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314" r:id="rId13"/>
    <p:sldId id="267" r:id="rId14"/>
    <p:sldId id="315" r:id="rId15"/>
    <p:sldId id="268" r:id="rId16"/>
    <p:sldId id="269" r:id="rId17"/>
    <p:sldId id="356" r:id="rId18"/>
    <p:sldId id="357" r:id="rId19"/>
    <p:sldId id="274" r:id="rId20"/>
    <p:sldId id="275" r:id="rId21"/>
    <p:sldId id="273" r:id="rId22"/>
    <p:sldId id="293" r:id="rId23"/>
    <p:sldId id="317" r:id="rId24"/>
    <p:sldId id="355" r:id="rId25"/>
    <p:sldId id="270" r:id="rId26"/>
    <p:sldId id="271" r:id="rId27"/>
    <p:sldId id="272" r:id="rId28"/>
    <p:sldId id="354"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2" r:id="rId62"/>
    <p:sldId id="353" r:id="rId63"/>
    <p:sldId id="350" r:id="rId64"/>
    <p:sldId id="351"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0" autoAdjust="0"/>
    <p:restoredTop sz="86378" autoAdjust="0"/>
  </p:normalViewPr>
  <p:slideViewPr>
    <p:cSldViewPr snapToGrid="0" snapToObjects="1">
      <p:cViewPr varScale="1">
        <p:scale>
          <a:sx n="71" d="100"/>
          <a:sy n="71" d="100"/>
        </p:scale>
        <p:origin x="-552" y="-104"/>
      </p:cViewPr>
      <p:guideLst>
        <p:guide orient="horz" pos="2160"/>
        <p:guide pos="2880"/>
      </p:guideLst>
    </p:cSldViewPr>
  </p:slideViewPr>
  <p:outlineViewPr>
    <p:cViewPr>
      <p:scale>
        <a:sx n="33" d="100"/>
        <a:sy n="33" d="100"/>
      </p:scale>
      <p:origin x="0" y="20256"/>
    </p:cViewPr>
  </p:outlineViewPr>
  <p:notesTextViewPr>
    <p:cViewPr>
      <p:scale>
        <a:sx n="100" d="100"/>
        <a:sy n="100" d="100"/>
      </p:scale>
      <p:origin x="0" y="0"/>
    </p:cViewPr>
  </p:notesTextViewPr>
  <p:sorterViewPr>
    <p:cViewPr>
      <p:scale>
        <a:sx n="66" d="100"/>
        <a:sy n="66" d="100"/>
      </p:scale>
      <p:origin x="0" y="22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3CFDCF-1FC9-9C49-9923-1400A48B0486}" type="datetimeFigureOut">
              <a:rPr lang="en-US" smtClean="0"/>
              <a:t>20/02/12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77B617-19A1-474F-913D-64D26D5B33AA}" type="slidenum">
              <a:rPr lang="en-US" smtClean="0"/>
              <a:t>‹#›</a:t>
            </a:fld>
            <a:endParaRPr lang="en-US"/>
          </a:p>
        </p:txBody>
      </p:sp>
    </p:spTree>
    <p:extLst>
      <p:ext uri="{BB962C8B-B14F-4D97-AF65-F5344CB8AC3E}">
        <p14:creationId xmlns:p14="http://schemas.microsoft.com/office/powerpoint/2010/main" val="28545588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a:solidFill>
            <a:srgbClr val="FFFFFF"/>
          </a:solidFill>
          <a:ln/>
        </p:spPr>
      </p:sp>
      <p:sp>
        <p:nvSpPr>
          <p:cNvPr id="35842" name="Rectangle 2"/>
          <p:cNvSpPr>
            <a:spLocks noGrp="1" noChangeArrowheads="1"/>
          </p:cNvSpPr>
          <p:nvPr>
            <p:ph type="body" idx="1"/>
          </p:nvPr>
        </p:nvSpPr>
        <p:spPr>
          <a:ln/>
        </p:spPr>
        <p:txBody>
          <a:bodyPr/>
          <a:lstStyle/>
          <a:p>
            <a:pPr eaLnBrk="1" hangingPunct="1">
              <a:defRPr/>
            </a:pPr>
            <a:r>
              <a:rPr lang="en-US" sz="2200" smtClean="0">
                <a:latin typeface="Lucida Grande" charset="0"/>
                <a:cs typeface="Lucida Grande" charset="0"/>
                <a:sym typeface="Lucida Grande" charset="0"/>
              </a:rPr>
              <a:t>Physical layer and data link layer stay the same: We keep using Ethernet, PPP, etc to carry our packets.  Layer-4 protocols like TCP and UDP stay the same too, and applications interact with them in more or less the same way.  But they</a:t>
            </a:r>
            <a:r>
              <a:rPr lang="ja-JP" altLang="en-US" sz="2200" smtClean="0">
                <a:latin typeface="Arial"/>
                <a:cs typeface="Lucida Grande" charset="0"/>
                <a:sym typeface="Lucida Grande" charset="0"/>
              </a:rPr>
              <a:t>’</a:t>
            </a:r>
            <a:r>
              <a:rPr lang="en-US" sz="2200" smtClean="0">
                <a:latin typeface="Lucida Grande" charset="0"/>
                <a:cs typeface="Lucida Grande" charset="0"/>
                <a:sym typeface="Lucida Grande" charset="0"/>
              </a:rPr>
              <a:t>re carried by a new layer-3 protocol.</a:t>
            </a:r>
          </a:p>
          <a:p>
            <a:pPr eaLnBrk="1" hangingPunct="1">
              <a:defRPr/>
            </a:pPr>
            <a:r>
              <a:rPr lang="en-US" sz="2200" smtClean="0">
                <a:latin typeface="Lucida Grande" charset="0"/>
                <a:cs typeface="Lucida Grande" charset="0"/>
                <a:sym typeface="Lucida Grande" charset="0"/>
              </a:rPr>
              <a:t>That</a:t>
            </a:r>
            <a:r>
              <a:rPr lang="ja-JP" altLang="en-US" sz="2200" smtClean="0">
                <a:latin typeface="Arial"/>
                <a:cs typeface="Lucida Grande" charset="0"/>
                <a:sym typeface="Lucida Grande" charset="0"/>
              </a:rPr>
              <a:t>’</a:t>
            </a:r>
            <a:r>
              <a:rPr lang="en-US" sz="2200" smtClean="0">
                <a:latin typeface="Lucida Grande" charset="0"/>
                <a:cs typeface="Lucida Grande" charset="0"/>
                <a:sym typeface="Lucida Grande" charset="0"/>
              </a:rPr>
              <a:t>s all. That</a:t>
            </a:r>
            <a:r>
              <a:rPr lang="ja-JP" altLang="en-US" sz="2200" smtClean="0">
                <a:latin typeface="Arial"/>
                <a:cs typeface="Lucida Grande" charset="0"/>
                <a:sym typeface="Lucida Grande" charset="0"/>
              </a:rPr>
              <a:t>’</a:t>
            </a:r>
            <a:r>
              <a:rPr lang="en-US" sz="2200" smtClean="0">
                <a:latin typeface="Lucida Grande" charset="0"/>
                <a:cs typeface="Lucida Grande" charset="0"/>
                <a:sym typeface="Lucida Grande" charset="0"/>
              </a:rPr>
              <a:t>s it. Not hard, is 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a:solidFill>
            <a:srgbClr val="FFFFFF"/>
          </a:solidFill>
          <a:ln/>
        </p:spPr>
      </p:sp>
      <p:sp>
        <p:nvSpPr>
          <p:cNvPr id="35842" name="Rectangle 2"/>
          <p:cNvSpPr>
            <a:spLocks noGrp="1" noChangeArrowheads="1"/>
          </p:cNvSpPr>
          <p:nvPr>
            <p:ph type="body" idx="1"/>
          </p:nvPr>
        </p:nvSpPr>
        <p:spPr>
          <a:ln/>
        </p:spPr>
        <p:txBody>
          <a:bodyPr/>
          <a:lstStyle/>
          <a:p>
            <a:pPr eaLnBrk="1" hangingPunct="1">
              <a:defRPr/>
            </a:pPr>
            <a:r>
              <a:rPr lang="en-US" sz="2200" smtClean="0">
                <a:latin typeface="Lucida Grande" charset="0"/>
                <a:cs typeface="Lucida Grande" charset="0"/>
                <a:sym typeface="Lucida Grande" charset="0"/>
              </a:rPr>
              <a:t>Physical layer and data link layer stay the same: We keep using Ethernet, PPP, etc to carry our packets.  Layer-4 protocols like TCP and UDP stay the same too, and applications interact with them in more or less the same way.  But they</a:t>
            </a:r>
            <a:r>
              <a:rPr lang="ja-JP" altLang="en-US" sz="2200" smtClean="0">
                <a:latin typeface="Arial"/>
                <a:cs typeface="Lucida Grande" charset="0"/>
                <a:sym typeface="Lucida Grande" charset="0"/>
              </a:rPr>
              <a:t>’</a:t>
            </a:r>
            <a:r>
              <a:rPr lang="en-US" sz="2200" smtClean="0">
                <a:latin typeface="Lucida Grande" charset="0"/>
                <a:cs typeface="Lucida Grande" charset="0"/>
                <a:sym typeface="Lucida Grande" charset="0"/>
              </a:rPr>
              <a:t>re carried by a new layer-3 protocol.</a:t>
            </a:r>
          </a:p>
          <a:p>
            <a:pPr eaLnBrk="1" hangingPunct="1">
              <a:defRPr/>
            </a:pPr>
            <a:r>
              <a:rPr lang="en-US" sz="2200" smtClean="0">
                <a:latin typeface="Lucida Grande" charset="0"/>
                <a:cs typeface="Lucida Grande" charset="0"/>
                <a:sym typeface="Lucida Grande" charset="0"/>
              </a:rPr>
              <a:t>That</a:t>
            </a:r>
            <a:r>
              <a:rPr lang="ja-JP" altLang="en-US" sz="2200" smtClean="0">
                <a:latin typeface="Arial"/>
                <a:cs typeface="Lucida Grande" charset="0"/>
                <a:sym typeface="Lucida Grande" charset="0"/>
              </a:rPr>
              <a:t>’</a:t>
            </a:r>
            <a:r>
              <a:rPr lang="en-US" sz="2200" smtClean="0">
                <a:latin typeface="Lucida Grande" charset="0"/>
                <a:cs typeface="Lucida Grande" charset="0"/>
                <a:sym typeface="Lucida Grande" charset="0"/>
              </a:rPr>
              <a:t>s all. That</a:t>
            </a:r>
            <a:r>
              <a:rPr lang="ja-JP" altLang="en-US" sz="2200" smtClean="0">
                <a:latin typeface="Arial"/>
                <a:cs typeface="Lucida Grande" charset="0"/>
                <a:sym typeface="Lucida Grande" charset="0"/>
              </a:rPr>
              <a:t>’</a:t>
            </a:r>
            <a:r>
              <a:rPr lang="en-US" sz="2200" smtClean="0">
                <a:latin typeface="Lucida Grande" charset="0"/>
                <a:cs typeface="Lucida Grande" charset="0"/>
                <a:sym typeface="Lucida Grande" charset="0"/>
              </a:rPr>
              <a:t>s it. Not hard, is it?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77B617-19A1-474F-913D-64D26D5B33AA}" type="slidenum">
              <a:rPr lang="en-US" smtClean="0"/>
              <a:t>26</a:t>
            </a:fld>
            <a:endParaRPr lang="en-US"/>
          </a:p>
        </p:txBody>
      </p:sp>
    </p:spTree>
    <p:extLst>
      <p:ext uri="{BB962C8B-B14F-4D97-AF65-F5344CB8AC3E}">
        <p14:creationId xmlns:p14="http://schemas.microsoft.com/office/powerpoint/2010/main" val="4132068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B7133B6F-4883-6A44-A6EF-6611478E7F3A}" type="datetimeFigureOut">
              <a:rPr lang="en-US" smtClean="0"/>
              <a:t>20/02/12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3322435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7133B6F-4883-6A44-A6EF-6611478E7F3A}" type="datetimeFigureOut">
              <a:rPr lang="en-US" smtClean="0"/>
              <a:t>20/02/12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10737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7133B6F-4883-6A44-A6EF-6611478E7F3A}" type="datetimeFigureOut">
              <a:rPr lang="en-US" smtClean="0"/>
              <a:t>20/02/12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32162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7133B6F-4883-6A44-A6EF-6611478E7F3A}" type="datetimeFigureOut">
              <a:rPr lang="en-US" smtClean="0"/>
              <a:t>20/02/12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30690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7133B6F-4883-6A44-A6EF-6611478E7F3A}" type="datetimeFigureOut">
              <a:rPr lang="en-US" smtClean="0"/>
              <a:t>20/02/12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63302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B7133B6F-4883-6A44-A6EF-6611478E7F3A}" type="datetimeFigureOut">
              <a:rPr lang="en-US" smtClean="0"/>
              <a:t>20/02/12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111201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B7133B6F-4883-6A44-A6EF-6611478E7F3A}" type="datetimeFigureOut">
              <a:rPr lang="en-US" smtClean="0"/>
              <a:t>20/02/12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381593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B7133B6F-4883-6A44-A6EF-6611478E7F3A}" type="datetimeFigureOut">
              <a:rPr lang="en-US" smtClean="0"/>
              <a:t>20/02/12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162928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33B6F-4883-6A44-A6EF-6611478E7F3A}" type="datetimeFigureOut">
              <a:rPr lang="en-US" smtClean="0"/>
              <a:t>20/02/12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310348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7133B6F-4883-6A44-A6EF-6611478E7F3A}" type="datetimeFigureOut">
              <a:rPr lang="en-US" smtClean="0"/>
              <a:t>20/02/12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420463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7133B6F-4883-6A44-A6EF-6611478E7F3A}" type="datetimeFigureOut">
              <a:rPr lang="en-US" smtClean="0"/>
              <a:t>20/02/12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25910389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33B6F-4883-6A44-A6EF-6611478E7F3A}" type="datetimeFigureOut">
              <a:rPr lang="en-US" smtClean="0"/>
              <a:t>20/02/12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3619E-0314-3C41-B9B0-040FA3C5244D}" type="slidenum">
              <a:rPr lang="en-US" smtClean="0"/>
              <a:t>‹#›</a:t>
            </a:fld>
            <a:endParaRPr lang="en-US"/>
          </a:p>
        </p:txBody>
      </p:sp>
    </p:spTree>
    <p:extLst>
      <p:ext uri="{BB962C8B-B14F-4D97-AF65-F5344CB8AC3E}">
        <p14:creationId xmlns:p14="http://schemas.microsoft.com/office/powerpoint/2010/main" val="2357623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hnbergHand"/>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hnbergHand"/>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hnbergHand"/>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hnbergHand"/>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hnbergHand"/>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hnbergHan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21562"/>
            <a:ext cx="7772400" cy="1470025"/>
          </a:xfrm>
        </p:spPr>
        <p:txBody>
          <a:bodyPr/>
          <a:lstStyle/>
          <a:p>
            <a:r>
              <a:rPr lang="en-US" dirty="0">
                <a:cs typeface="Bradley Hand ITC TT-Bold"/>
              </a:rPr>
              <a:t>I</a:t>
            </a:r>
            <a:r>
              <a:rPr lang="en-US" dirty="0" smtClean="0">
                <a:cs typeface="Bradley Hand ITC TT-Bold"/>
              </a:rPr>
              <a:t>Pv6</a:t>
            </a:r>
            <a:endParaRPr lang="en-US" dirty="0">
              <a:cs typeface="Bradley Hand ITC TT-Bold"/>
            </a:endParaRPr>
          </a:p>
        </p:txBody>
      </p:sp>
      <p:sp>
        <p:nvSpPr>
          <p:cNvPr id="3" name="Subtitle 2"/>
          <p:cNvSpPr>
            <a:spLocks noGrp="1"/>
          </p:cNvSpPr>
          <p:nvPr>
            <p:ph type="subTitle" idx="1"/>
          </p:nvPr>
        </p:nvSpPr>
        <p:spPr/>
        <p:txBody>
          <a:bodyPr>
            <a:normAutofit/>
          </a:bodyPr>
          <a:lstStyle/>
          <a:p>
            <a:r>
              <a:rPr lang="en-US" sz="4000" b="1" dirty="0" smtClean="0">
                <a:latin typeface="Vadim's Writing"/>
                <a:cs typeface="Vadim's Writing"/>
              </a:rPr>
              <a:t>Geoff Huston</a:t>
            </a:r>
          </a:p>
          <a:p>
            <a:r>
              <a:rPr lang="en-US" sz="4000" b="1" dirty="0" smtClean="0">
                <a:latin typeface="Vadim's Writing"/>
                <a:cs typeface="Vadim's Writing"/>
              </a:rPr>
              <a:t>APNIC</a:t>
            </a:r>
          </a:p>
        </p:txBody>
      </p:sp>
    </p:spTree>
    <p:extLst>
      <p:ext uri="{BB962C8B-B14F-4D97-AF65-F5344CB8AC3E}">
        <p14:creationId xmlns:p14="http://schemas.microsoft.com/office/powerpoint/2010/main" val="41418316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pPr eaLnBrk="1" hangingPunct="1">
              <a:defRPr/>
            </a:pPr>
            <a:r>
              <a:rPr lang="en-US" dirty="0" smtClean="0"/>
              <a:t>IP Version 4</a:t>
            </a:r>
          </a:p>
        </p:txBody>
      </p:sp>
      <p:sp>
        <p:nvSpPr>
          <p:cNvPr id="27650" name="Rectangle 2"/>
          <p:cNvSpPr>
            <a:spLocks noGrp="1" noChangeArrowheads="1"/>
          </p:cNvSpPr>
          <p:nvPr>
            <p:ph type="body" idx="1"/>
          </p:nvPr>
        </p:nvSpPr>
        <p:spPr/>
        <p:txBody>
          <a:bodyPr/>
          <a:lstStyle/>
          <a:p>
            <a:pPr marL="625056">
              <a:defRPr/>
            </a:pPr>
            <a:r>
              <a:rPr lang="en-US" sz="2700" dirty="0"/>
              <a:t>32 bit address field</a:t>
            </a:r>
          </a:p>
          <a:p>
            <a:pPr marL="937584" lvl="1">
              <a:defRPr/>
            </a:pPr>
            <a:r>
              <a:rPr lang="en-US" sz="2700" dirty="0"/>
              <a:t>That’s 4,294,967,296 addresses</a:t>
            </a:r>
          </a:p>
          <a:p>
            <a:pPr marL="625056">
              <a:defRPr/>
            </a:pPr>
            <a:r>
              <a:rPr lang="en-US" sz="2700" dirty="0" smtClean="0"/>
              <a:t>We</a:t>
            </a:r>
            <a:r>
              <a:rPr lang="en-AU" sz="2700" dirty="0" smtClean="0">
                <a:latin typeface="Arial"/>
              </a:rPr>
              <a:t>’</a:t>
            </a:r>
            <a:r>
              <a:rPr lang="en-US" sz="2700" dirty="0" err="1" smtClean="0"/>
              <a:t>ve</a:t>
            </a:r>
            <a:r>
              <a:rPr lang="en-US" sz="2700" dirty="0" smtClean="0"/>
              <a:t> </a:t>
            </a:r>
            <a:r>
              <a:rPr lang="en-US" sz="2700" dirty="0"/>
              <a:t>used this to build today’s Internet:</a:t>
            </a:r>
          </a:p>
          <a:p>
            <a:pPr marL="937584" lvl="1">
              <a:defRPr/>
            </a:pPr>
            <a:r>
              <a:rPr lang="en-US" sz="2700" dirty="0" smtClean="0"/>
              <a:t>Some 400,000 </a:t>
            </a:r>
            <a:r>
              <a:rPr lang="en-US" sz="2700" dirty="0"/>
              <a:t>networks</a:t>
            </a:r>
          </a:p>
          <a:p>
            <a:pPr marL="937584" lvl="1">
              <a:defRPr/>
            </a:pPr>
            <a:r>
              <a:rPr lang="en-US" sz="2700" dirty="0"/>
              <a:t>Around 900 million connected devices</a:t>
            </a:r>
          </a:p>
          <a:p>
            <a:pPr marL="625056">
              <a:defRPr/>
            </a:pPr>
            <a:r>
              <a:rPr lang="en-US" sz="2700" dirty="0" smtClean="0"/>
              <a:t>Some 29 </a:t>
            </a:r>
            <a:r>
              <a:rPr lang="en-US" sz="2700" dirty="0"/>
              <a:t>years later, </a:t>
            </a:r>
            <a:r>
              <a:rPr lang="en-US" sz="2700" dirty="0" smtClean="0"/>
              <a:t>we</a:t>
            </a:r>
            <a:r>
              <a:rPr lang="en-AU" sz="2700" dirty="0" smtClean="0">
                <a:latin typeface="Arial"/>
              </a:rPr>
              <a:t>’</a:t>
            </a:r>
            <a:r>
              <a:rPr lang="en-US" sz="2700" dirty="0" err="1" smtClean="0"/>
              <a:t>ve</a:t>
            </a:r>
            <a:r>
              <a:rPr lang="en-US" sz="2700" dirty="0" smtClean="0"/>
              <a:t> </a:t>
            </a:r>
            <a:r>
              <a:rPr lang="en-US" sz="2700" dirty="0"/>
              <a:t>run out of addresses - again!</a:t>
            </a:r>
          </a:p>
        </p:txBody>
      </p:sp>
    </p:spTree>
    <p:extLst>
      <p:ext uri="{BB962C8B-B14F-4D97-AF65-F5344CB8AC3E}">
        <p14:creationId xmlns:p14="http://schemas.microsoft.com/office/powerpoint/2010/main" val="709384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3400" dirty="0"/>
              <a:t>IPv4 Address Allocations</a:t>
            </a:r>
          </a:p>
        </p:txBody>
      </p:sp>
      <p:pic>
        <p:nvPicPr>
          <p:cNvPr id="2" name="Picture 1"/>
          <p:cNvPicPr>
            <a:picLocks noChangeAspect="1"/>
          </p:cNvPicPr>
          <p:nvPr/>
        </p:nvPicPr>
        <p:blipFill>
          <a:blip r:embed="rId2"/>
          <a:stretch>
            <a:fillRect/>
          </a:stretch>
        </p:blipFill>
        <p:spPr>
          <a:xfrm>
            <a:off x="0" y="1073472"/>
            <a:ext cx="9144000" cy="5486400"/>
          </a:xfrm>
          <a:prstGeom prst="rect">
            <a:avLst/>
          </a:prstGeom>
        </p:spPr>
      </p:pic>
    </p:spTree>
    <p:extLst>
      <p:ext uri="{BB962C8B-B14F-4D97-AF65-F5344CB8AC3E}">
        <p14:creationId xmlns:p14="http://schemas.microsoft.com/office/powerpoint/2010/main" val="101786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3400" dirty="0"/>
              <a:t>IPv4 Address Allocations</a:t>
            </a:r>
          </a:p>
        </p:txBody>
      </p:sp>
      <p:pic>
        <p:nvPicPr>
          <p:cNvPr id="2" name="Picture 1"/>
          <p:cNvPicPr>
            <a:picLocks noChangeAspect="1"/>
          </p:cNvPicPr>
          <p:nvPr/>
        </p:nvPicPr>
        <p:blipFill>
          <a:blip r:embed="rId2"/>
          <a:stretch>
            <a:fillRect/>
          </a:stretch>
        </p:blipFill>
        <p:spPr>
          <a:xfrm>
            <a:off x="0" y="1073472"/>
            <a:ext cx="9144000" cy="5486400"/>
          </a:xfrm>
          <a:prstGeom prst="rect">
            <a:avLst/>
          </a:prstGeom>
        </p:spPr>
      </p:pic>
      <p:sp>
        <p:nvSpPr>
          <p:cNvPr id="3" name="TextBox 2"/>
          <p:cNvSpPr txBox="1"/>
          <p:nvPr/>
        </p:nvSpPr>
        <p:spPr>
          <a:xfrm>
            <a:off x="922421" y="5131832"/>
            <a:ext cx="928459" cy="369332"/>
          </a:xfrm>
          <a:prstGeom prst="rect">
            <a:avLst/>
          </a:prstGeom>
          <a:noFill/>
        </p:spPr>
        <p:txBody>
          <a:bodyPr wrap="none" rtlCol="0">
            <a:spAutoFit/>
          </a:bodyPr>
          <a:lstStyle/>
          <a:p>
            <a:r>
              <a:rPr lang="en-US" dirty="0" smtClean="0"/>
              <a:t>NSFNET</a:t>
            </a:r>
            <a:endParaRPr lang="en-US" dirty="0"/>
          </a:p>
        </p:txBody>
      </p:sp>
      <p:sp>
        <p:nvSpPr>
          <p:cNvPr id="5" name="TextBox 4"/>
          <p:cNvSpPr txBox="1"/>
          <p:nvPr/>
        </p:nvSpPr>
        <p:spPr>
          <a:xfrm>
            <a:off x="1111274" y="4287311"/>
            <a:ext cx="1531188" cy="369332"/>
          </a:xfrm>
          <a:prstGeom prst="rect">
            <a:avLst/>
          </a:prstGeom>
          <a:noFill/>
        </p:spPr>
        <p:txBody>
          <a:bodyPr wrap="none" rtlCol="0">
            <a:spAutoFit/>
          </a:bodyPr>
          <a:lstStyle/>
          <a:p>
            <a:r>
              <a:rPr lang="en-US" dirty="0" smtClean="0"/>
              <a:t>A&amp;R networks</a:t>
            </a:r>
          </a:p>
        </p:txBody>
      </p:sp>
      <p:sp>
        <p:nvSpPr>
          <p:cNvPr id="6" name="TextBox 5"/>
          <p:cNvSpPr txBox="1"/>
          <p:nvPr/>
        </p:nvSpPr>
        <p:spPr>
          <a:xfrm>
            <a:off x="2774306" y="3548096"/>
            <a:ext cx="633507" cy="369332"/>
          </a:xfrm>
          <a:prstGeom prst="rect">
            <a:avLst/>
          </a:prstGeom>
          <a:noFill/>
        </p:spPr>
        <p:txBody>
          <a:bodyPr wrap="none" rtlCol="0">
            <a:spAutoFit/>
          </a:bodyPr>
          <a:lstStyle/>
          <a:p>
            <a:r>
              <a:rPr lang="en-US" dirty="0" smtClean="0"/>
              <a:t>CIDR</a:t>
            </a:r>
          </a:p>
        </p:txBody>
      </p:sp>
      <p:cxnSp>
        <p:nvCxnSpPr>
          <p:cNvPr id="7" name="Straight Arrow Connector 6"/>
          <p:cNvCxnSpPr>
            <a:stCxn id="3" idx="2"/>
          </p:cNvCxnSpPr>
          <p:nvPr/>
        </p:nvCxnSpPr>
        <p:spPr>
          <a:xfrm>
            <a:off x="1386651" y="5501164"/>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714500" y="4656643"/>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107508" y="3844417"/>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66506" y="3132760"/>
            <a:ext cx="1415772" cy="369332"/>
          </a:xfrm>
          <a:prstGeom prst="rect">
            <a:avLst/>
          </a:prstGeom>
          <a:noFill/>
        </p:spPr>
        <p:txBody>
          <a:bodyPr wrap="none" rtlCol="0">
            <a:spAutoFit/>
          </a:bodyPr>
          <a:lstStyle/>
          <a:p>
            <a:r>
              <a:rPr lang="en-US" dirty="0" smtClean="0"/>
              <a:t>Boom &amp; Bust</a:t>
            </a:r>
          </a:p>
        </p:txBody>
      </p:sp>
      <p:cxnSp>
        <p:nvCxnSpPr>
          <p:cNvPr id="14" name="Straight Arrow Connector 13"/>
          <p:cNvCxnSpPr/>
          <p:nvPr/>
        </p:nvCxnSpPr>
        <p:spPr>
          <a:xfrm>
            <a:off x="4631508" y="3548096"/>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272099" y="2339526"/>
            <a:ext cx="569387" cy="369332"/>
          </a:xfrm>
          <a:prstGeom prst="rect">
            <a:avLst/>
          </a:prstGeom>
          <a:noFill/>
        </p:spPr>
        <p:txBody>
          <a:bodyPr wrap="none" rtlCol="0">
            <a:spAutoFit/>
          </a:bodyPr>
          <a:lstStyle/>
          <a:p>
            <a:r>
              <a:rPr lang="en-US" dirty="0" smtClean="0"/>
              <a:t>GFC</a:t>
            </a:r>
          </a:p>
        </p:txBody>
      </p:sp>
      <p:cxnSp>
        <p:nvCxnSpPr>
          <p:cNvPr id="16" name="Straight Arrow Connector 15"/>
          <p:cNvCxnSpPr/>
          <p:nvPr/>
        </p:nvCxnSpPr>
        <p:spPr>
          <a:xfrm>
            <a:off x="6841486" y="2692968"/>
            <a:ext cx="829209" cy="158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454795" y="1590226"/>
            <a:ext cx="1287544" cy="369332"/>
          </a:xfrm>
          <a:prstGeom prst="rect">
            <a:avLst/>
          </a:prstGeom>
          <a:noFill/>
        </p:spPr>
        <p:txBody>
          <a:bodyPr wrap="none" rtlCol="0">
            <a:spAutoFit/>
          </a:bodyPr>
          <a:lstStyle/>
          <a:p>
            <a:r>
              <a:rPr lang="en-US" dirty="0" smtClean="0"/>
              <a:t>Exhaustion!</a:t>
            </a:r>
          </a:p>
        </p:txBody>
      </p:sp>
      <p:cxnSp>
        <p:nvCxnSpPr>
          <p:cNvPr id="18" name="Straight Arrow Connector 17"/>
          <p:cNvCxnSpPr/>
          <p:nvPr/>
        </p:nvCxnSpPr>
        <p:spPr>
          <a:xfrm>
            <a:off x="8086191" y="2034726"/>
            <a:ext cx="60060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892816" y="2805668"/>
            <a:ext cx="1218678" cy="369332"/>
          </a:xfrm>
          <a:prstGeom prst="rect">
            <a:avLst/>
          </a:prstGeom>
          <a:noFill/>
        </p:spPr>
        <p:txBody>
          <a:bodyPr wrap="none" rtlCol="0">
            <a:spAutoFit/>
          </a:bodyPr>
          <a:lstStyle/>
          <a:p>
            <a:r>
              <a:rPr lang="en-US" dirty="0" smtClean="0"/>
              <a:t>Broadband</a:t>
            </a:r>
          </a:p>
        </p:txBody>
      </p:sp>
      <p:cxnSp>
        <p:nvCxnSpPr>
          <p:cNvPr id="20" name="Straight Arrow Connector 19"/>
          <p:cNvCxnSpPr/>
          <p:nvPr/>
        </p:nvCxnSpPr>
        <p:spPr>
          <a:xfrm>
            <a:off x="6111494" y="3090426"/>
            <a:ext cx="600609" cy="17347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751954" y="2085526"/>
            <a:ext cx="941283" cy="369332"/>
          </a:xfrm>
          <a:prstGeom prst="rect">
            <a:avLst/>
          </a:prstGeom>
          <a:noFill/>
        </p:spPr>
        <p:txBody>
          <a:bodyPr wrap="none" rtlCol="0">
            <a:spAutoFit/>
          </a:bodyPr>
          <a:lstStyle/>
          <a:p>
            <a:r>
              <a:rPr lang="en-US" dirty="0" smtClean="0"/>
              <a:t>Mobiles</a:t>
            </a:r>
          </a:p>
        </p:txBody>
      </p:sp>
      <p:cxnSp>
        <p:nvCxnSpPr>
          <p:cNvPr id="22" name="Straight Arrow Connector 21"/>
          <p:cNvCxnSpPr/>
          <p:nvPr/>
        </p:nvCxnSpPr>
        <p:spPr>
          <a:xfrm>
            <a:off x="7670695" y="2323636"/>
            <a:ext cx="829209" cy="158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3808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055" y="331516"/>
            <a:ext cx="6177111" cy="46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698" name="Rectangle 2"/>
          <p:cNvSpPr>
            <a:spLocks noGrp="1" noChangeArrowheads="1"/>
          </p:cNvSpPr>
          <p:nvPr>
            <p:ph type="title"/>
          </p:nvPr>
        </p:nvSpPr>
        <p:spPr>
          <a:xfrm>
            <a:off x="457200" y="5100638"/>
            <a:ext cx="8229600" cy="1143000"/>
          </a:xfrm>
        </p:spPr>
        <p:txBody>
          <a:bodyPr/>
          <a:lstStyle/>
          <a:p>
            <a:pPr eaLnBrk="1" hangingPunct="1">
              <a:defRPr/>
            </a:pPr>
            <a:r>
              <a:rPr lang="en-US" dirty="0" err="1" smtClean="0"/>
              <a:t>IPocalypse</a:t>
            </a:r>
            <a:r>
              <a:rPr lang="en-US" dirty="0" smtClean="0"/>
              <a:t>?</a:t>
            </a:r>
          </a:p>
        </p:txBody>
      </p:sp>
    </p:spTree>
    <p:extLst>
      <p:ext uri="{BB962C8B-B14F-4D97-AF65-F5344CB8AC3E}">
        <p14:creationId xmlns:p14="http://schemas.microsoft.com/office/powerpoint/2010/main" val="406933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we’ll hit the wall – right?</a:t>
            </a:r>
            <a:endParaRPr lang="en-US" dirty="0"/>
          </a:p>
        </p:txBody>
      </p:sp>
      <p:pic>
        <p:nvPicPr>
          <p:cNvPr id="4" name="Content Placeholder 3"/>
          <p:cNvPicPr>
            <a:picLocks noGrp="1" noChangeAspect="1"/>
          </p:cNvPicPr>
          <p:nvPr>
            <p:ph idx="1"/>
          </p:nvPr>
        </p:nvPicPr>
        <p:blipFill>
          <a:blip r:embed="rId2"/>
          <a:srcRect t="13336" b="13336"/>
          <a:stretch>
            <a:fillRect/>
          </a:stretch>
        </p:blipFill>
        <p:spPr/>
      </p:pic>
    </p:spTree>
    <p:extLst>
      <p:ext uri="{BB962C8B-B14F-4D97-AF65-F5344CB8AC3E}">
        <p14:creationId xmlns:p14="http://schemas.microsoft.com/office/powerpoint/2010/main" val="8630555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p:txBody>
          <a:bodyPr/>
          <a:lstStyle/>
          <a:p>
            <a:pPr eaLnBrk="1" hangingPunct="1">
              <a:defRPr/>
            </a:pPr>
            <a:r>
              <a:rPr lang="en-US" dirty="0" smtClean="0"/>
              <a:t>Maybe not</a:t>
            </a:r>
          </a:p>
        </p:txBody>
      </p:sp>
      <p:sp>
        <p:nvSpPr>
          <p:cNvPr id="30722" name="Rectangle 2"/>
          <p:cNvSpPr>
            <a:spLocks noGrp="1" noChangeArrowheads="1"/>
          </p:cNvSpPr>
          <p:nvPr>
            <p:ph type="body" idx="1"/>
          </p:nvPr>
        </p:nvSpPr>
        <p:spPr>
          <a:xfrm>
            <a:off x="319236" y="1946672"/>
            <a:ext cx="8353723" cy="4018359"/>
          </a:xfrm>
        </p:spPr>
        <p:txBody>
          <a:bodyPr>
            <a:normAutofit lnSpcReduction="10000"/>
          </a:bodyPr>
          <a:lstStyle/>
          <a:p>
            <a:pPr marL="625056">
              <a:lnSpc>
                <a:spcPct val="70000"/>
              </a:lnSpc>
              <a:buSzPct val="125000"/>
              <a:defRPr/>
            </a:pPr>
            <a:r>
              <a:rPr lang="en-US" dirty="0" smtClean="0"/>
              <a:t>Many ISPs have been stockpiling IPv4 addresses</a:t>
            </a:r>
          </a:p>
          <a:p>
            <a:pPr marL="625056">
              <a:lnSpc>
                <a:spcPct val="70000"/>
              </a:lnSpc>
              <a:buSzPct val="125000"/>
              <a:defRPr/>
            </a:pPr>
            <a:r>
              <a:rPr lang="en-US" dirty="0" smtClean="0"/>
              <a:t>Address </a:t>
            </a:r>
            <a:r>
              <a:rPr lang="ja-JP" altLang="en-US" dirty="0" smtClean="0">
                <a:latin typeface="Arial"/>
              </a:rPr>
              <a:t>“</a:t>
            </a:r>
            <a:r>
              <a:rPr lang="en-US" dirty="0" smtClean="0"/>
              <a:t>recovery</a:t>
            </a:r>
            <a:r>
              <a:rPr lang="ja-JP" altLang="en-US" dirty="0" smtClean="0">
                <a:latin typeface="Arial"/>
              </a:rPr>
              <a:t>”</a:t>
            </a:r>
            <a:r>
              <a:rPr lang="en-US" dirty="0" smtClean="0"/>
              <a:t> programs are underway</a:t>
            </a:r>
          </a:p>
          <a:p>
            <a:pPr marL="625056">
              <a:lnSpc>
                <a:spcPct val="70000"/>
              </a:lnSpc>
              <a:buSzPct val="125000"/>
              <a:defRPr/>
            </a:pPr>
            <a:r>
              <a:rPr lang="en-US" dirty="0" smtClean="0"/>
              <a:t>So it’s not a sudden halt</a:t>
            </a:r>
          </a:p>
          <a:p>
            <a:pPr marL="625056">
              <a:lnSpc>
                <a:spcPct val="70000"/>
              </a:lnSpc>
              <a:buSzPct val="125000"/>
              <a:defRPr/>
            </a:pPr>
            <a:endParaRPr lang="en-US" dirty="0" smtClean="0"/>
          </a:p>
          <a:p>
            <a:pPr marL="625056">
              <a:lnSpc>
                <a:spcPct val="70000"/>
              </a:lnSpc>
              <a:buSzPct val="125000"/>
              <a:defRPr/>
            </a:pPr>
            <a:r>
              <a:rPr lang="en-US" dirty="0" smtClean="0"/>
              <a:t>But the addressed part of the network grew by more than 250 million services in 2010</a:t>
            </a:r>
          </a:p>
          <a:p>
            <a:pPr marL="937584" lvl="1">
              <a:lnSpc>
                <a:spcPct val="70000"/>
              </a:lnSpc>
              <a:buSzPct val="125000"/>
              <a:buFont typeface="Arial"/>
              <a:buChar char="•"/>
              <a:defRPr/>
            </a:pPr>
            <a:r>
              <a:rPr lang="en-US" dirty="0" smtClean="0"/>
              <a:t>Which was the largest year so far for the Internet</a:t>
            </a:r>
          </a:p>
        </p:txBody>
      </p:sp>
    </p:spTree>
    <p:extLst>
      <p:ext uri="{BB962C8B-B14F-4D97-AF65-F5344CB8AC3E}">
        <p14:creationId xmlns:p14="http://schemas.microsoft.com/office/powerpoint/2010/main" val="1715294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2">
            <a:extLst>
              <a:ext uri="{28A0092B-C50C-407E-A947-70E740481C1C}">
                <a14:useLocalDpi xmlns:a14="http://schemas.microsoft.com/office/drawing/2010/main" val="0"/>
              </a:ext>
            </a:extLst>
          </a:blip>
          <a:srcRect t="8540" b="8357"/>
          <a:stretch>
            <a:fillRect/>
          </a:stretch>
        </p:blipFill>
        <p:spPr bwMode="auto">
          <a:xfrm>
            <a:off x="2428875" y="1268015"/>
            <a:ext cx="42862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746" name="Rectangle 2"/>
          <p:cNvSpPr>
            <a:spLocks noGrp="1" noChangeArrowheads="1"/>
          </p:cNvSpPr>
          <p:nvPr>
            <p:ph type="title"/>
          </p:nvPr>
        </p:nvSpPr>
        <p:spPr/>
        <p:txBody>
          <a:bodyPr/>
          <a:lstStyle/>
          <a:p>
            <a:pPr eaLnBrk="1" hangingPunct="1">
              <a:defRPr/>
            </a:pPr>
            <a:r>
              <a:rPr lang="en-US" dirty="0" smtClean="0"/>
              <a:t>It</a:t>
            </a:r>
            <a:r>
              <a:rPr lang="en-AU" dirty="0" smtClean="0">
                <a:latin typeface="Arial"/>
              </a:rPr>
              <a:t>’</a:t>
            </a:r>
            <a:r>
              <a:rPr lang="en-US" dirty="0" smtClean="0"/>
              <a:t>s more like this!</a:t>
            </a:r>
          </a:p>
        </p:txBody>
      </p:sp>
    </p:spTree>
    <p:extLst>
      <p:ext uri="{BB962C8B-B14F-4D97-AF65-F5344CB8AC3E}">
        <p14:creationId xmlns:p14="http://schemas.microsoft.com/office/powerpoint/2010/main" val="41759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we transitioning to?</a:t>
            </a:r>
            <a:endParaRPr lang="en-US" dirty="0"/>
          </a:p>
        </p:txBody>
      </p:sp>
    </p:spTree>
    <p:extLst>
      <p:ext uri="{BB962C8B-B14F-4D97-AF65-F5344CB8AC3E}">
        <p14:creationId xmlns:p14="http://schemas.microsoft.com/office/powerpoint/2010/main" val="1032651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IPv6</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9641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876226" y="188640"/>
            <a:ext cx="7358063" cy="1714500"/>
          </a:xfrm>
        </p:spPr>
        <p:txBody>
          <a:bodyPr/>
          <a:lstStyle/>
          <a:p>
            <a:pPr eaLnBrk="1" hangingPunct="1">
              <a:defRPr/>
            </a:pPr>
            <a:r>
              <a:rPr lang="en-US" dirty="0" smtClean="0"/>
              <a:t> Layer-3 Protocol Surgery</a:t>
            </a:r>
          </a:p>
        </p:txBody>
      </p:sp>
      <p:sp>
        <p:nvSpPr>
          <p:cNvPr id="38914" name="Rectangle 9"/>
          <p:cNvSpPr>
            <a:spLocks/>
          </p:cNvSpPr>
          <p:nvPr/>
        </p:nvSpPr>
        <p:spPr bwMode="auto">
          <a:xfrm>
            <a:off x="1138535" y="4268301"/>
            <a:ext cx="1169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ea typeface="ＭＳ Ｐゴシック" charset="0"/>
                <a:cs typeface="ＭＳ Ｐゴシック" charset="0"/>
              </a:rPr>
              <a:t>1</a:t>
            </a:r>
          </a:p>
        </p:txBody>
      </p:sp>
      <p:sp>
        <p:nvSpPr>
          <p:cNvPr id="38915" name="Rectangle 10"/>
          <p:cNvSpPr>
            <a:spLocks/>
          </p:cNvSpPr>
          <p:nvPr/>
        </p:nvSpPr>
        <p:spPr bwMode="auto">
          <a:xfrm>
            <a:off x="1143000" y="3777168"/>
            <a:ext cx="1169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ea typeface="ＭＳ Ｐゴシック" charset="0"/>
                <a:cs typeface="ＭＳ Ｐゴシック" charset="0"/>
              </a:rPr>
              <a:t>2</a:t>
            </a:r>
          </a:p>
        </p:txBody>
      </p:sp>
      <p:sp>
        <p:nvSpPr>
          <p:cNvPr id="38916" name="Rectangle 11"/>
          <p:cNvSpPr>
            <a:spLocks/>
          </p:cNvSpPr>
          <p:nvPr/>
        </p:nvSpPr>
        <p:spPr bwMode="auto">
          <a:xfrm>
            <a:off x="1143000" y="3286035"/>
            <a:ext cx="1169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ea typeface="ＭＳ Ｐゴシック" charset="0"/>
                <a:cs typeface="ＭＳ Ｐゴシック" charset="0"/>
              </a:rPr>
              <a:t>3</a:t>
            </a:r>
          </a:p>
        </p:txBody>
      </p:sp>
      <p:sp>
        <p:nvSpPr>
          <p:cNvPr id="38917" name="Rectangle 12"/>
          <p:cNvSpPr>
            <a:spLocks/>
          </p:cNvSpPr>
          <p:nvPr/>
        </p:nvSpPr>
        <p:spPr bwMode="auto">
          <a:xfrm>
            <a:off x="1143000" y="2794902"/>
            <a:ext cx="1169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ea typeface="ＭＳ Ｐゴシック" charset="0"/>
                <a:cs typeface="ＭＳ Ｐゴシック" charset="0"/>
              </a:rPr>
              <a:t>4</a:t>
            </a:r>
          </a:p>
        </p:txBody>
      </p:sp>
      <p:sp>
        <p:nvSpPr>
          <p:cNvPr id="38918" name="Rectangle 13"/>
          <p:cNvSpPr>
            <a:spLocks/>
          </p:cNvSpPr>
          <p:nvPr/>
        </p:nvSpPr>
        <p:spPr bwMode="auto">
          <a:xfrm>
            <a:off x="1143000" y="2303770"/>
            <a:ext cx="1169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ea typeface="ＭＳ Ｐゴシック" charset="0"/>
                <a:cs typeface="ＭＳ Ｐゴシック" charset="0"/>
              </a:rPr>
              <a:t>5</a:t>
            </a:r>
          </a:p>
        </p:txBody>
      </p:sp>
      <p:sp>
        <p:nvSpPr>
          <p:cNvPr id="23" name="Rectangle 2"/>
          <p:cNvSpPr>
            <a:spLocks/>
          </p:cNvSpPr>
          <p:nvPr/>
        </p:nvSpPr>
        <p:spPr bwMode="auto">
          <a:xfrm>
            <a:off x="1686595" y="4177978"/>
            <a:ext cx="2116336" cy="48220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r>
              <a:rPr lang="en-US" sz="2100">
                <a:ea typeface="ＭＳ Ｐゴシック" charset="0"/>
                <a:cs typeface="ＭＳ Ｐゴシック" charset="0"/>
              </a:rPr>
              <a:t>Physical</a:t>
            </a:r>
          </a:p>
        </p:txBody>
      </p:sp>
      <p:sp>
        <p:nvSpPr>
          <p:cNvPr id="24" name="Rectangle 3"/>
          <p:cNvSpPr>
            <a:spLocks/>
          </p:cNvSpPr>
          <p:nvPr/>
        </p:nvSpPr>
        <p:spPr bwMode="auto">
          <a:xfrm>
            <a:off x="1686595" y="3686845"/>
            <a:ext cx="2116336" cy="482203"/>
          </a:xfrm>
          <a:prstGeom prst="rect">
            <a:avLst/>
          </a:prstGeom>
          <a:gradFill rotWithShape="0">
            <a:gsLst>
              <a:gs pos="0">
                <a:srgbClr val="00B359"/>
              </a:gs>
              <a:gs pos="100000">
                <a:srgbClr val="008035"/>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a:r>
              <a:rPr lang="en-US" sz="2100">
                <a:ea typeface="ＭＳ Ｐゴシック" charset="0"/>
                <a:cs typeface="ＭＳ Ｐゴシック" charset="0"/>
              </a:rPr>
              <a:t>Data Link</a:t>
            </a:r>
          </a:p>
        </p:txBody>
      </p:sp>
      <p:sp>
        <p:nvSpPr>
          <p:cNvPr id="25" name="Rectangle 4"/>
          <p:cNvSpPr>
            <a:spLocks/>
          </p:cNvSpPr>
          <p:nvPr/>
        </p:nvSpPr>
        <p:spPr bwMode="auto">
          <a:xfrm>
            <a:off x="1686595" y="3195712"/>
            <a:ext cx="2116336" cy="482203"/>
          </a:xfrm>
          <a:prstGeom prst="rect">
            <a:avLst/>
          </a:prstGeom>
          <a:gradFill rotWithShape="0">
            <a:gsLst>
              <a:gs pos="0">
                <a:srgbClr val="B30037"/>
              </a:gs>
              <a:gs pos="100000">
                <a:srgbClr val="800013"/>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a:r>
              <a:rPr lang="en-US" sz="2100">
                <a:ea typeface="ＭＳ Ｐゴシック" charset="0"/>
                <a:cs typeface="ＭＳ Ｐゴシック" charset="0"/>
              </a:rPr>
              <a:t>IPv4</a:t>
            </a:r>
          </a:p>
        </p:txBody>
      </p:sp>
      <p:sp>
        <p:nvSpPr>
          <p:cNvPr id="26" name="Rectangle 5"/>
          <p:cNvSpPr>
            <a:spLocks/>
          </p:cNvSpPr>
          <p:nvPr/>
        </p:nvSpPr>
        <p:spPr bwMode="auto">
          <a:xfrm>
            <a:off x="1686595" y="2704580"/>
            <a:ext cx="741164" cy="482203"/>
          </a:xfrm>
          <a:prstGeom prst="rect">
            <a:avLst/>
          </a:prstGeom>
          <a:gradFill rotWithShape="0">
            <a:gsLst>
              <a:gs pos="0">
                <a:srgbClr val="B37C00"/>
              </a:gs>
              <a:gs pos="100000">
                <a:srgbClr val="805B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r>
              <a:rPr lang="en-US" sz="2100">
                <a:ea typeface="ＭＳ Ｐゴシック" charset="0"/>
                <a:cs typeface="ＭＳ Ｐゴシック" charset="0"/>
              </a:rPr>
              <a:t>TCP</a:t>
            </a:r>
          </a:p>
        </p:txBody>
      </p:sp>
      <p:sp>
        <p:nvSpPr>
          <p:cNvPr id="27" name="Rectangle 6"/>
          <p:cNvSpPr>
            <a:spLocks/>
          </p:cNvSpPr>
          <p:nvPr/>
        </p:nvSpPr>
        <p:spPr bwMode="auto">
          <a:xfrm>
            <a:off x="2374181" y="2704580"/>
            <a:ext cx="741164" cy="482203"/>
          </a:xfrm>
          <a:prstGeom prst="rect">
            <a:avLst/>
          </a:prstGeom>
          <a:gradFill rotWithShape="0">
            <a:gsLst>
              <a:gs pos="0">
                <a:srgbClr val="B37C00"/>
              </a:gs>
              <a:gs pos="100000">
                <a:srgbClr val="805B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r>
              <a:rPr lang="en-US" sz="2100">
                <a:ea typeface="ＭＳ Ｐゴシック" charset="0"/>
                <a:cs typeface="ＭＳ Ｐゴシック" charset="0"/>
              </a:rPr>
              <a:t>UDP</a:t>
            </a:r>
          </a:p>
        </p:txBody>
      </p:sp>
      <p:sp>
        <p:nvSpPr>
          <p:cNvPr id="28" name="Rectangle 7"/>
          <p:cNvSpPr>
            <a:spLocks/>
          </p:cNvSpPr>
          <p:nvPr/>
        </p:nvSpPr>
        <p:spPr bwMode="auto">
          <a:xfrm>
            <a:off x="3061767" y="2704580"/>
            <a:ext cx="741164" cy="482203"/>
          </a:xfrm>
          <a:prstGeom prst="rect">
            <a:avLst/>
          </a:prstGeom>
          <a:gradFill rotWithShape="0">
            <a:gsLst>
              <a:gs pos="0">
                <a:srgbClr val="B37C00"/>
              </a:gs>
              <a:gs pos="100000">
                <a:srgbClr val="805B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r>
              <a:rPr lang="en-US" sz="2100">
                <a:ea typeface="ＭＳ Ｐゴシック" charset="0"/>
                <a:cs typeface="ＭＳ Ｐゴシック" charset="0"/>
              </a:rPr>
              <a:t>ICMP</a:t>
            </a:r>
          </a:p>
        </p:txBody>
      </p:sp>
      <p:sp>
        <p:nvSpPr>
          <p:cNvPr id="29" name="Rectangle 8"/>
          <p:cNvSpPr>
            <a:spLocks/>
          </p:cNvSpPr>
          <p:nvPr/>
        </p:nvSpPr>
        <p:spPr bwMode="auto">
          <a:xfrm>
            <a:off x="1686595" y="2213447"/>
            <a:ext cx="2116336" cy="482203"/>
          </a:xfrm>
          <a:prstGeom prst="rect">
            <a:avLst/>
          </a:prstGeom>
          <a:gradFill rotWithShape="0">
            <a:gsLst>
              <a:gs pos="0">
                <a:srgbClr val="8E1BB3"/>
              </a:gs>
              <a:gs pos="100000">
                <a:srgbClr val="7F008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a:r>
              <a:rPr lang="en-US" sz="2100" dirty="0">
                <a:ea typeface="ＭＳ Ｐゴシック" charset="0"/>
                <a:cs typeface="ＭＳ Ｐゴシック" charset="0"/>
              </a:rPr>
              <a:t>Application</a:t>
            </a:r>
          </a:p>
        </p:txBody>
      </p:sp>
    </p:spTree>
    <p:extLst>
      <p:ext uri="{BB962C8B-B14F-4D97-AF65-F5344CB8AC3E}">
        <p14:creationId xmlns:p14="http://schemas.microsoft.com/office/powerpoint/2010/main" val="312677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cs typeface="AhnbergHand"/>
              </a:rPr>
              <a:t>Why?</a:t>
            </a:r>
            <a:endParaRPr lang="en-US" dirty="0">
              <a:cs typeface="AhnbergHand"/>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79106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876226" y="188640"/>
            <a:ext cx="7358063" cy="1714500"/>
          </a:xfrm>
        </p:spPr>
        <p:txBody>
          <a:bodyPr/>
          <a:lstStyle/>
          <a:p>
            <a:pPr eaLnBrk="1" hangingPunct="1">
              <a:defRPr/>
            </a:pPr>
            <a:r>
              <a:rPr lang="en-US" dirty="0" smtClean="0"/>
              <a:t> Layer-3 Protocol Surgery</a:t>
            </a:r>
          </a:p>
        </p:txBody>
      </p:sp>
      <p:sp>
        <p:nvSpPr>
          <p:cNvPr id="38914" name="Rectangle 9"/>
          <p:cNvSpPr>
            <a:spLocks/>
          </p:cNvSpPr>
          <p:nvPr/>
        </p:nvSpPr>
        <p:spPr bwMode="auto">
          <a:xfrm>
            <a:off x="1138535" y="4268301"/>
            <a:ext cx="1169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ea typeface="ＭＳ Ｐゴシック" charset="0"/>
                <a:cs typeface="ＭＳ Ｐゴシック" charset="0"/>
              </a:rPr>
              <a:t>1</a:t>
            </a:r>
          </a:p>
        </p:txBody>
      </p:sp>
      <p:sp>
        <p:nvSpPr>
          <p:cNvPr id="38915" name="Rectangle 10"/>
          <p:cNvSpPr>
            <a:spLocks/>
          </p:cNvSpPr>
          <p:nvPr/>
        </p:nvSpPr>
        <p:spPr bwMode="auto">
          <a:xfrm>
            <a:off x="1143000" y="3777168"/>
            <a:ext cx="1169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ea typeface="ＭＳ Ｐゴシック" charset="0"/>
                <a:cs typeface="ＭＳ Ｐゴシック" charset="0"/>
              </a:rPr>
              <a:t>2</a:t>
            </a:r>
          </a:p>
        </p:txBody>
      </p:sp>
      <p:sp>
        <p:nvSpPr>
          <p:cNvPr id="38916" name="Rectangle 11"/>
          <p:cNvSpPr>
            <a:spLocks/>
          </p:cNvSpPr>
          <p:nvPr/>
        </p:nvSpPr>
        <p:spPr bwMode="auto">
          <a:xfrm>
            <a:off x="1143000" y="3286035"/>
            <a:ext cx="1169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ea typeface="ＭＳ Ｐゴシック" charset="0"/>
                <a:cs typeface="ＭＳ Ｐゴシック" charset="0"/>
              </a:rPr>
              <a:t>3</a:t>
            </a:r>
          </a:p>
        </p:txBody>
      </p:sp>
      <p:sp>
        <p:nvSpPr>
          <p:cNvPr id="38917" name="Rectangle 12"/>
          <p:cNvSpPr>
            <a:spLocks/>
          </p:cNvSpPr>
          <p:nvPr/>
        </p:nvSpPr>
        <p:spPr bwMode="auto">
          <a:xfrm>
            <a:off x="1143000" y="2794902"/>
            <a:ext cx="1169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ea typeface="ＭＳ Ｐゴシック" charset="0"/>
                <a:cs typeface="ＭＳ Ｐゴシック" charset="0"/>
              </a:rPr>
              <a:t>4</a:t>
            </a:r>
          </a:p>
        </p:txBody>
      </p:sp>
      <p:sp>
        <p:nvSpPr>
          <p:cNvPr id="38918" name="Rectangle 13"/>
          <p:cNvSpPr>
            <a:spLocks/>
          </p:cNvSpPr>
          <p:nvPr/>
        </p:nvSpPr>
        <p:spPr bwMode="auto">
          <a:xfrm>
            <a:off x="1143000" y="2303770"/>
            <a:ext cx="1169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ea typeface="ＭＳ Ｐゴシック" charset="0"/>
                <a:cs typeface="ＭＳ Ｐゴシック" charset="0"/>
              </a:rPr>
              <a:t>5</a:t>
            </a:r>
          </a:p>
        </p:txBody>
      </p:sp>
      <p:sp>
        <p:nvSpPr>
          <p:cNvPr id="23" name="Rectangle 2"/>
          <p:cNvSpPr>
            <a:spLocks/>
          </p:cNvSpPr>
          <p:nvPr/>
        </p:nvSpPr>
        <p:spPr bwMode="auto">
          <a:xfrm>
            <a:off x="1686595" y="4177978"/>
            <a:ext cx="2116336" cy="48220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r>
              <a:rPr lang="en-US" sz="2100">
                <a:ea typeface="ＭＳ Ｐゴシック" charset="0"/>
                <a:cs typeface="ＭＳ Ｐゴシック" charset="0"/>
              </a:rPr>
              <a:t>Physical</a:t>
            </a:r>
          </a:p>
        </p:txBody>
      </p:sp>
      <p:sp>
        <p:nvSpPr>
          <p:cNvPr id="24" name="Rectangle 3"/>
          <p:cNvSpPr>
            <a:spLocks/>
          </p:cNvSpPr>
          <p:nvPr/>
        </p:nvSpPr>
        <p:spPr bwMode="auto">
          <a:xfrm>
            <a:off x="1686595" y="3686845"/>
            <a:ext cx="2116336" cy="482203"/>
          </a:xfrm>
          <a:prstGeom prst="rect">
            <a:avLst/>
          </a:prstGeom>
          <a:gradFill rotWithShape="0">
            <a:gsLst>
              <a:gs pos="0">
                <a:srgbClr val="00B359"/>
              </a:gs>
              <a:gs pos="100000">
                <a:srgbClr val="008035"/>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a:r>
              <a:rPr lang="en-US" sz="2100">
                <a:ea typeface="ＭＳ Ｐゴシック" charset="0"/>
                <a:cs typeface="ＭＳ Ｐゴシック" charset="0"/>
              </a:rPr>
              <a:t>Data Link</a:t>
            </a:r>
          </a:p>
        </p:txBody>
      </p:sp>
      <p:sp>
        <p:nvSpPr>
          <p:cNvPr id="25" name="Rectangle 4"/>
          <p:cNvSpPr>
            <a:spLocks/>
          </p:cNvSpPr>
          <p:nvPr/>
        </p:nvSpPr>
        <p:spPr bwMode="auto">
          <a:xfrm>
            <a:off x="1686595" y="3195712"/>
            <a:ext cx="2116336" cy="482203"/>
          </a:xfrm>
          <a:prstGeom prst="rect">
            <a:avLst/>
          </a:prstGeom>
          <a:gradFill rotWithShape="0">
            <a:gsLst>
              <a:gs pos="0">
                <a:srgbClr val="B30037"/>
              </a:gs>
              <a:gs pos="100000">
                <a:srgbClr val="800013"/>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a:r>
              <a:rPr lang="en-US" sz="2100">
                <a:ea typeface="ＭＳ Ｐゴシック" charset="0"/>
                <a:cs typeface="ＭＳ Ｐゴシック" charset="0"/>
              </a:rPr>
              <a:t>IPv4</a:t>
            </a:r>
          </a:p>
        </p:txBody>
      </p:sp>
      <p:sp>
        <p:nvSpPr>
          <p:cNvPr id="26" name="Rectangle 5"/>
          <p:cNvSpPr>
            <a:spLocks/>
          </p:cNvSpPr>
          <p:nvPr/>
        </p:nvSpPr>
        <p:spPr bwMode="auto">
          <a:xfrm>
            <a:off x="1686595" y="2704580"/>
            <a:ext cx="741164" cy="482203"/>
          </a:xfrm>
          <a:prstGeom prst="rect">
            <a:avLst/>
          </a:prstGeom>
          <a:gradFill rotWithShape="0">
            <a:gsLst>
              <a:gs pos="0">
                <a:srgbClr val="B37C00"/>
              </a:gs>
              <a:gs pos="100000">
                <a:srgbClr val="805B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r>
              <a:rPr lang="en-US" sz="2100" dirty="0">
                <a:ea typeface="ＭＳ Ｐゴシック" charset="0"/>
                <a:cs typeface="ＭＳ Ｐゴシック" charset="0"/>
              </a:rPr>
              <a:t>TCP</a:t>
            </a:r>
          </a:p>
        </p:txBody>
      </p:sp>
      <p:sp>
        <p:nvSpPr>
          <p:cNvPr id="27" name="Rectangle 6"/>
          <p:cNvSpPr>
            <a:spLocks/>
          </p:cNvSpPr>
          <p:nvPr/>
        </p:nvSpPr>
        <p:spPr bwMode="auto">
          <a:xfrm>
            <a:off x="2374181" y="2704580"/>
            <a:ext cx="741164" cy="482203"/>
          </a:xfrm>
          <a:prstGeom prst="rect">
            <a:avLst/>
          </a:prstGeom>
          <a:gradFill rotWithShape="0">
            <a:gsLst>
              <a:gs pos="0">
                <a:srgbClr val="B37C00"/>
              </a:gs>
              <a:gs pos="100000">
                <a:srgbClr val="805B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r>
              <a:rPr lang="en-US" sz="2100" dirty="0">
                <a:ea typeface="ＭＳ Ｐゴシック" charset="0"/>
                <a:cs typeface="ＭＳ Ｐゴシック" charset="0"/>
              </a:rPr>
              <a:t>UDP</a:t>
            </a:r>
          </a:p>
        </p:txBody>
      </p:sp>
      <p:sp>
        <p:nvSpPr>
          <p:cNvPr id="28" name="Rectangle 7"/>
          <p:cNvSpPr>
            <a:spLocks/>
          </p:cNvSpPr>
          <p:nvPr/>
        </p:nvSpPr>
        <p:spPr bwMode="auto">
          <a:xfrm>
            <a:off x="3061767" y="2704580"/>
            <a:ext cx="741164" cy="482203"/>
          </a:xfrm>
          <a:prstGeom prst="rect">
            <a:avLst/>
          </a:prstGeom>
          <a:gradFill rotWithShape="0">
            <a:gsLst>
              <a:gs pos="0">
                <a:srgbClr val="B37C00"/>
              </a:gs>
              <a:gs pos="100000">
                <a:srgbClr val="805B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r>
              <a:rPr lang="en-US" sz="2100">
                <a:ea typeface="ＭＳ Ｐゴシック" charset="0"/>
                <a:cs typeface="ＭＳ Ｐゴシック" charset="0"/>
              </a:rPr>
              <a:t>ICMP</a:t>
            </a:r>
          </a:p>
        </p:txBody>
      </p:sp>
      <p:sp>
        <p:nvSpPr>
          <p:cNvPr id="29" name="Rectangle 8"/>
          <p:cNvSpPr>
            <a:spLocks/>
          </p:cNvSpPr>
          <p:nvPr/>
        </p:nvSpPr>
        <p:spPr bwMode="auto">
          <a:xfrm>
            <a:off x="1686595" y="2213447"/>
            <a:ext cx="2116336" cy="482203"/>
          </a:xfrm>
          <a:prstGeom prst="rect">
            <a:avLst/>
          </a:prstGeom>
          <a:gradFill rotWithShape="0">
            <a:gsLst>
              <a:gs pos="0">
                <a:srgbClr val="8E1BB3"/>
              </a:gs>
              <a:gs pos="100000">
                <a:srgbClr val="7F008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a:r>
              <a:rPr lang="en-US" sz="2100" dirty="0">
                <a:ea typeface="ＭＳ Ｐゴシック" charset="0"/>
                <a:cs typeface="ＭＳ Ｐゴシック" charset="0"/>
              </a:rPr>
              <a:t>Application</a:t>
            </a:r>
          </a:p>
        </p:txBody>
      </p:sp>
      <p:sp>
        <p:nvSpPr>
          <p:cNvPr id="30" name="Rectangle 2"/>
          <p:cNvSpPr>
            <a:spLocks/>
          </p:cNvSpPr>
          <p:nvPr/>
        </p:nvSpPr>
        <p:spPr bwMode="auto">
          <a:xfrm>
            <a:off x="4683621" y="4162351"/>
            <a:ext cx="2116336" cy="48220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r>
              <a:rPr lang="en-US" sz="2100">
                <a:ea typeface="ＭＳ Ｐゴシック" charset="0"/>
                <a:cs typeface="ＭＳ Ｐゴシック" charset="0"/>
              </a:rPr>
              <a:t>Physical</a:t>
            </a:r>
          </a:p>
        </p:txBody>
      </p:sp>
      <p:sp>
        <p:nvSpPr>
          <p:cNvPr id="31" name="Rectangle 3"/>
          <p:cNvSpPr>
            <a:spLocks/>
          </p:cNvSpPr>
          <p:nvPr/>
        </p:nvSpPr>
        <p:spPr bwMode="auto">
          <a:xfrm>
            <a:off x="4683621" y="3671218"/>
            <a:ext cx="2116336" cy="482203"/>
          </a:xfrm>
          <a:prstGeom prst="rect">
            <a:avLst/>
          </a:prstGeom>
          <a:gradFill rotWithShape="0">
            <a:gsLst>
              <a:gs pos="0">
                <a:srgbClr val="00B359"/>
              </a:gs>
              <a:gs pos="100000">
                <a:srgbClr val="008035"/>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a:r>
              <a:rPr lang="en-US" sz="2100">
                <a:ea typeface="ＭＳ Ｐゴシック" charset="0"/>
                <a:cs typeface="ＭＳ Ｐゴシック" charset="0"/>
              </a:rPr>
              <a:t>Data Link</a:t>
            </a:r>
          </a:p>
        </p:txBody>
      </p:sp>
      <p:sp>
        <p:nvSpPr>
          <p:cNvPr id="32" name="Rectangle 4"/>
          <p:cNvSpPr>
            <a:spLocks/>
          </p:cNvSpPr>
          <p:nvPr/>
        </p:nvSpPr>
        <p:spPr bwMode="auto">
          <a:xfrm>
            <a:off x="4683621" y="3180085"/>
            <a:ext cx="2116336" cy="482203"/>
          </a:xfrm>
          <a:prstGeom prst="rect">
            <a:avLst/>
          </a:prstGeom>
          <a:gradFill rotWithShape="0">
            <a:gsLst>
              <a:gs pos="0">
                <a:srgbClr val="B30037"/>
              </a:gs>
              <a:gs pos="100000">
                <a:srgbClr val="800013"/>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a:r>
              <a:rPr lang="en-US" sz="2100">
                <a:ea typeface="ＭＳ Ｐゴシック" charset="0"/>
                <a:cs typeface="ＭＳ Ｐゴシック" charset="0"/>
              </a:rPr>
              <a:t>IPv6</a:t>
            </a:r>
          </a:p>
        </p:txBody>
      </p:sp>
      <p:sp>
        <p:nvSpPr>
          <p:cNvPr id="33" name="Rectangle 5"/>
          <p:cNvSpPr>
            <a:spLocks/>
          </p:cNvSpPr>
          <p:nvPr/>
        </p:nvSpPr>
        <p:spPr bwMode="auto">
          <a:xfrm>
            <a:off x="4691435" y="2688953"/>
            <a:ext cx="741164" cy="482203"/>
          </a:xfrm>
          <a:prstGeom prst="rect">
            <a:avLst/>
          </a:prstGeom>
          <a:gradFill rotWithShape="0">
            <a:gsLst>
              <a:gs pos="0">
                <a:srgbClr val="B37C00"/>
              </a:gs>
              <a:gs pos="100000">
                <a:srgbClr val="805B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r>
              <a:rPr lang="en-US" sz="2100">
                <a:ea typeface="ＭＳ Ｐゴシック" charset="0"/>
                <a:cs typeface="ＭＳ Ｐゴシック" charset="0"/>
              </a:rPr>
              <a:t>TCP</a:t>
            </a:r>
          </a:p>
        </p:txBody>
      </p:sp>
      <p:sp>
        <p:nvSpPr>
          <p:cNvPr id="34" name="Rectangle 6"/>
          <p:cNvSpPr>
            <a:spLocks/>
          </p:cNvSpPr>
          <p:nvPr/>
        </p:nvSpPr>
        <p:spPr bwMode="auto">
          <a:xfrm>
            <a:off x="5371207" y="2688953"/>
            <a:ext cx="741164" cy="482203"/>
          </a:xfrm>
          <a:prstGeom prst="rect">
            <a:avLst/>
          </a:prstGeom>
          <a:gradFill rotWithShape="0">
            <a:gsLst>
              <a:gs pos="0">
                <a:srgbClr val="B37C00"/>
              </a:gs>
              <a:gs pos="100000">
                <a:srgbClr val="805B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r>
              <a:rPr lang="en-US" sz="2100">
                <a:ea typeface="ＭＳ Ｐゴシック" charset="0"/>
                <a:cs typeface="ＭＳ Ｐゴシック" charset="0"/>
              </a:rPr>
              <a:t>UDP</a:t>
            </a:r>
          </a:p>
        </p:txBody>
      </p:sp>
      <p:sp>
        <p:nvSpPr>
          <p:cNvPr id="35" name="Rectangle 7"/>
          <p:cNvSpPr>
            <a:spLocks/>
          </p:cNvSpPr>
          <p:nvPr/>
        </p:nvSpPr>
        <p:spPr bwMode="auto">
          <a:xfrm>
            <a:off x="6058793" y="2688953"/>
            <a:ext cx="741164" cy="482203"/>
          </a:xfrm>
          <a:prstGeom prst="rect">
            <a:avLst/>
          </a:prstGeom>
          <a:gradFill rotWithShape="0">
            <a:gsLst>
              <a:gs pos="0">
                <a:srgbClr val="B37C00"/>
              </a:gs>
              <a:gs pos="100000">
                <a:srgbClr val="805B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r>
              <a:rPr lang="en-US" sz="2100">
                <a:ea typeface="ＭＳ Ｐゴシック" charset="0"/>
                <a:cs typeface="ＭＳ Ｐゴシック" charset="0"/>
              </a:rPr>
              <a:t>ICMP</a:t>
            </a:r>
          </a:p>
        </p:txBody>
      </p:sp>
      <p:sp>
        <p:nvSpPr>
          <p:cNvPr id="36" name="Rectangle 8"/>
          <p:cNvSpPr>
            <a:spLocks/>
          </p:cNvSpPr>
          <p:nvPr/>
        </p:nvSpPr>
        <p:spPr bwMode="auto">
          <a:xfrm>
            <a:off x="4683621" y="2197820"/>
            <a:ext cx="2116336" cy="482203"/>
          </a:xfrm>
          <a:prstGeom prst="rect">
            <a:avLst/>
          </a:prstGeom>
          <a:gradFill rotWithShape="0">
            <a:gsLst>
              <a:gs pos="0">
                <a:srgbClr val="8E1BB3"/>
              </a:gs>
              <a:gs pos="100000">
                <a:srgbClr val="7F008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a:r>
              <a:rPr lang="en-US" sz="2100">
                <a:ea typeface="ＭＳ Ｐゴシック" charset="0"/>
                <a:cs typeface="ＭＳ Ｐゴシック" charset="0"/>
              </a:rPr>
              <a:t>Application</a:t>
            </a:r>
          </a:p>
        </p:txBody>
      </p:sp>
      <p:sp>
        <p:nvSpPr>
          <p:cNvPr id="2" name="Right Arrow 1"/>
          <p:cNvSpPr/>
          <p:nvPr/>
        </p:nvSpPr>
        <p:spPr bwMode="auto">
          <a:xfrm>
            <a:off x="4015063" y="2416387"/>
            <a:ext cx="455676" cy="303784"/>
          </a:xfrm>
          <a:prstGeom prst="rightArrow">
            <a:avLst/>
          </a:prstGeom>
          <a:blipFill dpi="0" rotWithShape="0">
            <a:blip r:embed="rId3"/>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FFFFFF"/>
              </a:solidFill>
              <a:latin typeface="Gill Sans" charset="0"/>
              <a:ea typeface="ヒラギノ角ゴ ProN W3" charset="0"/>
              <a:cs typeface="ヒラギノ角ゴ ProN W3" charset="0"/>
              <a:sym typeface="Gill Sans" charset="0"/>
            </a:endParaRPr>
          </a:p>
        </p:txBody>
      </p:sp>
      <p:sp>
        <p:nvSpPr>
          <p:cNvPr id="37" name="Right Arrow 36"/>
          <p:cNvSpPr/>
          <p:nvPr/>
        </p:nvSpPr>
        <p:spPr bwMode="auto">
          <a:xfrm>
            <a:off x="4065694" y="2872063"/>
            <a:ext cx="455676" cy="303784"/>
          </a:xfrm>
          <a:prstGeom prst="rightArrow">
            <a:avLst/>
          </a:prstGeom>
          <a:blipFill dpi="0" rotWithShape="0">
            <a:blip r:embed="rId3"/>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FFFFFF"/>
              </a:solidFill>
              <a:latin typeface="Gill Sans" charset="0"/>
              <a:ea typeface="ヒラギノ角ゴ ProN W3" charset="0"/>
              <a:cs typeface="ヒラギノ角ゴ ProN W3" charset="0"/>
              <a:sym typeface="Gill Sans" charset="0"/>
            </a:endParaRPr>
          </a:p>
        </p:txBody>
      </p:sp>
      <p:sp>
        <p:nvSpPr>
          <p:cNvPr id="38" name="Right Arrow 37"/>
          <p:cNvSpPr/>
          <p:nvPr/>
        </p:nvSpPr>
        <p:spPr bwMode="auto">
          <a:xfrm>
            <a:off x="4065694" y="4239090"/>
            <a:ext cx="455676" cy="303784"/>
          </a:xfrm>
          <a:prstGeom prst="rightArrow">
            <a:avLst/>
          </a:prstGeom>
          <a:blipFill dpi="0" rotWithShape="0">
            <a:blip r:embed="rId3"/>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FFFFFF"/>
              </a:solidFill>
              <a:latin typeface="Gill Sans" charset="0"/>
              <a:ea typeface="ヒラギノ角ゴ ProN W3" charset="0"/>
              <a:cs typeface="ヒラギノ角ゴ ProN W3" charset="0"/>
              <a:sym typeface="Gill Sans" charset="0"/>
            </a:endParaRPr>
          </a:p>
        </p:txBody>
      </p:sp>
      <p:sp>
        <p:nvSpPr>
          <p:cNvPr id="39" name="Right Arrow 38"/>
          <p:cNvSpPr/>
          <p:nvPr/>
        </p:nvSpPr>
        <p:spPr bwMode="auto">
          <a:xfrm>
            <a:off x="4065694" y="3732784"/>
            <a:ext cx="455676" cy="303784"/>
          </a:xfrm>
          <a:prstGeom prst="rightArrow">
            <a:avLst/>
          </a:prstGeom>
          <a:blipFill dpi="0" rotWithShape="0">
            <a:blip r:embed="rId3"/>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FFFFFF"/>
              </a:solidFill>
              <a:latin typeface="Gill Sans" charset="0"/>
              <a:ea typeface="ヒラギノ角ゴ ProN W3" charset="0"/>
              <a:cs typeface="ヒラギノ角ゴ ProN W3" charset="0"/>
              <a:sym typeface="Gill Sans" charset="0"/>
            </a:endParaRPr>
          </a:p>
        </p:txBody>
      </p:sp>
      <p:sp>
        <p:nvSpPr>
          <p:cNvPr id="3" name="TextBox 2"/>
          <p:cNvSpPr txBox="1"/>
          <p:nvPr/>
        </p:nvSpPr>
        <p:spPr>
          <a:xfrm>
            <a:off x="1018881" y="5201072"/>
            <a:ext cx="6833122" cy="434252"/>
          </a:xfrm>
          <a:prstGeom prst="rect">
            <a:avLst/>
          </a:prstGeom>
          <a:noFill/>
        </p:spPr>
        <p:txBody>
          <a:bodyPr wrap="none" lIns="64291" tIns="32146" rIns="64291" bIns="32146" rtlCol="0">
            <a:spAutoFit/>
          </a:bodyPr>
          <a:lstStyle/>
          <a:p>
            <a:r>
              <a:rPr lang="en-US" sz="2400" dirty="0" smtClean="0">
                <a:latin typeface="AhnbergHand"/>
                <a:cs typeface="AhnbergHand"/>
              </a:rPr>
              <a:t>Only the IP layer changes – nothing else!</a:t>
            </a:r>
            <a:endParaRPr lang="en-US" sz="2400" dirty="0">
              <a:latin typeface="AhnbergHand"/>
              <a:cs typeface="AhnbergHand"/>
            </a:endParaRPr>
          </a:p>
        </p:txBody>
      </p:sp>
    </p:spTree>
    <p:extLst>
      <p:ext uri="{BB962C8B-B14F-4D97-AF65-F5344CB8AC3E}">
        <p14:creationId xmlns:p14="http://schemas.microsoft.com/office/powerpoint/2010/main" val="2220115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ppt_x"/>
                                          </p:val>
                                        </p:tav>
                                        <p:tav tm="100000">
                                          <p:val>
                                            <p:strVal val="#ppt_x"/>
                                          </p:val>
                                        </p:tav>
                                      </p:tavLst>
                                    </p:anim>
                                    <p:anim calcmode="lin" valueType="num">
                                      <p:cBhvr additive="base">
                                        <p:cTn id="22" dur="500" fill="hold"/>
                                        <p:tgtEl>
                                          <p:spTgt spid="3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ppt_x"/>
                                          </p:val>
                                        </p:tav>
                                        <p:tav tm="100000">
                                          <p:val>
                                            <p:strVal val="#ppt_x"/>
                                          </p:val>
                                        </p:tav>
                                      </p:tavLst>
                                    </p:anim>
                                    <p:anim calcmode="lin" valueType="num">
                                      <p:cBhvr additive="base">
                                        <p:cTn id="5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randombar(horizontal)">
                                      <p:cBhvr>
                                        <p:cTn id="5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2" grpId="0" animBg="1"/>
      <p:bldP spid="37" grpId="0" animBg="1"/>
      <p:bldP spid="38" grpId="0" animBg="1"/>
      <p:bldP spid="39"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p:txBody>
          <a:bodyPr/>
          <a:lstStyle/>
          <a:p>
            <a:pPr eaLnBrk="1" hangingPunct="1">
              <a:defRPr/>
            </a:pPr>
            <a:r>
              <a:rPr lang="en-US" dirty="0" smtClean="0"/>
              <a:t>What changes with IPv6?</a:t>
            </a:r>
          </a:p>
        </p:txBody>
      </p:sp>
    </p:spTree>
    <p:extLst>
      <p:ext uri="{BB962C8B-B14F-4D97-AF65-F5344CB8AC3E}">
        <p14:creationId xmlns:p14="http://schemas.microsoft.com/office/powerpoint/2010/main" val="3987168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changes?</a:t>
            </a:r>
            <a:endParaRPr lang="en-US" dirty="0"/>
          </a:p>
        </p:txBody>
      </p:sp>
      <p:sp>
        <p:nvSpPr>
          <p:cNvPr id="3" name="Content Placeholder 2"/>
          <p:cNvSpPr>
            <a:spLocks noGrp="1"/>
          </p:cNvSpPr>
          <p:nvPr>
            <p:ph idx="1"/>
          </p:nvPr>
        </p:nvSpPr>
        <p:spPr/>
        <p:txBody>
          <a:bodyPr>
            <a:normAutofit/>
          </a:bodyPr>
          <a:lstStyle/>
          <a:p>
            <a:pPr lvl="1">
              <a:defRPr/>
            </a:pPr>
            <a:r>
              <a:rPr lang="en-US" dirty="0" smtClean="0"/>
              <a:t>128 bit address fields</a:t>
            </a:r>
          </a:p>
          <a:p>
            <a:pPr lvl="1">
              <a:defRPr/>
            </a:pPr>
            <a:r>
              <a:rPr lang="en-US" dirty="0" smtClean="0"/>
              <a:t>Fixed host/network boundary</a:t>
            </a:r>
          </a:p>
          <a:p>
            <a:pPr lvl="1">
              <a:defRPr/>
            </a:pPr>
            <a:r>
              <a:rPr lang="en-US" dirty="0" smtClean="0"/>
              <a:t>Replaced Broadcast and ARP with Multicast and SLAAC</a:t>
            </a:r>
          </a:p>
          <a:p>
            <a:pPr lvl="1">
              <a:defRPr/>
            </a:pPr>
            <a:r>
              <a:rPr lang="en-US" dirty="0" smtClean="0"/>
              <a:t>Removed on-the-fly fragmentation with ICMP6 notification to source</a:t>
            </a:r>
          </a:p>
          <a:p>
            <a:pPr lvl="1">
              <a:defRPr/>
            </a:pPr>
            <a:r>
              <a:rPr lang="en-US" dirty="0" smtClean="0"/>
              <a:t>No NATS!</a:t>
            </a:r>
          </a:p>
          <a:p>
            <a:pPr lvl="1">
              <a:defRPr/>
            </a:pPr>
            <a:r>
              <a:rPr lang="en-US" dirty="0" smtClean="0"/>
              <a:t>Multi-Addressing</a:t>
            </a:r>
          </a:p>
          <a:p>
            <a:pPr lvl="1">
              <a:defRPr/>
            </a:pPr>
            <a:r>
              <a:rPr lang="en-US" dirty="0" smtClean="0"/>
              <a:t>Scoped Addresses</a:t>
            </a:r>
          </a:p>
        </p:txBody>
      </p:sp>
    </p:spTree>
    <p:extLst>
      <p:ext uri="{BB962C8B-B14F-4D97-AF65-F5344CB8AC3E}">
        <p14:creationId xmlns:p14="http://schemas.microsoft.com/office/powerpoint/2010/main" val="2016018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What’s giving us grief?</a:t>
            </a:r>
            <a:endParaRPr lang="en-US" dirty="0"/>
          </a:p>
        </p:txBody>
      </p:sp>
      <p:sp>
        <p:nvSpPr>
          <p:cNvPr id="3" name="Content Placeholder 2"/>
          <p:cNvSpPr>
            <a:spLocks noGrp="1"/>
          </p:cNvSpPr>
          <p:nvPr>
            <p:ph idx="1"/>
          </p:nvPr>
        </p:nvSpPr>
        <p:spPr/>
        <p:txBody>
          <a:bodyPr>
            <a:normAutofit fontScale="92500" lnSpcReduction="20000"/>
          </a:bodyPr>
          <a:lstStyle/>
          <a:p>
            <a:pPr lvl="1">
              <a:defRPr/>
            </a:pPr>
            <a:r>
              <a:rPr lang="en-US" dirty="0" smtClean="0">
                <a:solidFill>
                  <a:schemeClr val="bg1">
                    <a:lumMod val="85000"/>
                  </a:schemeClr>
                </a:solidFill>
              </a:rPr>
              <a:t>128 bit address fields</a:t>
            </a:r>
          </a:p>
          <a:p>
            <a:pPr lvl="1">
              <a:defRPr/>
            </a:pPr>
            <a:r>
              <a:rPr lang="en-US" dirty="0" smtClean="0"/>
              <a:t>Fixed host/network boundary</a:t>
            </a:r>
          </a:p>
          <a:p>
            <a:pPr lvl="1">
              <a:defRPr/>
            </a:pPr>
            <a:r>
              <a:rPr lang="en-US" dirty="0" smtClean="0"/>
              <a:t>Replaced Broadcast and ARP with Multicast and SLAAC</a:t>
            </a:r>
          </a:p>
          <a:p>
            <a:pPr lvl="2">
              <a:defRPr/>
            </a:pPr>
            <a:r>
              <a:rPr lang="en-US" dirty="0" smtClean="0"/>
              <a:t>But we need to retain DHCP for DNS auto-</a:t>
            </a:r>
            <a:r>
              <a:rPr lang="en-US" dirty="0" err="1" smtClean="0"/>
              <a:t>config</a:t>
            </a:r>
            <a:endParaRPr lang="en-US" dirty="0" smtClean="0"/>
          </a:p>
          <a:p>
            <a:pPr lvl="1">
              <a:defRPr/>
            </a:pPr>
            <a:r>
              <a:rPr lang="en-US" dirty="0" smtClean="0"/>
              <a:t>Removed on-the-fly fragmentation with ICMP6 notification to source</a:t>
            </a:r>
          </a:p>
          <a:p>
            <a:pPr lvl="1">
              <a:defRPr/>
            </a:pPr>
            <a:r>
              <a:rPr lang="en-US" dirty="0" smtClean="0"/>
              <a:t>No NATS!</a:t>
            </a:r>
          </a:p>
          <a:p>
            <a:pPr lvl="1">
              <a:defRPr/>
            </a:pPr>
            <a:r>
              <a:rPr lang="en-US" dirty="0"/>
              <a:t>Multi-</a:t>
            </a:r>
            <a:r>
              <a:rPr lang="en-US" dirty="0" smtClean="0"/>
              <a:t>Addressing</a:t>
            </a:r>
          </a:p>
          <a:p>
            <a:pPr lvl="1">
              <a:defRPr/>
            </a:pPr>
            <a:r>
              <a:rPr lang="en-US" dirty="0" smtClean="0"/>
              <a:t>Scoped Addresses</a:t>
            </a:r>
          </a:p>
          <a:p>
            <a:pPr lvl="1">
              <a:defRPr/>
            </a:pPr>
            <a:r>
              <a:rPr lang="en-US" dirty="0" smtClean="0"/>
              <a:t>No Backwards Compatibility</a:t>
            </a:r>
          </a:p>
        </p:txBody>
      </p:sp>
    </p:spTree>
    <p:extLst>
      <p:ext uri="{BB962C8B-B14F-4D97-AF65-F5344CB8AC3E}">
        <p14:creationId xmlns:p14="http://schemas.microsoft.com/office/powerpoint/2010/main" val="259394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Considerations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 simple LANs it is possible to “just turn it on”</a:t>
            </a:r>
          </a:p>
          <a:p>
            <a:pPr lvl="1"/>
            <a:r>
              <a:rPr lang="en-US" dirty="0" smtClean="0"/>
              <a:t>Although the lack of a NAT may be an issue</a:t>
            </a:r>
          </a:p>
          <a:p>
            <a:r>
              <a:rPr lang="en-US" dirty="0" smtClean="0"/>
              <a:t>For more complex networks IPv6 requires careful engineering</a:t>
            </a:r>
          </a:p>
          <a:p>
            <a:pPr lvl="1"/>
            <a:r>
              <a:rPr lang="en-US" dirty="0" smtClean="0"/>
              <a:t>Particularly around prefix delegation</a:t>
            </a:r>
          </a:p>
          <a:p>
            <a:pPr lvl="1"/>
            <a:r>
              <a:rPr lang="en-US" dirty="0" smtClean="0"/>
              <a:t>And </a:t>
            </a:r>
            <a:r>
              <a:rPr lang="en-US" dirty="0"/>
              <a:t>f</a:t>
            </a:r>
            <a:r>
              <a:rPr lang="en-US" dirty="0" smtClean="0"/>
              <a:t>irewall configuration</a:t>
            </a:r>
          </a:p>
          <a:p>
            <a:r>
              <a:rPr lang="en-US" dirty="0" smtClean="0"/>
              <a:t>And the dual stack environment introduces a whole new set of application problems</a:t>
            </a:r>
          </a:p>
        </p:txBody>
      </p:sp>
    </p:spTree>
    <p:extLst>
      <p:ext uri="{BB962C8B-B14F-4D97-AF65-F5344CB8AC3E}">
        <p14:creationId xmlns:p14="http://schemas.microsoft.com/office/powerpoint/2010/main" val="3861741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892969" y="-64740"/>
            <a:ext cx="7358063" cy="1714500"/>
          </a:xfrm>
        </p:spPr>
        <p:txBody>
          <a:bodyPr/>
          <a:lstStyle/>
          <a:p>
            <a:pPr eaLnBrk="1" hangingPunct="1">
              <a:defRPr/>
            </a:pPr>
            <a:r>
              <a:rPr lang="en-US" dirty="0" smtClean="0"/>
              <a:t>Transition V2.0</a:t>
            </a:r>
          </a:p>
        </p:txBody>
      </p:sp>
      <p:sp>
        <p:nvSpPr>
          <p:cNvPr id="25602" name="Rectangle 2"/>
          <p:cNvSpPr>
            <a:spLocks noGrp="1" noChangeArrowheads="1"/>
          </p:cNvSpPr>
          <p:nvPr>
            <p:ph type="body" idx="1"/>
          </p:nvPr>
        </p:nvSpPr>
        <p:spPr>
          <a:xfrm>
            <a:off x="521271" y="1840632"/>
            <a:ext cx="8253264" cy="4018359"/>
          </a:xfrm>
        </p:spPr>
        <p:txBody>
          <a:bodyPr/>
          <a:lstStyle/>
          <a:p>
            <a:pPr marL="625056">
              <a:defRPr/>
            </a:pPr>
            <a:r>
              <a:rPr lang="en-US" sz="2500" dirty="0"/>
              <a:t>A “Flag Day” switchover is impossible</a:t>
            </a:r>
          </a:p>
          <a:p>
            <a:pPr marL="625056">
              <a:defRPr/>
            </a:pPr>
            <a:r>
              <a:rPr lang="en-US" sz="2500" dirty="0"/>
              <a:t>Piecemeal replacement won</a:t>
            </a:r>
            <a:r>
              <a:rPr lang="fr-FR" sz="2500" dirty="0"/>
              <a:t>’</a:t>
            </a:r>
            <a:r>
              <a:rPr lang="en-US" sz="2500" dirty="0"/>
              <a:t>t work either as IPv6 is not backward compatible with IPv4</a:t>
            </a:r>
          </a:p>
          <a:p>
            <a:pPr marL="625056">
              <a:defRPr/>
            </a:pPr>
            <a:r>
              <a:rPr lang="en-US" sz="2500" dirty="0"/>
              <a:t>So we need to run both protocols in tandem “for a while”</a:t>
            </a:r>
          </a:p>
          <a:p>
            <a:pPr marL="625056">
              <a:defRPr/>
            </a:pPr>
            <a:r>
              <a:rPr lang="en-US" sz="2500" dirty="0"/>
              <a:t>But bear in mind that one protocol has already run out of addresses</a:t>
            </a:r>
          </a:p>
          <a:p>
            <a:pPr marL="625056">
              <a:defRPr/>
            </a:pPr>
            <a:r>
              <a:rPr lang="en-US" sz="2500" dirty="0"/>
              <a:t>And network growth continues at record levels</a:t>
            </a:r>
          </a:p>
        </p:txBody>
      </p:sp>
    </p:spTree>
    <p:extLst>
      <p:ext uri="{BB962C8B-B14F-4D97-AF65-F5344CB8AC3E}">
        <p14:creationId xmlns:p14="http://schemas.microsoft.com/office/powerpoint/2010/main" val="116276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892969" y="-64740"/>
            <a:ext cx="7358063" cy="1714500"/>
          </a:xfrm>
        </p:spPr>
        <p:txBody>
          <a:bodyPr/>
          <a:lstStyle/>
          <a:p>
            <a:pPr eaLnBrk="1" hangingPunct="1">
              <a:defRPr/>
            </a:pPr>
            <a:r>
              <a:rPr lang="en-US" dirty="0" smtClean="0"/>
              <a:t>Transition V2.0</a:t>
            </a:r>
          </a:p>
        </p:txBody>
      </p:sp>
      <p:sp>
        <p:nvSpPr>
          <p:cNvPr id="25602" name="Rectangle 2"/>
          <p:cNvSpPr>
            <a:spLocks noGrp="1" noChangeArrowheads="1"/>
          </p:cNvSpPr>
          <p:nvPr>
            <p:ph type="body" idx="1"/>
          </p:nvPr>
        </p:nvSpPr>
        <p:spPr>
          <a:xfrm>
            <a:off x="521271" y="1454423"/>
            <a:ext cx="8253264" cy="4018359"/>
          </a:xfrm>
        </p:spPr>
        <p:txBody>
          <a:bodyPr>
            <a:normAutofit fontScale="92500" lnSpcReduction="20000"/>
          </a:bodyPr>
          <a:lstStyle/>
          <a:p>
            <a:pPr marL="223234" indent="0">
              <a:buNone/>
              <a:defRPr/>
            </a:pPr>
            <a:endParaRPr lang="en-US" sz="3100" dirty="0"/>
          </a:p>
          <a:p>
            <a:pPr marL="223234" indent="0">
              <a:buNone/>
              <a:defRPr/>
            </a:pPr>
            <a:r>
              <a:rPr lang="en-US" sz="3100" dirty="0"/>
              <a:t>We need to :</a:t>
            </a:r>
          </a:p>
          <a:p>
            <a:pPr marL="625056">
              <a:defRPr/>
            </a:pPr>
            <a:r>
              <a:rPr lang="en-US" sz="3100" dirty="0"/>
              <a:t>deploy IPv6 in parallel with IPv4 </a:t>
            </a:r>
          </a:p>
          <a:p>
            <a:pPr marL="625056">
              <a:defRPr/>
            </a:pPr>
            <a:r>
              <a:rPr lang="en-US" sz="3100" dirty="0"/>
              <a:t>deploy ever more stringent IPv4 address conservation measures within the network</a:t>
            </a:r>
          </a:p>
          <a:p>
            <a:pPr marL="625056">
              <a:defRPr/>
            </a:pPr>
            <a:r>
              <a:rPr lang="en-US" sz="3100" dirty="0"/>
              <a:t>allow the network to expand at an ever increasing rate</a:t>
            </a:r>
          </a:p>
          <a:p>
            <a:pPr marL="223234" indent="0">
              <a:buNone/>
              <a:defRPr/>
            </a:pPr>
            <a:r>
              <a:rPr lang="en-US" sz="3100" dirty="0"/>
              <a:t>All at the same time</a:t>
            </a:r>
            <a:r>
              <a:rPr lang="en-US" sz="3100" dirty="0" smtClean="0"/>
              <a:t>!</a:t>
            </a:r>
          </a:p>
        </p:txBody>
      </p:sp>
    </p:spTree>
    <p:extLst>
      <p:ext uri="{BB962C8B-B14F-4D97-AF65-F5344CB8AC3E}">
        <p14:creationId xmlns:p14="http://schemas.microsoft.com/office/powerpoint/2010/main" val="2506045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16" y="5143500"/>
            <a:ext cx="7358063" cy="1714500"/>
          </a:xfrm>
        </p:spPr>
        <p:txBody>
          <a:bodyPr/>
          <a:lstStyle/>
          <a:p>
            <a:pPr>
              <a:defRPr/>
            </a:pPr>
            <a:r>
              <a:rPr lang="en-US" dirty="0"/>
              <a:t>M</a:t>
            </a:r>
            <a:r>
              <a:rPr lang="en-US" dirty="0" smtClean="0"/>
              <a:t>aybe it’s like this!</a:t>
            </a:r>
            <a:endParaRPr lang="en-US" dirty="0"/>
          </a:p>
        </p:txBody>
      </p:sp>
      <p:pic>
        <p:nvPicPr>
          <p:cNvPr id="3686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8629" y="795859"/>
            <a:ext cx="4708178" cy="470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264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so hard?</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14620963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dirty="0">
                <a:ea typeface="ＭＳ Ｐゴシック" charset="0"/>
                <a:cs typeface="AhnbergHand"/>
              </a:rPr>
              <a:t>The IPv6 Transition Plan</a:t>
            </a:r>
          </a:p>
        </p:txBody>
      </p:sp>
      <p:grpSp>
        <p:nvGrpSpPr>
          <p:cNvPr id="15362" name="Group 15"/>
          <p:cNvGrpSpPr>
            <a:grpSpLocks/>
          </p:cNvGrpSpPr>
          <p:nvPr/>
        </p:nvGrpSpPr>
        <p:grpSpPr bwMode="auto">
          <a:xfrm>
            <a:off x="1020763" y="2128838"/>
            <a:ext cx="6432550" cy="4397375"/>
            <a:chOff x="1020763" y="2128838"/>
            <a:chExt cx="6432550" cy="4397375"/>
          </a:xfrm>
        </p:grpSpPr>
        <p:sp>
          <p:nvSpPr>
            <p:cNvPr id="15363" name="Rectangle 17"/>
            <p:cNvSpPr>
              <a:spLocks noChangeArrowheads="1"/>
            </p:cNvSpPr>
            <p:nvPr/>
          </p:nvSpPr>
          <p:spPr bwMode="auto">
            <a:xfrm>
              <a:off x="1506538" y="2290763"/>
              <a:ext cx="5014912" cy="37322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5364" name="Line 5"/>
            <p:cNvSpPr>
              <a:spLocks noChangeShapeType="1"/>
            </p:cNvSpPr>
            <p:nvPr/>
          </p:nvSpPr>
          <p:spPr bwMode="auto">
            <a:xfrm>
              <a:off x="1020763" y="2128838"/>
              <a:ext cx="0" cy="3894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 name="Line 6"/>
            <p:cNvSpPr>
              <a:spLocks noChangeShapeType="1"/>
            </p:cNvSpPr>
            <p:nvPr/>
          </p:nvSpPr>
          <p:spPr bwMode="auto">
            <a:xfrm>
              <a:off x="1020763" y="6022975"/>
              <a:ext cx="62087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6" name="Freeform 7"/>
            <p:cNvSpPr>
              <a:spLocks/>
            </p:cNvSpPr>
            <p:nvPr/>
          </p:nvSpPr>
          <p:spPr bwMode="auto">
            <a:xfrm>
              <a:off x="1227138" y="2851150"/>
              <a:ext cx="6180137" cy="2598738"/>
            </a:xfrm>
            <a:custGeom>
              <a:avLst/>
              <a:gdLst>
                <a:gd name="T0" fmla="*/ 0 w 3893"/>
                <a:gd name="T1" fmla="*/ 0 h 1637"/>
                <a:gd name="T2" fmla="*/ 2147483647 w 3893"/>
                <a:gd name="T3" fmla="*/ 2147483647 h 1637"/>
                <a:gd name="T4" fmla="*/ 2147483647 w 3893"/>
                <a:gd name="T5" fmla="*/ 2147483647 h 1637"/>
                <a:gd name="T6" fmla="*/ 2147483647 w 3893"/>
                <a:gd name="T7" fmla="*/ 2147483647 h 1637"/>
                <a:gd name="T8" fmla="*/ 2147483647 w 3893"/>
                <a:gd name="T9" fmla="*/ 2147483647 h 1637"/>
                <a:gd name="T10" fmla="*/ 2147483647 w 3893"/>
                <a:gd name="T11" fmla="*/ 2147483647 h 1637"/>
                <a:gd name="T12" fmla="*/ 2147483647 w 3893"/>
                <a:gd name="T13" fmla="*/ 2147483647 h 1637"/>
                <a:gd name="T14" fmla="*/ 0 60000 65536"/>
                <a:gd name="T15" fmla="*/ 0 60000 65536"/>
                <a:gd name="T16" fmla="*/ 0 60000 65536"/>
                <a:gd name="T17" fmla="*/ 0 60000 65536"/>
                <a:gd name="T18" fmla="*/ 0 60000 65536"/>
                <a:gd name="T19" fmla="*/ 0 60000 65536"/>
                <a:gd name="T20" fmla="*/ 0 60000 65536"/>
                <a:gd name="T21" fmla="*/ 0 w 3893"/>
                <a:gd name="T22" fmla="*/ 0 h 1637"/>
                <a:gd name="T23" fmla="*/ 3893 w 3893"/>
                <a:gd name="T24" fmla="*/ 1637 h 16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93" h="1637">
                  <a:moveTo>
                    <a:pt x="0" y="0"/>
                  </a:moveTo>
                  <a:cubicBezTo>
                    <a:pt x="195" y="29"/>
                    <a:pt x="391" y="59"/>
                    <a:pt x="650" y="130"/>
                  </a:cubicBezTo>
                  <a:cubicBezTo>
                    <a:pt x="909" y="201"/>
                    <a:pt x="1234" y="292"/>
                    <a:pt x="1552" y="428"/>
                  </a:cubicBezTo>
                  <a:cubicBezTo>
                    <a:pt x="1870" y="564"/>
                    <a:pt x="2278" y="764"/>
                    <a:pt x="2555" y="948"/>
                  </a:cubicBezTo>
                  <a:cubicBezTo>
                    <a:pt x="2832" y="1132"/>
                    <a:pt x="3051" y="1429"/>
                    <a:pt x="3215" y="1533"/>
                  </a:cubicBezTo>
                  <a:cubicBezTo>
                    <a:pt x="3379" y="1637"/>
                    <a:pt x="3427" y="1618"/>
                    <a:pt x="3540" y="1570"/>
                  </a:cubicBezTo>
                  <a:cubicBezTo>
                    <a:pt x="3653" y="1522"/>
                    <a:pt x="3834" y="1299"/>
                    <a:pt x="3893" y="1245"/>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7" name="Freeform 10"/>
            <p:cNvSpPr>
              <a:spLocks/>
            </p:cNvSpPr>
            <p:nvPr/>
          </p:nvSpPr>
          <p:spPr bwMode="auto">
            <a:xfrm>
              <a:off x="1241425" y="2349500"/>
              <a:ext cx="6121400" cy="1814513"/>
            </a:xfrm>
            <a:custGeom>
              <a:avLst/>
              <a:gdLst>
                <a:gd name="T0" fmla="*/ 0 w 3856"/>
                <a:gd name="T1" fmla="*/ 2147483647 h 1143"/>
                <a:gd name="T2" fmla="*/ 2147483647 w 3856"/>
                <a:gd name="T3" fmla="*/ 2147483647 h 1143"/>
                <a:gd name="T4" fmla="*/ 2147483647 w 3856"/>
                <a:gd name="T5" fmla="*/ 2147483647 h 1143"/>
                <a:gd name="T6" fmla="*/ 2147483647 w 3856"/>
                <a:gd name="T7" fmla="*/ 0 h 1143"/>
                <a:gd name="T8" fmla="*/ 0 60000 65536"/>
                <a:gd name="T9" fmla="*/ 0 60000 65536"/>
                <a:gd name="T10" fmla="*/ 0 60000 65536"/>
                <a:gd name="T11" fmla="*/ 0 60000 65536"/>
                <a:gd name="T12" fmla="*/ 0 w 3856"/>
                <a:gd name="T13" fmla="*/ 0 h 1143"/>
                <a:gd name="T14" fmla="*/ 3856 w 3856"/>
                <a:gd name="T15" fmla="*/ 1143 h 1143"/>
              </a:gdLst>
              <a:ahLst/>
              <a:cxnLst>
                <a:cxn ang="T8">
                  <a:pos x="T0" y="T1"/>
                </a:cxn>
                <a:cxn ang="T9">
                  <a:pos x="T2" y="T3"/>
                </a:cxn>
                <a:cxn ang="T10">
                  <a:pos x="T4" y="T5"/>
                </a:cxn>
                <a:cxn ang="T11">
                  <a:pos x="T6" y="T7"/>
                </a:cxn>
              </a:cxnLst>
              <a:rect l="T12" t="T13" r="T14" b="T15"/>
              <a:pathLst>
                <a:path w="3856" h="1143">
                  <a:moveTo>
                    <a:pt x="0" y="1143"/>
                  </a:moveTo>
                  <a:cubicBezTo>
                    <a:pt x="260" y="1094"/>
                    <a:pt x="1066" y="973"/>
                    <a:pt x="1561" y="846"/>
                  </a:cubicBezTo>
                  <a:cubicBezTo>
                    <a:pt x="2056" y="719"/>
                    <a:pt x="2590" y="522"/>
                    <a:pt x="2973" y="381"/>
                  </a:cubicBezTo>
                  <a:cubicBezTo>
                    <a:pt x="3356" y="240"/>
                    <a:pt x="3672" y="79"/>
                    <a:pt x="3856" y="0"/>
                  </a:cubicBez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8" name="Freeform 11"/>
            <p:cNvSpPr>
              <a:spLocks/>
            </p:cNvSpPr>
            <p:nvPr/>
          </p:nvSpPr>
          <p:spPr bwMode="auto">
            <a:xfrm>
              <a:off x="1530350" y="2335213"/>
              <a:ext cx="5846763" cy="3667125"/>
            </a:xfrm>
            <a:custGeom>
              <a:avLst/>
              <a:gdLst>
                <a:gd name="T0" fmla="*/ 0 w 3683"/>
                <a:gd name="T1" fmla="*/ 2147483647 h 2310"/>
                <a:gd name="T2" fmla="*/ 2147483647 w 3683"/>
                <a:gd name="T3" fmla="*/ 2147483647 h 2310"/>
                <a:gd name="T4" fmla="*/ 2147483647 w 3683"/>
                <a:gd name="T5" fmla="*/ 2147483647 h 2310"/>
                <a:gd name="T6" fmla="*/ 2147483647 w 3683"/>
                <a:gd name="T7" fmla="*/ 2147483647 h 2310"/>
                <a:gd name="T8" fmla="*/ 2147483647 w 3683"/>
                <a:gd name="T9" fmla="*/ 2147483647 h 2310"/>
                <a:gd name="T10" fmla="*/ 2147483647 w 3683"/>
                <a:gd name="T11" fmla="*/ 2147483647 h 2310"/>
                <a:gd name="T12" fmla="*/ 2147483647 w 3683"/>
                <a:gd name="T13" fmla="*/ 0 h 2310"/>
                <a:gd name="T14" fmla="*/ 0 60000 65536"/>
                <a:gd name="T15" fmla="*/ 0 60000 65536"/>
                <a:gd name="T16" fmla="*/ 0 60000 65536"/>
                <a:gd name="T17" fmla="*/ 0 60000 65536"/>
                <a:gd name="T18" fmla="*/ 0 60000 65536"/>
                <a:gd name="T19" fmla="*/ 0 60000 65536"/>
                <a:gd name="T20" fmla="*/ 0 60000 65536"/>
                <a:gd name="T21" fmla="*/ 0 w 3683"/>
                <a:gd name="T22" fmla="*/ 0 h 2310"/>
                <a:gd name="T23" fmla="*/ 3683 w 3683"/>
                <a:gd name="T24" fmla="*/ 2310 h 2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83" h="2310">
                  <a:moveTo>
                    <a:pt x="0" y="2310"/>
                  </a:moveTo>
                  <a:cubicBezTo>
                    <a:pt x="311" y="2279"/>
                    <a:pt x="523" y="2188"/>
                    <a:pt x="793" y="2077"/>
                  </a:cubicBezTo>
                  <a:cubicBezTo>
                    <a:pt x="1063" y="1966"/>
                    <a:pt x="1376" y="1803"/>
                    <a:pt x="1621" y="1644"/>
                  </a:cubicBezTo>
                  <a:cubicBezTo>
                    <a:pt x="1866" y="1485"/>
                    <a:pt x="2101" y="1268"/>
                    <a:pt x="2262" y="1124"/>
                  </a:cubicBezTo>
                  <a:cubicBezTo>
                    <a:pt x="2423" y="980"/>
                    <a:pt x="2469" y="902"/>
                    <a:pt x="2587" y="780"/>
                  </a:cubicBezTo>
                  <a:cubicBezTo>
                    <a:pt x="2705" y="658"/>
                    <a:pt x="2785" y="520"/>
                    <a:pt x="2968" y="390"/>
                  </a:cubicBezTo>
                  <a:cubicBezTo>
                    <a:pt x="3151" y="260"/>
                    <a:pt x="3534" y="81"/>
                    <a:pt x="3683" y="0"/>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9" name="Line 13"/>
            <p:cNvSpPr>
              <a:spLocks noChangeShapeType="1"/>
            </p:cNvSpPr>
            <p:nvPr/>
          </p:nvSpPr>
          <p:spPr bwMode="auto">
            <a:xfrm>
              <a:off x="1492250" y="5005388"/>
              <a:ext cx="5014913"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5370" name="Rectangle 15"/>
            <p:cNvSpPr>
              <a:spLocks noChangeArrowheads="1"/>
            </p:cNvSpPr>
            <p:nvPr/>
          </p:nvSpPr>
          <p:spPr bwMode="auto">
            <a:xfrm>
              <a:off x="6373813" y="4695825"/>
              <a:ext cx="1079500" cy="1060450"/>
            </a:xfrm>
            <a:prstGeom prst="rect">
              <a:avLst/>
            </a:prstGeom>
            <a:gradFill rotWithShape="1">
              <a:gsLst>
                <a:gs pos="0">
                  <a:srgbClr val="FFFFFF">
                    <a:alpha val="0"/>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5371" name="TextBox 23"/>
            <p:cNvSpPr txBox="1">
              <a:spLocks noChangeArrowheads="1"/>
            </p:cNvSpPr>
            <p:nvPr/>
          </p:nvSpPr>
          <p:spPr bwMode="auto">
            <a:xfrm>
              <a:off x="5472113" y="3795713"/>
              <a:ext cx="1403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latin typeface="Vadim's Writing" charset="0"/>
                  <a:cs typeface="Vadim's Writing" charset="0"/>
                </a:rPr>
                <a:t>IPv6 Deployment</a:t>
              </a:r>
            </a:p>
          </p:txBody>
        </p:sp>
        <p:sp>
          <p:nvSpPr>
            <p:cNvPr id="15372" name="TextBox 24"/>
            <p:cNvSpPr txBox="1">
              <a:spLocks noChangeArrowheads="1"/>
            </p:cNvSpPr>
            <p:nvPr/>
          </p:nvSpPr>
          <p:spPr bwMode="auto">
            <a:xfrm>
              <a:off x="3198813" y="6157913"/>
              <a:ext cx="53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Time</a:t>
              </a:r>
            </a:p>
          </p:txBody>
        </p:sp>
        <p:sp>
          <p:nvSpPr>
            <p:cNvPr id="15373" name="TextBox 25"/>
            <p:cNvSpPr txBox="1">
              <a:spLocks noChangeArrowheads="1"/>
            </p:cNvSpPr>
            <p:nvPr/>
          </p:nvSpPr>
          <p:spPr bwMode="auto">
            <a:xfrm>
              <a:off x="1795463" y="4637088"/>
              <a:ext cx="2363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IPv6 Transition – Dual Stack</a:t>
              </a:r>
            </a:p>
          </p:txBody>
        </p:sp>
        <p:sp>
          <p:nvSpPr>
            <p:cNvPr id="15374" name="TextBox 26"/>
            <p:cNvSpPr txBox="1">
              <a:spLocks noChangeArrowheads="1"/>
            </p:cNvSpPr>
            <p:nvPr/>
          </p:nvSpPr>
          <p:spPr bwMode="auto">
            <a:xfrm>
              <a:off x="4752975" y="5081588"/>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latin typeface="Vadim's Writing" charset="0"/>
                  <a:cs typeface="Vadim's Writing" charset="0"/>
                </a:rPr>
                <a:t>IPv4 Pool Size</a:t>
              </a:r>
            </a:p>
          </p:txBody>
        </p:sp>
        <p:sp>
          <p:nvSpPr>
            <p:cNvPr id="15375" name="TextBox 27"/>
            <p:cNvSpPr txBox="1">
              <a:spLocks noChangeArrowheads="1"/>
            </p:cNvSpPr>
            <p:nvPr/>
          </p:nvSpPr>
          <p:spPr bwMode="auto">
            <a:xfrm>
              <a:off x="1241425" y="3560763"/>
              <a:ext cx="1697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8000"/>
                  </a:solidFill>
                  <a:latin typeface="Vadim's Writing" charset="0"/>
                  <a:cs typeface="Vadim's Writing" charset="0"/>
                </a:rPr>
                <a:t>Size of the Internet</a:t>
              </a:r>
            </a:p>
          </p:txBody>
        </p:sp>
      </p:grpSp>
    </p:spTree>
    <p:extLst>
      <p:ext uri="{BB962C8B-B14F-4D97-AF65-F5344CB8AC3E}">
        <p14:creationId xmlns:p14="http://schemas.microsoft.com/office/powerpoint/2010/main" val="30964319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cs typeface="AhnbergHand"/>
              </a:rPr>
              <a:t>Because we’ve run</a:t>
            </a:r>
            <a:r>
              <a:rPr lang="en-US" baseline="0" dirty="0" smtClean="0">
                <a:cs typeface="AhnbergHand"/>
              </a:rPr>
              <a:t> out of addresses</a:t>
            </a:r>
            <a:endParaRPr lang="en-US" dirty="0">
              <a:cs typeface="AhnbergHand"/>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75376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a:ea typeface="ＭＳ Ｐゴシック" charset="0"/>
                <a:cs typeface="AhnbergHand"/>
              </a:rPr>
              <a:t>IPv4 Depletion</a:t>
            </a:r>
          </a:p>
        </p:txBody>
      </p:sp>
      <p:pic>
        <p:nvPicPr>
          <p:cNvPr id="3" name="Content Placeholder 2"/>
          <p:cNvPicPr>
            <a:picLocks noGrp="1" noChangeAspect="1"/>
          </p:cNvPicPr>
          <p:nvPr>
            <p:ph idx="1"/>
          </p:nvPr>
        </p:nvPicPr>
        <p:blipFill rotWithShape="1">
          <a:blip r:embed="rId2"/>
          <a:srcRect t="-171" b="-1174"/>
          <a:stretch/>
        </p:blipFill>
        <p:spPr>
          <a:xfrm>
            <a:off x="574546" y="1295400"/>
            <a:ext cx="7718554" cy="5562600"/>
          </a:xfrm>
        </p:spPr>
      </p:pic>
    </p:spTree>
    <p:extLst>
      <p:ext uri="{BB962C8B-B14F-4D97-AF65-F5344CB8AC3E}">
        <p14:creationId xmlns:p14="http://schemas.microsoft.com/office/powerpoint/2010/main" val="40069317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fontScale="90000"/>
          </a:bodyPr>
          <a:lstStyle/>
          <a:p>
            <a:r>
              <a:rPr lang="en-US" dirty="0">
                <a:ea typeface="ＭＳ Ｐゴシック" charset="0"/>
                <a:cs typeface="AhnbergHand"/>
              </a:rPr>
              <a:t>A Rough Census of the </a:t>
            </a:r>
            <a:r>
              <a:rPr lang="en-US" dirty="0" smtClean="0">
                <a:ea typeface="ＭＳ Ｐゴシック" charset="0"/>
                <a:cs typeface="AhnbergHand"/>
              </a:rPr>
              <a:t>Network Edge</a:t>
            </a:r>
            <a:endParaRPr lang="en-US" dirty="0">
              <a:ea typeface="ＭＳ Ｐゴシック" charset="0"/>
              <a:cs typeface="AhnbergHand"/>
            </a:endParaRPr>
          </a:p>
        </p:txBody>
      </p:sp>
      <p:sp>
        <p:nvSpPr>
          <p:cNvPr id="17410" name="Content Placeholder 2"/>
          <p:cNvSpPr>
            <a:spLocks noGrp="1"/>
          </p:cNvSpPr>
          <p:nvPr>
            <p:ph idx="1"/>
          </p:nvPr>
        </p:nvSpPr>
        <p:spPr/>
        <p:txBody>
          <a:bodyPr/>
          <a:lstStyle/>
          <a:p>
            <a:r>
              <a:rPr lang="en-US" sz="2800" dirty="0">
                <a:ea typeface="ＭＳ Ｐゴシック" charset="0"/>
                <a:cs typeface="AhnbergHand"/>
              </a:rPr>
              <a:t>Counting IPv6 in client devices:</a:t>
            </a:r>
          </a:p>
          <a:p>
            <a:pPr lvl="1"/>
            <a:r>
              <a:rPr lang="en-US" sz="2400" dirty="0">
                <a:ea typeface="ＭＳ Ｐゴシック" charset="0"/>
                <a:cs typeface="AhnbergHand"/>
              </a:rPr>
              <a:t>Some </a:t>
            </a:r>
            <a:r>
              <a:rPr lang="en-US" sz="2400" b="1" dirty="0">
                <a:ea typeface="ＭＳ Ｐゴシック" charset="0"/>
                <a:cs typeface="AhnbergHand"/>
              </a:rPr>
              <a:t>45</a:t>
            </a:r>
            <a:r>
              <a:rPr lang="en-US" sz="2400" dirty="0">
                <a:ea typeface="ＭＳ Ｐゴシック" charset="0"/>
                <a:cs typeface="AhnbergHand"/>
              </a:rPr>
              <a:t>% of devices run Windows Vista or Windows 7 - with IPv6 turned on</a:t>
            </a:r>
          </a:p>
          <a:p>
            <a:pPr lvl="1"/>
            <a:r>
              <a:rPr lang="en-US" sz="2400" dirty="0">
                <a:ea typeface="ＭＳ Ｐゴシック" charset="0"/>
                <a:cs typeface="AhnbergHand"/>
              </a:rPr>
              <a:t>Some 8% of devices run Mac OS X - with IPv6 turned on</a:t>
            </a:r>
          </a:p>
          <a:p>
            <a:pPr lvl="1"/>
            <a:r>
              <a:rPr lang="en-US" sz="2400" dirty="0">
                <a:ea typeface="ＭＳ Ｐゴシック" charset="0"/>
                <a:cs typeface="AhnbergHand"/>
              </a:rPr>
              <a:t>Some 35% of devices run Windows XP</a:t>
            </a:r>
          </a:p>
          <a:p>
            <a:r>
              <a:rPr lang="en-US" sz="2800" dirty="0">
                <a:ea typeface="ＭＳ Ｐゴシック" charset="0"/>
                <a:cs typeface="AhnbergHand"/>
              </a:rPr>
              <a:t>About half of the devices out there have IPv6 installed and active</a:t>
            </a:r>
          </a:p>
          <a:p>
            <a:pPr lvl="1"/>
            <a:r>
              <a:rPr lang="en-US" sz="2400" dirty="0">
                <a:ea typeface="ＭＳ Ｐゴシック" charset="0"/>
                <a:cs typeface="AhnbergHand"/>
              </a:rPr>
              <a:t>And a large proportion of the other half are probably running Windows XP</a:t>
            </a:r>
          </a:p>
        </p:txBody>
      </p:sp>
      <p:sp>
        <p:nvSpPr>
          <p:cNvPr id="17411" name="TextBox 1"/>
          <p:cNvSpPr txBox="1">
            <a:spLocks noChangeArrowheads="1"/>
          </p:cNvSpPr>
          <p:nvPr/>
        </p:nvSpPr>
        <p:spPr bwMode="auto">
          <a:xfrm>
            <a:off x="4829175" y="6469063"/>
            <a:ext cx="4167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t>http://en.wikipedia.org/wiki/Usage_share_of_operating_systems</a:t>
            </a:r>
          </a:p>
        </p:txBody>
      </p:sp>
    </p:spTree>
    <p:extLst>
      <p:ext uri="{BB962C8B-B14F-4D97-AF65-F5344CB8AC3E}">
        <p14:creationId xmlns:p14="http://schemas.microsoft.com/office/powerpoint/2010/main" val="91661875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a:ea typeface="ＭＳ Ｐゴシック" charset="0"/>
                <a:cs typeface="AhnbergHand"/>
              </a:rPr>
              <a:t>A Rough Census of the </a:t>
            </a:r>
            <a:r>
              <a:rPr lang="en-US" dirty="0" smtClean="0">
                <a:ea typeface="ＭＳ Ｐゴシック" charset="0"/>
                <a:cs typeface="AhnbergHand"/>
              </a:rPr>
              <a:t>Network Core</a:t>
            </a:r>
            <a:endParaRPr lang="en-US" dirty="0">
              <a:ea typeface="ＭＳ Ｐゴシック" charset="0"/>
              <a:cs typeface="AhnbergHand"/>
            </a:endParaRPr>
          </a:p>
        </p:txBody>
      </p:sp>
      <p:sp>
        <p:nvSpPr>
          <p:cNvPr id="18434" name="Content Placeholder 2"/>
          <p:cNvSpPr>
            <a:spLocks noGrp="1"/>
          </p:cNvSpPr>
          <p:nvPr>
            <p:ph idx="1"/>
          </p:nvPr>
        </p:nvSpPr>
        <p:spPr/>
        <p:txBody>
          <a:bodyPr/>
          <a:lstStyle/>
          <a:p>
            <a:r>
              <a:rPr lang="en-US" dirty="0" smtClean="0">
                <a:ea typeface="ＭＳ Ｐゴシック" charset="0"/>
                <a:cs typeface="AhnbergHand"/>
              </a:rPr>
              <a:t>4,882 </a:t>
            </a:r>
            <a:r>
              <a:rPr lang="en-US" dirty="0">
                <a:ea typeface="ＭＳ Ｐゴシック" charset="0"/>
                <a:cs typeface="AhnbergHand"/>
              </a:rPr>
              <a:t>ASNs originate IPv6 prefixes (out of a total of 39,535 ASNs in the IPv4 routing table)</a:t>
            </a:r>
          </a:p>
          <a:p>
            <a:endParaRPr lang="en-US" dirty="0">
              <a:ea typeface="ＭＳ Ｐゴシック" charset="0"/>
              <a:cs typeface="AhnbergHand"/>
            </a:endParaRPr>
          </a:p>
          <a:p>
            <a:r>
              <a:rPr lang="en-US" dirty="0">
                <a:ea typeface="ＭＳ Ｐゴシック" charset="0"/>
                <a:cs typeface="AhnbergHand"/>
              </a:rPr>
              <a:t>But 33,909 ASNs are stubs and 5,626 ASNs are transit</a:t>
            </a:r>
          </a:p>
          <a:p>
            <a:pPr lvl="1"/>
            <a:r>
              <a:rPr lang="en-US" dirty="0">
                <a:ea typeface="ＭＳ Ｐゴシック" charset="0"/>
                <a:cs typeface="AhnbergHand"/>
              </a:rPr>
              <a:t>49% of the IPv4 transit ASNs in routing space originate IPv6 prefixes</a:t>
            </a:r>
          </a:p>
          <a:p>
            <a:endParaRPr lang="en-US" dirty="0">
              <a:ea typeface="ＭＳ Ｐゴシック" charset="0"/>
              <a:cs typeface="AhnbergHand"/>
            </a:endParaRPr>
          </a:p>
          <a:p>
            <a:endParaRPr lang="en-US" dirty="0">
              <a:ea typeface="ＭＳ Ｐゴシック" charset="0"/>
              <a:cs typeface="AhnbergHand"/>
            </a:endParaRPr>
          </a:p>
        </p:txBody>
      </p:sp>
      <p:sp>
        <p:nvSpPr>
          <p:cNvPr id="18435" name="TextBox 1"/>
          <p:cNvSpPr txBox="1">
            <a:spLocks noChangeArrowheads="1"/>
          </p:cNvSpPr>
          <p:nvPr/>
        </p:nvSpPr>
        <p:spPr bwMode="auto">
          <a:xfrm>
            <a:off x="6958013" y="6519863"/>
            <a:ext cx="21383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t>http://bgp.potaroo.net/v6/as2.0/</a:t>
            </a:r>
          </a:p>
        </p:txBody>
      </p:sp>
    </p:spTree>
    <p:extLst>
      <p:ext uri="{BB962C8B-B14F-4D97-AF65-F5344CB8AC3E}">
        <p14:creationId xmlns:p14="http://schemas.microsoft.com/office/powerpoint/2010/main" val="406577320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fontScale="90000"/>
          </a:bodyPr>
          <a:lstStyle/>
          <a:p>
            <a:r>
              <a:rPr lang="en-US" altLang="ja-JP" dirty="0">
                <a:ea typeface="ＭＳ Ｐゴシック" charset="0"/>
                <a:cs typeface="AhnbergHand"/>
              </a:rPr>
              <a:t>IPv6 capability, as seen by Google</a:t>
            </a:r>
          </a:p>
        </p:txBody>
      </p:sp>
      <p:sp>
        <p:nvSpPr>
          <p:cNvPr id="19458"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CA38C5-4B24-0447-B08D-40051D287120}" type="slidenum">
              <a:rPr lang="en-US" sz="1200">
                <a:solidFill>
                  <a:srgbClr val="898989"/>
                </a:solidFill>
                <a:latin typeface="Calibri" charset="0"/>
              </a:rPr>
              <a:pPr eaLnBrk="1" hangingPunct="1"/>
              <a:t>33</a:t>
            </a:fld>
            <a:endParaRPr lang="en-US" sz="1200">
              <a:solidFill>
                <a:srgbClr val="898989"/>
              </a:solidFill>
              <a:latin typeface="Calibri" charset="0"/>
            </a:endParaRPr>
          </a:p>
        </p:txBody>
      </p:sp>
      <p:sp>
        <p:nvSpPr>
          <p:cNvPr id="19459" name="Rectangle 5"/>
          <p:cNvSpPr>
            <a:spLocks noChangeArrowheads="1"/>
          </p:cNvSpPr>
          <p:nvPr/>
        </p:nvSpPr>
        <p:spPr bwMode="auto">
          <a:xfrm>
            <a:off x="4267200" y="5470525"/>
            <a:ext cx="6364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r>
              <a:rPr lang="en-US" dirty="0"/>
              <a:t>http://</a:t>
            </a:r>
            <a:r>
              <a:rPr lang="en-US" dirty="0" err="1"/>
              <a:t>www.google.com</a:t>
            </a:r>
            <a:r>
              <a:rPr lang="en-US" dirty="0"/>
              <a:t>/</a:t>
            </a:r>
            <a:r>
              <a:rPr lang="en-US" dirty="0" err="1"/>
              <a:t>intl</a:t>
            </a:r>
            <a:r>
              <a:rPr lang="en-US" dirty="0"/>
              <a:t>/en/ipv6/statistics/</a:t>
            </a:r>
          </a:p>
        </p:txBody>
      </p:sp>
      <p:pic>
        <p:nvPicPr>
          <p:cNvPr id="2" name="Picture 1"/>
          <p:cNvPicPr>
            <a:picLocks noChangeAspect="1"/>
          </p:cNvPicPr>
          <p:nvPr/>
        </p:nvPicPr>
        <p:blipFill>
          <a:blip r:embed="rId2"/>
          <a:stretch>
            <a:fillRect/>
          </a:stretch>
        </p:blipFill>
        <p:spPr>
          <a:xfrm>
            <a:off x="0" y="1422400"/>
            <a:ext cx="9144000" cy="3989418"/>
          </a:xfrm>
          <a:prstGeom prst="rect">
            <a:avLst/>
          </a:prstGeom>
        </p:spPr>
      </p:pic>
    </p:spTree>
    <p:extLst>
      <p:ext uri="{BB962C8B-B14F-4D97-AF65-F5344CB8AC3E}">
        <p14:creationId xmlns:p14="http://schemas.microsoft.com/office/powerpoint/2010/main" val="267287218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6871" y="1133094"/>
            <a:ext cx="6819899" cy="5114924"/>
          </a:xfrm>
          <a:prstGeom prst="rect">
            <a:avLst/>
          </a:prstGeom>
        </p:spPr>
      </p:pic>
      <p:sp>
        <p:nvSpPr>
          <p:cNvPr id="20482" name="Slide Number Placeholder 14"/>
          <p:cNvSpPr>
            <a:spLocks noGrp="1"/>
          </p:cNvSpPr>
          <p:nvPr>
            <p:ph type="sldNum" sz="quarter" idx="12"/>
          </p:nvPr>
        </p:nvSpPr>
        <p:spPr bwMode="auto">
          <a:xfrm>
            <a:off x="6553200" y="65500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B2574C-ADB3-DE4E-9574-3FF11528FCF1}" type="slidenum">
              <a:rPr lang="en-US" sz="1200">
                <a:solidFill>
                  <a:srgbClr val="898989"/>
                </a:solidFill>
                <a:latin typeface="Calibri" charset="0"/>
              </a:rPr>
              <a:pPr eaLnBrk="1" hangingPunct="1"/>
              <a:t>34</a:t>
            </a:fld>
            <a:endParaRPr lang="en-US" sz="1200">
              <a:solidFill>
                <a:srgbClr val="898989"/>
              </a:solidFill>
              <a:latin typeface="Calibri" charset="0"/>
            </a:endParaRPr>
          </a:p>
        </p:txBody>
      </p:sp>
      <p:sp>
        <p:nvSpPr>
          <p:cNvPr id="20483" name="TextBox 3"/>
          <p:cNvSpPr txBox="1">
            <a:spLocks noChangeArrowheads="1"/>
          </p:cNvSpPr>
          <p:nvPr/>
        </p:nvSpPr>
        <p:spPr bwMode="auto">
          <a:xfrm>
            <a:off x="648119" y="5646738"/>
            <a:ext cx="710781" cy="3693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a:t>0.0%</a:t>
            </a:r>
          </a:p>
        </p:txBody>
      </p:sp>
      <p:sp>
        <p:nvSpPr>
          <p:cNvPr id="20484" name="TextBox 7"/>
          <p:cNvSpPr txBox="1">
            <a:spLocks noChangeArrowheads="1"/>
          </p:cNvSpPr>
          <p:nvPr/>
        </p:nvSpPr>
        <p:spPr bwMode="auto">
          <a:xfrm>
            <a:off x="592138" y="4198150"/>
            <a:ext cx="710781" cy="3693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dirty="0" smtClean="0"/>
              <a:t>0.4%</a:t>
            </a:r>
            <a:endParaRPr lang="en-US" sz="1800" dirty="0"/>
          </a:p>
        </p:txBody>
      </p:sp>
      <p:sp>
        <p:nvSpPr>
          <p:cNvPr id="20485" name="TextBox 8"/>
          <p:cNvSpPr txBox="1">
            <a:spLocks noChangeArrowheads="1"/>
          </p:cNvSpPr>
          <p:nvPr/>
        </p:nvSpPr>
        <p:spPr bwMode="auto">
          <a:xfrm>
            <a:off x="592138" y="2749562"/>
            <a:ext cx="710781" cy="3693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dirty="0" smtClean="0"/>
              <a:t>0.8%</a:t>
            </a:r>
            <a:endParaRPr lang="en-US" sz="1800" dirty="0"/>
          </a:p>
        </p:txBody>
      </p:sp>
      <p:sp>
        <p:nvSpPr>
          <p:cNvPr id="20486" name="TextBox 9"/>
          <p:cNvSpPr txBox="1">
            <a:spLocks noChangeArrowheads="1"/>
          </p:cNvSpPr>
          <p:nvPr/>
        </p:nvSpPr>
        <p:spPr bwMode="auto">
          <a:xfrm>
            <a:off x="579045" y="1300974"/>
            <a:ext cx="774914" cy="3693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dirty="0"/>
              <a:t> </a:t>
            </a:r>
            <a:r>
              <a:rPr lang="en-US" sz="1800" dirty="0" smtClean="0"/>
              <a:t>1.2%</a:t>
            </a:r>
            <a:endParaRPr lang="en-US" sz="1800" dirty="0"/>
          </a:p>
        </p:txBody>
      </p:sp>
      <p:sp>
        <p:nvSpPr>
          <p:cNvPr id="11" name="Rectangle 10"/>
          <p:cNvSpPr/>
          <p:nvPr/>
        </p:nvSpPr>
        <p:spPr>
          <a:xfrm>
            <a:off x="887413" y="5973763"/>
            <a:ext cx="6994525" cy="339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
        <p:nvSpPr>
          <p:cNvPr id="20488" name="TextBox 19"/>
          <p:cNvSpPr txBox="1">
            <a:spLocks noChangeArrowheads="1"/>
          </p:cNvSpPr>
          <p:nvPr/>
        </p:nvSpPr>
        <p:spPr bwMode="auto">
          <a:xfrm>
            <a:off x="1254125" y="5973763"/>
            <a:ext cx="458788"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0280F8"/>
                </a:solidFill>
              </a:rPr>
              <a:t>Nov</a:t>
            </a:r>
          </a:p>
        </p:txBody>
      </p:sp>
      <p:sp>
        <p:nvSpPr>
          <p:cNvPr id="20489" name="TextBox 19"/>
          <p:cNvSpPr txBox="1">
            <a:spLocks noChangeArrowheads="1"/>
          </p:cNvSpPr>
          <p:nvPr/>
        </p:nvSpPr>
        <p:spPr bwMode="auto">
          <a:xfrm>
            <a:off x="2028424" y="5973763"/>
            <a:ext cx="432761" cy="2769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0280F8"/>
                </a:solidFill>
              </a:rPr>
              <a:t>Jan</a:t>
            </a:r>
            <a:endParaRPr lang="en-US" sz="1200" dirty="0">
              <a:solidFill>
                <a:srgbClr val="0280F8"/>
              </a:solidFill>
            </a:endParaRPr>
          </a:p>
        </p:txBody>
      </p:sp>
      <p:sp>
        <p:nvSpPr>
          <p:cNvPr id="20492" name="TextBox 19"/>
          <p:cNvSpPr txBox="1">
            <a:spLocks noChangeArrowheads="1"/>
          </p:cNvSpPr>
          <p:nvPr/>
        </p:nvSpPr>
        <p:spPr bwMode="auto">
          <a:xfrm>
            <a:off x="2776696" y="5973763"/>
            <a:ext cx="454025"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280F8"/>
                </a:solidFill>
              </a:rPr>
              <a:t>Mar</a:t>
            </a:r>
          </a:p>
        </p:txBody>
      </p:sp>
      <p:sp>
        <p:nvSpPr>
          <p:cNvPr id="20493" name="TextBox 19"/>
          <p:cNvSpPr txBox="1">
            <a:spLocks noChangeArrowheads="1"/>
          </p:cNvSpPr>
          <p:nvPr/>
        </p:nvSpPr>
        <p:spPr bwMode="auto">
          <a:xfrm>
            <a:off x="4337108" y="5973763"/>
            <a:ext cx="381364" cy="2769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0280F8"/>
                </a:solidFill>
              </a:rPr>
              <a:t>Jul</a:t>
            </a:r>
            <a:endParaRPr lang="en-US" sz="1200" dirty="0">
              <a:solidFill>
                <a:srgbClr val="0280F8"/>
              </a:solidFill>
            </a:endParaRPr>
          </a:p>
        </p:txBody>
      </p:sp>
      <p:sp>
        <p:nvSpPr>
          <p:cNvPr id="20494" name="TextBox 19"/>
          <p:cNvSpPr txBox="1">
            <a:spLocks noChangeArrowheads="1"/>
          </p:cNvSpPr>
          <p:nvPr/>
        </p:nvSpPr>
        <p:spPr bwMode="auto">
          <a:xfrm>
            <a:off x="3546232" y="5973763"/>
            <a:ext cx="475365" cy="2769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0280F8"/>
                </a:solidFill>
              </a:rPr>
              <a:t>May</a:t>
            </a:r>
            <a:endParaRPr lang="en-US" sz="1200" dirty="0">
              <a:solidFill>
                <a:srgbClr val="0280F8"/>
              </a:solidFill>
            </a:endParaRPr>
          </a:p>
        </p:txBody>
      </p:sp>
      <p:sp>
        <p:nvSpPr>
          <p:cNvPr id="20495" name="TextBox 19"/>
          <p:cNvSpPr txBox="1">
            <a:spLocks noChangeArrowheads="1"/>
          </p:cNvSpPr>
          <p:nvPr/>
        </p:nvSpPr>
        <p:spPr bwMode="auto">
          <a:xfrm>
            <a:off x="5033983" y="5973763"/>
            <a:ext cx="458459" cy="2769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0280F8"/>
                </a:solidFill>
              </a:rPr>
              <a:t>Sep</a:t>
            </a:r>
            <a:endParaRPr lang="en-US" sz="1200" dirty="0">
              <a:solidFill>
                <a:srgbClr val="0280F8"/>
              </a:solidFill>
            </a:endParaRPr>
          </a:p>
        </p:txBody>
      </p:sp>
      <p:sp>
        <p:nvSpPr>
          <p:cNvPr id="20496" name="TextBox 19"/>
          <p:cNvSpPr txBox="1">
            <a:spLocks noChangeArrowheads="1"/>
          </p:cNvSpPr>
          <p:nvPr/>
        </p:nvSpPr>
        <p:spPr bwMode="auto">
          <a:xfrm>
            <a:off x="5807953" y="5973763"/>
            <a:ext cx="458308" cy="2769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0280F8"/>
                </a:solidFill>
              </a:rPr>
              <a:t>Nov</a:t>
            </a:r>
            <a:endParaRPr lang="en-US" sz="1200" dirty="0">
              <a:solidFill>
                <a:srgbClr val="0280F8"/>
              </a:solidFill>
            </a:endParaRPr>
          </a:p>
        </p:txBody>
      </p:sp>
      <p:sp>
        <p:nvSpPr>
          <p:cNvPr id="20497" name="TextBox 20"/>
          <p:cNvSpPr txBox="1">
            <a:spLocks noChangeArrowheads="1"/>
          </p:cNvSpPr>
          <p:nvPr/>
        </p:nvSpPr>
        <p:spPr bwMode="auto">
          <a:xfrm>
            <a:off x="6581775" y="5973763"/>
            <a:ext cx="432761" cy="2769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0280F8"/>
                </a:solidFill>
              </a:rPr>
              <a:t>Jan</a:t>
            </a:r>
            <a:endParaRPr lang="en-US" sz="1200" dirty="0">
              <a:solidFill>
                <a:srgbClr val="0280F8"/>
              </a:solidFill>
            </a:endParaRPr>
          </a:p>
        </p:txBody>
      </p:sp>
      <p:sp>
        <p:nvSpPr>
          <p:cNvPr id="21" name="Title 1"/>
          <p:cNvSpPr txBox="1">
            <a:spLocks/>
          </p:cNvSpPr>
          <p:nvPr/>
        </p:nvSpPr>
        <p:spPr bwMode="auto">
          <a:xfrm>
            <a:off x="263525" y="61913"/>
            <a:ext cx="8616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defTabSz="457200" rtl="0" eaLnBrk="1" fontAlgn="base" hangingPunct="1">
              <a:spcBef>
                <a:spcPct val="0"/>
              </a:spcBef>
              <a:spcAft>
                <a:spcPct val="0"/>
              </a:spcAft>
              <a:defRPr sz="4400" kern="1200">
                <a:solidFill>
                  <a:schemeClr val="tx1"/>
                </a:solidFill>
                <a:latin typeface="Powderfinger Type"/>
                <a:ea typeface="ＭＳ Ｐゴシック" charset="-128"/>
                <a:cs typeface="Powderfinger Type"/>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altLang="ja-JP" dirty="0" smtClean="0">
                <a:latin typeface="AhnbergHand"/>
                <a:cs typeface="AhnbergHand"/>
              </a:rPr>
              <a:t>IPv6 capability, as seen by APNIC, 2011</a:t>
            </a:r>
            <a:endParaRPr lang="en-US" altLang="ja-JP" dirty="0">
              <a:latin typeface="AhnbergHand"/>
              <a:cs typeface="AhnbergHand"/>
            </a:endParaRPr>
          </a:p>
        </p:txBody>
      </p:sp>
      <p:sp>
        <p:nvSpPr>
          <p:cNvPr id="20499" name="Rectangle 1"/>
          <p:cNvSpPr>
            <a:spLocks noChangeArrowheads="1"/>
          </p:cNvSpPr>
          <p:nvPr/>
        </p:nvSpPr>
        <p:spPr bwMode="auto">
          <a:xfrm>
            <a:off x="5054600" y="6496050"/>
            <a:ext cx="25606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t>http://www.potaroo.net/stats/1x1/sitec/</a:t>
            </a:r>
          </a:p>
        </p:txBody>
      </p:sp>
    </p:spTree>
    <p:extLst>
      <p:ext uri="{BB962C8B-B14F-4D97-AF65-F5344CB8AC3E}">
        <p14:creationId xmlns:p14="http://schemas.microsoft.com/office/powerpoint/2010/main" val="261644296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err="1">
                <a:ea typeface="ＭＳ Ｐゴシック" charset="0"/>
                <a:cs typeface="AhnbergHand"/>
              </a:rPr>
              <a:t>Ooops</a:t>
            </a:r>
            <a:r>
              <a:rPr lang="en-US" dirty="0">
                <a:ea typeface="ＭＳ Ｐゴシック" charset="0"/>
                <a:cs typeface="AhnbergHand"/>
              </a:rPr>
              <a:t>!</a:t>
            </a:r>
          </a:p>
        </p:txBody>
      </p:sp>
      <p:sp>
        <p:nvSpPr>
          <p:cNvPr id="21506" name="Content Placeholder 2"/>
          <p:cNvSpPr>
            <a:spLocks noGrp="1"/>
          </p:cNvSpPr>
          <p:nvPr>
            <p:ph idx="1"/>
          </p:nvPr>
        </p:nvSpPr>
        <p:spPr/>
        <p:txBody>
          <a:bodyPr/>
          <a:lstStyle/>
          <a:p>
            <a:r>
              <a:rPr lang="en-US" dirty="0">
                <a:ea typeface="ＭＳ Ｐゴシック" charset="0"/>
                <a:cs typeface="AhnbergHand"/>
              </a:rPr>
              <a:t>Access – </a:t>
            </a:r>
            <a:r>
              <a:rPr lang="en-US" dirty="0" smtClean="0">
                <a:ea typeface="ＭＳ Ｐゴシック" charset="0"/>
                <a:cs typeface="AhnbergHand"/>
              </a:rPr>
              <a:t>0.6% </a:t>
            </a:r>
            <a:r>
              <a:rPr lang="en-US" dirty="0">
                <a:ea typeface="ＭＳ Ｐゴシック" charset="0"/>
                <a:cs typeface="AhnbergHand"/>
              </a:rPr>
              <a:t>of end clients are served with an IPv6 access service that provides the client with a native IPv6 unicast address</a:t>
            </a:r>
          </a:p>
          <a:p>
            <a:r>
              <a:rPr lang="en-US" dirty="0">
                <a:ea typeface="ＭＳ Ｐゴシック" charset="0"/>
                <a:cs typeface="AhnbergHand"/>
              </a:rPr>
              <a:t>Services – 0.7% of the </a:t>
            </a:r>
            <a:r>
              <a:rPr lang="en-US" dirty="0" err="1">
                <a:ea typeface="ＭＳ Ｐゴシック" charset="0"/>
                <a:cs typeface="AhnbergHand"/>
              </a:rPr>
              <a:t>Alexa</a:t>
            </a:r>
            <a:r>
              <a:rPr lang="en-US" dirty="0">
                <a:ea typeface="ＭＳ Ｐゴシック" charset="0"/>
                <a:cs typeface="AhnbergHand"/>
              </a:rPr>
              <a:t> top 1M web sites have AAAA records</a:t>
            </a:r>
          </a:p>
        </p:txBody>
      </p:sp>
    </p:spTree>
    <p:extLst>
      <p:ext uri="{BB962C8B-B14F-4D97-AF65-F5344CB8AC3E}">
        <p14:creationId xmlns:p14="http://schemas.microsoft.com/office/powerpoint/2010/main" val="45759758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fontScale="90000"/>
          </a:bodyPr>
          <a:lstStyle/>
          <a:p>
            <a:pPr eaLnBrk="1" hangingPunct="1"/>
            <a:r>
              <a:rPr lang="en-US" dirty="0">
                <a:ea typeface="ＭＳ Ｐゴシック" charset="0"/>
                <a:cs typeface="AhnbergHand"/>
              </a:rPr>
              <a:t>The IPv6 Transition Plan  - V2.0</a:t>
            </a:r>
          </a:p>
        </p:txBody>
      </p:sp>
      <p:sp>
        <p:nvSpPr>
          <p:cNvPr id="22530" name="Rectangle 17"/>
          <p:cNvSpPr>
            <a:spLocks noChangeArrowheads="1"/>
          </p:cNvSpPr>
          <p:nvPr/>
        </p:nvSpPr>
        <p:spPr bwMode="auto">
          <a:xfrm>
            <a:off x="1506538" y="2290763"/>
            <a:ext cx="5014912" cy="37322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22531" name="Line 5"/>
          <p:cNvSpPr>
            <a:spLocks noChangeShapeType="1"/>
          </p:cNvSpPr>
          <p:nvPr/>
        </p:nvSpPr>
        <p:spPr bwMode="auto">
          <a:xfrm>
            <a:off x="1020763" y="2128838"/>
            <a:ext cx="0" cy="3894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2" name="Line 6"/>
          <p:cNvSpPr>
            <a:spLocks noChangeShapeType="1"/>
          </p:cNvSpPr>
          <p:nvPr/>
        </p:nvSpPr>
        <p:spPr bwMode="auto">
          <a:xfrm>
            <a:off x="1020763" y="6018213"/>
            <a:ext cx="62087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3" name="Freeform 7"/>
          <p:cNvSpPr>
            <a:spLocks/>
          </p:cNvSpPr>
          <p:nvPr/>
        </p:nvSpPr>
        <p:spPr bwMode="auto">
          <a:xfrm>
            <a:off x="1227138" y="2851150"/>
            <a:ext cx="4291012" cy="3076575"/>
          </a:xfrm>
          <a:custGeom>
            <a:avLst/>
            <a:gdLst>
              <a:gd name="T0" fmla="*/ 0 w 10000"/>
              <a:gd name="T1" fmla="*/ 0 h 9934"/>
              <a:gd name="T2" fmla="*/ 318178111 w 10000"/>
              <a:gd name="T3" fmla="*/ 77490730 h 9934"/>
              <a:gd name="T4" fmla="*/ 759723675 w 10000"/>
              <a:gd name="T5" fmla="*/ 255201494 h 9934"/>
              <a:gd name="T6" fmla="*/ 1250800390 w 10000"/>
              <a:gd name="T7" fmla="*/ 565164722 h 9934"/>
              <a:gd name="T8" fmla="*/ 1573765554 w 10000"/>
              <a:gd name="T9" fmla="*/ 913968857 h 9934"/>
              <a:gd name="T10" fmla="*/ 1841307577 w 10000"/>
              <a:gd name="T11" fmla="*/ 948974111 h 99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9934">
                <a:moveTo>
                  <a:pt x="0" y="0"/>
                </a:moveTo>
                <a:cubicBezTo>
                  <a:pt x="519" y="180"/>
                  <a:pt x="1039" y="366"/>
                  <a:pt x="1728" y="808"/>
                </a:cubicBezTo>
                <a:cubicBezTo>
                  <a:pt x="2417" y="1250"/>
                  <a:pt x="3281" y="1815"/>
                  <a:pt x="4126" y="2661"/>
                </a:cubicBezTo>
                <a:cubicBezTo>
                  <a:pt x="4971" y="3506"/>
                  <a:pt x="6057" y="4749"/>
                  <a:pt x="6793" y="5893"/>
                </a:cubicBezTo>
                <a:cubicBezTo>
                  <a:pt x="7529" y="7037"/>
                  <a:pt x="8013" y="8863"/>
                  <a:pt x="8547" y="9530"/>
                </a:cubicBezTo>
                <a:cubicBezTo>
                  <a:pt x="9081" y="10197"/>
                  <a:pt x="9697" y="9819"/>
                  <a:pt x="10000" y="9895"/>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4" name="Freeform 10"/>
          <p:cNvSpPr>
            <a:spLocks/>
          </p:cNvSpPr>
          <p:nvPr/>
        </p:nvSpPr>
        <p:spPr bwMode="auto">
          <a:xfrm>
            <a:off x="1241425" y="2349500"/>
            <a:ext cx="6121400" cy="1814513"/>
          </a:xfrm>
          <a:custGeom>
            <a:avLst/>
            <a:gdLst>
              <a:gd name="T0" fmla="*/ 0 w 3856"/>
              <a:gd name="T1" fmla="*/ 2147483647 h 1143"/>
              <a:gd name="T2" fmla="*/ 2147483647 w 3856"/>
              <a:gd name="T3" fmla="*/ 2147483647 h 1143"/>
              <a:gd name="T4" fmla="*/ 2147483647 w 3856"/>
              <a:gd name="T5" fmla="*/ 2147483647 h 1143"/>
              <a:gd name="T6" fmla="*/ 2147483647 w 3856"/>
              <a:gd name="T7" fmla="*/ 0 h 1143"/>
              <a:gd name="T8" fmla="*/ 0 60000 65536"/>
              <a:gd name="T9" fmla="*/ 0 60000 65536"/>
              <a:gd name="T10" fmla="*/ 0 60000 65536"/>
              <a:gd name="T11" fmla="*/ 0 60000 65536"/>
              <a:gd name="T12" fmla="*/ 0 w 3856"/>
              <a:gd name="T13" fmla="*/ 0 h 1143"/>
              <a:gd name="T14" fmla="*/ 3856 w 3856"/>
              <a:gd name="T15" fmla="*/ 1143 h 1143"/>
            </a:gdLst>
            <a:ahLst/>
            <a:cxnLst>
              <a:cxn ang="T8">
                <a:pos x="T0" y="T1"/>
              </a:cxn>
              <a:cxn ang="T9">
                <a:pos x="T2" y="T3"/>
              </a:cxn>
              <a:cxn ang="T10">
                <a:pos x="T4" y="T5"/>
              </a:cxn>
              <a:cxn ang="T11">
                <a:pos x="T6" y="T7"/>
              </a:cxn>
            </a:cxnLst>
            <a:rect l="T12" t="T13" r="T14" b="T15"/>
            <a:pathLst>
              <a:path w="3856" h="1143">
                <a:moveTo>
                  <a:pt x="0" y="1143"/>
                </a:moveTo>
                <a:cubicBezTo>
                  <a:pt x="260" y="1094"/>
                  <a:pt x="1066" y="973"/>
                  <a:pt x="1561" y="846"/>
                </a:cubicBezTo>
                <a:cubicBezTo>
                  <a:pt x="2056" y="719"/>
                  <a:pt x="2590" y="522"/>
                  <a:pt x="2973" y="381"/>
                </a:cubicBezTo>
                <a:cubicBezTo>
                  <a:pt x="3356" y="240"/>
                  <a:pt x="3672" y="79"/>
                  <a:pt x="3856" y="0"/>
                </a:cubicBez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5" name="Freeform 11"/>
          <p:cNvSpPr>
            <a:spLocks/>
          </p:cNvSpPr>
          <p:nvPr/>
        </p:nvSpPr>
        <p:spPr bwMode="auto">
          <a:xfrm>
            <a:off x="1530350" y="2335213"/>
            <a:ext cx="5846763" cy="3667125"/>
          </a:xfrm>
          <a:custGeom>
            <a:avLst/>
            <a:gdLst>
              <a:gd name="T0" fmla="*/ 0 w 3683"/>
              <a:gd name="T1" fmla="*/ 2147483647 h 2310"/>
              <a:gd name="T2" fmla="*/ 2147483647 w 3683"/>
              <a:gd name="T3" fmla="*/ 2147483647 h 2310"/>
              <a:gd name="T4" fmla="*/ 2147483647 w 3683"/>
              <a:gd name="T5" fmla="*/ 2147483647 h 2310"/>
              <a:gd name="T6" fmla="*/ 2147483647 w 3683"/>
              <a:gd name="T7" fmla="*/ 2147483647 h 2310"/>
              <a:gd name="T8" fmla="*/ 2147483647 w 3683"/>
              <a:gd name="T9" fmla="*/ 2147483647 h 2310"/>
              <a:gd name="T10" fmla="*/ 2147483647 w 3683"/>
              <a:gd name="T11" fmla="*/ 0 h 2310"/>
              <a:gd name="T12" fmla="*/ 0 60000 65536"/>
              <a:gd name="T13" fmla="*/ 0 60000 65536"/>
              <a:gd name="T14" fmla="*/ 0 60000 65536"/>
              <a:gd name="T15" fmla="*/ 0 60000 65536"/>
              <a:gd name="T16" fmla="*/ 0 60000 65536"/>
              <a:gd name="T17" fmla="*/ 0 60000 65536"/>
              <a:gd name="T18" fmla="*/ 0 w 3683"/>
              <a:gd name="T19" fmla="*/ 0 h 2310"/>
              <a:gd name="T20" fmla="*/ 3683 w 3683"/>
              <a:gd name="T21" fmla="*/ 2310 h 2310"/>
            </a:gdLst>
            <a:ahLst/>
            <a:cxnLst>
              <a:cxn ang="T12">
                <a:pos x="T0" y="T1"/>
              </a:cxn>
              <a:cxn ang="T13">
                <a:pos x="T2" y="T3"/>
              </a:cxn>
              <a:cxn ang="T14">
                <a:pos x="T4" y="T5"/>
              </a:cxn>
              <a:cxn ang="T15">
                <a:pos x="T6" y="T7"/>
              </a:cxn>
              <a:cxn ang="T16">
                <a:pos x="T8" y="T9"/>
              </a:cxn>
              <a:cxn ang="T17">
                <a:pos x="T10" y="T11"/>
              </a:cxn>
            </a:cxnLst>
            <a:rect l="T18" t="T19" r="T20" b="T21"/>
            <a:pathLst>
              <a:path w="3683" h="2310">
                <a:moveTo>
                  <a:pt x="0" y="2310"/>
                </a:moveTo>
                <a:lnTo>
                  <a:pt x="1081" y="2301"/>
                </a:lnTo>
                <a:lnTo>
                  <a:pt x="2113" y="2310"/>
                </a:lnTo>
                <a:cubicBezTo>
                  <a:pt x="2393" y="2057"/>
                  <a:pt x="2619" y="1100"/>
                  <a:pt x="2761" y="780"/>
                </a:cubicBezTo>
                <a:cubicBezTo>
                  <a:pt x="2903" y="460"/>
                  <a:pt x="2822" y="596"/>
                  <a:pt x="2968" y="390"/>
                </a:cubicBezTo>
                <a:cubicBezTo>
                  <a:pt x="3122" y="260"/>
                  <a:pt x="3534" y="81"/>
                  <a:pt x="3683" y="0"/>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6" name="Line 13"/>
          <p:cNvSpPr>
            <a:spLocks noChangeShapeType="1"/>
          </p:cNvSpPr>
          <p:nvPr/>
        </p:nvSpPr>
        <p:spPr bwMode="auto">
          <a:xfrm>
            <a:off x="1492250" y="5005388"/>
            <a:ext cx="5014913"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2537" name="TextBox 23"/>
          <p:cNvSpPr txBox="1">
            <a:spLocks noChangeArrowheads="1"/>
          </p:cNvSpPr>
          <p:nvPr/>
        </p:nvSpPr>
        <p:spPr bwMode="auto">
          <a:xfrm>
            <a:off x="6049963" y="3425825"/>
            <a:ext cx="1916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0000"/>
                </a:solidFill>
                <a:latin typeface="Vadim's Writing" charset="0"/>
                <a:cs typeface="Vadim's Writing" charset="0"/>
              </a:rPr>
              <a:t>IPv6 Deployment?</a:t>
            </a:r>
          </a:p>
        </p:txBody>
      </p:sp>
      <p:sp>
        <p:nvSpPr>
          <p:cNvPr id="22538" name="TextBox 24"/>
          <p:cNvSpPr txBox="1">
            <a:spLocks noChangeArrowheads="1"/>
          </p:cNvSpPr>
          <p:nvPr/>
        </p:nvSpPr>
        <p:spPr bwMode="auto">
          <a:xfrm>
            <a:off x="1270000" y="6018213"/>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2006</a:t>
            </a:r>
          </a:p>
        </p:txBody>
      </p:sp>
      <p:sp>
        <p:nvSpPr>
          <p:cNvPr id="22539" name="TextBox 25"/>
          <p:cNvSpPr txBox="1">
            <a:spLocks noChangeArrowheads="1"/>
          </p:cNvSpPr>
          <p:nvPr/>
        </p:nvSpPr>
        <p:spPr bwMode="auto">
          <a:xfrm>
            <a:off x="1795463" y="4637088"/>
            <a:ext cx="2363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IPv6 Transition – Dual Stack</a:t>
            </a:r>
          </a:p>
        </p:txBody>
      </p:sp>
      <p:sp>
        <p:nvSpPr>
          <p:cNvPr id="22540" name="TextBox 26"/>
          <p:cNvSpPr txBox="1">
            <a:spLocks noChangeArrowheads="1"/>
          </p:cNvSpPr>
          <p:nvPr/>
        </p:nvSpPr>
        <p:spPr bwMode="auto">
          <a:xfrm>
            <a:off x="4752975" y="5081588"/>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latin typeface="Vadim's Writing" charset="0"/>
                <a:cs typeface="Vadim's Writing" charset="0"/>
              </a:rPr>
              <a:t>IPv4 Pool Size</a:t>
            </a:r>
          </a:p>
        </p:txBody>
      </p:sp>
      <p:sp>
        <p:nvSpPr>
          <p:cNvPr id="22541" name="TextBox 27"/>
          <p:cNvSpPr txBox="1">
            <a:spLocks noChangeArrowheads="1"/>
          </p:cNvSpPr>
          <p:nvPr/>
        </p:nvSpPr>
        <p:spPr bwMode="auto">
          <a:xfrm>
            <a:off x="1241425" y="3560763"/>
            <a:ext cx="1697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8000"/>
                </a:solidFill>
                <a:latin typeface="Vadim's Writing" charset="0"/>
                <a:cs typeface="Vadim's Writing" charset="0"/>
              </a:rPr>
              <a:t>Size of the Internet</a:t>
            </a:r>
          </a:p>
        </p:txBody>
      </p:sp>
      <p:sp>
        <p:nvSpPr>
          <p:cNvPr id="22542" name="TextBox 17"/>
          <p:cNvSpPr txBox="1">
            <a:spLocks noChangeArrowheads="1"/>
          </p:cNvSpPr>
          <p:nvPr/>
        </p:nvSpPr>
        <p:spPr bwMode="auto">
          <a:xfrm>
            <a:off x="2555875" y="6018213"/>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2008</a:t>
            </a:r>
          </a:p>
        </p:txBody>
      </p:sp>
      <p:sp>
        <p:nvSpPr>
          <p:cNvPr id="22543" name="TextBox 19"/>
          <p:cNvSpPr txBox="1">
            <a:spLocks noChangeArrowheads="1"/>
          </p:cNvSpPr>
          <p:nvPr/>
        </p:nvSpPr>
        <p:spPr bwMode="auto">
          <a:xfrm>
            <a:off x="3803650" y="601821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2010</a:t>
            </a:r>
          </a:p>
        </p:txBody>
      </p:sp>
      <p:sp>
        <p:nvSpPr>
          <p:cNvPr id="22544" name="TextBox 21"/>
          <p:cNvSpPr txBox="1">
            <a:spLocks noChangeArrowheads="1"/>
          </p:cNvSpPr>
          <p:nvPr/>
        </p:nvSpPr>
        <p:spPr bwMode="auto">
          <a:xfrm>
            <a:off x="5051425" y="601821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2012</a:t>
            </a:r>
          </a:p>
        </p:txBody>
      </p:sp>
      <p:sp>
        <p:nvSpPr>
          <p:cNvPr id="22545" name="TextBox 22"/>
          <p:cNvSpPr txBox="1">
            <a:spLocks noChangeArrowheads="1"/>
          </p:cNvSpPr>
          <p:nvPr/>
        </p:nvSpPr>
        <p:spPr bwMode="auto">
          <a:xfrm>
            <a:off x="6261100" y="6018213"/>
            <a:ext cx="47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2014</a:t>
            </a:r>
          </a:p>
        </p:txBody>
      </p:sp>
      <p:sp>
        <p:nvSpPr>
          <p:cNvPr id="22546" name="TextBox 29"/>
          <p:cNvSpPr txBox="1">
            <a:spLocks noChangeArrowheads="1"/>
          </p:cNvSpPr>
          <p:nvPr/>
        </p:nvSpPr>
        <p:spPr bwMode="auto">
          <a:xfrm>
            <a:off x="4210050" y="6388100"/>
            <a:ext cx="542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Date</a:t>
            </a:r>
          </a:p>
        </p:txBody>
      </p:sp>
    </p:spTree>
    <p:extLst>
      <p:ext uri="{BB962C8B-B14F-4D97-AF65-F5344CB8AC3E}">
        <p14:creationId xmlns:p14="http://schemas.microsoft.com/office/powerpoint/2010/main" val="138831622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ea typeface="ＭＳ Ｐゴシック" charset="0"/>
                <a:cs typeface="AhnbergHand"/>
              </a:rPr>
              <a:t>What’s gone wrong?</a:t>
            </a:r>
          </a:p>
        </p:txBody>
      </p:sp>
      <p:sp>
        <p:nvSpPr>
          <p:cNvPr id="23554" name="Content Placeholder 2"/>
          <p:cNvSpPr>
            <a:spLocks noGrp="1"/>
          </p:cNvSpPr>
          <p:nvPr>
            <p:ph idx="1"/>
          </p:nvPr>
        </p:nvSpPr>
        <p:spPr>
          <a:xfrm>
            <a:off x="457200" y="1522413"/>
            <a:ext cx="8229600" cy="4525962"/>
          </a:xfrm>
        </p:spPr>
        <p:txBody>
          <a:bodyPr>
            <a:normAutofit fontScale="85000" lnSpcReduction="10000"/>
          </a:bodyPr>
          <a:lstStyle/>
          <a:p>
            <a:r>
              <a:rPr lang="en-US" sz="2800" dirty="0">
                <a:ea typeface="ＭＳ Ｐゴシック" charset="0"/>
                <a:cs typeface="AhnbergHand"/>
              </a:rPr>
              <a:t>It seems that we’ve managed to achieve only 2 out of 3 objectives for IPv6 deployment</a:t>
            </a:r>
          </a:p>
          <a:p>
            <a:r>
              <a:rPr lang="en-US" sz="2800" dirty="0">
                <a:ea typeface="ＭＳ Ｐゴシック" charset="0"/>
                <a:cs typeface="AhnbergHand"/>
              </a:rPr>
              <a:t>And now the access industry has to deploy (and fund) IPv4 address extension mechanisms in addition to funding an IPv6 deployment</a:t>
            </a:r>
          </a:p>
          <a:p>
            <a:r>
              <a:rPr lang="en-US" sz="2800" dirty="0">
                <a:ea typeface="ＭＳ Ｐゴシック" charset="0"/>
                <a:cs typeface="AhnbergHand"/>
              </a:rPr>
              <a:t>What’s going wrong in this gap between core and edge?</a:t>
            </a:r>
          </a:p>
          <a:p>
            <a:pPr lvl="1"/>
            <a:r>
              <a:rPr lang="en-US" sz="2400" dirty="0">
                <a:ea typeface="ＭＳ Ｐゴシック" charset="0"/>
                <a:cs typeface="AhnbergHand"/>
              </a:rPr>
              <a:t>Why has the access service sector been disinterested in any meaningful levels of IPv6 deployment so far?</a:t>
            </a:r>
          </a:p>
          <a:p>
            <a:pPr lvl="1"/>
            <a:r>
              <a:rPr lang="en-US" sz="2400" dirty="0">
                <a:ea typeface="ＭＳ Ｐゴシック" charset="0"/>
                <a:cs typeface="AhnbergHand"/>
              </a:rPr>
              <a:t>Why is the content industry lagging on IPv6 deployment?</a:t>
            </a:r>
          </a:p>
        </p:txBody>
      </p:sp>
    </p:spTree>
    <p:extLst>
      <p:ext uri="{BB962C8B-B14F-4D97-AF65-F5344CB8AC3E}">
        <p14:creationId xmlns:p14="http://schemas.microsoft.com/office/powerpoint/2010/main" val="113247444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a:ea typeface="ＭＳ Ｐゴシック" charset="0"/>
                <a:cs typeface="AhnbergHand"/>
              </a:rPr>
              <a:t>Lessons from the Past</a:t>
            </a:r>
          </a:p>
        </p:txBody>
      </p:sp>
      <p:sp>
        <p:nvSpPr>
          <p:cNvPr id="24578" name="Content Placeholder 2"/>
          <p:cNvSpPr>
            <a:spLocks noGrp="1"/>
          </p:cNvSpPr>
          <p:nvPr>
            <p:ph idx="1"/>
          </p:nvPr>
        </p:nvSpPr>
        <p:spPr/>
        <p:txBody>
          <a:bodyPr/>
          <a:lstStyle/>
          <a:p>
            <a:pPr>
              <a:buFont typeface="Arial" charset="0"/>
              <a:buNone/>
            </a:pPr>
            <a:r>
              <a:rPr lang="en-US">
                <a:ea typeface="ＭＳ Ｐゴシック" charset="0"/>
                <a:cs typeface="AhnbergHand"/>
              </a:rPr>
              <a:t>	If this transition to IPv6 is proving challenging, then how did we ever get the IPv4 Internet up and running in the first place? </a:t>
            </a:r>
          </a:p>
        </p:txBody>
      </p:sp>
    </p:spTree>
    <p:extLst>
      <p:ext uri="{BB962C8B-B14F-4D97-AF65-F5344CB8AC3E}">
        <p14:creationId xmlns:p14="http://schemas.microsoft.com/office/powerpoint/2010/main" val="266951362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a typeface="+mj-ea"/>
                <a:cs typeface="+mj-cs"/>
              </a:rPr>
              <a:t>IPv4 Deployment Lessons</a:t>
            </a:r>
          </a:p>
        </p:txBody>
      </p:sp>
      <p:sp>
        <p:nvSpPr>
          <p:cNvPr id="3" name="Content Placeholder 2"/>
          <p:cNvSpPr>
            <a:spLocks noGrp="1"/>
          </p:cNvSpPr>
          <p:nvPr>
            <p:ph idx="1"/>
          </p:nvPr>
        </p:nvSpPr>
        <p:spPr/>
        <p:txBody>
          <a:bodyPr rtlCol="0">
            <a:normAutofit fontScale="92500" lnSpcReduction="20000"/>
          </a:bodyPr>
          <a:lstStyle/>
          <a:p>
            <a:pPr marL="514350" indent="-514350" eaLnBrk="1" fontAlgn="auto" hangingPunct="1">
              <a:spcAft>
                <a:spcPts val="0"/>
              </a:spcAft>
              <a:buFont typeface="Arial"/>
              <a:buNone/>
              <a:defRPr/>
            </a:pPr>
            <a:r>
              <a:rPr lang="en-US" u="sng" dirty="0" smtClean="0">
                <a:ea typeface="+mn-ea"/>
                <a:cs typeface="+mn-cs"/>
              </a:rPr>
              <a:t>Technology</a:t>
            </a:r>
            <a:r>
              <a:rPr lang="en-US" dirty="0" smtClean="0">
                <a:ea typeface="+mn-ea"/>
                <a:cs typeface="+mn-cs"/>
              </a:rPr>
              <a:t>: packet switching </a:t>
            </a:r>
            <a:r>
              <a:rPr lang="en-US" dirty="0" err="1" smtClean="0">
                <a:ea typeface="+mn-ea"/>
                <a:cs typeface="+mn-cs"/>
              </a:rPr>
              <a:t>vs</a:t>
            </a:r>
            <a:r>
              <a:rPr lang="en-US" dirty="0" smtClean="0">
                <a:ea typeface="+mn-ea"/>
                <a:cs typeface="+mn-cs"/>
              </a:rPr>
              <a:t> circuit switching</a:t>
            </a:r>
          </a:p>
          <a:p>
            <a:pPr lvl="1" eaLnBrk="1" fontAlgn="auto" hangingPunct="1">
              <a:spcAft>
                <a:spcPts val="0"/>
              </a:spcAft>
              <a:buFont typeface="Arial"/>
              <a:buChar char="–"/>
              <a:defRPr/>
            </a:pPr>
            <a:r>
              <a:rPr lang="en-US" dirty="0" smtClean="0">
                <a:ea typeface="+mn-ea"/>
              </a:rPr>
              <a:t>lower network costs though pushing of functionality and cost to end systems exposed a new demand schedule for communications services</a:t>
            </a:r>
          </a:p>
          <a:p>
            <a:pPr lvl="1" eaLnBrk="1" fontAlgn="auto" hangingPunct="1">
              <a:spcAft>
                <a:spcPts val="0"/>
              </a:spcAft>
              <a:buFont typeface="Arial"/>
              <a:buChar char="–"/>
              <a:defRPr/>
            </a:pPr>
            <a:endParaRPr lang="en-US" dirty="0" smtClean="0">
              <a:ea typeface="+mn-ea"/>
            </a:endParaRPr>
          </a:p>
          <a:p>
            <a:pPr eaLnBrk="1" fontAlgn="auto" hangingPunct="1">
              <a:spcAft>
                <a:spcPts val="0"/>
              </a:spcAft>
              <a:buFont typeface="Arial" charset="0"/>
              <a:buNone/>
              <a:defRPr/>
            </a:pPr>
            <a:r>
              <a:rPr lang="en-US" dirty="0" smtClean="0">
                <a:ea typeface="+mn-ea"/>
              </a:rPr>
              <a:t>i.e. packet switching was far cheaper than circuit switching. This drop in cost exposed new market opportunities for emergent ISPs</a:t>
            </a:r>
          </a:p>
        </p:txBody>
      </p:sp>
    </p:spTree>
    <p:extLst>
      <p:ext uri="{BB962C8B-B14F-4D97-AF65-F5344CB8AC3E}">
        <p14:creationId xmlns:p14="http://schemas.microsoft.com/office/powerpoint/2010/main" val="25316267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cs typeface="AhnbergHand"/>
              </a:rPr>
              <a:t>again</a:t>
            </a:r>
            <a:endParaRPr lang="en-US" dirty="0">
              <a:cs typeface="AhnbergHand"/>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6340440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normAutofit fontScale="90000"/>
          </a:bodyPr>
          <a:lstStyle/>
          <a:p>
            <a:r>
              <a:rPr lang="en-US" dirty="0">
                <a:ea typeface="ＭＳ Ｐゴシック" charset="0"/>
                <a:cs typeface="AhnbergHand"/>
              </a:rPr>
              <a:t>Circuits to Packets: </a:t>
            </a:r>
            <a:br>
              <a:rPr lang="en-US" dirty="0">
                <a:ea typeface="ＭＳ Ｐゴシック" charset="0"/>
                <a:cs typeface="AhnbergHand"/>
              </a:rPr>
            </a:br>
            <a:r>
              <a:rPr lang="en-US" dirty="0">
                <a:ea typeface="ＭＳ Ｐゴシック" charset="0"/>
                <a:cs typeface="AhnbergHand"/>
              </a:rPr>
              <a:t>The Demand Schedule Shift</a:t>
            </a:r>
          </a:p>
        </p:txBody>
      </p:sp>
      <p:sp>
        <p:nvSpPr>
          <p:cNvPr id="5" name="Oval 4"/>
          <p:cNvSpPr/>
          <p:nvPr/>
        </p:nvSpPr>
        <p:spPr>
          <a:xfrm>
            <a:off x="4008438" y="3960813"/>
            <a:ext cx="255587" cy="2444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6107113" y="4217988"/>
            <a:ext cx="255587" cy="244475"/>
          </a:xfrm>
          <a:prstGeom prst="ellipse">
            <a:avLst/>
          </a:prstGeom>
          <a:solidFill>
            <a:srgbClr val="FF0000"/>
          </a:solidFill>
          <a:ln>
            <a:solidFill>
              <a:srgbClr val="4F81B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 name="Straight Arrow Connector 8"/>
          <p:cNvCxnSpPr/>
          <p:nvPr/>
        </p:nvCxnSpPr>
        <p:spPr>
          <a:xfrm rot="10800000" flipV="1">
            <a:off x="6362700" y="3706813"/>
            <a:ext cx="901700" cy="511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505075" y="5697538"/>
            <a:ext cx="4759325"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720725" y="3913188"/>
            <a:ext cx="3570287"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6631" name="TextBox 14"/>
          <p:cNvSpPr txBox="1">
            <a:spLocks noChangeArrowheads="1"/>
          </p:cNvSpPr>
          <p:nvPr/>
        </p:nvSpPr>
        <p:spPr bwMode="auto">
          <a:xfrm>
            <a:off x="6789738" y="5732463"/>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Quantity</a:t>
            </a:r>
          </a:p>
        </p:txBody>
      </p:sp>
      <p:sp>
        <p:nvSpPr>
          <p:cNvPr id="26632" name="TextBox 15"/>
          <p:cNvSpPr txBox="1">
            <a:spLocks noChangeArrowheads="1"/>
          </p:cNvSpPr>
          <p:nvPr/>
        </p:nvSpPr>
        <p:spPr bwMode="auto">
          <a:xfrm rot="-5400000">
            <a:off x="1985963" y="2297113"/>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Price</a:t>
            </a:r>
          </a:p>
        </p:txBody>
      </p:sp>
      <p:sp>
        <p:nvSpPr>
          <p:cNvPr id="17" name="Freeform 16"/>
          <p:cNvSpPr/>
          <p:nvPr/>
        </p:nvSpPr>
        <p:spPr>
          <a:xfrm>
            <a:off x="2676525" y="2187575"/>
            <a:ext cx="3348038" cy="2651125"/>
          </a:xfrm>
          <a:custGeom>
            <a:avLst/>
            <a:gdLst>
              <a:gd name="connsiteX0" fmla="*/ 0 w 3346544"/>
              <a:gd name="connsiteY0" fmla="*/ 2651388 h 2651388"/>
              <a:gd name="connsiteX1" fmla="*/ 1759081 w 3346544"/>
              <a:gd name="connsiteY1" fmla="*/ 1733270 h 2651388"/>
              <a:gd name="connsiteX2" fmla="*/ 3346544 w 3346544"/>
              <a:gd name="connsiteY2" fmla="*/ 0 h 2651388"/>
            </a:gdLst>
            <a:ahLst/>
            <a:cxnLst>
              <a:cxn ang="0">
                <a:pos x="connsiteX0" y="connsiteY0"/>
              </a:cxn>
              <a:cxn ang="0">
                <a:pos x="connsiteX1" y="connsiteY1"/>
              </a:cxn>
              <a:cxn ang="0">
                <a:pos x="connsiteX2" y="connsiteY2"/>
              </a:cxn>
            </a:cxnLst>
            <a:rect l="l" t="t" r="r" b="b"/>
            <a:pathLst>
              <a:path w="3346544" h="2651388">
                <a:moveTo>
                  <a:pt x="0" y="2651388"/>
                </a:moveTo>
                <a:cubicBezTo>
                  <a:pt x="600662" y="2413278"/>
                  <a:pt x="1201324" y="2175168"/>
                  <a:pt x="1759081" y="1733270"/>
                </a:cubicBezTo>
                <a:cubicBezTo>
                  <a:pt x="2316838" y="1291372"/>
                  <a:pt x="3346544" y="0"/>
                  <a:pt x="3346544" y="0"/>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8" name="Freeform 17"/>
          <p:cNvSpPr/>
          <p:nvPr/>
        </p:nvSpPr>
        <p:spPr>
          <a:xfrm>
            <a:off x="2892425" y="4067175"/>
            <a:ext cx="3825875" cy="1398588"/>
          </a:xfrm>
          <a:custGeom>
            <a:avLst/>
            <a:gdLst>
              <a:gd name="connsiteX0" fmla="*/ 0 w 3827073"/>
              <a:gd name="connsiteY0" fmla="*/ 1398629 h 1398629"/>
              <a:gd name="connsiteX1" fmla="*/ 2239610 w 3827073"/>
              <a:gd name="connsiteY1" fmla="*/ 858054 h 1398629"/>
              <a:gd name="connsiteX2" fmla="*/ 3827073 w 3827073"/>
              <a:gd name="connsiteY2" fmla="*/ 0 h 1398629"/>
            </a:gdLst>
            <a:ahLst/>
            <a:cxnLst>
              <a:cxn ang="0">
                <a:pos x="connsiteX0" y="connsiteY0"/>
              </a:cxn>
              <a:cxn ang="0">
                <a:pos x="connsiteX1" y="connsiteY1"/>
              </a:cxn>
              <a:cxn ang="0">
                <a:pos x="connsiteX2" y="connsiteY2"/>
              </a:cxn>
            </a:cxnLst>
            <a:rect l="l" t="t" r="r" b="b"/>
            <a:pathLst>
              <a:path w="3827073" h="1398629">
                <a:moveTo>
                  <a:pt x="0" y="1398629"/>
                </a:moveTo>
                <a:cubicBezTo>
                  <a:pt x="800882" y="1244894"/>
                  <a:pt x="1601765" y="1091159"/>
                  <a:pt x="2239610" y="858054"/>
                </a:cubicBezTo>
                <a:cubicBezTo>
                  <a:pt x="2877455" y="624949"/>
                  <a:pt x="3827073" y="0"/>
                  <a:pt x="3827073" y="0"/>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9" name="Freeform 18"/>
          <p:cNvSpPr/>
          <p:nvPr/>
        </p:nvSpPr>
        <p:spPr>
          <a:xfrm>
            <a:off x="3381375" y="2068513"/>
            <a:ext cx="3903663" cy="2590800"/>
          </a:xfrm>
          <a:custGeom>
            <a:avLst/>
            <a:gdLst>
              <a:gd name="connsiteX0" fmla="*/ 0 w 3904300"/>
              <a:gd name="connsiteY0" fmla="*/ 0 h 2591325"/>
              <a:gd name="connsiteX1" fmla="*/ 1999345 w 3904300"/>
              <a:gd name="connsiteY1" fmla="*/ 1939203 h 2591325"/>
              <a:gd name="connsiteX2" fmla="*/ 3904300 w 3904300"/>
              <a:gd name="connsiteY2" fmla="*/ 2591325 h 2591325"/>
            </a:gdLst>
            <a:ahLst/>
            <a:cxnLst>
              <a:cxn ang="0">
                <a:pos x="connsiteX0" y="connsiteY0"/>
              </a:cxn>
              <a:cxn ang="0">
                <a:pos x="connsiteX1" y="connsiteY1"/>
              </a:cxn>
              <a:cxn ang="0">
                <a:pos x="connsiteX2" y="connsiteY2"/>
              </a:cxn>
            </a:cxnLst>
            <a:rect l="l" t="t" r="r" b="b"/>
            <a:pathLst>
              <a:path w="3904300" h="2591325">
                <a:moveTo>
                  <a:pt x="0" y="0"/>
                </a:moveTo>
                <a:cubicBezTo>
                  <a:pt x="674314" y="753658"/>
                  <a:pt x="1348628" y="1507316"/>
                  <a:pt x="1999345" y="1939203"/>
                </a:cubicBezTo>
                <a:cubicBezTo>
                  <a:pt x="2650062" y="2371090"/>
                  <a:pt x="3904300" y="2591325"/>
                  <a:pt x="3904300" y="259132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0" name="Freeform 19"/>
          <p:cNvSpPr/>
          <p:nvPr/>
        </p:nvSpPr>
        <p:spPr>
          <a:xfrm>
            <a:off x="2736850" y="2111375"/>
            <a:ext cx="4411663" cy="3175000"/>
          </a:xfrm>
          <a:custGeom>
            <a:avLst/>
            <a:gdLst>
              <a:gd name="connsiteX0" fmla="*/ 0 w 4410572"/>
              <a:gd name="connsiteY0" fmla="*/ 0 h 3174801"/>
              <a:gd name="connsiteX1" fmla="*/ 1999345 w 4410572"/>
              <a:gd name="connsiteY1" fmla="*/ 2291005 h 3174801"/>
              <a:gd name="connsiteX2" fmla="*/ 4410572 w 4410572"/>
              <a:gd name="connsiteY2" fmla="*/ 3174801 h 3174801"/>
              <a:gd name="connsiteX3" fmla="*/ 4410572 w 4410572"/>
              <a:gd name="connsiteY3" fmla="*/ 3174801 h 3174801"/>
              <a:gd name="connsiteX0" fmla="*/ 0 w 4410572"/>
              <a:gd name="connsiteY0" fmla="*/ 0 h 3174801"/>
              <a:gd name="connsiteX1" fmla="*/ 1450168 w 4410572"/>
              <a:gd name="connsiteY1" fmla="*/ 2006845 h 3174801"/>
              <a:gd name="connsiteX2" fmla="*/ 4410572 w 4410572"/>
              <a:gd name="connsiteY2" fmla="*/ 3174801 h 3174801"/>
              <a:gd name="connsiteX3" fmla="*/ 4410572 w 4410572"/>
              <a:gd name="connsiteY3" fmla="*/ 3174801 h 3174801"/>
            </a:gdLst>
            <a:ahLst/>
            <a:cxnLst>
              <a:cxn ang="0">
                <a:pos x="connsiteX0" y="connsiteY0"/>
              </a:cxn>
              <a:cxn ang="0">
                <a:pos x="connsiteX1" y="connsiteY1"/>
              </a:cxn>
              <a:cxn ang="0">
                <a:pos x="connsiteX2" y="connsiteY2"/>
              </a:cxn>
              <a:cxn ang="0">
                <a:pos x="connsiteX3" y="connsiteY3"/>
              </a:cxn>
            </a:cxnLst>
            <a:rect l="l" t="t" r="r" b="b"/>
            <a:pathLst>
              <a:path w="4410572" h="3174801">
                <a:moveTo>
                  <a:pt x="0" y="0"/>
                </a:moveTo>
                <a:cubicBezTo>
                  <a:pt x="632125" y="880936"/>
                  <a:pt x="715073" y="1477712"/>
                  <a:pt x="1450168" y="2006845"/>
                </a:cubicBezTo>
                <a:cubicBezTo>
                  <a:pt x="2185263" y="2535979"/>
                  <a:pt x="3917171" y="2980142"/>
                  <a:pt x="4410572" y="3174801"/>
                </a:cubicBezTo>
                <a:lnTo>
                  <a:pt x="4410572" y="3174801"/>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6637" name="TextBox 20"/>
          <p:cNvSpPr txBox="1">
            <a:spLocks noChangeArrowheads="1"/>
          </p:cNvSpPr>
          <p:nvPr/>
        </p:nvSpPr>
        <p:spPr bwMode="auto">
          <a:xfrm>
            <a:off x="3832225" y="5732463"/>
            <a:ext cx="1001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q(Circuits)</a:t>
            </a:r>
          </a:p>
        </p:txBody>
      </p:sp>
      <p:sp>
        <p:nvSpPr>
          <p:cNvPr id="26638" name="TextBox 21"/>
          <p:cNvSpPr txBox="1">
            <a:spLocks noChangeArrowheads="1"/>
          </p:cNvSpPr>
          <p:nvPr/>
        </p:nvSpPr>
        <p:spPr bwMode="auto">
          <a:xfrm>
            <a:off x="5934075" y="5705475"/>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q(IP)</a:t>
            </a:r>
          </a:p>
        </p:txBody>
      </p:sp>
      <p:sp>
        <p:nvSpPr>
          <p:cNvPr id="26639" name="TextBox 22"/>
          <p:cNvSpPr txBox="1">
            <a:spLocks noChangeArrowheads="1"/>
          </p:cNvSpPr>
          <p:nvPr/>
        </p:nvSpPr>
        <p:spPr bwMode="auto">
          <a:xfrm>
            <a:off x="1841500" y="4217988"/>
            <a:ext cx="573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p(IP)</a:t>
            </a:r>
          </a:p>
        </p:txBody>
      </p:sp>
      <p:sp>
        <p:nvSpPr>
          <p:cNvPr id="26640" name="TextBox 23"/>
          <p:cNvSpPr txBox="1">
            <a:spLocks noChangeArrowheads="1"/>
          </p:cNvSpPr>
          <p:nvPr/>
        </p:nvSpPr>
        <p:spPr bwMode="auto">
          <a:xfrm>
            <a:off x="1474788" y="3897313"/>
            <a:ext cx="100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p(Circuits)</a:t>
            </a:r>
          </a:p>
        </p:txBody>
      </p:sp>
      <p:sp>
        <p:nvSpPr>
          <p:cNvPr id="26641" name="TextBox 24"/>
          <p:cNvSpPr txBox="1">
            <a:spLocks noChangeArrowheads="1"/>
          </p:cNvSpPr>
          <p:nvPr/>
        </p:nvSpPr>
        <p:spPr bwMode="auto">
          <a:xfrm>
            <a:off x="7264400" y="3375025"/>
            <a:ext cx="14541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latin typeface="Max's Handwritin" charset="0"/>
                <a:cs typeface="Max's Handwritin" charset="0"/>
              </a:rPr>
              <a:t>reduced cost of</a:t>
            </a:r>
          </a:p>
          <a:p>
            <a:pPr eaLnBrk="1" hangingPunct="1"/>
            <a:r>
              <a:rPr lang="en-US" sz="1600" b="1">
                <a:latin typeface="Max's Handwritin" charset="0"/>
                <a:cs typeface="Max's Handwritin" charset="0"/>
              </a:rPr>
              <a:t>supply, and increased</a:t>
            </a:r>
          </a:p>
          <a:p>
            <a:pPr eaLnBrk="1" hangingPunct="1"/>
            <a:r>
              <a:rPr lang="en-US" sz="1600" b="1">
                <a:latin typeface="Max's Handwritin" charset="0"/>
                <a:cs typeface="Max's Handwritin" charset="0"/>
              </a:rPr>
              <a:t>perception of value,</a:t>
            </a:r>
          </a:p>
          <a:p>
            <a:pPr eaLnBrk="1" hangingPunct="1"/>
            <a:r>
              <a:rPr lang="en-US" sz="1600" b="1">
                <a:latin typeface="Max's Handwritin" charset="0"/>
                <a:cs typeface="Max's Handwritin" charset="0"/>
              </a:rPr>
              <a:t>resulting in a new</a:t>
            </a:r>
          </a:p>
          <a:p>
            <a:pPr eaLnBrk="1" hangingPunct="1"/>
            <a:r>
              <a:rPr lang="en-US" sz="1600" b="1">
                <a:latin typeface="Max's Handwritin" charset="0"/>
                <a:cs typeface="Max's Handwritin" charset="0"/>
              </a:rPr>
              <a:t>equilibrium point with</a:t>
            </a:r>
          </a:p>
          <a:p>
            <a:pPr eaLnBrk="1" hangingPunct="1"/>
            <a:r>
              <a:rPr lang="en-US" sz="1600" b="1">
                <a:latin typeface="Max's Handwritin" charset="0"/>
                <a:cs typeface="Max's Handwritin" charset="0"/>
              </a:rPr>
              <a:t>higher quantity and</a:t>
            </a:r>
          </a:p>
          <a:p>
            <a:pPr eaLnBrk="1" hangingPunct="1"/>
            <a:r>
              <a:rPr lang="en-US" sz="1600" b="1">
                <a:latin typeface="Max's Handwritin" charset="0"/>
                <a:cs typeface="Max's Handwritin" charset="0"/>
              </a:rPr>
              <a:t>lower unit price</a:t>
            </a:r>
          </a:p>
        </p:txBody>
      </p:sp>
      <p:sp>
        <p:nvSpPr>
          <p:cNvPr id="26642" name="TextBox 25"/>
          <p:cNvSpPr txBox="1">
            <a:spLocks noChangeArrowheads="1"/>
          </p:cNvSpPr>
          <p:nvPr/>
        </p:nvSpPr>
        <p:spPr bwMode="auto">
          <a:xfrm>
            <a:off x="6700838" y="4154488"/>
            <a:ext cx="563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s(IP)</a:t>
            </a:r>
          </a:p>
        </p:txBody>
      </p:sp>
      <p:sp>
        <p:nvSpPr>
          <p:cNvPr id="26643" name="TextBox 26"/>
          <p:cNvSpPr txBox="1">
            <a:spLocks noChangeArrowheads="1"/>
          </p:cNvSpPr>
          <p:nvPr/>
        </p:nvSpPr>
        <p:spPr bwMode="auto">
          <a:xfrm>
            <a:off x="5653088" y="2389188"/>
            <a:ext cx="52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s(C)</a:t>
            </a:r>
          </a:p>
        </p:txBody>
      </p:sp>
      <p:sp>
        <p:nvSpPr>
          <p:cNvPr id="26644" name="TextBox 27"/>
          <p:cNvSpPr txBox="1">
            <a:spLocks noChangeArrowheads="1"/>
          </p:cNvSpPr>
          <p:nvPr/>
        </p:nvSpPr>
        <p:spPr bwMode="auto">
          <a:xfrm>
            <a:off x="3381375" y="2000250"/>
            <a:ext cx="573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d(IP)</a:t>
            </a:r>
          </a:p>
        </p:txBody>
      </p:sp>
      <p:sp>
        <p:nvSpPr>
          <p:cNvPr id="26645" name="TextBox 28"/>
          <p:cNvSpPr txBox="1">
            <a:spLocks noChangeArrowheads="1"/>
          </p:cNvSpPr>
          <p:nvPr/>
        </p:nvSpPr>
        <p:spPr bwMode="auto">
          <a:xfrm>
            <a:off x="2892425" y="2187575"/>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d(C)</a:t>
            </a:r>
          </a:p>
        </p:txBody>
      </p:sp>
      <p:cxnSp>
        <p:nvCxnSpPr>
          <p:cNvPr id="33" name="Straight Connector 32"/>
          <p:cNvCxnSpPr/>
          <p:nvPr/>
        </p:nvCxnSpPr>
        <p:spPr>
          <a:xfrm rot="10800000">
            <a:off x="2506663" y="4095750"/>
            <a:ext cx="1638300" cy="1588"/>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a:off x="2554288" y="4349750"/>
            <a:ext cx="3470275" cy="1588"/>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31" idx="4"/>
            <a:endCxn id="26638" idx="0"/>
          </p:cNvCxnSpPr>
          <p:nvPr/>
        </p:nvCxnSpPr>
        <p:spPr>
          <a:xfrm rot="5400000">
            <a:off x="5624513" y="5095875"/>
            <a:ext cx="1206500" cy="12700"/>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3388519" y="4949032"/>
            <a:ext cx="1500187" cy="12700"/>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4014788" y="3960813"/>
            <a:ext cx="257175" cy="2571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a:off x="4264025" y="4094163"/>
            <a:ext cx="1843088" cy="257175"/>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6105525" y="4241800"/>
            <a:ext cx="257175" cy="25717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8461331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a typeface="+mj-ea"/>
                <a:cs typeface="+mj-cs"/>
              </a:rPr>
              <a:t>IPv4 Deployment</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None/>
              <a:defRPr/>
            </a:pPr>
            <a:r>
              <a:rPr lang="en-US" sz="2400" u="sng" dirty="0" smtClean="0">
                <a:ea typeface="+mn-ea"/>
                <a:cs typeface="+mn-cs"/>
              </a:rPr>
              <a:t>Business</a:t>
            </a:r>
            <a:r>
              <a:rPr lang="en-US" sz="2400" dirty="0" smtClean="0">
                <a:ea typeface="+mn-ea"/>
                <a:cs typeface="+mn-cs"/>
              </a:rPr>
              <a:t>: exposed new market opportunity in a market that was actively shedding many regulatory constraints</a:t>
            </a:r>
          </a:p>
          <a:p>
            <a:pPr lvl="1" eaLnBrk="1" fontAlgn="auto" hangingPunct="1">
              <a:spcAft>
                <a:spcPts val="0"/>
              </a:spcAft>
              <a:buFont typeface="Arial"/>
              <a:buChar char="–"/>
              <a:defRPr/>
            </a:pPr>
            <a:r>
              <a:rPr lang="en-US" sz="2000" dirty="0" smtClean="0">
                <a:ea typeface="+mn-ea"/>
              </a:rPr>
              <a:t>exposed new market opportunities via arbitrage of circuits</a:t>
            </a:r>
          </a:p>
          <a:p>
            <a:pPr lvl="2" eaLnBrk="1" fontAlgn="auto" hangingPunct="1">
              <a:spcAft>
                <a:spcPts val="0"/>
              </a:spcAft>
              <a:buFont typeface="Arial"/>
              <a:buChar char="•"/>
              <a:defRPr/>
            </a:pPr>
            <a:r>
              <a:rPr lang="en-US" sz="1800" dirty="0" smtClean="0">
                <a:ea typeface="+mn-ea"/>
              </a:rPr>
              <a:t>buy a circuit, resell it as packets</a:t>
            </a:r>
          </a:p>
          <a:p>
            <a:pPr lvl="1" eaLnBrk="1" fontAlgn="auto" hangingPunct="1">
              <a:spcAft>
                <a:spcPts val="0"/>
              </a:spcAft>
              <a:buFont typeface="Arial"/>
              <a:buChar char="–"/>
              <a:defRPr/>
            </a:pPr>
            <a:r>
              <a:rPr lang="en-US" sz="2000" dirty="0" smtClean="0">
                <a:ea typeface="+mn-ea"/>
              </a:rPr>
              <a:t>presence of agile high-risk entrepreneur capital willing to exploit short term market opportunities exposed through this form of arbitrage</a:t>
            </a:r>
          </a:p>
          <a:p>
            <a:pPr lvl="1" eaLnBrk="1" fontAlgn="auto" hangingPunct="1">
              <a:spcAft>
                <a:spcPts val="0"/>
              </a:spcAft>
              <a:buFont typeface="Arial"/>
              <a:buChar char="–"/>
              <a:defRPr/>
            </a:pPr>
            <a:r>
              <a:rPr lang="en-US" sz="2000" dirty="0" smtClean="0">
                <a:ea typeface="+mn-ea"/>
              </a:rPr>
              <a:t>volume-based suppliers initially unable to redeploy capital and process to meet new demand</a:t>
            </a:r>
          </a:p>
          <a:p>
            <a:pPr lvl="2" eaLnBrk="1" fontAlgn="auto" hangingPunct="1">
              <a:spcAft>
                <a:spcPts val="0"/>
              </a:spcAft>
              <a:buFont typeface="Arial"/>
              <a:buChar char="•"/>
              <a:defRPr/>
            </a:pPr>
            <a:r>
              <a:rPr lang="en-US" sz="1800" dirty="0" smtClean="0">
                <a:ea typeface="+mn-ea"/>
              </a:rPr>
              <a:t>unable to cannibalize existing markets</a:t>
            </a:r>
          </a:p>
          <a:p>
            <a:pPr lvl="2" eaLnBrk="1" fontAlgn="auto" hangingPunct="1">
              <a:spcAft>
                <a:spcPts val="0"/>
              </a:spcAft>
              <a:buFont typeface="Arial"/>
              <a:buChar char="•"/>
              <a:defRPr/>
            </a:pPr>
            <a:r>
              <a:rPr lang="en-US" sz="1800" dirty="0" smtClean="0">
                <a:ea typeface="+mn-ea"/>
              </a:rPr>
              <a:t>unwilling to make high risk investments</a:t>
            </a:r>
          </a:p>
        </p:txBody>
      </p:sp>
    </p:spTree>
    <p:extLst>
      <p:ext uri="{BB962C8B-B14F-4D97-AF65-F5344CB8AC3E}">
        <p14:creationId xmlns:p14="http://schemas.microsoft.com/office/powerpoint/2010/main" val="43683696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79525" y="2141538"/>
            <a:ext cx="5089525" cy="3719512"/>
          </a:xfrm>
          <a:prstGeom prst="rect">
            <a:avLst/>
          </a:prstGeom>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74" name="Title 1"/>
          <p:cNvSpPr>
            <a:spLocks noGrp="1"/>
          </p:cNvSpPr>
          <p:nvPr>
            <p:ph type="title"/>
          </p:nvPr>
        </p:nvSpPr>
        <p:spPr/>
        <p:txBody>
          <a:bodyPr/>
          <a:lstStyle/>
          <a:p>
            <a:pPr eaLnBrk="1" hangingPunct="1"/>
            <a:r>
              <a:rPr lang="en-US" dirty="0">
                <a:ea typeface="ＭＳ Ｐゴシック" charset="0"/>
                <a:cs typeface="AhnbergHand"/>
              </a:rPr>
              <a:t>IPv4 Deployment</a:t>
            </a:r>
          </a:p>
        </p:txBody>
      </p:sp>
      <p:cxnSp>
        <p:nvCxnSpPr>
          <p:cNvPr id="7" name="Straight Connector 6"/>
          <p:cNvCxnSpPr/>
          <p:nvPr/>
        </p:nvCxnSpPr>
        <p:spPr>
          <a:xfrm>
            <a:off x="1277938" y="5859463"/>
            <a:ext cx="5091112" cy="1587"/>
          </a:xfrm>
          <a:prstGeom prst="line">
            <a:avLst/>
          </a:prstGeom>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1250950" y="2141538"/>
            <a:ext cx="5118100" cy="3671887"/>
          </a:xfrm>
          <a:custGeom>
            <a:avLst/>
            <a:gdLst>
              <a:gd name="connsiteX0" fmla="*/ 0 w 5117210"/>
              <a:gd name="connsiteY0" fmla="*/ 3671197 h 3671197"/>
              <a:gd name="connsiteX1" fmla="*/ 1891142 w 5117210"/>
              <a:gd name="connsiteY1" fmla="*/ 3569219 h 3671197"/>
              <a:gd name="connsiteX2" fmla="*/ 2845984 w 5117210"/>
              <a:gd name="connsiteY2" fmla="*/ 3291098 h 3671197"/>
              <a:gd name="connsiteX3" fmla="*/ 3708123 w 5117210"/>
              <a:gd name="connsiteY3" fmla="*/ 2391840 h 3671197"/>
              <a:gd name="connsiteX4" fmla="*/ 4310693 w 5117210"/>
              <a:gd name="connsiteY4" fmla="*/ 1186649 h 3671197"/>
              <a:gd name="connsiteX5" fmla="*/ 4579532 w 5117210"/>
              <a:gd name="connsiteY5" fmla="*/ 732385 h 3671197"/>
              <a:gd name="connsiteX6" fmla="*/ 5117210 w 5117210"/>
              <a:gd name="connsiteY6" fmla="*/ 0 h 367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210" h="3671197">
                <a:moveTo>
                  <a:pt x="0" y="3671197"/>
                </a:moveTo>
                <a:cubicBezTo>
                  <a:pt x="708405" y="3651883"/>
                  <a:pt x="1416811" y="3632569"/>
                  <a:pt x="1891142" y="3569219"/>
                </a:cubicBezTo>
                <a:cubicBezTo>
                  <a:pt x="2365473" y="3505869"/>
                  <a:pt x="2543154" y="3487328"/>
                  <a:pt x="2845984" y="3291098"/>
                </a:cubicBezTo>
                <a:cubicBezTo>
                  <a:pt x="3148814" y="3094868"/>
                  <a:pt x="3464005" y="2742581"/>
                  <a:pt x="3708123" y="2391840"/>
                </a:cubicBezTo>
                <a:cubicBezTo>
                  <a:pt x="3952241" y="2041099"/>
                  <a:pt x="4165458" y="1463225"/>
                  <a:pt x="4310693" y="1186649"/>
                </a:cubicBezTo>
                <a:cubicBezTo>
                  <a:pt x="4455928" y="910073"/>
                  <a:pt x="4445113" y="930160"/>
                  <a:pt x="4579532" y="732385"/>
                </a:cubicBezTo>
                <a:cubicBezTo>
                  <a:pt x="4713952" y="534610"/>
                  <a:pt x="5117210" y="0"/>
                  <a:pt x="5117210" y="0"/>
                </a:cubicBezTo>
              </a:path>
            </a:pathLst>
          </a:custGeom>
          <a:solidFill>
            <a:srgbClr val="E46C0A"/>
          </a:solidFill>
          <a:ln>
            <a:solidFill>
              <a:srgbClr val="008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ln>
                <a:solidFill>
                  <a:srgbClr val="008000"/>
                </a:solidFill>
              </a:ln>
              <a:solidFill>
                <a:srgbClr val="008000"/>
              </a:solidFill>
            </a:endParaRPr>
          </a:p>
        </p:txBody>
      </p:sp>
      <p:sp>
        <p:nvSpPr>
          <p:cNvPr id="8" name="Freeform 7"/>
          <p:cNvSpPr/>
          <p:nvPr/>
        </p:nvSpPr>
        <p:spPr>
          <a:xfrm>
            <a:off x="1270000" y="2132013"/>
            <a:ext cx="5099050" cy="3643312"/>
          </a:xfrm>
          <a:custGeom>
            <a:avLst/>
            <a:gdLst>
              <a:gd name="connsiteX0" fmla="*/ 0 w 5098670"/>
              <a:gd name="connsiteY0" fmla="*/ 3643385 h 3643385"/>
              <a:gd name="connsiteX1" fmla="*/ 2076549 w 5098670"/>
              <a:gd name="connsiteY1" fmla="*/ 3077872 h 3643385"/>
              <a:gd name="connsiteX2" fmla="*/ 3884259 w 5098670"/>
              <a:gd name="connsiteY2" fmla="*/ 1557477 h 3643385"/>
              <a:gd name="connsiteX3" fmla="*/ 5098670 w 5098670"/>
              <a:gd name="connsiteY3" fmla="*/ 0 h 3643385"/>
            </a:gdLst>
            <a:ahLst/>
            <a:cxnLst>
              <a:cxn ang="0">
                <a:pos x="connsiteX0" y="connsiteY0"/>
              </a:cxn>
              <a:cxn ang="0">
                <a:pos x="connsiteX1" y="connsiteY1"/>
              </a:cxn>
              <a:cxn ang="0">
                <a:pos x="connsiteX2" y="connsiteY2"/>
              </a:cxn>
              <a:cxn ang="0">
                <a:pos x="connsiteX3" y="connsiteY3"/>
              </a:cxn>
            </a:cxnLst>
            <a:rect l="l" t="t" r="r" b="b"/>
            <a:pathLst>
              <a:path w="5098670" h="3643385">
                <a:moveTo>
                  <a:pt x="0" y="3643385"/>
                </a:moveTo>
                <a:cubicBezTo>
                  <a:pt x="714586" y="3534454"/>
                  <a:pt x="1429173" y="3425523"/>
                  <a:pt x="2076549" y="3077872"/>
                </a:cubicBezTo>
                <a:cubicBezTo>
                  <a:pt x="2723926" y="2730221"/>
                  <a:pt x="3380572" y="2070456"/>
                  <a:pt x="3884259" y="1557477"/>
                </a:cubicBezTo>
                <a:cubicBezTo>
                  <a:pt x="4387946" y="1044498"/>
                  <a:pt x="5098670" y="0"/>
                  <a:pt x="5098670" y="0"/>
                </a:cubicBezTo>
              </a:path>
            </a:pathLst>
          </a:custGeom>
          <a:solidFill>
            <a:schemeClr val="bg1"/>
          </a:solidFill>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Right Triangle 11"/>
          <p:cNvSpPr/>
          <p:nvPr/>
        </p:nvSpPr>
        <p:spPr>
          <a:xfrm rot="5400000">
            <a:off x="1951037" y="1443038"/>
            <a:ext cx="3717925" cy="5118100"/>
          </a:xfrm>
          <a:prstGeom prst="r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p:nvCxnSpPr>
        <p:spPr>
          <a:xfrm rot="5400000">
            <a:off x="-580231" y="3999707"/>
            <a:ext cx="3717925" cy="1587"/>
          </a:xfrm>
          <a:prstGeom prst="line">
            <a:avLst/>
          </a:prstGeom>
        </p:spPr>
        <p:style>
          <a:lnRef idx="2">
            <a:schemeClr val="accent1"/>
          </a:lnRef>
          <a:fillRef idx="0">
            <a:schemeClr val="accent1"/>
          </a:fillRef>
          <a:effectRef idx="1">
            <a:schemeClr val="accent1"/>
          </a:effectRef>
          <a:fontRef idx="minor">
            <a:schemeClr val="tx1"/>
          </a:fontRef>
        </p:style>
      </p:cxnSp>
      <p:sp>
        <p:nvSpPr>
          <p:cNvPr id="28680" name="TextBox 14"/>
          <p:cNvSpPr txBox="1">
            <a:spLocks noChangeArrowheads="1"/>
          </p:cNvSpPr>
          <p:nvPr/>
        </p:nvSpPr>
        <p:spPr bwMode="auto">
          <a:xfrm>
            <a:off x="1974850" y="6040438"/>
            <a:ext cx="66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Vadim's Writing" charset="0"/>
                <a:cs typeface="Vadim's Writing" charset="0"/>
              </a:rPr>
              <a:t>Time</a:t>
            </a:r>
          </a:p>
        </p:txBody>
      </p:sp>
      <p:sp>
        <p:nvSpPr>
          <p:cNvPr id="28681" name="TextBox 15"/>
          <p:cNvSpPr txBox="1">
            <a:spLocks noChangeArrowheads="1"/>
          </p:cNvSpPr>
          <p:nvPr/>
        </p:nvSpPr>
        <p:spPr bwMode="auto">
          <a:xfrm rot="-5400000">
            <a:off x="-111125" y="3584576"/>
            <a:ext cx="219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Vadim's Writing" charset="0"/>
                <a:cs typeface="Vadim's Writing" charset="0"/>
              </a:rPr>
              <a:t>Size of the Internet</a:t>
            </a:r>
          </a:p>
        </p:txBody>
      </p:sp>
      <p:sp>
        <p:nvSpPr>
          <p:cNvPr id="28682" name="TextBox 14"/>
          <p:cNvSpPr txBox="1">
            <a:spLocks noChangeArrowheads="1"/>
          </p:cNvSpPr>
          <p:nvPr/>
        </p:nvSpPr>
        <p:spPr bwMode="auto">
          <a:xfrm>
            <a:off x="835025" y="5902325"/>
            <a:ext cx="831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~1990</a:t>
            </a:r>
          </a:p>
        </p:txBody>
      </p:sp>
      <p:sp>
        <p:nvSpPr>
          <p:cNvPr id="28683" name="TextBox 15"/>
          <p:cNvSpPr txBox="1">
            <a:spLocks noChangeArrowheads="1"/>
          </p:cNvSpPr>
          <p:nvPr/>
        </p:nvSpPr>
        <p:spPr bwMode="auto">
          <a:xfrm>
            <a:off x="4397375" y="5902325"/>
            <a:ext cx="833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~2000</a:t>
            </a:r>
          </a:p>
        </p:txBody>
      </p:sp>
      <p:sp>
        <p:nvSpPr>
          <p:cNvPr id="19" name="Rectangle 18"/>
          <p:cNvSpPr/>
          <p:nvPr/>
        </p:nvSpPr>
        <p:spPr>
          <a:xfrm>
            <a:off x="3819525" y="1884363"/>
            <a:ext cx="4552950" cy="4359275"/>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685" name="TextBox 16"/>
          <p:cNvSpPr txBox="1">
            <a:spLocks noChangeArrowheads="1"/>
          </p:cNvSpPr>
          <p:nvPr/>
        </p:nvSpPr>
        <p:spPr bwMode="auto">
          <a:xfrm>
            <a:off x="4741863" y="4524375"/>
            <a:ext cx="2105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Vadim's Writing" charset="0"/>
                <a:cs typeface="Vadim's Writing" charset="0"/>
              </a:rPr>
              <a:t>High Volume Provider Industry</a:t>
            </a:r>
          </a:p>
          <a:p>
            <a:pPr eaLnBrk="1" hangingPunct="1"/>
            <a:r>
              <a:rPr lang="en-US" b="1">
                <a:latin typeface="Vadim's Writing" charset="0"/>
                <a:cs typeface="Vadim's Writing" charset="0"/>
              </a:rPr>
              <a:t>(Telco Sector)</a:t>
            </a:r>
          </a:p>
        </p:txBody>
      </p:sp>
      <p:sp>
        <p:nvSpPr>
          <p:cNvPr id="28686" name="TextBox 17"/>
          <p:cNvSpPr txBox="1">
            <a:spLocks noChangeArrowheads="1"/>
          </p:cNvSpPr>
          <p:nvPr/>
        </p:nvSpPr>
        <p:spPr bwMode="auto">
          <a:xfrm>
            <a:off x="1663700" y="3308350"/>
            <a:ext cx="3146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Vadim's Writing" charset="0"/>
                <a:cs typeface="Vadim's Writing" charset="0"/>
              </a:rPr>
              <a:t>Small ISP</a:t>
            </a:r>
          </a:p>
          <a:p>
            <a:pPr eaLnBrk="1" hangingPunct="1"/>
            <a:r>
              <a:rPr lang="en-US" b="1">
                <a:latin typeface="Vadim's Writing" charset="0"/>
                <a:cs typeface="Vadim's Writing" charset="0"/>
              </a:rPr>
              <a:t>(Entrepreneur Sector)</a:t>
            </a:r>
          </a:p>
        </p:txBody>
      </p:sp>
      <p:cxnSp>
        <p:nvCxnSpPr>
          <p:cNvPr id="20" name="Straight Arrow Connector 19"/>
          <p:cNvCxnSpPr/>
          <p:nvPr/>
        </p:nvCxnSpPr>
        <p:spPr>
          <a:xfrm rot="16200000" flipH="1">
            <a:off x="2427288" y="4476750"/>
            <a:ext cx="1301750" cy="625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28685" idx="1"/>
          </p:cNvCxnSpPr>
          <p:nvPr/>
        </p:nvCxnSpPr>
        <p:spPr>
          <a:xfrm rot="10800000" flipV="1">
            <a:off x="3835400" y="5124450"/>
            <a:ext cx="906463" cy="600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689" name="TextBox 15"/>
          <p:cNvSpPr txBox="1">
            <a:spLocks noChangeArrowheads="1"/>
          </p:cNvSpPr>
          <p:nvPr/>
        </p:nvSpPr>
        <p:spPr bwMode="auto">
          <a:xfrm>
            <a:off x="3305175" y="5902325"/>
            <a:ext cx="833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~1995</a:t>
            </a:r>
          </a:p>
        </p:txBody>
      </p:sp>
      <p:sp>
        <p:nvSpPr>
          <p:cNvPr id="21" name="Rectangle 20"/>
          <p:cNvSpPr/>
          <p:nvPr/>
        </p:nvSpPr>
        <p:spPr>
          <a:xfrm>
            <a:off x="1219200" y="1990725"/>
            <a:ext cx="5526088" cy="16668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1380143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a typeface="+mj-ea"/>
                <a:cs typeface="+mj-cs"/>
              </a:rPr>
              <a:t>IPv4 Deployment</a:t>
            </a:r>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a:buNone/>
              <a:defRPr/>
            </a:pPr>
            <a:r>
              <a:rPr lang="en-US" u="sng" dirty="0" smtClean="0">
                <a:ea typeface="+mn-ea"/>
                <a:cs typeface="+mn-cs"/>
              </a:rPr>
              <a:t>Business</a:t>
            </a:r>
            <a:r>
              <a:rPr lang="en-US" dirty="0" smtClean="0">
                <a:ea typeface="+mn-ea"/>
                <a:cs typeface="+mn-cs"/>
              </a:rPr>
              <a:t>: exposed new market opportunity in a market that was actively shedding many regulatory constraints</a:t>
            </a:r>
          </a:p>
          <a:p>
            <a:pPr lvl="1" eaLnBrk="1" fontAlgn="auto" hangingPunct="1">
              <a:spcAft>
                <a:spcPts val="0"/>
              </a:spcAft>
              <a:buFont typeface="Arial"/>
              <a:buChar char="–"/>
              <a:defRPr/>
            </a:pPr>
            <a:r>
              <a:rPr lang="en-US" dirty="0" smtClean="0">
                <a:solidFill>
                  <a:schemeClr val="bg1">
                    <a:lumMod val="50000"/>
                  </a:schemeClr>
                </a:solidFill>
                <a:ea typeface="+mn-ea"/>
              </a:rPr>
              <a:t>exposed new market opportunities via arbitrage of circuits</a:t>
            </a:r>
          </a:p>
          <a:p>
            <a:pPr lvl="2" eaLnBrk="1" fontAlgn="auto" hangingPunct="1">
              <a:spcAft>
                <a:spcPts val="0"/>
              </a:spcAft>
              <a:buFont typeface="Arial"/>
              <a:buChar char="•"/>
              <a:defRPr/>
            </a:pPr>
            <a:r>
              <a:rPr lang="en-US" dirty="0" smtClean="0">
                <a:solidFill>
                  <a:schemeClr val="bg1">
                    <a:lumMod val="50000"/>
                  </a:schemeClr>
                </a:solidFill>
                <a:ea typeface="+mn-ea"/>
              </a:rPr>
              <a:t>buy a circuit, resell it as packets</a:t>
            </a:r>
          </a:p>
          <a:p>
            <a:pPr lvl="1" eaLnBrk="1" fontAlgn="auto" hangingPunct="1">
              <a:spcAft>
                <a:spcPts val="0"/>
              </a:spcAft>
              <a:buFont typeface="Arial"/>
              <a:buChar char="–"/>
              <a:defRPr/>
            </a:pPr>
            <a:r>
              <a:rPr lang="en-US" dirty="0" smtClean="0">
                <a:solidFill>
                  <a:schemeClr val="bg1">
                    <a:lumMod val="50000"/>
                  </a:schemeClr>
                </a:solidFill>
                <a:ea typeface="+mn-ea"/>
              </a:rPr>
              <a:t>presence of agile high-risk entrepreneur capital willing to exploit short term market opportunities exposed through this form of arbitrage</a:t>
            </a:r>
          </a:p>
          <a:p>
            <a:pPr lvl="1" eaLnBrk="1" fontAlgn="auto" hangingPunct="1">
              <a:spcAft>
                <a:spcPts val="0"/>
              </a:spcAft>
              <a:buFont typeface="Arial"/>
              <a:buChar char="–"/>
              <a:defRPr/>
            </a:pPr>
            <a:r>
              <a:rPr lang="en-US" dirty="0" smtClean="0">
                <a:solidFill>
                  <a:schemeClr val="bg1">
                    <a:lumMod val="50000"/>
                  </a:schemeClr>
                </a:solidFill>
                <a:ea typeface="+mn-ea"/>
              </a:rPr>
              <a:t>volume-based suppliers initially unable to redeploy capital and process to meet new demand</a:t>
            </a:r>
          </a:p>
          <a:p>
            <a:pPr lvl="2" eaLnBrk="1" fontAlgn="auto" hangingPunct="1">
              <a:spcAft>
                <a:spcPts val="0"/>
              </a:spcAft>
              <a:buFont typeface="Arial"/>
              <a:buChar char="•"/>
              <a:defRPr/>
            </a:pPr>
            <a:r>
              <a:rPr lang="en-US" dirty="0" smtClean="0">
                <a:solidFill>
                  <a:schemeClr val="bg1">
                    <a:lumMod val="50000"/>
                  </a:schemeClr>
                </a:solidFill>
                <a:ea typeface="+mn-ea"/>
              </a:rPr>
              <a:t>unable to cannibalize existing markets</a:t>
            </a:r>
          </a:p>
          <a:p>
            <a:pPr lvl="2" eaLnBrk="1" fontAlgn="auto" hangingPunct="1">
              <a:spcAft>
                <a:spcPts val="0"/>
              </a:spcAft>
              <a:buFont typeface="Arial"/>
              <a:buChar char="•"/>
              <a:defRPr/>
            </a:pPr>
            <a:r>
              <a:rPr lang="en-US" dirty="0" smtClean="0">
                <a:solidFill>
                  <a:schemeClr val="bg1">
                    <a:lumMod val="50000"/>
                  </a:schemeClr>
                </a:solidFill>
                <a:ea typeface="+mn-ea"/>
              </a:rPr>
              <a:t>unwilling to make high risk investments</a:t>
            </a:r>
          </a:p>
          <a:p>
            <a:pPr lvl="1" eaLnBrk="1" fontAlgn="auto" hangingPunct="1">
              <a:spcAft>
                <a:spcPts val="0"/>
              </a:spcAft>
              <a:buFont typeface="Arial"/>
              <a:buChar char="•"/>
              <a:defRPr/>
            </a:pPr>
            <a:r>
              <a:rPr lang="en-US" dirty="0" smtClean="0">
                <a:ea typeface="+mn-ea"/>
              </a:rPr>
              <a:t>the maturing market represented an opportunity for large scale investment that could operate on even lower cost bases through economies of scale</a:t>
            </a:r>
          </a:p>
        </p:txBody>
      </p:sp>
    </p:spTree>
    <p:extLst>
      <p:ext uri="{BB962C8B-B14F-4D97-AF65-F5344CB8AC3E}">
        <p14:creationId xmlns:p14="http://schemas.microsoft.com/office/powerpoint/2010/main" val="330210970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79525" y="2141538"/>
            <a:ext cx="5089525" cy="3719512"/>
          </a:xfrm>
          <a:prstGeom prst="rect">
            <a:avLst/>
          </a:prstGeom>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22" name="Title 1"/>
          <p:cNvSpPr>
            <a:spLocks noGrp="1"/>
          </p:cNvSpPr>
          <p:nvPr>
            <p:ph type="title"/>
          </p:nvPr>
        </p:nvSpPr>
        <p:spPr/>
        <p:txBody>
          <a:bodyPr/>
          <a:lstStyle/>
          <a:p>
            <a:pPr eaLnBrk="1" hangingPunct="1"/>
            <a:r>
              <a:rPr lang="en-US" dirty="0">
                <a:ea typeface="ＭＳ Ｐゴシック" charset="0"/>
                <a:cs typeface="AhnbergHand"/>
              </a:rPr>
              <a:t>IPv4 Deployment</a:t>
            </a:r>
          </a:p>
        </p:txBody>
      </p:sp>
      <p:cxnSp>
        <p:nvCxnSpPr>
          <p:cNvPr id="7" name="Straight Connector 6"/>
          <p:cNvCxnSpPr/>
          <p:nvPr/>
        </p:nvCxnSpPr>
        <p:spPr>
          <a:xfrm>
            <a:off x="1277938" y="5859463"/>
            <a:ext cx="5091112" cy="1587"/>
          </a:xfrm>
          <a:prstGeom prst="line">
            <a:avLst/>
          </a:prstGeom>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1250950" y="2141538"/>
            <a:ext cx="5118100" cy="3671887"/>
          </a:xfrm>
          <a:custGeom>
            <a:avLst/>
            <a:gdLst>
              <a:gd name="connsiteX0" fmla="*/ 0 w 5117210"/>
              <a:gd name="connsiteY0" fmla="*/ 3671197 h 3671197"/>
              <a:gd name="connsiteX1" fmla="*/ 1891142 w 5117210"/>
              <a:gd name="connsiteY1" fmla="*/ 3569219 h 3671197"/>
              <a:gd name="connsiteX2" fmla="*/ 2845984 w 5117210"/>
              <a:gd name="connsiteY2" fmla="*/ 3291098 h 3671197"/>
              <a:gd name="connsiteX3" fmla="*/ 3708123 w 5117210"/>
              <a:gd name="connsiteY3" fmla="*/ 2391840 h 3671197"/>
              <a:gd name="connsiteX4" fmla="*/ 4310693 w 5117210"/>
              <a:gd name="connsiteY4" fmla="*/ 1186649 h 3671197"/>
              <a:gd name="connsiteX5" fmla="*/ 4579532 w 5117210"/>
              <a:gd name="connsiteY5" fmla="*/ 732385 h 3671197"/>
              <a:gd name="connsiteX6" fmla="*/ 5117210 w 5117210"/>
              <a:gd name="connsiteY6" fmla="*/ 0 h 367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210" h="3671197">
                <a:moveTo>
                  <a:pt x="0" y="3671197"/>
                </a:moveTo>
                <a:cubicBezTo>
                  <a:pt x="708405" y="3651883"/>
                  <a:pt x="1416811" y="3632569"/>
                  <a:pt x="1891142" y="3569219"/>
                </a:cubicBezTo>
                <a:cubicBezTo>
                  <a:pt x="2365473" y="3505869"/>
                  <a:pt x="2543154" y="3487328"/>
                  <a:pt x="2845984" y="3291098"/>
                </a:cubicBezTo>
                <a:cubicBezTo>
                  <a:pt x="3148814" y="3094868"/>
                  <a:pt x="3464005" y="2742581"/>
                  <a:pt x="3708123" y="2391840"/>
                </a:cubicBezTo>
                <a:cubicBezTo>
                  <a:pt x="3952241" y="2041099"/>
                  <a:pt x="4165458" y="1463225"/>
                  <a:pt x="4310693" y="1186649"/>
                </a:cubicBezTo>
                <a:cubicBezTo>
                  <a:pt x="4455928" y="910073"/>
                  <a:pt x="4445113" y="930160"/>
                  <a:pt x="4579532" y="732385"/>
                </a:cubicBezTo>
                <a:cubicBezTo>
                  <a:pt x="4713952" y="534610"/>
                  <a:pt x="5117210" y="0"/>
                  <a:pt x="5117210" y="0"/>
                </a:cubicBezTo>
              </a:path>
            </a:pathLst>
          </a:custGeom>
          <a:solidFill>
            <a:srgbClr val="E46C0A"/>
          </a:solidFill>
          <a:ln>
            <a:solidFill>
              <a:srgbClr val="008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ln>
                <a:solidFill>
                  <a:srgbClr val="008000"/>
                </a:solidFill>
              </a:ln>
              <a:solidFill>
                <a:srgbClr val="008000"/>
              </a:solidFill>
            </a:endParaRPr>
          </a:p>
        </p:txBody>
      </p:sp>
      <p:sp>
        <p:nvSpPr>
          <p:cNvPr id="8" name="Freeform 7"/>
          <p:cNvSpPr/>
          <p:nvPr/>
        </p:nvSpPr>
        <p:spPr>
          <a:xfrm>
            <a:off x="1270000" y="2132013"/>
            <a:ext cx="5099050" cy="3643312"/>
          </a:xfrm>
          <a:custGeom>
            <a:avLst/>
            <a:gdLst>
              <a:gd name="connsiteX0" fmla="*/ 0 w 5098670"/>
              <a:gd name="connsiteY0" fmla="*/ 3643385 h 3643385"/>
              <a:gd name="connsiteX1" fmla="*/ 2076549 w 5098670"/>
              <a:gd name="connsiteY1" fmla="*/ 3077872 h 3643385"/>
              <a:gd name="connsiteX2" fmla="*/ 3884259 w 5098670"/>
              <a:gd name="connsiteY2" fmla="*/ 1557477 h 3643385"/>
              <a:gd name="connsiteX3" fmla="*/ 5098670 w 5098670"/>
              <a:gd name="connsiteY3" fmla="*/ 0 h 3643385"/>
            </a:gdLst>
            <a:ahLst/>
            <a:cxnLst>
              <a:cxn ang="0">
                <a:pos x="connsiteX0" y="connsiteY0"/>
              </a:cxn>
              <a:cxn ang="0">
                <a:pos x="connsiteX1" y="connsiteY1"/>
              </a:cxn>
              <a:cxn ang="0">
                <a:pos x="connsiteX2" y="connsiteY2"/>
              </a:cxn>
              <a:cxn ang="0">
                <a:pos x="connsiteX3" y="connsiteY3"/>
              </a:cxn>
            </a:cxnLst>
            <a:rect l="l" t="t" r="r" b="b"/>
            <a:pathLst>
              <a:path w="5098670" h="3643385">
                <a:moveTo>
                  <a:pt x="0" y="3643385"/>
                </a:moveTo>
                <a:cubicBezTo>
                  <a:pt x="714586" y="3534454"/>
                  <a:pt x="1429173" y="3425523"/>
                  <a:pt x="2076549" y="3077872"/>
                </a:cubicBezTo>
                <a:cubicBezTo>
                  <a:pt x="2723926" y="2730221"/>
                  <a:pt x="3380572" y="2070456"/>
                  <a:pt x="3884259" y="1557477"/>
                </a:cubicBezTo>
                <a:cubicBezTo>
                  <a:pt x="4387946" y="1044498"/>
                  <a:pt x="5098670" y="0"/>
                  <a:pt x="5098670" y="0"/>
                </a:cubicBezTo>
              </a:path>
            </a:pathLst>
          </a:custGeom>
          <a:solidFill>
            <a:schemeClr val="bg1"/>
          </a:solidFill>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Right Triangle 11"/>
          <p:cNvSpPr/>
          <p:nvPr/>
        </p:nvSpPr>
        <p:spPr>
          <a:xfrm rot="5400000">
            <a:off x="1951037" y="1443038"/>
            <a:ext cx="3717925" cy="5118100"/>
          </a:xfrm>
          <a:prstGeom prst="r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p:nvCxnSpPr>
        <p:spPr>
          <a:xfrm rot="5400000">
            <a:off x="-580231" y="3999707"/>
            <a:ext cx="3717925" cy="1587"/>
          </a:xfrm>
          <a:prstGeom prst="line">
            <a:avLst/>
          </a:prstGeom>
        </p:spPr>
        <p:style>
          <a:lnRef idx="2">
            <a:schemeClr val="accent1"/>
          </a:lnRef>
          <a:fillRef idx="0">
            <a:schemeClr val="accent1"/>
          </a:fillRef>
          <a:effectRef idx="1">
            <a:schemeClr val="accent1"/>
          </a:effectRef>
          <a:fontRef idx="minor">
            <a:schemeClr val="tx1"/>
          </a:fontRef>
        </p:style>
      </p:cxnSp>
      <p:sp>
        <p:nvSpPr>
          <p:cNvPr id="30728" name="TextBox 14"/>
          <p:cNvSpPr txBox="1">
            <a:spLocks noChangeArrowheads="1"/>
          </p:cNvSpPr>
          <p:nvPr/>
        </p:nvSpPr>
        <p:spPr bwMode="auto">
          <a:xfrm>
            <a:off x="3665538" y="6018213"/>
            <a:ext cx="66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Vadim's Writing" charset="0"/>
                <a:cs typeface="Vadim's Writing" charset="0"/>
              </a:rPr>
              <a:t>Time</a:t>
            </a:r>
          </a:p>
        </p:txBody>
      </p:sp>
      <p:sp>
        <p:nvSpPr>
          <p:cNvPr id="30729" name="TextBox 15"/>
          <p:cNvSpPr txBox="1">
            <a:spLocks noChangeArrowheads="1"/>
          </p:cNvSpPr>
          <p:nvPr/>
        </p:nvSpPr>
        <p:spPr bwMode="auto">
          <a:xfrm rot="-5400000">
            <a:off x="-111125" y="3584576"/>
            <a:ext cx="219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Vadim's Writing" charset="0"/>
                <a:cs typeface="Vadim's Writing" charset="0"/>
              </a:rPr>
              <a:t>Size of the Internet</a:t>
            </a:r>
          </a:p>
        </p:txBody>
      </p:sp>
      <p:sp>
        <p:nvSpPr>
          <p:cNvPr id="30730" name="TextBox 16"/>
          <p:cNvSpPr txBox="1">
            <a:spLocks noChangeArrowheads="1"/>
          </p:cNvSpPr>
          <p:nvPr/>
        </p:nvSpPr>
        <p:spPr bwMode="auto">
          <a:xfrm>
            <a:off x="6581775" y="3463925"/>
            <a:ext cx="2105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Vadim's Writing" charset="0"/>
                <a:cs typeface="Vadim's Writing" charset="0"/>
              </a:rPr>
              <a:t>High Volume Provider Industry</a:t>
            </a:r>
          </a:p>
          <a:p>
            <a:pPr eaLnBrk="1" hangingPunct="1"/>
            <a:r>
              <a:rPr lang="en-US" b="1">
                <a:latin typeface="Vadim's Writing" charset="0"/>
                <a:cs typeface="Vadim's Writing" charset="0"/>
              </a:rPr>
              <a:t>(Telco Sector)</a:t>
            </a:r>
          </a:p>
        </p:txBody>
      </p:sp>
      <p:sp>
        <p:nvSpPr>
          <p:cNvPr id="30731" name="TextBox 17"/>
          <p:cNvSpPr txBox="1">
            <a:spLocks noChangeArrowheads="1"/>
          </p:cNvSpPr>
          <p:nvPr/>
        </p:nvSpPr>
        <p:spPr bwMode="auto">
          <a:xfrm>
            <a:off x="2092325" y="2967038"/>
            <a:ext cx="31464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Vadim's Writing" charset="0"/>
                <a:cs typeface="Vadim's Writing" charset="0"/>
              </a:rPr>
              <a:t>Small ISP</a:t>
            </a:r>
          </a:p>
          <a:p>
            <a:pPr eaLnBrk="1" hangingPunct="1"/>
            <a:r>
              <a:rPr lang="en-US" b="1">
                <a:latin typeface="Vadim's Writing" charset="0"/>
                <a:cs typeface="Vadim's Writing" charset="0"/>
              </a:rPr>
              <a:t>(Entrepreneur Sector)</a:t>
            </a:r>
          </a:p>
        </p:txBody>
      </p:sp>
      <p:cxnSp>
        <p:nvCxnSpPr>
          <p:cNvPr id="20" name="Straight Arrow Connector 19"/>
          <p:cNvCxnSpPr/>
          <p:nvPr/>
        </p:nvCxnSpPr>
        <p:spPr>
          <a:xfrm rot="16200000" flipH="1">
            <a:off x="2855913" y="4135437"/>
            <a:ext cx="1301750" cy="625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30730" idx="1"/>
          </p:cNvCxnSpPr>
          <p:nvPr/>
        </p:nvCxnSpPr>
        <p:spPr>
          <a:xfrm rot="10800000" flipV="1">
            <a:off x="5675313" y="4064000"/>
            <a:ext cx="906462" cy="600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734" name="TextBox 14"/>
          <p:cNvSpPr txBox="1">
            <a:spLocks noChangeArrowheads="1"/>
          </p:cNvSpPr>
          <p:nvPr/>
        </p:nvSpPr>
        <p:spPr bwMode="auto">
          <a:xfrm>
            <a:off x="835025" y="5902325"/>
            <a:ext cx="831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~1990</a:t>
            </a:r>
          </a:p>
        </p:txBody>
      </p:sp>
      <p:sp>
        <p:nvSpPr>
          <p:cNvPr id="30735" name="TextBox 15"/>
          <p:cNvSpPr txBox="1">
            <a:spLocks noChangeArrowheads="1"/>
          </p:cNvSpPr>
          <p:nvPr/>
        </p:nvSpPr>
        <p:spPr bwMode="auto">
          <a:xfrm>
            <a:off x="4859338" y="5902325"/>
            <a:ext cx="833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~2005</a:t>
            </a:r>
          </a:p>
        </p:txBody>
      </p:sp>
      <p:sp>
        <p:nvSpPr>
          <p:cNvPr id="17" name="Rectangle 16"/>
          <p:cNvSpPr/>
          <p:nvPr/>
        </p:nvSpPr>
        <p:spPr>
          <a:xfrm>
            <a:off x="1219200" y="1990725"/>
            <a:ext cx="5526088" cy="16668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1848785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normAutofit fontScale="90000"/>
          </a:bodyPr>
          <a:lstStyle/>
          <a:p>
            <a:pPr eaLnBrk="1" hangingPunct="1"/>
            <a:r>
              <a:rPr lang="en-US" dirty="0">
                <a:ea typeface="ＭＳ Ｐゴシック" charset="0"/>
                <a:cs typeface="AhnbergHand"/>
              </a:rPr>
              <a:t>What about IPv6 Transition?</a:t>
            </a:r>
          </a:p>
        </p:txBody>
      </p:sp>
      <p:sp>
        <p:nvSpPr>
          <p:cNvPr id="31746" name="Content Placeholder 2"/>
          <p:cNvSpPr>
            <a:spLocks noGrp="1"/>
          </p:cNvSpPr>
          <p:nvPr>
            <p:ph idx="1"/>
          </p:nvPr>
        </p:nvSpPr>
        <p:spPr/>
        <p:txBody>
          <a:bodyPr/>
          <a:lstStyle/>
          <a:p>
            <a:pPr eaLnBrk="1" hangingPunct="1"/>
            <a:r>
              <a:rPr lang="en-US">
                <a:ea typeface="ＭＳ Ｐゴシック" charset="0"/>
                <a:cs typeface="AhnbergHand"/>
              </a:rPr>
              <a:t>Will the same technology, cost and regulatory factors that drove the deployment of the IPv4 Internet also drive this industry through the transition from IPv4 to IPv6?</a:t>
            </a:r>
          </a:p>
        </p:txBody>
      </p:sp>
    </p:spTree>
    <p:extLst>
      <p:ext uri="{BB962C8B-B14F-4D97-AF65-F5344CB8AC3E}">
        <p14:creationId xmlns:p14="http://schemas.microsoft.com/office/powerpoint/2010/main" val="299865715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dirty="0">
                <a:ea typeface="ＭＳ Ｐゴシック" charset="0"/>
                <a:cs typeface="AhnbergHand"/>
              </a:rPr>
              <a:t>IPv6 </a:t>
            </a:r>
            <a:r>
              <a:rPr lang="en-US" dirty="0" err="1">
                <a:ea typeface="ＭＳ Ｐゴシック" charset="0"/>
                <a:cs typeface="AhnbergHand"/>
              </a:rPr>
              <a:t>vs</a:t>
            </a:r>
            <a:r>
              <a:rPr lang="en-US" dirty="0">
                <a:ea typeface="ＭＳ Ｐゴシック" charset="0"/>
                <a:cs typeface="AhnbergHand"/>
              </a:rPr>
              <a:t> IPv4</a:t>
            </a:r>
          </a:p>
        </p:txBody>
      </p:sp>
      <p:sp>
        <p:nvSpPr>
          <p:cNvPr id="39938" name="Content Placeholder 2"/>
          <p:cNvSpPr>
            <a:spLocks noGrp="1"/>
          </p:cNvSpPr>
          <p:nvPr>
            <p:ph idx="1"/>
          </p:nvPr>
        </p:nvSpPr>
        <p:spPr>
          <a:xfrm>
            <a:off x="457200" y="1600200"/>
            <a:ext cx="8686800" cy="4525963"/>
          </a:xfrm>
        </p:spPr>
        <p:txBody>
          <a:bodyPr>
            <a:normAutofit/>
          </a:bodyPr>
          <a:lstStyle/>
          <a:p>
            <a:pPr eaLnBrk="1" hangingPunct="1">
              <a:lnSpc>
                <a:spcPct val="90000"/>
              </a:lnSpc>
              <a:buFont typeface="Arial" charset="0"/>
              <a:buNone/>
              <a:defRPr/>
            </a:pPr>
            <a:r>
              <a:rPr lang="en-US" sz="2800" dirty="0">
                <a:ea typeface="ＭＳ Ｐゴシック" charset="0"/>
                <a:cs typeface="AhnbergHand"/>
              </a:rPr>
              <a:t>Are there </a:t>
            </a:r>
            <a:r>
              <a:rPr lang="en-US" sz="2800" i="1" dirty="0">
                <a:ea typeface="ＭＳ Ｐゴシック" charset="0"/>
                <a:cs typeface="AhnbergHand"/>
              </a:rPr>
              <a:t>competitive differentiators</a:t>
            </a:r>
            <a:r>
              <a:rPr lang="en-US" sz="2800" dirty="0">
                <a:ea typeface="ＭＳ Ｐゴシック" charset="0"/>
                <a:cs typeface="AhnbergHand"/>
              </a:rPr>
              <a:t>?</a:t>
            </a:r>
          </a:p>
          <a:p>
            <a:pPr marL="0" indent="0" eaLnBrk="1" hangingPunct="1">
              <a:lnSpc>
                <a:spcPct val="90000"/>
              </a:lnSpc>
              <a:buFont typeface="Arial" charset="0"/>
              <a:buNone/>
              <a:defRPr/>
            </a:pPr>
            <a:r>
              <a:rPr lang="en-US" sz="2800" dirty="0" smtClean="0">
                <a:ea typeface="ＭＳ Ｐゴシック" charset="0"/>
                <a:cs typeface="AhnbergHand"/>
              </a:rPr>
              <a:t>	no cost differential</a:t>
            </a:r>
            <a:endParaRPr lang="en-US" sz="2800" dirty="0">
              <a:ea typeface="ＭＳ Ｐゴシック" charset="0"/>
              <a:cs typeface="AhnbergHand"/>
            </a:endParaRPr>
          </a:p>
          <a:p>
            <a:pPr marL="0" indent="0" eaLnBrk="1" hangingPunct="1">
              <a:lnSpc>
                <a:spcPct val="90000"/>
              </a:lnSpc>
              <a:buFont typeface="Arial" charset="0"/>
              <a:buNone/>
              <a:defRPr/>
            </a:pPr>
            <a:r>
              <a:rPr lang="en-US" sz="2800" dirty="0" smtClean="0">
                <a:ea typeface="ＭＳ Ｐゴシック" charset="0"/>
                <a:cs typeface="AhnbergHand"/>
              </a:rPr>
              <a:t>	no functionality differential</a:t>
            </a:r>
            <a:endParaRPr lang="en-US" sz="2800" dirty="0">
              <a:ea typeface="ＭＳ Ｐゴシック" charset="0"/>
              <a:cs typeface="AhnbergHand"/>
            </a:endParaRPr>
          </a:p>
          <a:p>
            <a:pPr eaLnBrk="1" hangingPunct="1">
              <a:lnSpc>
                <a:spcPct val="90000"/>
              </a:lnSpc>
              <a:buFont typeface="Arial" charset="0"/>
              <a:buNone/>
              <a:defRPr/>
            </a:pPr>
            <a:r>
              <a:rPr lang="en-US" sz="2800" dirty="0" smtClean="0">
                <a:ea typeface="ＭＳ Ｐゴシック" charset="0"/>
                <a:cs typeface="AhnbergHand"/>
              </a:rPr>
              <a:t> 	 no </a:t>
            </a:r>
            <a:r>
              <a:rPr lang="en-US" sz="2800" dirty="0">
                <a:ea typeface="ＭＳ Ｐゴシック" charset="0"/>
                <a:cs typeface="AhnbergHand"/>
              </a:rPr>
              <a:t>inherent consumer-visible difference</a:t>
            </a:r>
          </a:p>
          <a:p>
            <a:pPr eaLnBrk="1" hangingPunct="1">
              <a:lnSpc>
                <a:spcPct val="90000"/>
              </a:lnSpc>
              <a:buFont typeface="Arial" charset="0"/>
              <a:buNone/>
              <a:defRPr/>
            </a:pPr>
            <a:r>
              <a:rPr lang="en-US" sz="2800" dirty="0">
                <a:ea typeface="ＭＳ Ｐゴシック" charset="0"/>
                <a:cs typeface="AhnbergHand"/>
              </a:rPr>
              <a:t>	</a:t>
            </a:r>
            <a:r>
              <a:rPr lang="en-US" sz="2800" dirty="0" smtClean="0">
                <a:ea typeface="ＭＳ Ｐゴシック" charset="0"/>
                <a:cs typeface="AhnbergHand"/>
              </a:rPr>
              <a:t> no </a:t>
            </a:r>
            <a:r>
              <a:rPr lang="en-US" sz="2800" dirty="0">
                <a:ea typeface="ＭＳ Ｐゴシック" charset="0"/>
                <a:cs typeface="AhnbergHand"/>
              </a:rPr>
              <a:t>visible consumer demand</a:t>
            </a:r>
          </a:p>
          <a:p>
            <a:pPr eaLnBrk="1" hangingPunct="1">
              <a:lnSpc>
                <a:spcPct val="90000"/>
              </a:lnSpc>
              <a:buFont typeface="Arial" charset="0"/>
              <a:buNone/>
              <a:defRPr/>
            </a:pPr>
            <a:r>
              <a:rPr lang="en-US" sz="2800" dirty="0">
                <a:ea typeface="ＭＳ Ｐゴシック" charset="0"/>
                <a:cs typeface="AhnbergHand"/>
              </a:rPr>
              <a:t>	</a:t>
            </a:r>
            <a:r>
              <a:rPr lang="en-US" sz="2800" dirty="0" smtClean="0">
                <a:ea typeface="ＭＳ Ｐゴシック" charset="0"/>
                <a:cs typeface="AhnbergHand"/>
              </a:rPr>
              <a:t> no </a:t>
            </a:r>
            <a:r>
              <a:rPr lang="en-US" sz="2800" dirty="0">
                <a:ea typeface="ＭＳ Ｐゴシック" charset="0"/>
                <a:cs typeface="AhnbergHand"/>
              </a:rPr>
              <a:t>visible competitive differentiators </a:t>
            </a:r>
            <a:r>
              <a:rPr lang="en-US" sz="2800" dirty="0" smtClean="0">
                <a:ea typeface="ＭＳ Ｐゴシック" charset="0"/>
                <a:cs typeface="AhnbergHand"/>
              </a:rPr>
              <a:t>other </a:t>
            </a:r>
          </a:p>
          <a:p>
            <a:pPr eaLnBrk="1" hangingPunct="1">
              <a:lnSpc>
                <a:spcPct val="90000"/>
              </a:lnSpc>
              <a:buFont typeface="Arial" charset="0"/>
              <a:buNone/>
              <a:defRPr/>
            </a:pPr>
            <a:r>
              <a:rPr lang="en-US" sz="2800" dirty="0">
                <a:ea typeface="ＭＳ Ｐゴシック" charset="0"/>
                <a:cs typeface="AhnbergHand"/>
              </a:rPr>
              <a:t> </a:t>
            </a:r>
            <a:r>
              <a:rPr lang="en-US" sz="2800" dirty="0" smtClean="0">
                <a:ea typeface="ＭＳ Ｐゴシック" charset="0"/>
                <a:cs typeface="AhnbergHand"/>
              </a:rPr>
              <a:t>       than </a:t>
            </a:r>
            <a:r>
              <a:rPr lang="en-US" sz="2800" i="1" dirty="0">
                <a:solidFill>
                  <a:srgbClr val="C0504D"/>
                </a:solidFill>
                <a:ea typeface="ＭＳ Ｐゴシック" charset="0"/>
                <a:cs typeface="AhnbergHand"/>
              </a:rPr>
              <a:t>future risk</a:t>
            </a:r>
          </a:p>
        </p:txBody>
      </p:sp>
    </p:spTree>
    <p:extLst>
      <p:ext uri="{BB962C8B-B14F-4D97-AF65-F5344CB8AC3E}">
        <p14:creationId xmlns:p14="http://schemas.microsoft.com/office/powerpoint/2010/main" val="378633942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normAutofit fontScale="90000"/>
          </a:bodyPr>
          <a:lstStyle/>
          <a:p>
            <a:r>
              <a:rPr lang="en-US">
                <a:latin typeface="Calibri" charset="0"/>
                <a:ea typeface="ＭＳ Ｐゴシック" charset="0"/>
                <a:cs typeface="ＭＳ Ｐゴシック" charset="0"/>
              </a:rPr>
              <a:t>IPv4 to Dual Stack:</a:t>
            </a:r>
            <a:br>
              <a:rPr lang="en-US">
                <a:latin typeface="Calibri" charset="0"/>
                <a:ea typeface="ＭＳ Ｐゴシック" charset="0"/>
                <a:cs typeface="ＭＳ Ｐゴシック" charset="0"/>
              </a:rPr>
            </a:br>
            <a:r>
              <a:rPr lang="en-US">
                <a:latin typeface="Calibri" charset="0"/>
                <a:ea typeface="ＭＳ Ｐゴシック" charset="0"/>
                <a:cs typeface="ＭＳ Ｐゴシック" charset="0"/>
              </a:rPr>
              <a:t>The Demand Schedule Shift</a:t>
            </a:r>
          </a:p>
        </p:txBody>
      </p:sp>
      <p:cxnSp>
        <p:nvCxnSpPr>
          <p:cNvPr id="12" name="Straight Arrow Connector 11"/>
          <p:cNvCxnSpPr/>
          <p:nvPr/>
        </p:nvCxnSpPr>
        <p:spPr>
          <a:xfrm>
            <a:off x="2505075" y="5697538"/>
            <a:ext cx="4759325"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720725" y="3913188"/>
            <a:ext cx="3570287"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3796" name="TextBox 13"/>
          <p:cNvSpPr txBox="1">
            <a:spLocks noChangeArrowheads="1"/>
          </p:cNvSpPr>
          <p:nvPr/>
        </p:nvSpPr>
        <p:spPr bwMode="auto">
          <a:xfrm>
            <a:off x="6789738" y="5732463"/>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Quantity</a:t>
            </a:r>
          </a:p>
        </p:txBody>
      </p:sp>
      <p:sp>
        <p:nvSpPr>
          <p:cNvPr id="33797" name="TextBox 14"/>
          <p:cNvSpPr txBox="1">
            <a:spLocks noChangeArrowheads="1"/>
          </p:cNvSpPr>
          <p:nvPr/>
        </p:nvSpPr>
        <p:spPr bwMode="auto">
          <a:xfrm rot="-5400000">
            <a:off x="1985963" y="2297113"/>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Price</a:t>
            </a:r>
          </a:p>
        </p:txBody>
      </p:sp>
      <p:sp>
        <p:nvSpPr>
          <p:cNvPr id="16" name="Freeform 15"/>
          <p:cNvSpPr/>
          <p:nvPr/>
        </p:nvSpPr>
        <p:spPr>
          <a:xfrm>
            <a:off x="2840038" y="2008188"/>
            <a:ext cx="3668712" cy="2651125"/>
          </a:xfrm>
          <a:custGeom>
            <a:avLst/>
            <a:gdLst>
              <a:gd name="connsiteX0" fmla="*/ 0 w 3346544"/>
              <a:gd name="connsiteY0" fmla="*/ 2651388 h 2651388"/>
              <a:gd name="connsiteX1" fmla="*/ 1759081 w 3346544"/>
              <a:gd name="connsiteY1" fmla="*/ 1733270 h 2651388"/>
              <a:gd name="connsiteX2" fmla="*/ 3346544 w 3346544"/>
              <a:gd name="connsiteY2" fmla="*/ 0 h 2651388"/>
              <a:gd name="connsiteX0" fmla="*/ 0 w 3346544"/>
              <a:gd name="connsiteY0" fmla="*/ 2651388 h 2651388"/>
              <a:gd name="connsiteX1" fmla="*/ 2216281 w 3346544"/>
              <a:gd name="connsiteY1" fmla="*/ 1733270 h 2651388"/>
              <a:gd name="connsiteX2" fmla="*/ 3346544 w 3346544"/>
              <a:gd name="connsiteY2" fmla="*/ 0 h 2651388"/>
              <a:gd name="connsiteX0" fmla="*/ 0 w 3668098"/>
              <a:gd name="connsiteY0" fmla="*/ 2651388 h 2651388"/>
              <a:gd name="connsiteX1" fmla="*/ 2216281 w 3668098"/>
              <a:gd name="connsiteY1" fmla="*/ 1733270 h 2651388"/>
              <a:gd name="connsiteX2" fmla="*/ 3668098 w 3668098"/>
              <a:gd name="connsiteY2" fmla="*/ 0 h 2651388"/>
            </a:gdLst>
            <a:ahLst/>
            <a:cxnLst>
              <a:cxn ang="0">
                <a:pos x="connsiteX0" y="connsiteY0"/>
              </a:cxn>
              <a:cxn ang="0">
                <a:pos x="connsiteX1" y="connsiteY1"/>
              </a:cxn>
              <a:cxn ang="0">
                <a:pos x="connsiteX2" y="connsiteY2"/>
              </a:cxn>
            </a:cxnLst>
            <a:rect l="l" t="t" r="r" b="b"/>
            <a:pathLst>
              <a:path w="3668098" h="2651388">
                <a:moveTo>
                  <a:pt x="0" y="2651388"/>
                </a:moveTo>
                <a:cubicBezTo>
                  <a:pt x="600662" y="2413278"/>
                  <a:pt x="1604931" y="2175168"/>
                  <a:pt x="2216281" y="1733270"/>
                </a:cubicBezTo>
                <a:cubicBezTo>
                  <a:pt x="2827631" y="1291372"/>
                  <a:pt x="3668098" y="0"/>
                  <a:pt x="3668098" y="0"/>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7" name="Freeform 16"/>
          <p:cNvSpPr/>
          <p:nvPr/>
        </p:nvSpPr>
        <p:spPr>
          <a:xfrm>
            <a:off x="2892425" y="4067175"/>
            <a:ext cx="3825875" cy="1398588"/>
          </a:xfrm>
          <a:custGeom>
            <a:avLst/>
            <a:gdLst>
              <a:gd name="connsiteX0" fmla="*/ 0 w 3827073"/>
              <a:gd name="connsiteY0" fmla="*/ 1398629 h 1398629"/>
              <a:gd name="connsiteX1" fmla="*/ 2239610 w 3827073"/>
              <a:gd name="connsiteY1" fmla="*/ 858054 h 1398629"/>
              <a:gd name="connsiteX2" fmla="*/ 3827073 w 3827073"/>
              <a:gd name="connsiteY2" fmla="*/ 0 h 1398629"/>
            </a:gdLst>
            <a:ahLst/>
            <a:cxnLst>
              <a:cxn ang="0">
                <a:pos x="connsiteX0" y="connsiteY0"/>
              </a:cxn>
              <a:cxn ang="0">
                <a:pos x="connsiteX1" y="connsiteY1"/>
              </a:cxn>
              <a:cxn ang="0">
                <a:pos x="connsiteX2" y="connsiteY2"/>
              </a:cxn>
            </a:cxnLst>
            <a:rect l="l" t="t" r="r" b="b"/>
            <a:pathLst>
              <a:path w="3827073" h="1398629">
                <a:moveTo>
                  <a:pt x="0" y="1398629"/>
                </a:moveTo>
                <a:cubicBezTo>
                  <a:pt x="800882" y="1244894"/>
                  <a:pt x="1601765" y="1091159"/>
                  <a:pt x="2239610" y="858054"/>
                </a:cubicBezTo>
                <a:cubicBezTo>
                  <a:pt x="2877455" y="624949"/>
                  <a:pt x="3827073" y="0"/>
                  <a:pt x="3827073" y="0"/>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9" name="Freeform 18"/>
          <p:cNvSpPr/>
          <p:nvPr/>
        </p:nvSpPr>
        <p:spPr>
          <a:xfrm>
            <a:off x="2736850" y="2111375"/>
            <a:ext cx="4411663" cy="3175000"/>
          </a:xfrm>
          <a:custGeom>
            <a:avLst/>
            <a:gdLst>
              <a:gd name="connsiteX0" fmla="*/ 0 w 4410572"/>
              <a:gd name="connsiteY0" fmla="*/ 0 h 3174801"/>
              <a:gd name="connsiteX1" fmla="*/ 1999345 w 4410572"/>
              <a:gd name="connsiteY1" fmla="*/ 2291005 h 3174801"/>
              <a:gd name="connsiteX2" fmla="*/ 4410572 w 4410572"/>
              <a:gd name="connsiteY2" fmla="*/ 3174801 h 3174801"/>
              <a:gd name="connsiteX3" fmla="*/ 4410572 w 4410572"/>
              <a:gd name="connsiteY3" fmla="*/ 3174801 h 3174801"/>
              <a:gd name="connsiteX0" fmla="*/ 0 w 4410572"/>
              <a:gd name="connsiteY0" fmla="*/ 0 h 3174801"/>
              <a:gd name="connsiteX1" fmla="*/ 1450168 w 4410572"/>
              <a:gd name="connsiteY1" fmla="*/ 2006845 h 3174801"/>
              <a:gd name="connsiteX2" fmla="*/ 4410572 w 4410572"/>
              <a:gd name="connsiteY2" fmla="*/ 3174801 h 3174801"/>
              <a:gd name="connsiteX3" fmla="*/ 4410572 w 4410572"/>
              <a:gd name="connsiteY3" fmla="*/ 3174801 h 3174801"/>
            </a:gdLst>
            <a:ahLst/>
            <a:cxnLst>
              <a:cxn ang="0">
                <a:pos x="connsiteX0" y="connsiteY0"/>
              </a:cxn>
              <a:cxn ang="0">
                <a:pos x="connsiteX1" y="connsiteY1"/>
              </a:cxn>
              <a:cxn ang="0">
                <a:pos x="connsiteX2" y="connsiteY2"/>
              </a:cxn>
              <a:cxn ang="0">
                <a:pos x="connsiteX3" y="connsiteY3"/>
              </a:cxn>
            </a:cxnLst>
            <a:rect l="l" t="t" r="r" b="b"/>
            <a:pathLst>
              <a:path w="4410572" h="3174801">
                <a:moveTo>
                  <a:pt x="0" y="0"/>
                </a:moveTo>
                <a:cubicBezTo>
                  <a:pt x="632125" y="880936"/>
                  <a:pt x="715073" y="1477712"/>
                  <a:pt x="1450168" y="2006845"/>
                </a:cubicBezTo>
                <a:cubicBezTo>
                  <a:pt x="2185263" y="2535979"/>
                  <a:pt x="3917171" y="2980142"/>
                  <a:pt x="4410572" y="3174801"/>
                </a:cubicBezTo>
                <a:lnTo>
                  <a:pt x="4410572" y="3174801"/>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3801" name="TextBox 20"/>
          <p:cNvSpPr txBox="1">
            <a:spLocks noChangeArrowheads="1"/>
          </p:cNvSpPr>
          <p:nvPr/>
        </p:nvSpPr>
        <p:spPr bwMode="auto">
          <a:xfrm>
            <a:off x="5291138" y="5705475"/>
            <a:ext cx="46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Q</a:t>
            </a:r>
            <a:r>
              <a:rPr lang="en-US" sz="1400" baseline="-25000"/>
              <a:t>V4</a:t>
            </a:r>
          </a:p>
        </p:txBody>
      </p:sp>
      <p:sp>
        <p:nvSpPr>
          <p:cNvPr id="33802" name="TextBox 21"/>
          <p:cNvSpPr txBox="1">
            <a:spLocks noChangeArrowheads="1"/>
          </p:cNvSpPr>
          <p:nvPr/>
        </p:nvSpPr>
        <p:spPr bwMode="auto">
          <a:xfrm>
            <a:off x="1841500" y="4570413"/>
            <a:ext cx="4540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a:t>
            </a:r>
            <a:r>
              <a:rPr lang="en-US" sz="1400" baseline="-25000"/>
              <a:t>V4</a:t>
            </a:r>
          </a:p>
        </p:txBody>
      </p:sp>
      <p:sp>
        <p:nvSpPr>
          <p:cNvPr id="33803" name="TextBox 23"/>
          <p:cNvSpPr txBox="1">
            <a:spLocks noChangeArrowheads="1"/>
          </p:cNvSpPr>
          <p:nvPr/>
        </p:nvSpPr>
        <p:spPr bwMode="auto">
          <a:xfrm>
            <a:off x="6443663" y="4154488"/>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S</a:t>
            </a:r>
            <a:r>
              <a:rPr lang="en-US" sz="1400" baseline="-25000"/>
              <a:t>V4</a:t>
            </a:r>
          </a:p>
        </p:txBody>
      </p:sp>
      <p:sp>
        <p:nvSpPr>
          <p:cNvPr id="33804" name="TextBox 24"/>
          <p:cNvSpPr txBox="1">
            <a:spLocks noChangeArrowheads="1"/>
          </p:cNvSpPr>
          <p:nvPr/>
        </p:nvSpPr>
        <p:spPr bwMode="auto">
          <a:xfrm>
            <a:off x="5592763" y="3260725"/>
            <a:ext cx="850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S</a:t>
            </a:r>
            <a:r>
              <a:rPr lang="en-US" sz="1400" baseline="-25000"/>
              <a:t>DualStack</a:t>
            </a:r>
          </a:p>
        </p:txBody>
      </p:sp>
      <p:sp>
        <p:nvSpPr>
          <p:cNvPr id="33805" name="TextBox 26"/>
          <p:cNvSpPr txBox="1">
            <a:spLocks noChangeArrowheads="1"/>
          </p:cNvSpPr>
          <p:nvPr/>
        </p:nvSpPr>
        <p:spPr bwMode="auto">
          <a:xfrm>
            <a:off x="2892425" y="2187575"/>
            <a:ext cx="1104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D</a:t>
            </a:r>
            <a:r>
              <a:rPr lang="en-US" sz="1400" baseline="-25000"/>
              <a:t>V4 / DualStack</a:t>
            </a:r>
          </a:p>
        </p:txBody>
      </p:sp>
      <p:cxnSp>
        <p:nvCxnSpPr>
          <p:cNvPr id="28" name="Straight Connector 27"/>
          <p:cNvCxnSpPr/>
          <p:nvPr/>
        </p:nvCxnSpPr>
        <p:spPr>
          <a:xfrm rot="10800000">
            <a:off x="2506663" y="4156075"/>
            <a:ext cx="1638300" cy="1588"/>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0800000">
            <a:off x="2554288" y="4770438"/>
            <a:ext cx="2841625" cy="1587"/>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5118894" y="5306219"/>
            <a:ext cx="788987" cy="9525"/>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3448050" y="4948238"/>
            <a:ext cx="1500187" cy="14288"/>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5395913" y="4659313"/>
            <a:ext cx="257175" cy="2571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3" name="Straight Arrow Connector 32"/>
          <p:cNvCxnSpPr>
            <a:stCxn id="32" idx="1"/>
            <a:endCxn id="8" idx="5"/>
          </p:cNvCxnSpPr>
          <p:nvPr/>
        </p:nvCxnSpPr>
        <p:spPr>
          <a:xfrm rot="16200000" flipV="1">
            <a:off x="4665663" y="3930650"/>
            <a:ext cx="450850" cy="1082675"/>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4132263" y="4038600"/>
            <a:ext cx="255587" cy="244475"/>
          </a:xfrm>
          <a:prstGeom prst="ellipse">
            <a:avLst/>
          </a:prstGeom>
          <a:solidFill>
            <a:srgbClr val="FF0000"/>
          </a:solidFill>
          <a:ln>
            <a:solidFill>
              <a:srgbClr val="4F81B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813" name="TextBox 41"/>
          <p:cNvSpPr txBox="1">
            <a:spLocks noChangeArrowheads="1"/>
          </p:cNvSpPr>
          <p:nvPr/>
        </p:nvSpPr>
        <p:spPr bwMode="auto">
          <a:xfrm>
            <a:off x="1590675" y="3992563"/>
            <a:ext cx="849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a:t>
            </a:r>
            <a:r>
              <a:rPr lang="en-US" sz="1400" baseline="-25000"/>
              <a:t>DualStack</a:t>
            </a:r>
          </a:p>
        </p:txBody>
      </p:sp>
      <p:sp>
        <p:nvSpPr>
          <p:cNvPr id="33814" name="TextBox 42"/>
          <p:cNvSpPr txBox="1">
            <a:spLocks noChangeArrowheads="1"/>
          </p:cNvSpPr>
          <p:nvPr/>
        </p:nvSpPr>
        <p:spPr bwMode="auto">
          <a:xfrm>
            <a:off x="3803650" y="5721350"/>
            <a:ext cx="869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Q</a:t>
            </a:r>
            <a:r>
              <a:rPr lang="en-US" sz="1400" baseline="-25000"/>
              <a:t>DualStack</a:t>
            </a:r>
          </a:p>
        </p:txBody>
      </p:sp>
      <p:sp>
        <p:nvSpPr>
          <p:cNvPr id="33815" name="TextBox 43"/>
          <p:cNvSpPr txBox="1">
            <a:spLocks noChangeArrowheads="1"/>
          </p:cNvSpPr>
          <p:nvPr/>
        </p:nvSpPr>
        <p:spPr bwMode="auto">
          <a:xfrm>
            <a:off x="250825" y="3157538"/>
            <a:ext cx="17208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17375E"/>
                </a:solidFill>
                <a:latin typeface="Max's Handwritin" charset="0"/>
                <a:cs typeface="Max's Handwritin" charset="0"/>
              </a:rPr>
              <a:t>Supply side cost increase due to Dual Stack operation</a:t>
            </a:r>
          </a:p>
        </p:txBody>
      </p:sp>
      <p:sp>
        <p:nvSpPr>
          <p:cNvPr id="45" name="TextBox 44"/>
          <p:cNvSpPr txBox="1"/>
          <p:nvPr/>
        </p:nvSpPr>
        <p:spPr>
          <a:xfrm>
            <a:off x="7148513" y="2747963"/>
            <a:ext cx="1719262" cy="1939925"/>
          </a:xfrm>
          <a:prstGeom prst="rect">
            <a:avLst/>
          </a:prstGeom>
          <a:noFill/>
        </p:spPr>
        <p:txBody>
          <a:bodyPr>
            <a:spAutoFit/>
          </a:bodyPr>
          <a:lstStyle/>
          <a:p>
            <a:pPr>
              <a:defRPr/>
            </a:pPr>
            <a:r>
              <a:rPr lang="en-US" sz="2400" b="1" dirty="0">
                <a:solidFill>
                  <a:schemeClr val="tx2">
                    <a:lumMod val="75000"/>
                  </a:schemeClr>
                </a:solidFill>
                <a:latin typeface="Max's Handwritin"/>
                <a:ea typeface="ＭＳ Ｐゴシック" charset="-128"/>
                <a:cs typeface="Max's Handwritin"/>
              </a:rPr>
              <a:t>No change in perception of value, so demand schedule is unaltered</a:t>
            </a:r>
          </a:p>
        </p:txBody>
      </p:sp>
      <p:sp>
        <p:nvSpPr>
          <p:cNvPr id="46" name="TextBox 45"/>
          <p:cNvSpPr txBox="1"/>
          <p:nvPr/>
        </p:nvSpPr>
        <p:spPr>
          <a:xfrm>
            <a:off x="2436813" y="6013450"/>
            <a:ext cx="6249987" cy="831850"/>
          </a:xfrm>
          <a:prstGeom prst="rect">
            <a:avLst/>
          </a:prstGeom>
          <a:noFill/>
        </p:spPr>
        <p:txBody>
          <a:bodyPr>
            <a:spAutoFit/>
          </a:bodyPr>
          <a:lstStyle/>
          <a:p>
            <a:pPr algn="ctr">
              <a:defRPr/>
            </a:pPr>
            <a:r>
              <a:rPr lang="en-US" sz="2400" b="1" dirty="0">
                <a:solidFill>
                  <a:schemeClr val="tx2">
                    <a:lumMod val="75000"/>
                  </a:schemeClr>
                </a:solidFill>
                <a:latin typeface="Max's Handwritin"/>
                <a:ea typeface="ＭＳ Ｐゴシック" charset="-128"/>
                <a:cs typeface="Max's Handwritin"/>
              </a:rPr>
              <a:t>Equilibrium point is at a lower quantity if Dual Stack supply costs are passed on to customers</a:t>
            </a:r>
          </a:p>
        </p:txBody>
      </p:sp>
    </p:spTree>
    <p:extLst>
      <p:ext uri="{BB962C8B-B14F-4D97-AF65-F5344CB8AC3E}">
        <p14:creationId xmlns:p14="http://schemas.microsoft.com/office/powerpoint/2010/main" val="241693054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dirty="0">
                <a:ea typeface="ＭＳ Ｐゴシック" charset="0"/>
                <a:cs typeface="AhnbergHand"/>
              </a:rPr>
              <a:t>The Transition to IPv6 </a:t>
            </a:r>
          </a:p>
        </p:txBody>
      </p:sp>
      <p:sp>
        <p:nvSpPr>
          <p:cNvPr id="3" name="Content Placeholder 2"/>
          <p:cNvSpPr>
            <a:spLocks noGrp="1"/>
          </p:cNvSpPr>
          <p:nvPr>
            <p:ph idx="1"/>
          </p:nvPr>
        </p:nvSpPr>
        <p:spPr/>
        <p:txBody>
          <a:bodyPr/>
          <a:lstStyle/>
          <a:p>
            <a:pPr eaLnBrk="1" fontAlgn="auto" hangingPunct="1">
              <a:spcAft>
                <a:spcPts val="0"/>
              </a:spcAft>
              <a:buFont typeface="Arial"/>
              <a:buNone/>
              <a:defRPr/>
            </a:pPr>
            <a:r>
              <a:rPr lang="en-US" dirty="0" smtClean="0">
                <a:ea typeface="+mn-ea"/>
                <a:cs typeface="+mn-cs"/>
              </a:rPr>
              <a:t>	Given that we’ve left it so late in terms of the scale of the transition and the degree of difficultly with IPv4 exhaustion, and given that there appears to be little motivation from  some critical industry segments to embark on this transition --- will it happen at all?</a:t>
            </a:r>
          </a:p>
        </p:txBody>
      </p:sp>
    </p:spTree>
    <p:extLst>
      <p:ext uri="{BB962C8B-B14F-4D97-AF65-F5344CB8AC3E}">
        <p14:creationId xmlns:p14="http://schemas.microsoft.com/office/powerpoint/2010/main" val="113047507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a:ea typeface="ＭＳ Ｐゴシック" charset="0"/>
                <a:cs typeface="AhnbergHand"/>
              </a:rPr>
              <a:t>The Transition to IPv6</a:t>
            </a:r>
          </a:p>
        </p:txBody>
      </p:sp>
      <p:sp>
        <p:nvSpPr>
          <p:cNvPr id="35842" name="Content Placeholder 2"/>
          <p:cNvSpPr>
            <a:spLocks noGrp="1"/>
          </p:cNvSpPr>
          <p:nvPr>
            <p:ph idx="1"/>
          </p:nvPr>
        </p:nvSpPr>
        <p:spPr/>
        <p:txBody>
          <a:bodyPr/>
          <a:lstStyle/>
          <a:p>
            <a:pPr eaLnBrk="1" hangingPunct="1">
              <a:buFont typeface="Arial" charset="0"/>
              <a:buNone/>
            </a:pPr>
            <a:r>
              <a:rPr lang="en-US">
                <a:ea typeface="ＭＳ Ｐゴシック" charset="0"/>
                <a:cs typeface="AhnbergHand"/>
              </a:rPr>
              <a:t>Alternatively, is this transition an instance of a </a:t>
            </a:r>
            <a:r>
              <a:rPr lang="en-US" i="1">
                <a:solidFill>
                  <a:srgbClr val="000000"/>
                </a:solidFill>
                <a:ea typeface="ＭＳ Ｐゴシック" charset="0"/>
                <a:cs typeface="AhnbergHand"/>
              </a:rPr>
              <a:t>market failure</a:t>
            </a:r>
            <a:r>
              <a:rPr lang="en-US">
                <a:solidFill>
                  <a:srgbClr val="000000"/>
                </a:solidFill>
                <a:ea typeface="ＭＳ Ｐゴシック" charset="0"/>
                <a:cs typeface="AhnbergHand"/>
              </a:rPr>
              <a:t>?</a:t>
            </a:r>
          </a:p>
          <a:p>
            <a:pPr eaLnBrk="1" hangingPunct="1">
              <a:buFont typeface="Arial" charset="0"/>
              <a:buNone/>
            </a:pPr>
            <a:r>
              <a:rPr lang="en-US">
                <a:ea typeface="ＭＳ Ｐゴシック" charset="0"/>
                <a:cs typeface="AhnbergHand"/>
              </a:rPr>
              <a:t>	</a:t>
            </a:r>
          </a:p>
          <a:p>
            <a:pPr eaLnBrk="1" hangingPunct="1">
              <a:buFont typeface="Arial" charset="0"/>
              <a:buNone/>
            </a:pPr>
            <a:r>
              <a:rPr lang="en-US">
                <a:ea typeface="ＭＳ Ｐゴシック" charset="0"/>
                <a:cs typeface="AhnbergHand"/>
              </a:rPr>
              <a:t>	</a:t>
            </a:r>
          </a:p>
        </p:txBody>
      </p:sp>
    </p:spTree>
    <p:extLst>
      <p:ext uri="{BB962C8B-B14F-4D97-AF65-F5344CB8AC3E}">
        <p14:creationId xmlns:p14="http://schemas.microsoft.com/office/powerpoint/2010/main" val="21634365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We’ve been here before ...</a:t>
            </a:r>
            <a:endParaRPr lang="en-US" dirty="0"/>
          </a:p>
        </p:txBody>
      </p:sp>
      <p:sp>
        <p:nvSpPr>
          <p:cNvPr id="3" name="Content Placeholder 2"/>
          <p:cNvSpPr>
            <a:spLocks noGrp="1"/>
          </p:cNvSpPr>
          <p:nvPr>
            <p:ph idx="1"/>
          </p:nvPr>
        </p:nvSpPr>
        <p:spPr/>
        <p:txBody>
          <a:bodyPr>
            <a:normAutofit/>
          </a:bodyPr>
          <a:lstStyle/>
          <a:p>
            <a:pPr marL="0" lvl="0" indent="0" rtl="0" eaLnBrk="1" fontAlgn="base" hangingPunct="1">
              <a:buNone/>
            </a:pPr>
            <a:r>
              <a:rPr lang="en-US" kern="1200" dirty="0" smtClean="0">
                <a:solidFill>
                  <a:schemeClr val="tx1"/>
                </a:solidFill>
                <a:effectLst/>
                <a:ea typeface="+mj-ea"/>
                <a:cs typeface="AhnbergHand"/>
              </a:rPr>
              <a:t>The original </a:t>
            </a:r>
            <a:r>
              <a:rPr lang="en-US" kern="1200" dirty="0" err="1" smtClean="0">
                <a:solidFill>
                  <a:schemeClr val="tx1"/>
                </a:solidFill>
                <a:effectLst/>
                <a:ea typeface="+mj-ea"/>
                <a:cs typeface="AhnbergHand"/>
              </a:rPr>
              <a:t>ARPAnet</a:t>
            </a:r>
            <a:r>
              <a:rPr lang="en-US" kern="1200" dirty="0" smtClean="0">
                <a:solidFill>
                  <a:schemeClr val="tx1"/>
                </a:solidFill>
                <a:effectLst/>
                <a:ea typeface="+mj-ea"/>
                <a:cs typeface="AhnbergHand"/>
              </a:rPr>
              <a:t> design from 1969 used the NCP protocol, which used 8 bit addresses</a:t>
            </a:r>
            <a:endParaRPr lang="en-US" sz="2000" dirty="0" smtClean="0">
              <a:effectLst/>
              <a:cs typeface="AhnbergHand"/>
            </a:endParaRPr>
          </a:p>
          <a:p>
            <a:pPr lvl="1" rtl="0" eaLnBrk="1" fontAlgn="base" hangingPunct="1"/>
            <a:r>
              <a:rPr lang="en-US" kern="1200" dirty="0" smtClean="0">
                <a:solidFill>
                  <a:schemeClr val="tx1"/>
                </a:solidFill>
                <a:effectLst/>
                <a:ea typeface="+mj-ea"/>
                <a:cs typeface="AhnbergHand"/>
              </a:rPr>
              <a:t>Maximum network of 256 nodes</a:t>
            </a:r>
            <a:endParaRPr lang="en-US" sz="1800" dirty="0" smtClean="0">
              <a:effectLst/>
              <a:cs typeface="AhnbergHand"/>
            </a:endParaRPr>
          </a:p>
          <a:p>
            <a:pPr lvl="1" rtl="0" eaLnBrk="1" fontAlgn="base" hangingPunct="1"/>
            <a:r>
              <a:rPr lang="en-US" kern="1200" dirty="0" smtClean="0">
                <a:solidFill>
                  <a:schemeClr val="tx1"/>
                </a:solidFill>
                <a:effectLst/>
                <a:ea typeface="+mj-ea"/>
                <a:cs typeface="AhnbergHand"/>
              </a:rPr>
              <a:t>Enough, yes?</a:t>
            </a:r>
            <a:endParaRPr lang="en-US" sz="1800" dirty="0" smtClean="0">
              <a:effectLst/>
              <a:cs typeface="AhnbergHand"/>
            </a:endParaRPr>
          </a:p>
          <a:p>
            <a:endParaRPr lang="en-US" sz="2000" dirty="0">
              <a:cs typeface="AhnbergHand"/>
            </a:endParaRPr>
          </a:p>
        </p:txBody>
      </p:sp>
    </p:spTree>
    <p:extLst>
      <p:ext uri="{BB962C8B-B14F-4D97-AF65-F5344CB8AC3E}">
        <p14:creationId xmlns:p14="http://schemas.microsoft.com/office/powerpoint/2010/main" val="48870000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ja-JP" altLang="en-US" dirty="0">
                <a:ea typeface="ＭＳ Ｐゴシック" charset="0"/>
                <a:cs typeface="AhnbergHand"/>
              </a:rPr>
              <a:t>“</a:t>
            </a:r>
            <a:r>
              <a:rPr lang="en-US" altLang="ja-JP" dirty="0">
                <a:ea typeface="ＭＳ Ｐゴシック" charset="0"/>
                <a:cs typeface="AhnbergHand"/>
              </a:rPr>
              <a:t>Market Failure</a:t>
            </a:r>
            <a:r>
              <a:rPr lang="ja-JP" altLang="en-US" dirty="0">
                <a:ea typeface="ＭＳ Ｐゴシック" charset="0"/>
                <a:cs typeface="AhnbergHand"/>
              </a:rPr>
              <a:t>”</a:t>
            </a:r>
            <a:endParaRPr lang="en-US" dirty="0">
              <a:ea typeface="ＭＳ Ｐゴシック" charset="0"/>
              <a:cs typeface="AhnbergHand"/>
            </a:endParaRPr>
          </a:p>
        </p:txBody>
      </p:sp>
      <p:sp>
        <p:nvSpPr>
          <p:cNvPr id="36866" name="Content Placeholder 2"/>
          <p:cNvSpPr>
            <a:spLocks noGrp="1"/>
          </p:cNvSpPr>
          <p:nvPr>
            <p:ph idx="1"/>
          </p:nvPr>
        </p:nvSpPr>
        <p:spPr/>
        <p:txBody>
          <a:bodyPr/>
          <a:lstStyle/>
          <a:p>
            <a:pPr>
              <a:buFont typeface="Arial" charset="0"/>
              <a:buNone/>
            </a:pPr>
            <a:r>
              <a:rPr lang="en-US" dirty="0" err="1">
                <a:ea typeface="ＭＳ Ｐゴシック" charset="0"/>
                <a:cs typeface="AhnbergHand"/>
              </a:rPr>
              <a:t>Wikinomics</a:t>
            </a:r>
            <a:r>
              <a:rPr lang="en-US" dirty="0">
                <a:ea typeface="ＭＳ Ｐゴシック" charset="0"/>
                <a:cs typeface="AhnbergHand"/>
              </a:rPr>
              <a:t>:</a:t>
            </a:r>
          </a:p>
          <a:p>
            <a:pPr>
              <a:buFont typeface="Arial" charset="0"/>
              <a:buNone/>
            </a:pPr>
            <a:r>
              <a:rPr lang="en-US" sz="1600" dirty="0">
                <a:latin typeface="Calibri" charset="0"/>
                <a:ea typeface="ＭＳ Ｐゴシック" charset="0"/>
                <a:cs typeface="ＭＳ Ｐゴシック" charset="0"/>
              </a:rPr>
              <a:t>	</a:t>
            </a:r>
            <a:r>
              <a:rPr lang="ja-JP" altLang="en-US" sz="1600" dirty="0">
                <a:latin typeface="Calibri" charset="0"/>
                <a:ea typeface="ＭＳ Ｐゴシック" charset="0"/>
                <a:cs typeface="ＭＳ Ｐゴシック" charset="0"/>
              </a:rPr>
              <a:t>“</a:t>
            </a:r>
            <a:r>
              <a:rPr lang="en-US" altLang="ja-JP" sz="1600" dirty="0">
                <a:latin typeface="Calibri" charset="0"/>
                <a:ea typeface="ＭＳ Ｐゴシック" charset="0"/>
                <a:cs typeface="ＭＳ Ｐゴシック" charset="0"/>
              </a:rPr>
              <a:t>In economics, a market failure exists when the production or use of goods and services by the market is not efficient. That is, there exists another outcome where market participants' overall gains from the new outcome outweigh their losses (even if some participants lose under the new arrangement). Market failures can be viewed as scenarios where individuals' pursuit of pure self-interest leads to results that are not efficient – that can be improved upon from the societal point-of-view. The first known use of the term by economists was in 1958, but the concept has been traced back to the Victorian philosopher Henry </a:t>
            </a:r>
            <a:r>
              <a:rPr lang="en-US" altLang="ja-JP" sz="1600" dirty="0" err="1">
                <a:latin typeface="Calibri" charset="0"/>
                <a:ea typeface="ＭＳ Ｐゴシック" charset="0"/>
                <a:cs typeface="ＭＳ Ｐゴシック" charset="0"/>
              </a:rPr>
              <a:t>Sidgwick</a:t>
            </a:r>
            <a:r>
              <a:rPr lang="en-US" altLang="ja-JP" sz="1600" dirty="0">
                <a:latin typeface="Calibri" charset="0"/>
                <a:ea typeface="ＭＳ Ｐゴシック" charset="0"/>
                <a:cs typeface="ＭＳ Ｐゴシック" charset="0"/>
              </a:rPr>
              <a:t>.</a:t>
            </a:r>
            <a:r>
              <a:rPr lang="ja-JP" altLang="en-US" sz="1600" dirty="0">
                <a:latin typeface="Calibri" charset="0"/>
                <a:ea typeface="ＭＳ Ｐゴシック" charset="0"/>
                <a:cs typeface="ＭＳ Ｐゴシック" charset="0"/>
              </a:rPr>
              <a:t>”</a:t>
            </a:r>
            <a:endParaRPr lang="en-US" altLang="ja-JP" sz="1600" dirty="0">
              <a:latin typeface="Calibri" charset="0"/>
              <a:ea typeface="ＭＳ Ｐゴシック" charset="0"/>
              <a:cs typeface="ＭＳ Ｐゴシック" charset="0"/>
            </a:endParaRPr>
          </a:p>
          <a:p>
            <a:pPr>
              <a:buFont typeface="Arial" charset="0"/>
              <a:buNone/>
            </a:pPr>
            <a:endParaRPr lang="en-US" sz="1600" dirty="0">
              <a:latin typeface="Calibri" charset="0"/>
              <a:ea typeface="ＭＳ Ｐゴシック" charset="0"/>
              <a:cs typeface="ＭＳ Ｐゴシック" charset="0"/>
            </a:endParaRPr>
          </a:p>
          <a:p>
            <a:pPr>
              <a:buFont typeface="Arial" charset="0"/>
              <a:buNone/>
            </a:pPr>
            <a:r>
              <a:rPr lang="en-US" sz="1600" dirty="0">
                <a:latin typeface="Calibri" charset="0"/>
                <a:ea typeface="ＭＳ Ｐゴシック" charset="0"/>
                <a:cs typeface="ＭＳ Ｐゴシック" charset="0"/>
              </a:rPr>
              <a:t>	http://</a:t>
            </a:r>
            <a:r>
              <a:rPr lang="en-US" sz="1600" dirty="0" err="1">
                <a:latin typeface="Calibri" charset="0"/>
                <a:ea typeface="ＭＳ Ｐゴシック" charset="0"/>
                <a:cs typeface="ＭＳ Ｐゴシック" charset="0"/>
              </a:rPr>
              <a:t>en.wikipedia.org</a:t>
            </a:r>
            <a:r>
              <a:rPr lang="en-US" sz="1600" dirty="0">
                <a:latin typeface="Calibri" charset="0"/>
                <a:ea typeface="ＭＳ Ｐゴシック" charset="0"/>
                <a:cs typeface="ＭＳ Ｐゴシック" charset="0"/>
              </a:rPr>
              <a:t>/wiki/</a:t>
            </a:r>
            <a:r>
              <a:rPr lang="en-US" sz="1600" dirty="0" err="1">
                <a:latin typeface="Calibri" charset="0"/>
                <a:ea typeface="ＭＳ Ｐゴシック" charset="0"/>
                <a:cs typeface="ＭＳ Ｐゴシック" charset="0"/>
              </a:rPr>
              <a:t>Market_failure</a:t>
            </a:r>
            <a:endParaRPr lang="en-US" sz="16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38995878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dirty="0">
                <a:ea typeface="ＭＳ Ｐゴシック" charset="0"/>
                <a:cs typeface="AhnbergHand"/>
              </a:rPr>
              <a:t>The Transition to IPv6</a:t>
            </a:r>
          </a:p>
        </p:txBody>
      </p:sp>
      <p:sp>
        <p:nvSpPr>
          <p:cNvPr id="37890" name="Content Placeholder 2"/>
          <p:cNvSpPr>
            <a:spLocks noGrp="1"/>
          </p:cNvSpPr>
          <p:nvPr>
            <p:ph idx="1"/>
          </p:nvPr>
        </p:nvSpPr>
        <p:spPr/>
        <p:txBody>
          <a:bodyPr>
            <a:normAutofit lnSpcReduction="10000"/>
          </a:bodyPr>
          <a:lstStyle/>
          <a:p>
            <a:pPr eaLnBrk="1" hangingPunct="1">
              <a:buFont typeface="Arial" charset="0"/>
              <a:buNone/>
            </a:pPr>
            <a:r>
              <a:rPr lang="en-US" dirty="0">
                <a:ea typeface="ＭＳ Ｐゴシック" charset="0"/>
                <a:cs typeface="AhnbergHand"/>
              </a:rPr>
              <a:t>Alternatively, is this transition an instance of a </a:t>
            </a:r>
            <a:r>
              <a:rPr lang="en-US" i="1" dirty="0">
                <a:solidFill>
                  <a:srgbClr val="C0504D"/>
                </a:solidFill>
                <a:ea typeface="ＭＳ Ｐゴシック" charset="0"/>
                <a:cs typeface="AhnbergHand"/>
              </a:rPr>
              <a:t>market failure</a:t>
            </a:r>
            <a:r>
              <a:rPr lang="en-US" dirty="0">
                <a:ea typeface="ＭＳ Ｐゴシック" charset="0"/>
                <a:cs typeface="AhnbergHand"/>
              </a:rPr>
              <a:t>?</a:t>
            </a:r>
          </a:p>
          <a:p>
            <a:pPr eaLnBrk="1" hangingPunct="1">
              <a:buFont typeface="Arial" charset="0"/>
              <a:buNone/>
            </a:pPr>
            <a:r>
              <a:rPr lang="en-US" dirty="0">
                <a:ea typeface="ＭＳ Ｐゴシック" charset="0"/>
                <a:cs typeface="AhnbergHand"/>
              </a:rPr>
              <a:t>	</a:t>
            </a:r>
          </a:p>
          <a:p>
            <a:pPr eaLnBrk="1" hangingPunct="1">
              <a:buFont typeface="Arial" charset="0"/>
              <a:buNone/>
            </a:pPr>
            <a:r>
              <a:rPr lang="en-US" dirty="0">
                <a:ea typeface="ＭＳ Ｐゴシック" charset="0"/>
                <a:cs typeface="AhnbergHand"/>
              </a:rPr>
              <a:t>	Individual self-interest leads to inefficient supply outcomes, as self-interest does not lead the installed based of consumers and suppliers to underwrite the cost of dual stack operation within the transition</a:t>
            </a:r>
          </a:p>
        </p:txBody>
      </p:sp>
    </p:spTree>
    <p:extLst>
      <p:ext uri="{BB962C8B-B14F-4D97-AF65-F5344CB8AC3E}">
        <p14:creationId xmlns:p14="http://schemas.microsoft.com/office/powerpoint/2010/main" val="57405900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noAutofit/>
          </a:bodyPr>
          <a:lstStyle/>
          <a:p>
            <a:pPr eaLnBrk="1" hangingPunct="1"/>
            <a:r>
              <a:rPr lang="en-US" sz="3200" dirty="0">
                <a:ea typeface="ＭＳ Ｐゴシック" charset="0"/>
                <a:cs typeface="AhnbergHand"/>
              </a:rPr>
              <a:t>IPv6 Transition as a </a:t>
            </a:r>
            <a:r>
              <a:rPr lang="en-US" sz="3200" dirty="0" smtClean="0">
                <a:ea typeface="ＭＳ Ｐゴシック" charset="0"/>
                <a:cs typeface="AhnbergHand"/>
              </a:rPr>
              <a:t>“Public </a:t>
            </a:r>
            <a:r>
              <a:rPr lang="en-US" sz="3200" dirty="0">
                <a:ea typeface="ＭＳ Ｐゴシック" charset="0"/>
                <a:cs typeface="AhnbergHand"/>
              </a:rPr>
              <a:t>Good</a:t>
            </a:r>
            <a:r>
              <a:rPr lang="en-US" sz="3200" dirty="0" smtClean="0">
                <a:ea typeface="ＭＳ Ｐゴシック" charset="0"/>
                <a:cs typeface="AhnbergHand"/>
              </a:rPr>
              <a:t>?”</a:t>
            </a:r>
            <a:endParaRPr lang="en-US" sz="3200" dirty="0">
              <a:ea typeface="ＭＳ Ｐゴシック" charset="0"/>
              <a:cs typeface="AhnbergHand"/>
            </a:endParaRPr>
          </a:p>
        </p:txBody>
      </p:sp>
      <p:sp>
        <p:nvSpPr>
          <p:cNvPr id="38914" name="Content Placeholder 2"/>
          <p:cNvSpPr>
            <a:spLocks noGrp="1"/>
          </p:cNvSpPr>
          <p:nvPr>
            <p:ph idx="1"/>
          </p:nvPr>
        </p:nvSpPr>
        <p:spPr>
          <a:xfrm>
            <a:off x="457200" y="1592263"/>
            <a:ext cx="8229600" cy="4525962"/>
          </a:xfrm>
        </p:spPr>
        <p:txBody>
          <a:bodyPr/>
          <a:lstStyle/>
          <a:p>
            <a:pPr eaLnBrk="1" hangingPunct="1">
              <a:buFont typeface="Arial" charset="0"/>
              <a:buNone/>
            </a:pPr>
            <a:r>
              <a:rPr lang="en-US" sz="2400">
                <a:ea typeface="ＭＳ Ｐゴシック" charset="0"/>
                <a:cs typeface="AhnbergHand"/>
              </a:rPr>
              <a:t>Is the transition to IPv6 is </a:t>
            </a:r>
            <a:r>
              <a:rPr lang="en-US" sz="2400" i="1">
                <a:ea typeface="ＭＳ Ｐゴシック" charset="0"/>
                <a:cs typeface="AhnbergHand"/>
              </a:rPr>
              <a:t>non-excludable</a:t>
            </a:r>
            <a:r>
              <a:rPr lang="en-US" sz="2400">
                <a:ea typeface="ＭＳ Ｐゴシック" charset="0"/>
                <a:cs typeface="AhnbergHand"/>
              </a:rPr>
              <a:t> and </a:t>
            </a:r>
            <a:r>
              <a:rPr lang="en-US" sz="2400" i="1">
                <a:ea typeface="ＭＳ Ｐゴシック" charset="0"/>
                <a:cs typeface="AhnbergHand"/>
              </a:rPr>
              <a:t>non-rivalrous? </a:t>
            </a:r>
            <a:endParaRPr lang="en-US" sz="2400" u="sng">
              <a:ea typeface="ＭＳ Ｐゴシック" charset="0"/>
              <a:cs typeface="AhnbergHand"/>
            </a:endParaRPr>
          </a:p>
          <a:p>
            <a:pPr eaLnBrk="1" hangingPunct="1">
              <a:buFont typeface="Arial" charset="0"/>
              <a:buNone/>
            </a:pPr>
            <a:r>
              <a:rPr lang="en-US" sz="2400">
                <a:ea typeface="ＭＳ Ｐゴシック" charset="0"/>
                <a:cs typeface="AhnbergHand"/>
              </a:rPr>
              <a:t>In which case this transition issue parallels that of a </a:t>
            </a:r>
            <a:r>
              <a:rPr lang="en-US" sz="2400" i="1">
                <a:ea typeface="ＭＳ Ｐゴシック" charset="0"/>
                <a:cs typeface="AhnbergHand"/>
              </a:rPr>
              <a:t>public good</a:t>
            </a:r>
            <a:endParaRPr lang="en-US" sz="2400">
              <a:ea typeface="ＭＳ Ｐゴシック" charset="0"/>
              <a:cs typeface="AhnbergHand"/>
            </a:endParaRPr>
          </a:p>
          <a:p>
            <a:pPr eaLnBrk="1" hangingPunct="1">
              <a:buFont typeface="Arial" charset="0"/>
              <a:buNone/>
            </a:pPr>
            <a:r>
              <a:rPr lang="en-US" sz="2400">
                <a:ea typeface="ＭＳ Ｐゴシック" charset="0"/>
                <a:cs typeface="AhnbergHand"/>
              </a:rPr>
              <a:t>	With an implication that conventional market dynamics in a deregulated environment will not lead to this transition being undertaken</a:t>
            </a:r>
          </a:p>
          <a:p>
            <a:pPr eaLnBrk="1" hangingPunct="1">
              <a:buFont typeface="Arial" charset="0"/>
              <a:buNone/>
            </a:pPr>
            <a:r>
              <a:rPr lang="en-US" sz="2400">
                <a:ea typeface="ＭＳ Ｐゴシック" charset="0"/>
                <a:cs typeface="AhnbergHand"/>
              </a:rPr>
              <a:t>	And a corollary that if this transition is considered to be necessary or essential then some form of public good solution needs to be considered</a:t>
            </a:r>
          </a:p>
        </p:txBody>
      </p:sp>
    </p:spTree>
    <p:extLst>
      <p:ext uri="{BB962C8B-B14F-4D97-AF65-F5344CB8AC3E}">
        <p14:creationId xmlns:p14="http://schemas.microsoft.com/office/powerpoint/2010/main" val="158479624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dirty="0">
                <a:ea typeface="ＭＳ Ｐゴシック" charset="0"/>
                <a:cs typeface="AhnbergHand"/>
              </a:rPr>
              <a:t>Public Good </a:t>
            </a:r>
            <a:r>
              <a:rPr lang="ja-JP" altLang="en-US" dirty="0">
                <a:ea typeface="ＭＳ Ｐゴシック" charset="0"/>
                <a:cs typeface="AhnbergHand"/>
              </a:rPr>
              <a:t>“</a:t>
            </a:r>
            <a:r>
              <a:rPr lang="en-US" altLang="ja-JP" dirty="0">
                <a:ea typeface="ＭＳ Ｐゴシック" charset="0"/>
                <a:cs typeface="AhnbergHand"/>
              </a:rPr>
              <a:t>solutions</a:t>
            </a:r>
            <a:r>
              <a:rPr lang="ja-JP" altLang="en-US" dirty="0">
                <a:ea typeface="ＭＳ Ｐゴシック" charset="0"/>
                <a:cs typeface="AhnbergHand"/>
              </a:rPr>
              <a:t>”</a:t>
            </a:r>
            <a:endParaRPr lang="en-US" dirty="0">
              <a:ea typeface="ＭＳ Ｐゴシック" charset="0"/>
              <a:cs typeface="AhnbergHand"/>
            </a:endParaRPr>
          </a:p>
        </p:txBody>
      </p:sp>
      <p:sp>
        <p:nvSpPr>
          <p:cNvPr id="39938" name="Content Placeholder 2"/>
          <p:cNvSpPr>
            <a:spLocks noGrp="1"/>
          </p:cNvSpPr>
          <p:nvPr>
            <p:ph idx="1"/>
          </p:nvPr>
        </p:nvSpPr>
        <p:spPr/>
        <p:txBody>
          <a:bodyPr>
            <a:normAutofit fontScale="92500" lnSpcReduction="10000"/>
          </a:bodyPr>
          <a:lstStyle/>
          <a:p>
            <a:pPr>
              <a:buFont typeface="Arial" charset="0"/>
              <a:buNone/>
            </a:pPr>
            <a:r>
              <a:rPr lang="en-US" dirty="0">
                <a:ea typeface="ＭＳ Ｐゴシック" charset="0"/>
                <a:cs typeface="AhnbergHand"/>
              </a:rPr>
              <a:t>There are a number of conventional approaches to the distribution of a </a:t>
            </a:r>
            <a:r>
              <a:rPr lang="en-US" i="1" dirty="0">
                <a:ea typeface="ＭＳ Ｐゴシック" charset="0"/>
                <a:cs typeface="AhnbergHand"/>
              </a:rPr>
              <a:t>public good:</a:t>
            </a:r>
          </a:p>
          <a:p>
            <a:pPr lvl="1"/>
            <a:r>
              <a:rPr lang="en-US" dirty="0">
                <a:ea typeface="ＭＳ Ｐゴシック" charset="0"/>
                <a:cs typeface="AhnbergHand"/>
              </a:rPr>
              <a:t>Assurance contracts</a:t>
            </a:r>
          </a:p>
          <a:p>
            <a:pPr lvl="1"/>
            <a:r>
              <a:rPr lang="en-US" dirty="0" err="1">
                <a:ea typeface="ＭＳ Ｐゴシック" charset="0"/>
                <a:cs typeface="AhnbergHand"/>
              </a:rPr>
              <a:t>Coasian</a:t>
            </a:r>
            <a:r>
              <a:rPr lang="en-US" dirty="0">
                <a:ea typeface="ＭＳ Ｐゴシック" charset="0"/>
                <a:cs typeface="AhnbergHand"/>
              </a:rPr>
              <a:t> solutions</a:t>
            </a:r>
          </a:p>
          <a:p>
            <a:pPr lvl="1"/>
            <a:r>
              <a:rPr lang="en-US" dirty="0">
                <a:ea typeface="ＭＳ Ｐゴシック" charset="0"/>
                <a:cs typeface="AhnbergHand"/>
              </a:rPr>
              <a:t>Government enterprise provisioning</a:t>
            </a:r>
          </a:p>
          <a:p>
            <a:pPr lvl="1"/>
            <a:r>
              <a:rPr lang="en-US" dirty="0">
                <a:ea typeface="ＭＳ Ｐゴシック" charset="0"/>
                <a:cs typeface="AhnbergHand"/>
              </a:rPr>
              <a:t>Tariffs</a:t>
            </a:r>
          </a:p>
          <a:p>
            <a:pPr lvl="1"/>
            <a:r>
              <a:rPr lang="en-US" dirty="0">
                <a:ea typeface="ＭＳ Ｐゴシック" charset="0"/>
                <a:cs typeface="AhnbergHand"/>
              </a:rPr>
              <a:t>Subsidies</a:t>
            </a:r>
          </a:p>
          <a:p>
            <a:pPr lvl="1"/>
            <a:r>
              <a:rPr lang="en-US" dirty="0">
                <a:ea typeface="ＭＳ Ｐゴシック" charset="0"/>
                <a:cs typeface="AhnbergHand"/>
              </a:rPr>
              <a:t>Taxation remedies</a:t>
            </a:r>
          </a:p>
          <a:p>
            <a:pPr lvl="1"/>
            <a:r>
              <a:rPr lang="en-US" dirty="0">
                <a:ea typeface="ＭＳ Ｐゴシック" charset="0"/>
                <a:cs typeface="AhnbergHand"/>
              </a:rPr>
              <a:t>Regulatory impost</a:t>
            </a:r>
          </a:p>
        </p:txBody>
      </p:sp>
    </p:spTree>
    <p:extLst>
      <p:ext uri="{BB962C8B-B14F-4D97-AF65-F5344CB8AC3E}">
        <p14:creationId xmlns:p14="http://schemas.microsoft.com/office/powerpoint/2010/main" val="78483781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a:ea typeface="ＭＳ Ｐゴシック" charset="0"/>
                <a:cs typeface="AhnbergHand"/>
              </a:rPr>
              <a:t>Regulatory Impost</a:t>
            </a:r>
          </a:p>
        </p:txBody>
      </p:sp>
      <p:sp>
        <p:nvSpPr>
          <p:cNvPr id="40962" name="Content Placeholder 2"/>
          <p:cNvSpPr>
            <a:spLocks noGrp="1"/>
          </p:cNvSpPr>
          <p:nvPr>
            <p:ph idx="1"/>
          </p:nvPr>
        </p:nvSpPr>
        <p:spPr/>
        <p:txBody>
          <a:bodyPr>
            <a:normAutofit fontScale="92500" lnSpcReduction="10000"/>
          </a:bodyPr>
          <a:lstStyle/>
          <a:p>
            <a:r>
              <a:rPr lang="en-US" dirty="0">
                <a:ea typeface="ＭＳ Ｐゴシック" charset="0"/>
                <a:cs typeface="AhnbergHand"/>
              </a:rPr>
              <a:t>	A regulatory constraint is placed on the ISP carrier </a:t>
            </a:r>
            <a:r>
              <a:rPr lang="en-US" dirty="0" err="1">
                <a:ea typeface="ＭＳ Ｐゴシック" charset="0"/>
                <a:cs typeface="AhnbergHand"/>
              </a:rPr>
              <a:t>licence</a:t>
            </a:r>
            <a:r>
              <a:rPr lang="en-US" dirty="0">
                <a:ea typeface="ＭＳ Ｐゴシック" charset="0"/>
                <a:cs typeface="AhnbergHand"/>
              </a:rPr>
              <a:t> holders that IPv6 services are to be provided by a given deadline </a:t>
            </a:r>
          </a:p>
          <a:p>
            <a:pPr lvl="1"/>
            <a:r>
              <a:rPr lang="en-US" dirty="0">
                <a:ea typeface="ＭＳ Ｐゴシック" charset="0"/>
                <a:cs typeface="AhnbergHand"/>
              </a:rPr>
              <a:t>as has happened with digital television in many regulatory regimes. </a:t>
            </a:r>
          </a:p>
          <a:p>
            <a:r>
              <a:rPr lang="en-US" dirty="0">
                <a:ea typeface="ＭＳ Ｐゴシック" charset="0"/>
                <a:cs typeface="AhnbergHand"/>
              </a:rPr>
              <a:t>This regulatory constraint acts a form of a </a:t>
            </a:r>
            <a:r>
              <a:rPr lang="en-US" i="1" dirty="0">
                <a:ea typeface="ＭＳ Ｐゴシック" charset="0"/>
                <a:cs typeface="AhnbergHand"/>
              </a:rPr>
              <a:t>assurance contract</a:t>
            </a:r>
            <a:r>
              <a:rPr lang="en-US" dirty="0">
                <a:ea typeface="ＭＳ Ｐゴシック" charset="0"/>
                <a:cs typeface="AhnbergHand"/>
              </a:rPr>
              <a:t>, where all providers are in effect bound to produce a particular solution</a:t>
            </a:r>
          </a:p>
        </p:txBody>
      </p:sp>
    </p:spTree>
    <p:extLst>
      <p:ext uri="{BB962C8B-B14F-4D97-AF65-F5344CB8AC3E}">
        <p14:creationId xmlns:p14="http://schemas.microsoft.com/office/powerpoint/2010/main" val="417308567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normAutofit fontScale="90000"/>
          </a:bodyPr>
          <a:lstStyle/>
          <a:p>
            <a:r>
              <a:rPr lang="en-US" dirty="0">
                <a:ea typeface="ＭＳ Ｐゴシック" charset="0"/>
                <a:cs typeface="AhnbergHand"/>
              </a:rPr>
              <a:t>Government Purchase Contracts</a:t>
            </a:r>
          </a:p>
        </p:txBody>
      </p:sp>
      <p:sp>
        <p:nvSpPr>
          <p:cNvPr id="41986" name="Content Placeholder 2"/>
          <p:cNvSpPr>
            <a:spLocks noGrp="1"/>
          </p:cNvSpPr>
          <p:nvPr>
            <p:ph idx="1"/>
          </p:nvPr>
        </p:nvSpPr>
        <p:spPr/>
        <p:txBody>
          <a:bodyPr>
            <a:normAutofit lnSpcReduction="10000"/>
          </a:bodyPr>
          <a:lstStyle/>
          <a:p>
            <a:r>
              <a:rPr lang="en-US" sz="2400" dirty="0">
                <a:ea typeface="ＭＳ Ｐゴシック" charset="0"/>
                <a:cs typeface="AhnbergHand"/>
              </a:rPr>
              <a:t>Where the public sector collectively require the provision in IPv6 in all their service contracts. </a:t>
            </a:r>
          </a:p>
          <a:p>
            <a:r>
              <a:rPr lang="en-US" sz="2400" dirty="0">
                <a:ea typeface="ＭＳ Ｐゴシック" charset="0"/>
                <a:cs typeface="AhnbergHand"/>
              </a:rPr>
              <a:t>This is a form of a </a:t>
            </a:r>
            <a:r>
              <a:rPr lang="en-US" sz="2400" i="1" dirty="0" err="1">
                <a:ea typeface="ＭＳ Ｐゴシック" charset="0"/>
                <a:cs typeface="AhnbergHand"/>
              </a:rPr>
              <a:t>coasian</a:t>
            </a:r>
            <a:r>
              <a:rPr lang="en-US" sz="2400" i="1" dirty="0">
                <a:ea typeface="ＭＳ Ｐゴシック" charset="0"/>
                <a:cs typeface="AhnbergHand"/>
              </a:rPr>
              <a:t> solution</a:t>
            </a:r>
            <a:r>
              <a:rPr lang="en-US" sz="2400" dirty="0">
                <a:ea typeface="ＭＳ Ｐゴシック" charset="0"/>
                <a:cs typeface="AhnbergHand"/>
              </a:rPr>
              <a:t> where a group of potential beneficiaries pool together their willingness to pay for the public good. </a:t>
            </a:r>
          </a:p>
          <a:p>
            <a:pPr lvl="1"/>
            <a:r>
              <a:rPr lang="en-US" sz="2000" dirty="0">
                <a:ea typeface="ＭＳ Ｐゴシック" charset="0"/>
                <a:cs typeface="AhnbergHand"/>
              </a:rPr>
              <a:t>We have seen this approach in the past with the Government OSI Profiles (GOSIP) of the late 1980's when the approach proved ineffectual.</a:t>
            </a:r>
          </a:p>
          <a:p>
            <a:pPr lvl="1"/>
            <a:r>
              <a:rPr lang="en-US" sz="2000" dirty="0">
                <a:ea typeface="ＭＳ Ｐゴシック" charset="0"/>
                <a:cs typeface="AhnbergHand"/>
              </a:rPr>
              <a:t>There is no assurance that such collective actions on the part of the public sector have sufficient mass and momentum to create a broader sustainable market that will impel the private sector to undertake the transition.</a:t>
            </a:r>
          </a:p>
        </p:txBody>
      </p:sp>
    </p:spTree>
    <p:extLst>
      <p:ext uri="{BB962C8B-B14F-4D97-AF65-F5344CB8AC3E}">
        <p14:creationId xmlns:p14="http://schemas.microsoft.com/office/powerpoint/2010/main" val="4225474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ea typeface="ＭＳ Ｐゴシック" charset="0"/>
                <a:cs typeface="AhnbergHand"/>
              </a:rPr>
              <a:t>Subsidies and Incentives</a:t>
            </a:r>
          </a:p>
        </p:txBody>
      </p:sp>
      <p:sp>
        <p:nvSpPr>
          <p:cNvPr id="43010" name="Content Placeholder 2"/>
          <p:cNvSpPr>
            <a:spLocks noGrp="1"/>
          </p:cNvSpPr>
          <p:nvPr>
            <p:ph idx="1"/>
          </p:nvPr>
        </p:nvSpPr>
        <p:spPr/>
        <p:txBody>
          <a:bodyPr/>
          <a:lstStyle/>
          <a:p>
            <a:r>
              <a:rPr lang="en-US" sz="2400" dirty="0">
                <a:ea typeface="ＭＳ Ｐゴシック" charset="0"/>
                <a:cs typeface="AhnbergHand"/>
              </a:rPr>
              <a:t>Where the production of the good is </a:t>
            </a:r>
            <a:r>
              <a:rPr lang="en-US" sz="2400" dirty="0" err="1">
                <a:ea typeface="ＭＳ Ｐゴシック" charset="0"/>
                <a:cs typeface="AhnbergHand"/>
              </a:rPr>
              <a:t>subsidised</a:t>
            </a:r>
            <a:r>
              <a:rPr lang="en-US" sz="2400" dirty="0">
                <a:ea typeface="ＭＳ Ｐゴシック" charset="0"/>
                <a:cs typeface="AhnbergHand"/>
              </a:rPr>
              <a:t> in some fashion by public funds</a:t>
            </a:r>
          </a:p>
          <a:p>
            <a:pPr lvl="1"/>
            <a:r>
              <a:rPr lang="en-US" sz="2000" dirty="0">
                <a:ea typeface="ＭＳ Ｐゴシック" charset="0"/>
                <a:cs typeface="AhnbergHand"/>
              </a:rPr>
              <a:t>This can be in the form of direct payments to service providers, or in the form of vouchers to consumers which can be redeemed only in exchange for the supply of a specified service. </a:t>
            </a:r>
          </a:p>
          <a:p>
            <a:r>
              <a:rPr lang="en-US" sz="2400" dirty="0">
                <a:ea typeface="ＭＳ Ｐゴシック" charset="0"/>
                <a:cs typeface="AhnbergHand"/>
              </a:rPr>
              <a:t>Related incentive measures include the use of taxation incentives related to infrastructure investment, where the investment in a certain class of infrastructure or in a certain sector can be provided with advantaged taxation treatment.</a:t>
            </a:r>
          </a:p>
        </p:txBody>
      </p:sp>
    </p:spTree>
    <p:extLst>
      <p:ext uri="{BB962C8B-B14F-4D97-AF65-F5344CB8AC3E}">
        <p14:creationId xmlns:p14="http://schemas.microsoft.com/office/powerpoint/2010/main" val="34537355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dirty="0">
                <a:ea typeface="ＭＳ Ｐゴシック" charset="0"/>
                <a:cs typeface="AhnbergHand"/>
              </a:rPr>
              <a:t>Public Provision</a:t>
            </a:r>
          </a:p>
        </p:txBody>
      </p:sp>
      <p:sp>
        <p:nvSpPr>
          <p:cNvPr id="44034" name="Content Placeholder 2"/>
          <p:cNvSpPr>
            <a:spLocks noGrp="1"/>
          </p:cNvSpPr>
          <p:nvPr>
            <p:ph idx="1"/>
          </p:nvPr>
        </p:nvSpPr>
        <p:spPr/>
        <p:txBody>
          <a:bodyPr/>
          <a:lstStyle/>
          <a:p>
            <a:r>
              <a:rPr lang="en-US" sz="2400" dirty="0">
                <a:ea typeface="ＭＳ Ｐゴシック" charset="0"/>
                <a:cs typeface="AhnbergHand"/>
              </a:rPr>
              <a:t>Where the service is provided by a publically-owned enterprise.</a:t>
            </a:r>
          </a:p>
          <a:p>
            <a:r>
              <a:rPr lang="en-US" sz="2400" dirty="0">
                <a:ea typeface="ＭＳ Ｐゴシック" charset="0"/>
                <a:cs typeface="AhnbergHand"/>
              </a:rPr>
              <a:t>The funding for such an enterprise can be provided by government-backed investment bonds, or directly from public revenues, and operating losses are underwritten by the public purse. </a:t>
            </a:r>
          </a:p>
          <a:p>
            <a:pPr lvl="1"/>
            <a:r>
              <a:rPr lang="en-US" sz="2000" dirty="0">
                <a:ea typeface="ＭＳ Ｐゴシック" charset="0"/>
                <a:cs typeface="AhnbergHand"/>
              </a:rPr>
              <a:t>This measure was used for most national telephone service providers for a significant part of the twentieth century, so it is not exactly a completely foreign concept for this industry.</a:t>
            </a:r>
          </a:p>
        </p:txBody>
      </p:sp>
    </p:spTree>
    <p:extLst>
      <p:ext uri="{BB962C8B-B14F-4D97-AF65-F5344CB8AC3E}">
        <p14:creationId xmlns:p14="http://schemas.microsoft.com/office/powerpoint/2010/main" val="132123619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normAutofit fontScale="90000"/>
          </a:bodyPr>
          <a:lstStyle/>
          <a:p>
            <a:r>
              <a:rPr lang="en-US" dirty="0">
                <a:ea typeface="ＭＳ Ｐゴシック" charset="0"/>
                <a:cs typeface="AhnbergHand"/>
              </a:rPr>
              <a:t>What About IPv4 Exhaustion?</a:t>
            </a:r>
          </a:p>
        </p:txBody>
      </p:sp>
      <p:sp>
        <p:nvSpPr>
          <p:cNvPr id="45058" name="Content Placeholder 2"/>
          <p:cNvSpPr>
            <a:spLocks noGrp="1"/>
          </p:cNvSpPr>
          <p:nvPr>
            <p:ph idx="1"/>
          </p:nvPr>
        </p:nvSpPr>
        <p:spPr/>
        <p:txBody>
          <a:bodyPr>
            <a:normAutofit lnSpcReduction="10000"/>
          </a:bodyPr>
          <a:lstStyle/>
          <a:p>
            <a:r>
              <a:rPr lang="en-US" dirty="0">
                <a:ea typeface="ＭＳ Ｐゴシック" charset="0"/>
                <a:cs typeface="AhnbergHand"/>
              </a:rPr>
              <a:t>Does IPv4 address exhaustion change this picture?</a:t>
            </a:r>
          </a:p>
          <a:p>
            <a:r>
              <a:rPr lang="en-US" dirty="0">
                <a:ea typeface="ＭＳ Ｐゴシック" charset="0"/>
                <a:cs typeface="AhnbergHand"/>
              </a:rPr>
              <a:t>What are the economic implications of service providers adding CGNs to the current service offering based on IPv4?</a:t>
            </a:r>
          </a:p>
          <a:p>
            <a:r>
              <a:rPr lang="en-US" dirty="0">
                <a:ea typeface="ＭＳ Ｐゴシック" charset="0"/>
                <a:cs typeface="AhnbergHand"/>
              </a:rPr>
              <a:t>Are CGNs and IPv6 mutually exclusive investment options for access providers?</a:t>
            </a:r>
          </a:p>
        </p:txBody>
      </p:sp>
    </p:spTree>
    <p:extLst>
      <p:ext uri="{BB962C8B-B14F-4D97-AF65-F5344CB8AC3E}">
        <p14:creationId xmlns:p14="http://schemas.microsoft.com/office/powerpoint/2010/main" val="256388191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normAutofit fontScale="90000"/>
          </a:bodyPr>
          <a:lstStyle/>
          <a:p>
            <a:r>
              <a:rPr lang="en-US" dirty="0">
                <a:ea typeface="ＭＳ Ｐゴシック" charset="0"/>
                <a:cs typeface="AhnbergHand"/>
              </a:rPr>
              <a:t>Adding CGNs to IPv4:</a:t>
            </a:r>
            <a:br>
              <a:rPr lang="en-US" dirty="0">
                <a:ea typeface="ＭＳ Ｐゴシック" charset="0"/>
                <a:cs typeface="AhnbergHand"/>
              </a:rPr>
            </a:br>
            <a:r>
              <a:rPr lang="en-US" dirty="0">
                <a:ea typeface="ＭＳ Ｐゴシック" charset="0"/>
                <a:cs typeface="AhnbergHand"/>
              </a:rPr>
              <a:t>The Demand Schedule Shift</a:t>
            </a:r>
          </a:p>
        </p:txBody>
      </p:sp>
      <p:cxnSp>
        <p:nvCxnSpPr>
          <p:cNvPr id="12" name="Straight Arrow Connector 11"/>
          <p:cNvCxnSpPr/>
          <p:nvPr/>
        </p:nvCxnSpPr>
        <p:spPr>
          <a:xfrm>
            <a:off x="2505075" y="5697538"/>
            <a:ext cx="4759325"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720725" y="3913188"/>
            <a:ext cx="3570287"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6084" name="TextBox 13"/>
          <p:cNvSpPr txBox="1">
            <a:spLocks noChangeArrowheads="1"/>
          </p:cNvSpPr>
          <p:nvPr/>
        </p:nvSpPr>
        <p:spPr bwMode="auto">
          <a:xfrm>
            <a:off x="6789738" y="5732463"/>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Quantity</a:t>
            </a:r>
          </a:p>
        </p:txBody>
      </p:sp>
      <p:sp>
        <p:nvSpPr>
          <p:cNvPr id="46085" name="TextBox 14"/>
          <p:cNvSpPr txBox="1">
            <a:spLocks noChangeArrowheads="1"/>
          </p:cNvSpPr>
          <p:nvPr/>
        </p:nvSpPr>
        <p:spPr bwMode="auto">
          <a:xfrm rot="-5400000">
            <a:off x="1985963" y="2297113"/>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Price</a:t>
            </a:r>
          </a:p>
        </p:txBody>
      </p:sp>
      <p:sp>
        <p:nvSpPr>
          <p:cNvPr id="16" name="Freeform 15"/>
          <p:cNvSpPr/>
          <p:nvPr/>
        </p:nvSpPr>
        <p:spPr>
          <a:xfrm>
            <a:off x="2840038" y="2008188"/>
            <a:ext cx="3668712" cy="2651125"/>
          </a:xfrm>
          <a:custGeom>
            <a:avLst/>
            <a:gdLst>
              <a:gd name="connsiteX0" fmla="*/ 0 w 3346544"/>
              <a:gd name="connsiteY0" fmla="*/ 2651388 h 2651388"/>
              <a:gd name="connsiteX1" fmla="*/ 1759081 w 3346544"/>
              <a:gd name="connsiteY1" fmla="*/ 1733270 h 2651388"/>
              <a:gd name="connsiteX2" fmla="*/ 3346544 w 3346544"/>
              <a:gd name="connsiteY2" fmla="*/ 0 h 2651388"/>
              <a:gd name="connsiteX0" fmla="*/ 0 w 3346544"/>
              <a:gd name="connsiteY0" fmla="*/ 2651388 h 2651388"/>
              <a:gd name="connsiteX1" fmla="*/ 2216281 w 3346544"/>
              <a:gd name="connsiteY1" fmla="*/ 1733270 h 2651388"/>
              <a:gd name="connsiteX2" fmla="*/ 3346544 w 3346544"/>
              <a:gd name="connsiteY2" fmla="*/ 0 h 2651388"/>
              <a:gd name="connsiteX0" fmla="*/ 0 w 3668098"/>
              <a:gd name="connsiteY0" fmla="*/ 2651388 h 2651388"/>
              <a:gd name="connsiteX1" fmla="*/ 2216281 w 3668098"/>
              <a:gd name="connsiteY1" fmla="*/ 1733270 h 2651388"/>
              <a:gd name="connsiteX2" fmla="*/ 3668098 w 3668098"/>
              <a:gd name="connsiteY2" fmla="*/ 0 h 2651388"/>
            </a:gdLst>
            <a:ahLst/>
            <a:cxnLst>
              <a:cxn ang="0">
                <a:pos x="connsiteX0" y="connsiteY0"/>
              </a:cxn>
              <a:cxn ang="0">
                <a:pos x="connsiteX1" y="connsiteY1"/>
              </a:cxn>
              <a:cxn ang="0">
                <a:pos x="connsiteX2" y="connsiteY2"/>
              </a:cxn>
            </a:cxnLst>
            <a:rect l="l" t="t" r="r" b="b"/>
            <a:pathLst>
              <a:path w="3668098" h="2651388">
                <a:moveTo>
                  <a:pt x="0" y="2651388"/>
                </a:moveTo>
                <a:cubicBezTo>
                  <a:pt x="600662" y="2413278"/>
                  <a:pt x="1604931" y="2175168"/>
                  <a:pt x="2216281" y="1733270"/>
                </a:cubicBezTo>
                <a:cubicBezTo>
                  <a:pt x="2827631" y="1291372"/>
                  <a:pt x="3668098" y="0"/>
                  <a:pt x="3668098" y="0"/>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7" name="Freeform 16"/>
          <p:cNvSpPr/>
          <p:nvPr/>
        </p:nvSpPr>
        <p:spPr>
          <a:xfrm>
            <a:off x="2892425" y="4067175"/>
            <a:ext cx="3825875" cy="1398588"/>
          </a:xfrm>
          <a:custGeom>
            <a:avLst/>
            <a:gdLst>
              <a:gd name="connsiteX0" fmla="*/ 0 w 3827073"/>
              <a:gd name="connsiteY0" fmla="*/ 1398629 h 1398629"/>
              <a:gd name="connsiteX1" fmla="*/ 2239610 w 3827073"/>
              <a:gd name="connsiteY1" fmla="*/ 858054 h 1398629"/>
              <a:gd name="connsiteX2" fmla="*/ 3827073 w 3827073"/>
              <a:gd name="connsiteY2" fmla="*/ 0 h 1398629"/>
            </a:gdLst>
            <a:ahLst/>
            <a:cxnLst>
              <a:cxn ang="0">
                <a:pos x="connsiteX0" y="connsiteY0"/>
              </a:cxn>
              <a:cxn ang="0">
                <a:pos x="connsiteX1" y="connsiteY1"/>
              </a:cxn>
              <a:cxn ang="0">
                <a:pos x="connsiteX2" y="connsiteY2"/>
              </a:cxn>
            </a:cxnLst>
            <a:rect l="l" t="t" r="r" b="b"/>
            <a:pathLst>
              <a:path w="3827073" h="1398629">
                <a:moveTo>
                  <a:pt x="0" y="1398629"/>
                </a:moveTo>
                <a:cubicBezTo>
                  <a:pt x="800882" y="1244894"/>
                  <a:pt x="1601765" y="1091159"/>
                  <a:pt x="2239610" y="858054"/>
                </a:cubicBezTo>
                <a:cubicBezTo>
                  <a:pt x="2877455" y="624949"/>
                  <a:pt x="3827073" y="0"/>
                  <a:pt x="3827073" y="0"/>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9" name="Freeform 18"/>
          <p:cNvSpPr/>
          <p:nvPr/>
        </p:nvSpPr>
        <p:spPr>
          <a:xfrm>
            <a:off x="2736850" y="2111375"/>
            <a:ext cx="4411663" cy="3175000"/>
          </a:xfrm>
          <a:custGeom>
            <a:avLst/>
            <a:gdLst>
              <a:gd name="connsiteX0" fmla="*/ 0 w 4410572"/>
              <a:gd name="connsiteY0" fmla="*/ 0 h 3174801"/>
              <a:gd name="connsiteX1" fmla="*/ 1999345 w 4410572"/>
              <a:gd name="connsiteY1" fmla="*/ 2291005 h 3174801"/>
              <a:gd name="connsiteX2" fmla="*/ 4410572 w 4410572"/>
              <a:gd name="connsiteY2" fmla="*/ 3174801 h 3174801"/>
              <a:gd name="connsiteX3" fmla="*/ 4410572 w 4410572"/>
              <a:gd name="connsiteY3" fmla="*/ 3174801 h 3174801"/>
              <a:gd name="connsiteX0" fmla="*/ 0 w 4410572"/>
              <a:gd name="connsiteY0" fmla="*/ 0 h 3174801"/>
              <a:gd name="connsiteX1" fmla="*/ 1450168 w 4410572"/>
              <a:gd name="connsiteY1" fmla="*/ 2006845 h 3174801"/>
              <a:gd name="connsiteX2" fmla="*/ 4410572 w 4410572"/>
              <a:gd name="connsiteY2" fmla="*/ 3174801 h 3174801"/>
              <a:gd name="connsiteX3" fmla="*/ 4410572 w 4410572"/>
              <a:gd name="connsiteY3" fmla="*/ 3174801 h 3174801"/>
            </a:gdLst>
            <a:ahLst/>
            <a:cxnLst>
              <a:cxn ang="0">
                <a:pos x="connsiteX0" y="connsiteY0"/>
              </a:cxn>
              <a:cxn ang="0">
                <a:pos x="connsiteX1" y="connsiteY1"/>
              </a:cxn>
              <a:cxn ang="0">
                <a:pos x="connsiteX2" y="connsiteY2"/>
              </a:cxn>
              <a:cxn ang="0">
                <a:pos x="connsiteX3" y="connsiteY3"/>
              </a:cxn>
            </a:cxnLst>
            <a:rect l="l" t="t" r="r" b="b"/>
            <a:pathLst>
              <a:path w="4410572" h="3174801">
                <a:moveTo>
                  <a:pt x="0" y="0"/>
                </a:moveTo>
                <a:cubicBezTo>
                  <a:pt x="632125" y="880936"/>
                  <a:pt x="715073" y="1477712"/>
                  <a:pt x="1450168" y="2006845"/>
                </a:cubicBezTo>
                <a:cubicBezTo>
                  <a:pt x="2185263" y="2535979"/>
                  <a:pt x="3917171" y="2980142"/>
                  <a:pt x="4410572" y="3174801"/>
                </a:cubicBezTo>
                <a:lnTo>
                  <a:pt x="4410572" y="3174801"/>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6089" name="TextBox 20"/>
          <p:cNvSpPr txBox="1">
            <a:spLocks noChangeArrowheads="1"/>
          </p:cNvSpPr>
          <p:nvPr/>
        </p:nvSpPr>
        <p:spPr bwMode="auto">
          <a:xfrm>
            <a:off x="5291138" y="5705475"/>
            <a:ext cx="46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Q</a:t>
            </a:r>
            <a:r>
              <a:rPr lang="en-US" sz="1400" baseline="-25000"/>
              <a:t>V4</a:t>
            </a:r>
          </a:p>
        </p:txBody>
      </p:sp>
      <p:sp>
        <p:nvSpPr>
          <p:cNvPr id="46090" name="TextBox 21"/>
          <p:cNvSpPr txBox="1">
            <a:spLocks noChangeArrowheads="1"/>
          </p:cNvSpPr>
          <p:nvPr/>
        </p:nvSpPr>
        <p:spPr bwMode="auto">
          <a:xfrm>
            <a:off x="1841500" y="4570413"/>
            <a:ext cx="4540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a:t>
            </a:r>
            <a:r>
              <a:rPr lang="en-US" sz="1400" baseline="-25000"/>
              <a:t>V4</a:t>
            </a:r>
          </a:p>
        </p:txBody>
      </p:sp>
      <p:sp>
        <p:nvSpPr>
          <p:cNvPr id="46091" name="TextBox 23"/>
          <p:cNvSpPr txBox="1">
            <a:spLocks noChangeArrowheads="1"/>
          </p:cNvSpPr>
          <p:nvPr/>
        </p:nvSpPr>
        <p:spPr bwMode="auto">
          <a:xfrm>
            <a:off x="6443663" y="4154488"/>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S</a:t>
            </a:r>
            <a:r>
              <a:rPr lang="en-US" sz="1400" baseline="-25000"/>
              <a:t>V4</a:t>
            </a:r>
          </a:p>
        </p:txBody>
      </p:sp>
      <p:sp>
        <p:nvSpPr>
          <p:cNvPr id="46092" name="TextBox 24"/>
          <p:cNvSpPr txBox="1">
            <a:spLocks noChangeArrowheads="1"/>
          </p:cNvSpPr>
          <p:nvPr/>
        </p:nvSpPr>
        <p:spPr bwMode="auto">
          <a:xfrm>
            <a:off x="5592763" y="3260725"/>
            <a:ext cx="630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S</a:t>
            </a:r>
            <a:r>
              <a:rPr lang="en-US" sz="1400" baseline="-25000"/>
              <a:t>CGNs</a:t>
            </a:r>
          </a:p>
        </p:txBody>
      </p:sp>
      <p:cxnSp>
        <p:nvCxnSpPr>
          <p:cNvPr id="29" name="Straight Connector 28"/>
          <p:cNvCxnSpPr/>
          <p:nvPr/>
        </p:nvCxnSpPr>
        <p:spPr>
          <a:xfrm rot="10800000">
            <a:off x="2554288" y="4770438"/>
            <a:ext cx="2841625" cy="1587"/>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5123657" y="5266531"/>
            <a:ext cx="788988" cy="9525"/>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5395913" y="4659313"/>
            <a:ext cx="257175" cy="2571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96" name="TextBox 43"/>
          <p:cNvSpPr txBox="1">
            <a:spLocks noChangeArrowheads="1"/>
          </p:cNvSpPr>
          <p:nvPr/>
        </p:nvSpPr>
        <p:spPr bwMode="auto">
          <a:xfrm>
            <a:off x="120650" y="3157538"/>
            <a:ext cx="17208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17375E"/>
                </a:solidFill>
                <a:latin typeface="Max's Handwritin" charset="0"/>
                <a:cs typeface="Max's Handwritin" charset="0"/>
              </a:rPr>
              <a:t>Supply side cost increase due to Dual Stack operation</a:t>
            </a:r>
          </a:p>
        </p:txBody>
      </p:sp>
      <p:sp>
        <p:nvSpPr>
          <p:cNvPr id="45" name="TextBox 44"/>
          <p:cNvSpPr txBox="1"/>
          <p:nvPr/>
        </p:nvSpPr>
        <p:spPr>
          <a:xfrm>
            <a:off x="6718300" y="2747963"/>
            <a:ext cx="2149475" cy="1938337"/>
          </a:xfrm>
          <a:prstGeom prst="rect">
            <a:avLst/>
          </a:prstGeom>
          <a:noFill/>
        </p:spPr>
        <p:txBody>
          <a:bodyPr>
            <a:spAutoFit/>
          </a:bodyPr>
          <a:lstStyle/>
          <a:p>
            <a:pPr>
              <a:defRPr/>
            </a:pPr>
            <a:r>
              <a:rPr lang="en-US" sz="2400" b="1" dirty="0" err="1">
                <a:solidFill>
                  <a:schemeClr val="tx2">
                    <a:lumMod val="75000"/>
                  </a:schemeClr>
                </a:solidFill>
                <a:latin typeface="Max's Handwritin"/>
                <a:ea typeface="ＭＳ Ｐゴシック" charset="-128"/>
                <a:cs typeface="Max's Handwritin"/>
              </a:rPr>
              <a:t>CGNs</a:t>
            </a:r>
            <a:r>
              <a:rPr lang="en-US" sz="2400" b="1" dirty="0">
                <a:solidFill>
                  <a:schemeClr val="tx2">
                    <a:lumMod val="75000"/>
                  </a:schemeClr>
                </a:solidFill>
                <a:latin typeface="Max's Handwritin"/>
                <a:ea typeface="ＭＳ Ｐゴシック" charset="-128"/>
                <a:cs typeface="Max's Handwritin"/>
              </a:rPr>
              <a:t> reduce functionality and</a:t>
            </a:r>
          </a:p>
          <a:p>
            <a:pPr>
              <a:defRPr/>
            </a:pPr>
            <a:r>
              <a:rPr lang="en-US" sz="2400" b="1" dirty="0">
                <a:solidFill>
                  <a:schemeClr val="tx2">
                    <a:lumMod val="75000"/>
                  </a:schemeClr>
                </a:solidFill>
                <a:latin typeface="Max's Handwritin"/>
                <a:ea typeface="ＭＳ Ｐゴシック" charset="-128"/>
                <a:cs typeface="Max's Handwritin"/>
              </a:rPr>
              <a:t>impair the performance of some applications</a:t>
            </a:r>
          </a:p>
        </p:txBody>
      </p:sp>
      <p:sp>
        <p:nvSpPr>
          <p:cNvPr id="20" name="Freeform 19"/>
          <p:cNvSpPr/>
          <p:nvPr/>
        </p:nvSpPr>
        <p:spPr>
          <a:xfrm>
            <a:off x="2505075" y="2554288"/>
            <a:ext cx="3775075" cy="2935287"/>
          </a:xfrm>
          <a:custGeom>
            <a:avLst/>
            <a:gdLst>
              <a:gd name="connsiteX0" fmla="*/ 0 w 4410572"/>
              <a:gd name="connsiteY0" fmla="*/ 0 h 3174801"/>
              <a:gd name="connsiteX1" fmla="*/ 1999345 w 4410572"/>
              <a:gd name="connsiteY1" fmla="*/ 2291005 h 3174801"/>
              <a:gd name="connsiteX2" fmla="*/ 4410572 w 4410572"/>
              <a:gd name="connsiteY2" fmla="*/ 3174801 h 3174801"/>
              <a:gd name="connsiteX3" fmla="*/ 4410572 w 4410572"/>
              <a:gd name="connsiteY3" fmla="*/ 3174801 h 3174801"/>
              <a:gd name="connsiteX0" fmla="*/ 0 w 4410572"/>
              <a:gd name="connsiteY0" fmla="*/ 0 h 3174801"/>
              <a:gd name="connsiteX1" fmla="*/ 1450168 w 4410572"/>
              <a:gd name="connsiteY1" fmla="*/ 2006845 h 3174801"/>
              <a:gd name="connsiteX2" fmla="*/ 4410572 w 4410572"/>
              <a:gd name="connsiteY2" fmla="*/ 3174801 h 3174801"/>
              <a:gd name="connsiteX3" fmla="*/ 4410572 w 4410572"/>
              <a:gd name="connsiteY3" fmla="*/ 3174801 h 3174801"/>
            </a:gdLst>
            <a:ahLst/>
            <a:cxnLst>
              <a:cxn ang="0">
                <a:pos x="connsiteX0" y="connsiteY0"/>
              </a:cxn>
              <a:cxn ang="0">
                <a:pos x="connsiteX1" y="connsiteY1"/>
              </a:cxn>
              <a:cxn ang="0">
                <a:pos x="connsiteX2" y="connsiteY2"/>
              </a:cxn>
              <a:cxn ang="0">
                <a:pos x="connsiteX3" y="connsiteY3"/>
              </a:cxn>
            </a:cxnLst>
            <a:rect l="l" t="t" r="r" b="b"/>
            <a:pathLst>
              <a:path w="4410572" h="3174801">
                <a:moveTo>
                  <a:pt x="0" y="0"/>
                </a:moveTo>
                <a:cubicBezTo>
                  <a:pt x="632125" y="880936"/>
                  <a:pt x="715073" y="1477712"/>
                  <a:pt x="1450168" y="2006845"/>
                </a:cubicBezTo>
                <a:cubicBezTo>
                  <a:pt x="2185263" y="2535979"/>
                  <a:pt x="3917171" y="2980142"/>
                  <a:pt x="4410572" y="3174801"/>
                </a:cubicBezTo>
                <a:lnTo>
                  <a:pt x="4410572" y="3174801"/>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6099" name="TextBox 26"/>
          <p:cNvSpPr txBox="1">
            <a:spLocks noChangeArrowheads="1"/>
          </p:cNvSpPr>
          <p:nvPr/>
        </p:nvSpPr>
        <p:spPr bwMode="auto">
          <a:xfrm>
            <a:off x="2892425" y="2058988"/>
            <a:ext cx="460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D</a:t>
            </a:r>
            <a:r>
              <a:rPr lang="en-US" sz="1400" baseline="-25000"/>
              <a:t>V4</a:t>
            </a:r>
            <a:endParaRPr lang="en-US" sz="1400"/>
          </a:p>
        </p:txBody>
      </p:sp>
      <p:sp>
        <p:nvSpPr>
          <p:cNvPr id="46100" name="TextBox 26"/>
          <p:cNvSpPr txBox="1">
            <a:spLocks noChangeArrowheads="1"/>
          </p:cNvSpPr>
          <p:nvPr/>
        </p:nvSpPr>
        <p:spPr bwMode="auto">
          <a:xfrm>
            <a:off x="2776538" y="2747963"/>
            <a:ext cx="639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D</a:t>
            </a:r>
            <a:r>
              <a:rPr lang="en-US" sz="1400" baseline="-25000"/>
              <a:t>CGNs</a:t>
            </a:r>
            <a:endParaRPr lang="en-US" sz="1400"/>
          </a:p>
        </p:txBody>
      </p:sp>
      <p:cxnSp>
        <p:nvCxnSpPr>
          <p:cNvPr id="23" name="Straight Arrow Connector 22"/>
          <p:cNvCxnSpPr>
            <a:endCxn id="24" idx="6"/>
          </p:cNvCxnSpPr>
          <p:nvPr/>
        </p:nvCxnSpPr>
        <p:spPr>
          <a:xfrm rot="10800000">
            <a:off x="3829050" y="4335463"/>
            <a:ext cx="1462088" cy="392112"/>
          </a:xfrm>
          <a:prstGeom prst="straightConnector1">
            <a:avLst/>
          </a:prstGeom>
          <a:ln w="38100" cap="flat" cmpd="sng" algn="ctr">
            <a:solidFill>
              <a:schemeClr val="tx1"/>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3573463" y="4213225"/>
            <a:ext cx="255587" cy="244475"/>
          </a:xfrm>
          <a:prstGeom prst="ellipse">
            <a:avLst/>
          </a:prstGeom>
          <a:solidFill>
            <a:srgbClr val="FF0000"/>
          </a:solidFill>
          <a:ln>
            <a:solidFill>
              <a:srgbClr val="4F81B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7" name="Straight Connector 26"/>
          <p:cNvCxnSpPr/>
          <p:nvPr/>
        </p:nvCxnSpPr>
        <p:spPr>
          <a:xfrm rot="5400000">
            <a:off x="3117850" y="5094288"/>
            <a:ext cx="1143000" cy="0"/>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4" idx="2"/>
          </p:cNvCxnSpPr>
          <p:nvPr/>
        </p:nvCxnSpPr>
        <p:spPr>
          <a:xfrm rot="10800000">
            <a:off x="2601913" y="4335463"/>
            <a:ext cx="971550" cy="0"/>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6105" name="TextBox 21"/>
          <p:cNvSpPr txBox="1">
            <a:spLocks noChangeArrowheads="1"/>
          </p:cNvSpPr>
          <p:nvPr/>
        </p:nvSpPr>
        <p:spPr bwMode="auto">
          <a:xfrm>
            <a:off x="1830388" y="4140200"/>
            <a:ext cx="630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a:t>
            </a:r>
            <a:r>
              <a:rPr lang="en-US" sz="1400" baseline="-25000"/>
              <a:t>CGNs</a:t>
            </a:r>
          </a:p>
        </p:txBody>
      </p:sp>
      <p:sp>
        <p:nvSpPr>
          <p:cNvPr id="46106" name="TextBox 20"/>
          <p:cNvSpPr txBox="1">
            <a:spLocks noChangeArrowheads="1"/>
          </p:cNvSpPr>
          <p:nvPr/>
        </p:nvSpPr>
        <p:spPr bwMode="auto">
          <a:xfrm>
            <a:off x="3475038" y="5694363"/>
            <a:ext cx="649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Q</a:t>
            </a:r>
            <a:r>
              <a:rPr lang="en-US" sz="1400" baseline="-25000"/>
              <a:t>CGNs</a:t>
            </a:r>
          </a:p>
        </p:txBody>
      </p:sp>
      <p:sp>
        <p:nvSpPr>
          <p:cNvPr id="38" name="TextBox 37"/>
          <p:cNvSpPr txBox="1"/>
          <p:nvPr/>
        </p:nvSpPr>
        <p:spPr>
          <a:xfrm>
            <a:off x="1760538" y="6013450"/>
            <a:ext cx="6249987" cy="461963"/>
          </a:xfrm>
          <a:prstGeom prst="rect">
            <a:avLst/>
          </a:prstGeom>
          <a:noFill/>
        </p:spPr>
        <p:txBody>
          <a:bodyPr>
            <a:spAutoFit/>
          </a:bodyPr>
          <a:lstStyle/>
          <a:p>
            <a:pPr algn="ctr">
              <a:defRPr/>
            </a:pPr>
            <a:r>
              <a:rPr lang="en-US" sz="2400" b="1" dirty="0" err="1">
                <a:solidFill>
                  <a:schemeClr val="tx2">
                    <a:lumMod val="75000"/>
                  </a:schemeClr>
                </a:solidFill>
                <a:latin typeface="Max's Handwritin"/>
                <a:ea typeface="ＭＳ Ｐゴシック" charset="-128"/>
                <a:cs typeface="Max's Handwritin"/>
              </a:rPr>
              <a:t>CGNs</a:t>
            </a:r>
            <a:r>
              <a:rPr lang="en-US" sz="2400" b="1" dirty="0">
                <a:solidFill>
                  <a:schemeClr val="tx2">
                    <a:lumMod val="75000"/>
                  </a:schemeClr>
                </a:solidFill>
                <a:latin typeface="Max's Handwritin"/>
                <a:ea typeface="ＭＳ Ｐゴシック" charset="-128"/>
                <a:cs typeface="Max's Handwritin"/>
              </a:rPr>
              <a:t> represent higher cost and lower value for customers</a:t>
            </a:r>
          </a:p>
        </p:txBody>
      </p:sp>
    </p:spTree>
    <p:extLst>
      <p:ext uri="{BB962C8B-B14F-4D97-AF65-F5344CB8AC3E}">
        <p14:creationId xmlns:p14="http://schemas.microsoft.com/office/powerpoint/2010/main" val="5309631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5642784"/>
            <a:ext cx="5486400" cy="566738"/>
          </a:xfrm>
        </p:spPr>
        <p:txBody>
          <a:bodyPr/>
          <a:lstStyle/>
          <a:p>
            <a:pPr algn="ctr"/>
            <a:r>
              <a:rPr lang="en-US" dirty="0" err="1" smtClean="0"/>
              <a:t>ARPAnet</a:t>
            </a:r>
            <a:r>
              <a:rPr lang="en-US" dirty="0" smtClean="0"/>
              <a:t> IMP</a:t>
            </a:r>
            <a:endParaRPr lang="en-US" dirty="0"/>
          </a:p>
        </p:txBody>
      </p:sp>
      <p:pic>
        <p:nvPicPr>
          <p:cNvPr id="7" name="Picture 2"/>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617" b="-1007"/>
          <a:stretch/>
        </p:blipFill>
        <p:spPr bwMode="auto">
          <a:xfrm>
            <a:off x="2075572" y="106932"/>
            <a:ext cx="4802075" cy="544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57338045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normAutofit fontScale="90000"/>
          </a:bodyPr>
          <a:lstStyle/>
          <a:p>
            <a:r>
              <a:rPr lang="en-US" dirty="0">
                <a:ea typeface="ＭＳ Ｐゴシック" charset="0"/>
                <a:cs typeface="AhnbergHand"/>
              </a:rPr>
              <a:t>But is this all there is to CGNs?</a:t>
            </a:r>
          </a:p>
        </p:txBody>
      </p:sp>
      <p:sp>
        <p:nvSpPr>
          <p:cNvPr id="47106" name="Content Placeholder 2"/>
          <p:cNvSpPr>
            <a:spLocks noGrp="1"/>
          </p:cNvSpPr>
          <p:nvPr>
            <p:ph idx="1"/>
          </p:nvPr>
        </p:nvSpPr>
        <p:spPr/>
        <p:txBody>
          <a:bodyPr>
            <a:normAutofit fontScale="92500"/>
          </a:bodyPr>
          <a:lstStyle/>
          <a:p>
            <a:r>
              <a:rPr lang="en-US" sz="2800" dirty="0">
                <a:ea typeface="ＭＳ Ｐゴシック" charset="0"/>
                <a:cs typeface="AhnbergHand"/>
              </a:rPr>
              <a:t>Will CGN’s alter the user’s experience of services?</a:t>
            </a:r>
          </a:p>
          <a:p>
            <a:r>
              <a:rPr lang="en-US" sz="2800" dirty="0">
                <a:ea typeface="ＭＳ Ｐゴシック" charset="0"/>
                <a:cs typeface="AhnbergHand"/>
              </a:rPr>
              <a:t>Does this alter the role (and location) of CDNs?</a:t>
            </a:r>
          </a:p>
          <a:p>
            <a:pPr lvl="1"/>
            <a:r>
              <a:rPr lang="en-US" sz="2400" dirty="0">
                <a:ea typeface="ＭＳ Ｐゴシック" charset="0"/>
                <a:cs typeface="AhnbergHand"/>
              </a:rPr>
              <a:t>Or has the CDN model already evolved to accommodate this evolution?</a:t>
            </a:r>
          </a:p>
          <a:p>
            <a:r>
              <a:rPr lang="en-US" sz="2800" dirty="0">
                <a:ea typeface="ＭＳ Ｐゴシック" charset="0"/>
                <a:cs typeface="AhnbergHand"/>
              </a:rPr>
              <a:t>Do CGNs alter the leverage of the access provider with respect to service deployment?</a:t>
            </a:r>
          </a:p>
          <a:p>
            <a:pPr lvl="1"/>
            <a:r>
              <a:rPr lang="en-US" sz="2400" dirty="0">
                <a:ea typeface="ＭＳ Ｐゴシック" charset="0"/>
                <a:cs typeface="AhnbergHand"/>
              </a:rPr>
              <a:t>Is this an instance of a forced carriage toll gate that allows the carriage sector to renegotiate their relationship with the content access model</a:t>
            </a:r>
          </a:p>
          <a:p>
            <a:endParaRPr lang="en-US" sz="2800" dirty="0">
              <a:ea typeface="ＭＳ Ｐゴシック" charset="0"/>
              <a:cs typeface="AhnbergHand"/>
            </a:endParaRPr>
          </a:p>
          <a:p>
            <a:endParaRPr lang="en-US" sz="2800" dirty="0">
              <a:ea typeface="ＭＳ Ｐゴシック" charset="0"/>
              <a:cs typeface="AhnbergHand"/>
            </a:endParaRPr>
          </a:p>
        </p:txBody>
      </p:sp>
    </p:spTree>
    <p:extLst>
      <p:ext uri="{BB962C8B-B14F-4D97-AF65-F5344CB8AC3E}">
        <p14:creationId xmlns:p14="http://schemas.microsoft.com/office/powerpoint/2010/main" val="257494778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dirty="0">
                <a:ea typeface="ＭＳ Ｐゴシック" charset="0"/>
                <a:cs typeface="AhnbergHand"/>
              </a:rPr>
              <a:t>Further musing...</a:t>
            </a:r>
          </a:p>
        </p:txBody>
      </p:sp>
      <p:sp>
        <p:nvSpPr>
          <p:cNvPr id="50178" name="Content Placeholder 2"/>
          <p:cNvSpPr>
            <a:spLocks noGrp="1"/>
          </p:cNvSpPr>
          <p:nvPr>
            <p:ph idx="1"/>
          </p:nvPr>
        </p:nvSpPr>
        <p:spPr>
          <a:xfrm>
            <a:off x="457200" y="1600200"/>
            <a:ext cx="8229600" cy="1662113"/>
          </a:xfrm>
        </p:spPr>
        <p:txBody>
          <a:bodyPr/>
          <a:lstStyle/>
          <a:p>
            <a:r>
              <a:rPr lang="en-US">
                <a:ea typeface="ＭＳ Ｐゴシック" charset="0"/>
                <a:cs typeface="AhnbergHand"/>
              </a:rPr>
              <a:t>Do we really understand the dynamics and inter-relationships of the components of this industry?</a:t>
            </a:r>
          </a:p>
        </p:txBody>
      </p:sp>
      <p:sp>
        <p:nvSpPr>
          <p:cNvPr id="50179" name="TextBox 3"/>
          <p:cNvSpPr txBox="1">
            <a:spLocks noChangeArrowheads="1"/>
          </p:cNvSpPr>
          <p:nvPr/>
        </p:nvSpPr>
        <p:spPr bwMode="auto">
          <a:xfrm>
            <a:off x="982663" y="3776663"/>
            <a:ext cx="10336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i="1" dirty="0">
                <a:solidFill>
                  <a:srgbClr val="FF0000"/>
                </a:solidFill>
                <a:latin typeface="AhnbergHand"/>
                <a:cs typeface="AhnbergHand"/>
              </a:rPr>
              <a:t>Users</a:t>
            </a:r>
          </a:p>
        </p:txBody>
      </p:sp>
      <p:sp>
        <p:nvSpPr>
          <p:cNvPr id="50180" name="TextBox 4"/>
          <p:cNvSpPr txBox="1">
            <a:spLocks noChangeArrowheads="1"/>
          </p:cNvSpPr>
          <p:nvPr/>
        </p:nvSpPr>
        <p:spPr bwMode="auto">
          <a:xfrm>
            <a:off x="6183056" y="3514725"/>
            <a:ext cx="15324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i="1" dirty="0">
                <a:solidFill>
                  <a:srgbClr val="FF0000"/>
                </a:solidFill>
                <a:latin typeface="AhnbergHand"/>
                <a:cs typeface="AhnbergHand"/>
              </a:rPr>
              <a:t>Content</a:t>
            </a:r>
          </a:p>
          <a:p>
            <a:pPr algn="ctr" eaLnBrk="1" hangingPunct="1"/>
            <a:r>
              <a:rPr lang="en-US" sz="2000" b="1" i="1" dirty="0">
                <a:solidFill>
                  <a:srgbClr val="FF0000"/>
                </a:solidFill>
                <a:latin typeface="AhnbergHand"/>
                <a:cs typeface="AhnbergHand"/>
              </a:rPr>
              <a:t>Providers</a:t>
            </a:r>
          </a:p>
        </p:txBody>
      </p:sp>
      <p:sp>
        <p:nvSpPr>
          <p:cNvPr id="50181" name="TextBox 5"/>
          <p:cNvSpPr txBox="1">
            <a:spLocks noChangeArrowheads="1"/>
          </p:cNvSpPr>
          <p:nvPr/>
        </p:nvSpPr>
        <p:spPr bwMode="auto">
          <a:xfrm>
            <a:off x="4590545" y="4160838"/>
            <a:ext cx="18774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latin typeface="AhnbergHand"/>
                <a:cs typeface="AhnbergHand"/>
              </a:rPr>
              <a:t>Data Service</a:t>
            </a:r>
          </a:p>
          <a:p>
            <a:pPr algn="ctr" eaLnBrk="1" hangingPunct="1"/>
            <a:r>
              <a:rPr lang="en-US" sz="2000" b="1">
                <a:latin typeface="AhnbergHand"/>
                <a:cs typeface="AhnbergHand"/>
              </a:rPr>
              <a:t>Aggregators</a:t>
            </a:r>
          </a:p>
        </p:txBody>
      </p:sp>
      <p:sp>
        <p:nvSpPr>
          <p:cNvPr id="50182" name="TextBox 6"/>
          <p:cNvSpPr txBox="1">
            <a:spLocks noChangeArrowheads="1"/>
          </p:cNvSpPr>
          <p:nvPr/>
        </p:nvSpPr>
        <p:spPr bwMode="auto">
          <a:xfrm>
            <a:off x="6024318" y="5281613"/>
            <a:ext cx="16594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latin typeface="AhnbergHand"/>
                <a:cs typeface="AhnbergHand"/>
              </a:rPr>
              <a:t>Advertisers</a:t>
            </a:r>
          </a:p>
        </p:txBody>
      </p:sp>
      <p:sp>
        <p:nvSpPr>
          <p:cNvPr id="50183" name="TextBox 7"/>
          <p:cNvSpPr txBox="1">
            <a:spLocks noChangeArrowheads="1"/>
          </p:cNvSpPr>
          <p:nvPr/>
        </p:nvSpPr>
        <p:spPr bwMode="auto">
          <a:xfrm>
            <a:off x="1671888" y="4621213"/>
            <a:ext cx="23775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latin typeface="AhnbergHand"/>
                <a:cs typeface="AhnbergHand"/>
              </a:rPr>
              <a:t>Access Providers</a:t>
            </a:r>
          </a:p>
        </p:txBody>
      </p:sp>
      <p:sp>
        <p:nvSpPr>
          <p:cNvPr id="50184" name="TextBox 8"/>
          <p:cNvSpPr txBox="1">
            <a:spLocks noChangeArrowheads="1"/>
          </p:cNvSpPr>
          <p:nvPr/>
        </p:nvSpPr>
        <p:spPr bwMode="auto">
          <a:xfrm>
            <a:off x="2283001" y="3517900"/>
            <a:ext cx="25571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latin typeface="AhnbergHand"/>
                <a:cs typeface="AhnbergHand"/>
              </a:rPr>
              <a:t>Mobility Providers</a:t>
            </a:r>
          </a:p>
        </p:txBody>
      </p:sp>
      <p:sp>
        <p:nvSpPr>
          <p:cNvPr id="50185" name="TextBox 9"/>
          <p:cNvSpPr txBox="1">
            <a:spLocks noChangeArrowheads="1"/>
          </p:cNvSpPr>
          <p:nvPr/>
        </p:nvSpPr>
        <p:spPr bwMode="auto">
          <a:xfrm>
            <a:off x="1588942" y="4213225"/>
            <a:ext cx="11464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latin typeface="AhnbergHand"/>
                <a:cs typeface="AhnbergHand"/>
              </a:rPr>
              <a:t>Devices</a:t>
            </a:r>
          </a:p>
        </p:txBody>
      </p:sp>
      <p:sp>
        <p:nvSpPr>
          <p:cNvPr id="50186" name="TextBox 10"/>
          <p:cNvSpPr txBox="1">
            <a:spLocks noChangeArrowheads="1"/>
          </p:cNvSpPr>
          <p:nvPr/>
        </p:nvSpPr>
        <p:spPr bwMode="auto">
          <a:xfrm>
            <a:off x="3064783" y="5126038"/>
            <a:ext cx="25699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latin typeface="AhnbergHand"/>
                <a:cs typeface="AhnbergHand"/>
              </a:rPr>
              <a:t>Transit Providers</a:t>
            </a:r>
          </a:p>
        </p:txBody>
      </p:sp>
      <p:sp>
        <p:nvSpPr>
          <p:cNvPr id="50187" name="TextBox 11"/>
          <p:cNvSpPr txBox="1">
            <a:spLocks noChangeArrowheads="1"/>
          </p:cNvSpPr>
          <p:nvPr/>
        </p:nvSpPr>
        <p:spPr bwMode="auto">
          <a:xfrm>
            <a:off x="1921216" y="5761038"/>
            <a:ext cx="32028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latin typeface="AhnbergHand"/>
                <a:cs typeface="AhnbergHand"/>
              </a:rPr>
              <a:t>Infrastructure Service</a:t>
            </a:r>
          </a:p>
          <a:p>
            <a:pPr algn="ctr" eaLnBrk="1" hangingPunct="1"/>
            <a:r>
              <a:rPr lang="en-US" sz="2000" b="1">
                <a:latin typeface="AhnbergHand"/>
                <a:cs typeface="AhnbergHand"/>
              </a:rPr>
              <a:t>Providers</a:t>
            </a:r>
          </a:p>
        </p:txBody>
      </p:sp>
      <p:cxnSp>
        <p:nvCxnSpPr>
          <p:cNvPr id="14" name="Curved Connector 13"/>
          <p:cNvCxnSpPr>
            <a:stCxn id="50179" idx="0"/>
            <a:endCxn id="50180" idx="0"/>
          </p:cNvCxnSpPr>
          <p:nvPr/>
        </p:nvCxnSpPr>
        <p:spPr>
          <a:xfrm rot="5400000" flipH="1" flipV="1">
            <a:off x="4093405" y="920787"/>
            <a:ext cx="261938" cy="5449815"/>
          </a:xfrm>
          <a:prstGeom prst="curvedConnector3">
            <a:avLst>
              <a:gd name="adj1" fmla="val 18727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urved Connector 16"/>
          <p:cNvCxnSpPr>
            <a:stCxn id="50179" idx="2"/>
            <a:endCxn id="50185" idx="0"/>
          </p:cNvCxnSpPr>
          <p:nvPr/>
        </p:nvCxnSpPr>
        <p:spPr>
          <a:xfrm rot="16200000" flipH="1">
            <a:off x="1812595" y="3863644"/>
            <a:ext cx="36452" cy="662709"/>
          </a:xfrm>
          <a:prstGeom prst="curved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Curved Connector 17"/>
          <p:cNvCxnSpPr>
            <a:stCxn id="50185" idx="2"/>
            <a:endCxn id="50183" idx="0"/>
          </p:cNvCxnSpPr>
          <p:nvPr/>
        </p:nvCxnSpPr>
        <p:spPr>
          <a:xfrm rot="16200000" flipH="1">
            <a:off x="2507486" y="4268024"/>
            <a:ext cx="7878" cy="698499"/>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50184" idx="2"/>
            <a:endCxn id="50186" idx="0"/>
          </p:cNvCxnSpPr>
          <p:nvPr/>
        </p:nvCxnSpPr>
        <p:spPr>
          <a:xfrm rot="16200000" flipH="1">
            <a:off x="3351639" y="4127927"/>
            <a:ext cx="1208028" cy="788194"/>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50183" idx="2"/>
            <a:endCxn id="50186" idx="0"/>
          </p:cNvCxnSpPr>
          <p:nvPr/>
        </p:nvCxnSpPr>
        <p:spPr>
          <a:xfrm rot="16200000" flipH="1">
            <a:off x="3552855" y="4329142"/>
            <a:ext cx="104715" cy="1489075"/>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Curved Connector 27"/>
          <p:cNvCxnSpPr>
            <a:stCxn id="50183" idx="2"/>
            <a:endCxn id="50187" idx="0"/>
          </p:cNvCxnSpPr>
          <p:nvPr/>
        </p:nvCxnSpPr>
        <p:spPr>
          <a:xfrm rot="16200000" flipH="1">
            <a:off x="2821812" y="5060186"/>
            <a:ext cx="739715" cy="661988"/>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50186" idx="2"/>
            <a:endCxn id="50187" idx="0"/>
          </p:cNvCxnSpPr>
          <p:nvPr/>
        </p:nvCxnSpPr>
        <p:spPr>
          <a:xfrm rot="5400000">
            <a:off x="3818762" y="5230050"/>
            <a:ext cx="234890" cy="827087"/>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Curved Connector 36"/>
          <p:cNvCxnSpPr>
            <a:stCxn id="50184" idx="2"/>
            <a:endCxn id="50181" idx="1"/>
          </p:cNvCxnSpPr>
          <p:nvPr/>
        </p:nvCxnSpPr>
        <p:spPr>
          <a:xfrm rot="16200000" flipH="1">
            <a:off x="3777665" y="3701900"/>
            <a:ext cx="596771" cy="1028989"/>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50181" idx="3"/>
            <a:endCxn id="50180" idx="2"/>
          </p:cNvCxnSpPr>
          <p:nvPr/>
        </p:nvCxnSpPr>
        <p:spPr>
          <a:xfrm flipV="1">
            <a:off x="6467982" y="4222611"/>
            <a:ext cx="481300" cy="292170"/>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50184" idx="3"/>
            <a:endCxn id="50180" idx="1"/>
          </p:cNvCxnSpPr>
          <p:nvPr/>
        </p:nvCxnSpPr>
        <p:spPr>
          <a:xfrm>
            <a:off x="4840111" y="3717955"/>
            <a:ext cx="1342945" cy="150713"/>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8" name="Curved Connector 47"/>
          <p:cNvCxnSpPr>
            <a:endCxn id="50182" idx="0"/>
          </p:cNvCxnSpPr>
          <p:nvPr/>
        </p:nvCxnSpPr>
        <p:spPr>
          <a:xfrm>
            <a:off x="5529263" y="4806950"/>
            <a:ext cx="1324770" cy="474663"/>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1" name="Curved Connector 50"/>
          <p:cNvCxnSpPr>
            <a:stCxn id="50184" idx="2"/>
            <a:endCxn id="50185" idx="3"/>
          </p:cNvCxnSpPr>
          <p:nvPr/>
        </p:nvCxnSpPr>
        <p:spPr>
          <a:xfrm rot="5400000">
            <a:off x="2900848" y="3752572"/>
            <a:ext cx="495270" cy="826146"/>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4" name="Curved Connector 53"/>
          <p:cNvCxnSpPr>
            <a:endCxn id="50184" idx="1"/>
          </p:cNvCxnSpPr>
          <p:nvPr/>
        </p:nvCxnSpPr>
        <p:spPr>
          <a:xfrm flipV="1">
            <a:off x="1257300" y="3717955"/>
            <a:ext cx="1025701" cy="58710"/>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8" name="Curved Connector 57"/>
          <p:cNvCxnSpPr>
            <a:stCxn id="50179" idx="2"/>
            <a:endCxn id="50183" idx="1"/>
          </p:cNvCxnSpPr>
          <p:nvPr/>
        </p:nvCxnSpPr>
        <p:spPr>
          <a:xfrm rot="16200000" flipH="1">
            <a:off x="1263430" y="4412809"/>
            <a:ext cx="644495" cy="172421"/>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2" name="Curved Connector 61"/>
          <p:cNvCxnSpPr>
            <a:stCxn id="50181" idx="2"/>
            <a:endCxn id="50186" idx="0"/>
          </p:cNvCxnSpPr>
          <p:nvPr/>
        </p:nvCxnSpPr>
        <p:spPr>
          <a:xfrm rot="5400000">
            <a:off x="4810850" y="4407624"/>
            <a:ext cx="257314" cy="1179514"/>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 name="Curved Connector 2"/>
          <p:cNvCxnSpPr>
            <a:stCxn id="50182" idx="0"/>
          </p:cNvCxnSpPr>
          <p:nvPr/>
        </p:nvCxnSpPr>
        <p:spPr>
          <a:xfrm rot="5400000" flipH="1" flipV="1">
            <a:off x="6367861" y="4699401"/>
            <a:ext cx="1068385" cy="96041"/>
          </a:xfrm>
          <a:prstGeom prst="curved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974831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dirty="0">
                <a:ea typeface="ＭＳ Ｐゴシック" charset="0"/>
                <a:cs typeface="AhnbergHand"/>
              </a:rPr>
              <a:t>Further musing...</a:t>
            </a:r>
          </a:p>
        </p:txBody>
      </p:sp>
      <p:sp>
        <p:nvSpPr>
          <p:cNvPr id="51202" name="Content Placeholder 2"/>
          <p:cNvSpPr>
            <a:spLocks noGrp="1"/>
          </p:cNvSpPr>
          <p:nvPr>
            <p:ph idx="1"/>
          </p:nvPr>
        </p:nvSpPr>
        <p:spPr/>
        <p:txBody>
          <a:bodyPr>
            <a:normAutofit fontScale="92500" lnSpcReduction="20000"/>
          </a:bodyPr>
          <a:lstStyle/>
          <a:p>
            <a:r>
              <a:rPr lang="en-US" dirty="0">
                <a:ea typeface="ＭＳ Ｐゴシック" charset="0"/>
                <a:cs typeface="AhnbergHand"/>
              </a:rPr>
              <a:t>What drives the carriage sector?</a:t>
            </a:r>
          </a:p>
          <a:p>
            <a:r>
              <a:rPr lang="en-US" dirty="0">
                <a:ea typeface="ＭＳ Ｐゴシック" charset="0"/>
                <a:cs typeface="AhnbergHand"/>
              </a:rPr>
              <a:t>What drives the content sector?</a:t>
            </a:r>
          </a:p>
          <a:p>
            <a:r>
              <a:rPr lang="en-US" dirty="0">
                <a:ea typeface="ＭＳ Ｐゴシック" charset="0"/>
                <a:cs typeface="AhnbergHand"/>
              </a:rPr>
              <a:t>Is the open network architecture being offered by IPv6 fundamental to the objectives of either of these sectors?</a:t>
            </a:r>
          </a:p>
          <a:p>
            <a:r>
              <a:rPr lang="en-US" dirty="0">
                <a:ea typeface="ＭＳ Ｐゴシック" charset="0"/>
                <a:cs typeface="AhnbergHand"/>
              </a:rPr>
              <a:t>Will they invest in IPv6 infrastructure and service provision?</a:t>
            </a:r>
          </a:p>
          <a:p>
            <a:r>
              <a:rPr lang="en-US" dirty="0">
                <a:ea typeface="ＭＳ Ｐゴシック" charset="0"/>
                <a:cs typeface="AhnbergHand"/>
              </a:rPr>
              <a:t>If so, then why? </a:t>
            </a:r>
          </a:p>
          <a:p>
            <a:r>
              <a:rPr lang="en-US" dirty="0">
                <a:ea typeface="ＭＳ Ｐゴシック" charset="0"/>
                <a:cs typeface="AhnbergHand"/>
              </a:rPr>
              <a:t>If not, then why not?</a:t>
            </a:r>
          </a:p>
        </p:txBody>
      </p:sp>
    </p:spTree>
    <p:extLst>
      <p:ext uri="{BB962C8B-B14F-4D97-AF65-F5344CB8AC3E}">
        <p14:creationId xmlns:p14="http://schemas.microsoft.com/office/powerpoint/2010/main" val="21195332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dirty="0">
                <a:ea typeface="ＭＳ Ｐゴシック" charset="0"/>
                <a:cs typeface="AhnbergHand"/>
              </a:rPr>
              <a:t>Your Thoughts?</a:t>
            </a:r>
          </a:p>
        </p:txBody>
      </p:sp>
      <p:sp>
        <p:nvSpPr>
          <p:cNvPr id="48130" name="Content Placeholder 2"/>
          <p:cNvSpPr>
            <a:spLocks noGrp="1"/>
          </p:cNvSpPr>
          <p:nvPr>
            <p:ph idx="1"/>
          </p:nvPr>
        </p:nvSpPr>
        <p:spPr/>
        <p:txBody>
          <a:bodyPr/>
          <a:lstStyle/>
          <a:p>
            <a:r>
              <a:rPr lang="en-US">
                <a:ea typeface="ＭＳ Ｐゴシック" charset="0"/>
                <a:cs typeface="AhnbergHand"/>
              </a:rPr>
              <a:t>Carriage vs Content</a:t>
            </a:r>
          </a:p>
          <a:p>
            <a:pPr lvl="1"/>
            <a:r>
              <a:rPr lang="en-US">
                <a:ea typeface="ＭＳ Ｐゴシック" charset="0"/>
                <a:cs typeface="AhnbergHand"/>
              </a:rPr>
              <a:t>Currently IT and the Internet has allowed content to shed carriage mediation and negotiate directly with the end consumer</a:t>
            </a:r>
          </a:p>
          <a:p>
            <a:pPr lvl="1"/>
            <a:r>
              <a:rPr lang="en-US">
                <a:ea typeface="ＭＳ Ｐゴシック" charset="0"/>
                <a:cs typeface="AhnbergHand"/>
              </a:rPr>
              <a:t>Will scarcity in the carriage activity enable carriage players to re-enter the content distribution function in a mediation (toll gate) role?</a:t>
            </a:r>
          </a:p>
        </p:txBody>
      </p:sp>
    </p:spTree>
    <p:extLst>
      <p:ext uri="{BB962C8B-B14F-4D97-AF65-F5344CB8AC3E}">
        <p14:creationId xmlns:p14="http://schemas.microsoft.com/office/powerpoint/2010/main" val="57004508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ctrTitle"/>
          </p:nvPr>
        </p:nvSpPr>
        <p:spPr/>
        <p:txBody>
          <a:bodyPr>
            <a:normAutofit fontScale="90000"/>
          </a:bodyPr>
          <a:lstStyle/>
          <a:p>
            <a:r>
              <a:rPr lang="en-US" sz="11500" b="1">
                <a:latin typeface="Max's Handwritin" charset="0"/>
                <a:ea typeface="ＭＳ Ｐゴシック" charset="0"/>
                <a:cs typeface="Max's Handwritin" charset="0"/>
              </a:rPr>
              <a:t>Thank You</a:t>
            </a:r>
          </a:p>
        </p:txBody>
      </p:sp>
      <p:sp>
        <p:nvSpPr>
          <p:cNvPr id="5" name="Subtitle 4"/>
          <p:cNvSpPr>
            <a:spLocks noGrp="1"/>
          </p:cNvSpPr>
          <p:nvPr>
            <p:ph type="subTitle" idx="1"/>
          </p:nvPr>
        </p:nvSpPr>
        <p:spPr/>
        <p:txBody>
          <a:bodyPr/>
          <a:lstStyle/>
          <a:p>
            <a:pPr>
              <a:defRPr/>
            </a:pPr>
            <a:endParaRPr lang="en-US"/>
          </a:p>
        </p:txBody>
      </p:sp>
    </p:spTree>
    <p:extLst>
      <p:ext uri="{BB962C8B-B14F-4D97-AF65-F5344CB8AC3E}">
        <p14:creationId xmlns:p14="http://schemas.microsoft.com/office/powerpoint/2010/main" val="12438651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5642784"/>
            <a:ext cx="5486400" cy="566738"/>
          </a:xfrm>
        </p:spPr>
        <p:txBody>
          <a:bodyPr/>
          <a:lstStyle/>
          <a:p>
            <a:pPr algn="ctr"/>
            <a:r>
              <a:rPr lang="en-US" dirty="0" err="1" smtClean="0"/>
              <a:t>ARPAnet</a:t>
            </a:r>
            <a:r>
              <a:rPr lang="en-US" dirty="0" smtClean="0"/>
              <a:t> - September 1978</a:t>
            </a:r>
            <a:endParaRPr lang="en-US"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t="818" b="880"/>
          <a:stretch>
            <a:fillRect/>
          </a:stretch>
        </p:blipFill>
        <p:spPr bwMode="auto">
          <a:xfrm>
            <a:off x="1640434" y="944112"/>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0017489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pPr eaLnBrk="1" hangingPunct="1">
              <a:defRPr/>
            </a:pPr>
            <a:r>
              <a:rPr lang="en-US" dirty="0" smtClean="0"/>
              <a:t>Transition V1.0</a:t>
            </a:r>
          </a:p>
        </p:txBody>
      </p:sp>
      <p:sp>
        <p:nvSpPr>
          <p:cNvPr id="25602" name="Rectangle 2"/>
          <p:cNvSpPr>
            <a:spLocks noGrp="1" noChangeArrowheads="1"/>
          </p:cNvSpPr>
          <p:nvPr>
            <p:ph type="body" idx="1"/>
          </p:nvPr>
        </p:nvSpPr>
        <p:spPr>
          <a:xfrm>
            <a:off x="521271" y="1946672"/>
            <a:ext cx="8253264" cy="4018359"/>
          </a:xfrm>
        </p:spPr>
        <p:txBody>
          <a:bodyPr>
            <a:normAutofit lnSpcReduction="10000"/>
          </a:bodyPr>
          <a:lstStyle/>
          <a:p>
            <a:pPr marL="625056">
              <a:defRPr/>
            </a:pPr>
            <a:r>
              <a:rPr lang="en-US" sz="2700" dirty="0"/>
              <a:t>Turns out that 8 bits of addresses was not enough for the next generation of mini computers</a:t>
            </a:r>
          </a:p>
          <a:p>
            <a:pPr marL="625056">
              <a:defRPr/>
            </a:pPr>
            <a:r>
              <a:rPr lang="en-US" sz="2700" dirty="0" err="1"/>
              <a:t>ARPAnet</a:t>
            </a:r>
            <a:r>
              <a:rPr lang="en-US" sz="2700" dirty="0"/>
              <a:t> undertook a transition from NCP to a new protocol: TCP/IP</a:t>
            </a:r>
          </a:p>
          <a:p>
            <a:pPr marL="937584" lvl="1">
              <a:defRPr/>
            </a:pPr>
            <a:r>
              <a:rPr lang="en-US" sz="2700" dirty="0"/>
              <a:t>Expansion from 8 to 32 bit addresses</a:t>
            </a:r>
          </a:p>
          <a:p>
            <a:pPr marL="937584" lvl="1">
              <a:defRPr/>
            </a:pPr>
            <a:r>
              <a:rPr lang="en-US" sz="2700" dirty="0"/>
              <a:t>Flag Day: 1 January 1983</a:t>
            </a:r>
          </a:p>
          <a:p>
            <a:pPr marL="937584" lvl="1">
              <a:defRPr/>
            </a:pPr>
            <a:r>
              <a:rPr lang="en-US" sz="2700" dirty="0"/>
              <a:t>Shutdown and reboot every node into the new protocol</a:t>
            </a:r>
          </a:p>
          <a:p>
            <a:pPr marL="937584" lvl="1">
              <a:defRPr/>
            </a:pPr>
            <a:endParaRPr lang="en-US" sz="2700" dirty="0"/>
          </a:p>
        </p:txBody>
      </p:sp>
    </p:spTree>
    <p:extLst>
      <p:ext uri="{BB962C8B-B14F-4D97-AF65-F5344CB8AC3E}">
        <p14:creationId xmlns:p14="http://schemas.microsoft.com/office/powerpoint/2010/main" val="244625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2">
            <a:extLst>
              <a:ext uri="{28A0092B-C50C-407E-A947-70E740481C1C}">
                <a14:useLocalDpi xmlns:a14="http://schemas.microsoft.com/office/drawing/2010/main" val="0"/>
              </a:ext>
            </a:extLst>
          </a:blip>
          <a:srcRect l="2773" t="2638" r="17642" b="32570"/>
          <a:stretch>
            <a:fillRect/>
          </a:stretch>
        </p:blipFill>
        <p:spPr bwMode="auto">
          <a:xfrm>
            <a:off x="1602879" y="695400"/>
            <a:ext cx="5450458" cy="333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626" name="Rectangle 2"/>
          <p:cNvSpPr>
            <a:spLocks noGrp="1" noChangeArrowheads="1"/>
          </p:cNvSpPr>
          <p:nvPr>
            <p:ph type="title"/>
          </p:nvPr>
        </p:nvSpPr>
        <p:spPr>
          <a:xfrm>
            <a:off x="892969" y="4750594"/>
            <a:ext cx="7358063" cy="1196578"/>
          </a:xfrm>
        </p:spPr>
        <p:txBody>
          <a:bodyPr/>
          <a:lstStyle/>
          <a:p>
            <a:pPr eaLnBrk="1" hangingPunct="1">
              <a:defRPr/>
            </a:pPr>
            <a:r>
              <a:rPr lang="ja-JP" altLang="en-US" dirty="0" smtClean="0">
                <a:latin typeface="Arial"/>
              </a:rPr>
              <a:t>“</a:t>
            </a:r>
            <a:r>
              <a:rPr lang="en-US" dirty="0" smtClean="0"/>
              <a:t>This time, for sure!</a:t>
            </a:r>
            <a:r>
              <a:rPr lang="ja-JP" altLang="en-US" dirty="0" smtClean="0">
                <a:latin typeface="Arial"/>
              </a:rPr>
              <a:t>”</a:t>
            </a:r>
            <a:r>
              <a:rPr lang="en-US" dirty="0" smtClean="0"/>
              <a:t> *</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859" y="4196953"/>
            <a:ext cx="1634133" cy="23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9344" y="6197203"/>
            <a:ext cx="2518172"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extBox 1"/>
          <p:cNvSpPr txBox="1"/>
          <p:nvPr/>
        </p:nvSpPr>
        <p:spPr>
          <a:xfrm>
            <a:off x="6074142" y="6441491"/>
            <a:ext cx="2967955" cy="369332"/>
          </a:xfrm>
          <a:prstGeom prst="rect">
            <a:avLst/>
          </a:prstGeom>
          <a:noFill/>
        </p:spPr>
        <p:txBody>
          <a:bodyPr wrap="none" rtlCol="0">
            <a:spAutoFit/>
          </a:bodyPr>
          <a:lstStyle/>
          <a:p>
            <a:r>
              <a:rPr lang="en-US" dirty="0" smtClean="0"/>
              <a:t>* Actually </a:t>
            </a:r>
            <a:r>
              <a:rPr lang="en-US" dirty="0" err="1" smtClean="0"/>
              <a:t>Vint</a:t>
            </a:r>
            <a:r>
              <a:rPr lang="en-US" dirty="0" smtClean="0"/>
              <a:t> didn’t say this!</a:t>
            </a:r>
            <a:endParaRPr lang="en-US" dirty="0"/>
          </a:p>
        </p:txBody>
      </p:sp>
    </p:spTree>
    <p:extLst>
      <p:ext uri="{BB962C8B-B14F-4D97-AF65-F5344CB8AC3E}">
        <p14:creationId xmlns:p14="http://schemas.microsoft.com/office/powerpoint/2010/main" val="2590451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4098</TotalTime>
  <Words>2244</Words>
  <Application>Microsoft Macintosh PowerPoint</Application>
  <PresentationFormat>On-screen Show (4:3)</PresentationFormat>
  <Paragraphs>369</Paragraphs>
  <Slides>64</Slides>
  <Notes>3</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IPv6</vt:lpstr>
      <vt:lpstr>Why?</vt:lpstr>
      <vt:lpstr>Because we’ve run out of addresses</vt:lpstr>
      <vt:lpstr>again</vt:lpstr>
      <vt:lpstr>We’ve been here before ...</vt:lpstr>
      <vt:lpstr>ARPAnet IMP</vt:lpstr>
      <vt:lpstr>ARPAnet - September 1978</vt:lpstr>
      <vt:lpstr>Transition V1.0</vt:lpstr>
      <vt:lpstr>“This time, for sure!” *</vt:lpstr>
      <vt:lpstr>IP Version 4</vt:lpstr>
      <vt:lpstr>IPv4 Address Allocations</vt:lpstr>
      <vt:lpstr>IPv4 Address Allocations</vt:lpstr>
      <vt:lpstr>IPocalypse?</vt:lpstr>
      <vt:lpstr>So we’ll hit the wall – right?</vt:lpstr>
      <vt:lpstr>Maybe not</vt:lpstr>
      <vt:lpstr>It’s more like this!</vt:lpstr>
      <vt:lpstr>What are we transitioning to?</vt:lpstr>
      <vt:lpstr>IPv6</vt:lpstr>
      <vt:lpstr> Layer-3 Protocol Surgery</vt:lpstr>
      <vt:lpstr> Layer-3 Protocol Surgery</vt:lpstr>
      <vt:lpstr>What changes with IPv6?</vt:lpstr>
      <vt:lpstr>What changes?</vt:lpstr>
      <vt:lpstr>What’s giving us grief?</vt:lpstr>
      <vt:lpstr>Technology Considerations</vt:lpstr>
      <vt:lpstr>Transition V2.0</vt:lpstr>
      <vt:lpstr>Transition V2.0</vt:lpstr>
      <vt:lpstr>Maybe it’s like this!</vt:lpstr>
      <vt:lpstr>Why is this so hard?</vt:lpstr>
      <vt:lpstr>The IPv6 Transition Plan</vt:lpstr>
      <vt:lpstr>IPv4 Depletion</vt:lpstr>
      <vt:lpstr>A Rough Census of the Network Edge</vt:lpstr>
      <vt:lpstr>A Rough Census of the Network Core</vt:lpstr>
      <vt:lpstr>IPv6 capability, as seen by Google</vt:lpstr>
      <vt:lpstr>PowerPoint Presentation</vt:lpstr>
      <vt:lpstr>Ooops!</vt:lpstr>
      <vt:lpstr>The IPv6 Transition Plan  - V2.0</vt:lpstr>
      <vt:lpstr>What’s gone wrong?</vt:lpstr>
      <vt:lpstr>Lessons from the Past</vt:lpstr>
      <vt:lpstr>IPv4 Deployment Lessons</vt:lpstr>
      <vt:lpstr>Circuits to Packets:  The Demand Schedule Shift</vt:lpstr>
      <vt:lpstr>IPv4 Deployment</vt:lpstr>
      <vt:lpstr>IPv4 Deployment</vt:lpstr>
      <vt:lpstr>IPv4 Deployment</vt:lpstr>
      <vt:lpstr>IPv4 Deployment</vt:lpstr>
      <vt:lpstr>What about IPv6 Transition?</vt:lpstr>
      <vt:lpstr>IPv6 vs IPv4</vt:lpstr>
      <vt:lpstr>IPv4 to Dual Stack: The Demand Schedule Shift</vt:lpstr>
      <vt:lpstr>The Transition to IPv6 </vt:lpstr>
      <vt:lpstr>The Transition to IPv6</vt:lpstr>
      <vt:lpstr>“Market Failure”</vt:lpstr>
      <vt:lpstr>The Transition to IPv6</vt:lpstr>
      <vt:lpstr>IPv6 Transition as a “Public Good?”</vt:lpstr>
      <vt:lpstr>Public Good “solutions”</vt:lpstr>
      <vt:lpstr>Regulatory Impost</vt:lpstr>
      <vt:lpstr>Government Purchase Contracts</vt:lpstr>
      <vt:lpstr>Subsidies and Incentives</vt:lpstr>
      <vt:lpstr>Public Provision</vt:lpstr>
      <vt:lpstr>What About IPv4 Exhaustion?</vt:lpstr>
      <vt:lpstr>Adding CGNs to IPv4: The Demand Schedule Shift</vt:lpstr>
      <vt:lpstr>But is this all there is to CGNs?</vt:lpstr>
      <vt:lpstr>Further musing...</vt:lpstr>
      <vt:lpstr>Further musing...</vt:lpstr>
      <vt:lpstr>Your Thoughts?</vt:lpstr>
      <vt:lpstr>Thank You</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IPv6</dc:title>
  <dc:creator>Geoff Huston</dc:creator>
  <cp:lastModifiedBy>Geoff Huston</cp:lastModifiedBy>
  <cp:revision>20</cp:revision>
  <dcterms:created xsi:type="dcterms:W3CDTF">2012-01-06T03:49:24Z</dcterms:created>
  <dcterms:modified xsi:type="dcterms:W3CDTF">2012-02-20T04:32:32Z</dcterms:modified>
</cp:coreProperties>
</file>