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7" r:id="rId8"/>
    <p:sldId id="270" r:id="rId9"/>
    <p:sldId id="271" r:id="rId10"/>
    <p:sldId id="272" r:id="rId11"/>
    <p:sldId id="273" r:id="rId12"/>
    <p:sldId id="274" r:id="rId13"/>
    <p:sldId id="263" r:id="rId14"/>
    <p:sldId id="282" r:id="rId15"/>
    <p:sldId id="286" r:id="rId16"/>
    <p:sldId id="292" r:id="rId17"/>
    <p:sldId id="276" r:id="rId18"/>
    <p:sldId id="278" r:id="rId19"/>
    <p:sldId id="279" r:id="rId20"/>
    <p:sldId id="287" r:id="rId21"/>
    <p:sldId id="280" r:id="rId22"/>
    <p:sldId id="268" r:id="rId23"/>
    <p:sldId id="288" r:id="rId24"/>
    <p:sldId id="293" r:id="rId25"/>
    <p:sldId id="289" r:id="rId26"/>
    <p:sldId id="269" r:id="rId27"/>
    <p:sldId id="290" r:id="rId28"/>
    <p:sldId id="266" r:id="rId29"/>
    <p:sldId id="291" r:id="rId30"/>
    <p:sldId id="281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1" d="100"/>
          <a:sy n="91" d="100"/>
        </p:scale>
        <p:origin x="-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1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2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8EDF-DAB7-D74A-9BE1-9F0EA53845D0}" type="datetimeFigureOut">
              <a:rPr lang="en-US" smtClean="0"/>
              <a:t>25/05/12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D343-6FAA-AD46-8721-49EF30A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Internet Futures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212394">
            <a:off x="2539807" y="3923326"/>
            <a:ext cx="5838333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hnbergHand"/>
                <a:cs typeface="AhnbergHand"/>
              </a:rPr>
              <a:t>A personal glimpse into a future of the Internet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7243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968500"/>
            <a:ext cx="2921000" cy="2921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1053" y="1968500"/>
            <a:ext cx="3515894" cy="2921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Apple’s Numbers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Phones:</a:t>
            </a:r>
          </a:p>
          <a:p>
            <a:r>
              <a:rPr lang="en-US" dirty="0" smtClean="0"/>
              <a:t>Q3 2010 : Apple shipped  8.4M iPhones</a:t>
            </a:r>
          </a:p>
          <a:p>
            <a:r>
              <a:rPr lang="en-US" dirty="0" smtClean="0"/>
              <a:t>Q3 2011 : Apple shipped 20.3M iPhones</a:t>
            </a:r>
          </a:p>
          <a:p>
            <a:pPr lvl="1"/>
            <a:r>
              <a:rPr lang="en-US" dirty="0" smtClean="0"/>
              <a:t>Added 42 carriers and 15 countries in the quarter!</a:t>
            </a:r>
          </a:p>
          <a:p>
            <a:pPr marL="0" indent="0">
              <a:buNone/>
            </a:pPr>
            <a:r>
              <a:rPr lang="en-US" dirty="0" err="1" smtClean="0"/>
              <a:t>iPads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Q3 2010 : Apple shipped  </a:t>
            </a:r>
            <a:r>
              <a:rPr lang="en-US" dirty="0" smtClean="0"/>
              <a:t>3.3M </a:t>
            </a:r>
            <a:r>
              <a:rPr lang="en-US" dirty="0" err="1" smtClean="0"/>
              <a:t>iPads</a:t>
            </a:r>
            <a:endParaRPr lang="en-US" dirty="0"/>
          </a:p>
          <a:p>
            <a:r>
              <a:rPr lang="en-US" dirty="0" smtClean="0"/>
              <a:t>Q3 </a:t>
            </a:r>
            <a:r>
              <a:rPr lang="en-US" dirty="0"/>
              <a:t>2011 : Apple shipped </a:t>
            </a:r>
            <a:r>
              <a:rPr lang="en-US" dirty="0" smtClean="0"/>
              <a:t>9.2M </a:t>
            </a:r>
            <a:r>
              <a:rPr lang="en-US" dirty="0" err="1" smtClean="0"/>
              <a:t>iPads</a:t>
            </a:r>
            <a:endParaRPr lang="en-US" dirty="0"/>
          </a:p>
          <a:p>
            <a:pPr lvl="1"/>
            <a:r>
              <a:rPr lang="en-US" dirty="0" smtClean="0"/>
              <a:t>“every </a:t>
            </a:r>
            <a:r>
              <a:rPr lang="en-US" dirty="0" err="1" smtClean="0"/>
              <a:t>iPad</a:t>
            </a:r>
            <a:r>
              <a:rPr lang="en-US" dirty="0" smtClean="0"/>
              <a:t> we could make has been sold”</a:t>
            </a:r>
          </a:p>
          <a:p>
            <a:pPr marL="0" indent="0">
              <a:buNone/>
            </a:pPr>
            <a:r>
              <a:rPr lang="en-US" dirty="0" smtClean="0"/>
              <a:t>Q3 2011 profit: $US 7.3B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723">
            <a:off x="377757" y="513755"/>
            <a:ext cx="3110880" cy="5270500"/>
          </a:xfrm>
          <a:prstGeom prst="rect">
            <a:avLst/>
          </a:prstGeom>
        </p:spPr>
      </p:pic>
      <p:sp>
        <p:nvSpPr>
          <p:cNvPr id="5" name="Rectangle 2"/>
          <p:cNvSpPr>
            <a:spLocks/>
          </p:cNvSpPr>
          <p:nvPr/>
        </p:nvSpPr>
        <p:spPr bwMode="auto">
          <a:xfrm rot="21032447">
            <a:off x="4884328" y="5058902"/>
            <a:ext cx="3904446" cy="1488378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0"/>
              <a:cs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And Q4 2011 was even bigger!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hnbergHand"/>
              <a:ea typeface="ＭＳ Ｐゴシック" charset="0"/>
              <a:cs typeface="AhnbergHand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968500"/>
            <a:ext cx="2921000" cy="2921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1053" y="1968500"/>
            <a:ext cx="3515894" cy="2921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Apple’s Numbers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Phones:</a:t>
            </a:r>
          </a:p>
          <a:p>
            <a:r>
              <a:rPr lang="en-US" dirty="0" smtClean="0"/>
              <a:t>Q3 2010 : Apple shipped  8.4M iPhones</a:t>
            </a:r>
          </a:p>
          <a:p>
            <a:r>
              <a:rPr lang="en-US" dirty="0" smtClean="0"/>
              <a:t>Q3 2011 : Apple shipped 20.3M iPhones</a:t>
            </a:r>
          </a:p>
          <a:p>
            <a:pPr lvl="1"/>
            <a:r>
              <a:rPr lang="en-US" dirty="0" smtClean="0"/>
              <a:t>Added 42 carriers and 15 countries in the quarter!</a:t>
            </a:r>
          </a:p>
          <a:p>
            <a:pPr marL="0" indent="0">
              <a:buNone/>
            </a:pPr>
            <a:r>
              <a:rPr lang="en-US" dirty="0" err="1" smtClean="0"/>
              <a:t>iPads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Q3 2010 : Apple shipped  </a:t>
            </a:r>
            <a:r>
              <a:rPr lang="en-US" dirty="0" smtClean="0"/>
              <a:t>3.3M </a:t>
            </a:r>
            <a:r>
              <a:rPr lang="en-US" dirty="0" err="1" smtClean="0"/>
              <a:t>iPads</a:t>
            </a:r>
            <a:endParaRPr lang="en-US" dirty="0"/>
          </a:p>
          <a:p>
            <a:r>
              <a:rPr lang="en-US" dirty="0" smtClean="0"/>
              <a:t>Q3 </a:t>
            </a:r>
            <a:r>
              <a:rPr lang="en-US" dirty="0"/>
              <a:t>2011 : Apple shipped </a:t>
            </a:r>
            <a:r>
              <a:rPr lang="en-US" dirty="0" smtClean="0"/>
              <a:t>9.2M </a:t>
            </a:r>
            <a:r>
              <a:rPr lang="en-US" dirty="0" err="1" smtClean="0"/>
              <a:t>iPads</a:t>
            </a:r>
            <a:endParaRPr lang="en-US" dirty="0"/>
          </a:p>
          <a:p>
            <a:pPr lvl="1"/>
            <a:r>
              <a:rPr lang="en-US" dirty="0" smtClean="0"/>
              <a:t>“every </a:t>
            </a:r>
            <a:r>
              <a:rPr lang="en-US" dirty="0" err="1" smtClean="0"/>
              <a:t>iPad</a:t>
            </a:r>
            <a:r>
              <a:rPr lang="en-US" dirty="0" smtClean="0"/>
              <a:t> we could make has been sold”</a:t>
            </a:r>
          </a:p>
          <a:p>
            <a:pPr marL="0" indent="0">
              <a:buNone/>
            </a:pPr>
            <a:r>
              <a:rPr lang="en-US" dirty="0" smtClean="0"/>
              <a:t>Q3 2011 profit: $US 7.3B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723">
            <a:off x="377757" y="513755"/>
            <a:ext cx="3110880" cy="5270500"/>
          </a:xfrm>
          <a:prstGeom prst="rect">
            <a:avLst/>
          </a:prstGeom>
        </p:spPr>
      </p:pic>
      <p:sp>
        <p:nvSpPr>
          <p:cNvPr id="5" name="Rectangle 2"/>
          <p:cNvSpPr>
            <a:spLocks/>
          </p:cNvSpPr>
          <p:nvPr/>
        </p:nvSpPr>
        <p:spPr bwMode="auto">
          <a:xfrm rot="21032447">
            <a:off x="4884328" y="5058902"/>
            <a:ext cx="3904446" cy="1488378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0"/>
              <a:cs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And Q4 2011 was even bigger!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hnbergHand"/>
              <a:ea typeface="ＭＳ Ｐゴシック" charset="0"/>
              <a:cs typeface="AhnbergHand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947" y="160020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hnbergHand"/>
                <a:cs typeface="AhnbergHand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hnbergHand"/>
                <a:cs typeface="AhnbergHand"/>
              </a:rPr>
              <a:t>7M iPhones</a:t>
            </a:r>
            <a:endParaRPr lang="en-US" sz="2400" b="1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39368" y="2125579"/>
            <a:ext cx="781761" cy="935789"/>
          </a:xfrm>
          <a:custGeom>
            <a:avLst/>
            <a:gdLst>
              <a:gd name="connsiteX0" fmla="*/ 0 w 781761"/>
              <a:gd name="connsiteY0" fmla="*/ 935789 h 935789"/>
              <a:gd name="connsiteX1" fmla="*/ 441158 w 781761"/>
              <a:gd name="connsiteY1" fmla="*/ 494632 h 935789"/>
              <a:gd name="connsiteX2" fmla="*/ 762000 w 781761"/>
              <a:gd name="connsiteY2" fmla="*/ 120316 h 935789"/>
              <a:gd name="connsiteX3" fmla="*/ 748632 w 781761"/>
              <a:gd name="connsiteY3" fmla="*/ 0 h 9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61" h="935789">
                <a:moveTo>
                  <a:pt x="0" y="935789"/>
                </a:moveTo>
                <a:cubicBezTo>
                  <a:pt x="157079" y="783166"/>
                  <a:pt x="314158" y="630544"/>
                  <a:pt x="441158" y="494632"/>
                </a:cubicBezTo>
                <a:cubicBezTo>
                  <a:pt x="568158" y="358720"/>
                  <a:pt x="710754" y="202755"/>
                  <a:pt x="762000" y="120316"/>
                </a:cubicBezTo>
                <a:cubicBezTo>
                  <a:pt x="813246" y="37877"/>
                  <a:pt x="748632" y="0"/>
                  <a:pt x="74863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788568" y="3989137"/>
            <a:ext cx="781761" cy="935789"/>
          </a:xfrm>
          <a:custGeom>
            <a:avLst/>
            <a:gdLst>
              <a:gd name="connsiteX0" fmla="*/ 0 w 781761"/>
              <a:gd name="connsiteY0" fmla="*/ 935789 h 935789"/>
              <a:gd name="connsiteX1" fmla="*/ 441158 w 781761"/>
              <a:gd name="connsiteY1" fmla="*/ 494632 h 935789"/>
              <a:gd name="connsiteX2" fmla="*/ 762000 w 781761"/>
              <a:gd name="connsiteY2" fmla="*/ 120316 h 935789"/>
              <a:gd name="connsiteX3" fmla="*/ 748632 w 781761"/>
              <a:gd name="connsiteY3" fmla="*/ 0 h 9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61" h="935789">
                <a:moveTo>
                  <a:pt x="0" y="935789"/>
                </a:moveTo>
                <a:cubicBezTo>
                  <a:pt x="157079" y="783166"/>
                  <a:pt x="314158" y="630544"/>
                  <a:pt x="441158" y="494632"/>
                </a:cubicBezTo>
                <a:cubicBezTo>
                  <a:pt x="568158" y="358720"/>
                  <a:pt x="710754" y="202755"/>
                  <a:pt x="762000" y="120316"/>
                </a:cubicBezTo>
                <a:cubicBezTo>
                  <a:pt x="813246" y="37877"/>
                  <a:pt x="748632" y="0"/>
                  <a:pt x="74863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9368" y="352747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hnbergHand"/>
                <a:cs typeface="AhnbergHand"/>
              </a:rPr>
              <a:t>15M </a:t>
            </a:r>
            <a:r>
              <a:rPr lang="en-US" sz="2400" b="1" dirty="0" err="1" smtClean="0">
                <a:solidFill>
                  <a:srgbClr val="FF0000"/>
                </a:solidFill>
                <a:latin typeface="AhnbergHand"/>
                <a:cs typeface="AhnbergHand"/>
              </a:rPr>
              <a:t>iPads</a:t>
            </a:r>
            <a:endParaRPr lang="en-US" sz="2400" b="1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54921" y="5440952"/>
            <a:ext cx="596232" cy="524795"/>
          </a:xfrm>
          <a:custGeom>
            <a:avLst/>
            <a:gdLst>
              <a:gd name="connsiteX0" fmla="*/ 0 w 781761"/>
              <a:gd name="connsiteY0" fmla="*/ 935789 h 935789"/>
              <a:gd name="connsiteX1" fmla="*/ 441158 w 781761"/>
              <a:gd name="connsiteY1" fmla="*/ 494632 h 935789"/>
              <a:gd name="connsiteX2" fmla="*/ 762000 w 781761"/>
              <a:gd name="connsiteY2" fmla="*/ 120316 h 935789"/>
              <a:gd name="connsiteX3" fmla="*/ 748632 w 781761"/>
              <a:gd name="connsiteY3" fmla="*/ 0 h 9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61" h="935789">
                <a:moveTo>
                  <a:pt x="0" y="935789"/>
                </a:moveTo>
                <a:cubicBezTo>
                  <a:pt x="157079" y="783166"/>
                  <a:pt x="314158" y="630544"/>
                  <a:pt x="441158" y="494632"/>
                </a:cubicBezTo>
                <a:cubicBezTo>
                  <a:pt x="568158" y="358720"/>
                  <a:pt x="710754" y="202755"/>
                  <a:pt x="762000" y="120316"/>
                </a:cubicBezTo>
                <a:cubicBezTo>
                  <a:pt x="813246" y="37877"/>
                  <a:pt x="748632" y="0"/>
                  <a:pt x="74863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14321" y="620295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hnbergHand"/>
                <a:cs typeface="AhnbergHand"/>
              </a:rPr>
              <a:t>$13.1B profit!</a:t>
            </a:r>
            <a:endParaRPr lang="en-US" sz="2000" b="1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6892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Coping with Demand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1" y="1280271"/>
            <a:ext cx="8333876" cy="508974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 rot="20573701">
            <a:off x="1224168" y="2298200"/>
            <a:ext cx="3344709" cy="1881988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Global IPv4 supply shortfall is predicted to reach 800m addresses by 2014</a:t>
            </a:r>
          </a:p>
        </p:txBody>
      </p:sp>
    </p:spTree>
    <p:extLst>
      <p:ext uri="{BB962C8B-B14F-4D97-AF65-F5344CB8AC3E}">
        <p14:creationId xmlns:p14="http://schemas.microsoft.com/office/powerpoint/2010/main" val="30849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 years: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7911703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748" y="495504"/>
            <a:ext cx="733695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nbergHand"/>
                <a:cs typeface="AhnbergHand"/>
              </a:rPr>
              <a:t>Coping with IPv4 Address Exhaustion</a:t>
            </a:r>
            <a:endParaRPr lang="en-US" sz="2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55669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 years: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7911703" cy="56261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747000" y="5791200"/>
            <a:ext cx="1104900" cy="25400"/>
          </a:xfrm>
          <a:custGeom>
            <a:avLst/>
            <a:gdLst>
              <a:gd name="connsiteX0" fmla="*/ 0 w 1104900"/>
              <a:gd name="connsiteY0" fmla="*/ 0 h 25400"/>
              <a:gd name="connsiteX1" fmla="*/ 800100 w 1104900"/>
              <a:gd name="connsiteY1" fmla="*/ 0 h 25400"/>
              <a:gd name="connsiteX2" fmla="*/ 1104900 w 1104900"/>
              <a:gd name="connsiteY2" fmla="*/ 254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5400">
                <a:moveTo>
                  <a:pt x="0" y="0"/>
                </a:moveTo>
                <a:lnTo>
                  <a:pt x="800100" y="0"/>
                </a:lnTo>
                <a:cubicBezTo>
                  <a:pt x="984250" y="4233"/>
                  <a:pt x="1104900" y="25400"/>
                  <a:pt x="1104900" y="25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83600" y="6121400"/>
            <a:ext cx="79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2017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15366" y="5857424"/>
            <a:ext cx="185217" cy="254451"/>
          </a:xfrm>
          <a:custGeom>
            <a:avLst/>
            <a:gdLst>
              <a:gd name="connsiteX0" fmla="*/ 127009 w 185217"/>
              <a:gd name="connsiteY0" fmla="*/ 254451 h 254451"/>
              <a:gd name="connsiteX1" fmla="*/ 100551 w 185217"/>
              <a:gd name="connsiteY1" fmla="*/ 74534 h 254451"/>
              <a:gd name="connsiteX2" fmla="*/ 95259 w 185217"/>
              <a:gd name="connsiteY2" fmla="*/ 5743 h 254451"/>
              <a:gd name="connsiteX3" fmla="*/ 9 w 185217"/>
              <a:gd name="connsiteY3" fmla="*/ 79826 h 254451"/>
              <a:gd name="connsiteX4" fmla="*/ 89967 w 185217"/>
              <a:gd name="connsiteY4" fmla="*/ 451 h 254451"/>
              <a:gd name="connsiteX5" fmla="*/ 185217 w 185217"/>
              <a:gd name="connsiteY5" fmla="*/ 53368 h 25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17" h="254451">
                <a:moveTo>
                  <a:pt x="127009" y="254451"/>
                </a:moveTo>
                <a:cubicBezTo>
                  <a:pt x="116426" y="185218"/>
                  <a:pt x="105843" y="115985"/>
                  <a:pt x="100551" y="74534"/>
                </a:cubicBezTo>
                <a:cubicBezTo>
                  <a:pt x="95259" y="33083"/>
                  <a:pt x="112016" y="4861"/>
                  <a:pt x="95259" y="5743"/>
                </a:cubicBezTo>
                <a:cubicBezTo>
                  <a:pt x="78502" y="6625"/>
                  <a:pt x="891" y="80708"/>
                  <a:pt x="9" y="79826"/>
                </a:cubicBezTo>
                <a:cubicBezTo>
                  <a:pt x="-873" y="78944"/>
                  <a:pt x="59099" y="4861"/>
                  <a:pt x="89967" y="451"/>
                </a:cubicBezTo>
                <a:cubicBezTo>
                  <a:pt x="120835" y="-3959"/>
                  <a:pt x="153026" y="24704"/>
                  <a:pt x="185217" y="53368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610610">
            <a:off x="4763758" y="3522132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Hopefully, we’ve figured out this</a:t>
            </a:r>
          </a:p>
          <a:p>
            <a:r>
              <a:rPr lang="en-US" dirty="0">
                <a:latin typeface="AhnbergHand"/>
                <a:cs typeface="AhnbergHand"/>
              </a:rPr>
              <a:t>t</a:t>
            </a:r>
            <a:r>
              <a:rPr lang="en-US" dirty="0" smtClean="0">
                <a:latin typeface="AhnbergHand"/>
                <a:cs typeface="AhnbergHand"/>
              </a:rPr>
              <a:t>ransition to IPv6 by 2017!!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247467" y="4064000"/>
            <a:ext cx="1659466" cy="1627807"/>
          </a:xfrm>
          <a:custGeom>
            <a:avLst/>
            <a:gdLst>
              <a:gd name="connsiteX0" fmla="*/ 0 w 1659466"/>
              <a:gd name="connsiteY0" fmla="*/ 0 h 1627807"/>
              <a:gd name="connsiteX1" fmla="*/ 914400 w 1659466"/>
              <a:gd name="connsiteY1" fmla="*/ 677333 h 1627807"/>
              <a:gd name="connsiteX2" fmla="*/ 1354666 w 1659466"/>
              <a:gd name="connsiteY2" fmla="*/ 1100667 h 1627807"/>
              <a:gd name="connsiteX3" fmla="*/ 1574800 w 1659466"/>
              <a:gd name="connsiteY3" fmla="*/ 1608667 h 1627807"/>
              <a:gd name="connsiteX4" fmla="*/ 1659466 w 1659466"/>
              <a:gd name="connsiteY4" fmla="*/ 1354667 h 1627807"/>
              <a:gd name="connsiteX5" fmla="*/ 1574800 w 1659466"/>
              <a:gd name="connsiteY5" fmla="*/ 1625600 h 1627807"/>
              <a:gd name="connsiteX6" fmla="*/ 1337733 w 1659466"/>
              <a:gd name="connsiteY6" fmla="*/ 1490133 h 162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466" h="1627807">
                <a:moveTo>
                  <a:pt x="0" y="0"/>
                </a:moveTo>
                <a:cubicBezTo>
                  <a:pt x="344311" y="246944"/>
                  <a:pt x="688622" y="493889"/>
                  <a:pt x="914400" y="677333"/>
                </a:cubicBezTo>
                <a:cubicBezTo>
                  <a:pt x="1140178" y="860777"/>
                  <a:pt x="1244599" y="945445"/>
                  <a:pt x="1354666" y="1100667"/>
                </a:cubicBezTo>
                <a:cubicBezTo>
                  <a:pt x="1464733" y="1255889"/>
                  <a:pt x="1524000" y="1566334"/>
                  <a:pt x="1574800" y="1608667"/>
                </a:cubicBezTo>
                <a:cubicBezTo>
                  <a:pt x="1625600" y="1651000"/>
                  <a:pt x="1659466" y="1351845"/>
                  <a:pt x="1659466" y="1354667"/>
                </a:cubicBezTo>
                <a:cubicBezTo>
                  <a:pt x="1659466" y="1357489"/>
                  <a:pt x="1628422" y="1603022"/>
                  <a:pt x="1574800" y="1625600"/>
                </a:cubicBezTo>
                <a:cubicBezTo>
                  <a:pt x="1521178" y="1648178"/>
                  <a:pt x="1337733" y="1490133"/>
                  <a:pt x="1337733" y="14901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748" y="495504"/>
            <a:ext cx="733695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nbergHand"/>
                <a:cs typeface="AhnbergHand"/>
              </a:rPr>
              <a:t>Coping with IPv4 Address Exhaustion</a:t>
            </a:r>
            <a:endParaRPr lang="en-US" sz="2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6167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But we’re now High Risk!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99" b="9199"/>
          <a:stretch>
            <a:fillRect/>
          </a:stretch>
        </p:blipFill>
        <p:spPr>
          <a:xfrm>
            <a:off x="163821" y="2115601"/>
            <a:ext cx="5315983" cy="2923586"/>
          </a:xfrm>
        </p:spPr>
      </p:pic>
      <p:sp>
        <p:nvSpPr>
          <p:cNvPr id="5" name="TextBox 4"/>
          <p:cNvSpPr txBox="1"/>
          <p:nvPr/>
        </p:nvSpPr>
        <p:spPr>
          <a:xfrm>
            <a:off x="91526" y="5152480"/>
            <a:ext cx="5594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hnbergHand"/>
              </a:rPr>
              <a:t>The emergence of a market in IPv4 addresses is now a certainty. </a:t>
            </a:r>
          </a:p>
          <a:p>
            <a:endParaRPr lang="en-US" sz="2000" b="1" dirty="0">
              <a:cs typeface="AhnbergHand"/>
            </a:endParaRPr>
          </a:p>
          <a:p>
            <a:r>
              <a:rPr lang="en-US" sz="2000" b="1" dirty="0" smtClean="0">
                <a:cs typeface="AhnbergHand"/>
              </a:rPr>
              <a:t>But the outcomes of this market are by no means assured...</a:t>
            </a:r>
          </a:p>
        </p:txBody>
      </p:sp>
    </p:spTree>
    <p:extLst>
      <p:ext uri="{BB962C8B-B14F-4D97-AF65-F5344CB8AC3E}">
        <p14:creationId xmlns:p14="http://schemas.microsoft.com/office/powerpoint/2010/main" val="182640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But we’re now High Risk!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99" b="9199"/>
          <a:stretch>
            <a:fillRect/>
          </a:stretch>
        </p:blipFill>
        <p:spPr>
          <a:xfrm>
            <a:off x="163821" y="2115601"/>
            <a:ext cx="5315983" cy="2923586"/>
          </a:xfrm>
        </p:spPr>
      </p:pic>
      <p:sp>
        <p:nvSpPr>
          <p:cNvPr id="5" name="TextBox 4"/>
          <p:cNvSpPr txBox="1"/>
          <p:nvPr/>
        </p:nvSpPr>
        <p:spPr>
          <a:xfrm>
            <a:off x="91526" y="5152480"/>
            <a:ext cx="5594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hnbergHand"/>
              </a:rPr>
              <a:t>The emergence of a market in IPv4 addresses is now a certainty. </a:t>
            </a:r>
          </a:p>
          <a:p>
            <a:endParaRPr lang="en-US" sz="2000" b="1" dirty="0">
              <a:cs typeface="AhnbergHand"/>
            </a:endParaRPr>
          </a:p>
          <a:p>
            <a:r>
              <a:rPr lang="en-US" sz="2000" b="1" dirty="0" smtClean="0">
                <a:cs typeface="AhnbergHand"/>
              </a:rPr>
              <a:t>But the outcomes of this market are by no means assured...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3500" y="1292937"/>
            <a:ext cx="287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price goes too high then this will generate acute instability and potentially fragment the network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3500" y="2660782"/>
            <a:ext cx="28749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price is highly volatile this will deter new investors in networked services and entrench the incumbent services and incumbent providers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3500" y="4735425"/>
            <a:ext cx="2874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price is too low then there is little incentive for incumbents to move away from IPv4 and commence investments in IPv6, leading to stasis and entrenched incumbents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571633" y="3386808"/>
            <a:ext cx="411867" cy="4805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145433">
            <a:off x="5479804" y="2115601"/>
            <a:ext cx="411867" cy="4805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48369">
            <a:off x="5491133" y="4495258"/>
            <a:ext cx="411867" cy="4805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2" y="2033100"/>
            <a:ext cx="7382479" cy="41834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In the next five years...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51195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nbergHand"/>
                <a:cs typeface="AhnbergHand"/>
              </a:rPr>
              <a:t>w</a:t>
            </a:r>
            <a:r>
              <a:rPr lang="en-US" dirty="0" smtClean="0">
                <a:latin typeface="AhnbergHand"/>
                <a:cs typeface="AhnbergHand"/>
              </a:rPr>
              <a:t>e have a choice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17259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2" y="2033100"/>
            <a:ext cx="7382479" cy="41834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In the next five years...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2448" y="3978469"/>
            <a:ext cx="3450492" cy="160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hnbergHand"/>
                <a:cs typeface="AhnbergHand"/>
              </a:rPr>
              <a:t>Everything gets squashed into HTTP, IPv4 and CGNs</a:t>
            </a:r>
            <a:endParaRPr lang="en-US" sz="2400" dirty="0">
              <a:latin typeface="AhnbergHand"/>
              <a:cs typeface="AhnbergHan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9464" y="4016569"/>
            <a:ext cx="3450492" cy="160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hnbergHand"/>
                <a:cs typeface="AhnbergHand"/>
              </a:rPr>
              <a:t>IPv6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16208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And its not yet clear which path the Internet will take!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972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 q</a:t>
            </a:r>
            <a:r>
              <a:rPr lang="en-US" baseline="0" dirty="0" smtClean="0">
                <a:latin typeface="Powderfinger Type"/>
                <a:cs typeface="Powderfinger Type"/>
              </a:rPr>
              <a:t>uick look back: </a:t>
            </a:r>
            <a:r>
              <a:rPr lang="en-US" baseline="0" dirty="0" smtClean="0">
                <a:latin typeface="Powderfinger Type"/>
                <a:cs typeface="Powderfinger Type"/>
              </a:rPr>
              <a:t/>
            </a:r>
            <a:br>
              <a:rPr lang="en-US" baseline="0" dirty="0" smtClean="0">
                <a:latin typeface="Powderfinger Type"/>
                <a:cs typeface="Powderfinger Type"/>
              </a:rPr>
            </a:br>
            <a:r>
              <a:rPr lang="en-US" dirty="0">
                <a:latin typeface="Powderfinger Type"/>
                <a:cs typeface="Powderfinger Type"/>
              </a:rPr>
              <a:t> </a:t>
            </a:r>
            <a:r>
              <a:rPr lang="en-US" dirty="0" smtClean="0">
                <a:latin typeface="Powderfinger Type"/>
                <a:cs typeface="Powderfinger Type"/>
              </a:rPr>
              <a:t>20 years ago in </a:t>
            </a:r>
            <a:r>
              <a:rPr lang="en-US" baseline="0" dirty="0" smtClean="0">
                <a:latin typeface="Powderfinger Type"/>
                <a:cs typeface="Powderfinger Type"/>
              </a:rPr>
              <a:t>1992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36700"/>
            <a:ext cx="38100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4203680"/>
            <a:ext cx="583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flagship of Digital's technology of the time, that turned out to be a commercial flop. Anyhow, it's still a true mainframe, </a:t>
            </a:r>
            <a:r>
              <a:rPr lang="en-US" sz="1200" dirty="0" smtClean="0"/>
              <a:t>in that: </a:t>
            </a:r>
            <a:r>
              <a:rPr lang="en-US" sz="1200" dirty="0"/>
              <a:t>the system takes up a whole room, it consumes electricity as if it was free, and </a:t>
            </a:r>
            <a:r>
              <a:rPr lang="en-US" sz="1200" dirty="0" smtClean="0"/>
              <a:t>generates</a:t>
            </a:r>
            <a:r>
              <a:rPr lang="en-US" sz="1200" dirty="0" smtClean="0"/>
              <a:t> </a:t>
            </a:r>
            <a:r>
              <a:rPr lang="en-US" sz="1200" dirty="0"/>
              <a:t>heat like hell. All this is due the fact that it's built out of ECL components, which are very fast (CMOS wasn't even close to that at that time), but </a:t>
            </a:r>
            <a:r>
              <a:rPr lang="en-US" sz="1200" dirty="0" smtClean="0"/>
              <a:t>draws significant </a:t>
            </a:r>
            <a:r>
              <a:rPr lang="en-US" sz="1200" dirty="0"/>
              <a:t>power (the whole system takes around 20 kW). It was designed to have water-cooling, but </a:t>
            </a:r>
            <a:r>
              <a:rPr lang="en-US" sz="1200" dirty="0" smtClean="0"/>
              <a:t>that</a:t>
            </a:r>
            <a:r>
              <a:rPr lang="en-US" sz="1200" dirty="0" smtClean="0"/>
              <a:t> </a:t>
            </a:r>
            <a:r>
              <a:rPr lang="en-US" sz="1200" dirty="0"/>
              <a:t>didn't work, so they modified it to air-cooling, the name however remained: "Aquarius". There were different models, with performances varying from 40 to 157 VUPs (125 MFLOPS). The I/O-memory-CPU interconnect is switched (with a frequency of 1 GHz), which was a totally new concept at that </a:t>
            </a:r>
            <a:r>
              <a:rPr lang="en-US" sz="1200" dirty="0" smtClean="0"/>
              <a:t>time. </a:t>
            </a:r>
            <a:r>
              <a:rPr lang="en-US" sz="1200" dirty="0"/>
              <a:t>There were only a few dozen 9000's ever </a:t>
            </a:r>
            <a:r>
              <a:rPr lang="en-US" sz="1200" dirty="0" smtClean="0"/>
              <a:t>made.</a:t>
            </a:r>
          </a:p>
        </p:txBody>
      </p:sp>
      <p:sp>
        <p:nvSpPr>
          <p:cNvPr id="7" name="TextBox 6"/>
          <p:cNvSpPr txBox="1"/>
          <p:nvPr/>
        </p:nvSpPr>
        <p:spPr>
          <a:xfrm rot="20592480">
            <a:off x="3198414" y="2766581"/>
            <a:ext cx="5763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hnbergHand"/>
                <a:cs typeface="AhnbergHand"/>
              </a:rPr>
              <a:t>The mainframe era ended</a:t>
            </a:r>
          </a:p>
          <a:p>
            <a:pPr algn="ctr"/>
            <a:r>
              <a:rPr lang="en-US" sz="3200" b="1" dirty="0">
                <a:latin typeface="AhnbergHand"/>
                <a:cs typeface="AhnbergHand"/>
              </a:rPr>
              <a:t>a</a:t>
            </a:r>
            <a:r>
              <a:rPr lang="en-US" sz="3200" b="1" dirty="0" smtClean="0">
                <a:latin typeface="AhnbergHand"/>
                <a:cs typeface="AhnbergHand"/>
              </a:rPr>
              <a:t>round this time</a:t>
            </a:r>
            <a:endParaRPr lang="en-US" sz="3200" b="1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5966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And its not yet clear which path the Internet will take!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65264" y="3443937"/>
            <a:ext cx="3283488" cy="652441"/>
          </a:xfrm>
          <a:custGeom>
            <a:avLst/>
            <a:gdLst>
              <a:gd name="connsiteX0" fmla="*/ 0 w 2230942"/>
              <a:gd name="connsiteY0" fmla="*/ 606502 h 652441"/>
              <a:gd name="connsiteX1" fmla="*/ 709325 w 2230942"/>
              <a:gd name="connsiteY1" fmla="*/ 11522 h 652441"/>
              <a:gd name="connsiteX2" fmla="*/ 457629 w 2230942"/>
              <a:gd name="connsiteY2" fmla="*/ 652270 h 652441"/>
              <a:gd name="connsiteX3" fmla="*/ 1166954 w 2230942"/>
              <a:gd name="connsiteY3" fmla="*/ 80174 h 652441"/>
              <a:gd name="connsiteX4" fmla="*/ 1063988 w 2230942"/>
              <a:gd name="connsiteY4" fmla="*/ 537851 h 652441"/>
              <a:gd name="connsiteX5" fmla="*/ 1510176 w 2230942"/>
              <a:gd name="connsiteY5" fmla="*/ 81 h 652441"/>
              <a:gd name="connsiteX6" fmla="*/ 1350006 w 2230942"/>
              <a:gd name="connsiteY6" fmla="*/ 583618 h 652441"/>
              <a:gd name="connsiteX7" fmla="*/ 1887720 w 2230942"/>
              <a:gd name="connsiteY7" fmla="*/ 81 h 652441"/>
              <a:gd name="connsiteX8" fmla="*/ 1784754 w 2230942"/>
              <a:gd name="connsiteY8" fmla="*/ 572176 h 652441"/>
              <a:gd name="connsiteX9" fmla="*/ 2230942 w 2230942"/>
              <a:gd name="connsiteY9" fmla="*/ 34406 h 6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942" h="652441">
                <a:moveTo>
                  <a:pt x="0" y="606502"/>
                </a:moveTo>
                <a:cubicBezTo>
                  <a:pt x="316527" y="305198"/>
                  <a:pt x="633054" y="3894"/>
                  <a:pt x="709325" y="11522"/>
                </a:cubicBezTo>
                <a:cubicBezTo>
                  <a:pt x="785596" y="19150"/>
                  <a:pt x="381358" y="640828"/>
                  <a:pt x="457629" y="652270"/>
                </a:cubicBezTo>
                <a:cubicBezTo>
                  <a:pt x="533900" y="663712"/>
                  <a:pt x="1065894" y="99244"/>
                  <a:pt x="1166954" y="80174"/>
                </a:cubicBezTo>
                <a:cubicBezTo>
                  <a:pt x="1268014" y="61104"/>
                  <a:pt x="1006784" y="551200"/>
                  <a:pt x="1063988" y="537851"/>
                </a:cubicBezTo>
                <a:cubicBezTo>
                  <a:pt x="1121192" y="524502"/>
                  <a:pt x="1462507" y="-7547"/>
                  <a:pt x="1510176" y="81"/>
                </a:cubicBezTo>
                <a:cubicBezTo>
                  <a:pt x="1557845" y="7709"/>
                  <a:pt x="1287082" y="583618"/>
                  <a:pt x="1350006" y="583618"/>
                </a:cubicBezTo>
                <a:cubicBezTo>
                  <a:pt x="1412930" y="583618"/>
                  <a:pt x="1815262" y="1988"/>
                  <a:pt x="1887720" y="81"/>
                </a:cubicBezTo>
                <a:cubicBezTo>
                  <a:pt x="1960178" y="-1826"/>
                  <a:pt x="1727550" y="566455"/>
                  <a:pt x="1784754" y="572176"/>
                </a:cubicBezTo>
                <a:cubicBezTo>
                  <a:pt x="1841958" y="577897"/>
                  <a:pt x="2230942" y="34406"/>
                  <a:pt x="2230942" y="3440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2127" y="3958339"/>
            <a:ext cx="3948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nbergHand"/>
                <a:cs typeface="AhnbergHand"/>
              </a:rPr>
              <a:t>m</a:t>
            </a:r>
            <a:r>
              <a:rPr lang="en-US" sz="4000" dirty="0" smtClean="0">
                <a:solidFill>
                  <a:srgbClr val="FF0000"/>
                </a:solidFill>
                <a:latin typeface="AhnbergHand"/>
                <a:cs typeface="AhnbergHand"/>
              </a:rPr>
              <a:t>arket forces</a:t>
            </a:r>
            <a:endParaRPr lang="en-US" sz="4000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3663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4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Can we look further out?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46347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56" y="-216419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10 Years Out?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67" y="1143000"/>
            <a:ext cx="4292600" cy="5715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025138" y="3755444"/>
            <a:ext cx="89462" cy="359363"/>
          </a:xfrm>
          <a:custGeom>
            <a:avLst/>
            <a:gdLst>
              <a:gd name="connsiteX0" fmla="*/ 10034 w 171243"/>
              <a:gd name="connsiteY0" fmla="*/ 105363 h 609226"/>
              <a:gd name="connsiteX1" fmla="*/ 10034 w 171243"/>
              <a:gd name="connsiteY1" fmla="*/ 342429 h 609226"/>
              <a:gd name="connsiteX2" fmla="*/ 10034 w 171243"/>
              <a:gd name="connsiteY2" fmla="*/ 579496 h 609226"/>
              <a:gd name="connsiteX3" fmla="*/ 145501 w 171243"/>
              <a:gd name="connsiteY3" fmla="*/ 545629 h 609226"/>
              <a:gd name="connsiteX4" fmla="*/ 162434 w 171243"/>
              <a:gd name="connsiteY4" fmla="*/ 37629 h 609226"/>
              <a:gd name="connsiteX5" fmla="*/ 43901 w 171243"/>
              <a:gd name="connsiteY5" fmla="*/ 37629 h 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3" h="609226">
                <a:moveTo>
                  <a:pt x="10034" y="105363"/>
                </a:moveTo>
                <a:lnTo>
                  <a:pt x="10034" y="342429"/>
                </a:lnTo>
                <a:cubicBezTo>
                  <a:pt x="10034" y="421451"/>
                  <a:pt x="-12544" y="545629"/>
                  <a:pt x="10034" y="579496"/>
                </a:cubicBezTo>
                <a:cubicBezTo>
                  <a:pt x="32612" y="613363"/>
                  <a:pt x="120101" y="635940"/>
                  <a:pt x="145501" y="545629"/>
                </a:cubicBezTo>
                <a:cubicBezTo>
                  <a:pt x="170901" y="455318"/>
                  <a:pt x="179367" y="122296"/>
                  <a:pt x="162434" y="37629"/>
                </a:cubicBezTo>
                <a:cubicBezTo>
                  <a:pt x="145501" y="-47038"/>
                  <a:pt x="43901" y="37629"/>
                  <a:pt x="43901" y="37629"/>
                </a:cubicBezTo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3477" y="3595077"/>
            <a:ext cx="621323" cy="2616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hnbergHand"/>
                <a:cs typeface="AhnbergHand"/>
              </a:rPr>
              <a:t>2022</a:t>
            </a:r>
            <a:endParaRPr lang="en-US" sz="1100" b="1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31468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2022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Internet will be all IPv6 by 2022!</a:t>
            </a:r>
          </a:p>
          <a:p>
            <a:pPr marL="457200" lvl="1" indent="0">
              <a:buNone/>
            </a:pPr>
            <a:r>
              <a:rPr lang="en-US" dirty="0" smtClean="0"/>
              <a:t>The market in IPv4 trading is a short term phase</a:t>
            </a:r>
          </a:p>
          <a:p>
            <a:pPr marL="457200" lvl="1" indent="0">
              <a:buNone/>
            </a:pPr>
            <a:r>
              <a:rPr lang="en-US" dirty="0" smtClean="0"/>
              <a:t>CGNs also have near term limits under intense scaling pressure</a:t>
            </a:r>
          </a:p>
          <a:p>
            <a:pPr marL="457200" lvl="1" indent="0">
              <a:buNone/>
            </a:pPr>
            <a:r>
              <a:rPr lang="en-US" dirty="0" smtClean="0"/>
              <a:t>There is no extended afterlife in store for CGNs + IPv4 if we make this transition to IPv6</a:t>
            </a:r>
          </a:p>
          <a:p>
            <a:pPr marL="914400" lvl="2" indent="0">
              <a:buNone/>
            </a:pPr>
            <a:r>
              <a:rPr lang="en-US" sz="2000" dirty="0" smtClean="0"/>
              <a:t>(look at what happened to </a:t>
            </a:r>
            <a:r>
              <a:rPr lang="en-US" sz="2000" dirty="0" err="1" smtClean="0"/>
              <a:t>DECnet</a:t>
            </a:r>
            <a:r>
              <a:rPr lang="en-US" sz="2000" dirty="0" smtClean="0"/>
              <a:t>, SNA, </a:t>
            </a:r>
            <a:r>
              <a:rPr lang="en-US" sz="2000" dirty="0" err="1" smtClean="0"/>
              <a:t>Appletalk</a:t>
            </a:r>
            <a:r>
              <a:rPr lang="en-US" sz="2000" dirty="0" smtClean="0"/>
              <a:t>, X.25,...)</a:t>
            </a:r>
          </a:p>
        </p:txBody>
      </p:sp>
    </p:spTree>
    <p:extLst>
      <p:ext uri="{BB962C8B-B14F-4D97-AF65-F5344CB8AC3E}">
        <p14:creationId xmlns:p14="http://schemas.microsoft.com/office/powerpoint/2010/main" val="137377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2022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Radio spectrum will become even more of a scarce and highly valuable asset</a:t>
            </a:r>
          </a:p>
          <a:p>
            <a:pPr marL="514350" lvl="1" indent="0">
              <a:buNone/>
            </a:pPr>
            <a:r>
              <a:rPr lang="en-US" dirty="0" smtClean="0"/>
              <a:t>well it is already, but the competition for spectrum in highly populous areas will continue</a:t>
            </a:r>
          </a:p>
          <a:p>
            <a:pPr marL="514350" lvl="1" indent="0">
              <a:buNone/>
            </a:pPr>
            <a:r>
              <a:rPr lang="en-US" dirty="0" smtClean="0"/>
              <a:t>Fewer wide area services - more cellular / </a:t>
            </a:r>
            <a:r>
              <a:rPr lang="en-US" dirty="0" err="1" smtClean="0"/>
              <a:t>femtocell</a:t>
            </a:r>
            <a:r>
              <a:rPr lang="en-US" dirty="0" smtClean="0"/>
              <a:t> services backed by </a:t>
            </a:r>
            <a:r>
              <a:rPr lang="en-US" dirty="0" err="1" smtClean="0"/>
              <a:t>fibre</a:t>
            </a:r>
            <a:r>
              <a:rPr lang="en-US" dirty="0" smtClean="0"/>
              <a:t> backhaul to improve spectrum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3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2022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Cloud / Data Centre services may well be at their peak by 2022</a:t>
            </a:r>
          </a:p>
          <a:p>
            <a:pPr marL="457200" lvl="1" indent="0">
              <a:buNone/>
            </a:pPr>
            <a:r>
              <a:rPr lang="en-US" dirty="0" smtClean="0"/>
              <a:t>Innovative competitive pressure at this time may well come from highly distributed systems that do not rely on intense concentrations of computation and information storage</a:t>
            </a:r>
          </a:p>
        </p:txBody>
      </p:sp>
    </p:spTree>
    <p:extLst>
      <p:ext uri="{BB962C8B-B14F-4D97-AF65-F5344CB8AC3E}">
        <p14:creationId xmlns:p14="http://schemas.microsoft.com/office/powerpoint/2010/main" val="271154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56" y="-216419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2</a:t>
            </a:r>
            <a:r>
              <a:rPr lang="en-US" dirty="0" smtClean="0">
                <a:latin typeface="Powderfinger Type"/>
                <a:cs typeface="Powderfinger Type"/>
              </a:rPr>
              <a:t>0 Years Out?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67" y="1143000"/>
            <a:ext cx="4292600" cy="5715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311161" y="3721100"/>
            <a:ext cx="45719" cy="161950"/>
          </a:xfrm>
          <a:custGeom>
            <a:avLst/>
            <a:gdLst>
              <a:gd name="connsiteX0" fmla="*/ 10034 w 171243"/>
              <a:gd name="connsiteY0" fmla="*/ 105363 h 609226"/>
              <a:gd name="connsiteX1" fmla="*/ 10034 w 171243"/>
              <a:gd name="connsiteY1" fmla="*/ 342429 h 609226"/>
              <a:gd name="connsiteX2" fmla="*/ 10034 w 171243"/>
              <a:gd name="connsiteY2" fmla="*/ 579496 h 609226"/>
              <a:gd name="connsiteX3" fmla="*/ 145501 w 171243"/>
              <a:gd name="connsiteY3" fmla="*/ 545629 h 609226"/>
              <a:gd name="connsiteX4" fmla="*/ 162434 w 171243"/>
              <a:gd name="connsiteY4" fmla="*/ 37629 h 609226"/>
              <a:gd name="connsiteX5" fmla="*/ 43901 w 171243"/>
              <a:gd name="connsiteY5" fmla="*/ 37629 h 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3" h="609226">
                <a:moveTo>
                  <a:pt x="10034" y="105363"/>
                </a:moveTo>
                <a:lnTo>
                  <a:pt x="10034" y="342429"/>
                </a:lnTo>
                <a:cubicBezTo>
                  <a:pt x="10034" y="421451"/>
                  <a:pt x="-12544" y="545629"/>
                  <a:pt x="10034" y="579496"/>
                </a:cubicBezTo>
                <a:cubicBezTo>
                  <a:pt x="32612" y="613363"/>
                  <a:pt x="120101" y="635940"/>
                  <a:pt x="145501" y="545629"/>
                </a:cubicBezTo>
                <a:cubicBezTo>
                  <a:pt x="170901" y="455318"/>
                  <a:pt x="179367" y="122296"/>
                  <a:pt x="162434" y="37629"/>
                </a:cubicBezTo>
                <a:cubicBezTo>
                  <a:pt x="145501" y="-47038"/>
                  <a:pt x="43901" y="37629"/>
                  <a:pt x="43901" y="37629"/>
                </a:cubicBezTo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38750" y="3721100"/>
            <a:ext cx="200025" cy="793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9199" y="3677039"/>
            <a:ext cx="337469" cy="153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AhnbergHand"/>
                <a:cs typeface="AhnbergHand"/>
              </a:rPr>
              <a:t>2032</a:t>
            </a:r>
            <a:endParaRPr lang="en-US" sz="4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063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2032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extremely tough!</a:t>
            </a:r>
          </a:p>
          <a:p>
            <a:pPr marL="457200" lvl="1" indent="0">
              <a:buNone/>
            </a:pPr>
            <a:r>
              <a:rPr lang="en-US" dirty="0" smtClean="0"/>
              <a:t>very little from the world of 1992 is still with us today</a:t>
            </a:r>
          </a:p>
          <a:p>
            <a:pPr marL="457200" lvl="1" indent="0">
              <a:buNone/>
            </a:pPr>
            <a:r>
              <a:rPr lang="en-US" dirty="0"/>
              <a:t>v</a:t>
            </a:r>
            <a:r>
              <a:rPr lang="en-US" dirty="0" smtClean="0"/>
              <a:t>ery little of today’s environment will be persistent for the next two decades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9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0"/>
            <a:ext cx="9144000" cy="3843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0" y="6349999"/>
            <a:ext cx="636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visualecon.wpengine.netdna-cdn.com</a:t>
            </a:r>
            <a:r>
              <a:rPr lang="en-US" sz="1200" dirty="0" smtClean="0"/>
              <a:t>/</a:t>
            </a:r>
            <a:r>
              <a:rPr lang="en-US" sz="1200" dirty="0" err="1" smtClean="0"/>
              <a:t>wp</a:t>
            </a:r>
            <a:r>
              <a:rPr lang="en-US" sz="1200" dirty="0" smtClean="0"/>
              <a:t>-content/uploads/2008/02/history-of-</a:t>
            </a:r>
            <a:r>
              <a:rPr lang="en-US" sz="1200" dirty="0" err="1" smtClean="0"/>
              <a:t>products.gif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7610" y="354119"/>
            <a:ext cx="597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the pace of technology adoption gets faster we cycle through successive generations of technologies at ever faster rates</a:t>
            </a:r>
          </a:p>
        </p:txBody>
      </p:sp>
    </p:spTree>
    <p:extLst>
      <p:ext uri="{BB962C8B-B14F-4D97-AF65-F5344CB8AC3E}">
        <p14:creationId xmlns:p14="http://schemas.microsoft.com/office/powerpoint/2010/main" val="295456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What’s shaping our future?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459" y="2571254"/>
            <a:ext cx="2962259" cy="19409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You and I!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8666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33" y="-291342"/>
            <a:ext cx="10877709" cy="7149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61446" y="-13957"/>
            <a:ext cx="8309926" cy="114445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 quick look back: </a:t>
            </a:r>
            <a:r>
              <a:rPr lang="en-US" dirty="0" smtClean="0">
                <a:latin typeface="Powderfinger Type"/>
                <a:cs typeface="Powderfinger Type"/>
              </a:rPr>
              <a:t/>
            </a:r>
            <a:br>
              <a:rPr lang="en-US" dirty="0" smtClean="0">
                <a:latin typeface="Powderfinger Type"/>
                <a:cs typeface="Powderfinger Type"/>
              </a:rPr>
            </a:br>
            <a:r>
              <a:rPr lang="en-US" dirty="0" smtClean="0">
                <a:latin typeface="Powderfinger Type"/>
                <a:cs typeface="Powderfinger Type"/>
              </a:rPr>
              <a:t>10 years ago in </a:t>
            </a:r>
            <a:r>
              <a:rPr lang="en-US" dirty="0" smtClean="0">
                <a:latin typeface="Powderfinger Type"/>
                <a:cs typeface="Powderfinger Type"/>
              </a:rPr>
              <a:t>2002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667" y="1587268"/>
            <a:ext cx="301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hnbergHand"/>
                <a:cs typeface="AhnbergHand"/>
              </a:rPr>
              <a:t>Computing meets consumer electronics:</a:t>
            </a:r>
          </a:p>
          <a:p>
            <a:r>
              <a:rPr lang="en-US" dirty="0" smtClean="0">
                <a:solidFill>
                  <a:srgbClr val="FFFF00"/>
                </a:solidFill>
                <a:latin typeface="AhnbergHand"/>
                <a:cs typeface="AhnbergHand"/>
              </a:rPr>
              <a:t>the rise and rise of the personal computer</a:t>
            </a:r>
            <a:endParaRPr lang="en-US" dirty="0">
              <a:solidFill>
                <a:srgbClr val="FFFF00"/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5648" y="6122089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Ugly, aren’t they!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248530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What’s shaping our future?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459" y="2571254"/>
            <a:ext cx="2962259" cy="19409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You and I!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6" y="3381665"/>
            <a:ext cx="8923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Max's Handwritin"/>
                <a:cs typeface="Max's Handwritin"/>
              </a:rPr>
              <a:t>We need to think about a post-PC world where computation, storage and communications are abundant commodities. It’s innovative mass-produced consumer devices and services that will shape much of the Internet’s future. And the innovative force here is one of constant technology refinement and evolution! </a:t>
            </a:r>
            <a:endParaRPr lang="en-US" sz="3600" b="1" dirty="0">
              <a:solidFill>
                <a:srgbClr val="800000"/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2445971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87"/>
            <a:ext cx="9380547" cy="7341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06" y="4357795"/>
            <a:ext cx="5307260" cy="1938992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most profound technologies are </a:t>
            </a:r>
            <a:r>
              <a:rPr lang="en-US" sz="2000" b="1" dirty="0" smtClean="0"/>
              <a:t>those that disappear</a:t>
            </a:r>
            <a:r>
              <a:rPr lang="en-US" sz="2000" dirty="0" smtClean="0"/>
              <a:t>. They weave themselves into the fabric of everyday life until they are indistinguishable from it...</a:t>
            </a:r>
          </a:p>
          <a:p>
            <a:endParaRPr lang="en-US" sz="2000" dirty="0" smtClean="0"/>
          </a:p>
          <a:p>
            <a:r>
              <a:rPr lang="en-US" sz="2000" dirty="0" smtClean="0"/>
              <a:t>- Mark Weiser 1991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116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O+Tim+Cook+unveils+the+new+iPad+during+an+Apple+event+in+San+Fransis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897"/>
            <a:ext cx="10464556" cy="6959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25930">
            <a:off x="191660" y="629737"/>
            <a:ext cx="1224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nbergHand"/>
                <a:cs typeface="AhnbergHand"/>
              </a:rPr>
              <a:t>Today!</a:t>
            </a:r>
            <a:endParaRPr lang="en-US" sz="2400" dirty="0">
              <a:solidFill>
                <a:schemeClr val="bg1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48053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7699" y="2120900"/>
            <a:ext cx="9046301" cy="40052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latin typeface="Powderfinger Type"/>
                <a:cs typeface="Powderfinger Type"/>
              </a:rPr>
              <a:t>“We are now living in a post-PC world”</a:t>
            </a:r>
          </a:p>
          <a:p>
            <a:pPr marL="0" indent="0" algn="ctr">
              <a:buFont typeface="Arial"/>
              <a:buNone/>
            </a:pPr>
            <a:endParaRPr lang="en-US" sz="2800" dirty="0">
              <a:latin typeface="Powderfinger Type"/>
              <a:cs typeface="Powderfinger 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7488" y="6474572"/>
            <a:ext cx="1929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Apple’s Tim Cook, March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013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67" y="1143000"/>
            <a:ext cx="42926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610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hnbergHand"/>
                <a:cs typeface="AhnbergHand"/>
              </a:rPr>
              <a:t>Where to from here?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78913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56" y="-216419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5 Years </a:t>
            </a:r>
            <a:r>
              <a:rPr lang="en-US" dirty="0">
                <a:latin typeface="Powderfinger Type"/>
                <a:cs typeface="Powderfinger Type"/>
              </a:rPr>
              <a:t>O</a:t>
            </a:r>
            <a:r>
              <a:rPr lang="en-US" dirty="0" smtClean="0">
                <a:latin typeface="Powderfinger Type"/>
                <a:cs typeface="Powderfinger Type"/>
              </a:rPr>
              <a:t>ut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67" y="1143000"/>
            <a:ext cx="4292600" cy="5715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11166" y="4094104"/>
            <a:ext cx="171243" cy="609226"/>
          </a:xfrm>
          <a:custGeom>
            <a:avLst/>
            <a:gdLst>
              <a:gd name="connsiteX0" fmla="*/ 10034 w 171243"/>
              <a:gd name="connsiteY0" fmla="*/ 105363 h 609226"/>
              <a:gd name="connsiteX1" fmla="*/ 10034 w 171243"/>
              <a:gd name="connsiteY1" fmla="*/ 342429 h 609226"/>
              <a:gd name="connsiteX2" fmla="*/ 10034 w 171243"/>
              <a:gd name="connsiteY2" fmla="*/ 579496 h 609226"/>
              <a:gd name="connsiteX3" fmla="*/ 145501 w 171243"/>
              <a:gd name="connsiteY3" fmla="*/ 545629 h 609226"/>
              <a:gd name="connsiteX4" fmla="*/ 162434 w 171243"/>
              <a:gd name="connsiteY4" fmla="*/ 37629 h 609226"/>
              <a:gd name="connsiteX5" fmla="*/ 43901 w 171243"/>
              <a:gd name="connsiteY5" fmla="*/ 37629 h 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3" h="609226">
                <a:moveTo>
                  <a:pt x="10034" y="105363"/>
                </a:moveTo>
                <a:lnTo>
                  <a:pt x="10034" y="342429"/>
                </a:lnTo>
                <a:cubicBezTo>
                  <a:pt x="10034" y="421451"/>
                  <a:pt x="-12544" y="545629"/>
                  <a:pt x="10034" y="579496"/>
                </a:cubicBezTo>
                <a:cubicBezTo>
                  <a:pt x="32612" y="613363"/>
                  <a:pt x="120101" y="635940"/>
                  <a:pt x="145501" y="545629"/>
                </a:cubicBezTo>
                <a:cubicBezTo>
                  <a:pt x="170901" y="455318"/>
                  <a:pt x="179367" y="122296"/>
                  <a:pt x="162434" y="37629"/>
                </a:cubicBezTo>
                <a:cubicBezTo>
                  <a:pt x="145501" y="-47038"/>
                  <a:pt x="43901" y="37629"/>
                  <a:pt x="43901" y="37629"/>
                </a:cubicBezTo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4325" y="3808398"/>
            <a:ext cx="80021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nbergHand"/>
                <a:cs typeface="AhnbergHand"/>
              </a:rPr>
              <a:t>2017</a:t>
            </a:r>
            <a:endParaRPr lang="en-US" b="1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7687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274638"/>
            <a:ext cx="87933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Its turning into a mobile world!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905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500" b="1" dirty="0" smtClean="0"/>
              <a:t>2011: 270 million mobile units shipped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Factors:</a:t>
            </a:r>
          </a:p>
          <a:p>
            <a:pPr lvl="2"/>
            <a:r>
              <a:rPr lang="en-US" b="1" dirty="0" smtClean="0"/>
              <a:t>Production volumes are bringing down component unit cost</a:t>
            </a:r>
          </a:p>
          <a:p>
            <a:pPr lvl="2"/>
            <a:r>
              <a:rPr lang="en-US" b="1" dirty="0" smtClean="0"/>
              <a:t>Android is bringing down software unit cost</a:t>
            </a:r>
          </a:p>
          <a:p>
            <a:pPr lvl="2"/>
            <a:r>
              <a:rPr lang="en-US" b="1" dirty="0" smtClean="0"/>
              <a:t>No need for new content - leverage off the the existing web universe of content</a:t>
            </a:r>
          </a:p>
          <a:p>
            <a:pPr lvl="2"/>
            <a:r>
              <a:rPr lang="en-US" b="1" dirty="0" smtClean="0"/>
              <a:t>Shift away from the desktop and the laptop by the production industry seeking new markets for their production capability</a:t>
            </a:r>
          </a:p>
          <a:p>
            <a:pPr lvl="2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3404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968500"/>
            <a:ext cx="2921000" cy="292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Apple’s Numbers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053" y="1968500"/>
            <a:ext cx="3515894" cy="2921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Phones:</a:t>
            </a:r>
          </a:p>
          <a:p>
            <a:r>
              <a:rPr lang="en-US" dirty="0" smtClean="0"/>
              <a:t>Q3 2010 : Apple shipped  8.4M iPhones</a:t>
            </a:r>
          </a:p>
          <a:p>
            <a:r>
              <a:rPr lang="en-US" dirty="0" smtClean="0"/>
              <a:t>Q3 2011 : Apple shipped 20.3M iPhones</a:t>
            </a:r>
          </a:p>
          <a:p>
            <a:pPr lvl="1"/>
            <a:r>
              <a:rPr lang="en-US" dirty="0" smtClean="0"/>
              <a:t>Added 42 carriers and 15 countries in the quarter!</a:t>
            </a:r>
          </a:p>
          <a:p>
            <a:pPr marL="0" indent="0">
              <a:buNone/>
            </a:pPr>
            <a:r>
              <a:rPr lang="en-US" dirty="0" err="1" smtClean="0"/>
              <a:t>iPads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Q3 2010 : Apple shipped  </a:t>
            </a:r>
            <a:r>
              <a:rPr lang="en-US" dirty="0" smtClean="0"/>
              <a:t>3.3M </a:t>
            </a:r>
            <a:r>
              <a:rPr lang="en-US" dirty="0" err="1" smtClean="0"/>
              <a:t>iPads</a:t>
            </a:r>
            <a:endParaRPr lang="en-US" dirty="0"/>
          </a:p>
          <a:p>
            <a:r>
              <a:rPr lang="en-US" dirty="0" smtClean="0"/>
              <a:t>Q3 </a:t>
            </a:r>
            <a:r>
              <a:rPr lang="en-US" dirty="0"/>
              <a:t>2011 : Apple shipped </a:t>
            </a:r>
            <a:r>
              <a:rPr lang="en-US" dirty="0" smtClean="0"/>
              <a:t>9.2M </a:t>
            </a:r>
            <a:r>
              <a:rPr lang="en-US" dirty="0" err="1" smtClean="0"/>
              <a:t>iPads</a:t>
            </a:r>
            <a:endParaRPr lang="en-US" dirty="0"/>
          </a:p>
          <a:p>
            <a:pPr lvl="1"/>
            <a:r>
              <a:rPr lang="en-US" dirty="0" smtClean="0"/>
              <a:t>“every </a:t>
            </a:r>
            <a:r>
              <a:rPr lang="en-US" dirty="0" err="1" smtClean="0"/>
              <a:t>iPad</a:t>
            </a:r>
            <a:r>
              <a:rPr lang="en-US" dirty="0" smtClean="0"/>
              <a:t> we could make has been sold”</a:t>
            </a:r>
          </a:p>
          <a:p>
            <a:pPr marL="0" indent="0">
              <a:buNone/>
            </a:pPr>
            <a:r>
              <a:rPr lang="en-US" dirty="0" smtClean="0"/>
              <a:t>Q3 2011 profit: $US 7.3B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94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1146</Words>
  <Application>Microsoft Macintosh PowerPoint</Application>
  <PresentationFormat>On-screen Show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Internet Futures</vt:lpstr>
      <vt:lpstr>A quick look back:   20 years ago in 1992</vt:lpstr>
      <vt:lpstr>A quick look back:  10 years ago in 2002</vt:lpstr>
      <vt:lpstr>PowerPoint Presentation</vt:lpstr>
      <vt:lpstr>PowerPoint Presentation</vt:lpstr>
      <vt:lpstr>Where to from here?</vt:lpstr>
      <vt:lpstr>5 Years Out</vt:lpstr>
      <vt:lpstr>Its turning into a mobile world!</vt:lpstr>
      <vt:lpstr>Apple’s Numbers</vt:lpstr>
      <vt:lpstr>Apple’s Numbers</vt:lpstr>
      <vt:lpstr>Apple’s Numbers</vt:lpstr>
      <vt:lpstr>Coping with Demand</vt:lpstr>
      <vt:lpstr>5 years: 2017</vt:lpstr>
      <vt:lpstr>5 years: 2017</vt:lpstr>
      <vt:lpstr>But we’re now High Risk!</vt:lpstr>
      <vt:lpstr>But we’re now High Risk!</vt:lpstr>
      <vt:lpstr>In the next five years...</vt:lpstr>
      <vt:lpstr>In the next five years...</vt:lpstr>
      <vt:lpstr>And its not yet clear which path the Internet will take!</vt:lpstr>
      <vt:lpstr>And its not yet clear which path the Internet will take!</vt:lpstr>
      <vt:lpstr>Can we look further out?</vt:lpstr>
      <vt:lpstr>10 Years Out?</vt:lpstr>
      <vt:lpstr>My personal view...by 2022</vt:lpstr>
      <vt:lpstr>My personal view...by 2022</vt:lpstr>
      <vt:lpstr>My personal view...by 2022</vt:lpstr>
      <vt:lpstr>20 Years Out?</vt:lpstr>
      <vt:lpstr>My personal view...by 2032</vt:lpstr>
      <vt:lpstr>PowerPoint Presentation</vt:lpstr>
      <vt:lpstr>What’s shaping our future?</vt:lpstr>
      <vt:lpstr>What’s shaping our future?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Futures</dc:title>
  <dc:creator>Geoff Huston</dc:creator>
  <cp:lastModifiedBy>Geoff Huston</cp:lastModifiedBy>
  <cp:revision>24</cp:revision>
  <dcterms:created xsi:type="dcterms:W3CDTF">2012-04-07T01:03:06Z</dcterms:created>
  <dcterms:modified xsi:type="dcterms:W3CDTF">2012-05-25T10:22:23Z</dcterms:modified>
</cp:coreProperties>
</file>