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2"/>
  </p:notesMasterIdLst>
  <p:sldIdLst>
    <p:sldId id="256" r:id="rId2"/>
    <p:sldId id="309" r:id="rId3"/>
    <p:sldId id="310" r:id="rId4"/>
    <p:sldId id="312" r:id="rId5"/>
    <p:sldId id="258" r:id="rId6"/>
    <p:sldId id="329" r:id="rId7"/>
    <p:sldId id="276" r:id="rId8"/>
    <p:sldId id="277" r:id="rId9"/>
    <p:sldId id="324" r:id="rId10"/>
    <p:sldId id="278" r:id="rId11"/>
    <p:sldId id="280" r:id="rId12"/>
    <p:sldId id="328" r:id="rId13"/>
    <p:sldId id="281" r:id="rId14"/>
    <p:sldId id="325" r:id="rId15"/>
    <p:sldId id="327" r:id="rId16"/>
    <p:sldId id="282" r:id="rId17"/>
    <p:sldId id="326" r:id="rId18"/>
    <p:sldId id="283" r:id="rId19"/>
    <p:sldId id="303" r:id="rId20"/>
    <p:sldId id="315" r:id="rId21"/>
    <p:sldId id="308" r:id="rId22"/>
    <p:sldId id="316" r:id="rId23"/>
    <p:sldId id="317" r:id="rId24"/>
    <p:sldId id="330" r:id="rId25"/>
    <p:sldId id="366" r:id="rId26"/>
    <p:sldId id="331" r:id="rId27"/>
    <p:sldId id="367" r:id="rId28"/>
    <p:sldId id="332" r:id="rId29"/>
    <p:sldId id="368" r:id="rId30"/>
    <p:sldId id="373" r:id="rId31"/>
    <p:sldId id="369" r:id="rId32"/>
    <p:sldId id="370" r:id="rId33"/>
    <p:sldId id="374" r:id="rId34"/>
    <p:sldId id="378" r:id="rId35"/>
    <p:sldId id="379" r:id="rId36"/>
    <p:sldId id="380" r:id="rId37"/>
    <p:sldId id="381" r:id="rId38"/>
    <p:sldId id="382" r:id="rId39"/>
    <p:sldId id="383" r:id="rId40"/>
    <p:sldId id="384" r:id="rId41"/>
    <p:sldId id="385" r:id="rId42"/>
    <p:sldId id="386" r:id="rId43"/>
    <p:sldId id="387" r:id="rId44"/>
    <p:sldId id="388" r:id="rId45"/>
    <p:sldId id="389" r:id="rId46"/>
    <p:sldId id="390" r:id="rId47"/>
    <p:sldId id="391" r:id="rId48"/>
    <p:sldId id="392" r:id="rId49"/>
    <p:sldId id="393" r:id="rId50"/>
    <p:sldId id="394" r:id="rId51"/>
    <p:sldId id="395" r:id="rId52"/>
    <p:sldId id="396" r:id="rId53"/>
    <p:sldId id="397" r:id="rId54"/>
    <p:sldId id="398" r:id="rId55"/>
    <p:sldId id="399" r:id="rId56"/>
    <p:sldId id="400" r:id="rId57"/>
    <p:sldId id="401" r:id="rId58"/>
    <p:sldId id="402" r:id="rId59"/>
    <p:sldId id="403" r:id="rId60"/>
    <p:sldId id="404" r:id="rId61"/>
    <p:sldId id="405" r:id="rId62"/>
    <p:sldId id="406" r:id="rId63"/>
    <p:sldId id="363" r:id="rId64"/>
    <p:sldId id="364" r:id="rId65"/>
    <p:sldId id="376" r:id="rId66"/>
    <p:sldId id="333" r:id="rId67"/>
    <p:sldId id="334" r:id="rId68"/>
    <p:sldId id="335" r:id="rId69"/>
    <p:sldId id="336" r:id="rId70"/>
    <p:sldId id="337" r:id="rId71"/>
    <p:sldId id="338" r:id="rId72"/>
    <p:sldId id="339" r:id="rId73"/>
    <p:sldId id="340" r:id="rId74"/>
    <p:sldId id="341" r:id="rId75"/>
    <p:sldId id="342" r:id="rId76"/>
    <p:sldId id="343" r:id="rId77"/>
    <p:sldId id="344" r:id="rId78"/>
    <p:sldId id="345" r:id="rId79"/>
    <p:sldId id="348" r:id="rId80"/>
    <p:sldId id="349" r:id="rId81"/>
    <p:sldId id="350" r:id="rId82"/>
    <p:sldId id="351" r:id="rId83"/>
    <p:sldId id="352" r:id="rId84"/>
    <p:sldId id="353" r:id="rId85"/>
    <p:sldId id="354" r:id="rId86"/>
    <p:sldId id="355" r:id="rId87"/>
    <p:sldId id="356" r:id="rId88"/>
    <p:sldId id="357" r:id="rId89"/>
    <p:sldId id="358" r:id="rId90"/>
    <p:sldId id="359" r:id="rId91"/>
    <p:sldId id="360" r:id="rId92"/>
    <p:sldId id="362" r:id="rId93"/>
    <p:sldId id="407" r:id="rId94"/>
    <p:sldId id="408" r:id="rId95"/>
    <p:sldId id="409" r:id="rId96"/>
    <p:sldId id="410" r:id="rId97"/>
    <p:sldId id="411" r:id="rId98"/>
    <p:sldId id="412" r:id="rId99"/>
    <p:sldId id="413" r:id="rId100"/>
    <p:sldId id="297"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3429"/>
    <a:srgbClr val="6356C2"/>
    <a:srgbClr val="AB4401"/>
    <a:srgbClr val="F0F082"/>
    <a:srgbClr val="F0E83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37" autoAdjust="0"/>
    <p:restoredTop sz="91896" autoAdjust="0"/>
  </p:normalViewPr>
  <p:slideViewPr>
    <p:cSldViewPr snapToGrid="0" snapToObjects="1">
      <p:cViewPr>
        <p:scale>
          <a:sx n="95" d="100"/>
          <a:sy n="95" d="100"/>
        </p:scale>
        <p:origin x="-240" y="-360"/>
      </p:cViewPr>
      <p:guideLst>
        <p:guide orient="horz" pos="2160"/>
        <p:guide pos="2880"/>
      </p:guideLst>
    </p:cSldViewPr>
  </p:slideViewPr>
  <p:outlineViewPr>
    <p:cViewPr>
      <p:scale>
        <a:sx n="33" d="100"/>
        <a:sy n="33" d="100"/>
      </p:scale>
      <p:origin x="0" y="15512"/>
    </p:cViewPr>
  </p:outlineViewPr>
  <p:notesTextViewPr>
    <p:cViewPr>
      <p:scale>
        <a:sx n="100" d="100"/>
        <a:sy n="100" d="100"/>
      </p:scale>
      <p:origin x="0" y="0"/>
    </p:cViewPr>
  </p:notesTextViewPr>
  <p:sorterViewPr>
    <p:cViewPr>
      <p:scale>
        <a:sx n="66" d="100"/>
        <a:sy n="66" d="100"/>
      </p:scale>
      <p:origin x="0" y="3096"/>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notesMaster" Target="notesMasters/notesMaster1.xml"/><Relationship Id="rId103" Type="http://schemas.openxmlformats.org/officeDocument/2006/relationships/printerSettings" Target="printerSettings/printerSettings1.bin"/><Relationship Id="rId104" Type="http://schemas.openxmlformats.org/officeDocument/2006/relationships/presProps" Target="presProps.xml"/><Relationship Id="rId105" Type="http://schemas.openxmlformats.org/officeDocument/2006/relationships/viewProps" Target="viewProps.xml"/><Relationship Id="rId106" Type="http://schemas.openxmlformats.org/officeDocument/2006/relationships/theme" Target="theme/theme1.xml"/><Relationship Id="rId10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gih:Downloads:Internet_users_00-10-1.xls"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gih:Downloads:Mobile_cellular_00-10.xls" TargetMode="External"/><Relationship Id="rId2"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gih:Downloads:Mobile_bb_00-10.xls" TargetMode="External"/><Relationship Id="rId2"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sz="1200"/>
            </a:pPr>
            <a:r>
              <a:rPr lang="en-US" sz="1200"/>
              <a:t>Internet users per 100 inhabitants, 2000-2010</a:t>
            </a:r>
          </a:p>
        </c:rich>
      </c:tx>
      <c:layout/>
      <c:overlay val="0"/>
      <c:spPr>
        <a:noFill/>
        <a:ln w="25400">
          <a:noFill/>
        </a:ln>
      </c:spPr>
    </c:title>
    <c:autoTitleDeleted val="0"/>
    <c:plotArea>
      <c:layout>
        <c:manualLayout>
          <c:layoutTarget val="inner"/>
          <c:xMode val="edge"/>
          <c:yMode val="edge"/>
          <c:x val="0.0947276990460405"/>
          <c:y val="0.101821055142679"/>
          <c:w val="0.84627973915793"/>
          <c:h val="0.671381666914277"/>
        </c:manualLayout>
      </c:layout>
      <c:lineChart>
        <c:grouping val="standard"/>
        <c:varyColors val="0"/>
        <c:ser>
          <c:idx val="0"/>
          <c:order val="0"/>
          <c:tx>
            <c:strRef>
              <c:f>'Sheet 1'!$A$6</c:f>
              <c:strCache>
                <c:ptCount val="1"/>
                <c:pt idx="0">
                  <c:v>Developed</c:v>
                </c:pt>
              </c:strCache>
            </c:strRef>
          </c:tx>
          <c:spPr>
            <a:ln w="38100">
              <a:solidFill>
                <a:srgbClr val="666699"/>
              </a:solidFill>
              <a:prstDash val="solid"/>
            </a:ln>
          </c:spPr>
          <c:marker>
            <c:spPr>
              <a:solidFill>
                <a:srgbClr val="4F81BD"/>
              </a:solidFill>
              <a:ln>
                <a:solidFill>
                  <a:srgbClr val="666699"/>
                </a:solidFill>
                <a:prstDash val="solid"/>
              </a:ln>
              <a:effectLst>
                <a:outerShdw dist="35921" dir="2700000" algn="br">
                  <a:srgbClr val="000000"/>
                </a:outerShdw>
              </a:effectLst>
            </c:spPr>
          </c:marker>
          <c:dLbls>
            <c:dLbl>
              <c:idx val="10"/>
              <c:layout/>
              <c:spPr>
                <a:noFill/>
                <a:ln w="25400">
                  <a:noFill/>
                </a:ln>
              </c:spPr>
              <c:txPr>
                <a:bodyPr/>
                <a:lstStyle/>
                <a:p>
                  <a:pPr>
                    <a:defRPr/>
                  </a:pPr>
                  <a:endParaRPr lang="en-US"/>
                </a:p>
              </c:txPr>
              <c:showLegendKey val="0"/>
              <c:showVal val="1"/>
              <c:showCatName val="0"/>
              <c:showSerName val="0"/>
              <c:showPercent val="0"/>
              <c:showBubbleSize val="0"/>
            </c:dLbl>
            <c:showLegendKey val="0"/>
            <c:showVal val="0"/>
            <c:showCatName val="0"/>
            <c:showSerName val="0"/>
            <c:showPercent val="0"/>
            <c:showBubbleSize val="0"/>
          </c:dLbls>
          <c:cat>
            <c:numRef>
              <c:f>'Sheet 1'!$B$5:$L$5</c:f>
              <c:numCache>
                <c:formatCode>General</c:formatCode>
                <c:ptCount val="11"/>
                <c:pt idx="0">
                  <c:v>2000.0</c:v>
                </c:pt>
                <c:pt idx="1">
                  <c:v>2001.0</c:v>
                </c:pt>
                <c:pt idx="2">
                  <c:v>2002.0</c:v>
                </c:pt>
                <c:pt idx="3">
                  <c:v>2003.0</c:v>
                </c:pt>
                <c:pt idx="4">
                  <c:v>2004.0</c:v>
                </c:pt>
                <c:pt idx="5">
                  <c:v>2005.0</c:v>
                </c:pt>
                <c:pt idx="6">
                  <c:v>2006.0</c:v>
                </c:pt>
                <c:pt idx="7">
                  <c:v>2007.0</c:v>
                </c:pt>
                <c:pt idx="8">
                  <c:v>2008.0</c:v>
                </c:pt>
                <c:pt idx="9">
                  <c:v>2009.0</c:v>
                </c:pt>
                <c:pt idx="10">
                  <c:v>2010.0</c:v>
                </c:pt>
              </c:numCache>
            </c:numRef>
          </c:cat>
          <c:val>
            <c:numRef>
              <c:f>'Sheet 1'!$B$6:$L$6</c:f>
              <c:numCache>
                <c:formatCode>0.0</c:formatCode>
                <c:ptCount val="11"/>
                <c:pt idx="0">
                  <c:v>24.59685920811319</c:v>
                </c:pt>
                <c:pt idx="1">
                  <c:v>29.37052536819578</c:v>
                </c:pt>
                <c:pt idx="2">
                  <c:v>37.65008339506154</c:v>
                </c:pt>
                <c:pt idx="3">
                  <c:v>41.45049211243169</c:v>
                </c:pt>
                <c:pt idx="4">
                  <c:v>46.33558841746019</c:v>
                </c:pt>
                <c:pt idx="5">
                  <c:v>51.3</c:v>
                </c:pt>
                <c:pt idx="6">
                  <c:v>53.5</c:v>
                </c:pt>
                <c:pt idx="7">
                  <c:v>59.1</c:v>
                </c:pt>
                <c:pt idx="8">
                  <c:v>61.3</c:v>
                </c:pt>
                <c:pt idx="9">
                  <c:v>64.7</c:v>
                </c:pt>
                <c:pt idx="10">
                  <c:v>68.8</c:v>
                </c:pt>
              </c:numCache>
            </c:numRef>
          </c:val>
          <c:smooth val="0"/>
        </c:ser>
        <c:ser>
          <c:idx val="1"/>
          <c:order val="1"/>
          <c:tx>
            <c:strRef>
              <c:f>'Sheet 1'!$A$7</c:f>
              <c:strCache>
                <c:ptCount val="1"/>
                <c:pt idx="0">
                  <c:v>World</c:v>
                </c:pt>
              </c:strCache>
            </c:strRef>
          </c:tx>
          <c:spPr>
            <a:ln w="38100">
              <a:solidFill>
                <a:srgbClr val="993366"/>
              </a:solidFill>
              <a:prstDash val="solid"/>
            </a:ln>
          </c:spPr>
          <c:marker>
            <c:spPr>
              <a:solidFill>
                <a:srgbClr val="C0504D"/>
              </a:solidFill>
              <a:ln>
                <a:solidFill>
                  <a:srgbClr val="993366"/>
                </a:solidFill>
                <a:prstDash val="solid"/>
              </a:ln>
              <a:effectLst>
                <a:outerShdw dist="35921" dir="2700000" algn="br">
                  <a:srgbClr val="000000"/>
                </a:outerShdw>
              </a:effectLst>
            </c:spPr>
          </c:marker>
          <c:dLbls>
            <c:dLbl>
              <c:idx val="10"/>
              <c:layout/>
              <c:spPr>
                <a:noFill/>
                <a:ln w="25400">
                  <a:noFill/>
                </a:ln>
              </c:spPr>
              <c:txPr>
                <a:bodyPr/>
                <a:lstStyle/>
                <a:p>
                  <a:pPr>
                    <a:defRPr/>
                  </a:pPr>
                  <a:endParaRPr lang="en-US"/>
                </a:p>
              </c:txPr>
              <c:showLegendKey val="0"/>
              <c:showVal val="1"/>
              <c:showCatName val="0"/>
              <c:showSerName val="0"/>
              <c:showPercent val="0"/>
              <c:showBubbleSize val="0"/>
            </c:dLbl>
            <c:showLegendKey val="0"/>
            <c:showVal val="0"/>
            <c:showCatName val="0"/>
            <c:showSerName val="0"/>
            <c:showPercent val="0"/>
            <c:showBubbleSize val="0"/>
          </c:dLbls>
          <c:cat>
            <c:numRef>
              <c:f>'Sheet 1'!$B$5:$L$5</c:f>
              <c:numCache>
                <c:formatCode>General</c:formatCode>
                <c:ptCount val="11"/>
                <c:pt idx="0">
                  <c:v>2000.0</c:v>
                </c:pt>
                <c:pt idx="1">
                  <c:v>2001.0</c:v>
                </c:pt>
                <c:pt idx="2">
                  <c:v>2002.0</c:v>
                </c:pt>
                <c:pt idx="3">
                  <c:v>2003.0</c:v>
                </c:pt>
                <c:pt idx="4">
                  <c:v>2004.0</c:v>
                </c:pt>
                <c:pt idx="5">
                  <c:v>2005.0</c:v>
                </c:pt>
                <c:pt idx="6">
                  <c:v>2006.0</c:v>
                </c:pt>
                <c:pt idx="7">
                  <c:v>2007.0</c:v>
                </c:pt>
                <c:pt idx="8">
                  <c:v>2008.0</c:v>
                </c:pt>
                <c:pt idx="9">
                  <c:v>2009.0</c:v>
                </c:pt>
                <c:pt idx="10">
                  <c:v>2010.0</c:v>
                </c:pt>
              </c:numCache>
            </c:numRef>
          </c:cat>
          <c:val>
            <c:numRef>
              <c:f>'Sheet 1'!$B$7:$L$7</c:f>
              <c:numCache>
                <c:formatCode>0.0</c:formatCode>
                <c:ptCount val="11"/>
                <c:pt idx="0">
                  <c:v>6.412605950953194</c:v>
                </c:pt>
                <c:pt idx="1">
                  <c:v>7.954755609777139</c:v>
                </c:pt>
                <c:pt idx="2">
                  <c:v>10.70384303547515</c:v>
                </c:pt>
                <c:pt idx="3">
                  <c:v>12.28590389157247</c:v>
                </c:pt>
                <c:pt idx="4">
                  <c:v>14.095771809582</c:v>
                </c:pt>
                <c:pt idx="5">
                  <c:v>15.7</c:v>
                </c:pt>
                <c:pt idx="6">
                  <c:v>17.5</c:v>
                </c:pt>
                <c:pt idx="7">
                  <c:v>20.6</c:v>
                </c:pt>
                <c:pt idx="8">
                  <c:v>23.4</c:v>
                </c:pt>
                <c:pt idx="9">
                  <c:v>26.5</c:v>
                </c:pt>
                <c:pt idx="10">
                  <c:v>29.7</c:v>
                </c:pt>
              </c:numCache>
            </c:numRef>
          </c:val>
          <c:smooth val="0"/>
        </c:ser>
        <c:ser>
          <c:idx val="2"/>
          <c:order val="2"/>
          <c:tx>
            <c:strRef>
              <c:f>'Sheet 1'!$A$8</c:f>
              <c:strCache>
                <c:ptCount val="1"/>
                <c:pt idx="0">
                  <c:v>Developing</c:v>
                </c:pt>
              </c:strCache>
            </c:strRef>
          </c:tx>
          <c:spPr>
            <a:ln w="38100">
              <a:solidFill>
                <a:srgbClr val="99CC00"/>
              </a:solidFill>
              <a:prstDash val="solid"/>
            </a:ln>
          </c:spPr>
          <c:marker>
            <c:spPr>
              <a:solidFill>
                <a:srgbClr val="9BBB59"/>
              </a:solidFill>
              <a:ln>
                <a:solidFill>
                  <a:srgbClr val="99CC00"/>
                </a:solidFill>
                <a:prstDash val="solid"/>
              </a:ln>
              <a:effectLst>
                <a:outerShdw dist="35921" dir="2700000" algn="br">
                  <a:srgbClr val="000000"/>
                </a:outerShdw>
              </a:effectLst>
            </c:spPr>
          </c:marker>
          <c:dLbls>
            <c:dLbl>
              <c:idx val="10"/>
              <c:layout/>
              <c:spPr>
                <a:noFill/>
                <a:ln w="25400">
                  <a:noFill/>
                </a:ln>
              </c:spPr>
              <c:txPr>
                <a:bodyPr/>
                <a:lstStyle/>
                <a:p>
                  <a:pPr>
                    <a:defRPr/>
                  </a:pPr>
                  <a:endParaRPr lang="en-US"/>
                </a:p>
              </c:txPr>
              <c:showLegendKey val="0"/>
              <c:showVal val="1"/>
              <c:showCatName val="0"/>
              <c:showSerName val="0"/>
              <c:showPercent val="0"/>
              <c:showBubbleSize val="0"/>
            </c:dLbl>
            <c:showLegendKey val="0"/>
            <c:showVal val="0"/>
            <c:showCatName val="0"/>
            <c:showSerName val="0"/>
            <c:showPercent val="0"/>
            <c:showBubbleSize val="0"/>
          </c:dLbls>
          <c:cat>
            <c:numRef>
              <c:f>'Sheet 1'!$B$5:$L$5</c:f>
              <c:numCache>
                <c:formatCode>General</c:formatCode>
                <c:ptCount val="11"/>
                <c:pt idx="0">
                  <c:v>2000.0</c:v>
                </c:pt>
                <c:pt idx="1">
                  <c:v>2001.0</c:v>
                </c:pt>
                <c:pt idx="2">
                  <c:v>2002.0</c:v>
                </c:pt>
                <c:pt idx="3">
                  <c:v>2003.0</c:v>
                </c:pt>
                <c:pt idx="4">
                  <c:v>2004.0</c:v>
                </c:pt>
                <c:pt idx="5">
                  <c:v>2005.0</c:v>
                </c:pt>
                <c:pt idx="6">
                  <c:v>2006.0</c:v>
                </c:pt>
                <c:pt idx="7">
                  <c:v>2007.0</c:v>
                </c:pt>
                <c:pt idx="8">
                  <c:v>2008.0</c:v>
                </c:pt>
                <c:pt idx="9">
                  <c:v>2009.0</c:v>
                </c:pt>
                <c:pt idx="10">
                  <c:v>2010.0</c:v>
                </c:pt>
              </c:numCache>
            </c:numRef>
          </c:cat>
          <c:val>
            <c:numRef>
              <c:f>'Sheet 1'!$B$8:$L$8</c:f>
              <c:numCache>
                <c:formatCode>0.0</c:formatCode>
                <c:ptCount val="11"/>
                <c:pt idx="0">
                  <c:v>2.015428301300048</c:v>
                </c:pt>
                <c:pt idx="1">
                  <c:v>2.836286040938118</c:v>
                </c:pt>
                <c:pt idx="2">
                  <c:v>4.335933717261446</c:v>
                </c:pt>
                <c:pt idx="3">
                  <c:v>5.469050824435334</c:v>
                </c:pt>
                <c:pt idx="4">
                  <c:v>6.640854108168185</c:v>
                </c:pt>
                <c:pt idx="5">
                  <c:v>7.7</c:v>
                </c:pt>
                <c:pt idx="6">
                  <c:v>9.4</c:v>
                </c:pt>
                <c:pt idx="7">
                  <c:v>12.0</c:v>
                </c:pt>
                <c:pt idx="8">
                  <c:v>15.0</c:v>
                </c:pt>
                <c:pt idx="9">
                  <c:v>18.5</c:v>
                </c:pt>
                <c:pt idx="10">
                  <c:v>21.1</c:v>
                </c:pt>
              </c:numCache>
            </c:numRef>
          </c:val>
          <c:smooth val="0"/>
        </c:ser>
        <c:dLbls>
          <c:showLegendKey val="0"/>
          <c:showVal val="0"/>
          <c:showCatName val="0"/>
          <c:showSerName val="0"/>
          <c:showPercent val="0"/>
          <c:showBubbleSize val="0"/>
        </c:dLbls>
        <c:marker val="1"/>
        <c:smooth val="0"/>
        <c:axId val="2108626056"/>
        <c:axId val="2108629384"/>
      </c:lineChart>
      <c:catAx>
        <c:axId val="2108626056"/>
        <c:scaling>
          <c:orientation val="minMax"/>
        </c:scaling>
        <c:delete val="0"/>
        <c:axPos val="b"/>
        <c:numFmt formatCode="General" sourceLinked="1"/>
        <c:majorTickMark val="none"/>
        <c:minorTickMark val="none"/>
        <c:tickLblPos val="nextTo"/>
        <c:spPr>
          <a:ln w="3175">
            <a:solidFill>
              <a:srgbClr val="808080"/>
            </a:solidFill>
            <a:prstDash val="solid"/>
          </a:ln>
        </c:spPr>
        <c:txPr>
          <a:bodyPr rot="0" vert="horz"/>
          <a:lstStyle/>
          <a:p>
            <a:pPr>
              <a:defRPr/>
            </a:pPr>
            <a:endParaRPr lang="en-US"/>
          </a:p>
        </c:txPr>
        <c:crossAx val="2108629384"/>
        <c:crosses val="autoZero"/>
        <c:auto val="1"/>
        <c:lblAlgn val="ctr"/>
        <c:lblOffset val="100"/>
        <c:tickLblSkip val="1"/>
        <c:tickMarkSkip val="1"/>
        <c:noMultiLvlLbl val="0"/>
      </c:catAx>
      <c:valAx>
        <c:axId val="2108629384"/>
        <c:scaling>
          <c:orientation val="minMax"/>
        </c:scaling>
        <c:delete val="0"/>
        <c:axPos val="l"/>
        <c:majorGridlines>
          <c:spPr>
            <a:ln w="3175">
              <a:solidFill>
                <a:srgbClr val="808080"/>
              </a:solidFill>
              <a:prstDash val="solid"/>
            </a:ln>
          </c:spPr>
        </c:majorGridlines>
        <c:title>
          <c:tx>
            <c:rich>
              <a:bodyPr/>
              <a:lstStyle/>
              <a:p>
                <a:pPr>
                  <a:defRPr b="0"/>
                </a:pPr>
                <a:r>
                  <a:rPr lang="en-US" b="0"/>
                  <a:t>Per 100 inhabitants</a:t>
                </a:r>
              </a:p>
            </c:rich>
          </c:tx>
          <c:layout/>
          <c:overlay val="0"/>
          <c:spPr>
            <a:noFill/>
            <a:ln w="25400">
              <a:noFill/>
            </a:ln>
          </c:spPr>
        </c:title>
        <c:numFmt formatCode="General" sourceLinked="0"/>
        <c:majorTickMark val="out"/>
        <c:minorTickMark val="none"/>
        <c:tickLblPos val="nextTo"/>
        <c:spPr>
          <a:ln w="3175">
            <a:solidFill>
              <a:srgbClr val="808080"/>
            </a:solidFill>
            <a:prstDash val="solid"/>
          </a:ln>
        </c:spPr>
        <c:txPr>
          <a:bodyPr rot="0" vert="horz"/>
          <a:lstStyle/>
          <a:p>
            <a:pPr>
              <a:defRPr/>
            </a:pPr>
            <a:endParaRPr lang="en-US"/>
          </a:p>
        </c:txPr>
        <c:crossAx val="2108626056"/>
        <c:crosses val="autoZero"/>
        <c:crossBetween val="between"/>
      </c:valAx>
      <c:spPr>
        <a:solidFill>
          <a:srgbClr val="FFFFFF"/>
        </a:solidFill>
        <a:ln w="25400">
          <a:noFill/>
        </a:ln>
      </c:spPr>
    </c:plotArea>
    <c:legend>
      <c:legendPos val="r"/>
      <c:layout>
        <c:manualLayout>
          <c:xMode val="edge"/>
          <c:yMode val="edge"/>
          <c:x val="0.155722219461201"/>
          <c:y val="0.157190442926891"/>
          <c:w val="0.144465191548343"/>
          <c:h val="0.160534920435974"/>
        </c:manualLayout>
      </c:layout>
      <c:overlay val="0"/>
      <c:spPr>
        <a:solidFill>
          <a:srgbClr val="FFFFFF"/>
        </a:solidFill>
        <a:ln w="12700">
          <a:solidFill>
            <a:srgbClr val="000000"/>
          </a:solidFill>
          <a:prstDash val="solid"/>
        </a:ln>
      </c:spPr>
    </c:legend>
    <c:plotVisOnly val="1"/>
    <c:dispBlanksAs val="gap"/>
    <c:showDLblsOverMax val="0"/>
  </c:chart>
  <c:spPr>
    <a:solidFill>
      <a:srgbClr val="FFFFFF"/>
    </a:solidFill>
    <a:ln w="9525">
      <a:noFill/>
    </a:ln>
  </c:spPr>
  <c:txPr>
    <a:bodyPr/>
    <a:lstStyle/>
    <a:p>
      <a:pPr>
        <a:defRPr sz="9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manualLayout>
          <c:layoutTarget val="inner"/>
          <c:xMode val="edge"/>
          <c:yMode val="edge"/>
          <c:x val="0.0758151701812205"/>
          <c:y val="0.127045885334828"/>
          <c:w val="0.860956504474701"/>
          <c:h val="0.622775450940973"/>
        </c:manualLayout>
      </c:layout>
      <c:lineChart>
        <c:grouping val="standard"/>
        <c:varyColors val="0"/>
        <c:ser>
          <c:idx val="0"/>
          <c:order val="0"/>
          <c:tx>
            <c:strRef>
              <c:f>'Sheet 1'!$A$6</c:f>
              <c:strCache>
                <c:ptCount val="1"/>
                <c:pt idx="0">
                  <c:v>Developed</c:v>
                </c:pt>
              </c:strCache>
            </c:strRef>
          </c:tx>
          <c:spPr>
            <a:ln w="38100">
              <a:solidFill>
                <a:srgbClr val="666699"/>
              </a:solidFill>
              <a:prstDash val="solid"/>
            </a:ln>
          </c:spPr>
          <c:marker>
            <c:spPr>
              <a:solidFill>
                <a:srgbClr val="4F81BD"/>
              </a:solidFill>
              <a:ln>
                <a:solidFill>
                  <a:srgbClr val="666699"/>
                </a:solidFill>
                <a:prstDash val="solid"/>
              </a:ln>
              <a:effectLst>
                <a:outerShdw dist="35921" dir="2700000" algn="br">
                  <a:srgbClr val="000000"/>
                </a:outerShdw>
              </a:effectLst>
            </c:spPr>
          </c:marke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spPr>
              <a:noFill/>
              <a:ln w="25400">
                <a:noFill/>
              </a:ln>
            </c:spPr>
            <c:txPr>
              <a:bodyPr/>
              <a:lstStyle/>
              <a:p>
                <a:pPr>
                  <a:defRPr sz="900"/>
                </a:pPr>
                <a:endParaRPr lang="en-US"/>
              </a:p>
            </c:txPr>
            <c:showLegendKey val="0"/>
            <c:showVal val="1"/>
            <c:showCatName val="0"/>
            <c:showSerName val="0"/>
            <c:showPercent val="0"/>
            <c:showBubbleSize val="0"/>
            <c:showLeaderLines val="0"/>
          </c:dLbls>
          <c:cat>
            <c:numRef>
              <c:f>'Sheet 1'!$B$5:$L$5</c:f>
              <c:numCache>
                <c:formatCode>General</c:formatCode>
                <c:ptCount val="11"/>
                <c:pt idx="0">
                  <c:v>2000.0</c:v>
                </c:pt>
                <c:pt idx="1">
                  <c:v>2001.0</c:v>
                </c:pt>
                <c:pt idx="2">
                  <c:v>2002.0</c:v>
                </c:pt>
                <c:pt idx="3">
                  <c:v>2003.0</c:v>
                </c:pt>
                <c:pt idx="4">
                  <c:v>2004.0</c:v>
                </c:pt>
                <c:pt idx="5">
                  <c:v>2005.0</c:v>
                </c:pt>
                <c:pt idx="6">
                  <c:v>2006.0</c:v>
                </c:pt>
                <c:pt idx="7">
                  <c:v>2007.0</c:v>
                </c:pt>
                <c:pt idx="8">
                  <c:v>2008.0</c:v>
                </c:pt>
                <c:pt idx="9">
                  <c:v>2009.0</c:v>
                </c:pt>
                <c:pt idx="10">
                  <c:v>2010.0</c:v>
                </c:pt>
              </c:numCache>
            </c:numRef>
          </c:cat>
          <c:val>
            <c:numRef>
              <c:f>'Sheet 1'!$B$6:$L$6</c:f>
              <c:numCache>
                <c:formatCode>0.0</c:formatCode>
                <c:ptCount val="11"/>
                <c:pt idx="0">
                  <c:v>39.24196490853553</c:v>
                </c:pt>
                <c:pt idx="1">
                  <c:v>47.09958066599439</c:v>
                </c:pt>
                <c:pt idx="2">
                  <c:v>52.50016362728832</c:v>
                </c:pt>
                <c:pt idx="3">
                  <c:v>59.52456032975868</c:v>
                </c:pt>
                <c:pt idx="4">
                  <c:v>69.82022726062535</c:v>
                </c:pt>
                <c:pt idx="5">
                  <c:v>82.1</c:v>
                </c:pt>
                <c:pt idx="6">
                  <c:v>92.9</c:v>
                </c:pt>
                <c:pt idx="7">
                  <c:v>102.0</c:v>
                </c:pt>
                <c:pt idx="8">
                  <c:v>108.5</c:v>
                </c:pt>
                <c:pt idx="9">
                  <c:v>113.2</c:v>
                </c:pt>
                <c:pt idx="10">
                  <c:v>114.2</c:v>
                </c:pt>
              </c:numCache>
            </c:numRef>
          </c:val>
          <c:smooth val="0"/>
        </c:ser>
        <c:ser>
          <c:idx val="1"/>
          <c:order val="1"/>
          <c:tx>
            <c:strRef>
              <c:f>'Sheet 1'!$A$7</c:f>
              <c:strCache>
                <c:ptCount val="1"/>
                <c:pt idx="0">
                  <c:v>World</c:v>
                </c:pt>
              </c:strCache>
            </c:strRef>
          </c:tx>
          <c:spPr>
            <a:ln w="38100">
              <a:solidFill>
                <a:srgbClr val="993366"/>
              </a:solidFill>
              <a:prstDash val="solid"/>
            </a:ln>
          </c:spPr>
          <c:marker>
            <c:spPr>
              <a:solidFill>
                <a:srgbClr val="C0504D"/>
              </a:solidFill>
              <a:ln>
                <a:solidFill>
                  <a:srgbClr val="993366"/>
                </a:solidFill>
                <a:prstDash val="solid"/>
              </a:ln>
              <a:effectLst>
                <a:outerShdw dist="35921" dir="2700000" algn="br">
                  <a:srgbClr val="000000"/>
                </a:outerShdw>
              </a:effectLst>
            </c:spPr>
          </c:marke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spPr>
              <a:noFill/>
              <a:ln w="25400">
                <a:noFill/>
              </a:ln>
            </c:spPr>
            <c:txPr>
              <a:bodyPr/>
              <a:lstStyle/>
              <a:p>
                <a:pPr>
                  <a:defRPr sz="900"/>
                </a:pPr>
                <a:endParaRPr lang="en-US"/>
              </a:p>
            </c:txPr>
            <c:showLegendKey val="0"/>
            <c:showVal val="1"/>
            <c:showCatName val="0"/>
            <c:showSerName val="0"/>
            <c:showPercent val="0"/>
            <c:showBubbleSize val="0"/>
            <c:showLeaderLines val="0"/>
          </c:dLbls>
          <c:cat>
            <c:numRef>
              <c:f>'Sheet 1'!$B$5:$L$5</c:f>
              <c:numCache>
                <c:formatCode>General</c:formatCode>
                <c:ptCount val="11"/>
                <c:pt idx="0">
                  <c:v>2000.0</c:v>
                </c:pt>
                <c:pt idx="1">
                  <c:v>2001.0</c:v>
                </c:pt>
                <c:pt idx="2">
                  <c:v>2002.0</c:v>
                </c:pt>
                <c:pt idx="3">
                  <c:v>2003.0</c:v>
                </c:pt>
                <c:pt idx="4">
                  <c:v>2004.0</c:v>
                </c:pt>
                <c:pt idx="5">
                  <c:v>2005.0</c:v>
                </c:pt>
                <c:pt idx="6">
                  <c:v>2006.0</c:v>
                </c:pt>
                <c:pt idx="7">
                  <c:v>2007.0</c:v>
                </c:pt>
                <c:pt idx="8">
                  <c:v>2008.0</c:v>
                </c:pt>
                <c:pt idx="9">
                  <c:v>2009.0</c:v>
                </c:pt>
                <c:pt idx="10">
                  <c:v>2010.0</c:v>
                </c:pt>
              </c:numCache>
            </c:numRef>
          </c:cat>
          <c:val>
            <c:numRef>
              <c:f>'Sheet 1'!$B$7:$L$7</c:f>
              <c:numCache>
                <c:formatCode>0.0</c:formatCode>
                <c:ptCount val="11"/>
                <c:pt idx="0">
                  <c:v>12.03395510574089</c:v>
                </c:pt>
                <c:pt idx="1">
                  <c:v>15.46436575422318</c:v>
                </c:pt>
                <c:pt idx="2">
                  <c:v>18.38266741056728</c:v>
                </c:pt>
                <c:pt idx="3">
                  <c:v>22.22112960738946</c:v>
                </c:pt>
                <c:pt idx="4">
                  <c:v>27.31103352910321</c:v>
                </c:pt>
                <c:pt idx="5">
                  <c:v>33.9</c:v>
                </c:pt>
                <c:pt idx="6">
                  <c:v>41.8</c:v>
                </c:pt>
                <c:pt idx="7">
                  <c:v>50.6</c:v>
                </c:pt>
                <c:pt idx="8">
                  <c:v>59.9</c:v>
                </c:pt>
                <c:pt idx="9">
                  <c:v>68.3</c:v>
                </c:pt>
                <c:pt idx="10">
                  <c:v>78.0</c:v>
                </c:pt>
              </c:numCache>
            </c:numRef>
          </c:val>
          <c:smooth val="0"/>
        </c:ser>
        <c:ser>
          <c:idx val="2"/>
          <c:order val="2"/>
          <c:tx>
            <c:strRef>
              <c:f>'Sheet 1'!$A$8</c:f>
              <c:strCache>
                <c:ptCount val="1"/>
                <c:pt idx="0">
                  <c:v>Developing</c:v>
                </c:pt>
              </c:strCache>
            </c:strRef>
          </c:tx>
          <c:spPr>
            <a:ln w="38100">
              <a:solidFill>
                <a:srgbClr val="99CC00"/>
              </a:solidFill>
              <a:prstDash val="solid"/>
            </a:ln>
          </c:spPr>
          <c:marker>
            <c:spPr>
              <a:solidFill>
                <a:srgbClr val="9BBB59"/>
              </a:solidFill>
              <a:ln>
                <a:solidFill>
                  <a:srgbClr val="99CC00"/>
                </a:solidFill>
                <a:prstDash val="solid"/>
              </a:ln>
              <a:effectLst>
                <a:outerShdw dist="35921" dir="2700000" algn="br">
                  <a:srgbClr val="000000"/>
                </a:outerShdw>
              </a:effectLst>
            </c:spPr>
          </c:marke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spPr>
              <a:noFill/>
              <a:ln w="25400">
                <a:noFill/>
              </a:ln>
            </c:spPr>
            <c:txPr>
              <a:bodyPr/>
              <a:lstStyle/>
              <a:p>
                <a:pPr>
                  <a:defRPr sz="900"/>
                </a:pPr>
                <a:endParaRPr lang="en-US"/>
              </a:p>
            </c:txPr>
            <c:showLegendKey val="0"/>
            <c:showVal val="1"/>
            <c:showCatName val="0"/>
            <c:showSerName val="0"/>
            <c:showPercent val="0"/>
            <c:showBubbleSize val="0"/>
            <c:showLeaderLines val="0"/>
          </c:dLbls>
          <c:cat>
            <c:numRef>
              <c:f>'Sheet 1'!$B$5:$L$5</c:f>
              <c:numCache>
                <c:formatCode>General</c:formatCode>
                <c:ptCount val="11"/>
                <c:pt idx="0">
                  <c:v>2000.0</c:v>
                </c:pt>
                <c:pt idx="1">
                  <c:v>2001.0</c:v>
                </c:pt>
                <c:pt idx="2">
                  <c:v>2002.0</c:v>
                </c:pt>
                <c:pt idx="3">
                  <c:v>2003.0</c:v>
                </c:pt>
                <c:pt idx="4">
                  <c:v>2004.0</c:v>
                </c:pt>
                <c:pt idx="5">
                  <c:v>2005.0</c:v>
                </c:pt>
                <c:pt idx="6">
                  <c:v>2006.0</c:v>
                </c:pt>
                <c:pt idx="7">
                  <c:v>2007.0</c:v>
                </c:pt>
                <c:pt idx="8">
                  <c:v>2008.0</c:v>
                </c:pt>
                <c:pt idx="9">
                  <c:v>2009.0</c:v>
                </c:pt>
                <c:pt idx="10">
                  <c:v>2010.0</c:v>
                </c:pt>
              </c:numCache>
            </c:numRef>
          </c:cat>
          <c:val>
            <c:numRef>
              <c:f>'Sheet 1'!$B$8:$L$8</c:f>
              <c:numCache>
                <c:formatCode>0.0</c:formatCode>
                <c:ptCount val="11"/>
                <c:pt idx="0">
                  <c:v>5.4547213640812</c:v>
                </c:pt>
                <c:pt idx="1">
                  <c:v>7.90340078979875</c:v>
                </c:pt>
                <c:pt idx="2">
                  <c:v>10.32005388180144</c:v>
                </c:pt>
                <c:pt idx="3">
                  <c:v>13.5019252007027</c:v>
                </c:pt>
                <c:pt idx="4">
                  <c:v>17.48149433921483</c:v>
                </c:pt>
                <c:pt idx="5">
                  <c:v>23.0</c:v>
                </c:pt>
                <c:pt idx="6">
                  <c:v>30.2</c:v>
                </c:pt>
                <c:pt idx="7">
                  <c:v>39.1</c:v>
                </c:pt>
                <c:pt idx="8">
                  <c:v>49.1</c:v>
                </c:pt>
                <c:pt idx="9">
                  <c:v>58.4</c:v>
                </c:pt>
                <c:pt idx="10">
                  <c:v>70.1</c:v>
                </c:pt>
              </c:numCache>
            </c:numRef>
          </c:val>
          <c:smooth val="0"/>
        </c:ser>
        <c:dLbls>
          <c:showLegendKey val="0"/>
          <c:showVal val="0"/>
          <c:showCatName val="0"/>
          <c:showSerName val="0"/>
          <c:showPercent val="0"/>
          <c:showBubbleSize val="0"/>
        </c:dLbls>
        <c:marker val="1"/>
        <c:smooth val="0"/>
        <c:axId val="2108540056"/>
        <c:axId val="2108543448"/>
      </c:lineChart>
      <c:catAx>
        <c:axId val="2108540056"/>
        <c:scaling>
          <c:orientation val="minMax"/>
        </c:scaling>
        <c:delete val="0"/>
        <c:axPos val="b"/>
        <c:numFmt formatCode="General" sourceLinked="1"/>
        <c:majorTickMark val="none"/>
        <c:minorTickMark val="none"/>
        <c:tickLblPos val="nextTo"/>
        <c:spPr>
          <a:ln w="3175">
            <a:solidFill>
              <a:srgbClr val="808080"/>
            </a:solidFill>
            <a:prstDash val="solid"/>
          </a:ln>
        </c:spPr>
        <c:txPr>
          <a:bodyPr rot="0" vert="horz"/>
          <a:lstStyle/>
          <a:p>
            <a:pPr>
              <a:defRPr sz="900"/>
            </a:pPr>
            <a:endParaRPr lang="en-US"/>
          </a:p>
        </c:txPr>
        <c:crossAx val="2108543448"/>
        <c:crosses val="autoZero"/>
        <c:auto val="1"/>
        <c:lblAlgn val="ctr"/>
        <c:lblOffset val="100"/>
        <c:tickLblSkip val="1"/>
        <c:tickMarkSkip val="1"/>
        <c:noMultiLvlLbl val="0"/>
      </c:catAx>
      <c:valAx>
        <c:axId val="2108543448"/>
        <c:scaling>
          <c:orientation val="minMax"/>
        </c:scaling>
        <c:delete val="0"/>
        <c:axPos val="l"/>
        <c:majorGridlines>
          <c:spPr>
            <a:ln w="3175">
              <a:solidFill>
                <a:srgbClr val="808080"/>
              </a:solidFill>
              <a:prstDash val="solid"/>
            </a:ln>
          </c:spPr>
        </c:majorGridlines>
        <c:title>
          <c:tx>
            <c:rich>
              <a:bodyPr/>
              <a:lstStyle/>
              <a:p>
                <a:pPr>
                  <a:defRPr sz="900" b="0"/>
                </a:pPr>
                <a:r>
                  <a:rPr lang="en-US" sz="900" b="0"/>
                  <a:t>Per 100 inhabitants</a:t>
                </a:r>
              </a:p>
            </c:rich>
          </c:tx>
          <c:layout/>
          <c:overlay val="0"/>
          <c:spPr>
            <a:noFill/>
            <a:ln w="25400">
              <a:noFill/>
            </a:ln>
          </c:spPr>
        </c:title>
        <c:numFmt formatCode="General" sourceLinked="0"/>
        <c:majorTickMark val="none"/>
        <c:minorTickMark val="none"/>
        <c:tickLblPos val="nextTo"/>
        <c:spPr>
          <a:ln w="3175">
            <a:solidFill>
              <a:srgbClr val="808080"/>
            </a:solidFill>
            <a:prstDash val="solid"/>
          </a:ln>
        </c:spPr>
        <c:txPr>
          <a:bodyPr rot="0" vert="horz"/>
          <a:lstStyle/>
          <a:p>
            <a:pPr>
              <a:defRPr sz="800"/>
            </a:pPr>
            <a:endParaRPr lang="en-US"/>
          </a:p>
        </c:txPr>
        <c:crossAx val="2108540056"/>
        <c:crosses val="autoZero"/>
        <c:crossBetween val="between"/>
      </c:valAx>
      <c:spPr>
        <a:solidFill>
          <a:srgbClr val="FFFFFF"/>
        </a:solidFill>
        <a:ln w="25400">
          <a:noFill/>
        </a:ln>
      </c:spPr>
    </c:plotArea>
    <c:legend>
      <c:legendPos val="r"/>
      <c:layout>
        <c:manualLayout>
          <c:xMode val="edge"/>
          <c:yMode val="edge"/>
          <c:x val="0.122676524255905"/>
          <c:y val="0.140468055381477"/>
          <c:w val="0.178438580735861"/>
          <c:h val="0.180601785490471"/>
        </c:manualLayout>
      </c:layout>
      <c:overlay val="0"/>
      <c:spPr>
        <a:solidFill>
          <a:srgbClr val="FFFFFF"/>
        </a:solidFill>
        <a:ln w="12700">
          <a:solidFill>
            <a:srgbClr val="000000"/>
          </a:solidFill>
          <a:prstDash val="solid"/>
        </a:ln>
      </c:spPr>
      <c:txPr>
        <a:bodyPr/>
        <a:lstStyle/>
        <a:p>
          <a:pPr>
            <a:defRPr sz="900"/>
          </a:pPr>
          <a:endParaRPr lang="en-US"/>
        </a:p>
      </c:txPr>
    </c:legend>
    <c:plotVisOnly val="1"/>
    <c:dispBlanksAs val="gap"/>
    <c:showDLblsOverMax val="0"/>
  </c:chart>
  <c:spPr>
    <a:solidFill>
      <a:srgbClr val="FFFFFF"/>
    </a:solidFill>
    <a:ln w="9525">
      <a:noFill/>
    </a:ln>
  </c:sp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manualLayout>
          <c:layoutTarget val="inner"/>
          <c:xMode val="edge"/>
          <c:yMode val="edge"/>
          <c:x val="0.0691821269597768"/>
          <c:y val="0.120200498403404"/>
          <c:w val="0.871899442521376"/>
          <c:h val="0.645212376621936"/>
        </c:manualLayout>
      </c:layout>
      <c:lineChart>
        <c:grouping val="standard"/>
        <c:varyColors val="0"/>
        <c:ser>
          <c:idx val="0"/>
          <c:order val="0"/>
          <c:tx>
            <c:strRef>
              <c:f>'Sheet 1'!$A$6</c:f>
              <c:strCache>
                <c:ptCount val="1"/>
                <c:pt idx="0">
                  <c:v>Developed</c:v>
                </c:pt>
              </c:strCache>
            </c:strRef>
          </c:tx>
          <c:spPr>
            <a:ln w="38100">
              <a:solidFill>
                <a:srgbClr val="666699"/>
              </a:solidFill>
              <a:prstDash val="solid"/>
            </a:ln>
          </c:spPr>
          <c:marker>
            <c:spPr>
              <a:solidFill>
                <a:srgbClr val="4F81BD"/>
              </a:solidFill>
              <a:ln>
                <a:solidFill>
                  <a:srgbClr val="666699"/>
                </a:solidFill>
                <a:prstDash val="solid"/>
              </a:ln>
              <a:effectLst>
                <a:outerShdw dist="35921" dir="2700000" algn="br">
                  <a:srgbClr val="000000"/>
                </a:outerShdw>
              </a:effectLst>
            </c:spPr>
          </c:marke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layout>
                <c:manualLayout>
                  <c:x val="-9.38355644002903E-17"/>
                  <c:y val="-0.0207119741100324"/>
                </c:manualLayout>
              </c:layout>
              <c:dLblPos val="r"/>
              <c:showLegendKey val="0"/>
              <c:showVal val="1"/>
              <c:showCatName val="0"/>
              <c:showSerName val="0"/>
              <c:showPercent val="0"/>
              <c:showBubbleSize val="0"/>
            </c:dLbl>
            <c:spPr>
              <a:noFill/>
              <a:ln w="25400">
                <a:noFill/>
              </a:ln>
            </c:spPr>
            <c:txPr>
              <a:bodyPr/>
              <a:lstStyle/>
              <a:p>
                <a:pPr>
                  <a:defRPr sz="900"/>
                </a:pPr>
                <a:endParaRPr lang="en-US"/>
              </a:p>
            </c:txPr>
            <c:showLegendKey val="0"/>
            <c:showVal val="1"/>
            <c:showCatName val="0"/>
            <c:showSerName val="0"/>
            <c:showPercent val="0"/>
            <c:showBubbleSize val="0"/>
            <c:showLeaderLines val="0"/>
          </c:dLbls>
          <c:cat>
            <c:numRef>
              <c:f>'Sheet 1'!$B$5:$E$5</c:f>
              <c:numCache>
                <c:formatCode>General</c:formatCode>
                <c:ptCount val="4"/>
                <c:pt idx="0">
                  <c:v>2007.0</c:v>
                </c:pt>
                <c:pt idx="1">
                  <c:v>2008.0</c:v>
                </c:pt>
                <c:pt idx="2">
                  <c:v>2009.0</c:v>
                </c:pt>
                <c:pt idx="3">
                  <c:v>2010.0</c:v>
                </c:pt>
              </c:numCache>
            </c:numRef>
          </c:cat>
          <c:val>
            <c:numRef>
              <c:f>'Sheet 1'!$B$6:$E$6</c:f>
              <c:numCache>
                <c:formatCode>0.0</c:formatCode>
                <c:ptCount val="4"/>
                <c:pt idx="0">
                  <c:v>18.5</c:v>
                </c:pt>
                <c:pt idx="1">
                  <c:v>27.4</c:v>
                </c:pt>
                <c:pt idx="2">
                  <c:v>34.0</c:v>
                </c:pt>
                <c:pt idx="3">
                  <c:v>46.2</c:v>
                </c:pt>
              </c:numCache>
            </c:numRef>
          </c:val>
          <c:smooth val="0"/>
        </c:ser>
        <c:ser>
          <c:idx val="1"/>
          <c:order val="1"/>
          <c:tx>
            <c:strRef>
              <c:f>'Sheet 1'!$A$7</c:f>
              <c:strCache>
                <c:ptCount val="1"/>
                <c:pt idx="0">
                  <c:v>World</c:v>
                </c:pt>
              </c:strCache>
            </c:strRef>
          </c:tx>
          <c:spPr>
            <a:ln w="38100">
              <a:solidFill>
                <a:srgbClr val="993366"/>
              </a:solidFill>
              <a:prstDash val="solid"/>
            </a:ln>
          </c:spPr>
          <c:marker>
            <c:spPr>
              <a:solidFill>
                <a:srgbClr val="C0504D"/>
              </a:solidFill>
              <a:ln>
                <a:solidFill>
                  <a:srgbClr val="993366"/>
                </a:solidFill>
                <a:prstDash val="solid"/>
              </a:ln>
              <a:effectLst>
                <a:outerShdw dist="35921" dir="2700000" algn="br">
                  <a:srgbClr val="000000"/>
                </a:outerShdw>
              </a:effectLst>
            </c:spPr>
          </c:marke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spPr>
              <a:noFill/>
              <a:ln w="25400">
                <a:noFill/>
              </a:ln>
            </c:spPr>
            <c:txPr>
              <a:bodyPr/>
              <a:lstStyle/>
              <a:p>
                <a:pPr>
                  <a:defRPr sz="900"/>
                </a:pPr>
                <a:endParaRPr lang="en-US"/>
              </a:p>
            </c:txPr>
            <c:showLegendKey val="0"/>
            <c:showVal val="1"/>
            <c:showCatName val="0"/>
            <c:showSerName val="0"/>
            <c:showPercent val="0"/>
            <c:showBubbleSize val="0"/>
            <c:showLeaderLines val="0"/>
          </c:dLbls>
          <c:cat>
            <c:numRef>
              <c:f>'Sheet 1'!$B$5:$E$5</c:f>
              <c:numCache>
                <c:formatCode>General</c:formatCode>
                <c:ptCount val="4"/>
                <c:pt idx="0">
                  <c:v>2007.0</c:v>
                </c:pt>
                <c:pt idx="1">
                  <c:v>2008.0</c:v>
                </c:pt>
                <c:pt idx="2">
                  <c:v>2009.0</c:v>
                </c:pt>
                <c:pt idx="3">
                  <c:v>2010.0</c:v>
                </c:pt>
              </c:numCache>
            </c:numRef>
          </c:cat>
          <c:val>
            <c:numRef>
              <c:f>'Sheet 1'!$B$7:$E$7</c:f>
              <c:numCache>
                <c:formatCode>0.0</c:formatCode>
                <c:ptCount val="4"/>
                <c:pt idx="0">
                  <c:v>4.0</c:v>
                </c:pt>
                <c:pt idx="1">
                  <c:v>6.3</c:v>
                </c:pt>
                <c:pt idx="2">
                  <c:v>7.8</c:v>
                </c:pt>
                <c:pt idx="3">
                  <c:v>12.6</c:v>
                </c:pt>
              </c:numCache>
            </c:numRef>
          </c:val>
          <c:smooth val="0"/>
        </c:ser>
        <c:ser>
          <c:idx val="2"/>
          <c:order val="2"/>
          <c:tx>
            <c:strRef>
              <c:f>'Sheet 1'!$A$8</c:f>
              <c:strCache>
                <c:ptCount val="1"/>
                <c:pt idx="0">
                  <c:v>Developing</c:v>
                </c:pt>
              </c:strCache>
            </c:strRef>
          </c:tx>
          <c:spPr>
            <a:ln w="38100">
              <a:solidFill>
                <a:srgbClr val="99CC00"/>
              </a:solidFill>
              <a:prstDash val="solid"/>
            </a:ln>
          </c:spPr>
          <c:marker>
            <c:spPr>
              <a:solidFill>
                <a:srgbClr val="9BBB59"/>
              </a:solidFill>
              <a:ln>
                <a:solidFill>
                  <a:srgbClr val="99CC00"/>
                </a:solidFill>
                <a:prstDash val="solid"/>
              </a:ln>
              <a:effectLst>
                <a:outerShdw dist="35921" dir="2700000" algn="br">
                  <a:srgbClr val="000000"/>
                </a:outerShdw>
              </a:effectLst>
            </c:spPr>
          </c:marke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spPr>
              <a:noFill/>
              <a:ln w="25400">
                <a:noFill/>
              </a:ln>
            </c:spPr>
            <c:txPr>
              <a:bodyPr/>
              <a:lstStyle/>
              <a:p>
                <a:pPr>
                  <a:defRPr sz="900"/>
                </a:pPr>
                <a:endParaRPr lang="en-US"/>
              </a:p>
            </c:txPr>
            <c:showLegendKey val="0"/>
            <c:showVal val="1"/>
            <c:showCatName val="0"/>
            <c:showSerName val="0"/>
            <c:showPercent val="0"/>
            <c:showBubbleSize val="0"/>
            <c:showLeaderLines val="0"/>
          </c:dLbls>
          <c:cat>
            <c:numRef>
              <c:f>'Sheet 1'!$B$5:$E$5</c:f>
              <c:numCache>
                <c:formatCode>General</c:formatCode>
                <c:ptCount val="4"/>
                <c:pt idx="0">
                  <c:v>2007.0</c:v>
                </c:pt>
                <c:pt idx="1">
                  <c:v>2008.0</c:v>
                </c:pt>
                <c:pt idx="2">
                  <c:v>2009.0</c:v>
                </c:pt>
                <c:pt idx="3">
                  <c:v>2010.0</c:v>
                </c:pt>
              </c:numCache>
            </c:numRef>
          </c:cat>
          <c:val>
            <c:numRef>
              <c:f>'Sheet 1'!$B$8:$E$8</c:f>
              <c:numCache>
                <c:formatCode>0.0</c:formatCode>
                <c:ptCount val="4"/>
                <c:pt idx="0">
                  <c:v>0.8</c:v>
                </c:pt>
                <c:pt idx="1">
                  <c:v>1.6</c:v>
                </c:pt>
                <c:pt idx="2">
                  <c:v>2.0</c:v>
                </c:pt>
                <c:pt idx="3">
                  <c:v>5.3</c:v>
                </c:pt>
              </c:numCache>
            </c:numRef>
          </c:val>
          <c:smooth val="0"/>
        </c:ser>
        <c:dLbls>
          <c:showLegendKey val="0"/>
          <c:showVal val="0"/>
          <c:showCatName val="0"/>
          <c:showSerName val="0"/>
          <c:showPercent val="0"/>
          <c:showBubbleSize val="0"/>
        </c:dLbls>
        <c:marker val="1"/>
        <c:smooth val="0"/>
        <c:axId val="2108383432"/>
        <c:axId val="2108386824"/>
      </c:lineChart>
      <c:catAx>
        <c:axId val="2108383432"/>
        <c:scaling>
          <c:orientation val="minMax"/>
        </c:scaling>
        <c:delete val="0"/>
        <c:axPos val="b"/>
        <c:numFmt formatCode="General" sourceLinked="1"/>
        <c:majorTickMark val="none"/>
        <c:minorTickMark val="none"/>
        <c:tickLblPos val="nextTo"/>
        <c:spPr>
          <a:ln w="3175">
            <a:solidFill>
              <a:srgbClr val="808080"/>
            </a:solidFill>
            <a:prstDash val="solid"/>
          </a:ln>
        </c:spPr>
        <c:txPr>
          <a:bodyPr rot="0" vert="horz"/>
          <a:lstStyle/>
          <a:p>
            <a:pPr>
              <a:defRPr sz="900"/>
            </a:pPr>
            <a:endParaRPr lang="en-US"/>
          </a:p>
        </c:txPr>
        <c:crossAx val="2108386824"/>
        <c:crosses val="autoZero"/>
        <c:auto val="1"/>
        <c:lblAlgn val="ctr"/>
        <c:lblOffset val="100"/>
        <c:tickLblSkip val="1"/>
        <c:tickMarkSkip val="1"/>
        <c:noMultiLvlLbl val="0"/>
      </c:catAx>
      <c:valAx>
        <c:axId val="2108386824"/>
        <c:scaling>
          <c:orientation val="minMax"/>
        </c:scaling>
        <c:delete val="0"/>
        <c:axPos val="l"/>
        <c:majorGridlines>
          <c:spPr>
            <a:ln w="3175">
              <a:solidFill>
                <a:srgbClr val="808080"/>
              </a:solidFill>
              <a:prstDash val="solid"/>
            </a:ln>
          </c:spPr>
        </c:majorGridlines>
        <c:title>
          <c:tx>
            <c:rich>
              <a:bodyPr/>
              <a:lstStyle/>
              <a:p>
                <a:pPr>
                  <a:defRPr sz="900" b="0"/>
                </a:pPr>
                <a:r>
                  <a:rPr lang="en-US" sz="900" b="0"/>
                  <a:t>Per 100 inhabitants</a:t>
                </a:r>
              </a:p>
            </c:rich>
          </c:tx>
          <c:layout/>
          <c:overlay val="0"/>
          <c:spPr>
            <a:noFill/>
            <a:ln w="25400">
              <a:noFill/>
            </a:ln>
          </c:spPr>
        </c:title>
        <c:numFmt formatCode="General" sourceLinked="0"/>
        <c:majorTickMark val="none"/>
        <c:minorTickMark val="none"/>
        <c:tickLblPos val="nextTo"/>
        <c:spPr>
          <a:ln w="3175">
            <a:solidFill>
              <a:srgbClr val="808080"/>
            </a:solidFill>
            <a:prstDash val="solid"/>
          </a:ln>
        </c:spPr>
        <c:txPr>
          <a:bodyPr rot="0" vert="horz"/>
          <a:lstStyle/>
          <a:p>
            <a:pPr>
              <a:defRPr sz="900"/>
            </a:pPr>
            <a:endParaRPr lang="en-US"/>
          </a:p>
        </c:txPr>
        <c:crossAx val="2108383432"/>
        <c:crosses val="autoZero"/>
        <c:crossBetween val="between"/>
      </c:valAx>
      <c:spPr>
        <a:solidFill>
          <a:srgbClr val="FFFFFF"/>
        </a:solidFill>
        <a:ln w="25400">
          <a:noFill/>
        </a:ln>
      </c:spPr>
    </c:plotArea>
    <c:legend>
      <c:legendPos val="r"/>
      <c:layout>
        <c:manualLayout>
          <c:xMode val="edge"/>
          <c:yMode val="edge"/>
          <c:x val="0.151969876823581"/>
          <c:y val="0.172757545144743"/>
          <c:w val="0.172607761330488"/>
          <c:h val="0.172757545144743"/>
        </c:manualLayout>
      </c:layout>
      <c:overlay val="0"/>
      <c:spPr>
        <a:solidFill>
          <a:srgbClr val="FFFFFF"/>
        </a:solidFill>
        <a:ln w="12700">
          <a:solidFill>
            <a:srgbClr val="000000"/>
          </a:solidFill>
          <a:prstDash val="solid"/>
        </a:ln>
      </c:spPr>
      <c:txPr>
        <a:bodyPr/>
        <a:lstStyle/>
        <a:p>
          <a:pPr>
            <a:defRPr sz="900"/>
          </a:pPr>
          <a:endParaRPr lang="en-US"/>
        </a:p>
      </c:txPr>
    </c:legend>
    <c:plotVisOnly val="1"/>
    <c:dispBlanksAs val="gap"/>
    <c:showDLblsOverMax val="0"/>
  </c:chart>
  <c:spPr>
    <a:solidFill>
      <a:srgbClr val="FFFFFF"/>
    </a:solidFill>
    <a:ln w="9525">
      <a:noFill/>
    </a:ln>
  </c:sp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cdr:x>
      <cdr:y>0.85532</cdr:y>
    </cdr:from>
    <cdr:to>
      <cdr:x>0</cdr:x>
      <cdr:y>0.85556</cdr:y>
    </cdr:to>
    <cdr:sp macro="" textlink="">
      <cdr:nvSpPr>
        <cdr:cNvPr id="2" name="TextBox 1"/>
        <cdr:cNvSpPr txBox="1"/>
      </cdr:nvSpPr>
      <cdr:spPr>
        <a:xfrm xmlns:a="http://schemas.openxmlformats.org/drawingml/2006/main">
          <a:off x="0" y="3247895"/>
          <a:ext cx="0" cy="91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endParaRPr lang="en-US" sz="900"/>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GB" sz="900">
              <a:latin typeface="Calibri"/>
              <a:ea typeface="+mn-ea"/>
              <a:cs typeface="+mn-cs"/>
            </a:rPr>
            <a:t>The developed/developing country classifications are based on the UN M49, see:</a:t>
          </a:r>
          <a:r>
            <a:rPr lang="en-GB" sz="900" baseline="0">
              <a:latin typeface="Calibri"/>
              <a:ea typeface="+mn-ea"/>
              <a:cs typeface="+mn-cs"/>
            </a:rPr>
            <a:t> </a:t>
          </a:r>
          <a:br>
            <a:rPr lang="en-GB" sz="900" baseline="0">
              <a:latin typeface="Calibri"/>
              <a:ea typeface="+mn-ea"/>
              <a:cs typeface="+mn-cs"/>
            </a:rPr>
          </a:br>
          <a:r>
            <a:rPr lang="en-GB" sz="900" baseline="0">
              <a:latin typeface="Calibri"/>
              <a:ea typeface="+mn-ea"/>
              <a:cs typeface="+mn-cs"/>
            </a:rPr>
            <a:t>http://www.itu.int/ITU-D/ict/definitions/regions/index.html</a:t>
          </a:r>
          <a:endParaRPr lang="en-US" sz="900"/>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900">
              <a:latin typeface="Calibri"/>
              <a:ea typeface="+mn-ea"/>
              <a:cs typeface="+mn-cs"/>
            </a:rPr>
            <a:t>Source:</a:t>
          </a:r>
          <a:r>
            <a:rPr lang="en-US" sz="900" baseline="0">
              <a:latin typeface="Calibri"/>
              <a:ea typeface="+mn-ea"/>
              <a:cs typeface="+mn-cs"/>
            </a:rPr>
            <a:t>  ITU World Telecommunication /ICT Indicators database</a:t>
          </a:r>
          <a:endParaRPr lang="en-US" sz="900">
            <a:latin typeface="Calibri"/>
            <a:ea typeface="+mn-ea"/>
            <a:cs typeface="+mn-cs"/>
          </a:endParaRPr>
        </a:p>
        <a:p xmlns:a="http://schemas.openxmlformats.org/drawingml/2006/main">
          <a:endParaRPr lang="en-US" sz="900"/>
        </a:p>
      </cdr:txBody>
    </cdr:sp>
  </cdr:relSizeAnchor>
</c:userShapes>
</file>

<file path=ppt/drawings/drawing2.xml><?xml version="1.0" encoding="utf-8"?>
<c:userShapes xmlns:c="http://schemas.openxmlformats.org/drawingml/2006/chart">
  <cdr:relSizeAnchor xmlns:cdr="http://schemas.openxmlformats.org/drawingml/2006/chartDrawing">
    <cdr:from>
      <cdr:x>0.009</cdr:x>
      <cdr:y>0.81775</cdr:y>
    </cdr:from>
    <cdr:to>
      <cdr:x>0.009</cdr:x>
      <cdr:y>0.81799</cdr:y>
    </cdr:to>
    <cdr:sp macro="" textlink="">
      <cdr:nvSpPr>
        <cdr:cNvPr id="2" name="TextBox 1"/>
        <cdr:cNvSpPr txBox="1"/>
      </cdr:nvSpPr>
      <cdr:spPr>
        <a:xfrm xmlns:a="http://schemas.openxmlformats.org/drawingml/2006/main">
          <a:off x="61493" y="3105242"/>
          <a:ext cx="0" cy="91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a:p>
      </cdr:txBody>
    </cdr:sp>
  </cdr:relSizeAnchor>
  <cdr:relSizeAnchor xmlns:cdr="http://schemas.openxmlformats.org/drawingml/2006/chartDrawing">
    <cdr:from>
      <cdr:x>0.00123</cdr:x>
      <cdr:y>0.80983</cdr:y>
    </cdr:from>
    <cdr:to>
      <cdr:x>0.66176</cdr:x>
      <cdr:y>0.99027</cdr:y>
    </cdr:to>
    <cdr:sp macro="" textlink="">
      <cdr:nvSpPr>
        <cdr:cNvPr id="3" name="TextBox 2"/>
        <cdr:cNvSpPr txBox="1"/>
      </cdr:nvSpPr>
      <cdr:spPr>
        <a:xfrm xmlns:a="http://schemas.openxmlformats.org/drawingml/2006/main">
          <a:off x="0" y="3276601"/>
          <a:ext cx="3962400" cy="71327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900">
            <a:latin typeface="+mn-lt"/>
            <a:ea typeface="+mn-ea"/>
            <a:cs typeface="+mn-cs"/>
          </a:endParaRP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GB" sz="900">
              <a:latin typeface="+mn-lt"/>
              <a:ea typeface="+mn-ea"/>
              <a:cs typeface="+mn-cs"/>
            </a:rPr>
            <a:t>The developed/developing country classifications are based on the UN M49, see: </a:t>
          </a:r>
          <a:r>
            <a:rPr lang="en-GB" sz="900" baseline="0">
              <a:latin typeface="+mn-lt"/>
              <a:ea typeface="+mn-ea"/>
              <a:cs typeface="+mn-cs"/>
            </a:rPr>
            <a:t> </a:t>
          </a:r>
          <a:br>
            <a:rPr lang="en-GB" sz="900" baseline="0">
              <a:latin typeface="+mn-lt"/>
              <a:ea typeface="+mn-ea"/>
              <a:cs typeface="+mn-cs"/>
            </a:rPr>
          </a:br>
          <a:r>
            <a:rPr lang="en-GB" sz="900" baseline="0">
              <a:latin typeface="+mn-lt"/>
              <a:ea typeface="+mn-ea"/>
              <a:cs typeface="+mn-cs"/>
            </a:rPr>
            <a:t>http://www.itu.int/ITU-D/ict/definitions/regions/index.html</a:t>
          </a:r>
          <a:endParaRPr lang="en-US" sz="900"/>
        </a:p>
        <a:p xmlns:a="http://schemas.openxmlformats.org/drawingml/2006/main">
          <a:pPr eaLnBrk="1" fontAlgn="auto" latinLnBrk="0" hangingPunct="1"/>
          <a:r>
            <a:rPr lang="en-US" sz="900">
              <a:latin typeface="+mn-lt"/>
              <a:ea typeface="+mn-ea"/>
              <a:cs typeface="+mn-cs"/>
            </a:rPr>
            <a:t>Source:</a:t>
          </a:r>
          <a:r>
            <a:rPr lang="en-US" sz="900" baseline="0">
              <a:latin typeface="+mn-lt"/>
              <a:ea typeface="+mn-ea"/>
              <a:cs typeface="+mn-cs"/>
            </a:rPr>
            <a:t>  ITU World Telecommunication /ICT Indicators database</a:t>
          </a:r>
          <a:endParaRPr lang="en-US" sz="900">
            <a:latin typeface="+mn-lt"/>
            <a:ea typeface="+mn-ea"/>
            <a:cs typeface="+mn-cs"/>
          </a:endParaRPr>
        </a:p>
        <a:p xmlns:a="http://schemas.openxmlformats.org/drawingml/2006/main">
          <a:endParaRPr lang="en-US" sz="900">
            <a:latin typeface="+mn-lt"/>
            <a:ea typeface="+mn-ea"/>
            <a:cs typeface="+mn-cs"/>
          </a:endParaRPr>
        </a:p>
      </cdr:txBody>
    </cdr:sp>
  </cdr:relSizeAnchor>
  <cdr:relSizeAnchor xmlns:cdr="http://schemas.openxmlformats.org/drawingml/2006/chartDrawing">
    <cdr:from>
      <cdr:x>0.11822</cdr:x>
      <cdr:y>0.02458</cdr:y>
    </cdr:from>
    <cdr:to>
      <cdr:x>0.86542</cdr:x>
      <cdr:y>0.10001</cdr:y>
    </cdr:to>
    <cdr:sp macro="" textlink="">
      <cdr:nvSpPr>
        <cdr:cNvPr id="4" name="TextBox 3"/>
        <cdr:cNvSpPr txBox="1"/>
      </cdr:nvSpPr>
      <cdr:spPr>
        <a:xfrm xmlns:a="http://schemas.openxmlformats.org/drawingml/2006/main">
          <a:off x="807750" y="93334"/>
          <a:ext cx="5105319" cy="28643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n-US" sz="1200" b="1">
              <a:latin typeface="+mn-lt"/>
              <a:ea typeface="+mn-ea"/>
              <a:cs typeface="+mn-cs"/>
            </a:rPr>
            <a:t>Mobile cellular subscriptions per 100 inhabitants,  2000-2010</a:t>
          </a:r>
          <a:endParaRPr lang="en-US" sz="1200"/>
        </a:p>
        <a:p xmlns:a="http://schemas.openxmlformats.org/drawingml/2006/main">
          <a:pPr algn="ctr"/>
          <a:endParaRPr lang="en-US" sz="1200"/>
        </a:p>
      </cdr:txBody>
    </cdr:sp>
  </cdr:relSizeAnchor>
</c:userShapes>
</file>

<file path=ppt/drawings/drawing3.xml><?xml version="1.0" encoding="utf-8"?>
<c:userShapes xmlns:c="http://schemas.openxmlformats.org/drawingml/2006/chart">
  <cdr:relSizeAnchor xmlns:cdr="http://schemas.openxmlformats.org/drawingml/2006/chartDrawing">
    <cdr:from>
      <cdr:x>0.00322</cdr:x>
      <cdr:y>0.82864</cdr:y>
    </cdr:from>
    <cdr:to>
      <cdr:x>0.74396</cdr:x>
      <cdr:y>0.98357</cdr:y>
    </cdr:to>
    <cdr:sp macro="" textlink="">
      <cdr:nvSpPr>
        <cdr:cNvPr id="2" name="TextBox 1"/>
        <cdr:cNvSpPr txBox="1"/>
      </cdr:nvSpPr>
      <cdr:spPr>
        <a:xfrm xmlns:a="http://schemas.openxmlformats.org/drawingml/2006/main">
          <a:off x="19050" y="3362325"/>
          <a:ext cx="4381500" cy="62864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endParaRPr lang="en-US" sz="900"/>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GB" sz="900">
              <a:latin typeface="Calibri"/>
              <a:ea typeface="+mn-ea"/>
              <a:cs typeface="+mn-cs"/>
            </a:rPr>
            <a:t>The developed/developing country classifications are based on the UN M49, see: </a:t>
          </a:r>
          <a:r>
            <a:rPr lang="en-GB" sz="900" baseline="0">
              <a:latin typeface="Calibri"/>
              <a:ea typeface="+mn-ea"/>
              <a:cs typeface="+mn-cs"/>
            </a:rPr>
            <a:t> </a:t>
          </a:r>
          <a:br>
            <a:rPr lang="en-GB" sz="900" baseline="0">
              <a:latin typeface="Calibri"/>
              <a:ea typeface="+mn-ea"/>
              <a:cs typeface="+mn-cs"/>
            </a:rPr>
          </a:br>
          <a:r>
            <a:rPr lang="en-US" sz="900"/>
            <a:t>http://www.itu.int/ITU-D/ict/definitions/regions/index.html</a:t>
          </a: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900">
              <a:latin typeface="Calibri"/>
              <a:ea typeface="+mn-ea"/>
              <a:cs typeface="+mn-cs"/>
            </a:rPr>
            <a:t>Source:</a:t>
          </a:r>
          <a:r>
            <a:rPr lang="en-US" sz="900" baseline="0">
              <a:latin typeface="Calibri"/>
              <a:ea typeface="+mn-ea"/>
              <a:cs typeface="+mn-cs"/>
            </a:rPr>
            <a:t>  ITU World Telecommunication /ICT Indicators database</a:t>
          </a:r>
          <a:endParaRPr lang="en-US" sz="900">
            <a:latin typeface="Calibri"/>
            <a:ea typeface="+mn-ea"/>
            <a:cs typeface="+mn-cs"/>
          </a:endParaRPr>
        </a:p>
        <a:p xmlns:a="http://schemas.openxmlformats.org/drawingml/2006/main">
          <a:endParaRPr lang="en-US" sz="900"/>
        </a:p>
      </cdr:txBody>
    </cdr:sp>
  </cdr:relSizeAnchor>
  <cdr:relSizeAnchor xmlns:cdr="http://schemas.openxmlformats.org/drawingml/2006/chartDrawing">
    <cdr:from>
      <cdr:x>0.03225</cdr:x>
      <cdr:y>0.03654</cdr:y>
    </cdr:from>
    <cdr:to>
      <cdr:x>0.03323</cdr:x>
      <cdr:y>0.03654</cdr:y>
    </cdr:to>
    <cdr:sp macro="" textlink="">
      <cdr:nvSpPr>
        <cdr:cNvPr id="3" name="TextBox 14"/>
        <cdr:cNvSpPr txBox="1"/>
      </cdr:nvSpPr>
      <cdr:spPr>
        <a:xfrm xmlns:a="http://schemas.openxmlformats.org/drawingml/2006/main">
          <a:off x="218303" y="139700"/>
          <a:ext cx="6634" cy="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noAutofit/>
        </a:bodyPr>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pPr algn="ctr"/>
          <a:r>
            <a:rPr lang="en-US" sz="1100" b="1"/>
            <a:t>Active mobile broadband subscriptions per 100 inhabitants, 2007-2010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522392-7CE3-2A40-8E99-000B2F718A77}" type="datetimeFigureOut">
              <a:rPr lang="en-US" smtClean="0"/>
              <a:t>5/07/12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42E926-EE52-8C42-8F1A-405C60195E67}" type="slidenum">
              <a:rPr lang="en-US" smtClean="0"/>
              <a:t>‹#›</a:t>
            </a:fld>
            <a:endParaRPr lang="en-US"/>
          </a:p>
        </p:txBody>
      </p:sp>
    </p:spTree>
    <p:extLst>
      <p:ext uri="{BB962C8B-B14F-4D97-AF65-F5344CB8AC3E}">
        <p14:creationId xmlns:p14="http://schemas.microsoft.com/office/powerpoint/2010/main" val="39028809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42E926-EE52-8C42-8F1A-405C60195E67}" type="slidenum">
              <a:rPr lang="en-US" smtClean="0"/>
              <a:t>4</a:t>
            </a:fld>
            <a:endParaRPr lang="en-US"/>
          </a:p>
        </p:txBody>
      </p:sp>
    </p:spTree>
    <p:extLst>
      <p:ext uri="{BB962C8B-B14F-4D97-AF65-F5344CB8AC3E}">
        <p14:creationId xmlns:p14="http://schemas.microsoft.com/office/powerpoint/2010/main" val="2270759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A6B95A4A-E374-3F40-B033-79DDE900D1F0}" type="datetimeFigureOut">
              <a:rPr lang="en-US" smtClean="0"/>
              <a:t>5/07/12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DAAAE-ABB8-CA42-9EFA-709773409F12}" type="slidenum">
              <a:rPr lang="en-US" smtClean="0"/>
              <a:t>‹#›</a:t>
            </a:fld>
            <a:endParaRPr lang="en-US"/>
          </a:p>
        </p:txBody>
      </p:sp>
    </p:spTree>
    <p:extLst>
      <p:ext uri="{BB962C8B-B14F-4D97-AF65-F5344CB8AC3E}">
        <p14:creationId xmlns:p14="http://schemas.microsoft.com/office/powerpoint/2010/main" val="2162151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A6B95A4A-E374-3F40-B033-79DDE900D1F0}" type="datetimeFigureOut">
              <a:rPr lang="en-US" smtClean="0"/>
              <a:t>5/07/12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DAAAE-ABB8-CA42-9EFA-709773409F12}" type="slidenum">
              <a:rPr lang="en-US" smtClean="0"/>
              <a:t>‹#›</a:t>
            </a:fld>
            <a:endParaRPr lang="en-US"/>
          </a:p>
        </p:txBody>
      </p:sp>
    </p:spTree>
    <p:extLst>
      <p:ext uri="{BB962C8B-B14F-4D97-AF65-F5344CB8AC3E}">
        <p14:creationId xmlns:p14="http://schemas.microsoft.com/office/powerpoint/2010/main" val="547629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A6B95A4A-E374-3F40-B033-79DDE900D1F0}" type="datetimeFigureOut">
              <a:rPr lang="en-US" smtClean="0"/>
              <a:t>5/07/12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DAAAE-ABB8-CA42-9EFA-709773409F12}" type="slidenum">
              <a:rPr lang="en-US" smtClean="0"/>
              <a:t>‹#›</a:t>
            </a:fld>
            <a:endParaRPr lang="en-US"/>
          </a:p>
        </p:txBody>
      </p:sp>
    </p:spTree>
    <p:extLst>
      <p:ext uri="{BB962C8B-B14F-4D97-AF65-F5344CB8AC3E}">
        <p14:creationId xmlns:p14="http://schemas.microsoft.com/office/powerpoint/2010/main" val="3005678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A6B95A4A-E374-3F40-B033-79DDE900D1F0}" type="datetimeFigureOut">
              <a:rPr lang="en-US" smtClean="0"/>
              <a:t>5/07/12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DAAAE-ABB8-CA42-9EFA-709773409F12}" type="slidenum">
              <a:rPr lang="en-US" smtClean="0"/>
              <a:t>‹#›</a:t>
            </a:fld>
            <a:endParaRPr lang="en-US"/>
          </a:p>
        </p:txBody>
      </p:sp>
    </p:spTree>
    <p:extLst>
      <p:ext uri="{BB962C8B-B14F-4D97-AF65-F5344CB8AC3E}">
        <p14:creationId xmlns:p14="http://schemas.microsoft.com/office/powerpoint/2010/main" val="1206906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A6B95A4A-E374-3F40-B033-79DDE900D1F0}" type="datetimeFigureOut">
              <a:rPr lang="en-US" smtClean="0"/>
              <a:t>5/07/12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DAAAE-ABB8-CA42-9EFA-709773409F12}" type="slidenum">
              <a:rPr lang="en-US" smtClean="0"/>
              <a:t>‹#›</a:t>
            </a:fld>
            <a:endParaRPr lang="en-US"/>
          </a:p>
        </p:txBody>
      </p:sp>
    </p:spTree>
    <p:extLst>
      <p:ext uri="{BB962C8B-B14F-4D97-AF65-F5344CB8AC3E}">
        <p14:creationId xmlns:p14="http://schemas.microsoft.com/office/powerpoint/2010/main" val="3646790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A6B95A4A-E374-3F40-B033-79DDE900D1F0}" type="datetimeFigureOut">
              <a:rPr lang="en-US" smtClean="0"/>
              <a:t>5/07/12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DAAAE-ABB8-CA42-9EFA-709773409F12}" type="slidenum">
              <a:rPr lang="en-US" smtClean="0"/>
              <a:t>‹#›</a:t>
            </a:fld>
            <a:endParaRPr lang="en-US"/>
          </a:p>
        </p:txBody>
      </p:sp>
    </p:spTree>
    <p:extLst>
      <p:ext uri="{BB962C8B-B14F-4D97-AF65-F5344CB8AC3E}">
        <p14:creationId xmlns:p14="http://schemas.microsoft.com/office/powerpoint/2010/main" val="2978646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A6B95A4A-E374-3F40-B033-79DDE900D1F0}" type="datetimeFigureOut">
              <a:rPr lang="en-US" smtClean="0"/>
              <a:t>5/07/12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BDAAAE-ABB8-CA42-9EFA-709773409F12}" type="slidenum">
              <a:rPr lang="en-US" smtClean="0"/>
              <a:t>‹#›</a:t>
            </a:fld>
            <a:endParaRPr lang="en-US"/>
          </a:p>
        </p:txBody>
      </p:sp>
    </p:spTree>
    <p:extLst>
      <p:ext uri="{BB962C8B-B14F-4D97-AF65-F5344CB8AC3E}">
        <p14:creationId xmlns:p14="http://schemas.microsoft.com/office/powerpoint/2010/main" val="618898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A6B95A4A-E374-3F40-B033-79DDE900D1F0}" type="datetimeFigureOut">
              <a:rPr lang="en-US" smtClean="0"/>
              <a:t>5/07/12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BDAAAE-ABB8-CA42-9EFA-709773409F12}" type="slidenum">
              <a:rPr lang="en-US" smtClean="0"/>
              <a:t>‹#›</a:t>
            </a:fld>
            <a:endParaRPr lang="en-US"/>
          </a:p>
        </p:txBody>
      </p:sp>
    </p:spTree>
    <p:extLst>
      <p:ext uri="{BB962C8B-B14F-4D97-AF65-F5344CB8AC3E}">
        <p14:creationId xmlns:p14="http://schemas.microsoft.com/office/powerpoint/2010/main" val="853198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95A4A-E374-3F40-B033-79DDE900D1F0}" type="datetimeFigureOut">
              <a:rPr lang="en-US" smtClean="0"/>
              <a:t>5/07/12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BDAAAE-ABB8-CA42-9EFA-709773409F12}" type="slidenum">
              <a:rPr lang="en-US" smtClean="0"/>
              <a:t>‹#›</a:t>
            </a:fld>
            <a:endParaRPr lang="en-US"/>
          </a:p>
        </p:txBody>
      </p:sp>
    </p:spTree>
    <p:extLst>
      <p:ext uri="{BB962C8B-B14F-4D97-AF65-F5344CB8AC3E}">
        <p14:creationId xmlns:p14="http://schemas.microsoft.com/office/powerpoint/2010/main" val="2406052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A6B95A4A-E374-3F40-B033-79DDE900D1F0}" type="datetimeFigureOut">
              <a:rPr lang="en-US" smtClean="0"/>
              <a:t>5/07/12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DAAAE-ABB8-CA42-9EFA-709773409F12}" type="slidenum">
              <a:rPr lang="en-US" smtClean="0"/>
              <a:t>‹#›</a:t>
            </a:fld>
            <a:endParaRPr lang="en-US"/>
          </a:p>
        </p:txBody>
      </p:sp>
    </p:spTree>
    <p:extLst>
      <p:ext uri="{BB962C8B-B14F-4D97-AF65-F5344CB8AC3E}">
        <p14:creationId xmlns:p14="http://schemas.microsoft.com/office/powerpoint/2010/main" val="3300084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A6B95A4A-E374-3F40-B033-79DDE900D1F0}" type="datetimeFigureOut">
              <a:rPr lang="en-US" smtClean="0"/>
              <a:t>5/07/12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DAAAE-ABB8-CA42-9EFA-709773409F12}" type="slidenum">
              <a:rPr lang="en-US" smtClean="0"/>
              <a:t>‹#›</a:t>
            </a:fld>
            <a:endParaRPr lang="en-US"/>
          </a:p>
        </p:txBody>
      </p:sp>
    </p:spTree>
    <p:extLst>
      <p:ext uri="{BB962C8B-B14F-4D97-AF65-F5344CB8AC3E}">
        <p14:creationId xmlns:p14="http://schemas.microsoft.com/office/powerpoint/2010/main" val="30903163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95A4A-E374-3F40-B033-79DDE900D1F0}" type="datetimeFigureOut">
              <a:rPr lang="en-US" smtClean="0"/>
              <a:t>5/07/12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BDAAAE-ABB8-CA42-9EFA-709773409F12}" type="slidenum">
              <a:rPr lang="en-US" smtClean="0"/>
              <a:t>‹#›</a:t>
            </a:fld>
            <a:endParaRPr lang="en-US"/>
          </a:p>
        </p:txBody>
      </p:sp>
    </p:spTree>
    <p:extLst>
      <p:ext uri="{BB962C8B-B14F-4D97-AF65-F5344CB8AC3E}">
        <p14:creationId xmlns:p14="http://schemas.microsoft.com/office/powerpoint/2010/main" val="1291635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chart" Target="../charts/char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chart" Target="../charts/char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chart" Target="../charts/chart3.xml"/></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6000" dirty="0" smtClean="0">
                <a:cs typeface="Powderfinger Type"/>
              </a:rPr>
              <a:t>Tomorrow’s Internet</a:t>
            </a:r>
            <a:br>
              <a:rPr lang="en-US" sz="6000" dirty="0" smtClean="0">
                <a:cs typeface="Powderfinger Type"/>
              </a:rPr>
            </a:br>
            <a:endParaRPr lang="en-US" sz="6000" dirty="0">
              <a:cs typeface="Powderfinger Type"/>
            </a:endParaRPr>
          </a:p>
        </p:txBody>
      </p:sp>
      <p:sp>
        <p:nvSpPr>
          <p:cNvPr id="3" name="Subtitle 2"/>
          <p:cNvSpPr>
            <a:spLocks noGrp="1"/>
          </p:cNvSpPr>
          <p:nvPr>
            <p:ph type="subTitle" idx="1"/>
          </p:nvPr>
        </p:nvSpPr>
        <p:spPr>
          <a:xfrm>
            <a:off x="5227051" y="5652168"/>
            <a:ext cx="3668295" cy="812800"/>
          </a:xfrm>
        </p:spPr>
        <p:txBody>
          <a:bodyPr>
            <a:normAutofit fontScale="77500" lnSpcReduction="20000"/>
          </a:bodyPr>
          <a:lstStyle/>
          <a:p>
            <a:r>
              <a:rPr lang="en-US" dirty="0" smtClean="0">
                <a:solidFill>
                  <a:srgbClr val="800000"/>
                </a:solidFill>
                <a:latin typeface="AhnbergHand"/>
                <a:cs typeface="AhnbergHand"/>
              </a:rPr>
              <a:t>Geoff Huston,</a:t>
            </a:r>
          </a:p>
          <a:p>
            <a:r>
              <a:rPr lang="en-US" dirty="0" smtClean="0">
                <a:solidFill>
                  <a:srgbClr val="800000"/>
                </a:solidFill>
                <a:latin typeface="AhnbergHand"/>
                <a:cs typeface="AhnbergHand"/>
              </a:rPr>
              <a:t>APNIC</a:t>
            </a:r>
          </a:p>
        </p:txBody>
      </p:sp>
      <p:sp>
        <p:nvSpPr>
          <p:cNvPr id="4" name="TextBox 3"/>
          <p:cNvSpPr txBox="1"/>
          <p:nvPr/>
        </p:nvSpPr>
        <p:spPr>
          <a:xfrm>
            <a:off x="2048788" y="5282836"/>
            <a:ext cx="6637521" cy="369332"/>
          </a:xfrm>
          <a:prstGeom prst="rect">
            <a:avLst/>
          </a:prstGeom>
          <a:noFill/>
        </p:spPr>
        <p:txBody>
          <a:bodyPr wrap="none" rtlCol="0">
            <a:spAutoFit/>
          </a:bodyPr>
          <a:lstStyle/>
          <a:p>
            <a:r>
              <a:rPr lang="en-US" dirty="0" smtClean="0">
                <a:latin typeface="AhnbergHand"/>
                <a:cs typeface="AhnbergHand"/>
              </a:rPr>
              <a:t>A highly personal (and somewhat opinionated) view by</a:t>
            </a:r>
            <a:endParaRPr lang="en-US" dirty="0">
              <a:latin typeface="AhnbergHand"/>
              <a:cs typeface="AhnbergHand"/>
            </a:endParaRPr>
          </a:p>
        </p:txBody>
      </p:sp>
    </p:spTree>
    <p:extLst>
      <p:ext uri="{BB962C8B-B14F-4D97-AF65-F5344CB8AC3E}">
        <p14:creationId xmlns:p14="http://schemas.microsoft.com/office/powerpoint/2010/main" val="199507750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 y="20638"/>
            <a:ext cx="8229600" cy="1143000"/>
          </a:xfrm>
        </p:spPr>
        <p:txBody>
          <a:bodyPr>
            <a:noAutofit/>
          </a:bodyPr>
          <a:lstStyle/>
          <a:p>
            <a:r>
              <a:rPr lang="en-US" sz="3200" dirty="0">
                <a:latin typeface="Powderfinger Type"/>
                <a:cs typeface="Powderfinger Type"/>
              </a:rPr>
              <a:t>The Computing Evolutionary Path</a:t>
            </a:r>
          </a:p>
        </p:txBody>
      </p:sp>
      <p:pic>
        <p:nvPicPr>
          <p:cNvPr id="4" name="Content Placeholder 3"/>
          <p:cNvPicPr>
            <a:picLocks noGrp="1" noChangeAspect="1"/>
          </p:cNvPicPr>
          <p:nvPr>
            <p:ph idx="1"/>
          </p:nvPr>
        </p:nvPicPr>
        <p:blipFill>
          <a:blip r:embed="rId2"/>
          <a:srcRect t="8413" b="8413"/>
          <a:stretch>
            <a:fillRect/>
          </a:stretch>
        </p:blipFill>
        <p:spPr>
          <a:xfrm>
            <a:off x="-2662897" y="-26736"/>
            <a:ext cx="12469964" cy="6858000"/>
          </a:xfrm>
          <a:effectLst>
            <a:outerShdw blurRad="50800" dist="38100" dir="2700000" algn="tl" rotWithShape="0">
              <a:srgbClr val="000000">
                <a:alpha val="43000"/>
              </a:srgbClr>
            </a:outerShdw>
          </a:effectLst>
        </p:spPr>
      </p:pic>
      <p:cxnSp>
        <p:nvCxnSpPr>
          <p:cNvPr id="6" name="Straight Arrow Connector 5"/>
          <p:cNvCxnSpPr/>
          <p:nvPr/>
        </p:nvCxnSpPr>
        <p:spPr>
          <a:xfrm>
            <a:off x="355600" y="1028700"/>
            <a:ext cx="4635500" cy="0"/>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266700" y="173038"/>
            <a:ext cx="8229600" cy="1143000"/>
          </a:xfrm>
          <a:prstGeom prst="rect">
            <a:avLst/>
          </a:prstGeom>
          <a:solidFill>
            <a:schemeClr val="accent1">
              <a:lumMod val="20000"/>
              <a:lumOff val="80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mn-lt"/>
                <a:cs typeface="Powderfinger Type"/>
              </a:rPr>
              <a:t>The Computing and </a:t>
            </a:r>
            <a:r>
              <a:rPr lang="en-US" sz="3200" dirty="0" err="1" smtClean="0">
                <a:latin typeface="+mn-lt"/>
                <a:cs typeface="Powderfinger Type"/>
              </a:rPr>
              <a:t>Comms</a:t>
            </a:r>
            <a:r>
              <a:rPr lang="en-US" sz="3200" dirty="0" smtClean="0">
                <a:latin typeface="+mn-lt"/>
                <a:cs typeface="Powderfinger Type"/>
              </a:rPr>
              <a:t> Evolutionary Path</a:t>
            </a:r>
            <a:endParaRPr lang="en-US" sz="3200" dirty="0">
              <a:latin typeface="+mn-lt"/>
              <a:cs typeface="Powderfinger Type"/>
            </a:endParaRPr>
          </a:p>
        </p:txBody>
      </p:sp>
      <p:sp>
        <p:nvSpPr>
          <p:cNvPr id="9" name="TextBox 8"/>
          <p:cNvSpPr txBox="1"/>
          <p:nvPr/>
        </p:nvSpPr>
        <p:spPr>
          <a:xfrm>
            <a:off x="4785046" y="5849164"/>
            <a:ext cx="3592826" cy="461665"/>
          </a:xfrm>
          <a:prstGeom prst="rect">
            <a:avLst/>
          </a:prstGeom>
          <a:solidFill>
            <a:schemeClr val="accent1">
              <a:lumMod val="60000"/>
              <a:lumOff val="40000"/>
            </a:schemeClr>
          </a:solidFill>
        </p:spPr>
        <p:txBody>
          <a:bodyPr wrap="none" rtlCol="0">
            <a:spAutoFit/>
          </a:bodyPr>
          <a:lstStyle/>
          <a:p>
            <a:r>
              <a:rPr lang="en-US" sz="2400" dirty="0" smtClean="0">
                <a:solidFill>
                  <a:srgbClr val="FFFFFF"/>
                </a:solidFill>
              </a:rPr>
              <a:t>1976</a:t>
            </a:r>
            <a:r>
              <a:rPr lang="en-US" dirty="0" smtClean="0">
                <a:solidFill>
                  <a:srgbClr val="FFFFFF"/>
                </a:solidFill>
              </a:rPr>
              <a:t>  CRAY-1 – “super” computing</a:t>
            </a:r>
            <a:endParaRPr lang="en-US" dirty="0">
              <a:solidFill>
                <a:srgbClr val="FFFFFF"/>
              </a:solidFill>
            </a:endParaRPr>
          </a:p>
        </p:txBody>
      </p:sp>
    </p:spTree>
    <p:extLst>
      <p:ext uri="{BB962C8B-B14F-4D97-AF65-F5344CB8AC3E}">
        <p14:creationId xmlns:p14="http://schemas.microsoft.com/office/powerpoint/2010/main" val="2000375894"/>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16" y="693655"/>
            <a:ext cx="5785853" cy="1143000"/>
          </a:xfrm>
        </p:spPr>
        <p:txBody>
          <a:bodyPr>
            <a:normAutofit/>
          </a:bodyPr>
          <a:lstStyle/>
          <a:p>
            <a:r>
              <a:rPr lang="en-US" sz="6600" b="1" dirty="0" smtClean="0">
                <a:latin typeface="Vadim's Writing"/>
                <a:cs typeface="Vadim's Writing"/>
              </a:rPr>
              <a:t>Thank  You!</a:t>
            </a:r>
            <a:endParaRPr lang="en-US" sz="6600" b="1" dirty="0">
              <a:latin typeface="Vadim's Writing"/>
              <a:cs typeface="Vadim's Writing"/>
            </a:endParaRPr>
          </a:p>
        </p:txBody>
      </p:sp>
      <p:sp>
        <p:nvSpPr>
          <p:cNvPr id="4" name="Rectangle 2"/>
          <p:cNvSpPr>
            <a:spLocks/>
          </p:cNvSpPr>
          <p:nvPr/>
        </p:nvSpPr>
        <p:spPr bwMode="auto">
          <a:xfrm rot="397884">
            <a:off x="2701418" y="3169546"/>
            <a:ext cx="3211308" cy="1180416"/>
          </a:xfrm>
          <a:prstGeom prst="rect">
            <a:avLst/>
          </a:prstGeom>
          <a:solidFill>
            <a:srgbClr val="F0F082"/>
          </a:solidFill>
          <a:ln>
            <a:noFill/>
          </a:ln>
          <a:effectLst>
            <a:outerShdw blurRad="76200" dist="50799" dir="3000000" algn="ctr" rotWithShape="0">
              <a:schemeClr val="tx1">
                <a:alpha val="50000"/>
              </a:schemeClr>
            </a:outerShdw>
          </a:effectLst>
          <a:extLst/>
        </p:spPr>
        <p:txBody>
          <a:bodyPr lIns="0" tIns="0" rIns="0" bIns="0" anchor="ctr"/>
          <a:lstStyle/>
          <a:p>
            <a:pPr algn="ctr">
              <a:defRPr/>
            </a:pPr>
            <a:r>
              <a:rPr lang="en-US" sz="1600" b="1" dirty="0" smtClean="0">
                <a:effectLst>
                  <a:outerShdw blurRad="38100" dist="38100" dir="2700000" algn="tl">
                    <a:srgbClr val="FFFFFF"/>
                  </a:outerShdw>
                </a:effectLst>
                <a:latin typeface="AhnbergHand"/>
                <a:ea typeface="ＭＳ Ｐゴシック" charset="0"/>
                <a:cs typeface="AhnbergHand"/>
                <a:sym typeface="Bradley Hand ITC TT-Bold" charset="0"/>
              </a:rPr>
              <a:t>Questions?</a:t>
            </a:r>
          </a:p>
        </p:txBody>
      </p:sp>
    </p:spTree>
    <p:extLst>
      <p:ext uri="{BB962C8B-B14F-4D97-AF65-F5344CB8AC3E}">
        <p14:creationId xmlns:p14="http://schemas.microsoft.com/office/powerpoint/2010/main" val="358036533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986"/>
            <a:ext cx="8229600" cy="944628"/>
          </a:xfrm>
        </p:spPr>
        <p:txBody>
          <a:bodyPr>
            <a:noAutofit/>
          </a:bodyPr>
          <a:lstStyle/>
          <a:p>
            <a:r>
              <a:rPr lang="en-US" sz="3200" dirty="0">
                <a:latin typeface="Powderfinger Type"/>
                <a:cs typeface="Powderfinger Type"/>
              </a:rPr>
              <a:t>The Computing Evolutionary Path</a:t>
            </a:r>
          </a:p>
        </p:txBody>
      </p:sp>
      <p:sp>
        <p:nvSpPr>
          <p:cNvPr id="5" name="TextBox 4"/>
          <p:cNvSpPr txBox="1"/>
          <p:nvPr/>
        </p:nvSpPr>
        <p:spPr>
          <a:xfrm>
            <a:off x="4149221" y="6310829"/>
            <a:ext cx="1420882" cy="369332"/>
          </a:xfrm>
          <a:prstGeom prst="rect">
            <a:avLst/>
          </a:prstGeom>
          <a:noFill/>
        </p:spPr>
        <p:txBody>
          <a:bodyPr wrap="none" rtlCol="0">
            <a:spAutoFit/>
          </a:bodyPr>
          <a:lstStyle/>
          <a:p>
            <a:r>
              <a:rPr lang="en-US" dirty="0" smtClean="0"/>
              <a:t>1976: Apple I</a:t>
            </a:r>
            <a:endParaRPr lang="en-US" dirty="0"/>
          </a:p>
        </p:txBody>
      </p:sp>
      <p:pic>
        <p:nvPicPr>
          <p:cNvPr id="6" name="Content Placeholder 5"/>
          <p:cNvPicPr>
            <a:picLocks noGrp="1" noChangeAspect="1"/>
          </p:cNvPicPr>
          <p:nvPr>
            <p:ph idx="1"/>
          </p:nvPr>
        </p:nvPicPr>
        <p:blipFill rotWithShape="1">
          <a:blip r:embed="rId2"/>
          <a:srcRect l="10333" t="8413" r="10525" b="8413"/>
          <a:stretch/>
        </p:blipFill>
        <p:spPr>
          <a:xfrm>
            <a:off x="-1581571" y="-44311"/>
            <a:ext cx="11273670" cy="7834189"/>
          </a:xfrm>
        </p:spPr>
      </p:pic>
      <p:cxnSp>
        <p:nvCxnSpPr>
          <p:cNvPr id="7" name="Straight Arrow Connector 6"/>
          <p:cNvCxnSpPr/>
          <p:nvPr/>
        </p:nvCxnSpPr>
        <p:spPr>
          <a:xfrm>
            <a:off x="355600" y="1028700"/>
            <a:ext cx="4635500" cy="0"/>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4216400" y="1028700"/>
            <a:ext cx="228600" cy="228600"/>
          </a:xfrm>
          <a:prstGeom prst="line">
            <a:avLst/>
          </a:prstGeom>
          <a:ln>
            <a:solidFill>
              <a:srgbClr val="953735"/>
            </a:solidFill>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445000" y="1257300"/>
            <a:ext cx="546100" cy="0"/>
          </a:xfrm>
          <a:prstGeom prst="straightConnector1">
            <a:avLst/>
          </a:prstGeom>
          <a:ln>
            <a:solidFill>
              <a:srgbClr val="953735"/>
            </a:solidFill>
            <a:tailEnd type="arrow"/>
          </a:ln>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a:xfrm>
            <a:off x="266700" y="173038"/>
            <a:ext cx="8229600" cy="1143000"/>
          </a:xfrm>
          <a:prstGeom prst="rect">
            <a:avLst/>
          </a:prstGeom>
          <a:solidFill>
            <a:schemeClr val="accent1">
              <a:lumMod val="20000"/>
              <a:lumOff val="80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mn-lt"/>
                <a:cs typeface="Powderfinger Type"/>
              </a:rPr>
              <a:t>The Computing and </a:t>
            </a:r>
            <a:r>
              <a:rPr lang="en-US" sz="3200" dirty="0" err="1" smtClean="0">
                <a:latin typeface="+mn-lt"/>
                <a:cs typeface="Powderfinger Type"/>
              </a:rPr>
              <a:t>Comms</a:t>
            </a:r>
            <a:r>
              <a:rPr lang="en-US" sz="3200" dirty="0" smtClean="0">
                <a:latin typeface="+mn-lt"/>
                <a:cs typeface="Powderfinger Type"/>
              </a:rPr>
              <a:t> Evolutionary Path</a:t>
            </a:r>
            <a:endParaRPr lang="en-US" sz="3200" dirty="0">
              <a:latin typeface="+mn-lt"/>
              <a:cs typeface="Powderfinger Type"/>
            </a:endParaRPr>
          </a:p>
        </p:txBody>
      </p:sp>
      <p:sp>
        <p:nvSpPr>
          <p:cNvPr id="11" name="TextBox 10"/>
          <p:cNvSpPr txBox="1"/>
          <p:nvPr/>
        </p:nvSpPr>
        <p:spPr>
          <a:xfrm>
            <a:off x="3133603" y="5208557"/>
            <a:ext cx="4872999" cy="830997"/>
          </a:xfrm>
          <a:prstGeom prst="rect">
            <a:avLst/>
          </a:prstGeom>
          <a:solidFill>
            <a:schemeClr val="accent1">
              <a:lumMod val="60000"/>
              <a:lumOff val="40000"/>
            </a:schemeClr>
          </a:solidFill>
        </p:spPr>
        <p:txBody>
          <a:bodyPr wrap="none" rtlCol="0">
            <a:spAutoFit/>
          </a:bodyPr>
          <a:lstStyle/>
          <a:p>
            <a:r>
              <a:rPr lang="en-US" sz="2400" dirty="0" smtClean="0">
                <a:solidFill>
                  <a:srgbClr val="FFFFFF"/>
                </a:solidFill>
              </a:rPr>
              <a:t>A fork in the road:</a:t>
            </a:r>
          </a:p>
          <a:p>
            <a:r>
              <a:rPr lang="en-US" sz="2400" dirty="0" smtClean="0">
                <a:solidFill>
                  <a:srgbClr val="FFFFFF"/>
                </a:solidFill>
              </a:rPr>
              <a:t>1976 – Apple-1 “personal” computing</a:t>
            </a:r>
            <a:endParaRPr lang="en-US" dirty="0">
              <a:solidFill>
                <a:srgbClr val="FFFFFF"/>
              </a:solidFill>
            </a:endParaRPr>
          </a:p>
        </p:txBody>
      </p:sp>
    </p:spTree>
    <p:extLst>
      <p:ext uri="{BB962C8B-B14F-4D97-AF65-F5344CB8AC3E}">
        <p14:creationId xmlns:p14="http://schemas.microsoft.com/office/powerpoint/2010/main" val="266616484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a:srcRect l="437" r="437"/>
          <a:stretch/>
        </p:blipFill>
        <p:spPr>
          <a:xfrm>
            <a:off x="-127000" y="-56025"/>
            <a:ext cx="9525000" cy="12812081"/>
          </a:xfrm>
        </p:spPr>
      </p:pic>
      <p:sp>
        <p:nvSpPr>
          <p:cNvPr id="2" name="Title 1"/>
          <p:cNvSpPr>
            <a:spLocks noGrp="1"/>
          </p:cNvSpPr>
          <p:nvPr>
            <p:ph type="title"/>
          </p:nvPr>
        </p:nvSpPr>
        <p:spPr>
          <a:xfrm>
            <a:off x="0" y="22986"/>
            <a:ext cx="8229600" cy="944628"/>
          </a:xfrm>
        </p:spPr>
        <p:txBody>
          <a:bodyPr>
            <a:noAutofit/>
          </a:bodyPr>
          <a:lstStyle/>
          <a:p>
            <a:r>
              <a:rPr lang="en-US" sz="3200" dirty="0">
                <a:latin typeface="Powderfinger Type"/>
                <a:cs typeface="Powderfinger Type"/>
              </a:rPr>
              <a:t>The Computing Evolutionary Path</a:t>
            </a:r>
          </a:p>
        </p:txBody>
      </p:sp>
      <p:cxnSp>
        <p:nvCxnSpPr>
          <p:cNvPr id="7" name="Straight Arrow Connector 6"/>
          <p:cNvCxnSpPr/>
          <p:nvPr/>
        </p:nvCxnSpPr>
        <p:spPr>
          <a:xfrm>
            <a:off x="355600" y="1028700"/>
            <a:ext cx="4635500" cy="0"/>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4216400" y="1028700"/>
            <a:ext cx="228600" cy="228600"/>
          </a:xfrm>
          <a:prstGeom prst="line">
            <a:avLst/>
          </a:prstGeom>
          <a:ln>
            <a:solidFill>
              <a:srgbClr val="953735"/>
            </a:solidFill>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445000" y="1257300"/>
            <a:ext cx="546100" cy="0"/>
          </a:xfrm>
          <a:prstGeom prst="straightConnector1">
            <a:avLst/>
          </a:prstGeom>
          <a:ln>
            <a:solidFill>
              <a:srgbClr val="953735"/>
            </a:solidFill>
            <a:tailEnd type="arrow"/>
          </a:ln>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a:xfrm>
            <a:off x="266700" y="173038"/>
            <a:ext cx="8229600" cy="1143000"/>
          </a:xfrm>
          <a:prstGeom prst="rect">
            <a:avLst/>
          </a:prstGeom>
          <a:solidFill>
            <a:schemeClr val="accent1">
              <a:lumMod val="20000"/>
              <a:lumOff val="80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mn-lt"/>
                <a:cs typeface="Powderfinger Type"/>
              </a:rPr>
              <a:t>The Computing and </a:t>
            </a:r>
            <a:r>
              <a:rPr lang="en-US" sz="3200" dirty="0" err="1" smtClean="0">
                <a:latin typeface="+mn-lt"/>
                <a:cs typeface="Powderfinger Type"/>
              </a:rPr>
              <a:t>Comms</a:t>
            </a:r>
            <a:r>
              <a:rPr lang="en-US" sz="3200" dirty="0" smtClean="0">
                <a:latin typeface="+mn-lt"/>
                <a:cs typeface="Powderfinger Type"/>
              </a:rPr>
              <a:t> Evolutionary Path</a:t>
            </a:r>
            <a:endParaRPr lang="en-US" sz="3200" dirty="0">
              <a:latin typeface="+mn-lt"/>
              <a:cs typeface="Powderfinger Type"/>
            </a:endParaRPr>
          </a:p>
        </p:txBody>
      </p:sp>
      <p:sp>
        <p:nvSpPr>
          <p:cNvPr id="11" name="TextBox 10"/>
          <p:cNvSpPr txBox="1"/>
          <p:nvPr/>
        </p:nvSpPr>
        <p:spPr>
          <a:xfrm>
            <a:off x="5192339" y="5876978"/>
            <a:ext cx="3676157" cy="830997"/>
          </a:xfrm>
          <a:prstGeom prst="rect">
            <a:avLst/>
          </a:prstGeom>
          <a:solidFill>
            <a:schemeClr val="accent1">
              <a:lumMod val="60000"/>
              <a:lumOff val="40000"/>
            </a:schemeClr>
          </a:solidFill>
        </p:spPr>
        <p:txBody>
          <a:bodyPr wrap="none" rtlCol="0">
            <a:spAutoFit/>
          </a:bodyPr>
          <a:lstStyle/>
          <a:p>
            <a:r>
              <a:rPr lang="en-US" sz="2400" dirty="0" smtClean="0">
                <a:solidFill>
                  <a:srgbClr val="FFFFFF"/>
                </a:solidFill>
              </a:rPr>
              <a:t>Wide Area Packet Networks</a:t>
            </a:r>
          </a:p>
          <a:p>
            <a:r>
              <a:rPr lang="en-US" sz="2400" dirty="0" smtClean="0">
                <a:solidFill>
                  <a:srgbClr val="FFFFFF"/>
                </a:solidFill>
              </a:rPr>
              <a:t>1982 – </a:t>
            </a:r>
            <a:r>
              <a:rPr lang="en-US" sz="2400" dirty="0" err="1" smtClean="0">
                <a:solidFill>
                  <a:srgbClr val="FFFFFF"/>
                </a:solidFill>
              </a:rPr>
              <a:t>DECnet</a:t>
            </a:r>
            <a:r>
              <a:rPr lang="en-US" sz="2400" dirty="0" smtClean="0">
                <a:solidFill>
                  <a:srgbClr val="FFFFFF"/>
                </a:solidFill>
              </a:rPr>
              <a:t> Phase IV</a:t>
            </a:r>
            <a:endParaRPr lang="en-US" dirty="0">
              <a:solidFill>
                <a:srgbClr val="FFFFFF"/>
              </a:solidFill>
            </a:endParaRPr>
          </a:p>
        </p:txBody>
      </p:sp>
    </p:spTree>
    <p:extLst>
      <p:ext uri="{BB962C8B-B14F-4D97-AF65-F5344CB8AC3E}">
        <p14:creationId xmlns:p14="http://schemas.microsoft.com/office/powerpoint/2010/main" val="19284232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10589" b="10589"/>
          <a:stretch>
            <a:fillRect/>
          </a:stretch>
        </p:blipFill>
        <p:spPr>
          <a:xfrm>
            <a:off x="-629366" y="1002631"/>
            <a:ext cx="10039170" cy="5521157"/>
          </a:xfrm>
        </p:spPr>
      </p:pic>
      <p:sp>
        <p:nvSpPr>
          <p:cNvPr id="10" name="Title 1"/>
          <p:cNvSpPr txBox="1">
            <a:spLocks/>
          </p:cNvSpPr>
          <p:nvPr/>
        </p:nvSpPr>
        <p:spPr>
          <a:xfrm>
            <a:off x="266700" y="173038"/>
            <a:ext cx="8229600" cy="1143000"/>
          </a:xfrm>
          <a:prstGeom prst="rect">
            <a:avLst/>
          </a:prstGeom>
          <a:solidFill>
            <a:schemeClr val="accent1">
              <a:lumMod val="20000"/>
              <a:lumOff val="80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mn-lt"/>
                <a:cs typeface="Powderfinger Type"/>
              </a:rPr>
              <a:t>The Computing and </a:t>
            </a:r>
            <a:r>
              <a:rPr lang="en-US" sz="3200" dirty="0" err="1" smtClean="0">
                <a:latin typeface="+mn-lt"/>
                <a:cs typeface="Powderfinger Type"/>
              </a:rPr>
              <a:t>Comms</a:t>
            </a:r>
            <a:r>
              <a:rPr lang="en-US" sz="3200" dirty="0" smtClean="0">
                <a:latin typeface="+mn-lt"/>
                <a:cs typeface="Powderfinger Type"/>
              </a:rPr>
              <a:t> Evolutionary Path</a:t>
            </a:r>
            <a:endParaRPr lang="en-US" sz="3200" dirty="0">
              <a:latin typeface="+mn-lt"/>
              <a:cs typeface="Powderfinger Type"/>
            </a:endParaRPr>
          </a:p>
        </p:txBody>
      </p:sp>
      <p:sp>
        <p:nvSpPr>
          <p:cNvPr id="11" name="TextBox 10"/>
          <p:cNvSpPr txBox="1"/>
          <p:nvPr/>
        </p:nvSpPr>
        <p:spPr>
          <a:xfrm>
            <a:off x="0" y="2481399"/>
            <a:ext cx="3994303" cy="461665"/>
          </a:xfrm>
          <a:prstGeom prst="rect">
            <a:avLst/>
          </a:prstGeom>
          <a:solidFill>
            <a:schemeClr val="accent6">
              <a:lumMod val="50000"/>
            </a:schemeClr>
          </a:solidFill>
        </p:spPr>
        <p:txBody>
          <a:bodyPr wrap="none" rtlCol="0">
            <a:spAutoFit/>
          </a:bodyPr>
          <a:lstStyle/>
          <a:p>
            <a:r>
              <a:rPr lang="en-US" sz="2400" dirty="0" smtClean="0">
                <a:solidFill>
                  <a:srgbClr val="FFFFFF"/>
                </a:solidFill>
              </a:rPr>
              <a:t>1984 – Mac - visual computing</a:t>
            </a:r>
            <a:endParaRPr lang="en-US" dirty="0">
              <a:solidFill>
                <a:srgbClr val="FFFFFF"/>
              </a:solidFill>
            </a:endParaRPr>
          </a:p>
        </p:txBody>
      </p:sp>
    </p:spTree>
    <p:extLst>
      <p:ext uri="{BB962C8B-B14F-4D97-AF65-F5344CB8AC3E}">
        <p14:creationId xmlns:p14="http://schemas.microsoft.com/office/powerpoint/2010/main" val="280262916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20316"/>
            <a:ext cx="11369965" cy="7472948"/>
          </a:xfrm>
          <a:prstGeom prst="rect">
            <a:avLst/>
          </a:prstGeom>
        </p:spPr>
      </p:pic>
      <p:sp>
        <p:nvSpPr>
          <p:cNvPr id="10" name="Title 1"/>
          <p:cNvSpPr txBox="1">
            <a:spLocks/>
          </p:cNvSpPr>
          <p:nvPr/>
        </p:nvSpPr>
        <p:spPr>
          <a:xfrm>
            <a:off x="266700" y="173038"/>
            <a:ext cx="8229600" cy="1143000"/>
          </a:xfrm>
          <a:prstGeom prst="rect">
            <a:avLst/>
          </a:prstGeom>
          <a:solidFill>
            <a:schemeClr val="accent1">
              <a:lumMod val="20000"/>
              <a:lumOff val="80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mn-lt"/>
                <a:cs typeface="Powderfinger Type"/>
              </a:rPr>
              <a:t>The Computing and </a:t>
            </a:r>
            <a:r>
              <a:rPr lang="en-US" sz="3200" dirty="0" err="1" smtClean="0">
                <a:latin typeface="+mn-lt"/>
                <a:cs typeface="Powderfinger Type"/>
              </a:rPr>
              <a:t>Comms</a:t>
            </a:r>
            <a:r>
              <a:rPr lang="en-US" sz="3200" dirty="0" smtClean="0">
                <a:latin typeface="+mn-lt"/>
                <a:cs typeface="Powderfinger Type"/>
              </a:rPr>
              <a:t> Evolutionary Path</a:t>
            </a:r>
            <a:endParaRPr lang="en-US" sz="3200" dirty="0">
              <a:latin typeface="+mn-lt"/>
              <a:cs typeface="Powderfinger Type"/>
            </a:endParaRPr>
          </a:p>
        </p:txBody>
      </p:sp>
      <p:sp>
        <p:nvSpPr>
          <p:cNvPr id="11" name="TextBox 10"/>
          <p:cNvSpPr txBox="1"/>
          <p:nvPr/>
        </p:nvSpPr>
        <p:spPr>
          <a:xfrm>
            <a:off x="655053" y="5970557"/>
            <a:ext cx="2287806" cy="461665"/>
          </a:xfrm>
          <a:prstGeom prst="rect">
            <a:avLst/>
          </a:prstGeom>
          <a:solidFill>
            <a:schemeClr val="accent6">
              <a:lumMod val="50000"/>
            </a:schemeClr>
          </a:solidFill>
        </p:spPr>
        <p:txBody>
          <a:bodyPr wrap="none" rtlCol="0">
            <a:spAutoFit/>
          </a:bodyPr>
          <a:lstStyle/>
          <a:p>
            <a:r>
              <a:rPr lang="en-US" sz="2400" dirty="0" smtClean="0">
                <a:solidFill>
                  <a:srgbClr val="FFFFFF"/>
                </a:solidFill>
              </a:rPr>
              <a:t>1985 – </a:t>
            </a:r>
            <a:r>
              <a:rPr lang="en-US" sz="2400" dirty="0" err="1" smtClean="0">
                <a:solidFill>
                  <a:srgbClr val="FFFFFF"/>
                </a:solidFill>
              </a:rPr>
              <a:t>Appletalk</a:t>
            </a:r>
            <a:r>
              <a:rPr lang="en-US" sz="2400" dirty="0" smtClean="0">
                <a:solidFill>
                  <a:srgbClr val="FFFFFF"/>
                </a:solidFill>
              </a:rPr>
              <a:t> </a:t>
            </a:r>
            <a:endParaRPr lang="en-US" dirty="0">
              <a:solidFill>
                <a:srgbClr val="FFFFFF"/>
              </a:solidFill>
            </a:endParaRPr>
          </a:p>
        </p:txBody>
      </p:sp>
    </p:spTree>
    <p:extLst>
      <p:ext uri="{BB962C8B-B14F-4D97-AF65-F5344CB8AC3E}">
        <p14:creationId xmlns:p14="http://schemas.microsoft.com/office/powerpoint/2010/main" val="53755276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1116" y="-1"/>
            <a:ext cx="10607183" cy="7980948"/>
          </a:xfrm>
          <a:prstGeom prst="rect">
            <a:avLst/>
          </a:prstGeom>
        </p:spPr>
      </p:pic>
      <p:sp>
        <p:nvSpPr>
          <p:cNvPr id="10" name="Title 1"/>
          <p:cNvSpPr txBox="1">
            <a:spLocks/>
          </p:cNvSpPr>
          <p:nvPr/>
        </p:nvSpPr>
        <p:spPr>
          <a:xfrm>
            <a:off x="266700" y="173038"/>
            <a:ext cx="8229600" cy="1143000"/>
          </a:xfrm>
          <a:prstGeom prst="rect">
            <a:avLst/>
          </a:prstGeom>
          <a:solidFill>
            <a:schemeClr val="accent1">
              <a:lumMod val="20000"/>
              <a:lumOff val="80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mn-lt"/>
                <a:cs typeface="Powderfinger Type"/>
              </a:rPr>
              <a:t>The Computing and </a:t>
            </a:r>
            <a:r>
              <a:rPr lang="en-US" sz="3200" dirty="0" err="1" smtClean="0">
                <a:latin typeface="+mn-lt"/>
                <a:cs typeface="Powderfinger Type"/>
              </a:rPr>
              <a:t>Comms</a:t>
            </a:r>
            <a:r>
              <a:rPr lang="en-US" sz="3200" dirty="0" smtClean="0">
                <a:latin typeface="+mn-lt"/>
                <a:cs typeface="Powderfinger Type"/>
              </a:rPr>
              <a:t> Evolutionary Path</a:t>
            </a:r>
            <a:endParaRPr lang="en-US" sz="3200" dirty="0">
              <a:latin typeface="+mn-lt"/>
              <a:cs typeface="Powderfinger Type"/>
            </a:endParaRPr>
          </a:p>
        </p:txBody>
      </p:sp>
      <p:sp>
        <p:nvSpPr>
          <p:cNvPr id="11" name="TextBox 10"/>
          <p:cNvSpPr txBox="1"/>
          <p:nvPr/>
        </p:nvSpPr>
        <p:spPr>
          <a:xfrm>
            <a:off x="467895" y="5508892"/>
            <a:ext cx="4007527" cy="461665"/>
          </a:xfrm>
          <a:prstGeom prst="rect">
            <a:avLst/>
          </a:prstGeom>
          <a:solidFill>
            <a:schemeClr val="accent6">
              <a:lumMod val="50000"/>
            </a:schemeClr>
          </a:solidFill>
        </p:spPr>
        <p:txBody>
          <a:bodyPr wrap="none" rtlCol="0">
            <a:spAutoFit/>
          </a:bodyPr>
          <a:lstStyle/>
          <a:p>
            <a:r>
              <a:rPr lang="en-US" sz="2400" dirty="0" smtClean="0">
                <a:solidFill>
                  <a:srgbClr val="FFFFFF"/>
                </a:solidFill>
              </a:rPr>
              <a:t>1988 – TCP/IP and the NSFNET</a:t>
            </a:r>
            <a:endParaRPr lang="en-US" dirty="0">
              <a:solidFill>
                <a:srgbClr val="FFFFFF"/>
              </a:solidFill>
            </a:endParaRPr>
          </a:p>
        </p:txBody>
      </p:sp>
    </p:spTree>
    <p:extLst>
      <p:ext uri="{BB962C8B-B14F-4D97-AF65-F5344CB8AC3E}">
        <p14:creationId xmlns:p14="http://schemas.microsoft.com/office/powerpoint/2010/main" val="28326382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a:srcRect t="-2104" b="-7127"/>
          <a:stretch/>
        </p:blipFill>
        <p:spPr>
          <a:xfrm>
            <a:off x="733560" y="1430338"/>
            <a:ext cx="5358122" cy="4552091"/>
          </a:xfrm>
        </p:spPr>
      </p:pic>
      <p:sp>
        <p:nvSpPr>
          <p:cNvPr id="10" name="Title 1"/>
          <p:cNvSpPr txBox="1">
            <a:spLocks/>
          </p:cNvSpPr>
          <p:nvPr/>
        </p:nvSpPr>
        <p:spPr>
          <a:xfrm>
            <a:off x="266700" y="173038"/>
            <a:ext cx="8229600" cy="1143000"/>
          </a:xfrm>
          <a:prstGeom prst="rect">
            <a:avLst/>
          </a:prstGeom>
          <a:solidFill>
            <a:schemeClr val="accent1">
              <a:lumMod val="20000"/>
              <a:lumOff val="80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mn-lt"/>
                <a:cs typeface="Powderfinger Type"/>
              </a:rPr>
              <a:t>The Computing and </a:t>
            </a:r>
            <a:r>
              <a:rPr lang="en-US" sz="3200" dirty="0" err="1" smtClean="0">
                <a:latin typeface="+mn-lt"/>
                <a:cs typeface="Powderfinger Type"/>
              </a:rPr>
              <a:t>Comms</a:t>
            </a:r>
            <a:r>
              <a:rPr lang="en-US" sz="3200" dirty="0" smtClean="0">
                <a:latin typeface="+mn-lt"/>
                <a:cs typeface="Powderfinger Type"/>
              </a:rPr>
              <a:t> Evolutionary Path</a:t>
            </a:r>
            <a:endParaRPr lang="en-US" sz="3200" dirty="0">
              <a:latin typeface="+mn-lt"/>
              <a:cs typeface="Powderfinger Type"/>
            </a:endParaRPr>
          </a:p>
        </p:txBody>
      </p:sp>
      <p:sp>
        <p:nvSpPr>
          <p:cNvPr id="12" name="TextBox 11"/>
          <p:cNvSpPr txBox="1"/>
          <p:nvPr/>
        </p:nvSpPr>
        <p:spPr>
          <a:xfrm>
            <a:off x="3650446" y="6081409"/>
            <a:ext cx="4317558" cy="461665"/>
          </a:xfrm>
          <a:prstGeom prst="rect">
            <a:avLst/>
          </a:prstGeom>
          <a:solidFill>
            <a:schemeClr val="accent6">
              <a:lumMod val="50000"/>
            </a:schemeClr>
          </a:solidFill>
        </p:spPr>
        <p:txBody>
          <a:bodyPr wrap="none" rtlCol="0">
            <a:spAutoFit/>
          </a:bodyPr>
          <a:lstStyle/>
          <a:p>
            <a:r>
              <a:rPr lang="en-US" sz="2400" dirty="0" smtClean="0">
                <a:solidFill>
                  <a:srgbClr val="FFFFFF"/>
                </a:solidFill>
              </a:rPr>
              <a:t>1993 – Intel - </a:t>
            </a:r>
            <a:r>
              <a:rPr lang="en-US" sz="2400" dirty="0">
                <a:solidFill>
                  <a:srgbClr val="FFFFFF"/>
                </a:solidFill>
              </a:rPr>
              <a:t>P</a:t>
            </a:r>
            <a:r>
              <a:rPr lang="en-US" sz="2400" dirty="0" smtClean="0">
                <a:solidFill>
                  <a:srgbClr val="FFFFFF"/>
                </a:solidFill>
              </a:rPr>
              <a:t>entium processor</a:t>
            </a:r>
            <a:endParaRPr lang="en-US" dirty="0">
              <a:solidFill>
                <a:srgbClr val="FFFFFF"/>
              </a:solidFill>
            </a:endParaRPr>
          </a:p>
        </p:txBody>
      </p:sp>
    </p:spTree>
    <p:extLst>
      <p:ext uri="{BB962C8B-B14F-4D97-AF65-F5344CB8AC3E}">
        <p14:creationId xmlns:p14="http://schemas.microsoft.com/office/powerpoint/2010/main" val="362949133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6700" y="173038"/>
            <a:ext cx="8229600" cy="1143000"/>
          </a:xfrm>
          <a:prstGeom prst="rect">
            <a:avLst/>
          </a:prstGeom>
          <a:solidFill>
            <a:schemeClr val="accent1">
              <a:lumMod val="20000"/>
              <a:lumOff val="80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mn-lt"/>
                <a:cs typeface="Powderfinger Type"/>
              </a:rPr>
              <a:t>The Computing and </a:t>
            </a:r>
            <a:r>
              <a:rPr lang="en-US" sz="3200" dirty="0" err="1" smtClean="0">
                <a:latin typeface="+mn-lt"/>
                <a:cs typeface="Powderfinger Type"/>
              </a:rPr>
              <a:t>Comms</a:t>
            </a:r>
            <a:r>
              <a:rPr lang="en-US" sz="3200" dirty="0" smtClean="0">
                <a:latin typeface="+mn-lt"/>
                <a:cs typeface="Powderfinger Type"/>
              </a:rPr>
              <a:t> Evolutionary Path</a:t>
            </a:r>
            <a:endParaRPr lang="en-US" sz="3200" dirty="0">
              <a:latin typeface="+mn-lt"/>
              <a:cs typeface="Powderfinger Type"/>
            </a:endParaRPr>
          </a:p>
        </p:txBody>
      </p:sp>
      <p:sp>
        <p:nvSpPr>
          <p:cNvPr id="12" name="TextBox 11"/>
          <p:cNvSpPr txBox="1"/>
          <p:nvPr/>
        </p:nvSpPr>
        <p:spPr>
          <a:xfrm>
            <a:off x="3650446" y="6081409"/>
            <a:ext cx="1699804" cy="461665"/>
          </a:xfrm>
          <a:prstGeom prst="rect">
            <a:avLst/>
          </a:prstGeom>
          <a:solidFill>
            <a:schemeClr val="accent6">
              <a:lumMod val="50000"/>
            </a:schemeClr>
          </a:solidFill>
        </p:spPr>
        <p:txBody>
          <a:bodyPr wrap="none" rtlCol="0">
            <a:spAutoFit/>
          </a:bodyPr>
          <a:lstStyle/>
          <a:p>
            <a:r>
              <a:rPr lang="en-US" sz="2400" dirty="0" smtClean="0">
                <a:solidFill>
                  <a:srgbClr val="FFFFFF"/>
                </a:solidFill>
              </a:rPr>
              <a:t>1993 – GSM</a:t>
            </a:r>
            <a:endParaRPr lang="en-US" dirty="0">
              <a:solidFill>
                <a:srgbClr val="FFFFFF"/>
              </a:solidFill>
            </a:endParaRPr>
          </a:p>
        </p:txBody>
      </p:sp>
      <p:pic>
        <p:nvPicPr>
          <p:cNvPr id="3" name="Picture 2"/>
          <p:cNvPicPr>
            <a:picLocks noChangeAspect="1"/>
          </p:cNvPicPr>
          <p:nvPr/>
        </p:nvPicPr>
        <p:blipFill>
          <a:blip r:embed="rId2"/>
          <a:stretch>
            <a:fillRect/>
          </a:stretch>
        </p:blipFill>
        <p:spPr>
          <a:xfrm>
            <a:off x="2413000" y="1282700"/>
            <a:ext cx="4318000" cy="4292600"/>
          </a:xfrm>
          <a:prstGeom prst="rect">
            <a:avLst/>
          </a:prstGeom>
        </p:spPr>
      </p:pic>
    </p:spTree>
    <p:extLst>
      <p:ext uri="{BB962C8B-B14F-4D97-AF65-F5344CB8AC3E}">
        <p14:creationId xmlns:p14="http://schemas.microsoft.com/office/powerpoint/2010/main" val="3110912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1139" r="51165" b="5522"/>
          <a:stretch/>
        </p:blipFill>
        <p:spPr>
          <a:xfrm>
            <a:off x="3292206" y="1257483"/>
            <a:ext cx="2845600" cy="4853886"/>
          </a:xfrm>
        </p:spPr>
      </p:pic>
      <p:sp>
        <p:nvSpPr>
          <p:cNvPr id="10" name="Title 1"/>
          <p:cNvSpPr txBox="1">
            <a:spLocks/>
          </p:cNvSpPr>
          <p:nvPr/>
        </p:nvSpPr>
        <p:spPr>
          <a:xfrm>
            <a:off x="266700" y="173038"/>
            <a:ext cx="8229600" cy="1143000"/>
          </a:xfrm>
          <a:prstGeom prst="rect">
            <a:avLst/>
          </a:prstGeom>
          <a:solidFill>
            <a:schemeClr val="accent1">
              <a:lumMod val="20000"/>
              <a:lumOff val="80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mn-lt"/>
                <a:cs typeface="Powderfinger Type"/>
              </a:rPr>
              <a:t>The Computing and </a:t>
            </a:r>
            <a:r>
              <a:rPr lang="en-US" sz="3200" dirty="0" err="1" smtClean="0">
                <a:latin typeface="+mn-lt"/>
                <a:cs typeface="Powderfinger Type"/>
              </a:rPr>
              <a:t>Comms</a:t>
            </a:r>
            <a:r>
              <a:rPr lang="en-US" sz="3200" dirty="0" smtClean="0">
                <a:latin typeface="+mn-lt"/>
                <a:cs typeface="Powderfinger Type"/>
              </a:rPr>
              <a:t> Evolutionary Path</a:t>
            </a:r>
            <a:endParaRPr lang="en-US" sz="3200" dirty="0">
              <a:latin typeface="+mn-lt"/>
              <a:cs typeface="Powderfinger Type"/>
            </a:endParaRPr>
          </a:p>
        </p:txBody>
      </p:sp>
      <p:sp>
        <p:nvSpPr>
          <p:cNvPr id="11" name="TextBox 10"/>
          <p:cNvSpPr txBox="1"/>
          <p:nvPr/>
        </p:nvSpPr>
        <p:spPr>
          <a:xfrm>
            <a:off x="600911" y="4851514"/>
            <a:ext cx="2961568" cy="461665"/>
          </a:xfrm>
          <a:prstGeom prst="rect">
            <a:avLst/>
          </a:prstGeom>
          <a:solidFill>
            <a:srgbClr val="FF0000"/>
          </a:solidFill>
        </p:spPr>
        <p:txBody>
          <a:bodyPr wrap="none" rtlCol="0">
            <a:spAutoFit/>
          </a:bodyPr>
          <a:lstStyle/>
          <a:p>
            <a:r>
              <a:rPr lang="en-US" sz="2400" dirty="0" smtClean="0">
                <a:solidFill>
                  <a:srgbClr val="FFFFFF"/>
                </a:solidFill>
              </a:rPr>
              <a:t>2007 – Apple’s iPhone</a:t>
            </a:r>
            <a:endParaRPr lang="en-US" dirty="0">
              <a:solidFill>
                <a:srgbClr val="FFFFFF"/>
              </a:solidFill>
            </a:endParaRPr>
          </a:p>
        </p:txBody>
      </p:sp>
    </p:spTree>
    <p:extLst>
      <p:ext uri="{BB962C8B-B14F-4D97-AF65-F5344CB8AC3E}">
        <p14:creationId xmlns:p14="http://schemas.microsoft.com/office/powerpoint/2010/main" val="243093736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 y="10886"/>
            <a:ext cx="9158561" cy="6847114"/>
          </a:xfrm>
          <a:prstGeom prst="rect">
            <a:avLst/>
          </a:prstGeom>
        </p:spPr>
      </p:pic>
      <p:sp>
        <p:nvSpPr>
          <p:cNvPr id="4" name="TextBox 3"/>
          <p:cNvSpPr txBox="1"/>
          <p:nvPr/>
        </p:nvSpPr>
        <p:spPr>
          <a:xfrm>
            <a:off x="4625810" y="6500336"/>
            <a:ext cx="4588447" cy="261610"/>
          </a:xfrm>
          <a:prstGeom prst="rect">
            <a:avLst/>
          </a:prstGeom>
          <a:noFill/>
        </p:spPr>
        <p:txBody>
          <a:bodyPr wrap="none" rtlCol="0">
            <a:spAutoFit/>
          </a:bodyPr>
          <a:lstStyle/>
          <a:p>
            <a:r>
              <a:rPr lang="en-US" sz="1100" dirty="0" smtClean="0"/>
              <a:t>** Depending on whether you buy into Apple’s denial of Flash for </a:t>
            </a:r>
            <a:r>
              <a:rPr lang="en-US" sz="1100" dirty="0" err="1" smtClean="0"/>
              <a:t>iOS</a:t>
            </a:r>
            <a:r>
              <a:rPr lang="en-US" sz="1100" dirty="0" smtClean="0"/>
              <a:t> or not!</a:t>
            </a:r>
            <a:endParaRPr lang="en-US" sz="1100" dirty="0"/>
          </a:p>
        </p:txBody>
      </p:sp>
      <p:sp>
        <p:nvSpPr>
          <p:cNvPr id="5" name="TextBox 4"/>
          <p:cNvSpPr txBox="1"/>
          <p:nvPr/>
        </p:nvSpPr>
        <p:spPr>
          <a:xfrm>
            <a:off x="4625810" y="6360636"/>
            <a:ext cx="3942105" cy="261610"/>
          </a:xfrm>
          <a:prstGeom prst="rect">
            <a:avLst/>
          </a:prstGeom>
          <a:noFill/>
        </p:spPr>
        <p:txBody>
          <a:bodyPr wrap="none" rtlCol="0">
            <a:spAutoFit/>
          </a:bodyPr>
          <a:lstStyle/>
          <a:p>
            <a:r>
              <a:rPr lang="en-US" sz="1100" dirty="0" smtClean="0"/>
              <a:t>*   Yes, WAP was a hideous mistake. Hopefully we’re over it now!</a:t>
            </a:r>
            <a:endParaRPr lang="en-US" sz="1100" dirty="0"/>
          </a:p>
        </p:txBody>
      </p:sp>
      <p:sp>
        <p:nvSpPr>
          <p:cNvPr id="8" name="TextBox 7"/>
          <p:cNvSpPr txBox="1"/>
          <p:nvPr/>
        </p:nvSpPr>
        <p:spPr>
          <a:xfrm>
            <a:off x="106964" y="160428"/>
            <a:ext cx="7539789" cy="923330"/>
          </a:xfrm>
          <a:prstGeom prst="rect">
            <a:avLst/>
          </a:prstGeom>
          <a:solidFill>
            <a:schemeClr val="accent6">
              <a:lumMod val="50000"/>
            </a:schemeClr>
          </a:solidFill>
        </p:spPr>
        <p:txBody>
          <a:bodyPr wrap="square" rtlCol="0">
            <a:spAutoFit/>
          </a:bodyPr>
          <a:lstStyle/>
          <a:p>
            <a:r>
              <a:rPr lang="en-US" dirty="0">
                <a:solidFill>
                  <a:schemeClr val="bg1"/>
                </a:solidFill>
              </a:rPr>
              <a:t>Today’s mobile device is a digital device that has the computing capability of a laptop device, with the form function of a mobile phone or small tablet.</a:t>
            </a:r>
          </a:p>
          <a:p>
            <a:endParaRPr lang="en-US" dirty="0"/>
          </a:p>
        </p:txBody>
      </p:sp>
      <p:sp>
        <p:nvSpPr>
          <p:cNvPr id="9" name="TextBox 8"/>
          <p:cNvSpPr txBox="1"/>
          <p:nvPr/>
        </p:nvSpPr>
        <p:spPr>
          <a:xfrm>
            <a:off x="430464" y="5585292"/>
            <a:ext cx="3914274" cy="1200329"/>
          </a:xfrm>
          <a:prstGeom prst="rect">
            <a:avLst/>
          </a:prstGeom>
          <a:solidFill>
            <a:schemeClr val="tx2">
              <a:lumMod val="60000"/>
              <a:lumOff val="40000"/>
            </a:schemeClr>
          </a:solidFill>
        </p:spPr>
        <p:txBody>
          <a:bodyPr wrap="square" rtlCol="0">
            <a:spAutoFit/>
          </a:bodyPr>
          <a:lstStyle/>
          <a:p>
            <a:r>
              <a:rPr lang="en-US" dirty="0">
                <a:solidFill>
                  <a:schemeClr val="bg1"/>
                </a:solidFill>
              </a:rPr>
              <a:t>It is an Internet-connected device with a general purpose browser* and a full** set of media capabilities</a:t>
            </a:r>
          </a:p>
          <a:p>
            <a:endParaRPr lang="en-US" dirty="0"/>
          </a:p>
        </p:txBody>
      </p:sp>
    </p:spTree>
    <p:extLst>
      <p:ext uri="{BB962C8B-B14F-4D97-AF65-F5344CB8AC3E}">
        <p14:creationId xmlns:p14="http://schemas.microsoft.com/office/powerpoint/2010/main" val="115652290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 y="-149087"/>
            <a:ext cx="9380547" cy="7341298"/>
          </a:xfrm>
          <a:prstGeom prst="rect">
            <a:avLst/>
          </a:prstGeom>
        </p:spPr>
      </p:pic>
      <p:sp>
        <p:nvSpPr>
          <p:cNvPr id="3" name="TextBox 2"/>
          <p:cNvSpPr txBox="1"/>
          <p:nvPr/>
        </p:nvSpPr>
        <p:spPr>
          <a:xfrm>
            <a:off x="213906" y="4357795"/>
            <a:ext cx="5307260" cy="1938992"/>
          </a:xfrm>
          <a:prstGeom prst="rect">
            <a:avLst/>
          </a:prstGeom>
          <a:solidFill>
            <a:schemeClr val="bg1">
              <a:lumMod val="75000"/>
              <a:alpha val="88000"/>
            </a:schemeClr>
          </a:solidFill>
          <a:ln>
            <a:noFill/>
          </a:ln>
        </p:spPr>
        <p:txBody>
          <a:bodyPr wrap="square" rtlCol="0">
            <a:spAutoFit/>
          </a:bodyPr>
          <a:lstStyle/>
          <a:p>
            <a:r>
              <a:rPr lang="en-US" sz="2000" dirty="0" smtClean="0"/>
              <a:t>The most profound technologies are </a:t>
            </a:r>
            <a:r>
              <a:rPr lang="en-US" sz="2000" b="1" dirty="0" smtClean="0"/>
              <a:t>those that disappear</a:t>
            </a:r>
            <a:r>
              <a:rPr lang="en-US" sz="2000" dirty="0" smtClean="0"/>
              <a:t>. They weave themselves into the fabric of everyday life until they are indistinguishable from it...</a:t>
            </a:r>
          </a:p>
          <a:p>
            <a:endParaRPr lang="en-US" sz="2000" dirty="0" smtClean="0"/>
          </a:p>
          <a:p>
            <a:r>
              <a:rPr lang="en-US" sz="2000" dirty="0" smtClean="0"/>
              <a:t>- Mark Weiser 1991</a:t>
            </a:r>
            <a:endParaRPr lang="en-US" sz="2000" dirty="0"/>
          </a:p>
        </p:txBody>
      </p:sp>
    </p:spTree>
    <p:extLst>
      <p:ext uri="{BB962C8B-B14F-4D97-AF65-F5344CB8AC3E}">
        <p14:creationId xmlns:p14="http://schemas.microsoft.com/office/powerpoint/2010/main" val="194711282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 y="10886"/>
            <a:ext cx="9158561" cy="6847114"/>
          </a:xfrm>
          <a:prstGeom prst="rect">
            <a:avLst/>
          </a:prstGeom>
        </p:spPr>
      </p:pic>
      <p:sp>
        <p:nvSpPr>
          <p:cNvPr id="4" name="TextBox 3"/>
          <p:cNvSpPr txBox="1"/>
          <p:nvPr/>
        </p:nvSpPr>
        <p:spPr>
          <a:xfrm>
            <a:off x="4625810" y="6500336"/>
            <a:ext cx="4588447" cy="261610"/>
          </a:xfrm>
          <a:prstGeom prst="rect">
            <a:avLst/>
          </a:prstGeom>
          <a:noFill/>
        </p:spPr>
        <p:txBody>
          <a:bodyPr wrap="none" rtlCol="0">
            <a:spAutoFit/>
          </a:bodyPr>
          <a:lstStyle/>
          <a:p>
            <a:r>
              <a:rPr lang="en-US" sz="1100" dirty="0" smtClean="0"/>
              <a:t>** Depending on whether you buy into Apple’s denial of Flash for </a:t>
            </a:r>
            <a:r>
              <a:rPr lang="en-US" sz="1100" dirty="0" err="1" smtClean="0"/>
              <a:t>iOS</a:t>
            </a:r>
            <a:r>
              <a:rPr lang="en-US" sz="1100" dirty="0" smtClean="0"/>
              <a:t> or not!</a:t>
            </a:r>
            <a:endParaRPr lang="en-US" sz="1100" dirty="0"/>
          </a:p>
        </p:txBody>
      </p:sp>
      <p:sp>
        <p:nvSpPr>
          <p:cNvPr id="5" name="TextBox 4"/>
          <p:cNvSpPr txBox="1"/>
          <p:nvPr/>
        </p:nvSpPr>
        <p:spPr>
          <a:xfrm>
            <a:off x="4625810" y="6360636"/>
            <a:ext cx="3942105" cy="261610"/>
          </a:xfrm>
          <a:prstGeom prst="rect">
            <a:avLst/>
          </a:prstGeom>
          <a:noFill/>
        </p:spPr>
        <p:txBody>
          <a:bodyPr wrap="none" rtlCol="0">
            <a:spAutoFit/>
          </a:bodyPr>
          <a:lstStyle/>
          <a:p>
            <a:r>
              <a:rPr lang="en-US" sz="1100" dirty="0" smtClean="0"/>
              <a:t>*   Yes, WAP was a hideous mistake. Hopefully we’re over it now!</a:t>
            </a:r>
            <a:endParaRPr lang="en-US" sz="1100" dirty="0"/>
          </a:p>
        </p:txBody>
      </p:sp>
      <p:sp>
        <p:nvSpPr>
          <p:cNvPr id="8" name="TextBox 7"/>
          <p:cNvSpPr txBox="1"/>
          <p:nvPr/>
        </p:nvSpPr>
        <p:spPr>
          <a:xfrm>
            <a:off x="106964" y="160428"/>
            <a:ext cx="7539789" cy="923330"/>
          </a:xfrm>
          <a:prstGeom prst="rect">
            <a:avLst/>
          </a:prstGeom>
          <a:solidFill>
            <a:schemeClr val="accent6">
              <a:lumMod val="50000"/>
            </a:schemeClr>
          </a:solidFill>
        </p:spPr>
        <p:txBody>
          <a:bodyPr wrap="square" rtlCol="0">
            <a:spAutoFit/>
          </a:bodyPr>
          <a:lstStyle/>
          <a:p>
            <a:r>
              <a:rPr lang="en-US" dirty="0">
                <a:solidFill>
                  <a:schemeClr val="bg1"/>
                </a:solidFill>
              </a:rPr>
              <a:t>Today’s mobile device is a digital device that has the computing capability of a laptop device, with the form function of a mobile phone or small tablet.</a:t>
            </a:r>
          </a:p>
          <a:p>
            <a:endParaRPr lang="en-US" dirty="0"/>
          </a:p>
        </p:txBody>
      </p:sp>
      <p:sp>
        <p:nvSpPr>
          <p:cNvPr id="9" name="TextBox 8"/>
          <p:cNvSpPr txBox="1"/>
          <p:nvPr/>
        </p:nvSpPr>
        <p:spPr>
          <a:xfrm>
            <a:off x="430464" y="5585292"/>
            <a:ext cx="3914274" cy="1200329"/>
          </a:xfrm>
          <a:prstGeom prst="rect">
            <a:avLst/>
          </a:prstGeom>
          <a:solidFill>
            <a:schemeClr val="tx2">
              <a:lumMod val="60000"/>
              <a:lumOff val="40000"/>
            </a:schemeClr>
          </a:solidFill>
        </p:spPr>
        <p:txBody>
          <a:bodyPr wrap="square" rtlCol="0">
            <a:spAutoFit/>
          </a:bodyPr>
          <a:lstStyle/>
          <a:p>
            <a:r>
              <a:rPr lang="en-US" dirty="0">
                <a:solidFill>
                  <a:schemeClr val="bg1"/>
                </a:solidFill>
              </a:rPr>
              <a:t>It is an Internet-connected device with a general purpose browser* and a full** set of media capabilities</a:t>
            </a:r>
          </a:p>
          <a:p>
            <a:endParaRPr lang="en-US" dirty="0"/>
          </a:p>
        </p:txBody>
      </p:sp>
      <p:sp>
        <p:nvSpPr>
          <p:cNvPr id="7" name="Rectangle 2"/>
          <p:cNvSpPr>
            <a:spLocks/>
          </p:cNvSpPr>
          <p:nvPr/>
        </p:nvSpPr>
        <p:spPr bwMode="auto">
          <a:xfrm rot="1057383">
            <a:off x="2005811" y="2405399"/>
            <a:ext cx="4603986" cy="2436796"/>
          </a:xfrm>
          <a:prstGeom prst="rect">
            <a:avLst/>
          </a:prstGeom>
          <a:solidFill>
            <a:srgbClr val="F0F082"/>
          </a:solidFill>
          <a:ln>
            <a:noFill/>
          </a:ln>
          <a:effectLst>
            <a:outerShdw blurRad="76200" dist="50799" dir="3000000" algn="ctr" rotWithShape="0">
              <a:schemeClr val="tx1">
                <a:alpha val="50000"/>
              </a:schemeClr>
            </a:outerShdw>
          </a:effectLst>
          <a:extLst/>
        </p:spPr>
        <p:txBody>
          <a:bodyPr lIns="0" tIns="0" rIns="0" bIns="0" anchor="ctr"/>
          <a:lstStyle/>
          <a:p>
            <a:pPr algn="ctr">
              <a:defRPr/>
            </a:pPr>
            <a:endParaRPr lang="en-US" sz="3600" dirty="0" smtClean="0">
              <a:solidFill>
                <a:schemeClr val="tx1"/>
              </a:solidFill>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endParaRPr>
          </a:p>
          <a:p>
            <a:pPr algn="ctr">
              <a:defRPr/>
            </a:pPr>
            <a:r>
              <a:rPr lang="en-US" sz="3600" dirty="0" smtClean="0">
                <a:effectLst>
                  <a:outerShdw blurRad="38100" dist="38100" dir="2700000" algn="tl">
                    <a:srgbClr val="FFFFFF"/>
                  </a:outerShdw>
                </a:effectLst>
                <a:latin typeface="AhnbergHand"/>
                <a:ea typeface="ＭＳ Ｐゴシック" charset="0"/>
                <a:cs typeface="AhnbergHand"/>
                <a:sym typeface="Bradley Hand ITC TT-Bold" charset="0"/>
              </a:rPr>
              <a:t>And they are transforming the Internet!</a:t>
            </a:r>
          </a:p>
          <a:p>
            <a:pPr algn="ctr">
              <a:defRPr/>
            </a:pPr>
            <a:endParaRPr lang="en-US" sz="3600" dirty="0">
              <a:effectLst>
                <a:outerShdw blurRad="38100" dist="38100" dir="2700000" algn="tl">
                  <a:srgbClr val="FFFFFF"/>
                </a:outerShdw>
              </a:effectLst>
              <a:latin typeface="AhnbergHand"/>
              <a:ea typeface="ＭＳ Ｐゴシック" charset="0"/>
              <a:cs typeface="AhnbergHand"/>
              <a:sym typeface="Bradley Hand ITC TT-Bold" charset="0"/>
            </a:endParaRPr>
          </a:p>
        </p:txBody>
      </p:sp>
    </p:spTree>
    <p:extLst>
      <p:ext uri="{BB962C8B-B14F-4D97-AF65-F5344CB8AC3E}">
        <p14:creationId xmlns:p14="http://schemas.microsoft.com/office/powerpoint/2010/main" val="307846809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39" y="0"/>
            <a:ext cx="9543637" cy="7178842"/>
          </a:xfrm>
          <a:prstGeom prst="rect">
            <a:avLst/>
          </a:prstGeom>
        </p:spPr>
      </p:pic>
    </p:spTree>
    <p:extLst>
      <p:ext uri="{BB962C8B-B14F-4D97-AF65-F5344CB8AC3E}">
        <p14:creationId xmlns:p14="http://schemas.microsoft.com/office/powerpoint/2010/main" val="22181736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315" y="-77184"/>
            <a:ext cx="9371262" cy="7000992"/>
          </a:xfrm>
          <a:prstGeom prst="rect">
            <a:avLst/>
          </a:prstGeom>
        </p:spPr>
      </p:pic>
      <p:sp>
        <p:nvSpPr>
          <p:cNvPr id="2" name="TextBox 1"/>
          <p:cNvSpPr txBox="1"/>
          <p:nvPr/>
        </p:nvSpPr>
        <p:spPr>
          <a:xfrm>
            <a:off x="-267368" y="574877"/>
            <a:ext cx="6300741" cy="369332"/>
          </a:xfrm>
          <a:prstGeom prst="rect">
            <a:avLst/>
          </a:prstGeom>
          <a:solidFill>
            <a:schemeClr val="accent6">
              <a:lumMod val="50000"/>
            </a:schemeClr>
          </a:solidFill>
        </p:spPr>
        <p:txBody>
          <a:bodyPr wrap="square" rtlCol="0">
            <a:spAutoFit/>
          </a:bodyPr>
          <a:lstStyle/>
          <a:p>
            <a:pPr algn="r"/>
            <a:r>
              <a:rPr lang="en-US" dirty="0" smtClean="0">
                <a:solidFill>
                  <a:srgbClr val="FFFFFF"/>
                </a:solidFill>
              </a:rPr>
              <a:t>With desktop devices the Internet was a dedicated activity</a:t>
            </a:r>
            <a:endParaRPr lang="en-US" dirty="0">
              <a:solidFill>
                <a:srgbClr val="FFFFFF"/>
              </a:solidFill>
            </a:endParaRPr>
          </a:p>
        </p:txBody>
      </p:sp>
      <p:sp>
        <p:nvSpPr>
          <p:cNvPr id="5" name="TextBox 4"/>
          <p:cNvSpPr txBox="1"/>
          <p:nvPr/>
        </p:nvSpPr>
        <p:spPr>
          <a:xfrm>
            <a:off x="1493359" y="5429015"/>
            <a:ext cx="1923742" cy="369332"/>
          </a:xfrm>
          <a:prstGeom prst="rect">
            <a:avLst/>
          </a:prstGeom>
          <a:noFill/>
        </p:spPr>
        <p:txBody>
          <a:bodyPr wrap="none" rtlCol="0">
            <a:spAutoFit/>
          </a:bodyPr>
          <a:lstStyle/>
          <a:p>
            <a:r>
              <a:rPr lang="en-US" dirty="0">
                <a:solidFill>
                  <a:srgbClr val="FFFFFF"/>
                </a:solidFill>
                <a:latin typeface="AhnbergHand"/>
                <a:cs typeface="AhnbergHand"/>
              </a:rPr>
              <a:t>d</a:t>
            </a:r>
            <a:r>
              <a:rPr lang="en-US" dirty="0" smtClean="0">
                <a:solidFill>
                  <a:srgbClr val="FFFFFF"/>
                </a:solidFill>
                <a:latin typeface="AhnbergHand"/>
                <a:cs typeface="AhnbergHand"/>
              </a:rPr>
              <a:t>edicated chair</a:t>
            </a:r>
            <a:endParaRPr lang="en-US" dirty="0">
              <a:solidFill>
                <a:srgbClr val="FFFFFF"/>
              </a:solidFill>
              <a:latin typeface="AhnbergHand"/>
              <a:cs typeface="AhnbergHand"/>
            </a:endParaRPr>
          </a:p>
        </p:txBody>
      </p:sp>
      <p:sp>
        <p:nvSpPr>
          <p:cNvPr id="6" name="TextBox 5"/>
          <p:cNvSpPr txBox="1"/>
          <p:nvPr/>
        </p:nvSpPr>
        <p:spPr>
          <a:xfrm>
            <a:off x="1766062" y="1931829"/>
            <a:ext cx="1063897" cy="369332"/>
          </a:xfrm>
          <a:prstGeom prst="rect">
            <a:avLst/>
          </a:prstGeom>
          <a:noFill/>
        </p:spPr>
        <p:txBody>
          <a:bodyPr wrap="none" rtlCol="0">
            <a:spAutoFit/>
          </a:bodyPr>
          <a:lstStyle/>
          <a:p>
            <a:r>
              <a:rPr lang="en-US" dirty="0" smtClean="0">
                <a:latin typeface="AhnbergHand"/>
                <a:cs typeface="AhnbergHand"/>
              </a:rPr>
              <a:t>lighting</a:t>
            </a:r>
            <a:endParaRPr lang="en-US" dirty="0">
              <a:latin typeface="AhnbergHand"/>
              <a:cs typeface="AhnbergHand"/>
            </a:endParaRPr>
          </a:p>
        </p:txBody>
      </p:sp>
      <p:sp>
        <p:nvSpPr>
          <p:cNvPr id="7" name="TextBox 6"/>
          <p:cNvSpPr txBox="1"/>
          <p:nvPr/>
        </p:nvSpPr>
        <p:spPr>
          <a:xfrm>
            <a:off x="45324" y="4787685"/>
            <a:ext cx="2073549" cy="369332"/>
          </a:xfrm>
          <a:prstGeom prst="rect">
            <a:avLst/>
          </a:prstGeom>
          <a:noFill/>
        </p:spPr>
        <p:txBody>
          <a:bodyPr wrap="none" rtlCol="0">
            <a:spAutoFit/>
          </a:bodyPr>
          <a:lstStyle/>
          <a:p>
            <a:r>
              <a:rPr lang="en-US" dirty="0">
                <a:solidFill>
                  <a:schemeClr val="bg1"/>
                </a:solidFill>
                <a:latin typeface="AhnbergHand"/>
                <a:cs typeface="AhnbergHand"/>
              </a:rPr>
              <a:t>w</a:t>
            </a:r>
            <a:r>
              <a:rPr lang="en-US" dirty="0" smtClean="0">
                <a:solidFill>
                  <a:schemeClr val="bg1"/>
                </a:solidFill>
                <a:latin typeface="AhnbergHand"/>
                <a:cs typeface="AhnbergHand"/>
              </a:rPr>
              <a:t>ired bandwidth</a:t>
            </a:r>
            <a:endParaRPr lang="en-US" dirty="0">
              <a:solidFill>
                <a:schemeClr val="bg1"/>
              </a:solidFill>
              <a:latin typeface="AhnbergHand"/>
              <a:cs typeface="AhnbergHand"/>
            </a:endParaRPr>
          </a:p>
        </p:txBody>
      </p:sp>
      <p:sp>
        <p:nvSpPr>
          <p:cNvPr id="8" name="TextBox 7"/>
          <p:cNvSpPr txBox="1"/>
          <p:nvPr/>
        </p:nvSpPr>
        <p:spPr>
          <a:xfrm>
            <a:off x="1989106" y="2997395"/>
            <a:ext cx="2387939" cy="369332"/>
          </a:xfrm>
          <a:prstGeom prst="rect">
            <a:avLst/>
          </a:prstGeom>
          <a:noFill/>
        </p:spPr>
        <p:txBody>
          <a:bodyPr wrap="none" rtlCol="0">
            <a:spAutoFit/>
          </a:bodyPr>
          <a:lstStyle/>
          <a:p>
            <a:r>
              <a:rPr lang="en-US" dirty="0">
                <a:latin typeface="AhnbergHand"/>
                <a:cs typeface="AhnbergHand"/>
              </a:rPr>
              <a:t>l</a:t>
            </a:r>
            <a:r>
              <a:rPr lang="en-US" dirty="0" smtClean="0">
                <a:latin typeface="AhnbergHand"/>
                <a:cs typeface="AhnbergHand"/>
              </a:rPr>
              <a:t>arge view screens</a:t>
            </a:r>
            <a:endParaRPr lang="en-US" dirty="0">
              <a:latin typeface="AhnbergHand"/>
              <a:cs typeface="AhnbergHand"/>
            </a:endParaRPr>
          </a:p>
        </p:txBody>
      </p:sp>
      <p:sp>
        <p:nvSpPr>
          <p:cNvPr id="9" name="TextBox 8"/>
          <p:cNvSpPr txBox="1"/>
          <p:nvPr/>
        </p:nvSpPr>
        <p:spPr>
          <a:xfrm>
            <a:off x="6284601" y="1985301"/>
            <a:ext cx="986338" cy="369332"/>
          </a:xfrm>
          <a:prstGeom prst="rect">
            <a:avLst/>
          </a:prstGeom>
          <a:noFill/>
        </p:spPr>
        <p:txBody>
          <a:bodyPr wrap="none" rtlCol="0">
            <a:spAutoFit/>
          </a:bodyPr>
          <a:lstStyle/>
          <a:p>
            <a:r>
              <a:rPr lang="en-US" dirty="0" smtClean="0">
                <a:solidFill>
                  <a:srgbClr val="FFFFFF"/>
                </a:solidFill>
                <a:latin typeface="AhnbergHand"/>
                <a:cs typeface="AhnbergHand"/>
              </a:rPr>
              <a:t>privacy</a:t>
            </a:r>
            <a:endParaRPr lang="en-US" dirty="0">
              <a:solidFill>
                <a:srgbClr val="FFFFFF"/>
              </a:solidFill>
              <a:latin typeface="AhnbergHand"/>
              <a:cs typeface="AhnbergHand"/>
            </a:endParaRPr>
          </a:p>
        </p:txBody>
      </p:sp>
      <p:sp>
        <p:nvSpPr>
          <p:cNvPr id="10" name="TextBox 9"/>
          <p:cNvSpPr txBox="1"/>
          <p:nvPr/>
        </p:nvSpPr>
        <p:spPr>
          <a:xfrm>
            <a:off x="1365009" y="4110889"/>
            <a:ext cx="2274834" cy="369332"/>
          </a:xfrm>
          <a:prstGeom prst="rect">
            <a:avLst/>
          </a:prstGeom>
          <a:noFill/>
        </p:spPr>
        <p:txBody>
          <a:bodyPr wrap="none" rtlCol="0">
            <a:spAutoFit/>
          </a:bodyPr>
          <a:lstStyle/>
          <a:p>
            <a:r>
              <a:rPr lang="en-US" dirty="0">
                <a:solidFill>
                  <a:srgbClr val="FFFFFF"/>
                </a:solidFill>
                <a:latin typeface="AhnbergHand"/>
                <a:cs typeface="AhnbergHand"/>
              </a:rPr>
              <a:t>d</a:t>
            </a:r>
            <a:r>
              <a:rPr lang="en-US" dirty="0" smtClean="0">
                <a:solidFill>
                  <a:srgbClr val="FFFFFF"/>
                </a:solidFill>
                <a:latin typeface="AhnbergHand"/>
                <a:cs typeface="AhnbergHand"/>
              </a:rPr>
              <a:t>edicated worktop</a:t>
            </a:r>
            <a:endParaRPr lang="en-US" dirty="0">
              <a:solidFill>
                <a:srgbClr val="FFFFFF"/>
              </a:solidFill>
              <a:latin typeface="AhnbergHand"/>
              <a:cs typeface="AhnbergHand"/>
            </a:endParaRPr>
          </a:p>
        </p:txBody>
      </p:sp>
      <p:sp>
        <p:nvSpPr>
          <p:cNvPr id="11" name="TextBox 10"/>
          <p:cNvSpPr txBox="1"/>
          <p:nvPr/>
        </p:nvSpPr>
        <p:spPr>
          <a:xfrm>
            <a:off x="-109740" y="2103127"/>
            <a:ext cx="1796551" cy="369332"/>
          </a:xfrm>
          <a:prstGeom prst="rect">
            <a:avLst/>
          </a:prstGeom>
          <a:noFill/>
        </p:spPr>
        <p:txBody>
          <a:bodyPr wrap="none" rtlCol="0">
            <a:spAutoFit/>
          </a:bodyPr>
          <a:lstStyle/>
          <a:p>
            <a:r>
              <a:rPr lang="en-US" dirty="0">
                <a:latin typeface="AhnbergHand"/>
                <a:cs typeface="AhnbergHand"/>
              </a:rPr>
              <a:t>r</a:t>
            </a:r>
            <a:r>
              <a:rPr lang="en-US" dirty="0" smtClean="0">
                <a:latin typeface="AhnbergHand"/>
                <a:cs typeface="AhnbergHand"/>
              </a:rPr>
              <a:t>eliable power</a:t>
            </a:r>
            <a:endParaRPr lang="en-US" dirty="0">
              <a:latin typeface="AhnbergHand"/>
              <a:cs typeface="AhnbergHand"/>
            </a:endParaRPr>
          </a:p>
        </p:txBody>
      </p:sp>
    </p:spTree>
    <p:extLst>
      <p:ext uri="{BB962C8B-B14F-4D97-AF65-F5344CB8AC3E}">
        <p14:creationId xmlns:p14="http://schemas.microsoft.com/office/powerpoint/2010/main" val="222353747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731" y="-1031441"/>
            <a:ext cx="9585158" cy="9679890"/>
          </a:xfrm>
          <a:prstGeom prst="rect">
            <a:avLst/>
          </a:prstGeom>
        </p:spPr>
      </p:pic>
      <p:sp>
        <p:nvSpPr>
          <p:cNvPr id="3" name="TextBox 2"/>
          <p:cNvSpPr txBox="1"/>
          <p:nvPr/>
        </p:nvSpPr>
        <p:spPr>
          <a:xfrm>
            <a:off x="-26731" y="168806"/>
            <a:ext cx="4959685" cy="369332"/>
          </a:xfrm>
          <a:prstGeom prst="rect">
            <a:avLst/>
          </a:prstGeom>
          <a:solidFill>
            <a:schemeClr val="accent6">
              <a:lumMod val="50000"/>
            </a:schemeClr>
          </a:solidFill>
        </p:spPr>
        <p:txBody>
          <a:bodyPr wrap="square" rtlCol="0">
            <a:spAutoFit/>
          </a:bodyPr>
          <a:lstStyle/>
          <a:p>
            <a:pPr algn="r"/>
            <a:r>
              <a:rPr lang="en-US" dirty="0" smtClean="0">
                <a:solidFill>
                  <a:schemeClr val="bg1"/>
                </a:solidFill>
              </a:rPr>
              <a:t>The Internet is now anywhere and everywhere</a:t>
            </a:r>
            <a:endParaRPr lang="en-US" dirty="0">
              <a:solidFill>
                <a:schemeClr val="bg1"/>
              </a:solidFill>
            </a:endParaRPr>
          </a:p>
        </p:txBody>
      </p:sp>
      <p:sp>
        <p:nvSpPr>
          <p:cNvPr id="4" name="TextBox 3"/>
          <p:cNvSpPr txBox="1"/>
          <p:nvPr/>
        </p:nvSpPr>
        <p:spPr>
          <a:xfrm>
            <a:off x="3360812" y="6232533"/>
            <a:ext cx="5769812" cy="369332"/>
          </a:xfrm>
          <a:prstGeom prst="rect">
            <a:avLst/>
          </a:prstGeom>
          <a:solidFill>
            <a:schemeClr val="accent6">
              <a:lumMod val="50000"/>
            </a:schemeClr>
          </a:solidFill>
        </p:spPr>
        <p:txBody>
          <a:bodyPr wrap="square" rtlCol="0">
            <a:spAutoFit/>
          </a:bodyPr>
          <a:lstStyle/>
          <a:p>
            <a:r>
              <a:rPr lang="en-US" dirty="0" smtClean="0">
                <a:solidFill>
                  <a:schemeClr val="bg1"/>
                </a:solidFill>
              </a:rPr>
              <a:t>Its trivial, commonplace and blends into all our activities </a:t>
            </a:r>
            <a:endParaRPr lang="en-US" dirty="0">
              <a:solidFill>
                <a:schemeClr val="bg1"/>
              </a:solidFill>
            </a:endParaRPr>
          </a:p>
        </p:txBody>
      </p:sp>
      <p:sp>
        <p:nvSpPr>
          <p:cNvPr id="5" name="TextBox 4"/>
          <p:cNvSpPr txBox="1"/>
          <p:nvPr/>
        </p:nvSpPr>
        <p:spPr>
          <a:xfrm>
            <a:off x="6470315" y="1203158"/>
            <a:ext cx="2258903" cy="369332"/>
          </a:xfrm>
          <a:prstGeom prst="rect">
            <a:avLst/>
          </a:prstGeom>
          <a:noFill/>
        </p:spPr>
        <p:txBody>
          <a:bodyPr wrap="none" rtlCol="0">
            <a:spAutoFit/>
          </a:bodyPr>
          <a:lstStyle/>
          <a:p>
            <a:r>
              <a:rPr lang="en-US" dirty="0">
                <a:latin typeface="AhnbergHand"/>
                <a:cs typeface="AhnbergHand"/>
              </a:rPr>
              <a:t>r</a:t>
            </a:r>
            <a:r>
              <a:rPr lang="en-US" dirty="0" smtClean="0">
                <a:latin typeface="AhnbergHand"/>
                <a:cs typeface="AhnbergHand"/>
              </a:rPr>
              <a:t>adio connectivity</a:t>
            </a:r>
            <a:endParaRPr lang="en-US" dirty="0">
              <a:latin typeface="AhnbergHand"/>
              <a:cs typeface="AhnbergHand"/>
            </a:endParaRPr>
          </a:p>
        </p:txBody>
      </p:sp>
      <p:sp>
        <p:nvSpPr>
          <p:cNvPr id="6" name="TextBox 5"/>
          <p:cNvSpPr txBox="1"/>
          <p:nvPr/>
        </p:nvSpPr>
        <p:spPr>
          <a:xfrm>
            <a:off x="3002644" y="4817979"/>
            <a:ext cx="1819178" cy="369332"/>
          </a:xfrm>
          <a:prstGeom prst="rect">
            <a:avLst/>
          </a:prstGeom>
          <a:noFill/>
        </p:spPr>
        <p:txBody>
          <a:bodyPr wrap="none" rtlCol="0">
            <a:spAutoFit/>
          </a:bodyPr>
          <a:lstStyle/>
          <a:p>
            <a:r>
              <a:rPr lang="en-US" dirty="0">
                <a:solidFill>
                  <a:schemeClr val="bg1"/>
                </a:solidFill>
                <a:latin typeface="AhnbergHand"/>
                <a:cs typeface="AhnbergHand"/>
              </a:rPr>
              <a:t>b</a:t>
            </a:r>
            <a:r>
              <a:rPr lang="en-US" dirty="0" smtClean="0">
                <a:solidFill>
                  <a:schemeClr val="bg1"/>
                </a:solidFill>
                <a:latin typeface="AhnbergHand"/>
                <a:cs typeface="AhnbergHand"/>
              </a:rPr>
              <a:t>attery power</a:t>
            </a:r>
            <a:endParaRPr lang="en-US" dirty="0">
              <a:solidFill>
                <a:schemeClr val="bg1"/>
              </a:solidFill>
              <a:latin typeface="AhnbergHand"/>
              <a:cs typeface="AhnbergHand"/>
            </a:endParaRPr>
          </a:p>
        </p:txBody>
      </p:sp>
      <p:sp>
        <p:nvSpPr>
          <p:cNvPr id="7" name="TextBox 6"/>
          <p:cNvSpPr txBox="1"/>
          <p:nvPr/>
        </p:nvSpPr>
        <p:spPr>
          <a:xfrm>
            <a:off x="2187706" y="3606799"/>
            <a:ext cx="1418913" cy="369332"/>
          </a:xfrm>
          <a:prstGeom prst="rect">
            <a:avLst/>
          </a:prstGeom>
          <a:noFill/>
        </p:spPr>
        <p:txBody>
          <a:bodyPr wrap="none" rtlCol="0">
            <a:spAutoFit/>
          </a:bodyPr>
          <a:lstStyle/>
          <a:p>
            <a:r>
              <a:rPr lang="en-US" dirty="0">
                <a:latin typeface="AhnbergHand"/>
                <a:cs typeface="AhnbergHand"/>
              </a:rPr>
              <a:t>h</a:t>
            </a:r>
            <a:r>
              <a:rPr lang="en-US" dirty="0" smtClean="0">
                <a:latin typeface="AhnbergHand"/>
                <a:cs typeface="AhnbergHand"/>
              </a:rPr>
              <a:t>and sized</a:t>
            </a:r>
            <a:endParaRPr lang="en-US" dirty="0">
              <a:latin typeface="AhnbergHand"/>
              <a:cs typeface="AhnbergHand"/>
            </a:endParaRPr>
          </a:p>
        </p:txBody>
      </p:sp>
      <p:sp>
        <p:nvSpPr>
          <p:cNvPr id="8" name="TextBox 7"/>
          <p:cNvSpPr txBox="1"/>
          <p:nvPr/>
        </p:nvSpPr>
        <p:spPr>
          <a:xfrm>
            <a:off x="6106534" y="2551393"/>
            <a:ext cx="1159292" cy="646331"/>
          </a:xfrm>
          <a:prstGeom prst="rect">
            <a:avLst/>
          </a:prstGeom>
          <a:noFill/>
        </p:spPr>
        <p:txBody>
          <a:bodyPr wrap="none" rtlCol="0">
            <a:spAutoFit/>
          </a:bodyPr>
          <a:lstStyle/>
          <a:p>
            <a:r>
              <a:rPr lang="en-US" dirty="0" smtClean="0">
                <a:solidFill>
                  <a:schemeClr val="bg1"/>
                </a:solidFill>
                <a:latin typeface="AhnbergHand"/>
                <a:cs typeface="AhnbergHand"/>
              </a:rPr>
              <a:t>Thumb</a:t>
            </a:r>
          </a:p>
          <a:p>
            <a:r>
              <a:rPr lang="en-US" dirty="0" smtClean="0">
                <a:solidFill>
                  <a:schemeClr val="bg1"/>
                </a:solidFill>
                <a:latin typeface="AhnbergHand"/>
                <a:cs typeface="AhnbergHand"/>
              </a:rPr>
              <a:t>operated</a:t>
            </a:r>
            <a:endParaRPr lang="en-US" dirty="0">
              <a:solidFill>
                <a:schemeClr val="bg1"/>
              </a:solidFill>
              <a:latin typeface="AhnbergHand"/>
              <a:cs typeface="AhnbergHand"/>
            </a:endParaRPr>
          </a:p>
        </p:txBody>
      </p:sp>
    </p:spTree>
    <p:extLst>
      <p:ext uri="{BB962C8B-B14F-4D97-AF65-F5344CB8AC3E}">
        <p14:creationId xmlns:p14="http://schemas.microsoft.com/office/powerpoint/2010/main" val="267768590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1717842"/>
            <a:ext cx="2540000" cy="2540000"/>
          </a:xfrm>
          <a:prstGeom prst="rect">
            <a:avLst/>
          </a:prstGeom>
        </p:spPr>
      </p:pic>
      <p:sp>
        <p:nvSpPr>
          <p:cNvPr id="3" name="TextBox 2"/>
          <p:cNvSpPr txBox="1"/>
          <p:nvPr/>
        </p:nvSpPr>
        <p:spPr>
          <a:xfrm>
            <a:off x="1082843" y="724387"/>
            <a:ext cx="2318288" cy="369332"/>
          </a:xfrm>
          <a:prstGeom prst="rect">
            <a:avLst/>
          </a:prstGeom>
          <a:solidFill>
            <a:schemeClr val="tx2">
              <a:lumMod val="75000"/>
            </a:schemeClr>
          </a:solidFill>
        </p:spPr>
        <p:txBody>
          <a:bodyPr wrap="none" rtlCol="0">
            <a:spAutoFit/>
          </a:bodyPr>
          <a:lstStyle/>
          <a:p>
            <a:r>
              <a:rPr lang="en-US" dirty="0" smtClean="0">
                <a:solidFill>
                  <a:schemeClr val="bg1"/>
                </a:solidFill>
              </a:rPr>
              <a:t>Telephony Networking</a:t>
            </a:r>
            <a:endParaRPr lang="en-US" dirty="0">
              <a:solidFill>
                <a:schemeClr val="bg1"/>
              </a:solidFill>
            </a:endParaRPr>
          </a:p>
        </p:txBody>
      </p:sp>
    </p:spTree>
    <p:extLst>
      <p:ext uri="{BB962C8B-B14F-4D97-AF65-F5344CB8AC3E}">
        <p14:creationId xmlns:p14="http://schemas.microsoft.com/office/powerpoint/2010/main" val="265052156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1717842"/>
            <a:ext cx="2540000" cy="2540000"/>
          </a:xfrm>
          <a:prstGeom prst="rect">
            <a:avLst/>
          </a:prstGeom>
        </p:spPr>
      </p:pic>
      <p:sp>
        <p:nvSpPr>
          <p:cNvPr id="3" name="TextBox 2"/>
          <p:cNvSpPr txBox="1"/>
          <p:nvPr/>
        </p:nvSpPr>
        <p:spPr>
          <a:xfrm>
            <a:off x="1082843" y="724387"/>
            <a:ext cx="2318288" cy="369332"/>
          </a:xfrm>
          <a:prstGeom prst="rect">
            <a:avLst/>
          </a:prstGeom>
          <a:solidFill>
            <a:schemeClr val="tx2">
              <a:lumMod val="75000"/>
            </a:schemeClr>
          </a:solidFill>
        </p:spPr>
        <p:txBody>
          <a:bodyPr wrap="none" rtlCol="0">
            <a:spAutoFit/>
          </a:bodyPr>
          <a:lstStyle/>
          <a:p>
            <a:r>
              <a:rPr lang="en-US" dirty="0" smtClean="0">
                <a:solidFill>
                  <a:schemeClr val="bg1"/>
                </a:solidFill>
              </a:rPr>
              <a:t>Telephony Networking</a:t>
            </a:r>
            <a:endParaRPr lang="en-US" dirty="0">
              <a:solidFill>
                <a:schemeClr val="bg1"/>
              </a:solidFill>
            </a:endParaRPr>
          </a:p>
        </p:txBody>
      </p:sp>
      <p:sp>
        <p:nvSpPr>
          <p:cNvPr id="4" name="TextBox 3"/>
          <p:cNvSpPr txBox="1"/>
          <p:nvPr/>
        </p:nvSpPr>
        <p:spPr>
          <a:xfrm>
            <a:off x="949157" y="4244473"/>
            <a:ext cx="675872" cy="369332"/>
          </a:xfrm>
          <a:prstGeom prst="rect">
            <a:avLst/>
          </a:prstGeom>
          <a:noFill/>
        </p:spPr>
        <p:txBody>
          <a:bodyPr wrap="none" rtlCol="0">
            <a:spAutoFit/>
          </a:bodyPr>
          <a:lstStyle/>
          <a:p>
            <a:r>
              <a:rPr lang="en-US" dirty="0" smtClean="0">
                <a:solidFill>
                  <a:srgbClr val="5E2807"/>
                </a:solidFill>
                <a:latin typeface="AhnbergHand"/>
                <a:cs typeface="AhnbergHand"/>
              </a:rPr>
              <a:t>Bell</a:t>
            </a:r>
            <a:endParaRPr lang="en-US" dirty="0">
              <a:solidFill>
                <a:srgbClr val="5E2807"/>
              </a:solidFill>
              <a:latin typeface="AhnbergHand"/>
              <a:cs typeface="AhnbergHand"/>
            </a:endParaRPr>
          </a:p>
        </p:txBody>
      </p:sp>
      <p:sp>
        <p:nvSpPr>
          <p:cNvPr id="5" name="TextBox 4"/>
          <p:cNvSpPr txBox="1"/>
          <p:nvPr/>
        </p:nvSpPr>
        <p:spPr>
          <a:xfrm>
            <a:off x="3401131" y="2500258"/>
            <a:ext cx="1117452" cy="369332"/>
          </a:xfrm>
          <a:prstGeom prst="rect">
            <a:avLst/>
          </a:prstGeom>
          <a:noFill/>
        </p:spPr>
        <p:txBody>
          <a:bodyPr wrap="none" rtlCol="0">
            <a:spAutoFit/>
          </a:bodyPr>
          <a:lstStyle/>
          <a:p>
            <a:r>
              <a:rPr lang="en-US" dirty="0" smtClean="0">
                <a:solidFill>
                  <a:srgbClr val="5E2807"/>
                </a:solidFill>
                <a:latin typeface="AhnbergHand"/>
                <a:cs typeface="AhnbergHand"/>
              </a:rPr>
              <a:t>Speaker</a:t>
            </a:r>
            <a:endParaRPr lang="en-US" dirty="0">
              <a:solidFill>
                <a:srgbClr val="5E2807"/>
              </a:solidFill>
              <a:latin typeface="AhnbergHand"/>
              <a:cs typeface="AhnbergHand"/>
            </a:endParaRPr>
          </a:p>
        </p:txBody>
      </p:sp>
      <p:sp>
        <p:nvSpPr>
          <p:cNvPr id="6" name="TextBox 5"/>
          <p:cNvSpPr txBox="1"/>
          <p:nvPr/>
        </p:nvSpPr>
        <p:spPr>
          <a:xfrm>
            <a:off x="425321" y="1717842"/>
            <a:ext cx="1437841" cy="369332"/>
          </a:xfrm>
          <a:prstGeom prst="rect">
            <a:avLst/>
          </a:prstGeom>
          <a:noFill/>
        </p:spPr>
        <p:txBody>
          <a:bodyPr wrap="none" rtlCol="0">
            <a:spAutoFit/>
          </a:bodyPr>
          <a:lstStyle/>
          <a:p>
            <a:r>
              <a:rPr lang="en-US" dirty="0">
                <a:solidFill>
                  <a:srgbClr val="5E2807"/>
                </a:solidFill>
                <a:latin typeface="AhnbergHand"/>
                <a:cs typeface="AhnbergHand"/>
              </a:rPr>
              <a:t>M</a:t>
            </a:r>
            <a:r>
              <a:rPr lang="en-US" dirty="0" smtClean="0">
                <a:solidFill>
                  <a:srgbClr val="5E2807"/>
                </a:solidFill>
                <a:latin typeface="AhnbergHand"/>
                <a:cs typeface="AhnbergHand"/>
              </a:rPr>
              <a:t>icrophone</a:t>
            </a:r>
            <a:endParaRPr lang="en-US" dirty="0">
              <a:solidFill>
                <a:srgbClr val="5E2807"/>
              </a:solidFill>
              <a:latin typeface="AhnbergHand"/>
              <a:cs typeface="AhnbergHand"/>
            </a:endParaRPr>
          </a:p>
        </p:txBody>
      </p:sp>
      <p:sp>
        <p:nvSpPr>
          <p:cNvPr id="7" name="TextBox 6"/>
          <p:cNvSpPr txBox="1"/>
          <p:nvPr/>
        </p:nvSpPr>
        <p:spPr>
          <a:xfrm>
            <a:off x="2753894" y="4264889"/>
            <a:ext cx="2168882" cy="369332"/>
          </a:xfrm>
          <a:prstGeom prst="rect">
            <a:avLst/>
          </a:prstGeom>
          <a:noFill/>
        </p:spPr>
        <p:txBody>
          <a:bodyPr wrap="none" rtlCol="0">
            <a:spAutoFit/>
          </a:bodyPr>
          <a:lstStyle/>
          <a:p>
            <a:r>
              <a:rPr lang="en-US" dirty="0" smtClean="0">
                <a:solidFill>
                  <a:srgbClr val="5E2807"/>
                </a:solidFill>
                <a:latin typeface="AhnbergHand"/>
                <a:cs typeface="AhnbergHand"/>
              </a:rPr>
              <a:t>Pulse Generator</a:t>
            </a:r>
            <a:endParaRPr lang="en-US" dirty="0">
              <a:solidFill>
                <a:srgbClr val="5E2807"/>
              </a:solidFill>
              <a:latin typeface="AhnbergHand"/>
              <a:cs typeface="AhnbergHand"/>
            </a:endParaRPr>
          </a:p>
        </p:txBody>
      </p:sp>
      <p:sp>
        <p:nvSpPr>
          <p:cNvPr id="8" name="Freeform 7"/>
          <p:cNvSpPr/>
          <p:nvPr/>
        </p:nvSpPr>
        <p:spPr>
          <a:xfrm>
            <a:off x="1229895" y="2112211"/>
            <a:ext cx="294105" cy="218102"/>
          </a:xfrm>
          <a:custGeom>
            <a:avLst/>
            <a:gdLst>
              <a:gd name="connsiteX0" fmla="*/ 0 w 294105"/>
              <a:gd name="connsiteY0" fmla="*/ 0 h 218102"/>
              <a:gd name="connsiteX1" fmla="*/ 133684 w 294105"/>
              <a:gd name="connsiteY1" fmla="*/ 93578 h 218102"/>
              <a:gd name="connsiteX2" fmla="*/ 254000 w 294105"/>
              <a:gd name="connsiteY2" fmla="*/ 213894 h 218102"/>
              <a:gd name="connsiteX3" fmla="*/ 294105 w 294105"/>
              <a:gd name="connsiteY3" fmla="*/ 80210 h 218102"/>
              <a:gd name="connsiteX4" fmla="*/ 254000 w 294105"/>
              <a:gd name="connsiteY4" fmla="*/ 213894 h 218102"/>
              <a:gd name="connsiteX5" fmla="*/ 106947 w 294105"/>
              <a:gd name="connsiteY5" fmla="*/ 187157 h 21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105" h="218102">
                <a:moveTo>
                  <a:pt x="0" y="0"/>
                </a:moveTo>
                <a:cubicBezTo>
                  <a:pt x="45675" y="28964"/>
                  <a:pt x="91351" y="57929"/>
                  <a:pt x="133684" y="93578"/>
                </a:cubicBezTo>
                <a:cubicBezTo>
                  <a:pt x="176017" y="129227"/>
                  <a:pt x="227263" y="216122"/>
                  <a:pt x="254000" y="213894"/>
                </a:cubicBezTo>
                <a:cubicBezTo>
                  <a:pt x="280737" y="211666"/>
                  <a:pt x="294105" y="80210"/>
                  <a:pt x="294105" y="80210"/>
                </a:cubicBezTo>
                <a:cubicBezTo>
                  <a:pt x="294105" y="80210"/>
                  <a:pt x="285193" y="196070"/>
                  <a:pt x="254000" y="213894"/>
                </a:cubicBezTo>
                <a:cubicBezTo>
                  <a:pt x="222807" y="231718"/>
                  <a:pt x="106947" y="187157"/>
                  <a:pt x="106947" y="18715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3262319" y="2392859"/>
            <a:ext cx="534313" cy="173878"/>
          </a:xfrm>
          <a:custGeom>
            <a:avLst/>
            <a:gdLst>
              <a:gd name="connsiteX0" fmla="*/ 534313 w 534313"/>
              <a:gd name="connsiteY0" fmla="*/ 173878 h 173878"/>
              <a:gd name="connsiteX1" fmla="*/ 12944 w 534313"/>
              <a:gd name="connsiteY1" fmla="*/ 80299 h 173878"/>
              <a:gd name="connsiteX2" fmla="*/ 146628 w 534313"/>
              <a:gd name="connsiteY2" fmla="*/ 88 h 173878"/>
              <a:gd name="connsiteX3" fmla="*/ 12944 w 534313"/>
              <a:gd name="connsiteY3" fmla="*/ 66930 h 173878"/>
              <a:gd name="connsiteX4" fmla="*/ 66418 w 534313"/>
              <a:gd name="connsiteY4" fmla="*/ 173878 h 17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13" h="173878">
                <a:moveTo>
                  <a:pt x="534313" y="173878"/>
                </a:moveTo>
                <a:cubicBezTo>
                  <a:pt x="305935" y="141571"/>
                  <a:pt x="77558" y="109264"/>
                  <a:pt x="12944" y="80299"/>
                </a:cubicBezTo>
                <a:cubicBezTo>
                  <a:pt x="-51670" y="51334"/>
                  <a:pt x="146628" y="2316"/>
                  <a:pt x="146628" y="88"/>
                </a:cubicBezTo>
                <a:cubicBezTo>
                  <a:pt x="146628" y="-2140"/>
                  <a:pt x="26312" y="37965"/>
                  <a:pt x="12944" y="66930"/>
                </a:cubicBezTo>
                <a:cubicBezTo>
                  <a:pt x="-424" y="95895"/>
                  <a:pt x="66418" y="173878"/>
                  <a:pt x="66418" y="17387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1483895" y="3766448"/>
            <a:ext cx="699449" cy="457973"/>
          </a:xfrm>
          <a:custGeom>
            <a:avLst/>
            <a:gdLst>
              <a:gd name="connsiteX0" fmla="*/ 0 w 699449"/>
              <a:gd name="connsiteY0" fmla="*/ 457973 h 457973"/>
              <a:gd name="connsiteX1" fmla="*/ 668421 w 699449"/>
              <a:gd name="connsiteY1" fmla="*/ 16815 h 457973"/>
              <a:gd name="connsiteX2" fmla="*/ 454526 w 699449"/>
              <a:gd name="connsiteY2" fmla="*/ 83657 h 457973"/>
              <a:gd name="connsiteX3" fmla="*/ 695158 w 699449"/>
              <a:gd name="connsiteY3" fmla="*/ 3447 h 457973"/>
              <a:gd name="connsiteX4" fmla="*/ 614947 w 699449"/>
              <a:gd name="connsiteY4" fmla="*/ 177236 h 457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449" h="457973">
                <a:moveTo>
                  <a:pt x="0" y="457973"/>
                </a:moveTo>
                <a:cubicBezTo>
                  <a:pt x="296333" y="268587"/>
                  <a:pt x="592667" y="79201"/>
                  <a:pt x="668421" y="16815"/>
                </a:cubicBezTo>
                <a:cubicBezTo>
                  <a:pt x="744175" y="-45571"/>
                  <a:pt x="450070" y="85885"/>
                  <a:pt x="454526" y="83657"/>
                </a:cubicBezTo>
                <a:cubicBezTo>
                  <a:pt x="458982" y="81429"/>
                  <a:pt x="668421" y="-12150"/>
                  <a:pt x="695158" y="3447"/>
                </a:cubicBezTo>
                <a:cubicBezTo>
                  <a:pt x="721895" y="19043"/>
                  <a:pt x="614947" y="177236"/>
                  <a:pt x="614947" y="17723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2671745" y="3232677"/>
            <a:ext cx="630255" cy="1112060"/>
          </a:xfrm>
          <a:custGeom>
            <a:avLst/>
            <a:gdLst>
              <a:gd name="connsiteX0" fmla="*/ 630255 w 630255"/>
              <a:gd name="connsiteY0" fmla="*/ 1112060 h 1112060"/>
              <a:gd name="connsiteX1" fmla="*/ 402992 w 630255"/>
              <a:gd name="connsiteY1" fmla="*/ 430270 h 1112060"/>
              <a:gd name="connsiteX2" fmla="*/ 1939 w 630255"/>
              <a:gd name="connsiteY2" fmla="*/ 29218 h 1112060"/>
              <a:gd name="connsiteX3" fmla="*/ 242571 w 630255"/>
              <a:gd name="connsiteY3" fmla="*/ 29218 h 1112060"/>
              <a:gd name="connsiteX4" fmla="*/ 55413 w 630255"/>
              <a:gd name="connsiteY4" fmla="*/ 15849 h 1112060"/>
              <a:gd name="connsiteX5" fmla="*/ 42044 w 630255"/>
              <a:gd name="connsiteY5" fmla="*/ 189639 h 111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255" h="1112060">
                <a:moveTo>
                  <a:pt x="630255" y="1112060"/>
                </a:moveTo>
                <a:cubicBezTo>
                  <a:pt x="568983" y="861402"/>
                  <a:pt x="507711" y="610744"/>
                  <a:pt x="402992" y="430270"/>
                </a:cubicBezTo>
                <a:cubicBezTo>
                  <a:pt x="298273" y="249796"/>
                  <a:pt x="28676" y="96060"/>
                  <a:pt x="1939" y="29218"/>
                </a:cubicBezTo>
                <a:cubicBezTo>
                  <a:pt x="-24798" y="-37624"/>
                  <a:pt x="233659" y="31446"/>
                  <a:pt x="242571" y="29218"/>
                </a:cubicBezTo>
                <a:cubicBezTo>
                  <a:pt x="251483" y="26990"/>
                  <a:pt x="88834" y="-10888"/>
                  <a:pt x="55413" y="15849"/>
                </a:cubicBezTo>
                <a:cubicBezTo>
                  <a:pt x="21992" y="42586"/>
                  <a:pt x="42044" y="189639"/>
                  <a:pt x="42044" y="18963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3141579" y="3195053"/>
            <a:ext cx="3622842" cy="628507"/>
          </a:xfrm>
          <a:custGeom>
            <a:avLst/>
            <a:gdLst>
              <a:gd name="connsiteX0" fmla="*/ 0 w 3622842"/>
              <a:gd name="connsiteY0" fmla="*/ 374315 h 628507"/>
              <a:gd name="connsiteX1" fmla="*/ 614947 w 3622842"/>
              <a:gd name="connsiteY1" fmla="*/ 120315 h 628507"/>
              <a:gd name="connsiteX2" fmla="*/ 949158 w 3622842"/>
              <a:gd name="connsiteY2" fmla="*/ 628315 h 628507"/>
              <a:gd name="connsiteX3" fmla="*/ 2566737 w 3622842"/>
              <a:gd name="connsiteY3" fmla="*/ 53473 h 628507"/>
              <a:gd name="connsiteX4" fmla="*/ 3154947 w 3622842"/>
              <a:gd name="connsiteY4" fmla="*/ 294105 h 628507"/>
              <a:gd name="connsiteX5" fmla="*/ 3622842 w 3622842"/>
              <a:gd name="connsiteY5" fmla="*/ 0 h 62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2842" h="628507">
                <a:moveTo>
                  <a:pt x="0" y="374315"/>
                </a:moveTo>
                <a:cubicBezTo>
                  <a:pt x="228377" y="226148"/>
                  <a:pt x="456754" y="77982"/>
                  <a:pt x="614947" y="120315"/>
                </a:cubicBezTo>
                <a:cubicBezTo>
                  <a:pt x="773140" y="162648"/>
                  <a:pt x="623860" y="639455"/>
                  <a:pt x="949158" y="628315"/>
                </a:cubicBezTo>
                <a:cubicBezTo>
                  <a:pt x="1274456" y="617175"/>
                  <a:pt x="2199106" y="109175"/>
                  <a:pt x="2566737" y="53473"/>
                </a:cubicBezTo>
                <a:cubicBezTo>
                  <a:pt x="2934368" y="-2229"/>
                  <a:pt x="2978930" y="303017"/>
                  <a:pt x="3154947" y="294105"/>
                </a:cubicBezTo>
                <a:cubicBezTo>
                  <a:pt x="3330964" y="285193"/>
                  <a:pt x="3476903" y="142596"/>
                  <a:pt x="362284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Cloud 12"/>
          <p:cNvSpPr/>
          <p:nvPr/>
        </p:nvSpPr>
        <p:spPr>
          <a:xfrm>
            <a:off x="6470316" y="2566737"/>
            <a:ext cx="2312737" cy="1354831"/>
          </a:xfrm>
          <a:prstGeom prst="cloud">
            <a:avLst/>
          </a:prstGeom>
          <a:solidFill>
            <a:schemeClr val="accent2">
              <a:lumMod val="40000"/>
              <a:lumOff val="6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470316" y="4039755"/>
            <a:ext cx="2236510" cy="369332"/>
          </a:xfrm>
          <a:prstGeom prst="rect">
            <a:avLst/>
          </a:prstGeom>
          <a:noFill/>
        </p:spPr>
        <p:txBody>
          <a:bodyPr wrap="none" rtlCol="0">
            <a:spAutoFit/>
          </a:bodyPr>
          <a:lstStyle/>
          <a:p>
            <a:r>
              <a:rPr lang="en-US" dirty="0" smtClean="0">
                <a:solidFill>
                  <a:srgbClr val="5E2807"/>
                </a:solidFill>
                <a:latin typeface="AhnbergHand"/>
                <a:cs typeface="AhnbergHand"/>
              </a:rPr>
              <a:t>Network Magic *</a:t>
            </a:r>
            <a:endParaRPr lang="en-US" dirty="0">
              <a:solidFill>
                <a:srgbClr val="5E2807"/>
              </a:solidFill>
              <a:latin typeface="AhnbergHand"/>
              <a:cs typeface="AhnbergHand"/>
            </a:endParaRPr>
          </a:p>
        </p:txBody>
      </p:sp>
      <p:sp>
        <p:nvSpPr>
          <p:cNvPr id="15" name="TextBox 14"/>
          <p:cNvSpPr txBox="1"/>
          <p:nvPr/>
        </p:nvSpPr>
        <p:spPr>
          <a:xfrm>
            <a:off x="3401131" y="5358776"/>
            <a:ext cx="5609228" cy="461665"/>
          </a:xfrm>
          <a:prstGeom prst="rect">
            <a:avLst/>
          </a:prstGeom>
          <a:noFill/>
        </p:spPr>
        <p:txBody>
          <a:bodyPr wrap="none" rtlCol="0">
            <a:spAutoFit/>
          </a:bodyPr>
          <a:lstStyle/>
          <a:p>
            <a:r>
              <a:rPr lang="en-US" sz="2400" b="1" dirty="0" smtClean="0">
                <a:solidFill>
                  <a:srgbClr val="5E2807"/>
                </a:solidFill>
                <a:latin typeface="AhnbergHand"/>
                <a:cs typeface="AhnbergHand"/>
              </a:rPr>
              <a:t>The Network defines the Service</a:t>
            </a:r>
            <a:endParaRPr lang="en-US" sz="2400" b="1" dirty="0">
              <a:solidFill>
                <a:srgbClr val="5E2807"/>
              </a:solidFill>
              <a:latin typeface="AhnbergHand"/>
              <a:cs typeface="AhnbergHand"/>
            </a:endParaRPr>
          </a:p>
        </p:txBody>
      </p:sp>
    </p:spTree>
    <p:extLst>
      <p:ext uri="{BB962C8B-B14F-4D97-AF65-F5344CB8AC3E}">
        <p14:creationId xmlns:p14="http://schemas.microsoft.com/office/powerpoint/2010/main" val="18570621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2843" y="724387"/>
            <a:ext cx="1510487" cy="369332"/>
          </a:xfrm>
          <a:prstGeom prst="rect">
            <a:avLst/>
          </a:prstGeom>
          <a:solidFill>
            <a:schemeClr val="tx2">
              <a:lumMod val="75000"/>
            </a:schemeClr>
          </a:solidFill>
        </p:spPr>
        <p:txBody>
          <a:bodyPr wrap="none" rtlCol="0">
            <a:spAutoFit/>
          </a:bodyPr>
          <a:lstStyle/>
          <a:p>
            <a:r>
              <a:rPr lang="en-US" dirty="0" smtClean="0">
                <a:solidFill>
                  <a:schemeClr val="bg1"/>
                </a:solidFill>
              </a:rPr>
              <a:t>IP Networking</a:t>
            </a:r>
            <a:endParaRPr lang="en-US" dirty="0">
              <a:solidFill>
                <a:schemeClr val="bg1"/>
              </a:solidFill>
            </a:endParaRPr>
          </a:p>
        </p:txBody>
      </p:sp>
      <p:pic>
        <p:nvPicPr>
          <p:cNvPr id="3" name="Picture 2"/>
          <p:cNvPicPr>
            <a:picLocks noChangeAspect="1"/>
          </p:cNvPicPr>
          <p:nvPr/>
        </p:nvPicPr>
        <p:blipFill>
          <a:blip r:embed="rId2"/>
          <a:stretch>
            <a:fillRect/>
          </a:stretch>
        </p:blipFill>
        <p:spPr>
          <a:xfrm>
            <a:off x="468762" y="1618457"/>
            <a:ext cx="3154079" cy="2646069"/>
          </a:xfrm>
          <a:prstGeom prst="rect">
            <a:avLst/>
          </a:prstGeom>
        </p:spPr>
      </p:pic>
      <p:pic>
        <p:nvPicPr>
          <p:cNvPr id="9" name="Picture 8"/>
          <p:cNvPicPr>
            <a:picLocks noChangeAspect="1"/>
          </p:cNvPicPr>
          <p:nvPr/>
        </p:nvPicPr>
        <p:blipFill rotWithShape="1">
          <a:blip r:embed="rId3"/>
          <a:srcRect l="9736" t="19999" b="20426"/>
          <a:stretch/>
        </p:blipFill>
        <p:spPr>
          <a:xfrm>
            <a:off x="6002421" y="2541966"/>
            <a:ext cx="1819232" cy="960560"/>
          </a:xfrm>
          <a:prstGeom prst="rect">
            <a:avLst/>
          </a:prstGeom>
        </p:spPr>
      </p:pic>
    </p:spTree>
    <p:extLst>
      <p:ext uri="{BB962C8B-B14F-4D97-AF65-F5344CB8AC3E}">
        <p14:creationId xmlns:p14="http://schemas.microsoft.com/office/powerpoint/2010/main" val="163669585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loud 13"/>
          <p:cNvSpPr/>
          <p:nvPr/>
        </p:nvSpPr>
        <p:spPr>
          <a:xfrm>
            <a:off x="1134170" y="1187135"/>
            <a:ext cx="2312737" cy="1354831"/>
          </a:xfrm>
          <a:prstGeom prst="cloud">
            <a:avLst/>
          </a:prstGeom>
          <a:solidFill>
            <a:schemeClr val="accent2">
              <a:lumMod val="40000"/>
              <a:lumOff val="6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082843" y="724387"/>
            <a:ext cx="1510487" cy="369332"/>
          </a:xfrm>
          <a:prstGeom prst="rect">
            <a:avLst/>
          </a:prstGeom>
          <a:solidFill>
            <a:schemeClr val="tx2">
              <a:lumMod val="75000"/>
            </a:schemeClr>
          </a:solidFill>
        </p:spPr>
        <p:txBody>
          <a:bodyPr wrap="none" rtlCol="0">
            <a:spAutoFit/>
          </a:bodyPr>
          <a:lstStyle/>
          <a:p>
            <a:r>
              <a:rPr lang="en-US" dirty="0" smtClean="0">
                <a:solidFill>
                  <a:schemeClr val="bg1"/>
                </a:solidFill>
              </a:rPr>
              <a:t>IP Networking</a:t>
            </a:r>
            <a:endParaRPr lang="en-US" dirty="0">
              <a:solidFill>
                <a:schemeClr val="bg1"/>
              </a:solidFill>
            </a:endParaRPr>
          </a:p>
        </p:txBody>
      </p:sp>
      <p:pic>
        <p:nvPicPr>
          <p:cNvPr id="3" name="Picture 2"/>
          <p:cNvPicPr>
            <a:picLocks noChangeAspect="1"/>
          </p:cNvPicPr>
          <p:nvPr/>
        </p:nvPicPr>
        <p:blipFill>
          <a:blip r:embed="rId2"/>
          <a:stretch>
            <a:fillRect/>
          </a:stretch>
        </p:blipFill>
        <p:spPr>
          <a:xfrm>
            <a:off x="468762" y="1618457"/>
            <a:ext cx="3154079" cy="2646069"/>
          </a:xfrm>
          <a:prstGeom prst="rect">
            <a:avLst/>
          </a:prstGeom>
        </p:spPr>
      </p:pic>
      <p:sp>
        <p:nvSpPr>
          <p:cNvPr id="5" name="Freeform 4"/>
          <p:cNvSpPr/>
          <p:nvPr/>
        </p:nvSpPr>
        <p:spPr>
          <a:xfrm>
            <a:off x="3302000" y="3141551"/>
            <a:ext cx="1246972" cy="360975"/>
          </a:xfrm>
          <a:custGeom>
            <a:avLst/>
            <a:gdLst>
              <a:gd name="connsiteX0" fmla="*/ 0 w 1246972"/>
              <a:gd name="connsiteY0" fmla="*/ 307502 h 360975"/>
              <a:gd name="connsiteX1" fmla="*/ 1216526 w 1246972"/>
              <a:gd name="connsiteY1" fmla="*/ 200554 h 360975"/>
              <a:gd name="connsiteX2" fmla="*/ 909053 w 1246972"/>
              <a:gd name="connsiteY2" fmla="*/ 28 h 360975"/>
              <a:gd name="connsiteX3" fmla="*/ 1243263 w 1246972"/>
              <a:gd name="connsiteY3" fmla="*/ 187186 h 360975"/>
              <a:gd name="connsiteX4" fmla="*/ 1056105 w 1246972"/>
              <a:gd name="connsiteY4" fmla="*/ 360975 h 36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972" h="360975">
                <a:moveTo>
                  <a:pt x="0" y="307502"/>
                </a:moveTo>
                <a:cubicBezTo>
                  <a:pt x="532508" y="279651"/>
                  <a:pt x="1065017" y="251800"/>
                  <a:pt x="1216526" y="200554"/>
                </a:cubicBezTo>
                <a:cubicBezTo>
                  <a:pt x="1368035" y="149308"/>
                  <a:pt x="904597" y="2256"/>
                  <a:pt x="909053" y="28"/>
                </a:cubicBezTo>
                <a:cubicBezTo>
                  <a:pt x="913509" y="-2200"/>
                  <a:pt x="1218754" y="127028"/>
                  <a:pt x="1243263" y="187186"/>
                </a:cubicBezTo>
                <a:cubicBezTo>
                  <a:pt x="1267772" y="247344"/>
                  <a:pt x="1056105" y="360975"/>
                  <a:pt x="1056105" y="36097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4458569" y="3477374"/>
            <a:ext cx="1761020" cy="834734"/>
          </a:xfrm>
          <a:prstGeom prst="rect">
            <a:avLst/>
          </a:prstGeom>
        </p:spPr>
      </p:pic>
      <p:pic>
        <p:nvPicPr>
          <p:cNvPr id="9" name="Picture 8"/>
          <p:cNvPicPr>
            <a:picLocks noChangeAspect="1"/>
          </p:cNvPicPr>
          <p:nvPr/>
        </p:nvPicPr>
        <p:blipFill rotWithShape="1">
          <a:blip r:embed="rId4"/>
          <a:srcRect l="9736" t="19999" b="20426"/>
          <a:stretch/>
        </p:blipFill>
        <p:spPr>
          <a:xfrm>
            <a:off x="6002421" y="2541966"/>
            <a:ext cx="1819232" cy="960560"/>
          </a:xfrm>
          <a:prstGeom prst="rect">
            <a:avLst/>
          </a:prstGeom>
        </p:spPr>
      </p:pic>
      <p:sp>
        <p:nvSpPr>
          <p:cNvPr id="10" name="TextBox 9"/>
          <p:cNvSpPr txBox="1"/>
          <p:nvPr/>
        </p:nvSpPr>
        <p:spPr>
          <a:xfrm>
            <a:off x="6055894" y="1992258"/>
            <a:ext cx="1871574" cy="369332"/>
          </a:xfrm>
          <a:prstGeom prst="rect">
            <a:avLst/>
          </a:prstGeom>
          <a:noFill/>
        </p:spPr>
        <p:txBody>
          <a:bodyPr wrap="none" rtlCol="0">
            <a:spAutoFit/>
          </a:bodyPr>
          <a:lstStyle/>
          <a:p>
            <a:r>
              <a:rPr lang="en-US" dirty="0" smtClean="0">
                <a:solidFill>
                  <a:srgbClr val="5E2807"/>
                </a:solidFill>
                <a:latin typeface="AhnbergHand"/>
                <a:cs typeface="AhnbergHand"/>
              </a:rPr>
              <a:t>Packet Switch</a:t>
            </a:r>
            <a:endParaRPr lang="en-US" dirty="0">
              <a:solidFill>
                <a:srgbClr val="5E2807"/>
              </a:solidFill>
              <a:latin typeface="AhnbergHand"/>
              <a:cs typeface="AhnbergHand"/>
            </a:endParaRPr>
          </a:p>
        </p:txBody>
      </p:sp>
      <p:sp>
        <p:nvSpPr>
          <p:cNvPr id="11" name="TextBox 10"/>
          <p:cNvSpPr txBox="1"/>
          <p:nvPr/>
        </p:nvSpPr>
        <p:spPr>
          <a:xfrm>
            <a:off x="468762" y="4585369"/>
            <a:ext cx="2403222" cy="369332"/>
          </a:xfrm>
          <a:prstGeom prst="rect">
            <a:avLst/>
          </a:prstGeom>
          <a:noFill/>
        </p:spPr>
        <p:txBody>
          <a:bodyPr wrap="none" rtlCol="0">
            <a:spAutoFit/>
          </a:bodyPr>
          <a:lstStyle/>
          <a:p>
            <a:r>
              <a:rPr lang="en-US" dirty="0" smtClean="0">
                <a:solidFill>
                  <a:srgbClr val="5E2807"/>
                </a:solidFill>
                <a:latin typeface="AhnbergHand"/>
                <a:cs typeface="AhnbergHand"/>
              </a:rPr>
              <a:t>Application Magic *</a:t>
            </a:r>
            <a:endParaRPr lang="en-US" dirty="0">
              <a:solidFill>
                <a:srgbClr val="5E2807"/>
              </a:solidFill>
              <a:latin typeface="AhnbergHand"/>
              <a:cs typeface="AhnbergHand"/>
            </a:endParaRPr>
          </a:p>
        </p:txBody>
      </p:sp>
      <p:sp>
        <p:nvSpPr>
          <p:cNvPr id="12" name="TextBox 11"/>
          <p:cNvSpPr txBox="1"/>
          <p:nvPr/>
        </p:nvSpPr>
        <p:spPr>
          <a:xfrm>
            <a:off x="3982722" y="4724765"/>
            <a:ext cx="1356357" cy="369332"/>
          </a:xfrm>
          <a:prstGeom prst="rect">
            <a:avLst/>
          </a:prstGeom>
          <a:noFill/>
        </p:spPr>
        <p:txBody>
          <a:bodyPr wrap="none" rtlCol="0">
            <a:spAutoFit/>
          </a:bodyPr>
          <a:lstStyle/>
          <a:p>
            <a:r>
              <a:rPr lang="en-US" dirty="0" smtClean="0">
                <a:solidFill>
                  <a:srgbClr val="5E2807"/>
                </a:solidFill>
                <a:latin typeface="AhnbergHand"/>
                <a:cs typeface="AhnbergHand"/>
              </a:rPr>
              <a:t>IP Packet</a:t>
            </a:r>
            <a:endParaRPr lang="en-US" dirty="0">
              <a:solidFill>
                <a:srgbClr val="5E2807"/>
              </a:solidFill>
              <a:latin typeface="AhnbergHand"/>
              <a:cs typeface="AhnbergHand"/>
            </a:endParaRPr>
          </a:p>
        </p:txBody>
      </p:sp>
      <p:sp>
        <p:nvSpPr>
          <p:cNvPr id="13" name="Freeform 12"/>
          <p:cNvSpPr/>
          <p:nvPr/>
        </p:nvSpPr>
        <p:spPr>
          <a:xfrm>
            <a:off x="1134170" y="3995434"/>
            <a:ext cx="699449" cy="457973"/>
          </a:xfrm>
          <a:custGeom>
            <a:avLst/>
            <a:gdLst>
              <a:gd name="connsiteX0" fmla="*/ 0 w 699449"/>
              <a:gd name="connsiteY0" fmla="*/ 457973 h 457973"/>
              <a:gd name="connsiteX1" fmla="*/ 668421 w 699449"/>
              <a:gd name="connsiteY1" fmla="*/ 16815 h 457973"/>
              <a:gd name="connsiteX2" fmla="*/ 454526 w 699449"/>
              <a:gd name="connsiteY2" fmla="*/ 83657 h 457973"/>
              <a:gd name="connsiteX3" fmla="*/ 695158 w 699449"/>
              <a:gd name="connsiteY3" fmla="*/ 3447 h 457973"/>
              <a:gd name="connsiteX4" fmla="*/ 614947 w 699449"/>
              <a:gd name="connsiteY4" fmla="*/ 177236 h 457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449" h="457973">
                <a:moveTo>
                  <a:pt x="0" y="457973"/>
                </a:moveTo>
                <a:cubicBezTo>
                  <a:pt x="296333" y="268587"/>
                  <a:pt x="592667" y="79201"/>
                  <a:pt x="668421" y="16815"/>
                </a:cubicBezTo>
                <a:cubicBezTo>
                  <a:pt x="744175" y="-45571"/>
                  <a:pt x="450070" y="85885"/>
                  <a:pt x="454526" y="83657"/>
                </a:cubicBezTo>
                <a:cubicBezTo>
                  <a:pt x="458982" y="81429"/>
                  <a:pt x="668421" y="-12150"/>
                  <a:pt x="695158" y="3447"/>
                </a:cubicBezTo>
                <a:cubicBezTo>
                  <a:pt x="721895" y="19043"/>
                  <a:pt x="614947" y="177236"/>
                  <a:pt x="614947" y="17723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Quad Arrow 15"/>
          <p:cNvSpPr/>
          <p:nvPr/>
        </p:nvSpPr>
        <p:spPr>
          <a:xfrm>
            <a:off x="6403474" y="2699504"/>
            <a:ext cx="762000" cy="723618"/>
          </a:xfrm>
          <a:prstGeom prst="quad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97386" y="5791743"/>
            <a:ext cx="3852337" cy="830997"/>
          </a:xfrm>
          <a:prstGeom prst="rect">
            <a:avLst/>
          </a:prstGeom>
          <a:noFill/>
        </p:spPr>
        <p:txBody>
          <a:bodyPr wrap="none" rtlCol="0">
            <a:spAutoFit/>
          </a:bodyPr>
          <a:lstStyle/>
          <a:p>
            <a:pPr algn="ctr"/>
            <a:r>
              <a:rPr lang="en-US" sz="2400" b="1" dirty="0" smtClean="0">
                <a:solidFill>
                  <a:srgbClr val="5E2807"/>
                </a:solidFill>
                <a:latin typeface="AhnbergHand"/>
                <a:cs typeface="AhnbergHand"/>
              </a:rPr>
              <a:t>The Applications define</a:t>
            </a:r>
          </a:p>
          <a:p>
            <a:pPr algn="ctr"/>
            <a:r>
              <a:rPr lang="en-US" sz="2400" b="1" dirty="0" smtClean="0">
                <a:solidFill>
                  <a:srgbClr val="5E2807"/>
                </a:solidFill>
                <a:latin typeface="AhnbergHand"/>
                <a:cs typeface="AhnbergHand"/>
              </a:rPr>
              <a:t>the Services</a:t>
            </a:r>
            <a:endParaRPr lang="en-US" sz="2400" b="1" dirty="0">
              <a:solidFill>
                <a:srgbClr val="5E2807"/>
              </a:solidFill>
              <a:latin typeface="AhnbergHand"/>
              <a:cs typeface="AhnbergHand"/>
            </a:endParaRPr>
          </a:p>
        </p:txBody>
      </p:sp>
    </p:spTree>
    <p:extLst>
      <p:ext uri="{BB962C8B-B14F-4D97-AF65-F5344CB8AC3E}">
        <p14:creationId xmlns:p14="http://schemas.microsoft.com/office/powerpoint/2010/main" val="392309096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7579" y="724387"/>
            <a:ext cx="3894109" cy="369332"/>
          </a:xfrm>
          <a:prstGeom prst="rect">
            <a:avLst/>
          </a:prstGeom>
          <a:noFill/>
        </p:spPr>
        <p:txBody>
          <a:bodyPr wrap="none" rtlCol="0">
            <a:spAutoFit/>
          </a:bodyPr>
          <a:lstStyle/>
          <a:p>
            <a:r>
              <a:rPr lang="en-US" b="1" dirty="0" smtClean="0">
                <a:latin typeface="AhnbergHand"/>
                <a:cs typeface="AhnbergHand"/>
              </a:rPr>
              <a:t>Why has IP been so effective?</a:t>
            </a:r>
            <a:endParaRPr lang="en-US" b="1" dirty="0">
              <a:latin typeface="AhnbergHand"/>
              <a:cs typeface="AhnbergHand"/>
            </a:endParaRPr>
          </a:p>
        </p:txBody>
      </p:sp>
      <p:sp>
        <p:nvSpPr>
          <p:cNvPr id="15" name="TextBox 14"/>
          <p:cNvSpPr txBox="1"/>
          <p:nvPr/>
        </p:nvSpPr>
        <p:spPr>
          <a:xfrm>
            <a:off x="3502516" y="208007"/>
            <a:ext cx="5989052" cy="461665"/>
          </a:xfrm>
          <a:prstGeom prst="rect">
            <a:avLst/>
          </a:prstGeom>
          <a:solidFill>
            <a:srgbClr val="FF0000"/>
          </a:solidFill>
        </p:spPr>
        <p:txBody>
          <a:bodyPr wrap="square" rtlCol="0">
            <a:spAutoFit/>
          </a:bodyPr>
          <a:lstStyle/>
          <a:p>
            <a:r>
              <a:rPr lang="en-US" sz="2400" b="1" dirty="0" smtClean="0">
                <a:solidFill>
                  <a:srgbClr val="FFFFFF"/>
                </a:solidFill>
              </a:rPr>
              <a:t>IP: Occam’s Razor applied to Networking</a:t>
            </a:r>
            <a:endParaRPr lang="en-US" sz="2400" b="1" dirty="0">
              <a:solidFill>
                <a:srgbClr val="FFFFFF"/>
              </a:solidFill>
            </a:endParaRPr>
          </a:p>
        </p:txBody>
      </p:sp>
    </p:spTree>
    <p:extLst>
      <p:ext uri="{BB962C8B-B14F-4D97-AF65-F5344CB8AC3E}">
        <p14:creationId xmlns:p14="http://schemas.microsoft.com/office/powerpoint/2010/main" val="28798087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7579" y="724387"/>
            <a:ext cx="3894109" cy="369332"/>
          </a:xfrm>
          <a:prstGeom prst="rect">
            <a:avLst/>
          </a:prstGeom>
          <a:noFill/>
        </p:spPr>
        <p:txBody>
          <a:bodyPr wrap="none" rtlCol="0">
            <a:spAutoFit/>
          </a:bodyPr>
          <a:lstStyle/>
          <a:p>
            <a:r>
              <a:rPr lang="en-US" b="1" dirty="0" smtClean="0">
                <a:latin typeface="AhnbergHand"/>
                <a:cs typeface="AhnbergHand"/>
              </a:rPr>
              <a:t>Why has IP been so effective?</a:t>
            </a:r>
            <a:endParaRPr lang="en-US" b="1" dirty="0">
              <a:latin typeface="AhnbergHand"/>
              <a:cs typeface="AhnbergHand"/>
            </a:endParaRPr>
          </a:p>
        </p:txBody>
      </p:sp>
      <p:sp>
        <p:nvSpPr>
          <p:cNvPr id="3" name="TextBox 2"/>
          <p:cNvSpPr txBox="1"/>
          <p:nvPr/>
        </p:nvSpPr>
        <p:spPr>
          <a:xfrm>
            <a:off x="347579" y="1716506"/>
            <a:ext cx="2505814" cy="369332"/>
          </a:xfrm>
          <a:prstGeom prst="rect">
            <a:avLst/>
          </a:prstGeom>
          <a:noFill/>
        </p:spPr>
        <p:txBody>
          <a:bodyPr wrap="none" rtlCol="0">
            <a:spAutoFit/>
          </a:bodyPr>
          <a:lstStyle/>
          <a:p>
            <a:r>
              <a:rPr lang="en-US" b="1" dirty="0" smtClean="0">
                <a:latin typeface="AhnbergHand"/>
                <a:cs typeface="AhnbergHand"/>
              </a:rPr>
              <a:t>Because it’s cheap!</a:t>
            </a:r>
            <a:endParaRPr lang="en-US" b="1" dirty="0">
              <a:latin typeface="AhnbergHand"/>
              <a:cs typeface="AhnbergHand"/>
            </a:endParaRPr>
          </a:p>
        </p:txBody>
      </p:sp>
      <p:sp>
        <p:nvSpPr>
          <p:cNvPr id="9" name="Freeform 8"/>
          <p:cNvSpPr/>
          <p:nvPr/>
        </p:nvSpPr>
        <p:spPr>
          <a:xfrm>
            <a:off x="1016000" y="1082842"/>
            <a:ext cx="1122947" cy="712829"/>
          </a:xfrm>
          <a:custGeom>
            <a:avLst/>
            <a:gdLst>
              <a:gd name="connsiteX0" fmla="*/ 1122947 w 1122947"/>
              <a:gd name="connsiteY0" fmla="*/ 0 h 712829"/>
              <a:gd name="connsiteX1" fmla="*/ 441158 w 1122947"/>
              <a:gd name="connsiteY1" fmla="*/ 320842 h 712829"/>
              <a:gd name="connsiteX2" fmla="*/ 80211 w 1122947"/>
              <a:gd name="connsiteY2" fmla="*/ 695158 h 712829"/>
              <a:gd name="connsiteX3" fmla="*/ 227263 w 1122947"/>
              <a:gd name="connsiteY3" fmla="*/ 655053 h 712829"/>
              <a:gd name="connsiteX4" fmla="*/ 93579 w 1122947"/>
              <a:gd name="connsiteY4" fmla="*/ 681790 h 712829"/>
              <a:gd name="connsiteX5" fmla="*/ 0 w 1122947"/>
              <a:gd name="connsiteY5" fmla="*/ 548105 h 71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947" h="712829">
                <a:moveTo>
                  <a:pt x="1122947" y="0"/>
                </a:moveTo>
                <a:cubicBezTo>
                  <a:pt x="868947" y="102491"/>
                  <a:pt x="614947" y="204982"/>
                  <a:pt x="441158" y="320842"/>
                </a:cubicBezTo>
                <a:cubicBezTo>
                  <a:pt x="267369" y="436702"/>
                  <a:pt x="115860" y="639456"/>
                  <a:pt x="80211" y="695158"/>
                </a:cubicBezTo>
                <a:cubicBezTo>
                  <a:pt x="44562" y="750860"/>
                  <a:pt x="225035" y="657281"/>
                  <a:pt x="227263" y="655053"/>
                </a:cubicBezTo>
                <a:cubicBezTo>
                  <a:pt x="229491" y="652825"/>
                  <a:pt x="131456" y="699615"/>
                  <a:pt x="93579" y="681790"/>
                </a:cubicBezTo>
                <a:cubicBezTo>
                  <a:pt x="55702" y="663965"/>
                  <a:pt x="0" y="548105"/>
                  <a:pt x="0" y="548105"/>
                </a:cubicBezTo>
              </a:path>
            </a:pathLst>
          </a:custGeom>
          <a:ln>
            <a:solidFill>
              <a:srgbClr val="95373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3502516" y="208007"/>
            <a:ext cx="5989052" cy="461665"/>
          </a:xfrm>
          <a:prstGeom prst="rect">
            <a:avLst/>
          </a:prstGeom>
          <a:solidFill>
            <a:srgbClr val="FF0000"/>
          </a:solidFill>
        </p:spPr>
        <p:txBody>
          <a:bodyPr wrap="square" rtlCol="0">
            <a:spAutoFit/>
          </a:bodyPr>
          <a:lstStyle/>
          <a:p>
            <a:r>
              <a:rPr lang="en-US" sz="2400" b="1" dirty="0" smtClean="0">
                <a:solidFill>
                  <a:srgbClr val="FFFFFF"/>
                </a:solidFill>
              </a:rPr>
              <a:t>IP: Occam’s Razor applied to Networking</a:t>
            </a:r>
            <a:endParaRPr lang="en-US" sz="2400" b="1" dirty="0">
              <a:solidFill>
                <a:srgbClr val="FFFFFF"/>
              </a:solidFill>
            </a:endParaRPr>
          </a:p>
        </p:txBody>
      </p:sp>
    </p:spTree>
    <p:extLst>
      <p:ext uri="{BB962C8B-B14F-4D97-AF65-F5344CB8AC3E}">
        <p14:creationId xmlns:p14="http://schemas.microsoft.com/office/powerpoint/2010/main" val="5168012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42920" y="267367"/>
            <a:ext cx="11324806" cy="6376737"/>
          </a:xfrm>
          <a:prstGeom prst="rect">
            <a:avLst/>
          </a:prstGeom>
        </p:spPr>
      </p:pic>
      <p:sp>
        <p:nvSpPr>
          <p:cNvPr id="2" name="TextBox 1"/>
          <p:cNvSpPr txBox="1"/>
          <p:nvPr/>
        </p:nvSpPr>
        <p:spPr>
          <a:xfrm>
            <a:off x="414422" y="3203777"/>
            <a:ext cx="7740316" cy="3416320"/>
          </a:xfrm>
          <a:prstGeom prst="rect">
            <a:avLst/>
          </a:prstGeom>
          <a:solidFill>
            <a:schemeClr val="bg1">
              <a:lumMod val="85000"/>
              <a:alpha val="80000"/>
            </a:schemeClr>
          </a:solidFill>
        </p:spPr>
        <p:txBody>
          <a:bodyPr wrap="square" rtlCol="0">
            <a:spAutoFit/>
          </a:bodyPr>
          <a:lstStyle/>
          <a:p>
            <a:r>
              <a:rPr lang="en-US" sz="2400" dirty="0" smtClean="0"/>
              <a:t>So how should we look at today’s Internet?</a:t>
            </a:r>
          </a:p>
          <a:p>
            <a:endParaRPr lang="en-US" sz="2400" dirty="0" smtClean="0"/>
          </a:p>
          <a:p>
            <a:r>
              <a:rPr lang="en-US" sz="2400" dirty="0" smtClean="0"/>
              <a:t>Is the fascination with mobile devices merely a temporary consumer  fad, destined to be replaced by the next cool technology item?</a:t>
            </a:r>
          </a:p>
          <a:p>
            <a:endParaRPr lang="en-US" sz="2400" dirty="0" smtClean="0"/>
          </a:p>
          <a:p>
            <a:r>
              <a:rPr lang="en-US" sz="2400" dirty="0" smtClean="0"/>
              <a:t>Or is this an instance of a profound technology change that will bed down to be a part of our everyday life for many years to come?</a:t>
            </a:r>
          </a:p>
        </p:txBody>
      </p:sp>
    </p:spTree>
    <p:extLst>
      <p:ext uri="{BB962C8B-B14F-4D97-AF65-F5344CB8AC3E}">
        <p14:creationId xmlns:p14="http://schemas.microsoft.com/office/powerpoint/2010/main" val="148970942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7579" y="724387"/>
            <a:ext cx="3894109" cy="369332"/>
          </a:xfrm>
          <a:prstGeom prst="rect">
            <a:avLst/>
          </a:prstGeom>
          <a:noFill/>
        </p:spPr>
        <p:txBody>
          <a:bodyPr wrap="none" rtlCol="0">
            <a:spAutoFit/>
          </a:bodyPr>
          <a:lstStyle/>
          <a:p>
            <a:r>
              <a:rPr lang="en-US" b="1" dirty="0" smtClean="0">
                <a:latin typeface="AhnbergHand"/>
                <a:cs typeface="AhnbergHand"/>
              </a:rPr>
              <a:t>Why has IP been so effective?</a:t>
            </a:r>
            <a:endParaRPr lang="en-US" b="1" dirty="0">
              <a:latin typeface="AhnbergHand"/>
              <a:cs typeface="AhnbergHand"/>
            </a:endParaRPr>
          </a:p>
        </p:txBody>
      </p:sp>
      <p:sp>
        <p:nvSpPr>
          <p:cNvPr id="3" name="TextBox 2"/>
          <p:cNvSpPr txBox="1"/>
          <p:nvPr/>
        </p:nvSpPr>
        <p:spPr>
          <a:xfrm>
            <a:off x="347579" y="1716506"/>
            <a:ext cx="2505814" cy="369332"/>
          </a:xfrm>
          <a:prstGeom prst="rect">
            <a:avLst/>
          </a:prstGeom>
          <a:noFill/>
        </p:spPr>
        <p:txBody>
          <a:bodyPr wrap="none" rtlCol="0">
            <a:spAutoFit/>
          </a:bodyPr>
          <a:lstStyle/>
          <a:p>
            <a:r>
              <a:rPr lang="en-US" b="1" dirty="0" smtClean="0">
                <a:latin typeface="AhnbergHand"/>
                <a:cs typeface="AhnbergHand"/>
              </a:rPr>
              <a:t>Because it’s cheap!</a:t>
            </a:r>
            <a:endParaRPr lang="en-US" b="1" dirty="0">
              <a:latin typeface="AhnbergHand"/>
              <a:cs typeface="AhnbergHand"/>
            </a:endParaRPr>
          </a:p>
        </p:txBody>
      </p:sp>
      <p:sp>
        <p:nvSpPr>
          <p:cNvPr id="4" name="TextBox 3"/>
          <p:cNvSpPr txBox="1"/>
          <p:nvPr/>
        </p:nvSpPr>
        <p:spPr>
          <a:xfrm>
            <a:off x="3641559" y="1901172"/>
            <a:ext cx="2259829" cy="369332"/>
          </a:xfrm>
          <a:prstGeom prst="rect">
            <a:avLst/>
          </a:prstGeom>
          <a:noFill/>
        </p:spPr>
        <p:txBody>
          <a:bodyPr wrap="none" rtlCol="0">
            <a:spAutoFit/>
          </a:bodyPr>
          <a:lstStyle/>
          <a:p>
            <a:r>
              <a:rPr lang="en-US" b="1" dirty="0" smtClean="0">
                <a:latin typeface="AhnbergHand"/>
                <a:cs typeface="AhnbergHand"/>
              </a:rPr>
              <a:t>Why is IP cheap?</a:t>
            </a:r>
            <a:endParaRPr lang="en-US" b="1" dirty="0">
              <a:latin typeface="AhnbergHand"/>
              <a:cs typeface="AhnbergHand"/>
            </a:endParaRPr>
          </a:p>
        </p:txBody>
      </p:sp>
      <p:sp>
        <p:nvSpPr>
          <p:cNvPr id="9" name="Freeform 8"/>
          <p:cNvSpPr/>
          <p:nvPr/>
        </p:nvSpPr>
        <p:spPr>
          <a:xfrm>
            <a:off x="1016000" y="1082842"/>
            <a:ext cx="1122947" cy="712829"/>
          </a:xfrm>
          <a:custGeom>
            <a:avLst/>
            <a:gdLst>
              <a:gd name="connsiteX0" fmla="*/ 1122947 w 1122947"/>
              <a:gd name="connsiteY0" fmla="*/ 0 h 712829"/>
              <a:gd name="connsiteX1" fmla="*/ 441158 w 1122947"/>
              <a:gd name="connsiteY1" fmla="*/ 320842 h 712829"/>
              <a:gd name="connsiteX2" fmla="*/ 80211 w 1122947"/>
              <a:gd name="connsiteY2" fmla="*/ 695158 h 712829"/>
              <a:gd name="connsiteX3" fmla="*/ 227263 w 1122947"/>
              <a:gd name="connsiteY3" fmla="*/ 655053 h 712829"/>
              <a:gd name="connsiteX4" fmla="*/ 93579 w 1122947"/>
              <a:gd name="connsiteY4" fmla="*/ 681790 h 712829"/>
              <a:gd name="connsiteX5" fmla="*/ 0 w 1122947"/>
              <a:gd name="connsiteY5" fmla="*/ 548105 h 71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947" h="712829">
                <a:moveTo>
                  <a:pt x="1122947" y="0"/>
                </a:moveTo>
                <a:cubicBezTo>
                  <a:pt x="868947" y="102491"/>
                  <a:pt x="614947" y="204982"/>
                  <a:pt x="441158" y="320842"/>
                </a:cubicBezTo>
                <a:cubicBezTo>
                  <a:pt x="267369" y="436702"/>
                  <a:pt x="115860" y="639456"/>
                  <a:pt x="80211" y="695158"/>
                </a:cubicBezTo>
                <a:cubicBezTo>
                  <a:pt x="44562" y="750860"/>
                  <a:pt x="225035" y="657281"/>
                  <a:pt x="227263" y="655053"/>
                </a:cubicBezTo>
                <a:cubicBezTo>
                  <a:pt x="229491" y="652825"/>
                  <a:pt x="131456" y="699615"/>
                  <a:pt x="93579" y="681790"/>
                </a:cubicBezTo>
                <a:cubicBezTo>
                  <a:pt x="55702" y="663965"/>
                  <a:pt x="0" y="548105"/>
                  <a:pt x="0" y="548105"/>
                </a:cubicBezTo>
              </a:path>
            </a:pathLst>
          </a:custGeom>
          <a:ln>
            <a:solidFill>
              <a:srgbClr val="95373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2967789" y="1951789"/>
            <a:ext cx="722536" cy="334211"/>
          </a:xfrm>
          <a:custGeom>
            <a:avLst/>
            <a:gdLst>
              <a:gd name="connsiteX0" fmla="*/ 0 w 722536"/>
              <a:gd name="connsiteY0" fmla="*/ 0 h 334211"/>
              <a:gd name="connsiteX1" fmla="*/ 414422 w 722536"/>
              <a:gd name="connsiteY1" fmla="*/ 80211 h 334211"/>
              <a:gd name="connsiteX2" fmla="*/ 708527 w 722536"/>
              <a:gd name="connsiteY2" fmla="*/ 187158 h 334211"/>
              <a:gd name="connsiteX3" fmla="*/ 641685 w 722536"/>
              <a:gd name="connsiteY3" fmla="*/ 80211 h 334211"/>
              <a:gd name="connsiteX4" fmla="*/ 721895 w 722536"/>
              <a:gd name="connsiteY4" fmla="*/ 254000 h 334211"/>
              <a:gd name="connsiteX5" fmla="*/ 588211 w 722536"/>
              <a:gd name="connsiteY5" fmla="*/ 334211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536" h="334211">
                <a:moveTo>
                  <a:pt x="0" y="0"/>
                </a:moveTo>
                <a:cubicBezTo>
                  <a:pt x="148167" y="24509"/>
                  <a:pt x="296334" y="49018"/>
                  <a:pt x="414422" y="80211"/>
                </a:cubicBezTo>
                <a:cubicBezTo>
                  <a:pt x="532510" y="111404"/>
                  <a:pt x="670650" y="187158"/>
                  <a:pt x="708527" y="187158"/>
                </a:cubicBezTo>
                <a:cubicBezTo>
                  <a:pt x="746404" y="187158"/>
                  <a:pt x="639457" y="69071"/>
                  <a:pt x="641685" y="80211"/>
                </a:cubicBezTo>
                <a:cubicBezTo>
                  <a:pt x="643913" y="91351"/>
                  <a:pt x="730807" y="211667"/>
                  <a:pt x="721895" y="254000"/>
                </a:cubicBezTo>
                <a:cubicBezTo>
                  <a:pt x="712983" y="296333"/>
                  <a:pt x="588211" y="334211"/>
                  <a:pt x="588211" y="334211"/>
                </a:cubicBezTo>
              </a:path>
            </a:pathLst>
          </a:custGeom>
          <a:ln>
            <a:solidFill>
              <a:srgbClr val="95373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3502516" y="208007"/>
            <a:ext cx="5989052" cy="461665"/>
          </a:xfrm>
          <a:prstGeom prst="rect">
            <a:avLst/>
          </a:prstGeom>
          <a:solidFill>
            <a:srgbClr val="FF0000"/>
          </a:solidFill>
        </p:spPr>
        <p:txBody>
          <a:bodyPr wrap="square" rtlCol="0">
            <a:spAutoFit/>
          </a:bodyPr>
          <a:lstStyle/>
          <a:p>
            <a:r>
              <a:rPr lang="en-US" sz="2400" b="1" dirty="0" smtClean="0">
                <a:solidFill>
                  <a:srgbClr val="FFFFFF"/>
                </a:solidFill>
              </a:rPr>
              <a:t>IP: Occam’s Razor applied to Networking</a:t>
            </a:r>
            <a:endParaRPr lang="en-US" sz="2400" b="1" dirty="0">
              <a:solidFill>
                <a:srgbClr val="FFFFFF"/>
              </a:solidFill>
            </a:endParaRPr>
          </a:p>
        </p:txBody>
      </p:sp>
    </p:spTree>
    <p:extLst>
      <p:ext uri="{BB962C8B-B14F-4D97-AF65-F5344CB8AC3E}">
        <p14:creationId xmlns:p14="http://schemas.microsoft.com/office/powerpoint/2010/main" val="64623766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7579" y="724387"/>
            <a:ext cx="3894109" cy="369332"/>
          </a:xfrm>
          <a:prstGeom prst="rect">
            <a:avLst/>
          </a:prstGeom>
          <a:noFill/>
        </p:spPr>
        <p:txBody>
          <a:bodyPr wrap="none" rtlCol="0">
            <a:spAutoFit/>
          </a:bodyPr>
          <a:lstStyle/>
          <a:p>
            <a:r>
              <a:rPr lang="en-US" b="1" dirty="0" smtClean="0">
                <a:latin typeface="AhnbergHand"/>
                <a:cs typeface="AhnbergHand"/>
              </a:rPr>
              <a:t>Why has IP been so effective?</a:t>
            </a:r>
            <a:endParaRPr lang="en-US" b="1" dirty="0">
              <a:latin typeface="AhnbergHand"/>
              <a:cs typeface="AhnbergHand"/>
            </a:endParaRPr>
          </a:p>
        </p:txBody>
      </p:sp>
      <p:sp>
        <p:nvSpPr>
          <p:cNvPr id="3" name="TextBox 2"/>
          <p:cNvSpPr txBox="1"/>
          <p:nvPr/>
        </p:nvSpPr>
        <p:spPr>
          <a:xfrm>
            <a:off x="347579" y="1716506"/>
            <a:ext cx="2505814" cy="369332"/>
          </a:xfrm>
          <a:prstGeom prst="rect">
            <a:avLst/>
          </a:prstGeom>
          <a:noFill/>
        </p:spPr>
        <p:txBody>
          <a:bodyPr wrap="none" rtlCol="0">
            <a:spAutoFit/>
          </a:bodyPr>
          <a:lstStyle/>
          <a:p>
            <a:r>
              <a:rPr lang="en-US" b="1" dirty="0" smtClean="0">
                <a:latin typeface="AhnbergHand"/>
                <a:cs typeface="AhnbergHand"/>
              </a:rPr>
              <a:t>Because it’s cheap!</a:t>
            </a:r>
            <a:endParaRPr lang="en-US" b="1" dirty="0">
              <a:latin typeface="AhnbergHand"/>
              <a:cs typeface="AhnbergHand"/>
            </a:endParaRPr>
          </a:p>
        </p:txBody>
      </p:sp>
      <p:sp>
        <p:nvSpPr>
          <p:cNvPr id="4" name="TextBox 3"/>
          <p:cNvSpPr txBox="1"/>
          <p:nvPr/>
        </p:nvSpPr>
        <p:spPr>
          <a:xfrm>
            <a:off x="3641559" y="1901172"/>
            <a:ext cx="2259829" cy="369332"/>
          </a:xfrm>
          <a:prstGeom prst="rect">
            <a:avLst/>
          </a:prstGeom>
          <a:noFill/>
        </p:spPr>
        <p:txBody>
          <a:bodyPr wrap="none" rtlCol="0">
            <a:spAutoFit/>
          </a:bodyPr>
          <a:lstStyle/>
          <a:p>
            <a:r>
              <a:rPr lang="en-US" b="1" dirty="0" smtClean="0">
                <a:latin typeface="AhnbergHand"/>
                <a:cs typeface="AhnbergHand"/>
              </a:rPr>
              <a:t>Why is IP cheap?</a:t>
            </a:r>
            <a:endParaRPr lang="en-US" b="1" dirty="0">
              <a:latin typeface="AhnbergHand"/>
              <a:cs typeface="AhnbergHand"/>
            </a:endParaRPr>
          </a:p>
        </p:txBody>
      </p:sp>
      <p:sp>
        <p:nvSpPr>
          <p:cNvPr id="5" name="TextBox 4"/>
          <p:cNvSpPr txBox="1"/>
          <p:nvPr/>
        </p:nvSpPr>
        <p:spPr>
          <a:xfrm>
            <a:off x="1015575" y="2788835"/>
            <a:ext cx="2646878" cy="646331"/>
          </a:xfrm>
          <a:prstGeom prst="rect">
            <a:avLst/>
          </a:prstGeom>
          <a:noFill/>
        </p:spPr>
        <p:txBody>
          <a:bodyPr wrap="none" rtlCol="0">
            <a:spAutoFit/>
          </a:bodyPr>
          <a:lstStyle/>
          <a:p>
            <a:r>
              <a:rPr lang="en-US" b="1" dirty="0" err="1" smtClean="0">
                <a:latin typeface="AhnbergHand"/>
                <a:cs typeface="AhnbergHand"/>
              </a:rPr>
              <a:t>Becuase</a:t>
            </a:r>
            <a:r>
              <a:rPr lang="en-US" b="1" dirty="0" smtClean="0">
                <a:latin typeface="AhnbergHand"/>
                <a:cs typeface="AhnbergHand"/>
              </a:rPr>
              <a:t> its minimal</a:t>
            </a:r>
          </a:p>
          <a:p>
            <a:r>
              <a:rPr lang="en-US" b="1" dirty="0" smtClean="0">
                <a:latin typeface="AhnbergHand"/>
                <a:cs typeface="AhnbergHand"/>
              </a:rPr>
              <a:t> in what it does!</a:t>
            </a:r>
            <a:endParaRPr lang="en-US" b="1" dirty="0">
              <a:latin typeface="AhnbergHand"/>
              <a:cs typeface="AhnbergHand"/>
            </a:endParaRPr>
          </a:p>
        </p:txBody>
      </p:sp>
      <p:sp>
        <p:nvSpPr>
          <p:cNvPr id="9" name="Freeform 8"/>
          <p:cNvSpPr/>
          <p:nvPr/>
        </p:nvSpPr>
        <p:spPr>
          <a:xfrm>
            <a:off x="1016000" y="1082842"/>
            <a:ext cx="1122947" cy="712829"/>
          </a:xfrm>
          <a:custGeom>
            <a:avLst/>
            <a:gdLst>
              <a:gd name="connsiteX0" fmla="*/ 1122947 w 1122947"/>
              <a:gd name="connsiteY0" fmla="*/ 0 h 712829"/>
              <a:gd name="connsiteX1" fmla="*/ 441158 w 1122947"/>
              <a:gd name="connsiteY1" fmla="*/ 320842 h 712829"/>
              <a:gd name="connsiteX2" fmla="*/ 80211 w 1122947"/>
              <a:gd name="connsiteY2" fmla="*/ 695158 h 712829"/>
              <a:gd name="connsiteX3" fmla="*/ 227263 w 1122947"/>
              <a:gd name="connsiteY3" fmla="*/ 655053 h 712829"/>
              <a:gd name="connsiteX4" fmla="*/ 93579 w 1122947"/>
              <a:gd name="connsiteY4" fmla="*/ 681790 h 712829"/>
              <a:gd name="connsiteX5" fmla="*/ 0 w 1122947"/>
              <a:gd name="connsiteY5" fmla="*/ 548105 h 71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947" h="712829">
                <a:moveTo>
                  <a:pt x="1122947" y="0"/>
                </a:moveTo>
                <a:cubicBezTo>
                  <a:pt x="868947" y="102491"/>
                  <a:pt x="614947" y="204982"/>
                  <a:pt x="441158" y="320842"/>
                </a:cubicBezTo>
                <a:cubicBezTo>
                  <a:pt x="267369" y="436702"/>
                  <a:pt x="115860" y="639456"/>
                  <a:pt x="80211" y="695158"/>
                </a:cubicBezTo>
                <a:cubicBezTo>
                  <a:pt x="44562" y="750860"/>
                  <a:pt x="225035" y="657281"/>
                  <a:pt x="227263" y="655053"/>
                </a:cubicBezTo>
                <a:cubicBezTo>
                  <a:pt x="229491" y="652825"/>
                  <a:pt x="131456" y="699615"/>
                  <a:pt x="93579" y="681790"/>
                </a:cubicBezTo>
                <a:cubicBezTo>
                  <a:pt x="55702" y="663965"/>
                  <a:pt x="0" y="548105"/>
                  <a:pt x="0" y="548105"/>
                </a:cubicBezTo>
              </a:path>
            </a:pathLst>
          </a:custGeom>
          <a:ln>
            <a:solidFill>
              <a:srgbClr val="95373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2967789" y="1951789"/>
            <a:ext cx="722536" cy="334211"/>
          </a:xfrm>
          <a:custGeom>
            <a:avLst/>
            <a:gdLst>
              <a:gd name="connsiteX0" fmla="*/ 0 w 722536"/>
              <a:gd name="connsiteY0" fmla="*/ 0 h 334211"/>
              <a:gd name="connsiteX1" fmla="*/ 414422 w 722536"/>
              <a:gd name="connsiteY1" fmla="*/ 80211 h 334211"/>
              <a:gd name="connsiteX2" fmla="*/ 708527 w 722536"/>
              <a:gd name="connsiteY2" fmla="*/ 187158 h 334211"/>
              <a:gd name="connsiteX3" fmla="*/ 641685 w 722536"/>
              <a:gd name="connsiteY3" fmla="*/ 80211 h 334211"/>
              <a:gd name="connsiteX4" fmla="*/ 721895 w 722536"/>
              <a:gd name="connsiteY4" fmla="*/ 254000 h 334211"/>
              <a:gd name="connsiteX5" fmla="*/ 588211 w 722536"/>
              <a:gd name="connsiteY5" fmla="*/ 334211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536" h="334211">
                <a:moveTo>
                  <a:pt x="0" y="0"/>
                </a:moveTo>
                <a:cubicBezTo>
                  <a:pt x="148167" y="24509"/>
                  <a:pt x="296334" y="49018"/>
                  <a:pt x="414422" y="80211"/>
                </a:cubicBezTo>
                <a:cubicBezTo>
                  <a:pt x="532510" y="111404"/>
                  <a:pt x="670650" y="187158"/>
                  <a:pt x="708527" y="187158"/>
                </a:cubicBezTo>
                <a:cubicBezTo>
                  <a:pt x="746404" y="187158"/>
                  <a:pt x="639457" y="69071"/>
                  <a:pt x="641685" y="80211"/>
                </a:cubicBezTo>
                <a:cubicBezTo>
                  <a:pt x="643913" y="91351"/>
                  <a:pt x="730807" y="211667"/>
                  <a:pt x="721895" y="254000"/>
                </a:cubicBezTo>
                <a:cubicBezTo>
                  <a:pt x="712983" y="296333"/>
                  <a:pt x="588211" y="334211"/>
                  <a:pt x="588211" y="334211"/>
                </a:cubicBezTo>
              </a:path>
            </a:pathLst>
          </a:custGeom>
          <a:ln>
            <a:solidFill>
              <a:srgbClr val="95373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1919195" y="2454324"/>
            <a:ext cx="2639437" cy="360749"/>
          </a:xfrm>
          <a:custGeom>
            <a:avLst/>
            <a:gdLst>
              <a:gd name="connsiteX0" fmla="*/ 2639437 w 2639437"/>
              <a:gd name="connsiteY0" fmla="*/ 5465 h 360749"/>
              <a:gd name="connsiteX1" fmla="*/ 794594 w 2639437"/>
              <a:gd name="connsiteY1" fmla="*/ 45571 h 360749"/>
              <a:gd name="connsiteX2" fmla="*/ 59331 w 2639437"/>
              <a:gd name="connsiteY2" fmla="*/ 339676 h 360749"/>
              <a:gd name="connsiteX3" fmla="*/ 326700 w 2639437"/>
              <a:gd name="connsiteY3" fmla="*/ 326308 h 360749"/>
              <a:gd name="connsiteX4" fmla="*/ 32594 w 2639437"/>
              <a:gd name="connsiteY4" fmla="*/ 353044 h 360749"/>
              <a:gd name="connsiteX5" fmla="*/ 5858 w 2639437"/>
              <a:gd name="connsiteY5" fmla="*/ 165887 h 36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9437" h="360749">
                <a:moveTo>
                  <a:pt x="2639437" y="5465"/>
                </a:moveTo>
                <a:cubicBezTo>
                  <a:pt x="1932024" y="-2333"/>
                  <a:pt x="1224612" y="-10131"/>
                  <a:pt x="794594" y="45571"/>
                </a:cubicBezTo>
                <a:cubicBezTo>
                  <a:pt x="364576" y="101273"/>
                  <a:pt x="137313" y="292887"/>
                  <a:pt x="59331" y="339676"/>
                </a:cubicBezTo>
                <a:cubicBezTo>
                  <a:pt x="-18651" y="386465"/>
                  <a:pt x="331156" y="324080"/>
                  <a:pt x="326700" y="326308"/>
                </a:cubicBezTo>
                <a:cubicBezTo>
                  <a:pt x="322244" y="328536"/>
                  <a:pt x="86068" y="379781"/>
                  <a:pt x="32594" y="353044"/>
                </a:cubicBezTo>
                <a:cubicBezTo>
                  <a:pt x="-20880" y="326307"/>
                  <a:pt x="8086" y="197080"/>
                  <a:pt x="5858" y="165887"/>
                </a:cubicBezTo>
              </a:path>
            </a:pathLst>
          </a:custGeom>
          <a:ln>
            <a:solidFill>
              <a:srgbClr val="95373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3502516" y="208007"/>
            <a:ext cx="5989052" cy="461665"/>
          </a:xfrm>
          <a:prstGeom prst="rect">
            <a:avLst/>
          </a:prstGeom>
          <a:solidFill>
            <a:srgbClr val="FF0000"/>
          </a:solidFill>
        </p:spPr>
        <p:txBody>
          <a:bodyPr wrap="square" rtlCol="0">
            <a:spAutoFit/>
          </a:bodyPr>
          <a:lstStyle/>
          <a:p>
            <a:r>
              <a:rPr lang="en-US" sz="2400" b="1" dirty="0" smtClean="0">
                <a:solidFill>
                  <a:srgbClr val="FFFFFF"/>
                </a:solidFill>
              </a:rPr>
              <a:t>IP: Occam’s Razor applied to Networking</a:t>
            </a:r>
            <a:endParaRPr lang="en-US" sz="2400" b="1" dirty="0">
              <a:solidFill>
                <a:srgbClr val="FFFFFF"/>
              </a:solidFill>
            </a:endParaRPr>
          </a:p>
        </p:txBody>
      </p:sp>
      <p:grpSp>
        <p:nvGrpSpPr>
          <p:cNvPr id="16" name="Group 262"/>
          <p:cNvGrpSpPr>
            <a:grpSpLocks/>
          </p:cNvGrpSpPr>
          <p:nvPr/>
        </p:nvGrpSpPr>
        <p:grpSpPr bwMode="auto">
          <a:xfrm>
            <a:off x="3560167" y="3254526"/>
            <a:ext cx="5389562" cy="1943100"/>
            <a:chOff x="955" y="831"/>
            <a:chExt cx="3395" cy="1224"/>
          </a:xfrm>
        </p:grpSpPr>
        <p:sp>
          <p:nvSpPr>
            <p:cNvPr id="17" name="Rectangle 142"/>
            <p:cNvSpPr>
              <a:spLocks noChangeArrowheads="1"/>
            </p:cNvSpPr>
            <p:nvPr/>
          </p:nvSpPr>
          <p:spPr bwMode="auto">
            <a:xfrm>
              <a:off x="988" y="968"/>
              <a:ext cx="3327" cy="1080"/>
            </a:xfrm>
            <a:prstGeom prst="rect">
              <a:avLst/>
            </a:prstGeom>
            <a:solidFill>
              <a:srgbClr val="EBEBEB"/>
            </a:solidFill>
            <a:ln w="9525">
              <a:solidFill>
                <a:schemeClr val="tx1"/>
              </a:solidFill>
              <a:miter lim="800000"/>
              <a:headEnd/>
              <a:tailEnd/>
            </a:ln>
            <a:effectLst>
              <a:outerShdw blurRad="63500" dist="107763" dir="2700000" algn="ctr" rotWithShape="0">
                <a:schemeClr val="tx2">
                  <a:alpha val="74998"/>
                </a:schemeClr>
              </a:outerShdw>
            </a:effectLst>
          </p:spPr>
          <p:txBody>
            <a:bodyPr wrap="none" anchor="ctr"/>
            <a:lstStyle/>
            <a:p>
              <a:endParaRPr lang="en-US" sz="1200"/>
            </a:p>
          </p:txBody>
        </p:sp>
        <p:sp>
          <p:nvSpPr>
            <p:cNvPr id="18" name="Line 144"/>
            <p:cNvSpPr>
              <a:spLocks noChangeShapeType="1"/>
            </p:cNvSpPr>
            <p:nvPr/>
          </p:nvSpPr>
          <p:spPr bwMode="auto">
            <a:xfrm>
              <a:off x="988" y="1328"/>
              <a:ext cx="33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19" name="Line 145"/>
            <p:cNvSpPr>
              <a:spLocks noChangeShapeType="1"/>
            </p:cNvSpPr>
            <p:nvPr/>
          </p:nvSpPr>
          <p:spPr bwMode="auto">
            <a:xfrm>
              <a:off x="988" y="1688"/>
              <a:ext cx="333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tx2">
                        <a:alpha val="74998"/>
                      </a:schemeClr>
                    </a:outerShdw>
                  </a:effectLst>
                </a14:hiddenEffects>
              </a:ext>
            </a:extLst>
          </p:spPr>
          <p:txBody>
            <a:bodyPr wrap="none" anchor="ctr"/>
            <a:lstStyle/>
            <a:p>
              <a:endParaRPr lang="en-US" sz="1200"/>
            </a:p>
          </p:txBody>
        </p:sp>
        <p:sp>
          <p:nvSpPr>
            <p:cNvPr id="20" name="Line 146"/>
            <p:cNvSpPr>
              <a:spLocks noChangeShapeType="1"/>
            </p:cNvSpPr>
            <p:nvPr/>
          </p:nvSpPr>
          <p:spPr bwMode="auto">
            <a:xfrm>
              <a:off x="2651" y="968"/>
              <a:ext cx="0" cy="5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21" name="Line 147"/>
            <p:cNvSpPr>
              <a:spLocks noChangeShapeType="1"/>
            </p:cNvSpPr>
            <p:nvPr/>
          </p:nvSpPr>
          <p:spPr bwMode="auto">
            <a:xfrm>
              <a:off x="3483" y="1868"/>
              <a:ext cx="0" cy="1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22" name="Line 148"/>
            <p:cNvSpPr>
              <a:spLocks noChangeShapeType="1"/>
            </p:cNvSpPr>
            <p:nvPr/>
          </p:nvSpPr>
          <p:spPr bwMode="auto">
            <a:xfrm>
              <a:off x="2963" y="1152"/>
              <a:ext cx="0" cy="1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23" name="Line 149"/>
            <p:cNvSpPr>
              <a:spLocks noChangeShapeType="1"/>
            </p:cNvSpPr>
            <p:nvPr/>
          </p:nvSpPr>
          <p:spPr bwMode="auto">
            <a:xfrm>
              <a:off x="1404" y="964"/>
              <a:ext cx="0" cy="1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24" name="Line 150"/>
            <p:cNvSpPr>
              <a:spLocks noChangeShapeType="1"/>
            </p:cNvSpPr>
            <p:nvPr/>
          </p:nvSpPr>
          <p:spPr bwMode="auto">
            <a:xfrm>
              <a:off x="1819" y="968"/>
              <a:ext cx="0" cy="1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25" name="Text Box 151"/>
            <p:cNvSpPr txBox="1">
              <a:spLocks noChangeArrowheads="1"/>
            </p:cNvSpPr>
            <p:nvPr/>
          </p:nvSpPr>
          <p:spPr bwMode="auto">
            <a:xfrm>
              <a:off x="955" y="961"/>
              <a:ext cx="448"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Version</a:t>
              </a:r>
            </a:p>
          </p:txBody>
        </p:sp>
        <p:sp>
          <p:nvSpPr>
            <p:cNvPr id="26" name="Text Box 152"/>
            <p:cNvSpPr txBox="1">
              <a:spLocks noChangeArrowheads="1"/>
            </p:cNvSpPr>
            <p:nvPr/>
          </p:nvSpPr>
          <p:spPr bwMode="auto">
            <a:xfrm>
              <a:off x="1427" y="961"/>
              <a:ext cx="2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IHL</a:t>
              </a:r>
            </a:p>
          </p:txBody>
        </p:sp>
        <p:sp>
          <p:nvSpPr>
            <p:cNvPr id="27" name="Text Box 154"/>
            <p:cNvSpPr txBox="1">
              <a:spLocks noChangeArrowheads="1"/>
            </p:cNvSpPr>
            <p:nvPr/>
          </p:nvSpPr>
          <p:spPr bwMode="auto">
            <a:xfrm>
              <a:off x="2805" y="961"/>
              <a:ext cx="645"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Total Length</a:t>
              </a:r>
            </a:p>
          </p:txBody>
        </p:sp>
        <p:sp>
          <p:nvSpPr>
            <p:cNvPr id="28" name="Text Box 155"/>
            <p:cNvSpPr txBox="1">
              <a:spLocks noChangeArrowheads="1"/>
            </p:cNvSpPr>
            <p:nvPr/>
          </p:nvSpPr>
          <p:spPr bwMode="auto">
            <a:xfrm>
              <a:off x="2623" y="1157"/>
              <a:ext cx="353"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Flags</a:t>
              </a:r>
            </a:p>
          </p:txBody>
        </p:sp>
        <p:sp>
          <p:nvSpPr>
            <p:cNvPr id="29" name="Text Box 156"/>
            <p:cNvSpPr txBox="1">
              <a:spLocks noChangeArrowheads="1"/>
            </p:cNvSpPr>
            <p:nvPr/>
          </p:nvSpPr>
          <p:spPr bwMode="auto">
            <a:xfrm>
              <a:off x="1497" y="1157"/>
              <a:ext cx="661"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Identification</a:t>
              </a:r>
            </a:p>
          </p:txBody>
        </p:sp>
        <p:sp>
          <p:nvSpPr>
            <p:cNvPr id="30" name="Text Box 157"/>
            <p:cNvSpPr txBox="1">
              <a:spLocks noChangeArrowheads="1"/>
            </p:cNvSpPr>
            <p:nvPr/>
          </p:nvSpPr>
          <p:spPr bwMode="auto">
            <a:xfrm>
              <a:off x="3156" y="1157"/>
              <a:ext cx="815"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Fragment Offset</a:t>
              </a:r>
            </a:p>
          </p:txBody>
        </p:sp>
        <p:sp>
          <p:nvSpPr>
            <p:cNvPr id="31" name="Text Box 158"/>
            <p:cNvSpPr txBox="1">
              <a:spLocks noChangeArrowheads="1"/>
            </p:cNvSpPr>
            <p:nvPr/>
          </p:nvSpPr>
          <p:spPr bwMode="auto">
            <a:xfrm>
              <a:off x="1042" y="1341"/>
              <a:ext cx="66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Time To Live</a:t>
              </a:r>
            </a:p>
          </p:txBody>
        </p:sp>
        <p:sp>
          <p:nvSpPr>
            <p:cNvPr id="32" name="Text Box 159"/>
            <p:cNvSpPr txBox="1">
              <a:spLocks noChangeArrowheads="1"/>
            </p:cNvSpPr>
            <p:nvPr/>
          </p:nvSpPr>
          <p:spPr bwMode="auto">
            <a:xfrm>
              <a:off x="2324" y="1517"/>
              <a:ext cx="803"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Source Address</a:t>
              </a:r>
            </a:p>
          </p:txBody>
        </p:sp>
        <p:sp>
          <p:nvSpPr>
            <p:cNvPr id="33" name="Text Box 160"/>
            <p:cNvSpPr txBox="1">
              <a:spLocks noChangeArrowheads="1"/>
            </p:cNvSpPr>
            <p:nvPr/>
          </p:nvSpPr>
          <p:spPr bwMode="auto">
            <a:xfrm>
              <a:off x="2298" y="1689"/>
              <a:ext cx="981"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Destination Address</a:t>
              </a:r>
            </a:p>
          </p:txBody>
        </p:sp>
        <p:sp>
          <p:nvSpPr>
            <p:cNvPr id="34" name="Text Box 161"/>
            <p:cNvSpPr txBox="1">
              <a:spLocks noChangeArrowheads="1"/>
            </p:cNvSpPr>
            <p:nvPr/>
          </p:nvSpPr>
          <p:spPr bwMode="auto">
            <a:xfrm>
              <a:off x="1978" y="1881"/>
              <a:ext cx="45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Options</a:t>
              </a:r>
            </a:p>
          </p:txBody>
        </p:sp>
        <p:sp>
          <p:nvSpPr>
            <p:cNvPr id="35" name="Text Box 162"/>
            <p:cNvSpPr txBox="1">
              <a:spLocks noChangeArrowheads="1"/>
            </p:cNvSpPr>
            <p:nvPr/>
          </p:nvSpPr>
          <p:spPr bwMode="auto">
            <a:xfrm>
              <a:off x="3563" y="1881"/>
              <a:ext cx="47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Padding</a:t>
              </a:r>
            </a:p>
          </p:txBody>
        </p:sp>
        <p:sp>
          <p:nvSpPr>
            <p:cNvPr id="36" name="Line 163"/>
            <p:cNvSpPr>
              <a:spLocks noChangeShapeType="1"/>
            </p:cNvSpPr>
            <p:nvPr/>
          </p:nvSpPr>
          <p:spPr bwMode="auto">
            <a:xfrm>
              <a:off x="1819" y="1332"/>
              <a:ext cx="0" cy="17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37" name="Text Box 164"/>
            <p:cNvSpPr txBox="1">
              <a:spLocks noChangeArrowheads="1"/>
            </p:cNvSpPr>
            <p:nvPr/>
          </p:nvSpPr>
          <p:spPr bwMode="auto">
            <a:xfrm>
              <a:off x="1947" y="1341"/>
              <a:ext cx="47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Protocol</a:t>
              </a:r>
            </a:p>
          </p:txBody>
        </p:sp>
        <p:sp>
          <p:nvSpPr>
            <p:cNvPr id="38" name="Text Box 165"/>
            <p:cNvSpPr txBox="1">
              <a:spLocks noChangeArrowheads="1"/>
            </p:cNvSpPr>
            <p:nvPr/>
          </p:nvSpPr>
          <p:spPr bwMode="auto">
            <a:xfrm>
              <a:off x="2853" y="1341"/>
              <a:ext cx="91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Header Checksum</a:t>
              </a:r>
            </a:p>
          </p:txBody>
        </p:sp>
        <p:sp>
          <p:nvSpPr>
            <p:cNvPr id="39" name="Rectangle 203"/>
            <p:cNvSpPr>
              <a:spLocks noChangeArrowheads="1"/>
            </p:cNvSpPr>
            <p:nvPr/>
          </p:nvSpPr>
          <p:spPr bwMode="auto">
            <a:xfrm rot="2537342">
              <a:off x="4230" y="1899"/>
              <a:ext cx="92" cy="90"/>
            </a:xfrm>
            <a:prstGeom prst="rect">
              <a:avLst/>
            </a:prstGeom>
            <a:solidFill>
              <a:srgbClr val="EBEBEB"/>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0" name="Rectangle 204"/>
            <p:cNvSpPr>
              <a:spLocks noChangeArrowheads="1"/>
            </p:cNvSpPr>
            <p:nvPr/>
          </p:nvSpPr>
          <p:spPr bwMode="auto">
            <a:xfrm>
              <a:off x="4185" y="1878"/>
              <a:ext cx="126" cy="143"/>
            </a:xfrm>
            <a:prstGeom prst="rect">
              <a:avLst/>
            </a:prstGeom>
            <a:solidFill>
              <a:srgbClr val="EBEB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1" name="Rectangle 205"/>
            <p:cNvSpPr>
              <a:spLocks noChangeArrowheads="1"/>
            </p:cNvSpPr>
            <p:nvPr/>
          </p:nvSpPr>
          <p:spPr bwMode="auto">
            <a:xfrm rot="-2126182">
              <a:off x="4298" y="1961"/>
              <a:ext cx="52" cy="4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2" name="Line 206"/>
            <p:cNvSpPr>
              <a:spLocks noChangeShapeType="1"/>
            </p:cNvSpPr>
            <p:nvPr/>
          </p:nvSpPr>
          <p:spPr bwMode="auto">
            <a:xfrm flipH="1">
              <a:off x="4291" y="1944"/>
              <a:ext cx="52" cy="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3" name="Line 207"/>
            <p:cNvSpPr>
              <a:spLocks noChangeShapeType="1"/>
            </p:cNvSpPr>
            <p:nvPr/>
          </p:nvSpPr>
          <p:spPr bwMode="auto">
            <a:xfrm flipH="1" flipV="1">
              <a:off x="4293" y="1986"/>
              <a:ext cx="24" cy="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4" name="Rectangle 209"/>
            <p:cNvSpPr>
              <a:spLocks noChangeArrowheads="1"/>
            </p:cNvSpPr>
            <p:nvPr/>
          </p:nvSpPr>
          <p:spPr bwMode="auto">
            <a:xfrm rot="-2126182">
              <a:off x="971" y="1969"/>
              <a:ext cx="52" cy="47"/>
            </a:xfrm>
            <a:prstGeom prst="rect">
              <a:avLst/>
            </a:prstGeom>
            <a:solidFill>
              <a:srgbClr val="EBEB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5" name="Line 211"/>
            <p:cNvSpPr>
              <a:spLocks noChangeShapeType="1"/>
            </p:cNvSpPr>
            <p:nvPr/>
          </p:nvSpPr>
          <p:spPr bwMode="auto">
            <a:xfrm flipH="1" flipV="1">
              <a:off x="966" y="1994"/>
              <a:ext cx="24" cy="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6" name="Line 213"/>
            <p:cNvSpPr>
              <a:spLocks noChangeShapeType="1"/>
            </p:cNvSpPr>
            <p:nvPr/>
          </p:nvSpPr>
          <p:spPr bwMode="auto">
            <a:xfrm>
              <a:off x="988" y="1870"/>
              <a:ext cx="333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7" name="Line 214"/>
            <p:cNvSpPr>
              <a:spLocks noChangeShapeType="1"/>
            </p:cNvSpPr>
            <p:nvPr/>
          </p:nvSpPr>
          <p:spPr bwMode="auto">
            <a:xfrm>
              <a:off x="988" y="1501"/>
              <a:ext cx="333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8" name="Line 215"/>
            <p:cNvSpPr>
              <a:spLocks noChangeShapeType="1"/>
            </p:cNvSpPr>
            <p:nvPr/>
          </p:nvSpPr>
          <p:spPr bwMode="auto">
            <a:xfrm>
              <a:off x="988" y="1141"/>
              <a:ext cx="333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grpSp>
          <p:nvGrpSpPr>
            <p:cNvPr id="49" name="Group 256"/>
            <p:cNvGrpSpPr>
              <a:grpSpLocks/>
            </p:cNvGrpSpPr>
            <p:nvPr/>
          </p:nvGrpSpPr>
          <p:grpSpPr bwMode="auto">
            <a:xfrm>
              <a:off x="980" y="831"/>
              <a:ext cx="3334" cy="113"/>
              <a:chOff x="980" y="639"/>
              <a:chExt cx="3334" cy="113"/>
            </a:xfrm>
          </p:grpSpPr>
          <p:sp>
            <p:nvSpPr>
              <p:cNvPr id="55" name="Line 218"/>
              <p:cNvSpPr>
                <a:spLocks noChangeShapeType="1"/>
              </p:cNvSpPr>
              <p:nvPr/>
            </p:nvSpPr>
            <p:spPr bwMode="auto">
              <a:xfrm>
                <a:off x="983" y="752"/>
                <a:ext cx="33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6" name="Line 219"/>
              <p:cNvSpPr>
                <a:spLocks noChangeShapeType="1"/>
              </p:cNvSpPr>
              <p:nvPr/>
            </p:nvSpPr>
            <p:spPr bwMode="auto">
              <a:xfrm flipV="1">
                <a:off x="980" y="639"/>
                <a:ext cx="0" cy="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7" name="Line 220"/>
              <p:cNvSpPr>
                <a:spLocks noChangeShapeType="1"/>
              </p:cNvSpPr>
              <p:nvPr/>
            </p:nvSpPr>
            <p:spPr bwMode="auto">
              <a:xfrm flipV="1">
                <a:off x="1813" y="639"/>
                <a:ext cx="0" cy="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8" name="Line 221"/>
              <p:cNvSpPr>
                <a:spLocks noChangeShapeType="1"/>
              </p:cNvSpPr>
              <p:nvPr/>
            </p:nvSpPr>
            <p:spPr bwMode="auto">
              <a:xfrm flipV="1">
                <a:off x="4314" y="639"/>
                <a:ext cx="0" cy="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9" name="Line 222"/>
              <p:cNvSpPr>
                <a:spLocks noChangeShapeType="1"/>
              </p:cNvSpPr>
              <p:nvPr/>
            </p:nvSpPr>
            <p:spPr bwMode="auto">
              <a:xfrm flipV="1">
                <a:off x="2647" y="639"/>
                <a:ext cx="0" cy="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0" name="Line 223"/>
              <p:cNvSpPr>
                <a:spLocks noChangeShapeType="1"/>
              </p:cNvSpPr>
              <p:nvPr/>
            </p:nvSpPr>
            <p:spPr bwMode="auto">
              <a:xfrm flipV="1">
                <a:off x="3480" y="639"/>
                <a:ext cx="0" cy="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grpSp>
            <p:nvGrpSpPr>
              <p:cNvPr id="61" name="Group 231"/>
              <p:cNvGrpSpPr>
                <a:grpSpLocks/>
              </p:cNvGrpSpPr>
              <p:nvPr/>
            </p:nvGrpSpPr>
            <p:grpSpPr bwMode="auto">
              <a:xfrm>
                <a:off x="1094" y="692"/>
                <a:ext cx="620" cy="60"/>
                <a:chOff x="1094" y="688"/>
                <a:chExt cx="620" cy="60"/>
              </a:xfrm>
            </p:grpSpPr>
            <p:sp>
              <p:nvSpPr>
                <p:cNvPr id="86" name="Line 224"/>
                <p:cNvSpPr>
                  <a:spLocks noChangeShapeType="1"/>
                </p:cNvSpPr>
                <p:nvPr/>
              </p:nvSpPr>
              <p:spPr bwMode="auto">
                <a:xfrm flipV="1">
                  <a:off x="109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7" name="Line 225"/>
                <p:cNvSpPr>
                  <a:spLocks noChangeShapeType="1"/>
                </p:cNvSpPr>
                <p:nvPr/>
              </p:nvSpPr>
              <p:spPr bwMode="auto">
                <a:xfrm flipV="1">
                  <a:off x="171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8" name="Line 226"/>
                <p:cNvSpPr>
                  <a:spLocks noChangeShapeType="1"/>
                </p:cNvSpPr>
                <p:nvPr/>
              </p:nvSpPr>
              <p:spPr bwMode="auto">
                <a:xfrm flipV="1">
                  <a:off x="150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9" name="Line 227"/>
                <p:cNvSpPr>
                  <a:spLocks noChangeShapeType="1"/>
                </p:cNvSpPr>
                <p:nvPr/>
              </p:nvSpPr>
              <p:spPr bwMode="auto">
                <a:xfrm flipV="1">
                  <a:off x="140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90" name="Line 228"/>
                <p:cNvSpPr>
                  <a:spLocks noChangeShapeType="1"/>
                </p:cNvSpPr>
                <p:nvPr/>
              </p:nvSpPr>
              <p:spPr bwMode="auto">
                <a:xfrm flipV="1">
                  <a:off x="119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91" name="Line 229"/>
                <p:cNvSpPr>
                  <a:spLocks noChangeShapeType="1"/>
                </p:cNvSpPr>
                <p:nvPr/>
              </p:nvSpPr>
              <p:spPr bwMode="auto">
                <a:xfrm flipV="1">
                  <a:off x="130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92" name="Line 230"/>
                <p:cNvSpPr>
                  <a:spLocks noChangeShapeType="1"/>
                </p:cNvSpPr>
                <p:nvPr/>
              </p:nvSpPr>
              <p:spPr bwMode="auto">
                <a:xfrm flipV="1">
                  <a:off x="161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grpSp>
          <p:grpSp>
            <p:nvGrpSpPr>
              <p:cNvPr id="62" name="Group 232"/>
              <p:cNvGrpSpPr>
                <a:grpSpLocks/>
              </p:cNvGrpSpPr>
              <p:nvPr/>
            </p:nvGrpSpPr>
            <p:grpSpPr bwMode="auto">
              <a:xfrm>
                <a:off x="3578" y="692"/>
                <a:ext cx="620" cy="60"/>
                <a:chOff x="1094" y="688"/>
                <a:chExt cx="620" cy="60"/>
              </a:xfrm>
            </p:grpSpPr>
            <p:sp>
              <p:nvSpPr>
                <p:cNvPr id="79" name="Line 233"/>
                <p:cNvSpPr>
                  <a:spLocks noChangeShapeType="1"/>
                </p:cNvSpPr>
                <p:nvPr/>
              </p:nvSpPr>
              <p:spPr bwMode="auto">
                <a:xfrm flipV="1">
                  <a:off x="109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0" name="Line 234"/>
                <p:cNvSpPr>
                  <a:spLocks noChangeShapeType="1"/>
                </p:cNvSpPr>
                <p:nvPr/>
              </p:nvSpPr>
              <p:spPr bwMode="auto">
                <a:xfrm flipV="1">
                  <a:off x="171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1" name="Line 235"/>
                <p:cNvSpPr>
                  <a:spLocks noChangeShapeType="1"/>
                </p:cNvSpPr>
                <p:nvPr/>
              </p:nvSpPr>
              <p:spPr bwMode="auto">
                <a:xfrm flipV="1">
                  <a:off x="150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2" name="Line 236"/>
                <p:cNvSpPr>
                  <a:spLocks noChangeShapeType="1"/>
                </p:cNvSpPr>
                <p:nvPr/>
              </p:nvSpPr>
              <p:spPr bwMode="auto">
                <a:xfrm flipV="1">
                  <a:off x="140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3" name="Line 237"/>
                <p:cNvSpPr>
                  <a:spLocks noChangeShapeType="1"/>
                </p:cNvSpPr>
                <p:nvPr/>
              </p:nvSpPr>
              <p:spPr bwMode="auto">
                <a:xfrm flipV="1">
                  <a:off x="119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4" name="Line 238"/>
                <p:cNvSpPr>
                  <a:spLocks noChangeShapeType="1"/>
                </p:cNvSpPr>
                <p:nvPr/>
              </p:nvSpPr>
              <p:spPr bwMode="auto">
                <a:xfrm flipV="1">
                  <a:off x="130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5" name="Line 239"/>
                <p:cNvSpPr>
                  <a:spLocks noChangeShapeType="1"/>
                </p:cNvSpPr>
                <p:nvPr/>
              </p:nvSpPr>
              <p:spPr bwMode="auto">
                <a:xfrm flipV="1">
                  <a:off x="161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grpSp>
          <p:grpSp>
            <p:nvGrpSpPr>
              <p:cNvPr id="63" name="Group 240"/>
              <p:cNvGrpSpPr>
                <a:grpSpLocks/>
              </p:cNvGrpSpPr>
              <p:nvPr/>
            </p:nvGrpSpPr>
            <p:grpSpPr bwMode="auto">
              <a:xfrm>
                <a:off x="2754" y="692"/>
                <a:ext cx="620" cy="60"/>
                <a:chOff x="1094" y="688"/>
                <a:chExt cx="620" cy="60"/>
              </a:xfrm>
            </p:grpSpPr>
            <p:sp>
              <p:nvSpPr>
                <p:cNvPr id="72" name="Line 241"/>
                <p:cNvSpPr>
                  <a:spLocks noChangeShapeType="1"/>
                </p:cNvSpPr>
                <p:nvPr/>
              </p:nvSpPr>
              <p:spPr bwMode="auto">
                <a:xfrm flipV="1">
                  <a:off x="109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3" name="Line 242"/>
                <p:cNvSpPr>
                  <a:spLocks noChangeShapeType="1"/>
                </p:cNvSpPr>
                <p:nvPr/>
              </p:nvSpPr>
              <p:spPr bwMode="auto">
                <a:xfrm flipV="1">
                  <a:off x="171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4" name="Line 243"/>
                <p:cNvSpPr>
                  <a:spLocks noChangeShapeType="1"/>
                </p:cNvSpPr>
                <p:nvPr/>
              </p:nvSpPr>
              <p:spPr bwMode="auto">
                <a:xfrm flipV="1">
                  <a:off x="150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5" name="Line 244"/>
                <p:cNvSpPr>
                  <a:spLocks noChangeShapeType="1"/>
                </p:cNvSpPr>
                <p:nvPr/>
              </p:nvSpPr>
              <p:spPr bwMode="auto">
                <a:xfrm flipV="1">
                  <a:off x="140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6" name="Line 245"/>
                <p:cNvSpPr>
                  <a:spLocks noChangeShapeType="1"/>
                </p:cNvSpPr>
                <p:nvPr/>
              </p:nvSpPr>
              <p:spPr bwMode="auto">
                <a:xfrm flipV="1">
                  <a:off x="119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7" name="Line 246"/>
                <p:cNvSpPr>
                  <a:spLocks noChangeShapeType="1"/>
                </p:cNvSpPr>
                <p:nvPr/>
              </p:nvSpPr>
              <p:spPr bwMode="auto">
                <a:xfrm flipV="1">
                  <a:off x="130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8" name="Line 247"/>
                <p:cNvSpPr>
                  <a:spLocks noChangeShapeType="1"/>
                </p:cNvSpPr>
                <p:nvPr/>
              </p:nvSpPr>
              <p:spPr bwMode="auto">
                <a:xfrm flipV="1">
                  <a:off x="161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grpSp>
          <p:grpSp>
            <p:nvGrpSpPr>
              <p:cNvPr id="64" name="Group 248"/>
              <p:cNvGrpSpPr>
                <a:grpSpLocks/>
              </p:cNvGrpSpPr>
              <p:nvPr/>
            </p:nvGrpSpPr>
            <p:grpSpPr bwMode="auto">
              <a:xfrm>
                <a:off x="1925" y="692"/>
                <a:ext cx="620" cy="60"/>
                <a:chOff x="1094" y="688"/>
                <a:chExt cx="620" cy="60"/>
              </a:xfrm>
            </p:grpSpPr>
            <p:sp>
              <p:nvSpPr>
                <p:cNvPr id="65" name="Line 249"/>
                <p:cNvSpPr>
                  <a:spLocks noChangeShapeType="1"/>
                </p:cNvSpPr>
                <p:nvPr/>
              </p:nvSpPr>
              <p:spPr bwMode="auto">
                <a:xfrm flipV="1">
                  <a:off x="109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6" name="Line 250"/>
                <p:cNvSpPr>
                  <a:spLocks noChangeShapeType="1"/>
                </p:cNvSpPr>
                <p:nvPr/>
              </p:nvSpPr>
              <p:spPr bwMode="auto">
                <a:xfrm flipV="1">
                  <a:off x="171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7" name="Line 251"/>
                <p:cNvSpPr>
                  <a:spLocks noChangeShapeType="1"/>
                </p:cNvSpPr>
                <p:nvPr/>
              </p:nvSpPr>
              <p:spPr bwMode="auto">
                <a:xfrm flipV="1">
                  <a:off x="150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8" name="Line 252"/>
                <p:cNvSpPr>
                  <a:spLocks noChangeShapeType="1"/>
                </p:cNvSpPr>
                <p:nvPr/>
              </p:nvSpPr>
              <p:spPr bwMode="auto">
                <a:xfrm flipV="1">
                  <a:off x="140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9" name="Line 253"/>
                <p:cNvSpPr>
                  <a:spLocks noChangeShapeType="1"/>
                </p:cNvSpPr>
                <p:nvPr/>
              </p:nvSpPr>
              <p:spPr bwMode="auto">
                <a:xfrm flipV="1">
                  <a:off x="119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0" name="Line 254"/>
                <p:cNvSpPr>
                  <a:spLocks noChangeShapeType="1"/>
                </p:cNvSpPr>
                <p:nvPr/>
              </p:nvSpPr>
              <p:spPr bwMode="auto">
                <a:xfrm flipV="1">
                  <a:off x="130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1" name="Line 255"/>
                <p:cNvSpPr>
                  <a:spLocks noChangeShapeType="1"/>
                </p:cNvSpPr>
                <p:nvPr/>
              </p:nvSpPr>
              <p:spPr bwMode="auto">
                <a:xfrm flipV="1">
                  <a:off x="161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grpSp>
        </p:grpSp>
        <p:sp>
          <p:nvSpPr>
            <p:cNvPr id="50" name="AutoShape 260"/>
            <p:cNvSpPr>
              <a:spLocks noChangeArrowheads="1"/>
            </p:cNvSpPr>
            <p:nvPr/>
          </p:nvSpPr>
          <p:spPr bwMode="auto">
            <a:xfrm rot="13500000">
              <a:off x="969" y="1933"/>
              <a:ext cx="40" cy="40"/>
            </a:xfrm>
            <a:prstGeom prst="rtTriangle">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1" name="Line 259"/>
            <p:cNvSpPr>
              <a:spLocks noChangeShapeType="1"/>
            </p:cNvSpPr>
            <p:nvPr/>
          </p:nvSpPr>
          <p:spPr bwMode="auto">
            <a:xfrm>
              <a:off x="989" y="1933"/>
              <a:ext cx="0" cy="39"/>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2" name="Line 210"/>
            <p:cNvSpPr>
              <a:spLocks noChangeShapeType="1"/>
            </p:cNvSpPr>
            <p:nvPr/>
          </p:nvSpPr>
          <p:spPr bwMode="auto">
            <a:xfrm flipH="1">
              <a:off x="964" y="1954"/>
              <a:ext cx="52" cy="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3" name="Line 212"/>
            <p:cNvSpPr>
              <a:spLocks noChangeShapeType="1"/>
            </p:cNvSpPr>
            <p:nvPr/>
          </p:nvSpPr>
          <p:spPr bwMode="auto">
            <a:xfrm>
              <a:off x="988" y="1926"/>
              <a:ext cx="34" cy="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4" name="Text Box 153"/>
            <p:cNvSpPr txBox="1">
              <a:spLocks noChangeArrowheads="1"/>
            </p:cNvSpPr>
            <p:nvPr/>
          </p:nvSpPr>
          <p:spPr bwMode="auto">
            <a:xfrm>
              <a:off x="1860" y="968"/>
              <a:ext cx="78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Type of Service</a:t>
              </a:r>
            </a:p>
          </p:txBody>
        </p:sp>
      </p:grpSp>
    </p:spTree>
    <p:extLst>
      <p:ext uri="{BB962C8B-B14F-4D97-AF65-F5344CB8AC3E}">
        <p14:creationId xmlns:p14="http://schemas.microsoft.com/office/powerpoint/2010/main" val="38695594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7579" y="724387"/>
            <a:ext cx="3894109" cy="369332"/>
          </a:xfrm>
          <a:prstGeom prst="rect">
            <a:avLst/>
          </a:prstGeom>
          <a:noFill/>
        </p:spPr>
        <p:txBody>
          <a:bodyPr wrap="none" rtlCol="0">
            <a:spAutoFit/>
          </a:bodyPr>
          <a:lstStyle/>
          <a:p>
            <a:r>
              <a:rPr lang="en-US" b="1" dirty="0" smtClean="0">
                <a:latin typeface="AhnbergHand"/>
                <a:cs typeface="AhnbergHand"/>
              </a:rPr>
              <a:t>Why has IP been so effective?</a:t>
            </a:r>
            <a:endParaRPr lang="en-US" b="1" dirty="0">
              <a:latin typeface="AhnbergHand"/>
              <a:cs typeface="AhnbergHand"/>
            </a:endParaRPr>
          </a:p>
        </p:txBody>
      </p:sp>
      <p:sp>
        <p:nvSpPr>
          <p:cNvPr id="3" name="TextBox 2"/>
          <p:cNvSpPr txBox="1"/>
          <p:nvPr/>
        </p:nvSpPr>
        <p:spPr>
          <a:xfrm>
            <a:off x="347579" y="1716506"/>
            <a:ext cx="2505814" cy="369332"/>
          </a:xfrm>
          <a:prstGeom prst="rect">
            <a:avLst/>
          </a:prstGeom>
          <a:noFill/>
        </p:spPr>
        <p:txBody>
          <a:bodyPr wrap="none" rtlCol="0">
            <a:spAutoFit/>
          </a:bodyPr>
          <a:lstStyle/>
          <a:p>
            <a:r>
              <a:rPr lang="en-US" b="1" dirty="0" smtClean="0">
                <a:latin typeface="AhnbergHand"/>
                <a:cs typeface="AhnbergHand"/>
              </a:rPr>
              <a:t>Because it’s cheap!</a:t>
            </a:r>
            <a:endParaRPr lang="en-US" b="1" dirty="0">
              <a:latin typeface="AhnbergHand"/>
              <a:cs typeface="AhnbergHand"/>
            </a:endParaRPr>
          </a:p>
        </p:txBody>
      </p:sp>
      <p:sp>
        <p:nvSpPr>
          <p:cNvPr id="4" name="TextBox 3"/>
          <p:cNvSpPr txBox="1"/>
          <p:nvPr/>
        </p:nvSpPr>
        <p:spPr>
          <a:xfrm>
            <a:off x="3641559" y="1901172"/>
            <a:ext cx="2259829" cy="369332"/>
          </a:xfrm>
          <a:prstGeom prst="rect">
            <a:avLst/>
          </a:prstGeom>
          <a:noFill/>
        </p:spPr>
        <p:txBody>
          <a:bodyPr wrap="none" rtlCol="0">
            <a:spAutoFit/>
          </a:bodyPr>
          <a:lstStyle/>
          <a:p>
            <a:r>
              <a:rPr lang="en-US" b="1" dirty="0" smtClean="0">
                <a:latin typeface="AhnbergHand"/>
                <a:cs typeface="AhnbergHand"/>
              </a:rPr>
              <a:t>Why is IP cheap?</a:t>
            </a:r>
            <a:endParaRPr lang="en-US" b="1" dirty="0">
              <a:latin typeface="AhnbergHand"/>
              <a:cs typeface="AhnbergHand"/>
            </a:endParaRPr>
          </a:p>
        </p:txBody>
      </p:sp>
      <p:sp>
        <p:nvSpPr>
          <p:cNvPr id="5" name="TextBox 4"/>
          <p:cNvSpPr txBox="1"/>
          <p:nvPr/>
        </p:nvSpPr>
        <p:spPr>
          <a:xfrm>
            <a:off x="1015575" y="2788835"/>
            <a:ext cx="2646878" cy="646331"/>
          </a:xfrm>
          <a:prstGeom prst="rect">
            <a:avLst/>
          </a:prstGeom>
          <a:noFill/>
        </p:spPr>
        <p:txBody>
          <a:bodyPr wrap="none" rtlCol="0">
            <a:spAutoFit/>
          </a:bodyPr>
          <a:lstStyle/>
          <a:p>
            <a:r>
              <a:rPr lang="en-US" b="1" dirty="0" err="1" smtClean="0">
                <a:latin typeface="AhnbergHand"/>
                <a:cs typeface="AhnbergHand"/>
              </a:rPr>
              <a:t>Becuase</a:t>
            </a:r>
            <a:r>
              <a:rPr lang="en-US" b="1" dirty="0" smtClean="0">
                <a:latin typeface="AhnbergHand"/>
                <a:cs typeface="AhnbergHand"/>
              </a:rPr>
              <a:t> its minimal</a:t>
            </a:r>
          </a:p>
          <a:p>
            <a:r>
              <a:rPr lang="en-US" b="1" dirty="0" smtClean="0">
                <a:latin typeface="AhnbergHand"/>
                <a:cs typeface="AhnbergHand"/>
              </a:rPr>
              <a:t> in what it does!</a:t>
            </a:r>
            <a:endParaRPr lang="en-US" b="1" dirty="0">
              <a:latin typeface="AhnbergHand"/>
              <a:cs typeface="AhnbergHand"/>
            </a:endParaRPr>
          </a:p>
        </p:txBody>
      </p:sp>
      <p:sp>
        <p:nvSpPr>
          <p:cNvPr id="7" name="TextBox 6"/>
          <p:cNvSpPr txBox="1"/>
          <p:nvPr/>
        </p:nvSpPr>
        <p:spPr>
          <a:xfrm>
            <a:off x="148279" y="5395496"/>
            <a:ext cx="5801588" cy="369332"/>
          </a:xfrm>
          <a:prstGeom prst="rect">
            <a:avLst/>
          </a:prstGeom>
          <a:noFill/>
        </p:spPr>
        <p:txBody>
          <a:bodyPr wrap="none" rtlCol="0">
            <a:spAutoFit/>
          </a:bodyPr>
          <a:lstStyle/>
          <a:p>
            <a:r>
              <a:rPr lang="en-US" b="1" dirty="0" smtClean="0">
                <a:latin typeface="AhnbergHand"/>
                <a:cs typeface="AhnbergHand"/>
              </a:rPr>
              <a:t>What about all the other “network” functions?</a:t>
            </a:r>
            <a:endParaRPr lang="en-US" b="1" dirty="0">
              <a:latin typeface="AhnbergHand"/>
              <a:cs typeface="AhnbergHand"/>
            </a:endParaRPr>
          </a:p>
        </p:txBody>
      </p:sp>
      <p:sp>
        <p:nvSpPr>
          <p:cNvPr id="9" name="Freeform 8"/>
          <p:cNvSpPr/>
          <p:nvPr/>
        </p:nvSpPr>
        <p:spPr>
          <a:xfrm>
            <a:off x="1016000" y="1082842"/>
            <a:ext cx="1122947" cy="712829"/>
          </a:xfrm>
          <a:custGeom>
            <a:avLst/>
            <a:gdLst>
              <a:gd name="connsiteX0" fmla="*/ 1122947 w 1122947"/>
              <a:gd name="connsiteY0" fmla="*/ 0 h 712829"/>
              <a:gd name="connsiteX1" fmla="*/ 441158 w 1122947"/>
              <a:gd name="connsiteY1" fmla="*/ 320842 h 712829"/>
              <a:gd name="connsiteX2" fmla="*/ 80211 w 1122947"/>
              <a:gd name="connsiteY2" fmla="*/ 695158 h 712829"/>
              <a:gd name="connsiteX3" fmla="*/ 227263 w 1122947"/>
              <a:gd name="connsiteY3" fmla="*/ 655053 h 712829"/>
              <a:gd name="connsiteX4" fmla="*/ 93579 w 1122947"/>
              <a:gd name="connsiteY4" fmla="*/ 681790 h 712829"/>
              <a:gd name="connsiteX5" fmla="*/ 0 w 1122947"/>
              <a:gd name="connsiteY5" fmla="*/ 548105 h 71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947" h="712829">
                <a:moveTo>
                  <a:pt x="1122947" y="0"/>
                </a:moveTo>
                <a:cubicBezTo>
                  <a:pt x="868947" y="102491"/>
                  <a:pt x="614947" y="204982"/>
                  <a:pt x="441158" y="320842"/>
                </a:cubicBezTo>
                <a:cubicBezTo>
                  <a:pt x="267369" y="436702"/>
                  <a:pt x="115860" y="639456"/>
                  <a:pt x="80211" y="695158"/>
                </a:cubicBezTo>
                <a:cubicBezTo>
                  <a:pt x="44562" y="750860"/>
                  <a:pt x="225035" y="657281"/>
                  <a:pt x="227263" y="655053"/>
                </a:cubicBezTo>
                <a:cubicBezTo>
                  <a:pt x="229491" y="652825"/>
                  <a:pt x="131456" y="699615"/>
                  <a:pt x="93579" y="681790"/>
                </a:cubicBezTo>
                <a:cubicBezTo>
                  <a:pt x="55702" y="663965"/>
                  <a:pt x="0" y="548105"/>
                  <a:pt x="0" y="548105"/>
                </a:cubicBezTo>
              </a:path>
            </a:pathLst>
          </a:custGeom>
          <a:ln>
            <a:solidFill>
              <a:srgbClr val="95373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2967789" y="1951789"/>
            <a:ext cx="722536" cy="334211"/>
          </a:xfrm>
          <a:custGeom>
            <a:avLst/>
            <a:gdLst>
              <a:gd name="connsiteX0" fmla="*/ 0 w 722536"/>
              <a:gd name="connsiteY0" fmla="*/ 0 h 334211"/>
              <a:gd name="connsiteX1" fmla="*/ 414422 w 722536"/>
              <a:gd name="connsiteY1" fmla="*/ 80211 h 334211"/>
              <a:gd name="connsiteX2" fmla="*/ 708527 w 722536"/>
              <a:gd name="connsiteY2" fmla="*/ 187158 h 334211"/>
              <a:gd name="connsiteX3" fmla="*/ 641685 w 722536"/>
              <a:gd name="connsiteY3" fmla="*/ 80211 h 334211"/>
              <a:gd name="connsiteX4" fmla="*/ 721895 w 722536"/>
              <a:gd name="connsiteY4" fmla="*/ 254000 h 334211"/>
              <a:gd name="connsiteX5" fmla="*/ 588211 w 722536"/>
              <a:gd name="connsiteY5" fmla="*/ 334211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536" h="334211">
                <a:moveTo>
                  <a:pt x="0" y="0"/>
                </a:moveTo>
                <a:cubicBezTo>
                  <a:pt x="148167" y="24509"/>
                  <a:pt x="296334" y="49018"/>
                  <a:pt x="414422" y="80211"/>
                </a:cubicBezTo>
                <a:cubicBezTo>
                  <a:pt x="532510" y="111404"/>
                  <a:pt x="670650" y="187158"/>
                  <a:pt x="708527" y="187158"/>
                </a:cubicBezTo>
                <a:cubicBezTo>
                  <a:pt x="746404" y="187158"/>
                  <a:pt x="639457" y="69071"/>
                  <a:pt x="641685" y="80211"/>
                </a:cubicBezTo>
                <a:cubicBezTo>
                  <a:pt x="643913" y="91351"/>
                  <a:pt x="730807" y="211667"/>
                  <a:pt x="721895" y="254000"/>
                </a:cubicBezTo>
                <a:cubicBezTo>
                  <a:pt x="712983" y="296333"/>
                  <a:pt x="588211" y="334211"/>
                  <a:pt x="588211" y="334211"/>
                </a:cubicBezTo>
              </a:path>
            </a:pathLst>
          </a:custGeom>
          <a:ln>
            <a:solidFill>
              <a:srgbClr val="95373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1919195" y="2454324"/>
            <a:ext cx="2639437" cy="360749"/>
          </a:xfrm>
          <a:custGeom>
            <a:avLst/>
            <a:gdLst>
              <a:gd name="connsiteX0" fmla="*/ 2639437 w 2639437"/>
              <a:gd name="connsiteY0" fmla="*/ 5465 h 360749"/>
              <a:gd name="connsiteX1" fmla="*/ 794594 w 2639437"/>
              <a:gd name="connsiteY1" fmla="*/ 45571 h 360749"/>
              <a:gd name="connsiteX2" fmla="*/ 59331 w 2639437"/>
              <a:gd name="connsiteY2" fmla="*/ 339676 h 360749"/>
              <a:gd name="connsiteX3" fmla="*/ 326700 w 2639437"/>
              <a:gd name="connsiteY3" fmla="*/ 326308 h 360749"/>
              <a:gd name="connsiteX4" fmla="*/ 32594 w 2639437"/>
              <a:gd name="connsiteY4" fmla="*/ 353044 h 360749"/>
              <a:gd name="connsiteX5" fmla="*/ 5858 w 2639437"/>
              <a:gd name="connsiteY5" fmla="*/ 165887 h 36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9437" h="360749">
                <a:moveTo>
                  <a:pt x="2639437" y="5465"/>
                </a:moveTo>
                <a:cubicBezTo>
                  <a:pt x="1932024" y="-2333"/>
                  <a:pt x="1224612" y="-10131"/>
                  <a:pt x="794594" y="45571"/>
                </a:cubicBezTo>
                <a:cubicBezTo>
                  <a:pt x="364576" y="101273"/>
                  <a:pt x="137313" y="292887"/>
                  <a:pt x="59331" y="339676"/>
                </a:cubicBezTo>
                <a:cubicBezTo>
                  <a:pt x="-18651" y="386465"/>
                  <a:pt x="331156" y="324080"/>
                  <a:pt x="326700" y="326308"/>
                </a:cubicBezTo>
                <a:cubicBezTo>
                  <a:pt x="322244" y="328536"/>
                  <a:pt x="86068" y="379781"/>
                  <a:pt x="32594" y="353044"/>
                </a:cubicBezTo>
                <a:cubicBezTo>
                  <a:pt x="-20880" y="326307"/>
                  <a:pt x="8086" y="197080"/>
                  <a:pt x="5858" y="165887"/>
                </a:cubicBezTo>
              </a:path>
            </a:pathLst>
          </a:custGeom>
          <a:ln>
            <a:solidFill>
              <a:srgbClr val="95373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1911684" y="3435166"/>
            <a:ext cx="347756" cy="1898922"/>
          </a:xfrm>
          <a:custGeom>
            <a:avLst/>
            <a:gdLst>
              <a:gd name="connsiteX0" fmla="*/ 173790 w 347756"/>
              <a:gd name="connsiteY0" fmla="*/ 0 h 2032088"/>
              <a:gd name="connsiteX1" fmla="*/ 200527 w 347756"/>
              <a:gd name="connsiteY1" fmla="*/ 922421 h 2032088"/>
              <a:gd name="connsiteX2" fmla="*/ 147053 w 347756"/>
              <a:gd name="connsiteY2" fmla="*/ 1577474 h 2032088"/>
              <a:gd name="connsiteX3" fmla="*/ 187158 w 347756"/>
              <a:gd name="connsiteY3" fmla="*/ 2005263 h 2032088"/>
              <a:gd name="connsiteX4" fmla="*/ 347579 w 347756"/>
              <a:gd name="connsiteY4" fmla="*/ 1844842 h 2032088"/>
              <a:gd name="connsiteX5" fmla="*/ 213895 w 347756"/>
              <a:gd name="connsiteY5" fmla="*/ 2032000 h 2032088"/>
              <a:gd name="connsiteX6" fmla="*/ 0 w 347756"/>
              <a:gd name="connsiteY6" fmla="*/ 1871579 h 203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756" h="2032088">
                <a:moveTo>
                  <a:pt x="173790" y="0"/>
                </a:moveTo>
                <a:cubicBezTo>
                  <a:pt x="189386" y="329754"/>
                  <a:pt x="204983" y="659509"/>
                  <a:pt x="200527" y="922421"/>
                </a:cubicBezTo>
                <a:cubicBezTo>
                  <a:pt x="196071" y="1185333"/>
                  <a:pt x="149281" y="1397000"/>
                  <a:pt x="147053" y="1577474"/>
                </a:cubicBezTo>
                <a:cubicBezTo>
                  <a:pt x="144825" y="1757948"/>
                  <a:pt x="153737" y="1960702"/>
                  <a:pt x="187158" y="2005263"/>
                </a:cubicBezTo>
                <a:cubicBezTo>
                  <a:pt x="220579" y="2049824"/>
                  <a:pt x="343123" y="1840386"/>
                  <a:pt x="347579" y="1844842"/>
                </a:cubicBezTo>
                <a:cubicBezTo>
                  <a:pt x="352035" y="1849298"/>
                  <a:pt x="271825" y="2027544"/>
                  <a:pt x="213895" y="2032000"/>
                </a:cubicBezTo>
                <a:cubicBezTo>
                  <a:pt x="155965" y="2036456"/>
                  <a:pt x="0" y="1871579"/>
                  <a:pt x="0" y="1871579"/>
                </a:cubicBezTo>
              </a:path>
            </a:pathLst>
          </a:custGeom>
          <a:ln>
            <a:solidFill>
              <a:srgbClr val="95373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3502516" y="208007"/>
            <a:ext cx="5989052" cy="461665"/>
          </a:xfrm>
          <a:prstGeom prst="rect">
            <a:avLst/>
          </a:prstGeom>
          <a:solidFill>
            <a:srgbClr val="FF0000"/>
          </a:solidFill>
        </p:spPr>
        <p:txBody>
          <a:bodyPr wrap="square" rtlCol="0">
            <a:spAutoFit/>
          </a:bodyPr>
          <a:lstStyle/>
          <a:p>
            <a:r>
              <a:rPr lang="en-US" sz="2400" b="1" dirty="0" smtClean="0">
                <a:solidFill>
                  <a:srgbClr val="FFFFFF"/>
                </a:solidFill>
              </a:rPr>
              <a:t>IP: Occam’s Razor applied to Networking</a:t>
            </a:r>
            <a:endParaRPr lang="en-US" sz="2400" b="1" dirty="0">
              <a:solidFill>
                <a:srgbClr val="FFFFFF"/>
              </a:solidFill>
            </a:endParaRPr>
          </a:p>
        </p:txBody>
      </p:sp>
      <p:grpSp>
        <p:nvGrpSpPr>
          <p:cNvPr id="16" name="Group 262"/>
          <p:cNvGrpSpPr>
            <a:grpSpLocks/>
          </p:cNvGrpSpPr>
          <p:nvPr/>
        </p:nvGrpSpPr>
        <p:grpSpPr bwMode="auto">
          <a:xfrm>
            <a:off x="3532769" y="3230795"/>
            <a:ext cx="5389562" cy="1943100"/>
            <a:chOff x="955" y="831"/>
            <a:chExt cx="3395" cy="1224"/>
          </a:xfrm>
        </p:grpSpPr>
        <p:sp>
          <p:nvSpPr>
            <p:cNvPr id="17" name="Rectangle 142"/>
            <p:cNvSpPr>
              <a:spLocks noChangeArrowheads="1"/>
            </p:cNvSpPr>
            <p:nvPr/>
          </p:nvSpPr>
          <p:spPr bwMode="auto">
            <a:xfrm>
              <a:off x="988" y="968"/>
              <a:ext cx="3327" cy="1080"/>
            </a:xfrm>
            <a:prstGeom prst="rect">
              <a:avLst/>
            </a:prstGeom>
            <a:solidFill>
              <a:srgbClr val="EBEBEB"/>
            </a:solidFill>
            <a:ln w="9525">
              <a:solidFill>
                <a:schemeClr val="tx1"/>
              </a:solidFill>
              <a:miter lim="800000"/>
              <a:headEnd/>
              <a:tailEnd/>
            </a:ln>
            <a:effectLst>
              <a:outerShdw blurRad="63500" dist="107763" dir="2700000" algn="ctr" rotWithShape="0">
                <a:schemeClr val="tx2">
                  <a:alpha val="74998"/>
                </a:schemeClr>
              </a:outerShdw>
            </a:effectLst>
          </p:spPr>
          <p:txBody>
            <a:bodyPr wrap="none" anchor="ctr"/>
            <a:lstStyle/>
            <a:p>
              <a:endParaRPr lang="en-US" sz="1200"/>
            </a:p>
          </p:txBody>
        </p:sp>
        <p:sp>
          <p:nvSpPr>
            <p:cNvPr id="18" name="Line 144"/>
            <p:cNvSpPr>
              <a:spLocks noChangeShapeType="1"/>
            </p:cNvSpPr>
            <p:nvPr/>
          </p:nvSpPr>
          <p:spPr bwMode="auto">
            <a:xfrm>
              <a:off x="988" y="1328"/>
              <a:ext cx="33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19" name="Line 145"/>
            <p:cNvSpPr>
              <a:spLocks noChangeShapeType="1"/>
            </p:cNvSpPr>
            <p:nvPr/>
          </p:nvSpPr>
          <p:spPr bwMode="auto">
            <a:xfrm>
              <a:off x="988" y="1688"/>
              <a:ext cx="333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tx2">
                        <a:alpha val="74998"/>
                      </a:schemeClr>
                    </a:outerShdw>
                  </a:effectLst>
                </a14:hiddenEffects>
              </a:ext>
            </a:extLst>
          </p:spPr>
          <p:txBody>
            <a:bodyPr wrap="none" anchor="ctr"/>
            <a:lstStyle/>
            <a:p>
              <a:endParaRPr lang="en-US" sz="1200"/>
            </a:p>
          </p:txBody>
        </p:sp>
        <p:sp>
          <p:nvSpPr>
            <p:cNvPr id="20" name="Line 146"/>
            <p:cNvSpPr>
              <a:spLocks noChangeShapeType="1"/>
            </p:cNvSpPr>
            <p:nvPr/>
          </p:nvSpPr>
          <p:spPr bwMode="auto">
            <a:xfrm>
              <a:off x="2651" y="968"/>
              <a:ext cx="0" cy="5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21" name="Line 147"/>
            <p:cNvSpPr>
              <a:spLocks noChangeShapeType="1"/>
            </p:cNvSpPr>
            <p:nvPr/>
          </p:nvSpPr>
          <p:spPr bwMode="auto">
            <a:xfrm>
              <a:off x="3483" y="1868"/>
              <a:ext cx="0" cy="1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22" name="Line 148"/>
            <p:cNvSpPr>
              <a:spLocks noChangeShapeType="1"/>
            </p:cNvSpPr>
            <p:nvPr/>
          </p:nvSpPr>
          <p:spPr bwMode="auto">
            <a:xfrm>
              <a:off x="2963" y="1152"/>
              <a:ext cx="0" cy="1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23" name="Line 149"/>
            <p:cNvSpPr>
              <a:spLocks noChangeShapeType="1"/>
            </p:cNvSpPr>
            <p:nvPr/>
          </p:nvSpPr>
          <p:spPr bwMode="auto">
            <a:xfrm>
              <a:off x="1404" y="964"/>
              <a:ext cx="0" cy="1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24" name="Line 150"/>
            <p:cNvSpPr>
              <a:spLocks noChangeShapeType="1"/>
            </p:cNvSpPr>
            <p:nvPr/>
          </p:nvSpPr>
          <p:spPr bwMode="auto">
            <a:xfrm>
              <a:off x="1819" y="968"/>
              <a:ext cx="0" cy="1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25" name="Text Box 151"/>
            <p:cNvSpPr txBox="1">
              <a:spLocks noChangeArrowheads="1"/>
            </p:cNvSpPr>
            <p:nvPr/>
          </p:nvSpPr>
          <p:spPr bwMode="auto">
            <a:xfrm>
              <a:off x="955" y="961"/>
              <a:ext cx="448"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Version</a:t>
              </a:r>
            </a:p>
          </p:txBody>
        </p:sp>
        <p:sp>
          <p:nvSpPr>
            <p:cNvPr id="26" name="Text Box 152"/>
            <p:cNvSpPr txBox="1">
              <a:spLocks noChangeArrowheads="1"/>
            </p:cNvSpPr>
            <p:nvPr/>
          </p:nvSpPr>
          <p:spPr bwMode="auto">
            <a:xfrm>
              <a:off x="1427" y="961"/>
              <a:ext cx="2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IHL</a:t>
              </a:r>
            </a:p>
          </p:txBody>
        </p:sp>
        <p:sp>
          <p:nvSpPr>
            <p:cNvPr id="27" name="Text Box 154"/>
            <p:cNvSpPr txBox="1">
              <a:spLocks noChangeArrowheads="1"/>
            </p:cNvSpPr>
            <p:nvPr/>
          </p:nvSpPr>
          <p:spPr bwMode="auto">
            <a:xfrm>
              <a:off x="2805" y="961"/>
              <a:ext cx="645"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Total Length</a:t>
              </a:r>
            </a:p>
          </p:txBody>
        </p:sp>
        <p:sp>
          <p:nvSpPr>
            <p:cNvPr id="28" name="Text Box 155"/>
            <p:cNvSpPr txBox="1">
              <a:spLocks noChangeArrowheads="1"/>
            </p:cNvSpPr>
            <p:nvPr/>
          </p:nvSpPr>
          <p:spPr bwMode="auto">
            <a:xfrm>
              <a:off x="2623" y="1157"/>
              <a:ext cx="353"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Flags</a:t>
              </a:r>
            </a:p>
          </p:txBody>
        </p:sp>
        <p:sp>
          <p:nvSpPr>
            <p:cNvPr id="29" name="Text Box 156"/>
            <p:cNvSpPr txBox="1">
              <a:spLocks noChangeArrowheads="1"/>
            </p:cNvSpPr>
            <p:nvPr/>
          </p:nvSpPr>
          <p:spPr bwMode="auto">
            <a:xfrm>
              <a:off x="1497" y="1157"/>
              <a:ext cx="661"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Identification</a:t>
              </a:r>
            </a:p>
          </p:txBody>
        </p:sp>
        <p:sp>
          <p:nvSpPr>
            <p:cNvPr id="30" name="Text Box 157"/>
            <p:cNvSpPr txBox="1">
              <a:spLocks noChangeArrowheads="1"/>
            </p:cNvSpPr>
            <p:nvPr/>
          </p:nvSpPr>
          <p:spPr bwMode="auto">
            <a:xfrm>
              <a:off x="3156" y="1157"/>
              <a:ext cx="815"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Fragment Offset</a:t>
              </a:r>
            </a:p>
          </p:txBody>
        </p:sp>
        <p:sp>
          <p:nvSpPr>
            <p:cNvPr id="31" name="Text Box 158"/>
            <p:cNvSpPr txBox="1">
              <a:spLocks noChangeArrowheads="1"/>
            </p:cNvSpPr>
            <p:nvPr/>
          </p:nvSpPr>
          <p:spPr bwMode="auto">
            <a:xfrm>
              <a:off x="1042" y="1341"/>
              <a:ext cx="66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Time To Live</a:t>
              </a:r>
            </a:p>
          </p:txBody>
        </p:sp>
        <p:sp>
          <p:nvSpPr>
            <p:cNvPr id="32" name="Text Box 159"/>
            <p:cNvSpPr txBox="1">
              <a:spLocks noChangeArrowheads="1"/>
            </p:cNvSpPr>
            <p:nvPr/>
          </p:nvSpPr>
          <p:spPr bwMode="auto">
            <a:xfrm>
              <a:off x="2324" y="1517"/>
              <a:ext cx="803"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Source Address</a:t>
              </a:r>
            </a:p>
          </p:txBody>
        </p:sp>
        <p:sp>
          <p:nvSpPr>
            <p:cNvPr id="33" name="Text Box 160"/>
            <p:cNvSpPr txBox="1">
              <a:spLocks noChangeArrowheads="1"/>
            </p:cNvSpPr>
            <p:nvPr/>
          </p:nvSpPr>
          <p:spPr bwMode="auto">
            <a:xfrm>
              <a:off x="2298" y="1689"/>
              <a:ext cx="981"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Destination Address</a:t>
              </a:r>
            </a:p>
          </p:txBody>
        </p:sp>
        <p:sp>
          <p:nvSpPr>
            <p:cNvPr id="34" name="Text Box 161"/>
            <p:cNvSpPr txBox="1">
              <a:spLocks noChangeArrowheads="1"/>
            </p:cNvSpPr>
            <p:nvPr/>
          </p:nvSpPr>
          <p:spPr bwMode="auto">
            <a:xfrm>
              <a:off x="1978" y="1881"/>
              <a:ext cx="45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Options</a:t>
              </a:r>
            </a:p>
          </p:txBody>
        </p:sp>
        <p:sp>
          <p:nvSpPr>
            <p:cNvPr id="35" name="Text Box 162"/>
            <p:cNvSpPr txBox="1">
              <a:spLocks noChangeArrowheads="1"/>
            </p:cNvSpPr>
            <p:nvPr/>
          </p:nvSpPr>
          <p:spPr bwMode="auto">
            <a:xfrm>
              <a:off x="3563" y="1881"/>
              <a:ext cx="47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Padding</a:t>
              </a:r>
            </a:p>
          </p:txBody>
        </p:sp>
        <p:sp>
          <p:nvSpPr>
            <p:cNvPr id="36" name="Line 163"/>
            <p:cNvSpPr>
              <a:spLocks noChangeShapeType="1"/>
            </p:cNvSpPr>
            <p:nvPr/>
          </p:nvSpPr>
          <p:spPr bwMode="auto">
            <a:xfrm>
              <a:off x="1819" y="1332"/>
              <a:ext cx="0" cy="17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37" name="Text Box 164"/>
            <p:cNvSpPr txBox="1">
              <a:spLocks noChangeArrowheads="1"/>
            </p:cNvSpPr>
            <p:nvPr/>
          </p:nvSpPr>
          <p:spPr bwMode="auto">
            <a:xfrm>
              <a:off x="1947" y="1341"/>
              <a:ext cx="47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Protocol</a:t>
              </a:r>
            </a:p>
          </p:txBody>
        </p:sp>
        <p:sp>
          <p:nvSpPr>
            <p:cNvPr id="38" name="Text Box 165"/>
            <p:cNvSpPr txBox="1">
              <a:spLocks noChangeArrowheads="1"/>
            </p:cNvSpPr>
            <p:nvPr/>
          </p:nvSpPr>
          <p:spPr bwMode="auto">
            <a:xfrm>
              <a:off x="2853" y="1341"/>
              <a:ext cx="91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latin typeface="Arial" charset="0"/>
                </a:rPr>
                <a:t>Header Checksum</a:t>
              </a:r>
            </a:p>
          </p:txBody>
        </p:sp>
        <p:sp>
          <p:nvSpPr>
            <p:cNvPr id="39" name="Rectangle 203"/>
            <p:cNvSpPr>
              <a:spLocks noChangeArrowheads="1"/>
            </p:cNvSpPr>
            <p:nvPr/>
          </p:nvSpPr>
          <p:spPr bwMode="auto">
            <a:xfrm rot="2537342">
              <a:off x="4230" y="1899"/>
              <a:ext cx="92" cy="90"/>
            </a:xfrm>
            <a:prstGeom prst="rect">
              <a:avLst/>
            </a:prstGeom>
            <a:solidFill>
              <a:srgbClr val="EBEBEB"/>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0" name="Rectangle 204"/>
            <p:cNvSpPr>
              <a:spLocks noChangeArrowheads="1"/>
            </p:cNvSpPr>
            <p:nvPr/>
          </p:nvSpPr>
          <p:spPr bwMode="auto">
            <a:xfrm>
              <a:off x="4185" y="1878"/>
              <a:ext cx="126" cy="143"/>
            </a:xfrm>
            <a:prstGeom prst="rect">
              <a:avLst/>
            </a:prstGeom>
            <a:solidFill>
              <a:srgbClr val="EBEB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1" name="Rectangle 205"/>
            <p:cNvSpPr>
              <a:spLocks noChangeArrowheads="1"/>
            </p:cNvSpPr>
            <p:nvPr/>
          </p:nvSpPr>
          <p:spPr bwMode="auto">
            <a:xfrm rot="-2126182">
              <a:off x="4298" y="1961"/>
              <a:ext cx="52" cy="4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2" name="Line 206"/>
            <p:cNvSpPr>
              <a:spLocks noChangeShapeType="1"/>
            </p:cNvSpPr>
            <p:nvPr/>
          </p:nvSpPr>
          <p:spPr bwMode="auto">
            <a:xfrm flipH="1">
              <a:off x="4291" y="1944"/>
              <a:ext cx="52" cy="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3" name="Line 207"/>
            <p:cNvSpPr>
              <a:spLocks noChangeShapeType="1"/>
            </p:cNvSpPr>
            <p:nvPr/>
          </p:nvSpPr>
          <p:spPr bwMode="auto">
            <a:xfrm flipH="1" flipV="1">
              <a:off x="4293" y="1986"/>
              <a:ext cx="24" cy="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4" name="Rectangle 209"/>
            <p:cNvSpPr>
              <a:spLocks noChangeArrowheads="1"/>
            </p:cNvSpPr>
            <p:nvPr/>
          </p:nvSpPr>
          <p:spPr bwMode="auto">
            <a:xfrm rot="-2126182">
              <a:off x="971" y="1969"/>
              <a:ext cx="52" cy="47"/>
            </a:xfrm>
            <a:prstGeom prst="rect">
              <a:avLst/>
            </a:prstGeom>
            <a:solidFill>
              <a:srgbClr val="EBEB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5" name="Line 211"/>
            <p:cNvSpPr>
              <a:spLocks noChangeShapeType="1"/>
            </p:cNvSpPr>
            <p:nvPr/>
          </p:nvSpPr>
          <p:spPr bwMode="auto">
            <a:xfrm flipH="1" flipV="1">
              <a:off x="966" y="1994"/>
              <a:ext cx="24" cy="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6" name="Line 213"/>
            <p:cNvSpPr>
              <a:spLocks noChangeShapeType="1"/>
            </p:cNvSpPr>
            <p:nvPr/>
          </p:nvSpPr>
          <p:spPr bwMode="auto">
            <a:xfrm>
              <a:off x="988" y="1870"/>
              <a:ext cx="333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7" name="Line 214"/>
            <p:cNvSpPr>
              <a:spLocks noChangeShapeType="1"/>
            </p:cNvSpPr>
            <p:nvPr/>
          </p:nvSpPr>
          <p:spPr bwMode="auto">
            <a:xfrm>
              <a:off x="988" y="1501"/>
              <a:ext cx="333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8" name="Line 215"/>
            <p:cNvSpPr>
              <a:spLocks noChangeShapeType="1"/>
            </p:cNvSpPr>
            <p:nvPr/>
          </p:nvSpPr>
          <p:spPr bwMode="auto">
            <a:xfrm>
              <a:off x="988" y="1141"/>
              <a:ext cx="333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grpSp>
          <p:nvGrpSpPr>
            <p:cNvPr id="49" name="Group 256"/>
            <p:cNvGrpSpPr>
              <a:grpSpLocks/>
            </p:cNvGrpSpPr>
            <p:nvPr/>
          </p:nvGrpSpPr>
          <p:grpSpPr bwMode="auto">
            <a:xfrm>
              <a:off x="980" y="831"/>
              <a:ext cx="3334" cy="113"/>
              <a:chOff x="980" y="639"/>
              <a:chExt cx="3334" cy="113"/>
            </a:xfrm>
          </p:grpSpPr>
          <p:sp>
            <p:nvSpPr>
              <p:cNvPr id="55" name="Line 218"/>
              <p:cNvSpPr>
                <a:spLocks noChangeShapeType="1"/>
              </p:cNvSpPr>
              <p:nvPr/>
            </p:nvSpPr>
            <p:spPr bwMode="auto">
              <a:xfrm>
                <a:off x="983" y="752"/>
                <a:ext cx="33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6" name="Line 219"/>
              <p:cNvSpPr>
                <a:spLocks noChangeShapeType="1"/>
              </p:cNvSpPr>
              <p:nvPr/>
            </p:nvSpPr>
            <p:spPr bwMode="auto">
              <a:xfrm flipV="1">
                <a:off x="980" y="639"/>
                <a:ext cx="0" cy="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7" name="Line 220"/>
              <p:cNvSpPr>
                <a:spLocks noChangeShapeType="1"/>
              </p:cNvSpPr>
              <p:nvPr/>
            </p:nvSpPr>
            <p:spPr bwMode="auto">
              <a:xfrm flipV="1">
                <a:off x="1813" y="639"/>
                <a:ext cx="0" cy="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8" name="Line 221"/>
              <p:cNvSpPr>
                <a:spLocks noChangeShapeType="1"/>
              </p:cNvSpPr>
              <p:nvPr/>
            </p:nvSpPr>
            <p:spPr bwMode="auto">
              <a:xfrm flipV="1">
                <a:off x="4314" y="639"/>
                <a:ext cx="0" cy="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9" name="Line 222"/>
              <p:cNvSpPr>
                <a:spLocks noChangeShapeType="1"/>
              </p:cNvSpPr>
              <p:nvPr/>
            </p:nvSpPr>
            <p:spPr bwMode="auto">
              <a:xfrm flipV="1">
                <a:off x="2647" y="639"/>
                <a:ext cx="0" cy="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0" name="Line 223"/>
              <p:cNvSpPr>
                <a:spLocks noChangeShapeType="1"/>
              </p:cNvSpPr>
              <p:nvPr/>
            </p:nvSpPr>
            <p:spPr bwMode="auto">
              <a:xfrm flipV="1">
                <a:off x="3480" y="639"/>
                <a:ext cx="0" cy="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grpSp>
            <p:nvGrpSpPr>
              <p:cNvPr id="61" name="Group 231"/>
              <p:cNvGrpSpPr>
                <a:grpSpLocks/>
              </p:cNvGrpSpPr>
              <p:nvPr/>
            </p:nvGrpSpPr>
            <p:grpSpPr bwMode="auto">
              <a:xfrm>
                <a:off x="1094" y="692"/>
                <a:ext cx="620" cy="60"/>
                <a:chOff x="1094" y="688"/>
                <a:chExt cx="620" cy="60"/>
              </a:xfrm>
            </p:grpSpPr>
            <p:sp>
              <p:nvSpPr>
                <p:cNvPr id="86" name="Line 224"/>
                <p:cNvSpPr>
                  <a:spLocks noChangeShapeType="1"/>
                </p:cNvSpPr>
                <p:nvPr/>
              </p:nvSpPr>
              <p:spPr bwMode="auto">
                <a:xfrm flipV="1">
                  <a:off x="109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7" name="Line 225"/>
                <p:cNvSpPr>
                  <a:spLocks noChangeShapeType="1"/>
                </p:cNvSpPr>
                <p:nvPr/>
              </p:nvSpPr>
              <p:spPr bwMode="auto">
                <a:xfrm flipV="1">
                  <a:off x="171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8" name="Line 226"/>
                <p:cNvSpPr>
                  <a:spLocks noChangeShapeType="1"/>
                </p:cNvSpPr>
                <p:nvPr/>
              </p:nvSpPr>
              <p:spPr bwMode="auto">
                <a:xfrm flipV="1">
                  <a:off x="150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9" name="Line 227"/>
                <p:cNvSpPr>
                  <a:spLocks noChangeShapeType="1"/>
                </p:cNvSpPr>
                <p:nvPr/>
              </p:nvSpPr>
              <p:spPr bwMode="auto">
                <a:xfrm flipV="1">
                  <a:off x="140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90" name="Line 228"/>
                <p:cNvSpPr>
                  <a:spLocks noChangeShapeType="1"/>
                </p:cNvSpPr>
                <p:nvPr/>
              </p:nvSpPr>
              <p:spPr bwMode="auto">
                <a:xfrm flipV="1">
                  <a:off x="119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91" name="Line 229"/>
                <p:cNvSpPr>
                  <a:spLocks noChangeShapeType="1"/>
                </p:cNvSpPr>
                <p:nvPr/>
              </p:nvSpPr>
              <p:spPr bwMode="auto">
                <a:xfrm flipV="1">
                  <a:off x="130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92" name="Line 230"/>
                <p:cNvSpPr>
                  <a:spLocks noChangeShapeType="1"/>
                </p:cNvSpPr>
                <p:nvPr/>
              </p:nvSpPr>
              <p:spPr bwMode="auto">
                <a:xfrm flipV="1">
                  <a:off x="161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grpSp>
          <p:grpSp>
            <p:nvGrpSpPr>
              <p:cNvPr id="62" name="Group 232"/>
              <p:cNvGrpSpPr>
                <a:grpSpLocks/>
              </p:cNvGrpSpPr>
              <p:nvPr/>
            </p:nvGrpSpPr>
            <p:grpSpPr bwMode="auto">
              <a:xfrm>
                <a:off x="3578" y="692"/>
                <a:ext cx="620" cy="60"/>
                <a:chOff x="1094" y="688"/>
                <a:chExt cx="620" cy="60"/>
              </a:xfrm>
            </p:grpSpPr>
            <p:sp>
              <p:nvSpPr>
                <p:cNvPr id="79" name="Line 233"/>
                <p:cNvSpPr>
                  <a:spLocks noChangeShapeType="1"/>
                </p:cNvSpPr>
                <p:nvPr/>
              </p:nvSpPr>
              <p:spPr bwMode="auto">
                <a:xfrm flipV="1">
                  <a:off x="109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0" name="Line 234"/>
                <p:cNvSpPr>
                  <a:spLocks noChangeShapeType="1"/>
                </p:cNvSpPr>
                <p:nvPr/>
              </p:nvSpPr>
              <p:spPr bwMode="auto">
                <a:xfrm flipV="1">
                  <a:off x="171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1" name="Line 235"/>
                <p:cNvSpPr>
                  <a:spLocks noChangeShapeType="1"/>
                </p:cNvSpPr>
                <p:nvPr/>
              </p:nvSpPr>
              <p:spPr bwMode="auto">
                <a:xfrm flipV="1">
                  <a:off x="150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2" name="Line 236"/>
                <p:cNvSpPr>
                  <a:spLocks noChangeShapeType="1"/>
                </p:cNvSpPr>
                <p:nvPr/>
              </p:nvSpPr>
              <p:spPr bwMode="auto">
                <a:xfrm flipV="1">
                  <a:off x="140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3" name="Line 237"/>
                <p:cNvSpPr>
                  <a:spLocks noChangeShapeType="1"/>
                </p:cNvSpPr>
                <p:nvPr/>
              </p:nvSpPr>
              <p:spPr bwMode="auto">
                <a:xfrm flipV="1">
                  <a:off x="119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4" name="Line 238"/>
                <p:cNvSpPr>
                  <a:spLocks noChangeShapeType="1"/>
                </p:cNvSpPr>
                <p:nvPr/>
              </p:nvSpPr>
              <p:spPr bwMode="auto">
                <a:xfrm flipV="1">
                  <a:off x="130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5" name="Line 239"/>
                <p:cNvSpPr>
                  <a:spLocks noChangeShapeType="1"/>
                </p:cNvSpPr>
                <p:nvPr/>
              </p:nvSpPr>
              <p:spPr bwMode="auto">
                <a:xfrm flipV="1">
                  <a:off x="161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grpSp>
          <p:grpSp>
            <p:nvGrpSpPr>
              <p:cNvPr id="63" name="Group 240"/>
              <p:cNvGrpSpPr>
                <a:grpSpLocks/>
              </p:cNvGrpSpPr>
              <p:nvPr/>
            </p:nvGrpSpPr>
            <p:grpSpPr bwMode="auto">
              <a:xfrm>
                <a:off x="2754" y="692"/>
                <a:ext cx="620" cy="60"/>
                <a:chOff x="1094" y="688"/>
                <a:chExt cx="620" cy="60"/>
              </a:xfrm>
            </p:grpSpPr>
            <p:sp>
              <p:nvSpPr>
                <p:cNvPr id="72" name="Line 241"/>
                <p:cNvSpPr>
                  <a:spLocks noChangeShapeType="1"/>
                </p:cNvSpPr>
                <p:nvPr/>
              </p:nvSpPr>
              <p:spPr bwMode="auto">
                <a:xfrm flipV="1">
                  <a:off x="109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3" name="Line 242"/>
                <p:cNvSpPr>
                  <a:spLocks noChangeShapeType="1"/>
                </p:cNvSpPr>
                <p:nvPr/>
              </p:nvSpPr>
              <p:spPr bwMode="auto">
                <a:xfrm flipV="1">
                  <a:off x="171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4" name="Line 243"/>
                <p:cNvSpPr>
                  <a:spLocks noChangeShapeType="1"/>
                </p:cNvSpPr>
                <p:nvPr/>
              </p:nvSpPr>
              <p:spPr bwMode="auto">
                <a:xfrm flipV="1">
                  <a:off x="150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5" name="Line 244"/>
                <p:cNvSpPr>
                  <a:spLocks noChangeShapeType="1"/>
                </p:cNvSpPr>
                <p:nvPr/>
              </p:nvSpPr>
              <p:spPr bwMode="auto">
                <a:xfrm flipV="1">
                  <a:off x="140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6" name="Line 245"/>
                <p:cNvSpPr>
                  <a:spLocks noChangeShapeType="1"/>
                </p:cNvSpPr>
                <p:nvPr/>
              </p:nvSpPr>
              <p:spPr bwMode="auto">
                <a:xfrm flipV="1">
                  <a:off x="119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7" name="Line 246"/>
                <p:cNvSpPr>
                  <a:spLocks noChangeShapeType="1"/>
                </p:cNvSpPr>
                <p:nvPr/>
              </p:nvSpPr>
              <p:spPr bwMode="auto">
                <a:xfrm flipV="1">
                  <a:off x="130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8" name="Line 247"/>
                <p:cNvSpPr>
                  <a:spLocks noChangeShapeType="1"/>
                </p:cNvSpPr>
                <p:nvPr/>
              </p:nvSpPr>
              <p:spPr bwMode="auto">
                <a:xfrm flipV="1">
                  <a:off x="161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grpSp>
          <p:grpSp>
            <p:nvGrpSpPr>
              <p:cNvPr id="64" name="Group 248"/>
              <p:cNvGrpSpPr>
                <a:grpSpLocks/>
              </p:cNvGrpSpPr>
              <p:nvPr/>
            </p:nvGrpSpPr>
            <p:grpSpPr bwMode="auto">
              <a:xfrm>
                <a:off x="1925" y="692"/>
                <a:ext cx="620" cy="60"/>
                <a:chOff x="1094" y="688"/>
                <a:chExt cx="620" cy="60"/>
              </a:xfrm>
            </p:grpSpPr>
            <p:sp>
              <p:nvSpPr>
                <p:cNvPr id="65" name="Line 249"/>
                <p:cNvSpPr>
                  <a:spLocks noChangeShapeType="1"/>
                </p:cNvSpPr>
                <p:nvPr/>
              </p:nvSpPr>
              <p:spPr bwMode="auto">
                <a:xfrm flipV="1">
                  <a:off x="109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6" name="Line 250"/>
                <p:cNvSpPr>
                  <a:spLocks noChangeShapeType="1"/>
                </p:cNvSpPr>
                <p:nvPr/>
              </p:nvSpPr>
              <p:spPr bwMode="auto">
                <a:xfrm flipV="1">
                  <a:off x="171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7" name="Line 251"/>
                <p:cNvSpPr>
                  <a:spLocks noChangeShapeType="1"/>
                </p:cNvSpPr>
                <p:nvPr/>
              </p:nvSpPr>
              <p:spPr bwMode="auto">
                <a:xfrm flipV="1">
                  <a:off x="150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8" name="Line 252"/>
                <p:cNvSpPr>
                  <a:spLocks noChangeShapeType="1"/>
                </p:cNvSpPr>
                <p:nvPr/>
              </p:nvSpPr>
              <p:spPr bwMode="auto">
                <a:xfrm flipV="1">
                  <a:off x="140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9" name="Line 253"/>
                <p:cNvSpPr>
                  <a:spLocks noChangeShapeType="1"/>
                </p:cNvSpPr>
                <p:nvPr/>
              </p:nvSpPr>
              <p:spPr bwMode="auto">
                <a:xfrm flipV="1">
                  <a:off x="119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0" name="Line 254"/>
                <p:cNvSpPr>
                  <a:spLocks noChangeShapeType="1"/>
                </p:cNvSpPr>
                <p:nvPr/>
              </p:nvSpPr>
              <p:spPr bwMode="auto">
                <a:xfrm flipV="1">
                  <a:off x="130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1" name="Line 255"/>
                <p:cNvSpPr>
                  <a:spLocks noChangeShapeType="1"/>
                </p:cNvSpPr>
                <p:nvPr/>
              </p:nvSpPr>
              <p:spPr bwMode="auto">
                <a:xfrm flipV="1">
                  <a:off x="161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grpSp>
        </p:grpSp>
        <p:sp>
          <p:nvSpPr>
            <p:cNvPr id="50" name="AutoShape 260"/>
            <p:cNvSpPr>
              <a:spLocks noChangeArrowheads="1"/>
            </p:cNvSpPr>
            <p:nvPr/>
          </p:nvSpPr>
          <p:spPr bwMode="auto">
            <a:xfrm rot="13500000">
              <a:off x="969" y="1933"/>
              <a:ext cx="40" cy="40"/>
            </a:xfrm>
            <a:prstGeom prst="rtTriangle">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1" name="Line 259"/>
            <p:cNvSpPr>
              <a:spLocks noChangeShapeType="1"/>
            </p:cNvSpPr>
            <p:nvPr/>
          </p:nvSpPr>
          <p:spPr bwMode="auto">
            <a:xfrm>
              <a:off x="989" y="1933"/>
              <a:ext cx="0" cy="39"/>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2" name="Line 210"/>
            <p:cNvSpPr>
              <a:spLocks noChangeShapeType="1"/>
            </p:cNvSpPr>
            <p:nvPr/>
          </p:nvSpPr>
          <p:spPr bwMode="auto">
            <a:xfrm flipH="1">
              <a:off x="964" y="1954"/>
              <a:ext cx="52" cy="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3" name="Line 212"/>
            <p:cNvSpPr>
              <a:spLocks noChangeShapeType="1"/>
            </p:cNvSpPr>
            <p:nvPr/>
          </p:nvSpPr>
          <p:spPr bwMode="auto">
            <a:xfrm>
              <a:off x="988" y="1926"/>
              <a:ext cx="34" cy="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4" name="Text Box 153"/>
            <p:cNvSpPr txBox="1">
              <a:spLocks noChangeArrowheads="1"/>
            </p:cNvSpPr>
            <p:nvPr/>
          </p:nvSpPr>
          <p:spPr bwMode="auto">
            <a:xfrm>
              <a:off x="1860" y="968"/>
              <a:ext cx="78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Type of Service</a:t>
              </a:r>
            </a:p>
          </p:txBody>
        </p:sp>
      </p:grpSp>
    </p:spTree>
    <p:extLst>
      <p:ext uri="{BB962C8B-B14F-4D97-AF65-F5344CB8AC3E}">
        <p14:creationId xmlns:p14="http://schemas.microsoft.com/office/powerpoint/2010/main" val="158191277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7579" y="724387"/>
            <a:ext cx="3894109" cy="369332"/>
          </a:xfrm>
          <a:prstGeom prst="rect">
            <a:avLst/>
          </a:prstGeom>
          <a:noFill/>
        </p:spPr>
        <p:txBody>
          <a:bodyPr wrap="none" rtlCol="0">
            <a:spAutoFit/>
          </a:bodyPr>
          <a:lstStyle/>
          <a:p>
            <a:r>
              <a:rPr lang="en-US" b="1" dirty="0" smtClean="0">
                <a:latin typeface="AhnbergHand"/>
                <a:cs typeface="AhnbergHand"/>
              </a:rPr>
              <a:t>Why has IP been so effective?</a:t>
            </a:r>
            <a:endParaRPr lang="en-US" b="1" dirty="0">
              <a:latin typeface="AhnbergHand"/>
              <a:cs typeface="AhnbergHand"/>
            </a:endParaRPr>
          </a:p>
        </p:txBody>
      </p:sp>
      <p:sp>
        <p:nvSpPr>
          <p:cNvPr id="3" name="TextBox 2"/>
          <p:cNvSpPr txBox="1"/>
          <p:nvPr/>
        </p:nvSpPr>
        <p:spPr>
          <a:xfrm>
            <a:off x="347579" y="1716506"/>
            <a:ext cx="2505814" cy="369332"/>
          </a:xfrm>
          <a:prstGeom prst="rect">
            <a:avLst/>
          </a:prstGeom>
          <a:noFill/>
        </p:spPr>
        <p:txBody>
          <a:bodyPr wrap="none" rtlCol="0">
            <a:spAutoFit/>
          </a:bodyPr>
          <a:lstStyle/>
          <a:p>
            <a:r>
              <a:rPr lang="en-US" b="1" dirty="0" smtClean="0">
                <a:latin typeface="AhnbergHand"/>
                <a:cs typeface="AhnbergHand"/>
              </a:rPr>
              <a:t>Because it’s cheap!</a:t>
            </a:r>
            <a:endParaRPr lang="en-US" b="1" dirty="0">
              <a:latin typeface="AhnbergHand"/>
              <a:cs typeface="AhnbergHand"/>
            </a:endParaRPr>
          </a:p>
        </p:txBody>
      </p:sp>
      <p:sp>
        <p:nvSpPr>
          <p:cNvPr id="4" name="TextBox 3"/>
          <p:cNvSpPr txBox="1"/>
          <p:nvPr/>
        </p:nvSpPr>
        <p:spPr>
          <a:xfrm>
            <a:off x="3641559" y="1901172"/>
            <a:ext cx="2259829" cy="369332"/>
          </a:xfrm>
          <a:prstGeom prst="rect">
            <a:avLst/>
          </a:prstGeom>
          <a:noFill/>
        </p:spPr>
        <p:txBody>
          <a:bodyPr wrap="none" rtlCol="0">
            <a:spAutoFit/>
          </a:bodyPr>
          <a:lstStyle/>
          <a:p>
            <a:r>
              <a:rPr lang="en-US" b="1" dirty="0" smtClean="0">
                <a:latin typeface="AhnbergHand"/>
                <a:cs typeface="AhnbergHand"/>
              </a:rPr>
              <a:t>Why is IP cheap?</a:t>
            </a:r>
            <a:endParaRPr lang="en-US" b="1" dirty="0">
              <a:latin typeface="AhnbergHand"/>
              <a:cs typeface="AhnbergHand"/>
            </a:endParaRPr>
          </a:p>
        </p:txBody>
      </p:sp>
      <p:sp>
        <p:nvSpPr>
          <p:cNvPr id="5" name="TextBox 4"/>
          <p:cNvSpPr txBox="1"/>
          <p:nvPr/>
        </p:nvSpPr>
        <p:spPr>
          <a:xfrm>
            <a:off x="1015575" y="2788835"/>
            <a:ext cx="2646878" cy="646331"/>
          </a:xfrm>
          <a:prstGeom prst="rect">
            <a:avLst/>
          </a:prstGeom>
          <a:noFill/>
        </p:spPr>
        <p:txBody>
          <a:bodyPr wrap="none" rtlCol="0">
            <a:spAutoFit/>
          </a:bodyPr>
          <a:lstStyle/>
          <a:p>
            <a:r>
              <a:rPr lang="en-US" b="1" dirty="0" err="1" smtClean="0">
                <a:latin typeface="AhnbergHand"/>
                <a:cs typeface="AhnbergHand"/>
              </a:rPr>
              <a:t>Becuase</a:t>
            </a:r>
            <a:r>
              <a:rPr lang="en-US" b="1" dirty="0" smtClean="0">
                <a:latin typeface="AhnbergHand"/>
                <a:cs typeface="AhnbergHand"/>
              </a:rPr>
              <a:t> its minimal</a:t>
            </a:r>
          </a:p>
          <a:p>
            <a:r>
              <a:rPr lang="en-US" b="1" dirty="0" smtClean="0">
                <a:latin typeface="AhnbergHand"/>
                <a:cs typeface="AhnbergHand"/>
              </a:rPr>
              <a:t> in what it does!</a:t>
            </a:r>
            <a:endParaRPr lang="en-US" b="1" dirty="0">
              <a:latin typeface="AhnbergHand"/>
              <a:cs typeface="AhnbergHand"/>
            </a:endParaRPr>
          </a:p>
        </p:txBody>
      </p:sp>
      <p:sp>
        <p:nvSpPr>
          <p:cNvPr id="7" name="TextBox 6"/>
          <p:cNvSpPr txBox="1"/>
          <p:nvPr/>
        </p:nvSpPr>
        <p:spPr>
          <a:xfrm>
            <a:off x="148279" y="5395496"/>
            <a:ext cx="5801588" cy="369332"/>
          </a:xfrm>
          <a:prstGeom prst="rect">
            <a:avLst/>
          </a:prstGeom>
          <a:noFill/>
        </p:spPr>
        <p:txBody>
          <a:bodyPr wrap="none" rtlCol="0">
            <a:spAutoFit/>
          </a:bodyPr>
          <a:lstStyle/>
          <a:p>
            <a:r>
              <a:rPr lang="en-US" b="1" dirty="0" smtClean="0">
                <a:latin typeface="AhnbergHand"/>
                <a:cs typeface="AhnbergHand"/>
              </a:rPr>
              <a:t>What about all the other “network” functions?</a:t>
            </a:r>
            <a:endParaRPr lang="en-US" b="1" dirty="0">
              <a:latin typeface="AhnbergHand"/>
              <a:cs typeface="AhnbergHand"/>
            </a:endParaRPr>
          </a:p>
        </p:txBody>
      </p:sp>
      <p:sp>
        <p:nvSpPr>
          <p:cNvPr id="8" name="TextBox 7"/>
          <p:cNvSpPr txBox="1"/>
          <p:nvPr/>
        </p:nvSpPr>
        <p:spPr>
          <a:xfrm>
            <a:off x="-13323" y="6323480"/>
            <a:ext cx="9007594" cy="369332"/>
          </a:xfrm>
          <a:prstGeom prst="rect">
            <a:avLst/>
          </a:prstGeom>
          <a:noFill/>
        </p:spPr>
        <p:txBody>
          <a:bodyPr wrap="none" rtlCol="0">
            <a:spAutoFit/>
          </a:bodyPr>
          <a:lstStyle/>
          <a:p>
            <a:r>
              <a:rPr lang="en-US" b="1" dirty="0" smtClean="0">
                <a:latin typeface="AhnbergHand"/>
                <a:cs typeface="AhnbergHand"/>
              </a:rPr>
              <a:t>They are now part of the upper levels at edge, not part of the network!</a:t>
            </a:r>
            <a:endParaRPr lang="en-US" b="1" dirty="0">
              <a:latin typeface="AhnbergHand"/>
              <a:cs typeface="AhnbergHand"/>
            </a:endParaRPr>
          </a:p>
        </p:txBody>
      </p:sp>
      <p:sp>
        <p:nvSpPr>
          <p:cNvPr id="9" name="Freeform 8"/>
          <p:cNvSpPr/>
          <p:nvPr/>
        </p:nvSpPr>
        <p:spPr>
          <a:xfrm>
            <a:off x="1016000" y="1082842"/>
            <a:ext cx="1122947" cy="712829"/>
          </a:xfrm>
          <a:custGeom>
            <a:avLst/>
            <a:gdLst>
              <a:gd name="connsiteX0" fmla="*/ 1122947 w 1122947"/>
              <a:gd name="connsiteY0" fmla="*/ 0 h 712829"/>
              <a:gd name="connsiteX1" fmla="*/ 441158 w 1122947"/>
              <a:gd name="connsiteY1" fmla="*/ 320842 h 712829"/>
              <a:gd name="connsiteX2" fmla="*/ 80211 w 1122947"/>
              <a:gd name="connsiteY2" fmla="*/ 695158 h 712829"/>
              <a:gd name="connsiteX3" fmla="*/ 227263 w 1122947"/>
              <a:gd name="connsiteY3" fmla="*/ 655053 h 712829"/>
              <a:gd name="connsiteX4" fmla="*/ 93579 w 1122947"/>
              <a:gd name="connsiteY4" fmla="*/ 681790 h 712829"/>
              <a:gd name="connsiteX5" fmla="*/ 0 w 1122947"/>
              <a:gd name="connsiteY5" fmla="*/ 548105 h 71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947" h="712829">
                <a:moveTo>
                  <a:pt x="1122947" y="0"/>
                </a:moveTo>
                <a:cubicBezTo>
                  <a:pt x="868947" y="102491"/>
                  <a:pt x="614947" y="204982"/>
                  <a:pt x="441158" y="320842"/>
                </a:cubicBezTo>
                <a:cubicBezTo>
                  <a:pt x="267369" y="436702"/>
                  <a:pt x="115860" y="639456"/>
                  <a:pt x="80211" y="695158"/>
                </a:cubicBezTo>
                <a:cubicBezTo>
                  <a:pt x="44562" y="750860"/>
                  <a:pt x="225035" y="657281"/>
                  <a:pt x="227263" y="655053"/>
                </a:cubicBezTo>
                <a:cubicBezTo>
                  <a:pt x="229491" y="652825"/>
                  <a:pt x="131456" y="699615"/>
                  <a:pt x="93579" y="681790"/>
                </a:cubicBezTo>
                <a:cubicBezTo>
                  <a:pt x="55702" y="663965"/>
                  <a:pt x="0" y="548105"/>
                  <a:pt x="0" y="548105"/>
                </a:cubicBezTo>
              </a:path>
            </a:pathLst>
          </a:custGeom>
          <a:ln>
            <a:solidFill>
              <a:srgbClr val="95373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2967789" y="1951789"/>
            <a:ext cx="722536" cy="334211"/>
          </a:xfrm>
          <a:custGeom>
            <a:avLst/>
            <a:gdLst>
              <a:gd name="connsiteX0" fmla="*/ 0 w 722536"/>
              <a:gd name="connsiteY0" fmla="*/ 0 h 334211"/>
              <a:gd name="connsiteX1" fmla="*/ 414422 w 722536"/>
              <a:gd name="connsiteY1" fmla="*/ 80211 h 334211"/>
              <a:gd name="connsiteX2" fmla="*/ 708527 w 722536"/>
              <a:gd name="connsiteY2" fmla="*/ 187158 h 334211"/>
              <a:gd name="connsiteX3" fmla="*/ 641685 w 722536"/>
              <a:gd name="connsiteY3" fmla="*/ 80211 h 334211"/>
              <a:gd name="connsiteX4" fmla="*/ 721895 w 722536"/>
              <a:gd name="connsiteY4" fmla="*/ 254000 h 334211"/>
              <a:gd name="connsiteX5" fmla="*/ 588211 w 722536"/>
              <a:gd name="connsiteY5" fmla="*/ 334211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536" h="334211">
                <a:moveTo>
                  <a:pt x="0" y="0"/>
                </a:moveTo>
                <a:cubicBezTo>
                  <a:pt x="148167" y="24509"/>
                  <a:pt x="296334" y="49018"/>
                  <a:pt x="414422" y="80211"/>
                </a:cubicBezTo>
                <a:cubicBezTo>
                  <a:pt x="532510" y="111404"/>
                  <a:pt x="670650" y="187158"/>
                  <a:pt x="708527" y="187158"/>
                </a:cubicBezTo>
                <a:cubicBezTo>
                  <a:pt x="746404" y="187158"/>
                  <a:pt x="639457" y="69071"/>
                  <a:pt x="641685" y="80211"/>
                </a:cubicBezTo>
                <a:cubicBezTo>
                  <a:pt x="643913" y="91351"/>
                  <a:pt x="730807" y="211667"/>
                  <a:pt x="721895" y="254000"/>
                </a:cubicBezTo>
                <a:cubicBezTo>
                  <a:pt x="712983" y="296333"/>
                  <a:pt x="588211" y="334211"/>
                  <a:pt x="588211" y="334211"/>
                </a:cubicBezTo>
              </a:path>
            </a:pathLst>
          </a:custGeom>
          <a:ln>
            <a:solidFill>
              <a:srgbClr val="95373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1919195" y="2454324"/>
            <a:ext cx="2639437" cy="360749"/>
          </a:xfrm>
          <a:custGeom>
            <a:avLst/>
            <a:gdLst>
              <a:gd name="connsiteX0" fmla="*/ 2639437 w 2639437"/>
              <a:gd name="connsiteY0" fmla="*/ 5465 h 360749"/>
              <a:gd name="connsiteX1" fmla="*/ 794594 w 2639437"/>
              <a:gd name="connsiteY1" fmla="*/ 45571 h 360749"/>
              <a:gd name="connsiteX2" fmla="*/ 59331 w 2639437"/>
              <a:gd name="connsiteY2" fmla="*/ 339676 h 360749"/>
              <a:gd name="connsiteX3" fmla="*/ 326700 w 2639437"/>
              <a:gd name="connsiteY3" fmla="*/ 326308 h 360749"/>
              <a:gd name="connsiteX4" fmla="*/ 32594 w 2639437"/>
              <a:gd name="connsiteY4" fmla="*/ 353044 h 360749"/>
              <a:gd name="connsiteX5" fmla="*/ 5858 w 2639437"/>
              <a:gd name="connsiteY5" fmla="*/ 165887 h 36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9437" h="360749">
                <a:moveTo>
                  <a:pt x="2639437" y="5465"/>
                </a:moveTo>
                <a:cubicBezTo>
                  <a:pt x="1932024" y="-2333"/>
                  <a:pt x="1224612" y="-10131"/>
                  <a:pt x="794594" y="45571"/>
                </a:cubicBezTo>
                <a:cubicBezTo>
                  <a:pt x="364576" y="101273"/>
                  <a:pt x="137313" y="292887"/>
                  <a:pt x="59331" y="339676"/>
                </a:cubicBezTo>
                <a:cubicBezTo>
                  <a:pt x="-18651" y="386465"/>
                  <a:pt x="331156" y="324080"/>
                  <a:pt x="326700" y="326308"/>
                </a:cubicBezTo>
                <a:cubicBezTo>
                  <a:pt x="322244" y="328536"/>
                  <a:pt x="86068" y="379781"/>
                  <a:pt x="32594" y="353044"/>
                </a:cubicBezTo>
                <a:cubicBezTo>
                  <a:pt x="-20880" y="326307"/>
                  <a:pt x="8086" y="197080"/>
                  <a:pt x="5858" y="165887"/>
                </a:cubicBezTo>
              </a:path>
            </a:pathLst>
          </a:custGeom>
          <a:ln>
            <a:solidFill>
              <a:srgbClr val="95373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1911684" y="3435166"/>
            <a:ext cx="347756" cy="1898922"/>
          </a:xfrm>
          <a:custGeom>
            <a:avLst/>
            <a:gdLst>
              <a:gd name="connsiteX0" fmla="*/ 173790 w 347756"/>
              <a:gd name="connsiteY0" fmla="*/ 0 h 2032088"/>
              <a:gd name="connsiteX1" fmla="*/ 200527 w 347756"/>
              <a:gd name="connsiteY1" fmla="*/ 922421 h 2032088"/>
              <a:gd name="connsiteX2" fmla="*/ 147053 w 347756"/>
              <a:gd name="connsiteY2" fmla="*/ 1577474 h 2032088"/>
              <a:gd name="connsiteX3" fmla="*/ 187158 w 347756"/>
              <a:gd name="connsiteY3" fmla="*/ 2005263 h 2032088"/>
              <a:gd name="connsiteX4" fmla="*/ 347579 w 347756"/>
              <a:gd name="connsiteY4" fmla="*/ 1844842 h 2032088"/>
              <a:gd name="connsiteX5" fmla="*/ 213895 w 347756"/>
              <a:gd name="connsiteY5" fmla="*/ 2032000 h 2032088"/>
              <a:gd name="connsiteX6" fmla="*/ 0 w 347756"/>
              <a:gd name="connsiteY6" fmla="*/ 1871579 h 203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756" h="2032088">
                <a:moveTo>
                  <a:pt x="173790" y="0"/>
                </a:moveTo>
                <a:cubicBezTo>
                  <a:pt x="189386" y="329754"/>
                  <a:pt x="204983" y="659509"/>
                  <a:pt x="200527" y="922421"/>
                </a:cubicBezTo>
                <a:cubicBezTo>
                  <a:pt x="196071" y="1185333"/>
                  <a:pt x="149281" y="1397000"/>
                  <a:pt x="147053" y="1577474"/>
                </a:cubicBezTo>
                <a:cubicBezTo>
                  <a:pt x="144825" y="1757948"/>
                  <a:pt x="153737" y="1960702"/>
                  <a:pt x="187158" y="2005263"/>
                </a:cubicBezTo>
                <a:cubicBezTo>
                  <a:pt x="220579" y="2049824"/>
                  <a:pt x="343123" y="1840386"/>
                  <a:pt x="347579" y="1844842"/>
                </a:cubicBezTo>
                <a:cubicBezTo>
                  <a:pt x="352035" y="1849298"/>
                  <a:pt x="271825" y="2027544"/>
                  <a:pt x="213895" y="2032000"/>
                </a:cubicBezTo>
                <a:cubicBezTo>
                  <a:pt x="155965" y="2036456"/>
                  <a:pt x="0" y="1871579"/>
                  <a:pt x="0" y="1871579"/>
                </a:cubicBezTo>
              </a:path>
            </a:pathLst>
          </a:custGeom>
          <a:ln>
            <a:solidFill>
              <a:srgbClr val="95373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2326105" y="5842000"/>
            <a:ext cx="1332055" cy="454746"/>
          </a:xfrm>
          <a:custGeom>
            <a:avLst/>
            <a:gdLst>
              <a:gd name="connsiteX0" fmla="*/ 0 w 1332055"/>
              <a:gd name="connsiteY0" fmla="*/ 0 h 454746"/>
              <a:gd name="connsiteX1" fmla="*/ 788737 w 1332055"/>
              <a:gd name="connsiteY1" fmla="*/ 213895 h 454746"/>
              <a:gd name="connsiteX2" fmla="*/ 1310106 w 1332055"/>
              <a:gd name="connsiteY2" fmla="*/ 387684 h 454746"/>
              <a:gd name="connsiteX3" fmla="*/ 1243263 w 1332055"/>
              <a:gd name="connsiteY3" fmla="*/ 267368 h 454746"/>
              <a:gd name="connsiteX4" fmla="*/ 1323474 w 1332055"/>
              <a:gd name="connsiteY4" fmla="*/ 427789 h 454746"/>
              <a:gd name="connsiteX5" fmla="*/ 1109579 w 1332055"/>
              <a:gd name="connsiteY5" fmla="*/ 454526 h 4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2055" h="454746">
                <a:moveTo>
                  <a:pt x="0" y="0"/>
                </a:moveTo>
                <a:lnTo>
                  <a:pt x="788737" y="213895"/>
                </a:lnTo>
                <a:cubicBezTo>
                  <a:pt x="1007088" y="278509"/>
                  <a:pt x="1234352" y="378772"/>
                  <a:pt x="1310106" y="387684"/>
                </a:cubicBezTo>
                <a:cubicBezTo>
                  <a:pt x="1385860" y="396596"/>
                  <a:pt x="1241035" y="260684"/>
                  <a:pt x="1243263" y="267368"/>
                </a:cubicBezTo>
                <a:cubicBezTo>
                  <a:pt x="1245491" y="274052"/>
                  <a:pt x="1345755" y="396596"/>
                  <a:pt x="1323474" y="427789"/>
                </a:cubicBezTo>
                <a:cubicBezTo>
                  <a:pt x="1301193" y="458982"/>
                  <a:pt x="1109579" y="454526"/>
                  <a:pt x="1109579" y="454526"/>
                </a:cubicBezTo>
              </a:path>
            </a:pathLst>
          </a:custGeom>
          <a:ln>
            <a:solidFill>
              <a:srgbClr val="95373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3502516" y="208007"/>
            <a:ext cx="5989052" cy="461665"/>
          </a:xfrm>
          <a:prstGeom prst="rect">
            <a:avLst/>
          </a:prstGeom>
          <a:solidFill>
            <a:srgbClr val="FF0000"/>
          </a:solidFill>
        </p:spPr>
        <p:txBody>
          <a:bodyPr wrap="square" rtlCol="0">
            <a:spAutoFit/>
          </a:bodyPr>
          <a:lstStyle/>
          <a:p>
            <a:r>
              <a:rPr lang="en-US" sz="2400" b="1" dirty="0" smtClean="0">
                <a:solidFill>
                  <a:srgbClr val="FFFFFF"/>
                </a:solidFill>
              </a:rPr>
              <a:t>IP: Occam’s Razor applied to Networking</a:t>
            </a:r>
            <a:endParaRPr lang="en-US" sz="2400" b="1" dirty="0">
              <a:solidFill>
                <a:srgbClr val="FFFFFF"/>
              </a:solidFill>
            </a:endParaRPr>
          </a:p>
        </p:txBody>
      </p:sp>
      <p:grpSp>
        <p:nvGrpSpPr>
          <p:cNvPr id="16" name="Group 262"/>
          <p:cNvGrpSpPr>
            <a:grpSpLocks/>
          </p:cNvGrpSpPr>
          <p:nvPr/>
        </p:nvGrpSpPr>
        <p:grpSpPr bwMode="auto">
          <a:xfrm>
            <a:off x="3532769" y="3230795"/>
            <a:ext cx="5389562" cy="1943100"/>
            <a:chOff x="955" y="831"/>
            <a:chExt cx="3395" cy="1224"/>
          </a:xfrm>
        </p:grpSpPr>
        <p:sp>
          <p:nvSpPr>
            <p:cNvPr id="17" name="Rectangle 142"/>
            <p:cNvSpPr>
              <a:spLocks noChangeArrowheads="1"/>
            </p:cNvSpPr>
            <p:nvPr/>
          </p:nvSpPr>
          <p:spPr bwMode="auto">
            <a:xfrm>
              <a:off x="988" y="968"/>
              <a:ext cx="3327" cy="1080"/>
            </a:xfrm>
            <a:prstGeom prst="rect">
              <a:avLst/>
            </a:prstGeom>
            <a:solidFill>
              <a:srgbClr val="EBEBEB"/>
            </a:solidFill>
            <a:ln w="9525">
              <a:solidFill>
                <a:schemeClr val="tx1"/>
              </a:solidFill>
              <a:miter lim="800000"/>
              <a:headEnd/>
              <a:tailEnd/>
            </a:ln>
            <a:effectLst>
              <a:outerShdw blurRad="63500" dist="107763" dir="2700000" algn="ctr" rotWithShape="0">
                <a:schemeClr val="tx2">
                  <a:alpha val="74998"/>
                </a:schemeClr>
              </a:outerShdw>
            </a:effectLst>
          </p:spPr>
          <p:txBody>
            <a:bodyPr wrap="none" anchor="ctr"/>
            <a:lstStyle/>
            <a:p>
              <a:endParaRPr lang="en-US" sz="1200"/>
            </a:p>
          </p:txBody>
        </p:sp>
        <p:sp>
          <p:nvSpPr>
            <p:cNvPr id="18" name="Line 144"/>
            <p:cNvSpPr>
              <a:spLocks noChangeShapeType="1"/>
            </p:cNvSpPr>
            <p:nvPr/>
          </p:nvSpPr>
          <p:spPr bwMode="auto">
            <a:xfrm>
              <a:off x="988" y="1328"/>
              <a:ext cx="33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19" name="Line 145"/>
            <p:cNvSpPr>
              <a:spLocks noChangeShapeType="1"/>
            </p:cNvSpPr>
            <p:nvPr/>
          </p:nvSpPr>
          <p:spPr bwMode="auto">
            <a:xfrm>
              <a:off x="988" y="1688"/>
              <a:ext cx="333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tx2">
                        <a:alpha val="74998"/>
                      </a:schemeClr>
                    </a:outerShdw>
                  </a:effectLst>
                </a14:hiddenEffects>
              </a:ext>
            </a:extLst>
          </p:spPr>
          <p:txBody>
            <a:bodyPr wrap="none" anchor="ctr"/>
            <a:lstStyle/>
            <a:p>
              <a:endParaRPr lang="en-US" sz="1200"/>
            </a:p>
          </p:txBody>
        </p:sp>
        <p:sp>
          <p:nvSpPr>
            <p:cNvPr id="20" name="Line 146"/>
            <p:cNvSpPr>
              <a:spLocks noChangeShapeType="1"/>
            </p:cNvSpPr>
            <p:nvPr/>
          </p:nvSpPr>
          <p:spPr bwMode="auto">
            <a:xfrm>
              <a:off x="2651" y="968"/>
              <a:ext cx="0" cy="5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21" name="Line 147"/>
            <p:cNvSpPr>
              <a:spLocks noChangeShapeType="1"/>
            </p:cNvSpPr>
            <p:nvPr/>
          </p:nvSpPr>
          <p:spPr bwMode="auto">
            <a:xfrm>
              <a:off x="3483" y="1868"/>
              <a:ext cx="0" cy="1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22" name="Line 148"/>
            <p:cNvSpPr>
              <a:spLocks noChangeShapeType="1"/>
            </p:cNvSpPr>
            <p:nvPr/>
          </p:nvSpPr>
          <p:spPr bwMode="auto">
            <a:xfrm>
              <a:off x="2963" y="1152"/>
              <a:ext cx="0" cy="1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23" name="Line 149"/>
            <p:cNvSpPr>
              <a:spLocks noChangeShapeType="1"/>
            </p:cNvSpPr>
            <p:nvPr/>
          </p:nvSpPr>
          <p:spPr bwMode="auto">
            <a:xfrm>
              <a:off x="1404" y="964"/>
              <a:ext cx="0" cy="1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24" name="Line 150"/>
            <p:cNvSpPr>
              <a:spLocks noChangeShapeType="1"/>
            </p:cNvSpPr>
            <p:nvPr/>
          </p:nvSpPr>
          <p:spPr bwMode="auto">
            <a:xfrm>
              <a:off x="1819" y="968"/>
              <a:ext cx="0" cy="1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25" name="Text Box 151"/>
            <p:cNvSpPr txBox="1">
              <a:spLocks noChangeArrowheads="1"/>
            </p:cNvSpPr>
            <p:nvPr/>
          </p:nvSpPr>
          <p:spPr bwMode="auto">
            <a:xfrm>
              <a:off x="955" y="961"/>
              <a:ext cx="448"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Version</a:t>
              </a:r>
            </a:p>
          </p:txBody>
        </p:sp>
        <p:sp>
          <p:nvSpPr>
            <p:cNvPr id="26" name="Text Box 152"/>
            <p:cNvSpPr txBox="1">
              <a:spLocks noChangeArrowheads="1"/>
            </p:cNvSpPr>
            <p:nvPr/>
          </p:nvSpPr>
          <p:spPr bwMode="auto">
            <a:xfrm>
              <a:off x="1427" y="961"/>
              <a:ext cx="2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IHL</a:t>
              </a:r>
            </a:p>
          </p:txBody>
        </p:sp>
        <p:sp>
          <p:nvSpPr>
            <p:cNvPr id="27" name="Text Box 154"/>
            <p:cNvSpPr txBox="1">
              <a:spLocks noChangeArrowheads="1"/>
            </p:cNvSpPr>
            <p:nvPr/>
          </p:nvSpPr>
          <p:spPr bwMode="auto">
            <a:xfrm>
              <a:off x="2805" y="961"/>
              <a:ext cx="645"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Total Length</a:t>
              </a:r>
            </a:p>
          </p:txBody>
        </p:sp>
        <p:sp>
          <p:nvSpPr>
            <p:cNvPr id="28" name="Text Box 155"/>
            <p:cNvSpPr txBox="1">
              <a:spLocks noChangeArrowheads="1"/>
            </p:cNvSpPr>
            <p:nvPr/>
          </p:nvSpPr>
          <p:spPr bwMode="auto">
            <a:xfrm>
              <a:off x="2623" y="1157"/>
              <a:ext cx="353"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Flags</a:t>
              </a:r>
            </a:p>
          </p:txBody>
        </p:sp>
        <p:sp>
          <p:nvSpPr>
            <p:cNvPr id="29" name="Text Box 156"/>
            <p:cNvSpPr txBox="1">
              <a:spLocks noChangeArrowheads="1"/>
            </p:cNvSpPr>
            <p:nvPr/>
          </p:nvSpPr>
          <p:spPr bwMode="auto">
            <a:xfrm>
              <a:off x="1497" y="1157"/>
              <a:ext cx="661"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Identification</a:t>
              </a:r>
            </a:p>
          </p:txBody>
        </p:sp>
        <p:sp>
          <p:nvSpPr>
            <p:cNvPr id="30" name="Text Box 157"/>
            <p:cNvSpPr txBox="1">
              <a:spLocks noChangeArrowheads="1"/>
            </p:cNvSpPr>
            <p:nvPr/>
          </p:nvSpPr>
          <p:spPr bwMode="auto">
            <a:xfrm>
              <a:off x="3156" y="1157"/>
              <a:ext cx="815"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Fragment Offset</a:t>
              </a:r>
            </a:p>
          </p:txBody>
        </p:sp>
        <p:sp>
          <p:nvSpPr>
            <p:cNvPr id="31" name="Text Box 158"/>
            <p:cNvSpPr txBox="1">
              <a:spLocks noChangeArrowheads="1"/>
            </p:cNvSpPr>
            <p:nvPr/>
          </p:nvSpPr>
          <p:spPr bwMode="auto">
            <a:xfrm>
              <a:off x="1042" y="1341"/>
              <a:ext cx="66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Time To Live</a:t>
              </a:r>
            </a:p>
          </p:txBody>
        </p:sp>
        <p:sp>
          <p:nvSpPr>
            <p:cNvPr id="32" name="Text Box 159"/>
            <p:cNvSpPr txBox="1">
              <a:spLocks noChangeArrowheads="1"/>
            </p:cNvSpPr>
            <p:nvPr/>
          </p:nvSpPr>
          <p:spPr bwMode="auto">
            <a:xfrm>
              <a:off x="2324" y="1517"/>
              <a:ext cx="803"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Source Address</a:t>
              </a:r>
            </a:p>
          </p:txBody>
        </p:sp>
        <p:sp>
          <p:nvSpPr>
            <p:cNvPr id="33" name="Text Box 160"/>
            <p:cNvSpPr txBox="1">
              <a:spLocks noChangeArrowheads="1"/>
            </p:cNvSpPr>
            <p:nvPr/>
          </p:nvSpPr>
          <p:spPr bwMode="auto">
            <a:xfrm>
              <a:off x="2298" y="1689"/>
              <a:ext cx="981"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Destination Address</a:t>
              </a:r>
            </a:p>
          </p:txBody>
        </p:sp>
        <p:sp>
          <p:nvSpPr>
            <p:cNvPr id="34" name="Text Box 161"/>
            <p:cNvSpPr txBox="1">
              <a:spLocks noChangeArrowheads="1"/>
            </p:cNvSpPr>
            <p:nvPr/>
          </p:nvSpPr>
          <p:spPr bwMode="auto">
            <a:xfrm>
              <a:off x="1978" y="1881"/>
              <a:ext cx="45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Options</a:t>
              </a:r>
            </a:p>
          </p:txBody>
        </p:sp>
        <p:sp>
          <p:nvSpPr>
            <p:cNvPr id="35" name="Text Box 162"/>
            <p:cNvSpPr txBox="1">
              <a:spLocks noChangeArrowheads="1"/>
            </p:cNvSpPr>
            <p:nvPr/>
          </p:nvSpPr>
          <p:spPr bwMode="auto">
            <a:xfrm>
              <a:off x="3563" y="1881"/>
              <a:ext cx="47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Padding</a:t>
              </a:r>
            </a:p>
          </p:txBody>
        </p:sp>
        <p:sp>
          <p:nvSpPr>
            <p:cNvPr id="36" name="Line 163"/>
            <p:cNvSpPr>
              <a:spLocks noChangeShapeType="1"/>
            </p:cNvSpPr>
            <p:nvPr/>
          </p:nvSpPr>
          <p:spPr bwMode="auto">
            <a:xfrm>
              <a:off x="1819" y="1332"/>
              <a:ext cx="0" cy="17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37" name="Text Box 164"/>
            <p:cNvSpPr txBox="1">
              <a:spLocks noChangeArrowheads="1"/>
            </p:cNvSpPr>
            <p:nvPr/>
          </p:nvSpPr>
          <p:spPr bwMode="auto">
            <a:xfrm>
              <a:off x="1947" y="1341"/>
              <a:ext cx="47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Protocol</a:t>
              </a:r>
            </a:p>
          </p:txBody>
        </p:sp>
        <p:sp>
          <p:nvSpPr>
            <p:cNvPr id="38" name="Text Box 165"/>
            <p:cNvSpPr txBox="1">
              <a:spLocks noChangeArrowheads="1"/>
            </p:cNvSpPr>
            <p:nvPr/>
          </p:nvSpPr>
          <p:spPr bwMode="auto">
            <a:xfrm>
              <a:off x="2853" y="1341"/>
              <a:ext cx="91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latin typeface="Arial" charset="0"/>
                </a:rPr>
                <a:t>Header Checksum</a:t>
              </a:r>
            </a:p>
          </p:txBody>
        </p:sp>
        <p:sp>
          <p:nvSpPr>
            <p:cNvPr id="39" name="Rectangle 203"/>
            <p:cNvSpPr>
              <a:spLocks noChangeArrowheads="1"/>
            </p:cNvSpPr>
            <p:nvPr/>
          </p:nvSpPr>
          <p:spPr bwMode="auto">
            <a:xfrm rot="2537342">
              <a:off x="4230" y="1899"/>
              <a:ext cx="92" cy="90"/>
            </a:xfrm>
            <a:prstGeom prst="rect">
              <a:avLst/>
            </a:prstGeom>
            <a:solidFill>
              <a:srgbClr val="EBEBEB"/>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0" name="Rectangle 204"/>
            <p:cNvSpPr>
              <a:spLocks noChangeArrowheads="1"/>
            </p:cNvSpPr>
            <p:nvPr/>
          </p:nvSpPr>
          <p:spPr bwMode="auto">
            <a:xfrm>
              <a:off x="4185" y="1878"/>
              <a:ext cx="126" cy="143"/>
            </a:xfrm>
            <a:prstGeom prst="rect">
              <a:avLst/>
            </a:prstGeom>
            <a:solidFill>
              <a:srgbClr val="EBEB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1" name="Rectangle 205"/>
            <p:cNvSpPr>
              <a:spLocks noChangeArrowheads="1"/>
            </p:cNvSpPr>
            <p:nvPr/>
          </p:nvSpPr>
          <p:spPr bwMode="auto">
            <a:xfrm rot="-2126182">
              <a:off x="4298" y="1961"/>
              <a:ext cx="52" cy="4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2" name="Line 206"/>
            <p:cNvSpPr>
              <a:spLocks noChangeShapeType="1"/>
            </p:cNvSpPr>
            <p:nvPr/>
          </p:nvSpPr>
          <p:spPr bwMode="auto">
            <a:xfrm flipH="1">
              <a:off x="4291" y="1944"/>
              <a:ext cx="52" cy="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3" name="Line 207"/>
            <p:cNvSpPr>
              <a:spLocks noChangeShapeType="1"/>
            </p:cNvSpPr>
            <p:nvPr/>
          </p:nvSpPr>
          <p:spPr bwMode="auto">
            <a:xfrm flipH="1" flipV="1">
              <a:off x="4293" y="1986"/>
              <a:ext cx="24" cy="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4" name="Rectangle 209"/>
            <p:cNvSpPr>
              <a:spLocks noChangeArrowheads="1"/>
            </p:cNvSpPr>
            <p:nvPr/>
          </p:nvSpPr>
          <p:spPr bwMode="auto">
            <a:xfrm rot="-2126182">
              <a:off x="971" y="1969"/>
              <a:ext cx="52" cy="47"/>
            </a:xfrm>
            <a:prstGeom prst="rect">
              <a:avLst/>
            </a:prstGeom>
            <a:solidFill>
              <a:srgbClr val="EBEB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5" name="Line 211"/>
            <p:cNvSpPr>
              <a:spLocks noChangeShapeType="1"/>
            </p:cNvSpPr>
            <p:nvPr/>
          </p:nvSpPr>
          <p:spPr bwMode="auto">
            <a:xfrm flipH="1" flipV="1">
              <a:off x="966" y="1994"/>
              <a:ext cx="24" cy="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6" name="Line 213"/>
            <p:cNvSpPr>
              <a:spLocks noChangeShapeType="1"/>
            </p:cNvSpPr>
            <p:nvPr/>
          </p:nvSpPr>
          <p:spPr bwMode="auto">
            <a:xfrm>
              <a:off x="988" y="1870"/>
              <a:ext cx="333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7" name="Line 214"/>
            <p:cNvSpPr>
              <a:spLocks noChangeShapeType="1"/>
            </p:cNvSpPr>
            <p:nvPr/>
          </p:nvSpPr>
          <p:spPr bwMode="auto">
            <a:xfrm>
              <a:off x="988" y="1501"/>
              <a:ext cx="333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8" name="Line 215"/>
            <p:cNvSpPr>
              <a:spLocks noChangeShapeType="1"/>
            </p:cNvSpPr>
            <p:nvPr/>
          </p:nvSpPr>
          <p:spPr bwMode="auto">
            <a:xfrm>
              <a:off x="988" y="1141"/>
              <a:ext cx="333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grpSp>
          <p:nvGrpSpPr>
            <p:cNvPr id="49" name="Group 256"/>
            <p:cNvGrpSpPr>
              <a:grpSpLocks/>
            </p:cNvGrpSpPr>
            <p:nvPr/>
          </p:nvGrpSpPr>
          <p:grpSpPr bwMode="auto">
            <a:xfrm>
              <a:off x="980" y="831"/>
              <a:ext cx="3334" cy="113"/>
              <a:chOff x="980" y="639"/>
              <a:chExt cx="3334" cy="113"/>
            </a:xfrm>
          </p:grpSpPr>
          <p:sp>
            <p:nvSpPr>
              <p:cNvPr id="55" name="Line 218"/>
              <p:cNvSpPr>
                <a:spLocks noChangeShapeType="1"/>
              </p:cNvSpPr>
              <p:nvPr/>
            </p:nvSpPr>
            <p:spPr bwMode="auto">
              <a:xfrm>
                <a:off x="983" y="752"/>
                <a:ext cx="33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6" name="Line 219"/>
              <p:cNvSpPr>
                <a:spLocks noChangeShapeType="1"/>
              </p:cNvSpPr>
              <p:nvPr/>
            </p:nvSpPr>
            <p:spPr bwMode="auto">
              <a:xfrm flipV="1">
                <a:off x="980" y="639"/>
                <a:ext cx="0" cy="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7" name="Line 220"/>
              <p:cNvSpPr>
                <a:spLocks noChangeShapeType="1"/>
              </p:cNvSpPr>
              <p:nvPr/>
            </p:nvSpPr>
            <p:spPr bwMode="auto">
              <a:xfrm flipV="1">
                <a:off x="1813" y="639"/>
                <a:ext cx="0" cy="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8" name="Line 221"/>
              <p:cNvSpPr>
                <a:spLocks noChangeShapeType="1"/>
              </p:cNvSpPr>
              <p:nvPr/>
            </p:nvSpPr>
            <p:spPr bwMode="auto">
              <a:xfrm flipV="1">
                <a:off x="4314" y="639"/>
                <a:ext cx="0" cy="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9" name="Line 222"/>
              <p:cNvSpPr>
                <a:spLocks noChangeShapeType="1"/>
              </p:cNvSpPr>
              <p:nvPr/>
            </p:nvSpPr>
            <p:spPr bwMode="auto">
              <a:xfrm flipV="1">
                <a:off x="2647" y="639"/>
                <a:ext cx="0" cy="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0" name="Line 223"/>
              <p:cNvSpPr>
                <a:spLocks noChangeShapeType="1"/>
              </p:cNvSpPr>
              <p:nvPr/>
            </p:nvSpPr>
            <p:spPr bwMode="auto">
              <a:xfrm flipV="1">
                <a:off x="3480" y="639"/>
                <a:ext cx="0" cy="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grpSp>
            <p:nvGrpSpPr>
              <p:cNvPr id="61" name="Group 231"/>
              <p:cNvGrpSpPr>
                <a:grpSpLocks/>
              </p:cNvGrpSpPr>
              <p:nvPr/>
            </p:nvGrpSpPr>
            <p:grpSpPr bwMode="auto">
              <a:xfrm>
                <a:off x="1094" y="692"/>
                <a:ext cx="620" cy="60"/>
                <a:chOff x="1094" y="688"/>
                <a:chExt cx="620" cy="60"/>
              </a:xfrm>
            </p:grpSpPr>
            <p:sp>
              <p:nvSpPr>
                <p:cNvPr id="86" name="Line 224"/>
                <p:cNvSpPr>
                  <a:spLocks noChangeShapeType="1"/>
                </p:cNvSpPr>
                <p:nvPr/>
              </p:nvSpPr>
              <p:spPr bwMode="auto">
                <a:xfrm flipV="1">
                  <a:off x="109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7" name="Line 225"/>
                <p:cNvSpPr>
                  <a:spLocks noChangeShapeType="1"/>
                </p:cNvSpPr>
                <p:nvPr/>
              </p:nvSpPr>
              <p:spPr bwMode="auto">
                <a:xfrm flipV="1">
                  <a:off x="171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8" name="Line 226"/>
                <p:cNvSpPr>
                  <a:spLocks noChangeShapeType="1"/>
                </p:cNvSpPr>
                <p:nvPr/>
              </p:nvSpPr>
              <p:spPr bwMode="auto">
                <a:xfrm flipV="1">
                  <a:off x="150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9" name="Line 227"/>
                <p:cNvSpPr>
                  <a:spLocks noChangeShapeType="1"/>
                </p:cNvSpPr>
                <p:nvPr/>
              </p:nvSpPr>
              <p:spPr bwMode="auto">
                <a:xfrm flipV="1">
                  <a:off x="140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90" name="Line 228"/>
                <p:cNvSpPr>
                  <a:spLocks noChangeShapeType="1"/>
                </p:cNvSpPr>
                <p:nvPr/>
              </p:nvSpPr>
              <p:spPr bwMode="auto">
                <a:xfrm flipV="1">
                  <a:off x="119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91" name="Line 229"/>
                <p:cNvSpPr>
                  <a:spLocks noChangeShapeType="1"/>
                </p:cNvSpPr>
                <p:nvPr/>
              </p:nvSpPr>
              <p:spPr bwMode="auto">
                <a:xfrm flipV="1">
                  <a:off x="130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92" name="Line 230"/>
                <p:cNvSpPr>
                  <a:spLocks noChangeShapeType="1"/>
                </p:cNvSpPr>
                <p:nvPr/>
              </p:nvSpPr>
              <p:spPr bwMode="auto">
                <a:xfrm flipV="1">
                  <a:off x="161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grpSp>
          <p:grpSp>
            <p:nvGrpSpPr>
              <p:cNvPr id="62" name="Group 232"/>
              <p:cNvGrpSpPr>
                <a:grpSpLocks/>
              </p:cNvGrpSpPr>
              <p:nvPr/>
            </p:nvGrpSpPr>
            <p:grpSpPr bwMode="auto">
              <a:xfrm>
                <a:off x="3578" y="692"/>
                <a:ext cx="620" cy="60"/>
                <a:chOff x="1094" y="688"/>
                <a:chExt cx="620" cy="60"/>
              </a:xfrm>
            </p:grpSpPr>
            <p:sp>
              <p:nvSpPr>
                <p:cNvPr id="79" name="Line 233"/>
                <p:cNvSpPr>
                  <a:spLocks noChangeShapeType="1"/>
                </p:cNvSpPr>
                <p:nvPr/>
              </p:nvSpPr>
              <p:spPr bwMode="auto">
                <a:xfrm flipV="1">
                  <a:off x="109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0" name="Line 234"/>
                <p:cNvSpPr>
                  <a:spLocks noChangeShapeType="1"/>
                </p:cNvSpPr>
                <p:nvPr/>
              </p:nvSpPr>
              <p:spPr bwMode="auto">
                <a:xfrm flipV="1">
                  <a:off x="171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1" name="Line 235"/>
                <p:cNvSpPr>
                  <a:spLocks noChangeShapeType="1"/>
                </p:cNvSpPr>
                <p:nvPr/>
              </p:nvSpPr>
              <p:spPr bwMode="auto">
                <a:xfrm flipV="1">
                  <a:off x="150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2" name="Line 236"/>
                <p:cNvSpPr>
                  <a:spLocks noChangeShapeType="1"/>
                </p:cNvSpPr>
                <p:nvPr/>
              </p:nvSpPr>
              <p:spPr bwMode="auto">
                <a:xfrm flipV="1">
                  <a:off x="140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3" name="Line 237"/>
                <p:cNvSpPr>
                  <a:spLocks noChangeShapeType="1"/>
                </p:cNvSpPr>
                <p:nvPr/>
              </p:nvSpPr>
              <p:spPr bwMode="auto">
                <a:xfrm flipV="1">
                  <a:off x="119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4" name="Line 238"/>
                <p:cNvSpPr>
                  <a:spLocks noChangeShapeType="1"/>
                </p:cNvSpPr>
                <p:nvPr/>
              </p:nvSpPr>
              <p:spPr bwMode="auto">
                <a:xfrm flipV="1">
                  <a:off x="130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5" name="Line 239"/>
                <p:cNvSpPr>
                  <a:spLocks noChangeShapeType="1"/>
                </p:cNvSpPr>
                <p:nvPr/>
              </p:nvSpPr>
              <p:spPr bwMode="auto">
                <a:xfrm flipV="1">
                  <a:off x="161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grpSp>
          <p:grpSp>
            <p:nvGrpSpPr>
              <p:cNvPr id="63" name="Group 240"/>
              <p:cNvGrpSpPr>
                <a:grpSpLocks/>
              </p:cNvGrpSpPr>
              <p:nvPr/>
            </p:nvGrpSpPr>
            <p:grpSpPr bwMode="auto">
              <a:xfrm>
                <a:off x="2754" y="692"/>
                <a:ext cx="620" cy="60"/>
                <a:chOff x="1094" y="688"/>
                <a:chExt cx="620" cy="60"/>
              </a:xfrm>
            </p:grpSpPr>
            <p:sp>
              <p:nvSpPr>
                <p:cNvPr id="72" name="Line 241"/>
                <p:cNvSpPr>
                  <a:spLocks noChangeShapeType="1"/>
                </p:cNvSpPr>
                <p:nvPr/>
              </p:nvSpPr>
              <p:spPr bwMode="auto">
                <a:xfrm flipV="1">
                  <a:off x="109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3" name="Line 242"/>
                <p:cNvSpPr>
                  <a:spLocks noChangeShapeType="1"/>
                </p:cNvSpPr>
                <p:nvPr/>
              </p:nvSpPr>
              <p:spPr bwMode="auto">
                <a:xfrm flipV="1">
                  <a:off x="171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4" name="Line 243"/>
                <p:cNvSpPr>
                  <a:spLocks noChangeShapeType="1"/>
                </p:cNvSpPr>
                <p:nvPr/>
              </p:nvSpPr>
              <p:spPr bwMode="auto">
                <a:xfrm flipV="1">
                  <a:off x="150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5" name="Line 244"/>
                <p:cNvSpPr>
                  <a:spLocks noChangeShapeType="1"/>
                </p:cNvSpPr>
                <p:nvPr/>
              </p:nvSpPr>
              <p:spPr bwMode="auto">
                <a:xfrm flipV="1">
                  <a:off x="140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6" name="Line 245"/>
                <p:cNvSpPr>
                  <a:spLocks noChangeShapeType="1"/>
                </p:cNvSpPr>
                <p:nvPr/>
              </p:nvSpPr>
              <p:spPr bwMode="auto">
                <a:xfrm flipV="1">
                  <a:off x="119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7" name="Line 246"/>
                <p:cNvSpPr>
                  <a:spLocks noChangeShapeType="1"/>
                </p:cNvSpPr>
                <p:nvPr/>
              </p:nvSpPr>
              <p:spPr bwMode="auto">
                <a:xfrm flipV="1">
                  <a:off x="130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8" name="Line 247"/>
                <p:cNvSpPr>
                  <a:spLocks noChangeShapeType="1"/>
                </p:cNvSpPr>
                <p:nvPr/>
              </p:nvSpPr>
              <p:spPr bwMode="auto">
                <a:xfrm flipV="1">
                  <a:off x="161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grpSp>
          <p:grpSp>
            <p:nvGrpSpPr>
              <p:cNvPr id="64" name="Group 248"/>
              <p:cNvGrpSpPr>
                <a:grpSpLocks/>
              </p:cNvGrpSpPr>
              <p:nvPr/>
            </p:nvGrpSpPr>
            <p:grpSpPr bwMode="auto">
              <a:xfrm>
                <a:off x="1925" y="692"/>
                <a:ext cx="620" cy="60"/>
                <a:chOff x="1094" y="688"/>
                <a:chExt cx="620" cy="60"/>
              </a:xfrm>
            </p:grpSpPr>
            <p:sp>
              <p:nvSpPr>
                <p:cNvPr id="65" name="Line 249"/>
                <p:cNvSpPr>
                  <a:spLocks noChangeShapeType="1"/>
                </p:cNvSpPr>
                <p:nvPr/>
              </p:nvSpPr>
              <p:spPr bwMode="auto">
                <a:xfrm flipV="1">
                  <a:off x="109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6" name="Line 250"/>
                <p:cNvSpPr>
                  <a:spLocks noChangeShapeType="1"/>
                </p:cNvSpPr>
                <p:nvPr/>
              </p:nvSpPr>
              <p:spPr bwMode="auto">
                <a:xfrm flipV="1">
                  <a:off x="171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7" name="Line 251"/>
                <p:cNvSpPr>
                  <a:spLocks noChangeShapeType="1"/>
                </p:cNvSpPr>
                <p:nvPr/>
              </p:nvSpPr>
              <p:spPr bwMode="auto">
                <a:xfrm flipV="1">
                  <a:off x="150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8" name="Line 252"/>
                <p:cNvSpPr>
                  <a:spLocks noChangeShapeType="1"/>
                </p:cNvSpPr>
                <p:nvPr/>
              </p:nvSpPr>
              <p:spPr bwMode="auto">
                <a:xfrm flipV="1">
                  <a:off x="140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9" name="Line 253"/>
                <p:cNvSpPr>
                  <a:spLocks noChangeShapeType="1"/>
                </p:cNvSpPr>
                <p:nvPr/>
              </p:nvSpPr>
              <p:spPr bwMode="auto">
                <a:xfrm flipV="1">
                  <a:off x="119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0" name="Line 254"/>
                <p:cNvSpPr>
                  <a:spLocks noChangeShapeType="1"/>
                </p:cNvSpPr>
                <p:nvPr/>
              </p:nvSpPr>
              <p:spPr bwMode="auto">
                <a:xfrm flipV="1">
                  <a:off x="130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1" name="Line 255"/>
                <p:cNvSpPr>
                  <a:spLocks noChangeShapeType="1"/>
                </p:cNvSpPr>
                <p:nvPr/>
              </p:nvSpPr>
              <p:spPr bwMode="auto">
                <a:xfrm flipV="1">
                  <a:off x="161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grpSp>
        </p:grpSp>
        <p:sp>
          <p:nvSpPr>
            <p:cNvPr id="50" name="AutoShape 260"/>
            <p:cNvSpPr>
              <a:spLocks noChangeArrowheads="1"/>
            </p:cNvSpPr>
            <p:nvPr/>
          </p:nvSpPr>
          <p:spPr bwMode="auto">
            <a:xfrm rot="13500000">
              <a:off x="969" y="1933"/>
              <a:ext cx="40" cy="40"/>
            </a:xfrm>
            <a:prstGeom prst="rtTriangle">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1" name="Line 259"/>
            <p:cNvSpPr>
              <a:spLocks noChangeShapeType="1"/>
            </p:cNvSpPr>
            <p:nvPr/>
          </p:nvSpPr>
          <p:spPr bwMode="auto">
            <a:xfrm>
              <a:off x="989" y="1933"/>
              <a:ext cx="0" cy="39"/>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2" name="Line 210"/>
            <p:cNvSpPr>
              <a:spLocks noChangeShapeType="1"/>
            </p:cNvSpPr>
            <p:nvPr/>
          </p:nvSpPr>
          <p:spPr bwMode="auto">
            <a:xfrm flipH="1">
              <a:off x="964" y="1954"/>
              <a:ext cx="52" cy="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3" name="Line 212"/>
            <p:cNvSpPr>
              <a:spLocks noChangeShapeType="1"/>
            </p:cNvSpPr>
            <p:nvPr/>
          </p:nvSpPr>
          <p:spPr bwMode="auto">
            <a:xfrm>
              <a:off x="988" y="1926"/>
              <a:ext cx="34" cy="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4" name="Text Box 153"/>
            <p:cNvSpPr txBox="1">
              <a:spLocks noChangeArrowheads="1"/>
            </p:cNvSpPr>
            <p:nvPr/>
          </p:nvSpPr>
          <p:spPr bwMode="auto">
            <a:xfrm>
              <a:off x="1860" y="968"/>
              <a:ext cx="78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Type of Service</a:t>
              </a:r>
            </a:p>
          </p:txBody>
        </p:sp>
      </p:grpSp>
    </p:spTree>
    <p:extLst>
      <p:ext uri="{BB962C8B-B14F-4D97-AF65-F5344CB8AC3E}">
        <p14:creationId xmlns:p14="http://schemas.microsoft.com/office/powerpoint/2010/main" val="38671349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628313" y="568598"/>
            <a:ext cx="4612107" cy="646331"/>
          </a:xfrm>
          <a:prstGeom prst="rect">
            <a:avLst/>
          </a:prstGeom>
          <a:noFill/>
        </p:spPr>
        <p:txBody>
          <a:bodyPr wrap="square" rtlCol="0">
            <a:spAutoFit/>
          </a:bodyPr>
          <a:lstStyle/>
          <a:p>
            <a:r>
              <a:rPr lang="en-US" dirty="0" smtClean="0">
                <a:latin typeface="Powderfinger Type"/>
                <a:cs typeface="Powderfinger Type"/>
              </a:rPr>
              <a:t>But – is  minimalism sustainable?</a:t>
            </a:r>
            <a:endParaRPr lang="en-US" dirty="0">
              <a:latin typeface="Powderfinger Type"/>
              <a:cs typeface="Powderfinger Type"/>
            </a:endParaRPr>
          </a:p>
        </p:txBody>
      </p:sp>
    </p:spTree>
    <p:extLst>
      <p:ext uri="{BB962C8B-B14F-4D97-AF65-F5344CB8AC3E}">
        <p14:creationId xmlns:p14="http://schemas.microsoft.com/office/powerpoint/2010/main" val="397475666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smtClean="0">
                <a:latin typeface="Powderfinger Type"/>
                <a:cs typeface="Powderfinger Type"/>
              </a:rPr>
              <a:t>Drilling down…</a:t>
            </a:r>
            <a:endParaRPr lang="en-US" dirty="0">
              <a:latin typeface="Powderfinger Type"/>
              <a:cs typeface="Powderfinger Type"/>
            </a:endParaRPr>
          </a:p>
        </p:txBody>
      </p:sp>
      <p:sp>
        <p:nvSpPr>
          <p:cNvPr id="4" name="TextBox 3"/>
          <p:cNvSpPr txBox="1"/>
          <p:nvPr/>
        </p:nvSpPr>
        <p:spPr>
          <a:xfrm>
            <a:off x="814488" y="3062335"/>
            <a:ext cx="4903907" cy="646331"/>
          </a:xfrm>
          <a:prstGeom prst="rect">
            <a:avLst/>
          </a:prstGeom>
          <a:noFill/>
        </p:spPr>
        <p:txBody>
          <a:bodyPr wrap="none" rtlCol="0">
            <a:spAutoFit/>
          </a:bodyPr>
          <a:lstStyle/>
          <a:p>
            <a:r>
              <a:rPr lang="en-US" sz="3600" b="1" dirty="0" smtClean="0">
                <a:solidFill>
                  <a:srgbClr val="800000"/>
                </a:solidFill>
                <a:latin typeface="Max's Handwritin"/>
                <a:cs typeface="Max's Handwritin"/>
              </a:rPr>
              <a:t>So far this is all rather abstract</a:t>
            </a:r>
            <a:endParaRPr lang="en-US" sz="3600" b="1" dirty="0">
              <a:solidFill>
                <a:srgbClr val="800000"/>
              </a:solidFill>
              <a:latin typeface="Max's Handwritin"/>
              <a:cs typeface="Max's Handwritin"/>
            </a:endParaRPr>
          </a:p>
        </p:txBody>
      </p:sp>
    </p:spTree>
    <p:extLst>
      <p:ext uri="{BB962C8B-B14F-4D97-AF65-F5344CB8AC3E}">
        <p14:creationId xmlns:p14="http://schemas.microsoft.com/office/powerpoint/2010/main" val="35536802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smtClean="0">
                <a:latin typeface="Powderfinger Type"/>
                <a:cs typeface="Powderfinger Type"/>
              </a:rPr>
              <a:t>Drilling down…</a:t>
            </a:r>
            <a:endParaRPr lang="en-US" dirty="0">
              <a:latin typeface="Powderfinger Type"/>
              <a:cs typeface="Powderfinger Type"/>
            </a:endParaRPr>
          </a:p>
        </p:txBody>
      </p:sp>
      <p:sp>
        <p:nvSpPr>
          <p:cNvPr id="4" name="TextBox 3"/>
          <p:cNvSpPr txBox="1"/>
          <p:nvPr/>
        </p:nvSpPr>
        <p:spPr>
          <a:xfrm>
            <a:off x="814488" y="3062335"/>
            <a:ext cx="4903907" cy="646331"/>
          </a:xfrm>
          <a:prstGeom prst="rect">
            <a:avLst/>
          </a:prstGeom>
          <a:noFill/>
        </p:spPr>
        <p:txBody>
          <a:bodyPr wrap="none" rtlCol="0">
            <a:spAutoFit/>
          </a:bodyPr>
          <a:lstStyle/>
          <a:p>
            <a:r>
              <a:rPr lang="en-US" sz="3600" b="1" dirty="0" smtClean="0">
                <a:solidFill>
                  <a:srgbClr val="800000"/>
                </a:solidFill>
                <a:latin typeface="Max's Handwritin"/>
                <a:cs typeface="Max's Handwritin"/>
              </a:rPr>
              <a:t>So far this is all rather abstract</a:t>
            </a:r>
            <a:endParaRPr lang="en-US" sz="3600" b="1" dirty="0">
              <a:solidFill>
                <a:srgbClr val="800000"/>
              </a:solidFill>
              <a:latin typeface="Max's Handwritin"/>
              <a:cs typeface="Max's Handwritin"/>
            </a:endParaRPr>
          </a:p>
        </p:txBody>
      </p:sp>
      <p:sp>
        <p:nvSpPr>
          <p:cNvPr id="3" name="TextBox 2"/>
          <p:cNvSpPr txBox="1"/>
          <p:nvPr/>
        </p:nvSpPr>
        <p:spPr>
          <a:xfrm>
            <a:off x="1780828" y="3739587"/>
            <a:ext cx="5204436" cy="1200329"/>
          </a:xfrm>
          <a:prstGeom prst="rect">
            <a:avLst/>
          </a:prstGeom>
          <a:noFill/>
        </p:spPr>
        <p:txBody>
          <a:bodyPr wrap="square" rtlCol="0">
            <a:spAutoFit/>
          </a:bodyPr>
          <a:lstStyle/>
          <a:p>
            <a:r>
              <a:rPr lang="en-US" sz="3600" dirty="0" smtClean="0">
                <a:latin typeface="Max's Handwritin"/>
                <a:cs typeface="Max's Handwritin"/>
              </a:rPr>
              <a:t>Lets take a more detailed look at some specific technologies</a:t>
            </a:r>
            <a:endParaRPr lang="en-US" sz="3600" dirty="0">
              <a:latin typeface="Max's Handwritin"/>
              <a:cs typeface="Max's Handwritin"/>
            </a:endParaRPr>
          </a:p>
        </p:txBody>
      </p:sp>
    </p:spTree>
    <p:extLst>
      <p:ext uri="{BB962C8B-B14F-4D97-AF65-F5344CB8AC3E}">
        <p14:creationId xmlns:p14="http://schemas.microsoft.com/office/powerpoint/2010/main" val="382779637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smtClean="0">
                <a:latin typeface="Powderfinger Type"/>
                <a:cs typeface="Powderfinger Type"/>
              </a:rPr>
              <a:t>Drilling down…</a:t>
            </a:r>
            <a:endParaRPr lang="en-US" dirty="0">
              <a:latin typeface="Powderfinger Type"/>
              <a:cs typeface="Powderfinger Type"/>
            </a:endParaRPr>
          </a:p>
        </p:txBody>
      </p:sp>
      <p:sp>
        <p:nvSpPr>
          <p:cNvPr id="4" name="TextBox 3"/>
          <p:cNvSpPr txBox="1"/>
          <p:nvPr/>
        </p:nvSpPr>
        <p:spPr>
          <a:xfrm>
            <a:off x="814488" y="3062335"/>
            <a:ext cx="3775393" cy="646331"/>
          </a:xfrm>
          <a:prstGeom prst="rect">
            <a:avLst/>
          </a:prstGeom>
          <a:noFill/>
        </p:spPr>
        <p:txBody>
          <a:bodyPr wrap="none" rtlCol="0">
            <a:spAutoFit/>
          </a:bodyPr>
          <a:lstStyle/>
          <a:p>
            <a:r>
              <a:rPr lang="en-US" sz="3600" b="1" dirty="0" smtClean="0">
                <a:solidFill>
                  <a:schemeClr val="accent2">
                    <a:lumMod val="40000"/>
                    <a:lumOff val="60000"/>
                  </a:schemeClr>
                </a:solidFill>
                <a:latin typeface="Max's Handwritin"/>
                <a:cs typeface="Max's Handwritin"/>
              </a:rPr>
              <a:t>This is all rather abstract</a:t>
            </a:r>
            <a:endParaRPr lang="en-US" sz="3600" b="1" dirty="0">
              <a:solidFill>
                <a:schemeClr val="accent2">
                  <a:lumMod val="40000"/>
                  <a:lumOff val="60000"/>
                </a:schemeClr>
              </a:solidFill>
              <a:latin typeface="Max's Handwritin"/>
              <a:cs typeface="Max's Handwritin"/>
            </a:endParaRPr>
          </a:p>
        </p:txBody>
      </p:sp>
      <p:sp>
        <p:nvSpPr>
          <p:cNvPr id="3" name="TextBox 2"/>
          <p:cNvSpPr txBox="1"/>
          <p:nvPr/>
        </p:nvSpPr>
        <p:spPr>
          <a:xfrm>
            <a:off x="1780828" y="3739587"/>
            <a:ext cx="5204436" cy="1200329"/>
          </a:xfrm>
          <a:prstGeom prst="rect">
            <a:avLst/>
          </a:prstGeom>
          <a:noFill/>
        </p:spPr>
        <p:txBody>
          <a:bodyPr wrap="square" rtlCol="0">
            <a:spAutoFit/>
          </a:bodyPr>
          <a:lstStyle/>
          <a:p>
            <a:r>
              <a:rPr lang="en-US" sz="3600" dirty="0" smtClean="0">
                <a:solidFill>
                  <a:schemeClr val="bg1">
                    <a:lumMod val="75000"/>
                  </a:schemeClr>
                </a:solidFill>
                <a:latin typeface="Max's Handwritin"/>
                <a:cs typeface="Max's Handwritin"/>
              </a:rPr>
              <a:t>Lets take a more detailed look at some specific technologies</a:t>
            </a:r>
            <a:endParaRPr lang="en-US" sz="3600" dirty="0">
              <a:solidFill>
                <a:schemeClr val="bg1">
                  <a:lumMod val="75000"/>
                </a:schemeClr>
              </a:solidFill>
              <a:latin typeface="Max's Handwritin"/>
              <a:cs typeface="Max's Handwritin"/>
            </a:endParaRPr>
          </a:p>
        </p:txBody>
      </p:sp>
      <p:sp>
        <p:nvSpPr>
          <p:cNvPr id="5" name="TextBox 4"/>
          <p:cNvSpPr txBox="1"/>
          <p:nvPr/>
        </p:nvSpPr>
        <p:spPr>
          <a:xfrm rot="20404687">
            <a:off x="803584" y="3331848"/>
            <a:ext cx="7682814" cy="1200328"/>
          </a:xfrm>
          <a:prstGeom prst="rect">
            <a:avLst/>
          </a:prstGeom>
          <a:noFill/>
        </p:spPr>
        <p:txBody>
          <a:bodyPr wrap="square" rtlCol="0">
            <a:spAutoFit/>
          </a:bodyPr>
          <a:lstStyle/>
          <a:p>
            <a:r>
              <a:rPr lang="en-US" sz="2400" dirty="0" smtClean="0">
                <a:solidFill>
                  <a:srgbClr val="800000"/>
                </a:solidFill>
                <a:latin typeface="Powderfinger Type"/>
                <a:cs typeface="Powderfinger Type"/>
              </a:rPr>
              <a:t>And bear in mind that the shape of the future can often be found in the mistakes of the past!</a:t>
            </a:r>
            <a:endParaRPr lang="en-US" sz="2400" dirty="0">
              <a:solidFill>
                <a:srgbClr val="800000"/>
              </a:solidFill>
              <a:latin typeface="Powderfinger Type"/>
              <a:cs typeface="Powderfinger Type"/>
            </a:endParaRPr>
          </a:p>
        </p:txBody>
      </p:sp>
    </p:spTree>
    <p:extLst>
      <p:ext uri="{BB962C8B-B14F-4D97-AF65-F5344CB8AC3E}">
        <p14:creationId xmlns:p14="http://schemas.microsoft.com/office/powerpoint/2010/main" val="316165607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800000"/>
                </a:solidFill>
                <a:latin typeface="Powderfinger Type"/>
                <a:cs typeface="Powderfinger Type"/>
              </a:rPr>
              <a:t>IP was just so simple…</a:t>
            </a:r>
            <a:endParaRPr lang="en-US" dirty="0">
              <a:solidFill>
                <a:srgbClr val="800000"/>
              </a:solidFill>
              <a:latin typeface="Powderfinger Type"/>
              <a:cs typeface="Powderfinger Type"/>
            </a:endParaRPr>
          </a:p>
        </p:txBody>
      </p:sp>
      <p:grpSp>
        <p:nvGrpSpPr>
          <p:cNvPr id="17" name="Group 262"/>
          <p:cNvGrpSpPr>
            <a:grpSpLocks/>
          </p:cNvGrpSpPr>
          <p:nvPr/>
        </p:nvGrpSpPr>
        <p:grpSpPr bwMode="auto">
          <a:xfrm>
            <a:off x="1516063" y="2064737"/>
            <a:ext cx="5389562" cy="1943100"/>
            <a:chOff x="955" y="831"/>
            <a:chExt cx="3395" cy="1224"/>
          </a:xfrm>
        </p:grpSpPr>
        <p:sp>
          <p:nvSpPr>
            <p:cNvPr id="18" name="Rectangle 142"/>
            <p:cNvSpPr>
              <a:spLocks noChangeArrowheads="1"/>
            </p:cNvSpPr>
            <p:nvPr/>
          </p:nvSpPr>
          <p:spPr bwMode="auto">
            <a:xfrm>
              <a:off x="988" y="968"/>
              <a:ext cx="3327" cy="1080"/>
            </a:xfrm>
            <a:prstGeom prst="rect">
              <a:avLst/>
            </a:prstGeom>
            <a:solidFill>
              <a:srgbClr val="EBEBEB"/>
            </a:solidFill>
            <a:ln w="9525">
              <a:solidFill>
                <a:schemeClr val="tx1"/>
              </a:solidFill>
              <a:miter lim="800000"/>
              <a:headEnd/>
              <a:tailEnd/>
            </a:ln>
            <a:effectLst>
              <a:outerShdw blurRad="63500" dist="107763" dir="2700000" algn="ctr" rotWithShape="0">
                <a:schemeClr val="tx2">
                  <a:alpha val="74998"/>
                </a:schemeClr>
              </a:outerShdw>
            </a:effectLst>
          </p:spPr>
          <p:txBody>
            <a:bodyPr wrap="none" anchor="ctr"/>
            <a:lstStyle/>
            <a:p>
              <a:endParaRPr lang="en-US" sz="1200"/>
            </a:p>
          </p:txBody>
        </p:sp>
        <p:sp>
          <p:nvSpPr>
            <p:cNvPr id="19" name="Line 144"/>
            <p:cNvSpPr>
              <a:spLocks noChangeShapeType="1"/>
            </p:cNvSpPr>
            <p:nvPr/>
          </p:nvSpPr>
          <p:spPr bwMode="auto">
            <a:xfrm>
              <a:off x="988" y="1328"/>
              <a:ext cx="33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20" name="Line 145"/>
            <p:cNvSpPr>
              <a:spLocks noChangeShapeType="1"/>
            </p:cNvSpPr>
            <p:nvPr/>
          </p:nvSpPr>
          <p:spPr bwMode="auto">
            <a:xfrm>
              <a:off x="988" y="1688"/>
              <a:ext cx="333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tx2">
                        <a:alpha val="74998"/>
                      </a:schemeClr>
                    </a:outerShdw>
                  </a:effectLst>
                </a14:hiddenEffects>
              </a:ext>
            </a:extLst>
          </p:spPr>
          <p:txBody>
            <a:bodyPr wrap="none" anchor="ctr"/>
            <a:lstStyle/>
            <a:p>
              <a:endParaRPr lang="en-US" sz="1200"/>
            </a:p>
          </p:txBody>
        </p:sp>
        <p:sp>
          <p:nvSpPr>
            <p:cNvPr id="21" name="Line 146"/>
            <p:cNvSpPr>
              <a:spLocks noChangeShapeType="1"/>
            </p:cNvSpPr>
            <p:nvPr/>
          </p:nvSpPr>
          <p:spPr bwMode="auto">
            <a:xfrm>
              <a:off x="2651" y="968"/>
              <a:ext cx="0" cy="5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22" name="Line 147"/>
            <p:cNvSpPr>
              <a:spLocks noChangeShapeType="1"/>
            </p:cNvSpPr>
            <p:nvPr/>
          </p:nvSpPr>
          <p:spPr bwMode="auto">
            <a:xfrm>
              <a:off x="3483" y="1868"/>
              <a:ext cx="0" cy="1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23" name="Line 148"/>
            <p:cNvSpPr>
              <a:spLocks noChangeShapeType="1"/>
            </p:cNvSpPr>
            <p:nvPr/>
          </p:nvSpPr>
          <p:spPr bwMode="auto">
            <a:xfrm>
              <a:off x="2963" y="1152"/>
              <a:ext cx="0" cy="1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24" name="Line 149"/>
            <p:cNvSpPr>
              <a:spLocks noChangeShapeType="1"/>
            </p:cNvSpPr>
            <p:nvPr/>
          </p:nvSpPr>
          <p:spPr bwMode="auto">
            <a:xfrm>
              <a:off x="1404" y="964"/>
              <a:ext cx="0" cy="1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25" name="Line 150"/>
            <p:cNvSpPr>
              <a:spLocks noChangeShapeType="1"/>
            </p:cNvSpPr>
            <p:nvPr/>
          </p:nvSpPr>
          <p:spPr bwMode="auto">
            <a:xfrm>
              <a:off x="1819" y="968"/>
              <a:ext cx="0" cy="1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26" name="Text Box 151"/>
            <p:cNvSpPr txBox="1">
              <a:spLocks noChangeArrowheads="1"/>
            </p:cNvSpPr>
            <p:nvPr/>
          </p:nvSpPr>
          <p:spPr bwMode="auto">
            <a:xfrm>
              <a:off x="955" y="961"/>
              <a:ext cx="448"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Version</a:t>
              </a:r>
            </a:p>
          </p:txBody>
        </p:sp>
        <p:sp>
          <p:nvSpPr>
            <p:cNvPr id="27" name="Text Box 152"/>
            <p:cNvSpPr txBox="1">
              <a:spLocks noChangeArrowheads="1"/>
            </p:cNvSpPr>
            <p:nvPr/>
          </p:nvSpPr>
          <p:spPr bwMode="auto">
            <a:xfrm>
              <a:off x="1427" y="961"/>
              <a:ext cx="2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IHL</a:t>
              </a:r>
            </a:p>
          </p:txBody>
        </p:sp>
        <p:sp>
          <p:nvSpPr>
            <p:cNvPr id="28" name="Text Box 154"/>
            <p:cNvSpPr txBox="1">
              <a:spLocks noChangeArrowheads="1"/>
            </p:cNvSpPr>
            <p:nvPr/>
          </p:nvSpPr>
          <p:spPr bwMode="auto">
            <a:xfrm>
              <a:off x="2805" y="961"/>
              <a:ext cx="645"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Total Length</a:t>
              </a:r>
            </a:p>
          </p:txBody>
        </p:sp>
        <p:sp>
          <p:nvSpPr>
            <p:cNvPr id="29" name="Text Box 155"/>
            <p:cNvSpPr txBox="1">
              <a:spLocks noChangeArrowheads="1"/>
            </p:cNvSpPr>
            <p:nvPr/>
          </p:nvSpPr>
          <p:spPr bwMode="auto">
            <a:xfrm>
              <a:off x="2623" y="1157"/>
              <a:ext cx="353"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Flags</a:t>
              </a:r>
            </a:p>
          </p:txBody>
        </p:sp>
        <p:sp>
          <p:nvSpPr>
            <p:cNvPr id="30" name="Text Box 156"/>
            <p:cNvSpPr txBox="1">
              <a:spLocks noChangeArrowheads="1"/>
            </p:cNvSpPr>
            <p:nvPr/>
          </p:nvSpPr>
          <p:spPr bwMode="auto">
            <a:xfrm>
              <a:off x="1497" y="1157"/>
              <a:ext cx="661"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Identification</a:t>
              </a:r>
            </a:p>
          </p:txBody>
        </p:sp>
        <p:sp>
          <p:nvSpPr>
            <p:cNvPr id="31" name="Text Box 157"/>
            <p:cNvSpPr txBox="1">
              <a:spLocks noChangeArrowheads="1"/>
            </p:cNvSpPr>
            <p:nvPr/>
          </p:nvSpPr>
          <p:spPr bwMode="auto">
            <a:xfrm>
              <a:off x="3156" y="1157"/>
              <a:ext cx="815"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Fragment Offset</a:t>
              </a:r>
            </a:p>
          </p:txBody>
        </p:sp>
        <p:sp>
          <p:nvSpPr>
            <p:cNvPr id="32" name="Text Box 158"/>
            <p:cNvSpPr txBox="1">
              <a:spLocks noChangeArrowheads="1"/>
            </p:cNvSpPr>
            <p:nvPr/>
          </p:nvSpPr>
          <p:spPr bwMode="auto">
            <a:xfrm>
              <a:off x="1042" y="1341"/>
              <a:ext cx="66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Time To Live</a:t>
              </a:r>
            </a:p>
          </p:txBody>
        </p:sp>
        <p:sp>
          <p:nvSpPr>
            <p:cNvPr id="33" name="Text Box 159"/>
            <p:cNvSpPr txBox="1">
              <a:spLocks noChangeArrowheads="1"/>
            </p:cNvSpPr>
            <p:nvPr/>
          </p:nvSpPr>
          <p:spPr bwMode="auto">
            <a:xfrm>
              <a:off x="2324" y="1517"/>
              <a:ext cx="803"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Source Address</a:t>
              </a:r>
            </a:p>
          </p:txBody>
        </p:sp>
        <p:sp>
          <p:nvSpPr>
            <p:cNvPr id="34" name="Text Box 160"/>
            <p:cNvSpPr txBox="1">
              <a:spLocks noChangeArrowheads="1"/>
            </p:cNvSpPr>
            <p:nvPr/>
          </p:nvSpPr>
          <p:spPr bwMode="auto">
            <a:xfrm>
              <a:off x="2298" y="1689"/>
              <a:ext cx="981"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Destination Address</a:t>
              </a:r>
            </a:p>
          </p:txBody>
        </p:sp>
        <p:sp>
          <p:nvSpPr>
            <p:cNvPr id="35" name="Text Box 161"/>
            <p:cNvSpPr txBox="1">
              <a:spLocks noChangeArrowheads="1"/>
            </p:cNvSpPr>
            <p:nvPr/>
          </p:nvSpPr>
          <p:spPr bwMode="auto">
            <a:xfrm>
              <a:off x="1978" y="1881"/>
              <a:ext cx="45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Options</a:t>
              </a:r>
            </a:p>
          </p:txBody>
        </p:sp>
        <p:sp>
          <p:nvSpPr>
            <p:cNvPr id="36" name="Text Box 162"/>
            <p:cNvSpPr txBox="1">
              <a:spLocks noChangeArrowheads="1"/>
            </p:cNvSpPr>
            <p:nvPr/>
          </p:nvSpPr>
          <p:spPr bwMode="auto">
            <a:xfrm>
              <a:off x="3563" y="1881"/>
              <a:ext cx="47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Padding</a:t>
              </a:r>
            </a:p>
          </p:txBody>
        </p:sp>
        <p:sp>
          <p:nvSpPr>
            <p:cNvPr id="37" name="Line 163"/>
            <p:cNvSpPr>
              <a:spLocks noChangeShapeType="1"/>
            </p:cNvSpPr>
            <p:nvPr/>
          </p:nvSpPr>
          <p:spPr bwMode="auto">
            <a:xfrm>
              <a:off x="1819" y="1332"/>
              <a:ext cx="0" cy="17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38" name="Text Box 164"/>
            <p:cNvSpPr txBox="1">
              <a:spLocks noChangeArrowheads="1"/>
            </p:cNvSpPr>
            <p:nvPr/>
          </p:nvSpPr>
          <p:spPr bwMode="auto">
            <a:xfrm>
              <a:off x="1947" y="1341"/>
              <a:ext cx="47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Protocol</a:t>
              </a:r>
            </a:p>
          </p:txBody>
        </p:sp>
        <p:sp>
          <p:nvSpPr>
            <p:cNvPr id="39" name="Text Box 165"/>
            <p:cNvSpPr txBox="1">
              <a:spLocks noChangeArrowheads="1"/>
            </p:cNvSpPr>
            <p:nvPr/>
          </p:nvSpPr>
          <p:spPr bwMode="auto">
            <a:xfrm>
              <a:off x="2853" y="1341"/>
              <a:ext cx="91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Header Checksum</a:t>
              </a:r>
            </a:p>
          </p:txBody>
        </p:sp>
        <p:sp>
          <p:nvSpPr>
            <p:cNvPr id="40" name="Rectangle 203"/>
            <p:cNvSpPr>
              <a:spLocks noChangeArrowheads="1"/>
            </p:cNvSpPr>
            <p:nvPr/>
          </p:nvSpPr>
          <p:spPr bwMode="auto">
            <a:xfrm rot="2537342">
              <a:off x="4230" y="1899"/>
              <a:ext cx="92" cy="90"/>
            </a:xfrm>
            <a:prstGeom prst="rect">
              <a:avLst/>
            </a:prstGeom>
            <a:solidFill>
              <a:srgbClr val="EBEBEB"/>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1" name="Rectangle 204"/>
            <p:cNvSpPr>
              <a:spLocks noChangeArrowheads="1"/>
            </p:cNvSpPr>
            <p:nvPr/>
          </p:nvSpPr>
          <p:spPr bwMode="auto">
            <a:xfrm>
              <a:off x="4185" y="1878"/>
              <a:ext cx="126" cy="143"/>
            </a:xfrm>
            <a:prstGeom prst="rect">
              <a:avLst/>
            </a:prstGeom>
            <a:solidFill>
              <a:srgbClr val="EBEB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2" name="Rectangle 205"/>
            <p:cNvSpPr>
              <a:spLocks noChangeArrowheads="1"/>
            </p:cNvSpPr>
            <p:nvPr/>
          </p:nvSpPr>
          <p:spPr bwMode="auto">
            <a:xfrm rot="-2126182">
              <a:off x="4298" y="1961"/>
              <a:ext cx="52" cy="4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3" name="Line 206"/>
            <p:cNvSpPr>
              <a:spLocks noChangeShapeType="1"/>
            </p:cNvSpPr>
            <p:nvPr/>
          </p:nvSpPr>
          <p:spPr bwMode="auto">
            <a:xfrm flipH="1">
              <a:off x="4291" y="1944"/>
              <a:ext cx="52" cy="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4" name="Line 207"/>
            <p:cNvSpPr>
              <a:spLocks noChangeShapeType="1"/>
            </p:cNvSpPr>
            <p:nvPr/>
          </p:nvSpPr>
          <p:spPr bwMode="auto">
            <a:xfrm flipH="1" flipV="1">
              <a:off x="4293" y="1986"/>
              <a:ext cx="24" cy="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5" name="Rectangle 209"/>
            <p:cNvSpPr>
              <a:spLocks noChangeArrowheads="1"/>
            </p:cNvSpPr>
            <p:nvPr/>
          </p:nvSpPr>
          <p:spPr bwMode="auto">
            <a:xfrm rot="-2126182">
              <a:off x="971" y="1969"/>
              <a:ext cx="52" cy="47"/>
            </a:xfrm>
            <a:prstGeom prst="rect">
              <a:avLst/>
            </a:prstGeom>
            <a:solidFill>
              <a:srgbClr val="EBEB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6" name="Line 211"/>
            <p:cNvSpPr>
              <a:spLocks noChangeShapeType="1"/>
            </p:cNvSpPr>
            <p:nvPr/>
          </p:nvSpPr>
          <p:spPr bwMode="auto">
            <a:xfrm flipH="1" flipV="1">
              <a:off x="966" y="1994"/>
              <a:ext cx="24" cy="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7" name="Line 213"/>
            <p:cNvSpPr>
              <a:spLocks noChangeShapeType="1"/>
            </p:cNvSpPr>
            <p:nvPr/>
          </p:nvSpPr>
          <p:spPr bwMode="auto">
            <a:xfrm>
              <a:off x="988" y="1870"/>
              <a:ext cx="333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8" name="Line 214"/>
            <p:cNvSpPr>
              <a:spLocks noChangeShapeType="1"/>
            </p:cNvSpPr>
            <p:nvPr/>
          </p:nvSpPr>
          <p:spPr bwMode="auto">
            <a:xfrm>
              <a:off x="988" y="1501"/>
              <a:ext cx="333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9" name="Line 215"/>
            <p:cNvSpPr>
              <a:spLocks noChangeShapeType="1"/>
            </p:cNvSpPr>
            <p:nvPr/>
          </p:nvSpPr>
          <p:spPr bwMode="auto">
            <a:xfrm>
              <a:off x="988" y="1141"/>
              <a:ext cx="333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grpSp>
          <p:nvGrpSpPr>
            <p:cNvPr id="50" name="Group 256"/>
            <p:cNvGrpSpPr>
              <a:grpSpLocks/>
            </p:cNvGrpSpPr>
            <p:nvPr/>
          </p:nvGrpSpPr>
          <p:grpSpPr bwMode="auto">
            <a:xfrm>
              <a:off x="980" y="831"/>
              <a:ext cx="3334" cy="113"/>
              <a:chOff x="980" y="639"/>
              <a:chExt cx="3334" cy="113"/>
            </a:xfrm>
          </p:grpSpPr>
          <p:sp>
            <p:nvSpPr>
              <p:cNvPr id="56" name="Line 218"/>
              <p:cNvSpPr>
                <a:spLocks noChangeShapeType="1"/>
              </p:cNvSpPr>
              <p:nvPr/>
            </p:nvSpPr>
            <p:spPr bwMode="auto">
              <a:xfrm>
                <a:off x="983" y="752"/>
                <a:ext cx="33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7" name="Line 219"/>
              <p:cNvSpPr>
                <a:spLocks noChangeShapeType="1"/>
              </p:cNvSpPr>
              <p:nvPr/>
            </p:nvSpPr>
            <p:spPr bwMode="auto">
              <a:xfrm flipV="1">
                <a:off x="980" y="639"/>
                <a:ext cx="0" cy="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8" name="Line 220"/>
              <p:cNvSpPr>
                <a:spLocks noChangeShapeType="1"/>
              </p:cNvSpPr>
              <p:nvPr/>
            </p:nvSpPr>
            <p:spPr bwMode="auto">
              <a:xfrm flipV="1">
                <a:off x="1813" y="639"/>
                <a:ext cx="0" cy="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9" name="Line 221"/>
              <p:cNvSpPr>
                <a:spLocks noChangeShapeType="1"/>
              </p:cNvSpPr>
              <p:nvPr/>
            </p:nvSpPr>
            <p:spPr bwMode="auto">
              <a:xfrm flipV="1">
                <a:off x="4314" y="639"/>
                <a:ext cx="0" cy="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0" name="Line 222"/>
              <p:cNvSpPr>
                <a:spLocks noChangeShapeType="1"/>
              </p:cNvSpPr>
              <p:nvPr/>
            </p:nvSpPr>
            <p:spPr bwMode="auto">
              <a:xfrm flipV="1">
                <a:off x="2647" y="639"/>
                <a:ext cx="0" cy="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1" name="Line 223"/>
              <p:cNvSpPr>
                <a:spLocks noChangeShapeType="1"/>
              </p:cNvSpPr>
              <p:nvPr/>
            </p:nvSpPr>
            <p:spPr bwMode="auto">
              <a:xfrm flipV="1">
                <a:off x="3480" y="639"/>
                <a:ext cx="0" cy="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grpSp>
            <p:nvGrpSpPr>
              <p:cNvPr id="62" name="Group 231"/>
              <p:cNvGrpSpPr>
                <a:grpSpLocks/>
              </p:cNvGrpSpPr>
              <p:nvPr/>
            </p:nvGrpSpPr>
            <p:grpSpPr bwMode="auto">
              <a:xfrm>
                <a:off x="1094" y="692"/>
                <a:ext cx="620" cy="60"/>
                <a:chOff x="1094" y="688"/>
                <a:chExt cx="620" cy="60"/>
              </a:xfrm>
            </p:grpSpPr>
            <p:sp>
              <p:nvSpPr>
                <p:cNvPr id="87" name="Line 224"/>
                <p:cNvSpPr>
                  <a:spLocks noChangeShapeType="1"/>
                </p:cNvSpPr>
                <p:nvPr/>
              </p:nvSpPr>
              <p:spPr bwMode="auto">
                <a:xfrm flipV="1">
                  <a:off x="109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8" name="Line 225"/>
                <p:cNvSpPr>
                  <a:spLocks noChangeShapeType="1"/>
                </p:cNvSpPr>
                <p:nvPr/>
              </p:nvSpPr>
              <p:spPr bwMode="auto">
                <a:xfrm flipV="1">
                  <a:off x="171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9" name="Line 226"/>
                <p:cNvSpPr>
                  <a:spLocks noChangeShapeType="1"/>
                </p:cNvSpPr>
                <p:nvPr/>
              </p:nvSpPr>
              <p:spPr bwMode="auto">
                <a:xfrm flipV="1">
                  <a:off x="150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90" name="Line 227"/>
                <p:cNvSpPr>
                  <a:spLocks noChangeShapeType="1"/>
                </p:cNvSpPr>
                <p:nvPr/>
              </p:nvSpPr>
              <p:spPr bwMode="auto">
                <a:xfrm flipV="1">
                  <a:off x="140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91" name="Line 228"/>
                <p:cNvSpPr>
                  <a:spLocks noChangeShapeType="1"/>
                </p:cNvSpPr>
                <p:nvPr/>
              </p:nvSpPr>
              <p:spPr bwMode="auto">
                <a:xfrm flipV="1">
                  <a:off x="119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92" name="Line 229"/>
                <p:cNvSpPr>
                  <a:spLocks noChangeShapeType="1"/>
                </p:cNvSpPr>
                <p:nvPr/>
              </p:nvSpPr>
              <p:spPr bwMode="auto">
                <a:xfrm flipV="1">
                  <a:off x="130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93" name="Line 230"/>
                <p:cNvSpPr>
                  <a:spLocks noChangeShapeType="1"/>
                </p:cNvSpPr>
                <p:nvPr/>
              </p:nvSpPr>
              <p:spPr bwMode="auto">
                <a:xfrm flipV="1">
                  <a:off x="161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grpSp>
          <p:grpSp>
            <p:nvGrpSpPr>
              <p:cNvPr id="63" name="Group 232"/>
              <p:cNvGrpSpPr>
                <a:grpSpLocks/>
              </p:cNvGrpSpPr>
              <p:nvPr/>
            </p:nvGrpSpPr>
            <p:grpSpPr bwMode="auto">
              <a:xfrm>
                <a:off x="3578" y="692"/>
                <a:ext cx="620" cy="60"/>
                <a:chOff x="1094" y="688"/>
                <a:chExt cx="620" cy="60"/>
              </a:xfrm>
            </p:grpSpPr>
            <p:sp>
              <p:nvSpPr>
                <p:cNvPr id="80" name="Line 233"/>
                <p:cNvSpPr>
                  <a:spLocks noChangeShapeType="1"/>
                </p:cNvSpPr>
                <p:nvPr/>
              </p:nvSpPr>
              <p:spPr bwMode="auto">
                <a:xfrm flipV="1">
                  <a:off x="109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1" name="Line 234"/>
                <p:cNvSpPr>
                  <a:spLocks noChangeShapeType="1"/>
                </p:cNvSpPr>
                <p:nvPr/>
              </p:nvSpPr>
              <p:spPr bwMode="auto">
                <a:xfrm flipV="1">
                  <a:off x="171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2" name="Line 235"/>
                <p:cNvSpPr>
                  <a:spLocks noChangeShapeType="1"/>
                </p:cNvSpPr>
                <p:nvPr/>
              </p:nvSpPr>
              <p:spPr bwMode="auto">
                <a:xfrm flipV="1">
                  <a:off x="150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3" name="Line 236"/>
                <p:cNvSpPr>
                  <a:spLocks noChangeShapeType="1"/>
                </p:cNvSpPr>
                <p:nvPr/>
              </p:nvSpPr>
              <p:spPr bwMode="auto">
                <a:xfrm flipV="1">
                  <a:off x="140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4" name="Line 237"/>
                <p:cNvSpPr>
                  <a:spLocks noChangeShapeType="1"/>
                </p:cNvSpPr>
                <p:nvPr/>
              </p:nvSpPr>
              <p:spPr bwMode="auto">
                <a:xfrm flipV="1">
                  <a:off x="119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5" name="Line 238"/>
                <p:cNvSpPr>
                  <a:spLocks noChangeShapeType="1"/>
                </p:cNvSpPr>
                <p:nvPr/>
              </p:nvSpPr>
              <p:spPr bwMode="auto">
                <a:xfrm flipV="1">
                  <a:off x="130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86" name="Line 239"/>
                <p:cNvSpPr>
                  <a:spLocks noChangeShapeType="1"/>
                </p:cNvSpPr>
                <p:nvPr/>
              </p:nvSpPr>
              <p:spPr bwMode="auto">
                <a:xfrm flipV="1">
                  <a:off x="161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grpSp>
          <p:grpSp>
            <p:nvGrpSpPr>
              <p:cNvPr id="64" name="Group 240"/>
              <p:cNvGrpSpPr>
                <a:grpSpLocks/>
              </p:cNvGrpSpPr>
              <p:nvPr/>
            </p:nvGrpSpPr>
            <p:grpSpPr bwMode="auto">
              <a:xfrm>
                <a:off x="2754" y="692"/>
                <a:ext cx="620" cy="60"/>
                <a:chOff x="1094" y="688"/>
                <a:chExt cx="620" cy="60"/>
              </a:xfrm>
            </p:grpSpPr>
            <p:sp>
              <p:nvSpPr>
                <p:cNvPr id="73" name="Line 241"/>
                <p:cNvSpPr>
                  <a:spLocks noChangeShapeType="1"/>
                </p:cNvSpPr>
                <p:nvPr/>
              </p:nvSpPr>
              <p:spPr bwMode="auto">
                <a:xfrm flipV="1">
                  <a:off x="109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4" name="Line 242"/>
                <p:cNvSpPr>
                  <a:spLocks noChangeShapeType="1"/>
                </p:cNvSpPr>
                <p:nvPr/>
              </p:nvSpPr>
              <p:spPr bwMode="auto">
                <a:xfrm flipV="1">
                  <a:off x="171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5" name="Line 243"/>
                <p:cNvSpPr>
                  <a:spLocks noChangeShapeType="1"/>
                </p:cNvSpPr>
                <p:nvPr/>
              </p:nvSpPr>
              <p:spPr bwMode="auto">
                <a:xfrm flipV="1">
                  <a:off x="150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6" name="Line 244"/>
                <p:cNvSpPr>
                  <a:spLocks noChangeShapeType="1"/>
                </p:cNvSpPr>
                <p:nvPr/>
              </p:nvSpPr>
              <p:spPr bwMode="auto">
                <a:xfrm flipV="1">
                  <a:off x="140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7" name="Line 245"/>
                <p:cNvSpPr>
                  <a:spLocks noChangeShapeType="1"/>
                </p:cNvSpPr>
                <p:nvPr/>
              </p:nvSpPr>
              <p:spPr bwMode="auto">
                <a:xfrm flipV="1">
                  <a:off x="119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8" name="Line 246"/>
                <p:cNvSpPr>
                  <a:spLocks noChangeShapeType="1"/>
                </p:cNvSpPr>
                <p:nvPr/>
              </p:nvSpPr>
              <p:spPr bwMode="auto">
                <a:xfrm flipV="1">
                  <a:off x="130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9" name="Line 247"/>
                <p:cNvSpPr>
                  <a:spLocks noChangeShapeType="1"/>
                </p:cNvSpPr>
                <p:nvPr/>
              </p:nvSpPr>
              <p:spPr bwMode="auto">
                <a:xfrm flipV="1">
                  <a:off x="161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grpSp>
          <p:grpSp>
            <p:nvGrpSpPr>
              <p:cNvPr id="65" name="Group 248"/>
              <p:cNvGrpSpPr>
                <a:grpSpLocks/>
              </p:cNvGrpSpPr>
              <p:nvPr/>
            </p:nvGrpSpPr>
            <p:grpSpPr bwMode="auto">
              <a:xfrm>
                <a:off x="1925" y="692"/>
                <a:ext cx="620" cy="60"/>
                <a:chOff x="1094" y="688"/>
                <a:chExt cx="620" cy="60"/>
              </a:xfrm>
            </p:grpSpPr>
            <p:sp>
              <p:nvSpPr>
                <p:cNvPr id="66" name="Line 249"/>
                <p:cNvSpPr>
                  <a:spLocks noChangeShapeType="1"/>
                </p:cNvSpPr>
                <p:nvPr/>
              </p:nvSpPr>
              <p:spPr bwMode="auto">
                <a:xfrm flipV="1">
                  <a:off x="109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7" name="Line 250"/>
                <p:cNvSpPr>
                  <a:spLocks noChangeShapeType="1"/>
                </p:cNvSpPr>
                <p:nvPr/>
              </p:nvSpPr>
              <p:spPr bwMode="auto">
                <a:xfrm flipV="1">
                  <a:off x="171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8" name="Line 251"/>
                <p:cNvSpPr>
                  <a:spLocks noChangeShapeType="1"/>
                </p:cNvSpPr>
                <p:nvPr/>
              </p:nvSpPr>
              <p:spPr bwMode="auto">
                <a:xfrm flipV="1">
                  <a:off x="150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9" name="Line 252"/>
                <p:cNvSpPr>
                  <a:spLocks noChangeShapeType="1"/>
                </p:cNvSpPr>
                <p:nvPr/>
              </p:nvSpPr>
              <p:spPr bwMode="auto">
                <a:xfrm flipV="1">
                  <a:off x="1404"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0" name="Line 253"/>
                <p:cNvSpPr>
                  <a:spLocks noChangeShapeType="1"/>
                </p:cNvSpPr>
                <p:nvPr/>
              </p:nvSpPr>
              <p:spPr bwMode="auto">
                <a:xfrm flipV="1">
                  <a:off x="1197"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1" name="Line 254"/>
                <p:cNvSpPr>
                  <a:spLocks noChangeShapeType="1"/>
                </p:cNvSpPr>
                <p:nvPr/>
              </p:nvSpPr>
              <p:spPr bwMode="auto">
                <a:xfrm flipV="1">
                  <a:off x="130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2" name="Line 255"/>
                <p:cNvSpPr>
                  <a:spLocks noChangeShapeType="1"/>
                </p:cNvSpPr>
                <p:nvPr/>
              </p:nvSpPr>
              <p:spPr bwMode="auto">
                <a:xfrm flipV="1">
                  <a:off x="1610" y="688"/>
                  <a:ext cx="0" cy="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grpSp>
        </p:grpSp>
        <p:sp>
          <p:nvSpPr>
            <p:cNvPr id="51" name="AutoShape 260"/>
            <p:cNvSpPr>
              <a:spLocks noChangeArrowheads="1"/>
            </p:cNvSpPr>
            <p:nvPr/>
          </p:nvSpPr>
          <p:spPr bwMode="auto">
            <a:xfrm rot="13500000">
              <a:off x="969" y="1933"/>
              <a:ext cx="40" cy="40"/>
            </a:xfrm>
            <a:prstGeom prst="rtTriangle">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2" name="Line 259"/>
            <p:cNvSpPr>
              <a:spLocks noChangeShapeType="1"/>
            </p:cNvSpPr>
            <p:nvPr/>
          </p:nvSpPr>
          <p:spPr bwMode="auto">
            <a:xfrm>
              <a:off x="989" y="1933"/>
              <a:ext cx="0" cy="39"/>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3" name="Line 210"/>
            <p:cNvSpPr>
              <a:spLocks noChangeShapeType="1"/>
            </p:cNvSpPr>
            <p:nvPr/>
          </p:nvSpPr>
          <p:spPr bwMode="auto">
            <a:xfrm flipH="1">
              <a:off x="964" y="1954"/>
              <a:ext cx="52" cy="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4" name="Line 212"/>
            <p:cNvSpPr>
              <a:spLocks noChangeShapeType="1"/>
            </p:cNvSpPr>
            <p:nvPr/>
          </p:nvSpPr>
          <p:spPr bwMode="auto">
            <a:xfrm>
              <a:off x="988" y="1926"/>
              <a:ext cx="34" cy="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5" name="Text Box 153"/>
            <p:cNvSpPr txBox="1">
              <a:spLocks noChangeArrowheads="1"/>
            </p:cNvSpPr>
            <p:nvPr/>
          </p:nvSpPr>
          <p:spPr bwMode="auto">
            <a:xfrm>
              <a:off x="1860" y="968"/>
              <a:ext cx="78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Arial" charset="0"/>
                </a:rPr>
                <a:t>Type of Service</a:t>
              </a:r>
            </a:p>
          </p:txBody>
        </p:sp>
      </p:grpSp>
      <p:sp>
        <p:nvSpPr>
          <p:cNvPr id="94" name="TextBox 93"/>
          <p:cNvSpPr txBox="1"/>
          <p:nvPr/>
        </p:nvSpPr>
        <p:spPr>
          <a:xfrm>
            <a:off x="2917967" y="4573123"/>
            <a:ext cx="5160387" cy="1569660"/>
          </a:xfrm>
          <a:prstGeom prst="rect">
            <a:avLst/>
          </a:prstGeom>
          <a:noFill/>
        </p:spPr>
        <p:txBody>
          <a:bodyPr wrap="none" rtlCol="0">
            <a:spAutoFit/>
          </a:bodyPr>
          <a:lstStyle/>
          <a:p>
            <a:r>
              <a:rPr lang="en-US" sz="2400" b="1" dirty="0" smtClean="0">
                <a:latin typeface="Max's Handwritin"/>
                <a:cs typeface="Max's Handwritin"/>
              </a:rPr>
              <a:t>Hop-by-Hop stateless forwarding </a:t>
            </a:r>
          </a:p>
          <a:p>
            <a:r>
              <a:rPr lang="en-US" sz="2400" b="1" dirty="0" smtClean="0">
                <a:latin typeface="Max's Handwritin"/>
                <a:cs typeface="Max's Handwritin"/>
              </a:rPr>
              <a:t>Datagram transmission</a:t>
            </a:r>
          </a:p>
          <a:p>
            <a:r>
              <a:rPr lang="en-US" sz="2400" b="1" dirty="0" smtClean="0">
                <a:latin typeface="Max's Handwritin"/>
                <a:cs typeface="Max's Handwritin"/>
              </a:rPr>
              <a:t>End-To-End data integrity</a:t>
            </a:r>
          </a:p>
          <a:p>
            <a:r>
              <a:rPr lang="en-US" sz="2400" b="1" dirty="0" smtClean="0">
                <a:latin typeface="Max's Handwritin"/>
                <a:cs typeface="Max's Handwritin"/>
              </a:rPr>
              <a:t>Decoupled resource management, topology management</a:t>
            </a:r>
          </a:p>
        </p:txBody>
      </p:sp>
    </p:spTree>
    <p:extLst>
      <p:ext uri="{BB962C8B-B14F-4D97-AF65-F5344CB8AC3E}">
        <p14:creationId xmlns:p14="http://schemas.microsoft.com/office/powerpoint/2010/main" val="415429814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8633" y="2734235"/>
            <a:ext cx="6459778" cy="523220"/>
          </a:xfrm>
          <a:prstGeom prst="rect">
            <a:avLst/>
          </a:prstGeom>
          <a:noFill/>
        </p:spPr>
        <p:txBody>
          <a:bodyPr wrap="none" rtlCol="0">
            <a:spAutoFit/>
          </a:bodyPr>
          <a:lstStyle/>
          <a:p>
            <a:r>
              <a:rPr lang="en-US" sz="2800" dirty="0" smtClean="0">
                <a:solidFill>
                  <a:schemeClr val="accent2">
                    <a:lumMod val="75000"/>
                  </a:schemeClr>
                </a:solidFill>
                <a:latin typeface="Powderfinger Type"/>
                <a:cs typeface="Powderfinger Type"/>
              </a:rPr>
              <a:t>What could possibly go wrong?</a:t>
            </a:r>
            <a:endParaRPr lang="en-US" sz="2800" dirty="0">
              <a:solidFill>
                <a:schemeClr val="accent2">
                  <a:lumMod val="75000"/>
                </a:schemeClr>
              </a:solidFill>
              <a:latin typeface="Powderfinger Type"/>
              <a:cs typeface="Powderfinger Type"/>
            </a:endParaRPr>
          </a:p>
        </p:txBody>
      </p:sp>
    </p:spTree>
    <p:extLst>
      <p:ext uri="{BB962C8B-B14F-4D97-AF65-F5344CB8AC3E}">
        <p14:creationId xmlns:p14="http://schemas.microsoft.com/office/powerpoint/2010/main" val="361835534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75263" y="-1099603"/>
            <a:ext cx="13197359" cy="8866656"/>
          </a:xfrm>
          <a:prstGeom prst="rect">
            <a:avLst/>
          </a:prstGeom>
        </p:spPr>
      </p:pic>
      <p:sp>
        <p:nvSpPr>
          <p:cNvPr id="7" name="TextBox 6"/>
          <p:cNvSpPr txBox="1"/>
          <p:nvPr/>
        </p:nvSpPr>
        <p:spPr>
          <a:xfrm>
            <a:off x="267368" y="3039280"/>
            <a:ext cx="6136106" cy="1569660"/>
          </a:xfrm>
          <a:prstGeom prst="rect">
            <a:avLst/>
          </a:prstGeom>
          <a:solidFill>
            <a:schemeClr val="bg1">
              <a:lumMod val="85000"/>
              <a:alpha val="80000"/>
            </a:schemeClr>
          </a:solidFill>
        </p:spPr>
        <p:txBody>
          <a:bodyPr wrap="square" rtlCol="0">
            <a:spAutoFit/>
          </a:bodyPr>
          <a:lstStyle/>
          <a:p>
            <a:r>
              <a:rPr lang="en-US" sz="2400" dirty="0" smtClean="0"/>
              <a:t>To try and answer this, lets try and put this question into some broader context of the evolution the computer and communications enterprise</a:t>
            </a:r>
          </a:p>
        </p:txBody>
      </p:sp>
    </p:spTree>
    <p:extLst>
      <p:ext uri="{BB962C8B-B14F-4D97-AF65-F5344CB8AC3E}">
        <p14:creationId xmlns:p14="http://schemas.microsoft.com/office/powerpoint/2010/main" val="288622853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800000"/>
                </a:solidFill>
                <a:latin typeface="Powderfinger Type"/>
                <a:cs typeface="Powderfinger Type"/>
              </a:rPr>
              <a:t>What’s not working…</a:t>
            </a:r>
            <a:endParaRPr lang="en-US" dirty="0">
              <a:solidFill>
                <a:srgbClr val="800000"/>
              </a:solidFill>
              <a:latin typeface="Powderfinger Type"/>
              <a:cs typeface="Powderfinger Type"/>
            </a:endParaRPr>
          </a:p>
        </p:txBody>
      </p:sp>
    </p:spTree>
    <p:extLst>
      <p:ext uri="{BB962C8B-B14F-4D97-AF65-F5344CB8AC3E}">
        <p14:creationId xmlns:p14="http://schemas.microsoft.com/office/powerpoint/2010/main" val="256924188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800000"/>
                </a:solidFill>
                <a:latin typeface="Powderfinger Type"/>
                <a:cs typeface="Powderfinger Type"/>
              </a:rPr>
              <a:t>What’s not working…</a:t>
            </a:r>
            <a:endParaRPr lang="en-US" dirty="0">
              <a:solidFill>
                <a:srgbClr val="800000"/>
              </a:solidFill>
              <a:latin typeface="Powderfinger Type"/>
              <a:cs typeface="Powderfinger Type"/>
            </a:endParaRPr>
          </a:p>
        </p:txBody>
      </p:sp>
      <p:sp>
        <p:nvSpPr>
          <p:cNvPr id="4" name="TextBox 3"/>
          <p:cNvSpPr txBox="1"/>
          <p:nvPr/>
        </p:nvSpPr>
        <p:spPr>
          <a:xfrm>
            <a:off x="907935" y="1740922"/>
            <a:ext cx="2403222" cy="1107996"/>
          </a:xfrm>
          <a:prstGeom prst="rect">
            <a:avLst/>
          </a:prstGeom>
          <a:noFill/>
        </p:spPr>
        <p:txBody>
          <a:bodyPr wrap="none" rtlCol="0">
            <a:spAutoFit/>
          </a:bodyPr>
          <a:lstStyle/>
          <a:p>
            <a:r>
              <a:rPr lang="en-US" sz="6600" b="1" dirty="0" smtClean="0">
                <a:solidFill>
                  <a:srgbClr val="FF0000"/>
                </a:solidFill>
                <a:latin typeface="Max's Handwritin"/>
                <a:cs typeface="Max's Handwritin"/>
              </a:rPr>
              <a:t>Multicast</a:t>
            </a:r>
            <a:endParaRPr lang="en-US" sz="6600" b="1" dirty="0">
              <a:solidFill>
                <a:srgbClr val="FF0000"/>
              </a:solidFill>
              <a:latin typeface="Max's Handwritin"/>
              <a:cs typeface="Max's Handwritin"/>
            </a:endParaRPr>
          </a:p>
        </p:txBody>
      </p:sp>
    </p:spTree>
    <p:extLst>
      <p:ext uri="{BB962C8B-B14F-4D97-AF65-F5344CB8AC3E}">
        <p14:creationId xmlns:p14="http://schemas.microsoft.com/office/powerpoint/2010/main" val="197462661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800000"/>
                </a:solidFill>
                <a:latin typeface="Powderfinger Type"/>
                <a:cs typeface="Powderfinger Type"/>
              </a:rPr>
              <a:t>What’s not working…</a:t>
            </a:r>
            <a:endParaRPr lang="en-US" dirty="0">
              <a:solidFill>
                <a:srgbClr val="800000"/>
              </a:solidFill>
              <a:latin typeface="Powderfinger Type"/>
              <a:cs typeface="Powderfinger Type"/>
            </a:endParaRPr>
          </a:p>
        </p:txBody>
      </p:sp>
      <p:sp>
        <p:nvSpPr>
          <p:cNvPr id="4" name="TextBox 3"/>
          <p:cNvSpPr txBox="1"/>
          <p:nvPr/>
        </p:nvSpPr>
        <p:spPr>
          <a:xfrm>
            <a:off x="907935" y="1740922"/>
            <a:ext cx="1544012"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Multicast</a:t>
            </a:r>
            <a:endParaRPr lang="en-US" sz="4000" b="1" dirty="0">
              <a:solidFill>
                <a:srgbClr val="80655E"/>
              </a:solidFill>
              <a:latin typeface="Max's Handwritin"/>
              <a:cs typeface="Max's Handwritin"/>
            </a:endParaRPr>
          </a:p>
        </p:txBody>
      </p:sp>
      <p:sp>
        <p:nvSpPr>
          <p:cNvPr id="12" name="TextBox 11"/>
          <p:cNvSpPr txBox="1"/>
          <p:nvPr/>
        </p:nvSpPr>
        <p:spPr>
          <a:xfrm>
            <a:off x="5123471" y="4609305"/>
            <a:ext cx="1646605" cy="1107996"/>
          </a:xfrm>
          <a:prstGeom prst="rect">
            <a:avLst/>
          </a:prstGeom>
          <a:noFill/>
        </p:spPr>
        <p:txBody>
          <a:bodyPr wrap="none" rtlCol="0">
            <a:spAutoFit/>
          </a:bodyPr>
          <a:lstStyle/>
          <a:p>
            <a:r>
              <a:rPr lang="en-US" sz="6600" b="1" dirty="0" smtClean="0">
                <a:solidFill>
                  <a:srgbClr val="FF0000"/>
                </a:solidFill>
                <a:latin typeface="Max's Handwritin"/>
                <a:cs typeface="Max's Handwritin"/>
              </a:rPr>
              <a:t>MPLS</a:t>
            </a:r>
            <a:endParaRPr lang="en-US" sz="6600" b="1" dirty="0">
              <a:solidFill>
                <a:srgbClr val="FF0000"/>
              </a:solidFill>
              <a:latin typeface="Max's Handwritin"/>
              <a:cs typeface="Max's Handwritin"/>
            </a:endParaRPr>
          </a:p>
        </p:txBody>
      </p:sp>
    </p:spTree>
    <p:extLst>
      <p:ext uri="{BB962C8B-B14F-4D97-AF65-F5344CB8AC3E}">
        <p14:creationId xmlns:p14="http://schemas.microsoft.com/office/powerpoint/2010/main" val="325615043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800000"/>
                </a:solidFill>
                <a:latin typeface="Powderfinger Type"/>
                <a:cs typeface="Powderfinger Type"/>
              </a:rPr>
              <a:t>What’s not working…</a:t>
            </a:r>
            <a:endParaRPr lang="en-US" dirty="0">
              <a:solidFill>
                <a:srgbClr val="800000"/>
              </a:solidFill>
              <a:latin typeface="Powderfinger Type"/>
              <a:cs typeface="Powderfinger Type"/>
            </a:endParaRPr>
          </a:p>
        </p:txBody>
      </p:sp>
      <p:sp>
        <p:nvSpPr>
          <p:cNvPr id="4" name="TextBox 3"/>
          <p:cNvSpPr txBox="1"/>
          <p:nvPr/>
        </p:nvSpPr>
        <p:spPr>
          <a:xfrm>
            <a:off x="907935" y="1740922"/>
            <a:ext cx="1544012"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Multicast</a:t>
            </a:r>
            <a:endParaRPr lang="en-US" sz="4000" b="1" dirty="0">
              <a:solidFill>
                <a:srgbClr val="80655E"/>
              </a:solidFill>
              <a:latin typeface="Max's Handwritin"/>
              <a:cs typeface="Max's Handwritin"/>
            </a:endParaRPr>
          </a:p>
        </p:txBody>
      </p:sp>
      <p:sp>
        <p:nvSpPr>
          <p:cNvPr id="12" name="TextBox 11"/>
          <p:cNvSpPr txBox="1"/>
          <p:nvPr/>
        </p:nvSpPr>
        <p:spPr>
          <a:xfrm>
            <a:off x="5123471" y="4609305"/>
            <a:ext cx="1082348"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MPLS</a:t>
            </a:r>
            <a:endParaRPr lang="en-US" sz="4000" b="1" dirty="0">
              <a:solidFill>
                <a:srgbClr val="80655E"/>
              </a:solidFill>
              <a:latin typeface="Max's Handwritin"/>
              <a:cs typeface="Max's Handwritin"/>
            </a:endParaRPr>
          </a:p>
        </p:txBody>
      </p:sp>
      <p:sp>
        <p:nvSpPr>
          <p:cNvPr id="22" name="TextBox 21"/>
          <p:cNvSpPr txBox="1"/>
          <p:nvPr/>
        </p:nvSpPr>
        <p:spPr>
          <a:xfrm>
            <a:off x="3429218" y="5067459"/>
            <a:ext cx="4878259" cy="1107996"/>
          </a:xfrm>
          <a:prstGeom prst="rect">
            <a:avLst/>
          </a:prstGeom>
          <a:noFill/>
        </p:spPr>
        <p:txBody>
          <a:bodyPr wrap="none" rtlCol="0">
            <a:spAutoFit/>
          </a:bodyPr>
          <a:lstStyle/>
          <a:p>
            <a:r>
              <a:rPr lang="en-US" sz="6600" b="1" dirty="0" smtClean="0">
                <a:solidFill>
                  <a:srgbClr val="FF0000"/>
                </a:solidFill>
                <a:latin typeface="Max's Handwritin"/>
                <a:cs typeface="Max's Handwritin"/>
              </a:rPr>
              <a:t>Congestion Control</a:t>
            </a:r>
            <a:endParaRPr lang="en-US" sz="6600" b="1" dirty="0">
              <a:solidFill>
                <a:srgbClr val="FF0000"/>
              </a:solidFill>
              <a:latin typeface="Max's Handwritin"/>
              <a:cs typeface="Max's Handwritin"/>
            </a:endParaRPr>
          </a:p>
        </p:txBody>
      </p:sp>
    </p:spTree>
    <p:extLst>
      <p:ext uri="{BB962C8B-B14F-4D97-AF65-F5344CB8AC3E}">
        <p14:creationId xmlns:p14="http://schemas.microsoft.com/office/powerpoint/2010/main" val="165777181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800000"/>
                </a:solidFill>
                <a:latin typeface="Powderfinger Type"/>
                <a:cs typeface="Powderfinger Type"/>
              </a:rPr>
              <a:t>What’s not working…</a:t>
            </a:r>
            <a:endParaRPr lang="en-US" dirty="0">
              <a:solidFill>
                <a:srgbClr val="800000"/>
              </a:solidFill>
              <a:latin typeface="Powderfinger Type"/>
              <a:cs typeface="Powderfinger Type"/>
            </a:endParaRPr>
          </a:p>
        </p:txBody>
      </p:sp>
      <p:sp>
        <p:nvSpPr>
          <p:cNvPr id="4" name="TextBox 3"/>
          <p:cNvSpPr txBox="1"/>
          <p:nvPr/>
        </p:nvSpPr>
        <p:spPr>
          <a:xfrm>
            <a:off x="907935" y="1740922"/>
            <a:ext cx="1544012"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Multicast</a:t>
            </a:r>
            <a:endParaRPr lang="en-US" sz="4000" b="1" dirty="0">
              <a:solidFill>
                <a:srgbClr val="80655E"/>
              </a:solidFill>
              <a:latin typeface="Max's Handwritin"/>
              <a:cs typeface="Max's Handwritin"/>
            </a:endParaRPr>
          </a:p>
        </p:txBody>
      </p:sp>
      <p:sp>
        <p:nvSpPr>
          <p:cNvPr id="12" name="TextBox 11"/>
          <p:cNvSpPr txBox="1"/>
          <p:nvPr/>
        </p:nvSpPr>
        <p:spPr>
          <a:xfrm>
            <a:off x="5123471" y="4609305"/>
            <a:ext cx="1082348"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MPLS</a:t>
            </a:r>
            <a:endParaRPr lang="en-US" sz="4000" b="1" dirty="0">
              <a:solidFill>
                <a:srgbClr val="80655E"/>
              </a:solidFill>
              <a:latin typeface="Max's Handwritin"/>
              <a:cs typeface="Max's Handwritin"/>
            </a:endParaRPr>
          </a:p>
        </p:txBody>
      </p:sp>
      <p:sp>
        <p:nvSpPr>
          <p:cNvPr id="20" name="TextBox 19"/>
          <p:cNvSpPr txBox="1"/>
          <p:nvPr/>
        </p:nvSpPr>
        <p:spPr>
          <a:xfrm>
            <a:off x="397086" y="3749207"/>
            <a:ext cx="4827520" cy="1015663"/>
          </a:xfrm>
          <a:prstGeom prst="rect">
            <a:avLst/>
          </a:prstGeom>
          <a:noFill/>
        </p:spPr>
        <p:txBody>
          <a:bodyPr wrap="none" rtlCol="0">
            <a:spAutoFit/>
          </a:bodyPr>
          <a:lstStyle/>
          <a:p>
            <a:r>
              <a:rPr lang="en-US" sz="6000" b="1" dirty="0" smtClean="0">
                <a:solidFill>
                  <a:srgbClr val="FF0000"/>
                </a:solidFill>
                <a:latin typeface="Max's Handwritin"/>
                <a:cs typeface="Max's Handwritin"/>
              </a:rPr>
              <a:t>Buffering and Queues</a:t>
            </a:r>
            <a:endParaRPr lang="en-US" sz="6000" b="1" dirty="0">
              <a:solidFill>
                <a:srgbClr val="FF0000"/>
              </a:solidFill>
              <a:latin typeface="Max's Handwritin"/>
              <a:cs typeface="Max's Handwritin"/>
            </a:endParaRPr>
          </a:p>
        </p:txBody>
      </p:sp>
      <p:sp>
        <p:nvSpPr>
          <p:cNvPr id="22" name="TextBox 21"/>
          <p:cNvSpPr txBox="1"/>
          <p:nvPr/>
        </p:nvSpPr>
        <p:spPr>
          <a:xfrm>
            <a:off x="3429218" y="5067459"/>
            <a:ext cx="3031599" cy="707886"/>
          </a:xfrm>
          <a:prstGeom prst="rect">
            <a:avLst/>
          </a:prstGeom>
          <a:noFill/>
        </p:spPr>
        <p:txBody>
          <a:bodyPr wrap="none" rtlCol="0">
            <a:spAutoFit/>
          </a:bodyPr>
          <a:lstStyle/>
          <a:p>
            <a:r>
              <a:rPr lang="en-US" sz="4000" b="1" dirty="0" smtClean="0">
                <a:solidFill>
                  <a:schemeClr val="bg2">
                    <a:lumMod val="25000"/>
                  </a:schemeClr>
                </a:solidFill>
                <a:latin typeface="Max's Handwritin"/>
                <a:cs typeface="Max's Handwritin"/>
              </a:rPr>
              <a:t>Congestion Control</a:t>
            </a:r>
            <a:endParaRPr lang="en-US" sz="4000" b="1" dirty="0">
              <a:solidFill>
                <a:schemeClr val="bg2">
                  <a:lumMod val="25000"/>
                </a:schemeClr>
              </a:solidFill>
              <a:latin typeface="Max's Handwritin"/>
              <a:cs typeface="Max's Handwritin"/>
            </a:endParaRPr>
          </a:p>
        </p:txBody>
      </p:sp>
    </p:spTree>
    <p:extLst>
      <p:ext uri="{BB962C8B-B14F-4D97-AF65-F5344CB8AC3E}">
        <p14:creationId xmlns:p14="http://schemas.microsoft.com/office/powerpoint/2010/main" val="317313616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800000"/>
                </a:solidFill>
                <a:latin typeface="Powderfinger Type"/>
                <a:cs typeface="Powderfinger Type"/>
              </a:rPr>
              <a:t>What’s not working…</a:t>
            </a:r>
            <a:endParaRPr lang="en-US" dirty="0">
              <a:solidFill>
                <a:srgbClr val="800000"/>
              </a:solidFill>
              <a:latin typeface="Powderfinger Type"/>
              <a:cs typeface="Powderfinger Type"/>
            </a:endParaRPr>
          </a:p>
        </p:txBody>
      </p:sp>
      <p:sp>
        <p:nvSpPr>
          <p:cNvPr id="4" name="TextBox 3"/>
          <p:cNvSpPr txBox="1"/>
          <p:nvPr/>
        </p:nvSpPr>
        <p:spPr>
          <a:xfrm>
            <a:off x="907935" y="1740922"/>
            <a:ext cx="1544012"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Multicast</a:t>
            </a:r>
            <a:endParaRPr lang="en-US" sz="4000" b="1" dirty="0">
              <a:solidFill>
                <a:srgbClr val="80655E"/>
              </a:solidFill>
              <a:latin typeface="Max's Handwritin"/>
              <a:cs typeface="Max's Handwritin"/>
            </a:endParaRPr>
          </a:p>
        </p:txBody>
      </p:sp>
      <p:sp>
        <p:nvSpPr>
          <p:cNvPr id="12" name="TextBox 11"/>
          <p:cNvSpPr txBox="1"/>
          <p:nvPr/>
        </p:nvSpPr>
        <p:spPr>
          <a:xfrm>
            <a:off x="5123471" y="4609305"/>
            <a:ext cx="1082348"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MPLS</a:t>
            </a:r>
            <a:endParaRPr lang="en-US" sz="4000" b="1" dirty="0">
              <a:solidFill>
                <a:srgbClr val="80655E"/>
              </a:solidFill>
              <a:latin typeface="Max's Handwritin"/>
              <a:cs typeface="Max's Handwritin"/>
            </a:endParaRPr>
          </a:p>
        </p:txBody>
      </p:sp>
      <p:sp>
        <p:nvSpPr>
          <p:cNvPr id="17" name="TextBox 16"/>
          <p:cNvSpPr txBox="1"/>
          <p:nvPr/>
        </p:nvSpPr>
        <p:spPr>
          <a:xfrm>
            <a:off x="6440790" y="5302161"/>
            <a:ext cx="1249060" cy="1107996"/>
          </a:xfrm>
          <a:prstGeom prst="rect">
            <a:avLst/>
          </a:prstGeom>
          <a:noFill/>
        </p:spPr>
        <p:txBody>
          <a:bodyPr wrap="none" rtlCol="0">
            <a:spAutoFit/>
          </a:bodyPr>
          <a:lstStyle/>
          <a:p>
            <a:r>
              <a:rPr lang="en-US" sz="6600" b="1" dirty="0" err="1" smtClean="0">
                <a:solidFill>
                  <a:srgbClr val="FF0000"/>
                </a:solidFill>
                <a:latin typeface="Max's Handwritin"/>
                <a:cs typeface="Max's Handwritin"/>
              </a:rPr>
              <a:t>QoS</a:t>
            </a:r>
            <a:endParaRPr lang="en-US" sz="6600" b="1" dirty="0">
              <a:solidFill>
                <a:srgbClr val="FF0000"/>
              </a:solidFill>
              <a:latin typeface="Max's Handwritin"/>
              <a:cs typeface="Max's Handwritin"/>
            </a:endParaRPr>
          </a:p>
        </p:txBody>
      </p:sp>
      <p:sp>
        <p:nvSpPr>
          <p:cNvPr id="20" name="TextBox 19"/>
          <p:cNvSpPr txBox="1"/>
          <p:nvPr/>
        </p:nvSpPr>
        <p:spPr>
          <a:xfrm>
            <a:off x="397086" y="3749207"/>
            <a:ext cx="3288080"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Buffering and Queues</a:t>
            </a:r>
            <a:endParaRPr lang="en-US" sz="4000" b="1" dirty="0">
              <a:solidFill>
                <a:srgbClr val="80655E"/>
              </a:solidFill>
              <a:latin typeface="Max's Handwritin"/>
              <a:cs typeface="Max's Handwritin"/>
            </a:endParaRPr>
          </a:p>
        </p:txBody>
      </p:sp>
      <p:sp>
        <p:nvSpPr>
          <p:cNvPr id="22" name="TextBox 21"/>
          <p:cNvSpPr txBox="1"/>
          <p:nvPr/>
        </p:nvSpPr>
        <p:spPr>
          <a:xfrm>
            <a:off x="3429218" y="5067459"/>
            <a:ext cx="3031599" cy="707886"/>
          </a:xfrm>
          <a:prstGeom prst="rect">
            <a:avLst/>
          </a:prstGeom>
          <a:noFill/>
        </p:spPr>
        <p:txBody>
          <a:bodyPr wrap="none" rtlCol="0">
            <a:spAutoFit/>
          </a:bodyPr>
          <a:lstStyle/>
          <a:p>
            <a:r>
              <a:rPr lang="en-US" sz="4000" b="1" dirty="0" smtClean="0">
                <a:solidFill>
                  <a:schemeClr val="bg2">
                    <a:lumMod val="25000"/>
                  </a:schemeClr>
                </a:solidFill>
                <a:latin typeface="Max's Handwritin"/>
                <a:cs typeface="Max's Handwritin"/>
              </a:rPr>
              <a:t>Congestion Control</a:t>
            </a:r>
            <a:endParaRPr lang="en-US" sz="4000" b="1" dirty="0">
              <a:solidFill>
                <a:schemeClr val="bg2">
                  <a:lumMod val="25000"/>
                </a:schemeClr>
              </a:solidFill>
              <a:latin typeface="Max's Handwritin"/>
              <a:cs typeface="Max's Handwritin"/>
            </a:endParaRPr>
          </a:p>
        </p:txBody>
      </p:sp>
    </p:spTree>
    <p:extLst>
      <p:ext uri="{BB962C8B-B14F-4D97-AF65-F5344CB8AC3E}">
        <p14:creationId xmlns:p14="http://schemas.microsoft.com/office/powerpoint/2010/main" val="412763107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800000"/>
                </a:solidFill>
                <a:latin typeface="Powderfinger Type"/>
                <a:cs typeface="Powderfinger Type"/>
              </a:rPr>
              <a:t>What’s not working…</a:t>
            </a:r>
            <a:endParaRPr lang="en-US" dirty="0">
              <a:solidFill>
                <a:srgbClr val="800000"/>
              </a:solidFill>
              <a:latin typeface="Powderfinger Type"/>
              <a:cs typeface="Powderfinger Type"/>
            </a:endParaRPr>
          </a:p>
        </p:txBody>
      </p:sp>
      <p:sp>
        <p:nvSpPr>
          <p:cNvPr id="4" name="TextBox 3"/>
          <p:cNvSpPr txBox="1"/>
          <p:nvPr/>
        </p:nvSpPr>
        <p:spPr>
          <a:xfrm>
            <a:off x="907935" y="1740922"/>
            <a:ext cx="1544012"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Multicast</a:t>
            </a:r>
            <a:endParaRPr lang="en-US" sz="4000" b="1" dirty="0">
              <a:solidFill>
                <a:srgbClr val="80655E"/>
              </a:solidFill>
              <a:latin typeface="Max's Handwritin"/>
              <a:cs typeface="Max's Handwritin"/>
            </a:endParaRPr>
          </a:p>
        </p:txBody>
      </p:sp>
      <p:sp>
        <p:nvSpPr>
          <p:cNvPr id="10" name="TextBox 9"/>
          <p:cNvSpPr txBox="1"/>
          <p:nvPr/>
        </p:nvSpPr>
        <p:spPr>
          <a:xfrm>
            <a:off x="87255" y="5246937"/>
            <a:ext cx="3993401" cy="1015663"/>
          </a:xfrm>
          <a:prstGeom prst="rect">
            <a:avLst/>
          </a:prstGeom>
          <a:noFill/>
        </p:spPr>
        <p:txBody>
          <a:bodyPr wrap="none" rtlCol="0">
            <a:spAutoFit/>
          </a:bodyPr>
          <a:lstStyle/>
          <a:p>
            <a:r>
              <a:rPr lang="en-US" sz="6000" b="1" dirty="0" smtClean="0">
                <a:solidFill>
                  <a:srgbClr val="FF0000"/>
                </a:solidFill>
                <a:latin typeface="Max's Handwritin"/>
                <a:cs typeface="Max's Handwritin"/>
              </a:rPr>
              <a:t>Consistent Speed</a:t>
            </a:r>
            <a:endParaRPr lang="en-US" sz="6000" b="1" dirty="0">
              <a:solidFill>
                <a:srgbClr val="FF0000"/>
              </a:solidFill>
              <a:latin typeface="Max's Handwritin"/>
              <a:cs typeface="Max's Handwritin"/>
            </a:endParaRPr>
          </a:p>
        </p:txBody>
      </p:sp>
      <p:sp>
        <p:nvSpPr>
          <p:cNvPr id="12" name="TextBox 11"/>
          <p:cNvSpPr txBox="1"/>
          <p:nvPr/>
        </p:nvSpPr>
        <p:spPr>
          <a:xfrm>
            <a:off x="5123471" y="4609305"/>
            <a:ext cx="1082348"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MPLS</a:t>
            </a:r>
            <a:endParaRPr lang="en-US" sz="4000" b="1" dirty="0">
              <a:solidFill>
                <a:srgbClr val="80655E"/>
              </a:solidFill>
              <a:latin typeface="Max's Handwritin"/>
              <a:cs typeface="Max's Handwritin"/>
            </a:endParaRPr>
          </a:p>
        </p:txBody>
      </p:sp>
      <p:sp>
        <p:nvSpPr>
          <p:cNvPr id="17" name="TextBox 16"/>
          <p:cNvSpPr txBox="1"/>
          <p:nvPr/>
        </p:nvSpPr>
        <p:spPr>
          <a:xfrm>
            <a:off x="6440790" y="5302161"/>
            <a:ext cx="851515" cy="707886"/>
          </a:xfrm>
          <a:prstGeom prst="rect">
            <a:avLst/>
          </a:prstGeom>
          <a:noFill/>
        </p:spPr>
        <p:txBody>
          <a:bodyPr wrap="none" rtlCol="0">
            <a:spAutoFit/>
          </a:bodyPr>
          <a:lstStyle/>
          <a:p>
            <a:r>
              <a:rPr lang="en-US" sz="4000" b="1" dirty="0" err="1" smtClean="0">
                <a:solidFill>
                  <a:srgbClr val="80655E"/>
                </a:solidFill>
                <a:latin typeface="Max's Handwritin"/>
                <a:cs typeface="Max's Handwritin"/>
              </a:rPr>
              <a:t>QoS</a:t>
            </a:r>
            <a:endParaRPr lang="en-US" sz="4000" b="1" dirty="0">
              <a:solidFill>
                <a:srgbClr val="80655E"/>
              </a:solidFill>
              <a:latin typeface="Max's Handwritin"/>
              <a:cs typeface="Max's Handwritin"/>
            </a:endParaRPr>
          </a:p>
        </p:txBody>
      </p:sp>
      <p:sp>
        <p:nvSpPr>
          <p:cNvPr id="20" name="TextBox 19"/>
          <p:cNvSpPr txBox="1"/>
          <p:nvPr/>
        </p:nvSpPr>
        <p:spPr>
          <a:xfrm>
            <a:off x="397086" y="3749207"/>
            <a:ext cx="3288080"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Buffering and Queues</a:t>
            </a:r>
            <a:endParaRPr lang="en-US" sz="4000" b="1" dirty="0">
              <a:solidFill>
                <a:srgbClr val="80655E"/>
              </a:solidFill>
              <a:latin typeface="Max's Handwritin"/>
              <a:cs typeface="Max's Handwritin"/>
            </a:endParaRPr>
          </a:p>
        </p:txBody>
      </p:sp>
      <p:sp>
        <p:nvSpPr>
          <p:cNvPr id="22" name="TextBox 21"/>
          <p:cNvSpPr txBox="1"/>
          <p:nvPr/>
        </p:nvSpPr>
        <p:spPr>
          <a:xfrm>
            <a:off x="3429218" y="5067459"/>
            <a:ext cx="3031599" cy="707886"/>
          </a:xfrm>
          <a:prstGeom prst="rect">
            <a:avLst/>
          </a:prstGeom>
          <a:noFill/>
        </p:spPr>
        <p:txBody>
          <a:bodyPr wrap="none" rtlCol="0">
            <a:spAutoFit/>
          </a:bodyPr>
          <a:lstStyle/>
          <a:p>
            <a:r>
              <a:rPr lang="en-US" sz="4000" b="1" dirty="0" smtClean="0">
                <a:solidFill>
                  <a:schemeClr val="bg2">
                    <a:lumMod val="25000"/>
                  </a:schemeClr>
                </a:solidFill>
                <a:latin typeface="Max's Handwritin"/>
                <a:cs typeface="Max's Handwritin"/>
              </a:rPr>
              <a:t>Congestion Control</a:t>
            </a:r>
            <a:endParaRPr lang="en-US" sz="4000" b="1" dirty="0">
              <a:solidFill>
                <a:schemeClr val="bg2">
                  <a:lumMod val="25000"/>
                </a:schemeClr>
              </a:solidFill>
              <a:latin typeface="Max's Handwritin"/>
              <a:cs typeface="Max's Handwritin"/>
            </a:endParaRPr>
          </a:p>
        </p:txBody>
      </p:sp>
    </p:spTree>
    <p:extLst>
      <p:ext uri="{BB962C8B-B14F-4D97-AF65-F5344CB8AC3E}">
        <p14:creationId xmlns:p14="http://schemas.microsoft.com/office/powerpoint/2010/main" val="354282889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800000"/>
                </a:solidFill>
                <a:latin typeface="Powderfinger Type"/>
                <a:cs typeface="Powderfinger Type"/>
              </a:rPr>
              <a:t>What’s not working…</a:t>
            </a:r>
            <a:endParaRPr lang="en-US" dirty="0">
              <a:solidFill>
                <a:srgbClr val="800000"/>
              </a:solidFill>
              <a:latin typeface="Powderfinger Type"/>
              <a:cs typeface="Powderfinger Type"/>
            </a:endParaRPr>
          </a:p>
        </p:txBody>
      </p:sp>
      <p:sp>
        <p:nvSpPr>
          <p:cNvPr id="4" name="TextBox 3"/>
          <p:cNvSpPr txBox="1"/>
          <p:nvPr/>
        </p:nvSpPr>
        <p:spPr>
          <a:xfrm>
            <a:off x="907935" y="1740922"/>
            <a:ext cx="1544012"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Multicast</a:t>
            </a:r>
            <a:endParaRPr lang="en-US" sz="4000" b="1" dirty="0">
              <a:solidFill>
                <a:srgbClr val="80655E"/>
              </a:solidFill>
              <a:latin typeface="Max's Handwritin"/>
              <a:cs typeface="Max's Handwritin"/>
            </a:endParaRPr>
          </a:p>
        </p:txBody>
      </p:sp>
      <p:sp>
        <p:nvSpPr>
          <p:cNvPr id="10" name="TextBox 9"/>
          <p:cNvSpPr txBox="1"/>
          <p:nvPr/>
        </p:nvSpPr>
        <p:spPr>
          <a:xfrm>
            <a:off x="87255" y="5246937"/>
            <a:ext cx="2723823"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Consistent Speed</a:t>
            </a:r>
            <a:endParaRPr lang="en-US" sz="4000" b="1" dirty="0">
              <a:solidFill>
                <a:srgbClr val="80655E"/>
              </a:solidFill>
              <a:latin typeface="Max's Handwritin"/>
              <a:cs typeface="Max's Handwritin"/>
            </a:endParaRPr>
          </a:p>
        </p:txBody>
      </p:sp>
      <p:sp>
        <p:nvSpPr>
          <p:cNvPr id="12" name="TextBox 11"/>
          <p:cNvSpPr txBox="1"/>
          <p:nvPr/>
        </p:nvSpPr>
        <p:spPr>
          <a:xfrm>
            <a:off x="5123471" y="4609305"/>
            <a:ext cx="1082348"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MPLS</a:t>
            </a:r>
            <a:endParaRPr lang="en-US" sz="4000" b="1" dirty="0">
              <a:solidFill>
                <a:srgbClr val="80655E"/>
              </a:solidFill>
              <a:latin typeface="Max's Handwritin"/>
              <a:cs typeface="Max's Handwritin"/>
            </a:endParaRPr>
          </a:p>
        </p:txBody>
      </p:sp>
      <p:sp>
        <p:nvSpPr>
          <p:cNvPr id="17" name="TextBox 16"/>
          <p:cNvSpPr txBox="1"/>
          <p:nvPr/>
        </p:nvSpPr>
        <p:spPr>
          <a:xfrm>
            <a:off x="6440790" y="5302161"/>
            <a:ext cx="851515" cy="707886"/>
          </a:xfrm>
          <a:prstGeom prst="rect">
            <a:avLst/>
          </a:prstGeom>
          <a:noFill/>
        </p:spPr>
        <p:txBody>
          <a:bodyPr wrap="none" rtlCol="0">
            <a:spAutoFit/>
          </a:bodyPr>
          <a:lstStyle/>
          <a:p>
            <a:r>
              <a:rPr lang="en-US" sz="4000" b="1" dirty="0" err="1" smtClean="0">
                <a:solidFill>
                  <a:srgbClr val="80655E"/>
                </a:solidFill>
                <a:latin typeface="Max's Handwritin"/>
                <a:cs typeface="Max's Handwritin"/>
              </a:rPr>
              <a:t>QoS</a:t>
            </a:r>
            <a:endParaRPr lang="en-US" sz="4000" b="1" dirty="0">
              <a:solidFill>
                <a:srgbClr val="80655E"/>
              </a:solidFill>
              <a:latin typeface="Max's Handwritin"/>
              <a:cs typeface="Max's Handwritin"/>
            </a:endParaRPr>
          </a:p>
        </p:txBody>
      </p:sp>
      <p:sp>
        <p:nvSpPr>
          <p:cNvPr id="22" name="TextBox 21"/>
          <p:cNvSpPr txBox="1"/>
          <p:nvPr/>
        </p:nvSpPr>
        <p:spPr>
          <a:xfrm>
            <a:off x="3429218" y="5067459"/>
            <a:ext cx="3031599" cy="707886"/>
          </a:xfrm>
          <a:prstGeom prst="rect">
            <a:avLst/>
          </a:prstGeom>
          <a:noFill/>
        </p:spPr>
        <p:txBody>
          <a:bodyPr wrap="none" rtlCol="0">
            <a:spAutoFit/>
          </a:bodyPr>
          <a:lstStyle/>
          <a:p>
            <a:r>
              <a:rPr lang="en-US" sz="4000" b="1" dirty="0" smtClean="0">
                <a:solidFill>
                  <a:schemeClr val="bg2">
                    <a:lumMod val="25000"/>
                  </a:schemeClr>
                </a:solidFill>
                <a:latin typeface="Max's Handwritin"/>
                <a:cs typeface="Max's Handwritin"/>
              </a:rPr>
              <a:t>Congestion Control</a:t>
            </a:r>
            <a:endParaRPr lang="en-US" sz="4000" b="1" dirty="0">
              <a:solidFill>
                <a:schemeClr val="bg2">
                  <a:lumMod val="25000"/>
                </a:schemeClr>
              </a:solidFill>
              <a:latin typeface="Max's Handwritin"/>
              <a:cs typeface="Max's Handwritin"/>
            </a:endParaRPr>
          </a:p>
        </p:txBody>
      </p:sp>
      <p:sp>
        <p:nvSpPr>
          <p:cNvPr id="23" name="TextBox 22"/>
          <p:cNvSpPr txBox="1"/>
          <p:nvPr/>
        </p:nvSpPr>
        <p:spPr>
          <a:xfrm>
            <a:off x="397086" y="3749207"/>
            <a:ext cx="3288080"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Buffering and Queues</a:t>
            </a:r>
            <a:endParaRPr lang="en-US" sz="4000" b="1" dirty="0">
              <a:solidFill>
                <a:srgbClr val="80655E"/>
              </a:solidFill>
              <a:latin typeface="Max's Handwritin"/>
              <a:cs typeface="Max's Handwritin"/>
            </a:endParaRPr>
          </a:p>
        </p:txBody>
      </p:sp>
      <p:sp>
        <p:nvSpPr>
          <p:cNvPr id="9" name="TextBox 8"/>
          <p:cNvSpPr txBox="1"/>
          <p:nvPr/>
        </p:nvSpPr>
        <p:spPr>
          <a:xfrm>
            <a:off x="1301510" y="4391947"/>
            <a:ext cx="2582758" cy="1015663"/>
          </a:xfrm>
          <a:prstGeom prst="rect">
            <a:avLst/>
          </a:prstGeom>
          <a:noFill/>
        </p:spPr>
        <p:txBody>
          <a:bodyPr wrap="none" rtlCol="0">
            <a:spAutoFit/>
          </a:bodyPr>
          <a:lstStyle/>
          <a:p>
            <a:r>
              <a:rPr lang="en-US" sz="6000" b="1" dirty="0" smtClean="0">
                <a:solidFill>
                  <a:srgbClr val="FF0000"/>
                </a:solidFill>
                <a:latin typeface="Max's Handwritin"/>
                <a:cs typeface="Max's Handwritin"/>
              </a:rPr>
              <a:t>High Speed</a:t>
            </a:r>
            <a:endParaRPr lang="en-US" sz="6000" b="1" dirty="0">
              <a:solidFill>
                <a:srgbClr val="FF0000"/>
              </a:solidFill>
              <a:latin typeface="Max's Handwritin"/>
              <a:cs typeface="Max's Handwritin"/>
            </a:endParaRPr>
          </a:p>
        </p:txBody>
      </p:sp>
    </p:spTree>
    <p:extLst>
      <p:ext uri="{BB962C8B-B14F-4D97-AF65-F5344CB8AC3E}">
        <p14:creationId xmlns:p14="http://schemas.microsoft.com/office/powerpoint/2010/main" val="236502046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800000"/>
                </a:solidFill>
                <a:latin typeface="Powderfinger Type"/>
                <a:cs typeface="Powderfinger Type"/>
              </a:rPr>
              <a:t>What’s not working…</a:t>
            </a:r>
            <a:endParaRPr lang="en-US" dirty="0">
              <a:solidFill>
                <a:srgbClr val="800000"/>
              </a:solidFill>
              <a:latin typeface="Powderfinger Type"/>
              <a:cs typeface="Powderfinger Type"/>
            </a:endParaRPr>
          </a:p>
        </p:txBody>
      </p:sp>
      <p:sp>
        <p:nvSpPr>
          <p:cNvPr id="4" name="TextBox 3"/>
          <p:cNvSpPr txBox="1"/>
          <p:nvPr/>
        </p:nvSpPr>
        <p:spPr>
          <a:xfrm>
            <a:off x="907935" y="1740922"/>
            <a:ext cx="1544012"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Multicast</a:t>
            </a:r>
            <a:endParaRPr lang="en-US" sz="4000" b="1" dirty="0">
              <a:solidFill>
                <a:srgbClr val="80655E"/>
              </a:solidFill>
              <a:latin typeface="Max's Handwritin"/>
              <a:cs typeface="Max's Handwritin"/>
            </a:endParaRPr>
          </a:p>
        </p:txBody>
      </p:sp>
      <p:sp>
        <p:nvSpPr>
          <p:cNvPr id="8" name="TextBox 7"/>
          <p:cNvSpPr txBox="1"/>
          <p:nvPr/>
        </p:nvSpPr>
        <p:spPr>
          <a:xfrm>
            <a:off x="1097173" y="4093669"/>
            <a:ext cx="3954929" cy="1015663"/>
          </a:xfrm>
          <a:prstGeom prst="rect">
            <a:avLst/>
          </a:prstGeom>
          <a:noFill/>
        </p:spPr>
        <p:txBody>
          <a:bodyPr wrap="none" rtlCol="0">
            <a:spAutoFit/>
          </a:bodyPr>
          <a:lstStyle/>
          <a:p>
            <a:r>
              <a:rPr lang="en-US" sz="6000" b="1" dirty="0" smtClean="0">
                <a:solidFill>
                  <a:srgbClr val="FF0000"/>
                </a:solidFill>
                <a:latin typeface="Max's Handwritin"/>
                <a:cs typeface="Max's Handwritin"/>
              </a:rPr>
              <a:t>Ultra High Speed</a:t>
            </a:r>
            <a:endParaRPr lang="en-US" sz="6000" b="1" dirty="0">
              <a:solidFill>
                <a:srgbClr val="FF0000"/>
              </a:solidFill>
              <a:latin typeface="Max's Handwritin"/>
              <a:cs typeface="Max's Handwritin"/>
            </a:endParaRPr>
          </a:p>
        </p:txBody>
      </p:sp>
      <p:sp>
        <p:nvSpPr>
          <p:cNvPr id="9" name="TextBox 8"/>
          <p:cNvSpPr txBox="1"/>
          <p:nvPr/>
        </p:nvSpPr>
        <p:spPr>
          <a:xfrm>
            <a:off x="1301510" y="4747540"/>
            <a:ext cx="1774845"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High Speed</a:t>
            </a:r>
            <a:endParaRPr lang="en-US" sz="4000" b="1" dirty="0">
              <a:solidFill>
                <a:srgbClr val="80655E"/>
              </a:solidFill>
              <a:latin typeface="Max's Handwritin"/>
              <a:cs typeface="Max's Handwritin"/>
            </a:endParaRPr>
          </a:p>
        </p:txBody>
      </p:sp>
      <p:sp>
        <p:nvSpPr>
          <p:cNvPr id="10" name="TextBox 9"/>
          <p:cNvSpPr txBox="1"/>
          <p:nvPr/>
        </p:nvSpPr>
        <p:spPr>
          <a:xfrm>
            <a:off x="87255" y="5246937"/>
            <a:ext cx="2723823"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Consistent Speed</a:t>
            </a:r>
            <a:endParaRPr lang="en-US" sz="4000" b="1" dirty="0">
              <a:solidFill>
                <a:srgbClr val="80655E"/>
              </a:solidFill>
              <a:latin typeface="Max's Handwritin"/>
              <a:cs typeface="Max's Handwritin"/>
            </a:endParaRPr>
          </a:p>
        </p:txBody>
      </p:sp>
      <p:sp>
        <p:nvSpPr>
          <p:cNvPr id="12" name="TextBox 11"/>
          <p:cNvSpPr txBox="1"/>
          <p:nvPr/>
        </p:nvSpPr>
        <p:spPr>
          <a:xfrm>
            <a:off x="5123471" y="4609305"/>
            <a:ext cx="1082348"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MPLS</a:t>
            </a:r>
            <a:endParaRPr lang="en-US" sz="4000" b="1" dirty="0">
              <a:solidFill>
                <a:srgbClr val="80655E"/>
              </a:solidFill>
              <a:latin typeface="Max's Handwritin"/>
              <a:cs typeface="Max's Handwritin"/>
            </a:endParaRPr>
          </a:p>
        </p:txBody>
      </p:sp>
      <p:sp>
        <p:nvSpPr>
          <p:cNvPr id="17" name="TextBox 16"/>
          <p:cNvSpPr txBox="1"/>
          <p:nvPr/>
        </p:nvSpPr>
        <p:spPr>
          <a:xfrm>
            <a:off x="6440790" y="5302161"/>
            <a:ext cx="851515" cy="707886"/>
          </a:xfrm>
          <a:prstGeom prst="rect">
            <a:avLst/>
          </a:prstGeom>
          <a:noFill/>
        </p:spPr>
        <p:txBody>
          <a:bodyPr wrap="none" rtlCol="0">
            <a:spAutoFit/>
          </a:bodyPr>
          <a:lstStyle/>
          <a:p>
            <a:r>
              <a:rPr lang="en-US" sz="4000" b="1" dirty="0" err="1" smtClean="0">
                <a:solidFill>
                  <a:srgbClr val="80655E"/>
                </a:solidFill>
                <a:latin typeface="Max's Handwritin"/>
                <a:cs typeface="Max's Handwritin"/>
              </a:rPr>
              <a:t>QoS</a:t>
            </a:r>
            <a:endParaRPr lang="en-US" sz="4000" b="1" dirty="0">
              <a:solidFill>
                <a:srgbClr val="80655E"/>
              </a:solidFill>
              <a:latin typeface="Max's Handwritin"/>
              <a:cs typeface="Max's Handwritin"/>
            </a:endParaRPr>
          </a:p>
        </p:txBody>
      </p:sp>
      <p:sp>
        <p:nvSpPr>
          <p:cNvPr id="20" name="TextBox 19"/>
          <p:cNvSpPr txBox="1"/>
          <p:nvPr/>
        </p:nvSpPr>
        <p:spPr>
          <a:xfrm>
            <a:off x="397086" y="3749207"/>
            <a:ext cx="3288080"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Buffering and Queues</a:t>
            </a:r>
            <a:endParaRPr lang="en-US" sz="4000" b="1" dirty="0">
              <a:solidFill>
                <a:srgbClr val="80655E"/>
              </a:solidFill>
              <a:latin typeface="Max's Handwritin"/>
              <a:cs typeface="Max's Handwritin"/>
            </a:endParaRPr>
          </a:p>
        </p:txBody>
      </p:sp>
      <p:sp>
        <p:nvSpPr>
          <p:cNvPr id="22" name="TextBox 21"/>
          <p:cNvSpPr txBox="1"/>
          <p:nvPr/>
        </p:nvSpPr>
        <p:spPr>
          <a:xfrm>
            <a:off x="3429218" y="5067459"/>
            <a:ext cx="3031599" cy="707886"/>
          </a:xfrm>
          <a:prstGeom prst="rect">
            <a:avLst/>
          </a:prstGeom>
          <a:noFill/>
        </p:spPr>
        <p:txBody>
          <a:bodyPr wrap="none" rtlCol="0">
            <a:spAutoFit/>
          </a:bodyPr>
          <a:lstStyle/>
          <a:p>
            <a:r>
              <a:rPr lang="en-US" sz="4000" b="1" dirty="0" smtClean="0">
                <a:solidFill>
                  <a:schemeClr val="bg2">
                    <a:lumMod val="25000"/>
                  </a:schemeClr>
                </a:solidFill>
                <a:latin typeface="Max's Handwritin"/>
                <a:cs typeface="Max's Handwritin"/>
              </a:rPr>
              <a:t>Congestion Control</a:t>
            </a:r>
            <a:endParaRPr lang="en-US" sz="4000" b="1" dirty="0">
              <a:solidFill>
                <a:schemeClr val="bg2">
                  <a:lumMod val="25000"/>
                </a:schemeClr>
              </a:solidFill>
              <a:latin typeface="Max's Handwritin"/>
              <a:cs typeface="Max's Handwritin"/>
            </a:endParaRPr>
          </a:p>
        </p:txBody>
      </p:sp>
    </p:spTree>
    <p:extLst>
      <p:ext uri="{BB962C8B-B14F-4D97-AF65-F5344CB8AC3E}">
        <p14:creationId xmlns:p14="http://schemas.microsoft.com/office/powerpoint/2010/main" val="162559115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800000"/>
                </a:solidFill>
                <a:latin typeface="Powderfinger Type"/>
                <a:cs typeface="Powderfinger Type"/>
              </a:rPr>
              <a:t>What’s not working…</a:t>
            </a:r>
            <a:endParaRPr lang="en-US" dirty="0">
              <a:solidFill>
                <a:srgbClr val="800000"/>
              </a:solidFill>
              <a:latin typeface="Powderfinger Type"/>
              <a:cs typeface="Powderfinger Type"/>
            </a:endParaRPr>
          </a:p>
        </p:txBody>
      </p:sp>
      <p:sp>
        <p:nvSpPr>
          <p:cNvPr id="4" name="TextBox 3"/>
          <p:cNvSpPr txBox="1"/>
          <p:nvPr/>
        </p:nvSpPr>
        <p:spPr>
          <a:xfrm>
            <a:off x="907935" y="1740922"/>
            <a:ext cx="1544012"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Multicast</a:t>
            </a:r>
            <a:endParaRPr lang="en-US" sz="4000" b="1" dirty="0">
              <a:solidFill>
                <a:srgbClr val="80655E"/>
              </a:solidFill>
              <a:latin typeface="Max's Handwritin"/>
              <a:cs typeface="Max's Handwritin"/>
            </a:endParaRPr>
          </a:p>
        </p:txBody>
      </p:sp>
      <p:sp>
        <p:nvSpPr>
          <p:cNvPr id="8" name="TextBox 7"/>
          <p:cNvSpPr txBox="1"/>
          <p:nvPr/>
        </p:nvSpPr>
        <p:spPr>
          <a:xfrm>
            <a:off x="1097173" y="4313798"/>
            <a:ext cx="2698175" cy="707886"/>
          </a:xfrm>
          <a:prstGeom prst="rect">
            <a:avLst/>
          </a:prstGeom>
          <a:noFill/>
        </p:spPr>
        <p:txBody>
          <a:bodyPr wrap="none" rtlCol="0">
            <a:spAutoFit/>
          </a:bodyPr>
          <a:lstStyle/>
          <a:p>
            <a:r>
              <a:rPr lang="en-US" sz="4000" b="1" dirty="0" smtClean="0">
                <a:solidFill>
                  <a:srgbClr val="54433E"/>
                </a:solidFill>
                <a:latin typeface="Max's Handwritin"/>
                <a:cs typeface="Max's Handwritin"/>
              </a:rPr>
              <a:t>Ultra High Speed</a:t>
            </a:r>
            <a:endParaRPr lang="en-US" sz="4000" b="1" dirty="0">
              <a:solidFill>
                <a:srgbClr val="54433E"/>
              </a:solidFill>
              <a:latin typeface="Max's Handwritin"/>
              <a:cs typeface="Max's Handwritin"/>
            </a:endParaRPr>
          </a:p>
        </p:txBody>
      </p:sp>
      <p:sp>
        <p:nvSpPr>
          <p:cNvPr id="9" name="TextBox 8"/>
          <p:cNvSpPr txBox="1"/>
          <p:nvPr/>
        </p:nvSpPr>
        <p:spPr>
          <a:xfrm>
            <a:off x="1301510" y="4747540"/>
            <a:ext cx="1774845"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High Speed</a:t>
            </a:r>
            <a:endParaRPr lang="en-US" sz="4000" b="1" dirty="0">
              <a:solidFill>
                <a:srgbClr val="80655E"/>
              </a:solidFill>
              <a:latin typeface="Max's Handwritin"/>
              <a:cs typeface="Max's Handwritin"/>
            </a:endParaRPr>
          </a:p>
        </p:txBody>
      </p:sp>
      <p:sp>
        <p:nvSpPr>
          <p:cNvPr id="10" name="TextBox 9"/>
          <p:cNvSpPr txBox="1"/>
          <p:nvPr/>
        </p:nvSpPr>
        <p:spPr>
          <a:xfrm>
            <a:off x="87255" y="5246937"/>
            <a:ext cx="2723823"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Consistent Speed</a:t>
            </a:r>
            <a:endParaRPr lang="en-US" sz="4000" b="1" dirty="0">
              <a:solidFill>
                <a:srgbClr val="80655E"/>
              </a:solidFill>
              <a:latin typeface="Max's Handwritin"/>
              <a:cs typeface="Max's Handwritin"/>
            </a:endParaRPr>
          </a:p>
        </p:txBody>
      </p:sp>
      <p:sp>
        <p:nvSpPr>
          <p:cNvPr id="12" name="TextBox 11"/>
          <p:cNvSpPr txBox="1"/>
          <p:nvPr/>
        </p:nvSpPr>
        <p:spPr>
          <a:xfrm>
            <a:off x="5123471" y="4609305"/>
            <a:ext cx="1082348"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MPLS</a:t>
            </a:r>
            <a:endParaRPr lang="en-US" sz="4000" b="1" dirty="0">
              <a:solidFill>
                <a:srgbClr val="80655E"/>
              </a:solidFill>
              <a:latin typeface="Max's Handwritin"/>
              <a:cs typeface="Max's Handwritin"/>
            </a:endParaRPr>
          </a:p>
        </p:txBody>
      </p:sp>
      <p:sp>
        <p:nvSpPr>
          <p:cNvPr id="20" name="TextBox 19"/>
          <p:cNvSpPr txBox="1"/>
          <p:nvPr/>
        </p:nvSpPr>
        <p:spPr>
          <a:xfrm>
            <a:off x="397086" y="3749207"/>
            <a:ext cx="3288080"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Buffering and Queues</a:t>
            </a:r>
            <a:endParaRPr lang="en-US" sz="4000" b="1" dirty="0">
              <a:solidFill>
                <a:srgbClr val="80655E"/>
              </a:solidFill>
              <a:latin typeface="Max's Handwritin"/>
              <a:cs typeface="Max's Handwritin"/>
            </a:endParaRPr>
          </a:p>
        </p:txBody>
      </p:sp>
      <p:sp>
        <p:nvSpPr>
          <p:cNvPr id="22" name="TextBox 21"/>
          <p:cNvSpPr txBox="1"/>
          <p:nvPr/>
        </p:nvSpPr>
        <p:spPr>
          <a:xfrm>
            <a:off x="3429218" y="5067459"/>
            <a:ext cx="3031599" cy="707886"/>
          </a:xfrm>
          <a:prstGeom prst="rect">
            <a:avLst/>
          </a:prstGeom>
          <a:noFill/>
        </p:spPr>
        <p:txBody>
          <a:bodyPr wrap="none" rtlCol="0">
            <a:spAutoFit/>
          </a:bodyPr>
          <a:lstStyle/>
          <a:p>
            <a:r>
              <a:rPr lang="en-US" sz="4000" b="1" dirty="0" smtClean="0">
                <a:solidFill>
                  <a:schemeClr val="bg2">
                    <a:lumMod val="25000"/>
                  </a:schemeClr>
                </a:solidFill>
                <a:latin typeface="Max's Handwritin"/>
                <a:cs typeface="Max's Handwritin"/>
              </a:rPr>
              <a:t>Congestion Control</a:t>
            </a:r>
            <a:endParaRPr lang="en-US" sz="4000" b="1" dirty="0">
              <a:solidFill>
                <a:schemeClr val="bg2">
                  <a:lumMod val="25000"/>
                </a:schemeClr>
              </a:solidFill>
              <a:latin typeface="Max's Handwritin"/>
              <a:cs typeface="Max's Handwritin"/>
            </a:endParaRPr>
          </a:p>
        </p:txBody>
      </p:sp>
      <p:sp>
        <p:nvSpPr>
          <p:cNvPr id="23" name="TextBox 22"/>
          <p:cNvSpPr txBox="1"/>
          <p:nvPr/>
        </p:nvSpPr>
        <p:spPr>
          <a:xfrm>
            <a:off x="6440790" y="5302161"/>
            <a:ext cx="851515" cy="707886"/>
          </a:xfrm>
          <a:prstGeom prst="rect">
            <a:avLst/>
          </a:prstGeom>
          <a:noFill/>
        </p:spPr>
        <p:txBody>
          <a:bodyPr wrap="none" rtlCol="0">
            <a:spAutoFit/>
          </a:bodyPr>
          <a:lstStyle/>
          <a:p>
            <a:r>
              <a:rPr lang="en-US" sz="4000" b="1" dirty="0" err="1" smtClean="0">
                <a:solidFill>
                  <a:srgbClr val="80655E"/>
                </a:solidFill>
                <a:latin typeface="Max's Handwritin"/>
                <a:cs typeface="Max's Handwritin"/>
              </a:rPr>
              <a:t>QoS</a:t>
            </a:r>
            <a:endParaRPr lang="en-US" sz="4000" b="1" dirty="0">
              <a:solidFill>
                <a:srgbClr val="80655E"/>
              </a:solidFill>
              <a:latin typeface="Max's Handwritin"/>
              <a:cs typeface="Max's Handwritin"/>
            </a:endParaRPr>
          </a:p>
        </p:txBody>
      </p:sp>
      <p:sp>
        <p:nvSpPr>
          <p:cNvPr id="13" name="TextBox 12"/>
          <p:cNvSpPr txBox="1"/>
          <p:nvPr/>
        </p:nvSpPr>
        <p:spPr>
          <a:xfrm>
            <a:off x="3753933" y="2911197"/>
            <a:ext cx="1364476" cy="1107996"/>
          </a:xfrm>
          <a:prstGeom prst="rect">
            <a:avLst/>
          </a:prstGeom>
          <a:noFill/>
        </p:spPr>
        <p:txBody>
          <a:bodyPr wrap="none" rtlCol="0">
            <a:spAutoFit/>
          </a:bodyPr>
          <a:lstStyle/>
          <a:p>
            <a:r>
              <a:rPr lang="en-US" sz="6600" b="1" dirty="0" smtClean="0">
                <a:solidFill>
                  <a:srgbClr val="FF0000"/>
                </a:solidFill>
                <a:latin typeface="Max's Handwritin"/>
                <a:cs typeface="Max's Handwritin"/>
              </a:rPr>
              <a:t>Delay</a:t>
            </a:r>
            <a:endParaRPr lang="en-US" sz="6600" b="1" dirty="0">
              <a:solidFill>
                <a:srgbClr val="FF0000"/>
              </a:solidFill>
              <a:latin typeface="Max's Handwritin"/>
              <a:cs typeface="Max's Handwritin"/>
            </a:endParaRPr>
          </a:p>
        </p:txBody>
      </p:sp>
    </p:spTree>
    <p:extLst>
      <p:ext uri="{BB962C8B-B14F-4D97-AF65-F5344CB8AC3E}">
        <p14:creationId xmlns:p14="http://schemas.microsoft.com/office/powerpoint/2010/main" val="16424439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95994" y="0"/>
            <a:ext cx="12483784" cy="8254415"/>
          </a:xfrm>
          <a:prstGeom prst="rect">
            <a:avLst/>
          </a:prstGeom>
          <a:solidFill>
            <a:schemeClr val="bg1">
              <a:lumMod val="65000"/>
            </a:schemeClr>
          </a:solidFill>
          <a:effectLst>
            <a:outerShdw blurRad="50800" dist="38100" dir="2700000" algn="tl" rotWithShape="0">
              <a:srgbClr val="000000">
                <a:alpha val="43000"/>
              </a:srgbClr>
            </a:outerShdw>
          </a:effectLst>
        </p:spPr>
      </p:pic>
      <p:sp>
        <p:nvSpPr>
          <p:cNvPr id="2" name="Title 1"/>
          <p:cNvSpPr>
            <a:spLocks noGrp="1"/>
          </p:cNvSpPr>
          <p:nvPr>
            <p:ph type="title"/>
          </p:nvPr>
        </p:nvSpPr>
        <p:spPr>
          <a:xfrm>
            <a:off x="114300" y="20638"/>
            <a:ext cx="8229600" cy="1143000"/>
          </a:xfrm>
          <a:solidFill>
            <a:schemeClr val="accent1">
              <a:lumMod val="20000"/>
              <a:lumOff val="80000"/>
            </a:schemeClr>
          </a:solidFill>
        </p:spPr>
        <p:txBody>
          <a:bodyPr>
            <a:noAutofit/>
          </a:bodyPr>
          <a:lstStyle/>
          <a:p>
            <a:r>
              <a:rPr lang="en-US" sz="3200" dirty="0" smtClean="0">
                <a:latin typeface="+mn-lt"/>
                <a:cs typeface="Powderfinger Type"/>
              </a:rPr>
              <a:t>The Computing and </a:t>
            </a:r>
            <a:r>
              <a:rPr lang="en-US" sz="3200" dirty="0" err="1" smtClean="0">
                <a:latin typeface="+mn-lt"/>
                <a:cs typeface="Powderfinger Type"/>
              </a:rPr>
              <a:t>Comms</a:t>
            </a:r>
            <a:r>
              <a:rPr lang="en-US" sz="3200" dirty="0" smtClean="0">
                <a:latin typeface="+mn-lt"/>
                <a:cs typeface="Powderfinger Type"/>
              </a:rPr>
              <a:t> Evolutionary Path</a:t>
            </a:r>
            <a:endParaRPr lang="en-US" sz="3200" dirty="0">
              <a:latin typeface="+mn-lt"/>
              <a:cs typeface="Powderfinger Type"/>
            </a:endParaRPr>
          </a:p>
        </p:txBody>
      </p:sp>
      <p:sp>
        <p:nvSpPr>
          <p:cNvPr id="3" name="TextBox 2"/>
          <p:cNvSpPr txBox="1"/>
          <p:nvPr/>
        </p:nvSpPr>
        <p:spPr>
          <a:xfrm>
            <a:off x="561474" y="5761789"/>
            <a:ext cx="3653351" cy="461665"/>
          </a:xfrm>
          <a:prstGeom prst="rect">
            <a:avLst/>
          </a:prstGeom>
          <a:solidFill>
            <a:srgbClr val="AB4401"/>
          </a:solidFill>
        </p:spPr>
        <p:txBody>
          <a:bodyPr wrap="none" rtlCol="0">
            <a:spAutoFit/>
          </a:bodyPr>
          <a:lstStyle/>
          <a:p>
            <a:r>
              <a:rPr lang="en-US" sz="2400" dirty="0" smtClean="0">
                <a:solidFill>
                  <a:srgbClr val="FFFFFF"/>
                </a:solidFill>
              </a:rPr>
              <a:t>1946</a:t>
            </a:r>
            <a:r>
              <a:rPr lang="en-US" dirty="0" smtClean="0">
                <a:solidFill>
                  <a:srgbClr val="FFFFFF"/>
                </a:solidFill>
              </a:rPr>
              <a:t> – </a:t>
            </a:r>
            <a:r>
              <a:rPr lang="en-US" dirty="0" err="1" smtClean="0">
                <a:solidFill>
                  <a:srgbClr val="FFFFFF"/>
                </a:solidFill>
              </a:rPr>
              <a:t>Eniac</a:t>
            </a:r>
            <a:r>
              <a:rPr lang="en-US" dirty="0" smtClean="0">
                <a:solidFill>
                  <a:srgbClr val="FFFFFF"/>
                </a:solidFill>
              </a:rPr>
              <a:t> – a numeric calculator</a:t>
            </a:r>
            <a:endParaRPr lang="en-US" dirty="0">
              <a:solidFill>
                <a:srgbClr val="FFFFFF"/>
              </a:solidFill>
            </a:endParaRPr>
          </a:p>
        </p:txBody>
      </p:sp>
    </p:spTree>
    <p:extLst>
      <p:ext uri="{BB962C8B-B14F-4D97-AF65-F5344CB8AC3E}">
        <p14:creationId xmlns:p14="http://schemas.microsoft.com/office/powerpoint/2010/main" val="153129181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800000"/>
                </a:solidFill>
                <a:latin typeface="Powderfinger Type"/>
                <a:cs typeface="Powderfinger Type"/>
              </a:rPr>
              <a:t>What’s not working…</a:t>
            </a:r>
            <a:endParaRPr lang="en-US" dirty="0">
              <a:solidFill>
                <a:srgbClr val="800000"/>
              </a:solidFill>
              <a:latin typeface="Powderfinger Type"/>
              <a:cs typeface="Powderfinger Type"/>
            </a:endParaRPr>
          </a:p>
        </p:txBody>
      </p:sp>
      <p:sp>
        <p:nvSpPr>
          <p:cNvPr id="4" name="TextBox 3"/>
          <p:cNvSpPr txBox="1"/>
          <p:nvPr/>
        </p:nvSpPr>
        <p:spPr>
          <a:xfrm>
            <a:off x="907935" y="1740922"/>
            <a:ext cx="1544012"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Multicast</a:t>
            </a:r>
            <a:endParaRPr lang="en-US" sz="4000" b="1" dirty="0">
              <a:solidFill>
                <a:srgbClr val="80655E"/>
              </a:solidFill>
              <a:latin typeface="Max's Handwritin"/>
              <a:cs typeface="Max's Handwritin"/>
            </a:endParaRPr>
          </a:p>
        </p:txBody>
      </p:sp>
      <p:sp>
        <p:nvSpPr>
          <p:cNvPr id="8" name="TextBox 7"/>
          <p:cNvSpPr txBox="1"/>
          <p:nvPr/>
        </p:nvSpPr>
        <p:spPr>
          <a:xfrm>
            <a:off x="1097173" y="4313798"/>
            <a:ext cx="2698175" cy="707886"/>
          </a:xfrm>
          <a:prstGeom prst="rect">
            <a:avLst/>
          </a:prstGeom>
          <a:noFill/>
        </p:spPr>
        <p:txBody>
          <a:bodyPr wrap="none" rtlCol="0">
            <a:spAutoFit/>
          </a:bodyPr>
          <a:lstStyle/>
          <a:p>
            <a:r>
              <a:rPr lang="en-US" sz="4000" b="1" dirty="0" smtClean="0">
                <a:solidFill>
                  <a:srgbClr val="54433E"/>
                </a:solidFill>
                <a:latin typeface="Max's Handwritin"/>
                <a:cs typeface="Max's Handwritin"/>
              </a:rPr>
              <a:t>Ultra High Speed</a:t>
            </a:r>
            <a:endParaRPr lang="en-US" sz="4000" b="1" dirty="0">
              <a:solidFill>
                <a:srgbClr val="54433E"/>
              </a:solidFill>
              <a:latin typeface="Max's Handwritin"/>
              <a:cs typeface="Max's Handwritin"/>
            </a:endParaRPr>
          </a:p>
        </p:txBody>
      </p:sp>
      <p:sp>
        <p:nvSpPr>
          <p:cNvPr id="9" name="TextBox 8"/>
          <p:cNvSpPr txBox="1"/>
          <p:nvPr/>
        </p:nvSpPr>
        <p:spPr>
          <a:xfrm>
            <a:off x="1301510" y="4747540"/>
            <a:ext cx="1774845"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High Speed</a:t>
            </a:r>
            <a:endParaRPr lang="en-US" sz="4000" b="1" dirty="0">
              <a:solidFill>
                <a:srgbClr val="80655E"/>
              </a:solidFill>
              <a:latin typeface="Max's Handwritin"/>
              <a:cs typeface="Max's Handwritin"/>
            </a:endParaRPr>
          </a:p>
        </p:txBody>
      </p:sp>
      <p:sp>
        <p:nvSpPr>
          <p:cNvPr id="10" name="TextBox 9"/>
          <p:cNvSpPr txBox="1"/>
          <p:nvPr/>
        </p:nvSpPr>
        <p:spPr>
          <a:xfrm>
            <a:off x="87255" y="5246937"/>
            <a:ext cx="2723823"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Consistent Speed</a:t>
            </a:r>
            <a:endParaRPr lang="en-US" sz="4000" b="1" dirty="0">
              <a:solidFill>
                <a:srgbClr val="80655E"/>
              </a:solidFill>
              <a:latin typeface="Max's Handwritin"/>
              <a:cs typeface="Max's Handwritin"/>
            </a:endParaRPr>
          </a:p>
        </p:txBody>
      </p:sp>
      <p:sp>
        <p:nvSpPr>
          <p:cNvPr id="12" name="TextBox 11"/>
          <p:cNvSpPr txBox="1"/>
          <p:nvPr/>
        </p:nvSpPr>
        <p:spPr>
          <a:xfrm>
            <a:off x="5123471" y="4609305"/>
            <a:ext cx="1082348"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MPLS</a:t>
            </a:r>
            <a:endParaRPr lang="en-US" sz="4000" b="1" dirty="0">
              <a:solidFill>
                <a:srgbClr val="80655E"/>
              </a:solidFill>
              <a:latin typeface="Max's Handwritin"/>
              <a:cs typeface="Max's Handwritin"/>
            </a:endParaRPr>
          </a:p>
        </p:txBody>
      </p:sp>
      <p:sp>
        <p:nvSpPr>
          <p:cNvPr id="18" name="TextBox 17"/>
          <p:cNvSpPr txBox="1"/>
          <p:nvPr/>
        </p:nvSpPr>
        <p:spPr>
          <a:xfrm>
            <a:off x="3353756" y="5656104"/>
            <a:ext cx="4172937" cy="1015663"/>
          </a:xfrm>
          <a:prstGeom prst="rect">
            <a:avLst/>
          </a:prstGeom>
          <a:noFill/>
        </p:spPr>
        <p:txBody>
          <a:bodyPr wrap="none" rtlCol="0">
            <a:spAutoFit/>
          </a:bodyPr>
          <a:lstStyle/>
          <a:p>
            <a:r>
              <a:rPr lang="en-US" sz="6000" b="1" dirty="0" smtClean="0">
                <a:solidFill>
                  <a:srgbClr val="FF0000"/>
                </a:solidFill>
                <a:latin typeface="Max's Handwritin"/>
                <a:cs typeface="Max's Handwritin"/>
              </a:rPr>
              <a:t>Load Management</a:t>
            </a:r>
            <a:endParaRPr lang="en-US" sz="6000" b="1" dirty="0">
              <a:solidFill>
                <a:srgbClr val="FF0000"/>
              </a:solidFill>
              <a:latin typeface="Max's Handwritin"/>
              <a:cs typeface="Max's Handwritin"/>
            </a:endParaRPr>
          </a:p>
        </p:txBody>
      </p:sp>
      <p:sp>
        <p:nvSpPr>
          <p:cNvPr id="20" name="TextBox 19"/>
          <p:cNvSpPr txBox="1"/>
          <p:nvPr/>
        </p:nvSpPr>
        <p:spPr>
          <a:xfrm>
            <a:off x="397086" y="3749207"/>
            <a:ext cx="3288080"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Buffering and Queues</a:t>
            </a:r>
            <a:endParaRPr lang="en-US" sz="4000" b="1" dirty="0">
              <a:solidFill>
                <a:srgbClr val="80655E"/>
              </a:solidFill>
              <a:latin typeface="Max's Handwritin"/>
              <a:cs typeface="Max's Handwritin"/>
            </a:endParaRPr>
          </a:p>
        </p:txBody>
      </p:sp>
      <p:sp>
        <p:nvSpPr>
          <p:cNvPr id="22" name="TextBox 21"/>
          <p:cNvSpPr txBox="1"/>
          <p:nvPr/>
        </p:nvSpPr>
        <p:spPr>
          <a:xfrm>
            <a:off x="3429218" y="5067459"/>
            <a:ext cx="3031599" cy="707886"/>
          </a:xfrm>
          <a:prstGeom prst="rect">
            <a:avLst/>
          </a:prstGeom>
          <a:noFill/>
        </p:spPr>
        <p:txBody>
          <a:bodyPr wrap="none" rtlCol="0">
            <a:spAutoFit/>
          </a:bodyPr>
          <a:lstStyle/>
          <a:p>
            <a:r>
              <a:rPr lang="en-US" sz="4000" b="1" dirty="0" smtClean="0">
                <a:solidFill>
                  <a:schemeClr val="bg2">
                    <a:lumMod val="25000"/>
                  </a:schemeClr>
                </a:solidFill>
                <a:latin typeface="Max's Handwritin"/>
                <a:cs typeface="Max's Handwritin"/>
              </a:rPr>
              <a:t>Congestion Control</a:t>
            </a:r>
            <a:endParaRPr lang="en-US" sz="4000" b="1" dirty="0">
              <a:solidFill>
                <a:schemeClr val="bg2">
                  <a:lumMod val="25000"/>
                </a:schemeClr>
              </a:solidFill>
              <a:latin typeface="Max's Handwritin"/>
              <a:cs typeface="Max's Handwritin"/>
            </a:endParaRPr>
          </a:p>
        </p:txBody>
      </p:sp>
      <p:sp>
        <p:nvSpPr>
          <p:cNvPr id="23" name="TextBox 22"/>
          <p:cNvSpPr txBox="1"/>
          <p:nvPr/>
        </p:nvSpPr>
        <p:spPr>
          <a:xfrm>
            <a:off x="6440790" y="5302161"/>
            <a:ext cx="851515" cy="707886"/>
          </a:xfrm>
          <a:prstGeom prst="rect">
            <a:avLst/>
          </a:prstGeom>
          <a:noFill/>
        </p:spPr>
        <p:txBody>
          <a:bodyPr wrap="none" rtlCol="0">
            <a:spAutoFit/>
          </a:bodyPr>
          <a:lstStyle/>
          <a:p>
            <a:r>
              <a:rPr lang="en-US" sz="4000" b="1" dirty="0" err="1" smtClean="0">
                <a:solidFill>
                  <a:srgbClr val="80655E"/>
                </a:solidFill>
                <a:latin typeface="Max's Handwritin"/>
                <a:cs typeface="Max's Handwritin"/>
              </a:rPr>
              <a:t>QoS</a:t>
            </a:r>
            <a:endParaRPr lang="en-US" sz="4000" b="1" dirty="0">
              <a:solidFill>
                <a:srgbClr val="80655E"/>
              </a:solidFill>
              <a:latin typeface="Max's Handwritin"/>
              <a:cs typeface="Max's Handwritin"/>
            </a:endParaRPr>
          </a:p>
        </p:txBody>
      </p:sp>
      <p:sp>
        <p:nvSpPr>
          <p:cNvPr id="25" name="TextBox 24"/>
          <p:cNvSpPr txBox="1"/>
          <p:nvPr/>
        </p:nvSpPr>
        <p:spPr>
          <a:xfrm>
            <a:off x="3753933" y="2911197"/>
            <a:ext cx="1043876" cy="830997"/>
          </a:xfrm>
          <a:prstGeom prst="rect">
            <a:avLst/>
          </a:prstGeom>
          <a:noFill/>
        </p:spPr>
        <p:txBody>
          <a:bodyPr wrap="none" rtlCol="0">
            <a:spAutoFit/>
          </a:bodyPr>
          <a:lstStyle/>
          <a:p>
            <a:r>
              <a:rPr lang="en-US" sz="4800" b="1" dirty="0" smtClean="0">
                <a:solidFill>
                  <a:srgbClr val="80655E"/>
                </a:solidFill>
                <a:latin typeface="Max's Handwritin"/>
                <a:cs typeface="Max's Handwritin"/>
              </a:rPr>
              <a:t>Delay</a:t>
            </a:r>
            <a:endParaRPr lang="en-US" sz="4800" b="1" dirty="0">
              <a:solidFill>
                <a:srgbClr val="80655E"/>
              </a:solidFill>
              <a:latin typeface="Max's Handwritin"/>
              <a:cs typeface="Max's Handwritin"/>
            </a:endParaRPr>
          </a:p>
        </p:txBody>
      </p:sp>
    </p:spTree>
    <p:extLst>
      <p:ext uri="{BB962C8B-B14F-4D97-AF65-F5344CB8AC3E}">
        <p14:creationId xmlns:p14="http://schemas.microsoft.com/office/powerpoint/2010/main" val="250503157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800000"/>
                </a:solidFill>
                <a:latin typeface="Powderfinger Type"/>
                <a:cs typeface="Powderfinger Type"/>
              </a:rPr>
              <a:t>What’s not working…</a:t>
            </a:r>
            <a:endParaRPr lang="en-US" dirty="0">
              <a:solidFill>
                <a:srgbClr val="800000"/>
              </a:solidFill>
              <a:latin typeface="Powderfinger Type"/>
              <a:cs typeface="Powderfinger Type"/>
            </a:endParaRPr>
          </a:p>
        </p:txBody>
      </p:sp>
      <p:sp>
        <p:nvSpPr>
          <p:cNvPr id="4" name="TextBox 3"/>
          <p:cNvSpPr txBox="1"/>
          <p:nvPr/>
        </p:nvSpPr>
        <p:spPr>
          <a:xfrm>
            <a:off x="907935" y="1740922"/>
            <a:ext cx="1544012"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Multicast</a:t>
            </a:r>
            <a:endParaRPr lang="en-US" sz="4000" b="1" dirty="0">
              <a:solidFill>
                <a:srgbClr val="80655E"/>
              </a:solidFill>
              <a:latin typeface="Max's Handwritin"/>
              <a:cs typeface="Max's Handwritin"/>
            </a:endParaRPr>
          </a:p>
        </p:txBody>
      </p:sp>
      <p:sp>
        <p:nvSpPr>
          <p:cNvPr id="8" name="TextBox 7"/>
          <p:cNvSpPr txBox="1"/>
          <p:nvPr/>
        </p:nvSpPr>
        <p:spPr>
          <a:xfrm>
            <a:off x="1097173" y="4313798"/>
            <a:ext cx="2698175" cy="707886"/>
          </a:xfrm>
          <a:prstGeom prst="rect">
            <a:avLst/>
          </a:prstGeom>
          <a:noFill/>
        </p:spPr>
        <p:txBody>
          <a:bodyPr wrap="none" rtlCol="0">
            <a:spAutoFit/>
          </a:bodyPr>
          <a:lstStyle/>
          <a:p>
            <a:r>
              <a:rPr lang="en-US" sz="4000" b="1" dirty="0" smtClean="0">
                <a:solidFill>
                  <a:srgbClr val="54433E"/>
                </a:solidFill>
                <a:latin typeface="Max's Handwritin"/>
                <a:cs typeface="Max's Handwritin"/>
              </a:rPr>
              <a:t>Ultra High Speed</a:t>
            </a:r>
            <a:endParaRPr lang="en-US" sz="4000" b="1" dirty="0">
              <a:solidFill>
                <a:srgbClr val="54433E"/>
              </a:solidFill>
              <a:latin typeface="Max's Handwritin"/>
              <a:cs typeface="Max's Handwritin"/>
            </a:endParaRPr>
          </a:p>
        </p:txBody>
      </p:sp>
      <p:sp>
        <p:nvSpPr>
          <p:cNvPr id="9" name="TextBox 8"/>
          <p:cNvSpPr txBox="1"/>
          <p:nvPr/>
        </p:nvSpPr>
        <p:spPr>
          <a:xfrm>
            <a:off x="1301510" y="4747540"/>
            <a:ext cx="1774845"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High Speed</a:t>
            </a:r>
            <a:endParaRPr lang="en-US" sz="4000" b="1" dirty="0">
              <a:solidFill>
                <a:srgbClr val="80655E"/>
              </a:solidFill>
              <a:latin typeface="Max's Handwritin"/>
              <a:cs typeface="Max's Handwritin"/>
            </a:endParaRPr>
          </a:p>
        </p:txBody>
      </p:sp>
      <p:sp>
        <p:nvSpPr>
          <p:cNvPr id="10" name="TextBox 9"/>
          <p:cNvSpPr txBox="1"/>
          <p:nvPr/>
        </p:nvSpPr>
        <p:spPr>
          <a:xfrm>
            <a:off x="87255" y="5246937"/>
            <a:ext cx="2723823"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Consistent Speed</a:t>
            </a:r>
            <a:endParaRPr lang="en-US" sz="4000" b="1" dirty="0">
              <a:solidFill>
                <a:srgbClr val="80655E"/>
              </a:solidFill>
              <a:latin typeface="Max's Handwritin"/>
              <a:cs typeface="Max's Handwritin"/>
            </a:endParaRPr>
          </a:p>
        </p:txBody>
      </p:sp>
      <p:sp>
        <p:nvSpPr>
          <p:cNvPr id="12" name="TextBox 11"/>
          <p:cNvSpPr txBox="1"/>
          <p:nvPr/>
        </p:nvSpPr>
        <p:spPr>
          <a:xfrm>
            <a:off x="5123471" y="4609305"/>
            <a:ext cx="1082348"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MPLS</a:t>
            </a:r>
            <a:endParaRPr lang="en-US" sz="4000" b="1" dirty="0">
              <a:solidFill>
                <a:srgbClr val="80655E"/>
              </a:solidFill>
              <a:latin typeface="Max's Handwritin"/>
              <a:cs typeface="Max's Handwritin"/>
            </a:endParaRPr>
          </a:p>
        </p:txBody>
      </p:sp>
      <p:sp>
        <p:nvSpPr>
          <p:cNvPr id="14" name="TextBox 13"/>
          <p:cNvSpPr txBox="1"/>
          <p:nvPr/>
        </p:nvSpPr>
        <p:spPr>
          <a:xfrm>
            <a:off x="6763394" y="4695353"/>
            <a:ext cx="1877437" cy="1015663"/>
          </a:xfrm>
          <a:prstGeom prst="rect">
            <a:avLst/>
          </a:prstGeom>
          <a:noFill/>
        </p:spPr>
        <p:txBody>
          <a:bodyPr wrap="none" rtlCol="0">
            <a:spAutoFit/>
          </a:bodyPr>
          <a:lstStyle/>
          <a:p>
            <a:r>
              <a:rPr lang="en-US" sz="6000" b="1" dirty="0" smtClean="0">
                <a:solidFill>
                  <a:srgbClr val="FF0000"/>
                </a:solidFill>
                <a:latin typeface="Max's Handwritin"/>
                <a:cs typeface="Max's Handwritin"/>
              </a:rPr>
              <a:t>Routing</a:t>
            </a:r>
            <a:endParaRPr lang="en-US" sz="6000" b="1" dirty="0">
              <a:solidFill>
                <a:srgbClr val="FF0000"/>
              </a:solidFill>
              <a:latin typeface="Max's Handwritin"/>
              <a:cs typeface="Max's Handwritin"/>
            </a:endParaRPr>
          </a:p>
        </p:txBody>
      </p:sp>
      <p:sp>
        <p:nvSpPr>
          <p:cNvPr id="17" name="TextBox 16"/>
          <p:cNvSpPr txBox="1"/>
          <p:nvPr/>
        </p:nvSpPr>
        <p:spPr>
          <a:xfrm>
            <a:off x="6440790" y="5302161"/>
            <a:ext cx="851515" cy="707886"/>
          </a:xfrm>
          <a:prstGeom prst="rect">
            <a:avLst/>
          </a:prstGeom>
          <a:noFill/>
        </p:spPr>
        <p:txBody>
          <a:bodyPr wrap="none" rtlCol="0">
            <a:spAutoFit/>
          </a:bodyPr>
          <a:lstStyle/>
          <a:p>
            <a:r>
              <a:rPr lang="en-US" sz="4000" b="1" dirty="0" err="1" smtClean="0">
                <a:solidFill>
                  <a:srgbClr val="80655E"/>
                </a:solidFill>
                <a:latin typeface="Max's Handwritin"/>
                <a:cs typeface="Max's Handwritin"/>
              </a:rPr>
              <a:t>QoS</a:t>
            </a:r>
            <a:endParaRPr lang="en-US" sz="4000" b="1" dirty="0">
              <a:solidFill>
                <a:srgbClr val="80655E"/>
              </a:solidFill>
              <a:latin typeface="Max's Handwritin"/>
              <a:cs typeface="Max's Handwritin"/>
            </a:endParaRPr>
          </a:p>
        </p:txBody>
      </p:sp>
      <p:sp>
        <p:nvSpPr>
          <p:cNvPr id="18" name="TextBox 17"/>
          <p:cNvSpPr txBox="1"/>
          <p:nvPr/>
        </p:nvSpPr>
        <p:spPr>
          <a:xfrm>
            <a:off x="3353756" y="5656104"/>
            <a:ext cx="2852063" cy="707886"/>
          </a:xfrm>
          <a:prstGeom prst="rect">
            <a:avLst/>
          </a:prstGeom>
          <a:noFill/>
        </p:spPr>
        <p:txBody>
          <a:bodyPr wrap="none" rtlCol="0">
            <a:spAutoFit/>
          </a:bodyPr>
          <a:lstStyle/>
          <a:p>
            <a:r>
              <a:rPr lang="en-US" sz="4000" b="1" dirty="0" smtClean="0">
                <a:latin typeface="Max's Handwritin"/>
                <a:cs typeface="Max's Handwritin"/>
              </a:rPr>
              <a:t>Load Management</a:t>
            </a:r>
            <a:endParaRPr lang="en-US" sz="4000" b="1" dirty="0">
              <a:latin typeface="Max's Handwritin"/>
              <a:cs typeface="Max's Handwritin"/>
            </a:endParaRPr>
          </a:p>
        </p:txBody>
      </p:sp>
      <p:sp>
        <p:nvSpPr>
          <p:cNvPr id="20" name="TextBox 19"/>
          <p:cNvSpPr txBox="1"/>
          <p:nvPr/>
        </p:nvSpPr>
        <p:spPr>
          <a:xfrm>
            <a:off x="397086" y="3749207"/>
            <a:ext cx="3288080"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Buffering and Queues</a:t>
            </a:r>
            <a:endParaRPr lang="en-US" sz="4000" b="1" dirty="0">
              <a:solidFill>
                <a:srgbClr val="80655E"/>
              </a:solidFill>
              <a:latin typeface="Max's Handwritin"/>
              <a:cs typeface="Max's Handwritin"/>
            </a:endParaRPr>
          </a:p>
        </p:txBody>
      </p:sp>
      <p:sp>
        <p:nvSpPr>
          <p:cNvPr id="22" name="TextBox 21"/>
          <p:cNvSpPr txBox="1"/>
          <p:nvPr/>
        </p:nvSpPr>
        <p:spPr>
          <a:xfrm>
            <a:off x="3429218" y="5067459"/>
            <a:ext cx="3031599" cy="707886"/>
          </a:xfrm>
          <a:prstGeom prst="rect">
            <a:avLst/>
          </a:prstGeom>
          <a:noFill/>
        </p:spPr>
        <p:txBody>
          <a:bodyPr wrap="none" rtlCol="0">
            <a:spAutoFit/>
          </a:bodyPr>
          <a:lstStyle/>
          <a:p>
            <a:r>
              <a:rPr lang="en-US" sz="4000" b="1" dirty="0" smtClean="0">
                <a:solidFill>
                  <a:schemeClr val="bg2">
                    <a:lumMod val="25000"/>
                  </a:schemeClr>
                </a:solidFill>
                <a:latin typeface="Max's Handwritin"/>
                <a:cs typeface="Max's Handwritin"/>
              </a:rPr>
              <a:t>Congestion Control</a:t>
            </a:r>
            <a:endParaRPr lang="en-US" sz="4000" b="1" dirty="0">
              <a:solidFill>
                <a:schemeClr val="bg2">
                  <a:lumMod val="25000"/>
                </a:schemeClr>
              </a:solidFill>
              <a:latin typeface="Max's Handwritin"/>
              <a:cs typeface="Max's Handwritin"/>
            </a:endParaRPr>
          </a:p>
        </p:txBody>
      </p:sp>
      <p:sp>
        <p:nvSpPr>
          <p:cNvPr id="23" name="TextBox 22"/>
          <p:cNvSpPr txBox="1"/>
          <p:nvPr/>
        </p:nvSpPr>
        <p:spPr>
          <a:xfrm>
            <a:off x="3753933" y="2911197"/>
            <a:ext cx="1043876" cy="830997"/>
          </a:xfrm>
          <a:prstGeom prst="rect">
            <a:avLst/>
          </a:prstGeom>
          <a:noFill/>
        </p:spPr>
        <p:txBody>
          <a:bodyPr wrap="none" rtlCol="0">
            <a:spAutoFit/>
          </a:bodyPr>
          <a:lstStyle/>
          <a:p>
            <a:r>
              <a:rPr lang="en-US" sz="4800" b="1" dirty="0" smtClean="0">
                <a:solidFill>
                  <a:srgbClr val="80655E"/>
                </a:solidFill>
                <a:latin typeface="Max's Handwritin"/>
                <a:cs typeface="Max's Handwritin"/>
              </a:rPr>
              <a:t>Delay</a:t>
            </a:r>
            <a:endParaRPr lang="en-US" sz="4800" b="1" dirty="0">
              <a:solidFill>
                <a:srgbClr val="80655E"/>
              </a:solidFill>
              <a:latin typeface="Max's Handwritin"/>
              <a:cs typeface="Max's Handwritin"/>
            </a:endParaRPr>
          </a:p>
        </p:txBody>
      </p:sp>
    </p:spTree>
    <p:extLst>
      <p:ext uri="{BB962C8B-B14F-4D97-AF65-F5344CB8AC3E}">
        <p14:creationId xmlns:p14="http://schemas.microsoft.com/office/powerpoint/2010/main" val="244092089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800000"/>
                </a:solidFill>
                <a:latin typeface="Powderfinger Type"/>
                <a:cs typeface="Powderfinger Type"/>
              </a:rPr>
              <a:t>What’s not working…</a:t>
            </a:r>
            <a:endParaRPr lang="en-US" dirty="0">
              <a:solidFill>
                <a:srgbClr val="800000"/>
              </a:solidFill>
              <a:latin typeface="Powderfinger Type"/>
              <a:cs typeface="Powderfinger Type"/>
            </a:endParaRPr>
          </a:p>
        </p:txBody>
      </p:sp>
      <p:sp>
        <p:nvSpPr>
          <p:cNvPr id="4" name="TextBox 3"/>
          <p:cNvSpPr txBox="1"/>
          <p:nvPr/>
        </p:nvSpPr>
        <p:spPr>
          <a:xfrm>
            <a:off x="907935" y="1740922"/>
            <a:ext cx="1544012"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Multicast</a:t>
            </a:r>
            <a:endParaRPr lang="en-US" sz="4000" b="1" dirty="0">
              <a:solidFill>
                <a:srgbClr val="80655E"/>
              </a:solidFill>
              <a:latin typeface="Max's Handwritin"/>
              <a:cs typeface="Max's Handwritin"/>
            </a:endParaRPr>
          </a:p>
        </p:txBody>
      </p:sp>
      <p:sp>
        <p:nvSpPr>
          <p:cNvPr id="8" name="TextBox 7"/>
          <p:cNvSpPr txBox="1"/>
          <p:nvPr/>
        </p:nvSpPr>
        <p:spPr>
          <a:xfrm>
            <a:off x="1097173" y="4313798"/>
            <a:ext cx="2698175" cy="707886"/>
          </a:xfrm>
          <a:prstGeom prst="rect">
            <a:avLst/>
          </a:prstGeom>
          <a:noFill/>
        </p:spPr>
        <p:txBody>
          <a:bodyPr wrap="none" rtlCol="0">
            <a:spAutoFit/>
          </a:bodyPr>
          <a:lstStyle/>
          <a:p>
            <a:r>
              <a:rPr lang="en-US" sz="4000" b="1" dirty="0" smtClean="0">
                <a:solidFill>
                  <a:srgbClr val="54433E"/>
                </a:solidFill>
                <a:latin typeface="Max's Handwritin"/>
                <a:cs typeface="Max's Handwritin"/>
              </a:rPr>
              <a:t>Ultra High Speed</a:t>
            </a:r>
            <a:endParaRPr lang="en-US" sz="4000" b="1" dirty="0">
              <a:solidFill>
                <a:srgbClr val="54433E"/>
              </a:solidFill>
              <a:latin typeface="Max's Handwritin"/>
              <a:cs typeface="Max's Handwritin"/>
            </a:endParaRPr>
          </a:p>
        </p:txBody>
      </p:sp>
      <p:sp>
        <p:nvSpPr>
          <p:cNvPr id="9" name="TextBox 8"/>
          <p:cNvSpPr txBox="1"/>
          <p:nvPr/>
        </p:nvSpPr>
        <p:spPr>
          <a:xfrm>
            <a:off x="1301510" y="4747540"/>
            <a:ext cx="1774845"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High Speed</a:t>
            </a:r>
            <a:endParaRPr lang="en-US" sz="4000" b="1" dirty="0">
              <a:solidFill>
                <a:srgbClr val="80655E"/>
              </a:solidFill>
              <a:latin typeface="Max's Handwritin"/>
              <a:cs typeface="Max's Handwritin"/>
            </a:endParaRPr>
          </a:p>
        </p:txBody>
      </p:sp>
      <p:sp>
        <p:nvSpPr>
          <p:cNvPr id="10" name="TextBox 9"/>
          <p:cNvSpPr txBox="1"/>
          <p:nvPr/>
        </p:nvSpPr>
        <p:spPr>
          <a:xfrm>
            <a:off x="87255" y="5246937"/>
            <a:ext cx="2723823"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Consistent Speed</a:t>
            </a:r>
            <a:endParaRPr lang="en-US" sz="4000" b="1" dirty="0">
              <a:solidFill>
                <a:srgbClr val="80655E"/>
              </a:solidFill>
              <a:latin typeface="Max's Handwritin"/>
              <a:cs typeface="Max's Handwritin"/>
            </a:endParaRPr>
          </a:p>
        </p:txBody>
      </p:sp>
      <p:sp>
        <p:nvSpPr>
          <p:cNvPr id="12" name="TextBox 11"/>
          <p:cNvSpPr txBox="1"/>
          <p:nvPr/>
        </p:nvSpPr>
        <p:spPr>
          <a:xfrm>
            <a:off x="5123471" y="4609305"/>
            <a:ext cx="1082348"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MPLS</a:t>
            </a:r>
            <a:endParaRPr lang="en-US" sz="4000" b="1" dirty="0">
              <a:solidFill>
                <a:srgbClr val="80655E"/>
              </a:solidFill>
              <a:latin typeface="Max's Handwritin"/>
              <a:cs typeface="Max's Handwritin"/>
            </a:endParaRPr>
          </a:p>
        </p:txBody>
      </p:sp>
      <p:sp>
        <p:nvSpPr>
          <p:cNvPr id="14" name="TextBox 13"/>
          <p:cNvSpPr txBox="1"/>
          <p:nvPr/>
        </p:nvSpPr>
        <p:spPr>
          <a:xfrm>
            <a:off x="6763394" y="4695353"/>
            <a:ext cx="1326004"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Routing</a:t>
            </a:r>
            <a:endParaRPr lang="en-US" sz="4000" b="1" dirty="0">
              <a:solidFill>
                <a:srgbClr val="80655E"/>
              </a:solidFill>
              <a:latin typeface="Max's Handwritin"/>
              <a:cs typeface="Max's Handwritin"/>
            </a:endParaRPr>
          </a:p>
        </p:txBody>
      </p:sp>
      <p:sp>
        <p:nvSpPr>
          <p:cNvPr id="17" name="TextBox 16"/>
          <p:cNvSpPr txBox="1"/>
          <p:nvPr/>
        </p:nvSpPr>
        <p:spPr>
          <a:xfrm>
            <a:off x="6440790" y="5302161"/>
            <a:ext cx="851515" cy="707886"/>
          </a:xfrm>
          <a:prstGeom prst="rect">
            <a:avLst/>
          </a:prstGeom>
          <a:noFill/>
        </p:spPr>
        <p:txBody>
          <a:bodyPr wrap="none" rtlCol="0">
            <a:spAutoFit/>
          </a:bodyPr>
          <a:lstStyle/>
          <a:p>
            <a:r>
              <a:rPr lang="en-US" sz="4000" b="1" dirty="0" err="1" smtClean="0">
                <a:solidFill>
                  <a:srgbClr val="80655E"/>
                </a:solidFill>
                <a:latin typeface="Max's Handwritin"/>
                <a:cs typeface="Max's Handwritin"/>
              </a:rPr>
              <a:t>QoS</a:t>
            </a:r>
            <a:endParaRPr lang="en-US" sz="4000" b="1" dirty="0">
              <a:solidFill>
                <a:srgbClr val="80655E"/>
              </a:solidFill>
              <a:latin typeface="Max's Handwritin"/>
              <a:cs typeface="Max's Handwritin"/>
            </a:endParaRPr>
          </a:p>
        </p:txBody>
      </p:sp>
      <p:sp>
        <p:nvSpPr>
          <p:cNvPr id="18" name="TextBox 17"/>
          <p:cNvSpPr txBox="1"/>
          <p:nvPr/>
        </p:nvSpPr>
        <p:spPr>
          <a:xfrm>
            <a:off x="3353756" y="5656104"/>
            <a:ext cx="2852063" cy="707886"/>
          </a:xfrm>
          <a:prstGeom prst="rect">
            <a:avLst/>
          </a:prstGeom>
          <a:noFill/>
        </p:spPr>
        <p:txBody>
          <a:bodyPr wrap="none" rtlCol="0">
            <a:spAutoFit/>
          </a:bodyPr>
          <a:lstStyle/>
          <a:p>
            <a:r>
              <a:rPr lang="en-US" sz="4000" b="1" dirty="0" smtClean="0">
                <a:latin typeface="Max's Handwritin"/>
                <a:cs typeface="Max's Handwritin"/>
              </a:rPr>
              <a:t>Load Management</a:t>
            </a:r>
            <a:endParaRPr lang="en-US" sz="4000" b="1" dirty="0">
              <a:latin typeface="Max's Handwritin"/>
              <a:cs typeface="Max's Handwritin"/>
            </a:endParaRPr>
          </a:p>
        </p:txBody>
      </p:sp>
      <p:sp>
        <p:nvSpPr>
          <p:cNvPr id="20" name="TextBox 19"/>
          <p:cNvSpPr txBox="1"/>
          <p:nvPr/>
        </p:nvSpPr>
        <p:spPr>
          <a:xfrm>
            <a:off x="397086" y="3749207"/>
            <a:ext cx="3288080"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Buffering and Queues</a:t>
            </a:r>
            <a:endParaRPr lang="en-US" sz="4000" b="1" dirty="0">
              <a:solidFill>
                <a:srgbClr val="80655E"/>
              </a:solidFill>
              <a:latin typeface="Max's Handwritin"/>
              <a:cs typeface="Max's Handwritin"/>
            </a:endParaRPr>
          </a:p>
        </p:txBody>
      </p:sp>
      <p:sp>
        <p:nvSpPr>
          <p:cNvPr id="22" name="TextBox 21"/>
          <p:cNvSpPr txBox="1"/>
          <p:nvPr/>
        </p:nvSpPr>
        <p:spPr>
          <a:xfrm>
            <a:off x="3429218" y="5067459"/>
            <a:ext cx="3031599" cy="707886"/>
          </a:xfrm>
          <a:prstGeom prst="rect">
            <a:avLst/>
          </a:prstGeom>
          <a:noFill/>
        </p:spPr>
        <p:txBody>
          <a:bodyPr wrap="none" rtlCol="0">
            <a:spAutoFit/>
          </a:bodyPr>
          <a:lstStyle/>
          <a:p>
            <a:r>
              <a:rPr lang="en-US" sz="4000" b="1" dirty="0" smtClean="0">
                <a:solidFill>
                  <a:schemeClr val="bg2">
                    <a:lumMod val="25000"/>
                  </a:schemeClr>
                </a:solidFill>
                <a:latin typeface="Max's Handwritin"/>
                <a:cs typeface="Max's Handwritin"/>
              </a:rPr>
              <a:t>Congestion Control</a:t>
            </a:r>
            <a:endParaRPr lang="en-US" sz="4000" b="1" dirty="0">
              <a:solidFill>
                <a:schemeClr val="bg2">
                  <a:lumMod val="25000"/>
                </a:schemeClr>
              </a:solidFill>
              <a:latin typeface="Max's Handwritin"/>
              <a:cs typeface="Max's Handwritin"/>
            </a:endParaRPr>
          </a:p>
        </p:txBody>
      </p:sp>
      <p:sp>
        <p:nvSpPr>
          <p:cNvPr id="23" name="TextBox 22"/>
          <p:cNvSpPr txBox="1"/>
          <p:nvPr/>
        </p:nvSpPr>
        <p:spPr>
          <a:xfrm>
            <a:off x="1305759" y="2422139"/>
            <a:ext cx="7635424" cy="1015663"/>
          </a:xfrm>
          <a:prstGeom prst="rect">
            <a:avLst/>
          </a:prstGeom>
          <a:noFill/>
        </p:spPr>
        <p:txBody>
          <a:bodyPr wrap="none" rtlCol="0">
            <a:spAutoFit/>
          </a:bodyPr>
          <a:lstStyle/>
          <a:p>
            <a:r>
              <a:rPr lang="en-US" sz="6000" b="1" dirty="0" smtClean="0">
                <a:solidFill>
                  <a:srgbClr val="FF0000"/>
                </a:solidFill>
                <a:latin typeface="Max's Handwritin"/>
                <a:cs typeface="Max's Handwritin"/>
              </a:rPr>
              <a:t>Identity and location overloading</a:t>
            </a:r>
            <a:endParaRPr lang="en-US" sz="6000" b="1" dirty="0">
              <a:solidFill>
                <a:srgbClr val="FF0000"/>
              </a:solidFill>
              <a:latin typeface="Max's Handwritin"/>
              <a:cs typeface="Max's Handwritin"/>
            </a:endParaRPr>
          </a:p>
        </p:txBody>
      </p:sp>
      <p:sp>
        <p:nvSpPr>
          <p:cNvPr id="25" name="TextBox 24"/>
          <p:cNvSpPr txBox="1"/>
          <p:nvPr/>
        </p:nvSpPr>
        <p:spPr>
          <a:xfrm>
            <a:off x="3753933" y="2911197"/>
            <a:ext cx="1043876" cy="830997"/>
          </a:xfrm>
          <a:prstGeom prst="rect">
            <a:avLst/>
          </a:prstGeom>
          <a:noFill/>
        </p:spPr>
        <p:txBody>
          <a:bodyPr wrap="none" rtlCol="0">
            <a:spAutoFit/>
          </a:bodyPr>
          <a:lstStyle/>
          <a:p>
            <a:r>
              <a:rPr lang="en-US" sz="4800" b="1" dirty="0" smtClean="0">
                <a:solidFill>
                  <a:srgbClr val="80655E"/>
                </a:solidFill>
                <a:latin typeface="Max's Handwritin"/>
                <a:cs typeface="Max's Handwritin"/>
              </a:rPr>
              <a:t>Delay</a:t>
            </a:r>
            <a:endParaRPr lang="en-US" sz="4800" b="1" dirty="0">
              <a:solidFill>
                <a:srgbClr val="80655E"/>
              </a:solidFill>
              <a:latin typeface="Max's Handwritin"/>
              <a:cs typeface="Max's Handwritin"/>
            </a:endParaRPr>
          </a:p>
        </p:txBody>
      </p:sp>
    </p:spTree>
    <p:extLst>
      <p:ext uri="{BB962C8B-B14F-4D97-AF65-F5344CB8AC3E}">
        <p14:creationId xmlns:p14="http://schemas.microsoft.com/office/powerpoint/2010/main" val="109119297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800000"/>
                </a:solidFill>
                <a:latin typeface="Powderfinger Type"/>
                <a:cs typeface="Powderfinger Type"/>
              </a:rPr>
              <a:t>What’s not working…</a:t>
            </a:r>
            <a:endParaRPr lang="en-US" dirty="0">
              <a:solidFill>
                <a:srgbClr val="800000"/>
              </a:solidFill>
              <a:latin typeface="Powderfinger Type"/>
              <a:cs typeface="Powderfinger Type"/>
            </a:endParaRPr>
          </a:p>
        </p:txBody>
      </p:sp>
      <p:sp>
        <p:nvSpPr>
          <p:cNvPr id="4" name="TextBox 3"/>
          <p:cNvSpPr txBox="1"/>
          <p:nvPr/>
        </p:nvSpPr>
        <p:spPr>
          <a:xfrm>
            <a:off x="907935" y="1740922"/>
            <a:ext cx="1544012"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Multicast</a:t>
            </a:r>
            <a:endParaRPr lang="en-US" sz="4000" b="1" dirty="0">
              <a:solidFill>
                <a:srgbClr val="80655E"/>
              </a:solidFill>
              <a:latin typeface="Max's Handwritin"/>
              <a:cs typeface="Max's Handwritin"/>
            </a:endParaRPr>
          </a:p>
        </p:txBody>
      </p:sp>
      <p:sp>
        <p:nvSpPr>
          <p:cNvPr id="6" name="TextBox 5"/>
          <p:cNvSpPr txBox="1"/>
          <p:nvPr/>
        </p:nvSpPr>
        <p:spPr>
          <a:xfrm>
            <a:off x="1791857" y="2255527"/>
            <a:ext cx="7122463" cy="830997"/>
          </a:xfrm>
          <a:prstGeom prst="rect">
            <a:avLst/>
          </a:prstGeom>
          <a:noFill/>
        </p:spPr>
        <p:txBody>
          <a:bodyPr wrap="none" rtlCol="0">
            <a:spAutoFit/>
          </a:bodyPr>
          <a:lstStyle/>
          <a:p>
            <a:r>
              <a:rPr lang="en-US" sz="4800" b="1" dirty="0" smtClean="0">
                <a:solidFill>
                  <a:srgbClr val="FF0000"/>
                </a:solidFill>
                <a:latin typeface="Max's Handwritin"/>
                <a:cs typeface="Max's Handwritin"/>
              </a:rPr>
              <a:t>Packet quantization and fragmentation</a:t>
            </a:r>
            <a:endParaRPr lang="en-US" sz="4800" b="1" dirty="0">
              <a:solidFill>
                <a:srgbClr val="FF0000"/>
              </a:solidFill>
              <a:latin typeface="Max's Handwritin"/>
              <a:cs typeface="Max's Handwritin"/>
            </a:endParaRPr>
          </a:p>
        </p:txBody>
      </p:sp>
      <p:sp>
        <p:nvSpPr>
          <p:cNvPr id="8" name="TextBox 7"/>
          <p:cNvSpPr txBox="1"/>
          <p:nvPr/>
        </p:nvSpPr>
        <p:spPr>
          <a:xfrm>
            <a:off x="1097173" y="4313798"/>
            <a:ext cx="2698175" cy="707886"/>
          </a:xfrm>
          <a:prstGeom prst="rect">
            <a:avLst/>
          </a:prstGeom>
          <a:noFill/>
        </p:spPr>
        <p:txBody>
          <a:bodyPr wrap="none" rtlCol="0">
            <a:spAutoFit/>
          </a:bodyPr>
          <a:lstStyle/>
          <a:p>
            <a:r>
              <a:rPr lang="en-US" sz="4000" b="1" dirty="0" smtClean="0">
                <a:solidFill>
                  <a:srgbClr val="54433E"/>
                </a:solidFill>
                <a:latin typeface="Max's Handwritin"/>
                <a:cs typeface="Max's Handwritin"/>
              </a:rPr>
              <a:t>Ultra High Speed</a:t>
            </a:r>
            <a:endParaRPr lang="en-US" sz="4000" b="1" dirty="0">
              <a:solidFill>
                <a:srgbClr val="54433E"/>
              </a:solidFill>
              <a:latin typeface="Max's Handwritin"/>
              <a:cs typeface="Max's Handwritin"/>
            </a:endParaRPr>
          </a:p>
        </p:txBody>
      </p:sp>
      <p:sp>
        <p:nvSpPr>
          <p:cNvPr id="9" name="TextBox 8"/>
          <p:cNvSpPr txBox="1"/>
          <p:nvPr/>
        </p:nvSpPr>
        <p:spPr>
          <a:xfrm>
            <a:off x="1301510" y="4747540"/>
            <a:ext cx="1774845"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High Speed</a:t>
            </a:r>
            <a:endParaRPr lang="en-US" sz="4000" b="1" dirty="0">
              <a:solidFill>
                <a:srgbClr val="80655E"/>
              </a:solidFill>
              <a:latin typeface="Max's Handwritin"/>
              <a:cs typeface="Max's Handwritin"/>
            </a:endParaRPr>
          </a:p>
        </p:txBody>
      </p:sp>
      <p:sp>
        <p:nvSpPr>
          <p:cNvPr id="10" name="TextBox 9"/>
          <p:cNvSpPr txBox="1"/>
          <p:nvPr/>
        </p:nvSpPr>
        <p:spPr>
          <a:xfrm>
            <a:off x="87255" y="5246937"/>
            <a:ext cx="2723823"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Consistent Speed</a:t>
            </a:r>
            <a:endParaRPr lang="en-US" sz="4000" b="1" dirty="0">
              <a:solidFill>
                <a:srgbClr val="80655E"/>
              </a:solidFill>
              <a:latin typeface="Max's Handwritin"/>
              <a:cs typeface="Max's Handwritin"/>
            </a:endParaRPr>
          </a:p>
        </p:txBody>
      </p:sp>
      <p:sp>
        <p:nvSpPr>
          <p:cNvPr id="12" name="TextBox 11"/>
          <p:cNvSpPr txBox="1"/>
          <p:nvPr/>
        </p:nvSpPr>
        <p:spPr>
          <a:xfrm>
            <a:off x="5123471" y="4609305"/>
            <a:ext cx="1082348"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MPLS</a:t>
            </a:r>
            <a:endParaRPr lang="en-US" sz="4000" b="1" dirty="0">
              <a:solidFill>
                <a:srgbClr val="80655E"/>
              </a:solidFill>
              <a:latin typeface="Max's Handwritin"/>
              <a:cs typeface="Max's Handwritin"/>
            </a:endParaRPr>
          </a:p>
        </p:txBody>
      </p:sp>
      <p:sp>
        <p:nvSpPr>
          <p:cNvPr id="13" name="TextBox 12"/>
          <p:cNvSpPr txBox="1"/>
          <p:nvPr/>
        </p:nvSpPr>
        <p:spPr>
          <a:xfrm>
            <a:off x="3753933" y="2911197"/>
            <a:ext cx="1043876" cy="830997"/>
          </a:xfrm>
          <a:prstGeom prst="rect">
            <a:avLst/>
          </a:prstGeom>
          <a:noFill/>
        </p:spPr>
        <p:txBody>
          <a:bodyPr wrap="none" rtlCol="0">
            <a:spAutoFit/>
          </a:bodyPr>
          <a:lstStyle/>
          <a:p>
            <a:r>
              <a:rPr lang="en-US" sz="4800" b="1" dirty="0" smtClean="0">
                <a:solidFill>
                  <a:srgbClr val="80655E"/>
                </a:solidFill>
                <a:latin typeface="Max's Handwritin"/>
                <a:cs typeface="Max's Handwritin"/>
              </a:rPr>
              <a:t>Delay</a:t>
            </a:r>
            <a:endParaRPr lang="en-US" sz="4800" b="1" dirty="0">
              <a:solidFill>
                <a:srgbClr val="80655E"/>
              </a:solidFill>
              <a:latin typeface="Max's Handwritin"/>
              <a:cs typeface="Max's Handwritin"/>
            </a:endParaRPr>
          </a:p>
        </p:txBody>
      </p:sp>
      <p:sp>
        <p:nvSpPr>
          <p:cNvPr id="14" name="TextBox 13"/>
          <p:cNvSpPr txBox="1"/>
          <p:nvPr/>
        </p:nvSpPr>
        <p:spPr>
          <a:xfrm>
            <a:off x="6763394" y="4695353"/>
            <a:ext cx="1326004"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Routing</a:t>
            </a:r>
            <a:endParaRPr lang="en-US" sz="4000" b="1" dirty="0">
              <a:solidFill>
                <a:srgbClr val="80655E"/>
              </a:solidFill>
              <a:latin typeface="Max's Handwritin"/>
              <a:cs typeface="Max's Handwritin"/>
            </a:endParaRPr>
          </a:p>
        </p:txBody>
      </p:sp>
      <p:sp>
        <p:nvSpPr>
          <p:cNvPr id="17" name="TextBox 16"/>
          <p:cNvSpPr txBox="1"/>
          <p:nvPr/>
        </p:nvSpPr>
        <p:spPr>
          <a:xfrm>
            <a:off x="6440790" y="5302161"/>
            <a:ext cx="851515" cy="707886"/>
          </a:xfrm>
          <a:prstGeom prst="rect">
            <a:avLst/>
          </a:prstGeom>
          <a:noFill/>
        </p:spPr>
        <p:txBody>
          <a:bodyPr wrap="none" rtlCol="0">
            <a:spAutoFit/>
          </a:bodyPr>
          <a:lstStyle/>
          <a:p>
            <a:r>
              <a:rPr lang="en-US" sz="4000" b="1" dirty="0" err="1" smtClean="0">
                <a:solidFill>
                  <a:srgbClr val="80655E"/>
                </a:solidFill>
                <a:latin typeface="Max's Handwritin"/>
                <a:cs typeface="Max's Handwritin"/>
              </a:rPr>
              <a:t>QoS</a:t>
            </a:r>
            <a:endParaRPr lang="en-US" sz="4000" b="1" dirty="0">
              <a:solidFill>
                <a:srgbClr val="80655E"/>
              </a:solidFill>
              <a:latin typeface="Max's Handwritin"/>
              <a:cs typeface="Max's Handwritin"/>
            </a:endParaRPr>
          </a:p>
        </p:txBody>
      </p:sp>
      <p:sp>
        <p:nvSpPr>
          <p:cNvPr id="18" name="TextBox 17"/>
          <p:cNvSpPr txBox="1"/>
          <p:nvPr/>
        </p:nvSpPr>
        <p:spPr>
          <a:xfrm>
            <a:off x="3353756" y="5656104"/>
            <a:ext cx="2852063" cy="707886"/>
          </a:xfrm>
          <a:prstGeom prst="rect">
            <a:avLst/>
          </a:prstGeom>
          <a:noFill/>
        </p:spPr>
        <p:txBody>
          <a:bodyPr wrap="none" rtlCol="0">
            <a:spAutoFit/>
          </a:bodyPr>
          <a:lstStyle/>
          <a:p>
            <a:r>
              <a:rPr lang="en-US" sz="4000" b="1" dirty="0" smtClean="0">
                <a:latin typeface="Max's Handwritin"/>
                <a:cs typeface="Max's Handwritin"/>
              </a:rPr>
              <a:t>Load Management</a:t>
            </a:r>
            <a:endParaRPr lang="en-US" sz="4000" b="1" dirty="0">
              <a:latin typeface="Max's Handwritin"/>
              <a:cs typeface="Max's Handwritin"/>
            </a:endParaRPr>
          </a:p>
        </p:txBody>
      </p:sp>
      <p:sp>
        <p:nvSpPr>
          <p:cNvPr id="20" name="TextBox 19"/>
          <p:cNvSpPr txBox="1"/>
          <p:nvPr/>
        </p:nvSpPr>
        <p:spPr>
          <a:xfrm>
            <a:off x="397086" y="3749207"/>
            <a:ext cx="3288080"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Buffering and Queues</a:t>
            </a:r>
            <a:endParaRPr lang="en-US" sz="4000" b="1" dirty="0">
              <a:solidFill>
                <a:srgbClr val="80655E"/>
              </a:solidFill>
              <a:latin typeface="Max's Handwritin"/>
              <a:cs typeface="Max's Handwritin"/>
            </a:endParaRPr>
          </a:p>
        </p:txBody>
      </p:sp>
      <p:sp>
        <p:nvSpPr>
          <p:cNvPr id="22" name="TextBox 21"/>
          <p:cNvSpPr txBox="1"/>
          <p:nvPr/>
        </p:nvSpPr>
        <p:spPr>
          <a:xfrm>
            <a:off x="3429218" y="5067459"/>
            <a:ext cx="3031599" cy="707886"/>
          </a:xfrm>
          <a:prstGeom prst="rect">
            <a:avLst/>
          </a:prstGeom>
          <a:noFill/>
        </p:spPr>
        <p:txBody>
          <a:bodyPr wrap="none" rtlCol="0">
            <a:spAutoFit/>
          </a:bodyPr>
          <a:lstStyle/>
          <a:p>
            <a:r>
              <a:rPr lang="en-US" sz="4000" b="1" dirty="0" smtClean="0">
                <a:solidFill>
                  <a:schemeClr val="bg2">
                    <a:lumMod val="25000"/>
                  </a:schemeClr>
                </a:solidFill>
                <a:latin typeface="Max's Handwritin"/>
                <a:cs typeface="Max's Handwritin"/>
              </a:rPr>
              <a:t>Congestion Control</a:t>
            </a:r>
            <a:endParaRPr lang="en-US" sz="4000" b="1" dirty="0">
              <a:solidFill>
                <a:schemeClr val="bg2">
                  <a:lumMod val="25000"/>
                </a:schemeClr>
              </a:solidFill>
              <a:latin typeface="Max's Handwritin"/>
              <a:cs typeface="Max's Handwritin"/>
            </a:endParaRPr>
          </a:p>
        </p:txBody>
      </p:sp>
      <p:sp>
        <p:nvSpPr>
          <p:cNvPr id="23" name="TextBox 22"/>
          <p:cNvSpPr txBox="1"/>
          <p:nvPr/>
        </p:nvSpPr>
        <p:spPr>
          <a:xfrm>
            <a:off x="3753933" y="1571024"/>
            <a:ext cx="5160387" cy="707886"/>
          </a:xfrm>
          <a:prstGeom prst="rect">
            <a:avLst/>
          </a:prstGeom>
          <a:noFill/>
        </p:spPr>
        <p:txBody>
          <a:bodyPr wrap="none" rtlCol="0">
            <a:spAutoFit/>
          </a:bodyPr>
          <a:lstStyle/>
          <a:p>
            <a:r>
              <a:rPr lang="en-US" sz="4000" b="1" dirty="0" smtClean="0">
                <a:solidFill>
                  <a:srgbClr val="4A452A"/>
                </a:solidFill>
                <a:latin typeface="Max's Handwritin"/>
                <a:cs typeface="Max's Handwritin"/>
              </a:rPr>
              <a:t>Identity and location overloading</a:t>
            </a:r>
            <a:endParaRPr lang="en-US" sz="4000" b="1" dirty="0">
              <a:solidFill>
                <a:srgbClr val="4A452A"/>
              </a:solidFill>
              <a:latin typeface="Max's Handwritin"/>
              <a:cs typeface="Max's Handwritin"/>
            </a:endParaRPr>
          </a:p>
        </p:txBody>
      </p:sp>
    </p:spTree>
    <p:extLst>
      <p:ext uri="{BB962C8B-B14F-4D97-AF65-F5344CB8AC3E}">
        <p14:creationId xmlns:p14="http://schemas.microsoft.com/office/powerpoint/2010/main" val="38045663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800000"/>
                </a:solidFill>
                <a:latin typeface="Powderfinger Type"/>
                <a:cs typeface="Powderfinger Type"/>
              </a:rPr>
              <a:t>What’s not working…</a:t>
            </a:r>
            <a:endParaRPr lang="en-US" dirty="0">
              <a:solidFill>
                <a:srgbClr val="800000"/>
              </a:solidFill>
              <a:latin typeface="Powderfinger Type"/>
              <a:cs typeface="Powderfinger Type"/>
            </a:endParaRPr>
          </a:p>
        </p:txBody>
      </p:sp>
      <p:sp>
        <p:nvSpPr>
          <p:cNvPr id="4" name="TextBox 3"/>
          <p:cNvSpPr txBox="1"/>
          <p:nvPr/>
        </p:nvSpPr>
        <p:spPr>
          <a:xfrm>
            <a:off x="907935" y="1740922"/>
            <a:ext cx="1544012"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Multicast</a:t>
            </a:r>
            <a:endParaRPr lang="en-US" sz="4000" b="1" dirty="0">
              <a:solidFill>
                <a:srgbClr val="80655E"/>
              </a:solidFill>
              <a:latin typeface="Max's Handwritin"/>
              <a:cs typeface="Max's Handwritin"/>
            </a:endParaRPr>
          </a:p>
        </p:txBody>
      </p:sp>
      <p:sp>
        <p:nvSpPr>
          <p:cNvPr id="6" name="TextBox 5"/>
          <p:cNvSpPr txBox="1"/>
          <p:nvPr/>
        </p:nvSpPr>
        <p:spPr>
          <a:xfrm>
            <a:off x="2880254" y="2255527"/>
            <a:ext cx="5968301" cy="707886"/>
          </a:xfrm>
          <a:prstGeom prst="rect">
            <a:avLst/>
          </a:prstGeom>
          <a:noFill/>
        </p:spPr>
        <p:txBody>
          <a:bodyPr wrap="none" rtlCol="0">
            <a:spAutoFit/>
          </a:bodyPr>
          <a:lstStyle/>
          <a:p>
            <a:r>
              <a:rPr lang="en-US" sz="4000" b="1" dirty="0" smtClean="0">
                <a:solidFill>
                  <a:srgbClr val="4A452A"/>
                </a:solidFill>
                <a:latin typeface="Max's Handwritin"/>
                <a:cs typeface="Max's Handwritin"/>
              </a:rPr>
              <a:t>Packet quantization and fragmentation</a:t>
            </a:r>
            <a:endParaRPr lang="en-US" sz="4000" b="1" dirty="0">
              <a:solidFill>
                <a:srgbClr val="4A452A"/>
              </a:solidFill>
              <a:latin typeface="Max's Handwritin"/>
              <a:cs typeface="Max's Handwritin"/>
            </a:endParaRPr>
          </a:p>
        </p:txBody>
      </p:sp>
      <p:sp>
        <p:nvSpPr>
          <p:cNvPr id="8" name="TextBox 7"/>
          <p:cNvSpPr txBox="1"/>
          <p:nvPr/>
        </p:nvSpPr>
        <p:spPr>
          <a:xfrm>
            <a:off x="1097173" y="4313798"/>
            <a:ext cx="2698175" cy="707886"/>
          </a:xfrm>
          <a:prstGeom prst="rect">
            <a:avLst/>
          </a:prstGeom>
          <a:noFill/>
        </p:spPr>
        <p:txBody>
          <a:bodyPr wrap="none" rtlCol="0">
            <a:spAutoFit/>
          </a:bodyPr>
          <a:lstStyle/>
          <a:p>
            <a:r>
              <a:rPr lang="en-US" sz="4000" b="1" dirty="0" smtClean="0">
                <a:solidFill>
                  <a:srgbClr val="54433E"/>
                </a:solidFill>
                <a:latin typeface="Max's Handwritin"/>
                <a:cs typeface="Max's Handwritin"/>
              </a:rPr>
              <a:t>Ultra High Speed</a:t>
            </a:r>
            <a:endParaRPr lang="en-US" sz="4000" b="1" dirty="0">
              <a:solidFill>
                <a:srgbClr val="54433E"/>
              </a:solidFill>
              <a:latin typeface="Max's Handwritin"/>
              <a:cs typeface="Max's Handwritin"/>
            </a:endParaRPr>
          </a:p>
        </p:txBody>
      </p:sp>
      <p:sp>
        <p:nvSpPr>
          <p:cNvPr id="9" name="TextBox 8"/>
          <p:cNvSpPr txBox="1"/>
          <p:nvPr/>
        </p:nvSpPr>
        <p:spPr>
          <a:xfrm>
            <a:off x="1301510" y="4747540"/>
            <a:ext cx="1774845"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High Speed</a:t>
            </a:r>
            <a:endParaRPr lang="en-US" sz="4000" b="1" dirty="0">
              <a:solidFill>
                <a:srgbClr val="80655E"/>
              </a:solidFill>
              <a:latin typeface="Max's Handwritin"/>
              <a:cs typeface="Max's Handwritin"/>
            </a:endParaRPr>
          </a:p>
        </p:txBody>
      </p:sp>
      <p:sp>
        <p:nvSpPr>
          <p:cNvPr id="10" name="TextBox 9"/>
          <p:cNvSpPr txBox="1"/>
          <p:nvPr/>
        </p:nvSpPr>
        <p:spPr>
          <a:xfrm>
            <a:off x="87255" y="5246937"/>
            <a:ext cx="2723823"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Consistent Speed</a:t>
            </a:r>
            <a:endParaRPr lang="en-US" sz="4000" b="1" dirty="0">
              <a:solidFill>
                <a:srgbClr val="80655E"/>
              </a:solidFill>
              <a:latin typeface="Max's Handwritin"/>
              <a:cs typeface="Max's Handwritin"/>
            </a:endParaRPr>
          </a:p>
        </p:txBody>
      </p:sp>
      <p:sp>
        <p:nvSpPr>
          <p:cNvPr id="12" name="TextBox 11"/>
          <p:cNvSpPr txBox="1"/>
          <p:nvPr/>
        </p:nvSpPr>
        <p:spPr>
          <a:xfrm>
            <a:off x="5123471" y="4609305"/>
            <a:ext cx="1082348"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MPLS</a:t>
            </a:r>
            <a:endParaRPr lang="en-US" sz="4000" b="1" dirty="0">
              <a:solidFill>
                <a:srgbClr val="80655E"/>
              </a:solidFill>
              <a:latin typeface="Max's Handwritin"/>
              <a:cs typeface="Max's Handwritin"/>
            </a:endParaRPr>
          </a:p>
        </p:txBody>
      </p:sp>
      <p:sp>
        <p:nvSpPr>
          <p:cNvPr id="13" name="TextBox 12"/>
          <p:cNvSpPr txBox="1"/>
          <p:nvPr/>
        </p:nvSpPr>
        <p:spPr>
          <a:xfrm>
            <a:off x="3753933" y="2911197"/>
            <a:ext cx="1043876" cy="830997"/>
          </a:xfrm>
          <a:prstGeom prst="rect">
            <a:avLst/>
          </a:prstGeom>
          <a:noFill/>
        </p:spPr>
        <p:txBody>
          <a:bodyPr wrap="none" rtlCol="0">
            <a:spAutoFit/>
          </a:bodyPr>
          <a:lstStyle/>
          <a:p>
            <a:r>
              <a:rPr lang="en-US" sz="4800" b="1" dirty="0" smtClean="0">
                <a:solidFill>
                  <a:srgbClr val="80655E"/>
                </a:solidFill>
                <a:latin typeface="Max's Handwritin"/>
                <a:cs typeface="Max's Handwritin"/>
              </a:rPr>
              <a:t>Delay</a:t>
            </a:r>
            <a:endParaRPr lang="en-US" sz="4800" b="1" dirty="0">
              <a:solidFill>
                <a:srgbClr val="80655E"/>
              </a:solidFill>
              <a:latin typeface="Max's Handwritin"/>
              <a:cs typeface="Max's Handwritin"/>
            </a:endParaRPr>
          </a:p>
        </p:txBody>
      </p:sp>
      <p:sp>
        <p:nvSpPr>
          <p:cNvPr id="14" name="TextBox 13"/>
          <p:cNvSpPr txBox="1"/>
          <p:nvPr/>
        </p:nvSpPr>
        <p:spPr>
          <a:xfrm>
            <a:off x="6763394" y="4695353"/>
            <a:ext cx="1326004"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Routing</a:t>
            </a:r>
            <a:endParaRPr lang="en-US" sz="4000" b="1" dirty="0">
              <a:solidFill>
                <a:srgbClr val="80655E"/>
              </a:solidFill>
              <a:latin typeface="Max's Handwritin"/>
              <a:cs typeface="Max's Handwritin"/>
            </a:endParaRPr>
          </a:p>
        </p:txBody>
      </p:sp>
      <p:sp>
        <p:nvSpPr>
          <p:cNvPr id="16" name="TextBox 15"/>
          <p:cNvSpPr txBox="1"/>
          <p:nvPr/>
        </p:nvSpPr>
        <p:spPr>
          <a:xfrm>
            <a:off x="5331558" y="3063020"/>
            <a:ext cx="1300356" cy="1015663"/>
          </a:xfrm>
          <a:prstGeom prst="rect">
            <a:avLst/>
          </a:prstGeom>
          <a:noFill/>
        </p:spPr>
        <p:txBody>
          <a:bodyPr wrap="none" rtlCol="0">
            <a:spAutoFit/>
          </a:bodyPr>
          <a:lstStyle/>
          <a:p>
            <a:r>
              <a:rPr lang="en-US" sz="6000" b="1" dirty="0" smtClean="0">
                <a:solidFill>
                  <a:srgbClr val="FF0000"/>
                </a:solidFill>
                <a:latin typeface="Max's Handwritin"/>
                <a:cs typeface="Max's Handwritin"/>
              </a:rPr>
              <a:t>IPv6</a:t>
            </a:r>
            <a:endParaRPr lang="en-US" sz="6000" b="1" dirty="0">
              <a:solidFill>
                <a:srgbClr val="FF0000"/>
              </a:solidFill>
              <a:latin typeface="Max's Handwritin"/>
              <a:cs typeface="Max's Handwritin"/>
            </a:endParaRPr>
          </a:p>
        </p:txBody>
      </p:sp>
      <p:sp>
        <p:nvSpPr>
          <p:cNvPr id="17" name="TextBox 16"/>
          <p:cNvSpPr txBox="1"/>
          <p:nvPr/>
        </p:nvSpPr>
        <p:spPr>
          <a:xfrm>
            <a:off x="6440790" y="5302161"/>
            <a:ext cx="851515" cy="707886"/>
          </a:xfrm>
          <a:prstGeom prst="rect">
            <a:avLst/>
          </a:prstGeom>
          <a:noFill/>
        </p:spPr>
        <p:txBody>
          <a:bodyPr wrap="none" rtlCol="0">
            <a:spAutoFit/>
          </a:bodyPr>
          <a:lstStyle/>
          <a:p>
            <a:r>
              <a:rPr lang="en-US" sz="4000" b="1" dirty="0" err="1" smtClean="0">
                <a:solidFill>
                  <a:srgbClr val="80655E"/>
                </a:solidFill>
                <a:latin typeface="Max's Handwritin"/>
                <a:cs typeface="Max's Handwritin"/>
              </a:rPr>
              <a:t>QoS</a:t>
            </a:r>
            <a:endParaRPr lang="en-US" sz="4000" b="1" dirty="0">
              <a:solidFill>
                <a:srgbClr val="80655E"/>
              </a:solidFill>
              <a:latin typeface="Max's Handwritin"/>
              <a:cs typeface="Max's Handwritin"/>
            </a:endParaRPr>
          </a:p>
        </p:txBody>
      </p:sp>
      <p:sp>
        <p:nvSpPr>
          <p:cNvPr id="18" name="TextBox 17"/>
          <p:cNvSpPr txBox="1"/>
          <p:nvPr/>
        </p:nvSpPr>
        <p:spPr>
          <a:xfrm>
            <a:off x="3353756" y="5656104"/>
            <a:ext cx="2852063" cy="707886"/>
          </a:xfrm>
          <a:prstGeom prst="rect">
            <a:avLst/>
          </a:prstGeom>
          <a:noFill/>
        </p:spPr>
        <p:txBody>
          <a:bodyPr wrap="none" rtlCol="0">
            <a:spAutoFit/>
          </a:bodyPr>
          <a:lstStyle/>
          <a:p>
            <a:r>
              <a:rPr lang="en-US" sz="4000" b="1" dirty="0" smtClean="0">
                <a:latin typeface="Max's Handwritin"/>
                <a:cs typeface="Max's Handwritin"/>
              </a:rPr>
              <a:t>Load Management</a:t>
            </a:r>
            <a:endParaRPr lang="en-US" sz="4000" b="1" dirty="0">
              <a:latin typeface="Max's Handwritin"/>
              <a:cs typeface="Max's Handwritin"/>
            </a:endParaRPr>
          </a:p>
        </p:txBody>
      </p:sp>
      <p:sp>
        <p:nvSpPr>
          <p:cNvPr id="20" name="TextBox 19"/>
          <p:cNvSpPr txBox="1"/>
          <p:nvPr/>
        </p:nvSpPr>
        <p:spPr>
          <a:xfrm>
            <a:off x="397086" y="3749207"/>
            <a:ext cx="3288080"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Buffering and Queues</a:t>
            </a:r>
            <a:endParaRPr lang="en-US" sz="4000" b="1" dirty="0">
              <a:solidFill>
                <a:srgbClr val="80655E"/>
              </a:solidFill>
              <a:latin typeface="Max's Handwritin"/>
              <a:cs typeface="Max's Handwritin"/>
            </a:endParaRPr>
          </a:p>
        </p:txBody>
      </p:sp>
      <p:sp>
        <p:nvSpPr>
          <p:cNvPr id="22" name="TextBox 21"/>
          <p:cNvSpPr txBox="1"/>
          <p:nvPr/>
        </p:nvSpPr>
        <p:spPr>
          <a:xfrm>
            <a:off x="3429218" y="5067459"/>
            <a:ext cx="3031599" cy="707886"/>
          </a:xfrm>
          <a:prstGeom prst="rect">
            <a:avLst/>
          </a:prstGeom>
          <a:noFill/>
        </p:spPr>
        <p:txBody>
          <a:bodyPr wrap="none" rtlCol="0">
            <a:spAutoFit/>
          </a:bodyPr>
          <a:lstStyle/>
          <a:p>
            <a:r>
              <a:rPr lang="en-US" sz="4000" b="1" dirty="0" smtClean="0">
                <a:solidFill>
                  <a:schemeClr val="bg2">
                    <a:lumMod val="25000"/>
                  </a:schemeClr>
                </a:solidFill>
                <a:latin typeface="Max's Handwritin"/>
                <a:cs typeface="Max's Handwritin"/>
              </a:rPr>
              <a:t>Congestion Control</a:t>
            </a:r>
            <a:endParaRPr lang="en-US" sz="4000" b="1" dirty="0">
              <a:solidFill>
                <a:schemeClr val="bg2">
                  <a:lumMod val="25000"/>
                </a:schemeClr>
              </a:solidFill>
              <a:latin typeface="Max's Handwritin"/>
              <a:cs typeface="Max's Handwritin"/>
            </a:endParaRPr>
          </a:p>
        </p:txBody>
      </p:sp>
      <p:sp>
        <p:nvSpPr>
          <p:cNvPr id="23" name="TextBox 22"/>
          <p:cNvSpPr txBox="1"/>
          <p:nvPr/>
        </p:nvSpPr>
        <p:spPr>
          <a:xfrm>
            <a:off x="3753933" y="1571024"/>
            <a:ext cx="5160387" cy="707886"/>
          </a:xfrm>
          <a:prstGeom prst="rect">
            <a:avLst/>
          </a:prstGeom>
          <a:noFill/>
        </p:spPr>
        <p:txBody>
          <a:bodyPr wrap="none" rtlCol="0">
            <a:spAutoFit/>
          </a:bodyPr>
          <a:lstStyle/>
          <a:p>
            <a:r>
              <a:rPr lang="en-US" sz="4000" b="1" dirty="0" smtClean="0">
                <a:solidFill>
                  <a:srgbClr val="4A452A"/>
                </a:solidFill>
                <a:latin typeface="Max's Handwritin"/>
                <a:cs typeface="Max's Handwritin"/>
              </a:rPr>
              <a:t>Identity and location overloading</a:t>
            </a:r>
            <a:endParaRPr lang="en-US" sz="4000" b="1" dirty="0">
              <a:solidFill>
                <a:srgbClr val="4A452A"/>
              </a:solidFill>
              <a:latin typeface="Max's Handwritin"/>
              <a:cs typeface="Max's Handwritin"/>
            </a:endParaRPr>
          </a:p>
        </p:txBody>
      </p:sp>
    </p:spTree>
    <p:extLst>
      <p:ext uri="{BB962C8B-B14F-4D97-AF65-F5344CB8AC3E}">
        <p14:creationId xmlns:p14="http://schemas.microsoft.com/office/powerpoint/2010/main" val="340045042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800000"/>
                </a:solidFill>
                <a:latin typeface="Powderfinger Type"/>
                <a:cs typeface="Powderfinger Type"/>
              </a:rPr>
              <a:t>What’s not working…</a:t>
            </a:r>
            <a:endParaRPr lang="en-US" dirty="0">
              <a:solidFill>
                <a:srgbClr val="800000"/>
              </a:solidFill>
              <a:latin typeface="Powderfinger Type"/>
              <a:cs typeface="Powderfinger Type"/>
            </a:endParaRPr>
          </a:p>
        </p:txBody>
      </p:sp>
      <p:sp>
        <p:nvSpPr>
          <p:cNvPr id="4" name="TextBox 3"/>
          <p:cNvSpPr txBox="1"/>
          <p:nvPr/>
        </p:nvSpPr>
        <p:spPr>
          <a:xfrm>
            <a:off x="907935" y="1740922"/>
            <a:ext cx="1544012"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Multicast</a:t>
            </a:r>
            <a:endParaRPr lang="en-US" sz="4000" b="1" dirty="0">
              <a:solidFill>
                <a:srgbClr val="80655E"/>
              </a:solidFill>
              <a:latin typeface="Max's Handwritin"/>
              <a:cs typeface="Max's Handwritin"/>
            </a:endParaRPr>
          </a:p>
        </p:txBody>
      </p:sp>
      <p:sp>
        <p:nvSpPr>
          <p:cNvPr id="6" name="TextBox 5"/>
          <p:cNvSpPr txBox="1"/>
          <p:nvPr/>
        </p:nvSpPr>
        <p:spPr>
          <a:xfrm>
            <a:off x="2880254" y="2255527"/>
            <a:ext cx="5968301" cy="707886"/>
          </a:xfrm>
          <a:prstGeom prst="rect">
            <a:avLst/>
          </a:prstGeom>
          <a:noFill/>
        </p:spPr>
        <p:txBody>
          <a:bodyPr wrap="none" rtlCol="0">
            <a:spAutoFit/>
          </a:bodyPr>
          <a:lstStyle/>
          <a:p>
            <a:r>
              <a:rPr lang="en-US" sz="4000" b="1" dirty="0" smtClean="0">
                <a:solidFill>
                  <a:srgbClr val="4A452A"/>
                </a:solidFill>
                <a:latin typeface="Max's Handwritin"/>
                <a:cs typeface="Max's Handwritin"/>
              </a:rPr>
              <a:t>Packet quantization and fragmentation</a:t>
            </a:r>
            <a:endParaRPr lang="en-US" sz="4000" b="1" dirty="0">
              <a:solidFill>
                <a:srgbClr val="4A452A"/>
              </a:solidFill>
              <a:latin typeface="Max's Handwritin"/>
              <a:cs typeface="Max's Handwritin"/>
            </a:endParaRPr>
          </a:p>
        </p:txBody>
      </p:sp>
      <p:sp>
        <p:nvSpPr>
          <p:cNvPr id="8" name="TextBox 7"/>
          <p:cNvSpPr txBox="1"/>
          <p:nvPr/>
        </p:nvSpPr>
        <p:spPr>
          <a:xfrm>
            <a:off x="1097173" y="4313798"/>
            <a:ext cx="2698175" cy="707886"/>
          </a:xfrm>
          <a:prstGeom prst="rect">
            <a:avLst/>
          </a:prstGeom>
          <a:noFill/>
        </p:spPr>
        <p:txBody>
          <a:bodyPr wrap="none" rtlCol="0">
            <a:spAutoFit/>
          </a:bodyPr>
          <a:lstStyle/>
          <a:p>
            <a:r>
              <a:rPr lang="en-US" sz="4000" b="1" dirty="0" smtClean="0">
                <a:solidFill>
                  <a:srgbClr val="54433E"/>
                </a:solidFill>
                <a:latin typeface="Max's Handwritin"/>
                <a:cs typeface="Max's Handwritin"/>
              </a:rPr>
              <a:t>Ultra High Speed</a:t>
            </a:r>
            <a:endParaRPr lang="en-US" sz="4000" b="1" dirty="0">
              <a:solidFill>
                <a:srgbClr val="54433E"/>
              </a:solidFill>
              <a:latin typeface="Max's Handwritin"/>
              <a:cs typeface="Max's Handwritin"/>
            </a:endParaRPr>
          </a:p>
        </p:txBody>
      </p:sp>
      <p:sp>
        <p:nvSpPr>
          <p:cNvPr id="9" name="TextBox 8"/>
          <p:cNvSpPr txBox="1"/>
          <p:nvPr/>
        </p:nvSpPr>
        <p:spPr>
          <a:xfrm>
            <a:off x="1301510" y="4747540"/>
            <a:ext cx="1774845"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High Speed</a:t>
            </a:r>
            <a:endParaRPr lang="en-US" sz="4000" b="1" dirty="0">
              <a:solidFill>
                <a:srgbClr val="80655E"/>
              </a:solidFill>
              <a:latin typeface="Max's Handwritin"/>
              <a:cs typeface="Max's Handwritin"/>
            </a:endParaRPr>
          </a:p>
        </p:txBody>
      </p:sp>
      <p:sp>
        <p:nvSpPr>
          <p:cNvPr id="10" name="TextBox 9"/>
          <p:cNvSpPr txBox="1"/>
          <p:nvPr/>
        </p:nvSpPr>
        <p:spPr>
          <a:xfrm>
            <a:off x="87255" y="5246937"/>
            <a:ext cx="2723823"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Consistent Speed</a:t>
            </a:r>
            <a:endParaRPr lang="en-US" sz="4000" b="1" dirty="0">
              <a:solidFill>
                <a:srgbClr val="80655E"/>
              </a:solidFill>
              <a:latin typeface="Max's Handwritin"/>
              <a:cs typeface="Max's Handwritin"/>
            </a:endParaRPr>
          </a:p>
        </p:txBody>
      </p:sp>
      <p:sp>
        <p:nvSpPr>
          <p:cNvPr id="12" name="TextBox 11"/>
          <p:cNvSpPr txBox="1"/>
          <p:nvPr/>
        </p:nvSpPr>
        <p:spPr>
          <a:xfrm>
            <a:off x="5123471" y="4609305"/>
            <a:ext cx="1082348"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MPLS</a:t>
            </a:r>
            <a:endParaRPr lang="en-US" sz="4000" b="1" dirty="0">
              <a:solidFill>
                <a:srgbClr val="80655E"/>
              </a:solidFill>
              <a:latin typeface="Max's Handwritin"/>
              <a:cs typeface="Max's Handwritin"/>
            </a:endParaRPr>
          </a:p>
        </p:txBody>
      </p:sp>
      <p:sp>
        <p:nvSpPr>
          <p:cNvPr id="13" name="TextBox 12"/>
          <p:cNvSpPr txBox="1"/>
          <p:nvPr/>
        </p:nvSpPr>
        <p:spPr>
          <a:xfrm>
            <a:off x="3753933" y="2911197"/>
            <a:ext cx="1043876" cy="830997"/>
          </a:xfrm>
          <a:prstGeom prst="rect">
            <a:avLst/>
          </a:prstGeom>
          <a:noFill/>
        </p:spPr>
        <p:txBody>
          <a:bodyPr wrap="none" rtlCol="0">
            <a:spAutoFit/>
          </a:bodyPr>
          <a:lstStyle/>
          <a:p>
            <a:r>
              <a:rPr lang="en-US" sz="4800" b="1" dirty="0" smtClean="0">
                <a:solidFill>
                  <a:srgbClr val="80655E"/>
                </a:solidFill>
                <a:latin typeface="Max's Handwritin"/>
                <a:cs typeface="Max's Handwritin"/>
              </a:rPr>
              <a:t>Delay</a:t>
            </a:r>
            <a:endParaRPr lang="en-US" sz="4800" b="1" dirty="0">
              <a:solidFill>
                <a:srgbClr val="80655E"/>
              </a:solidFill>
              <a:latin typeface="Max's Handwritin"/>
              <a:cs typeface="Max's Handwritin"/>
            </a:endParaRPr>
          </a:p>
        </p:txBody>
      </p:sp>
      <p:sp>
        <p:nvSpPr>
          <p:cNvPr id="14" name="TextBox 13"/>
          <p:cNvSpPr txBox="1"/>
          <p:nvPr/>
        </p:nvSpPr>
        <p:spPr>
          <a:xfrm>
            <a:off x="6763394" y="4695353"/>
            <a:ext cx="1326004"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Routing</a:t>
            </a:r>
            <a:endParaRPr lang="en-US" sz="4000" b="1" dirty="0">
              <a:solidFill>
                <a:srgbClr val="80655E"/>
              </a:solidFill>
              <a:latin typeface="Max's Handwritin"/>
              <a:cs typeface="Max's Handwritin"/>
            </a:endParaRPr>
          </a:p>
        </p:txBody>
      </p:sp>
      <p:sp>
        <p:nvSpPr>
          <p:cNvPr id="16" name="TextBox 15"/>
          <p:cNvSpPr txBox="1"/>
          <p:nvPr/>
        </p:nvSpPr>
        <p:spPr>
          <a:xfrm>
            <a:off x="5331558" y="3063020"/>
            <a:ext cx="921789" cy="707886"/>
          </a:xfrm>
          <a:prstGeom prst="rect">
            <a:avLst/>
          </a:prstGeom>
          <a:noFill/>
        </p:spPr>
        <p:txBody>
          <a:bodyPr wrap="none" rtlCol="0">
            <a:spAutoFit/>
          </a:bodyPr>
          <a:lstStyle/>
          <a:p>
            <a:r>
              <a:rPr lang="en-US" sz="4000" b="1" dirty="0" smtClean="0">
                <a:latin typeface="Max's Handwritin"/>
                <a:cs typeface="Max's Handwritin"/>
              </a:rPr>
              <a:t>IPv6</a:t>
            </a:r>
            <a:endParaRPr lang="en-US" sz="4000" b="1" dirty="0">
              <a:latin typeface="Max's Handwritin"/>
              <a:cs typeface="Max's Handwritin"/>
            </a:endParaRPr>
          </a:p>
        </p:txBody>
      </p:sp>
      <p:sp>
        <p:nvSpPr>
          <p:cNvPr id="17" name="TextBox 16"/>
          <p:cNvSpPr txBox="1"/>
          <p:nvPr/>
        </p:nvSpPr>
        <p:spPr>
          <a:xfrm>
            <a:off x="6440790" y="5302161"/>
            <a:ext cx="851515" cy="707886"/>
          </a:xfrm>
          <a:prstGeom prst="rect">
            <a:avLst/>
          </a:prstGeom>
          <a:noFill/>
        </p:spPr>
        <p:txBody>
          <a:bodyPr wrap="none" rtlCol="0">
            <a:spAutoFit/>
          </a:bodyPr>
          <a:lstStyle/>
          <a:p>
            <a:r>
              <a:rPr lang="en-US" sz="4000" b="1" dirty="0" err="1" smtClean="0">
                <a:solidFill>
                  <a:srgbClr val="80655E"/>
                </a:solidFill>
                <a:latin typeface="Max's Handwritin"/>
                <a:cs typeface="Max's Handwritin"/>
              </a:rPr>
              <a:t>QoS</a:t>
            </a:r>
            <a:endParaRPr lang="en-US" sz="4000" b="1" dirty="0">
              <a:solidFill>
                <a:srgbClr val="80655E"/>
              </a:solidFill>
              <a:latin typeface="Max's Handwritin"/>
              <a:cs typeface="Max's Handwritin"/>
            </a:endParaRPr>
          </a:p>
        </p:txBody>
      </p:sp>
      <p:sp>
        <p:nvSpPr>
          <p:cNvPr id="18" name="TextBox 17"/>
          <p:cNvSpPr txBox="1"/>
          <p:nvPr/>
        </p:nvSpPr>
        <p:spPr>
          <a:xfrm>
            <a:off x="3353756" y="5656104"/>
            <a:ext cx="2852063" cy="707886"/>
          </a:xfrm>
          <a:prstGeom prst="rect">
            <a:avLst/>
          </a:prstGeom>
          <a:noFill/>
        </p:spPr>
        <p:txBody>
          <a:bodyPr wrap="none" rtlCol="0">
            <a:spAutoFit/>
          </a:bodyPr>
          <a:lstStyle/>
          <a:p>
            <a:r>
              <a:rPr lang="en-US" sz="4000" b="1" dirty="0" smtClean="0">
                <a:latin typeface="Max's Handwritin"/>
                <a:cs typeface="Max's Handwritin"/>
              </a:rPr>
              <a:t>Load Management</a:t>
            </a:r>
            <a:endParaRPr lang="en-US" sz="4000" b="1" dirty="0">
              <a:latin typeface="Max's Handwritin"/>
              <a:cs typeface="Max's Handwritin"/>
            </a:endParaRPr>
          </a:p>
        </p:txBody>
      </p:sp>
      <p:sp>
        <p:nvSpPr>
          <p:cNvPr id="20" name="TextBox 19"/>
          <p:cNvSpPr txBox="1"/>
          <p:nvPr/>
        </p:nvSpPr>
        <p:spPr>
          <a:xfrm>
            <a:off x="397086" y="3749207"/>
            <a:ext cx="3288080"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Buffering and Queues</a:t>
            </a:r>
            <a:endParaRPr lang="en-US" sz="4000" b="1" dirty="0">
              <a:solidFill>
                <a:srgbClr val="80655E"/>
              </a:solidFill>
              <a:latin typeface="Max's Handwritin"/>
              <a:cs typeface="Max's Handwritin"/>
            </a:endParaRPr>
          </a:p>
        </p:txBody>
      </p:sp>
      <p:sp>
        <p:nvSpPr>
          <p:cNvPr id="22" name="TextBox 21"/>
          <p:cNvSpPr txBox="1"/>
          <p:nvPr/>
        </p:nvSpPr>
        <p:spPr>
          <a:xfrm>
            <a:off x="3429218" y="5067459"/>
            <a:ext cx="3031599" cy="707886"/>
          </a:xfrm>
          <a:prstGeom prst="rect">
            <a:avLst/>
          </a:prstGeom>
          <a:noFill/>
        </p:spPr>
        <p:txBody>
          <a:bodyPr wrap="none" rtlCol="0">
            <a:spAutoFit/>
          </a:bodyPr>
          <a:lstStyle/>
          <a:p>
            <a:r>
              <a:rPr lang="en-US" sz="4000" b="1" dirty="0" smtClean="0">
                <a:solidFill>
                  <a:schemeClr val="bg2">
                    <a:lumMod val="25000"/>
                  </a:schemeClr>
                </a:solidFill>
                <a:latin typeface="Max's Handwritin"/>
                <a:cs typeface="Max's Handwritin"/>
              </a:rPr>
              <a:t>Congestion Control</a:t>
            </a:r>
            <a:endParaRPr lang="en-US" sz="4000" b="1" dirty="0">
              <a:solidFill>
                <a:schemeClr val="bg2">
                  <a:lumMod val="25000"/>
                </a:schemeClr>
              </a:solidFill>
              <a:latin typeface="Max's Handwritin"/>
              <a:cs typeface="Max's Handwritin"/>
            </a:endParaRPr>
          </a:p>
        </p:txBody>
      </p:sp>
      <p:sp>
        <p:nvSpPr>
          <p:cNvPr id="23" name="TextBox 22"/>
          <p:cNvSpPr txBox="1"/>
          <p:nvPr/>
        </p:nvSpPr>
        <p:spPr>
          <a:xfrm>
            <a:off x="3753933" y="1571024"/>
            <a:ext cx="5160387" cy="707886"/>
          </a:xfrm>
          <a:prstGeom prst="rect">
            <a:avLst/>
          </a:prstGeom>
          <a:noFill/>
        </p:spPr>
        <p:txBody>
          <a:bodyPr wrap="none" rtlCol="0">
            <a:spAutoFit/>
          </a:bodyPr>
          <a:lstStyle/>
          <a:p>
            <a:r>
              <a:rPr lang="en-US" sz="4000" b="1" dirty="0" smtClean="0">
                <a:solidFill>
                  <a:srgbClr val="4A452A"/>
                </a:solidFill>
                <a:latin typeface="Max's Handwritin"/>
                <a:cs typeface="Max's Handwritin"/>
              </a:rPr>
              <a:t>Identity and location overloading</a:t>
            </a:r>
            <a:endParaRPr lang="en-US" sz="4000" b="1" dirty="0">
              <a:solidFill>
                <a:srgbClr val="4A452A"/>
              </a:solidFill>
              <a:latin typeface="Max's Handwritin"/>
              <a:cs typeface="Max's Handwritin"/>
            </a:endParaRPr>
          </a:p>
        </p:txBody>
      </p:sp>
      <p:sp>
        <p:nvSpPr>
          <p:cNvPr id="25" name="TextBox 24"/>
          <p:cNvSpPr txBox="1"/>
          <p:nvPr/>
        </p:nvSpPr>
        <p:spPr>
          <a:xfrm>
            <a:off x="4663925" y="3752812"/>
            <a:ext cx="1582484" cy="1015663"/>
          </a:xfrm>
          <a:prstGeom prst="rect">
            <a:avLst/>
          </a:prstGeom>
          <a:noFill/>
        </p:spPr>
        <p:txBody>
          <a:bodyPr wrap="none" rtlCol="0">
            <a:spAutoFit/>
          </a:bodyPr>
          <a:lstStyle/>
          <a:p>
            <a:r>
              <a:rPr lang="en-US" sz="6000" b="1" dirty="0" smtClean="0">
                <a:solidFill>
                  <a:srgbClr val="FF0000"/>
                </a:solidFill>
                <a:latin typeface="Max's Handwritin"/>
                <a:cs typeface="Max's Handwritin"/>
              </a:rPr>
              <a:t>Tunnels</a:t>
            </a:r>
            <a:endParaRPr lang="en-US" sz="6000" b="1" dirty="0">
              <a:solidFill>
                <a:srgbClr val="FF0000"/>
              </a:solidFill>
              <a:latin typeface="Max's Handwritin"/>
              <a:cs typeface="Max's Handwritin"/>
            </a:endParaRPr>
          </a:p>
        </p:txBody>
      </p:sp>
    </p:spTree>
    <p:extLst>
      <p:ext uri="{BB962C8B-B14F-4D97-AF65-F5344CB8AC3E}">
        <p14:creationId xmlns:p14="http://schemas.microsoft.com/office/powerpoint/2010/main" val="145631968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800000"/>
                </a:solidFill>
                <a:latin typeface="Powderfinger Type"/>
                <a:cs typeface="Powderfinger Type"/>
              </a:rPr>
              <a:t>What’s not working…</a:t>
            </a:r>
            <a:endParaRPr lang="en-US" dirty="0">
              <a:solidFill>
                <a:srgbClr val="800000"/>
              </a:solidFill>
              <a:latin typeface="Powderfinger Type"/>
              <a:cs typeface="Powderfinger Type"/>
            </a:endParaRPr>
          </a:p>
        </p:txBody>
      </p:sp>
      <p:sp>
        <p:nvSpPr>
          <p:cNvPr id="4" name="TextBox 3"/>
          <p:cNvSpPr txBox="1"/>
          <p:nvPr/>
        </p:nvSpPr>
        <p:spPr>
          <a:xfrm>
            <a:off x="907935" y="1740922"/>
            <a:ext cx="1544012"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Multicast</a:t>
            </a:r>
            <a:endParaRPr lang="en-US" sz="4000" b="1" dirty="0">
              <a:solidFill>
                <a:srgbClr val="80655E"/>
              </a:solidFill>
              <a:latin typeface="Max's Handwritin"/>
              <a:cs typeface="Max's Handwritin"/>
            </a:endParaRPr>
          </a:p>
        </p:txBody>
      </p:sp>
      <p:sp>
        <p:nvSpPr>
          <p:cNvPr id="6" name="TextBox 5"/>
          <p:cNvSpPr txBox="1"/>
          <p:nvPr/>
        </p:nvSpPr>
        <p:spPr>
          <a:xfrm>
            <a:off x="2880254" y="2255527"/>
            <a:ext cx="5968301" cy="707886"/>
          </a:xfrm>
          <a:prstGeom prst="rect">
            <a:avLst/>
          </a:prstGeom>
          <a:noFill/>
        </p:spPr>
        <p:txBody>
          <a:bodyPr wrap="none" rtlCol="0">
            <a:spAutoFit/>
          </a:bodyPr>
          <a:lstStyle/>
          <a:p>
            <a:r>
              <a:rPr lang="en-US" sz="4000" b="1" dirty="0" smtClean="0">
                <a:solidFill>
                  <a:srgbClr val="4A452A"/>
                </a:solidFill>
                <a:latin typeface="Max's Handwritin"/>
                <a:cs typeface="Max's Handwritin"/>
              </a:rPr>
              <a:t>Packet quantization and fragmentation</a:t>
            </a:r>
            <a:endParaRPr lang="en-US" sz="4000" b="1" dirty="0">
              <a:solidFill>
                <a:srgbClr val="4A452A"/>
              </a:solidFill>
              <a:latin typeface="Max's Handwritin"/>
              <a:cs typeface="Max's Handwritin"/>
            </a:endParaRPr>
          </a:p>
        </p:txBody>
      </p:sp>
      <p:sp>
        <p:nvSpPr>
          <p:cNvPr id="8" name="TextBox 7"/>
          <p:cNvSpPr txBox="1"/>
          <p:nvPr/>
        </p:nvSpPr>
        <p:spPr>
          <a:xfrm>
            <a:off x="1097173" y="4313798"/>
            <a:ext cx="2698175" cy="707886"/>
          </a:xfrm>
          <a:prstGeom prst="rect">
            <a:avLst/>
          </a:prstGeom>
          <a:noFill/>
        </p:spPr>
        <p:txBody>
          <a:bodyPr wrap="none" rtlCol="0">
            <a:spAutoFit/>
          </a:bodyPr>
          <a:lstStyle/>
          <a:p>
            <a:r>
              <a:rPr lang="en-US" sz="4000" b="1" dirty="0" smtClean="0">
                <a:solidFill>
                  <a:srgbClr val="54433E"/>
                </a:solidFill>
                <a:latin typeface="Max's Handwritin"/>
                <a:cs typeface="Max's Handwritin"/>
              </a:rPr>
              <a:t>Ultra High Speed</a:t>
            </a:r>
            <a:endParaRPr lang="en-US" sz="4000" b="1" dirty="0">
              <a:solidFill>
                <a:srgbClr val="54433E"/>
              </a:solidFill>
              <a:latin typeface="Max's Handwritin"/>
              <a:cs typeface="Max's Handwritin"/>
            </a:endParaRPr>
          </a:p>
        </p:txBody>
      </p:sp>
      <p:sp>
        <p:nvSpPr>
          <p:cNvPr id="9" name="TextBox 8"/>
          <p:cNvSpPr txBox="1"/>
          <p:nvPr/>
        </p:nvSpPr>
        <p:spPr>
          <a:xfrm>
            <a:off x="1301510" y="4747540"/>
            <a:ext cx="1774845"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High Speed</a:t>
            </a:r>
            <a:endParaRPr lang="en-US" sz="4000" b="1" dirty="0">
              <a:solidFill>
                <a:srgbClr val="80655E"/>
              </a:solidFill>
              <a:latin typeface="Max's Handwritin"/>
              <a:cs typeface="Max's Handwritin"/>
            </a:endParaRPr>
          </a:p>
        </p:txBody>
      </p:sp>
      <p:sp>
        <p:nvSpPr>
          <p:cNvPr id="10" name="TextBox 9"/>
          <p:cNvSpPr txBox="1"/>
          <p:nvPr/>
        </p:nvSpPr>
        <p:spPr>
          <a:xfrm>
            <a:off x="87255" y="5246937"/>
            <a:ext cx="2723823"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Consistent Speed</a:t>
            </a:r>
            <a:endParaRPr lang="en-US" sz="4000" b="1" dirty="0">
              <a:solidFill>
                <a:srgbClr val="80655E"/>
              </a:solidFill>
              <a:latin typeface="Max's Handwritin"/>
              <a:cs typeface="Max's Handwritin"/>
            </a:endParaRPr>
          </a:p>
        </p:txBody>
      </p:sp>
      <p:sp>
        <p:nvSpPr>
          <p:cNvPr id="11" name="TextBox 10"/>
          <p:cNvSpPr txBox="1"/>
          <p:nvPr/>
        </p:nvSpPr>
        <p:spPr>
          <a:xfrm>
            <a:off x="4663925" y="3752812"/>
            <a:ext cx="1120820" cy="707886"/>
          </a:xfrm>
          <a:prstGeom prst="rect">
            <a:avLst/>
          </a:prstGeom>
          <a:noFill/>
        </p:spPr>
        <p:txBody>
          <a:bodyPr wrap="none" rtlCol="0">
            <a:spAutoFit/>
          </a:bodyPr>
          <a:lstStyle/>
          <a:p>
            <a:r>
              <a:rPr lang="en-US" sz="4000" b="1" dirty="0" smtClean="0">
                <a:solidFill>
                  <a:schemeClr val="accent2">
                    <a:lumMod val="50000"/>
                  </a:schemeClr>
                </a:solidFill>
                <a:latin typeface="Max's Handwritin"/>
                <a:cs typeface="Max's Handwritin"/>
              </a:rPr>
              <a:t>Tunnels</a:t>
            </a:r>
            <a:endParaRPr lang="en-US" sz="4000" b="1" dirty="0">
              <a:solidFill>
                <a:schemeClr val="accent2">
                  <a:lumMod val="50000"/>
                </a:schemeClr>
              </a:solidFill>
              <a:latin typeface="Max's Handwritin"/>
              <a:cs typeface="Max's Handwritin"/>
            </a:endParaRPr>
          </a:p>
        </p:txBody>
      </p:sp>
      <p:sp>
        <p:nvSpPr>
          <p:cNvPr id="12" name="TextBox 11"/>
          <p:cNvSpPr txBox="1"/>
          <p:nvPr/>
        </p:nvSpPr>
        <p:spPr>
          <a:xfrm>
            <a:off x="5123471" y="4609305"/>
            <a:ext cx="1082348"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MPLS</a:t>
            </a:r>
            <a:endParaRPr lang="en-US" sz="4000" b="1" dirty="0">
              <a:solidFill>
                <a:srgbClr val="80655E"/>
              </a:solidFill>
              <a:latin typeface="Max's Handwritin"/>
              <a:cs typeface="Max's Handwritin"/>
            </a:endParaRPr>
          </a:p>
        </p:txBody>
      </p:sp>
      <p:sp>
        <p:nvSpPr>
          <p:cNvPr id="13" name="TextBox 12"/>
          <p:cNvSpPr txBox="1"/>
          <p:nvPr/>
        </p:nvSpPr>
        <p:spPr>
          <a:xfrm>
            <a:off x="3753933" y="2911197"/>
            <a:ext cx="1043876" cy="830997"/>
          </a:xfrm>
          <a:prstGeom prst="rect">
            <a:avLst/>
          </a:prstGeom>
          <a:noFill/>
        </p:spPr>
        <p:txBody>
          <a:bodyPr wrap="none" rtlCol="0">
            <a:spAutoFit/>
          </a:bodyPr>
          <a:lstStyle/>
          <a:p>
            <a:r>
              <a:rPr lang="en-US" sz="4800" b="1" dirty="0" smtClean="0">
                <a:solidFill>
                  <a:srgbClr val="80655E"/>
                </a:solidFill>
                <a:latin typeface="Max's Handwritin"/>
                <a:cs typeface="Max's Handwritin"/>
              </a:rPr>
              <a:t>Delay</a:t>
            </a:r>
            <a:endParaRPr lang="en-US" sz="4800" b="1" dirty="0">
              <a:solidFill>
                <a:srgbClr val="80655E"/>
              </a:solidFill>
              <a:latin typeface="Max's Handwritin"/>
              <a:cs typeface="Max's Handwritin"/>
            </a:endParaRPr>
          </a:p>
        </p:txBody>
      </p:sp>
      <p:sp>
        <p:nvSpPr>
          <p:cNvPr id="14" name="TextBox 13"/>
          <p:cNvSpPr txBox="1"/>
          <p:nvPr/>
        </p:nvSpPr>
        <p:spPr>
          <a:xfrm>
            <a:off x="6763394" y="4695353"/>
            <a:ext cx="1326004"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Routing</a:t>
            </a:r>
            <a:endParaRPr lang="en-US" sz="4000" b="1" dirty="0">
              <a:solidFill>
                <a:srgbClr val="80655E"/>
              </a:solidFill>
              <a:latin typeface="Max's Handwritin"/>
              <a:cs typeface="Max's Handwritin"/>
            </a:endParaRPr>
          </a:p>
        </p:txBody>
      </p:sp>
      <p:sp>
        <p:nvSpPr>
          <p:cNvPr id="16" name="TextBox 15"/>
          <p:cNvSpPr txBox="1"/>
          <p:nvPr/>
        </p:nvSpPr>
        <p:spPr>
          <a:xfrm>
            <a:off x="5331558" y="3063020"/>
            <a:ext cx="921789" cy="707886"/>
          </a:xfrm>
          <a:prstGeom prst="rect">
            <a:avLst/>
          </a:prstGeom>
          <a:noFill/>
        </p:spPr>
        <p:txBody>
          <a:bodyPr wrap="none" rtlCol="0">
            <a:spAutoFit/>
          </a:bodyPr>
          <a:lstStyle/>
          <a:p>
            <a:r>
              <a:rPr lang="en-US" sz="4000" b="1" dirty="0" smtClean="0">
                <a:latin typeface="Max's Handwritin"/>
                <a:cs typeface="Max's Handwritin"/>
              </a:rPr>
              <a:t>IPv6</a:t>
            </a:r>
            <a:endParaRPr lang="en-US" sz="4000" b="1" dirty="0">
              <a:latin typeface="Max's Handwritin"/>
              <a:cs typeface="Max's Handwritin"/>
            </a:endParaRPr>
          </a:p>
        </p:txBody>
      </p:sp>
      <p:sp>
        <p:nvSpPr>
          <p:cNvPr id="17" name="TextBox 16"/>
          <p:cNvSpPr txBox="1"/>
          <p:nvPr/>
        </p:nvSpPr>
        <p:spPr>
          <a:xfrm>
            <a:off x="6440790" y="5302161"/>
            <a:ext cx="851515" cy="707886"/>
          </a:xfrm>
          <a:prstGeom prst="rect">
            <a:avLst/>
          </a:prstGeom>
          <a:noFill/>
        </p:spPr>
        <p:txBody>
          <a:bodyPr wrap="none" rtlCol="0">
            <a:spAutoFit/>
          </a:bodyPr>
          <a:lstStyle/>
          <a:p>
            <a:r>
              <a:rPr lang="en-US" sz="4000" b="1" dirty="0" err="1" smtClean="0">
                <a:solidFill>
                  <a:srgbClr val="80655E"/>
                </a:solidFill>
                <a:latin typeface="Max's Handwritin"/>
                <a:cs typeface="Max's Handwritin"/>
              </a:rPr>
              <a:t>QoS</a:t>
            </a:r>
            <a:endParaRPr lang="en-US" sz="4000" b="1" dirty="0">
              <a:solidFill>
                <a:srgbClr val="80655E"/>
              </a:solidFill>
              <a:latin typeface="Max's Handwritin"/>
              <a:cs typeface="Max's Handwritin"/>
            </a:endParaRPr>
          </a:p>
        </p:txBody>
      </p:sp>
      <p:sp>
        <p:nvSpPr>
          <p:cNvPr id="18" name="TextBox 17"/>
          <p:cNvSpPr txBox="1"/>
          <p:nvPr/>
        </p:nvSpPr>
        <p:spPr>
          <a:xfrm>
            <a:off x="3353756" y="5656104"/>
            <a:ext cx="2852063" cy="707886"/>
          </a:xfrm>
          <a:prstGeom prst="rect">
            <a:avLst/>
          </a:prstGeom>
          <a:noFill/>
        </p:spPr>
        <p:txBody>
          <a:bodyPr wrap="none" rtlCol="0">
            <a:spAutoFit/>
          </a:bodyPr>
          <a:lstStyle/>
          <a:p>
            <a:r>
              <a:rPr lang="en-US" sz="4000" b="1" dirty="0" smtClean="0">
                <a:latin typeface="Max's Handwritin"/>
                <a:cs typeface="Max's Handwritin"/>
              </a:rPr>
              <a:t>Load Management</a:t>
            </a:r>
            <a:endParaRPr lang="en-US" sz="4000" b="1" dirty="0">
              <a:latin typeface="Max's Handwritin"/>
              <a:cs typeface="Max's Handwritin"/>
            </a:endParaRPr>
          </a:p>
        </p:txBody>
      </p:sp>
      <p:sp>
        <p:nvSpPr>
          <p:cNvPr id="19" name="TextBox 18"/>
          <p:cNvSpPr txBox="1"/>
          <p:nvPr/>
        </p:nvSpPr>
        <p:spPr>
          <a:xfrm>
            <a:off x="5442195" y="3279272"/>
            <a:ext cx="3583032" cy="1015663"/>
          </a:xfrm>
          <a:prstGeom prst="rect">
            <a:avLst/>
          </a:prstGeom>
          <a:noFill/>
        </p:spPr>
        <p:txBody>
          <a:bodyPr wrap="none" rtlCol="0">
            <a:spAutoFit/>
          </a:bodyPr>
          <a:lstStyle/>
          <a:p>
            <a:r>
              <a:rPr lang="en-US" sz="6000" b="1" dirty="0" smtClean="0">
                <a:solidFill>
                  <a:srgbClr val="FF0000"/>
                </a:solidFill>
                <a:latin typeface="Max's Handwritin"/>
                <a:cs typeface="Max's Handwritin"/>
              </a:rPr>
              <a:t>IPv6 Transition</a:t>
            </a:r>
            <a:endParaRPr lang="en-US" sz="6000" b="1" dirty="0">
              <a:solidFill>
                <a:srgbClr val="FF0000"/>
              </a:solidFill>
              <a:latin typeface="Max's Handwritin"/>
              <a:cs typeface="Max's Handwritin"/>
            </a:endParaRPr>
          </a:p>
        </p:txBody>
      </p:sp>
      <p:sp>
        <p:nvSpPr>
          <p:cNvPr id="20" name="TextBox 19"/>
          <p:cNvSpPr txBox="1"/>
          <p:nvPr/>
        </p:nvSpPr>
        <p:spPr>
          <a:xfrm>
            <a:off x="397086" y="3749207"/>
            <a:ext cx="3288080"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Buffering and Queues</a:t>
            </a:r>
            <a:endParaRPr lang="en-US" sz="4000" b="1" dirty="0">
              <a:solidFill>
                <a:srgbClr val="80655E"/>
              </a:solidFill>
              <a:latin typeface="Max's Handwritin"/>
              <a:cs typeface="Max's Handwritin"/>
            </a:endParaRPr>
          </a:p>
        </p:txBody>
      </p:sp>
      <p:sp>
        <p:nvSpPr>
          <p:cNvPr id="22" name="TextBox 21"/>
          <p:cNvSpPr txBox="1"/>
          <p:nvPr/>
        </p:nvSpPr>
        <p:spPr>
          <a:xfrm>
            <a:off x="3429218" y="5067459"/>
            <a:ext cx="3031599" cy="707886"/>
          </a:xfrm>
          <a:prstGeom prst="rect">
            <a:avLst/>
          </a:prstGeom>
          <a:noFill/>
        </p:spPr>
        <p:txBody>
          <a:bodyPr wrap="none" rtlCol="0">
            <a:spAutoFit/>
          </a:bodyPr>
          <a:lstStyle/>
          <a:p>
            <a:r>
              <a:rPr lang="en-US" sz="4000" b="1" dirty="0" smtClean="0">
                <a:solidFill>
                  <a:schemeClr val="bg2">
                    <a:lumMod val="25000"/>
                  </a:schemeClr>
                </a:solidFill>
                <a:latin typeface="Max's Handwritin"/>
                <a:cs typeface="Max's Handwritin"/>
              </a:rPr>
              <a:t>Congestion Control</a:t>
            </a:r>
            <a:endParaRPr lang="en-US" sz="4000" b="1" dirty="0">
              <a:solidFill>
                <a:schemeClr val="bg2">
                  <a:lumMod val="25000"/>
                </a:schemeClr>
              </a:solidFill>
              <a:latin typeface="Max's Handwritin"/>
              <a:cs typeface="Max's Handwritin"/>
            </a:endParaRPr>
          </a:p>
        </p:txBody>
      </p:sp>
      <p:sp>
        <p:nvSpPr>
          <p:cNvPr id="23" name="TextBox 22"/>
          <p:cNvSpPr txBox="1"/>
          <p:nvPr/>
        </p:nvSpPr>
        <p:spPr>
          <a:xfrm>
            <a:off x="3753933" y="1571024"/>
            <a:ext cx="5160387" cy="707886"/>
          </a:xfrm>
          <a:prstGeom prst="rect">
            <a:avLst/>
          </a:prstGeom>
          <a:noFill/>
        </p:spPr>
        <p:txBody>
          <a:bodyPr wrap="none" rtlCol="0">
            <a:spAutoFit/>
          </a:bodyPr>
          <a:lstStyle/>
          <a:p>
            <a:r>
              <a:rPr lang="en-US" sz="4000" b="1" dirty="0" smtClean="0">
                <a:solidFill>
                  <a:srgbClr val="4A452A"/>
                </a:solidFill>
                <a:latin typeface="Max's Handwritin"/>
                <a:cs typeface="Max's Handwritin"/>
              </a:rPr>
              <a:t>Identity and location overloading</a:t>
            </a:r>
            <a:endParaRPr lang="en-US" sz="4000" b="1" dirty="0">
              <a:solidFill>
                <a:srgbClr val="4A452A"/>
              </a:solidFill>
              <a:latin typeface="Max's Handwritin"/>
              <a:cs typeface="Max's Handwritin"/>
            </a:endParaRPr>
          </a:p>
        </p:txBody>
      </p:sp>
    </p:spTree>
    <p:extLst>
      <p:ext uri="{BB962C8B-B14F-4D97-AF65-F5344CB8AC3E}">
        <p14:creationId xmlns:p14="http://schemas.microsoft.com/office/powerpoint/2010/main" val="68749437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800000"/>
                </a:solidFill>
                <a:latin typeface="Powderfinger Type"/>
                <a:cs typeface="Powderfinger Type"/>
              </a:rPr>
              <a:t>What’s not working…</a:t>
            </a:r>
            <a:endParaRPr lang="en-US" dirty="0">
              <a:solidFill>
                <a:srgbClr val="800000"/>
              </a:solidFill>
              <a:latin typeface="Powderfinger Type"/>
              <a:cs typeface="Powderfinger Type"/>
            </a:endParaRPr>
          </a:p>
        </p:txBody>
      </p:sp>
      <p:sp>
        <p:nvSpPr>
          <p:cNvPr id="4" name="TextBox 3"/>
          <p:cNvSpPr txBox="1"/>
          <p:nvPr/>
        </p:nvSpPr>
        <p:spPr>
          <a:xfrm>
            <a:off x="907935" y="1740922"/>
            <a:ext cx="1544012"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Multicast</a:t>
            </a:r>
            <a:endParaRPr lang="en-US" sz="4000" b="1" dirty="0">
              <a:solidFill>
                <a:srgbClr val="80655E"/>
              </a:solidFill>
              <a:latin typeface="Max's Handwritin"/>
              <a:cs typeface="Max's Handwritin"/>
            </a:endParaRPr>
          </a:p>
        </p:txBody>
      </p:sp>
      <p:sp>
        <p:nvSpPr>
          <p:cNvPr id="6" name="TextBox 5"/>
          <p:cNvSpPr txBox="1"/>
          <p:nvPr/>
        </p:nvSpPr>
        <p:spPr>
          <a:xfrm>
            <a:off x="2880254" y="2255527"/>
            <a:ext cx="5968301" cy="707886"/>
          </a:xfrm>
          <a:prstGeom prst="rect">
            <a:avLst/>
          </a:prstGeom>
          <a:noFill/>
        </p:spPr>
        <p:txBody>
          <a:bodyPr wrap="none" rtlCol="0">
            <a:spAutoFit/>
          </a:bodyPr>
          <a:lstStyle/>
          <a:p>
            <a:r>
              <a:rPr lang="en-US" sz="4000" b="1" dirty="0" smtClean="0">
                <a:solidFill>
                  <a:srgbClr val="4A452A"/>
                </a:solidFill>
                <a:latin typeface="Max's Handwritin"/>
                <a:cs typeface="Max's Handwritin"/>
              </a:rPr>
              <a:t>Packet quantization and fragmentation</a:t>
            </a:r>
            <a:endParaRPr lang="en-US" sz="4000" b="1" dirty="0">
              <a:solidFill>
                <a:srgbClr val="4A452A"/>
              </a:solidFill>
              <a:latin typeface="Max's Handwritin"/>
              <a:cs typeface="Max's Handwritin"/>
            </a:endParaRPr>
          </a:p>
        </p:txBody>
      </p:sp>
      <p:sp>
        <p:nvSpPr>
          <p:cNvPr id="7" name="TextBox 6"/>
          <p:cNvSpPr txBox="1"/>
          <p:nvPr/>
        </p:nvSpPr>
        <p:spPr>
          <a:xfrm>
            <a:off x="1796920" y="2958626"/>
            <a:ext cx="1556836" cy="1015663"/>
          </a:xfrm>
          <a:prstGeom prst="rect">
            <a:avLst/>
          </a:prstGeom>
          <a:noFill/>
        </p:spPr>
        <p:txBody>
          <a:bodyPr wrap="none" rtlCol="0">
            <a:spAutoFit/>
          </a:bodyPr>
          <a:lstStyle/>
          <a:p>
            <a:r>
              <a:rPr lang="en-US" sz="6000" b="1" dirty="0" smtClean="0">
                <a:solidFill>
                  <a:srgbClr val="FF0000"/>
                </a:solidFill>
                <a:latin typeface="Max's Handwritin"/>
                <a:cs typeface="Max's Handwritin"/>
              </a:rPr>
              <a:t>Jitter</a:t>
            </a:r>
            <a:endParaRPr lang="en-US" sz="6000" b="1" dirty="0">
              <a:solidFill>
                <a:srgbClr val="FF0000"/>
              </a:solidFill>
              <a:latin typeface="Max's Handwritin"/>
              <a:cs typeface="Max's Handwritin"/>
            </a:endParaRPr>
          </a:p>
        </p:txBody>
      </p:sp>
      <p:sp>
        <p:nvSpPr>
          <p:cNvPr id="8" name="TextBox 7"/>
          <p:cNvSpPr txBox="1"/>
          <p:nvPr/>
        </p:nvSpPr>
        <p:spPr>
          <a:xfrm>
            <a:off x="1097173" y="4313798"/>
            <a:ext cx="2698175" cy="707886"/>
          </a:xfrm>
          <a:prstGeom prst="rect">
            <a:avLst/>
          </a:prstGeom>
          <a:noFill/>
        </p:spPr>
        <p:txBody>
          <a:bodyPr wrap="none" rtlCol="0">
            <a:spAutoFit/>
          </a:bodyPr>
          <a:lstStyle/>
          <a:p>
            <a:r>
              <a:rPr lang="en-US" sz="4000" b="1" dirty="0" smtClean="0">
                <a:solidFill>
                  <a:srgbClr val="54433E"/>
                </a:solidFill>
                <a:latin typeface="Max's Handwritin"/>
                <a:cs typeface="Max's Handwritin"/>
              </a:rPr>
              <a:t>Ultra High Speed</a:t>
            </a:r>
            <a:endParaRPr lang="en-US" sz="4000" b="1" dirty="0">
              <a:solidFill>
                <a:srgbClr val="54433E"/>
              </a:solidFill>
              <a:latin typeface="Max's Handwritin"/>
              <a:cs typeface="Max's Handwritin"/>
            </a:endParaRPr>
          </a:p>
        </p:txBody>
      </p:sp>
      <p:sp>
        <p:nvSpPr>
          <p:cNvPr id="9" name="TextBox 8"/>
          <p:cNvSpPr txBox="1"/>
          <p:nvPr/>
        </p:nvSpPr>
        <p:spPr>
          <a:xfrm>
            <a:off x="1301510" y="4747540"/>
            <a:ext cx="1774845"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High Speed</a:t>
            </a:r>
            <a:endParaRPr lang="en-US" sz="4000" b="1" dirty="0">
              <a:solidFill>
                <a:srgbClr val="80655E"/>
              </a:solidFill>
              <a:latin typeface="Max's Handwritin"/>
              <a:cs typeface="Max's Handwritin"/>
            </a:endParaRPr>
          </a:p>
        </p:txBody>
      </p:sp>
      <p:sp>
        <p:nvSpPr>
          <p:cNvPr id="10" name="TextBox 9"/>
          <p:cNvSpPr txBox="1"/>
          <p:nvPr/>
        </p:nvSpPr>
        <p:spPr>
          <a:xfrm>
            <a:off x="87255" y="5246937"/>
            <a:ext cx="2723823"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Consistent Speed</a:t>
            </a:r>
            <a:endParaRPr lang="en-US" sz="4000" b="1" dirty="0">
              <a:solidFill>
                <a:srgbClr val="80655E"/>
              </a:solidFill>
              <a:latin typeface="Max's Handwritin"/>
              <a:cs typeface="Max's Handwritin"/>
            </a:endParaRPr>
          </a:p>
        </p:txBody>
      </p:sp>
      <p:sp>
        <p:nvSpPr>
          <p:cNvPr id="11" name="TextBox 10"/>
          <p:cNvSpPr txBox="1"/>
          <p:nvPr/>
        </p:nvSpPr>
        <p:spPr>
          <a:xfrm>
            <a:off x="4663925" y="3752812"/>
            <a:ext cx="1120820" cy="707886"/>
          </a:xfrm>
          <a:prstGeom prst="rect">
            <a:avLst/>
          </a:prstGeom>
          <a:noFill/>
        </p:spPr>
        <p:txBody>
          <a:bodyPr wrap="none" rtlCol="0">
            <a:spAutoFit/>
          </a:bodyPr>
          <a:lstStyle/>
          <a:p>
            <a:r>
              <a:rPr lang="en-US" sz="4000" b="1" dirty="0" smtClean="0">
                <a:solidFill>
                  <a:schemeClr val="accent2">
                    <a:lumMod val="50000"/>
                  </a:schemeClr>
                </a:solidFill>
                <a:latin typeface="Max's Handwritin"/>
                <a:cs typeface="Max's Handwritin"/>
              </a:rPr>
              <a:t>Tunnels</a:t>
            </a:r>
            <a:endParaRPr lang="en-US" sz="4000" b="1" dirty="0">
              <a:solidFill>
                <a:schemeClr val="accent2">
                  <a:lumMod val="50000"/>
                </a:schemeClr>
              </a:solidFill>
              <a:latin typeface="Max's Handwritin"/>
              <a:cs typeface="Max's Handwritin"/>
            </a:endParaRPr>
          </a:p>
        </p:txBody>
      </p:sp>
      <p:sp>
        <p:nvSpPr>
          <p:cNvPr id="12" name="TextBox 11"/>
          <p:cNvSpPr txBox="1"/>
          <p:nvPr/>
        </p:nvSpPr>
        <p:spPr>
          <a:xfrm>
            <a:off x="5123471" y="4609305"/>
            <a:ext cx="1082348"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MPLS</a:t>
            </a:r>
            <a:endParaRPr lang="en-US" sz="4000" b="1" dirty="0">
              <a:solidFill>
                <a:srgbClr val="80655E"/>
              </a:solidFill>
              <a:latin typeface="Max's Handwritin"/>
              <a:cs typeface="Max's Handwritin"/>
            </a:endParaRPr>
          </a:p>
        </p:txBody>
      </p:sp>
      <p:sp>
        <p:nvSpPr>
          <p:cNvPr id="13" name="TextBox 12"/>
          <p:cNvSpPr txBox="1"/>
          <p:nvPr/>
        </p:nvSpPr>
        <p:spPr>
          <a:xfrm>
            <a:off x="3753933" y="2911197"/>
            <a:ext cx="1043876" cy="830997"/>
          </a:xfrm>
          <a:prstGeom prst="rect">
            <a:avLst/>
          </a:prstGeom>
          <a:noFill/>
        </p:spPr>
        <p:txBody>
          <a:bodyPr wrap="none" rtlCol="0">
            <a:spAutoFit/>
          </a:bodyPr>
          <a:lstStyle/>
          <a:p>
            <a:r>
              <a:rPr lang="en-US" sz="4800" b="1" dirty="0" smtClean="0">
                <a:solidFill>
                  <a:srgbClr val="80655E"/>
                </a:solidFill>
                <a:latin typeface="Max's Handwritin"/>
                <a:cs typeface="Max's Handwritin"/>
              </a:rPr>
              <a:t>Delay</a:t>
            </a:r>
            <a:endParaRPr lang="en-US" sz="4800" b="1" dirty="0">
              <a:solidFill>
                <a:srgbClr val="80655E"/>
              </a:solidFill>
              <a:latin typeface="Max's Handwritin"/>
              <a:cs typeface="Max's Handwritin"/>
            </a:endParaRPr>
          </a:p>
        </p:txBody>
      </p:sp>
      <p:sp>
        <p:nvSpPr>
          <p:cNvPr id="14" name="TextBox 13"/>
          <p:cNvSpPr txBox="1"/>
          <p:nvPr/>
        </p:nvSpPr>
        <p:spPr>
          <a:xfrm>
            <a:off x="6763394" y="4695353"/>
            <a:ext cx="1326004"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Routing</a:t>
            </a:r>
            <a:endParaRPr lang="en-US" sz="4000" b="1" dirty="0">
              <a:solidFill>
                <a:srgbClr val="80655E"/>
              </a:solidFill>
              <a:latin typeface="Max's Handwritin"/>
              <a:cs typeface="Max's Handwritin"/>
            </a:endParaRPr>
          </a:p>
        </p:txBody>
      </p:sp>
      <p:sp>
        <p:nvSpPr>
          <p:cNvPr id="16" name="TextBox 15"/>
          <p:cNvSpPr txBox="1"/>
          <p:nvPr/>
        </p:nvSpPr>
        <p:spPr>
          <a:xfrm>
            <a:off x="5331558" y="3063020"/>
            <a:ext cx="921789" cy="707886"/>
          </a:xfrm>
          <a:prstGeom prst="rect">
            <a:avLst/>
          </a:prstGeom>
          <a:noFill/>
        </p:spPr>
        <p:txBody>
          <a:bodyPr wrap="none" rtlCol="0">
            <a:spAutoFit/>
          </a:bodyPr>
          <a:lstStyle/>
          <a:p>
            <a:r>
              <a:rPr lang="en-US" sz="4000" b="1" dirty="0" smtClean="0">
                <a:latin typeface="Max's Handwritin"/>
                <a:cs typeface="Max's Handwritin"/>
              </a:rPr>
              <a:t>IPv6</a:t>
            </a:r>
            <a:endParaRPr lang="en-US" sz="4000" b="1" dirty="0">
              <a:latin typeface="Max's Handwritin"/>
              <a:cs typeface="Max's Handwritin"/>
            </a:endParaRPr>
          </a:p>
        </p:txBody>
      </p:sp>
      <p:sp>
        <p:nvSpPr>
          <p:cNvPr id="17" name="TextBox 16"/>
          <p:cNvSpPr txBox="1"/>
          <p:nvPr/>
        </p:nvSpPr>
        <p:spPr>
          <a:xfrm>
            <a:off x="6440790" y="5302161"/>
            <a:ext cx="851515" cy="707886"/>
          </a:xfrm>
          <a:prstGeom prst="rect">
            <a:avLst/>
          </a:prstGeom>
          <a:noFill/>
        </p:spPr>
        <p:txBody>
          <a:bodyPr wrap="none" rtlCol="0">
            <a:spAutoFit/>
          </a:bodyPr>
          <a:lstStyle/>
          <a:p>
            <a:r>
              <a:rPr lang="en-US" sz="4000" b="1" dirty="0" err="1" smtClean="0">
                <a:solidFill>
                  <a:srgbClr val="80655E"/>
                </a:solidFill>
                <a:latin typeface="Max's Handwritin"/>
                <a:cs typeface="Max's Handwritin"/>
              </a:rPr>
              <a:t>QoS</a:t>
            </a:r>
            <a:endParaRPr lang="en-US" sz="4000" b="1" dirty="0">
              <a:solidFill>
                <a:srgbClr val="80655E"/>
              </a:solidFill>
              <a:latin typeface="Max's Handwritin"/>
              <a:cs typeface="Max's Handwritin"/>
            </a:endParaRPr>
          </a:p>
        </p:txBody>
      </p:sp>
      <p:sp>
        <p:nvSpPr>
          <p:cNvPr id="18" name="TextBox 17"/>
          <p:cNvSpPr txBox="1"/>
          <p:nvPr/>
        </p:nvSpPr>
        <p:spPr>
          <a:xfrm>
            <a:off x="3353756" y="5656104"/>
            <a:ext cx="2852063" cy="707886"/>
          </a:xfrm>
          <a:prstGeom prst="rect">
            <a:avLst/>
          </a:prstGeom>
          <a:noFill/>
        </p:spPr>
        <p:txBody>
          <a:bodyPr wrap="none" rtlCol="0">
            <a:spAutoFit/>
          </a:bodyPr>
          <a:lstStyle/>
          <a:p>
            <a:r>
              <a:rPr lang="en-US" sz="4000" b="1" dirty="0" smtClean="0">
                <a:latin typeface="Max's Handwritin"/>
                <a:cs typeface="Max's Handwritin"/>
              </a:rPr>
              <a:t>Load Management</a:t>
            </a:r>
            <a:endParaRPr lang="en-US" sz="4000" b="1" dirty="0">
              <a:latin typeface="Max's Handwritin"/>
              <a:cs typeface="Max's Handwritin"/>
            </a:endParaRPr>
          </a:p>
        </p:txBody>
      </p:sp>
      <p:sp>
        <p:nvSpPr>
          <p:cNvPr id="19" name="TextBox 18"/>
          <p:cNvSpPr txBox="1"/>
          <p:nvPr/>
        </p:nvSpPr>
        <p:spPr>
          <a:xfrm>
            <a:off x="5899386" y="3431669"/>
            <a:ext cx="2916183" cy="830997"/>
          </a:xfrm>
          <a:prstGeom prst="rect">
            <a:avLst/>
          </a:prstGeom>
          <a:noFill/>
        </p:spPr>
        <p:txBody>
          <a:bodyPr wrap="none" rtlCol="0">
            <a:spAutoFit/>
          </a:bodyPr>
          <a:lstStyle/>
          <a:p>
            <a:r>
              <a:rPr lang="en-US" sz="4800" b="1" dirty="0" smtClean="0">
                <a:latin typeface="Max's Handwritin"/>
                <a:cs typeface="Max's Handwritin"/>
              </a:rPr>
              <a:t>IPv6 Transition</a:t>
            </a:r>
            <a:endParaRPr lang="en-US" sz="4800" b="1" dirty="0">
              <a:latin typeface="Max's Handwritin"/>
              <a:cs typeface="Max's Handwritin"/>
            </a:endParaRPr>
          </a:p>
        </p:txBody>
      </p:sp>
      <p:sp>
        <p:nvSpPr>
          <p:cNvPr id="20" name="TextBox 19"/>
          <p:cNvSpPr txBox="1"/>
          <p:nvPr/>
        </p:nvSpPr>
        <p:spPr>
          <a:xfrm>
            <a:off x="397086" y="3749207"/>
            <a:ext cx="3288080"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Buffering and Queues</a:t>
            </a:r>
            <a:endParaRPr lang="en-US" sz="4000" b="1" dirty="0">
              <a:solidFill>
                <a:srgbClr val="80655E"/>
              </a:solidFill>
              <a:latin typeface="Max's Handwritin"/>
              <a:cs typeface="Max's Handwritin"/>
            </a:endParaRPr>
          </a:p>
        </p:txBody>
      </p:sp>
      <p:sp>
        <p:nvSpPr>
          <p:cNvPr id="22" name="TextBox 21"/>
          <p:cNvSpPr txBox="1"/>
          <p:nvPr/>
        </p:nvSpPr>
        <p:spPr>
          <a:xfrm>
            <a:off x="3429218" y="5067459"/>
            <a:ext cx="3031599" cy="707886"/>
          </a:xfrm>
          <a:prstGeom prst="rect">
            <a:avLst/>
          </a:prstGeom>
          <a:noFill/>
        </p:spPr>
        <p:txBody>
          <a:bodyPr wrap="none" rtlCol="0">
            <a:spAutoFit/>
          </a:bodyPr>
          <a:lstStyle/>
          <a:p>
            <a:r>
              <a:rPr lang="en-US" sz="4000" b="1" dirty="0" smtClean="0">
                <a:solidFill>
                  <a:schemeClr val="bg2">
                    <a:lumMod val="25000"/>
                  </a:schemeClr>
                </a:solidFill>
                <a:latin typeface="Max's Handwritin"/>
                <a:cs typeface="Max's Handwritin"/>
              </a:rPr>
              <a:t>Congestion Control</a:t>
            </a:r>
            <a:endParaRPr lang="en-US" sz="4000" b="1" dirty="0">
              <a:solidFill>
                <a:schemeClr val="bg2">
                  <a:lumMod val="25000"/>
                </a:schemeClr>
              </a:solidFill>
              <a:latin typeface="Max's Handwritin"/>
              <a:cs typeface="Max's Handwritin"/>
            </a:endParaRPr>
          </a:p>
        </p:txBody>
      </p:sp>
      <p:sp>
        <p:nvSpPr>
          <p:cNvPr id="23" name="TextBox 22"/>
          <p:cNvSpPr txBox="1"/>
          <p:nvPr/>
        </p:nvSpPr>
        <p:spPr>
          <a:xfrm>
            <a:off x="3753933" y="1571024"/>
            <a:ext cx="5160387" cy="707886"/>
          </a:xfrm>
          <a:prstGeom prst="rect">
            <a:avLst/>
          </a:prstGeom>
          <a:noFill/>
        </p:spPr>
        <p:txBody>
          <a:bodyPr wrap="none" rtlCol="0">
            <a:spAutoFit/>
          </a:bodyPr>
          <a:lstStyle/>
          <a:p>
            <a:r>
              <a:rPr lang="en-US" sz="4000" b="1" dirty="0" smtClean="0">
                <a:solidFill>
                  <a:srgbClr val="4A452A"/>
                </a:solidFill>
                <a:latin typeface="Max's Handwritin"/>
                <a:cs typeface="Max's Handwritin"/>
              </a:rPr>
              <a:t>Identity and location overloading</a:t>
            </a:r>
            <a:endParaRPr lang="en-US" sz="4000" b="1" dirty="0">
              <a:solidFill>
                <a:srgbClr val="4A452A"/>
              </a:solidFill>
              <a:latin typeface="Max's Handwritin"/>
              <a:cs typeface="Max's Handwritin"/>
            </a:endParaRPr>
          </a:p>
        </p:txBody>
      </p:sp>
    </p:spTree>
    <p:extLst>
      <p:ext uri="{BB962C8B-B14F-4D97-AF65-F5344CB8AC3E}">
        <p14:creationId xmlns:p14="http://schemas.microsoft.com/office/powerpoint/2010/main" val="251621070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800000"/>
                </a:solidFill>
                <a:latin typeface="Powderfinger Type"/>
                <a:cs typeface="Powderfinger Type"/>
              </a:rPr>
              <a:t>What’s not working…</a:t>
            </a:r>
            <a:endParaRPr lang="en-US" dirty="0">
              <a:solidFill>
                <a:srgbClr val="800000"/>
              </a:solidFill>
              <a:latin typeface="Powderfinger Type"/>
              <a:cs typeface="Powderfinger Type"/>
            </a:endParaRPr>
          </a:p>
        </p:txBody>
      </p:sp>
      <p:sp>
        <p:nvSpPr>
          <p:cNvPr id="4" name="TextBox 3"/>
          <p:cNvSpPr txBox="1"/>
          <p:nvPr/>
        </p:nvSpPr>
        <p:spPr>
          <a:xfrm>
            <a:off x="907935" y="1740922"/>
            <a:ext cx="1544012"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Multicast</a:t>
            </a:r>
            <a:endParaRPr lang="en-US" sz="4000" b="1" dirty="0">
              <a:solidFill>
                <a:srgbClr val="80655E"/>
              </a:solidFill>
              <a:latin typeface="Max's Handwritin"/>
              <a:cs typeface="Max's Handwritin"/>
            </a:endParaRPr>
          </a:p>
        </p:txBody>
      </p:sp>
      <p:sp>
        <p:nvSpPr>
          <p:cNvPr id="6" name="TextBox 5"/>
          <p:cNvSpPr txBox="1"/>
          <p:nvPr/>
        </p:nvSpPr>
        <p:spPr>
          <a:xfrm>
            <a:off x="2880254" y="2255527"/>
            <a:ext cx="5968301" cy="707886"/>
          </a:xfrm>
          <a:prstGeom prst="rect">
            <a:avLst/>
          </a:prstGeom>
          <a:noFill/>
        </p:spPr>
        <p:txBody>
          <a:bodyPr wrap="none" rtlCol="0">
            <a:spAutoFit/>
          </a:bodyPr>
          <a:lstStyle/>
          <a:p>
            <a:r>
              <a:rPr lang="en-US" sz="4000" b="1" dirty="0" smtClean="0">
                <a:solidFill>
                  <a:srgbClr val="4A452A"/>
                </a:solidFill>
                <a:latin typeface="Max's Handwritin"/>
                <a:cs typeface="Max's Handwritin"/>
              </a:rPr>
              <a:t>Packet quantization and fragmentation</a:t>
            </a:r>
            <a:endParaRPr lang="en-US" sz="4000" b="1" dirty="0">
              <a:solidFill>
                <a:srgbClr val="4A452A"/>
              </a:solidFill>
              <a:latin typeface="Max's Handwritin"/>
              <a:cs typeface="Max's Handwritin"/>
            </a:endParaRPr>
          </a:p>
        </p:txBody>
      </p:sp>
      <p:sp>
        <p:nvSpPr>
          <p:cNvPr id="7" name="TextBox 6"/>
          <p:cNvSpPr txBox="1"/>
          <p:nvPr/>
        </p:nvSpPr>
        <p:spPr>
          <a:xfrm>
            <a:off x="3184508" y="3415746"/>
            <a:ext cx="1107996"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Jitter</a:t>
            </a:r>
            <a:endParaRPr lang="en-US" sz="4000" b="1" dirty="0">
              <a:solidFill>
                <a:srgbClr val="80655E"/>
              </a:solidFill>
              <a:latin typeface="Max's Handwritin"/>
              <a:cs typeface="Max's Handwritin"/>
            </a:endParaRPr>
          </a:p>
        </p:txBody>
      </p:sp>
      <p:sp>
        <p:nvSpPr>
          <p:cNvPr id="8" name="TextBox 7"/>
          <p:cNvSpPr txBox="1"/>
          <p:nvPr/>
        </p:nvSpPr>
        <p:spPr>
          <a:xfrm>
            <a:off x="1097173" y="4313798"/>
            <a:ext cx="2698175" cy="707886"/>
          </a:xfrm>
          <a:prstGeom prst="rect">
            <a:avLst/>
          </a:prstGeom>
          <a:noFill/>
        </p:spPr>
        <p:txBody>
          <a:bodyPr wrap="none" rtlCol="0">
            <a:spAutoFit/>
          </a:bodyPr>
          <a:lstStyle/>
          <a:p>
            <a:r>
              <a:rPr lang="en-US" sz="4000" b="1" dirty="0" smtClean="0">
                <a:solidFill>
                  <a:srgbClr val="54433E"/>
                </a:solidFill>
                <a:latin typeface="Max's Handwritin"/>
                <a:cs typeface="Max's Handwritin"/>
              </a:rPr>
              <a:t>Ultra High Speed</a:t>
            </a:r>
            <a:endParaRPr lang="en-US" sz="4000" b="1" dirty="0">
              <a:solidFill>
                <a:srgbClr val="54433E"/>
              </a:solidFill>
              <a:latin typeface="Max's Handwritin"/>
              <a:cs typeface="Max's Handwritin"/>
            </a:endParaRPr>
          </a:p>
        </p:txBody>
      </p:sp>
      <p:sp>
        <p:nvSpPr>
          <p:cNvPr id="9" name="TextBox 8"/>
          <p:cNvSpPr txBox="1"/>
          <p:nvPr/>
        </p:nvSpPr>
        <p:spPr>
          <a:xfrm>
            <a:off x="1301510" y="4747540"/>
            <a:ext cx="1774845"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High Speed</a:t>
            </a:r>
            <a:endParaRPr lang="en-US" sz="4000" b="1" dirty="0">
              <a:solidFill>
                <a:srgbClr val="80655E"/>
              </a:solidFill>
              <a:latin typeface="Max's Handwritin"/>
              <a:cs typeface="Max's Handwritin"/>
            </a:endParaRPr>
          </a:p>
        </p:txBody>
      </p:sp>
      <p:sp>
        <p:nvSpPr>
          <p:cNvPr id="10" name="TextBox 9"/>
          <p:cNvSpPr txBox="1"/>
          <p:nvPr/>
        </p:nvSpPr>
        <p:spPr>
          <a:xfrm>
            <a:off x="87255" y="5246937"/>
            <a:ext cx="2723823"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Consistent Speed</a:t>
            </a:r>
            <a:endParaRPr lang="en-US" sz="4000" b="1" dirty="0">
              <a:solidFill>
                <a:srgbClr val="80655E"/>
              </a:solidFill>
              <a:latin typeface="Max's Handwritin"/>
              <a:cs typeface="Max's Handwritin"/>
            </a:endParaRPr>
          </a:p>
        </p:txBody>
      </p:sp>
      <p:sp>
        <p:nvSpPr>
          <p:cNvPr id="11" name="TextBox 10"/>
          <p:cNvSpPr txBox="1"/>
          <p:nvPr/>
        </p:nvSpPr>
        <p:spPr>
          <a:xfrm>
            <a:off x="4663925" y="3752812"/>
            <a:ext cx="1120820" cy="707886"/>
          </a:xfrm>
          <a:prstGeom prst="rect">
            <a:avLst/>
          </a:prstGeom>
          <a:noFill/>
        </p:spPr>
        <p:txBody>
          <a:bodyPr wrap="none" rtlCol="0">
            <a:spAutoFit/>
          </a:bodyPr>
          <a:lstStyle/>
          <a:p>
            <a:r>
              <a:rPr lang="en-US" sz="4000" b="1" dirty="0" smtClean="0">
                <a:solidFill>
                  <a:schemeClr val="accent2">
                    <a:lumMod val="50000"/>
                  </a:schemeClr>
                </a:solidFill>
                <a:latin typeface="Max's Handwritin"/>
                <a:cs typeface="Max's Handwritin"/>
              </a:rPr>
              <a:t>Tunnels</a:t>
            </a:r>
            <a:endParaRPr lang="en-US" sz="4000" b="1" dirty="0">
              <a:solidFill>
                <a:schemeClr val="accent2">
                  <a:lumMod val="50000"/>
                </a:schemeClr>
              </a:solidFill>
              <a:latin typeface="Max's Handwritin"/>
              <a:cs typeface="Max's Handwritin"/>
            </a:endParaRPr>
          </a:p>
        </p:txBody>
      </p:sp>
      <p:sp>
        <p:nvSpPr>
          <p:cNvPr id="12" name="TextBox 11"/>
          <p:cNvSpPr txBox="1"/>
          <p:nvPr/>
        </p:nvSpPr>
        <p:spPr>
          <a:xfrm>
            <a:off x="5123471" y="4609305"/>
            <a:ext cx="1082348"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MPLS</a:t>
            </a:r>
            <a:endParaRPr lang="en-US" sz="4000" b="1" dirty="0">
              <a:solidFill>
                <a:srgbClr val="80655E"/>
              </a:solidFill>
              <a:latin typeface="Max's Handwritin"/>
              <a:cs typeface="Max's Handwritin"/>
            </a:endParaRPr>
          </a:p>
        </p:txBody>
      </p:sp>
      <p:sp>
        <p:nvSpPr>
          <p:cNvPr id="13" name="TextBox 12"/>
          <p:cNvSpPr txBox="1"/>
          <p:nvPr/>
        </p:nvSpPr>
        <p:spPr>
          <a:xfrm>
            <a:off x="3753933" y="2911197"/>
            <a:ext cx="1043876" cy="830997"/>
          </a:xfrm>
          <a:prstGeom prst="rect">
            <a:avLst/>
          </a:prstGeom>
          <a:noFill/>
        </p:spPr>
        <p:txBody>
          <a:bodyPr wrap="none" rtlCol="0">
            <a:spAutoFit/>
          </a:bodyPr>
          <a:lstStyle/>
          <a:p>
            <a:r>
              <a:rPr lang="en-US" sz="4800" b="1" dirty="0" smtClean="0">
                <a:solidFill>
                  <a:srgbClr val="80655E"/>
                </a:solidFill>
                <a:latin typeface="Max's Handwritin"/>
                <a:cs typeface="Max's Handwritin"/>
              </a:rPr>
              <a:t>Delay</a:t>
            </a:r>
            <a:endParaRPr lang="en-US" sz="4800" b="1" dirty="0">
              <a:solidFill>
                <a:srgbClr val="80655E"/>
              </a:solidFill>
              <a:latin typeface="Max's Handwritin"/>
              <a:cs typeface="Max's Handwritin"/>
            </a:endParaRPr>
          </a:p>
        </p:txBody>
      </p:sp>
      <p:sp>
        <p:nvSpPr>
          <p:cNvPr id="14" name="TextBox 13"/>
          <p:cNvSpPr txBox="1"/>
          <p:nvPr/>
        </p:nvSpPr>
        <p:spPr>
          <a:xfrm>
            <a:off x="6763394" y="4695353"/>
            <a:ext cx="1326004"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Routing</a:t>
            </a:r>
            <a:endParaRPr lang="en-US" sz="4000" b="1" dirty="0">
              <a:solidFill>
                <a:srgbClr val="80655E"/>
              </a:solidFill>
              <a:latin typeface="Max's Handwritin"/>
              <a:cs typeface="Max's Handwritin"/>
            </a:endParaRPr>
          </a:p>
        </p:txBody>
      </p:sp>
      <p:sp>
        <p:nvSpPr>
          <p:cNvPr id="15" name="TextBox 14"/>
          <p:cNvSpPr txBox="1"/>
          <p:nvPr/>
        </p:nvSpPr>
        <p:spPr>
          <a:xfrm>
            <a:off x="6211400" y="3837178"/>
            <a:ext cx="1815890" cy="1015663"/>
          </a:xfrm>
          <a:prstGeom prst="rect">
            <a:avLst/>
          </a:prstGeom>
          <a:noFill/>
        </p:spPr>
        <p:txBody>
          <a:bodyPr wrap="none" rtlCol="0">
            <a:spAutoFit/>
          </a:bodyPr>
          <a:lstStyle/>
          <a:p>
            <a:r>
              <a:rPr lang="en-US" sz="6000" b="1" dirty="0" smtClean="0">
                <a:solidFill>
                  <a:srgbClr val="FF0000"/>
                </a:solidFill>
                <a:latin typeface="Max's Handwritin"/>
                <a:cs typeface="Max's Handwritin"/>
              </a:rPr>
              <a:t>Wireless</a:t>
            </a:r>
            <a:endParaRPr lang="en-US" sz="6000" b="1" dirty="0">
              <a:solidFill>
                <a:srgbClr val="FF0000"/>
              </a:solidFill>
              <a:latin typeface="Max's Handwritin"/>
              <a:cs typeface="Max's Handwritin"/>
            </a:endParaRPr>
          </a:p>
        </p:txBody>
      </p:sp>
      <p:sp>
        <p:nvSpPr>
          <p:cNvPr id="16" name="TextBox 15"/>
          <p:cNvSpPr txBox="1"/>
          <p:nvPr/>
        </p:nvSpPr>
        <p:spPr>
          <a:xfrm>
            <a:off x="5331558" y="3063020"/>
            <a:ext cx="921789" cy="707886"/>
          </a:xfrm>
          <a:prstGeom prst="rect">
            <a:avLst/>
          </a:prstGeom>
          <a:noFill/>
        </p:spPr>
        <p:txBody>
          <a:bodyPr wrap="none" rtlCol="0">
            <a:spAutoFit/>
          </a:bodyPr>
          <a:lstStyle/>
          <a:p>
            <a:r>
              <a:rPr lang="en-US" sz="4000" b="1" dirty="0" smtClean="0">
                <a:latin typeface="Max's Handwritin"/>
                <a:cs typeface="Max's Handwritin"/>
              </a:rPr>
              <a:t>IPv6</a:t>
            </a:r>
            <a:endParaRPr lang="en-US" sz="4000" b="1" dirty="0">
              <a:latin typeface="Max's Handwritin"/>
              <a:cs typeface="Max's Handwritin"/>
            </a:endParaRPr>
          </a:p>
        </p:txBody>
      </p:sp>
      <p:sp>
        <p:nvSpPr>
          <p:cNvPr id="17" name="TextBox 16"/>
          <p:cNvSpPr txBox="1"/>
          <p:nvPr/>
        </p:nvSpPr>
        <p:spPr>
          <a:xfrm>
            <a:off x="6440790" y="5302161"/>
            <a:ext cx="851515" cy="707886"/>
          </a:xfrm>
          <a:prstGeom prst="rect">
            <a:avLst/>
          </a:prstGeom>
          <a:noFill/>
        </p:spPr>
        <p:txBody>
          <a:bodyPr wrap="none" rtlCol="0">
            <a:spAutoFit/>
          </a:bodyPr>
          <a:lstStyle/>
          <a:p>
            <a:r>
              <a:rPr lang="en-US" sz="4000" b="1" dirty="0" err="1" smtClean="0">
                <a:solidFill>
                  <a:srgbClr val="80655E"/>
                </a:solidFill>
                <a:latin typeface="Max's Handwritin"/>
                <a:cs typeface="Max's Handwritin"/>
              </a:rPr>
              <a:t>QoS</a:t>
            </a:r>
            <a:endParaRPr lang="en-US" sz="4000" b="1" dirty="0">
              <a:solidFill>
                <a:srgbClr val="80655E"/>
              </a:solidFill>
              <a:latin typeface="Max's Handwritin"/>
              <a:cs typeface="Max's Handwritin"/>
            </a:endParaRPr>
          </a:p>
        </p:txBody>
      </p:sp>
      <p:sp>
        <p:nvSpPr>
          <p:cNvPr id="18" name="TextBox 17"/>
          <p:cNvSpPr txBox="1"/>
          <p:nvPr/>
        </p:nvSpPr>
        <p:spPr>
          <a:xfrm>
            <a:off x="3353756" y="5656104"/>
            <a:ext cx="2852063" cy="707886"/>
          </a:xfrm>
          <a:prstGeom prst="rect">
            <a:avLst/>
          </a:prstGeom>
          <a:noFill/>
        </p:spPr>
        <p:txBody>
          <a:bodyPr wrap="none" rtlCol="0">
            <a:spAutoFit/>
          </a:bodyPr>
          <a:lstStyle/>
          <a:p>
            <a:r>
              <a:rPr lang="en-US" sz="4000" b="1" dirty="0" smtClean="0">
                <a:latin typeface="Max's Handwritin"/>
                <a:cs typeface="Max's Handwritin"/>
              </a:rPr>
              <a:t>Load Management</a:t>
            </a:r>
            <a:endParaRPr lang="en-US" sz="4000" b="1" dirty="0">
              <a:latin typeface="Max's Handwritin"/>
              <a:cs typeface="Max's Handwritin"/>
            </a:endParaRPr>
          </a:p>
        </p:txBody>
      </p:sp>
      <p:sp>
        <p:nvSpPr>
          <p:cNvPr id="19" name="TextBox 18"/>
          <p:cNvSpPr txBox="1"/>
          <p:nvPr/>
        </p:nvSpPr>
        <p:spPr>
          <a:xfrm>
            <a:off x="5899386" y="3431669"/>
            <a:ext cx="2916183" cy="830997"/>
          </a:xfrm>
          <a:prstGeom prst="rect">
            <a:avLst/>
          </a:prstGeom>
          <a:noFill/>
        </p:spPr>
        <p:txBody>
          <a:bodyPr wrap="none" rtlCol="0">
            <a:spAutoFit/>
          </a:bodyPr>
          <a:lstStyle/>
          <a:p>
            <a:r>
              <a:rPr lang="en-US" sz="4800" b="1" dirty="0" smtClean="0">
                <a:latin typeface="Max's Handwritin"/>
                <a:cs typeface="Max's Handwritin"/>
              </a:rPr>
              <a:t>IPv6 Transition</a:t>
            </a:r>
            <a:endParaRPr lang="en-US" sz="4800" b="1" dirty="0">
              <a:latin typeface="Max's Handwritin"/>
              <a:cs typeface="Max's Handwritin"/>
            </a:endParaRPr>
          </a:p>
        </p:txBody>
      </p:sp>
      <p:sp>
        <p:nvSpPr>
          <p:cNvPr id="20" name="TextBox 19"/>
          <p:cNvSpPr txBox="1"/>
          <p:nvPr/>
        </p:nvSpPr>
        <p:spPr>
          <a:xfrm>
            <a:off x="397086" y="3749207"/>
            <a:ext cx="3288080"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Buffering and Queues</a:t>
            </a:r>
            <a:endParaRPr lang="en-US" sz="4000" b="1" dirty="0">
              <a:solidFill>
                <a:srgbClr val="80655E"/>
              </a:solidFill>
              <a:latin typeface="Max's Handwritin"/>
              <a:cs typeface="Max's Handwritin"/>
            </a:endParaRPr>
          </a:p>
        </p:txBody>
      </p:sp>
      <p:sp>
        <p:nvSpPr>
          <p:cNvPr id="22" name="TextBox 21"/>
          <p:cNvSpPr txBox="1"/>
          <p:nvPr/>
        </p:nvSpPr>
        <p:spPr>
          <a:xfrm>
            <a:off x="3429218" y="5067459"/>
            <a:ext cx="3031599" cy="707886"/>
          </a:xfrm>
          <a:prstGeom prst="rect">
            <a:avLst/>
          </a:prstGeom>
          <a:noFill/>
        </p:spPr>
        <p:txBody>
          <a:bodyPr wrap="none" rtlCol="0">
            <a:spAutoFit/>
          </a:bodyPr>
          <a:lstStyle/>
          <a:p>
            <a:r>
              <a:rPr lang="en-US" sz="4000" b="1" dirty="0" smtClean="0">
                <a:solidFill>
                  <a:schemeClr val="bg2">
                    <a:lumMod val="25000"/>
                  </a:schemeClr>
                </a:solidFill>
                <a:latin typeface="Max's Handwritin"/>
                <a:cs typeface="Max's Handwritin"/>
              </a:rPr>
              <a:t>Congestion Control</a:t>
            </a:r>
            <a:endParaRPr lang="en-US" sz="4000" b="1" dirty="0">
              <a:solidFill>
                <a:schemeClr val="bg2">
                  <a:lumMod val="25000"/>
                </a:schemeClr>
              </a:solidFill>
              <a:latin typeface="Max's Handwritin"/>
              <a:cs typeface="Max's Handwritin"/>
            </a:endParaRPr>
          </a:p>
        </p:txBody>
      </p:sp>
      <p:sp>
        <p:nvSpPr>
          <p:cNvPr id="23" name="TextBox 22"/>
          <p:cNvSpPr txBox="1"/>
          <p:nvPr/>
        </p:nvSpPr>
        <p:spPr>
          <a:xfrm>
            <a:off x="3753933" y="1571024"/>
            <a:ext cx="5160387" cy="707886"/>
          </a:xfrm>
          <a:prstGeom prst="rect">
            <a:avLst/>
          </a:prstGeom>
          <a:noFill/>
        </p:spPr>
        <p:txBody>
          <a:bodyPr wrap="none" rtlCol="0">
            <a:spAutoFit/>
          </a:bodyPr>
          <a:lstStyle/>
          <a:p>
            <a:r>
              <a:rPr lang="en-US" sz="4000" b="1" dirty="0" smtClean="0">
                <a:solidFill>
                  <a:srgbClr val="4A452A"/>
                </a:solidFill>
                <a:latin typeface="Max's Handwritin"/>
                <a:cs typeface="Max's Handwritin"/>
              </a:rPr>
              <a:t>Identity and location overloading</a:t>
            </a:r>
            <a:endParaRPr lang="en-US" sz="4000" b="1" dirty="0">
              <a:solidFill>
                <a:srgbClr val="4A452A"/>
              </a:solidFill>
              <a:latin typeface="Max's Handwritin"/>
              <a:cs typeface="Max's Handwritin"/>
            </a:endParaRPr>
          </a:p>
        </p:txBody>
      </p:sp>
    </p:spTree>
    <p:extLst>
      <p:ext uri="{BB962C8B-B14F-4D97-AF65-F5344CB8AC3E}">
        <p14:creationId xmlns:p14="http://schemas.microsoft.com/office/powerpoint/2010/main" val="394066303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800000"/>
                </a:solidFill>
                <a:latin typeface="Powderfinger Type"/>
                <a:cs typeface="Powderfinger Type"/>
              </a:rPr>
              <a:t>What’s not working…</a:t>
            </a:r>
            <a:endParaRPr lang="en-US" dirty="0">
              <a:solidFill>
                <a:srgbClr val="800000"/>
              </a:solidFill>
              <a:latin typeface="Powderfinger Type"/>
              <a:cs typeface="Powderfinger Type"/>
            </a:endParaRPr>
          </a:p>
        </p:txBody>
      </p:sp>
      <p:sp>
        <p:nvSpPr>
          <p:cNvPr id="4" name="TextBox 3"/>
          <p:cNvSpPr txBox="1"/>
          <p:nvPr/>
        </p:nvSpPr>
        <p:spPr>
          <a:xfrm>
            <a:off x="907935" y="1740922"/>
            <a:ext cx="1544012"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Multicast</a:t>
            </a:r>
            <a:endParaRPr lang="en-US" sz="4000" b="1" dirty="0">
              <a:solidFill>
                <a:srgbClr val="80655E"/>
              </a:solidFill>
              <a:latin typeface="Max's Handwritin"/>
              <a:cs typeface="Max's Handwritin"/>
            </a:endParaRPr>
          </a:p>
        </p:txBody>
      </p:sp>
      <p:sp>
        <p:nvSpPr>
          <p:cNvPr id="6" name="TextBox 5"/>
          <p:cNvSpPr txBox="1"/>
          <p:nvPr/>
        </p:nvSpPr>
        <p:spPr>
          <a:xfrm>
            <a:off x="2880254" y="2255527"/>
            <a:ext cx="5968301" cy="707886"/>
          </a:xfrm>
          <a:prstGeom prst="rect">
            <a:avLst/>
          </a:prstGeom>
          <a:noFill/>
        </p:spPr>
        <p:txBody>
          <a:bodyPr wrap="none" rtlCol="0">
            <a:spAutoFit/>
          </a:bodyPr>
          <a:lstStyle/>
          <a:p>
            <a:r>
              <a:rPr lang="en-US" sz="4000" b="1" dirty="0" smtClean="0">
                <a:solidFill>
                  <a:srgbClr val="4A452A"/>
                </a:solidFill>
                <a:latin typeface="Max's Handwritin"/>
                <a:cs typeface="Max's Handwritin"/>
              </a:rPr>
              <a:t>Packet quantization and fragmentation</a:t>
            </a:r>
            <a:endParaRPr lang="en-US" sz="4000" b="1" dirty="0">
              <a:solidFill>
                <a:srgbClr val="4A452A"/>
              </a:solidFill>
              <a:latin typeface="Max's Handwritin"/>
              <a:cs typeface="Max's Handwritin"/>
            </a:endParaRPr>
          </a:p>
        </p:txBody>
      </p:sp>
      <p:sp>
        <p:nvSpPr>
          <p:cNvPr id="7" name="TextBox 6"/>
          <p:cNvSpPr txBox="1"/>
          <p:nvPr/>
        </p:nvSpPr>
        <p:spPr>
          <a:xfrm>
            <a:off x="3184508" y="3415746"/>
            <a:ext cx="1107996"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Jitter</a:t>
            </a:r>
            <a:endParaRPr lang="en-US" sz="4000" b="1" dirty="0">
              <a:solidFill>
                <a:srgbClr val="80655E"/>
              </a:solidFill>
              <a:latin typeface="Max's Handwritin"/>
              <a:cs typeface="Max's Handwritin"/>
            </a:endParaRPr>
          </a:p>
        </p:txBody>
      </p:sp>
      <p:sp>
        <p:nvSpPr>
          <p:cNvPr id="8" name="TextBox 7"/>
          <p:cNvSpPr txBox="1"/>
          <p:nvPr/>
        </p:nvSpPr>
        <p:spPr>
          <a:xfrm>
            <a:off x="1097173" y="4313798"/>
            <a:ext cx="2698175" cy="707886"/>
          </a:xfrm>
          <a:prstGeom prst="rect">
            <a:avLst/>
          </a:prstGeom>
          <a:noFill/>
        </p:spPr>
        <p:txBody>
          <a:bodyPr wrap="none" rtlCol="0">
            <a:spAutoFit/>
          </a:bodyPr>
          <a:lstStyle/>
          <a:p>
            <a:r>
              <a:rPr lang="en-US" sz="4000" b="1" dirty="0" smtClean="0">
                <a:solidFill>
                  <a:srgbClr val="54433E"/>
                </a:solidFill>
                <a:latin typeface="Max's Handwritin"/>
                <a:cs typeface="Max's Handwritin"/>
              </a:rPr>
              <a:t>Ultra High Speed</a:t>
            </a:r>
            <a:endParaRPr lang="en-US" sz="4000" b="1" dirty="0">
              <a:solidFill>
                <a:srgbClr val="54433E"/>
              </a:solidFill>
              <a:latin typeface="Max's Handwritin"/>
              <a:cs typeface="Max's Handwritin"/>
            </a:endParaRPr>
          </a:p>
        </p:txBody>
      </p:sp>
      <p:sp>
        <p:nvSpPr>
          <p:cNvPr id="9" name="TextBox 8"/>
          <p:cNvSpPr txBox="1"/>
          <p:nvPr/>
        </p:nvSpPr>
        <p:spPr>
          <a:xfrm>
            <a:off x="1301510" y="4747540"/>
            <a:ext cx="1774845"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High Speed</a:t>
            </a:r>
            <a:endParaRPr lang="en-US" sz="4000" b="1" dirty="0">
              <a:solidFill>
                <a:srgbClr val="80655E"/>
              </a:solidFill>
              <a:latin typeface="Max's Handwritin"/>
              <a:cs typeface="Max's Handwritin"/>
            </a:endParaRPr>
          </a:p>
        </p:txBody>
      </p:sp>
      <p:sp>
        <p:nvSpPr>
          <p:cNvPr id="10" name="TextBox 9"/>
          <p:cNvSpPr txBox="1"/>
          <p:nvPr/>
        </p:nvSpPr>
        <p:spPr>
          <a:xfrm>
            <a:off x="87255" y="5246937"/>
            <a:ext cx="2723823"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Consistent Speed</a:t>
            </a:r>
            <a:endParaRPr lang="en-US" sz="4000" b="1" dirty="0">
              <a:solidFill>
                <a:srgbClr val="80655E"/>
              </a:solidFill>
              <a:latin typeface="Max's Handwritin"/>
              <a:cs typeface="Max's Handwritin"/>
            </a:endParaRPr>
          </a:p>
        </p:txBody>
      </p:sp>
      <p:sp>
        <p:nvSpPr>
          <p:cNvPr id="11" name="TextBox 10"/>
          <p:cNvSpPr txBox="1"/>
          <p:nvPr/>
        </p:nvSpPr>
        <p:spPr>
          <a:xfrm>
            <a:off x="4663925" y="3752812"/>
            <a:ext cx="1120820" cy="707886"/>
          </a:xfrm>
          <a:prstGeom prst="rect">
            <a:avLst/>
          </a:prstGeom>
          <a:noFill/>
        </p:spPr>
        <p:txBody>
          <a:bodyPr wrap="none" rtlCol="0">
            <a:spAutoFit/>
          </a:bodyPr>
          <a:lstStyle/>
          <a:p>
            <a:r>
              <a:rPr lang="en-US" sz="4000" b="1" dirty="0" smtClean="0">
                <a:solidFill>
                  <a:schemeClr val="accent2">
                    <a:lumMod val="50000"/>
                  </a:schemeClr>
                </a:solidFill>
                <a:latin typeface="Max's Handwritin"/>
                <a:cs typeface="Max's Handwritin"/>
              </a:rPr>
              <a:t>Tunnels</a:t>
            </a:r>
            <a:endParaRPr lang="en-US" sz="4000" b="1" dirty="0">
              <a:solidFill>
                <a:schemeClr val="accent2">
                  <a:lumMod val="50000"/>
                </a:schemeClr>
              </a:solidFill>
              <a:latin typeface="Max's Handwritin"/>
              <a:cs typeface="Max's Handwritin"/>
            </a:endParaRPr>
          </a:p>
        </p:txBody>
      </p:sp>
      <p:sp>
        <p:nvSpPr>
          <p:cNvPr id="12" name="TextBox 11"/>
          <p:cNvSpPr txBox="1"/>
          <p:nvPr/>
        </p:nvSpPr>
        <p:spPr>
          <a:xfrm>
            <a:off x="5123471" y="4609305"/>
            <a:ext cx="1082348"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MPLS</a:t>
            </a:r>
            <a:endParaRPr lang="en-US" sz="4000" b="1" dirty="0">
              <a:solidFill>
                <a:srgbClr val="80655E"/>
              </a:solidFill>
              <a:latin typeface="Max's Handwritin"/>
              <a:cs typeface="Max's Handwritin"/>
            </a:endParaRPr>
          </a:p>
        </p:txBody>
      </p:sp>
      <p:sp>
        <p:nvSpPr>
          <p:cNvPr id="13" name="TextBox 12"/>
          <p:cNvSpPr txBox="1"/>
          <p:nvPr/>
        </p:nvSpPr>
        <p:spPr>
          <a:xfrm>
            <a:off x="3753933" y="2911197"/>
            <a:ext cx="1043876" cy="830997"/>
          </a:xfrm>
          <a:prstGeom prst="rect">
            <a:avLst/>
          </a:prstGeom>
          <a:noFill/>
        </p:spPr>
        <p:txBody>
          <a:bodyPr wrap="none" rtlCol="0">
            <a:spAutoFit/>
          </a:bodyPr>
          <a:lstStyle/>
          <a:p>
            <a:r>
              <a:rPr lang="en-US" sz="4800" b="1" dirty="0" smtClean="0">
                <a:solidFill>
                  <a:srgbClr val="80655E"/>
                </a:solidFill>
                <a:latin typeface="Max's Handwritin"/>
                <a:cs typeface="Max's Handwritin"/>
              </a:rPr>
              <a:t>Delay</a:t>
            </a:r>
            <a:endParaRPr lang="en-US" sz="4800" b="1" dirty="0">
              <a:solidFill>
                <a:srgbClr val="80655E"/>
              </a:solidFill>
              <a:latin typeface="Max's Handwritin"/>
              <a:cs typeface="Max's Handwritin"/>
            </a:endParaRPr>
          </a:p>
        </p:txBody>
      </p:sp>
      <p:sp>
        <p:nvSpPr>
          <p:cNvPr id="14" name="TextBox 13"/>
          <p:cNvSpPr txBox="1"/>
          <p:nvPr/>
        </p:nvSpPr>
        <p:spPr>
          <a:xfrm>
            <a:off x="6763394" y="4695353"/>
            <a:ext cx="1326004"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Routing</a:t>
            </a:r>
            <a:endParaRPr lang="en-US" sz="4000" b="1" dirty="0">
              <a:solidFill>
                <a:srgbClr val="80655E"/>
              </a:solidFill>
              <a:latin typeface="Max's Handwritin"/>
              <a:cs typeface="Max's Handwritin"/>
            </a:endParaRPr>
          </a:p>
        </p:txBody>
      </p:sp>
      <p:sp>
        <p:nvSpPr>
          <p:cNvPr id="16" name="TextBox 15"/>
          <p:cNvSpPr txBox="1"/>
          <p:nvPr/>
        </p:nvSpPr>
        <p:spPr>
          <a:xfrm>
            <a:off x="5331558" y="3063020"/>
            <a:ext cx="921789" cy="707886"/>
          </a:xfrm>
          <a:prstGeom prst="rect">
            <a:avLst/>
          </a:prstGeom>
          <a:noFill/>
        </p:spPr>
        <p:txBody>
          <a:bodyPr wrap="none" rtlCol="0">
            <a:spAutoFit/>
          </a:bodyPr>
          <a:lstStyle/>
          <a:p>
            <a:r>
              <a:rPr lang="en-US" sz="4000" b="1" dirty="0" smtClean="0">
                <a:latin typeface="Max's Handwritin"/>
                <a:cs typeface="Max's Handwritin"/>
              </a:rPr>
              <a:t>IPv6</a:t>
            </a:r>
            <a:endParaRPr lang="en-US" sz="4000" b="1" dirty="0">
              <a:latin typeface="Max's Handwritin"/>
              <a:cs typeface="Max's Handwritin"/>
            </a:endParaRPr>
          </a:p>
        </p:txBody>
      </p:sp>
      <p:sp>
        <p:nvSpPr>
          <p:cNvPr id="17" name="TextBox 16"/>
          <p:cNvSpPr txBox="1"/>
          <p:nvPr/>
        </p:nvSpPr>
        <p:spPr>
          <a:xfrm>
            <a:off x="6440790" y="5302161"/>
            <a:ext cx="851515" cy="707886"/>
          </a:xfrm>
          <a:prstGeom prst="rect">
            <a:avLst/>
          </a:prstGeom>
          <a:noFill/>
        </p:spPr>
        <p:txBody>
          <a:bodyPr wrap="none" rtlCol="0">
            <a:spAutoFit/>
          </a:bodyPr>
          <a:lstStyle/>
          <a:p>
            <a:r>
              <a:rPr lang="en-US" sz="4000" b="1" dirty="0" err="1" smtClean="0">
                <a:solidFill>
                  <a:srgbClr val="80655E"/>
                </a:solidFill>
                <a:latin typeface="Max's Handwritin"/>
                <a:cs typeface="Max's Handwritin"/>
              </a:rPr>
              <a:t>QoS</a:t>
            </a:r>
            <a:endParaRPr lang="en-US" sz="4000" b="1" dirty="0">
              <a:solidFill>
                <a:srgbClr val="80655E"/>
              </a:solidFill>
              <a:latin typeface="Max's Handwritin"/>
              <a:cs typeface="Max's Handwritin"/>
            </a:endParaRPr>
          </a:p>
        </p:txBody>
      </p:sp>
      <p:sp>
        <p:nvSpPr>
          <p:cNvPr id="18" name="TextBox 17"/>
          <p:cNvSpPr txBox="1"/>
          <p:nvPr/>
        </p:nvSpPr>
        <p:spPr>
          <a:xfrm>
            <a:off x="3353756" y="5656104"/>
            <a:ext cx="2852063" cy="707886"/>
          </a:xfrm>
          <a:prstGeom prst="rect">
            <a:avLst/>
          </a:prstGeom>
          <a:noFill/>
        </p:spPr>
        <p:txBody>
          <a:bodyPr wrap="none" rtlCol="0">
            <a:spAutoFit/>
          </a:bodyPr>
          <a:lstStyle/>
          <a:p>
            <a:r>
              <a:rPr lang="en-US" sz="4000" b="1" dirty="0" smtClean="0">
                <a:latin typeface="Max's Handwritin"/>
                <a:cs typeface="Max's Handwritin"/>
              </a:rPr>
              <a:t>Load Management</a:t>
            </a:r>
            <a:endParaRPr lang="en-US" sz="4000" b="1" dirty="0">
              <a:latin typeface="Max's Handwritin"/>
              <a:cs typeface="Max's Handwritin"/>
            </a:endParaRPr>
          </a:p>
        </p:txBody>
      </p:sp>
      <p:sp>
        <p:nvSpPr>
          <p:cNvPr id="19" name="TextBox 18"/>
          <p:cNvSpPr txBox="1"/>
          <p:nvPr/>
        </p:nvSpPr>
        <p:spPr>
          <a:xfrm>
            <a:off x="5899386" y="3431669"/>
            <a:ext cx="2916183" cy="830997"/>
          </a:xfrm>
          <a:prstGeom prst="rect">
            <a:avLst/>
          </a:prstGeom>
          <a:noFill/>
        </p:spPr>
        <p:txBody>
          <a:bodyPr wrap="none" rtlCol="0">
            <a:spAutoFit/>
          </a:bodyPr>
          <a:lstStyle/>
          <a:p>
            <a:r>
              <a:rPr lang="en-US" sz="4800" b="1" dirty="0" smtClean="0">
                <a:latin typeface="Max's Handwritin"/>
                <a:cs typeface="Max's Handwritin"/>
              </a:rPr>
              <a:t>IPv6 Transition</a:t>
            </a:r>
            <a:endParaRPr lang="en-US" sz="4800" b="1" dirty="0">
              <a:latin typeface="Max's Handwritin"/>
              <a:cs typeface="Max's Handwritin"/>
            </a:endParaRPr>
          </a:p>
        </p:txBody>
      </p:sp>
      <p:sp>
        <p:nvSpPr>
          <p:cNvPr id="20" name="TextBox 19"/>
          <p:cNvSpPr txBox="1"/>
          <p:nvPr/>
        </p:nvSpPr>
        <p:spPr>
          <a:xfrm>
            <a:off x="397086" y="3749207"/>
            <a:ext cx="3288080"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Buffering and Queues</a:t>
            </a:r>
            <a:endParaRPr lang="en-US" sz="4000" b="1" dirty="0">
              <a:solidFill>
                <a:srgbClr val="80655E"/>
              </a:solidFill>
              <a:latin typeface="Max's Handwritin"/>
              <a:cs typeface="Max's Handwritin"/>
            </a:endParaRPr>
          </a:p>
        </p:txBody>
      </p:sp>
      <p:sp>
        <p:nvSpPr>
          <p:cNvPr id="22" name="TextBox 21"/>
          <p:cNvSpPr txBox="1"/>
          <p:nvPr/>
        </p:nvSpPr>
        <p:spPr>
          <a:xfrm>
            <a:off x="3429218" y="5067459"/>
            <a:ext cx="3031599" cy="707886"/>
          </a:xfrm>
          <a:prstGeom prst="rect">
            <a:avLst/>
          </a:prstGeom>
          <a:noFill/>
        </p:spPr>
        <p:txBody>
          <a:bodyPr wrap="none" rtlCol="0">
            <a:spAutoFit/>
          </a:bodyPr>
          <a:lstStyle/>
          <a:p>
            <a:r>
              <a:rPr lang="en-US" sz="4000" b="1" dirty="0" smtClean="0">
                <a:solidFill>
                  <a:schemeClr val="bg2">
                    <a:lumMod val="25000"/>
                  </a:schemeClr>
                </a:solidFill>
                <a:latin typeface="Max's Handwritin"/>
                <a:cs typeface="Max's Handwritin"/>
              </a:rPr>
              <a:t>Congestion Control</a:t>
            </a:r>
            <a:endParaRPr lang="en-US" sz="4000" b="1" dirty="0">
              <a:solidFill>
                <a:schemeClr val="bg2">
                  <a:lumMod val="25000"/>
                </a:schemeClr>
              </a:solidFill>
              <a:latin typeface="Max's Handwritin"/>
              <a:cs typeface="Max's Handwritin"/>
            </a:endParaRPr>
          </a:p>
        </p:txBody>
      </p:sp>
      <p:sp>
        <p:nvSpPr>
          <p:cNvPr id="23" name="TextBox 22"/>
          <p:cNvSpPr txBox="1"/>
          <p:nvPr/>
        </p:nvSpPr>
        <p:spPr>
          <a:xfrm>
            <a:off x="3753933" y="1571024"/>
            <a:ext cx="5160387" cy="707886"/>
          </a:xfrm>
          <a:prstGeom prst="rect">
            <a:avLst/>
          </a:prstGeom>
          <a:noFill/>
        </p:spPr>
        <p:txBody>
          <a:bodyPr wrap="none" rtlCol="0">
            <a:spAutoFit/>
          </a:bodyPr>
          <a:lstStyle/>
          <a:p>
            <a:r>
              <a:rPr lang="en-US" sz="4000" b="1" dirty="0" smtClean="0">
                <a:solidFill>
                  <a:srgbClr val="4A452A"/>
                </a:solidFill>
                <a:latin typeface="Max's Handwritin"/>
                <a:cs typeface="Max's Handwritin"/>
              </a:rPr>
              <a:t>Identity and location overloading</a:t>
            </a:r>
            <a:endParaRPr lang="en-US" sz="4000" b="1" dirty="0">
              <a:solidFill>
                <a:srgbClr val="4A452A"/>
              </a:solidFill>
              <a:latin typeface="Max's Handwritin"/>
              <a:cs typeface="Max's Handwritin"/>
            </a:endParaRPr>
          </a:p>
        </p:txBody>
      </p:sp>
      <p:sp>
        <p:nvSpPr>
          <p:cNvPr id="21" name="TextBox 20"/>
          <p:cNvSpPr txBox="1"/>
          <p:nvPr/>
        </p:nvSpPr>
        <p:spPr>
          <a:xfrm>
            <a:off x="656568" y="2779007"/>
            <a:ext cx="2223686" cy="923330"/>
          </a:xfrm>
          <a:prstGeom prst="rect">
            <a:avLst/>
          </a:prstGeom>
          <a:noFill/>
        </p:spPr>
        <p:txBody>
          <a:bodyPr wrap="none" rtlCol="0">
            <a:spAutoFit/>
          </a:bodyPr>
          <a:lstStyle/>
          <a:p>
            <a:r>
              <a:rPr lang="en-US" sz="5400" b="1" dirty="0" smtClean="0">
                <a:solidFill>
                  <a:srgbClr val="FF0000"/>
                </a:solidFill>
                <a:latin typeface="Max's Handwritin"/>
                <a:cs typeface="Max's Handwritin"/>
              </a:rPr>
              <a:t>(in)security</a:t>
            </a:r>
            <a:endParaRPr lang="en-US" sz="5400" b="1" dirty="0">
              <a:solidFill>
                <a:srgbClr val="FF0000"/>
              </a:solidFill>
              <a:latin typeface="Max's Handwritin"/>
              <a:cs typeface="Max's Handwritin"/>
            </a:endParaRPr>
          </a:p>
        </p:txBody>
      </p:sp>
      <p:sp>
        <p:nvSpPr>
          <p:cNvPr id="24" name="TextBox 23"/>
          <p:cNvSpPr txBox="1"/>
          <p:nvPr/>
        </p:nvSpPr>
        <p:spPr>
          <a:xfrm>
            <a:off x="5669544" y="4006508"/>
            <a:ext cx="1492716" cy="830997"/>
          </a:xfrm>
          <a:prstGeom prst="rect">
            <a:avLst/>
          </a:prstGeom>
          <a:noFill/>
        </p:spPr>
        <p:txBody>
          <a:bodyPr wrap="none" rtlCol="0">
            <a:spAutoFit/>
          </a:bodyPr>
          <a:lstStyle/>
          <a:p>
            <a:r>
              <a:rPr lang="en-US" sz="4800" b="1" dirty="0" smtClean="0">
                <a:solidFill>
                  <a:schemeClr val="bg2">
                    <a:lumMod val="50000"/>
                  </a:schemeClr>
                </a:solidFill>
                <a:latin typeface="Max's Handwritin"/>
                <a:cs typeface="Max's Handwritin"/>
              </a:rPr>
              <a:t>Wireless</a:t>
            </a:r>
            <a:endParaRPr lang="en-US" sz="4800" b="1" dirty="0">
              <a:solidFill>
                <a:schemeClr val="bg2">
                  <a:lumMod val="50000"/>
                </a:schemeClr>
              </a:solidFill>
              <a:latin typeface="Max's Handwritin"/>
              <a:cs typeface="Max's Handwritin"/>
            </a:endParaRPr>
          </a:p>
        </p:txBody>
      </p:sp>
    </p:spTree>
    <p:extLst>
      <p:ext uri="{BB962C8B-B14F-4D97-AF65-F5344CB8AC3E}">
        <p14:creationId xmlns:p14="http://schemas.microsoft.com/office/powerpoint/2010/main" val="277571510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20638"/>
            <a:ext cx="8229600" cy="1143000"/>
          </a:xfrm>
          <a:solidFill>
            <a:schemeClr val="accent1">
              <a:lumMod val="20000"/>
              <a:lumOff val="80000"/>
            </a:schemeClr>
          </a:solidFill>
        </p:spPr>
        <p:txBody>
          <a:bodyPr>
            <a:noAutofit/>
          </a:bodyPr>
          <a:lstStyle/>
          <a:p>
            <a:r>
              <a:rPr lang="en-US" sz="3200" dirty="0" smtClean="0">
                <a:latin typeface="+mn-lt"/>
                <a:cs typeface="Powderfinger Type"/>
              </a:rPr>
              <a:t>The Computing and </a:t>
            </a:r>
            <a:r>
              <a:rPr lang="en-US" sz="3200" dirty="0" err="1" smtClean="0">
                <a:latin typeface="+mn-lt"/>
                <a:cs typeface="Powderfinger Type"/>
              </a:rPr>
              <a:t>Comms</a:t>
            </a:r>
            <a:r>
              <a:rPr lang="en-US" sz="3200" dirty="0" smtClean="0">
                <a:latin typeface="+mn-lt"/>
                <a:cs typeface="Powderfinger Type"/>
              </a:rPr>
              <a:t> Evolutionary Path</a:t>
            </a:r>
            <a:endParaRPr lang="en-US" sz="3200" dirty="0">
              <a:latin typeface="+mn-lt"/>
              <a:cs typeface="Powderfinger Type"/>
            </a:endParaRPr>
          </a:p>
        </p:txBody>
      </p:sp>
      <p:sp>
        <p:nvSpPr>
          <p:cNvPr id="3" name="TextBox 2"/>
          <p:cNvSpPr txBox="1"/>
          <p:nvPr/>
        </p:nvSpPr>
        <p:spPr>
          <a:xfrm>
            <a:off x="5815263" y="2914316"/>
            <a:ext cx="2314456" cy="461665"/>
          </a:xfrm>
          <a:prstGeom prst="rect">
            <a:avLst/>
          </a:prstGeom>
          <a:solidFill>
            <a:srgbClr val="AB4401"/>
          </a:solidFill>
        </p:spPr>
        <p:txBody>
          <a:bodyPr wrap="none" rtlCol="0">
            <a:spAutoFit/>
          </a:bodyPr>
          <a:lstStyle/>
          <a:p>
            <a:r>
              <a:rPr lang="en-US" sz="2400" dirty="0" smtClean="0">
                <a:solidFill>
                  <a:srgbClr val="FFFFFF"/>
                </a:solidFill>
              </a:rPr>
              <a:t>1947</a:t>
            </a:r>
            <a:r>
              <a:rPr lang="en-US" dirty="0" smtClean="0">
                <a:solidFill>
                  <a:srgbClr val="FFFFFF"/>
                </a:solidFill>
              </a:rPr>
              <a:t>– The Transistor</a:t>
            </a:r>
            <a:endParaRPr lang="en-US" dirty="0">
              <a:solidFill>
                <a:srgbClr val="FFFFFF"/>
              </a:solidFill>
            </a:endParaRPr>
          </a:p>
        </p:txBody>
      </p:sp>
      <p:pic>
        <p:nvPicPr>
          <p:cNvPr id="4" name="Picture 3"/>
          <p:cNvPicPr>
            <a:picLocks noChangeAspect="1"/>
          </p:cNvPicPr>
          <p:nvPr/>
        </p:nvPicPr>
        <p:blipFill>
          <a:blip r:embed="rId2"/>
          <a:stretch>
            <a:fillRect/>
          </a:stretch>
        </p:blipFill>
        <p:spPr>
          <a:xfrm>
            <a:off x="907715" y="1813881"/>
            <a:ext cx="4521200" cy="3124200"/>
          </a:xfrm>
          <a:prstGeom prst="rect">
            <a:avLst/>
          </a:prstGeom>
        </p:spPr>
      </p:pic>
    </p:spTree>
    <p:extLst>
      <p:ext uri="{BB962C8B-B14F-4D97-AF65-F5344CB8AC3E}">
        <p14:creationId xmlns:p14="http://schemas.microsoft.com/office/powerpoint/2010/main" val="280719500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800000"/>
                </a:solidFill>
                <a:latin typeface="Powderfinger Type"/>
                <a:cs typeface="Powderfinger Type"/>
              </a:rPr>
              <a:t>What’s not working…</a:t>
            </a:r>
            <a:endParaRPr lang="en-US" dirty="0">
              <a:solidFill>
                <a:srgbClr val="800000"/>
              </a:solidFill>
              <a:latin typeface="Powderfinger Type"/>
              <a:cs typeface="Powderfinger Type"/>
            </a:endParaRPr>
          </a:p>
        </p:txBody>
      </p:sp>
      <p:sp>
        <p:nvSpPr>
          <p:cNvPr id="4" name="TextBox 3"/>
          <p:cNvSpPr txBox="1"/>
          <p:nvPr/>
        </p:nvSpPr>
        <p:spPr>
          <a:xfrm>
            <a:off x="907935" y="1740922"/>
            <a:ext cx="1544012"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Multicast</a:t>
            </a:r>
            <a:endParaRPr lang="en-US" sz="4000" b="1" dirty="0">
              <a:solidFill>
                <a:srgbClr val="80655E"/>
              </a:solidFill>
              <a:latin typeface="Max's Handwritin"/>
              <a:cs typeface="Max's Handwritin"/>
            </a:endParaRPr>
          </a:p>
        </p:txBody>
      </p:sp>
      <p:sp>
        <p:nvSpPr>
          <p:cNvPr id="6" name="TextBox 5"/>
          <p:cNvSpPr txBox="1"/>
          <p:nvPr/>
        </p:nvSpPr>
        <p:spPr>
          <a:xfrm>
            <a:off x="2880254" y="2255527"/>
            <a:ext cx="5968301" cy="707886"/>
          </a:xfrm>
          <a:prstGeom prst="rect">
            <a:avLst/>
          </a:prstGeom>
          <a:noFill/>
        </p:spPr>
        <p:txBody>
          <a:bodyPr wrap="none" rtlCol="0">
            <a:spAutoFit/>
          </a:bodyPr>
          <a:lstStyle/>
          <a:p>
            <a:r>
              <a:rPr lang="en-US" sz="4000" b="1" dirty="0" smtClean="0">
                <a:solidFill>
                  <a:srgbClr val="4A452A"/>
                </a:solidFill>
                <a:latin typeface="Max's Handwritin"/>
                <a:cs typeface="Max's Handwritin"/>
              </a:rPr>
              <a:t>Packet quantization and fragmentation</a:t>
            </a:r>
            <a:endParaRPr lang="en-US" sz="4000" b="1" dirty="0">
              <a:solidFill>
                <a:srgbClr val="4A452A"/>
              </a:solidFill>
              <a:latin typeface="Max's Handwritin"/>
              <a:cs typeface="Max's Handwritin"/>
            </a:endParaRPr>
          </a:p>
        </p:txBody>
      </p:sp>
      <p:sp>
        <p:nvSpPr>
          <p:cNvPr id="7" name="TextBox 6"/>
          <p:cNvSpPr txBox="1"/>
          <p:nvPr/>
        </p:nvSpPr>
        <p:spPr>
          <a:xfrm>
            <a:off x="3184508" y="3415746"/>
            <a:ext cx="1107996"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Jitter</a:t>
            </a:r>
            <a:endParaRPr lang="en-US" sz="4000" b="1" dirty="0">
              <a:solidFill>
                <a:srgbClr val="80655E"/>
              </a:solidFill>
              <a:latin typeface="Max's Handwritin"/>
              <a:cs typeface="Max's Handwritin"/>
            </a:endParaRPr>
          </a:p>
        </p:txBody>
      </p:sp>
      <p:sp>
        <p:nvSpPr>
          <p:cNvPr id="8" name="TextBox 7"/>
          <p:cNvSpPr txBox="1"/>
          <p:nvPr/>
        </p:nvSpPr>
        <p:spPr>
          <a:xfrm>
            <a:off x="1097173" y="4313798"/>
            <a:ext cx="2698175" cy="707886"/>
          </a:xfrm>
          <a:prstGeom prst="rect">
            <a:avLst/>
          </a:prstGeom>
          <a:noFill/>
        </p:spPr>
        <p:txBody>
          <a:bodyPr wrap="none" rtlCol="0">
            <a:spAutoFit/>
          </a:bodyPr>
          <a:lstStyle/>
          <a:p>
            <a:r>
              <a:rPr lang="en-US" sz="4000" b="1" dirty="0" smtClean="0">
                <a:solidFill>
                  <a:srgbClr val="54433E"/>
                </a:solidFill>
                <a:latin typeface="Max's Handwritin"/>
                <a:cs typeface="Max's Handwritin"/>
              </a:rPr>
              <a:t>Ultra High Speed</a:t>
            </a:r>
            <a:endParaRPr lang="en-US" sz="4000" b="1" dirty="0">
              <a:solidFill>
                <a:srgbClr val="54433E"/>
              </a:solidFill>
              <a:latin typeface="Max's Handwritin"/>
              <a:cs typeface="Max's Handwritin"/>
            </a:endParaRPr>
          </a:p>
        </p:txBody>
      </p:sp>
      <p:sp>
        <p:nvSpPr>
          <p:cNvPr id="9" name="TextBox 8"/>
          <p:cNvSpPr txBox="1"/>
          <p:nvPr/>
        </p:nvSpPr>
        <p:spPr>
          <a:xfrm>
            <a:off x="1301510" y="4747540"/>
            <a:ext cx="1774845"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High Speed</a:t>
            </a:r>
            <a:endParaRPr lang="en-US" sz="4000" b="1" dirty="0">
              <a:solidFill>
                <a:srgbClr val="80655E"/>
              </a:solidFill>
              <a:latin typeface="Max's Handwritin"/>
              <a:cs typeface="Max's Handwritin"/>
            </a:endParaRPr>
          </a:p>
        </p:txBody>
      </p:sp>
      <p:sp>
        <p:nvSpPr>
          <p:cNvPr id="10" name="TextBox 9"/>
          <p:cNvSpPr txBox="1"/>
          <p:nvPr/>
        </p:nvSpPr>
        <p:spPr>
          <a:xfrm>
            <a:off x="87255" y="5246937"/>
            <a:ext cx="2723823"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Consistent Speed</a:t>
            </a:r>
            <a:endParaRPr lang="en-US" sz="4000" b="1" dirty="0">
              <a:solidFill>
                <a:srgbClr val="80655E"/>
              </a:solidFill>
              <a:latin typeface="Max's Handwritin"/>
              <a:cs typeface="Max's Handwritin"/>
            </a:endParaRPr>
          </a:p>
        </p:txBody>
      </p:sp>
      <p:sp>
        <p:nvSpPr>
          <p:cNvPr id="11" name="TextBox 10"/>
          <p:cNvSpPr txBox="1"/>
          <p:nvPr/>
        </p:nvSpPr>
        <p:spPr>
          <a:xfrm>
            <a:off x="4663925" y="3752812"/>
            <a:ext cx="1120820" cy="707886"/>
          </a:xfrm>
          <a:prstGeom prst="rect">
            <a:avLst/>
          </a:prstGeom>
          <a:noFill/>
        </p:spPr>
        <p:txBody>
          <a:bodyPr wrap="none" rtlCol="0">
            <a:spAutoFit/>
          </a:bodyPr>
          <a:lstStyle/>
          <a:p>
            <a:r>
              <a:rPr lang="en-US" sz="4000" b="1" dirty="0" smtClean="0">
                <a:solidFill>
                  <a:schemeClr val="accent2">
                    <a:lumMod val="50000"/>
                  </a:schemeClr>
                </a:solidFill>
                <a:latin typeface="Max's Handwritin"/>
                <a:cs typeface="Max's Handwritin"/>
              </a:rPr>
              <a:t>Tunnels</a:t>
            </a:r>
            <a:endParaRPr lang="en-US" sz="4000" b="1" dirty="0">
              <a:solidFill>
                <a:schemeClr val="accent2">
                  <a:lumMod val="50000"/>
                </a:schemeClr>
              </a:solidFill>
              <a:latin typeface="Max's Handwritin"/>
              <a:cs typeface="Max's Handwritin"/>
            </a:endParaRPr>
          </a:p>
        </p:txBody>
      </p:sp>
      <p:sp>
        <p:nvSpPr>
          <p:cNvPr id="12" name="TextBox 11"/>
          <p:cNvSpPr txBox="1"/>
          <p:nvPr/>
        </p:nvSpPr>
        <p:spPr>
          <a:xfrm>
            <a:off x="5123471" y="4609305"/>
            <a:ext cx="1082348"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MPLS</a:t>
            </a:r>
            <a:endParaRPr lang="en-US" sz="4000" b="1" dirty="0">
              <a:solidFill>
                <a:srgbClr val="80655E"/>
              </a:solidFill>
              <a:latin typeface="Max's Handwritin"/>
              <a:cs typeface="Max's Handwritin"/>
            </a:endParaRPr>
          </a:p>
        </p:txBody>
      </p:sp>
      <p:sp>
        <p:nvSpPr>
          <p:cNvPr id="13" name="TextBox 12"/>
          <p:cNvSpPr txBox="1"/>
          <p:nvPr/>
        </p:nvSpPr>
        <p:spPr>
          <a:xfrm>
            <a:off x="3753933" y="2911197"/>
            <a:ext cx="1043876" cy="830997"/>
          </a:xfrm>
          <a:prstGeom prst="rect">
            <a:avLst/>
          </a:prstGeom>
          <a:noFill/>
        </p:spPr>
        <p:txBody>
          <a:bodyPr wrap="none" rtlCol="0">
            <a:spAutoFit/>
          </a:bodyPr>
          <a:lstStyle/>
          <a:p>
            <a:r>
              <a:rPr lang="en-US" sz="4800" b="1" dirty="0" smtClean="0">
                <a:solidFill>
                  <a:srgbClr val="80655E"/>
                </a:solidFill>
                <a:latin typeface="Max's Handwritin"/>
                <a:cs typeface="Max's Handwritin"/>
              </a:rPr>
              <a:t>Delay</a:t>
            </a:r>
            <a:endParaRPr lang="en-US" sz="4800" b="1" dirty="0">
              <a:solidFill>
                <a:srgbClr val="80655E"/>
              </a:solidFill>
              <a:latin typeface="Max's Handwritin"/>
              <a:cs typeface="Max's Handwritin"/>
            </a:endParaRPr>
          </a:p>
        </p:txBody>
      </p:sp>
      <p:sp>
        <p:nvSpPr>
          <p:cNvPr id="14" name="TextBox 13"/>
          <p:cNvSpPr txBox="1"/>
          <p:nvPr/>
        </p:nvSpPr>
        <p:spPr>
          <a:xfrm>
            <a:off x="6763394" y="4695353"/>
            <a:ext cx="1326004"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Routing</a:t>
            </a:r>
            <a:endParaRPr lang="en-US" sz="4000" b="1" dirty="0">
              <a:solidFill>
                <a:srgbClr val="80655E"/>
              </a:solidFill>
              <a:latin typeface="Max's Handwritin"/>
              <a:cs typeface="Max's Handwritin"/>
            </a:endParaRPr>
          </a:p>
        </p:txBody>
      </p:sp>
      <p:sp>
        <p:nvSpPr>
          <p:cNvPr id="16" name="TextBox 15"/>
          <p:cNvSpPr txBox="1"/>
          <p:nvPr/>
        </p:nvSpPr>
        <p:spPr>
          <a:xfrm>
            <a:off x="5331558" y="3063020"/>
            <a:ext cx="921789" cy="707886"/>
          </a:xfrm>
          <a:prstGeom prst="rect">
            <a:avLst/>
          </a:prstGeom>
          <a:noFill/>
        </p:spPr>
        <p:txBody>
          <a:bodyPr wrap="none" rtlCol="0">
            <a:spAutoFit/>
          </a:bodyPr>
          <a:lstStyle/>
          <a:p>
            <a:r>
              <a:rPr lang="en-US" sz="4000" b="1" dirty="0" smtClean="0">
                <a:latin typeface="Max's Handwritin"/>
                <a:cs typeface="Max's Handwritin"/>
              </a:rPr>
              <a:t>IPv6</a:t>
            </a:r>
            <a:endParaRPr lang="en-US" sz="4000" b="1" dirty="0">
              <a:latin typeface="Max's Handwritin"/>
              <a:cs typeface="Max's Handwritin"/>
            </a:endParaRPr>
          </a:p>
        </p:txBody>
      </p:sp>
      <p:sp>
        <p:nvSpPr>
          <p:cNvPr id="17" name="TextBox 16"/>
          <p:cNvSpPr txBox="1"/>
          <p:nvPr/>
        </p:nvSpPr>
        <p:spPr>
          <a:xfrm>
            <a:off x="6440790" y="5302161"/>
            <a:ext cx="851515" cy="707886"/>
          </a:xfrm>
          <a:prstGeom prst="rect">
            <a:avLst/>
          </a:prstGeom>
          <a:noFill/>
        </p:spPr>
        <p:txBody>
          <a:bodyPr wrap="none" rtlCol="0">
            <a:spAutoFit/>
          </a:bodyPr>
          <a:lstStyle/>
          <a:p>
            <a:r>
              <a:rPr lang="en-US" sz="4000" b="1" dirty="0" err="1" smtClean="0">
                <a:solidFill>
                  <a:srgbClr val="80655E"/>
                </a:solidFill>
                <a:latin typeface="Max's Handwritin"/>
                <a:cs typeface="Max's Handwritin"/>
              </a:rPr>
              <a:t>QoS</a:t>
            </a:r>
            <a:endParaRPr lang="en-US" sz="4000" b="1" dirty="0">
              <a:solidFill>
                <a:srgbClr val="80655E"/>
              </a:solidFill>
              <a:latin typeface="Max's Handwritin"/>
              <a:cs typeface="Max's Handwritin"/>
            </a:endParaRPr>
          </a:p>
        </p:txBody>
      </p:sp>
      <p:sp>
        <p:nvSpPr>
          <p:cNvPr id="18" name="TextBox 17"/>
          <p:cNvSpPr txBox="1"/>
          <p:nvPr/>
        </p:nvSpPr>
        <p:spPr>
          <a:xfrm>
            <a:off x="3353756" y="5656104"/>
            <a:ext cx="2852063" cy="707886"/>
          </a:xfrm>
          <a:prstGeom prst="rect">
            <a:avLst/>
          </a:prstGeom>
          <a:noFill/>
        </p:spPr>
        <p:txBody>
          <a:bodyPr wrap="none" rtlCol="0">
            <a:spAutoFit/>
          </a:bodyPr>
          <a:lstStyle/>
          <a:p>
            <a:r>
              <a:rPr lang="en-US" sz="4000" b="1" dirty="0" smtClean="0">
                <a:latin typeface="Max's Handwritin"/>
                <a:cs typeface="Max's Handwritin"/>
              </a:rPr>
              <a:t>Load Management</a:t>
            </a:r>
            <a:endParaRPr lang="en-US" sz="4000" b="1" dirty="0">
              <a:latin typeface="Max's Handwritin"/>
              <a:cs typeface="Max's Handwritin"/>
            </a:endParaRPr>
          </a:p>
        </p:txBody>
      </p:sp>
      <p:sp>
        <p:nvSpPr>
          <p:cNvPr id="19" name="TextBox 18"/>
          <p:cNvSpPr txBox="1"/>
          <p:nvPr/>
        </p:nvSpPr>
        <p:spPr>
          <a:xfrm>
            <a:off x="5899386" y="3431669"/>
            <a:ext cx="2916183" cy="830997"/>
          </a:xfrm>
          <a:prstGeom prst="rect">
            <a:avLst/>
          </a:prstGeom>
          <a:noFill/>
        </p:spPr>
        <p:txBody>
          <a:bodyPr wrap="none" rtlCol="0">
            <a:spAutoFit/>
          </a:bodyPr>
          <a:lstStyle/>
          <a:p>
            <a:r>
              <a:rPr lang="en-US" sz="4800" b="1" dirty="0" smtClean="0">
                <a:latin typeface="Max's Handwritin"/>
                <a:cs typeface="Max's Handwritin"/>
              </a:rPr>
              <a:t>IPv6 Transition</a:t>
            </a:r>
            <a:endParaRPr lang="en-US" sz="4800" b="1" dirty="0">
              <a:latin typeface="Max's Handwritin"/>
              <a:cs typeface="Max's Handwritin"/>
            </a:endParaRPr>
          </a:p>
        </p:txBody>
      </p:sp>
      <p:sp>
        <p:nvSpPr>
          <p:cNvPr id="20" name="TextBox 19"/>
          <p:cNvSpPr txBox="1"/>
          <p:nvPr/>
        </p:nvSpPr>
        <p:spPr>
          <a:xfrm>
            <a:off x="397086" y="3749207"/>
            <a:ext cx="3288080"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Buffering and Queues</a:t>
            </a:r>
            <a:endParaRPr lang="en-US" sz="4000" b="1" dirty="0">
              <a:solidFill>
                <a:srgbClr val="80655E"/>
              </a:solidFill>
              <a:latin typeface="Max's Handwritin"/>
              <a:cs typeface="Max's Handwritin"/>
            </a:endParaRPr>
          </a:p>
        </p:txBody>
      </p:sp>
      <p:sp>
        <p:nvSpPr>
          <p:cNvPr id="22" name="TextBox 21"/>
          <p:cNvSpPr txBox="1"/>
          <p:nvPr/>
        </p:nvSpPr>
        <p:spPr>
          <a:xfrm>
            <a:off x="3429218" y="5067459"/>
            <a:ext cx="3031599" cy="707886"/>
          </a:xfrm>
          <a:prstGeom prst="rect">
            <a:avLst/>
          </a:prstGeom>
          <a:noFill/>
        </p:spPr>
        <p:txBody>
          <a:bodyPr wrap="none" rtlCol="0">
            <a:spAutoFit/>
          </a:bodyPr>
          <a:lstStyle/>
          <a:p>
            <a:r>
              <a:rPr lang="en-US" sz="4000" b="1" dirty="0" smtClean="0">
                <a:solidFill>
                  <a:schemeClr val="bg2">
                    <a:lumMod val="25000"/>
                  </a:schemeClr>
                </a:solidFill>
                <a:latin typeface="Max's Handwritin"/>
                <a:cs typeface="Max's Handwritin"/>
              </a:rPr>
              <a:t>Congestion Control</a:t>
            </a:r>
            <a:endParaRPr lang="en-US" sz="4000" b="1" dirty="0">
              <a:solidFill>
                <a:schemeClr val="bg2">
                  <a:lumMod val="25000"/>
                </a:schemeClr>
              </a:solidFill>
              <a:latin typeface="Max's Handwritin"/>
              <a:cs typeface="Max's Handwritin"/>
            </a:endParaRPr>
          </a:p>
        </p:txBody>
      </p:sp>
      <p:sp>
        <p:nvSpPr>
          <p:cNvPr id="23" name="TextBox 22"/>
          <p:cNvSpPr txBox="1"/>
          <p:nvPr/>
        </p:nvSpPr>
        <p:spPr>
          <a:xfrm>
            <a:off x="3753933" y="1571024"/>
            <a:ext cx="5160387" cy="707886"/>
          </a:xfrm>
          <a:prstGeom prst="rect">
            <a:avLst/>
          </a:prstGeom>
          <a:noFill/>
        </p:spPr>
        <p:txBody>
          <a:bodyPr wrap="none" rtlCol="0">
            <a:spAutoFit/>
          </a:bodyPr>
          <a:lstStyle/>
          <a:p>
            <a:r>
              <a:rPr lang="en-US" sz="4000" b="1" dirty="0" smtClean="0">
                <a:solidFill>
                  <a:srgbClr val="4A452A"/>
                </a:solidFill>
                <a:latin typeface="Max's Handwritin"/>
                <a:cs typeface="Max's Handwritin"/>
              </a:rPr>
              <a:t>Identity and location overloading</a:t>
            </a:r>
            <a:endParaRPr lang="en-US" sz="4000" b="1" dirty="0">
              <a:solidFill>
                <a:srgbClr val="4A452A"/>
              </a:solidFill>
              <a:latin typeface="Max's Handwritin"/>
              <a:cs typeface="Max's Handwritin"/>
            </a:endParaRPr>
          </a:p>
        </p:txBody>
      </p:sp>
      <p:sp>
        <p:nvSpPr>
          <p:cNvPr id="21" name="TextBox 20"/>
          <p:cNvSpPr txBox="1"/>
          <p:nvPr/>
        </p:nvSpPr>
        <p:spPr>
          <a:xfrm>
            <a:off x="1486607" y="2779007"/>
            <a:ext cx="1697901" cy="707886"/>
          </a:xfrm>
          <a:prstGeom prst="rect">
            <a:avLst/>
          </a:prstGeom>
          <a:noFill/>
        </p:spPr>
        <p:txBody>
          <a:bodyPr wrap="none" rtlCol="0">
            <a:spAutoFit/>
          </a:bodyPr>
          <a:lstStyle/>
          <a:p>
            <a:r>
              <a:rPr lang="en-US" sz="4000" b="1" dirty="0" smtClean="0">
                <a:solidFill>
                  <a:schemeClr val="accent2">
                    <a:lumMod val="75000"/>
                  </a:schemeClr>
                </a:solidFill>
                <a:latin typeface="Max's Handwritin"/>
                <a:cs typeface="Max's Handwritin"/>
              </a:rPr>
              <a:t>(in)security</a:t>
            </a:r>
            <a:endParaRPr lang="en-US" sz="4000" b="1" dirty="0">
              <a:solidFill>
                <a:schemeClr val="accent2">
                  <a:lumMod val="75000"/>
                </a:schemeClr>
              </a:solidFill>
              <a:latin typeface="Max's Handwritin"/>
              <a:cs typeface="Max's Handwritin"/>
            </a:endParaRPr>
          </a:p>
        </p:txBody>
      </p:sp>
      <p:sp>
        <p:nvSpPr>
          <p:cNvPr id="24" name="TextBox 23"/>
          <p:cNvSpPr txBox="1"/>
          <p:nvPr/>
        </p:nvSpPr>
        <p:spPr>
          <a:xfrm>
            <a:off x="5669544" y="4006508"/>
            <a:ext cx="1492716" cy="830997"/>
          </a:xfrm>
          <a:prstGeom prst="rect">
            <a:avLst/>
          </a:prstGeom>
          <a:noFill/>
        </p:spPr>
        <p:txBody>
          <a:bodyPr wrap="none" rtlCol="0">
            <a:spAutoFit/>
          </a:bodyPr>
          <a:lstStyle/>
          <a:p>
            <a:r>
              <a:rPr lang="en-US" sz="4800" b="1" dirty="0" smtClean="0">
                <a:solidFill>
                  <a:schemeClr val="bg2">
                    <a:lumMod val="50000"/>
                  </a:schemeClr>
                </a:solidFill>
                <a:latin typeface="Max's Handwritin"/>
                <a:cs typeface="Max's Handwritin"/>
              </a:rPr>
              <a:t>Wireless</a:t>
            </a:r>
            <a:endParaRPr lang="en-US" sz="4800" b="1" dirty="0">
              <a:solidFill>
                <a:schemeClr val="bg2">
                  <a:lumMod val="50000"/>
                </a:schemeClr>
              </a:solidFill>
              <a:latin typeface="Max's Handwritin"/>
              <a:cs typeface="Max's Handwritin"/>
            </a:endParaRPr>
          </a:p>
        </p:txBody>
      </p:sp>
      <p:sp>
        <p:nvSpPr>
          <p:cNvPr id="25" name="TextBox 24"/>
          <p:cNvSpPr txBox="1"/>
          <p:nvPr/>
        </p:nvSpPr>
        <p:spPr>
          <a:xfrm>
            <a:off x="457200" y="974968"/>
            <a:ext cx="4583306" cy="923330"/>
          </a:xfrm>
          <a:prstGeom prst="rect">
            <a:avLst/>
          </a:prstGeom>
          <a:noFill/>
        </p:spPr>
        <p:txBody>
          <a:bodyPr wrap="none" rtlCol="0">
            <a:spAutoFit/>
          </a:bodyPr>
          <a:lstStyle/>
          <a:p>
            <a:r>
              <a:rPr lang="en-US" sz="5400" b="1" dirty="0" smtClean="0">
                <a:solidFill>
                  <a:srgbClr val="FF0000"/>
                </a:solidFill>
                <a:latin typeface="Max's Handwritin"/>
                <a:cs typeface="Max's Handwritin"/>
              </a:rPr>
              <a:t>Network Management</a:t>
            </a:r>
            <a:endParaRPr lang="en-US" sz="5400" b="1" dirty="0">
              <a:solidFill>
                <a:srgbClr val="FF0000"/>
              </a:solidFill>
              <a:latin typeface="Max's Handwritin"/>
              <a:cs typeface="Max's Handwritin"/>
            </a:endParaRPr>
          </a:p>
        </p:txBody>
      </p:sp>
    </p:spTree>
    <p:extLst>
      <p:ext uri="{BB962C8B-B14F-4D97-AF65-F5344CB8AC3E}">
        <p14:creationId xmlns:p14="http://schemas.microsoft.com/office/powerpoint/2010/main" val="208753623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800000"/>
                </a:solidFill>
                <a:latin typeface="Powderfinger Type"/>
                <a:cs typeface="Powderfinger Type"/>
              </a:rPr>
              <a:t>What really needs to work…</a:t>
            </a:r>
            <a:endParaRPr lang="en-US" dirty="0">
              <a:solidFill>
                <a:srgbClr val="800000"/>
              </a:solidFill>
              <a:latin typeface="Powderfinger Type"/>
              <a:cs typeface="Powderfinger Type"/>
            </a:endParaRPr>
          </a:p>
        </p:txBody>
      </p:sp>
      <p:sp>
        <p:nvSpPr>
          <p:cNvPr id="4" name="TextBox 3"/>
          <p:cNvSpPr txBox="1"/>
          <p:nvPr/>
        </p:nvSpPr>
        <p:spPr>
          <a:xfrm>
            <a:off x="907935" y="1740922"/>
            <a:ext cx="1544012"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Multicast</a:t>
            </a:r>
            <a:endParaRPr lang="en-US" sz="4000" b="1" dirty="0">
              <a:solidFill>
                <a:srgbClr val="80655E"/>
              </a:solidFill>
              <a:latin typeface="Max's Handwritin"/>
              <a:cs typeface="Max's Handwritin"/>
            </a:endParaRPr>
          </a:p>
        </p:txBody>
      </p:sp>
      <p:sp>
        <p:nvSpPr>
          <p:cNvPr id="5" name="TextBox 4"/>
          <p:cNvSpPr txBox="1"/>
          <p:nvPr/>
        </p:nvSpPr>
        <p:spPr>
          <a:xfrm>
            <a:off x="1486607" y="2779007"/>
            <a:ext cx="1697901" cy="707886"/>
          </a:xfrm>
          <a:prstGeom prst="rect">
            <a:avLst/>
          </a:prstGeom>
          <a:noFill/>
        </p:spPr>
        <p:txBody>
          <a:bodyPr wrap="none" rtlCol="0">
            <a:spAutoFit/>
          </a:bodyPr>
          <a:lstStyle/>
          <a:p>
            <a:r>
              <a:rPr lang="en-US" sz="4000" b="1" dirty="0" smtClean="0">
                <a:solidFill>
                  <a:schemeClr val="accent2">
                    <a:lumMod val="75000"/>
                  </a:schemeClr>
                </a:solidFill>
                <a:latin typeface="Max's Handwritin"/>
                <a:cs typeface="Max's Handwritin"/>
              </a:rPr>
              <a:t>(in)security</a:t>
            </a:r>
            <a:endParaRPr lang="en-US" sz="4000" b="1" dirty="0">
              <a:solidFill>
                <a:schemeClr val="accent2">
                  <a:lumMod val="75000"/>
                </a:schemeClr>
              </a:solidFill>
              <a:latin typeface="Max's Handwritin"/>
              <a:cs typeface="Max's Handwritin"/>
            </a:endParaRPr>
          </a:p>
        </p:txBody>
      </p:sp>
      <p:sp>
        <p:nvSpPr>
          <p:cNvPr id="6" name="TextBox 5"/>
          <p:cNvSpPr txBox="1"/>
          <p:nvPr/>
        </p:nvSpPr>
        <p:spPr>
          <a:xfrm>
            <a:off x="2880254" y="2255527"/>
            <a:ext cx="5968301" cy="707886"/>
          </a:xfrm>
          <a:prstGeom prst="rect">
            <a:avLst/>
          </a:prstGeom>
          <a:noFill/>
        </p:spPr>
        <p:txBody>
          <a:bodyPr wrap="none" rtlCol="0">
            <a:spAutoFit/>
          </a:bodyPr>
          <a:lstStyle/>
          <a:p>
            <a:r>
              <a:rPr lang="en-US" sz="4000" b="1" dirty="0" smtClean="0">
                <a:solidFill>
                  <a:srgbClr val="4A452A"/>
                </a:solidFill>
                <a:latin typeface="Max's Handwritin"/>
                <a:cs typeface="Max's Handwritin"/>
              </a:rPr>
              <a:t>Packet quantization and fragmentation</a:t>
            </a:r>
            <a:endParaRPr lang="en-US" sz="4000" b="1" dirty="0">
              <a:solidFill>
                <a:srgbClr val="4A452A"/>
              </a:solidFill>
              <a:latin typeface="Max's Handwritin"/>
              <a:cs typeface="Max's Handwritin"/>
            </a:endParaRPr>
          </a:p>
        </p:txBody>
      </p:sp>
      <p:sp>
        <p:nvSpPr>
          <p:cNvPr id="7" name="TextBox 6"/>
          <p:cNvSpPr txBox="1"/>
          <p:nvPr/>
        </p:nvSpPr>
        <p:spPr>
          <a:xfrm>
            <a:off x="3184508" y="3415746"/>
            <a:ext cx="1107996"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Jitter</a:t>
            </a:r>
            <a:endParaRPr lang="en-US" sz="4000" b="1" dirty="0">
              <a:solidFill>
                <a:srgbClr val="80655E"/>
              </a:solidFill>
              <a:latin typeface="Max's Handwritin"/>
              <a:cs typeface="Max's Handwritin"/>
            </a:endParaRPr>
          </a:p>
        </p:txBody>
      </p:sp>
      <p:sp>
        <p:nvSpPr>
          <p:cNvPr id="8" name="TextBox 7"/>
          <p:cNvSpPr txBox="1"/>
          <p:nvPr/>
        </p:nvSpPr>
        <p:spPr>
          <a:xfrm>
            <a:off x="1097173" y="4313798"/>
            <a:ext cx="2698175" cy="707886"/>
          </a:xfrm>
          <a:prstGeom prst="rect">
            <a:avLst/>
          </a:prstGeom>
          <a:noFill/>
        </p:spPr>
        <p:txBody>
          <a:bodyPr wrap="none" rtlCol="0">
            <a:spAutoFit/>
          </a:bodyPr>
          <a:lstStyle/>
          <a:p>
            <a:r>
              <a:rPr lang="en-US" sz="4000" b="1" dirty="0" smtClean="0">
                <a:solidFill>
                  <a:srgbClr val="54433E"/>
                </a:solidFill>
                <a:latin typeface="Max's Handwritin"/>
                <a:cs typeface="Max's Handwritin"/>
              </a:rPr>
              <a:t>Ultra High Speed</a:t>
            </a:r>
            <a:endParaRPr lang="en-US" sz="4000" b="1" dirty="0">
              <a:solidFill>
                <a:srgbClr val="54433E"/>
              </a:solidFill>
              <a:latin typeface="Max's Handwritin"/>
              <a:cs typeface="Max's Handwritin"/>
            </a:endParaRPr>
          </a:p>
        </p:txBody>
      </p:sp>
      <p:sp>
        <p:nvSpPr>
          <p:cNvPr id="9" name="TextBox 8"/>
          <p:cNvSpPr txBox="1"/>
          <p:nvPr/>
        </p:nvSpPr>
        <p:spPr>
          <a:xfrm>
            <a:off x="1301510" y="4747540"/>
            <a:ext cx="1774845"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High Speed</a:t>
            </a:r>
            <a:endParaRPr lang="en-US" sz="4000" b="1" dirty="0">
              <a:solidFill>
                <a:srgbClr val="80655E"/>
              </a:solidFill>
              <a:latin typeface="Max's Handwritin"/>
              <a:cs typeface="Max's Handwritin"/>
            </a:endParaRPr>
          </a:p>
        </p:txBody>
      </p:sp>
      <p:sp>
        <p:nvSpPr>
          <p:cNvPr id="10" name="TextBox 9"/>
          <p:cNvSpPr txBox="1"/>
          <p:nvPr/>
        </p:nvSpPr>
        <p:spPr>
          <a:xfrm>
            <a:off x="87255" y="5246937"/>
            <a:ext cx="2723823"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Consistent Speed</a:t>
            </a:r>
            <a:endParaRPr lang="en-US" sz="4000" b="1" dirty="0">
              <a:solidFill>
                <a:srgbClr val="80655E"/>
              </a:solidFill>
              <a:latin typeface="Max's Handwritin"/>
              <a:cs typeface="Max's Handwritin"/>
            </a:endParaRPr>
          </a:p>
        </p:txBody>
      </p:sp>
      <p:sp>
        <p:nvSpPr>
          <p:cNvPr id="11" name="TextBox 10"/>
          <p:cNvSpPr txBox="1"/>
          <p:nvPr/>
        </p:nvSpPr>
        <p:spPr>
          <a:xfrm>
            <a:off x="4663925" y="3752812"/>
            <a:ext cx="1120820" cy="707886"/>
          </a:xfrm>
          <a:prstGeom prst="rect">
            <a:avLst/>
          </a:prstGeom>
          <a:noFill/>
        </p:spPr>
        <p:txBody>
          <a:bodyPr wrap="none" rtlCol="0">
            <a:spAutoFit/>
          </a:bodyPr>
          <a:lstStyle/>
          <a:p>
            <a:r>
              <a:rPr lang="en-US" sz="4000" b="1" dirty="0" smtClean="0">
                <a:solidFill>
                  <a:schemeClr val="accent2">
                    <a:lumMod val="50000"/>
                  </a:schemeClr>
                </a:solidFill>
                <a:latin typeface="Max's Handwritin"/>
                <a:cs typeface="Max's Handwritin"/>
              </a:rPr>
              <a:t>Tunnels</a:t>
            </a:r>
            <a:endParaRPr lang="en-US" sz="4000" b="1" dirty="0">
              <a:solidFill>
                <a:schemeClr val="accent2">
                  <a:lumMod val="50000"/>
                </a:schemeClr>
              </a:solidFill>
              <a:latin typeface="Max's Handwritin"/>
              <a:cs typeface="Max's Handwritin"/>
            </a:endParaRPr>
          </a:p>
        </p:txBody>
      </p:sp>
      <p:sp>
        <p:nvSpPr>
          <p:cNvPr id="12" name="TextBox 11"/>
          <p:cNvSpPr txBox="1"/>
          <p:nvPr/>
        </p:nvSpPr>
        <p:spPr>
          <a:xfrm>
            <a:off x="5123471" y="4609305"/>
            <a:ext cx="1082348"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MPLS</a:t>
            </a:r>
            <a:endParaRPr lang="en-US" sz="4000" b="1" dirty="0">
              <a:solidFill>
                <a:srgbClr val="80655E"/>
              </a:solidFill>
              <a:latin typeface="Max's Handwritin"/>
              <a:cs typeface="Max's Handwritin"/>
            </a:endParaRPr>
          </a:p>
        </p:txBody>
      </p:sp>
      <p:sp>
        <p:nvSpPr>
          <p:cNvPr id="13" name="TextBox 12"/>
          <p:cNvSpPr txBox="1"/>
          <p:nvPr/>
        </p:nvSpPr>
        <p:spPr>
          <a:xfrm>
            <a:off x="3753933" y="2911197"/>
            <a:ext cx="1043876" cy="830997"/>
          </a:xfrm>
          <a:prstGeom prst="rect">
            <a:avLst/>
          </a:prstGeom>
          <a:noFill/>
        </p:spPr>
        <p:txBody>
          <a:bodyPr wrap="none" rtlCol="0">
            <a:spAutoFit/>
          </a:bodyPr>
          <a:lstStyle/>
          <a:p>
            <a:r>
              <a:rPr lang="en-US" sz="4800" b="1" dirty="0" smtClean="0">
                <a:solidFill>
                  <a:srgbClr val="80655E"/>
                </a:solidFill>
                <a:latin typeface="Max's Handwritin"/>
                <a:cs typeface="Max's Handwritin"/>
              </a:rPr>
              <a:t>Delay</a:t>
            </a:r>
            <a:endParaRPr lang="en-US" sz="4800" b="1" dirty="0">
              <a:solidFill>
                <a:srgbClr val="80655E"/>
              </a:solidFill>
              <a:latin typeface="Max's Handwritin"/>
              <a:cs typeface="Max's Handwritin"/>
            </a:endParaRPr>
          </a:p>
        </p:txBody>
      </p:sp>
      <p:sp>
        <p:nvSpPr>
          <p:cNvPr id="14" name="TextBox 13"/>
          <p:cNvSpPr txBox="1"/>
          <p:nvPr/>
        </p:nvSpPr>
        <p:spPr>
          <a:xfrm>
            <a:off x="6763394" y="4695353"/>
            <a:ext cx="1326004"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Routing</a:t>
            </a:r>
            <a:endParaRPr lang="en-US" sz="4000" b="1" dirty="0">
              <a:solidFill>
                <a:srgbClr val="80655E"/>
              </a:solidFill>
              <a:latin typeface="Max's Handwritin"/>
              <a:cs typeface="Max's Handwritin"/>
            </a:endParaRPr>
          </a:p>
        </p:txBody>
      </p:sp>
      <p:sp>
        <p:nvSpPr>
          <p:cNvPr id="15" name="TextBox 14"/>
          <p:cNvSpPr txBox="1"/>
          <p:nvPr/>
        </p:nvSpPr>
        <p:spPr>
          <a:xfrm>
            <a:off x="5669544" y="4006508"/>
            <a:ext cx="1492716" cy="830997"/>
          </a:xfrm>
          <a:prstGeom prst="rect">
            <a:avLst/>
          </a:prstGeom>
          <a:noFill/>
        </p:spPr>
        <p:txBody>
          <a:bodyPr wrap="none" rtlCol="0">
            <a:spAutoFit/>
          </a:bodyPr>
          <a:lstStyle/>
          <a:p>
            <a:r>
              <a:rPr lang="en-US" sz="4800" b="1" dirty="0" smtClean="0">
                <a:solidFill>
                  <a:schemeClr val="bg2">
                    <a:lumMod val="50000"/>
                  </a:schemeClr>
                </a:solidFill>
                <a:latin typeface="Max's Handwritin"/>
                <a:cs typeface="Max's Handwritin"/>
              </a:rPr>
              <a:t>Wireless</a:t>
            </a:r>
            <a:endParaRPr lang="en-US" sz="4800" b="1" dirty="0">
              <a:solidFill>
                <a:schemeClr val="bg2">
                  <a:lumMod val="50000"/>
                </a:schemeClr>
              </a:solidFill>
              <a:latin typeface="Max's Handwritin"/>
              <a:cs typeface="Max's Handwritin"/>
            </a:endParaRPr>
          </a:p>
        </p:txBody>
      </p:sp>
      <p:sp>
        <p:nvSpPr>
          <p:cNvPr id="16" name="TextBox 15"/>
          <p:cNvSpPr txBox="1"/>
          <p:nvPr/>
        </p:nvSpPr>
        <p:spPr>
          <a:xfrm>
            <a:off x="5331558" y="3063020"/>
            <a:ext cx="921789" cy="707886"/>
          </a:xfrm>
          <a:prstGeom prst="rect">
            <a:avLst/>
          </a:prstGeom>
          <a:noFill/>
        </p:spPr>
        <p:txBody>
          <a:bodyPr wrap="none" rtlCol="0">
            <a:spAutoFit/>
          </a:bodyPr>
          <a:lstStyle/>
          <a:p>
            <a:r>
              <a:rPr lang="en-US" sz="4000" b="1" dirty="0" smtClean="0">
                <a:latin typeface="Max's Handwritin"/>
                <a:cs typeface="Max's Handwritin"/>
              </a:rPr>
              <a:t>IPv6</a:t>
            </a:r>
            <a:endParaRPr lang="en-US" sz="4000" b="1" dirty="0">
              <a:latin typeface="Max's Handwritin"/>
              <a:cs typeface="Max's Handwritin"/>
            </a:endParaRPr>
          </a:p>
        </p:txBody>
      </p:sp>
      <p:sp>
        <p:nvSpPr>
          <p:cNvPr id="17" name="TextBox 16"/>
          <p:cNvSpPr txBox="1"/>
          <p:nvPr/>
        </p:nvSpPr>
        <p:spPr>
          <a:xfrm>
            <a:off x="6440790" y="5302161"/>
            <a:ext cx="851515" cy="707886"/>
          </a:xfrm>
          <a:prstGeom prst="rect">
            <a:avLst/>
          </a:prstGeom>
          <a:noFill/>
        </p:spPr>
        <p:txBody>
          <a:bodyPr wrap="none" rtlCol="0">
            <a:spAutoFit/>
          </a:bodyPr>
          <a:lstStyle/>
          <a:p>
            <a:r>
              <a:rPr lang="en-US" sz="4000" b="1" dirty="0" err="1" smtClean="0">
                <a:solidFill>
                  <a:srgbClr val="80655E"/>
                </a:solidFill>
                <a:latin typeface="Max's Handwritin"/>
                <a:cs typeface="Max's Handwritin"/>
              </a:rPr>
              <a:t>QoS</a:t>
            </a:r>
            <a:endParaRPr lang="en-US" sz="4000" b="1" dirty="0">
              <a:solidFill>
                <a:srgbClr val="80655E"/>
              </a:solidFill>
              <a:latin typeface="Max's Handwritin"/>
              <a:cs typeface="Max's Handwritin"/>
            </a:endParaRPr>
          </a:p>
        </p:txBody>
      </p:sp>
      <p:sp>
        <p:nvSpPr>
          <p:cNvPr id="18" name="TextBox 17"/>
          <p:cNvSpPr txBox="1"/>
          <p:nvPr/>
        </p:nvSpPr>
        <p:spPr>
          <a:xfrm>
            <a:off x="3353756" y="5656104"/>
            <a:ext cx="2852063" cy="707886"/>
          </a:xfrm>
          <a:prstGeom prst="rect">
            <a:avLst/>
          </a:prstGeom>
          <a:noFill/>
        </p:spPr>
        <p:txBody>
          <a:bodyPr wrap="none" rtlCol="0">
            <a:spAutoFit/>
          </a:bodyPr>
          <a:lstStyle/>
          <a:p>
            <a:r>
              <a:rPr lang="en-US" sz="4000" b="1" dirty="0" smtClean="0">
                <a:latin typeface="Max's Handwritin"/>
                <a:cs typeface="Max's Handwritin"/>
              </a:rPr>
              <a:t>Load Management</a:t>
            </a:r>
            <a:endParaRPr lang="en-US" sz="4000" b="1" dirty="0">
              <a:latin typeface="Max's Handwritin"/>
              <a:cs typeface="Max's Handwritin"/>
            </a:endParaRPr>
          </a:p>
        </p:txBody>
      </p:sp>
      <p:sp>
        <p:nvSpPr>
          <p:cNvPr id="19" name="TextBox 18"/>
          <p:cNvSpPr txBox="1"/>
          <p:nvPr/>
        </p:nvSpPr>
        <p:spPr>
          <a:xfrm>
            <a:off x="5899386" y="3431669"/>
            <a:ext cx="2916183" cy="830997"/>
          </a:xfrm>
          <a:prstGeom prst="rect">
            <a:avLst/>
          </a:prstGeom>
          <a:noFill/>
        </p:spPr>
        <p:txBody>
          <a:bodyPr wrap="none" rtlCol="0">
            <a:spAutoFit/>
          </a:bodyPr>
          <a:lstStyle/>
          <a:p>
            <a:r>
              <a:rPr lang="en-US" sz="4800" b="1" dirty="0" smtClean="0">
                <a:latin typeface="Max's Handwritin"/>
                <a:cs typeface="Max's Handwritin"/>
              </a:rPr>
              <a:t>IPv6 Transition</a:t>
            </a:r>
            <a:endParaRPr lang="en-US" sz="4800" b="1" dirty="0">
              <a:latin typeface="Max's Handwritin"/>
              <a:cs typeface="Max's Handwritin"/>
            </a:endParaRPr>
          </a:p>
        </p:txBody>
      </p:sp>
      <p:sp>
        <p:nvSpPr>
          <p:cNvPr id="20" name="TextBox 19"/>
          <p:cNvSpPr txBox="1"/>
          <p:nvPr/>
        </p:nvSpPr>
        <p:spPr>
          <a:xfrm>
            <a:off x="397086" y="3749207"/>
            <a:ext cx="3288080"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Buffering and Queues</a:t>
            </a:r>
            <a:endParaRPr lang="en-US" sz="4000" b="1" dirty="0">
              <a:solidFill>
                <a:srgbClr val="80655E"/>
              </a:solidFill>
              <a:latin typeface="Max's Handwritin"/>
              <a:cs typeface="Max's Handwritin"/>
            </a:endParaRPr>
          </a:p>
        </p:txBody>
      </p:sp>
      <p:sp>
        <p:nvSpPr>
          <p:cNvPr id="22" name="TextBox 21"/>
          <p:cNvSpPr txBox="1"/>
          <p:nvPr/>
        </p:nvSpPr>
        <p:spPr>
          <a:xfrm>
            <a:off x="3429218" y="5067459"/>
            <a:ext cx="3031599" cy="707886"/>
          </a:xfrm>
          <a:prstGeom prst="rect">
            <a:avLst/>
          </a:prstGeom>
          <a:noFill/>
        </p:spPr>
        <p:txBody>
          <a:bodyPr wrap="none" rtlCol="0">
            <a:spAutoFit/>
          </a:bodyPr>
          <a:lstStyle/>
          <a:p>
            <a:r>
              <a:rPr lang="en-US" sz="4000" b="1" dirty="0" smtClean="0">
                <a:solidFill>
                  <a:schemeClr val="bg2">
                    <a:lumMod val="25000"/>
                  </a:schemeClr>
                </a:solidFill>
                <a:latin typeface="Max's Handwritin"/>
                <a:cs typeface="Max's Handwritin"/>
              </a:rPr>
              <a:t>Congestion Control</a:t>
            </a:r>
            <a:endParaRPr lang="en-US" sz="4000" b="1" dirty="0">
              <a:solidFill>
                <a:schemeClr val="bg2">
                  <a:lumMod val="25000"/>
                </a:schemeClr>
              </a:solidFill>
              <a:latin typeface="Max's Handwritin"/>
              <a:cs typeface="Max's Handwritin"/>
            </a:endParaRPr>
          </a:p>
        </p:txBody>
      </p:sp>
      <p:sp>
        <p:nvSpPr>
          <p:cNvPr id="23" name="TextBox 22"/>
          <p:cNvSpPr txBox="1"/>
          <p:nvPr/>
        </p:nvSpPr>
        <p:spPr>
          <a:xfrm>
            <a:off x="2800152" y="2488347"/>
            <a:ext cx="3992858" cy="2215991"/>
          </a:xfrm>
          <a:prstGeom prst="rect">
            <a:avLst/>
          </a:prstGeom>
          <a:noFill/>
        </p:spPr>
        <p:txBody>
          <a:bodyPr wrap="square" rtlCol="0">
            <a:spAutoFit/>
          </a:bodyPr>
          <a:lstStyle/>
          <a:p>
            <a:r>
              <a:rPr lang="en-US" sz="13800" b="1" dirty="0" smtClean="0">
                <a:solidFill>
                  <a:srgbClr val="FF0000"/>
                </a:solidFill>
                <a:effectLst>
                  <a:outerShdw blurRad="50800" dist="38100" dir="2700000" sx="109000" sy="109000" algn="tl" rotWithShape="0">
                    <a:srgbClr val="000000">
                      <a:alpha val="43000"/>
                    </a:srgbClr>
                  </a:outerShdw>
                </a:effectLst>
                <a:latin typeface="Max's Handwritin"/>
                <a:cs typeface="Max's Handwritin"/>
              </a:rPr>
              <a:t>Scaling</a:t>
            </a:r>
            <a:endParaRPr lang="en-US" sz="13800" b="1" dirty="0">
              <a:solidFill>
                <a:srgbClr val="FF0000"/>
              </a:solidFill>
              <a:effectLst>
                <a:outerShdw blurRad="50800" dist="38100" dir="2700000" sx="109000" sy="109000" algn="tl" rotWithShape="0">
                  <a:srgbClr val="000000">
                    <a:alpha val="43000"/>
                  </a:srgbClr>
                </a:outerShdw>
              </a:effectLst>
              <a:latin typeface="Max's Handwritin"/>
              <a:cs typeface="Max's Handwritin"/>
            </a:endParaRPr>
          </a:p>
        </p:txBody>
      </p:sp>
      <p:sp>
        <p:nvSpPr>
          <p:cNvPr id="24" name="TextBox 23"/>
          <p:cNvSpPr txBox="1"/>
          <p:nvPr/>
        </p:nvSpPr>
        <p:spPr>
          <a:xfrm>
            <a:off x="457200" y="1178164"/>
            <a:ext cx="3467616" cy="707886"/>
          </a:xfrm>
          <a:prstGeom prst="rect">
            <a:avLst/>
          </a:prstGeom>
          <a:noFill/>
        </p:spPr>
        <p:txBody>
          <a:bodyPr wrap="none" rtlCol="0">
            <a:spAutoFit/>
          </a:bodyPr>
          <a:lstStyle/>
          <a:p>
            <a:r>
              <a:rPr lang="en-US" sz="4000" b="1" dirty="0" smtClean="0">
                <a:solidFill>
                  <a:srgbClr val="80655E"/>
                </a:solidFill>
                <a:latin typeface="Max's Handwritin"/>
                <a:cs typeface="Max's Handwritin"/>
              </a:rPr>
              <a:t>Network Management</a:t>
            </a:r>
            <a:endParaRPr lang="en-US" sz="4000" b="1" dirty="0">
              <a:solidFill>
                <a:srgbClr val="80655E"/>
              </a:solidFill>
              <a:latin typeface="Max's Handwritin"/>
              <a:cs typeface="Max's Handwritin"/>
            </a:endParaRPr>
          </a:p>
        </p:txBody>
      </p:sp>
      <p:sp>
        <p:nvSpPr>
          <p:cNvPr id="25" name="TextBox 24"/>
          <p:cNvSpPr txBox="1"/>
          <p:nvPr/>
        </p:nvSpPr>
        <p:spPr>
          <a:xfrm>
            <a:off x="3753933" y="1571024"/>
            <a:ext cx="5160387" cy="707886"/>
          </a:xfrm>
          <a:prstGeom prst="rect">
            <a:avLst/>
          </a:prstGeom>
          <a:noFill/>
        </p:spPr>
        <p:txBody>
          <a:bodyPr wrap="none" rtlCol="0">
            <a:spAutoFit/>
          </a:bodyPr>
          <a:lstStyle/>
          <a:p>
            <a:r>
              <a:rPr lang="en-US" sz="4000" b="1" dirty="0" smtClean="0">
                <a:solidFill>
                  <a:srgbClr val="4A452A"/>
                </a:solidFill>
                <a:latin typeface="Max's Handwritin"/>
                <a:cs typeface="Max's Handwritin"/>
              </a:rPr>
              <a:t>Identity and location overloading</a:t>
            </a:r>
            <a:endParaRPr lang="en-US" sz="4000" b="1" dirty="0">
              <a:solidFill>
                <a:srgbClr val="4A452A"/>
              </a:solidFill>
              <a:latin typeface="Max's Handwritin"/>
              <a:cs typeface="Max's Handwritin"/>
            </a:endParaRPr>
          </a:p>
        </p:txBody>
      </p:sp>
    </p:spTree>
    <p:extLst>
      <p:ext uri="{BB962C8B-B14F-4D97-AF65-F5344CB8AC3E}">
        <p14:creationId xmlns:p14="http://schemas.microsoft.com/office/powerpoint/2010/main" val="239570272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39145"/>
            <a:ext cx="8229600" cy="1143000"/>
          </a:xfrm>
        </p:spPr>
        <p:txBody>
          <a:bodyPr>
            <a:noAutofit/>
          </a:bodyPr>
          <a:lstStyle/>
          <a:p>
            <a:r>
              <a:rPr lang="en-US" sz="8000" b="1" dirty="0" smtClean="0">
                <a:solidFill>
                  <a:srgbClr val="900101"/>
                </a:solidFill>
                <a:latin typeface="Max's Handwritin"/>
                <a:cs typeface="Max's Handwritin"/>
              </a:rPr>
              <a:t>Where to from here?</a:t>
            </a:r>
            <a:endParaRPr lang="en-US" sz="8000" b="1" dirty="0">
              <a:solidFill>
                <a:srgbClr val="900101"/>
              </a:solidFill>
              <a:latin typeface="Max's Handwritin"/>
              <a:cs typeface="Max's Handwritin"/>
            </a:endParaRPr>
          </a:p>
        </p:txBody>
      </p:sp>
    </p:spTree>
    <p:extLst>
      <p:ext uri="{BB962C8B-B14F-4D97-AF65-F5344CB8AC3E}">
        <p14:creationId xmlns:p14="http://schemas.microsoft.com/office/powerpoint/2010/main" val="417958876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EO+Tim+Cook+unveils+the+new+iPad+during+an+Apple+event+in+San+Fransisc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897"/>
            <a:ext cx="10464556" cy="6959355"/>
          </a:xfrm>
          <a:prstGeom prst="rect">
            <a:avLst/>
          </a:prstGeom>
        </p:spPr>
      </p:pic>
      <p:sp>
        <p:nvSpPr>
          <p:cNvPr id="8" name="TextBox 7"/>
          <p:cNvSpPr txBox="1"/>
          <p:nvPr/>
        </p:nvSpPr>
        <p:spPr>
          <a:xfrm rot="20525930">
            <a:off x="191660" y="629737"/>
            <a:ext cx="1224323" cy="461665"/>
          </a:xfrm>
          <a:prstGeom prst="rect">
            <a:avLst/>
          </a:prstGeom>
          <a:noFill/>
        </p:spPr>
        <p:txBody>
          <a:bodyPr wrap="none" rtlCol="0">
            <a:spAutoFit/>
          </a:bodyPr>
          <a:lstStyle/>
          <a:p>
            <a:r>
              <a:rPr lang="en-US" sz="2400" dirty="0" smtClean="0">
                <a:solidFill>
                  <a:schemeClr val="bg1"/>
                </a:solidFill>
                <a:latin typeface="AhnbergHand"/>
                <a:cs typeface="AhnbergHand"/>
              </a:rPr>
              <a:t>Today!</a:t>
            </a:r>
            <a:endParaRPr lang="en-US" sz="2400" dirty="0">
              <a:solidFill>
                <a:schemeClr val="bg1"/>
              </a:solidFill>
              <a:latin typeface="AhnbergHand"/>
              <a:cs typeface="AhnbergHand"/>
            </a:endParaRPr>
          </a:p>
        </p:txBody>
      </p:sp>
    </p:spTree>
    <p:extLst>
      <p:ext uri="{BB962C8B-B14F-4D97-AF65-F5344CB8AC3E}">
        <p14:creationId xmlns:p14="http://schemas.microsoft.com/office/powerpoint/2010/main" val="218511098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97699" y="2120900"/>
            <a:ext cx="9046301" cy="40052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dirty="0" smtClean="0">
                <a:latin typeface="Powderfinger Type"/>
                <a:cs typeface="Powderfinger Type"/>
              </a:rPr>
              <a:t>“We are now living in a post-PC world”</a:t>
            </a:r>
          </a:p>
          <a:p>
            <a:pPr marL="0" indent="0" algn="ctr">
              <a:buFont typeface="Arial"/>
              <a:buNone/>
            </a:pPr>
            <a:endParaRPr lang="en-US" sz="2800" dirty="0">
              <a:latin typeface="Powderfinger Type"/>
              <a:cs typeface="Powderfinger Type"/>
            </a:endParaRPr>
          </a:p>
        </p:txBody>
      </p:sp>
      <p:sp>
        <p:nvSpPr>
          <p:cNvPr id="3" name="TextBox 2"/>
          <p:cNvSpPr txBox="1"/>
          <p:nvPr/>
        </p:nvSpPr>
        <p:spPr>
          <a:xfrm>
            <a:off x="7047488" y="6474572"/>
            <a:ext cx="1929234" cy="261610"/>
          </a:xfrm>
          <a:prstGeom prst="rect">
            <a:avLst/>
          </a:prstGeom>
          <a:noFill/>
        </p:spPr>
        <p:txBody>
          <a:bodyPr wrap="none" rtlCol="0">
            <a:spAutoFit/>
          </a:bodyPr>
          <a:lstStyle/>
          <a:p>
            <a:r>
              <a:rPr lang="en-US" sz="1100" dirty="0" smtClean="0"/>
              <a:t>Apple’s Tim Cook, March 2012</a:t>
            </a:r>
            <a:endParaRPr lang="en-US" sz="1100" dirty="0"/>
          </a:p>
        </p:txBody>
      </p:sp>
    </p:spTree>
    <p:extLst>
      <p:ext uri="{BB962C8B-B14F-4D97-AF65-F5344CB8AC3E}">
        <p14:creationId xmlns:p14="http://schemas.microsoft.com/office/powerpoint/2010/main" val="298524679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289" y="5184986"/>
            <a:ext cx="3954929" cy="461665"/>
          </a:xfrm>
          <a:prstGeom prst="rect">
            <a:avLst/>
          </a:prstGeom>
          <a:noFill/>
        </p:spPr>
        <p:txBody>
          <a:bodyPr wrap="none" rtlCol="0">
            <a:spAutoFit/>
          </a:bodyPr>
          <a:lstStyle/>
          <a:p>
            <a:r>
              <a:rPr lang="en-US" sz="2400" b="1" dirty="0" smtClean="0">
                <a:solidFill>
                  <a:srgbClr val="5E2807"/>
                </a:solidFill>
                <a:latin typeface="AhnbergHand"/>
                <a:cs typeface="AhnbergHand"/>
              </a:rPr>
              <a:t>The metrics of success</a:t>
            </a:r>
            <a:endParaRPr lang="en-US" sz="2400" b="1" dirty="0">
              <a:solidFill>
                <a:srgbClr val="5E2807"/>
              </a:solidFill>
              <a:latin typeface="AhnbergHand"/>
              <a:cs typeface="AhnbergHand"/>
            </a:endParaRPr>
          </a:p>
        </p:txBody>
      </p:sp>
    </p:spTree>
    <p:extLst>
      <p:ext uri="{BB962C8B-B14F-4D97-AF65-F5344CB8AC3E}">
        <p14:creationId xmlns:p14="http://schemas.microsoft.com/office/powerpoint/2010/main" val="81099534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08000" y="-1994693"/>
            <a:ext cx="9986211" cy="10142245"/>
          </a:xfrm>
          <a:prstGeom prst="rect">
            <a:avLst/>
          </a:prstGeom>
        </p:spPr>
      </p:pic>
      <p:sp>
        <p:nvSpPr>
          <p:cNvPr id="2" name="Title 1"/>
          <p:cNvSpPr>
            <a:spLocks noGrp="1"/>
          </p:cNvSpPr>
          <p:nvPr>
            <p:ph type="title"/>
          </p:nvPr>
        </p:nvSpPr>
        <p:spPr/>
        <p:txBody>
          <a:bodyPr/>
          <a:lstStyle/>
          <a:p>
            <a:r>
              <a:rPr lang="en-US" dirty="0" smtClean="0">
                <a:solidFill>
                  <a:srgbClr val="FFFFFF"/>
                </a:solidFill>
                <a:latin typeface="Powderfinger Type"/>
                <a:cs typeface="Powderfinger Type"/>
              </a:rPr>
              <a:t>Counting Users...</a:t>
            </a:r>
            <a:endParaRPr lang="en-US" dirty="0">
              <a:solidFill>
                <a:srgbClr val="FFFFFF"/>
              </a:solidFill>
              <a:latin typeface="Powderfinger Type"/>
              <a:cs typeface="Powderfinger Type"/>
            </a:endParaRPr>
          </a:p>
        </p:txBody>
      </p:sp>
      <p:graphicFrame>
        <p:nvGraphicFramePr>
          <p:cNvPr id="4" name="Chart 3"/>
          <p:cNvGraphicFramePr>
            <a:graphicFrameLocks/>
          </p:cNvGraphicFramePr>
          <p:nvPr>
            <p:extLst>
              <p:ext uri="{D42A27DB-BD31-4B8C-83A1-F6EECF244321}">
                <p14:modId xmlns:p14="http://schemas.microsoft.com/office/powerpoint/2010/main" val="2890996304"/>
              </p:ext>
            </p:extLst>
          </p:nvPr>
        </p:nvGraphicFramePr>
        <p:xfrm>
          <a:off x="1187450" y="2787650"/>
          <a:ext cx="6769100" cy="37973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5286078" y="6261784"/>
            <a:ext cx="3449782" cy="615553"/>
          </a:xfrm>
          <a:prstGeom prst="rect">
            <a:avLst/>
          </a:prstGeom>
          <a:noFill/>
        </p:spPr>
        <p:txBody>
          <a:bodyPr wrap="none" rtlCol="0">
            <a:spAutoFit/>
          </a:bodyPr>
          <a:lstStyle/>
          <a:p>
            <a:r>
              <a:rPr lang="en-US" sz="1600" dirty="0">
                <a:solidFill>
                  <a:schemeClr val="tx1">
                    <a:lumMod val="50000"/>
                    <a:lumOff val="50000"/>
                  </a:schemeClr>
                </a:solidFill>
              </a:rPr>
              <a:t>http://</a:t>
            </a:r>
            <a:r>
              <a:rPr lang="en-US" sz="1600" dirty="0" err="1">
                <a:solidFill>
                  <a:schemeClr val="tx1">
                    <a:lumMod val="50000"/>
                    <a:lumOff val="50000"/>
                  </a:schemeClr>
                </a:solidFill>
              </a:rPr>
              <a:t>www.itu.int</a:t>
            </a:r>
            <a:r>
              <a:rPr lang="en-US" sz="1600" dirty="0">
                <a:solidFill>
                  <a:schemeClr val="tx1">
                    <a:lumMod val="50000"/>
                    <a:lumOff val="50000"/>
                  </a:schemeClr>
                </a:solidFill>
              </a:rPr>
              <a:t>/ITU-D/</a:t>
            </a:r>
            <a:r>
              <a:rPr lang="en-US" sz="1600" dirty="0" err="1">
                <a:solidFill>
                  <a:schemeClr val="tx1">
                    <a:lumMod val="50000"/>
                    <a:lumOff val="50000"/>
                  </a:schemeClr>
                </a:solidFill>
              </a:rPr>
              <a:t>ict</a:t>
            </a:r>
            <a:r>
              <a:rPr lang="en-US" sz="1600" dirty="0">
                <a:solidFill>
                  <a:schemeClr val="tx1">
                    <a:lumMod val="50000"/>
                    <a:lumOff val="50000"/>
                  </a:schemeClr>
                </a:solidFill>
              </a:rPr>
              <a:t>/statistics/</a:t>
            </a:r>
            <a:endParaRPr lang="en-US" dirty="0">
              <a:solidFill>
                <a:schemeClr val="tx1">
                  <a:lumMod val="50000"/>
                  <a:lumOff val="50000"/>
                </a:schemeClr>
              </a:solidFill>
            </a:endParaRPr>
          </a:p>
          <a:p>
            <a:endParaRPr lang="en-US" dirty="0"/>
          </a:p>
        </p:txBody>
      </p:sp>
      <p:sp>
        <p:nvSpPr>
          <p:cNvPr id="6" name="Rectangle 2"/>
          <p:cNvSpPr>
            <a:spLocks/>
          </p:cNvSpPr>
          <p:nvPr/>
        </p:nvSpPr>
        <p:spPr bwMode="auto">
          <a:xfrm rot="21032447">
            <a:off x="95760" y="1447226"/>
            <a:ext cx="3904446" cy="1488378"/>
          </a:xfrm>
          <a:prstGeom prst="rect">
            <a:avLst/>
          </a:prstGeom>
          <a:solidFill>
            <a:srgbClr val="F0F082"/>
          </a:solidFill>
          <a:ln>
            <a:noFill/>
          </a:ln>
          <a:effectLst>
            <a:outerShdw blurRad="76200" dist="50799" dir="3000000" algn="ctr" rotWithShape="0">
              <a:schemeClr val="tx1">
                <a:alpha val="50000"/>
              </a:schemeClr>
            </a:outerShdw>
          </a:effectLst>
          <a:extLst/>
        </p:spPr>
        <p:txBody>
          <a:bodyPr lIns="0" tIns="0" rIns="0" bIns="0" anchor="ctr"/>
          <a:lstStyle/>
          <a:p>
            <a:pPr algn="ctr">
              <a:defRPr/>
            </a:pPr>
            <a:endParaRPr lang="en-US" sz="2800" dirty="0" smtClean="0">
              <a:solidFill>
                <a:schemeClr val="tx1"/>
              </a:solidFill>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endParaRPr>
          </a:p>
          <a:p>
            <a:pPr algn="ctr">
              <a:defRPr/>
            </a:pPr>
            <a:r>
              <a:rPr lang="en-US" sz="2800" dirty="0" smtClean="0">
                <a:effectLst>
                  <a:outerShdw blurRad="38100" dist="38100" dir="2700000" algn="tl">
                    <a:srgbClr val="FFFFFF"/>
                  </a:outerShdw>
                </a:effectLst>
                <a:latin typeface="AhnbergHand"/>
                <a:ea typeface="ＭＳ Ｐゴシック" charset="0"/>
                <a:cs typeface="AhnbergHand"/>
                <a:sym typeface="Bradley Hand ITC TT-Bold" charset="0"/>
              </a:rPr>
              <a:t>There are 2.5 billion Internet users today</a:t>
            </a:r>
          </a:p>
          <a:p>
            <a:pPr algn="ctr">
              <a:defRPr/>
            </a:pPr>
            <a:endParaRPr lang="en-US" sz="2800" dirty="0">
              <a:effectLst>
                <a:outerShdw blurRad="38100" dist="38100" dir="2700000" algn="tl">
                  <a:srgbClr val="FFFFFF"/>
                </a:outerShdw>
              </a:effectLst>
              <a:latin typeface="AhnbergHand"/>
              <a:ea typeface="ＭＳ Ｐゴシック" charset="0"/>
              <a:cs typeface="AhnbergHand"/>
              <a:sym typeface="Bradley Hand ITC TT-Bold" charset="0"/>
            </a:endParaRPr>
          </a:p>
        </p:txBody>
      </p:sp>
    </p:spTree>
    <p:extLst>
      <p:ext uri="{BB962C8B-B14F-4D97-AF65-F5344CB8AC3E}">
        <p14:creationId xmlns:p14="http://schemas.microsoft.com/office/powerpoint/2010/main" val="88769507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606746" y="0"/>
            <a:ext cx="10344792" cy="6858000"/>
          </a:xfrm>
          <a:prstGeom prst="rect">
            <a:avLst/>
          </a:prstGeom>
        </p:spPr>
      </p:pic>
      <p:sp>
        <p:nvSpPr>
          <p:cNvPr id="2" name="Title 1"/>
          <p:cNvSpPr>
            <a:spLocks noGrp="1"/>
          </p:cNvSpPr>
          <p:nvPr>
            <p:ph type="title"/>
          </p:nvPr>
        </p:nvSpPr>
        <p:spPr/>
        <p:txBody>
          <a:bodyPr/>
          <a:lstStyle/>
          <a:p>
            <a:r>
              <a:rPr lang="en-US" dirty="0">
                <a:solidFill>
                  <a:srgbClr val="FFFFFF"/>
                </a:solidFill>
                <a:latin typeface="Powderfinger Type"/>
                <a:cs typeface="Powderfinger Type"/>
              </a:rPr>
              <a:t>Counting Users...</a:t>
            </a:r>
          </a:p>
        </p:txBody>
      </p:sp>
      <p:graphicFrame>
        <p:nvGraphicFramePr>
          <p:cNvPr id="6" name="Chart 5"/>
          <p:cNvGraphicFramePr>
            <a:graphicFrameLocks/>
          </p:cNvGraphicFramePr>
          <p:nvPr>
            <p:extLst>
              <p:ext uri="{D42A27DB-BD31-4B8C-83A1-F6EECF244321}">
                <p14:modId xmlns:p14="http://schemas.microsoft.com/office/powerpoint/2010/main" val="219753689"/>
              </p:ext>
            </p:extLst>
          </p:nvPr>
        </p:nvGraphicFramePr>
        <p:xfrm>
          <a:off x="1155700" y="2876550"/>
          <a:ext cx="6832600" cy="37973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2"/>
          <p:cNvSpPr>
            <a:spLocks/>
          </p:cNvSpPr>
          <p:nvPr/>
        </p:nvSpPr>
        <p:spPr bwMode="auto">
          <a:xfrm rot="21032447">
            <a:off x="95760" y="1447226"/>
            <a:ext cx="3904446" cy="1488378"/>
          </a:xfrm>
          <a:prstGeom prst="rect">
            <a:avLst/>
          </a:prstGeom>
          <a:solidFill>
            <a:srgbClr val="F0F082"/>
          </a:solidFill>
          <a:ln>
            <a:noFill/>
          </a:ln>
          <a:effectLst>
            <a:outerShdw blurRad="76200" dist="50799" dir="3000000" algn="ctr" rotWithShape="0">
              <a:schemeClr val="tx1">
                <a:alpha val="50000"/>
              </a:schemeClr>
            </a:outerShdw>
          </a:effectLst>
          <a:extLst/>
        </p:spPr>
        <p:txBody>
          <a:bodyPr lIns="0" tIns="0" rIns="0" bIns="0" anchor="ctr"/>
          <a:lstStyle/>
          <a:p>
            <a:pPr algn="ctr">
              <a:defRPr/>
            </a:pPr>
            <a:endParaRPr lang="en-US" sz="2800" dirty="0" smtClean="0">
              <a:solidFill>
                <a:schemeClr val="tx1"/>
              </a:solidFill>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endParaRPr>
          </a:p>
          <a:p>
            <a:pPr algn="ctr">
              <a:defRPr/>
            </a:pPr>
            <a:r>
              <a:rPr lang="en-US" sz="2800" dirty="0" smtClean="0">
                <a:effectLst>
                  <a:outerShdw blurRad="38100" dist="38100" dir="2700000" algn="tl">
                    <a:srgbClr val="FFFFFF"/>
                  </a:outerShdw>
                </a:effectLst>
                <a:latin typeface="AhnbergHand"/>
                <a:ea typeface="ＭＳ Ｐゴシック" charset="0"/>
                <a:cs typeface="AhnbergHand"/>
                <a:sym typeface="Bradley Hand ITC TT-Bold" charset="0"/>
              </a:rPr>
              <a:t>There are 2 billion Internet users today</a:t>
            </a:r>
          </a:p>
          <a:p>
            <a:pPr algn="ctr">
              <a:defRPr/>
            </a:pPr>
            <a:endParaRPr lang="en-US" sz="2800" dirty="0">
              <a:effectLst>
                <a:outerShdw blurRad="38100" dist="38100" dir="2700000" algn="tl">
                  <a:srgbClr val="FFFFFF"/>
                </a:outerShdw>
              </a:effectLst>
              <a:latin typeface="AhnbergHand"/>
              <a:ea typeface="ＭＳ Ｐゴシック" charset="0"/>
              <a:cs typeface="AhnbergHand"/>
              <a:sym typeface="Bradley Hand ITC TT-Bold" charset="0"/>
            </a:endParaRPr>
          </a:p>
        </p:txBody>
      </p:sp>
      <p:sp>
        <p:nvSpPr>
          <p:cNvPr id="8" name="Rectangle 2"/>
          <p:cNvSpPr>
            <a:spLocks/>
          </p:cNvSpPr>
          <p:nvPr/>
        </p:nvSpPr>
        <p:spPr bwMode="auto">
          <a:xfrm rot="21032447">
            <a:off x="2296142" y="1282126"/>
            <a:ext cx="3904446" cy="1488378"/>
          </a:xfrm>
          <a:prstGeom prst="rect">
            <a:avLst/>
          </a:prstGeom>
          <a:solidFill>
            <a:srgbClr val="F0F082"/>
          </a:solidFill>
          <a:ln>
            <a:noFill/>
          </a:ln>
          <a:effectLst>
            <a:outerShdw blurRad="76200" dist="50799" dir="3000000" algn="ctr" rotWithShape="0">
              <a:schemeClr val="tx1">
                <a:alpha val="50000"/>
              </a:schemeClr>
            </a:outerShdw>
          </a:effectLst>
          <a:extLst/>
        </p:spPr>
        <p:txBody>
          <a:bodyPr lIns="0" tIns="0" rIns="0" bIns="0" anchor="ctr"/>
          <a:lstStyle/>
          <a:p>
            <a:pPr algn="ctr">
              <a:defRPr/>
            </a:pPr>
            <a:endParaRPr lang="en-US" sz="2800" dirty="0" smtClean="0">
              <a:solidFill>
                <a:schemeClr val="tx1"/>
              </a:solidFill>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endParaRPr>
          </a:p>
          <a:p>
            <a:pPr algn="ctr">
              <a:defRPr/>
            </a:pPr>
            <a:r>
              <a:rPr lang="en-US" sz="2800" dirty="0" smtClean="0">
                <a:effectLst>
                  <a:outerShdw blurRad="38100" dist="38100" dir="2700000" algn="tl">
                    <a:srgbClr val="FFFFFF"/>
                  </a:outerShdw>
                </a:effectLst>
                <a:latin typeface="AhnbergHand"/>
                <a:ea typeface="ＭＳ Ｐゴシック" charset="0"/>
                <a:cs typeface="AhnbergHand"/>
                <a:sym typeface="Bradley Hand ITC TT-Bold" charset="0"/>
              </a:rPr>
              <a:t>And 5 billion mobile phone users!</a:t>
            </a:r>
          </a:p>
          <a:p>
            <a:pPr algn="ctr">
              <a:defRPr/>
            </a:pPr>
            <a:endParaRPr lang="en-US" sz="2800" dirty="0">
              <a:effectLst>
                <a:outerShdw blurRad="38100" dist="38100" dir="2700000" algn="tl">
                  <a:srgbClr val="FFFFFF"/>
                </a:outerShdw>
              </a:effectLst>
              <a:latin typeface="AhnbergHand"/>
              <a:ea typeface="ＭＳ Ｐゴシック" charset="0"/>
              <a:cs typeface="AhnbergHand"/>
              <a:sym typeface="Bradley Hand ITC TT-Bold" charset="0"/>
            </a:endParaRPr>
          </a:p>
        </p:txBody>
      </p:sp>
      <p:sp>
        <p:nvSpPr>
          <p:cNvPr id="9" name="TextBox 8"/>
          <p:cNvSpPr txBox="1"/>
          <p:nvPr/>
        </p:nvSpPr>
        <p:spPr>
          <a:xfrm>
            <a:off x="5641678" y="6185584"/>
            <a:ext cx="3449782" cy="615553"/>
          </a:xfrm>
          <a:prstGeom prst="rect">
            <a:avLst/>
          </a:prstGeom>
          <a:noFill/>
        </p:spPr>
        <p:txBody>
          <a:bodyPr wrap="none" rtlCol="0">
            <a:spAutoFit/>
          </a:bodyPr>
          <a:lstStyle/>
          <a:p>
            <a:r>
              <a:rPr lang="en-US" sz="1600" dirty="0">
                <a:solidFill>
                  <a:schemeClr val="tx1">
                    <a:lumMod val="50000"/>
                    <a:lumOff val="50000"/>
                  </a:schemeClr>
                </a:solidFill>
              </a:rPr>
              <a:t>http://</a:t>
            </a:r>
            <a:r>
              <a:rPr lang="en-US" sz="1600" dirty="0" err="1">
                <a:solidFill>
                  <a:schemeClr val="tx1">
                    <a:lumMod val="50000"/>
                    <a:lumOff val="50000"/>
                  </a:schemeClr>
                </a:solidFill>
              </a:rPr>
              <a:t>www.itu.int</a:t>
            </a:r>
            <a:r>
              <a:rPr lang="en-US" sz="1600" dirty="0">
                <a:solidFill>
                  <a:schemeClr val="tx1">
                    <a:lumMod val="50000"/>
                    <a:lumOff val="50000"/>
                  </a:schemeClr>
                </a:solidFill>
              </a:rPr>
              <a:t>/ITU-D/</a:t>
            </a:r>
            <a:r>
              <a:rPr lang="en-US" sz="1600" dirty="0" err="1">
                <a:solidFill>
                  <a:schemeClr val="tx1">
                    <a:lumMod val="50000"/>
                    <a:lumOff val="50000"/>
                  </a:schemeClr>
                </a:solidFill>
              </a:rPr>
              <a:t>ict</a:t>
            </a:r>
            <a:r>
              <a:rPr lang="en-US" sz="1600" dirty="0">
                <a:solidFill>
                  <a:schemeClr val="tx1">
                    <a:lumMod val="50000"/>
                    <a:lumOff val="50000"/>
                  </a:schemeClr>
                </a:solidFill>
              </a:rPr>
              <a:t>/statistics/</a:t>
            </a:r>
            <a:endParaRPr lang="en-US" dirty="0">
              <a:solidFill>
                <a:schemeClr val="tx1">
                  <a:lumMod val="50000"/>
                  <a:lumOff val="50000"/>
                </a:schemeClr>
              </a:solidFill>
            </a:endParaRPr>
          </a:p>
          <a:p>
            <a:endParaRPr lang="en-US" dirty="0"/>
          </a:p>
        </p:txBody>
      </p:sp>
    </p:spTree>
    <p:extLst>
      <p:ext uri="{BB962C8B-B14F-4D97-AF65-F5344CB8AC3E}">
        <p14:creationId xmlns:p14="http://schemas.microsoft.com/office/powerpoint/2010/main" val="290386294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72059" y="0"/>
            <a:ext cx="10457633" cy="6964947"/>
          </a:xfrm>
          <a:prstGeom prst="rect">
            <a:avLst/>
          </a:prstGeom>
        </p:spPr>
      </p:pic>
      <p:sp>
        <p:nvSpPr>
          <p:cNvPr id="2" name="Title 1"/>
          <p:cNvSpPr>
            <a:spLocks noGrp="1"/>
          </p:cNvSpPr>
          <p:nvPr>
            <p:ph type="title"/>
          </p:nvPr>
        </p:nvSpPr>
        <p:spPr/>
        <p:txBody>
          <a:bodyPr/>
          <a:lstStyle/>
          <a:p>
            <a:r>
              <a:rPr lang="en-US" dirty="0">
                <a:solidFill>
                  <a:srgbClr val="FFFFFF"/>
                </a:solidFill>
                <a:latin typeface="Powderfinger Type"/>
                <a:cs typeface="Powderfinger Type"/>
              </a:rPr>
              <a:t>Counting Users...</a:t>
            </a:r>
          </a:p>
        </p:txBody>
      </p:sp>
      <p:graphicFrame>
        <p:nvGraphicFramePr>
          <p:cNvPr id="5" name="Chart 4"/>
          <p:cNvGraphicFramePr>
            <a:graphicFrameLocks/>
          </p:cNvGraphicFramePr>
          <p:nvPr>
            <p:extLst>
              <p:ext uri="{D42A27DB-BD31-4B8C-83A1-F6EECF244321}">
                <p14:modId xmlns:p14="http://schemas.microsoft.com/office/powerpoint/2010/main" val="500867876"/>
              </p:ext>
            </p:extLst>
          </p:nvPr>
        </p:nvGraphicFramePr>
        <p:xfrm>
          <a:off x="933450" y="2774950"/>
          <a:ext cx="6769100" cy="38227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2"/>
          <p:cNvSpPr>
            <a:spLocks/>
          </p:cNvSpPr>
          <p:nvPr/>
        </p:nvSpPr>
        <p:spPr bwMode="auto">
          <a:xfrm rot="21032447">
            <a:off x="95760" y="1447226"/>
            <a:ext cx="3904446" cy="1488378"/>
          </a:xfrm>
          <a:prstGeom prst="rect">
            <a:avLst/>
          </a:prstGeom>
          <a:solidFill>
            <a:srgbClr val="F0F082"/>
          </a:solidFill>
          <a:ln>
            <a:noFill/>
          </a:ln>
          <a:effectLst>
            <a:outerShdw blurRad="76200" dist="50799" dir="3000000" algn="ctr" rotWithShape="0">
              <a:schemeClr val="tx1">
                <a:alpha val="50000"/>
              </a:schemeClr>
            </a:outerShdw>
          </a:effectLst>
          <a:extLst/>
        </p:spPr>
        <p:txBody>
          <a:bodyPr lIns="0" tIns="0" rIns="0" bIns="0" anchor="ctr"/>
          <a:lstStyle/>
          <a:p>
            <a:pPr algn="ctr">
              <a:defRPr/>
            </a:pPr>
            <a:endParaRPr lang="en-US" sz="2800" dirty="0" smtClean="0">
              <a:solidFill>
                <a:schemeClr val="tx1"/>
              </a:solidFill>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endParaRPr>
          </a:p>
          <a:p>
            <a:pPr algn="ctr">
              <a:defRPr/>
            </a:pPr>
            <a:r>
              <a:rPr lang="en-US" sz="2800" dirty="0" smtClean="0">
                <a:effectLst>
                  <a:outerShdw blurRad="38100" dist="38100" dir="2700000" algn="tl">
                    <a:srgbClr val="FFFFFF"/>
                  </a:outerShdw>
                </a:effectLst>
                <a:latin typeface="AhnbergHand"/>
                <a:ea typeface="ＭＳ Ｐゴシック" charset="0"/>
                <a:cs typeface="AhnbergHand"/>
                <a:sym typeface="Bradley Hand ITC TT-Bold" charset="0"/>
              </a:rPr>
              <a:t>There are 2 billion Internet users today</a:t>
            </a:r>
          </a:p>
          <a:p>
            <a:pPr algn="ctr">
              <a:defRPr/>
            </a:pPr>
            <a:endParaRPr lang="en-US" sz="2800" dirty="0">
              <a:effectLst>
                <a:outerShdw blurRad="38100" dist="38100" dir="2700000" algn="tl">
                  <a:srgbClr val="FFFFFF"/>
                </a:outerShdw>
              </a:effectLst>
              <a:latin typeface="AhnbergHand"/>
              <a:ea typeface="ＭＳ Ｐゴシック" charset="0"/>
              <a:cs typeface="AhnbergHand"/>
              <a:sym typeface="Bradley Hand ITC TT-Bold" charset="0"/>
            </a:endParaRPr>
          </a:p>
        </p:txBody>
      </p:sp>
      <p:sp>
        <p:nvSpPr>
          <p:cNvPr id="7" name="Rectangle 2"/>
          <p:cNvSpPr>
            <a:spLocks/>
          </p:cNvSpPr>
          <p:nvPr/>
        </p:nvSpPr>
        <p:spPr bwMode="auto">
          <a:xfrm rot="21032447">
            <a:off x="2296142" y="1282126"/>
            <a:ext cx="3904446" cy="1488378"/>
          </a:xfrm>
          <a:prstGeom prst="rect">
            <a:avLst/>
          </a:prstGeom>
          <a:solidFill>
            <a:srgbClr val="F0F082"/>
          </a:solidFill>
          <a:ln>
            <a:noFill/>
          </a:ln>
          <a:effectLst>
            <a:outerShdw blurRad="76200" dist="50799" dir="3000000" algn="ctr" rotWithShape="0">
              <a:schemeClr val="tx1">
                <a:alpha val="50000"/>
              </a:schemeClr>
            </a:outerShdw>
          </a:effectLst>
          <a:extLst/>
        </p:spPr>
        <p:txBody>
          <a:bodyPr lIns="0" tIns="0" rIns="0" bIns="0" anchor="ctr"/>
          <a:lstStyle/>
          <a:p>
            <a:pPr algn="ctr">
              <a:defRPr/>
            </a:pPr>
            <a:endParaRPr lang="en-US" sz="2800" dirty="0" smtClean="0">
              <a:solidFill>
                <a:schemeClr val="tx1"/>
              </a:solidFill>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endParaRPr>
          </a:p>
          <a:p>
            <a:pPr algn="ctr">
              <a:defRPr/>
            </a:pPr>
            <a:r>
              <a:rPr lang="en-US" sz="2800" dirty="0" smtClean="0">
                <a:effectLst>
                  <a:outerShdw blurRad="38100" dist="38100" dir="2700000" algn="tl">
                    <a:srgbClr val="FFFFFF"/>
                  </a:outerShdw>
                </a:effectLst>
                <a:latin typeface="AhnbergHand"/>
                <a:ea typeface="ＭＳ Ｐゴシック" charset="0"/>
                <a:cs typeface="AhnbergHand"/>
                <a:sym typeface="Bradley Hand ITC TT-Bold" charset="0"/>
              </a:rPr>
              <a:t>And 5 billion mobile phones!</a:t>
            </a:r>
          </a:p>
          <a:p>
            <a:pPr algn="ctr">
              <a:defRPr/>
            </a:pPr>
            <a:endParaRPr lang="en-US" sz="2800" dirty="0">
              <a:effectLst>
                <a:outerShdw blurRad="38100" dist="38100" dir="2700000" algn="tl">
                  <a:srgbClr val="FFFFFF"/>
                </a:outerShdw>
              </a:effectLst>
              <a:latin typeface="AhnbergHand"/>
              <a:ea typeface="ＭＳ Ｐゴシック" charset="0"/>
              <a:cs typeface="AhnbergHand"/>
              <a:sym typeface="Bradley Hand ITC TT-Bold" charset="0"/>
            </a:endParaRPr>
          </a:p>
        </p:txBody>
      </p:sp>
      <p:sp>
        <p:nvSpPr>
          <p:cNvPr id="8" name="Rectangle 2"/>
          <p:cNvSpPr>
            <a:spLocks/>
          </p:cNvSpPr>
          <p:nvPr/>
        </p:nvSpPr>
        <p:spPr bwMode="auto">
          <a:xfrm rot="21032447">
            <a:off x="3591542" y="1434526"/>
            <a:ext cx="3904446" cy="1488378"/>
          </a:xfrm>
          <a:prstGeom prst="rect">
            <a:avLst/>
          </a:prstGeom>
          <a:solidFill>
            <a:srgbClr val="F0F082"/>
          </a:solidFill>
          <a:ln>
            <a:noFill/>
          </a:ln>
          <a:effectLst>
            <a:outerShdw blurRad="76200" dist="50799" dir="3000000" algn="ctr" rotWithShape="0">
              <a:schemeClr val="tx1">
                <a:alpha val="50000"/>
              </a:schemeClr>
            </a:outerShdw>
          </a:effectLst>
          <a:extLst/>
        </p:spPr>
        <p:txBody>
          <a:bodyPr lIns="0" tIns="0" rIns="0" bIns="0" anchor="ctr"/>
          <a:lstStyle/>
          <a:p>
            <a:pPr algn="ctr">
              <a:defRPr/>
            </a:pPr>
            <a:endParaRPr lang="en-US" sz="2800" dirty="0" smtClean="0">
              <a:solidFill>
                <a:schemeClr val="tx1"/>
              </a:solidFill>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endParaRPr>
          </a:p>
          <a:p>
            <a:pPr algn="ctr">
              <a:defRPr/>
            </a:pPr>
            <a:r>
              <a:rPr lang="en-US" sz="2800" dirty="0" smtClean="0">
                <a:effectLst>
                  <a:outerShdw blurRad="38100" dist="38100" dir="2700000" algn="tl">
                    <a:srgbClr val="FFFFFF"/>
                  </a:outerShdw>
                </a:effectLst>
                <a:latin typeface="AhnbergHand"/>
                <a:ea typeface="ＭＳ Ｐゴシック" charset="0"/>
                <a:cs typeface="AhnbergHand"/>
                <a:sym typeface="Bradley Hand ITC TT-Bold" charset="0"/>
              </a:rPr>
              <a:t>And 750 million mobile Internet users!</a:t>
            </a:r>
          </a:p>
          <a:p>
            <a:pPr algn="ctr">
              <a:defRPr/>
            </a:pPr>
            <a:endParaRPr lang="en-US" sz="2800" dirty="0">
              <a:effectLst>
                <a:outerShdw blurRad="38100" dist="38100" dir="2700000" algn="tl">
                  <a:srgbClr val="FFFFFF"/>
                </a:outerShdw>
              </a:effectLst>
              <a:latin typeface="AhnbergHand"/>
              <a:ea typeface="ＭＳ Ｐゴシック" charset="0"/>
              <a:cs typeface="AhnbergHand"/>
              <a:sym typeface="Bradley Hand ITC TT-Bold" charset="0"/>
            </a:endParaRPr>
          </a:p>
        </p:txBody>
      </p:sp>
      <p:sp>
        <p:nvSpPr>
          <p:cNvPr id="4" name="TextBox 3"/>
          <p:cNvSpPr txBox="1"/>
          <p:nvPr/>
        </p:nvSpPr>
        <p:spPr>
          <a:xfrm>
            <a:off x="6540500" y="6451600"/>
            <a:ext cx="2230661" cy="307777"/>
          </a:xfrm>
          <a:prstGeom prst="rect">
            <a:avLst/>
          </a:prstGeom>
          <a:noFill/>
        </p:spPr>
        <p:txBody>
          <a:bodyPr wrap="none" rtlCol="0">
            <a:spAutoFit/>
          </a:bodyPr>
          <a:lstStyle/>
          <a:p>
            <a:r>
              <a:rPr lang="en-US" sz="1400" dirty="0" smtClean="0">
                <a:solidFill>
                  <a:srgbClr val="7F7F7F"/>
                </a:solidFill>
              </a:rPr>
              <a:t>Source: Generator Research</a:t>
            </a:r>
            <a:endParaRPr lang="en-US" sz="1400" dirty="0">
              <a:solidFill>
                <a:srgbClr val="7F7F7F"/>
              </a:solidFill>
            </a:endParaRPr>
          </a:p>
        </p:txBody>
      </p:sp>
    </p:spTree>
    <p:extLst>
      <p:ext uri="{BB962C8B-B14F-4D97-AF65-F5344CB8AC3E}">
        <p14:creationId xmlns:p14="http://schemas.microsoft.com/office/powerpoint/2010/main" val="422225778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06-26 at 6.40.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7472" y="1164162"/>
            <a:ext cx="6629400" cy="2616200"/>
          </a:xfrm>
          <a:prstGeom prst="rect">
            <a:avLst/>
          </a:prstGeom>
        </p:spPr>
      </p:pic>
      <p:sp>
        <p:nvSpPr>
          <p:cNvPr id="2" name="Title 1"/>
          <p:cNvSpPr>
            <a:spLocks noGrp="1"/>
          </p:cNvSpPr>
          <p:nvPr>
            <p:ph type="title"/>
          </p:nvPr>
        </p:nvSpPr>
        <p:spPr>
          <a:xfrm>
            <a:off x="457200" y="142678"/>
            <a:ext cx="8229600" cy="1143000"/>
          </a:xfrm>
        </p:spPr>
        <p:txBody>
          <a:bodyPr>
            <a:normAutofit fontScale="90000"/>
          </a:bodyPr>
          <a:lstStyle/>
          <a:p>
            <a:r>
              <a:rPr lang="en-US" dirty="0" smtClean="0">
                <a:latin typeface="Powderfinger Type"/>
                <a:cs typeface="Powderfinger Type"/>
              </a:rPr>
              <a:t>Tomorrow’s Users and Usage</a:t>
            </a:r>
            <a:endParaRPr lang="en-US" dirty="0">
              <a:latin typeface="Powderfinger Type"/>
              <a:cs typeface="Powderfinger Type"/>
            </a:endParaRPr>
          </a:p>
        </p:txBody>
      </p:sp>
      <p:sp>
        <p:nvSpPr>
          <p:cNvPr id="7" name="Rectangle 6"/>
          <p:cNvSpPr/>
          <p:nvPr/>
        </p:nvSpPr>
        <p:spPr>
          <a:xfrm>
            <a:off x="2342184" y="1164162"/>
            <a:ext cx="6484688" cy="2616200"/>
          </a:xfrm>
          <a:prstGeom prst="rect">
            <a:avLst/>
          </a:prstGeom>
          <a:no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creen Shot 2012-06-26 at 5.08.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57" y="1731048"/>
            <a:ext cx="5793325" cy="4466154"/>
          </a:xfrm>
          <a:prstGeom prst="rect">
            <a:avLst/>
          </a:prstGeom>
        </p:spPr>
      </p:pic>
      <p:pic>
        <p:nvPicPr>
          <p:cNvPr id="5" name="Picture 4" descr="Screen Shot 2012-06-26 at 6.36.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7912" y="4914828"/>
            <a:ext cx="5176088" cy="1937927"/>
          </a:xfrm>
          <a:prstGeom prst="rect">
            <a:avLst/>
          </a:prstGeom>
        </p:spPr>
      </p:pic>
    </p:spTree>
    <p:extLst>
      <p:ext uri="{BB962C8B-B14F-4D97-AF65-F5344CB8AC3E}">
        <p14:creationId xmlns:p14="http://schemas.microsoft.com/office/powerpoint/2010/main" val="407173201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61474" y="5761789"/>
            <a:ext cx="3653351" cy="461665"/>
          </a:xfrm>
          <a:prstGeom prst="rect">
            <a:avLst/>
          </a:prstGeom>
          <a:solidFill>
            <a:srgbClr val="AB4401"/>
          </a:solidFill>
        </p:spPr>
        <p:txBody>
          <a:bodyPr wrap="none" rtlCol="0">
            <a:spAutoFit/>
          </a:bodyPr>
          <a:lstStyle/>
          <a:p>
            <a:r>
              <a:rPr lang="en-US" sz="2400" dirty="0" smtClean="0">
                <a:solidFill>
                  <a:srgbClr val="FFFFFF"/>
                </a:solidFill>
              </a:rPr>
              <a:t>1946</a:t>
            </a:r>
            <a:r>
              <a:rPr lang="en-US" dirty="0" smtClean="0">
                <a:solidFill>
                  <a:srgbClr val="FFFFFF"/>
                </a:solidFill>
              </a:rPr>
              <a:t> – </a:t>
            </a:r>
            <a:r>
              <a:rPr lang="en-US" dirty="0" err="1" smtClean="0">
                <a:solidFill>
                  <a:srgbClr val="FFFFFF"/>
                </a:solidFill>
              </a:rPr>
              <a:t>Eniac</a:t>
            </a:r>
            <a:r>
              <a:rPr lang="en-US" dirty="0" smtClean="0">
                <a:solidFill>
                  <a:srgbClr val="FFFFFF"/>
                </a:solidFill>
              </a:rPr>
              <a:t> – a numeric calculator</a:t>
            </a:r>
            <a:endParaRPr lang="en-US" dirty="0">
              <a:solidFill>
                <a:srgbClr val="FFFFFF"/>
              </a:solidFill>
            </a:endParaRPr>
          </a:p>
        </p:txBody>
      </p:sp>
      <p:pic>
        <p:nvPicPr>
          <p:cNvPr id="4" name="Content Placeholder 3"/>
          <p:cNvPicPr>
            <a:picLocks noGrp="1" noChangeAspect="1"/>
          </p:cNvPicPr>
          <p:nvPr>
            <p:ph idx="1"/>
          </p:nvPr>
        </p:nvPicPr>
        <p:blipFill rotWithShape="1">
          <a:blip r:embed="rId2"/>
          <a:srcRect l="2469" t="8413" r="2623" b="8413"/>
          <a:stretch/>
        </p:blipFill>
        <p:spPr>
          <a:xfrm>
            <a:off x="-876951" y="-124338"/>
            <a:ext cx="12326331" cy="7142759"/>
          </a:xfrm>
          <a:effectLst>
            <a:outerShdw blurRad="50800" dist="38100" dir="2700000" algn="tl" rotWithShape="0">
              <a:srgbClr val="000000">
                <a:alpha val="43000"/>
              </a:srgbClr>
            </a:outerShdw>
          </a:effectLst>
        </p:spPr>
      </p:pic>
      <p:sp>
        <p:nvSpPr>
          <p:cNvPr id="11" name="Title 1"/>
          <p:cNvSpPr>
            <a:spLocks noGrp="1"/>
          </p:cNvSpPr>
          <p:nvPr>
            <p:ph type="title"/>
          </p:nvPr>
        </p:nvSpPr>
        <p:spPr>
          <a:xfrm>
            <a:off x="266700" y="173038"/>
            <a:ext cx="8229600" cy="1143000"/>
          </a:xfrm>
          <a:solidFill>
            <a:schemeClr val="accent1">
              <a:lumMod val="20000"/>
              <a:lumOff val="80000"/>
            </a:schemeClr>
          </a:solidFill>
        </p:spPr>
        <p:txBody>
          <a:bodyPr>
            <a:noAutofit/>
          </a:bodyPr>
          <a:lstStyle/>
          <a:p>
            <a:r>
              <a:rPr lang="en-US" sz="3200" dirty="0" smtClean="0">
                <a:latin typeface="+mn-lt"/>
                <a:cs typeface="Powderfinger Type"/>
              </a:rPr>
              <a:t>The Computing and </a:t>
            </a:r>
            <a:r>
              <a:rPr lang="en-US" sz="3200" dirty="0" err="1" smtClean="0">
                <a:latin typeface="+mn-lt"/>
                <a:cs typeface="Powderfinger Type"/>
              </a:rPr>
              <a:t>Comms</a:t>
            </a:r>
            <a:r>
              <a:rPr lang="en-US" sz="3200" dirty="0" smtClean="0">
                <a:latin typeface="+mn-lt"/>
                <a:cs typeface="Powderfinger Type"/>
              </a:rPr>
              <a:t> Evolutionary Path</a:t>
            </a:r>
            <a:endParaRPr lang="en-US" sz="3200" dirty="0">
              <a:latin typeface="+mn-lt"/>
              <a:cs typeface="Powderfinger Type"/>
            </a:endParaRPr>
          </a:p>
        </p:txBody>
      </p:sp>
      <p:sp>
        <p:nvSpPr>
          <p:cNvPr id="12" name="TextBox 11"/>
          <p:cNvSpPr txBox="1"/>
          <p:nvPr/>
        </p:nvSpPr>
        <p:spPr>
          <a:xfrm>
            <a:off x="713874" y="5914189"/>
            <a:ext cx="4155818" cy="461665"/>
          </a:xfrm>
          <a:prstGeom prst="rect">
            <a:avLst/>
          </a:prstGeom>
          <a:solidFill>
            <a:srgbClr val="6356C2"/>
          </a:solidFill>
        </p:spPr>
        <p:txBody>
          <a:bodyPr wrap="none" rtlCol="0">
            <a:spAutoFit/>
          </a:bodyPr>
          <a:lstStyle/>
          <a:p>
            <a:r>
              <a:rPr lang="en-US" sz="2400" dirty="0" smtClean="0">
                <a:solidFill>
                  <a:srgbClr val="FFFFFF"/>
                </a:solidFill>
              </a:rPr>
              <a:t>1954</a:t>
            </a:r>
            <a:r>
              <a:rPr lang="en-US" dirty="0" smtClean="0">
                <a:solidFill>
                  <a:srgbClr val="FFFFFF"/>
                </a:solidFill>
              </a:rPr>
              <a:t>  SAGE – a programmable computer</a:t>
            </a:r>
            <a:endParaRPr lang="en-US" dirty="0">
              <a:solidFill>
                <a:srgbClr val="FFFFFF"/>
              </a:solidFill>
            </a:endParaRPr>
          </a:p>
        </p:txBody>
      </p:sp>
    </p:spTree>
    <p:extLst>
      <p:ext uri="{BB962C8B-B14F-4D97-AF65-F5344CB8AC3E}">
        <p14:creationId xmlns:p14="http://schemas.microsoft.com/office/powerpoint/2010/main" val="125026280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72367" y="1143000"/>
            <a:ext cx="4292600" cy="5715000"/>
          </a:xfrm>
          <a:prstGeom prst="rect">
            <a:avLst/>
          </a:prstGeom>
        </p:spPr>
      </p:pic>
      <p:sp>
        <p:nvSpPr>
          <p:cNvPr id="2" name="Title 1"/>
          <p:cNvSpPr>
            <a:spLocks noGrp="1"/>
          </p:cNvSpPr>
          <p:nvPr>
            <p:ph type="title" idx="4294967295"/>
          </p:nvPr>
        </p:nvSpPr>
        <p:spPr>
          <a:xfrm>
            <a:off x="457200" y="2696104"/>
            <a:ext cx="8229600" cy="1143000"/>
          </a:xfrm>
        </p:spPr>
        <p:txBody>
          <a:bodyPr/>
          <a:lstStyle/>
          <a:p>
            <a:pPr algn="l"/>
            <a:r>
              <a:rPr lang="en-US" dirty="0" smtClean="0">
                <a:latin typeface="AhnbergHand"/>
                <a:cs typeface="AhnbergHand"/>
              </a:rPr>
              <a:t>Where to from here?</a:t>
            </a:r>
            <a:endParaRPr lang="en-US" dirty="0">
              <a:latin typeface="AhnbergHand"/>
              <a:cs typeface="AhnbergHand"/>
            </a:endParaRPr>
          </a:p>
        </p:txBody>
      </p:sp>
    </p:spTree>
    <p:extLst>
      <p:ext uri="{BB962C8B-B14F-4D97-AF65-F5344CB8AC3E}">
        <p14:creationId xmlns:p14="http://schemas.microsoft.com/office/powerpoint/2010/main" val="294347277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56" y="-139443"/>
            <a:ext cx="5029200" cy="1143000"/>
          </a:xfrm>
        </p:spPr>
        <p:txBody>
          <a:bodyPr>
            <a:normAutofit/>
          </a:bodyPr>
          <a:lstStyle/>
          <a:p>
            <a:r>
              <a:rPr lang="en-US" dirty="0" smtClean="0">
                <a:latin typeface="Powderfinger Type"/>
                <a:cs typeface="Powderfinger Type"/>
              </a:rPr>
              <a:t>5 Years </a:t>
            </a:r>
            <a:r>
              <a:rPr lang="en-US" dirty="0">
                <a:latin typeface="Powderfinger Type"/>
                <a:cs typeface="Powderfinger Type"/>
              </a:rPr>
              <a:t>O</a:t>
            </a:r>
            <a:r>
              <a:rPr lang="en-US" dirty="0" smtClean="0">
                <a:latin typeface="Powderfinger Type"/>
                <a:cs typeface="Powderfinger Type"/>
              </a:rPr>
              <a:t>ut</a:t>
            </a:r>
            <a:endParaRPr lang="en-US" dirty="0">
              <a:latin typeface="Powderfinger Type"/>
              <a:cs typeface="Powderfinger Type"/>
            </a:endParaRPr>
          </a:p>
        </p:txBody>
      </p:sp>
      <p:pic>
        <p:nvPicPr>
          <p:cNvPr id="4" name="Picture 3"/>
          <p:cNvPicPr>
            <a:picLocks noChangeAspect="1"/>
          </p:cNvPicPr>
          <p:nvPr/>
        </p:nvPicPr>
        <p:blipFill>
          <a:blip r:embed="rId2"/>
          <a:stretch>
            <a:fillRect/>
          </a:stretch>
        </p:blipFill>
        <p:spPr>
          <a:xfrm>
            <a:off x="3272367" y="1143000"/>
            <a:ext cx="4292600" cy="5715000"/>
          </a:xfrm>
          <a:prstGeom prst="rect">
            <a:avLst/>
          </a:prstGeom>
        </p:spPr>
      </p:pic>
      <p:sp>
        <p:nvSpPr>
          <p:cNvPr id="6" name="Freeform 5"/>
          <p:cNvSpPr/>
          <p:nvPr/>
        </p:nvSpPr>
        <p:spPr>
          <a:xfrm>
            <a:off x="4511166" y="4094104"/>
            <a:ext cx="171243" cy="609226"/>
          </a:xfrm>
          <a:custGeom>
            <a:avLst/>
            <a:gdLst>
              <a:gd name="connsiteX0" fmla="*/ 10034 w 171243"/>
              <a:gd name="connsiteY0" fmla="*/ 105363 h 609226"/>
              <a:gd name="connsiteX1" fmla="*/ 10034 w 171243"/>
              <a:gd name="connsiteY1" fmla="*/ 342429 h 609226"/>
              <a:gd name="connsiteX2" fmla="*/ 10034 w 171243"/>
              <a:gd name="connsiteY2" fmla="*/ 579496 h 609226"/>
              <a:gd name="connsiteX3" fmla="*/ 145501 w 171243"/>
              <a:gd name="connsiteY3" fmla="*/ 545629 h 609226"/>
              <a:gd name="connsiteX4" fmla="*/ 162434 w 171243"/>
              <a:gd name="connsiteY4" fmla="*/ 37629 h 609226"/>
              <a:gd name="connsiteX5" fmla="*/ 43901 w 171243"/>
              <a:gd name="connsiteY5" fmla="*/ 37629 h 60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3" h="609226">
                <a:moveTo>
                  <a:pt x="10034" y="105363"/>
                </a:moveTo>
                <a:lnTo>
                  <a:pt x="10034" y="342429"/>
                </a:lnTo>
                <a:cubicBezTo>
                  <a:pt x="10034" y="421451"/>
                  <a:pt x="-12544" y="545629"/>
                  <a:pt x="10034" y="579496"/>
                </a:cubicBezTo>
                <a:cubicBezTo>
                  <a:pt x="32612" y="613363"/>
                  <a:pt x="120101" y="635940"/>
                  <a:pt x="145501" y="545629"/>
                </a:cubicBezTo>
                <a:cubicBezTo>
                  <a:pt x="170901" y="455318"/>
                  <a:pt x="179367" y="122296"/>
                  <a:pt x="162434" y="37629"/>
                </a:cubicBezTo>
                <a:cubicBezTo>
                  <a:pt x="145501" y="-47038"/>
                  <a:pt x="43901" y="37629"/>
                  <a:pt x="43901" y="37629"/>
                </a:cubicBezTo>
              </a:path>
            </a:pathLst>
          </a:custGeom>
          <a:solidFill>
            <a:srgbClr val="FFFFFF"/>
          </a:solidFill>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4144325" y="3808398"/>
            <a:ext cx="800219" cy="369332"/>
          </a:xfrm>
          <a:prstGeom prst="rect">
            <a:avLst/>
          </a:prstGeom>
          <a:solidFill>
            <a:srgbClr val="FFFFFF"/>
          </a:solidFill>
          <a:ln>
            <a:solidFill>
              <a:srgbClr val="000000"/>
            </a:solidFill>
          </a:ln>
        </p:spPr>
        <p:txBody>
          <a:bodyPr wrap="none" rtlCol="0">
            <a:spAutoFit/>
          </a:bodyPr>
          <a:lstStyle/>
          <a:p>
            <a:r>
              <a:rPr lang="en-US" b="1" dirty="0" smtClean="0">
                <a:latin typeface="AhnbergHand"/>
                <a:cs typeface="AhnbergHand"/>
              </a:rPr>
              <a:t>2017</a:t>
            </a:r>
            <a:endParaRPr lang="en-US" b="1" dirty="0">
              <a:latin typeface="AhnbergHand"/>
              <a:cs typeface="AhnbergHand"/>
            </a:endParaRPr>
          </a:p>
        </p:txBody>
      </p:sp>
    </p:spTree>
    <p:extLst>
      <p:ext uri="{BB962C8B-B14F-4D97-AF65-F5344CB8AC3E}">
        <p14:creationId xmlns:p14="http://schemas.microsoft.com/office/powerpoint/2010/main" val="378973545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769" y="274638"/>
            <a:ext cx="8793335" cy="1143000"/>
          </a:xfrm>
        </p:spPr>
        <p:txBody>
          <a:bodyPr>
            <a:normAutofit/>
          </a:bodyPr>
          <a:lstStyle/>
          <a:p>
            <a:r>
              <a:rPr lang="en-US" dirty="0" smtClean="0">
                <a:latin typeface="AhnbergHand"/>
                <a:cs typeface="AhnbergHand"/>
              </a:rPr>
              <a:t>It’s a mobile world!</a:t>
            </a:r>
            <a:endParaRPr lang="en-US" dirty="0">
              <a:latin typeface="AhnbergHand"/>
              <a:cs typeface="AhnbergHand"/>
            </a:endParaRPr>
          </a:p>
        </p:txBody>
      </p:sp>
      <p:sp>
        <p:nvSpPr>
          <p:cNvPr id="3" name="Content Placeholder 2"/>
          <p:cNvSpPr>
            <a:spLocks noGrp="1"/>
          </p:cNvSpPr>
          <p:nvPr>
            <p:ph idx="1"/>
          </p:nvPr>
        </p:nvSpPr>
        <p:spPr>
          <a:xfrm>
            <a:off x="457199" y="1600200"/>
            <a:ext cx="8472905" cy="4525963"/>
          </a:xfrm>
        </p:spPr>
        <p:txBody>
          <a:bodyPr>
            <a:normAutofit fontScale="92500" lnSpcReduction="10000"/>
          </a:bodyPr>
          <a:lstStyle/>
          <a:p>
            <a:pPr marL="457200" lvl="1" indent="0">
              <a:buNone/>
            </a:pPr>
            <a:r>
              <a:rPr lang="en-US" sz="3500" b="1" dirty="0" smtClean="0"/>
              <a:t>2011: 270 million mobile units shipped </a:t>
            </a:r>
          </a:p>
          <a:p>
            <a:pPr lvl="1"/>
            <a:endParaRPr lang="en-US" dirty="0"/>
          </a:p>
          <a:p>
            <a:pPr marL="457200" lvl="1" indent="0">
              <a:buNone/>
            </a:pPr>
            <a:r>
              <a:rPr lang="en-US" b="1" dirty="0" smtClean="0"/>
              <a:t>Factors:</a:t>
            </a:r>
          </a:p>
          <a:p>
            <a:pPr lvl="2"/>
            <a:r>
              <a:rPr lang="en-US" b="1" dirty="0" smtClean="0"/>
              <a:t>Production volumes are bringing down component unit cost</a:t>
            </a:r>
          </a:p>
          <a:p>
            <a:pPr lvl="2"/>
            <a:r>
              <a:rPr lang="en-US" b="1" dirty="0" smtClean="0"/>
              <a:t>Android is bringing down software unit cost</a:t>
            </a:r>
          </a:p>
          <a:p>
            <a:pPr lvl="2"/>
            <a:r>
              <a:rPr lang="en-US" b="1" dirty="0" smtClean="0"/>
              <a:t>No need for new content - leverage off the the existing web universe of content</a:t>
            </a:r>
          </a:p>
          <a:p>
            <a:pPr lvl="2"/>
            <a:r>
              <a:rPr lang="en-US" b="1" dirty="0" smtClean="0"/>
              <a:t>Shift away from the desktop and the laptop by the production industry seeking new markets for their production capability</a:t>
            </a:r>
          </a:p>
          <a:p>
            <a:pPr lvl="2"/>
            <a:r>
              <a:rPr lang="en-US" b="1" dirty="0" smtClean="0"/>
              <a:t>Assumes an abundant minimal common network substrate</a:t>
            </a:r>
          </a:p>
          <a:p>
            <a:pPr lvl="2"/>
            <a:endParaRPr lang="en-US" b="1" dirty="0" smtClean="0"/>
          </a:p>
        </p:txBody>
      </p:sp>
    </p:spTree>
    <p:extLst>
      <p:ext uri="{BB962C8B-B14F-4D97-AF65-F5344CB8AC3E}">
        <p14:creationId xmlns:p14="http://schemas.microsoft.com/office/powerpoint/2010/main" val="87425989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11500" y="1968500"/>
            <a:ext cx="2921000" cy="2921000"/>
          </a:xfrm>
          <a:prstGeom prst="rect">
            <a:avLst/>
          </a:prstGeom>
        </p:spPr>
      </p:pic>
      <p:sp>
        <p:nvSpPr>
          <p:cNvPr id="2" name="Title 1"/>
          <p:cNvSpPr>
            <a:spLocks noGrp="1"/>
          </p:cNvSpPr>
          <p:nvPr>
            <p:ph type="title"/>
          </p:nvPr>
        </p:nvSpPr>
        <p:spPr/>
        <p:txBody>
          <a:bodyPr/>
          <a:lstStyle/>
          <a:p>
            <a:r>
              <a:rPr lang="en-US" dirty="0" smtClean="0">
                <a:latin typeface="Powderfinger Type"/>
                <a:cs typeface="Powderfinger Type"/>
              </a:rPr>
              <a:t>Apple’s Numbers</a:t>
            </a:r>
            <a:endParaRPr lang="en-US" dirty="0">
              <a:latin typeface="Powderfinger Type"/>
              <a:cs typeface="Powderfinger Type"/>
            </a:endParaRPr>
          </a:p>
        </p:txBody>
      </p:sp>
      <p:sp>
        <p:nvSpPr>
          <p:cNvPr id="5" name="Rectangle 4"/>
          <p:cNvSpPr/>
          <p:nvPr/>
        </p:nvSpPr>
        <p:spPr>
          <a:xfrm>
            <a:off x="2941053" y="1968500"/>
            <a:ext cx="3515894" cy="2921000"/>
          </a:xfrm>
          <a:prstGeom prst="rect">
            <a:avLst/>
          </a:prstGeom>
          <a:solidFill>
            <a:schemeClr val="bg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rmAutofit fontScale="92500" lnSpcReduction="10000"/>
          </a:bodyPr>
          <a:lstStyle/>
          <a:p>
            <a:pPr marL="0" indent="0">
              <a:buNone/>
            </a:pPr>
            <a:r>
              <a:rPr lang="en-US" dirty="0"/>
              <a:t>i</a:t>
            </a:r>
            <a:r>
              <a:rPr lang="en-US" dirty="0" smtClean="0"/>
              <a:t>Phones:</a:t>
            </a:r>
          </a:p>
          <a:p>
            <a:r>
              <a:rPr lang="en-US" dirty="0" smtClean="0"/>
              <a:t>Q3 2010 : Apple shipped  8.4M iPhones</a:t>
            </a:r>
          </a:p>
          <a:p>
            <a:r>
              <a:rPr lang="en-US" dirty="0" smtClean="0"/>
              <a:t>Q3 2011 : Apple shipped 20.3M iPhones</a:t>
            </a:r>
          </a:p>
          <a:p>
            <a:pPr lvl="1"/>
            <a:r>
              <a:rPr lang="en-US" dirty="0" smtClean="0"/>
              <a:t>Added 42 carriers and 15 countries in the quarter!</a:t>
            </a:r>
          </a:p>
          <a:p>
            <a:pPr marL="0" indent="0">
              <a:buNone/>
            </a:pPr>
            <a:r>
              <a:rPr lang="en-US" dirty="0" err="1" smtClean="0"/>
              <a:t>iPads</a:t>
            </a:r>
            <a:r>
              <a:rPr lang="en-US" dirty="0" smtClean="0"/>
              <a:t>:</a:t>
            </a:r>
            <a:endParaRPr lang="en-US" dirty="0"/>
          </a:p>
          <a:p>
            <a:r>
              <a:rPr lang="en-US" dirty="0"/>
              <a:t>Q3 2010 : Apple shipped  </a:t>
            </a:r>
            <a:r>
              <a:rPr lang="en-US" dirty="0" smtClean="0"/>
              <a:t>3.3M </a:t>
            </a:r>
            <a:r>
              <a:rPr lang="en-US" dirty="0" err="1" smtClean="0"/>
              <a:t>iPads</a:t>
            </a:r>
            <a:endParaRPr lang="en-US" dirty="0"/>
          </a:p>
          <a:p>
            <a:r>
              <a:rPr lang="en-US" dirty="0" smtClean="0"/>
              <a:t>Q3 </a:t>
            </a:r>
            <a:r>
              <a:rPr lang="en-US" dirty="0"/>
              <a:t>2011 : Apple shipped </a:t>
            </a:r>
            <a:r>
              <a:rPr lang="en-US" dirty="0" smtClean="0"/>
              <a:t>9.2M </a:t>
            </a:r>
            <a:r>
              <a:rPr lang="en-US" dirty="0" err="1" smtClean="0"/>
              <a:t>iPads</a:t>
            </a:r>
            <a:endParaRPr lang="en-US" dirty="0"/>
          </a:p>
          <a:p>
            <a:pPr lvl="1"/>
            <a:r>
              <a:rPr lang="en-US" dirty="0" smtClean="0"/>
              <a:t>“every </a:t>
            </a:r>
            <a:r>
              <a:rPr lang="en-US" dirty="0" err="1" smtClean="0"/>
              <a:t>iPad</a:t>
            </a:r>
            <a:r>
              <a:rPr lang="en-US" dirty="0" smtClean="0"/>
              <a:t> we could make has been sold”</a:t>
            </a:r>
          </a:p>
          <a:p>
            <a:pPr marL="0" indent="0">
              <a:buNone/>
            </a:pPr>
            <a:r>
              <a:rPr lang="en-US" dirty="0" smtClean="0"/>
              <a:t>Q3 2011 profit: $US 7.3B</a:t>
            </a:r>
          </a:p>
          <a:p>
            <a:pPr marL="0" indent="0">
              <a:buNone/>
            </a:pPr>
            <a:endParaRPr lang="en-US" dirty="0" smtClean="0"/>
          </a:p>
        </p:txBody>
      </p:sp>
    </p:spTree>
    <p:extLst>
      <p:ext uri="{BB962C8B-B14F-4D97-AF65-F5344CB8AC3E}">
        <p14:creationId xmlns:p14="http://schemas.microsoft.com/office/powerpoint/2010/main" val="19400255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111500" y="1968500"/>
            <a:ext cx="2921000" cy="2921000"/>
          </a:xfrm>
          <a:prstGeom prst="rect">
            <a:avLst/>
          </a:prstGeom>
        </p:spPr>
      </p:pic>
      <p:sp>
        <p:nvSpPr>
          <p:cNvPr id="12" name="Rectangle 11"/>
          <p:cNvSpPr/>
          <p:nvPr/>
        </p:nvSpPr>
        <p:spPr>
          <a:xfrm>
            <a:off x="2941053" y="1968500"/>
            <a:ext cx="3515894" cy="2921000"/>
          </a:xfrm>
          <a:prstGeom prst="rect">
            <a:avLst/>
          </a:prstGeom>
          <a:solidFill>
            <a:schemeClr val="bg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latin typeface="Powderfinger Type"/>
                <a:cs typeface="Powderfinger Type"/>
              </a:rPr>
              <a:t>Apple’s Numbers</a:t>
            </a:r>
            <a:endParaRPr lang="en-US" dirty="0">
              <a:latin typeface="Powderfinger Type"/>
              <a:cs typeface="Powderfinger Type"/>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a:t>i</a:t>
            </a:r>
            <a:r>
              <a:rPr lang="en-US" dirty="0" smtClean="0"/>
              <a:t>Phones:</a:t>
            </a:r>
          </a:p>
          <a:p>
            <a:r>
              <a:rPr lang="en-US" dirty="0" smtClean="0"/>
              <a:t>Q3 2010 : Apple shipped  8.4M iPhones</a:t>
            </a:r>
          </a:p>
          <a:p>
            <a:r>
              <a:rPr lang="en-US" dirty="0" smtClean="0"/>
              <a:t>Q3 2011 : Apple shipped 20.3M iPhones</a:t>
            </a:r>
          </a:p>
          <a:p>
            <a:pPr lvl="1"/>
            <a:r>
              <a:rPr lang="en-US" dirty="0" smtClean="0"/>
              <a:t>Added 42 carriers and 15 countries in the quarter!</a:t>
            </a:r>
          </a:p>
          <a:p>
            <a:pPr marL="0" indent="0">
              <a:buNone/>
            </a:pPr>
            <a:r>
              <a:rPr lang="en-US" dirty="0" err="1" smtClean="0"/>
              <a:t>iPads</a:t>
            </a:r>
            <a:r>
              <a:rPr lang="en-US" dirty="0" smtClean="0"/>
              <a:t>:</a:t>
            </a:r>
            <a:endParaRPr lang="en-US" dirty="0"/>
          </a:p>
          <a:p>
            <a:r>
              <a:rPr lang="en-US" dirty="0"/>
              <a:t>Q3 2010 : Apple shipped  </a:t>
            </a:r>
            <a:r>
              <a:rPr lang="en-US" dirty="0" smtClean="0"/>
              <a:t>3.3M </a:t>
            </a:r>
            <a:r>
              <a:rPr lang="en-US" dirty="0" err="1" smtClean="0"/>
              <a:t>iPads</a:t>
            </a:r>
            <a:endParaRPr lang="en-US" dirty="0"/>
          </a:p>
          <a:p>
            <a:r>
              <a:rPr lang="en-US" dirty="0" smtClean="0"/>
              <a:t>Q3 </a:t>
            </a:r>
            <a:r>
              <a:rPr lang="en-US" dirty="0"/>
              <a:t>2011 : Apple shipped </a:t>
            </a:r>
            <a:r>
              <a:rPr lang="en-US" dirty="0" smtClean="0"/>
              <a:t>9.2M </a:t>
            </a:r>
            <a:r>
              <a:rPr lang="en-US" dirty="0" err="1" smtClean="0"/>
              <a:t>iPads</a:t>
            </a:r>
            <a:endParaRPr lang="en-US" dirty="0"/>
          </a:p>
          <a:p>
            <a:pPr lvl="1"/>
            <a:r>
              <a:rPr lang="en-US" dirty="0" smtClean="0"/>
              <a:t>“every </a:t>
            </a:r>
            <a:r>
              <a:rPr lang="en-US" dirty="0" err="1" smtClean="0"/>
              <a:t>iPad</a:t>
            </a:r>
            <a:r>
              <a:rPr lang="en-US" dirty="0" smtClean="0"/>
              <a:t> we could make has been sold”</a:t>
            </a:r>
          </a:p>
          <a:p>
            <a:pPr marL="0" indent="0">
              <a:buNone/>
            </a:pPr>
            <a:r>
              <a:rPr lang="en-US" dirty="0" smtClean="0"/>
              <a:t>Q3 2011 profit: $US 7.3B</a:t>
            </a:r>
          </a:p>
          <a:p>
            <a:pPr marL="0" indent="0">
              <a:buNone/>
            </a:pPr>
            <a:endParaRPr lang="en-US" dirty="0" smtClean="0"/>
          </a:p>
        </p:txBody>
      </p:sp>
      <p:pic>
        <p:nvPicPr>
          <p:cNvPr id="4" name="Picture 3" descr="aa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16723">
            <a:off x="377757" y="513755"/>
            <a:ext cx="3110880" cy="5270500"/>
          </a:xfrm>
          <a:prstGeom prst="rect">
            <a:avLst/>
          </a:prstGeom>
        </p:spPr>
      </p:pic>
      <p:sp>
        <p:nvSpPr>
          <p:cNvPr id="5" name="Rectangle 2"/>
          <p:cNvSpPr>
            <a:spLocks/>
          </p:cNvSpPr>
          <p:nvPr/>
        </p:nvSpPr>
        <p:spPr bwMode="auto">
          <a:xfrm rot="21032447">
            <a:off x="4884328" y="5058902"/>
            <a:ext cx="3904446" cy="1488378"/>
          </a:xfrm>
          <a:prstGeom prst="rect">
            <a:avLst/>
          </a:prstGeom>
          <a:solidFill>
            <a:srgbClr val="F0F082"/>
          </a:solidFill>
          <a:ln>
            <a:noFill/>
          </a:ln>
          <a:effectLst>
            <a:outerShdw blurRad="76200" dist="50799" dir="3000000" algn="ctr" rotWithShape="0">
              <a:schemeClr val="tx1">
                <a:alpha val="50000"/>
              </a:schemeClr>
            </a:outerShdw>
          </a:effectLst>
          <a:extLst/>
        </p:spPr>
        <p:txBody>
          <a:bodyPr lIns="0" tIns="0" rIns="0" bIns="0" anchor="ctr"/>
          <a:lstStyle/>
          <a:p>
            <a:pPr algn="ctr">
              <a:defRPr/>
            </a:pPr>
            <a:endParaRPr lang="en-US" sz="2800" dirty="0" smtClean="0">
              <a:solidFill>
                <a:schemeClr val="tx1"/>
              </a:solidFill>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endParaRPr>
          </a:p>
          <a:p>
            <a:pPr algn="ctr">
              <a:defRPr/>
            </a:pPr>
            <a:r>
              <a:rPr lang="en-US" sz="2800" dirty="0" smtClean="0">
                <a:effectLst>
                  <a:outerShdw blurRad="38100" dist="38100" dir="2700000" algn="tl">
                    <a:srgbClr val="FFFFFF"/>
                  </a:outerShdw>
                </a:effectLst>
                <a:latin typeface="AhnbergHand"/>
                <a:ea typeface="ＭＳ Ｐゴシック" charset="0"/>
                <a:cs typeface="AhnbergHand"/>
                <a:sym typeface="Bradley Hand ITC TT-Bold" charset="0"/>
              </a:rPr>
              <a:t>And Q4 2011 was even bigger!</a:t>
            </a:r>
          </a:p>
          <a:p>
            <a:pPr algn="ctr">
              <a:defRPr/>
            </a:pPr>
            <a:endParaRPr lang="en-US" sz="2800" dirty="0">
              <a:effectLst>
                <a:outerShdw blurRad="38100" dist="38100" dir="2700000" algn="tl">
                  <a:srgbClr val="FFFFFF"/>
                </a:outerShdw>
              </a:effectLst>
              <a:latin typeface="AhnbergHand"/>
              <a:ea typeface="ＭＳ Ｐゴシック" charset="0"/>
              <a:cs typeface="AhnbergHand"/>
              <a:sym typeface="Bradley Hand ITC TT-Bold" charset="0"/>
            </a:endParaRPr>
          </a:p>
        </p:txBody>
      </p:sp>
    </p:spTree>
    <p:extLst>
      <p:ext uri="{BB962C8B-B14F-4D97-AF65-F5344CB8AC3E}">
        <p14:creationId xmlns:p14="http://schemas.microsoft.com/office/powerpoint/2010/main" val="626886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111500" y="1968500"/>
            <a:ext cx="2921000" cy="2921000"/>
          </a:xfrm>
          <a:prstGeom prst="rect">
            <a:avLst/>
          </a:prstGeom>
        </p:spPr>
      </p:pic>
      <p:sp>
        <p:nvSpPr>
          <p:cNvPr id="12" name="Rectangle 11"/>
          <p:cNvSpPr/>
          <p:nvPr/>
        </p:nvSpPr>
        <p:spPr>
          <a:xfrm>
            <a:off x="2941053" y="1968500"/>
            <a:ext cx="3515894" cy="2921000"/>
          </a:xfrm>
          <a:prstGeom prst="rect">
            <a:avLst/>
          </a:prstGeom>
          <a:solidFill>
            <a:schemeClr val="bg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latin typeface="Powderfinger Type"/>
                <a:cs typeface="Powderfinger Type"/>
              </a:rPr>
              <a:t>Apple’s Numbers</a:t>
            </a:r>
            <a:endParaRPr lang="en-US" dirty="0">
              <a:latin typeface="Powderfinger Type"/>
              <a:cs typeface="Powderfinger Type"/>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a:t>i</a:t>
            </a:r>
            <a:r>
              <a:rPr lang="en-US" dirty="0" smtClean="0"/>
              <a:t>Phones:</a:t>
            </a:r>
          </a:p>
          <a:p>
            <a:r>
              <a:rPr lang="en-US" dirty="0" smtClean="0"/>
              <a:t>Q3 2010 : Apple shipped  8.4M iPhones</a:t>
            </a:r>
          </a:p>
          <a:p>
            <a:r>
              <a:rPr lang="en-US" dirty="0" smtClean="0"/>
              <a:t>Q3 2011 : Apple shipped 20.3M iPhones</a:t>
            </a:r>
          </a:p>
          <a:p>
            <a:pPr lvl="1"/>
            <a:r>
              <a:rPr lang="en-US" dirty="0" smtClean="0"/>
              <a:t>Added 42 carriers and 15 countries in the quarter!</a:t>
            </a:r>
          </a:p>
          <a:p>
            <a:pPr marL="0" indent="0">
              <a:buNone/>
            </a:pPr>
            <a:r>
              <a:rPr lang="en-US" dirty="0" err="1" smtClean="0"/>
              <a:t>iPads</a:t>
            </a:r>
            <a:r>
              <a:rPr lang="en-US" dirty="0" smtClean="0"/>
              <a:t>:</a:t>
            </a:r>
            <a:endParaRPr lang="en-US" dirty="0"/>
          </a:p>
          <a:p>
            <a:r>
              <a:rPr lang="en-US" dirty="0"/>
              <a:t>Q3 2010 : Apple shipped  </a:t>
            </a:r>
            <a:r>
              <a:rPr lang="en-US" dirty="0" smtClean="0"/>
              <a:t>3.3M </a:t>
            </a:r>
            <a:r>
              <a:rPr lang="en-US" dirty="0" err="1" smtClean="0"/>
              <a:t>iPads</a:t>
            </a:r>
            <a:endParaRPr lang="en-US" dirty="0"/>
          </a:p>
          <a:p>
            <a:r>
              <a:rPr lang="en-US" dirty="0" smtClean="0"/>
              <a:t>Q3 </a:t>
            </a:r>
            <a:r>
              <a:rPr lang="en-US" dirty="0"/>
              <a:t>2011 : Apple shipped </a:t>
            </a:r>
            <a:r>
              <a:rPr lang="en-US" dirty="0" smtClean="0"/>
              <a:t>9.2M </a:t>
            </a:r>
            <a:r>
              <a:rPr lang="en-US" dirty="0" err="1" smtClean="0"/>
              <a:t>iPads</a:t>
            </a:r>
            <a:endParaRPr lang="en-US" dirty="0"/>
          </a:p>
          <a:p>
            <a:pPr lvl="1"/>
            <a:r>
              <a:rPr lang="en-US" dirty="0" smtClean="0"/>
              <a:t>“every </a:t>
            </a:r>
            <a:r>
              <a:rPr lang="en-US" dirty="0" err="1" smtClean="0"/>
              <a:t>iPad</a:t>
            </a:r>
            <a:r>
              <a:rPr lang="en-US" dirty="0" smtClean="0"/>
              <a:t> we could make has been sold”</a:t>
            </a:r>
          </a:p>
          <a:p>
            <a:pPr marL="0" indent="0">
              <a:buNone/>
            </a:pPr>
            <a:r>
              <a:rPr lang="en-US" dirty="0" smtClean="0"/>
              <a:t>Q3 2011 profit: $US 7.3B</a:t>
            </a:r>
          </a:p>
          <a:p>
            <a:pPr marL="0" indent="0">
              <a:buNone/>
            </a:pPr>
            <a:endParaRPr lang="en-US" dirty="0" smtClean="0"/>
          </a:p>
        </p:txBody>
      </p:sp>
      <p:pic>
        <p:nvPicPr>
          <p:cNvPr id="4" name="Picture 3" descr="aa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16723">
            <a:off x="377757" y="513755"/>
            <a:ext cx="3110880" cy="5270500"/>
          </a:xfrm>
          <a:prstGeom prst="rect">
            <a:avLst/>
          </a:prstGeom>
        </p:spPr>
      </p:pic>
      <p:sp>
        <p:nvSpPr>
          <p:cNvPr id="5" name="Rectangle 2"/>
          <p:cNvSpPr>
            <a:spLocks/>
          </p:cNvSpPr>
          <p:nvPr/>
        </p:nvSpPr>
        <p:spPr bwMode="auto">
          <a:xfrm rot="21032447">
            <a:off x="4884328" y="5058902"/>
            <a:ext cx="3904446" cy="1488378"/>
          </a:xfrm>
          <a:prstGeom prst="rect">
            <a:avLst/>
          </a:prstGeom>
          <a:solidFill>
            <a:srgbClr val="F0F082"/>
          </a:solidFill>
          <a:ln>
            <a:noFill/>
          </a:ln>
          <a:effectLst>
            <a:outerShdw blurRad="76200" dist="50799" dir="3000000" algn="ctr" rotWithShape="0">
              <a:schemeClr val="tx1">
                <a:alpha val="50000"/>
              </a:schemeClr>
            </a:outerShdw>
          </a:effectLst>
          <a:extLst/>
        </p:spPr>
        <p:txBody>
          <a:bodyPr lIns="0" tIns="0" rIns="0" bIns="0" anchor="ctr"/>
          <a:lstStyle/>
          <a:p>
            <a:pPr algn="ctr">
              <a:defRPr/>
            </a:pPr>
            <a:endParaRPr lang="en-US" sz="2800" dirty="0" smtClean="0">
              <a:solidFill>
                <a:schemeClr val="tx1"/>
              </a:solidFill>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endParaRPr>
          </a:p>
          <a:p>
            <a:pPr algn="ctr">
              <a:defRPr/>
            </a:pPr>
            <a:r>
              <a:rPr lang="en-US" sz="2800" dirty="0" smtClean="0">
                <a:effectLst>
                  <a:outerShdw blurRad="38100" dist="38100" dir="2700000" algn="tl">
                    <a:srgbClr val="FFFFFF"/>
                  </a:outerShdw>
                </a:effectLst>
                <a:latin typeface="AhnbergHand"/>
                <a:ea typeface="ＭＳ Ｐゴシック" charset="0"/>
                <a:cs typeface="AhnbergHand"/>
                <a:sym typeface="Bradley Hand ITC TT-Bold" charset="0"/>
              </a:rPr>
              <a:t>And Q4 2011 was even bigger!</a:t>
            </a:r>
          </a:p>
          <a:p>
            <a:pPr algn="ctr">
              <a:defRPr/>
            </a:pPr>
            <a:endParaRPr lang="en-US" sz="2800" dirty="0">
              <a:effectLst>
                <a:outerShdw blurRad="38100" dist="38100" dir="2700000" algn="tl">
                  <a:srgbClr val="FFFFFF"/>
                </a:outerShdw>
              </a:effectLst>
              <a:latin typeface="AhnbergHand"/>
              <a:ea typeface="ＭＳ Ｐゴシック" charset="0"/>
              <a:cs typeface="AhnbergHand"/>
              <a:sym typeface="Bradley Hand ITC TT-Bold" charset="0"/>
            </a:endParaRPr>
          </a:p>
        </p:txBody>
      </p:sp>
      <p:sp>
        <p:nvSpPr>
          <p:cNvPr id="6" name="TextBox 5"/>
          <p:cNvSpPr txBox="1"/>
          <p:nvPr/>
        </p:nvSpPr>
        <p:spPr>
          <a:xfrm>
            <a:off x="4932947" y="1600200"/>
            <a:ext cx="2223686" cy="461665"/>
          </a:xfrm>
          <a:prstGeom prst="rect">
            <a:avLst/>
          </a:prstGeom>
          <a:noFill/>
        </p:spPr>
        <p:txBody>
          <a:bodyPr wrap="none" rtlCol="0">
            <a:spAutoFit/>
          </a:bodyPr>
          <a:lstStyle/>
          <a:p>
            <a:r>
              <a:rPr lang="en-US" sz="2400" b="1" dirty="0">
                <a:solidFill>
                  <a:srgbClr val="FF0000"/>
                </a:solidFill>
                <a:latin typeface="AhnbergHand"/>
                <a:cs typeface="AhnbergHand"/>
              </a:rPr>
              <a:t>3</a:t>
            </a:r>
            <a:r>
              <a:rPr lang="en-US" sz="2400" b="1" dirty="0" smtClean="0">
                <a:solidFill>
                  <a:srgbClr val="FF0000"/>
                </a:solidFill>
                <a:latin typeface="AhnbergHand"/>
                <a:cs typeface="AhnbergHand"/>
              </a:rPr>
              <a:t>7M iPhones</a:t>
            </a:r>
            <a:endParaRPr lang="en-US" sz="2400" b="1" dirty="0">
              <a:solidFill>
                <a:srgbClr val="FF0000"/>
              </a:solidFill>
              <a:latin typeface="AhnbergHand"/>
              <a:cs typeface="AhnbergHand"/>
            </a:endParaRPr>
          </a:p>
        </p:txBody>
      </p:sp>
      <p:sp>
        <p:nvSpPr>
          <p:cNvPr id="8" name="Freeform 7"/>
          <p:cNvSpPr/>
          <p:nvPr/>
        </p:nvSpPr>
        <p:spPr>
          <a:xfrm>
            <a:off x="4839368" y="2125579"/>
            <a:ext cx="781761" cy="935789"/>
          </a:xfrm>
          <a:custGeom>
            <a:avLst/>
            <a:gdLst>
              <a:gd name="connsiteX0" fmla="*/ 0 w 781761"/>
              <a:gd name="connsiteY0" fmla="*/ 935789 h 935789"/>
              <a:gd name="connsiteX1" fmla="*/ 441158 w 781761"/>
              <a:gd name="connsiteY1" fmla="*/ 494632 h 935789"/>
              <a:gd name="connsiteX2" fmla="*/ 762000 w 781761"/>
              <a:gd name="connsiteY2" fmla="*/ 120316 h 935789"/>
              <a:gd name="connsiteX3" fmla="*/ 748632 w 781761"/>
              <a:gd name="connsiteY3" fmla="*/ 0 h 935789"/>
            </a:gdLst>
            <a:ahLst/>
            <a:cxnLst>
              <a:cxn ang="0">
                <a:pos x="connsiteX0" y="connsiteY0"/>
              </a:cxn>
              <a:cxn ang="0">
                <a:pos x="connsiteX1" y="connsiteY1"/>
              </a:cxn>
              <a:cxn ang="0">
                <a:pos x="connsiteX2" y="connsiteY2"/>
              </a:cxn>
              <a:cxn ang="0">
                <a:pos x="connsiteX3" y="connsiteY3"/>
              </a:cxn>
            </a:cxnLst>
            <a:rect l="l" t="t" r="r" b="b"/>
            <a:pathLst>
              <a:path w="781761" h="935789">
                <a:moveTo>
                  <a:pt x="0" y="935789"/>
                </a:moveTo>
                <a:cubicBezTo>
                  <a:pt x="157079" y="783166"/>
                  <a:pt x="314158" y="630544"/>
                  <a:pt x="441158" y="494632"/>
                </a:cubicBezTo>
                <a:cubicBezTo>
                  <a:pt x="568158" y="358720"/>
                  <a:pt x="710754" y="202755"/>
                  <a:pt x="762000" y="120316"/>
                </a:cubicBezTo>
                <a:cubicBezTo>
                  <a:pt x="813246" y="37877"/>
                  <a:pt x="748632" y="0"/>
                  <a:pt x="748632"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788568" y="3989137"/>
            <a:ext cx="781761" cy="935789"/>
          </a:xfrm>
          <a:custGeom>
            <a:avLst/>
            <a:gdLst>
              <a:gd name="connsiteX0" fmla="*/ 0 w 781761"/>
              <a:gd name="connsiteY0" fmla="*/ 935789 h 935789"/>
              <a:gd name="connsiteX1" fmla="*/ 441158 w 781761"/>
              <a:gd name="connsiteY1" fmla="*/ 494632 h 935789"/>
              <a:gd name="connsiteX2" fmla="*/ 762000 w 781761"/>
              <a:gd name="connsiteY2" fmla="*/ 120316 h 935789"/>
              <a:gd name="connsiteX3" fmla="*/ 748632 w 781761"/>
              <a:gd name="connsiteY3" fmla="*/ 0 h 935789"/>
            </a:gdLst>
            <a:ahLst/>
            <a:cxnLst>
              <a:cxn ang="0">
                <a:pos x="connsiteX0" y="connsiteY0"/>
              </a:cxn>
              <a:cxn ang="0">
                <a:pos x="connsiteX1" y="connsiteY1"/>
              </a:cxn>
              <a:cxn ang="0">
                <a:pos x="connsiteX2" y="connsiteY2"/>
              </a:cxn>
              <a:cxn ang="0">
                <a:pos x="connsiteX3" y="connsiteY3"/>
              </a:cxn>
            </a:cxnLst>
            <a:rect l="l" t="t" r="r" b="b"/>
            <a:pathLst>
              <a:path w="781761" h="935789">
                <a:moveTo>
                  <a:pt x="0" y="935789"/>
                </a:moveTo>
                <a:cubicBezTo>
                  <a:pt x="157079" y="783166"/>
                  <a:pt x="314158" y="630544"/>
                  <a:pt x="441158" y="494632"/>
                </a:cubicBezTo>
                <a:cubicBezTo>
                  <a:pt x="568158" y="358720"/>
                  <a:pt x="710754" y="202755"/>
                  <a:pt x="762000" y="120316"/>
                </a:cubicBezTo>
                <a:cubicBezTo>
                  <a:pt x="813246" y="37877"/>
                  <a:pt x="748632" y="0"/>
                  <a:pt x="748632"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4839368" y="3527472"/>
            <a:ext cx="1787669" cy="461665"/>
          </a:xfrm>
          <a:prstGeom prst="rect">
            <a:avLst/>
          </a:prstGeom>
          <a:noFill/>
        </p:spPr>
        <p:txBody>
          <a:bodyPr wrap="none" rtlCol="0">
            <a:spAutoFit/>
          </a:bodyPr>
          <a:lstStyle/>
          <a:p>
            <a:r>
              <a:rPr lang="en-US" sz="2400" b="1" dirty="0" smtClean="0">
                <a:solidFill>
                  <a:srgbClr val="FF0000"/>
                </a:solidFill>
                <a:latin typeface="AhnbergHand"/>
                <a:cs typeface="AhnbergHand"/>
              </a:rPr>
              <a:t>15M </a:t>
            </a:r>
            <a:r>
              <a:rPr lang="en-US" sz="2400" b="1" dirty="0" err="1" smtClean="0">
                <a:solidFill>
                  <a:srgbClr val="FF0000"/>
                </a:solidFill>
                <a:latin typeface="AhnbergHand"/>
                <a:cs typeface="AhnbergHand"/>
              </a:rPr>
              <a:t>iPads</a:t>
            </a:r>
            <a:endParaRPr lang="en-US" sz="2400" b="1" dirty="0">
              <a:solidFill>
                <a:srgbClr val="FF0000"/>
              </a:solidFill>
              <a:latin typeface="AhnbergHand"/>
              <a:cs typeface="AhnbergHand"/>
            </a:endParaRPr>
          </a:p>
        </p:txBody>
      </p:sp>
      <p:sp>
        <p:nvSpPr>
          <p:cNvPr id="14" name="Freeform 13"/>
          <p:cNvSpPr/>
          <p:nvPr/>
        </p:nvSpPr>
        <p:spPr>
          <a:xfrm>
            <a:off x="3654921" y="5440952"/>
            <a:ext cx="596232" cy="524795"/>
          </a:xfrm>
          <a:custGeom>
            <a:avLst/>
            <a:gdLst>
              <a:gd name="connsiteX0" fmla="*/ 0 w 781761"/>
              <a:gd name="connsiteY0" fmla="*/ 935789 h 935789"/>
              <a:gd name="connsiteX1" fmla="*/ 441158 w 781761"/>
              <a:gd name="connsiteY1" fmla="*/ 494632 h 935789"/>
              <a:gd name="connsiteX2" fmla="*/ 762000 w 781761"/>
              <a:gd name="connsiteY2" fmla="*/ 120316 h 935789"/>
              <a:gd name="connsiteX3" fmla="*/ 748632 w 781761"/>
              <a:gd name="connsiteY3" fmla="*/ 0 h 935789"/>
            </a:gdLst>
            <a:ahLst/>
            <a:cxnLst>
              <a:cxn ang="0">
                <a:pos x="connsiteX0" y="connsiteY0"/>
              </a:cxn>
              <a:cxn ang="0">
                <a:pos x="connsiteX1" y="connsiteY1"/>
              </a:cxn>
              <a:cxn ang="0">
                <a:pos x="connsiteX2" y="connsiteY2"/>
              </a:cxn>
              <a:cxn ang="0">
                <a:pos x="connsiteX3" y="connsiteY3"/>
              </a:cxn>
            </a:cxnLst>
            <a:rect l="l" t="t" r="r" b="b"/>
            <a:pathLst>
              <a:path w="781761" h="935789">
                <a:moveTo>
                  <a:pt x="0" y="935789"/>
                </a:moveTo>
                <a:cubicBezTo>
                  <a:pt x="157079" y="783166"/>
                  <a:pt x="314158" y="630544"/>
                  <a:pt x="441158" y="494632"/>
                </a:cubicBezTo>
                <a:cubicBezTo>
                  <a:pt x="568158" y="358720"/>
                  <a:pt x="710754" y="202755"/>
                  <a:pt x="762000" y="120316"/>
                </a:cubicBezTo>
                <a:cubicBezTo>
                  <a:pt x="813246" y="37877"/>
                  <a:pt x="748632" y="0"/>
                  <a:pt x="748632"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2914321" y="6202953"/>
            <a:ext cx="1967205" cy="400110"/>
          </a:xfrm>
          <a:prstGeom prst="rect">
            <a:avLst/>
          </a:prstGeom>
          <a:noFill/>
        </p:spPr>
        <p:txBody>
          <a:bodyPr wrap="none" rtlCol="0">
            <a:spAutoFit/>
          </a:bodyPr>
          <a:lstStyle/>
          <a:p>
            <a:r>
              <a:rPr lang="en-US" sz="2000" b="1" dirty="0" smtClean="0">
                <a:solidFill>
                  <a:srgbClr val="FF0000"/>
                </a:solidFill>
                <a:latin typeface="AhnbergHand"/>
                <a:cs typeface="AhnbergHand"/>
              </a:rPr>
              <a:t>$13.1B profit!</a:t>
            </a:r>
            <a:endParaRPr lang="en-US" sz="2000" b="1" dirty="0">
              <a:solidFill>
                <a:srgbClr val="FF0000"/>
              </a:solidFill>
              <a:latin typeface="AhnbergHand"/>
              <a:cs typeface="AhnbergHand"/>
            </a:endParaRPr>
          </a:p>
        </p:txBody>
      </p:sp>
    </p:spTree>
    <p:extLst>
      <p:ext uri="{BB962C8B-B14F-4D97-AF65-F5344CB8AC3E}">
        <p14:creationId xmlns:p14="http://schemas.microsoft.com/office/powerpoint/2010/main" val="3352055400"/>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hnbergHand"/>
                <a:cs typeface="AhnbergHand"/>
              </a:rPr>
              <a:t>Coping with Demand</a:t>
            </a:r>
            <a:endParaRPr lang="en-US" dirty="0">
              <a:latin typeface="AhnbergHand"/>
              <a:cs typeface="AhnbergHand"/>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06541" y="1280271"/>
            <a:ext cx="8333876" cy="5089740"/>
          </a:xfrm>
          <a:prstGeom prst="rect">
            <a:avLst/>
          </a:prstGeom>
        </p:spPr>
      </p:pic>
      <p:sp>
        <p:nvSpPr>
          <p:cNvPr id="6" name="Rectangle 2"/>
          <p:cNvSpPr>
            <a:spLocks/>
          </p:cNvSpPr>
          <p:nvPr/>
        </p:nvSpPr>
        <p:spPr bwMode="auto">
          <a:xfrm rot="20573701">
            <a:off x="1224168" y="2298200"/>
            <a:ext cx="3344709" cy="1881988"/>
          </a:xfrm>
          <a:prstGeom prst="rect">
            <a:avLst/>
          </a:prstGeom>
          <a:solidFill>
            <a:srgbClr val="F0F082"/>
          </a:solidFill>
          <a:ln>
            <a:noFill/>
          </a:ln>
          <a:effectLst>
            <a:outerShdw blurRad="76200" dist="50799" dir="3000000" algn="ctr" rotWithShape="0">
              <a:schemeClr val="tx1">
                <a:alpha val="50000"/>
              </a:schemeClr>
            </a:outerShdw>
          </a:effectLst>
          <a:extLst/>
        </p:spPr>
        <p:txBody>
          <a:bodyPr lIns="0" tIns="0" rIns="0" bIns="0" anchor="ctr"/>
          <a:lstStyle/>
          <a:p>
            <a:pPr algn="ctr">
              <a:defRPr/>
            </a:pPr>
            <a:r>
              <a:rPr lang="en-US" sz="2000" b="1" dirty="0" smtClean="0">
                <a:effectLst>
                  <a:outerShdw blurRad="38100" dist="38100" dir="2700000" algn="tl">
                    <a:srgbClr val="FFFFFF"/>
                  </a:outerShdw>
                </a:effectLst>
                <a:latin typeface="AhnbergHand"/>
                <a:ea typeface="ＭＳ Ｐゴシック" charset="0"/>
                <a:cs typeface="AhnbergHand"/>
                <a:sym typeface="Bradley Hand ITC TT-Bold" charset="0"/>
              </a:rPr>
              <a:t>Global IPv4 supply shortfall is predicted to reach 800m addresses by 2014</a:t>
            </a:r>
          </a:p>
        </p:txBody>
      </p:sp>
    </p:spTree>
    <p:extLst>
      <p:ext uri="{BB962C8B-B14F-4D97-AF65-F5344CB8AC3E}">
        <p14:creationId xmlns:p14="http://schemas.microsoft.com/office/powerpoint/2010/main" val="3420492776"/>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74748" y="245305"/>
            <a:ext cx="7336955" cy="523220"/>
          </a:xfrm>
          <a:prstGeom prst="rect">
            <a:avLst/>
          </a:prstGeom>
          <a:solidFill>
            <a:srgbClr val="FFFFFF"/>
          </a:solidFill>
        </p:spPr>
        <p:txBody>
          <a:bodyPr wrap="none" rtlCol="0">
            <a:spAutoFit/>
          </a:bodyPr>
          <a:lstStyle/>
          <a:p>
            <a:r>
              <a:rPr lang="en-US" sz="2800" dirty="0" smtClean="0">
                <a:latin typeface="AhnbergHand"/>
                <a:cs typeface="AhnbergHand"/>
              </a:rPr>
              <a:t>Coping with IPv4 Address Exhaustion</a:t>
            </a:r>
            <a:endParaRPr lang="en-US" sz="2800" dirty="0">
              <a:latin typeface="AhnbergHand"/>
              <a:cs typeface="AhnbergHand"/>
            </a:endParaRPr>
          </a:p>
        </p:txBody>
      </p:sp>
      <p:pic>
        <p:nvPicPr>
          <p:cNvPr id="3" name="Picture 2"/>
          <p:cNvPicPr>
            <a:picLocks noChangeAspect="1"/>
          </p:cNvPicPr>
          <p:nvPr/>
        </p:nvPicPr>
        <p:blipFill>
          <a:blip r:embed="rId2"/>
          <a:stretch>
            <a:fillRect/>
          </a:stretch>
        </p:blipFill>
        <p:spPr>
          <a:xfrm>
            <a:off x="384824" y="1026088"/>
            <a:ext cx="7951095" cy="5654112"/>
          </a:xfrm>
          <a:prstGeom prst="rect">
            <a:avLst/>
          </a:prstGeom>
        </p:spPr>
      </p:pic>
    </p:spTree>
    <p:extLst>
      <p:ext uri="{BB962C8B-B14F-4D97-AF65-F5344CB8AC3E}">
        <p14:creationId xmlns:p14="http://schemas.microsoft.com/office/powerpoint/2010/main" val="114042242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74748" y="245305"/>
            <a:ext cx="7336955" cy="523220"/>
          </a:xfrm>
          <a:prstGeom prst="rect">
            <a:avLst/>
          </a:prstGeom>
          <a:solidFill>
            <a:srgbClr val="FFFFFF"/>
          </a:solidFill>
        </p:spPr>
        <p:txBody>
          <a:bodyPr wrap="none" rtlCol="0">
            <a:spAutoFit/>
          </a:bodyPr>
          <a:lstStyle/>
          <a:p>
            <a:r>
              <a:rPr lang="en-US" sz="2800" dirty="0" smtClean="0">
                <a:latin typeface="AhnbergHand"/>
                <a:cs typeface="AhnbergHand"/>
              </a:rPr>
              <a:t>Coping with IPv4 Address Exhaustion</a:t>
            </a:r>
            <a:endParaRPr lang="en-US" sz="2800" dirty="0">
              <a:latin typeface="AhnbergHand"/>
              <a:cs typeface="AhnbergHand"/>
            </a:endParaRPr>
          </a:p>
        </p:txBody>
      </p:sp>
      <p:pic>
        <p:nvPicPr>
          <p:cNvPr id="3" name="Picture 2"/>
          <p:cNvPicPr>
            <a:picLocks noChangeAspect="1"/>
          </p:cNvPicPr>
          <p:nvPr/>
        </p:nvPicPr>
        <p:blipFill>
          <a:blip r:embed="rId2"/>
          <a:stretch>
            <a:fillRect/>
          </a:stretch>
        </p:blipFill>
        <p:spPr>
          <a:xfrm>
            <a:off x="384824" y="1026088"/>
            <a:ext cx="7951095" cy="5654112"/>
          </a:xfrm>
          <a:prstGeom prst="rect">
            <a:avLst/>
          </a:prstGeom>
        </p:spPr>
      </p:pic>
      <p:sp>
        <p:nvSpPr>
          <p:cNvPr id="4" name="Freeform 3"/>
          <p:cNvSpPr/>
          <p:nvPr/>
        </p:nvSpPr>
        <p:spPr>
          <a:xfrm>
            <a:off x="7881680" y="6137592"/>
            <a:ext cx="1104900" cy="25400"/>
          </a:xfrm>
          <a:custGeom>
            <a:avLst/>
            <a:gdLst>
              <a:gd name="connsiteX0" fmla="*/ 0 w 1104900"/>
              <a:gd name="connsiteY0" fmla="*/ 0 h 25400"/>
              <a:gd name="connsiteX1" fmla="*/ 800100 w 1104900"/>
              <a:gd name="connsiteY1" fmla="*/ 0 h 25400"/>
              <a:gd name="connsiteX2" fmla="*/ 1104900 w 1104900"/>
              <a:gd name="connsiteY2" fmla="*/ 25400 h 25400"/>
            </a:gdLst>
            <a:ahLst/>
            <a:cxnLst>
              <a:cxn ang="0">
                <a:pos x="connsiteX0" y="connsiteY0"/>
              </a:cxn>
              <a:cxn ang="0">
                <a:pos x="connsiteX1" y="connsiteY1"/>
              </a:cxn>
              <a:cxn ang="0">
                <a:pos x="connsiteX2" y="connsiteY2"/>
              </a:cxn>
            </a:cxnLst>
            <a:rect l="l" t="t" r="r" b="b"/>
            <a:pathLst>
              <a:path w="1104900" h="25400">
                <a:moveTo>
                  <a:pt x="0" y="0"/>
                </a:moveTo>
                <a:lnTo>
                  <a:pt x="800100" y="0"/>
                </a:lnTo>
                <a:cubicBezTo>
                  <a:pt x="984250" y="4233"/>
                  <a:pt x="1104900" y="25400"/>
                  <a:pt x="1104900" y="25400"/>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8850046" y="6203816"/>
            <a:ext cx="185217" cy="254451"/>
          </a:xfrm>
          <a:custGeom>
            <a:avLst/>
            <a:gdLst>
              <a:gd name="connsiteX0" fmla="*/ 127009 w 185217"/>
              <a:gd name="connsiteY0" fmla="*/ 254451 h 254451"/>
              <a:gd name="connsiteX1" fmla="*/ 100551 w 185217"/>
              <a:gd name="connsiteY1" fmla="*/ 74534 h 254451"/>
              <a:gd name="connsiteX2" fmla="*/ 95259 w 185217"/>
              <a:gd name="connsiteY2" fmla="*/ 5743 h 254451"/>
              <a:gd name="connsiteX3" fmla="*/ 9 w 185217"/>
              <a:gd name="connsiteY3" fmla="*/ 79826 h 254451"/>
              <a:gd name="connsiteX4" fmla="*/ 89967 w 185217"/>
              <a:gd name="connsiteY4" fmla="*/ 451 h 254451"/>
              <a:gd name="connsiteX5" fmla="*/ 185217 w 185217"/>
              <a:gd name="connsiteY5" fmla="*/ 53368 h 25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7" h="254451">
                <a:moveTo>
                  <a:pt x="127009" y="254451"/>
                </a:moveTo>
                <a:cubicBezTo>
                  <a:pt x="116426" y="185218"/>
                  <a:pt x="105843" y="115985"/>
                  <a:pt x="100551" y="74534"/>
                </a:cubicBezTo>
                <a:cubicBezTo>
                  <a:pt x="95259" y="33083"/>
                  <a:pt x="112016" y="4861"/>
                  <a:pt x="95259" y="5743"/>
                </a:cubicBezTo>
                <a:cubicBezTo>
                  <a:pt x="78502" y="6625"/>
                  <a:pt x="891" y="80708"/>
                  <a:pt x="9" y="79826"/>
                </a:cubicBezTo>
                <a:cubicBezTo>
                  <a:pt x="-873" y="78944"/>
                  <a:pt x="59099" y="4861"/>
                  <a:pt x="89967" y="451"/>
                </a:cubicBezTo>
                <a:cubicBezTo>
                  <a:pt x="120835" y="-3959"/>
                  <a:pt x="153026" y="24704"/>
                  <a:pt x="185217" y="53368"/>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rot="20610610">
            <a:off x="4898438" y="3868524"/>
            <a:ext cx="4147289" cy="646331"/>
          </a:xfrm>
          <a:prstGeom prst="rect">
            <a:avLst/>
          </a:prstGeom>
          <a:noFill/>
        </p:spPr>
        <p:txBody>
          <a:bodyPr wrap="none" rtlCol="0">
            <a:spAutoFit/>
          </a:bodyPr>
          <a:lstStyle/>
          <a:p>
            <a:r>
              <a:rPr lang="en-US" dirty="0" smtClean="0">
                <a:latin typeface="AhnbergHand"/>
                <a:cs typeface="AhnbergHand"/>
              </a:rPr>
              <a:t>Hopefully, we’ve figured out this</a:t>
            </a:r>
          </a:p>
          <a:p>
            <a:r>
              <a:rPr lang="en-US" dirty="0">
                <a:latin typeface="AhnbergHand"/>
                <a:cs typeface="AhnbergHand"/>
              </a:rPr>
              <a:t>t</a:t>
            </a:r>
            <a:r>
              <a:rPr lang="en-US" dirty="0" smtClean="0">
                <a:latin typeface="AhnbergHand"/>
                <a:cs typeface="AhnbergHand"/>
              </a:rPr>
              <a:t>ransition to IPv6 by 2017!!</a:t>
            </a:r>
            <a:endParaRPr lang="en-US" dirty="0">
              <a:latin typeface="AhnbergHand"/>
              <a:cs typeface="AhnbergHand"/>
            </a:endParaRPr>
          </a:p>
        </p:txBody>
      </p:sp>
      <p:sp>
        <p:nvSpPr>
          <p:cNvPr id="7" name="Freeform 6"/>
          <p:cNvSpPr/>
          <p:nvPr/>
        </p:nvSpPr>
        <p:spPr>
          <a:xfrm>
            <a:off x="7382147" y="4410392"/>
            <a:ext cx="1659466" cy="1627807"/>
          </a:xfrm>
          <a:custGeom>
            <a:avLst/>
            <a:gdLst>
              <a:gd name="connsiteX0" fmla="*/ 0 w 1659466"/>
              <a:gd name="connsiteY0" fmla="*/ 0 h 1627807"/>
              <a:gd name="connsiteX1" fmla="*/ 914400 w 1659466"/>
              <a:gd name="connsiteY1" fmla="*/ 677333 h 1627807"/>
              <a:gd name="connsiteX2" fmla="*/ 1354666 w 1659466"/>
              <a:gd name="connsiteY2" fmla="*/ 1100667 h 1627807"/>
              <a:gd name="connsiteX3" fmla="*/ 1574800 w 1659466"/>
              <a:gd name="connsiteY3" fmla="*/ 1608667 h 1627807"/>
              <a:gd name="connsiteX4" fmla="*/ 1659466 w 1659466"/>
              <a:gd name="connsiteY4" fmla="*/ 1354667 h 1627807"/>
              <a:gd name="connsiteX5" fmla="*/ 1574800 w 1659466"/>
              <a:gd name="connsiteY5" fmla="*/ 1625600 h 1627807"/>
              <a:gd name="connsiteX6" fmla="*/ 1337733 w 1659466"/>
              <a:gd name="connsiteY6" fmla="*/ 1490133 h 162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9466" h="1627807">
                <a:moveTo>
                  <a:pt x="0" y="0"/>
                </a:moveTo>
                <a:cubicBezTo>
                  <a:pt x="344311" y="246944"/>
                  <a:pt x="688622" y="493889"/>
                  <a:pt x="914400" y="677333"/>
                </a:cubicBezTo>
                <a:cubicBezTo>
                  <a:pt x="1140178" y="860777"/>
                  <a:pt x="1244599" y="945445"/>
                  <a:pt x="1354666" y="1100667"/>
                </a:cubicBezTo>
                <a:cubicBezTo>
                  <a:pt x="1464733" y="1255889"/>
                  <a:pt x="1524000" y="1566334"/>
                  <a:pt x="1574800" y="1608667"/>
                </a:cubicBezTo>
                <a:cubicBezTo>
                  <a:pt x="1625600" y="1651000"/>
                  <a:pt x="1659466" y="1351845"/>
                  <a:pt x="1659466" y="1354667"/>
                </a:cubicBezTo>
                <a:cubicBezTo>
                  <a:pt x="1659466" y="1357489"/>
                  <a:pt x="1628422" y="1603022"/>
                  <a:pt x="1574800" y="1625600"/>
                </a:cubicBezTo>
                <a:cubicBezTo>
                  <a:pt x="1521178" y="1648178"/>
                  <a:pt x="1337733" y="1490133"/>
                  <a:pt x="1337733" y="149013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8483600" y="6448548"/>
            <a:ext cx="790597" cy="369332"/>
          </a:xfrm>
          <a:prstGeom prst="rect">
            <a:avLst/>
          </a:prstGeom>
          <a:noFill/>
        </p:spPr>
        <p:txBody>
          <a:bodyPr wrap="none" rtlCol="0">
            <a:spAutoFit/>
          </a:bodyPr>
          <a:lstStyle/>
          <a:p>
            <a:r>
              <a:rPr lang="en-US" dirty="0" smtClean="0">
                <a:latin typeface="AhnbergHand"/>
                <a:cs typeface="AhnbergHand"/>
              </a:rPr>
              <a:t>2017</a:t>
            </a:r>
            <a:endParaRPr lang="en-US" dirty="0">
              <a:latin typeface="AhnbergHand"/>
              <a:cs typeface="AhnbergHand"/>
            </a:endParaRPr>
          </a:p>
        </p:txBody>
      </p:sp>
    </p:spTree>
    <p:extLst>
      <p:ext uri="{BB962C8B-B14F-4D97-AF65-F5344CB8AC3E}">
        <p14:creationId xmlns:p14="http://schemas.microsoft.com/office/powerpoint/2010/main" val="1656249560"/>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6442" y="2033100"/>
            <a:ext cx="7382479" cy="4183404"/>
          </a:xfrm>
          <a:prstGeom prst="rect">
            <a:avLst/>
          </a:prstGeom>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US" dirty="0" smtClean="0">
                <a:latin typeface="AhnbergHand"/>
                <a:cs typeface="AhnbergHand"/>
              </a:rPr>
              <a:t>In the next five years...</a:t>
            </a:r>
            <a:endParaRPr lang="en-US" dirty="0">
              <a:latin typeface="AhnbergHand"/>
              <a:cs typeface="AhnbergHand"/>
            </a:endParaRPr>
          </a:p>
        </p:txBody>
      </p:sp>
      <p:sp>
        <p:nvSpPr>
          <p:cNvPr id="3" name="Title 1"/>
          <p:cNvSpPr txBox="1">
            <a:spLocks/>
          </p:cNvSpPr>
          <p:nvPr/>
        </p:nvSpPr>
        <p:spPr>
          <a:xfrm>
            <a:off x="609600" y="511954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latin typeface="AhnbergHand"/>
                <a:cs typeface="AhnbergHand"/>
              </a:rPr>
              <a:t>w</a:t>
            </a:r>
            <a:r>
              <a:rPr lang="en-US" dirty="0" smtClean="0">
                <a:latin typeface="AhnbergHand"/>
                <a:cs typeface="AhnbergHand"/>
              </a:rPr>
              <a:t>e have a choice</a:t>
            </a:r>
            <a:endParaRPr lang="en-US" dirty="0">
              <a:latin typeface="AhnbergHand"/>
              <a:cs typeface="AhnbergHand"/>
            </a:endParaRPr>
          </a:p>
        </p:txBody>
      </p:sp>
    </p:spTree>
    <p:extLst>
      <p:ext uri="{BB962C8B-B14F-4D97-AF65-F5344CB8AC3E}">
        <p14:creationId xmlns:p14="http://schemas.microsoft.com/office/powerpoint/2010/main" val="381087896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49221" y="6310829"/>
            <a:ext cx="1550838" cy="369332"/>
          </a:xfrm>
          <a:prstGeom prst="rect">
            <a:avLst/>
          </a:prstGeom>
          <a:noFill/>
        </p:spPr>
        <p:txBody>
          <a:bodyPr wrap="none" rtlCol="0">
            <a:spAutoFit/>
          </a:bodyPr>
          <a:lstStyle/>
          <a:p>
            <a:r>
              <a:rPr lang="en-US" dirty="0" smtClean="0"/>
              <a:t>1964: IBM 360</a:t>
            </a:r>
            <a:endParaRPr lang="en-US" dirty="0"/>
          </a:p>
        </p:txBody>
      </p:sp>
      <p:pic>
        <p:nvPicPr>
          <p:cNvPr id="6" name="Content Placeholder 5"/>
          <p:cNvPicPr>
            <a:picLocks noGrp="1" noChangeAspect="1"/>
          </p:cNvPicPr>
          <p:nvPr>
            <p:ph idx="1"/>
          </p:nvPr>
        </p:nvPicPr>
        <p:blipFill>
          <a:blip r:embed="rId2"/>
          <a:srcRect t="8413" b="8413"/>
          <a:stretch>
            <a:fillRect/>
          </a:stretch>
        </p:blipFill>
        <p:spPr>
          <a:xfrm>
            <a:off x="-2118177" y="0"/>
            <a:ext cx="12883199" cy="7085263"/>
          </a:xfrm>
          <a:effectLst>
            <a:outerShdw blurRad="50800" dist="38100" dir="2700000" algn="tl" rotWithShape="0">
              <a:srgbClr val="000000">
                <a:alpha val="43000"/>
              </a:srgbClr>
            </a:outerShdw>
          </a:effectLst>
        </p:spPr>
      </p:pic>
      <p:sp>
        <p:nvSpPr>
          <p:cNvPr id="8" name="Title 1"/>
          <p:cNvSpPr>
            <a:spLocks noGrp="1"/>
          </p:cNvSpPr>
          <p:nvPr>
            <p:ph type="title"/>
          </p:nvPr>
        </p:nvSpPr>
        <p:spPr>
          <a:xfrm>
            <a:off x="266700" y="173038"/>
            <a:ext cx="8229600" cy="1143000"/>
          </a:xfrm>
          <a:solidFill>
            <a:schemeClr val="accent1">
              <a:lumMod val="20000"/>
              <a:lumOff val="80000"/>
            </a:schemeClr>
          </a:solidFill>
        </p:spPr>
        <p:txBody>
          <a:bodyPr>
            <a:noAutofit/>
          </a:bodyPr>
          <a:lstStyle/>
          <a:p>
            <a:r>
              <a:rPr lang="en-US" sz="3200" dirty="0" smtClean="0">
                <a:latin typeface="+mn-lt"/>
                <a:cs typeface="Powderfinger Type"/>
              </a:rPr>
              <a:t>The Computing and </a:t>
            </a:r>
            <a:r>
              <a:rPr lang="en-US" sz="3200" dirty="0" err="1" smtClean="0">
                <a:latin typeface="+mn-lt"/>
                <a:cs typeface="Powderfinger Type"/>
              </a:rPr>
              <a:t>Comms</a:t>
            </a:r>
            <a:r>
              <a:rPr lang="en-US" sz="3200" dirty="0" smtClean="0">
                <a:latin typeface="+mn-lt"/>
                <a:cs typeface="Powderfinger Type"/>
              </a:rPr>
              <a:t> Evolutionary Path</a:t>
            </a:r>
            <a:endParaRPr lang="en-US" sz="3200" dirty="0">
              <a:latin typeface="+mn-lt"/>
              <a:cs typeface="Powderfinger Type"/>
            </a:endParaRPr>
          </a:p>
        </p:txBody>
      </p:sp>
      <p:sp>
        <p:nvSpPr>
          <p:cNvPr id="10" name="TextBox 9"/>
          <p:cNvSpPr txBox="1"/>
          <p:nvPr/>
        </p:nvSpPr>
        <p:spPr>
          <a:xfrm>
            <a:off x="4785046" y="5849164"/>
            <a:ext cx="4071172" cy="461665"/>
          </a:xfrm>
          <a:prstGeom prst="rect">
            <a:avLst/>
          </a:prstGeom>
          <a:solidFill>
            <a:srgbClr val="C23429"/>
          </a:solidFill>
        </p:spPr>
        <p:txBody>
          <a:bodyPr wrap="none" rtlCol="0">
            <a:spAutoFit/>
          </a:bodyPr>
          <a:lstStyle/>
          <a:p>
            <a:r>
              <a:rPr lang="en-US" sz="2400" dirty="0" smtClean="0">
                <a:solidFill>
                  <a:srgbClr val="FFFFFF"/>
                </a:solidFill>
              </a:rPr>
              <a:t>1964</a:t>
            </a:r>
            <a:r>
              <a:rPr lang="en-US" dirty="0" smtClean="0">
                <a:solidFill>
                  <a:srgbClr val="FFFFFF"/>
                </a:solidFill>
              </a:rPr>
              <a:t>  IBM 360 – commercial computing</a:t>
            </a:r>
            <a:endParaRPr lang="en-US" dirty="0">
              <a:solidFill>
                <a:srgbClr val="FFFFFF"/>
              </a:solidFill>
            </a:endParaRPr>
          </a:p>
        </p:txBody>
      </p:sp>
    </p:spTree>
    <p:extLst>
      <p:ext uri="{BB962C8B-B14F-4D97-AF65-F5344CB8AC3E}">
        <p14:creationId xmlns:p14="http://schemas.microsoft.com/office/powerpoint/2010/main" val="380562125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6442" y="2033100"/>
            <a:ext cx="7382479" cy="4183404"/>
          </a:xfrm>
          <a:prstGeom prst="rect">
            <a:avLst/>
          </a:prstGeom>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US" dirty="0" smtClean="0">
                <a:latin typeface="AhnbergHand"/>
                <a:cs typeface="AhnbergHand"/>
              </a:rPr>
              <a:t>In the next five years...</a:t>
            </a:r>
            <a:endParaRPr lang="en-US" dirty="0">
              <a:latin typeface="AhnbergHand"/>
              <a:cs typeface="AhnbergHand"/>
            </a:endParaRPr>
          </a:p>
        </p:txBody>
      </p:sp>
      <p:sp>
        <p:nvSpPr>
          <p:cNvPr id="5" name="Title 1"/>
          <p:cNvSpPr txBox="1">
            <a:spLocks/>
          </p:cNvSpPr>
          <p:nvPr/>
        </p:nvSpPr>
        <p:spPr>
          <a:xfrm>
            <a:off x="602448" y="3978469"/>
            <a:ext cx="3450492" cy="16038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AhnbergHand"/>
                <a:cs typeface="AhnbergHand"/>
              </a:rPr>
              <a:t>Everything gets squashed into HTTP, IPv4 and the network becomes</a:t>
            </a:r>
          </a:p>
          <a:p>
            <a:r>
              <a:rPr lang="en-US" sz="2400" dirty="0">
                <a:latin typeface="AhnbergHand"/>
                <a:cs typeface="AhnbergHand"/>
              </a:rPr>
              <a:t>t</a:t>
            </a:r>
            <a:r>
              <a:rPr lang="en-US" sz="2400" dirty="0" smtClean="0">
                <a:latin typeface="AhnbergHand"/>
                <a:cs typeface="AhnbergHand"/>
              </a:rPr>
              <a:t>he bottleneck</a:t>
            </a:r>
            <a:endParaRPr lang="en-US" sz="2400" dirty="0">
              <a:latin typeface="AhnbergHand"/>
              <a:cs typeface="AhnbergHand"/>
            </a:endParaRPr>
          </a:p>
        </p:txBody>
      </p:sp>
      <p:sp>
        <p:nvSpPr>
          <p:cNvPr id="6" name="Title 1"/>
          <p:cNvSpPr txBox="1">
            <a:spLocks/>
          </p:cNvSpPr>
          <p:nvPr/>
        </p:nvSpPr>
        <p:spPr>
          <a:xfrm>
            <a:off x="4369464" y="4016569"/>
            <a:ext cx="3450492" cy="16038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AhnbergHand"/>
                <a:cs typeface="AhnbergHand"/>
              </a:rPr>
              <a:t>IPv6</a:t>
            </a:r>
            <a:endParaRPr lang="en-US" dirty="0">
              <a:latin typeface="AhnbergHand"/>
              <a:cs typeface="AhnbergHand"/>
            </a:endParaRPr>
          </a:p>
        </p:txBody>
      </p:sp>
    </p:spTree>
    <p:extLst>
      <p:ext uri="{BB962C8B-B14F-4D97-AF65-F5344CB8AC3E}">
        <p14:creationId xmlns:p14="http://schemas.microsoft.com/office/powerpoint/2010/main" val="426268873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3470"/>
            <a:ext cx="8229600" cy="1143000"/>
          </a:xfrm>
        </p:spPr>
        <p:txBody>
          <a:bodyPr>
            <a:normAutofit fontScale="90000"/>
          </a:bodyPr>
          <a:lstStyle/>
          <a:p>
            <a:r>
              <a:rPr lang="en-US" dirty="0" smtClean="0">
                <a:latin typeface="AhnbergHand"/>
                <a:cs typeface="AhnbergHand"/>
              </a:rPr>
              <a:t>And its not yet clear which path the Internet will take!</a:t>
            </a:r>
            <a:endParaRPr lang="en-US" dirty="0">
              <a:latin typeface="AhnbergHand"/>
              <a:cs typeface="AhnbergHand"/>
            </a:endParaRPr>
          </a:p>
        </p:txBody>
      </p:sp>
    </p:spTree>
    <p:extLst>
      <p:ext uri="{BB962C8B-B14F-4D97-AF65-F5344CB8AC3E}">
        <p14:creationId xmlns:p14="http://schemas.microsoft.com/office/powerpoint/2010/main" val="1042382232"/>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3470"/>
            <a:ext cx="8229600" cy="1143000"/>
          </a:xfrm>
        </p:spPr>
        <p:txBody>
          <a:bodyPr>
            <a:normAutofit fontScale="90000"/>
          </a:bodyPr>
          <a:lstStyle/>
          <a:p>
            <a:r>
              <a:rPr lang="en-US" dirty="0" smtClean="0">
                <a:latin typeface="AhnbergHand"/>
                <a:cs typeface="AhnbergHand"/>
              </a:rPr>
              <a:t>And its not yet clear which path the Internet will take!</a:t>
            </a:r>
            <a:endParaRPr lang="en-US" dirty="0">
              <a:latin typeface="AhnbergHand"/>
              <a:cs typeface="AhnbergHand"/>
            </a:endParaRPr>
          </a:p>
        </p:txBody>
      </p:sp>
      <p:sp>
        <p:nvSpPr>
          <p:cNvPr id="3" name="Freeform 2"/>
          <p:cNvSpPr/>
          <p:nvPr/>
        </p:nvSpPr>
        <p:spPr>
          <a:xfrm>
            <a:off x="2265264" y="3443937"/>
            <a:ext cx="3283488" cy="652441"/>
          </a:xfrm>
          <a:custGeom>
            <a:avLst/>
            <a:gdLst>
              <a:gd name="connsiteX0" fmla="*/ 0 w 2230942"/>
              <a:gd name="connsiteY0" fmla="*/ 606502 h 652441"/>
              <a:gd name="connsiteX1" fmla="*/ 709325 w 2230942"/>
              <a:gd name="connsiteY1" fmla="*/ 11522 h 652441"/>
              <a:gd name="connsiteX2" fmla="*/ 457629 w 2230942"/>
              <a:gd name="connsiteY2" fmla="*/ 652270 h 652441"/>
              <a:gd name="connsiteX3" fmla="*/ 1166954 w 2230942"/>
              <a:gd name="connsiteY3" fmla="*/ 80174 h 652441"/>
              <a:gd name="connsiteX4" fmla="*/ 1063988 w 2230942"/>
              <a:gd name="connsiteY4" fmla="*/ 537851 h 652441"/>
              <a:gd name="connsiteX5" fmla="*/ 1510176 w 2230942"/>
              <a:gd name="connsiteY5" fmla="*/ 81 h 652441"/>
              <a:gd name="connsiteX6" fmla="*/ 1350006 w 2230942"/>
              <a:gd name="connsiteY6" fmla="*/ 583618 h 652441"/>
              <a:gd name="connsiteX7" fmla="*/ 1887720 w 2230942"/>
              <a:gd name="connsiteY7" fmla="*/ 81 h 652441"/>
              <a:gd name="connsiteX8" fmla="*/ 1784754 w 2230942"/>
              <a:gd name="connsiteY8" fmla="*/ 572176 h 652441"/>
              <a:gd name="connsiteX9" fmla="*/ 2230942 w 2230942"/>
              <a:gd name="connsiteY9" fmla="*/ 34406 h 65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942" h="652441">
                <a:moveTo>
                  <a:pt x="0" y="606502"/>
                </a:moveTo>
                <a:cubicBezTo>
                  <a:pt x="316527" y="305198"/>
                  <a:pt x="633054" y="3894"/>
                  <a:pt x="709325" y="11522"/>
                </a:cubicBezTo>
                <a:cubicBezTo>
                  <a:pt x="785596" y="19150"/>
                  <a:pt x="381358" y="640828"/>
                  <a:pt x="457629" y="652270"/>
                </a:cubicBezTo>
                <a:cubicBezTo>
                  <a:pt x="533900" y="663712"/>
                  <a:pt x="1065894" y="99244"/>
                  <a:pt x="1166954" y="80174"/>
                </a:cubicBezTo>
                <a:cubicBezTo>
                  <a:pt x="1268014" y="61104"/>
                  <a:pt x="1006784" y="551200"/>
                  <a:pt x="1063988" y="537851"/>
                </a:cubicBezTo>
                <a:cubicBezTo>
                  <a:pt x="1121192" y="524502"/>
                  <a:pt x="1462507" y="-7547"/>
                  <a:pt x="1510176" y="81"/>
                </a:cubicBezTo>
                <a:cubicBezTo>
                  <a:pt x="1557845" y="7709"/>
                  <a:pt x="1287082" y="583618"/>
                  <a:pt x="1350006" y="583618"/>
                </a:cubicBezTo>
                <a:cubicBezTo>
                  <a:pt x="1412930" y="583618"/>
                  <a:pt x="1815262" y="1988"/>
                  <a:pt x="1887720" y="81"/>
                </a:cubicBezTo>
                <a:cubicBezTo>
                  <a:pt x="1960178" y="-1826"/>
                  <a:pt x="1727550" y="566455"/>
                  <a:pt x="1784754" y="572176"/>
                </a:cubicBezTo>
                <a:cubicBezTo>
                  <a:pt x="1841958" y="577897"/>
                  <a:pt x="2230942" y="34406"/>
                  <a:pt x="2230942" y="3440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2002127" y="3958339"/>
            <a:ext cx="3948741" cy="707886"/>
          </a:xfrm>
          <a:prstGeom prst="rect">
            <a:avLst/>
          </a:prstGeom>
          <a:noFill/>
        </p:spPr>
        <p:txBody>
          <a:bodyPr wrap="none" rtlCol="0">
            <a:spAutoFit/>
          </a:bodyPr>
          <a:lstStyle/>
          <a:p>
            <a:r>
              <a:rPr lang="en-US" sz="4000" dirty="0">
                <a:solidFill>
                  <a:srgbClr val="FF0000"/>
                </a:solidFill>
                <a:latin typeface="AhnbergHand"/>
                <a:cs typeface="AhnbergHand"/>
              </a:rPr>
              <a:t>m</a:t>
            </a:r>
            <a:r>
              <a:rPr lang="en-US" sz="4000" dirty="0" smtClean="0">
                <a:solidFill>
                  <a:srgbClr val="FF0000"/>
                </a:solidFill>
                <a:latin typeface="AhnbergHand"/>
                <a:cs typeface="AhnbergHand"/>
              </a:rPr>
              <a:t>arket forces</a:t>
            </a:r>
            <a:endParaRPr lang="en-US" sz="4000" dirty="0">
              <a:solidFill>
                <a:srgbClr val="FF0000"/>
              </a:solidFill>
              <a:latin typeface="AhnbergHand"/>
              <a:cs typeface="AhnbergHand"/>
            </a:endParaRPr>
          </a:p>
        </p:txBody>
      </p:sp>
    </p:spTree>
    <p:extLst>
      <p:ext uri="{BB962C8B-B14F-4D97-AF65-F5344CB8AC3E}">
        <p14:creationId xmlns:p14="http://schemas.microsoft.com/office/powerpoint/2010/main" val="405360532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3470"/>
            <a:ext cx="8229600" cy="1143000"/>
          </a:xfrm>
        </p:spPr>
        <p:txBody>
          <a:bodyPr>
            <a:normAutofit/>
          </a:bodyPr>
          <a:lstStyle/>
          <a:p>
            <a:r>
              <a:rPr lang="en-US" dirty="0" smtClean="0">
                <a:latin typeface="AhnbergHand"/>
                <a:cs typeface="AhnbergHand"/>
              </a:rPr>
              <a:t>Can we look further out?</a:t>
            </a:r>
            <a:endParaRPr lang="en-US" dirty="0">
              <a:latin typeface="AhnbergHand"/>
              <a:cs typeface="AhnbergHand"/>
            </a:endParaRPr>
          </a:p>
        </p:txBody>
      </p:sp>
    </p:spTree>
    <p:extLst>
      <p:ext uri="{BB962C8B-B14F-4D97-AF65-F5344CB8AC3E}">
        <p14:creationId xmlns:p14="http://schemas.microsoft.com/office/powerpoint/2010/main" val="3945276955"/>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56" y="-216419"/>
            <a:ext cx="5029200" cy="1143000"/>
          </a:xfrm>
        </p:spPr>
        <p:txBody>
          <a:bodyPr>
            <a:normAutofit/>
          </a:bodyPr>
          <a:lstStyle/>
          <a:p>
            <a:r>
              <a:rPr lang="en-US" dirty="0" smtClean="0">
                <a:latin typeface="Powderfinger Type"/>
                <a:cs typeface="Powderfinger Type"/>
              </a:rPr>
              <a:t>10 Years Out?</a:t>
            </a:r>
            <a:endParaRPr lang="en-US" dirty="0">
              <a:latin typeface="Powderfinger Type"/>
              <a:cs typeface="Powderfinger Type"/>
            </a:endParaRPr>
          </a:p>
        </p:txBody>
      </p:sp>
      <p:pic>
        <p:nvPicPr>
          <p:cNvPr id="4" name="Picture 3"/>
          <p:cNvPicPr>
            <a:picLocks noChangeAspect="1"/>
          </p:cNvPicPr>
          <p:nvPr/>
        </p:nvPicPr>
        <p:blipFill>
          <a:blip r:embed="rId2"/>
          <a:stretch>
            <a:fillRect/>
          </a:stretch>
        </p:blipFill>
        <p:spPr>
          <a:xfrm>
            <a:off x="3272367" y="1143000"/>
            <a:ext cx="4292600" cy="5715000"/>
          </a:xfrm>
          <a:prstGeom prst="rect">
            <a:avLst/>
          </a:prstGeom>
        </p:spPr>
      </p:pic>
      <p:sp>
        <p:nvSpPr>
          <p:cNvPr id="6" name="Freeform 5"/>
          <p:cNvSpPr/>
          <p:nvPr/>
        </p:nvSpPr>
        <p:spPr>
          <a:xfrm>
            <a:off x="5025138" y="3755444"/>
            <a:ext cx="89462" cy="359363"/>
          </a:xfrm>
          <a:custGeom>
            <a:avLst/>
            <a:gdLst>
              <a:gd name="connsiteX0" fmla="*/ 10034 w 171243"/>
              <a:gd name="connsiteY0" fmla="*/ 105363 h 609226"/>
              <a:gd name="connsiteX1" fmla="*/ 10034 w 171243"/>
              <a:gd name="connsiteY1" fmla="*/ 342429 h 609226"/>
              <a:gd name="connsiteX2" fmla="*/ 10034 w 171243"/>
              <a:gd name="connsiteY2" fmla="*/ 579496 h 609226"/>
              <a:gd name="connsiteX3" fmla="*/ 145501 w 171243"/>
              <a:gd name="connsiteY3" fmla="*/ 545629 h 609226"/>
              <a:gd name="connsiteX4" fmla="*/ 162434 w 171243"/>
              <a:gd name="connsiteY4" fmla="*/ 37629 h 609226"/>
              <a:gd name="connsiteX5" fmla="*/ 43901 w 171243"/>
              <a:gd name="connsiteY5" fmla="*/ 37629 h 60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3" h="609226">
                <a:moveTo>
                  <a:pt x="10034" y="105363"/>
                </a:moveTo>
                <a:lnTo>
                  <a:pt x="10034" y="342429"/>
                </a:lnTo>
                <a:cubicBezTo>
                  <a:pt x="10034" y="421451"/>
                  <a:pt x="-12544" y="545629"/>
                  <a:pt x="10034" y="579496"/>
                </a:cubicBezTo>
                <a:cubicBezTo>
                  <a:pt x="32612" y="613363"/>
                  <a:pt x="120101" y="635940"/>
                  <a:pt x="145501" y="545629"/>
                </a:cubicBezTo>
                <a:cubicBezTo>
                  <a:pt x="170901" y="455318"/>
                  <a:pt x="179367" y="122296"/>
                  <a:pt x="162434" y="37629"/>
                </a:cubicBezTo>
                <a:cubicBezTo>
                  <a:pt x="145501" y="-47038"/>
                  <a:pt x="43901" y="37629"/>
                  <a:pt x="43901" y="37629"/>
                </a:cubicBezTo>
              </a:path>
            </a:pathLst>
          </a:custGeom>
          <a:solidFill>
            <a:srgbClr val="FFFFFF"/>
          </a:solidFill>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4763477" y="3595077"/>
            <a:ext cx="621323" cy="261610"/>
          </a:xfrm>
          <a:prstGeom prst="rect">
            <a:avLst/>
          </a:prstGeom>
          <a:solidFill>
            <a:srgbClr val="FFFFFF"/>
          </a:solidFill>
          <a:ln>
            <a:solidFill>
              <a:srgbClr val="000000"/>
            </a:solidFill>
          </a:ln>
        </p:spPr>
        <p:txBody>
          <a:bodyPr wrap="square" rtlCol="0">
            <a:spAutoFit/>
          </a:bodyPr>
          <a:lstStyle/>
          <a:p>
            <a:r>
              <a:rPr lang="en-US" sz="1100" b="1" dirty="0" smtClean="0">
                <a:latin typeface="AhnbergHand"/>
                <a:cs typeface="AhnbergHand"/>
              </a:rPr>
              <a:t>2022</a:t>
            </a:r>
            <a:endParaRPr lang="en-US" sz="1100" b="1" dirty="0">
              <a:latin typeface="AhnbergHand"/>
              <a:cs typeface="AhnbergHand"/>
            </a:endParaRPr>
          </a:p>
        </p:txBody>
      </p:sp>
    </p:spTree>
    <p:extLst>
      <p:ext uri="{BB962C8B-B14F-4D97-AF65-F5344CB8AC3E}">
        <p14:creationId xmlns:p14="http://schemas.microsoft.com/office/powerpoint/2010/main" val="125125221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hnbergHand"/>
                <a:cs typeface="AhnbergHand"/>
              </a:rPr>
              <a:t>My personal view...by 2022</a:t>
            </a:r>
            <a:endParaRPr lang="en-US" dirty="0">
              <a:latin typeface="AhnbergHand"/>
              <a:cs typeface="AhnbergHand"/>
            </a:endParaRPr>
          </a:p>
        </p:txBody>
      </p:sp>
      <p:sp>
        <p:nvSpPr>
          <p:cNvPr id="3" name="Content Placeholder 2"/>
          <p:cNvSpPr>
            <a:spLocks noGrp="1"/>
          </p:cNvSpPr>
          <p:nvPr>
            <p:ph idx="1"/>
          </p:nvPr>
        </p:nvSpPr>
        <p:spPr>
          <a:xfrm>
            <a:off x="457200" y="1600200"/>
            <a:ext cx="8229600" cy="5110747"/>
          </a:xfrm>
        </p:spPr>
        <p:txBody>
          <a:bodyPr>
            <a:normAutofit lnSpcReduction="10000"/>
          </a:bodyPr>
          <a:lstStyle/>
          <a:p>
            <a:pPr marL="0" indent="0">
              <a:buNone/>
            </a:pPr>
            <a:r>
              <a:rPr lang="en-US" dirty="0" smtClean="0"/>
              <a:t>The Internet will be all IPv6 by 2022!</a:t>
            </a:r>
          </a:p>
          <a:p>
            <a:pPr lvl="1"/>
            <a:r>
              <a:rPr lang="en-US" dirty="0" smtClean="0"/>
              <a:t>There is no extended afterlife in store for IPv4</a:t>
            </a:r>
          </a:p>
          <a:p>
            <a:pPr lvl="2"/>
            <a:r>
              <a:rPr lang="en-US" dirty="0" smtClean="0"/>
              <a:t>CGNs also have near term limits under intense scaling pressure and ALGs break just about everything!</a:t>
            </a:r>
          </a:p>
          <a:p>
            <a:pPr lvl="2"/>
            <a:r>
              <a:rPr lang="en-US" dirty="0" smtClean="0"/>
              <a:t>There is no room for more than one protocol - Look at what happened to </a:t>
            </a:r>
            <a:r>
              <a:rPr lang="en-US" dirty="0" err="1" smtClean="0"/>
              <a:t>DECnet</a:t>
            </a:r>
            <a:r>
              <a:rPr lang="en-US" dirty="0" smtClean="0"/>
              <a:t>, SNA, </a:t>
            </a:r>
            <a:r>
              <a:rPr lang="en-US" dirty="0" err="1" smtClean="0"/>
              <a:t>Appletalk</a:t>
            </a:r>
            <a:r>
              <a:rPr lang="en-US" dirty="0" smtClean="0"/>
              <a:t>, X.25,..</a:t>
            </a:r>
            <a:r>
              <a:rPr lang="en-US" sz="2600" dirty="0" smtClean="0"/>
              <a:t>.</a:t>
            </a:r>
          </a:p>
          <a:p>
            <a:pPr lvl="1"/>
            <a:r>
              <a:rPr lang="en-US" dirty="0" smtClean="0"/>
              <a:t>There is no afterlife for MPLS, VPNs, </a:t>
            </a:r>
            <a:r>
              <a:rPr lang="en-US" dirty="0" err="1" smtClean="0"/>
              <a:t>QoS</a:t>
            </a:r>
            <a:r>
              <a:rPr lang="en-US" dirty="0" smtClean="0"/>
              <a:t>, NGNs, Multicast or SDNs either</a:t>
            </a:r>
          </a:p>
          <a:p>
            <a:pPr lvl="2"/>
            <a:r>
              <a:rPr lang="en-US" dirty="0" smtClean="0"/>
              <a:t>IP is a minimal value add to raw bandwidth:</a:t>
            </a:r>
          </a:p>
          <a:p>
            <a:pPr marL="1371600" lvl="3" indent="0">
              <a:buNone/>
            </a:pPr>
            <a:r>
              <a:rPr lang="en-US" dirty="0" smtClean="0"/>
              <a:t>Packet quantization of the bandwidth resource</a:t>
            </a:r>
          </a:p>
          <a:p>
            <a:pPr marL="1371600" lvl="3" indent="0">
              <a:buNone/>
            </a:pPr>
            <a:r>
              <a:rPr lang="en-US" dirty="0" smtClean="0"/>
              <a:t>Routing to maintain simple shortest path topology</a:t>
            </a:r>
          </a:p>
          <a:p>
            <a:pPr lvl="2"/>
            <a:r>
              <a:rPr lang="en-US" dirty="0" smtClean="0"/>
              <a:t>Everything else is an overhead</a:t>
            </a:r>
          </a:p>
          <a:p>
            <a:pPr marL="457200" lvl="1" indent="0">
              <a:buNone/>
            </a:pPr>
            <a:endParaRPr lang="en-US" dirty="0" smtClean="0"/>
          </a:p>
          <a:p>
            <a:pPr marL="914400" lvl="2" indent="0">
              <a:buNone/>
            </a:pPr>
            <a:endParaRPr lang="en-US" sz="2000" dirty="0"/>
          </a:p>
        </p:txBody>
      </p:sp>
    </p:spTree>
    <p:extLst>
      <p:ext uri="{BB962C8B-B14F-4D97-AF65-F5344CB8AC3E}">
        <p14:creationId xmlns:p14="http://schemas.microsoft.com/office/powerpoint/2010/main" val="2460166636"/>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hnbergHand"/>
                <a:cs typeface="AhnbergHand"/>
              </a:rPr>
              <a:t>My personal view...by 2022</a:t>
            </a:r>
            <a:endParaRPr lang="en-US" dirty="0">
              <a:latin typeface="AhnbergHand"/>
              <a:cs typeface="AhnbergHand"/>
            </a:endParaRPr>
          </a:p>
        </p:txBody>
      </p:sp>
      <p:sp>
        <p:nvSpPr>
          <p:cNvPr id="3" name="Content Placeholder 2"/>
          <p:cNvSpPr>
            <a:spLocks noGrp="1"/>
          </p:cNvSpPr>
          <p:nvPr>
            <p:ph idx="1"/>
          </p:nvPr>
        </p:nvSpPr>
        <p:spPr/>
        <p:txBody>
          <a:bodyPr>
            <a:normAutofit/>
          </a:bodyPr>
          <a:lstStyle/>
          <a:p>
            <a:pPr marL="0" indent="0">
              <a:buNone/>
            </a:pPr>
            <a:r>
              <a:rPr lang="en-US" dirty="0" smtClean="0"/>
              <a:t>Or there will be no more Internet by then</a:t>
            </a:r>
          </a:p>
          <a:p>
            <a:pPr lvl="1"/>
            <a:r>
              <a:rPr lang="en-US" dirty="0" smtClean="0"/>
              <a:t>because all the CGNs, ALGs, CDNs in the world will not hold the Internet together for 10 years of intense growth pressure</a:t>
            </a:r>
          </a:p>
          <a:p>
            <a:pPr lvl="1"/>
            <a:r>
              <a:rPr lang="en-US" dirty="0" smtClean="0"/>
              <a:t>And because one common protocol platform, one common address space, one common name space is a brittle state, it will fracture and splinter under adornment pressure from both vendors and operators</a:t>
            </a:r>
          </a:p>
        </p:txBody>
      </p:sp>
    </p:spTree>
    <p:extLst>
      <p:ext uri="{BB962C8B-B14F-4D97-AF65-F5344CB8AC3E}">
        <p14:creationId xmlns:p14="http://schemas.microsoft.com/office/powerpoint/2010/main" val="921699306"/>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hnbergHand"/>
                <a:cs typeface="AhnbergHand"/>
              </a:rPr>
              <a:t>My personal view...by 2022</a:t>
            </a:r>
            <a:endParaRPr lang="en-US" dirty="0">
              <a:latin typeface="AhnbergHand"/>
              <a:cs typeface="AhnbergHand"/>
            </a:endParaRPr>
          </a:p>
        </p:txBody>
      </p:sp>
      <p:sp>
        <p:nvSpPr>
          <p:cNvPr id="3" name="Content Placeholder 2"/>
          <p:cNvSpPr>
            <a:spLocks noGrp="1"/>
          </p:cNvSpPr>
          <p:nvPr>
            <p:ph idx="1"/>
          </p:nvPr>
        </p:nvSpPr>
        <p:spPr/>
        <p:txBody>
          <a:bodyPr>
            <a:normAutofit/>
          </a:bodyPr>
          <a:lstStyle/>
          <a:p>
            <a:pPr marL="0" indent="0">
              <a:buNone/>
            </a:pPr>
            <a:r>
              <a:rPr lang="en-US" dirty="0" smtClean="0"/>
              <a:t>If we still have one Internet, radio spectrum will become even more of a scarce and highly valuable asset</a:t>
            </a:r>
          </a:p>
          <a:p>
            <a:pPr marL="514350" lvl="1" indent="0">
              <a:buNone/>
            </a:pPr>
            <a:r>
              <a:rPr lang="en-US" dirty="0" smtClean="0"/>
              <a:t>well it is already, but the competition for spectrum in highly populous areas will continue</a:t>
            </a:r>
          </a:p>
          <a:p>
            <a:pPr marL="514350" lvl="1" indent="0">
              <a:buNone/>
            </a:pPr>
            <a:r>
              <a:rPr lang="en-US" dirty="0" smtClean="0"/>
              <a:t>Fewer wide area services - more cellular / </a:t>
            </a:r>
            <a:r>
              <a:rPr lang="en-US" dirty="0" err="1" smtClean="0"/>
              <a:t>femtocell</a:t>
            </a:r>
            <a:r>
              <a:rPr lang="en-US" dirty="0" smtClean="0"/>
              <a:t> services backed by </a:t>
            </a:r>
            <a:r>
              <a:rPr lang="en-US" dirty="0" err="1" smtClean="0"/>
              <a:t>fibre</a:t>
            </a:r>
            <a:r>
              <a:rPr lang="en-US" dirty="0" smtClean="0"/>
              <a:t> backhaul to improve spectrum efficiency</a:t>
            </a:r>
            <a:endParaRPr lang="en-US" dirty="0"/>
          </a:p>
        </p:txBody>
      </p:sp>
    </p:spTree>
    <p:extLst>
      <p:ext uri="{BB962C8B-B14F-4D97-AF65-F5344CB8AC3E}">
        <p14:creationId xmlns:p14="http://schemas.microsoft.com/office/powerpoint/2010/main" val="383003590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hnbergHand"/>
                <a:cs typeface="AhnbergHand"/>
              </a:rPr>
              <a:t>My personal view...by 2022</a:t>
            </a:r>
            <a:endParaRPr lang="en-US" dirty="0">
              <a:latin typeface="AhnbergHand"/>
              <a:cs typeface="AhnbergHand"/>
            </a:endParaRPr>
          </a:p>
        </p:txBody>
      </p:sp>
      <p:sp>
        <p:nvSpPr>
          <p:cNvPr id="3" name="Content Placeholder 2"/>
          <p:cNvSpPr>
            <a:spLocks noGrp="1"/>
          </p:cNvSpPr>
          <p:nvPr>
            <p:ph idx="1"/>
          </p:nvPr>
        </p:nvSpPr>
        <p:spPr/>
        <p:txBody>
          <a:bodyPr>
            <a:normAutofit/>
          </a:bodyPr>
          <a:lstStyle/>
          <a:p>
            <a:pPr marL="0" indent="0">
              <a:buNone/>
            </a:pPr>
            <a:r>
              <a:rPr lang="en-US" dirty="0" smtClean="0"/>
              <a:t>Cloud / Data Centre services may well be at or after their peak by 2022</a:t>
            </a:r>
          </a:p>
          <a:p>
            <a:pPr marL="457200" lvl="1" indent="0">
              <a:buNone/>
            </a:pPr>
            <a:r>
              <a:rPr lang="en-US" dirty="0" smtClean="0"/>
              <a:t>Innovative competitive pressure at this time may well come from highly distributed systems that do not rely on intense concentrations of computation and information storage</a:t>
            </a:r>
          </a:p>
          <a:p>
            <a:pPr marL="457200" lvl="1" indent="0">
              <a:buNone/>
            </a:pPr>
            <a:endParaRPr lang="en-US" dirty="0"/>
          </a:p>
          <a:p>
            <a:pPr marL="457200" lvl="1" indent="0">
              <a:buNone/>
            </a:pPr>
            <a:endParaRPr lang="en-US" sz="2400" dirty="0" smtClean="0"/>
          </a:p>
        </p:txBody>
      </p:sp>
    </p:spTree>
    <p:extLst>
      <p:ext uri="{BB962C8B-B14F-4D97-AF65-F5344CB8AC3E}">
        <p14:creationId xmlns:p14="http://schemas.microsoft.com/office/powerpoint/2010/main" val="2175244379"/>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56" y="-216419"/>
            <a:ext cx="5029200" cy="1143000"/>
          </a:xfrm>
        </p:spPr>
        <p:txBody>
          <a:bodyPr>
            <a:normAutofit/>
          </a:bodyPr>
          <a:lstStyle/>
          <a:p>
            <a:r>
              <a:rPr lang="en-US" dirty="0">
                <a:latin typeface="Powderfinger Type"/>
                <a:cs typeface="Powderfinger Type"/>
              </a:rPr>
              <a:t>2</a:t>
            </a:r>
            <a:r>
              <a:rPr lang="en-US" dirty="0" smtClean="0">
                <a:latin typeface="Powderfinger Type"/>
                <a:cs typeface="Powderfinger Type"/>
              </a:rPr>
              <a:t>0 Years Out?</a:t>
            </a:r>
            <a:endParaRPr lang="en-US" dirty="0">
              <a:latin typeface="Powderfinger Type"/>
              <a:cs typeface="Powderfinger Type"/>
            </a:endParaRPr>
          </a:p>
        </p:txBody>
      </p:sp>
      <p:pic>
        <p:nvPicPr>
          <p:cNvPr id="4" name="Picture 3"/>
          <p:cNvPicPr>
            <a:picLocks noChangeAspect="1"/>
          </p:cNvPicPr>
          <p:nvPr/>
        </p:nvPicPr>
        <p:blipFill>
          <a:blip r:embed="rId2"/>
          <a:stretch>
            <a:fillRect/>
          </a:stretch>
        </p:blipFill>
        <p:spPr>
          <a:xfrm>
            <a:off x="3272367" y="1143000"/>
            <a:ext cx="4292600" cy="5715000"/>
          </a:xfrm>
          <a:prstGeom prst="rect">
            <a:avLst/>
          </a:prstGeom>
        </p:spPr>
      </p:pic>
      <p:sp>
        <p:nvSpPr>
          <p:cNvPr id="6" name="Freeform 5"/>
          <p:cNvSpPr/>
          <p:nvPr/>
        </p:nvSpPr>
        <p:spPr>
          <a:xfrm>
            <a:off x="5311161" y="3721100"/>
            <a:ext cx="45719" cy="161950"/>
          </a:xfrm>
          <a:custGeom>
            <a:avLst/>
            <a:gdLst>
              <a:gd name="connsiteX0" fmla="*/ 10034 w 171243"/>
              <a:gd name="connsiteY0" fmla="*/ 105363 h 609226"/>
              <a:gd name="connsiteX1" fmla="*/ 10034 w 171243"/>
              <a:gd name="connsiteY1" fmla="*/ 342429 h 609226"/>
              <a:gd name="connsiteX2" fmla="*/ 10034 w 171243"/>
              <a:gd name="connsiteY2" fmla="*/ 579496 h 609226"/>
              <a:gd name="connsiteX3" fmla="*/ 145501 w 171243"/>
              <a:gd name="connsiteY3" fmla="*/ 545629 h 609226"/>
              <a:gd name="connsiteX4" fmla="*/ 162434 w 171243"/>
              <a:gd name="connsiteY4" fmla="*/ 37629 h 609226"/>
              <a:gd name="connsiteX5" fmla="*/ 43901 w 171243"/>
              <a:gd name="connsiteY5" fmla="*/ 37629 h 60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3" h="609226">
                <a:moveTo>
                  <a:pt x="10034" y="105363"/>
                </a:moveTo>
                <a:lnTo>
                  <a:pt x="10034" y="342429"/>
                </a:lnTo>
                <a:cubicBezTo>
                  <a:pt x="10034" y="421451"/>
                  <a:pt x="-12544" y="545629"/>
                  <a:pt x="10034" y="579496"/>
                </a:cubicBezTo>
                <a:cubicBezTo>
                  <a:pt x="32612" y="613363"/>
                  <a:pt x="120101" y="635940"/>
                  <a:pt x="145501" y="545629"/>
                </a:cubicBezTo>
                <a:cubicBezTo>
                  <a:pt x="170901" y="455318"/>
                  <a:pt x="179367" y="122296"/>
                  <a:pt x="162434" y="37629"/>
                </a:cubicBezTo>
                <a:cubicBezTo>
                  <a:pt x="145501" y="-47038"/>
                  <a:pt x="43901" y="37629"/>
                  <a:pt x="43901" y="37629"/>
                </a:cubicBezTo>
              </a:path>
            </a:pathLst>
          </a:custGeom>
          <a:solidFill>
            <a:srgbClr val="FFFFFF"/>
          </a:solidFill>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Rectangle 2"/>
          <p:cNvSpPr/>
          <p:nvPr/>
        </p:nvSpPr>
        <p:spPr>
          <a:xfrm>
            <a:off x="5238750" y="3721100"/>
            <a:ext cx="200025" cy="79375"/>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169199" y="3677039"/>
            <a:ext cx="337469" cy="153888"/>
          </a:xfrm>
          <a:prstGeom prst="rect">
            <a:avLst/>
          </a:prstGeom>
          <a:noFill/>
          <a:ln>
            <a:noFill/>
          </a:ln>
        </p:spPr>
        <p:txBody>
          <a:bodyPr wrap="square" rtlCol="0">
            <a:spAutoFit/>
          </a:bodyPr>
          <a:lstStyle/>
          <a:p>
            <a:r>
              <a:rPr lang="en-US" sz="400" dirty="0" smtClean="0">
                <a:latin typeface="AhnbergHand"/>
                <a:cs typeface="AhnbergHand"/>
              </a:rPr>
              <a:t>2032</a:t>
            </a:r>
            <a:endParaRPr lang="en-US" sz="400" dirty="0">
              <a:latin typeface="AhnbergHand"/>
              <a:cs typeface="AhnbergHand"/>
            </a:endParaRPr>
          </a:p>
        </p:txBody>
      </p:sp>
    </p:spTree>
    <p:extLst>
      <p:ext uri="{BB962C8B-B14F-4D97-AF65-F5344CB8AC3E}">
        <p14:creationId xmlns:p14="http://schemas.microsoft.com/office/powerpoint/2010/main" val="365127104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8" name="Title 1"/>
          <p:cNvSpPr>
            <a:spLocks noGrp="1"/>
          </p:cNvSpPr>
          <p:nvPr>
            <p:ph type="title"/>
          </p:nvPr>
        </p:nvSpPr>
        <p:spPr>
          <a:xfrm>
            <a:off x="266700" y="173038"/>
            <a:ext cx="8229600" cy="1143000"/>
          </a:xfrm>
          <a:solidFill>
            <a:schemeClr val="accent1">
              <a:lumMod val="20000"/>
              <a:lumOff val="80000"/>
            </a:schemeClr>
          </a:solidFill>
        </p:spPr>
        <p:txBody>
          <a:bodyPr>
            <a:noAutofit/>
          </a:bodyPr>
          <a:lstStyle/>
          <a:p>
            <a:r>
              <a:rPr lang="en-US" sz="3200" dirty="0" smtClean="0">
                <a:latin typeface="+mn-lt"/>
                <a:cs typeface="Powderfinger Type"/>
              </a:rPr>
              <a:t>The Computing and </a:t>
            </a:r>
            <a:r>
              <a:rPr lang="en-US" sz="3200" dirty="0" err="1" smtClean="0">
                <a:latin typeface="+mn-lt"/>
                <a:cs typeface="Powderfinger Type"/>
              </a:rPr>
              <a:t>Comms</a:t>
            </a:r>
            <a:r>
              <a:rPr lang="en-US" sz="3200" dirty="0" smtClean="0">
                <a:latin typeface="+mn-lt"/>
                <a:cs typeface="Powderfinger Type"/>
              </a:rPr>
              <a:t> Evolutionary Path</a:t>
            </a:r>
            <a:endParaRPr lang="en-US" sz="3200" dirty="0">
              <a:latin typeface="+mn-lt"/>
              <a:cs typeface="Powderfinger Type"/>
            </a:endParaRPr>
          </a:p>
        </p:txBody>
      </p:sp>
      <p:sp>
        <p:nvSpPr>
          <p:cNvPr id="10" name="TextBox 9"/>
          <p:cNvSpPr txBox="1"/>
          <p:nvPr/>
        </p:nvSpPr>
        <p:spPr>
          <a:xfrm>
            <a:off x="4785046" y="5849164"/>
            <a:ext cx="1736373" cy="461665"/>
          </a:xfrm>
          <a:prstGeom prst="rect">
            <a:avLst/>
          </a:prstGeom>
          <a:solidFill>
            <a:srgbClr val="C23429"/>
          </a:solidFill>
        </p:spPr>
        <p:txBody>
          <a:bodyPr wrap="none" rtlCol="0">
            <a:spAutoFit/>
          </a:bodyPr>
          <a:lstStyle/>
          <a:p>
            <a:r>
              <a:rPr lang="en-US" sz="2400" dirty="0" smtClean="0">
                <a:solidFill>
                  <a:srgbClr val="FFFFFF"/>
                </a:solidFill>
              </a:rPr>
              <a:t>1976</a:t>
            </a:r>
            <a:r>
              <a:rPr lang="en-US" dirty="0" smtClean="0">
                <a:solidFill>
                  <a:srgbClr val="FFFFFF"/>
                </a:solidFill>
              </a:rPr>
              <a:t>  Ethernet</a:t>
            </a:r>
            <a:endParaRPr lang="en-US" dirty="0">
              <a:solidFill>
                <a:srgbClr val="FFFFFF"/>
              </a:solidFill>
            </a:endParaRPr>
          </a:p>
        </p:txBody>
      </p:sp>
    </p:spTree>
    <p:extLst>
      <p:ext uri="{BB962C8B-B14F-4D97-AF65-F5344CB8AC3E}">
        <p14:creationId xmlns:p14="http://schemas.microsoft.com/office/powerpoint/2010/main" val="2082892516"/>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hnbergHand"/>
                <a:cs typeface="AhnbergHand"/>
              </a:rPr>
              <a:t>My personal view...by 2032</a:t>
            </a:r>
            <a:endParaRPr lang="en-US" dirty="0">
              <a:latin typeface="AhnbergHand"/>
              <a:cs typeface="AhnbergHand"/>
            </a:endParaRPr>
          </a:p>
        </p:txBody>
      </p:sp>
      <p:sp>
        <p:nvSpPr>
          <p:cNvPr id="3" name="Content Placeholder 2"/>
          <p:cNvSpPr>
            <a:spLocks noGrp="1"/>
          </p:cNvSpPr>
          <p:nvPr>
            <p:ph idx="1"/>
          </p:nvPr>
        </p:nvSpPr>
        <p:spPr/>
        <p:txBody>
          <a:bodyPr>
            <a:normAutofit/>
          </a:bodyPr>
          <a:lstStyle/>
          <a:p>
            <a:pPr marL="0" indent="0">
              <a:buNone/>
            </a:pPr>
            <a:r>
              <a:rPr lang="en-US" dirty="0" smtClean="0"/>
              <a:t>This is extremely tough!</a:t>
            </a:r>
          </a:p>
          <a:p>
            <a:pPr marL="457200" lvl="1" indent="0">
              <a:buNone/>
            </a:pPr>
            <a:r>
              <a:rPr lang="en-US" dirty="0" smtClean="0"/>
              <a:t>very little from the world of 1992 is still with us today</a:t>
            </a:r>
          </a:p>
          <a:p>
            <a:pPr marL="457200" lvl="1" indent="0">
              <a:buNone/>
            </a:pPr>
            <a:r>
              <a:rPr lang="en-US" dirty="0"/>
              <a:t>v</a:t>
            </a:r>
            <a:r>
              <a:rPr lang="en-US" dirty="0" smtClean="0"/>
              <a:t>ery little of today’s environment will be persistent for the next two decades</a:t>
            </a:r>
          </a:p>
          <a:p>
            <a:pPr marL="457200" lvl="1" indent="0">
              <a:buNone/>
            </a:pPr>
            <a:endParaRPr lang="en-US" dirty="0"/>
          </a:p>
          <a:p>
            <a:pPr marL="457200" lvl="1" indent="0">
              <a:buNone/>
            </a:pPr>
            <a:r>
              <a:rPr lang="en-US" dirty="0" smtClean="0"/>
              <a:t>Why?</a:t>
            </a:r>
            <a:endParaRPr lang="en-US" dirty="0"/>
          </a:p>
        </p:txBody>
      </p:sp>
    </p:spTree>
    <p:extLst>
      <p:ext uri="{BB962C8B-B14F-4D97-AF65-F5344CB8AC3E}">
        <p14:creationId xmlns:p14="http://schemas.microsoft.com/office/powerpoint/2010/main" val="3761240723"/>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98600"/>
            <a:ext cx="9144000" cy="3843798"/>
          </a:xfrm>
          <a:prstGeom prst="rect">
            <a:avLst/>
          </a:prstGeom>
        </p:spPr>
      </p:pic>
      <p:sp>
        <p:nvSpPr>
          <p:cNvPr id="3" name="TextBox 2"/>
          <p:cNvSpPr txBox="1"/>
          <p:nvPr/>
        </p:nvSpPr>
        <p:spPr>
          <a:xfrm>
            <a:off x="2540000" y="6349999"/>
            <a:ext cx="6366046" cy="276999"/>
          </a:xfrm>
          <a:prstGeom prst="rect">
            <a:avLst/>
          </a:prstGeom>
          <a:noFill/>
        </p:spPr>
        <p:txBody>
          <a:bodyPr wrap="none" rtlCol="0">
            <a:spAutoFit/>
          </a:bodyPr>
          <a:lstStyle/>
          <a:p>
            <a:r>
              <a:rPr lang="en-US" sz="1200" dirty="0" smtClean="0"/>
              <a:t>http://</a:t>
            </a:r>
            <a:r>
              <a:rPr lang="en-US" sz="1200" dirty="0" err="1" smtClean="0"/>
              <a:t>visualecon.wpengine.netdna-cdn.com</a:t>
            </a:r>
            <a:r>
              <a:rPr lang="en-US" sz="1200" dirty="0" smtClean="0"/>
              <a:t>/</a:t>
            </a:r>
            <a:r>
              <a:rPr lang="en-US" sz="1200" dirty="0" err="1" smtClean="0"/>
              <a:t>wp</a:t>
            </a:r>
            <a:r>
              <a:rPr lang="en-US" sz="1200" dirty="0" smtClean="0"/>
              <a:t>-content/uploads/2008/02/history-of-</a:t>
            </a:r>
            <a:r>
              <a:rPr lang="en-US" sz="1200" dirty="0" err="1" smtClean="0"/>
              <a:t>products.gif</a:t>
            </a:r>
            <a:endParaRPr lang="en-US" sz="1200" dirty="0"/>
          </a:p>
        </p:txBody>
      </p:sp>
      <p:sp>
        <p:nvSpPr>
          <p:cNvPr id="4" name="TextBox 3"/>
          <p:cNvSpPr txBox="1"/>
          <p:nvPr/>
        </p:nvSpPr>
        <p:spPr>
          <a:xfrm>
            <a:off x="207610" y="354119"/>
            <a:ext cx="5971841" cy="923330"/>
          </a:xfrm>
          <a:prstGeom prst="rect">
            <a:avLst/>
          </a:prstGeom>
          <a:noFill/>
        </p:spPr>
        <p:txBody>
          <a:bodyPr wrap="square" rtlCol="0">
            <a:spAutoFit/>
          </a:bodyPr>
          <a:lstStyle/>
          <a:p>
            <a:r>
              <a:rPr lang="en-US" dirty="0" smtClean="0">
                <a:latin typeface="AhnbergHand"/>
                <a:cs typeface="AhnbergHand"/>
              </a:rPr>
              <a:t>As the pace of technology adoption gets faster we cycle through successive generations of technologies at ever faster rates</a:t>
            </a:r>
          </a:p>
        </p:txBody>
      </p:sp>
    </p:spTree>
    <p:extLst>
      <p:ext uri="{BB962C8B-B14F-4D97-AF65-F5344CB8AC3E}">
        <p14:creationId xmlns:p14="http://schemas.microsoft.com/office/powerpoint/2010/main" val="1674444735"/>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Powderfinger Type"/>
                <a:cs typeface="Powderfinger Type"/>
              </a:rPr>
              <a:t>What’s shaping our future?</a:t>
            </a:r>
            <a:endParaRPr lang="en-US" dirty="0">
              <a:latin typeface="Powderfinger Type"/>
              <a:cs typeface="Powderfinger Type"/>
            </a:endParaRPr>
          </a:p>
        </p:txBody>
      </p:sp>
      <p:sp>
        <p:nvSpPr>
          <p:cNvPr id="4" name="TextBox 3"/>
          <p:cNvSpPr txBox="1"/>
          <p:nvPr/>
        </p:nvSpPr>
        <p:spPr>
          <a:xfrm>
            <a:off x="91526" y="1643792"/>
            <a:ext cx="8923765" cy="4524316"/>
          </a:xfrm>
          <a:prstGeom prst="rect">
            <a:avLst/>
          </a:prstGeom>
          <a:noFill/>
        </p:spPr>
        <p:txBody>
          <a:bodyPr wrap="square" rtlCol="0">
            <a:spAutoFit/>
          </a:bodyPr>
          <a:lstStyle/>
          <a:p>
            <a:r>
              <a:rPr lang="en-US" sz="3600" b="1" dirty="0" smtClean="0">
                <a:solidFill>
                  <a:srgbClr val="800000"/>
                </a:solidFill>
                <a:latin typeface="Max's Handwritin"/>
                <a:cs typeface="Max's Handwritin"/>
              </a:rPr>
              <a:t>We need to think about a post-PC world where computation, storage and communications are all abundant commodities. It’s innovative services and applications that will shape much of the Internet’s future. And the most effective innovative force in such an environment is open technologies, and open software in particular. This allows innovators to assume the entirety of the current state of the art and build from there. This is truly a powerful model!</a:t>
            </a:r>
            <a:endParaRPr lang="en-US" sz="3600" b="1" dirty="0">
              <a:solidFill>
                <a:srgbClr val="800000"/>
              </a:solidFill>
              <a:latin typeface="Max's Handwritin"/>
              <a:cs typeface="Max's Handwritin"/>
            </a:endParaRPr>
          </a:p>
        </p:txBody>
      </p:sp>
    </p:spTree>
    <p:extLst>
      <p:ext uri="{BB962C8B-B14F-4D97-AF65-F5344CB8AC3E}">
        <p14:creationId xmlns:p14="http://schemas.microsoft.com/office/powerpoint/2010/main" val="1046934279"/>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43111" y="2963333"/>
            <a:ext cx="7446889" cy="707886"/>
          </a:xfrm>
          <a:prstGeom prst="rect">
            <a:avLst/>
          </a:prstGeom>
          <a:noFill/>
        </p:spPr>
        <p:txBody>
          <a:bodyPr wrap="square" rtlCol="0">
            <a:spAutoFit/>
          </a:bodyPr>
          <a:lstStyle/>
          <a:p>
            <a:r>
              <a:rPr lang="en-US" sz="4000" b="1" dirty="0" smtClean="0">
                <a:solidFill>
                  <a:schemeClr val="accent2">
                    <a:lumMod val="50000"/>
                  </a:schemeClr>
                </a:solidFill>
                <a:latin typeface="Max's Handwritin"/>
                <a:cs typeface="Max's Handwritin"/>
              </a:rPr>
              <a:t>In thinking about a future Internet</a:t>
            </a:r>
            <a:endParaRPr lang="en-US" sz="4000" b="1" dirty="0">
              <a:solidFill>
                <a:schemeClr val="accent2">
                  <a:lumMod val="50000"/>
                </a:schemeClr>
              </a:solidFill>
              <a:latin typeface="Max's Handwritin"/>
              <a:cs typeface="Max's Handwritin"/>
            </a:endParaRPr>
          </a:p>
        </p:txBody>
      </p:sp>
    </p:spTree>
    <p:extLst>
      <p:ext uri="{BB962C8B-B14F-4D97-AF65-F5344CB8AC3E}">
        <p14:creationId xmlns:p14="http://schemas.microsoft.com/office/powerpoint/2010/main" val="60004498"/>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7467" y="528135"/>
            <a:ext cx="4858275" cy="646331"/>
          </a:xfrm>
          <a:prstGeom prst="rect">
            <a:avLst/>
          </a:prstGeom>
          <a:noFill/>
        </p:spPr>
        <p:txBody>
          <a:bodyPr wrap="none" rtlCol="0">
            <a:spAutoFit/>
          </a:bodyPr>
          <a:lstStyle/>
          <a:p>
            <a:r>
              <a:rPr lang="en-US" sz="3600" b="1" dirty="0" smtClean="0">
                <a:latin typeface="Max's Handwritin"/>
                <a:cs typeface="Max's Handwritin"/>
              </a:rPr>
              <a:t>There’s no need to clean the slate</a:t>
            </a:r>
            <a:endParaRPr lang="en-US" sz="3600" b="1" dirty="0">
              <a:latin typeface="Max's Handwritin"/>
              <a:cs typeface="Max's Handwritin"/>
            </a:endParaRPr>
          </a:p>
        </p:txBody>
      </p:sp>
    </p:spTree>
    <p:extLst>
      <p:ext uri="{BB962C8B-B14F-4D97-AF65-F5344CB8AC3E}">
        <p14:creationId xmlns:p14="http://schemas.microsoft.com/office/powerpoint/2010/main" val="2136469213"/>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7467" y="528135"/>
            <a:ext cx="4858275" cy="646331"/>
          </a:xfrm>
          <a:prstGeom prst="rect">
            <a:avLst/>
          </a:prstGeom>
          <a:noFill/>
        </p:spPr>
        <p:txBody>
          <a:bodyPr wrap="none" rtlCol="0">
            <a:spAutoFit/>
          </a:bodyPr>
          <a:lstStyle/>
          <a:p>
            <a:r>
              <a:rPr lang="en-US" sz="3600" b="1" dirty="0" smtClean="0">
                <a:latin typeface="Max's Handwritin"/>
                <a:cs typeface="Max's Handwritin"/>
              </a:rPr>
              <a:t>There’s no need to clean the slate</a:t>
            </a:r>
            <a:endParaRPr lang="en-US" sz="3600" b="1" dirty="0">
              <a:latin typeface="Max's Handwritin"/>
              <a:cs typeface="Max's Handwritin"/>
            </a:endParaRPr>
          </a:p>
        </p:txBody>
      </p:sp>
      <p:sp>
        <p:nvSpPr>
          <p:cNvPr id="5" name="TextBox 4"/>
          <p:cNvSpPr txBox="1"/>
          <p:nvPr/>
        </p:nvSpPr>
        <p:spPr>
          <a:xfrm>
            <a:off x="1930400" y="1450267"/>
            <a:ext cx="6501396" cy="1200329"/>
          </a:xfrm>
          <a:prstGeom prst="rect">
            <a:avLst/>
          </a:prstGeom>
          <a:noFill/>
        </p:spPr>
        <p:txBody>
          <a:bodyPr wrap="square" rtlCol="0">
            <a:spAutoFit/>
          </a:bodyPr>
          <a:lstStyle/>
          <a:p>
            <a:r>
              <a:rPr lang="en-US" sz="3600" b="1" dirty="0" smtClean="0">
                <a:latin typeface="Max's Handwritin"/>
                <a:cs typeface="Max's Handwritin"/>
              </a:rPr>
              <a:t>Nor to forget everything we’ve learned about packet networks so far</a:t>
            </a:r>
            <a:endParaRPr lang="en-US" sz="3600" b="1" dirty="0">
              <a:latin typeface="Max's Handwritin"/>
              <a:cs typeface="Max's Handwritin"/>
            </a:endParaRPr>
          </a:p>
        </p:txBody>
      </p:sp>
    </p:spTree>
    <p:extLst>
      <p:ext uri="{BB962C8B-B14F-4D97-AF65-F5344CB8AC3E}">
        <p14:creationId xmlns:p14="http://schemas.microsoft.com/office/powerpoint/2010/main" val="2071604252"/>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7467" y="528135"/>
            <a:ext cx="4858275" cy="646331"/>
          </a:xfrm>
          <a:prstGeom prst="rect">
            <a:avLst/>
          </a:prstGeom>
          <a:noFill/>
        </p:spPr>
        <p:txBody>
          <a:bodyPr wrap="none" rtlCol="0">
            <a:spAutoFit/>
          </a:bodyPr>
          <a:lstStyle/>
          <a:p>
            <a:r>
              <a:rPr lang="en-US" sz="3600" b="1" dirty="0" smtClean="0">
                <a:latin typeface="Max's Handwritin"/>
                <a:cs typeface="Max's Handwritin"/>
              </a:rPr>
              <a:t>There’s no need to clean the slate</a:t>
            </a:r>
            <a:endParaRPr lang="en-US" sz="3600" b="1" dirty="0">
              <a:latin typeface="Max's Handwritin"/>
              <a:cs typeface="Max's Handwritin"/>
            </a:endParaRPr>
          </a:p>
        </p:txBody>
      </p:sp>
      <p:sp>
        <p:nvSpPr>
          <p:cNvPr id="5" name="TextBox 4"/>
          <p:cNvSpPr txBox="1"/>
          <p:nvPr/>
        </p:nvSpPr>
        <p:spPr>
          <a:xfrm>
            <a:off x="1930400" y="1450267"/>
            <a:ext cx="6501396" cy="1200329"/>
          </a:xfrm>
          <a:prstGeom prst="rect">
            <a:avLst/>
          </a:prstGeom>
          <a:noFill/>
        </p:spPr>
        <p:txBody>
          <a:bodyPr wrap="square" rtlCol="0">
            <a:spAutoFit/>
          </a:bodyPr>
          <a:lstStyle/>
          <a:p>
            <a:r>
              <a:rPr lang="en-US" sz="3600" b="1" dirty="0" smtClean="0">
                <a:latin typeface="Max's Handwritin"/>
                <a:cs typeface="Max's Handwritin"/>
              </a:rPr>
              <a:t>Nor to forget everything we’ve learned about packet networks so far</a:t>
            </a:r>
            <a:endParaRPr lang="en-US" sz="3600" b="1" dirty="0">
              <a:latin typeface="Max's Handwritin"/>
              <a:cs typeface="Max's Handwritin"/>
            </a:endParaRPr>
          </a:p>
        </p:txBody>
      </p:sp>
      <p:sp>
        <p:nvSpPr>
          <p:cNvPr id="7" name="TextBox 6"/>
          <p:cNvSpPr txBox="1"/>
          <p:nvPr/>
        </p:nvSpPr>
        <p:spPr>
          <a:xfrm>
            <a:off x="662881" y="2948939"/>
            <a:ext cx="7768915" cy="1200329"/>
          </a:xfrm>
          <a:prstGeom prst="rect">
            <a:avLst/>
          </a:prstGeom>
          <a:noFill/>
        </p:spPr>
        <p:txBody>
          <a:bodyPr wrap="square" rtlCol="0">
            <a:spAutoFit/>
          </a:bodyPr>
          <a:lstStyle/>
          <a:p>
            <a:r>
              <a:rPr lang="en-US" sz="3600" b="1" dirty="0" smtClean="0">
                <a:solidFill>
                  <a:srgbClr val="D30202"/>
                </a:solidFill>
                <a:latin typeface="Max's Handwritin"/>
                <a:cs typeface="Max's Handwritin"/>
              </a:rPr>
              <a:t>But we </a:t>
            </a:r>
            <a:r>
              <a:rPr lang="en-US" sz="3600" b="1" dirty="0" smtClean="0">
                <a:solidFill>
                  <a:srgbClr val="900101"/>
                </a:solidFill>
                <a:latin typeface="Max's Handwritin"/>
                <a:cs typeface="Max's Handwritin"/>
              </a:rPr>
              <a:t>need</a:t>
            </a:r>
            <a:r>
              <a:rPr lang="en-US" sz="3600" b="1" dirty="0" smtClean="0">
                <a:solidFill>
                  <a:srgbClr val="D30202"/>
                </a:solidFill>
                <a:latin typeface="Max's Handwritin"/>
                <a:cs typeface="Max's Handwritin"/>
              </a:rPr>
              <a:t> to think about a future that is way beyond today’s Internet</a:t>
            </a:r>
            <a:endParaRPr lang="en-US" sz="3600" b="1" dirty="0">
              <a:solidFill>
                <a:srgbClr val="D30202"/>
              </a:solidFill>
              <a:latin typeface="Max's Handwritin"/>
              <a:cs typeface="Max's Handwritin"/>
            </a:endParaRPr>
          </a:p>
        </p:txBody>
      </p:sp>
    </p:spTree>
    <p:extLst>
      <p:ext uri="{BB962C8B-B14F-4D97-AF65-F5344CB8AC3E}">
        <p14:creationId xmlns:p14="http://schemas.microsoft.com/office/powerpoint/2010/main" val="2888997306"/>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3334" y="2178193"/>
            <a:ext cx="8483600" cy="2308324"/>
          </a:xfrm>
          <a:prstGeom prst="rect">
            <a:avLst/>
          </a:prstGeom>
          <a:noFill/>
        </p:spPr>
        <p:txBody>
          <a:bodyPr wrap="square" rtlCol="0">
            <a:spAutoFit/>
          </a:bodyPr>
          <a:lstStyle/>
          <a:p>
            <a:r>
              <a:rPr lang="en-US" sz="4800" b="1" dirty="0" smtClean="0">
                <a:latin typeface="Max's Handwritin"/>
                <a:cs typeface="Max's Handwritin"/>
              </a:rPr>
              <a:t>And as we look at the evolution of the technology there are probably two important design principles to bear in mind … </a:t>
            </a:r>
            <a:endParaRPr lang="en-US" sz="4800" b="1" dirty="0">
              <a:latin typeface="Max's Handwritin"/>
              <a:cs typeface="Max's Handwritin"/>
            </a:endParaRPr>
          </a:p>
        </p:txBody>
      </p:sp>
    </p:spTree>
    <p:extLst>
      <p:ext uri="{BB962C8B-B14F-4D97-AF65-F5344CB8AC3E}">
        <p14:creationId xmlns:p14="http://schemas.microsoft.com/office/powerpoint/2010/main" val="2963407489"/>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5053" y="3031067"/>
            <a:ext cx="1019931" cy="523220"/>
          </a:xfrm>
          <a:prstGeom prst="rect">
            <a:avLst/>
          </a:prstGeom>
          <a:noFill/>
        </p:spPr>
        <p:txBody>
          <a:bodyPr wrap="none" rtlCol="0">
            <a:spAutoFit/>
          </a:bodyPr>
          <a:lstStyle/>
          <a:p>
            <a:r>
              <a:rPr lang="en-US" sz="2800" dirty="0" smtClean="0"/>
              <a:t>Focus</a:t>
            </a:r>
            <a:endParaRPr lang="en-US" sz="2800" dirty="0"/>
          </a:p>
        </p:txBody>
      </p:sp>
    </p:spTree>
    <p:extLst>
      <p:ext uri="{BB962C8B-B14F-4D97-AF65-F5344CB8AC3E}">
        <p14:creationId xmlns:p14="http://schemas.microsoft.com/office/powerpoint/2010/main" val="2143917507"/>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93061" y="2977065"/>
            <a:ext cx="1595309" cy="523220"/>
          </a:xfrm>
          <a:prstGeom prst="rect">
            <a:avLst/>
          </a:prstGeom>
          <a:noFill/>
        </p:spPr>
        <p:txBody>
          <a:bodyPr wrap="none" rtlCol="0">
            <a:spAutoFit/>
          </a:bodyPr>
          <a:lstStyle/>
          <a:p>
            <a:r>
              <a:rPr lang="en-US" sz="2800" dirty="0" smtClean="0"/>
              <a:t>Simplicity</a:t>
            </a:r>
            <a:endParaRPr lang="en-US" sz="2800" dirty="0"/>
          </a:p>
        </p:txBody>
      </p:sp>
    </p:spTree>
    <p:extLst>
      <p:ext uri="{BB962C8B-B14F-4D97-AF65-F5344CB8AC3E}">
        <p14:creationId xmlns:p14="http://schemas.microsoft.com/office/powerpoint/2010/main" val="283307722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5801</TotalTime>
  <Words>2662</Words>
  <Application>Microsoft Macintosh PowerPoint</Application>
  <PresentationFormat>On-screen Show (4:3)</PresentationFormat>
  <Paragraphs>600</Paragraphs>
  <Slides>100</Slides>
  <Notes>1</Notes>
  <HiddenSlides>0</HiddenSlides>
  <MMClips>0</MMClips>
  <ScaleCrop>false</ScaleCrop>
  <HeadingPairs>
    <vt:vector size="4" baseType="variant">
      <vt:variant>
        <vt:lpstr>Theme</vt:lpstr>
      </vt:variant>
      <vt:variant>
        <vt:i4>1</vt:i4>
      </vt:variant>
      <vt:variant>
        <vt:lpstr>Slide Titles</vt:lpstr>
      </vt:variant>
      <vt:variant>
        <vt:i4>100</vt:i4>
      </vt:variant>
    </vt:vector>
  </HeadingPairs>
  <TitlesOfParts>
    <vt:vector size="101" baseType="lpstr">
      <vt:lpstr>Office Theme</vt:lpstr>
      <vt:lpstr>Tomorrow’s Internet </vt:lpstr>
      <vt:lpstr>PowerPoint Presentation</vt:lpstr>
      <vt:lpstr>PowerPoint Presentation</vt:lpstr>
      <vt:lpstr>PowerPoint Presentation</vt:lpstr>
      <vt:lpstr>The Computing and Comms Evolutionary Path</vt:lpstr>
      <vt:lpstr>The Computing and Comms Evolutionary Path</vt:lpstr>
      <vt:lpstr>The Computing and Comms Evolutionary Path</vt:lpstr>
      <vt:lpstr>The Computing and Comms Evolutionary Path</vt:lpstr>
      <vt:lpstr>The Computing and Comms Evolutionary Path</vt:lpstr>
      <vt:lpstr>The Computing Evolutionary Path</vt:lpstr>
      <vt:lpstr>The Computing Evolutionary Path</vt:lpstr>
      <vt:lpstr>The Computing Evolutionary Path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Drilling down…</vt:lpstr>
      <vt:lpstr>Drilling down…</vt:lpstr>
      <vt:lpstr>Drilling down…</vt:lpstr>
      <vt:lpstr>IP was just so simple…</vt:lpstr>
      <vt:lpstr>PowerPoint Presentation</vt:lpstr>
      <vt:lpstr>What’s not working…</vt:lpstr>
      <vt:lpstr>What’s not working…</vt:lpstr>
      <vt:lpstr>What’s not working…</vt:lpstr>
      <vt:lpstr>What’s not working…</vt:lpstr>
      <vt:lpstr>What’s not working…</vt:lpstr>
      <vt:lpstr>What’s not working…</vt:lpstr>
      <vt:lpstr>What’s not working…</vt:lpstr>
      <vt:lpstr>What’s not working…</vt:lpstr>
      <vt:lpstr>What’s not working…</vt:lpstr>
      <vt:lpstr>What’s not working…</vt:lpstr>
      <vt:lpstr>What’s not working…</vt:lpstr>
      <vt:lpstr>What’s not working…</vt:lpstr>
      <vt:lpstr>What’s not working…</vt:lpstr>
      <vt:lpstr>What’s not working…</vt:lpstr>
      <vt:lpstr>What’s not working…</vt:lpstr>
      <vt:lpstr>What’s not working…</vt:lpstr>
      <vt:lpstr>What’s not working…</vt:lpstr>
      <vt:lpstr>What’s not working…</vt:lpstr>
      <vt:lpstr>What’s not working…</vt:lpstr>
      <vt:lpstr>What’s not working…</vt:lpstr>
      <vt:lpstr>What’s not working…</vt:lpstr>
      <vt:lpstr>What really needs to work…</vt:lpstr>
      <vt:lpstr>Where to from here?</vt:lpstr>
      <vt:lpstr>PowerPoint Presentation</vt:lpstr>
      <vt:lpstr>PowerPoint Presentation</vt:lpstr>
      <vt:lpstr>PowerPoint Presentation</vt:lpstr>
      <vt:lpstr>Counting Users...</vt:lpstr>
      <vt:lpstr>Counting Users...</vt:lpstr>
      <vt:lpstr>Counting Users...</vt:lpstr>
      <vt:lpstr>Tomorrow’s Users and Usage</vt:lpstr>
      <vt:lpstr>Where to from here?</vt:lpstr>
      <vt:lpstr>5 Years Out</vt:lpstr>
      <vt:lpstr>It’s a mobile world!</vt:lpstr>
      <vt:lpstr>Apple’s Numbers</vt:lpstr>
      <vt:lpstr>Apple’s Numbers</vt:lpstr>
      <vt:lpstr>Apple’s Numbers</vt:lpstr>
      <vt:lpstr>Coping with Demand</vt:lpstr>
      <vt:lpstr>PowerPoint Presentation</vt:lpstr>
      <vt:lpstr>PowerPoint Presentation</vt:lpstr>
      <vt:lpstr>In the next five years...</vt:lpstr>
      <vt:lpstr>In the next five years...</vt:lpstr>
      <vt:lpstr>And its not yet clear which path the Internet will take!</vt:lpstr>
      <vt:lpstr>And its not yet clear which path the Internet will take!</vt:lpstr>
      <vt:lpstr>Can we look further out?</vt:lpstr>
      <vt:lpstr>10 Years Out?</vt:lpstr>
      <vt:lpstr>My personal view...by 2022</vt:lpstr>
      <vt:lpstr>My personal view...by 2022</vt:lpstr>
      <vt:lpstr>My personal view...by 2022</vt:lpstr>
      <vt:lpstr>My personal view...by 2022</vt:lpstr>
      <vt:lpstr>20 Years Out?</vt:lpstr>
      <vt:lpstr>My personal view...by 2032</vt:lpstr>
      <vt:lpstr>PowerPoint Presentation</vt:lpstr>
      <vt:lpstr>What’s shaping our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APNIC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It’s all about mobility</dc:title>
  <dc:creator>Geoff Huston</dc:creator>
  <cp:lastModifiedBy>Geoff Huston</cp:lastModifiedBy>
  <cp:revision>110</cp:revision>
  <dcterms:created xsi:type="dcterms:W3CDTF">2011-07-15T07:04:35Z</dcterms:created>
  <dcterms:modified xsi:type="dcterms:W3CDTF">2012-07-05T01:48:31Z</dcterms:modified>
</cp:coreProperties>
</file>