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58" r:id="rId2"/>
    <p:sldId id="259" r:id="rId3"/>
    <p:sldId id="260" r:id="rId4"/>
    <p:sldId id="261" r:id="rId5"/>
    <p:sldId id="262" r:id="rId6"/>
    <p:sldId id="263" r:id="rId7"/>
    <p:sldId id="264" r:id="rId8"/>
    <p:sldId id="265" r:id="rId9"/>
    <p:sldId id="339" r:id="rId10"/>
    <p:sldId id="340" r:id="rId11"/>
    <p:sldId id="341" r:id="rId12"/>
    <p:sldId id="342" r:id="rId13"/>
    <p:sldId id="343" r:id="rId14"/>
    <p:sldId id="344" r:id="rId15"/>
    <p:sldId id="266" r:id="rId16"/>
    <p:sldId id="267" r:id="rId17"/>
    <p:sldId id="268" r:id="rId18"/>
    <p:sldId id="269" r:id="rId19"/>
    <p:sldId id="317" r:id="rId20"/>
    <p:sldId id="270" r:id="rId21"/>
    <p:sldId id="318"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319" r:id="rId35"/>
    <p:sldId id="283" r:id="rId36"/>
    <p:sldId id="284" r:id="rId37"/>
    <p:sldId id="285" r:id="rId38"/>
    <p:sldId id="325" r:id="rId39"/>
    <p:sldId id="326" r:id="rId40"/>
    <p:sldId id="287" r:id="rId41"/>
    <p:sldId id="288" r:id="rId42"/>
    <p:sldId id="290" r:id="rId43"/>
    <p:sldId id="291" r:id="rId44"/>
    <p:sldId id="292" r:id="rId45"/>
    <p:sldId id="293" r:id="rId46"/>
    <p:sldId id="294" r:id="rId47"/>
    <p:sldId id="295" r:id="rId48"/>
    <p:sldId id="296" r:id="rId49"/>
    <p:sldId id="297" r:id="rId50"/>
    <p:sldId id="314" r:id="rId51"/>
    <p:sldId id="298" r:id="rId52"/>
    <p:sldId id="300" r:id="rId53"/>
    <p:sldId id="301" r:id="rId54"/>
    <p:sldId id="327" r:id="rId55"/>
    <p:sldId id="328" r:id="rId56"/>
    <p:sldId id="329" r:id="rId57"/>
    <p:sldId id="330" r:id="rId58"/>
    <p:sldId id="331" r:id="rId59"/>
    <p:sldId id="332" r:id="rId60"/>
    <p:sldId id="335" r:id="rId61"/>
    <p:sldId id="333" r:id="rId62"/>
    <p:sldId id="334" r:id="rId63"/>
    <p:sldId id="337" r:id="rId64"/>
    <p:sldId id="338" r:id="rId65"/>
    <p:sldId id="345" r:id="rId66"/>
    <p:sldId id="346" r:id="rId67"/>
    <p:sldId id="347" r:id="rId68"/>
    <p:sldId id="306" r:id="rId6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1764A"/>
    <a:srgbClr val="432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8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7956CF-4255-1E41-952E-3522DE455183}" type="datetime1">
              <a:rPr lang="en-US"/>
              <a:pPr>
                <a:defRPr/>
              </a:pPr>
              <a:t>23/09/12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EBBD707-7863-434F-8114-956427BD5ABA}" type="slidenum">
              <a:rPr lang="en-US"/>
              <a:pPr>
                <a:defRPr/>
              </a:pPr>
              <a:t>‹#›</a:t>
            </a:fld>
            <a:endParaRPr lang="en-US"/>
          </a:p>
        </p:txBody>
      </p:sp>
    </p:spTree>
    <p:extLst>
      <p:ext uri="{BB962C8B-B14F-4D97-AF65-F5344CB8AC3E}">
        <p14:creationId xmlns:p14="http://schemas.microsoft.com/office/powerpoint/2010/main" val="3088261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3B3BDD9-E6C5-C749-AE2F-6EA2D98E67BD}" type="datetime1">
              <a:rPr lang="en-US"/>
              <a:pPr>
                <a:defRPr/>
              </a:pPr>
              <a:t>23/09/12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77ACE3F-D7B2-E443-8D8D-F037A4A0241D}" type="slidenum">
              <a:rPr lang="en-US"/>
              <a:pPr>
                <a:defRPr/>
              </a:pPr>
              <a:t>‹#›</a:t>
            </a:fld>
            <a:endParaRPr lang="en-US"/>
          </a:p>
        </p:txBody>
      </p:sp>
    </p:spTree>
    <p:extLst>
      <p:ext uri="{BB962C8B-B14F-4D97-AF65-F5344CB8AC3E}">
        <p14:creationId xmlns:p14="http://schemas.microsoft.com/office/powerpoint/2010/main" val="3246425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10730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017" y="274638"/>
            <a:ext cx="8617966"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263017" y="1535320"/>
            <a:ext cx="8617966" cy="466069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BB1F61E-D2C3-F043-9C6D-07E847FEE88A}" type="slidenum">
              <a:rPr lang="en-US"/>
              <a:pPr>
                <a:defRPr/>
              </a:pPr>
              <a:t>‹#›</a:t>
            </a:fld>
            <a:endParaRPr lang="en-US"/>
          </a:p>
        </p:txBody>
      </p:sp>
    </p:spTree>
    <p:extLst>
      <p:ext uri="{BB962C8B-B14F-4D97-AF65-F5344CB8AC3E}">
        <p14:creationId xmlns:p14="http://schemas.microsoft.com/office/powerpoint/2010/main" val="945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C5C890CA-04A5-F249-9E4B-67186B64C6BE}" type="slidenum">
              <a:rPr lang="en-US"/>
              <a:pPr>
                <a:defRPr/>
              </a:pPr>
              <a:t>‹#›</a:t>
            </a:fld>
            <a:endParaRPr lang="en-US"/>
          </a:p>
        </p:txBody>
      </p:sp>
    </p:spTree>
    <p:extLst>
      <p:ext uri="{BB962C8B-B14F-4D97-AF65-F5344CB8AC3E}">
        <p14:creationId xmlns:p14="http://schemas.microsoft.com/office/powerpoint/2010/main" val="31252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018DBE4-7C6E-FC43-A778-1487BF82E77F}" type="slidenum">
              <a:rPr lang="en-US"/>
              <a:pPr>
                <a:defRPr/>
              </a:pPr>
              <a:t>‹#›</a:t>
            </a:fld>
            <a:endParaRPr lang="en-US"/>
          </a:p>
        </p:txBody>
      </p:sp>
    </p:spTree>
    <p:extLst>
      <p:ext uri="{BB962C8B-B14F-4D97-AF65-F5344CB8AC3E}">
        <p14:creationId xmlns:p14="http://schemas.microsoft.com/office/powerpoint/2010/main" val="274918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457200" y="1670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671BC4E-9FFE-6A42-B43C-8618C8A479A0}" type="datetime1">
              <a:rPr lang="en-US"/>
              <a:pPr>
                <a:defRPr/>
              </a:pPr>
              <a:t>23/09/12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CD19D875-D2BB-BC43-A2CF-A5266C0CA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lstStyle/>
          <a:p>
            <a:pPr eaLnBrk="1"/>
            <a:r>
              <a:rPr lang="en-US" dirty="0" smtClean="0">
                <a:latin typeface="Powderfinger Type"/>
                <a:cs typeface="Powderfinger Type"/>
              </a:rPr>
              <a:t>IPv6 Transition:</a:t>
            </a:r>
            <a:br>
              <a:rPr lang="en-US" dirty="0" smtClean="0">
                <a:latin typeface="Powderfinger Type"/>
                <a:cs typeface="Powderfinger Type"/>
              </a:rPr>
            </a:br>
            <a:r>
              <a:rPr lang="en-US" dirty="0" smtClean="0">
                <a:latin typeface="Powderfinger Type"/>
                <a:cs typeface="Powderfinger Type"/>
              </a:rPr>
              <a:t>A Progress Report</a:t>
            </a:r>
            <a:endParaRPr lang="en-US" sz="1500" dirty="0">
              <a:latin typeface="Powderfinger Type"/>
              <a:cs typeface="Powderfinger Type"/>
            </a:endParaRPr>
          </a:p>
        </p:txBody>
      </p:sp>
      <p:sp>
        <p:nvSpPr>
          <p:cNvPr id="9218" name="Subtitle 4"/>
          <p:cNvSpPr>
            <a:spLocks noGrp="1"/>
          </p:cNvSpPr>
          <p:nvPr>
            <p:ph type="subTitle" idx="1"/>
          </p:nvPr>
        </p:nvSpPr>
        <p:spPr/>
        <p:txBody>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Chief Scientist</a:t>
            </a:r>
          </a:p>
          <a:p>
            <a:pPr eaLnBrk="1"/>
            <a:r>
              <a:rPr lang="en-US" b="1" dirty="0" smtClean="0">
                <a:solidFill>
                  <a:srgbClr val="B06824"/>
                </a:solidFill>
                <a:latin typeface="Max's Handwritin"/>
                <a:cs typeface="Max's Handwritin"/>
              </a:rPr>
              <a:t>APNIC</a:t>
            </a:r>
          </a:p>
        </p:txBody>
      </p:sp>
    </p:spTree>
    <p:extLst>
      <p:ext uri="{BB962C8B-B14F-4D97-AF65-F5344CB8AC3E}">
        <p14:creationId xmlns:p14="http://schemas.microsoft.com/office/powerpoint/2010/main" val="13504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Uptake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a:t>
            </a:fld>
            <a:endParaRPr lang="en-US"/>
          </a:p>
        </p:txBody>
      </p:sp>
      <p:pic>
        <p:nvPicPr>
          <p:cNvPr id="5" name="Picture 4" descr="Screen Shot 2012-09-14 at 12.15.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332" y="3149231"/>
            <a:ext cx="6722792" cy="3322310"/>
          </a:xfrm>
          <a:prstGeom prst="rect">
            <a:avLst/>
          </a:prstGeom>
        </p:spPr>
      </p:pic>
      <p:sp>
        <p:nvSpPr>
          <p:cNvPr id="6" name="TextBox 5"/>
          <p:cNvSpPr txBox="1"/>
          <p:nvPr/>
        </p:nvSpPr>
        <p:spPr>
          <a:xfrm>
            <a:off x="711617" y="1319547"/>
            <a:ext cx="6298783" cy="1745750"/>
          </a:xfrm>
          <a:prstGeom prst="rect">
            <a:avLst/>
          </a:prstGeom>
          <a:noFill/>
        </p:spPr>
        <p:txBody>
          <a:bodyPr wrap="square" lIns="82945" tIns="41473" rIns="82945" bIns="41473" rtlCol="0">
            <a:spAutoFit/>
          </a:bodyPr>
          <a:lstStyle/>
          <a:p>
            <a:r>
              <a:rPr lang="en-US" sz="3600" b="1" dirty="0" smtClean="0">
                <a:solidFill>
                  <a:srgbClr val="984807"/>
                </a:solidFill>
                <a:latin typeface="Max's Handwritin"/>
                <a:cs typeface="Max's Handwritin"/>
              </a:rPr>
              <a:t>There is fair amount of variance here: some countries appear to be well ahead of others in IPv6 deployment:...</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251792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Uptake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11</a:t>
            </a:fld>
            <a:endParaRPr lang="en-US"/>
          </a:p>
        </p:txBody>
      </p:sp>
      <p:pic>
        <p:nvPicPr>
          <p:cNvPr id="5" name="Picture 4" descr="Screen Shot 2012-09-14 at 12.15.15 PM.png"/>
          <p:cNvPicPr>
            <a:picLocks noChangeAspect="1"/>
          </p:cNvPicPr>
          <p:nvPr/>
        </p:nvPicPr>
        <p:blipFill rotWithShape="1">
          <a:blip r:embed="rId2">
            <a:extLst>
              <a:ext uri="{28A0092B-C50C-407E-A947-70E740481C1C}">
                <a14:useLocalDpi xmlns:a14="http://schemas.microsoft.com/office/drawing/2010/main" val="0"/>
              </a:ext>
            </a:extLst>
          </a:blip>
          <a:srcRect b="52831"/>
          <a:stretch/>
        </p:blipFill>
        <p:spPr>
          <a:xfrm>
            <a:off x="1675697" y="2430619"/>
            <a:ext cx="6722792" cy="1567123"/>
          </a:xfrm>
          <a:prstGeom prst="rect">
            <a:avLst/>
          </a:prstGeom>
        </p:spPr>
      </p:pic>
      <p:sp>
        <p:nvSpPr>
          <p:cNvPr id="6" name="TextBox 5"/>
          <p:cNvSpPr txBox="1"/>
          <p:nvPr/>
        </p:nvSpPr>
        <p:spPr>
          <a:xfrm>
            <a:off x="711617" y="1319547"/>
            <a:ext cx="6298783" cy="1191752"/>
          </a:xfrm>
          <a:prstGeom prst="rect">
            <a:avLst/>
          </a:prstGeom>
          <a:noFill/>
        </p:spPr>
        <p:txBody>
          <a:bodyPr wrap="square" lIns="82945" tIns="41473" rIns="82945" bIns="41473" rtlCol="0">
            <a:spAutoFit/>
          </a:bodyPr>
          <a:lstStyle/>
          <a:p>
            <a:r>
              <a:rPr lang="en-US" sz="3600" b="1" dirty="0" smtClean="0">
                <a:solidFill>
                  <a:srgbClr val="984807"/>
                </a:solidFill>
                <a:latin typeface="Max's Handwritin"/>
                <a:cs typeface="Max's Handwritin"/>
              </a:rPr>
              <a:t>There is fair amount of variance here: while others are not as well positioned</a:t>
            </a:r>
            <a:endParaRPr lang="en-US" sz="3600" b="1" dirty="0">
              <a:solidFill>
                <a:srgbClr val="984807"/>
              </a:solidFill>
              <a:latin typeface="Max's Handwritin"/>
              <a:cs typeface="Max's Handwritin"/>
            </a:endParaRPr>
          </a:p>
        </p:txBody>
      </p:sp>
      <p:pic>
        <p:nvPicPr>
          <p:cNvPr id="3" name="Picture 2" descr="Screen Shot 2012-09-14 at 12.18.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577" y="3934843"/>
            <a:ext cx="5666620" cy="2833310"/>
          </a:xfrm>
          <a:prstGeom prst="rect">
            <a:avLst/>
          </a:prstGeom>
        </p:spPr>
      </p:pic>
    </p:spTree>
    <p:extLst>
      <p:ext uri="{BB962C8B-B14F-4D97-AF65-F5344CB8AC3E}">
        <p14:creationId xmlns:p14="http://schemas.microsoft.com/office/powerpoint/2010/main" val="271050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Uptake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12</a:t>
            </a:fld>
            <a:endParaRPr lang="en-US"/>
          </a:p>
        </p:txBody>
      </p:sp>
      <p:sp>
        <p:nvSpPr>
          <p:cNvPr id="6" name="TextBox 5"/>
          <p:cNvSpPr txBox="1"/>
          <p:nvPr/>
        </p:nvSpPr>
        <p:spPr>
          <a:xfrm>
            <a:off x="711617" y="1319547"/>
            <a:ext cx="7665839" cy="4977404"/>
          </a:xfrm>
          <a:prstGeom prst="rect">
            <a:avLst/>
          </a:prstGeom>
          <a:noFill/>
        </p:spPr>
        <p:txBody>
          <a:bodyPr wrap="square" lIns="82945" tIns="41473" rIns="82945" bIns="41473" rtlCol="0">
            <a:spAutoFit/>
          </a:bodyPr>
          <a:lstStyle/>
          <a:p>
            <a:pPr>
              <a:spcBef>
                <a:spcPts val="1200"/>
              </a:spcBef>
            </a:pPr>
            <a:r>
              <a:rPr lang="en-US" sz="3600" b="1" dirty="0" smtClean="0">
                <a:solidFill>
                  <a:srgbClr val="984807"/>
                </a:solidFill>
                <a:latin typeface="Max's Handwritin"/>
                <a:cs typeface="Max's Handwritin"/>
              </a:rPr>
              <a:t>There is a LOT of uncertainty in the IPv6 transition process at present</a:t>
            </a:r>
          </a:p>
          <a:p>
            <a:pPr>
              <a:spcBef>
                <a:spcPts val="1200"/>
              </a:spcBef>
            </a:pPr>
            <a:r>
              <a:rPr lang="en-US" sz="3600" b="1" dirty="0" smtClean="0">
                <a:solidFill>
                  <a:srgbClr val="984807"/>
                </a:solidFill>
                <a:latin typeface="Max's Handwritin"/>
                <a:cs typeface="Max's Handwritin"/>
              </a:rPr>
              <a:t>Some countries and some sectors are progressing quickly, but much of the Internet appears to be still in a “wait and see” mode</a:t>
            </a:r>
          </a:p>
          <a:p>
            <a:pPr>
              <a:spcBef>
                <a:spcPts val="1200"/>
              </a:spcBef>
            </a:pPr>
            <a:r>
              <a:rPr lang="en-US" sz="3600" b="1" dirty="0" smtClean="0">
                <a:solidFill>
                  <a:srgbClr val="984807"/>
                </a:solidFill>
                <a:latin typeface="Max's Handwritin"/>
                <a:cs typeface="Max's Handwritin"/>
              </a:rPr>
              <a:t>Some actors feel that V6 deployment is something that they should respond to now</a:t>
            </a:r>
          </a:p>
          <a:p>
            <a:pPr>
              <a:spcBef>
                <a:spcPts val="1200"/>
              </a:spcBef>
            </a:pPr>
            <a:r>
              <a:rPr lang="en-US" sz="3600" b="1" dirty="0" smtClean="0">
                <a:solidFill>
                  <a:srgbClr val="984807"/>
                </a:solidFill>
                <a:latin typeface="Max's Handwritin"/>
                <a:cs typeface="Max's Handwritin"/>
              </a:rPr>
              <a:t>Others are still waiting...</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198834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Uptake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13</a:t>
            </a:fld>
            <a:endParaRPr lang="en-US"/>
          </a:p>
        </p:txBody>
      </p:sp>
      <p:sp>
        <p:nvSpPr>
          <p:cNvPr id="6" name="TextBox 5"/>
          <p:cNvSpPr txBox="1"/>
          <p:nvPr/>
        </p:nvSpPr>
        <p:spPr>
          <a:xfrm>
            <a:off x="711617" y="1319547"/>
            <a:ext cx="7665839" cy="4423406"/>
          </a:xfrm>
          <a:prstGeom prst="rect">
            <a:avLst/>
          </a:prstGeom>
          <a:noFill/>
        </p:spPr>
        <p:txBody>
          <a:bodyPr wrap="square" lIns="82945" tIns="41473" rIns="82945" bIns="41473" rtlCol="0">
            <a:spAutoFit/>
          </a:bodyPr>
          <a:lstStyle/>
          <a:p>
            <a:pPr>
              <a:spcBef>
                <a:spcPts val="1200"/>
              </a:spcBef>
            </a:pPr>
            <a:r>
              <a:rPr lang="en-US" sz="3600" b="1" dirty="0" smtClean="0">
                <a:solidFill>
                  <a:srgbClr val="984807"/>
                </a:solidFill>
                <a:latin typeface="Max's Handwritin"/>
                <a:cs typeface="Max's Handwritin"/>
              </a:rPr>
              <a:t>Currently its looking like this transition is becoming an extended hiatus for the Internet</a:t>
            </a:r>
          </a:p>
          <a:p>
            <a:pPr>
              <a:spcBef>
                <a:spcPts val="1200"/>
              </a:spcBef>
            </a:pPr>
            <a:r>
              <a:rPr lang="en-US" sz="3600" b="1" dirty="0" smtClean="0">
                <a:solidFill>
                  <a:srgbClr val="984807"/>
                </a:solidFill>
                <a:latin typeface="Max's Handwritin"/>
                <a:cs typeface="Max's Handwritin"/>
              </a:rPr>
              <a:t>There is no overnight “quick fix” for IPv6 adoption</a:t>
            </a:r>
          </a:p>
          <a:p>
            <a:pPr>
              <a:spcBef>
                <a:spcPts val="1200"/>
              </a:spcBef>
            </a:pPr>
            <a:r>
              <a:rPr lang="en-US" sz="3600" b="1" dirty="0" smtClean="0">
                <a:solidFill>
                  <a:srgbClr val="984807"/>
                </a:solidFill>
                <a:latin typeface="Max's Handwritin"/>
                <a:cs typeface="Max's Handwritin"/>
              </a:rPr>
              <a:t>That implies that EVERYONE will need to support Ipv4 access for some years to come</a:t>
            </a:r>
          </a:p>
          <a:p>
            <a:pPr>
              <a:spcBef>
                <a:spcPts val="1200"/>
              </a:spcBef>
            </a:pPr>
            <a:r>
              <a:rPr lang="en-US" sz="3600" b="1" dirty="0" smtClean="0">
                <a:solidFill>
                  <a:srgbClr val="984807"/>
                </a:solidFill>
                <a:latin typeface="Max's Handwritin"/>
                <a:cs typeface="Max's Handwritin"/>
              </a:rPr>
              <a:t>But how we are going to do this, and for how long, is a really tough question</a:t>
            </a:r>
          </a:p>
        </p:txBody>
      </p:sp>
    </p:spTree>
    <p:extLst>
      <p:ext uri="{BB962C8B-B14F-4D97-AF65-F5344CB8AC3E}">
        <p14:creationId xmlns:p14="http://schemas.microsoft.com/office/powerpoint/2010/main" val="347785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Uptake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14</a:t>
            </a:fld>
            <a:endParaRPr lang="en-US"/>
          </a:p>
        </p:txBody>
      </p:sp>
      <p:sp>
        <p:nvSpPr>
          <p:cNvPr id="6" name="TextBox 5"/>
          <p:cNvSpPr txBox="1"/>
          <p:nvPr/>
        </p:nvSpPr>
        <p:spPr>
          <a:xfrm>
            <a:off x="711617" y="1319547"/>
            <a:ext cx="7665839" cy="3407743"/>
          </a:xfrm>
          <a:prstGeom prst="rect">
            <a:avLst/>
          </a:prstGeom>
          <a:noFill/>
        </p:spPr>
        <p:txBody>
          <a:bodyPr wrap="square" lIns="82945" tIns="41473" rIns="82945" bIns="41473" rtlCol="0">
            <a:spAutoFit/>
          </a:bodyPr>
          <a:lstStyle/>
          <a:p>
            <a:r>
              <a:rPr lang="en-US" sz="3600" b="1" dirty="0" smtClean="0">
                <a:solidFill>
                  <a:srgbClr val="984807"/>
                </a:solidFill>
                <a:latin typeface="Max's Handwritin"/>
                <a:cs typeface="Max's Handwritin"/>
              </a:rPr>
              <a:t>.</a:t>
            </a:r>
            <a:r>
              <a:rPr lang="en-US" sz="3600" b="1" dirty="0" smtClean="0">
                <a:solidFill>
                  <a:srgbClr val="C1764A"/>
                </a:solidFill>
                <a:latin typeface="Max's Handwritin"/>
                <a:cs typeface="Max's Handwritin"/>
              </a:rPr>
              <a:t>..But how we are going to support dual stacks, and for how long, is a really tough question</a:t>
            </a:r>
          </a:p>
          <a:p>
            <a:endParaRPr lang="en-US" sz="3600" b="1" dirty="0">
              <a:solidFill>
                <a:srgbClr val="984807"/>
              </a:solidFill>
              <a:latin typeface="Max's Handwritin"/>
              <a:cs typeface="Max's Handwritin"/>
            </a:endParaRPr>
          </a:p>
          <a:p>
            <a:endParaRPr lang="en-US" sz="3600" b="1" dirty="0" smtClean="0">
              <a:solidFill>
                <a:srgbClr val="984807"/>
              </a:solidFill>
              <a:latin typeface="Max's Handwritin"/>
              <a:cs typeface="Max's Handwritin"/>
            </a:endParaRPr>
          </a:p>
          <a:p>
            <a:r>
              <a:rPr lang="en-US" sz="3600" b="1" dirty="0" smtClean="0">
                <a:solidFill>
                  <a:srgbClr val="984807"/>
                </a:solidFill>
                <a:latin typeface="Max's Handwritin"/>
                <a:cs typeface="Max's Handwritin"/>
              </a:rPr>
              <a:t>And there are a number of factors that make so much harder, rather than easier...</a:t>
            </a:r>
          </a:p>
        </p:txBody>
      </p:sp>
    </p:spTree>
    <p:extLst>
      <p:ext uri="{BB962C8B-B14F-4D97-AF65-F5344CB8AC3E}">
        <p14:creationId xmlns:p14="http://schemas.microsoft.com/office/powerpoint/2010/main" val="276964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spTree>
    <p:extLst>
      <p:ext uri="{BB962C8B-B14F-4D97-AF65-F5344CB8AC3E}">
        <p14:creationId xmlns:p14="http://schemas.microsoft.com/office/powerpoint/2010/main" val="318287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4130" b="4130"/>
          <a:stretch>
            <a:fillRect/>
          </a:stretch>
        </p:blipFill>
        <p:spPr/>
      </p:pic>
    </p:spTree>
    <p:extLst>
      <p:ext uri="{BB962C8B-B14F-4D97-AF65-F5344CB8AC3E}">
        <p14:creationId xmlns:p14="http://schemas.microsoft.com/office/powerpoint/2010/main" val="227801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spTree>
    <p:extLst>
      <p:ext uri="{BB962C8B-B14F-4D97-AF65-F5344CB8AC3E}">
        <p14:creationId xmlns:p14="http://schemas.microsoft.com/office/powerpoint/2010/main" val="351200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pic>
        <p:nvPicPr>
          <p:cNvPr id="5" name="Picture 4" descr="P1000098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302" y="2731710"/>
            <a:ext cx="2351430" cy="1807804"/>
          </a:xfrm>
          <a:prstGeom prst="rect">
            <a:avLst/>
          </a:prstGeom>
        </p:spPr>
      </p:pic>
    </p:spTree>
    <p:extLst>
      <p:ext uri="{BB962C8B-B14F-4D97-AF65-F5344CB8AC3E}">
        <p14:creationId xmlns:p14="http://schemas.microsoft.com/office/powerpoint/2010/main" val="372664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2957665" y="4286691"/>
            <a:ext cx="5313250" cy="1200329"/>
          </a:xfrm>
          <a:prstGeom prst="rect">
            <a:avLst/>
          </a:prstGeom>
          <a:noFill/>
        </p:spPr>
        <p:txBody>
          <a:bodyPr wrap="square" rtlCol="0">
            <a:spAutoFit/>
          </a:bodyPr>
          <a:lstStyle/>
          <a:p>
            <a:r>
              <a:rPr lang="en-US" sz="3600" b="1" dirty="0" smtClean="0">
                <a:solidFill>
                  <a:srgbClr val="984807"/>
                </a:solidFill>
                <a:latin typeface="Max's Handwritin"/>
                <a:cs typeface="Max's Handwritin"/>
              </a:rPr>
              <a:t>Now lets look at something a little more topical to today!</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13322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spTree>
    <p:extLst>
      <p:ext uri="{BB962C8B-B14F-4D97-AF65-F5344CB8AC3E}">
        <p14:creationId xmlns:p14="http://schemas.microsoft.com/office/powerpoint/2010/main" val="41699886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2323">
            <a:off x="2220570" y="3969584"/>
            <a:ext cx="3196134" cy="1971735"/>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95405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2323">
            <a:off x="2220570" y="3969584"/>
            <a:ext cx="3196134" cy="1971735"/>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1005">
            <a:off x="5421127" y="3782990"/>
            <a:ext cx="3200557" cy="2036147"/>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78707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5" name="Picture 4" descr="P1000098x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284" y="5007339"/>
            <a:ext cx="2078208" cy="1161338"/>
          </a:xfrm>
          <a:prstGeom prst="rect">
            <a:avLst/>
          </a:prstGeom>
        </p:spPr>
      </p:pic>
      <p:pic>
        <p:nvPicPr>
          <p:cNvPr id="10" name="Picture 9"/>
          <p:cNvPicPr>
            <a:picLocks noChangeAspect="1"/>
          </p:cNvPicPr>
          <p:nvPr/>
        </p:nvPicPr>
        <p:blipFill>
          <a:blip r:embed="rId5"/>
          <a:stretch>
            <a:fillRect/>
          </a:stretch>
        </p:blipFill>
        <p:spPr>
          <a:xfrm rot="17200796">
            <a:off x="4957163" y="4279014"/>
            <a:ext cx="1082994" cy="1013760"/>
          </a:xfrm>
          <a:prstGeom prst="rect">
            <a:avLst/>
          </a:prstGeom>
        </p:spPr>
      </p:pic>
      <p:sp>
        <p:nvSpPr>
          <p:cNvPr id="2" name="Donut 1"/>
          <p:cNvSpPr/>
          <p:nvPr/>
        </p:nvSpPr>
        <p:spPr bwMode="auto">
          <a:xfrm>
            <a:off x="4963905" y="3555703"/>
            <a:ext cx="718492" cy="718568"/>
          </a:xfrm>
          <a:prstGeom prst="donut">
            <a:avLst>
              <a:gd name="adj" fmla="val 7484"/>
            </a:avLst>
          </a:prstGeom>
          <a:solidFill>
            <a:srgbClr val="FF6600"/>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The challenge often lies in managing the transition from one technology</a:t>
            </a:r>
            <a:r>
              <a:rPr lang="en-US" sz="2800" dirty="0">
                <a:latin typeface="Powderfinger Type"/>
                <a:cs typeface="Powderfinger Type"/>
              </a:rPr>
              <a:t> </a:t>
            </a:r>
            <a:r>
              <a:rPr lang="en-US" sz="2800" dirty="0" smtClean="0">
                <a:latin typeface="Powderfinger Type"/>
                <a:cs typeface="Powderfinger Type"/>
              </a:rPr>
              <a:t>to another</a:t>
            </a:r>
          </a:p>
        </p:txBody>
      </p:sp>
    </p:spTree>
    <p:extLst>
      <p:ext uri="{BB962C8B-B14F-4D97-AF65-F5344CB8AC3E}">
        <p14:creationId xmlns:p14="http://schemas.microsoft.com/office/powerpoint/2010/main" val="2608625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0000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0000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
        <p:nvSpPr>
          <p:cNvPr id="2" name="TextBox 1"/>
          <p:cNvSpPr txBox="1"/>
          <p:nvPr/>
        </p:nvSpPr>
        <p:spPr>
          <a:xfrm>
            <a:off x="3102502" y="4173105"/>
            <a:ext cx="1100890" cy="1200328"/>
          </a:xfrm>
          <a:prstGeom prst="rect">
            <a:avLst/>
          </a:prstGeom>
          <a:noFill/>
        </p:spPr>
        <p:txBody>
          <a:bodyPr wrap="none" rtlCol="0">
            <a:spAutoFit/>
          </a:bodyPr>
          <a:lstStyle/>
          <a:p>
            <a:pPr algn="ctr">
              <a:spcBef>
                <a:spcPts val="0"/>
              </a:spcBef>
            </a:pPr>
            <a:r>
              <a:rPr lang="en-US" dirty="0" smtClean="0">
                <a:latin typeface="Max's Handwritin"/>
                <a:cs typeface="Max's Handwritin"/>
              </a:rPr>
              <a:t>Transition</a:t>
            </a:r>
          </a:p>
          <a:p>
            <a:pPr algn="ctr">
              <a:spcBef>
                <a:spcPts val="0"/>
              </a:spcBef>
            </a:pPr>
            <a:r>
              <a:rPr lang="en-US" dirty="0" smtClean="0">
                <a:latin typeface="Max's Handwritin"/>
                <a:cs typeface="Max's Handwritin"/>
              </a:rPr>
              <a:t>plus</a:t>
            </a:r>
          </a:p>
          <a:p>
            <a:pPr algn="ctr">
              <a:spcBef>
                <a:spcPts val="0"/>
              </a:spcBef>
            </a:pPr>
            <a:r>
              <a:rPr lang="en-US" dirty="0" smtClean="0">
                <a:latin typeface="Max's Handwritin"/>
                <a:cs typeface="Max's Handwritin"/>
              </a:rPr>
              <a:t>Exhaustion!</a:t>
            </a:r>
          </a:p>
        </p:txBody>
      </p:sp>
    </p:spTree>
    <p:extLst>
      <p:ext uri="{BB962C8B-B14F-4D97-AF65-F5344CB8AC3E}">
        <p14:creationId xmlns:p14="http://schemas.microsoft.com/office/powerpoint/2010/main" val="1580913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C0B9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C0B9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
        <p:nvSpPr>
          <p:cNvPr id="2" name="TextBox 1"/>
          <p:cNvSpPr txBox="1"/>
          <p:nvPr/>
        </p:nvSpPr>
        <p:spPr>
          <a:xfrm>
            <a:off x="5682396" y="2933149"/>
            <a:ext cx="3461603" cy="3407743"/>
          </a:xfrm>
          <a:prstGeom prst="rect">
            <a:avLst/>
          </a:prstGeom>
          <a:noFill/>
        </p:spPr>
        <p:txBody>
          <a:bodyPr wrap="square" lIns="82945" tIns="41473" rIns="82945" bIns="41473" rtlCol="0">
            <a:spAutoFit/>
          </a:bodyPr>
          <a:lstStyle/>
          <a:p>
            <a:r>
              <a:rPr lang="en-US" b="1" dirty="0">
                <a:solidFill>
                  <a:srgbClr val="90512B"/>
                </a:solidFill>
                <a:latin typeface="Max's Handwritin"/>
                <a:cs typeface="Max's Handwritin"/>
              </a:rPr>
              <a:t>T</a:t>
            </a:r>
            <a:r>
              <a:rPr lang="en-US" b="1" dirty="0" smtClean="0">
                <a:solidFill>
                  <a:srgbClr val="90512B"/>
                </a:solidFill>
                <a:latin typeface="Max's Handwritin"/>
                <a:cs typeface="Max's Handwritin"/>
              </a:rPr>
              <a:t>ransition requires the network owner to undertake capital investment in network service infrastructure. What lengths will the network owner then go to to protect the value of this additional investment by locking itself into this “transitional” service model for an extended/indefinite period? </a:t>
            </a:r>
          </a:p>
        </p:txBody>
      </p:sp>
    </p:spTree>
    <p:extLst>
      <p:ext uri="{BB962C8B-B14F-4D97-AF65-F5344CB8AC3E}">
        <p14:creationId xmlns:p14="http://schemas.microsoft.com/office/powerpoint/2010/main" val="3993567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567"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361" y="3363675"/>
            <a:ext cx="2078208" cy="1161338"/>
          </a:xfrm>
          <a:prstGeom prst="rect">
            <a:avLst/>
          </a:prstGeom>
        </p:spPr>
      </p:pic>
      <p:sp>
        <p:nvSpPr>
          <p:cNvPr id="3" name="Content Placeholder 2"/>
          <p:cNvSpPr>
            <a:spLocks noGrp="1"/>
          </p:cNvSpPr>
          <p:nvPr>
            <p:ph idx="1"/>
          </p:nvPr>
        </p:nvSpPr>
        <p:spPr>
          <a:xfrm>
            <a:off x="391680" y="4996784"/>
            <a:ext cx="7511512" cy="1324062"/>
          </a:xfrm>
        </p:spPr>
        <p:txBody>
          <a:bodyPr/>
          <a:lstStyle/>
          <a:p>
            <a:pPr marL="0" indent="0">
              <a:buNone/>
            </a:pPr>
            <a:r>
              <a:rPr lang="en-US" sz="3300" b="1" dirty="0">
                <a:solidFill>
                  <a:srgbClr val="FF0000"/>
                </a:solidFill>
                <a:latin typeface="Max's Handwritin"/>
                <a:cs typeface="Max's Handwritin"/>
              </a:rPr>
              <a:t>The risk in this transition phase is that the Internet heads off in a completely different direction!</a:t>
            </a:r>
          </a:p>
        </p:txBody>
      </p:sp>
      <p:sp>
        <p:nvSpPr>
          <p:cNvPr id="6" name="TextBox 5"/>
          <p:cNvSpPr txBox="1"/>
          <p:nvPr/>
        </p:nvSpPr>
        <p:spPr>
          <a:xfrm>
            <a:off x="2193304" y="3363676"/>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5874569"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6331792"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FF0000"/>
                </a:solidFill>
                <a:latin typeface="Max's Handwritin"/>
                <a:cs typeface="Max's Handwritin"/>
              </a:rPr>
              <a:t>CGNs</a:t>
            </a:r>
          </a:p>
        </p:txBody>
      </p:sp>
      <p:sp>
        <p:nvSpPr>
          <p:cNvPr id="9" name="TextBox 8"/>
          <p:cNvSpPr txBox="1"/>
          <p:nvPr/>
        </p:nvSpPr>
        <p:spPr>
          <a:xfrm>
            <a:off x="3392504"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90512B"/>
                </a:solidFill>
                <a:latin typeface="Max's Handwritin"/>
                <a:cs typeface="Max's Handwritin"/>
              </a:rPr>
              <a:t>ALGs</a:t>
            </a:r>
          </a:p>
        </p:txBody>
      </p:sp>
      <p:sp>
        <p:nvSpPr>
          <p:cNvPr id="10" name="TextBox 9"/>
          <p:cNvSpPr txBox="1"/>
          <p:nvPr/>
        </p:nvSpPr>
        <p:spPr>
          <a:xfrm>
            <a:off x="5321389"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Rectangle 1"/>
          <p:cNvSpPr/>
          <p:nvPr/>
        </p:nvSpPr>
        <p:spPr bwMode="auto">
          <a:xfrm rot="3060743">
            <a:off x="3801800" y="202894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3" name="Rectangle 12"/>
          <p:cNvSpPr/>
          <p:nvPr/>
        </p:nvSpPr>
        <p:spPr bwMode="auto">
          <a:xfrm rot="3788406">
            <a:off x="4900901" y="163756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4" name="Rectangle 13"/>
          <p:cNvSpPr/>
          <p:nvPr/>
        </p:nvSpPr>
        <p:spPr bwMode="auto">
          <a:xfrm rot="3788406">
            <a:off x="6076616" y="1114970"/>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5" name="Rectangle 14"/>
          <p:cNvSpPr/>
          <p:nvPr/>
        </p:nvSpPr>
        <p:spPr bwMode="auto">
          <a:xfrm rot="3788406">
            <a:off x="7305383" y="1105138"/>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6" name="Rectangle 15"/>
          <p:cNvSpPr/>
          <p:nvPr/>
        </p:nvSpPr>
        <p:spPr bwMode="auto">
          <a:xfrm rot="3286428">
            <a:off x="3402828" y="3564618"/>
            <a:ext cx="540419" cy="625124"/>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17" name="Picture 1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742" y="4408865"/>
            <a:ext cx="1211904" cy="1046126"/>
          </a:xfrm>
          <a:prstGeom prst="rect">
            <a:avLst/>
          </a:prstGeom>
        </p:spPr>
      </p:pic>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358842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a:latin typeface="Powderfinger Type"/>
                <a:cs typeface="Powderfinger Type"/>
              </a:rPr>
              <a:t>C</a:t>
            </a:r>
            <a:r>
              <a:rPr lang="en-US" dirty="0" smtClean="0">
                <a:latin typeface="Powderfinger Type"/>
                <a:cs typeface="Powderfinger Type"/>
              </a:rPr>
              <a:t>an we “manage” this transition?</a:t>
            </a:r>
            <a:endParaRPr lang="en-US" dirty="0">
              <a:latin typeface="Powderfinger Type"/>
              <a:cs typeface="Powderfinger Type"/>
            </a:endParaRPr>
          </a:p>
        </p:txBody>
      </p:sp>
    </p:spTree>
    <p:extLst>
      <p:ext uri="{BB962C8B-B14F-4D97-AF65-F5344CB8AC3E}">
        <p14:creationId xmlns:p14="http://schemas.microsoft.com/office/powerpoint/2010/main" val="315786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a:latin typeface="Powderfinger Type"/>
                <a:cs typeface="Powderfinger Type"/>
              </a:rPr>
              <a:t>C</a:t>
            </a:r>
            <a:r>
              <a:rPr lang="en-US" dirty="0" smtClean="0">
                <a:latin typeface="Powderfinger Type"/>
                <a:cs typeface="Powderfinger Type"/>
              </a:rPr>
              <a:t>an we “manage” this transition?</a:t>
            </a:r>
            <a:endParaRPr lang="en-US" dirty="0">
              <a:latin typeface="Powderfinger Type"/>
              <a:cs typeface="Powderfinger Type"/>
            </a:endParaRPr>
          </a:p>
        </p:txBody>
      </p:sp>
      <p:sp>
        <p:nvSpPr>
          <p:cNvPr id="2" name="TextBox 1"/>
          <p:cNvSpPr txBox="1"/>
          <p:nvPr/>
        </p:nvSpPr>
        <p:spPr>
          <a:xfrm>
            <a:off x="2053776" y="2579783"/>
            <a:ext cx="5392194" cy="1745750"/>
          </a:xfrm>
          <a:prstGeom prst="rect">
            <a:avLst/>
          </a:prstGeom>
          <a:noFill/>
        </p:spPr>
        <p:txBody>
          <a:bodyPr wrap="square" lIns="82945" tIns="41473" rIns="82945" bIns="41473" rtlCol="0">
            <a:spAutoFit/>
          </a:bodyPr>
          <a:lstStyle/>
          <a:p>
            <a:r>
              <a:rPr lang="en-US" sz="3600" b="1" dirty="0">
                <a:solidFill>
                  <a:srgbClr val="432004"/>
                </a:solidFill>
                <a:latin typeface="Max's Handwritin"/>
                <a:cs typeface="Max's Handwritin"/>
              </a:rPr>
              <a:t>To ensure that the industry maintains </a:t>
            </a:r>
            <a:r>
              <a:rPr lang="en-US" sz="3600" b="1" dirty="0" smtClean="0">
                <a:solidFill>
                  <a:srgbClr val="432004"/>
                </a:solidFill>
                <a:latin typeface="Max's Handwritin"/>
                <a:cs typeface="Max's Handwritin"/>
              </a:rPr>
              <a:t>a collective </a:t>
            </a:r>
            <a:r>
              <a:rPr lang="en-US" sz="3600" b="1" dirty="0">
                <a:solidFill>
                  <a:srgbClr val="432004"/>
                </a:solidFill>
                <a:latin typeface="Max's Handwritin"/>
                <a:cs typeface="Max's Handwritin"/>
              </a:rPr>
              <a:t>focus on IPv6 as the objective of this exercise!</a:t>
            </a:r>
          </a:p>
        </p:txBody>
      </p:sp>
    </p:spTree>
    <p:extLst>
      <p:ext uri="{BB962C8B-B14F-4D97-AF65-F5344CB8AC3E}">
        <p14:creationId xmlns:p14="http://schemas.microsoft.com/office/powerpoint/2010/main" val="568376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3200332" y="2187837"/>
            <a:ext cx="4768177" cy="1607250"/>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To ensure that the industry maintains </a:t>
            </a:r>
            <a:r>
              <a:rPr lang="en-US" sz="3300" b="1" dirty="0" smtClean="0">
                <a:solidFill>
                  <a:srgbClr val="B06824"/>
                </a:solidFill>
                <a:latin typeface="Max's Handwritin"/>
                <a:cs typeface="Max's Handwritin"/>
              </a:rPr>
              <a:t>a collective </a:t>
            </a:r>
            <a:r>
              <a:rPr lang="en-US" sz="3300" b="1" dirty="0">
                <a:solidFill>
                  <a:srgbClr val="B06824"/>
                </a:solidFill>
                <a:latin typeface="Max's Handwritin"/>
                <a:cs typeface="Max's Handwritin"/>
              </a:rPr>
              <a:t>focus on IPv6 as the objective of this exercise!</a:t>
            </a:r>
          </a:p>
        </p:txBody>
      </p:sp>
      <p:sp>
        <p:nvSpPr>
          <p:cNvPr id="5" name="TextBox 4"/>
          <p:cNvSpPr txBox="1"/>
          <p:nvPr/>
        </p:nvSpPr>
        <p:spPr>
          <a:xfrm>
            <a:off x="848903" y="4212892"/>
            <a:ext cx="6676378" cy="2299747"/>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And to ensure that we do not get distracted by attempting to optimize what were intended to be temporary measures</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363779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416639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5782"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choices</a:t>
            </a:r>
          </a:p>
          <a:p>
            <a:pPr>
              <a:defRPr/>
            </a:pPr>
            <a:endParaRPr lang="en-AU" sz="2800" dirty="0">
              <a:latin typeface="Powderfinger Type" charset="0"/>
              <a:cs typeface="+mn-cs"/>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spTree>
    <p:extLst>
      <p:ext uri="{BB962C8B-B14F-4D97-AF65-F5344CB8AC3E}">
        <p14:creationId xmlns:p14="http://schemas.microsoft.com/office/powerpoint/2010/main" val="4997233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It is NOT a case of a single </a:t>
            </a:r>
          </a:p>
          <a:p>
            <a:r>
              <a:rPr lang="en-US" sz="3300" b="1" dirty="0">
                <a:solidFill>
                  <a:srgbClr val="B06824"/>
                </a:solidFill>
                <a:latin typeface="Max's Handwritin"/>
                <a:cs typeface="Max's Handwritin"/>
              </a:rPr>
              <a:t>“either/or” decision </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67" y="3690297"/>
            <a:ext cx="4115002" cy="2173645"/>
          </a:xfrm>
          <a:prstGeom prst="rect">
            <a:avLst/>
          </a:prstGeom>
        </p:spPr>
      </p:pic>
      <p:sp>
        <p:nvSpPr>
          <p:cNvPr id="7" name="TextBox 6"/>
          <p:cNvSpPr txBox="1"/>
          <p:nvPr/>
        </p:nvSpPr>
        <p:spPr>
          <a:xfrm>
            <a:off x="2155252"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Tree>
    <p:extLst>
      <p:ext uri="{BB962C8B-B14F-4D97-AF65-F5344CB8AC3E}">
        <p14:creationId xmlns:p14="http://schemas.microsoft.com/office/powerpoint/2010/main" val="353118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60" y="3439060"/>
            <a:ext cx="2472569" cy="2864212"/>
          </a:xfrm>
          <a:prstGeom prst="rect">
            <a:avLst/>
          </a:prstGeom>
        </p:spPr>
      </p:pic>
      <p:sp>
        <p:nvSpPr>
          <p:cNvPr id="10" name="TextBox 9"/>
          <p:cNvSpPr txBox="1"/>
          <p:nvPr/>
        </p:nvSpPr>
        <p:spPr>
          <a:xfrm>
            <a:off x="4310730" y="5062109"/>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1" name="TextBox 10"/>
          <p:cNvSpPr txBox="1"/>
          <p:nvPr/>
        </p:nvSpPr>
        <p:spPr>
          <a:xfrm>
            <a:off x="4506682" y="467016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2" name="TextBox 11"/>
          <p:cNvSpPr txBox="1"/>
          <p:nvPr/>
        </p:nvSpPr>
        <p:spPr>
          <a:xfrm>
            <a:off x="4833270" y="503524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3" name="TextBox 12"/>
          <p:cNvSpPr txBox="1"/>
          <p:nvPr/>
        </p:nvSpPr>
        <p:spPr>
          <a:xfrm>
            <a:off x="5421127" y="4866136"/>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4" name="TextBox 13"/>
          <p:cNvSpPr txBox="1"/>
          <p:nvPr/>
        </p:nvSpPr>
        <p:spPr>
          <a:xfrm>
            <a:off x="4180095" y="4408865"/>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5" name="TextBox 14"/>
          <p:cNvSpPr txBox="1"/>
          <p:nvPr/>
        </p:nvSpPr>
        <p:spPr>
          <a:xfrm>
            <a:off x="4702635" y="4278217"/>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6" name="TextBox 15"/>
          <p:cNvSpPr txBox="1"/>
          <p:nvPr/>
        </p:nvSpPr>
        <p:spPr>
          <a:xfrm>
            <a:off x="4245412" y="388627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7" name="TextBox 16"/>
          <p:cNvSpPr txBox="1"/>
          <p:nvPr/>
        </p:nvSpPr>
        <p:spPr>
          <a:xfrm>
            <a:off x="4448970" y="362497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8" name="TextBox 17"/>
          <p:cNvSpPr txBox="1"/>
          <p:nvPr/>
        </p:nvSpPr>
        <p:spPr>
          <a:xfrm>
            <a:off x="5094540" y="3559649"/>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9" name="TextBox 18"/>
          <p:cNvSpPr txBox="1"/>
          <p:nvPr/>
        </p:nvSpPr>
        <p:spPr>
          <a:xfrm>
            <a:off x="6074302" y="4474190"/>
            <a:ext cx="326587" cy="453088"/>
          </a:xfrm>
          <a:prstGeom prst="rect">
            <a:avLst/>
          </a:prstGeom>
          <a:noFill/>
        </p:spPr>
        <p:txBody>
          <a:bodyPr wrap="square" lIns="82945" tIns="41473" rIns="82945" bIns="41473" rtlCol="0">
            <a:spAutoFit/>
          </a:bodyPr>
          <a:lstStyle/>
          <a:p>
            <a:r>
              <a:rPr lang="en-US" b="1" dirty="0" smtClean="0">
                <a:solidFill>
                  <a:srgbClr val="008000"/>
                </a:solidFill>
                <a:latin typeface="Max's Handwritin"/>
                <a:cs typeface="Max's Handwritin"/>
              </a:rPr>
              <a:t>?</a:t>
            </a:r>
          </a:p>
        </p:txBody>
      </p:sp>
      <p:sp>
        <p:nvSpPr>
          <p:cNvPr id="20" name="TextBox 19"/>
          <p:cNvSpPr txBox="1"/>
          <p:nvPr/>
        </p:nvSpPr>
        <p:spPr>
          <a:xfrm>
            <a:off x="5421127" y="4316673"/>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1" name="TextBox 20"/>
          <p:cNvSpPr txBox="1"/>
          <p:nvPr/>
        </p:nvSpPr>
        <p:spPr>
          <a:xfrm>
            <a:off x="5094540" y="3951595"/>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2" name="TextBox 21"/>
          <p:cNvSpPr txBox="1"/>
          <p:nvPr/>
        </p:nvSpPr>
        <p:spPr>
          <a:xfrm>
            <a:off x="4049460" y="440886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3" name="TextBox 22"/>
          <p:cNvSpPr txBox="1"/>
          <p:nvPr/>
        </p:nvSpPr>
        <p:spPr>
          <a:xfrm>
            <a:off x="4114777" y="3951595"/>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4" name="TextBox 23"/>
          <p:cNvSpPr txBox="1"/>
          <p:nvPr/>
        </p:nvSpPr>
        <p:spPr>
          <a:xfrm>
            <a:off x="4187700" y="3700307"/>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5" name="TextBox 24"/>
          <p:cNvSpPr txBox="1"/>
          <p:nvPr/>
        </p:nvSpPr>
        <p:spPr>
          <a:xfrm>
            <a:off x="4572000" y="336367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6" name="TextBox 25"/>
          <p:cNvSpPr txBox="1"/>
          <p:nvPr/>
        </p:nvSpPr>
        <p:spPr>
          <a:xfrm>
            <a:off x="4963905" y="3363676"/>
            <a:ext cx="326587" cy="251288"/>
          </a:xfrm>
          <a:prstGeom prst="rect">
            <a:avLst/>
          </a:prstGeom>
          <a:noFill/>
        </p:spPr>
        <p:txBody>
          <a:bodyPr wrap="square" lIns="82945" tIns="41473" rIns="82945" bIns="41473" rtlCol="0">
            <a:spAutoFit/>
          </a:bodyPr>
          <a:lstStyle/>
          <a:p>
            <a:r>
              <a:rPr lang="en-US" sz="1100" b="1" dirty="0">
                <a:solidFill>
                  <a:schemeClr val="accent5">
                    <a:lumMod val="25000"/>
                  </a:schemeClr>
                </a:solidFill>
                <a:latin typeface="Max's Handwritin"/>
                <a:cs typeface="Max's Handwritin"/>
              </a:rPr>
              <a:t>?</a:t>
            </a:r>
          </a:p>
        </p:txBody>
      </p:sp>
      <p:sp>
        <p:nvSpPr>
          <p:cNvPr id="27" name="TextBox 26"/>
          <p:cNvSpPr txBox="1"/>
          <p:nvPr/>
        </p:nvSpPr>
        <p:spPr>
          <a:xfrm>
            <a:off x="5878350" y="3755622"/>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8" name="TextBox 27"/>
          <p:cNvSpPr txBox="1"/>
          <p:nvPr/>
        </p:nvSpPr>
        <p:spPr>
          <a:xfrm>
            <a:off x="5617080" y="3429000"/>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9" name="TextBox 28"/>
          <p:cNvSpPr txBox="1"/>
          <p:nvPr/>
        </p:nvSpPr>
        <p:spPr>
          <a:xfrm>
            <a:off x="5290492" y="3233027"/>
            <a:ext cx="326587" cy="251288"/>
          </a:xfrm>
          <a:prstGeom prst="rect">
            <a:avLst/>
          </a:prstGeom>
          <a:noFill/>
        </p:spPr>
        <p:txBody>
          <a:bodyPr wrap="square" lIns="82945" tIns="41473" rIns="82945" bIns="41473" rtlCol="0">
            <a:spAutoFit/>
          </a:bodyPr>
          <a:lstStyle/>
          <a:p>
            <a:r>
              <a:rPr lang="en-US" sz="1100" b="1" dirty="0">
                <a:solidFill>
                  <a:srgbClr val="000090"/>
                </a:solidFill>
                <a:latin typeface="Max's Handwritin"/>
                <a:cs typeface="Max's Handwritin"/>
              </a:rPr>
              <a:t>?</a:t>
            </a:r>
          </a:p>
        </p:txBody>
      </p:sp>
    </p:spTree>
    <p:extLst>
      <p:ext uri="{BB962C8B-B14F-4D97-AF65-F5344CB8AC3E}">
        <p14:creationId xmlns:p14="http://schemas.microsoft.com/office/powerpoint/2010/main" val="293059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2" y="3233027"/>
            <a:ext cx="1492807" cy="1729260"/>
          </a:xfrm>
          <a:prstGeom prst="rect">
            <a:avLst/>
          </a:prstGeom>
        </p:spPr>
      </p:pic>
      <p:pic>
        <p:nvPicPr>
          <p:cNvPr id="30" name="Picture 29" descr="fig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682" y="4670162"/>
            <a:ext cx="1801147" cy="1108948"/>
          </a:xfrm>
          <a:prstGeom prst="rect">
            <a:avLst/>
          </a:prstGeom>
        </p:spPr>
      </p:pic>
      <p:sp>
        <p:nvSpPr>
          <p:cNvPr id="31" name="TextBox 30"/>
          <p:cNvSpPr txBox="1"/>
          <p:nvPr/>
        </p:nvSpPr>
        <p:spPr>
          <a:xfrm>
            <a:off x="2089935" y="5584703"/>
            <a:ext cx="6923654" cy="586340"/>
          </a:xfrm>
          <a:prstGeom prst="rect">
            <a:avLst/>
          </a:prstGeom>
          <a:noFill/>
        </p:spPr>
        <p:txBody>
          <a:bodyPr wrap="square" lIns="82945" tIns="41473" rIns="82945" bIns="41473" rtlCol="0">
            <a:spAutoFit/>
          </a:bodyPr>
          <a:lstStyle/>
          <a:p>
            <a:r>
              <a:rPr lang="en-US" sz="3300" b="1" dirty="0">
                <a:solidFill>
                  <a:srgbClr val="000090"/>
                </a:solidFill>
                <a:latin typeface="Max's Handwritin"/>
                <a:cs typeface="Max's Handwritin"/>
              </a:rPr>
              <a:t>And all potential approaches will be explored!</a:t>
            </a:r>
          </a:p>
        </p:txBody>
      </p:sp>
    </p:spTree>
    <p:extLst>
      <p:ext uri="{BB962C8B-B14F-4D97-AF65-F5344CB8AC3E}">
        <p14:creationId xmlns:p14="http://schemas.microsoft.com/office/powerpoint/2010/main" val="1282926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83585" y="1469269"/>
            <a:ext cx="7968734" cy="1191752"/>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no plan!</a:t>
            </a:r>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48031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83585" y="1469269"/>
            <a:ext cx="7968734" cy="1561084"/>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no plan, just the interplay of</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various market pressures</a:t>
            </a:r>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168765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69"/>
            <a:ext cx="8229459" cy="2669079"/>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pressures</a:t>
            </a:r>
          </a:p>
          <a:p>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Varying IPv4 Address Exhaustion Timelines</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395181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srcRect t="-1888" b="-1781"/>
          <a:stretch/>
        </p:blipFill>
        <p:spPr>
          <a:xfrm>
            <a:off x="158599" y="732471"/>
            <a:ext cx="8226720" cy="5988639"/>
          </a:xfrm>
        </p:spPr>
      </p:pic>
      <p:sp>
        <p:nvSpPr>
          <p:cNvPr id="8" name="TextBox 7"/>
          <p:cNvSpPr txBox="1"/>
          <p:nvPr/>
        </p:nvSpPr>
        <p:spPr>
          <a:xfrm>
            <a:off x="2677793" y="1795891"/>
            <a:ext cx="5892067" cy="453088"/>
          </a:xfrm>
          <a:prstGeom prst="rect">
            <a:avLst/>
          </a:prstGeom>
          <a:noFill/>
        </p:spPr>
        <p:txBody>
          <a:bodyPr wrap="none" lIns="82945" tIns="41473" rIns="82945" bIns="41473" rtlCol="0">
            <a:spAutoFit/>
          </a:bodyPr>
          <a:lstStyle/>
          <a:p>
            <a:r>
              <a:rPr lang="en-US" dirty="0" smtClean="0">
                <a:latin typeface="Powderfinger Type"/>
                <a:cs typeface="Powderfinger Type"/>
              </a:rPr>
              <a:t>IPv4 Address Exhaustion – APNIC</a:t>
            </a:r>
            <a:endParaRPr lang="en-US" dirty="0">
              <a:latin typeface="Powderfinger Type"/>
              <a:cs typeface="Powderfinger Type"/>
            </a:endParaRPr>
          </a:p>
        </p:txBody>
      </p:sp>
    </p:spTree>
    <p:extLst>
      <p:ext uri="{BB962C8B-B14F-4D97-AF65-F5344CB8AC3E}">
        <p14:creationId xmlns:p14="http://schemas.microsoft.com/office/powerpoint/2010/main" val="938151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t="-294" b="1165"/>
          <a:stretch/>
        </p:blipFill>
        <p:spPr>
          <a:xfrm>
            <a:off x="263017" y="783996"/>
            <a:ext cx="8617966" cy="6074004"/>
          </a:xfrm>
        </p:spPr>
      </p:pic>
      <p:sp>
        <p:nvSpPr>
          <p:cNvPr id="8" name="TextBox 7"/>
          <p:cNvSpPr txBox="1"/>
          <p:nvPr/>
        </p:nvSpPr>
        <p:spPr>
          <a:xfrm>
            <a:off x="3004380" y="1991864"/>
            <a:ext cx="4242923" cy="1191752"/>
          </a:xfrm>
          <a:prstGeom prst="rect">
            <a:avLst/>
          </a:prstGeom>
          <a:noFill/>
        </p:spPr>
        <p:txBody>
          <a:bodyPr wrap="none" lIns="82945" tIns="41473" rIns="82945" bIns="41473" rtlCol="0">
            <a:spAutoFit/>
          </a:bodyPr>
          <a:lstStyle/>
          <a:p>
            <a:pPr algn="ctr"/>
            <a:r>
              <a:rPr lang="en-US" dirty="0" smtClean="0">
                <a:latin typeface="Powderfinger Type"/>
                <a:cs typeface="Powderfinger Type"/>
              </a:rPr>
              <a:t>Remaining IPv4 Address</a:t>
            </a:r>
          </a:p>
          <a:p>
            <a:pPr algn="ctr"/>
            <a:r>
              <a:rPr lang="en-US" dirty="0">
                <a:latin typeface="Powderfinger Type"/>
                <a:cs typeface="Powderfinger Type"/>
              </a:rPr>
              <a:t> </a:t>
            </a:r>
            <a:r>
              <a:rPr lang="en-US" dirty="0" smtClean="0">
                <a:latin typeface="Powderfinger Type"/>
                <a:cs typeface="Powderfinger Type"/>
              </a:rPr>
              <a:t>    Pools–All RIRs</a:t>
            </a:r>
          </a:p>
          <a:p>
            <a:pPr algn="ctr"/>
            <a:r>
              <a:rPr lang="en-US" dirty="0" smtClean="0">
                <a:latin typeface="Powderfinger Type"/>
                <a:cs typeface="Powderfinger Type"/>
              </a:rPr>
              <a:t>Sep 2011</a:t>
            </a:r>
            <a:endParaRPr lang="en-US" dirty="0">
              <a:latin typeface="Powderfinger Type"/>
              <a:cs typeface="Powderfinger Type"/>
            </a:endParaRPr>
          </a:p>
        </p:txBody>
      </p:sp>
    </p:spTree>
    <p:extLst>
      <p:ext uri="{BB962C8B-B14F-4D97-AF65-F5344CB8AC3E}">
        <p14:creationId xmlns:p14="http://schemas.microsoft.com/office/powerpoint/2010/main" val="351938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2242" y="771629"/>
            <a:ext cx="8579519" cy="6100991"/>
          </a:xfrm>
          <a:prstGeom prst="rect">
            <a:avLst/>
          </a:prstGeom>
        </p:spPr>
      </p:pic>
      <p:sp>
        <p:nvSpPr>
          <p:cNvPr id="8" name="TextBox 7"/>
          <p:cNvSpPr txBox="1"/>
          <p:nvPr/>
        </p:nvSpPr>
        <p:spPr>
          <a:xfrm>
            <a:off x="3004380" y="1991864"/>
            <a:ext cx="4242923" cy="1191752"/>
          </a:xfrm>
          <a:prstGeom prst="rect">
            <a:avLst/>
          </a:prstGeom>
          <a:noFill/>
        </p:spPr>
        <p:txBody>
          <a:bodyPr wrap="none" lIns="82945" tIns="41473" rIns="82945" bIns="41473" rtlCol="0">
            <a:spAutoFit/>
          </a:bodyPr>
          <a:lstStyle/>
          <a:p>
            <a:pPr algn="ctr"/>
            <a:r>
              <a:rPr lang="en-US" dirty="0" smtClean="0">
                <a:latin typeface="Powderfinger Type"/>
                <a:cs typeface="Powderfinger Type"/>
              </a:rPr>
              <a:t>Remaining IPv4 Address</a:t>
            </a:r>
          </a:p>
          <a:p>
            <a:pPr algn="ctr"/>
            <a:r>
              <a:rPr lang="en-US" dirty="0">
                <a:latin typeface="Powderfinger Type"/>
                <a:cs typeface="Powderfinger Type"/>
              </a:rPr>
              <a:t> </a:t>
            </a:r>
            <a:r>
              <a:rPr lang="en-US" dirty="0" smtClean="0">
                <a:latin typeface="Powderfinger Type"/>
                <a:cs typeface="Powderfinger Type"/>
              </a:rPr>
              <a:t>    Pools–All RIRs</a:t>
            </a:r>
          </a:p>
          <a:p>
            <a:pPr algn="ctr"/>
            <a:r>
              <a:rPr lang="en-US" dirty="0" smtClean="0">
                <a:latin typeface="Powderfinger Type"/>
                <a:cs typeface="Powderfinger Type"/>
              </a:rPr>
              <a:t>Sep 2012</a:t>
            </a:r>
            <a:endParaRPr lang="en-US" dirty="0">
              <a:latin typeface="Powderfinger Type"/>
              <a:cs typeface="Powderfinger Type"/>
            </a:endParaRPr>
          </a:p>
        </p:txBody>
      </p:sp>
    </p:spTree>
    <p:extLst>
      <p:ext uri="{BB962C8B-B14F-4D97-AF65-F5344CB8AC3E}">
        <p14:creationId xmlns:p14="http://schemas.microsoft.com/office/powerpoint/2010/main" val="2634130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2050" y="835492"/>
            <a:ext cx="8489711" cy="6037128"/>
          </a:xfrm>
          <a:prstGeom prst="rect">
            <a:avLst/>
          </a:prstGeom>
        </p:spPr>
      </p:pic>
      <p:sp>
        <p:nvSpPr>
          <p:cNvPr id="4" name="TextBox 3"/>
          <p:cNvSpPr txBox="1"/>
          <p:nvPr/>
        </p:nvSpPr>
        <p:spPr>
          <a:xfrm>
            <a:off x="3365937" y="2890024"/>
            <a:ext cx="5707404" cy="453088"/>
          </a:xfrm>
          <a:prstGeom prst="rect">
            <a:avLst/>
          </a:prstGeom>
          <a:noFill/>
        </p:spPr>
        <p:txBody>
          <a:bodyPr wrap="none" lIns="82945" tIns="41473" rIns="82945" bIns="41473" rtlCol="0">
            <a:spAutoFit/>
          </a:bodyPr>
          <a:lstStyle/>
          <a:p>
            <a:r>
              <a:rPr lang="en-US" dirty="0" smtClean="0">
                <a:latin typeface="Powderfinger Type"/>
                <a:cs typeface="Powderfinger Type"/>
              </a:rPr>
              <a:t>Address Exhaustion Projections</a:t>
            </a:r>
            <a:endParaRPr lang="en-US" dirty="0">
              <a:latin typeface="Powderfinger Type"/>
              <a:cs typeface="Powderfinger Type"/>
            </a:endParaRPr>
          </a:p>
        </p:txBody>
      </p:sp>
      <p:sp>
        <p:nvSpPr>
          <p:cNvPr id="6" name="Donut 5"/>
          <p:cNvSpPr/>
          <p:nvPr/>
        </p:nvSpPr>
        <p:spPr bwMode="auto">
          <a:xfrm>
            <a:off x="5414243" y="5735593"/>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Donut 6"/>
          <p:cNvSpPr/>
          <p:nvPr/>
        </p:nvSpPr>
        <p:spPr bwMode="auto">
          <a:xfrm>
            <a:off x="6106691" y="5809462"/>
            <a:ext cx="1916702" cy="616674"/>
          </a:xfrm>
          <a:prstGeom prst="donut">
            <a:avLst>
              <a:gd name="adj" fmla="val 431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9" name="TextBox 8"/>
          <p:cNvSpPr txBox="1"/>
          <p:nvPr/>
        </p:nvSpPr>
        <p:spPr>
          <a:xfrm>
            <a:off x="4113071" y="3952747"/>
            <a:ext cx="3967753" cy="307777"/>
          </a:xfrm>
          <a:prstGeom prst="rect">
            <a:avLst/>
          </a:prstGeom>
          <a:noFill/>
        </p:spPr>
        <p:txBody>
          <a:bodyPr wrap="none" rtlCol="0">
            <a:spAutoFit/>
          </a:bodyPr>
          <a:lstStyle/>
          <a:p>
            <a:r>
              <a:rPr lang="en-US" sz="1400" dirty="0" smtClean="0">
                <a:latin typeface="Powderfinger Type"/>
                <a:cs typeface="Powderfinger Type"/>
              </a:rPr>
              <a:t>RIPE Exhaustion – 14 September 2012</a:t>
            </a:r>
            <a:endParaRPr lang="en-US" sz="1400" dirty="0">
              <a:latin typeface="Powderfinger Type"/>
              <a:cs typeface="Powderfinger Type"/>
            </a:endParaRPr>
          </a:p>
        </p:txBody>
      </p:sp>
      <p:sp>
        <p:nvSpPr>
          <p:cNvPr id="10" name="TextBox 9"/>
          <p:cNvSpPr txBox="1"/>
          <p:nvPr/>
        </p:nvSpPr>
        <p:spPr>
          <a:xfrm>
            <a:off x="5689133" y="4956275"/>
            <a:ext cx="3423454" cy="307777"/>
          </a:xfrm>
          <a:prstGeom prst="rect">
            <a:avLst/>
          </a:prstGeom>
          <a:noFill/>
        </p:spPr>
        <p:txBody>
          <a:bodyPr wrap="none" rtlCol="0">
            <a:spAutoFit/>
          </a:bodyPr>
          <a:lstStyle/>
          <a:p>
            <a:r>
              <a:rPr lang="en-US" sz="1400" dirty="0" smtClean="0">
                <a:latin typeface="Powderfinger Type"/>
                <a:cs typeface="Powderfinger Type"/>
              </a:rPr>
              <a:t>ARIN Exhaustion – 2013 – 2014?</a:t>
            </a:r>
            <a:endParaRPr lang="en-US" sz="1400" dirty="0">
              <a:latin typeface="Powderfinger Type"/>
              <a:cs typeface="Powderfinger Type"/>
            </a:endParaRPr>
          </a:p>
        </p:txBody>
      </p:sp>
      <p:cxnSp>
        <p:nvCxnSpPr>
          <p:cNvPr id="3" name="Straight Arrow Connector 2"/>
          <p:cNvCxnSpPr/>
          <p:nvPr/>
        </p:nvCxnSpPr>
        <p:spPr>
          <a:xfrm>
            <a:off x="5298452" y="4260524"/>
            <a:ext cx="390681" cy="1475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017563" y="5264052"/>
            <a:ext cx="38488" cy="4715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55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6806"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guesses</a:t>
            </a:r>
          </a:p>
          <a:p>
            <a:pPr>
              <a:defRPr/>
            </a:pPr>
            <a:endParaRPr lang="en-AU" sz="2800" dirty="0">
              <a:latin typeface="Powderfinger Type" charset="0"/>
              <a:cs typeface="+mn-cs"/>
            </a:endParaRPr>
          </a:p>
        </p:txBody>
      </p:sp>
      <p:sp>
        <p:nvSpPr>
          <p:cNvPr id="76807" name="Text Box 7"/>
          <p:cNvSpPr txBox="1">
            <a:spLocks noChangeArrowheads="1"/>
          </p:cNvSpPr>
          <p:nvPr/>
        </p:nvSpPr>
        <p:spPr bwMode="auto">
          <a:xfrm>
            <a:off x="468314" y="4792664"/>
            <a:ext cx="4302549" cy="18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AU" sz="2800" dirty="0">
                <a:solidFill>
                  <a:srgbClr val="FF0000"/>
                </a:solidFill>
                <a:latin typeface="Powderfinger Type" charset="0"/>
                <a:cs typeface="+mn-cs"/>
              </a:rPr>
              <a:t>and regularly being </a:t>
            </a:r>
          </a:p>
          <a:p>
            <a:pPr>
              <a:defRPr/>
            </a:pPr>
            <a:r>
              <a:rPr lang="en-AU" sz="2800" dirty="0">
                <a:solidFill>
                  <a:srgbClr val="FF0000"/>
                </a:solidFill>
                <a:latin typeface="Powderfinger Type" charset="0"/>
                <a:cs typeface="+mn-cs"/>
              </a:rPr>
              <a:t>taken by</a:t>
            </a:r>
          </a:p>
          <a:p>
            <a:pPr>
              <a:defRPr/>
            </a:pPr>
            <a:r>
              <a:rPr lang="en-AU" sz="2800" dirty="0">
                <a:solidFill>
                  <a:srgbClr val="FF0000"/>
                </a:solidFill>
                <a:latin typeface="Powderfinger Type" charset="0"/>
                <a:cs typeface="+mn-cs"/>
              </a:rPr>
              <a:t>surprise!</a:t>
            </a:r>
          </a:p>
          <a:p>
            <a:pPr>
              <a:defRPr/>
            </a:pPr>
            <a:endParaRPr lang="en-AU" sz="2800" dirty="0">
              <a:solidFill>
                <a:srgbClr val="FF0000"/>
              </a:solidFill>
              <a:latin typeface="Powderfinger Type" charset="0"/>
              <a:cs typeface="+mn-cs"/>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grpSp>
        <p:nvGrpSpPr>
          <p:cNvPr id="4" name="Group 3"/>
          <p:cNvGrpSpPr/>
          <p:nvPr/>
        </p:nvGrpSpPr>
        <p:grpSpPr>
          <a:xfrm rot="21342881">
            <a:off x="6120438" y="3690988"/>
            <a:ext cx="1815495" cy="1302889"/>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40407267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Exhaustion Predictions</a:t>
            </a:r>
            <a:endParaRPr lang="en-US" dirty="0">
              <a:latin typeface="Powderfinger Type"/>
              <a:cs typeface="Powderfinger Type"/>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9942623"/>
              </p:ext>
            </p:extLst>
          </p:nvPr>
        </p:nvGraphicFramePr>
        <p:xfrm>
          <a:off x="456481" y="1604328"/>
          <a:ext cx="8226720" cy="2262764"/>
        </p:xfrm>
        <a:graphic>
          <a:graphicData uri="http://schemas.openxmlformats.org/drawingml/2006/table">
            <a:tbl>
              <a:tblPr firstRow="1" bandRow="1">
                <a:tableStyleId>{B301B821-A1FF-4177-AEE7-76D212191A09}</a:tableStyleId>
              </a:tblPr>
              <a:tblGrid>
                <a:gridCol w="2742240"/>
                <a:gridCol w="2742240"/>
                <a:gridCol w="2742240"/>
              </a:tblGrid>
              <a:tr h="580669">
                <a:tc>
                  <a:txBody>
                    <a:bodyPr/>
                    <a:lstStyle/>
                    <a:p>
                      <a:r>
                        <a:rPr lang="en-US" sz="1600" dirty="0" smtClean="0"/>
                        <a:t>RIR</a:t>
                      </a:r>
                      <a:endParaRPr lang="en-US" sz="1600" dirty="0"/>
                    </a:p>
                  </a:txBody>
                  <a:tcPr marL="82944" marR="82944" marT="41476" marB="41476"/>
                </a:tc>
                <a:tc>
                  <a:txBody>
                    <a:bodyPr/>
                    <a:lstStyle/>
                    <a:p>
                      <a:r>
                        <a:rPr lang="en-US" sz="1600" dirty="0" smtClean="0"/>
                        <a:t>Predicted</a:t>
                      </a:r>
                      <a:r>
                        <a:rPr lang="en-US" sz="1600" baseline="0" dirty="0" smtClean="0"/>
                        <a:t> Exhaustion </a:t>
                      </a:r>
                      <a:r>
                        <a:rPr lang="en-US" sz="1600" dirty="0" smtClean="0"/>
                        <a:t>Date *</a:t>
                      </a:r>
                      <a:endParaRPr lang="en-US" sz="1600" dirty="0"/>
                    </a:p>
                  </a:txBody>
                  <a:tcPr marL="82944" marR="82944" marT="41476" marB="41476"/>
                </a:tc>
                <a:tc>
                  <a:txBody>
                    <a:bodyPr/>
                    <a:lstStyle/>
                    <a:p>
                      <a:r>
                        <a:rPr lang="en-US" sz="1600" dirty="0" smtClean="0"/>
                        <a:t>Remaining Address</a:t>
                      </a:r>
                      <a:r>
                        <a:rPr lang="en-US" sz="1600" baseline="0" dirty="0" smtClean="0"/>
                        <a:t> Pool</a:t>
                      </a:r>
                    </a:p>
                    <a:p>
                      <a:r>
                        <a:rPr lang="en-US" sz="1600" baseline="0" dirty="0" smtClean="0"/>
                        <a:t>(14 Sep 2012)</a:t>
                      </a:r>
                    </a:p>
                  </a:txBody>
                  <a:tcPr marL="82944" marR="82944" marT="41476" marB="41476"/>
                </a:tc>
              </a:tr>
              <a:tr h="336419">
                <a:tc>
                  <a:txBody>
                    <a:bodyPr/>
                    <a:lstStyle/>
                    <a:p>
                      <a:r>
                        <a:rPr lang="en-US" sz="1600" dirty="0" smtClean="0"/>
                        <a:t>APNIC</a:t>
                      </a:r>
                      <a:endParaRPr lang="en-US" sz="1600" dirty="0"/>
                    </a:p>
                  </a:txBody>
                  <a:tcPr marL="82944" marR="82944" marT="41476" marB="41476"/>
                </a:tc>
                <a:tc>
                  <a:txBody>
                    <a:bodyPr/>
                    <a:lstStyle/>
                    <a:p>
                      <a:r>
                        <a:rPr lang="en-US" sz="1600" dirty="0" smtClean="0"/>
                        <a:t>19 April 2011 (actual)</a:t>
                      </a:r>
                      <a:endParaRPr lang="en-US" sz="1600" dirty="0"/>
                    </a:p>
                  </a:txBody>
                  <a:tcPr marL="82944" marR="82944" marT="41476" marB="41476"/>
                </a:tc>
                <a:tc>
                  <a:txBody>
                    <a:bodyPr/>
                    <a:lstStyle/>
                    <a:p>
                      <a:r>
                        <a:rPr lang="en-US" sz="1600" baseline="0" dirty="0" smtClean="0"/>
                        <a:t>0.91</a:t>
                      </a:r>
                    </a:p>
                  </a:txBody>
                  <a:tcPr marL="82944" marR="82944" marT="41476" marB="41476"/>
                </a:tc>
              </a:tr>
              <a:tr h="336419">
                <a:tc>
                  <a:txBody>
                    <a:bodyPr/>
                    <a:lstStyle/>
                    <a:p>
                      <a:r>
                        <a:rPr lang="en-US" sz="1600" dirty="0" smtClean="0"/>
                        <a:t>RIPE NCC</a:t>
                      </a:r>
                      <a:endParaRPr lang="en-US" sz="1600" dirty="0"/>
                    </a:p>
                  </a:txBody>
                  <a:tcPr marL="82944" marR="82944" marT="41476" marB="41476"/>
                </a:tc>
                <a:tc>
                  <a:txBody>
                    <a:bodyPr/>
                    <a:lstStyle/>
                    <a:p>
                      <a:r>
                        <a:rPr lang="en-US" sz="1600" baseline="0" dirty="0" smtClean="0"/>
                        <a:t> 14 September</a:t>
                      </a:r>
                      <a:r>
                        <a:rPr lang="en-US" sz="1600" dirty="0" smtClean="0"/>
                        <a:t> 2012 (actual)</a:t>
                      </a:r>
                      <a:endParaRPr lang="en-US" sz="1600" dirty="0"/>
                    </a:p>
                  </a:txBody>
                  <a:tcPr marL="82944" marR="82944" marT="41476" marB="41476"/>
                </a:tc>
                <a:tc>
                  <a:txBody>
                    <a:bodyPr/>
                    <a:lstStyle/>
                    <a:p>
                      <a:r>
                        <a:rPr lang="en-US" sz="1600" baseline="0" dirty="0" smtClean="0"/>
                        <a:t>1.05 /8s</a:t>
                      </a:r>
                    </a:p>
                  </a:txBody>
                  <a:tcPr marL="82944" marR="82944" marT="41476" marB="41476"/>
                </a:tc>
              </a:tr>
              <a:tr h="336419">
                <a:tc>
                  <a:txBody>
                    <a:bodyPr/>
                    <a:lstStyle/>
                    <a:p>
                      <a:r>
                        <a:rPr lang="en-US" sz="1600" dirty="0" smtClean="0"/>
                        <a:t>ARIN</a:t>
                      </a:r>
                      <a:endParaRPr lang="en-US" sz="1600" dirty="0"/>
                    </a:p>
                  </a:txBody>
                  <a:tcPr marL="82944" marR="82944" marT="41476" marB="41476"/>
                </a:tc>
                <a:tc>
                  <a:txBody>
                    <a:bodyPr/>
                    <a:lstStyle/>
                    <a:p>
                      <a:r>
                        <a:rPr lang="en-US" sz="1600" baseline="0" dirty="0" smtClean="0"/>
                        <a:t> 24</a:t>
                      </a:r>
                      <a:r>
                        <a:rPr lang="en-US" sz="1600" dirty="0" smtClean="0"/>
                        <a:t> August 2013</a:t>
                      </a:r>
                      <a:endParaRPr lang="en-US" sz="1600" dirty="0"/>
                    </a:p>
                  </a:txBody>
                  <a:tcPr marL="82944" marR="82944" marT="41476" marB="41476"/>
                </a:tc>
                <a:tc>
                  <a:txBody>
                    <a:bodyPr/>
                    <a:lstStyle/>
                    <a:p>
                      <a:r>
                        <a:rPr lang="en-US" sz="1600" baseline="0" dirty="0" smtClean="0"/>
                        <a:t>3.36 /8s</a:t>
                      </a:r>
                    </a:p>
                  </a:txBody>
                  <a:tcPr marL="82944" marR="82944" marT="41476" marB="41476"/>
                </a:tc>
              </a:tr>
              <a:tr h="336419">
                <a:tc>
                  <a:txBody>
                    <a:bodyPr/>
                    <a:lstStyle/>
                    <a:p>
                      <a:r>
                        <a:rPr lang="en-US" sz="1600" dirty="0" smtClean="0"/>
                        <a:t>LACNIC</a:t>
                      </a:r>
                      <a:endParaRPr lang="en-US" sz="1600" dirty="0"/>
                    </a:p>
                  </a:txBody>
                  <a:tcPr marL="82944" marR="82944" marT="41476" marB="41476"/>
                </a:tc>
                <a:tc>
                  <a:txBody>
                    <a:bodyPr/>
                    <a:lstStyle/>
                    <a:p>
                      <a:r>
                        <a:rPr lang="en-US" sz="1600" dirty="0" smtClean="0"/>
                        <a:t>16 May 2014</a:t>
                      </a:r>
                      <a:endParaRPr lang="en-US" sz="1600" dirty="0"/>
                    </a:p>
                  </a:txBody>
                  <a:tcPr marL="82944" marR="82944" marT="41476" marB="41476"/>
                </a:tc>
                <a:tc>
                  <a:txBody>
                    <a:bodyPr/>
                    <a:lstStyle/>
                    <a:p>
                      <a:r>
                        <a:rPr lang="en-US" sz="1600" baseline="0" dirty="0" smtClean="0"/>
                        <a:t>3.22 /8s</a:t>
                      </a:r>
                    </a:p>
                  </a:txBody>
                  <a:tcPr marL="82944" marR="82944" marT="41476" marB="41476"/>
                </a:tc>
              </a:tr>
              <a:tr h="336419">
                <a:tc>
                  <a:txBody>
                    <a:bodyPr/>
                    <a:lstStyle/>
                    <a:p>
                      <a:r>
                        <a:rPr lang="en-US" sz="1600" dirty="0" smtClean="0"/>
                        <a:t>AFRINIC</a:t>
                      </a:r>
                      <a:endParaRPr lang="en-US" sz="1600" dirty="0"/>
                    </a:p>
                  </a:txBody>
                  <a:tcPr marL="82944" marR="82944" marT="41476" marB="41476"/>
                </a:tc>
                <a:tc>
                  <a:txBody>
                    <a:bodyPr/>
                    <a:lstStyle/>
                    <a:p>
                      <a:r>
                        <a:rPr lang="en-US" sz="1600" dirty="0" smtClean="0"/>
                        <a:t>8 Aug 2014</a:t>
                      </a:r>
                      <a:endParaRPr lang="en-US" sz="1600" dirty="0"/>
                    </a:p>
                  </a:txBody>
                  <a:tcPr marL="82944" marR="82944" marT="41476" marB="41476"/>
                </a:tc>
                <a:tc>
                  <a:txBody>
                    <a:bodyPr/>
                    <a:lstStyle/>
                    <a:p>
                      <a:r>
                        <a:rPr lang="en-US" sz="1600" baseline="0" dirty="0" smtClean="0"/>
                        <a:t>4.14 /8s</a:t>
                      </a:r>
                    </a:p>
                  </a:txBody>
                  <a:tcPr marL="82944" marR="82944" marT="41476" marB="41476"/>
                </a:tc>
              </a:tr>
            </a:tbl>
          </a:graphicData>
        </a:graphic>
      </p:graphicFrame>
      <p:sp>
        <p:nvSpPr>
          <p:cNvPr id="3" name="TextBox 2"/>
          <p:cNvSpPr txBox="1"/>
          <p:nvPr/>
        </p:nvSpPr>
        <p:spPr>
          <a:xfrm>
            <a:off x="2662292" y="5488889"/>
            <a:ext cx="6335797" cy="268422"/>
          </a:xfrm>
          <a:prstGeom prst="rect">
            <a:avLst/>
          </a:prstGeom>
          <a:noFill/>
        </p:spPr>
        <p:txBody>
          <a:bodyPr wrap="square" lIns="82945" tIns="41473" rIns="82945" bIns="41473" rtlCol="0">
            <a:spAutoFit/>
          </a:bodyPr>
          <a:lstStyle/>
          <a:p>
            <a:r>
              <a:rPr lang="en-US" sz="1200" i="1" dirty="0"/>
              <a:t>* Here “exhaustion” is defined as the point when the RIR’s remaining pool falls to 1 /8</a:t>
            </a:r>
          </a:p>
        </p:txBody>
      </p:sp>
    </p:spTree>
    <p:extLst>
      <p:ext uri="{BB962C8B-B14F-4D97-AF65-F5344CB8AC3E}">
        <p14:creationId xmlns:p14="http://schemas.microsoft.com/office/powerpoint/2010/main" val="1689586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08" b="1164"/>
          <a:stretch/>
        </p:blipFill>
        <p:spPr>
          <a:xfrm>
            <a:off x="263017" y="474616"/>
            <a:ext cx="8617966" cy="6062684"/>
          </a:xfrm>
        </p:spPr>
      </p:pic>
    </p:spTree>
    <p:extLst>
      <p:ext uri="{BB962C8B-B14F-4D97-AF65-F5344CB8AC3E}">
        <p14:creationId xmlns:p14="http://schemas.microsoft.com/office/powerpoint/2010/main" val="2338007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69"/>
            <a:ext cx="8425733" cy="3038411"/>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Differing time lines create differing</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pressures in the market</a:t>
            </a:r>
          </a:p>
        </p:txBody>
      </p:sp>
    </p:spTree>
    <p:extLst>
      <p:ext uri="{BB962C8B-B14F-4D97-AF65-F5344CB8AC3E}">
        <p14:creationId xmlns:p14="http://schemas.microsoft.com/office/powerpoint/2010/main" val="3694875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70"/>
            <a:ext cx="8264097" cy="4146406"/>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Differing time lines create differing</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pressures </a:t>
            </a:r>
            <a:r>
              <a:rPr lang="en-US" dirty="0">
                <a:solidFill>
                  <a:srgbClr val="FF0000"/>
                </a:solidFill>
                <a:latin typeface="Powderfinger Type"/>
                <a:cs typeface="Powderfinger Type"/>
              </a:rPr>
              <a:t>in the market</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endParaRPr lang="en-US" dirty="0">
              <a:solidFill>
                <a:srgbClr val="0000FF"/>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754668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233027"/>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4924108" y="3038238"/>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2939062" y="3233027"/>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040506" y="3686114"/>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458446" y="404378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185379" y="2711617"/>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2351205" y="2841081"/>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grpSp>
        <p:nvGrpSpPr>
          <p:cNvPr id="2" name="Group 1"/>
          <p:cNvGrpSpPr/>
          <p:nvPr/>
        </p:nvGrpSpPr>
        <p:grpSpPr>
          <a:xfrm>
            <a:off x="1167839" y="3501268"/>
            <a:ext cx="872831" cy="680111"/>
            <a:chOff x="1523764" y="3363676"/>
            <a:chExt cx="872831" cy="680111"/>
          </a:xfrm>
        </p:grpSpPr>
        <p:sp>
          <p:nvSpPr>
            <p:cNvPr id="18" name="Oval 17"/>
            <p:cNvSpPr/>
            <p:nvPr/>
          </p:nvSpPr>
          <p:spPr bwMode="auto">
            <a:xfrm>
              <a:off x="1980986" y="3782490"/>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3" name="TextBox 22"/>
            <p:cNvSpPr txBox="1"/>
            <p:nvPr/>
          </p:nvSpPr>
          <p:spPr>
            <a:xfrm>
              <a:off x="1523764" y="3363676"/>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grpSp>
      <p:sp>
        <p:nvSpPr>
          <p:cNvPr id="24" name="TextBox 23"/>
          <p:cNvSpPr txBox="1"/>
          <p:nvPr/>
        </p:nvSpPr>
        <p:spPr>
          <a:xfrm>
            <a:off x="1393128" y="4239760"/>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1516318" y="3363675"/>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371442" y="1273296"/>
            <a:ext cx="1423818" cy="586340"/>
          </a:xfrm>
          <a:prstGeom prst="rect">
            <a:avLst/>
          </a:prstGeom>
          <a:noFill/>
        </p:spPr>
        <p:txBody>
          <a:bodyPr wrap="none" lIns="82945" tIns="41473" rIns="82945" bIns="41473" rtlCol="0">
            <a:spAutoFit/>
          </a:bodyPr>
          <a:lstStyle/>
          <a:p>
            <a:r>
              <a:rPr lang="en-US" sz="3300" dirty="0">
                <a:latin typeface="Powderfinger Type"/>
                <a:cs typeface="Powderfinger Type"/>
              </a:rPr>
              <a:t>Today</a:t>
            </a:r>
          </a:p>
        </p:txBody>
      </p:sp>
    </p:spTree>
    <p:extLst>
      <p:ext uri="{BB962C8B-B14F-4D97-AF65-F5344CB8AC3E}">
        <p14:creationId xmlns:p14="http://schemas.microsoft.com/office/powerpoint/2010/main" val="230826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5682397" y="3624973"/>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3324469" y="3102378"/>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1672440" y="3866336"/>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155252" y="3624973"/>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457796" y="4025010"/>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943668" y="3598105"/>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3526920" y="2710432"/>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1280536" y="3447522"/>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467944" y="4085421"/>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1806980" y="3298351"/>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2452716" cy="591587"/>
          </a:xfrm>
          <a:prstGeom prst="rect">
            <a:avLst/>
          </a:prstGeom>
          <a:noFill/>
        </p:spPr>
        <p:txBody>
          <a:bodyPr wrap="none" lIns="82945" tIns="41473" rIns="82945" bIns="41473" rtlCol="0">
            <a:spAutoFit/>
          </a:bodyPr>
          <a:lstStyle/>
          <a:p>
            <a:r>
              <a:rPr lang="en-US" sz="3300" dirty="0" smtClean="0">
                <a:latin typeface="Powderfinger Type"/>
                <a:cs typeface="Powderfinger Type"/>
              </a:rPr>
              <a:t>Late 2012</a:t>
            </a:r>
            <a:endParaRPr lang="en-US" sz="3300" dirty="0">
              <a:latin typeface="Powderfinger Type"/>
              <a:cs typeface="Powderfinger Type"/>
            </a:endParaRPr>
          </a:p>
        </p:txBody>
      </p:sp>
    </p:spTree>
    <p:extLst>
      <p:ext uri="{BB962C8B-B14F-4D97-AF65-F5344CB8AC3E}">
        <p14:creationId xmlns:p14="http://schemas.microsoft.com/office/powerpoint/2010/main" val="394899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4968161" y="4278216"/>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5421127" y="3102378"/>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1732964" y="3837155"/>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733275" y="3262236"/>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409998" y="4177761"/>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229432" y="4251349"/>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5623578" y="2710432"/>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1275742" y="3418341"/>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344681" y="4373735"/>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2305683" y="2923971"/>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1172541" cy="586340"/>
          </a:xfrm>
          <a:prstGeom prst="rect">
            <a:avLst/>
          </a:prstGeom>
          <a:noFill/>
        </p:spPr>
        <p:txBody>
          <a:bodyPr wrap="none" lIns="82945" tIns="41473" rIns="82945" bIns="41473" rtlCol="0">
            <a:spAutoFit/>
          </a:bodyPr>
          <a:lstStyle/>
          <a:p>
            <a:r>
              <a:rPr lang="en-US" sz="3300" dirty="0">
                <a:latin typeface="Powderfinger Type"/>
                <a:cs typeface="Powderfinger Type"/>
              </a:rPr>
              <a:t>2013</a:t>
            </a:r>
          </a:p>
        </p:txBody>
      </p:sp>
    </p:spTree>
    <p:extLst>
      <p:ext uri="{BB962C8B-B14F-4D97-AF65-F5344CB8AC3E}">
        <p14:creationId xmlns:p14="http://schemas.microsoft.com/office/powerpoint/2010/main" val="3750575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2014 it is possible that different regions of the world will be experiencing very different market pressures for the provision of Internet services, due to differing transitional pressures from IPv4 exhaustion</a:t>
            </a:r>
          </a:p>
        </p:txBody>
      </p:sp>
    </p:spTree>
    <p:extLst>
      <p:ext uri="{BB962C8B-B14F-4D97-AF65-F5344CB8AC3E}">
        <p14:creationId xmlns:p14="http://schemas.microsoft.com/office/powerpoint/2010/main" val="68747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2014 it is possible that different regions of the world will be experiencing very different market pressures for the provision of Internet services, due to differing transitional pressures from </a:t>
            </a:r>
            <a:r>
              <a:rPr lang="en-US" sz="2400" dirty="0">
                <a:latin typeface="Powderfinger Type"/>
                <a:cs typeface="Powderfinger Type"/>
              </a:rPr>
              <a:t>IPv4 exhaustion</a:t>
            </a:r>
            <a:endParaRPr lang="en-US" sz="2400" dirty="0" smtClean="0">
              <a:latin typeface="Powderfinger Type"/>
              <a:cs typeface="Powderfinger Type"/>
            </a:endParaRPr>
          </a:p>
        </p:txBody>
      </p:sp>
      <p:sp>
        <p:nvSpPr>
          <p:cNvPr id="5" name="TextBox 4"/>
          <p:cNvSpPr txBox="1"/>
          <p:nvPr/>
        </p:nvSpPr>
        <p:spPr>
          <a:xfrm>
            <a:off x="2257584" y="3820946"/>
            <a:ext cx="6298783" cy="3407743"/>
          </a:xfrm>
          <a:prstGeom prst="rect">
            <a:avLst/>
          </a:prstGeom>
          <a:noFill/>
        </p:spPr>
        <p:txBody>
          <a:bodyPr wrap="square" lIns="82945" tIns="41473" rIns="82945" bIns="41473" rtlCol="0">
            <a:spAutoFit/>
          </a:bodyPr>
          <a:lstStyle/>
          <a:p>
            <a:endParaRPr lang="en-US" sz="3600" b="1" dirty="0">
              <a:solidFill>
                <a:srgbClr val="984807"/>
              </a:solidFill>
              <a:latin typeface="Max's Handwritin"/>
              <a:cs typeface="Max's Handwritin"/>
            </a:endParaRPr>
          </a:p>
          <a:p>
            <a:r>
              <a:rPr lang="en-US" sz="3600" b="1" dirty="0">
                <a:solidFill>
                  <a:srgbClr val="984807"/>
                </a:solidFill>
                <a:latin typeface="Max's Handwritin"/>
                <a:cs typeface="Max's Handwritin"/>
              </a:rPr>
              <a:t>What’s the level of risk that the differing environments of transition lead to significantly different outcomes in each region?</a:t>
            </a:r>
          </a:p>
          <a:p>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290726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of the world will be experiencing very different market pressures for the provision of Internet services, due to differing transitional </a:t>
            </a:r>
            <a:r>
              <a:rPr lang="en-US" sz="2400" dirty="0">
                <a:latin typeface="Powderfinger Type"/>
                <a:cs typeface="Powderfinger Type"/>
              </a:rPr>
              <a:t>pressures from IPv4 exhaustion</a:t>
            </a:r>
            <a:endParaRPr lang="en-US" sz="2400" dirty="0" smtClean="0">
              <a:latin typeface="Powderfinger Type"/>
              <a:cs typeface="Powderfinger Type"/>
            </a:endParaRPr>
          </a:p>
        </p:txBody>
      </p:sp>
      <p:sp>
        <p:nvSpPr>
          <p:cNvPr id="5" name="TextBox 4"/>
          <p:cNvSpPr txBox="1"/>
          <p:nvPr/>
        </p:nvSpPr>
        <p:spPr>
          <a:xfrm>
            <a:off x="3330967" y="4116483"/>
            <a:ext cx="5943892" cy="2317437"/>
          </a:xfrm>
          <a:prstGeom prst="rect">
            <a:avLst/>
          </a:prstGeom>
          <a:noFill/>
        </p:spPr>
        <p:txBody>
          <a:bodyPr wrap="square" lIns="82945" tIns="41473" rIns="82945" bIns="41473" rtlCol="0">
            <a:spAutoFit/>
          </a:bodyPr>
          <a:lstStyle/>
          <a:p>
            <a:endParaRPr lang="en-US" sz="2900" b="1" dirty="0">
              <a:solidFill>
                <a:srgbClr val="A7ABA4"/>
              </a:solidFill>
              <a:latin typeface="Max's Handwritin"/>
              <a:cs typeface="Max's Handwritin"/>
            </a:endParaRPr>
          </a:p>
          <a:p>
            <a:r>
              <a:rPr lang="en-US" sz="2900" b="1" dirty="0">
                <a:solidFill>
                  <a:srgbClr val="A7ABA4"/>
                </a:solidFill>
                <a:latin typeface="Max's Handwritin"/>
                <a:cs typeface="Max's Handwritin"/>
              </a:rPr>
              <a:t>What’s the level of risk that the differing environments of transition lead to significantly different outcomes in each region?</a:t>
            </a:r>
          </a:p>
          <a:p>
            <a:endParaRPr lang="en-US" sz="2900" b="1" dirty="0">
              <a:solidFill>
                <a:srgbClr val="A7ABA4"/>
              </a:solidFill>
              <a:latin typeface="Max's Handwritin"/>
              <a:cs typeface="Max's Handwritin"/>
            </a:endParaRPr>
          </a:p>
        </p:txBody>
      </p:sp>
      <p:sp>
        <p:nvSpPr>
          <p:cNvPr id="6" name="TextBox 5"/>
          <p:cNvSpPr txBox="1"/>
          <p:nvPr/>
        </p:nvSpPr>
        <p:spPr>
          <a:xfrm>
            <a:off x="456998" y="2571916"/>
            <a:ext cx="6531749" cy="2299747"/>
          </a:xfrm>
          <a:prstGeom prst="rect">
            <a:avLst/>
          </a:prstGeom>
          <a:noFill/>
        </p:spPr>
        <p:txBody>
          <a:bodyPr wrap="square" lIns="82945" tIns="41473" rIns="82945" bIns="41473" rtlCol="0">
            <a:spAutoFit/>
          </a:bodyPr>
          <a:lstStyle/>
          <a:p>
            <a:endParaRPr lang="en-US" sz="3600" b="1" dirty="0">
              <a:solidFill>
                <a:srgbClr val="FF0000"/>
              </a:solidFill>
              <a:latin typeface="Max's Handwritin"/>
              <a:cs typeface="Max's Handwritin"/>
            </a:endParaRPr>
          </a:p>
          <a:p>
            <a:r>
              <a:rPr lang="en-US" sz="3600" b="1" dirty="0">
                <a:solidFill>
                  <a:srgbClr val="FF0000"/>
                </a:solidFill>
                <a:latin typeface="Max's Handwritin"/>
                <a:cs typeface="Max's Handwritin"/>
              </a:rPr>
              <a:t>Will we continue to maintain coherency of a single Internet through this transition?</a:t>
            </a:r>
          </a:p>
          <a:p>
            <a:endParaRPr lang="en-US" sz="3600" b="1" dirty="0">
              <a:solidFill>
                <a:srgbClr val="FF0000"/>
              </a:solidFill>
              <a:latin typeface="Max's Handwritin"/>
              <a:cs typeface="Max's Handwritin"/>
            </a:endParaRPr>
          </a:p>
        </p:txBody>
      </p:sp>
    </p:spTree>
    <p:extLst>
      <p:ext uri="{BB962C8B-B14F-4D97-AF65-F5344CB8AC3E}">
        <p14:creationId xmlns:p14="http://schemas.microsoft.com/office/powerpoint/2010/main" val="133988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7" y="2318485"/>
            <a:ext cx="4050202" cy="3065834"/>
          </a:xfrm>
        </p:spPr>
        <p:txBody>
          <a:bodyPr/>
          <a:lstStyle/>
          <a:p>
            <a:pPr marL="0" indent="0">
              <a:buNone/>
            </a:pPr>
            <a:r>
              <a:rPr lang="en-US" dirty="0" smtClean="0">
                <a:latin typeface="Powderfinger Type"/>
                <a:cs typeface="Powderfinger Type"/>
              </a:rPr>
              <a:t>So, how are we going with the IPv4 to IPv6 transition?</a:t>
            </a: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50" y="1011999"/>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4553688" y="1948661"/>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4532558" y="1934039"/>
            <a:ext cx="1746105" cy="1393248"/>
          </a:xfrm>
          <a:prstGeom prst="rect">
            <a:avLst/>
          </a:prstGeom>
        </p:spPr>
      </p:pic>
      <p:grpSp>
        <p:nvGrpSpPr>
          <p:cNvPr id="11" name="Group 10"/>
          <p:cNvGrpSpPr/>
          <p:nvPr/>
        </p:nvGrpSpPr>
        <p:grpSpPr>
          <a:xfrm rot="21342881">
            <a:off x="4683453" y="3299042"/>
            <a:ext cx="1815495" cy="1302889"/>
            <a:chOff x="7128544" y="4571925"/>
            <a:chExt cx="2783840" cy="2159000"/>
          </a:xfrm>
        </p:grpSpPr>
        <p:pic>
          <p:nvPicPr>
            <p:cNvPr id="12" name="Picture 1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13" name="Picture 1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pic>
        <p:nvPicPr>
          <p:cNvPr id="2" name="Picture 1" descr="P1000097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159" y="2187837"/>
            <a:ext cx="2211840" cy="1857219"/>
          </a:xfrm>
          <a:prstGeom prst="rect">
            <a:avLst/>
          </a:prstGeom>
        </p:spPr>
      </p:pic>
    </p:spTree>
    <p:extLst>
      <p:ext uri="{BB962C8B-B14F-4D97-AF65-F5344CB8AC3E}">
        <p14:creationId xmlns:p14="http://schemas.microsoft.com/office/powerpoint/2010/main" val="1673937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Risk of the Long Term Plan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50</a:t>
            </a:fld>
            <a:endParaRPr lang="en-US"/>
          </a:p>
        </p:txBody>
      </p:sp>
      <p:sp>
        <p:nvSpPr>
          <p:cNvPr id="6" name="TextBox 5"/>
          <p:cNvSpPr txBox="1"/>
          <p:nvPr/>
        </p:nvSpPr>
        <p:spPr>
          <a:xfrm>
            <a:off x="599434" y="4281676"/>
            <a:ext cx="8116549" cy="1200328"/>
          </a:xfrm>
          <a:prstGeom prst="rect">
            <a:avLst/>
          </a:prstGeom>
          <a:noFill/>
        </p:spPr>
        <p:txBody>
          <a:bodyPr wrap="square" rtlCol="0">
            <a:spAutoFit/>
          </a:bodyPr>
          <a:lstStyle/>
          <a:p>
            <a:r>
              <a:rPr lang="en-US" dirty="0" smtClean="0">
                <a:latin typeface="Powderfinger Type"/>
                <a:cs typeface="Powderfinger Type"/>
              </a:rPr>
              <a:t>The longer the period of transition, the higher the risk of completely losing the plot and heading into other directions!</a:t>
            </a:r>
            <a:endParaRPr lang="en-US" dirty="0">
              <a:latin typeface="Powderfinger Type"/>
              <a:cs typeface="Powderfinger Type"/>
            </a:endParaRPr>
          </a:p>
        </p:txBody>
      </p:sp>
    </p:spTree>
    <p:extLst>
      <p:ext uri="{BB962C8B-B14F-4D97-AF65-F5344CB8AC3E}">
        <p14:creationId xmlns:p14="http://schemas.microsoft.com/office/powerpoint/2010/main" val="2926193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3592237" y="5192757"/>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6662159" y="3886270"/>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4049460" y="2710432"/>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960748" y="2187837"/>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5094539" y="2449134"/>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853508" y="5165890"/>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6864610" y="3494324"/>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3853508" y="2318486"/>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5029222" y="2645108"/>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2481840" y="1926540"/>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1440553" cy="586340"/>
          </a:xfrm>
          <a:prstGeom prst="rect">
            <a:avLst/>
          </a:prstGeom>
          <a:noFill/>
        </p:spPr>
        <p:txBody>
          <a:bodyPr wrap="none" lIns="82945" tIns="41473" rIns="82945" bIns="41473" rtlCol="0">
            <a:spAutoFit/>
          </a:bodyPr>
          <a:lstStyle/>
          <a:p>
            <a:r>
              <a:rPr lang="en-US" sz="3300" dirty="0">
                <a:latin typeface="Powderfinger Type"/>
                <a:cs typeface="Powderfinger Type"/>
              </a:rPr>
              <a:t>201x?</a:t>
            </a:r>
          </a:p>
        </p:txBody>
      </p:sp>
      <p:pic>
        <p:nvPicPr>
          <p:cNvPr id="27" name="Picture 2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872" y="4539514"/>
            <a:ext cx="522540" cy="817332"/>
          </a:xfrm>
          <a:prstGeom prst="rect">
            <a:avLst/>
          </a:prstGeom>
        </p:spPr>
      </p:pic>
      <p:pic>
        <p:nvPicPr>
          <p:cNvPr id="28" name="Picture 27"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032348">
            <a:off x="6103244" y="3458036"/>
            <a:ext cx="522595" cy="817246"/>
          </a:xfrm>
          <a:prstGeom prst="rect">
            <a:avLst/>
          </a:prstGeom>
        </p:spPr>
      </p:pic>
      <p:pic>
        <p:nvPicPr>
          <p:cNvPr id="29" name="Picture 28"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67652" flipV="1">
            <a:off x="4731576" y="2517393"/>
            <a:ext cx="522595" cy="817246"/>
          </a:xfrm>
          <a:prstGeom prst="rect">
            <a:avLst/>
          </a:prstGeom>
        </p:spPr>
      </p:pic>
      <p:pic>
        <p:nvPicPr>
          <p:cNvPr id="30" name="Picture 29"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85757" flipH="1" flipV="1">
            <a:off x="3635601" y="2634178"/>
            <a:ext cx="407532" cy="637442"/>
          </a:xfrm>
          <a:prstGeom prst="rect">
            <a:avLst/>
          </a:prstGeom>
        </p:spPr>
      </p:pic>
      <p:pic>
        <p:nvPicPr>
          <p:cNvPr id="31" name="Picture 30"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4886" flipH="1" flipV="1">
            <a:off x="2687702" y="2132352"/>
            <a:ext cx="407532" cy="1285161"/>
          </a:xfrm>
          <a:prstGeom prst="rect">
            <a:avLst/>
          </a:prstGeom>
        </p:spPr>
      </p:pic>
    </p:spTree>
    <p:extLst>
      <p:ext uri="{BB962C8B-B14F-4D97-AF65-F5344CB8AC3E}">
        <p14:creationId xmlns:p14="http://schemas.microsoft.com/office/powerpoint/2010/main" val="2776431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52</a:t>
            </a:fld>
            <a:endParaRPr lang="en-GB"/>
          </a:p>
        </p:txBody>
      </p:sp>
      <p:sp>
        <p:nvSpPr>
          <p:cNvPr id="5" name="TextBox 4"/>
          <p:cNvSpPr txBox="1"/>
          <p:nvPr/>
        </p:nvSpPr>
        <p:spPr>
          <a:xfrm>
            <a:off x="718267" y="1330729"/>
            <a:ext cx="8241006" cy="488507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Differing time lines create differing</a:t>
            </a:r>
          </a:p>
          <a:p>
            <a:r>
              <a:rPr lang="en-US" dirty="0">
                <a:solidFill>
                  <a:srgbClr val="FF0000"/>
                </a:solidFill>
                <a:latin typeface="Powderfinger Type"/>
                <a:cs typeface="Powderfinger Type"/>
              </a:rPr>
              <a:t>	  pressures in the market</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One </a:t>
            </a:r>
            <a:r>
              <a:rPr lang="en-US" dirty="0">
                <a:solidFill>
                  <a:srgbClr val="FF0000"/>
                </a:solidFill>
                <a:latin typeface="Powderfinger Type"/>
                <a:cs typeface="Powderfinger Type"/>
              </a:rPr>
              <a:t>n</a:t>
            </a:r>
            <a:r>
              <a:rPr lang="en-US" dirty="0" smtClean="0">
                <a:solidFill>
                  <a:srgbClr val="FF0000"/>
                </a:solidFill>
                <a:latin typeface="Powderfinger Type"/>
                <a:cs typeface="Powderfinger Type"/>
              </a:rPr>
              <a:t>etwork architecture is not an</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assured outcome!</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2810368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53</a:t>
            </a:fld>
            <a:endParaRPr lang="en-GB"/>
          </a:p>
        </p:txBody>
      </p:sp>
    </p:spTree>
    <p:extLst>
      <p:ext uri="{BB962C8B-B14F-4D97-AF65-F5344CB8AC3E}">
        <p14:creationId xmlns:p14="http://schemas.microsoft.com/office/powerpoint/2010/main" val="4021245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54</a:t>
            </a:fld>
            <a:endParaRPr lang="en-GB"/>
          </a:p>
        </p:txBody>
      </p:sp>
      <p:sp>
        <p:nvSpPr>
          <p:cNvPr id="5"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90512B"/>
                </a:solidFill>
                <a:latin typeface="Max's Handwritin"/>
                <a:cs typeface="Max's Handwritin"/>
              </a:rPr>
              <a:t>We are going to see a LOT of transition middleware</a:t>
            </a:r>
            <a:r>
              <a:rPr lang="en-US" sz="3600" b="1" dirty="0">
                <a:solidFill>
                  <a:srgbClr val="90512B"/>
                </a:solidFill>
                <a:latin typeface="Max's Handwritin"/>
                <a:cs typeface="Max's Handwritin"/>
              </a:rPr>
              <a:t> </a:t>
            </a:r>
            <a:r>
              <a:rPr lang="en-US" sz="3600" b="1" dirty="0" smtClean="0">
                <a:solidFill>
                  <a:srgbClr val="90512B"/>
                </a:solidFill>
                <a:latin typeface="Max's Handwritin"/>
                <a:cs typeface="Max's Handwritin"/>
              </a:rPr>
              <a:t>being deployed! </a:t>
            </a:r>
            <a:endParaRPr lang="en-US" sz="3600" b="1" dirty="0">
              <a:solidFill>
                <a:srgbClr val="90512B"/>
              </a:solidFill>
              <a:latin typeface="Max's Handwritin"/>
              <a:cs typeface="Max's Handwritin"/>
            </a:endParaRPr>
          </a:p>
        </p:txBody>
      </p:sp>
    </p:spTree>
    <p:extLst>
      <p:ext uri="{BB962C8B-B14F-4D97-AF65-F5344CB8AC3E}">
        <p14:creationId xmlns:p14="http://schemas.microsoft.com/office/powerpoint/2010/main" val="3260082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55</a:t>
            </a:fld>
            <a:endParaRPr lang="en-GB"/>
          </a:p>
        </p:txBody>
      </p:sp>
      <p:sp>
        <p:nvSpPr>
          <p:cNvPr id="5" name="Content Placeholder 2"/>
          <p:cNvSpPr>
            <a:spLocks noGrp="1"/>
          </p:cNvSpPr>
          <p:nvPr>
            <p:ph idx="1"/>
          </p:nvPr>
        </p:nvSpPr>
        <p:spPr>
          <a:xfrm>
            <a:off x="600578" y="4034491"/>
            <a:ext cx="6658583" cy="1306487"/>
          </a:xfrm>
        </p:spPr>
        <p:txBody>
          <a:bodyPr/>
          <a:lstStyle/>
          <a:p>
            <a:pPr marL="0" indent="0">
              <a:buNone/>
            </a:pPr>
            <a:r>
              <a:rPr lang="en-US" sz="3600" b="1" dirty="0" smtClean="0">
                <a:solidFill>
                  <a:srgbClr val="000000"/>
                </a:solidFill>
                <a:latin typeface="Max's Handwritin"/>
                <a:cs typeface="Max's Handwritin"/>
              </a:rPr>
              <a:t>And we are going to see a significant diversity in what that middleware does</a:t>
            </a:r>
            <a:endParaRPr lang="en-US" sz="3600" b="1" dirty="0">
              <a:solidFill>
                <a:srgbClr val="000000"/>
              </a:solidFill>
              <a:latin typeface="Max's Handwritin"/>
              <a:cs typeface="Max's Handwritin"/>
            </a:endParaRPr>
          </a:p>
        </p:txBody>
      </p:sp>
      <p:sp>
        <p:nvSpPr>
          <p:cNvPr id="3" name="Rectangle 2"/>
          <p:cNvSpPr/>
          <p:nvPr/>
        </p:nvSpPr>
        <p:spPr>
          <a:xfrm>
            <a:off x="2286000" y="3013502"/>
            <a:ext cx="4572000" cy="830997"/>
          </a:xfrm>
          <a:prstGeom prst="rect">
            <a:avLst/>
          </a:prstGeom>
        </p:spPr>
        <p:txBody>
          <a:bodyPr>
            <a:spAutoFit/>
          </a:bodyPr>
          <a:lstStyle/>
          <a:p>
            <a:pPr marL="0" indent="0">
              <a:buNone/>
            </a:pPr>
            <a:r>
              <a:rPr lang="en-US" b="1" dirty="0">
                <a:solidFill>
                  <a:srgbClr val="90512B"/>
                </a:solidFill>
                <a:latin typeface="Max's Handwritin"/>
                <a:cs typeface="Max's Handwritin"/>
              </a:rPr>
              <a:t>We are going to see a LOT of </a:t>
            </a:r>
            <a:r>
              <a:rPr lang="en-US" b="1" dirty="0" smtClean="0">
                <a:solidFill>
                  <a:srgbClr val="90512B"/>
                </a:solidFill>
                <a:latin typeface="Max's Handwritin"/>
                <a:cs typeface="Max's Handwritin"/>
              </a:rPr>
              <a:t>transition middleware being deployed! </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2615075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56</a:t>
            </a:fld>
            <a:endParaRPr lang="en-GB"/>
          </a:p>
        </p:txBody>
      </p:sp>
      <p:sp>
        <p:nvSpPr>
          <p:cNvPr id="5" name="Content Placeholder 2"/>
          <p:cNvSpPr>
            <a:spLocks noGrp="1"/>
          </p:cNvSpPr>
          <p:nvPr>
            <p:ph idx="1"/>
          </p:nvPr>
        </p:nvSpPr>
        <p:spPr>
          <a:xfrm>
            <a:off x="767358" y="2337912"/>
            <a:ext cx="8033461" cy="1306487"/>
          </a:xfrm>
        </p:spPr>
        <p:txBody>
          <a:bodyPr/>
          <a:lstStyle/>
          <a:p>
            <a:pPr marL="0" indent="0">
              <a:buNone/>
            </a:pPr>
            <a:r>
              <a:rPr lang="en-US" sz="3600" b="1" dirty="0" smtClean="0">
                <a:solidFill>
                  <a:srgbClr val="984807"/>
                </a:solidFill>
                <a:latin typeface="Max's Handwritin"/>
                <a:cs typeface="Max's Handwritin"/>
              </a:rPr>
              <a:t>LEAs have traditionally focused on the NETWORK as the point of interception and tracing:</a:t>
            </a:r>
          </a:p>
          <a:p>
            <a:pPr marL="0" indent="0">
              <a:buNone/>
            </a:pPr>
            <a:r>
              <a:rPr lang="en-US" sz="3600" b="1" dirty="0" smtClean="0">
                <a:solidFill>
                  <a:srgbClr val="984807"/>
                </a:solidFill>
                <a:latin typeface="Max's Handwritin"/>
                <a:cs typeface="Max's Handwritin"/>
              </a:rPr>
              <a:t>They are used to a consistent model to trace activity:</a:t>
            </a:r>
          </a:p>
          <a:p>
            <a:r>
              <a:rPr lang="en-US" sz="3600" b="1" dirty="0" smtClean="0">
                <a:solidFill>
                  <a:srgbClr val="984807"/>
                </a:solidFill>
                <a:latin typeface="Max's Handwritin"/>
                <a:cs typeface="Max's Handwritin"/>
              </a:rPr>
              <a:t>get an IP address and a time range</a:t>
            </a:r>
            <a:endParaRPr lang="en-US" sz="3600" b="1" dirty="0">
              <a:solidFill>
                <a:srgbClr val="984807"/>
              </a:solidFill>
              <a:latin typeface="Max's Handwritin"/>
              <a:cs typeface="Max's Handwritin"/>
            </a:endParaRPr>
          </a:p>
          <a:p>
            <a:r>
              <a:rPr lang="en-US" sz="3600" b="1" dirty="0" smtClean="0">
                <a:solidFill>
                  <a:srgbClr val="984807"/>
                </a:solidFill>
                <a:latin typeface="Max's Handwritin"/>
                <a:cs typeface="Max's Handwritin"/>
              </a:rPr>
              <a:t>trace back based on these two values to uncover a set of network transactions</a:t>
            </a:r>
          </a:p>
          <a:p>
            <a:pPr marL="0" indent="0">
              <a:buNone/>
            </a:pPr>
            <a:endParaRPr lang="en-US" sz="3600" b="1" dirty="0" smtClean="0">
              <a:solidFill>
                <a:srgbClr val="984807"/>
              </a:solidFill>
              <a:latin typeface="Max's Handwritin"/>
              <a:cs typeface="Max's Handwritin"/>
            </a:endParaRPr>
          </a:p>
        </p:txBody>
      </p:sp>
    </p:spTree>
    <p:extLst>
      <p:ext uri="{BB962C8B-B14F-4D97-AF65-F5344CB8AC3E}">
        <p14:creationId xmlns:p14="http://schemas.microsoft.com/office/powerpoint/2010/main" val="3638263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57</a:t>
            </a:fld>
            <a:endParaRPr lang="en-GB"/>
          </a:p>
        </p:txBody>
      </p:sp>
      <p:sp>
        <p:nvSpPr>
          <p:cNvPr id="5" name="Content Placeholder 2"/>
          <p:cNvSpPr>
            <a:spLocks noGrp="1"/>
          </p:cNvSpPr>
          <p:nvPr>
            <p:ph idx="1"/>
          </p:nvPr>
        </p:nvSpPr>
        <p:spPr>
          <a:xfrm>
            <a:off x="767358" y="2337912"/>
            <a:ext cx="8033461" cy="1306487"/>
          </a:xfrm>
        </p:spPr>
        <p:txBody>
          <a:bodyPr/>
          <a:lstStyle/>
          <a:p>
            <a:pPr marL="0" indent="0">
              <a:buNone/>
            </a:pPr>
            <a:r>
              <a:rPr lang="en-US" sz="3600" b="1" dirty="0" smtClean="0">
                <a:solidFill>
                  <a:srgbClr val="984807"/>
                </a:solidFill>
                <a:latin typeface="Max's Handwritin"/>
                <a:cs typeface="Max's Handwritin"/>
              </a:rPr>
              <a:t>In a world of densely deployed CGNs and ALGS then the IP address loses coherent meaning in terms of end party identification.</a:t>
            </a:r>
          </a:p>
          <a:p>
            <a:pPr marL="0" indent="0">
              <a:buNone/>
            </a:pPr>
            <a:endParaRPr lang="en-US" sz="3600" b="1" dirty="0">
              <a:solidFill>
                <a:srgbClr val="984807"/>
              </a:solidFill>
              <a:latin typeface="Max's Handwritin"/>
              <a:cs typeface="Max's Handwritin"/>
            </a:endParaRPr>
          </a:p>
          <a:p>
            <a:pPr marL="0" indent="0">
              <a:buNone/>
            </a:pPr>
            <a:r>
              <a:rPr lang="en-US" sz="3600" b="1" dirty="0" smtClean="0">
                <a:solidFill>
                  <a:srgbClr val="984807"/>
                </a:solidFill>
                <a:latin typeface="Max's Handwritin"/>
                <a:cs typeface="Max's Handwritin"/>
              </a:rPr>
              <a:t>These </a:t>
            </a:r>
            <a:r>
              <a:rPr lang="en-US" sz="3600" b="1" dirty="0" err="1" smtClean="0">
                <a:solidFill>
                  <a:srgbClr val="984807"/>
                </a:solidFill>
                <a:latin typeface="Max's Handwritin"/>
                <a:cs typeface="Max's Handwritin"/>
              </a:rPr>
              <a:t>traceback</a:t>
            </a:r>
            <a:r>
              <a:rPr lang="en-US" sz="3600" b="1" dirty="0" smtClean="0">
                <a:solidFill>
                  <a:srgbClr val="984807"/>
                </a:solidFill>
                <a:latin typeface="Max's Handwritin"/>
                <a:cs typeface="Max's Handwritin"/>
              </a:rPr>
              <a:t> approaches won’t work any more!</a:t>
            </a:r>
          </a:p>
        </p:txBody>
      </p:sp>
    </p:spTree>
    <p:extLst>
      <p:ext uri="{BB962C8B-B14F-4D97-AF65-F5344CB8AC3E}">
        <p14:creationId xmlns:p14="http://schemas.microsoft.com/office/powerpoint/2010/main" val="778146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58</a:t>
            </a:fld>
            <a:endParaRPr lang="en-GB"/>
          </a:p>
        </p:txBody>
      </p:sp>
      <p:sp>
        <p:nvSpPr>
          <p:cNvPr id="5" name="Content Placeholder 2"/>
          <p:cNvSpPr>
            <a:spLocks noGrp="1"/>
          </p:cNvSpPr>
          <p:nvPr>
            <p:ph idx="1"/>
          </p:nvPr>
        </p:nvSpPr>
        <p:spPr>
          <a:xfrm>
            <a:off x="767358" y="2337912"/>
            <a:ext cx="8033461" cy="1306487"/>
          </a:xfrm>
        </p:spPr>
        <p:txBody>
          <a:bodyPr/>
          <a:lstStyle/>
          <a:p>
            <a:pPr marL="0" indent="0">
              <a:buNone/>
            </a:pPr>
            <a:r>
              <a:rPr lang="en-US" sz="2800" b="1" dirty="0" smtClean="0">
                <a:solidFill>
                  <a:schemeClr val="bg1">
                    <a:lumMod val="65000"/>
                  </a:schemeClr>
                </a:solidFill>
                <a:latin typeface="Max's Handwritin"/>
                <a:cs typeface="Max's Handwritin"/>
              </a:rPr>
              <a:t>In a world of densely deployed CGNs and ALGS then the IP address loses coherent meaning in terms of end party identification</a:t>
            </a:r>
          </a:p>
        </p:txBody>
      </p:sp>
      <p:sp>
        <p:nvSpPr>
          <p:cNvPr id="6" name="Content Placeholder 2"/>
          <p:cNvSpPr txBox="1">
            <a:spLocks/>
          </p:cNvSpPr>
          <p:nvPr/>
        </p:nvSpPr>
        <p:spPr bwMode="auto">
          <a:xfrm>
            <a:off x="456481" y="3862875"/>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b="1" dirty="0" smtClean="0">
                <a:solidFill>
                  <a:srgbClr val="984807"/>
                </a:solidFill>
                <a:latin typeface="Max's Handwritin"/>
                <a:cs typeface="Max's Handwritin"/>
              </a:rPr>
              <a:t>And instead of shifting to a single “new” model of IP address use, we are going to see widespread diversity in the use of transition mechanisms and NATs in carrier networks </a:t>
            </a:r>
          </a:p>
        </p:txBody>
      </p:sp>
    </p:spTree>
    <p:extLst>
      <p:ext uri="{BB962C8B-B14F-4D97-AF65-F5344CB8AC3E}">
        <p14:creationId xmlns:p14="http://schemas.microsoft.com/office/powerpoint/2010/main" val="196893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59</a:t>
            </a:fld>
            <a:endParaRPr lang="en-GB"/>
          </a:p>
        </p:txBody>
      </p:sp>
      <p:sp>
        <p:nvSpPr>
          <p:cNvPr id="6" name="Content Placeholder 2"/>
          <p:cNvSpPr txBox="1">
            <a:spLocks/>
          </p:cNvSpPr>
          <p:nvPr/>
        </p:nvSpPr>
        <p:spPr bwMode="auto">
          <a:xfrm>
            <a:off x="456481" y="2195276"/>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b="1" dirty="0" smtClean="0">
                <a:solidFill>
                  <a:srgbClr val="984807"/>
                </a:solidFill>
                <a:latin typeface="Max's Handwritin"/>
                <a:cs typeface="Max's Handwritin"/>
              </a:rPr>
              <a:t>The risk we are running at the moment is that in the near future there will no longer be a single consistent model of how an IP network manages IPv4 and IPv6 addresses</a:t>
            </a:r>
          </a:p>
          <a:p>
            <a:pPr marL="0" indent="0">
              <a:buFont typeface="Arial" charset="0"/>
              <a:buNone/>
            </a:pPr>
            <a:r>
              <a:rPr lang="en-US" sz="3600" b="1" dirty="0" smtClean="0">
                <a:solidFill>
                  <a:srgbClr val="984807"/>
                </a:solidFill>
                <a:latin typeface="Max's Handwritin"/>
                <a:cs typeface="Max's Handwritin"/>
              </a:rPr>
              <a:t>Which implies that there will no longer be a useful single model of how to perform </a:t>
            </a:r>
            <a:r>
              <a:rPr lang="en-US" sz="3600" b="1" dirty="0" err="1" smtClean="0">
                <a:solidFill>
                  <a:srgbClr val="984807"/>
                </a:solidFill>
                <a:latin typeface="Max's Handwritin"/>
                <a:cs typeface="Max's Handwritin"/>
              </a:rPr>
              <a:t>traceback</a:t>
            </a:r>
            <a:r>
              <a:rPr lang="en-US" sz="3600" b="1" dirty="0" smtClean="0">
                <a:solidFill>
                  <a:srgbClr val="984807"/>
                </a:solidFill>
                <a:latin typeface="Max's Handwritin"/>
                <a:cs typeface="Max's Handwritin"/>
              </a:rPr>
              <a:t> on the network</a:t>
            </a:r>
          </a:p>
        </p:txBody>
      </p:sp>
    </p:spTree>
    <p:extLst>
      <p:ext uri="{BB962C8B-B14F-4D97-AF65-F5344CB8AC3E}">
        <p14:creationId xmlns:p14="http://schemas.microsoft.com/office/powerpoint/2010/main" val="66331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557108" cy="2020644"/>
          </a:xfrm>
        </p:spPr>
        <p:txBody>
          <a:bodyPr/>
          <a:lstStyle/>
          <a:p>
            <a:pPr marL="0" indent="0">
              <a:buNone/>
            </a:pPr>
            <a:r>
              <a:rPr lang="en-US" sz="2400" dirty="0" smtClean="0">
                <a:latin typeface="Powderfinger Type"/>
                <a:cs typeface="Powderfinger Type"/>
              </a:rPr>
              <a:t>But maybe there’s an initial question here:</a:t>
            </a:r>
          </a:p>
          <a:p>
            <a:pPr marL="0" indent="0">
              <a:buNone/>
            </a:pPr>
            <a:endParaRPr lang="en-US" dirty="0">
              <a:latin typeface="Powderfinger Type"/>
              <a:cs typeface="Powderfinger Type"/>
            </a:endParaRPr>
          </a:p>
          <a:p>
            <a:pPr marL="0" indent="0">
              <a:buNone/>
            </a:pPr>
            <a:r>
              <a:rPr lang="en-US" sz="2800" dirty="0" smtClean="0">
                <a:solidFill>
                  <a:schemeClr val="accent6">
                    <a:lumMod val="50000"/>
                  </a:schemeClr>
                </a:solidFill>
                <a:latin typeface="Powderfinger Type"/>
                <a:cs typeface="Powderfinger Type"/>
              </a:rPr>
              <a:t>Do we really need to worry about this?</a:t>
            </a:r>
            <a:endParaRPr lang="en-US" sz="2800" dirty="0">
              <a:solidFill>
                <a:schemeClr val="accent6">
                  <a:lumMod val="50000"/>
                </a:schemeClr>
              </a:solidFill>
              <a:latin typeface="Powderfinger Type"/>
              <a:cs typeface="Powderfinger Type"/>
            </a:endParaRPr>
          </a:p>
        </p:txBody>
      </p:sp>
    </p:spTree>
    <p:extLst>
      <p:ext uri="{BB962C8B-B14F-4D97-AF65-F5344CB8AC3E}">
        <p14:creationId xmlns:p14="http://schemas.microsoft.com/office/powerpoint/2010/main" val="2122398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60</a:t>
            </a:fld>
            <a:endParaRPr lang="en-GB"/>
          </a:p>
        </p:txBody>
      </p:sp>
      <p:sp>
        <p:nvSpPr>
          <p:cNvPr id="6" name="Content Placeholder 2"/>
          <p:cNvSpPr txBox="1">
            <a:spLocks/>
          </p:cNvSpPr>
          <p:nvPr/>
        </p:nvSpPr>
        <p:spPr bwMode="auto">
          <a:xfrm>
            <a:off x="456481" y="2195276"/>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664"/>
              </a:spcBef>
              <a:buFont typeface="Arial" charset="0"/>
              <a:buNone/>
            </a:pPr>
            <a:r>
              <a:rPr lang="en-US" sz="3600" b="1" dirty="0" smtClean="0">
                <a:solidFill>
                  <a:srgbClr val="984807"/>
                </a:solidFill>
                <a:latin typeface="Max's Handwritin"/>
                <a:cs typeface="Max's Handwritin"/>
              </a:rPr>
              <a:t>What’s the likely response from LEAs and regulators?</a:t>
            </a:r>
          </a:p>
          <a:p>
            <a:pPr marL="0" indent="0">
              <a:spcBef>
                <a:spcPts val="2664"/>
              </a:spcBef>
              <a:buFont typeface="Arial" charset="0"/>
              <a:buNone/>
            </a:pPr>
            <a:r>
              <a:rPr lang="en-US" sz="3600" b="1" dirty="0" smtClean="0">
                <a:solidFill>
                  <a:srgbClr val="984807"/>
                </a:solidFill>
                <a:latin typeface="Max's Handwritin"/>
                <a:cs typeface="Max's Handwritin"/>
              </a:rPr>
              <a:t>One likely response is to augment the record keeping rules for ISPs:</a:t>
            </a:r>
          </a:p>
          <a:p>
            <a:pPr marL="0" indent="0">
              <a:spcBef>
                <a:spcPts val="2664"/>
              </a:spcBef>
              <a:buFont typeface="Arial" charset="0"/>
              <a:buNone/>
            </a:pPr>
            <a:r>
              <a:rPr lang="en-US" sz="3600" b="1" dirty="0" smtClean="0">
                <a:solidFill>
                  <a:srgbClr val="984807"/>
                </a:solidFill>
                <a:latin typeface="Max's Handwritin"/>
                <a:cs typeface="Max's Handwritin"/>
              </a:rPr>
              <a:t>“</a:t>
            </a:r>
            <a:r>
              <a:rPr lang="en-US" sz="3600" b="1" dirty="0" smtClean="0">
                <a:solidFill>
                  <a:schemeClr val="bg2">
                    <a:lumMod val="25000"/>
                  </a:schemeClr>
                </a:solidFill>
                <a:latin typeface="Max's Handwritin"/>
                <a:cs typeface="Max's Handwritin"/>
              </a:rPr>
              <a:t>record _absolutely everything_, and keep the records for decade</a:t>
            </a:r>
            <a:r>
              <a:rPr lang="en-US" sz="3600" b="1" dirty="0" smtClean="0">
                <a:solidFill>
                  <a:srgbClr val="4A452A"/>
                </a:solidFill>
                <a:latin typeface="Max's Handwritin"/>
                <a:cs typeface="Max's Handwritin"/>
              </a:rPr>
              <a:t>s</a:t>
            </a:r>
            <a:r>
              <a:rPr lang="en-US" sz="3600" b="1" dirty="0" smtClean="0">
                <a:solidFill>
                  <a:srgbClr val="984807"/>
                </a:solidFill>
                <a:latin typeface="Max's Handwritin"/>
                <a:cs typeface="Max's Handwritin"/>
              </a:rPr>
              <a:t>”</a:t>
            </a:r>
          </a:p>
        </p:txBody>
      </p:sp>
    </p:spTree>
    <p:extLst>
      <p:ext uri="{BB962C8B-B14F-4D97-AF65-F5344CB8AC3E}">
        <p14:creationId xmlns:p14="http://schemas.microsoft.com/office/powerpoint/2010/main" val="3110258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61</a:t>
            </a:fld>
            <a:endParaRPr lang="en-GB"/>
          </a:p>
        </p:txBody>
      </p:sp>
      <p:sp>
        <p:nvSpPr>
          <p:cNvPr id="6" name="Content Placeholder 2"/>
          <p:cNvSpPr txBox="1">
            <a:spLocks/>
          </p:cNvSpPr>
          <p:nvPr/>
        </p:nvSpPr>
        <p:spPr bwMode="auto">
          <a:xfrm>
            <a:off x="522905" y="1925895"/>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smtClean="0">
                <a:solidFill>
                  <a:srgbClr val="984807"/>
                </a:solidFill>
                <a:latin typeface="Max's Handwritin"/>
                <a:cs typeface="Max's Handwritin"/>
              </a:rPr>
              <a:t>What are the new record keeping rules?</a:t>
            </a:r>
          </a:p>
          <a:p>
            <a:pPr marL="0" indent="0">
              <a:buFont typeface="Arial" charset="0"/>
              <a:buNone/>
            </a:pPr>
            <a:r>
              <a:rPr lang="en-US" b="1" dirty="0" smtClean="0">
                <a:solidFill>
                  <a:srgbClr val="984807"/>
                </a:solidFill>
                <a:latin typeface="Max's Handwritin"/>
                <a:cs typeface="Max's Handwritin"/>
              </a:rPr>
              <a:t>In order to map a “external” IP address and time to a subscriber as part of a </a:t>
            </a:r>
            <a:r>
              <a:rPr lang="en-US" b="1" dirty="0" err="1" smtClean="0">
                <a:solidFill>
                  <a:srgbClr val="984807"/>
                </a:solidFill>
                <a:latin typeface="Max's Handwritin"/>
                <a:cs typeface="Max's Handwritin"/>
              </a:rPr>
              <a:t>traceback</a:t>
            </a:r>
            <a:r>
              <a:rPr lang="en-US" b="1" dirty="0" smtClean="0">
                <a:solidFill>
                  <a:srgbClr val="984807"/>
                </a:solidFill>
                <a:latin typeface="Max's Handwritin"/>
                <a:cs typeface="Max's Handwritin"/>
              </a:rPr>
              <a:t> exercise then:</a:t>
            </a:r>
          </a:p>
          <a:p>
            <a:pPr marL="457200" lvl="1" indent="0">
              <a:buNone/>
            </a:pPr>
            <a:r>
              <a:rPr lang="en-US" b="1" dirty="0" smtClean="0">
                <a:solidFill>
                  <a:srgbClr val="984807"/>
                </a:solidFill>
                <a:latin typeface="Max's Handwritin"/>
                <a:cs typeface="Max's Handwritin"/>
              </a:rPr>
              <a:t>* for every active middleware element you now need to hold the _precise_ time and the _precise_ </a:t>
            </a:r>
            <a:r>
              <a:rPr lang="en-US" b="1" dirty="0" err="1" smtClean="0">
                <a:solidFill>
                  <a:srgbClr val="984807"/>
                </a:solidFill>
                <a:latin typeface="Max's Handwritin"/>
                <a:cs typeface="Max's Handwritin"/>
              </a:rPr>
              <a:t>tranforms</a:t>
            </a:r>
            <a:r>
              <a:rPr lang="en-US" b="1" dirty="0" smtClean="0">
                <a:solidFill>
                  <a:srgbClr val="984807"/>
                </a:solidFill>
                <a:latin typeface="Max's Handwritin"/>
                <a:cs typeface="Max's Handwritin"/>
              </a:rPr>
              <a:t> that were applied to a packet flow</a:t>
            </a:r>
          </a:p>
          <a:p>
            <a:pPr lvl="1">
              <a:buFontTx/>
              <a:buChar char="•"/>
            </a:pPr>
            <a:r>
              <a:rPr lang="en-US" b="1" dirty="0" smtClean="0">
                <a:solidFill>
                  <a:srgbClr val="984807"/>
                </a:solidFill>
                <a:latin typeface="Max's Handwritin"/>
                <a:cs typeface="Max's Handwritin"/>
              </a:rPr>
              <a:t>and you need to be able to cross-match these records accurately</a:t>
            </a:r>
          </a:p>
          <a:p>
            <a:pPr marL="457200" lvl="1" indent="0">
              <a:buNone/>
            </a:pPr>
            <a:endParaRPr lang="en-US" b="1" dirty="0" smtClean="0">
              <a:solidFill>
                <a:srgbClr val="984807"/>
              </a:solidFill>
              <a:latin typeface="Max's Handwritin"/>
              <a:cs typeface="Max's Handwritin"/>
            </a:endParaRPr>
          </a:p>
          <a:p>
            <a:pPr marL="0" indent="0">
              <a:buFont typeface="Arial" charset="0"/>
              <a:buNone/>
            </a:pPr>
            <a:endParaRPr lang="en-US" b="1" dirty="0" smtClean="0">
              <a:solidFill>
                <a:srgbClr val="984807"/>
              </a:solidFill>
              <a:latin typeface="Max's Handwritin"/>
              <a:cs typeface="Max's Handwritin"/>
            </a:endParaRPr>
          </a:p>
        </p:txBody>
      </p:sp>
    </p:spTree>
    <p:extLst>
      <p:ext uri="{BB962C8B-B14F-4D97-AF65-F5344CB8AC3E}">
        <p14:creationId xmlns:p14="http://schemas.microsoft.com/office/powerpoint/2010/main" val="1128282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62</a:t>
            </a:fld>
            <a:endParaRPr lang="en-GB"/>
          </a:p>
        </p:txBody>
      </p:sp>
      <p:sp>
        <p:nvSpPr>
          <p:cNvPr id="6" name="Content Placeholder 2"/>
          <p:cNvSpPr txBox="1">
            <a:spLocks/>
          </p:cNvSpPr>
          <p:nvPr/>
        </p:nvSpPr>
        <p:spPr bwMode="auto">
          <a:xfrm>
            <a:off x="522905" y="1925895"/>
            <a:ext cx="8033461"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b="1" dirty="0" smtClean="0">
                <a:solidFill>
                  <a:schemeClr val="bg1">
                    <a:lumMod val="50000"/>
                  </a:schemeClr>
                </a:solidFill>
                <a:latin typeface="Max's Handwritin"/>
                <a:cs typeface="Max's Handwritin"/>
              </a:rPr>
              <a:t>What are the new record keeping rules?</a:t>
            </a:r>
          </a:p>
          <a:p>
            <a:pPr marL="0" indent="0">
              <a:buFont typeface="Arial" charset="0"/>
              <a:buNone/>
            </a:pPr>
            <a:r>
              <a:rPr lang="en-US" sz="2800" b="1" dirty="0" smtClean="0">
                <a:solidFill>
                  <a:srgbClr val="984807"/>
                </a:solidFill>
                <a:latin typeface="Max's Handwritin"/>
                <a:cs typeface="Max's Handwritin"/>
              </a:rPr>
              <a:t>How many different sets of rules are required for each CGN / dual stack transition model being used?</a:t>
            </a:r>
          </a:p>
          <a:p>
            <a:pPr marL="0" indent="0">
              <a:buNone/>
            </a:pPr>
            <a:r>
              <a:rPr lang="en-US" sz="2800" b="1" dirty="0">
                <a:solidFill>
                  <a:srgbClr val="984807"/>
                </a:solidFill>
                <a:latin typeface="Max's Handwritin"/>
                <a:cs typeface="Max's Handwritin"/>
              </a:rPr>
              <a:t>And are </a:t>
            </a:r>
            <a:r>
              <a:rPr lang="en-US" sz="2800" b="1" dirty="0" smtClean="0">
                <a:solidFill>
                  <a:srgbClr val="984807"/>
                </a:solidFill>
                <a:latin typeface="Max's Handwritin"/>
                <a:cs typeface="Max's Handwritin"/>
              </a:rPr>
              <a:t>these record keeping practices </a:t>
            </a:r>
            <a:r>
              <a:rPr lang="en-US" sz="2800" b="1" dirty="0">
                <a:solidFill>
                  <a:srgbClr val="984807"/>
                </a:solidFill>
                <a:latin typeface="Max's Handwritin"/>
                <a:cs typeface="Max's Handwritin"/>
              </a:rPr>
              <a:t>affordable</a:t>
            </a:r>
            <a:r>
              <a:rPr lang="en-US" sz="2800" b="1" dirty="0" smtClean="0">
                <a:solidFill>
                  <a:srgbClr val="984807"/>
                </a:solidFill>
                <a:latin typeface="Max's Handwritin"/>
                <a:cs typeface="Max's Handwritin"/>
              </a:rPr>
              <a:t>?</a:t>
            </a:r>
          </a:p>
          <a:p>
            <a:pPr marL="457200" lvl="1" indent="0">
              <a:buNone/>
            </a:pPr>
            <a:r>
              <a:rPr lang="en-US" sz="2400" b="1" dirty="0" smtClean="0">
                <a:solidFill>
                  <a:srgbClr val="984807"/>
                </a:solidFill>
                <a:latin typeface="Max's Handwritin"/>
                <a:cs typeface="Max's Handwritin"/>
              </a:rPr>
              <a:t>(granularity of the records is shifting from “session” records to “transition” and even individual packet records in this diverse model)</a:t>
            </a:r>
            <a:endParaRPr lang="en-US" sz="2400" b="1" dirty="0">
              <a:solidFill>
                <a:srgbClr val="984807"/>
              </a:solidFill>
              <a:latin typeface="Max's Handwritin"/>
              <a:cs typeface="Max's Handwritin"/>
            </a:endParaRPr>
          </a:p>
          <a:p>
            <a:pPr marL="0" indent="0">
              <a:buNone/>
            </a:pPr>
            <a:r>
              <a:rPr lang="en-US" sz="2800" b="1" dirty="0">
                <a:solidFill>
                  <a:srgbClr val="984807"/>
                </a:solidFill>
                <a:latin typeface="Max's Handwritin"/>
                <a:cs typeface="Max's Handwritin"/>
              </a:rPr>
              <a:t>Are they even practical </a:t>
            </a:r>
            <a:r>
              <a:rPr lang="en-US" sz="2800" b="1" dirty="0" smtClean="0">
                <a:solidFill>
                  <a:srgbClr val="984807"/>
                </a:solidFill>
                <a:latin typeface="Max's Handwritin"/>
                <a:cs typeface="Max's Handwritin"/>
              </a:rPr>
              <a:t>within </a:t>
            </a:r>
            <a:r>
              <a:rPr lang="en-US" sz="2800" b="1" dirty="0">
                <a:solidFill>
                  <a:srgbClr val="984807"/>
                </a:solidFill>
                <a:latin typeface="Max's Handwritin"/>
                <a:cs typeface="Max's Handwritin"/>
              </a:rPr>
              <a:t>today’s </a:t>
            </a:r>
            <a:r>
              <a:rPr lang="en-US" sz="2800" b="1" dirty="0" smtClean="0">
                <a:solidFill>
                  <a:srgbClr val="984807"/>
                </a:solidFill>
                <a:latin typeface="Max's Handwritin"/>
                <a:cs typeface="Max's Handwritin"/>
              </a:rPr>
              <a:t>technology capability?</a:t>
            </a:r>
            <a:endParaRPr lang="en-US" sz="2800" b="1" dirty="0">
              <a:solidFill>
                <a:srgbClr val="984807"/>
              </a:solidFill>
              <a:latin typeface="Max's Handwritin"/>
              <a:cs typeface="Max's Handwritin"/>
            </a:endParaRPr>
          </a:p>
          <a:p>
            <a:pPr marL="0" indent="0">
              <a:buFont typeface="Arial" charset="0"/>
              <a:buNone/>
            </a:pPr>
            <a:r>
              <a:rPr lang="en-US" sz="2800" b="1" dirty="0" smtClean="0">
                <a:solidFill>
                  <a:srgbClr val="984807"/>
                </a:solidFill>
                <a:latin typeface="Max's Handwritin"/>
                <a:cs typeface="Max's Handwritin"/>
              </a:rPr>
              <a:t>Is this </a:t>
            </a:r>
            <a:r>
              <a:rPr lang="en-US" sz="2800" b="1" dirty="0" err="1" smtClean="0">
                <a:solidFill>
                  <a:srgbClr val="984807"/>
                </a:solidFill>
                <a:latin typeface="Max's Handwritin"/>
                <a:cs typeface="Max's Handwritin"/>
              </a:rPr>
              <a:t>scaleable</a:t>
            </a:r>
            <a:r>
              <a:rPr lang="en-US" sz="2800" b="1" dirty="0" smtClean="0">
                <a:solidFill>
                  <a:srgbClr val="984807"/>
                </a:solidFill>
                <a:latin typeface="Max's Handwritin"/>
                <a:cs typeface="Max's Handwritin"/>
              </a:rPr>
              <a:t>?</a:t>
            </a:r>
          </a:p>
          <a:p>
            <a:pPr marL="0" indent="0">
              <a:buFont typeface="Arial" charset="0"/>
              <a:buNone/>
            </a:pPr>
            <a:r>
              <a:rPr lang="en-US" sz="2800" b="1" dirty="0" smtClean="0">
                <a:solidFill>
                  <a:srgbClr val="984807"/>
                </a:solidFill>
                <a:latin typeface="Max's Handwritin"/>
                <a:cs typeface="Max's Handwritin"/>
              </a:rPr>
              <a:t>Is it even useful any more?</a:t>
            </a:r>
          </a:p>
        </p:txBody>
      </p:sp>
    </p:spTree>
    <p:extLst>
      <p:ext uri="{BB962C8B-B14F-4D97-AF65-F5344CB8AC3E}">
        <p14:creationId xmlns:p14="http://schemas.microsoft.com/office/powerpoint/2010/main" val="2284924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err="1" smtClean="0">
                <a:latin typeface="Powderfinger Type"/>
                <a:cs typeface="Powderfinger Type"/>
              </a:rPr>
              <a:t>Traceback</a:t>
            </a:r>
            <a:r>
              <a:rPr lang="en-US" sz="4000" dirty="0" smtClean="0">
                <a:latin typeface="Powderfinger Type"/>
                <a:cs typeface="Powderfinger Type"/>
              </a:rPr>
              <a:t> in </a:t>
            </a:r>
            <a:r>
              <a:rPr lang="en-US" sz="4000" dirty="0" err="1" smtClean="0">
                <a:latin typeface="Powderfinger Type"/>
                <a:cs typeface="Powderfinger Type"/>
              </a:rPr>
              <a:t>tommorrow’s</a:t>
            </a:r>
            <a:r>
              <a:rPr lang="en-US" sz="4000" dirty="0" smtClean="0">
                <a:latin typeface="Powderfinger Type"/>
                <a:cs typeface="Powderfinger Type"/>
              </a:rPr>
              <a:t>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63</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smtClean="0">
                <a:solidFill>
                  <a:srgbClr val="984807"/>
                </a:solidFill>
                <a:latin typeface="Max's Handwritin"/>
                <a:cs typeface="Max's Handwritin"/>
              </a:rPr>
              <a:t>The </a:t>
            </a:r>
            <a:r>
              <a:rPr lang="en-US" b="1" dirty="0" err="1" smtClean="0">
                <a:solidFill>
                  <a:srgbClr val="984807"/>
                </a:solidFill>
                <a:latin typeface="Max's Handwritin"/>
                <a:cs typeface="Max's Handwritin"/>
              </a:rPr>
              <a:t>traceback</a:t>
            </a:r>
            <a:r>
              <a:rPr lang="en-US" b="1" dirty="0" smtClean="0">
                <a:solidFill>
                  <a:srgbClr val="984807"/>
                </a:solidFill>
                <a:latin typeface="Max's Handwritin"/>
                <a:cs typeface="Max's Handwritin"/>
              </a:rPr>
              <a:t> toolkit:</a:t>
            </a:r>
          </a:p>
          <a:p>
            <a:pPr marL="457200" lvl="1" indent="0">
              <a:buNone/>
            </a:pPr>
            <a:r>
              <a:rPr lang="en-US" b="1" dirty="0" smtClean="0">
                <a:solidFill>
                  <a:srgbClr val="984807"/>
                </a:solidFill>
                <a:latin typeface="Max's Handwritin"/>
                <a:cs typeface="Max's Handwritin"/>
              </a:rPr>
              <a:t>precise time, source and </a:t>
            </a:r>
            <a:r>
              <a:rPr lang="en-US" b="1" dirty="0" err="1" smtClean="0">
                <a:solidFill>
                  <a:srgbClr val="984807"/>
                </a:solidFill>
                <a:latin typeface="Max's Handwritin"/>
                <a:cs typeface="Max's Handwritin"/>
              </a:rPr>
              <a:t>dest</a:t>
            </a:r>
            <a:r>
              <a:rPr lang="en-US" b="1" dirty="0" smtClean="0">
                <a:solidFill>
                  <a:srgbClr val="984807"/>
                </a:solidFill>
                <a:latin typeface="Max's Handwritin"/>
                <a:cs typeface="Max's Handwritin"/>
              </a:rPr>
              <a:t> IP </a:t>
            </a:r>
            <a:r>
              <a:rPr lang="en-US" b="1" dirty="0" err="1" smtClean="0">
                <a:solidFill>
                  <a:srgbClr val="984807"/>
                </a:solidFill>
                <a:latin typeface="Max's Handwritin"/>
                <a:cs typeface="Max's Handwritin"/>
              </a:rPr>
              <a:t>addrs</a:t>
            </a:r>
            <a:r>
              <a:rPr lang="en-US" b="1" dirty="0" smtClean="0">
                <a:solidFill>
                  <a:srgbClr val="984807"/>
                </a:solidFill>
                <a:latin typeface="Max's Handwritin"/>
                <a:cs typeface="Max's Handwritin"/>
              </a:rPr>
              <a:t>, protocol and port information</a:t>
            </a:r>
          </a:p>
          <a:p>
            <a:pPr marL="457200" lvl="1" indent="0">
              <a:buNone/>
            </a:pPr>
            <a:r>
              <a:rPr lang="en-US" b="1" dirty="0" smtClean="0">
                <a:solidFill>
                  <a:srgbClr val="984807"/>
                </a:solidFill>
                <a:latin typeface="Max's Handwritin"/>
                <a:cs typeface="Max's Handwritin"/>
              </a:rPr>
              <a:t>Access to all ISP middleware logs</a:t>
            </a:r>
          </a:p>
          <a:p>
            <a:pPr marL="457200" lvl="1" indent="0">
              <a:buNone/>
            </a:pPr>
            <a:r>
              <a:rPr lang="en-US" b="1" dirty="0" smtClean="0">
                <a:solidFill>
                  <a:srgbClr val="984807"/>
                </a:solidFill>
                <a:latin typeface="Max's Handwritin"/>
                <a:cs typeface="Max's Handwritin"/>
              </a:rPr>
              <a:t>CDN SP logs</a:t>
            </a:r>
          </a:p>
          <a:p>
            <a:pPr marL="457200" lvl="1" indent="0">
              <a:buNone/>
            </a:pPr>
            <a:r>
              <a:rPr lang="en-US" b="1" dirty="0" smtClean="0">
                <a:solidFill>
                  <a:srgbClr val="984807"/>
                </a:solidFill>
                <a:latin typeface="Max's Handwritin"/>
                <a:cs typeface="Max's Handwritin"/>
              </a:rPr>
              <a:t>Network and </a:t>
            </a:r>
            <a:r>
              <a:rPr lang="en-US" b="1" dirty="0">
                <a:solidFill>
                  <a:srgbClr val="984807"/>
                </a:solidFill>
                <a:latin typeface="Max's Handwritin"/>
                <a:cs typeface="Max's Handwritin"/>
              </a:rPr>
              <a:t>M</a:t>
            </a:r>
            <a:r>
              <a:rPr lang="en-US" b="1" dirty="0" smtClean="0">
                <a:solidFill>
                  <a:srgbClr val="984807"/>
                </a:solidFill>
                <a:latin typeface="Max's Handwritin"/>
                <a:cs typeface="Max's Handwritin"/>
              </a:rPr>
              <a:t>iddleware deployment maps</a:t>
            </a:r>
          </a:p>
          <a:p>
            <a:pPr marL="457200" lvl="1" indent="0">
              <a:buNone/>
            </a:pPr>
            <a:r>
              <a:rPr lang="en-US" b="1" dirty="0" smtClean="0">
                <a:solidFill>
                  <a:srgbClr val="984807"/>
                </a:solidFill>
                <a:latin typeface="Max's Handwritin"/>
                <a:cs typeface="Max's Handwritin"/>
              </a:rPr>
              <a:t>V6 Transition technology map used by the ISP</a:t>
            </a:r>
          </a:p>
          <a:p>
            <a:pPr marL="457200" lvl="1" indent="0">
              <a:buNone/>
            </a:pPr>
            <a:r>
              <a:rPr lang="en-US" b="1" dirty="0" smtClean="0">
                <a:solidFill>
                  <a:srgbClr val="984807"/>
                </a:solidFill>
                <a:latin typeface="Max's Handwritin"/>
                <a:cs typeface="Max's Handwritin"/>
              </a:rPr>
              <a:t>A thorough understanding of vendor’s equipment </a:t>
            </a:r>
            <a:r>
              <a:rPr lang="en-US" b="1" dirty="0" err="1" smtClean="0">
                <a:solidFill>
                  <a:srgbClr val="984807"/>
                </a:solidFill>
                <a:latin typeface="Max's Handwritin"/>
                <a:cs typeface="Max's Handwritin"/>
              </a:rPr>
              <a:t>behaviour</a:t>
            </a:r>
            <a:r>
              <a:rPr lang="en-US" b="1" dirty="0" smtClean="0">
                <a:solidFill>
                  <a:srgbClr val="984807"/>
                </a:solidFill>
                <a:latin typeface="Max's Handwritin"/>
                <a:cs typeface="Max's Handwritin"/>
              </a:rPr>
              <a:t> for various applications</a:t>
            </a:r>
          </a:p>
          <a:p>
            <a:pPr marL="457200" lvl="1" indent="0">
              <a:buNone/>
            </a:pPr>
            <a:r>
              <a:rPr lang="en-US" b="1" dirty="0" smtClean="0">
                <a:solidFill>
                  <a:srgbClr val="984807"/>
                </a:solidFill>
                <a:latin typeface="Max's Handwritin"/>
                <a:cs typeface="Max's Handwritin"/>
              </a:rPr>
              <a:t>A thorough understanding of application </a:t>
            </a:r>
            <a:r>
              <a:rPr lang="en-US" b="1" dirty="0" err="1" smtClean="0">
                <a:solidFill>
                  <a:srgbClr val="984807"/>
                </a:solidFill>
                <a:latin typeface="Max's Handwritin"/>
                <a:cs typeface="Max's Handwritin"/>
              </a:rPr>
              <a:t>behaviours</a:t>
            </a:r>
            <a:endParaRPr lang="en-US" b="1" dirty="0" smtClean="0">
              <a:solidFill>
                <a:srgbClr val="984807"/>
              </a:solidFill>
              <a:latin typeface="Max's Handwritin"/>
              <a:cs typeface="Max's Handwritin"/>
            </a:endParaRPr>
          </a:p>
        </p:txBody>
      </p:sp>
    </p:spTree>
    <p:extLst>
      <p:ext uri="{BB962C8B-B14F-4D97-AF65-F5344CB8AC3E}">
        <p14:creationId xmlns:p14="http://schemas.microsoft.com/office/powerpoint/2010/main" val="2299624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Making it hard...</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64</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72"/>
              </a:spcBef>
              <a:buFont typeface="Arial" charset="0"/>
              <a:buNone/>
            </a:pPr>
            <a:r>
              <a:rPr lang="en-US" sz="3600" b="1" dirty="0" smtClean="0">
                <a:solidFill>
                  <a:srgbClr val="984807"/>
                </a:solidFill>
                <a:latin typeface="Max's Handwritin"/>
                <a:cs typeface="Max's Handwritin"/>
              </a:rPr>
              <a:t>The V6 transition was challenging enough</a:t>
            </a:r>
          </a:p>
          <a:p>
            <a:pPr marL="0" indent="0">
              <a:spcBef>
                <a:spcPts val="1272"/>
              </a:spcBef>
              <a:buFont typeface="Arial" charset="0"/>
              <a:buNone/>
            </a:pPr>
            <a:r>
              <a:rPr lang="en-US" sz="3600" b="1" dirty="0" smtClean="0">
                <a:solidFill>
                  <a:srgbClr val="984807"/>
                </a:solidFill>
                <a:latin typeface="Max's Handwritin"/>
                <a:cs typeface="Max's Handwritin"/>
              </a:rPr>
              <a:t>The combination of V4 exhaustion and V6 transition is far harder</a:t>
            </a:r>
          </a:p>
          <a:p>
            <a:pPr marL="0" indent="0">
              <a:spcBef>
                <a:spcPts val="1272"/>
              </a:spcBef>
              <a:buFont typeface="Arial" charset="0"/>
              <a:buNone/>
            </a:pPr>
            <a:r>
              <a:rPr lang="en-US" sz="3600" b="1" dirty="0" smtClean="0">
                <a:solidFill>
                  <a:srgbClr val="984807"/>
                </a:solidFill>
                <a:latin typeface="Max's Handwritin"/>
                <a:cs typeface="Max's Handwritin"/>
              </a:rPr>
              <a:t>The combination of varying exhaustion times, widespread confusion, diverse agendas, diverse pressures, V4 exhaustion and V6 transition is now amazingly challenging</a:t>
            </a:r>
          </a:p>
        </p:txBody>
      </p:sp>
    </p:spTree>
    <p:extLst>
      <p:ext uri="{BB962C8B-B14F-4D97-AF65-F5344CB8AC3E}">
        <p14:creationId xmlns:p14="http://schemas.microsoft.com/office/powerpoint/2010/main" val="2278993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Making it </a:t>
            </a:r>
            <a:r>
              <a:rPr lang="en-US" dirty="0" smtClean="0">
                <a:latin typeface="Powderfinger Type"/>
                <a:cs typeface="Powderfinger Type"/>
              </a:rPr>
              <a:t>very hard.</a:t>
            </a:r>
            <a:r>
              <a:rPr lang="en-US" dirty="0">
                <a:latin typeface="Powderfinger Type"/>
                <a:cs typeface="Powderfinger Type"/>
              </a:rPr>
              <a:t>..</a:t>
            </a:r>
            <a:endParaRPr lang="en-US" dirty="0"/>
          </a:p>
        </p:txBody>
      </p:sp>
      <p:sp>
        <p:nvSpPr>
          <p:cNvPr id="3" name="Content Placeholder 2"/>
          <p:cNvSpPr>
            <a:spLocks noGrp="1"/>
          </p:cNvSpPr>
          <p:nvPr>
            <p:ph idx="1"/>
          </p:nvPr>
        </p:nvSpPr>
        <p:spPr/>
        <p:txBody>
          <a:bodyPr/>
          <a:lstStyle/>
          <a:p>
            <a:pPr marL="0" indent="0">
              <a:spcBef>
                <a:spcPts val="1872"/>
              </a:spcBef>
              <a:buNone/>
            </a:pPr>
            <a:r>
              <a:rPr lang="en-US" b="1" dirty="0">
                <a:solidFill>
                  <a:srgbClr val="984807"/>
                </a:solidFill>
                <a:latin typeface="Max's Handwritin"/>
                <a:cs typeface="Max's Handwritin"/>
              </a:rPr>
              <a:t>The problem we are facing is that we are heading away from a single service architecture in our IP networks</a:t>
            </a:r>
          </a:p>
          <a:p>
            <a:pPr marL="0" indent="0">
              <a:spcBef>
                <a:spcPts val="1872"/>
              </a:spcBef>
              <a:buNone/>
            </a:pPr>
            <a:r>
              <a:rPr lang="en-US" b="1" dirty="0">
                <a:solidFill>
                  <a:srgbClr val="984807"/>
                </a:solidFill>
                <a:latin typeface="Max's Handwritin"/>
                <a:cs typeface="Max's Handwritin"/>
              </a:rPr>
              <a:t>Different providers are seeing different pressures and opportunities, and are using different technology solutions in their networks</a:t>
            </a:r>
          </a:p>
          <a:p>
            <a:pPr marL="0" indent="0">
              <a:spcBef>
                <a:spcPts val="1872"/>
              </a:spcBef>
              <a:buNone/>
            </a:pPr>
            <a:r>
              <a:rPr lang="en-US" b="1" dirty="0">
                <a:solidFill>
                  <a:srgbClr val="984807"/>
                </a:solidFill>
                <a:latin typeface="Max's Handwritin"/>
                <a:cs typeface="Max's Handwritin"/>
              </a:rPr>
              <a:t>And the longer we sit in this </a:t>
            </a:r>
            <a:r>
              <a:rPr lang="en-US" b="1" dirty="0" smtClean="0">
                <a:solidFill>
                  <a:srgbClr val="984807"/>
                </a:solidFill>
                <a:latin typeface="Max's Handwritin"/>
                <a:cs typeface="Max's Handwritin"/>
              </a:rPr>
              <a:t>“exhaustion + transitioning</a:t>
            </a:r>
            <a:r>
              <a:rPr lang="en-US" b="1" dirty="0">
                <a:solidFill>
                  <a:srgbClr val="984807"/>
                </a:solidFill>
                <a:latin typeface="Max's Handwritin"/>
                <a:cs typeface="Max's Handwritin"/>
              </a:rPr>
              <a:t>” world, the greater the diversity and internal complexity of service networks that will </a:t>
            </a:r>
            <a:r>
              <a:rPr lang="en-US" b="1" dirty="0" smtClean="0">
                <a:solidFill>
                  <a:srgbClr val="984807"/>
                </a:solidFill>
                <a:latin typeface="Max's Handwritin"/>
                <a:cs typeface="Max's Handwritin"/>
              </a:rPr>
              <a:t>be deployed</a:t>
            </a:r>
            <a:endParaRPr lang="en-US" b="1" dirty="0">
              <a:solidFill>
                <a:srgbClr val="984807"/>
              </a:solidFill>
              <a:latin typeface="Max's Handwritin"/>
              <a:cs typeface="Max's Handwritin"/>
            </a:endParaRPr>
          </a:p>
          <a:p>
            <a:pPr marL="0" indent="0">
              <a:spcBef>
                <a:spcPts val="1872"/>
              </a:spcBef>
              <a:buNone/>
            </a:pP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65</a:t>
            </a:fld>
            <a:endParaRPr lang="en-US"/>
          </a:p>
        </p:txBody>
      </p:sp>
    </p:spTree>
    <p:extLst>
      <p:ext uri="{BB962C8B-B14F-4D97-AF65-F5344CB8AC3E}">
        <p14:creationId xmlns:p14="http://schemas.microsoft.com/office/powerpoint/2010/main" val="1732310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Even harder?</a:t>
            </a:r>
            <a:endParaRPr lang="en-US" dirty="0"/>
          </a:p>
        </p:txBody>
      </p:sp>
      <p:sp>
        <p:nvSpPr>
          <p:cNvPr id="3" name="Content Placeholder 2"/>
          <p:cNvSpPr>
            <a:spLocks noGrp="1"/>
          </p:cNvSpPr>
          <p:nvPr>
            <p:ph idx="1"/>
          </p:nvPr>
        </p:nvSpPr>
        <p:spPr/>
        <p:txBody>
          <a:bodyPr/>
          <a:lstStyle/>
          <a:p>
            <a:pPr marL="0" indent="0">
              <a:spcBef>
                <a:spcPts val="1872"/>
              </a:spcBef>
              <a:buNone/>
            </a:pPr>
            <a:r>
              <a:rPr lang="en-US" b="1" dirty="0" smtClean="0">
                <a:solidFill>
                  <a:srgbClr val="984807"/>
                </a:solidFill>
                <a:latin typeface="Max's Handwritin"/>
                <a:cs typeface="Max's Handwritin"/>
              </a:rPr>
              <a:t>All this will </a:t>
            </a:r>
            <a:r>
              <a:rPr lang="en-US" b="1" dirty="0">
                <a:solidFill>
                  <a:srgbClr val="984807"/>
                </a:solidFill>
                <a:latin typeface="Max's Handwritin"/>
                <a:cs typeface="Max's Handwritin"/>
              </a:rPr>
              <a:t>make the entire record and trace problem for ISPs and LEAs far harder than it is at present</a:t>
            </a:r>
            <a:r>
              <a:rPr lang="en-US" b="1" dirty="0" smtClean="0">
                <a:solidFill>
                  <a:srgbClr val="984807"/>
                </a:solidFill>
                <a:latin typeface="Max's Handwritin"/>
                <a:cs typeface="Max's Handwritin"/>
              </a:rPr>
              <a:t>!</a:t>
            </a:r>
          </a:p>
          <a:p>
            <a:pPr marL="0" indent="0">
              <a:spcBef>
                <a:spcPts val="1872"/>
              </a:spcBef>
              <a:buNone/>
            </a:pPr>
            <a:r>
              <a:rPr lang="en-US" b="1" dirty="0" smtClean="0">
                <a:solidFill>
                  <a:srgbClr val="984807"/>
                </a:solidFill>
                <a:latin typeface="Max's Handwritin"/>
                <a:cs typeface="Max's Handwritin"/>
              </a:rPr>
              <a:t>At some point along this path of escalating network complexity and diversity its likely that our networks will be simply be unable to track individual use in any coherent manner</a:t>
            </a:r>
          </a:p>
          <a:p>
            <a:pPr marL="0" indent="0">
              <a:spcBef>
                <a:spcPts val="1872"/>
              </a:spcBef>
              <a:buNone/>
            </a:pPr>
            <a:r>
              <a:rPr lang="en-US" b="1" dirty="0" smtClean="0">
                <a:solidFill>
                  <a:srgbClr val="984807"/>
                </a:solidFill>
                <a:latin typeface="Max's Handwritin"/>
                <a:cs typeface="Max's Handwritin"/>
              </a:rPr>
              <a:t>If this is where the Internet is heading, then from an LEA perspective the tracking and tracing story is looking pretty bad</a:t>
            </a:r>
          </a:p>
          <a:p>
            <a:pPr marL="0" indent="0">
              <a:spcBef>
                <a:spcPts val="1872"/>
              </a:spcBef>
              <a:buNone/>
            </a:pPr>
            <a:r>
              <a:rPr lang="en-US" b="1" dirty="0" smtClean="0">
                <a:solidFill>
                  <a:srgbClr val="984807"/>
                </a:solidFill>
                <a:latin typeface="Max's Handwritin"/>
                <a:cs typeface="Max's Handwritin"/>
              </a:rPr>
              <a:t>In which case we really need to understand if there is a Plan B </a:t>
            </a:r>
            <a:r>
              <a:rPr lang="en-US" b="1" dirty="0" err="1" smtClean="0">
                <a:solidFill>
                  <a:srgbClr val="984807"/>
                </a:solidFill>
                <a:latin typeface="Max's Handwritin"/>
                <a:cs typeface="Max's Handwritin"/>
              </a:rPr>
              <a:t>becuase</a:t>
            </a:r>
            <a:r>
              <a:rPr lang="en-US" b="1" dirty="0" smtClean="0">
                <a:solidFill>
                  <a:srgbClr val="984807"/>
                </a:solidFill>
                <a:latin typeface="Max's Handwritin"/>
                <a:cs typeface="Max's Handwritin"/>
              </a:rPr>
              <a:t> what we are doing now may simply not work any longer!</a:t>
            </a:r>
            <a:endParaRPr lang="en-US" b="1" dirty="0">
              <a:solidFill>
                <a:srgbClr val="984807"/>
              </a:solidFill>
              <a:latin typeface="Max's Handwritin"/>
              <a:cs typeface="Max's Handwritin"/>
            </a:endParaRPr>
          </a:p>
          <a:p>
            <a:pPr marL="0" indent="0">
              <a:spcBef>
                <a:spcPts val="1872"/>
              </a:spcBef>
              <a:buNone/>
            </a:pPr>
            <a:endParaRPr lang="en-US" b="1" dirty="0">
              <a:solidFill>
                <a:srgbClr val="984807"/>
              </a:solidFill>
              <a:latin typeface="Max's Handwritin"/>
              <a:cs typeface="Max's Handwritin"/>
            </a:endParaRPr>
          </a:p>
          <a:p>
            <a:pPr marL="0" indent="0">
              <a:spcBef>
                <a:spcPts val="1872"/>
              </a:spcBef>
              <a:buNone/>
            </a:pP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66</a:t>
            </a:fld>
            <a:endParaRPr lang="en-US"/>
          </a:p>
        </p:txBody>
      </p:sp>
    </p:spTree>
    <p:extLst>
      <p:ext uri="{BB962C8B-B14F-4D97-AF65-F5344CB8AC3E}">
        <p14:creationId xmlns:p14="http://schemas.microsoft.com/office/powerpoint/2010/main" val="3453827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1872"/>
              </a:spcBef>
              <a:buNone/>
            </a:pPr>
            <a:r>
              <a:rPr lang="en-US" b="1" dirty="0" smtClean="0">
                <a:solidFill>
                  <a:srgbClr val="984807"/>
                </a:solidFill>
                <a:latin typeface="Max's Handwritin"/>
                <a:cs typeface="Max's Handwritin"/>
              </a:rPr>
              <a:t>In which case we really need to understand if there is a Plan B because what we are doing now may simply not work any longer!</a:t>
            </a:r>
            <a:endParaRPr lang="en-US" b="1" dirty="0">
              <a:solidFill>
                <a:srgbClr val="984807"/>
              </a:solidFill>
              <a:latin typeface="Max's Handwritin"/>
              <a:cs typeface="Max's Handwritin"/>
            </a:endParaRPr>
          </a:p>
          <a:p>
            <a:pPr marL="0" indent="0">
              <a:spcBef>
                <a:spcPts val="1872"/>
              </a:spcBef>
              <a:buNone/>
            </a:pPr>
            <a:endParaRPr lang="en-US" b="1" dirty="0">
              <a:solidFill>
                <a:srgbClr val="984807"/>
              </a:solidFill>
              <a:latin typeface="Max's Handwritin"/>
              <a:cs typeface="Max's Handwritin"/>
            </a:endParaRPr>
          </a:p>
          <a:p>
            <a:pPr marL="0" indent="0">
              <a:spcBef>
                <a:spcPts val="1872"/>
              </a:spcBef>
              <a:buNone/>
            </a:pP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67</a:t>
            </a:fld>
            <a:endParaRPr lang="en-US"/>
          </a:p>
        </p:txBody>
      </p:sp>
    </p:spTree>
    <p:extLst>
      <p:ext uri="{BB962C8B-B14F-4D97-AF65-F5344CB8AC3E}">
        <p14:creationId xmlns:p14="http://schemas.microsoft.com/office/powerpoint/2010/main" val="3031455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700" dirty="0">
                <a:solidFill>
                  <a:schemeClr val="bg2">
                    <a:lumMod val="25000"/>
                  </a:schemeClr>
                </a:solidFill>
                <a:latin typeface="Max's Handwritin"/>
                <a:cs typeface="Max's Handwritin"/>
              </a:rPr>
              <a:t>Thank </a:t>
            </a:r>
            <a:r>
              <a:rPr lang="en-US" sz="8700" dirty="0" smtClean="0">
                <a:solidFill>
                  <a:schemeClr val="bg2">
                    <a:lumMod val="25000"/>
                  </a:schemeClr>
                </a:solidFill>
                <a:latin typeface="Max's Handwritin"/>
                <a:cs typeface="Max's Handwritin"/>
              </a:rPr>
              <a:t>You</a:t>
            </a:r>
            <a:endParaRPr lang="en-US" sz="8700" dirty="0">
              <a:solidFill>
                <a:schemeClr val="bg2">
                  <a:lumMod val="25000"/>
                </a:schemeClr>
              </a:solidFill>
              <a:latin typeface="Max's Handwritin"/>
              <a:cs typeface="Max's Handwritin"/>
            </a:endParaRPr>
          </a:p>
        </p:txBody>
      </p:sp>
    </p:spTree>
    <p:extLst>
      <p:ext uri="{BB962C8B-B14F-4D97-AF65-F5344CB8AC3E}">
        <p14:creationId xmlns:p14="http://schemas.microsoft.com/office/powerpoint/2010/main" val="314169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491790"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Tree>
    <p:extLst>
      <p:ext uri="{BB962C8B-B14F-4D97-AF65-F5344CB8AC3E}">
        <p14:creationId xmlns:p14="http://schemas.microsoft.com/office/powerpoint/2010/main" val="74528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687519"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
        <p:nvSpPr>
          <p:cNvPr id="2" name="TextBox 1"/>
          <p:cNvSpPr txBox="1"/>
          <p:nvPr/>
        </p:nvSpPr>
        <p:spPr>
          <a:xfrm>
            <a:off x="587633" y="4604838"/>
            <a:ext cx="6623546" cy="530498"/>
          </a:xfrm>
          <a:prstGeom prst="rect">
            <a:avLst/>
          </a:prstGeom>
          <a:noFill/>
        </p:spPr>
        <p:txBody>
          <a:bodyPr wrap="none" lIns="82945" tIns="41473" rIns="82945" bIns="41473" rtlCol="0">
            <a:spAutoFit/>
          </a:bodyPr>
          <a:lstStyle/>
          <a:p>
            <a:r>
              <a:rPr lang="en-US" sz="2900" b="1" dirty="0">
                <a:solidFill>
                  <a:srgbClr val="90512B"/>
                </a:solidFill>
                <a:latin typeface="Max's Handwritin"/>
                <a:cs typeface="Max's Handwritin"/>
              </a:rPr>
              <a:t>Or maybe not – let’s look a bit closer at the situation</a:t>
            </a:r>
          </a:p>
        </p:txBody>
      </p:sp>
    </p:spTree>
    <p:extLst>
      <p:ext uri="{BB962C8B-B14F-4D97-AF65-F5344CB8AC3E}">
        <p14:creationId xmlns:p14="http://schemas.microsoft.com/office/powerpoint/2010/main" val="342793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Uptake</a:t>
            </a:r>
            <a:endParaRPr lang="en-US" dirty="0">
              <a:latin typeface="Powderfinger Type"/>
              <a:cs typeface="Powderfinger Type"/>
            </a:endParaRPr>
          </a:p>
        </p:txBody>
      </p:sp>
      <p:pic>
        <p:nvPicPr>
          <p:cNvPr id="5" name="Content Placeholder 4" descr="Screen Shot 2012-09-14 at 12.09.3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354" b="1151"/>
          <a:stretch/>
        </p:blipFill>
        <p:spPr>
          <a:xfrm>
            <a:off x="4818302" y="2270476"/>
            <a:ext cx="3693416" cy="3232578"/>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a:t>
            </a:fld>
            <a:endParaRPr lang="en-US"/>
          </a:p>
        </p:txBody>
      </p:sp>
      <p:sp>
        <p:nvSpPr>
          <p:cNvPr id="6" name="Rectangle 5"/>
          <p:cNvSpPr/>
          <p:nvPr/>
        </p:nvSpPr>
        <p:spPr>
          <a:xfrm>
            <a:off x="7126792" y="5332729"/>
            <a:ext cx="1019732" cy="2569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63017" y="1417638"/>
            <a:ext cx="4086076" cy="5993066"/>
          </a:xfrm>
          <a:prstGeom prst="rect">
            <a:avLst/>
          </a:prstGeom>
          <a:noFill/>
        </p:spPr>
        <p:txBody>
          <a:bodyPr wrap="square" lIns="82945" tIns="41473" rIns="82945" bIns="41473" rtlCol="0">
            <a:spAutoFit/>
          </a:bodyPr>
          <a:lstStyle/>
          <a:p>
            <a:r>
              <a:rPr lang="en-US" sz="3200" b="1" dirty="0" smtClean="0">
                <a:solidFill>
                  <a:srgbClr val="984807"/>
                </a:solidFill>
                <a:latin typeface="Max's Handwritin"/>
                <a:cs typeface="Max's Handwritin"/>
              </a:rPr>
              <a:t>Measured at the level of client capability, the amount of the Internet’s user base that currently displays IPv6 capability is less than 1%</a:t>
            </a:r>
          </a:p>
          <a:p>
            <a:endParaRPr lang="en-US" sz="3200" b="1" dirty="0" smtClean="0">
              <a:solidFill>
                <a:srgbClr val="984807"/>
              </a:solidFill>
              <a:latin typeface="Max's Handwritin"/>
              <a:cs typeface="Max's Handwritin"/>
            </a:endParaRPr>
          </a:p>
          <a:p>
            <a:r>
              <a:rPr lang="en-US" sz="3200" b="1" dirty="0">
                <a:solidFill>
                  <a:srgbClr val="984807"/>
                </a:solidFill>
                <a:latin typeface="Max's Handwritin"/>
                <a:cs typeface="Max's Handwritin"/>
              </a:rPr>
              <a:t>M</a:t>
            </a:r>
            <a:r>
              <a:rPr lang="en-US" sz="3200" b="1" dirty="0" smtClean="0">
                <a:solidFill>
                  <a:srgbClr val="984807"/>
                </a:solidFill>
                <a:latin typeface="Max's Handwritin"/>
                <a:cs typeface="Max's Handwritin"/>
              </a:rPr>
              <a:t>ore worryingly, the overall trend curves for the entire Internet for Ipv6 adoption have pretty flat for some years now</a:t>
            </a:r>
            <a:endParaRPr lang="en-US" sz="3200" b="1" dirty="0">
              <a:solidFill>
                <a:srgbClr val="984807"/>
              </a:solidFill>
              <a:latin typeface="Max's Handwritin"/>
              <a:cs typeface="Max's Handwritin"/>
            </a:endParaRPr>
          </a:p>
          <a:p>
            <a:endParaRPr lang="en-US" sz="3200" b="1" dirty="0">
              <a:solidFill>
                <a:srgbClr val="984807"/>
              </a:solidFill>
              <a:latin typeface="Max's Handwritin"/>
              <a:cs typeface="Max's Handwritin"/>
            </a:endParaRPr>
          </a:p>
        </p:txBody>
      </p:sp>
      <p:sp>
        <p:nvSpPr>
          <p:cNvPr id="3" name="TextBox 2"/>
          <p:cNvSpPr txBox="1"/>
          <p:nvPr/>
        </p:nvSpPr>
        <p:spPr>
          <a:xfrm>
            <a:off x="5254543" y="2346982"/>
            <a:ext cx="3368324" cy="261610"/>
          </a:xfrm>
          <a:prstGeom prst="rect">
            <a:avLst/>
          </a:prstGeom>
          <a:solidFill>
            <a:schemeClr val="bg1"/>
          </a:solidFill>
        </p:spPr>
        <p:txBody>
          <a:bodyPr wrap="none" rtlCol="0">
            <a:spAutoFit/>
          </a:bodyPr>
          <a:lstStyle/>
          <a:p>
            <a:r>
              <a:rPr lang="en-US" sz="1100" dirty="0" smtClean="0"/>
              <a:t>IPv6 uptake: Dual Stack Preferred and V6 Capable</a:t>
            </a:r>
            <a:endParaRPr lang="en-US" sz="1100" dirty="0"/>
          </a:p>
        </p:txBody>
      </p:sp>
    </p:spTree>
    <p:extLst>
      <p:ext uri="{BB962C8B-B14F-4D97-AF65-F5344CB8AC3E}">
        <p14:creationId xmlns:p14="http://schemas.microsoft.com/office/powerpoint/2010/main" val="2205545511"/>
      </p:ext>
    </p:extLst>
  </p:cSld>
  <p:clrMapOvr>
    <a:masterClrMapping/>
  </p:clrMapOvr>
</p:sld>
</file>

<file path=ppt/theme/theme1.xml><?xml version="1.0" encoding="utf-8"?>
<a:theme xmlns:a="http://schemas.openxmlformats.org/drawingml/2006/main" name="APNIC 32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 32 PPT template.pot</Template>
  <TotalTime>2021</TotalTime>
  <Words>2244</Words>
  <Application>Microsoft Macintosh PowerPoint</Application>
  <PresentationFormat>On-screen Show (4:3)</PresentationFormat>
  <Paragraphs>358</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APNIC 32 PPT template</vt:lpstr>
      <vt:lpstr>IPv6 Transition: A Progress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IPv6 Uptake</vt:lpstr>
      <vt:lpstr>IPv6 Uptake</vt:lpstr>
      <vt:lpstr>IPv6 Uptake</vt:lpstr>
      <vt:lpstr>IPv6 Uptake</vt:lpstr>
      <vt:lpstr>IPv6 Uptake</vt:lpstr>
      <vt:lpstr>IPv6 Uptake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Exhaustion Predictions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Risk of the Long Term Plan</vt:lpstr>
      <vt:lpstr>PowerPoint Presentation</vt:lpstr>
      <vt:lpstr>PowerPoint Presentation</vt:lpstr>
      <vt:lpstr>What does this mean for the Internet?</vt:lpstr>
      <vt:lpstr>What does this mean for the Internet?</vt:lpstr>
      <vt:lpstr>What does this mean for LEAs?</vt:lpstr>
      <vt:lpstr>What does this mean for LEAs?</vt:lpstr>
      <vt:lpstr>What does this mean for LEAs?</vt:lpstr>
      <vt:lpstr>What does this mean for LEAs?</vt:lpstr>
      <vt:lpstr>What does this mean for LEAs?</vt:lpstr>
      <vt:lpstr>What does this mean for LEAs?</vt:lpstr>
      <vt:lpstr>What does this mean for ISPs?</vt:lpstr>
      <vt:lpstr>What does this mean for ISPs?</vt:lpstr>
      <vt:lpstr>Traceback in tommorrow’s Internet?</vt:lpstr>
      <vt:lpstr>Making it hard...</vt:lpstr>
      <vt:lpstr>Making it very hard...</vt:lpstr>
      <vt:lpstr>Even harder?</vt:lpstr>
      <vt:lpstr>PowerPoint Presentation</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Bhadrika Magan</dc:creator>
  <cp:lastModifiedBy>Geoff Huston</cp:lastModifiedBy>
  <cp:revision>34</cp:revision>
  <dcterms:created xsi:type="dcterms:W3CDTF">2011-08-09T21:25:48Z</dcterms:created>
  <dcterms:modified xsi:type="dcterms:W3CDTF">2012-09-23T04:57:28Z</dcterms:modified>
</cp:coreProperties>
</file>