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45"/>
  </p:handoutMasterIdLst>
  <p:sldIdLst>
    <p:sldId id="256" r:id="rId2"/>
    <p:sldId id="348" r:id="rId3"/>
    <p:sldId id="349" r:id="rId4"/>
    <p:sldId id="350" r:id="rId5"/>
    <p:sldId id="257" r:id="rId6"/>
    <p:sldId id="261" r:id="rId7"/>
    <p:sldId id="260" r:id="rId8"/>
    <p:sldId id="340" r:id="rId9"/>
    <p:sldId id="341" r:id="rId10"/>
    <p:sldId id="320" r:id="rId11"/>
    <p:sldId id="263" r:id="rId12"/>
    <p:sldId id="264" r:id="rId13"/>
    <p:sldId id="268" r:id="rId14"/>
    <p:sldId id="265" r:id="rId15"/>
    <p:sldId id="327" r:id="rId16"/>
    <p:sldId id="328" r:id="rId17"/>
    <p:sldId id="347" r:id="rId18"/>
    <p:sldId id="312" r:id="rId19"/>
    <p:sldId id="335" r:id="rId20"/>
    <p:sldId id="342" r:id="rId21"/>
    <p:sldId id="343" r:id="rId22"/>
    <p:sldId id="323" r:id="rId23"/>
    <p:sldId id="310" r:id="rId24"/>
    <p:sldId id="330" r:id="rId25"/>
    <p:sldId id="288" r:id="rId26"/>
    <p:sldId id="272" r:id="rId27"/>
    <p:sldId id="333" r:id="rId28"/>
    <p:sldId id="331" r:id="rId29"/>
    <p:sldId id="297" r:id="rId30"/>
    <p:sldId id="334" r:id="rId31"/>
    <p:sldId id="269" r:id="rId32"/>
    <p:sldId id="266" r:id="rId33"/>
    <p:sldId id="344" r:id="rId34"/>
    <p:sldId id="267" r:id="rId35"/>
    <p:sldId id="298" r:id="rId36"/>
    <p:sldId id="295" r:id="rId37"/>
    <p:sldId id="271" r:id="rId38"/>
    <p:sldId id="336" r:id="rId39"/>
    <p:sldId id="338" r:id="rId40"/>
    <p:sldId id="319" r:id="rId41"/>
    <p:sldId id="345" r:id="rId42"/>
    <p:sldId id="346" r:id="rId43"/>
    <p:sldId id="286" r:id="rId4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9"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40" d="100"/>
          <a:sy n="140" d="100"/>
        </p:scale>
        <p:origin x="-2352" y="-56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printerSettings" Target="printerSettings/printerSettings1.bin"/><Relationship Id="rId47" Type="http://schemas.openxmlformats.org/officeDocument/2006/relationships/presProps" Target="presProps.xml"/><Relationship Id="rId48" Type="http://schemas.openxmlformats.org/officeDocument/2006/relationships/viewProps" Target="viewProps.xml"/><Relationship Id="rId49" Type="http://schemas.openxmlformats.org/officeDocument/2006/relationships/theme" Target="theme/theme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D742373-A757-0743-A4CE-19715D26123B}" type="datetimeFigureOut">
              <a:rPr lang="en-US" smtClean="0"/>
              <a:t>26/02/13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C309F65-38E0-EF4E-BE05-D113F19527C7}" type="slidenum">
              <a:rPr lang="en-US" smtClean="0"/>
              <a:t>‹#›</a:t>
            </a:fld>
            <a:endParaRPr lang="en-US"/>
          </a:p>
        </p:txBody>
      </p:sp>
    </p:spTree>
    <p:extLst>
      <p:ext uri="{BB962C8B-B14F-4D97-AF65-F5344CB8AC3E}">
        <p14:creationId xmlns:p14="http://schemas.microsoft.com/office/powerpoint/2010/main" val="179045105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4FA84E9-B687-4E45-B4F3-0266221EBE61}" type="datetimeFigureOut">
              <a:rPr lang="en-US" smtClean="0"/>
              <a:t>26/02/13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55D210-6153-034C-8570-28312C307392}" type="slidenum">
              <a:rPr lang="en-US" smtClean="0"/>
              <a:t>‹#›</a:t>
            </a:fld>
            <a:endParaRPr lang="en-US"/>
          </a:p>
        </p:txBody>
      </p:sp>
    </p:spTree>
    <p:extLst>
      <p:ext uri="{BB962C8B-B14F-4D97-AF65-F5344CB8AC3E}">
        <p14:creationId xmlns:p14="http://schemas.microsoft.com/office/powerpoint/2010/main" val="1962085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84FA84E9-B687-4E45-B4F3-0266221EBE61}" type="datetimeFigureOut">
              <a:rPr lang="en-US" smtClean="0"/>
              <a:t>26/02/13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55D210-6153-034C-8570-28312C307392}" type="slidenum">
              <a:rPr lang="en-US" smtClean="0"/>
              <a:t>‹#›</a:t>
            </a:fld>
            <a:endParaRPr lang="en-US"/>
          </a:p>
        </p:txBody>
      </p:sp>
    </p:spTree>
    <p:extLst>
      <p:ext uri="{BB962C8B-B14F-4D97-AF65-F5344CB8AC3E}">
        <p14:creationId xmlns:p14="http://schemas.microsoft.com/office/powerpoint/2010/main" val="1591515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84FA84E9-B687-4E45-B4F3-0266221EBE61}" type="datetimeFigureOut">
              <a:rPr lang="en-US" smtClean="0"/>
              <a:t>26/02/13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55D210-6153-034C-8570-28312C307392}" type="slidenum">
              <a:rPr lang="en-US" smtClean="0"/>
              <a:t>‹#›</a:t>
            </a:fld>
            <a:endParaRPr lang="en-US"/>
          </a:p>
        </p:txBody>
      </p:sp>
    </p:spTree>
    <p:extLst>
      <p:ext uri="{BB962C8B-B14F-4D97-AF65-F5344CB8AC3E}">
        <p14:creationId xmlns:p14="http://schemas.microsoft.com/office/powerpoint/2010/main" val="2078171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idx="1"/>
          </p:nvPr>
        </p:nvSpPr>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84FA84E9-B687-4E45-B4F3-0266221EBE61}" type="datetimeFigureOut">
              <a:rPr lang="en-US" smtClean="0"/>
              <a:t>26/02/13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55D210-6153-034C-8570-28312C307392}" type="slidenum">
              <a:rPr lang="en-US" smtClean="0"/>
              <a:t>‹#›</a:t>
            </a:fld>
            <a:endParaRPr lang="en-US"/>
          </a:p>
        </p:txBody>
      </p:sp>
    </p:spTree>
    <p:extLst>
      <p:ext uri="{BB962C8B-B14F-4D97-AF65-F5344CB8AC3E}">
        <p14:creationId xmlns:p14="http://schemas.microsoft.com/office/powerpoint/2010/main" val="26441078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smtClean="0"/>
              <a:t>Click to edit Master text styles</a:t>
            </a:r>
          </a:p>
        </p:txBody>
      </p:sp>
      <p:sp>
        <p:nvSpPr>
          <p:cNvPr id="4" name="Date Placeholder 3"/>
          <p:cNvSpPr>
            <a:spLocks noGrp="1"/>
          </p:cNvSpPr>
          <p:nvPr>
            <p:ph type="dt" sz="half" idx="10"/>
          </p:nvPr>
        </p:nvSpPr>
        <p:spPr/>
        <p:txBody>
          <a:bodyPr/>
          <a:lstStyle/>
          <a:p>
            <a:fld id="{84FA84E9-B687-4E45-B4F3-0266221EBE61}" type="datetimeFigureOut">
              <a:rPr lang="en-US" smtClean="0"/>
              <a:t>26/02/13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55D210-6153-034C-8570-28312C307392}" type="slidenum">
              <a:rPr lang="en-US" smtClean="0"/>
              <a:t>‹#›</a:t>
            </a:fld>
            <a:endParaRPr lang="en-US"/>
          </a:p>
        </p:txBody>
      </p:sp>
    </p:spTree>
    <p:extLst>
      <p:ext uri="{BB962C8B-B14F-4D97-AF65-F5344CB8AC3E}">
        <p14:creationId xmlns:p14="http://schemas.microsoft.com/office/powerpoint/2010/main" val="1596884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Date Placeholder 4"/>
          <p:cNvSpPr>
            <a:spLocks noGrp="1"/>
          </p:cNvSpPr>
          <p:nvPr>
            <p:ph type="dt" sz="half" idx="10"/>
          </p:nvPr>
        </p:nvSpPr>
        <p:spPr/>
        <p:txBody>
          <a:bodyPr/>
          <a:lstStyle/>
          <a:p>
            <a:fld id="{84FA84E9-B687-4E45-B4F3-0266221EBE61}" type="datetimeFigureOut">
              <a:rPr lang="en-US" smtClean="0"/>
              <a:t>26/02/13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55D210-6153-034C-8570-28312C307392}" type="slidenum">
              <a:rPr lang="en-US" smtClean="0"/>
              <a:t>‹#›</a:t>
            </a:fld>
            <a:endParaRPr lang="en-US"/>
          </a:p>
        </p:txBody>
      </p:sp>
    </p:spTree>
    <p:extLst>
      <p:ext uri="{BB962C8B-B14F-4D97-AF65-F5344CB8AC3E}">
        <p14:creationId xmlns:p14="http://schemas.microsoft.com/office/powerpoint/2010/main" val="3086175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7" name="Date Placeholder 6"/>
          <p:cNvSpPr>
            <a:spLocks noGrp="1"/>
          </p:cNvSpPr>
          <p:nvPr>
            <p:ph type="dt" sz="half" idx="10"/>
          </p:nvPr>
        </p:nvSpPr>
        <p:spPr/>
        <p:txBody>
          <a:bodyPr/>
          <a:lstStyle/>
          <a:p>
            <a:fld id="{84FA84E9-B687-4E45-B4F3-0266221EBE61}" type="datetimeFigureOut">
              <a:rPr lang="en-US" smtClean="0"/>
              <a:t>26/02/13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55D210-6153-034C-8570-28312C307392}" type="slidenum">
              <a:rPr lang="en-US" smtClean="0"/>
              <a:t>‹#›</a:t>
            </a:fld>
            <a:endParaRPr lang="en-US"/>
          </a:p>
        </p:txBody>
      </p:sp>
    </p:spTree>
    <p:extLst>
      <p:ext uri="{BB962C8B-B14F-4D97-AF65-F5344CB8AC3E}">
        <p14:creationId xmlns:p14="http://schemas.microsoft.com/office/powerpoint/2010/main" val="1939664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Date Placeholder 2"/>
          <p:cNvSpPr>
            <a:spLocks noGrp="1"/>
          </p:cNvSpPr>
          <p:nvPr>
            <p:ph type="dt" sz="half" idx="10"/>
          </p:nvPr>
        </p:nvSpPr>
        <p:spPr/>
        <p:txBody>
          <a:bodyPr/>
          <a:lstStyle/>
          <a:p>
            <a:fld id="{84FA84E9-B687-4E45-B4F3-0266221EBE61}" type="datetimeFigureOut">
              <a:rPr lang="en-US" smtClean="0"/>
              <a:t>26/02/13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55D210-6153-034C-8570-28312C307392}" type="slidenum">
              <a:rPr lang="en-US" smtClean="0"/>
              <a:t>‹#›</a:t>
            </a:fld>
            <a:endParaRPr lang="en-US"/>
          </a:p>
        </p:txBody>
      </p:sp>
    </p:spTree>
    <p:extLst>
      <p:ext uri="{BB962C8B-B14F-4D97-AF65-F5344CB8AC3E}">
        <p14:creationId xmlns:p14="http://schemas.microsoft.com/office/powerpoint/2010/main" val="2108262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FA84E9-B687-4E45-B4F3-0266221EBE61}" type="datetimeFigureOut">
              <a:rPr lang="en-US" smtClean="0"/>
              <a:t>26/02/13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55D210-6153-034C-8570-28312C307392}" type="slidenum">
              <a:rPr lang="en-US" smtClean="0"/>
              <a:t>‹#›</a:t>
            </a:fld>
            <a:endParaRPr lang="en-US"/>
          </a:p>
        </p:txBody>
      </p:sp>
    </p:spTree>
    <p:extLst>
      <p:ext uri="{BB962C8B-B14F-4D97-AF65-F5344CB8AC3E}">
        <p14:creationId xmlns:p14="http://schemas.microsoft.com/office/powerpoint/2010/main" val="702098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84FA84E9-B687-4E45-B4F3-0266221EBE61}" type="datetimeFigureOut">
              <a:rPr lang="en-US" smtClean="0"/>
              <a:t>26/02/13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55D210-6153-034C-8570-28312C307392}" type="slidenum">
              <a:rPr lang="en-US" smtClean="0"/>
              <a:t>‹#›</a:t>
            </a:fld>
            <a:endParaRPr lang="en-US"/>
          </a:p>
        </p:txBody>
      </p:sp>
    </p:spTree>
    <p:extLst>
      <p:ext uri="{BB962C8B-B14F-4D97-AF65-F5344CB8AC3E}">
        <p14:creationId xmlns:p14="http://schemas.microsoft.com/office/powerpoint/2010/main" val="23066229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84FA84E9-B687-4E45-B4F3-0266221EBE61}" type="datetimeFigureOut">
              <a:rPr lang="en-US" smtClean="0"/>
              <a:t>26/02/13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55D210-6153-034C-8570-28312C307392}" type="slidenum">
              <a:rPr lang="en-US" smtClean="0"/>
              <a:t>‹#›</a:t>
            </a:fld>
            <a:endParaRPr lang="en-US"/>
          </a:p>
        </p:txBody>
      </p:sp>
    </p:spTree>
    <p:extLst>
      <p:ext uri="{BB962C8B-B14F-4D97-AF65-F5344CB8AC3E}">
        <p14:creationId xmlns:p14="http://schemas.microsoft.com/office/powerpoint/2010/main" val="163374948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FA84E9-B687-4E45-B4F3-0266221EBE61}" type="datetimeFigureOut">
              <a:rPr lang="en-US" smtClean="0"/>
              <a:t>26/02/13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55D210-6153-034C-8570-28312C307392}" type="slidenum">
              <a:rPr lang="en-US" smtClean="0"/>
              <a:t>‹#›</a:t>
            </a:fld>
            <a:endParaRPr lang="en-US"/>
          </a:p>
        </p:txBody>
      </p:sp>
    </p:spTree>
    <p:extLst>
      <p:ext uri="{BB962C8B-B14F-4D97-AF65-F5344CB8AC3E}">
        <p14:creationId xmlns:p14="http://schemas.microsoft.com/office/powerpoint/2010/main" val="2288785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Powderfinger Type"/>
          <a:ea typeface="+mj-ea"/>
          <a:cs typeface="Powderfinger Type"/>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hnbergHand"/>
          <a:ea typeface="+mn-ea"/>
          <a:cs typeface="AhnbergHand"/>
        </a:defRPr>
      </a:lvl1pPr>
      <a:lvl2pPr marL="742950" indent="-285750" algn="l" defTabSz="457200" rtl="0" eaLnBrk="1" latinLnBrk="0" hangingPunct="1">
        <a:spcBef>
          <a:spcPct val="20000"/>
        </a:spcBef>
        <a:buFont typeface="Arial"/>
        <a:buChar char="–"/>
        <a:defRPr sz="2800" kern="1200">
          <a:solidFill>
            <a:schemeClr val="tx1"/>
          </a:solidFill>
          <a:latin typeface="AhnbergHand"/>
          <a:ea typeface="+mn-ea"/>
          <a:cs typeface="AhnbergHand"/>
        </a:defRPr>
      </a:lvl2pPr>
      <a:lvl3pPr marL="1143000" indent="-228600" algn="l" defTabSz="457200" rtl="0" eaLnBrk="1" latinLnBrk="0" hangingPunct="1">
        <a:spcBef>
          <a:spcPct val="20000"/>
        </a:spcBef>
        <a:buFont typeface="Arial"/>
        <a:buChar char="•"/>
        <a:defRPr sz="2400" kern="1200">
          <a:solidFill>
            <a:schemeClr val="tx1"/>
          </a:solidFill>
          <a:latin typeface="AhnbergHand"/>
          <a:ea typeface="+mn-ea"/>
          <a:cs typeface="AhnbergHand"/>
        </a:defRPr>
      </a:lvl3pPr>
      <a:lvl4pPr marL="1600200" indent="-228600" algn="l" defTabSz="457200" rtl="0" eaLnBrk="1" latinLnBrk="0" hangingPunct="1">
        <a:spcBef>
          <a:spcPct val="20000"/>
        </a:spcBef>
        <a:buFont typeface="Arial"/>
        <a:buChar char="–"/>
        <a:defRPr sz="2000" kern="1200">
          <a:solidFill>
            <a:schemeClr val="tx1"/>
          </a:solidFill>
          <a:latin typeface="AhnbergHand"/>
          <a:ea typeface="+mn-ea"/>
          <a:cs typeface="AhnbergHand"/>
        </a:defRPr>
      </a:lvl4pPr>
      <a:lvl5pPr marL="2057400" indent="-228600" algn="l" defTabSz="457200" rtl="0" eaLnBrk="1" latinLnBrk="0" hangingPunct="1">
        <a:spcBef>
          <a:spcPct val="20000"/>
        </a:spcBef>
        <a:buFont typeface="Arial"/>
        <a:buChar char="»"/>
        <a:defRPr sz="2000" kern="1200">
          <a:solidFill>
            <a:schemeClr val="tx1"/>
          </a:solidFill>
          <a:latin typeface="AhnbergHand"/>
          <a:ea typeface="+mn-ea"/>
          <a:cs typeface="AhnbergHan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Measuring DNSSEC</a:t>
            </a:r>
            <a:endParaRPr lang="en-US" dirty="0"/>
          </a:p>
        </p:txBody>
      </p:sp>
      <p:sp>
        <p:nvSpPr>
          <p:cNvPr id="3" name="Subtitle 2"/>
          <p:cNvSpPr>
            <a:spLocks noGrp="1"/>
          </p:cNvSpPr>
          <p:nvPr>
            <p:ph type="subTitle" idx="1"/>
          </p:nvPr>
        </p:nvSpPr>
        <p:spPr/>
        <p:txBody>
          <a:bodyPr>
            <a:normAutofit/>
          </a:bodyPr>
          <a:lstStyle/>
          <a:p>
            <a:pPr algn="r"/>
            <a:r>
              <a:rPr lang="en-US" sz="2400" dirty="0"/>
              <a:t>Geoff </a:t>
            </a:r>
            <a:r>
              <a:rPr lang="en-US" sz="2400" dirty="0" smtClean="0"/>
              <a:t>Huston &amp; George </a:t>
            </a:r>
            <a:r>
              <a:rPr lang="en-US" sz="2400" dirty="0" err="1" smtClean="0"/>
              <a:t>Michaelson</a:t>
            </a:r>
            <a:r>
              <a:rPr lang="en-US" sz="2400" dirty="0" smtClean="0"/>
              <a:t> </a:t>
            </a:r>
          </a:p>
          <a:p>
            <a:pPr algn="r"/>
            <a:r>
              <a:rPr lang="en-US" sz="2400" dirty="0" err="1" smtClean="0"/>
              <a:t>APNICLabs</a:t>
            </a:r>
            <a:endParaRPr lang="en-US" sz="2400" dirty="0" smtClean="0"/>
          </a:p>
          <a:p>
            <a:pPr algn="r"/>
            <a:r>
              <a:rPr lang="en-US" sz="2400" dirty="0" smtClean="0"/>
              <a:t>February 2012</a:t>
            </a:r>
          </a:p>
        </p:txBody>
      </p:sp>
    </p:spTree>
    <p:extLst>
      <p:ext uri="{BB962C8B-B14F-4D97-AF65-F5344CB8AC3E}">
        <p14:creationId xmlns:p14="http://schemas.microsoft.com/office/powerpoint/2010/main" val="251513680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Example: A DNSSEC-Validating Resolver</a:t>
            </a:r>
            <a:endParaRPr lang="en-US" sz="3200" dirty="0"/>
          </a:p>
        </p:txBody>
      </p:sp>
      <p:sp>
        <p:nvSpPr>
          <p:cNvPr id="4" name="TextBox 3"/>
          <p:cNvSpPr txBox="1"/>
          <p:nvPr/>
        </p:nvSpPr>
        <p:spPr>
          <a:xfrm>
            <a:off x="278773" y="1899698"/>
            <a:ext cx="7395775" cy="646331"/>
          </a:xfrm>
          <a:prstGeom prst="rect">
            <a:avLst/>
          </a:prstGeom>
          <a:noFill/>
          <a:ln>
            <a:noFill/>
          </a:ln>
        </p:spPr>
        <p:txBody>
          <a:bodyPr wrap="none" rtlCol="0">
            <a:spAutoFit/>
          </a:bodyPr>
          <a:lstStyle/>
          <a:p>
            <a:r>
              <a:rPr lang="fr-FR" sz="1200" dirty="0" smtClean="0"/>
              <a:t>09</a:t>
            </a:r>
            <a:r>
              <a:rPr lang="fr-FR" sz="1200" dirty="0"/>
              <a:t>-Feb-2013 20:10:53.828 </a:t>
            </a:r>
            <a:r>
              <a:rPr lang="fr-FR" sz="1200" dirty="0" err="1"/>
              <a:t>queries</a:t>
            </a:r>
            <a:r>
              <a:rPr lang="fr-FR" sz="1200" dirty="0"/>
              <a:t>: client 98.16.104.6#8904  </a:t>
            </a:r>
            <a:r>
              <a:rPr lang="fr-FR" sz="1200" dirty="0" smtClean="0"/>
              <a:t>  </a:t>
            </a:r>
            <a:r>
              <a:rPr lang="fr-FR" sz="1200" dirty="0" err="1" smtClean="0"/>
              <a:t>query</a:t>
            </a:r>
            <a:r>
              <a:rPr lang="fr-FR" sz="1200" dirty="0"/>
              <a:t>: z1.155c3.z.dotnxdomain.net IN A </a:t>
            </a:r>
            <a:r>
              <a:rPr lang="fr-FR" sz="1200" dirty="0" smtClean="0"/>
              <a:t>–EDC</a:t>
            </a:r>
            <a:endParaRPr lang="fr-FR" sz="1200" dirty="0"/>
          </a:p>
          <a:p>
            <a:r>
              <a:rPr lang="fr-FR" sz="1200" dirty="0" smtClean="0"/>
              <a:t>09</a:t>
            </a:r>
            <a:r>
              <a:rPr lang="fr-FR" sz="1200" dirty="0"/>
              <a:t>-Feb-2013 20:10:53.889 </a:t>
            </a:r>
            <a:r>
              <a:rPr lang="fr-FR" sz="1200" dirty="0" err="1"/>
              <a:t>queries</a:t>
            </a:r>
            <a:r>
              <a:rPr lang="fr-FR" sz="1200" dirty="0"/>
              <a:t>: client 98.16.104.6#24902  </a:t>
            </a:r>
            <a:r>
              <a:rPr lang="fr-FR" sz="1200" dirty="0" err="1" smtClean="0"/>
              <a:t>query</a:t>
            </a:r>
            <a:r>
              <a:rPr lang="fr-FR" sz="1200" dirty="0"/>
              <a:t>: 155c3.z.dotnxdomain.net IN DNSKEY </a:t>
            </a:r>
            <a:r>
              <a:rPr lang="fr-FR" sz="1200" dirty="0" smtClean="0"/>
              <a:t>–EDC</a:t>
            </a:r>
            <a:endParaRPr lang="fr-FR" sz="1200" dirty="0"/>
          </a:p>
          <a:p>
            <a:r>
              <a:rPr lang="fr-FR" sz="1200" dirty="0"/>
              <a:t>09-Feb-2013 20:10:53.928 </a:t>
            </a:r>
            <a:r>
              <a:rPr lang="fr-FR" sz="1200" dirty="0" err="1"/>
              <a:t>queries</a:t>
            </a:r>
            <a:r>
              <a:rPr lang="fr-FR" sz="1200" dirty="0"/>
              <a:t>: client 98.16.104.6#25718  </a:t>
            </a:r>
            <a:r>
              <a:rPr lang="fr-FR" sz="1200" dirty="0" err="1" smtClean="0"/>
              <a:t>query</a:t>
            </a:r>
            <a:r>
              <a:rPr lang="fr-FR" sz="1200" dirty="0"/>
              <a:t>: 155c3.z.dotnxdomain.net IN DS </a:t>
            </a:r>
            <a:r>
              <a:rPr lang="fr-FR" sz="1200" dirty="0" smtClean="0"/>
              <a:t>–EDC</a:t>
            </a:r>
            <a:endParaRPr lang="fr-FR" sz="1200" dirty="0"/>
          </a:p>
        </p:txBody>
      </p:sp>
      <p:sp>
        <p:nvSpPr>
          <p:cNvPr id="6" name="Freeform 5"/>
          <p:cNvSpPr/>
          <p:nvPr/>
        </p:nvSpPr>
        <p:spPr>
          <a:xfrm>
            <a:off x="148272" y="4092930"/>
            <a:ext cx="1471368" cy="753502"/>
          </a:xfrm>
          <a:custGeom>
            <a:avLst/>
            <a:gdLst>
              <a:gd name="connsiteX0" fmla="*/ 82599 w 1471368"/>
              <a:gd name="connsiteY0" fmla="*/ 88463 h 753502"/>
              <a:gd name="connsiteX1" fmla="*/ 929242 w 1471368"/>
              <a:gd name="connsiteY1" fmla="*/ 98787 h 753502"/>
              <a:gd name="connsiteX2" fmla="*/ 1383538 w 1471368"/>
              <a:gd name="connsiteY2" fmla="*/ 67814 h 753502"/>
              <a:gd name="connsiteX3" fmla="*/ 1424838 w 1471368"/>
              <a:gd name="connsiteY3" fmla="*/ 676955 h 753502"/>
              <a:gd name="connsiteX4" fmla="*/ 867293 w 1471368"/>
              <a:gd name="connsiteY4" fmla="*/ 749226 h 753502"/>
              <a:gd name="connsiteX5" fmla="*/ 113574 w 1471368"/>
              <a:gd name="connsiteY5" fmla="*/ 738901 h 753502"/>
              <a:gd name="connsiteX6" fmla="*/ 30975 w 1471368"/>
              <a:gd name="connsiteY6" fmla="*/ 687279 h 753502"/>
              <a:gd name="connsiteX7" fmla="*/ 10325 w 1471368"/>
              <a:gd name="connsiteY7" fmla="*/ 67814 h 753502"/>
              <a:gd name="connsiteX8" fmla="*/ 0 w 1471368"/>
              <a:gd name="connsiteY8" fmla="*/ 16192 h 75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1368" h="753502">
                <a:moveTo>
                  <a:pt x="82599" y="88463"/>
                </a:moveTo>
                <a:lnTo>
                  <a:pt x="929242" y="98787"/>
                </a:lnTo>
                <a:cubicBezTo>
                  <a:pt x="1146065" y="95346"/>
                  <a:pt x="1300939" y="-28547"/>
                  <a:pt x="1383538" y="67814"/>
                </a:cubicBezTo>
                <a:cubicBezTo>
                  <a:pt x="1466137" y="164175"/>
                  <a:pt x="1510879" y="563386"/>
                  <a:pt x="1424838" y="676955"/>
                </a:cubicBezTo>
                <a:cubicBezTo>
                  <a:pt x="1338797" y="790524"/>
                  <a:pt x="1085837" y="738902"/>
                  <a:pt x="867293" y="749226"/>
                </a:cubicBezTo>
                <a:cubicBezTo>
                  <a:pt x="648749" y="759550"/>
                  <a:pt x="252960" y="749226"/>
                  <a:pt x="113574" y="738901"/>
                </a:cubicBezTo>
                <a:cubicBezTo>
                  <a:pt x="-25812" y="728577"/>
                  <a:pt x="48183" y="799127"/>
                  <a:pt x="30975" y="687279"/>
                </a:cubicBezTo>
                <a:cubicBezTo>
                  <a:pt x="13767" y="575431"/>
                  <a:pt x="15487" y="179662"/>
                  <a:pt x="10325" y="67814"/>
                </a:cubicBezTo>
                <a:cubicBezTo>
                  <a:pt x="5162" y="-44034"/>
                  <a:pt x="0" y="16192"/>
                  <a:pt x="0" y="161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TextBox 6"/>
          <p:cNvSpPr txBox="1"/>
          <p:nvPr/>
        </p:nvSpPr>
        <p:spPr>
          <a:xfrm>
            <a:off x="354770" y="4316784"/>
            <a:ext cx="928459" cy="369332"/>
          </a:xfrm>
          <a:prstGeom prst="rect">
            <a:avLst/>
          </a:prstGeom>
          <a:noFill/>
        </p:spPr>
        <p:txBody>
          <a:bodyPr wrap="none" rtlCol="0">
            <a:spAutoFit/>
          </a:bodyPr>
          <a:lstStyle/>
          <a:p>
            <a:r>
              <a:rPr lang="en-US" dirty="0" smtClean="0">
                <a:latin typeface="AhnbergHand"/>
                <a:cs typeface="AhnbergHand"/>
              </a:rPr>
              <a:t>Client</a:t>
            </a:r>
            <a:endParaRPr lang="en-US" dirty="0">
              <a:latin typeface="AhnbergHand"/>
              <a:cs typeface="AhnbergHand"/>
            </a:endParaRPr>
          </a:p>
        </p:txBody>
      </p:sp>
      <p:sp>
        <p:nvSpPr>
          <p:cNvPr id="8" name="Freeform 7"/>
          <p:cNvSpPr/>
          <p:nvPr/>
        </p:nvSpPr>
        <p:spPr>
          <a:xfrm>
            <a:off x="2810911" y="4093309"/>
            <a:ext cx="1868512" cy="833738"/>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2757998" y="4316784"/>
            <a:ext cx="1896962" cy="369332"/>
          </a:xfrm>
          <a:prstGeom prst="rect">
            <a:avLst/>
          </a:prstGeom>
          <a:noFill/>
        </p:spPr>
        <p:txBody>
          <a:bodyPr wrap="none" rtlCol="0">
            <a:spAutoFit/>
          </a:bodyPr>
          <a:lstStyle/>
          <a:p>
            <a:r>
              <a:rPr lang="en-US" dirty="0" smtClean="0">
                <a:latin typeface="AhnbergHand"/>
                <a:cs typeface="AhnbergHand"/>
              </a:rPr>
              <a:t>DNS Resolver</a:t>
            </a:r>
            <a:endParaRPr lang="en-US" dirty="0">
              <a:latin typeface="AhnbergHand"/>
              <a:cs typeface="AhnbergHand"/>
            </a:endParaRPr>
          </a:p>
        </p:txBody>
      </p:sp>
      <p:sp>
        <p:nvSpPr>
          <p:cNvPr id="10" name="Freeform 9"/>
          <p:cNvSpPr/>
          <p:nvPr/>
        </p:nvSpPr>
        <p:spPr>
          <a:xfrm>
            <a:off x="1517356" y="4119446"/>
            <a:ext cx="1232851" cy="196382"/>
          </a:xfrm>
          <a:custGeom>
            <a:avLst/>
            <a:gdLst>
              <a:gd name="connsiteX0" fmla="*/ 55754 w 1232851"/>
              <a:gd name="connsiteY0" fmla="*/ 175515 h 196382"/>
              <a:gd name="connsiteX1" fmla="*/ 45429 w 1232851"/>
              <a:gd name="connsiteY1" fmla="*/ 123893 h 196382"/>
              <a:gd name="connsiteX2" fmla="*/ 551350 w 1232851"/>
              <a:gd name="connsiteY2" fmla="*/ 20649 h 196382"/>
              <a:gd name="connsiteX3" fmla="*/ 1212144 w 1232851"/>
              <a:gd name="connsiteY3" fmla="*/ 103244 h 196382"/>
              <a:gd name="connsiteX4" fmla="*/ 1057270 w 1232851"/>
              <a:gd name="connsiteY4" fmla="*/ 0 h 196382"/>
              <a:gd name="connsiteX5" fmla="*/ 1232794 w 1232851"/>
              <a:gd name="connsiteY5" fmla="*/ 103244 h 196382"/>
              <a:gd name="connsiteX6" fmla="*/ 1077920 w 1232851"/>
              <a:gd name="connsiteY6" fmla="*/ 196164 h 196382"/>
              <a:gd name="connsiteX7" fmla="*/ 1201819 w 1232851"/>
              <a:gd name="connsiteY7" fmla="*/ 123893 h 196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2851" h="196382">
                <a:moveTo>
                  <a:pt x="55754" y="175515"/>
                </a:moveTo>
                <a:cubicBezTo>
                  <a:pt x="9292" y="162609"/>
                  <a:pt x="-37170" y="149704"/>
                  <a:pt x="45429" y="123893"/>
                </a:cubicBezTo>
                <a:cubicBezTo>
                  <a:pt x="128028" y="98082"/>
                  <a:pt x="356898" y="24090"/>
                  <a:pt x="551350" y="20649"/>
                </a:cubicBezTo>
                <a:cubicBezTo>
                  <a:pt x="745802" y="17208"/>
                  <a:pt x="1127824" y="106685"/>
                  <a:pt x="1212144" y="103244"/>
                </a:cubicBezTo>
                <a:cubicBezTo>
                  <a:pt x="1296464" y="99803"/>
                  <a:pt x="1053828" y="0"/>
                  <a:pt x="1057270" y="0"/>
                </a:cubicBezTo>
                <a:cubicBezTo>
                  <a:pt x="1060712" y="0"/>
                  <a:pt x="1229352" y="70550"/>
                  <a:pt x="1232794" y="103244"/>
                </a:cubicBezTo>
                <a:cubicBezTo>
                  <a:pt x="1236236" y="135938"/>
                  <a:pt x="1083082" y="192723"/>
                  <a:pt x="1077920" y="196164"/>
                </a:cubicBezTo>
                <a:cubicBezTo>
                  <a:pt x="1072758" y="199605"/>
                  <a:pt x="1137288" y="161749"/>
                  <a:pt x="1201819" y="123893"/>
                </a:cubicBezTo>
              </a:path>
            </a:pathLst>
          </a:custGeom>
          <a:ln>
            <a:solidFill>
              <a:schemeClr val="bg2">
                <a:lumMod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1" name="Freeform 10"/>
          <p:cNvSpPr/>
          <p:nvPr/>
        </p:nvSpPr>
        <p:spPr>
          <a:xfrm>
            <a:off x="4560731" y="3994739"/>
            <a:ext cx="1232851" cy="196382"/>
          </a:xfrm>
          <a:custGeom>
            <a:avLst/>
            <a:gdLst>
              <a:gd name="connsiteX0" fmla="*/ 55754 w 1232851"/>
              <a:gd name="connsiteY0" fmla="*/ 175515 h 196382"/>
              <a:gd name="connsiteX1" fmla="*/ 45429 w 1232851"/>
              <a:gd name="connsiteY1" fmla="*/ 123893 h 196382"/>
              <a:gd name="connsiteX2" fmla="*/ 551350 w 1232851"/>
              <a:gd name="connsiteY2" fmla="*/ 20649 h 196382"/>
              <a:gd name="connsiteX3" fmla="*/ 1212144 w 1232851"/>
              <a:gd name="connsiteY3" fmla="*/ 103244 h 196382"/>
              <a:gd name="connsiteX4" fmla="*/ 1057270 w 1232851"/>
              <a:gd name="connsiteY4" fmla="*/ 0 h 196382"/>
              <a:gd name="connsiteX5" fmla="*/ 1232794 w 1232851"/>
              <a:gd name="connsiteY5" fmla="*/ 103244 h 196382"/>
              <a:gd name="connsiteX6" fmla="*/ 1077920 w 1232851"/>
              <a:gd name="connsiteY6" fmla="*/ 196164 h 196382"/>
              <a:gd name="connsiteX7" fmla="*/ 1201819 w 1232851"/>
              <a:gd name="connsiteY7" fmla="*/ 123893 h 196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2851" h="196382">
                <a:moveTo>
                  <a:pt x="55754" y="175515"/>
                </a:moveTo>
                <a:cubicBezTo>
                  <a:pt x="9292" y="162609"/>
                  <a:pt x="-37170" y="149704"/>
                  <a:pt x="45429" y="123893"/>
                </a:cubicBezTo>
                <a:cubicBezTo>
                  <a:pt x="128028" y="98082"/>
                  <a:pt x="356898" y="24090"/>
                  <a:pt x="551350" y="20649"/>
                </a:cubicBezTo>
                <a:cubicBezTo>
                  <a:pt x="745802" y="17208"/>
                  <a:pt x="1127824" y="106685"/>
                  <a:pt x="1212144" y="103244"/>
                </a:cubicBezTo>
                <a:cubicBezTo>
                  <a:pt x="1296464" y="99803"/>
                  <a:pt x="1053828" y="0"/>
                  <a:pt x="1057270" y="0"/>
                </a:cubicBezTo>
                <a:cubicBezTo>
                  <a:pt x="1060712" y="0"/>
                  <a:pt x="1229352" y="70550"/>
                  <a:pt x="1232794" y="103244"/>
                </a:cubicBezTo>
                <a:cubicBezTo>
                  <a:pt x="1236236" y="135938"/>
                  <a:pt x="1083082" y="192723"/>
                  <a:pt x="1077920" y="196164"/>
                </a:cubicBezTo>
                <a:cubicBezTo>
                  <a:pt x="1072758" y="199605"/>
                  <a:pt x="1137288" y="161749"/>
                  <a:pt x="1201819" y="123893"/>
                </a:cubicBezTo>
              </a:path>
            </a:pathLst>
          </a:custGeom>
          <a:ln>
            <a:solidFill>
              <a:schemeClr val="bg2">
                <a:lumMod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3" name="Freeform 12"/>
          <p:cNvSpPr/>
          <p:nvPr/>
        </p:nvSpPr>
        <p:spPr>
          <a:xfrm>
            <a:off x="4560731" y="4250008"/>
            <a:ext cx="1232851" cy="196382"/>
          </a:xfrm>
          <a:custGeom>
            <a:avLst/>
            <a:gdLst>
              <a:gd name="connsiteX0" fmla="*/ 55754 w 1232851"/>
              <a:gd name="connsiteY0" fmla="*/ 175515 h 196382"/>
              <a:gd name="connsiteX1" fmla="*/ 45429 w 1232851"/>
              <a:gd name="connsiteY1" fmla="*/ 123893 h 196382"/>
              <a:gd name="connsiteX2" fmla="*/ 551350 w 1232851"/>
              <a:gd name="connsiteY2" fmla="*/ 20649 h 196382"/>
              <a:gd name="connsiteX3" fmla="*/ 1212144 w 1232851"/>
              <a:gd name="connsiteY3" fmla="*/ 103244 h 196382"/>
              <a:gd name="connsiteX4" fmla="*/ 1057270 w 1232851"/>
              <a:gd name="connsiteY4" fmla="*/ 0 h 196382"/>
              <a:gd name="connsiteX5" fmla="*/ 1232794 w 1232851"/>
              <a:gd name="connsiteY5" fmla="*/ 103244 h 196382"/>
              <a:gd name="connsiteX6" fmla="*/ 1077920 w 1232851"/>
              <a:gd name="connsiteY6" fmla="*/ 196164 h 196382"/>
              <a:gd name="connsiteX7" fmla="*/ 1201819 w 1232851"/>
              <a:gd name="connsiteY7" fmla="*/ 123893 h 196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2851" h="196382">
                <a:moveTo>
                  <a:pt x="55754" y="175515"/>
                </a:moveTo>
                <a:cubicBezTo>
                  <a:pt x="9292" y="162609"/>
                  <a:pt x="-37170" y="149704"/>
                  <a:pt x="45429" y="123893"/>
                </a:cubicBezTo>
                <a:cubicBezTo>
                  <a:pt x="128028" y="98082"/>
                  <a:pt x="356898" y="24090"/>
                  <a:pt x="551350" y="20649"/>
                </a:cubicBezTo>
                <a:cubicBezTo>
                  <a:pt x="745802" y="17208"/>
                  <a:pt x="1127824" y="106685"/>
                  <a:pt x="1212144" y="103244"/>
                </a:cubicBezTo>
                <a:cubicBezTo>
                  <a:pt x="1296464" y="99803"/>
                  <a:pt x="1053828" y="0"/>
                  <a:pt x="1057270" y="0"/>
                </a:cubicBezTo>
                <a:cubicBezTo>
                  <a:pt x="1060712" y="0"/>
                  <a:pt x="1229352" y="70550"/>
                  <a:pt x="1232794" y="103244"/>
                </a:cubicBezTo>
                <a:cubicBezTo>
                  <a:pt x="1236236" y="135938"/>
                  <a:pt x="1083082" y="192723"/>
                  <a:pt x="1077920" y="196164"/>
                </a:cubicBezTo>
                <a:cubicBezTo>
                  <a:pt x="1072758" y="199605"/>
                  <a:pt x="1137288" y="161749"/>
                  <a:pt x="1201819" y="123893"/>
                </a:cubicBezTo>
              </a:path>
            </a:pathLst>
          </a:cu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4" name="Freeform 13"/>
          <p:cNvSpPr/>
          <p:nvPr/>
        </p:nvSpPr>
        <p:spPr>
          <a:xfrm>
            <a:off x="4560731" y="4508334"/>
            <a:ext cx="1232851" cy="196382"/>
          </a:xfrm>
          <a:custGeom>
            <a:avLst/>
            <a:gdLst>
              <a:gd name="connsiteX0" fmla="*/ 55754 w 1232851"/>
              <a:gd name="connsiteY0" fmla="*/ 175515 h 196382"/>
              <a:gd name="connsiteX1" fmla="*/ 45429 w 1232851"/>
              <a:gd name="connsiteY1" fmla="*/ 123893 h 196382"/>
              <a:gd name="connsiteX2" fmla="*/ 551350 w 1232851"/>
              <a:gd name="connsiteY2" fmla="*/ 20649 h 196382"/>
              <a:gd name="connsiteX3" fmla="*/ 1212144 w 1232851"/>
              <a:gd name="connsiteY3" fmla="*/ 103244 h 196382"/>
              <a:gd name="connsiteX4" fmla="*/ 1057270 w 1232851"/>
              <a:gd name="connsiteY4" fmla="*/ 0 h 196382"/>
              <a:gd name="connsiteX5" fmla="*/ 1232794 w 1232851"/>
              <a:gd name="connsiteY5" fmla="*/ 103244 h 196382"/>
              <a:gd name="connsiteX6" fmla="*/ 1077920 w 1232851"/>
              <a:gd name="connsiteY6" fmla="*/ 196164 h 196382"/>
              <a:gd name="connsiteX7" fmla="*/ 1201819 w 1232851"/>
              <a:gd name="connsiteY7" fmla="*/ 123893 h 196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2851" h="196382">
                <a:moveTo>
                  <a:pt x="55754" y="175515"/>
                </a:moveTo>
                <a:cubicBezTo>
                  <a:pt x="9292" y="162609"/>
                  <a:pt x="-37170" y="149704"/>
                  <a:pt x="45429" y="123893"/>
                </a:cubicBezTo>
                <a:cubicBezTo>
                  <a:pt x="128028" y="98082"/>
                  <a:pt x="356898" y="24090"/>
                  <a:pt x="551350" y="20649"/>
                </a:cubicBezTo>
                <a:cubicBezTo>
                  <a:pt x="745802" y="17208"/>
                  <a:pt x="1127824" y="106685"/>
                  <a:pt x="1212144" y="103244"/>
                </a:cubicBezTo>
                <a:cubicBezTo>
                  <a:pt x="1296464" y="99803"/>
                  <a:pt x="1053828" y="0"/>
                  <a:pt x="1057270" y="0"/>
                </a:cubicBezTo>
                <a:cubicBezTo>
                  <a:pt x="1060712" y="0"/>
                  <a:pt x="1229352" y="70550"/>
                  <a:pt x="1232794" y="103244"/>
                </a:cubicBezTo>
                <a:cubicBezTo>
                  <a:pt x="1236236" y="135938"/>
                  <a:pt x="1083082" y="192723"/>
                  <a:pt x="1077920" y="196164"/>
                </a:cubicBezTo>
                <a:cubicBezTo>
                  <a:pt x="1072758" y="199605"/>
                  <a:pt x="1137288" y="161749"/>
                  <a:pt x="1201819" y="123893"/>
                </a:cubicBezTo>
              </a:path>
            </a:pathLst>
          </a:cu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5" name="Freeform 14"/>
          <p:cNvSpPr/>
          <p:nvPr/>
        </p:nvSpPr>
        <p:spPr>
          <a:xfrm>
            <a:off x="1591989" y="4707857"/>
            <a:ext cx="1147836" cy="196266"/>
          </a:xfrm>
          <a:custGeom>
            <a:avLst/>
            <a:gdLst>
              <a:gd name="connsiteX0" fmla="*/ 1147836 w 1147836"/>
              <a:gd name="connsiteY0" fmla="*/ 51703 h 196266"/>
              <a:gd name="connsiteX1" fmla="*/ 518016 w 1147836"/>
              <a:gd name="connsiteY1" fmla="*/ 196245 h 196266"/>
              <a:gd name="connsiteX2" fmla="*/ 12095 w 1147836"/>
              <a:gd name="connsiteY2" fmla="*/ 62028 h 196266"/>
              <a:gd name="connsiteX3" fmla="*/ 146319 w 1147836"/>
              <a:gd name="connsiteY3" fmla="*/ 81 h 196266"/>
              <a:gd name="connsiteX4" fmla="*/ 12095 w 1147836"/>
              <a:gd name="connsiteY4" fmla="*/ 51703 h 196266"/>
              <a:gd name="connsiteX5" fmla="*/ 32745 w 1147836"/>
              <a:gd name="connsiteY5" fmla="*/ 165272 h 196266"/>
              <a:gd name="connsiteX6" fmla="*/ 32745 w 1147836"/>
              <a:gd name="connsiteY6" fmla="*/ 165272 h 1962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7836" h="196266">
                <a:moveTo>
                  <a:pt x="1147836" y="51703"/>
                </a:moveTo>
                <a:cubicBezTo>
                  <a:pt x="927571" y="123113"/>
                  <a:pt x="707306" y="194524"/>
                  <a:pt x="518016" y="196245"/>
                </a:cubicBezTo>
                <a:cubicBezTo>
                  <a:pt x="328726" y="197966"/>
                  <a:pt x="74044" y="94722"/>
                  <a:pt x="12095" y="62028"/>
                </a:cubicBezTo>
                <a:cubicBezTo>
                  <a:pt x="-49854" y="29334"/>
                  <a:pt x="146319" y="1802"/>
                  <a:pt x="146319" y="81"/>
                </a:cubicBezTo>
                <a:cubicBezTo>
                  <a:pt x="146319" y="-1640"/>
                  <a:pt x="31024" y="24171"/>
                  <a:pt x="12095" y="51703"/>
                </a:cubicBezTo>
                <a:cubicBezTo>
                  <a:pt x="-6834" y="79235"/>
                  <a:pt x="32745" y="165272"/>
                  <a:pt x="32745" y="165272"/>
                </a:cubicBezTo>
                <a:lnTo>
                  <a:pt x="32745" y="165272"/>
                </a:lnTo>
              </a:path>
            </a:pathLst>
          </a:custGeom>
          <a:ln>
            <a:solidFill>
              <a:srgbClr val="4A452A"/>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 name="TextBox 15"/>
          <p:cNvSpPr txBox="1"/>
          <p:nvPr/>
        </p:nvSpPr>
        <p:spPr>
          <a:xfrm>
            <a:off x="1843677" y="3723598"/>
            <a:ext cx="1338344" cy="369332"/>
          </a:xfrm>
          <a:prstGeom prst="rect">
            <a:avLst/>
          </a:prstGeom>
          <a:noFill/>
        </p:spPr>
        <p:txBody>
          <a:bodyPr wrap="none" rtlCol="0">
            <a:spAutoFit/>
          </a:bodyPr>
          <a:lstStyle/>
          <a:p>
            <a:r>
              <a:rPr lang="en-US" dirty="0" smtClean="0">
                <a:latin typeface="AhnbergHand"/>
                <a:cs typeface="AhnbergHand"/>
              </a:rPr>
              <a:t>1. </a:t>
            </a:r>
            <a:r>
              <a:rPr lang="en-US" dirty="0" err="1" smtClean="0">
                <a:latin typeface="AhnbergHand"/>
                <a:cs typeface="AhnbergHand"/>
              </a:rPr>
              <a:t>x.y.z</a:t>
            </a:r>
            <a:r>
              <a:rPr lang="en-US" dirty="0" smtClean="0">
                <a:latin typeface="AhnbergHand"/>
                <a:cs typeface="AhnbergHand"/>
              </a:rPr>
              <a:t> A? </a:t>
            </a:r>
            <a:endParaRPr lang="en-US" dirty="0">
              <a:latin typeface="AhnbergHand"/>
              <a:cs typeface="AhnbergHand"/>
            </a:endParaRPr>
          </a:p>
        </p:txBody>
      </p:sp>
      <p:sp>
        <p:nvSpPr>
          <p:cNvPr id="17" name="TextBox 16"/>
          <p:cNvSpPr txBox="1"/>
          <p:nvPr/>
        </p:nvSpPr>
        <p:spPr>
          <a:xfrm>
            <a:off x="5826625" y="3856873"/>
            <a:ext cx="1426291" cy="369332"/>
          </a:xfrm>
          <a:prstGeom prst="rect">
            <a:avLst/>
          </a:prstGeom>
          <a:noFill/>
        </p:spPr>
        <p:txBody>
          <a:bodyPr wrap="none" rtlCol="0">
            <a:spAutoFit/>
          </a:bodyPr>
          <a:lstStyle/>
          <a:p>
            <a:r>
              <a:rPr lang="en-US" dirty="0">
                <a:latin typeface="AhnbergHand"/>
                <a:cs typeface="AhnbergHand"/>
              </a:rPr>
              <a:t>2</a:t>
            </a:r>
            <a:r>
              <a:rPr lang="en-US" dirty="0" smtClean="0">
                <a:latin typeface="AhnbergHand"/>
                <a:cs typeface="AhnbergHand"/>
              </a:rPr>
              <a:t>. </a:t>
            </a:r>
            <a:r>
              <a:rPr lang="en-US" dirty="0" err="1" smtClean="0">
                <a:latin typeface="AhnbergHand"/>
                <a:cs typeface="AhnbergHand"/>
              </a:rPr>
              <a:t>x.y.z</a:t>
            </a:r>
            <a:r>
              <a:rPr lang="en-US" dirty="0" smtClean="0">
                <a:latin typeface="AhnbergHand"/>
                <a:cs typeface="AhnbergHand"/>
              </a:rPr>
              <a:t> A? </a:t>
            </a:r>
            <a:endParaRPr lang="en-US" dirty="0">
              <a:latin typeface="AhnbergHand"/>
              <a:cs typeface="AhnbergHand"/>
            </a:endParaRPr>
          </a:p>
        </p:txBody>
      </p:sp>
      <p:sp>
        <p:nvSpPr>
          <p:cNvPr id="18" name="TextBox 17"/>
          <p:cNvSpPr txBox="1"/>
          <p:nvPr/>
        </p:nvSpPr>
        <p:spPr>
          <a:xfrm>
            <a:off x="5826625" y="4181845"/>
            <a:ext cx="3299252" cy="369332"/>
          </a:xfrm>
          <a:prstGeom prst="rect">
            <a:avLst/>
          </a:prstGeom>
          <a:noFill/>
        </p:spPr>
        <p:txBody>
          <a:bodyPr wrap="none" rtlCol="0">
            <a:spAutoFit/>
          </a:bodyPr>
          <a:lstStyle/>
          <a:p>
            <a:r>
              <a:rPr lang="en-US" dirty="0" smtClean="0">
                <a:solidFill>
                  <a:srgbClr val="FF0000"/>
                </a:solidFill>
                <a:latin typeface="AhnbergHand"/>
                <a:cs typeface="AhnbergHand"/>
              </a:rPr>
              <a:t>3. </a:t>
            </a:r>
            <a:r>
              <a:rPr lang="en-US" dirty="0" err="1" smtClean="0">
                <a:solidFill>
                  <a:srgbClr val="FF0000"/>
                </a:solidFill>
                <a:latin typeface="AhnbergHand"/>
                <a:cs typeface="AhnbergHand"/>
              </a:rPr>
              <a:t>y.z</a:t>
            </a:r>
            <a:r>
              <a:rPr lang="en-US" dirty="0" smtClean="0">
                <a:solidFill>
                  <a:srgbClr val="FF0000"/>
                </a:solidFill>
                <a:latin typeface="AhnbergHand"/>
                <a:cs typeface="AhnbergHand"/>
              </a:rPr>
              <a:t> DNSKEY? </a:t>
            </a:r>
            <a:r>
              <a:rPr lang="en-US" sz="1200" dirty="0" smtClean="0">
                <a:solidFill>
                  <a:srgbClr val="FF0000"/>
                </a:solidFill>
                <a:latin typeface="AhnbergHand"/>
                <a:cs typeface="AhnbergHand"/>
              </a:rPr>
              <a:t>(+0.061 </a:t>
            </a:r>
            <a:r>
              <a:rPr lang="en-US" sz="1200" dirty="0" err="1" smtClean="0">
                <a:solidFill>
                  <a:srgbClr val="FF0000"/>
                </a:solidFill>
                <a:latin typeface="AhnbergHand"/>
                <a:cs typeface="AhnbergHand"/>
              </a:rPr>
              <a:t>secs</a:t>
            </a:r>
            <a:r>
              <a:rPr lang="en-US" sz="1200" dirty="0" smtClean="0">
                <a:solidFill>
                  <a:srgbClr val="FF0000"/>
                </a:solidFill>
                <a:latin typeface="AhnbergHand"/>
                <a:cs typeface="AhnbergHand"/>
              </a:rPr>
              <a:t>)</a:t>
            </a:r>
            <a:r>
              <a:rPr lang="en-US" sz="1600" dirty="0" smtClean="0">
                <a:solidFill>
                  <a:srgbClr val="FF0000"/>
                </a:solidFill>
                <a:latin typeface="AhnbergHand"/>
                <a:cs typeface="AhnbergHand"/>
              </a:rPr>
              <a:t> </a:t>
            </a:r>
            <a:endParaRPr lang="en-US" dirty="0">
              <a:solidFill>
                <a:srgbClr val="FF0000"/>
              </a:solidFill>
              <a:latin typeface="AhnbergHand"/>
              <a:cs typeface="AhnbergHand"/>
            </a:endParaRPr>
          </a:p>
        </p:txBody>
      </p:sp>
      <p:sp>
        <p:nvSpPr>
          <p:cNvPr id="19" name="TextBox 18"/>
          <p:cNvSpPr txBox="1"/>
          <p:nvPr/>
        </p:nvSpPr>
        <p:spPr>
          <a:xfrm>
            <a:off x="5826625" y="4534710"/>
            <a:ext cx="2572290" cy="369332"/>
          </a:xfrm>
          <a:prstGeom prst="rect">
            <a:avLst/>
          </a:prstGeom>
          <a:noFill/>
        </p:spPr>
        <p:txBody>
          <a:bodyPr wrap="none" rtlCol="0">
            <a:spAutoFit/>
          </a:bodyPr>
          <a:lstStyle/>
          <a:p>
            <a:r>
              <a:rPr lang="en-US" dirty="0">
                <a:solidFill>
                  <a:srgbClr val="FF0000"/>
                </a:solidFill>
                <a:latin typeface="AhnbergHand"/>
                <a:cs typeface="AhnbergHand"/>
              </a:rPr>
              <a:t>4</a:t>
            </a:r>
            <a:r>
              <a:rPr lang="en-US" dirty="0" smtClean="0">
                <a:solidFill>
                  <a:srgbClr val="FF0000"/>
                </a:solidFill>
                <a:latin typeface="AhnbergHand"/>
                <a:cs typeface="AhnbergHand"/>
              </a:rPr>
              <a:t>. </a:t>
            </a:r>
            <a:r>
              <a:rPr lang="en-US" dirty="0" err="1" smtClean="0">
                <a:solidFill>
                  <a:srgbClr val="FF0000"/>
                </a:solidFill>
                <a:latin typeface="AhnbergHand"/>
                <a:cs typeface="AhnbergHand"/>
              </a:rPr>
              <a:t>y.z</a:t>
            </a:r>
            <a:r>
              <a:rPr lang="en-US" dirty="0" smtClean="0">
                <a:solidFill>
                  <a:srgbClr val="FF0000"/>
                </a:solidFill>
                <a:latin typeface="AhnbergHand"/>
                <a:cs typeface="AhnbergHand"/>
              </a:rPr>
              <a:t> DS? </a:t>
            </a:r>
            <a:r>
              <a:rPr lang="en-US" sz="1200" dirty="0">
                <a:solidFill>
                  <a:srgbClr val="FF0000"/>
                </a:solidFill>
                <a:latin typeface="AhnbergHand"/>
                <a:cs typeface="AhnbergHand"/>
              </a:rPr>
              <a:t>(+</a:t>
            </a:r>
            <a:r>
              <a:rPr lang="en-US" sz="1200" dirty="0" smtClean="0">
                <a:solidFill>
                  <a:srgbClr val="FF0000"/>
                </a:solidFill>
                <a:latin typeface="AhnbergHand"/>
                <a:cs typeface="AhnbergHand"/>
              </a:rPr>
              <a:t>0.039 </a:t>
            </a:r>
            <a:r>
              <a:rPr lang="en-US" sz="1200" dirty="0" err="1">
                <a:solidFill>
                  <a:srgbClr val="FF0000"/>
                </a:solidFill>
                <a:latin typeface="AhnbergHand"/>
                <a:cs typeface="AhnbergHand"/>
              </a:rPr>
              <a:t>secs</a:t>
            </a:r>
            <a:r>
              <a:rPr lang="en-US" sz="1200" dirty="0">
                <a:solidFill>
                  <a:srgbClr val="FF0000"/>
                </a:solidFill>
                <a:latin typeface="AhnbergHand"/>
                <a:cs typeface="AhnbergHand"/>
              </a:rPr>
              <a:t>)</a:t>
            </a:r>
            <a:r>
              <a:rPr lang="en-US" dirty="0">
                <a:solidFill>
                  <a:srgbClr val="FF0000"/>
                </a:solidFill>
                <a:latin typeface="AhnbergHand"/>
                <a:cs typeface="AhnbergHand"/>
              </a:rPr>
              <a:t> </a:t>
            </a:r>
          </a:p>
        </p:txBody>
      </p:sp>
      <p:sp>
        <p:nvSpPr>
          <p:cNvPr id="20" name="TextBox 19"/>
          <p:cNvSpPr txBox="1"/>
          <p:nvPr/>
        </p:nvSpPr>
        <p:spPr>
          <a:xfrm>
            <a:off x="1768929" y="4927047"/>
            <a:ext cx="1942423" cy="369332"/>
          </a:xfrm>
          <a:prstGeom prst="rect">
            <a:avLst/>
          </a:prstGeom>
          <a:noFill/>
        </p:spPr>
        <p:txBody>
          <a:bodyPr wrap="none" rtlCol="0">
            <a:spAutoFit/>
          </a:bodyPr>
          <a:lstStyle/>
          <a:p>
            <a:r>
              <a:rPr lang="en-US" dirty="0" smtClean="0">
                <a:latin typeface="AhnbergHand"/>
                <a:cs typeface="AhnbergHand"/>
              </a:rPr>
              <a:t>5. </a:t>
            </a:r>
            <a:r>
              <a:rPr lang="en-US" dirty="0" err="1" smtClean="0">
                <a:latin typeface="AhnbergHand"/>
                <a:cs typeface="AhnbergHand"/>
              </a:rPr>
              <a:t>x.y.z</a:t>
            </a:r>
            <a:r>
              <a:rPr lang="en-US" dirty="0" smtClean="0">
                <a:latin typeface="AhnbergHand"/>
                <a:cs typeface="AhnbergHand"/>
              </a:rPr>
              <a:t> A=</a:t>
            </a:r>
            <a:r>
              <a:rPr lang="en-US" dirty="0" err="1" smtClean="0">
                <a:latin typeface="AhnbergHand"/>
                <a:cs typeface="AhnbergHand"/>
              </a:rPr>
              <a:t>addr</a:t>
            </a:r>
            <a:r>
              <a:rPr lang="en-US" dirty="0" smtClean="0">
                <a:latin typeface="AhnbergHand"/>
                <a:cs typeface="AhnbergHand"/>
              </a:rPr>
              <a:t> </a:t>
            </a:r>
            <a:endParaRPr lang="en-US" dirty="0">
              <a:latin typeface="AhnbergHand"/>
              <a:cs typeface="AhnbergHand"/>
            </a:endParaRPr>
          </a:p>
        </p:txBody>
      </p:sp>
      <p:sp>
        <p:nvSpPr>
          <p:cNvPr id="21" name="TextBox 20"/>
          <p:cNvSpPr txBox="1"/>
          <p:nvPr/>
        </p:nvSpPr>
        <p:spPr>
          <a:xfrm>
            <a:off x="5293981" y="5112581"/>
            <a:ext cx="3554319" cy="369332"/>
          </a:xfrm>
          <a:prstGeom prst="rect">
            <a:avLst/>
          </a:prstGeom>
          <a:noFill/>
        </p:spPr>
        <p:txBody>
          <a:bodyPr wrap="none" rtlCol="0">
            <a:spAutoFit/>
          </a:bodyPr>
          <a:lstStyle/>
          <a:p>
            <a:r>
              <a:rPr lang="en-US" dirty="0" smtClean="0">
                <a:solidFill>
                  <a:srgbClr val="FF0000"/>
                </a:solidFill>
                <a:latin typeface="AhnbergHand"/>
                <a:cs typeface="AhnbergHand"/>
              </a:rPr>
              <a:t>DNSSEC validation queries</a:t>
            </a:r>
            <a:endParaRPr lang="en-US" dirty="0">
              <a:solidFill>
                <a:srgbClr val="FF0000"/>
              </a:solidFill>
              <a:latin typeface="AhnbergHand"/>
              <a:cs typeface="AhnbergHand"/>
            </a:endParaRPr>
          </a:p>
        </p:txBody>
      </p:sp>
    </p:spTree>
    <p:extLst>
      <p:ext uri="{BB962C8B-B14F-4D97-AF65-F5344CB8AC3E}">
        <p14:creationId xmlns:p14="http://schemas.microsoft.com/office/powerpoint/2010/main" val="17923472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 Run</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a:latin typeface="+mn-lt"/>
              </a:rPr>
              <a:t>8</a:t>
            </a:r>
            <a:r>
              <a:rPr lang="en-US" dirty="0" smtClean="0">
                <a:latin typeface="+mn-lt"/>
              </a:rPr>
              <a:t> – 17  February 2013</a:t>
            </a:r>
          </a:p>
          <a:p>
            <a:pPr marL="0" indent="0">
              <a:buNone/>
            </a:pPr>
            <a:endParaRPr lang="en-US" b="1" dirty="0">
              <a:solidFill>
                <a:schemeClr val="accent6">
                  <a:lumMod val="50000"/>
                </a:schemeClr>
              </a:solidFill>
              <a:latin typeface="+mn-lt"/>
            </a:endParaRPr>
          </a:p>
          <a:p>
            <a:pPr marL="0" indent="0">
              <a:buNone/>
            </a:pPr>
            <a:r>
              <a:rPr lang="en-US" b="1" dirty="0" smtClean="0">
                <a:solidFill>
                  <a:schemeClr val="accent6">
                    <a:lumMod val="50000"/>
                  </a:schemeClr>
                </a:solidFill>
                <a:latin typeface="+mn-lt"/>
              </a:rPr>
              <a:t>2,549,816</a:t>
            </a:r>
            <a:r>
              <a:rPr lang="en-US" dirty="0" smtClean="0">
                <a:latin typeface="+mn-lt"/>
              </a:rPr>
              <a:t> </a:t>
            </a:r>
            <a:r>
              <a:rPr lang="en-US" dirty="0" smtClean="0">
                <a:latin typeface="+mn-lt"/>
              </a:rPr>
              <a:t>experiments were </a:t>
            </a:r>
            <a:r>
              <a:rPr lang="en-US" dirty="0" smtClean="0">
                <a:latin typeface="+mn-lt"/>
              </a:rPr>
              <a:t>executed</a:t>
            </a:r>
          </a:p>
          <a:p>
            <a:pPr marL="0" indent="0">
              <a:buNone/>
            </a:pPr>
            <a:endParaRPr lang="en-US" dirty="0">
              <a:latin typeface="+mn-lt"/>
            </a:endParaRPr>
          </a:p>
          <a:p>
            <a:pPr marL="0" indent="0">
              <a:buNone/>
            </a:pPr>
            <a:r>
              <a:rPr lang="en-US" dirty="0" smtClean="0">
                <a:latin typeface="+mn-lt"/>
              </a:rPr>
              <a:t>Each experiment queried for a name contained in a DNSSEC-signed unique subdomain of a common zone and then fetched a web blot</a:t>
            </a:r>
          </a:p>
          <a:p>
            <a:pPr marL="0" indent="0">
              <a:buNone/>
            </a:pPr>
            <a:endParaRPr lang="en-US" dirty="0">
              <a:latin typeface="+mn-lt"/>
            </a:endParaRPr>
          </a:p>
          <a:p>
            <a:pPr marL="0" indent="0">
              <a:buNone/>
            </a:pPr>
            <a:r>
              <a:rPr lang="en-US" dirty="0" smtClean="0">
                <a:latin typeface="+mn-lt"/>
              </a:rPr>
              <a:t>The DNS name server and Web server were </a:t>
            </a:r>
            <a:r>
              <a:rPr lang="en-US" dirty="0" err="1" smtClean="0">
                <a:latin typeface="+mn-lt"/>
              </a:rPr>
              <a:t>colocated</a:t>
            </a:r>
            <a:r>
              <a:rPr lang="en-US" dirty="0" smtClean="0">
                <a:latin typeface="+mn-lt"/>
              </a:rPr>
              <a:t> on the same measurement server</a:t>
            </a:r>
            <a:endParaRPr lang="en-US" dirty="0" smtClean="0">
              <a:latin typeface="+mn-lt"/>
            </a:endParaRPr>
          </a:p>
          <a:p>
            <a:pPr marL="0" indent="0">
              <a:buNone/>
            </a:pPr>
            <a:r>
              <a:rPr lang="en-US" dirty="0">
                <a:latin typeface="+mn-lt"/>
              </a:rPr>
              <a:t>	</a:t>
            </a:r>
            <a:endParaRPr lang="en-US" dirty="0" smtClean="0">
              <a:latin typeface="+mn-lt"/>
            </a:endParaRPr>
          </a:p>
          <a:p>
            <a:pPr marL="0" indent="0">
              <a:buNone/>
            </a:pPr>
            <a:endParaRPr lang="en-US" dirty="0">
              <a:latin typeface="+mn-lt"/>
            </a:endParaRPr>
          </a:p>
        </p:txBody>
      </p:sp>
    </p:spTree>
    <p:extLst>
      <p:ext uri="{BB962C8B-B14F-4D97-AF65-F5344CB8AC3E}">
        <p14:creationId xmlns:p14="http://schemas.microsoft.com/office/powerpoint/2010/main" val="328466065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 Resolvers</a:t>
            </a:r>
            <a:endParaRPr lang="en-US" dirty="0"/>
          </a:p>
        </p:txBody>
      </p:sp>
      <p:sp>
        <p:nvSpPr>
          <p:cNvPr id="3" name="Content Placeholder 2"/>
          <p:cNvSpPr>
            <a:spLocks noGrp="1"/>
          </p:cNvSpPr>
          <p:nvPr>
            <p:ph idx="1"/>
          </p:nvPr>
        </p:nvSpPr>
        <p:spPr>
          <a:ln>
            <a:noFill/>
          </a:ln>
        </p:spPr>
        <p:txBody>
          <a:bodyPr>
            <a:normAutofit/>
          </a:bodyPr>
          <a:lstStyle/>
          <a:p>
            <a:r>
              <a:rPr lang="en-US" dirty="0" smtClean="0">
                <a:latin typeface="+mn-lt"/>
              </a:rPr>
              <a:t>How many unique IP addresses queried for experiment domains in </a:t>
            </a:r>
            <a:r>
              <a:rPr lang="en-US" dirty="0" err="1" smtClean="0">
                <a:solidFill>
                  <a:srgbClr val="7F7F7F"/>
                </a:solidFill>
                <a:latin typeface="+mn-lt"/>
              </a:rPr>
              <a:t>dotnxdomain.net</a:t>
            </a:r>
            <a:r>
              <a:rPr lang="en-US" dirty="0" smtClean="0">
                <a:latin typeface="+mn-lt"/>
              </a:rPr>
              <a:t>?</a:t>
            </a:r>
          </a:p>
          <a:p>
            <a:pPr marL="457200" lvl="1" indent="0">
              <a:buNone/>
            </a:pPr>
            <a:r>
              <a:rPr lang="en-US" sz="3200" b="1" dirty="0" smtClean="0">
                <a:latin typeface="+mn-lt"/>
                <a:cs typeface="Lucida Console"/>
              </a:rPr>
              <a:t> </a:t>
            </a:r>
          </a:p>
          <a:p>
            <a:pPr marL="457200" lvl="1" indent="0">
              <a:buNone/>
            </a:pPr>
            <a:endParaRPr lang="en-US" dirty="0" smtClean="0">
              <a:latin typeface="+mn-lt"/>
              <a:cs typeface="Lucida Console"/>
            </a:endParaRPr>
          </a:p>
          <a:p>
            <a:r>
              <a:rPr lang="en-US" dirty="0" smtClean="0">
                <a:latin typeface="+mn-lt"/>
              </a:rPr>
              <a:t>How many of these DNS resolvers also queried for the DNSKEY RR of </a:t>
            </a:r>
            <a:r>
              <a:rPr lang="en-US" dirty="0" err="1" smtClean="0">
                <a:solidFill>
                  <a:srgbClr val="7F7F7F"/>
                </a:solidFill>
                <a:latin typeface="+mn-lt"/>
              </a:rPr>
              <a:t>dotnxdomain.net</a:t>
            </a:r>
            <a:r>
              <a:rPr lang="en-US" dirty="0" smtClean="0">
                <a:latin typeface="+mn-lt"/>
              </a:rPr>
              <a:t>?</a:t>
            </a:r>
          </a:p>
          <a:p>
            <a:pPr marL="0" lvl="1" indent="0">
              <a:buNone/>
            </a:pPr>
            <a:r>
              <a:rPr lang="en-US" dirty="0" smtClean="0">
                <a:latin typeface="+mn-lt"/>
                <a:cs typeface="Lucida Console"/>
              </a:rPr>
              <a:t>	</a:t>
            </a:r>
            <a:endParaRPr lang="en-US" b="1" dirty="0" smtClean="0">
              <a:latin typeface="+mn-lt"/>
              <a:cs typeface="Lucida Console"/>
            </a:endParaRPr>
          </a:p>
          <a:p>
            <a:endParaRPr lang="en-US" dirty="0"/>
          </a:p>
        </p:txBody>
      </p:sp>
    </p:spTree>
    <p:extLst>
      <p:ext uri="{BB962C8B-B14F-4D97-AF65-F5344CB8AC3E}">
        <p14:creationId xmlns:p14="http://schemas.microsoft.com/office/powerpoint/2010/main" val="335900169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DNS Resolvers</a:t>
            </a:r>
            <a:endParaRPr lang="en-US" dirty="0"/>
          </a:p>
        </p:txBody>
      </p:sp>
      <p:sp>
        <p:nvSpPr>
          <p:cNvPr id="3" name="Content Placeholder 2"/>
          <p:cNvSpPr>
            <a:spLocks noGrp="1"/>
          </p:cNvSpPr>
          <p:nvPr>
            <p:ph idx="1"/>
          </p:nvPr>
        </p:nvSpPr>
        <p:spPr>
          <a:ln>
            <a:noFill/>
          </a:ln>
        </p:spPr>
        <p:txBody>
          <a:bodyPr>
            <a:normAutofit/>
          </a:bodyPr>
          <a:lstStyle/>
          <a:p>
            <a:r>
              <a:rPr lang="en-US" dirty="0" smtClean="0">
                <a:latin typeface="+mn-lt"/>
              </a:rPr>
              <a:t>How many unique IP addresses queried for experiment domains in </a:t>
            </a:r>
            <a:r>
              <a:rPr lang="en-US" dirty="0" err="1" smtClean="0">
                <a:solidFill>
                  <a:srgbClr val="7F7F7F"/>
                </a:solidFill>
                <a:latin typeface="+mn-lt"/>
              </a:rPr>
              <a:t>dotnxdomain.net</a:t>
            </a:r>
            <a:r>
              <a:rPr lang="en-US" dirty="0" smtClean="0">
                <a:latin typeface="+mn-lt"/>
              </a:rPr>
              <a:t>?</a:t>
            </a:r>
          </a:p>
          <a:p>
            <a:pPr marL="457200" lvl="1" indent="0">
              <a:buNone/>
            </a:pPr>
            <a:r>
              <a:rPr lang="en-US" dirty="0" smtClean="0">
                <a:latin typeface="Lucida Console"/>
                <a:cs typeface="Lucida Console"/>
              </a:rPr>
              <a:t> </a:t>
            </a:r>
            <a:r>
              <a:rPr lang="en-US" sz="3200" b="1" dirty="0" smtClean="0">
                <a:solidFill>
                  <a:srgbClr val="984807"/>
                </a:solidFill>
                <a:latin typeface="+mn-lt"/>
                <a:cs typeface="Lucida Console"/>
              </a:rPr>
              <a:t>75,123</a:t>
            </a:r>
            <a:endParaRPr lang="en-US" b="1" dirty="0" smtClean="0">
              <a:solidFill>
                <a:srgbClr val="984807"/>
              </a:solidFill>
              <a:latin typeface="+mn-lt"/>
              <a:cs typeface="Lucida Console"/>
            </a:endParaRPr>
          </a:p>
          <a:p>
            <a:pPr marL="457200" lvl="1" indent="0">
              <a:buNone/>
            </a:pPr>
            <a:endParaRPr lang="en-US" dirty="0" smtClean="0">
              <a:latin typeface="Lucida Console"/>
              <a:cs typeface="Lucida Console"/>
            </a:endParaRPr>
          </a:p>
          <a:p>
            <a:r>
              <a:rPr lang="en-US" dirty="0" smtClean="0">
                <a:latin typeface="+mn-lt"/>
              </a:rPr>
              <a:t>How many of these DNS resolvers also queried for DNSKEY RRs in </a:t>
            </a:r>
            <a:r>
              <a:rPr lang="en-US" dirty="0" err="1" smtClean="0">
                <a:solidFill>
                  <a:schemeClr val="bg1">
                    <a:lumMod val="50000"/>
                  </a:schemeClr>
                </a:solidFill>
                <a:latin typeface="+mn-lt"/>
              </a:rPr>
              <a:t>dotnxdomain.net</a:t>
            </a:r>
            <a:r>
              <a:rPr lang="en-US" dirty="0" smtClean="0">
                <a:latin typeface="+mn-lt"/>
              </a:rPr>
              <a:t>?</a:t>
            </a:r>
          </a:p>
          <a:p>
            <a:pPr marL="0" lvl="1" indent="0">
              <a:buNone/>
            </a:pPr>
            <a:r>
              <a:rPr lang="en-US" dirty="0" smtClean="0">
                <a:latin typeface="Lucida Console"/>
                <a:cs typeface="Lucida Console"/>
              </a:rPr>
              <a:t>	  </a:t>
            </a:r>
            <a:r>
              <a:rPr lang="en-US" sz="3200" b="1" dirty="0" smtClean="0">
                <a:solidFill>
                  <a:srgbClr val="984807"/>
                </a:solidFill>
                <a:latin typeface="+mn-lt"/>
                <a:cs typeface="Lucida Console"/>
              </a:rPr>
              <a:t>3,940</a:t>
            </a:r>
            <a:endParaRPr lang="en-US" b="1" dirty="0" smtClean="0">
              <a:solidFill>
                <a:srgbClr val="984807"/>
              </a:solidFill>
              <a:latin typeface="+mn-lt"/>
              <a:cs typeface="Lucida Console"/>
            </a:endParaRPr>
          </a:p>
          <a:p>
            <a:endParaRPr lang="en-US" dirty="0"/>
          </a:p>
        </p:txBody>
      </p:sp>
    </p:spTree>
    <p:extLst>
      <p:ext uri="{BB962C8B-B14F-4D97-AF65-F5344CB8AC3E}">
        <p14:creationId xmlns:p14="http://schemas.microsoft.com/office/powerpoint/2010/main" val="408807815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574"/>
            <a:ext cx="8229600" cy="1143000"/>
          </a:xfrm>
        </p:spPr>
        <p:txBody>
          <a:bodyPr>
            <a:normAutofit fontScale="90000"/>
          </a:bodyPr>
          <a:lstStyle/>
          <a:p>
            <a:r>
              <a:rPr lang="en-US" dirty="0" smtClean="0"/>
              <a:t>Q1: What proportion of DNS resolvers are DNSSEC-capable?</a:t>
            </a:r>
            <a:endParaRPr lang="en-US" dirty="0"/>
          </a:p>
        </p:txBody>
      </p:sp>
      <p:sp>
        <p:nvSpPr>
          <p:cNvPr id="3" name="Content Placeholder 2"/>
          <p:cNvSpPr>
            <a:spLocks noGrp="1"/>
          </p:cNvSpPr>
          <p:nvPr>
            <p:ph idx="1"/>
          </p:nvPr>
        </p:nvSpPr>
        <p:spPr>
          <a:xfrm>
            <a:off x="457200" y="2321811"/>
            <a:ext cx="8229600" cy="2789939"/>
          </a:xfrm>
        </p:spPr>
        <p:txBody>
          <a:bodyPr>
            <a:normAutofit/>
          </a:bodyPr>
          <a:lstStyle/>
          <a:p>
            <a:pPr marL="0" indent="0">
              <a:buNone/>
            </a:pPr>
            <a:r>
              <a:rPr lang="en-US" b="1" dirty="0" smtClean="0">
                <a:solidFill>
                  <a:schemeClr val="accent6">
                    <a:lumMod val="50000"/>
                  </a:schemeClr>
                </a:solidFill>
                <a:latin typeface="+mn-lt"/>
                <a:cs typeface="Lucida Console"/>
              </a:rPr>
              <a:t>5.2% </a:t>
            </a:r>
            <a:r>
              <a:rPr lang="en-US" sz="2800" dirty="0" smtClean="0">
                <a:latin typeface="+mn-lt"/>
                <a:cs typeface="Lucida Console"/>
              </a:rPr>
              <a:t>of visible DNS resolvers appear to be performing DNSSEC validation*</a:t>
            </a:r>
            <a:endParaRPr lang="en-US" sz="2800" dirty="0">
              <a:latin typeface="+mn-lt"/>
              <a:cs typeface="Lucida Console"/>
            </a:endParaRPr>
          </a:p>
        </p:txBody>
      </p:sp>
      <p:sp>
        <p:nvSpPr>
          <p:cNvPr id="4" name="TextBox 3"/>
          <p:cNvSpPr txBox="1"/>
          <p:nvPr/>
        </p:nvSpPr>
        <p:spPr>
          <a:xfrm>
            <a:off x="3059726" y="5111750"/>
            <a:ext cx="5627074" cy="646331"/>
          </a:xfrm>
          <a:prstGeom prst="rect">
            <a:avLst/>
          </a:prstGeom>
          <a:noFill/>
        </p:spPr>
        <p:txBody>
          <a:bodyPr wrap="square" rtlCol="0">
            <a:spAutoFit/>
          </a:bodyPr>
          <a:lstStyle/>
          <a:p>
            <a:r>
              <a:rPr lang="en-US" dirty="0" smtClean="0"/>
              <a:t>* Assuming that querying for a DNSKEY or DS record indicates that some form of DNSSEC validation is going on.</a:t>
            </a:r>
          </a:p>
        </p:txBody>
      </p:sp>
    </p:spTree>
    <p:extLst>
      <p:ext uri="{BB962C8B-B14F-4D97-AF65-F5344CB8AC3E}">
        <p14:creationId xmlns:p14="http://schemas.microsoft.com/office/powerpoint/2010/main" val="224003583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574"/>
            <a:ext cx="8229600" cy="1143000"/>
          </a:xfrm>
        </p:spPr>
        <p:txBody>
          <a:bodyPr>
            <a:normAutofit/>
          </a:bodyPr>
          <a:lstStyle/>
          <a:p>
            <a:r>
              <a:rPr lang="en-US" dirty="0" smtClean="0"/>
              <a:t>A simple view of the DNS</a:t>
            </a:r>
            <a:endParaRPr lang="en-US" dirty="0"/>
          </a:p>
        </p:txBody>
      </p:sp>
      <p:sp>
        <p:nvSpPr>
          <p:cNvPr id="5" name="Freeform 4"/>
          <p:cNvSpPr/>
          <p:nvPr/>
        </p:nvSpPr>
        <p:spPr>
          <a:xfrm>
            <a:off x="226556" y="2396644"/>
            <a:ext cx="1471368" cy="753502"/>
          </a:xfrm>
          <a:custGeom>
            <a:avLst/>
            <a:gdLst>
              <a:gd name="connsiteX0" fmla="*/ 82599 w 1471368"/>
              <a:gd name="connsiteY0" fmla="*/ 88463 h 753502"/>
              <a:gd name="connsiteX1" fmla="*/ 929242 w 1471368"/>
              <a:gd name="connsiteY1" fmla="*/ 98787 h 753502"/>
              <a:gd name="connsiteX2" fmla="*/ 1383538 w 1471368"/>
              <a:gd name="connsiteY2" fmla="*/ 67814 h 753502"/>
              <a:gd name="connsiteX3" fmla="*/ 1424838 w 1471368"/>
              <a:gd name="connsiteY3" fmla="*/ 676955 h 753502"/>
              <a:gd name="connsiteX4" fmla="*/ 867293 w 1471368"/>
              <a:gd name="connsiteY4" fmla="*/ 749226 h 753502"/>
              <a:gd name="connsiteX5" fmla="*/ 113574 w 1471368"/>
              <a:gd name="connsiteY5" fmla="*/ 738901 h 753502"/>
              <a:gd name="connsiteX6" fmla="*/ 30975 w 1471368"/>
              <a:gd name="connsiteY6" fmla="*/ 687279 h 753502"/>
              <a:gd name="connsiteX7" fmla="*/ 10325 w 1471368"/>
              <a:gd name="connsiteY7" fmla="*/ 67814 h 753502"/>
              <a:gd name="connsiteX8" fmla="*/ 0 w 1471368"/>
              <a:gd name="connsiteY8" fmla="*/ 16192 h 75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1368" h="753502">
                <a:moveTo>
                  <a:pt x="82599" y="88463"/>
                </a:moveTo>
                <a:lnTo>
                  <a:pt x="929242" y="98787"/>
                </a:lnTo>
                <a:cubicBezTo>
                  <a:pt x="1146065" y="95346"/>
                  <a:pt x="1300939" y="-28547"/>
                  <a:pt x="1383538" y="67814"/>
                </a:cubicBezTo>
                <a:cubicBezTo>
                  <a:pt x="1466137" y="164175"/>
                  <a:pt x="1510879" y="563386"/>
                  <a:pt x="1424838" y="676955"/>
                </a:cubicBezTo>
                <a:cubicBezTo>
                  <a:pt x="1338797" y="790524"/>
                  <a:pt x="1085837" y="738902"/>
                  <a:pt x="867293" y="749226"/>
                </a:cubicBezTo>
                <a:cubicBezTo>
                  <a:pt x="648749" y="759550"/>
                  <a:pt x="252960" y="749226"/>
                  <a:pt x="113574" y="738901"/>
                </a:cubicBezTo>
                <a:cubicBezTo>
                  <a:pt x="-25812" y="728577"/>
                  <a:pt x="48183" y="799127"/>
                  <a:pt x="30975" y="687279"/>
                </a:cubicBezTo>
                <a:cubicBezTo>
                  <a:pt x="13767" y="575431"/>
                  <a:pt x="15487" y="179662"/>
                  <a:pt x="10325" y="67814"/>
                </a:cubicBezTo>
                <a:cubicBezTo>
                  <a:pt x="5162" y="-44034"/>
                  <a:pt x="0" y="16192"/>
                  <a:pt x="0" y="161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TextBox 5"/>
          <p:cNvSpPr txBox="1"/>
          <p:nvPr/>
        </p:nvSpPr>
        <p:spPr>
          <a:xfrm>
            <a:off x="433054" y="2620498"/>
            <a:ext cx="928459" cy="369332"/>
          </a:xfrm>
          <a:prstGeom prst="rect">
            <a:avLst/>
          </a:prstGeom>
          <a:noFill/>
        </p:spPr>
        <p:txBody>
          <a:bodyPr wrap="none" rtlCol="0">
            <a:spAutoFit/>
          </a:bodyPr>
          <a:lstStyle/>
          <a:p>
            <a:r>
              <a:rPr lang="en-US" dirty="0" smtClean="0">
                <a:latin typeface="AhnbergHand"/>
                <a:cs typeface="AhnbergHand"/>
              </a:rPr>
              <a:t>Client</a:t>
            </a:r>
            <a:endParaRPr lang="en-US" dirty="0">
              <a:latin typeface="AhnbergHand"/>
              <a:cs typeface="AhnbergHand"/>
            </a:endParaRPr>
          </a:p>
        </p:txBody>
      </p:sp>
      <p:sp>
        <p:nvSpPr>
          <p:cNvPr id="7" name="Freeform 6"/>
          <p:cNvSpPr/>
          <p:nvPr/>
        </p:nvSpPr>
        <p:spPr>
          <a:xfrm>
            <a:off x="2889195" y="2397023"/>
            <a:ext cx="1868512" cy="833738"/>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2836282" y="2620498"/>
            <a:ext cx="1896962" cy="369332"/>
          </a:xfrm>
          <a:prstGeom prst="rect">
            <a:avLst/>
          </a:prstGeom>
          <a:noFill/>
        </p:spPr>
        <p:txBody>
          <a:bodyPr wrap="none" rtlCol="0">
            <a:spAutoFit/>
          </a:bodyPr>
          <a:lstStyle/>
          <a:p>
            <a:r>
              <a:rPr lang="en-US" dirty="0" smtClean="0">
                <a:latin typeface="AhnbergHand"/>
                <a:cs typeface="AhnbergHand"/>
              </a:rPr>
              <a:t>DNS Resolver</a:t>
            </a:r>
            <a:endParaRPr lang="en-US" dirty="0">
              <a:latin typeface="AhnbergHand"/>
              <a:cs typeface="AhnbergHand"/>
            </a:endParaRPr>
          </a:p>
        </p:txBody>
      </p:sp>
      <p:sp>
        <p:nvSpPr>
          <p:cNvPr id="9" name="Freeform 8"/>
          <p:cNvSpPr/>
          <p:nvPr/>
        </p:nvSpPr>
        <p:spPr>
          <a:xfrm>
            <a:off x="1595640" y="2423160"/>
            <a:ext cx="1232851" cy="196382"/>
          </a:xfrm>
          <a:custGeom>
            <a:avLst/>
            <a:gdLst>
              <a:gd name="connsiteX0" fmla="*/ 55754 w 1232851"/>
              <a:gd name="connsiteY0" fmla="*/ 175515 h 196382"/>
              <a:gd name="connsiteX1" fmla="*/ 45429 w 1232851"/>
              <a:gd name="connsiteY1" fmla="*/ 123893 h 196382"/>
              <a:gd name="connsiteX2" fmla="*/ 551350 w 1232851"/>
              <a:gd name="connsiteY2" fmla="*/ 20649 h 196382"/>
              <a:gd name="connsiteX3" fmla="*/ 1212144 w 1232851"/>
              <a:gd name="connsiteY3" fmla="*/ 103244 h 196382"/>
              <a:gd name="connsiteX4" fmla="*/ 1057270 w 1232851"/>
              <a:gd name="connsiteY4" fmla="*/ 0 h 196382"/>
              <a:gd name="connsiteX5" fmla="*/ 1232794 w 1232851"/>
              <a:gd name="connsiteY5" fmla="*/ 103244 h 196382"/>
              <a:gd name="connsiteX6" fmla="*/ 1077920 w 1232851"/>
              <a:gd name="connsiteY6" fmla="*/ 196164 h 196382"/>
              <a:gd name="connsiteX7" fmla="*/ 1201819 w 1232851"/>
              <a:gd name="connsiteY7" fmla="*/ 123893 h 196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2851" h="196382">
                <a:moveTo>
                  <a:pt x="55754" y="175515"/>
                </a:moveTo>
                <a:cubicBezTo>
                  <a:pt x="9292" y="162609"/>
                  <a:pt x="-37170" y="149704"/>
                  <a:pt x="45429" y="123893"/>
                </a:cubicBezTo>
                <a:cubicBezTo>
                  <a:pt x="128028" y="98082"/>
                  <a:pt x="356898" y="24090"/>
                  <a:pt x="551350" y="20649"/>
                </a:cubicBezTo>
                <a:cubicBezTo>
                  <a:pt x="745802" y="17208"/>
                  <a:pt x="1127824" y="106685"/>
                  <a:pt x="1212144" y="103244"/>
                </a:cubicBezTo>
                <a:cubicBezTo>
                  <a:pt x="1296464" y="99803"/>
                  <a:pt x="1053828" y="0"/>
                  <a:pt x="1057270" y="0"/>
                </a:cubicBezTo>
                <a:cubicBezTo>
                  <a:pt x="1060712" y="0"/>
                  <a:pt x="1229352" y="70550"/>
                  <a:pt x="1232794" y="103244"/>
                </a:cubicBezTo>
                <a:cubicBezTo>
                  <a:pt x="1236236" y="135938"/>
                  <a:pt x="1083082" y="192723"/>
                  <a:pt x="1077920" y="196164"/>
                </a:cubicBezTo>
                <a:cubicBezTo>
                  <a:pt x="1072758" y="199605"/>
                  <a:pt x="1137288" y="161749"/>
                  <a:pt x="1201819" y="123893"/>
                </a:cubicBezTo>
              </a:path>
            </a:pathLst>
          </a:custGeom>
          <a:ln>
            <a:solidFill>
              <a:schemeClr val="bg2">
                <a:lumMod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Freeform 9"/>
          <p:cNvSpPr/>
          <p:nvPr/>
        </p:nvSpPr>
        <p:spPr>
          <a:xfrm>
            <a:off x="4639015" y="2298453"/>
            <a:ext cx="1232851" cy="196382"/>
          </a:xfrm>
          <a:custGeom>
            <a:avLst/>
            <a:gdLst>
              <a:gd name="connsiteX0" fmla="*/ 55754 w 1232851"/>
              <a:gd name="connsiteY0" fmla="*/ 175515 h 196382"/>
              <a:gd name="connsiteX1" fmla="*/ 45429 w 1232851"/>
              <a:gd name="connsiteY1" fmla="*/ 123893 h 196382"/>
              <a:gd name="connsiteX2" fmla="*/ 551350 w 1232851"/>
              <a:gd name="connsiteY2" fmla="*/ 20649 h 196382"/>
              <a:gd name="connsiteX3" fmla="*/ 1212144 w 1232851"/>
              <a:gd name="connsiteY3" fmla="*/ 103244 h 196382"/>
              <a:gd name="connsiteX4" fmla="*/ 1057270 w 1232851"/>
              <a:gd name="connsiteY4" fmla="*/ 0 h 196382"/>
              <a:gd name="connsiteX5" fmla="*/ 1232794 w 1232851"/>
              <a:gd name="connsiteY5" fmla="*/ 103244 h 196382"/>
              <a:gd name="connsiteX6" fmla="*/ 1077920 w 1232851"/>
              <a:gd name="connsiteY6" fmla="*/ 196164 h 196382"/>
              <a:gd name="connsiteX7" fmla="*/ 1201819 w 1232851"/>
              <a:gd name="connsiteY7" fmla="*/ 123893 h 196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2851" h="196382">
                <a:moveTo>
                  <a:pt x="55754" y="175515"/>
                </a:moveTo>
                <a:cubicBezTo>
                  <a:pt x="9292" y="162609"/>
                  <a:pt x="-37170" y="149704"/>
                  <a:pt x="45429" y="123893"/>
                </a:cubicBezTo>
                <a:cubicBezTo>
                  <a:pt x="128028" y="98082"/>
                  <a:pt x="356898" y="24090"/>
                  <a:pt x="551350" y="20649"/>
                </a:cubicBezTo>
                <a:cubicBezTo>
                  <a:pt x="745802" y="17208"/>
                  <a:pt x="1127824" y="106685"/>
                  <a:pt x="1212144" y="103244"/>
                </a:cubicBezTo>
                <a:cubicBezTo>
                  <a:pt x="1296464" y="99803"/>
                  <a:pt x="1053828" y="0"/>
                  <a:pt x="1057270" y="0"/>
                </a:cubicBezTo>
                <a:cubicBezTo>
                  <a:pt x="1060712" y="0"/>
                  <a:pt x="1229352" y="70550"/>
                  <a:pt x="1232794" y="103244"/>
                </a:cubicBezTo>
                <a:cubicBezTo>
                  <a:pt x="1236236" y="135938"/>
                  <a:pt x="1083082" y="192723"/>
                  <a:pt x="1077920" y="196164"/>
                </a:cubicBezTo>
                <a:cubicBezTo>
                  <a:pt x="1072758" y="199605"/>
                  <a:pt x="1137288" y="161749"/>
                  <a:pt x="1201819" y="123893"/>
                </a:cubicBezTo>
              </a:path>
            </a:pathLst>
          </a:custGeom>
          <a:ln>
            <a:solidFill>
              <a:schemeClr val="bg2">
                <a:lumMod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 name="Freeform 15"/>
          <p:cNvSpPr/>
          <p:nvPr/>
        </p:nvSpPr>
        <p:spPr>
          <a:xfrm>
            <a:off x="5871866" y="2420122"/>
            <a:ext cx="1471368" cy="753502"/>
          </a:xfrm>
          <a:custGeom>
            <a:avLst/>
            <a:gdLst>
              <a:gd name="connsiteX0" fmla="*/ 82599 w 1471368"/>
              <a:gd name="connsiteY0" fmla="*/ 88463 h 753502"/>
              <a:gd name="connsiteX1" fmla="*/ 929242 w 1471368"/>
              <a:gd name="connsiteY1" fmla="*/ 98787 h 753502"/>
              <a:gd name="connsiteX2" fmla="*/ 1383538 w 1471368"/>
              <a:gd name="connsiteY2" fmla="*/ 67814 h 753502"/>
              <a:gd name="connsiteX3" fmla="*/ 1424838 w 1471368"/>
              <a:gd name="connsiteY3" fmla="*/ 676955 h 753502"/>
              <a:gd name="connsiteX4" fmla="*/ 867293 w 1471368"/>
              <a:gd name="connsiteY4" fmla="*/ 749226 h 753502"/>
              <a:gd name="connsiteX5" fmla="*/ 113574 w 1471368"/>
              <a:gd name="connsiteY5" fmla="*/ 738901 h 753502"/>
              <a:gd name="connsiteX6" fmla="*/ 30975 w 1471368"/>
              <a:gd name="connsiteY6" fmla="*/ 687279 h 753502"/>
              <a:gd name="connsiteX7" fmla="*/ 10325 w 1471368"/>
              <a:gd name="connsiteY7" fmla="*/ 67814 h 753502"/>
              <a:gd name="connsiteX8" fmla="*/ 0 w 1471368"/>
              <a:gd name="connsiteY8" fmla="*/ 16192 h 75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1368" h="753502">
                <a:moveTo>
                  <a:pt x="82599" y="88463"/>
                </a:moveTo>
                <a:lnTo>
                  <a:pt x="929242" y="98787"/>
                </a:lnTo>
                <a:cubicBezTo>
                  <a:pt x="1146065" y="95346"/>
                  <a:pt x="1300939" y="-28547"/>
                  <a:pt x="1383538" y="67814"/>
                </a:cubicBezTo>
                <a:cubicBezTo>
                  <a:pt x="1466137" y="164175"/>
                  <a:pt x="1510879" y="563386"/>
                  <a:pt x="1424838" y="676955"/>
                </a:cubicBezTo>
                <a:cubicBezTo>
                  <a:pt x="1338797" y="790524"/>
                  <a:pt x="1085837" y="738902"/>
                  <a:pt x="867293" y="749226"/>
                </a:cubicBezTo>
                <a:cubicBezTo>
                  <a:pt x="648749" y="759550"/>
                  <a:pt x="252960" y="749226"/>
                  <a:pt x="113574" y="738901"/>
                </a:cubicBezTo>
                <a:cubicBezTo>
                  <a:pt x="-25812" y="728577"/>
                  <a:pt x="48183" y="799127"/>
                  <a:pt x="30975" y="687279"/>
                </a:cubicBezTo>
                <a:cubicBezTo>
                  <a:pt x="13767" y="575431"/>
                  <a:pt x="15487" y="179662"/>
                  <a:pt x="10325" y="67814"/>
                </a:cubicBezTo>
                <a:cubicBezTo>
                  <a:pt x="5162" y="-44034"/>
                  <a:pt x="0" y="16192"/>
                  <a:pt x="0" y="16192"/>
                </a:cubicBezTo>
              </a:path>
            </a:pathLst>
          </a:cu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7" name="TextBox 16"/>
          <p:cNvSpPr txBox="1"/>
          <p:nvPr/>
        </p:nvSpPr>
        <p:spPr>
          <a:xfrm>
            <a:off x="6078364" y="2643976"/>
            <a:ext cx="989800" cy="369332"/>
          </a:xfrm>
          <a:prstGeom prst="rect">
            <a:avLst/>
          </a:prstGeom>
          <a:noFill/>
        </p:spPr>
        <p:txBody>
          <a:bodyPr wrap="none" rtlCol="0">
            <a:spAutoFit/>
          </a:bodyPr>
          <a:lstStyle/>
          <a:p>
            <a:r>
              <a:rPr lang="en-US" dirty="0" smtClean="0">
                <a:latin typeface="AhnbergHand"/>
                <a:cs typeface="AhnbergHand"/>
              </a:rPr>
              <a:t>Server</a:t>
            </a:r>
            <a:endParaRPr lang="en-US" dirty="0">
              <a:latin typeface="AhnbergHand"/>
              <a:cs typeface="AhnbergHand"/>
            </a:endParaRPr>
          </a:p>
        </p:txBody>
      </p:sp>
    </p:spTree>
    <p:extLst>
      <p:ext uri="{BB962C8B-B14F-4D97-AF65-F5344CB8AC3E}">
        <p14:creationId xmlns:p14="http://schemas.microsoft.com/office/powerpoint/2010/main" val="32259033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574"/>
            <a:ext cx="8229600" cy="1143000"/>
          </a:xfrm>
        </p:spPr>
        <p:txBody>
          <a:bodyPr>
            <a:normAutofit fontScale="90000"/>
          </a:bodyPr>
          <a:lstStyle/>
          <a:p>
            <a:r>
              <a:rPr lang="en-US" dirty="0" smtClean="0"/>
              <a:t>But the real world of DNS is a bit more complicated </a:t>
            </a:r>
            <a:endParaRPr lang="en-US" dirty="0"/>
          </a:p>
        </p:txBody>
      </p:sp>
      <p:sp>
        <p:nvSpPr>
          <p:cNvPr id="5" name="Freeform 4"/>
          <p:cNvSpPr/>
          <p:nvPr/>
        </p:nvSpPr>
        <p:spPr>
          <a:xfrm>
            <a:off x="226556" y="2396644"/>
            <a:ext cx="1471368" cy="753502"/>
          </a:xfrm>
          <a:custGeom>
            <a:avLst/>
            <a:gdLst>
              <a:gd name="connsiteX0" fmla="*/ 82599 w 1471368"/>
              <a:gd name="connsiteY0" fmla="*/ 88463 h 753502"/>
              <a:gd name="connsiteX1" fmla="*/ 929242 w 1471368"/>
              <a:gd name="connsiteY1" fmla="*/ 98787 h 753502"/>
              <a:gd name="connsiteX2" fmla="*/ 1383538 w 1471368"/>
              <a:gd name="connsiteY2" fmla="*/ 67814 h 753502"/>
              <a:gd name="connsiteX3" fmla="*/ 1424838 w 1471368"/>
              <a:gd name="connsiteY3" fmla="*/ 676955 h 753502"/>
              <a:gd name="connsiteX4" fmla="*/ 867293 w 1471368"/>
              <a:gd name="connsiteY4" fmla="*/ 749226 h 753502"/>
              <a:gd name="connsiteX5" fmla="*/ 113574 w 1471368"/>
              <a:gd name="connsiteY5" fmla="*/ 738901 h 753502"/>
              <a:gd name="connsiteX6" fmla="*/ 30975 w 1471368"/>
              <a:gd name="connsiteY6" fmla="*/ 687279 h 753502"/>
              <a:gd name="connsiteX7" fmla="*/ 10325 w 1471368"/>
              <a:gd name="connsiteY7" fmla="*/ 67814 h 753502"/>
              <a:gd name="connsiteX8" fmla="*/ 0 w 1471368"/>
              <a:gd name="connsiteY8" fmla="*/ 16192 h 75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1368" h="753502">
                <a:moveTo>
                  <a:pt x="82599" y="88463"/>
                </a:moveTo>
                <a:lnTo>
                  <a:pt x="929242" y="98787"/>
                </a:lnTo>
                <a:cubicBezTo>
                  <a:pt x="1146065" y="95346"/>
                  <a:pt x="1300939" y="-28547"/>
                  <a:pt x="1383538" y="67814"/>
                </a:cubicBezTo>
                <a:cubicBezTo>
                  <a:pt x="1466137" y="164175"/>
                  <a:pt x="1510879" y="563386"/>
                  <a:pt x="1424838" y="676955"/>
                </a:cubicBezTo>
                <a:cubicBezTo>
                  <a:pt x="1338797" y="790524"/>
                  <a:pt x="1085837" y="738902"/>
                  <a:pt x="867293" y="749226"/>
                </a:cubicBezTo>
                <a:cubicBezTo>
                  <a:pt x="648749" y="759550"/>
                  <a:pt x="252960" y="749226"/>
                  <a:pt x="113574" y="738901"/>
                </a:cubicBezTo>
                <a:cubicBezTo>
                  <a:pt x="-25812" y="728577"/>
                  <a:pt x="48183" y="799127"/>
                  <a:pt x="30975" y="687279"/>
                </a:cubicBezTo>
                <a:cubicBezTo>
                  <a:pt x="13767" y="575431"/>
                  <a:pt x="15487" y="179662"/>
                  <a:pt x="10325" y="67814"/>
                </a:cubicBezTo>
                <a:cubicBezTo>
                  <a:pt x="5162" y="-44034"/>
                  <a:pt x="0" y="16192"/>
                  <a:pt x="0" y="161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TextBox 5"/>
          <p:cNvSpPr txBox="1"/>
          <p:nvPr/>
        </p:nvSpPr>
        <p:spPr>
          <a:xfrm>
            <a:off x="433054" y="2620498"/>
            <a:ext cx="928459" cy="369332"/>
          </a:xfrm>
          <a:prstGeom prst="rect">
            <a:avLst/>
          </a:prstGeom>
          <a:noFill/>
        </p:spPr>
        <p:txBody>
          <a:bodyPr wrap="none" rtlCol="0">
            <a:spAutoFit/>
          </a:bodyPr>
          <a:lstStyle/>
          <a:p>
            <a:r>
              <a:rPr lang="en-US" dirty="0" smtClean="0">
                <a:latin typeface="AhnbergHand"/>
                <a:cs typeface="AhnbergHand"/>
              </a:rPr>
              <a:t>Client</a:t>
            </a:r>
            <a:endParaRPr lang="en-US" dirty="0">
              <a:latin typeface="AhnbergHand"/>
              <a:cs typeface="AhnbergHand"/>
            </a:endParaRPr>
          </a:p>
        </p:txBody>
      </p:sp>
      <p:sp>
        <p:nvSpPr>
          <p:cNvPr id="7" name="Freeform 6"/>
          <p:cNvSpPr/>
          <p:nvPr/>
        </p:nvSpPr>
        <p:spPr>
          <a:xfrm>
            <a:off x="2889195" y="2397023"/>
            <a:ext cx="1868512" cy="833738"/>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2836282" y="2620498"/>
            <a:ext cx="1896962" cy="369332"/>
          </a:xfrm>
          <a:prstGeom prst="rect">
            <a:avLst/>
          </a:prstGeom>
          <a:noFill/>
        </p:spPr>
        <p:txBody>
          <a:bodyPr wrap="none" rtlCol="0">
            <a:spAutoFit/>
          </a:bodyPr>
          <a:lstStyle/>
          <a:p>
            <a:r>
              <a:rPr lang="en-US" dirty="0" smtClean="0">
                <a:latin typeface="AhnbergHand"/>
                <a:cs typeface="AhnbergHand"/>
              </a:rPr>
              <a:t>DNS Resolver</a:t>
            </a:r>
            <a:endParaRPr lang="en-US" dirty="0">
              <a:latin typeface="AhnbergHand"/>
              <a:cs typeface="AhnbergHand"/>
            </a:endParaRPr>
          </a:p>
        </p:txBody>
      </p:sp>
      <p:sp>
        <p:nvSpPr>
          <p:cNvPr id="9" name="Freeform 8"/>
          <p:cNvSpPr/>
          <p:nvPr/>
        </p:nvSpPr>
        <p:spPr>
          <a:xfrm>
            <a:off x="1595640" y="2423160"/>
            <a:ext cx="1232851" cy="196382"/>
          </a:xfrm>
          <a:custGeom>
            <a:avLst/>
            <a:gdLst>
              <a:gd name="connsiteX0" fmla="*/ 55754 w 1232851"/>
              <a:gd name="connsiteY0" fmla="*/ 175515 h 196382"/>
              <a:gd name="connsiteX1" fmla="*/ 45429 w 1232851"/>
              <a:gd name="connsiteY1" fmla="*/ 123893 h 196382"/>
              <a:gd name="connsiteX2" fmla="*/ 551350 w 1232851"/>
              <a:gd name="connsiteY2" fmla="*/ 20649 h 196382"/>
              <a:gd name="connsiteX3" fmla="*/ 1212144 w 1232851"/>
              <a:gd name="connsiteY3" fmla="*/ 103244 h 196382"/>
              <a:gd name="connsiteX4" fmla="*/ 1057270 w 1232851"/>
              <a:gd name="connsiteY4" fmla="*/ 0 h 196382"/>
              <a:gd name="connsiteX5" fmla="*/ 1232794 w 1232851"/>
              <a:gd name="connsiteY5" fmla="*/ 103244 h 196382"/>
              <a:gd name="connsiteX6" fmla="*/ 1077920 w 1232851"/>
              <a:gd name="connsiteY6" fmla="*/ 196164 h 196382"/>
              <a:gd name="connsiteX7" fmla="*/ 1201819 w 1232851"/>
              <a:gd name="connsiteY7" fmla="*/ 123893 h 196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2851" h="196382">
                <a:moveTo>
                  <a:pt x="55754" y="175515"/>
                </a:moveTo>
                <a:cubicBezTo>
                  <a:pt x="9292" y="162609"/>
                  <a:pt x="-37170" y="149704"/>
                  <a:pt x="45429" y="123893"/>
                </a:cubicBezTo>
                <a:cubicBezTo>
                  <a:pt x="128028" y="98082"/>
                  <a:pt x="356898" y="24090"/>
                  <a:pt x="551350" y="20649"/>
                </a:cubicBezTo>
                <a:cubicBezTo>
                  <a:pt x="745802" y="17208"/>
                  <a:pt x="1127824" y="106685"/>
                  <a:pt x="1212144" y="103244"/>
                </a:cubicBezTo>
                <a:cubicBezTo>
                  <a:pt x="1296464" y="99803"/>
                  <a:pt x="1053828" y="0"/>
                  <a:pt x="1057270" y="0"/>
                </a:cubicBezTo>
                <a:cubicBezTo>
                  <a:pt x="1060712" y="0"/>
                  <a:pt x="1229352" y="70550"/>
                  <a:pt x="1232794" y="103244"/>
                </a:cubicBezTo>
                <a:cubicBezTo>
                  <a:pt x="1236236" y="135938"/>
                  <a:pt x="1083082" y="192723"/>
                  <a:pt x="1077920" y="196164"/>
                </a:cubicBezTo>
                <a:cubicBezTo>
                  <a:pt x="1072758" y="199605"/>
                  <a:pt x="1137288" y="161749"/>
                  <a:pt x="1201819" y="123893"/>
                </a:cubicBezTo>
              </a:path>
            </a:pathLst>
          </a:custGeom>
          <a:ln>
            <a:solidFill>
              <a:schemeClr val="bg2">
                <a:lumMod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Freeform 9"/>
          <p:cNvSpPr/>
          <p:nvPr/>
        </p:nvSpPr>
        <p:spPr>
          <a:xfrm>
            <a:off x="4639015" y="2298453"/>
            <a:ext cx="1232851" cy="196382"/>
          </a:xfrm>
          <a:custGeom>
            <a:avLst/>
            <a:gdLst>
              <a:gd name="connsiteX0" fmla="*/ 55754 w 1232851"/>
              <a:gd name="connsiteY0" fmla="*/ 175515 h 196382"/>
              <a:gd name="connsiteX1" fmla="*/ 45429 w 1232851"/>
              <a:gd name="connsiteY1" fmla="*/ 123893 h 196382"/>
              <a:gd name="connsiteX2" fmla="*/ 551350 w 1232851"/>
              <a:gd name="connsiteY2" fmla="*/ 20649 h 196382"/>
              <a:gd name="connsiteX3" fmla="*/ 1212144 w 1232851"/>
              <a:gd name="connsiteY3" fmla="*/ 103244 h 196382"/>
              <a:gd name="connsiteX4" fmla="*/ 1057270 w 1232851"/>
              <a:gd name="connsiteY4" fmla="*/ 0 h 196382"/>
              <a:gd name="connsiteX5" fmla="*/ 1232794 w 1232851"/>
              <a:gd name="connsiteY5" fmla="*/ 103244 h 196382"/>
              <a:gd name="connsiteX6" fmla="*/ 1077920 w 1232851"/>
              <a:gd name="connsiteY6" fmla="*/ 196164 h 196382"/>
              <a:gd name="connsiteX7" fmla="*/ 1201819 w 1232851"/>
              <a:gd name="connsiteY7" fmla="*/ 123893 h 196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2851" h="196382">
                <a:moveTo>
                  <a:pt x="55754" y="175515"/>
                </a:moveTo>
                <a:cubicBezTo>
                  <a:pt x="9292" y="162609"/>
                  <a:pt x="-37170" y="149704"/>
                  <a:pt x="45429" y="123893"/>
                </a:cubicBezTo>
                <a:cubicBezTo>
                  <a:pt x="128028" y="98082"/>
                  <a:pt x="356898" y="24090"/>
                  <a:pt x="551350" y="20649"/>
                </a:cubicBezTo>
                <a:cubicBezTo>
                  <a:pt x="745802" y="17208"/>
                  <a:pt x="1127824" y="106685"/>
                  <a:pt x="1212144" y="103244"/>
                </a:cubicBezTo>
                <a:cubicBezTo>
                  <a:pt x="1296464" y="99803"/>
                  <a:pt x="1053828" y="0"/>
                  <a:pt x="1057270" y="0"/>
                </a:cubicBezTo>
                <a:cubicBezTo>
                  <a:pt x="1060712" y="0"/>
                  <a:pt x="1229352" y="70550"/>
                  <a:pt x="1232794" y="103244"/>
                </a:cubicBezTo>
                <a:cubicBezTo>
                  <a:pt x="1236236" y="135938"/>
                  <a:pt x="1083082" y="192723"/>
                  <a:pt x="1077920" y="196164"/>
                </a:cubicBezTo>
                <a:cubicBezTo>
                  <a:pt x="1072758" y="199605"/>
                  <a:pt x="1137288" y="161749"/>
                  <a:pt x="1201819" y="123893"/>
                </a:cubicBezTo>
              </a:path>
            </a:pathLst>
          </a:custGeom>
          <a:ln>
            <a:solidFill>
              <a:schemeClr val="bg2">
                <a:lumMod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 name="Freeform 15"/>
          <p:cNvSpPr/>
          <p:nvPr/>
        </p:nvSpPr>
        <p:spPr>
          <a:xfrm>
            <a:off x="5871866" y="2420122"/>
            <a:ext cx="1471368" cy="753502"/>
          </a:xfrm>
          <a:custGeom>
            <a:avLst/>
            <a:gdLst>
              <a:gd name="connsiteX0" fmla="*/ 82599 w 1471368"/>
              <a:gd name="connsiteY0" fmla="*/ 88463 h 753502"/>
              <a:gd name="connsiteX1" fmla="*/ 929242 w 1471368"/>
              <a:gd name="connsiteY1" fmla="*/ 98787 h 753502"/>
              <a:gd name="connsiteX2" fmla="*/ 1383538 w 1471368"/>
              <a:gd name="connsiteY2" fmla="*/ 67814 h 753502"/>
              <a:gd name="connsiteX3" fmla="*/ 1424838 w 1471368"/>
              <a:gd name="connsiteY3" fmla="*/ 676955 h 753502"/>
              <a:gd name="connsiteX4" fmla="*/ 867293 w 1471368"/>
              <a:gd name="connsiteY4" fmla="*/ 749226 h 753502"/>
              <a:gd name="connsiteX5" fmla="*/ 113574 w 1471368"/>
              <a:gd name="connsiteY5" fmla="*/ 738901 h 753502"/>
              <a:gd name="connsiteX6" fmla="*/ 30975 w 1471368"/>
              <a:gd name="connsiteY6" fmla="*/ 687279 h 753502"/>
              <a:gd name="connsiteX7" fmla="*/ 10325 w 1471368"/>
              <a:gd name="connsiteY7" fmla="*/ 67814 h 753502"/>
              <a:gd name="connsiteX8" fmla="*/ 0 w 1471368"/>
              <a:gd name="connsiteY8" fmla="*/ 16192 h 75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1368" h="753502">
                <a:moveTo>
                  <a:pt x="82599" y="88463"/>
                </a:moveTo>
                <a:lnTo>
                  <a:pt x="929242" y="98787"/>
                </a:lnTo>
                <a:cubicBezTo>
                  <a:pt x="1146065" y="95346"/>
                  <a:pt x="1300939" y="-28547"/>
                  <a:pt x="1383538" y="67814"/>
                </a:cubicBezTo>
                <a:cubicBezTo>
                  <a:pt x="1466137" y="164175"/>
                  <a:pt x="1510879" y="563386"/>
                  <a:pt x="1424838" y="676955"/>
                </a:cubicBezTo>
                <a:cubicBezTo>
                  <a:pt x="1338797" y="790524"/>
                  <a:pt x="1085837" y="738902"/>
                  <a:pt x="867293" y="749226"/>
                </a:cubicBezTo>
                <a:cubicBezTo>
                  <a:pt x="648749" y="759550"/>
                  <a:pt x="252960" y="749226"/>
                  <a:pt x="113574" y="738901"/>
                </a:cubicBezTo>
                <a:cubicBezTo>
                  <a:pt x="-25812" y="728577"/>
                  <a:pt x="48183" y="799127"/>
                  <a:pt x="30975" y="687279"/>
                </a:cubicBezTo>
                <a:cubicBezTo>
                  <a:pt x="13767" y="575431"/>
                  <a:pt x="15487" y="179662"/>
                  <a:pt x="10325" y="67814"/>
                </a:cubicBezTo>
                <a:cubicBezTo>
                  <a:pt x="5162" y="-44034"/>
                  <a:pt x="0" y="16192"/>
                  <a:pt x="0" y="16192"/>
                </a:cubicBezTo>
              </a:path>
            </a:pathLst>
          </a:cu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7" name="TextBox 16"/>
          <p:cNvSpPr txBox="1"/>
          <p:nvPr/>
        </p:nvSpPr>
        <p:spPr>
          <a:xfrm>
            <a:off x="6078364" y="2643976"/>
            <a:ext cx="989800" cy="369332"/>
          </a:xfrm>
          <a:prstGeom prst="rect">
            <a:avLst/>
          </a:prstGeom>
          <a:noFill/>
        </p:spPr>
        <p:txBody>
          <a:bodyPr wrap="none" rtlCol="0">
            <a:spAutoFit/>
          </a:bodyPr>
          <a:lstStyle/>
          <a:p>
            <a:r>
              <a:rPr lang="en-US" dirty="0" smtClean="0">
                <a:latin typeface="AhnbergHand"/>
                <a:cs typeface="AhnbergHand"/>
              </a:rPr>
              <a:t>Server</a:t>
            </a:r>
            <a:endParaRPr lang="en-US" dirty="0">
              <a:latin typeface="AhnbergHand"/>
              <a:cs typeface="AhnbergHand"/>
            </a:endParaRPr>
          </a:p>
        </p:txBody>
      </p:sp>
      <p:grpSp>
        <p:nvGrpSpPr>
          <p:cNvPr id="20" name="Group 19"/>
          <p:cNvGrpSpPr/>
          <p:nvPr/>
        </p:nvGrpSpPr>
        <p:grpSpPr>
          <a:xfrm>
            <a:off x="4639015" y="3535422"/>
            <a:ext cx="729236" cy="495837"/>
            <a:chOff x="4924605" y="4010196"/>
            <a:chExt cx="729236" cy="495837"/>
          </a:xfrm>
        </p:grpSpPr>
        <p:sp>
          <p:nvSpPr>
            <p:cNvPr id="18" name="Freeform 17"/>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TextBox 18"/>
            <p:cNvSpPr txBox="1"/>
            <p:nvPr/>
          </p:nvSpPr>
          <p:spPr>
            <a:xfrm>
              <a:off x="4924605" y="403125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grpSp>
        <p:nvGrpSpPr>
          <p:cNvPr id="21" name="Group 20"/>
          <p:cNvGrpSpPr/>
          <p:nvPr/>
        </p:nvGrpSpPr>
        <p:grpSpPr>
          <a:xfrm>
            <a:off x="4646299" y="4322327"/>
            <a:ext cx="729236" cy="495837"/>
            <a:chOff x="4924605" y="4010196"/>
            <a:chExt cx="729236" cy="495837"/>
          </a:xfrm>
        </p:grpSpPr>
        <p:sp>
          <p:nvSpPr>
            <p:cNvPr id="22" name="Freeform 21"/>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p:cNvSpPr txBox="1"/>
            <p:nvPr/>
          </p:nvSpPr>
          <p:spPr>
            <a:xfrm>
              <a:off x="4924605" y="403125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grpSp>
        <p:nvGrpSpPr>
          <p:cNvPr id="24" name="Group 23"/>
          <p:cNvGrpSpPr/>
          <p:nvPr/>
        </p:nvGrpSpPr>
        <p:grpSpPr>
          <a:xfrm>
            <a:off x="3667931" y="4920804"/>
            <a:ext cx="729236" cy="495837"/>
            <a:chOff x="4924605" y="4010196"/>
            <a:chExt cx="729236" cy="495837"/>
          </a:xfrm>
        </p:grpSpPr>
        <p:sp>
          <p:nvSpPr>
            <p:cNvPr id="25" name="Freeform 24"/>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TextBox 25"/>
            <p:cNvSpPr txBox="1"/>
            <p:nvPr/>
          </p:nvSpPr>
          <p:spPr>
            <a:xfrm>
              <a:off x="4924605" y="403125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grpSp>
        <p:nvGrpSpPr>
          <p:cNvPr id="27" name="Group 26"/>
          <p:cNvGrpSpPr/>
          <p:nvPr/>
        </p:nvGrpSpPr>
        <p:grpSpPr>
          <a:xfrm>
            <a:off x="3568083" y="4074408"/>
            <a:ext cx="729236" cy="495837"/>
            <a:chOff x="4924605" y="4010196"/>
            <a:chExt cx="729236" cy="495837"/>
          </a:xfrm>
        </p:grpSpPr>
        <p:sp>
          <p:nvSpPr>
            <p:cNvPr id="28" name="Freeform 27"/>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TextBox 28"/>
            <p:cNvSpPr txBox="1"/>
            <p:nvPr/>
          </p:nvSpPr>
          <p:spPr>
            <a:xfrm>
              <a:off x="4924605" y="403125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grpSp>
        <p:nvGrpSpPr>
          <p:cNvPr id="32" name="Group 31"/>
          <p:cNvGrpSpPr/>
          <p:nvPr/>
        </p:nvGrpSpPr>
        <p:grpSpPr>
          <a:xfrm>
            <a:off x="1835323" y="3784023"/>
            <a:ext cx="397721" cy="405811"/>
            <a:chOff x="1835323" y="3784023"/>
            <a:chExt cx="397721" cy="405811"/>
          </a:xfrm>
        </p:grpSpPr>
        <p:sp>
          <p:nvSpPr>
            <p:cNvPr id="30" name="Freeform 29"/>
            <p:cNvSpPr/>
            <p:nvPr/>
          </p:nvSpPr>
          <p:spPr>
            <a:xfrm>
              <a:off x="1835323" y="3784023"/>
              <a:ext cx="397721" cy="405811"/>
            </a:xfrm>
            <a:custGeom>
              <a:avLst/>
              <a:gdLst>
                <a:gd name="connsiteX0" fmla="*/ 82599 w 1471368"/>
                <a:gd name="connsiteY0" fmla="*/ 88463 h 753502"/>
                <a:gd name="connsiteX1" fmla="*/ 929242 w 1471368"/>
                <a:gd name="connsiteY1" fmla="*/ 98787 h 753502"/>
                <a:gd name="connsiteX2" fmla="*/ 1383538 w 1471368"/>
                <a:gd name="connsiteY2" fmla="*/ 67814 h 753502"/>
                <a:gd name="connsiteX3" fmla="*/ 1424838 w 1471368"/>
                <a:gd name="connsiteY3" fmla="*/ 676955 h 753502"/>
                <a:gd name="connsiteX4" fmla="*/ 867293 w 1471368"/>
                <a:gd name="connsiteY4" fmla="*/ 749226 h 753502"/>
                <a:gd name="connsiteX5" fmla="*/ 113574 w 1471368"/>
                <a:gd name="connsiteY5" fmla="*/ 738901 h 753502"/>
                <a:gd name="connsiteX6" fmla="*/ 30975 w 1471368"/>
                <a:gd name="connsiteY6" fmla="*/ 687279 h 753502"/>
                <a:gd name="connsiteX7" fmla="*/ 10325 w 1471368"/>
                <a:gd name="connsiteY7" fmla="*/ 67814 h 753502"/>
                <a:gd name="connsiteX8" fmla="*/ 0 w 1471368"/>
                <a:gd name="connsiteY8" fmla="*/ 16192 h 75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1368" h="753502">
                  <a:moveTo>
                    <a:pt x="82599" y="88463"/>
                  </a:moveTo>
                  <a:lnTo>
                    <a:pt x="929242" y="98787"/>
                  </a:lnTo>
                  <a:cubicBezTo>
                    <a:pt x="1146065" y="95346"/>
                    <a:pt x="1300939" y="-28547"/>
                    <a:pt x="1383538" y="67814"/>
                  </a:cubicBezTo>
                  <a:cubicBezTo>
                    <a:pt x="1466137" y="164175"/>
                    <a:pt x="1510879" y="563386"/>
                    <a:pt x="1424838" y="676955"/>
                  </a:cubicBezTo>
                  <a:cubicBezTo>
                    <a:pt x="1338797" y="790524"/>
                    <a:pt x="1085837" y="738902"/>
                    <a:pt x="867293" y="749226"/>
                  </a:cubicBezTo>
                  <a:cubicBezTo>
                    <a:pt x="648749" y="759550"/>
                    <a:pt x="252960" y="749226"/>
                    <a:pt x="113574" y="738901"/>
                  </a:cubicBezTo>
                  <a:cubicBezTo>
                    <a:pt x="-25812" y="728577"/>
                    <a:pt x="48183" y="799127"/>
                    <a:pt x="30975" y="687279"/>
                  </a:cubicBezTo>
                  <a:cubicBezTo>
                    <a:pt x="13767" y="575431"/>
                    <a:pt x="15487" y="179662"/>
                    <a:pt x="10325" y="67814"/>
                  </a:cubicBezTo>
                  <a:cubicBezTo>
                    <a:pt x="5162" y="-44034"/>
                    <a:pt x="0" y="16192"/>
                    <a:pt x="0" y="161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1" name="TextBox 30"/>
            <p:cNvSpPr txBox="1"/>
            <p:nvPr/>
          </p:nvSpPr>
          <p:spPr>
            <a:xfrm>
              <a:off x="1868842" y="3877370"/>
              <a:ext cx="364202" cy="307777"/>
            </a:xfrm>
            <a:prstGeom prst="rect">
              <a:avLst/>
            </a:prstGeom>
            <a:noFill/>
          </p:spPr>
          <p:txBody>
            <a:bodyPr wrap="none" rtlCol="0">
              <a:spAutoFit/>
            </a:bodyPr>
            <a:lstStyle/>
            <a:p>
              <a:r>
                <a:rPr lang="en-US" sz="1400" dirty="0" smtClean="0">
                  <a:latin typeface="AhnbergHand"/>
                  <a:cs typeface="AhnbergHand"/>
                </a:rPr>
                <a:t>C</a:t>
              </a:r>
              <a:endParaRPr lang="en-US" sz="1400" dirty="0">
                <a:latin typeface="AhnbergHand"/>
                <a:cs typeface="AhnbergHand"/>
              </a:endParaRPr>
            </a:p>
          </p:txBody>
        </p:sp>
      </p:grpSp>
      <p:grpSp>
        <p:nvGrpSpPr>
          <p:cNvPr id="33" name="Group 32"/>
          <p:cNvGrpSpPr/>
          <p:nvPr/>
        </p:nvGrpSpPr>
        <p:grpSpPr>
          <a:xfrm>
            <a:off x="2066866" y="4367339"/>
            <a:ext cx="397721" cy="405811"/>
            <a:chOff x="1835323" y="3784023"/>
            <a:chExt cx="397721" cy="405811"/>
          </a:xfrm>
        </p:grpSpPr>
        <p:sp>
          <p:nvSpPr>
            <p:cNvPr id="34" name="Freeform 33"/>
            <p:cNvSpPr/>
            <p:nvPr/>
          </p:nvSpPr>
          <p:spPr>
            <a:xfrm>
              <a:off x="1835323" y="3784023"/>
              <a:ext cx="397721" cy="405811"/>
            </a:xfrm>
            <a:custGeom>
              <a:avLst/>
              <a:gdLst>
                <a:gd name="connsiteX0" fmla="*/ 82599 w 1471368"/>
                <a:gd name="connsiteY0" fmla="*/ 88463 h 753502"/>
                <a:gd name="connsiteX1" fmla="*/ 929242 w 1471368"/>
                <a:gd name="connsiteY1" fmla="*/ 98787 h 753502"/>
                <a:gd name="connsiteX2" fmla="*/ 1383538 w 1471368"/>
                <a:gd name="connsiteY2" fmla="*/ 67814 h 753502"/>
                <a:gd name="connsiteX3" fmla="*/ 1424838 w 1471368"/>
                <a:gd name="connsiteY3" fmla="*/ 676955 h 753502"/>
                <a:gd name="connsiteX4" fmla="*/ 867293 w 1471368"/>
                <a:gd name="connsiteY4" fmla="*/ 749226 h 753502"/>
                <a:gd name="connsiteX5" fmla="*/ 113574 w 1471368"/>
                <a:gd name="connsiteY5" fmla="*/ 738901 h 753502"/>
                <a:gd name="connsiteX6" fmla="*/ 30975 w 1471368"/>
                <a:gd name="connsiteY6" fmla="*/ 687279 h 753502"/>
                <a:gd name="connsiteX7" fmla="*/ 10325 w 1471368"/>
                <a:gd name="connsiteY7" fmla="*/ 67814 h 753502"/>
                <a:gd name="connsiteX8" fmla="*/ 0 w 1471368"/>
                <a:gd name="connsiteY8" fmla="*/ 16192 h 75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1368" h="753502">
                  <a:moveTo>
                    <a:pt x="82599" y="88463"/>
                  </a:moveTo>
                  <a:lnTo>
                    <a:pt x="929242" y="98787"/>
                  </a:lnTo>
                  <a:cubicBezTo>
                    <a:pt x="1146065" y="95346"/>
                    <a:pt x="1300939" y="-28547"/>
                    <a:pt x="1383538" y="67814"/>
                  </a:cubicBezTo>
                  <a:cubicBezTo>
                    <a:pt x="1466137" y="164175"/>
                    <a:pt x="1510879" y="563386"/>
                    <a:pt x="1424838" y="676955"/>
                  </a:cubicBezTo>
                  <a:cubicBezTo>
                    <a:pt x="1338797" y="790524"/>
                    <a:pt x="1085837" y="738902"/>
                    <a:pt x="867293" y="749226"/>
                  </a:cubicBezTo>
                  <a:cubicBezTo>
                    <a:pt x="648749" y="759550"/>
                    <a:pt x="252960" y="749226"/>
                    <a:pt x="113574" y="738901"/>
                  </a:cubicBezTo>
                  <a:cubicBezTo>
                    <a:pt x="-25812" y="728577"/>
                    <a:pt x="48183" y="799127"/>
                    <a:pt x="30975" y="687279"/>
                  </a:cubicBezTo>
                  <a:cubicBezTo>
                    <a:pt x="13767" y="575431"/>
                    <a:pt x="15487" y="179662"/>
                    <a:pt x="10325" y="67814"/>
                  </a:cubicBezTo>
                  <a:cubicBezTo>
                    <a:pt x="5162" y="-44034"/>
                    <a:pt x="0" y="16192"/>
                    <a:pt x="0" y="161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5" name="TextBox 34"/>
            <p:cNvSpPr txBox="1"/>
            <p:nvPr/>
          </p:nvSpPr>
          <p:spPr>
            <a:xfrm>
              <a:off x="1868842" y="3877370"/>
              <a:ext cx="364202" cy="307777"/>
            </a:xfrm>
            <a:prstGeom prst="rect">
              <a:avLst/>
            </a:prstGeom>
            <a:noFill/>
          </p:spPr>
          <p:txBody>
            <a:bodyPr wrap="none" rtlCol="0">
              <a:spAutoFit/>
            </a:bodyPr>
            <a:lstStyle/>
            <a:p>
              <a:r>
                <a:rPr lang="en-US" sz="1400" dirty="0" smtClean="0">
                  <a:latin typeface="AhnbergHand"/>
                  <a:cs typeface="AhnbergHand"/>
                </a:rPr>
                <a:t>C</a:t>
              </a:r>
              <a:endParaRPr lang="en-US" sz="1400" dirty="0">
                <a:latin typeface="AhnbergHand"/>
                <a:cs typeface="AhnbergHand"/>
              </a:endParaRPr>
            </a:p>
          </p:txBody>
        </p:sp>
      </p:grpSp>
      <p:grpSp>
        <p:nvGrpSpPr>
          <p:cNvPr id="36" name="Group 35"/>
          <p:cNvGrpSpPr/>
          <p:nvPr/>
        </p:nvGrpSpPr>
        <p:grpSpPr>
          <a:xfrm>
            <a:off x="2464587" y="4918462"/>
            <a:ext cx="397721" cy="405811"/>
            <a:chOff x="1835323" y="3784023"/>
            <a:chExt cx="397721" cy="405811"/>
          </a:xfrm>
        </p:grpSpPr>
        <p:sp>
          <p:nvSpPr>
            <p:cNvPr id="37" name="Freeform 36"/>
            <p:cNvSpPr/>
            <p:nvPr/>
          </p:nvSpPr>
          <p:spPr>
            <a:xfrm>
              <a:off x="1835323" y="3784023"/>
              <a:ext cx="397721" cy="405811"/>
            </a:xfrm>
            <a:custGeom>
              <a:avLst/>
              <a:gdLst>
                <a:gd name="connsiteX0" fmla="*/ 82599 w 1471368"/>
                <a:gd name="connsiteY0" fmla="*/ 88463 h 753502"/>
                <a:gd name="connsiteX1" fmla="*/ 929242 w 1471368"/>
                <a:gd name="connsiteY1" fmla="*/ 98787 h 753502"/>
                <a:gd name="connsiteX2" fmla="*/ 1383538 w 1471368"/>
                <a:gd name="connsiteY2" fmla="*/ 67814 h 753502"/>
                <a:gd name="connsiteX3" fmla="*/ 1424838 w 1471368"/>
                <a:gd name="connsiteY3" fmla="*/ 676955 h 753502"/>
                <a:gd name="connsiteX4" fmla="*/ 867293 w 1471368"/>
                <a:gd name="connsiteY4" fmla="*/ 749226 h 753502"/>
                <a:gd name="connsiteX5" fmla="*/ 113574 w 1471368"/>
                <a:gd name="connsiteY5" fmla="*/ 738901 h 753502"/>
                <a:gd name="connsiteX6" fmla="*/ 30975 w 1471368"/>
                <a:gd name="connsiteY6" fmla="*/ 687279 h 753502"/>
                <a:gd name="connsiteX7" fmla="*/ 10325 w 1471368"/>
                <a:gd name="connsiteY7" fmla="*/ 67814 h 753502"/>
                <a:gd name="connsiteX8" fmla="*/ 0 w 1471368"/>
                <a:gd name="connsiteY8" fmla="*/ 16192 h 75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1368" h="753502">
                  <a:moveTo>
                    <a:pt x="82599" y="88463"/>
                  </a:moveTo>
                  <a:lnTo>
                    <a:pt x="929242" y="98787"/>
                  </a:lnTo>
                  <a:cubicBezTo>
                    <a:pt x="1146065" y="95346"/>
                    <a:pt x="1300939" y="-28547"/>
                    <a:pt x="1383538" y="67814"/>
                  </a:cubicBezTo>
                  <a:cubicBezTo>
                    <a:pt x="1466137" y="164175"/>
                    <a:pt x="1510879" y="563386"/>
                    <a:pt x="1424838" y="676955"/>
                  </a:cubicBezTo>
                  <a:cubicBezTo>
                    <a:pt x="1338797" y="790524"/>
                    <a:pt x="1085837" y="738902"/>
                    <a:pt x="867293" y="749226"/>
                  </a:cubicBezTo>
                  <a:cubicBezTo>
                    <a:pt x="648749" y="759550"/>
                    <a:pt x="252960" y="749226"/>
                    <a:pt x="113574" y="738901"/>
                  </a:cubicBezTo>
                  <a:cubicBezTo>
                    <a:pt x="-25812" y="728577"/>
                    <a:pt x="48183" y="799127"/>
                    <a:pt x="30975" y="687279"/>
                  </a:cubicBezTo>
                  <a:cubicBezTo>
                    <a:pt x="13767" y="575431"/>
                    <a:pt x="15487" y="179662"/>
                    <a:pt x="10325" y="67814"/>
                  </a:cubicBezTo>
                  <a:cubicBezTo>
                    <a:pt x="5162" y="-44034"/>
                    <a:pt x="0" y="16192"/>
                    <a:pt x="0" y="161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8" name="TextBox 37"/>
            <p:cNvSpPr txBox="1"/>
            <p:nvPr/>
          </p:nvSpPr>
          <p:spPr>
            <a:xfrm>
              <a:off x="1868842" y="3877370"/>
              <a:ext cx="364202" cy="307777"/>
            </a:xfrm>
            <a:prstGeom prst="rect">
              <a:avLst/>
            </a:prstGeom>
            <a:noFill/>
          </p:spPr>
          <p:txBody>
            <a:bodyPr wrap="none" rtlCol="0">
              <a:spAutoFit/>
            </a:bodyPr>
            <a:lstStyle/>
            <a:p>
              <a:r>
                <a:rPr lang="en-US" sz="1400" dirty="0" smtClean="0">
                  <a:latin typeface="AhnbergHand"/>
                  <a:cs typeface="AhnbergHand"/>
                </a:rPr>
                <a:t>C</a:t>
              </a:r>
              <a:endParaRPr lang="en-US" sz="1400" dirty="0">
                <a:latin typeface="AhnbergHand"/>
                <a:cs typeface="AhnbergHand"/>
              </a:endParaRPr>
            </a:p>
          </p:txBody>
        </p:sp>
      </p:grpSp>
      <p:grpSp>
        <p:nvGrpSpPr>
          <p:cNvPr id="39" name="Group 38"/>
          <p:cNvGrpSpPr/>
          <p:nvPr/>
        </p:nvGrpSpPr>
        <p:grpSpPr>
          <a:xfrm>
            <a:off x="2889195" y="5528323"/>
            <a:ext cx="397721" cy="405811"/>
            <a:chOff x="1835323" y="3784023"/>
            <a:chExt cx="397721" cy="405811"/>
          </a:xfrm>
        </p:grpSpPr>
        <p:sp>
          <p:nvSpPr>
            <p:cNvPr id="40" name="Freeform 39"/>
            <p:cNvSpPr/>
            <p:nvPr/>
          </p:nvSpPr>
          <p:spPr>
            <a:xfrm>
              <a:off x="1835323" y="3784023"/>
              <a:ext cx="397721" cy="405811"/>
            </a:xfrm>
            <a:custGeom>
              <a:avLst/>
              <a:gdLst>
                <a:gd name="connsiteX0" fmla="*/ 82599 w 1471368"/>
                <a:gd name="connsiteY0" fmla="*/ 88463 h 753502"/>
                <a:gd name="connsiteX1" fmla="*/ 929242 w 1471368"/>
                <a:gd name="connsiteY1" fmla="*/ 98787 h 753502"/>
                <a:gd name="connsiteX2" fmla="*/ 1383538 w 1471368"/>
                <a:gd name="connsiteY2" fmla="*/ 67814 h 753502"/>
                <a:gd name="connsiteX3" fmla="*/ 1424838 w 1471368"/>
                <a:gd name="connsiteY3" fmla="*/ 676955 h 753502"/>
                <a:gd name="connsiteX4" fmla="*/ 867293 w 1471368"/>
                <a:gd name="connsiteY4" fmla="*/ 749226 h 753502"/>
                <a:gd name="connsiteX5" fmla="*/ 113574 w 1471368"/>
                <a:gd name="connsiteY5" fmla="*/ 738901 h 753502"/>
                <a:gd name="connsiteX6" fmla="*/ 30975 w 1471368"/>
                <a:gd name="connsiteY6" fmla="*/ 687279 h 753502"/>
                <a:gd name="connsiteX7" fmla="*/ 10325 w 1471368"/>
                <a:gd name="connsiteY7" fmla="*/ 67814 h 753502"/>
                <a:gd name="connsiteX8" fmla="*/ 0 w 1471368"/>
                <a:gd name="connsiteY8" fmla="*/ 16192 h 75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1368" h="753502">
                  <a:moveTo>
                    <a:pt x="82599" y="88463"/>
                  </a:moveTo>
                  <a:lnTo>
                    <a:pt x="929242" y="98787"/>
                  </a:lnTo>
                  <a:cubicBezTo>
                    <a:pt x="1146065" y="95346"/>
                    <a:pt x="1300939" y="-28547"/>
                    <a:pt x="1383538" y="67814"/>
                  </a:cubicBezTo>
                  <a:cubicBezTo>
                    <a:pt x="1466137" y="164175"/>
                    <a:pt x="1510879" y="563386"/>
                    <a:pt x="1424838" y="676955"/>
                  </a:cubicBezTo>
                  <a:cubicBezTo>
                    <a:pt x="1338797" y="790524"/>
                    <a:pt x="1085837" y="738902"/>
                    <a:pt x="867293" y="749226"/>
                  </a:cubicBezTo>
                  <a:cubicBezTo>
                    <a:pt x="648749" y="759550"/>
                    <a:pt x="252960" y="749226"/>
                    <a:pt x="113574" y="738901"/>
                  </a:cubicBezTo>
                  <a:cubicBezTo>
                    <a:pt x="-25812" y="728577"/>
                    <a:pt x="48183" y="799127"/>
                    <a:pt x="30975" y="687279"/>
                  </a:cubicBezTo>
                  <a:cubicBezTo>
                    <a:pt x="13767" y="575431"/>
                    <a:pt x="15487" y="179662"/>
                    <a:pt x="10325" y="67814"/>
                  </a:cubicBezTo>
                  <a:cubicBezTo>
                    <a:pt x="5162" y="-44034"/>
                    <a:pt x="0" y="16192"/>
                    <a:pt x="0" y="161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1" name="TextBox 40"/>
            <p:cNvSpPr txBox="1"/>
            <p:nvPr/>
          </p:nvSpPr>
          <p:spPr>
            <a:xfrm>
              <a:off x="1868842" y="3877370"/>
              <a:ext cx="364202" cy="307777"/>
            </a:xfrm>
            <a:prstGeom prst="rect">
              <a:avLst/>
            </a:prstGeom>
            <a:noFill/>
          </p:spPr>
          <p:txBody>
            <a:bodyPr wrap="none" rtlCol="0">
              <a:spAutoFit/>
            </a:bodyPr>
            <a:lstStyle/>
            <a:p>
              <a:r>
                <a:rPr lang="en-US" sz="1400" dirty="0" smtClean="0">
                  <a:latin typeface="AhnbergHand"/>
                  <a:cs typeface="AhnbergHand"/>
                </a:rPr>
                <a:t>C</a:t>
              </a:r>
              <a:endParaRPr lang="en-US" sz="1400" dirty="0">
                <a:latin typeface="AhnbergHand"/>
                <a:cs typeface="AhnbergHand"/>
              </a:endParaRPr>
            </a:p>
          </p:txBody>
        </p:sp>
      </p:grpSp>
      <p:grpSp>
        <p:nvGrpSpPr>
          <p:cNvPr id="42" name="Group 41"/>
          <p:cNvGrpSpPr/>
          <p:nvPr/>
        </p:nvGrpSpPr>
        <p:grpSpPr>
          <a:xfrm>
            <a:off x="2857945" y="3535422"/>
            <a:ext cx="729236" cy="495837"/>
            <a:chOff x="4924605" y="4010196"/>
            <a:chExt cx="729236" cy="495837"/>
          </a:xfrm>
        </p:grpSpPr>
        <p:sp>
          <p:nvSpPr>
            <p:cNvPr id="43" name="Freeform 42"/>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TextBox 43"/>
            <p:cNvSpPr txBox="1"/>
            <p:nvPr/>
          </p:nvSpPr>
          <p:spPr>
            <a:xfrm>
              <a:off x="4924605" y="403125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sp>
        <p:nvSpPr>
          <p:cNvPr id="45" name="Freeform 44"/>
          <p:cNvSpPr/>
          <p:nvPr/>
        </p:nvSpPr>
        <p:spPr>
          <a:xfrm>
            <a:off x="3540174" y="3540427"/>
            <a:ext cx="1057459" cy="147909"/>
          </a:xfrm>
          <a:custGeom>
            <a:avLst/>
            <a:gdLst>
              <a:gd name="connsiteX0" fmla="*/ 0 w 1057459"/>
              <a:gd name="connsiteY0" fmla="*/ 130511 h 147909"/>
              <a:gd name="connsiteX1" fmla="*/ 539289 w 1057459"/>
              <a:gd name="connsiteY1" fmla="*/ 43522 h 147909"/>
              <a:gd name="connsiteX2" fmla="*/ 1043786 w 1057459"/>
              <a:gd name="connsiteY2" fmla="*/ 87017 h 147909"/>
              <a:gd name="connsiteX3" fmla="*/ 922011 w 1057459"/>
              <a:gd name="connsiteY3" fmla="*/ 28 h 147909"/>
              <a:gd name="connsiteX4" fmla="*/ 1008993 w 1057459"/>
              <a:gd name="connsiteY4" fmla="*/ 78318 h 147909"/>
              <a:gd name="connsiteX5" fmla="*/ 948106 w 1057459"/>
              <a:gd name="connsiteY5" fmla="*/ 147909 h 147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57459" h="147909">
                <a:moveTo>
                  <a:pt x="0" y="130511"/>
                </a:moveTo>
                <a:cubicBezTo>
                  <a:pt x="182662" y="90641"/>
                  <a:pt x="365325" y="50771"/>
                  <a:pt x="539289" y="43522"/>
                </a:cubicBezTo>
                <a:cubicBezTo>
                  <a:pt x="713253" y="36273"/>
                  <a:pt x="979999" y="94266"/>
                  <a:pt x="1043786" y="87017"/>
                </a:cubicBezTo>
                <a:cubicBezTo>
                  <a:pt x="1107573" y="79768"/>
                  <a:pt x="927810" y="1478"/>
                  <a:pt x="922011" y="28"/>
                </a:cubicBezTo>
                <a:cubicBezTo>
                  <a:pt x="916212" y="-1422"/>
                  <a:pt x="1004644" y="53671"/>
                  <a:pt x="1008993" y="78318"/>
                </a:cubicBezTo>
                <a:cubicBezTo>
                  <a:pt x="1013342" y="102965"/>
                  <a:pt x="948106" y="147909"/>
                  <a:pt x="948106" y="147909"/>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Freeform 45"/>
          <p:cNvSpPr/>
          <p:nvPr/>
        </p:nvSpPr>
        <p:spPr>
          <a:xfrm>
            <a:off x="5262421" y="2774951"/>
            <a:ext cx="531888" cy="756805"/>
          </a:xfrm>
          <a:custGeom>
            <a:avLst/>
            <a:gdLst>
              <a:gd name="connsiteX0" fmla="*/ 0 w 531888"/>
              <a:gd name="connsiteY0" fmla="*/ 756805 h 756805"/>
              <a:gd name="connsiteX1" fmla="*/ 313136 w 531888"/>
              <a:gd name="connsiteY1" fmla="*/ 191376 h 756805"/>
              <a:gd name="connsiteX2" fmla="*/ 530591 w 531888"/>
              <a:gd name="connsiteY2" fmla="*/ 52193 h 756805"/>
              <a:gd name="connsiteX3" fmla="*/ 408816 w 531888"/>
              <a:gd name="connsiteY3" fmla="*/ 0 h 756805"/>
              <a:gd name="connsiteX4" fmla="*/ 521893 w 531888"/>
              <a:gd name="connsiteY4" fmla="*/ 52193 h 756805"/>
              <a:gd name="connsiteX5" fmla="*/ 487100 w 531888"/>
              <a:gd name="connsiteY5" fmla="*/ 252268 h 756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1888" h="756805">
                <a:moveTo>
                  <a:pt x="0" y="756805"/>
                </a:moveTo>
                <a:cubicBezTo>
                  <a:pt x="112352" y="532808"/>
                  <a:pt x="224704" y="308811"/>
                  <a:pt x="313136" y="191376"/>
                </a:cubicBezTo>
                <a:cubicBezTo>
                  <a:pt x="401568" y="73941"/>
                  <a:pt x="514644" y="84089"/>
                  <a:pt x="530591" y="52193"/>
                </a:cubicBezTo>
                <a:cubicBezTo>
                  <a:pt x="546538" y="20297"/>
                  <a:pt x="410266" y="0"/>
                  <a:pt x="408816" y="0"/>
                </a:cubicBezTo>
                <a:cubicBezTo>
                  <a:pt x="407366" y="0"/>
                  <a:pt x="508846" y="10148"/>
                  <a:pt x="521893" y="52193"/>
                </a:cubicBezTo>
                <a:cubicBezTo>
                  <a:pt x="534940" y="94238"/>
                  <a:pt x="511020" y="173253"/>
                  <a:pt x="487100" y="252268"/>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Freeform 46"/>
          <p:cNvSpPr/>
          <p:nvPr/>
        </p:nvSpPr>
        <p:spPr>
          <a:xfrm>
            <a:off x="2287631" y="3644647"/>
            <a:ext cx="507478" cy="295957"/>
          </a:xfrm>
          <a:custGeom>
            <a:avLst/>
            <a:gdLst>
              <a:gd name="connsiteX0" fmla="*/ 0 w 507478"/>
              <a:gd name="connsiteY0" fmla="*/ 295957 h 295957"/>
              <a:gd name="connsiteX1" fmla="*/ 217455 w 507478"/>
              <a:gd name="connsiteY1" fmla="*/ 78485 h 295957"/>
              <a:gd name="connsiteX2" fmla="*/ 504496 w 507478"/>
              <a:gd name="connsiteY2" fmla="*/ 78485 h 295957"/>
              <a:gd name="connsiteX3" fmla="*/ 374023 w 507478"/>
              <a:gd name="connsiteY3" fmla="*/ 195 h 295957"/>
              <a:gd name="connsiteX4" fmla="*/ 487100 w 507478"/>
              <a:gd name="connsiteY4" fmla="*/ 104581 h 295957"/>
              <a:gd name="connsiteX5" fmla="*/ 443609 w 507478"/>
              <a:gd name="connsiteY5" fmla="*/ 174173 h 295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7478" h="295957">
                <a:moveTo>
                  <a:pt x="0" y="295957"/>
                </a:moveTo>
                <a:cubicBezTo>
                  <a:pt x="66686" y="205343"/>
                  <a:pt x="133372" y="114730"/>
                  <a:pt x="217455" y="78485"/>
                </a:cubicBezTo>
                <a:cubicBezTo>
                  <a:pt x="301538" y="42240"/>
                  <a:pt x="478401" y="91533"/>
                  <a:pt x="504496" y="78485"/>
                </a:cubicBezTo>
                <a:cubicBezTo>
                  <a:pt x="530591" y="65437"/>
                  <a:pt x="376922" y="-4154"/>
                  <a:pt x="374023" y="195"/>
                </a:cubicBezTo>
                <a:cubicBezTo>
                  <a:pt x="371124" y="4544"/>
                  <a:pt x="475502" y="75585"/>
                  <a:pt x="487100" y="104581"/>
                </a:cubicBezTo>
                <a:cubicBezTo>
                  <a:pt x="498698" y="133577"/>
                  <a:pt x="443609" y="174173"/>
                  <a:pt x="443609" y="174173"/>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8" name="Freeform 47"/>
          <p:cNvSpPr/>
          <p:nvPr/>
        </p:nvSpPr>
        <p:spPr>
          <a:xfrm>
            <a:off x="2296329" y="3982872"/>
            <a:ext cx="1244444" cy="418790"/>
          </a:xfrm>
          <a:custGeom>
            <a:avLst/>
            <a:gdLst>
              <a:gd name="connsiteX0" fmla="*/ 0 w 1244444"/>
              <a:gd name="connsiteY0" fmla="*/ 62119 h 418790"/>
              <a:gd name="connsiteX1" fmla="*/ 60888 w 1244444"/>
              <a:gd name="connsiteY1" fmla="*/ 62119 h 418790"/>
              <a:gd name="connsiteX2" fmla="*/ 330532 w 1244444"/>
              <a:gd name="connsiteY2" fmla="*/ 9926 h 418790"/>
              <a:gd name="connsiteX3" fmla="*/ 1122070 w 1244444"/>
              <a:gd name="connsiteY3" fmla="*/ 288291 h 418790"/>
              <a:gd name="connsiteX4" fmla="*/ 1191656 w 1244444"/>
              <a:gd name="connsiteY4" fmla="*/ 296990 h 418790"/>
              <a:gd name="connsiteX5" fmla="*/ 1243845 w 1244444"/>
              <a:gd name="connsiteY5" fmla="*/ 305689 h 418790"/>
              <a:gd name="connsiteX6" fmla="*/ 1156863 w 1244444"/>
              <a:gd name="connsiteY6" fmla="*/ 418774 h 418790"/>
              <a:gd name="connsiteX7" fmla="*/ 1209052 w 1244444"/>
              <a:gd name="connsiteY7" fmla="*/ 296990 h 418790"/>
              <a:gd name="connsiteX8" fmla="*/ 1139466 w 1244444"/>
              <a:gd name="connsiteY8" fmla="*/ 201302 h 418790"/>
              <a:gd name="connsiteX9" fmla="*/ 1226449 w 1244444"/>
              <a:gd name="connsiteY9" fmla="*/ 279592 h 418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44444" h="418790">
                <a:moveTo>
                  <a:pt x="0" y="62119"/>
                </a:moveTo>
                <a:cubicBezTo>
                  <a:pt x="2899" y="66468"/>
                  <a:pt x="5799" y="70818"/>
                  <a:pt x="60888" y="62119"/>
                </a:cubicBezTo>
                <a:cubicBezTo>
                  <a:pt x="115977" y="53420"/>
                  <a:pt x="153668" y="-27769"/>
                  <a:pt x="330532" y="9926"/>
                </a:cubicBezTo>
                <a:cubicBezTo>
                  <a:pt x="507396" y="47621"/>
                  <a:pt x="978549" y="240447"/>
                  <a:pt x="1122070" y="288291"/>
                </a:cubicBezTo>
                <a:cubicBezTo>
                  <a:pt x="1265591" y="336135"/>
                  <a:pt x="1171360" y="294090"/>
                  <a:pt x="1191656" y="296990"/>
                </a:cubicBezTo>
                <a:cubicBezTo>
                  <a:pt x="1211952" y="299890"/>
                  <a:pt x="1249644" y="285392"/>
                  <a:pt x="1243845" y="305689"/>
                </a:cubicBezTo>
                <a:cubicBezTo>
                  <a:pt x="1238046" y="325986"/>
                  <a:pt x="1162662" y="420224"/>
                  <a:pt x="1156863" y="418774"/>
                </a:cubicBezTo>
                <a:cubicBezTo>
                  <a:pt x="1151064" y="417324"/>
                  <a:pt x="1211952" y="333235"/>
                  <a:pt x="1209052" y="296990"/>
                </a:cubicBezTo>
                <a:cubicBezTo>
                  <a:pt x="1206153" y="260745"/>
                  <a:pt x="1136567" y="204202"/>
                  <a:pt x="1139466" y="201302"/>
                </a:cubicBezTo>
                <a:cubicBezTo>
                  <a:pt x="1142365" y="198402"/>
                  <a:pt x="1226449" y="279592"/>
                  <a:pt x="1226449" y="2795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9" name="Freeform 48"/>
          <p:cNvSpPr/>
          <p:nvPr/>
        </p:nvSpPr>
        <p:spPr>
          <a:xfrm>
            <a:off x="2470293" y="4532130"/>
            <a:ext cx="2158604" cy="156713"/>
          </a:xfrm>
          <a:custGeom>
            <a:avLst/>
            <a:gdLst>
              <a:gd name="connsiteX0" fmla="*/ 0 w 2158604"/>
              <a:gd name="connsiteY0" fmla="*/ 69591 h 156713"/>
              <a:gd name="connsiteX1" fmla="*/ 1035088 w 2158604"/>
              <a:gd name="connsiteY1" fmla="*/ 156580 h 156713"/>
              <a:gd name="connsiteX2" fmla="*/ 2104969 w 2158604"/>
              <a:gd name="connsiteY2" fmla="*/ 52193 h 156713"/>
              <a:gd name="connsiteX3" fmla="*/ 2009288 w 2158604"/>
              <a:gd name="connsiteY3" fmla="*/ 0 h 156713"/>
              <a:gd name="connsiteX4" fmla="*/ 2104969 w 2158604"/>
              <a:gd name="connsiteY4" fmla="*/ 52193 h 156713"/>
              <a:gd name="connsiteX5" fmla="*/ 2070176 w 2158604"/>
              <a:gd name="connsiteY5" fmla="*/ 156580 h 156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58604" h="156713">
                <a:moveTo>
                  <a:pt x="0" y="69591"/>
                </a:moveTo>
                <a:cubicBezTo>
                  <a:pt x="342130" y="114535"/>
                  <a:pt x="684260" y="159480"/>
                  <a:pt x="1035088" y="156580"/>
                </a:cubicBezTo>
                <a:cubicBezTo>
                  <a:pt x="1385916" y="153680"/>
                  <a:pt x="1942602" y="78290"/>
                  <a:pt x="2104969" y="52193"/>
                </a:cubicBezTo>
                <a:cubicBezTo>
                  <a:pt x="2267336" y="26096"/>
                  <a:pt x="2009288" y="0"/>
                  <a:pt x="2009288" y="0"/>
                </a:cubicBezTo>
                <a:cubicBezTo>
                  <a:pt x="2009288" y="0"/>
                  <a:pt x="2094821" y="26096"/>
                  <a:pt x="2104969" y="52193"/>
                </a:cubicBezTo>
                <a:cubicBezTo>
                  <a:pt x="2115117" y="78290"/>
                  <a:pt x="2070176" y="156580"/>
                  <a:pt x="2070176" y="156580"/>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Freeform 49"/>
          <p:cNvSpPr/>
          <p:nvPr/>
        </p:nvSpPr>
        <p:spPr>
          <a:xfrm>
            <a:off x="4239996" y="3791363"/>
            <a:ext cx="370176" cy="436472"/>
          </a:xfrm>
          <a:custGeom>
            <a:avLst/>
            <a:gdLst>
              <a:gd name="connsiteX0" fmla="*/ 4734 w 370176"/>
              <a:gd name="connsiteY0" fmla="*/ 436305 h 436472"/>
              <a:gd name="connsiteX1" fmla="*/ 22130 w 370176"/>
              <a:gd name="connsiteY1" fmla="*/ 384112 h 436472"/>
              <a:gd name="connsiteX2" fmla="*/ 178698 w 370176"/>
              <a:gd name="connsiteY2" fmla="*/ 114446 h 436472"/>
              <a:gd name="connsiteX3" fmla="*/ 317869 w 370176"/>
              <a:gd name="connsiteY3" fmla="*/ 36156 h 436472"/>
              <a:gd name="connsiteX4" fmla="*/ 230887 w 370176"/>
              <a:gd name="connsiteY4" fmla="*/ 1360 h 436472"/>
              <a:gd name="connsiteX5" fmla="*/ 370059 w 370176"/>
              <a:gd name="connsiteY5" fmla="*/ 79650 h 436472"/>
              <a:gd name="connsiteX6" fmla="*/ 256982 w 370176"/>
              <a:gd name="connsiteY6" fmla="*/ 210134 h 436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0176" h="436472">
                <a:moveTo>
                  <a:pt x="4734" y="436305"/>
                </a:moveTo>
                <a:cubicBezTo>
                  <a:pt x="-1065" y="437030"/>
                  <a:pt x="-6864" y="437755"/>
                  <a:pt x="22130" y="384112"/>
                </a:cubicBezTo>
                <a:cubicBezTo>
                  <a:pt x="51124" y="330469"/>
                  <a:pt x="129408" y="172439"/>
                  <a:pt x="178698" y="114446"/>
                </a:cubicBezTo>
                <a:cubicBezTo>
                  <a:pt x="227988" y="56453"/>
                  <a:pt x="309171" y="55004"/>
                  <a:pt x="317869" y="36156"/>
                </a:cubicBezTo>
                <a:cubicBezTo>
                  <a:pt x="326567" y="17308"/>
                  <a:pt x="222189" y="-5889"/>
                  <a:pt x="230887" y="1360"/>
                </a:cubicBezTo>
                <a:cubicBezTo>
                  <a:pt x="239585" y="8609"/>
                  <a:pt x="365710" y="44854"/>
                  <a:pt x="370059" y="79650"/>
                </a:cubicBezTo>
                <a:cubicBezTo>
                  <a:pt x="374408" y="114446"/>
                  <a:pt x="256982" y="210134"/>
                  <a:pt x="256982" y="21013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1" name="Freeform 50"/>
          <p:cNvSpPr/>
          <p:nvPr/>
        </p:nvSpPr>
        <p:spPr>
          <a:xfrm>
            <a:off x="5366800" y="3124428"/>
            <a:ext cx="431229" cy="1459895"/>
          </a:xfrm>
          <a:custGeom>
            <a:avLst/>
            <a:gdLst>
              <a:gd name="connsiteX0" fmla="*/ 0 w 431229"/>
              <a:gd name="connsiteY0" fmla="*/ 1459895 h 1459895"/>
              <a:gd name="connsiteX1" fmla="*/ 426212 w 431229"/>
              <a:gd name="connsiteY1" fmla="*/ 868370 h 1459895"/>
              <a:gd name="connsiteX2" fmla="*/ 243550 w 431229"/>
              <a:gd name="connsiteY2" fmla="*/ 259446 h 1459895"/>
              <a:gd name="connsiteX3" fmla="*/ 400117 w 431229"/>
              <a:gd name="connsiteY3" fmla="*/ 24576 h 1459895"/>
              <a:gd name="connsiteX4" fmla="*/ 295739 w 431229"/>
              <a:gd name="connsiteY4" fmla="*/ 7178 h 1459895"/>
              <a:gd name="connsiteX5" fmla="*/ 417514 w 431229"/>
              <a:gd name="connsiteY5" fmla="*/ 24576 h 1459895"/>
              <a:gd name="connsiteX6" fmla="*/ 417514 w 431229"/>
              <a:gd name="connsiteY6" fmla="*/ 163758 h 1459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229" h="1459895">
                <a:moveTo>
                  <a:pt x="0" y="1459895"/>
                </a:moveTo>
                <a:cubicBezTo>
                  <a:pt x="192810" y="1264170"/>
                  <a:pt x="385620" y="1068445"/>
                  <a:pt x="426212" y="868370"/>
                </a:cubicBezTo>
                <a:cubicBezTo>
                  <a:pt x="466804" y="668295"/>
                  <a:pt x="247899" y="400078"/>
                  <a:pt x="243550" y="259446"/>
                </a:cubicBezTo>
                <a:cubicBezTo>
                  <a:pt x="239201" y="118814"/>
                  <a:pt x="391419" y="66621"/>
                  <a:pt x="400117" y="24576"/>
                </a:cubicBezTo>
                <a:cubicBezTo>
                  <a:pt x="408815" y="-17469"/>
                  <a:pt x="292840" y="7178"/>
                  <a:pt x="295739" y="7178"/>
                </a:cubicBezTo>
                <a:cubicBezTo>
                  <a:pt x="298638" y="7178"/>
                  <a:pt x="397218" y="-1521"/>
                  <a:pt x="417514" y="24576"/>
                </a:cubicBezTo>
                <a:cubicBezTo>
                  <a:pt x="437810" y="50673"/>
                  <a:pt x="417514" y="163758"/>
                  <a:pt x="417514" y="163758"/>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2" name="Freeform 51"/>
          <p:cNvSpPr/>
          <p:nvPr/>
        </p:nvSpPr>
        <p:spPr>
          <a:xfrm>
            <a:off x="3957688" y="4536716"/>
            <a:ext cx="217456" cy="369467"/>
          </a:xfrm>
          <a:custGeom>
            <a:avLst/>
            <a:gdLst>
              <a:gd name="connsiteX0" fmla="*/ 0 w 217456"/>
              <a:gd name="connsiteY0" fmla="*/ 369467 h 369467"/>
              <a:gd name="connsiteX1" fmla="*/ 156568 w 217456"/>
              <a:gd name="connsiteY1" fmla="*/ 12812 h 369467"/>
              <a:gd name="connsiteX2" fmla="*/ 8699 w 217456"/>
              <a:gd name="connsiteY2" fmla="*/ 73704 h 369467"/>
              <a:gd name="connsiteX3" fmla="*/ 182663 w 217456"/>
              <a:gd name="connsiteY3" fmla="*/ 21511 h 369467"/>
              <a:gd name="connsiteX4" fmla="*/ 217456 w 217456"/>
              <a:gd name="connsiteY4" fmla="*/ 108500 h 36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456" h="369467">
                <a:moveTo>
                  <a:pt x="0" y="369467"/>
                </a:moveTo>
                <a:cubicBezTo>
                  <a:pt x="77559" y="215786"/>
                  <a:pt x="155118" y="62106"/>
                  <a:pt x="156568" y="12812"/>
                </a:cubicBezTo>
                <a:cubicBezTo>
                  <a:pt x="158018" y="-36482"/>
                  <a:pt x="4350" y="72254"/>
                  <a:pt x="8699" y="73704"/>
                </a:cubicBezTo>
                <a:cubicBezTo>
                  <a:pt x="13048" y="75154"/>
                  <a:pt x="147870" y="15712"/>
                  <a:pt x="182663" y="21511"/>
                </a:cubicBezTo>
                <a:cubicBezTo>
                  <a:pt x="217456" y="27310"/>
                  <a:pt x="217456" y="108500"/>
                  <a:pt x="217456" y="108500"/>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Freeform 52"/>
          <p:cNvSpPr/>
          <p:nvPr/>
        </p:nvSpPr>
        <p:spPr>
          <a:xfrm>
            <a:off x="4279522" y="4349305"/>
            <a:ext cx="313186" cy="139330"/>
          </a:xfrm>
          <a:custGeom>
            <a:avLst/>
            <a:gdLst>
              <a:gd name="connsiteX0" fmla="*/ 0 w 313186"/>
              <a:gd name="connsiteY0" fmla="*/ 17546 h 139330"/>
              <a:gd name="connsiteX1" fmla="*/ 69586 w 313186"/>
              <a:gd name="connsiteY1" fmla="*/ 148 h 139330"/>
              <a:gd name="connsiteX2" fmla="*/ 156568 w 313186"/>
              <a:gd name="connsiteY2" fmla="*/ 26245 h 139330"/>
              <a:gd name="connsiteX3" fmla="*/ 295740 w 313186"/>
              <a:gd name="connsiteY3" fmla="*/ 95836 h 139330"/>
              <a:gd name="connsiteX4" fmla="*/ 191361 w 313186"/>
              <a:gd name="connsiteY4" fmla="*/ 148 h 139330"/>
              <a:gd name="connsiteX5" fmla="*/ 313136 w 313186"/>
              <a:gd name="connsiteY5" fmla="*/ 113234 h 139330"/>
              <a:gd name="connsiteX6" fmla="*/ 173965 w 313186"/>
              <a:gd name="connsiteY6" fmla="*/ 139330 h 139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186" h="139330">
                <a:moveTo>
                  <a:pt x="0" y="17546"/>
                </a:moveTo>
                <a:cubicBezTo>
                  <a:pt x="21745" y="8122"/>
                  <a:pt x="43491" y="-1302"/>
                  <a:pt x="69586" y="148"/>
                </a:cubicBezTo>
                <a:cubicBezTo>
                  <a:pt x="95681" y="1598"/>
                  <a:pt x="118876" y="10297"/>
                  <a:pt x="156568" y="26245"/>
                </a:cubicBezTo>
                <a:cubicBezTo>
                  <a:pt x="194260" y="42193"/>
                  <a:pt x="289941" y="100185"/>
                  <a:pt x="295740" y="95836"/>
                </a:cubicBezTo>
                <a:cubicBezTo>
                  <a:pt x="301539" y="91487"/>
                  <a:pt x="188462" y="-2752"/>
                  <a:pt x="191361" y="148"/>
                </a:cubicBezTo>
                <a:cubicBezTo>
                  <a:pt x="194260" y="3048"/>
                  <a:pt x="316035" y="90037"/>
                  <a:pt x="313136" y="113234"/>
                </a:cubicBezTo>
                <a:cubicBezTo>
                  <a:pt x="310237" y="136431"/>
                  <a:pt x="173965" y="139330"/>
                  <a:pt x="173965" y="139330"/>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4" name="Freeform 53"/>
          <p:cNvSpPr/>
          <p:nvPr/>
        </p:nvSpPr>
        <p:spPr>
          <a:xfrm>
            <a:off x="4409996" y="4818659"/>
            <a:ext cx="730650" cy="318062"/>
          </a:xfrm>
          <a:custGeom>
            <a:avLst/>
            <a:gdLst>
              <a:gd name="connsiteX0" fmla="*/ 0 w 730650"/>
              <a:gd name="connsiteY0" fmla="*/ 313696 h 318062"/>
              <a:gd name="connsiteX1" fmla="*/ 78284 w 730650"/>
              <a:gd name="connsiteY1" fmla="*/ 313696 h 318062"/>
              <a:gd name="connsiteX2" fmla="*/ 504496 w 730650"/>
              <a:gd name="connsiteY2" fmla="*/ 287599 h 318062"/>
              <a:gd name="connsiteX3" fmla="*/ 669762 w 730650"/>
              <a:gd name="connsiteY3" fmla="*/ 9234 h 318062"/>
              <a:gd name="connsiteX4" fmla="*/ 547987 w 730650"/>
              <a:gd name="connsiteY4" fmla="*/ 61427 h 318062"/>
              <a:gd name="connsiteX5" fmla="*/ 669762 w 730650"/>
              <a:gd name="connsiteY5" fmla="*/ 9234 h 318062"/>
              <a:gd name="connsiteX6" fmla="*/ 730650 w 730650"/>
              <a:gd name="connsiteY6" fmla="*/ 78825 h 318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30650" h="318062">
                <a:moveTo>
                  <a:pt x="0" y="313696"/>
                </a:moveTo>
                <a:lnTo>
                  <a:pt x="78284" y="313696"/>
                </a:lnTo>
                <a:cubicBezTo>
                  <a:pt x="162367" y="309347"/>
                  <a:pt x="405916" y="338343"/>
                  <a:pt x="504496" y="287599"/>
                </a:cubicBezTo>
                <a:cubicBezTo>
                  <a:pt x="603076" y="236855"/>
                  <a:pt x="662514" y="46929"/>
                  <a:pt x="669762" y="9234"/>
                </a:cubicBezTo>
                <a:cubicBezTo>
                  <a:pt x="677010" y="-28461"/>
                  <a:pt x="547987" y="61427"/>
                  <a:pt x="547987" y="61427"/>
                </a:cubicBezTo>
                <a:cubicBezTo>
                  <a:pt x="547987" y="61427"/>
                  <a:pt x="639318" y="6334"/>
                  <a:pt x="669762" y="9234"/>
                </a:cubicBezTo>
                <a:cubicBezTo>
                  <a:pt x="700206" y="12134"/>
                  <a:pt x="730650" y="78825"/>
                  <a:pt x="730650" y="78825"/>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5" name="Freeform 54"/>
          <p:cNvSpPr/>
          <p:nvPr/>
        </p:nvSpPr>
        <p:spPr>
          <a:xfrm>
            <a:off x="3305322" y="5384561"/>
            <a:ext cx="782840" cy="321921"/>
          </a:xfrm>
          <a:custGeom>
            <a:avLst/>
            <a:gdLst>
              <a:gd name="connsiteX0" fmla="*/ 0 w 782840"/>
              <a:gd name="connsiteY0" fmla="*/ 321921 h 321921"/>
              <a:gd name="connsiteX1" fmla="*/ 547988 w 782840"/>
              <a:gd name="connsiteY1" fmla="*/ 226233 h 321921"/>
              <a:gd name="connsiteX2" fmla="*/ 652366 w 782840"/>
              <a:gd name="connsiteY2" fmla="*/ 52255 h 321921"/>
              <a:gd name="connsiteX3" fmla="*/ 547988 w 782840"/>
              <a:gd name="connsiteY3" fmla="*/ 104449 h 321921"/>
              <a:gd name="connsiteX4" fmla="*/ 739349 w 782840"/>
              <a:gd name="connsiteY4" fmla="*/ 62 h 321921"/>
              <a:gd name="connsiteX5" fmla="*/ 782840 w 782840"/>
              <a:gd name="connsiteY5" fmla="*/ 121846 h 321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2840" h="321921">
                <a:moveTo>
                  <a:pt x="0" y="321921"/>
                </a:moveTo>
                <a:cubicBezTo>
                  <a:pt x="219630" y="296549"/>
                  <a:pt x="439260" y="271177"/>
                  <a:pt x="547988" y="226233"/>
                </a:cubicBezTo>
                <a:cubicBezTo>
                  <a:pt x="656716" y="181289"/>
                  <a:pt x="652366" y="72552"/>
                  <a:pt x="652366" y="52255"/>
                </a:cubicBezTo>
                <a:cubicBezTo>
                  <a:pt x="652366" y="31958"/>
                  <a:pt x="533491" y="113148"/>
                  <a:pt x="547988" y="104449"/>
                </a:cubicBezTo>
                <a:cubicBezTo>
                  <a:pt x="562485" y="95750"/>
                  <a:pt x="700207" y="-2837"/>
                  <a:pt x="739349" y="62"/>
                </a:cubicBezTo>
                <a:cubicBezTo>
                  <a:pt x="778491" y="2961"/>
                  <a:pt x="782840" y="121846"/>
                  <a:pt x="782840" y="121846"/>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6" name="Freeform 55"/>
          <p:cNvSpPr/>
          <p:nvPr/>
        </p:nvSpPr>
        <p:spPr>
          <a:xfrm>
            <a:off x="2922601" y="5053942"/>
            <a:ext cx="669983" cy="130606"/>
          </a:xfrm>
          <a:custGeom>
            <a:avLst/>
            <a:gdLst>
              <a:gd name="connsiteX0" fmla="*/ 0 w 669983"/>
              <a:gd name="connsiteY0" fmla="*/ 113208 h 130606"/>
              <a:gd name="connsiteX1" fmla="*/ 243550 w 669983"/>
              <a:gd name="connsiteY1" fmla="*/ 34918 h 130606"/>
              <a:gd name="connsiteX2" fmla="*/ 661064 w 669983"/>
              <a:gd name="connsiteY2" fmla="*/ 52316 h 130606"/>
              <a:gd name="connsiteX3" fmla="*/ 539289 w 669983"/>
              <a:gd name="connsiteY3" fmla="*/ 122 h 130606"/>
              <a:gd name="connsiteX4" fmla="*/ 661064 w 669983"/>
              <a:gd name="connsiteY4" fmla="*/ 69714 h 130606"/>
              <a:gd name="connsiteX5" fmla="*/ 565384 w 669983"/>
              <a:gd name="connsiteY5" fmla="*/ 130606 h 130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9983" h="130606">
                <a:moveTo>
                  <a:pt x="0" y="113208"/>
                </a:moveTo>
                <a:cubicBezTo>
                  <a:pt x="66686" y="79137"/>
                  <a:pt x="133373" y="45067"/>
                  <a:pt x="243550" y="34918"/>
                </a:cubicBezTo>
                <a:cubicBezTo>
                  <a:pt x="353727" y="24769"/>
                  <a:pt x="611774" y="58115"/>
                  <a:pt x="661064" y="52316"/>
                </a:cubicBezTo>
                <a:cubicBezTo>
                  <a:pt x="710354" y="46517"/>
                  <a:pt x="539289" y="-2778"/>
                  <a:pt x="539289" y="122"/>
                </a:cubicBezTo>
                <a:cubicBezTo>
                  <a:pt x="539289" y="3022"/>
                  <a:pt x="656715" y="47967"/>
                  <a:pt x="661064" y="69714"/>
                </a:cubicBezTo>
                <a:cubicBezTo>
                  <a:pt x="665413" y="91461"/>
                  <a:pt x="565384" y="130606"/>
                  <a:pt x="565384" y="130606"/>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7" name="Freeform 56"/>
          <p:cNvSpPr/>
          <p:nvPr/>
        </p:nvSpPr>
        <p:spPr>
          <a:xfrm>
            <a:off x="2922601" y="4862282"/>
            <a:ext cx="654911" cy="156987"/>
          </a:xfrm>
          <a:custGeom>
            <a:avLst/>
            <a:gdLst>
              <a:gd name="connsiteX0" fmla="*/ 0 w 654911"/>
              <a:gd name="connsiteY0" fmla="*/ 156987 h 156987"/>
              <a:gd name="connsiteX1" fmla="*/ 121775 w 654911"/>
              <a:gd name="connsiteY1" fmla="*/ 130890 h 156987"/>
              <a:gd name="connsiteX2" fmla="*/ 417514 w 654911"/>
              <a:gd name="connsiteY2" fmla="*/ 52600 h 156987"/>
              <a:gd name="connsiteX3" fmla="*/ 652366 w 654911"/>
              <a:gd name="connsiteY3" fmla="*/ 61299 h 156987"/>
              <a:gd name="connsiteX4" fmla="*/ 547987 w 654911"/>
              <a:gd name="connsiteY4" fmla="*/ 406 h 156987"/>
              <a:gd name="connsiteX5" fmla="*/ 643668 w 654911"/>
              <a:gd name="connsiteY5" fmla="*/ 96094 h 156987"/>
              <a:gd name="connsiteX6" fmla="*/ 547987 w 654911"/>
              <a:gd name="connsiteY6" fmla="*/ 139589 h 156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54911" h="156987">
                <a:moveTo>
                  <a:pt x="0" y="156987"/>
                </a:moveTo>
                <a:cubicBezTo>
                  <a:pt x="26094" y="152637"/>
                  <a:pt x="52189" y="148288"/>
                  <a:pt x="121775" y="130890"/>
                </a:cubicBezTo>
                <a:cubicBezTo>
                  <a:pt x="191361" y="113492"/>
                  <a:pt x="329082" y="64199"/>
                  <a:pt x="417514" y="52600"/>
                </a:cubicBezTo>
                <a:cubicBezTo>
                  <a:pt x="505946" y="41001"/>
                  <a:pt x="630621" y="69998"/>
                  <a:pt x="652366" y="61299"/>
                </a:cubicBezTo>
                <a:cubicBezTo>
                  <a:pt x="674111" y="52600"/>
                  <a:pt x="549437" y="-5393"/>
                  <a:pt x="547987" y="406"/>
                </a:cubicBezTo>
                <a:cubicBezTo>
                  <a:pt x="546537" y="6205"/>
                  <a:pt x="643668" y="72897"/>
                  <a:pt x="643668" y="96094"/>
                </a:cubicBezTo>
                <a:cubicBezTo>
                  <a:pt x="643668" y="119291"/>
                  <a:pt x="547987" y="139589"/>
                  <a:pt x="547987" y="139589"/>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8" name="Freeform 57"/>
          <p:cNvSpPr/>
          <p:nvPr/>
        </p:nvSpPr>
        <p:spPr>
          <a:xfrm>
            <a:off x="2800826" y="4503993"/>
            <a:ext cx="745469" cy="454383"/>
          </a:xfrm>
          <a:custGeom>
            <a:avLst/>
            <a:gdLst>
              <a:gd name="connsiteX0" fmla="*/ 0 w 745469"/>
              <a:gd name="connsiteY0" fmla="*/ 454383 h 454383"/>
              <a:gd name="connsiteX1" fmla="*/ 478402 w 745469"/>
              <a:gd name="connsiteY1" fmla="*/ 245610 h 454383"/>
              <a:gd name="connsiteX2" fmla="*/ 695857 w 745469"/>
              <a:gd name="connsiteY2" fmla="*/ 10739 h 454383"/>
              <a:gd name="connsiteX3" fmla="*/ 530591 w 745469"/>
              <a:gd name="connsiteY3" fmla="*/ 36836 h 454383"/>
              <a:gd name="connsiteX4" fmla="*/ 730650 w 745469"/>
              <a:gd name="connsiteY4" fmla="*/ 10739 h 454383"/>
              <a:gd name="connsiteX5" fmla="*/ 730650 w 745469"/>
              <a:gd name="connsiteY5" fmla="*/ 123825 h 454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5469" h="454383">
                <a:moveTo>
                  <a:pt x="0" y="454383"/>
                </a:moveTo>
                <a:cubicBezTo>
                  <a:pt x="181213" y="386967"/>
                  <a:pt x="362426" y="319551"/>
                  <a:pt x="478402" y="245610"/>
                </a:cubicBezTo>
                <a:cubicBezTo>
                  <a:pt x="594378" y="171669"/>
                  <a:pt x="687159" y="45535"/>
                  <a:pt x="695857" y="10739"/>
                </a:cubicBezTo>
                <a:cubicBezTo>
                  <a:pt x="704555" y="-24057"/>
                  <a:pt x="524792" y="36836"/>
                  <a:pt x="530591" y="36836"/>
                </a:cubicBezTo>
                <a:cubicBezTo>
                  <a:pt x="536390" y="36836"/>
                  <a:pt x="697307" y="-3759"/>
                  <a:pt x="730650" y="10739"/>
                </a:cubicBezTo>
                <a:cubicBezTo>
                  <a:pt x="763993" y="25237"/>
                  <a:pt x="730650" y="123825"/>
                  <a:pt x="730650" y="123825"/>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reeform 2"/>
          <p:cNvSpPr/>
          <p:nvPr/>
        </p:nvSpPr>
        <p:spPr>
          <a:xfrm>
            <a:off x="3574967" y="3219861"/>
            <a:ext cx="695857" cy="320594"/>
          </a:xfrm>
          <a:custGeom>
            <a:avLst/>
            <a:gdLst>
              <a:gd name="connsiteX0" fmla="*/ 0 w 695857"/>
              <a:gd name="connsiteY0" fmla="*/ 320594 h 320594"/>
              <a:gd name="connsiteX1" fmla="*/ 495798 w 695857"/>
              <a:gd name="connsiteY1" fmla="*/ 120519 h 320594"/>
              <a:gd name="connsiteX2" fmla="*/ 608875 w 695857"/>
              <a:gd name="connsiteY2" fmla="*/ 16132 h 320594"/>
              <a:gd name="connsiteX3" fmla="*/ 469704 w 695857"/>
              <a:gd name="connsiteY3" fmla="*/ 16132 h 320594"/>
              <a:gd name="connsiteX4" fmla="*/ 652366 w 695857"/>
              <a:gd name="connsiteY4" fmla="*/ 7433 h 320594"/>
              <a:gd name="connsiteX5" fmla="*/ 695857 w 695857"/>
              <a:gd name="connsiteY5" fmla="*/ 137917 h 320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5857" h="320594">
                <a:moveTo>
                  <a:pt x="0" y="320594"/>
                </a:moveTo>
                <a:cubicBezTo>
                  <a:pt x="197159" y="245928"/>
                  <a:pt x="394319" y="171263"/>
                  <a:pt x="495798" y="120519"/>
                </a:cubicBezTo>
                <a:cubicBezTo>
                  <a:pt x="597277" y="69775"/>
                  <a:pt x="613224" y="33530"/>
                  <a:pt x="608875" y="16132"/>
                </a:cubicBezTo>
                <a:cubicBezTo>
                  <a:pt x="604526" y="-1266"/>
                  <a:pt x="462456" y="17582"/>
                  <a:pt x="469704" y="16132"/>
                </a:cubicBezTo>
                <a:cubicBezTo>
                  <a:pt x="476952" y="14682"/>
                  <a:pt x="614674" y="-12864"/>
                  <a:pt x="652366" y="7433"/>
                </a:cubicBezTo>
                <a:cubicBezTo>
                  <a:pt x="690058" y="27730"/>
                  <a:pt x="695857" y="137917"/>
                  <a:pt x="695857" y="137917"/>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nvGrpSpPr>
          <p:cNvPr id="59" name="Group 58"/>
          <p:cNvGrpSpPr/>
          <p:nvPr/>
        </p:nvGrpSpPr>
        <p:grpSpPr>
          <a:xfrm>
            <a:off x="4897803" y="5210645"/>
            <a:ext cx="729236" cy="495837"/>
            <a:chOff x="4924605" y="4010196"/>
            <a:chExt cx="729236" cy="495837"/>
          </a:xfrm>
        </p:grpSpPr>
        <p:sp>
          <p:nvSpPr>
            <p:cNvPr id="60" name="Freeform 59"/>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TextBox 60"/>
            <p:cNvSpPr txBox="1"/>
            <p:nvPr/>
          </p:nvSpPr>
          <p:spPr>
            <a:xfrm>
              <a:off x="4924605" y="403125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grpSp>
        <p:nvGrpSpPr>
          <p:cNvPr id="4" name="Group 3"/>
          <p:cNvGrpSpPr/>
          <p:nvPr/>
        </p:nvGrpSpPr>
        <p:grpSpPr>
          <a:xfrm>
            <a:off x="5670962" y="4828436"/>
            <a:ext cx="729236" cy="495837"/>
            <a:chOff x="5670962" y="4828436"/>
            <a:chExt cx="729236" cy="495837"/>
          </a:xfrm>
        </p:grpSpPr>
        <p:sp>
          <p:nvSpPr>
            <p:cNvPr id="63" name="Freeform 62"/>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TextBox 63"/>
            <p:cNvSpPr txBox="1"/>
            <p:nvPr/>
          </p:nvSpPr>
          <p:spPr>
            <a:xfrm>
              <a:off x="5670962" y="484949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grpSp>
        <p:nvGrpSpPr>
          <p:cNvPr id="74" name="Group 73"/>
          <p:cNvGrpSpPr/>
          <p:nvPr/>
        </p:nvGrpSpPr>
        <p:grpSpPr>
          <a:xfrm>
            <a:off x="5823362" y="4980836"/>
            <a:ext cx="729236" cy="495837"/>
            <a:chOff x="5670962" y="4828436"/>
            <a:chExt cx="729236" cy="495837"/>
          </a:xfrm>
        </p:grpSpPr>
        <p:sp>
          <p:nvSpPr>
            <p:cNvPr id="75" name="Freeform 74"/>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 name="TextBox 75"/>
            <p:cNvSpPr txBox="1"/>
            <p:nvPr/>
          </p:nvSpPr>
          <p:spPr>
            <a:xfrm>
              <a:off x="5670962" y="484949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grpSp>
        <p:nvGrpSpPr>
          <p:cNvPr id="77" name="Group 76"/>
          <p:cNvGrpSpPr/>
          <p:nvPr/>
        </p:nvGrpSpPr>
        <p:grpSpPr>
          <a:xfrm>
            <a:off x="5975762" y="5133236"/>
            <a:ext cx="729236" cy="495837"/>
            <a:chOff x="5670962" y="4828436"/>
            <a:chExt cx="729236" cy="495837"/>
          </a:xfrm>
        </p:grpSpPr>
        <p:sp>
          <p:nvSpPr>
            <p:cNvPr id="78" name="Freeform 77"/>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 name="TextBox 78"/>
            <p:cNvSpPr txBox="1"/>
            <p:nvPr/>
          </p:nvSpPr>
          <p:spPr>
            <a:xfrm>
              <a:off x="5670962" y="484949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grpSp>
        <p:nvGrpSpPr>
          <p:cNvPr id="80" name="Group 79"/>
          <p:cNvGrpSpPr/>
          <p:nvPr/>
        </p:nvGrpSpPr>
        <p:grpSpPr>
          <a:xfrm>
            <a:off x="6128162" y="5285636"/>
            <a:ext cx="729236" cy="495837"/>
            <a:chOff x="5670962" y="4828436"/>
            <a:chExt cx="729236" cy="495837"/>
          </a:xfrm>
        </p:grpSpPr>
        <p:sp>
          <p:nvSpPr>
            <p:cNvPr id="81" name="Freeform 80"/>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TextBox 81"/>
            <p:cNvSpPr txBox="1"/>
            <p:nvPr/>
          </p:nvSpPr>
          <p:spPr>
            <a:xfrm>
              <a:off x="5670962" y="484949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grpSp>
        <p:nvGrpSpPr>
          <p:cNvPr id="83" name="Group 82"/>
          <p:cNvGrpSpPr/>
          <p:nvPr/>
        </p:nvGrpSpPr>
        <p:grpSpPr>
          <a:xfrm>
            <a:off x="6280562" y="5438036"/>
            <a:ext cx="729236" cy="495837"/>
            <a:chOff x="5670962" y="4828436"/>
            <a:chExt cx="729236" cy="495837"/>
          </a:xfrm>
        </p:grpSpPr>
        <p:sp>
          <p:nvSpPr>
            <p:cNvPr id="84" name="Freeform 83"/>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TextBox 84"/>
            <p:cNvSpPr txBox="1"/>
            <p:nvPr/>
          </p:nvSpPr>
          <p:spPr>
            <a:xfrm>
              <a:off x="5670962" y="484949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grpSp>
        <p:nvGrpSpPr>
          <p:cNvPr id="86" name="Group 85"/>
          <p:cNvGrpSpPr/>
          <p:nvPr/>
        </p:nvGrpSpPr>
        <p:grpSpPr>
          <a:xfrm>
            <a:off x="6432962" y="5590436"/>
            <a:ext cx="729236" cy="495837"/>
            <a:chOff x="5670962" y="4828436"/>
            <a:chExt cx="729236" cy="495837"/>
          </a:xfrm>
        </p:grpSpPr>
        <p:sp>
          <p:nvSpPr>
            <p:cNvPr id="87" name="Freeform 86"/>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TextBox 87"/>
            <p:cNvSpPr txBox="1"/>
            <p:nvPr/>
          </p:nvSpPr>
          <p:spPr>
            <a:xfrm>
              <a:off x="5670962" y="484949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sp>
        <p:nvSpPr>
          <p:cNvPr id="11" name="Freeform 10"/>
          <p:cNvSpPr/>
          <p:nvPr/>
        </p:nvSpPr>
        <p:spPr>
          <a:xfrm>
            <a:off x="4400120" y="5289904"/>
            <a:ext cx="398449" cy="217116"/>
          </a:xfrm>
          <a:custGeom>
            <a:avLst/>
            <a:gdLst>
              <a:gd name="connsiteX0" fmla="*/ 0 w 398449"/>
              <a:gd name="connsiteY0" fmla="*/ 0 h 217116"/>
              <a:gd name="connsiteX1" fmla="*/ 240007 w 398449"/>
              <a:gd name="connsiteY1" fmla="*/ 44999 h 217116"/>
              <a:gd name="connsiteX2" fmla="*/ 395011 w 398449"/>
              <a:gd name="connsiteY2" fmla="*/ 169996 h 217116"/>
              <a:gd name="connsiteX3" fmla="*/ 350010 w 398449"/>
              <a:gd name="connsiteY3" fmla="*/ 34999 h 217116"/>
              <a:gd name="connsiteX4" fmla="*/ 380011 w 398449"/>
              <a:gd name="connsiteY4" fmla="*/ 154997 h 217116"/>
              <a:gd name="connsiteX5" fmla="*/ 285008 w 398449"/>
              <a:gd name="connsiteY5" fmla="*/ 214996 h 217116"/>
              <a:gd name="connsiteX6" fmla="*/ 300009 w 398449"/>
              <a:gd name="connsiteY6" fmla="*/ 199996 h 217116"/>
              <a:gd name="connsiteX7" fmla="*/ 360010 w 398449"/>
              <a:gd name="connsiteY7" fmla="*/ 164997 h 217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8449" h="217116">
                <a:moveTo>
                  <a:pt x="0" y="0"/>
                </a:moveTo>
                <a:cubicBezTo>
                  <a:pt x="87086" y="8333"/>
                  <a:pt x="174172" y="16666"/>
                  <a:pt x="240007" y="44999"/>
                </a:cubicBezTo>
                <a:cubicBezTo>
                  <a:pt x="305842" y="73332"/>
                  <a:pt x="376677" y="171663"/>
                  <a:pt x="395011" y="169996"/>
                </a:cubicBezTo>
                <a:cubicBezTo>
                  <a:pt x="413345" y="168329"/>
                  <a:pt x="352510" y="37499"/>
                  <a:pt x="350010" y="34999"/>
                </a:cubicBezTo>
                <a:cubicBezTo>
                  <a:pt x="347510" y="32499"/>
                  <a:pt x="390845" y="124998"/>
                  <a:pt x="380011" y="154997"/>
                </a:cubicBezTo>
                <a:cubicBezTo>
                  <a:pt x="369177" y="184996"/>
                  <a:pt x="298342" y="207496"/>
                  <a:pt x="285008" y="214996"/>
                </a:cubicBezTo>
                <a:cubicBezTo>
                  <a:pt x="271674" y="222496"/>
                  <a:pt x="287509" y="208329"/>
                  <a:pt x="300009" y="199996"/>
                </a:cubicBezTo>
                <a:cubicBezTo>
                  <a:pt x="312509" y="191663"/>
                  <a:pt x="360010" y="164997"/>
                  <a:pt x="360010" y="164997"/>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 name="Freeform 11"/>
          <p:cNvSpPr/>
          <p:nvPr/>
        </p:nvSpPr>
        <p:spPr>
          <a:xfrm>
            <a:off x="4225116" y="4554917"/>
            <a:ext cx="593149" cy="744986"/>
          </a:xfrm>
          <a:custGeom>
            <a:avLst/>
            <a:gdLst>
              <a:gd name="connsiteX0" fmla="*/ 0 w 593149"/>
              <a:gd name="connsiteY0" fmla="*/ 0 h 744986"/>
              <a:gd name="connsiteX1" fmla="*/ 285007 w 593149"/>
              <a:gd name="connsiteY1" fmla="*/ 409993 h 744986"/>
              <a:gd name="connsiteX2" fmla="*/ 575015 w 593149"/>
              <a:gd name="connsiteY2" fmla="*/ 729987 h 744986"/>
              <a:gd name="connsiteX3" fmla="*/ 565015 w 593149"/>
              <a:gd name="connsiteY3" fmla="*/ 659988 h 744986"/>
              <a:gd name="connsiteX4" fmla="*/ 585016 w 593149"/>
              <a:gd name="connsiteY4" fmla="*/ 724987 h 744986"/>
              <a:gd name="connsiteX5" fmla="*/ 480013 w 593149"/>
              <a:gd name="connsiteY5" fmla="*/ 744986 h 744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3149" h="744986">
                <a:moveTo>
                  <a:pt x="0" y="0"/>
                </a:moveTo>
                <a:cubicBezTo>
                  <a:pt x="94585" y="144164"/>
                  <a:pt x="189171" y="288329"/>
                  <a:pt x="285007" y="409993"/>
                </a:cubicBezTo>
                <a:cubicBezTo>
                  <a:pt x="380843" y="531657"/>
                  <a:pt x="528347" y="688321"/>
                  <a:pt x="575015" y="729987"/>
                </a:cubicBezTo>
                <a:cubicBezTo>
                  <a:pt x="621683" y="771653"/>
                  <a:pt x="563348" y="660821"/>
                  <a:pt x="565015" y="659988"/>
                </a:cubicBezTo>
                <a:cubicBezTo>
                  <a:pt x="566682" y="659155"/>
                  <a:pt x="599183" y="710821"/>
                  <a:pt x="585016" y="724987"/>
                </a:cubicBezTo>
                <a:cubicBezTo>
                  <a:pt x="570849" y="739153"/>
                  <a:pt x="525431" y="742069"/>
                  <a:pt x="480013" y="744986"/>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4" name="Freeform 13"/>
          <p:cNvSpPr/>
          <p:nvPr/>
        </p:nvSpPr>
        <p:spPr>
          <a:xfrm>
            <a:off x="5580153" y="5338243"/>
            <a:ext cx="195005" cy="106190"/>
          </a:xfrm>
          <a:custGeom>
            <a:avLst/>
            <a:gdLst>
              <a:gd name="connsiteX0" fmla="*/ 0 w 195005"/>
              <a:gd name="connsiteY0" fmla="*/ 101658 h 106190"/>
              <a:gd name="connsiteX1" fmla="*/ 125003 w 195005"/>
              <a:gd name="connsiteY1" fmla="*/ 96658 h 106190"/>
              <a:gd name="connsiteX2" fmla="*/ 165004 w 195005"/>
              <a:gd name="connsiteY2" fmla="*/ 16659 h 106190"/>
              <a:gd name="connsiteX3" fmla="*/ 115003 w 195005"/>
              <a:gd name="connsiteY3" fmla="*/ 26659 h 106190"/>
              <a:gd name="connsiteX4" fmla="*/ 165004 w 195005"/>
              <a:gd name="connsiteY4" fmla="*/ 1660 h 106190"/>
              <a:gd name="connsiteX5" fmla="*/ 195005 w 195005"/>
              <a:gd name="connsiteY5" fmla="*/ 81658 h 106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5005" h="106190">
                <a:moveTo>
                  <a:pt x="0" y="101658"/>
                </a:moveTo>
                <a:cubicBezTo>
                  <a:pt x="48751" y="106241"/>
                  <a:pt x="97502" y="110825"/>
                  <a:pt x="125003" y="96658"/>
                </a:cubicBezTo>
                <a:cubicBezTo>
                  <a:pt x="152504" y="82491"/>
                  <a:pt x="166671" y="28325"/>
                  <a:pt x="165004" y="16659"/>
                </a:cubicBezTo>
                <a:cubicBezTo>
                  <a:pt x="163337" y="4993"/>
                  <a:pt x="115003" y="29159"/>
                  <a:pt x="115003" y="26659"/>
                </a:cubicBezTo>
                <a:cubicBezTo>
                  <a:pt x="115003" y="24159"/>
                  <a:pt x="151670" y="-7506"/>
                  <a:pt x="165004" y="1660"/>
                </a:cubicBezTo>
                <a:cubicBezTo>
                  <a:pt x="178338" y="10826"/>
                  <a:pt x="195005" y="81658"/>
                  <a:pt x="195005" y="81658"/>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5" name="Freeform 14"/>
          <p:cNvSpPr/>
          <p:nvPr/>
        </p:nvSpPr>
        <p:spPr>
          <a:xfrm>
            <a:off x="5585153" y="5504900"/>
            <a:ext cx="326898" cy="114998"/>
          </a:xfrm>
          <a:custGeom>
            <a:avLst/>
            <a:gdLst>
              <a:gd name="connsiteX0" fmla="*/ 0 w 326898"/>
              <a:gd name="connsiteY0" fmla="*/ 0 h 114998"/>
              <a:gd name="connsiteX1" fmla="*/ 185005 w 326898"/>
              <a:gd name="connsiteY1" fmla="*/ 54999 h 114998"/>
              <a:gd name="connsiteX2" fmla="*/ 320008 w 326898"/>
              <a:gd name="connsiteY2" fmla="*/ 9999 h 114998"/>
              <a:gd name="connsiteX3" fmla="*/ 215006 w 326898"/>
              <a:gd name="connsiteY3" fmla="*/ 14999 h 114998"/>
              <a:gd name="connsiteX4" fmla="*/ 315008 w 326898"/>
              <a:gd name="connsiteY4" fmla="*/ 24999 h 114998"/>
              <a:gd name="connsiteX5" fmla="*/ 325009 w 326898"/>
              <a:gd name="connsiteY5" fmla="*/ 114998 h 114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6898" h="114998">
                <a:moveTo>
                  <a:pt x="0" y="0"/>
                </a:moveTo>
                <a:cubicBezTo>
                  <a:pt x="65835" y="26666"/>
                  <a:pt x="131670" y="53333"/>
                  <a:pt x="185005" y="54999"/>
                </a:cubicBezTo>
                <a:cubicBezTo>
                  <a:pt x="238340" y="56666"/>
                  <a:pt x="315008" y="16666"/>
                  <a:pt x="320008" y="9999"/>
                </a:cubicBezTo>
                <a:cubicBezTo>
                  <a:pt x="325008" y="3332"/>
                  <a:pt x="215839" y="12499"/>
                  <a:pt x="215006" y="14999"/>
                </a:cubicBezTo>
                <a:cubicBezTo>
                  <a:pt x="214173" y="17499"/>
                  <a:pt x="296674" y="8333"/>
                  <a:pt x="315008" y="24999"/>
                </a:cubicBezTo>
                <a:cubicBezTo>
                  <a:pt x="333342" y="41665"/>
                  <a:pt x="325009" y="114998"/>
                  <a:pt x="325009" y="114998"/>
                </a:cubicBezTo>
              </a:path>
            </a:pathLst>
          </a:custGeom>
          <a:ln>
            <a:solidFill>
              <a:srgbClr val="4F81BD"/>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9" name="Freeform 88"/>
          <p:cNvSpPr/>
          <p:nvPr/>
        </p:nvSpPr>
        <p:spPr>
          <a:xfrm>
            <a:off x="5585153" y="5549899"/>
            <a:ext cx="491901" cy="221560"/>
          </a:xfrm>
          <a:custGeom>
            <a:avLst/>
            <a:gdLst>
              <a:gd name="connsiteX0" fmla="*/ 0 w 491901"/>
              <a:gd name="connsiteY0" fmla="*/ 0 h 221560"/>
              <a:gd name="connsiteX1" fmla="*/ 330009 w 491901"/>
              <a:gd name="connsiteY1" fmla="*/ 219996 h 221560"/>
              <a:gd name="connsiteX2" fmla="*/ 475013 w 491901"/>
              <a:gd name="connsiteY2" fmla="*/ 99998 h 221560"/>
              <a:gd name="connsiteX3" fmla="*/ 370010 w 491901"/>
              <a:gd name="connsiteY3" fmla="*/ 129997 h 221560"/>
              <a:gd name="connsiteX4" fmla="*/ 480013 w 491901"/>
              <a:gd name="connsiteY4" fmla="*/ 99998 h 221560"/>
              <a:gd name="connsiteX5" fmla="*/ 490013 w 491901"/>
              <a:gd name="connsiteY5" fmla="*/ 169997 h 221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1901" h="221560">
                <a:moveTo>
                  <a:pt x="0" y="0"/>
                </a:moveTo>
                <a:cubicBezTo>
                  <a:pt x="125420" y="101665"/>
                  <a:pt x="250840" y="203330"/>
                  <a:pt x="330009" y="219996"/>
                </a:cubicBezTo>
                <a:cubicBezTo>
                  <a:pt x="409178" y="236662"/>
                  <a:pt x="468346" y="114998"/>
                  <a:pt x="475013" y="99998"/>
                </a:cubicBezTo>
                <a:cubicBezTo>
                  <a:pt x="481680" y="84998"/>
                  <a:pt x="369177" y="129997"/>
                  <a:pt x="370010" y="129997"/>
                </a:cubicBezTo>
                <a:cubicBezTo>
                  <a:pt x="370843" y="129997"/>
                  <a:pt x="460013" y="93331"/>
                  <a:pt x="480013" y="99998"/>
                </a:cubicBezTo>
                <a:cubicBezTo>
                  <a:pt x="500013" y="106665"/>
                  <a:pt x="488346" y="157497"/>
                  <a:pt x="490013" y="169997"/>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0" name="Freeform 89"/>
          <p:cNvSpPr/>
          <p:nvPr/>
        </p:nvSpPr>
        <p:spPr>
          <a:xfrm>
            <a:off x="5570152" y="5609898"/>
            <a:ext cx="645018" cy="340755"/>
          </a:xfrm>
          <a:custGeom>
            <a:avLst/>
            <a:gdLst>
              <a:gd name="connsiteX0" fmla="*/ 0 w 645018"/>
              <a:gd name="connsiteY0" fmla="*/ 0 h 340755"/>
              <a:gd name="connsiteX1" fmla="*/ 380011 w 645018"/>
              <a:gd name="connsiteY1" fmla="*/ 334994 h 340755"/>
              <a:gd name="connsiteX2" fmla="*/ 610017 w 645018"/>
              <a:gd name="connsiteY2" fmla="*/ 214996 h 340755"/>
              <a:gd name="connsiteX3" fmla="*/ 505014 w 645018"/>
              <a:gd name="connsiteY3" fmla="*/ 254995 h 340755"/>
              <a:gd name="connsiteX4" fmla="*/ 605017 w 645018"/>
              <a:gd name="connsiteY4" fmla="*/ 219996 h 340755"/>
              <a:gd name="connsiteX5" fmla="*/ 645018 w 645018"/>
              <a:gd name="connsiteY5" fmla="*/ 324994 h 340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5018" h="340755">
                <a:moveTo>
                  <a:pt x="0" y="0"/>
                </a:moveTo>
                <a:cubicBezTo>
                  <a:pt x="139171" y="149580"/>
                  <a:pt x="278342" y="299161"/>
                  <a:pt x="380011" y="334994"/>
                </a:cubicBezTo>
                <a:cubicBezTo>
                  <a:pt x="481680" y="370827"/>
                  <a:pt x="589183" y="228329"/>
                  <a:pt x="610017" y="214996"/>
                </a:cubicBezTo>
                <a:cubicBezTo>
                  <a:pt x="630851" y="201663"/>
                  <a:pt x="505847" y="254162"/>
                  <a:pt x="505014" y="254995"/>
                </a:cubicBezTo>
                <a:cubicBezTo>
                  <a:pt x="504181" y="255828"/>
                  <a:pt x="581683" y="208330"/>
                  <a:pt x="605017" y="219996"/>
                </a:cubicBezTo>
                <a:cubicBezTo>
                  <a:pt x="628351" y="231662"/>
                  <a:pt x="645018" y="324994"/>
                  <a:pt x="645018" y="32499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1" name="Freeform 90"/>
          <p:cNvSpPr/>
          <p:nvPr/>
        </p:nvSpPr>
        <p:spPr>
          <a:xfrm>
            <a:off x="5535151" y="5654897"/>
            <a:ext cx="806338" cy="568873"/>
          </a:xfrm>
          <a:custGeom>
            <a:avLst/>
            <a:gdLst>
              <a:gd name="connsiteX0" fmla="*/ 0 w 806338"/>
              <a:gd name="connsiteY0" fmla="*/ 0 h 568873"/>
              <a:gd name="connsiteX1" fmla="*/ 455013 w 806338"/>
              <a:gd name="connsiteY1" fmla="*/ 559990 h 568873"/>
              <a:gd name="connsiteX2" fmla="*/ 780022 w 806338"/>
              <a:gd name="connsiteY2" fmla="*/ 344994 h 568873"/>
              <a:gd name="connsiteX3" fmla="*/ 705020 w 806338"/>
              <a:gd name="connsiteY3" fmla="*/ 359993 h 568873"/>
              <a:gd name="connsiteX4" fmla="*/ 795022 w 806338"/>
              <a:gd name="connsiteY4" fmla="*/ 339994 h 568873"/>
              <a:gd name="connsiteX5" fmla="*/ 805022 w 806338"/>
              <a:gd name="connsiteY5" fmla="*/ 434992 h 568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6338" h="568873">
                <a:moveTo>
                  <a:pt x="0" y="0"/>
                </a:moveTo>
                <a:cubicBezTo>
                  <a:pt x="162504" y="251245"/>
                  <a:pt x="325009" y="502491"/>
                  <a:pt x="455013" y="559990"/>
                </a:cubicBezTo>
                <a:cubicBezTo>
                  <a:pt x="585017" y="617489"/>
                  <a:pt x="738354" y="378327"/>
                  <a:pt x="780022" y="344994"/>
                </a:cubicBezTo>
                <a:cubicBezTo>
                  <a:pt x="821690" y="311661"/>
                  <a:pt x="702520" y="360826"/>
                  <a:pt x="705020" y="359993"/>
                </a:cubicBezTo>
                <a:cubicBezTo>
                  <a:pt x="707520" y="359160"/>
                  <a:pt x="778355" y="327494"/>
                  <a:pt x="795022" y="339994"/>
                </a:cubicBezTo>
                <a:cubicBezTo>
                  <a:pt x="811689" y="352494"/>
                  <a:pt x="805022" y="434992"/>
                  <a:pt x="805022" y="4349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2" name="Freeform 91"/>
          <p:cNvSpPr/>
          <p:nvPr/>
        </p:nvSpPr>
        <p:spPr>
          <a:xfrm>
            <a:off x="5405148" y="5664897"/>
            <a:ext cx="1170032" cy="826556"/>
          </a:xfrm>
          <a:custGeom>
            <a:avLst/>
            <a:gdLst>
              <a:gd name="connsiteX0" fmla="*/ 0 w 1170032"/>
              <a:gd name="connsiteY0" fmla="*/ 0 h 826556"/>
              <a:gd name="connsiteX1" fmla="*/ 510014 w 1170032"/>
              <a:gd name="connsiteY1" fmla="*/ 784985 h 826556"/>
              <a:gd name="connsiteX2" fmla="*/ 1020028 w 1170032"/>
              <a:gd name="connsiteY2" fmla="*/ 689987 h 826556"/>
              <a:gd name="connsiteX3" fmla="*/ 1130031 w 1170032"/>
              <a:gd name="connsiteY3" fmla="*/ 449992 h 826556"/>
              <a:gd name="connsiteX4" fmla="*/ 1090030 w 1170032"/>
              <a:gd name="connsiteY4" fmla="*/ 474991 h 826556"/>
              <a:gd name="connsiteX5" fmla="*/ 1135031 w 1170032"/>
              <a:gd name="connsiteY5" fmla="*/ 434992 h 826556"/>
              <a:gd name="connsiteX6" fmla="*/ 1170032 w 1170032"/>
              <a:gd name="connsiteY6" fmla="*/ 489991 h 826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70032" h="826556">
                <a:moveTo>
                  <a:pt x="0" y="0"/>
                </a:moveTo>
                <a:cubicBezTo>
                  <a:pt x="170004" y="334993"/>
                  <a:pt x="340009" y="669987"/>
                  <a:pt x="510014" y="784985"/>
                </a:cubicBezTo>
                <a:cubicBezTo>
                  <a:pt x="680019" y="899983"/>
                  <a:pt x="916692" y="745819"/>
                  <a:pt x="1020028" y="689987"/>
                </a:cubicBezTo>
                <a:cubicBezTo>
                  <a:pt x="1123364" y="634155"/>
                  <a:pt x="1118364" y="485825"/>
                  <a:pt x="1130031" y="449992"/>
                </a:cubicBezTo>
                <a:cubicBezTo>
                  <a:pt x="1141698" y="414159"/>
                  <a:pt x="1089197" y="477491"/>
                  <a:pt x="1090030" y="474991"/>
                </a:cubicBezTo>
                <a:cubicBezTo>
                  <a:pt x="1090863" y="472491"/>
                  <a:pt x="1121697" y="432492"/>
                  <a:pt x="1135031" y="434992"/>
                </a:cubicBezTo>
                <a:cubicBezTo>
                  <a:pt x="1148365" y="437492"/>
                  <a:pt x="1170032" y="489991"/>
                  <a:pt x="1170032" y="489991"/>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3" name="Freeform 92"/>
          <p:cNvSpPr/>
          <p:nvPr/>
        </p:nvSpPr>
        <p:spPr>
          <a:xfrm>
            <a:off x="6210810" y="3233544"/>
            <a:ext cx="648377" cy="1645930"/>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4" name="Freeform 93"/>
          <p:cNvSpPr/>
          <p:nvPr/>
        </p:nvSpPr>
        <p:spPr>
          <a:xfrm>
            <a:off x="6363210" y="3233544"/>
            <a:ext cx="648377" cy="1798330"/>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5" name="Freeform 94"/>
          <p:cNvSpPr/>
          <p:nvPr/>
        </p:nvSpPr>
        <p:spPr>
          <a:xfrm>
            <a:off x="6515610" y="3233544"/>
            <a:ext cx="648377" cy="1950730"/>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6" name="Freeform 95"/>
          <p:cNvSpPr/>
          <p:nvPr/>
        </p:nvSpPr>
        <p:spPr>
          <a:xfrm>
            <a:off x="6668010" y="3233544"/>
            <a:ext cx="648377" cy="2103130"/>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7" name="Freeform 96"/>
          <p:cNvSpPr/>
          <p:nvPr/>
        </p:nvSpPr>
        <p:spPr>
          <a:xfrm>
            <a:off x="6820410" y="3233544"/>
            <a:ext cx="648377" cy="2255530"/>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8" name="Freeform 97"/>
          <p:cNvSpPr/>
          <p:nvPr/>
        </p:nvSpPr>
        <p:spPr>
          <a:xfrm>
            <a:off x="6972810" y="3233544"/>
            <a:ext cx="648377" cy="2407930"/>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939646193"/>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574"/>
            <a:ext cx="8229600" cy="1143000"/>
          </a:xfrm>
        </p:spPr>
        <p:txBody>
          <a:bodyPr>
            <a:normAutofit fontScale="90000"/>
          </a:bodyPr>
          <a:lstStyle/>
          <a:p>
            <a:r>
              <a:rPr lang="en-US" dirty="0"/>
              <a:t>How can we interpret what we are seeing?</a:t>
            </a:r>
          </a:p>
        </p:txBody>
      </p:sp>
      <p:sp>
        <p:nvSpPr>
          <p:cNvPr id="5" name="Freeform 4"/>
          <p:cNvSpPr/>
          <p:nvPr/>
        </p:nvSpPr>
        <p:spPr>
          <a:xfrm>
            <a:off x="226556" y="2396644"/>
            <a:ext cx="1471368" cy="753502"/>
          </a:xfrm>
          <a:custGeom>
            <a:avLst/>
            <a:gdLst>
              <a:gd name="connsiteX0" fmla="*/ 82599 w 1471368"/>
              <a:gd name="connsiteY0" fmla="*/ 88463 h 753502"/>
              <a:gd name="connsiteX1" fmla="*/ 929242 w 1471368"/>
              <a:gd name="connsiteY1" fmla="*/ 98787 h 753502"/>
              <a:gd name="connsiteX2" fmla="*/ 1383538 w 1471368"/>
              <a:gd name="connsiteY2" fmla="*/ 67814 h 753502"/>
              <a:gd name="connsiteX3" fmla="*/ 1424838 w 1471368"/>
              <a:gd name="connsiteY3" fmla="*/ 676955 h 753502"/>
              <a:gd name="connsiteX4" fmla="*/ 867293 w 1471368"/>
              <a:gd name="connsiteY4" fmla="*/ 749226 h 753502"/>
              <a:gd name="connsiteX5" fmla="*/ 113574 w 1471368"/>
              <a:gd name="connsiteY5" fmla="*/ 738901 h 753502"/>
              <a:gd name="connsiteX6" fmla="*/ 30975 w 1471368"/>
              <a:gd name="connsiteY6" fmla="*/ 687279 h 753502"/>
              <a:gd name="connsiteX7" fmla="*/ 10325 w 1471368"/>
              <a:gd name="connsiteY7" fmla="*/ 67814 h 753502"/>
              <a:gd name="connsiteX8" fmla="*/ 0 w 1471368"/>
              <a:gd name="connsiteY8" fmla="*/ 16192 h 75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1368" h="753502">
                <a:moveTo>
                  <a:pt x="82599" y="88463"/>
                </a:moveTo>
                <a:lnTo>
                  <a:pt x="929242" y="98787"/>
                </a:lnTo>
                <a:cubicBezTo>
                  <a:pt x="1146065" y="95346"/>
                  <a:pt x="1300939" y="-28547"/>
                  <a:pt x="1383538" y="67814"/>
                </a:cubicBezTo>
                <a:cubicBezTo>
                  <a:pt x="1466137" y="164175"/>
                  <a:pt x="1510879" y="563386"/>
                  <a:pt x="1424838" y="676955"/>
                </a:cubicBezTo>
                <a:cubicBezTo>
                  <a:pt x="1338797" y="790524"/>
                  <a:pt x="1085837" y="738902"/>
                  <a:pt x="867293" y="749226"/>
                </a:cubicBezTo>
                <a:cubicBezTo>
                  <a:pt x="648749" y="759550"/>
                  <a:pt x="252960" y="749226"/>
                  <a:pt x="113574" y="738901"/>
                </a:cubicBezTo>
                <a:cubicBezTo>
                  <a:pt x="-25812" y="728577"/>
                  <a:pt x="48183" y="799127"/>
                  <a:pt x="30975" y="687279"/>
                </a:cubicBezTo>
                <a:cubicBezTo>
                  <a:pt x="13767" y="575431"/>
                  <a:pt x="15487" y="179662"/>
                  <a:pt x="10325" y="67814"/>
                </a:cubicBezTo>
                <a:cubicBezTo>
                  <a:pt x="5162" y="-44034"/>
                  <a:pt x="0" y="16192"/>
                  <a:pt x="0" y="161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TextBox 5"/>
          <p:cNvSpPr txBox="1"/>
          <p:nvPr/>
        </p:nvSpPr>
        <p:spPr>
          <a:xfrm>
            <a:off x="433054" y="2620498"/>
            <a:ext cx="928459" cy="369332"/>
          </a:xfrm>
          <a:prstGeom prst="rect">
            <a:avLst/>
          </a:prstGeom>
          <a:noFill/>
        </p:spPr>
        <p:txBody>
          <a:bodyPr wrap="none" rtlCol="0">
            <a:spAutoFit/>
          </a:bodyPr>
          <a:lstStyle/>
          <a:p>
            <a:r>
              <a:rPr lang="en-US" dirty="0" smtClean="0">
                <a:latin typeface="AhnbergHand"/>
                <a:cs typeface="AhnbergHand"/>
              </a:rPr>
              <a:t>Client</a:t>
            </a:r>
            <a:endParaRPr lang="en-US" dirty="0">
              <a:latin typeface="AhnbergHand"/>
              <a:cs typeface="AhnbergHand"/>
            </a:endParaRPr>
          </a:p>
        </p:txBody>
      </p:sp>
      <p:sp>
        <p:nvSpPr>
          <p:cNvPr id="7" name="Freeform 6"/>
          <p:cNvSpPr/>
          <p:nvPr/>
        </p:nvSpPr>
        <p:spPr>
          <a:xfrm>
            <a:off x="2889195" y="2397023"/>
            <a:ext cx="1868512" cy="833738"/>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2836282" y="2620498"/>
            <a:ext cx="1896962" cy="369332"/>
          </a:xfrm>
          <a:prstGeom prst="rect">
            <a:avLst/>
          </a:prstGeom>
          <a:noFill/>
        </p:spPr>
        <p:txBody>
          <a:bodyPr wrap="none" rtlCol="0">
            <a:spAutoFit/>
          </a:bodyPr>
          <a:lstStyle/>
          <a:p>
            <a:r>
              <a:rPr lang="en-US" dirty="0" smtClean="0">
                <a:latin typeface="AhnbergHand"/>
                <a:cs typeface="AhnbergHand"/>
              </a:rPr>
              <a:t>DNS Resolver</a:t>
            </a:r>
            <a:endParaRPr lang="en-US" dirty="0">
              <a:latin typeface="AhnbergHand"/>
              <a:cs typeface="AhnbergHand"/>
            </a:endParaRPr>
          </a:p>
        </p:txBody>
      </p:sp>
      <p:sp>
        <p:nvSpPr>
          <p:cNvPr id="9" name="Freeform 8"/>
          <p:cNvSpPr/>
          <p:nvPr/>
        </p:nvSpPr>
        <p:spPr>
          <a:xfrm>
            <a:off x="1595640" y="2423160"/>
            <a:ext cx="1232851" cy="196382"/>
          </a:xfrm>
          <a:custGeom>
            <a:avLst/>
            <a:gdLst>
              <a:gd name="connsiteX0" fmla="*/ 55754 w 1232851"/>
              <a:gd name="connsiteY0" fmla="*/ 175515 h 196382"/>
              <a:gd name="connsiteX1" fmla="*/ 45429 w 1232851"/>
              <a:gd name="connsiteY1" fmla="*/ 123893 h 196382"/>
              <a:gd name="connsiteX2" fmla="*/ 551350 w 1232851"/>
              <a:gd name="connsiteY2" fmla="*/ 20649 h 196382"/>
              <a:gd name="connsiteX3" fmla="*/ 1212144 w 1232851"/>
              <a:gd name="connsiteY3" fmla="*/ 103244 h 196382"/>
              <a:gd name="connsiteX4" fmla="*/ 1057270 w 1232851"/>
              <a:gd name="connsiteY4" fmla="*/ 0 h 196382"/>
              <a:gd name="connsiteX5" fmla="*/ 1232794 w 1232851"/>
              <a:gd name="connsiteY5" fmla="*/ 103244 h 196382"/>
              <a:gd name="connsiteX6" fmla="*/ 1077920 w 1232851"/>
              <a:gd name="connsiteY6" fmla="*/ 196164 h 196382"/>
              <a:gd name="connsiteX7" fmla="*/ 1201819 w 1232851"/>
              <a:gd name="connsiteY7" fmla="*/ 123893 h 196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2851" h="196382">
                <a:moveTo>
                  <a:pt x="55754" y="175515"/>
                </a:moveTo>
                <a:cubicBezTo>
                  <a:pt x="9292" y="162609"/>
                  <a:pt x="-37170" y="149704"/>
                  <a:pt x="45429" y="123893"/>
                </a:cubicBezTo>
                <a:cubicBezTo>
                  <a:pt x="128028" y="98082"/>
                  <a:pt x="356898" y="24090"/>
                  <a:pt x="551350" y="20649"/>
                </a:cubicBezTo>
                <a:cubicBezTo>
                  <a:pt x="745802" y="17208"/>
                  <a:pt x="1127824" y="106685"/>
                  <a:pt x="1212144" y="103244"/>
                </a:cubicBezTo>
                <a:cubicBezTo>
                  <a:pt x="1296464" y="99803"/>
                  <a:pt x="1053828" y="0"/>
                  <a:pt x="1057270" y="0"/>
                </a:cubicBezTo>
                <a:cubicBezTo>
                  <a:pt x="1060712" y="0"/>
                  <a:pt x="1229352" y="70550"/>
                  <a:pt x="1232794" y="103244"/>
                </a:cubicBezTo>
                <a:cubicBezTo>
                  <a:pt x="1236236" y="135938"/>
                  <a:pt x="1083082" y="192723"/>
                  <a:pt x="1077920" y="196164"/>
                </a:cubicBezTo>
                <a:cubicBezTo>
                  <a:pt x="1072758" y="199605"/>
                  <a:pt x="1137288" y="161749"/>
                  <a:pt x="1201819" y="123893"/>
                </a:cubicBezTo>
              </a:path>
            </a:pathLst>
          </a:custGeom>
          <a:ln>
            <a:solidFill>
              <a:schemeClr val="bg2">
                <a:lumMod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Freeform 9"/>
          <p:cNvSpPr/>
          <p:nvPr/>
        </p:nvSpPr>
        <p:spPr>
          <a:xfrm>
            <a:off x="4639015" y="2298453"/>
            <a:ext cx="1232851" cy="196382"/>
          </a:xfrm>
          <a:custGeom>
            <a:avLst/>
            <a:gdLst>
              <a:gd name="connsiteX0" fmla="*/ 55754 w 1232851"/>
              <a:gd name="connsiteY0" fmla="*/ 175515 h 196382"/>
              <a:gd name="connsiteX1" fmla="*/ 45429 w 1232851"/>
              <a:gd name="connsiteY1" fmla="*/ 123893 h 196382"/>
              <a:gd name="connsiteX2" fmla="*/ 551350 w 1232851"/>
              <a:gd name="connsiteY2" fmla="*/ 20649 h 196382"/>
              <a:gd name="connsiteX3" fmla="*/ 1212144 w 1232851"/>
              <a:gd name="connsiteY3" fmla="*/ 103244 h 196382"/>
              <a:gd name="connsiteX4" fmla="*/ 1057270 w 1232851"/>
              <a:gd name="connsiteY4" fmla="*/ 0 h 196382"/>
              <a:gd name="connsiteX5" fmla="*/ 1232794 w 1232851"/>
              <a:gd name="connsiteY5" fmla="*/ 103244 h 196382"/>
              <a:gd name="connsiteX6" fmla="*/ 1077920 w 1232851"/>
              <a:gd name="connsiteY6" fmla="*/ 196164 h 196382"/>
              <a:gd name="connsiteX7" fmla="*/ 1201819 w 1232851"/>
              <a:gd name="connsiteY7" fmla="*/ 123893 h 1963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32851" h="196382">
                <a:moveTo>
                  <a:pt x="55754" y="175515"/>
                </a:moveTo>
                <a:cubicBezTo>
                  <a:pt x="9292" y="162609"/>
                  <a:pt x="-37170" y="149704"/>
                  <a:pt x="45429" y="123893"/>
                </a:cubicBezTo>
                <a:cubicBezTo>
                  <a:pt x="128028" y="98082"/>
                  <a:pt x="356898" y="24090"/>
                  <a:pt x="551350" y="20649"/>
                </a:cubicBezTo>
                <a:cubicBezTo>
                  <a:pt x="745802" y="17208"/>
                  <a:pt x="1127824" y="106685"/>
                  <a:pt x="1212144" y="103244"/>
                </a:cubicBezTo>
                <a:cubicBezTo>
                  <a:pt x="1296464" y="99803"/>
                  <a:pt x="1053828" y="0"/>
                  <a:pt x="1057270" y="0"/>
                </a:cubicBezTo>
                <a:cubicBezTo>
                  <a:pt x="1060712" y="0"/>
                  <a:pt x="1229352" y="70550"/>
                  <a:pt x="1232794" y="103244"/>
                </a:cubicBezTo>
                <a:cubicBezTo>
                  <a:pt x="1236236" y="135938"/>
                  <a:pt x="1083082" y="192723"/>
                  <a:pt x="1077920" y="196164"/>
                </a:cubicBezTo>
                <a:cubicBezTo>
                  <a:pt x="1072758" y="199605"/>
                  <a:pt x="1137288" y="161749"/>
                  <a:pt x="1201819" y="123893"/>
                </a:cubicBezTo>
              </a:path>
            </a:pathLst>
          </a:custGeom>
          <a:ln>
            <a:solidFill>
              <a:schemeClr val="bg2">
                <a:lumMod val="2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6" name="Freeform 15"/>
          <p:cNvSpPr/>
          <p:nvPr/>
        </p:nvSpPr>
        <p:spPr>
          <a:xfrm>
            <a:off x="5871866" y="2420122"/>
            <a:ext cx="1471368" cy="753502"/>
          </a:xfrm>
          <a:custGeom>
            <a:avLst/>
            <a:gdLst>
              <a:gd name="connsiteX0" fmla="*/ 82599 w 1471368"/>
              <a:gd name="connsiteY0" fmla="*/ 88463 h 753502"/>
              <a:gd name="connsiteX1" fmla="*/ 929242 w 1471368"/>
              <a:gd name="connsiteY1" fmla="*/ 98787 h 753502"/>
              <a:gd name="connsiteX2" fmla="*/ 1383538 w 1471368"/>
              <a:gd name="connsiteY2" fmla="*/ 67814 h 753502"/>
              <a:gd name="connsiteX3" fmla="*/ 1424838 w 1471368"/>
              <a:gd name="connsiteY3" fmla="*/ 676955 h 753502"/>
              <a:gd name="connsiteX4" fmla="*/ 867293 w 1471368"/>
              <a:gd name="connsiteY4" fmla="*/ 749226 h 753502"/>
              <a:gd name="connsiteX5" fmla="*/ 113574 w 1471368"/>
              <a:gd name="connsiteY5" fmla="*/ 738901 h 753502"/>
              <a:gd name="connsiteX6" fmla="*/ 30975 w 1471368"/>
              <a:gd name="connsiteY6" fmla="*/ 687279 h 753502"/>
              <a:gd name="connsiteX7" fmla="*/ 10325 w 1471368"/>
              <a:gd name="connsiteY7" fmla="*/ 67814 h 753502"/>
              <a:gd name="connsiteX8" fmla="*/ 0 w 1471368"/>
              <a:gd name="connsiteY8" fmla="*/ 16192 h 75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1368" h="753502">
                <a:moveTo>
                  <a:pt x="82599" y="88463"/>
                </a:moveTo>
                <a:lnTo>
                  <a:pt x="929242" y="98787"/>
                </a:lnTo>
                <a:cubicBezTo>
                  <a:pt x="1146065" y="95346"/>
                  <a:pt x="1300939" y="-28547"/>
                  <a:pt x="1383538" y="67814"/>
                </a:cubicBezTo>
                <a:cubicBezTo>
                  <a:pt x="1466137" y="164175"/>
                  <a:pt x="1510879" y="563386"/>
                  <a:pt x="1424838" y="676955"/>
                </a:cubicBezTo>
                <a:cubicBezTo>
                  <a:pt x="1338797" y="790524"/>
                  <a:pt x="1085837" y="738902"/>
                  <a:pt x="867293" y="749226"/>
                </a:cubicBezTo>
                <a:cubicBezTo>
                  <a:pt x="648749" y="759550"/>
                  <a:pt x="252960" y="749226"/>
                  <a:pt x="113574" y="738901"/>
                </a:cubicBezTo>
                <a:cubicBezTo>
                  <a:pt x="-25812" y="728577"/>
                  <a:pt x="48183" y="799127"/>
                  <a:pt x="30975" y="687279"/>
                </a:cubicBezTo>
                <a:cubicBezTo>
                  <a:pt x="13767" y="575431"/>
                  <a:pt x="15487" y="179662"/>
                  <a:pt x="10325" y="67814"/>
                </a:cubicBezTo>
                <a:cubicBezTo>
                  <a:pt x="5162" y="-44034"/>
                  <a:pt x="0" y="16192"/>
                  <a:pt x="0" y="16192"/>
                </a:cubicBezTo>
              </a:path>
            </a:pathLst>
          </a:custGeom>
          <a:ln>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7" name="TextBox 16"/>
          <p:cNvSpPr txBox="1"/>
          <p:nvPr/>
        </p:nvSpPr>
        <p:spPr>
          <a:xfrm>
            <a:off x="6078364" y="2643976"/>
            <a:ext cx="989800" cy="369332"/>
          </a:xfrm>
          <a:prstGeom prst="rect">
            <a:avLst/>
          </a:prstGeom>
          <a:noFill/>
        </p:spPr>
        <p:txBody>
          <a:bodyPr wrap="none" rtlCol="0">
            <a:spAutoFit/>
          </a:bodyPr>
          <a:lstStyle/>
          <a:p>
            <a:r>
              <a:rPr lang="en-US" dirty="0" smtClean="0">
                <a:latin typeface="AhnbergHand"/>
                <a:cs typeface="AhnbergHand"/>
              </a:rPr>
              <a:t>Server</a:t>
            </a:r>
            <a:endParaRPr lang="en-US" dirty="0">
              <a:latin typeface="AhnbergHand"/>
              <a:cs typeface="AhnbergHand"/>
            </a:endParaRPr>
          </a:p>
        </p:txBody>
      </p:sp>
      <p:grpSp>
        <p:nvGrpSpPr>
          <p:cNvPr id="20" name="Group 19"/>
          <p:cNvGrpSpPr/>
          <p:nvPr/>
        </p:nvGrpSpPr>
        <p:grpSpPr>
          <a:xfrm>
            <a:off x="4639015" y="3535422"/>
            <a:ext cx="729236" cy="495837"/>
            <a:chOff x="4924605" y="4010196"/>
            <a:chExt cx="729236" cy="495837"/>
          </a:xfrm>
        </p:grpSpPr>
        <p:sp>
          <p:nvSpPr>
            <p:cNvPr id="18" name="Freeform 17"/>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TextBox 18"/>
            <p:cNvSpPr txBox="1"/>
            <p:nvPr/>
          </p:nvSpPr>
          <p:spPr>
            <a:xfrm>
              <a:off x="4924605" y="403125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grpSp>
        <p:nvGrpSpPr>
          <p:cNvPr id="21" name="Group 20"/>
          <p:cNvGrpSpPr/>
          <p:nvPr/>
        </p:nvGrpSpPr>
        <p:grpSpPr>
          <a:xfrm>
            <a:off x="4646299" y="4322327"/>
            <a:ext cx="729236" cy="495837"/>
            <a:chOff x="4924605" y="4010196"/>
            <a:chExt cx="729236" cy="495837"/>
          </a:xfrm>
        </p:grpSpPr>
        <p:sp>
          <p:nvSpPr>
            <p:cNvPr id="22" name="Freeform 21"/>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p:cNvSpPr txBox="1"/>
            <p:nvPr/>
          </p:nvSpPr>
          <p:spPr>
            <a:xfrm>
              <a:off x="4924605" y="403125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grpSp>
        <p:nvGrpSpPr>
          <p:cNvPr id="24" name="Group 23"/>
          <p:cNvGrpSpPr/>
          <p:nvPr/>
        </p:nvGrpSpPr>
        <p:grpSpPr>
          <a:xfrm>
            <a:off x="3667931" y="4920804"/>
            <a:ext cx="729236" cy="495837"/>
            <a:chOff x="4924605" y="4010196"/>
            <a:chExt cx="729236" cy="495837"/>
          </a:xfrm>
        </p:grpSpPr>
        <p:sp>
          <p:nvSpPr>
            <p:cNvPr id="25" name="Freeform 24"/>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TextBox 25"/>
            <p:cNvSpPr txBox="1"/>
            <p:nvPr/>
          </p:nvSpPr>
          <p:spPr>
            <a:xfrm>
              <a:off x="4924605" y="403125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grpSp>
        <p:nvGrpSpPr>
          <p:cNvPr id="27" name="Group 26"/>
          <p:cNvGrpSpPr/>
          <p:nvPr/>
        </p:nvGrpSpPr>
        <p:grpSpPr>
          <a:xfrm>
            <a:off x="3568083" y="4074408"/>
            <a:ext cx="729236" cy="495837"/>
            <a:chOff x="4924605" y="4010196"/>
            <a:chExt cx="729236" cy="495837"/>
          </a:xfrm>
        </p:grpSpPr>
        <p:sp>
          <p:nvSpPr>
            <p:cNvPr id="28" name="Freeform 27"/>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TextBox 28"/>
            <p:cNvSpPr txBox="1"/>
            <p:nvPr/>
          </p:nvSpPr>
          <p:spPr>
            <a:xfrm>
              <a:off x="4924605" y="403125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grpSp>
        <p:nvGrpSpPr>
          <p:cNvPr id="32" name="Group 31"/>
          <p:cNvGrpSpPr/>
          <p:nvPr/>
        </p:nvGrpSpPr>
        <p:grpSpPr>
          <a:xfrm>
            <a:off x="1835323" y="3784023"/>
            <a:ext cx="397721" cy="405811"/>
            <a:chOff x="1835323" y="3784023"/>
            <a:chExt cx="397721" cy="405811"/>
          </a:xfrm>
        </p:grpSpPr>
        <p:sp>
          <p:nvSpPr>
            <p:cNvPr id="30" name="Freeform 29"/>
            <p:cNvSpPr/>
            <p:nvPr/>
          </p:nvSpPr>
          <p:spPr>
            <a:xfrm>
              <a:off x="1835323" y="3784023"/>
              <a:ext cx="397721" cy="405811"/>
            </a:xfrm>
            <a:custGeom>
              <a:avLst/>
              <a:gdLst>
                <a:gd name="connsiteX0" fmla="*/ 82599 w 1471368"/>
                <a:gd name="connsiteY0" fmla="*/ 88463 h 753502"/>
                <a:gd name="connsiteX1" fmla="*/ 929242 w 1471368"/>
                <a:gd name="connsiteY1" fmla="*/ 98787 h 753502"/>
                <a:gd name="connsiteX2" fmla="*/ 1383538 w 1471368"/>
                <a:gd name="connsiteY2" fmla="*/ 67814 h 753502"/>
                <a:gd name="connsiteX3" fmla="*/ 1424838 w 1471368"/>
                <a:gd name="connsiteY3" fmla="*/ 676955 h 753502"/>
                <a:gd name="connsiteX4" fmla="*/ 867293 w 1471368"/>
                <a:gd name="connsiteY4" fmla="*/ 749226 h 753502"/>
                <a:gd name="connsiteX5" fmla="*/ 113574 w 1471368"/>
                <a:gd name="connsiteY5" fmla="*/ 738901 h 753502"/>
                <a:gd name="connsiteX6" fmla="*/ 30975 w 1471368"/>
                <a:gd name="connsiteY6" fmla="*/ 687279 h 753502"/>
                <a:gd name="connsiteX7" fmla="*/ 10325 w 1471368"/>
                <a:gd name="connsiteY7" fmla="*/ 67814 h 753502"/>
                <a:gd name="connsiteX8" fmla="*/ 0 w 1471368"/>
                <a:gd name="connsiteY8" fmla="*/ 16192 h 75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1368" h="753502">
                  <a:moveTo>
                    <a:pt x="82599" y="88463"/>
                  </a:moveTo>
                  <a:lnTo>
                    <a:pt x="929242" y="98787"/>
                  </a:lnTo>
                  <a:cubicBezTo>
                    <a:pt x="1146065" y="95346"/>
                    <a:pt x="1300939" y="-28547"/>
                    <a:pt x="1383538" y="67814"/>
                  </a:cubicBezTo>
                  <a:cubicBezTo>
                    <a:pt x="1466137" y="164175"/>
                    <a:pt x="1510879" y="563386"/>
                    <a:pt x="1424838" y="676955"/>
                  </a:cubicBezTo>
                  <a:cubicBezTo>
                    <a:pt x="1338797" y="790524"/>
                    <a:pt x="1085837" y="738902"/>
                    <a:pt x="867293" y="749226"/>
                  </a:cubicBezTo>
                  <a:cubicBezTo>
                    <a:pt x="648749" y="759550"/>
                    <a:pt x="252960" y="749226"/>
                    <a:pt x="113574" y="738901"/>
                  </a:cubicBezTo>
                  <a:cubicBezTo>
                    <a:pt x="-25812" y="728577"/>
                    <a:pt x="48183" y="799127"/>
                    <a:pt x="30975" y="687279"/>
                  </a:cubicBezTo>
                  <a:cubicBezTo>
                    <a:pt x="13767" y="575431"/>
                    <a:pt x="15487" y="179662"/>
                    <a:pt x="10325" y="67814"/>
                  </a:cubicBezTo>
                  <a:cubicBezTo>
                    <a:pt x="5162" y="-44034"/>
                    <a:pt x="0" y="16192"/>
                    <a:pt x="0" y="161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1" name="TextBox 30"/>
            <p:cNvSpPr txBox="1"/>
            <p:nvPr/>
          </p:nvSpPr>
          <p:spPr>
            <a:xfrm>
              <a:off x="1868842" y="3877370"/>
              <a:ext cx="364202" cy="307777"/>
            </a:xfrm>
            <a:prstGeom prst="rect">
              <a:avLst/>
            </a:prstGeom>
            <a:noFill/>
          </p:spPr>
          <p:txBody>
            <a:bodyPr wrap="none" rtlCol="0">
              <a:spAutoFit/>
            </a:bodyPr>
            <a:lstStyle/>
            <a:p>
              <a:r>
                <a:rPr lang="en-US" sz="1400" dirty="0" smtClean="0">
                  <a:latin typeface="AhnbergHand"/>
                  <a:cs typeface="AhnbergHand"/>
                </a:rPr>
                <a:t>C</a:t>
              </a:r>
              <a:endParaRPr lang="en-US" sz="1400" dirty="0">
                <a:latin typeface="AhnbergHand"/>
                <a:cs typeface="AhnbergHand"/>
              </a:endParaRPr>
            </a:p>
          </p:txBody>
        </p:sp>
      </p:grpSp>
      <p:grpSp>
        <p:nvGrpSpPr>
          <p:cNvPr id="33" name="Group 32"/>
          <p:cNvGrpSpPr/>
          <p:nvPr/>
        </p:nvGrpSpPr>
        <p:grpSpPr>
          <a:xfrm>
            <a:off x="2066866" y="4367339"/>
            <a:ext cx="397721" cy="405811"/>
            <a:chOff x="1835323" y="3784023"/>
            <a:chExt cx="397721" cy="405811"/>
          </a:xfrm>
        </p:grpSpPr>
        <p:sp>
          <p:nvSpPr>
            <p:cNvPr id="34" name="Freeform 33"/>
            <p:cNvSpPr/>
            <p:nvPr/>
          </p:nvSpPr>
          <p:spPr>
            <a:xfrm>
              <a:off x="1835323" y="3784023"/>
              <a:ext cx="397721" cy="405811"/>
            </a:xfrm>
            <a:custGeom>
              <a:avLst/>
              <a:gdLst>
                <a:gd name="connsiteX0" fmla="*/ 82599 w 1471368"/>
                <a:gd name="connsiteY0" fmla="*/ 88463 h 753502"/>
                <a:gd name="connsiteX1" fmla="*/ 929242 w 1471368"/>
                <a:gd name="connsiteY1" fmla="*/ 98787 h 753502"/>
                <a:gd name="connsiteX2" fmla="*/ 1383538 w 1471368"/>
                <a:gd name="connsiteY2" fmla="*/ 67814 h 753502"/>
                <a:gd name="connsiteX3" fmla="*/ 1424838 w 1471368"/>
                <a:gd name="connsiteY3" fmla="*/ 676955 h 753502"/>
                <a:gd name="connsiteX4" fmla="*/ 867293 w 1471368"/>
                <a:gd name="connsiteY4" fmla="*/ 749226 h 753502"/>
                <a:gd name="connsiteX5" fmla="*/ 113574 w 1471368"/>
                <a:gd name="connsiteY5" fmla="*/ 738901 h 753502"/>
                <a:gd name="connsiteX6" fmla="*/ 30975 w 1471368"/>
                <a:gd name="connsiteY6" fmla="*/ 687279 h 753502"/>
                <a:gd name="connsiteX7" fmla="*/ 10325 w 1471368"/>
                <a:gd name="connsiteY7" fmla="*/ 67814 h 753502"/>
                <a:gd name="connsiteX8" fmla="*/ 0 w 1471368"/>
                <a:gd name="connsiteY8" fmla="*/ 16192 h 75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1368" h="753502">
                  <a:moveTo>
                    <a:pt x="82599" y="88463"/>
                  </a:moveTo>
                  <a:lnTo>
                    <a:pt x="929242" y="98787"/>
                  </a:lnTo>
                  <a:cubicBezTo>
                    <a:pt x="1146065" y="95346"/>
                    <a:pt x="1300939" y="-28547"/>
                    <a:pt x="1383538" y="67814"/>
                  </a:cubicBezTo>
                  <a:cubicBezTo>
                    <a:pt x="1466137" y="164175"/>
                    <a:pt x="1510879" y="563386"/>
                    <a:pt x="1424838" y="676955"/>
                  </a:cubicBezTo>
                  <a:cubicBezTo>
                    <a:pt x="1338797" y="790524"/>
                    <a:pt x="1085837" y="738902"/>
                    <a:pt x="867293" y="749226"/>
                  </a:cubicBezTo>
                  <a:cubicBezTo>
                    <a:pt x="648749" y="759550"/>
                    <a:pt x="252960" y="749226"/>
                    <a:pt x="113574" y="738901"/>
                  </a:cubicBezTo>
                  <a:cubicBezTo>
                    <a:pt x="-25812" y="728577"/>
                    <a:pt x="48183" y="799127"/>
                    <a:pt x="30975" y="687279"/>
                  </a:cubicBezTo>
                  <a:cubicBezTo>
                    <a:pt x="13767" y="575431"/>
                    <a:pt x="15487" y="179662"/>
                    <a:pt x="10325" y="67814"/>
                  </a:cubicBezTo>
                  <a:cubicBezTo>
                    <a:pt x="5162" y="-44034"/>
                    <a:pt x="0" y="16192"/>
                    <a:pt x="0" y="161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5" name="TextBox 34"/>
            <p:cNvSpPr txBox="1"/>
            <p:nvPr/>
          </p:nvSpPr>
          <p:spPr>
            <a:xfrm>
              <a:off x="1868842" y="3877370"/>
              <a:ext cx="364202" cy="307777"/>
            </a:xfrm>
            <a:prstGeom prst="rect">
              <a:avLst/>
            </a:prstGeom>
            <a:noFill/>
          </p:spPr>
          <p:txBody>
            <a:bodyPr wrap="none" rtlCol="0">
              <a:spAutoFit/>
            </a:bodyPr>
            <a:lstStyle/>
            <a:p>
              <a:r>
                <a:rPr lang="en-US" sz="1400" dirty="0" smtClean="0">
                  <a:latin typeface="AhnbergHand"/>
                  <a:cs typeface="AhnbergHand"/>
                </a:rPr>
                <a:t>C</a:t>
              </a:r>
              <a:endParaRPr lang="en-US" sz="1400" dirty="0">
                <a:latin typeface="AhnbergHand"/>
                <a:cs typeface="AhnbergHand"/>
              </a:endParaRPr>
            </a:p>
          </p:txBody>
        </p:sp>
      </p:grpSp>
      <p:grpSp>
        <p:nvGrpSpPr>
          <p:cNvPr id="36" name="Group 35"/>
          <p:cNvGrpSpPr/>
          <p:nvPr/>
        </p:nvGrpSpPr>
        <p:grpSpPr>
          <a:xfrm>
            <a:off x="2464587" y="4918462"/>
            <a:ext cx="397721" cy="405811"/>
            <a:chOff x="1835323" y="3784023"/>
            <a:chExt cx="397721" cy="405811"/>
          </a:xfrm>
        </p:grpSpPr>
        <p:sp>
          <p:nvSpPr>
            <p:cNvPr id="37" name="Freeform 36"/>
            <p:cNvSpPr/>
            <p:nvPr/>
          </p:nvSpPr>
          <p:spPr>
            <a:xfrm>
              <a:off x="1835323" y="3784023"/>
              <a:ext cx="397721" cy="405811"/>
            </a:xfrm>
            <a:custGeom>
              <a:avLst/>
              <a:gdLst>
                <a:gd name="connsiteX0" fmla="*/ 82599 w 1471368"/>
                <a:gd name="connsiteY0" fmla="*/ 88463 h 753502"/>
                <a:gd name="connsiteX1" fmla="*/ 929242 w 1471368"/>
                <a:gd name="connsiteY1" fmla="*/ 98787 h 753502"/>
                <a:gd name="connsiteX2" fmla="*/ 1383538 w 1471368"/>
                <a:gd name="connsiteY2" fmla="*/ 67814 h 753502"/>
                <a:gd name="connsiteX3" fmla="*/ 1424838 w 1471368"/>
                <a:gd name="connsiteY3" fmla="*/ 676955 h 753502"/>
                <a:gd name="connsiteX4" fmla="*/ 867293 w 1471368"/>
                <a:gd name="connsiteY4" fmla="*/ 749226 h 753502"/>
                <a:gd name="connsiteX5" fmla="*/ 113574 w 1471368"/>
                <a:gd name="connsiteY5" fmla="*/ 738901 h 753502"/>
                <a:gd name="connsiteX6" fmla="*/ 30975 w 1471368"/>
                <a:gd name="connsiteY6" fmla="*/ 687279 h 753502"/>
                <a:gd name="connsiteX7" fmla="*/ 10325 w 1471368"/>
                <a:gd name="connsiteY7" fmla="*/ 67814 h 753502"/>
                <a:gd name="connsiteX8" fmla="*/ 0 w 1471368"/>
                <a:gd name="connsiteY8" fmla="*/ 16192 h 75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1368" h="753502">
                  <a:moveTo>
                    <a:pt x="82599" y="88463"/>
                  </a:moveTo>
                  <a:lnTo>
                    <a:pt x="929242" y="98787"/>
                  </a:lnTo>
                  <a:cubicBezTo>
                    <a:pt x="1146065" y="95346"/>
                    <a:pt x="1300939" y="-28547"/>
                    <a:pt x="1383538" y="67814"/>
                  </a:cubicBezTo>
                  <a:cubicBezTo>
                    <a:pt x="1466137" y="164175"/>
                    <a:pt x="1510879" y="563386"/>
                    <a:pt x="1424838" y="676955"/>
                  </a:cubicBezTo>
                  <a:cubicBezTo>
                    <a:pt x="1338797" y="790524"/>
                    <a:pt x="1085837" y="738902"/>
                    <a:pt x="867293" y="749226"/>
                  </a:cubicBezTo>
                  <a:cubicBezTo>
                    <a:pt x="648749" y="759550"/>
                    <a:pt x="252960" y="749226"/>
                    <a:pt x="113574" y="738901"/>
                  </a:cubicBezTo>
                  <a:cubicBezTo>
                    <a:pt x="-25812" y="728577"/>
                    <a:pt x="48183" y="799127"/>
                    <a:pt x="30975" y="687279"/>
                  </a:cubicBezTo>
                  <a:cubicBezTo>
                    <a:pt x="13767" y="575431"/>
                    <a:pt x="15487" y="179662"/>
                    <a:pt x="10325" y="67814"/>
                  </a:cubicBezTo>
                  <a:cubicBezTo>
                    <a:pt x="5162" y="-44034"/>
                    <a:pt x="0" y="16192"/>
                    <a:pt x="0" y="161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8" name="TextBox 37"/>
            <p:cNvSpPr txBox="1"/>
            <p:nvPr/>
          </p:nvSpPr>
          <p:spPr>
            <a:xfrm>
              <a:off x="1868842" y="3877370"/>
              <a:ext cx="364202" cy="307777"/>
            </a:xfrm>
            <a:prstGeom prst="rect">
              <a:avLst/>
            </a:prstGeom>
            <a:noFill/>
          </p:spPr>
          <p:txBody>
            <a:bodyPr wrap="none" rtlCol="0">
              <a:spAutoFit/>
            </a:bodyPr>
            <a:lstStyle/>
            <a:p>
              <a:r>
                <a:rPr lang="en-US" sz="1400" dirty="0" smtClean="0">
                  <a:latin typeface="AhnbergHand"/>
                  <a:cs typeface="AhnbergHand"/>
                </a:rPr>
                <a:t>C</a:t>
              </a:r>
              <a:endParaRPr lang="en-US" sz="1400" dirty="0">
                <a:latin typeface="AhnbergHand"/>
                <a:cs typeface="AhnbergHand"/>
              </a:endParaRPr>
            </a:p>
          </p:txBody>
        </p:sp>
      </p:grpSp>
      <p:grpSp>
        <p:nvGrpSpPr>
          <p:cNvPr id="39" name="Group 38"/>
          <p:cNvGrpSpPr/>
          <p:nvPr/>
        </p:nvGrpSpPr>
        <p:grpSpPr>
          <a:xfrm>
            <a:off x="2889195" y="5528323"/>
            <a:ext cx="397721" cy="405811"/>
            <a:chOff x="1835323" y="3784023"/>
            <a:chExt cx="397721" cy="405811"/>
          </a:xfrm>
        </p:grpSpPr>
        <p:sp>
          <p:nvSpPr>
            <p:cNvPr id="40" name="Freeform 39"/>
            <p:cNvSpPr/>
            <p:nvPr/>
          </p:nvSpPr>
          <p:spPr>
            <a:xfrm>
              <a:off x="1835323" y="3784023"/>
              <a:ext cx="397721" cy="405811"/>
            </a:xfrm>
            <a:custGeom>
              <a:avLst/>
              <a:gdLst>
                <a:gd name="connsiteX0" fmla="*/ 82599 w 1471368"/>
                <a:gd name="connsiteY0" fmla="*/ 88463 h 753502"/>
                <a:gd name="connsiteX1" fmla="*/ 929242 w 1471368"/>
                <a:gd name="connsiteY1" fmla="*/ 98787 h 753502"/>
                <a:gd name="connsiteX2" fmla="*/ 1383538 w 1471368"/>
                <a:gd name="connsiteY2" fmla="*/ 67814 h 753502"/>
                <a:gd name="connsiteX3" fmla="*/ 1424838 w 1471368"/>
                <a:gd name="connsiteY3" fmla="*/ 676955 h 753502"/>
                <a:gd name="connsiteX4" fmla="*/ 867293 w 1471368"/>
                <a:gd name="connsiteY4" fmla="*/ 749226 h 753502"/>
                <a:gd name="connsiteX5" fmla="*/ 113574 w 1471368"/>
                <a:gd name="connsiteY5" fmla="*/ 738901 h 753502"/>
                <a:gd name="connsiteX6" fmla="*/ 30975 w 1471368"/>
                <a:gd name="connsiteY6" fmla="*/ 687279 h 753502"/>
                <a:gd name="connsiteX7" fmla="*/ 10325 w 1471368"/>
                <a:gd name="connsiteY7" fmla="*/ 67814 h 753502"/>
                <a:gd name="connsiteX8" fmla="*/ 0 w 1471368"/>
                <a:gd name="connsiteY8" fmla="*/ 16192 h 753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1368" h="753502">
                  <a:moveTo>
                    <a:pt x="82599" y="88463"/>
                  </a:moveTo>
                  <a:lnTo>
                    <a:pt x="929242" y="98787"/>
                  </a:lnTo>
                  <a:cubicBezTo>
                    <a:pt x="1146065" y="95346"/>
                    <a:pt x="1300939" y="-28547"/>
                    <a:pt x="1383538" y="67814"/>
                  </a:cubicBezTo>
                  <a:cubicBezTo>
                    <a:pt x="1466137" y="164175"/>
                    <a:pt x="1510879" y="563386"/>
                    <a:pt x="1424838" y="676955"/>
                  </a:cubicBezTo>
                  <a:cubicBezTo>
                    <a:pt x="1338797" y="790524"/>
                    <a:pt x="1085837" y="738902"/>
                    <a:pt x="867293" y="749226"/>
                  </a:cubicBezTo>
                  <a:cubicBezTo>
                    <a:pt x="648749" y="759550"/>
                    <a:pt x="252960" y="749226"/>
                    <a:pt x="113574" y="738901"/>
                  </a:cubicBezTo>
                  <a:cubicBezTo>
                    <a:pt x="-25812" y="728577"/>
                    <a:pt x="48183" y="799127"/>
                    <a:pt x="30975" y="687279"/>
                  </a:cubicBezTo>
                  <a:cubicBezTo>
                    <a:pt x="13767" y="575431"/>
                    <a:pt x="15487" y="179662"/>
                    <a:pt x="10325" y="67814"/>
                  </a:cubicBezTo>
                  <a:cubicBezTo>
                    <a:pt x="5162" y="-44034"/>
                    <a:pt x="0" y="16192"/>
                    <a:pt x="0" y="161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1" name="TextBox 40"/>
            <p:cNvSpPr txBox="1"/>
            <p:nvPr/>
          </p:nvSpPr>
          <p:spPr>
            <a:xfrm>
              <a:off x="1868842" y="3877370"/>
              <a:ext cx="364202" cy="307777"/>
            </a:xfrm>
            <a:prstGeom prst="rect">
              <a:avLst/>
            </a:prstGeom>
            <a:noFill/>
          </p:spPr>
          <p:txBody>
            <a:bodyPr wrap="none" rtlCol="0">
              <a:spAutoFit/>
            </a:bodyPr>
            <a:lstStyle/>
            <a:p>
              <a:r>
                <a:rPr lang="en-US" sz="1400" dirty="0" smtClean="0">
                  <a:latin typeface="AhnbergHand"/>
                  <a:cs typeface="AhnbergHand"/>
                </a:rPr>
                <a:t>C</a:t>
              </a:r>
              <a:endParaRPr lang="en-US" sz="1400" dirty="0">
                <a:latin typeface="AhnbergHand"/>
                <a:cs typeface="AhnbergHand"/>
              </a:endParaRPr>
            </a:p>
          </p:txBody>
        </p:sp>
      </p:grpSp>
      <p:grpSp>
        <p:nvGrpSpPr>
          <p:cNvPr id="42" name="Group 41"/>
          <p:cNvGrpSpPr/>
          <p:nvPr/>
        </p:nvGrpSpPr>
        <p:grpSpPr>
          <a:xfrm>
            <a:off x="2857945" y="3535422"/>
            <a:ext cx="729236" cy="495837"/>
            <a:chOff x="4924605" y="4010196"/>
            <a:chExt cx="729236" cy="495837"/>
          </a:xfrm>
        </p:grpSpPr>
        <p:sp>
          <p:nvSpPr>
            <p:cNvPr id="43" name="Freeform 42"/>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TextBox 43"/>
            <p:cNvSpPr txBox="1"/>
            <p:nvPr/>
          </p:nvSpPr>
          <p:spPr>
            <a:xfrm>
              <a:off x="4924605" y="403125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sp>
        <p:nvSpPr>
          <p:cNvPr id="45" name="Freeform 44"/>
          <p:cNvSpPr/>
          <p:nvPr/>
        </p:nvSpPr>
        <p:spPr>
          <a:xfrm>
            <a:off x="3540174" y="3540427"/>
            <a:ext cx="1057459" cy="147909"/>
          </a:xfrm>
          <a:custGeom>
            <a:avLst/>
            <a:gdLst>
              <a:gd name="connsiteX0" fmla="*/ 0 w 1057459"/>
              <a:gd name="connsiteY0" fmla="*/ 130511 h 147909"/>
              <a:gd name="connsiteX1" fmla="*/ 539289 w 1057459"/>
              <a:gd name="connsiteY1" fmla="*/ 43522 h 147909"/>
              <a:gd name="connsiteX2" fmla="*/ 1043786 w 1057459"/>
              <a:gd name="connsiteY2" fmla="*/ 87017 h 147909"/>
              <a:gd name="connsiteX3" fmla="*/ 922011 w 1057459"/>
              <a:gd name="connsiteY3" fmla="*/ 28 h 147909"/>
              <a:gd name="connsiteX4" fmla="*/ 1008993 w 1057459"/>
              <a:gd name="connsiteY4" fmla="*/ 78318 h 147909"/>
              <a:gd name="connsiteX5" fmla="*/ 948106 w 1057459"/>
              <a:gd name="connsiteY5" fmla="*/ 147909 h 147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57459" h="147909">
                <a:moveTo>
                  <a:pt x="0" y="130511"/>
                </a:moveTo>
                <a:cubicBezTo>
                  <a:pt x="182662" y="90641"/>
                  <a:pt x="365325" y="50771"/>
                  <a:pt x="539289" y="43522"/>
                </a:cubicBezTo>
                <a:cubicBezTo>
                  <a:pt x="713253" y="36273"/>
                  <a:pt x="979999" y="94266"/>
                  <a:pt x="1043786" y="87017"/>
                </a:cubicBezTo>
                <a:cubicBezTo>
                  <a:pt x="1107573" y="79768"/>
                  <a:pt x="927810" y="1478"/>
                  <a:pt x="922011" y="28"/>
                </a:cubicBezTo>
                <a:cubicBezTo>
                  <a:pt x="916212" y="-1422"/>
                  <a:pt x="1004644" y="53671"/>
                  <a:pt x="1008993" y="78318"/>
                </a:cubicBezTo>
                <a:cubicBezTo>
                  <a:pt x="1013342" y="102965"/>
                  <a:pt x="948106" y="147909"/>
                  <a:pt x="948106" y="147909"/>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Freeform 45"/>
          <p:cNvSpPr/>
          <p:nvPr/>
        </p:nvSpPr>
        <p:spPr>
          <a:xfrm>
            <a:off x="5262421" y="2774951"/>
            <a:ext cx="531888" cy="756805"/>
          </a:xfrm>
          <a:custGeom>
            <a:avLst/>
            <a:gdLst>
              <a:gd name="connsiteX0" fmla="*/ 0 w 531888"/>
              <a:gd name="connsiteY0" fmla="*/ 756805 h 756805"/>
              <a:gd name="connsiteX1" fmla="*/ 313136 w 531888"/>
              <a:gd name="connsiteY1" fmla="*/ 191376 h 756805"/>
              <a:gd name="connsiteX2" fmla="*/ 530591 w 531888"/>
              <a:gd name="connsiteY2" fmla="*/ 52193 h 756805"/>
              <a:gd name="connsiteX3" fmla="*/ 408816 w 531888"/>
              <a:gd name="connsiteY3" fmla="*/ 0 h 756805"/>
              <a:gd name="connsiteX4" fmla="*/ 521893 w 531888"/>
              <a:gd name="connsiteY4" fmla="*/ 52193 h 756805"/>
              <a:gd name="connsiteX5" fmla="*/ 487100 w 531888"/>
              <a:gd name="connsiteY5" fmla="*/ 252268 h 756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1888" h="756805">
                <a:moveTo>
                  <a:pt x="0" y="756805"/>
                </a:moveTo>
                <a:cubicBezTo>
                  <a:pt x="112352" y="532808"/>
                  <a:pt x="224704" y="308811"/>
                  <a:pt x="313136" y="191376"/>
                </a:cubicBezTo>
                <a:cubicBezTo>
                  <a:pt x="401568" y="73941"/>
                  <a:pt x="514644" y="84089"/>
                  <a:pt x="530591" y="52193"/>
                </a:cubicBezTo>
                <a:cubicBezTo>
                  <a:pt x="546538" y="20297"/>
                  <a:pt x="410266" y="0"/>
                  <a:pt x="408816" y="0"/>
                </a:cubicBezTo>
                <a:cubicBezTo>
                  <a:pt x="407366" y="0"/>
                  <a:pt x="508846" y="10148"/>
                  <a:pt x="521893" y="52193"/>
                </a:cubicBezTo>
                <a:cubicBezTo>
                  <a:pt x="534940" y="94238"/>
                  <a:pt x="511020" y="173253"/>
                  <a:pt x="487100" y="252268"/>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Freeform 46"/>
          <p:cNvSpPr/>
          <p:nvPr/>
        </p:nvSpPr>
        <p:spPr>
          <a:xfrm>
            <a:off x="2287631" y="3644647"/>
            <a:ext cx="507478" cy="295957"/>
          </a:xfrm>
          <a:custGeom>
            <a:avLst/>
            <a:gdLst>
              <a:gd name="connsiteX0" fmla="*/ 0 w 507478"/>
              <a:gd name="connsiteY0" fmla="*/ 295957 h 295957"/>
              <a:gd name="connsiteX1" fmla="*/ 217455 w 507478"/>
              <a:gd name="connsiteY1" fmla="*/ 78485 h 295957"/>
              <a:gd name="connsiteX2" fmla="*/ 504496 w 507478"/>
              <a:gd name="connsiteY2" fmla="*/ 78485 h 295957"/>
              <a:gd name="connsiteX3" fmla="*/ 374023 w 507478"/>
              <a:gd name="connsiteY3" fmla="*/ 195 h 295957"/>
              <a:gd name="connsiteX4" fmla="*/ 487100 w 507478"/>
              <a:gd name="connsiteY4" fmla="*/ 104581 h 295957"/>
              <a:gd name="connsiteX5" fmla="*/ 443609 w 507478"/>
              <a:gd name="connsiteY5" fmla="*/ 174173 h 2959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7478" h="295957">
                <a:moveTo>
                  <a:pt x="0" y="295957"/>
                </a:moveTo>
                <a:cubicBezTo>
                  <a:pt x="66686" y="205343"/>
                  <a:pt x="133372" y="114730"/>
                  <a:pt x="217455" y="78485"/>
                </a:cubicBezTo>
                <a:cubicBezTo>
                  <a:pt x="301538" y="42240"/>
                  <a:pt x="478401" y="91533"/>
                  <a:pt x="504496" y="78485"/>
                </a:cubicBezTo>
                <a:cubicBezTo>
                  <a:pt x="530591" y="65437"/>
                  <a:pt x="376922" y="-4154"/>
                  <a:pt x="374023" y="195"/>
                </a:cubicBezTo>
                <a:cubicBezTo>
                  <a:pt x="371124" y="4544"/>
                  <a:pt x="475502" y="75585"/>
                  <a:pt x="487100" y="104581"/>
                </a:cubicBezTo>
                <a:cubicBezTo>
                  <a:pt x="498698" y="133577"/>
                  <a:pt x="443609" y="174173"/>
                  <a:pt x="443609" y="174173"/>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8" name="Freeform 47"/>
          <p:cNvSpPr/>
          <p:nvPr/>
        </p:nvSpPr>
        <p:spPr>
          <a:xfrm>
            <a:off x="2296329" y="3982872"/>
            <a:ext cx="1244444" cy="418790"/>
          </a:xfrm>
          <a:custGeom>
            <a:avLst/>
            <a:gdLst>
              <a:gd name="connsiteX0" fmla="*/ 0 w 1244444"/>
              <a:gd name="connsiteY0" fmla="*/ 62119 h 418790"/>
              <a:gd name="connsiteX1" fmla="*/ 60888 w 1244444"/>
              <a:gd name="connsiteY1" fmla="*/ 62119 h 418790"/>
              <a:gd name="connsiteX2" fmla="*/ 330532 w 1244444"/>
              <a:gd name="connsiteY2" fmla="*/ 9926 h 418790"/>
              <a:gd name="connsiteX3" fmla="*/ 1122070 w 1244444"/>
              <a:gd name="connsiteY3" fmla="*/ 288291 h 418790"/>
              <a:gd name="connsiteX4" fmla="*/ 1191656 w 1244444"/>
              <a:gd name="connsiteY4" fmla="*/ 296990 h 418790"/>
              <a:gd name="connsiteX5" fmla="*/ 1243845 w 1244444"/>
              <a:gd name="connsiteY5" fmla="*/ 305689 h 418790"/>
              <a:gd name="connsiteX6" fmla="*/ 1156863 w 1244444"/>
              <a:gd name="connsiteY6" fmla="*/ 418774 h 418790"/>
              <a:gd name="connsiteX7" fmla="*/ 1209052 w 1244444"/>
              <a:gd name="connsiteY7" fmla="*/ 296990 h 418790"/>
              <a:gd name="connsiteX8" fmla="*/ 1139466 w 1244444"/>
              <a:gd name="connsiteY8" fmla="*/ 201302 h 418790"/>
              <a:gd name="connsiteX9" fmla="*/ 1226449 w 1244444"/>
              <a:gd name="connsiteY9" fmla="*/ 279592 h 418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44444" h="418790">
                <a:moveTo>
                  <a:pt x="0" y="62119"/>
                </a:moveTo>
                <a:cubicBezTo>
                  <a:pt x="2899" y="66468"/>
                  <a:pt x="5799" y="70818"/>
                  <a:pt x="60888" y="62119"/>
                </a:cubicBezTo>
                <a:cubicBezTo>
                  <a:pt x="115977" y="53420"/>
                  <a:pt x="153668" y="-27769"/>
                  <a:pt x="330532" y="9926"/>
                </a:cubicBezTo>
                <a:cubicBezTo>
                  <a:pt x="507396" y="47621"/>
                  <a:pt x="978549" y="240447"/>
                  <a:pt x="1122070" y="288291"/>
                </a:cubicBezTo>
                <a:cubicBezTo>
                  <a:pt x="1265591" y="336135"/>
                  <a:pt x="1171360" y="294090"/>
                  <a:pt x="1191656" y="296990"/>
                </a:cubicBezTo>
                <a:cubicBezTo>
                  <a:pt x="1211952" y="299890"/>
                  <a:pt x="1249644" y="285392"/>
                  <a:pt x="1243845" y="305689"/>
                </a:cubicBezTo>
                <a:cubicBezTo>
                  <a:pt x="1238046" y="325986"/>
                  <a:pt x="1162662" y="420224"/>
                  <a:pt x="1156863" y="418774"/>
                </a:cubicBezTo>
                <a:cubicBezTo>
                  <a:pt x="1151064" y="417324"/>
                  <a:pt x="1211952" y="333235"/>
                  <a:pt x="1209052" y="296990"/>
                </a:cubicBezTo>
                <a:cubicBezTo>
                  <a:pt x="1206153" y="260745"/>
                  <a:pt x="1136567" y="204202"/>
                  <a:pt x="1139466" y="201302"/>
                </a:cubicBezTo>
                <a:cubicBezTo>
                  <a:pt x="1142365" y="198402"/>
                  <a:pt x="1226449" y="279592"/>
                  <a:pt x="1226449" y="2795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9" name="Freeform 48"/>
          <p:cNvSpPr/>
          <p:nvPr/>
        </p:nvSpPr>
        <p:spPr>
          <a:xfrm>
            <a:off x="2470293" y="4532130"/>
            <a:ext cx="2158604" cy="156713"/>
          </a:xfrm>
          <a:custGeom>
            <a:avLst/>
            <a:gdLst>
              <a:gd name="connsiteX0" fmla="*/ 0 w 2158604"/>
              <a:gd name="connsiteY0" fmla="*/ 69591 h 156713"/>
              <a:gd name="connsiteX1" fmla="*/ 1035088 w 2158604"/>
              <a:gd name="connsiteY1" fmla="*/ 156580 h 156713"/>
              <a:gd name="connsiteX2" fmla="*/ 2104969 w 2158604"/>
              <a:gd name="connsiteY2" fmla="*/ 52193 h 156713"/>
              <a:gd name="connsiteX3" fmla="*/ 2009288 w 2158604"/>
              <a:gd name="connsiteY3" fmla="*/ 0 h 156713"/>
              <a:gd name="connsiteX4" fmla="*/ 2104969 w 2158604"/>
              <a:gd name="connsiteY4" fmla="*/ 52193 h 156713"/>
              <a:gd name="connsiteX5" fmla="*/ 2070176 w 2158604"/>
              <a:gd name="connsiteY5" fmla="*/ 156580 h 156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58604" h="156713">
                <a:moveTo>
                  <a:pt x="0" y="69591"/>
                </a:moveTo>
                <a:cubicBezTo>
                  <a:pt x="342130" y="114535"/>
                  <a:pt x="684260" y="159480"/>
                  <a:pt x="1035088" y="156580"/>
                </a:cubicBezTo>
                <a:cubicBezTo>
                  <a:pt x="1385916" y="153680"/>
                  <a:pt x="1942602" y="78290"/>
                  <a:pt x="2104969" y="52193"/>
                </a:cubicBezTo>
                <a:cubicBezTo>
                  <a:pt x="2267336" y="26096"/>
                  <a:pt x="2009288" y="0"/>
                  <a:pt x="2009288" y="0"/>
                </a:cubicBezTo>
                <a:cubicBezTo>
                  <a:pt x="2009288" y="0"/>
                  <a:pt x="2094821" y="26096"/>
                  <a:pt x="2104969" y="52193"/>
                </a:cubicBezTo>
                <a:cubicBezTo>
                  <a:pt x="2115117" y="78290"/>
                  <a:pt x="2070176" y="156580"/>
                  <a:pt x="2070176" y="156580"/>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Freeform 49"/>
          <p:cNvSpPr/>
          <p:nvPr/>
        </p:nvSpPr>
        <p:spPr>
          <a:xfrm>
            <a:off x="4239996" y="3791363"/>
            <a:ext cx="370176" cy="436472"/>
          </a:xfrm>
          <a:custGeom>
            <a:avLst/>
            <a:gdLst>
              <a:gd name="connsiteX0" fmla="*/ 4734 w 370176"/>
              <a:gd name="connsiteY0" fmla="*/ 436305 h 436472"/>
              <a:gd name="connsiteX1" fmla="*/ 22130 w 370176"/>
              <a:gd name="connsiteY1" fmla="*/ 384112 h 436472"/>
              <a:gd name="connsiteX2" fmla="*/ 178698 w 370176"/>
              <a:gd name="connsiteY2" fmla="*/ 114446 h 436472"/>
              <a:gd name="connsiteX3" fmla="*/ 317869 w 370176"/>
              <a:gd name="connsiteY3" fmla="*/ 36156 h 436472"/>
              <a:gd name="connsiteX4" fmla="*/ 230887 w 370176"/>
              <a:gd name="connsiteY4" fmla="*/ 1360 h 436472"/>
              <a:gd name="connsiteX5" fmla="*/ 370059 w 370176"/>
              <a:gd name="connsiteY5" fmla="*/ 79650 h 436472"/>
              <a:gd name="connsiteX6" fmla="*/ 256982 w 370176"/>
              <a:gd name="connsiteY6" fmla="*/ 210134 h 4364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70176" h="436472">
                <a:moveTo>
                  <a:pt x="4734" y="436305"/>
                </a:moveTo>
                <a:cubicBezTo>
                  <a:pt x="-1065" y="437030"/>
                  <a:pt x="-6864" y="437755"/>
                  <a:pt x="22130" y="384112"/>
                </a:cubicBezTo>
                <a:cubicBezTo>
                  <a:pt x="51124" y="330469"/>
                  <a:pt x="129408" y="172439"/>
                  <a:pt x="178698" y="114446"/>
                </a:cubicBezTo>
                <a:cubicBezTo>
                  <a:pt x="227988" y="56453"/>
                  <a:pt x="309171" y="55004"/>
                  <a:pt x="317869" y="36156"/>
                </a:cubicBezTo>
                <a:cubicBezTo>
                  <a:pt x="326567" y="17308"/>
                  <a:pt x="222189" y="-5889"/>
                  <a:pt x="230887" y="1360"/>
                </a:cubicBezTo>
                <a:cubicBezTo>
                  <a:pt x="239585" y="8609"/>
                  <a:pt x="365710" y="44854"/>
                  <a:pt x="370059" y="79650"/>
                </a:cubicBezTo>
                <a:cubicBezTo>
                  <a:pt x="374408" y="114446"/>
                  <a:pt x="256982" y="210134"/>
                  <a:pt x="256982" y="21013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1" name="Freeform 50"/>
          <p:cNvSpPr/>
          <p:nvPr/>
        </p:nvSpPr>
        <p:spPr>
          <a:xfrm>
            <a:off x="5366800" y="3124428"/>
            <a:ext cx="431229" cy="1459895"/>
          </a:xfrm>
          <a:custGeom>
            <a:avLst/>
            <a:gdLst>
              <a:gd name="connsiteX0" fmla="*/ 0 w 431229"/>
              <a:gd name="connsiteY0" fmla="*/ 1459895 h 1459895"/>
              <a:gd name="connsiteX1" fmla="*/ 426212 w 431229"/>
              <a:gd name="connsiteY1" fmla="*/ 868370 h 1459895"/>
              <a:gd name="connsiteX2" fmla="*/ 243550 w 431229"/>
              <a:gd name="connsiteY2" fmla="*/ 259446 h 1459895"/>
              <a:gd name="connsiteX3" fmla="*/ 400117 w 431229"/>
              <a:gd name="connsiteY3" fmla="*/ 24576 h 1459895"/>
              <a:gd name="connsiteX4" fmla="*/ 295739 w 431229"/>
              <a:gd name="connsiteY4" fmla="*/ 7178 h 1459895"/>
              <a:gd name="connsiteX5" fmla="*/ 417514 w 431229"/>
              <a:gd name="connsiteY5" fmla="*/ 24576 h 1459895"/>
              <a:gd name="connsiteX6" fmla="*/ 417514 w 431229"/>
              <a:gd name="connsiteY6" fmla="*/ 163758 h 14598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1229" h="1459895">
                <a:moveTo>
                  <a:pt x="0" y="1459895"/>
                </a:moveTo>
                <a:cubicBezTo>
                  <a:pt x="192810" y="1264170"/>
                  <a:pt x="385620" y="1068445"/>
                  <a:pt x="426212" y="868370"/>
                </a:cubicBezTo>
                <a:cubicBezTo>
                  <a:pt x="466804" y="668295"/>
                  <a:pt x="247899" y="400078"/>
                  <a:pt x="243550" y="259446"/>
                </a:cubicBezTo>
                <a:cubicBezTo>
                  <a:pt x="239201" y="118814"/>
                  <a:pt x="391419" y="66621"/>
                  <a:pt x="400117" y="24576"/>
                </a:cubicBezTo>
                <a:cubicBezTo>
                  <a:pt x="408815" y="-17469"/>
                  <a:pt x="292840" y="7178"/>
                  <a:pt x="295739" y="7178"/>
                </a:cubicBezTo>
                <a:cubicBezTo>
                  <a:pt x="298638" y="7178"/>
                  <a:pt x="397218" y="-1521"/>
                  <a:pt x="417514" y="24576"/>
                </a:cubicBezTo>
                <a:cubicBezTo>
                  <a:pt x="437810" y="50673"/>
                  <a:pt x="417514" y="163758"/>
                  <a:pt x="417514" y="163758"/>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2" name="Freeform 51"/>
          <p:cNvSpPr/>
          <p:nvPr/>
        </p:nvSpPr>
        <p:spPr>
          <a:xfrm>
            <a:off x="3957688" y="4536716"/>
            <a:ext cx="217456" cy="369467"/>
          </a:xfrm>
          <a:custGeom>
            <a:avLst/>
            <a:gdLst>
              <a:gd name="connsiteX0" fmla="*/ 0 w 217456"/>
              <a:gd name="connsiteY0" fmla="*/ 369467 h 369467"/>
              <a:gd name="connsiteX1" fmla="*/ 156568 w 217456"/>
              <a:gd name="connsiteY1" fmla="*/ 12812 h 369467"/>
              <a:gd name="connsiteX2" fmla="*/ 8699 w 217456"/>
              <a:gd name="connsiteY2" fmla="*/ 73704 h 369467"/>
              <a:gd name="connsiteX3" fmla="*/ 182663 w 217456"/>
              <a:gd name="connsiteY3" fmla="*/ 21511 h 369467"/>
              <a:gd name="connsiteX4" fmla="*/ 217456 w 217456"/>
              <a:gd name="connsiteY4" fmla="*/ 108500 h 369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456" h="369467">
                <a:moveTo>
                  <a:pt x="0" y="369467"/>
                </a:moveTo>
                <a:cubicBezTo>
                  <a:pt x="77559" y="215786"/>
                  <a:pt x="155118" y="62106"/>
                  <a:pt x="156568" y="12812"/>
                </a:cubicBezTo>
                <a:cubicBezTo>
                  <a:pt x="158018" y="-36482"/>
                  <a:pt x="4350" y="72254"/>
                  <a:pt x="8699" y="73704"/>
                </a:cubicBezTo>
                <a:cubicBezTo>
                  <a:pt x="13048" y="75154"/>
                  <a:pt x="147870" y="15712"/>
                  <a:pt x="182663" y="21511"/>
                </a:cubicBezTo>
                <a:cubicBezTo>
                  <a:pt x="217456" y="27310"/>
                  <a:pt x="217456" y="108500"/>
                  <a:pt x="217456" y="108500"/>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Freeform 52"/>
          <p:cNvSpPr/>
          <p:nvPr/>
        </p:nvSpPr>
        <p:spPr>
          <a:xfrm>
            <a:off x="4279522" y="4349305"/>
            <a:ext cx="313186" cy="139330"/>
          </a:xfrm>
          <a:custGeom>
            <a:avLst/>
            <a:gdLst>
              <a:gd name="connsiteX0" fmla="*/ 0 w 313186"/>
              <a:gd name="connsiteY0" fmla="*/ 17546 h 139330"/>
              <a:gd name="connsiteX1" fmla="*/ 69586 w 313186"/>
              <a:gd name="connsiteY1" fmla="*/ 148 h 139330"/>
              <a:gd name="connsiteX2" fmla="*/ 156568 w 313186"/>
              <a:gd name="connsiteY2" fmla="*/ 26245 h 139330"/>
              <a:gd name="connsiteX3" fmla="*/ 295740 w 313186"/>
              <a:gd name="connsiteY3" fmla="*/ 95836 h 139330"/>
              <a:gd name="connsiteX4" fmla="*/ 191361 w 313186"/>
              <a:gd name="connsiteY4" fmla="*/ 148 h 139330"/>
              <a:gd name="connsiteX5" fmla="*/ 313136 w 313186"/>
              <a:gd name="connsiteY5" fmla="*/ 113234 h 139330"/>
              <a:gd name="connsiteX6" fmla="*/ 173965 w 313186"/>
              <a:gd name="connsiteY6" fmla="*/ 139330 h 139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186" h="139330">
                <a:moveTo>
                  <a:pt x="0" y="17546"/>
                </a:moveTo>
                <a:cubicBezTo>
                  <a:pt x="21745" y="8122"/>
                  <a:pt x="43491" y="-1302"/>
                  <a:pt x="69586" y="148"/>
                </a:cubicBezTo>
                <a:cubicBezTo>
                  <a:pt x="95681" y="1598"/>
                  <a:pt x="118876" y="10297"/>
                  <a:pt x="156568" y="26245"/>
                </a:cubicBezTo>
                <a:cubicBezTo>
                  <a:pt x="194260" y="42193"/>
                  <a:pt x="289941" y="100185"/>
                  <a:pt x="295740" y="95836"/>
                </a:cubicBezTo>
                <a:cubicBezTo>
                  <a:pt x="301539" y="91487"/>
                  <a:pt x="188462" y="-2752"/>
                  <a:pt x="191361" y="148"/>
                </a:cubicBezTo>
                <a:cubicBezTo>
                  <a:pt x="194260" y="3048"/>
                  <a:pt x="316035" y="90037"/>
                  <a:pt x="313136" y="113234"/>
                </a:cubicBezTo>
                <a:cubicBezTo>
                  <a:pt x="310237" y="136431"/>
                  <a:pt x="173965" y="139330"/>
                  <a:pt x="173965" y="139330"/>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4" name="Freeform 53"/>
          <p:cNvSpPr/>
          <p:nvPr/>
        </p:nvSpPr>
        <p:spPr>
          <a:xfrm>
            <a:off x="4409996" y="4818659"/>
            <a:ext cx="730650" cy="318062"/>
          </a:xfrm>
          <a:custGeom>
            <a:avLst/>
            <a:gdLst>
              <a:gd name="connsiteX0" fmla="*/ 0 w 730650"/>
              <a:gd name="connsiteY0" fmla="*/ 313696 h 318062"/>
              <a:gd name="connsiteX1" fmla="*/ 78284 w 730650"/>
              <a:gd name="connsiteY1" fmla="*/ 313696 h 318062"/>
              <a:gd name="connsiteX2" fmla="*/ 504496 w 730650"/>
              <a:gd name="connsiteY2" fmla="*/ 287599 h 318062"/>
              <a:gd name="connsiteX3" fmla="*/ 669762 w 730650"/>
              <a:gd name="connsiteY3" fmla="*/ 9234 h 318062"/>
              <a:gd name="connsiteX4" fmla="*/ 547987 w 730650"/>
              <a:gd name="connsiteY4" fmla="*/ 61427 h 318062"/>
              <a:gd name="connsiteX5" fmla="*/ 669762 w 730650"/>
              <a:gd name="connsiteY5" fmla="*/ 9234 h 318062"/>
              <a:gd name="connsiteX6" fmla="*/ 730650 w 730650"/>
              <a:gd name="connsiteY6" fmla="*/ 78825 h 3180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30650" h="318062">
                <a:moveTo>
                  <a:pt x="0" y="313696"/>
                </a:moveTo>
                <a:lnTo>
                  <a:pt x="78284" y="313696"/>
                </a:lnTo>
                <a:cubicBezTo>
                  <a:pt x="162367" y="309347"/>
                  <a:pt x="405916" y="338343"/>
                  <a:pt x="504496" y="287599"/>
                </a:cubicBezTo>
                <a:cubicBezTo>
                  <a:pt x="603076" y="236855"/>
                  <a:pt x="662514" y="46929"/>
                  <a:pt x="669762" y="9234"/>
                </a:cubicBezTo>
                <a:cubicBezTo>
                  <a:pt x="677010" y="-28461"/>
                  <a:pt x="547987" y="61427"/>
                  <a:pt x="547987" y="61427"/>
                </a:cubicBezTo>
                <a:cubicBezTo>
                  <a:pt x="547987" y="61427"/>
                  <a:pt x="639318" y="6334"/>
                  <a:pt x="669762" y="9234"/>
                </a:cubicBezTo>
                <a:cubicBezTo>
                  <a:pt x="700206" y="12134"/>
                  <a:pt x="730650" y="78825"/>
                  <a:pt x="730650" y="78825"/>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5" name="Freeform 54"/>
          <p:cNvSpPr/>
          <p:nvPr/>
        </p:nvSpPr>
        <p:spPr>
          <a:xfrm>
            <a:off x="3305322" y="5384561"/>
            <a:ext cx="782840" cy="321921"/>
          </a:xfrm>
          <a:custGeom>
            <a:avLst/>
            <a:gdLst>
              <a:gd name="connsiteX0" fmla="*/ 0 w 782840"/>
              <a:gd name="connsiteY0" fmla="*/ 321921 h 321921"/>
              <a:gd name="connsiteX1" fmla="*/ 547988 w 782840"/>
              <a:gd name="connsiteY1" fmla="*/ 226233 h 321921"/>
              <a:gd name="connsiteX2" fmla="*/ 652366 w 782840"/>
              <a:gd name="connsiteY2" fmla="*/ 52255 h 321921"/>
              <a:gd name="connsiteX3" fmla="*/ 547988 w 782840"/>
              <a:gd name="connsiteY3" fmla="*/ 104449 h 321921"/>
              <a:gd name="connsiteX4" fmla="*/ 739349 w 782840"/>
              <a:gd name="connsiteY4" fmla="*/ 62 h 321921"/>
              <a:gd name="connsiteX5" fmla="*/ 782840 w 782840"/>
              <a:gd name="connsiteY5" fmla="*/ 121846 h 321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82840" h="321921">
                <a:moveTo>
                  <a:pt x="0" y="321921"/>
                </a:moveTo>
                <a:cubicBezTo>
                  <a:pt x="219630" y="296549"/>
                  <a:pt x="439260" y="271177"/>
                  <a:pt x="547988" y="226233"/>
                </a:cubicBezTo>
                <a:cubicBezTo>
                  <a:pt x="656716" y="181289"/>
                  <a:pt x="652366" y="72552"/>
                  <a:pt x="652366" y="52255"/>
                </a:cubicBezTo>
                <a:cubicBezTo>
                  <a:pt x="652366" y="31958"/>
                  <a:pt x="533491" y="113148"/>
                  <a:pt x="547988" y="104449"/>
                </a:cubicBezTo>
                <a:cubicBezTo>
                  <a:pt x="562485" y="95750"/>
                  <a:pt x="700207" y="-2837"/>
                  <a:pt x="739349" y="62"/>
                </a:cubicBezTo>
                <a:cubicBezTo>
                  <a:pt x="778491" y="2961"/>
                  <a:pt x="782840" y="121846"/>
                  <a:pt x="782840" y="121846"/>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6" name="Freeform 55"/>
          <p:cNvSpPr/>
          <p:nvPr/>
        </p:nvSpPr>
        <p:spPr>
          <a:xfrm>
            <a:off x="2922601" y="5053942"/>
            <a:ext cx="669983" cy="130606"/>
          </a:xfrm>
          <a:custGeom>
            <a:avLst/>
            <a:gdLst>
              <a:gd name="connsiteX0" fmla="*/ 0 w 669983"/>
              <a:gd name="connsiteY0" fmla="*/ 113208 h 130606"/>
              <a:gd name="connsiteX1" fmla="*/ 243550 w 669983"/>
              <a:gd name="connsiteY1" fmla="*/ 34918 h 130606"/>
              <a:gd name="connsiteX2" fmla="*/ 661064 w 669983"/>
              <a:gd name="connsiteY2" fmla="*/ 52316 h 130606"/>
              <a:gd name="connsiteX3" fmla="*/ 539289 w 669983"/>
              <a:gd name="connsiteY3" fmla="*/ 122 h 130606"/>
              <a:gd name="connsiteX4" fmla="*/ 661064 w 669983"/>
              <a:gd name="connsiteY4" fmla="*/ 69714 h 130606"/>
              <a:gd name="connsiteX5" fmla="*/ 565384 w 669983"/>
              <a:gd name="connsiteY5" fmla="*/ 130606 h 1306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69983" h="130606">
                <a:moveTo>
                  <a:pt x="0" y="113208"/>
                </a:moveTo>
                <a:cubicBezTo>
                  <a:pt x="66686" y="79137"/>
                  <a:pt x="133373" y="45067"/>
                  <a:pt x="243550" y="34918"/>
                </a:cubicBezTo>
                <a:cubicBezTo>
                  <a:pt x="353727" y="24769"/>
                  <a:pt x="611774" y="58115"/>
                  <a:pt x="661064" y="52316"/>
                </a:cubicBezTo>
                <a:cubicBezTo>
                  <a:pt x="710354" y="46517"/>
                  <a:pt x="539289" y="-2778"/>
                  <a:pt x="539289" y="122"/>
                </a:cubicBezTo>
                <a:cubicBezTo>
                  <a:pt x="539289" y="3022"/>
                  <a:pt x="656715" y="47967"/>
                  <a:pt x="661064" y="69714"/>
                </a:cubicBezTo>
                <a:cubicBezTo>
                  <a:pt x="665413" y="91461"/>
                  <a:pt x="565384" y="130606"/>
                  <a:pt x="565384" y="130606"/>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7" name="Freeform 56"/>
          <p:cNvSpPr/>
          <p:nvPr/>
        </p:nvSpPr>
        <p:spPr>
          <a:xfrm>
            <a:off x="2922601" y="4862282"/>
            <a:ext cx="654911" cy="156987"/>
          </a:xfrm>
          <a:custGeom>
            <a:avLst/>
            <a:gdLst>
              <a:gd name="connsiteX0" fmla="*/ 0 w 654911"/>
              <a:gd name="connsiteY0" fmla="*/ 156987 h 156987"/>
              <a:gd name="connsiteX1" fmla="*/ 121775 w 654911"/>
              <a:gd name="connsiteY1" fmla="*/ 130890 h 156987"/>
              <a:gd name="connsiteX2" fmla="*/ 417514 w 654911"/>
              <a:gd name="connsiteY2" fmla="*/ 52600 h 156987"/>
              <a:gd name="connsiteX3" fmla="*/ 652366 w 654911"/>
              <a:gd name="connsiteY3" fmla="*/ 61299 h 156987"/>
              <a:gd name="connsiteX4" fmla="*/ 547987 w 654911"/>
              <a:gd name="connsiteY4" fmla="*/ 406 h 156987"/>
              <a:gd name="connsiteX5" fmla="*/ 643668 w 654911"/>
              <a:gd name="connsiteY5" fmla="*/ 96094 h 156987"/>
              <a:gd name="connsiteX6" fmla="*/ 547987 w 654911"/>
              <a:gd name="connsiteY6" fmla="*/ 139589 h 1569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54911" h="156987">
                <a:moveTo>
                  <a:pt x="0" y="156987"/>
                </a:moveTo>
                <a:cubicBezTo>
                  <a:pt x="26094" y="152637"/>
                  <a:pt x="52189" y="148288"/>
                  <a:pt x="121775" y="130890"/>
                </a:cubicBezTo>
                <a:cubicBezTo>
                  <a:pt x="191361" y="113492"/>
                  <a:pt x="329082" y="64199"/>
                  <a:pt x="417514" y="52600"/>
                </a:cubicBezTo>
                <a:cubicBezTo>
                  <a:pt x="505946" y="41001"/>
                  <a:pt x="630621" y="69998"/>
                  <a:pt x="652366" y="61299"/>
                </a:cubicBezTo>
                <a:cubicBezTo>
                  <a:pt x="674111" y="52600"/>
                  <a:pt x="549437" y="-5393"/>
                  <a:pt x="547987" y="406"/>
                </a:cubicBezTo>
                <a:cubicBezTo>
                  <a:pt x="546537" y="6205"/>
                  <a:pt x="643668" y="72897"/>
                  <a:pt x="643668" y="96094"/>
                </a:cubicBezTo>
                <a:cubicBezTo>
                  <a:pt x="643668" y="119291"/>
                  <a:pt x="547987" y="139589"/>
                  <a:pt x="547987" y="139589"/>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8" name="Freeform 57"/>
          <p:cNvSpPr/>
          <p:nvPr/>
        </p:nvSpPr>
        <p:spPr>
          <a:xfrm>
            <a:off x="2800826" y="4503993"/>
            <a:ext cx="745469" cy="454383"/>
          </a:xfrm>
          <a:custGeom>
            <a:avLst/>
            <a:gdLst>
              <a:gd name="connsiteX0" fmla="*/ 0 w 745469"/>
              <a:gd name="connsiteY0" fmla="*/ 454383 h 454383"/>
              <a:gd name="connsiteX1" fmla="*/ 478402 w 745469"/>
              <a:gd name="connsiteY1" fmla="*/ 245610 h 454383"/>
              <a:gd name="connsiteX2" fmla="*/ 695857 w 745469"/>
              <a:gd name="connsiteY2" fmla="*/ 10739 h 454383"/>
              <a:gd name="connsiteX3" fmla="*/ 530591 w 745469"/>
              <a:gd name="connsiteY3" fmla="*/ 36836 h 454383"/>
              <a:gd name="connsiteX4" fmla="*/ 730650 w 745469"/>
              <a:gd name="connsiteY4" fmla="*/ 10739 h 454383"/>
              <a:gd name="connsiteX5" fmla="*/ 730650 w 745469"/>
              <a:gd name="connsiteY5" fmla="*/ 123825 h 4543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5469" h="454383">
                <a:moveTo>
                  <a:pt x="0" y="454383"/>
                </a:moveTo>
                <a:cubicBezTo>
                  <a:pt x="181213" y="386967"/>
                  <a:pt x="362426" y="319551"/>
                  <a:pt x="478402" y="245610"/>
                </a:cubicBezTo>
                <a:cubicBezTo>
                  <a:pt x="594378" y="171669"/>
                  <a:pt x="687159" y="45535"/>
                  <a:pt x="695857" y="10739"/>
                </a:cubicBezTo>
                <a:cubicBezTo>
                  <a:pt x="704555" y="-24057"/>
                  <a:pt x="524792" y="36836"/>
                  <a:pt x="530591" y="36836"/>
                </a:cubicBezTo>
                <a:cubicBezTo>
                  <a:pt x="536390" y="36836"/>
                  <a:pt x="697307" y="-3759"/>
                  <a:pt x="730650" y="10739"/>
                </a:cubicBezTo>
                <a:cubicBezTo>
                  <a:pt x="763993" y="25237"/>
                  <a:pt x="730650" y="123825"/>
                  <a:pt x="730650" y="123825"/>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reeform 2"/>
          <p:cNvSpPr/>
          <p:nvPr/>
        </p:nvSpPr>
        <p:spPr>
          <a:xfrm>
            <a:off x="3574967" y="3219861"/>
            <a:ext cx="695857" cy="320594"/>
          </a:xfrm>
          <a:custGeom>
            <a:avLst/>
            <a:gdLst>
              <a:gd name="connsiteX0" fmla="*/ 0 w 695857"/>
              <a:gd name="connsiteY0" fmla="*/ 320594 h 320594"/>
              <a:gd name="connsiteX1" fmla="*/ 495798 w 695857"/>
              <a:gd name="connsiteY1" fmla="*/ 120519 h 320594"/>
              <a:gd name="connsiteX2" fmla="*/ 608875 w 695857"/>
              <a:gd name="connsiteY2" fmla="*/ 16132 h 320594"/>
              <a:gd name="connsiteX3" fmla="*/ 469704 w 695857"/>
              <a:gd name="connsiteY3" fmla="*/ 16132 h 320594"/>
              <a:gd name="connsiteX4" fmla="*/ 652366 w 695857"/>
              <a:gd name="connsiteY4" fmla="*/ 7433 h 320594"/>
              <a:gd name="connsiteX5" fmla="*/ 695857 w 695857"/>
              <a:gd name="connsiteY5" fmla="*/ 137917 h 3205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5857" h="320594">
                <a:moveTo>
                  <a:pt x="0" y="320594"/>
                </a:moveTo>
                <a:cubicBezTo>
                  <a:pt x="197159" y="245928"/>
                  <a:pt x="394319" y="171263"/>
                  <a:pt x="495798" y="120519"/>
                </a:cubicBezTo>
                <a:cubicBezTo>
                  <a:pt x="597277" y="69775"/>
                  <a:pt x="613224" y="33530"/>
                  <a:pt x="608875" y="16132"/>
                </a:cubicBezTo>
                <a:cubicBezTo>
                  <a:pt x="604526" y="-1266"/>
                  <a:pt x="462456" y="17582"/>
                  <a:pt x="469704" y="16132"/>
                </a:cubicBezTo>
                <a:cubicBezTo>
                  <a:pt x="476952" y="14682"/>
                  <a:pt x="614674" y="-12864"/>
                  <a:pt x="652366" y="7433"/>
                </a:cubicBezTo>
                <a:cubicBezTo>
                  <a:pt x="690058" y="27730"/>
                  <a:pt x="695857" y="137917"/>
                  <a:pt x="695857" y="137917"/>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nvGrpSpPr>
          <p:cNvPr id="59" name="Group 58"/>
          <p:cNvGrpSpPr/>
          <p:nvPr/>
        </p:nvGrpSpPr>
        <p:grpSpPr>
          <a:xfrm>
            <a:off x="4897803" y="5210645"/>
            <a:ext cx="729236" cy="495837"/>
            <a:chOff x="4924605" y="4010196"/>
            <a:chExt cx="729236" cy="495837"/>
          </a:xfrm>
        </p:grpSpPr>
        <p:sp>
          <p:nvSpPr>
            <p:cNvPr id="60" name="Freeform 59"/>
            <p:cNvSpPr/>
            <p:nvPr/>
          </p:nvSpPr>
          <p:spPr>
            <a:xfrm>
              <a:off x="4931889" y="401019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no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TextBox 60"/>
            <p:cNvSpPr txBox="1"/>
            <p:nvPr/>
          </p:nvSpPr>
          <p:spPr>
            <a:xfrm>
              <a:off x="4924605" y="403125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grpSp>
        <p:nvGrpSpPr>
          <p:cNvPr id="4" name="Group 3"/>
          <p:cNvGrpSpPr/>
          <p:nvPr/>
        </p:nvGrpSpPr>
        <p:grpSpPr>
          <a:xfrm>
            <a:off x="5670962" y="4828436"/>
            <a:ext cx="729236" cy="495837"/>
            <a:chOff x="5670962" y="4828436"/>
            <a:chExt cx="729236" cy="495837"/>
          </a:xfrm>
        </p:grpSpPr>
        <p:sp>
          <p:nvSpPr>
            <p:cNvPr id="63" name="Freeform 62"/>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4" name="TextBox 63"/>
            <p:cNvSpPr txBox="1"/>
            <p:nvPr/>
          </p:nvSpPr>
          <p:spPr>
            <a:xfrm>
              <a:off x="5670962" y="484949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grpSp>
        <p:nvGrpSpPr>
          <p:cNvPr id="74" name="Group 73"/>
          <p:cNvGrpSpPr/>
          <p:nvPr/>
        </p:nvGrpSpPr>
        <p:grpSpPr>
          <a:xfrm>
            <a:off x="5823362" y="4980836"/>
            <a:ext cx="729236" cy="495837"/>
            <a:chOff x="5670962" y="4828436"/>
            <a:chExt cx="729236" cy="495837"/>
          </a:xfrm>
        </p:grpSpPr>
        <p:sp>
          <p:nvSpPr>
            <p:cNvPr id="75" name="Freeform 74"/>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6" name="TextBox 75"/>
            <p:cNvSpPr txBox="1"/>
            <p:nvPr/>
          </p:nvSpPr>
          <p:spPr>
            <a:xfrm>
              <a:off x="5670962" y="484949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grpSp>
        <p:nvGrpSpPr>
          <p:cNvPr id="77" name="Group 76"/>
          <p:cNvGrpSpPr/>
          <p:nvPr/>
        </p:nvGrpSpPr>
        <p:grpSpPr>
          <a:xfrm>
            <a:off x="5975762" y="5133236"/>
            <a:ext cx="729236" cy="495837"/>
            <a:chOff x="5670962" y="4828436"/>
            <a:chExt cx="729236" cy="495837"/>
          </a:xfrm>
        </p:grpSpPr>
        <p:sp>
          <p:nvSpPr>
            <p:cNvPr id="78" name="Freeform 77"/>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9" name="TextBox 78"/>
            <p:cNvSpPr txBox="1"/>
            <p:nvPr/>
          </p:nvSpPr>
          <p:spPr>
            <a:xfrm>
              <a:off x="5670962" y="484949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grpSp>
        <p:nvGrpSpPr>
          <p:cNvPr id="80" name="Group 79"/>
          <p:cNvGrpSpPr/>
          <p:nvPr/>
        </p:nvGrpSpPr>
        <p:grpSpPr>
          <a:xfrm>
            <a:off x="6128162" y="5285636"/>
            <a:ext cx="729236" cy="495837"/>
            <a:chOff x="5670962" y="4828436"/>
            <a:chExt cx="729236" cy="495837"/>
          </a:xfrm>
        </p:grpSpPr>
        <p:sp>
          <p:nvSpPr>
            <p:cNvPr id="81" name="Freeform 80"/>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2" name="TextBox 81"/>
            <p:cNvSpPr txBox="1"/>
            <p:nvPr/>
          </p:nvSpPr>
          <p:spPr>
            <a:xfrm>
              <a:off x="5670962" y="484949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grpSp>
        <p:nvGrpSpPr>
          <p:cNvPr id="83" name="Group 82"/>
          <p:cNvGrpSpPr/>
          <p:nvPr/>
        </p:nvGrpSpPr>
        <p:grpSpPr>
          <a:xfrm>
            <a:off x="6280562" y="5438036"/>
            <a:ext cx="729236" cy="495837"/>
            <a:chOff x="5670962" y="4828436"/>
            <a:chExt cx="729236" cy="495837"/>
          </a:xfrm>
        </p:grpSpPr>
        <p:sp>
          <p:nvSpPr>
            <p:cNvPr id="84" name="Freeform 83"/>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5" name="TextBox 84"/>
            <p:cNvSpPr txBox="1"/>
            <p:nvPr/>
          </p:nvSpPr>
          <p:spPr>
            <a:xfrm>
              <a:off x="5670962" y="484949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grpSp>
        <p:nvGrpSpPr>
          <p:cNvPr id="86" name="Group 85"/>
          <p:cNvGrpSpPr/>
          <p:nvPr/>
        </p:nvGrpSpPr>
        <p:grpSpPr>
          <a:xfrm>
            <a:off x="6432962" y="5590436"/>
            <a:ext cx="729236" cy="495837"/>
            <a:chOff x="5670962" y="4828436"/>
            <a:chExt cx="729236" cy="495837"/>
          </a:xfrm>
        </p:grpSpPr>
        <p:sp>
          <p:nvSpPr>
            <p:cNvPr id="87" name="Freeform 86"/>
            <p:cNvSpPr/>
            <p:nvPr/>
          </p:nvSpPr>
          <p:spPr>
            <a:xfrm>
              <a:off x="5678246" y="4828436"/>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bg1"/>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8" name="TextBox 87"/>
            <p:cNvSpPr txBox="1"/>
            <p:nvPr/>
          </p:nvSpPr>
          <p:spPr>
            <a:xfrm>
              <a:off x="5670962" y="4849499"/>
              <a:ext cx="719086" cy="369332"/>
            </a:xfrm>
            <a:prstGeom prst="rect">
              <a:avLst/>
            </a:prstGeom>
            <a:noFill/>
          </p:spPr>
          <p:txBody>
            <a:bodyPr wrap="square" rtlCol="0">
              <a:spAutoFit/>
            </a:bodyPr>
            <a:lstStyle/>
            <a:p>
              <a:pPr algn="ctr"/>
              <a:r>
                <a:rPr lang="en-US" sz="900" dirty="0" smtClean="0">
                  <a:latin typeface="AhnbergHand"/>
                  <a:cs typeface="AhnbergHand"/>
                </a:rPr>
                <a:t>DNS Resolver</a:t>
              </a:r>
              <a:endParaRPr lang="en-US" sz="900" dirty="0">
                <a:latin typeface="AhnbergHand"/>
                <a:cs typeface="AhnbergHand"/>
              </a:endParaRPr>
            </a:p>
          </p:txBody>
        </p:sp>
      </p:grpSp>
      <p:sp>
        <p:nvSpPr>
          <p:cNvPr id="11" name="Freeform 10"/>
          <p:cNvSpPr/>
          <p:nvPr/>
        </p:nvSpPr>
        <p:spPr>
          <a:xfrm>
            <a:off x="4400120" y="5289904"/>
            <a:ext cx="398449" cy="217116"/>
          </a:xfrm>
          <a:custGeom>
            <a:avLst/>
            <a:gdLst>
              <a:gd name="connsiteX0" fmla="*/ 0 w 398449"/>
              <a:gd name="connsiteY0" fmla="*/ 0 h 217116"/>
              <a:gd name="connsiteX1" fmla="*/ 240007 w 398449"/>
              <a:gd name="connsiteY1" fmla="*/ 44999 h 217116"/>
              <a:gd name="connsiteX2" fmla="*/ 395011 w 398449"/>
              <a:gd name="connsiteY2" fmla="*/ 169996 h 217116"/>
              <a:gd name="connsiteX3" fmla="*/ 350010 w 398449"/>
              <a:gd name="connsiteY3" fmla="*/ 34999 h 217116"/>
              <a:gd name="connsiteX4" fmla="*/ 380011 w 398449"/>
              <a:gd name="connsiteY4" fmla="*/ 154997 h 217116"/>
              <a:gd name="connsiteX5" fmla="*/ 285008 w 398449"/>
              <a:gd name="connsiteY5" fmla="*/ 214996 h 217116"/>
              <a:gd name="connsiteX6" fmla="*/ 300009 w 398449"/>
              <a:gd name="connsiteY6" fmla="*/ 199996 h 217116"/>
              <a:gd name="connsiteX7" fmla="*/ 360010 w 398449"/>
              <a:gd name="connsiteY7" fmla="*/ 164997 h 217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8449" h="217116">
                <a:moveTo>
                  <a:pt x="0" y="0"/>
                </a:moveTo>
                <a:cubicBezTo>
                  <a:pt x="87086" y="8333"/>
                  <a:pt x="174172" y="16666"/>
                  <a:pt x="240007" y="44999"/>
                </a:cubicBezTo>
                <a:cubicBezTo>
                  <a:pt x="305842" y="73332"/>
                  <a:pt x="376677" y="171663"/>
                  <a:pt x="395011" y="169996"/>
                </a:cubicBezTo>
                <a:cubicBezTo>
                  <a:pt x="413345" y="168329"/>
                  <a:pt x="352510" y="37499"/>
                  <a:pt x="350010" y="34999"/>
                </a:cubicBezTo>
                <a:cubicBezTo>
                  <a:pt x="347510" y="32499"/>
                  <a:pt x="390845" y="124998"/>
                  <a:pt x="380011" y="154997"/>
                </a:cubicBezTo>
                <a:cubicBezTo>
                  <a:pt x="369177" y="184996"/>
                  <a:pt x="298342" y="207496"/>
                  <a:pt x="285008" y="214996"/>
                </a:cubicBezTo>
                <a:cubicBezTo>
                  <a:pt x="271674" y="222496"/>
                  <a:pt x="287509" y="208329"/>
                  <a:pt x="300009" y="199996"/>
                </a:cubicBezTo>
                <a:cubicBezTo>
                  <a:pt x="312509" y="191663"/>
                  <a:pt x="360010" y="164997"/>
                  <a:pt x="360010" y="164997"/>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 name="Freeform 11"/>
          <p:cNvSpPr/>
          <p:nvPr/>
        </p:nvSpPr>
        <p:spPr>
          <a:xfrm>
            <a:off x="4225116" y="4554917"/>
            <a:ext cx="593149" cy="744986"/>
          </a:xfrm>
          <a:custGeom>
            <a:avLst/>
            <a:gdLst>
              <a:gd name="connsiteX0" fmla="*/ 0 w 593149"/>
              <a:gd name="connsiteY0" fmla="*/ 0 h 744986"/>
              <a:gd name="connsiteX1" fmla="*/ 285007 w 593149"/>
              <a:gd name="connsiteY1" fmla="*/ 409993 h 744986"/>
              <a:gd name="connsiteX2" fmla="*/ 575015 w 593149"/>
              <a:gd name="connsiteY2" fmla="*/ 729987 h 744986"/>
              <a:gd name="connsiteX3" fmla="*/ 565015 w 593149"/>
              <a:gd name="connsiteY3" fmla="*/ 659988 h 744986"/>
              <a:gd name="connsiteX4" fmla="*/ 585016 w 593149"/>
              <a:gd name="connsiteY4" fmla="*/ 724987 h 744986"/>
              <a:gd name="connsiteX5" fmla="*/ 480013 w 593149"/>
              <a:gd name="connsiteY5" fmla="*/ 744986 h 7449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3149" h="744986">
                <a:moveTo>
                  <a:pt x="0" y="0"/>
                </a:moveTo>
                <a:cubicBezTo>
                  <a:pt x="94585" y="144164"/>
                  <a:pt x="189171" y="288329"/>
                  <a:pt x="285007" y="409993"/>
                </a:cubicBezTo>
                <a:cubicBezTo>
                  <a:pt x="380843" y="531657"/>
                  <a:pt x="528347" y="688321"/>
                  <a:pt x="575015" y="729987"/>
                </a:cubicBezTo>
                <a:cubicBezTo>
                  <a:pt x="621683" y="771653"/>
                  <a:pt x="563348" y="660821"/>
                  <a:pt x="565015" y="659988"/>
                </a:cubicBezTo>
                <a:cubicBezTo>
                  <a:pt x="566682" y="659155"/>
                  <a:pt x="599183" y="710821"/>
                  <a:pt x="585016" y="724987"/>
                </a:cubicBezTo>
                <a:cubicBezTo>
                  <a:pt x="570849" y="739153"/>
                  <a:pt x="525431" y="742069"/>
                  <a:pt x="480013" y="744986"/>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4" name="Freeform 13"/>
          <p:cNvSpPr/>
          <p:nvPr/>
        </p:nvSpPr>
        <p:spPr>
          <a:xfrm>
            <a:off x="5580153" y="5338243"/>
            <a:ext cx="195005" cy="106190"/>
          </a:xfrm>
          <a:custGeom>
            <a:avLst/>
            <a:gdLst>
              <a:gd name="connsiteX0" fmla="*/ 0 w 195005"/>
              <a:gd name="connsiteY0" fmla="*/ 101658 h 106190"/>
              <a:gd name="connsiteX1" fmla="*/ 125003 w 195005"/>
              <a:gd name="connsiteY1" fmla="*/ 96658 h 106190"/>
              <a:gd name="connsiteX2" fmla="*/ 165004 w 195005"/>
              <a:gd name="connsiteY2" fmla="*/ 16659 h 106190"/>
              <a:gd name="connsiteX3" fmla="*/ 115003 w 195005"/>
              <a:gd name="connsiteY3" fmla="*/ 26659 h 106190"/>
              <a:gd name="connsiteX4" fmla="*/ 165004 w 195005"/>
              <a:gd name="connsiteY4" fmla="*/ 1660 h 106190"/>
              <a:gd name="connsiteX5" fmla="*/ 195005 w 195005"/>
              <a:gd name="connsiteY5" fmla="*/ 81658 h 1061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5005" h="106190">
                <a:moveTo>
                  <a:pt x="0" y="101658"/>
                </a:moveTo>
                <a:cubicBezTo>
                  <a:pt x="48751" y="106241"/>
                  <a:pt x="97502" y="110825"/>
                  <a:pt x="125003" y="96658"/>
                </a:cubicBezTo>
                <a:cubicBezTo>
                  <a:pt x="152504" y="82491"/>
                  <a:pt x="166671" y="28325"/>
                  <a:pt x="165004" y="16659"/>
                </a:cubicBezTo>
                <a:cubicBezTo>
                  <a:pt x="163337" y="4993"/>
                  <a:pt x="115003" y="29159"/>
                  <a:pt x="115003" y="26659"/>
                </a:cubicBezTo>
                <a:cubicBezTo>
                  <a:pt x="115003" y="24159"/>
                  <a:pt x="151670" y="-7506"/>
                  <a:pt x="165004" y="1660"/>
                </a:cubicBezTo>
                <a:cubicBezTo>
                  <a:pt x="178338" y="10826"/>
                  <a:pt x="195005" y="81658"/>
                  <a:pt x="195005" y="81658"/>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5" name="Freeform 14"/>
          <p:cNvSpPr/>
          <p:nvPr/>
        </p:nvSpPr>
        <p:spPr>
          <a:xfrm>
            <a:off x="5585153" y="5504900"/>
            <a:ext cx="326898" cy="114998"/>
          </a:xfrm>
          <a:custGeom>
            <a:avLst/>
            <a:gdLst>
              <a:gd name="connsiteX0" fmla="*/ 0 w 326898"/>
              <a:gd name="connsiteY0" fmla="*/ 0 h 114998"/>
              <a:gd name="connsiteX1" fmla="*/ 185005 w 326898"/>
              <a:gd name="connsiteY1" fmla="*/ 54999 h 114998"/>
              <a:gd name="connsiteX2" fmla="*/ 320008 w 326898"/>
              <a:gd name="connsiteY2" fmla="*/ 9999 h 114998"/>
              <a:gd name="connsiteX3" fmla="*/ 215006 w 326898"/>
              <a:gd name="connsiteY3" fmla="*/ 14999 h 114998"/>
              <a:gd name="connsiteX4" fmla="*/ 315008 w 326898"/>
              <a:gd name="connsiteY4" fmla="*/ 24999 h 114998"/>
              <a:gd name="connsiteX5" fmla="*/ 325009 w 326898"/>
              <a:gd name="connsiteY5" fmla="*/ 114998 h 114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6898" h="114998">
                <a:moveTo>
                  <a:pt x="0" y="0"/>
                </a:moveTo>
                <a:cubicBezTo>
                  <a:pt x="65835" y="26666"/>
                  <a:pt x="131670" y="53333"/>
                  <a:pt x="185005" y="54999"/>
                </a:cubicBezTo>
                <a:cubicBezTo>
                  <a:pt x="238340" y="56666"/>
                  <a:pt x="315008" y="16666"/>
                  <a:pt x="320008" y="9999"/>
                </a:cubicBezTo>
                <a:cubicBezTo>
                  <a:pt x="325008" y="3332"/>
                  <a:pt x="215839" y="12499"/>
                  <a:pt x="215006" y="14999"/>
                </a:cubicBezTo>
                <a:cubicBezTo>
                  <a:pt x="214173" y="17499"/>
                  <a:pt x="296674" y="8333"/>
                  <a:pt x="315008" y="24999"/>
                </a:cubicBezTo>
                <a:cubicBezTo>
                  <a:pt x="333342" y="41665"/>
                  <a:pt x="325009" y="114998"/>
                  <a:pt x="325009" y="114998"/>
                </a:cubicBezTo>
              </a:path>
            </a:pathLst>
          </a:custGeom>
          <a:ln>
            <a:solidFill>
              <a:srgbClr val="4F81BD"/>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9" name="Freeform 88"/>
          <p:cNvSpPr/>
          <p:nvPr/>
        </p:nvSpPr>
        <p:spPr>
          <a:xfrm>
            <a:off x="5585153" y="5549899"/>
            <a:ext cx="491901" cy="221560"/>
          </a:xfrm>
          <a:custGeom>
            <a:avLst/>
            <a:gdLst>
              <a:gd name="connsiteX0" fmla="*/ 0 w 491901"/>
              <a:gd name="connsiteY0" fmla="*/ 0 h 221560"/>
              <a:gd name="connsiteX1" fmla="*/ 330009 w 491901"/>
              <a:gd name="connsiteY1" fmla="*/ 219996 h 221560"/>
              <a:gd name="connsiteX2" fmla="*/ 475013 w 491901"/>
              <a:gd name="connsiteY2" fmla="*/ 99998 h 221560"/>
              <a:gd name="connsiteX3" fmla="*/ 370010 w 491901"/>
              <a:gd name="connsiteY3" fmla="*/ 129997 h 221560"/>
              <a:gd name="connsiteX4" fmla="*/ 480013 w 491901"/>
              <a:gd name="connsiteY4" fmla="*/ 99998 h 221560"/>
              <a:gd name="connsiteX5" fmla="*/ 490013 w 491901"/>
              <a:gd name="connsiteY5" fmla="*/ 169997 h 2215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1901" h="221560">
                <a:moveTo>
                  <a:pt x="0" y="0"/>
                </a:moveTo>
                <a:cubicBezTo>
                  <a:pt x="125420" y="101665"/>
                  <a:pt x="250840" y="203330"/>
                  <a:pt x="330009" y="219996"/>
                </a:cubicBezTo>
                <a:cubicBezTo>
                  <a:pt x="409178" y="236662"/>
                  <a:pt x="468346" y="114998"/>
                  <a:pt x="475013" y="99998"/>
                </a:cubicBezTo>
                <a:cubicBezTo>
                  <a:pt x="481680" y="84998"/>
                  <a:pt x="369177" y="129997"/>
                  <a:pt x="370010" y="129997"/>
                </a:cubicBezTo>
                <a:cubicBezTo>
                  <a:pt x="370843" y="129997"/>
                  <a:pt x="460013" y="93331"/>
                  <a:pt x="480013" y="99998"/>
                </a:cubicBezTo>
                <a:cubicBezTo>
                  <a:pt x="500013" y="106665"/>
                  <a:pt x="488346" y="157497"/>
                  <a:pt x="490013" y="169997"/>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0" name="Freeform 89"/>
          <p:cNvSpPr/>
          <p:nvPr/>
        </p:nvSpPr>
        <p:spPr>
          <a:xfrm>
            <a:off x="5570152" y="5609898"/>
            <a:ext cx="645018" cy="340755"/>
          </a:xfrm>
          <a:custGeom>
            <a:avLst/>
            <a:gdLst>
              <a:gd name="connsiteX0" fmla="*/ 0 w 645018"/>
              <a:gd name="connsiteY0" fmla="*/ 0 h 340755"/>
              <a:gd name="connsiteX1" fmla="*/ 380011 w 645018"/>
              <a:gd name="connsiteY1" fmla="*/ 334994 h 340755"/>
              <a:gd name="connsiteX2" fmla="*/ 610017 w 645018"/>
              <a:gd name="connsiteY2" fmla="*/ 214996 h 340755"/>
              <a:gd name="connsiteX3" fmla="*/ 505014 w 645018"/>
              <a:gd name="connsiteY3" fmla="*/ 254995 h 340755"/>
              <a:gd name="connsiteX4" fmla="*/ 605017 w 645018"/>
              <a:gd name="connsiteY4" fmla="*/ 219996 h 340755"/>
              <a:gd name="connsiteX5" fmla="*/ 645018 w 645018"/>
              <a:gd name="connsiteY5" fmla="*/ 324994 h 340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5018" h="340755">
                <a:moveTo>
                  <a:pt x="0" y="0"/>
                </a:moveTo>
                <a:cubicBezTo>
                  <a:pt x="139171" y="149580"/>
                  <a:pt x="278342" y="299161"/>
                  <a:pt x="380011" y="334994"/>
                </a:cubicBezTo>
                <a:cubicBezTo>
                  <a:pt x="481680" y="370827"/>
                  <a:pt x="589183" y="228329"/>
                  <a:pt x="610017" y="214996"/>
                </a:cubicBezTo>
                <a:cubicBezTo>
                  <a:pt x="630851" y="201663"/>
                  <a:pt x="505847" y="254162"/>
                  <a:pt x="505014" y="254995"/>
                </a:cubicBezTo>
                <a:cubicBezTo>
                  <a:pt x="504181" y="255828"/>
                  <a:pt x="581683" y="208330"/>
                  <a:pt x="605017" y="219996"/>
                </a:cubicBezTo>
                <a:cubicBezTo>
                  <a:pt x="628351" y="231662"/>
                  <a:pt x="645018" y="324994"/>
                  <a:pt x="645018" y="32499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1" name="Freeform 90"/>
          <p:cNvSpPr/>
          <p:nvPr/>
        </p:nvSpPr>
        <p:spPr>
          <a:xfrm>
            <a:off x="5535151" y="5654897"/>
            <a:ext cx="806338" cy="568873"/>
          </a:xfrm>
          <a:custGeom>
            <a:avLst/>
            <a:gdLst>
              <a:gd name="connsiteX0" fmla="*/ 0 w 806338"/>
              <a:gd name="connsiteY0" fmla="*/ 0 h 568873"/>
              <a:gd name="connsiteX1" fmla="*/ 455013 w 806338"/>
              <a:gd name="connsiteY1" fmla="*/ 559990 h 568873"/>
              <a:gd name="connsiteX2" fmla="*/ 780022 w 806338"/>
              <a:gd name="connsiteY2" fmla="*/ 344994 h 568873"/>
              <a:gd name="connsiteX3" fmla="*/ 705020 w 806338"/>
              <a:gd name="connsiteY3" fmla="*/ 359993 h 568873"/>
              <a:gd name="connsiteX4" fmla="*/ 795022 w 806338"/>
              <a:gd name="connsiteY4" fmla="*/ 339994 h 568873"/>
              <a:gd name="connsiteX5" fmla="*/ 805022 w 806338"/>
              <a:gd name="connsiteY5" fmla="*/ 434992 h 5688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6338" h="568873">
                <a:moveTo>
                  <a:pt x="0" y="0"/>
                </a:moveTo>
                <a:cubicBezTo>
                  <a:pt x="162504" y="251245"/>
                  <a:pt x="325009" y="502491"/>
                  <a:pt x="455013" y="559990"/>
                </a:cubicBezTo>
                <a:cubicBezTo>
                  <a:pt x="585017" y="617489"/>
                  <a:pt x="738354" y="378327"/>
                  <a:pt x="780022" y="344994"/>
                </a:cubicBezTo>
                <a:cubicBezTo>
                  <a:pt x="821690" y="311661"/>
                  <a:pt x="702520" y="360826"/>
                  <a:pt x="705020" y="359993"/>
                </a:cubicBezTo>
                <a:cubicBezTo>
                  <a:pt x="707520" y="359160"/>
                  <a:pt x="778355" y="327494"/>
                  <a:pt x="795022" y="339994"/>
                </a:cubicBezTo>
                <a:cubicBezTo>
                  <a:pt x="811689" y="352494"/>
                  <a:pt x="805022" y="434992"/>
                  <a:pt x="805022" y="43499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2" name="Freeform 91"/>
          <p:cNvSpPr/>
          <p:nvPr/>
        </p:nvSpPr>
        <p:spPr>
          <a:xfrm>
            <a:off x="5405148" y="5664897"/>
            <a:ext cx="1170032" cy="826556"/>
          </a:xfrm>
          <a:custGeom>
            <a:avLst/>
            <a:gdLst>
              <a:gd name="connsiteX0" fmla="*/ 0 w 1170032"/>
              <a:gd name="connsiteY0" fmla="*/ 0 h 826556"/>
              <a:gd name="connsiteX1" fmla="*/ 510014 w 1170032"/>
              <a:gd name="connsiteY1" fmla="*/ 784985 h 826556"/>
              <a:gd name="connsiteX2" fmla="*/ 1020028 w 1170032"/>
              <a:gd name="connsiteY2" fmla="*/ 689987 h 826556"/>
              <a:gd name="connsiteX3" fmla="*/ 1130031 w 1170032"/>
              <a:gd name="connsiteY3" fmla="*/ 449992 h 826556"/>
              <a:gd name="connsiteX4" fmla="*/ 1090030 w 1170032"/>
              <a:gd name="connsiteY4" fmla="*/ 474991 h 826556"/>
              <a:gd name="connsiteX5" fmla="*/ 1135031 w 1170032"/>
              <a:gd name="connsiteY5" fmla="*/ 434992 h 826556"/>
              <a:gd name="connsiteX6" fmla="*/ 1170032 w 1170032"/>
              <a:gd name="connsiteY6" fmla="*/ 489991 h 826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70032" h="826556">
                <a:moveTo>
                  <a:pt x="0" y="0"/>
                </a:moveTo>
                <a:cubicBezTo>
                  <a:pt x="170004" y="334993"/>
                  <a:pt x="340009" y="669987"/>
                  <a:pt x="510014" y="784985"/>
                </a:cubicBezTo>
                <a:cubicBezTo>
                  <a:pt x="680019" y="899983"/>
                  <a:pt x="916692" y="745819"/>
                  <a:pt x="1020028" y="689987"/>
                </a:cubicBezTo>
                <a:cubicBezTo>
                  <a:pt x="1123364" y="634155"/>
                  <a:pt x="1118364" y="485825"/>
                  <a:pt x="1130031" y="449992"/>
                </a:cubicBezTo>
                <a:cubicBezTo>
                  <a:pt x="1141698" y="414159"/>
                  <a:pt x="1089197" y="477491"/>
                  <a:pt x="1090030" y="474991"/>
                </a:cubicBezTo>
                <a:cubicBezTo>
                  <a:pt x="1090863" y="472491"/>
                  <a:pt x="1121697" y="432492"/>
                  <a:pt x="1135031" y="434992"/>
                </a:cubicBezTo>
                <a:cubicBezTo>
                  <a:pt x="1148365" y="437492"/>
                  <a:pt x="1170032" y="489991"/>
                  <a:pt x="1170032" y="489991"/>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3" name="Freeform 92"/>
          <p:cNvSpPr/>
          <p:nvPr/>
        </p:nvSpPr>
        <p:spPr>
          <a:xfrm>
            <a:off x="6210810" y="3233544"/>
            <a:ext cx="648377" cy="1645930"/>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4" name="Freeform 93"/>
          <p:cNvSpPr/>
          <p:nvPr/>
        </p:nvSpPr>
        <p:spPr>
          <a:xfrm>
            <a:off x="6363210" y="3233544"/>
            <a:ext cx="648377" cy="1798330"/>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5" name="Freeform 94"/>
          <p:cNvSpPr/>
          <p:nvPr/>
        </p:nvSpPr>
        <p:spPr>
          <a:xfrm>
            <a:off x="6515610" y="3233544"/>
            <a:ext cx="648377" cy="1950730"/>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6" name="Freeform 95"/>
          <p:cNvSpPr/>
          <p:nvPr/>
        </p:nvSpPr>
        <p:spPr>
          <a:xfrm>
            <a:off x="6668010" y="3233544"/>
            <a:ext cx="648377" cy="2103130"/>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7" name="Freeform 96"/>
          <p:cNvSpPr/>
          <p:nvPr/>
        </p:nvSpPr>
        <p:spPr>
          <a:xfrm>
            <a:off x="6820410" y="3233544"/>
            <a:ext cx="648377" cy="2255530"/>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8" name="Freeform 97"/>
          <p:cNvSpPr/>
          <p:nvPr/>
        </p:nvSpPr>
        <p:spPr>
          <a:xfrm>
            <a:off x="6972810" y="3233544"/>
            <a:ext cx="648377" cy="2407930"/>
          </a:xfrm>
          <a:custGeom>
            <a:avLst/>
            <a:gdLst>
              <a:gd name="connsiteX0" fmla="*/ 192664 w 648377"/>
              <a:gd name="connsiteY0" fmla="*/ 1645930 h 1645930"/>
              <a:gd name="connsiteX1" fmla="*/ 647190 w 648377"/>
              <a:gd name="connsiteY1" fmla="*/ 977509 h 1645930"/>
              <a:gd name="connsiteX2" fmla="*/ 72348 w 648377"/>
              <a:gd name="connsiteY2" fmla="*/ 41719 h 1645930"/>
              <a:gd name="connsiteX3" fmla="*/ 5506 w 648377"/>
              <a:gd name="connsiteY3" fmla="*/ 148667 h 1645930"/>
              <a:gd name="connsiteX4" fmla="*/ 45611 w 648377"/>
              <a:gd name="connsiteY4" fmla="*/ 14982 h 1645930"/>
              <a:gd name="connsiteX5" fmla="*/ 246137 w 648377"/>
              <a:gd name="connsiteY5" fmla="*/ 81824 h 16459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48377" h="1645930">
                <a:moveTo>
                  <a:pt x="192664" y="1645930"/>
                </a:moveTo>
                <a:cubicBezTo>
                  <a:pt x="429953" y="1445403"/>
                  <a:pt x="667243" y="1244877"/>
                  <a:pt x="647190" y="977509"/>
                </a:cubicBezTo>
                <a:cubicBezTo>
                  <a:pt x="627137" y="710140"/>
                  <a:pt x="179295" y="179859"/>
                  <a:pt x="72348" y="41719"/>
                </a:cubicBezTo>
                <a:cubicBezTo>
                  <a:pt x="-34599" y="-96421"/>
                  <a:pt x="9962" y="153123"/>
                  <a:pt x="5506" y="148667"/>
                </a:cubicBezTo>
                <a:cubicBezTo>
                  <a:pt x="1050" y="144211"/>
                  <a:pt x="5506" y="26122"/>
                  <a:pt x="45611" y="14982"/>
                </a:cubicBezTo>
                <a:cubicBezTo>
                  <a:pt x="85716" y="3842"/>
                  <a:pt x="246137" y="81824"/>
                  <a:pt x="246137" y="81824"/>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nvGrpSpPr>
          <p:cNvPr id="99" name="Group 98"/>
          <p:cNvGrpSpPr/>
          <p:nvPr/>
        </p:nvGrpSpPr>
        <p:grpSpPr>
          <a:xfrm>
            <a:off x="2857945" y="3535422"/>
            <a:ext cx="729236" cy="495837"/>
            <a:chOff x="2857945" y="3535422"/>
            <a:chExt cx="729236" cy="495837"/>
          </a:xfrm>
        </p:grpSpPr>
        <p:sp>
          <p:nvSpPr>
            <p:cNvPr id="100" name="Freeform 99"/>
            <p:cNvSpPr/>
            <p:nvPr/>
          </p:nvSpPr>
          <p:spPr>
            <a:xfrm>
              <a:off x="2865229" y="3535422"/>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accent6">
                <a:lumMod val="20000"/>
                <a:lumOff val="80000"/>
              </a:schemeClr>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1" name="TextBox 100"/>
            <p:cNvSpPr txBox="1"/>
            <p:nvPr/>
          </p:nvSpPr>
          <p:spPr>
            <a:xfrm>
              <a:off x="2857945" y="3556485"/>
              <a:ext cx="719086" cy="369332"/>
            </a:xfrm>
            <a:prstGeom prst="rect">
              <a:avLst/>
            </a:prstGeom>
            <a:noFill/>
          </p:spPr>
          <p:txBody>
            <a:bodyPr wrap="square" rtlCol="0">
              <a:spAutoFit/>
            </a:bodyPr>
            <a:lstStyle/>
            <a:p>
              <a:pPr algn="ctr"/>
              <a:r>
                <a:rPr lang="en-US" sz="800" dirty="0" smtClean="0">
                  <a:latin typeface="AhnbergHand"/>
                  <a:cs typeface="AhnbergHand"/>
                </a:rPr>
                <a:t>DNSSEC</a:t>
              </a:r>
              <a:r>
                <a:rPr lang="en-US" sz="900" dirty="0" smtClean="0">
                  <a:latin typeface="AhnbergHand"/>
                  <a:cs typeface="AhnbergHand"/>
                </a:rPr>
                <a:t> Resolver</a:t>
              </a:r>
              <a:endParaRPr lang="en-US" sz="900" dirty="0">
                <a:latin typeface="AhnbergHand"/>
                <a:cs typeface="AhnbergHand"/>
              </a:endParaRPr>
            </a:p>
          </p:txBody>
        </p:sp>
      </p:grpSp>
      <p:grpSp>
        <p:nvGrpSpPr>
          <p:cNvPr id="102" name="Group 101"/>
          <p:cNvGrpSpPr/>
          <p:nvPr/>
        </p:nvGrpSpPr>
        <p:grpSpPr>
          <a:xfrm>
            <a:off x="4657179" y="4334161"/>
            <a:ext cx="729236" cy="495837"/>
            <a:chOff x="2857945" y="3535422"/>
            <a:chExt cx="729236" cy="495837"/>
          </a:xfrm>
        </p:grpSpPr>
        <p:sp>
          <p:nvSpPr>
            <p:cNvPr id="103" name="Freeform 102"/>
            <p:cNvSpPr/>
            <p:nvPr/>
          </p:nvSpPr>
          <p:spPr>
            <a:xfrm>
              <a:off x="2865229" y="3535422"/>
              <a:ext cx="721952" cy="495837"/>
            </a:xfrm>
            <a:custGeom>
              <a:avLst/>
              <a:gdLst>
                <a:gd name="connsiteX0" fmla="*/ 135412 w 1868512"/>
                <a:gd name="connsiteY0" fmla="*/ 46786 h 833738"/>
                <a:gd name="connsiteX1" fmla="*/ 816856 w 1868512"/>
                <a:gd name="connsiteY1" fmla="*/ 15813 h 833738"/>
                <a:gd name="connsiteX2" fmla="*/ 1611874 w 1868512"/>
                <a:gd name="connsiteY2" fmla="*/ 15813 h 833738"/>
                <a:gd name="connsiteX3" fmla="*/ 1756423 w 1868512"/>
                <a:gd name="connsiteY3" fmla="*/ 88084 h 833738"/>
                <a:gd name="connsiteX4" fmla="*/ 1756423 w 1868512"/>
                <a:gd name="connsiteY4" fmla="*/ 748847 h 833738"/>
                <a:gd name="connsiteX5" fmla="*/ 1746098 w 1868512"/>
                <a:gd name="connsiteY5" fmla="*/ 728198 h 833738"/>
                <a:gd name="connsiteX6" fmla="*/ 135412 w 1868512"/>
                <a:gd name="connsiteY6" fmla="*/ 769496 h 833738"/>
                <a:gd name="connsiteX7" fmla="*/ 104437 w 1868512"/>
                <a:gd name="connsiteY7" fmla="*/ 779820 h 833738"/>
                <a:gd name="connsiteX8" fmla="*/ 32163 w 1868512"/>
                <a:gd name="connsiteY8" fmla="*/ 779820 h 833738"/>
                <a:gd name="connsiteX9" fmla="*/ 11513 w 1868512"/>
                <a:gd name="connsiteY9" fmla="*/ 57110 h 833738"/>
                <a:gd name="connsiteX10" fmla="*/ 11513 w 1868512"/>
                <a:gd name="connsiteY10" fmla="*/ 46786 h 833738"/>
                <a:gd name="connsiteX11" fmla="*/ 135412 w 1868512"/>
                <a:gd name="connsiteY11" fmla="*/ 46786 h 833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868512" h="833738">
                  <a:moveTo>
                    <a:pt x="135412" y="46786"/>
                  </a:moveTo>
                  <a:cubicBezTo>
                    <a:pt x="269636" y="41624"/>
                    <a:pt x="570779" y="20975"/>
                    <a:pt x="816856" y="15813"/>
                  </a:cubicBezTo>
                  <a:cubicBezTo>
                    <a:pt x="1062933" y="10651"/>
                    <a:pt x="1455280" y="3768"/>
                    <a:pt x="1611874" y="15813"/>
                  </a:cubicBezTo>
                  <a:cubicBezTo>
                    <a:pt x="1768468" y="27858"/>
                    <a:pt x="1732332" y="-34088"/>
                    <a:pt x="1756423" y="88084"/>
                  </a:cubicBezTo>
                  <a:cubicBezTo>
                    <a:pt x="1780515" y="210256"/>
                    <a:pt x="1758144" y="642161"/>
                    <a:pt x="1756423" y="748847"/>
                  </a:cubicBezTo>
                  <a:cubicBezTo>
                    <a:pt x="1754702" y="855533"/>
                    <a:pt x="2016266" y="724757"/>
                    <a:pt x="1746098" y="728198"/>
                  </a:cubicBezTo>
                  <a:cubicBezTo>
                    <a:pt x="1475930" y="731639"/>
                    <a:pt x="409022" y="760892"/>
                    <a:pt x="135412" y="769496"/>
                  </a:cubicBezTo>
                  <a:cubicBezTo>
                    <a:pt x="-138198" y="778100"/>
                    <a:pt x="121645" y="778099"/>
                    <a:pt x="104437" y="779820"/>
                  </a:cubicBezTo>
                  <a:cubicBezTo>
                    <a:pt x="87229" y="781541"/>
                    <a:pt x="47650" y="900272"/>
                    <a:pt x="32163" y="779820"/>
                  </a:cubicBezTo>
                  <a:cubicBezTo>
                    <a:pt x="16676" y="659368"/>
                    <a:pt x="14955" y="179282"/>
                    <a:pt x="11513" y="57110"/>
                  </a:cubicBezTo>
                  <a:cubicBezTo>
                    <a:pt x="8071" y="-65062"/>
                    <a:pt x="-12578" y="46786"/>
                    <a:pt x="11513" y="46786"/>
                  </a:cubicBezTo>
                  <a:cubicBezTo>
                    <a:pt x="35604" y="46786"/>
                    <a:pt x="1188" y="51948"/>
                    <a:pt x="135412" y="46786"/>
                  </a:cubicBezTo>
                  <a:close/>
                </a:path>
              </a:pathLst>
            </a:custGeom>
            <a:solidFill>
              <a:schemeClr val="accent6">
                <a:lumMod val="20000"/>
                <a:lumOff val="80000"/>
              </a:schemeClr>
            </a:solidFill>
            <a:ln w="28575" cmpd="sng">
              <a:solidFill>
                <a:schemeClr val="accent6">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4" name="TextBox 103"/>
            <p:cNvSpPr txBox="1"/>
            <p:nvPr/>
          </p:nvSpPr>
          <p:spPr>
            <a:xfrm>
              <a:off x="2857945" y="3556485"/>
              <a:ext cx="719086" cy="369332"/>
            </a:xfrm>
            <a:prstGeom prst="rect">
              <a:avLst/>
            </a:prstGeom>
            <a:noFill/>
          </p:spPr>
          <p:txBody>
            <a:bodyPr wrap="square" rtlCol="0">
              <a:spAutoFit/>
            </a:bodyPr>
            <a:lstStyle/>
            <a:p>
              <a:pPr algn="ctr"/>
              <a:r>
                <a:rPr lang="en-US" sz="800" dirty="0" smtClean="0">
                  <a:latin typeface="AhnbergHand"/>
                  <a:cs typeface="AhnbergHand"/>
                </a:rPr>
                <a:t>DNSSEC</a:t>
              </a:r>
              <a:r>
                <a:rPr lang="en-US" sz="900" dirty="0" smtClean="0">
                  <a:latin typeface="AhnbergHand"/>
                  <a:cs typeface="AhnbergHand"/>
                </a:rPr>
                <a:t> Resolver</a:t>
              </a:r>
              <a:endParaRPr lang="en-US" sz="900" dirty="0">
                <a:latin typeface="AhnbergHand"/>
                <a:cs typeface="AhnbergHand"/>
              </a:endParaRPr>
            </a:p>
          </p:txBody>
        </p:sp>
      </p:grpSp>
      <p:sp>
        <p:nvSpPr>
          <p:cNvPr id="105" name="TextBox 104"/>
          <p:cNvSpPr txBox="1"/>
          <p:nvPr/>
        </p:nvSpPr>
        <p:spPr>
          <a:xfrm>
            <a:off x="6142310" y="3556485"/>
            <a:ext cx="1473387" cy="369332"/>
          </a:xfrm>
          <a:prstGeom prst="rect">
            <a:avLst/>
          </a:prstGeom>
          <a:solidFill>
            <a:srgbClr val="FFFFFF"/>
          </a:solidFill>
        </p:spPr>
        <p:txBody>
          <a:bodyPr wrap="none" rtlCol="0">
            <a:spAutoFit/>
          </a:bodyPr>
          <a:lstStyle/>
          <a:p>
            <a:r>
              <a:rPr lang="en-US" dirty="0" smtClean="0">
                <a:latin typeface="AhnbergHand"/>
                <a:cs typeface="AhnbergHand"/>
              </a:rPr>
              <a:t>Resolver A</a:t>
            </a:r>
            <a:endParaRPr lang="en-US" dirty="0">
              <a:latin typeface="AhnbergHand"/>
              <a:cs typeface="AhnbergHand"/>
            </a:endParaRPr>
          </a:p>
        </p:txBody>
      </p:sp>
      <p:sp>
        <p:nvSpPr>
          <p:cNvPr id="106" name="TextBox 105"/>
          <p:cNvSpPr txBox="1"/>
          <p:nvPr/>
        </p:nvSpPr>
        <p:spPr>
          <a:xfrm>
            <a:off x="7068164" y="4379735"/>
            <a:ext cx="1562260" cy="369332"/>
          </a:xfrm>
          <a:prstGeom prst="rect">
            <a:avLst/>
          </a:prstGeom>
          <a:solidFill>
            <a:srgbClr val="FFFFFF"/>
          </a:solidFill>
        </p:spPr>
        <p:txBody>
          <a:bodyPr wrap="none" rtlCol="0">
            <a:spAutoFit/>
          </a:bodyPr>
          <a:lstStyle/>
          <a:p>
            <a:r>
              <a:rPr lang="en-US" dirty="0" smtClean="0">
                <a:latin typeface="AhnbergHand"/>
                <a:cs typeface="AhnbergHand"/>
              </a:rPr>
              <a:t>Resolver B</a:t>
            </a:r>
            <a:endParaRPr lang="en-US" dirty="0">
              <a:latin typeface="AhnbergHand"/>
              <a:cs typeface="AhnbergHand"/>
            </a:endParaRPr>
          </a:p>
        </p:txBody>
      </p:sp>
      <p:sp>
        <p:nvSpPr>
          <p:cNvPr id="108" name="Freeform 107"/>
          <p:cNvSpPr/>
          <p:nvPr/>
        </p:nvSpPr>
        <p:spPr>
          <a:xfrm>
            <a:off x="5358101" y="4560836"/>
            <a:ext cx="1710063" cy="45719"/>
          </a:xfrm>
          <a:custGeom>
            <a:avLst/>
            <a:gdLst>
              <a:gd name="connsiteX0" fmla="*/ 0 w 817632"/>
              <a:gd name="connsiteY0" fmla="*/ 0 h 26097"/>
              <a:gd name="connsiteX1" fmla="*/ 817632 w 817632"/>
              <a:gd name="connsiteY1" fmla="*/ 26097 h 26097"/>
            </a:gdLst>
            <a:ahLst/>
            <a:cxnLst>
              <a:cxn ang="0">
                <a:pos x="connsiteX0" y="connsiteY0"/>
              </a:cxn>
              <a:cxn ang="0">
                <a:pos x="connsiteX1" y="connsiteY1"/>
              </a:cxn>
            </a:cxnLst>
            <a:rect l="l" t="t" r="r" b="b"/>
            <a:pathLst>
              <a:path w="817632" h="26097">
                <a:moveTo>
                  <a:pt x="0" y="0"/>
                </a:moveTo>
                <a:lnTo>
                  <a:pt x="817632" y="26097"/>
                </a:lnTo>
              </a:path>
            </a:pathLst>
          </a:custGeom>
          <a:ln>
            <a:solidFill>
              <a:srgbClr val="00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9" name="TextBox 108"/>
          <p:cNvSpPr txBox="1"/>
          <p:nvPr/>
        </p:nvSpPr>
        <p:spPr>
          <a:xfrm>
            <a:off x="5290455" y="5158991"/>
            <a:ext cx="3486045" cy="1600438"/>
          </a:xfrm>
          <a:prstGeom prst="rect">
            <a:avLst/>
          </a:prstGeom>
          <a:solidFill>
            <a:srgbClr val="FFFFFF"/>
          </a:solidFill>
        </p:spPr>
        <p:txBody>
          <a:bodyPr wrap="square" rtlCol="0">
            <a:spAutoFit/>
          </a:bodyPr>
          <a:lstStyle/>
          <a:p>
            <a:r>
              <a:rPr lang="en-US" sz="1400" dirty="0" smtClean="0">
                <a:solidFill>
                  <a:schemeClr val="bg1">
                    <a:lumMod val="50000"/>
                  </a:schemeClr>
                </a:solidFill>
                <a:latin typeface="AhnbergHand"/>
                <a:cs typeface="AhnbergHand"/>
              </a:rPr>
              <a:t>Both resolvers A and B will present DS and DNSKEY queries to the DNS authoritative server. So how can we tell that A is a simple forwarder and B is a DNSSEC-validating recursive resolver?</a:t>
            </a:r>
            <a:endParaRPr lang="en-US" sz="1400" dirty="0">
              <a:solidFill>
                <a:schemeClr val="bg1">
                  <a:lumMod val="50000"/>
                </a:schemeClr>
              </a:solidFill>
              <a:latin typeface="AhnbergHand"/>
              <a:cs typeface="AhnbergHand"/>
            </a:endParaRPr>
          </a:p>
        </p:txBody>
      </p:sp>
      <p:sp>
        <p:nvSpPr>
          <p:cNvPr id="62" name="Freeform 61"/>
          <p:cNvSpPr/>
          <p:nvPr/>
        </p:nvSpPr>
        <p:spPr>
          <a:xfrm>
            <a:off x="5240421" y="3756526"/>
            <a:ext cx="962526" cy="66842"/>
          </a:xfrm>
          <a:custGeom>
            <a:avLst/>
            <a:gdLst>
              <a:gd name="connsiteX0" fmla="*/ 962526 w 962526"/>
              <a:gd name="connsiteY0" fmla="*/ 66842 h 66842"/>
              <a:gd name="connsiteX1" fmla="*/ 294105 w 962526"/>
              <a:gd name="connsiteY1" fmla="*/ 13369 h 66842"/>
              <a:gd name="connsiteX2" fmla="*/ 0 w 962526"/>
              <a:gd name="connsiteY2" fmla="*/ 0 h 66842"/>
            </a:gdLst>
            <a:ahLst/>
            <a:cxnLst>
              <a:cxn ang="0">
                <a:pos x="connsiteX0" y="connsiteY0"/>
              </a:cxn>
              <a:cxn ang="0">
                <a:pos x="connsiteX1" y="connsiteY1"/>
              </a:cxn>
              <a:cxn ang="0">
                <a:pos x="connsiteX2" y="connsiteY2"/>
              </a:cxn>
            </a:cxnLst>
            <a:rect l="l" t="t" r="r" b="b"/>
            <a:pathLst>
              <a:path w="962526" h="66842">
                <a:moveTo>
                  <a:pt x="962526" y="66842"/>
                </a:moveTo>
                <a:lnTo>
                  <a:pt x="294105" y="13369"/>
                </a:lnTo>
                <a:cubicBezTo>
                  <a:pt x="133684" y="2229"/>
                  <a:pt x="0" y="0"/>
                  <a:pt x="0" y="0"/>
                </a:cubicBezTo>
              </a:path>
            </a:pathLst>
          </a:cu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54523960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flipH="1">
            <a:off x="225527" y="181352"/>
            <a:ext cx="8293325" cy="1200329"/>
          </a:xfrm>
          <a:prstGeom prst="rect">
            <a:avLst/>
          </a:prstGeom>
          <a:noFill/>
        </p:spPr>
        <p:txBody>
          <a:bodyPr wrap="square" rtlCol="0">
            <a:spAutoFit/>
          </a:bodyPr>
          <a:lstStyle/>
          <a:p>
            <a:r>
              <a:rPr lang="en-US" dirty="0" smtClean="0"/>
              <a:t>A DNSSEC-validating resolver will perform DNSSEC validation as part of the query resolution process. This implies that the resolver will submit a DNSKEY query “very soon” after the first  A query for </a:t>
            </a:r>
            <a:r>
              <a:rPr lang="en-US" b="1" dirty="0" smtClean="0"/>
              <a:t>every</a:t>
            </a:r>
            <a:r>
              <a:rPr lang="en-US" dirty="0" smtClean="0"/>
              <a:t> domain it queries:</a:t>
            </a:r>
          </a:p>
          <a:p>
            <a:endParaRPr lang="en-US" dirty="0"/>
          </a:p>
        </p:txBody>
      </p:sp>
      <p:sp>
        <p:nvSpPr>
          <p:cNvPr id="4" name="Rectangle 3"/>
          <p:cNvSpPr/>
          <p:nvPr/>
        </p:nvSpPr>
        <p:spPr>
          <a:xfrm>
            <a:off x="392062" y="1753937"/>
            <a:ext cx="7939078" cy="1485022"/>
          </a:xfrm>
          <a:prstGeom prst="rect">
            <a:avLst/>
          </a:prstGeom>
        </p:spPr>
        <p:txBody>
          <a:bodyPr wrap="square">
            <a:spAutoFit/>
          </a:bodyPr>
          <a:lstStyle/>
          <a:p>
            <a:r>
              <a:rPr lang="fr-FR" sz="1000" dirty="0">
                <a:latin typeface="Lucida Console"/>
                <a:cs typeface="Lucida Console"/>
              </a:rPr>
              <a:t>$ </a:t>
            </a:r>
            <a:r>
              <a:rPr lang="fr-FR" sz="1000" dirty="0" err="1">
                <a:latin typeface="Lucida Console"/>
                <a:cs typeface="Lucida Console"/>
              </a:rPr>
              <a:t>dig</a:t>
            </a:r>
            <a:r>
              <a:rPr lang="fr-FR" sz="1000" dirty="0">
                <a:latin typeface="Lucida Console"/>
                <a:cs typeface="Lucida Console"/>
              </a:rPr>
              <a:t> e1.x1.</a:t>
            </a:r>
            <a:r>
              <a:rPr lang="fr-FR" sz="1000" dirty="0" smtClean="0">
                <a:latin typeface="Lucida Console"/>
                <a:cs typeface="Lucida Console"/>
              </a:rPr>
              <a:t>x.dotnxdomain.net @</a:t>
            </a:r>
            <a:r>
              <a:rPr lang="fr-FR" sz="1000" dirty="0" err="1" smtClean="0">
                <a:latin typeface="Lucida Console"/>
                <a:cs typeface="Lucida Console"/>
              </a:rPr>
              <a:t>validating.dns.resolver</a:t>
            </a:r>
            <a:endParaRPr lang="fr-FR" sz="1000" dirty="0">
              <a:latin typeface="Lucida Console"/>
              <a:cs typeface="Lucida Console"/>
            </a:endParaRPr>
          </a:p>
          <a:p>
            <a:endParaRPr lang="fr-FR" sz="1000" dirty="0">
              <a:latin typeface="Lucida Console"/>
              <a:cs typeface="Lucida Console"/>
            </a:endParaRPr>
          </a:p>
          <a:p>
            <a:r>
              <a:rPr lang="fr-FR" sz="1000" dirty="0">
                <a:latin typeface="Lucida Console"/>
                <a:cs typeface="Lucida Console"/>
              </a:rPr>
              <a:t>Time (ms)       </a:t>
            </a:r>
            <a:r>
              <a:rPr lang="fr-FR" sz="1000" dirty="0" err="1">
                <a:latin typeface="Lucida Console"/>
                <a:cs typeface="Lucida Console"/>
              </a:rPr>
              <a:t>Query</a:t>
            </a:r>
            <a:r>
              <a:rPr lang="fr-FR" sz="1000" dirty="0">
                <a:latin typeface="Lucida Console"/>
                <a:cs typeface="Lucida Console"/>
              </a:rPr>
              <a:t> Type  Name</a:t>
            </a:r>
          </a:p>
          <a:p>
            <a:r>
              <a:rPr lang="fr-FR" sz="1000" dirty="0">
                <a:latin typeface="Lucida Console"/>
                <a:cs typeface="Lucida Console"/>
              </a:rPr>
              <a:t>    0           A?          e1.x1.x.dotnxdomain.net</a:t>
            </a:r>
          </a:p>
          <a:p>
            <a:r>
              <a:rPr lang="fr-FR" sz="1000" dirty="0">
                <a:latin typeface="Lucida Console"/>
                <a:cs typeface="Lucida Console"/>
              </a:rPr>
              <a:t>  389           DNSKEY?     x1.x.dotnxdomain.net</a:t>
            </a:r>
          </a:p>
          <a:p>
            <a:r>
              <a:rPr lang="fr-FR" sz="1000" dirty="0">
                <a:latin typeface="Lucida Console"/>
                <a:cs typeface="Lucida Console"/>
              </a:rPr>
              <a:t>  586           DS?         x1.x.dotnxdomain.net</a:t>
            </a:r>
          </a:p>
          <a:p>
            <a:r>
              <a:rPr lang="fr-FR" sz="1000" dirty="0">
                <a:latin typeface="Lucida Console"/>
                <a:cs typeface="Lucida Console"/>
              </a:rPr>
              <a:t>  778           DNSKEY?     </a:t>
            </a:r>
            <a:r>
              <a:rPr lang="fr-FR" sz="1000" dirty="0" err="1">
                <a:latin typeface="Lucida Console"/>
                <a:cs typeface="Lucida Console"/>
              </a:rPr>
              <a:t>x.dotnxdomain.net</a:t>
            </a:r>
            <a:endParaRPr lang="fr-FR" sz="1000" dirty="0">
              <a:latin typeface="Lucida Console"/>
              <a:cs typeface="Lucida Console"/>
            </a:endParaRPr>
          </a:p>
          <a:p>
            <a:r>
              <a:rPr lang="fr-FR" sz="1000" dirty="0">
                <a:latin typeface="Lucida Console"/>
                <a:cs typeface="Lucida Console"/>
              </a:rPr>
              <a:t>  977           DS?         </a:t>
            </a:r>
            <a:r>
              <a:rPr lang="fr-FR" sz="1000" dirty="0" err="1">
                <a:latin typeface="Lucida Console"/>
                <a:cs typeface="Lucida Console"/>
              </a:rPr>
              <a:t>x.dotnxdomain.net</a:t>
            </a:r>
            <a:endParaRPr lang="fr-FR" sz="1000" dirty="0">
              <a:latin typeface="Lucida Console"/>
              <a:cs typeface="Lucida Console"/>
            </a:endParaRPr>
          </a:p>
          <a:p>
            <a:endParaRPr lang="fr-FR" sz="1050" dirty="0">
              <a:latin typeface="Lucida Console"/>
              <a:cs typeface="Lucida Console"/>
            </a:endParaRPr>
          </a:p>
        </p:txBody>
      </p:sp>
      <p:sp>
        <p:nvSpPr>
          <p:cNvPr id="5" name="Freeform 4"/>
          <p:cNvSpPr/>
          <p:nvPr/>
        </p:nvSpPr>
        <p:spPr>
          <a:xfrm>
            <a:off x="4422839" y="2468202"/>
            <a:ext cx="394538" cy="698199"/>
          </a:xfrm>
          <a:custGeom>
            <a:avLst/>
            <a:gdLst>
              <a:gd name="connsiteX0" fmla="*/ 0 w 394538"/>
              <a:gd name="connsiteY0" fmla="*/ 6207 h 698199"/>
              <a:gd name="connsiteX1" fmla="*/ 208004 w 394538"/>
              <a:gd name="connsiteY1" fmla="*/ 39053 h 698199"/>
              <a:gd name="connsiteX2" fmla="*/ 175162 w 394538"/>
              <a:gd name="connsiteY2" fmla="*/ 301822 h 698199"/>
              <a:gd name="connsiteX3" fmla="*/ 394114 w 394538"/>
              <a:gd name="connsiteY3" fmla="*/ 323720 h 698199"/>
              <a:gd name="connsiteX4" fmla="*/ 229900 w 394538"/>
              <a:gd name="connsiteY4" fmla="*/ 378463 h 698199"/>
              <a:gd name="connsiteX5" fmla="*/ 197057 w 394538"/>
              <a:gd name="connsiteY5" fmla="*/ 663130 h 698199"/>
              <a:gd name="connsiteX6" fmla="*/ 32843 w 394538"/>
              <a:gd name="connsiteY6" fmla="*/ 695976 h 6981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4538" h="698199">
                <a:moveTo>
                  <a:pt x="0" y="6207"/>
                </a:moveTo>
                <a:cubicBezTo>
                  <a:pt x="89405" y="-2005"/>
                  <a:pt x="178810" y="-10216"/>
                  <a:pt x="208004" y="39053"/>
                </a:cubicBezTo>
                <a:cubicBezTo>
                  <a:pt x="237198" y="88322"/>
                  <a:pt x="144144" y="254378"/>
                  <a:pt x="175162" y="301822"/>
                </a:cubicBezTo>
                <a:cubicBezTo>
                  <a:pt x="206180" y="349266"/>
                  <a:pt x="384991" y="310947"/>
                  <a:pt x="394114" y="323720"/>
                </a:cubicBezTo>
                <a:cubicBezTo>
                  <a:pt x="403237" y="336493"/>
                  <a:pt x="262743" y="321895"/>
                  <a:pt x="229900" y="378463"/>
                </a:cubicBezTo>
                <a:cubicBezTo>
                  <a:pt x="197057" y="435031"/>
                  <a:pt x="229900" y="610211"/>
                  <a:pt x="197057" y="663130"/>
                </a:cubicBezTo>
                <a:cubicBezTo>
                  <a:pt x="164214" y="716049"/>
                  <a:pt x="58387" y="692327"/>
                  <a:pt x="32843" y="695976"/>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TextBox 5"/>
          <p:cNvSpPr txBox="1"/>
          <p:nvPr/>
        </p:nvSpPr>
        <p:spPr>
          <a:xfrm>
            <a:off x="5024957" y="2681828"/>
            <a:ext cx="2805508" cy="307777"/>
          </a:xfrm>
          <a:prstGeom prst="rect">
            <a:avLst/>
          </a:prstGeom>
          <a:noFill/>
        </p:spPr>
        <p:txBody>
          <a:bodyPr wrap="none" rtlCol="0">
            <a:spAutoFit/>
          </a:bodyPr>
          <a:lstStyle/>
          <a:p>
            <a:r>
              <a:rPr lang="en-US" sz="1400" dirty="0" smtClean="0">
                <a:latin typeface="AhnbergHand"/>
                <a:cs typeface="AhnbergHand"/>
              </a:rPr>
              <a:t>DNSSEC validation queries</a:t>
            </a:r>
            <a:endParaRPr lang="en-US" sz="1400" dirty="0">
              <a:latin typeface="AhnbergHand"/>
              <a:cs typeface="AhnbergHand"/>
            </a:endParaRPr>
          </a:p>
        </p:txBody>
      </p:sp>
      <p:sp>
        <p:nvSpPr>
          <p:cNvPr id="8" name="TextBox 7"/>
          <p:cNvSpPr txBox="1"/>
          <p:nvPr/>
        </p:nvSpPr>
        <p:spPr>
          <a:xfrm>
            <a:off x="319312" y="4574737"/>
            <a:ext cx="4434502" cy="1015663"/>
          </a:xfrm>
          <a:prstGeom prst="rect">
            <a:avLst/>
          </a:prstGeom>
          <a:noFill/>
        </p:spPr>
        <p:txBody>
          <a:bodyPr wrap="none" rtlCol="0">
            <a:spAutoFit/>
          </a:bodyPr>
          <a:lstStyle/>
          <a:p>
            <a:r>
              <a:rPr lang="fr-FR" sz="1000" dirty="0">
                <a:latin typeface="Lucida Console"/>
                <a:cs typeface="Lucida Console"/>
              </a:rPr>
              <a:t>$ </a:t>
            </a:r>
            <a:r>
              <a:rPr lang="fr-FR" sz="1000" dirty="0" err="1">
                <a:latin typeface="Lucida Console"/>
                <a:cs typeface="Lucida Console"/>
              </a:rPr>
              <a:t>dig</a:t>
            </a:r>
            <a:r>
              <a:rPr lang="fr-FR" sz="1000" dirty="0">
                <a:latin typeface="Lucida Console"/>
                <a:cs typeface="Lucida Console"/>
              </a:rPr>
              <a:t> e2.x1.x.dotnxdomain.net  @</a:t>
            </a:r>
            <a:r>
              <a:rPr lang="fr-FR" sz="1000" dirty="0" err="1">
                <a:latin typeface="Lucida Console"/>
                <a:cs typeface="Lucida Console"/>
              </a:rPr>
              <a:t>validating.dns.resolver</a:t>
            </a:r>
            <a:endParaRPr lang="fr-FR" sz="1000" dirty="0">
              <a:latin typeface="Lucida Console"/>
              <a:cs typeface="Lucida Console"/>
            </a:endParaRPr>
          </a:p>
          <a:p>
            <a:endParaRPr lang="fr-FR" sz="1000" dirty="0">
              <a:latin typeface="Lucida Console"/>
              <a:cs typeface="Lucida Console"/>
            </a:endParaRPr>
          </a:p>
          <a:p>
            <a:r>
              <a:rPr lang="fr-FR" sz="1000" dirty="0">
                <a:latin typeface="Lucida Console"/>
                <a:cs typeface="Lucida Console"/>
              </a:rPr>
              <a:t>Time (ms)       </a:t>
            </a:r>
            <a:r>
              <a:rPr lang="fr-FR" sz="1000" dirty="0" err="1">
                <a:latin typeface="Lucida Console"/>
                <a:cs typeface="Lucida Console"/>
              </a:rPr>
              <a:t>Query</a:t>
            </a:r>
            <a:r>
              <a:rPr lang="fr-FR" sz="1000" dirty="0">
                <a:latin typeface="Lucida Console"/>
                <a:cs typeface="Lucida Console"/>
              </a:rPr>
              <a:t> Type  Name</a:t>
            </a:r>
          </a:p>
          <a:p>
            <a:r>
              <a:rPr lang="fr-FR" sz="1000" dirty="0">
                <a:latin typeface="Lucida Console"/>
                <a:cs typeface="Lucida Console"/>
              </a:rPr>
              <a:t>  </a:t>
            </a:r>
            <a:r>
              <a:rPr lang="fr-FR" sz="1000" dirty="0" smtClean="0">
                <a:latin typeface="Lucida Console"/>
                <a:cs typeface="Lucida Console"/>
              </a:rPr>
              <a:t>2000          </a:t>
            </a:r>
            <a:r>
              <a:rPr lang="fr-FR" sz="1000" dirty="0">
                <a:latin typeface="Lucida Console"/>
                <a:cs typeface="Lucida Console"/>
              </a:rPr>
              <a:t>A?          e2.x1.x.dotnxdomain.net</a:t>
            </a:r>
          </a:p>
          <a:p>
            <a:endParaRPr lang="en-US" sz="1000" dirty="0">
              <a:latin typeface="Lucida Console"/>
              <a:cs typeface="Lucida Console"/>
            </a:endParaRPr>
          </a:p>
          <a:p>
            <a:endParaRPr lang="en-US" sz="1000" dirty="0">
              <a:latin typeface="Lucida Console"/>
              <a:cs typeface="Lucida Console"/>
            </a:endParaRPr>
          </a:p>
        </p:txBody>
      </p:sp>
      <p:sp>
        <p:nvSpPr>
          <p:cNvPr id="11" name="TextBox 10"/>
          <p:cNvSpPr txBox="1"/>
          <p:nvPr/>
        </p:nvSpPr>
        <p:spPr>
          <a:xfrm flipH="1">
            <a:off x="225527" y="3545531"/>
            <a:ext cx="8293325" cy="923330"/>
          </a:xfrm>
          <a:prstGeom prst="rect">
            <a:avLst/>
          </a:prstGeom>
          <a:noFill/>
        </p:spPr>
        <p:txBody>
          <a:bodyPr wrap="square" rtlCol="0">
            <a:spAutoFit/>
          </a:bodyPr>
          <a:lstStyle/>
          <a:p>
            <a:r>
              <a:rPr lang="en-US" dirty="0" smtClean="0"/>
              <a:t>Subsequent queries for domains in the same parent zone will not repeat the DNSSEC</a:t>
            </a:r>
          </a:p>
          <a:p>
            <a:r>
              <a:rPr lang="en-US" dirty="0" smtClean="0"/>
              <a:t>validation queries, as this information is already cached by the resolver</a:t>
            </a:r>
          </a:p>
          <a:p>
            <a:endParaRPr lang="en-US" dirty="0"/>
          </a:p>
        </p:txBody>
      </p:sp>
    </p:spTree>
    <p:extLst>
      <p:ext uri="{BB962C8B-B14F-4D97-AF65-F5344CB8AC3E}">
        <p14:creationId xmlns:p14="http://schemas.microsoft.com/office/powerpoint/2010/main" val="19056023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95201" y="834001"/>
            <a:ext cx="7435261" cy="923330"/>
          </a:xfrm>
          <a:prstGeom prst="rect">
            <a:avLst/>
          </a:prstGeom>
          <a:noFill/>
        </p:spPr>
        <p:txBody>
          <a:bodyPr wrap="none" rtlCol="0">
            <a:spAutoFit/>
          </a:bodyPr>
          <a:lstStyle/>
          <a:p>
            <a:r>
              <a:rPr lang="en-US" dirty="0" smtClean="0"/>
              <a:t>In this experiment every domain name is unique, so we can expect that every</a:t>
            </a:r>
          </a:p>
          <a:p>
            <a:r>
              <a:rPr lang="en-US" dirty="0" smtClean="0"/>
              <a:t>DNSSEC-validating resolver will make a DNSKEY and a DS query for </a:t>
            </a:r>
            <a:r>
              <a:rPr lang="en-US" b="1" u="sng" dirty="0" smtClean="0"/>
              <a:t>every</a:t>
            </a:r>
          </a:p>
          <a:p>
            <a:r>
              <a:rPr lang="en-US" dirty="0"/>
              <a:t>d</a:t>
            </a:r>
            <a:r>
              <a:rPr lang="en-US" dirty="0" smtClean="0"/>
              <a:t>omain name where it has queried an A record:</a:t>
            </a:r>
          </a:p>
        </p:txBody>
      </p:sp>
      <p:sp>
        <p:nvSpPr>
          <p:cNvPr id="5" name="Rectangle 4"/>
          <p:cNvSpPr/>
          <p:nvPr/>
        </p:nvSpPr>
        <p:spPr>
          <a:xfrm>
            <a:off x="1366624" y="2275128"/>
            <a:ext cx="6917238" cy="923330"/>
          </a:xfrm>
          <a:prstGeom prst="rect">
            <a:avLst/>
          </a:prstGeom>
        </p:spPr>
        <p:txBody>
          <a:bodyPr wrap="square">
            <a:spAutoFit/>
          </a:bodyPr>
          <a:lstStyle/>
          <a:p>
            <a:r>
              <a:rPr lang="en-US" dirty="0" smtClean="0"/>
              <a:t>Resolvers </a:t>
            </a:r>
            <a:r>
              <a:rPr lang="en-US" dirty="0"/>
              <a:t>that made a DNSKEY query: </a:t>
            </a:r>
            <a:r>
              <a:rPr lang="en-US" dirty="0" smtClean="0"/>
              <a:t>3,940</a:t>
            </a:r>
            <a:endParaRPr lang="en-US" dirty="0"/>
          </a:p>
          <a:p>
            <a:r>
              <a:rPr lang="en-US" dirty="0" smtClean="0"/>
              <a:t>    a) </a:t>
            </a:r>
            <a:r>
              <a:rPr lang="en-US" dirty="0"/>
              <a:t>Resolvers that made DNSKEY  queries for ALL A queries: </a:t>
            </a:r>
            <a:r>
              <a:rPr lang="en-US" dirty="0" smtClean="0"/>
              <a:t>    1,697</a:t>
            </a:r>
          </a:p>
          <a:p>
            <a:r>
              <a:rPr lang="en-US" dirty="0" smtClean="0"/>
              <a:t>    </a:t>
            </a:r>
            <a:endParaRPr lang="en-US" dirty="0"/>
          </a:p>
        </p:txBody>
      </p:sp>
      <p:sp>
        <p:nvSpPr>
          <p:cNvPr id="6" name="TextBox 5"/>
          <p:cNvSpPr txBox="1"/>
          <p:nvPr/>
        </p:nvSpPr>
        <p:spPr>
          <a:xfrm>
            <a:off x="1366624" y="3800391"/>
            <a:ext cx="6519158" cy="1200329"/>
          </a:xfrm>
          <a:prstGeom prst="rect">
            <a:avLst/>
          </a:prstGeom>
          <a:noFill/>
        </p:spPr>
        <p:txBody>
          <a:bodyPr wrap="square" rtlCol="0">
            <a:spAutoFit/>
          </a:bodyPr>
          <a:lstStyle/>
          <a:p>
            <a:r>
              <a:rPr lang="en-US" dirty="0" smtClean="0">
                <a:latin typeface="AhnbergHand"/>
                <a:cs typeface="AhnbergHand"/>
              </a:rPr>
              <a:t>These 1,697 resolvers look to be DNSSEC validating </a:t>
            </a:r>
            <a:r>
              <a:rPr lang="en-AU" dirty="0" smtClean="0">
                <a:latin typeface="AhnbergHand"/>
                <a:cs typeface="AhnbergHand"/>
              </a:rPr>
              <a:t>resolvers, or they are a DNS Forwarder used exclusively by clients who </a:t>
            </a:r>
            <a:r>
              <a:rPr lang="en-AU" dirty="0" smtClean="0">
                <a:latin typeface="AhnbergHand"/>
                <a:cs typeface="AhnbergHand"/>
              </a:rPr>
              <a:t>use validating </a:t>
            </a:r>
            <a:r>
              <a:rPr lang="en-AU" dirty="0" smtClean="0">
                <a:latin typeface="AhnbergHand"/>
                <a:cs typeface="AhnbergHand"/>
              </a:rPr>
              <a:t>resolvers.</a:t>
            </a:r>
            <a:endParaRPr lang="en-US" dirty="0">
              <a:latin typeface="AhnbergHand"/>
              <a:cs typeface="AhnbergHand"/>
            </a:endParaRPr>
          </a:p>
        </p:txBody>
      </p:sp>
    </p:spTree>
    <p:extLst>
      <p:ext uri="{BB962C8B-B14F-4D97-AF65-F5344CB8AC3E}">
        <p14:creationId xmlns:p14="http://schemas.microsoft.com/office/powerpoint/2010/main" val="1208768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is DNSSEC? </a:t>
            </a:r>
            <a:endParaRPr lang="en-US" dirty="0"/>
          </a:p>
        </p:txBody>
      </p:sp>
      <p:sp>
        <p:nvSpPr>
          <p:cNvPr id="3" name="Content Placeholder 2"/>
          <p:cNvSpPr>
            <a:spLocks noGrp="1"/>
          </p:cNvSpPr>
          <p:nvPr>
            <p:ph idx="1"/>
          </p:nvPr>
        </p:nvSpPr>
        <p:spPr/>
        <p:txBody>
          <a:bodyPr>
            <a:normAutofit fontScale="77500" lnSpcReduction="20000"/>
          </a:bodyPr>
          <a:lstStyle/>
          <a:p>
            <a:pPr>
              <a:spcBef>
                <a:spcPts val="1320"/>
              </a:spcBef>
            </a:pPr>
            <a:r>
              <a:rPr lang="en-US" dirty="0" smtClean="0">
                <a:latin typeface="+mn-lt"/>
              </a:rPr>
              <a:t>DNSSEC adds </a:t>
            </a:r>
            <a:r>
              <a:rPr lang="en-US" b="1" i="1" dirty="0" smtClean="0">
                <a:solidFill>
                  <a:srgbClr val="984807"/>
                </a:solidFill>
                <a:latin typeface="+mn-lt"/>
              </a:rPr>
              <a:t>digital signatures</a:t>
            </a:r>
            <a:r>
              <a:rPr lang="en-US" b="1" dirty="0" smtClean="0">
                <a:solidFill>
                  <a:srgbClr val="984807"/>
                </a:solidFill>
                <a:latin typeface="+mn-lt"/>
              </a:rPr>
              <a:t> </a:t>
            </a:r>
            <a:r>
              <a:rPr lang="en-US" dirty="0" smtClean="0">
                <a:latin typeface="+mn-lt"/>
              </a:rPr>
              <a:t>to the responses generated by authoritative servers for a zone</a:t>
            </a:r>
          </a:p>
          <a:p>
            <a:pPr>
              <a:spcBef>
                <a:spcPts val="1320"/>
              </a:spcBef>
            </a:pPr>
            <a:r>
              <a:rPr lang="en-US" dirty="0" smtClean="0">
                <a:latin typeface="+mn-lt"/>
              </a:rPr>
              <a:t>A </a:t>
            </a:r>
            <a:r>
              <a:rPr lang="en-US" b="1" i="1" dirty="0" smtClean="0">
                <a:solidFill>
                  <a:srgbClr val="984807"/>
                </a:solidFill>
                <a:latin typeface="+mn-lt"/>
              </a:rPr>
              <a:t>validating DNS resolver</a:t>
            </a:r>
            <a:r>
              <a:rPr lang="en-US" b="1" dirty="0" smtClean="0">
                <a:solidFill>
                  <a:srgbClr val="984807"/>
                </a:solidFill>
                <a:latin typeface="+mn-lt"/>
              </a:rPr>
              <a:t> </a:t>
            </a:r>
            <a:r>
              <a:rPr lang="en-US" dirty="0" smtClean="0">
                <a:latin typeface="+mn-lt"/>
              </a:rPr>
              <a:t>can use this signature to verify that the response has not been altered or tampered with in any way</a:t>
            </a:r>
          </a:p>
          <a:p>
            <a:pPr>
              <a:spcBef>
                <a:spcPts val="1320"/>
              </a:spcBef>
            </a:pPr>
            <a:r>
              <a:rPr lang="en-US" dirty="0" smtClean="0">
                <a:latin typeface="+mn-lt"/>
              </a:rPr>
              <a:t>DNSSEC uses the key used to sign the root of the DNS as its </a:t>
            </a:r>
            <a:r>
              <a:rPr lang="en-US" b="1" i="1" dirty="0" smtClean="0">
                <a:solidFill>
                  <a:srgbClr val="984807"/>
                </a:solidFill>
                <a:latin typeface="+mn-lt"/>
              </a:rPr>
              <a:t>Trust Anchor</a:t>
            </a:r>
          </a:p>
          <a:p>
            <a:pPr>
              <a:spcBef>
                <a:spcPts val="1320"/>
              </a:spcBef>
            </a:pPr>
            <a:r>
              <a:rPr lang="en-US" b="1" i="1" dirty="0" smtClean="0">
                <a:solidFill>
                  <a:srgbClr val="984807"/>
                </a:solidFill>
                <a:latin typeface="+mn-lt"/>
              </a:rPr>
              <a:t>Signature Validation</a:t>
            </a:r>
            <a:r>
              <a:rPr lang="en-US" b="1" dirty="0" smtClean="0">
                <a:solidFill>
                  <a:srgbClr val="984807"/>
                </a:solidFill>
                <a:latin typeface="+mn-lt"/>
              </a:rPr>
              <a:t> </a:t>
            </a:r>
            <a:r>
              <a:rPr lang="en-US" dirty="0" smtClean="0">
                <a:latin typeface="+mn-lt"/>
              </a:rPr>
              <a:t>in DNSSEC establishes a sequence of overlapping digital signatures from the Trust Ancho</a:t>
            </a:r>
            <a:r>
              <a:rPr lang="en-US" i="1" dirty="0" smtClean="0">
                <a:latin typeface="+mn-lt"/>
              </a:rPr>
              <a:t>r</a:t>
            </a:r>
            <a:r>
              <a:rPr lang="en-US" dirty="0" smtClean="0">
                <a:latin typeface="+mn-lt"/>
              </a:rPr>
              <a:t> to the signature being verified</a:t>
            </a:r>
          </a:p>
          <a:p>
            <a:pPr>
              <a:spcBef>
                <a:spcPts val="1320"/>
              </a:spcBef>
            </a:pPr>
            <a:r>
              <a:rPr lang="en-US" dirty="0" smtClean="0">
                <a:latin typeface="+mn-lt"/>
              </a:rPr>
              <a:t>DNSSEC uses some new RRs to contain </a:t>
            </a:r>
            <a:r>
              <a:rPr lang="en-US" b="1" i="1" dirty="0" smtClean="0">
                <a:latin typeface="+mn-lt"/>
              </a:rPr>
              <a:t>digital signatures</a:t>
            </a:r>
            <a:r>
              <a:rPr lang="en-US" dirty="0" smtClean="0">
                <a:latin typeface="+mn-lt"/>
              </a:rPr>
              <a:t>, </a:t>
            </a:r>
            <a:r>
              <a:rPr lang="en-US" b="1" i="1" dirty="0" smtClean="0">
                <a:solidFill>
                  <a:srgbClr val="984807"/>
                </a:solidFill>
                <a:latin typeface="+mn-lt"/>
              </a:rPr>
              <a:t>public keys</a:t>
            </a:r>
            <a:r>
              <a:rPr lang="en-US" b="1" dirty="0" smtClean="0">
                <a:solidFill>
                  <a:srgbClr val="984807"/>
                </a:solidFill>
                <a:latin typeface="+mn-lt"/>
              </a:rPr>
              <a:t> </a:t>
            </a:r>
            <a:r>
              <a:rPr lang="en-US" dirty="0" smtClean="0">
                <a:latin typeface="+mn-lt"/>
              </a:rPr>
              <a:t>and </a:t>
            </a:r>
            <a:r>
              <a:rPr lang="en-US" b="1" i="1" dirty="0" smtClean="0">
                <a:solidFill>
                  <a:srgbClr val="984807"/>
                </a:solidFill>
                <a:latin typeface="+mn-lt"/>
              </a:rPr>
              <a:t>key hashes</a:t>
            </a:r>
            <a:endParaRPr lang="en-US" b="1" i="1" dirty="0">
              <a:solidFill>
                <a:srgbClr val="984807"/>
              </a:solidFill>
              <a:latin typeface="+mn-lt"/>
            </a:endParaRPr>
          </a:p>
        </p:txBody>
      </p:sp>
      <p:sp>
        <p:nvSpPr>
          <p:cNvPr id="4" name="TextBox 3"/>
          <p:cNvSpPr txBox="1"/>
          <p:nvPr/>
        </p:nvSpPr>
        <p:spPr>
          <a:xfrm rot="20514961">
            <a:off x="6032499" y="716280"/>
            <a:ext cx="2904304" cy="369332"/>
          </a:xfrm>
          <a:prstGeom prst="rect">
            <a:avLst/>
          </a:prstGeom>
          <a:noFill/>
        </p:spPr>
        <p:txBody>
          <a:bodyPr wrap="none" rtlCol="0">
            <a:spAutoFit/>
          </a:bodyPr>
          <a:lstStyle/>
          <a:p>
            <a:r>
              <a:rPr lang="en-US" dirty="0">
                <a:solidFill>
                  <a:srgbClr val="984807"/>
                </a:solidFill>
                <a:latin typeface="AhnbergHand"/>
                <a:cs typeface="AhnbergHand"/>
              </a:rPr>
              <a:t>(the one slide version)</a:t>
            </a:r>
          </a:p>
        </p:txBody>
      </p:sp>
    </p:spTree>
    <p:extLst>
      <p:ext uri="{BB962C8B-B14F-4D97-AF65-F5344CB8AC3E}">
        <p14:creationId xmlns:p14="http://schemas.microsoft.com/office/powerpoint/2010/main" val="8300744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95201" y="834001"/>
            <a:ext cx="7435261" cy="923330"/>
          </a:xfrm>
          <a:prstGeom prst="rect">
            <a:avLst/>
          </a:prstGeom>
          <a:noFill/>
        </p:spPr>
        <p:txBody>
          <a:bodyPr wrap="none" rtlCol="0">
            <a:spAutoFit/>
          </a:bodyPr>
          <a:lstStyle/>
          <a:p>
            <a:r>
              <a:rPr lang="en-US" dirty="0" smtClean="0"/>
              <a:t>In this experiment every domain name is unique, so we can expect that every</a:t>
            </a:r>
          </a:p>
          <a:p>
            <a:r>
              <a:rPr lang="en-US" dirty="0" smtClean="0"/>
              <a:t>DNSSEC-validating resolver will make a DNSKEY and a DS query for </a:t>
            </a:r>
            <a:r>
              <a:rPr lang="en-US" b="1" u="sng" dirty="0" smtClean="0"/>
              <a:t>every</a:t>
            </a:r>
          </a:p>
          <a:p>
            <a:r>
              <a:rPr lang="en-US" dirty="0"/>
              <a:t>d</a:t>
            </a:r>
            <a:r>
              <a:rPr lang="en-US" dirty="0" smtClean="0"/>
              <a:t>omain name where it has queried an A record:</a:t>
            </a:r>
          </a:p>
        </p:txBody>
      </p:sp>
      <p:sp>
        <p:nvSpPr>
          <p:cNvPr id="5" name="Rectangle 4"/>
          <p:cNvSpPr/>
          <p:nvPr/>
        </p:nvSpPr>
        <p:spPr>
          <a:xfrm>
            <a:off x="1366624" y="2275128"/>
            <a:ext cx="6917238" cy="1200329"/>
          </a:xfrm>
          <a:prstGeom prst="rect">
            <a:avLst/>
          </a:prstGeom>
        </p:spPr>
        <p:txBody>
          <a:bodyPr wrap="square">
            <a:spAutoFit/>
          </a:bodyPr>
          <a:lstStyle/>
          <a:p>
            <a:r>
              <a:rPr lang="en-US" dirty="0" smtClean="0"/>
              <a:t>Resolvers </a:t>
            </a:r>
            <a:r>
              <a:rPr lang="en-US" dirty="0"/>
              <a:t>that made a DNSKEY query: </a:t>
            </a:r>
            <a:r>
              <a:rPr lang="en-US" dirty="0" smtClean="0"/>
              <a:t>3,940</a:t>
            </a:r>
            <a:endParaRPr lang="en-US" dirty="0"/>
          </a:p>
          <a:p>
            <a:r>
              <a:rPr lang="en-US" dirty="0" smtClean="0"/>
              <a:t>    a) </a:t>
            </a:r>
            <a:r>
              <a:rPr lang="en-US" dirty="0"/>
              <a:t>Resolvers that made DNSKEY  queries for ALL A queries: </a:t>
            </a:r>
            <a:r>
              <a:rPr lang="en-US" dirty="0" smtClean="0"/>
              <a:t>    1,697</a:t>
            </a:r>
          </a:p>
          <a:p>
            <a:r>
              <a:rPr lang="en-US" dirty="0" smtClean="0"/>
              <a:t>    b) </a:t>
            </a:r>
            <a:r>
              <a:rPr lang="en-US" dirty="0"/>
              <a:t>Resolvers that made DNSKEY queries for SOME A queries: </a:t>
            </a:r>
            <a:r>
              <a:rPr lang="en-US" dirty="0" smtClean="0"/>
              <a:t>2,041</a:t>
            </a:r>
          </a:p>
          <a:p>
            <a:r>
              <a:rPr lang="en-US" dirty="0"/>
              <a:t> </a:t>
            </a:r>
            <a:r>
              <a:rPr lang="en-US" dirty="0" smtClean="0"/>
              <a:t> </a:t>
            </a:r>
            <a:endParaRPr lang="en-US" dirty="0"/>
          </a:p>
        </p:txBody>
      </p:sp>
      <p:sp>
        <p:nvSpPr>
          <p:cNvPr id="6" name="TextBox 5"/>
          <p:cNvSpPr txBox="1"/>
          <p:nvPr/>
        </p:nvSpPr>
        <p:spPr>
          <a:xfrm>
            <a:off x="1366624" y="3800391"/>
            <a:ext cx="6519158" cy="1200329"/>
          </a:xfrm>
          <a:prstGeom prst="rect">
            <a:avLst/>
          </a:prstGeom>
          <a:noFill/>
        </p:spPr>
        <p:txBody>
          <a:bodyPr wrap="square" rtlCol="0">
            <a:spAutoFit/>
          </a:bodyPr>
          <a:lstStyle/>
          <a:p>
            <a:r>
              <a:rPr lang="en-US" dirty="0" smtClean="0">
                <a:latin typeface="AhnbergHand"/>
                <a:cs typeface="AhnbergHand"/>
              </a:rPr>
              <a:t>These 2,041 resolvers look to be DNSSEC Forwarders. Behind these Forwarders are a number of client resolvers, only SOME of which are performing DNSSEC validation</a:t>
            </a:r>
          </a:p>
        </p:txBody>
      </p:sp>
    </p:spTree>
    <p:extLst>
      <p:ext uri="{BB962C8B-B14F-4D97-AF65-F5344CB8AC3E}">
        <p14:creationId xmlns:p14="http://schemas.microsoft.com/office/powerpoint/2010/main" val="12615795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95201" y="834001"/>
            <a:ext cx="7435261" cy="923330"/>
          </a:xfrm>
          <a:prstGeom prst="rect">
            <a:avLst/>
          </a:prstGeom>
          <a:noFill/>
        </p:spPr>
        <p:txBody>
          <a:bodyPr wrap="none" rtlCol="0">
            <a:spAutoFit/>
          </a:bodyPr>
          <a:lstStyle/>
          <a:p>
            <a:r>
              <a:rPr lang="en-US" dirty="0" smtClean="0"/>
              <a:t>In this experiment every domain name is unique, so we can expect that every</a:t>
            </a:r>
          </a:p>
          <a:p>
            <a:r>
              <a:rPr lang="en-US" dirty="0" smtClean="0"/>
              <a:t>DNSSEC-validating resolver will make a DNSKEY and a DS query for </a:t>
            </a:r>
            <a:r>
              <a:rPr lang="en-US" b="1" u="sng" dirty="0" smtClean="0"/>
              <a:t>every</a:t>
            </a:r>
          </a:p>
          <a:p>
            <a:r>
              <a:rPr lang="en-US" dirty="0"/>
              <a:t>d</a:t>
            </a:r>
            <a:r>
              <a:rPr lang="en-US" dirty="0" smtClean="0"/>
              <a:t>omain name where it has queried an A record:</a:t>
            </a:r>
          </a:p>
        </p:txBody>
      </p:sp>
      <p:sp>
        <p:nvSpPr>
          <p:cNvPr id="5" name="Rectangle 4"/>
          <p:cNvSpPr/>
          <p:nvPr/>
        </p:nvSpPr>
        <p:spPr>
          <a:xfrm>
            <a:off x="1366624" y="2275128"/>
            <a:ext cx="6917238" cy="1200329"/>
          </a:xfrm>
          <a:prstGeom prst="rect">
            <a:avLst/>
          </a:prstGeom>
        </p:spPr>
        <p:txBody>
          <a:bodyPr wrap="square">
            <a:spAutoFit/>
          </a:bodyPr>
          <a:lstStyle/>
          <a:p>
            <a:r>
              <a:rPr lang="en-US" dirty="0" smtClean="0"/>
              <a:t>Resolvers </a:t>
            </a:r>
            <a:r>
              <a:rPr lang="en-US" dirty="0"/>
              <a:t>that made a DNSKEY query: </a:t>
            </a:r>
            <a:r>
              <a:rPr lang="en-US" dirty="0" smtClean="0"/>
              <a:t>3,940</a:t>
            </a:r>
            <a:endParaRPr lang="en-US" dirty="0"/>
          </a:p>
          <a:p>
            <a:r>
              <a:rPr lang="en-US" dirty="0" smtClean="0"/>
              <a:t>    a) </a:t>
            </a:r>
            <a:r>
              <a:rPr lang="en-US" dirty="0"/>
              <a:t>Resolvers that made DNSKEY  queries for ALL A queries: </a:t>
            </a:r>
            <a:r>
              <a:rPr lang="en-US" dirty="0" smtClean="0"/>
              <a:t>    1,697</a:t>
            </a:r>
          </a:p>
          <a:p>
            <a:r>
              <a:rPr lang="en-US" dirty="0" smtClean="0"/>
              <a:t>    b) </a:t>
            </a:r>
            <a:r>
              <a:rPr lang="en-US" dirty="0"/>
              <a:t>Resolvers that made DNSKEY queries for SOME A queries: </a:t>
            </a:r>
            <a:r>
              <a:rPr lang="en-US" dirty="0" smtClean="0"/>
              <a:t> 2,041</a:t>
            </a:r>
          </a:p>
          <a:p>
            <a:r>
              <a:rPr lang="en-US" dirty="0"/>
              <a:t> </a:t>
            </a:r>
            <a:r>
              <a:rPr lang="en-US" dirty="0" smtClean="0"/>
              <a:t>   </a:t>
            </a:r>
            <a:r>
              <a:rPr lang="en-US" dirty="0"/>
              <a:t>b</a:t>
            </a:r>
            <a:r>
              <a:rPr lang="en-US" dirty="0" smtClean="0"/>
              <a:t>) Resolvers </a:t>
            </a:r>
            <a:r>
              <a:rPr lang="en-US" dirty="0"/>
              <a:t>that ONLY made DNSKEY and/or DS query (no A): </a:t>
            </a:r>
            <a:r>
              <a:rPr lang="en-US" dirty="0" smtClean="0"/>
              <a:t> 202</a:t>
            </a:r>
            <a:endParaRPr lang="en-US" dirty="0"/>
          </a:p>
        </p:txBody>
      </p:sp>
      <p:sp>
        <p:nvSpPr>
          <p:cNvPr id="6" name="TextBox 5"/>
          <p:cNvSpPr txBox="1"/>
          <p:nvPr/>
        </p:nvSpPr>
        <p:spPr>
          <a:xfrm>
            <a:off x="1366624" y="3800391"/>
            <a:ext cx="6519158" cy="2031325"/>
          </a:xfrm>
          <a:prstGeom prst="rect">
            <a:avLst/>
          </a:prstGeom>
          <a:noFill/>
        </p:spPr>
        <p:txBody>
          <a:bodyPr wrap="square" rtlCol="0">
            <a:spAutoFit/>
          </a:bodyPr>
          <a:lstStyle/>
          <a:p>
            <a:r>
              <a:rPr lang="en-US" dirty="0" smtClean="0">
                <a:latin typeface="AhnbergHand"/>
                <a:cs typeface="AhnbergHand"/>
              </a:rPr>
              <a:t>These 202 resolvers look to be part of some DNS Forwarder server farm, where queries are spread</a:t>
            </a:r>
          </a:p>
          <a:p>
            <a:r>
              <a:rPr lang="en-US" dirty="0" smtClean="0">
                <a:latin typeface="AhnbergHand"/>
                <a:cs typeface="AhnbergHand"/>
              </a:rPr>
              <a:t>across multiple visible resolver </a:t>
            </a:r>
            <a:r>
              <a:rPr lang="en-US" dirty="0" smtClean="0">
                <a:latin typeface="AhnbergHand"/>
                <a:cs typeface="AhnbergHand"/>
              </a:rPr>
              <a:t>instances,. </a:t>
            </a:r>
            <a:r>
              <a:rPr lang="en-US" dirty="0" smtClean="0">
                <a:latin typeface="AhnbergHand"/>
                <a:cs typeface="AhnbergHand"/>
              </a:rPr>
              <a:t>There may be DNSSEC validation functions going on either in the server farm or by resolver clients of the farm, but its not possible to clearly determine where and how DNSSEC validation is happening   </a:t>
            </a:r>
          </a:p>
        </p:txBody>
      </p:sp>
    </p:spTree>
    <p:extLst>
      <p:ext uri="{BB962C8B-B14F-4D97-AF65-F5344CB8AC3E}">
        <p14:creationId xmlns:p14="http://schemas.microsoft.com/office/powerpoint/2010/main" val="38082029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Spot the Difference...</a:t>
            </a:r>
            <a:endParaRPr lang="en-US" dirty="0"/>
          </a:p>
        </p:txBody>
      </p:sp>
      <p:sp>
        <p:nvSpPr>
          <p:cNvPr id="3" name="Content Placeholder 2"/>
          <p:cNvSpPr>
            <a:spLocks noGrp="1"/>
          </p:cNvSpPr>
          <p:nvPr>
            <p:ph idx="1"/>
          </p:nvPr>
        </p:nvSpPr>
        <p:spPr/>
        <p:txBody>
          <a:bodyPr/>
          <a:lstStyle/>
          <a:p>
            <a:pPr marL="0" indent="0">
              <a:buNone/>
            </a:pPr>
            <a:r>
              <a:rPr lang="en-US" dirty="0" smtClean="0">
                <a:latin typeface="+mn-lt"/>
              </a:rPr>
              <a:t>How can we tell the difference between a DNSSEC-capable DNS Recursive </a:t>
            </a:r>
            <a:r>
              <a:rPr lang="en-US" dirty="0">
                <a:latin typeface="+mn-lt"/>
              </a:rPr>
              <a:t>R</a:t>
            </a:r>
            <a:r>
              <a:rPr lang="en-US" dirty="0" smtClean="0">
                <a:latin typeface="+mn-lt"/>
              </a:rPr>
              <a:t>esolver and a DNS Forwarder?</a:t>
            </a:r>
          </a:p>
          <a:p>
            <a:pPr marL="0" indent="0">
              <a:buNone/>
            </a:pPr>
            <a:endParaRPr lang="en-US" dirty="0">
              <a:latin typeface="+mn-lt"/>
            </a:endParaRPr>
          </a:p>
          <a:p>
            <a:pPr marL="457200" lvl="1" indent="0">
              <a:buNone/>
            </a:pPr>
            <a:r>
              <a:rPr lang="en-US" dirty="0" smtClean="0">
                <a:latin typeface="+mn-lt"/>
              </a:rPr>
              <a:t>Count only those resolvers who issue DS and DNSKEY queries following a query for the A record</a:t>
            </a:r>
          </a:p>
          <a:p>
            <a:pPr marL="457200" lvl="1" indent="0">
              <a:buNone/>
            </a:pPr>
            <a:r>
              <a:rPr lang="en-US" dirty="0">
                <a:latin typeface="+mn-lt"/>
              </a:rPr>
              <a:t>o</a:t>
            </a:r>
            <a:r>
              <a:rPr lang="en-US" dirty="0" smtClean="0">
                <a:latin typeface="+mn-lt"/>
              </a:rPr>
              <a:t>f the DNS name </a:t>
            </a:r>
            <a:r>
              <a:rPr lang="en-US" b="1" u="sng" dirty="0" smtClean="0">
                <a:latin typeface="+mn-lt"/>
              </a:rPr>
              <a:t>all</a:t>
            </a:r>
            <a:r>
              <a:rPr lang="en-US" dirty="0" smtClean="0">
                <a:latin typeface="+mn-lt"/>
              </a:rPr>
              <a:t> of the time.</a:t>
            </a:r>
            <a:endParaRPr lang="en-US" dirty="0">
              <a:latin typeface="+mn-lt"/>
            </a:endParaRPr>
          </a:p>
        </p:txBody>
      </p:sp>
    </p:spTree>
    <p:extLst>
      <p:ext uri="{BB962C8B-B14F-4D97-AF65-F5344CB8AC3E}">
        <p14:creationId xmlns:p14="http://schemas.microsoft.com/office/powerpoint/2010/main" val="4204365406"/>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Resolvers:</a:t>
            </a:r>
            <a:endParaRPr lang="en-US" dirty="0"/>
          </a:p>
        </p:txBody>
      </p:sp>
      <p:sp>
        <p:nvSpPr>
          <p:cNvPr id="3" name="Content Placeholder 2"/>
          <p:cNvSpPr>
            <a:spLocks noGrp="1"/>
          </p:cNvSpPr>
          <p:nvPr>
            <p:ph idx="1"/>
          </p:nvPr>
        </p:nvSpPr>
        <p:spPr>
          <a:ln>
            <a:noFill/>
          </a:ln>
        </p:spPr>
        <p:txBody>
          <a:bodyPr>
            <a:normAutofit fontScale="92500" lnSpcReduction="20000"/>
          </a:bodyPr>
          <a:lstStyle/>
          <a:p>
            <a:r>
              <a:rPr lang="en-US" dirty="0" smtClean="0">
                <a:latin typeface="+mn-lt"/>
              </a:rPr>
              <a:t>How many unique IP addresses queried for experiment domains in </a:t>
            </a:r>
            <a:r>
              <a:rPr lang="en-US" dirty="0" err="1" smtClean="0">
                <a:solidFill>
                  <a:srgbClr val="7F7F7F"/>
                </a:solidFill>
                <a:latin typeface="+mn-lt"/>
              </a:rPr>
              <a:t>dotnxdomain.net</a:t>
            </a:r>
            <a:r>
              <a:rPr lang="en-US" dirty="0" smtClean="0">
                <a:latin typeface="+mn-lt"/>
              </a:rPr>
              <a:t>?</a:t>
            </a:r>
          </a:p>
          <a:p>
            <a:pPr marL="457200" lvl="1" indent="0">
              <a:buNone/>
            </a:pPr>
            <a:r>
              <a:rPr lang="en-US" dirty="0" smtClean="0">
                <a:latin typeface="Lucida Console"/>
                <a:cs typeface="Lucida Console"/>
              </a:rPr>
              <a:t> </a:t>
            </a:r>
            <a:r>
              <a:rPr lang="en-US" sz="3200" b="1" dirty="0" smtClean="0">
                <a:solidFill>
                  <a:srgbClr val="984807"/>
                </a:solidFill>
                <a:latin typeface="+mn-lt"/>
                <a:cs typeface="Lucida Console"/>
              </a:rPr>
              <a:t>75,123</a:t>
            </a:r>
            <a:endParaRPr lang="en-US" b="1" dirty="0" smtClean="0">
              <a:solidFill>
                <a:srgbClr val="984807"/>
              </a:solidFill>
              <a:latin typeface="+mn-lt"/>
              <a:cs typeface="Lucida Console"/>
            </a:endParaRPr>
          </a:p>
          <a:p>
            <a:pPr marL="457200" lvl="1" indent="0">
              <a:buNone/>
            </a:pPr>
            <a:endParaRPr lang="en-US" dirty="0" smtClean="0">
              <a:latin typeface="Lucida Console"/>
              <a:cs typeface="Lucida Console"/>
            </a:endParaRPr>
          </a:p>
          <a:p>
            <a:r>
              <a:rPr lang="en-US" dirty="0" smtClean="0">
                <a:latin typeface="+mn-lt"/>
              </a:rPr>
              <a:t>How many of these DNS resolvers also (immediately) queried for the DNSKEY RR of </a:t>
            </a:r>
            <a:r>
              <a:rPr lang="en-US" dirty="0" err="1" smtClean="0">
                <a:solidFill>
                  <a:schemeClr val="bg1">
                    <a:lumMod val="50000"/>
                  </a:schemeClr>
                </a:solidFill>
                <a:latin typeface="+mn-lt"/>
              </a:rPr>
              <a:t>dotnxdomain.net</a:t>
            </a:r>
            <a:r>
              <a:rPr lang="en-US" dirty="0" smtClean="0">
                <a:latin typeface="+mn-lt"/>
              </a:rPr>
              <a:t>?</a:t>
            </a:r>
          </a:p>
          <a:p>
            <a:pPr marL="0" lvl="1" indent="0">
              <a:buNone/>
            </a:pPr>
            <a:r>
              <a:rPr lang="en-US" dirty="0" smtClean="0">
                <a:latin typeface="Lucida Console"/>
                <a:cs typeface="Lucida Console"/>
              </a:rPr>
              <a:t>	  </a:t>
            </a:r>
            <a:r>
              <a:rPr lang="en-US" sz="3200" b="1" dirty="0" smtClean="0">
                <a:solidFill>
                  <a:schemeClr val="accent6">
                    <a:lumMod val="50000"/>
                  </a:schemeClr>
                </a:solidFill>
                <a:latin typeface="+mn-lt"/>
                <a:cs typeface="Lucida Console"/>
              </a:rPr>
              <a:t>1,697*</a:t>
            </a:r>
          </a:p>
          <a:p>
            <a:endParaRPr lang="en-US" dirty="0" smtClean="0"/>
          </a:p>
          <a:p>
            <a:pPr marL="457200" lvl="1" indent="0">
              <a:buNone/>
            </a:pPr>
            <a:r>
              <a:rPr lang="en-US" dirty="0" smtClean="0">
                <a:latin typeface="+mn-lt"/>
              </a:rPr>
              <a:t>That</a:t>
            </a:r>
            <a:r>
              <a:rPr lang="fr-FR" dirty="0" smtClean="0">
                <a:latin typeface="+mn-lt"/>
              </a:rPr>
              <a:t>’</a:t>
            </a:r>
            <a:r>
              <a:rPr lang="en-US" dirty="0" smtClean="0">
                <a:latin typeface="+mn-lt"/>
              </a:rPr>
              <a:t>s </a:t>
            </a:r>
            <a:r>
              <a:rPr lang="en-US" b="1" dirty="0" smtClean="0">
                <a:solidFill>
                  <a:srgbClr val="984807"/>
                </a:solidFill>
                <a:latin typeface="+mn-lt"/>
              </a:rPr>
              <a:t>2.3% </a:t>
            </a:r>
            <a:r>
              <a:rPr lang="en-US" sz="3200" dirty="0" smtClean="0">
                <a:solidFill>
                  <a:prstClr val="black"/>
                </a:solidFill>
                <a:latin typeface="Calibri"/>
              </a:rPr>
              <a:t>of the seen resolver set</a:t>
            </a:r>
            <a:endParaRPr lang="en-US" b="1" dirty="0">
              <a:solidFill>
                <a:srgbClr val="984807"/>
              </a:solidFill>
              <a:latin typeface="+mn-lt"/>
            </a:endParaRPr>
          </a:p>
        </p:txBody>
      </p:sp>
      <p:sp>
        <p:nvSpPr>
          <p:cNvPr id="4" name="TextBox 3"/>
          <p:cNvSpPr txBox="1"/>
          <p:nvPr/>
        </p:nvSpPr>
        <p:spPr>
          <a:xfrm>
            <a:off x="1724528" y="6026834"/>
            <a:ext cx="7098630" cy="523220"/>
          </a:xfrm>
          <a:prstGeom prst="rect">
            <a:avLst/>
          </a:prstGeom>
          <a:noFill/>
        </p:spPr>
        <p:txBody>
          <a:bodyPr wrap="square" rtlCol="0">
            <a:spAutoFit/>
          </a:bodyPr>
          <a:lstStyle/>
          <a:p>
            <a:r>
              <a:rPr lang="en-US" sz="1400" dirty="0" smtClean="0"/>
              <a:t>* This is an upper bound value – a lower bound is those 1,241 visible DNS resolvers that performed all their  DNSSEC validation queries in strict order  with no additional queries (1.7%)</a:t>
            </a:r>
            <a:endParaRPr lang="en-US" sz="1400" dirty="0"/>
          </a:p>
        </p:txBody>
      </p:sp>
    </p:spTree>
    <p:extLst>
      <p:ext uri="{BB962C8B-B14F-4D97-AF65-F5344CB8AC3E}">
        <p14:creationId xmlns:p14="http://schemas.microsoft.com/office/powerpoint/2010/main" val="2551672181"/>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Who does DNSSEC Validation?</a:t>
            </a:r>
            <a:endParaRPr lang="en-US" dirty="0"/>
          </a:p>
        </p:txBody>
      </p:sp>
      <p:sp>
        <p:nvSpPr>
          <p:cNvPr id="3" name="Content Placeholder 2"/>
          <p:cNvSpPr>
            <a:spLocks noGrp="1"/>
          </p:cNvSpPr>
          <p:nvPr>
            <p:ph idx="1"/>
          </p:nvPr>
        </p:nvSpPr>
        <p:spPr/>
        <p:txBody>
          <a:bodyPr/>
          <a:lstStyle/>
          <a:p>
            <a:pPr marL="0" indent="0">
              <a:buNone/>
            </a:pPr>
            <a:r>
              <a:rPr lang="en-US" dirty="0" smtClean="0">
                <a:latin typeface="+mn-lt"/>
              </a:rPr>
              <a:t>We see both large-scale resolvers used by many clients (such as Google’s Open DNS resolvers) and small-scale resolvers used by a single client</a:t>
            </a:r>
          </a:p>
          <a:p>
            <a:pPr marL="0" indent="0">
              <a:buNone/>
            </a:pPr>
            <a:endParaRPr lang="en-US" dirty="0">
              <a:latin typeface="+mn-lt"/>
            </a:endParaRPr>
          </a:p>
          <a:p>
            <a:pPr marL="0" indent="0">
              <a:buNone/>
            </a:pPr>
            <a:r>
              <a:rPr lang="en-US" dirty="0" smtClean="0">
                <a:latin typeface="+mn-lt"/>
              </a:rPr>
              <a:t>Is DNSSEC validation more prevalent in large or small resolvers?</a:t>
            </a:r>
          </a:p>
        </p:txBody>
      </p:sp>
    </p:spTree>
    <p:extLst>
      <p:ext uri="{BB962C8B-B14F-4D97-AF65-F5344CB8AC3E}">
        <p14:creationId xmlns:p14="http://schemas.microsoft.com/office/powerpoint/2010/main" val="33206184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“Small-scale” Resolvers</a:t>
            </a:r>
            <a:endParaRPr lang="en-US" dirty="0"/>
          </a:p>
        </p:txBody>
      </p:sp>
      <p:sp>
        <p:nvSpPr>
          <p:cNvPr id="3" name="Content Placeholder 2"/>
          <p:cNvSpPr>
            <a:spLocks noGrp="1"/>
          </p:cNvSpPr>
          <p:nvPr>
            <p:ph idx="1"/>
          </p:nvPr>
        </p:nvSpPr>
        <p:spPr>
          <a:xfrm>
            <a:off x="457200" y="1600200"/>
            <a:ext cx="8390627" cy="4525963"/>
          </a:xfrm>
        </p:spPr>
        <p:txBody>
          <a:bodyPr/>
          <a:lstStyle/>
          <a:p>
            <a:pPr marL="0" indent="0">
              <a:spcBef>
                <a:spcPts val="1968"/>
              </a:spcBef>
              <a:buNone/>
            </a:pPr>
            <a:r>
              <a:rPr lang="en-US" dirty="0" smtClean="0">
                <a:latin typeface="+mn-lt"/>
              </a:rPr>
              <a:t>Look at those </a:t>
            </a:r>
            <a:r>
              <a:rPr lang="en-US" dirty="0">
                <a:latin typeface="+mn-lt"/>
              </a:rPr>
              <a:t>resolvers that are associated </a:t>
            </a:r>
            <a:r>
              <a:rPr lang="en-US" dirty="0" smtClean="0">
                <a:latin typeface="+mn-lt"/>
              </a:rPr>
              <a:t>with </a:t>
            </a:r>
            <a:r>
              <a:rPr lang="en-US" dirty="0">
                <a:latin typeface="+mn-lt"/>
              </a:rPr>
              <a:t>10 </a:t>
            </a:r>
            <a:r>
              <a:rPr lang="en-US" dirty="0" smtClean="0">
                <a:latin typeface="+mn-lt"/>
              </a:rPr>
              <a:t>or fewer clients</a:t>
            </a:r>
            <a:endParaRPr lang="en-US" dirty="0">
              <a:latin typeface="+mn-lt"/>
            </a:endParaRPr>
          </a:p>
          <a:p>
            <a:pPr marL="0" indent="0">
              <a:spcBef>
                <a:spcPts val="1968"/>
              </a:spcBef>
              <a:buNone/>
            </a:pPr>
            <a:r>
              <a:rPr lang="en-US" dirty="0" smtClean="0">
                <a:latin typeface="+mn-lt"/>
              </a:rPr>
              <a:t>How many “small” resolvers were seen:     </a:t>
            </a:r>
            <a:r>
              <a:rPr lang="en-US" b="1" dirty="0" smtClean="0">
                <a:solidFill>
                  <a:schemeClr val="accent6">
                    <a:lumMod val="50000"/>
                  </a:schemeClr>
                </a:solidFill>
                <a:latin typeface="+mn-lt"/>
              </a:rPr>
              <a:t>54,014</a:t>
            </a:r>
            <a:endParaRPr lang="en-US" b="1" dirty="0">
              <a:solidFill>
                <a:schemeClr val="accent6">
                  <a:lumMod val="50000"/>
                </a:schemeClr>
              </a:solidFill>
              <a:latin typeface="+mn-lt"/>
            </a:endParaRPr>
          </a:p>
          <a:p>
            <a:pPr marL="0" indent="0">
              <a:spcBef>
                <a:spcPts val="1968"/>
              </a:spcBef>
              <a:buNone/>
            </a:pPr>
            <a:r>
              <a:rPr lang="en-US" dirty="0">
                <a:latin typeface="+mn-lt"/>
              </a:rPr>
              <a:t>How many perform DNSSEC validation</a:t>
            </a:r>
            <a:r>
              <a:rPr lang="en-US" dirty="0" smtClean="0">
                <a:latin typeface="+mn-lt"/>
              </a:rPr>
              <a:t>:        </a:t>
            </a:r>
            <a:r>
              <a:rPr lang="en-US" b="1" dirty="0" smtClean="0">
                <a:solidFill>
                  <a:schemeClr val="accent6">
                    <a:lumMod val="50000"/>
                  </a:schemeClr>
                </a:solidFill>
                <a:latin typeface="+mn-lt"/>
              </a:rPr>
              <a:t> 1,226</a:t>
            </a:r>
            <a:endParaRPr lang="en-US" b="1" dirty="0">
              <a:solidFill>
                <a:schemeClr val="accent6">
                  <a:lumMod val="50000"/>
                </a:schemeClr>
              </a:solidFill>
              <a:latin typeface="+mn-lt"/>
            </a:endParaRPr>
          </a:p>
          <a:p>
            <a:pPr marL="0" indent="0">
              <a:spcBef>
                <a:spcPts val="1968"/>
              </a:spcBef>
              <a:buNone/>
            </a:pPr>
            <a:r>
              <a:rPr lang="en-US" dirty="0">
                <a:latin typeface="+mn-lt"/>
              </a:rPr>
              <a:t>What’s the DNSSEC-active </a:t>
            </a:r>
            <a:r>
              <a:rPr lang="en-US" dirty="0" smtClean="0">
                <a:latin typeface="+mn-lt"/>
              </a:rPr>
              <a:t>proportion </a:t>
            </a:r>
            <a:r>
              <a:rPr lang="en-US" dirty="0">
                <a:latin typeface="+mn-lt"/>
              </a:rPr>
              <a:t>of these resolvers: </a:t>
            </a:r>
            <a:r>
              <a:rPr lang="en-US" dirty="0" smtClean="0">
                <a:latin typeface="+mn-lt"/>
              </a:rPr>
              <a:t>                                                             </a:t>
            </a:r>
            <a:r>
              <a:rPr lang="en-US" b="1" dirty="0" smtClean="0">
                <a:solidFill>
                  <a:srgbClr val="984807"/>
                </a:solidFill>
                <a:latin typeface="+mn-lt"/>
              </a:rPr>
              <a:t>2.3%</a:t>
            </a:r>
            <a:endParaRPr lang="en-US" b="1" dirty="0">
              <a:solidFill>
                <a:srgbClr val="984807"/>
              </a:solidFill>
              <a:latin typeface="+mn-lt"/>
            </a:endParaRPr>
          </a:p>
        </p:txBody>
      </p:sp>
    </p:spTree>
    <p:extLst>
      <p:ext uri="{BB962C8B-B14F-4D97-AF65-F5344CB8AC3E}">
        <p14:creationId xmlns:p14="http://schemas.microsoft.com/office/powerpoint/2010/main" val="4134292015"/>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“Larger” Resolvers:</a:t>
            </a:r>
            <a:endParaRPr lang="en-US" dirty="0"/>
          </a:p>
        </p:txBody>
      </p:sp>
      <p:sp>
        <p:nvSpPr>
          <p:cNvPr id="3" name="Content Placeholder 2"/>
          <p:cNvSpPr>
            <a:spLocks noGrp="1"/>
          </p:cNvSpPr>
          <p:nvPr>
            <p:ph idx="1"/>
          </p:nvPr>
        </p:nvSpPr>
        <p:spPr/>
        <p:txBody>
          <a:bodyPr>
            <a:normAutofit/>
          </a:bodyPr>
          <a:lstStyle/>
          <a:p>
            <a:pPr marL="0" indent="0">
              <a:spcBef>
                <a:spcPts val="1968"/>
              </a:spcBef>
              <a:buNone/>
            </a:pPr>
            <a:r>
              <a:rPr lang="en-US" dirty="0" smtClean="0">
                <a:latin typeface="+mn-lt"/>
              </a:rPr>
              <a:t>Look </a:t>
            </a:r>
            <a:r>
              <a:rPr lang="en-US" dirty="0">
                <a:latin typeface="+mn-lt"/>
              </a:rPr>
              <a:t>at those resolvers that are associated with </a:t>
            </a:r>
            <a:r>
              <a:rPr lang="en-US" dirty="0" smtClean="0">
                <a:latin typeface="+mn-lt"/>
              </a:rPr>
              <a:t>more than 10 clients</a:t>
            </a:r>
            <a:endParaRPr lang="en-US" dirty="0">
              <a:latin typeface="+mn-lt"/>
            </a:endParaRPr>
          </a:p>
          <a:p>
            <a:pPr marL="0" indent="0">
              <a:spcBef>
                <a:spcPts val="1968"/>
              </a:spcBef>
              <a:buNone/>
            </a:pPr>
            <a:r>
              <a:rPr lang="en-US" dirty="0" smtClean="0">
                <a:latin typeface="+mn-lt"/>
              </a:rPr>
              <a:t>How many “big” resolvers were seen:      </a:t>
            </a:r>
            <a:r>
              <a:rPr lang="en-US" b="1" dirty="0" smtClean="0">
                <a:solidFill>
                  <a:schemeClr val="accent6">
                    <a:lumMod val="50000"/>
                  </a:schemeClr>
                </a:solidFill>
                <a:latin typeface="+mn-lt"/>
              </a:rPr>
              <a:t>19,935</a:t>
            </a:r>
          </a:p>
          <a:p>
            <a:pPr marL="0" indent="0">
              <a:spcBef>
                <a:spcPts val="1968"/>
              </a:spcBef>
              <a:buNone/>
            </a:pPr>
            <a:r>
              <a:rPr lang="en-US" dirty="0" smtClean="0">
                <a:latin typeface="+mn-lt"/>
              </a:rPr>
              <a:t>How many perform DNSSEC validation:      </a:t>
            </a:r>
            <a:r>
              <a:rPr lang="en-US" b="1" dirty="0">
                <a:solidFill>
                  <a:srgbClr val="984807"/>
                </a:solidFill>
                <a:latin typeface="+mn-lt"/>
              </a:rPr>
              <a:t> </a:t>
            </a:r>
            <a:r>
              <a:rPr lang="en-US" b="1" dirty="0" smtClean="0">
                <a:solidFill>
                  <a:srgbClr val="984807"/>
                </a:solidFill>
                <a:latin typeface="+mn-lt"/>
              </a:rPr>
              <a:t>  399</a:t>
            </a:r>
          </a:p>
          <a:p>
            <a:pPr marL="0" indent="0">
              <a:spcBef>
                <a:spcPts val="1968"/>
              </a:spcBef>
              <a:buNone/>
            </a:pPr>
            <a:r>
              <a:rPr lang="en-US" dirty="0" smtClean="0">
                <a:latin typeface="+mn-lt"/>
              </a:rPr>
              <a:t>What’s the DNSSEC-validating proportion of these resolvers:   								</a:t>
            </a:r>
            <a:r>
              <a:rPr lang="en-US" dirty="0">
                <a:latin typeface="+mn-lt"/>
              </a:rPr>
              <a:t> </a:t>
            </a:r>
            <a:r>
              <a:rPr lang="en-US" dirty="0" smtClean="0">
                <a:latin typeface="+mn-lt"/>
              </a:rPr>
              <a:t>       </a:t>
            </a:r>
            <a:r>
              <a:rPr lang="en-US" b="1" dirty="0" smtClean="0">
                <a:solidFill>
                  <a:srgbClr val="984807"/>
                </a:solidFill>
                <a:latin typeface="+mn-lt"/>
              </a:rPr>
              <a:t>2.0%</a:t>
            </a:r>
            <a:endParaRPr lang="en-US" b="1" dirty="0">
              <a:solidFill>
                <a:srgbClr val="984807"/>
              </a:solidFill>
              <a:latin typeface="+mn-lt"/>
            </a:endParaRPr>
          </a:p>
        </p:txBody>
      </p:sp>
    </p:spTree>
    <p:extLst>
      <p:ext uri="{BB962C8B-B14F-4D97-AF65-F5344CB8AC3E}">
        <p14:creationId xmlns:p14="http://schemas.microsoft.com/office/powerpoint/2010/main" val="4116166312"/>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2616" y="274638"/>
            <a:ext cx="8717084" cy="1143000"/>
          </a:xfrm>
        </p:spPr>
        <p:txBody>
          <a:bodyPr>
            <a:normAutofit/>
          </a:bodyPr>
          <a:lstStyle/>
          <a:p>
            <a:r>
              <a:rPr lang="en-US" sz="3600" dirty="0" smtClean="0"/>
              <a:t>“Infrastructure” Resolvers:</a:t>
            </a:r>
            <a:endParaRPr lang="en-US" sz="3600" dirty="0"/>
          </a:p>
        </p:txBody>
      </p:sp>
      <p:sp>
        <p:nvSpPr>
          <p:cNvPr id="3" name="Content Placeholder 2"/>
          <p:cNvSpPr>
            <a:spLocks noGrp="1"/>
          </p:cNvSpPr>
          <p:nvPr>
            <p:ph idx="1"/>
          </p:nvPr>
        </p:nvSpPr>
        <p:spPr/>
        <p:txBody>
          <a:bodyPr>
            <a:normAutofit/>
          </a:bodyPr>
          <a:lstStyle/>
          <a:p>
            <a:pPr marL="0" indent="0">
              <a:spcBef>
                <a:spcPts val="1968"/>
              </a:spcBef>
              <a:buNone/>
            </a:pPr>
            <a:r>
              <a:rPr lang="en-US" dirty="0">
                <a:latin typeface="+mn-lt"/>
              </a:rPr>
              <a:t>Look at those resolvers that are associated with more than </a:t>
            </a:r>
            <a:r>
              <a:rPr lang="en-US" dirty="0" smtClean="0">
                <a:latin typeface="+mn-lt"/>
              </a:rPr>
              <a:t>1,000 </a:t>
            </a:r>
            <a:r>
              <a:rPr lang="en-US" dirty="0">
                <a:latin typeface="+mn-lt"/>
              </a:rPr>
              <a:t>clients</a:t>
            </a:r>
          </a:p>
          <a:p>
            <a:pPr marL="0" indent="0">
              <a:spcBef>
                <a:spcPts val="1968"/>
              </a:spcBef>
              <a:buNone/>
            </a:pPr>
            <a:r>
              <a:rPr lang="en-US" dirty="0" smtClean="0">
                <a:latin typeface="+mn-lt"/>
              </a:rPr>
              <a:t>How many “very big” resolvers were seen:</a:t>
            </a:r>
            <a:r>
              <a:rPr lang="en-US" b="1" dirty="0" smtClean="0">
                <a:solidFill>
                  <a:schemeClr val="accent6">
                    <a:lumMod val="50000"/>
                  </a:schemeClr>
                </a:solidFill>
                <a:latin typeface="+mn-lt"/>
              </a:rPr>
              <a:t> 1,241</a:t>
            </a:r>
          </a:p>
          <a:p>
            <a:pPr marL="0" indent="0">
              <a:spcBef>
                <a:spcPts val="1968"/>
              </a:spcBef>
              <a:buNone/>
            </a:pPr>
            <a:r>
              <a:rPr lang="en-US" dirty="0" smtClean="0">
                <a:latin typeface="+mn-lt"/>
              </a:rPr>
              <a:t>How many perform DNSSEC validation:       </a:t>
            </a:r>
            <a:r>
              <a:rPr lang="en-US" b="1" dirty="0">
                <a:solidFill>
                  <a:srgbClr val="984807"/>
                </a:solidFill>
                <a:latin typeface="+mn-lt"/>
              </a:rPr>
              <a:t> </a:t>
            </a:r>
            <a:r>
              <a:rPr lang="en-US" b="1" dirty="0" smtClean="0">
                <a:solidFill>
                  <a:srgbClr val="984807"/>
                </a:solidFill>
                <a:latin typeface="+mn-lt"/>
              </a:rPr>
              <a:t>       0</a:t>
            </a:r>
          </a:p>
          <a:p>
            <a:pPr marL="0" indent="0">
              <a:spcBef>
                <a:spcPts val="1968"/>
              </a:spcBef>
              <a:buNone/>
            </a:pPr>
            <a:r>
              <a:rPr lang="en-US" dirty="0" smtClean="0">
                <a:latin typeface="+mn-lt"/>
              </a:rPr>
              <a:t>What’s the DNSSEC-validating proportion of these resolvers:   								</a:t>
            </a:r>
            <a:r>
              <a:rPr lang="en-US" dirty="0">
                <a:latin typeface="+mn-lt"/>
              </a:rPr>
              <a:t> </a:t>
            </a:r>
            <a:r>
              <a:rPr lang="en-US" dirty="0" smtClean="0">
                <a:latin typeface="+mn-lt"/>
              </a:rPr>
              <a:t>       </a:t>
            </a:r>
            <a:r>
              <a:rPr lang="en-US" dirty="0">
                <a:latin typeface="+mn-lt"/>
              </a:rPr>
              <a:t> </a:t>
            </a:r>
            <a:r>
              <a:rPr lang="en-US" b="1" dirty="0" smtClean="0">
                <a:solidFill>
                  <a:srgbClr val="984807"/>
                </a:solidFill>
                <a:latin typeface="+mn-lt"/>
              </a:rPr>
              <a:t>0.0%</a:t>
            </a:r>
            <a:endParaRPr lang="en-US" b="1" dirty="0">
              <a:solidFill>
                <a:srgbClr val="984807"/>
              </a:solidFill>
              <a:latin typeface="+mn-lt"/>
            </a:endParaRPr>
          </a:p>
        </p:txBody>
      </p:sp>
    </p:spTree>
    <p:extLst>
      <p:ext uri="{BB962C8B-B14F-4D97-AF65-F5344CB8AC3E}">
        <p14:creationId xmlns:p14="http://schemas.microsoft.com/office/powerpoint/2010/main" val="4132695799"/>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DNSSEC validation by resolver size</a:t>
            </a:r>
            <a:endParaRPr lang="en-US" dirty="0"/>
          </a:p>
        </p:txBody>
      </p:sp>
      <p:pic>
        <p:nvPicPr>
          <p:cNvPr id="4" name="Picture 3" descr="Screen Shot 2013-02-17 at 4.13.19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55097"/>
            <a:ext cx="9144000" cy="5202903"/>
          </a:xfrm>
          <a:prstGeom prst="rect">
            <a:avLst/>
          </a:prstGeom>
        </p:spPr>
      </p:pic>
    </p:spTree>
    <p:extLst>
      <p:ext uri="{BB962C8B-B14F-4D97-AF65-F5344CB8AC3E}">
        <p14:creationId xmlns:p14="http://schemas.microsoft.com/office/powerpoint/2010/main" val="2609148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985"/>
            <a:ext cx="8229600" cy="1143000"/>
          </a:xfrm>
        </p:spPr>
        <p:txBody>
          <a:bodyPr>
            <a:normAutofit fontScale="90000"/>
          </a:bodyPr>
          <a:lstStyle/>
          <a:p>
            <a:r>
              <a:rPr lang="en-US" dirty="0" smtClean="0"/>
              <a:t>The Biggest Resolvers (by Origin AS)</a:t>
            </a:r>
            <a:endParaRPr lang="en-US" dirty="0"/>
          </a:p>
        </p:txBody>
      </p:sp>
      <p:sp>
        <p:nvSpPr>
          <p:cNvPr id="5" name="Rectangle 4"/>
          <p:cNvSpPr/>
          <p:nvPr/>
        </p:nvSpPr>
        <p:spPr>
          <a:xfrm>
            <a:off x="8788" y="1556939"/>
            <a:ext cx="10145332" cy="4939815"/>
          </a:xfrm>
          <a:prstGeom prst="rect">
            <a:avLst/>
          </a:prstGeom>
        </p:spPr>
        <p:txBody>
          <a:bodyPr wrap="square">
            <a:spAutoFit/>
          </a:bodyPr>
          <a:lstStyle/>
          <a:p>
            <a:r>
              <a:rPr lang="nl-NL" sz="1050" dirty="0">
                <a:latin typeface="Lucida Console"/>
                <a:cs typeface="Lucida Console"/>
              </a:rPr>
              <a:t>FORWARDER </a:t>
            </a:r>
            <a:r>
              <a:rPr lang="nl-NL" sz="1050" dirty="0" smtClean="0">
                <a:latin typeface="Lucida Console"/>
                <a:cs typeface="Lucida Console"/>
              </a:rPr>
              <a:t> 494,219    328  AS15169  </a:t>
            </a:r>
            <a:r>
              <a:rPr lang="nl-NL" sz="1050" dirty="0">
                <a:latin typeface="Lucida Console"/>
                <a:cs typeface="Lucida Console"/>
              </a:rPr>
              <a:t>GOOGLE - Google Inc. </a:t>
            </a:r>
            <a:r>
              <a:rPr lang="nl-NL" sz="1050" dirty="0" smtClean="0">
                <a:latin typeface="Lucida Console"/>
                <a:cs typeface="Lucida Console"/>
              </a:rPr>
              <a:t>                                           USA</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259,394    592  AS4766   KIXS</a:t>
            </a:r>
            <a:r>
              <a:rPr lang="nl-NL" sz="1050" dirty="0">
                <a:latin typeface="Lucida Console"/>
                <a:cs typeface="Lucida Console"/>
              </a:rPr>
              <a:t>-AS-KR Korea Telecom  </a:t>
            </a:r>
            <a:r>
              <a:rPr lang="nl-NL" sz="1050" dirty="0" smtClean="0">
                <a:latin typeface="Lucida Console"/>
                <a:cs typeface="Lucida Console"/>
              </a:rPr>
              <a:t>                                      </a:t>
            </a:r>
            <a:r>
              <a:rPr lang="nl-NL" sz="1050" dirty="0">
                <a:latin typeface="Lucida Console"/>
                <a:cs typeface="Lucida Console"/>
              </a:rPr>
              <a:t>Korea</a:t>
            </a:r>
          </a:p>
          <a:p>
            <a:r>
              <a:rPr lang="nl-NL" sz="1050" dirty="0">
                <a:latin typeface="Lucida Console"/>
                <a:cs typeface="Lucida Console"/>
              </a:rPr>
              <a:t>NON-DNSSEC </a:t>
            </a:r>
            <a:r>
              <a:rPr lang="nl-NL" sz="1050" dirty="0" smtClean="0">
                <a:latin typeface="Lucida Console"/>
                <a:cs typeface="Lucida Console"/>
              </a:rPr>
              <a:t>227,484    478  AS4134   CHINANET</a:t>
            </a:r>
            <a:r>
              <a:rPr lang="nl-NL" sz="1050" dirty="0">
                <a:latin typeface="Lucida Console"/>
                <a:cs typeface="Lucida Console"/>
              </a:rPr>
              <a:t>-BACKBONE No.31,Jin-rong Street </a:t>
            </a:r>
            <a:r>
              <a:rPr lang="nl-NL" sz="1050" dirty="0" smtClean="0">
                <a:latin typeface="Lucida Console"/>
                <a:cs typeface="Lucida Console"/>
              </a:rPr>
              <a:t>                        China </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206,982     39  AS16880  </a:t>
            </a:r>
            <a:r>
              <a:rPr lang="nl-NL" sz="1050" dirty="0">
                <a:latin typeface="Lucida Console"/>
                <a:cs typeface="Lucida Console"/>
              </a:rPr>
              <a:t>TRENDMICRO Global IDC </a:t>
            </a:r>
            <a:r>
              <a:rPr lang="nl-NL" sz="1050" dirty="0" err="1">
                <a:latin typeface="Lucida Console"/>
                <a:cs typeface="Lucida Console"/>
              </a:rPr>
              <a:t>and</a:t>
            </a:r>
            <a:r>
              <a:rPr lang="nl-NL" sz="1050" dirty="0">
                <a:latin typeface="Lucida Console"/>
                <a:cs typeface="Lucida Console"/>
              </a:rPr>
              <a:t> Backbone of Trend Micro Inc. </a:t>
            </a:r>
            <a:r>
              <a:rPr lang="nl-NL" sz="1050" dirty="0" smtClean="0">
                <a:latin typeface="Lucida Console"/>
                <a:cs typeface="Lucida Console"/>
              </a:rPr>
              <a:t>         USA</a:t>
            </a:r>
            <a:endParaRPr lang="nl-NL" sz="1050" dirty="0">
              <a:latin typeface="Lucida Console"/>
              <a:cs typeface="Lucida Console"/>
            </a:endParaRPr>
          </a:p>
          <a:p>
            <a:r>
              <a:rPr lang="nl-NL" sz="1050" dirty="0">
                <a:latin typeface="Lucida Console"/>
                <a:cs typeface="Lucida Console"/>
              </a:rPr>
              <a:t>FORWARDER </a:t>
            </a:r>
            <a:r>
              <a:rPr lang="nl-NL" sz="1050" dirty="0" smtClean="0">
                <a:latin typeface="Lucida Console"/>
                <a:cs typeface="Lucida Console"/>
              </a:rPr>
              <a:t> 167,599    148  AS7922   COMCAST</a:t>
            </a:r>
            <a:r>
              <a:rPr lang="nl-NL" sz="1050" dirty="0">
                <a:latin typeface="Lucida Console"/>
                <a:cs typeface="Lucida Console"/>
              </a:rPr>
              <a:t>-7922 - </a:t>
            </a:r>
            <a:r>
              <a:rPr lang="nl-NL" sz="1050" dirty="0" err="1">
                <a:latin typeface="Lucida Console"/>
                <a:cs typeface="Lucida Console"/>
              </a:rPr>
              <a:t>Comcast</a:t>
            </a:r>
            <a:r>
              <a:rPr lang="nl-NL" sz="1050" dirty="0">
                <a:latin typeface="Lucida Console"/>
                <a:cs typeface="Lucida Console"/>
              </a:rPr>
              <a:t> Cable Communications, Inc. </a:t>
            </a:r>
            <a:r>
              <a:rPr lang="nl-NL" sz="1050" dirty="0" smtClean="0">
                <a:latin typeface="Lucida Console"/>
                <a:cs typeface="Lucida Console"/>
              </a:rPr>
              <a:t>              USA</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138,160    163  AS9318   HANARO</a:t>
            </a:r>
            <a:r>
              <a:rPr lang="nl-NL" sz="1050" dirty="0">
                <a:latin typeface="Lucida Console"/>
                <a:cs typeface="Lucida Console"/>
              </a:rPr>
              <a:t>-AS </a:t>
            </a:r>
            <a:r>
              <a:rPr lang="nl-NL" sz="1050" dirty="0" err="1">
                <a:latin typeface="Lucida Console"/>
                <a:cs typeface="Lucida Console"/>
              </a:rPr>
              <a:t>Hanaro</a:t>
            </a:r>
            <a:r>
              <a:rPr lang="nl-NL" sz="1050" dirty="0">
                <a:latin typeface="Lucida Console"/>
                <a:cs typeface="Lucida Console"/>
              </a:rPr>
              <a:t> Telecom Inc.  </a:t>
            </a:r>
            <a:r>
              <a:rPr lang="nl-NL" sz="1050" dirty="0" smtClean="0">
                <a:latin typeface="Lucida Console"/>
                <a:cs typeface="Lucida Console"/>
              </a:rPr>
              <a:t>                                 Korea</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133,266    274  AS3786   LGDACOM </a:t>
            </a:r>
            <a:r>
              <a:rPr lang="nl-NL" sz="1050" dirty="0">
                <a:latin typeface="Lucida Console"/>
                <a:cs typeface="Lucida Console"/>
              </a:rPr>
              <a:t>LG DACOM Corporation  </a:t>
            </a:r>
            <a:r>
              <a:rPr lang="nl-NL" sz="1050" dirty="0" smtClean="0">
                <a:latin typeface="Lucida Console"/>
                <a:cs typeface="Lucida Console"/>
              </a:rPr>
              <a:t>                                  Korea</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103,592    790  AS4837   CHINA169</a:t>
            </a:r>
            <a:r>
              <a:rPr lang="nl-NL" sz="1050" dirty="0">
                <a:latin typeface="Lucida Console"/>
                <a:cs typeface="Lucida Console"/>
              </a:rPr>
              <a:t>-BACKBONE CNCGROUP China169 Backbone </a:t>
            </a:r>
            <a:r>
              <a:rPr lang="nl-NL" sz="1050" dirty="0" smtClean="0">
                <a:latin typeface="Lucida Console"/>
                <a:cs typeface="Lucida Console"/>
              </a:rPr>
              <a:t>                   China </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 74,304  1,120  AS3462   HINET </a:t>
            </a:r>
            <a:r>
              <a:rPr lang="nl-NL" sz="1050" dirty="0">
                <a:latin typeface="Lucida Console"/>
                <a:cs typeface="Lucida Console"/>
              </a:rPr>
              <a:t>Data Communication Business Group </a:t>
            </a:r>
            <a:r>
              <a:rPr lang="nl-NL" sz="1050" dirty="0" smtClean="0">
                <a:latin typeface="Lucida Console"/>
                <a:cs typeface="Lucida Console"/>
              </a:rPr>
              <a:t>                        Taiwan </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 65,954  8,737  AS3356   LEVEL3 </a:t>
            </a:r>
            <a:r>
              <a:rPr lang="nl-NL" sz="1050" dirty="0">
                <a:latin typeface="Lucida Console"/>
                <a:cs typeface="Lucida Console"/>
              </a:rPr>
              <a:t>Level 3 Communications </a:t>
            </a:r>
            <a:r>
              <a:rPr lang="nl-NL" sz="1050" dirty="0" smtClean="0">
                <a:latin typeface="Lucida Console"/>
                <a:cs typeface="Lucida Console"/>
              </a:rPr>
              <a:t>                                  USA</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 54,222    212  AS5384   EMIRATES</a:t>
            </a:r>
            <a:r>
              <a:rPr lang="nl-NL" sz="1050" dirty="0">
                <a:latin typeface="Lucida Console"/>
                <a:cs typeface="Lucida Console"/>
              </a:rPr>
              <a:t>-INTERNET </a:t>
            </a:r>
            <a:r>
              <a:rPr lang="nl-NL" sz="1050" dirty="0" err="1">
                <a:latin typeface="Lucida Console"/>
                <a:cs typeface="Lucida Console"/>
              </a:rPr>
              <a:t>Emirates</a:t>
            </a:r>
            <a:r>
              <a:rPr lang="nl-NL" sz="1050" dirty="0">
                <a:latin typeface="Lucida Console"/>
                <a:cs typeface="Lucida Console"/>
              </a:rPr>
              <a:t> Telecommunications Corporation </a:t>
            </a:r>
            <a:r>
              <a:rPr lang="nl-NL" sz="1050" dirty="0" smtClean="0">
                <a:latin typeface="Lucida Console"/>
                <a:cs typeface="Lucida Console"/>
              </a:rPr>
              <a:t>      UAE</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 51,709    </a:t>
            </a:r>
            <a:r>
              <a:rPr lang="nl-NL" sz="1050" dirty="0">
                <a:latin typeface="Lucida Console"/>
                <a:cs typeface="Lucida Console"/>
              </a:rPr>
              <a:t>135 </a:t>
            </a:r>
            <a:r>
              <a:rPr lang="nl-NL" sz="1050" dirty="0" smtClean="0">
                <a:latin typeface="Lucida Console"/>
                <a:cs typeface="Lucida Console"/>
              </a:rPr>
              <a:t> AS5483   HTC</a:t>
            </a:r>
            <a:r>
              <a:rPr lang="nl-NL" sz="1050" dirty="0">
                <a:latin typeface="Lucida Console"/>
                <a:cs typeface="Lucida Console"/>
              </a:rPr>
              <a:t>-AS Magyar Telekom </a:t>
            </a:r>
            <a:r>
              <a:rPr lang="nl-NL" sz="1050" dirty="0" err="1">
                <a:latin typeface="Lucida Console"/>
                <a:cs typeface="Lucida Console"/>
              </a:rPr>
              <a:t>plc</a:t>
            </a:r>
            <a:r>
              <a:rPr lang="nl-NL" sz="1050" dirty="0">
                <a:latin typeface="Lucida Console"/>
                <a:cs typeface="Lucida Console"/>
              </a:rPr>
              <a:t>. </a:t>
            </a:r>
            <a:r>
              <a:rPr lang="nl-NL" sz="1050" dirty="0" smtClean="0">
                <a:latin typeface="Lucida Console"/>
                <a:cs typeface="Lucida Console"/>
              </a:rPr>
              <a:t>                                     Hungary </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 50,552    </a:t>
            </a:r>
            <a:r>
              <a:rPr lang="nl-NL" sz="1050" dirty="0">
                <a:latin typeface="Lucida Console"/>
                <a:cs typeface="Lucida Console"/>
              </a:rPr>
              <a:t>72 </a:t>
            </a:r>
            <a:r>
              <a:rPr lang="nl-NL" sz="1050" dirty="0" smtClean="0">
                <a:latin typeface="Lucida Console"/>
                <a:cs typeface="Lucida Console"/>
              </a:rPr>
              <a:t>  AS3329   </a:t>
            </a:r>
            <a:r>
              <a:rPr lang="nl-NL" sz="1050" dirty="0" err="1" smtClean="0">
                <a:latin typeface="Lucida Console"/>
                <a:cs typeface="Lucida Console"/>
              </a:rPr>
              <a:t>Hellas</a:t>
            </a:r>
            <a:r>
              <a:rPr lang="nl-NL" sz="1050" dirty="0" smtClean="0">
                <a:latin typeface="Lucida Console"/>
                <a:cs typeface="Lucida Console"/>
              </a:rPr>
              <a:t> </a:t>
            </a:r>
            <a:r>
              <a:rPr lang="nl-NL" sz="1050" dirty="0" err="1">
                <a:latin typeface="Lucida Console"/>
                <a:cs typeface="Lucida Console"/>
              </a:rPr>
              <a:t>OnLine</a:t>
            </a:r>
            <a:r>
              <a:rPr lang="nl-NL" sz="1050" dirty="0">
                <a:latin typeface="Lucida Console"/>
                <a:cs typeface="Lucida Console"/>
              </a:rPr>
              <a:t> Electronic Communications S.A. </a:t>
            </a:r>
            <a:r>
              <a:rPr lang="nl-NL" sz="1050" dirty="0" smtClean="0">
                <a:latin typeface="Lucida Console"/>
                <a:cs typeface="Lucida Console"/>
              </a:rPr>
              <a:t>                   Greece </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 50,511    </a:t>
            </a:r>
            <a:r>
              <a:rPr lang="nl-NL" sz="1050" dirty="0">
                <a:latin typeface="Lucida Console"/>
                <a:cs typeface="Lucida Console"/>
              </a:rPr>
              <a:t>244 </a:t>
            </a:r>
            <a:r>
              <a:rPr lang="nl-NL" sz="1050" dirty="0" smtClean="0">
                <a:latin typeface="Lucida Console"/>
                <a:cs typeface="Lucida Console"/>
              </a:rPr>
              <a:t> AS8151   </a:t>
            </a:r>
            <a:r>
              <a:rPr lang="nl-NL" sz="1050" dirty="0" err="1" smtClean="0">
                <a:latin typeface="Lucida Console"/>
                <a:cs typeface="Lucida Console"/>
              </a:rPr>
              <a:t>Uninet</a:t>
            </a:r>
            <a:r>
              <a:rPr lang="nl-NL" sz="1050" dirty="0" smtClean="0">
                <a:latin typeface="Lucida Console"/>
                <a:cs typeface="Lucida Console"/>
              </a:rPr>
              <a:t> </a:t>
            </a:r>
            <a:r>
              <a:rPr lang="nl-NL" sz="1050" dirty="0">
                <a:latin typeface="Lucida Console"/>
                <a:cs typeface="Lucida Console"/>
              </a:rPr>
              <a:t>S.A. de C.V. </a:t>
            </a:r>
            <a:r>
              <a:rPr lang="nl-NL" sz="1050" dirty="0" smtClean="0">
                <a:latin typeface="Lucida Console"/>
                <a:cs typeface="Lucida Console"/>
              </a:rPr>
              <a:t>                                            Mexico </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 50,016    </a:t>
            </a:r>
            <a:r>
              <a:rPr lang="nl-NL" sz="1050" dirty="0">
                <a:latin typeface="Lucida Console"/>
                <a:cs typeface="Lucida Console"/>
              </a:rPr>
              <a:t>228 </a:t>
            </a:r>
            <a:r>
              <a:rPr lang="nl-NL" sz="1050" dirty="0" smtClean="0">
                <a:latin typeface="Lucida Console"/>
                <a:cs typeface="Lucida Console"/>
              </a:rPr>
              <a:t> AS6799   OTENET</a:t>
            </a:r>
            <a:r>
              <a:rPr lang="nl-NL" sz="1050" dirty="0">
                <a:latin typeface="Lucida Console"/>
                <a:cs typeface="Lucida Console"/>
              </a:rPr>
              <a:t>-GR </a:t>
            </a:r>
            <a:r>
              <a:rPr lang="nl-NL" sz="1050" dirty="0" err="1">
                <a:latin typeface="Lucida Console"/>
                <a:cs typeface="Lucida Console"/>
              </a:rPr>
              <a:t>Ote</a:t>
            </a:r>
            <a:r>
              <a:rPr lang="nl-NL" sz="1050" dirty="0">
                <a:latin typeface="Lucida Console"/>
                <a:cs typeface="Lucida Console"/>
              </a:rPr>
              <a:t> SA (</a:t>
            </a:r>
            <a:r>
              <a:rPr lang="nl-NL" sz="1050" dirty="0" err="1">
                <a:latin typeface="Lucida Console"/>
                <a:cs typeface="Lucida Console"/>
              </a:rPr>
              <a:t>Hellenic</a:t>
            </a:r>
            <a:r>
              <a:rPr lang="nl-NL" sz="1050" dirty="0">
                <a:latin typeface="Lucida Console"/>
                <a:cs typeface="Lucida Console"/>
              </a:rPr>
              <a:t> Telecommunications </a:t>
            </a:r>
            <a:r>
              <a:rPr lang="nl-NL" sz="1050" dirty="0" err="1">
                <a:latin typeface="Lucida Console"/>
                <a:cs typeface="Lucida Console"/>
              </a:rPr>
              <a:t>Organisation</a:t>
            </a:r>
            <a:r>
              <a:rPr lang="nl-NL" sz="1050" dirty="0">
                <a:latin typeface="Lucida Console"/>
                <a:cs typeface="Lucida Console"/>
              </a:rPr>
              <a:t>) </a:t>
            </a:r>
            <a:r>
              <a:rPr lang="nl-NL" sz="1050" dirty="0" smtClean="0">
                <a:latin typeface="Lucida Console"/>
                <a:cs typeface="Lucida Console"/>
              </a:rPr>
              <a:t>    Greece </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 47,363    </a:t>
            </a:r>
            <a:r>
              <a:rPr lang="nl-NL" sz="1050" dirty="0">
                <a:latin typeface="Lucida Console"/>
                <a:cs typeface="Lucida Console"/>
              </a:rPr>
              <a:t>101 </a:t>
            </a:r>
            <a:r>
              <a:rPr lang="nl-NL" sz="1050" dirty="0" smtClean="0">
                <a:latin typeface="Lucida Console"/>
                <a:cs typeface="Lucida Console"/>
              </a:rPr>
              <a:t> AS9737   TOTNET</a:t>
            </a:r>
            <a:r>
              <a:rPr lang="nl-NL" sz="1050" dirty="0">
                <a:latin typeface="Lucida Console"/>
                <a:cs typeface="Lucida Console"/>
              </a:rPr>
              <a:t>-TH-AS-AP TOT Public Company Limited </a:t>
            </a:r>
            <a:r>
              <a:rPr lang="nl-NL" sz="1050" dirty="0" smtClean="0">
                <a:latin typeface="Lucida Console"/>
                <a:cs typeface="Lucida Console"/>
              </a:rPr>
              <a:t>                     Thailand </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 45,911     </a:t>
            </a:r>
            <a:r>
              <a:rPr lang="nl-NL" sz="1050" dirty="0">
                <a:latin typeface="Lucida Console"/>
                <a:cs typeface="Lucida Console"/>
              </a:rPr>
              <a:t>88 </a:t>
            </a:r>
            <a:r>
              <a:rPr lang="nl-NL" sz="1050" dirty="0" smtClean="0">
                <a:latin typeface="Lucida Console"/>
                <a:cs typeface="Lucida Console"/>
              </a:rPr>
              <a:t> AS27699  </a:t>
            </a:r>
            <a:r>
              <a:rPr lang="nl-NL" sz="1050" dirty="0">
                <a:latin typeface="Lucida Console"/>
                <a:cs typeface="Lucida Console"/>
              </a:rPr>
              <a:t>TELECOMUNICACOES DE SAO PAULO S/A - TELESP </a:t>
            </a:r>
            <a:r>
              <a:rPr lang="nl-NL" sz="1050" dirty="0" smtClean="0">
                <a:latin typeface="Lucida Console"/>
                <a:cs typeface="Lucida Console"/>
              </a:rPr>
              <a:t>                     Brazil </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 39,970     40  AS12322  </a:t>
            </a:r>
            <a:r>
              <a:rPr lang="nl-NL" sz="1050" dirty="0">
                <a:latin typeface="Lucida Console"/>
                <a:cs typeface="Lucida Console"/>
              </a:rPr>
              <a:t>PROXAD Free SAS </a:t>
            </a:r>
            <a:r>
              <a:rPr lang="nl-NL" sz="1050" dirty="0" smtClean="0">
                <a:latin typeface="Lucida Console"/>
                <a:cs typeface="Lucida Console"/>
              </a:rPr>
              <a:t>                                                France </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 39,913    358  AS7132   SBIS</a:t>
            </a:r>
            <a:r>
              <a:rPr lang="nl-NL" sz="1050" dirty="0">
                <a:latin typeface="Lucida Console"/>
                <a:cs typeface="Lucida Console"/>
              </a:rPr>
              <a:t>-AS AS </a:t>
            </a:r>
            <a:r>
              <a:rPr lang="nl-NL" sz="1050" dirty="0" err="1">
                <a:latin typeface="Lucida Console"/>
                <a:cs typeface="Lucida Console"/>
              </a:rPr>
              <a:t>for</a:t>
            </a:r>
            <a:r>
              <a:rPr lang="nl-NL" sz="1050" dirty="0">
                <a:latin typeface="Lucida Console"/>
                <a:cs typeface="Lucida Console"/>
              </a:rPr>
              <a:t> SBIS-AS </a:t>
            </a:r>
            <a:r>
              <a:rPr lang="nl-NL" sz="1050" dirty="0" smtClean="0">
                <a:latin typeface="Lucida Console"/>
                <a:cs typeface="Lucida Console"/>
              </a:rPr>
              <a:t>                                         USA</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 39,591    158  AS4788   TMNET</a:t>
            </a:r>
            <a:r>
              <a:rPr lang="nl-NL" sz="1050" dirty="0">
                <a:latin typeface="Lucida Console"/>
                <a:cs typeface="Lucida Console"/>
              </a:rPr>
              <a:t>-AS-AP TM Net, Internet Service Provider </a:t>
            </a:r>
            <a:r>
              <a:rPr lang="nl-NL" sz="1050" dirty="0" smtClean="0">
                <a:latin typeface="Lucida Console"/>
                <a:cs typeface="Lucida Console"/>
              </a:rPr>
              <a:t>                  Malaysia </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 39,365    117  AS45758  </a:t>
            </a:r>
            <a:r>
              <a:rPr lang="nl-NL" sz="1050" dirty="0">
                <a:latin typeface="Lucida Console"/>
                <a:cs typeface="Lucida Console"/>
              </a:rPr>
              <a:t>TRIPLETNET-AS-AP </a:t>
            </a:r>
            <a:r>
              <a:rPr lang="nl-NL" sz="1050" dirty="0" err="1">
                <a:latin typeface="Lucida Console"/>
                <a:cs typeface="Lucida Console"/>
              </a:rPr>
              <a:t>TripleT</a:t>
            </a:r>
            <a:r>
              <a:rPr lang="nl-NL" sz="1050" dirty="0">
                <a:latin typeface="Lucida Console"/>
                <a:cs typeface="Lucida Console"/>
              </a:rPr>
              <a:t> Internet Internet service provider  </a:t>
            </a:r>
            <a:r>
              <a:rPr lang="nl-NL" sz="1050" dirty="0" smtClean="0">
                <a:latin typeface="Lucida Console"/>
                <a:cs typeface="Lucida Console"/>
              </a:rPr>
              <a:t>   </a:t>
            </a:r>
            <a:r>
              <a:rPr lang="nl-NL" sz="1050" dirty="0">
                <a:latin typeface="Lucida Console"/>
                <a:cs typeface="Lucida Console"/>
              </a:rPr>
              <a:t>Thailand </a:t>
            </a:r>
          </a:p>
          <a:p>
            <a:r>
              <a:rPr lang="nl-NL" sz="1050" dirty="0">
                <a:latin typeface="Lucida Console"/>
                <a:cs typeface="Lucida Console"/>
              </a:rPr>
              <a:t>NON-DNSSEC </a:t>
            </a:r>
            <a:r>
              <a:rPr lang="nl-NL" sz="1050" dirty="0" smtClean="0">
                <a:latin typeface="Lucida Console"/>
                <a:cs typeface="Lucida Console"/>
              </a:rPr>
              <a:t> 39,278     63  AS7470   TRUEINTERNET</a:t>
            </a:r>
            <a:r>
              <a:rPr lang="nl-NL" sz="1050" dirty="0">
                <a:latin typeface="Lucida Console"/>
                <a:cs typeface="Lucida Console"/>
              </a:rPr>
              <a:t>-AS-AP TRUE INTERNET Co.,</a:t>
            </a:r>
            <a:r>
              <a:rPr lang="nl-NL" sz="1050" dirty="0" err="1">
                <a:latin typeface="Lucida Console"/>
                <a:cs typeface="Lucida Console"/>
              </a:rPr>
              <a:t>Ltd</a:t>
            </a:r>
            <a:r>
              <a:rPr lang="nl-NL" sz="1050" dirty="0">
                <a:latin typeface="Lucida Console"/>
                <a:cs typeface="Lucida Console"/>
              </a:rPr>
              <a:t>. </a:t>
            </a:r>
            <a:r>
              <a:rPr lang="nl-NL" sz="1050" dirty="0" smtClean="0">
                <a:latin typeface="Lucida Console"/>
                <a:cs typeface="Lucida Console"/>
              </a:rPr>
              <a:t>                      Thailand </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 38,921     61  AS1267   ASN</a:t>
            </a:r>
            <a:r>
              <a:rPr lang="nl-NL" sz="1050" dirty="0">
                <a:latin typeface="Lucida Console"/>
                <a:cs typeface="Lucida Console"/>
              </a:rPr>
              <a:t>-INFOSTRADA WIND </a:t>
            </a:r>
            <a:r>
              <a:rPr lang="nl-NL" sz="1050" dirty="0" err="1">
                <a:latin typeface="Lucida Console"/>
                <a:cs typeface="Lucida Console"/>
              </a:rPr>
              <a:t>Telecomunicazioni</a:t>
            </a:r>
            <a:r>
              <a:rPr lang="nl-NL" sz="1050" dirty="0">
                <a:latin typeface="Lucida Console"/>
                <a:cs typeface="Lucida Console"/>
              </a:rPr>
              <a:t> </a:t>
            </a:r>
            <a:r>
              <a:rPr lang="nl-NL" sz="1050" dirty="0" err="1">
                <a:latin typeface="Lucida Console"/>
                <a:cs typeface="Lucida Console"/>
              </a:rPr>
              <a:t>S.p.A</a:t>
            </a:r>
            <a:r>
              <a:rPr lang="nl-NL" sz="1050" dirty="0">
                <a:latin typeface="Lucida Console"/>
                <a:cs typeface="Lucida Console"/>
              </a:rPr>
              <a:t>. </a:t>
            </a:r>
            <a:r>
              <a:rPr lang="nl-NL" sz="1050" dirty="0" smtClean="0">
                <a:latin typeface="Lucida Console"/>
                <a:cs typeface="Lucida Console"/>
              </a:rPr>
              <a:t>                   Italy</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 37,146    151  AS24560  </a:t>
            </a:r>
            <a:r>
              <a:rPr lang="nl-NL" sz="1050" dirty="0">
                <a:latin typeface="Lucida Console"/>
                <a:cs typeface="Lucida Console"/>
              </a:rPr>
              <a:t>AIRTELBROADBAND-AS-AP </a:t>
            </a:r>
            <a:r>
              <a:rPr lang="nl-NL" sz="1050" dirty="0" err="1">
                <a:latin typeface="Lucida Console"/>
                <a:cs typeface="Lucida Console"/>
              </a:rPr>
              <a:t>Bharti</a:t>
            </a:r>
            <a:r>
              <a:rPr lang="nl-NL" sz="1050" dirty="0">
                <a:latin typeface="Lucida Console"/>
                <a:cs typeface="Lucida Console"/>
              </a:rPr>
              <a:t> </a:t>
            </a:r>
            <a:r>
              <a:rPr lang="nl-NL" sz="1050" dirty="0" err="1">
                <a:latin typeface="Lucida Console"/>
                <a:cs typeface="Lucida Console"/>
              </a:rPr>
              <a:t>Airtel</a:t>
            </a:r>
            <a:r>
              <a:rPr lang="nl-NL" sz="1050" dirty="0">
                <a:latin typeface="Lucida Console"/>
                <a:cs typeface="Lucida Console"/>
              </a:rPr>
              <a:t> Ltd., </a:t>
            </a:r>
            <a:r>
              <a:rPr lang="nl-NL" sz="1050" dirty="0" err="1">
                <a:latin typeface="Lucida Console"/>
                <a:cs typeface="Lucida Console"/>
              </a:rPr>
              <a:t>Telemedia</a:t>
            </a:r>
            <a:r>
              <a:rPr lang="nl-NL" sz="1050" dirty="0">
                <a:latin typeface="Lucida Console"/>
                <a:cs typeface="Lucida Console"/>
              </a:rPr>
              <a:t> Services </a:t>
            </a:r>
            <a:r>
              <a:rPr lang="nl-NL" sz="1050" dirty="0" smtClean="0">
                <a:latin typeface="Lucida Console"/>
                <a:cs typeface="Lucida Console"/>
              </a:rPr>
              <a:t>   India </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 36,525     72  AS15557  </a:t>
            </a:r>
            <a:r>
              <a:rPr lang="nl-NL" sz="1050" dirty="0">
                <a:latin typeface="Lucida Console"/>
                <a:cs typeface="Lucida Console"/>
              </a:rPr>
              <a:t>LDCOMNET </a:t>
            </a:r>
            <a:r>
              <a:rPr lang="nl-NL" sz="1050" dirty="0" err="1">
                <a:latin typeface="Lucida Console"/>
                <a:cs typeface="Lucida Console"/>
              </a:rPr>
              <a:t>Societe</a:t>
            </a:r>
            <a:r>
              <a:rPr lang="nl-NL" sz="1050" dirty="0">
                <a:latin typeface="Lucida Console"/>
                <a:cs typeface="Lucida Console"/>
              </a:rPr>
              <a:t> </a:t>
            </a:r>
            <a:r>
              <a:rPr lang="nl-NL" sz="1050" dirty="0" err="1">
                <a:latin typeface="Lucida Console"/>
                <a:cs typeface="Lucida Console"/>
              </a:rPr>
              <a:t>Francaise</a:t>
            </a:r>
            <a:r>
              <a:rPr lang="nl-NL" sz="1050" dirty="0">
                <a:latin typeface="Lucida Console"/>
                <a:cs typeface="Lucida Console"/>
              </a:rPr>
              <a:t> du </a:t>
            </a:r>
            <a:r>
              <a:rPr lang="nl-NL" sz="1050" dirty="0" err="1">
                <a:latin typeface="Lucida Console"/>
                <a:cs typeface="Lucida Console"/>
              </a:rPr>
              <a:t>Radiotelephone</a:t>
            </a:r>
            <a:r>
              <a:rPr lang="nl-NL" sz="1050" dirty="0">
                <a:latin typeface="Lucida Console"/>
                <a:cs typeface="Lucida Console"/>
              </a:rPr>
              <a:t> S.A </a:t>
            </a:r>
            <a:r>
              <a:rPr lang="nl-NL" sz="1050" dirty="0" smtClean="0">
                <a:latin typeface="Lucida Console"/>
                <a:cs typeface="Lucida Console"/>
              </a:rPr>
              <a:t>               France </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 33,596    169  AS18101  </a:t>
            </a:r>
            <a:r>
              <a:rPr lang="nl-NL" sz="1050" dirty="0">
                <a:latin typeface="Lucida Console"/>
                <a:cs typeface="Lucida Console"/>
              </a:rPr>
              <a:t>RELIANCE-COMMUNICATIONS-IN </a:t>
            </a:r>
            <a:r>
              <a:rPr lang="nl-NL" sz="1050" dirty="0" err="1">
                <a:latin typeface="Lucida Console"/>
                <a:cs typeface="Lucida Console"/>
              </a:rPr>
              <a:t>Reliance</a:t>
            </a:r>
            <a:r>
              <a:rPr lang="nl-NL" sz="1050" dirty="0">
                <a:latin typeface="Lucida Console"/>
                <a:cs typeface="Lucida Console"/>
              </a:rPr>
              <a:t> Communications </a:t>
            </a:r>
            <a:r>
              <a:rPr lang="nl-NL" sz="1050" dirty="0" smtClean="0">
                <a:latin typeface="Lucida Console"/>
                <a:cs typeface="Lucida Console"/>
              </a:rPr>
              <a:t>Ltd. </a:t>
            </a:r>
            <a:r>
              <a:rPr lang="nl-NL" sz="1050" dirty="0">
                <a:latin typeface="Lucida Console"/>
                <a:cs typeface="Lucida Console"/>
              </a:rPr>
              <a:t>MUMBAI </a:t>
            </a:r>
            <a:r>
              <a:rPr lang="nl-NL" sz="1050" dirty="0" smtClean="0">
                <a:latin typeface="Lucida Console"/>
                <a:cs typeface="Lucida Console"/>
              </a:rPr>
              <a:t> India </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 33,447     48  AS4771   NZTELECOM </a:t>
            </a:r>
            <a:r>
              <a:rPr lang="nl-NL" sz="1050" dirty="0">
                <a:latin typeface="Lucida Console"/>
                <a:cs typeface="Lucida Console"/>
              </a:rPr>
              <a:t>Telecom New </a:t>
            </a:r>
            <a:r>
              <a:rPr lang="nl-NL" sz="1050" dirty="0" err="1">
                <a:latin typeface="Lucida Console"/>
                <a:cs typeface="Lucida Console"/>
              </a:rPr>
              <a:t>Zealand</a:t>
            </a:r>
            <a:r>
              <a:rPr lang="nl-NL" sz="1050" dirty="0">
                <a:latin typeface="Lucida Console"/>
                <a:cs typeface="Lucida Console"/>
              </a:rPr>
              <a:t> Ltd. </a:t>
            </a:r>
            <a:r>
              <a:rPr lang="nl-NL" sz="1050" dirty="0" smtClean="0">
                <a:latin typeface="Lucida Console"/>
                <a:cs typeface="Lucida Console"/>
              </a:rPr>
              <a:t>                             New </a:t>
            </a:r>
            <a:r>
              <a:rPr lang="nl-NL" sz="1050" dirty="0" err="1">
                <a:latin typeface="Lucida Console"/>
                <a:cs typeface="Lucida Console"/>
              </a:rPr>
              <a:t>Zealand</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 31,076    290  AS4713   OCN </a:t>
            </a:r>
            <a:r>
              <a:rPr lang="nl-NL" sz="1050" dirty="0">
                <a:latin typeface="Lucida Console"/>
                <a:cs typeface="Lucida Console"/>
              </a:rPr>
              <a:t>NTT Communications Corporation </a:t>
            </a:r>
            <a:r>
              <a:rPr lang="nl-NL" sz="1050" dirty="0" smtClean="0">
                <a:latin typeface="Lucida Console"/>
                <a:cs typeface="Lucida Console"/>
              </a:rPr>
              <a:t>                             Japan </a:t>
            </a:r>
            <a:endParaRPr lang="nl-NL" sz="1050" dirty="0">
              <a:latin typeface="Lucida Console"/>
              <a:cs typeface="Lucida Console"/>
            </a:endParaRPr>
          </a:p>
          <a:p>
            <a:r>
              <a:rPr lang="nl-NL" sz="1050" dirty="0">
                <a:latin typeface="Lucida Console"/>
                <a:cs typeface="Lucida Console"/>
              </a:rPr>
              <a:t>NON-DNSSEC </a:t>
            </a:r>
            <a:r>
              <a:rPr lang="nl-NL" sz="1050" dirty="0" smtClean="0">
                <a:latin typeface="Lucida Console"/>
                <a:cs typeface="Lucida Console"/>
              </a:rPr>
              <a:t> 30,899    115  AS25019  </a:t>
            </a:r>
            <a:r>
              <a:rPr lang="nl-NL" sz="1050" dirty="0">
                <a:latin typeface="Lucida Console"/>
                <a:cs typeface="Lucida Console"/>
              </a:rPr>
              <a:t>SAUDINETSTC-AS </a:t>
            </a:r>
            <a:r>
              <a:rPr lang="nl-NL" sz="1050" dirty="0" err="1">
                <a:latin typeface="Lucida Console"/>
                <a:cs typeface="Lucida Console"/>
              </a:rPr>
              <a:t>Autonomus</a:t>
            </a:r>
            <a:r>
              <a:rPr lang="nl-NL" sz="1050" dirty="0">
                <a:latin typeface="Lucida Console"/>
                <a:cs typeface="Lucida Console"/>
              </a:rPr>
              <a:t> System </a:t>
            </a:r>
            <a:r>
              <a:rPr lang="nl-NL" sz="1050" dirty="0" err="1">
                <a:latin typeface="Lucida Console"/>
                <a:cs typeface="Lucida Console"/>
              </a:rPr>
              <a:t>Number</a:t>
            </a:r>
            <a:r>
              <a:rPr lang="nl-NL" sz="1050" dirty="0">
                <a:latin typeface="Lucida Console"/>
                <a:cs typeface="Lucida Console"/>
              </a:rPr>
              <a:t> </a:t>
            </a:r>
            <a:r>
              <a:rPr lang="nl-NL" sz="1050" dirty="0" err="1">
                <a:latin typeface="Lucida Console"/>
                <a:cs typeface="Lucida Console"/>
              </a:rPr>
              <a:t>for</a:t>
            </a:r>
            <a:r>
              <a:rPr lang="nl-NL" sz="1050" dirty="0">
                <a:latin typeface="Lucida Console"/>
                <a:cs typeface="Lucida Console"/>
              </a:rPr>
              <a:t> </a:t>
            </a:r>
            <a:r>
              <a:rPr lang="nl-NL" sz="1050" dirty="0" err="1">
                <a:latin typeface="Lucida Console"/>
                <a:cs typeface="Lucida Console"/>
              </a:rPr>
              <a:t>SaudiNet</a:t>
            </a:r>
            <a:r>
              <a:rPr lang="nl-NL" sz="1050" dirty="0">
                <a:latin typeface="Lucida Console"/>
                <a:cs typeface="Lucida Console"/>
              </a:rPr>
              <a:t> </a:t>
            </a:r>
            <a:r>
              <a:rPr lang="nl-NL" sz="1050" dirty="0" smtClean="0">
                <a:latin typeface="Lucida Console"/>
                <a:cs typeface="Lucida Console"/>
              </a:rPr>
              <a:t>            </a:t>
            </a:r>
            <a:r>
              <a:rPr lang="nl-NL" sz="1050" dirty="0" err="1" smtClean="0">
                <a:latin typeface="Lucida Console"/>
                <a:cs typeface="Lucida Console"/>
              </a:rPr>
              <a:t>Saudi</a:t>
            </a:r>
            <a:r>
              <a:rPr lang="nl-NL" sz="1050" dirty="0" smtClean="0">
                <a:latin typeface="Lucida Console"/>
                <a:cs typeface="Lucida Console"/>
              </a:rPr>
              <a:t> </a:t>
            </a:r>
            <a:r>
              <a:rPr lang="nl-NL" sz="1050" dirty="0" err="1">
                <a:latin typeface="Lucida Console"/>
                <a:cs typeface="Lucida Console"/>
              </a:rPr>
              <a:t>Arabia</a:t>
            </a:r>
            <a:endParaRPr lang="nl-NL" sz="1050" dirty="0">
              <a:latin typeface="Lucida Console"/>
              <a:cs typeface="Lucida Console"/>
            </a:endParaRPr>
          </a:p>
          <a:p>
            <a:r>
              <a:rPr lang="nl-NL" sz="1050" dirty="0">
                <a:latin typeface="Lucida Console"/>
                <a:cs typeface="Lucida Console"/>
              </a:rPr>
              <a:t>FORWARDER </a:t>
            </a:r>
            <a:r>
              <a:rPr lang="nl-NL" sz="1050" dirty="0" smtClean="0">
                <a:latin typeface="Lucida Console"/>
                <a:cs typeface="Lucida Console"/>
              </a:rPr>
              <a:t>  26,771      7  AS8400   TELEKOM</a:t>
            </a:r>
            <a:r>
              <a:rPr lang="nl-NL" sz="1050" dirty="0">
                <a:latin typeface="Lucida Console"/>
                <a:cs typeface="Lucida Console"/>
              </a:rPr>
              <a:t>-AS TELEKOM SRBIJA </a:t>
            </a:r>
            <a:r>
              <a:rPr lang="nl-NL" sz="1050" dirty="0" err="1">
                <a:latin typeface="Lucida Console"/>
                <a:cs typeface="Lucida Console"/>
              </a:rPr>
              <a:t>a.d.</a:t>
            </a:r>
            <a:r>
              <a:rPr lang="nl-NL" sz="1050" dirty="0">
                <a:latin typeface="Lucida Console"/>
                <a:cs typeface="Lucida Console"/>
              </a:rPr>
              <a:t> </a:t>
            </a:r>
            <a:r>
              <a:rPr lang="nl-NL" sz="1050" dirty="0" smtClean="0">
                <a:latin typeface="Lucida Console"/>
                <a:cs typeface="Lucida Console"/>
              </a:rPr>
              <a:t>                                 </a:t>
            </a:r>
            <a:r>
              <a:rPr lang="nl-NL" sz="1050" dirty="0" err="1" smtClean="0">
                <a:latin typeface="Lucida Console"/>
                <a:cs typeface="Lucida Console"/>
              </a:rPr>
              <a:t>Serbia</a:t>
            </a:r>
            <a:endParaRPr lang="nl-NL" sz="1050" dirty="0">
              <a:latin typeface="Lucida Console"/>
              <a:cs typeface="Lucida Console"/>
            </a:endParaRPr>
          </a:p>
        </p:txBody>
      </p:sp>
      <p:sp>
        <p:nvSpPr>
          <p:cNvPr id="3" name="TextBox 2"/>
          <p:cNvSpPr txBox="1"/>
          <p:nvPr/>
        </p:nvSpPr>
        <p:spPr>
          <a:xfrm>
            <a:off x="-17531" y="1241825"/>
            <a:ext cx="5793686" cy="307777"/>
          </a:xfrm>
          <a:prstGeom prst="rect">
            <a:avLst/>
          </a:prstGeom>
          <a:noFill/>
        </p:spPr>
        <p:txBody>
          <a:bodyPr wrap="none" rtlCol="0">
            <a:spAutoFit/>
          </a:bodyPr>
          <a:lstStyle/>
          <a:p>
            <a:r>
              <a:rPr lang="en-US" sz="1400" dirty="0" smtClean="0"/>
              <a:t>DNSSEC?         Clients       Resolvers                      Origin AS     Origin AS Name </a:t>
            </a:r>
            <a:endParaRPr lang="en-US" sz="1400" dirty="0"/>
          </a:p>
        </p:txBody>
      </p:sp>
      <p:sp>
        <p:nvSpPr>
          <p:cNvPr id="4" name="TextBox 3"/>
          <p:cNvSpPr txBox="1"/>
          <p:nvPr/>
        </p:nvSpPr>
        <p:spPr>
          <a:xfrm>
            <a:off x="7885147" y="1241825"/>
            <a:ext cx="767721" cy="307777"/>
          </a:xfrm>
          <a:prstGeom prst="rect">
            <a:avLst/>
          </a:prstGeom>
          <a:noFill/>
        </p:spPr>
        <p:txBody>
          <a:bodyPr wrap="none" rtlCol="0">
            <a:spAutoFit/>
          </a:bodyPr>
          <a:lstStyle/>
          <a:p>
            <a:r>
              <a:rPr lang="en-US" sz="1400" dirty="0" smtClean="0"/>
              <a:t>Country</a:t>
            </a:r>
            <a:endParaRPr lang="en-US" sz="1400" dirty="0"/>
          </a:p>
        </p:txBody>
      </p:sp>
    </p:spTree>
    <p:extLst>
      <p:ext uri="{BB962C8B-B14F-4D97-AF65-F5344CB8AC3E}">
        <p14:creationId xmlns:p14="http://schemas.microsoft.com/office/powerpoint/2010/main" val="220638590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rot="1404578">
            <a:off x="6916658" y="336206"/>
            <a:ext cx="2224973" cy="369332"/>
          </a:xfrm>
          <a:prstGeom prst="rect">
            <a:avLst/>
          </a:prstGeom>
          <a:noFill/>
        </p:spPr>
        <p:txBody>
          <a:bodyPr wrap="none" rtlCol="0">
            <a:spAutoFit/>
          </a:bodyPr>
          <a:lstStyle/>
          <a:p>
            <a:r>
              <a:rPr lang="en-US" dirty="0">
                <a:solidFill>
                  <a:srgbClr val="984807"/>
                </a:solidFill>
                <a:latin typeface="AhnbergHand"/>
                <a:cs typeface="AhnbergHand"/>
              </a:rPr>
              <a:t>(the </a:t>
            </a:r>
            <a:r>
              <a:rPr lang="en-US" dirty="0" smtClean="0">
                <a:solidFill>
                  <a:srgbClr val="984807"/>
                </a:solidFill>
                <a:latin typeface="AhnbergHand"/>
                <a:cs typeface="AhnbergHand"/>
              </a:rPr>
              <a:t>other slide!)</a:t>
            </a:r>
            <a:endParaRPr lang="en-US" dirty="0">
              <a:solidFill>
                <a:srgbClr val="984807"/>
              </a:solidFill>
              <a:latin typeface="AhnbergHand"/>
              <a:cs typeface="AhnbergHand"/>
            </a:endParaRPr>
          </a:p>
        </p:txBody>
      </p:sp>
      <p:sp>
        <p:nvSpPr>
          <p:cNvPr id="5" name="TextBox 4"/>
          <p:cNvSpPr txBox="1"/>
          <p:nvPr/>
        </p:nvSpPr>
        <p:spPr>
          <a:xfrm>
            <a:off x="4022193" y="1352738"/>
            <a:ext cx="242938" cy="369332"/>
          </a:xfrm>
          <a:prstGeom prst="rect">
            <a:avLst/>
          </a:prstGeom>
          <a:noFill/>
          <a:ln>
            <a:solidFill>
              <a:schemeClr val="tx1"/>
            </a:solidFill>
          </a:ln>
        </p:spPr>
        <p:txBody>
          <a:bodyPr wrap="none" rtlCol="0">
            <a:spAutoFit/>
          </a:bodyPr>
          <a:lstStyle/>
          <a:p>
            <a:r>
              <a:rPr lang="en-US" dirty="0" smtClean="0"/>
              <a:t>.</a:t>
            </a:r>
            <a:endParaRPr lang="en-US" dirty="0"/>
          </a:p>
        </p:txBody>
      </p:sp>
      <p:sp>
        <p:nvSpPr>
          <p:cNvPr id="6" name="TextBox 5"/>
          <p:cNvSpPr txBox="1"/>
          <p:nvPr/>
        </p:nvSpPr>
        <p:spPr>
          <a:xfrm>
            <a:off x="3258394" y="2425928"/>
            <a:ext cx="614659" cy="369332"/>
          </a:xfrm>
          <a:prstGeom prst="rect">
            <a:avLst/>
          </a:prstGeom>
          <a:noFill/>
          <a:ln>
            <a:solidFill>
              <a:schemeClr val="tx1"/>
            </a:solidFill>
          </a:ln>
        </p:spPr>
        <p:txBody>
          <a:bodyPr wrap="none" rtlCol="0">
            <a:spAutoFit/>
          </a:bodyPr>
          <a:lstStyle/>
          <a:p>
            <a:r>
              <a:rPr lang="en-US" dirty="0" err="1" smtClean="0"/>
              <a:t>.net</a:t>
            </a:r>
            <a:r>
              <a:rPr lang="en-US" dirty="0" smtClean="0"/>
              <a:t>.</a:t>
            </a:r>
            <a:endParaRPr lang="en-US" dirty="0"/>
          </a:p>
        </p:txBody>
      </p:sp>
      <p:sp>
        <p:nvSpPr>
          <p:cNvPr id="7" name="TextBox 6"/>
          <p:cNvSpPr txBox="1"/>
          <p:nvPr/>
        </p:nvSpPr>
        <p:spPr>
          <a:xfrm>
            <a:off x="1990610" y="3861958"/>
            <a:ext cx="1926729" cy="369332"/>
          </a:xfrm>
          <a:prstGeom prst="rect">
            <a:avLst/>
          </a:prstGeom>
          <a:noFill/>
          <a:ln>
            <a:solidFill>
              <a:schemeClr val="tx1"/>
            </a:solidFill>
          </a:ln>
        </p:spPr>
        <p:txBody>
          <a:bodyPr wrap="none" rtlCol="0">
            <a:spAutoFit/>
          </a:bodyPr>
          <a:lstStyle/>
          <a:p>
            <a:r>
              <a:rPr lang="en-US" dirty="0" smtClean="0"/>
              <a:t>.</a:t>
            </a:r>
            <a:r>
              <a:rPr lang="en-US" dirty="0" err="1" smtClean="0"/>
              <a:t>dotnxdomain.net</a:t>
            </a:r>
            <a:r>
              <a:rPr lang="en-US" dirty="0" smtClean="0"/>
              <a:t>.</a:t>
            </a:r>
            <a:endParaRPr lang="en-US" dirty="0"/>
          </a:p>
        </p:txBody>
      </p:sp>
      <p:sp>
        <p:nvSpPr>
          <p:cNvPr id="8" name="TextBox 7"/>
          <p:cNvSpPr txBox="1"/>
          <p:nvPr/>
        </p:nvSpPr>
        <p:spPr>
          <a:xfrm>
            <a:off x="1181442" y="5297989"/>
            <a:ext cx="2017913" cy="369332"/>
          </a:xfrm>
          <a:prstGeom prst="rect">
            <a:avLst/>
          </a:prstGeom>
          <a:noFill/>
          <a:ln>
            <a:solidFill>
              <a:schemeClr val="tx1"/>
            </a:solidFill>
          </a:ln>
        </p:spPr>
        <p:txBody>
          <a:bodyPr wrap="none" rtlCol="0">
            <a:spAutoFit/>
          </a:bodyPr>
          <a:lstStyle/>
          <a:p>
            <a:r>
              <a:rPr lang="en-US" dirty="0" err="1" smtClean="0"/>
              <a:t>z.dotnxdomain.net</a:t>
            </a:r>
            <a:r>
              <a:rPr lang="en-US" dirty="0" smtClean="0"/>
              <a:t>.</a:t>
            </a:r>
            <a:endParaRPr lang="en-US" dirty="0"/>
          </a:p>
        </p:txBody>
      </p:sp>
      <p:sp>
        <p:nvSpPr>
          <p:cNvPr id="10" name="TextBox 9"/>
          <p:cNvSpPr txBox="1"/>
          <p:nvPr/>
        </p:nvSpPr>
        <p:spPr>
          <a:xfrm>
            <a:off x="4835071" y="820128"/>
            <a:ext cx="2271513" cy="369332"/>
          </a:xfrm>
          <a:prstGeom prst="rect">
            <a:avLst/>
          </a:prstGeom>
          <a:noFill/>
        </p:spPr>
        <p:txBody>
          <a:bodyPr wrap="none" rtlCol="0">
            <a:spAutoFit/>
          </a:bodyPr>
          <a:lstStyle/>
          <a:p>
            <a:r>
              <a:rPr lang="en-US" dirty="0" smtClean="0"/>
              <a:t>Root Key – pre-loaded</a:t>
            </a:r>
            <a:endParaRPr lang="en-US" dirty="0"/>
          </a:p>
        </p:txBody>
      </p:sp>
      <p:sp>
        <p:nvSpPr>
          <p:cNvPr id="11" name="TextBox 10"/>
          <p:cNvSpPr txBox="1"/>
          <p:nvPr/>
        </p:nvSpPr>
        <p:spPr>
          <a:xfrm>
            <a:off x="4724400" y="1189460"/>
            <a:ext cx="2567267" cy="646331"/>
          </a:xfrm>
          <a:prstGeom prst="rect">
            <a:avLst/>
          </a:prstGeom>
          <a:noFill/>
        </p:spPr>
        <p:txBody>
          <a:bodyPr wrap="none" rtlCol="0">
            <a:spAutoFit/>
          </a:bodyPr>
          <a:lstStyle/>
          <a:p>
            <a:r>
              <a:rPr lang="en-US" dirty="0" smtClean="0"/>
              <a:t>net NS  + RRSIG signature</a:t>
            </a:r>
          </a:p>
          <a:p>
            <a:r>
              <a:rPr lang="en-US" dirty="0" smtClean="0"/>
              <a:t>net DS  + RRSIG signature</a:t>
            </a:r>
            <a:endParaRPr lang="en-US" dirty="0"/>
          </a:p>
        </p:txBody>
      </p:sp>
      <p:sp>
        <p:nvSpPr>
          <p:cNvPr id="12" name="TextBox 11"/>
          <p:cNvSpPr txBox="1"/>
          <p:nvPr/>
        </p:nvSpPr>
        <p:spPr>
          <a:xfrm>
            <a:off x="4368824" y="2076611"/>
            <a:ext cx="3503220" cy="923330"/>
          </a:xfrm>
          <a:prstGeom prst="rect">
            <a:avLst/>
          </a:prstGeom>
          <a:noFill/>
        </p:spPr>
        <p:txBody>
          <a:bodyPr wrap="none" rtlCol="0">
            <a:spAutoFit/>
          </a:bodyPr>
          <a:lstStyle/>
          <a:p>
            <a:r>
              <a:rPr lang="en-US" dirty="0"/>
              <a:t>n</a:t>
            </a:r>
            <a:r>
              <a:rPr lang="en-US" dirty="0" smtClean="0"/>
              <a:t>et DNSKEY          + RRSIG signature</a:t>
            </a:r>
          </a:p>
          <a:p>
            <a:r>
              <a:rPr lang="en-US" dirty="0" err="1"/>
              <a:t>d</a:t>
            </a:r>
            <a:r>
              <a:rPr lang="en-US" dirty="0" err="1" smtClean="0"/>
              <a:t>otnxdomain</a:t>
            </a:r>
            <a:r>
              <a:rPr lang="en-US" dirty="0" smtClean="0"/>
              <a:t> NS + RRSIG signature</a:t>
            </a:r>
          </a:p>
          <a:p>
            <a:r>
              <a:rPr lang="en-US" dirty="0" err="1"/>
              <a:t>d</a:t>
            </a:r>
            <a:r>
              <a:rPr lang="en-US" dirty="0" err="1" smtClean="0"/>
              <a:t>otnxdomain</a:t>
            </a:r>
            <a:r>
              <a:rPr lang="en-US" dirty="0" smtClean="0"/>
              <a:t> DS + RRSIG signature</a:t>
            </a:r>
            <a:endParaRPr lang="en-US" dirty="0"/>
          </a:p>
        </p:txBody>
      </p:sp>
      <p:sp>
        <p:nvSpPr>
          <p:cNvPr id="13" name="TextBox 12"/>
          <p:cNvSpPr txBox="1"/>
          <p:nvPr/>
        </p:nvSpPr>
        <p:spPr>
          <a:xfrm>
            <a:off x="4113029" y="3707584"/>
            <a:ext cx="3994753" cy="923330"/>
          </a:xfrm>
          <a:prstGeom prst="rect">
            <a:avLst/>
          </a:prstGeom>
          <a:noFill/>
        </p:spPr>
        <p:txBody>
          <a:bodyPr wrap="none" rtlCol="0">
            <a:spAutoFit/>
          </a:bodyPr>
          <a:lstStyle/>
          <a:p>
            <a:r>
              <a:rPr lang="en-US" dirty="0" err="1" smtClean="0"/>
              <a:t>dotnxdomain</a:t>
            </a:r>
            <a:r>
              <a:rPr lang="en-US" dirty="0" smtClean="0"/>
              <a:t> DNSKEY + RRSIG signature</a:t>
            </a:r>
          </a:p>
          <a:p>
            <a:r>
              <a:rPr lang="en-US" dirty="0"/>
              <a:t>z</a:t>
            </a:r>
            <a:r>
              <a:rPr lang="en-US" dirty="0" smtClean="0"/>
              <a:t> NS                                 + RRSIG signature</a:t>
            </a:r>
          </a:p>
          <a:p>
            <a:r>
              <a:rPr lang="en-US" dirty="0"/>
              <a:t>z</a:t>
            </a:r>
            <a:r>
              <a:rPr lang="en-US" dirty="0" smtClean="0"/>
              <a:t> DS                                 + RRSIG signature</a:t>
            </a:r>
            <a:endParaRPr lang="en-US" dirty="0"/>
          </a:p>
        </p:txBody>
      </p:sp>
      <p:sp>
        <p:nvSpPr>
          <p:cNvPr id="14" name="TextBox 13"/>
          <p:cNvSpPr txBox="1"/>
          <p:nvPr/>
        </p:nvSpPr>
        <p:spPr>
          <a:xfrm>
            <a:off x="3394585" y="5338630"/>
            <a:ext cx="2779953" cy="646331"/>
          </a:xfrm>
          <a:prstGeom prst="rect">
            <a:avLst/>
          </a:prstGeom>
          <a:noFill/>
        </p:spPr>
        <p:txBody>
          <a:bodyPr wrap="none" rtlCol="0">
            <a:spAutoFit/>
          </a:bodyPr>
          <a:lstStyle/>
          <a:p>
            <a:r>
              <a:rPr lang="en-US" dirty="0"/>
              <a:t>z</a:t>
            </a:r>
            <a:r>
              <a:rPr lang="en-US" dirty="0" smtClean="0"/>
              <a:t> DNSKEY + RRSIG signature</a:t>
            </a:r>
          </a:p>
          <a:p>
            <a:r>
              <a:rPr lang="en-US" dirty="0"/>
              <a:t>x</a:t>
            </a:r>
            <a:r>
              <a:rPr lang="en-US" dirty="0" smtClean="0"/>
              <a:t>  A           + RRSIG signature</a:t>
            </a:r>
          </a:p>
        </p:txBody>
      </p:sp>
      <p:sp>
        <p:nvSpPr>
          <p:cNvPr id="15" name="TextBox 14"/>
          <p:cNvSpPr txBox="1"/>
          <p:nvPr/>
        </p:nvSpPr>
        <p:spPr>
          <a:xfrm>
            <a:off x="163496" y="251903"/>
            <a:ext cx="4201089" cy="369332"/>
          </a:xfrm>
          <a:prstGeom prst="rect">
            <a:avLst/>
          </a:prstGeom>
          <a:noFill/>
        </p:spPr>
        <p:txBody>
          <a:bodyPr wrap="none" rtlCol="0">
            <a:spAutoFit/>
          </a:bodyPr>
          <a:lstStyle/>
          <a:p>
            <a:r>
              <a:rPr lang="en-US" dirty="0" smtClean="0">
                <a:latin typeface="Powderfinger Type"/>
                <a:cs typeface="Powderfinger Type"/>
              </a:rPr>
              <a:t>Signing “</a:t>
            </a:r>
            <a:r>
              <a:rPr lang="en-US" dirty="0" err="1" smtClean="0">
                <a:latin typeface="Powderfinger Type"/>
                <a:cs typeface="Powderfinger Type"/>
              </a:rPr>
              <a:t>x.z.dotnxdomain.net</a:t>
            </a:r>
            <a:r>
              <a:rPr lang="en-US" dirty="0" smtClean="0">
                <a:latin typeface="Powderfinger Type"/>
                <a:cs typeface="Powderfinger Type"/>
              </a:rPr>
              <a:t>”</a:t>
            </a:r>
            <a:endParaRPr lang="en-US" dirty="0">
              <a:latin typeface="Powderfinger Type"/>
              <a:cs typeface="Powderfinger Type"/>
            </a:endParaRPr>
          </a:p>
        </p:txBody>
      </p:sp>
      <p:sp>
        <p:nvSpPr>
          <p:cNvPr id="16" name="Freeform 15"/>
          <p:cNvSpPr/>
          <p:nvPr/>
        </p:nvSpPr>
        <p:spPr>
          <a:xfrm>
            <a:off x="7030357" y="941172"/>
            <a:ext cx="642405" cy="528399"/>
          </a:xfrm>
          <a:custGeom>
            <a:avLst/>
            <a:gdLst>
              <a:gd name="connsiteX0" fmla="*/ 0 w 642405"/>
              <a:gd name="connsiteY0" fmla="*/ 38542 h 528399"/>
              <a:gd name="connsiteX1" fmla="*/ 571500 w 642405"/>
              <a:gd name="connsiteY1" fmla="*/ 29471 h 528399"/>
              <a:gd name="connsiteX2" fmla="*/ 598714 w 642405"/>
              <a:gd name="connsiteY2" fmla="*/ 365114 h 528399"/>
              <a:gd name="connsiteX3" fmla="*/ 254000 w 642405"/>
              <a:gd name="connsiteY3" fmla="*/ 455828 h 528399"/>
              <a:gd name="connsiteX4" fmla="*/ 308429 w 642405"/>
              <a:gd name="connsiteY4" fmla="*/ 346971 h 528399"/>
              <a:gd name="connsiteX5" fmla="*/ 244929 w 642405"/>
              <a:gd name="connsiteY5" fmla="*/ 455828 h 528399"/>
              <a:gd name="connsiteX6" fmla="*/ 371929 w 642405"/>
              <a:gd name="connsiteY6" fmla="*/ 528399 h 5283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42405" h="528399">
                <a:moveTo>
                  <a:pt x="0" y="38542"/>
                </a:moveTo>
                <a:cubicBezTo>
                  <a:pt x="235857" y="6792"/>
                  <a:pt x="471714" y="-24958"/>
                  <a:pt x="571500" y="29471"/>
                </a:cubicBezTo>
                <a:cubicBezTo>
                  <a:pt x="671286" y="83900"/>
                  <a:pt x="651631" y="294055"/>
                  <a:pt x="598714" y="365114"/>
                </a:cubicBezTo>
                <a:cubicBezTo>
                  <a:pt x="545797" y="436173"/>
                  <a:pt x="302381" y="458852"/>
                  <a:pt x="254000" y="455828"/>
                </a:cubicBezTo>
                <a:cubicBezTo>
                  <a:pt x="205619" y="452804"/>
                  <a:pt x="309941" y="346971"/>
                  <a:pt x="308429" y="346971"/>
                </a:cubicBezTo>
                <a:cubicBezTo>
                  <a:pt x="306917" y="346971"/>
                  <a:pt x="234346" y="425590"/>
                  <a:pt x="244929" y="455828"/>
                </a:cubicBezTo>
                <a:cubicBezTo>
                  <a:pt x="255512" y="486066"/>
                  <a:pt x="371929" y="528399"/>
                  <a:pt x="371929" y="528399"/>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7" name="Freeform 16"/>
          <p:cNvSpPr/>
          <p:nvPr/>
        </p:nvSpPr>
        <p:spPr>
          <a:xfrm>
            <a:off x="6994071" y="822129"/>
            <a:ext cx="799174" cy="837942"/>
          </a:xfrm>
          <a:custGeom>
            <a:avLst/>
            <a:gdLst>
              <a:gd name="connsiteX0" fmla="*/ 0 w 799174"/>
              <a:gd name="connsiteY0" fmla="*/ 39657 h 837942"/>
              <a:gd name="connsiteX1" fmla="*/ 689429 w 799174"/>
              <a:gd name="connsiteY1" fmla="*/ 57800 h 837942"/>
              <a:gd name="connsiteX2" fmla="*/ 762000 w 799174"/>
              <a:gd name="connsiteY2" fmla="*/ 593014 h 837942"/>
              <a:gd name="connsiteX3" fmla="*/ 326572 w 799174"/>
              <a:gd name="connsiteY3" fmla="*/ 828871 h 837942"/>
              <a:gd name="connsiteX4" fmla="*/ 399143 w 799174"/>
              <a:gd name="connsiteY4" fmla="*/ 729085 h 837942"/>
              <a:gd name="connsiteX5" fmla="*/ 344715 w 799174"/>
              <a:gd name="connsiteY5" fmla="*/ 819800 h 837942"/>
              <a:gd name="connsiteX6" fmla="*/ 426358 w 799174"/>
              <a:gd name="connsiteY6" fmla="*/ 837942 h 837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99174" h="837942">
                <a:moveTo>
                  <a:pt x="0" y="39657"/>
                </a:moveTo>
                <a:cubicBezTo>
                  <a:pt x="281214" y="2615"/>
                  <a:pt x="562429" y="-34426"/>
                  <a:pt x="689429" y="57800"/>
                </a:cubicBezTo>
                <a:cubicBezTo>
                  <a:pt x="816429" y="150026"/>
                  <a:pt x="822476" y="464502"/>
                  <a:pt x="762000" y="593014"/>
                </a:cubicBezTo>
                <a:cubicBezTo>
                  <a:pt x="701524" y="721526"/>
                  <a:pt x="387048" y="806193"/>
                  <a:pt x="326572" y="828871"/>
                </a:cubicBezTo>
                <a:cubicBezTo>
                  <a:pt x="266096" y="851549"/>
                  <a:pt x="396119" y="730597"/>
                  <a:pt x="399143" y="729085"/>
                </a:cubicBezTo>
                <a:cubicBezTo>
                  <a:pt x="402167" y="727573"/>
                  <a:pt x="340179" y="801657"/>
                  <a:pt x="344715" y="819800"/>
                </a:cubicBezTo>
                <a:cubicBezTo>
                  <a:pt x="349251" y="837943"/>
                  <a:pt x="387804" y="837942"/>
                  <a:pt x="426358" y="837942"/>
                </a:cubicBezTo>
              </a:path>
            </a:pathLst>
          </a:cu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9" name="Freeform 18"/>
          <p:cNvSpPr/>
          <p:nvPr/>
        </p:nvSpPr>
        <p:spPr>
          <a:xfrm>
            <a:off x="4898571" y="1789090"/>
            <a:ext cx="254028" cy="371638"/>
          </a:xfrm>
          <a:custGeom>
            <a:avLst/>
            <a:gdLst>
              <a:gd name="connsiteX0" fmla="*/ 54429 w 254028"/>
              <a:gd name="connsiteY0" fmla="*/ 88696 h 371638"/>
              <a:gd name="connsiteX1" fmla="*/ 163286 w 254028"/>
              <a:gd name="connsiteY1" fmla="*/ 7053 h 371638"/>
              <a:gd name="connsiteX2" fmla="*/ 254000 w 254028"/>
              <a:gd name="connsiteY2" fmla="*/ 115910 h 371638"/>
              <a:gd name="connsiteX3" fmla="*/ 154215 w 254028"/>
              <a:gd name="connsiteY3" fmla="*/ 7053 h 371638"/>
              <a:gd name="connsiteX4" fmla="*/ 81643 w 254028"/>
              <a:gd name="connsiteY4" fmla="*/ 360839 h 371638"/>
              <a:gd name="connsiteX5" fmla="*/ 208643 w 254028"/>
              <a:gd name="connsiteY5" fmla="*/ 288267 h 371638"/>
              <a:gd name="connsiteX6" fmla="*/ 72572 w 254028"/>
              <a:gd name="connsiteY6" fmla="*/ 369910 h 371638"/>
              <a:gd name="connsiteX7" fmla="*/ 0 w 254028"/>
              <a:gd name="connsiteY7" fmla="*/ 297339 h 371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4028" h="371638">
                <a:moveTo>
                  <a:pt x="54429" y="88696"/>
                </a:moveTo>
                <a:cubicBezTo>
                  <a:pt x="92226" y="45606"/>
                  <a:pt x="130024" y="2517"/>
                  <a:pt x="163286" y="7053"/>
                </a:cubicBezTo>
                <a:cubicBezTo>
                  <a:pt x="196548" y="11589"/>
                  <a:pt x="255512" y="115910"/>
                  <a:pt x="254000" y="115910"/>
                </a:cubicBezTo>
                <a:cubicBezTo>
                  <a:pt x="252488" y="115910"/>
                  <a:pt x="182941" y="-33768"/>
                  <a:pt x="154215" y="7053"/>
                </a:cubicBezTo>
                <a:cubicBezTo>
                  <a:pt x="125489" y="47874"/>
                  <a:pt x="72572" y="313970"/>
                  <a:pt x="81643" y="360839"/>
                </a:cubicBezTo>
                <a:cubicBezTo>
                  <a:pt x="90714" y="407708"/>
                  <a:pt x="210155" y="286755"/>
                  <a:pt x="208643" y="288267"/>
                </a:cubicBezTo>
                <a:cubicBezTo>
                  <a:pt x="207131" y="289779"/>
                  <a:pt x="107346" y="368398"/>
                  <a:pt x="72572" y="369910"/>
                </a:cubicBezTo>
                <a:cubicBezTo>
                  <a:pt x="37798" y="371422"/>
                  <a:pt x="0" y="297339"/>
                  <a:pt x="0" y="297339"/>
                </a:cubicBezTo>
              </a:path>
            </a:pathLst>
          </a:custGeom>
          <a:ln>
            <a:solidFill>
              <a:srgbClr val="E46C0A"/>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0" name="Freeform 19"/>
          <p:cNvSpPr/>
          <p:nvPr/>
        </p:nvSpPr>
        <p:spPr>
          <a:xfrm>
            <a:off x="5560786" y="2084128"/>
            <a:ext cx="2530015" cy="256301"/>
          </a:xfrm>
          <a:custGeom>
            <a:avLst/>
            <a:gdLst>
              <a:gd name="connsiteX0" fmla="*/ 0 w 2530015"/>
              <a:gd name="connsiteY0" fmla="*/ 111158 h 256301"/>
              <a:gd name="connsiteX1" fmla="*/ 2394857 w 2530015"/>
              <a:gd name="connsiteY1" fmla="*/ 2301 h 256301"/>
              <a:gd name="connsiteX2" fmla="*/ 2231571 w 2530015"/>
              <a:gd name="connsiteY2" fmla="*/ 201872 h 256301"/>
              <a:gd name="connsiteX3" fmla="*/ 2249714 w 2530015"/>
              <a:gd name="connsiteY3" fmla="*/ 111158 h 256301"/>
              <a:gd name="connsiteX4" fmla="*/ 2213428 w 2530015"/>
              <a:gd name="connsiteY4" fmla="*/ 229086 h 256301"/>
              <a:gd name="connsiteX5" fmla="*/ 2322285 w 2530015"/>
              <a:gd name="connsiteY5" fmla="*/ 256301 h 256301"/>
              <a:gd name="connsiteX6" fmla="*/ 2222500 w 2530015"/>
              <a:gd name="connsiteY6" fmla="*/ 229086 h 256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30015" h="256301">
                <a:moveTo>
                  <a:pt x="0" y="111158"/>
                </a:moveTo>
                <a:cubicBezTo>
                  <a:pt x="1011464" y="49170"/>
                  <a:pt x="2022928" y="-12818"/>
                  <a:pt x="2394857" y="2301"/>
                </a:cubicBezTo>
                <a:cubicBezTo>
                  <a:pt x="2766786" y="17420"/>
                  <a:pt x="2255761" y="183729"/>
                  <a:pt x="2231571" y="201872"/>
                </a:cubicBezTo>
                <a:cubicBezTo>
                  <a:pt x="2207381" y="220015"/>
                  <a:pt x="2252738" y="106622"/>
                  <a:pt x="2249714" y="111158"/>
                </a:cubicBezTo>
                <a:cubicBezTo>
                  <a:pt x="2246690" y="115694"/>
                  <a:pt x="2201333" y="204896"/>
                  <a:pt x="2213428" y="229086"/>
                </a:cubicBezTo>
                <a:cubicBezTo>
                  <a:pt x="2225523" y="253277"/>
                  <a:pt x="2320773" y="256301"/>
                  <a:pt x="2322285" y="256301"/>
                </a:cubicBezTo>
                <a:cubicBezTo>
                  <a:pt x="2323797" y="256301"/>
                  <a:pt x="2273148" y="242693"/>
                  <a:pt x="2222500" y="229086"/>
                </a:cubicBezTo>
              </a:path>
            </a:pathLst>
          </a:cu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1" name="Freeform 20"/>
          <p:cNvSpPr/>
          <p:nvPr/>
        </p:nvSpPr>
        <p:spPr>
          <a:xfrm>
            <a:off x="5560786" y="1951200"/>
            <a:ext cx="2830723" cy="670477"/>
          </a:xfrm>
          <a:custGeom>
            <a:avLst/>
            <a:gdLst>
              <a:gd name="connsiteX0" fmla="*/ 0 w 2830723"/>
              <a:gd name="connsiteY0" fmla="*/ 135229 h 670477"/>
              <a:gd name="connsiteX1" fmla="*/ 2730500 w 2830723"/>
              <a:gd name="connsiteY1" fmla="*/ 26371 h 670477"/>
              <a:gd name="connsiteX2" fmla="*/ 2240643 w 2830723"/>
              <a:gd name="connsiteY2" fmla="*/ 570657 h 670477"/>
              <a:gd name="connsiteX3" fmla="*/ 2258785 w 2830723"/>
              <a:gd name="connsiteY3" fmla="*/ 516229 h 670477"/>
              <a:gd name="connsiteX4" fmla="*/ 2213428 w 2830723"/>
              <a:gd name="connsiteY4" fmla="*/ 597871 h 670477"/>
              <a:gd name="connsiteX5" fmla="*/ 2376714 w 2830723"/>
              <a:gd name="connsiteY5" fmla="*/ 670443 h 670477"/>
              <a:gd name="connsiteX6" fmla="*/ 2231571 w 2830723"/>
              <a:gd name="connsiteY6" fmla="*/ 588800 h 670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30723" h="670477">
                <a:moveTo>
                  <a:pt x="0" y="135229"/>
                </a:moveTo>
                <a:cubicBezTo>
                  <a:pt x="1178530" y="44514"/>
                  <a:pt x="2357060" y="-46200"/>
                  <a:pt x="2730500" y="26371"/>
                </a:cubicBezTo>
                <a:cubicBezTo>
                  <a:pt x="3103941" y="98942"/>
                  <a:pt x="2319262" y="489014"/>
                  <a:pt x="2240643" y="570657"/>
                </a:cubicBezTo>
                <a:cubicBezTo>
                  <a:pt x="2162024" y="652300"/>
                  <a:pt x="2263321" y="511693"/>
                  <a:pt x="2258785" y="516229"/>
                </a:cubicBezTo>
                <a:cubicBezTo>
                  <a:pt x="2254249" y="520765"/>
                  <a:pt x="2193773" y="572169"/>
                  <a:pt x="2213428" y="597871"/>
                </a:cubicBezTo>
                <a:cubicBezTo>
                  <a:pt x="2233083" y="623573"/>
                  <a:pt x="2373690" y="671955"/>
                  <a:pt x="2376714" y="670443"/>
                </a:cubicBezTo>
                <a:cubicBezTo>
                  <a:pt x="2379738" y="668931"/>
                  <a:pt x="2305654" y="628865"/>
                  <a:pt x="2231571" y="588800"/>
                </a:cubicBezTo>
              </a:path>
            </a:pathLst>
          </a:cu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2" name="Freeform 21"/>
          <p:cNvSpPr/>
          <p:nvPr/>
        </p:nvSpPr>
        <p:spPr>
          <a:xfrm>
            <a:off x="5533571" y="1810469"/>
            <a:ext cx="3099516" cy="1097325"/>
          </a:xfrm>
          <a:custGeom>
            <a:avLst/>
            <a:gdLst>
              <a:gd name="connsiteX0" fmla="*/ 0 w 3099516"/>
              <a:gd name="connsiteY0" fmla="*/ 185245 h 1097325"/>
              <a:gd name="connsiteX1" fmla="*/ 3011715 w 3099516"/>
              <a:gd name="connsiteY1" fmla="*/ 58245 h 1097325"/>
              <a:gd name="connsiteX2" fmla="*/ 2295072 w 3099516"/>
              <a:gd name="connsiteY2" fmla="*/ 1010745 h 1097325"/>
              <a:gd name="connsiteX3" fmla="*/ 2322286 w 3099516"/>
              <a:gd name="connsiteY3" fmla="*/ 910960 h 1097325"/>
              <a:gd name="connsiteX4" fmla="*/ 2295072 w 3099516"/>
              <a:gd name="connsiteY4" fmla="*/ 1074245 h 1097325"/>
              <a:gd name="connsiteX5" fmla="*/ 2530929 w 3099516"/>
              <a:gd name="connsiteY5" fmla="*/ 1092388 h 1097325"/>
              <a:gd name="connsiteX6" fmla="*/ 2267858 w 3099516"/>
              <a:gd name="connsiteY6" fmla="*/ 1037960 h 1097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99516" h="1097325">
                <a:moveTo>
                  <a:pt x="0" y="185245"/>
                </a:moveTo>
                <a:cubicBezTo>
                  <a:pt x="1314601" y="52953"/>
                  <a:pt x="2629203" y="-79338"/>
                  <a:pt x="3011715" y="58245"/>
                </a:cubicBezTo>
                <a:cubicBezTo>
                  <a:pt x="3394227" y="195828"/>
                  <a:pt x="2409977" y="868626"/>
                  <a:pt x="2295072" y="1010745"/>
                </a:cubicBezTo>
                <a:cubicBezTo>
                  <a:pt x="2180167" y="1152864"/>
                  <a:pt x="2322286" y="900377"/>
                  <a:pt x="2322286" y="910960"/>
                </a:cubicBezTo>
                <a:cubicBezTo>
                  <a:pt x="2322286" y="921543"/>
                  <a:pt x="2260298" y="1044007"/>
                  <a:pt x="2295072" y="1074245"/>
                </a:cubicBezTo>
                <a:cubicBezTo>
                  <a:pt x="2329846" y="1104483"/>
                  <a:pt x="2535465" y="1098435"/>
                  <a:pt x="2530929" y="1092388"/>
                </a:cubicBezTo>
                <a:cubicBezTo>
                  <a:pt x="2526393" y="1086341"/>
                  <a:pt x="2267858" y="1037960"/>
                  <a:pt x="2267858" y="1037960"/>
                </a:cubicBezTo>
              </a:path>
            </a:pathLst>
          </a:cu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3" name="Freeform 22"/>
          <p:cNvSpPr/>
          <p:nvPr/>
        </p:nvSpPr>
        <p:spPr>
          <a:xfrm>
            <a:off x="4807857" y="2993098"/>
            <a:ext cx="1030659" cy="781350"/>
          </a:xfrm>
          <a:custGeom>
            <a:avLst/>
            <a:gdLst>
              <a:gd name="connsiteX0" fmla="*/ 0 w 1030659"/>
              <a:gd name="connsiteY0" fmla="*/ 100259 h 781350"/>
              <a:gd name="connsiteX1" fmla="*/ 181429 w 1030659"/>
              <a:gd name="connsiteY1" fmla="*/ 473 h 781350"/>
              <a:gd name="connsiteX2" fmla="*/ 317500 w 1030659"/>
              <a:gd name="connsiteY2" fmla="*/ 136545 h 781350"/>
              <a:gd name="connsiteX3" fmla="*/ 154214 w 1030659"/>
              <a:gd name="connsiteY3" fmla="*/ 27688 h 781350"/>
              <a:gd name="connsiteX4" fmla="*/ 235857 w 1030659"/>
              <a:gd name="connsiteY4" fmla="*/ 381473 h 781350"/>
              <a:gd name="connsiteX5" fmla="*/ 979714 w 1030659"/>
              <a:gd name="connsiteY5" fmla="*/ 726188 h 781350"/>
              <a:gd name="connsiteX6" fmla="*/ 970643 w 1030659"/>
              <a:gd name="connsiteY6" fmla="*/ 581045 h 781350"/>
              <a:gd name="connsiteX7" fmla="*/ 1016000 w 1030659"/>
              <a:gd name="connsiteY7" fmla="*/ 735259 h 781350"/>
              <a:gd name="connsiteX8" fmla="*/ 825500 w 1030659"/>
              <a:gd name="connsiteY8" fmla="*/ 780616 h 781350"/>
              <a:gd name="connsiteX9" fmla="*/ 1006929 w 1030659"/>
              <a:gd name="connsiteY9" fmla="*/ 708045 h 781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30659" h="781350">
                <a:moveTo>
                  <a:pt x="0" y="100259"/>
                </a:moveTo>
                <a:cubicBezTo>
                  <a:pt x="64256" y="47342"/>
                  <a:pt x="128512" y="-5575"/>
                  <a:pt x="181429" y="473"/>
                </a:cubicBezTo>
                <a:cubicBezTo>
                  <a:pt x="234346" y="6521"/>
                  <a:pt x="322036" y="132009"/>
                  <a:pt x="317500" y="136545"/>
                </a:cubicBezTo>
                <a:cubicBezTo>
                  <a:pt x="312964" y="141081"/>
                  <a:pt x="167821" y="-13133"/>
                  <a:pt x="154214" y="27688"/>
                </a:cubicBezTo>
                <a:cubicBezTo>
                  <a:pt x="140607" y="68509"/>
                  <a:pt x="98274" y="265056"/>
                  <a:pt x="235857" y="381473"/>
                </a:cubicBezTo>
                <a:cubicBezTo>
                  <a:pt x="373440" y="497890"/>
                  <a:pt x="857250" y="692926"/>
                  <a:pt x="979714" y="726188"/>
                </a:cubicBezTo>
                <a:cubicBezTo>
                  <a:pt x="1102178" y="759450"/>
                  <a:pt x="964595" y="579533"/>
                  <a:pt x="970643" y="581045"/>
                </a:cubicBezTo>
                <a:cubicBezTo>
                  <a:pt x="976691" y="582557"/>
                  <a:pt x="1040190" y="701997"/>
                  <a:pt x="1016000" y="735259"/>
                </a:cubicBezTo>
                <a:cubicBezTo>
                  <a:pt x="991810" y="768521"/>
                  <a:pt x="827012" y="785152"/>
                  <a:pt x="825500" y="780616"/>
                </a:cubicBezTo>
                <a:cubicBezTo>
                  <a:pt x="823988" y="776080"/>
                  <a:pt x="915458" y="742062"/>
                  <a:pt x="1006929" y="708045"/>
                </a:cubicBezTo>
              </a:path>
            </a:pathLst>
          </a:custGeom>
          <a:ln>
            <a:solidFill>
              <a:schemeClr val="accent3">
                <a:lumMod val="5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4" name="Freeform 23"/>
          <p:cNvSpPr/>
          <p:nvPr/>
        </p:nvSpPr>
        <p:spPr>
          <a:xfrm>
            <a:off x="6250214" y="3582880"/>
            <a:ext cx="2197083" cy="399477"/>
          </a:xfrm>
          <a:custGeom>
            <a:avLst/>
            <a:gdLst>
              <a:gd name="connsiteX0" fmla="*/ 0 w 2197083"/>
              <a:gd name="connsiteY0" fmla="*/ 218049 h 399477"/>
              <a:gd name="connsiteX1" fmla="*/ 1524000 w 2197083"/>
              <a:gd name="connsiteY1" fmla="*/ 334 h 399477"/>
              <a:gd name="connsiteX2" fmla="*/ 2195286 w 2197083"/>
              <a:gd name="connsiteY2" fmla="*/ 172691 h 399477"/>
              <a:gd name="connsiteX3" fmla="*/ 1723572 w 2197083"/>
              <a:gd name="connsiteY3" fmla="*/ 345049 h 399477"/>
              <a:gd name="connsiteX4" fmla="*/ 1796143 w 2197083"/>
              <a:gd name="connsiteY4" fmla="*/ 218049 h 399477"/>
              <a:gd name="connsiteX5" fmla="*/ 1723572 w 2197083"/>
              <a:gd name="connsiteY5" fmla="*/ 335977 h 399477"/>
              <a:gd name="connsiteX6" fmla="*/ 1859643 w 2197083"/>
              <a:gd name="connsiteY6" fmla="*/ 399477 h 399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97083" h="399477">
                <a:moveTo>
                  <a:pt x="0" y="218049"/>
                </a:moveTo>
                <a:cubicBezTo>
                  <a:pt x="579059" y="112971"/>
                  <a:pt x="1158119" y="7894"/>
                  <a:pt x="1524000" y="334"/>
                </a:cubicBezTo>
                <a:cubicBezTo>
                  <a:pt x="1889881" y="-7226"/>
                  <a:pt x="2162024" y="115239"/>
                  <a:pt x="2195286" y="172691"/>
                </a:cubicBezTo>
                <a:cubicBezTo>
                  <a:pt x="2228548" y="230143"/>
                  <a:pt x="1790096" y="337489"/>
                  <a:pt x="1723572" y="345049"/>
                </a:cubicBezTo>
                <a:cubicBezTo>
                  <a:pt x="1657048" y="352609"/>
                  <a:pt x="1796143" y="219561"/>
                  <a:pt x="1796143" y="218049"/>
                </a:cubicBezTo>
                <a:cubicBezTo>
                  <a:pt x="1796143" y="216537"/>
                  <a:pt x="1712989" y="305739"/>
                  <a:pt x="1723572" y="335977"/>
                </a:cubicBezTo>
                <a:cubicBezTo>
                  <a:pt x="1734155" y="366215"/>
                  <a:pt x="1859643" y="399477"/>
                  <a:pt x="1859643" y="399477"/>
                </a:cubicBezTo>
              </a:path>
            </a:pathLst>
          </a:custGeom>
          <a:ln>
            <a:solidFill>
              <a:srgbClr val="4F6228"/>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6022430" y="3498786"/>
            <a:ext cx="2619571" cy="792000"/>
          </a:xfrm>
          <a:custGeom>
            <a:avLst/>
            <a:gdLst>
              <a:gd name="connsiteX0" fmla="*/ 55427 w 2619571"/>
              <a:gd name="connsiteY0" fmla="*/ 329357 h 792000"/>
              <a:gd name="connsiteX1" fmla="*/ 309427 w 2619571"/>
              <a:gd name="connsiteY1" fmla="*/ 129785 h 792000"/>
              <a:gd name="connsiteX2" fmla="*/ 2432141 w 2619571"/>
              <a:gd name="connsiteY2" fmla="*/ 20928 h 792000"/>
              <a:gd name="connsiteX3" fmla="*/ 2468427 w 2619571"/>
              <a:gd name="connsiteY3" fmla="*/ 556143 h 792000"/>
              <a:gd name="connsiteX4" fmla="*/ 2032999 w 2619571"/>
              <a:gd name="connsiteY4" fmla="*/ 701285 h 792000"/>
              <a:gd name="connsiteX5" fmla="*/ 2105570 w 2619571"/>
              <a:gd name="connsiteY5" fmla="*/ 619643 h 792000"/>
              <a:gd name="connsiteX6" fmla="*/ 2051141 w 2619571"/>
              <a:gd name="connsiteY6" fmla="*/ 674071 h 792000"/>
              <a:gd name="connsiteX7" fmla="*/ 2196284 w 2619571"/>
              <a:gd name="connsiteY7" fmla="*/ 792000 h 79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19571" h="792000">
                <a:moveTo>
                  <a:pt x="55427" y="329357"/>
                </a:moveTo>
                <a:cubicBezTo>
                  <a:pt x="-15633" y="255273"/>
                  <a:pt x="-86692" y="181190"/>
                  <a:pt x="309427" y="129785"/>
                </a:cubicBezTo>
                <a:cubicBezTo>
                  <a:pt x="705546" y="78380"/>
                  <a:pt x="2072308" y="-50132"/>
                  <a:pt x="2432141" y="20928"/>
                </a:cubicBezTo>
                <a:cubicBezTo>
                  <a:pt x="2791974" y="91988"/>
                  <a:pt x="2534951" y="442750"/>
                  <a:pt x="2468427" y="556143"/>
                </a:cubicBezTo>
                <a:cubicBezTo>
                  <a:pt x="2401903" y="669536"/>
                  <a:pt x="2093475" y="690702"/>
                  <a:pt x="2032999" y="701285"/>
                </a:cubicBezTo>
                <a:cubicBezTo>
                  <a:pt x="1972523" y="711868"/>
                  <a:pt x="2102546" y="624179"/>
                  <a:pt x="2105570" y="619643"/>
                </a:cubicBezTo>
                <a:cubicBezTo>
                  <a:pt x="2108594" y="615107"/>
                  <a:pt x="2036022" y="645345"/>
                  <a:pt x="2051141" y="674071"/>
                </a:cubicBezTo>
                <a:cubicBezTo>
                  <a:pt x="2066260" y="702797"/>
                  <a:pt x="2131272" y="747398"/>
                  <a:pt x="2196284" y="792000"/>
                </a:cubicBezTo>
              </a:path>
            </a:pathLst>
          </a:custGeom>
          <a:ln>
            <a:solidFill>
              <a:srgbClr val="4F6228"/>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6" name="Freeform 25"/>
          <p:cNvSpPr/>
          <p:nvPr/>
        </p:nvSpPr>
        <p:spPr>
          <a:xfrm>
            <a:off x="5877194" y="3308981"/>
            <a:ext cx="2882617" cy="1308376"/>
          </a:xfrm>
          <a:custGeom>
            <a:avLst/>
            <a:gdLst>
              <a:gd name="connsiteX0" fmla="*/ 37377 w 2882617"/>
              <a:gd name="connsiteY0" fmla="*/ 482876 h 1308376"/>
              <a:gd name="connsiteX1" fmla="*/ 137163 w 2882617"/>
              <a:gd name="connsiteY1" fmla="*/ 228876 h 1308376"/>
              <a:gd name="connsiteX2" fmla="*/ 1153163 w 2882617"/>
              <a:gd name="connsiteY2" fmla="*/ 138162 h 1308376"/>
              <a:gd name="connsiteX3" fmla="*/ 2786020 w 2882617"/>
              <a:gd name="connsiteY3" fmla="*/ 56519 h 1308376"/>
              <a:gd name="connsiteX4" fmla="*/ 2640877 w 2882617"/>
              <a:gd name="connsiteY4" fmla="*/ 1063448 h 1308376"/>
              <a:gd name="connsiteX5" fmla="*/ 2205449 w 2882617"/>
              <a:gd name="connsiteY5" fmla="*/ 1181376 h 1308376"/>
              <a:gd name="connsiteX6" fmla="*/ 2287092 w 2882617"/>
              <a:gd name="connsiteY6" fmla="*/ 1108805 h 1308376"/>
              <a:gd name="connsiteX7" fmla="*/ 2187306 w 2882617"/>
              <a:gd name="connsiteY7" fmla="*/ 1244876 h 1308376"/>
              <a:gd name="connsiteX8" fmla="*/ 2287092 w 2882617"/>
              <a:gd name="connsiteY8" fmla="*/ 1308376 h 1308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82617" h="1308376">
                <a:moveTo>
                  <a:pt x="37377" y="482876"/>
                </a:moveTo>
                <a:cubicBezTo>
                  <a:pt x="-5712" y="384602"/>
                  <a:pt x="-48801" y="286328"/>
                  <a:pt x="137163" y="228876"/>
                </a:cubicBezTo>
                <a:cubicBezTo>
                  <a:pt x="323127" y="171424"/>
                  <a:pt x="711687" y="166888"/>
                  <a:pt x="1153163" y="138162"/>
                </a:cubicBezTo>
                <a:cubicBezTo>
                  <a:pt x="1594639" y="109436"/>
                  <a:pt x="2538068" y="-97695"/>
                  <a:pt x="2786020" y="56519"/>
                </a:cubicBezTo>
                <a:cubicBezTo>
                  <a:pt x="3033972" y="210733"/>
                  <a:pt x="2737639" y="875972"/>
                  <a:pt x="2640877" y="1063448"/>
                </a:cubicBezTo>
                <a:cubicBezTo>
                  <a:pt x="2544115" y="1250924"/>
                  <a:pt x="2264413" y="1173817"/>
                  <a:pt x="2205449" y="1181376"/>
                </a:cubicBezTo>
                <a:cubicBezTo>
                  <a:pt x="2146485" y="1188936"/>
                  <a:pt x="2290116" y="1098222"/>
                  <a:pt x="2287092" y="1108805"/>
                </a:cubicBezTo>
                <a:cubicBezTo>
                  <a:pt x="2284068" y="1119388"/>
                  <a:pt x="2187306" y="1211614"/>
                  <a:pt x="2187306" y="1244876"/>
                </a:cubicBezTo>
                <a:cubicBezTo>
                  <a:pt x="2187306" y="1278138"/>
                  <a:pt x="2287092" y="1308376"/>
                  <a:pt x="2287092" y="1308376"/>
                </a:cubicBezTo>
              </a:path>
            </a:pathLst>
          </a:custGeom>
          <a:ln>
            <a:solidFill>
              <a:srgbClr val="4F6228"/>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7" name="Freeform 26"/>
          <p:cNvSpPr/>
          <p:nvPr/>
        </p:nvSpPr>
        <p:spPr>
          <a:xfrm>
            <a:off x="4054791" y="4590143"/>
            <a:ext cx="544423" cy="760325"/>
          </a:xfrm>
          <a:custGeom>
            <a:avLst/>
            <a:gdLst>
              <a:gd name="connsiteX0" fmla="*/ 226923 w 544423"/>
              <a:gd name="connsiteY0" fmla="*/ 81643 h 760325"/>
              <a:gd name="connsiteX1" fmla="*/ 426495 w 544423"/>
              <a:gd name="connsiteY1" fmla="*/ 0 h 760325"/>
              <a:gd name="connsiteX2" fmla="*/ 544423 w 544423"/>
              <a:gd name="connsiteY2" fmla="*/ 81643 h 760325"/>
              <a:gd name="connsiteX3" fmla="*/ 426495 w 544423"/>
              <a:gd name="connsiteY3" fmla="*/ 18143 h 760325"/>
              <a:gd name="connsiteX4" fmla="*/ 317638 w 544423"/>
              <a:gd name="connsiteY4" fmla="*/ 471714 h 760325"/>
              <a:gd name="connsiteX5" fmla="*/ 136209 w 544423"/>
              <a:gd name="connsiteY5" fmla="*/ 734786 h 760325"/>
              <a:gd name="connsiteX6" fmla="*/ 335780 w 544423"/>
              <a:gd name="connsiteY6" fmla="*/ 743857 h 760325"/>
              <a:gd name="connsiteX7" fmla="*/ 99923 w 544423"/>
              <a:gd name="connsiteY7" fmla="*/ 743857 h 760325"/>
              <a:gd name="connsiteX8" fmla="*/ 138 w 544423"/>
              <a:gd name="connsiteY8" fmla="*/ 526143 h 760325"/>
              <a:gd name="connsiteX9" fmla="*/ 118066 w 544423"/>
              <a:gd name="connsiteY9" fmla="*/ 743857 h 760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44423" h="760325">
                <a:moveTo>
                  <a:pt x="226923" y="81643"/>
                </a:moveTo>
                <a:cubicBezTo>
                  <a:pt x="300250" y="40821"/>
                  <a:pt x="373578" y="0"/>
                  <a:pt x="426495" y="0"/>
                </a:cubicBezTo>
                <a:cubicBezTo>
                  <a:pt x="479412" y="0"/>
                  <a:pt x="544423" y="78619"/>
                  <a:pt x="544423" y="81643"/>
                </a:cubicBezTo>
                <a:cubicBezTo>
                  <a:pt x="544423" y="84667"/>
                  <a:pt x="464292" y="-46869"/>
                  <a:pt x="426495" y="18143"/>
                </a:cubicBezTo>
                <a:cubicBezTo>
                  <a:pt x="388698" y="83155"/>
                  <a:pt x="366019" y="352274"/>
                  <a:pt x="317638" y="471714"/>
                </a:cubicBezTo>
                <a:cubicBezTo>
                  <a:pt x="269257" y="591154"/>
                  <a:pt x="133185" y="689429"/>
                  <a:pt x="136209" y="734786"/>
                </a:cubicBezTo>
                <a:cubicBezTo>
                  <a:pt x="139233" y="780143"/>
                  <a:pt x="341828" y="742345"/>
                  <a:pt x="335780" y="743857"/>
                </a:cubicBezTo>
                <a:cubicBezTo>
                  <a:pt x="329732" y="745369"/>
                  <a:pt x="155863" y="780143"/>
                  <a:pt x="99923" y="743857"/>
                </a:cubicBezTo>
                <a:cubicBezTo>
                  <a:pt x="43983" y="707571"/>
                  <a:pt x="-2886" y="526143"/>
                  <a:pt x="138" y="526143"/>
                </a:cubicBezTo>
                <a:cubicBezTo>
                  <a:pt x="3162" y="526143"/>
                  <a:pt x="118066" y="743857"/>
                  <a:pt x="118066" y="743857"/>
                </a:cubicBezTo>
              </a:path>
            </a:pathLst>
          </a:custGeom>
          <a:ln>
            <a:solidFill>
              <a:schemeClr val="accent4">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8" name="Freeform 27"/>
          <p:cNvSpPr/>
          <p:nvPr/>
        </p:nvSpPr>
        <p:spPr>
          <a:xfrm>
            <a:off x="4426857" y="5178881"/>
            <a:ext cx="2010426" cy="545186"/>
          </a:xfrm>
          <a:custGeom>
            <a:avLst/>
            <a:gdLst>
              <a:gd name="connsiteX0" fmla="*/ 0 w 2010426"/>
              <a:gd name="connsiteY0" fmla="*/ 273043 h 545186"/>
              <a:gd name="connsiteX1" fmla="*/ 1415143 w 2010426"/>
              <a:gd name="connsiteY1" fmla="*/ 900 h 545186"/>
              <a:gd name="connsiteX2" fmla="*/ 2004786 w 2010426"/>
              <a:gd name="connsiteY2" fmla="*/ 354686 h 545186"/>
              <a:gd name="connsiteX3" fmla="*/ 1714500 w 2010426"/>
              <a:gd name="connsiteY3" fmla="*/ 472614 h 545186"/>
              <a:gd name="connsiteX4" fmla="*/ 1741714 w 2010426"/>
              <a:gd name="connsiteY4" fmla="*/ 372829 h 545186"/>
              <a:gd name="connsiteX5" fmla="*/ 1705429 w 2010426"/>
              <a:gd name="connsiteY5" fmla="*/ 454471 h 545186"/>
              <a:gd name="connsiteX6" fmla="*/ 1787072 w 2010426"/>
              <a:gd name="connsiteY6" fmla="*/ 545186 h 545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10426" h="545186">
                <a:moveTo>
                  <a:pt x="0" y="273043"/>
                </a:moveTo>
                <a:cubicBezTo>
                  <a:pt x="540506" y="130168"/>
                  <a:pt x="1081012" y="-12707"/>
                  <a:pt x="1415143" y="900"/>
                </a:cubicBezTo>
                <a:cubicBezTo>
                  <a:pt x="1749274" y="14507"/>
                  <a:pt x="1954893" y="276067"/>
                  <a:pt x="2004786" y="354686"/>
                </a:cubicBezTo>
                <a:cubicBezTo>
                  <a:pt x="2054679" y="433305"/>
                  <a:pt x="1758345" y="469590"/>
                  <a:pt x="1714500" y="472614"/>
                </a:cubicBezTo>
                <a:cubicBezTo>
                  <a:pt x="1670655" y="475638"/>
                  <a:pt x="1743226" y="375853"/>
                  <a:pt x="1741714" y="372829"/>
                </a:cubicBezTo>
                <a:cubicBezTo>
                  <a:pt x="1740202" y="369805"/>
                  <a:pt x="1697869" y="425745"/>
                  <a:pt x="1705429" y="454471"/>
                </a:cubicBezTo>
                <a:cubicBezTo>
                  <a:pt x="1712989" y="483197"/>
                  <a:pt x="1787072" y="545186"/>
                  <a:pt x="1787072" y="545186"/>
                </a:cubicBezTo>
              </a:path>
            </a:pathLst>
          </a:custGeom>
          <a:ln>
            <a:solidFill>
              <a:srgbClr val="604A7B"/>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9" name="Freeform 28"/>
          <p:cNvSpPr/>
          <p:nvPr/>
        </p:nvSpPr>
        <p:spPr>
          <a:xfrm>
            <a:off x="4236357" y="5070544"/>
            <a:ext cx="2442386" cy="862170"/>
          </a:xfrm>
          <a:custGeom>
            <a:avLst/>
            <a:gdLst>
              <a:gd name="connsiteX0" fmla="*/ 0 w 2442386"/>
              <a:gd name="connsiteY0" fmla="*/ 363242 h 862170"/>
              <a:gd name="connsiteX1" fmla="*/ 1478643 w 2442386"/>
              <a:gd name="connsiteY1" fmla="*/ 385 h 862170"/>
              <a:gd name="connsiteX2" fmla="*/ 2276929 w 2442386"/>
              <a:gd name="connsiteY2" fmla="*/ 299742 h 862170"/>
              <a:gd name="connsiteX3" fmla="*/ 2413000 w 2442386"/>
              <a:gd name="connsiteY3" fmla="*/ 599099 h 862170"/>
              <a:gd name="connsiteX4" fmla="*/ 1877786 w 2442386"/>
              <a:gd name="connsiteY4" fmla="*/ 762385 h 862170"/>
              <a:gd name="connsiteX5" fmla="*/ 1877786 w 2442386"/>
              <a:gd name="connsiteY5" fmla="*/ 707956 h 862170"/>
              <a:gd name="connsiteX6" fmla="*/ 1850572 w 2442386"/>
              <a:gd name="connsiteY6" fmla="*/ 762385 h 862170"/>
              <a:gd name="connsiteX7" fmla="*/ 1995714 w 2442386"/>
              <a:gd name="connsiteY7" fmla="*/ 862170 h 862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42386" h="862170">
                <a:moveTo>
                  <a:pt x="0" y="363242"/>
                </a:moveTo>
                <a:cubicBezTo>
                  <a:pt x="549577" y="187105"/>
                  <a:pt x="1099155" y="10968"/>
                  <a:pt x="1478643" y="385"/>
                </a:cubicBezTo>
                <a:cubicBezTo>
                  <a:pt x="1858131" y="-10198"/>
                  <a:pt x="2121203" y="199956"/>
                  <a:pt x="2276929" y="299742"/>
                </a:cubicBezTo>
                <a:cubicBezTo>
                  <a:pt x="2432655" y="399528"/>
                  <a:pt x="2479524" y="521992"/>
                  <a:pt x="2413000" y="599099"/>
                </a:cubicBezTo>
                <a:cubicBezTo>
                  <a:pt x="2346476" y="676206"/>
                  <a:pt x="1966988" y="744242"/>
                  <a:pt x="1877786" y="762385"/>
                </a:cubicBezTo>
                <a:cubicBezTo>
                  <a:pt x="1788584" y="780528"/>
                  <a:pt x="1882322" y="707956"/>
                  <a:pt x="1877786" y="707956"/>
                </a:cubicBezTo>
                <a:cubicBezTo>
                  <a:pt x="1873250" y="707956"/>
                  <a:pt x="1830917" y="736683"/>
                  <a:pt x="1850572" y="762385"/>
                </a:cubicBezTo>
                <a:cubicBezTo>
                  <a:pt x="1870227" y="788087"/>
                  <a:pt x="1995714" y="862170"/>
                  <a:pt x="1995714" y="862170"/>
                </a:cubicBezTo>
              </a:path>
            </a:pathLst>
          </a:custGeom>
          <a:ln>
            <a:solidFill>
              <a:srgbClr val="604A7B"/>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0" name="Freeform 29"/>
          <p:cNvSpPr/>
          <p:nvPr/>
        </p:nvSpPr>
        <p:spPr>
          <a:xfrm>
            <a:off x="5025571" y="1823357"/>
            <a:ext cx="54429" cy="308429"/>
          </a:xfrm>
          <a:custGeom>
            <a:avLst/>
            <a:gdLst>
              <a:gd name="connsiteX0" fmla="*/ 54429 w 54429"/>
              <a:gd name="connsiteY0" fmla="*/ 0 h 308429"/>
              <a:gd name="connsiteX1" fmla="*/ 0 w 54429"/>
              <a:gd name="connsiteY1" fmla="*/ 308429 h 308429"/>
            </a:gdLst>
            <a:ahLst/>
            <a:cxnLst>
              <a:cxn ang="0">
                <a:pos x="connsiteX0" y="connsiteY0"/>
              </a:cxn>
              <a:cxn ang="0">
                <a:pos x="connsiteX1" y="connsiteY1"/>
              </a:cxn>
            </a:cxnLst>
            <a:rect l="l" t="t" r="r" b="b"/>
            <a:pathLst>
              <a:path w="54429" h="308429">
                <a:moveTo>
                  <a:pt x="54429" y="0"/>
                </a:moveTo>
                <a:lnTo>
                  <a:pt x="0" y="308429"/>
                </a:lnTo>
              </a:path>
            </a:pathLst>
          </a:custGeom>
          <a:ln>
            <a:solidFill>
              <a:schemeClr val="accent6">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1" name="Freeform 30"/>
          <p:cNvSpPr/>
          <p:nvPr/>
        </p:nvSpPr>
        <p:spPr>
          <a:xfrm>
            <a:off x="4943201" y="3057071"/>
            <a:ext cx="735513" cy="689429"/>
          </a:xfrm>
          <a:custGeom>
            <a:avLst/>
            <a:gdLst>
              <a:gd name="connsiteX0" fmla="*/ 46085 w 735513"/>
              <a:gd name="connsiteY0" fmla="*/ 0 h 689429"/>
              <a:gd name="connsiteX1" fmla="*/ 73299 w 735513"/>
              <a:gd name="connsiteY1" fmla="*/ 335643 h 689429"/>
              <a:gd name="connsiteX2" fmla="*/ 735513 w 735513"/>
              <a:gd name="connsiteY2" fmla="*/ 689429 h 689429"/>
            </a:gdLst>
            <a:ahLst/>
            <a:cxnLst>
              <a:cxn ang="0">
                <a:pos x="connsiteX0" y="connsiteY0"/>
              </a:cxn>
              <a:cxn ang="0">
                <a:pos x="connsiteX1" y="connsiteY1"/>
              </a:cxn>
              <a:cxn ang="0">
                <a:pos x="connsiteX2" y="connsiteY2"/>
              </a:cxn>
            </a:cxnLst>
            <a:rect l="l" t="t" r="r" b="b"/>
            <a:pathLst>
              <a:path w="735513" h="689429">
                <a:moveTo>
                  <a:pt x="46085" y="0"/>
                </a:moveTo>
                <a:cubicBezTo>
                  <a:pt x="2239" y="110369"/>
                  <a:pt x="-41606" y="220738"/>
                  <a:pt x="73299" y="335643"/>
                </a:cubicBezTo>
                <a:cubicBezTo>
                  <a:pt x="188204" y="450548"/>
                  <a:pt x="735513" y="689429"/>
                  <a:pt x="735513" y="689429"/>
                </a:cubicBezTo>
              </a:path>
            </a:pathLst>
          </a:custGeom>
          <a:ln>
            <a:solidFill>
              <a:srgbClr val="008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2" name="Freeform 31"/>
          <p:cNvSpPr/>
          <p:nvPr/>
        </p:nvSpPr>
        <p:spPr>
          <a:xfrm>
            <a:off x="4136571" y="4635500"/>
            <a:ext cx="254000" cy="625929"/>
          </a:xfrm>
          <a:custGeom>
            <a:avLst/>
            <a:gdLst>
              <a:gd name="connsiteX0" fmla="*/ 254000 w 254000"/>
              <a:gd name="connsiteY0" fmla="*/ 0 h 625929"/>
              <a:gd name="connsiteX1" fmla="*/ 190500 w 254000"/>
              <a:gd name="connsiteY1" fmla="*/ 408214 h 625929"/>
              <a:gd name="connsiteX2" fmla="*/ 0 w 254000"/>
              <a:gd name="connsiteY2" fmla="*/ 625929 h 625929"/>
            </a:gdLst>
            <a:ahLst/>
            <a:cxnLst>
              <a:cxn ang="0">
                <a:pos x="connsiteX0" y="connsiteY0"/>
              </a:cxn>
              <a:cxn ang="0">
                <a:pos x="connsiteX1" y="connsiteY1"/>
              </a:cxn>
              <a:cxn ang="0">
                <a:pos x="connsiteX2" y="connsiteY2"/>
              </a:cxn>
            </a:cxnLst>
            <a:rect l="l" t="t" r="r" b="b"/>
            <a:pathLst>
              <a:path w="254000" h="625929">
                <a:moveTo>
                  <a:pt x="254000" y="0"/>
                </a:moveTo>
                <a:cubicBezTo>
                  <a:pt x="243416" y="151946"/>
                  <a:pt x="232833" y="303892"/>
                  <a:pt x="190500" y="408214"/>
                </a:cubicBezTo>
                <a:cubicBezTo>
                  <a:pt x="148167" y="512536"/>
                  <a:pt x="0" y="625929"/>
                  <a:pt x="0" y="625929"/>
                </a:cubicBezTo>
              </a:path>
            </a:pathLst>
          </a:custGeom>
          <a:ln>
            <a:solidFill>
              <a:schemeClr val="accent4">
                <a:lumMod val="75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3856416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985"/>
            <a:ext cx="8229600" cy="1143000"/>
          </a:xfrm>
        </p:spPr>
        <p:txBody>
          <a:bodyPr>
            <a:noAutofit/>
          </a:bodyPr>
          <a:lstStyle/>
          <a:p>
            <a:r>
              <a:rPr lang="en-US" sz="3600" dirty="0" smtClean="0"/>
              <a:t>The Biggest DNSSEC-Validating Resolvers (by Origin AS)</a:t>
            </a:r>
            <a:endParaRPr lang="en-US" sz="3600" dirty="0"/>
          </a:p>
        </p:txBody>
      </p:sp>
      <p:sp>
        <p:nvSpPr>
          <p:cNvPr id="5" name="Rectangle 4"/>
          <p:cNvSpPr/>
          <p:nvPr/>
        </p:nvSpPr>
        <p:spPr>
          <a:xfrm>
            <a:off x="103568" y="1556939"/>
            <a:ext cx="10145332" cy="5339925"/>
          </a:xfrm>
          <a:prstGeom prst="rect">
            <a:avLst/>
          </a:prstGeom>
        </p:spPr>
        <p:txBody>
          <a:bodyPr wrap="square">
            <a:spAutoFit/>
          </a:bodyPr>
          <a:lstStyle/>
          <a:p>
            <a:r>
              <a:rPr lang="en-US" sz="1100" dirty="0">
                <a:latin typeface="Lucida Console"/>
                <a:cs typeface="Lucida Console"/>
              </a:rPr>
              <a:t>DNSSEC </a:t>
            </a:r>
            <a:r>
              <a:rPr lang="en-US" sz="1100" dirty="0" smtClean="0">
                <a:latin typeface="Lucida Console"/>
                <a:cs typeface="Lucida Console"/>
              </a:rPr>
              <a:t>7,219  89   AS28573  </a:t>
            </a:r>
            <a:r>
              <a:rPr lang="en-US" sz="1100" dirty="0">
                <a:latin typeface="Lucida Console"/>
                <a:cs typeface="Lucida Console"/>
              </a:rPr>
              <a:t>NET </a:t>
            </a:r>
            <a:r>
              <a:rPr lang="en-US" sz="1100" dirty="0" err="1">
                <a:latin typeface="Lucida Console"/>
                <a:cs typeface="Lucida Console"/>
              </a:rPr>
              <a:t>Servicos</a:t>
            </a:r>
            <a:r>
              <a:rPr lang="en-US" sz="1100" dirty="0">
                <a:latin typeface="Lucida Console"/>
                <a:cs typeface="Lucida Console"/>
              </a:rPr>
              <a:t> de </a:t>
            </a:r>
            <a:r>
              <a:rPr lang="en-US" sz="1100" dirty="0" err="1">
                <a:latin typeface="Lucida Console"/>
                <a:cs typeface="Lucida Console"/>
              </a:rPr>
              <a:t>Comunicao</a:t>
            </a:r>
            <a:r>
              <a:rPr lang="en-US" sz="1100" dirty="0">
                <a:latin typeface="Lucida Console"/>
                <a:cs typeface="Lucida Console"/>
              </a:rPr>
              <a:t> S.A. </a:t>
            </a:r>
            <a:r>
              <a:rPr lang="en-US" sz="1100" dirty="0" smtClean="0">
                <a:latin typeface="Lucida Console"/>
                <a:cs typeface="Lucida Console"/>
              </a:rPr>
              <a:t>                                   Brazil </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681 </a:t>
            </a:r>
            <a:r>
              <a:rPr lang="en-US" sz="1100" dirty="0" smtClean="0">
                <a:latin typeface="Lucida Console"/>
                <a:cs typeface="Lucida Console"/>
              </a:rPr>
              <a:t>  6   AS39651  COMHEM</a:t>
            </a:r>
            <a:r>
              <a:rPr lang="en-US" sz="1100" dirty="0">
                <a:latin typeface="Lucida Console"/>
                <a:cs typeface="Lucida Console"/>
              </a:rPr>
              <a:t>-SWEDEN Com Hem Sweden </a:t>
            </a:r>
            <a:r>
              <a:rPr lang="en-US" sz="1100" dirty="0" smtClean="0">
                <a:latin typeface="Lucida Console"/>
                <a:cs typeface="Lucida Console"/>
              </a:rPr>
              <a:t>                                     Sweden </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596 </a:t>
            </a:r>
            <a:r>
              <a:rPr lang="en-US" sz="1100" dirty="0" smtClean="0">
                <a:latin typeface="Lucida Console"/>
                <a:cs typeface="Lucida Console"/>
              </a:rPr>
              <a:t>  4   AS3737   PTD</a:t>
            </a:r>
            <a:r>
              <a:rPr lang="en-US" sz="1100" dirty="0">
                <a:latin typeface="Lucida Console"/>
                <a:cs typeface="Lucida Console"/>
              </a:rPr>
              <a:t>-AS - </a:t>
            </a:r>
            <a:r>
              <a:rPr lang="en-US" sz="1100" dirty="0" err="1">
                <a:latin typeface="Lucida Console"/>
                <a:cs typeface="Lucida Console"/>
              </a:rPr>
              <a:t>PenTeleData</a:t>
            </a:r>
            <a:r>
              <a:rPr lang="en-US" sz="1100" dirty="0">
                <a:latin typeface="Lucida Console"/>
                <a:cs typeface="Lucida Console"/>
              </a:rPr>
              <a:t> Inc. </a:t>
            </a:r>
            <a:r>
              <a:rPr lang="en-US" sz="1100" dirty="0" smtClean="0">
                <a:latin typeface="Lucida Console"/>
                <a:cs typeface="Lucida Console"/>
              </a:rPr>
              <a:t>                                        USA</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547 </a:t>
            </a:r>
            <a:r>
              <a:rPr lang="en-US" sz="1100" dirty="0" smtClean="0">
                <a:latin typeface="Lucida Console"/>
                <a:cs typeface="Lucida Console"/>
              </a:rPr>
              <a:t> 15   AS23944  </a:t>
            </a:r>
            <a:r>
              <a:rPr lang="en-US" sz="1100" dirty="0">
                <a:latin typeface="Lucida Console"/>
                <a:cs typeface="Lucida Console"/>
              </a:rPr>
              <a:t>SKYBB-AS-AP AS-</a:t>
            </a:r>
            <a:r>
              <a:rPr lang="en-US" sz="1100" dirty="0" err="1">
                <a:latin typeface="Lucida Console"/>
                <a:cs typeface="Lucida Console"/>
              </a:rPr>
              <a:t>SKYBroadband</a:t>
            </a:r>
            <a:r>
              <a:rPr lang="en-US" sz="1100" dirty="0">
                <a:latin typeface="Lucida Console"/>
                <a:cs typeface="Lucida Console"/>
              </a:rPr>
              <a:t> </a:t>
            </a:r>
            <a:r>
              <a:rPr lang="en-US" sz="1100" dirty="0" err="1">
                <a:latin typeface="Lucida Console"/>
                <a:cs typeface="Lucida Console"/>
              </a:rPr>
              <a:t>SKYCable</a:t>
            </a:r>
            <a:r>
              <a:rPr lang="en-US" sz="1100" dirty="0">
                <a:latin typeface="Lucida Console"/>
                <a:cs typeface="Lucida Console"/>
              </a:rPr>
              <a:t> Corporation </a:t>
            </a:r>
            <a:r>
              <a:rPr lang="en-US" sz="1100" dirty="0" smtClean="0">
                <a:latin typeface="Lucida Console"/>
                <a:cs typeface="Lucida Console"/>
              </a:rPr>
              <a:t>                 Philippines </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517 </a:t>
            </a:r>
            <a:r>
              <a:rPr lang="en-US" sz="1100" dirty="0" smtClean="0">
                <a:latin typeface="Lucida Console"/>
                <a:cs typeface="Lucida Console"/>
              </a:rPr>
              <a:t> 11   AS2119   TELENOR</a:t>
            </a:r>
            <a:r>
              <a:rPr lang="en-US" sz="1100" dirty="0">
                <a:latin typeface="Lucida Console"/>
                <a:cs typeface="Lucida Console"/>
              </a:rPr>
              <a:t>-NEXTEL Telenor </a:t>
            </a:r>
            <a:r>
              <a:rPr lang="en-US" sz="1100" dirty="0" err="1">
                <a:latin typeface="Lucida Console"/>
                <a:cs typeface="Lucida Console"/>
              </a:rPr>
              <a:t>Norge</a:t>
            </a:r>
            <a:r>
              <a:rPr lang="en-US" sz="1100" dirty="0">
                <a:latin typeface="Lucida Console"/>
                <a:cs typeface="Lucida Console"/>
              </a:rPr>
              <a:t> AS </a:t>
            </a:r>
            <a:r>
              <a:rPr lang="en-US" sz="1100" dirty="0" smtClean="0">
                <a:latin typeface="Lucida Console"/>
                <a:cs typeface="Lucida Console"/>
              </a:rPr>
              <a:t>                                  Norway </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465 </a:t>
            </a:r>
            <a:r>
              <a:rPr lang="en-US" sz="1100" dirty="0" smtClean="0">
                <a:latin typeface="Lucida Console"/>
                <a:cs typeface="Lucida Console"/>
              </a:rPr>
              <a:t>  1   AS5645   TEKSAVVY</a:t>
            </a:r>
            <a:r>
              <a:rPr lang="en-US" sz="1100" dirty="0">
                <a:latin typeface="Lucida Console"/>
                <a:cs typeface="Lucida Console"/>
              </a:rPr>
              <a:t>-TOR </a:t>
            </a:r>
            <a:r>
              <a:rPr lang="en-US" sz="1100" dirty="0" err="1">
                <a:latin typeface="Lucida Console"/>
                <a:cs typeface="Lucida Console"/>
              </a:rPr>
              <a:t>TekSavvy</a:t>
            </a:r>
            <a:r>
              <a:rPr lang="en-US" sz="1100" dirty="0">
                <a:latin typeface="Lucida Console"/>
                <a:cs typeface="Lucida Console"/>
              </a:rPr>
              <a:t> Solutions Inc. Toronto </a:t>
            </a:r>
            <a:r>
              <a:rPr lang="en-US" sz="1100" dirty="0" smtClean="0">
                <a:latin typeface="Lucida Console"/>
                <a:cs typeface="Lucida Console"/>
              </a:rPr>
              <a:t>                     Canada </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326 </a:t>
            </a:r>
            <a:r>
              <a:rPr lang="en-US" sz="1100" dirty="0" smtClean="0">
                <a:latin typeface="Lucida Console"/>
                <a:cs typeface="Lucida Console"/>
              </a:rPr>
              <a:t>  2   AS17705  </a:t>
            </a:r>
            <a:r>
              <a:rPr lang="en-US" sz="1100" dirty="0">
                <a:latin typeface="Lucida Console"/>
                <a:cs typeface="Lucida Console"/>
              </a:rPr>
              <a:t>INSPIRENET-AS-AP </a:t>
            </a:r>
            <a:r>
              <a:rPr lang="en-US" sz="1100" dirty="0" err="1">
                <a:latin typeface="Lucida Console"/>
                <a:cs typeface="Lucida Console"/>
              </a:rPr>
              <a:t>InSPire</a:t>
            </a:r>
            <a:r>
              <a:rPr lang="en-US" sz="1100" dirty="0">
                <a:latin typeface="Lucida Console"/>
                <a:cs typeface="Lucida Console"/>
              </a:rPr>
              <a:t> Net Ltd </a:t>
            </a:r>
            <a:r>
              <a:rPr lang="en-US" sz="1100" dirty="0" smtClean="0">
                <a:latin typeface="Lucida Console"/>
                <a:cs typeface="Lucida Console"/>
              </a:rPr>
              <a:t>                                 New </a:t>
            </a:r>
            <a:r>
              <a:rPr lang="en-US" sz="1100" dirty="0">
                <a:latin typeface="Lucida Console"/>
                <a:cs typeface="Lucida Console"/>
              </a:rPr>
              <a:t>Zealand</a:t>
            </a:r>
          </a:p>
          <a:p>
            <a:r>
              <a:rPr lang="en-US" sz="1100" dirty="0" smtClean="0">
                <a:latin typeface="Lucida Console"/>
                <a:cs typeface="Lucida Console"/>
              </a:rPr>
              <a:t>DNSSEC   </a:t>
            </a:r>
            <a:r>
              <a:rPr lang="en-US" sz="1100" dirty="0">
                <a:latin typeface="Lucida Console"/>
                <a:cs typeface="Lucida Console"/>
              </a:rPr>
              <a:t>308 </a:t>
            </a:r>
            <a:r>
              <a:rPr lang="en-US" sz="1100" dirty="0" smtClean="0">
                <a:latin typeface="Lucida Console"/>
                <a:cs typeface="Lucida Console"/>
              </a:rPr>
              <a:t>  2   AS12735  </a:t>
            </a:r>
            <a:r>
              <a:rPr lang="en-US" sz="1100" dirty="0">
                <a:latin typeface="Lucida Console"/>
                <a:cs typeface="Lucida Console"/>
              </a:rPr>
              <a:t>ASTURKNET </a:t>
            </a:r>
            <a:r>
              <a:rPr lang="en-US" sz="1100" dirty="0" err="1">
                <a:latin typeface="Lucida Console"/>
                <a:cs typeface="Lucida Console"/>
              </a:rPr>
              <a:t>TurkNet</a:t>
            </a:r>
            <a:r>
              <a:rPr lang="en-US" sz="1100" dirty="0">
                <a:latin typeface="Lucida Console"/>
                <a:cs typeface="Lucida Console"/>
              </a:rPr>
              <a:t> </a:t>
            </a:r>
            <a:r>
              <a:rPr lang="en-US" sz="1100" dirty="0" err="1">
                <a:latin typeface="Lucida Console"/>
                <a:cs typeface="Lucida Console"/>
              </a:rPr>
              <a:t>Iletisim</a:t>
            </a:r>
            <a:r>
              <a:rPr lang="en-US" sz="1100" dirty="0">
                <a:latin typeface="Lucida Console"/>
                <a:cs typeface="Lucida Console"/>
              </a:rPr>
              <a:t> </a:t>
            </a:r>
            <a:r>
              <a:rPr lang="en-US" sz="1100" dirty="0" err="1">
                <a:latin typeface="Lucida Console"/>
                <a:cs typeface="Lucida Console"/>
              </a:rPr>
              <a:t>Hizmetleri</a:t>
            </a:r>
            <a:r>
              <a:rPr lang="en-US" sz="1100" dirty="0">
                <a:latin typeface="Lucida Console"/>
                <a:cs typeface="Lucida Console"/>
              </a:rPr>
              <a:t> </a:t>
            </a:r>
            <a:r>
              <a:rPr lang="en-US" sz="1100" dirty="0" smtClean="0">
                <a:latin typeface="Lucida Console"/>
                <a:cs typeface="Lucida Console"/>
              </a:rPr>
              <a:t>A.S                         </a:t>
            </a:r>
            <a:r>
              <a:rPr lang="en-US" sz="1100" dirty="0">
                <a:latin typeface="Lucida Console"/>
                <a:cs typeface="Lucida Console"/>
              </a:rPr>
              <a:t>Turkey </a:t>
            </a:r>
          </a:p>
          <a:p>
            <a:r>
              <a:rPr lang="en-US" sz="1100" dirty="0" smtClean="0">
                <a:latin typeface="Lucida Console"/>
                <a:cs typeface="Lucida Console"/>
              </a:rPr>
              <a:t>DNSSEC   </a:t>
            </a:r>
            <a:r>
              <a:rPr lang="en-US" sz="1100" dirty="0">
                <a:latin typeface="Lucida Console"/>
                <a:cs typeface="Lucida Console"/>
              </a:rPr>
              <a:t>299 </a:t>
            </a:r>
            <a:r>
              <a:rPr lang="en-US" sz="1100" dirty="0" smtClean="0">
                <a:latin typeface="Lucida Console"/>
                <a:cs typeface="Lucida Console"/>
              </a:rPr>
              <a:t>  8   AS8767   MNET</a:t>
            </a:r>
            <a:r>
              <a:rPr lang="en-US" sz="1100" dirty="0">
                <a:latin typeface="Lucida Console"/>
                <a:cs typeface="Lucida Console"/>
              </a:rPr>
              <a:t>-AS M-net </a:t>
            </a:r>
            <a:r>
              <a:rPr lang="en-US" sz="1100" dirty="0" err="1">
                <a:latin typeface="Lucida Console"/>
                <a:cs typeface="Lucida Console"/>
              </a:rPr>
              <a:t>Telekommunikations</a:t>
            </a:r>
            <a:r>
              <a:rPr lang="en-US" sz="1100" dirty="0">
                <a:latin typeface="Lucida Console"/>
                <a:cs typeface="Lucida Console"/>
              </a:rPr>
              <a:t> GmbH, Germany </a:t>
            </a:r>
            <a:r>
              <a:rPr lang="en-US" sz="1100" dirty="0" smtClean="0">
                <a:latin typeface="Lucida Console"/>
                <a:cs typeface="Lucida Console"/>
              </a:rPr>
              <a:t>                   Germany </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253 </a:t>
            </a:r>
            <a:r>
              <a:rPr lang="en-US" sz="1100" dirty="0" smtClean="0">
                <a:latin typeface="Lucida Console"/>
                <a:cs typeface="Lucida Console"/>
              </a:rPr>
              <a:t>  2   AS29854  </a:t>
            </a:r>
            <a:r>
              <a:rPr lang="en-US" sz="1100" dirty="0">
                <a:latin typeface="Lucida Console"/>
                <a:cs typeface="Lucida Console"/>
              </a:rPr>
              <a:t>WESTHOST - </a:t>
            </a:r>
            <a:r>
              <a:rPr lang="en-US" sz="1100" dirty="0" err="1">
                <a:latin typeface="Lucida Console"/>
                <a:cs typeface="Lucida Console"/>
              </a:rPr>
              <a:t>WestHost</a:t>
            </a:r>
            <a:r>
              <a:rPr lang="en-US" sz="1100" dirty="0">
                <a:latin typeface="Lucida Console"/>
                <a:cs typeface="Lucida Console"/>
              </a:rPr>
              <a:t>, Inc. </a:t>
            </a:r>
            <a:r>
              <a:rPr lang="en-US" sz="1100" dirty="0" smtClean="0">
                <a:latin typeface="Lucida Console"/>
                <a:cs typeface="Lucida Console"/>
              </a:rPr>
              <a:t>                                        USA</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196 </a:t>
            </a:r>
            <a:r>
              <a:rPr lang="en-US" sz="1100" dirty="0" smtClean="0">
                <a:latin typeface="Lucida Console"/>
                <a:cs typeface="Lucida Console"/>
              </a:rPr>
              <a:t>  3   AS36907  </a:t>
            </a:r>
            <a:r>
              <a:rPr lang="en-US" sz="1100" dirty="0" err="1">
                <a:latin typeface="Lucida Console"/>
                <a:cs typeface="Lucida Console"/>
              </a:rPr>
              <a:t>TVCaboAngola</a:t>
            </a:r>
            <a:r>
              <a:rPr lang="en-US" sz="1100" dirty="0">
                <a:latin typeface="Lucida Console"/>
                <a:cs typeface="Lucida Console"/>
              </a:rPr>
              <a:t> </a:t>
            </a:r>
            <a:r>
              <a:rPr lang="en-US" sz="1100" dirty="0" smtClean="0">
                <a:latin typeface="Lucida Console"/>
                <a:cs typeface="Lucida Console"/>
              </a:rPr>
              <a:t>                                                     Angola</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174 </a:t>
            </a:r>
            <a:r>
              <a:rPr lang="en-US" sz="1100" dirty="0" smtClean="0">
                <a:latin typeface="Lucida Console"/>
                <a:cs typeface="Lucida Console"/>
              </a:rPr>
              <a:t>  4   AS16960  </a:t>
            </a:r>
            <a:r>
              <a:rPr lang="en-US" sz="1100" dirty="0">
                <a:latin typeface="Lucida Console"/>
                <a:cs typeface="Lucida Console"/>
              </a:rPr>
              <a:t>Cablevision Red, S.A de C.V. </a:t>
            </a:r>
            <a:r>
              <a:rPr lang="en-US" sz="1100" dirty="0" smtClean="0">
                <a:latin typeface="Lucida Console"/>
                <a:cs typeface="Lucida Console"/>
              </a:rPr>
              <a:t>                                     Mexico </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168 </a:t>
            </a:r>
            <a:r>
              <a:rPr lang="en-US" sz="1100" dirty="0" smtClean="0">
                <a:latin typeface="Lucida Console"/>
                <a:cs typeface="Lucida Console"/>
              </a:rPr>
              <a:t>  2   AS13156  </a:t>
            </a:r>
            <a:r>
              <a:rPr lang="en-US" sz="1100" dirty="0">
                <a:latin typeface="Lucida Console"/>
                <a:cs typeface="Lucida Console"/>
              </a:rPr>
              <a:t>AS13156 </a:t>
            </a:r>
            <a:r>
              <a:rPr lang="en-US" sz="1100" dirty="0" err="1">
                <a:latin typeface="Lucida Console"/>
                <a:cs typeface="Lucida Console"/>
              </a:rPr>
              <a:t>Cabovisao,SA</a:t>
            </a:r>
            <a:r>
              <a:rPr lang="en-US" sz="1100" dirty="0">
                <a:latin typeface="Lucida Console"/>
                <a:cs typeface="Lucida Console"/>
              </a:rPr>
              <a:t> </a:t>
            </a:r>
            <a:r>
              <a:rPr lang="en-US" sz="1100" dirty="0" smtClean="0">
                <a:latin typeface="Lucida Console"/>
                <a:cs typeface="Lucida Console"/>
              </a:rPr>
              <a:t>                                             Portugal </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157 </a:t>
            </a:r>
            <a:r>
              <a:rPr lang="en-US" sz="1100" dirty="0" smtClean="0">
                <a:latin typeface="Lucida Console"/>
                <a:cs typeface="Lucida Console"/>
              </a:rPr>
              <a:t>  3   AS53128  </a:t>
            </a:r>
            <a:r>
              <a:rPr lang="en-US" sz="1100" dirty="0">
                <a:latin typeface="Lucida Console"/>
                <a:cs typeface="Lucida Console"/>
              </a:rPr>
              <a:t>NET_BZ </a:t>
            </a:r>
            <a:r>
              <a:rPr lang="en-US" sz="1100" dirty="0" err="1">
                <a:latin typeface="Lucida Console"/>
                <a:cs typeface="Lucida Console"/>
              </a:rPr>
              <a:t>Divinetworks</a:t>
            </a:r>
            <a:r>
              <a:rPr lang="en-US" sz="1100" dirty="0">
                <a:latin typeface="Lucida Console"/>
                <a:cs typeface="Lucida Console"/>
              </a:rPr>
              <a:t> for NET </a:t>
            </a:r>
            <a:r>
              <a:rPr lang="en-US" sz="1100" dirty="0" smtClean="0">
                <a:latin typeface="Lucida Console"/>
                <a:cs typeface="Lucida Console"/>
              </a:rPr>
              <a:t>                                      Brazil </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154 </a:t>
            </a:r>
            <a:r>
              <a:rPr lang="en-US" sz="1100" dirty="0" smtClean="0">
                <a:latin typeface="Lucida Console"/>
                <a:cs typeface="Lucida Console"/>
              </a:rPr>
              <a:t>  1   AS3352   TELEFONICA</a:t>
            </a:r>
            <a:r>
              <a:rPr lang="en-US" sz="1100" dirty="0">
                <a:latin typeface="Lucida Console"/>
                <a:cs typeface="Lucida Console"/>
              </a:rPr>
              <a:t>-DATA-ESPANA TELEFONICA DE ESPANA </a:t>
            </a:r>
            <a:r>
              <a:rPr lang="en-US" sz="1100" dirty="0" smtClean="0">
                <a:latin typeface="Lucida Console"/>
                <a:cs typeface="Lucida Console"/>
              </a:rPr>
              <a:t>                      Spain </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152 </a:t>
            </a:r>
            <a:r>
              <a:rPr lang="en-US" sz="1100" dirty="0" smtClean="0">
                <a:latin typeface="Lucida Console"/>
                <a:cs typeface="Lucida Console"/>
              </a:rPr>
              <a:t>  3   AS28926  </a:t>
            </a:r>
            <a:r>
              <a:rPr lang="en-US" sz="1100" dirty="0">
                <a:latin typeface="Lucida Console"/>
                <a:cs typeface="Lucida Console"/>
              </a:rPr>
              <a:t>DONTELE-AS </a:t>
            </a:r>
            <a:r>
              <a:rPr lang="en-US" sz="1100" dirty="0" err="1">
                <a:latin typeface="Lucida Console"/>
                <a:cs typeface="Lucida Console"/>
              </a:rPr>
              <a:t>Telenet</a:t>
            </a:r>
            <a:r>
              <a:rPr lang="en-US" sz="1100" dirty="0">
                <a:latin typeface="Lucida Console"/>
                <a:cs typeface="Lucida Console"/>
              </a:rPr>
              <a:t> LLC </a:t>
            </a:r>
            <a:r>
              <a:rPr lang="en-US" sz="1100" dirty="0" smtClean="0">
                <a:latin typeface="Lucida Console"/>
                <a:cs typeface="Lucida Console"/>
              </a:rPr>
              <a:t>                                           Ukraine </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152 </a:t>
            </a:r>
            <a:r>
              <a:rPr lang="en-US" sz="1100" dirty="0" smtClean="0">
                <a:latin typeface="Lucida Console"/>
                <a:cs typeface="Lucida Console"/>
              </a:rPr>
              <a:t>  3   AS42109  </a:t>
            </a:r>
            <a:r>
              <a:rPr lang="en-US" sz="1100" dirty="0">
                <a:latin typeface="Lucida Console"/>
                <a:cs typeface="Lucida Console"/>
              </a:rPr>
              <a:t>ADC-AS ADC - Armenian </a:t>
            </a:r>
            <a:r>
              <a:rPr lang="en-US" sz="1100" dirty="0" err="1">
                <a:latin typeface="Lucida Console"/>
                <a:cs typeface="Lucida Console"/>
              </a:rPr>
              <a:t>Datacom</a:t>
            </a:r>
            <a:r>
              <a:rPr lang="en-US" sz="1100" dirty="0">
                <a:latin typeface="Lucida Console"/>
                <a:cs typeface="Lucida Console"/>
              </a:rPr>
              <a:t> Company </a:t>
            </a:r>
            <a:r>
              <a:rPr lang="en-US" sz="1100" dirty="0" smtClean="0">
                <a:latin typeface="Lucida Console"/>
                <a:cs typeface="Lucida Console"/>
              </a:rPr>
              <a:t>                            Armenia </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151 </a:t>
            </a:r>
            <a:r>
              <a:rPr lang="en-US" sz="1100" dirty="0" smtClean="0">
                <a:latin typeface="Lucida Console"/>
                <a:cs typeface="Lucida Console"/>
              </a:rPr>
              <a:t>  2   AS9044   SOLNET </a:t>
            </a:r>
            <a:r>
              <a:rPr lang="en-US" sz="1100" dirty="0">
                <a:latin typeface="Lucida Console"/>
                <a:cs typeface="Lucida Console"/>
              </a:rPr>
              <a:t>BSE Software GmbH </a:t>
            </a:r>
            <a:r>
              <a:rPr lang="en-US" sz="1100" dirty="0" smtClean="0">
                <a:latin typeface="Lucida Console"/>
                <a:cs typeface="Lucida Console"/>
              </a:rPr>
              <a:t>                                         Switzerland </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148 </a:t>
            </a:r>
            <a:r>
              <a:rPr lang="en-US" sz="1100" dirty="0" smtClean="0">
                <a:latin typeface="Lucida Console"/>
                <a:cs typeface="Lucida Console"/>
              </a:rPr>
              <a:t>  3   AS35753  </a:t>
            </a:r>
            <a:r>
              <a:rPr lang="en-US" sz="1100" dirty="0">
                <a:latin typeface="Lucida Console"/>
                <a:cs typeface="Lucida Console"/>
              </a:rPr>
              <a:t>ITC ITC AS number </a:t>
            </a:r>
            <a:r>
              <a:rPr lang="en-US" sz="1100" dirty="0" smtClean="0">
                <a:latin typeface="Lucida Console"/>
                <a:cs typeface="Lucida Console"/>
              </a:rPr>
              <a:t>                                                Saudi </a:t>
            </a:r>
            <a:r>
              <a:rPr lang="en-US" sz="1100" dirty="0">
                <a:latin typeface="Lucida Console"/>
                <a:cs typeface="Lucida Console"/>
              </a:rPr>
              <a:t>Arabia</a:t>
            </a:r>
          </a:p>
          <a:p>
            <a:r>
              <a:rPr lang="en-US" sz="1100" dirty="0" smtClean="0">
                <a:latin typeface="Lucida Console"/>
                <a:cs typeface="Lucida Console"/>
              </a:rPr>
              <a:t>DNSSEC   </a:t>
            </a:r>
            <a:r>
              <a:rPr lang="en-US" sz="1100" dirty="0">
                <a:latin typeface="Lucida Console"/>
                <a:cs typeface="Lucida Console"/>
              </a:rPr>
              <a:t>145 </a:t>
            </a:r>
            <a:r>
              <a:rPr lang="en-US" sz="1100" dirty="0" smtClean="0">
                <a:latin typeface="Lucida Console"/>
                <a:cs typeface="Lucida Console"/>
              </a:rPr>
              <a:t>  5   AS1239   AS1239 </a:t>
            </a:r>
            <a:r>
              <a:rPr lang="en-US" sz="1100" dirty="0" err="1">
                <a:latin typeface="Lucida Console"/>
                <a:cs typeface="Lucida Console"/>
              </a:rPr>
              <a:t>SprintLink</a:t>
            </a:r>
            <a:r>
              <a:rPr lang="en-US" sz="1100" dirty="0">
                <a:latin typeface="Lucida Console"/>
                <a:cs typeface="Lucida Console"/>
              </a:rPr>
              <a:t> Global Network </a:t>
            </a:r>
            <a:r>
              <a:rPr lang="en-US" sz="1100" dirty="0" smtClean="0">
                <a:latin typeface="Lucida Console"/>
                <a:cs typeface="Lucida Console"/>
              </a:rPr>
              <a:t>                                 USA</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136 </a:t>
            </a:r>
            <a:r>
              <a:rPr lang="en-US" sz="1100" dirty="0" smtClean="0">
                <a:latin typeface="Lucida Console"/>
                <a:cs typeface="Lucida Console"/>
              </a:rPr>
              <a:t>  1   AS25388  </a:t>
            </a:r>
            <a:r>
              <a:rPr lang="en-US" sz="1100" dirty="0">
                <a:latin typeface="Lucida Console"/>
                <a:cs typeface="Lucida Console"/>
              </a:rPr>
              <a:t>ASK-NET Stream Group Autonomous System </a:t>
            </a:r>
            <a:r>
              <a:rPr lang="en-US" sz="1100" dirty="0" smtClean="0">
                <a:latin typeface="Lucida Console"/>
                <a:cs typeface="Lucida Console"/>
              </a:rPr>
              <a:t>                           Poland </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132 </a:t>
            </a:r>
            <a:r>
              <a:rPr lang="en-US" sz="1100" dirty="0" smtClean="0">
                <a:latin typeface="Lucida Console"/>
                <a:cs typeface="Lucida Console"/>
              </a:rPr>
              <a:t>  6   AS9050   RTD </a:t>
            </a:r>
            <a:r>
              <a:rPr lang="en-US" sz="1100" dirty="0">
                <a:latin typeface="Lucida Console"/>
                <a:cs typeface="Lucida Console"/>
              </a:rPr>
              <a:t>ROMTELECOM S.A </a:t>
            </a:r>
            <a:r>
              <a:rPr lang="en-US" sz="1100" dirty="0" smtClean="0">
                <a:latin typeface="Lucida Console"/>
                <a:cs typeface="Lucida Console"/>
              </a:rPr>
              <a:t>                                               Romania </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126 </a:t>
            </a:r>
            <a:r>
              <a:rPr lang="en-US" sz="1100" dirty="0" smtClean="0">
                <a:latin typeface="Lucida Console"/>
                <a:cs typeface="Lucida Console"/>
              </a:rPr>
              <a:t>  1   AS15600  </a:t>
            </a:r>
            <a:r>
              <a:rPr lang="en-US" sz="1100" dirty="0">
                <a:latin typeface="Lucida Console"/>
                <a:cs typeface="Lucida Console"/>
              </a:rPr>
              <a:t>FINECOM </a:t>
            </a:r>
            <a:r>
              <a:rPr lang="en-US" sz="1100" dirty="0" err="1">
                <a:latin typeface="Lucida Console"/>
                <a:cs typeface="Lucida Console"/>
              </a:rPr>
              <a:t>Finecom</a:t>
            </a:r>
            <a:r>
              <a:rPr lang="en-US" sz="1100" dirty="0">
                <a:latin typeface="Lucida Console"/>
                <a:cs typeface="Lucida Console"/>
              </a:rPr>
              <a:t> Telecommunications AG </a:t>
            </a:r>
            <a:r>
              <a:rPr lang="en-US" sz="1100" dirty="0" smtClean="0">
                <a:latin typeface="Lucida Console"/>
                <a:cs typeface="Lucida Console"/>
              </a:rPr>
              <a:t>                            Switzerland </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124 </a:t>
            </a:r>
            <a:r>
              <a:rPr lang="en-US" sz="1100" dirty="0" smtClean="0">
                <a:latin typeface="Lucida Console"/>
                <a:cs typeface="Lucida Console"/>
              </a:rPr>
              <a:t>  3   AS42652  </a:t>
            </a:r>
            <a:r>
              <a:rPr lang="en-US" sz="1100" dirty="0">
                <a:latin typeface="Lucida Console"/>
                <a:cs typeface="Lucida Console"/>
              </a:rPr>
              <a:t>DELUNET </a:t>
            </a:r>
            <a:r>
              <a:rPr lang="en-US" sz="1100" dirty="0" err="1">
                <a:latin typeface="Lucida Console"/>
                <a:cs typeface="Lucida Console"/>
              </a:rPr>
              <a:t>inexio</a:t>
            </a:r>
            <a:r>
              <a:rPr lang="en-US" sz="1100" dirty="0">
                <a:latin typeface="Lucida Console"/>
                <a:cs typeface="Lucida Console"/>
              </a:rPr>
              <a:t> </a:t>
            </a:r>
            <a:r>
              <a:rPr lang="en-US" sz="1100" dirty="0" err="1">
                <a:latin typeface="Lucida Console"/>
                <a:cs typeface="Lucida Console"/>
              </a:rPr>
              <a:t>Informationstechnologie</a:t>
            </a:r>
            <a:r>
              <a:rPr lang="en-US" sz="1100" dirty="0">
                <a:latin typeface="Lucida Console"/>
                <a:cs typeface="Lucida Console"/>
              </a:rPr>
              <a:t> und </a:t>
            </a:r>
            <a:r>
              <a:rPr lang="en-US" sz="1100" dirty="0" err="1">
                <a:latin typeface="Lucida Console"/>
                <a:cs typeface="Lucida Console"/>
              </a:rPr>
              <a:t>Telekommunikation</a:t>
            </a:r>
            <a:r>
              <a:rPr lang="en-US" sz="1100" dirty="0">
                <a:latin typeface="Lucida Console"/>
                <a:cs typeface="Lucida Console"/>
              </a:rPr>
              <a:t> </a:t>
            </a:r>
            <a:r>
              <a:rPr lang="en-US" sz="1100" dirty="0" err="1">
                <a:latin typeface="Lucida Console"/>
                <a:cs typeface="Lucida Console"/>
              </a:rPr>
              <a:t>KGaA</a:t>
            </a:r>
            <a:r>
              <a:rPr lang="en-US" sz="1100" dirty="0">
                <a:latin typeface="Lucida Console"/>
                <a:cs typeface="Lucida Console"/>
              </a:rPr>
              <a:t> </a:t>
            </a:r>
            <a:r>
              <a:rPr lang="en-US" sz="1100" dirty="0" smtClean="0">
                <a:latin typeface="Lucida Console"/>
                <a:cs typeface="Lucida Console"/>
              </a:rPr>
              <a:t>Germany </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121 </a:t>
            </a:r>
            <a:r>
              <a:rPr lang="en-US" sz="1100" dirty="0" smtClean="0">
                <a:latin typeface="Lucida Console"/>
                <a:cs typeface="Lucida Console"/>
              </a:rPr>
              <a:t>  2   AS6772   IMPNET</a:t>
            </a:r>
            <a:r>
              <a:rPr lang="en-US" sz="1100" dirty="0">
                <a:latin typeface="Lucida Console"/>
                <a:cs typeface="Lucida Console"/>
              </a:rPr>
              <a:t>-AS </a:t>
            </a:r>
            <a:r>
              <a:rPr lang="en-US" sz="1100" dirty="0" err="1">
                <a:latin typeface="Lucida Console"/>
                <a:cs typeface="Lucida Console"/>
              </a:rPr>
              <a:t>ImproWare</a:t>
            </a:r>
            <a:r>
              <a:rPr lang="en-US" sz="1100" dirty="0">
                <a:latin typeface="Lucida Console"/>
                <a:cs typeface="Lucida Console"/>
              </a:rPr>
              <a:t> AG </a:t>
            </a:r>
            <a:r>
              <a:rPr lang="en-US" sz="1100" dirty="0" smtClean="0">
                <a:latin typeface="Lucida Console"/>
                <a:cs typeface="Lucida Console"/>
              </a:rPr>
              <a:t>                                           Switzerland </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118 </a:t>
            </a:r>
            <a:r>
              <a:rPr lang="en-US" sz="1100" dirty="0" smtClean="0">
                <a:latin typeface="Lucida Console"/>
                <a:cs typeface="Lucida Console"/>
              </a:rPr>
              <a:t>  1   AS21412  </a:t>
            </a:r>
            <a:r>
              <a:rPr lang="en-US" sz="1100" dirty="0">
                <a:latin typeface="Lucida Console"/>
                <a:cs typeface="Lucida Console"/>
              </a:rPr>
              <a:t>CGATES-AS UAB "</a:t>
            </a:r>
            <a:r>
              <a:rPr lang="en-US" sz="1100" dirty="0" err="1">
                <a:latin typeface="Lucida Console"/>
                <a:cs typeface="Lucida Console"/>
              </a:rPr>
              <a:t>Cgates</a:t>
            </a:r>
            <a:r>
              <a:rPr lang="en-US" sz="1100" dirty="0">
                <a:latin typeface="Lucida Console"/>
                <a:cs typeface="Lucida Console"/>
              </a:rPr>
              <a:t>" </a:t>
            </a:r>
            <a:r>
              <a:rPr lang="en-US" sz="1100" dirty="0" smtClean="0">
                <a:latin typeface="Lucida Console"/>
                <a:cs typeface="Lucida Console"/>
              </a:rPr>
              <a:t>                                           Lithuania </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118 </a:t>
            </a:r>
            <a:r>
              <a:rPr lang="en-US" sz="1100" dirty="0" smtClean="0">
                <a:latin typeface="Lucida Console"/>
                <a:cs typeface="Lucida Console"/>
              </a:rPr>
              <a:t>  2   AS27831  </a:t>
            </a:r>
            <a:r>
              <a:rPr lang="en-US" sz="1100" dirty="0">
                <a:latin typeface="Lucida Console"/>
                <a:cs typeface="Lucida Console"/>
              </a:rPr>
              <a:t>Colombia </a:t>
            </a:r>
            <a:r>
              <a:rPr lang="en-US" sz="1100" dirty="0" err="1">
                <a:latin typeface="Lucida Console"/>
                <a:cs typeface="Lucida Console"/>
              </a:rPr>
              <a:t>M?vil</a:t>
            </a:r>
            <a:r>
              <a:rPr lang="en-US" sz="1100" dirty="0">
                <a:latin typeface="Lucida Console"/>
                <a:cs typeface="Lucida Console"/>
              </a:rPr>
              <a:t> </a:t>
            </a:r>
            <a:r>
              <a:rPr lang="en-US" sz="1100" dirty="0" smtClean="0">
                <a:latin typeface="Lucida Console"/>
                <a:cs typeface="Lucida Console"/>
              </a:rPr>
              <a:t>                                                   Colombia </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116 </a:t>
            </a:r>
            <a:r>
              <a:rPr lang="en-US" sz="1100" dirty="0" smtClean="0">
                <a:latin typeface="Lucida Console"/>
                <a:cs typeface="Lucida Console"/>
              </a:rPr>
              <a:t>  5   AS11139  </a:t>
            </a:r>
            <a:r>
              <a:rPr lang="en-US" sz="1100" dirty="0">
                <a:latin typeface="Lucida Console"/>
                <a:cs typeface="Lucida Console"/>
              </a:rPr>
              <a:t>CWRIN CW BARBADOS </a:t>
            </a:r>
            <a:r>
              <a:rPr lang="en-US" sz="1100" dirty="0" smtClean="0">
                <a:latin typeface="Lucida Console"/>
                <a:cs typeface="Lucida Console"/>
              </a:rPr>
              <a:t>                                                Dominica </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111 </a:t>
            </a:r>
            <a:r>
              <a:rPr lang="en-US" sz="1100" dirty="0" smtClean="0">
                <a:latin typeface="Lucida Console"/>
                <a:cs typeface="Lucida Console"/>
              </a:rPr>
              <a:t>  4   AS8473   BAHNHOF </a:t>
            </a:r>
            <a:r>
              <a:rPr lang="en-US" sz="1100" dirty="0" err="1">
                <a:latin typeface="Lucida Console"/>
                <a:cs typeface="Lucida Console"/>
              </a:rPr>
              <a:t>Bahnhof</a:t>
            </a:r>
            <a:r>
              <a:rPr lang="en-US" sz="1100" dirty="0">
                <a:latin typeface="Lucida Console"/>
                <a:cs typeface="Lucida Console"/>
              </a:rPr>
              <a:t> Internet AB </a:t>
            </a:r>
            <a:r>
              <a:rPr lang="en-US" sz="1100" dirty="0" smtClean="0">
                <a:latin typeface="Lucida Console"/>
                <a:cs typeface="Lucida Console"/>
              </a:rPr>
              <a:t>                                      Sweden </a:t>
            </a:r>
            <a:endParaRPr lang="en-US" sz="1100" dirty="0">
              <a:latin typeface="Lucida Console"/>
              <a:cs typeface="Lucida Console"/>
            </a:endParaRPr>
          </a:p>
          <a:p>
            <a:r>
              <a:rPr lang="en-US" sz="1100" dirty="0" smtClean="0">
                <a:latin typeface="Lucida Console"/>
                <a:cs typeface="Lucida Console"/>
              </a:rPr>
              <a:t>DNSSEC   </a:t>
            </a:r>
            <a:r>
              <a:rPr lang="en-US" sz="1100" dirty="0">
                <a:latin typeface="Lucida Console"/>
                <a:cs typeface="Lucida Console"/>
              </a:rPr>
              <a:t>111 </a:t>
            </a:r>
            <a:r>
              <a:rPr lang="en-US" sz="1100" dirty="0" smtClean="0">
                <a:latin typeface="Lucida Console"/>
                <a:cs typeface="Lucida Console"/>
              </a:rPr>
              <a:t>  1   AS3225   </a:t>
            </a:r>
            <a:r>
              <a:rPr lang="en-US" sz="1100" dirty="0">
                <a:latin typeface="Lucida Console"/>
                <a:cs typeface="Lucida Console"/>
              </a:rPr>
              <a:t>GULFNET-KUWAIT </a:t>
            </a:r>
            <a:r>
              <a:rPr lang="en-US" sz="1100" dirty="0" err="1">
                <a:latin typeface="Lucida Console"/>
                <a:cs typeface="Lucida Console"/>
              </a:rPr>
              <a:t>Gulfnet</a:t>
            </a:r>
            <a:r>
              <a:rPr lang="en-US" sz="1100" dirty="0">
                <a:latin typeface="Lucida Console"/>
                <a:cs typeface="Lucida Console"/>
              </a:rPr>
              <a:t> Kuwait </a:t>
            </a:r>
            <a:r>
              <a:rPr lang="en-US" sz="1100" dirty="0" smtClean="0">
                <a:latin typeface="Lucida Console"/>
                <a:cs typeface="Lucida Console"/>
              </a:rPr>
              <a:t>                                    Kuwait </a:t>
            </a:r>
            <a:endParaRPr lang="en-US" sz="1100" dirty="0">
              <a:latin typeface="Lucida Console"/>
              <a:cs typeface="Lucida Console"/>
            </a:endParaRPr>
          </a:p>
          <a:p>
            <a:r>
              <a:rPr lang="en-US" sz="1100" dirty="0" smtClean="0">
                <a:latin typeface="Lucida Console"/>
                <a:cs typeface="Lucida Console"/>
              </a:rPr>
              <a:t> </a:t>
            </a:r>
            <a:endParaRPr lang="en-US" sz="1100" dirty="0">
              <a:latin typeface="Lucida Console"/>
              <a:cs typeface="Lucida Console"/>
            </a:endParaRPr>
          </a:p>
        </p:txBody>
      </p:sp>
      <p:sp>
        <p:nvSpPr>
          <p:cNvPr id="3" name="TextBox 2"/>
          <p:cNvSpPr txBox="1"/>
          <p:nvPr/>
        </p:nvSpPr>
        <p:spPr>
          <a:xfrm>
            <a:off x="-17531" y="1241825"/>
            <a:ext cx="4494853" cy="307777"/>
          </a:xfrm>
          <a:prstGeom prst="rect">
            <a:avLst/>
          </a:prstGeom>
          <a:noFill/>
        </p:spPr>
        <p:txBody>
          <a:bodyPr wrap="none" rtlCol="0">
            <a:spAutoFit/>
          </a:bodyPr>
          <a:lstStyle/>
          <a:p>
            <a:r>
              <a:rPr lang="en-US" sz="1400" dirty="0" smtClean="0"/>
              <a:t>DNSSEC? Clients  Resolvers    Origin AS       Origin AS Name </a:t>
            </a:r>
            <a:endParaRPr lang="en-US" sz="1400" dirty="0"/>
          </a:p>
        </p:txBody>
      </p:sp>
      <p:sp>
        <p:nvSpPr>
          <p:cNvPr id="4" name="TextBox 3"/>
          <p:cNvSpPr txBox="1"/>
          <p:nvPr/>
        </p:nvSpPr>
        <p:spPr>
          <a:xfrm>
            <a:off x="7851046" y="1241825"/>
            <a:ext cx="767721" cy="307777"/>
          </a:xfrm>
          <a:prstGeom prst="rect">
            <a:avLst/>
          </a:prstGeom>
          <a:noFill/>
        </p:spPr>
        <p:txBody>
          <a:bodyPr wrap="none" rtlCol="0">
            <a:spAutoFit/>
          </a:bodyPr>
          <a:lstStyle/>
          <a:p>
            <a:r>
              <a:rPr lang="en-US" sz="1400" dirty="0" smtClean="0"/>
              <a:t>Country</a:t>
            </a:r>
            <a:endParaRPr lang="en-US" sz="1400" dirty="0"/>
          </a:p>
        </p:txBody>
      </p:sp>
    </p:spTree>
    <p:extLst>
      <p:ext uri="{BB962C8B-B14F-4D97-AF65-F5344CB8AC3E}">
        <p14:creationId xmlns:p14="http://schemas.microsoft.com/office/powerpoint/2010/main" val="4210753312"/>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Now lets look at Clients:</a:t>
            </a:r>
            <a:endParaRPr lang="en-US" dirty="0"/>
          </a:p>
        </p:txBody>
      </p:sp>
      <p:sp>
        <p:nvSpPr>
          <p:cNvPr id="3" name="Content Placeholder 2"/>
          <p:cNvSpPr>
            <a:spLocks noGrp="1"/>
          </p:cNvSpPr>
          <p:nvPr>
            <p:ph idx="1"/>
          </p:nvPr>
        </p:nvSpPr>
        <p:spPr/>
        <p:txBody>
          <a:bodyPr>
            <a:normAutofit/>
          </a:bodyPr>
          <a:lstStyle/>
          <a:p>
            <a:r>
              <a:rPr lang="en-US" dirty="0" smtClean="0">
                <a:latin typeface="+mn-lt"/>
              </a:rPr>
              <a:t>How many unique experiment identifiers completed DNS queries for objects named in the experiment?</a:t>
            </a:r>
          </a:p>
          <a:p>
            <a:pPr marL="0" lvl="1" indent="0">
              <a:buNone/>
            </a:pPr>
            <a:r>
              <a:rPr lang="en-US" sz="3200" dirty="0" smtClean="0">
                <a:latin typeface="+mn-lt"/>
                <a:cs typeface="Lucida Console"/>
              </a:rPr>
              <a:t>	 </a:t>
            </a:r>
            <a:endParaRPr lang="en-US" sz="3200" b="1" dirty="0" smtClean="0">
              <a:latin typeface="+mn-lt"/>
              <a:cs typeface="Lucida Console"/>
            </a:endParaRPr>
          </a:p>
          <a:p>
            <a:endParaRPr lang="en-US" sz="3600" dirty="0" smtClean="0">
              <a:latin typeface="+mn-lt"/>
            </a:endParaRPr>
          </a:p>
          <a:p>
            <a:r>
              <a:rPr lang="en-US" dirty="0" smtClean="0">
                <a:latin typeface="+mn-lt"/>
              </a:rPr>
              <a:t>How many clients exclusively used DNSSEC-validating resolvers?</a:t>
            </a:r>
            <a:endParaRPr lang="en-US" dirty="0"/>
          </a:p>
        </p:txBody>
      </p:sp>
    </p:spTree>
    <p:extLst>
      <p:ext uri="{BB962C8B-B14F-4D97-AF65-F5344CB8AC3E}">
        <p14:creationId xmlns:p14="http://schemas.microsoft.com/office/powerpoint/2010/main" val="1261273940"/>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Clients:</a:t>
            </a:r>
            <a:endParaRPr lang="en-US" dirty="0"/>
          </a:p>
        </p:txBody>
      </p:sp>
      <p:sp>
        <p:nvSpPr>
          <p:cNvPr id="3" name="Content Placeholder 2"/>
          <p:cNvSpPr>
            <a:spLocks noGrp="1"/>
          </p:cNvSpPr>
          <p:nvPr>
            <p:ph idx="1"/>
          </p:nvPr>
        </p:nvSpPr>
        <p:spPr/>
        <p:txBody>
          <a:bodyPr>
            <a:normAutofit lnSpcReduction="10000"/>
          </a:bodyPr>
          <a:lstStyle/>
          <a:p>
            <a:r>
              <a:rPr lang="en-US" dirty="0" smtClean="0">
                <a:latin typeface="+mn-lt"/>
              </a:rPr>
              <a:t>How many unique experiment identifiers completed DNS queries for objects named in the experiment?</a:t>
            </a:r>
          </a:p>
          <a:p>
            <a:pPr marL="0" lvl="1" indent="0">
              <a:buNone/>
            </a:pPr>
            <a:r>
              <a:rPr lang="en-US" dirty="0" smtClean="0">
                <a:latin typeface="+mn-lt"/>
                <a:cs typeface="Lucida Console"/>
              </a:rPr>
              <a:t>	 </a:t>
            </a:r>
            <a:r>
              <a:rPr lang="en-US" sz="3500" b="1" dirty="0" smtClean="0">
                <a:solidFill>
                  <a:schemeClr val="accent6">
                    <a:lumMod val="50000"/>
                  </a:schemeClr>
                </a:solidFill>
                <a:latin typeface="+mn-lt"/>
                <a:cs typeface="Lucida Console"/>
              </a:rPr>
              <a:t>2,549,816</a:t>
            </a:r>
            <a:endParaRPr lang="en-US" dirty="0" smtClean="0">
              <a:latin typeface="+mn-lt"/>
            </a:endParaRPr>
          </a:p>
          <a:p>
            <a:r>
              <a:rPr lang="en-US" dirty="0" smtClean="0">
                <a:latin typeface="+mn-lt"/>
              </a:rPr>
              <a:t>How many clients </a:t>
            </a:r>
            <a:r>
              <a:rPr lang="en-US" b="1" dirty="0" smtClean="0">
                <a:latin typeface="+mn-lt"/>
              </a:rPr>
              <a:t>exclusively</a:t>
            </a:r>
            <a:r>
              <a:rPr lang="en-US" dirty="0" smtClean="0">
                <a:latin typeface="+mn-lt"/>
              </a:rPr>
              <a:t> </a:t>
            </a:r>
            <a:r>
              <a:rPr lang="en-US" dirty="0" smtClean="0">
                <a:solidFill>
                  <a:prstClr val="black"/>
                </a:solidFill>
                <a:latin typeface="Calibri"/>
              </a:rPr>
              <a:t>used </a:t>
            </a:r>
            <a:r>
              <a:rPr lang="en-US" dirty="0">
                <a:solidFill>
                  <a:prstClr val="black"/>
                </a:solidFill>
                <a:latin typeface="Calibri"/>
              </a:rPr>
              <a:t>DNSSEC-</a:t>
            </a:r>
            <a:r>
              <a:rPr lang="en-US" dirty="0" smtClean="0">
                <a:solidFill>
                  <a:prstClr val="black"/>
                </a:solidFill>
                <a:latin typeface="Calibri"/>
              </a:rPr>
              <a:t>validating resolvers when resolving the domain name with invalid DNSSEC credentials?</a:t>
            </a:r>
          </a:p>
          <a:p>
            <a:pPr marL="0" indent="0">
              <a:buNone/>
            </a:pPr>
            <a:r>
              <a:rPr lang="en-US" b="1" dirty="0" smtClean="0">
                <a:solidFill>
                  <a:prstClr val="black"/>
                </a:solidFill>
                <a:latin typeface="Calibri"/>
                <a:cs typeface="Lucida Console"/>
              </a:rPr>
              <a:t> </a:t>
            </a:r>
            <a:r>
              <a:rPr lang="en-US" b="1" dirty="0" smtClean="0">
                <a:solidFill>
                  <a:schemeClr val="accent6">
                    <a:lumMod val="50000"/>
                  </a:schemeClr>
                </a:solidFill>
                <a:latin typeface="Calibri"/>
                <a:cs typeface="Lucida Console"/>
              </a:rPr>
              <a:t>      </a:t>
            </a:r>
            <a:r>
              <a:rPr lang="en-US" b="1" dirty="0">
                <a:solidFill>
                  <a:schemeClr val="accent6">
                    <a:lumMod val="50000"/>
                  </a:schemeClr>
                </a:solidFill>
                <a:latin typeface="+mn-lt"/>
                <a:cs typeface="Lucida Console"/>
              </a:rPr>
              <a:t> </a:t>
            </a:r>
            <a:r>
              <a:rPr lang="en-US" sz="3500" b="1" dirty="0" smtClean="0">
                <a:solidFill>
                  <a:schemeClr val="accent6">
                    <a:lumMod val="50000"/>
                  </a:schemeClr>
                </a:solidFill>
                <a:latin typeface="+mn-lt"/>
                <a:cs typeface="Lucida Console"/>
              </a:rPr>
              <a:t>    77,021 (3.0%)</a:t>
            </a:r>
          </a:p>
          <a:p>
            <a:pPr marL="0" indent="0">
              <a:buNone/>
            </a:pPr>
            <a:endParaRPr lang="en-US" sz="3500" b="1" dirty="0" smtClean="0">
              <a:solidFill>
                <a:schemeClr val="accent6">
                  <a:lumMod val="50000"/>
                </a:schemeClr>
              </a:solidFill>
              <a:latin typeface="+mn-lt"/>
              <a:cs typeface="Lucida Console"/>
            </a:endParaRPr>
          </a:p>
          <a:p>
            <a:pPr marL="0" lvl="1" indent="0">
              <a:buNone/>
            </a:pPr>
            <a:endParaRPr lang="en-US" sz="3500" b="1" dirty="0" smtClean="0">
              <a:solidFill>
                <a:schemeClr val="accent6">
                  <a:lumMod val="50000"/>
                </a:schemeClr>
              </a:solidFill>
              <a:latin typeface="+mn-lt"/>
              <a:cs typeface="Lucida Console"/>
            </a:endParaRPr>
          </a:p>
          <a:p>
            <a:pPr marL="0" lvl="1" indent="0">
              <a:buNone/>
            </a:pPr>
            <a:endParaRPr lang="en-US" b="1" dirty="0" smtClean="0">
              <a:solidFill>
                <a:schemeClr val="accent6">
                  <a:lumMod val="50000"/>
                </a:schemeClr>
              </a:solidFill>
              <a:latin typeface="+mn-lt"/>
              <a:cs typeface="Lucida Console"/>
            </a:endParaRPr>
          </a:p>
          <a:p>
            <a:endParaRPr lang="en-US" dirty="0"/>
          </a:p>
        </p:txBody>
      </p:sp>
    </p:spTree>
    <p:extLst>
      <p:ext uri="{BB962C8B-B14F-4D97-AF65-F5344CB8AC3E}">
        <p14:creationId xmlns:p14="http://schemas.microsoft.com/office/powerpoint/2010/main" val="4104172781"/>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Clients:</a:t>
            </a:r>
            <a:endParaRPr lang="en-US" dirty="0"/>
          </a:p>
        </p:txBody>
      </p:sp>
      <p:sp>
        <p:nvSpPr>
          <p:cNvPr id="3" name="Content Placeholder 2"/>
          <p:cNvSpPr>
            <a:spLocks noGrp="1"/>
          </p:cNvSpPr>
          <p:nvPr>
            <p:ph idx="1"/>
          </p:nvPr>
        </p:nvSpPr>
        <p:spPr/>
        <p:txBody>
          <a:bodyPr>
            <a:normAutofit lnSpcReduction="10000"/>
          </a:bodyPr>
          <a:lstStyle/>
          <a:p>
            <a:r>
              <a:rPr lang="en-US" dirty="0" smtClean="0">
                <a:latin typeface="+mn-lt"/>
              </a:rPr>
              <a:t>How many unique experiment identifiers completed WEB fetches for objects named in the experiment?</a:t>
            </a:r>
          </a:p>
          <a:p>
            <a:pPr marL="0" lvl="1" indent="0">
              <a:buNone/>
            </a:pPr>
            <a:r>
              <a:rPr lang="en-US" dirty="0" smtClean="0">
                <a:latin typeface="+mn-lt"/>
                <a:cs typeface="Lucida Console"/>
              </a:rPr>
              <a:t>	 </a:t>
            </a:r>
            <a:r>
              <a:rPr lang="en-US" sz="3500" b="1" dirty="0" smtClean="0">
                <a:solidFill>
                  <a:schemeClr val="accent6">
                    <a:lumMod val="50000"/>
                  </a:schemeClr>
                </a:solidFill>
                <a:latin typeface="+mn-lt"/>
                <a:cs typeface="Lucida Console"/>
              </a:rPr>
              <a:t>2,323,888</a:t>
            </a:r>
            <a:endParaRPr lang="en-US" dirty="0" smtClean="0">
              <a:latin typeface="+mn-lt"/>
            </a:endParaRPr>
          </a:p>
          <a:p>
            <a:r>
              <a:rPr lang="en-US" dirty="0" smtClean="0">
                <a:latin typeface="+mn-lt"/>
              </a:rPr>
              <a:t>How many clients </a:t>
            </a:r>
            <a:r>
              <a:rPr lang="en-US" b="1" dirty="0" smtClean="0">
                <a:latin typeface="+mn-lt"/>
              </a:rPr>
              <a:t>exclusively</a:t>
            </a:r>
            <a:r>
              <a:rPr lang="en-US" dirty="0" smtClean="0">
                <a:latin typeface="+mn-lt"/>
              </a:rPr>
              <a:t> </a:t>
            </a:r>
            <a:r>
              <a:rPr lang="en-US" dirty="0" smtClean="0">
                <a:solidFill>
                  <a:prstClr val="black"/>
                </a:solidFill>
                <a:latin typeface="Calibri"/>
              </a:rPr>
              <a:t>used </a:t>
            </a:r>
            <a:r>
              <a:rPr lang="en-US" dirty="0">
                <a:solidFill>
                  <a:prstClr val="black"/>
                </a:solidFill>
                <a:latin typeface="Calibri"/>
              </a:rPr>
              <a:t>DNSSEC-</a:t>
            </a:r>
            <a:r>
              <a:rPr lang="en-US" dirty="0" smtClean="0">
                <a:solidFill>
                  <a:prstClr val="black"/>
                </a:solidFill>
                <a:latin typeface="Calibri"/>
              </a:rPr>
              <a:t>validating resolvers (i.e. used DNSSEC </a:t>
            </a:r>
            <a:r>
              <a:rPr lang="en-US" dirty="0" err="1" smtClean="0">
                <a:solidFill>
                  <a:prstClr val="black"/>
                </a:solidFill>
                <a:latin typeface="Calibri"/>
              </a:rPr>
              <a:t>validing</a:t>
            </a:r>
            <a:r>
              <a:rPr lang="en-US" dirty="0" smtClean="0">
                <a:solidFill>
                  <a:prstClr val="black"/>
                </a:solidFill>
                <a:latin typeface="Calibri"/>
              </a:rPr>
              <a:t> resolvers and DID NOT fetch the badly-signed object)</a:t>
            </a:r>
          </a:p>
          <a:p>
            <a:pPr marL="0" indent="0">
              <a:buNone/>
            </a:pPr>
            <a:r>
              <a:rPr lang="en-US" b="1" dirty="0" smtClean="0">
                <a:solidFill>
                  <a:prstClr val="black"/>
                </a:solidFill>
                <a:latin typeface="Calibri"/>
                <a:cs typeface="Lucida Console"/>
              </a:rPr>
              <a:t> </a:t>
            </a:r>
            <a:r>
              <a:rPr lang="en-US" b="1" dirty="0" smtClean="0">
                <a:solidFill>
                  <a:schemeClr val="accent6">
                    <a:lumMod val="50000"/>
                  </a:schemeClr>
                </a:solidFill>
                <a:latin typeface="Calibri"/>
                <a:cs typeface="Lucida Console"/>
              </a:rPr>
              <a:t>      </a:t>
            </a:r>
            <a:r>
              <a:rPr lang="en-US" b="1" dirty="0">
                <a:solidFill>
                  <a:schemeClr val="accent6">
                    <a:lumMod val="50000"/>
                  </a:schemeClr>
                </a:solidFill>
                <a:latin typeface="+mn-lt"/>
                <a:cs typeface="Lucida Console"/>
              </a:rPr>
              <a:t> </a:t>
            </a:r>
            <a:r>
              <a:rPr lang="en-US" b="1" dirty="0" smtClean="0">
                <a:solidFill>
                  <a:schemeClr val="accent6">
                    <a:lumMod val="50000"/>
                  </a:schemeClr>
                </a:solidFill>
                <a:latin typeface="+mn-lt"/>
                <a:cs typeface="Lucida Console"/>
              </a:rPr>
              <a:t>    52,177 (2.2%)</a:t>
            </a:r>
            <a:endParaRPr lang="en-US" sz="3500" b="1" dirty="0" smtClean="0">
              <a:solidFill>
                <a:schemeClr val="accent6">
                  <a:lumMod val="50000"/>
                </a:schemeClr>
              </a:solidFill>
              <a:latin typeface="+mn-lt"/>
              <a:cs typeface="Lucida Console"/>
            </a:endParaRPr>
          </a:p>
          <a:p>
            <a:pPr marL="0" indent="0">
              <a:buNone/>
            </a:pPr>
            <a:endParaRPr lang="en-US" sz="3500" b="1" dirty="0" smtClean="0">
              <a:solidFill>
                <a:schemeClr val="accent6">
                  <a:lumMod val="50000"/>
                </a:schemeClr>
              </a:solidFill>
              <a:latin typeface="+mn-lt"/>
              <a:cs typeface="Lucida Console"/>
            </a:endParaRPr>
          </a:p>
          <a:p>
            <a:pPr marL="0" lvl="1" indent="0">
              <a:buNone/>
            </a:pPr>
            <a:endParaRPr lang="en-US" sz="3500" b="1" dirty="0" smtClean="0">
              <a:solidFill>
                <a:schemeClr val="accent6">
                  <a:lumMod val="50000"/>
                </a:schemeClr>
              </a:solidFill>
              <a:latin typeface="+mn-lt"/>
              <a:cs typeface="Lucida Console"/>
            </a:endParaRPr>
          </a:p>
          <a:p>
            <a:pPr marL="0" lvl="1" indent="0">
              <a:buNone/>
            </a:pPr>
            <a:endParaRPr lang="en-US" b="1" dirty="0" smtClean="0">
              <a:solidFill>
                <a:schemeClr val="accent6">
                  <a:lumMod val="50000"/>
                </a:schemeClr>
              </a:solidFill>
              <a:latin typeface="+mn-lt"/>
              <a:cs typeface="Lucida Console"/>
            </a:endParaRPr>
          </a:p>
          <a:p>
            <a:endParaRPr lang="en-US" dirty="0"/>
          </a:p>
        </p:txBody>
      </p:sp>
    </p:spTree>
    <p:extLst>
      <p:ext uri="{BB962C8B-B14F-4D97-AF65-F5344CB8AC3E}">
        <p14:creationId xmlns:p14="http://schemas.microsoft.com/office/powerpoint/2010/main" val="1102348505"/>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574"/>
            <a:ext cx="8229600" cy="1143000"/>
          </a:xfrm>
        </p:spPr>
        <p:txBody>
          <a:bodyPr>
            <a:normAutofit fontScale="90000"/>
          </a:bodyPr>
          <a:lstStyle/>
          <a:p>
            <a:r>
              <a:rPr lang="en-US" dirty="0" smtClean="0"/>
              <a:t>Q2: What proportion of users are DNSSEC-validating resolvers?</a:t>
            </a:r>
            <a:endParaRPr lang="en-US" dirty="0"/>
          </a:p>
        </p:txBody>
      </p:sp>
      <p:sp>
        <p:nvSpPr>
          <p:cNvPr id="3" name="Content Placeholder 2"/>
          <p:cNvSpPr>
            <a:spLocks noGrp="1"/>
          </p:cNvSpPr>
          <p:nvPr>
            <p:ph idx="1"/>
          </p:nvPr>
        </p:nvSpPr>
        <p:spPr>
          <a:xfrm>
            <a:off x="457200" y="2321811"/>
            <a:ext cx="8229600" cy="1929347"/>
          </a:xfrm>
        </p:spPr>
        <p:txBody>
          <a:bodyPr>
            <a:normAutofit/>
          </a:bodyPr>
          <a:lstStyle/>
          <a:p>
            <a:pPr marL="0" indent="0">
              <a:buNone/>
            </a:pPr>
            <a:r>
              <a:rPr lang="en-US" sz="2400" b="1" dirty="0" smtClean="0">
                <a:solidFill>
                  <a:srgbClr val="984807"/>
                </a:solidFill>
                <a:latin typeface="+mn-lt"/>
                <a:cs typeface="Lucida Console"/>
              </a:rPr>
              <a:t>2.2%</a:t>
            </a:r>
            <a:r>
              <a:rPr lang="en-US" sz="2000" dirty="0" smtClean="0">
                <a:latin typeface="+mn-lt"/>
                <a:cs typeface="Lucida Console"/>
              </a:rPr>
              <a:t> of end client systems are using </a:t>
            </a:r>
            <a:r>
              <a:rPr lang="en-US" sz="2000" b="1" dirty="0" smtClean="0">
                <a:latin typeface="+mn-lt"/>
                <a:cs typeface="Lucida Console"/>
              </a:rPr>
              <a:t>only</a:t>
            </a:r>
            <a:r>
              <a:rPr lang="en-US" sz="2000" dirty="0" smtClean="0">
                <a:latin typeface="+mn-lt"/>
                <a:cs typeface="Lucida Console"/>
              </a:rPr>
              <a:t> DNS resolvers that appear to be performing DNSSEC validation*</a:t>
            </a:r>
          </a:p>
          <a:p>
            <a:pPr marL="0" indent="0">
              <a:buNone/>
            </a:pPr>
            <a:endParaRPr lang="en-US" sz="2000" dirty="0">
              <a:latin typeface="+mn-lt"/>
              <a:cs typeface="Lucida Console"/>
            </a:endParaRPr>
          </a:p>
        </p:txBody>
      </p:sp>
      <p:sp>
        <p:nvSpPr>
          <p:cNvPr id="4" name="TextBox 3"/>
          <p:cNvSpPr txBox="1"/>
          <p:nvPr/>
        </p:nvSpPr>
        <p:spPr>
          <a:xfrm>
            <a:off x="1042737" y="5240421"/>
            <a:ext cx="7468711" cy="923330"/>
          </a:xfrm>
          <a:prstGeom prst="rect">
            <a:avLst/>
          </a:prstGeom>
          <a:noFill/>
        </p:spPr>
        <p:txBody>
          <a:bodyPr wrap="none" rtlCol="0">
            <a:spAutoFit/>
          </a:bodyPr>
          <a:lstStyle/>
          <a:p>
            <a:pPr marL="285750" indent="-285750">
              <a:buFontTx/>
              <a:buChar char="•"/>
            </a:pPr>
            <a:r>
              <a:rPr lang="en-US" dirty="0" smtClean="0"/>
              <a:t>Actually a further 3% of clients perform DNSSEC queries, but appear to use</a:t>
            </a:r>
          </a:p>
          <a:p>
            <a:r>
              <a:rPr lang="en-US" dirty="0"/>
              <a:t>a</a:t>
            </a:r>
            <a:r>
              <a:rPr lang="en-US" dirty="0" smtClean="0"/>
              <a:t> combination of DNSSEC validating resolvers and non-validating resolvers.</a:t>
            </a:r>
          </a:p>
          <a:p>
            <a:r>
              <a:rPr lang="en-US" dirty="0" smtClean="0"/>
              <a:t>Obviously this negates any benefit from using DNSSEC validation.</a:t>
            </a:r>
          </a:p>
        </p:txBody>
      </p:sp>
    </p:spTree>
    <p:extLst>
      <p:ext uri="{BB962C8B-B14F-4D97-AF65-F5344CB8AC3E}">
        <p14:creationId xmlns:p14="http://schemas.microsoft.com/office/powerpoint/2010/main" val="4275131495"/>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Q3: Where</a:t>
            </a:r>
            <a:r>
              <a:rPr lang="en-US" dirty="0"/>
              <a:t> </a:t>
            </a:r>
            <a:r>
              <a:rPr lang="en-US" dirty="0" smtClean="0"/>
              <a:t>can we find DNSSEC-validating clients?</a:t>
            </a:r>
            <a:endParaRPr lang="en-US" dirty="0"/>
          </a:p>
        </p:txBody>
      </p:sp>
    </p:spTree>
    <p:extLst>
      <p:ext uri="{BB962C8B-B14F-4D97-AF65-F5344CB8AC3E}">
        <p14:creationId xmlns:p14="http://schemas.microsoft.com/office/powerpoint/2010/main" val="3465588970"/>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Screen Shot 2013-02-21 at 9.53.55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00199"/>
            <a:ext cx="9144000" cy="4284306"/>
          </a:xfrm>
          <a:prstGeom prst="rect">
            <a:avLst/>
          </a:prstGeom>
        </p:spPr>
      </p:pic>
      <p:sp>
        <p:nvSpPr>
          <p:cNvPr id="5" name="TextBox 4"/>
          <p:cNvSpPr txBox="1"/>
          <p:nvPr/>
        </p:nvSpPr>
        <p:spPr>
          <a:xfrm>
            <a:off x="5657282" y="5675292"/>
            <a:ext cx="3552700" cy="646331"/>
          </a:xfrm>
          <a:prstGeom prst="rect">
            <a:avLst/>
          </a:prstGeom>
          <a:noFill/>
        </p:spPr>
        <p:txBody>
          <a:bodyPr wrap="none" rtlCol="0">
            <a:spAutoFit/>
          </a:bodyPr>
          <a:lstStyle/>
          <a:p>
            <a:r>
              <a:rPr lang="en-US" dirty="0" smtClean="0"/>
              <a:t>Client use of DNSSEC by country (%)</a:t>
            </a:r>
          </a:p>
          <a:p>
            <a:r>
              <a:rPr lang="en-US" dirty="0" smtClean="0"/>
              <a:t>January 2012</a:t>
            </a:r>
            <a:endParaRPr lang="en-US" dirty="0"/>
          </a:p>
        </p:txBody>
      </p:sp>
      <p:sp>
        <p:nvSpPr>
          <p:cNvPr id="2" name="Title 1"/>
          <p:cNvSpPr>
            <a:spLocks noGrp="1"/>
          </p:cNvSpPr>
          <p:nvPr>
            <p:ph type="title"/>
          </p:nvPr>
        </p:nvSpPr>
        <p:spPr/>
        <p:txBody>
          <a:bodyPr>
            <a:normAutofit fontScale="90000"/>
          </a:bodyPr>
          <a:lstStyle/>
          <a:p>
            <a:r>
              <a:rPr lang="en-US" dirty="0" smtClean="0"/>
              <a:t>Q3: Where</a:t>
            </a:r>
            <a:r>
              <a:rPr lang="en-US" dirty="0"/>
              <a:t> </a:t>
            </a:r>
            <a:r>
              <a:rPr lang="en-US" dirty="0" smtClean="0"/>
              <a:t>can we find DNSSEC-validating clients?</a:t>
            </a:r>
            <a:endParaRPr lang="en-US" dirty="0"/>
          </a:p>
        </p:txBody>
      </p:sp>
    </p:spTree>
    <p:extLst>
      <p:ext uri="{BB962C8B-B14F-4D97-AF65-F5344CB8AC3E}">
        <p14:creationId xmlns:p14="http://schemas.microsoft.com/office/powerpoint/2010/main" val="3462379948"/>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710" y="-62006"/>
            <a:ext cx="8761510" cy="1143000"/>
          </a:xfrm>
        </p:spPr>
        <p:txBody>
          <a:bodyPr>
            <a:normAutofit fontScale="90000"/>
          </a:bodyPr>
          <a:lstStyle/>
          <a:p>
            <a:r>
              <a:rPr lang="en-US" dirty="0" smtClean="0"/>
              <a:t>The top of the country list</a:t>
            </a:r>
            <a:endParaRPr lang="en-US" dirty="0"/>
          </a:p>
        </p:txBody>
      </p:sp>
      <p:sp>
        <p:nvSpPr>
          <p:cNvPr id="3" name="Content Placeholder 2"/>
          <p:cNvSpPr>
            <a:spLocks noGrp="1"/>
          </p:cNvSpPr>
          <p:nvPr>
            <p:ph idx="1"/>
          </p:nvPr>
        </p:nvSpPr>
        <p:spPr>
          <a:xfrm>
            <a:off x="457198" y="877197"/>
            <a:ext cx="4163573" cy="4787189"/>
          </a:xfrm>
        </p:spPr>
        <p:txBody>
          <a:bodyPr>
            <a:noAutofit/>
          </a:bodyPr>
          <a:lstStyle/>
          <a:p>
            <a:pPr marL="0" indent="0">
              <a:buNone/>
            </a:pPr>
            <a:endParaRPr lang="en-US" sz="900" dirty="0" smtClean="0">
              <a:latin typeface="Lucida Console"/>
              <a:cs typeface="Lucida Console"/>
            </a:endParaRPr>
          </a:p>
          <a:p>
            <a:pPr marL="0" indent="0">
              <a:buNone/>
            </a:pPr>
            <a:endParaRPr lang="en-US" sz="900" dirty="0">
              <a:latin typeface="Lucida Console"/>
              <a:cs typeface="Lucida Console"/>
            </a:endParaRPr>
          </a:p>
          <a:p>
            <a:pPr marL="0" indent="0">
              <a:buNone/>
            </a:pPr>
            <a:endParaRPr lang="en-US" sz="900" dirty="0" smtClean="0">
              <a:latin typeface="Lucida Console"/>
              <a:cs typeface="Lucida Console"/>
            </a:endParaRPr>
          </a:p>
          <a:p>
            <a:pPr marL="0" indent="0">
              <a:buNone/>
            </a:pPr>
            <a:endParaRPr lang="en-US" sz="900" dirty="0" smtClean="0">
              <a:latin typeface="Lucida Console"/>
              <a:cs typeface="Lucida Console"/>
            </a:endParaRPr>
          </a:p>
          <a:p>
            <a:pPr marL="0" indent="0">
              <a:buNone/>
            </a:pPr>
            <a:endParaRPr lang="en-US" sz="900" dirty="0" smtClean="0">
              <a:latin typeface="Lucida Console"/>
              <a:cs typeface="Lucida Console"/>
            </a:endParaRPr>
          </a:p>
          <a:p>
            <a:pPr marL="0" indent="0">
              <a:buNone/>
            </a:pPr>
            <a:r>
              <a:rPr lang="en-US" sz="900" dirty="0">
                <a:latin typeface="Lucida Console"/>
                <a:cs typeface="Lucida Console"/>
              </a:rPr>
              <a:t>62.50</a:t>
            </a:r>
            <a:r>
              <a:rPr lang="en-US" sz="900" dirty="0" smtClean="0">
                <a:latin typeface="Lucida Console"/>
                <a:cs typeface="Lucida Console"/>
              </a:rPr>
              <a:t>%         </a:t>
            </a:r>
            <a:r>
              <a:rPr lang="en-US" sz="900" dirty="0">
                <a:latin typeface="Lucida Console"/>
                <a:cs typeface="Lucida Console"/>
              </a:rPr>
              <a:t>8 </a:t>
            </a:r>
            <a:r>
              <a:rPr lang="en-US" sz="900" dirty="0" smtClean="0">
                <a:latin typeface="Lucida Console"/>
                <a:cs typeface="Lucida Console"/>
              </a:rPr>
              <a:t>       5   GL  Greenland </a:t>
            </a:r>
            <a:endParaRPr lang="en-US" sz="900" dirty="0">
              <a:latin typeface="Lucida Console"/>
              <a:cs typeface="Lucida Console"/>
            </a:endParaRPr>
          </a:p>
          <a:p>
            <a:pPr marL="0" indent="0">
              <a:buNone/>
            </a:pPr>
            <a:r>
              <a:rPr lang="en-US" sz="900" dirty="0">
                <a:latin typeface="Lucida Console"/>
                <a:cs typeface="Lucida Console"/>
              </a:rPr>
              <a:t>47.99</a:t>
            </a:r>
            <a:r>
              <a:rPr lang="en-US" sz="900" dirty="0" smtClean="0">
                <a:latin typeface="Lucida Console"/>
                <a:cs typeface="Lucida Console"/>
              </a:rPr>
              <a:t>%     2,865    1,375   SE  Sweden </a:t>
            </a:r>
            <a:endParaRPr lang="en-US" sz="900" dirty="0">
              <a:latin typeface="Lucida Console"/>
              <a:cs typeface="Lucida Console"/>
            </a:endParaRPr>
          </a:p>
          <a:p>
            <a:pPr marL="0" indent="0">
              <a:buNone/>
            </a:pPr>
            <a:r>
              <a:rPr lang="en-US" sz="900" dirty="0">
                <a:latin typeface="Lucida Console"/>
                <a:cs typeface="Lucida Console"/>
              </a:rPr>
              <a:t>39.20</a:t>
            </a:r>
            <a:r>
              <a:rPr lang="en-US" sz="900" dirty="0" smtClean="0">
                <a:latin typeface="Lucida Console"/>
                <a:cs typeface="Lucida Console"/>
              </a:rPr>
              <a:t>%       250       98   AG  Antigua </a:t>
            </a:r>
            <a:r>
              <a:rPr lang="en-US" sz="900" dirty="0">
                <a:latin typeface="Lucida Console"/>
                <a:cs typeface="Lucida Console"/>
              </a:rPr>
              <a:t>and Barbuda</a:t>
            </a:r>
          </a:p>
          <a:p>
            <a:pPr marL="0" indent="0">
              <a:buNone/>
            </a:pPr>
            <a:r>
              <a:rPr lang="en-US" sz="900" dirty="0">
                <a:latin typeface="Lucida Console"/>
                <a:cs typeface="Lucida Console"/>
              </a:rPr>
              <a:t>38.43</a:t>
            </a:r>
            <a:r>
              <a:rPr lang="en-US" sz="900" dirty="0" smtClean="0">
                <a:latin typeface="Lucida Console"/>
                <a:cs typeface="Lucida Console"/>
              </a:rPr>
              <a:t>%     5,961    2,291   SI  Slovenia </a:t>
            </a:r>
            <a:endParaRPr lang="en-US" sz="900" dirty="0">
              <a:latin typeface="Lucida Console"/>
              <a:cs typeface="Lucida Console"/>
            </a:endParaRPr>
          </a:p>
          <a:p>
            <a:pPr marL="0" indent="0">
              <a:buNone/>
            </a:pPr>
            <a:r>
              <a:rPr lang="en-US" sz="900" dirty="0">
                <a:latin typeface="Lucida Console"/>
                <a:cs typeface="Lucida Console"/>
              </a:rPr>
              <a:t>28.81</a:t>
            </a:r>
            <a:r>
              <a:rPr lang="en-US" sz="900" dirty="0" smtClean="0">
                <a:latin typeface="Lucida Console"/>
                <a:cs typeface="Lucida Console"/>
              </a:rPr>
              <a:t>%     3,568    1,028   FI  Finland </a:t>
            </a:r>
            <a:endParaRPr lang="en-US" sz="900" dirty="0">
              <a:latin typeface="Lucida Console"/>
              <a:cs typeface="Lucida Console"/>
            </a:endParaRPr>
          </a:p>
          <a:p>
            <a:pPr marL="0" indent="0">
              <a:buNone/>
            </a:pPr>
            <a:r>
              <a:rPr lang="en-US" sz="900" dirty="0">
                <a:latin typeface="Lucida Console"/>
                <a:cs typeface="Lucida Console"/>
              </a:rPr>
              <a:t>25.70</a:t>
            </a:r>
            <a:r>
              <a:rPr lang="en-US" sz="900" dirty="0" smtClean="0">
                <a:latin typeface="Lucida Console"/>
                <a:cs typeface="Lucida Console"/>
              </a:rPr>
              <a:t>%       249       64   AO  Angola</a:t>
            </a:r>
            <a:endParaRPr lang="en-US" sz="900" dirty="0">
              <a:latin typeface="Lucida Console"/>
              <a:cs typeface="Lucida Console"/>
            </a:endParaRPr>
          </a:p>
          <a:p>
            <a:pPr marL="0" indent="0">
              <a:buNone/>
            </a:pPr>
            <a:r>
              <a:rPr lang="en-US" sz="900" dirty="0">
                <a:latin typeface="Lucida Console"/>
                <a:cs typeface="Lucida Console"/>
              </a:rPr>
              <a:t>24.94</a:t>
            </a:r>
            <a:r>
              <a:rPr lang="en-US" sz="900" dirty="0" smtClean="0">
                <a:latin typeface="Lucida Console"/>
                <a:cs typeface="Lucida Console"/>
              </a:rPr>
              <a:t>%       826      206   LU  Luxembourg </a:t>
            </a:r>
            <a:endParaRPr lang="en-US" sz="900" dirty="0">
              <a:latin typeface="Lucida Console"/>
              <a:cs typeface="Lucida Console"/>
            </a:endParaRPr>
          </a:p>
          <a:p>
            <a:pPr marL="0" indent="0">
              <a:buNone/>
            </a:pPr>
            <a:r>
              <a:rPr lang="en-US" sz="900" dirty="0">
                <a:latin typeface="Lucida Console"/>
                <a:cs typeface="Lucida Console"/>
              </a:rPr>
              <a:t>22.91</a:t>
            </a:r>
            <a:r>
              <a:rPr lang="en-US" sz="900" dirty="0" smtClean="0">
                <a:latin typeface="Lucida Console"/>
                <a:cs typeface="Lucida Console"/>
              </a:rPr>
              <a:t>%    10,587    2,426   CL  Chile </a:t>
            </a:r>
            <a:endParaRPr lang="en-US" sz="900" dirty="0">
              <a:latin typeface="Lucida Console"/>
              <a:cs typeface="Lucida Console"/>
            </a:endParaRPr>
          </a:p>
          <a:p>
            <a:pPr marL="0" indent="0">
              <a:buNone/>
            </a:pPr>
            <a:r>
              <a:rPr lang="en-US" sz="900" dirty="0">
                <a:latin typeface="Lucida Console"/>
                <a:cs typeface="Lucida Console"/>
              </a:rPr>
              <a:t>20.83</a:t>
            </a:r>
            <a:r>
              <a:rPr lang="en-US" sz="900" dirty="0" smtClean="0">
                <a:latin typeface="Lucida Console"/>
                <a:cs typeface="Lucida Console"/>
              </a:rPr>
              <a:t>%    14,055    2,928   CZ  Czech </a:t>
            </a:r>
            <a:r>
              <a:rPr lang="en-US" sz="900" dirty="0">
                <a:latin typeface="Lucida Console"/>
                <a:cs typeface="Lucida Console"/>
              </a:rPr>
              <a:t>Republic</a:t>
            </a:r>
          </a:p>
          <a:p>
            <a:pPr marL="0" indent="0">
              <a:buNone/>
            </a:pPr>
            <a:r>
              <a:rPr lang="en-US" sz="900" dirty="0">
                <a:latin typeface="Lucida Console"/>
                <a:cs typeface="Lucida Console"/>
              </a:rPr>
              <a:t>20.00</a:t>
            </a:r>
            <a:r>
              <a:rPr lang="en-US" sz="900" dirty="0" smtClean="0">
                <a:latin typeface="Lucida Console"/>
                <a:cs typeface="Lucida Console"/>
              </a:rPr>
              <a:t>%        10        2   AI  Anguilla </a:t>
            </a:r>
            <a:endParaRPr lang="en-US" sz="900" dirty="0">
              <a:latin typeface="Lucida Console"/>
              <a:cs typeface="Lucida Console"/>
            </a:endParaRPr>
          </a:p>
          <a:p>
            <a:pPr marL="0" indent="0">
              <a:buNone/>
            </a:pPr>
            <a:r>
              <a:rPr lang="en-US" sz="900" dirty="0">
                <a:latin typeface="Lucida Console"/>
                <a:cs typeface="Lucida Console"/>
              </a:rPr>
              <a:t>15.53</a:t>
            </a:r>
            <a:r>
              <a:rPr lang="en-US" sz="900" dirty="0" smtClean="0">
                <a:latin typeface="Lucida Console"/>
                <a:cs typeface="Lucida Console"/>
              </a:rPr>
              <a:t>%     5,427      843   IE  Ireland </a:t>
            </a:r>
            <a:endParaRPr lang="en-US" sz="900" dirty="0">
              <a:latin typeface="Lucida Console"/>
              <a:cs typeface="Lucida Console"/>
            </a:endParaRPr>
          </a:p>
          <a:p>
            <a:pPr marL="0" indent="0">
              <a:buNone/>
            </a:pPr>
            <a:r>
              <a:rPr lang="en-US" sz="900" dirty="0">
                <a:latin typeface="Lucida Console"/>
                <a:cs typeface="Lucida Console"/>
              </a:rPr>
              <a:t>15.33</a:t>
            </a:r>
            <a:r>
              <a:rPr lang="en-US" sz="900" dirty="0" smtClean="0">
                <a:latin typeface="Lucida Console"/>
                <a:cs typeface="Lucida Console"/>
              </a:rPr>
              <a:t>%     4,422      678   ZA  South </a:t>
            </a:r>
            <a:r>
              <a:rPr lang="en-US" sz="900" dirty="0">
                <a:latin typeface="Lucida Console"/>
                <a:cs typeface="Lucida Console"/>
              </a:rPr>
              <a:t>Africa</a:t>
            </a:r>
          </a:p>
          <a:p>
            <a:pPr marL="0" indent="0">
              <a:buNone/>
            </a:pPr>
            <a:r>
              <a:rPr lang="en-US" sz="900" dirty="0">
                <a:latin typeface="Lucida Console"/>
                <a:cs typeface="Lucida Console"/>
              </a:rPr>
              <a:t>14.66</a:t>
            </a:r>
            <a:r>
              <a:rPr lang="en-US" sz="900" dirty="0" smtClean="0">
                <a:latin typeface="Lucida Console"/>
                <a:cs typeface="Lucida Console"/>
              </a:rPr>
              <a:t>%       341       50   ZM  Zambia</a:t>
            </a:r>
            <a:endParaRPr lang="en-US" sz="900" dirty="0">
              <a:latin typeface="Lucida Console"/>
              <a:cs typeface="Lucida Console"/>
            </a:endParaRPr>
          </a:p>
          <a:p>
            <a:pPr marL="0" indent="0">
              <a:buNone/>
            </a:pPr>
            <a:r>
              <a:rPr lang="en-US" sz="900" dirty="0">
                <a:latin typeface="Lucida Console"/>
                <a:cs typeface="Lucida Console"/>
              </a:rPr>
              <a:t>14.21</a:t>
            </a:r>
            <a:r>
              <a:rPr lang="en-US" sz="900" dirty="0" smtClean="0">
                <a:latin typeface="Lucida Console"/>
                <a:cs typeface="Lucida Console"/>
              </a:rPr>
              <a:t>%       190       27   NC  New </a:t>
            </a:r>
            <a:r>
              <a:rPr lang="en-US" sz="900" dirty="0">
                <a:latin typeface="Lucida Console"/>
                <a:cs typeface="Lucida Console"/>
              </a:rPr>
              <a:t>Caledonia </a:t>
            </a:r>
          </a:p>
          <a:p>
            <a:pPr marL="0" indent="0">
              <a:buNone/>
            </a:pPr>
            <a:r>
              <a:rPr lang="en-US" sz="900" dirty="0">
                <a:latin typeface="Lucida Console"/>
                <a:cs typeface="Lucida Console"/>
              </a:rPr>
              <a:t>11.54</a:t>
            </a:r>
            <a:r>
              <a:rPr lang="en-US" sz="900" dirty="0" smtClean="0">
                <a:latin typeface="Lucida Console"/>
                <a:cs typeface="Lucida Console"/>
              </a:rPr>
              <a:t>%     1,326      153   BB  Barbados </a:t>
            </a:r>
            <a:endParaRPr lang="en-US" sz="900" dirty="0">
              <a:latin typeface="Lucida Console"/>
              <a:cs typeface="Lucida Console"/>
            </a:endParaRPr>
          </a:p>
          <a:p>
            <a:pPr marL="0" indent="0">
              <a:buNone/>
            </a:pPr>
            <a:r>
              <a:rPr lang="en-US" sz="900" dirty="0">
                <a:latin typeface="Lucida Console"/>
                <a:cs typeface="Lucida Console"/>
              </a:rPr>
              <a:t>10.11</a:t>
            </a:r>
            <a:r>
              <a:rPr lang="en-US" sz="900" dirty="0" smtClean="0">
                <a:latin typeface="Lucida Console"/>
                <a:cs typeface="Lucida Console"/>
              </a:rPr>
              <a:t>%       722       73   GH  Ghana </a:t>
            </a:r>
            <a:endParaRPr lang="en-US" sz="900" dirty="0">
              <a:latin typeface="Lucida Console"/>
              <a:cs typeface="Lucida Console"/>
            </a:endParaRPr>
          </a:p>
          <a:p>
            <a:pPr marL="0" indent="0">
              <a:buNone/>
            </a:pPr>
            <a:r>
              <a:rPr lang="en-US" sz="900" dirty="0" smtClean="0">
                <a:latin typeface="Lucida Console"/>
                <a:cs typeface="Lucida Console"/>
              </a:rPr>
              <a:t> 9.25%   197,284   18,242   US  United </a:t>
            </a:r>
            <a:r>
              <a:rPr lang="en-US" sz="900" dirty="0">
                <a:latin typeface="Lucida Console"/>
                <a:cs typeface="Lucida Console"/>
              </a:rPr>
              <a:t>States of America</a:t>
            </a:r>
          </a:p>
          <a:p>
            <a:pPr marL="0" indent="0">
              <a:buNone/>
            </a:pPr>
            <a:r>
              <a:rPr lang="en-US" sz="900" dirty="0" smtClean="0">
                <a:latin typeface="Lucida Console"/>
                <a:cs typeface="Lucida Console"/>
              </a:rPr>
              <a:t> 6.67%    25,538    1,703   EG  Egypt </a:t>
            </a:r>
            <a:endParaRPr lang="en-US" sz="900" dirty="0">
              <a:latin typeface="Lucida Console"/>
              <a:cs typeface="Lucida Console"/>
            </a:endParaRPr>
          </a:p>
          <a:p>
            <a:pPr marL="0" indent="0">
              <a:buNone/>
            </a:pPr>
            <a:r>
              <a:rPr lang="en-US" sz="900" dirty="0" smtClean="0">
                <a:latin typeface="Lucida Console"/>
                <a:cs typeface="Lucida Console"/>
              </a:rPr>
              <a:t> 5.93%     4,268      253   TN  Tunisia </a:t>
            </a:r>
            <a:endParaRPr lang="en-US" sz="900" dirty="0">
              <a:latin typeface="Lucida Console"/>
              <a:cs typeface="Lucida Console"/>
            </a:endParaRPr>
          </a:p>
          <a:p>
            <a:pPr marL="0" indent="0">
              <a:buNone/>
            </a:pPr>
            <a:r>
              <a:rPr lang="en-US" sz="900" dirty="0" smtClean="0">
                <a:latin typeface="Lucida Console"/>
                <a:cs typeface="Lucida Console"/>
              </a:rPr>
              <a:t> 5.01%    19,262      965   PH  Philippines </a:t>
            </a:r>
            <a:endParaRPr lang="en-US" sz="900" dirty="0">
              <a:latin typeface="Lucida Console"/>
              <a:cs typeface="Lucida Console"/>
            </a:endParaRPr>
          </a:p>
          <a:p>
            <a:pPr marL="0" indent="0">
              <a:buNone/>
            </a:pPr>
            <a:r>
              <a:rPr lang="en-US" sz="900" dirty="0" smtClean="0">
                <a:latin typeface="Lucida Console"/>
                <a:cs typeface="Lucida Console"/>
              </a:rPr>
              <a:t> 4.37%    75,221    3,290   HU  Hungary </a:t>
            </a:r>
            <a:endParaRPr lang="en-US" sz="900" dirty="0">
              <a:latin typeface="Lucida Console"/>
              <a:cs typeface="Lucida Console"/>
            </a:endParaRPr>
          </a:p>
          <a:p>
            <a:pPr marL="0" indent="0">
              <a:buNone/>
            </a:pPr>
            <a:r>
              <a:rPr lang="en-US" sz="900" dirty="0" smtClean="0">
                <a:latin typeface="Lucida Console"/>
                <a:cs typeface="Lucida Console"/>
              </a:rPr>
              <a:t> 4.35%        69        3   BJ  Benin </a:t>
            </a:r>
            <a:endParaRPr lang="en-US" sz="900" dirty="0">
              <a:latin typeface="Lucida Console"/>
              <a:cs typeface="Lucida Console"/>
            </a:endParaRPr>
          </a:p>
          <a:p>
            <a:pPr marL="0" indent="0">
              <a:buNone/>
            </a:pPr>
            <a:r>
              <a:rPr lang="en-US" sz="900" dirty="0" smtClean="0">
                <a:latin typeface="Lucida Console"/>
                <a:cs typeface="Lucida Console"/>
              </a:rPr>
              <a:t> 4.27%   122,402    5,221   BR  Brazil </a:t>
            </a:r>
            <a:endParaRPr lang="en-US" sz="900" dirty="0">
              <a:latin typeface="Lucida Console"/>
              <a:cs typeface="Lucida Console"/>
            </a:endParaRPr>
          </a:p>
          <a:p>
            <a:pPr marL="0" indent="0">
              <a:buNone/>
            </a:pPr>
            <a:r>
              <a:rPr lang="en-US" sz="900" dirty="0" smtClean="0">
                <a:latin typeface="Lucida Console"/>
                <a:cs typeface="Lucida Console"/>
              </a:rPr>
              <a:t> 4.17%       480       20   IS  Iceland </a:t>
            </a:r>
            <a:endParaRPr lang="en-US" sz="900" dirty="0">
              <a:latin typeface="Lucida Console"/>
              <a:cs typeface="Lucida Console"/>
            </a:endParaRPr>
          </a:p>
          <a:p>
            <a:pPr marL="0" indent="0">
              <a:buNone/>
            </a:pPr>
            <a:r>
              <a:rPr lang="en-US" sz="900" dirty="0" smtClean="0">
                <a:latin typeface="Lucida Console"/>
                <a:cs typeface="Lucida Console"/>
              </a:rPr>
              <a:t> 3.90%        77        3   MR  Mauritania </a:t>
            </a:r>
            <a:endParaRPr lang="en-US" sz="900" dirty="0">
              <a:latin typeface="Lucida Console"/>
              <a:cs typeface="Lucida Console"/>
            </a:endParaRPr>
          </a:p>
          <a:p>
            <a:pPr marL="0" indent="0">
              <a:buNone/>
            </a:pPr>
            <a:r>
              <a:rPr lang="en-US" sz="900" dirty="0" smtClean="0">
                <a:latin typeface="Lucida Console"/>
                <a:cs typeface="Lucida Console"/>
              </a:rPr>
              <a:t> 3.80%       158        6   MW  Malawi</a:t>
            </a:r>
            <a:endParaRPr lang="en-US" sz="900" dirty="0">
              <a:latin typeface="Lucida Console"/>
              <a:cs typeface="Lucida Console"/>
            </a:endParaRPr>
          </a:p>
          <a:p>
            <a:pPr marL="0" indent="0">
              <a:buNone/>
            </a:pPr>
            <a:r>
              <a:rPr lang="en-US" sz="900" dirty="0" smtClean="0">
                <a:latin typeface="Lucida Console"/>
                <a:cs typeface="Lucida Console"/>
              </a:rPr>
              <a:t> 3.70%        27        1   LI  Liechtenstein </a:t>
            </a:r>
            <a:endParaRPr lang="en-US" sz="900" dirty="0">
              <a:latin typeface="Lucida Console"/>
              <a:cs typeface="Lucida Console"/>
            </a:endParaRPr>
          </a:p>
          <a:p>
            <a:pPr marL="0" indent="0">
              <a:buNone/>
            </a:pPr>
            <a:r>
              <a:rPr lang="en-US" sz="900" dirty="0" smtClean="0">
                <a:latin typeface="Lucida Console"/>
                <a:cs typeface="Lucida Console"/>
              </a:rPr>
              <a:t> 3.06%     1,371       42   ZW  Zimbabwe</a:t>
            </a:r>
            <a:endParaRPr lang="en-US" sz="900" dirty="0">
              <a:latin typeface="Lucida Console"/>
              <a:cs typeface="Lucida Console"/>
            </a:endParaRPr>
          </a:p>
          <a:p>
            <a:pPr marL="0" indent="0">
              <a:buNone/>
            </a:pPr>
            <a:r>
              <a:rPr lang="en-US" sz="900" dirty="0" smtClean="0">
                <a:latin typeface="Lucida Console"/>
                <a:cs typeface="Lucida Console"/>
              </a:rPr>
              <a:t> 2.97</a:t>
            </a:r>
            <a:r>
              <a:rPr lang="en-US" sz="900" dirty="0">
                <a:latin typeface="Lucida Console"/>
                <a:cs typeface="Lucida Console"/>
              </a:rPr>
              <a:t>% </a:t>
            </a:r>
            <a:r>
              <a:rPr lang="en-US" sz="900" dirty="0" smtClean="0">
                <a:latin typeface="Lucida Console"/>
                <a:cs typeface="Lucida Console"/>
              </a:rPr>
              <a:t>    1,412       42   MN  Mongolia </a:t>
            </a:r>
            <a:endParaRPr lang="en-US" sz="900" dirty="0">
              <a:latin typeface="Lucida Console"/>
              <a:cs typeface="Lucida Console"/>
            </a:endParaRPr>
          </a:p>
        </p:txBody>
      </p:sp>
      <p:cxnSp>
        <p:nvCxnSpPr>
          <p:cNvPr id="6" name="Straight Arrow Connector 5"/>
          <p:cNvCxnSpPr/>
          <p:nvPr/>
        </p:nvCxnSpPr>
        <p:spPr>
          <a:xfrm>
            <a:off x="2232749" y="1488195"/>
            <a:ext cx="0" cy="21040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 name="Straight Arrow Connector 6"/>
          <p:cNvCxnSpPr/>
          <p:nvPr/>
        </p:nvCxnSpPr>
        <p:spPr>
          <a:xfrm>
            <a:off x="1603097" y="1360447"/>
            <a:ext cx="0" cy="3477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a:off x="720236" y="1525766"/>
            <a:ext cx="0" cy="18621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1731012" y="1118863"/>
            <a:ext cx="741008" cy="369332"/>
          </a:xfrm>
          <a:prstGeom prst="rect">
            <a:avLst/>
          </a:prstGeom>
          <a:noFill/>
        </p:spPr>
        <p:txBody>
          <a:bodyPr wrap="none" rtlCol="0">
            <a:spAutoFit/>
          </a:bodyPr>
          <a:lstStyle/>
          <a:p>
            <a:pPr algn="ctr"/>
            <a:r>
              <a:rPr lang="en-US" sz="900" dirty="0" smtClean="0">
                <a:solidFill>
                  <a:prstClr val="black"/>
                </a:solidFill>
                <a:latin typeface="Lucida Console"/>
                <a:cs typeface="Lucida Console"/>
              </a:rPr>
              <a:t>Validate</a:t>
            </a:r>
          </a:p>
          <a:p>
            <a:pPr algn="ctr"/>
            <a:r>
              <a:rPr lang="en-US" sz="900" dirty="0" smtClean="0">
                <a:solidFill>
                  <a:prstClr val="black"/>
                </a:solidFill>
                <a:latin typeface="Lucida Console"/>
                <a:cs typeface="Lucida Console"/>
              </a:rPr>
              <a:t>DNSSEC</a:t>
            </a:r>
            <a:endParaRPr lang="en-US" dirty="0"/>
          </a:p>
        </p:txBody>
      </p:sp>
      <p:sp>
        <p:nvSpPr>
          <p:cNvPr id="12" name="TextBox 11"/>
          <p:cNvSpPr txBox="1"/>
          <p:nvPr/>
        </p:nvSpPr>
        <p:spPr>
          <a:xfrm>
            <a:off x="1238935" y="1129615"/>
            <a:ext cx="532380" cy="230832"/>
          </a:xfrm>
          <a:prstGeom prst="rect">
            <a:avLst/>
          </a:prstGeom>
          <a:noFill/>
        </p:spPr>
        <p:txBody>
          <a:bodyPr wrap="none" rtlCol="0">
            <a:spAutoFit/>
          </a:bodyPr>
          <a:lstStyle/>
          <a:p>
            <a:pPr algn="ctr"/>
            <a:r>
              <a:rPr lang="en-US" sz="900" dirty="0" smtClean="0">
                <a:solidFill>
                  <a:prstClr val="black"/>
                </a:solidFill>
                <a:latin typeface="Lucida Console"/>
                <a:cs typeface="Lucida Console"/>
              </a:rPr>
              <a:t>Total</a:t>
            </a:r>
            <a:endParaRPr lang="en-US" dirty="0"/>
          </a:p>
        </p:txBody>
      </p:sp>
      <p:sp>
        <p:nvSpPr>
          <p:cNvPr id="13" name="TextBox 12"/>
          <p:cNvSpPr txBox="1"/>
          <p:nvPr/>
        </p:nvSpPr>
        <p:spPr>
          <a:xfrm>
            <a:off x="349732" y="1021338"/>
            <a:ext cx="741008" cy="507831"/>
          </a:xfrm>
          <a:prstGeom prst="rect">
            <a:avLst/>
          </a:prstGeom>
          <a:noFill/>
        </p:spPr>
        <p:txBody>
          <a:bodyPr wrap="none" rtlCol="0">
            <a:spAutoFit/>
          </a:bodyPr>
          <a:lstStyle/>
          <a:p>
            <a:pPr algn="ctr"/>
            <a:r>
              <a:rPr lang="en-US" sz="900" dirty="0" smtClean="0">
                <a:solidFill>
                  <a:prstClr val="black"/>
                </a:solidFill>
                <a:latin typeface="Lucida Console"/>
                <a:cs typeface="Lucida Console"/>
              </a:rPr>
              <a:t>% who</a:t>
            </a:r>
          </a:p>
          <a:p>
            <a:pPr algn="ctr"/>
            <a:r>
              <a:rPr lang="en-US" sz="900" dirty="0">
                <a:solidFill>
                  <a:prstClr val="black"/>
                </a:solidFill>
                <a:latin typeface="Lucida Console"/>
                <a:cs typeface="Lucida Console"/>
              </a:rPr>
              <a:t>v</a:t>
            </a:r>
            <a:r>
              <a:rPr lang="en-US" sz="900" dirty="0" smtClean="0">
                <a:solidFill>
                  <a:prstClr val="black"/>
                </a:solidFill>
                <a:latin typeface="Lucida Console"/>
                <a:cs typeface="Lucida Console"/>
              </a:rPr>
              <a:t>alidate</a:t>
            </a:r>
          </a:p>
          <a:p>
            <a:pPr algn="ctr"/>
            <a:r>
              <a:rPr lang="en-US" sz="900" dirty="0" smtClean="0">
                <a:solidFill>
                  <a:prstClr val="black"/>
                </a:solidFill>
                <a:latin typeface="Lucida Console"/>
                <a:cs typeface="Lucida Console"/>
              </a:rPr>
              <a:t>DNSSEC</a:t>
            </a:r>
            <a:endParaRPr lang="en-US" dirty="0"/>
          </a:p>
        </p:txBody>
      </p:sp>
    </p:spTree>
    <p:extLst>
      <p:ext uri="{BB962C8B-B14F-4D97-AF65-F5344CB8AC3E}">
        <p14:creationId xmlns:p14="http://schemas.microsoft.com/office/powerpoint/2010/main" val="3568110431"/>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710" y="-62006"/>
            <a:ext cx="8761510" cy="1143000"/>
          </a:xfrm>
        </p:spPr>
        <p:txBody>
          <a:bodyPr>
            <a:normAutofit fontScale="90000"/>
          </a:bodyPr>
          <a:lstStyle/>
          <a:p>
            <a:r>
              <a:rPr lang="en-US" dirty="0" smtClean="0"/>
              <a:t>The top of the country list</a:t>
            </a:r>
            <a:endParaRPr lang="en-US" dirty="0"/>
          </a:p>
        </p:txBody>
      </p:sp>
      <p:sp>
        <p:nvSpPr>
          <p:cNvPr id="3" name="Content Placeholder 2"/>
          <p:cNvSpPr>
            <a:spLocks noGrp="1"/>
          </p:cNvSpPr>
          <p:nvPr>
            <p:ph idx="1"/>
          </p:nvPr>
        </p:nvSpPr>
        <p:spPr>
          <a:xfrm>
            <a:off x="457198" y="722519"/>
            <a:ext cx="4163573" cy="4787189"/>
          </a:xfrm>
        </p:spPr>
        <p:txBody>
          <a:bodyPr>
            <a:noAutofit/>
          </a:bodyPr>
          <a:lstStyle/>
          <a:p>
            <a:pPr marL="0" indent="0">
              <a:buNone/>
            </a:pPr>
            <a:endParaRPr lang="en-US" sz="900" dirty="0" smtClean="0">
              <a:latin typeface="Lucida Console"/>
              <a:cs typeface="Lucida Console"/>
            </a:endParaRPr>
          </a:p>
          <a:p>
            <a:pPr marL="0" indent="0">
              <a:buNone/>
            </a:pPr>
            <a:endParaRPr lang="en-US" sz="900" dirty="0">
              <a:latin typeface="Lucida Console"/>
              <a:cs typeface="Lucida Console"/>
            </a:endParaRPr>
          </a:p>
          <a:p>
            <a:pPr marL="0" indent="0">
              <a:buNone/>
            </a:pPr>
            <a:endParaRPr lang="en-US" sz="900" dirty="0" smtClean="0">
              <a:latin typeface="Lucida Console"/>
              <a:cs typeface="Lucida Console"/>
            </a:endParaRPr>
          </a:p>
          <a:p>
            <a:pPr marL="0" indent="0">
              <a:buNone/>
            </a:pPr>
            <a:endParaRPr lang="en-US" sz="900" dirty="0" smtClean="0">
              <a:latin typeface="Lucida Console"/>
              <a:cs typeface="Lucida Console"/>
            </a:endParaRPr>
          </a:p>
          <a:p>
            <a:pPr marL="0" indent="0">
              <a:buNone/>
            </a:pPr>
            <a:endParaRPr lang="en-US" sz="900" dirty="0" smtClean="0">
              <a:latin typeface="Lucida Console"/>
              <a:cs typeface="Lucida Console"/>
            </a:endParaRPr>
          </a:p>
          <a:p>
            <a:pPr marL="0" indent="0">
              <a:buNone/>
            </a:pPr>
            <a:r>
              <a:rPr lang="en-US" sz="900" dirty="0">
                <a:latin typeface="Lucida Console"/>
                <a:cs typeface="Lucida Console"/>
              </a:rPr>
              <a:t>47.99% </a:t>
            </a:r>
            <a:r>
              <a:rPr lang="en-US" sz="900" dirty="0" smtClean="0">
                <a:latin typeface="Lucida Console"/>
                <a:cs typeface="Lucida Console"/>
              </a:rPr>
              <a:t>   2,865   1,375   SE </a:t>
            </a:r>
            <a:r>
              <a:rPr lang="en-US" sz="900" dirty="0">
                <a:latin typeface="Lucida Console"/>
                <a:cs typeface="Lucida Console"/>
              </a:rPr>
              <a:t>Sweden </a:t>
            </a:r>
          </a:p>
          <a:p>
            <a:pPr marL="0" indent="0">
              <a:buNone/>
            </a:pPr>
            <a:r>
              <a:rPr lang="en-US" sz="900" dirty="0">
                <a:latin typeface="Lucida Console"/>
                <a:cs typeface="Lucida Console"/>
              </a:rPr>
              <a:t>38.43% </a:t>
            </a:r>
            <a:r>
              <a:rPr lang="en-US" sz="900" dirty="0" smtClean="0">
                <a:latin typeface="Lucida Console"/>
                <a:cs typeface="Lucida Console"/>
              </a:rPr>
              <a:t>   5,961   2,291   SI </a:t>
            </a:r>
            <a:r>
              <a:rPr lang="en-US" sz="900" dirty="0">
                <a:latin typeface="Lucida Console"/>
                <a:cs typeface="Lucida Console"/>
              </a:rPr>
              <a:t>Slovenia </a:t>
            </a:r>
          </a:p>
          <a:p>
            <a:pPr marL="0" indent="0">
              <a:buNone/>
            </a:pPr>
            <a:r>
              <a:rPr lang="en-US" sz="900" dirty="0">
                <a:latin typeface="Lucida Console"/>
                <a:cs typeface="Lucida Console"/>
              </a:rPr>
              <a:t>28.81% </a:t>
            </a:r>
            <a:r>
              <a:rPr lang="en-US" sz="900" dirty="0" smtClean="0">
                <a:latin typeface="Lucida Console"/>
                <a:cs typeface="Lucida Console"/>
              </a:rPr>
              <a:t>   3,568   1,028   FI </a:t>
            </a:r>
            <a:r>
              <a:rPr lang="en-US" sz="900" dirty="0">
                <a:latin typeface="Lucida Console"/>
                <a:cs typeface="Lucida Console"/>
              </a:rPr>
              <a:t>Finland </a:t>
            </a:r>
          </a:p>
          <a:p>
            <a:pPr marL="0" indent="0">
              <a:buNone/>
            </a:pPr>
            <a:r>
              <a:rPr lang="en-US" sz="900" dirty="0">
                <a:latin typeface="Lucida Console"/>
                <a:cs typeface="Lucida Console"/>
              </a:rPr>
              <a:t>22.91% </a:t>
            </a:r>
            <a:r>
              <a:rPr lang="en-US" sz="900" dirty="0" smtClean="0">
                <a:latin typeface="Lucida Console"/>
                <a:cs typeface="Lucida Console"/>
              </a:rPr>
              <a:t>  10,587   2,426   CL </a:t>
            </a:r>
            <a:r>
              <a:rPr lang="en-US" sz="900" dirty="0">
                <a:latin typeface="Lucida Console"/>
                <a:cs typeface="Lucida Console"/>
              </a:rPr>
              <a:t>Chile </a:t>
            </a:r>
          </a:p>
          <a:p>
            <a:pPr marL="0" indent="0">
              <a:buNone/>
            </a:pPr>
            <a:r>
              <a:rPr lang="en-US" sz="900" dirty="0">
                <a:latin typeface="Lucida Console"/>
                <a:cs typeface="Lucida Console"/>
              </a:rPr>
              <a:t>20.83% </a:t>
            </a:r>
            <a:r>
              <a:rPr lang="en-US" sz="900" dirty="0" smtClean="0">
                <a:latin typeface="Lucida Console"/>
                <a:cs typeface="Lucida Console"/>
              </a:rPr>
              <a:t>  14,055   2,928   CZ </a:t>
            </a:r>
            <a:r>
              <a:rPr lang="en-US" sz="900" dirty="0">
                <a:latin typeface="Lucida Console"/>
                <a:cs typeface="Lucida Console"/>
              </a:rPr>
              <a:t>Czech Republic</a:t>
            </a:r>
          </a:p>
          <a:p>
            <a:pPr marL="0" indent="0">
              <a:buNone/>
            </a:pPr>
            <a:r>
              <a:rPr lang="en-US" sz="900" dirty="0">
                <a:latin typeface="Lucida Console"/>
                <a:cs typeface="Lucida Console"/>
              </a:rPr>
              <a:t>15.53% </a:t>
            </a:r>
            <a:r>
              <a:rPr lang="en-US" sz="900" dirty="0" smtClean="0">
                <a:latin typeface="Lucida Console"/>
                <a:cs typeface="Lucida Console"/>
              </a:rPr>
              <a:t>   5,427     843   IE </a:t>
            </a:r>
            <a:r>
              <a:rPr lang="en-US" sz="900" dirty="0">
                <a:latin typeface="Lucida Console"/>
                <a:cs typeface="Lucida Console"/>
              </a:rPr>
              <a:t>Ireland </a:t>
            </a:r>
          </a:p>
          <a:p>
            <a:pPr marL="0" indent="0">
              <a:buNone/>
            </a:pPr>
            <a:r>
              <a:rPr lang="en-US" sz="900" dirty="0">
                <a:latin typeface="Lucida Console"/>
                <a:cs typeface="Lucida Console"/>
              </a:rPr>
              <a:t>15.33% </a:t>
            </a:r>
            <a:r>
              <a:rPr lang="en-US" sz="900" dirty="0" smtClean="0">
                <a:latin typeface="Lucida Console"/>
                <a:cs typeface="Lucida Console"/>
              </a:rPr>
              <a:t>   4,422     678   ZA </a:t>
            </a:r>
            <a:r>
              <a:rPr lang="en-US" sz="900" dirty="0">
                <a:latin typeface="Lucida Console"/>
                <a:cs typeface="Lucida Console"/>
              </a:rPr>
              <a:t>South Africa</a:t>
            </a:r>
          </a:p>
          <a:p>
            <a:pPr marL="0" indent="0">
              <a:buNone/>
            </a:pPr>
            <a:r>
              <a:rPr lang="en-US" sz="900" dirty="0">
                <a:latin typeface="Lucida Console"/>
                <a:cs typeface="Lucida Console"/>
              </a:rPr>
              <a:t>11.54% </a:t>
            </a:r>
            <a:r>
              <a:rPr lang="en-US" sz="900" dirty="0" smtClean="0">
                <a:latin typeface="Lucida Console"/>
                <a:cs typeface="Lucida Console"/>
              </a:rPr>
              <a:t>   1,326     153   BB </a:t>
            </a:r>
            <a:r>
              <a:rPr lang="en-US" sz="900" dirty="0">
                <a:latin typeface="Lucida Console"/>
                <a:cs typeface="Lucida Console"/>
              </a:rPr>
              <a:t>Barbados </a:t>
            </a:r>
          </a:p>
          <a:p>
            <a:pPr marL="0" indent="0">
              <a:buNone/>
            </a:pPr>
            <a:r>
              <a:rPr lang="en-US" sz="900" dirty="0" smtClean="0">
                <a:latin typeface="Lucida Console"/>
                <a:cs typeface="Lucida Console"/>
              </a:rPr>
              <a:t> 9.25</a:t>
            </a:r>
            <a:r>
              <a:rPr lang="en-US" sz="900" dirty="0">
                <a:latin typeface="Lucida Console"/>
                <a:cs typeface="Lucida Console"/>
              </a:rPr>
              <a:t>% </a:t>
            </a:r>
            <a:r>
              <a:rPr lang="en-US" sz="900" dirty="0" smtClean="0">
                <a:latin typeface="Lucida Console"/>
                <a:cs typeface="Lucida Console"/>
              </a:rPr>
              <a:t> 197,284  18,242   US </a:t>
            </a:r>
            <a:r>
              <a:rPr lang="en-US" sz="900" dirty="0">
                <a:latin typeface="Lucida Console"/>
                <a:cs typeface="Lucida Console"/>
              </a:rPr>
              <a:t>United States of America</a:t>
            </a:r>
          </a:p>
          <a:p>
            <a:pPr marL="0" indent="0">
              <a:buNone/>
            </a:pPr>
            <a:r>
              <a:rPr lang="en-US" sz="900" dirty="0" smtClean="0">
                <a:latin typeface="Lucida Console"/>
                <a:cs typeface="Lucida Console"/>
              </a:rPr>
              <a:t> 6.67</a:t>
            </a:r>
            <a:r>
              <a:rPr lang="en-US" sz="900" dirty="0">
                <a:latin typeface="Lucida Console"/>
                <a:cs typeface="Lucida Console"/>
              </a:rPr>
              <a:t>% </a:t>
            </a:r>
            <a:r>
              <a:rPr lang="en-US" sz="900" dirty="0" smtClean="0">
                <a:latin typeface="Lucida Console"/>
                <a:cs typeface="Lucida Console"/>
              </a:rPr>
              <a:t>  25,538   1,703   EG </a:t>
            </a:r>
            <a:r>
              <a:rPr lang="en-US" sz="900" dirty="0">
                <a:latin typeface="Lucida Console"/>
                <a:cs typeface="Lucida Console"/>
              </a:rPr>
              <a:t>Egypt </a:t>
            </a:r>
          </a:p>
          <a:p>
            <a:pPr marL="0" indent="0">
              <a:buNone/>
            </a:pPr>
            <a:r>
              <a:rPr lang="en-US" sz="900" dirty="0" smtClean="0">
                <a:latin typeface="Lucida Console"/>
                <a:cs typeface="Lucida Console"/>
              </a:rPr>
              <a:t> 5.93</a:t>
            </a:r>
            <a:r>
              <a:rPr lang="en-US" sz="900" dirty="0">
                <a:latin typeface="Lucida Console"/>
                <a:cs typeface="Lucida Console"/>
              </a:rPr>
              <a:t>% </a:t>
            </a:r>
            <a:r>
              <a:rPr lang="en-US" sz="900" dirty="0" smtClean="0">
                <a:latin typeface="Lucida Console"/>
                <a:cs typeface="Lucida Console"/>
              </a:rPr>
              <a:t>   4,268     253   TN </a:t>
            </a:r>
            <a:r>
              <a:rPr lang="en-US" sz="900" dirty="0">
                <a:latin typeface="Lucida Console"/>
                <a:cs typeface="Lucida Console"/>
              </a:rPr>
              <a:t>Tunisia </a:t>
            </a:r>
          </a:p>
          <a:p>
            <a:pPr marL="0" indent="0">
              <a:buNone/>
            </a:pPr>
            <a:r>
              <a:rPr lang="en-US" sz="900" dirty="0" smtClean="0">
                <a:latin typeface="Lucida Console"/>
                <a:cs typeface="Lucida Console"/>
              </a:rPr>
              <a:t> 5.01</a:t>
            </a:r>
            <a:r>
              <a:rPr lang="en-US" sz="900" dirty="0">
                <a:latin typeface="Lucida Console"/>
                <a:cs typeface="Lucida Console"/>
              </a:rPr>
              <a:t>% </a:t>
            </a:r>
            <a:r>
              <a:rPr lang="en-US" sz="900" dirty="0" smtClean="0">
                <a:latin typeface="Lucida Console"/>
                <a:cs typeface="Lucida Console"/>
              </a:rPr>
              <a:t>  19,262     965   PH </a:t>
            </a:r>
            <a:r>
              <a:rPr lang="en-US" sz="900" dirty="0">
                <a:latin typeface="Lucida Console"/>
                <a:cs typeface="Lucida Console"/>
              </a:rPr>
              <a:t>Philippines </a:t>
            </a:r>
          </a:p>
          <a:p>
            <a:pPr marL="0" indent="0">
              <a:buNone/>
            </a:pPr>
            <a:r>
              <a:rPr lang="en-US" sz="900" dirty="0" smtClean="0">
                <a:latin typeface="Lucida Console"/>
                <a:cs typeface="Lucida Console"/>
              </a:rPr>
              <a:t> 4.37</a:t>
            </a:r>
            <a:r>
              <a:rPr lang="en-US" sz="900" dirty="0">
                <a:latin typeface="Lucida Console"/>
                <a:cs typeface="Lucida Console"/>
              </a:rPr>
              <a:t>% </a:t>
            </a:r>
            <a:r>
              <a:rPr lang="en-US" sz="900" dirty="0" smtClean="0">
                <a:latin typeface="Lucida Console"/>
                <a:cs typeface="Lucida Console"/>
              </a:rPr>
              <a:t>  75,221   3,290   HU </a:t>
            </a:r>
            <a:r>
              <a:rPr lang="en-US" sz="900" dirty="0">
                <a:latin typeface="Lucida Console"/>
                <a:cs typeface="Lucida Console"/>
              </a:rPr>
              <a:t>Hungary </a:t>
            </a:r>
          </a:p>
          <a:p>
            <a:pPr marL="0" indent="0">
              <a:buNone/>
            </a:pPr>
            <a:r>
              <a:rPr lang="en-US" sz="900" dirty="0" smtClean="0">
                <a:latin typeface="Lucida Console"/>
                <a:cs typeface="Lucida Console"/>
              </a:rPr>
              <a:t> 4.27</a:t>
            </a:r>
            <a:r>
              <a:rPr lang="en-US" sz="900" dirty="0">
                <a:latin typeface="Lucida Console"/>
                <a:cs typeface="Lucida Console"/>
              </a:rPr>
              <a:t>% </a:t>
            </a:r>
            <a:r>
              <a:rPr lang="en-US" sz="900" dirty="0" smtClean="0">
                <a:latin typeface="Lucida Console"/>
                <a:cs typeface="Lucida Console"/>
              </a:rPr>
              <a:t> 122,402   5,221   BR </a:t>
            </a:r>
            <a:r>
              <a:rPr lang="en-US" sz="900" dirty="0">
                <a:latin typeface="Lucida Console"/>
                <a:cs typeface="Lucida Console"/>
              </a:rPr>
              <a:t>Brazil </a:t>
            </a:r>
          </a:p>
          <a:p>
            <a:pPr marL="0" indent="0">
              <a:buNone/>
            </a:pPr>
            <a:r>
              <a:rPr lang="en-US" sz="900" dirty="0" smtClean="0">
                <a:latin typeface="Lucida Console"/>
                <a:cs typeface="Lucida Console"/>
              </a:rPr>
              <a:t> 3.06</a:t>
            </a:r>
            <a:r>
              <a:rPr lang="en-US" sz="900" dirty="0">
                <a:latin typeface="Lucida Console"/>
                <a:cs typeface="Lucida Console"/>
              </a:rPr>
              <a:t>% </a:t>
            </a:r>
            <a:r>
              <a:rPr lang="en-US" sz="900" dirty="0" smtClean="0">
                <a:latin typeface="Lucida Console"/>
                <a:cs typeface="Lucida Console"/>
              </a:rPr>
              <a:t>   1,371      42   ZW </a:t>
            </a:r>
            <a:r>
              <a:rPr lang="en-US" sz="900" dirty="0">
                <a:latin typeface="Lucida Console"/>
                <a:cs typeface="Lucida Console"/>
              </a:rPr>
              <a:t>Zimbabwe</a:t>
            </a:r>
          </a:p>
          <a:p>
            <a:pPr marL="0" indent="0">
              <a:buNone/>
            </a:pPr>
            <a:r>
              <a:rPr lang="en-US" sz="900" dirty="0" smtClean="0">
                <a:latin typeface="Lucida Console"/>
                <a:cs typeface="Lucida Console"/>
              </a:rPr>
              <a:t> 2.97</a:t>
            </a:r>
            <a:r>
              <a:rPr lang="en-US" sz="900" dirty="0">
                <a:latin typeface="Lucida Console"/>
                <a:cs typeface="Lucida Console"/>
              </a:rPr>
              <a:t>% </a:t>
            </a:r>
            <a:r>
              <a:rPr lang="en-US" sz="900" dirty="0" smtClean="0">
                <a:latin typeface="Lucida Console"/>
                <a:cs typeface="Lucida Console"/>
              </a:rPr>
              <a:t>   1,412      42   MN </a:t>
            </a:r>
            <a:r>
              <a:rPr lang="en-US" sz="900" dirty="0">
                <a:latin typeface="Lucida Console"/>
                <a:cs typeface="Lucida Console"/>
              </a:rPr>
              <a:t>Mongolia </a:t>
            </a:r>
          </a:p>
          <a:p>
            <a:pPr marL="0" indent="0">
              <a:buNone/>
            </a:pPr>
            <a:r>
              <a:rPr lang="en-US" sz="900" dirty="0" smtClean="0">
                <a:latin typeface="Lucida Console"/>
                <a:cs typeface="Lucida Console"/>
              </a:rPr>
              <a:t> 2.81</a:t>
            </a:r>
            <a:r>
              <a:rPr lang="en-US" sz="900" dirty="0">
                <a:latin typeface="Lucida Console"/>
                <a:cs typeface="Lucida Console"/>
              </a:rPr>
              <a:t>% </a:t>
            </a:r>
            <a:r>
              <a:rPr lang="en-US" sz="900" dirty="0" smtClean="0">
                <a:latin typeface="Lucida Console"/>
                <a:cs typeface="Lucida Console"/>
              </a:rPr>
              <a:t>   9,514     267   BY </a:t>
            </a:r>
            <a:r>
              <a:rPr lang="en-US" sz="900" dirty="0">
                <a:latin typeface="Lucida Console"/>
                <a:cs typeface="Lucida Console"/>
              </a:rPr>
              <a:t>Belarus </a:t>
            </a:r>
          </a:p>
          <a:p>
            <a:pPr marL="0" indent="0">
              <a:buNone/>
            </a:pPr>
            <a:r>
              <a:rPr lang="en-US" sz="900" dirty="0" smtClean="0">
                <a:latin typeface="Lucida Console"/>
                <a:cs typeface="Lucida Console"/>
              </a:rPr>
              <a:t> 2.63</a:t>
            </a:r>
            <a:r>
              <a:rPr lang="en-US" sz="900" dirty="0">
                <a:latin typeface="Lucida Console"/>
                <a:cs typeface="Lucida Console"/>
              </a:rPr>
              <a:t>% </a:t>
            </a:r>
            <a:r>
              <a:rPr lang="en-US" sz="900" dirty="0" smtClean="0">
                <a:latin typeface="Lucida Console"/>
                <a:cs typeface="Lucida Console"/>
              </a:rPr>
              <a:t>  41,199   1,082   DE </a:t>
            </a:r>
            <a:r>
              <a:rPr lang="en-US" sz="900" dirty="0">
                <a:latin typeface="Lucida Console"/>
                <a:cs typeface="Lucida Console"/>
              </a:rPr>
              <a:t>Germany </a:t>
            </a:r>
          </a:p>
          <a:p>
            <a:pPr marL="0" indent="0">
              <a:buNone/>
            </a:pPr>
            <a:r>
              <a:rPr lang="en-US" sz="900" dirty="0" smtClean="0">
                <a:latin typeface="Lucida Console"/>
                <a:cs typeface="Lucida Console"/>
              </a:rPr>
              <a:t> 2.03</a:t>
            </a:r>
            <a:r>
              <a:rPr lang="en-US" sz="900" dirty="0">
                <a:latin typeface="Lucida Console"/>
                <a:cs typeface="Lucida Console"/>
              </a:rPr>
              <a:t>% </a:t>
            </a:r>
            <a:r>
              <a:rPr lang="en-US" sz="900" dirty="0" smtClean="0">
                <a:latin typeface="Lucida Console"/>
                <a:cs typeface="Lucida Console"/>
              </a:rPr>
              <a:t>  10,186     207   CH </a:t>
            </a:r>
            <a:r>
              <a:rPr lang="en-US" sz="900" dirty="0">
                <a:latin typeface="Lucida Console"/>
                <a:cs typeface="Lucida Console"/>
              </a:rPr>
              <a:t>Switzerland </a:t>
            </a:r>
          </a:p>
          <a:p>
            <a:pPr marL="0" indent="0">
              <a:buNone/>
            </a:pPr>
            <a:r>
              <a:rPr lang="en-US" sz="900" dirty="0" smtClean="0">
                <a:latin typeface="Lucida Console"/>
                <a:cs typeface="Lucida Console"/>
              </a:rPr>
              <a:t> 1.91</a:t>
            </a:r>
            <a:r>
              <a:rPr lang="en-US" sz="900" dirty="0">
                <a:latin typeface="Lucida Console"/>
                <a:cs typeface="Lucida Console"/>
              </a:rPr>
              <a:t>% </a:t>
            </a:r>
            <a:r>
              <a:rPr lang="en-US" sz="900" dirty="0" smtClean="0">
                <a:latin typeface="Lucida Console"/>
                <a:cs typeface="Lucida Console"/>
              </a:rPr>
              <a:t>  38,764     741   ID </a:t>
            </a:r>
            <a:r>
              <a:rPr lang="en-US" sz="900" dirty="0">
                <a:latin typeface="Lucida Console"/>
                <a:cs typeface="Lucida Console"/>
              </a:rPr>
              <a:t>Indonesia </a:t>
            </a:r>
          </a:p>
          <a:p>
            <a:pPr marL="0" indent="0">
              <a:buNone/>
            </a:pPr>
            <a:r>
              <a:rPr lang="en-US" sz="900" dirty="0" smtClean="0">
                <a:latin typeface="Lucida Console"/>
                <a:cs typeface="Lucida Console"/>
              </a:rPr>
              <a:t> 1.56</a:t>
            </a:r>
            <a:r>
              <a:rPr lang="en-US" sz="900" dirty="0">
                <a:latin typeface="Lucida Console"/>
                <a:cs typeface="Lucida Console"/>
              </a:rPr>
              <a:t>% </a:t>
            </a:r>
            <a:r>
              <a:rPr lang="en-US" sz="900" dirty="0" smtClean="0">
                <a:latin typeface="Lucida Console"/>
                <a:cs typeface="Lucida Console"/>
              </a:rPr>
              <a:t>   9,982     156   SK </a:t>
            </a:r>
            <a:r>
              <a:rPr lang="en-US" sz="900" dirty="0">
                <a:latin typeface="Lucida Console"/>
                <a:cs typeface="Lucida Console"/>
              </a:rPr>
              <a:t>Slovakia </a:t>
            </a:r>
          </a:p>
          <a:p>
            <a:pPr marL="0" indent="0">
              <a:buNone/>
            </a:pPr>
            <a:r>
              <a:rPr lang="en-US" sz="900" dirty="0" smtClean="0">
                <a:latin typeface="Lucida Console"/>
                <a:cs typeface="Lucida Console"/>
              </a:rPr>
              <a:t> 1.52</a:t>
            </a:r>
            <a:r>
              <a:rPr lang="en-US" sz="900" dirty="0">
                <a:latin typeface="Lucida Console"/>
                <a:cs typeface="Lucida Console"/>
              </a:rPr>
              <a:t>% </a:t>
            </a:r>
            <a:r>
              <a:rPr lang="en-US" sz="900" dirty="0" smtClean="0">
                <a:latin typeface="Lucida Console"/>
                <a:cs typeface="Lucida Console"/>
              </a:rPr>
              <a:t>  52,794     802   UA </a:t>
            </a:r>
            <a:r>
              <a:rPr lang="en-US" sz="900" dirty="0">
                <a:latin typeface="Lucida Console"/>
                <a:cs typeface="Lucida Console"/>
              </a:rPr>
              <a:t>Ukraine </a:t>
            </a:r>
          </a:p>
          <a:p>
            <a:pPr marL="0" indent="0">
              <a:buNone/>
            </a:pPr>
            <a:r>
              <a:rPr lang="en-US" sz="900" dirty="0" smtClean="0">
                <a:latin typeface="Lucida Console"/>
                <a:cs typeface="Lucida Console"/>
              </a:rPr>
              <a:t> 1.37</a:t>
            </a:r>
            <a:r>
              <a:rPr lang="en-US" sz="900" dirty="0">
                <a:latin typeface="Lucida Console"/>
                <a:cs typeface="Lucida Console"/>
              </a:rPr>
              <a:t>% </a:t>
            </a:r>
            <a:r>
              <a:rPr lang="en-US" sz="900" dirty="0" smtClean="0">
                <a:latin typeface="Lucida Console"/>
                <a:cs typeface="Lucida Console"/>
              </a:rPr>
              <a:t> 124,134   1,702   JP </a:t>
            </a:r>
            <a:r>
              <a:rPr lang="en-US" sz="900" dirty="0">
                <a:latin typeface="Lucida Console"/>
                <a:cs typeface="Lucida Console"/>
              </a:rPr>
              <a:t>Japan </a:t>
            </a:r>
          </a:p>
          <a:p>
            <a:pPr marL="0" indent="0">
              <a:buNone/>
            </a:pPr>
            <a:r>
              <a:rPr lang="en-US" sz="900" dirty="0" smtClean="0">
                <a:latin typeface="Lucida Console"/>
                <a:cs typeface="Lucida Console"/>
              </a:rPr>
              <a:t> 1.36</a:t>
            </a:r>
            <a:r>
              <a:rPr lang="en-US" sz="900" dirty="0">
                <a:latin typeface="Lucida Console"/>
                <a:cs typeface="Lucida Console"/>
              </a:rPr>
              <a:t>% </a:t>
            </a:r>
            <a:r>
              <a:rPr lang="en-US" sz="900" dirty="0" smtClean="0">
                <a:latin typeface="Lucida Console"/>
                <a:cs typeface="Lucida Console"/>
              </a:rPr>
              <a:t>  53,387     725   PL </a:t>
            </a:r>
            <a:r>
              <a:rPr lang="en-US" sz="900" dirty="0">
                <a:latin typeface="Lucida Console"/>
                <a:cs typeface="Lucida Console"/>
              </a:rPr>
              <a:t>Poland </a:t>
            </a:r>
          </a:p>
          <a:p>
            <a:pPr marL="0" indent="0">
              <a:buNone/>
            </a:pPr>
            <a:r>
              <a:rPr lang="en-US" sz="900" dirty="0" smtClean="0">
                <a:latin typeface="Lucida Console"/>
                <a:cs typeface="Lucida Console"/>
              </a:rPr>
              <a:t> 1.30</a:t>
            </a:r>
            <a:r>
              <a:rPr lang="en-US" sz="900" dirty="0">
                <a:latin typeface="Lucida Console"/>
                <a:cs typeface="Lucida Console"/>
              </a:rPr>
              <a:t>% </a:t>
            </a:r>
            <a:r>
              <a:rPr lang="en-US" sz="900" dirty="0" smtClean="0">
                <a:latin typeface="Lucida Console"/>
                <a:cs typeface="Lucida Console"/>
              </a:rPr>
              <a:t> 100,399   1,306   GR </a:t>
            </a:r>
            <a:r>
              <a:rPr lang="en-US" sz="900" dirty="0">
                <a:latin typeface="Lucida Console"/>
                <a:cs typeface="Lucida Console"/>
              </a:rPr>
              <a:t>Greece </a:t>
            </a:r>
          </a:p>
          <a:p>
            <a:pPr marL="0" indent="0">
              <a:buNone/>
            </a:pPr>
            <a:r>
              <a:rPr lang="en-US" sz="900" dirty="0" smtClean="0">
                <a:latin typeface="Lucida Console"/>
                <a:cs typeface="Lucida Console"/>
              </a:rPr>
              <a:t> 1.17</a:t>
            </a:r>
            <a:r>
              <a:rPr lang="en-US" sz="900" dirty="0">
                <a:latin typeface="Lucida Console"/>
                <a:cs typeface="Lucida Console"/>
              </a:rPr>
              <a:t>% </a:t>
            </a:r>
            <a:r>
              <a:rPr lang="en-US" sz="900" dirty="0" smtClean="0">
                <a:latin typeface="Lucida Console"/>
                <a:cs typeface="Lucida Console"/>
              </a:rPr>
              <a:t>  15,326     179   CO </a:t>
            </a:r>
            <a:r>
              <a:rPr lang="en-US" sz="900" dirty="0">
                <a:latin typeface="Lucida Console"/>
                <a:cs typeface="Lucida Console"/>
              </a:rPr>
              <a:t>Colombia </a:t>
            </a:r>
          </a:p>
          <a:p>
            <a:pPr marL="0" indent="0">
              <a:buNone/>
            </a:pPr>
            <a:r>
              <a:rPr lang="en-US" sz="900" dirty="0" smtClean="0">
                <a:latin typeface="Lucida Console"/>
                <a:cs typeface="Lucida Console"/>
              </a:rPr>
              <a:t> 1.04</a:t>
            </a:r>
            <a:r>
              <a:rPr lang="en-US" sz="900" dirty="0">
                <a:latin typeface="Lucida Console"/>
                <a:cs typeface="Lucida Console"/>
              </a:rPr>
              <a:t>% </a:t>
            </a:r>
            <a:r>
              <a:rPr lang="en-US" sz="900" dirty="0" smtClean="0">
                <a:latin typeface="Lucida Console"/>
                <a:cs typeface="Lucida Console"/>
              </a:rPr>
              <a:t>   3,255      34   DK </a:t>
            </a:r>
            <a:r>
              <a:rPr lang="en-US" sz="900" dirty="0">
                <a:latin typeface="Lucida Console"/>
                <a:cs typeface="Lucida Console"/>
              </a:rPr>
              <a:t>Denmark </a:t>
            </a:r>
          </a:p>
          <a:p>
            <a:pPr marL="0" indent="0">
              <a:buNone/>
            </a:pPr>
            <a:r>
              <a:rPr lang="en-US" sz="900" dirty="0" smtClean="0">
                <a:latin typeface="Lucida Console"/>
                <a:cs typeface="Lucida Console"/>
              </a:rPr>
              <a:t> 0.86</a:t>
            </a:r>
            <a:r>
              <a:rPr lang="en-US" sz="900" dirty="0">
                <a:latin typeface="Lucida Console"/>
                <a:cs typeface="Lucida Console"/>
              </a:rPr>
              <a:t>% </a:t>
            </a:r>
            <a:r>
              <a:rPr lang="en-US" sz="900" dirty="0" smtClean="0">
                <a:latin typeface="Lucida Console"/>
                <a:cs typeface="Lucida Console"/>
              </a:rPr>
              <a:t>   3,735      32   NO </a:t>
            </a:r>
            <a:r>
              <a:rPr lang="en-US" sz="900" dirty="0">
                <a:latin typeface="Lucida Console"/>
                <a:cs typeface="Lucida Console"/>
              </a:rPr>
              <a:t>Norway </a:t>
            </a:r>
          </a:p>
          <a:p>
            <a:pPr marL="0" indent="0">
              <a:buNone/>
            </a:pPr>
            <a:r>
              <a:rPr lang="en-US" sz="900" dirty="0" smtClean="0">
                <a:latin typeface="Lucida Console"/>
                <a:cs typeface="Lucida Console"/>
              </a:rPr>
              <a:t> 0.82</a:t>
            </a:r>
            <a:r>
              <a:rPr lang="en-US" sz="900" dirty="0">
                <a:latin typeface="Lucida Console"/>
                <a:cs typeface="Lucida Console"/>
              </a:rPr>
              <a:t>% </a:t>
            </a:r>
            <a:r>
              <a:rPr lang="en-US" sz="900" dirty="0" smtClean="0">
                <a:latin typeface="Lucida Console"/>
                <a:cs typeface="Lucida Console"/>
              </a:rPr>
              <a:t>   2,426      20  EE </a:t>
            </a:r>
            <a:r>
              <a:rPr lang="en-US" sz="900" dirty="0">
                <a:latin typeface="Lucida Console"/>
                <a:cs typeface="Lucida Console"/>
              </a:rPr>
              <a:t>Estonia </a:t>
            </a:r>
          </a:p>
          <a:p>
            <a:pPr marL="0" indent="0">
              <a:buNone/>
            </a:pPr>
            <a:r>
              <a:rPr lang="en-US" sz="900" dirty="0" smtClean="0">
                <a:latin typeface="Lucida Console"/>
                <a:cs typeface="Lucida Console"/>
              </a:rPr>
              <a:t> 0.82</a:t>
            </a:r>
            <a:r>
              <a:rPr lang="en-US" sz="900" dirty="0">
                <a:latin typeface="Lucida Console"/>
                <a:cs typeface="Lucida Console"/>
              </a:rPr>
              <a:t>% </a:t>
            </a:r>
            <a:r>
              <a:rPr lang="en-US" sz="900" dirty="0" smtClean="0">
                <a:latin typeface="Lucida Console"/>
                <a:cs typeface="Lucida Console"/>
              </a:rPr>
              <a:t>   1,827      15   UY </a:t>
            </a:r>
            <a:r>
              <a:rPr lang="en-US" sz="900" dirty="0">
                <a:latin typeface="Lucida Console"/>
                <a:cs typeface="Lucida Console"/>
              </a:rPr>
              <a:t>Uruguay </a:t>
            </a:r>
          </a:p>
          <a:p>
            <a:pPr marL="0" indent="0">
              <a:buNone/>
            </a:pPr>
            <a:endParaRPr lang="en-US" sz="900" dirty="0">
              <a:latin typeface="Lucida Console"/>
              <a:cs typeface="Lucida Console"/>
            </a:endParaRPr>
          </a:p>
        </p:txBody>
      </p:sp>
      <p:cxnSp>
        <p:nvCxnSpPr>
          <p:cNvPr id="6" name="Straight Arrow Connector 5"/>
          <p:cNvCxnSpPr/>
          <p:nvPr/>
        </p:nvCxnSpPr>
        <p:spPr>
          <a:xfrm>
            <a:off x="2004801" y="1333517"/>
            <a:ext cx="0" cy="21040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 name="Straight Arrow Connector 6"/>
          <p:cNvCxnSpPr/>
          <p:nvPr/>
        </p:nvCxnSpPr>
        <p:spPr>
          <a:xfrm>
            <a:off x="1537969" y="1205769"/>
            <a:ext cx="0" cy="3477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a:off x="720236" y="1371088"/>
            <a:ext cx="0" cy="18621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1731012" y="956044"/>
            <a:ext cx="741008" cy="369332"/>
          </a:xfrm>
          <a:prstGeom prst="rect">
            <a:avLst/>
          </a:prstGeom>
          <a:noFill/>
        </p:spPr>
        <p:txBody>
          <a:bodyPr wrap="none" rtlCol="0">
            <a:spAutoFit/>
          </a:bodyPr>
          <a:lstStyle/>
          <a:p>
            <a:pPr algn="ctr"/>
            <a:r>
              <a:rPr lang="en-US" sz="900" dirty="0" smtClean="0">
                <a:solidFill>
                  <a:prstClr val="black"/>
                </a:solidFill>
                <a:latin typeface="Lucida Console"/>
                <a:cs typeface="Lucida Console"/>
              </a:rPr>
              <a:t>Validate</a:t>
            </a:r>
          </a:p>
          <a:p>
            <a:pPr algn="ctr"/>
            <a:r>
              <a:rPr lang="en-US" sz="900" dirty="0" smtClean="0">
                <a:solidFill>
                  <a:prstClr val="black"/>
                </a:solidFill>
                <a:latin typeface="Lucida Console"/>
                <a:cs typeface="Lucida Console"/>
              </a:rPr>
              <a:t>DNSSEC</a:t>
            </a:r>
            <a:endParaRPr lang="en-US" dirty="0"/>
          </a:p>
        </p:txBody>
      </p:sp>
      <p:sp>
        <p:nvSpPr>
          <p:cNvPr id="12" name="TextBox 11"/>
          <p:cNvSpPr txBox="1"/>
          <p:nvPr/>
        </p:nvSpPr>
        <p:spPr>
          <a:xfrm>
            <a:off x="1238935" y="966796"/>
            <a:ext cx="532380" cy="230832"/>
          </a:xfrm>
          <a:prstGeom prst="rect">
            <a:avLst/>
          </a:prstGeom>
          <a:noFill/>
        </p:spPr>
        <p:txBody>
          <a:bodyPr wrap="none" rtlCol="0">
            <a:spAutoFit/>
          </a:bodyPr>
          <a:lstStyle/>
          <a:p>
            <a:pPr algn="ctr"/>
            <a:r>
              <a:rPr lang="en-US" sz="900" dirty="0" smtClean="0">
                <a:solidFill>
                  <a:prstClr val="black"/>
                </a:solidFill>
                <a:latin typeface="Lucida Console"/>
                <a:cs typeface="Lucida Console"/>
              </a:rPr>
              <a:t>Total</a:t>
            </a:r>
            <a:endParaRPr lang="en-US" dirty="0"/>
          </a:p>
        </p:txBody>
      </p:sp>
      <p:sp>
        <p:nvSpPr>
          <p:cNvPr id="13" name="TextBox 12"/>
          <p:cNvSpPr txBox="1"/>
          <p:nvPr/>
        </p:nvSpPr>
        <p:spPr>
          <a:xfrm>
            <a:off x="349732" y="858519"/>
            <a:ext cx="741008" cy="507831"/>
          </a:xfrm>
          <a:prstGeom prst="rect">
            <a:avLst/>
          </a:prstGeom>
          <a:noFill/>
        </p:spPr>
        <p:txBody>
          <a:bodyPr wrap="none" rtlCol="0">
            <a:spAutoFit/>
          </a:bodyPr>
          <a:lstStyle/>
          <a:p>
            <a:pPr algn="ctr"/>
            <a:r>
              <a:rPr lang="en-US" sz="900" dirty="0" smtClean="0">
                <a:solidFill>
                  <a:prstClr val="black"/>
                </a:solidFill>
                <a:latin typeface="Lucida Console"/>
                <a:cs typeface="Lucida Console"/>
              </a:rPr>
              <a:t>% who</a:t>
            </a:r>
          </a:p>
          <a:p>
            <a:pPr algn="ctr"/>
            <a:r>
              <a:rPr lang="en-US" sz="900" dirty="0">
                <a:solidFill>
                  <a:prstClr val="black"/>
                </a:solidFill>
                <a:latin typeface="Lucida Console"/>
                <a:cs typeface="Lucida Console"/>
              </a:rPr>
              <a:t>v</a:t>
            </a:r>
            <a:r>
              <a:rPr lang="en-US" sz="900" dirty="0" smtClean="0">
                <a:solidFill>
                  <a:prstClr val="black"/>
                </a:solidFill>
                <a:latin typeface="Lucida Console"/>
                <a:cs typeface="Lucida Console"/>
              </a:rPr>
              <a:t>alidate</a:t>
            </a:r>
          </a:p>
          <a:p>
            <a:pPr algn="ctr"/>
            <a:r>
              <a:rPr lang="en-US" sz="900" dirty="0" smtClean="0">
                <a:solidFill>
                  <a:prstClr val="black"/>
                </a:solidFill>
                <a:latin typeface="Lucida Console"/>
                <a:cs typeface="Lucida Console"/>
              </a:rPr>
              <a:t>DNSSEC</a:t>
            </a:r>
            <a:endParaRPr lang="en-US" dirty="0"/>
          </a:p>
        </p:txBody>
      </p:sp>
      <p:sp>
        <p:nvSpPr>
          <p:cNvPr id="14" name="TextBox 13"/>
          <p:cNvSpPr txBox="1"/>
          <p:nvPr/>
        </p:nvSpPr>
        <p:spPr>
          <a:xfrm>
            <a:off x="486451" y="6522013"/>
            <a:ext cx="8101381" cy="276999"/>
          </a:xfrm>
          <a:prstGeom prst="rect">
            <a:avLst/>
          </a:prstGeom>
          <a:noFill/>
        </p:spPr>
        <p:txBody>
          <a:bodyPr wrap="none" rtlCol="0">
            <a:spAutoFit/>
          </a:bodyPr>
          <a:lstStyle/>
          <a:p>
            <a:r>
              <a:rPr lang="en-US" sz="1200" dirty="0" smtClean="0">
                <a:latin typeface="AhnbergHand"/>
                <a:cs typeface="AhnbergHand"/>
              </a:rPr>
              <a:t>Ranking only those CCs with more than 1000 sample points in this experiment run (100 CC’s)</a:t>
            </a:r>
            <a:endParaRPr lang="en-US" sz="1200" dirty="0">
              <a:latin typeface="AhnbergHand"/>
              <a:cs typeface="AhnbergHand"/>
            </a:endParaRPr>
          </a:p>
        </p:txBody>
      </p:sp>
    </p:spTree>
    <p:extLst>
      <p:ext uri="{BB962C8B-B14F-4D97-AF65-F5344CB8AC3E}">
        <p14:creationId xmlns:p14="http://schemas.microsoft.com/office/powerpoint/2010/main" val="2927635564"/>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710" y="-62006"/>
            <a:ext cx="8761510" cy="1143000"/>
          </a:xfrm>
        </p:spPr>
        <p:txBody>
          <a:bodyPr>
            <a:normAutofit/>
          </a:bodyPr>
          <a:lstStyle/>
          <a:p>
            <a:r>
              <a:rPr lang="en-US" dirty="0" smtClean="0"/>
              <a:t>The bottom of the list</a:t>
            </a:r>
            <a:endParaRPr lang="en-US" dirty="0"/>
          </a:p>
        </p:txBody>
      </p:sp>
      <p:sp>
        <p:nvSpPr>
          <p:cNvPr id="3" name="Content Placeholder 2"/>
          <p:cNvSpPr>
            <a:spLocks noGrp="1"/>
          </p:cNvSpPr>
          <p:nvPr>
            <p:ph idx="1"/>
          </p:nvPr>
        </p:nvSpPr>
        <p:spPr>
          <a:xfrm>
            <a:off x="457198" y="812070"/>
            <a:ext cx="4012025" cy="4787189"/>
          </a:xfrm>
        </p:spPr>
        <p:txBody>
          <a:bodyPr>
            <a:noAutofit/>
          </a:bodyPr>
          <a:lstStyle/>
          <a:p>
            <a:pPr marL="0" indent="0">
              <a:buNone/>
            </a:pPr>
            <a:endParaRPr lang="en-US" sz="900" dirty="0" smtClean="0">
              <a:solidFill>
                <a:schemeClr val="bg1">
                  <a:lumMod val="75000"/>
                </a:schemeClr>
              </a:solidFill>
              <a:latin typeface="Lucida Console"/>
              <a:cs typeface="Lucida Console"/>
            </a:endParaRPr>
          </a:p>
          <a:p>
            <a:pPr marL="0" indent="0">
              <a:buNone/>
            </a:pPr>
            <a:endParaRPr lang="en-US" sz="900" dirty="0">
              <a:solidFill>
                <a:schemeClr val="bg1">
                  <a:lumMod val="75000"/>
                </a:schemeClr>
              </a:solidFill>
              <a:latin typeface="Lucida Console"/>
              <a:cs typeface="Lucida Console"/>
            </a:endParaRPr>
          </a:p>
          <a:p>
            <a:pPr marL="0" indent="0">
              <a:buNone/>
            </a:pPr>
            <a:endParaRPr lang="en-US" sz="900" dirty="0" smtClean="0">
              <a:solidFill>
                <a:schemeClr val="bg1">
                  <a:lumMod val="75000"/>
                </a:schemeClr>
              </a:solidFill>
              <a:latin typeface="Lucida Console"/>
              <a:cs typeface="Lucida Console"/>
            </a:endParaRPr>
          </a:p>
          <a:p>
            <a:pPr marL="0" indent="0">
              <a:buNone/>
            </a:pPr>
            <a:endParaRPr lang="en-US" sz="900" dirty="0" smtClean="0">
              <a:solidFill>
                <a:schemeClr val="bg1">
                  <a:lumMod val="75000"/>
                </a:schemeClr>
              </a:solidFill>
              <a:latin typeface="Lucida Console"/>
              <a:cs typeface="Lucida Console"/>
            </a:endParaRPr>
          </a:p>
          <a:p>
            <a:pPr marL="0" indent="0">
              <a:buNone/>
            </a:pPr>
            <a:endParaRPr lang="en-US" sz="900" dirty="0" smtClean="0">
              <a:solidFill>
                <a:schemeClr val="bg1">
                  <a:lumMod val="75000"/>
                </a:schemeClr>
              </a:solidFill>
              <a:latin typeface="Lucida Console"/>
              <a:cs typeface="Lucida Console"/>
            </a:endParaRPr>
          </a:p>
          <a:p>
            <a:pPr marL="0" indent="0">
              <a:buNone/>
            </a:pPr>
            <a:r>
              <a:rPr lang="en-US" sz="900" dirty="0">
                <a:solidFill>
                  <a:schemeClr val="bg1">
                    <a:lumMod val="75000"/>
                  </a:schemeClr>
                </a:solidFill>
                <a:latin typeface="Lucida Console"/>
                <a:cs typeface="Lucida Console"/>
              </a:rPr>
              <a:t>47.99%    2,865   1,375   SE Sweden </a:t>
            </a:r>
          </a:p>
          <a:p>
            <a:pPr marL="0" indent="0">
              <a:buNone/>
            </a:pPr>
            <a:r>
              <a:rPr lang="en-US" sz="900" dirty="0">
                <a:solidFill>
                  <a:schemeClr val="bg1">
                    <a:lumMod val="75000"/>
                  </a:schemeClr>
                </a:solidFill>
                <a:latin typeface="Lucida Console"/>
                <a:cs typeface="Lucida Console"/>
              </a:rPr>
              <a:t>38.43%    5,961   2,291   SI Slovenia </a:t>
            </a:r>
          </a:p>
          <a:p>
            <a:pPr marL="0" indent="0">
              <a:buNone/>
            </a:pPr>
            <a:r>
              <a:rPr lang="en-US" sz="900" dirty="0">
                <a:solidFill>
                  <a:schemeClr val="bg1">
                    <a:lumMod val="75000"/>
                  </a:schemeClr>
                </a:solidFill>
                <a:latin typeface="Lucida Console"/>
                <a:cs typeface="Lucida Console"/>
              </a:rPr>
              <a:t>28.81%    3,568   1,028   FI Finland </a:t>
            </a:r>
          </a:p>
          <a:p>
            <a:pPr marL="0" indent="0">
              <a:buNone/>
            </a:pPr>
            <a:r>
              <a:rPr lang="en-US" sz="900" dirty="0">
                <a:solidFill>
                  <a:schemeClr val="bg1">
                    <a:lumMod val="75000"/>
                  </a:schemeClr>
                </a:solidFill>
                <a:latin typeface="Lucida Console"/>
                <a:cs typeface="Lucida Console"/>
              </a:rPr>
              <a:t>22.91%   10,587   2,426   CL Chile </a:t>
            </a:r>
          </a:p>
          <a:p>
            <a:pPr marL="0" indent="0">
              <a:buNone/>
            </a:pPr>
            <a:r>
              <a:rPr lang="en-US" sz="900" dirty="0">
                <a:solidFill>
                  <a:schemeClr val="bg1">
                    <a:lumMod val="75000"/>
                  </a:schemeClr>
                </a:solidFill>
                <a:latin typeface="Lucida Console"/>
                <a:cs typeface="Lucida Console"/>
              </a:rPr>
              <a:t>20.83%   14,055   2,928   CZ Czech Republic</a:t>
            </a:r>
          </a:p>
          <a:p>
            <a:pPr marL="0" indent="0">
              <a:buNone/>
            </a:pPr>
            <a:r>
              <a:rPr lang="en-US" sz="900" dirty="0">
                <a:solidFill>
                  <a:schemeClr val="bg1">
                    <a:lumMod val="75000"/>
                  </a:schemeClr>
                </a:solidFill>
                <a:latin typeface="Lucida Console"/>
                <a:cs typeface="Lucida Console"/>
              </a:rPr>
              <a:t>15.53%    5,427     843   IE Ireland </a:t>
            </a:r>
          </a:p>
          <a:p>
            <a:pPr marL="0" indent="0">
              <a:buNone/>
            </a:pPr>
            <a:r>
              <a:rPr lang="en-US" sz="900" dirty="0">
                <a:solidFill>
                  <a:schemeClr val="bg1">
                    <a:lumMod val="75000"/>
                  </a:schemeClr>
                </a:solidFill>
                <a:latin typeface="Lucida Console"/>
                <a:cs typeface="Lucida Console"/>
              </a:rPr>
              <a:t>15.33%    4,422     678   ZA South Africa</a:t>
            </a:r>
          </a:p>
          <a:p>
            <a:pPr marL="0" indent="0">
              <a:buNone/>
            </a:pPr>
            <a:r>
              <a:rPr lang="en-US" sz="900" dirty="0">
                <a:solidFill>
                  <a:schemeClr val="bg1">
                    <a:lumMod val="75000"/>
                  </a:schemeClr>
                </a:solidFill>
                <a:latin typeface="Lucida Console"/>
                <a:cs typeface="Lucida Console"/>
              </a:rPr>
              <a:t>11.54%    1,326     153   BB Barbados </a:t>
            </a:r>
          </a:p>
          <a:p>
            <a:pPr marL="0" indent="0">
              <a:buNone/>
            </a:pPr>
            <a:r>
              <a:rPr lang="en-US" sz="900" dirty="0">
                <a:solidFill>
                  <a:schemeClr val="bg1">
                    <a:lumMod val="75000"/>
                  </a:schemeClr>
                </a:solidFill>
                <a:latin typeface="Lucida Console"/>
                <a:cs typeface="Lucida Console"/>
              </a:rPr>
              <a:t> 9.25%  197,284  18,242   US United States of America</a:t>
            </a:r>
          </a:p>
          <a:p>
            <a:pPr marL="0" indent="0">
              <a:buNone/>
            </a:pPr>
            <a:r>
              <a:rPr lang="en-US" sz="900" dirty="0">
                <a:solidFill>
                  <a:schemeClr val="bg1">
                    <a:lumMod val="75000"/>
                  </a:schemeClr>
                </a:solidFill>
                <a:latin typeface="Lucida Console"/>
                <a:cs typeface="Lucida Console"/>
              </a:rPr>
              <a:t> 6.67%   25,538   1,703   EG Egypt </a:t>
            </a:r>
          </a:p>
          <a:p>
            <a:pPr marL="0" indent="0">
              <a:buNone/>
            </a:pPr>
            <a:r>
              <a:rPr lang="en-US" sz="900" dirty="0">
                <a:solidFill>
                  <a:schemeClr val="bg1">
                    <a:lumMod val="75000"/>
                  </a:schemeClr>
                </a:solidFill>
                <a:latin typeface="Lucida Console"/>
                <a:cs typeface="Lucida Console"/>
              </a:rPr>
              <a:t> 5.93%    4,268     253   TN Tunisia </a:t>
            </a:r>
          </a:p>
          <a:p>
            <a:pPr marL="0" indent="0">
              <a:buNone/>
            </a:pPr>
            <a:r>
              <a:rPr lang="en-US" sz="900" dirty="0">
                <a:solidFill>
                  <a:schemeClr val="bg1">
                    <a:lumMod val="75000"/>
                  </a:schemeClr>
                </a:solidFill>
                <a:latin typeface="Lucida Console"/>
                <a:cs typeface="Lucida Console"/>
              </a:rPr>
              <a:t> 5.01%   19,262     965   PH Philippines </a:t>
            </a:r>
          </a:p>
          <a:p>
            <a:pPr marL="0" indent="0">
              <a:buNone/>
            </a:pPr>
            <a:r>
              <a:rPr lang="en-US" sz="900" dirty="0">
                <a:solidFill>
                  <a:schemeClr val="bg1">
                    <a:lumMod val="75000"/>
                  </a:schemeClr>
                </a:solidFill>
                <a:latin typeface="Lucida Console"/>
                <a:cs typeface="Lucida Console"/>
              </a:rPr>
              <a:t> 4.37%   75,221   3,290   HU Hungary </a:t>
            </a:r>
          </a:p>
          <a:p>
            <a:pPr marL="0" indent="0">
              <a:buNone/>
            </a:pPr>
            <a:r>
              <a:rPr lang="en-US" sz="900" dirty="0">
                <a:solidFill>
                  <a:schemeClr val="bg1">
                    <a:lumMod val="75000"/>
                  </a:schemeClr>
                </a:solidFill>
                <a:latin typeface="Lucida Console"/>
                <a:cs typeface="Lucida Console"/>
              </a:rPr>
              <a:t> 4.27%  122,402   5,221   BR Brazil </a:t>
            </a:r>
          </a:p>
          <a:p>
            <a:pPr marL="0" indent="0">
              <a:buNone/>
            </a:pPr>
            <a:r>
              <a:rPr lang="en-US" sz="900" dirty="0">
                <a:solidFill>
                  <a:schemeClr val="bg1">
                    <a:lumMod val="75000"/>
                  </a:schemeClr>
                </a:solidFill>
                <a:latin typeface="Lucida Console"/>
                <a:cs typeface="Lucida Console"/>
              </a:rPr>
              <a:t> 3.06%    1,371      42   ZW Zimbabwe</a:t>
            </a:r>
          </a:p>
          <a:p>
            <a:pPr marL="0" indent="0">
              <a:buNone/>
            </a:pPr>
            <a:r>
              <a:rPr lang="en-US" sz="900" dirty="0">
                <a:solidFill>
                  <a:schemeClr val="bg1">
                    <a:lumMod val="75000"/>
                  </a:schemeClr>
                </a:solidFill>
                <a:latin typeface="Lucida Console"/>
                <a:cs typeface="Lucida Console"/>
              </a:rPr>
              <a:t> 2.97%    1,412      42   MN Mongolia </a:t>
            </a:r>
          </a:p>
          <a:p>
            <a:pPr marL="0" indent="0">
              <a:buNone/>
            </a:pPr>
            <a:r>
              <a:rPr lang="en-US" sz="900" dirty="0">
                <a:solidFill>
                  <a:schemeClr val="bg1">
                    <a:lumMod val="75000"/>
                  </a:schemeClr>
                </a:solidFill>
                <a:latin typeface="Lucida Console"/>
                <a:cs typeface="Lucida Console"/>
              </a:rPr>
              <a:t> 2.81%    9,514     267   BY Belarus </a:t>
            </a:r>
          </a:p>
          <a:p>
            <a:pPr marL="0" indent="0">
              <a:buNone/>
            </a:pPr>
            <a:r>
              <a:rPr lang="en-US" sz="900" dirty="0">
                <a:solidFill>
                  <a:schemeClr val="bg1">
                    <a:lumMod val="75000"/>
                  </a:schemeClr>
                </a:solidFill>
                <a:latin typeface="Lucida Console"/>
                <a:cs typeface="Lucida Console"/>
              </a:rPr>
              <a:t> 2.63%   41,199   1,082   DE Germany </a:t>
            </a:r>
          </a:p>
          <a:p>
            <a:pPr marL="0" indent="0">
              <a:buNone/>
            </a:pPr>
            <a:r>
              <a:rPr lang="en-US" sz="900" dirty="0">
                <a:solidFill>
                  <a:schemeClr val="bg1">
                    <a:lumMod val="75000"/>
                  </a:schemeClr>
                </a:solidFill>
                <a:latin typeface="Lucida Console"/>
                <a:cs typeface="Lucida Console"/>
              </a:rPr>
              <a:t> 2.03%   10,186     207   CH Switzerland </a:t>
            </a:r>
          </a:p>
          <a:p>
            <a:pPr marL="0" indent="0">
              <a:buNone/>
            </a:pPr>
            <a:r>
              <a:rPr lang="en-US" sz="900" dirty="0">
                <a:solidFill>
                  <a:schemeClr val="bg1">
                    <a:lumMod val="75000"/>
                  </a:schemeClr>
                </a:solidFill>
                <a:latin typeface="Lucida Console"/>
                <a:cs typeface="Lucida Console"/>
              </a:rPr>
              <a:t> 1.91%   38,764     741   ID Indonesia </a:t>
            </a:r>
          </a:p>
          <a:p>
            <a:pPr marL="0" indent="0">
              <a:buNone/>
            </a:pPr>
            <a:r>
              <a:rPr lang="en-US" sz="900" dirty="0">
                <a:solidFill>
                  <a:schemeClr val="bg1">
                    <a:lumMod val="75000"/>
                  </a:schemeClr>
                </a:solidFill>
                <a:latin typeface="Lucida Console"/>
                <a:cs typeface="Lucida Console"/>
              </a:rPr>
              <a:t> 1.56%    9,982     156   SK Slovakia </a:t>
            </a:r>
          </a:p>
          <a:p>
            <a:pPr marL="0" indent="0">
              <a:buNone/>
            </a:pPr>
            <a:r>
              <a:rPr lang="en-US" sz="900" dirty="0">
                <a:solidFill>
                  <a:schemeClr val="bg1">
                    <a:lumMod val="75000"/>
                  </a:schemeClr>
                </a:solidFill>
                <a:latin typeface="Lucida Console"/>
                <a:cs typeface="Lucida Console"/>
              </a:rPr>
              <a:t> 1.52%   52,794     802   UA Ukraine </a:t>
            </a:r>
          </a:p>
          <a:p>
            <a:pPr marL="0" indent="0">
              <a:buNone/>
            </a:pPr>
            <a:r>
              <a:rPr lang="en-US" sz="900" dirty="0">
                <a:solidFill>
                  <a:schemeClr val="bg1">
                    <a:lumMod val="75000"/>
                  </a:schemeClr>
                </a:solidFill>
                <a:latin typeface="Lucida Console"/>
                <a:cs typeface="Lucida Console"/>
              </a:rPr>
              <a:t> 1.37%  124,134   1,702   JP Japan </a:t>
            </a:r>
          </a:p>
          <a:p>
            <a:pPr marL="0" indent="0">
              <a:buNone/>
            </a:pPr>
            <a:r>
              <a:rPr lang="en-US" sz="900" dirty="0">
                <a:solidFill>
                  <a:schemeClr val="bg1">
                    <a:lumMod val="75000"/>
                  </a:schemeClr>
                </a:solidFill>
                <a:latin typeface="Lucida Console"/>
                <a:cs typeface="Lucida Console"/>
              </a:rPr>
              <a:t> 1.36%   53,387     725   PL Poland </a:t>
            </a:r>
          </a:p>
          <a:p>
            <a:pPr marL="0" indent="0">
              <a:buNone/>
            </a:pPr>
            <a:r>
              <a:rPr lang="en-US" sz="900" dirty="0">
                <a:solidFill>
                  <a:schemeClr val="bg1">
                    <a:lumMod val="75000"/>
                  </a:schemeClr>
                </a:solidFill>
                <a:latin typeface="Lucida Console"/>
                <a:cs typeface="Lucida Console"/>
              </a:rPr>
              <a:t> 1.30%  100,399   1,306   GR Greece </a:t>
            </a:r>
          </a:p>
          <a:p>
            <a:pPr marL="0" indent="0">
              <a:buNone/>
            </a:pPr>
            <a:r>
              <a:rPr lang="en-US" sz="900" dirty="0">
                <a:solidFill>
                  <a:schemeClr val="bg1">
                    <a:lumMod val="75000"/>
                  </a:schemeClr>
                </a:solidFill>
                <a:latin typeface="Lucida Console"/>
                <a:cs typeface="Lucida Console"/>
              </a:rPr>
              <a:t> 1.17%   15,326     179   CO Colombia </a:t>
            </a:r>
          </a:p>
          <a:p>
            <a:pPr marL="0" indent="0">
              <a:buNone/>
            </a:pPr>
            <a:r>
              <a:rPr lang="en-US" sz="900" dirty="0">
                <a:solidFill>
                  <a:schemeClr val="bg1">
                    <a:lumMod val="75000"/>
                  </a:schemeClr>
                </a:solidFill>
                <a:latin typeface="Lucida Console"/>
                <a:cs typeface="Lucida Console"/>
              </a:rPr>
              <a:t> 1.04%    3,255      34   DK Denmark </a:t>
            </a:r>
          </a:p>
          <a:p>
            <a:pPr marL="0" indent="0">
              <a:buNone/>
            </a:pPr>
            <a:r>
              <a:rPr lang="en-US" sz="900" dirty="0">
                <a:solidFill>
                  <a:schemeClr val="bg1">
                    <a:lumMod val="75000"/>
                  </a:schemeClr>
                </a:solidFill>
                <a:latin typeface="Lucida Console"/>
                <a:cs typeface="Lucida Console"/>
              </a:rPr>
              <a:t> 0.86%    3,735      32   NO Norway </a:t>
            </a:r>
          </a:p>
          <a:p>
            <a:pPr marL="0" indent="0">
              <a:buNone/>
            </a:pPr>
            <a:r>
              <a:rPr lang="en-US" sz="900" dirty="0">
                <a:solidFill>
                  <a:schemeClr val="bg1">
                    <a:lumMod val="75000"/>
                  </a:schemeClr>
                </a:solidFill>
                <a:latin typeface="Lucida Console"/>
                <a:cs typeface="Lucida Console"/>
              </a:rPr>
              <a:t> 0.82%    2,426      20  EE Estonia </a:t>
            </a:r>
          </a:p>
          <a:p>
            <a:pPr marL="0" indent="0">
              <a:buNone/>
            </a:pPr>
            <a:r>
              <a:rPr lang="en-US" sz="900" dirty="0">
                <a:solidFill>
                  <a:schemeClr val="bg1">
                    <a:lumMod val="75000"/>
                  </a:schemeClr>
                </a:solidFill>
                <a:latin typeface="Lucida Console"/>
                <a:cs typeface="Lucida Console"/>
              </a:rPr>
              <a:t> 0.82%    1,827      15   UY Uruguay </a:t>
            </a:r>
          </a:p>
        </p:txBody>
      </p:sp>
      <p:cxnSp>
        <p:nvCxnSpPr>
          <p:cNvPr id="6" name="Straight Arrow Connector 5"/>
          <p:cNvCxnSpPr/>
          <p:nvPr/>
        </p:nvCxnSpPr>
        <p:spPr>
          <a:xfrm>
            <a:off x="2004801" y="1423068"/>
            <a:ext cx="0" cy="21040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 name="Straight Arrow Connector 6"/>
          <p:cNvCxnSpPr/>
          <p:nvPr/>
        </p:nvCxnSpPr>
        <p:spPr>
          <a:xfrm>
            <a:off x="1537969" y="1295320"/>
            <a:ext cx="0" cy="3477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p:nvPr/>
        </p:nvCxnSpPr>
        <p:spPr>
          <a:xfrm>
            <a:off x="720236" y="1460639"/>
            <a:ext cx="0" cy="18621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0" name="TextBox 9"/>
          <p:cNvSpPr txBox="1"/>
          <p:nvPr/>
        </p:nvSpPr>
        <p:spPr>
          <a:xfrm>
            <a:off x="1731012" y="1053736"/>
            <a:ext cx="741008" cy="369332"/>
          </a:xfrm>
          <a:prstGeom prst="rect">
            <a:avLst/>
          </a:prstGeom>
          <a:noFill/>
        </p:spPr>
        <p:txBody>
          <a:bodyPr wrap="none" rtlCol="0">
            <a:spAutoFit/>
          </a:bodyPr>
          <a:lstStyle/>
          <a:p>
            <a:pPr algn="ctr"/>
            <a:r>
              <a:rPr lang="en-US" sz="900" dirty="0" smtClean="0">
                <a:solidFill>
                  <a:srgbClr val="BFBFBF"/>
                </a:solidFill>
                <a:latin typeface="Lucida Console"/>
                <a:cs typeface="Lucida Console"/>
              </a:rPr>
              <a:t>Validate</a:t>
            </a:r>
          </a:p>
          <a:p>
            <a:pPr algn="ctr"/>
            <a:r>
              <a:rPr lang="en-US" sz="900" dirty="0" smtClean="0">
                <a:solidFill>
                  <a:srgbClr val="BFBFBF"/>
                </a:solidFill>
                <a:latin typeface="Lucida Console"/>
                <a:cs typeface="Lucida Console"/>
              </a:rPr>
              <a:t>DNSSEC</a:t>
            </a:r>
            <a:endParaRPr lang="en-US" dirty="0">
              <a:solidFill>
                <a:srgbClr val="BFBFBF"/>
              </a:solidFill>
            </a:endParaRPr>
          </a:p>
        </p:txBody>
      </p:sp>
      <p:sp>
        <p:nvSpPr>
          <p:cNvPr id="12" name="TextBox 11"/>
          <p:cNvSpPr txBox="1"/>
          <p:nvPr/>
        </p:nvSpPr>
        <p:spPr>
          <a:xfrm>
            <a:off x="1238935" y="1064488"/>
            <a:ext cx="532380" cy="230832"/>
          </a:xfrm>
          <a:prstGeom prst="rect">
            <a:avLst/>
          </a:prstGeom>
          <a:noFill/>
        </p:spPr>
        <p:txBody>
          <a:bodyPr wrap="none" rtlCol="0">
            <a:spAutoFit/>
          </a:bodyPr>
          <a:lstStyle/>
          <a:p>
            <a:pPr algn="ctr"/>
            <a:r>
              <a:rPr lang="en-US" sz="900" dirty="0" smtClean="0">
                <a:solidFill>
                  <a:srgbClr val="BFBFBF"/>
                </a:solidFill>
                <a:latin typeface="Lucida Console"/>
                <a:cs typeface="Lucida Console"/>
              </a:rPr>
              <a:t>Total</a:t>
            </a:r>
            <a:endParaRPr lang="en-US" dirty="0">
              <a:solidFill>
                <a:srgbClr val="BFBFBF"/>
              </a:solidFill>
            </a:endParaRPr>
          </a:p>
        </p:txBody>
      </p:sp>
      <p:sp>
        <p:nvSpPr>
          <p:cNvPr id="13" name="TextBox 12"/>
          <p:cNvSpPr txBox="1"/>
          <p:nvPr/>
        </p:nvSpPr>
        <p:spPr>
          <a:xfrm>
            <a:off x="349732" y="956211"/>
            <a:ext cx="741008" cy="507831"/>
          </a:xfrm>
          <a:prstGeom prst="rect">
            <a:avLst/>
          </a:prstGeom>
          <a:noFill/>
        </p:spPr>
        <p:txBody>
          <a:bodyPr wrap="none" rtlCol="0">
            <a:spAutoFit/>
          </a:bodyPr>
          <a:lstStyle/>
          <a:p>
            <a:pPr algn="ctr"/>
            <a:r>
              <a:rPr lang="en-US" sz="900" dirty="0" smtClean="0">
                <a:solidFill>
                  <a:srgbClr val="BFBFBF"/>
                </a:solidFill>
                <a:latin typeface="Lucida Console"/>
                <a:cs typeface="Lucida Console"/>
              </a:rPr>
              <a:t>% who</a:t>
            </a:r>
          </a:p>
          <a:p>
            <a:pPr algn="ctr"/>
            <a:r>
              <a:rPr lang="en-US" sz="900" dirty="0">
                <a:solidFill>
                  <a:srgbClr val="BFBFBF"/>
                </a:solidFill>
                <a:latin typeface="Lucida Console"/>
                <a:cs typeface="Lucida Console"/>
              </a:rPr>
              <a:t>v</a:t>
            </a:r>
            <a:r>
              <a:rPr lang="en-US" sz="900" dirty="0" smtClean="0">
                <a:solidFill>
                  <a:srgbClr val="BFBFBF"/>
                </a:solidFill>
                <a:latin typeface="Lucida Console"/>
                <a:cs typeface="Lucida Console"/>
              </a:rPr>
              <a:t>alidate</a:t>
            </a:r>
          </a:p>
          <a:p>
            <a:pPr algn="ctr"/>
            <a:r>
              <a:rPr lang="en-US" sz="900" dirty="0" smtClean="0">
                <a:solidFill>
                  <a:srgbClr val="BFBFBF"/>
                </a:solidFill>
                <a:latin typeface="Lucida Console"/>
                <a:cs typeface="Lucida Console"/>
              </a:rPr>
              <a:t>DNSSEC</a:t>
            </a:r>
            <a:endParaRPr lang="en-US" dirty="0">
              <a:solidFill>
                <a:srgbClr val="BFBFBF"/>
              </a:solidFill>
            </a:endParaRPr>
          </a:p>
        </p:txBody>
      </p:sp>
      <p:sp>
        <p:nvSpPr>
          <p:cNvPr id="14" name="TextBox 13"/>
          <p:cNvSpPr txBox="1"/>
          <p:nvPr/>
        </p:nvSpPr>
        <p:spPr>
          <a:xfrm>
            <a:off x="486451" y="6522013"/>
            <a:ext cx="8101381" cy="276999"/>
          </a:xfrm>
          <a:prstGeom prst="rect">
            <a:avLst/>
          </a:prstGeom>
          <a:noFill/>
        </p:spPr>
        <p:txBody>
          <a:bodyPr wrap="none" rtlCol="0">
            <a:spAutoFit/>
          </a:bodyPr>
          <a:lstStyle/>
          <a:p>
            <a:r>
              <a:rPr lang="en-US" sz="1200" dirty="0" smtClean="0">
                <a:latin typeface="AhnbergHand"/>
                <a:cs typeface="AhnbergHand"/>
              </a:rPr>
              <a:t>Ranking only those CCs with more than 1000 sample points in this experiment run (100 CC’s)</a:t>
            </a:r>
            <a:endParaRPr lang="en-US" sz="1200" dirty="0">
              <a:latin typeface="AhnbergHand"/>
              <a:cs typeface="AhnbergHand"/>
            </a:endParaRPr>
          </a:p>
        </p:txBody>
      </p:sp>
      <p:sp>
        <p:nvSpPr>
          <p:cNvPr id="15" name="Content Placeholder 2"/>
          <p:cNvSpPr txBox="1">
            <a:spLocks/>
          </p:cNvSpPr>
          <p:nvPr/>
        </p:nvSpPr>
        <p:spPr>
          <a:xfrm>
            <a:off x="4375710" y="811184"/>
            <a:ext cx="4163573" cy="4787189"/>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AhnbergHand"/>
                <a:ea typeface="+mn-ea"/>
                <a:cs typeface="AhnbergHand"/>
              </a:defRPr>
            </a:lvl1pPr>
            <a:lvl2pPr marL="742950" indent="-285750" algn="l" defTabSz="457200" rtl="0" eaLnBrk="1" latinLnBrk="0" hangingPunct="1">
              <a:spcBef>
                <a:spcPct val="20000"/>
              </a:spcBef>
              <a:buFont typeface="Arial"/>
              <a:buChar char="–"/>
              <a:defRPr sz="2800" kern="1200">
                <a:solidFill>
                  <a:schemeClr val="tx1"/>
                </a:solidFill>
                <a:latin typeface="AhnbergHand"/>
                <a:ea typeface="+mn-ea"/>
                <a:cs typeface="AhnbergHand"/>
              </a:defRPr>
            </a:lvl2pPr>
            <a:lvl3pPr marL="1143000" indent="-228600" algn="l" defTabSz="457200" rtl="0" eaLnBrk="1" latinLnBrk="0" hangingPunct="1">
              <a:spcBef>
                <a:spcPct val="20000"/>
              </a:spcBef>
              <a:buFont typeface="Arial"/>
              <a:buChar char="•"/>
              <a:defRPr sz="2400" kern="1200">
                <a:solidFill>
                  <a:schemeClr val="tx1"/>
                </a:solidFill>
                <a:latin typeface="AhnbergHand"/>
                <a:ea typeface="+mn-ea"/>
                <a:cs typeface="AhnbergHand"/>
              </a:defRPr>
            </a:lvl3pPr>
            <a:lvl4pPr marL="1600200" indent="-228600" algn="l" defTabSz="457200" rtl="0" eaLnBrk="1" latinLnBrk="0" hangingPunct="1">
              <a:spcBef>
                <a:spcPct val="20000"/>
              </a:spcBef>
              <a:buFont typeface="Arial"/>
              <a:buChar char="–"/>
              <a:defRPr sz="2000" kern="1200">
                <a:solidFill>
                  <a:schemeClr val="tx1"/>
                </a:solidFill>
                <a:latin typeface="AhnbergHand"/>
                <a:ea typeface="+mn-ea"/>
                <a:cs typeface="AhnbergHand"/>
              </a:defRPr>
            </a:lvl4pPr>
            <a:lvl5pPr marL="2057400" indent="-228600" algn="l" defTabSz="457200" rtl="0" eaLnBrk="1" latinLnBrk="0" hangingPunct="1">
              <a:spcBef>
                <a:spcPct val="20000"/>
              </a:spcBef>
              <a:buFont typeface="Arial"/>
              <a:buChar char="»"/>
              <a:defRPr sz="2000" kern="1200">
                <a:solidFill>
                  <a:schemeClr val="tx1"/>
                </a:solidFill>
                <a:latin typeface="AhnbergHand"/>
                <a:ea typeface="+mn-ea"/>
                <a:cs typeface="AhnbergHand"/>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endParaRPr lang="en-US" sz="900" dirty="0" smtClean="0">
              <a:latin typeface="Lucida Console"/>
              <a:cs typeface="Lucida Console"/>
            </a:endParaRPr>
          </a:p>
          <a:p>
            <a:pPr marL="0" indent="0">
              <a:buFont typeface="Arial"/>
              <a:buNone/>
            </a:pPr>
            <a:endParaRPr lang="en-US" sz="900" dirty="0" smtClean="0">
              <a:latin typeface="Lucida Console"/>
              <a:cs typeface="Lucida Console"/>
            </a:endParaRPr>
          </a:p>
          <a:p>
            <a:pPr marL="0" indent="0">
              <a:buFont typeface="Arial"/>
              <a:buNone/>
            </a:pPr>
            <a:endParaRPr lang="en-US" sz="900" dirty="0" smtClean="0">
              <a:latin typeface="Lucida Console"/>
              <a:cs typeface="Lucida Console"/>
            </a:endParaRPr>
          </a:p>
          <a:p>
            <a:pPr marL="0" indent="0">
              <a:buFont typeface="Arial"/>
              <a:buNone/>
            </a:pPr>
            <a:endParaRPr lang="en-US" sz="900" dirty="0" smtClean="0">
              <a:latin typeface="Lucida Console"/>
              <a:cs typeface="Lucida Console"/>
            </a:endParaRPr>
          </a:p>
          <a:p>
            <a:pPr marL="0" indent="0">
              <a:buFont typeface="Arial"/>
              <a:buNone/>
            </a:pPr>
            <a:endParaRPr lang="en-US" sz="900" dirty="0" smtClean="0">
              <a:latin typeface="Lucida Console"/>
              <a:cs typeface="Lucida Console"/>
            </a:endParaRPr>
          </a:p>
          <a:p>
            <a:pPr marL="0" indent="0">
              <a:buNone/>
            </a:pPr>
            <a:r>
              <a:rPr lang="en-US" sz="900" dirty="0" smtClean="0">
                <a:latin typeface="Lucida Console"/>
                <a:cs typeface="Lucida Console"/>
              </a:rPr>
              <a:t> 0.08</a:t>
            </a:r>
            <a:r>
              <a:rPr lang="en-US" sz="900" dirty="0">
                <a:latin typeface="Lucida Console"/>
                <a:cs typeface="Lucida Console"/>
              </a:rPr>
              <a:t>% </a:t>
            </a:r>
            <a:r>
              <a:rPr lang="en-US" sz="900" dirty="0" smtClean="0">
                <a:latin typeface="Lucida Console"/>
                <a:cs typeface="Lucida Console"/>
              </a:rPr>
              <a:t>  10,949     9   PE </a:t>
            </a:r>
            <a:r>
              <a:rPr lang="en-US" sz="900" dirty="0">
                <a:latin typeface="Lucida Console"/>
                <a:cs typeface="Lucida Console"/>
              </a:rPr>
              <a:t>Peru </a:t>
            </a:r>
          </a:p>
          <a:p>
            <a:pPr marL="0" indent="0">
              <a:buNone/>
            </a:pPr>
            <a:r>
              <a:rPr lang="en-US" sz="900" dirty="0" smtClean="0">
                <a:latin typeface="Lucida Console"/>
                <a:cs typeface="Lucida Console"/>
              </a:rPr>
              <a:t> 0.07</a:t>
            </a:r>
            <a:r>
              <a:rPr lang="en-US" sz="900" dirty="0">
                <a:latin typeface="Lucida Console"/>
                <a:cs typeface="Lucida Console"/>
              </a:rPr>
              <a:t>% </a:t>
            </a:r>
            <a:r>
              <a:rPr lang="en-US" sz="900" dirty="0" smtClean="0">
                <a:latin typeface="Lucida Console"/>
                <a:cs typeface="Lucida Console"/>
              </a:rPr>
              <a:t>   1,510     1   UG </a:t>
            </a:r>
            <a:r>
              <a:rPr lang="en-US" sz="900" dirty="0">
                <a:latin typeface="Lucida Console"/>
                <a:cs typeface="Lucida Console"/>
              </a:rPr>
              <a:t>Uganda</a:t>
            </a:r>
          </a:p>
          <a:p>
            <a:pPr marL="0" indent="0">
              <a:buNone/>
            </a:pPr>
            <a:r>
              <a:rPr lang="en-US" sz="900" dirty="0" smtClean="0">
                <a:latin typeface="Lucida Console"/>
                <a:cs typeface="Lucida Console"/>
              </a:rPr>
              <a:t> 0.05</a:t>
            </a:r>
            <a:r>
              <a:rPr lang="en-US" sz="900" dirty="0">
                <a:latin typeface="Lucida Console"/>
                <a:cs typeface="Lucida Console"/>
              </a:rPr>
              <a:t>% </a:t>
            </a:r>
            <a:r>
              <a:rPr lang="en-US" sz="900" dirty="0" smtClean="0">
                <a:latin typeface="Lucida Console"/>
                <a:cs typeface="Lucida Console"/>
              </a:rPr>
              <a:t>  23,915    13   ES </a:t>
            </a:r>
            <a:r>
              <a:rPr lang="en-US" sz="900" dirty="0">
                <a:latin typeface="Lucida Console"/>
                <a:cs typeface="Lucida Console"/>
              </a:rPr>
              <a:t>Spain </a:t>
            </a:r>
          </a:p>
          <a:p>
            <a:pPr marL="0" indent="0">
              <a:buNone/>
            </a:pPr>
            <a:r>
              <a:rPr lang="en-US" sz="900" dirty="0" smtClean="0">
                <a:latin typeface="Lucida Console"/>
                <a:cs typeface="Lucida Console"/>
              </a:rPr>
              <a:t> 0.05%    4,149     2   KE </a:t>
            </a:r>
            <a:r>
              <a:rPr lang="en-US" sz="900" dirty="0">
                <a:latin typeface="Lucida Console"/>
                <a:cs typeface="Lucida Console"/>
              </a:rPr>
              <a:t>Kenya</a:t>
            </a:r>
          </a:p>
          <a:p>
            <a:pPr marL="0" indent="0">
              <a:buNone/>
            </a:pPr>
            <a:r>
              <a:rPr lang="en-US" sz="900" dirty="0" smtClean="0">
                <a:latin typeface="Lucida Console"/>
                <a:cs typeface="Lucida Console"/>
              </a:rPr>
              <a:t> 0.05</a:t>
            </a:r>
            <a:r>
              <a:rPr lang="en-US" sz="900" dirty="0">
                <a:latin typeface="Lucida Console"/>
                <a:cs typeface="Lucida Console"/>
              </a:rPr>
              <a:t>% </a:t>
            </a:r>
            <a:r>
              <a:rPr lang="en-US" sz="900" dirty="0" smtClean="0">
                <a:latin typeface="Lucida Console"/>
                <a:cs typeface="Lucida Console"/>
              </a:rPr>
              <a:t>   4,330     2   LV </a:t>
            </a:r>
            <a:r>
              <a:rPr lang="en-US" sz="900" dirty="0">
                <a:latin typeface="Lucida Console"/>
                <a:cs typeface="Lucida Console"/>
              </a:rPr>
              <a:t>Latvia </a:t>
            </a:r>
          </a:p>
          <a:p>
            <a:pPr marL="0" indent="0">
              <a:buNone/>
            </a:pPr>
            <a:r>
              <a:rPr lang="en-US" sz="900" dirty="0" smtClean="0">
                <a:latin typeface="Lucida Console"/>
                <a:cs typeface="Lucida Console"/>
              </a:rPr>
              <a:t> 0.04</a:t>
            </a:r>
            <a:r>
              <a:rPr lang="en-US" sz="900" dirty="0">
                <a:latin typeface="Lucida Console"/>
                <a:cs typeface="Lucida Console"/>
              </a:rPr>
              <a:t>% </a:t>
            </a:r>
            <a:r>
              <a:rPr lang="en-US" sz="900" dirty="0" smtClean="0">
                <a:latin typeface="Lucida Console"/>
                <a:cs typeface="Lucida Console"/>
              </a:rPr>
              <a:t>  11,451     5   HK </a:t>
            </a:r>
            <a:r>
              <a:rPr lang="en-US" sz="900" dirty="0">
                <a:latin typeface="Lucida Console"/>
                <a:cs typeface="Lucida Console"/>
              </a:rPr>
              <a:t>Hong Kong </a:t>
            </a:r>
          </a:p>
          <a:p>
            <a:pPr marL="0" indent="0">
              <a:buNone/>
            </a:pPr>
            <a:r>
              <a:rPr lang="en-US" sz="900" dirty="0" smtClean="0">
                <a:latin typeface="Lucida Console"/>
                <a:cs typeface="Lucida Console"/>
              </a:rPr>
              <a:t> 0.04</a:t>
            </a:r>
            <a:r>
              <a:rPr lang="en-US" sz="900" dirty="0">
                <a:latin typeface="Lucida Console"/>
                <a:cs typeface="Lucida Console"/>
              </a:rPr>
              <a:t>% </a:t>
            </a:r>
            <a:r>
              <a:rPr lang="en-US" sz="900" dirty="0" smtClean="0">
                <a:latin typeface="Lucida Console"/>
                <a:cs typeface="Lucida Console"/>
              </a:rPr>
              <a:t>  29,740    11   TW </a:t>
            </a:r>
            <a:r>
              <a:rPr lang="en-US" sz="900" dirty="0">
                <a:latin typeface="Lucida Console"/>
                <a:cs typeface="Lucida Console"/>
              </a:rPr>
              <a:t>Taiwan </a:t>
            </a:r>
          </a:p>
          <a:p>
            <a:pPr marL="0" indent="0">
              <a:buNone/>
            </a:pPr>
            <a:r>
              <a:rPr lang="en-US" sz="900" dirty="0" smtClean="0">
                <a:latin typeface="Lucida Console"/>
                <a:cs typeface="Lucida Console"/>
              </a:rPr>
              <a:t> 0.03</a:t>
            </a:r>
            <a:r>
              <a:rPr lang="en-US" sz="900" dirty="0">
                <a:latin typeface="Lucida Console"/>
                <a:cs typeface="Lucida Console"/>
              </a:rPr>
              <a:t>% </a:t>
            </a:r>
            <a:r>
              <a:rPr lang="en-US" sz="900" dirty="0" smtClean="0">
                <a:latin typeface="Lucida Console"/>
                <a:cs typeface="Lucida Console"/>
              </a:rPr>
              <a:t>  11,823     4   IL </a:t>
            </a:r>
            <a:r>
              <a:rPr lang="en-US" sz="900" dirty="0">
                <a:latin typeface="Lucida Console"/>
                <a:cs typeface="Lucida Console"/>
              </a:rPr>
              <a:t>Israel </a:t>
            </a:r>
          </a:p>
          <a:p>
            <a:pPr marL="0" indent="0">
              <a:buNone/>
            </a:pPr>
            <a:r>
              <a:rPr lang="en-US" sz="900" dirty="0" smtClean="0">
                <a:latin typeface="Lucida Console"/>
                <a:cs typeface="Lucida Console"/>
              </a:rPr>
              <a:t> 0.03</a:t>
            </a:r>
            <a:r>
              <a:rPr lang="en-US" sz="900" dirty="0">
                <a:latin typeface="Lucida Console"/>
                <a:cs typeface="Lucida Console"/>
              </a:rPr>
              <a:t>% </a:t>
            </a:r>
            <a:r>
              <a:rPr lang="en-US" sz="900" dirty="0" smtClean="0">
                <a:latin typeface="Lucida Console"/>
                <a:cs typeface="Lucida Console"/>
              </a:rPr>
              <a:t>  22,185     7   SG </a:t>
            </a:r>
            <a:r>
              <a:rPr lang="en-US" sz="900" dirty="0">
                <a:latin typeface="Lucida Console"/>
                <a:cs typeface="Lucida Console"/>
              </a:rPr>
              <a:t>Singapore </a:t>
            </a:r>
          </a:p>
          <a:p>
            <a:pPr marL="0" indent="0">
              <a:buNone/>
            </a:pPr>
            <a:r>
              <a:rPr lang="en-US" sz="900" dirty="0" smtClean="0">
                <a:latin typeface="Lucida Console"/>
                <a:cs typeface="Lucida Console"/>
              </a:rPr>
              <a:t> 0.03</a:t>
            </a:r>
            <a:r>
              <a:rPr lang="en-US" sz="900" dirty="0">
                <a:latin typeface="Lucida Console"/>
                <a:cs typeface="Lucida Console"/>
              </a:rPr>
              <a:t>% </a:t>
            </a:r>
            <a:r>
              <a:rPr lang="en-US" sz="900" dirty="0" smtClean="0">
                <a:latin typeface="Lucida Console"/>
                <a:cs typeface="Lucida Console"/>
              </a:rPr>
              <a:t>   3,253     1   PR </a:t>
            </a:r>
            <a:r>
              <a:rPr lang="en-US" sz="900" dirty="0">
                <a:latin typeface="Lucida Console"/>
                <a:cs typeface="Lucida Console"/>
              </a:rPr>
              <a:t>Puerto Rico</a:t>
            </a:r>
          </a:p>
          <a:p>
            <a:pPr marL="0" indent="0">
              <a:buNone/>
            </a:pPr>
            <a:r>
              <a:rPr lang="en-US" sz="900" dirty="0" smtClean="0">
                <a:latin typeface="Lucida Console"/>
                <a:cs typeface="Lucida Console"/>
              </a:rPr>
              <a:t> 0.02%    6,299     1   MD </a:t>
            </a:r>
            <a:r>
              <a:rPr lang="en-US" sz="900" dirty="0">
                <a:latin typeface="Lucida Console"/>
                <a:cs typeface="Lucida Console"/>
              </a:rPr>
              <a:t>Republic of Moldova</a:t>
            </a:r>
          </a:p>
          <a:p>
            <a:pPr marL="0" indent="0">
              <a:buNone/>
            </a:pPr>
            <a:r>
              <a:rPr lang="en-US" sz="900" dirty="0" smtClean="0">
                <a:latin typeface="Lucida Console"/>
                <a:cs typeface="Lucida Console"/>
              </a:rPr>
              <a:t> 0.01</a:t>
            </a:r>
            <a:r>
              <a:rPr lang="en-US" sz="900" dirty="0">
                <a:latin typeface="Lucida Console"/>
                <a:cs typeface="Lucida Console"/>
              </a:rPr>
              <a:t>% </a:t>
            </a:r>
            <a:r>
              <a:rPr lang="en-US" sz="900" dirty="0" smtClean="0">
                <a:latin typeface="Lucida Console"/>
                <a:cs typeface="Lucida Console"/>
              </a:rPr>
              <a:t>   8,350     1   GE </a:t>
            </a:r>
            <a:r>
              <a:rPr lang="en-US" sz="900" dirty="0">
                <a:latin typeface="Lucida Console"/>
                <a:cs typeface="Lucida Console"/>
              </a:rPr>
              <a:t>Georgia </a:t>
            </a:r>
          </a:p>
          <a:p>
            <a:pPr marL="0" indent="0">
              <a:buNone/>
            </a:pPr>
            <a:r>
              <a:rPr lang="en-US" sz="900" dirty="0" smtClean="0">
                <a:latin typeface="Lucida Console"/>
                <a:cs typeface="Lucida Console"/>
              </a:rPr>
              <a:t> 0.01</a:t>
            </a:r>
            <a:r>
              <a:rPr lang="en-US" sz="900" dirty="0">
                <a:latin typeface="Lucida Console"/>
                <a:cs typeface="Lucida Console"/>
              </a:rPr>
              <a:t>% </a:t>
            </a:r>
            <a:r>
              <a:rPr lang="en-US" sz="900" dirty="0" smtClean="0">
                <a:latin typeface="Lucida Console"/>
                <a:cs typeface="Lucida Console"/>
              </a:rPr>
              <a:t>  11,233     1   HR </a:t>
            </a:r>
            <a:r>
              <a:rPr lang="en-US" sz="900" dirty="0">
                <a:latin typeface="Lucida Console"/>
                <a:cs typeface="Lucida Console"/>
              </a:rPr>
              <a:t>Croatia </a:t>
            </a:r>
          </a:p>
          <a:p>
            <a:pPr marL="0" indent="0">
              <a:buNone/>
            </a:pPr>
            <a:r>
              <a:rPr lang="en-US" sz="900" dirty="0" smtClean="0">
                <a:latin typeface="Lucida Console"/>
                <a:cs typeface="Lucida Console"/>
              </a:rPr>
              <a:t> 0.01</a:t>
            </a:r>
            <a:r>
              <a:rPr lang="en-US" sz="900" dirty="0">
                <a:latin typeface="Lucida Console"/>
                <a:cs typeface="Lucida Console"/>
              </a:rPr>
              <a:t>% </a:t>
            </a:r>
            <a:r>
              <a:rPr lang="en-US" sz="900" dirty="0" smtClean="0">
                <a:latin typeface="Lucida Console"/>
                <a:cs typeface="Lucida Console"/>
              </a:rPr>
              <a:t>  28,048     2   SA </a:t>
            </a:r>
            <a:r>
              <a:rPr lang="en-US" sz="900" dirty="0">
                <a:latin typeface="Lucida Console"/>
                <a:cs typeface="Lucida Console"/>
              </a:rPr>
              <a:t>Saudi Arabia</a:t>
            </a: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261,419     6   KR </a:t>
            </a:r>
            <a:r>
              <a:rPr lang="en-US" sz="900" dirty="0">
                <a:latin typeface="Lucida Console"/>
                <a:cs typeface="Lucida Console"/>
              </a:rPr>
              <a:t>Republic of Korea</a:t>
            </a: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1,239     0   JM </a:t>
            </a:r>
            <a:r>
              <a:rPr lang="en-US" sz="900" dirty="0">
                <a:latin typeface="Lucida Console"/>
                <a:cs typeface="Lucida Console"/>
              </a:rPr>
              <a:t>Jamaica </a:t>
            </a: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19,022     0   AE </a:t>
            </a:r>
            <a:r>
              <a:rPr lang="en-US" sz="900" dirty="0">
                <a:latin typeface="Lucida Console"/>
                <a:cs typeface="Lucida Console"/>
              </a:rPr>
              <a:t>United Arab Emirates</a:t>
            </a: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2,308     0   ME </a:t>
            </a:r>
            <a:r>
              <a:rPr lang="en-US" sz="900" dirty="0">
                <a:latin typeface="Lucida Console"/>
                <a:cs typeface="Lucida Console"/>
              </a:rPr>
              <a:t>Montenegro</a:t>
            </a: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2,291     0   OM </a:t>
            </a:r>
            <a:r>
              <a:rPr lang="en-US" sz="900" dirty="0">
                <a:latin typeface="Lucida Console"/>
                <a:cs typeface="Lucida Console"/>
              </a:rPr>
              <a:t>Oman </a:t>
            </a: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1,423     0   YE </a:t>
            </a:r>
            <a:r>
              <a:rPr lang="en-US" sz="900" dirty="0">
                <a:latin typeface="Lucida Console"/>
                <a:cs typeface="Lucida Console"/>
              </a:rPr>
              <a:t>Yemen </a:t>
            </a: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4,674     0   VE </a:t>
            </a:r>
            <a:r>
              <a:rPr lang="en-US" sz="900" dirty="0">
                <a:latin typeface="Lucida Console"/>
                <a:cs typeface="Lucida Console"/>
              </a:rPr>
              <a:t>Venezuela </a:t>
            </a: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1,725     0   BH </a:t>
            </a:r>
            <a:r>
              <a:rPr lang="en-US" sz="900" dirty="0">
                <a:latin typeface="Lucida Console"/>
                <a:cs typeface="Lucida Console"/>
              </a:rPr>
              <a:t>Bahrain </a:t>
            </a: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1,250     0   SN </a:t>
            </a:r>
            <a:r>
              <a:rPr lang="en-US" sz="900" dirty="0">
                <a:latin typeface="Lucida Console"/>
                <a:cs typeface="Lucida Console"/>
              </a:rPr>
              <a:t>Senegal </a:t>
            </a: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2,459     0   DO </a:t>
            </a:r>
            <a:r>
              <a:rPr lang="en-US" sz="900" dirty="0">
                <a:latin typeface="Lucida Console"/>
                <a:cs typeface="Lucida Console"/>
              </a:rPr>
              <a:t>Dominican Republic</a:t>
            </a: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12,280     0   QA </a:t>
            </a:r>
            <a:r>
              <a:rPr lang="en-US" sz="900" dirty="0">
                <a:latin typeface="Lucida Console"/>
                <a:cs typeface="Lucida Console"/>
              </a:rPr>
              <a:t>Qatar </a:t>
            </a: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2,999     0   AL </a:t>
            </a:r>
            <a:r>
              <a:rPr lang="en-US" sz="900" dirty="0">
                <a:latin typeface="Lucida Console"/>
                <a:cs typeface="Lucida Console"/>
              </a:rPr>
              <a:t>Albania </a:t>
            </a: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3,708     0   MK Macedonia</a:t>
            </a:r>
            <a:endParaRPr lang="en-US" sz="900" dirty="0">
              <a:latin typeface="Lucida Console"/>
              <a:cs typeface="Lucida Console"/>
            </a:endParaRP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2,636     0   JO </a:t>
            </a:r>
            <a:r>
              <a:rPr lang="en-US" sz="900" dirty="0">
                <a:latin typeface="Lucida Console"/>
                <a:cs typeface="Lucida Console"/>
              </a:rPr>
              <a:t>Jordan </a:t>
            </a: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1,389     0   PY </a:t>
            </a:r>
            <a:r>
              <a:rPr lang="en-US" sz="900" dirty="0">
                <a:latin typeface="Lucida Console"/>
                <a:cs typeface="Lucida Console"/>
              </a:rPr>
              <a:t>Paraguay </a:t>
            </a: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1,230     0   TT </a:t>
            </a:r>
            <a:r>
              <a:rPr lang="en-US" sz="900" dirty="0">
                <a:latin typeface="Lucida Console"/>
                <a:cs typeface="Lucida Console"/>
              </a:rPr>
              <a:t>Trinidad and Tobago</a:t>
            </a:r>
          </a:p>
        </p:txBody>
      </p:sp>
      <p:cxnSp>
        <p:nvCxnSpPr>
          <p:cNvPr id="16" name="Straight Arrow Connector 15"/>
          <p:cNvCxnSpPr/>
          <p:nvPr/>
        </p:nvCxnSpPr>
        <p:spPr>
          <a:xfrm>
            <a:off x="5890749" y="1422182"/>
            <a:ext cx="0" cy="21040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7" name="Straight Arrow Connector 16"/>
          <p:cNvCxnSpPr/>
          <p:nvPr/>
        </p:nvCxnSpPr>
        <p:spPr>
          <a:xfrm>
            <a:off x="5456481" y="1294434"/>
            <a:ext cx="0" cy="3477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p:nvPr/>
        </p:nvCxnSpPr>
        <p:spPr>
          <a:xfrm>
            <a:off x="4638748" y="1459753"/>
            <a:ext cx="0" cy="18621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5649524" y="1052850"/>
            <a:ext cx="741008" cy="369332"/>
          </a:xfrm>
          <a:prstGeom prst="rect">
            <a:avLst/>
          </a:prstGeom>
          <a:noFill/>
        </p:spPr>
        <p:txBody>
          <a:bodyPr wrap="none" rtlCol="0">
            <a:spAutoFit/>
          </a:bodyPr>
          <a:lstStyle/>
          <a:p>
            <a:pPr algn="ctr"/>
            <a:r>
              <a:rPr lang="en-US" sz="900" dirty="0" smtClean="0">
                <a:solidFill>
                  <a:prstClr val="black"/>
                </a:solidFill>
                <a:latin typeface="Lucida Console"/>
                <a:cs typeface="Lucida Console"/>
              </a:rPr>
              <a:t>Validate</a:t>
            </a:r>
          </a:p>
          <a:p>
            <a:pPr algn="ctr"/>
            <a:r>
              <a:rPr lang="en-US" sz="900" dirty="0" smtClean="0">
                <a:solidFill>
                  <a:prstClr val="black"/>
                </a:solidFill>
                <a:latin typeface="Lucida Console"/>
                <a:cs typeface="Lucida Console"/>
              </a:rPr>
              <a:t>DNSSEC</a:t>
            </a:r>
            <a:endParaRPr lang="en-US" dirty="0"/>
          </a:p>
        </p:txBody>
      </p:sp>
      <p:sp>
        <p:nvSpPr>
          <p:cNvPr id="20" name="TextBox 19"/>
          <p:cNvSpPr txBox="1"/>
          <p:nvPr/>
        </p:nvSpPr>
        <p:spPr>
          <a:xfrm>
            <a:off x="5157447" y="1063602"/>
            <a:ext cx="532380" cy="230832"/>
          </a:xfrm>
          <a:prstGeom prst="rect">
            <a:avLst/>
          </a:prstGeom>
          <a:noFill/>
        </p:spPr>
        <p:txBody>
          <a:bodyPr wrap="none" rtlCol="0">
            <a:spAutoFit/>
          </a:bodyPr>
          <a:lstStyle/>
          <a:p>
            <a:pPr algn="ctr"/>
            <a:r>
              <a:rPr lang="en-US" sz="900" dirty="0" smtClean="0">
                <a:solidFill>
                  <a:prstClr val="black"/>
                </a:solidFill>
                <a:latin typeface="Lucida Console"/>
                <a:cs typeface="Lucida Console"/>
              </a:rPr>
              <a:t>Total</a:t>
            </a:r>
            <a:endParaRPr lang="en-US" dirty="0"/>
          </a:p>
        </p:txBody>
      </p:sp>
      <p:sp>
        <p:nvSpPr>
          <p:cNvPr id="21" name="TextBox 20"/>
          <p:cNvSpPr txBox="1"/>
          <p:nvPr/>
        </p:nvSpPr>
        <p:spPr>
          <a:xfrm>
            <a:off x="4268244" y="955325"/>
            <a:ext cx="741008" cy="507831"/>
          </a:xfrm>
          <a:prstGeom prst="rect">
            <a:avLst/>
          </a:prstGeom>
          <a:noFill/>
        </p:spPr>
        <p:txBody>
          <a:bodyPr wrap="none" rtlCol="0">
            <a:spAutoFit/>
          </a:bodyPr>
          <a:lstStyle/>
          <a:p>
            <a:pPr algn="ctr"/>
            <a:r>
              <a:rPr lang="en-US" sz="900" dirty="0" smtClean="0">
                <a:solidFill>
                  <a:prstClr val="black"/>
                </a:solidFill>
                <a:latin typeface="Lucida Console"/>
                <a:cs typeface="Lucida Console"/>
              </a:rPr>
              <a:t>% who</a:t>
            </a:r>
          </a:p>
          <a:p>
            <a:pPr algn="ctr"/>
            <a:r>
              <a:rPr lang="en-US" sz="900" dirty="0">
                <a:solidFill>
                  <a:prstClr val="black"/>
                </a:solidFill>
                <a:latin typeface="Lucida Console"/>
                <a:cs typeface="Lucida Console"/>
              </a:rPr>
              <a:t>v</a:t>
            </a:r>
            <a:r>
              <a:rPr lang="en-US" sz="900" dirty="0" smtClean="0">
                <a:solidFill>
                  <a:prstClr val="black"/>
                </a:solidFill>
                <a:latin typeface="Lucida Console"/>
                <a:cs typeface="Lucida Console"/>
              </a:rPr>
              <a:t>alidate</a:t>
            </a:r>
          </a:p>
          <a:p>
            <a:pPr algn="ctr"/>
            <a:r>
              <a:rPr lang="en-US" sz="900" dirty="0" smtClean="0">
                <a:solidFill>
                  <a:prstClr val="black"/>
                </a:solidFill>
                <a:latin typeface="Lucida Console"/>
                <a:cs typeface="Lucida Console"/>
              </a:rPr>
              <a:t>DNSSEC</a:t>
            </a:r>
            <a:endParaRPr lang="en-US" dirty="0"/>
          </a:p>
        </p:txBody>
      </p:sp>
    </p:spTree>
    <p:extLst>
      <p:ext uri="{BB962C8B-B14F-4D97-AF65-F5344CB8AC3E}">
        <p14:creationId xmlns:p14="http://schemas.microsoft.com/office/powerpoint/2010/main" val="117442279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rot="21444062">
            <a:off x="506120" y="756505"/>
            <a:ext cx="4086822" cy="369332"/>
          </a:xfrm>
          <a:prstGeom prst="rect">
            <a:avLst/>
          </a:prstGeom>
          <a:noFill/>
        </p:spPr>
        <p:txBody>
          <a:bodyPr wrap="none" rtlCol="0">
            <a:spAutoFit/>
          </a:bodyPr>
          <a:lstStyle/>
          <a:p>
            <a:r>
              <a:rPr lang="en-US" dirty="0" smtClean="0">
                <a:solidFill>
                  <a:srgbClr val="984807"/>
                </a:solidFill>
                <a:latin typeface="AhnbergHand"/>
                <a:cs typeface="AhnbergHand"/>
              </a:rPr>
              <a:t>(I lied – it took THREE slides!)</a:t>
            </a:r>
            <a:endParaRPr lang="en-US" dirty="0">
              <a:solidFill>
                <a:srgbClr val="984807"/>
              </a:solidFill>
              <a:latin typeface="AhnbergHand"/>
              <a:cs typeface="AhnbergHand"/>
            </a:endParaRPr>
          </a:p>
        </p:txBody>
      </p:sp>
      <p:sp>
        <p:nvSpPr>
          <p:cNvPr id="15" name="TextBox 14"/>
          <p:cNvSpPr txBox="1"/>
          <p:nvPr/>
        </p:nvSpPr>
        <p:spPr>
          <a:xfrm>
            <a:off x="163496" y="251903"/>
            <a:ext cx="4629405" cy="369332"/>
          </a:xfrm>
          <a:prstGeom prst="rect">
            <a:avLst/>
          </a:prstGeom>
          <a:noFill/>
        </p:spPr>
        <p:txBody>
          <a:bodyPr wrap="none" rtlCol="0">
            <a:spAutoFit/>
          </a:bodyPr>
          <a:lstStyle/>
          <a:p>
            <a:r>
              <a:rPr lang="en-US" dirty="0" smtClean="0">
                <a:latin typeface="Powderfinger Type"/>
                <a:cs typeface="Powderfinger Type"/>
              </a:rPr>
              <a:t>Validating “</a:t>
            </a:r>
            <a:r>
              <a:rPr lang="en-US" dirty="0" err="1" smtClean="0">
                <a:latin typeface="Powderfinger Type"/>
                <a:cs typeface="Powderfinger Type"/>
              </a:rPr>
              <a:t>x.z.dotnxdomain.net</a:t>
            </a:r>
            <a:r>
              <a:rPr lang="en-US" dirty="0" smtClean="0">
                <a:latin typeface="Powderfinger Type"/>
                <a:cs typeface="Powderfinger Type"/>
              </a:rPr>
              <a:t>”</a:t>
            </a:r>
            <a:endParaRPr lang="en-US" dirty="0">
              <a:latin typeface="Powderfinger Type"/>
              <a:cs typeface="Powderfinger Type"/>
            </a:endParaRPr>
          </a:p>
        </p:txBody>
      </p:sp>
      <p:sp>
        <p:nvSpPr>
          <p:cNvPr id="3" name="TextBox 2"/>
          <p:cNvSpPr txBox="1"/>
          <p:nvPr/>
        </p:nvSpPr>
        <p:spPr>
          <a:xfrm>
            <a:off x="773437" y="1415143"/>
            <a:ext cx="8007320" cy="3139321"/>
          </a:xfrm>
          <a:prstGeom prst="rect">
            <a:avLst/>
          </a:prstGeom>
          <a:noFill/>
        </p:spPr>
        <p:txBody>
          <a:bodyPr wrap="none" rtlCol="0">
            <a:spAutoFit/>
          </a:bodyPr>
          <a:lstStyle/>
          <a:p>
            <a:pPr marL="342900" indent="-342900">
              <a:buFont typeface="+mj-lt"/>
              <a:buAutoNum type="arabicPeriod"/>
            </a:pPr>
            <a:r>
              <a:rPr lang="en-US" dirty="0" smtClean="0"/>
              <a:t>Fetch </a:t>
            </a:r>
            <a:r>
              <a:rPr lang="en-US" b="1" dirty="0" smtClean="0"/>
              <a:t>A</a:t>
            </a:r>
            <a:r>
              <a:rPr lang="en-US" dirty="0" smtClean="0"/>
              <a:t> record for </a:t>
            </a:r>
            <a:r>
              <a:rPr lang="en-US" dirty="0" err="1" smtClean="0"/>
              <a:t>x.z.dotnxdomain.net</a:t>
            </a:r>
            <a:r>
              <a:rPr lang="en-US" dirty="0" smtClean="0"/>
              <a:t>.  from </a:t>
            </a:r>
            <a:r>
              <a:rPr lang="en-US" dirty="0" err="1" smtClean="0"/>
              <a:t>z.dotnxdomain.net</a:t>
            </a:r>
            <a:r>
              <a:rPr lang="en-US" dirty="0" smtClean="0"/>
              <a:t>. (+ </a:t>
            </a:r>
            <a:r>
              <a:rPr lang="en-US" dirty="0" smtClean="0">
                <a:solidFill>
                  <a:schemeClr val="accent4">
                    <a:lumMod val="75000"/>
                  </a:schemeClr>
                </a:solidFill>
              </a:rPr>
              <a:t>signature</a:t>
            </a:r>
            <a:r>
              <a:rPr lang="en-US" dirty="0" smtClean="0"/>
              <a:t>)</a:t>
            </a:r>
          </a:p>
          <a:p>
            <a:pPr marL="342900" indent="-342900">
              <a:buFont typeface="+mj-lt"/>
              <a:buAutoNum type="arabicPeriod"/>
            </a:pPr>
            <a:endParaRPr lang="en-US" dirty="0"/>
          </a:p>
          <a:p>
            <a:endParaRPr lang="en-US" dirty="0" smtClean="0"/>
          </a:p>
          <a:p>
            <a:pPr marL="342900" indent="-342900">
              <a:buFont typeface="+mj-lt"/>
              <a:buAutoNum type="arabicPeriod"/>
            </a:pPr>
            <a:r>
              <a:rPr lang="en-US" dirty="0" smtClean="0"/>
              <a:t>Fetch </a:t>
            </a:r>
            <a:r>
              <a:rPr lang="en-US" b="1" dirty="0" smtClean="0">
                <a:solidFill>
                  <a:srgbClr val="604A7B"/>
                </a:solidFill>
              </a:rPr>
              <a:t>DNSKEY</a:t>
            </a:r>
            <a:r>
              <a:rPr lang="en-US" dirty="0" smtClean="0">
                <a:solidFill>
                  <a:srgbClr val="604A7B"/>
                </a:solidFill>
              </a:rPr>
              <a:t> record </a:t>
            </a:r>
            <a:r>
              <a:rPr lang="en-US" dirty="0" err="1" smtClean="0"/>
              <a:t>z.dotnxdomain.net</a:t>
            </a:r>
            <a:r>
              <a:rPr lang="en-US" dirty="0" smtClean="0"/>
              <a:t>. from </a:t>
            </a:r>
            <a:r>
              <a:rPr lang="en-US" dirty="0" err="1" smtClean="0"/>
              <a:t>z.dotnxdomain.net</a:t>
            </a:r>
            <a:r>
              <a:rPr lang="en-US" dirty="0" smtClean="0"/>
              <a:t>. </a:t>
            </a:r>
            <a:r>
              <a:rPr lang="en-US" dirty="0"/>
              <a:t>(+ </a:t>
            </a:r>
            <a:r>
              <a:rPr lang="en-US" dirty="0">
                <a:solidFill>
                  <a:schemeClr val="accent4">
                    <a:lumMod val="75000"/>
                  </a:schemeClr>
                </a:solidFill>
              </a:rPr>
              <a:t>signature</a:t>
            </a:r>
            <a:r>
              <a:rPr lang="en-US" dirty="0" smtClean="0"/>
              <a:t>)</a:t>
            </a:r>
          </a:p>
          <a:p>
            <a:pPr marL="342900" indent="-342900">
              <a:buFont typeface="+mj-lt"/>
              <a:buAutoNum type="arabicPeriod"/>
            </a:pPr>
            <a:r>
              <a:rPr lang="en-US" dirty="0"/>
              <a:t>Fetch </a:t>
            </a:r>
            <a:r>
              <a:rPr lang="en-US" b="1" dirty="0" smtClean="0">
                <a:solidFill>
                  <a:srgbClr val="604A7B"/>
                </a:solidFill>
              </a:rPr>
              <a:t>DS</a:t>
            </a:r>
            <a:r>
              <a:rPr lang="en-US" dirty="0" smtClean="0">
                <a:solidFill>
                  <a:srgbClr val="604A7B"/>
                </a:solidFill>
              </a:rPr>
              <a:t> </a:t>
            </a:r>
            <a:r>
              <a:rPr lang="en-US" dirty="0">
                <a:solidFill>
                  <a:srgbClr val="604A7B"/>
                </a:solidFill>
              </a:rPr>
              <a:t>record </a:t>
            </a:r>
            <a:r>
              <a:rPr lang="en-US" dirty="0" err="1" smtClean="0"/>
              <a:t>z.dotnxdomain.net</a:t>
            </a:r>
            <a:r>
              <a:rPr lang="en-US" dirty="0" smtClean="0"/>
              <a:t>. </a:t>
            </a:r>
            <a:r>
              <a:rPr lang="en-US" dirty="0"/>
              <a:t>from </a:t>
            </a:r>
            <a:r>
              <a:rPr lang="en-US" dirty="0" err="1" smtClean="0"/>
              <a:t>dotnxdomain.net</a:t>
            </a:r>
            <a:r>
              <a:rPr lang="en-US" dirty="0" smtClean="0"/>
              <a:t>. </a:t>
            </a:r>
            <a:r>
              <a:rPr lang="en-US" dirty="0"/>
              <a:t>(+ </a:t>
            </a:r>
            <a:r>
              <a:rPr lang="en-US" dirty="0">
                <a:solidFill>
                  <a:srgbClr val="008000"/>
                </a:solidFill>
              </a:rPr>
              <a:t>signature</a:t>
            </a:r>
            <a:r>
              <a:rPr lang="en-US" dirty="0"/>
              <a:t>)</a:t>
            </a:r>
          </a:p>
          <a:p>
            <a:pPr marL="342900" indent="-342900">
              <a:buFont typeface="+mj-lt"/>
              <a:buAutoNum type="arabicPeriod"/>
            </a:pPr>
            <a:r>
              <a:rPr lang="en-US" dirty="0"/>
              <a:t>Fetch </a:t>
            </a:r>
            <a:r>
              <a:rPr lang="en-US" b="1" dirty="0">
                <a:solidFill>
                  <a:srgbClr val="008000"/>
                </a:solidFill>
              </a:rPr>
              <a:t>DNSKEY</a:t>
            </a:r>
            <a:r>
              <a:rPr lang="en-US" dirty="0"/>
              <a:t> record </a:t>
            </a:r>
            <a:r>
              <a:rPr lang="en-US" dirty="0" err="1" smtClean="0"/>
              <a:t>dotnxdomain.net</a:t>
            </a:r>
            <a:r>
              <a:rPr lang="en-US" dirty="0" smtClean="0"/>
              <a:t>. </a:t>
            </a:r>
            <a:r>
              <a:rPr lang="en-US" dirty="0"/>
              <a:t>from </a:t>
            </a:r>
            <a:r>
              <a:rPr lang="en-US" dirty="0" err="1" smtClean="0"/>
              <a:t>dotnxdomain.net</a:t>
            </a:r>
            <a:r>
              <a:rPr lang="en-US" dirty="0" smtClean="0"/>
              <a:t>. </a:t>
            </a:r>
            <a:r>
              <a:rPr lang="en-US" dirty="0"/>
              <a:t>(+ </a:t>
            </a:r>
            <a:r>
              <a:rPr lang="en-US" dirty="0">
                <a:solidFill>
                  <a:srgbClr val="008000"/>
                </a:solidFill>
              </a:rPr>
              <a:t>signature</a:t>
            </a:r>
            <a:r>
              <a:rPr lang="en-US" dirty="0"/>
              <a:t>)</a:t>
            </a:r>
          </a:p>
          <a:p>
            <a:pPr marL="342900" indent="-342900">
              <a:buFont typeface="+mj-lt"/>
              <a:buAutoNum type="arabicPeriod"/>
            </a:pPr>
            <a:r>
              <a:rPr lang="en-US" dirty="0"/>
              <a:t>Fetch </a:t>
            </a:r>
            <a:r>
              <a:rPr lang="en-US" b="1" dirty="0">
                <a:solidFill>
                  <a:srgbClr val="008000"/>
                </a:solidFill>
              </a:rPr>
              <a:t>DS</a:t>
            </a:r>
            <a:r>
              <a:rPr lang="en-US" dirty="0">
                <a:solidFill>
                  <a:srgbClr val="008000"/>
                </a:solidFill>
              </a:rPr>
              <a:t> </a:t>
            </a:r>
            <a:r>
              <a:rPr lang="en-US" dirty="0"/>
              <a:t>record </a:t>
            </a:r>
            <a:r>
              <a:rPr lang="en-US" dirty="0" err="1" smtClean="0"/>
              <a:t>dotnxdomain.net</a:t>
            </a:r>
            <a:r>
              <a:rPr lang="en-US" dirty="0" smtClean="0"/>
              <a:t>. </a:t>
            </a:r>
            <a:r>
              <a:rPr lang="en-US" dirty="0"/>
              <a:t>f</a:t>
            </a:r>
            <a:r>
              <a:rPr lang="en-US" dirty="0" smtClean="0"/>
              <a:t>rom </a:t>
            </a:r>
            <a:r>
              <a:rPr lang="en-US" dirty="0" err="1" smtClean="0"/>
              <a:t>.net</a:t>
            </a:r>
            <a:r>
              <a:rPr lang="en-US" dirty="0" smtClean="0"/>
              <a:t>. </a:t>
            </a:r>
            <a:r>
              <a:rPr lang="en-US" dirty="0"/>
              <a:t>(+ </a:t>
            </a:r>
            <a:r>
              <a:rPr lang="en-US" dirty="0">
                <a:solidFill>
                  <a:schemeClr val="accent6">
                    <a:lumMod val="75000"/>
                  </a:schemeClr>
                </a:solidFill>
              </a:rPr>
              <a:t>signature</a:t>
            </a:r>
            <a:r>
              <a:rPr lang="en-US" dirty="0"/>
              <a:t>)</a:t>
            </a:r>
          </a:p>
          <a:p>
            <a:pPr marL="342900" indent="-342900">
              <a:buFont typeface="+mj-lt"/>
              <a:buAutoNum type="arabicPeriod"/>
            </a:pPr>
            <a:r>
              <a:rPr lang="en-US" dirty="0"/>
              <a:t>Fetch </a:t>
            </a:r>
            <a:r>
              <a:rPr lang="en-US" b="1" dirty="0">
                <a:solidFill>
                  <a:srgbClr val="E46C0A"/>
                </a:solidFill>
              </a:rPr>
              <a:t>DNSKEY</a:t>
            </a:r>
            <a:r>
              <a:rPr lang="en-US" dirty="0"/>
              <a:t> record </a:t>
            </a:r>
            <a:r>
              <a:rPr lang="en-US" dirty="0" err="1" smtClean="0"/>
              <a:t>.net</a:t>
            </a:r>
            <a:r>
              <a:rPr lang="en-US" dirty="0"/>
              <a:t>. </a:t>
            </a:r>
            <a:r>
              <a:rPr lang="en-US" dirty="0" err="1" smtClean="0"/>
              <a:t>from.net</a:t>
            </a:r>
            <a:r>
              <a:rPr lang="en-US" dirty="0"/>
              <a:t>. (+ </a:t>
            </a:r>
            <a:r>
              <a:rPr lang="en-US" dirty="0">
                <a:solidFill>
                  <a:schemeClr val="accent6">
                    <a:lumMod val="75000"/>
                  </a:schemeClr>
                </a:solidFill>
              </a:rPr>
              <a:t>signature</a:t>
            </a:r>
            <a:r>
              <a:rPr lang="en-US" dirty="0" smtClean="0"/>
              <a:t>)</a:t>
            </a:r>
          </a:p>
          <a:p>
            <a:pPr marL="342900" indent="-342900">
              <a:buFont typeface="+mj-lt"/>
              <a:buAutoNum type="arabicPeriod"/>
            </a:pPr>
            <a:r>
              <a:rPr lang="en-US" dirty="0"/>
              <a:t>Fetch </a:t>
            </a:r>
            <a:r>
              <a:rPr lang="en-US" b="1" dirty="0">
                <a:solidFill>
                  <a:srgbClr val="E46C0A"/>
                </a:solidFill>
              </a:rPr>
              <a:t>DS</a:t>
            </a:r>
            <a:r>
              <a:rPr lang="en-US" dirty="0"/>
              <a:t> record </a:t>
            </a:r>
            <a:r>
              <a:rPr lang="en-US" dirty="0" err="1" smtClean="0"/>
              <a:t>.net</a:t>
            </a:r>
            <a:r>
              <a:rPr lang="en-US" dirty="0"/>
              <a:t>. f</a:t>
            </a:r>
            <a:r>
              <a:rPr lang="en-US" dirty="0" smtClean="0"/>
              <a:t>rom . </a:t>
            </a:r>
            <a:r>
              <a:rPr lang="en-US" dirty="0"/>
              <a:t>(+ </a:t>
            </a:r>
            <a:r>
              <a:rPr lang="en-US" dirty="0">
                <a:solidFill>
                  <a:schemeClr val="tx2">
                    <a:lumMod val="60000"/>
                    <a:lumOff val="40000"/>
                  </a:schemeClr>
                </a:solidFill>
              </a:rPr>
              <a:t>signature</a:t>
            </a:r>
            <a:r>
              <a:rPr lang="en-US" dirty="0" smtClean="0"/>
              <a:t>)</a:t>
            </a:r>
          </a:p>
          <a:p>
            <a:pPr marL="342900" indent="-342900">
              <a:buFont typeface="+mj-lt"/>
              <a:buAutoNum type="arabicPeriod"/>
            </a:pPr>
            <a:r>
              <a:rPr lang="en-US" dirty="0" smtClean="0"/>
              <a:t>Use </a:t>
            </a:r>
            <a:r>
              <a:rPr lang="en-US" b="1" dirty="0" smtClean="0">
                <a:solidFill>
                  <a:srgbClr val="558ED5"/>
                </a:solidFill>
              </a:rPr>
              <a:t>local root key value</a:t>
            </a:r>
            <a:r>
              <a:rPr lang="en-US" dirty="0" smtClean="0"/>
              <a:t> to validate signature</a:t>
            </a:r>
            <a:endParaRPr lang="en-US" dirty="0"/>
          </a:p>
          <a:p>
            <a:pPr marL="342900" indent="-342900">
              <a:buFont typeface="+mj-lt"/>
              <a:buAutoNum type="arabicPeriod"/>
            </a:pPr>
            <a:endParaRPr lang="en-US" dirty="0"/>
          </a:p>
        </p:txBody>
      </p:sp>
      <p:sp>
        <p:nvSpPr>
          <p:cNvPr id="9" name="TextBox 8"/>
          <p:cNvSpPr txBox="1"/>
          <p:nvPr/>
        </p:nvSpPr>
        <p:spPr>
          <a:xfrm rot="21415610">
            <a:off x="295604" y="5125357"/>
            <a:ext cx="3597948" cy="369332"/>
          </a:xfrm>
          <a:prstGeom prst="rect">
            <a:avLst/>
          </a:prstGeom>
          <a:noFill/>
        </p:spPr>
        <p:txBody>
          <a:bodyPr wrap="none" rtlCol="0">
            <a:spAutoFit/>
          </a:bodyPr>
          <a:lstStyle/>
          <a:p>
            <a:r>
              <a:rPr lang="en-US" dirty="0" smtClean="0">
                <a:solidFill>
                  <a:schemeClr val="accent6">
                    <a:lumMod val="50000"/>
                  </a:schemeClr>
                </a:solidFill>
                <a:latin typeface="AhnbergHand"/>
                <a:cs typeface="AhnbergHand"/>
              </a:rPr>
              <a:t>DNSSEC Validation queries</a:t>
            </a:r>
            <a:endParaRPr lang="en-US" dirty="0">
              <a:solidFill>
                <a:schemeClr val="accent6">
                  <a:lumMod val="50000"/>
                </a:schemeClr>
              </a:solidFill>
              <a:latin typeface="AhnbergHand"/>
              <a:cs typeface="AhnbergHand"/>
            </a:endParaRPr>
          </a:p>
        </p:txBody>
      </p:sp>
      <p:sp>
        <p:nvSpPr>
          <p:cNvPr id="18" name="Freeform 17"/>
          <p:cNvSpPr/>
          <p:nvPr/>
        </p:nvSpPr>
        <p:spPr>
          <a:xfrm>
            <a:off x="619675" y="2030242"/>
            <a:ext cx="777325" cy="2510758"/>
          </a:xfrm>
          <a:custGeom>
            <a:avLst/>
            <a:gdLst>
              <a:gd name="connsiteX0" fmla="*/ 777325 w 777325"/>
              <a:gd name="connsiteY0" fmla="*/ 1864036 h 2510758"/>
              <a:gd name="connsiteX1" fmla="*/ 496111 w 777325"/>
              <a:gd name="connsiteY1" fmla="*/ 13464 h 2510758"/>
              <a:gd name="connsiteX2" fmla="*/ 15325 w 777325"/>
              <a:gd name="connsiteY2" fmla="*/ 1102036 h 2510758"/>
              <a:gd name="connsiteX3" fmla="*/ 169540 w 777325"/>
              <a:gd name="connsiteY3" fmla="*/ 2489964 h 2510758"/>
              <a:gd name="connsiteX4" fmla="*/ 668468 w 777325"/>
              <a:gd name="connsiteY4" fmla="*/ 1972893 h 25107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7325" h="2510758">
                <a:moveTo>
                  <a:pt x="777325" y="1864036"/>
                </a:moveTo>
                <a:cubicBezTo>
                  <a:pt x="700218" y="1002250"/>
                  <a:pt x="623111" y="140464"/>
                  <a:pt x="496111" y="13464"/>
                </a:cubicBezTo>
                <a:cubicBezTo>
                  <a:pt x="369111" y="-113536"/>
                  <a:pt x="69753" y="689286"/>
                  <a:pt x="15325" y="1102036"/>
                </a:cubicBezTo>
                <a:cubicBezTo>
                  <a:pt x="-39104" y="1514786"/>
                  <a:pt x="60683" y="2344821"/>
                  <a:pt x="169540" y="2489964"/>
                </a:cubicBezTo>
                <a:cubicBezTo>
                  <a:pt x="278397" y="2635107"/>
                  <a:pt x="668468" y="1972893"/>
                  <a:pt x="668468" y="1972893"/>
                </a:cubicBezTo>
              </a:path>
            </a:pathLst>
          </a:custGeom>
          <a:ln>
            <a:solidFill>
              <a:schemeClr val="accent6">
                <a:lumMod val="5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0" name="Freeform 39"/>
          <p:cNvSpPr/>
          <p:nvPr/>
        </p:nvSpPr>
        <p:spPr>
          <a:xfrm>
            <a:off x="1158782" y="4336130"/>
            <a:ext cx="274504" cy="653156"/>
          </a:xfrm>
          <a:custGeom>
            <a:avLst/>
            <a:gdLst>
              <a:gd name="connsiteX0" fmla="*/ 274504 w 274504"/>
              <a:gd name="connsiteY0" fmla="*/ 653156 h 653156"/>
              <a:gd name="connsiteX1" fmla="*/ 238218 w 274504"/>
              <a:gd name="connsiteY1" fmla="*/ 154227 h 653156"/>
              <a:gd name="connsiteX2" fmla="*/ 65861 w 274504"/>
              <a:gd name="connsiteY2" fmla="*/ 27227 h 653156"/>
              <a:gd name="connsiteX3" fmla="*/ 201932 w 274504"/>
              <a:gd name="connsiteY3" fmla="*/ 13 h 653156"/>
              <a:gd name="connsiteX4" fmla="*/ 11432 w 274504"/>
              <a:gd name="connsiteY4" fmla="*/ 27227 h 653156"/>
              <a:gd name="connsiteX5" fmla="*/ 20504 w 274504"/>
              <a:gd name="connsiteY5" fmla="*/ 172370 h 6531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74504" h="653156">
                <a:moveTo>
                  <a:pt x="274504" y="653156"/>
                </a:moveTo>
                <a:cubicBezTo>
                  <a:pt x="273748" y="455852"/>
                  <a:pt x="272992" y="258548"/>
                  <a:pt x="238218" y="154227"/>
                </a:cubicBezTo>
                <a:cubicBezTo>
                  <a:pt x="203444" y="49905"/>
                  <a:pt x="71909" y="52929"/>
                  <a:pt x="65861" y="27227"/>
                </a:cubicBezTo>
                <a:cubicBezTo>
                  <a:pt x="59813" y="1525"/>
                  <a:pt x="211003" y="13"/>
                  <a:pt x="201932" y="13"/>
                </a:cubicBezTo>
                <a:cubicBezTo>
                  <a:pt x="192861" y="13"/>
                  <a:pt x="41670" y="-1499"/>
                  <a:pt x="11432" y="27227"/>
                </a:cubicBezTo>
                <a:cubicBezTo>
                  <a:pt x="-18806" y="55953"/>
                  <a:pt x="20504" y="172370"/>
                  <a:pt x="20504" y="172370"/>
                </a:cubicBezTo>
              </a:path>
            </a:pathLst>
          </a:custGeom>
          <a:ln>
            <a:solidFill>
              <a:srgbClr val="984807"/>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21338989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60"/>
            <a:ext cx="8229600" cy="1143000"/>
          </a:xfrm>
        </p:spPr>
        <p:txBody>
          <a:bodyPr>
            <a:normAutofit fontScale="90000"/>
          </a:bodyPr>
          <a:lstStyle/>
          <a:p>
            <a:r>
              <a:rPr lang="en-US" dirty="0" smtClean="0"/>
              <a:t>DNSSEC-Validating Clients by AS – the top AS’s</a:t>
            </a:r>
            <a:endParaRPr lang="en-US" dirty="0"/>
          </a:p>
        </p:txBody>
      </p:sp>
      <p:sp>
        <p:nvSpPr>
          <p:cNvPr id="3" name="Content Placeholder 2"/>
          <p:cNvSpPr>
            <a:spLocks noGrp="1"/>
          </p:cNvSpPr>
          <p:nvPr>
            <p:ph idx="1"/>
          </p:nvPr>
        </p:nvSpPr>
        <p:spPr>
          <a:xfrm>
            <a:off x="131273" y="1851731"/>
            <a:ext cx="8530865" cy="3687801"/>
          </a:xfrm>
        </p:spPr>
        <p:txBody>
          <a:bodyPr>
            <a:noAutofit/>
          </a:bodyPr>
          <a:lstStyle/>
          <a:p>
            <a:pPr marL="0" indent="0">
              <a:buNone/>
            </a:pPr>
            <a:r>
              <a:rPr lang="en-US" sz="900" dirty="0" smtClean="0">
                <a:latin typeface="Lucida Console"/>
                <a:cs typeface="Lucida Console"/>
              </a:rPr>
              <a:t> 0.85</a:t>
            </a:r>
            <a:r>
              <a:rPr lang="en-US" sz="900" dirty="0">
                <a:latin typeface="Lucida Console"/>
                <a:cs typeface="Lucida Console"/>
              </a:rPr>
              <a:t>% </a:t>
            </a:r>
            <a:r>
              <a:rPr lang="en-US" sz="900" dirty="0" smtClean="0">
                <a:latin typeface="Lucida Console"/>
                <a:cs typeface="Lucida Console"/>
              </a:rPr>
              <a:t>  AS4134 143,050  1,210  </a:t>
            </a:r>
            <a:r>
              <a:rPr lang="en-US" sz="900" dirty="0">
                <a:latin typeface="Lucida Console"/>
                <a:cs typeface="Lucida Console"/>
              </a:rPr>
              <a:t>CN CHINANET-BACKBONE No.31,Jin-rong Street China </a:t>
            </a: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AS4766 117,955      5  </a:t>
            </a:r>
            <a:r>
              <a:rPr lang="en-US" sz="900" dirty="0">
                <a:latin typeface="Lucida Console"/>
                <a:cs typeface="Lucida Console"/>
              </a:rPr>
              <a:t>KR KIXS-AS-KR Korea Telecom Republic of Korea</a:t>
            </a:r>
          </a:p>
          <a:p>
            <a:pPr marL="0" indent="0">
              <a:buNone/>
            </a:pPr>
            <a:r>
              <a:rPr lang="en-US" sz="900" dirty="0" smtClean="0">
                <a:latin typeface="Lucida Console"/>
                <a:cs typeface="Lucida Console"/>
              </a:rPr>
              <a:t> 0.02</a:t>
            </a:r>
            <a:r>
              <a:rPr lang="en-US" sz="900" dirty="0">
                <a:latin typeface="Lucida Console"/>
                <a:cs typeface="Lucida Console"/>
              </a:rPr>
              <a:t>% </a:t>
            </a:r>
            <a:r>
              <a:rPr lang="en-US" sz="900" dirty="0" smtClean="0">
                <a:latin typeface="Lucida Console"/>
                <a:cs typeface="Lucida Console"/>
              </a:rPr>
              <a:t>  AS4837  74,866     12  </a:t>
            </a:r>
            <a:r>
              <a:rPr lang="en-US" sz="900" dirty="0">
                <a:latin typeface="Lucida Console"/>
                <a:cs typeface="Lucida Console"/>
              </a:rPr>
              <a:t>CN CHINA169-BACKBONE CNCGROUP China169 Backbone China </a:t>
            </a:r>
          </a:p>
          <a:p>
            <a:pPr marL="0" indent="0">
              <a:buNone/>
            </a:pPr>
            <a:r>
              <a:rPr lang="en-US" sz="900" dirty="0" smtClean="0">
                <a:latin typeface="Lucida Console"/>
                <a:cs typeface="Lucida Console"/>
              </a:rPr>
              <a:t> 1.32</a:t>
            </a:r>
            <a:r>
              <a:rPr lang="en-US" sz="900" dirty="0">
                <a:latin typeface="Lucida Console"/>
                <a:cs typeface="Lucida Console"/>
              </a:rPr>
              <a:t>% </a:t>
            </a:r>
            <a:r>
              <a:rPr lang="en-US" sz="900" dirty="0" smtClean="0">
                <a:latin typeface="Lucida Console"/>
                <a:cs typeface="Lucida Console"/>
              </a:rPr>
              <a:t>  AS16880 74,807    989  </a:t>
            </a:r>
            <a:r>
              <a:rPr lang="en-US" sz="900" dirty="0">
                <a:latin typeface="Lucida Console"/>
                <a:cs typeface="Lucida Console"/>
              </a:rPr>
              <a:t>US TRENDMICRO Global IDC and Backbone of Trend Micro Inc. United States of America</a:t>
            </a: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AS9318  53,138      0  </a:t>
            </a:r>
            <a:r>
              <a:rPr lang="en-US" sz="900" dirty="0">
                <a:latin typeface="Lucida Console"/>
                <a:cs typeface="Lucida Console"/>
              </a:rPr>
              <a:t>KR HANARO-AS </a:t>
            </a:r>
            <a:r>
              <a:rPr lang="en-US" sz="900" dirty="0" err="1">
                <a:latin typeface="Lucida Console"/>
                <a:cs typeface="Lucida Console"/>
              </a:rPr>
              <a:t>Hanaro</a:t>
            </a:r>
            <a:r>
              <a:rPr lang="en-US" sz="900" dirty="0">
                <a:latin typeface="Lucida Console"/>
                <a:cs typeface="Lucida Console"/>
              </a:rPr>
              <a:t> Telecom Inc. Republic of Korea</a:t>
            </a:r>
          </a:p>
          <a:p>
            <a:pPr marL="0" indent="0">
              <a:buNone/>
            </a:pPr>
            <a:r>
              <a:rPr lang="en-US" sz="900" dirty="0" smtClean="0">
                <a:latin typeface="Lucida Console"/>
                <a:cs typeface="Lucida Console"/>
              </a:rPr>
              <a:t> 0.02</a:t>
            </a:r>
            <a:r>
              <a:rPr lang="en-US" sz="900" dirty="0">
                <a:latin typeface="Lucida Console"/>
                <a:cs typeface="Lucida Console"/>
              </a:rPr>
              <a:t>% </a:t>
            </a:r>
            <a:r>
              <a:rPr lang="en-US" sz="900" dirty="0" smtClean="0">
                <a:latin typeface="Lucida Console"/>
                <a:cs typeface="Lucida Console"/>
              </a:rPr>
              <a:t>  AS6799  43,952      8  </a:t>
            </a:r>
            <a:r>
              <a:rPr lang="en-US" sz="900" dirty="0">
                <a:latin typeface="Lucida Console"/>
                <a:cs typeface="Lucida Console"/>
              </a:rPr>
              <a:t>GR OTENET-GR </a:t>
            </a:r>
            <a:r>
              <a:rPr lang="en-US" sz="900" dirty="0" err="1">
                <a:latin typeface="Lucida Console"/>
                <a:cs typeface="Lucida Console"/>
              </a:rPr>
              <a:t>Ote</a:t>
            </a:r>
            <a:r>
              <a:rPr lang="en-US" sz="900" dirty="0">
                <a:latin typeface="Lucida Console"/>
                <a:cs typeface="Lucida Console"/>
              </a:rPr>
              <a:t> SA (Hellenic Telecommunications </a:t>
            </a:r>
            <a:r>
              <a:rPr lang="en-US" sz="900" dirty="0" err="1">
                <a:latin typeface="Lucida Console"/>
                <a:cs typeface="Lucida Console"/>
              </a:rPr>
              <a:t>Organisation</a:t>
            </a:r>
            <a:r>
              <a:rPr lang="en-US" sz="900" dirty="0">
                <a:latin typeface="Lucida Console"/>
                <a:cs typeface="Lucida Console"/>
              </a:rPr>
              <a:t>) Greece </a:t>
            </a:r>
          </a:p>
          <a:p>
            <a:pPr marL="0" indent="0">
              <a:buNone/>
            </a:pPr>
            <a:r>
              <a:rPr lang="en-US" sz="900" dirty="0" smtClean="0">
                <a:latin typeface="Lucida Console"/>
                <a:cs typeface="Lucida Console"/>
              </a:rPr>
              <a:t> 0.03</a:t>
            </a:r>
            <a:r>
              <a:rPr lang="en-US" sz="900" dirty="0">
                <a:latin typeface="Lucida Console"/>
                <a:cs typeface="Lucida Console"/>
              </a:rPr>
              <a:t>% </a:t>
            </a:r>
            <a:r>
              <a:rPr lang="en-US" sz="900" dirty="0" smtClean="0">
                <a:latin typeface="Lucida Console"/>
                <a:cs typeface="Lucida Console"/>
              </a:rPr>
              <a:t>  AS6830  34,823     11  </a:t>
            </a:r>
            <a:r>
              <a:rPr lang="en-US" sz="900" dirty="0">
                <a:latin typeface="Lucida Console"/>
                <a:cs typeface="Lucida Console"/>
              </a:rPr>
              <a:t>AT LGI-UPC Liberty Global Operations B.V. Austria </a:t>
            </a:r>
          </a:p>
          <a:p>
            <a:pPr marL="0" indent="0">
              <a:buNone/>
            </a:pPr>
            <a:r>
              <a:rPr lang="en-US" sz="900" dirty="0">
                <a:latin typeface="Lucida Console"/>
                <a:cs typeface="Lucida Console"/>
              </a:rPr>
              <a:t>52.02% </a:t>
            </a:r>
            <a:r>
              <a:rPr lang="en-US" sz="900" dirty="0" smtClean="0">
                <a:latin typeface="Lucida Console"/>
                <a:cs typeface="Lucida Console"/>
              </a:rPr>
              <a:t>  AS7922  32,477 16,893  </a:t>
            </a:r>
            <a:r>
              <a:rPr lang="en-US" sz="900" dirty="0">
                <a:latin typeface="Lucida Console"/>
                <a:cs typeface="Lucida Console"/>
              </a:rPr>
              <a:t>US COMCAST-7922 - Comcast Cable Communications, Inc. United States of America</a:t>
            </a:r>
          </a:p>
          <a:p>
            <a:pPr marL="0" indent="0">
              <a:buNone/>
            </a:pPr>
            <a:r>
              <a:rPr lang="en-US" sz="900" dirty="0" smtClean="0">
                <a:latin typeface="Lucida Console"/>
                <a:cs typeface="Lucida Console"/>
              </a:rPr>
              <a:t> 0.01</a:t>
            </a:r>
            <a:r>
              <a:rPr lang="en-US" sz="900" dirty="0">
                <a:latin typeface="Lucida Console"/>
                <a:cs typeface="Lucida Console"/>
              </a:rPr>
              <a:t>% </a:t>
            </a:r>
            <a:r>
              <a:rPr lang="en-US" sz="900" dirty="0" smtClean="0">
                <a:latin typeface="Lucida Console"/>
                <a:cs typeface="Lucida Console"/>
              </a:rPr>
              <a:t>  AS3269  32,334      4  </a:t>
            </a:r>
            <a:r>
              <a:rPr lang="en-US" sz="900" dirty="0">
                <a:latin typeface="Lucida Console"/>
                <a:cs typeface="Lucida Console"/>
              </a:rPr>
              <a:t>IT ASN-IBSNAZ Telecom Italia </a:t>
            </a:r>
            <a:r>
              <a:rPr lang="en-US" sz="900" dirty="0" err="1">
                <a:latin typeface="Lucida Console"/>
                <a:cs typeface="Lucida Console"/>
              </a:rPr>
              <a:t>S.p.a</a:t>
            </a:r>
            <a:r>
              <a:rPr lang="en-US" sz="900" dirty="0">
                <a:latin typeface="Lucida Console"/>
                <a:cs typeface="Lucida Console"/>
              </a:rPr>
              <a:t>. Italy </a:t>
            </a:r>
            <a:r>
              <a:rPr lang="en-US" sz="900" dirty="0" smtClean="0">
                <a:latin typeface="Lucida Console"/>
                <a:cs typeface="Lucida Console"/>
              </a:rPr>
              <a:t> </a:t>
            </a:r>
            <a:endParaRPr lang="en-US" sz="900" dirty="0">
              <a:latin typeface="Lucida Console"/>
              <a:cs typeface="Lucida Console"/>
            </a:endParaRPr>
          </a:p>
          <a:p>
            <a:pPr marL="0" indent="0">
              <a:buNone/>
            </a:pPr>
            <a:r>
              <a:rPr lang="en-US" sz="900" dirty="0" smtClean="0">
                <a:latin typeface="Lucida Console"/>
                <a:cs typeface="Lucida Console"/>
              </a:rPr>
              <a:t> 0.10</a:t>
            </a:r>
            <a:r>
              <a:rPr lang="en-US" sz="900" dirty="0">
                <a:latin typeface="Lucida Console"/>
                <a:cs typeface="Lucida Console"/>
              </a:rPr>
              <a:t>% </a:t>
            </a:r>
            <a:r>
              <a:rPr lang="en-US" sz="900" dirty="0" smtClean="0">
                <a:latin typeface="Lucida Console"/>
                <a:cs typeface="Lucida Console"/>
              </a:rPr>
              <a:t>  AS4788  31,097     31  </a:t>
            </a:r>
            <a:r>
              <a:rPr lang="en-US" sz="900" dirty="0">
                <a:latin typeface="Lucida Console"/>
                <a:cs typeface="Lucida Console"/>
              </a:rPr>
              <a:t>MY TMNET-AS-AP TM Net, Internet Service </a:t>
            </a:r>
            <a:r>
              <a:rPr lang="en-US" sz="900" dirty="0" smtClean="0">
                <a:latin typeface="Lucida Console"/>
                <a:cs typeface="Lucida Console"/>
              </a:rPr>
              <a:t>Provider </a:t>
            </a:r>
            <a:r>
              <a:rPr lang="en-US" sz="900" dirty="0">
                <a:latin typeface="Lucida Console"/>
                <a:cs typeface="Lucida Console"/>
              </a:rPr>
              <a:t>Malaysia </a:t>
            </a:r>
            <a:r>
              <a:rPr lang="en-US" sz="900" dirty="0" smtClean="0">
                <a:latin typeface="Lucida Console"/>
                <a:cs typeface="Lucida Console"/>
              </a:rPr>
              <a:t> </a:t>
            </a:r>
            <a:endParaRPr lang="en-US" sz="900" dirty="0">
              <a:latin typeface="Lucida Console"/>
              <a:cs typeface="Lucida Console"/>
            </a:endParaRP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AS4771  30,960      1  </a:t>
            </a:r>
            <a:r>
              <a:rPr lang="en-US" sz="900" dirty="0">
                <a:latin typeface="Lucida Console"/>
                <a:cs typeface="Lucida Console"/>
              </a:rPr>
              <a:t>NZ NZTELECOM Telecom New Zealand Ltd. New </a:t>
            </a:r>
            <a:r>
              <a:rPr lang="en-US" sz="900" dirty="0" smtClean="0">
                <a:latin typeface="Lucida Console"/>
                <a:cs typeface="Lucida Console"/>
              </a:rPr>
              <a:t>Zealand</a:t>
            </a:r>
            <a:endParaRPr lang="en-US" sz="900" dirty="0">
              <a:latin typeface="Lucida Console"/>
              <a:cs typeface="Lucida Console"/>
            </a:endParaRP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AS17858 30,313      0  </a:t>
            </a:r>
            <a:r>
              <a:rPr lang="en-US" sz="900" dirty="0">
                <a:latin typeface="Lucida Console"/>
                <a:cs typeface="Lucida Console"/>
              </a:rPr>
              <a:t>KR KRNIC-ASBLOCK-AP KRNIC Republic of Korea</a:t>
            </a:r>
          </a:p>
          <a:p>
            <a:pPr marL="0" indent="0">
              <a:buNone/>
            </a:pPr>
            <a:r>
              <a:rPr lang="en-US" sz="900" dirty="0" smtClean="0">
                <a:latin typeface="Lucida Console"/>
                <a:cs typeface="Lucida Console"/>
              </a:rPr>
              <a:t> 0.01</a:t>
            </a:r>
            <a:r>
              <a:rPr lang="en-US" sz="900" dirty="0">
                <a:latin typeface="Lucida Console"/>
                <a:cs typeface="Lucida Console"/>
              </a:rPr>
              <a:t>% </a:t>
            </a:r>
            <a:r>
              <a:rPr lang="en-US" sz="900" dirty="0" smtClean="0">
                <a:latin typeface="Lucida Console"/>
                <a:cs typeface="Lucida Console"/>
              </a:rPr>
              <a:t>  AS8151  28,188      2  </a:t>
            </a:r>
            <a:r>
              <a:rPr lang="en-US" sz="900" dirty="0">
                <a:latin typeface="Lucida Console"/>
                <a:cs typeface="Lucida Console"/>
              </a:rPr>
              <a:t>MX </a:t>
            </a:r>
            <a:r>
              <a:rPr lang="en-US" sz="900" dirty="0" err="1">
                <a:latin typeface="Lucida Console"/>
                <a:cs typeface="Lucida Console"/>
              </a:rPr>
              <a:t>Uninet</a:t>
            </a:r>
            <a:r>
              <a:rPr lang="en-US" sz="900" dirty="0">
                <a:latin typeface="Lucida Console"/>
                <a:cs typeface="Lucida Console"/>
              </a:rPr>
              <a:t> S.A. de C.V. Mexico </a:t>
            </a:r>
          </a:p>
          <a:p>
            <a:pPr marL="0" indent="0">
              <a:buNone/>
            </a:pPr>
            <a:r>
              <a:rPr lang="en-US" sz="900" dirty="0" smtClean="0">
                <a:latin typeface="Lucida Console"/>
                <a:cs typeface="Lucida Console"/>
              </a:rPr>
              <a:t> 0.06</a:t>
            </a:r>
            <a:r>
              <a:rPr lang="en-US" sz="900" dirty="0">
                <a:latin typeface="Lucida Console"/>
                <a:cs typeface="Lucida Console"/>
              </a:rPr>
              <a:t>% </a:t>
            </a:r>
            <a:r>
              <a:rPr lang="en-US" sz="900" dirty="0" smtClean="0">
                <a:latin typeface="Lucida Console"/>
                <a:cs typeface="Lucida Console"/>
              </a:rPr>
              <a:t>  AS9829  25,241     15  </a:t>
            </a:r>
            <a:r>
              <a:rPr lang="en-US" sz="900" dirty="0">
                <a:latin typeface="Lucida Console"/>
                <a:cs typeface="Lucida Console"/>
              </a:rPr>
              <a:t>IN BSNL-NIB National Internet Backbone India </a:t>
            </a:r>
          </a:p>
          <a:p>
            <a:pPr marL="0" indent="0">
              <a:buNone/>
            </a:pPr>
            <a:r>
              <a:rPr lang="en-US" sz="900" dirty="0" smtClean="0">
                <a:latin typeface="Lucida Console"/>
                <a:cs typeface="Lucida Console"/>
              </a:rPr>
              <a:t> 0.83</a:t>
            </a:r>
            <a:r>
              <a:rPr lang="en-US" sz="900" dirty="0">
                <a:latin typeface="Lucida Console"/>
                <a:cs typeface="Lucida Console"/>
              </a:rPr>
              <a:t>% </a:t>
            </a:r>
            <a:r>
              <a:rPr lang="en-US" sz="900" dirty="0" smtClean="0">
                <a:latin typeface="Lucida Console"/>
                <a:cs typeface="Lucida Console"/>
              </a:rPr>
              <a:t>  AS45595 24,486    204  </a:t>
            </a:r>
            <a:r>
              <a:rPr lang="en-US" sz="900" dirty="0">
                <a:latin typeface="Lucida Console"/>
                <a:cs typeface="Lucida Console"/>
              </a:rPr>
              <a:t>PK PKTELECOM-AS-PK Pakistan Telecom Company Limited Pakistan </a:t>
            </a:r>
          </a:p>
          <a:p>
            <a:pPr marL="0" indent="0">
              <a:buNone/>
            </a:pPr>
            <a:r>
              <a:rPr lang="en-US" sz="900" dirty="0" smtClean="0">
                <a:latin typeface="Lucida Console"/>
                <a:cs typeface="Lucida Console"/>
              </a:rPr>
              <a:t>19.80</a:t>
            </a:r>
            <a:r>
              <a:rPr lang="en-US" sz="900" dirty="0">
                <a:latin typeface="Lucida Console"/>
                <a:cs typeface="Lucida Console"/>
              </a:rPr>
              <a:t>% </a:t>
            </a:r>
            <a:r>
              <a:rPr lang="en-US" sz="900" dirty="0" smtClean="0">
                <a:latin typeface="Lucida Console"/>
                <a:cs typeface="Lucida Console"/>
              </a:rPr>
              <a:t>  AS28573 24,188  4,789  </a:t>
            </a:r>
            <a:r>
              <a:rPr lang="en-US" sz="900" dirty="0">
                <a:latin typeface="Lucida Console"/>
                <a:cs typeface="Lucida Console"/>
              </a:rPr>
              <a:t>BR NET </a:t>
            </a:r>
            <a:r>
              <a:rPr lang="en-US" sz="900" dirty="0" err="1">
                <a:latin typeface="Lucida Console"/>
                <a:cs typeface="Lucida Console"/>
              </a:rPr>
              <a:t>Servicos</a:t>
            </a:r>
            <a:r>
              <a:rPr lang="en-US" sz="900" dirty="0">
                <a:latin typeface="Lucida Console"/>
                <a:cs typeface="Lucida Console"/>
              </a:rPr>
              <a:t> de </a:t>
            </a:r>
            <a:r>
              <a:rPr lang="en-US" sz="900" dirty="0" err="1">
                <a:latin typeface="Lucida Console"/>
                <a:cs typeface="Lucida Console"/>
              </a:rPr>
              <a:t>Comunicao</a:t>
            </a:r>
            <a:r>
              <a:rPr lang="en-US" sz="900" dirty="0">
                <a:latin typeface="Lucida Console"/>
                <a:cs typeface="Lucida Console"/>
              </a:rPr>
              <a:t> S.A. Brazil </a:t>
            </a: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AS5483  24,081      1  </a:t>
            </a:r>
            <a:r>
              <a:rPr lang="en-US" sz="900" dirty="0">
                <a:latin typeface="Lucida Console"/>
                <a:cs typeface="Lucida Console"/>
              </a:rPr>
              <a:t>HU HTC-AS Magyar Telekom plc. Hungary </a:t>
            </a:r>
            <a:r>
              <a:rPr lang="en-US" sz="900" dirty="0" smtClean="0">
                <a:latin typeface="Lucida Console"/>
                <a:cs typeface="Lucida Console"/>
              </a:rPr>
              <a:t> </a:t>
            </a:r>
            <a:endParaRPr lang="en-US" sz="900" dirty="0">
              <a:latin typeface="Lucida Console"/>
              <a:cs typeface="Lucida Console"/>
            </a:endParaRPr>
          </a:p>
          <a:p>
            <a:pPr marL="0" indent="0">
              <a:buNone/>
            </a:pPr>
            <a:r>
              <a:rPr lang="en-US" sz="900" dirty="0" smtClean="0">
                <a:latin typeface="Lucida Console"/>
                <a:cs typeface="Lucida Console"/>
              </a:rPr>
              <a:t> 0.44</a:t>
            </a:r>
            <a:r>
              <a:rPr lang="en-US" sz="900" dirty="0">
                <a:latin typeface="Lucida Console"/>
                <a:cs typeface="Lucida Console"/>
              </a:rPr>
              <a:t>% </a:t>
            </a:r>
            <a:r>
              <a:rPr lang="en-US" sz="900" dirty="0" smtClean="0">
                <a:latin typeface="Lucida Console"/>
                <a:cs typeface="Lucida Console"/>
              </a:rPr>
              <a:t>  AS36947 22,105     97  </a:t>
            </a:r>
            <a:r>
              <a:rPr lang="en-US" sz="900" dirty="0">
                <a:latin typeface="Lucida Console"/>
                <a:cs typeface="Lucida Console"/>
              </a:rPr>
              <a:t>DZ ALGTEL-AS </a:t>
            </a:r>
            <a:r>
              <a:rPr lang="en-US" sz="900" dirty="0" smtClean="0">
                <a:latin typeface="Lucida Console"/>
                <a:cs typeface="Lucida Console"/>
              </a:rPr>
              <a:t>Algeria </a:t>
            </a:r>
            <a:endParaRPr lang="en-US" sz="900" dirty="0">
              <a:latin typeface="Lucida Console"/>
              <a:cs typeface="Lucida Console"/>
            </a:endParaRP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AS3462  20,988      0  </a:t>
            </a:r>
            <a:r>
              <a:rPr lang="en-US" sz="900" dirty="0">
                <a:latin typeface="Lucida Console"/>
                <a:cs typeface="Lucida Console"/>
              </a:rPr>
              <a:t>TW HINET Data Communication Business Group Taiwan </a:t>
            </a:r>
          </a:p>
          <a:p>
            <a:pPr marL="0" indent="0">
              <a:buNone/>
            </a:pPr>
            <a:r>
              <a:rPr lang="en-US" sz="900" dirty="0" smtClean="0">
                <a:latin typeface="Lucida Console"/>
                <a:cs typeface="Lucida Console"/>
              </a:rPr>
              <a:t> 0.13</a:t>
            </a:r>
            <a:r>
              <a:rPr lang="en-US" sz="900" dirty="0">
                <a:latin typeface="Lucida Console"/>
                <a:cs typeface="Lucida Console"/>
              </a:rPr>
              <a:t>% </a:t>
            </a:r>
            <a:r>
              <a:rPr lang="en-US" sz="900" dirty="0" smtClean="0">
                <a:latin typeface="Lucida Console"/>
                <a:cs typeface="Lucida Console"/>
              </a:rPr>
              <a:t>  AS18881 20,672     26  </a:t>
            </a:r>
            <a:r>
              <a:rPr lang="en-US" sz="900" dirty="0">
                <a:latin typeface="Lucida Console"/>
                <a:cs typeface="Lucida Console"/>
              </a:rPr>
              <a:t>BR Global Village Telecom Brazil </a:t>
            </a:r>
          </a:p>
          <a:p>
            <a:pPr marL="0" indent="0">
              <a:buNone/>
            </a:pPr>
            <a:r>
              <a:rPr lang="en-US" sz="900" dirty="0" smtClean="0">
                <a:latin typeface="Lucida Console"/>
                <a:cs typeface="Lucida Console"/>
              </a:rPr>
              <a:t> 0.08</a:t>
            </a:r>
            <a:r>
              <a:rPr lang="en-US" sz="900" dirty="0">
                <a:latin typeface="Lucida Console"/>
                <a:cs typeface="Lucida Console"/>
              </a:rPr>
              <a:t>% </a:t>
            </a:r>
            <a:r>
              <a:rPr lang="en-US" sz="900" dirty="0" smtClean="0">
                <a:latin typeface="Lucida Console"/>
                <a:cs typeface="Lucida Console"/>
              </a:rPr>
              <a:t>  AS7738  20,131     16  </a:t>
            </a:r>
            <a:r>
              <a:rPr lang="en-US" sz="900" dirty="0">
                <a:latin typeface="Lucida Console"/>
                <a:cs typeface="Lucida Console"/>
              </a:rPr>
              <a:t>BR </a:t>
            </a:r>
            <a:r>
              <a:rPr lang="en-US" sz="900" dirty="0" err="1">
                <a:latin typeface="Lucida Console"/>
                <a:cs typeface="Lucida Console"/>
              </a:rPr>
              <a:t>Telecomunicacoes</a:t>
            </a:r>
            <a:r>
              <a:rPr lang="en-US" sz="900" dirty="0">
                <a:latin typeface="Lucida Console"/>
                <a:cs typeface="Lucida Console"/>
              </a:rPr>
              <a:t> da Bahia S.A. Brazil </a:t>
            </a:r>
          </a:p>
          <a:p>
            <a:pPr marL="0" indent="0">
              <a:buNone/>
            </a:pPr>
            <a:r>
              <a:rPr lang="en-US" sz="900" dirty="0" smtClean="0">
                <a:latin typeface="Lucida Console"/>
                <a:cs typeface="Lucida Console"/>
              </a:rPr>
              <a:t> 4.03</a:t>
            </a:r>
            <a:r>
              <a:rPr lang="en-US" sz="900" dirty="0">
                <a:latin typeface="Lucida Console"/>
                <a:cs typeface="Lucida Console"/>
              </a:rPr>
              <a:t>% </a:t>
            </a:r>
            <a:r>
              <a:rPr lang="en-US" sz="900" dirty="0" smtClean="0">
                <a:latin typeface="Lucida Console"/>
                <a:cs typeface="Lucida Console"/>
              </a:rPr>
              <a:t>  AS1241  20,009    806  </a:t>
            </a:r>
            <a:r>
              <a:rPr lang="en-US" sz="900" dirty="0">
                <a:latin typeface="Lucida Console"/>
                <a:cs typeface="Lucida Console"/>
              </a:rPr>
              <a:t>EU FORTHNET-GR </a:t>
            </a:r>
            <a:r>
              <a:rPr lang="en-US" sz="900" dirty="0" err="1">
                <a:latin typeface="Lucida Console"/>
                <a:cs typeface="Lucida Console"/>
              </a:rPr>
              <a:t>Forthnet</a:t>
            </a:r>
            <a:r>
              <a:rPr lang="en-US" sz="900" dirty="0">
                <a:latin typeface="Lucida Console"/>
                <a:cs typeface="Lucida Console"/>
              </a:rPr>
              <a:t> European Union</a:t>
            </a:r>
          </a:p>
          <a:p>
            <a:pPr marL="0" indent="0">
              <a:buNone/>
            </a:pPr>
            <a:r>
              <a:rPr lang="en-US" sz="900" dirty="0" smtClean="0">
                <a:latin typeface="Lucida Console"/>
                <a:cs typeface="Lucida Console"/>
              </a:rPr>
              <a:t> 0.57</a:t>
            </a:r>
            <a:r>
              <a:rPr lang="en-US" sz="900" dirty="0">
                <a:latin typeface="Lucida Console"/>
                <a:cs typeface="Lucida Console"/>
              </a:rPr>
              <a:t>% </a:t>
            </a:r>
            <a:r>
              <a:rPr lang="en-US" sz="900" dirty="0" smtClean="0">
                <a:latin typeface="Lucida Console"/>
                <a:cs typeface="Lucida Console"/>
              </a:rPr>
              <a:t>  AS17974 19,406    110  </a:t>
            </a:r>
            <a:r>
              <a:rPr lang="en-US" sz="900" dirty="0">
                <a:latin typeface="Lucida Console"/>
                <a:cs typeface="Lucida Console"/>
              </a:rPr>
              <a:t>ID TELKOMNET-AS2-AP PT Telekomunikasi Indonesia Indonesia </a:t>
            </a: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AS3786  18,878      0  </a:t>
            </a:r>
            <a:r>
              <a:rPr lang="en-US" sz="900" dirty="0">
                <a:latin typeface="Lucida Console"/>
                <a:cs typeface="Lucida Console"/>
              </a:rPr>
              <a:t>KR LGDACOM LG DACOM Corporation Republic of Korea</a:t>
            </a:r>
          </a:p>
          <a:p>
            <a:pPr marL="0" indent="0">
              <a:buNone/>
            </a:pPr>
            <a:r>
              <a:rPr lang="en-US" sz="900" dirty="0" smtClean="0">
                <a:latin typeface="Lucida Console"/>
                <a:cs typeface="Lucida Console"/>
              </a:rPr>
              <a:t> 0.00</a:t>
            </a:r>
            <a:r>
              <a:rPr lang="en-US" sz="900" dirty="0">
                <a:latin typeface="Lucida Console"/>
                <a:cs typeface="Lucida Console"/>
              </a:rPr>
              <a:t>% </a:t>
            </a:r>
            <a:r>
              <a:rPr lang="en-US" sz="900" dirty="0" smtClean="0">
                <a:latin typeface="Lucida Console"/>
                <a:cs typeface="Lucida Console"/>
              </a:rPr>
              <a:t>  AS25019 18,759      0  </a:t>
            </a:r>
            <a:r>
              <a:rPr lang="en-US" sz="900" dirty="0">
                <a:latin typeface="Lucida Console"/>
                <a:cs typeface="Lucida Console"/>
              </a:rPr>
              <a:t>SA SAUDINETSTC-AS </a:t>
            </a:r>
            <a:r>
              <a:rPr lang="en-US" sz="900" dirty="0" err="1">
                <a:latin typeface="Lucida Console"/>
                <a:cs typeface="Lucida Console"/>
              </a:rPr>
              <a:t>Autonomus</a:t>
            </a:r>
            <a:r>
              <a:rPr lang="en-US" sz="900" dirty="0">
                <a:latin typeface="Lucida Console"/>
                <a:cs typeface="Lucida Console"/>
              </a:rPr>
              <a:t> System Number for </a:t>
            </a:r>
            <a:r>
              <a:rPr lang="en-US" sz="900" dirty="0" err="1">
                <a:latin typeface="Lucida Console"/>
                <a:cs typeface="Lucida Console"/>
              </a:rPr>
              <a:t>SaudiNet</a:t>
            </a:r>
            <a:r>
              <a:rPr lang="en-US" sz="900" dirty="0">
                <a:latin typeface="Lucida Console"/>
                <a:cs typeface="Lucida Console"/>
              </a:rPr>
              <a:t> Saudi Arabia</a:t>
            </a:r>
            <a:endParaRPr lang="en-US" sz="900" dirty="0" smtClean="0">
              <a:latin typeface="Lucida Console"/>
              <a:cs typeface="Lucida Console"/>
            </a:endParaRPr>
          </a:p>
          <a:p>
            <a:pPr marL="0" indent="0">
              <a:buNone/>
            </a:pPr>
            <a:endParaRPr lang="en-US" sz="900" dirty="0" smtClean="0">
              <a:latin typeface="Lucida Console"/>
              <a:cs typeface="Lucida Console"/>
            </a:endParaRPr>
          </a:p>
        </p:txBody>
      </p:sp>
      <p:sp>
        <p:nvSpPr>
          <p:cNvPr id="4" name="TextBox 3"/>
          <p:cNvSpPr txBox="1"/>
          <p:nvPr/>
        </p:nvSpPr>
        <p:spPr>
          <a:xfrm>
            <a:off x="486451" y="6346505"/>
            <a:ext cx="7929175" cy="276999"/>
          </a:xfrm>
          <a:prstGeom prst="rect">
            <a:avLst/>
          </a:prstGeom>
          <a:noFill/>
        </p:spPr>
        <p:txBody>
          <a:bodyPr wrap="none" rtlCol="0">
            <a:spAutoFit/>
          </a:bodyPr>
          <a:lstStyle/>
          <a:p>
            <a:r>
              <a:rPr lang="en-US" sz="1200" dirty="0" smtClean="0">
                <a:latin typeface="AhnbergHand"/>
                <a:cs typeface="AhnbergHand"/>
              </a:rPr>
              <a:t>Ranking only those ASs with more than 30 sample points in this experiment run (3,370 AS’s)</a:t>
            </a:r>
            <a:endParaRPr lang="en-US" sz="1200" dirty="0">
              <a:latin typeface="AhnbergHand"/>
              <a:cs typeface="AhnbergHand"/>
            </a:endParaRPr>
          </a:p>
        </p:txBody>
      </p:sp>
      <p:cxnSp>
        <p:nvCxnSpPr>
          <p:cNvPr id="12" name="Straight Arrow Connector 11"/>
          <p:cNvCxnSpPr/>
          <p:nvPr/>
        </p:nvCxnSpPr>
        <p:spPr>
          <a:xfrm>
            <a:off x="1567749" y="1513574"/>
            <a:ext cx="0" cy="347772"/>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a:off x="322061" y="1678893"/>
            <a:ext cx="0" cy="18621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1790800" y="1274498"/>
            <a:ext cx="741008" cy="369332"/>
          </a:xfrm>
          <a:prstGeom prst="rect">
            <a:avLst/>
          </a:prstGeom>
          <a:noFill/>
        </p:spPr>
        <p:txBody>
          <a:bodyPr wrap="none" rtlCol="0">
            <a:spAutoFit/>
          </a:bodyPr>
          <a:lstStyle/>
          <a:p>
            <a:pPr algn="ctr"/>
            <a:r>
              <a:rPr lang="en-US" sz="900" dirty="0" smtClean="0">
                <a:solidFill>
                  <a:prstClr val="black"/>
                </a:solidFill>
                <a:latin typeface="Lucida Console"/>
                <a:cs typeface="Lucida Console"/>
              </a:rPr>
              <a:t>Validate</a:t>
            </a:r>
          </a:p>
          <a:p>
            <a:pPr algn="ctr"/>
            <a:r>
              <a:rPr lang="en-US" sz="900" dirty="0" smtClean="0">
                <a:solidFill>
                  <a:prstClr val="black"/>
                </a:solidFill>
                <a:latin typeface="Lucida Console"/>
                <a:cs typeface="Lucida Console"/>
              </a:rPr>
              <a:t>DNSSEC</a:t>
            </a:r>
            <a:endParaRPr lang="en-US" dirty="0"/>
          </a:p>
        </p:txBody>
      </p:sp>
      <p:sp>
        <p:nvSpPr>
          <p:cNvPr id="16" name="TextBox 15"/>
          <p:cNvSpPr txBox="1"/>
          <p:nvPr/>
        </p:nvSpPr>
        <p:spPr>
          <a:xfrm>
            <a:off x="1238216" y="1289857"/>
            <a:ext cx="532380" cy="230832"/>
          </a:xfrm>
          <a:prstGeom prst="rect">
            <a:avLst/>
          </a:prstGeom>
          <a:noFill/>
        </p:spPr>
        <p:txBody>
          <a:bodyPr wrap="none" rtlCol="0">
            <a:spAutoFit/>
          </a:bodyPr>
          <a:lstStyle/>
          <a:p>
            <a:pPr algn="ctr"/>
            <a:r>
              <a:rPr lang="en-US" sz="900" b="1" dirty="0" smtClean="0">
                <a:solidFill>
                  <a:srgbClr val="FF0000"/>
                </a:solidFill>
                <a:latin typeface="Lucida Console"/>
                <a:cs typeface="Lucida Console"/>
              </a:rPr>
              <a:t>Total</a:t>
            </a:r>
            <a:endParaRPr lang="en-US" b="1" dirty="0">
              <a:solidFill>
                <a:srgbClr val="FF0000"/>
              </a:solidFill>
            </a:endParaRPr>
          </a:p>
        </p:txBody>
      </p:sp>
      <p:sp>
        <p:nvSpPr>
          <p:cNvPr id="17" name="TextBox 16"/>
          <p:cNvSpPr txBox="1"/>
          <p:nvPr/>
        </p:nvSpPr>
        <p:spPr>
          <a:xfrm>
            <a:off x="18991" y="1174465"/>
            <a:ext cx="741008" cy="507831"/>
          </a:xfrm>
          <a:prstGeom prst="rect">
            <a:avLst/>
          </a:prstGeom>
          <a:noFill/>
        </p:spPr>
        <p:txBody>
          <a:bodyPr wrap="none" rtlCol="0">
            <a:spAutoFit/>
          </a:bodyPr>
          <a:lstStyle/>
          <a:p>
            <a:pPr algn="ctr"/>
            <a:r>
              <a:rPr lang="en-US" sz="900" dirty="0" smtClean="0">
                <a:solidFill>
                  <a:prstClr val="black"/>
                </a:solidFill>
                <a:latin typeface="Lucida Console"/>
                <a:cs typeface="Lucida Console"/>
              </a:rPr>
              <a:t>% who</a:t>
            </a:r>
          </a:p>
          <a:p>
            <a:pPr algn="ctr"/>
            <a:r>
              <a:rPr lang="en-US" sz="900" dirty="0">
                <a:solidFill>
                  <a:prstClr val="black"/>
                </a:solidFill>
                <a:latin typeface="Lucida Console"/>
                <a:cs typeface="Lucida Console"/>
              </a:rPr>
              <a:t>v</a:t>
            </a:r>
            <a:r>
              <a:rPr lang="en-US" sz="900" dirty="0" smtClean="0">
                <a:solidFill>
                  <a:prstClr val="black"/>
                </a:solidFill>
                <a:latin typeface="Lucida Console"/>
                <a:cs typeface="Lucida Console"/>
              </a:rPr>
              <a:t>alidate</a:t>
            </a:r>
          </a:p>
          <a:p>
            <a:pPr algn="ctr"/>
            <a:r>
              <a:rPr lang="en-US" sz="900" dirty="0" smtClean="0">
                <a:solidFill>
                  <a:prstClr val="black"/>
                </a:solidFill>
                <a:latin typeface="Lucida Console"/>
                <a:cs typeface="Lucida Console"/>
              </a:rPr>
              <a:t>DNSSEC</a:t>
            </a:r>
            <a:endParaRPr lang="en-US" dirty="0"/>
          </a:p>
        </p:txBody>
      </p:sp>
      <p:cxnSp>
        <p:nvCxnSpPr>
          <p:cNvPr id="18" name="Straight Arrow Connector 17"/>
          <p:cNvCxnSpPr/>
          <p:nvPr/>
        </p:nvCxnSpPr>
        <p:spPr>
          <a:xfrm>
            <a:off x="2056308" y="1654694"/>
            <a:ext cx="0" cy="21040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02192283"/>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1454"/>
            <a:ext cx="8229600" cy="1143000"/>
          </a:xfrm>
        </p:spPr>
        <p:txBody>
          <a:bodyPr>
            <a:normAutofit fontScale="90000"/>
          </a:bodyPr>
          <a:lstStyle/>
          <a:p>
            <a:r>
              <a:rPr lang="en-US" dirty="0" smtClean="0"/>
              <a:t>DNSSEC-Validating Clients by AS – the top Validating AS’s</a:t>
            </a:r>
            <a:endParaRPr lang="en-US" dirty="0"/>
          </a:p>
        </p:txBody>
      </p:sp>
      <p:sp>
        <p:nvSpPr>
          <p:cNvPr id="3" name="Content Placeholder 2"/>
          <p:cNvSpPr>
            <a:spLocks noGrp="1"/>
          </p:cNvSpPr>
          <p:nvPr>
            <p:ph idx="1"/>
          </p:nvPr>
        </p:nvSpPr>
        <p:spPr>
          <a:xfrm>
            <a:off x="131273" y="1851731"/>
            <a:ext cx="8530865" cy="3687801"/>
          </a:xfrm>
        </p:spPr>
        <p:txBody>
          <a:bodyPr>
            <a:noAutofit/>
          </a:bodyPr>
          <a:lstStyle/>
          <a:p>
            <a:pPr marL="0" indent="0">
              <a:buNone/>
            </a:pPr>
            <a:r>
              <a:rPr lang="en-US" sz="900" dirty="0">
                <a:latin typeface="Lucida Console"/>
                <a:cs typeface="Lucida Console"/>
              </a:rPr>
              <a:t>93.00% </a:t>
            </a:r>
            <a:r>
              <a:rPr lang="en-US" sz="900" dirty="0" smtClean="0">
                <a:latin typeface="Lucida Console"/>
                <a:cs typeface="Lucida Console"/>
              </a:rPr>
              <a:t> AS29854   671   624  </a:t>
            </a:r>
            <a:r>
              <a:rPr lang="en-US" sz="900" dirty="0">
                <a:latin typeface="Lucida Console"/>
                <a:cs typeface="Lucida Console"/>
              </a:rPr>
              <a:t>US WESTHOST - </a:t>
            </a:r>
            <a:r>
              <a:rPr lang="en-US" sz="900" dirty="0" err="1">
                <a:latin typeface="Lucida Console"/>
                <a:cs typeface="Lucida Console"/>
              </a:rPr>
              <a:t>WestHost</a:t>
            </a:r>
            <a:r>
              <a:rPr lang="en-US" sz="900" dirty="0">
                <a:latin typeface="Lucida Console"/>
                <a:cs typeface="Lucida Console"/>
              </a:rPr>
              <a:t>, Inc. United States of America</a:t>
            </a:r>
          </a:p>
          <a:p>
            <a:pPr marL="0" indent="0">
              <a:buNone/>
            </a:pPr>
            <a:r>
              <a:rPr lang="en-US" sz="900" dirty="0">
                <a:latin typeface="Lucida Console"/>
                <a:cs typeface="Lucida Console"/>
              </a:rPr>
              <a:t>89.34</a:t>
            </a:r>
            <a:r>
              <a:rPr lang="en-US" sz="900" dirty="0" smtClean="0">
                <a:latin typeface="Lucida Console"/>
                <a:cs typeface="Lucida Console"/>
              </a:rPr>
              <a:t>%</a:t>
            </a:r>
            <a:r>
              <a:rPr lang="en-US" sz="900" dirty="0">
                <a:latin typeface="Lucida Console"/>
                <a:cs typeface="Lucida Console"/>
              </a:rPr>
              <a:t> </a:t>
            </a:r>
            <a:r>
              <a:rPr lang="en-US" sz="900" dirty="0" smtClean="0">
                <a:latin typeface="Lucida Console"/>
                <a:cs typeface="Lucida Console"/>
              </a:rPr>
              <a:t> AS53340   122   109  </a:t>
            </a:r>
            <a:r>
              <a:rPr lang="en-US" sz="900" dirty="0">
                <a:latin typeface="Lucida Console"/>
                <a:cs typeface="Lucida Console"/>
              </a:rPr>
              <a:t>US VEGASNAP - </a:t>
            </a:r>
            <a:r>
              <a:rPr lang="en-US" sz="900" dirty="0" err="1">
                <a:latin typeface="Lucida Console"/>
                <a:cs typeface="Lucida Console"/>
              </a:rPr>
              <a:t>VegasNAP</a:t>
            </a:r>
            <a:r>
              <a:rPr lang="en-US" sz="900" dirty="0">
                <a:latin typeface="Lucida Console"/>
                <a:cs typeface="Lucida Console"/>
              </a:rPr>
              <a:t>, LLC United States of America</a:t>
            </a:r>
          </a:p>
          <a:p>
            <a:pPr marL="0" indent="0">
              <a:buNone/>
            </a:pPr>
            <a:r>
              <a:rPr lang="en-US" sz="900" dirty="0">
                <a:latin typeface="Lucida Console"/>
                <a:cs typeface="Lucida Console"/>
              </a:rPr>
              <a:t>82.93%  AS</a:t>
            </a:r>
            <a:r>
              <a:rPr lang="en-US" sz="900" dirty="0" smtClean="0">
                <a:latin typeface="Lucida Console"/>
                <a:cs typeface="Lucida Console"/>
              </a:rPr>
              <a:t>56194    41    </a:t>
            </a:r>
            <a:r>
              <a:rPr lang="en-US" sz="900" dirty="0">
                <a:latin typeface="Lucida Console"/>
                <a:cs typeface="Lucida Console"/>
              </a:rPr>
              <a:t>34  MN TELEMAX_COMMUNICATION-MN 3rd Floor </a:t>
            </a:r>
            <a:r>
              <a:rPr lang="en-US" sz="900" dirty="0" err="1">
                <a:latin typeface="Lucida Console"/>
                <a:cs typeface="Lucida Console"/>
              </a:rPr>
              <a:t>Azmon</a:t>
            </a:r>
            <a:r>
              <a:rPr lang="en-US" sz="900" dirty="0">
                <a:latin typeface="Lucida Console"/>
                <a:cs typeface="Lucida Console"/>
              </a:rPr>
              <a:t> Building Mongolia </a:t>
            </a:r>
          </a:p>
          <a:p>
            <a:pPr marL="0" indent="0">
              <a:buNone/>
            </a:pPr>
            <a:r>
              <a:rPr lang="en-US" sz="900" dirty="0">
                <a:latin typeface="Lucida Console"/>
                <a:cs typeface="Lucida Console"/>
              </a:rPr>
              <a:t>76.79%  </a:t>
            </a:r>
            <a:r>
              <a:rPr lang="en-US" sz="900" dirty="0" smtClean="0">
                <a:latin typeface="Lucida Console"/>
                <a:cs typeface="Lucida Console"/>
              </a:rPr>
              <a:t>AS8307     56    </a:t>
            </a:r>
            <a:r>
              <a:rPr lang="en-US" sz="900" dirty="0">
                <a:latin typeface="Lucida Console"/>
                <a:cs typeface="Lucida Console"/>
              </a:rPr>
              <a:t>43  SI Telekom </a:t>
            </a:r>
            <a:r>
              <a:rPr lang="en-US" sz="900" dirty="0" err="1">
                <a:latin typeface="Lucida Console"/>
                <a:cs typeface="Lucida Console"/>
              </a:rPr>
              <a:t>Slovenije</a:t>
            </a:r>
            <a:r>
              <a:rPr lang="en-US" sz="900" dirty="0">
                <a:latin typeface="Lucida Console"/>
                <a:cs typeface="Lucida Console"/>
              </a:rPr>
              <a:t> </a:t>
            </a:r>
            <a:r>
              <a:rPr lang="en-US" sz="900" dirty="0" err="1">
                <a:latin typeface="Lucida Console"/>
                <a:cs typeface="Lucida Console"/>
              </a:rPr>
              <a:t>d.d</a:t>
            </a:r>
            <a:r>
              <a:rPr lang="en-US" sz="900" dirty="0">
                <a:latin typeface="Lucida Console"/>
                <a:cs typeface="Lucida Console"/>
              </a:rPr>
              <a:t>. Slovenia </a:t>
            </a:r>
          </a:p>
          <a:p>
            <a:pPr marL="0" indent="0">
              <a:buNone/>
            </a:pPr>
            <a:r>
              <a:rPr lang="en-US" sz="900" dirty="0">
                <a:latin typeface="Lucida Console"/>
                <a:cs typeface="Lucida Console"/>
              </a:rPr>
              <a:t>76.79%  AS</a:t>
            </a:r>
            <a:r>
              <a:rPr lang="en-US" sz="900" dirty="0" smtClean="0">
                <a:latin typeface="Lucida Console"/>
                <a:cs typeface="Lucida Console"/>
              </a:rPr>
              <a:t>55862    56    43  </a:t>
            </a:r>
            <a:r>
              <a:rPr lang="en-US" sz="900" dirty="0">
                <a:latin typeface="Lucida Console"/>
                <a:cs typeface="Lucida Console"/>
              </a:rPr>
              <a:t>IN WNET-IN Wan &amp; </a:t>
            </a:r>
            <a:r>
              <a:rPr lang="en-US" sz="900" dirty="0" err="1">
                <a:latin typeface="Lucida Console"/>
                <a:cs typeface="Lucida Console"/>
              </a:rPr>
              <a:t>Lan</a:t>
            </a:r>
            <a:r>
              <a:rPr lang="en-US" sz="900" dirty="0">
                <a:latin typeface="Lucida Console"/>
                <a:cs typeface="Lucida Console"/>
              </a:rPr>
              <a:t> Internet </a:t>
            </a:r>
            <a:r>
              <a:rPr lang="en-US" sz="900" dirty="0" err="1">
                <a:latin typeface="Lucida Console"/>
                <a:cs typeface="Lucida Console"/>
              </a:rPr>
              <a:t>Pvt</a:t>
            </a:r>
            <a:r>
              <a:rPr lang="en-US" sz="900" dirty="0">
                <a:latin typeface="Lucida Console"/>
                <a:cs typeface="Lucida Console"/>
              </a:rPr>
              <a:t> Ltd India </a:t>
            </a:r>
          </a:p>
          <a:p>
            <a:pPr marL="0" indent="0">
              <a:buNone/>
            </a:pPr>
            <a:r>
              <a:rPr lang="en-US" sz="900" dirty="0">
                <a:latin typeface="Lucida Console"/>
                <a:cs typeface="Lucida Console"/>
              </a:rPr>
              <a:t>76.47%  AS</a:t>
            </a:r>
            <a:r>
              <a:rPr lang="en-US" sz="900" dirty="0" smtClean="0">
                <a:latin typeface="Lucida Console"/>
                <a:cs typeface="Lucida Console"/>
              </a:rPr>
              <a:t>197643   34    26  </a:t>
            </a:r>
            <a:r>
              <a:rPr lang="en-US" sz="900" dirty="0">
                <a:latin typeface="Lucida Console"/>
                <a:cs typeface="Lucida Console"/>
              </a:rPr>
              <a:t>UA DKT-AS DKT LLC Ukraine </a:t>
            </a:r>
          </a:p>
          <a:p>
            <a:pPr marL="0" indent="0">
              <a:buNone/>
            </a:pPr>
            <a:r>
              <a:rPr lang="en-US" sz="900" dirty="0">
                <a:latin typeface="Lucida Console"/>
                <a:cs typeface="Lucida Console"/>
              </a:rPr>
              <a:t>75.00%  AS</a:t>
            </a:r>
            <a:r>
              <a:rPr lang="en-US" sz="900" dirty="0" smtClean="0">
                <a:latin typeface="Lucida Console"/>
                <a:cs typeface="Lucida Console"/>
              </a:rPr>
              <a:t>38484    36    27  </a:t>
            </a:r>
            <a:r>
              <a:rPr lang="en-US" sz="900" dirty="0">
                <a:latin typeface="Lucida Console"/>
                <a:cs typeface="Lucida Console"/>
              </a:rPr>
              <a:t>AU VIRGIN-BROADBAND-AS-AP Virgin Broadband VISP Australia </a:t>
            </a:r>
          </a:p>
          <a:p>
            <a:pPr marL="0" indent="0">
              <a:buNone/>
            </a:pPr>
            <a:r>
              <a:rPr lang="en-US" sz="900" dirty="0">
                <a:latin typeface="Lucida Console"/>
                <a:cs typeface="Lucida Console"/>
              </a:rPr>
              <a:t>75.00%  AS</a:t>
            </a:r>
            <a:r>
              <a:rPr lang="en-US" sz="900" dirty="0" smtClean="0">
                <a:latin typeface="Lucida Console"/>
                <a:cs typeface="Lucida Console"/>
              </a:rPr>
              <a:t>9386     36    27  </a:t>
            </a:r>
            <a:r>
              <a:rPr lang="en-US" sz="900" dirty="0">
                <a:latin typeface="Lucida Console"/>
                <a:cs typeface="Lucida Console"/>
              </a:rPr>
              <a:t>PH DESTINY-AS-AP Destiny Inc. Philippines </a:t>
            </a:r>
          </a:p>
          <a:p>
            <a:pPr marL="0" indent="0">
              <a:buNone/>
            </a:pPr>
            <a:r>
              <a:rPr lang="en-US" sz="900" dirty="0">
                <a:latin typeface="Lucida Console"/>
                <a:cs typeface="Lucida Console"/>
              </a:rPr>
              <a:t>73.12%  AS</a:t>
            </a:r>
            <a:r>
              <a:rPr lang="en-US" sz="900" dirty="0" smtClean="0">
                <a:latin typeface="Lucida Console"/>
                <a:cs typeface="Lucida Console"/>
              </a:rPr>
              <a:t>22047 3,318 2,426  </a:t>
            </a:r>
            <a:r>
              <a:rPr lang="en-US" sz="900" dirty="0">
                <a:latin typeface="Lucida Console"/>
                <a:cs typeface="Lucida Console"/>
              </a:rPr>
              <a:t>CL VTR BANDA ANCHA S.A. Chile </a:t>
            </a:r>
          </a:p>
          <a:p>
            <a:pPr marL="0" indent="0">
              <a:buNone/>
            </a:pPr>
            <a:r>
              <a:rPr lang="en-US" sz="900" dirty="0">
                <a:latin typeface="Lucida Console"/>
                <a:cs typeface="Lucida Console"/>
              </a:rPr>
              <a:t>70.59%  AS</a:t>
            </a:r>
            <a:r>
              <a:rPr lang="en-US" sz="900" dirty="0" smtClean="0">
                <a:latin typeface="Lucida Console"/>
                <a:cs typeface="Lucida Console"/>
              </a:rPr>
              <a:t>50648    34    24  </a:t>
            </a:r>
            <a:r>
              <a:rPr lang="en-US" sz="900" dirty="0">
                <a:latin typeface="Lucida Console"/>
                <a:cs typeface="Lucida Console"/>
              </a:rPr>
              <a:t>GB UAINET-AS PE </a:t>
            </a:r>
            <a:r>
              <a:rPr lang="en-US" sz="900" dirty="0" err="1">
                <a:latin typeface="Lucida Console"/>
                <a:cs typeface="Lucida Console"/>
              </a:rPr>
              <a:t>UAinet</a:t>
            </a:r>
            <a:r>
              <a:rPr lang="en-US" sz="900" dirty="0">
                <a:latin typeface="Lucida Console"/>
                <a:cs typeface="Lucida Console"/>
              </a:rPr>
              <a:t> United Kingdom of Great Britain and Northern Ireland</a:t>
            </a:r>
          </a:p>
          <a:p>
            <a:pPr marL="0" indent="0">
              <a:buNone/>
            </a:pPr>
            <a:r>
              <a:rPr lang="en-US" sz="900" dirty="0">
                <a:latin typeface="Lucida Console"/>
                <a:cs typeface="Lucida Console"/>
              </a:rPr>
              <a:t>70.39%  AS</a:t>
            </a:r>
            <a:r>
              <a:rPr lang="en-US" sz="900" dirty="0" smtClean="0">
                <a:latin typeface="Lucida Console"/>
                <a:cs typeface="Lucida Console"/>
              </a:rPr>
              <a:t>23944 1,216   856  </a:t>
            </a:r>
            <a:r>
              <a:rPr lang="en-US" sz="900" dirty="0">
                <a:latin typeface="Lucida Console"/>
                <a:cs typeface="Lucida Console"/>
              </a:rPr>
              <a:t>PH SKYBB-AS-AP AS-</a:t>
            </a:r>
            <a:r>
              <a:rPr lang="en-US" sz="900" dirty="0" err="1">
                <a:latin typeface="Lucida Console"/>
                <a:cs typeface="Lucida Console"/>
              </a:rPr>
              <a:t>SKYBroadband</a:t>
            </a:r>
            <a:r>
              <a:rPr lang="en-US" sz="900" dirty="0">
                <a:latin typeface="Lucida Console"/>
                <a:cs typeface="Lucida Console"/>
              </a:rPr>
              <a:t> </a:t>
            </a:r>
            <a:r>
              <a:rPr lang="en-US" sz="900" dirty="0" err="1">
                <a:latin typeface="Lucida Console"/>
                <a:cs typeface="Lucida Console"/>
              </a:rPr>
              <a:t>SKYCable</a:t>
            </a:r>
            <a:r>
              <a:rPr lang="en-US" sz="900" dirty="0">
                <a:latin typeface="Lucida Console"/>
                <a:cs typeface="Lucida Console"/>
              </a:rPr>
              <a:t> Corporation Philippines </a:t>
            </a:r>
          </a:p>
          <a:p>
            <a:pPr marL="0" indent="0">
              <a:buNone/>
            </a:pPr>
            <a:r>
              <a:rPr lang="en-US" sz="900" dirty="0">
                <a:latin typeface="Lucida Console"/>
                <a:cs typeface="Lucida Console"/>
              </a:rPr>
              <a:t>70.27%  </a:t>
            </a:r>
            <a:r>
              <a:rPr lang="en-US" sz="900" dirty="0" smtClean="0">
                <a:latin typeface="Lucida Console"/>
                <a:cs typeface="Lucida Console"/>
              </a:rPr>
              <a:t>AS13407    </a:t>
            </a:r>
            <a:r>
              <a:rPr lang="en-US" sz="900" dirty="0">
                <a:latin typeface="Lucida Console"/>
                <a:cs typeface="Lucida Console"/>
              </a:rPr>
              <a:t>37 </a:t>
            </a:r>
            <a:r>
              <a:rPr lang="en-US" sz="900" dirty="0" smtClean="0">
                <a:latin typeface="Lucida Console"/>
                <a:cs typeface="Lucida Console"/>
              </a:rPr>
              <a:t>   26  </a:t>
            </a:r>
            <a:r>
              <a:rPr lang="en-US" sz="900" dirty="0">
                <a:latin typeface="Lucida Console"/>
                <a:cs typeface="Lucida Console"/>
              </a:rPr>
              <a:t>US ONECOM-CTC - One Communications Corporation United States of America</a:t>
            </a:r>
          </a:p>
          <a:p>
            <a:pPr marL="0" indent="0">
              <a:buNone/>
            </a:pPr>
            <a:r>
              <a:rPr lang="en-US" sz="900" dirty="0">
                <a:latin typeface="Lucida Console"/>
                <a:cs typeface="Lucida Console"/>
              </a:rPr>
              <a:t>69.39%  AS</a:t>
            </a:r>
            <a:r>
              <a:rPr lang="en-US" sz="900" dirty="0" smtClean="0">
                <a:latin typeface="Lucida Console"/>
                <a:cs typeface="Lucida Console"/>
              </a:rPr>
              <a:t>41012    49    34  </a:t>
            </a:r>
            <a:r>
              <a:rPr lang="en-US" sz="900" dirty="0">
                <a:latin typeface="Lucida Console"/>
                <a:cs typeface="Lucida Console"/>
              </a:rPr>
              <a:t>GB THECLOUD The Cloud Networks Limited United Kingdom of Great Britain and Northern Ireland</a:t>
            </a:r>
          </a:p>
          <a:p>
            <a:pPr marL="0" indent="0">
              <a:buNone/>
            </a:pPr>
            <a:r>
              <a:rPr lang="en-US" sz="900" dirty="0">
                <a:latin typeface="Lucida Console"/>
                <a:cs typeface="Lucida Console"/>
              </a:rPr>
              <a:t>69.26%  AS</a:t>
            </a:r>
            <a:r>
              <a:rPr lang="en-US" sz="900" dirty="0" smtClean="0">
                <a:latin typeface="Lucida Console"/>
                <a:cs typeface="Lucida Console"/>
              </a:rPr>
              <a:t>27831   244   169  </a:t>
            </a:r>
            <a:r>
              <a:rPr lang="en-US" sz="900" dirty="0">
                <a:latin typeface="Lucida Console"/>
                <a:cs typeface="Lucida Console"/>
              </a:rPr>
              <a:t>CO Colombia </a:t>
            </a:r>
            <a:r>
              <a:rPr lang="en-US" sz="900" dirty="0" err="1">
                <a:latin typeface="Lucida Console"/>
                <a:cs typeface="Lucida Console"/>
              </a:rPr>
              <a:t>M?vil</a:t>
            </a:r>
            <a:r>
              <a:rPr lang="en-US" sz="900" dirty="0">
                <a:latin typeface="Lucida Console"/>
                <a:cs typeface="Lucida Console"/>
              </a:rPr>
              <a:t> Colombia </a:t>
            </a:r>
          </a:p>
          <a:p>
            <a:pPr marL="0" indent="0">
              <a:buNone/>
            </a:pPr>
            <a:r>
              <a:rPr lang="en-US" sz="900" dirty="0">
                <a:latin typeface="Lucida Console"/>
                <a:cs typeface="Lucida Console"/>
              </a:rPr>
              <a:t>68.65%  AS</a:t>
            </a:r>
            <a:r>
              <a:rPr lang="en-US" sz="900" dirty="0" smtClean="0">
                <a:latin typeface="Lucida Console"/>
                <a:cs typeface="Lucida Console"/>
              </a:rPr>
              <a:t>719     874   600  </a:t>
            </a:r>
            <a:r>
              <a:rPr lang="en-US" sz="900" dirty="0">
                <a:latin typeface="Lucida Console"/>
                <a:cs typeface="Lucida Console"/>
              </a:rPr>
              <a:t>EU ELISA-AS Elisa </a:t>
            </a:r>
            <a:r>
              <a:rPr lang="en-US" sz="900" dirty="0" err="1">
                <a:latin typeface="Lucida Console"/>
                <a:cs typeface="Lucida Console"/>
              </a:rPr>
              <a:t>Oyj</a:t>
            </a:r>
            <a:r>
              <a:rPr lang="en-US" sz="900" dirty="0">
                <a:latin typeface="Lucida Console"/>
                <a:cs typeface="Lucida Console"/>
              </a:rPr>
              <a:t> European Union</a:t>
            </a:r>
          </a:p>
          <a:p>
            <a:pPr marL="0" indent="0">
              <a:buNone/>
            </a:pPr>
            <a:r>
              <a:rPr lang="en-US" sz="900" dirty="0">
                <a:latin typeface="Lucida Console"/>
                <a:cs typeface="Lucida Console"/>
              </a:rPr>
              <a:t>68.42%  AS</a:t>
            </a:r>
            <a:r>
              <a:rPr lang="en-US" sz="900" dirty="0" smtClean="0">
                <a:latin typeface="Lucida Console"/>
                <a:cs typeface="Lucida Console"/>
              </a:rPr>
              <a:t>7403     38    26  </a:t>
            </a:r>
            <a:r>
              <a:rPr lang="en-US" sz="900" dirty="0">
                <a:latin typeface="Lucida Console"/>
                <a:cs typeface="Lucida Console"/>
              </a:rPr>
              <a:t>CA COLBA - </a:t>
            </a:r>
            <a:r>
              <a:rPr lang="en-US" sz="900" dirty="0" err="1">
                <a:latin typeface="Lucida Console"/>
                <a:cs typeface="Lucida Console"/>
              </a:rPr>
              <a:t>Colba</a:t>
            </a:r>
            <a:r>
              <a:rPr lang="en-US" sz="900" dirty="0">
                <a:latin typeface="Lucida Console"/>
                <a:cs typeface="Lucida Console"/>
              </a:rPr>
              <a:t> Net Inc. Canada </a:t>
            </a:r>
          </a:p>
          <a:p>
            <a:pPr marL="0" indent="0">
              <a:buNone/>
            </a:pPr>
            <a:r>
              <a:rPr lang="en-US" sz="900" dirty="0">
                <a:latin typeface="Lucida Console"/>
                <a:cs typeface="Lucida Console"/>
              </a:rPr>
              <a:t>67.74%  AS</a:t>
            </a:r>
            <a:r>
              <a:rPr lang="en-US" sz="900" dirty="0" smtClean="0">
                <a:latin typeface="Lucida Console"/>
                <a:cs typeface="Lucida Console"/>
              </a:rPr>
              <a:t>56055    31    21  </a:t>
            </a:r>
            <a:r>
              <a:rPr lang="en-US" sz="900" dirty="0">
                <a:latin typeface="Lucida Console"/>
                <a:cs typeface="Lucida Console"/>
              </a:rPr>
              <a:t>NC MLS-NC Micro Logic Systems New Caledonia </a:t>
            </a:r>
          </a:p>
          <a:p>
            <a:pPr marL="0" indent="0">
              <a:buNone/>
            </a:pPr>
            <a:r>
              <a:rPr lang="en-US" sz="900" dirty="0">
                <a:latin typeface="Lucida Console"/>
                <a:cs typeface="Lucida Console"/>
              </a:rPr>
              <a:t>67.74%  AS</a:t>
            </a:r>
            <a:r>
              <a:rPr lang="en-US" sz="900" dirty="0" smtClean="0">
                <a:latin typeface="Lucida Console"/>
                <a:cs typeface="Lucida Console"/>
              </a:rPr>
              <a:t>28851    31    21  </a:t>
            </a:r>
            <a:r>
              <a:rPr lang="en-US" sz="900" dirty="0">
                <a:latin typeface="Lucida Console"/>
                <a:cs typeface="Lucida Console"/>
              </a:rPr>
              <a:t>CZ FORTECH-CZ </a:t>
            </a:r>
            <a:r>
              <a:rPr lang="en-US" sz="900" dirty="0" err="1">
                <a:latin typeface="Lucida Console"/>
                <a:cs typeface="Lucida Console"/>
              </a:rPr>
              <a:t>Fortech</a:t>
            </a:r>
            <a:r>
              <a:rPr lang="en-US" sz="900" dirty="0">
                <a:latin typeface="Lucida Console"/>
                <a:cs typeface="Lucida Console"/>
              </a:rPr>
              <a:t> </a:t>
            </a:r>
            <a:r>
              <a:rPr lang="en-US" sz="900" dirty="0" err="1">
                <a:latin typeface="Lucida Console"/>
                <a:cs typeface="Lucida Console"/>
              </a:rPr>
              <a:t>s.r.o</a:t>
            </a:r>
            <a:r>
              <a:rPr lang="en-US" sz="900" dirty="0">
                <a:latin typeface="Lucida Console"/>
                <a:cs typeface="Lucida Console"/>
              </a:rPr>
              <a:t>. Czech Republic</a:t>
            </a:r>
          </a:p>
          <a:p>
            <a:pPr marL="0" indent="0">
              <a:buNone/>
            </a:pPr>
            <a:r>
              <a:rPr lang="en-US" sz="900" dirty="0">
                <a:latin typeface="Lucida Console"/>
                <a:cs typeface="Lucida Console"/>
              </a:rPr>
              <a:t>66.15%  AS</a:t>
            </a:r>
            <a:r>
              <a:rPr lang="en-US" sz="900" dirty="0" smtClean="0">
                <a:latin typeface="Lucida Console"/>
                <a:cs typeface="Lucida Console"/>
              </a:rPr>
              <a:t>197121  644   426  </a:t>
            </a:r>
            <a:r>
              <a:rPr lang="en-US" sz="900" dirty="0">
                <a:latin typeface="Lucida Console"/>
                <a:cs typeface="Lucida Console"/>
              </a:rPr>
              <a:t>GR DIODOS Greek Research and Technology Network S.A Greece </a:t>
            </a:r>
          </a:p>
          <a:p>
            <a:pPr marL="0" indent="0">
              <a:buNone/>
            </a:pPr>
            <a:r>
              <a:rPr lang="en-US" sz="900" dirty="0">
                <a:latin typeface="Lucida Console"/>
                <a:cs typeface="Lucida Console"/>
              </a:rPr>
              <a:t>65.12%  AS</a:t>
            </a:r>
            <a:r>
              <a:rPr lang="en-US" sz="900" dirty="0" smtClean="0">
                <a:latin typeface="Lucida Console"/>
                <a:cs typeface="Lucida Console"/>
              </a:rPr>
              <a:t>44034   129    84  </a:t>
            </a:r>
            <a:r>
              <a:rPr lang="en-US" sz="900" dirty="0">
                <a:latin typeface="Lucida Console"/>
                <a:cs typeface="Lucida Console"/>
              </a:rPr>
              <a:t>SE HI3G Hi3G Access AB Sweden </a:t>
            </a:r>
          </a:p>
          <a:p>
            <a:pPr marL="0" indent="0">
              <a:buNone/>
            </a:pPr>
            <a:r>
              <a:rPr lang="en-US" sz="900" dirty="0">
                <a:latin typeface="Lucida Console"/>
                <a:cs typeface="Lucida Console"/>
              </a:rPr>
              <a:t>65.00%  AS</a:t>
            </a:r>
            <a:r>
              <a:rPr lang="en-US" sz="900" dirty="0" smtClean="0">
                <a:latin typeface="Lucida Console"/>
                <a:cs typeface="Lucida Console"/>
              </a:rPr>
              <a:t>44489   200   130  </a:t>
            </a:r>
            <a:r>
              <a:rPr lang="en-US" sz="900" dirty="0">
                <a:latin typeface="Lucida Console"/>
                <a:cs typeface="Lucida Console"/>
              </a:rPr>
              <a:t>CZ STARNET </a:t>
            </a:r>
            <a:r>
              <a:rPr lang="en-US" sz="900" dirty="0" err="1">
                <a:latin typeface="Lucida Console"/>
                <a:cs typeface="Lucida Console"/>
              </a:rPr>
              <a:t>Starnet</a:t>
            </a:r>
            <a:r>
              <a:rPr lang="en-US" sz="900" dirty="0">
                <a:latin typeface="Lucida Console"/>
                <a:cs typeface="Lucida Console"/>
              </a:rPr>
              <a:t> </a:t>
            </a:r>
            <a:r>
              <a:rPr lang="en-US" sz="900" dirty="0" err="1">
                <a:latin typeface="Lucida Console"/>
                <a:cs typeface="Lucida Console"/>
              </a:rPr>
              <a:t>s.r.o</a:t>
            </a:r>
            <a:r>
              <a:rPr lang="en-US" sz="900" dirty="0">
                <a:latin typeface="Lucida Console"/>
                <a:cs typeface="Lucida Console"/>
              </a:rPr>
              <a:t>. Czech Republic</a:t>
            </a:r>
          </a:p>
          <a:p>
            <a:pPr marL="0" indent="0">
              <a:buNone/>
            </a:pPr>
            <a:r>
              <a:rPr lang="en-US" sz="900" dirty="0">
                <a:latin typeface="Lucida Console"/>
                <a:cs typeface="Lucida Console"/>
              </a:rPr>
              <a:t>64.65%  AS</a:t>
            </a:r>
            <a:r>
              <a:rPr lang="en-US" sz="900" dirty="0" smtClean="0">
                <a:latin typeface="Lucida Console"/>
                <a:cs typeface="Lucida Console"/>
              </a:rPr>
              <a:t>36907    99    64  </a:t>
            </a:r>
            <a:r>
              <a:rPr lang="en-US" sz="900" dirty="0">
                <a:latin typeface="Lucida Console"/>
                <a:cs typeface="Lucida Console"/>
              </a:rPr>
              <a:t>AO </a:t>
            </a:r>
            <a:r>
              <a:rPr lang="en-US" sz="900" dirty="0" err="1">
                <a:latin typeface="Lucida Console"/>
                <a:cs typeface="Lucida Console"/>
              </a:rPr>
              <a:t>TVCaboAngola</a:t>
            </a:r>
            <a:r>
              <a:rPr lang="en-US" sz="900" dirty="0">
                <a:latin typeface="Lucida Console"/>
                <a:cs typeface="Lucida Console"/>
              </a:rPr>
              <a:t> Angola</a:t>
            </a:r>
          </a:p>
          <a:p>
            <a:pPr marL="0" indent="0">
              <a:buNone/>
            </a:pPr>
            <a:r>
              <a:rPr lang="en-US" sz="900" dirty="0">
                <a:latin typeface="Lucida Console"/>
                <a:cs typeface="Lucida Console"/>
              </a:rPr>
              <a:t>63.20%  AS</a:t>
            </a:r>
            <a:r>
              <a:rPr lang="en-US" sz="900" dirty="0" smtClean="0">
                <a:latin typeface="Lucida Console"/>
                <a:cs typeface="Lucida Console"/>
              </a:rPr>
              <a:t>12912   924   584  </a:t>
            </a:r>
            <a:r>
              <a:rPr lang="en-US" sz="900" dirty="0">
                <a:latin typeface="Lucida Console"/>
                <a:cs typeface="Lucida Console"/>
              </a:rPr>
              <a:t>PL ERA </a:t>
            </a:r>
            <a:r>
              <a:rPr lang="en-US" sz="900" dirty="0" err="1">
                <a:latin typeface="Lucida Console"/>
                <a:cs typeface="Lucida Console"/>
              </a:rPr>
              <a:t>Polska</a:t>
            </a:r>
            <a:r>
              <a:rPr lang="en-US" sz="900" dirty="0">
                <a:latin typeface="Lucida Console"/>
                <a:cs typeface="Lucida Console"/>
              </a:rPr>
              <a:t> </a:t>
            </a:r>
            <a:r>
              <a:rPr lang="en-US" sz="900" dirty="0" err="1">
                <a:latin typeface="Lucida Console"/>
                <a:cs typeface="Lucida Console"/>
              </a:rPr>
              <a:t>Telefonia</a:t>
            </a:r>
            <a:r>
              <a:rPr lang="en-US" sz="900" dirty="0">
                <a:latin typeface="Lucida Console"/>
                <a:cs typeface="Lucida Console"/>
              </a:rPr>
              <a:t> </a:t>
            </a:r>
            <a:r>
              <a:rPr lang="en-US" sz="900" dirty="0" err="1">
                <a:latin typeface="Lucida Console"/>
                <a:cs typeface="Lucida Console"/>
              </a:rPr>
              <a:t>Cyfrowa</a:t>
            </a:r>
            <a:r>
              <a:rPr lang="en-US" sz="900" dirty="0">
                <a:latin typeface="Lucida Console"/>
                <a:cs typeface="Lucida Console"/>
              </a:rPr>
              <a:t> S.A. Poland </a:t>
            </a:r>
          </a:p>
          <a:p>
            <a:pPr marL="0" indent="0">
              <a:buNone/>
            </a:pPr>
            <a:r>
              <a:rPr lang="en-US" sz="900" dirty="0">
                <a:latin typeface="Lucida Console"/>
                <a:cs typeface="Lucida Console"/>
              </a:rPr>
              <a:t>62.69%  AS</a:t>
            </a:r>
            <a:r>
              <a:rPr lang="en-US" sz="900" dirty="0" smtClean="0">
                <a:latin typeface="Lucida Console"/>
                <a:cs typeface="Lucida Console"/>
              </a:rPr>
              <a:t>8473     67    42  </a:t>
            </a:r>
            <a:r>
              <a:rPr lang="en-US" sz="900" dirty="0">
                <a:latin typeface="Lucida Console"/>
                <a:cs typeface="Lucida Console"/>
              </a:rPr>
              <a:t>SE BAHNHOF </a:t>
            </a:r>
            <a:r>
              <a:rPr lang="en-US" sz="900" dirty="0" err="1">
                <a:latin typeface="Lucida Console"/>
                <a:cs typeface="Lucida Console"/>
              </a:rPr>
              <a:t>Bahnhof</a:t>
            </a:r>
            <a:r>
              <a:rPr lang="en-US" sz="900" dirty="0">
                <a:latin typeface="Lucida Console"/>
                <a:cs typeface="Lucida Console"/>
              </a:rPr>
              <a:t> Internet AB Sweden </a:t>
            </a:r>
          </a:p>
          <a:p>
            <a:pPr marL="0" indent="0">
              <a:buNone/>
            </a:pPr>
            <a:r>
              <a:rPr lang="en-US" sz="900" dirty="0">
                <a:latin typeface="Lucida Console"/>
                <a:cs typeface="Lucida Console"/>
              </a:rPr>
              <a:t>62.39%  AS</a:t>
            </a:r>
            <a:r>
              <a:rPr lang="en-US" sz="900" dirty="0" smtClean="0">
                <a:latin typeface="Lucida Console"/>
                <a:cs typeface="Lucida Console"/>
              </a:rPr>
              <a:t>34779   981   612  </a:t>
            </a:r>
            <a:r>
              <a:rPr lang="en-US" sz="900" dirty="0">
                <a:latin typeface="Lucida Console"/>
                <a:cs typeface="Lucida Console"/>
              </a:rPr>
              <a:t>SI T-2-AS AS set propagated by  T-2, </a:t>
            </a:r>
            <a:r>
              <a:rPr lang="en-US" sz="900" dirty="0" err="1">
                <a:latin typeface="Lucida Console"/>
                <a:cs typeface="Lucida Console"/>
              </a:rPr>
              <a:t>d.o.o</a:t>
            </a:r>
            <a:r>
              <a:rPr lang="en-US" sz="900" dirty="0">
                <a:latin typeface="Lucida Console"/>
                <a:cs typeface="Lucida Console"/>
              </a:rPr>
              <a:t>. Slovenia </a:t>
            </a:r>
          </a:p>
          <a:p>
            <a:pPr marL="0" indent="0">
              <a:buNone/>
            </a:pPr>
            <a:endParaRPr lang="en-US" sz="900" dirty="0" smtClean="0">
              <a:latin typeface="Lucida Console"/>
              <a:cs typeface="Lucida Console"/>
            </a:endParaRPr>
          </a:p>
          <a:p>
            <a:pPr marL="0" indent="0">
              <a:buNone/>
            </a:pPr>
            <a:endParaRPr lang="en-US" sz="900" dirty="0" smtClean="0">
              <a:latin typeface="Lucida Console"/>
              <a:cs typeface="Lucida Console"/>
            </a:endParaRPr>
          </a:p>
        </p:txBody>
      </p:sp>
      <p:sp>
        <p:nvSpPr>
          <p:cNvPr id="4" name="TextBox 3"/>
          <p:cNvSpPr txBox="1"/>
          <p:nvPr/>
        </p:nvSpPr>
        <p:spPr>
          <a:xfrm>
            <a:off x="486451" y="6346505"/>
            <a:ext cx="7929175" cy="276999"/>
          </a:xfrm>
          <a:prstGeom prst="rect">
            <a:avLst/>
          </a:prstGeom>
          <a:noFill/>
        </p:spPr>
        <p:txBody>
          <a:bodyPr wrap="none" rtlCol="0">
            <a:spAutoFit/>
          </a:bodyPr>
          <a:lstStyle/>
          <a:p>
            <a:r>
              <a:rPr lang="en-US" sz="1200" dirty="0" smtClean="0">
                <a:latin typeface="AhnbergHand"/>
                <a:cs typeface="AhnbergHand"/>
              </a:rPr>
              <a:t>Ranking only those ASs with more than 30 sample points in this experiment run (3,370 AS’s)</a:t>
            </a:r>
            <a:endParaRPr lang="en-US" sz="1200" dirty="0">
              <a:latin typeface="AhnbergHand"/>
              <a:cs typeface="AhnbergHand"/>
            </a:endParaRPr>
          </a:p>
        </p:txBody>
      </p:sp>
      <p:cxnSp>
        <p:nvCxnSpPr>
          <p:cNvPr id="12" name="Straight Arrow Connector 11"/>
          <p:cNvCxnSpPr/>
          <p:nvPr/>
        </p:nvCxnSpPr>
        <p:spPr>
          <a:xfrm>
            <a:off x="1567749" y="1513574"/>
            <a:ext cx="0" cy="34777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p:nvPr/>
        </p:nvCxnSpPr>
        <p:spPr>
          <a:xfrm>
            <a:off x="322061" y="1678893"/>
            <a:ext cx="0" cy="186210"/>
          </a:xfrm>
          <a:prstGeom prst="straightConnector1">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1790800" y="1274498"/>
            <a:ext cx="741008" cy="369332"/>
          </a:xfrm>
          <a:prstGeom prst="rect">
            <a:avLst/>
          </a:prstGeom>
          <a:noFill/>
        </p:spPr>
        <p:txBody>
          <a:bodyPr wrap="none" rtlCol="0">
            <a:spAutoFit/>
          </a:bodyPr>
          <a:lstStyle/>
          <a:p>
            <a:pPr algn="ctr"/>
            <a:r>
              <a:rPr lang="en-US" sz="900" dirty="0" smtClean="0">
                <a:solidFill>
                  <a:prstClr val="black"/>
                </a:solidFill>
                <a:latin typeface="Lucida Console"/>
                <a:cs typeface="Lucida Console"/>
              </a:rPr>
              <a:t>Validate</a:t>
            </a:r>
          </a:p>
          <a:p>
            <a:pPr algn="ctr"/>
            <a:r>
              <a:rPr lang="en-US" sz="900" dirty="0" smtClean="0">
                <a:solidFill>
                  <a:prstClr val="black"/>
                </a:solidFill>
                <a:latin typeface="Lucida Console"/>
                <a:cs typeface="Lucida Console"/>
              </a:rPr>
              <a:t>DNSSEC</a:t>
            </a:r>
            <a:endParaRPr lang="en-US" dirty="0"/>
          </a:p>
        </p:txBody>
      </p:sp>
      <p:sp>
        <p:nvSpPr>
          <p:cNvPr id="16" name="TextBox 15"/>
          <p:cNvSpPr txBox="1"/>
          <p:nvPr/>
        </p:nvSpPr>
        <p:spPr>
          <a:xfrm>
            <a:off x="1238216" y="1289857"/>
            <a:ext cx="532380" cy="230832"/>
          </a:xfrm>
          <a:prstGeom prst="rect">
            <a:avLst/>
          </a:prstGeom>
          <a:noFill/>
        </p:spPr>
        <p:txBody>
          <a:bodyPr wrap="none" rtlCol="0">
            <a:spAutoFit/>
          </a:bodyPr>
          <a:lstStyle/>
          <a:p>
            <a:pPr algn="ctr"/>
            <a:r>
              <a:rPr lang="en-US" sz="900" dirty="0" smtClean="0">
                <a:solidFill>
                  <a:prstClr val="black"/>
                </a:solidFill>
                <a:latin typeface="Lucida Console"/>
                <a:cs typeface="Lucida Console"/>
              </a:rPr>
              <a:t>Total</a:t>
            </a:r>
            <a:endParaRPr lang="en-US" dirty="0"/>
          </a:p>
        </p:txBody>
      </p:sp>
      <p:sp>
        <p:nvSpPr>
          <p:cNvPr id="17" name="TextBox 16"/>
          <p:cNvSpPr txBox="1"/>
          <p:nvPr/>
        </p:nvSpPr>
        <p:spPr>
          <a:xfrm>
            <a:off x="18991" y="1174465"/>
            <a:ext cx="741008" cy="507831"/>
          </a:xfrm>
          <a:prstGeom prst="rect">
            <a:avLst/>
          </a:prstGeom>
          <a:noFill/>
        </p:spPr>
        <p:txBody>
          <a:bodyPr wrap="none" rtlCol="0">
            <a:spAutoFit/>
          </a:bodyPr>
          <a:lstStyle/>
          <a:p>
            <a:pPr algn="ctr"/>
            <a:r>
              <a:rPr lang="en-US" sz="900" dirty="0" smtClean="0">
                <a:solidFill>
                  <a:srgbClr val="FF0000"/>
                </a:solidFill>
                <a:latin typeface="Lucida Console"/>
                <a:cs typeface="Lucida Console"/>
              </a:rPr>
              <a:t>% who</a:t>
            </a:r>
          </a:p>
          <a:p>
            <a:pPr algn="ctr"/>
            <a:r>
              <a:rPr lang="en-US" sz="900" dirty="0">
                <a:solidFill>
                  <a:srgbClr val="FF0000"/>
                </a:solidFill>
                <a:latin typeface="Lucida Console"/>
                <a:cs typeface="Lucida Console"/>
              </a:rPr>
              <a:t>v</a:t>
            </a:r>
            <a:r>
              <a:rPr lang="en-US" sz="900" dirty="0" smtClean="0">
                <a:solidFill>
                  <a:srgbClr val="FF0000"/>
                </a:solidFill>
                <a:latin typeface="Lucida Console"/>
                <a:cs typeface="Lucida Console"/>
              </a:rPr>
              <a:t>alidate</a:t>
            </a:r>
          </a:p>
          <a:p>
            <a:pPr algn="ctr"/>
            <a:r>
              <a:rPr lang="en-US" sz="900" dirty="0" smtClean="0">
                <a:solidFill>
                  <a:srgbClr val="FF0000"/>
                </a:solidFill>
                <a:latin typeface="Lucida Console"/>
                <a:cs typeface="Lucida Console"/>
              </a:rPr>
              <a:t>DNSSEC</a:t>
            </a:r>
            <a:endParaRPr lang="en-US" dirty="0">
              <a:solidFill>
                <a:srgbClr val="FF0000"/>
              </a:solidFill>
            </a:endParaRPr>
          </a:p>
        </p:txBody>
      </p:sp>
      <p:cxnSp>
        <p:nvCxnSpPr>
          <p:cNvPr id="18" name="Straight Arrow Connector 17"/>
          <p:cNvCxnSpPr/>
          <p:nvPr/>
        </p:nvCxnSpPr>
        <p:spPr>
          <a:xfrm>
            <a:off x="2056308" y="1654694"/>
            <a:ext cx="0" cy="210409"/>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031260621"/>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And finally...</a:t>
            </a:r>
            <a:endParaRPr lang="en-US" dirty="0"/>
          </a:p>
        </p:txBody>
      </p:sp>
      <p:sp>
        <p:nvSpPr>
          <p:cNvPr id="3" name="Content Placeholder 2"/>
          <p:cNvSpPr>
            <a:spLocks noGrp="1"/>
          </p:cNvSpPr>
          <p:nvPr>
            <p:ph idx="1"/>
          </p:nvPr>
        </p:nvSpPr>
        <p:spPr>
          <a:xfrm>
            <a:off x="457200" y="1600200"/>
            <a:ext cx="6006301" cy="4525963"/>
          </a:xfrm>
        </p:spPr>
        <p:txBody>
          <a:bodyPr>
            <a:normAutofit fontScale="70000" lnSpcReduction="20000"/>
          </a:bodyPr>
          <a:lstStyle/>
          <a:p>
            <a:pPr marL="0" indent="0">
              <a:buNone/>
            </a:pPr>
            <a:r>
              <a:rPr lang="en-US" dirty="0" smtClean="0">
                <a:latin typeface="+mn-lt"/>
              </a:rPr>
              <a:t>The “Mad Resolver” prize goes to the resolver: </a:t>
            </a:r>
            <a:r>
              <a:rPr lang="en-US" b="1" dirty="0" smtClean="0">
                <a:latin typeface="+mn-lt"/>
              </a:rPr>
              <a:t>161.185.154.2</a:t>
            </a:r>
            <a:r>
              <a:rPr lang="en-US" dirty="0">
                <a:latin typeface="+mn-lt"/>
              </a:rPr>
              <a:t> </a:t>
            </a:r>
            <a:r>
              <a:rPr lang="en-US" dirty="0" smtClean="0">
                <a:latin typeface="+mn-lt"/>
              </a:rPr>
              <a:t>who successfully queried for the same A RR from our server for a total of 190 times despite establishing that the DNSSEC signature was invalid after the first query! </a:t>
            </a:r>
          </a:p>
          <a:p>
            <a:pPr marL="0" indent="0">
              <a:buNone/>
            </a:pPr>
            <a:endParaRPr lang="en-US" dirty="0" smtClean="0">
              <a:latin typeface="+mn-lt"/>
            </a:endParaRPr>
          </a:p>
          <a:p>
            <a:pPr marL="0" indent="0">
              <a:buNone/>
            </a:pPr>
            <a:r>
              <a:rPr lang="en-US" dirty="0" smtClean="0">
                <a:latin typeface="+mn-lt"/>
              </a:rPr>
              <a:t>Second prize to </a:t>
            </a:r>
            <a:r>
              <a:rPr lang="en-US" b="1" dirty="0" smtClean="0">
                <a:latin typeface="+mn-lt"/>
              </a:rPr>
              <a:t>82.212.62.37</a:t>
            </a:r>
            <a:r>
              <a:rPr lang="en-US" dirty="0" smtClean="0">
                <a:latin typeface="+mn-lt"/>
              </a:rPr>
              <a:t>, who queried the DNSKEY record for a domain 178 times</a:t>
            </a:r>
          </a:p>
          <a:p>
            <a:pPr marL="0" indent="0">
              <a:buNone/>
            </a:pPr>
            <a:endParaRPr lang="en-US" b="1" dirty="0">
              <a:latin typeface="+mn-lt"/>
            </a:endParaRPr>
          </a:p>
          <a:p>
            <a:pPr marL="0" indent="0">
              <a:buNone/>
            </a:pPr>
            <a:r>
              <a:rPr lang="en-US" b="1" dirty="0" smtClean="0">
                <a:latin typeface="+mn-lt"/>
              </a:rPr>
              <a:t>Never take NO for an answer!</a:t>
            </a:r>
          </a:p>
          <a:p>
            <a:pPr marL="0" indent="0">
              <a:buNone/>
            </a:pPr>
            <a:endParaRPr lang="en-US" dirty="0" smtClean="0">
              <a:latin typeface="+mn-lt"/>
            </a:endParaRPr>
          </a:p>
          <a:p>
            <a:pPr marL="457200" lvl="1" indent="0">
              <a:buNone/>
            </a:pPr>
            <a:endParaRPr lang="en-US" dirty="0">
              <a:latin typeface="+mn-lt"/>
            </a:endParaRPr>
          </a:p>
          <a:p>
            <a:pPr marL="457200" lvl="1" indent="0">
              <a:buNone/>
            </a:pPr>
            <a:r>
              <a:rPr lang="en-US" dirty="0" smtClean="0">
                <a:latin typeface="+mn-lt"/>
              </a:rPr>
              <a:t>Thanks guys! Great achievement!</a:t>
            </a:r>
          </a:p>
        </p:txBody>
      </p:sp>
      <p:pic>
        <p:nvPicPr>
          <p:cNvPr id="5" name="Picture 4" descr="Screen Shot 2012-09-27 at 5.21.19 A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57739" y="1909704"/>
            <a:ext cx="2238621" cy="2984828"/>
          </a:xfrm>
          <a:prstGeom prst="rect">
            <a:avLst/>
          </a:prstGeom>
        </p:spPr>
      </p:pic>
    </p:spTree>
    <p:extLst>
      <p:ext uri="{BB962C8B-B14F-4D97-AF65-F5344CB8AC3E}">
        <p14:creationId xmlns:p14="http://schemas.microsoft.com/office/powerpoint/2010/main" val="27425112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342" y="1160732"/>
            <a:ext cx="8229600" cy="1143000"/>
          </a:xfrm>
        </p:spPr>
        <p:txBody>
          <a:bodyPr/>
          <a:lstStyle/>
          <a:p>
            <a:pPr algn="l"/>
            <a:r>
              <a:rPr lang="en-US" dirty="0" smtClean="0"/>
              <a:t>Thank you!</a:t>
            </a:r>
            <a:endParaRPr lang="en-US" dirty="0"/>
          </a:p>
        </p:txBody>
      </p:sp>
    </p:spTree>
    <p:extLst>
      <p:ext uri="{BB962C8B-B14F-4D97-AF65-F5344CB8AC3E}">
        <p14:creationId xmlns:p14="http://schemas.microsoft.com/office/powerpoint/2010/main" val="66708706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the questions?</a:t>
            </a:r>
            <a:endParaRPr lang="en-US" dirty="0"/>
          </a:p>
        </p:txBody>
      </p:sp>
      <p:sp>
        <p:nvSpPr>
          <p:cNvPr id="3" name="Content Placeholder 2"/>
          <p:cNvSpPr>
            <a:spLocks noGrp="1"/>
          </p:cNvSpPr>
          <p:nvPr>
            <p:ph idx="1"/>
          </p:nvPr>
        </p:nvSpPr>
        <p:spPr/>
        <p:txBody>
          <a:bodyPr>
            <a:normAutofit/>
          </a:bodyPr>
          <a:lstStyle/>
          <a:p>
            <a:pPr marL="514350" indent="-514350">
              <a:spcBef>
                <a:spcPts val="2568"/>
              </a:spcBef>
              <a:buFont typeface="+mj-lt"/>
              <a:buAutoNum type="arabicPeriod"/>
            </a:pPr>
            <a:r>
              <a:rPr lang="en-US" dirty="0">
                <a:solidFill>
                  <a:schemeClr val="accent6">
                    <a:lumMod val="50000"/>
                  </a:schemeClr>
                </a:solidFill>
                <a:latin typeface="+mn-lt"/>
              </a:rPr>
              <a:t>What proportion of DNS resolvers are DNSSEC-capable?</a:t>
            </a:r>
          </a:p>
          <a:p>
            <a:pPr marL="514350" indent="-514350">
              <a:spcBef>
                <a:spcPts val="2568"/>
              </a:spcBef>
              <a:buFont typeface="+mj-lt"/>
              <a:buAutoNum type="arabicPeriod"/>
            </a:pPr>
            <a:r>
              <a:rPr lang="en-US" dirty="0">
                <a:solidFill>
                  <a:schemeClr val="accent6">
                    <a:lumMod val="50000"/>
                  </a:schemeClr>
                </a:solidFill>
                <a:latin typeface="+mn-lt"/>
              </a:rPr>
              <a:t>What proportion of users are using DNSSEC-</a:t>
            </a:r>
            <a:r>
              <a:rPr lang="en-US" dirty="0" smtClean="0">
                <a:solidFill>
                  <a:schemeClr val="accent6">
                    <a:lumMod val="50000"/>
                  </a:schemeClr>
                </a:solidFill>
                <a:latin typeface="+mn-lt"/>
              </a:rPr>
              <a:t>validating DNS </a:t>
            </a:r>
            <a:r>
              <a:rPr lang="en-US" dirty="0">
                <a:solidFill>
                  <a:schemeClr val="accent6">
                    <a:lumMod val="50000"/>
                  </a:schemeClr>
                </a:solidFill>
                <a:latin typeface="+mn-lt"/>
              </a:rPr>
              <a:t>resolvers</a:t>
            </a:r>
            <a:r>
              <a:rPr lang="en-US" dirty="0" smtClean="0">
                <a:solidFill>
                  <a:schemeClr val="accent6">
                    <a:lumMod val="50000"/>
                  </a:schemeClr>
                </a:solidFill>
                <a:latin typeface="+mn-lt"/>
              </a:rPr>
              <a:t>?</a:t>
            </a:r>
          </a:p>
          <a:p>
            <a:pPr marL="514350" indent="-514350">
              <a:spcBef>
                <a:spcPts val="2568"/>
              </a:spcBef>
              <a:buFont typeface="+mj-lt"/>
              <a:buAutoNum type="arabicPeriod"/>
            </a:pPr>
            <a:r>
              <a:rPr lang="en-US" dirty="0" smtClean="0">
                <a:solidFill>
                  <a:schemeClr val="accent6">
                    <a:lumMod val="50000"/>
                  </a:schemeClr>
                </a:solidFill>
                <a:latin typeface="+mn-lt"/>
              </a:rPr>
              <a:t>Where are these users?</a:t>
            </a:r>
          </a:p>
          <a:p>
            <a:pPr marL="514350" indent="-514350">
              <a:spcBef>
                <a:spcPts val="2568"/>
              </a:spcBef>
              <a:buFont typeface="+mj-lt"/>
              <a:buAutoNum type="arabicPeriod"/>
            </a:pPr>
            <a:r>
              <a:rPr lang="en-US" dirty="0" smtClean="0">
                <a:solidFill>
                  <a:schemeClr val="accent6">
                    <a:lumMod val="50000"/>
                  </a:schemeClr>
                </a:solidFill>
                <a:latin typeface="+mn-lt"/>
              </a:rPr>
              <a:t>How long does DNSSEC validation take for a client?</a:t>
            </a:r>
            <a:endParaRPr lang="en-US" dirty="0">
              <a:solidFill>
                <a:schemeClr val="accent6">
                  <a:lumMod val="50000"/>
                </a:schemeClr>
              </a:solidFill>
              <a:latin typeface="+mn-lt"/>
            </a:endParaRPr>
          </a:p>
        </p:txBody>
      </p:sp>
    </p:spTree>
    <p:extLst>
      <p:ext uri="{BB962C8B-B14F-4D97-AF65-F5344CB8AC3E}">
        <p14:creationId xmlns:p14="http://schemas.microsoft.com/office/powerpoint/2010/main" val="346058005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Experiment</a:t>
            </a:r>
            <a:endParaRPr lang="en-US" dirty="0"/>
          </a:p>
        </p:txBody>
      </p:sp>
      <p:sp>
        <p:nvSpPr>
          <p:cNvPr id="3" name="Content Placeholder 2"/>
          <p:cNvSpPr>
            <a:spLocks noGrp="1"/>
          </p:cNvSpPr>
          <p:nvPr>
            <p:ph idx="1"/>
          </p:nvPr>
        </p:nvSpPr>
        <p:spPr/>
        <p:txBody>
          <a:bodyPr>
            <a:noAutofit/>
          </a:bodyPr>
          <a:lstStyle/>
          <a:p>
            <a:pPr>
              <a:lnSpc>
                <a:spcPct val="120000"/>
              </a:lnSpc>
              <a:spcBef>
                <a:spcPts val="168"/>
              </a:spcBef>
            </a:pPr>
            <a:r>
              <a:rPr lang="en-US" sz="2000" dirty="0">
                <a:latin typeface="+mn-lt"/>
              </a:rPr>
              <a:t>Use code embedded in an online ad to retrieve </a:t>
            </a:r>
            <a:r>
              <a:rPr lang="en-US" sz="2000" dirty="0" smtClean="0">
                <a:latin typeface="+mn-lt"/>
              </a:rPr>
              <a:t>a set of URLs</a:t>
            </a:r>
            <a:endParaRPr lang="en-US" sz="2000" dirty="0">
              <a:latin typeface="+mn-lt"/>
            </a:endParaRPr>
          </a:p>
          <a:p>
            <a:pPr>
              <a:lnSpc>
                <a:spcPct val="120000"/>
              </a:lnSpc>
              <a:spcBef>
                <a:spcPts val="168"/>
              </a:spcBef>
            </a:pPr>
            <a:r>
              <a:rPr lang="en-US" sz="2000" dirty="0" smtClean="0">
                <a:latin typeface="+mn-lt"/>
              </a:rPr>
              <a:t>Embed the unique id generation and the ad control in flash code:</a:t>
            </a:r>
          </a:p>
          <a:p>
            <a:pPr lvl="1">
              <a:lnSpc>
                <a:spcPct val="120000"/>
              </a:lnSpc>
              <a:spcBef>
                <a:spcPts val="168"/>
              </a:spcBef>
            </a:pPr>
            <a:r>
              <a:rPr lang="en-US" sz="1600" dirty="0" smtClean="0">
                <a:latin typeface="+mn-lt"/>
              </a:rPr>
              <a:t>Retrieve three URLs, all with a unique domain name: </a:t>
            </a:r>
          </a:p>
          <a:p>
            <a:pPr lvl="2">
              <a:lnSpc>
                <a:spcPct val="120000"/>
              </a:lnSpc>
              <a:spcBef>
                <a:spcPts val="168"/>
              </a:spcBef>
            </a:pPr>
            <a:r>
              <a:rPr lang="en-US" sz="1400" dirty="0" smtClean="0">
                <a:latin typeface="+mn-lt"/>
              </a:rPr>
              <a:t>one from a DNSSEC-signed domain, validly signed, </a:t>
            </a:r>
          </a:p>
          <a:p>
            <a:pPr lvl="2">
              <a:lnSpc>
                <a:spcPct val="120000"/>
              </a:lnSpc>
              <a:spcBef>
                <a:spcPts val="168"/>
              </a:spcBef>
            </a:pPr>
            <a:r>
              <a:rPr lang="en-US" sz="1400" dirty="0" smtClean="0">
                <a:latin typeface="+mn-lt"/>
              </a:rPr>
              <a:t>one from a DNSSEC-signed domain with an invalid DS record, and </a:t>
            </a:r>
          </a:p>
          <a:p>
            <a:pPr lvl="2">
              <a:lnSpc>
                <a:spcPct val="120000"/>
              </a:lnSpc>
              <a:spcBef>
                <a:spcPts val="168"/>
              </a:spcBef>
            </a:pPr>
            <a:r>
              <a:rPr lang="en-US" sz="1400" dirty="0" smtClean="0">
                <a:latin typeface="+mn-lt"/>
              </a:rPr>
              <a:t>one from a non-DNSSEC domain) </a:t>
            </a:r>
          </a:p>
          <a:p>
            <a:pPr lvl="1">
              <a:lnSpc>
                <a:spcPct val="120000"/>
              </a:lnSpc>
              <a:spcBef>
                <a:spcPts val="168"/>
              </a:spcBef>
            </a:pPr>
            <a:r>
              <a:rPr lang="en-US" sz="1600" dirty="0" smtClean="0">
                <a:latin typeface="+mn-lt"/>
              </a:rPr>
              <a:t>Use a 10 second timer to POST results to the server (to distinguish between incomplete and completed test runs)</a:t>
            </a:r>
          </a:p>
          <a:p>
            <a:pPr>
              <a:lnSpc>
                <a:spcPct val="120000"/>
              </a:lnSpc>
              <a:spcBef>
                <a:spcPts val="168"/>
              </a:spcBef>
            </a:pPr>
            <a:r>
              <a:rPr lang="en-US" sz="2000" dirty="0" err="1" smtClean="0">
                <a:latin typeface="+mn-lt"/>
              </a:rPr>
              <a:t>Enrol</a:t>
            </a:r>
            <a:r>
              <a:rPr lang="en-US" sz="2000" dirty="0" smtClean="0">
                <a:latin typeface="+mn-lt"/>
              </a:rPr>
              <a:t> an online advertisement network to display the ad</a:t>
            </a:r>
          </a:p>
          <a:p>
            <a:pPr>
              <a:lnSpc>
                <a:spcPct val="120000"/>
              </a:lnSpc>
              <a:spcBef>
                <a:spcPts val="168"/>
              </a:spcBef>
            </a:pPr>
            <a:r>
              <a:rPr lang="en-US" sz="2000" dirty="0" smtClean="0">
                <a:latin typeface="+mn-lt"/>
              </a:rPr>
              <a:t>The underlying code and the retrieval of the image is executed as part of the ad display function</a:t>
            </a:r>
          </a:p>
          <a:p>
            <a:pPr lvl="1">
              <a:lnSpc>
                <a:spcPct val="120000"/>
              </a:lnSpc>
              <a:spcBef>
                <a:spcPts val="168"/>
              </a:spcBef>
            </a:pPr>
            <a:r>
              <a:rPr lang="en-US" sz="1600" dirty="0" smtClean="0">
                <a:latin typeface="+mn-lt"/>
              </a:rPr>
              <a:t>No user click-through is required!</a:t>
            </a:r>
          </a:p>
          <a:p>
            <a:pPr marL="914400" lvl="2" indent="0">
              <a:lnSpc>
                <a:spcPct val="120000"/>
              </a:lnSpc>
              <a:spcBef>
                <a:spcPts val="168"/>
              </a:spcBef>
              <a:buNone/>
            </a:pPr>
            <a:r>
              <a:rPr lang="en-US" sz="1400" dirty="0" smtClean="0">
                <a:latin typeface="+mn-lt"/>
              </a:rPr>
              <a:t>(or wanted!)</a:t>
            </a:r>
          </a:p>
          <a:p>
            <a:pPr marL="0" indent="0">
              <a:spcBef>
                <a:spcPts val="2568"/>
              </a:spcBef>
              <a:buNone/>
            </a:pPr>
            <a:endParaRPr lang="en-US" sz="2000" dirty="0" smtClean="0"/>
          </a:p>
          <a:p>
            <a:pPr>
              <a:spcBef>
                <a:spcPts val="2568"/>
              </a:spcBef>
            </a:pPr>
            <a:endParaRPr lang="en-US" sz="2000" dirty="0"/>
          </a:p>
        </p:txBody>
      </p:sp>
    </p:spTree>
    <p:extLst>
      <p:ext uri="{BB962C8B-B14F-4D97-AF65-F5344CB8AC3E}">
        <p14:creationId xmlns:p14="http://schemas.microsoft.com/office/powerpoint/2010/main" val="414551928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Experimental Technique</a:t>
            </a:r>
            <a:endParaRPr lang="en-US" dirty="0"/>
          </a:p>
        </p:txBody>
      </p:sp>
      <p:sp>
        <p:nvSpPr>
          <p:cNvPr id="3" name="Content Placeholder 2"/>
          <p:cNvSpPr>
            <a:spLocks noGrp="1"/>
          </p:cNvSpPr>
          <p:nvPr>
            <p:ph idx="1"/>
          </p:nvPr>
        </p:nvSpPr>
        <p:spPr>
          <a:xfrm>
            <a:off x="457200" y="1600201"/>
            <a:ext cx="8686800" cy="1298856"/>
          </a:xfrm>
        </p:spPr>
        <p:txBody>
          <a:bodyPr>
            <a:normAutofit/>
          </a:bodyPr>
          <a:lstStyle/>
          <a:p>
            <a:pPr marL="0" indent="0">
              <a:buNone/>
            </a:pPr>
            <a:r>
              <a:rPr lang="en-US" sz="2800" dirty="0" smtClean="0">
                <a:latin typeface="+mn-lt"/>
              </a:rPr>
              <a:t>The experimental URLs:</a:t>
            </a:r>
          </a:p>
          <a:p>
            <a:endParaRPr lang="en-US" sz="2800" dirty="0"/>
          </a:p>
        </p:txBody>
      </p:sp>
      <p:sp>
        <p:nvSpPr>
          <p:cNvPr id="21" name="TextBox 20"/>
          <p:cNvSpPr txBox="1"/>
          <p:nvPr/>
        </p:nvSpPr>
        <p:spPr>
          <a:xfrm>
            <a:off x="255896" y="2353360"/>
            <a:ext cx="7981672" cy="830997"/>
          </a:xfrm>
          <a:prstGeom prst="rect">
            <a:avLst/>
          </a:prstGeom>
          <a:noFill/>
        </p:spPr>
        <p:txBody>
          <a:bodyPr wrap="none" rtlCol="0">
            <a:spAutoFit/>
          </a:bodyPr>
          <a:lstStyle/>
          <a:p>
            <a:r>
              <a:rPr lang="fr-FR" sz="1200" dirty="0" smtClean="0"/>
              <a:t>1	http</a:t>
            </a:r>
            <a:r>
              <a:rPr lang="fr-FR" sz="1200" dirty="0"/>
              <a:t>://z1.2d609.z.dotnxdomain.net/1x1.png?d.t10000.u2d609.s1360816588.i868.v6022.2d609.z.dotnxdomain.net</a:t>
            </a:r>
          </a:p>
          <a:p>
            <a:r>
              <a:rPr lang="fr-FR" sz="1200" dirty="0" smtClean="0"/>
              <a:t>2	http</a:t>
            </a:r>
            <a:r>
              <a:rPr lang="fr-FR" sz="1200" dirty="0"/>
              <a:t>://z1.2d609.z.dashnxdomain.net/1x1.png?e.t10000.u2d609.s1360816588.i868.v6022.2d609.z.dashnxdomain.net</a:t>
            </a:r>
          </a:p>
          <a:p>
            <a:r>
              <a:rPr lang="fr-FR" sz="1200" dirty="0" smtClean="0"/>
              <a:t>3	http</a:t>
            </a:r>
            <a:r>
              <a:rPr lang="fr-FR" sz="1200" dirty="0"/>
              <a:t>://z1.2d60a.z.dotnxdomain.net/1x1.png?f.t10000.u2d60a.s1360816588.i868.v6022.2d609.z.dotnxdomain.net</a:t>
            </a:r>
          </a:p>
          <a:p>
            <a:pPr marL="228600" indent="-228600">
              <a:buAutoNum type="arabicPlain" startAt="3"/>
            </a:pPr>
            <a:endParaRPr lang="pl-PL" sz="1200" dirty="0"/>
          </a:p>
        </p:txBody>
      </p:sp>
    </p:spTree>
    <p:extLst>
      <p:ext uri="{BB962C8B-B14F-4D97-AF65-F5344CB8AC3E}">
        <p14:creationId xmlns:p14="http://schemas.microsoft.com/office/powerpoint/2010/main" val="148205551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Experimental Technique</a:t>
            </a:r>
            <a:endParaRPr lang="en-US" dirty="0"/>
          </a:p>
        </p:txBody>
      </p:sp>
      <p:sp>
        <p:nvSpPr>
          <p:cNvPr id="3" name="Content Placeholder 2"/>
          <p:cNvSpPr>
            <a:spLocks noGrp="1"/>
          </p:cNvSpPr>
          <p:nvPr>
            <p:ph idx="1"/>
          </p:nvPr>
        </p:nvSpPr>
        <p:spPr>
          <a:xfrm>
            <a:off x="457200" y="1600201"/>
            <a:ext cx="8686800" cy="1298856"/>
          </a:xfrm>
        </p:spPr>
        <p:txBody>
          <a:bodyPr>
            <a:normAutofit/>
          </a:bodyPr>
          <a:lstStyle/>
          <a:p>
            <a:pPr marL="0" indent="0">
              <a:buNone/>
            </a:pPr>
            <a:r>
              <a:rPr lang="en-US" sz="2800" dirty="0" smtClean="0">
                <a:latin typeface="+mn-lt"/>
              </a:rPr>
              <a:t>The experimental URLs:</a:t>
            </a:r>
          </a:p>
          <a:p>
            <a:endParaRPr lang="en-US" sz="2800" dirty="0"/>
          </a:p>
        </p:txBody>
      </p:sp>
      <p:sp>
        <p:nvSpPr>
          <p:cNvPr id="21" name="TextBox 20"/>
          <p:cNvSpPr txBox="1"/>
          <p:nvPr/>
        </p:nvSpPr>
        <p:spPr>
          <a:xfrm>
            <a:off x="255896" y="2353360"/>
            <a:ext cx="7819794" cy="646331"/>
          </a:xfrm>
          <a:prstGeom prst="rect">
            <a:avLst/>
          </a:prstGeom>
          <a:noFill/>
        </p:spPr>
        <p:txBody>
          <a:bodyPr wrap="none" rtlCol="0">
            <a:spAutoFit/>
          </a:bodyPr>
          <a:lstStyle/>
          <a:p>
            <a:r>
              <a:rPr lang="fr-FR" sz="1200" dirty="0" smtClean="0"/>
              <a:t>1	http</a:t>
            </a:r>
            <a:r>
              <a:rPr lang="fr-FR" sz="1200" dirty="0"/>
              <a:t>://z1.2d609.z.dotnxdomain.net/1x1.png?d.t10000.u2d609.s1360816588.i868.v6022.2d609.z.dotnxdomain.net</a:t>
            </a:r>
          </a:p>
          <a:p>
            <a:endParaRPr lang="fr-FR" sz="1200" dirty="0"/>
          </a:p>
          <a:p>
            <a:pPr marL="228600" indent="-228600">
              <a:buAutoNum type="arabicPlain" startAt="3"/>
            </a:pPr>
            <a:endParaRPr lang="pl-PL" sz="1200" dirty="0"/>
          </a:p>
        </p:txBody>
      </p:sp>
      <p:sp>
        <p:nvSpPr>
          <p:cNvPr id="4" name="TextBox 3"/>
          <p:cNvSpPr txBox="1"/>
          <p:nvPr/>
        </p:nvSpPr>
        <p:spPr>
          <a:xfrm>
            <a:off x="457200" y="4217392"/>
            <a:ext cx="4661370" cy="923330"/>
          </a:xfrm>
          <a:prstGeom prst="rect">
            <a:avLst/>
          </a:prstGeom>
          <a:noFill/>
        </p:spPr>
        <p:txBody>
          <a:bodyPr wrap="none" rtlCol="0">
            <a:spAutoFit/>
          </a:bodyPr>
          <a:lstStyle/>
          <a:p>
            <a:r>
              <a:rPr lang="en-US" dirty="0" smtClean="0">
                <a:solidFill>
                  <a:srgbClr val="008000"/>
                </a:solidFill>
                <a:latin typeface="AhnbergHand"/>
                <a:cs typeface="AhnbergHand"/>
              </a:rPr>
              <a:t>Quasi-unique subdomain identifier</a:t>
            </a:r>
          </a:p>
          <a:p>
            <a:r>
              <a:rPr lang="en-US" dirty="0" smtClean="0">
                <a:solidFill>
                  <a:srgbClr val="008000"/>
                </a:solidFill>
                <a:latin typeface="AhnbergHand"/>
                <a:cs typeface="AhnbergHand"/>
              </a:rPr>
              <a:t>(The experiment cycles through </a:t>
            </a:r>
          </a:p>
          <a:p>
            <a:r>
              <a:rPr lang="en-US" dirty="0">
                <a:solidFill>
                  <a:srgbClr val="008000"/>
                </a:solidFill>
                <a:latin typeface="AhnbergHand"/>
                <a:cs typeface="AhnbergHand"/>
              </a:rPr>
              <a:t>  </a:t>
            </a:r>
            <a:r>
              <a:rPr lang="en-US" dirty="0" smtClean="0">
                <a:solidFill>
                  <a:srgbClr val="008000"/>
                </a:solidFill>
                <a:latin typeface="AhnbergHand"/>
                <a:cs typeface="AhnbergHand"/>
              </a:rPr>
              <a:t>250,000 unique subdomain </a:t>
            </a:r>
            <a:r>
              <a:rPr lang="en-US" dirty="0" smtClean="0">
                <a:solidFill>
                  <a:srgbClr val="008000"/>
                </a:solidFill>
                <a:latin typeface="AhnbergHand"/>
                <a:cs typeface="AhnbergHand"/>
              </a:rPr>
              <a:t>values)</a:t>
            </a:r>
            <a:endParaRPr lang="en-US" dirty="0">
              <a:solidFill>
                <a:srgbClr val="008000"/>
              </a:solidFill>
              <a:latin typeface="AhnbergHand"/>
              <a:cs typeface="AhnbergHand"/>
            </a:endParaRPr>
          </a:p>
        </p:txBody>
      </p:sp>
      <p:sp>
        <p:nvSpPr>
          <p:cNvPr id="5" name="Freeform 4"/>
          <p:cNvSpPr/>
          <p:nvPr/>
        </p:nvSpPr>
        <p:spPr>
          <a:xfrm>
            <a:off x="1326934" y="2696646"/>
            <a:ext cx="441845" cy="1454405"/>
          </a:xfrm>
          <a:custGeom>
            <a:avLst/>
            <a:gdLst>
              <a:gd name="connsiteX0" fmla="*/ 0 w 441845"/>
              <a:gd name="connsiteY0" fmla="*/ 1454405 h 1454405"/>
              <a:gd name="connsiteX1" fmla="*/ 350690 w 441845"/>
              <a:gd name="connsiteY1" fmla="*/ 554063 h 1454405"/>
              <a:gd name="connsiteX2" fmla="*/ 331734 w 441845"/>
              <a:gd name="connsiteY2" fmla="*/ 32812 h 1454405"/>
              <a:gd name="connsiteX3" fmla="*/ 217997 w 441845"/>
              <a:gd name="connsiteY3" fmla="*/ 137062 h 1454405"/>
              <a:gd name="connsiteX4" fmla="*/ 322256 w 441845"/>
              <a:gd name="connsiteY4" fmla="*/ 4380 h 1454405"/>
              <a:gd name="connsiteX5" fmla="*/ 435993 w 441845"/>
              <a:gd name="connsiteY5" fmla="*/ 32812 h 1454405"/>
              <a:gd name="connsiteX6" fmla="*/ 426515 w 441845"/>
              <a:gd name="connsiteY6" fmla="*/ 42289 h 1454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1845" h="1454405">
                <a:moveTo>
                  <a:pt x="0" y="1454405"/>
                </a:moveTo>
                <a:cubicBezTo>
                  <a:pt x="147700" y="1122700"/>
                  <a:pt x="295401" y="790995"/>
                  <a:pt x="350690" y="554063"/>
                </a:cubicBezTo>
                <a:cubicBezTo>
                  <a:pt x="405979" y="317131"/>
                  <a:pt x="353849" y="102312"/>
                  <a:pt x="331734" y="32812"/>
                </a:cubicBezTo>
                <a:cubicBezTo>
                  <a:pt x="309619" y="-36688"/>
                  <a:pt x="219577" y="141801"/>
                  <a:pt x="217997" y="137062"/>
                </a:cubicBezTo>
                <a:cubicBezTo>
                  <a:pt x="216417" y="132323"/>
                  <a:pt x="285923" y="21755"/>
                  <a:pt x="322256" y="4380"/>
                </a:cubicBezTo>
                <a:cubicBezTo>
                  <a:pt x="358589" y="-12995"/>
                  <a:pt x="418617" y="26494"/>
                  <a:pt x="435993" y="32812"/>
                </a:cubicBezTo>
                <a:cubicBezTo>
                  <a:pt x="453369" y="39130"/>
                  <a:pt x="426515" y="42289"/>
                  <a:pt x="426515" y="42289"/>
                </a:cubicBezTo>
              </a:path>
            </a:pathLst>
          </a:custGeom>
          <a:ln>
            <a:solidFill>
              <a:srgbClr val="008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Freeform 5"/>
          <p:cNvSpPr/>
          <p:nvPr/>
        </p:nvSpPr>
        <p:spPr>
          <a:xfrm>
            <a:off x="1383803" y="2625208"/>
            <a:ext cx="407558" cy="9477"/>
          </a:xfrm>
          <a:custGeom>
            <a:avLst/>
            <a:gdLst>
              <a:gd name="connsiteX0" fmla="*/ 0 w 407558"/>
              <a:gd name="connsiteY0" fmla="*/ 0 h 9477"/>
              <a:gd name="connsiteX1" fmla="*/ 227475 w 407558"/>
              <a:gd name="connsiteY1" fmla="*/ 0 h 9477"/>
              <a:gd name="connsiteX2" fmla="*/ 407558 w 407558"/>
              <a:gd name="connsiteY2" fmla="*/ 9477 h 9477"/>
            </a:gdLst>
            <a:ahLst/>
            <a:cxnLst>
              <a:cxn ang="0">
                <a:pos x="connsiteX0" y="connsiteY0"/>
              </a:cxn>
              <a:cxn ang="0">
                <a:pos x="connsiteX1" y="connsiteY1"/>
              </a:cxn>
              <a:cxn ang="0">
                <a:pos x="connsiteX2" y="connsiteY2"/>
              </a:cxn>
            </a:cxnLst>
            <a:rect l="l" t="t" r="r" b="b"/>
            <a:pathLst>
              <a:path w="407558" h="9477">
                <a:moveTo>
                  <a:pt x="0" y="0"/>
                </a:moveTo>
                <a:lnTo>
                  <a:pt x="227475" y="0"/>
                </a:lnTo>
                <a:cubicBezTo>
                  <a:pt x="295401" y="1580"/>
                  <a:pt x="351479" y="5528"/>
                  <a:pt x="407558" y="9477"/>
                </a:cubicBezTo>
              </a:path>
            </a:pathLst>
          </a:custGeom>
          <a:ln>
            <a:solidFill>
              <a:srgbClr val="008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 name="TextBox 7"/>
          <p:cNvSpPr txBox="1"/>
          <p:nvPr/>
        </p:nvSpPr>
        <p:spPr>
          <a:xfrm>
            <a:off x="4431457" y="3176418"/>
            <a:ext cx="2788201" cy="369332"/>
          </a:xfrm>
          <a:prstGeom prst="rect">
            <a:avLst/>
          </a:prstGeom>
          <a:noFill/>
        </p:spPr>
        <p:txBody>
          <a:bodyPr wrap="none" rtlCol="0">
            <a:spAutoFit/>
          </a:bodyPr>
          <a:lstStyle/>
          <a:p>
            <a:r>
              <a:rPr lang="en-US" dirty="0" smtClean="0">
                <a:solidFill>
                  <a:schemeClr val="accent6">
                    <a:lumMod val="50000"/>
                  </a:schemeClr>
                </a:solidFill>
                <a:latin typeface="AhnbergHand"/>
                <a:cs typeface="AhnbergHand"/>
              </a:rPr>
              <a:t>Experiment identifier</a:t>
            </a:r>
            <a:endParaRPr lang="en-US" dirty="0">
              <a:solidFill>
                <a:schemeClr val="accent6">
                  <a:lumMod val="50000"/>
                </a:schemeClr>
              </a:solidFill>
              <a:latin typeface="AhnbergHand"/>
              <a:cs typeface="AhnbergHand"/>
            </a:endParaRPr>
          </a:p>
        </p:txBody>
      </p:sp>
      <p:sp>
        <p:nvSpPr>
          <p:cNvPr id="7" name="Freeform 6"/>
          <p:cNvSpPr/>
          <p:nvPr/>
        </p:nvSpPr>
        <p:spPr>
          <a:xfrm>
            <a:off x="4198800" y="2587299"/>
            <a:ext cx="2511697" cy="66341"/>
          </a:xfrm>
          <a:custGeom>
            <a:avLst/>
            <a:gdLst>
              <a:gd name="connsiteX0" fmla="*/ 0 w 2511697"/>
              <a:gd name="connsiteY0" fmla="*/ 47386 h 66341"/>
              <a:gd name="connsiteX1" fmla="*/ 1014157 w 2511697"/>
              <a:gd name="connsiteY1" fmla="*/ 66341 h 66341"/>
              <a:gd name="connsiteX2" fmla="*/ 1999879 w 2511697"/>
              <a:gd name="connsiteY2" fmla="*/ 56863 h 66341"/>
              <a:gd name="connsiteX3" fmla="*/ 2511697 w 2511697"/>
              <a:gd name="connsiteY3" fmla="*/ 0 h 66341"/>
            </a:gdLst>
            <a:ahLst/>
            <a:cxnLst>
              <a:cxn ang="0">
                <a:pos x="connsiteX0" y="connsiteY0"/>
              </a:cxn>
              <a:cxn ang="0">
                <a:pos x="connsiteX1" y="connsiteY1"/>
              </a:cxn>
              <a:cxn ang="0">
                <a:pos x="connsiteX2" y="connsiteY2"/>
              </a:cxn>
              <a:cxn ang="0">
                <a:pos x="connsiteX3" y="connsiteY3"/>
              </a:cxn>
            </a:cxnLst>
            <a:rect l="l" t="t" r="r" b="b"/>
            <a:pathLst>
              <a:path w="2511697" h="66341">
                <a:moveTo>
                  <a:pt x="0" y="47386"/>
                </a:moveTo>
                <a:lnTo>
                  <a:pt x="1014157" y="66341"/>
                </a:lnTo>
                <a:lnTo>
                  <a:pt x="1999879" y="56863"/>
                </a:lnTo>
                <a:cubicBezTo>
                  <a:pt x="2249469" y="45806"/>
                  <a:pt x="2511697" y="0"/>
                  <a:pt x="2511697" y="0"/>
                </a:cubicBezTo>
              </a:path>
            </a:pathLst>
          </a:custGeom>
          <a:ln>
            <a:solidFill>
              <a:schemeClr val="accent6">
                <a:lumMod val="5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Freeform 8"/>
          <p:cNvSpPr/>
          <p:nvPr/>
        </p:nvSpPr>
        <p:spPr>
          <a:xfrm>
            <a:off x="5298219" y="2748100"/>
            <a:ext cx="199081" cy="464699"/>
          </a:xfrm>
          <a:custGeom>
            <a:avLst/>
            <a:gdLst>
              <a:gd name="connsiteX0" fmla="*/ 170647 w 199081"/>
              <a:gd name="connsiteY0" fmla="*/ 464699 h 464699"/>
              <a:gd name="connsiteX1" fmla="*/ 94822 w 199081"/>
              <a:gd name="connsiteY1" fmla="*/ 246722 h 464699"/>
              <a:gd name="connsiteX2" fmla="*/ 85344 w 199081"/>
              <a:gd name="connsiteY2" fmla="*/ 9790 h 464699"/>
              <a:gd name="connsiteX3" fmla="*/ 41 w 199081"/>
              <a:gd name="connsiteY3" fmla="*/ 47699 h 464699"/>
              <a:gd name="connsiteX4" fmla="*/ 75865 w 199081"/>
              <a:gd name="connsiteY4" fmla="*/ 313 h 464699"/>
              <a:gd name="connsiteX5" fmla="*/ 199081 w 199081"/>
              <a:gd name="connsiteY5" fmla="*/ 76131 h 464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081" h="464699">
                <a:moveTo>
                  <a:pt x="170647" y="464699"/>
                </a:moveTo>
                <a:cubicBezTo>
                  <a:pt x="139843" y="393619"/>
                  <a:pt x="109039" y="322540"/>
                  <a:pt x="94822" y="246722"/>
                </a:cubicBezTo>
                <a:cubicBezTo>
                  <a:pt x="80605" y="170904"/>
                  <a:pt x="101141" y="42960"/>
                  <a:pt x="85344" y="9790"/>
                </a:cubicBezTo>
                <a:cubicBezTo>
                  <a:pt x="69547" y="-23380"/>
                  <a:pt x="1621" y="49278"/>
                  <a:pt x="41" y="47699"/>
                </a:cubicBezTo>
                <a:cubicBezTo>
                  <a:pt x="-1539" y="46120"/>
                  <a:pt x="42692" y="-4426"/>
                  <a:pt x="75865" y="313"/>
                </a:cubicBezTo>
                <a:cubicBezTo>
                  <a:pt x="109038" y="5052"/>
                  <a:pt x="199081" y="76131"/>
                  <a:pt x="199081" y="76131"/>
                </a:cubicBezTo>
              </a:path>
            </a:pathLst>
          </a:custGeom>
          <a:ln>
            <a:solidFill>
              <a:srgbClr val="984807"/>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401537984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Experimental Technique</a:t>
            </a:r>
            <a:endParaRPr lang="en-US" dirty="0"/>
          </a:p>
        </p:txBody>
      </p:sp>
      <p:sp>
        <p:nvSpPr>
          <p:cNvPr id="3" name="Content Placeholder 2"/>
          <p:cNvSpPr>
            <a:spLocks noGrp="1"/>
          </p:cNvSpPr>
          <p:nvPr>
            <p:ph idx="1"/>
          </p:nvPr>
        </p:nvSpPr>
        <p:spPr>
          <a:xfrm>
            <a:off x="457200" y="1600201"/>
            <a:ext cx="8686800" cy="1298856"/>
          </a:xfrm>
        </p:spPr>
        <p:txBody>
          <a:bodyPr>
            <a:normAutofit/>
          </a:bodyPr>
          <a:lstStyle/>
          <a:p>
            <a:pPr marL="0" indent="0">
              <a:buNone/>
            </a:pPr>
            <a:r>
              <a:rPr lang="en-US" sz="2800" dirty="0" smtClean="0">
                <a:latin typeface="+mn-lt"/>
              </a:rPr>
              <a:t>The experimental URLs:</a:t>
            </a:r>
          </a:p>
          <a:p>
            <a:endParaRPr lang="en-US" sz="2800" dirty="0"/>
          </a:p>
        </p:txBody>
      </p:sp>
      <p:sp>
        <p:nvSpPr>
          <p:cNvPr id="21" name="TextBox 20"/>
          <p:cNvSpPr txBox="1"/>
          <p:nvPr/>
        </p:nvSpPr>
        <p:spPr>
          <a:xfrm>
            <a:off x="255896" y="2353360"/>
            <a:ext cx="7750840" cy="2123658"/>
          </a:xfrm>
          <a:prstGeom prst="rect">
            <a:avLst/>
          </a:prstGeom>
          <a:noFill/>
        </p:spPr>
        <p:txBody>
          <a:bodyPr wrap="none" rtlCol="0">
            <a:spAutoFit/>
          </a:bodyPr>
          <a:lstStyle/>
          <a:p>
            <a:pPr marL="228600" indent="-228600">
              <a:buAutoNum type="arabicPlain"/>
            </a:pPr>
            <a:r>
              <a:rPr lang="fr-FR" sz="1200" dirty="0" smtClean="0"/>
              <a:t>http</a:t>
            </a:r>
            <a:r>
              <a:rPr lang="fr-FR" sz="1200" dirty="0"/>
              <a:t>://z1.2d609.z.dotnxdomain.net/1x1.png?d.t10000.u2d609.s1360816588.i868.v6022.2d609.</a:t>
            </a:r>
            <a:r>
              <a:rPr lang="fr-FR" sz="1200" dirty="0" smtClean="0"/>
              <a:t>z.dotnxdomain.net</a:t>
            </a:r>
          </a:p>
          <a:p>
            <a:endParaRPr lang="fr-FR" sz="1200" dirty="0" smtClean="0"/>
          </a:p>
          <a:p>
            <a:pPr marL="228600" indent="-228600">
              <a:buAutoNum type="arabicPlain"/>
            </a:pPr>
            <a:endParaRPr lang="fr-FR" sz="1200" dirty="0"/>
          </a:p>
          <a:p>
            <a:endParaRPr lang="fr-FR" sz="1200" dirty="0"/>
          </a:p>
          <a:p>
            <a:pPr marL="228600" indent="-228600">
              <a:buAutoNum type="arabicPlain" startAt="2"/>
            </a:pPr>
            <a:r>
              <a:rPr lang="fr-FR" sz="1200" dirty="0" smtClean="0"/>
              <a:t>http</a:t>
            </a:r>
            <a:r>
              <a:rPr lang="fr-FR" sz="1200" dirty="0"/>
              <a:t>://z1.2d609.z.dashnxdomain.net/1x1.png?e.t10000.u2d609.s1360816588.i868.v6022.2d609.</a:t>
            </a:r>
            <a:r>
              <a:rPr lang="fr-FR" sz="1200" dirty="0" smtClean="0"/>
              <a:t>z.dashnxdomain.net</a:t>
            </a:r>
          </a:p>
          <a:p>
            <a:endParaRPr lang="fr-FR" sz="1200" dirty="0"/>
          </a:p>
          <a:p>
            <a:pPr marL="228600" indent="-228600">
              <a:buAutoNum type="arabicPlain" startAt="2"/>
            </a:pPr>
            <a:endParaRPr lang="fr-FR" sz="1200" dirty="0" smtClean="0"/>
          </a:p>
          <a:p>
            <a:pPr marL="228600" indent="-228600">
              <a:buAutoNum type="arabicPlain" startAt="2"/>
            </a:pPr>
            <a:endParaRPr lang="fr-FR" sz="1200" dirty="0"/>
          </a:p>
          <a:p>
            <a:pPr marL="228600" indent="-228600">
              <a:buAutoNum type="arabicPlain" startAt="3"/>
            </a:pPr>
            <a:r>
              <a:rPr lang="fr-FR" sz="1200" dirty="0" smtClean="0"/>
              <a:t>http</a:t>
            </a:r>
            <a:r>
              <a:rPr lang="fr-FR" sz="1200" dirty="0"/>
              <a:t>://z1.2d60a.z.dotnxdomain.net/1x1.png?f.t10000.u2d60a.s1360816588.i868.v6022.2d609.</a:t>
            </a:r>
            <a:r>
              <a:rPr lang="fr-FR" sz="1200" dirty="0" smtClean="0"/>
              <a:t>z.dotnxdomain.net</a:t>
            </a:r>
          </a:p>
          <a:p>
            <a:pPr marL="228600" indent="-228600">
              <a:buAutoNum type="arabicPlain" startAt="3"/>
            </a:pPr>
            <a:endParaRPr lang="fr-FR" sz="1200" dirty="0"/>
          </a:p>
          <a:p>
            <a:pPr marL="228600" indent="-228600">
              <a:buAutoNum type="arabicPlain" startAt="3"/>
            </a:pPr>
            <a:endParaRPr lang="pl-PL" sz="1200" dirty="0"/>
          </a:p>
        </p:txBody>
      </p:sp>
      <p:sp>
        <p:nvSpPr>
          <p:cNvPr id="5" name="TextBox 4"/>
          <p:cNvSpPr txBox="1"/>
          <p:nvPr/>
        </p:nvSpPr>
        <p:spPr>
          <a:xfrm>
            <a:off x="457200" y="5800051"/>
            <a:ext cx="4409997" cy="369332"/>
          </a:xfrm>
          <a:prstGeom prst="rect">
            <a:avLst/>
          </a:prstGeom>
          <a:noFill/>
        </p:spPr>
        <p:txBody>
          <a:bodyPr wrap="none" rtlCol="0">
            <a:spAutoFit/>
          </a:bodyPr>
          <a:lstStyle/>
          <a:p>
            <a:r>
              <a:rPr lang="en-US" dirty="0" smtClean="0">
                <a:solidFill>
                  <a:srgbClr val="008000"/>
                </a:solidFill>
                <a:latin typeface="AhnbergHand"/>
                <a:cs typeface="AhnbergHand"/>
              </a:rPr>
              <a:t>Quasi-unique subdomain identifiers</a:t>
            </a:r>
            <a:endParaRPr lang="en-US" dirty="0">
              <a:solidFill>
                <a:srgbClr val="008000"/>
              </a:solidFill>
              <a:latin typeface="AhnbergHand"/>
              <a:cs typeface="AhnbergHand"/>
            </a:endParaRPr>
          </a:p>
        </p:txBody>
      </p:sp>
      <p:sp>
        <p:nvSpPr>
          <p:cNvPr id="6" name="Freeform 5"/>
          <p:cNvSpPr/>
          <p:nvPr/>
        </p:nvSpPr>
        <p:spPr>
          <a:xfrm>
            <a:off x="1326934" y="4279305"/>
            <a:ext cx="441845" cy="1454405"/>
          </a:xfrm>
          <a:custGeom>
            <a:avLst/>
            <a:gdLst>
              <a:gd name="connsiteX0" fmla="*/ 0 w 441845"/>
              <a:gd name="connsiteY0" fmla="*/ 1454405 h 1454405"/>
              <a:gd name="connsiteX1" fmla="*/ 350690 w 441845"/>
              <a:gd name="connsiteY1" fmla="*/ 554063 h 1454405"/>
              <a:gd name="connsiteX2" fmla="*/ 331734 w 441845"/>
              <a:gd name="connsiteY2" fmla="*/ 32812 h 1454405"/>
              <a:gd name="connsiteX3" fmla="*/ 217997 w 441845"/>
              <a:gd name="connsiteY3" fmla="*/ 137062 h 1454405"/>
              <a:gd name="connsiteX4" fmla="*/ 322256 w 441845"/>
              <a:gd name="connsiteY4" fmla="*/ 4380 h 1454405"/>
              <a:gd name="connsiteX5" fmla="*/ 435993 w 441845"/>
              <a:gd name="connsiteY5" fmla="*/ 32812 h 1454405"/>
              <a:gd name="connsiteX6" fmla="*/ 426515 w 441845"/>
              <a:gd name="connsiteY6" fmla="*/ 42289 h 1454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1845" h="1454405">
                <a:moveTo>
                  <a:pt x="0" y="1454405"/>
                </a:moveTo>
                <a:cubicBezTo>
                  <a:pt x="147700" y="1122700"/>
                  <a:pt x="295401" y="790995"/>
                  <a:pt x="350690" y="554063"/>
                </a:cubicBezTo>
                <a:cubicBezTo>
                  <a:pt x="405979" y="317131"/>
                  <a:pt x="353849" y="102312"/>
                  <a:pt x="331734" y="32812"/>
                </a:cubicBezTo>
                <a:cubicBezTo>
                  <a:pt x="309619" y="-36688"/>
                  <a:pt x="219577" y="141801"/>
                  <a:pt x="217997" y="137062"/>
                </a:cubicBezTo>
                <a:cubicBezTo>
                  <a:pt x="216417" y="132323"/>
                  <a:pt x="285923" y="21755"/>
                  <a:pt x="322256" y="4380"/>
                </a:cubicBezTo>
                <a:cubicBezTo>
                  <a:pt x="358589" y="-12995"/>
                  <a:pt x="418617" y="26494"/>
                  <a:pt x="435993" y="32812"/>
                </a:cubicBezTo>
                <a:cubicBezTo>
                  <a:pt x="453369" y="39130"/>
                  <a:pt x="426515" y="42289"/>
                  <a:pt x="426515" y="42289"/>
                </a:cubicBezTo>
              </a:path>
            </a:pathLst>
          </a:custGeom>
          <a:ln>
            <a:solidFill>
              <a:srgbClr val="008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 name="Freeform 6"/>
          <p:cNvSpPr/>
          <p:nvPr/>
        </p:nvSpPr>
        <p:spPr>
          <a:xfrm>
            <a:off x="1383803" y="4207867"/>
            <a:ext cx="407558" cy="9477"/>
          </a:xfrm>
          <a:custGeom>
            <a:avLst/>
            <a:gdLst>
              <a:gd name="connsiteX0" fmla="*/ 0 w 407558"/>
              <a:gd name="connsiteY0" fmla="*/ 0 h 9477"/>
              <a:gd name="connsiteX1" fmla="*/ 227475 w 407558"/>
              <a:gd name="connsiteY1" fmla="*/ 0 h 9477"/>
              <a:gd name="connsiteX2" fmla="*/ 407558 w 407558"/>
              <a:gd name="connsiteY2" fmla="*/ 9477 h 9477"/>
            </a:gdLst>
            <a:ahLst/>
            <a:cxnLst>
              <a:cxn ang="0">
                <a:pos x="connsiteX0" y="connsiteY0"/>
              </a:cxn>
              <a:cxn ang="0">
                <a:pos x="connsiteX1" y="connsiteY1"/>
              </a:cxn>
              <a:cxn ang="0">
                <a:pos x="connsiteX2" y="connsiteY2"/>
              </a:cxn>
            </a:cxnLst>
            <a:rect l="l" t="t" r="r" b="b"/>
            <a:pathLst>
              <a:path w="407558" h="9477">
                <a:moveTo>
                  <a:pt x="0" y="0"/>
                </a:moveTo>
                <a:lnTo>
                  <a:pt x="227475" y="0"/>
                </a:lnTo>
                <a:cubicBezTo>
                  <a:pt x="295401" y="1580"/>
                  <a:pt x="351479" y="5528"/>
                  <a:pt x="407558" y="9477"/>
                </a:cubicBezTo>
              </a:path>
            </a:pathLst>
          </a:custGeom>
          <a:ln>
            <a:solidFill>
              <a:srgbClr val="008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 name="TextBox 7"/>
          <p:cNvSpPr txBox="1"/>
          <p:nvPr/>
        </p:nvSpPr>
        <p:spPr>
          <a:xfrm>
            <a:off x="3038191" y="4759077"/>
            <a:ext cx="3967511" cy="369332"/>
          </a:xfrm>
          <a:prstGeom prst="rect">
            <a:avLst/>
          </a:prstGeom>
          <a:noFill/>
        </p:spPr>
        <p:txBody>
          <a:bodyPr wrap="none" rtlCol="0">
            <a:spAutoFit/>
          </a:bodyPr>
          <a:lstStyle/>
          <a:p>
            <a:r>
              <a:rPr lang="en-US" dirty="0" smtClean="0">
                <a:solidFill>
                  <a:schemeClr val="accent6">
                    <a:lumMod val="50000"/>
                  </a:schemeClr>
                </a:solidFill>
                <a:latin typeface="AhnbergHand"/>
                <a:cs typeface="AhnbergHand"/>
              </a:rPr>
              <a:t>Common Experiment identifier</a:t>
            </a:r>
            <a:endParaRPr lang="en-US" dirty="0">
              <a:solidFill>
                <a:schemeClr val="accent6">
                  <a:lumMod val="50000"/>
                </a:schemeClr>
              </a:solidFill>
              <a:latin typeface="AhnbergHand"/>
              <a:cs typeface="AhnbergHand"/>
            </a:endParaRPr>
          </a:p>
        </p:txBody>
      </p:sp>
      <p:sp>
        <p:nvSpPr>
          <p:cNvPr id="9" name="Freeform 8"/>
          <p:cNvSpPr/>
          <p:nvPr/>
        </p:nvSpPr>
        <p:spPr>
          <a:xfrm>
            <a:off x="4729573" y="4169958"/>
            <a:ext cx="1980924" cy="66341"/>
          </a:xfrm>
          <a:custGeom>
            <a:avLst/>
            <a:gdLst>
              <a:gd name="connsiteX0" fmla="*/ 0 w 2511697"/>
              <a:gd name="connsiteY0" fmla="*/ 47386 h 66341"/>
              <a:gd name="connsiteX1" fmla="*/ 1014157 w 2511697"/>
              <a:gd name="connsiteY1" fmla="*/ 66341 h 66341"/>
              <a:gd name="connsiteX2" fmla="*/ 1999879 w 2511697"/>
              <a:gd name="connsiteY2" fmla="*/ 56863 h 66341"/>
              <a:gd name="connsiteX3" fmla="*/ 2511697 w 2511697"/>
              <a:gd name="connsiteY3" fmla="*/ 0 h 66341"/>
            </a:gdLst>
            <a:ahLst/>
            <a:cxnLst>
              <a:cxn ang="0">
                <a:pos x="connsiteX0" y="connsiteY0"/>
              </a:cxn>
              <a:cxn ang="0">
                <a:pos x="connsiteX1" y="connsiteY1"/>
              </a:cxn>
              <a:cxn ang="0">
                <a:pos x="connsiteX2" y="connsiteY2"/>
              </a:cxn>
              <a:cxn ang="0">
                <a:pos x="connsiteX3" y="connsiteY3"/>
              </a:cxn>
            </a:cxnLst>
            <a:rect l="l" t="t" r="r" b="b"/>
            <a:pathLst>
              <a:path w="2511697" h="66341">
                <a:moveTo>
                  <a:pt x="0" y="47386"/>
                </a:moveTo>
                <a:lnTo>
                  <a:pt x="1014157" y="66341"/>
                </a:lnTo>
                <a:lnTo>
                  <a:pt x="1999879" y="56863"/>
                </a:lnTo>
                <a:cubicBezTo>
                  <a:pt x="2249469" y="45806"/>
                  <a:pt x="2511697" y="0"/>
                  <a:pt x="2511697" y="0"/>
                </a:cubicBezTo>
              </a:path>
            </a:pathLst>
          </a:custGeom>
          <a:ln>
            <a:solidFill>
              <a:schemeClr val="accent6">
                <a:lumMod val="50000"/>
              </a:schemeClr>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0" name="Freeform 9"/>
          <p:cNvSpPr/>
          <p:nvPr/>
        </p:nvSpPr>
        <p:spPr>
          <a:xfrm>
            <a:off x="5298219" y="4330759"/>
            <a:ext cx="199081" cy="464699"/>
          </a:xfrm>
          <a:custGeom>
            <a:avLst/>
            <a:gdLst>
              <a:gd name="connsiteX0" fmla="*/ 170647 w 199081"/>
              <a:gd name="connsiteY0" fmla="*/ 464699 h 464699"/>
              <a:gd name="connsiteX1" fmla="*/ 94822 w 199081"/>
              <a:gd name="connsiteY1" fmla="*/ 246722 h 464699"/>
              <a:gd name="connsiteX2" fmla="*/ 85344 w 199081"/>
              <a:gd name="connsiteY2" fmla="*/ 9790 h 464699"/>
              <a:gd name="connsiteX3" fmla="*/ 41 w 199081"/>
              <a:gd name="connsiteY3" fmla="*/ 47699 h 464699"/>
              <a:gd name="connsiteX4" fmla="*/ 75865 w 199081"/>
              <a:gd name="connsiteY4" fmla="*/ 313 h 464699"/>
              <a:gd name="connsiteX5" fmla="*/ 199081 w 199081"/>
              <a:gd name="connsiteY5" fmla="*/ 76131 h 464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081" h="464699">
                <a:moveTo>
                  <a:pt x="170647" y="464699"/>
                </a:moveTo>
                <a:cubicBezTo>
                  <a:pt x="139843" y="393619"/>
                  <a:pt x="109039" y="322540"/>
                  <a:pt x="94822" y="246722"/>
                </a:cubicBezTo>
                <a:cubicBezTo>
                  <a:pt x="80605" y="170904"/>
                  <a:pt x="101141" y="42960"/>
                  <a:pt x="85344" y="9790"/>
                </a:cubicBezTo>
                <a:cubicBezTo>
                  <a:pt x="69547" y="-23380"/>
                  <a:pt x="1621" y="49278"/>
                  <a:pt x="41" y="47699"/>
                </a:cubicBezTo>
                <a:cubicBezTo>
                  <a:pt x="-1539" y="46120"/>
                  <a:pt x="42692" y="-4426"/>
                  <a:pt x="75865" y="313"/>
                </a:cubicBezTo>
                <a:cubicBezTo>
                  <a:pt x="109038" y="5052"/>
                  <a:pt x="199081" y="76131"/>
                  <a:pt x="199081" y="76131"/>
                </a:cubicBezTo>
              </a:path>
            </a:pathLst>
          </a:custGeom>
          <a:ln>
            <a:solidFill>
              <a:srgbClr val="984807"/>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2" name="TextBox 11"/>
          <p:cNvSpPr txBox="1"/>
          <p:nvPr/>
        </p:nvSpPr>
        <p:spPr>
          <a:xfrm>
            <a:off x="1206835" y="2096727"/>
            <a:ext cx="5484278" cy="369332"/>
          </a:xfrm>
          <a:prstGeom prst="rect">
            <a:avLst/>
          </a:prstGeom>
          <a:noFill/>
        </p:spPr>
        <p:txBody>
          <a:bodyPr wrap="none" rtlCol="0">
            <a:spAutoFit/>
          </a:bodyPr>
          <a:lstStyle/>
          <a:p>
            <a:r>
              <a:rPr lang="en-US" dirty="0" smtClean="0">
                <a:solidFill>
                  <a:srgbClr val="008000"/>
                </a:solidFill>
                <a:latin typeface="AhnbergHand"/>
                <a:cs typeface="AhnbergHand"/>
              </a:rPr>
              <a:t>DNSSEC Signed – Valid DNSSEC records</a:t>
            </a:r>
            <a:endParaRPr lang="en-US" dirty="0">
              <a:solidFill>
                <a:srgbClr val="008000"/>
              </a:solidFill>
              <a:latin typeface="AhnbergHand"/>
              <a:cs typeface="AhnbergHand"/>
            </a:endParaRPr>
          </a:p>
        </p:txBody>
      </p:sp>
      <p:sp>
        <p:nvSpPr>
          <p:cNvPr id="13" name="TextBox 12"/>
          <p:cNvSpPr txBox="1"/>
          <p:nvPr/>
        </p:nvSpPr>
        <p:spPr>
          <a:xfrm>
            <a:off x="1326934" y="2798801"/>
            <a:ext cx="3018775" cy="369332"/>
          </a:xfrm>
          <a:prstGeom prst="rect">
            <a:avLst/>
          </a:prstGeom>
          <a:noFill/>
        </p:spPr>
        <p:txBody>
          <a:bodyPr wrap="none" rtlCol="0">
            <a:spAutoFit/>
          </a:bodyPr>
          <a:lstStyle/>
          <a:p>
            <a:r>
              <a:rPr lang="en-US" dirty="0" smtClean="0">
                <a:solidFill>
                  <a:srgbClr val="0000FF"/>
                </a:solidFill>
                <a:latin typeface="AhnbergHand"/>
                <a:cs typeface="AhnbergHand"/>
              </a:rPr>
              <a:t>NOT DNSSEC Signed</a:t>
            </a:r>
            <a:endParaRPr lang="en-US" dirty="0">
              <a:solidFill>
                <a:srgbClr val="0000FF"/>
              </a:solidFill>
              <a:latin typeface="AhnbergHand"/>
              <a:cs typeface="AhnbergHand"/>
            </a:endParaRPr>
          </a:p>
        </p:txBody>
      </p:sp>
      <p:sp>
        <p:nvSpPr>
          <p:cNvPr id="14" name="TextBox 13"/>
          <p:cNvSpPr txBox="1"/>
          <p:nvPr/>
        </p:nvSpPr>
        <p:spPr>
          <a:xfrm>
            <a:off x="1383803" y="3541761"/>
            <a:ext cx="5795205" cy="369332"/>
          </a:xfrm>
          <a:prstGeom prst="rect">
            <a:avLst/>
          </a:prstGeom>
          <a:noFill/>
        </p:spPr>
        <p:txBody>
          <a:bodyPr wrap="none" rtlCol="0">
            <a:spAutoFit/>
          </a:bodyPr>
          <a:lstStyle/>
          <a:p>
            <a:r>
              <a:rPr lang="en-US" dirty="0" smtClean="0">
                <a:solidFill>
                  <a:srgbClr val="FF0000"/>
                </a:solidFill>
                <a:latin typeface="AhnbergHand"/>
                <a:cs typeface="AhnbergHand"/>
              </a:rPr>
              <a:t>DNSSEC Signed – </a:t>
            </a:r>
            <a:r>
              <a:rPr lang="en-US" dirty="0" err="1" smtClean="0">
                <a:solidFill>
                  <a:srgbClr val="FF0000"/>
                </a:solidFill>
                <a:latin typeface="AhnbergHand"/>
                <a:cs typeface="AhnbergHand"/>
              </a:rPr>
              <a:t>INValid</a:t>
            </a:r>
            <a:r>
              <a:rPr lang="en-US" dirty="0" smtClean="0">
                <a:solidFill>
                  <a:srgbClr val="FF0000"/>
                </a:solidFill>
                <a:latin typeface="AhnbergHand"/>
                <a:cs typeface="AhnbergHand"/>
              </a:rPr>
              <a:t> DNSSEC records</a:t>
            </a:r>
            <a:endParaRPr lang="en-US" dirty="0">
              <a:solidFill>
                <a:srgbClr val="FF0000"/>
              </a:solidFill>
              <a:latin typeface="AhnbergHand"/>
              <a:cs typeface="AhnbergHand"/>
            </a:endParaRPr>
          </a:p>
        </p:txBody>
      </p:sp>
    </p:spTree>
    <p:extLst>
      <p:ext uri="{BB962C8B-B14F-4D97-AF65-F5344CB8AC3E}">
        <p14:creationId xmlns:p14="http://schemas.microsoft.com/office/powerpoint/2010/main" val="266466312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14717</TotalTime>
  <Words>4565</Words>
  <Application>Microsoft Macintosh PowerPoint</Application>
  <PresentationFormat>On-screen Show (4:3)</PresentationFormat>
  <Paragraphs>584</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Office Theme</vt:lpstr>
      <vt:lpstr>Measuring DNSSEC</vt:lpstr>
      <vt:lpstr>What is DNSSEC? </vt:lpstr>
      <vt:lpstr>PowerPoint Presentation</vt:lpstr>
      <vt:lpstr>PowerPoint Presentation</vt:lpstr>
      <vt:lpstr>What are the questions?</vt:lpstr>
      <vt:lpstr>The Experiment</vt:lpstr>
      <vt:lpstr>Experimental Technique</vt:lpstr>
      <vt:lpstr>Experimental Technique</vt:lpstr>
      <vt:lpstr>Experimental Technique</vt:lpstr>
      <vt:lpstr>Example: A DNSSEC-Validating Resolver</vt:lpstr>
      <vt:lpstr>Experiment Run</vt:lpstr>
      <vt:lpstr>DNS Resolvers</vt:lpstr>
      <vt:lpstr>DNS Resolvers</vt:lpstr>
      <vt:lpstr>Q1: What proportion of DNS resolvers are DNSSEC-capable?</vt:lpstr>
      <vt:lpstr>A simple view of the DNS</vt:lpstr>
      <vt:lpstr>But the real world of DNS is a bit more complicated </vt:lpstr>
      <vt:lpstr>How can we interpret what we are seeing?</vt:lpstr>
      <vt:lpstr>PowerPoint Presentation</vt:lpstr>
      <vt:lpstr>PowerPoint Presentation</vt:lpstr>
      <vt:lpstr>PowerPoint Presentation</vt:lpstr>
      <vt:lpstr>PowerPoint Presentation</vt:lpstr>
      <vt:lpstr>Spot the Difference...</vt:lpstr>
      <vt:lpstr>Resolvers:</vt:lpstr>
      <vt:lpstr>Who does DNSSEC Validation?</vt:lpstr>
      <vt:lpstr>“Small-scale” Resolvers</vt:lpstr>
      <vt:lpstr>“Larger” Resolvers:</vt:lpstr>
      <vt:lpstr>“Infrastructure” Resolvers:</vt:lpstr>
      <vt:lpstr>DNSSEC validation by resolver size</vt:lpstr>
      <vt:lpstr>The Biggest Resolvers (by Origin AS)</vt:lpstr>
      <vt:lpstr>The Biggest DNSSEC-Validating Resolvers (by Origin AS)</vt:lpstr>
      <vt:lpstr>Now lets look at Clients:</vt:lpstr>
      <vt:lpstr>Clients:</vt:lpstr>
      <vt:lpstr>Clients:</vt:lpstr>
      <vt:lpstr>Q2: What proportion of users are DNSSEC-validating resolvers?</vt:lpstr>
      <vt:lpstr>Q3: Where can we find DNSSEC-validating clients?</vt:lpstr>
      <vt:lpstr>Q3: Where can we find DNSSEC-validating clients?</vt:lpstr>
      <vt:lpstr>The top of the country list</vt:lpstr>
      <vt:lpstr>The top of the country list</vt:lpstr>
      <vt:lpstr>The bottom of the list</vt:lpstr>
      <vt:lpstr>DNSSEC-Validating Clients by AS – the top AS’s</vt:lpstr>
      <vt:lpstr>DNSSEC-Validating Clients by AS – the top Validating AS’s</vt:lpstr>
      <vt:lpstr>And finally...</vt:lpstr>
      <vt:lpstr>Thank you!</vt:lpstr>
    </vt:vector>
  </TitlesOfParts>
  <Company>APNIC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Measuring DNSSEC</dc:title>
  <dc:creator>Geoff Huston</dc:creator>
  <cp:lastModifiedBy>Geoff Huston</cp:lastModifiedBy>
  <cp:revision>193</cp:revision>
  <cp:lastPrinted>2012-10-14T06:36:43Z</cp:lastPrinted>
  <dcterms:created xsi:type="dcterms:W3CDTF">2012-09-14T03:53:23Z</dcterms:created>
  <dcterms:modified xsi:type="dcterms:W3CDTF">2013-02-25T21:57:10Z</dcterms:modified>
</cp:coreProperties>
</file>