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8" r:id="rId3"/>
    <p:sldId id="257" r:id="rId4"/>
    <p:sldId id="258" r:id="rId5"/>
    <p:sldId id="259" r:id="rId6"/>
    <p:sldId id="260" r:id="rId7"/>
    <p:sldId id="261" r:id="rId8"/>
    <p:sldId id="271" r:id="rId9"/>
    <p:sldId id="272" r:id="rId10"/>
    <p:sldId id="277" r:id="rId11"/>
    <p:sldId id="299" r:id="rId12"/>
    <p:sldId id="262" r:id="rId13"/>
    <p:sldId id="273" r:id="rId14"/>
    <p:sldId id="263" r:id="rId15"/>
    <p:sldId id="266" r:id="rId16"/>
    <p:sldId id="276" r:id="rId17"/>
    <p:sldId id="269" r:id="rId18"/>
    <p:sldId id="279" r:id="rId19"/>
    <p:sldId id="290" r:id="rId20"/>
    <p:sldId id="291" r:id="rId21"/>
    <p:sldId id="280" r:id="rId22"/>
    <p:sldId id="297" r:id="rId23"/>
    <p:sldId id="296" r:id="rId24"/>
    <p:sldId id="281" r:id="rId25"/>
    <p:sldId id="282" r:id="rId26"/>
    <p:sldId id="283" r:id="rId27"/>
    <p:sldId id="284" r:id="rId28"/>
    <p:sldId id="285" r:id="rId29"/>
    <p:sldId id="287" r:id="rId30"/>
    <p:sldId id="286" r:id="rId31"/>
    <p:sldId id="288" r:id="rId32"/>
    <p:sldId id="293" r:id="rId33"/>
    <p:sldId id="292" r:id="rId34"/>
    <p:sldId id="295" r:id="rId35"/>
    <p:sldId id="302" r:id="rId36"/>
    <p:sldId id="264" r:id="rId37"/>
    <p:sldId id="265" r:id="rId38"/>
    <p:sldId id="300" r:id="rId39"/>
    <p:sldId id="301" r:id="rId40"/>
    <p:sldId id="303" r:id="rId41"/>
    <p:sldId id="304" r:id="rId42"/>
    <p:sldId id="30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FF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5" d="100"/>
          <a:sy n="135" d="100"/>
        </p:scale>
        <p:origin x="-3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257915-4AE3-4549-82C9-22292F1CE86E}" type="datetimeFigureOut">
              <a:rPr lang="en-US" smtClean="0"/>
              <a:t>17/07/2014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2080185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2257915-4AE3-4549-82C9-22292F1CE86E}" type="datetimeFigureOut">
              <a:rPr lang="en-US" smtClean="0"/>
              <a:t>17/07/2014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359743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2257915-4AE3-4549-82C9-22292F1CE86E}" type="datetimeFigureOut">
              <a:rPr lang="en-US" smtClean="0"/>
              <a:t>17/07/2014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406279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2257915-4AE3-4549-82C9-22292F1CE86E}" type="datetimeFigureOut">
              <a:rPr lang="en-US" smtClean="0"/>
              <a:t>17/07/2014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345052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2257915-4AE3-4549-82C9-22292F1CE86E}" type="datetimeFigureOut">
              <a:rPr lang="en-US" smtClean="0"/>
              <a:t>17/07/2014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45788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2257915-4AE3-4549-82C9-22292F1CE86E}" type="datetimeFigureOut">
              <a:rPr lang="en-US" smtClean="0"/>
              <a:t>17/07/2014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90520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2257915-4AE3-4549-82C9-22292F1CE86E}" type="datetimeFigureOut">
              <a:rPr lang="en-US" smtClean="0"/>
              <a:t>17/07/2014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62385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2257915-4AE3-4549-82C9-22292F1CE86E}" type="datetimeFigureOut">
              <a:rPr lang="en-US" smtClean="0"/>
              <a:t>17/07/2014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377110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57915-4AE3-4549-82C9-22292F1CE86E}" type="datetimeFigureOut">
              <a:rPr lang="en-US" smtClean="0"/>
              <a:t>17/07/2014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413338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2257915-4AE3-4549-82C9-22292F1CE86E}" type="datetimeFigureOut">
              <a:rPr lang="en-US" smtClean="0"/>
              <a:t>17/07/2014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24457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2257915-4AE3-4549-82C9-22292F1CE86E}" type="datetimeFigureOut">
              <a:rPr lang="en-US" smtClean="0"/>
              <a:t>17/07/2014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01ECF-12F0-FC42-874E-0D6527FE96B2}" type="slidenum">
              <a:rPr lang="en-US" smtClean="0"/>
              <a:t>‹#›</a:t>
            </a:fld>
            <a:endParaRPr lang="en-US"/>
          </a:p>
        </p:txBody>
      </p:sp>
    </p:spTree>
    <p:extLst>
      <p:ext uri="{BB962C8B-B14F-4D97-AF65-F5344CB8AC3E}">
        <p14:creationId xmlns:p14="http://schemas.microsoft.com/office/powerpoint/2010/main" val="4012091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57915-4AE3-4549-82C9-22292F1CE86E}" type="datetimeFigureOut">
              <a:rPr lang="en-US" smtClean="0"/>
              <a:t>17/07/2014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01ECF-12F0-FC42-874E-0D6527FE96B2}" type="slidenum">
              <a:rPr lang="en-US" smtClean="0"/>
              <a:t>‹#›</a:t>
            </a:fld>
            <a:endParaRPr lang="en-US"/>
          </a:p>
        </p:txBody>
      </p:sp>
    </p:spTree>
    <p:extLst>
      <p:ext uri="{BB962C8B-B14F-4D97-AF65-F5344CB8AC3E}">
        <p14:creationId xmlns:p14="http://schemas.microsoft.com/office/powerpoint/2010/main" val="304868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lumMod val="50000"/>
                  </a:schemeClr>
                </a:solidFill>
                <a:latin typeface="Powderfinger Type"/>
                <a:cs typeface="Powderfinger Type"/>
              </a:rPr>
              <a:t>What If Everyone Did </a:t>
            </a:r>
            <a:r>
              <a:rPr lang="en-US" dirty="0">
                <a:solidFill>
                  <a:schemeClr val="accent2">
                    <a:lumMod val="50000"/>
                  </a:schemeClr>
                </a:solidFill>
                <a:latin typeface="Powderfinger Type"/>
                <a:cs typeface="Powderfinger Type"/>
              </a:rPr>
              <a:t>I</a:t>
            </a:r>
            <a:r>
              <a:rPr lang="en-US" dirty="0" smtClean="0">
                <a:solidFill>
                  <a:schemeClr val="accent2">
                    <a:lumMod val="50000"/>
                  </a:schemeClr>
                </a:solidFill>
                <a:latin typeface="Powderfinger Type"/>
                <a:cs typeface="Powderfinger Type"/>
              </a:rPr>
              <a:t>t?</a:t>
            </a:r>
            <a:endParaRPr lang="en-US" dirty="0">
              <a:solidFill>
                <a:schemeClr val="accent2">
                  <a:lumMod val="50000"/>
                </a:schemeClr>
              </a:solidFill>
              <a:latin typeface="Powderfinger Type"/>
              <a:cs typeface="Powderfinger Type"/>
            </a:endParaRPr>
          </a:p>
        </p:txBody>
      </p:sp>
      <p:sp>
        <p:nvSpPr>
          <p:cNvPr id="3" name="Subtitle 2"/>
          <p:cNvSpPr>
            <a:spLocks noGrp="1"/>
          </p:cNvSpPr>
          <p:nvPr>
            <p:ph type="subTitle" idx="1"/>
          </p:nvPr>
        </p:nvSpPr>
        <p:spPr>
          <a:xfrm>
            <a:off x="7369908" y="5476631"/>
            <a:ext cx="1774092" cy="1381369"/>
          </a:xfrm>
        </p:spPr>
        <p:txBody>
          <a:bodyPr>
            <a:normAutofit fontScale="92500"/>
          </a:bodyPr>
          <a:lstStyle/>
          <a:p>
            <a:r>
              <a:rPr lang="en-US" b="1" dirty="0" smtClean="0">
                <a:latin typeface="Vadim's Writing"/>
                <a:cs typeface="Vadim's Writing"/>
              </a:rPr>
              <a:t>Geoff Huston</a:t>
            </a:r>
          </a:p>
          <a:p>
            <a:r>
              <a:rPr lang="en-US" b="1" dirty="0" smtClean="0">
                <a:latin typeface="Vadim's Writing"/>
                <a:cs typeface="Vadim's Writing"/>
              </a:rPr>
              <a:t>APNIC Labs</a:t>
            </a:r>
            <a:endParaRPr lang="en-US" b="1" dirty="0">
              <a:latin typeface="Vadim's Writing"/>
              <a:cs typeface="Vadim's Writing"/>
            </a:endParaRPr>
          </a:p>
        </p:txBody>
      </p:sp>
    </p:spTree>
    <p:extLst>
      <p:ext uri="{BB962C8B-B14F-4D97-AF65-F5344CB8AC3E}">
        <p14:creationId xmlns:p14="http://schemas.microsoft.com/office/powerpoint/2010/main" val="304756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32523"/>
                </a:solidFill>
                <a:latin typeface="Powderfinger Type"/>
                <a:cs typeface="Powderfinger Type"/>
              </a:rPr>
              <a:t>Validation Time</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106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3" y="274638"/>
            <a:ext cx="8229600" cy="1143000"/>
          </a:xfrm>
        </p:spPr>
        <p:txBody>
          <a:bodyPr/>
          <a:lstStyle/>
          <a:p>
            <a:r>
              <a:rPr lang="en-US" dirty="0" smtClean="0">
                <a:solidFill>
                  <a:schemeClr val="accent6">
                    <a:lumMod val="50000"/>
                  </a:schemeClr>
                </a:solidFill>
                <a:latin typeface="Powderfinger Type"/>
                <a:cs typeface="Powderfinger Type"/>
              </a:rPr>
              <a:t>Validation – DNS Queries</a:t>
            </a:r>
            <a:endParaRPr lang="en-US" dirty="0">
              <a:solidFill>
                <a:schemeClr val="accent6">
                  <a:lumMod val="50000"/>
                </a:schemeClr>
              </a:solidFill>
              <a:latin typeface="Powderfinger Type"/>
              <a:cs typeface="Powderfinger Type"/>
            </a:endParaRPr>
          </a:p>
        </p:txBody>
      </p:sp>
      <p:pic>
        <p:nvPicPr>
          <p:cNvPr id="5" name="Picture 4" descr="Screen Shot 2014-07-14 at 12.49.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9144000" cy="2429473"/>
          </a:xfrm>
          <a:prstGeom prst="rect">
            <a:avLst/>
          </a:prstGeom>
        </p:spPr>
      </p:pic>
      <p:sp>
        <p:nvSpPr>
          <p:cNvPr id="8" name="TextBox 7"/>
          <p:cNvSpPr txBox="1"/>
          <p:nvPr/>
        </p:nvSpPr>
        <p:spPr>
          <a:xfrm>
            <a:off x="3207913" y="1364088"/>
            <a:ext cx="1329924" cy="369332"/>
          </a:xfrm>
          <a:prstGeom prst="rect">
            <a:avLst/>
          </a:prstGeom>
          <a:noFill/>
        </p:spPr>
        <p:txBody>
          <a:bodyPr wrap="none" rtlCol="0">
            <a:spAutoFit/>
          </a:bodyPr>
          <a:lstStyle/>
          <a:p>
            <a:r>
              <a:rPr lang="en-US" dirty="0" smtClean="0">
                <a:solidFill>
                  <a:srgbClr val="FF0000"/>
                </a:solidFill>
              </a:rPr>
              <a:t>DNS queries</a:t>
            </a:r>
            <a:endParaRPr lang="en-US" dirty="0">
              <a:solidFill>
                <a:srgbClr val="FF0000"/>
              </a:solidFill>
            </a:endParaRPr>
          </a:p>
        </p:txBody>
      </p:sp>
      <p:sp>
        <p:nvSpPr>
          <p:cNvPr id="9" name="Freeform 8"/>
          <p:cNvSpPr/>
          <p:nvPr/>
        </p:nvSpPr>
        <p:spPr>
          <a:xfrm>
            <a:off x="2713214" y="1759199"/>
            <a:ext cx="823958" cy="705555"/>
          </a:xfrm>
          <a:custGeom>
            <a:avLst/>
            <a:gdLst>
              <a:gd name="connsiteX0" fmla="*/ 823958 w 823958"/>
              <a:gd name="connsiteY0" fmla="*/ 0 h 705555"/>
              <a:gd name="connsiteX1" fmla="*/ 61958 w 823958"/>
              <a:gd name="connsiteY1" fmla="*/ 620889 h 705555"/>
              <a:gd name="connsiteX2" fmla="*/ 43143 w 823958"/>
              <a:gd name="connsiteY2" fmla="*/ 432741 h 705555"/>
              <a:gd name="connsiteX3" fmla="*/ 33736 w 823958"/>
              <a:gd name="connsiteY3" fmla="*/ 686741 h 705555"/>
              <a:gd name="connsiteX4" fmla="*/ 362995 w 823958"/>
              <a:gd name="connsiteY4" fmla="*/ 686741 h 70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58" h="705555">
                <a:moveTo>
                  <a:pt x="823958" y="0"/>
                </a:moveTo>
                <a:cubicBezTo>
                  <a:pt x="508026" y="274383"/>
                  <a:pt x="192094" y="548766"/>
                  <a:pt x="61958" y="620889"/>
                </a:cubicBezTo>
                <a:cubicBezTo>
                  <a:pt x="-68178" y="693012"/>
                  <a:pt x="47847" y="421766"/>
                  <a:pt x="43143" y="432741"/>
                </a:cubicBezTo>
                <a:cubicBezTo>
                  <a:pt x="38439" y="443716"/>
                  <a:pt x="-19573" y="644408"/>
                  <a:pt x="33736" y="686741"/>
                </a:cubicBezTo>
                <a:cubicBezTo>
                  <a:pt x="87045" y="729074"/>
                  <a:pt x="362995" y="686741"/>
                  <a:pt x="362995" y="68674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794000" y="5296370"/>
            <a:ext cx="1917825" cy="369332"/>
          </a:xfrm>
          <a:prstGeom prst="rect">
            <a:avLst/>
          </a:prstGeom>
          <a:noFill/>
        </p:spPr>
        <p:txBody>
          <a:bodyPr wrap="none" rtlCol="0">
            <a:spAutoFit/>
          </a:bodyPr>
          <a:lstStyle/>
          <a:p>
            <a:r>
              <a:rPr lang="en-US" dirty="0" smtClean="0">
                <a:solidFill>
                  <a:srgbClr val="37FF44"/>
                </a:solidFill>
              </a:rPr>
              <a:t>Validation Queries</a:t>
            </a:r>
            <a:endParaRPr lang="en-US" dirty="0">
              <a:solidFill>
                <a:srgbClr val="37FF44"/>
              </a:solidFill>
            </a:endParaRPr>
          </a:p>
        </p:txBody>
      </p:sp>
      <p:sp>
        <p:nvSpPr>
          <p:cNvPr id="12" name="Freeform 11"/>
          <p:cNvSpPr/>
          <p:nvPr/>
        </p:nvSpPr>
        <p:spPr>
          <a:xfrm>
            <a:off x="220874" y="3157505"/>
            <a:ext cx="8762007" cy="1593235"/>
          </a:xfrm>
          <a:custGeom>
            <a:avLst/>
            <a:gdLst>
              <a:gd name="connsiteX0" fmla="*/ 3664385 w 8762007"/>
              <a:gd name="connsiteY0" fmla="*/ 116272 h 1593235"/>
              <a:gd name="connsiteX1" fmla="*/ 1961645 w 8762007"/>
              <a:gd name="connsiteY1" fmla="*/ 88050 h 1593235"/>
              <a:gd name="connsiteX2" fmla="*/ 465867 w 8762007"/>
              <a:gd name="connsiteY2" fmla="*/ 125680 h 1593235"/>
              <a:gd name="connsiteX3" fmla="*/ 33126 w 8762007"/>
              <a:gd name="connsiteY3" fmla="*/ 125680 h 1593235"/>
              <a:gd name="connsiteX4" fmla="*/ 33126 w 8762007"/>
              <a:gd name="connsiteY4" fmla="*/ 492569 h 1593235"/>
              <a:gd name="connsiteX5" fmla="*/ 61348 w 8762007"/>
              <a:gd name="connsiteY5" fmla="*/ 1226346 h 1593235"/>
              <a:gd name="connsiteX6" fmla="*/ 136607 w 8762007"/>
              <a:gd name="connsiteY6" fmla="*/ 1565013 h 1593235"/>
              <a:gd name="connsiteX7" fmla="*/ 804533 w 8762007"/>
              <a:gd name="connsiteY7" fmla="*/ 1565013 h 1593235"/>
              <a:gd name="connsiteX8" fmla="*/ 7399126 w 8762007"/>
              <a:gd name="connsiteY8" fmla="*/ 1593235 h 1593235"/>
              <a:gd name="connsiteX9" fmla="*/ 8217570 w 8762007"/>
              <a:gd name="connsiteY9" fmla="*/ 1311013 h 1593235"/>
              <a:gd name="connsiteX10" fmla="*/ 8443348 w 8762007"/>
              <a:gd name="connsiteY10" fmla="*/ 633680 h 1593235"/>
              <a:gd name="connsiteX11" fmla="*/ 8640904 w 8762007"/>
              <a:gd name="connsiteY11" fmla="*/ 125680 h 1593235"/>
              <a:gd name="connsiteX12" fmla="*/ 8264607 w 8762007"/>
              <a:gd name="connsiteY12" fmla="*/ 3383 h 1593235"/>
              <a:gd name="connsiteX13" fmla="*/ 3542089 w 8762007"/>
              <a:gd name="connsiteY13" fmla="*/ 31606 h 15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2007" h="1593235">
                <a:moveTo>
                  <a:pt x="3664385" y="116272"/>
                </a:moveTo>
                <a:lnTo>
                  <a:pt x="1961645" y="88050"/>
                </a:lnTo>
                <a:cubicBezTo>
                  <a:pt x="1428559" y="89618"/>
                  <a:pt x="787287" y="119408"/>
                  <a:pt x="465867" y="125680"/>
                </a:cubicBezTo>
                <a:cubicBezTo>
                  <a:pt x="144447" y="131952"/>
                  <a:pt x="105249" y="64532"/>
                  <a:pt x="33126" y="125680"/>
                </a:cubicBezTo>
                <a:cubicBezTo>
                  <a:pt x="-38998" y="186828"/>
                  <a:pt x="28422" y="309125"/>
                  <a:pt x="33126" y="492569"/>
                </a:cubicBezTo>
                <a:cubicBezTo>
                  <a:pt x="37830" y="676013"/>
                  <a:pt x="44101" y="1047605"/>
                  <a:pt x="61348" y="1226346"/>
                </a:cubicBezTo>
                <a:cubicBezTo>
                  <a:pt x="78595" y="1405087"/>
                  <a:pt x="12743" y="1508569"/>
                  <a:pt x="136607" y="1565013"/>
                </a:cubicBezTo>
                <a:cubicBezTo>
                  <a:pt x="260471" y="1621457"/>
                  <a:pt x="804533" y="1565013"/>
                  <a:pt x="804533" y="1565013"/>
                </a:cubicBezTo>
                <a:lnTo>
                  <a:pt x="7399126" y="1593235"/>
                </a:lnTo>
                <a:cubicBezTo>
                  <a:pt x="8634632" y="1550902"/>
                  <a:pt x="8043533" y="1470939"/>
                  <a:pt x="8217570" y="1311013"/>
                </a:cubicBezTo>
                <a:cubicBezTo>
                  <a:pt x="8391607" y="1151087"/>
                  <a:pt x="8372792" y="831235"/>
                  <a:pt x="8443348" y="633680"/>
                </a:cubicBezTo>
                <a:cubicBezTo>
                  <a:pt x="8513904" y="436125"/>
                  <a:pt x="8670694" y="230730"/>
                  <a:pt x="8640904" y="125680"/>
                </a:cubicBezTo>
                <a:cubicBezTo>
                  <a:pt x="8611114" y="20630"/>
                  <a:pt x="9114410" y="19062"/>
                  <a:pt x="8264607" y="3383"/>
                </a:cubicBezTo>
                <a:cubicBezTo>
                  <a:pt x="7414805" y="-12296"/>
                  <a:pt x="3542089" y="31606"/>
                  <a:pt x="3542089" y="31606"/>
                </a:cubicBezTo>
              </a:path>
            </a:pathLst>
          </a:custGeom>
          <a:ln>
            <a:solidFill>
              <a:srgbClr val="37FF4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3203971" y="4815492"/>
            <a:ext cx="502548" cy="415027"/>
          </a:xfrm>
          <a:custGeom>
            <a:avLst/>
            <a:gdLst>
              <a:gd name="connsiteX0" fmla="*/ 502548 w 502548"/>
              <a:gd name="connsiteY0" fmla="*/ 415027 h 415027"/>
              <a:gd name="connsiteX1" fmla="*/ 32177 w 502548"/>
              <a:gd name="connsiteY1" fmla="*/ 85767 h 415027"/>
              <a:gd name="connsiteX2" fmla="*/ 41585 w 502548"/>
              <a:gd name="connsiteY2" fmla="*/ 226878 h 415027"/>
              <a:gd name="connsiteX3" fmla="*/ 41585 w 502548"/>
              <a:gd name="connsiteY3" fmla="*/ 19915 h 415027"/>
              <a:gd name="connsiteX4" fmla="*/ 286177 w 502548"/>
              <a:gd name="connsiteY4" fmla="*/ 19915 h 41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48" h="415027">
                <a:moveTo>
                  <a:pt x="502548" y="415027"/>
                </a:moveTo>
                <a:cubicBezTo>
                  <a:pt x="305776" y="266076"/>
                  <a:pt x="109004" y="117125"/>
                  <a:pt x="32177" y="85767"/>
                </a:cubicBezTo>
                <a:cubicBezTo>
                  <a:pt x="-44650" y="54409"/>
                  <a:pt x="40017" y="237853"/>
                  <a:pt x="41585" y="226878"/>
                </a:cubicBezTo>
                <a:cubicBezTo>
                  <a:pt x="43153" y="215903"/>
                  <a:pt x="820" y="54409"/>
                  <a:pt x="41585" y="19915"/>
                </a:cubicBezTo>
                <a:cubicBezTo>
                  <a:pt x="82350" y="-14579"/>
                  <a:pt x="184263" y="2668"/>
                  <a:pt x="286177" y="19915"/>
                </a:cubicBezTo>
              </a:path>
            </a:pathLst>
          </a:custGeom>
          <a:ln>
            <a:solidFill>
              <a:srgbClr val="37FF4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27758" y="2355793"/>
            <a:ext cx="8985971" cy="901609"/>
          </a:xfrm>
          <a:custGeom>
            <a:avLst/>
            <a:gdLst>
              <a:gd name="connsiteX0" fmla="*/ 4146686 w 8985971"/>
              <a:gd name="connsiteY0" fmla="*/ 137170 h 901609"/>
              <a:gd name="connsiteX1" fmla="*/ 1766612 w 8985971"/>
              <a:gd name="connsiteY1" fmla="*/ 146577 h 901609"/>
              <a:gd name="connsiteX2" fmla="*/ 543649 w 8985971"/>
              <a:gd name="connsiteY2" fmla="*/ 80726 h 901609"/>
              <a:gd name="connsiteX3" fmla="*/ 26242 w 8985971"/>
              <a:gd name="connsiteY3" fmla="*/ 221837 h 901609"/>
              <a:gd name="connsiteX4" fmla="*/ 82686 w 8985971"/>
              <a:gd name="connsiteY4" fmla="*/ 729837 h 901609"/>
              <a:gd name="connsiteX5" fmla="*/ 139131 w 8985971"/>
              <a:gd name="connsiteY5" fmla="*/ 889763 h 901609"/>
              <a:gd name="connsiteX6" fmla="*/ 1211575 w 8985971"/>
              <a:gd name="connsiteY6" fmla="*/ 889763 h 901609"/>
              <a:gd name="connsiteX7" fmla="*/ 5501353 w 8985971"/>
              <a:gd name="connsiteY7" fmla="*/ 870948 h 901609"/>
              <a:gd name="connsiteX8" fmla="*/ 8088390 w 8985971"/>
              <a:gd name="connsiteY8" fmla="*/ 880355 h 901609"/>
              <a:gd name="connsiteX9" fmla="*/ 8549353 w 8985971"/>
              <a:gd name="connsiteY9" fmla="*/ 598133 h 901609"/>
              <a:gd name="connsiteX10" fmla="*/ 8558761 w 8985971"/>
              <a:gd name="connsiteY10" fmla="*/ 52503 h 901609"/>
              <a:gd name="connsiteX11" fmla="*/ 2989575 w 8985971"/>
              <a:gd name="connsiteY11" fmla="*/ 52503 h 9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5971" h="901609">
                <a:moveTo>
                  <a:pt x="4146686" y="137170"/>
                </a:moveTo>
                <a:lnTo>
                  <a:pt x="1766612" y="146577"/>
                </a:lnTo>
                <a:cubicBezTo>
                  <a:pt x="1166106" y="137170"/>
                  <a:pt x="833711" y="68183"/>
                  <a:pt x="543649" y="80726"/>
                </a:cubicBezTo>
                <a:cubicBezTo>
                  <a:pt x="253587" y="93269"/>
                  <a:pt x="103069" y="113652"/>
                  <a:pt x="26242" y="221837"/>
                </a:cubicBezTo>
                <a:cubicBezTo>
                  <a:pt x="-50585" y="330022"/>
                  <a:pt x="63871" y="618516"/>
                  <a:pt x="82686" y="729837"/>
                </a:cubicBezTo>
                <a:cubicBezTo>
                  <a:pt x="101501" y="841158"/>
                  <a:pt x="-49017" y="863109"/>
                  <a:pt x="139131" y="889763"/>
                </a:cubicBezTo>
                <a:cubicBezTo>
                  <a:pt x="327279" y="916417"/>
                  <a:pt x="1211575" y="889763"/>
                  <a:pt x="1211575" y="889763"/>
                </a:cubicBezTo>
                <a:lnTo>
                  <a:pt x="5501353" y="870948"/>
                </a:lnTo>
                <a:cubicBezTo>
                  <a:pt x="6647489" y="869380"/>
                  <a:pt x="7580390" y="925824"/>
                  <a:pt x="8088390" y="880355"/>
                </a:cubicBezTo>
                <a:cubicBezTo>
                  <a:pt x="8596390" y="834886"/>
                  <a:pt x="8470958" y="736108"/>
                  <a:pt x="8549353" y="598133"/>
                </a:cubicBezTo>
                <a:cubicBezTo>
                  <a:pt x="8627748" y="460158"/>
                  <a:pt x="9485390" y="143441"/>
                  <a:pt x="8558761" y="52503"/>
                </a:cubicBezTo>
                <a:cubicBezTo>
                  <a:pt x="7632132" y="-38435"/>
                  <a:pt x="5310853" y="7034"/>
                  <a:pt x="2989575" y="5250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4461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476"/>
          <a:stretch/>
        </p:blipFill>
        <p:spPr>
          <a:xfrm>
            <a:off x="457200" y="947616"/>
            <a:ext cx="8229600" cy="5832230"/>
          </a:xfrm>
        </p:spPr>
      </p:pic>
      <p:sp>
        <p:nvSpPr>
          <p:cNvPr id="2" name="Title 1"/>
          <p:cNvSpPr>
            <a:spLocks noGrp="1"/>
          </p:cNvSpPr>
          <p:nvPr>
            <p:ph type="title"/>
          </p:nvPr>
        </p:nvSpPr>
        <p:spPr>
          <a:xfrm>
            <a:off x="457200" y="20644"/>
            <a:ext cx="8229600" cy="1143000"/>
          </a:xfrm>
        </p:spPr>
        <p:txBody>
          <a:bodyPr/>
          <a:lstStyle/>
          <a:p>
            <a:r>
              <a:rPr lang="en-US" dirty="0" smtClean="0">
                <a:solidFill>
                  <a:srgbClr val="632523"/>
                </a:solidFill>
                <a:latin typeface="Powderfinger Type"/>
                <a:cs typeface="Powderfinger Type"/>
              </a:rPr>
              <a:t>Time Cost</a:t>
            </a:r>
            <a:endParaRPr lang="en-US" dirty="0">
              <a:solidFill>
                <a:srgbClr val="632523"/>
              </a:solidFill>
              <a:latin typeface="Powderfinger Type"/>
              <a:cs typeface="Powderfinger Type"/>
            </a:endParaRPr>
          </a:p>
        </p:txBody>
      </p:sp>
      <p:sp>
        <p:nvSpPr>
          <p:cNvPr id="5" name="TextBox 4"/>
          <p:cNvSpPr txBox="1"/>
          <p:nvPr/>
        </p:nvSpPr>
        <p:spPr>
          <a:xfrm>
            <a:off x="1533768" y="2066834"/>
            <a:ext cx="2813540" cy="2246769"/>
          </a:xfrm>
          <a:prstGeom prst="rect">
            <a:avLst/>
          </a:prstGeom>
          <a:solidFill>
            <a:schemeClr val="bg1"/>
          </a:solidFill>
        </p:spPr>
        <p:txBody>
          <a:bodyPr wrap="square" rtlCol="0">
            <a:spAutoFit/>
          </a:bodyPr>
          <a:lstStyle/>
          <a:p>
            <a:r>
              <a:rPr lang="en-US" sz="1400" dirty="0" smtClean="0"/>
              <a:t>Distribution of elapsed time difference, measured at the server, from the first DNS query until the WEB object fetch, comparing the unsigned domain to the signed domain. There are three types of clients: those who validate, those who do not validate, and those who use a mix of validating and non-validating resolvers</a:t>
            </a:r>
            <a:endParaRPr lang="en-US" sz="1400" dirty="0"/>
          </a:p>
        </p:txBody>
      </p:sp>
    </p:spTree>
    <p:extLst>
      <p:ext uri="{BB962C8B-B14F-4D97-AF65-F5344CB8AC3E}">
        <p14:creationId xmlns:p14="http://schemas.microsoft.com/office/powerpoint/2010/main" val="375764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476"/>
          <a:stretch/>
        </p:blipFill>
        <p:spPr>
          <a:xfrm>
            <a:off x="457200" y="947616"/>
            <a:ext cx="8229600" cy="5832230"/>
          </a:xfrm>
        </p:spPr>
      </p:pic>
      <p:sp>
        <p:nvSpPr>
          <p:cNvPr id="2" name="Title 1"/>
          <p:cNvSpPr>
            <a:spLocks noGrp="1"/>
          </p:cNvSpPr>
          <p:nvPr>
            <p:ph type="title"/>
          </p:nvPr>
        </p:nvSpPr>
        <p:spPr>
          <a:xfrm>
            <a:off x="457200" y="20644"/>
            <a:ext cx="8229600" cy="1143000"/>
          </a:xfrm>
        </p:spPr>
        <p:txBody>
          <a:bodyPr/>
          <a:lstStyle/>
          <a:p>
            <a:r>
              <a:rPr lang="en-US" dirty="0" smtClean="0">
                <a:solidFill>
                  <a:srgbClr val="632523"/>
                </a:solidFill>
                <a:latin typeface="Powderfinger Type"/>
                <a:cs typeface="Powderfinger Type"/>
              </a:rPr>
              <a:t>Time Cost</a:t>
            </a:r>
            <a:endParaRPr lang="en-US" dirty="0">
              <a:solidFill>
                <a:srgbClr val="632523"/>
              </a:solidFill>
              <a:latin typeface="Powderfinger Type"/>
              <a:cs typeface="Powderfinger Type"/>
            </a:endParaRPr>
          </a:p>
        </p:txBody>
      </p:sp>
      <p:sp>
        <p:nvSpPr>
          <p:cNvPr id="5" name="TextBox 4"/>
          <p:cNvSpPr txBox="1"/>
          <p:nvPr/>
        </p:nvSpPr>
        <p:spPr>
          <a:xfrm>
            <a:off x="1533768" y="2066834"/>
            <a:ext cx="2813540" cy="2246769"/>
          </a:xfrm>
          <a:prstGeom prst="rect">
            <a:avLst/>
          </a:prstGeom>
          <a:solidFill>
            <a:schemeClr val="bg1"/>
          </a:solidFill>
        </p:spPr>
        <p:txBody>
          <a:bodyPr wrap="square" rtlCol="0">
            <a:spAutoFit/>
          </a:bodyPr>
          <a:lstStyle/>
          <a:p>
            <a:r>
              <a:rPr lang="en-US" sz="1400" dirty="0" smtClean="0"/>
              <a:t>Distribution of elapsed time difference, measured at the server, from the first DNS query until the WEB object fetch, comparing the unsigned domain to the signed domain. There are three types of clients: those who validate, those who do not validate, and those who use a mix of validating and non-validating resolvers</a:t>
            </a:r>
            <a:endParaRPr lang="en-US" sz="1400" dirty="0"/>
          </a:p>
        </p:txBody>
      </p:sp>
      <p:sp>
        <p:nvSpPr>
          <p:cNvPr id="3" name="Freeform 2"/>
          <p:cNvSpPr/>
          <p:nvPr/>
        </p:nvSpPr>
        <p:spPr>
          <a:xfrm>
            <a:off x="5122836" y="4137865"/>
            <a:ext cx="1621238" cy="1914435"/>
          </a:xfrm>
          <a:custGeom>
            <a:avLst/>
            <a:gdLst>
              <a:gd name="connsiteX0" fmla="*/ 133010 w 1621238"/>
              <a:gd name="connsiteY0" fmla="*/ 1078904 h 1914435"/>
              <a:gd name="connsiteX1" fmla="*/ 181856 w 1621238"/>
              <a:gd name="connsiteY1" fmla="*/ 1674827 h 1914435"/>
              <a:gd name="connsiteX2" fmla="*/ 670318 w 1621238"/>
              <a:gd name="connsiteY2" fmla="*/ 1899520 h 1914435"/>
              <a:gd name="connsiteX3" fmla="*/ 1569087 w 1621238"/>
              <a:gd name="connsiteY3" fmla="*/ 1293827 h 1914435"/>
              <a:gd name="connsiteX4" fmla="*/ 1442087 w 1621238"/>
              <a:gd name="connsiteY4" fmla="*/ 307135 h 1914435"/>
              <a:gd name="connsiteX5" fmla="*/ 846164 w 1621238"/>
              <a:gd name="connsiteY5" fmla="*/ 14058 h 1914435"/>
              <a:gd name="connsiteX6" fmla="*/ 103702 w 1621238"/>
              <a:gd name="connsiteY6" fmla="*/ 668597 h 1914435"/>
              <a:gd name="connsiteX7" fmla="*/ 6010 w 1621238"/>
              <a:gd name="connsiteY7" fmla="*/ 1186366 h 191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238" h="1914435">
                <a:moveTo>
                  <a:pt x="133010" y="1078904"/>
                </a:moveTo>
                <a:cubicBezTo>
                  <a:pt x="112657" y="1308481"/>
                  <a:pt x="92305" y="1538058"/>
                  <a:pt x="181856" y="1674827"/>
                </a:cubicBezTo>
                <a:cubicBezTo>
                  <a:pt x="271407" y="1811596"/>
                  <a:pt x="439113" y="1963020"/>
                  <a:pt x="670318" y="1899520"/>
                </a:cubicBezTo>
                <a:cubicBezTo>
                  <a:pt x="901523" y="1836020"/>
                  <a:pt x="1440459" y="1559225"/>
                  <a:pt x="1569087" y="1293827"/>
                </a:cubicBezTo>
                <a:cubicBezTo>
                  <a:pt x="1697715" y="1028429"/>
                  <a:pt x="1562574" y="520430"/>
                  <a:pt x="1442087" y="307135"/>
                </a:cubicBezTo>
                <a:cubicBezTo>
                  <a:pt x="1321600" y="93840"/>
                  <a:pt x="1069228" y="-46186"/>
                  <a:pt x="846164" y="14058"/>
                </a:cubicBezTo>
                <a:cubicBezTo>
                  <a:pt x="623100" y="74302"/>
                  <a:pt x="243728" y="473212"/>
                  <a:pt x="103702" y="668597"/>
                </a:cubicBezTo>
                <a:cubicBezTo>
                  <a:pt x="-36324" y="863982"/>
                  <a:pt x="6010" y="1186366"/>
                  <a:pt x="6010" y="1186366"/>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6278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0" b="-646"/>
          <a:stretch/>
        </p:blipFill>
        <p:spPr>
          <a:xfrm>
            <a:off x="457200" y="967154"/>
            <a:ext cx="8229600" cy="5822461"/>
          </a:xfrm>
        </p:spPr>
      </p:pic>
      <p:sp>
        <p:nvSpPr>
          <p:cNvPr id="2" name="Title 1"/>
          <p:cNvSpPr>
            <a:spLocks noGrp="1"/>
          </p:cNvSpPr>
          <p:nvPr>
            <p:ph type="title"/>
          </p:nvPr>
        </p:nvSpPr>
        <p:spPr>
          <a:xfrm>
            <a:off x="457200" y="40182"/>
            <a:ext cx="8229600" cy="1143000"/>
          </a:xfrm>
        </p:spPr>
        <p:txBody>
          <a:bodyPr/>
          <a:lstStyle/>
          <a:p>
            <a:r>
              <a:rPr lang="en-US" dirty="0" smtClean="0">
                <a:solidFill>
                  <a:srgbClr val="632523"/>
                </a:solidFill>
                <a:latin typeface="Powderfinger Type"/>
                <a:cs typeface="Powderfinger Type"/>
              </a:rPr>
              <a:t>Time Cost</a:t>
            </a:r>
            <a:endParaRPr lang="en-US" dirty="0">
              <a:solidFill>
                <a:srgbClr val="632523"/>
              </a:solidFill>
              <a:latin typeface="Powderfinger Type"/>
              <a:cs typeface="Powderfinger Type"/>
            </a:endParaRPr>
          </a:p>
        </p:txBody>
      </p:sp>
      <p:sp>
        <p:nvSpPr>
          <p:cNvPr id="5" name="TextBox 4"/>
          <p:cNvSpPr txBox="1"/>
          <p:nvPr/>
        </p:nvSpPr>
        <p:spPr>
          <a:xfrm>
            <a:off x="4972537" y="2906988"/>
            <a:ext cx="2813540" cy="954107"/>
          </a:xfrm>
          <a:prstGeom prst="rect">
            <a:avLst/>
          </a:prstGeom>
          <a:solidFill>
            <a:schemeClr val="bg1"/>
          </a:solidFill>
        </p:spPr>
        <p:txBody>
          <a:bodyPr wrap="square" rtlCol="0">
            <a:spAutoFit/>
          </a:bodyPr>
          <a:lstStyle/>
          <a:p>
            <a:r>
              <a:rPr lang="en-US" sz="1400" dirty="0" smtClean="0"/>
              <a:t>Cumulative </a:t>
            </a:r>
            <a:r>
              <a:rPr lang="en-US" sz="1400" dirty="0"/>
              <a:t>d</a:t>
            </a:r>
            <a:r>
              <a:rPr lang="en-US" sz="1400" dirty="0" smtClean="0"/>
              <a:t>istribution of elapsed time difference, measured at the server, from the first DNS query until the WEB object fetch</a:t>
            </a:r>
            <a:endParaRPr lang="en-US" sz="1400" dirty="0"/>
          </a:p>
        </p:txBody>
      </p:sp>
      <p:cxnSp>
        <p:nvCxnSpPr>
          <p:cNvPr id="6" name="Straight Connector 5"/>
          <p:cNvCxnSpPr/>
          <p:nvPr/>
        </p:nvCxnSpPr>
        <p:spPr>
          <a:xfrm>
            <a:off x="1185333" y="2681111"/>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12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
            <a:ext cx="8229600" cy="1143000"/>
          </a:xfrm>
        </p:spPr>
        <p:txBody>
          <a:bodyPr/>
          <a:lstStyle/>
          <a:p>
            <a:r>
              <a:rPr lang="en-US" dirty="0" smtClean="0">
                <a:solidFill>
                  <a:schemeClr val="accent2">
                    <a:lumMod val="50000"/>
                  </a:schemeClr>
                </a:solidFill>
                <a:latin typeface="Powderfinger Type"/>
                <a:cs typeface="Powderfinger Type"/>
              </a:rPr>
              <a:t>DNS Resolution Time</a:t>
            </a:r>
            <a:endParaRPr lang="en-US" dirty="0">
              <a:solidFill>
                <a:schemeClr val="accent2">
                  <a:lumMod val="50000"/>
                </a:schemeClr>
              </a:solidFill>
              <a:latin typeface="Powderfinger Type"/>
              <a:cs typeface="Powderfinger Type"/>
            </a:endParaRPr>
          </a:p>
        </p:txBody>
      </p:sp>
      <p:pic>
        <p:nvPicPr>
          <p:cNvPr id="8" name="Content Placeholder 7"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1829"/>
          <a:stretch/>
        </p:blipFill>
        <p:spPr>
          <a:xfrm>
            <a:off x="457200" y="947616"/>
            <a:ext cx="8229600" cy="5910384"/>
          </a:xfrm>
        </p:spPr>
      </p:pic>
      <p:sp>
        <p:nvSpPr>
          <p:cNvPr id="9" name="TextBox 8"/>
          <p:cNvSpPr txBox="1"/>
          <p:nvPr/>
        </p:nvSpPr>
        <p:spPr>
          <a:xfrm>
            <a:off x="4972537" y="2906988"/>
            <a:ext cx="2813540" cy="954107"/>
          </a:xfrm>
          <a:prstGeom prst="rect">
            <a:avLst/>
          </a:prstGeom>
          <a:solidFill>
            <a:schemeClr val="bg1"/>
          </a:solidFill>
        </p:spPr>
        <p:txBody>
          <a:bodyPr wrap="square" rtlCol="0">
            <a:spAutoFit/>
          </a:bodyPr>
          <a:lstStyle/>
          <a:p>
            <a:r>
              <a:rPr lang="en-US" sz="1400" dirty="0" smtClean="0"/>
              <a:t>This measures just the DNS resolution part, collecting the elapsed time between the first and last queries for a domain name</a:t>
            </a:r>
            <a:endParaRPr lang="en-US" sz="1400" dirty="0"/>
          </a:p>
        </p:txBody>
      </p:sp>
    </p:spTree>
    <p:extLst>
      <p:ext uri="{BB962C8B-B14F-4D97-AF65-F5344CB8AC3E}">
        <p14:creationId xmlns:p14="http://schemas.microsoft.com/office/powerpoint/2010/main" val="260600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Powderfinger Type"/>
                <a:cs typeface="Powderfinger Type"/>
              </a:rPr>
              <a:t>Unsigned/Non-Validating </a:t>
            </a:r>
            <a:r>
              <a:rPr lang="en-US" dirty="0" err="1" smtClean="0">
                <a:solidFill>
                  <a:schemeClr val="accent6">
                    <a:lumMod val="50000"/>
                  </a:schemeClr>
                </a:solidFill>
                <a:latin typeface="Powderfinger Type"/>
                <a:cs typeface="Powderfinger Type"/>
              </a:rPr>
              <a:t>vs</a:t>
            </a:r>
            <a:r>
              <a:rPr lang="en-US" dirty="0" smtClean="0">
                <a:solidFill>
                  <a:schemeClr val="accent6">
                    <a:lumMod val="50000"/>
                  </a:schemeClr>
                </a:solidFill>
                <a:latin typeface="Powderfinger Type"/>
                <a:cs typeface="Powderfinger Type"/>
              </a:rPr>
              <a:t> Signed/Validating</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85000" lnSpcReduction="10000"/>
          </a:bodyPr>
          <a:lstStyle/>
          <a:p>
            <a:r>
              <a:rPr lang="en-US" dirty="0" smtClean="0"/>
              <a:t>The previous distribution is skewed by the observation that 80% of the trigger condition that caused queries for the validly signed name were initiated on hosts who exclusively used non-validating resolvers</a:t>
            </a:r>
          </a:p>
          <a:p>
            <a:r>
              <a:rPr lang="en-US" dirty="0" smtClean="0"/>
              <a:t>Can we remove that factor from the data?</a:t>
            </a:r>
          </a:p>
          <a:p>
            <a:endParaRPr lang="en-US" dirty="0"/>
          </a:p>
          <a:p>
            <a:r>
              <a:rPr lang="en-US" dirty="0" smtClean="0"/>
              <a:t>Let’s try a slightly different comparison, and compare the total DNS query time between</a:t>
            </a:r>
          </a:p>
          <a:p>
            <a:pPr lvl="1"/>
            <a:r>
              <a:rPr lang="en-US" dirty="0"/>
              <a:t>N</a:t>
            </a:r>
            <a:r>
              <a:rPr lang="en-US" dirty="0" smtClean="0"/>
              <a:t>on-validating users querying an unsigned name</a:t>
            </a:r>
          </a:p>
          <a:p>
            <a:pPr marL="457200" lvl="1" indent="0">
              <a:buNone/>
            </a:pPr>
            <a:r>
              <a:rPr lang="en-US" dirty="0"/>
              <a:t>a</a:t>
            </a:r>
            <a:r>
              <a:rPr lang="en-US" dirty="0" smtClean="0"/>
              <a:t>nd</a:t>
            </a:r>
          </a:p>
          <a:p>
            <a:pPr lvl="1"/>
            <a:r>
              <a:rPr lang="en-US" dirty="0" smtClean="0"/>
              <a:t>Validating users querying for a signed name</a:t>
            </a:r>
            <a:endParaRPr lang="en-US" dirty="0"/>
          </a:p>
        </p:txBody>
      </p:sp>
    </p:spTree>
    <p:extLst>
      <p:ext uri="{BB962C8B-B14F-4D97-AF65-F5344CB8AC3E}">
        <p14:creationId xmlns:p14="http://schemas.microsoft.com/office/powerpoint/2010/main" val="46805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63"/>
            <a:ext cx="9144000" cy="1143000"/>
          </a:xfrm>
        </p:spPr>
        <p:txBody>
          <a:bodyPr>
            <a:noAutofit/>
          </a:bodyPr>
          <a:lstStyle/>
          <a:p>
            <a:r>
              <a:rPr lang="en-US" sz="3600" dirty="0">
                <a:solidFill>
                  <a:srgbClr val="632523"/>
                </a:solidFill>
                <a:latin typeface="Powderfinger Type"/>
                <a:cs typeface="Powderfinger Type"/>
              </a:rPr>
              <a:t>l</a:t>
            </a:r>
            <a:r>
              <a:rPr lang="en-US" sz="3600" dirty="0" smtClean="0">
                <a:solidFill>
                  <a:srgbClr val="632523"/>
                </a:solidFill>
                <a:latin typeface="Powderfinger Type"/>
                <a:cs typeface="Powderfinger Type"/>
              </a:rPr>
              <a:t>ike-to-</a:t>
            </a:r>
            <a:r>
              <a:rPr lang="en-US" sz="3600" dirty="0">
                <a:solidFill>
                  <a:srgbClr val="632523"/>
                </a:solidFill>
                <a:latin typeface="Powderfinger Type"/>
                <a:cs typeface="Powderfinger Type"/>
              </a:rPr>
              <a:t>like: unsigned </a:t>
            </a:r>
            <a:r>
              <a:rPr lang="en-US" sz="3600" dirty="0" err="1">
                <a:solidFill>
                  <a:srgbClr val="632523"/>
                </a:solidFill>
                <a:latin typeface="Powderfinger Type"/>
                <a:cs typeface="Powderfinger Type"/>
              </a:rPr>
              <a:t>vs</a:t>
            </a:r>
            <a:r>
              <a:rPr lang="en-US" sz="3600" dirty="0">
                <a:solidFill>
                  <a:srgbClr val="632523"/>
                </a:solidFill>
                <a:latin typeface="Powderfinger Type"/>
                <a:cs typeface="Powderfinger Type"/>
              </a:rPr>
              <a:t> signed</a:t>
            </a: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979" b="-1830"/>
          <a:stretch/>
        </p:blipFill>
        <p:spPr>
          <a:xfrm>
            <a:off x="457200" y="859692"/>
            <a:ext cx="8229600" cy="5998307"/>
          </a:xfrm>
        </p:spPr>
      </p:pic>
      <p:cxnSp>
        <p:nvCxnSpPr>
          <p:cNvPr id="5" name="Straight Connector 4"/>
          <p:cNvCxnSpPr/>
          <p:nvPr/>
        </p:nvCxnSpPr>
        <p:spPr>
          <a:xfrm>
            <a:off x="1185333" y="2690518"/>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000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63"/>
            <a:ext cx="9144000" cy="1143000"/>
          </a:xfrm>
        </p:spPr>
        <p:txBody>
          <a:bodyPr>
            <a:noAutofit/>
          </a:bodyPr>
          <a:lstStyle/>
          <a:p>
            <a:r>
              <a:rPr lang="en-US" sz="3600" dirty="0">
                <a:solidFill>
                  <a:srgbClr val="632523"/>
                </a:solidFill>
                <a:latin typeface="Powderfinger Type"/>
                <a:cs typeface="Powderfinger Type"/>
              </a:rPr>
              <a:t>l</a:t>
            </a:r>
            <a:r>
              <a:rPr lang="en-US" sz="3600" dirty="0" smtClean="0">
                <a:solidFill>
                  <a:srgbClr val="632523"/>
                </a:solidFill>
                <a:latin typeface="Powderfinger Type"/>
                <a:cs typeface="Powderfinger Type"/>
              </a:rPr>
              <a:t>ike-to-</a:t>
            </a:r>
            <a:r>
              <a:rPr lang="en-US" sz="4000" dirty="0" smtClean="0">
                <a:solidFill>
                  <a:srgbClr val="632523"/>
                </a:solidFill>
                <a:latin typeface="Powderfinger Type"/>
                <a:cs typeface="Powderfinger Type"/>
              </a:rPr>
              <a:t>like</a:t>
            </a:r>
            <a:r>
              <a:rPr lang="en-US" sz="3600" dirty="0" smtClean="0">
                <a:solidFill>
                  <a:srgbClr val="632523"/>
                </a:solidFill>
                <a:latin typeface="Powderfinger Type"/>
                <a:cs typeface="Powderfinger Type"/>
              </a:rPr>
              <a:t>: unsigned </a:t>
            </a:r>
            <a:r>
              <a:rPr lang="en-US" sz="3600" dirty="0" err="1" smtClean="0">
                <a:solidFill>
                  <a:srgbClr val="632523"/>
                </a:solidFill>
                <a:latin typeface="Powderfinger Type"/>
                <a:cs typeface="Powderfinger Type"/>
              </a:rPr>
              <a:t>vs</a:t>
            </a:r>
            <a:r>
              <a:rPr lang="en-US" sz="3600" dirty="0" smtClean="0">
                <a:solidFill>
                  <a:srgbClr val="632523"/>
                </a:solidFill>
                <a:latin typeface="Powderfinger Type"/>
                <a:cs typeface="Powderfinger Type"/>
              </a:rPr>
              <a:t> signed</a:t>
            </a:r>
            <a:endParaRPr lang="en-US" sz="3600" dirty="0">
              <a:solidFill>
                <a:srgbClr val="632523"/>
              </a:solidFill>
              <a:latin typeface="Powderfinger Type"/>
              <a:cs typeface="Powderfinger Type"/>
            </a:endParaRP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979" b="-1830"/>
          <a:stretch/>
        </p:blipFill>
        <p:spPr>
          <a:xfrm>
            <a:off x="457200" y="859692"/>
            <a:ext cx="8229600" cy="5998307"/>
          </a:xfrm>
        </p:spPr>
      </p:pic>
      <p:sp>
        <p:nvSpPr>
          <p:cNvPr id="5" name="Freeform 4"/>
          <p:cNvSpPr/>
          <p:nvPr/>
        </p:nvSpPr>
        <p:spPr>
          <a:xfrm>
            <a:off x="906051" y="2214138"/>
            <a:ext cx="696103" cy="1084621"/>
          </a:xfrm>
          <a:custGeom>
            <a:avLst/>
            <a:gdLst>
              <a:gd name="connsiteX0" fmla="*/ 461641 w 696103"/>
              <a:gd name="connsiteY0" fmla="*/ 804554 h 1084621"/>
              <a:gd name="connsiteX1" fmla="*/ 637487 w 696103"/>
              <a:gd name="connsiteY1" fmla="*/ 71862 h 1084621"/>
              <a:gd name="connsiteX2" fmla="*/ 31795 w 696103"/>
              <a:gd name="connsiteY2" fmla="*/ 140247 h 1084621"/>
              <a:gd name="connsiteX3" fmla="*/ 149026 w 696103"/>
              <a:gd name="connsiteY3" fmla="*/ 1068324 h 1084621"/>
              <a:gd name="connsiteX4" fmla="*/ 696103 w 696103"/>
              <a:gd name="connsiteY4" fmla="*/ 755708 h 108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103" h="1084621">
                <a:moveTo>
                  <a:pt x="461641" y="804554"/>
                </a:moveTo>
                <a:cubicBezTo>
                  <a:pt x="585384" y="493567"/>
                  <a:pt x="709128" y="182580"/>
                  <a:pt x="637487" y="71862"/>
                </a:cubicBezTo>
                <a:cubicBezTo>
                  <a:pt x="565846" y="-38856"/>
                  <a:pt x="113205" y="-25830"/>
                  <a:pt x="31795" y="140247"/>
                </a:cubicBezTo>
                <a:cubicBezTo>
                  <a:pt x="-49615" y="306324"/>
                  <a:pt x="38308" y="965747"/>
                  <a:pt x="149026" y="1068324"/>
                </a:cubicBezTo>
                <a:cubicBezTo>
                  <a:pt x="259744" y="1170901"/>
                  <a:pt x="696103" y="755708"/>
                  <a:pt x="696103" y="755708"/>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699682" y="2454461"/>
            <a:ext cx="696103" cy="1084621"/>
          </a:xfrm>
          <a:custGeom>
            <a:avLst/>
            <a:gdLst>
              <a:gd name="connsiteX0" fmla="*/ 461641 w 696103"/>
              <a:gd name="connsiteY0" fmla="*/ 804554 h 1084621"/>
              <a:gd name="connsiteX1" fmla="*/ 637487 w 696103"/>
              <a:gd name="connsiteY1" fmla="*/ 71862 h 1084621"/>
              <a:gd name="connsiteX2" fmla="*/ 31795 w 696103"/>
              <a:gd name="connsiteY2" fmla="*/ 140247 h 1084621"/>
              <a:gd name="connsiteX3" fmla="*/ 149026 w 696103"/>
              <a:gd name="connsiteY3" fmla="*/ 1068324 h 1084621"/>
              <a:gd name="connsiteX4" fmla="*/ 696103 w 696103"/>
              <a:gd name="connsiteY4" fmla="*/ 755708 h 108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103" h="1084621">
                <a:moveTo>
                  <a:pt x="461641" y="804554"/>
                </a:moveTo>
                <a:cubicBezTo>
                  <a:pt x="585384" y="493567"/>
                  <a:pt x="709128" y="182580"/>
                  <a:pt x="637487" y="71862"/>
                </a:cubicBezTo>
                <a:cubicBezTo>
                  <a:pt x="565846" y="-38856"/>
                  <a:pt x="113205" y="-25830"/>
                  <a:pt x="31795" y="140247"/>
                </a:cubicBezTo>
                <a:cubicBezTo>
                  <a:pt x="-49615" y="306324"/>
                  <a:pt x="38308" y="965747"/>
                  <a:pt x="149026" y="1068324"/>
                </a:cubicBezTo>
                <a:cubicBezTo>
                  <a:pt x="259744" y="1170901"/>
                  <a:pt x="696103" y="755708"/>
                  <a:pt x="696103" y="75570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906051" y="4122615"/>
            <a:ext cx="2489734" cy="1477328"/>
          </a:xfrm>
          <a:prstGeom prst="rect">
            <a:avLst/>
          </a:prstGeom>
          <a:solidFill>
            <a:srgbClr val="FFFFFF"/>
          </a:solidFill>
        </p:spPr>
        <p:txBody>
          <a:bodyPr wrap="square" rtlCol="0">
            <a:spAutoFit/>
          </a:bodyPr>
          <a:lstStyle/>
          <a:p>
            <a:r>
              <a:rPr lang="en-US" dirty="0" smtClean="0"/>
              <a:t>25% of users cannot resolve a simple </a:t>
            </a:r>
            <a:r>
              <a:rPr lang="en-US" dirty="0" err="1" smtClean="0"/>
              <a:t>uncached</a:t>
            </a:r>
            <a:r>
              <a:rPr lang="en-US" dirty="0" smtClean="0"/>
              <a:t> unsigned domain name within a single query</a:t>
            </a:r>
            <a:endParaRPr lang="en-US" dirty="0"/>
          </a:p>
        </p:txBody>
      </p:sp>
      <p:sp>
        <p:nvSpPr>
          <p:cNvPr id="9" name="Freeform 8"/>
          <p:cNvSpPr/>
          <p:nvPr/>
        </p:nvSpPr>
        <p:spPr>
          <a:xfrm>
            <a:off x="1394960" y="3309186"/>
            <a:ext cx="187655" cy="823199"/>
          </a:xfrm>
          <a:custGeom>
            <a:avLst/>
            <a:gdLst>
              <a:gd name="connsiteX0" fmla="*/ 187655 w 187655"/>
              <a:gd name="connsiteY0" fmla="*/ 823199 h 823199"/>
              <a:gd name="connsiteX1" fmla="*/ 99732 w 187655"/>
              <a:gd name="connsiteY1" fmla="*/ 168660 h 823199"/>
              <a:gd name="connsiteX2" fmla="*/ 21578 w 187655"/>
              <a:gd name="connsiteY2" fmla="*/ 51429 h 823199"/>
              <a:gd name="connsiteX3" fmla="*/ 2040 w 187655"/>
              <a:gd name="connsiteY3" fmla="*/ 197968 h 823199"/>
              <a:gd name="connsiteX4" fmla="*/ 60655 w 187655"/>
              <a:gd name="connsiteY4" fmla="*/ 2583 h 823199"/>
              <a:gd name="connsiteX5" fmla="*/ 187655 w 187655"/>
              <a:gd name="connsiteY5" fmla="*/ 80737 h 82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655" h="823199">
                <a:moveTo>
                  <a:pt x="187655" y="823199"/>
                </a:moveTo>
                <a:cubicBezTo>
                  <a:pt x="157533" y="560243"/>
                  <a:pt x="127411" y="297288"/>
                  <a:pt x="99732" y="168660"/>
                </a:cubicBezTo>
                <a:cubicBezTo>
                  <a:pt x="72053" y="40032"/>
                  <a:pt x="37860" y="46544"/>
                  <a:pt x="21578" y="51429"/>
                </a:cubicBezTo>
                <a:cubicBezTo>
                  <a:pt x="5296" y="56314"/>
                  <a:pt x="-4473" y="206109"/>
                  <a:pt x="2040" y="197968"/>
                </a:cubicBezTo>
                <a:cubicBezTo>
                  <a:pt x="8553" y="189827"/>
                  <a:pt x="29719" y="22121"/>
                  <a:pt x="60655" y="2583"/>
                </a:cubicBezTo>
                <a:cubicBezTo>
                  <a:pt x="91591" y="-16956"/>
                  <a:pt x="187655" y="80737"/>
                  <a:pt x="187655" y="8073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86374" y="3334586"/>
            <a:ext cx="2489734" cy="1200329"/>
          </a:xfrm>
          <a:prstGeom prst="rect">
            <a:avLst/>
          </a:prstGeom>
          <a:solidFill>
            <a:srgbClr val="FFFFFF"/>
          </a:solidFill>
          <a:ln>
            <a:noFill/>
          </a:ln>
        </p:spPr>
        <p:txBody>
          <a:bodyPr wrap="square" rtlCol="0">
            <a:spAutoFit/>
          </a:bodyPr>
          <a:lstStyle/>
          <a:p>
            <a:r>
              <a:rPr lang="en-US" dirty="0"/>
              <a:t>2</a:t>
            </a:r>
            <a:r>
              <a:rPr lang="en-US" dirty="0" smtClean="0"/>
              <a:t>5% of DNSSEC-validating users cannot resolve a signed name within ½ second</a:t>
            </a:r>
            <a:endParaRPr lang="en-US" dirty="0"/>
          </a:p>
        </p:txBody>
      </p:sp>
      <p:sp>
        <p:nvSpPr>
          <p:cNvPr id="11" name="Freeform 10"/>
          <p:cNvSpPr/>
          <p:nvPr/>
        </p:nvSpPr>
        <p:spPr>
          <a:xfrm>
            <a:off x="3515411" y="2754911"/>
            <a:ext cx="919820" cy="566627"/>
          </a:xfrm>
          <a:custGeom>
            <a:avLst/>
            <a:gdLst>
              <a:gd name="connsiteX0" fmla="*/ 919820 w 919820"/>
              <a:gd name="connsiteY0" fmla="*/ 566627 h 566627"/>
              <a:gd name="connsiteX1" fmla="*/ 743974 w 919820"/>
              <a:gd name="connsiteY1" fmla="*/ 166089 h 566627"/>
              <a:gd name="connsiteX2" fmla="*/ 89435 w 919820"/>
              <a:gd name="connsiteY2" fmla="*/ 185627 h 566627"/>
              <a:gd name="connsiteX3" fmla="*/ 450897 w 919820"/>
              <a:gd name="connsiteY3" fmla="*/ 12 h 566627"/>
              <a:gd name="connsiteX4" fmla="*/ 1512 w 919820"/>
              <a:gd name="connsiteY4" fmla="*/ 195397 h 566627"/>
              <a:gd name="connsiteX5" fmla="*/ 294589 w 919820"/>
              <a:gd name="connsiteY5" fmla="*/ 361474 h 56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820" h="566627">
                <a:moveTo>
                  <a:pt x="919820" y="566627"/>
                </a:moveTo>
                <a:cubicBezTo>
                  <a:pt x="901096" y="398108"/>
                  <a:pt x="882372" y="229589"/>
                  <a:pt x="743974" y="166089"/>
                </a:cubicBezTo>
                <a:cubicBezTo>
                  <a:pt x="605576" y="102589"/>
                  <a:pt x="138281" y="213306"/>
                  <a:pt x="89435" y="185627"/>
                </a:cubicBezTo>
                <a:cubicBezTo>
                  <a:pt x="40589" y="157948"/>
                  <a:pt x="465551" y="-1616"/>
                  <a:pt x="450897" y="12"/>
                </a:cubicBezTo>
                <a:cubicBezTo>
                  <a:pt x="436243" y="1640"/>
                  <a:pt x="27563" y="135153"/>
                  <a:pt x="1512" y="195397"/>
                </a:cubicBezTo>
                <a:cubicBezTo>
                  <a:pt x="-24539" y="255641"/>
                  <a:pt x="294589" y="361474"/>
                  <a:pt x="294589" y="361474"/>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1185333" y="2699925"/>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89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32523"/>
                </a:solidFill>
                <a:latin typeface="Powderfinger Type"/>
                <a:cs typeface="Powderfinger Type"/>
              </a:rPr>
              <a:t>Validation Time</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r>
              <a:rPr lang="en-US" dirty="0" smtClean="0"/>
              <a:t>When resolving a previously unseen domain name most clients will experience up to 500ms additional time spent in validation</a:t>
            </a:r>
          </a:p>
          <a:p>
            <a:pPr lvl="1"/>
            <a:r>
              <a:rPr lang="en-US" dirty="0" smtClean="0"/>
              <a:t>This is a non-cached response - caching mitigates this considerably for commonly queried domain names</a:t>
            </a:r>
          </a:p>
          <a:p>
            <a:endParaRPr lang="en-US" dirty="0"/>
          </a:p>
          <a:p>
            <a:pPr marL="0" indent="0">
              <a:buNone/>
            </a:pPr>
            <a:r>
              <a:rPr lang="en-US" dirty="0" smtClean="0"/>
              <a:t>It could be faster…</a:t>
            </a:r>
          </a:p>
          <a:p>
            <a:r>
              <a:rPr lang="en-US" dirty="0" smtClean="0"/>
              <a:t>Most resolvers appear to perform the validation path check using serial fetches. Parallel fetches of the DNSSEC validation path RRs would improve this situation</a:t>
            </a:r>
            <a:endParaRPr lang="en-US" dirty="0"/>
          </a:p>
        </p:txBody>
      </p:sp>
    </p:spTree>
    <p:extLst>
      <p:ext uri="{BB962C8B-B14F-4D97-AF65-F5344CB8AC3E}">
        <p14:creationId xmlns:p14="http://schemas.microsoft.com/office/powerpoint/2010/main" val="185742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DNS Security</a:t>
            </a:r>
            <a:endParaRPr lang="en-US" dirty="0">
              <a:latin typeface="Powderfinger Type"/>
              <a:cs typeface="Powderfinger Type"/>
            </a:endParaRPr>
          </a:p>
        </p:txBody>
      </p:sp>
      <p:sp>
        <p:nvSpPr>
          <p:cNvPr id="3" name="Content Placeholder 2"/>
          <p:cNvSpPr>
            <a:spLocks noGrp="1"/>
          </p:cNvSpPr>
          <p:nvPr>
            <p:ph idx="1"/>
          </p:nvPr>
        </p:nvSpPr>
        <p:spPr/>
        <p:txBody>
          <a:bodyPr>
            <a:normAutofit fontScale="77500" lnSpcReduction="20000"/>
          </a:bodyPr>
          <a:lstStyle/>
          <a:p>
            <a:pPr>
              <a:spcAft>
                <a:spcPts val="600"/>
              </a:spcAft>
            </a:pPr>
            <a:r>
              <a:rPr lang="en-US" dirty="0" smtClean="0"/>
              <a:t>Setting the AD bit in a recursive resolver response seems like a rather unimpressive way of conveying a positive security outcome, and in the same manner, setting SERVFAIL seems like a rather poor way of conveying a failed security outcome</a:t>
            </a:r>
          </a:p>
          <a:p>
            <a:pPr>
              <a:spcAft>
                <a:spcPts val="600"/>
              </a:spcAft>
            </a:pPr>
            <a:r>
              <a:rPr lang="en-US" dirty="0" smtClean="0"/>
              <a:t>Various approaches to securing the channel between the client and the recursive resolver have been suggested, as well as an approach that eschews mediated security altogether and places the onus for validating a DNSSEC response back to the client who initiated the query</a:t>
            </a:r>
          </a:p>
          <a:p>
            <a:pPr>
              <a:spcAft>
                <a:spcPts val="600"/>
              </a:spcAft>
            </a:pPr>
            <a:r>
              <a:rPr lang="en-US" dirty="0" smtClean="0"/>
              <a:t>Which is fine, but will this approach scale?</a:t>
            </a:r>
          </a:p>
          <a:p>
            <a:pPr lvl="1">
              <a:spcAft>
                <a:spcPts val="600"/>
              </a:spcAft>
            </a:pPr>
            <a:r>
              <a:rPr lang="en-US" dirty="0" smtClean="0"/>
              <a:t>What can we say about a DNS environment where everyone performs their own DNSSEC validation?</a:t>
            </a:r>
            <a:endParaRPr lang="en-US" dirty="0"/>
          </a:p>
        </p:txBody>
      </p:sp>
    </p:spTree>
    <p:extLst>
      <p:ext uri="{BB962C8B-B14F-4D97-AF65-F5344CB8AC3E}">
        <p14:creationId xmlns:p14="http://schemas.microsoft.com/office/powerpoint/2010/main" val="241323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32523"/>
                </a:solidFill>
                <a:latin typeface="Powderfinger Type"/>
                <a:cs typeface="Powderfinger Type"/>
              </a:rPr>
              <a:t>Authoritative Server Measurements</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The following analysis attempts to answer the question:</a:t>
            </a:r>
          </a:p>
          <a:p>
            <a:pPr lvl="1"/>
            <a:r>
              <a:rPr lang="en-US" dirty="0" smtClean="0"/>
              <a:t>What increase in queries and traffic should I expect to see if the unsigned zone I currently serve is DNSSEC signed, and everyone is using DNSSEC validating resolvers?</a:t>
            </a:r>
            <a:endParaRPr lang="en-US" dirty="0"/>
          </a:p>
        </p:txBody>
      </p:sp>
    </p:spTree>
    <p:extLst>
      <p:ext uri="{BB962C8B-B14F-4D97-AF65-F5344CB8AC3E}">
        <p14:creationId xmlns:p14="http://schemas.microsoft.com/office/powerpoint/2010/main" val="2355422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32523"/>
                </a:solidFill>
                <a:latin typeface="Powderfinger Type"/>
                <a:cs typeface="Powderfinger Type"/>
              </a:rPr>
              <a:t>If you serve a signed Domain Name:</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a:xfrm>
            <a:off x="457200" y="1600200"/>
            <a:ext cx="8229600" cy="1232877"/>
          </a:xfrm>
        </p:spPr>
        <p:txBody>
          <a:bodyPr/>
          <a:lstStyle/>
          <a:p>
            <a:pPr marL="0" indent="0">
              <a:buNone/>
            </a:pPr>
            <a:r>
              <a:rPr lang="en-US" dirty="0" smtClean="0"/>
              <a:t>You will generate larger responses:</a:t>
            </a:r>
            <a:endParaRPr lang="en-US" dirty="0"/>
          </a:p>
        </p:txBody>
      </p:sp>
      <p:sp>
        <p:nvSpPr>
          <p:cNvPr id="4" name="TextBox 3"/>
          <p:cNvSpPr txBox="1"/>
          <p:nvPr/>
        </p:nvSpPr>
        <p:spPr>
          <a:xfrm>
            <a:off x="957384" y="2406141"/>
            <a:ext cx="7596551" cy="4708982"/>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Query: (A) 127 Bytes</a:t>
            </a:r>
          </a:p>
          <a:p>
            <a:r>
              <a:rPr lang="en-US" sz="1600" dirty="0" smtClean="0">
                <a:latin typeface="Menlo Regular"/>
                <a:cs typeface="Menlo Regular"/>
              </a:rPr>
              <a:t>	Response: (A) 1168 bytes</a:t>
            </a:r>
          </a:p>
          <a:p>
            <a:endParaRPr lang="en-US" sz="1600" dirty="0" smtClean="0">
              <a:latin typeface="Menlo Regular"/>
              <a:cs typeface="Menlo Regular"/>
            </a:endParaRPr>
          </a:p>
          <a:p>
            <a:r>
              <a:rPr lang="en-US" sz="1600" dirty="0" smtClean="0">
                <a:latin typeface="Menlo Regular"/>
                <a:cs typeface="Menlo Regular"/>
              </a:rPr>
              <a:t>	Query: (DS) 80 Bytes</a:t>
            </a:r>
          </a:p>
          <a:p>
            <a:r>
              <a:rPr lang="en-US" sz="1600" dirty="0" smtClean="0">
                <a:latin typeface="Menlo Regular"/>
                <a:cs typeface="Menlo Regular"/>
              </a:rPr>
              <a:t>	Response: (DS) 341 bytes</a:t>
            </a:r>
          </a:p>
          <a:p>
            <a:endParaRPr lang="en-US" sz="1600" dirty="0" smtClean="0">
              <a:latin typeface="Menlo Regular"/>
              <a:cs typeface="Menlo Regular"/>
            </a:endParaRPr>
          </a:p>
          <a:p>
            <a:r>
              <a:rPr lang="en-US" sz="1600" dirty="0" smtClean="0">
                <a:latin typeface="Menlo Regular"/>
                <a:cs typeface="Menlo Regular"/>
              </a:rPr>
              <a:t>	Query: (DNSKEY) 80 Bytes</a:t>
            </a:r>
          </a:p>
          <a:p>
            <a:r>
              <a:rPr lang="en-US" sz="1600"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Total: Query 287 bytes</a:t>
            </a:r>
          </a:p>
          <a:p>
            <a:r>
              <a:rPr lang="en-US" sz="1600" b="1" dirty="0">
                <a:latin typeface="Menlo Regular"/>
                <a:cs typeface="Menlo Regular"/>
              </a:rPr>
              <a:t>	</a:t>
            </a:r>
            <a:r>
              <a:rPr lang="en-US" sz="1600" b="1" dirty="0" smtClean="0">
                <a:latin typeface="Menlo Regular"/>
                <a:cs typeface="Menlo Regular"/>
              </a:rPr>
              <a:t>		Response: 2,251 bytes</a:t>
            </a:r>
          </a:p>
          <a:p>
            <a:endParaRPr lang="en-US" sz="1600" dirty="0" smtClean="0"/>
          </a:p>
        </p:txBody>
      </p:sp>
    </p:spTree>
    <p:extLst>
      <p:ext uri="{BB962C8B-B14F-4D97-AF65-F5344CB8AC3E}">
        <p14:creationId xmlns:p14="http://schemas.microsoft.com/office/powerpoint/2010/main" val="402069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32523"/>
                </a:solidFill>
                <a:latin typeface="Powderfinger Type"/>
                <a:cs typeface="Powderfinger Type"/>
              </a:rPr>
              <a:t>If you serve a signed Domain Name:</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a:xfrm>
            <a:off x="457200" y="1600200"/>
            <a:ext cx="8229600" cy="1232877"/>
          </a:xfrm>
        </p:spPr>
        <p:txBody>
          <a:bodyPr/>
          <a:lstStyle/>
          <a:p>
            <a:pPr marL="0" indent="0">
              <a:buNone/>
            </a:pPr>
            <a:r>
              <a:rPr lang="en-US" dirty="0" smtClean="0"/>
              <a:t>You will generate larger responses:</a:t>
            </a:r>
            <a:endParaRPr lang="en-US" dirty="0"/>
          </a:p>
        </p:txBody>
      </p:sp>
      <p:sp>
        <p:nvSpPr>
          <p:cNvPr id="4" name="TextBox 3"/>
          <p:cNvSpPr txBox="1"/>
          <p:nvPr/>
        </p:nvSpPr>
        <p:spPr>
          <a:xfrm>
            <a:off x="957384" y="2406141"/>
            <a:ext cx="7596551" cy="4708982"/>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Query: (A) 127 Bytes</a:t>
            </a:r>
          </a:p>
          <a:p>
            <a:r>
              <a:rPr lang="en-US" sz="1600" dirty="0" smtClean="0">
                <a:latin typeface="Menlo Regular"/>
                <a:cs typeface="Menlo Regular"/>
              </a:rPr>
              <a:t>	Response: (A) 1168 bytes</a:t>
            </a:r>
          </a:p>
          <a:p>
            <a:endParaRPr lang="en-US" sz="1600" dirty="0" smtClean="0">
              <a:latin typeface="Menlo Regular"/>
              <a:cs typeface="Menlo Regular"/>
            </a:endParaRPr>
          </a:p>
          <a:p>
            <a:r>
              <a:rPr lang="en-US" sz="1600" dirty="0" smtClean="0">
                <a:latin typeface="Menlo Regular"/>
                <a:cs typeface="Menlo Regular"/>
              </a:rPr>
              <a:t>	Query: (DS) 80 Bytes</a:t>
            </a:r>
          </a:p>
          <a:p>
            <a:r>
              <a:rPr lang="en-US" sz="1600" dirty="0" smtClean="0">
                <a:latin typeface="Menlo Regular"/>
                <a:cs typeface="Menlo Regular"/>
              </a:rPr>
              <a:t>	Response: (DS) 341 bytes</a:t>
            </a:r>
          </a:p>
          <a:p>
            <a:endParaRPr lang="en-US" sz="1600" dirty="0" smtClean="0">
              <a:latin typeface="Menlo Regular"/>
              <a:cs typeface="Menlo Regular"/>
            </a:endParaRPr>
          </a:p>
          <a:p>
            <a:r>
              <a:rPr lang="en-US" sz="1600" dirty="0" smtClean="0">
                <a:latin typeface="Menlo Regular"/>
                <a:cs typeface="Menlo Regular"/>
              </a:rPr>
              <a:t>	Query: (DNSKEY) 80 Bytes</a:t>
            </a:r>
          </a:p>
          <a:p>
            <a:r>
              <a:rPr lang="en-US" sz="1600"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Total: Query 287 bytes</a:t>
            </a:r>
          </a:p>
          <a:p>
            <a:r>
              <a:rPr lang="en-US" sz="1600" b="1" dirty="0">
                <a:latin typeface="Menlo Regular"/>
                <a:cs typeface="Menlo Regular"/>
              </a:rPr>
              <a:t>	</a:t>
            </a:r>
            <a:r>
              <a:rPr lang="en-US" sz="1600" b="1" dirty="0" smtClean="0">
                <a:latin typeface="Menlo Regular"/>
                <a:cs typeface="Menlo Regular"/>
              </a:rPr>
              <a:t>		Response: 2,251 bytes</a:t>
            </a:r>
          </a:p>
          <a:p>
            <a:endParaRPr lang="en-US" sz="1600" dirty="0" smtClean="0"/>
          </a:p>
        </p:txBody>
      </p:sp>
      <p:sp>
        <p:nvSpPr>
          <p:cNvPr id="9" name="TextBox 8"/>
          <p:cNvSpPr txBox="1"/>
          <p:nvPr/>
        </p:nvSpPr>
        <p:spPr>
          <a:xfrm rot="21113228">
            <a:off x="5193528" y="4659739"/>
            <a:ext cx="3968133" cy="1754327"/>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The DS query is directed to the parent zone, so you may or may not see this query at the authoritative server. In our case we are serving the parent zone as well</a:t>
            </a:r>
            <a:endParaRPr lang="en-US" dirty="0">
              <a:latin typeface="AhnbergHand"/>
              <a:cs typeface="AhnbergHand"/>
            </a:endParaRPr>
          </a:p>
        </p:txBody>
      </p:sp>
      <p:sp>
        <p:nvSpPr>
          <p:cNvPr id="11" name="Freeform 10"/>
          <p:cNvSpPr/>
          <p:nvPr/>
        </p:nvSpPr>
        <p:spPr>
          <a:xfrm>
            <a:off x="4095541" y="5302720"/>
            <a:ext cx="958597" cy="223151"/>
          </a:xfrm>
          <a:custGeom>
            <a:avLst/>
            <a:gdLst>
              <a:gd name="connsiteX0" fmla="*/ 958597 w 958597"/>
              <a:gd name="connsiteY0" fmla="*/ 223151 h 223151"/>
              <a:gd name="connsiteX1" fmla="*/ 57605 w 958597"/>
              <a:gd name="connsiteY1" fmla="*/ 68701 h 223151"/>
              <a:gd name="connsiteX2" fmla="*/ 254965 w 958597"/>
              <a:gd name="connsiteY2" fmla="*/ 56 h 223151"/>
              <a:gd name="connsiteX3" fmla="*/ 6120 w 958597"/>
              <a:gd name="connsiteY3" fmla="*/ 60120 h 223151"/>
              <a:gd name="connsiteX4" fmla="*/ 100509 w 958597"/>
              <a:gd name="connsiteY4" fmla="*/ 214570 h 22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7" h="223151">
                <a:moveTo>
                  <a:pt x="958597" y="223151"/>
                </a:moveTo>
                <a:cubicBezTo>
                  <a:pt x="566737" y="164517"/>
                  <a:pt x="174877" y="105884"/>
                  <a:pt x="57605" y="68701"/>
                </a:cubicBezTo>
                <a:cubicBezTo>
                  <a:pt x="-59667" y="31518"/>
                  <a:pt x="263546" y="1486"/>
                  <a:pt x="254965" y="56"/>
                </a:cubicBezTo>
                <a:cubicBezTo>
                  <a:pt x="246384" y="-1374"/>
                  <a:pt x="31863" y="24368"/>
                  <a:pt x="6120" y="60120"/>
                </a:cubicBezTo>
                <a:cubicBezTo>
                  <a:pt x="-19623" y="95872"/>
                  <a:pt x="40443" y="155221"/>
                  <a:pt x="100509" y="2145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13710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32523"/>
                </a:solidFill>
                <a:latin typeface="Powderfinger Type"/>
                <a:cs typeface="Powderfinger Type"/>
              </a:rPr>
              <a:t>If you serve a signed Domain Name:</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a:xfrm>
            <a:off x="457200" y="1600200"/>
            <a:ext cx="8229600" cy="1232877"/>
          </a:xfrm>
        </p:spPr>
        <p:txBody>
          <a:bodyPr/>
          <a:lstStyle/>
          <a:p>
            <a:pPr marL="0" indent="0">
              <a:buNone/>
            </a:pPr>
            <a:r>
              <a:rPr lang="en-US" dirty="0" smtClean="0"/>
              <a:t>You will generate larger responses:</a:t>
            </a:r>
            <a:endParaRPr lang="en-US" dirty="0"/>
          </a:p>
        </p:txBody>
      </p:sp>
      <p:sp>
        <p:nvSpPr>
          <p:cNvPr id="4" name="TextBox 3"/>
          <p:cNvSpPr txBox="1"/>
          <p:nvPr/>
        </p:nvSpPr>
        <p:spPr>
          <a:xfrm>
            <a:off x="957384" y="2406141"/>
            <a:ext cx="7596551" cy="4708982"/>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Query: (A) 127 Bytes</a:t>
            </a:r>
          </a:p>
          <a:p>
            <a:r>
              <a:rPr lang="en-US" sz="1600" dirty="0" smtClean="0">
                <a:latin typeface="Menlo Regular"/>
                <a:cs typeface="Menlo Regular"/>
              </a:rPr>
              <a:t>	Response: (A) 1168 bytes</a:t>
            </a:r>
          </a:p>
          <a:p>
            <a:endParaRPr lang="en-US" sz="1600" dirty="0" smtClean="0">
              <a:latin typeface="Menlo Regular"/>
              <a:cs typeface="Menlo Regular"/>
            </a:endParaRPr>
          </a:p>
          <a:p>
            <a:r>
              <a:rPr lang="en-US" sz="1600" dirty="0" smtClean="0">
                <a:latin typeface="Menlo Regular"/>
                <a:cs typeface="Menlo Regular"/>
              </a:rPr>
              <a:t>	Query: (DS) 80 Bytes</a:t>
            </a:r>
          </a:p>
          <a:p>
            <a:r>
              <a:rPr lang="en-US" sz="1600" dirty="0" smtClean="0">
                <a:latin typeface="Menlo Regular"/>
                <a:cs typeface="Menlo Regular"/>
              </a:rPr>
              <a:t>	Response: (DS) 341 bytes</a:t>
            </a:r>
          </a:p>
          <a:p>
            <a:endParaRPr lang="en-US" sz="1600" dirty="0" smtClean="0">
              <a:latin typeface="Menlo Regular"/>
              <a:cs typeface="Menlo Regular"/>
            </a:endParaRPr>
          </a:p>
          <a:p>
            <a:r>
              <a:rPr lang="en-US" sz="1600" dirty="0" smtClean="0">
                <a:latin typeface="Menlo Regular"/>
                <a:cs typeface="Menlo Regular"/>
              </a:rPr>
              <a:t>	Query: (DNSKEY) 80 Bytes</a:t>
            </a:r>
          </a:p>
          <a:p>
            <a:r>
              <a:rPr lang="en-US" sz="1600"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Total: Query 287 bytes</a:t>
            </a:r>
          </a:p>
          <a:p>
            <a:r>
              <a:rPr lang="en-US" sz="1600" b="1" dirty="0">
                <a:latin typeface="Menlo Regular"/>
                <a:cs typeface="Menlo Regular"/>
              </a:rPr>
              <a:t>	</a:t>
            </a:r>
            <a:r>
              <a:rPr lang="en-US" sz="1600" b="1" dirty="0" smtClean="0">
                <a:latin typeface="Menlo Regular"/>
                <a:cs typeface="Menlo Regular"/>
              </a:rPr>
              <a:t>		Response: 2,251 bytes</a:t>
            </a:r>
          </a:p>
          <a:p>
            <a:endParaRPr lang="en-US" sz="1600" dirty="0" smtClean="0"/>
          </a:p>
        </p:txBody>
      </p:sp>
      <p:sp>
        <p:nvSpPr>
          <p:cNvPr id="7" name="Freeform 6"/>
          <p:cNvSpPr/>
          <p:nvPr/>
        </p:nvSpPr>
        <p:spPr>
          <a:xfrm>
            <a:off x="3922471" y="3116365"/>
            <a:ext cx="1877878" cy="1084404"/>
          </a:xfrm>
          <a:custGeom>
            <a:avLst/>
            <a:gdLst>
              <a:gd name="connsiteX0" fmla="*/ 1733914 w 1877878"/>
              <a:gd name="connsiteY0" fmla="*/ 1084404 h 1084404"/>
              <a:gd name="connsiteX1" fmla="*/ 1714375 w 1877878"/>
              <a:gd name="connsiteY1" fmla="*/ 166097 h 1084404"/>
              <a:gd name="connsiteX2" fmla="*/ 82914 w 1877878"/>
              <a:gd name="connsiteY2" fmla="*/ 136789 h 1084404"/>
              <a:gd name="connsiteX3" fmla="*/ 336914 w 1877878"/>
              <a:gd name="connsiteY3" fmla="*/ 20 h 1084404"/>
              <a:gd name="connsiteX4" fmla="*/ 4760 w 1877878"/>
              <a:gd name="connsiteY4" fmla="*/ 127020 h 1084404"/>
              <a:gd name="connsiteX5" fmla="*/ 131760 w 1877878"/>
              <a:gd name="connsiteY5" fmla="*/ 195404 h 108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878" h="1084404">
                <a:moveTo>
                  <a:pt x="1733914" y="1084404"/>
                </a:moveTo>
                <a:cubicBezTo>
                  <a:pt x="1861728" y="704218"/>
                  <a:pt x="1989542" y="324033"/>
                  <a:pt x="1714375" y="166097"/>
                </a:cubicBezTo>
                <a:cubicBezTo>
                  <a:pt x="1439208" y="8161"/>
                  <a:pt x="312491" y="164468"/>
                  <a:pt x="82914" y="136789"/>
                </a:cubicBezTo>
                <a:cubicBezTo>
                  <a:pt x="-146663" y="109110"/>
                  <a:pt x="349940" y="1648"/>
                  <a:pt x="336914" y="20"/>
                </a:cubicBezTo>
                <a:cubicBezTo>
                  <a:pt x="323888" y="-1608"/>
                  <a:pt x="38952" y="94456"/>
                  <a:pt x="4760" y="127020"/>
                </a:cubicBezTo>
                <a:cubicBezTo>
                  <a:pt x="-29432" y="159584"/>
                  <a:pt x="131760" y="195404"/>
                  <a:pt x="131760" y="19540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rot="21113228">
            <a:off x="5193528" y="4659739"/>
            <a:ext cx="3968133" cy="1754327"/>
          </a:xfrm>
          <a:prstGeom prst="rect">
            <a:avLst/>
          </a:prstGeom>
          <a:solidFill>
            <a:srgbClr val="FFFFFF"/>
          </a:solidFill>
          <a:ln w="3175" cmpd="sng">
            <a:solidFill>
              <a:srgbClr val="BFBFBF"/>
            </a:solidFill>
          </a:ln>
        </p:spPr>
        <p:txBody>
          <a:bodyPr wrap="square" rtlCol="0">
            <a:spAutoFit/>
          </a:bodyPr>
          <a:lstStyle/>
          <a:p>
            <a:r>
              <a:rPr lang="en-US" dirty="0" smtClean="0">
                <a:solidFill>
                  <a:schemeClr val="bg1">
                    <a:lumMod val="75000"/>
                  </a:schemeClr>
                </a:solidFill>
                <a:latin typeface="AhnbergHand"/>
                <a:cs typeface="AhnbergHand"/>
              </a:rPr>
              <a:t>The DS query is directed to the parent zone, so you may or may not see this </a:t>
            </a:r>
            <a:r>
              <a:rPr lang="en-US" dirty="0">
                <a:solidFill>
                  <a:schemeClr val="bg1">
                    <a:lumMod val="75000"/>
                  </a:schemeClr>
                </a:solidFill>
                <a:latin typeface="AhnbergHand"/>
                <a:cs typeface="AhnbergHand"/>
              </a:rPr>
              <a:t>query at the authoritative server. </a:t>
            </a:r>
            <a:r>
              <a:rPr lang="en-US" dirty="0" smtClean="0">
                <a:solidFill>
                  <a:schemeClr val="bg1">
                    <a:lumMod val="75000"/>
                  </a:schemeClr>
                </a:solidFill>
                <a:latin typeface="AhnbergHand"/>
                <a:cs typeface="AhnbergHand"/>
              </a:rPr>
              <a:t>In our case we are serving the parent zone as well</a:t>
            </a:r>
            <a:endParaRPr lang="en-US" dirty="0">
              <a:solidFill>
                <a:schemeClr val="bg1">
                  <a:lumMod val="75000"/>
                </a:schemeClr>
              </a:solidFill>
              <a:latin typeface="AhnbergHand"/>
              <a:cs typeface="AhnbergHand"/>
            </a:endParaRPr>
          </a:p>
        </p:txBody>
      </p:sp>
      <p:sp>
        <p:nvSpPr>
          <p:cNvPr id="5" name="Freeform 4"/>
          <p:cNvSpPr/>
          <p:nvPr/>
        </p:nvSpPr>
        <p:spPr>
          <a:xfrm>
            <a:off x="4330116" y="4942393"/>
            <a:ext cx="929963" cy="1566511"/>
          </a:xfrm>
          <a:custGeom>
            <a:avLst/>
            <a:gdLst>
              <a:gd name="connsiteX0" fmla="*/ 929963 w 929963"/>
              <a:gd name="connsiteY0" fmla="*/ 0 h 1566511"/>
              <a:gd name="connsiteX1" fmla="*/ 466596 w 929963"/>
              <a:gd name="connsiteY1" fmla="*/ 600639 h 1566511"/>
              <a:gd name="connsiteX2" fmla="*/ 71875 w 929963"/>
              <a:gd name="connsiteY2" fmla="*/ 1527337 h 1566511"/>
              <a:gd name="connsiteX3" fmla="*/ 11809 w 929963"/>
              <a:gd name="connsiteY3" fmla="*/ 1329985 h 1566511"/>
              <a:gd name="connsiteX4" fmla="*/ 37552 w 929963"/>
              <a:gd name="connsiteY4" fmla="*/ 1561660 h 1566511"/>
              <a:gd name="connsiteX5" fmla="*/ 372206 w 929963"/>
              <a:gd name="connsiteY5" fmla="*/ 1493015 h 156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963" h="1566511">
                <a:moveTo>
                  <a:pt x="929963" y="0"/>
                </a:moveTo>
                <a:cubicBezTo>
                  <a:pt x="769787" y="173041"/>
                  <a:pt x="609611" y="346083"/>
                  <a:pt x="466596" y="600639"/>
                </a:cubicBezTo>
                <a:cubicBezTo>
                  <a:pt x="323581" y="855195"/>
                  <a:pt x="147673" y="1405779"/>
                  <a:pt x="71875" y="1527337"/>
                </a:cubicBezTo>
                <a:cubicBezTo>
                  <a:pt x="-3923" y="1648895"/>
                  <a:pt x="17529" y="1324265"/>
                  <a:pt x="11809" y="1329985"/>
                </a:cubicBezTo>
                <a:cubicBezTo>
                  <a:pt x="6089" y="1335705"/>
                  <a:pt x="-22514" y="1534488"/>
                  <a:pt x="37552" y="1561660"/>
                </a:cubicBezTo>
                <a:cubicBezTo>
                  <a:pt x="97618" y="1588832"/>
                  <a:pt x="372206" y="1493015"/>
                  <a:pt x="372206" y="149301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4095541" y="5302720"/>
            <a:ext cx="958597" cy="223151"/>
          </a:xfrm>
          <a:custGeom>
            <a:avLst/>
            <a:gdLst>
              <a:gd name="connsiteX0" fmla="*/ 958597 w 958597"/>
              <a:gd name="connsiteY0" fmla="*/ 223151 h 223151"/>
              <a:gd name="connsiteX1" fmla="*/ 57605 w 958597"/>
              <a:gd name="connsiteY1" fmla="*/ 68701 h 223151"/>
              <a:gd name="connsiteX2" fmla="*/ 254965 w 958597"/>
              <a:gd name="connsiteY2" fmla="*/ 56 h 223151"/>
              <a:gd name="connsiteX3" fmla="*/ 6120 w 958597"/>
              <a:gd name="connsiteY3" fmla="*/ 60120 h 223151"/>
              <a:gd name="connsiteX4" fmla="*/ 100509 w 958597"/>
              <a:gd name="connsiteY4" fmla="*/ 214570 h 22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7" h="223151">
                <a:moveTo>
                  <a:pt x="958597" y="223151"/>
                </a:moveTo>
                <a:cubicBezTo>
                  <a:pt x="566737" y="164517"/>
                  <a:pt x="174877" y="105884"/>
                  <a:pt x="57605" y="68701"/>
                </a:cubicBezTo>
                <a:cubicBezTo>
                  <a:pt x="-59667" y="31518"/>
                  <a:pt x="263546" y="1486"/>
                  <a:pt x="254965" y="56"/>
                </a:cubicBezTo>
                <a:cubicBezTo>
                  <a:pt x="246384" y="-1374"/>
                  <a:pt x="31863" y="24368"/>
                  <a:pt x="6120" y="60120"/>
                </a:cubicBezTo>
                <a:cubicBezTo>
                  <a:pt x="-19623" y="95872"/>
                  <a:pt x="40443" y="155221"/>
                  <a:pt x="100509" y="2145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1113228">
            <a:off x="4652765" y="4135887"/>
            <a:ext cx="4258102" cy="646331"/>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That’s an increase of 13x in terms of outbound traffic volume</a:t>
            </a:r>
            <a:endParaRPr lang="en-US" dirty="0">
              <a:latin typeface="AhnbergHand"/>
              <a:cs typeface="AhnbergHand"/>
            </a:endParaRPr>
          </a:p>
        </p:txBody>
      </p:sp>
    </p:spTree>
    <p:extLst>
      <p:ext uri="{BB962C8B-B14F-4D97-AF65-F5344CB8AC3E}">
        <p14:creationId xmlns:p14="http://schemas.microsoft.com/office/powerpoint/2010/main" val="308713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627" b="-1829"/>
          <a:stretch/>
        </p:blipFill>
        <p:spPr>
          <a:xfrm>
            <a:off x="457200" y="937846"/>
            <a:ext cx="8229600" cy="5920154"/>
          </a:xfrm>
        </p:spPr>
      </p:pic>
      <p:sp>
        <p:nvSpPr>
          <p:cNvPr id="2" name="Title 1"/>
          <p:cNvSpPr>
            <a:spLocks noGrp="1"/>
          </p:cNvSpPr>
          <p:nvPr>
            <p:ph type="title"/>
          </p:nvPr>
        </p:nvSpPr>
        <p:spPr>
          <a:xfrm>
            <a:off x="457200" y="98796"/>
            <a:ext cx="8229600" cy="1143000"/>
          </a:xfrm>
        </p:spPr>
        <p:txBody>
          <a:bodyPr/>
          <a:lstStyle/>
          <a:p>
            <a:r>
              <a:rPr lang="en-US" dirty="0" smtClean="0">
                <a:solidFill>
                  <a:srgbClr val="632523"/>
                </a:solidFill>
                <a:latin typeface="Powderfinger Type"/>
                <a:cs typeface="Powderfinger Type"/>
              </a:rPr>
              <a:t>Server Traffic Load</a:t>
            </a:r>
            <a:endParaRPr lang="en-US" dirty="0">
              <a:solidFill>
                <a:srgbClr val="632523"/>
              </a:solidFill>
              <a:latin typeface="Powderfinger Type"/>
              <a:cs typeface="Powderfinger Type"/>
            </a:endParaRPr>
          </a:p>
        </p:txBody>
      </p:sp>
      <p:sp>
        <p:nvSpPr>
          <p:cNvPr id="3" name="TextBox 2"/>
          <p:cNvSpPr txBox="1"/>
          <p:nvPr/>
        </p:nvSpPr>
        <p:spPr>
          <a:xfrm>
            <a:off x="2781610" y="1864732"/>
            <a:ext cx="3760439" cy="1477328"/>
          </a:xfrm>
          <a:prstGeom prst="rect">
            <a:avLst/>
          </a:prstGeom>
          <a:noFill/>
        </p:spPr>
        <p:txBody>
          <a:bodyPr wrap="square" rtlCol="0">
            <a:spAutoFit/>
          </a:bodyPr>
          <a:lstStyle/>
          <a:p>
            <a:r>
              <a:rPr lang="en-US" dirty="0" smtClean="0"/>
              <a:t>This represents the 5 minute relative traffic load between serving an unsigned control domain and serving a validly signed domain. The originating query rates are the sa</a:t>
            </a:r>
            <a:r>
              <a:rPr lang="en-US" dirty="0"/>
              <a:t>m</a:t>
            </a:r>
            <a:r>
              <a:rPr lang="en-US" dirty="0" smtClean="0"/>
              <a:t>e</a:t>
            </a:r>
          </a:p>
        </p:txBody>
      </p:sp>
    </p:spTree>
    <p:extLst>
      <p:ext uri="{BB962C8B-B14F-4D97-AF65-F5344CB8AC3E}">
        <p14:creationId xmlns:p14="http://schemas.microsoft.com/office/powerpoint/2010/main" val="1074420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96"/>
            <a:ext cx="8229600" cy="1143000"/>
          </a:xfrm>
        </p:spPr>
        <p:txBody>
          <a:bodyPr/>
          <a:lstStyle/>
          <a:p>
            <a:r>
              <a:rPr lang="en-US" dirty="0" smtClean="0">
                <a:solidFill>
                  <a:srgbClr val="632523"/>
                </a:solidFill>
                <a:latin typeface="Powderfinger Type"/>
                <a:cs typeface="Powderfinger Type"/>
              </a:rPr>
              <a:t>Server Traffic Load</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Serving a DNSSEC-signed name appears to generate 7.5x the traffic load, as compared to serving an unsigned name</a:t>
            </a:r>
          </a:p>
          <a:p>
            <a:pPr lvl="1"/>
            <a:r>
              <a:rPr lang="en-US" dirty="0" smtClean="0"/>
              <a:t>But 20% of clients are performing validation, and hence 20% of the clients generate 13x more traffic</a:t>
            </a:r>
          </a:p>
          <a:p>
            <a:pPr lvl="1"/>
            <a:r>
              <a:rPr lang="en-US" dirty="0" smtClean="0"/>
              <a:t>The theory would expect to see a 3.4x increase in traffic. </a:t>
            </a:r>
          </a:p>
          <a:p>
            <a:pPr lvl="1"/>
            <a:r>
              <a:rPr lang="en-US" dirty="0" smtClean="0"/>
              <a:t>Why is this observed result double the prediction?</a:t>
            </a:r>
            <a:endParaRPr lang="en-US" dirty="0"/>
          </a:p>
        </p:txBody>
      </p:sp>
    </p:spTree>
    <p:extLst>
      <p:ext uri="{BB962C8B-B14F-4D97-AF65-F5344CB8AC3E}">
        <p14:creationId xmlns:p14="http://schemas.microsoft.com/office/powerpoint/2010/main" val="221796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96"/>
            <a:ext cx="8229600" cy="1143000"/>
          </a:xfrm>
        </p:spPr>
        <p:txBody>
          <a:bodyPr/>
          <a:lstStyle/>
          <a:p>
            <a:r>
              <a:rPr lang="en-US" dirty="0" smtClean="0">
                <a:solidFill>
                  <a:srgbClr val="632523"/>
                </a:solidFill>
                <a:latin typeface="Powderfinger Type"/>
                <a:cs typeface="Powderfinger Type"/>
              </a:rPr>
              <a:t>Server Traffic Load</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p:txBody>
          <a:bodyPr>
            <a:normAutofit fontScale="92500" lnSpcReduction="10000"/>
          </a:bodyPr>
          <a:lstStyle/>
          <a:p>
            <a:r>
              <a:rPr lang="en-US" dirty="0" smtClean="0"/>
              <a:t>Use of the EDNS DNSSEC-OK flag is far higher than the level of DNSSEC validation</a:t>
            </a:r>
          </a:p>
          <a:p>
            <a:pPr lvl="1"/>
            <a:r>
              <a:rPr lang="en-US" dirty="0" smtClean="0"/>
              <a:t>84% of queries have the EDNS0 DNSSEC-OK flag set</a:t>
            </a:r>
          </a:p>
          <a:p>
            <a:pPr lvl="1"/>
            <a:r>
              <a:rPr lang="en-US" dirty="0" smtClean="0"/>
              <a:t>And this query generates a response of 1168 bytes (i.e. 7x the size of a null EDNS response)</a:t>
            </a:r>
          </a:p>
          <a:p>
            <a:pPr lvl="1"/>
            <a:r>
              <a:rPr lang="en-US" dirty="0" smtClean="0"/>
              <a:t>So 64% of clients set EDNS0 DNSSEC-OK, and 20% of clients also ask for DS and DNSKEY RRs</a:t>
            </a:r>
          </a:p>
          <a:p>
            <a:pPr lvl="1"/>
            <a:r>
              <a:rPr lang="en-US" dirty="0" smtClean="0"/>
              <a:t>The theory predicts that this would result in 7.25x the traffic over an unsigned domain</a:t>
            </a:r>
          </a:p>
          <a:p>
            <a:pPr lvl="1"/>
            <a:r>
              <a:rPr lang="en-US" dirty="0" smtClean="0"/>
              <a:t>Which is (roughly) what we see</a:t>
            </a:r>
            <a:endParaRPr lang="en-US" dirty="0"/>
          </a:p>
        </p:txBody>
      </p:sp>
    </p:spTree>
    <p:extLst>
      <p:ext uri="{BB962C8B-B14F-4D97-AF65-F5344CB8AC3E}">
        <p14:creationId xmlns:p14="http://schemas.microsoft.com/office/powerpoint/2010/main" val="173548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32523"/>
                </a:solidFill>
                <a:latin typeface="Powderfinger Type"/>
                <a:cs typeface="Powderfinger Type"/>
              </a:rPr>
              <a:t>Server Traffic Load</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What is the traffic load difference between serving an unsigned zone and serving a signed zone if </a:t>
            </a:r>
            <a:r>
              <a:rPr lang="en-US" b="1" dirty="0" smtClean="0"/>
              <a:t>every</a:t>
            </a:r>
            <a:r>
              <a:rPr lang="en-US" dirty="0" smtClean="0"/>
              <a:t> client performed DNSSEC validation?</a:t>
            </a:r>
          </a:p>
          <a:p>
            <a:pPr lvl="1"/>
            <a:r>
              <a:rPr lang="en-US" dirty="0" smtClean="0"/>
              <a:t>The difference from the current levels of DNSSEC traffic lies predominately in the additional DNSKEY and DS responses</a:t>
            </a:r>
          </a:p>
          <a:p>
            <a:pPr lvl="1"/>
            <a:r>
              <a:rPr lang="en-US" dirty="0" smtClean="0"/>
              <a:t>You should expect approximately </a:t>
            </a:r>
            <a:r>
              <a:rPr lang="en-US" b="1" dirty="0" smtClean="0"/>
              <a:t>15x</a:t>
            </a:r>
            <a:r>
              <a:rPr lang="en-US" dirty="0" smtClean="0"/>
              <a:t> the traffic load for response traffic</a:t>
            </a:r>
            <a:endParaRPr lang="en-US" dirty="0"/>
          </a:p>
        </p:txBody>
      </p:sp>
    </p:spTree>
    <p:extLst>
      <p:ext uri="{BB962C8B-B14F-4D97-AF65-F5344CB8AC3E}">
        <p14:creationId xmlns:p14="http://schemas.microsoft.com/office/powerpoint/2010/main" val="979006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Server Query Load</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52906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32523"/>
                </a:solidFill>
                <a:latin typeface="Powderfinger Type"/>
                <a:cs typeface="Powderfinger Type"/>
              </a:rPr>
              <a:t>If you serve a signed Domain Name:</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a:xfrm>
            <a:off x="457200" y="1600200"/>
            <a:ext cx="8229600" cy="1232877"/>
          </a:xfrm>
        </p:spPr>
        <p:txBody>
          <a:bodyPr/>
          <a:lstStyle/>
          <a:p>
            <a:pPr marL="0" indent="0">
              <a:buNone/>
            </a:pPr>
            <a:r>
              <a:rPr lang="en-US" dirty="0" smtClean="0"/>
              <a:t>You’ll receive 2-3 times as many queries:</a:t>
            </a:r>
            <a:endParaRPr lang="en-US" dirty="0"/>
          </a:p>
        </p:txBody>
      </p:sp>
      <p:sp>
        <p:nvSpPr>
          <p:cNvPr id="4" name="TextBox 3"/>
          <p:cNvSpPr txBox="1"/>
          <p:nvPr/>
        </p:nvSpPr>
        <p:spPr>
          <a:xfrm>
            <a:off x="957384" y="2406141"/>
            <a:ext cx="7596551" cy="4216539"/>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(A) 127 Bytes</a:t>
            </a:r>
          </a:p>
          <a:p>
            <a:r>
              <a:rPr lang="en-US" sz="1600" b="1" dirty="0" smtClean="0">
                <a:latin typeface="Menlo Regular"/>
                <a:cs typeface="Menlo Regular"/>
              </a:rPr>
              <a:t>	Response: (A) 1168 bytes</a:t>
            </a:r>
          </a:p>
          <a:p>
            <a:endParaRPr lang="en-US" sz="1600" b="1" dirty="0" smtClean="0">
              <a:latin typeface="Menlo Regular"/>
              <a:cs typeface="Menlo Regular"/>
            </a:endParaRPr>
          </a:p>
          <a:p>
            <a:r>
              <a:rPr lang="en-US" sz="1600" b="1" dirty="0" smtClean="0">
                <a:latin typeface="Menlo Regular"/>
                <a:cs typeface="Menlo Regular"/>
              </a:rPr>
              <a:t>	Query: (DS) 80 Bytes</a:t>
            </a:r>
          </a:p>
          <a:p>
            <a:r>
              <a:rPr lang="en-US" sz="1600" b="1" dirty="0" smtClean="0">
                <a:latin typeface="Menlo Regular"/>
                <a:cs typeface="Menlo Regular"/>
              </a:rPr>
              <a:t>	Response: (DS) 341 bytes</a:t>
            </a:r>
          </a:p>
          <a:p>
            <a:endParaRPr lang="en-US" sz="1600" b="1" dirty="0" smtClean="0">
              <a:latin typeface="Menlo Regular"/>
              <a:cs typeface="Menlo Regular"/>
            </a:endParaRPr>
          </a:p>
          <a:p>
            <a:r>
              <a:rPr lang="en-US" sz="1600" b="1" dirty="0" smtClean="0">
                <a:latin typeface="Menlo Regular"/>
                <a:cs typeface="Menlo Regular"/>
              </a:rPr>
              <a:t>	Query: (DNSKEY) 80 Bytes</a:t>
            </a:r>
          </a:p>
          <a:p>
            <a:r>
              <a:rPr lang="en-US" sz="1600" b="1"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endParaRPr lang="en-US" sz="1600" dirty="0" smtClean="0"/>
          </a:p>
        </p:txBody>
      </p:sp>
      <p:sp>
        <p:nvSpPr>
          <p:cNvPr id="5" name="TextBox 4"/>
          <p:cNvSpPr txBox="1"/>
          <p:nvPr/>
        </p:nvSpPr>
        <p:spPr>
          <a:xfrm rot="21113228">
            <a:off x="4842055" y="3846676"/>
            <a:ext cx="4258102" cy="2031325"/>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The DS query is directed to the</a:t>
            </a:r>
          </a:p>
          <a:p>
            <a:r>
              <a:rPr lang="en-US" dirty="0">
                <a:latin typeface="AhnbergHand"/>
                <a:cs typeface="AhnbergHand"/>
              </a:rPr>
              <a:t>p</a:t>
            </a:r>
            <a:r>
              <a:rPr lang="en-US" dirty="0" smtClean="0">
                <a:latin typeface="AhnbergHand"/>
                <a:cs typeface="AhnbergHand"/>
              </a:rPr>
              <a:t>arent zone, so you may or may not see this </a:t>
            </a:r>
            <a:r>
              <a:rPr lang="en-US" dirty="0">
                <a:latin typeface="AhnbergHand"/>
                <a:cs typeface="AhnbergHand"/>
              </a:rPr>
              <a:t>query at the authoritative server. In our case we are serving the parent zone as well</a:t>
            </a:r>
          </a:p>
          <a:p>
            <a:endParaRPr lang="en-US" dirty="0">
              <a:latin typeface="AhnbergHand"/>
              <a:cs typeface="AhnbergHand"/>
            </a:endParaRPr>
          </a:p>
        </p:txBody>
      </p:sp>
      <p:sp>
        <p:nvSpPr>
          <p:cNvPr id="6" name="Freeform 5"/>
          <p:cNvSpPr/>
          <p:nvPr/>
        </p:nvSpPr>
        <p:spPr>
          <a:xfrm>
            <a:off x="4089029" y="4762194"/>
            <a:ext cx="553227" cy="326069"/>
          </a:xfrm>
          <a:custGeom>
            <a:avLst/>
            <a:gdLst>
              <a:gd name="connsiteX0" fmla="*/ 553227 w 553227"/>
              <a:gd name="connsiteY0" fmla="*/ 85814 h 326069"/>
              <a:gd name="connsiteX1" fmla="*/ 21212 w 553227"/>
              <a:gd name="connsiteY1" fmla="*/ 197361 h 326069"/>
              <a:gd name="connsiteX2" fmla="*/ 98440 w 553227"/>
              <a:gd name="connsiteY2" fmla="*/ 8 h 326069"/>
              <a:gd name="connsiteX3" fmla="*/ 29793 w 553227"/>
              <a:gd name="connsiteY3" fmla="*/ 205941 h 326069"/>
              <a:gd name="connsiteX4" fmla="*/ 227154 w 553227"/>
              <a:gd name="connsiteY4" fmla="*/ 326069 h 32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27" h="326069">
                <a:moveTo>
                  <a:pt x="553227" y="85814"/>
                </a:moveTo>
                <a:cubicBezTo>
                  <a:pt x="325118" y="148738"/>
                  <a:pt x="97010" y="211662"/>
                  <a:pt x="21212" y="197361"/>
                </a:cubicBezTo>
                <a:cubicBezTo>
                  <a:pt x="-54586" y="183060"/>
                  <a:pt x="97010" y="-1422"/>
                  <a:pt x="98440" y="8"/>
                </a:cubicBezTo>
                <a:cubicBezTo>
                  <a:pt x="99870" y="1438"/>
                  <a:pt x="8341" y="151598"/>
                  <a:pt x="29793" y="205941"/>
                </a:cubicBezTo>
                <a:cubicBezTo>
                  <a:pt x="51245" y="260284"/>
                  <a:pt x="227154" y="326069"/>
                  <a:pt x="227154" y="32606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190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32523"/>
                </a:solidFill>
                <a:latin typeface="Powderfinger Type"/>
                <a:cs typeface="Powderfinger Type"/>
              </a:rPr>
              <a:t>DNSSEC today</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a:xfrm>
            <a:off x="457200" y="1424358"/>
            <a:ext cx="8229600" cy="4525963"/>
          </a:xfrm>
        </p:spPr>
        <p:txBody>
          <a:bodyPr/>
          <a:lstStyle/>
          <a:p>
            <a:r>
              <a:rPr lang="en-US" dirty="0" smtClean="0"/>
              <a:t>A small, but growing, fraction of all domain names are signed using DNSSEC</a:t>
            </a:r>
          </a:p>
          <a:p>
            <a:r>
              <a:rPr lang="en-US" dirty="0" smtClean="0"/>
              <a:t>A larger, but still small, fraction of users use DNS resolvers that perform DNSSEC validation</a:t>
            </a:r>
          </a:p>
          <a:p>
            <a:endParaRPr lang="en-US" dirty="0"/>
          </a:p>
        </p:txBody>
      </p:sp>
      <p:pic>
        <p:nvPicPr>
          <p:cNvPr id="4" name="Picture 3" descr="Screen Shot 2014-07-05 at 10.53.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770" y="3788896"/>
            <a:ext cx="5666154" cy="2971411"/>
          </a:xfrm>
          <a:prstGeom prst="rect">
            <a:avLst/>
          </a:prstGeom>
        </p:spPr>
      </p:pic>
      <p:sp>
        <p:nvSpPr>
          <p:cNvPr id="5" name="TextBox 4"/>
          <p:cNvSpPr txBox="1"/>
          <p:nvPr/>
        </p:nvSpPr>
        <p:spPr>
          <a:xfrm>
            <a:off x="2334625" y="4191000"/>
            <a:ext cx="2442530" cy="1200329"/>
          </a:xfrm>
          <a:prstGeom prst="rect">
            <a:avLst/>
          </a:prstGeom>
          <a:noFill/>
        </p:spPr>
        <p:txBody>
          <a:bodyPr wrap="square" rtlCol="0">
            <a:spAutoFit/>
          </a:bodyPr>
          <a:lstStyle/>
          <a:p>
            <a:r>
              <a:rPr lang="en-US" b="1" dirty="0" smtClean="0">
                <a:latin typeface="Vadim's Writing"/>
                <a:cs typeface="Vadim's Writing"/>
              </a:rPr>
              <a:t>At the end of June 2014, some ~11% of users send their DNS queries to DNSSEC-validating resolvers</a:t>
            </a:r>
            <a:endParaRPr lang="en-US" b="1" dirty="0">
              <a:latin typeface="Vadim's Writing"/>
              <a:cs typeface="Vadim's Writing"/>
            </a:endParaRPr>
          </a:p>
        </p:txBody>
      </p:sp>
      <p:sp>
        <p:nvSpPr>
          <p:cNvPr id="8" name="Freeform 7"/>
          <p:cNvSpPr/>
          <p:nvPr/>
        </p:nvSpPr>
        <p:spPr>
          <a:xfrm>
            <a:off x="6769651" y="3985480"/>
            <a:ext cx="753606" cy="377241"/>
          </a:xfrm>
          <a:custGeom>
            <a:avLst/>
            <a:gdLst>
              <a:gd name="connsiteX0" fmla="*/ 615887 w 753606"/>
              <a:gd name="connsiteY0" fmla="*/ 156674 h 377241"/>
              <a:gd name="connsiteX1" fmla="*/ 225118 w 753606"/>
              <a:gd name="connsiteY1" fmla="*/ 366 h 377241"/>
              <a:gd name="connsiteX2" fmla="*/ 426 w 753606"/>
              <a:gd name="connsiteY2" fmla="*/ 195751 h 377241"/>
              <a:gd name="connsiteX3" fmla="*/ 186041 w 753606"/>
              <a:gd name="connsiteY3" fmla="*/ 352058 h 377241"/>
              <a:gd name="connsiteX4" fmla="*/ 742887 w 753606"/>
              <a:gd name="connsiteY4" fmla="*/ 342289 h 377241"/>
              <a:gd name="connsiteX5" fmla="*/ 567041 w 753606"/>
              <a:gd name="connsiteY5" fmla="*/ 19905 h 3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606" h="377241">
                <a:moveTo>
                  <a:pt x="615887" y="156674"/>
                </a:moveTo>
                <a:cubicBezTo>
                  <a:pt x="471791" y="75263"/>
                  <a:pt x="327695" y="-6147"/>
                  <a:pt x="225118" y="366"/>
                </a:cubicBezTo>
                <a:cubicBezTo>
                  <a:pt x="122541" y="6879"/>
                  <a:pt x="6939" y="137136"/>
                  <a:pt x="426" y="195751"/>
                </a:cubicBezTo>
                <a:cubicBezTo>
                  <a:pt x="-6087" y="254366"/>
                  <a:pt x="62298" y="327635"/>
                  <a:pt x="186041" y="352058"/>
                </a:cubicBezTo>
                <a:cubicBezTo>
                  <a:pt x="309784" y="376481"/>
                  <a:pt x="679387" y="397648"/>
                  <a:pt x="742887" y="342289"/>
                </a:cubicBezTo>
                <a:cubicBezTo>
                  <a:pt x="806387" y="286930"/>
                  <a:pt x="567041" y="19905"/>
                  <a:pt x="567041" y="1990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4552462" y="4073593"/>
            <a:ext cx="2080283" cy="596099"/>
          </a:xfrm>
          <a:custGeom>
            <a:avLst/>
            <a:gdLst>
              <a:gd name="connsiteX0" fmla="*/ 0 w 2080283"/>
              <a:gd name="connsiteY0" fmla="*/ 596099 h 596099"/>
              <a:gd name="connsiteX1" fmla="*/ 1338384 w 2080283"/>
              <a:gd name="connsiteY1" fmla="*/ 136945 h 596099"/>
              <a:gd name="connsiteX2" fmla="*/ 2061307 w 2080283"/>
              <a:gd name="connsiteY2" fmla="*/ 97869 h 596099"/>
              <a:gd name="connsiteX3" fmla="*/ 1885461 w 2080283"/>
              <a:gd name="connsiteY3" fmla="*/ 176 h 596099"/>
              <a:gd name="connsiteX4" fmla="*/ 2061307 w 2080283"/>
              <a:gd name="connsiteY4" fmla="*/ 78330 h 596099"/>
              <a:gd name="connsiteX5" fmla="*/ 1846384 w 2080283"/>
              <a:gd name="connsiteY5" fmla="*/ 234638 h 59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0283" h="596099">
                <a:moveTo>
                  <a:pt x="0" y="596099"/>
                </a:moveTo>
                <a:cubicBezTo>
                  <a:pt x="497416" y="408041"/>
                  <a:pt x="994833" y="219983"/>
                  <a:pt x="1338384" y="136945"/>
                </a:cubicBezTo>
                <a:cubicBezTo>
                  <a:pt x="1681935" y="53907"/>
                  <a:pt x="1970128" y="120664"/>
                  <a:pt x="2061307" y="97869"/>
                </a:cubicBezTo>
                <a:cubicBezTo>
                  <a:pt x="2152487" y="75074"/>
                  <a:pt x="1885461" y="3432"/>
                  <a:pt x="1885461" y="176"/>
                </a:cubicBezTo>
                <a:cubicBezTo>
                  <a:pt x="1885461" y="-3080"/>
                  <a:pt x="2067820" y="39253"/>
                  <a:pt x="2061307" y="78330"/>
                </a:cubicBezTo>
                <a:cubicBezTo>
                  <a:pt x="2054794" y="117407"/>
                  <a:pt x="1846384" y="234638"/>
                  <a:pt x="1846384" y="23463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637274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270"/>
            <a:ext cx="8229600" cy="1143000"/>
          </a:xfrm>
        </p:spPr>
        <p:txBody>
          <a:bodyPr/>
          <a:lstStyle/>
          <a:p>
            <a:r>
              <a:rPr lang="en-US" dirty="0" smtClean="0">
                <a:solidFill>
                  <a:srgbClr val="984807"/>
                </a:solidFill>
                <a:latin typeface="Powderfinger Type"/>
                <a:cs typeface="Powderfinger Type"/>
              </a:rPr>
              <a:t>Server Query Load</a:t>
            </a:r>
            <a:endParaRPr lang="en-US" dirty="0">
              <a:solidFill>
                <a:srgbClr val="984807"/>
              </a:solidFill>
              <a:latin typeface="Powderfinger Type"/>
              <a:cs typeface="Powderfinger Type"/>
            </a:endParaRPr>
          </a:p>
        </p:txBody>
      </p:sp>
      <p:pic>
        <p:nvPicPr>
          <p:cNvPr id="5" name="Content Placeholder 4"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9" b="-689"/>
          <a:stretch/>
        </p:blipFill>
        <p:spPr>
          <a:xfrm>
            <a:off x="457200" y="968964"/>
            <a:ext cx="8229600" cy="5823184"/>
          </a:xfrm>
        </p:spPr>
      </p:pic>
    </p:spTree>
    <p:extLst>
      <p:ext uri="{BB962C8B-B14F-4D97-AF65-F5344CB8AC3E}">
        <p14:creationId xmlns:p14="http://schemas.microsoft.com/office/powerpoint/2010/main" val="396975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Powderfinger Type"/>
                <a:cs typeface="Powderfinger Type"/>
              </a:rPr>
              <a:t>Server Query Load</a:t>
            </a:r>
            <a:endParaRPr lang="en-US" dirty="0">
              <a:solidFill>
                <a:schemeClr val="accent2">
                  <a:lumMod val="50000"/>
                </a:schemeClr>
              </a:solidFill>
              <a:latin typeface="Powderfinger Type"/>
              <a:cs typeface="Powderfinger Type"/>
            </a:endParaRPr>
          </a:p>
        </p:txBody>
      </p:sp>
      <p:sp>
        <p:nvSpPr>
          <p:cNvPr id="3" name="Content Placeholder 2"/>
          <p:cNvSpPr>
            <a:spLocks noGrp="1"/>
          </p:cNvSpPr>
          <p:nvPr>
            <p:ph idx="1"/>
          </p:nvPr>
        </p:nvSpPr>
        <p:spPr>
          <a:xfrm>
            <a:off x="457200" y="1600200"/>
            <a:ext cx="8229600" cy="3488063"/>
          </a:xfrm>
        </p:spPr>
        <p:txBody>
          <a:bodyPr/>
          <a:lstStyle/>
          <a:p>
            <a:r>
              <a:rPr lang="en-US" dirty="0" smtClean="0"/>
              <a:t>20% of clients use validating resolvers, so the signed domain query load should be 1.4x that of the unsigned domain</a:t>
            </a:r>
          </a:p>
          <a:p>
            <a:r>
              <a:rPr lang="en-US" dirty="0" smtClean="0"/>
              <a:t>But we are observing an increase in the query load of </a:t>
            </a:r>
            <a:r>
              <a:rPr lang="en-US" dirty="0" smtClean="0"/>
              <a:t>1.6</a:t>
            </a:r>
            <a:r>
              <a:rPr lang="en-US" dirty="0" smtClean="0"/>
              <a:t>x </a:t>
            </a:r>
            <a:r>
              <a:rPr lang="en-US" dirty="0" smtClean="0"/>
              <a:t>the unsigned domain. </a:t>
            </a:r>
          </a:p>
          <a:p>
            <a:r>
              <a:rPr lang="en-US" dirty="0" smtClean="0"/>
              <a:t>Why</a:t>
            </a:r>
            <a:r>
              <a:rPr lang="en-US" dirty="0" smtClean="0"/>
              <a:t>?</a:t>
            </a:r>
            <a:endParaRPr lang="en-US" dirty="0" smtClean="0"/>
          </a:p>
        </p:txBody>
      </p:sp>
    </p:spTree>
    <p:extLst>
      <p:ext uri="{BB962C8B-B14F-4D97-AF65-F5344CB8AC3E}">
        <p14:creationId xmlns:p14="http://schemas.microsoft.com/office/powerpoint/2010/main" val="2005064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normAutofit fontScale="90000"/>
          </a:bodyPr>
          <a:lstStyle/>
          <a:p>
            <a:r>
              <a:rPr lang="en-US" dirty="0" smtClean="0">
                <a:solidFill>
                  <a:srgbClr val="632523"/>
                </a:solidFill>
                <a:latin typeface="Powderfinger Type"/>
                <a:cs typeface="Powderfinger Type"/>
              </a:rPr>
              <a:t>Repeat queries are rising</a:t>
            </a:r>
            <a:endParaRPr lang="en-US" dirty="0">
              <a:solidFill>
                <a:srgbClr val="632523"/>
              </a:solidFill>
              <a:latin typeface="Powderfinger Type"/>
              <a:cs typeface="Powderfinger Type"/>
            </a:endParaRPr>
          </a:p>
        </p:txBody>
      </p:sp>
      <p:pic>
        <p:nvPicPr>
          <p:cNvPr id="4" name="Content Placeholder 3"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21" b="-603"/>
          <a:stretch/>
        </p:blipFill>
        <p:spPr>
          <a:xfrm>
            <a:off x="457200" y="926699"/>
            <a:ext cx="8229600" cy="5860511"/>
          </a:xfrm>
        </p:spPr>
      </p:pic>
      <p:sp>
        <p:nvSpPr>
          <p:cNvPr id="6" name="Freeform 5"/>
          <p:cNvSpPr/>
          <p:nvPr/>
        </p:nvSpPr>
        <p:spPr>
          <a:xfrm>
            <a:off x="1638948" y="4298853"/>
            <a:ext cx="6796057" cy="308899"/>
          </a:xfrm>
          <a:custGeom>
            <a:avLst/>
            <a:gdLst>
              <a:gd name="connsiteX0" fmla="*/ 0 w 6796057"/>
              <a:gd name="connsiteY0" fmla="*/ 308899 h 308899"/>
              <a:gd name="connsiteX1" fmla="*/ 6796057 w 6796057"/>
              <a:gd name="connsiteY1" fmla="*/ 0 h 308899"/>
            </a:gdLst>
            <a:ahLst/>
            <a:cxnLst>
              <a:cxn ang="0">
                <a:pos x="connsiteX0" y="connsiteY0"/>
              </a:cxn>
              <a:cxn ang="0">
                <a:pos x="connsiteX1" y="connsiteY1"/>
              </a:cxn>
            </a:cxnLst>
            <a:rect l="l" t="t" r="r" b="b"/>
            <a:pathLst>
              <a:path w="6796057" h="308899">
                <a:moveTo>
                  <a:pt x="0" y="308899"/>
                </a:moveTo>
                <a:lnTo>
                  <a:pt x="6796057"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V="1">
            <a:off x="1638948" y="3226737"/>
            <a:ext cx="6796057" cy="837259"/>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493073" y="2239522"/>
            <a:ext cx="2631174" cy="369332"/>
          </a:xfrm>
          <a:prstGeom prst="rect">
            <a:avLst/>
          </a:prstGeom>
          <a:solidFill>
            <a:schemeClr val="bg1"/>
          </a:solidFill>
        </p:spPr>
        <p:txBody>
          <a:bodyPr wrap="none" rtlCol="0">
            <a:spAutoFit/>
          </a:bodyPr>
          <a:lstStyle/>
          <a:p>
            <a:r>
              <a:rPr lang="en-US" dirty="0" smtClean="0"/>
              <a:t>Queries per domain name</a:t>
            </a:r>
            <a:endParaRPr lang="en-US" dirty="0"/>
          </a:p>
        </p:txBody>
      </p:sp>
    </p:spTree>
    <p:extLst>
      <p:ext uri="{BB962C8B-B14F-4D97-AF65-F5344CB8AC3E}">
        <p14:creationId xmlns:p14="http://schemas.microsoft.com/office/powerpoint/2010/main" val="702919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Query duplication</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We are seeing a noticeable level of query duplication from </a:t>
            </a:r>
            <a:r>
              <a:rPr lang="en-US" dirty="0" err="1" smtClean="0"/>
              <a:t>anycast</a:t>
            </a:r>
            <a:r>
              <a:rPr lang="en-US" dirty="0" smtClean="0"/>
              <a:t> DNS server farms</a:t>
            </a:r>
          </a:p>
          <a:p>
            <a:pPr marL="0" indent="0">
              <a:buNone/>
            </a:pPr>
            <a:r>
              <a:rPr lang="en-US" dirty="0" smtClean="0"/>
              <a:t>The same query is being received from multiple slave resolvers within a short period of time</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This is rising over </a:t>
            </a:r>
            <a:r>
              <a:rPr lang="en-US" dirty="0" smtClean="0"/>
              <a:t>time</a:t>
            </a:r>
            <a:endParaRPr lang="en-US" dirty="0"/>
          </a:p>
        </p:txBody>
      </p:sp>
      <p:sp>
        <p:nvSpPr>
          <p:cNvPr id="4" name="TextBox 3"/>
          <p:cNvSpPr txBox="1"/>
          <p:nvPr/>
        </p:nvSpPr>
        <p:spPr>
          <a:xfrm>
            <a:off x="1381523" y="3938451"/>
            <a:ext cx="6135013" cy="1277273"/>
          </a:xfrm>
          <a:prstGeom prst="rect">
            <a:avLst/>
          </a:prstGeom>
          <a:noFill/>
        </p:spPr>
        <p:txBody>
          <a:bodyPr wrap="none" rtlCol="0">
            <a:spAutoFit/>
          </a:bodyPr>
          <a:lstStyle/>
          <a:p>
            <a:r>
              <a:rPr lang="de-DE" sz="1100" dirty="0" smtClean="0">
                <a:latin typeface="Menlo Regular"/>
                <a:cs typeface="Menlo Regular"/>
              </a:rPr>
              <a:t>Domain              Time         Query </a:t>
            </a:r>
            <a:r>
              <a:rPr lang="de-DE" sz="1100" dirty="0" err="1" smtClean="0">
                <a:latin typeface="Menlo Regular"/>
                <a:cs typeface="Menlo Regular"/>
              </a:rPr>
              <a:t>source</a:t>
            </a:r>
            <a:r>
              <a:rPr lang="de-DE" sz="1100" dirty="0" smtClean="0">
                <a:latin typeface="Menlo Regular"/>
                <a:cs typeface="Menlo Regular"/>
              </a:rPr>
              <a:t>               Query</a:t>
            </a:r>
          </a:p>
          <a:p>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02:05:31.998 </a:t>
            </a:r>
            <a:r>
              <a:rPr lang="de-DE" sz="1100" dirty="0" smtClean="0">
                <a:latin typeface="Menlo Regular"/>
                <a:cs typeface="Menlo Regular"/>
              </a:rPr>
              <a:t>74.125.41.81  </a:t>
            </a:r>
            <a:r>
              <a:rPr lang="de-DE" sz="1100" dirty="0" err="1" smtClean="0">
                <a:latin typeface="Menlo Regular"/>
                <a:cs typeface="Menlo Regular"/>
              </a:rPr>
              <a:t>port</a:t>
            </a:r>
            <a:r>
              <a:rPr lang="de-DE" sz="1100" dirty="0" smtClean="0">
                <a:latin typeface="Menlo Regular"/>
                <a:cs typeface="Menlo Regular"/>
              </a:rPr>
              <a:t>: 52065  </a:t>
            </a:r>
            <a:r>
              <a:rPr lang="de-DE" sz="1100" dirty="0" err="1" smtClean="0">
                <a:latin typeface="Menlo Regular"/>
                <a:cs typeface="Menlo Regular"/>
              </a:rPr>
              <a:t>q</a:t>
            </a:r>
            <a:r>
              <a:rPr lang="de-DE" sz="1100" dirty="0" smtClean="0">
                <a:latin typeface="Menlo Regular"/>
                <a:cs typeface="Menlo Regular"/>
              </a:rPr>
              <a:t>: DNSKEY?</a:t>
            </a:r>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02:05:32.000 </a:t>
            </a:r>
            <a:r>
              <a:rPr lang="de-DE" sz="1100" dirty="0" smtClean="0">
                <a:latin typeface="Menlo Regular"/>
                <a:cs typeface="Menlo Regular"/>
              </a:rPr>
              <a:t>74.125.41.19</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port</a:t>
            </a:r>
            <a:r>
              <a:rPr lang="de-DE" sz="1100" dirty="0">
                <a:latin typeface="Menlo Regular"/>
                <a:cs typeface="Menlo Regular"/>
              </a:rPr>
              <a:t>: </a:t>
            </a:r>
            <a:r>
              <a:rPr lang="de-DE" sz="1100" dirty="0" smtClean="0">
                <a:latin typeface="Menlo Regular"/>
                <a:cs typeface="Menlo Regular"/>
              </a:rPr>
              <a:t>53887</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q</a:t>
            </a:r>
            <a:r>
              <a:rPr lang="de-DE" sz="1100" dirty="0">
                <a:latin typeface="Menlo Regular"/>
                <a:cs typeface="Menlo Regular"/>
              </a:rPr>
              <a:t>: </a:t>
            </a:r>
            <a:r>
              <a:rPr lang="de-DE" sz="1100" dirty="0" smtClean="0">
                <a:latin typeface="Menlo Regular"/>
                <a:cs typeface="Menlo Regular"/>
              </a:rPr>
              <a:t>DNSKEY?</a:t>
            </a:r>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02:05:32.005 </a:t>
            </a:r>
            <a:r>
              <a:rPr lang="de-DE" sz="1100" dirty="0" smtClean="0">
                <a:latin typeface="Menlo Regular"/>
                <a:cs typeface="Menlo Regular"/>
              </a:rPr>
              <a:t>74.125.41.146</a:t>
            </a:r>
            <a:r>
              <a:rPr lang="de-DE" sz="1100" dirty="0">
                <a:latin typeface="Menlo Regular"/>
                <a:cs typeface="Menlo Regular"/>
              </a:rPr>
              <a:t> </a:t>
            </a:r>
            <a:r>
              <a:rPr lang="de-DE" sz="1100" dirty="0" err="1">
                <a:latin typeface="Menlo Regular"/>
                <a:cs typeface="Menlo Regular"/>
              </a:rPr>
              <a:t>port</a:t>
            </a:r>
            <a:r>
              <a:rPr lang="de-DE" sz="1100" dirty="0">
                <a:latin typeface="Menlo Regular"/>
                <a:cs typeface="Menlo Regular"/>
              </a:rPr>
              <a:t>: </a:t>
            </a:r>
            <a:r>
              <a:rPr lang="de-DE" sz="1100" dirty="0" smtClean="0">
                <a:latin typeface="Menlo Regular"/>
                <a:cs typeface="Menlo Regular"/>
              </a:rPr>
              <a:t>52189</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q</a:t>
            </a:r>
            <a:r>
              <a:rPr lang="de-DE" sz="1100" dirty="0">
                <a:latin typeface="Menlo Regular"/>
                <a:cs typeface="Menlo Regular"/>
              </a:rPr>
              <a:t>: </a:t>
            </a:r>
            <a:r>
              <a:rPr lang="de-DE" sz="1100" dirty="0" smtClean="0">
                <a:latin typeface="Menlo Regular"/>
                <a:cs typeface="Menlo Regular"/>
              </a:rPr>
              <a:t>DNSKEY?</a:t>
            </a:r>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02:05:32.008 </a:t>
            </a:r>
            <a:r>
              <a:rPr lang="de-DE" sz="1100" dirty="0" smtClean="0">
                <a:latin typeface="Menlo Regular"/>
                <a:cs typeface="Menlo Regular"/>
              </a:rPr>
              <a:t>74.125.16.213</a:t>
            </a:r>
            <a:r>
              <a:rPr lang="de-DE" sz="1100" dirty="0">
                <a:latin typeface="Menlo Regular"/>
                <a:cs typeface="Menlo Regular"/>
              </a:rPr>
              <a:t> </a:t>
            </a:r>
            <a:r>
              <a:rPr lang="de-DE" sz="1100" dirty="0" err="1">
                <a:latin typeface="Menlo Regular"/>
                <a:cs typeface="Menlo Regular"/>
              </a:rPr>
              <a:t>port</a:t>
            </a:r>
            <a:r>
              <a:rPr lang="de-DE" sz="1100" dirty="0">
                <a:latin typeface="Menlo Regular"/>
                <a:cs typeface="Menlo Regular"/>
              </a:rPr>
              <a:t>: </a:t>
            </a:r>
            <a:r>
              <a:rPr lang="de-DE" sz="1100" dirty="0" smtClean="0">
                <a:latin typeface="Menlo Regular"/>
                <a:cs typeface="Menlo Regular"/>
              </a:rPr>
              <a:t>42079</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q</a:t>
            </a:r>
            <a:r>
              <a:rPr lang="de-DE" sz="1100" dirty="0">
                <a:latin typeface="Menlo Regular"/>
                <a:cs typeface="Menlo Regular"/>
              </a:rPr>
              <a:t>: </a:t>
            </a:r>
            <a:r>
              <a:rPr lang="de-DE" sz="1100" dirty="0" smtClean="0">
                <a:latin typeface="Menlo Regular"/>
                <a:cs typeface="Menlo Regular"/>
              </a:rPr>
              <a:t>DNSKEY?</a:t>
            </a:r>
            <a:endParaRPr lang="de-DE" sz="1100" dirty="0">
              <a:latin typeface="Menlo Regular"/>
              <a:cs typeface="Menlo Regular"/>
            </a:endParaRPr>
          </a:p>
          <a:p>
            <a:endParaRPr lang="en-US" sz="1100" dirty="0">
              <a:latin typeface="Menlo Regular"/>
              <a:cs typeface="Menlo Regular"/>
            </a:endParaRPr>
          </a:p>
        </p:txBody>
      </p:sp>
    </p:spTree>
    <p:extLst>
      <p:ext uri="{BB962C8B-B14F-4D97-AF65-F5344CB8AC3E}">
        <p14:creationId xmlns:p14="http://schemas.microsoft.com/office/powerpoint/2010/main" val="1321496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Setting Expectations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394256"/>
            <a:ext cx="8229600" cy="5084059"/>
          </a:xfrm>
        </p:spPr>
        <p:txBody>
          <a:bodyPr>
            <a:noAutofit/>
          </a:bodyPr>
          <a:lstStyle/>
          <a:p>
            <a:pPr marL="0" indent="0">
              <a:buNone/>
            </a:pPr>
            <a:r>
              <a:rPr lang="en-US" sz="2400" dirty="0" smtClean="0"/>
              <a:t>For a validly signed zone </a:t>
            </a:r>
            <a:r>
              <a:rPr lang="en-US" sz="2400" dirty="0" smtClean="0"/>
              <a:t>an authoritative server</a:t>
            </a:r>
            <a:r>
              <a:rPr lang="en-US" sz="2400" dirty="0" smtClean="0"/>
              <a:t> </a:t>
            </a:r>
            <a:r>
              <a:rPr lang="en-US" sz="2400" dirty="0" smtClean="0"/>
              <a:t>may anticipate about </a:t>
            </a:r>
            <a:r>
              <a:rPr lang="en-US" sz="2400" b="1" dirty="0"/>
              <a:t>4</a:t>
            </a:r>
            <a:r>
              <a:rPr lang="en-US" sz="2400" b="1" dirty="0" smtClean="0"/>
              <a:t>x </a:t>
            </a:r>
            <a:r>
              <a:rPr lang="en-US" sz="2400" b="1" dirty="0" smtClean="0"/>
              <a:t>the query load</a:t>
            </a:r>
            <a:r>
              <a:rPr lang="en-US" sz="2400" dirty="0" smtClean="0"/>
              <a:t> and </a:t>
            </a:r>
            <a:r>
              <a:rPr lang="en-US" sz="2400" b="1" dirty="0" smtClean="0"/>
              <a:t>15x the traffic load</a:t>
            </a:r>
            <a:r>
              <a:rPr lang="en-US" sz="2400" dirty="0" smtClean="0"/>
              <a:t> </a:t>
            </a:r>
            <a:r>
              <a:rPr lang="en-US" sz="2400" dirty="0" smtClean="0"/>
              <a:t>as compared to serving an</a:t>
            </a:r>
            <a:r>
              <a:rPr lang="en-US" sz="2400" dirty="0" smtClean="0"/>
              <a:t> equivalent unsigned </a:t>
            </a:r>
            <a:r>
              <a:rPr lang="en-US" sz="2400" dirty="0" smtClean="0"/>
              <a:t>zone, if everyone performed </a:t>
            </a:r>
            <a:r>
              <a:rPr lang="en-US" sz="2400" dirty="0" smtClean="0"/>
              <a:t>DNSSEC validation *</a:t>
            </a:r>
            <a:endParaRPr lang="en-US" sz="2400" dirty="0"/>
          </a:p>
          <a:p>
            <a:pPr marL="914400" lvl="2" indent="0">
              <a:buNone/>
            </a:pPr>
            <a:r>
              <a:rPr lang="en-US" sz="1600" dirty="0" smtClean="0"/>
              <a:t>(* if you served the parent zone as well)</a:t>
            </a:r>
            <a:endParaRPr lang="en-US" sz="1600" dirty="0" smtClean="0"/>
          </a:p>
        </p:txBody>
      </p:sp>
    </p:spTree>
    <p:extLst>
      <p:ext uri="{BB962C8B-B14F-4D97-AF65-F5344CB8AC3E}">
        <p14:creationId xmlns:p14="http://schemas.microsoft.com/office/powerpoint/2010/main" val="2227746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The Worst Case</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394256"/>
            <a:ext cx="8229600" cy="5084059"/>
          </a:xfrm>
        </p:spPr>
        <p:txBody>
          <a:bodyPr>
            <a:noAutofit/>
          </a:bodyPr>
          <a:lstStyle/>
          <a:p>
            <a:pPr marL="0" indent="0">
              <a:buNone/>
            </a:pPr>
            <a:r>
              <a:rPr lang="en-US" sz="2400" dirty="0" smtClean="0"/>
              <a:t>But things get worse when the DNSSEC signatures are invalid:</a:t>
            </a:r>
          </a:p>
          <a:p>
            <a:pPr lvl="1"/>
            <a:r>
              <a:rPr lang="en-US" sz="2000" dirty="0" smtClean="0"/>
              <a:t>The response from a DNSSEC-validating recursive resolver upon DNSSEC validation failure is SERVFAIL,  which prompts clients of this resolver to re-query using an alternative resolver</a:t>
            </a:r>
          </a:p>
          <a:p>
            <a:pPr lvl="1"/>
            <a:r>
              <a:rPr lang="en-US" sz="2000" dirty="0" smtClean="0"/>
              <a:t>The recursive resolver may re-query the name using alternative servers, on the assumption that the validation failure is due to a secondary server falling out of sync with the current zone data</a:t>
            </a:r>
          </a:p>
          <a:p>
            <a:pPr lvl="1"/>
            <a:endParaRPr lang="en-US" sz="2000" dirty="0"/>
          </a:p>
          <a:p>
            <a:pPr lvl="1"/>
            <a:endParaRPr lang="en-US" sz="2000" dirty="0" smtClean="0"/>
          </a:p>
          <a:p>
            <a:pPr marL="0" indent="0">
              <a:buNone/>
            </a:pPr>
            <a:r>
              <a:rPr lang="en-US" sz="2400" dirty="0" smtClean="0"/>
              <a:t>How much worse does it get?</a:t>
            </a:r>
          </a:p>
        </p:txBody>
      </p:sp>
    </p:spTree>
    <p:extLst>
      <p:ext uri="{BB962C8B-B14F-4D97-AF65-F5344CB8AC3E}">
        <p14:creationId xmlns:p14="http://schemas.microsoft.com/office/powerpoint/2010/main" val="3088049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7" y="111599"/>
            <a:ext cx="9075353" cy="1143000"/>
          </a:xfrm>
        </p:spPr>
        <p:txBody>
          <a:bodyPr>
            <a:noAutofit/>
          </a:bodyPr>
          <a:lstStyle/>
          <a:p>
            <a:r>
              <a:rPr lang="en-US" sz="3600" dirty="0">
                <a:solidFill>
                  <a:srgbClr val="984807"/>
                </a:solidFill>
                <a:latin typeface="Powderfinger Type"/>
                <a:cs typeface="Powderfinger Type"/>
              </a:rPr>
              <a:t>DNS Resolution Time Difference</a:t>
            </a:r>
            <a:br>
              <a:rPr lang="en-US" sz="3600" dirty="0">
                <a:solidFill>
                  <a:srgbClr val="984807"/>
                </a:solidFill>
                <a:latin typeface="Powderfinger Type"/>
                <a:cs typeface="Powderfinger Type"/>
              </a:rPr>
            </a:br>
            <a:endParaRPr lang="en-US" sz="3600" dirty="0"/>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18" b="-139"/>
          <a:stretch/>
        </p:blipFill>
        <p:spPr>
          <a:xfrm>
            <a:off x="457200" y="986692"/>
            <a:ext cx="8229600" cy="5773616"/>
          </a:xfrm>
        </p:spPr>
      </p:pic>
      <p:sp>
        <p:nvSpPr>
          <p:cNvPr id="5" name="TextBox 4"/>
          <p:cNvSpPr txBox="1"/>
          <p:nvPr/>
        </p:nvSpPr>
        <p:spPr>
          <a:xfrm>
            <a:off x="4938116" y="3013895"/>
            <a:ext cx="3443882" cy="1754327"/>
          </a:xfrm>
          <a:prstGeom prst="rect">
            <a:avLst/>
          </a:prstGeom>
          <a:solidFill>
            <a:srgbClr val="FFFFFF"/>
          </a:solidFill>
          <a:ln w="3175" cmpd="sng">
            <a:solidFill>
              <a:schemeClr val="tx2">
                <a:lumMod val="20000"/>
                <a:lumOff val="80000"/>
              </a:schemeClr>
            </a:solidFill>
          </a:ln>
          <a:effectLst/>
        </p:spPr>
        <p:txBody>
          <a:bodyPr wrap="square" rtlCol="0">
            <a:spAutoFit/>
          </a:bodyPr>
          <a:lstStyle/>
          <a:p>
            <a:r>
              <a:rPr lang="en-US" dirty="0" smtClean="0"/>
              <a:t>In this case we look at clients who use a mixed set of resolvers, and fail over from a validating resolver to a non-validating resolver, and measure the time from first DNS query to Web fetch</a:t>
            </a:r>
            <a:endParaRPr lang="en-US" dirty="0"/>
          </a:p>
        </p:txBody>
      </p:sp>
    </p:spTree>
    <p:extLst>
      <p:ext uri="{BB962C8B-B14F-4D97-AF65-F5344CB8AC3E}">
        <p14:creationId xmlns:p14="http://schemas.microsoft.com/office/powerpoint/2010/main" val="2925879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7" y="274638"/>
            <a:ext cx="8924115" cy="1143000"/>
          </a:xfrm>
        </p:spPr>
        <p:txBody>
          <a:bodyPr>
            <a:noAutofit/>
          </a:bodyPr>
          <a:lstStyle/>
          <a:p>
            <a:r>
              <a:rPr lang="en-US" sz="3600" dirty="0" smtClean="0">
                <a:solidFill>
                  <a:srgbClr val="984807"/>
                </a:solidFill>
                <a:latin typeface="Powderfinger Type"/>
                <a:cs typeface="Powderfinger Type"/>
              </a:rPr>
              <a:t>DNS Resolution Time Difference</a:t>
            </a:r>
            <a:br>
              <a:rPr lang="en-US" sz="3600" dirty="0" smtClean="0">
                <a:solidFill>
                  <a:srgbClr val="984807"/>
                </a:solidFill>
                <a:latin typeface="Powderfinger Type"/>
                <a:cs typeface="Powderfinger Type"/>
              </a:rPr>
            </a:br>
            <a:endParaRPr lang="en-US" sz="3600" dirty="0">
              <a:solidFill>
                <a:srgbClr val="984807"/>
              </a:solidFill>
              <a:latin typeface="Powderfinger Type"/>
              <a:cs typeface="Powderfinger Type"/>
            </a:endParaRP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476"/>
          <a:stretch/>
        </p:blipFill>
        <p:spPr>
          <a:xfrm>
            <a:off x="457200" y="947616"/>
            <a:ext cx="8229600" cy="5832230"/>
          </a:xfrm>
        </p:spPr>
      </p:pic>
      <p:sp>
        <p:nvSpPr>
          <p:cNvPr id="3" name="TextBox 2"/>
          <p:cNvSpPr txBox="1"/>
          <p:nvPr/>
        </p:nvSpPr>
        <p:spPr>
          <a:xfrm>
            <a:off x="4938116" y="3863414"/>
            <a:ext cx="3443882" cy="1754327"/>
          </a:xfrm>
          <a:prstGeom prst="rect">
            <a:avLst/>
          </a:prstGeom>
          <a:solidFill>
            <a:srgbClr val="FFFFFF"/>
          </a:solidFill>
          <a:ln w="3175" cmpd="sng">
            <a:solidFill>
              <a:schemeClr val="tx2">
                <a:lumMod val="20000"/>
                <a:lumOff val="80000"/>
              </a:schemeClr>
            </a:solidFill>
          </a:ln>
          <a:effectLst/>
        </p:spPr>
        <p:txBody>
          <a:bodyPr wrap="square" rtlCol="0">
            <a:spAutoFit/>
          </a:bodyPr>
          <a:lstStyle/>
          <a:p>
            <a:r>
              <a:rPr lang="en-US" dirty="0" smtClean="0"/>
              <a:t>In this case we look at clients who use a mixed set of resolvers, and fail over from a validating resolver to a non-validating resolver, and measure the time from first DNS query to Web fetch</a:t>
            </a:r>
            <a:endParaRPr lang="en-US" dirty="0"/>
          </a:p>
        </p:txBody>
      </p:sp>
      <p:cxnSp>
        <p:nvCxnSpPr>
          <p:cNvPr id="6" name="Straight Connector 5"/>
          <p:cNvCxnSpPr/>
          <p:nvPr/>
        </p:nvCxnSpPr>
        <p:spPr>
          <a:xfrm>
            <a:off x="1191172" y="2758966"/>
            <a:ext cx="7243380" cy="0"/>
          </a:xfrm>
          <a:prstGeom prst="line">
            <a:avLst/>
          </a:prstGeom>
          <a:ln w="63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3718522" y="2461172"/>
            <a:ext cx="659166" cy="656991"/>
          </a:xfrm>
          <a:custGeom>
            <a:avLst/>
            <a:gdLst>
              <a:gd name="connsiteX0" fmla="*/ 494375 w 659166"/>
              <a:gd name="connsiteY0" fmla="*/ 175173 h 656991"/>
              <a:gd name="connsiteX1" fmla="*/ 82719 w 659166"/>
              <a:gd name="connsiteY1" fmla="*/ 140138 h 656991"/>
              <a:gd name="connsiteX2" fmla="*/ 47685 w 659166"/>
              <a:gd name="connsiteY2" fmla="*/ 648138 h 656991"/>
              <a:gd name="connsiteX3" fmla="*/ 616995 w 659166"/>
              <a:gd name="connsiteY3" fmla="*/ 429173 h 656991"/>
              <a:gd name="connsiteX4" fmla="*/ 616995 w 659166"/>
              <a:gd name="connsiteY4" fmla="*/ 0 h 65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66" h="656991">
                <a:moveTo>
                  <a:pt x="494375" y="175173"/>
                </a:moveTo>
                <a:cubicBezTo>
                  <a:pt x="325771" y="118241"/>
                  <a:pt x="157167" y="61310"/>
                  <a:pt x="82719" y="140138"/>
                </a:cubicBezTo>
                <a:cubicBezTo>
                  <a:pt x="8271" y="218966"/>
                  <a:pt x="-41361" y="599966"/>
                  <a:pt x="47685" y="648138"/>
                </a:cubicBezTo>
                <a:cubicBezTo>
                  <a:pt x="136731" y="696310"/>
                  <a:pt x="522110" y="537196"/>
                  <a:pt x="616995" y="429173"/>
                </a:cubicBezTo>
                <a:cubicBezTo>
                  <a:pt x="711880" y="321150"/>
                  <a:pt x="616995" y="0"/>
                  <a:pt x="616995"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6653864" y="2496455"/>
            <a:ext cx="922343" cy="692940"/>
          </a:xfrm>
          <a:custGeom>
            <a:avLst/>
            <a:gdLst>
              <a:gd name="connsiteX0" fmla="*/ 650826 w 922343"/>
              <a:gd name="connsiteY0" fmla="*/ 446442 h 692940"/>
              <a:gd name="connsiteX1" fmla="*/ 650826 w 922343"/>
              <a:gd name="connsiteY1" fmla="*/ 34786 h 692940"/>
              <a:gd name="connsiteX2" fmla="*/ 28964 w 922343"/>
              <a:gd name="connsiteY2" fmla="*/ 96097 h 692940"/>
              <a:gd name="connsiteX3" fmla="*/ 186619 w 922343"/>
              <a:gd name="connsiteY3" fmla="*/ 682924 h 692940"/>
              <a:gd name="connsiteX4" fmla="*/ 922343 w 922343"/>
              <a:gd name="connsiteY4" fmla="*/ 481476 h 69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43" h="692940">
                <a:moveTo>
                  <a:pt x="650826" y="446442"/>
                </a:moveTo>
                <a:cubicBezTo>
                  <a:pt x="702648" y="269809"/>
                  <a:pt x="754470" y="93177"/>
                  <a:pt x="650826" y="34786"/>
                </a:cubicBezTo>
                <a:cubicBezTo>
                  <a:pt x="547182" y="-23605"/>
                  <a:pt x="106332" y="-11926"/>
                  <a:pt x="28964" y="96097"/>
                </a:cubicBezTo>
                <a:cubicBezTo>
                  <a:pt x="-48404" y="204120"/>
                  <a:pt x="37723" y="618694"/>
                  <a:pt x="186619" y="682924"/>
                </a:cubicBezTo>
                <a:cubicBezTo>
                  <a:pt x="335515" y="747154"/>
                  <a:pt x="922343" y="481476"/>
                  <a:pt x="922343" y="48147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72096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2"/>
            <a:ext cx="8229600" cy="1143000"/>
          </a:xfrm>
        </p:spPr>
        <p:txBody>
          <a:bodyPr/>
          <a:lstStyle/>
          <a:p>
            <a:r>
              <a:rPr lang="en-US" dirty="0" smtClean="0">
                <a:solidFill>
                  <a:schemeClr val="accent6">
                    <a:lumMod val="50000"/>
                  </a:schemeClr>
                </a:solidFill>
                <a:latin typeface="Powderfinger Type"/>
                <a:cs typeface="Powderfinger Type"/>
              </a:rPr>
              <a:t>DNS Resolution Times </a:t>
            </a:r>
            <a:endParaRPr lang="en-US" dirty="0">
              <a:solidFill>
                <a:schemeClr val="accent6">
                  <a:lumMod val="50000"/>
                </a:schemeClr>
              </a:solidFill>
              <a:latin typeface="Powderfinger Type"/>
              <a:cs typeface="Powderfinger Type"/>
            </a:endParaRPr>
          </a:p>
        </p:txBody>
      </p:sp>
      <p:cxnSp>
        <p:nvCxnSpPr>
          <p:cNvPr id="5" name="Straight Connector 4"/>
          <p:cNvCxnSpPr/>
          <p:nvPr/>
        </p:nvCxnSpPr>
        <p:spPr>
          <a:xfrm>
            <a:off x="1185333" y="2709332"/>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pic>
        <p:nvPicPr>
          <p:cNvPr id="7" name="Content Placeholder 6"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740" b="-1829"/>
          <a:stretch/>
        </p:blipFill>
        <p:spPr>
          <a:xfrm>
            <a:off x="457200" y="931334"/>
            <a:ext cx="8229600" cy="5926666"/>
          </a:xfrm>
        </p:spPr>
      </p:pic>
      <p:cxnSp>
        <p:nvCxnSpPr>
          <p:cNvPr id="8" name="Straight Connector 7"/>
          <p:cNvCxnSpPr/>
          <p:nvPr/>
        </p:nvCxnSpPr>
        <p:spPr>
          <a:xfrm>
            <a:off x="1185333" y="2709332"/>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93630" y="3565407"/>
            <a:ext cx="3847629" cy="1015663"/>
          </a:xfrm>
          <a:prstGeom prst="rect">
            <a:avLst/>
          </a:prstGeom>
          <a:noFill/>
        </p:spPr>
        <p:txBody>
          <a:bodyPr wrap="square" rtlCol="0">
            <a:spAutoFit/>
          </a:bodyPr>
          <a:lstStyle/>
          <a:p>
            <a:r>
              <a:rPr lang="en-US" sz="2000" b="1" dirty="0" smtClean="0">
                <a:latin typeface="Max's Handwritin"/>
                <a:cs typeface="Max's Handwritin"/>
              </a:rPr>
              <a:t>25% of DNSSEC-validating clients continue DNS resolution attempts for more than 6 seconds with a badly signed DNS name</a:t>
            </a:r>
            <a:endParaRPr lang="en-US" sz="2000" b="1" dirty="0">
              <a:latin typeface="Max's Handwritin"/>
              <a:cs typeface="Max's Handwritin"/>
            </a:endParaRPr>
          </a:p>
        </p:txBody>
      </p:sp>
      <p:sp>
        <p:nvSpPr>
          <p:cNvPr id="10" name="Freeform 9"/>
          <p:cNvSpPr/>
          <p:nvPr/>
        </p:nvSpPr>
        <p:spPr>
          <a:xfrm>
            <a:off x="3310917" y="2821534"/>
            <a:ext cx="423824" cy="734466"/>
          </a:xfrm>
          <a:custGeom>
            <a:avLst/>
            <a:gdLst>
              <a:gd name="connsiteX0" fmla="*/ 423824 w 423824"/>
              <a:gd name="connsiteY0" fmla="*/ 734466 h 734466"/>
              <a:gd name="connsiteX1" fmla="*/ 188639 w 423824"/>
              <a:gd name="connsiteY1" fmla="*/ 245281 h 734466"/>
              <a:gd name="connsiteX2" fmla="*/ 151009 w 423824"/>
              <a:gd name="connsiteY2" fmla="*/ 66540 h 734466"/>
              <a:gd name="connsiteX3" fmla="*/ 490 w 423824"/>
              <a:gd name="connsiteY3" fmla="*/ 226466 h 734466"/>
              <a:gd name="connsiteX4" fmla="*/ 207453 w 423824"/>
              <a:gd name="connsiteY4" fmla="*/ 688 h 734466"/>
              <a:gd name="connsiteX5" fmla="*/ 367379 w 423824"/>
              <a:gd name="connsiteY5" fmla="*/ 151207 h 73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24" h="734466">
                <a:moveTo>
                  <a:pt x="423824" y="734466"/>
                </a:moveTo>
                <a:cubicBezTo>
                  <a:pt x="328966" y="545534"/>
                  <a:pt x="234108" y="356602"/>
                  <a:pt x="188639" y="245281"/>
                </a:cubicBezTo>
                <a:cubicBezTo>
                  <a:pt x="143170" y="133960"/>
                  <a:pt x="182367" y="69676"/>
                  <a:pt x="151009" y="66540"/>
                </a:cubicBezTo>
                <a:cubicBezTo>
                  <a:pt x="119651" y="63404"/>
                  <a:pt x="-8917" y="237441"/>
                  <a:pt x="490" y="226466"/>
                </a:cubicBezTo>
                <a:cubicBezTo>
                  <a:pt x="9897" y="215491"/>
                  <a:pt x="146305" y="13231"/>
                  <a:pt x="207453" y="688"/>
                </a:cubicBezTo>
                <a:cubicBezTo>
                  <a:pt x="268601" y="-11855"/>
                  <a:pt x="367379" y="151207"/>
                  <a:pt x="367379" y="15120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079474" y="2492208"/>
            <a:ext cx="730526" cy="358236"/>
          </a:xfrm>
          <a:custGeom>
            <a:avLst/>
            <a:gdLst>
              <a:gd name="connsiteX0" fmla="*/ 589415 w 730526"/>
              <a:gd name="connsiteY0" fmla="*/ 226533 h 358236"/>
              <a:gd name="connsiteX1" fmla="*/ 485933 w 730526"/>
              <a:gd name="connsiteY1" fmla="*/ 755 h 358236"/>
              <a:gd name="connsiteX2" fmla="*/ 34378 w 730526"/>
              <a:gd name="connsiteY2" fmla="*/ 160681 h 358236"/>
              <a:gd name="connsiteX3" fmla="*/ 109637 w 730526"/>
              <a:gd name="connsiteY3" fmla="*/ 358236 h 358236"/>
              <a:gd name="connsiteX4" fmla="*/ 730526 w 730526"/>
              <a:gd name="connsiteY4" fmla="*/ 264162 h 358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26" h="358236">
                <a:moveTo>
                  <a:pt x="589415" y="226533"/>
                </a:moveTo>
                <a:cubicBezTo>
                  <a:pt x="583927" y="119131"/>
                  <a:pt x="578439" y="11730"/>
                  <a:pt x="485933" y="755"/>
                </a:cubicBezTo>
                <a:cubicBezTo>
                  <a:pt x="393427" y="-10220"/>
                  <a:pt x="97094" y="101101"/>
                  <a:pt x="34378" y="160681"/>
                </a:cubicBezTo>
                <a:cubicBezTo>
                  <a:pt x="-28338" y="220261"/>
                  <a:pt x="-6388" y="340989"/>
                  <a:pt x="109637" y="358236"/>
                </a:cubicBezTo>
                <a:lnTo>
                  <a:pt x="730526" y="26416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21190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70"/>
            <a:ext cx="8229600" cy="1143000"/>
          </a:xfrm>
        </p:spPr>
        <p:txBody>
          <a:bodyPr/>
          <a:lstStyle/>
          <a:p>
            <a:r>
              <a:rPr lang="en-US" dirty="0" smtClean="0">
                <a:solidFill>
                  <a:schemeClr val="accent6">
                    <a:lumMod val="50000"/>
                  </a:schemeClr>
                </a:solidFill>
                <a:latin typeface="Powderfinger Type"/>
                <a:cs typeface="Powderfinger Type"/>
              </a:rPr>
              <a:t>Relative Traffic Profile</a:t>
            </a:r>
            <a:endParaRPr lang="en-US" dirty="0">
              <a:solidFill>
                <a:schemeClr val="accent6">
                  <a:lumMod val="50000"/>
                </a:schemeClr>
              </a:solidFill>
              <a:latin typeface="Powderfinger Type"/>
              <a:cs typeface="Powderfinger Type"/>
            </a:endParaRPr>
          </a:p>
        </p:txBody>
      </p:sp>
      <p:pic>
        <p:nvPicPr>
          <p:cNvPr id="4" name="Content Placeholder 3"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4" b="-1829"/>
          <a:stretch/>
        </p:blipFill>
        <p:spPr>
          <a:xfrm>
            <a:off x="457200" y="978370"/>
            <a:ext cx="8229600" cy="5879630"/>
          </a:xfrm>
        </p:spPr>
      </p:pic>
    </p:spTree>
    <p:extLst>
      <p:ext uri="{BB962C8B-B14F-4D97-AF65-F5344CB8AC3E}">
        <p14:creationId xmlns:p14="http://schemas.microsoft.com/office/powerpoint/2010/main" val="344050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32523"/>
                </a:solidFill>
                <a:latin typeface="Powderfinger Type"/>
                <a:cs typeface="Powderfinger Type"/>
              </a:rPr>
              <a:t>What if everyone did it?</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p:txBody>
          <a:bodyPr>
            <a:normAutofit fontScale="92500"/>
          </a:bodyPr>
          <a:lstStyle/>
          <a:p>
            <a:pPr marL="0" indent="0">
              <a:buNone/>
            </a:pPr>
            <a:r>
              <a:rPr lang="en-US" dirty="0" smtClean="0"/>
              <a:t>What if:</a:t>
            </a:r>
          </a:p>
          <a:p>
            <a:pPr marL="457200" lvl="1" indent="0">
              <a:buNone/>
            </a:pPr>
            <a:r>
              <a:rPr lang="en-US" dirty="0"/>
              <a:t>e</a:t>
            </a:r>
            <a:r>
              <a:rPr lang="en-US" dirty="0" smtClean="0"/>
              <a:t>very resolver performed DNSSEC validation?</a:t>
            </a:r>
          </a:p>
          <a:p>
            <a:pPr marL="0" indent="0">
              <a:buNone/>
            </a:pPr>
            <a:r>
              <a:rPr lang="en-US" dirty="0" smtClean="0"/>
              <a:t>or even if:</a:t>
            </a:r>
          </a:p>
          <a:p>
            <a:pPr marL="457200" lvl="1" indent="0">
              <a:buNone/>
            </a:pPr>
            <a:r>
              <a:rPr lang="en-US" dirty="0"/>
              <a:t>e</a:t>
            </a:r>
            <a:r>
              <a:rPr lang="en-US" dirty="0" smtClean="0"/>
              <a:t>very end device performed DNSSEC validation?</a:t>
            </a:r>
          </a:p>
          <a:p>
            <a:endParaRPr lang="en-US" dirty="0" smtClean="0"/>
          </a:p>
          <a:p>
            <a:pPr marL="0" indent="0">
              <a:buNone/>
            </a:pPr>
            <a:r>
              <a:rPr lang="en-US" dirty="0" smtClean="0"/>
              <a:t>What difference in traffic loads and query rates would we see at an authoritative name server between serving an unsigned domain name and serving the signed equivalent of the domain name?</a:t>
            </a:r>
            <a:endParaRPr lang="en-US" dirty="0"/>
          </a:p>
          <a:p>
            <a:endParaRPr lang="en-US" dirty="0" smtClean="0"/>
          </a:p>
        </p:txBody>
      </p:sp>
    </p:spTree>
    <p:extLst>
      <p:ext uri="{BB962C8B-B14F-4D97-AF65-F5344CB8AC3E}">
        <p14:creationId xmlns:p14="http://schemas.microsoft.com/office/powerpoint/2010/main" val="3805113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Traffic Profile</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The traffic load for a badly signed domain name is around 10x the load for an unsigned domain</a:t>
            </a:r>
            <a:endParaRPr lang="en-US" dirty="0"/>
          </a:p>
          <a:p>
            <a:r>
              <a:rPr lang="en-US" dirty="0" smtClean="0"/>
              <a:t>If everyone  were to use validating resolvers then the load profile would rise to around 26x the load of an unsigned domain</a:t>
            </a:r>
          </a:p>
        </p:txBody>
      </p:sp>
    </p:spTree>
    <p:extLst>
      <p:ext uri="{BB962C8B-B14F-4D97-AF65-F5344CB8AC3E}">
        <p14:creationId xmlns:p14="http://schemas.microsoft.com/office/powerpoint/2010/main" val="663227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63"/>
            <a:ext cx="8229600" cy="1143000"/>
          </a:xfrm>
        </p:spPr>
        <p:txBody>
          <a:bodyPr/>
          <a:lstStyle/>
          <a:p>
            <a:r>
              <a:rPr lang="en-US" dirty="0" smtClean="0">
                <a:solidFill>
                  <a:srgbClr val="984807"/>
                </a:solidFill>
                <a:latin typeface="Powderfinger Type"/>
                <a:cs typeface="Powderfinger Type"/>
              </a:rPr>
              <a:t>Query Profile</a:t>
            </a:r>
            <a:endParaRPr lang="en-US" dirty="0">
              <a:solidFill>
                <a:srgbClr val="984807"/>
              </a:solidFill>
              <a:latin typeface="Powderfinger Type"/>
              <a:cs typeface="Powderfinger Type"/>
            </a:endParaRPr>
          </a:p>
        </p:txBody>
      </p:sp>
      <p:pic>
        <p:nvPicPr>
          <p:cNvPr id="6" name="Content Placeholder 5"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228" b="-1830"/>
          <a:stretch/>
        </p:blipFill>
        <p:spPr>
          <a:xfrm>
            <a:off x="457200" y="903112"/>
            <a:ext cx="8229600" cy="5954888"/>
          </a:xfrm>
        </p:spPr>
      </p:pic>
    </p:spTree>
    <p:extLst>
      <p:ext uri="{BB962C8B-B14F-4D97-AF65-F5344CB8AC3E}">
        <p14:creationId xmlns:p14="http://schemas.microsoft.com/office/powerpoint/2010/main" val="647756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Setting Expectations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394256"/>
            <a:ext cx="8229600" cy="5084059"/>
          </a:xfrm>
        </p:spPr>
        <p:txBody>
          <a:bodyPr>
            <a:noAutofit/>
          </a:bodyPr>
          <a:lstStyle/>
          <a:p>
            <a:pPr marL="0" indent="0">
              <a:buNone/>
            </a:pPr>
            <a:r>
              <a:rPr lang="en-US" sz="2400" dirty="0" smtClean="0"/>
              <a:t>For a validly signed zone </a:t>
            </a:r>
            <a:r>
              <a:rPr lang="en-US" sz="2400" dirty="0" smtClean="0"/>
              <a:t>an authoritative server</a:t>
            </a:r>
            <a:r>
              <a:rPr lang="en-US" sz="2400" dirty="0" smtClean="0"/>
              <a:t> </a:t>
            </a:r>
            <a:r>
              <a:rPr lang="en-US" sz="2400" dirty="0" smtClean="0"/>
              <a:t>may anticipate about </a:t>
            </a:r>
            <a:r>
              <a:rPr lang="en-US" sz="2400" b="1" dirty="0"/>
              <a:t>4</a:t>
            </a:r>
            <a:r>
              <a:rPr lang="en-US" sz="2400" b="1" dirty="0" smtClean="0"/>
              <a:t>x </a:t>
            </a:r>
            <a:r>
              <a:rPr lang="en-US" sz="2400" b="1" dirty="0" smtClean="0"/>
              <a:t>the query load</a:t>
            </a:r>
            <a:r>
              <a:rPr lang="en-US" sz="2400" dirty="0" smtClean="0"/>
              <a:t> and </a:t>
            </a:r>
            <a:r>
              <a:rPr lang="en-US" sz="2400" b="1" dirty="0" smtClean="0"/>
              <a:t>15x the traffic load</a:t>
            </a:r>
            <a:r>
              <a:rPr lang="en-US" sz="2400" dirty="0" smtClean="0"/>
              <a:t> </a:t>
            </a:r>
            <a:r>
              <a:rPr lang="en-US" sz="2400" dirty="0" smtClean="0"/>
              <a:t>as compared to serving an</a:t>
            </a:r>
            <a:r>
              <a:rPr lang="en-US" sz="2400" dirty="0" smtClean="0"/>
              <a:t> equivalent unsigned </a:t>
            </a:r>
            <a:r>
              <a:rPr lang="en-US" sz="2400" dirty="0" smtClean="0"/>
              <a:t>zone, if everyone performed </a:t>
            </a:r>
            <a:r>
              <a:rPr lang="en-US" sz="2400" dirty="0" smtClean="0"/>
              <a:t>DNSSEC validation *</a:t>
            </a:r>
            <a:endParaRPr lang="en-US" sz="2400" dirty="0"/>
          </a:p>
          <a:p>
            <a:pPr marL="914400" lvl="2" indent="0">
              <a:buNone/>
            </a:pPr>
            <a:endParaRPr lang="en-US" sz="1600" dirty="0"/>
          </a:p>
          <a:p>
            <a:pPr marL="0" indent="0">
              <a:buNone/>
            </a:pPr>
            <a:r>
              <a:rPr lang="en-US" sz="2400" dirty="0" smtClean="0"/>
              <a:t>But if you serve a badly signed zone, expect </a:t>
            </a:r>
            <a:r>
              <a:rPr lang="en-US" sz="2400" b="1" dirty="0" smtClean="0"/>
              <a:t>8x the query load </a:t>
            </a:r>
            <a:r>
              <a:rPr lang="en-US" sz="2400" dirty="0" smtClean="0"/>
              <a:t>and around </a:t>
            </a:r>
            <a:r>
              <a:rPr lang="en-US" sz="2400" b="1" dirty="0" smtClean="0"/>
              <a:t>26x the traffic load </a:t>
            </a:r>
            <a:r>
              <a:rPr lang="en-US" sz="2400" dirty="0" smtClean="0"/>
              <a:t>*</a:t>
            </a:r>
          </a:p>
          <a:p>
            <a:pPr marL="0" indent="0">
              <a:buNone/>
            </a:pPr>
            <a:endParaRPr lang="en-US" sz="2400" dirty="0"/>
          </a:p>
          <a:p>
            <a:pPr marL="0" lvl="2" indent="0">
              <a:buNone/>
            </a:pPr>
            <a:r>
              <a:rPr lang="en-US" sz="1600" dirty="0" smtClean="0"/>
              <a:t>		(</a:t>
            </a:r>
            <a:r>
              <a:rPr lang="en-US" sz="1600" dirty="0"/>
              <a:t>* if you served the parent zone as well)</a:t>
            </a:r>
          </a:p>
          <a:p>
            <a:pPr marL="0" indent="0">
              <a:buNone/>
            </a:pPr>
            <a:endParaRPr lang="en-US" sz="2400" dirty="0" smtClean="0"/>
          </a:p>
        </p:txBody>
      </p:sp>
    </p:spTree>
    <p:extLst>
      <p:ext uri="{BB962C8B-B14F-4D97-AF65-F5344CB8AC3E}">
        <p14:creationId xmlns:p14="http://schemas.microsoft.com/office/powerpoint/2010/main" val="358205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32523"/>
                </a:solidFill>
                <a:latin typeface="Powderfinger Type"/>
                <a:cs typeface="Powderfinger Type"/>
              </a:rPr>
              <a:t>The</a:t>
            </a:r>
            <a:r>
              <a:rPr lang="en-US" dirty="0">
                <a:solidFill>
                  <a:srgbClr val="632523"/>
                </a:solidFill>
                <a:latin typeface="Powderfinger Type"/>
                <a:cs typeface="Powderfinger Type"/>
              </a:rPr>
              <a:t> </a:t>
            </a:r>
            <a:r>
              <a:rPr lang="en-US" dirty="0" smtClean="0">
                <a:solidFill>
                  <a:srgbClr val="632523"/>
                </a:solidFill>
                <a:latin typeface="Powderfinger Type"/>
                <a:cs typeface="Powderfinger Type"/>
              </a:rPr>
              <a:t>Experiment</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a:xfrm>
            <a:off x="457199" y="1600200"/>
            <a:ext cx="8501185" cy="4525963"/>
          </a:xfrm>
        </p:spPr>
        <p:txBody>
          <a:bodyPr>
            <a:normAutofit fontScale="85000" lnSpcReduction="20000"/>
          </a:bodyPr>
          <a:lstStyle/>
          <a:p>
            <a:r>
              <a:rPr lang="en-US" dirty="0" smtClean="0"/>
              <a:t>We serve an online Ad with 3 embedded URLs that the user’s browser is tasked to fetch. The URLs use unique domain names that are:</a:t>
            </a:r>
          </a:p>
          <a:p>
            <a:pPr lvl="1"/>
            <a:r>
              <a:rPr lang="en-US" dirty="0" smtClean="0"/>
              <a:t>Unsigned</a:t>
            </a:r>
          </a:p>
          <a:p>
            <a:pPr lvl="1"/>
            <a:r>
              <a:rPr lang="en-US" dirty="0" smtClean="0"/>
              <a:t>Signed (good)</a:t>
            </a:r>
          </a:p>
          <a:p>
            <a:pPr lvl="1"/>
            <a:r>
              <a:rPr lang="en-US" dirty="0" smtClean="0"/>
              <a:t>Signed (bad)</a:t>
            </a:r>
          </a:p>
          <a:p>
            <a:pPr lvl="1"/>
            <a:endParaRPr lang="en-US" dirty="0"/>
          </a:p>
          <a:p>
            <a:r>
              <a:rPr lang="en-US" dirty="0" smtClean="0"/>
              <a:t>We are looking for </a:t>
            </a:r>
            <a:r>
              <a:rPr lang="en-US" dirty="0" err="1" smtClean="0"/>
              <a:t>behaviours</a:t>
            </a:r>
            <a:r>
              <a:rPr lang="en-US" dirty="0" smtClean="0"/>
              <a:t> where we see the browser perform</a:t>
            </a:r>
          </a:p>
          <a:p>
            <a:pPr lvl="1"/>
            <a:r>
              <a:rPr lang="en-US" dirty="0" smtClean="0"/>
              <a:t>Queries for the DS and DNSKEY RRs for both of the the signed domains, and</a:t>
            </a:r>
          </a:p>
          <a:p>
            <a:pPr lvl="1"/>
            <a:r>
              <a:rPr lang="en-US" dirty="0" smtClean="0"/>
              <a:t>Fetch the signed (good) but not the signed (bad) URLs</a:t>
            </a:r>
          </a:p>
        </p:txBody>
      </p:sp>
    </p:spTree>
    <p:extLst>
      <p:ext uri="{BB962C8B-B14F-4D97-AF65-F5344CB8AC3E}">
        <p14:creationId xmlns:p14="http://schemas.microsoft.com/office/powerpoint/2010/main" val="131426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Powderfinger Type"/>
                <a:cs typeface="Powderfinger Type"/>
              </a:rPr>
              <a:t>What we saw</a:t>
            </a:r>
            <a:endParaRPr lang="en-US" dirty="0">
              <a:solidFill>
                <a:schemeClr val="accent2">
                  <a:lumMod val="50000"/>
                </a:schemeClr>
              </a:solidFill>
              <a:latin typeface="Powderfinger Type"/>
              <a:cs typeface="Powderfinger Type"/>
            </a:endParaRPr>
          </a:p>
        </p:txBody>
      </p:sp>
      <p:sp>
        <p:nvSpPr>
          <p:cNvPr id="3" name="Content Placeholder 2"/>
          <p:cNvSpPr>
            <a:spLocks noGrp="1"/>
          </p:cNvSpPr>
          <p:nvPr>
            <p:ph idx="1"/>
          </p:nvPr>
        </p:nvSpPr>
        <p:spPr/>
        <p:txBody>
          <a:bodyPr>
            <a:normAutofit/>
          </a:bodyPr>
          <a:lstStyle/>
          <a:p>
            <a:r>
              <a:rPr lang="en-US" dirty="0" smtClean="0"/>
              <a:t>Users who exclusively used DNSSEC-validating resolvers</a:t>
            </a:r>
          </a:p>
          <a:p>
            <a:r>
              <a:rPr lang="en-US" dirty="0" smtClean="0"/>
              <a:t>Users who used a mix of validating and non-validating resolvers </a:t>
            </a:r>
          </a:p>
          <a:p>
            <a:pPr marL="1371600" lvl="3" indent="0">
              <a:buNone/>
            </a:pPr>
            <a:r>
              <a:rPr lang="en-US" dirty="0" smtClean="0"/>
              <a:t>(typically, we saw the SERVFAIL response on a badly signed domain name cause the user to repeat the query to a resolver that did not perform DNSSEC validation)</a:t>
            </a:r>
          </a:p>
          <a:p>
            <a:r>
              <a:rPr lang="en-US" dirty="0" smtClean="0"/>
              <a:t>Users who exclusively used non-validating resolvers</a:t>
            </a:r>
            <a:endParaRPr lang="en-US" dirty="0"/>
          </a:p>
        </p:txBody>
      </p:sp>
    </p:spTree>
    <p:extLst>
      <p:ext uri="{BB962C8B-B14F-4D97-AF65-F5344CB8AC3E}">
        <p14:creationId xmlns:p14="http://schemas.microsoft.com/office/powerpoint/2010/main" val="82104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966" b="-307"/>
          <a:stretch/>
        </p:blipFill>
        <p:spPr>
          <a:xfrm>
            <a:off x="457200" y="918308"/>
            <a:ext cx="8229600" cy="5851769"/>
          </a:xfrm>
        </p:spPr>
      </p:pic>
      <p:sp>
        <p:nvSpPr>
          <p:cNvPr id="2" name="Title 1"/>
          <p:cNvSpPr>
            <a:spLocks noGrp="1"/>
          </p:cNvSpPr>
          <p:nvPr>
            <p:ph type="title"/>
          </p:nvPr>
        </p:nvSpPr>
        <p:spPr/>
        <p:txBody>
          <a:bodyPr/>
          <a:lstStyle/>
          <a:p>
            <a:r>
              <a:rPr lang="en-US" dirty="0" smtClean="0">
                <a:solidFill>
                  <a:srgbClr val="632523"/>
                </a:solidFill>
                <a:latin typeface="Powderfinger Type"/>
                <a:cs typeface="Powderfinger Type"/>
              </a:rPr>
              <a:t>What we saw</a:t>
            </a:r>
            <a:endParaRPr lang="en-US" dirty="0">
              <a:solidFill>
                <a:srgbClr val="632523"/>
              </a:solidFill>
              <a:latin typeface="Powderfinger Type"/>
              <a:cs typeface="Powderfinger Type"/>
            </a:endParaRPr>
          </a:p>
        </p:txBody>
      </p:sp>
      <p:sp>
        <p:nvSpPr>
          <p:cNvPr id="3" name="TextBox 2"/>
          <p:cNvSpPr txBox="1"/>
          <p:nvPr/>
        </p:nvSpPr>
        <p:spPr>
          <a:xfrm>
            <a:off x="2587037" y="2430596"/>
            <a:ext cx="2916183" cy="369332"/>
          </a:xfrm>
          <a:prstGeom prst="rect">
            <a:avLst/>
          </a:prstGeom>
          <a:solidFill>
            <a:schemeClr val="bg1"/>
          </a:solidFill>
        </p:spPr>
        <p:txBody>
          <a:bodyPr wrap="none" rtlCol="0">
            <a:spAutoFit/>
          </a:bodyPr>
          <a:lstStyle/>
          <a:p>
            <a:r>
              <a:rPr lang="en-US" b="1" dirty="0" smtClean="0">
                <a:solidFill>
                  <a:srgbClr val="0000FF"/>
                </a:solidFill>
                <a:latin typeface="Vadim's Writing"/>
                <a:cs typeface="Vadim's Writing"/>
              </a:rPr>
              <a:t>Did not attempt to fetch DNSSEC RRs</a:t>
            </a:r>
            <a:endParaRPr lang="en-US" b="1" dirty="0">
              <a:solidFill>
                <a:srgbClr val="0000FF"/>
              </a:solidFill>
              <a:latin typeface="Vadim's Writing"/>
              <a:cs typeface="Vadim's Writing"/>
            </a:endParaRPr>
          </a:p>
        </p:txBody>
      </p:sp>
      <p:sp>
        <p:nvSpPr>
          <p:cNvPr id="5" name="TextBox 4"/>
          <p:cNvSpPr txBox="1"/>
          <p:nvPr/>
        </p:nvSpPr>
        <p:spPr>
          <a:xfrm>
            <a:off x="2587037" y="5262509"/>
            <a:ext cx="1531188" cy="369332"/>
          </a:xfrm>
          <a:prstGeom prst="rect">
            <a:avLst/>
          </a:prstGeom>
          <a:solidFill>
            <a:schemeClr val="bg1"/>
          </a:solidFill>
        </p:spPr>
        <p:txBody>
          <a:bodyPr wrap="none" rtlCol="0">
            <a:spAutoFit/>
          </a:bodyPr>
          <a:lstStyle/>
          <a:p>
            <a:r>
              <a:rPr lang="en-US" b="1" dirty="0" smtClean="0">
                <a:solidFill>
                  <a:srgbClr val="FF0000"/>
                </a:solidFill>
                <a:latin typeface="Vadim's Writing"/>
                <a:cs typeface="Vadim's Writing"/>
              </a:rPr>
              <a:t>DNSSEC-validating</a:t>
            </a:r>
            <a:endParaRPr lang="en-US" b="1" dirty="0">
              <a:solidFill>
                <a:srgbClr val="FF0000"/>
              </a:solidFill>
              <a:latin typeface="Vadim's Writing"/>
              <a:cs typeface="Vadim's Writing"/>
            </a:endParaRPr>
          </a:p>
        </p:txBody>
      </p:sp>
      <p:sp>
        <p:nvSpPr>
          <p:cNvPr id="6" name="TextBox 5"/>
          <p:cNvSpPr txBox="1"/>
          <p:nvPr/>
        </p:nvSpPr>
        <p:spPr>
          <a:xfrm>
            <a:off x="4118225" y="5913501"/>
            <a:ext cx="1992853" cy="369332"/>
          </a:xfrm>
          <a:prstGeom prst="rect">
            <a:avLst/>
          </a:prstGeom>
          <a:solidFill>
            <a:schemeClr val="bg1"/>
          </a:solidFill>
        </p:spPr>
        <p:txBody>
          <a:bodyPr wrap="none" rtlCol="0">
            <a:spAutoFit/>
          </a:bodyPr>
          <a:lstStyle/>
          <a:p>
            <a:r>
              <a:rPr lang="en-US" b="1" dirty="0" smtClean="0">
                <a:solidFill>
                  <a:srgbClr val="37FF44"/>
                </a:solidFill>
                <a:latin typeface="Vadim's Writing"/>
                <a:cs typeface="Vadim's Writing"/>
              </a:rPr>
              <a:t>Mixed DNSSEC-validating</a:t>
            </a:r>
            <a:endParaRPr lang="en-US" b="1" dirty="0">
              <a:solidFill>
                <a:srgbClr val="37FF44"/>
              </a:solidFill>
              <a:latin typeface="Vadim's Writing"/>
              <a:cs typeface="Vadim's Writing"/>
            </a:endParaRPr>
          </a:p>
        </p:txBody>
      </p:sp>
    </p:spTree>
    <p:extLst>
      <p:ext uri="{BB962C8B-B14F-4D97-AF65-F5344CB8AC3E}">
        <p14:creationId xmlns:p14="http://schemas.microsoft.com/office/powerpoint/2010/main" val="293571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latin typeface="Powderfinger Type"/>
                <a:cs typeface="Powderfinger Type"/>
              </a:rPr>
              <a:t>If your resolver validates DNS responses…</a:t>
            </a:r>
            <a:endParaRPr lang="en-US" dirty="0">
              <a:solidFill>
                <a:schemeClr val="accent2">
                  <a:lumMod val="50000"/>
                </a:schemeClr>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Then the resolver will need to fetch the DNSKEY and DS RRs for the zone, and </a:t>
            </a:r>
            <a:r>
              <a:rPr lang="en-US" dirty="0" err="1" smtClean="0"/>
              <a:t>recurse</a:t>
            </a:r>
            <a:r>
              <a:rPr lang="en-US" dirty="0" smtClean="0"/>
              <a:t> upward to the root</a:t>
            </a:r>
          </a:p>
          <a:p>
            <a:r>
              <a:rPr lang="en-US" dirty="0" smtClean="0"/>
              <a:t>If these RRs are not cached, then at a minimum there are at least two additional DNS queries that are performed as part of the validation process</a:t>
            </a:r>
          </a:p>
          <a:p>
            <a:pPr marL="0" indent="0">
              <a:buNone/>
            </a:pPr>
            <a:endParaRPr lang="en-US" dirty="0" smtClean="0"/>
          </a:p>
        </p:txBody>
      </p:sp>
    </p:spTree>
    <p:extLst>
      <p:ext uri="{BB962C8B-B14F-4D97-AF65-F5344CB8AC3E}">
        <p14:creationId xmlns:p14="http://schemas.microsoft.com/office/powerpoint/2010/main" val="335150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32523"/>
                </a:solidFill>
                <a:latin typeface="Powderfinger Type"/>
                <a:cs typeface="Powderfinger Type"/>
              </a:rPr>
              <a:t>If </a:t>
            </a:r>
            <a:r>
              <a:rPr lang="en-US" dirty="0">
                <a:solidFill>
                  <a:schemeClr val="accent2">
                    <a:lumMod val="50000"/>
                  </a:schemeClr>
                </a:solidFill>
                <a:latin typeface="Powderfinger Type"/>
                <a:cs typeface="Powderfinger Type"/>
              </a:rPr>
              <a:t>your resolver </a:t>
            </a:r>
            <a:r>
              <a:rPr lang="en-US" dirty="0" smtClean="0">
                <a:solidFill>
                  <a:srgbClr val="632523"/>
                </a:solidFill>
                <a:latin typeface="Powderfinger Type"/>
                <a:cs typeface="Powderfinger Type"/>
              </a:rPr>
              <a:t>validates DNS responses…</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a:xfrm>
            <a:off x="457200" y="1600200"/>
            <a:ext cx="8229600" cy="1232877"/>
          </a:xfrm>
        </p:spPr>
        <p:txBody>
          <a:bodyPr/>
          <a:lstStyle/>
          <a:p>
            <a:pPr marL="0" indent="0">
              <a:buNone/>
            </a:pPr>
            <a:r>
              <a:rPr lang="en-US" dirty="0" smtClean="0"/>
              <a:t>More queries, longer resolution time</a:t>
            </a:r>
            <a:endParaRPr lang="en-US" dirty="0"/>
          </a:p>
        </p:txBody>
      </p:sp>
      <p:sp>
        <p:nvSpPr>
          <p:cNvPr id="4" name="TextBox 3"/>
          <p:cNvSpPr txBox="1"/>
          <p:nvPr/>
        </p:nvSpPr>
        <p:spPr>
          <a:xfrm>
            <a:off x="957384" y="2601526"/>
            <a:ext cx="7642875" cy="2985433"/>
          </a:xfrm>
          <a:prstGeom prst="rect">
            <a:avLst/>
          </a:prstGeom>
          <a:noFill/>
        </p:spPr>
        <p:txBody>
          <a:bodyPr wrap="none" rtlCol="0">
            <a:spAutoFit/>
          </a:bodyPr>
          <a:lstStyle/>
          <a:p>
            <a:r>
              <a:rPr lang="en-US" dirty="0" smtClean="0"/>
              <a:t>Dual Stack client - query for unsigned domain name</a:t>
            </a:r>
          </a:p>
          <a:p>
            <a:endParaRPr lang="en-US" dirty="0" smtClean="0"/>
          </a:p>
          <a:p>
            <a:r>
              <a:rPr lang="en-US" sz="1400" dirty="0" smtClean="0">
                <a:latin typeface="Menlo Regular"/>
                <a:cs typeface="Menlo Regular"/>
              </a:rPr>
              <a:t>20:36:40.288 query: </a:t>
            </a:r>
            <a:r>
              <a:rPr lang="en-US" sz="1400" dirty="0" err="1" smtClean="0">
                <a:latin typeface="Menlo Regular"/>
                <a:cs typeface="Menlo Regular"/>
              </a:rPr>
              <a:t>unsigned.example.com</a:t>
            </a:r>
            <a:r>
              <a:rPr lang="en-US" sz="1400" dirty="0" smtClean="0">
                <a:latin typeface="Menlo Regular"/>
                <a:cs typeface="Menlo Regular"/>
              </a:rPr>
              <a:t> IN AAAA -ED (199.102.79.186)</a:t>
            </a:r>
          </a:p>
          <a:p>
            <a:r>
              <a:rPr lang="en-US" sz="1400" dirty="0" smtClean="0">
                <a:latin typeface="Menlo Regular"/>
                <a:cs typeface="Menlo Regular"/>
              </a:rPr>
              <a:t>20:36:41.028 query: </a:t>
            </a:r>
            <a:r>
              <a:rPr lang="en-US" sz="1400" dirty="0" err="1" smtClean="0">
                <a:latin typeface="Menlo Regular"/>
                <a:cs typeface="Menlo Regular"/>
              </a:rPr>
              <a:t>unsigned.example.com</a:t>
            </a:r>
            <a:r>
              <a:rPr lang="en-US" sz="1400" dirty="0" smtClean="0">
                <a:latin typeface="Menlo Regular"/>
                <a:cs typeface="Menlo Regular"/>
              </a:rPr>
              <a:t> IN A    -ED (199.102.79.186)</a:t>
            </a:r>
          </a:p>
          <a:p>
            <a:endParaRPr lang="en-US" dirty="0" smtClean="0"/>
          </a:p>
          <a:p>
            <a:r>
              <a:rPr lang="en-US" dirty="0" smtClean="0"/>
              <a:t>Dual Stack client - query for signed domain name</a:t>
            </a:r>
          </a:p>
          <a:p>
            <a:endParaRPr lang="en-US" sz="1400" dirty="0" smtClean="0"/>
          </a:p>
          <a:p>
            <a:r>
              <a:rPr lang="en-US" sz="1400" dirty="0" smtClean="0">
                <a:latin typeface="Menlo Regular"/>
                <a:cs typeface="Menlo Regular"/>
              </a:rPr>
              <a:t>20:36:41.749 query: </a:t>
            </a:r>
            <a:r>
              <a:rPr lang="en-US" sz="1400" dirty="0" err="1" smtClean="0">
                <a:latin typeface="Menlo Regular"/>
                <a:cs typeface="Menlo Regular"/>
              </a:rPr>
              <a:t>signed.example.com</a:t>
            </a:r>
            <a:r>
              <a:rPr lang="en-US" sz="1400" dirty="0" smtClean="0">
                <a:latin typeface="Menlo Regular"/>
                <a:cs typeface="Menlo Regular"/>
              </a:rPr>
              <a:t> IN A      -ED (199.102.79.186)</a:t>
            </a:r>
          </a:p>
          <a:p>
            <a:r>
              <a:rPr lang="en-US" sz="1400" dirty="0" smtClean="0">
                <a:latin typeface="Menlo Regular"/>
                <a:cs typeface="Menlo Regular"/>
              </a:rPr>
              <a:t>20:36:41.758 query: </a:t>
            </a:r>
            <a:r>
              <a:rPr lang="en-US" sz="1400" dirty="0" err="1" smtClean="0">
                <a:latin typeface="Menlo Regular"/>
                <a:cs typeface="Menlo Regular"/>
              </a:rPr>
              <a:t>signed.example.com</a:t>
            </a:r>
            <a:r>
              <a:rPr lang="en-US" sz="1400" dirty="0" smtClean="0">
                <a:latin typeface="Menlo Regular"/>
                <a:cs typeface="Menlo Regular"/>
              </a:rPr>
              <a:t> IN AAAA   -ED (199.102.79.186)</a:t>
            </a:r>
          </a:p>
          <a:p>
            <a:r>
              <a:rPr lang="en-US" sz="1400" dirty="0" smtClean="0">
                <a:latin typeface="Menlo Regular"/>
                <a:cs typeface="Menlo Regular"/>
              </a:rPr>
              <a:t>20:36:41.876 query: </a:t>
            </a:r>
            <a:r>
              <a:rPr lang="en-US" sz="1400" dirty="0" err="1" smtClean="0">
                <a:latin typeface="Menlo Regular"/>
                <a:cs typeface="Menlo Regular"/>
              </a:rPr>
              <a:t>signed.example.com</a:t>
            </a:r>
            <a:r>
              <a:rPr lang="en-US" sz="1400" dirty="0" smtClean="0">
                <a:latin typeface="Menlo Regular"/>
                <a:cs typeface="Menlo Regular"/>
              </a:rPr>
              <a:t> IN DS     -ED (199.102.79.186)</a:t>
            </a:r>
          </a:p>
          <a:p>
            <a:r>
              <a:rPr lang="en-US" sz="1400" dirty="0" smtClean="0">
                <a:latin typeface="Menlo Regular"/>
                <a:cs typeface="Menlo Regular"/>
              </a:rPr>
              <a:t>20:36:41.993 query: </a:t>
            </a:r>
            <a:r>
              <a:rPr lang="en-US" sz="1400" dirty="0" err="1" smtClean="0">
                <a:latin typeface="Menlo Regular"/>
                <a:cs typeface="Menlo Regular"/>
              </a:rPr>
              <a:t>signed.example.com</a:t>
            </a:r>
            <a:r>
              <a:rPr lang="en-US" sz="1400" dirty="0" smtClean="0">
                <a:latin typeface="Menlo Regular"/>
                <a:cs typeface="Menlo Regular"/>
              </a:rPr>
              <a:t> IN DNSKEY -ED (199.102.79.186)</a:t>
            </a:r>
          </a:p>
          <a:p>
            <a:endParaRPr lang="en-US" dirty="0">
              <a:latin typeface="Menlo Regular"/>
              <a:cs typeface="Menlo Regular"/>
            </a:endParaRPr>
          </a:p>
        </p:txBody>
      </p:sp>
    </p:spTree>
    <p:extLst>
      <p:ext uri="{BB962C8B-B14F-4D97-AF65-F5344CB8AC3E}">
        <p14:creationId xmlns:p14="http://schemas.microsoft.com/office/powerpoint/2010/main" val="2553087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7264</TotalTime>
  <Words>1982</Words>
  <Application>Microsoft Macintosh PowerPoint</Application>
  <PresentationFormat>On-screen Show (4:3)</PresentationFormat>
  <Paragraphs>236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What If Everyone Did It?</vt:lpstr>
      <vt:lpstr>DNS Security</vt:lpstr>
      <vt:lpstr>DNSSEC today</vt:lpstr>
      <vt:lpstr>What if everyone did it?</vt:lpstr>
      <vt:lpstr>The Experiment</vt:lpstr>
      <vt:lpstr>What we saw</vt:lpstr>
      <vt:lpstr>What we saw</vt:lpstr>
      <vt:lpstr>If your resolver validates DNS responses…</vt:lpstr>
      <vt:lpstr>If your resolver validates DNS responses…</vt:lpstr>
      <vt:lpstr>Validation Time</vt:lpstr>
      <vt:lpstr>Validation – DNS Queries</vt:lpstr>
      <vt:lpstr>Time Cost</vt:lpstr>
      <vt:lpstr>Time Cost</vt:lpstr>
      <vt:lpstr>Time Cost</vt:lpstr>
      <vt:lpstr>DNS Resolution Time</vt:lpstr>
      <vt:lpstr>Unsigned/Non-Validating vs Signed/Validating</vt:lpstr>
      <vt:lpstr>like-to-like: unsigned vs signed</vt:lpstr>
      <vt:lpstr>like-to-like: unsigned vs signed</vt:lpstr>
      <vt:lpstr>Validation Time</vt:lpstr>
      <vt:lpstr>Authoritative Server Measurements</vt:lpstr>
      <vt:lpstr>If you serve a signed Domain Name:</vt:lpstr>
      <vt:lpstr>If you serve a signed Domain Name:</vt:lpstr>
      <vt:lpstr>If you serve a signed Domain Name:</vt:lpstr>
      <vt:lpstr>Server Traffic Load</vt:lpstr>
      <vt:lpstr>Server Traffic Load</vt:lpstr>
      <vt:lpstr>Server Traffic Load</vt:lpstr>
      <vt:lpstr>Server Traffic Load</vt:lpstr>
      <vt:lpstr>Server Query Load</vt:lpstr>
      <vt:lpstr>If you serve a signed Domain Name:</vt:lpstr>
      <vt:lpstr>Server Query Load</vt:lpstr>
      <vt:lpstr>Server Query Load</vt:lpstr>
      <vt:lpstr>Repeat queries are rising</vt:lpstr>
      <vt:lpstr>Query duplication</vt:lpstr>
      <vt:lpstr>Setting Expectations</vt:lpstr>
      <vt:lpstr>The Worst Case</vt:lpstr>
      <vt:lpstr>DNS Resolution Time Difference </vt:lpstr>
      <vt:lpstr>DNS Resolution Time Difference </vt:lpstr>
      <vt:lpstr>DNS Resolution Times </vt:lpstr>
      <vt:lpstr>Relative Traffic Profile</vt:lpstr>
      <vt:lpstr>Traffic Profile</vt:lpstr>
      <vt:lpstr>Query Profile</vt:lpstr>
      <vt:lpstr>Setting Expectations</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If everyone did it?</dc:title>
  <dc:creator>Geoff Huston</dc:creator>
  <cp:lastModifiedBy>Geoff Huston</cp:lastModifiedBy>
  <cp:revision>59</cp:revision>
  <dcterms:created xsi:type="dcterms:W3CDTF">2014-07-05T00:44:39Z</dcterms:created>
  <dcterms:modified xsi:type="dcterms:W3CDTF">2014-07-17T05:14:14Z</dcterms:modified>
</cp:coreProperties>
</file>