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52" r:id="rId3"/>
    <p:sldId id="257" r:id="rId4"/>
    <p:sldId id="262" r:id="rId5"/>
    <p:sldId id="350" r:id="rId6"/>
    <p:sldId id="351" r:id="rId7"/>
    <p:sldId id="260" r:id="rId8"/>
    <p:sldId id="357" r:id="rId9"/>
    <p:sldId id="263" r:id="rId10"/>
    <p:sldId id="258" r:id="rId11"/>
    <p:sldId id="264" r:id="rId12"/>
    <p:sldId id="270" r:id="rId13"/>
    <p:sldId id="271" r:id="rId14"/>
    <p:sldId id="272" r:id="rId15"/>
    <p:sldId id="275" r:id="rId16"/>
    <p:sldId id="276" r:id="rId17"/>
    <p:sldId id="277" r:id="rId18"/>
    <p:sldId id="278" r:id="rId19"/>
    <p:sldId id="279" r:id="rId20"/>
    <p:sldId id="280" r:id="rId21"/>
    <p:sldId id="281" r:id="rId22"/>
    <p:sldId id="282" r:id="rId23"/>
    <p:sldId id="353" r:id="rId24"/>
    <p:sldId id="283" r:id="rId25"/>
    <p:sldId id="284" r:id="rId26"/>
    <p:sldId id="285" r:id="rId27"/>
    <p:sldId id="286" r:id="rId28"/>
    <p:sldId id="287" r:id="rId29"/>
    <p:sldId id="354" r:id="rId30"/>
    <p:sldId id="288" r:id="rId31"/>
    <p:sldId id="289" r:id="rId32"/>
    <p:sldId id="290" r:id="rId33"/>
    <p:sldId id="291" r:id="rId34"/>
    <p:sldId id="292" r:id="rId35"/>
    <p:sldId id="293" r:id="rId36"/>
    <p:sldId id="294" r:id="rId37"/>
    <p:sldId id="295" r:id="rId38"/>
    <p:sldId id="296" r:id="rId39"/>
    <p:sldId id="298" r:id="rId40"/>
    <p:sldId id="299" r:id="rId41"/>
    <p:sldId id="300" r:id="rId42"/>
    <p:sldId id="301" r:id="rId43"/>
    <p:sldId id="303" r:id="rId44"/>
    <p:sldId id="304" r:id="rId45"/>
    <p:sldId id="305" r:id="rId46"/>
    <p:sldId id="331" r:id="rId47"/>
    <p:sldId id="335" r:id="rId48"/>
    <p:sldId id="336" r:id="rId49"/>
    <p:sldId id="341" r:id="rId50"/>
    <p:sldId id="343" r:id="rId51"/>
    <p:sldId id="342" r:id="rId52"/>
    <p:sldId id="355" r:id="rId53"/>
    <p:sldId id="356" r:id="rId54"/>
    <p:sldId id="339" r:id="rId55"/>
    <p:sldId id="345" r:id="rId56"/>
    <p:sldId id="344" r:id="rId57"/>
    <p:sldId id="346" r:id="rId58"/>
    <p:sldId id="348" r:id="rId59"/>
    <p:sldId id="337" r:id="rId60"/>
    <p:sldId id="338" r:id="rId61"/>
    <p:sldId id="340" r:id="rId62"/>
    <p:sldId id="334"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EDF4"/>
    <a:srgbClr val="E1D5FF"/>
    <a:srgbClr val="FFE2E8"/>
    <a:srgbClr val="FBE4FF"/>
    <a:srgbClr val="DCE1FF"/>
    <a:srgbClr val="AEFFEC"/>
    <a:srgbClr val="AA0000"/>
    <a:srgbClr val="B10000"/>
    <a:srgbClr val="79B9FF"/>
    <a:srgbClr val="FF91A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55" d="100"/>
          <a:sy n="155" d="100"/>
        </p:scale>
        <p:origin x="-424" y="10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6894D0-A85D-6A45-8377-013C49BFA018}" type="datetimeFigureOut">
              <a:rPr lang="en-US" smtClean="0"/>
              <a:t>5/09/2014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4FC216-9A7E-ED49-8DBE-7CEACAD61C0E}" type="slidenum">
              <a:rPr lang="en-US" smtClean="0"/>
              <a:t>‹#›</a:t>
            </a:fld>
            <a:endParaRPr lang="en-US"/>
          </a:p>
        </p:txBody>
      </p:sp>
    </p:spTree>
    <p:extLst>
      <p:ext uri="{BB962C8B-B14F-4D97-AF65-F5344CB8AC3E}">
        <p14:creationId xmlns:p14="http://schemas.microsoft.com/office/powerpoint/2010/main" val="2861474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056894D0-A85D-6A45-8377-013C49BFA018}" type="datetimeFigureOut">
              <a:rPr lang="en-US" smtClean="0"/>
              <a:t>5/09/2014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4FC216-9A7E-ED49-8DBE-7CEACAD61C0E}" type="slidenum">
              <a:rPr lang="en-US" smtClean="0"/>
              <a:t>‹#›</a:t>
            </a:fld>
            <a:endParaRPr lang="en-US"/>
          </a:p>
        </p:txBody>
      </p:sp>
    </p:spTree>
    <p:extLst>
      <p:ext uri="{BB962C8B-B14F-4D97-AF65-F5344CB8AC3E}">
        <p14:creationId xmlns:p14="http://schemas.microsoft.com/office/powerpoint/2010/main" val="2652773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056894D0-A85D-6A45-8377-013C49BFA018}" type="datetimeFigureOut">
              <a:rPr lang="en-US" smtClean="0"/>
              <a:t>5/09/2014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4FC216-9A7E-ED49-8DBE-7CEACAD61C0E}" type="slidenum">
              <a:rPr lang="en-US" smtClean="0"/>
              <a:t>‹#›</a:t>
            </a:fld>
            <a:endParaRPr lang="en-US"/>
          </a:p>
        </p:txBody>
      </p:sp>
    </p:spTree>
    <p:extLst>
      <p:ext uri="{BB962C8B-B14F-4D97-AF65-F5344CB8AC3E}">
        <p14:creationId xmlns:p14="http://schemas.microsoft.com/office/powerpoint/2010/main" val="15138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056894D0-A85D-6A45-8377-013C49BFA018}" type="datetimeFigureOut">
              <a:rPr lang="en-US" smtClean="0"/>
              <a:t>5/09/2014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4FC216-9A7E-ED49-8DBE-7CEACAD61C0E}" type="slidenum">
              <a:rPr lang="en-US" smtClean="0"/>
              <a:t>‹#›</a:t>
            </a:fld>
            <a:endParaRPr lang="en-US"/>
          </a:p>
        </p:txBody>
      </p:sp>
    </p:spTree>
    <p:extLst>
      <p:ext uri="{BB962C8B-B14F-4D97-AF65-F5344CB8AC3E}">
        <p14:creationId xmlns:p14="http://schemas.microsoft.com/office/powerpoint/2010/main" val="264711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056894D0-A85D-6A45-8377-013C49BFA018}" type="datetimeFigureOut">
              <a:rPr lang="en-US" smtClean="0"/>
              <a:t>5/09/2014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4FC216-9A7E-ED49-8DBE-7CEACAD61C0E}" type="slidenum">
              <a:rPr lang="en-US" smtClean="0"/>
              <a:t>‹#›</a:t>
            </a:fld>
            <a:endParaRPr lang="en-US"/>
          </a:p>
        </p:txBody>
      </p:sp>
    </p:spTree>
    <p:extLst>
      <p:ext uri="{BB962C8B-B14F-4D97-AF65-F5344CB8AC3E}">
        <p14:creationId xmlns:p14="http://schemas.microsoft.com/office/powerpoint/2010/main" val="3055701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056894D0-A85D-6A45-8377-013C49BFA018}" type="datetimeFigureOut">
              <a:rPr lang="en-US" smtClean="0"/>
              <a:t>5/09/2014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4FC216-9A7E-ED49-8DBE-7CEACAD61C0E}" type="slidenum">
              <a:rPr lang="en-US" smtClean="0"/>
              <a:t>‹#›</a:t>
            </a:fld>
            <a:endParaRPr lang="en-US"/>
          </a:p>
        </p:txBody>
      </p:sp>
    </p:spTree>
    <p:extLst>
      <p:ext uri="{BB962C8B-B14F-4D97-AF65-F5344CB8AC3E}">
        <p14:creationId xmlns:p14="http://schemas.microsoft.com/office/powerpoint/2010/main" val="1425719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056894D0-A85D-6A45-8377-013C49BFA018}" type="datetimeFigureOut">
              <a:rPr lang="en-US" smtClean="0"/>
              <a:t>5/09/2014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4FC216-9A7E-ED49-8DBE-7CEACAD61C0E}" type="slidenum">
              <a:rPr lang="en-US" smtClean="0"/>
              <a:t>‹#›</a:t>
            </a:fld>
            <a:endParaRPr lang="en-US"/>
          </a:p>
        </p:txBody>
      </p:sp>
    </p:spTree>
    <p:extLst>
      <p:ext uri="{BB962C8B-B14F-4D97-AF65-F5344CB8AC3E}">
        <p14:creationId xmlns:p14="http://schemas.microsoft.com/office/powerpoint/2010/main" val="3295083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056894D0-A85D-6A45-8377-013C49BFA018}" type="datetimeFigureOut">
              <a:rPr lang="en-US" smtClean="0"/>
              <a:t>5/09/2014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4FC216-9A7E-ED49-8DBE-7CEACAD61C0E}" type="slidenum">
              <a:rPr lang="en-US" smtClean="0"/>
              <a:t>‹#›</a:t>
            </a:fld>
            <a:endParaRPr lang="en-US"/>
          </a:p>
        </p:txBody>
      </p:sp>
    </p:spTree>
    <p:extLst>
      <p:ext uri="{BB962C8B-B14F-4D97-AF65-F5344CB8AC3E}">
        <p14:creationId xmlns:p14="http://schemas.microsoft.com/office/powerpoint/2010/main" val="559583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6894D0-A85D-6A45-8377-013C49BFA018}" type="datetimeFigureOut">
              <a:rPr lang="en-US" smtClean="0"/>
              <a:t>5/09/2014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4FC216-9A7E-ED49-8DBE-7CEACAD61C0E}" type="slidenum">
              <a:rPr lang="en-US" smtClean="0"/>
              <a:t>‹#›</a:t>
            </a:fld>
            <a:endParaRPr lang="en-US"/>
          </a:p>
        </p:txBody>
      </p:sp>
    </p:spTree>
    <p:extLst>
      <p:ext uri="{BB962C8B-B14F-4D97-AF65-F5344CB8AC3E}">
        <p14:creationId xmlns:p14="http://schemas.microsoft.com/office/powerpoint/2010/main" val="2774441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056894D0-A85D-6A45-8377-013C49BFA018}" type="datetimeFigureOut">
              <a:rPr lang="en-US" smtClean="0"/>
              <a:t>5/09/2014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4FC216-9A7E-ED49-8DBE-7CEACAD61C0E}" type="slidenum">
              <a:rPr lang="en-US" smtClean="0"/>
              <a:t>‹#›</a:t>
            </a:fld>
            <a:endParaRPr lang="en-US"/>
          </a:p>
        </p:txBody>
      </p:sp>
    </p:spTree>
    <p:extLst>
      <p:ext uri="{BB962C8B-B14F-4D97-AF65-F5344CB8AC3E}">
        <p14:creationId xmlns:p14="http://schemas.microsoft.com/office/powerpoint/2010/main" val="178407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056894D0-A85D-6A45-8377-013C49BFA018}" type="datetimeFigureOut">
              <a:rPr lang="en-US" smtClean="0"/>
              <a:t>5/09/2014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4FC216-9A7E-ED49-8DBE-7CEACAD61C0E}" type="slidenum">
              <a:rPr lang="en-US" smtClean="0"/>
              <a:t>‹#›</a:t>
            </a:fld>
            <a:endParaRPr lang="en-US"/>
          </a:p>
        </p:txBody>
      </p:sp>
    </p:spTree>
    <p:extLst>
      <p:ext uri="{BB962C8B-B14F-4D97-AF65-F5344CB8AC3E}">
        <p14:creationId xmlns:p14="http://schemas.microsoft.com/office/powerpoint/2010/main" val="5840045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894D0-A85D-6A45-8377-013C49BFA018}" type="datetimeFigureOut">
              <a:rPr lang="en-US" smtClean="0"/>
              <a:t>5/09/2014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4FC216-9A7E-ED49-8DBE-7CEACAD61C0E}" type="slidenum">
              <a:rPr lang="en-US" smtClean="0"/>
              <a:t>‹#›</a:t>
            </a:fld>
            <a:endParaRPr lang="en-US"/>
          </a:p>
        </p:txBody>
      </p:sp>
    </p:spTree>
    <p:extLst>
      <p:ext uri="{BB962C8B-B14F-4D97-AF65-F5344CB8AC3E}">
        <p14:creationId xmlns:p14="http://schemas.microsoft.com/office/powerpoint/2010/main" val="2368150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730" y="2130425"/>
            <a:ext cx="8595552" cy="1470025"/>
          </a:xfrm>
        </p:spPr>
        <p:txBody>
          <a:bodyPr/>
          <a:lstStyle/>
          <a:p>
            <a:r>
              <a:rPr lang="en-US" dirty="0" smtClean="0">
                <a:latin typeface="Powderfinger Type"/>
                <a:cs typeface="Powderfinger Type"/>
              </a:rPr>
              <a:t>What’s so special</a:t>
            </a:r>
            <a:br>
              <a:rPr lang="en-US" dirty="0" smtClean="0">
                <a:latin typeface="Powderfinger Type"/>
                <a:cs typeface="Powderfinger Type"/>
              </a:rPr>
            </a:br>
            <a:r>
              <a:rPr lang="en-US" dirty="0" smtClean="0">
                <a:latin typeface="Powderfinger Type"/>
                <a:cs typeface="Powderfinger Type"/>
              </a:rPr>
              <a:t>about the number 512?</a:t>
            </a:r>
            <a:endParaRPr lang="en-US" dirty="0">
              <a:latin typeface="Powderfinger Type"/>
              <a:cs typeface="Powderfinger Type"/>
            </a:endParaRPr>
          </a:p>
        </p:txBody>
      </p:sp>
      <p:sp>
        <p:nvSpPr>
          <p:cNvPr id="3" name="Subtitle 2"/>
          <p:cNvSpPr>
            <a:spLocks noGrp="1"/>
          </p:cNvSpPr>
          <p:nvPr>
            <p:ph type="subTitle" idx="1"/>
          </p:nvPr>
        </p:nvSpPr>
        <p:spPr>
          <a:xfrm>
            <a:off x="2515482" y="5105400"/>
            <a:ext cx="6400800" cy="1752600"/>
          </a:xfrm>
        </p:spPr>
        <p:txBody>
          <a:bodyPr>
            <a:normAutofit/>
          </a:bodyPr>
          <a:lstStyle/>
          <a:p>
            <a:pPr algn="r"/>
            <a:r>
              <a:rPr lang="en-US" sz="2400" dirty="0" smtClean="0">
                <a:solidFill>
                  <a:srgbClr val="984807"/>
                </a:solidFill>
                <a:latin typeface="AhnbergHand"/>
                <a:cs typeface="AhnbergHand"/>
              </a:rPr>
              <a:t>Geoff Huston</a:t>
            </a:r>
          </a:p>
          <a:p>
            <a:pPr algn="r"/>
            <a:r>
              <a:rPr lang="en-US" sz="2400" dirty="0" smtClean="0">
                <a:solidFill>
                  <a:srgbClr val="984807"/>
                </a:solidFill>
                <a:latin typeface="AhnbergHand"/>
                <a:cs typeface="AhnbergHand"/>
              </a:rPr>
              <a:t>Chief Scientist, APNIC Labs</a:t>
            </a:r>
          </a:p>
          <a:p>
            <a:pPr algn="r"/>
            <a:r>
              <a:rPr lang="en-US" sz="1800" dirty="0" smtClean="0">
                <a:solidFill>
                  <a:srgbClr val="984807"/>
                </a:solidFill>
                <a:latin typeface="AhnbergHand"/>
                <a:cs typeface="AhnbergHand"/>
              </a:rPr>
              <a:t>1 September 2014</a:t>
            </a:r>
            <a:endParaRPr lang="en-US" sz="1800" dirty="0">
              <a:solidFill>
                <a:srgbClr val="984807"/>
              </a:solidFill>
              <a:latin typeface="AhnbergHand"/>
              <a:cs typeface="AhnbergHand"/>
            </a:endParaRPr>
          </a:p>
        </p:txBody>
      </p:sp>
    </p:spTree>
    <p:extLst>
      <p:ext uri="{BB962C8B-B14F-4D97-AF65-F5344CB8AC3E}">
        <p14:creationId xmlns:p14="http://schemas.microsoft.com/office/powerpoint/2010/main" val="915637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4214" y="504977"/>
            <a:ext cx="8591557" cy="5772452"/>
          </a:xfrm>
          <a:prstGeom prst="rect">
            <a:avLst/>
          </a:prstGeom>
        </p:spPr>
      </p:pic>
      <p:sp>
        <p:nvSpPr>
          <p:cNvPr id="3" name="TextBox 2"/>
          <p:cNvSpPr txBox="1"/>
          <p:nvPr/>
        </p:nvSpPr>
        <p:spPr>
          <a:xfrm>
            <a:off x="1111285" y="4319981"/>
            <a:ext cx="2813591" cy="307777"/>
          </a:xfrm>
          <a:prstGeom prst="rect">
            <a:avLst/>
          </a:prstGeom>
          <a:solidFill>
            <a:srgbClr val="FFFFFF"/>
          </a:solidFill>
        </p:spPr>
        <p:txBody>
          <a:bodyPr wrap="none" rtlCol="0">
            <a:spAutoFit/>
          </a:bodyPr>
          <a:lstStyle/>
          <a:p>
            <a:r>
              <a:rPr lang="en-US" sz="1400" dirty="0" smtClean="0">
                <a:latin typeface="AhnbergHand"/>
                <a:cs typeface="AhnbergHand"/>
              </a:rPr>
              <a:t>1994: Introduction of CIDR</a:t>
            </a:r>
            <a:endParaRPr lang="en-US" sz="1400" dirty="0">
              <a:latin typeface="AhnbergHand"/>
              <a:cs typeface="AhnbergHand"/>
            </a:endParaRPr>
          </a:p>
        </p:txBody>
      </p:sp>
      <p:sp>
        <p:nvSpPr>
          <p:cNvPr id="5" name="TextBox 4"/>
          <p:cNvSpPr txBox="1"/>
          <p:nvPr/>
        </p:nvSpPr>
        <p:spPr>
          <a:xfrm>
            <a:off x="1357987" y="3678284"/>
            <a:ext cx="4347515" cy="307777"/>
          </a:xfrm>
          <a:prstGeom prst="rect">
            <a:avLst/>
          </a:prstGeom>
          <a:solidFill>
            <a:srgbClr val="FFFFFF"/>
          </a:solidFill>
        </p:spPr>
        <p:txBody>
          <a:bodyPr wrap="square" rtlCol="0">
            <a:spAutoFit/>
          </a:bodyPr>
          <a:lstStyle/>
          <a:p>
            <a:r>
              <a:rPr lang="en-US" sz="1400" dirty="0" smtClean="0">
                <a:latin typeface="AhnbergHand"/>
                <a:cs typeface="AhnbergHand"/>
              </a:rPr>
              <a:t>2001: The Great Internet Boom and Bust</a:t>
            </a:r>
            <a:endParaRPr lang="en-US" sz="1400" dirty="0">
              <a:latin typeface="AhnbergHand"/>
              <a:cs typeface="AhnbergHand"/>
            </a:endParaRPr>
          </a:p>
        </p:txBody>
      </p:sp>
      <p:sp>
        <p:nvSpPr>
          <p:cNvPr id="6" name="TextBox 5"/>
          <p:cNvSpPr txBox="1"/>
          <p:nvPr/>
        </p:nvSpPr>
        <p:spPr>
          <a:xfrm>
            <a:off x="3233770" y="3027837"/>
            <a:ext cx="3177865" cy="307777"/>
          </a:xfrm>
          <a:prstGeom prst="rect">
            <a:avLst/>
          </a:prstGeom>
          <a:solidFill>
            <a:srgbClr val="FFFFFF"/>
          </a:solidFill>
        </p:spPr>
        <p:txBody>
          <a:bodyPr wrap="none" rtlCol="0">
            <a:spAutoFit/>
          </a:bodyPr>
          <a:lstStyle/>
          <a:p>
            <a:r>
              <a:rPr lang="en-US" sz="1400" dirty="0" smtClean="0">
                <a:latin typeface="AhnbergHand"/>
                <a:cs typeface="AhnbergHand"/>
              </a:rPr>
              <a:t>2005: Broadband to the Masses</a:t>
            </a:r>
            <a:endParaRPr lang="en-US" sz="1400" dirty="0">
              <a:latin typeface="AhnbergHand"/>
              <a:cs typeface="AhnbergHand"/>
            </a:endParaRPr>
          </a:p>
        </p:txBody>
      </p:sp>
      <p:sp>
        <p:nvSpPr>
          <p:cNvPr id="7" name="TextBox 6"/>
          <p:cNvSpPr txBox="1"/>
          <p:nvPr/>
        </p:nvSpPr>
        <p:spPr>
          <a:xfrm>
            <a:off x="4055869" y="2085820"/>
            <a:ext cx="3428149" cy="307777"/>
          </a:xfrm>
          <a:prstGeom prst="rect">
            <a:avLst/>
          </a:prstGeom>
          <a:solidFill>
            <a:srgbClr val="FFFFFF"/>
          </a:solidFill>
        </p:spPr>
        <p:txBody>
          <a:bodyPr wrap="none" rtlCol="0">
            <a:spAutoFit/>
          </a:bodyPr>
          <a:lstStyle/>
          <a:p>
            <a:r>
              <a:rPr lang="en-US" sz="1400" dirty="0" smtClean="0">
                <a:latin typeface="AhnbergHand"/>
                <a:cs typeface="AhnbergHand"/>
              </a:rPr>
              <a:t>2009: The GFC hits the Internet</a:t>
            </a:r>
            <a:endParaRPr lang="en-US" sz="1400" dirty="0">
              <a:latin typeface="AhnbergHand"/>
              <a:cs typeface="AhnbergHand"/>
            </a:endParaRPr>
          </a:p>
        </p:txBody>
      </p:sp>
      <p:sp>
        <p:nvSpPr>
          <p:cNvPr id="8" name="TextBox 7"/>
          <p:cNvSpPr txBox="1"/>
          <p:nvPr/>
        </p:nvSpPr>
        <p:spPr>
          <a:xfrm>
            <a:off x="5505242" y="964052"/>
            <a:ext cx="2564571" cy="307777"/>
          </a:xfrm>
          <a:prstGeom prst="rect">
            <a:avLst/>
          </a:prstGeom>
          <a:solidFill>
            <a:srgbClr val="FFFFFF"/>
          </a:solidFill>
        </p:spPr>
        <p:txBody>
          <a:bodyPr wrap="none" rtlCol="0">
            <a:spAutoFit/>
          </a:bodyPr>
          <a:lstStyle/>
          <a:p>
            <a:r>
              <a:rPr lang="en-US" sz="1400" dirty="0" smtClean="0">
                <a:latin typeface="AhnbergHand"/>
                <a:cs typeface="AhnbergHand"/>
              </a:rPr>
              <a:t>2011: Address Exhaustion</a:t>
            </a:r>
            <a:endParaRPr lang="en-US" sz="1400" dirty="0">
              <a:latin typeface="AhnbergHand"/>
              <a:cs typeface="AhnbergHand"/>
            </a:endParaRPr>
          </a:p>
        </p:txBody>
      </p:sp>
      <p:cxnSp>
        <p:nvCxnSpPr>
          <p:cNvPr id="9" name="Straight Arrow Connector 8"/>
          <p:cNvCxnSpPr/>
          <p:nvPr/>
        </p:nvCxnSpPr>
        <p:spPr>
          <a:xfrm flipH="1">
            <a:off x="1342571" y="4627758"/>
            <a:ext cx="1389707" cy="9481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844320" y="4091302"/>
            <a:ext cx="0" cy="7467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321905" y="3367677"/>
            <a:ext cx="419704" cy="1095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596855" y="2455152"/>
            <a:ext cx="116002" cy="12231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7606787" y="1333384"/>
            <a:ext cx="97880" cy="15815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747578" y="162433"/>
            <a:ext cx="4616581" cy="369332"/>
          </a:xfrm>
          <a:prstGeom prst="rect">
            <a:avLst/>
          </a:prstGeom>
          <a:noFill/>
        </p:spPr>
        <p:txBody>
          <a:bodyPr wrap="none" rtlCol="0">
            <a:spAutoFit/>
          </a:bodyPr>
          <a:lstStyle/>
          <a:p>
            <a:r>
              <a:rPr lang="en-US" dirty="0" smtClean="0">
                <a:solidFill>
                  <a:schemeClr val="accent6">
                    <a:lumMod val="50000"/>
                  </a:schemeClr>
                </a:solidFill>
                <a:latin typeface="Powderfinger Type"/>
                <a:cs typeface="Powderfinger Type"/>
              </a:rPr>
              <a:t>20 years of routing the Internet</a:t>
            </a:r>
            <a:endParaRPr lang="en-US" dirty="0">
              <a:solidFill>
                <a:schemeClr val="accent6">
                  <a:lumMod val="50000"/>
                </a:schemeClr>
              </a:solidFill>
              <a:latin typeface="Powderfinger Type"/>
              <a:cs typeface="Powderfinger Type"/>
            </a:endParaRPr>
          </a:p>
        </p:txBody>
      </p:sp>
    </p:spTree>
    <p:extLst>
      <p:ext uri="{BB962C8B-B14F-4D97-AF65-F5344CB8AC3E}">
        <p14:creationId xmlns:p14="http://schemas.microsoft.com/office/powerpoint/2010/main" val="393757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91" b="-1465"/>
          <a:stretch/>
        </p:blipFill>
        <p:spPr>
          <a:xfrm>
            <a:off x="641459" y="1254662"/>
            <a:ext cx="8276263" cy="5303811"/>
          </a:xfrm>
        </p:spPr>
      </p:pic>
      <p:sp>
        <p:nvSpPr>
          <p:cNvPr id="8" name="Rectangle 7"/>
          <p:cNvSpPr/>
          <p:nvPr/>
        </p:nvSpPr>
        <p:spPr>
          <a:xfrm>
            <a:off x="133474" y="1254662"/>
            <a:ext cx="1260324" cy="50227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064381" y="6047240"/>
            <a:ext cx="7858988" cy="51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9390"/>
            <a:ext cx="8229600" cy="1143000"/>
          </a:xfrm>
        </p:spPr>
        <p:txBody>
          <a:bodyPr>
            <a:noAutofit/>
          </a:bodyPr>
          <a:lstStyle/>
          <a:p>
            <a:r>
              <a:rPr lang="en-US" sz="3200" dirty="0" smtClean="0">
                <a:solidFill>
                  <a:srgbClr val="984807"/>
                </a:solidFill>
                <a:latin typeface="Powderfinger Type"/>
                <a:cs typeface="Powderfinger Type"/>
              </a:rPr>
              <a:t>IPv4 BGP Prefix Count 2011 - 2014</a:t>
            </a:r>
            <a:endParaRPr lang="en-US" sz="3200" dirty="0">
              <a:solidFill>
                <a:srgbClr val="984807"/>
              </a:solidFill>
              <a:latin typeface="Powderfinger Type"/>
              <a:cs typeface="Powderfinger Type"/>
            </a:endParaRPr>
          </a:p>
        </p:txBody>
      </p:sp>
      <p:sp>
        <p:nvSpPr>
          <p:cNvPr id="3" name="TextBox 2"/>
          <p:cNvSpPr txBox="1"/>
          <p:nvPr/>
        </p:nvSpPr>
        <p:spPr>
          <a:xfrm>
            <a:off x="1166123" y="599061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2011</a:t>
            </a:r>
            <a:endParaRPr lang="en-US" dirty="0"/>
          </a:p>
        </p:txBody>
      </p:sp>
      <p:sp>
        <p:nvSpPr>
          <p:cNvPr id="6" name="TextBox 5"/>
          <p:cNvSpPr txBox="1"/>
          <p:nvPr/>
        </p:nvSpPr>
        <p:spPr>
          <a:xfrm>
            <a:off x="2956402" y="599061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2012</a:t>
            </a:r>
            <a:endParaRPr lang="en-US" dirty="0"/>
          </a:p>
        </p:txBody>
      </p:sp>
      <p:sp>
        <p:nvSpPr>
          <p:cNvPr id="7" name="TextBox 6"/>
          <p:cNvSpPr txBox="1"/>
          <p:nvPr/>
        </p:nvSpPr>
        <p:spPr>
          <a:xfrm>
            <a:off x="424890" y="4857939"/>
            <a:ext cx="944226" cy="369332"/>
          </a:xfrm>
          <a:prstGeom prst="rect">
            <a:avLst/>
          </a:prstGeom>
          <a:solidFill>
            <a:schemeClr val="bg1"/>
          </a:solidFill>
        </p:spPr>
        <p:txBody>
          <a:bodyPr wrap="none" rtlCol="0">
            <a:spAutoFit/>
          </a:bodyPr>
          <a:lstStyle/>
          <a:p>
            <a:r>
              <a:rPr lang="en-US" dirty="0" smtClean="0"/>
              <a:t>350,000</a:t>
            </a:r>
            <a:endParaRPr lang="en-US" dirty="0"/>
          </a:p>
        </p:txBody>
      </p:sp>
      <p:sp>
        <p:nvSpPr>
          <p:cNvPr id="9" name="TextBox 8"/>
          <p:cNvSpPr txBox="1"/>
          <p:nvPr/>
        </p:nvSpPr>
        <p:spPr>
          <a:xfrm>
            <a:off x="424890" y="3058527"/>
            <a:ext cx="944226" cy="369332"/>
          </a:xfrm>
          <a:prstGeom prst="rect">
            <a:avLst/>
          </a:prstGeom>
          <a:solidFill>
            <a:schemeClr val="bg1"/>
          </a:solidFill>
        </p:spPr>
        <p:txBody>
          <a:bodyPr wrap="none" rtlCol="0">
            <a:spAutoFit/>
          </a:bodyPr>
          <a:lstStyle/>
          <a:p>
            <a:r>
              <a:rPr lang="en-US" dirty="0" smtClean="0"/>
              <a:t>450,000</a:t>
            </a:r>
            <a:endParaRPr lang="en-US" dirty="0"/>
          </a:p>
        </p:txBody>
      </p:sp>
      <p:sp>
        <p:nvSpPr>
          <p:cNvPr id="10" name="TextBox 9"/>
          <p:cNvSpPr txBox="1"/>
          <p:nvPr/>
        </p:nvSpPr>
        <p:spPr>
          <a:xfrm>
            <a:off x="424890" y="1232013"/>
            <a:ext cx="944226" cy="369332"/>
          </a:xfrm>
          <a:prstGeom prst="rect">
            <a:avLst/>
          </a:prstGeom>
          <a:solidFill>
            <a:schemeClr val="bg1"/>
          </a:solidFill>
        </p:spPr>
        <p:txBody>
          <a:bodyPr wrap="none" rtlCol="0">
            <a:spAutoFit/>
          </a:bodyPr>
          <a:lstStyle/>
          <a:p>
            <a:r>
              <a:rPr lang="en-US" dirty="0" smtClean="0"/>
              <a:t>550,000</a:t>
            </a:r>
            <a:endParaRPr lang="en-US" dirty="0"/>
          </a:p>
        </p:txBody>
      </p:sp>
      <p:sp>
        <p:nvSpPr>
          <p:cNvPr id="12" name="TextBox 11"/>
          <p:cNvSpPr txBox="1"/>
          <p:nvPr/>
        </p:nvSpPr>
        <p:spPr>
          <a:xfrm>
            <a:off x="4776842" y="599061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2013</a:t>
            </a:r>
            <a:endParaRPr lang="en-US" dirty="0"/>
          </a:p>
        </p:txBody>
      </p:sp>
      <p:sp>
        <p:nvSpPr>
          <p:cNvPr id="15" name="TextBox 14"/>
          <p:cNvSpPr txBox="1"/>
          <p:nvPr/>
        </p:nvSpPr>
        <p:spPr>
          <a:xfrm>
            <a:off x="6582213" y="599061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2014</a:t>
            </a:r>
            <a:endParaRPr lang="en-US" dirty="0"/>
          </a:p>
        </p:txBody>
      </p:sp>
      <p:sp>
        <p:nvSpPr>
          <p:cNvPr id="13" name="TextBox 12"/>
          <p:cNvSpPr txBox="1"/>
          <p:nvPr/>
        </p:nvSpPr>
        <p:spPr>
          <a:xfrm>
            <a:off x="8385907" y="599061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2015</a:t>
            </a:r>
            <a:endParaRPr lang="en-US" dirty="0"/>
          </a:p>
        </p:txBody>
      </p:sp>
    </p:spTree>
    <p:extLst>
      <p:ext uri="{BB962C8B-B14F-4D97-AF65-F5344CB8AC3E}">
        <p14:creationId xmlns:p14="http://schemas.microsoft.com/office/powerpoint/2010/main" val="1673056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rgbClr val="984807"/>
                </a:solidFill>
                <a:latin typeface="Powderfinger Type"/>
                <a:cs typeface="Powderfinger Type"/>
              </a:rPr>
              <a:t>IPv4 2013- 2014 BGP Vital Statistics</a:t>
            </a:r>
            <a:endParaRPr lang="en-US" sz="4000" dirty="0">
              <a:solidFill>
                <a:srgbClr val="984807"/>
              </a:solidFill>
              <a:latin typeface="Powderfinger Type"/>
              <a:cs typeface="Powderfinger Type"/>
            </a:endParaRPr>
          </a:p>
        </p:txBody>
      </p:sp>
      <p:sp>
        <p:nvSpPr>
          <p:cNvPr id="4" name="Rectangle 5"/>
          <p:cNvSpPr>
            <a:spLocks noGrp="1" noChangeArrowheads="1"/>
          </p:cNvSpPr>
          <p:nvPr>
            <p:ph idx="1"/>
          </p:nvPr>
        </p:nvSpPr>
        <p:spPr bwMode="auto">
          <a:xfrm>
            <a:off x="457200" y="1600200"/>
            <a:ext cx="8229600" cy="465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indent="0">
              <a:buNone/>
            </a:pPr>
            <a:r>
              <a:rPr lang="en-US" sz="2800" dirty="0">
                <a:latin typeface="Calibri" charset="0"/>
              </a:rPr>
              <a:t>						  Jan</a:t>
            </a:r>
            <a:r>
              <a:rPr lang="en-US" sz="2800" dirty="0" smtClean="0">
                <a:latin typeface="Calibri" charset="0"/>
              </a:rPr>
              <a:t>-13</a:t>
            </a:r>
            <a:r>
              <a:rPr lang="en-US" sz="2800" dirty="0">
                <a:latin typeface="Calibri" charset="0"/>
              </a:rPr>
              <a:t>		 </a:t>
            </a:r>
            <a:r>
              <a:rPr lang="en-US" sz="2800" dirty="0" smtClean="0">
                <a:latin typeface="Calibri" charset="0"/>
              </a:rPr>
              <a:t>Aug-14</a:t>
            </a:r>
            <a:r>
              <a:rPr lang="en-US" sz="2800" dirty="0">
                <a:latin typeface="Calibri" charset="0"/>
              </a:rPr>
              <a:t>	</a:t>
            </a:r>
          </a:p>
          <a:p>
            <a:pPr marL="0" indent="0">
              <a:buNone/>
            </a:pPr>
            <a:endParaRPr lang="en-US" sz="2800" dirty="0">
              <a:latin typeface="Calibri" charset="0"/>
            </a:endParaRPr>
          </a:p>
          <a:p>
            <a:pPr marL="0" indent="0">
              <a:buNone/>
            </a:pPr>
            <a:r>
              <a:rPr lang="en-US" sz="2800" b="1" dirty="0">
                <a:solidFill>
                  <a:srgbClr val="824933"/>
                </a:solidFill>
                <a:latin typeface="Calibri" charset="0"/>
              </a:rPr>
              <a:t>Prefix Count</a:t>
            </a:r>
            <a:r>
              <a:rPr lang="en-US" sz="2800" dirty="0">
                <a:latin typeface="Calibri" charset="0"/>
              </a:rPr>
              <a:t>			</a:t>
            </a:r>
            <a:r>
              <a:rPr lang="en-US" sz="2800" dirty="0" smtClean="0">
                <a:latin typeface="Calibri" charset="0"/>
              </a:rPr>
              <a:t>440,000</a:t>
            </a:r>
            <a:r>
              <a:rPr lang="en-US" sz="2800" dirty="0">
                <a:latin typeface="Calibri" charset="0"/>
              </a:rPr>
              <a:t>		</a:t>
            </a:r>
            <a:r>
              <a:rPr lang="en-US" sz="2800" dirty="0" smtClean="0">
                <a:latin typeface="Calibri" charset="0"/>
              </a:rPr>
              <a:t>512,000</a:t>
            </a:r>
            <a:r>
              <a:rPr lang="en-US" sz="2800" dirty="0">
                <a:latin typeface="Calibri" charset="0"/>
              </a:rPr>
              <a:t>		</a:t>
            </a:r>
            <a:r>
              <a:rPr lang="en-US" sz="2800" dirty="0" smtClean="0">
                <a:solidFill>
                  <a:srgbClr val="824933"/>
                </a:solidFill>
                <a:latin typeface="Calibri" charset="0"/>
              </a:rPr>
              <a:t>+ 11</a:t>
            </a:r>
            <a:r>
              <a:rPr lang="en-US" sz="2800" b="1" dirty="0" smtClean="0">
                <a:solidFill>
                  <a:srgbClr val="824933"/>
                </a:solidFill>
                <a:latin typeface="Calibri" charset="0"/>
              </a:rPr>
              <a:t>% p.a.</a:t>
            </a:r>
            <a:endParaRPr lang="en-US" sz="2800" b="1" dirty="0">
              <a:solidFill>
                <a:srgbClr val="824933"/>
              </a:solidFill>
              <a:latin typeface="Calibri" charset="0"/>
            </a:endParaRPr>
          </a:p>
          <a:p>
            <a:pPr marL="0" indent="0">
              <a:buNone/>
            </a:pPr>
            <a:r>
              <a:rPr lang="en-US" sz="2800" dirty="0">
                <a:latin typeface="Calibri" charset="0"/>
              </a:rPr>
              <a:t>    Roots				</a:t>
            </a:r>
            <a:r>
              <a:rPr lang="en-US" sz="2800" dirty="0" smtClean="0">
                <a:latin typeface="Calibri" charset="0"/>
              </a:rPr>
              <a:t>216,000</a:t>
            </a:r>
            <a:r>
              <a:rPr lang="en-US" sz="2800" dirty="0">
                <a:latin typeface="Calibri" charset="0"/>
              </a:rPr>
              <a:t>		</a:t>
            </a:r>
            <a:r>
              <a:rPr lang="en-US" sz="2800" dirty="0" smtClean="0">
                <a:latin typeface="Calibri" charset="0"/>
              </a:rPr>
              <a:t>249,000</a:t>
            </a:r>
            <a:r>
              <a:rPr lang="en-US" sz="2800" dirty="0">
                <a:latin typeface="Calibri" charset="0"/>
              </a:rPr>
              <a:t>		</a:t>
            </a:r>
            <a:r>
              <a:rPr lang="en-US" sz="2800" dirty="0" smtClean="0">
                <a:latin typeface="Calibri" charset="0"/>
              </a:rPr>
              <a:t>+</a:t>
            </a:r>
            <a:r>
              <a:rPr lang="en-US" sz="2800" dirty="0">
                <a:latin typeface="Calibri" charset="0"/>
              </a:rPr>
              <a:t> </a:t>
            </a:r>
            <a:r>
              <a:rPr lang="en-US" sz="2800" dirty="0" smtClean="0">
                <a:latin typeface="Calibri" charset="0"/>
              </a:rPr>
              <a:t>  9%</a:t>
            </a:r>
            <a:endParaRPr lang="en-US" sz="2800" dirty="0">
              <a:latin typeface="Calibri" charset="0"/>
            </a:endParaRPr>
          </a:p>
          <a:p>
            <a:pPr marL="0" indent="0">
              <a:buNone/>
            </a:pPr>
            <a:r>
              <a:rPr lang="en-US" sz="2800" dirty="0">
                <a:latin typeface="Calibri" charset="0"/>
              </a:rPr>
              <a:t>    More Specifics	</a:t>
            </a:r>
            <a:r>
              <a:rPr lang="en-US" sz="2800" dirty="0" smtClean="0">
                <a:latin typeface="Calibri" charset="0"/>
              </a:rPr>
              <a:t>224,000</a:t>
            </a:r>
            <a:r>
              <a:rPr lang="en-US" sz="2800" dirty="0">
                <a:latin typeface="Calibri" charset="0"/>
              </a:rPr>
              <a:t>		</a:t>
            </a:r>
            <a:r>
              <a:rPr lang="en-US" sz="2800" dirty="0" smtClean="0">
                <a:latin typeface="Calibri" charset="0"/>
              </a:rPr>
              <a:t>264,000</a:t>
            </a:r>
            <a:r>
              <a:rPr lang="en-US" sz="2800" dirty="0">
                <a:latin typeface="Calibri" charset="0"/>
              </a:rPr>
              <a:t>		</a:t>
            </a:r>
            <a:r>
              <a:rPr lang="en-US" sz="2800" dirty="0" smtClean="0">
                <a:latin typeface="Calibri" charset="0"/>
              </a:rPr>
              <a:t>+ 11%</a:t>
            </a:r>
            <a:endParaRPr lang="en-US" sz="2800" dirty="0">
              <a:latin typeface="Calibri" charset="0"/>
            </a:endParaRPr>
          </a:p>
          <a:p>
            <a:pPr marL="0" indent="0">
              <a:buNone/>
            </a:pPr>
            <a:r>
              <a:rPr lang="en-US" sz="2800" b="1" dirty="0">
                <a:solidFill>
                  <a:srgbClr val="824933"/>
                </a:solidFill>
                <a:latin typeface="Calibri" charset="0"/>
              </a:rPr>
              <a:t>Address Span</a:t>
            </a:r>
            <a:r>
              <a:rPr lang="en-US" sz="2800" dirty="0">
                <a:latin typeface="Calibri" charset="0"/>
              </a:rPr>
              <a:t>		</a:t>
            </a:r>
            <a:r>
              <a:rPr lang="en-US" sz="2800" dirty="0" smtClean="0">
                <a:latin typeface="Calibri" charset="0"/>
              </a:rPr>
              <a:t>156/</a:t>
            </a:r>
            <a:r>
              <a:rPr lang="en-US" sz="2800" dirty="0">
                <a:latin typeface="Calibri" charset="0"/>
              </a:rPr>
              <a:t>8s		</a:t>
            </a:r>
            <a:r>
              <a:rPr lang="en-US" sz="2800" dirty="0" smtClean="0">
                <a:latin typeface="Calibri" charset="0"/>
              </a:rPr>
              <a:t>162/</a:t>
            </a:r>
            <a:r>
              <a:rPr lang="en-US" sz="2800" dirty="0">
                <a:latin typeface="Calibri" charset="0"/>
              </a:rPr>
              <a:t>8s		</a:t>
            </a:r>
            <a:r>
              <a:rPr lang="en-US" sz="2800" dirty="0">
                <a:solidFill>
                  <a:srgbClr val="824933"/>
                </a:solidFill>
                <a:latin typeface="Calibri" charset="0"/>
              </a:rPr>
              <a:t>+</a:t>
            </a:r>
            <a:r>
              <a:rPr lang="en-US" sz="2800" b="1" dirty="0">
                <a:solidFill>
                  <a:srgbClr val="824933"/>
                </a:solidFill>
                <a:latin typeface="Calibri" charset="0"/>
              </a:rPr>
              <a:t> </a:t>
            </a:r>
            <a:r>
              <a:rPr lang="en-US" sz="2800" b="1" dirty="0" smtClean="0">
                <a:solidFill>
                  <a:srgbClr val="824933"/>
                </a:solidFill>
                <a:latin typeface="Calibri" charset="0"/>
              </a:rPr>
              <a:t>  2%</a:t>
            </a:r>
            <a:endParaRPr lang="en-US" sz="2800" b="1" dirty="0">
              <a:solidFill>
                <a:srgbClr val="824933"/>
              </a:solidFill>
              <a:latin typeface="Calibri" charset="0"/>
            </a:endParaRPr>
          </a:p>
          <a:p>
            <a:pPr marL="0" indent="0">
              <a:buNone/>
            </a:pPr>
            <a:r>
              <a:rPr lang="en-US" sz="2800" b="1" dirty="0">
                <a:solidFill>
                  <a:srgbClr val="824933"/>
                </a:solidFill>
                <a:latin typeface="Calibri" charset="0"/>
              </a:rPr>
              <a:t>AS Count</a:t>
            </a:r>
            <a:r>
              <a:rPr lang="en-US" sz="2800" dirty="0">
                <a:latin typeface="Calibri" charset="0"/>
              </a:rPr>
              <a:t>				</a:t>
            </a:r>
            <a:r>
              <a:rPr lang="en-US" sz="2800" dirty="0" smtClean="0">
                <a:latin typeface="Calibri" charset="0"/>
              </a:rPr>
              <a:t>  43,000</a:t>
            </a:r>
            <a:r>
              <a:rPr lang="en-US" sz="2800" dirty="0">
                <a:latin typeface="Calibri" charset="0"/>
              </a:rPr>
              <a:t>		</a:t>
            </a:r>
            <a:r>
              <a:rPr lang="en-US" sz="2800" dirty="0" smtClean="0">
                <a:latin typeface="Calibri" charset="0"/>
              </a:rPr>
              <a:t>48,000</a:t>
            </a:r>
            <a:r>
              <a:rPr lang="en-US" sz="2800" dirty="0">
                <a:latin typeface="Calibri" charset="0"/>
              </a:rPr>
              <a:t>		</a:t>
            </a:r>
            <a:r>
              <a:rPr lang="en-US" sz="2800" dirty="0" smtClean="0">
                <a:solidFill>
                  <a:srgbClr val="824933"/>
                </a:solidFill>
                <a:latin typeface="Calibri" charset="0"/>
              </a:rPr>
              <a:t>+   7</a:t>
            </a:r>
            <a:r>
              <a:rPr lang="en-US" sz="2800" b="1" dirty="0" smtClean="0">
                <a:solidFill>
                  <a:srgbClr val="824933"/>
                </a:solidFill>
                <a:latin typeface="Calibri" charset="0"/>
              </a:rPr>
              <a:t>%</a:t>
            </a:r>
            <a:endParaRPr lang="en-US" sz="2800" b="1" dirty="0">
              <a:solidFill>
                <a:srgbClr val="824933"/>
              </a:solidFill>
              <a:latin typeface="Calibri" charset="0"/>
            </a:endParaRPr>
          </a:p>
          <a:p>
            <a:pPr marL="0" indent="0">
              <a:buNone/>
            </a:pPr>
            <a:r>
              <a:rPr lang="en-US" sz="2800" dirty="0">
                <a:latin typeface="Calibri" charset="0"/>
              </a:rPr>
              <a:t>  Transit				 </a:t>
            </a:r>
            <a:r>
              <a:rPr lang="en-US" sz="2800" dirty="0" smtClean="0">
                <a:latin typeface="Calibri" charset="0"/>
              </a:rPr>
              <a:t>   6,100</a:t>
            </a:r>
            <a:r>
              <a:rPr lang="en-US" sz="2800" dirty="0">
                <a:latin typeface="Calibri" charset="0"/>
              </a:rPr>
              <a:t>		  7</a:t>
            </a:r>
            <a:r>
              <a:rPr lang="en-US" sz="2800" dirty="0" smtClean="0">
                <a:latin typeface="Calibri" charset="0"/>
              </a:rPr>
              <a:t>,000</a:t>
            </a:r>
            <a:r>
              <a:rPr lang="en-US" sz="2800" dirty="0">
                <a:latin typeface="Calibri" charset="0"/>
              </a:rPr>
              <a:t>		</a:t>
            </a:r>
            <a:r>
              <a:rPr lang="en-US" sz="2800" dirty="0" smtClean="0">
                <a:latin typeface="Calibri" charset="0"/>
              </a:rPr>
              <a:t>+</a:t>
            </a:r>
            <a:r>
              <a:rPr lang="en-US" sz="2800" dirty="0">
                <a:latin typeface="Calibri" charset="0"/>
              </a:rPr>
              <a:t>  </a:t>
            </a:r>
            <a:r>
              <a:rPr lang="en-US" sz="2800" dirty="0" smtClean="0">
                <a:latin typeface="Calibri" charset="0"/>
              </a:rPr>
              <a:t> 9%</a:t>
            </a:r>
            <a:endParaRPr lang="en-US" sz="2800" dirty="0">
              <a:latin typeface="Calibri" charset="0"/>
            </a:endParaRPr>
          </a:p>
          <a:p>
            <a:pPr marL="0" indent="0">
              <a:buNone/>
            </a:pPr>
            <a:r>
              <a:rPr lang="en-US" sz="2800" dirty="0">
                <a:latin typeface="Calibri" charset="0"/>
              </a:rPr>
              <a:t>  Stub					</a:t>
            </a:r>
            <a:r>
              <a:rPr lang="en-US" sz="2800" dirty="0" smtClean="0">
                <a:latin typeface="Calibri" charset="0"/>
              </a:rPr>
              <a:t>  36,900</a:t>
            </a:r>
            <a:r>
              <a:rPr lang="en-US" sz="2800" dirty="0">
                <a:latin typeface="Calibri" charset="0"/>
              </a:rPr>
              <a:t>		</a:t>
            </a:r>
            <a:r>
              <a:rPr lang="en-US" sz="2800" dirty="0" smtClean="0">
                <a:latin typeface="Calibri" charset="0"/>
              </a:rPr>
              <a:t>41,000</a:t>
            </a:r>
            <a:r>
              <a:rPr lang="en-US" sz="2800" dirty="0">
                <a:latin typeface="Calibri" charset="0"/>
              </a:rPr>
              <a:t>		</a:t>
            </a:r>
            <a:r>
              <a:rPr lang="en-US" sz="2800" dirty="0" smtClean="0">
                <a:latin typeface="Calibri" charset="0"/>
              </a:rPr>
              <a:t>+</a:t>
            </a:r>
            <a:r>
              <a:rPr lang="en-US" sz="2800" dirty="0">
                <a:latin typeface="Calibri" charset="0"/>
              </a:rPr>
              <a:t>  </a:t>
            </a:r>
            <a:r>
              <a:rPr lang="en-US" sz="2800" dirty="0" smtClean="0">
                <a:latin typeface="Calibri" charset="0"/>
              </a:rPr>
              <a:t> 7%</a:t>
            </a:r>
            <a:endParaRPr lang="en-US" sz="2800" dirty="0">
              <a:latin typeface="Calibri" charset="0"/>
            </a:endParaRPr>
          </a:p>
        </p:txBody>
      </p:sp>
    </p:spTree>
    <p:extLst>
      <p:ext uri="{BB962C8B-B14F-4D97-AF65-F5344CB8AC3E}">
        <p14:creationId xmlns:p14="http://schemas.microsoft.com/office/powerpoint/2010/main" val="4067285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latin typeface="Powderfinger Type"/>
                <a:cs typeface="Powderfinger Type"/>
              </a:rPr>
              <a:t>IPv4 in 2014 – Growth is Slowing (slightly)</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600200"/>
            <a:ext cx="8229600" cy="4383263"/>
          </a:xfrm>
        </p:spPr>
        <p:txBody>
          <a:bodyPr>
            <a:normAutofit fontScale="85000" lnSpcReduction="20000"/>
          </a:bodyPr>
          <a:lstStyle/>
          <a:p>
            <a:pPr>
              <a:spcBef>
                <a:spcPts val="1248"/>
              </a:spcBef>
            </a:pPr>
            <a:r>
              <a:rPr lang="en-US" dirty="0" smtClean="0"/>
              <a:t>Overall IPv4 Internet growth in terms of BGP </a:t>
            </a:r>
            <a:r>
              <a:rPr lang="en-US" dirty="0"/>
              <a:t>i</a:t>
            </a:r>
            <a:r>
              <a:rPr lang="en-US" dirty="0" smtClean="0"/>
              <a:t>s at a rate of some </a:t>
            </a:r>
            <a:r>
              <a:rPr lang="en-US" b="1" dirty="0" smtClean="0">
                <a:solidFill>
                  <a:srgbClr val="FF0000"/>
                </a:solidFill>
              </a:rPr>
              <a:t>~9%-10% p.a.</a:t>
            </a:r>
          </a:p>
          <a:p>
            <a:pPr>
              <a:spcBef>
                <a:spcPts val="1248"/>
              </a:spcBef>
            </a:pPr>
            <a:r>
              <a:rPr lang="en-US" dirty="0" smtClean="0"/>
              <a:t>Address span growing far more slowly than the table size (although the LACNIC </a:t>
            </a:r>
            <a:r>
              <a:rPr lang="en-US" dirty="0" err="1" smtClean="0"/>
              <a:t>runout</a:t>
            </a:r>
            <a:r>
              <a:rPr lang="en-US" dirty="0"/>
              <a:t> </a:t>
            </a:r>
            <a:r>
              <a:rPr lang="en-US" dirty="0" smtClean="0"/>
              <a:t>in May caused a visible blip in the address rate)</a:t>
            </a:r>
          </a:p>
          <a:p>
            <a:pPr>
              <a:spcBef>
                <a:spcPts val="1248"/>
              </a:spcBef>
            </a:pPr>
            <a:r>
              <a:rPr lang="en-US" dirty="0" smtClean="0"/>
              <a:t>The rate of growth of the IPv4 Internet is slowing down (slightly)</a:t>
            </a:r>
          </a:p>
          <a:p>
            <a:pPr lvl="1">
              <a:spcBef>
                <a:spcPts val="1248"/>
              </a:spcBef>
            </a:pPr>
            <a:r>
              <a:rPr lang="en-US" dirty="0" smtClean="0"/>
              <a:t>Address shortages?</a:t>
            </a:r>
          </a:p>
          <a:p>
            <a:pPr lvl="1">
              <a:spcBef>
                <a:spcPts val="1248"/>
              </a:spcBef>
            </a:pPr>
            <a:r>
              <a:rPr lang="en-US" dirty="0" smtClean="0"/>
              <a:t>Masking by NAT deployments?</a:t>
            </a:r>
          </a:p>
          <a:p>
            <a:pPr lvl="1">
              <a:spcBef>
                <a:spcPts val="1248"/>
              </a:spcBef>
            </a:pPr>
            <a:r>
              <a:rPr lang="en-US" dirty="0" smtClean="0"/>
              <a:t>Saturation of critical market sectors?</a:t>
            </a:r>
          </a:p>
          <a:p>
            <a:pPr lvl="1">
              <a:spcBef>
                <a:spcPts val="1248"/>
              </a:spcBef>
            </a:pPr>
            <a:endParaRPr lang="en-US" dirty="0" smtClean="0"/>
          </a:p>
          <a:p>
            <a:pPr lvl="1">
              <a:spcBef>
                <a:spcPts val="1248"/>
              </a:spcBef>
            </a:pPr>
            <a:endParaRPr lang="en-US" dirty="0"/>
          </a:p>
        </p:txBody>
      </p:sp>
    </p:spTree>
    <p:extLst>
      <p:ext uri="{BB962C8B-B14F-4D97-AF65-F5344CB8AC3E}">
        <p14:creationId xmlns:p14="http://schemas.microsoft.com/office/powerpoint/2010/main" val="641868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987" y="1218782"/>
            <a:ext cx="8274955" cy="5265881"/>
          </a:xfrm>
          <a:prstGeom prst="rect">
            <a:avLst/>
          </a:prstGeom>
        </p:spPr>
      </p:pic>
      <p:sp>
        <p:nvSpPr>
          <p:cNvPr id="2" name="Title 1"/>
          <p:cNvSpPr>
            <a:spLocks noGrp="1"/>
          </p:cNvSpPr>
          <p:nvPr>
            <p:ph type="title"/>
          </p:nvPr>
        </p:nvSpPr>
        <p:spPr>
          <a:xfrm>
            <a:off x="457200" y="30906"/>
            <a:ext cx="8229600" cy="1143000"/>
          </a:xfrm>
        </p:spPr>
        <p:txBody>
          <a:bodyPr/>
          <a:lstStyle/>
          <a:p>
            <a:r>
              <a:rPr lang="en-US" dirty="0" smtClean="0">
                <a:solidFill>
                  <a:srgbClr val="0000FF"/>
                </a:solidFill>
                <a:latin typeface="Powderfinger Type"/>
                <a:cs typeface="Powderfinger Type"/>
              </a:rPr>
              <a:t>IPv6</a:t>
            </a:r>
            <a:r>
              <a:rPr lang="en-US" dirty="0" smtClean="0">
                <a:latin typeface="Powderfinger Type"/>
                <a:cs typeface="Powderfinger Type"/>
              </a:rPr>
              <a:t> </a:t>
            </a:r>
            <a:r>
              <a:rPr lang="en-US" dirty="0" smtClean="0">
                <a:solidFill>
                  <a:srgbClr val="984807"/>
                </a:solidFill>
                <a:latin typeface="Powderfinger Type"/>
                <a:cs typeface="Powderfinger Type"/>
              </a:rPr>
              <a:t>BGP Prefix Count</a:t>
            </a:r>
            <a:endParaRPr lang="en-US" dirty="0">
              <a:solidFill>
                <a:srgbClr val="984807"/>
              </a:solidFill>
              <a:latin typeface="Powderfinger Type"/>
              <a:cs typeface="Powderfinger Type"/>
            </a:endParaRPr>
          </a:p>
        </p:txBody>
      </p:sp>
      <p:sp>
        <p:nvSpPr>
          <p:cNvPr id="4" name="Rectangle 3"/>
          <p:cNvSpPr/>
          <p:nvPr/>
        </p:nvSpPr>
        <p:spPr>
          <a:xfrm>
            <a:off x="342857" y="1016000"/>
            <a:ext cx="773804" cy="518561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79896" y="5908090"/>
            <a:ext cx="710238" cy="369332"/>
          </a:xfrm>
          <a:prstGeom prst="rect">
            <a:avLst/>
          </a:prstGeom>
          <a:noFill/>
        </p:spPr>
        <p:txBody>
          <a:bodyPr wrap="none" rtlCol="0">
            <a:spAutoFit/>
          </a:bodyPr>
          <a:lstStyle/>
          <a:p>
            <a:r>
              <a:rPr lang="en-US" dirty="0" smtClean="0"/>
              <a:t>2,000</a:t>
            </a:r>
            <a:endParaRPr lang="en-US" dirty="0"/>
          </a:p>
        </p:txBody>
      </p:sp>
      <p:sp>
        <p:nvSpPr>
          <p:cNvPr id="8" name="TextBox 7"/>
          <p:cNvSpPr txBox="1"/>
          <p:nvPr/>
        </p:nvSpPr>
        <p:spPr>
          <a:xfrm>
            <a:off x="298184" y="4056270"/>
            <a:ext cx="827232" cy="369332"/>
          </a:xfrm>
          <a:prstGeom prst="rect">
            <a:avLst/>
          </a:prstGeom>
          <a:noFill/>
        </p:spPr>
        <p:txBody>
          <a:bodyPr wrap="none" rtlCol="0">
            <a:spAutoFit/>
          </a:bodyPr>
          <a:lstStyle/>
          <a:p>
            <a:r>
              <a:rPr lang="en-US" dirty="0" smtClean="0"/>
              <a:t>10,000</a:t>
            </a:r>
            <a:endParaRPr lang="en-US" dirty="0"/>
          </a:p>
        </p:txBody>
      </p:sp>
      <p:sp>
        <p:nvSpPr>
          <p:cNvPr id="9" name="Rectangle 8"/>
          <p:cNvSpPr/>
          <p:nvPr/>
        </p:nvSpPr>
        <p:spPr>
          <a:xfrm>
            <a:off x="617285" y="6026435"/>
            <a:ext cx="7719178" cy="51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55384" y="2331512"/>
            <a:ext cx="827232" cy="369332"/>
          </a:xfrm>
          <a:prstGeom prst="rect">
            <a:avLst/>
          </a:prstGeom>
          <a:noFill/>
        </p:spPr>
        <p:txBody>
          <a:bodyPr wrap="none" rtlCol="0">
            <a:spAutoFit/>
          </a:bodyPr>
          <a:lstStyle/>
          <a:p>
            <a:r>
              <a:rPr lang="en-US" dirty="0"/>
              <a:t>2</a:t>
            </a:r>
            <a:r>
              <a:rPr lang="en-US" dirty="0" smtClean="0"/>
              <a:t>0,000</a:t>
            </a:r>
            <a:endParaRPr lang="en-US" dirty="0"/>
          </a:p>
        </p:txBody>
      </p:sp>
      <p:sp>
        <p:nvSpPr>
          <p:cNvPr id="17" name="TextBox 16"/>
          <p:cNvSpPr txBox="1"/>
          <p:nvPr/>
        </p:nvSpPr>
        <p:spPr>
          <a:xfrm>
            <a:off x="836812" y="599743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2011</a:t>
            </a:r>
            <a:endParaRPr lang="en-US" dirty="0"/>
          </a:p>
        </p:txBody>
      </p:sp>
      <p:sp>
        <p:nvSpPr>
          <p:cNvPr id="18" name="TextBox 17"/>
          <p:cNvSpPr txBox="1"/>
          <p:nvPr/>
        </p:nvSpPr>
        <p:spPr>
          <a:xfrm>
            <a:off x="2664789" y="599743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2012</a:t>
            </a:r>
            <a:endParaRPr lang="en-US" dirty="0"/>
          </a:p>
        </p:txBody>
      </p:sp>
      <p:sp>
        <p:nvSpPr>
          <p:cNvPr id="19" name="TextBox 18"/>
          <p:cNvSpPr txBox="1"/>
          <p:nvPr/>
        </p:nvSpPr>
        <p:spPr>
          <a:xfrm>
            <a:off x="4492766" y="599743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2013</a:t>
            </a:r>
            <a:endParaRPr lang="en-US" dirty="0"/>
          </a:p>
        </p:txBody>
      </p:sp>
      <p:sp>
        <p:nvSpPr>
          <p:cNvPr id="20" name="TextBox 19"/>
          <p:cNvSpPr txBox="1"/>
          <p:nvPr/>
        </p:nvSpPr>
        <p:spPr>
          <a:xfrm>
            <a:off x="6320742" y="599743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2014</a:t>
            </a:r>
            <a:endParaRPr lang="en-US" dirty="0"/>
          </a:p>
        </p:txBody>
      </p:sp>
      <p:sp>
        <p:nvSpPr>
          <p:cNvPr id="7" name="TextBox 6"/>
          <p:cNvSpPr txBox="1"/>
          <p:nvPr/>
        </p:nvSpPr>
        <p:spPr>
          <a:xfrm>
            <a:off x="823756" y="5800698"/>
            <a:ext cx="301660" cy="369332"/>
          </a:xfrm>
          <a:prstGeom prst="rect">
            <a:avLst/>
          </a:prstGeom>
          <a:noFill/>
        </p:spPr>
        <p:txBody>
          <a:bodyPr wrap="none" rtlCol="0">
            <a:spAutoFit/>
          </a:bodyPr>
          <a:lstStyle/>
          <a:p>
            <a:r>
              <a:rPr lang="en-US" dirty="0" smtClean="0"/>
              <a:t>0</a:t>
            </a:r>
            <a:endParaRPr lang="en-US" dirty="0"/>
          </a:p>
        </p:txBody>
      </p:sp>
      <p:sp>
        <p:nvSpPr>
          <p:cNvPr id="16" name="TextBox 15"/>
          <p:cNvSpPr txBox="1"/>
          <p:nvPr/>
        </p:nvSpPr>
        <p:spPr>
          <a:xfrm>
            <a:off x="1332471" y="3174139"/>
            <a:ext cx="2127094" cy="369332"/>
          </a:xfrm>
          <a:prstGeom prst="rect">
            <a:avLst/>
          </a:prstGeom>
          <a:noFill/>
        </p:spPr>
        <p:txBody>
          <a:bodyPr wrap="none" rtlCol="0">
            <a:spAutoFit/>
          </a:bodyPr>
          <a:lstStyle/>
          <a:p>
            <a:r>
              <a:rPr lang="en-US" dirty="0" smtClean="0">
                <a:latin typeface="AhnbergHand"/>
                <a:cs typeface="AhnbergHand"/>
              </a:rPr>
              <a:t>World IPv6 Day</a:t>
            </a:r>
            <a:endParaRPr lang="en-US" dirty="0">
              <a:latin typeface="AhnbergHand"/>
              <a:cs typeface="AhnbergHand"/>
            </a:endParaRPr>
          </a:p>
        </p:txBody>
      </p:sp>
      <p:cxnSp>
        <p:nvCxnSpPr>
          <p:cNvPr id="21" name="Straight Arrow Connector 20"/>
          <p:cNvCxnSpPr>
            <a:stCxn id="16" idx="2"/>
          </p:cNvCxnSpPr>
          <p:nvPr/>
        </p:nvCxnSpPr>
        <p:spPr>
          <a:xfrm flipH="1">
            <a:off x="2069100" y="3543471"/>
            <a:ext cx="326918" cy="12675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1459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latin typeface="Powderfinger Type"/>
                <a:cs typeface="Powderfinger Type"/>
              </a:rPr>
              <a:t>IPv6 2013-2014 BGP Vital Statistics</a:t>
            </a:r>
            <a:endParaRPr lang="en-US" dirty="0">
              <a:solidFill>
                <a:srgbClr val="984807"/>
              </a:solidFill>
              <a:latin typeface="Powderfinger Type"/>
              <a:cs typeface="Powderfinger Type"/>
            </a:endParaRPr>
          </a:p>
        </p:txBody>
      </p:sp>
      <p:sp>
        <p:nvSpPr>
          <p:cNvPr id="4" name="Rectangle 5"/>
          <p:cNvSpPr>
            <a:spLocks noGrp="1" noChangeArrowheads="1"/>
          </p:cNvSpPr>
          <p:nvPr>
            <p:ph idx="1"/>
          </p:nvPr>
        </p:nvSpPr>
        <p:spPr bwMode="auto">
          <a:xfrm>
            <a:off x="457200" y="1600200"/>
            <a:ext cx="8229600" cy="400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indent="0">
              <a:buNone/>
            </a:pPr>
            <a:r>
              <a:rPr lang="en-US" sz="2400" dirty="0">
                <a:latin typeface="Calibri" charset="0"/>
              </a:rPr>
              <a:t>						  </a:t>
            </a:r>
            <a:r>
              <a:rPr lang="en-US" sz="2400" dirty="0" smtClean="0">
                <a:latin typeface="Calibri" charset="0"/>
              </a:rPr>
              <a:t>Jan-13		Aug-14</a:t>
            </a:r>
            <a:r>
              <a:rPr lang="en-US" sz="2400" dirty="0">
                <a:latin typeface="Calibri" charset="0"/>
              </a:rPr>
              <a:t>	</a:t>
            </a:r>
            <a:r>
              <a:rPr lang="en-US" sz="2400" dirty="0" smtClean="0">
                <a:latin typeface="Calibri" charset="0"/>
              </a:rPr>
              <a:t>	</a:t>
            </a:r>
            <a:r>
              <a:rPr lang="en-US" sz="1600" dirty="0" smtClean="0">
                <a:latin typeface="Calibri" charset="0"/>
              </a:rPr>
              <a:t>p.a</a:t>
            </a:r>
            <a:r>
              <a:rPr lang="en-US" sz="1600" dirty="0">
                <a:latin typeface="Calibri" charset="0"/>
              </a:rPr>
              <a:t>. rate</a:t>
            </a:r>
            <a:endParaRPr lang="en-US" sz="2400" dirty="0">
              <a:latin typeface="Calibri" charset="0"/>
            </a:endParaRPr>
          </a:p>
          <a:p>
            <a:pPr marL="0" indent="0">
              <a:buNone/>
            </a:pPr>
            <a:endParaRPr lang="en-US" sz="2400" dirty="0">
              <a:latin typeface="Calibri" charset="0"/>
            </a:endParaRPr>
          </a:p>
          <a:p>
            <a:pPr marL="0" indent="0">
              <a:buNone/>
            </a:pPr>
            <a:r>
              <a:rPr lang="en-US" sz="2400" b="1" dirty="0">
                <a:solidFill>
                  <a:srgbClr val="824933"/>
                </a:solidFill>
                <a:latin typeface="Calibri" charset="0"/>
              </a:rPr>
              <a:t>Prefix Count</a:t>
            </a:r>
            <a:r>
              <a:rPr lang="en-US" sz="2400" dirty="0">
                <a:latin typeface="Calibri" charset="0"/>
              </a:rPr>
              <a:t>			</a:t>
            </a:r>
            <a:r>
              <a:rPr lang="en-US" sz="2400" dirty="0" smtClean="0">
                <a:latin typeface="Calibri" charset="0"/>
              </a:rPr>
              <a:t>   11,500</a:t>
            </a:r>
            <a:r>
              <a:rPr lang="en-US" sz="2400" dirty="0">
                <a:latin typeface="Calibri" charset="0"/>
              </a:rPr>
              <a:t>	 </a:t>
            </a:r>
            <a:r>
              <a:rPr lang="en-US" sz="2400" dirty="0" smtClean="0">
                <a:latin typeface="Calibri" charset="0"/>
              </a:rPr>
              <a:t>   19,036		</a:t>
            </a:r>
            <a:r>
              <a:rPr lang="en-US" sz="2400" dirty="0" smtClean="0">
                <a:solidFill>
                  <a:srgbClr val="824933"/>
                </a:solidFill>
                <a:latin typeface="Calibri" charset="0"/>
              </a:rPr>
              <a:t>+  39</a:t>
            </a:r>
            <a:r>
              <a:rPr lang="en-US" sz="2400" b="1" dirty="0" smtClean="0">
                <a:solidFill>
                  <a:srgbClr val="824933"/>
                </a:solidFill>
                <a:latin typeface="Calibri" charset="0"/>
              </a:rPr>
              <a:t>%</a:t>
            </a:r>
            <a:endParaRPr lang="en-US" sz="2400" b="1" dirty="0">
              <a:solidFill>
                <a:srgbClr val="824933"/>
              </a:solidFill>
              <a:latin typeface="Calibri" charset="0"/>
            </a:endParaRPr>
          </a:p>
          <a:p>
            <a:pPr marL="0" indent="0">
              <a:buNone/>
            </a:pPr>
            <a:r>
              <a:rPr lang="en-US" sz="2400" dirty="0">
                <a:latin typeface="Calibri" charset="0"/>
              </a:rPr>
              <a:t>    Roots				 </a:t>
            </a:r>
            <a:r>
              <a:rPr lang="en-US" sz="2400" dirty="0" smtClean="0">
                <a:latin typeface="Calibri" charset="0"/>
              </a:rPr>
              <a:t>    8,451</a:t>
            </a:r>
            <a:r>
              <a:rPr lang="en-US" sz="2400" dirty="0">
                <a:latin typeface="Calibri" charset="0"/>
              </a:rPr>
              <a:t>	 </a:t>
            </a:r>
            <a:r>
              <a:rPr lang="en-US" sz="2400" dirty="0" smtClean="0">
                <a:latin typeface="Calibri" charset="0"/>
              </a:rPr>
              <a:t>   12,998		+  32%</a:t>
            </a:r>
            <a:endParaRPr lang="en-US" sz="2400" dirty="0">
              <a:latin typeface="Calibri" charset="0"/>
            </a:endParaRPr>
          </a:p>
          <a:p>
            <a:pPr marL="0" indent="0">
              <a:buNone/>
            </a:pPr>
            <a:r>
              <a:rPr lang="en-US" sz="2400" dirty="0">
                <a:latin typeface="Calibri" charset="0"/>
              </a:rPr>
              <a:t>    More Specifics	 </a:t>
            </a:r>
            <a:r>
              <a:rPr lang="en-US" sz="2400" dirty="0" smtClean="0">
                <a:latin typeface="Calibri" charset="0"/>
              </a:rPr>
              <a:t>         </a:t>
            </a:r>
            <a:r>
              <a:rPr lang="en-US" sz="2400" dirty="0">
                <a:latin typeface="Calibri" charset="0"/>
              </a:rPr>
              <a:t> </a:t>
            </a:r>
            <a:r>
              <a:rPr lang="en-US" sz="2400" dirty="0" smtClean="0">
                <a:latin typeface="Calibri" charset="0"/>
              </a:rPr>
              <a:t> 3,049</a:t>
            </a:r>
            <a:r>
              <a:rPr lang="en-US" sz="2400" dirty="0">
                <a:latin typeface="Calibri" charset="0"/>
              </a:rPr>
              <a:t>	</a:t>
            </a:r>
            <a:r>
              <a:rPr lang="en-US" sz="2400" dirty="0" smtClean="0">
                <a:latin typeface="Calibri" charset="0"/>
              </a:rPr>
              <a:t>      6,038		+</a:t>
            </a:r>
            <a:r>
              <a:rPr lang="en-US" sz="2400" dirty="0">
                <a:latin typeface="Calibri" charset="0"/>
              </a:rPr>
              <a:t> </a:t>
            </a:r>
            <a:r>
              <a:rPr lang="en-US" sz="2400" dirty="0" smtClean="0">
                <a:latin typeface="Calibri" charset="0"/>
              </a:rPr>
              <a:t> 59%</a:t>
            </a:r>
            <a:endParaRPr lang="en-US" sz="2400" dirty="0">
              <a:latin typeface="Calibri" charset="0"/>
            </a:endParaRPr>
          </a:p>
          <a:p>
            <a:pPr marL="0" indent="0">
              <a:buNone/>
            </a:pPr>
            <a:r>
              <a:rPr lang="en-US" sz="2400" b="1" dirty="0">
                <a:solidFill>
                  <a:srgbClr val="824933"/>
                </a:solidFill>
                <a:latin typeface="Calibri" charset="0"/>
              </a:rPr>
              <a:t>Address </a:t>
            </a:r>
            <a:r>
              <a:rPr lang="en-US" sz="2400" b="1" dirty="0" smtClean="0">
                <a:solidFill>
                  <a:srgbClr val="824933"/>
                </a:solidFill>
                <a:latin typeface="Calibri" charset="0"/>
              </a:rPr>
              <a:t>Span (/32s)</a:t>
            </a:r>
            <a:r>
              <a:rPr lang="en-US" sz="2400" dirty="0">
                <a:latin typeface="Calibri" charset="0"/>
              </a:rPr>
              <a:t> </a:t>
            </a:r>
            <a:r>
              <a:rPr lang="en-US" sz="2400" dirty="0" smtClean="0">
                <a:latin typeface="Calibri" charset="0"/>
              </a:rPr>
              <a:t>    65,127</a:t>
            </a:r>
            <a:r>
              <a:rPr lang="en-US" sz="2400" dirty="0">
                <a:latin typeface="Calibri" charset="0"/>
              </a:rPr>
              <a:t>	</a:t>
            </a:r>
            <a:r>
              <a:rPr lang="en-US" sz="2400" dirty="0" smtClean="0">
                <a:latin typeface="Calibri" charset="0"/>
              </a:rPr>
              <a:t>    73,153</a:t>
            </a:r>
            <a:r>
              <a:rPr lang="en-US" sz="2400" dirty="0">
                <a:latin typeface="Calibri" charset="0"/>
              </a:rPr>
              <a:t>	</a:t>
            </a:r>
            <a:r>
              <a:rPr lang="en-US" sz="2400" dirty="0" smtClean="0">
                <a:latin typeface="Calibri" charset="0"/>
              </a:rPr>
              <a:t>       </a:t>
            </a:r>
            <a:r>
              <a:rPr lang="en-US" sz="2400" dirty="0" smtClean="0">
                <a:solidFill>
                  <a:srgbClr val="824933"/>
                </a:solidFill>
                <a:latin typeface="Calibri" charset="0"/>
              </a:rPr>
              <a:t>+</a:t>
            </a:r>
            <a:r>
              <a:rPr lang="en-US" sz="2400" b="1" dirty="0" smtClean="0">
                <a:solidFill>
                  <a:srgbClr val="824933"/>
                </a:solidFill>
                <a:latin typeface="Calibri" charset="0"/>
              </a:rPr>
              <a:t>  </a:t>
            </a:r>
            <a:r>
              <a:rPr lang="en-US" sz="2400" b="1" dirty="0">
                <a:solidFill>
                  <a:srgbClr val="824933"/>
                </a:solidFill>
                <a:latin typeface="Calibri" charset="0"/>
              </a:rPr>
              <a:t> </a:t>
            </a:r>
            <a:r>
              <a:rPr lang="en-US" sz="2400" b="1" dirty="0" smtClean="0">
                <a:solidFill>
                  <a:srgbClr val="824933"/>
                </a:solidFill>
                <a:latin typeface="Calibri" charset="0"/>
              </a:rPr>
              <a:t> 7%</a:t>
            </a:r>
            <a:endParaRPr lang="en-US" sz="2400" b="1" dirty="0">
              <a:solidFill>
                <a:srgbClr val="824933"/>
              </a:solidFill>
              <a:latin typeface="Calibri" charset="0"/>
            </a:endParaRPr>
          </a:p>
          <a:p>
            <a:pPr marL="0" indent="0">
              <a:buNone/>
            </a:pPr>
            <a:r>
              <a:rPr lang="en-US" sz="2400" b="1" dirty="0">
                <a:solidFill>
                  <a:srgbClr val="824933"/>
                </a:solidFill>
                <a:latin typeface="Calibri" charset="0"/>
              </a:rPr>
              <a:t>AS Count</a:t>
            </a:r>
            <a:r>
              <a:rPr lang="en-US" sz="2400" dirty="0">
                <a:latin typeface="Calibri" charset="0"/>
              </a:rPr>
              <a:t>				 </a:t>
            </a:r>
            <a:r>
              <a:rPr lang="en-US" sz="2400" dirty="0" smtClean="0">
                <a:latin typeface="Calibri" charset="0"/>
              </a:rPr>
              <a:t>  </a:t>
            </a:r>
            <a:r>
              <a:rPr lang="en-US" sz="2400" dirty="0">
                <a:latin typeface="Calibri" charset="0"/>
              </a:rPr>
              <a:t> </a:t>
            </a:r>
            <a:r>
              <a:rPr lang="en-US" sz="2400" dirty="0" smtClean="0">
                <a:latin typeface="Calibri" charset="0"/>
              </a:rPr>
              <a:t>6,560</a:t>
            </a:r>
            <a:r>
              <a:rPr lang="en-US" sz="2400" dirty="0">
                <a:latin typeface="Calibri" charset="0"/>
              </a:rPr>
              <a:t>	</a:t>
            </a:r>
            <a:r>
              <a:rPr lang="en-US" sz="2400" dirty="0" smtClean="0">
                <a:latin typeface="Calibri" charset="0"/>
              </a:rPr>
              <a:t>	8,684		</a:t>
            </a:r>
            <a:r>
              <a:rPr lang="en-US" sz="2400" dirty="0" smtClean="0">
                <a:solidFill>
                  <a:srgbClr val="824933"/>
                </a:solidFill>
                <a:latin typeface="Calibri" charset="0"/>
              </a:rPr>
              <a:t>+  </a:t>
            </a:r>
            <a:r>
              <a:rPr lang="en-US" sz="2400" b="1" dirty="0" smtClean="0">
                <a:solidFill>
                  <a:srgbClr val="824933"/>
                </a:solidFill>
                <a:latin typeface="Calibri" charset="0"/>
              </a:rPr>
              <a:t>19%</a:t>
            </a:r>
            <a:endParaRPr lang="en-US" sz="2400" b="1" dirty="0">
              <a:solidFill>
                <a:srgbClr val="824933"/>
              </a:solidFill>
              <a:latin typeface="Calibri" charset="0"/>
            </a:endParaRPr>
          </a:p>
          <a:p>
            <a:pPr marL="0" indent="0">
              <a:buNone/>
            </a:pPr>
            <a:r>
              <a:rPr lang="en-US" sz="2400" dirty="0">
                <a:latin typeface="Calibri" charset="0"/>
              </a:rPr>
              <a:t>  Transit				   </a:t>
            </a:r>
            <a:r>
              <a:rPr lang="en-US" sz="2400" dirty="0" smtClean="0">
                <a:latin typeface="Calibri" charset="0"/>
              </a:rPr>
              <a:t>  1,260</a:t>
            </a:r>
            <a:r>
              <a:rPr lang="en-US" sz="2400" dirty="0">
                <a:latin typeface="Calibri" charset="0"/>
              </a:rPr>
              <a:t>		</a:t>
            </a:r>
            <a:r>
              <a:rPr lang="en-US" sz="2400" dirty="0" smtClean="0">
                <a:latin typeface="Calibri" charset="0"/>
              </a:rPr>
              <a:t>1,676          +  20%</a:t>
            </a:r>
            <a:endParaRPr lang="en-US" sz="2400" dirty="0">
              <a:latin typeface="Calibri" charset="0"/>
            </a:endParaRPr>
          </a:p>
          <a:p>
            <a:pPr marL="0" indent="0">
              <a:buNone/>
            </a:pPr>
            <a:r>
              <a:rPr lang="en-US" sz="2400" dirty="0">
                <a:latin typeface="Calibri" charset="0"/>
              </a:rPr>
              <a:t>  Stub					 </a:t>
            </a:r>
            <a:r>
              <a:rPr lang="en-US" sz="2400" dirty="0" smtClean="0">
                <a:latin typeface="Calibri" charset="0"/>
              </a:rPr>
              <a:t>  </a:t>
            </a:r>
            <a:r>
              <a:rPr lang="en-US" sz="2400" dirty="0">
                <a:latin typeface="Calibri" charset="0"/>
              </a:rPr>
              <a:t> </a:t>
            </a:r>
            <a:r>
              <a:rPr lang="en-US" sz="2400" dirty="0" smtClean="0">
                <a:latin typeface="Calibri" charset="0"/>
              </a:rPr>
              <a:t> 5,300</a:t>
            </a:r>
            <a:r>
              <a:rPr lang="en-US" sz="2400" dirty="0">
                <a:latin typeface="Calibri" charset="0"/>
              </a:rPr>
              <a:t>		</a:t>
            </a:r>
            <a:r>
              <a:rPr lang="en-US" sz="2400" dirty="0" smtClean="0">
                <a:latin typeface="Calibri" charset="0"/>
              </a:rPr>
              <a:t>7,008          + </a:t>
            </a:r>
            <a:r>
              <a:rPr lang="en-US" sz="2400" dirty="0">
                <a:latin typeface="Calibri" charset="0"/>
              </a:rPr>
              <a:t> </a:t>
            </a:r>
            <a:r>
              <a:rPr lang="en-US" sz="2400" dirty="0" smtClean="0">
                <a:latin typeface="Calibri" charset="0"/>
              </a:rPr>
              <a:t>19%</a:t>
            </a:r>
            <a:endParaRPr lang="en-US" sz="2400" dirty="0">
              <a:latin typeface="Calibri" charset="0"/>
            </a:endParaRPr>
          </a:p>
        </p:txBody>
      </p:sp>
    </p:spTree>
    <p:extLst>
      <p:ext uri="{BB962C8B-B14F-4D97-AF65-F5344CB8AC3E}">
        <p14:creationId xmlns:p14="http://schemas.microsoft.com/office/powerpoint/2010/main" val="169366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IPv6 in 2013</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lstStyle/>
          <a:p>
            <a:r>
              <a:rPr lang="en-US" dirty="0" smtClean="0"/>
              <a:t>Overall IPv6 Internet growth in terms of BGP </a:t>
            </a:r>
            <a:r>
              <a:rPr lang="en-US" dirty="0"/>
              <a:t>i</a:t>
            </a:r>
            <a:r>
              <a:rPr lang="en-US" dirty="0" smtClean="0"/>
              <a:t>s </a:t>
            </a:r>
            <a:r>
              <a:rPr lang="en-US" b="1" dirty="0">
                <a:solidFill>
                  <a:srgbClr val="FF0000"/>
                </a:solidFill>
              </a:rPr>
              <a:t>2</a:t>
            </a:r>
            <a:r>
              <a:rPr lang="en-US" b="1" dirty="0" smtClean="0">
                <a:solidFill>
                  <a:srgbClr val="FF0000"/>
                </a:solidFill>
              </a:rPr>
              <a:t>0% - </a:t>
            </a:r>
            <a:r>
              <a:rPr lang="en-US" b="1" dirty="0">
                <a:solidFill>
                  <a:srgbClr val="FF0000"/>
                </a:solidFill>
              </a:rPr>
              <a:t>4</a:t>
            </a:r>
            <a:r>
              <a:rPr lang="en-US" b="1" dirty="0" smtClean="0">
                <a:solidFill>
                  <a:srgbClr val="FF0000"/>
                </a:solidFill>
              </a:rPr>
              <a:t>0 % p.a.</a:t>
            </a:r>
          </a:p>
          <a:p>
            <a:pPr lvl="1"/>
            <a:r>
              <a:rPr lang="en-US" dirty="0" smtClean="0"/>
              <a:t>2012 growth rate was ~ 90%.</a:t>
            </a:r>
          </a:p>
          <a:p>
            <a:pPr marL="0" indent="0">
              <a:buNone/>
            </a:pPr>
            <a:endParaRPr lang="en-US" sz="2400" dirty="0" smtClean="0"/>
          </a:p>
          <a:p>
            <a:pPr marL="0" indent="0">
              <a:buNone/>
            </a:pPr>
            <a:endParaRPr lang="en-US" sz="2400" dirty="0"/>
          </a:p>
          <a:p>
            <a:pPr marL="0" indent="0">
              <a:buNone/>
            </a:pPr>
            <a:r>
              <a:rPr lang="en-US" sz="2400" dirty="0" smtClean="0"/>
              <a:t>(Looking at the AS count, if these relative growth rates persist then the IPv6 network would span the same network domain as IPv4 in ~16 years time  -- 2030!)</a:t>
            </a:r>
            <a:endParaRPr lang="en-US" sz="2400" dirty="0"/>
          </a:p>
        </p:txBody>
      </p:sp>
    </p:spTree>
    <p:extLst>
      <p:ext uri="{BB962C8B-B14F-4D97-AF65-F5344CB8AC3E}">
        <p14:creationId xmlns:p14="http://schemas.microsoft.com/office/powerpoint/2010/main" val="2678114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latin typeface="Powderfinger Type"/>
                <a:cs typeface="Powderfinger Type"/>
              </a:rPr>
              <a:t>IPv6 in 2013 – Growth is Slowing?</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600200"/>
            <a:ext cx="8229600" cy="4383263"/>
          </a:xfrm>
        </p:spPr>
        <p:txBody>
          <a:bodyPr>
            <a:normAutofit lnSpcReduction="10000"/>
          </a:bodyPr>
          <a:lstStyle/>
          <a:p>
            <a:pPr>
              <a:spcBef>
                <a:spcPts val="1248"/>
              </a:spcBef>
            </a:pPr>
            <a:r>
              <a:rPr lang="en-US" dirty="0" smtClean="0"/>
              <a:t>Overall Internet growth in terms of BGP </a:t>
            </a:r>
            <a:r>
              <a:rPr lang="en-US" dirty="0"/>
              <a:t>i</a:t>
            </a:r>
            <a:r>
              <a:rPr lang="en-US" dirty="0" smtClean="0"/>
              <a:t>s at a rate of some </a:t>
            </a:r>
            <a:r>
              <a:rPr lang="en-US" b="1" dirty="0" smtClean="0">
                <a:solidFill>
                  <a:srgbClr val="FF0000"/>
                </a:solidFill>
              </a:rPr>
              <a:t>~20-</a:t>
            </a:r>
            <a:r>
              <a:rPr lang="en-US" b="1" dirty="0">
                <a:solidFill>
                  <a:srgbClr val="FF0000"/>
                </a:solidFill>
              </a:rPr>
              <a:t>4</a:t>
            </a:r>
            <a:r>
              <a:rPr lang="en-US" b="1" dirty="0" smtClean="0">
                <a:solidFill>
                  <a:srgbClr val="FF0000"/>
                </a:solidFill>
              </a:rPr>
              <a:t>0% p.a.</a:t>
            </a:r>
          </a:p>
          <a:p>
            <a:pPr>
              <a:spcBef>
                <a:spcPts val="1248"/>
              </a:spcBef>
            </a:pPr>
            <a:r>
              <a:rPr lang="en-US" dirty="0" smtClean="0"/>
              <a:t>AS growth sub-linear</a:t>
            </a:r>
          </a:p>
          <a:p>
            <a:pPr>
              <a:spcBef>
                <a:spcPts val="1248"/>
              </a:spcBef>
            </a:pPr>
            <a:r>
              <a:rPr lang="en-US" dirty="0" smtClean="0"/>
              <a:t>The rate of growth of the IPv6 Internet is also slowing down</a:t>
            </a:r>
          </a:p>
          <a:p>
            <a:pPr lvl="1">
              <a:spcBef>
                <a:spcPts val="1248"/>
              </a:spcBef>
            </a:pPr>
            <a:r>
              <a:rPr lang="en-US" dirty="0" smtClean="0"/>
              <a:t>Lack of critical momentum behind IPv6?</a:t>
            </a:r>
          </a:p>
          <a:p>
            <a:pPr lvl="1">
              <a:spcBef>
                <a:spcPts val="1248"/>
              </a:spcBef>
            </a:pPr>
            <a:r>
              <a:rPr lang="en-US" dirty="0" smtClean="0"/>
              <a:t>Saturation of critical market sectors by IPv4?</a:t>
            </a:r>
          </a:p>
          <a:p>
            <a:pPr lvl="1">
              <a:spcBef>
                <a:spcPts val="1248"/>
              </a:spcBef>
            </a:pPr>
            <a:r>
              <a:rPr lang="en-US" dirty="0" smtClean="0">
                <a:solidFill>
                  <a:srgbClr val="7F7F7F"/>
                </a:solidFill>
              </a:rPr>
              <a:t>&lt;</a:t>
            </a:r>
            <a:r>
              <a:rPr lang="en-US" i="1" dirty="0" smtClean="0">
                <a:solidFill>
                  <a:schemeClr val="bg1">
                    <a:lumMod val="50000"/>
                  </a:schemeClr>
                </a:solidFill>
              </a:rPr>
              <a:t>some other factor</a:t>
            </a:r>
            <a:r>
              <a:rPr lang="en-US" dirty="0" smtClean="0">
                <a:solidFill>
                  <a:srgbClr val="7F7F7F"/>
                </a:solidFill>
              </a:rPr>
              <a:t>&gt;</a:t>
            </a:r>
            <a:r>
              <a:rPr lang="en-US" dirty="0" smtClean="0"/>
              <a:t>?</a:t>
            </a:r>
          </a:p>
          <a:p>
            <a:pPr lvl="1">
              <a:spcBef>
                <a:spcPts val="1248"/>
              </a:spcBef>
            </a:pPr>
            <a:endParaRPr lang="en-US" dirty="0" smtClean="0"/>
          </a:p>
          <a:p>
            <a:pPr lvl="1">
              <a:spcBef>
                <a:spcPts val="1248"/>
              </a:spcBef>
            </a:pPr>
            <a:endParaRPr lang="en-US" dirty="0"/>
          </a:p>
        </p:txBody>
      </p:sp>
    </p:spTree>
    <p:extLst>
      <p:ext uri="{BB962C8B-B14F-4D97-AF65-F5344CB8AC3E}">
        <p14:creationId xmlns:p14="http://schemas.microsoft.com/office/powerpoint/2010/main" val="3085153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772" y="2097995"/>
            <a:ext cx="8229600" cy="1143000"/>
          </a:xfrm>
        </p:spPr>
        <p:txBody>
          <a:bodyPr/>
          <a:lstStyle/>
          <a:p>
            <a:r>
              <a:rPr lang="en-US" dirty="0" smtClean="0">
                <a:solidFill>
                  <a:srgbClr val="984807"/>
                </a:solidFill>
                <a:latin typeface="AhnbergHand"/>
                <a:cs typeface="AhnbergHand"/>
              </a:rPr>
              <a:t>What to expect</a:t>
            </a:r>
            <a:endParaRPr lang="en-US" dirty="0">
              <a:solidFill>
                <a:srgbClr val="984807"/>
              </a:solidFill>
              <a:latin typeface="AhnbergHand"/>
              <a:cs typeface="AhnbergHand"/>
            </a:endParaRPr>
          </a:p>
        </p:txBody>
      </p:sp>
    </p:spTree>
    <p:extLst>
      <p:ext uri="{BB962C8B-B14F-4D97-AF65-F5344CB8AC3E}">
        <p14:creationId xmlns:p14="http://schemas.microsoft.com/office/powerpoint/2010/main" val="43303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BGP Size Projections</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lstStyle/>
          <a:p>
            <a:r>
              <a:rPr lang="en-US" dirty="0" smtClean="0"/>
              <a:t>Generate </a:t>
            </a:r>
            <a:r>
              <a:rPr lang="en-US" dirty="0"/>
              <a:t>a</a:t>
            </a:r>
            <a:r>
              <a:rPr lang="en-US" dirty="0" smtClean="0"/>
              <a:t> projection of the IPv4 routing table using a quadratic (O(2) polynomial) over the historic data</a:t>
            </a:r>
          </a:p>
          <a:p>
            <a:pPr lvl="1"/>
            <a:r>
              <a:rPr lang="en-US" dirty="0" smtClean="0"/>
              <a:t>For IPv4 this is a time of </a:t>
            </a:r>
            <a:r>
              <a:rPr lang="en-US" b="1" dirty="0" smtClean="0"/>
              <a:t>extreme uncertainty</a:t>
            </a:r>
          </a:p>
          <a:p>
            <a:pPr lvl="2"/>
            <a:r>
              <a:rPr lang="en-US" dirty="0" smtClean="0"/>
              <a:t>Registry IPv4 address run out</a:t>
            </a:r>
          </a:p>
          <a:p>
            <a:pPr lvl="2"/>
            <a:r>
              <a:rPr lang="en-US" dirty="0" smtClean="0"/>
              <a:t>Uncertainty over the impacts of any after-market in IPv4 on the routing table</a:t>
            </a:r>
          </a:p>
          <a:p>
            <a:pPr marL="457200" lvl="1" indent="0">
              <a:buNone/>
            </a:pPr>
            <a:r>
              <a:rPr lang="en-US" dirty="0" smtClean="0"/>
              <a:t>	which makes this projection even more</a:t>
            </a:r>
          </a:p>
          <a:p>
            <a:pPr marL="457200" lvl="1" indent="0">
              <a:buNone/>
            </a:pPr>
            <a:r>
              <a:rPr lang="en-US" dirty="0"/>
              <a:t> </a:t>
            </a:r>
            <a:r>
              <a:rPr lang="en-US" dirty="0" smtClean="0"/>
              <a:t>     speculative than normal!</a:t>
            </a:r>
          </a:p>
        </p:txBody>
      </p:sp>
    </p:spTree>
    <p:extLst>
      <p:ext uri="{BB962C8B-B14F-4D97-AF65-F5344CB8AC3E}">
        <p14:creationId xmlns:p14="http://schemas.microsoft.com/office/powerpoint/2010/main" val="1612951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12 August 2014</a:t>
            </a:r>
            <a:endParaRPr lang="en-US" dirty="0">
              <a:solidFill>
                <a:schemeClr val="accent6">
                  <a:lumMod val="50000"/>
                </a:schemeClr>
              </a:solidFill>
              <a:latin typeface="Powderfinger Type"/>
              <a:cs typeface="Powderfinger Type"/>
            </a:endParaRPr>
          </a:p>
        </p:txBody>
      </p:sp>
      <p:pic>
        <p:nvPicPr>
          <p:cNvPr id="6" name="Picture 5"/>
          <p:cNvPicPr>
            <a:picLocks noChangeAspect="1"/>
          </p:cNvPicPr>
          <p:nvPr/>
        </p:nvPicPr>
        <p:blipFill>
          <a:blip r:embed="rId2"/>
          <a:stretch>
            <a:fillRect/>
          </a:stretch>
        </p:blipFill>
        <p:spPr>
          <a:xfrm>
            <a:off x="1104371" y="4088607"/>
            <a:ext cx="3032254" cy="2050500"/>
          </a:xfrm>
          <a:prstGeom prst="rect">
            <a:avLst/>
          </a:prstGeom>
        </p:spPr>
      </p:pic>
      <p:sp>
        <p:nvSpPr>
          <p:cNvPr id="7" name="TextBox 6"/>
          <p:cNvSpPr txBox="1"/>
          <p:nvPr/>
        </p:nvSpPr>
        <p:spPr>
          <a:xfrm>
            <a:off x="1104371" y="6266532"/>
            <a:ext cx="3351659" cy="307777"/>
          </a:xfrm>
          <a:prstGeom prst="rect">
            <a:avLst/>
          </a:prstGeom>
          <a:noFill/>
        </p:spPr>
        <p:txBody>
          <a:bodyPr wrap="none" rtlCol="0">
            <a:spAutoFit/>
          </a:bodyPr>
          <a:lstStyle/>
          <a:p>
            <a:r>
              <a:rPr lang="en-US" sz="1400" dirty="0" smtClean="0">
                <a:solidFill>
                  <a:schemeClr val="tx1">
                    <a:lumMod val="50000"/>
                    <a:lumOff val="50000"/>
                  </a:schemeClr>
                </a:solidFill>
                <a:latin typeface="AhnbergHand"/>
                <a:cs typeface="AhnbergHand"/>
              </a:rPr>
              <a:t>Newborn Panda Triplets in China </a:t>
            </a:r>
            <a:endParaRPr lang="en-US" sz="1400" dirty="0">
              <a:solidFill>
                <a:schemeClr val="tx1">
                  <a:lumMod val="50000"/>
                  <a:lumOff val="50000"/>
                </a:schemeClr>
              </a:solidFill>
              <a:latin typeface="AhnbergHand"/>
              <a:cs typeface="AhnbergHand"/>
            </a:endParaRPr>
          </a:p>
        </p:txBody>
      </p:sp>
      <p:pic>
        <p:nvPicPr>
          <p:cNvPr id="8" name="Picture 7"/>
          <p:cNvPicPr>
            <a:picLocks noChangeAspect="1"/>
          </p:cNvPicPr>
          <p:nvPr/>
        </p:nvPicPr>
        <p:blipFill>
          <a:blip r:embed="rId3"/>
          <a:stretch>
            <a:fillRect/>
          </a:stretch>
        </p:blipFill>
        <p:spPr>
          <a:xfrm>
            <a:off x="4366028" y="1417638"/>
            <a:ext cx="2295071" cy="2295071"/>
          </a:xfrm>
          <a:prstGeom prst="rect">
            <a:avLst/>
          </a:prstGeom>
        </p:spPr>
      </p:pic>
      <p:sp>
        <p:nvSpPr>
          <p:cNvPr id="9" name="TextBox 8"/>
          <p:cNvSpPr txBox="1"/>
          <p:nvPr/>
        </p:nvSpPr>
        <p:spPr>
          <a:xfrm>
            <a:off x="6661099" y="1506183"/>
            <a:ext cx="2310544" cy="954107"/>
          </a:xfrm>
          <a:prstGeom prst="rect">
            <a:avLst/>
          </a:prstGeom>
          <a:noFill/>
        </p:spPr>
        <p:txBody>
          <a:bodyPr wrap="square" rtlCol="0">
            <a:spAutoFit/>
          </a:bodyPr>
          <a:lstStyle/>
          <a:p>
            <a:r>
              <a:rPr lang="en-US" sz="1400" dirty="0" smtClean="0">
                <a:solidFill>
                  <a:schemeClr val="tx1">
                    <a:lumMod val="50000"/>
                    <a:lumOff val="50000"/>
                  </a:schemeClr>
                </a:solidFill>
                <a:latin typeface="AhnbergHand"/>
                <a:cs typeface="AhnbergHand"/>
              </a:rPr>
              <a:t>Rosetta closes in on </a:t>
            </a:r>
            <a:r>
              <a:rPr lang="en-US" sz="1400" dirty="0">
                <a:solidFill>
                  <a:schemeClr val="tx1">
                    <a:lumMod val="50000"/>
                    <a:lumOff val="50000"/>
                  </a:schemeClr>
                </a:solidFill>
                <a:latin typeface="AhnbergHand"/>
                <a:cs typeface="AhnbergHand"/>
              </a:rPr>
              <a:t>comet 67P/</a:t>
            </a:r>
            <a:r>
              <a:rPr lang="en-US" sz="1400" dirty="0" err="1">
                <a:solidFill>
                  <a:schemeClr val="tx1">
                    <a:lumMod val="50000"/>
                    <a:lumOff val="50000"/>
                  </a:schemeClr>
                </a:solidFill>
                <a:latin typeface="AhnbergHand"/>
                <a:cs typeface="AhnbergHand"/>
              </a:rPr>
              <a:t>Churyumov-Gerasimenko</a:t>
            </a:r>
            <a:endParaRPr lang="en-US" sz="1400" dirty="0">
              <a:solidFill>
                <a:schemeClr val="tx1">
                  <a:lumMod val="50000"/>
                  <a:lumOff val="50000"/>
                </a:schemeClr>
              </a:solidFill>
              <a:latin typeface="AhnbergHand"/>
              <a:cs typeface="AhnbergHand"/>
            </a:endParaRPr>
          </a:p>
        </p:txBody>
      </p:sp>
      <p:pic>
        <p:nvPicPr>
          <p:cNvPr id="10" name="Picture 9"/>
          <p:cNvPicPr>
            <a:picLocks noChangeAspect="1"/>
          </p:cNvPicPr>
          <p:nvPr/>
        </p:nvPicPr>
        <p:blipFill>
          <a:blip r:embed="rId4"/>
          <a:stretch>
            <a:fillRect/>
          </a:stretch>
        </p:blipFill>
        <p:spPr>
          <a:xfrm>
            <a:off x="5451929" y="4120352"/>
            <a:ext cx="2712357" cy="1694433"/>
          </a:xfrm>
          <a:prstGeom prst="rect">
            <a:avLst/>
          </a:prstGeom>
        </p:spPr>
      </p:pic>
      <p:sp>
        <p:nvSpPr>
          <p:cNvPr id="11" name="TextBox 10"/>
          <p:cNvSpPr txBox="1"/>
          <p:nvPr/>
        </p:nvSpPr>
        <p:spPr>
          <a:xfrm>
            <a:off x="5733066" y="5856296"/>
            <a:ext cx="2160865" cy="523220"/>
          </a:xfrm>
          <a:prstGeom prst="rect">
            <a:avLst/>
          </a:prstGeom>
          <a:noFill/>
        </p:spPr>
        <p:txBody>
          <a:bodyPr wrap="square" rtlCol="0">
            <a:spAutoFit/>
          </a:bodyPr>
          <a:lstStyle/>
          <a:p>
            <a:r>
              <a:rPr lang="en-US" sz="1400" dirty="0" smtClean="0">
                <a:solidFill>
                  <a:schemeClr val="tx1">
                    <a:lumMod val="50000"/>
                    <a:lumOff val="50000"/>
                  </a:schemeClr>
                </a:solidFill>
                <a:latin typeface="AhnbergHand"/>
                <a:cs typeface="AhnbergHand"/>
              </a:rPr>
              <a:t>Violence continues in the Gaza Strip</a:t>
            </a:r>
            <a:endParaRPr lang="en-US" sz="1400" dirty="0">
              <a:solidFill>
                <a:schemeClr val="tx1">
                  <a:lumMod val="50000"/>
                  <a:lumOff val="50000"/>
                </a:schemeClr>
              </a:solidFill>
              <a:latin typeface="AhnbergHand"/>
              <a:cs typeface="AhnbergHand"/>
            </a:endParaRPr>
          </a:p>
        </p:txBody>
      </p:sp>
      <p:pic>
        <p:nvPicPr>
          <p:cNvPr id="12" name="Picture 11" descr="Screen Shot 2014-08-26 at 2.59.2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486" y="1333500"/>
            <a:ext cx="2650905" cy="1623786"/>
          </a:xfrm>
          <a:prstGeom prst="rect">
            <a:avLst/>
          </a:prstGeom>
        </p:spPr>
      </p:pic>
      <p:sp>
        <p:nvSpPr>
          <p:cNvPr id="13" name="TextBox 12"/>
          <p:cNvSpPr txBox="1"/>
          <p:nvPr/>
        </p:nvSpPr>
        <p:spPr>
          <a:xfrm>
            <a:off x="703414" y="3053432"/>
            <a:ext cx="2041772" cy="307777"/>
          </a:xfrm>
          <a:prstGeom prst="rect">
            <a:avLst/>
          </a:prstGeom>
          <a:noFill/>
        </p:spPr>
        <p:txBody>
          <a:bodyPr wrap="none" rtlCol="0">
            <a:spAutoFit/>
          </a:bodyPr>
          <a:lstStyle/>
          <a:p>
            <a:r>
              <a:rPr lang="en-US" sz="1400" dirty="0" smtClean="0">
                <a:solidFill>
                  <a:schemeClr val="tx1">
                    <a:lumMod val="50000"/>
                    <a:lumOff val="50000"/>
                  </a:schemeClr>
                </a:solidFill>
                <a:latin typeface="AhnbergHand"/>
                <a:cs typeface="AhnbergHand"/>
              </a:rPr>
              <a:t>World Elephant Day</a:t>
            </a:r>
            <a:endParaRPr lang="en-US" sz="1400" dirty="0">
              <a:solidFill>
                <a:schemeClr val="tx1">
                  <a:lumMod val="50000"/>
                  <a:lumOff val="50000"/>
                </a:schemeClr>
              </a:solidFill>
              <a:latin typeface="AhnbergHand"/>
              <a:cs typeface="AhnbergHand"/>
            </a:endParaRPr>
          </a:p>
        </p:txBody>
      </p:sp>
    </p:spTree>
    <p:extLst>
      <p:ext uri="{BB962C8B-B14F-4D97-AF65-F5344CB8AC3E}">
        <p14:creationId xmlns:p14="http://schemas.microsoft.com/office/powerpoint/2010/main" val="2166173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614" b="-1422"/>
          <a:stretch/>
        </p:blipFill>
        <p:spPr>
          <a:xfrm>
            <a:off x="547910" y="1248778"/>
            <a:ext cx="8229600" cy="5343634"/>
          </a:xfrm>
        </p:spPr>
      </p:pic>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IPv4 Table Size</a:t>
            </a:r>
            <a:endParaRPr lang="en-US" dirty="0">
              <a:solidFill>
                <a:srgbClr val="984807"/>
              </a:solidFill>
              <a:latin typeface="Powderfinger Type"/>
              <a:cs typeface="Powderfinger Type"/>
            </a:endParaRPr>
          </a:p>
        </p:txBody>
      </p:sp>
      <p:sp>
        <p:nvSpPr>
          <p:cNvPr id="14" name="Rectangle 13"/>
          <p:cNvSpPr/>
          <p:nvPr/>
        </p:nvSpPr>
        <p:spPr>
          <a:xfrm>
            <a:off x="191110" y="907144"/>
            <a:ext cx="1086303" cy="558799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98291" y="6044895"/>
            <a:ext cx="7888509" cy="51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995781" y="6044895"/>
            <a:ext cx="652643" cy="369332"/>
          </a:xfrm>
          <a:prstGeom prst="rect">
            <a:avLst/>
          </a:prstGeom>
          <a:solidFill>
            <a:srgbClr val="FFFFFF"/>
          </a:solidFill>
        </p:spPr>
        <p:txBody>
          <a:bodyPr wrap="none" rtlCol="0">
            <a:spAutoFit/>
          </a:bodyPr>
          <a:lstStyle/>
          <a:p>
            <a:pPr algn="ctr"/>
            <a:r>
              <a:rPr lang="en-US" dirty="0" smtClean="0"/>
              <a:t>2004</a:t>
            </a:r>
            <a:endParaRPr lang="en-US" dirty="0"/>
          </a:p>
        </p:txBody>
      </p:sp>
      <p:sp>
        <p:nvSpPr>
          <p:cNvPr id="17" name="TextBox 16"/>
          <p:cNvSpPr txBox="1"/>
          <p:nvPr/>
        </p:nvSpPr>
        <p:spPr>
          <a:xfrm>
            <a:off x="4964850" y="6044895"/>
            <a:ext cx="652643" cy="369332"/>
          </a:xfrm>
          <a:prstGeom prst="rect">
            <a:avLst/>
          </a:prstGeom>
          <a:solidFill>
            <a:srgbClr val="FFFFFF"/>
          </a:solidFill>
        </p:spPr>
        <p:txBody>
          <a:bodyPr wrap="none" rtlCol="0">
            <a:spAutoFit/>
          </a:bodyPr>
          <a:lstStyle/>
          <a:p>
            <a:pPr algn="ctr"/>
            <a:r>
              <a:rPr lang="en-US" dirty="0" smtClean="0"/>
              <a:t>2010</a:t>
            </a:r>
          </a:p>
        </p:txBody>
      </p:sp>
      <p:sp>
        <p:nvSpPr>
          <p:cNvPr id="18" name="TextBox 17"/>
          <p:cNvSpPr txBox="1"/>
          <p:nvPr/>
        </p:nvSpPr>
        <p:spPr>
          <a:xfrm>
            <a:off x="975753" y="5786203"/>
            <a:ext cx="301660" cy="369332"/>
          </a:xfrm>
          <a:prstGeom prst="rect">
            <a:avLst/>
          </a:prstGeom>
          <a:noFill/>
        </p:spPr>
        <p:txBody>
          <a:bodyPr wrap="none" rtlCol="0">
            <a:spAutoFit/>
          </a:bodyPr>
          <a:lstStyle/>
          <a:p>
            <a:r>
              <a:rPr lang="en-US" dirty="0" smtClean="0"/>
              <a:t>0</a:t>
            </a:r>
            <a:endParaRPr lang="en-US" dirty="0"/>
          </a:p>
        </p:txBody>
      </p:sp>
      <p:sp>
        <p:nvSpPr>
          <p:cNvPr id="20" name="TextBox 19"/>
          <p:cNvSpPr txBox="1"/>
          <p:nvPr/>
        </p:nvSpPr>
        <p:spPr>
          <a:xfrm>
            <a:off x="333187" y="1212494"/>
            <a:ext cx="944226" cy="369332"/>
          </a:xfrm>
          <a:prstGeom prst="rect">
            <a:avLst/>
          </a:prstGeom>
          <a:solidFill>
            <a:schemeClr val="bg1"/>
          </a:solidFill>
        </p:spPr>
        <p:txBody>
          <a:bodyPr wrap="none" rtlCol="0">
            <a:spAutoFit/>
          </a:bodyPr>
          <a:lstStyle/>
          <a:p>
            <a:r>
              <a:rPr lang="en-US" dirty="0"/>
              <a:t>6</a:t>
            </a:r>
            <a:r>
              <a:rPr lang="en-US" dirty="0" smtClean="0"/>
              <a:t>00,000</a:t>
            </a:r>
            <a:endParaRPr lang="en-US" dirty="0"/>
          </a:p>
        </p:txBody>
      </p:sp>
      <p:sp>
        <p:nvSpPr>
          <p:cNvPr id="21" name="TextBox 20"/>
          <p:cNvSpPr txBox="1"/>
          <p:nvPr/>
        </p:nvSpPr>
        <p:spPr>
          <a:xfrm>
            <a:off x="2318804" y="6044895"/>
            <a:ext cx="652643" cy="369332"/>
          </a:xfrm>
          <a:prstGeom prst="rect">
            <a:avLst/>
          </a:prstGeom>
          <a:solidFill>
            <a:srgbClr val="FFFFFF"/>
          </a:solidFill>
        </p:spPr>
        <p:txBody>
          <a:bodyPr wrap="none" rtlCol="0">
            <a:spAutoFit/>
          </a:bodyPr>
          <a:lstStyle/>
          <a:p>
            <a:pPr algn="ctr"/>
            <a:r>
              <a:rPr lang="en-US" dirty="0" smtClean="0"/>
              <a:t>2006</a:t>
            </a:r>
            <a:endParaRPr lang="en-US" dirty="0"/>
          </a:p>
        </p:txBody>
      </p:sp>
      <p:sp>
        <p:nvSpPr>
          <p:cNvPr id="22" name="TextBox 21"/>
          <p:cNvSpPr txBox="1"/>
          <p:nvPr/>
        </p:nvSpPr>
        <p:spPr>
          <a:xfrm>
            <a:off x="6287873" y="6044895"/>
            <a:ext cx="652643" cy="369332"/>
          </a:xfrm>
          <a:prstGeom prst="rect">
            <a:avLst/>
          </a:prstGeom>
          <a:solidFill>
            <a:srgbClr val="FFFFFF"/>
          </a:solidFill>
        </p:spPr>
        <p:txBody>
          <a:bodyPr wrap="none" rtlCol="0">
            <a:spAutoFit/>
          </a:bodyPr>
          <a:lstStyle/>
          <a:p>
            <a:pPr algn="ctr"/>
            <a:r>
              <a:rPr lang="en-US" dirty="0" smtClean="0"/>
              <a:t>2012</a:t>
            </a:r>
          </a:p>
        </p:txBody>
      </p:sp>
      <p:sp>
        <p:nvSpPr>
          <p:cNvPr id="23" name="TextBox 22"/>
          <p:cNvSpPr txBox="1"/>
          <p:nvPr/>
        </p:nvSpPr>
        <p:spPr>
          <a:xfrm>
            <a:off x="7610896" y="6044895"/>
            <a:ext cx="652643" cy="369332"/>
          </a:xfrm>
          <a:prstGeom prst="rect">
            <a:avLst/>
          </a:prstGeom>
          <a:solidFill>
            <a:srgbClr val="FFFFFF"/>
          </a:solidFill>
        </p:spPr>
        <p:txBody>
          <a:bodyPr wrap="none" rtlCol="0">
            <a:spAutoFit/>
          </a:bodyPr>
          <a:lstStyle/>
          <a:p>
            <a:pPr algn="ctr"/>
            <a:r>
              <a:rPr lang="en-US" dirty="0" smtClean="0"/>
              <a:t>2014</a:t>
            </a:r>
          </a:p>
        </p:txBody>
      </p:sp>
      <p:sp>
        <p:nvSpPr>
          <p:cNvPr id="24" name="TextBox 23"/>
          <p:cNvSpPr txBox="1"/>
          <p:nvPr/>
        </p:nvSpPr>
        <p:spPr>
          <a:xfrm>
            <a:off x="333187" y="4261634"/>
            <a:ext cx="944226" cy="369332"/>
          </a:xfrm>
          <a:prstGeom prst="rect">
            <a:avLst/>
          </a:prstGeom>
          <a:noFill/>
        </p:spPr>
        <p:txBody>
          <a:bodyPr wrap="none" rtlCol="0">
            <a:spAutoFit/>
          </a:bodyPr>
          <a:lstStyle/>
          <a:p>
            <a:r>
              <a:rPr lang="en-US" dirty="0"/>
              <a:t>2</a:t>
            </a:r>
            <a:r>
              <a:rPr lang="en-US" dirty="0" smtClean="0"/>
              <a:t>00,000</a:t>
            </a:r>
            <a:endParaRPr lang="en-US" dirty="0"/>
          </a:p>
        </p:txBody>
      </p:sp>
      <p:sp>
        <p:nvSpPr>
          <p:cNvPr id="25" name="TextBox 24"/>
          <p:cNvSpPr txBox="1"/>
          <p:nvPr/>
        </p:nvSpPr>
        <p:spPr>
          <a:xfrm>
            <a:off x="333187" y="2737064"/>
            <a:ext cx="944226" cy="369332"/>
          </a:xfrm>
          <a:prstGeom prst="rect">
            <a:avLst/>
          </a:prstGeom>
          <a:solidFill>
            <a:schemeClr val="bg1"/>
          </a:solidFill>
        </p:spPr>
        <p:txBody>
          <a:bodyPr wrap="none" rtlCol="0">
            <a:spAutoFit/>
          </a:bodyPr>
          <a:lstStyle/>
          <a:p>
            <a:r>
              <a:rPr lang="en-US" dirty="0" smtClean="0"/>
              <a:t>400,000</a:t>
            </a:r>
            <a:endParaRPr lang="en-US" dirty="0"/>
          </a:p>
        </p:txBody>
      </p:sp>
      <p:sp>
        <p:nvSpPr>
          <p:cNvPr id="3" name="TextBox 2"/>
          <p:cNvSpPr txBox="1"/>
          <p:nvPr/>
        </p:nvSpPr>
        <p:spPr>
          <a:xfrm>
            <a:off x="1263458" y="1503638"/>
            <a:ext cx="6317279" cy="923330"/>
          </a:xfrm>
          <a:prstGeom prst="rect">
            <a:avLst/>
          </a:prstGeom>
          <a:noFill/>
        </p:spPr>
        <p:txBody>
          <a:bodyPr wrap="none" rtlCol="0">
            <a:spAutoFit/>
          </a:bodyPr>
          <a:lstStyle/>
          <a:p>
            <a:r>
              <a:rPr lang="en-US" dirty="0" smtClean="0"/>
              <a:t>Linear: Y </a:t>
            </a:r>
            <a:r>
              <a:rPr lang="en-US" dirty="0"/>
              <a:t>= -</a:t>
            </a:r>
            <a:r>
              <a:rPr lang="en-US" dirty="0" smtClean="0"/>
              <a:t>169638 </a:t>
            </a:r>
            <a:r>
              <a:rPr lang="en-US" dirty="0"/>
              <a:t>+ </a:t>
            </a:r>
            <a:r>
              <a:rPr lang="en-US" dirty="0" smtClean="0"/>
              <a:t>(</a:t>
            </a:r>
            <a:r>
              <a:rPr lang="en-US" dirty="0"/>
              <a:t>t</a:t>
            </a:r>
            <a:r>
              <a:rPr lang="en-US" dirty="0" smtClean="0"/>
              <a:t> </a:t>
            </a:r>
            <a:r>
              <a:rPr lang="en-US" dirty="0"/>
              <a:t>* </a:t>
            </a:r>
            <a:r>
              <a:rPr lang="en-US" dirty="0" smtClean="0"/>
              <a:t>1517.584)</a:t>
            </a:r>
            <a:endParaRPr lang="en-US" dirty="0"/>
          </a:p>
          <a:p>
            <a:r>
              <a:rPr lang="en-US" dirty="0" smtClean="0"/>
              <a:t>Quadratic: Y  </a:t>
            </a:r>
            <a:r>
              <a:rPr lang="en-US" dirty="0"/>
              <a:t>= </a:t>
            </a:r>
            <a:r>
              <a:rPr lang="en-US" dirty="0" smtClean="0"/>
              <a:t>-4973214 </a:t>
            </a:r>
            <a:r>
              <a:rPr lang="en-US" dirty="0"/>
              <a:t>+ </a:t>
            </a:r>
            <a:r>
              <a:rPr lang="en-US" dirty="0" smtClean="0"/>
              <a:t>(6484.294 </a:t>
            </a:r>
            <a:r>
              <a:rPr lang="en-US" dirty="0"/>
              <a:t>* t</a:t>
            </a:r>
            <a:r>
              <a:rPr lang="en-US" dirty="0" smtClean="0"/>
              <a:t>) </a:t>
            </a:r>
            <a:r>
              <a:rPr lang="en-US" dirty="0"/>
              <a:t>+ (</a:t>
            </a:r>
            <a:r>
              <a:rPr lang="en-US" dirty="0" smtClean="0"/>
              <a:t>-1.837814* 10</a:t>
            </a:r>
            <a:r>
              <a:rPr lang="en-US" baseline="30000" dirty="0" smtClean="0"/>
              <a:t>-12</a:t>
            </a:r>
            <a:r>
              <a:rPr lang="en-US" dirty="0" smtClean="0"/>
              <a:t> </a:t>
            </a:r>
            <a:r>
              <a:rPr lang="en-US" dirty="0"/>
              <a:t>* t</a:t>
            </a:r>
            <a:r>
              <a:rPr lang="en-US" baseline="30000" dirty="0" smtClean="0"/>
              <a:t>2</a:t>
            </a:r>
            <a:r>
              <a:rPr lang="en-US" dirty="0" smtClean="0"/>
              <a:t>)</a:t>
            </a:r>
          </a:p>
          <a:p>
            <a:r>
              <a:rPr lang="en-US" dirty="0" smtClean="0"/>
              <a:t>Exponential: Y = </a:t>
            </a:r>
            <a:r>
              <a:rPr lang="en-US" dirty="0"/>
              <a:t>10**(</a:t>
            </a:r>
            <a:r>
              <a:rPr lang="en-US" dirty="0" smtClean="0"/>
              <a:t>3.540416 </a:t>
            </a:r>
            <a:r>
              <a:rPr lang="en-US" dirty="0"/>
              <a:t>+ (year * </a:t>
            </a:r>
            <a:r>
              <a:rPr lang="en-US" dirty="0" smtClean="0"/>
              <a:t>1.547426e</a:t>
            </a:r>
            <a:r>
              <a:rPr lang="en-US" dirty="0"/>
              <a:t>-09))</a:t>
            </a:r>
          </a:p>
        </p:txBody>
      </p:sp>
      <p:sp>
        <p:nvSpPr>
          <p:cNvPr id="26" name="TextBox 25"/>
          <p:cNvSpPr txBox="1"/>
          <p:nvPr/>
        </p:nvSpPr>
        <p:spPr>
          <a:xfrm>
            <a:off x="3641827" y="6044895"/>
            <a:ext cx="652643" cy="369332"/>
          </a:xfrm>
          <a:prstGeom prst="rect">
            <a:avLst/>
          </a:prstGeom>
          <a:solidFill>
            <a:srgbClr val="FFFFFF"/>
          </a:solidFill>
        </p:spPr>
        <p:txBody>
          <a:bodyPr wrap="none" rtlCol="0">
            <a:spAutoFit/>
          </a:bodyPr>
          <a:lstStyle/>
          <a:p>
            <a:pPr algn="ctr"/>
            <a:r>
              <a:rPr lang="en-US" dirty="0" smtClean="0"/>
              <a:t>2008</a:t>
            </a:r>
            <a:endParaRPr lang="en-US" dirty="0"/>
          </a:p>
        </p:txBody>
      </p:sp>
    </p:spTree>
    <p:extLst>
      <p:ext uri="{BB962C8B-B14F-4D97-AF65-F5344CB8AC3E}">
        <p14:creationId xmlns:p14="http://schemas.microsoft.com/office/powerpoint/2010/main" val="1010786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V4 - Daily Growth Rates</a:t>
            </a:r>
            <a:endParaRPr lang="en-US" dirty="0">
              <a:solidFill>
                <a:srgbClr val="984807"/>
              </a:solidFill>
              <a:latin typeface="Powderfinger Type"/>
              <a:cs typeface="Powderfinger Type"/>
            </a:endParaRPr>
          </a:p>
        </p:txBody>
      </p:sp>
      <p:pic>
        <p:nvPicPr>
          <p:cNvPr id="5" name="Content Placeholder 4"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739" b="-3098"/>
          <a:stretch/>
        </p:blipFill>
        <p:spPr>
          <a:xfrm>
            <a:off x="457200" y="1124855"/>
            <a:ext cx="8229600" cy="5696857"/>
          </a:xfrm>
        </p:spPr>
      </p:pic>
    </p:spTree>
    <p:extLst>
      <p:ext uri="{BB962C8B-B14F-4D97-AF65-F5344CB8AC3E}">
        <p14:creationId xmlns:p14="http://schemas.microsoft.com/office/powerpoint/2010/main" val="2682851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984807"/>
                </a:solidFill>
                <a:latin typeface="Powderfinger Type"/>
                <a:cs typeface="Powderfinger Type"/>
              </a:rPr>
              <a:t>V4 - Relative Daily Growth Rates</a:t>
            </a:r>
            <a:endParaRPr lang="en-US" sz="3200" dirty="0">
              <a:solidFill>
                <a:srgbClr val="984807"/>
              </a:solidFill>
              <a:latin typeface="Powderfinger Type"/>
              <a:cs typeface="Powderfinger Type"/>
            </a:endParaRPr>
          </a:p>
        </p:txBody>
      </p:sp>
      <p:pic>
        <p:nvPicPr>
          <p:cNvPr id="5" name="Content Placeholder 4"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068" b="1366"/>
          <a:stretch/>
        </p:blipFill>
        <p:spPr>
          <a:xfrm>
            <a:off x="457200" y="1061357"/>
            <a:ext cx="8229600" cy="5470071"/>
          </a:xfrm>
        </p:spPr>
      </p:pic>
    </p:spTree>
    <p:extLst>
      <p:ext uri="{BB962C8B-B14F-4D97-AF65-F5344CB8AC3E}">
        <p14:creationId xmlns:p14="http://schemas.microsoft.com/office/powerpoint/2010/main" val="4207398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984807"/>
                </a:solidFill>
                <a:latin typeface="Powderfinger Type"/>
                <a:cs typeface="Powderfinger Type"/>
              </a:rPr>
              <a:t>V4 - Relative Daily Growth Rates</a:t>
            </a:r>
            <a:endParaRPr lang="en-US" sz="3200" dirty="0">
              <a:solidFill>
                <a:srgbClr val="984807"/>
              </a:solidFill>
              <a:latin typeface="Powderfinger Type"/>
              <a:cs typeface="Powderfinger Type"/>
            </a:endParaRPr>
          </a:p>
        </p:txBody>
      </p:sp>
      <p:pic>
        <p:nvPicPr>
          <p:cNvPr id="5" name="Content Placeholder 4"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068" b="1366"/>
          <a:stretch/>
        </p:blipFill>
        <p:spPr>
          <a:xfrm>
            <a:off x="457200" y="1061357"/>
            <a:ext cx="8229600" cy="5470071"/>
          </a:xfrm>
        </p:spPr>
      </p:pic>
      <p:cxnSp>
        <p:nvCxnSpPr>
          <p:cNvPr id="7" name="Straight Connector 6"/>
          <p:cNvCxnSpPr/>
          <p:nvPr/>
        </p:nvCxnSpPr>
        <p:spPr>
          <a:xfrm>
            <a:off x="4844143" y="2431143"/>
            <a:ext cx="3701143" cy="127907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844143" y="3223078"/>
            <a:ext cx="3701143" cy="127907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0906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IPv4 BGP Table Size predictions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Jan 2013					441,172 entries</a:t>
            </a:r>
          </a:p>
          <a:p>
            <a:pPr marL="0" indent="0">
              <a:buNone/>
            </a:pPr>
            <a:r>
              <a:rPr lang="en-US" dirty="0"/>
              <a:t>	 </a:t>
            </a:r>
            <a:r>
              <a:rPr lang="en-US" dirty="0" smtClean="0"/>
              <a:t> 2014				488,011 entries</a:t>
            </a:r>
          </a:p>
          <a:p>
            <a:pPr marL="0" indent="0">
              <a:buNone/>
            </a:pPr>
            <a:r>
              <a:rPr lang="en-US" dirty="0"/>
              <a:t>	</a:t>
            </a:r>
            <a:r>
              <a:rPr lang="en-US" dirty="0" smtClean="0"/>
              <a:t>  </a:t>
            </a:r>
            <a:r>
              <a:rPr lang="en-US" i="1" dirty="0" smtClean="0">
                <a:solidFill>
                  <a:schemeClr val="tx1">
                    <a:lumMod val="50000"/>
                    <a:lumOff val="50000"/>
                  </a:schemeClr>
                </a:solidFill>
              </a:rPr>
              <a:t>2015				540,000 entries		</a:t>
            </a:r>
            <a:r>
              <a:rPr lang="en-US" i="1" dirty="0" smtClean="0">
                <a:solidFill>
                  <a:schemeClr val="bg1">
                    <a:lumMod val="85000"/>
                  </a:schemeClr>
                </a:solidFill>
              </a:rPr>
              <a:t>559,000</a:t>
            </a:r>
          </a:p>
          <a:p>
            <a:pPr marL="0" indent="0">
              <a:buNone/>
            </a:pPr>
            <a:r>
              <a:rPr lang="en-US" i="1" dirty="0">
                <a:solidFill>
                  <a:schemeClr val="tx1">
                    <a:lumMod val="50000"/>
                    <a:lumOff val="50000"/>
                  </a:schemeClr>
                </a:solidFill>
              </a:rPr>
              <a:t>	</a:t>
            </a:r>
            <a:r>
              <a:rPr lang="en-US" i="1" dirty="0" smtClean="0">
                <a:solidFill>
                  <a:schemeClr val="tx1">
                    <a:lumMod val="50000"/>
                    <a:lumOff val="50000"/>
                  </a:schemeClr>
                </a:solidFill>
              </a:rPr>
              <a:t>  2016				590,000 entries		</a:t>
            </a:r>
            <a:r>
              <a:rPr lang="en-US" i="1" dirty="0" smtClean="0">
                <a:solidFill>
                  <a:srgbClr val="D9D9D9"/>
                </a:solidFill>
              </a:rPr>
              <a:t>630,000</a:t>
            </a:r>
          </a:p>
          <a:p>
            <a:pPr marL="0" indent="0">
              <a:buNone/>
            </a:pPr>
            <a:r>
              <a:rPr lang="en-US" i="1" dirty="0">
                <a:solidFill>
                  <a:schemeClr val="tx1">
                    <a:lumMod val="50000"/>
                    <a:lumOff val="50000"/>
                  </a:schemeClr>
                </a:solidFill>
              </a:rPr>
              <a:t>	 </a:t>
            </a:r>
            <a:r>
              <a:rPr lang="en-US" i="1" dirty="0" smtClean="0">
                <a:solidFill>
                  <a:schemeClr val="tx1">
                    <a:lumMod val="50000"/>
                    <a:lumOff val="50000"/>
                  </a:schemeClr>
                </a:solidFill>
              </a:rPr>
              <a:t> 2017				640,000 entries		</a:t>
            </a:r>
            <a:r>
              <a:rPr lang="en-US" i="1" dirty="0" smtClean="0">
                <a:solidFill>
                  <a:srgbClr val="D9D9D9"/>
                </a:solidFill>
              </a:rPr>
              <a:t>710,000</a:t>
            </a:r>
          </a:p>
          <a:p>
            <a:pPr marL="0" indent="0">
              <a:buNone/>
            </a:pPr>
            <a:r>
              <a:rPr lang="en-US" i="1" dirty="0">
                <a:solidFill>
                  <a:schemeClr val="tx1">
                    <a:lumMod val="50000"/>
                    <a:lumOff val="50000"/>
                  </a:schemeClr>
                </a:solidFill>
              </a:rPr>
              <a:t>	 </a:t>
            </a:r>
            <a:r>
              <a:rPr lang="en-US" i="1" dirty="0" smtClean="0">
                <a:solidFill>
                  <a:schemeClr val="tx1">
                    <a:lumMod val="50000"/>
                    <a:lumOff val="50000"/>
                  </a:schemeClr>
                </a:solidFill>
              </a:rPr>
              <a:t> 2018				690,000 entries		</a:t>
            </a:r>
            <a:r>
              <a:rPr lang="en-US" i="1" dirty="0" smtClean="0">
                <a:solidFill>
                  <a:srgbClr val="D9D9D9"/>
                </a:solidFill>
              </a:rPr>
              <a:t>801,000</a:t>
            </a:r>
          </a:p>
          <a:p>
            <a:pPr marL="0" indent="0">
              <a:buNone/>
            </a:pPr>
            <a:r>
              <a:rPr lang="en-US" i="1" dirty="0">
                <a:solidFill>
                  <a:schemeClr val="tx1">
                    <a:lumMod val="50000"/>
                    <a:lumOff val="50000"/>
                  </a:schemeClr>
                </a:solidFill>
              </a:rPr>
              <a:t>	  </a:t>
            </a:r>
            <a:r>
              <a:rPr lang="en-US" i="1" dirty="0" smtClean="0">
                <a:solidFill>
                  <a:srgbClr val="FF0000"/>
                </a:solidFill>
              </a:rPr>
              <a:t>2019</a:t>
            </a:r>
            <a:r>
              <a:rPr lang="en-US" i="1" dirty="0">
                <a:solidFill>
                  <a:srgbClr val="FF0000"/>
                </a:solidFill>
              </a:rPr>
              <a:t>				</a:t>
            </a:r>
            <a:r>
              <a:rPr lang="en-US" i="1" dirty="0" smtClean="0">
                <a:solidFill>
                  <a:srgbClr val="FF0000"/>
                </a:solidFill>
              </a:rPr>
              <a:t>740,000 entries</a:t>
            </a:r>
            <a:r>
              <a:rPr lang="en-US" i="1" dirty="0" smtClean="0">
                <a:solidFill>
                  <a:schemeClr val="tx1">
                    <a:lumMod val="50000"/>
                    <a:lumOff val="50000"/>
                  </a:schemeClr>
                </a:solidFill>
              </a:rPr>
              <a:t>		</a:t>
            </a:r>
            <a:r>
              <a:rPr lang="en-US" i="1" dirty="0" smtClean="0">
                <a:solidFill>
                  <a:srgbClr val="D9D9D9"/>
                </a:solidFill>
              </a:rPr>
              <a:t>902,000</a:t>
            </a:r>
            <a:endParaRPr lang="en-US" i="1" dirty="0">
              <a:solidFill>
                <a:srgbClr val="D9D9D9"/>
              </a:solidFill>
            </a:endParaRPr>
          </a:p>
          <a:p>
            <a:pPr marL="0" indent="0">
              <a:buNone/>
            </a:pPr>
            <a:endParaRPr lang="en-US" dirty="0" smtClean="0">
              <a:solidFill>
                <a:schemeClr val="bg1">
                  <a:lumMod val="65000"/>
                </a:schemeClr>
              </a:solidFill>
            </a:endParaRPr>
          </a:p>
          <a:p>
            <a:pPr marL="0" indent="0">
              <a:buNone/>
            </a:pPr>
            <a:r>
              <a:rPr lang="en-US" sz="2200" i="1" dirty="0" smtClean="0">
                <a:solidFill>
                  <a:srgbClr val="000000"/>
                </a:solidFill>
              </a:rPr>
              <a:t>These numbers are dubious due to uncertainties introduced by IPv4 address exhaustion pressures. </a:t>
            </a:r>
            <a:endParaRPr lang="en-US" sz="2200" i="1" dirty="0">
              <a:solidFill>
                <a:srgbClr val="000000"/>
              </a:solidFill>
            </a:endParaRPr>
          </a:p>
        </p:txBody>
      </p:sp>
      <p:sp>
        <p:nvSpPr>
          <p:cNvPr id="5" name="TextBox 4"/>
          <p:cNvSpPr txBox="1"/>
          <p:nvPr/>
        </p:nvSpPr>
        <p:spPr>
          <a:xfrm>
            <a:off x="3931166" y="1230868"/>
            <a:ext cx="1422234" cy="369332"/>
          </a:xfrm>
          <a:prstGeom prst="rect">
            <a:avLst/>
          </a:prstGeom>
          <a:noFill/>
        </p:spPr>
        <p:txBody>
          <a:bodyPr wrap="none" rtlCol="0">
            <a:spAutoFit/>
          </a:bodyPr>
          <a:lstStyle/>
          <a:p>
            <a:r>
              <a:rPr lang="en-US" dirty="0" smtClean="0"/>
              <a:t>Linear Model</a:t>
            </a:r>
            <a:endParaRPr lang="en-US" dirty="0"/>
          </a:p>
        </p:txBody>
      </p:sp>
      <p:sp>
        <p:nvSpPr>
          <p:cNvPr id="6" name="TextBox 5"/>
          <p:cNvSpPr txBox="1"/>
          <p:nvPr/>
        </p:nvSpPr>
        <p:spPr>
          <a:xfrm>
            <a:off x="6736514" y="1230868"/>
            <a:ext cx="1950286" cy="369332"/>
          </a:xfrm>
          <a:prstGeom prst="rect">
            <a:avLst/>
          </a:prstGeom>
          <a:noFill/>
        </p:spPr>
        <p:txBody>
          <a:bodyPr wrap="none" rtlCol="0">
            <a:spAutoFit/>
          </a:bodyPr>
          <a:lstStyle/>
          <a:p>
            <a:r>
              <a:rPr lang="en-US" dirty="0" smtClean="0"/>
              <a:t>Exponential Model</a:t>
            </a:r>
            <a:endParaRPr lang="en-US" dirty="0"/>
          </a:p>
        </p:txBody>
      </p:sp>
    </p:spTree>
    <p:extLst>
      <p:ext uri="{BB962C8B-B14F-4D97-AF65-F5344CB8AC3E}">
        <p14:creationId xmlns:p14="http://schemas.microsoft.com/office/powerpoint/2010/main" val="1652044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382" b="-1421"/>
          <a:stretch/>
        </p:blipFill>
        <p:spPr>
          <a:xfrm>
            <a:off x="520697" y="1224644"/>
            <a:ext cx="8229600" cy="5331484"/>
          </a:xfrm>
        </p:spPr>
      </p:pic>
      <p:sp>
        <p:nvSpPr>
          <p:cNvPr id="2" name="Title 1"/>
          <p:cNvSpPr>
            <a:spLocks noGrp="1"/>
          </p:cNvSpPr>
          <p:nvPr>
            <p:ph type="title"/>
          </p:nvPr>
        </p:nvSpPr>
        <p:spPr/>
        <p:txBody>
          <a:bodyPr/>
          <a:lstStyle/>
          <a:p>
            <a:r>
              <a:rPr lang="en-US" dirty="0" smtClean="0"/>
              <a:t>IPv6 Table Size</a:t>
            </a:r>
            <a:endParaRPr lang="en-US" dirty="0"/>
          </a:p>
        </p:txBody>
      </p:sp>
      <p:sp>
        <p:nvSpPr>
          <p:cNvPr id="14" name="Rectangle 13"/>
          <p:cNvSpPr/>
          <p:nvPr/>
        </p:nvSpPr>
        <p:spPr>
          <a:xfrm>
            <a:off x="121837" y="907144"/>
            <a:ext cx="1086303" cy="558799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98291" y="6044895"/>
            <a:ext cx="7888509" cy="51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905071" y="6044895"/>
            <a:ext cx="652643" cy="369332"/>
          </a:xfrm>
          <a:prstGeom prst="rect">
            <a:avLst/>
          </a:prstGeom>
          <a:solidFill>
            <a:srgbClr val="FFFFFF"/>
          </a:solidFill>
        </p:spPr>
        <p:txBody>
          <a:bodyPr wrap="none" rtlCol="0">
            <a:spAutoFit/>
          </a:bodyPr>
          <a:lstStyle/>
          <a:p>
            <a:pPr algn="ctr"/>
            <a:r>
              <a:rPr lang="en-US" dirty="0" smtClean="0"/>
              <a:t>2004</a:t>
            </a:r>
            <a:endParaRPr lang="en-US" dirty="0"/>
          </a:p>
        </p:txBody>
      </p:sp>
      <p:sp>
        <p:nvSpPr>
          <p:cNvPr id="17" name="TextBox 16"/>
          <p:cNvSpPr txBox="1"/>
          <p:nvPr/>
        </p:nvSpPr>
        <p:spPr>
          <a:xfrm>
            <a:off x="4913074" y="6044895"/>
            <a:ext cx="652643" cy="369332"/>
          </a:xfrm>
          <a:prstGeom prst="rect">
            <a:avLst/>
          </a:prstGeom>
          <a:solidFill>
            <a:srgbClr val="FFFFFF"/>
          </a:solidFill>
        </p:spPr>
        <p:txBody>
          <a:bodyPr wrap="none" rtlCol="0">
            <a:spAutoFit/>
          </a:bodyPr>
          <a:lstStyle/>
          <a:p>
            <a:pPr algn="ctr"/>
            <a:r>
              <a:rPr lang="en-US" dirty="0" smtClean="0"/>
              <a:t>2010</a:t>
            </a:r>
          </a:p>
        </p:txBody>
      </p:sp>
      <p:sp>
        <p:nvSpPr>
          <p:cNvPr id="18" name="TextBox 17"/>
          <p:cNvSpPr txBox="1"/>
          <p:nvPr/>
        </p:nvSpPr>
        <p:spPr>
          <a:xfrm>
            <a:off x="894721" y="5764539"/>
            <a:ext cx="301660" cy="369332"/>
          </a:xfrm>
          <a:prstGeom prst="rect">
            <a:avLst/>
          </a:prstGeom>
          <a:noFill/>
        </p:spPr>
        <p:txBody>
          <a:bodyPr wrap="none" rtlCol="0">
            <a:spAutoFit/>
          </a:bodyPr>
          <a:lstStyle/>
          <a:p>
            <a:r>
              <a:rPr lang="en-US" dirty="0" smtClean="0"/>
              <a:t>0</a:t>
            </a:r>
            <a:endParaRPr lang="en-US" dirty="0"/>
          </a:p>
        </p:txBody>
      </p:sp>
      <p:sp>
        <p:nvSpPr>
          <p:cNvPr id="19" name="TextBox 18"/>
          <p:cNvSpPr txBox="1"/>
          <p:nvPr/>
        </p:nvSpPr>
        <p:spPr>
          <a:xfrm>
            <a:off x="369149" y="3218358"/>
            <a:ext cx="827232" cy="369332"/>
          </a:xfrm>
          <a:prstGeom prst="rect">
            <a:avLst/>
          </a:prstGeom>
          <a:solidFill>
            <a:schemeClr val="bg1"/>
          </a:solidFill>
        </p:spPr>
        <p:txBody>
          <a:bodyPr wrap="none" rtlCol="0">
            <a:spAutoFit/>
          </a:bodyPr>
          <a:lstStyle/>
          <a:p>
            <a:r>
              <a:rPr lang="en-US" dirty="0" smtClean="0"/>
              <a:t>15,000</a:t>
            </a:r>
            <a:endParaRPr lang="en-US" dirty="0"/>
          </a:p>
        </p:txBody>
      </p:sp>
      <p:sp>
        <p:nvSpPr>
          <p:cNvPr id="20" name="TextBox 19"/>
          <p:cNvSpPr txBox="1"/>
          <p:nvPr/>
        </p:nvSpPr>
        <p:spPr>
          <a:xfrm>
            <a:off x="369149" y="2369631"/>
            <a:ext cx="827232" cy="369332"/>
          </a:xfrm>
          <a:prstGeom prst="rect">
            <a:avLst/>
          </a:prstGeom>
          <a:solidFill>
            <a:schemeClr val="bg1"/>
          </a:solidFill>
        </p:spPr>
        <p:txBody>
          <a:bodyPr wrap="none" rtlCol="0">
            <a:spAutoFit/>
          </a:bodyPr>
          <a:lstStyle/>
          <a:p>
            <a:r>
              <a:rPr lang="en-US" dirty="0"/>
              <a:t>2</a:t>
            </a:r>
            <a:r>
              <a:rPr lang="en-US" dirty="0" smtClean="0"/>
              <a:t>0,000</a:t>
            </a:r>
            <a:endParaRPr lang="en-US" dirty="0"/>
          </a:p>
        </p:txBody>
      </p:sp>
      <p:sp>
        <p:nvSpPr>
          <p:cNvPr id="21" name="TextBox 20"/>
          <p:cNvSpPr txBox="1"/>
          <p:nvPr/>
        </p:nvSpPr>
        <p:spPr>
          <a:xfrm>
            <a:off x="3577073" y="6044895"/>
            <a:ext cx="652643" cy="369332"/>
          </a:xfrm>
          <a:prstGeom prst="rect">
            <a:avLst/>
          </a:prstGeom>
          <a:solidFill>
            <a:srgbClr val="FFFFFF"/>
          </a:solidFill>
        </p:spPr>
        <p:txBody>
          <a:bodyPr wrap="none" rtlCol="0">
            <a:spAutoFit/>
          </a:bodyPr>
          <a:lstStyle/>
          <a:p>
            <a:pPr algn="ctr"/>
            <a:r>
              <a:rPr lang="en-US" dirty="0" smtClean="0"/>
              <a:t>2008</a:t>
            </a:r>
            <a:endParaRPr lang="en-US" dirty="0"/>
          </a:p>
        </p:txBody>
      </p:sp>
      <p:sp>
        <p:nvSpPr>
          <p:cNvPr id="22" name="TextBox 21"/>
          <p:cNvSpPr txBox="1"/>
          <p:nvPr/>
        </p:nvSpPr>
        <p:spPr>
          <a:xfrm>
            <a:off x="6249075" y="6044895"/>
            <a:ext cx="652643" cy="369332"/>
          </a:xfrm>
          <a:prstGeom prst="rect">
            <a:avLst/>
          </a:prstGeom>
          <a:solidFill>
            <a:srgbClr val="FFFFFF"/>
          </a:solidFill>
        </p:spPr>
        <p:txBody>
          <a:bodyPr wrap="none" rtlCol="0">
            <a:spAutoFit/>
          </a:bodyPr>
          <a:lstStyle/>
          <a:p>
            <a:pPr algn="ctr"/>
            <a:r>
              <a:rPr lang="en-US" dirty="0" smtClean="0"/>
              <a:t>2012</a:t>
            </a:r>
          </a:p>
        </p:txBody>
      </p:sp>
      <p:sp>
        <p:nvSpPr>
          <p:cNvPr id="23" name="TextBox 22"/>
          <p:cNvSpPr txBox="1"/>
          <p:nvPr/>
        </p:nvSpPr>
        <p:spPr>
          <a:xfrm>
            <a:off x="7585077" y="6044895"/>
            <a:ext cx="652643" cy="369332"/>
          </a:xfrm>
          <a:prstGeom prst="rect">
            <a:avLst/>
          </a:prstGeom>
          <a:solidFill>
            <a:srgbClr val="FFFFFF"/>
          </a:solidFill>
        </p:spPr>
        <p:txBody>
          <a:bodyPr wrap="none" rtlCol="0">
            <a:spAutoFit/>
          </a:bodyPr>
          <a:lstStyle/>
          <a:p>
            <a:pPr algn="ctr"/>
            <a:r>
              <a:rPr lang="en-US" dirty="0" smtClean="0"/>
              <a:t>2014</a:t>
            </a:r>
          </a:p>
        </p:txBody>
      </p:sp>
      <p:sp>
        <p:nvSpPr>
          <p:cNvPr id="24" name="TextBox 23"/>
          <p:cNvSpPr txBox="1"/>
          <p:nvPr/>
        </p:nvSpPr>
        <p:spPr>
          <a:xfrm>
            <a:off x="369149" y="4067085"/>
            <a:ext cx="827232" cy="369332"/>
          </a:xfrm>
          <a:prstGeom prst="rect">
            <a:avLst/>
          </a:prstGeom>
          <a:noFill/>
        </p:spPr>
        <p:txBody>
          <a:bodyPr wrap="none" rtlCol="0">
            <a:spAutoFit/>
          </a:bodyPr>
          <a:lstStyle/>
          <a:p>
            <a:r>
              <a:rPr lang="en-US" dirty="0"/>
              <a:t>1</a:t>
            </a:r>
            <a:r>
              <a:rPr lang="en-US" dirty="0" smtClean="0"/>
              <a:t>0,000</a:t>
            </a:r>
            <a:endParaRPr lang="en-US" dirty="0"/>
          </a:p>
        </p:txBody>
      </p:sp>
      <p:sp>
        <p:nvSpPr>
          <p:cNvPr id="27" name="TextBox 26"/>
          <p:cNvSpPr txBox="1"/>
          <p:nvPr/>
        </p:nvSpPr>
        <p:spPr>
          <a:xfrm>
            <a:off x="369149" y="1520904"/>
            <a:ext cx="827232" cy="369332"/>
          </a:xfrm>
          <a:prstGeom prst="rect">
            <a:avLst/>
          </a:prstGeom>
          <a:solidFill>
            <a:schemeClr val="bg1"/>
          </a:solidFill>
        </p:spPr>
        <p:txBody>
          <a:bodyPr wrap="none" rtlCol="0">
            <a:spAutoFit/>
          </a:bodyPr>
          <a:lstStyle/>
          <a:p>
            <a:r>
              <a:rPr lang="en-US" dirty="0" smtClean="0"/>
              <a:t>25,000</a:t>
            </a:r>
            <a:endParaRPr lang="en-US" dirty="0"/>
          </a:p>
        </p:txBody>
      </p:sp>
      <p:sp>
        <p:nvSpPr>
          <p:cNvPr id="25" name="TextBox 24"/>
          <p:cNvSpPr txBox="1"/>
          <p:nvPr/>
        </p:nvSpPr>
        <p:spPr>
          <a:xfrm>
            <a:off x="486143" y="4915812"/>
            <a:ext cx="710238" cy="369332"/>
          </a:xfrm>
          <a:prstGeom prst="rect">
            <a:avLst/>
          </a:prstGeom>
          <a:noFill/>
        </p:spPr>
        <p:txBody>
          <a:bodyPr wrap="none" rtlCol="0">
            <a:spAutoFit/>
          </a:bodyPr>
          <a:lstStyle/>
          <a:p>
            <a:r>
              <a:rPr lang="en-US" dirty="0"/>
              <a:t>5</a:t>
            </a:r>
            <a:r>
              <a:rPr lang="en-US" dirty="0" smtClean="0"/>
              <a:t>,000</a:t>
            </a:r>
            <a:endParaRPr lang="en-US" dirty="0"/>
          </a:p>
        </p:txBody>
      </p:sp>
      <p:sp>
        <p:nvSpPr>
          <p:cNvPr id="28" name="TextBox 27"/>
          <p:cNvSpPr txBox="1"/>
          <p:nvPr/>
        </p:nvSpPr>
        <p:spPr>
          <a:xfrm>
            <a:off x="2241072" y="6044895"/>
            <a:ext cx="652643" cy="369332"/>
          </a:xfrm>
          <a:prstGeom prst="rect">
            <a:avLst/>
          </a:prstGeom>
          <a:solidFill>
            <a:srgbClr val="FFFFFF"/>
          </a:solidFill>
        </p:spPr>
        <p:txBody>
          <a:bodyPr wrap="none" rtlCol="0">
            <a:spAutoFit/>
          </a:bodyPr>
          <a:lstStyle/>
          <a:p>
            <a:pPr algn="ctr"/>
            <a:r>
              <a:rPr lang="en-US" dirty="0" smtClean="0"/>
              <a:t>2006</a:t>
            </a:r>
            <a:endParaRPr lang="en-US" dirty="0"/>
          </a:p>
        </p:txBody>
      </p:sp>
    </p:spTree>
    <p:extLst>
      <p:ext uri="{BB962C8B-B14F-4D97-AF65-F5344CB8AC3E}">
        <p14:creationId xmlns:p14="http://schemas.microsoft.com/office/powerpoint/2010/main" val="384981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V6 - Daily Growth Rates</a:t>
            </a:r>
            <a:endParaRPr lang="en-US" dirty="0"/>
          </a:p>
        </p:txBody>
      </p:sp>
      <p:pic>
        <p:nvPicPr>
          <p:cNvPr id="5" name="Content Placeholder 4"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399" b="375"/>
          <a:stretch/>
        </p:blipFill>
        <p:spPr>
          <a:xfrm>
            <a:off x="457200" y="1043214"/>
            <a:ext cx="8229600" cy="5542643"/>
          </a:xfrm>
        </p:spPr>
      </p:pic>
    </p:spTree>
    <p:extLst>
      <p:ext uri="{BB962C8B-B14F-4D97-AF65-F5344CB8AC3E}">
        <p14:creationId xmlns:p14="http://schemas.microsoft.com/office/powerpoint/2010/main" val="953551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V6 - Relative Growth Rates</a:t>
            </a:r>
            <a:endParaRPr lang="en-US" dirty="0"/>
          </a:p>
        </p:txBody>
      </p:sp>
      <p:pic>
        <p:nvPicPr>
          <p:cNvPr id="4" name="Content Placeholder 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068" b="-783"/>
          <a:stretch/>
        </p:blipFill>
        <p:spPr>
          <a:xfrm>
            <a:off x="457200" y="1061357"/>
            <a:ext cx="8229600" cy="5587999"/>
          </a:xfrm>
        </p:spPr>
      </p:pic>
    </p:spTree>
    <p:extLst>
      <p:ext uri="{BB962C8B-B14F-4D97-AF65-F5344CB8AC3E}">
        <p14:creationId xmlns:p14="http://schemas.microsoft.com/office/powerpoint/2010/main" val="20286615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V6 - Relative Growth Rates</a:t>
            </a:r>
            <a:endParaRPr lang="en-US" dirty="0"/>
          </a:p>
        </p:txBody>
      </p:sp>
      <p:pic>
        <p:nvPicPr>
          <p:cNvPr id="4" name="Content Placeholder 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572" b="-1445"/>
          <a:stretch/>
        </p:blipFill>
        <p:spPr>
          <a:xfrm>
            <a:off x="457200" y="1088571"/>
            <a:ext cx="8229600" cy="5597071"/>
          </a:xfrm>
        </p:spPr>
      </p:pic>
    </p:spTree>
    <p:extLst>
      <p:ext uri="{BB962C8B-B14F-4D97-AF65-F5344CB8AC3E}">
        <p14:creationId xmlns:p14="http://schemas.microsoft.com/office/powerpoint/2010/main" val="1604389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V6 - Relative Growth Rates</a:t>
            </a:r>
            <a:endParaRPr lang="en-US" dirty="0"/>
          </a:p>
        </p:txBody>
      </p:sp>
      <p:pic>
        <p:nvPicPr>
          <p:cNvPr id="4" name="Content Placeholder 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572" b="-1445"/>
          <a:stretch/>
        </p:blipFill>
        <p:spPr>
          <a:xfrm>
            <a:off x="457200" y="1088571"/>
            <a:ext cx="8229600" cy="5597071"/>
          </a:xfrm>
        </p:spPr>
      </p:pic>
      <p:cxnSp>
        <p:nvCxnSpPr>
          <p:cNvPr id="5" name="Straight Connector 4"/>
          <p:cNvCxnSpPr/>
          <p:nvPr/>
        </p:nvCxnSpPr>
        <p:spPr>
          <a:xfrm>
            <a:off x="2848429" y="3002642"/>
            <a:ext cx="5361214" cy="1723572"/>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565401" y="4561113"/>
            <a:ext cx="5517242" cy="150767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8737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08-18 at 4.11.34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206" r="-199"/>
          <a:stretch/>
        </p:blipFill>
        <p:spPr>
          <a:xfrm>
            <a:off x="217714" y="717249"/>
            <a:ext cx="6241143" cy="2289589"/>
          </a:xfrm>
        </p:spPr>
      </p:pic>
      <p:pic>
        <p:nvPicPr>
          <p:cNvPr id="5" name="Picture 4" descr="Screen Shot 2014-08-18 at 4.15.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733" y="3410857"/>
            <a:ext cx="3857576" cy="3314095"/>
          </a:xfrm>
          <a:prstGeom prst="rect">
            <a:avLst/>
          </a:prstGeom>
        </p:spPr>
      </p:pic>
      <p:pic>
        <p:nvPicPr>
          <p:cNvPr id="6" name="Picture 5" descr="Screen Shot 2014-08-18 at 4.17.1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684" y="3006838"/>
            <a:ext cx="4462935" cy="3428051"/>
          </a:xfrm>
          <a:prstGeom prst="rect">
            <a:avLst/>
          </a:prstGeom>
        </p:spPr>
      </p:pic>
      <p:pic>
        <p:nvPicPr>
          <p:cNvPr id="7" name="Picture 6" descr="Screen Shot 2014-08-18 at 4.20.0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273" y="203326"/>
            <a:ext cx="4125168" cy="2803512"/>
          </a:xfrm>
          <a:prstGeom prst="rect">
            <a:avLst/>
          </a:prstGeom>
        </p:spPr>
      </p:pic>
      <p:sp>
        <p:nvSpPr>
          <p:cNvPr id="2" name="TextBox 1"/>
          <p:cNvSpPr txBox="1"/>
          <p:nvPr/>
        </p:nvSpPr>
        <p:spPr>
          <a:xfrm>
            <a:off x="2983455" y="253324"/>
            <a:ext cx="4609332" cy="954107"/>
          </a:xfrm>
          <a:prstGeom prst="rect">
            <a:avLst/>
          </a:prstGeom>
          <a:noFill/>
        </p:spPr>
        <p:txBody>
          <a:bodyPr wrap="square" rtlCol="0">
            <a:spAutoFit/>
          </a:bodyPr>
          <a:lstStyle/>
          <a:p>
            <a:r>
              <a:rPr lang="en-US" sz="2800" dirty="0" smtClean="0">
                <a:solidFill>
                  <a:schemeClr val="accent6">
                    <a:lumMod val="50000"/>
                  </a:schemeClr>
                </a:solidFill>
                <a:latin typeface="AhnbergHand"/>
                <a:cs typeface="AhnbergHand"/>
              </a:rPr>
              <a:t>The Internet apparently has a bad hair day</a:t>
            </a:r>
            <a:endParaRPr lang="en-US" sz="2800" dirty="0">
              <a:solidFill>
                <a:schemeClr val="accent6">
                  <a:lumMod val="50000"/>
                </a:schemeClr>
              </a:solidFill>
              <a:latin typeface="AhnbergHand"/>
              <a:cs typeface="AhnbergHand"/>
            </a:endParaRPr>
          </a:p>
        </p:txBody>
      </p:sp>
    </p:spTree>
    <p:extLst>
      <p:ext uri="{BB962C8B-B14F-4D97-AF65-F5344CB8AC3E}">
        <p14:creationId xmlns:p14="http://schemas.microsoft.com/office/powerpoint/2010/main" val="1737308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IPv6 BGP Table Size predictions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Jan 2013					  11,600 entries</a:t>
            </a:r>
          </a:p>
          <a:p>
            <a:pPr marL="0" indent="0">
              <a:buNone/>
            </a:pPr>
            <a:r>
              <a:rPr lang="en-US" dirty="0"/>
              <a:t>	 </a:t>
            </a:r>
            <a:r>
              <a:rPr lang="en-US" dirty="0" smtClean="0"/>
              <a:t> 2014				  16,200 entries</a:t>
            </a:r>
          </a:p>
          <a:p>
            <a:pPr marL="0" indent="0">
              <a:buNone/>
            </a:pPr>
            <a:r>
              <a:rPr lang="en-US" dirty="0"/>
              <a:t>	</a:t>
            </a:r>
            <a:r>
              <a:rPr lang="en-US" dirty="0" smtClean="0"/>
              <a:t>  </a:t>
            </a:r>
            <a:r>
              <a:rPr lang="en-US" i="1" dirty="0" smtClean="0">
                <a:solidFill>
                  <a:schemeClr val="tx1">
                    <a:lumMod val="50000"/>
                    <a:lumOff val="50000"/>
                  </a:schemeClr>
                </a:solidFill>
              </a:rPr>
              <a:t>2015				  24,600 entries		</a:t>
            </a:r>
            <a:r>
              <a:rPr lang="en-US" i="1" dirty="0" smtClean="0">
                <a:solidFill>
                  <a:srgbClr val="D9D9D9"/>
                </a:solidFill>
              </a:rPr>
              <a:t>19,000</a:t>
            </a:r>
          </a:p>
          <a:p>
            <a:pPr marL="0" indent="0">
              <a:buNone/>
            </a:pPr>
            <a:r>
              <a:rPr lang="en-US" i="1" dirty="0">
                <a:solidFill>
                  <a:schemeClr val="tx1">
                    <a:lumMod val="50000"/>
                    <a:lumOff val="50000"/>
                  </a:schemeClr>
                </a:solidFill>
              </a:rPr>
              <a:t>	</a:t>
            </a:r>
            <a:r>
              <a:rPr lang="en-US" i="1" dirty="0" smtClean="0">
                <a:solidFill>
                  <a:schemeClr val="tx1">
                    <a:lumMod val="50000"/>
                    <a:lumOff val="50000"/>
                  </a:schemeClr>
                </a:solidFill>
              </a:rPr>
              <a:t>  2016			  	  36,400 entries		</a:t>
            </a:r>
            <a:r>
              <a:rPr lang="en-US" i="1" dirty="0" smtClean="0">
                <a:solidFill>
                  <a:srgbClr val="D9D9D9"/>
                </a:solidFill>
              </a:rPr>
              <a:t>23,000</a:t>
            </a:r>
          </a:p>
          <a:p>
            <a:pPr marL="0" indent="0">
              <a:buNone/>
            </a:pPr>
            <a:r>
              <a:rPr lang="en-US" i="1" dirty="0">
                <a:solidFill>
                  <a:schemeClr val="tx1">
                    <a:lumMod val="50000"/>
                    <a:lumOff val="50000"/>
                  </a:schemeClr>
                </a:solidFill>
              </a:rPr>
              <a:t>	 </a:t>
            </a:r>
            <a:r>
              <a:rPr lang="en-US" i="1" dirty="0" smtClean="0">
                <a:solidFill>
                  <a:schemeClr val="tx1">
                    <a:lumMod val="50000"/>
                    <a:lumOff val="50000"/>
                  </a:schemeClr>
                </a:solidFill>
              </a:rPr>
              <a:t> 2017				  54,000 entries		</a:t>
            </a:r>
            <a:r>
              <a:rPr lang="en-US" i="1" dirty="0" smtClean="0">
                <a:solidFill>
                  <a:srgbClr val="D9D9D9"/>
                </a:solidFill>
              </a:rPr>
              <a:t>27,000</a:t>
            </a:r>
          </a:p>
          <a:p>
            <a:pPr marL="0" indent="0">
              <a:buNone/>
            </a:pPr>
            <a:r>
              <a:rPr lang="en-US" i="1" dirty="0">
                <a:solidFill>
                  <a:schemeClr val="tx1">
                    <a:lumMod val="50000"/>
                    <a:lumOff val="50000"/>
                  </a:schemeClr>
                </a:solidFill>
              </a:rPr>
              <a:t>	 </a:t>
            </a:r>
            <a:r>
              <a:rPr lang="en-US" i="1" dirty="0" smtClean="0">
                <a:solidFill>
                  <a:schemeClr val="tx1">
                    <a:lumMod val="50000"/>
                    <a:lumOff val="50000"/>
                  </a:schemeClr>
                </a:solidFill>
              </a:rPr>
              <a:t> 2018				  80,000 entries		</a:t>
            </a:r>
            <a:r>
              <a:rPr lang="en-US" i="1" dirty="0" smtClean="0">
                <a:solidFill>
                  <a:srgbClr val="D9D9D9"/>
                </a:solidFill>
              </a:rPr>
              <a:t>30,000</a:t>
            </a:r>
          </a:p>
          <a:p>
            <a:pPr marL="0" indent="0">
              <a:buNone/>
            </a:pPr>
            <a:r>
              <a:rPr lang="en-US" i="1" dirty="0">
                <a:solidFill>
                  <a:schemeClr val="tx1">
                    <a:lumMod val="50000"/>
                    <a:lumOff val="50000"/>
                  </a:schemeClr>
                </a:solidFill>
              </a:rPr>
              <a:t>	  </a:t>
            </a:r>
            <a:r>
              <a:rPr lang="en-US" i="1" dirty="0" smtClean="0">
                <a:solidFill>
                  <a:srgbClr val="FF0000"/>
                </a:solidFill>
              </a:rPr>
              <a:t>2019</a:t>
            </a:r>
            <a:r>
              <a:rPr lang="en-US" i="1" dirty="0">
                <a:solidFill>
                  <a:srgbClr val="FF0000"/>
                </a:solidFill>
              </a:rPr>
              <a:t>				</a:t>
            </a:r>
            <a:r>
              <a:rPr lang="en-US" i="1" dirty="0" smtClean="0">
                <a:solidFill>
                  <a:srgbClr val="FF0000"/>
                </a:solidFill>
              </a:rPr>
              <a:t>119,000 entries</a:t>
            </a:r>
            <a:r>
              <a:rPr lang="en-US" i="1" dirty="0" smtClean="0">
                <a:solidFill>
                  <a:schemeClr val="tx1">
                    <a:lumMod val="50000"/>
                    <a:lumOff val="50000"/>
                  </a:schemeClr>
                </a:solidFill>
              </a:rPr>
              <a:t>		</a:t>
            </a:r>
            <a:r>
              <a:rPr lang="en-US" i="1" dirty="0" smtClean="0">
                <a:solidFill>
                  <a:srgbClr val="D9D9D9"/>
                </a:solidFill>
              </a:rPr>
              <a:t>35,000</a:t>
            </a:r>
            <a:endParaRPr lang="en-US" i="1" dirty="0">
              <a:solidFill>
                <a:srgbClr val="D9D9D9"/>
              </a:solidFill>
            </a:endParaRPr>
          </a:p>
          <a:p>
            <a:pPr marL="0" indent="0">
              <a:buNone/>
            </a:pPr>
            <a:endParaRPr lang="en-US" dirty="0" smtClean="0">
              <a:solidFill>
                <a:schemeClr val="bg1">
                  <a:lumMod val="65000"/>
                </a:schemeClr>
              </a:solidFill>
            </a:endParaRPr>
          </a:p>
          <a:p>
            <a:pPr marL="0" indent="0">
              <a:buNone/>
            </a:pPr>
            <a:r>
              <a:rPr lang="en-US" sz="2200" i="1" dirty="0" smtClean="0">
                <a:solidFill>
                  <a:srgbClr val="000000"/>
                </a:solidFill>
              </a:rPr>
              <a:t> </a:t>
            </a:r>
            <a:endParaRPr lang="en-US" sz="2200" i="1" dirty="0">
              <a:solidFill>
                <a:srgbClr val="000000"/>
              </a:solidFill>
            </a:endParaRPr>
          </a:p>
        </p:txBody>
      </p:sp>
      <p:sp>
        <p:nvSpPr>
          <p:cNvPr id="5" name="TextBox 4"/>
          <p:cNvSpPr txBox="1"/>
          <p:nvPr/>
        </p:nvSpPr>
        <p:spPr>
          <a:xfrm>
            <a:off x="3931166" y="1230868"/>
            <a:ext cx="1950286" cy="369332"/>
          </a:xfrm>
          <a:prstGeom prst="rect">
            <a:avLst/>
          </a:prstGeom>
          <a:noFill/>
        </p:spPr>
        <p:txBody>
          <a:bodyPr wrap="none" rtlCol="0">
            <a:spAutoFit/>
          </a:bodyPr>
          <a:lstStyle/>
          <a:p>
            <a:r>
              <a:rPr lang="en-US" dirty="0" smtClean="0"/>
              <a:t>Exponential Model</a:t>
            </a:r>
            <a:endParaRPr lang="en-US" dirty="0"/>
          </a:p>
        </p:txBody>
      </p:sp>
      <p:sp>
        <p:nvSpPr>
          <p:cNvPr id="6" name="TextBox 5"/>
          <p:cNvSpPr txBox="1"/>
          <p:nvPr/>
        </p:nvSpPr>
        <p:spPr>
          <a:xfrm>
            <a:off x="6736514" y="1230868"/>
            <a:ext cx="1370049" cy="369332"/>
          </a:xfrm>
          <a:prstGeom prst="rect">
            <a:avLst/>
          </a:prstGeom>
          <a:noFill/>
        </p:spPr>
        <p:txBody>
          <a:bodyPr wrap="none" rtlCol="0">
            <a:spAutoFit/>
          </a:bodyPr>
          <a:lstStyle/>
          <a:p>
            <a:r>
              <a:rPr lang="en-US" dirty="0" err="1" smtClean="0"/>
              <a:t>LinearModel</a:t>
            </a:r>
            <a:endParaRPr lang="en-US" dirty="0"/>
          </a:p>
        </p:txBody>
      </p:sp>
    </p:spTree>
    <p:extLst>
      <p:ext uri="{BB962C8B-B14F-4D97-AF65-F5344CB8AC3E}">
        <p14:creationId xmlns:p14="http://schemas.microsoft.com/office/powerpoint/2010/main" val="3940864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 and to the Right</a:t>
            </a:r>
            <a:endParaRPr lang="en-US" dirty="0"/>
          </a:p>
        </p:txBody>
      </p:sp>
      <p:sp>
        <p:nvSpPr>
          <p:cNvPr id="3" name="Content Placeholder 2"/>
          <p:cNvSpPr>
            <a:spLocks noGrp="1"/>
          </p:cNvSpPr>
          <p:nvPr>
            <p:ph idx="1"/>
          </p:nvPr>
        </p:nvSpPr>
        <p:spPr/>
        <p:txBody>
          <a:bodyPr/>
          <a:lstStyle/>
          <a:p>
            <a:r>
              <a:rPr lang="en-US" dirty="0" smtClean="0"/>
              <a:t>Most Internet curves are “up and to the right”</a:t>
            </a:r>
            <a:endParaRPr lang="en-US" dirty="0"/>
          </a:p>
          <a:p>
            <a:r>
              <a:rPr lang="en-US" dirty="0" smtClean="0"/>
              <a:t>But what makes this curve painful?</a:t>
            </a:r>
          </a:p>
          <a:p>
            <a:pPr lvl="1"/>
            <a:r>
              <a:rPr lang="en-US" dirty="0" smtClean="0"/>
              <a:t>The pain threshold is approximated by Moore’s Law</a:t>
            </a:r>
          </a:p>
          <a:p>
            <a:endParaRPr lang="en-US" dirty="0"/>
          </a:p>
        </p:txBody>
      </p:sp>
    </p:spTree>
    <p:extLst>
      <p:ext uri="{BB962C8B-B14F-4D97-AF65-F5344CB8AC3E}">
        <p14:creationId xmlns:p14="http://schemas.microsoft.com/office/powerpoint/2010/main" val="406212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l="-14609" t="-19241" r="-16782" b="-3798"/>
          <a:stretch/>
        </p:blipFill>
        <p:spPr>
          <a:xfrm>
            <a:off x="457200" y="0"/>
            <a:ext cx="8229600" cy="7212032"/>
          </a:xfrm>
        </p:spPr>
      </p:pic>
      <p:sp>
        <p:nvSpPr>
          <p:cNvPr id="6" name="Left Arrow 5"/>
          <p:cNvSpPr/>
          <p:nvPr/>
        </p:nvSpPr>
        <p:spPr>
          <a:xfrm rot="2843987">
            <a:off x="3941537" y="2657064"/>
            <a:ext cx="919691" cy="540173"/>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Arrow 6"/>
          <p:cNvSpPr/>
          <p:nvPr/>
        </p:nvSpPr>
        <p:spPr>
          <a:xfrm rot="13484172">
            <a:off x="5349365" y="4064978"/>
            <a:ext cx="919691" cy="540173"/>
          </a:xfrm>
          <a:prstGeom prst="lef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965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ure0.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815" b="-113"/>
          <a:stretch/>
        </p:blipFill>
        <p:spPr>
          <a:xfrm>
            <a:off x="457200" y="1149615"/>
            <a:ext cx="8229600" cy="5337967"/>
          </a:xfrm>
        </p:spPr>
      </p:pic>
      <p:sp>
        <p:nvSpPr>
          <p:cNvPr id="5" name="TextBox 4"/>
          <p:cNvSpPr txBox="1"/>
          <p:nvPr/>
        </p:nvSpPr>
        <p:spPr>
          <a:xfrm>
            <a:off x="4853948" y="2292084"/>
            <a:ext cx="1710725" cy="369332"/>
          </a:xfrm>
          <a:prstGeom prst="rect">
            <a:avLst/>
          </a:prstGeom>
          <a:noFill/>
        </p:spPr>
        <p:txBody>
          <a:bodyPr wrap="none" rtlCol="0">
            <a:spAutoFit/>
          </a:bodyPr>
          <a:lstStyle/>
          <a:p>
            <a:r>
              <a:rPr lang="en-US" dirty="0" smtClean="0">
                <a:latin typeface="AhnbergHand"/>
                <a:cs typeface="AhnbergHand"/>
              </a:rPr>
              <a:t>Moore’s Law</a:t>
            </a:r>
            <a:endParaRPr lang="en-US" dirty="0">
              <a:latin typeface="AhnbergHand"/>
              <a:cs typeface="AhnbergHand"/>
            </a:endParaRPr>
          </a:p>
        </p:txBody>
      </p:sp>
      <p:sp>
        <p:nvSpPr>
          <p:cNvPr id="6" name="TextBox 5"/>
          <p:cNvSpPr txBox="1"/>
          <p:nvPr/>
        </p:nvSpPr>
        <p:spPr>
          <a:xfrm>
            <a:off x="4642010" y="5320537"/>
            <a:ext cx="3648500" cy="369332"/>
          </a:xfrm>
          <a:prstGeom prst="rect">
            <a:avLst/>
          </a:prstGeom>
          <a:noFill/>
        </p:spPr>
        <p:txBody>
          <a:bodyPr wrap="none" rtlCol="0">
            <a:spAutoFit/>
          </a:bodyPr>
          <a:lstStyle/>
          <a:p>
            <a:r>
              <a:rPr lang="en-US" dirty="0" smtClean="0">
                <a:latin typeface="AhnbergHand"/>
                <a:cs typeface="AhnbergHand"/>
              </a:rPr>
              <a:t>BGP Table Size Predictions</a:t>
            </a:r>
            <a:endParaRPr lang="en-US" dirty="0">
              <a:latin typeface="AhnbergHand"/>
              <a:cs typeface="AhnbergHand"/>
            </a:endParaRPr>
          </a:p>
        </p:txBody>
      </p:sp>
      <p:cxnSp>
        <p:nvCxnSpPr>
          <p:cNvPr id="8" name="Straight Arrow Connector 7"/>
          <p:cNvCxnSpPr/>
          <p:nvPr/>
        </p:nvCxnSpPr>
        <p:spPr>
          <a:xfrm>
            <a:off x="6532089" y="2661416"/>
            <a:ext cx="1284512" cy="7326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7342937" y="4445177"/>
            <a:ext cx="473664" cy="8753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37980" y="295033"/>
            <a:ext cx="7738016" cy="523220"/>
          </a:xfrm>
          <a:prstGeom prst="rect">
            <a:avLst/>
          </a:prstGeom>
          <a:noFill/>
        </p:spPr>
        <p:txBody>
          <a:bodyPr wrap="none" rtlCol="0">
            <a:spAutoFit/>
          </a:bodyPr>
          <a:lstStyle/>
          <a:p>
            <a:r>
              <a:rPr lang="en-US" sz="2800" dirty="0" smtClean="0">
                <a:solidFill>
                  <a:srgbClr val="984807"/>
                </a:solidFill>
                <a:latin typeface="Powderfinger Type"/>
                <a:cs typeface="Powderfinger Type"/>
              </a:rPr>
              <a:t>IPv4 BGP Table size and Moore’s Law</a:t>
            </a:r>
            <a:endParaRPr lang="en-US" sz="2800" dirty="0">
              <a:solidFill>
                <a:srgbClr val="984807"/>
              </a:solidFill>
              <a:latin typeface="Powderfinger Type"/>
              <a:cs typeface="Powderfinger Type"/>
            </a:endParaRPr>
          </a:p>
        </p:txBody>
      </p:sp>
    </p:spTree>
    <p:extLst>
      <p:ext uri="{BB962C8B-B14F-4D97-AF65-F5344CB8AC3E}">
        <p14:creationId xmlns:p14="http://schemas.microsoft.com/office/powerpoint/2010/main" val="3162772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ure0.pdf"/>
          <p:cNvPicPr>
            <a:picLocks noGrp="1" noChangeAspect="1"/>
          </p:cNvPicPr>
          <p:nvPr>
            <p:ph idx="1"/>
          </p:nvPr>
        </p:nvPicPr>
        <p:blipFill rotWithShape="1">
          <a:blip r:embed="rId2">
            <a:extLst>
              <a:ext uri="{28A0092B-C50C-407E-A947-70E740481C1C}">
                <a14:useLocalDpi xmlns:a14="http://schemas.microsoft.com/office/drawing/2010/main" val="0"/>
              </a:ext>
            </a:extLst>
          </a:blip>
          <a:srcRect t="-352" b="-1462"/>
          <a:stretch/>
        </p:blipFill>
        <p:spPr>
          <a:xfrm>
            <a:off x="457200" y="1226256"/>
            <a:ext cx="8229600" cy="5332023"/>
          </a:xfrm>
        </p:spPr>
      </p:pic>
      <p:sp>
        <p:nvSpPr>
          <p:cNvPr id="2" name="Title 1"/>
          <p:cNvSpPr>
            <a:spLocks noGrp="1"/>
          </p:cNvSpPr>
          <p:nvPr>
            <p:ph type="title"/>
          </p:nvPr>
        </p:nvSpPr>
        <p:spPr/>
        <p:txBody>
          <a:bodyPr>
            <a:normAutofit fontScale="90000"/>
          </a:bodyPr>
          <a:lstStyle/>
          <a:p>
            <a:r>
              <a:rPr lang="en-US" sz="3600" dirty="0" smtClean="0">
                <a:solidFill>
                  <a:srgbClr val="984807"/>
                </a:solidFill>
                <a:latin typeface="Powderfinger Type"/>
                <a:cs typeface="Powderfinger Type"/>
              </a:rPr>
              <a:t>IPv6 Projections and Moore’s Law</a:t>
            </a:r>
            <a:endParaRPr lang="en-US" sz="3600" dirty="0">
              <a:solidFill>
                <a:srgbClr val="984807"/>
              </a:solidFill>
              <a:latin typeface="Powderfinger Type"/>
              <a:cs typeface="Powderfinger Type"/>
            </a:endParaRPr>
          </a:p>
        </p:txBody>
      </p:sp>
      <p:sp>
        <p:nvSpPr>
          <p:cNvPr id="5" name="TextBox 4"/>
          <p:cNvSpPr txBox="1"/>
          <p:nvPr/>
        </p:nvSpPr>
        <p:spPr>
          <a:xfrm>
            <a:off x="5138596" y="2292084"/>
            <a:ext cx="1710725" cy="369332"/>
          </a:xfrm>
          <a:prstGeom prst="rect">
            <a:avLst/>
          </a:prstGeom>
          <a:noFill/>
        </p:spPr>
        <p:txBody>
          <a:bodyPr wrap="none" rtlCol="0">
            <a:spAutoFit/>
          </a:bodyPr>
          <a:lstStyle/>
          <a:p>
            <a:r>
              <a:rPr lang="en-US" dirty="0" smtClean="0">
                <a:latin typeface="AhnbergHand"/>
                <a:cs typeface="AhnbergHand"/>
              </a:rPr>
              <a:t>Moore’s Law</a:t>
            </a:r>
            <a:endParaRPr lang="en-US" dirty="0">
              <a:latin typeface="AhnbergHand"/>
              <a:cs typeface="AhnbergHand"/>
            </a:endParaRPr>
          </a:p>
        </p:txBody>
      </p:sp>
      <p:sp>
        <p:nvSpPr>
          <p:cNvPr id="6" name="TextBox 5"/>
          <p:cNvSpPr txBox="1"/>
          <p:nvPr/>
        </p:nvSpPr>
        <p:spPr>
          <a:xfrm>
            <a:off x="3722459" y="5091148"/>
            <a:ext cx="3648500" cy="369332"/>
          </a:xfrm>
          <a:prstGeom prst="rect">
            <a:avLst/>
          </a:prstGeom>
          <a:noFill/>
        </p:spPr>
        <p:txBody>
          <a:bodyPr wrap="none" rtlCol="0">
            <a:spAutoFit/>
          </a:bodyPr>
          <a:lstStyle/>
          <a:p>
            <a:r>
              <a:rPr lang="en-US" dirty="0" smtClean="0">
                <a:latin typeface="AhnbergHand"/>
                <a:cs typeface="AhnbergHand"/>
              </a:rPr>
              <a:t>BGP Table Size Predictions</a:t>
            </a:r>
            <a:endParaRPr lang="en-US" dirty="0">
              <a:latin typeface="AhnbergHand"/>
              <a:cs typeface="AhnbergHand"/>
            </a:endParaRPr>
          </a:p>
        </p:txBody>
      </p:sp>
      <p:cxnSp>
        <p:nvCxnSpPr>
          <p:cNvPr id="7" name="Straight Arrow Connector 6"/>
          <p:cNvCxnSpPr/>
          <p:nvPr/>
        </p:nvCxnSpPr>
        <p:spPr>
          <a:xfrm>
            <a:off x="6532089" y="2661416"/>
            <a:ext cx="1467622" cy="5246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7342937" y="5211587"/>
            <a:ext cx="878726" cy="1089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7342937" y="4379485"/>
            <a:ext cx="656774" cy="9410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342937" y="5363987"/>
            <a:ext cx="87872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4711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BGP Table Growth</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normAutofit fontScale="92500" lnSpcReduction="10000"/>
          </a:bodyPr>
          <a:lstStyle/>
          <a:p>
            <a:r>
              <a:rPr lang="en-US" dirty="0" smtClean="0"/>
              <a:t>Nothing in these figures suggests that there is cause for urgent alarm -- at present</a:t>
            </a:r>
          </a:p>
          <a:p>
            <a:r>
              <a:rPr lang="en-US" dirty="0" smtClean="0"/>
              <a:t>The overall </a:t>
            </a:r>
            <a:r>
              <a:rPr lang="en-US" dirty="0" err="1" smtClean="0"/>
              <a:t>eBGP</a:t>
            </a:r>
            <a:r>
              <a:rPr lang="en-US" dirty="0" smtClean="0"/>
              <a:t> growth rates for IPv4 are holding at a modest level, and the IPv6 table, although it is growing rapidly,  is still relatively small in size in absolute terms</a:t>
            </a:r>
          </a:p>
          <a:p>
            <a:r>
              <a:rPr lang="en-US" dirty="0" smtClean="0"/>
              <a:t>As long as we are prepared to live within the technical constraints of the current routing paradigm it will continue to be viable for some time yet </a:t>
            </a:r>
          </a:p>
          <a:p>
            <a:pPr marL="0" indent="0">
              <a:buNone/>
            </a:pPr>
            <a:endParaRPr lang="en-US" dirty="0" smtClean="0"/>
          </a:p>
          <a:p>
            <a:endParaRPr lang="en-US" dirty="0"/>
          </a:p>
        </p:txBody>
      </p:sp>
    </p:spTree>
    <p:extLst>
      <p:ext uri="{BB962C8B-B14F-4D97-AF65-F5344CB8AC3E}">
        <p14:creationId xmlns:p14="http://schemas.microsoft.com/office/powerpoint/2010/main" val="206590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Table Size </a:t>
            </a:r>
            <a:r>
              <a:rPr lang="en-US" dirty="0" err="1" smtClean="0">
                <a:solidFill>
                  <a:srgbClr val="984807"/>
                </a:solidFill>
                <a:latin typeface="Powderfinger Type"/>
                <a:cs typeface="Powderfinger Type"/>
              </a:rPr>
              <a:t>vs</a:t>
            </a:r>
            <a:r>
              <a:rPr lang="en-US" dirty="0" smtClean="0">
                <a:solidFill>
                  <a:srgbClr val="984807"/>
                </a:solidFill>
                <a:latin typeface="Powderfinger Type"/>
                <a:cs typeface="Powderfinger Type"/>
              </a:rPr>
              <a:t> Updates</a:t>
            </a:r>
            <a:endParaRPr lang="en-US" dirty="0">
              <a:solidFill>
                <a:srgbClr val="984807"/>
              </a:solidFill>
              <a:latin typeface="Powderfinger Type"/>
              <a:cs typeface="Powderfinger Type"/>
            </a:endParaRPr>
          </a:p>
        </p:txBody>
      </p:sp>
    </p:spTree>
    <p:extLst>
      <p:ext uri="{BB962C8B-B14F-4D97-AF65-F5344CB8AC3E}">
        <p14:creationId xmlns:p14="http://schemas.microsoft.com/office/powerpoint/2010/main" val="3923598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BGP Updates</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lstStyle/>
          <a:p>
            <a:r>
              <a:rPr lang="en-US" dirty="0" smtClean="0"/>
              <a:t>What about the level of updates in BGP?</a:t>
            </a:r>
          </a:p>
          <a:p>
            <a:r>
              <a:rPr lang="en-US" dirty="0" smtClean="0"/>
              <a:t>Let’s look at the update load from a single </a:t>
            </a:r>
            <a:r>
              <a:rPr lang="en-US" dirty="0" err="1" smtClean="0"/>
              <a:t>eBGP</a:t>
            </a:r>
            <a:r>
              <a:rPr lang="en-US" dirty="0" smtClean="0"/>
              <a:t> feed in a DFZ context</a:t>
            </a:r>
          </a:p>
          <a:p>
            <a:pPr marL="0" indent="0">
              <a:buNone/>
            </a:pPr>
            <a:endParaRPr lang="en-US" dirty="0" smtClean="0"/>
          </a:p>
        </p:txBody>
      </p:sp>
    </p:spTree>
    <p:extLst>
      <p:ext uri="{BB962C8B-B14F-4D97-AF65-F5344CB8AC3E}">
        <p14:creationId xmlns:p14="http://schemas.microsoft.com/office/powerpoint/2010/main" val="764384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382"/>
            <a:ext cx="8229600" cy="1143000"/>
          </a:xfrm>
        </p:spPr>
        <p:txBody>
          <a:bodyPr>
            <a:normAutofit fontScale="90000"/>
          </a:bodyPr>
          <a:lstStyle/>
          <a:p>
            <a:r>
              <a:rPr lang="en-US" dirty="0" smtClean="0">
                <a:solidFill>
                  <a:srgbClr val="984807"/>
                </a:solidFill>
                <a:latin typeface="Powderfinger Type"/>
                <a:cs typeface="Powderfinger Type"/>
              </a:rPr>
              <a:t>Announcements and Withdrawals</a:t>
            </a:r>
            <a:endParaRPr lang="en-US" dirty="0">
              <a:solidFill>
                <a:srgbClr val="984807"/>
              </a:solidFill>
              <a:latin typeface="Powderfinger Type"/>
              <a:cs typeface="Powderfinger Type"/>
            </a:endParaRPr>
          </a:p>
        </p:txBody>
      </p:sp>
      <p:pic>
        <p:nvPicPr>
          <p:cNvPr id="9" name="Content Placeholder 8"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28307" b="27925"/>
          <a:stretch/>
        </p:blipFill>
        <p:spPr>
          <a:xfrm>
            <a:off x="457200" y="1336924"/>
            <a:ext cx="8229600" cy="5097021"/>
          </a:xfrm>
        </p:spPr>
      </p:pic>
    </p:spTree>
    <p:extLst>
      <p:ext uri="{BB962C8B-B14F-4D97-AF65-F5344CB8AC3E}">
        <p14:creationId xmlns:p14="http://schemas.microsoft.com/office/powerpoint/2010/main" val="4291374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454"/>
            <a:ext cx="8229600" cy="1143000"/>
          </a:xfrm>
        </p:spPr>
        <p:txBody>
          <a:bodyPr/>
          <a:lstStyle/>
          <a:p>
            <a:r>
              <a:rPr lang="en-US" dirty="0" smtClean="0">
                <a:solidFill>
                  <a:srgbClr val="984807"/>
                </a:solidFill>
                <a:latin typeface="Powderfinger Type"/>
                <a:cs typeface="Powderfinger Type"/>
              </a:rPr>
              <a:t>Convergence Performance</a:t>
            </a:r>
            <a:endParaRPr lang="en-US" dirty="0">
              <a:solidFill>
                <a:srgbClr val="984807"/>
              </a:solidFill>
              <a:latin typeface="Powderfinger Type"/>
              <a:cs typeface="Powderfinger Type"/>
            </a:endParaRPr>
          </a:p>
        </p:txBody>
      </p:sp>
      <p:pic>
        <p:nvPicPr>
          <p:cNvPr id="7" name="Content Placeholder 6" descr="upds-cvgt-2.4.png"/>
          <p:cNvPicPr>
            <a:picLocks noGrp="1" noChangeAspect="1"/>
          </p:cNvPicPr>
          <p:nvPr>
            <p:ph idx="1"/>
          </p:nvPr>
        </p:nvPicPr>
        <p:blipFill rotWithShape="1">
          <a:blip r:embed="rId2">
            <a:extLst>
              <a:ext uri="{28A0092B-C50C-407E-A947-70E740481C1C}">
                <a14:useLocalDpi xmlns:a14="http://schemas.microsoft.com/office/drawing/2010/main" val="0"/>
              </a:ext>
            </a:extLst>
          </a:blip>
          <a:srcRect t="241" b="-1983"/>
          <a:stretch/>
        </p:blipFill>
        <p:spPr>
          <a:xfrm>
            <a:off x="457200" y="1242454"/>
            <a:ext cx="8229600" cy="5358606"/>
          </a:xfrm>
        </p:spPr>
      </p:pic>
    </p:spTree>
    <p:extLst>
      <p:ext uri="{BB962C8B-B14F-4D97-AF65-F5344CB8AC3E}">
        <p14:creationId xmlns:p14="http://schemas.microsoft.com/office/powerpoint/2010/main" val="723929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What happened?</a:t>
            </a:r>
            <a:endParaRPr lang="en-US" dirty="0">
              <a:solidFill>
                <a:schemeClr val="accent6">
                  <a:lumMod val="50000"/>
                </a:schemeClr>
              </a:solidFill>
              <a:latin typeface="Powderfinger Type"/>
              <a:cs typeface="Powderfinger Type"/>
            </a:endParaRPr>
          </a:p>
        </p:txBody>
      </p:sp>
      <p:sp>
        <p:nvSpPr>
          <p:cNvPr id="3" name="Content Placeholder 2"/>
          <p:cNvSpPr>
            <a:spLocks noGrp="1"/>
          </p:cNvSpPr>
          <p:nvPr>
            <p:ph idx="1"/>
          </p:nvPr>
        </p:nvSpPr>
        <p:spPr/>
        <p:txBody>
          <a:bodyPr/>
          <a:lstStyle/>
          <a:p>
            <a:pPr marL="0" indent="0">
              <a:buNone/>
            </a:pPr>
            <a:r>
              <a:rPr lang="en-US" dirty="0" smtClean="0">
                <a:latin typeface="AhnbergHand"/>
                <a:cs typeface="AhnbergHand"/>
              </a:rPr>
              <a:t>Did we all sneeze at once and cause the routing system to fail?</a:t>
            </a:r>
          </a:p>
          <a:p>
            <a:pPr marL="0" indent="0">
              <a:buNone/>
            </a:pPr>
            <a:endParaRPr lang="en-US" dirty="0">
              <a:latin typeface="AhnbergHand"/>
              <a:cs typeface="AhnbergHand"/>
            </a:endParaRPr>
          </a:p>
          <a:p>
            <a:pPr marL="0" indent="0">
              <a:buNone/>
            </a:pPr>
            <a:endParaRPr lang="en-US" dirty="0">
              <a:latin typeface="AhnbergHand"/>
              <a:cs typeface="AhnbergHand"/>
            </a:endParaRPr>
          </a:p>
        </p:txBody>
      </p:sp>
    </p:spTree>
    <p:extLst>
      <p:ext uri="{BB962C8B-B14F-4D97-AF65-F5344CB8AC3E}">
        <p14:creationId xmlns:p14="http://schemas.microsoft.com/office/powerpoint/2010/main" val="408421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latin typeface="Powderfinger Type"/>
                <a:cs typeface="Powderfinger Type"/>
              </a:rPr>
              <a:t>IPv4 Average AS Path Length </a:t>
            </a:r>
            <a:endParaRPr lang="en-US" dirty="0">
              <a:solidFill>
                <a:srgbClr val="984807"/>
              </a:solidFill>
              <a:latin typeface="Powderfinger Type"/>
              <a:cs typeface="Powderfinger Type"/>
            </a:endParaRPr>
          </a:p>
        </p:txBody>
      </p:sp>
      <p:sp>
        <p:nvSpPr>
          <p:cNvPr id="5" name="TextBox 4"/>
          <p:cNvSpPr txBox="1"/>
          <p:nvPr/>
        </p:nvSpPr>
        <p:spPr>
          <a:xfrm>
            <a:off x="6688996" y="6488668"/>
            <a:ext cx="2353341" cy="369332"/>
          </a:xfrm>
          <a:prstGeom prst="rect">
            <a:avLst/>
          </a:prstGeom>
          <a:noFill/>
        </p:spPr>
        <p:txBody>
          <a:bodyPr wrap="none" rtlCol="0">
            <a:spAutoFit/>
          </a:bodyPr>
          <a:lstStyle/>
          <a:p>
            <a:r>
              <a:rPr lang="en-US" dirty="0" smtClean="0"/>
              <a:t>Data from Route Views</a:t>
            </a:r>
            <a:endParaRPr lang="en-US" dirty="0"/>
          </a:p>
        </p:txBody>
      </p:sp>
      <p:pic>
        <p:nvPicPr>
          <p:cNvPr id="6" name="Content Placeholder 5"/>
          <p:cNvPicPr>
            <a:picLocks noGrp="1" noChangeAspect="1"/>
          </p:cNvPicPr>
          <p:nvPr>
            <p:ph idx="1"/>
          </p:nvPr>
        </p:nvPicPr>
        <p:blipFill rotWithShape="1">
          <a:blip r:embed="rId2"/>
          <a:srcRect t="-977" b="-4162"/>
          <a:stretch/>
        </p:blipFill>
        <p:spPr>
          <a:xfrm>
            <a:off x="743157" y="1359146"/>
            <a:ext cx="7701348" cy="5440362"/>
          </a:xfrm>
        </p:spPr>
      </p:pic>
    </p:spTree>
    <p:extLst>
      <p:ext uri="{BB962C8B-B14F-4D97-AF65-F5344CB8AC3E}">
        <p14:creationId xmlns:p14="http://schemas.microsoft.com/office/powerpoint/2010/main" val="23964561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Updates in IPv4 BGP</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t>Nothing in these figures is cause for any great level of concern …</a:t>
            </a:r>
          </a:p>
          <a:p>
            <a:pPr lvl="1"/>
            <a:r>
              <a:rPr lang="en-US" dirty="0" smtClean="0"/>
              <a:t>The number of updates per instability event has been constant, due to the damping effect of the MRAI interval, and the relatively constant AS Path length over this interval</a:t>
            </a:r>
          </a:p>
          <a:p>
            <a:pPr lvl="1"/>
            <a:endParaRPr lang="en-US" dirty="0" smtClean="0"/>
          </a:p>
          <a:p>
            <a:pPr marL="0" indent="0">
              <a:buNone/>
            </a:pPr>
            <a:r>
              <a:rPr lang="en-US" dirty="0" smtClean="0"/>
              <a:t>What about IPv6?</a:t>
            </a:r>
          </a:p>
          <a:p>
            <a:pPr marL="0" indent="0">
              <a:buNone/>
            </a:pPr>
            <a:r>
              <a:rPr lang="en-US" dirty="0" smtClean="0"/>
              <a:t> </a:t>
            </a:r>
            <a:endParaRPr lang="en-US" dirty="0"/>
          </a:p>
        </p:txBody>
      </p:sp>
    </p:spTree>
    <p:extLst>
      <p:ext uri="{BB962C8B-B14F-4D97-AF65-F5344CB8AC3E}">
        <p14:creationId xmlns:p14="http://schemas.microsoft.com/office/powerpoint/2010/main" val="1320561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58"/>
            <a:ext cx="8229600" cy="1143000"/>
          </a:xfrm>
        </p:spPr>
        <p:txBody>
          <a:bodyPr>
            <a:noAutofit/>
          </a:bodyPr>
          <a:lstStyle/>
          <a:p>
            <a:r>
              <a:rPr lang="en-US" sz="3200" dirty="0" smtClean="0">
                <a:solidFill>
                  <a:srgbClr val="984807"/>
                </a:solidFill>
                <a:latin typeface="Powderfinger Type"/>
                <a:cs typeface="Powderfinger Type"/>
              </a:rPr>
              <a:t>V6 Announcements and Withdrawals</a:t>
            </a:r>
            <a:endParaRPr lang="en-US" sz="3200" dirty="0">
              <a:solidFill>
                <a:srgbClr val="984807"/>
              </a:solidFill>
              <a:latin typeface="Powderfinger Type"/>
              <a:cs typeface="Powderfinger Type"/>
            </a:endParaRPr>
          </a:p>
        </p:txBody>
      </p:sp>
      <p:pic>
        <p:nvPicPr>
          <p:cNvPr id="5" name="Content Placeholder 4" descr="upds-tot.6.png"/>
          <p:cNvPicPr>
            <a:picLocks noGrp="1" noChangeAspect="1"/>
          </p:cNvPicPr>
          <p:nvPr>
            <p:ph idx="1"/>
          </p:nvPr>
        </p:nvPicPr>
        <p:blipFill rotWithShape="1">
          <a:blip r:embed="rId2">
            <a:extLst>
              <a:ext uri="{28A0092B-C50C-407E-A947-70E740481C1C}">
                <a14:useLocalDpi xmlns:a14="http://schemas.microsoft.com/office/drawing/2010/main" val="0"/>
              </a:ext>
            </a:extLst>
          </a:blip>
          <a:srcRect t="-520" b="-1481"/>
          <a:stretch/>
        </p:blipFill>
        <p:spPr>
          <a:xfrm>
            <a:off x="457200" y="1285510"/>
            <a:ext cx="8229600" cy="5204367"/>
          </a:xfrm>
        </p:spPr>
      </p:pic>
    </p:spTree>
    <p:extLst>
      <p:ext uri="{BB962C8B-B14F-4D97-AF65-F5344CB8AC3E}">
        <p14:creationId xmlns:p14="http://schemas.microsoft.com/office/powerpoint/2010/main" val="459739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734" y="55648"/>
            <a:ext cx="8229600" cy="1143000"/>
          </a:xfrm>
        </p:spPr>
        <p:txBody>
          <a:bodyPr>
            <a:normAutofit fontScale="90000"/>
          </a:bodyPr>
          <a:lstStyle/>
          <a:p>
            <a:r>
              <a:rPr lang="en-US" dirty="0" smtClean="0">
                <a:solidFill>
                  <a:srgbClr val="984807"/>
                </a:solidFill>
                <a:latin typeface="Powderfinger Type"/>
                <a:cs typeface="Powderfinger Type"/>
              </a:rPr>
              <a:t>V6 Convergence Performance</a:t>
            </a:r>
            <a:endParaRPr lang="en-US" dirty="0">
              <a:solidFill>
                <a:srgbClr val="984807"/>
              </a:solidFill>
              <a:latin typeface="Powderfinger Type"/>
              <a:cs typeface="Powderfinger Type"/>
            </a:endParaRPr>
          </a:p>
        </p:txBody>
      </p:sp>
      <p:pic>
        <p:nvPicPr>
          <p:cNvPr id="7" name="Content Placeholder 6" descr="upds-cvgt-2-logscale.6.png"/>
          <p:cNvPicPr>
            <a:picLocks noGrp="1" noChangeAspect="1"/>
          </p:cNvPicPr>
          <p:nvPr>
            <p:ph idx="1"/>
          </p:nvPr>
        </p:nvPicPr>
        <p:blipFill rotWithShape="1">
          <a:blip r:embed="rId2">
            <a:extLst>
              <a:ext uri="{28A0092B-C50C-407E-A947-70E740481C1C}">
                <a14:useLocalDpi xmlns:a14="http://schemas.microsoft.com/office/drawing/2010/main" val="0"/>
              </a:ext>
            </a:extLst>
          </a:blip>
          <a:srcRect t="-590" b="-3342"/>
          <a:stretch/>
        </p:blipFill>
        <p:spPr>
          <a:xfrm>
            <a:off x="457200" y="1198648"/>
            <a:ext cx="8229600" cy="5474001"/>
          </a:xfrm>
        </p:spPr>
      </p:pic>
    </p:spTree>
    <p:extLst>
      <p:ext uri="{BB962C8B-B14F-4D97-AF65-F5344CB8AC3E}">
        <p14:creationId xmlns:p14="http://schemas.microsoft.com/office/powerpoint/2010/main" val="42897857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t="-617" b="-1872"/>
          <a:stretch/>
        </p:blipFill>
        <p:spPr>
          <a:xfrm>
            <a:off x="457200" y="1101099"/>
            <a:ext cx="8229600" cy="5666980"/>
          </a:xfrm>
        </p:spPr>
      </p:pic>
      <p:sp>
        <p:nvSpPr>
          <p:cNvPr id="5" name="TextBox 4"/>
          <p:cNvSpPr txBox="1"/>
          <p:nvPr/>
        </p:nvSpPr>
        <p:spPr>
          <a:xfrm>
            <a:off x="6688996" y="6488668"/>
            <a:ext cx="2353341" cy="369332"/>
          </a:xfrm>
          <a:prstGeom prst="rect">
            <a:avLst/>
          </a:prstGeom>
          <a:noFill/>
        </p:spPr>
        <p:txBody>
          <a:bodyPr wrap="none" rtlCol="0">
            <a:spAutoFit/>
          </a:bodyPr>
          <a:lstStyle/>
          <a:p>
            <a:r>
              <a:rPr lang="en-US" dirty="0" smtClean="0"/>
              <a:t>Data from Route Views</a:t>
            </a:r>
            <a:endParaRPr lang="en-US" dirty="0"/>
          </a:p>
        </p:txBody>
      </p:sp>
      <p:sp>
        <p:nvSpPr>
          <p:cNvPr id="2" name="Title 1"/>
          <p:cNvSpPr>
            <a:spLocks noGrp="1"/>
          </p:cNvSpPr>
          <p:nvPr>
            <p:ph type="title"/>
          </p:nvPr>
        </p:nvSpPr>
        <p:spPr>
          <a:xfrm>
            <a:off x="457200" y="296655"/>
            <a:ext cx="8229600" cy="1143000"/>
          </a:xfrm>
        </p:spPr>
        <p:txBody>
          <a:bodyPr>
            <a:normAutofit/>
          </a:bodyPr>
          <a:lstStyle/>
          <a:p>
            <a:r>
              <a:rPr lang="en-US" sz="3600" dirty="0">
                <a:solidFill>
                  <a:srgbClr val="984807"/>
                </a:solidFill>
                <a:latin typeface="Powderfinger Type"/>
                <a:cs typeface="Powderfinger Type"/>
              </a:rPr>
              <a:t>V</a:t>
            </a:r>
            <a:r>
              <a:rPr lang="en-US" sz="3600" dirty="0" smtClean="0">
                <a:solidFill>
                  <a:srgbClr val="984807"/>
                </a:solidFill>
                <a:latin typeface="Powderfinger Type"/>
                <a:cs typeface="Powderfinger Type"/>
              </a:rPr>
              <a:t>6 Average AS Path Length </a:t>
            </a:r>
            <a:endParaRPr lang="en-US" sz="3600" dirty="0">
              <a:solidFill>
                <a:srgbClr val="984807"/>
              </a:solidFill>
              <a:latin typeface="Powderfinger Type"/>
              <a:cs typeface="Powderfinger Type"/>
            </a:endParaRPr>
          </a:p>
        </p:txBody>
      </p:sp>
    </p:spTree>
    <p:extLst>
      <p:ext uri="{BB962C8B-B14F-4D97-AF65-F5344CB8AC3E}">
        <p14:creationId xmlns:p14="http://schemas.microsoft.com/office/powerpoint/2010/main" val="290594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BGP Convergence</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lstStyle/>
          <a:p>
            <a:r>
              <a:rPr lang="en-US" dirty="0" smtClean="0"/>
              <a:t>The long term average convergence time for the IPv4 BGP network is some 70 seconds, or 2.3 updates given a 30 second MRAI timer</a:t>
            </a:r>
          </a:p>
          <a:p>
            <a:r>
              <a:rPr lang="en-US" dirty="0" smtClean="0"/>
              <a:t>The long term average convergence time for the IPv6 BGP network is some 80 seconds, or 2.6 updates</a:t>
            </a:r>
          </a:p>
        </p:txBody>
      </p:sp>
    </p:spTree>
    <p:extLst>
      <p:ext uri="{BB962C8B-B14F-4D97-AF65-F5344CB8AC3E}">
        <p14:creationId xmlns:p14="http://schemas.microsoft.com/office/powerpoint/2010/main" val="3232442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Problem?</a:t>
            </a:r>
            <a:r>
              <a:rPr lang="en-US" baseline="0" dirty="0" smtClean="0">
                <a:solidFill>
                  <a:srgbClr val="984807"/>
                </a:solidFill>
                <a:latin typeface="Powderfinger Type"/>
                <a:cs typeface="Powderfinger Type"/>
              </a:rPr>
              <a:t> Not a Problem?</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normAutofit/>
          </a:bodyPr>
          <a:lstStyle/>
          <a:p>
            <a:pPr marL="0" indent="0">
              <a:buNone/>
            </a:pPr>
            <a:r>
              <a:rPr lang="en-US" sz="2800" dirty="0" smtClean="0"/>
              <a:t>It’s evident that the global BGP routing environment suffers from a certain amount of neglect and inattention</a:t>
            </a:r>
          </a:p>
          <a:p>
            <a:pPr marL="0" indent="0">
              <a:buNone/>
            </a:pPr>
            <a:endParaRPr lang="en-US" sz="2800" dirty="0"/>
          </a:p>
          <a:p>
            <a:pPr marL="0" indent="0">
              <a:buNone/>
            </a:pPr>
            <a:r>
              <a:rPr lang="en-US" sz="2800" dirty="0" smtClean="0"/>
              <a:t>But whether this is a problem or not depends on the way in which routers handle the routing table. </a:t>
            </a:r>
          </a:p>
          <a:p>
            <a:pPr marL="0" indent="0">
              <a:buNone/>
            </a:pPr>
            <a:endParaRPr lang="en-US" sz="2800" dirty="0"/>
          </a:p>
          <a:p>
            <a:pPr marL="0" indent="0">
              <a:buNone/>
            </a:pPr>
            <a:r>
              <a:rPr lang="en-US" sz="2800" dirty="0" smtClean="0"/>
              <a:t>So lets take a quick look at routers…</a:t>
            </a:r>
          </a:p>
          <a:p>
            <a:pPr marL="0" indent="0">
              <a:buNone/>
            </a:pPr>
            <a:endParaRPr lang="en-US" sz="2800" dirty="0" smtClean="0"/>
          </a:p>
        </p:txBody>
      </p:sp>
    </p:spTree>
    <p:extLst>
      <p:ext uri="{BB962C8B-B14F-4D97-AF65-F5344CB8AC3E}">
        <p14:creationId xmlns:p14="http://schemas.microsoft.com/office/powerpoint/2010/main" val="35108536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a:off x="2140856" y="1778001"/>
            <a:ext cx="2963333" cy="3640666"/>
          </a:xfrm>
          <a:custGeom>
            <a:avLst/>
            <a:gdLst>
              <a:gd name="connsiteX0" fmla="*/ 2552095 w 2878666"/>
              <a:gd name="connsiteY0" fmla="*/ 12095 h 3471333"/>
              <a:gd name="connsiteX1" fmla="*/ 0 w 2878666"/>
              <a:gd name="connsiteY1" fmla="*/ 1282095 h 3471333"/>
              <a:gd name="connsiteX2" fmla="*/ 120952 w 2878666"/>
              <a:gd name="connsiteY2" fmla="*/ 3471333 h 3471333"/>
              <a:gd name="connsiteX3" fmla="*/ 2878666 w 2878666"/>
              <a:gd name="connsiteY3" fmla="*/ 2189238 h 3471333"/>
              <a:gd name="connsiteX4" fmla="*/ 2673047 w 2878666"/>
              <a:gd name="connsiteY4" fmla="*/ 0 h 3471333"/>
              <a:gd name="connsiteX0" fmla="*/ 2552095 w 2878666"/>
              <a:gd name="connsiteY0" fmla="*/ 12095 h 3640666"/>
              <a:gd name="connsiteX1" fmla="*/ 0 w 2878666"/>
              <a:gd name="connsiteY1" fmla="*/ 1282095 h 3640666"/>
              <a:gd name="connsiteX2" fmla="*/ 60476 w 2878666"/>
              <a:gd name="connsiteY2" fmla="*/ 3640666 h 3640666"/>
              <a:gd name="connsiteX3" fmla="*/ 2878666 w 2878666"/>
              <a:gd name="connsiteY3" fmla="*/ 2189238 h 3640666"/>
              <a:gd name="connsiteX4" fmla="*/ 2673047 w 2878666"/>
              <a:gd name="connsiteY4" fmla="*/ 0 h 3640666"/>
              <a:gd name="connsiteX0" fmla="*/ 2636762 w 2963333"/>
              <a:gd name="connsiteY0" fmla="*/ 12095 h 3640666"/>
              <a:gd name="connsiteX1" fmla="*/ 0 w 2963333"/>
              <a:gd name="connsiteY1" fmla="*/ 1245810 h 3640666"/>
              <a:gd name="connsiteX2" fmla="*/ 145143 w 2963333"/>
              <a:gd name="connsiteY2" fmla="*/ 3640666 h 3640666"/>
              <a:gd name="connsiteX3" fmla="*/ 2963333 w 2963333"/>
              <a:gd name="connsiteY3" fmla="*/ 2189238 h 3640666"/>
              <a:gd name="connsiteX4" fmla="*/ 2757714 w 2963333"/>
              <a:gd name="connsiteY4" fmla="*/ 0 h 36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3" h="3640666">
                <a:moveTo>
                  <a:pt x="2636762" y="12095"/>
                </a:moveTo>
                <a:lnTo>
                  <a:pt x="0" y="1245810"/>
                </a:lnTo>
                <a:lnTo>
                  <a:pt x="145143" y="3640666"/>
                </a:lnTo>
                <a:lnTo>
                  <a:pt x="2963333" y="2189238"/>
                </a:lnTo>
                <a:lnTo>
                  <a:pt x="2757714" y="0"/>
                </a:lnTo>
              </a:path>
            </a:pathLst>
          </a:custGeom>
          <a:solidFill>
            <a:srgbClr val="FFE2BD"/>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Inside a router</a:t>
            </a:r>
            <a:endParaRPr lang="en-US" dirty="0">
              <a:solidFill>
                <a:srgbClr val="984807"/>
              </a:solidFill>
              <a:latin typeface="Powderfinger Type"/>
              <a:cs typeface="Powderfinger Type"/>
            </a:endParaRPr>
          </a:p>
        </p:txBody>
      </p:sp>
      <p:sp>
        <p:nvSpPr>
          <p:cNvPr id="5" name="Freeform 4"/>
          <p:cNvSpPr/>
          <p:nvPr/>
        </p:nvSpPr>
        <p:spPr>
          <a:xfrm>
            <a:off x="4523619" y="2140857"/>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1981155" y="1629037"/>
            <a:ext cx="3014178" cy="3961379"/>
          </a:xfrm>
          <a:custGeom>
            <a:avLst/>
            <a:gdLst>
              <a:gd name="connsiteX0" fmla="*/ 3014178 w 3014178"/>
              <a:gd name="connsiteY0" fmla="*/ 511820 h 3961379"/>
              <a:gd name="connsiteX1" fmla="*/ 2977893 w 3014178"/>
              <a:gd name="connsiteY1" fmla="*/ 161058 h 3961379"/>
              <a:gd name="connsiteX2" fmla="*/ 2917416 w 3014178"/>
              <a:gd name="connsiteY2" fmla="*/ 52201 h 3961379"/>
              <a:gd name="connsiteX3" fmla="*/ 2699702 w 3014178"/>
              <a:gd name="connsiteY3" fmla="*/ 112677 h 3961379"/>
              <a:gd name="connsiteX4" fmla="*/ 220178 w 3014178"/>
              <a:gd name="connsiteY4" fmla="*/ 1285915 h 3961379"/>
              <a:gd name="connsiteX5" fmla="*/ 123416 w 3014178"/>
              <a:gd name="connsiteY5" fmla="*/ 1552011 h 3961379"/>
              <a:gd name="connsiteX6" fmla="*/ 232274 w 3014178"/>
              <a:gd name="connsiteY6" fmla="*/ 3704963 h 3961379"/>
              <a:gd name="connsiteX7" fmla="*/ 268559 w 3014178"/>
              <a:gd name="connsiteY7" fmla="*/ 3886392 h 3961379"/>
              <a:gd name="connsiteX8" fmla="*/ 1199893 w 3014178"/>
              <a:gd name="connsiteY8" fmla="*/ 3390487 h 396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178" h="3961379">
                <a:moveTo>
                  <a:pt x="3014178" y="511820"/>
                </a:moveTo>
                <a:cubicBezTo>
                  <a:pt x="3004099" y="374740"/>
                  <a:pt x="2994020" y="237661"/>
                  <a:pt x="2977893" y="161058"/>
                </a:cubicBezTo>
                <a:cubicBezTo>
                  <a:pt x="2961766" y="84455"/>
                  <a:pt x="2963781" y="60264"/>
                  <a:pt x="2917416" y="52201"/>
                </a:cubicBezTo>
                <a:cubicBezTo>
                  <a:pt x="2871051" y="44137"/>
                  <a:pt x="3149242" y="-92942"/>
                  <a:pt x="2699702" y="112677"/>
                </a:cubicBezTo>
                <a:cubicBezTo>
                  <a:pt x="2250162" y="318296"/>
                  <a:pt x="649559" y="1046026"/>
                  <a:pt x="220178" y="1285915"/>
                </a:cubicBezTo>
                <a:cubicBezTo>
                  <a:pt x="-209203" y="1525804"/>
                  <a:pt x="121400" y="1148836"/>
                  <a:pt x="123416" y="1552011"/>
                </a:cubicBezTo>
                <a:cubicBezTo>
                  <a:pt x="125432" y="1955186"/>
                  <a:pt x="208084" y="3315900"/>
                  <a:pt x="232274" y="3704963"/>
                </a:cubicBezTo>
                <a:cubicBezTo>
                  <a:pt x="256464" y="4094026"/>
                  <a:pt x="107289" y="3938805"/>
                  <a:pt x="268559" y="3886392"/>
                </a:cubicBezTo>
                <a:cubicBezTo>
                  <a:pt x="429829" y="3833979"/>
                  <a:pt x="1199893" y="3390487"/>
                  <a:pt x="1199893" y="339048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rot="19850919">
            <a:off x="2406964" y="2085359"/>
            <a:ext cx="1357978" cy="369332"/>
          </a:xfrm>
          <a:prstGeom prst="rect">
            <a:avLst/>
          </a:prstGeom>
          <a:noFill/>
        </p:spPr>
        <p:txBody>
          <a:bodyPr wrap="none" rtlCol="0">
            <a:spAutoFit/>
          </a:bodyPr>
          <a:lstStyle/>
          <a:p>
            <a:r>
              <a:rPr lang="en-US" dirty="0">
                <a:latin typeface="AhnbergHand"/>
                <a:cs typeface="AhnbergHand"/>
              </a:rPr>
              <a:t>B</a:t>
            </a:r>
            <a:r>
              <a:rPr lang="en-US" dirty="0" smtClean="0">
                <a:latin typeface="AhnbergHand"/>
                <a:cs typeface="AhnbergHand"/>
              </a:rPr>
              <a:t>ackplane</a:t>
            </a:r>
            <a:endParaRPr lang="en-US" dirty="0">
              <a:latin typeface="AhnbergHand"/>
              <a:cs typeface="AhnbergHand"/>
            </a:endParaRPr>
          </a:p>
        </p:txBody>
      </p:sp>
      <p:sp>
        <p:nvSpPr>
          <p:cNvPr id="19" name="Freeform 18"/>
          <p:cNvSpPr/>
          <p:nvPr/>
        </p:nvSpPr>
        <p:spPr>
          <a:xfrm>
            <a:off x="4499429" y="2165048"/>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B3C4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4143839" y="2327605"/>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4107554" y="2341638"/>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B3C4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3768894" y="2514353"/>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3768894" y="2535158"/>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B3C4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3377019" y="2701101"/>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3377019" y="2723843"/>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CDAD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2965789" y="2887849"/>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2924669" y="2888338"/>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CDAD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2552095" y="3096381"/>
            <a:ext cx="1533253" cy="1969771"/>
          </a:xfrm>
          <a:custGeom>
            <a:avLst/>
            <a:gdLst>
              <a:gd name="connsiteX0" fmla="*/ 0 w 1533253"/>
              <a:gd name="connsiteY0" fmla="*/ 0 h 1969771"/>
              <a:gd name="connsiteX1" fmla="*/ 1173238 w 1533253"/>
              <a:gd name="connsiteY1" fmla="*/ 96762 h 1969771"/>
              <a:gd name="connsiteX2" fmla="*/ 1439334 w 1533253"/>
              <a:gd name="connsiteY2" fmla="*/ 120952 h 1969771"/>
              <a:gd name="connsiteX3" fmla="*/ 1475619 w 1533253"/>
              <a:gd name="connsiteY3" fmla="*/ 229809 h 1969771"/>
              <a:gd name="connsiteX4" fmla="*/ 1511905 w 1533253"/>
              <a:gd name="connsiteY4" fmla="*/ 1693333 h 1969771"/>
              <a:gd name="connsiteX5" fmla="*/ 1511905 w 1533253"/>
              <a:gd name="connsiteY5" fmla="*/ 1923143 h 1969771"/>
              <a:gd name="connsiteX6" fmla="*/ 1403048 w 1533253"/>
              <a:gd name="connsiteY6" fmla="*/ 1959429 h 1969771"/>
              <a:gd name="connsiteX7" fmla="*/ 193524 w 1533253"/>
              <a:gd name="connsiteY7" fmla="*/ 1790095 h 1969771"/>
              <a:gd name="connsiteX8" fmla="*/ 84667 w 1533253"/>
              <a:gd name="connsiteY8" fmla="*/ 1790095 h 1969771"/>
              <a:gd name="connsiteX9" fmla="*/ 12095 w 1533253"/>
              <a:gd name="connsiteY9" fmla="*/ 133048 h 196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3253" h="1969771">
                <a:moveTo>
                  <a:pt x="0" y="0"/>
                </a:moveTo>
                <a:lnTo>
                  <a:pt x="1173238" y="96762"/>
                </a:lnTo>
                <a:cubicBezTo>
                  <a:pt x="1413127" y="116921"/>
                  <a:pt x="1388937" y="98778"/>
                  <a:pt x="1439334" y="120952"/>
                </a:cubicBezTo>
                <a:cubicBezTo>
                  <a:pt x="1489731" y="143126"/>
                  <a:pt x="1463524" y="-32254"/>
                  <a:pt x="1475619" y="229809"/>
                </a:cubicBezTo>
                <a:cubicBezTo>
                  <a:pt x="1487714" y="491872"/>
                  <a:pt x="1505857" y="1411111"/>
                  <a:pt x="1511905" y="1693333"/>
                </a:cubicBezTo>
                <a:cubicBezTo>
                  <a:pt x="1517953" y="1975555"/>
                  <a:pt x="1530048" y="1878794"/>
                  <a:pt x="1511905" y="1923143"/>
                </a:cubicBezTo>
                <a:cubicBezTo>
                  <a:pt x="1493762" y="1967492"/>
                  <a:pt x="1622778" y="1981604"/>
                  <a:pt x="1403048" y="1959429"/>
                </a:cubicBezTo>
                <a:cubicBezTo>
                  <a:pt x="1183318" y="1937254"/>
                  <a:pt x="413254" y="1818317"/>
                  <a:pt x="193524" y="1790095"/>
                </a:cubicBezTo>
                <a:cubicBezTo>
                  <a:pt x="-26206" y="1761873"/>
                  <a:pt x="114905" y="2066269"/>
                  <a:pt x="84667" y="1790095"/>
                </a:cubicBezTo>
                <a:cubicBezTo>
                  <a:pt x="54429" y="1513921"/>
                  <a:pt x="12095" y="133048"/>
                  <a:pt x="12095" y="13304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a:off x="2593270" y="3173785"/>
            <a:ext cx="1427239" cy="1850570"/>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 name="connsiteX0" fmla="*/ 0 w 1499810"/>
              <a:gd name="connsiteY0" fmla="*/ 0 h 1838475"/>
              <a:gd name="connsiteX1" fmla="*/ 1403048 w 1499810"/>
              <a:gd name="connsiteY1" fmla="*/ 169332 h 1838475"/>
              <a:gd name="connsiteX2" fmla="*/ 1499810 w 1499810"/>
              <a:gd name="connsiteY2" fmla="*/ 1838475 h 1838475"/>
              <a:gd name="connsiteX3" fmla="*/ 290286 w 1499810"/>
              <a:gd name="connsiteY3" fmla="*/ 1681237 h 1838475"/>
              <a:gd name="connsiteX4" fmla="*/ 60476 w 1499810"/>
              <a:gd name="connsiteY4" fmla="*/ 1620761 h 1838475"/>
              <a:gd name="connsiteX5" fmla="*/ 0 w 1499810"/>
              <a:gd name="connsiteY5" fmla="*/ 0 h 1838475"/>
              <a:gd name="connsiteX0" fmla="*/ 0 w 1427239"/>
              <a:gd name="connsiteY0" fmla="*/ 0 h 1850570"/>
              <a:gd name="connsiteX1" fmla="*/ 1403048 w 1427239"/>
              <a:gd name="connsiteY1" fmla="*/ 169332 h 1850570"/>
              <a:gd name="connsiteX2" fmla="*/ 1427239 w 1427239"/>
              <a:gd name="connsiteY2" fmla="*/ 1850570 h 1850570"/>
              <a:gd name="connsiteX3" fmla="*/ 290286 w 1427239"/>
              <a:gd name="connsiteY3" fmla="*/ 1681237 h 1850570"/>
              <a:gd name="connsiteX4" fmla="*/ 60476 w 1427239"/>
              <a:gd name="connsiteY4" fmla="*/ 1620761 h 1850570"/>
              <a:gd name="connsiteX5" fmla="*/ 0 w 1427239"/>
              <a:gd name="connsiteY5" fmla="*/ 0 h 185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239" h="1850570">
                <a:moveTo>
                  <a:pt x="0" y="0"/>
                </a:moveTo>
                <a:lnTo>
                  <a:pt x="1403048" y="169332"/>
                </a:lnTo>
                <a:lnTo>
                  <a:pt x="1427239" y="1850570"/>
                </a:lnTo>
                <a:lnTo>
                  <a:pt x="290286" y="1681237"/>
                </a:lnTo>
                <a:lnTo>
                  <a:pt x="60476" y="1620761"/>
                </a:lnTo>
                <a:lnTo>
                  <a:pt x="0" y="0"/>
                </a:lnTo>
                <a:close/>
              </a:path>
            </a:pathLst>
          </a:custGeom>
          <a:solidFill>
            <a:srgbClr val="ACCD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253238" y="4233701"/>
            <a:ext cx="2095445" cy="307777"/>
          </a:xfrm>
          <a:prstGeom prst="rect">
            <a:avLst/>
          </a:prstGeom>
          <a:noFill/>
        </p:spPr>
        <p:txBody>
          <a:bodyPr wrap="none" rtlCol="0">
            <a:spAutoFit/>
          </a:bodyPr>
          <a:lstStyle/>
          <a:p>
            <a:r>
              <a:rPr lang="en-US" sz="1400" dirty="0" smtClean="0">
                <a:latin typeface="AhnbergHand"/>
                <a:cs typeface="AhnbergHand"/>
              </a:rPr>
              <a:t>Line Interface Card</a:t>
            </a:r>
            <a:endParaRPr lang="en-US" sz="1400" dirty="0">
              <a:latin typeface="AhnbergHand"/>
              <a:cs typeface="AhnbergHand"/>
            </a:endParaRPr>
          </a:p>
        </p:txBody>
      </p:sp>
      <p:sp>
        <p:nvSpPr>
          <p:cNvPr id="26" name="TextBox 25"/>
          <p:cNvSpPr txBox="1"/>
          <p:nvPr/>
        </p:nvSpPr>
        <p:spPr>
          <a:xfrm>
            <a:off x="4733115" y="4696820"/>
            <a:ext cx="2018501" cy="307777"/>
          </a:xfrm>
          <a:prstGeom prst="rect">
            <a:avLst/>
          </a:prstGeom>
          <a:noFill/>
        </p:spPr>
        <p:txBody>
          <a:bodyPr wrap="none" rtlCol="0">
            <a:spAutoFit/>
          </a:bodyPr>
          <a:lstStyle/>
          <a:p>
            <a:r>
              <a:rPr lang="en-US" sz="1400" dirty="0" smtClean="0">
                <a:latin typeface="AhnbergHand"/>
                <a:cs typeface="AhnbergHand"/>
              </a:rPr>
              <a:t>Switch Fabric Card</a:t>
            </a:r>
            <a:endParaRPr lang="en-US" sz="1400" dirty="0">
              <a:latin typeface="AhnbergHand"/>
              <a:cs typeface="AhnbergHand"/>
            </a:endParaRPr>
          </a:p>
        </p:txBody>
      </p:sp>
      <p:sp>
        <p:nvSpPr>
          <p:cNvPr id="27" name="TextBox 26"/>
          <p:cNvSpPr txBox="1"/>
          <p:nvPr/>
        </p:nvSpPr>
        <p:spPr>
          <a:xfrm>
            <a:off x="3986671" y="5224056"/>
            <a:ext cx="1864934" cy="307777"/>
          </a:xfrm>
          <a:prstGeom prst="rect">
            <a:avLst/>
          </a:prstGeom>
          <a:noFill/>
        </p:spPr>
        <p:txBody>
          <a:bodyPr wrap="none" rtlCol="0">
            <a:spAutoFit/>
          </a:bodyPr>
          <a:lstStyle/>
          <a:p>
            <a:r>
              <a:rPr lang="en-US" sz="1400" dirty="0" smtClean="0">
                <a:latin typeface="AhnbergHand"/>
                <a:cs typeface="AhnbergHand"/>
              </a:rPr>
              <a:t>Management Card</a:t>
            </a:r>
            <a:endParaRPr lang="en-US" sz="1400" dirty="0">
              <a:latin typeface="AhnbergHand"/>
              <a:cs typeface="AhnbergHand"/>
            </a:endParaRPr>
          </a:p>
        </p:txBody>
      </p:sp>
      <p:sp>
        <p:nvSpPr>
          <p:cNvPr id="28" name="TextBox 27"/>
          <p:cNvSpPr txBox="1"/>
          <p:nvPr/>
        </p:nvSpPr>
        <p:spPr>
          <a:xfrm>
            <a:off x="7517888" y="6606263"/>
            <a:ext cx="1659429" cy="276999"/>
          </a:xfrm>
          <a:prstGeom prst="rect">
            <a:avLst/>
          </a:prstGeom>
          <a:noFill/>
        </p:spPr>
        <p:txBody>
          <a:bodyPr wrap="none" rtlCol="0">
            <a:spAutoFit/>
          </a:bodyPr>
          <a:lstStyle/>
          <a:p>
            <a:r>
              <a:rPr lang="en-US" sz="1200" dirty="0" smtClean="0"/>
              <a:t>Thanks to Greg Hankins</a:t>
            </a:r>
            <a:endParaRPr lang="en-US" sz="1200" dirty="0"/>
          </a:p>
        </p:txBody>
      </p:sp>
    </p:spTree>
    <p:extLst>
      <p:ext uri="{BB962C8B-B14F-4D97-AF65-F5344CB8AC3E}">
        <p14:creationId xmlns:p14="http://schemas.microsoft.com/office/powerpoint/2010/main" val="2232992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Inside a line card</a:t>
            </a:r>
            <a:endParaRPr lang="en-US" dirty="0">
              <a:solidFill>
                <a:schemeClr val="accent6">
                  <a:lumMod val="50000"/>
                </a:schemeClr>
              </a:solidFill>
              <a:latin typeface="Powderfinger Type"/>
              <a:cs typeface="Powderfinger Type"/>
            </a:endParaRPr>
          </a:p>
        </p:txBody>
      </p:sp>
      <p:pic>
        <p:nvPicPr>
          <p:cNvPr id="3" name="Picture 2" descr="Screen Shot 2014-08-19 at 12.59.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29" y="1245809"/>
            <a:ext cx="2337921" cy="1511905"/>
          </a:xfrm>
          <a:prstGeom prst="rect">
            <a:avLst/>
          </a:prstGeom>
        </p:spPr>
      </p:pic>
      <p:sp>
        <p:nvSpPr>
          <p:cNvPr id="4" name="Freeform 3"/>
          <p:cNvSpPr/>
          <p:nvPr/>
        </p:nvSpPr>
        <p:spPr>
          <a:xfrm>
            <a:off x="1074136" y="1317378"/>
            <a:ext cx="945769" cy="915569"/>
          </a:xfrm>
          <a:custGeom>
            <a:avLst/>
            <a:gdLst>
              <a:gd name="connsiteX0" fmla="*/ 861102 w 945769"/>
              <a:gd name="connsiteY0" fmla="*/ 351765 h 915569"/>
              <a:gd name="connsiteX1" fmla="*/ 353102 w 945769"/>
              <a:gd name="connsiteY1" fmla="*/ 1003 h 915569"/>
              <a:gd name="connsiteX2" fmla="*/ 2340 w 945769"/>
              <a:gd name="connsiteY2" fmla="*/ 267098 h 915569"/>
              <a:gd name="connsiteX3" fmla="*/ 232150 w 945769"/>
              <a:gd name="connsiteY3" fmla="*/ 859765 h 915569"/>
              <a:gd name="connsiteX4" fmla="*/ 824816 w 945769"/>
              <a:gd name="connsiteY4" fmla="*/ 823479 h 915569"/>
              <a:gd name="connsiteX5" fmla="*/ 945769 w 945769"/>
              <a:gd name="connsiteY5" fmla="*/ 267098 h 91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769" h="915569">
                <a:moveTo>
                  <a:pt x="861102" y="351765"/>
                </a:moveTo>
                <a:cubicBezTo>
                  <a:pt x="678665" y="183439"/>
                  <a:pt x="496229" y="15114"/>
                  <a:pt x="353102" y="1003"/>
                </a:cubicBezTo>
                <a:cubicBezTo>
                  <a:pt x="209975" y="-13108"/>
                  <a:pt x="22499" y="123971"/>
                  <a:pt x="2340" y="267098"/>
                </a:cubicBezTo>
                <a:cubicBezTo>
                  <a:pt x="-17819" y="410225"/>
                  <a:pt x="95071" y="767035"/>
                  <a:pt x="232150" y="859765"/>
                </a:cubicBezTo>
                <a:cubicBezTo>
                  <a:pt x="369229" y="952495"/>
                  <a:pt x="705880" y="922257"/>
                  <a:pt x="824816" y="823479"/>
                </a:cubicBezTo>
                <a:cubicBezTo>
                  <a:pt x="943752" y="724701"/>
                  <a:pt x="945769" y="267098"/>
                  <a:pt x="945769" y="26709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030520" y="1884584"/>
            <a:ext cx="1806819" cy="786881"/>
          </a:xfrm>
          <a:custGeom>
            <a:avLst/>
            <a:gdLst>
              <a:gd name="connsiteX0" fmla="*/ 86147 w 1806819"/>
              <a:gd name="connsiteY0" fmla="*/ 38559 h 786881"/>
              <a:gd name="connsiteX1" fmla="*/ 134528 w 1806819"/>
              <a:gd name="connsiteY1" fmla="*/ 14368 h 786881"/>
              <a:gd name="connsiteX2" fmla="*/ 1356147 w 1806819"/>
              <a:gd name="connsiteY2" fmla="*/ 232083 h 786881"/>
              <a:gd name="connsiteX3" fmla="*/ 1731099 w 1806819"/>
              <a:gd name="connsiteY3" fmla="*/ 752178 h 786881"/>
              <a:gd name="connsiteX4" fmla="*/ 1803670 w 1806819"/>
              <a:gd name="connsiteY4" fmla="*/ 377226 h 786881"/>
              <a:gd name="connsiteX5" fmla="*/ 1731099 w 1806819"/>
              <a:gd name="connsiteY5" fmla="*/ 776368 h 786881"/>
              <a:gd name="connsiteX6" fmla="*/ 1211004 w 1806819"/>
              <a:gd name="connsiteY6" fmla="*/ 679606 h 78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819" h="786881">
                <a:moveTo>
                  <a:pt x="86147" y="38559"/>
                </a:moveTo>
                <a:cubicBezTo>
                  <a:pt x="4504" y="10336"/>
                  <a:pt x="-77139" y="-17886"/>
                  <a:pt x="134528" y="14368"/>
                </a:cubicBezTo>
                <a:cubicBezTo>
                  <a:pt x="346195" y="46622"/>
                  <a:pt x="1090052" y="109115"/>
                  <a:pt x="1356147" y="232083"/>
                </a:cubicBezTo>
                <a:cubicBezTo>
                  <a:pt x="1622242" y="355051"/>
                  <a:pt x="1656512" y="727988"/>
                  <a:pt x="1731099" y="752178"/>
                </a:cubicBezTo>
                <a:cubicBezTo>
                  <a:pt x="1805686" y="776369"/>
                  <a:pt x="1803670" y="373194"/>
                  <a:pt x="1803670" y="377226"/>
                </a:cubicBezTo>
                <a:cubicBezTo>
                  <a:pt x="1803670" y="381258"/>
                  <a:pt x="1829877" y="725971"/>
                  <a:pt x="1731099" y="776368"/>
                </a:cubicBezTo>
                <a:cubicBezTo>
                  <a:pt x="1632321" y="826765"/>
                  <a:pt x="1211004" y="679606"/>
                  <a:pt x="1211004" y="67960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701524" y="3051336"/>
            <a:ext cx="7848746" cy="3685912"/>
          </a:xfrm>
          <a:custGeom>
            <a:avLst/>
            <a:gdLst>
              <a:gd name="connsiteX0" fmla="*/ 0 w 7848746"/>
              <a:gd name="connsiteY0" fmla="*/ 359521 h 3685912"/>
              <a:gd name="connsiteX1" fmla="*/ 84666 w 7848746"/>
              <a:gd name="connsiteY1" fmla="*/ 2004474 h 3685912"/>
              <a:gd name="connsiteX2" fmla="*/ 108857 w 7848746"/>
              <a:gd name="connsiteY2" fmla="*/ 3528474 h 3685912"/>
              <a:gd name="connsiteX3" fmla="*/ 254000 w 7848746"/>
              <a:gd name="connsiteY3" fmla="*/ 3637331 h 3685912"/>
              <a:gd name="connsiteX4" fmla="*/ 6277428 w 7848746"/>
              <a:gd name="connsiteY4" fmla="*/ 3564759 h 3685912"/>
              <a:gd name="connsiteX5" fmla="*/ 7583714 w 7848746"/>
              <a:gd name="connsiteY5" fmla="*/ 3552664 h 3685912"/>
              <a:gd name="connsiteX6" fmla="*/ 7789333 w 7848746"/>
              <a:gd name="connsiteY6" fmla="*/ 3395426 h 3685912"/>
              <a:gd name="connsiteX7" fmla="*/ 7837714 w 7848746"/>
              <a:gd name="connsiteY7" fmla="*/ 528854 h 3685912"/>
              <a:gd name="connsiteX8" fmla="*/ 7837714 w 7848746"/>
              <a:gd name="connsiteY8" fmla="*/ 32950 h 3685912"/>
              <a:gd name="connsiteX9" fmla="*/ 7716762 w 7848746"/>
              <a:gd name="connsiteY9" fmla="*/ 45045 h 3685912"/>
              <a:gd name="connsiteX10" fmla="*/ 3156857 w 7848746"/>
              <a:gd name="connsiteY10" fmla="*/ 165997 h 3685912"/>
              <a:gd name="connsiteX11" fmla="*/ 24190 w 7848746"/>
              <a:gd name="connsiteY11" fmla="*/ 226474 h 368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746" h="3685912">
                <a:moveTo>
                  <a:pt x="0" y="359521"/>
                </a:moveTo>
                <a:cubicBezTo>
                  <a:pt x="33261" y="917918"/>
                  <a:pt x="66523" y="1476315"/>
                  <a:pt x="84666" y="2004474"/>
                </a:cubicBezTo>
                <a:cubicBezTo>
                  <a:pt x="102809" y="2532633"/>
                  <a:pt x="80635" y="3256331"/>
                  <a:pt x="108857" y="3528474"/>
                </a:cubicBezTo>
                <a:cubicBezTo>
                  <a:pt x="137079" y="3800617"/>
                  <a:pt x="254000" y="3637331"/>
                  <a:pt x="254000" y="3637331"/>
                </a:cubicBezTo>
                <a:lnTo>
                  <a:pt x="6277428" y="3564759"/>
                </a:lnTo>
                <a:lnTo>
                  <a:pt x="7583714" y="3552664"/>
                </a:lnTo>
                <a:cubicBezTo>
                  <a:pt x="7835698" y="3524442"/>
                  <a:pt x="7747000" y="3899394"/>
                  <a:pt x="7789333" y="3395426"/>
                </a:cubicBezTo>
                <a:cubicBezTo>
                  <a:pt x="7831666" y="2891458"/>
                  <a:pt x="7829651" y="1089267"/>
                  <a:pt x="7837714" y="528854"/>
                </a:cubicBezTo>
                <a:cubicBezTo>
                  <a:pt x="7845778" y="-31559"/>
                  <a:pt x="7857873" y="113585"/>
                  <a:pt x="7837714" y="32950"/>
                </a:cubicBezTo>
                <a:cubicBezTo>
                  <a:pt x="7817555" y="-47685"/>
                  <a:pt x="7716762" y="45045"/>
                  <a:pt x="7716762" y="45045"/>
                </a:cubicBezTo>
                <a:lnTo>
                  <a:pt x="3156857" y="165997"/>
                </a:lnTo>
                <a:lnTo>
                  <a:pt x="24190" y="226474"/>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906080" y="3253619"/>
            <a:ext cx="7644190" cy="3350381"/>
          </a:xfrm>
          <a:custGeom>
            <a:avLst/>
            <a:gdLst>
              <a:gd name="connsiteX0" fmla="*/ 0 w 7644190"/>
              <a:gd name="connsiteY0" fmla="*/ 169333 h 3350381"/>
              <a:gd name="connsiteX1" fmla="*/ 108857 w 7644190"/>
              <a:gd name="connsiteY1" fmla="*/ 3350381 h 3350381"/>
              <a:gd name="connsiteX2" fmla="*/ 7474857 w 7644190"/>
              <a:gd name="connsiteY2" fmla="*/ 3217333 h 3350381"/>
              <a:gd name="connsiteX3" fmla="*/ 7644190 w 7644190"/>
              <a:gd name="connsiteY3" fmla="*/ 0 h 3350381"/>
              <a:gd name="connsiteX4" fmla="*/ 0 w 7644190"/>
              <a:gd name="connsiteY4" fmla="*/ 169333 h 335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4190" h="3350381">
                <a:moveTo>
                  <a:pt x="0" y="169333"/>
                </a:moveTo>
                <a:lnTo>
                  <a:pt x="108857" y="3350381"/>
                </a:lnTo>
                <a:lnTo>
                  <a:pt x="7474857" y="3217333"/>
                </a:lnTo>
                <a:lnTo>
                  <a:pt x="7644190" y="0"/>
                </a:lnTo>
                <a:lnTo>
                  <a:pt x="0" y="169333"/>
                </a:lnTo>
                <a:close/>
              </a:path>
            </a:pathLst>
          </a:custGeom>
          <a:solidFill>
            <a:srgbClr val="EFF0F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8242679" y="3652608"/>
            <a:ext cx="423783" cy="2626373"/>
          </a:xfrm>
          <a:custGeom>
            <a:avLst/>
            <a:gdLst>
              <a:gd name="connsiteX0" fmla="*/ 11036 w 400742"/>
              <a:gd name="connsiteY0" fmla="*/ 176084 h 2717738"/>
              <a:gd name="connsiteX1" fmla="*/ 289226 w 400742"/>
              <a:gd name="connsiteY1" fmla="*/ 163989 h 2717738"/>
              <a:gd name="connsiteX2" fmla="*/ 349702 w 400742"/>
              <a:gd name="connsiteY2" fmla="*/ 151893 h 2717738"/>
              <a:gd name="connsiteX3" fmla="*/ 349702 w 400742"/>
              <a:gd name="connsiteY3" fmla="*/ 1192084 h 2717738"/>
              <a:gd name="connsiteX4" fmla="*/ 385988 w 400742"/>
              <a:gd name="connsiteY4" fmla="*/ 2292750 h 2717738"/>
              <a:gd name="connsiteX5" fmla="*/ 398083 w 400742"/>
              <a:gd name="connsiteY5" fmla="*/ 2607227 h 2717738"/>
              <a:gd name="connsiteX6" fmla="*/ 337607 w 400742"/>
              <a:gd name="connsiteY6" fmla="*/ 2619322 h 2717738"/>
              <a:gd name="connsiteX7" fmla="*/ 71512 w 400742"/>
              <a:gd name="connsiteY7" fmla="*/ 2619322 h 2717738"/>
              <a:gd name="connsiteX8" fmla="*/ 59417 w 400742"/>
              <a:gd name="connsiteY8" fmla="*/ 2510465 h 2717738"/>
              <a:gd name="connsiteX9" fmla="*/ 11036 w 400742"/>
              <a:gd name="connsiteY9" fmla="*/ 176084 h 2717738"/>
              <a:gd name="connsiteX0" fmla="*/ 8906 w 422803"/>
              <a:gd name="connsiteY0" fmla="*/ 298993 h 2634928"/>
              <a:gd name="connsiteX1" fmla="*/ 311287 w 422803"/>
              <a:gd name="connsiteY1" fmla="*/ 93375 h 2634928"/>
              <a:gd name="connsiteX2" fmla="*/ 371763 w 422803"/>
              <a:gd name="connsiteY2" fmla="*/ 81279 h 2634928"/>
              <a:gd name="connsiteX3" fmla="*/ 371763 w 422803"/>
              <a:gd name="connsiteY3" fmla="*/ 1121470 h 2634928"/>
              <a:gd name="connsiteX4" fmla="*/ 408049 w 422803"/>
              <a:gd name="connsiteY4" fmla="*/ 2222136 h 2634928"/>
              <a:gd name="connsiteX5" fmla="*/ 420144 w 422803"/>
              <a:gd name="connsiteY5" fmla="*/ 2536613 h 2634928"/>
              <a:gd name="connsiteX6" fmla="*/ 359668 w 422803"/>
              <a:gd name="connsiteY6" fmla="*/ 2548708 h 2634928"/>
              <a:gd name="connsiteX7" fmla="*/ 93573 w 422803"/>
              <a:gd name="connsiteY7" fmla="*/ 2548708 h 2634928"/>
              <a:gd name="connsiteX8" fmla="*/ 81478 w 422803"/>
              <a:gd name="connsiteY8" fmla="*/ 2439851 h 2634928"/>
              <a:gd name="connsiteX9" fmla="*/ 8906 w 422803"/>
              <a:gd name="connsiteY9" fmla="*/ 298993 h 2634928"/>
              <a:gd name="connsiteX0" fmla="*/ 50 w 413947"/>
              <a:gd name="connsiteY0" fmla="*/ 298993 h 2634928"/>
              <a:gd name="connsiteX1" fmla="*/ 302431 w 413947"/>
              <a:gd name="connsiteY1" fmla="*/ 93375 h 2634928"/>
              <a:gd name="connsiteX2" fmla="*/ 362907 w 413947"/>
              <a:gd name="connsiteY2" fmla="*/ 81279 h 2634928"/>
              <a:gd name="connsiteX3" fmla="*/ 362907 w 413947"/>
              <a:gd name="connsiteY3" fmla="*/ 1121470 h 2634928"/>
              <a:gd name="connsiteX4" fmla="*/ 399193 w 413947"/>
              <a:gd name="connsiteY4" fmla="*/ 2222136 h 2634928"/>
              <a:gd name="connsiteX5" fmla="*/ 411288 w 413947"/>
              <a:gd name="connsiteY5" fmla="*/ 2536613 h 2634928"/>
              <a:gd name="connsiteX6" fmla="*/ 350812 w 413947"/>
              <a:gd name="connsiteY6" fmla="*/ 2548708 h 2634928"/>
              <a:gd name="connsiteX7" fmla="*/ 84717 w 413947"/>
              <a:gd name="connsiteY7" fmla="*/ 2548708 h 2634928"/>
              <a:gd name="connsiteX8" fmla="*/ 72622 w 413947"/>
              <a:gd name="connsiteY8" fmla="*/ 2439851 h 2634928"/>
              <a:gd name="connsiteX9" fmla="*/ 50 w 413947"/>
              <a:gd name="connsiteY9" fmla="*/ 298993 h 2634928"/>
              <a:gd name="connsiteX0" fmla="*/ 50 w 413947"/>
              <a:gd name="connsiteY0" fmla="*/ 290027 h 2625962"/>
              <a:gd name="connsiteX1" fmla="*/ 121004 w 413947"/>
              <a:gd name="connsiteY1" fmla="*/ 48123 h 2625962"/>
              <a:gd name="connsiteX2" fmla="*/ 302431 w 413947"/>
              <a:gd name="connsiteY2" fmla="*/ 84409 h 2625962"/>
              <a:gd name="connsiteX3" fmla="*/ 362907 w 413947"/>
              <a:gd name="connsiteY3" fmla="*/ 72313 h 2625962"/>
              <a:gd name="connsiteX4" fmla="*/ 362907 w 413947"/>
              <a:gd name="connsiteY4" fmla="*/ 1112504 h 2625962"/>
              <a:gd name="connsiteX5" fmla="*/ 399193 w 413947"/>
              <a:gd name="connsiteY5" fmla="*/ 2213170 h 2625962"/>
              <a:gd name="connsiteX6" fmla="*/ 411288 w 413947"/>
              <a:gd name="connsiteY6" fmla="*/ 2527647 h 2625962"/>
              <a:gd name="connsiteX7" fmla="*/ 350812 w 413947"/>
              <a:gd name="connsiteY7" fmla="*/ 2539742 h 2625962"/>
              <a:gd name="connsiteX8" fmla="*/ 84717 w 413947"/>
              <a:gd name="connsiteY8" fmla="*/ 2539742 h 2625962"/>
              <a:gd name="connsiteX9" fmla="*/ 72622 w 413947"/>
              <a:gd name="connsiteY9" fmla="*/ 2430885 h 2625962"/>
              <a:gd name="connsiteX10" fmla="*/ 50 w 413947"/>
              <a:gd name="connsiteY10" fmla="*/ 290027 h 2625962"/>
              <a:gd name="connsiteX0" fmla="*/ 9886 w 423783"/>
              <a:gd name="connsiteY0" fmla="*/ 290438 h 2626373"/>
              <a:gd name="connsiteX1" fmla="*/ 34078 w 423783"/>
              <a:gd name="connsiteY1" fmla="*/ 60629 h 2626373"/>
              <a:gd name="connsiteX2" fmla="*/ 312267 w 423783"/>
              <a:gd name="connsiteY2" fmla="*/ 84820 h 2626373"/>
              <a:gd name="connsiteX3" fmla="*/ 372743 w 423783"/>
              <a:gd name="connsiteY3" fmla="*/ 72724 h 2626373"/>
              <a:gd name="connsiteX4" fmla="*/ 372743 w 423783"/>
              <a:gd name="connsiteY4" fmla="*/ 1112915 h 2626373"/>
              <a:gd name="connsiteX5" fmla="*/ 409029 w 423783"/>
              <a:gd name="connsiteY5" fmla="*/ 2213581 h 2626373"/>
              <a:gd name="connsiteX6" fmla="*/ 421124 w 423783"/>
              <a:gd name="connsiteY6" fmla="*/ 2528058 h 2626373"/>
              <a:gd name="connsiteX7" fmla="*/ 360648 w 423783"/>
              <a:gd name="connsiteY7" fmla="*/ 2540153 h 2626373"/>
              <a:gd name="connsiteX8" fmla="*/ 94553 w 423783"/>
              <a:gd name="connsiteY8" fmla="*/ 2540153 h 2626373"/>
              <a:gd name="connsiteX9" fmla="*/ 82458 w 423783"/>
              <a:gd name="connsiteY9" fmla="*/ 2431296 h 2626373"/>
              <a:gd name="connsiteX10" fmla="*/ 9886 w 423783"/>
              <a:gd name="connsiteY10" fmla="*/ 290438 h 26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83" h="2626373">
                <a:moveTo>
                  <a:pt x="9886" y="290438"/>
                </a:moveTo>
                <a:cubicBezTo>
                  <a:pt x="1823" y="-104673"/>
                  <a:pt x="-16319" y="94899"/>
                  <a:pt x="34078" y="60629"/>
                </a:cubicBezTo>
                <a:cubicBezTo>
                  <a:pt x="84475" y="26359"/>
                  <a:pt x="255823" y="82804"/>
                  <a:pt x="312267" y="84820"/>
                </a:cubicBezTo>
                <a:cubicBezTo>
                  <a:pt x="368711" y="86836"/>
                  <a:pt x="362664" y="-98625"/>
                  <a:pt x="372743" y="72724"/>
                </a:cubicBezTo>
                <a:cubicBezTo>
                  <a:pt x="382822" y="244073"/>
                  <a:pt x="366695" y="756106"/>
                  <a:pt x="372743" y="1112915"/>
                </a:cubicBezTo>
                <a:cubicBezTo>
                  <a:pt x="378791" y="1469724"/>
                  <a:pt x="400966" y="1977724"/>
                  <a:pt x="409029" y="2213581"/>
                </a:cubicBezTo>
                <a:cubicBezTo>
                  <a:pt x="417092" y="2449438"/>
                  <a:pt x="429188" y="2473629"/>
                  <a:pt x="421124" y="2528058"/>
                </a:cubicBezTo>
                <a:cubicBezTo>
                  <a:pt x="413061" y="2582487"/>
                  <a:pt x="415076" y="2538137"/>
                  <a:pt x="360648" y="2540153"/>
                </a:cubicBezTo>
                <a:cubicBezTo>
                  <a:pt x="306220" y="2542169"/>
                  <a:pt x="140918" y="2558296"/>
                  <a:pt x="94553" y="2540153"/>
                </a:cubicBezTo>
                <a:cubicBezTo>
                  <a:pt x="48188" y="2522010"/>
                  <a:pt x="96569" y="2806248"/>
                  <a:pt x="82458" y="2431296"/>
                </a:cubicBezTo>
                <a:cubicBezTo>
                  <a:pt x="68347" y="2056344"/>
                  <a:pt x="17949" y="685549"/>
                  <a:pt x="9886" y="290438"/>
                </a:cubicBezTo>
                <a:close/>
              </a:path>
            </a:pathLst>
          </a:custGeom>
          <a:solidFill>
            <a:srgbClr val="FF91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598489" y="3652608"/>
            <a:ext cx="423783" cy="2626373"/>
          </a:xfrm>
          <a:custGeom>
            <a:avLst/>
            <a:gdLst>
              <a:gd name="connsiteX0" fmla="*/ 11036 w 400742"/>
              <a:gd name="connsiteY0" fmla="*/ 176084 h 2717738"/>
              <a:gd name="connsiteX1" fmla="*/ 289226 w 400742"/>
              <a:gd name="connsiteY1" fmla="*/ 163989 h 2717738"/>
              <a:gd name="connsiteX2" fmla="*/ 349702 w 400742"/>
              <a:gd name="connsiteY2" fmla="*/ 151893 h 2717738"/>
              <a:gd name="connsiteX3" fmla="*/ 349702 w 400742"/>
              <a:gd name="connsiteY3" fmla="*/ 1192084 h 2717738"/>
              <a:gd name="connsiteX4" fmla="*/ 385988 w 400742"/>
              <a:gd name="connsiteY4" fmla="*/ 2292750 h 2717738"/>
              <a:gd name="connsiteX5" fmla="*/ 398083 w 400742"/>
              <a:gd name="connsiteY5" fmla="*/ 2607227 h 2717738"/>
              <a:gd name="connsiteX6" fmla="*/ 337607 w 400742"/>
              <a:gd name="connsiteY6" fmla="*/ 2619322 h 2717738"/>
              <a:gd name="connsiteX7" fmla="*/ 71512 w 400742"/>
              <a:gd name="connsiteY7" fmla="*/ 2619322 h 2717738"/>
              <a:gd name="connsiteX8" fmla="*/ 59417 w 400742"/>
              <a:gd name="connsiteY8" fmla="*/ 2510465 h 2717738"/>
              <a:gd name="connsiteX9" fmla="*/ 11036 w 400742"/>
              <a:gd name="connsiteY9" fmla="*/ 176084 h 2717738"/>
              <a:gd name="connsiteX0" fmla="*/ 8906 w 422803"/>
              <a:gd name="connsiteY0" fmla="*/ 298993 h 2634928"/>
              <a:gd name="connsiteX1" fmla="*/ 311287 w 422803"/>
              <a:gd name="connsiteY1" fmla="*/ 93375 h 2634928"/>
              <a:gd name="connsiteX2" fmla="*/ 371763 w 422803"/>
              <a:gd name="connsiteY2" fmla="*/ 81279 h 2634928"/>
              <a:gd name="connsiteX3" fmla="*/ 371763 w 422803"/>
              <a:gd name="connsiteY3" fmla="*/ 1121470 h 2634928"/>
              <a:gd name="connsiteX4" fmla="*/ 408049 w 422803"/>
              <a:gd name="connsiteY4" fmla="*/ 2222136 h 2634928"/>
              <a:gd name="connsiteX5" fmla="*/ 420144 w 422803"/>
              <a:gd name="connsiteY5" fmla="*/ 2536613 h 2634928"/>
              <a:gd name="connsiteX6" fmla="*/ 359668 w 422803"/>
              <a:gd name="connsiteY6" fmla="*/ 2548708 h 2634928"/>
              <a:gd name="connsiteX7" fmla="*/ 93573 w 422803"/>
              <a:gd name="connsiteY7" fmla="*/ 2548708 h 2634928"/>
              <a:gd name="connsiteX8" fmla="*/ 81478 w 422803"/>
              <a:gd name="connsiteY8" fmla="*/ 2439851 h 2634928"/>
              <a:gd name="connsiteX9" fmla="*/ 8906 w 422803"/>
              <a:gd name="connsiteY9" fmla="*/ 298993 h 2634928"/>
              <a:gd name="connsiteX0" fmla="*/ 50 w 413947"/>
              <a:gd name="connsiteY0" fmla="*/ 298993 h 2634928"/>
              <a:gd name="connsiteX1" fmla="*/ 302431 w 413947"/>
              <a:gd name="connsiteY1" fmla="*/ 93375 h 2634928"/>
              <a:gd name="connsiteX2" fmla="*/ 362907 w 413947"/>
              <a:gd name="connsiteY2" fmla="*/ 81279 h 2634928"/>
              <a:gd name="connsiteX3" fmla="*/ 362907 w 413947"/>
              <a:gd name="connsiteY3" fmla="*/ 1121470 h 2634928"/>
              <a:gd name="connsiteX4" fmla="*/ 399193 w 413947"/>
              <a:gd name="connsiteY4" fmla="*/ 2222136 h 2634928"/>
              <a:gd name="connsiteX5" fmla="*/ 411288 w 413947"/>
              <a:gd name="connsiteY5" fmla="*/ 2536613 h 2634928"/>
              <a:gd name="connsiteX6" fmla="*/ 350812 w 413947"/>
              <a:gd name="connsiteY6" fmla="*/ 2548708 h 2634928"/>
              <a:gd name="connsiteX7" fmla="*/ 84717 w 413947"/>
              <a:gd name="connsiteY7" fmla="*/ 2548708 h 2634928"/>
              <a:gd name="connsiteX8" fmla="*/ 72622 w 413947"/>
              <a:gd name="connsiteY8" fmla="*/ 2439851 h 2634928"/>
              <a:gd name="connsiteX9" fmla="*/ 50 w 413947"/>
              <a:gd name="connsiteY9" fmla="*/ 298993 h 2634928"/>
              <a:gd name="connsiteX0" fmla="*/ 50 w 413947"/>
              <a:gd name="connsiteY0" fmla="*/ 290027 h 2625962"/>
              <a:gd name="connsiteX1" fmla="*/ 121004 w 413947"/>
              <a:gd name="connsiteY1" fmla="*/ 48123 h 2625962"/>
              <a:gd name="connsiteX2" fmla="*/ 302431 w 413947"/>
              <a:gd name="connsiteY2" fmla="*/ 84409 h 2625962"/>
              <a:gd name="connsiteX3" fmla="*/ 362907 w 413947"/>
              <a:gd name="connsiteY3" fmla="*/ 72313 h 2625962"/>
              <a:gd name="connsiteX4" fmla="*/ 362907 w 413947"/>
              <a:gd name="connsiteY4" fmla="*/ 1112504 h 2625962"/>
              <a:gd name="connsiteX5" fmla="*/ 399193 w 413947"/>
              <a:gd name="connsiteY5" fmla="*/ 2213170 h 2625962"/>
              <a:gd name="connsiteX6" fmla="*/ 411288 w 413947"/>
              <a:gd name="connsiteY6" fmla="*/ 2527647 h 2625962"/>
              <a:gd name="connsiteX7" fmla="*/ 350812 w 413947"/>
              <a:gd name="connsiteY7" fmla="*/ 2539742 h 2625962"/>
              <a:gd name="connsiteX8" fmla="*/ 84717 w 413947"/>
              <a:gd name="connsiteY8" fmla="*/ 2539742 h 2625962"/>
              <a:gd name="connsiteX9" fmla="*/ 72622 w 413947"/>
              <a:gd name="connsiteY9" fmla="*/ 2430885 h 2625962"/>
              <a:gd name="connsiteX10" fmla="*/ 50 w 413947"/>
              <a:gd name="connsiteY10" fmla="*/ 290027 h 2625962"/>
              <a:gd name="connsiteX0" fmla="*/ 9886 w 423783"/>
              <a:gd name="connsiteY0" fmla="*/ 290438 h 2626373"/>
              <a:gd name="connsiteX1" fmla="*/ 34078 w 423783"/>
              <a:gd name="connsiteY1" fmla="*/ 60629 h 2626373"/>
              <a:gd name="connsiteX2" fmla="*/ 312267 w 423783"/>
              <a:gd name="connsiteY2" fmla="*/ 84820 h 2626373"/>
              <a:gd name="connsiteX3" fmla="*/ 372743 w 423783"/>
              <a:gd name="connsiteY3" fmla="*/ 72724 h 2626373"/>
              <a:gd name="connsiteX4" fmla="*/ 372743 w 423783"/>
              <a:gd name="connsiteY4" fmla="*/ 1112915 h 2626373"/>
              <a:gd name="connsiteX5" fmla="*/ 409029 w 423783"/>
              <a:gd name="connsiteY5" fmla="*/ 2213581 h 2626373"/>
              <a:gd name="connsiteX6" fmla="*/ 421124 w 423783"/>
              <a:gd name="connsiteY6" fmla="*/ 2528058 h 2626373"/>
              <a:gd name="connsiteX7" fmla="*/ 360648 w 423783"/>
              <a:gd name="connsiteY7" fmla="*/ 2540153 h 2626373"/>
              <a:gd name="connsiteX8" fmla="*/ 94553 w 423783"/>
              <a:gd name="connsiteY8" fmla="*/ 2540153 h 2626373"/>
              <a:gd name="connsiteX9" fmla="*/ 82458 w 423783"/>
              <a:gd name="connsiteY9" fmla="*/ 2431296 h 2626373"/>
              <a:gd name="connsiteX10" fmla="*/ 9886 w 423783"/>
              <a:gd name="connsiteY10" fmla="*/ 290438 h 26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83" h="2626373">
                <a:moveTo>
                  <a:pt x="9886" y="290438"/>
                </a:moveTo>
                <a:cubicBezTo>
                  <a:pt x="1823" y="-104673"/>
                  <a:pt x="-16319" y="94899"/>
                  <a:pt x="34078" y="60629"/>
                </a:cubicBezTo>
                <a:cubicBezTo>
                  <a:pt x="84475" y="26359"/>
                  <a:pt x="255823" y="82804"/>
                  <a:pt x="312267" y="84820"/>
                </a:cubicBezTo>
                <a:cubicBezTo>
                  <a:pt x="368711" y="86836"/>
                  <a:pt x="362664" y="-98625"/>
                  <a:pt x="372743" y="72724"/>
                </a:cubicBezTo>
                <a:cubicBezTo>
                  <a:pt x="382822" y="244073"/>
                  <a:pt x="366695" y="756106"/>
                  <a:pt x="372743" y="1112915"/>
                </a:cubicBezTo>
                <a:cubicBezTo>
                  <a:pt x="378791" y="1469724"/>
                  <a:pt x="400966" y="1977724"/>
                  <a:pt x="409029" y="2213581"/>
                </a:cubicBezTo>
                <a:cubicBezTo>
                  <a:pt x="417092" y="2449438"/>
                  <a:pt x="429188" y="2473629"/>
                  <a:pt x="421124" y="2528058"/>
                </a:cubicBezTo>
                <a:cubicBezTo>
                  <a:pt x="413061" y="2582487"/>
                  <a:pt x="415076" y="2538137"/>
                  <a:pt x="360648" y="2540153"/>
                </a:cubicBezTo>
                <a:cubicBezTo>
                  <a:pt x="306220" y="2542169"/>
                  <a:pt x="140918" y="2558296"/>
                  <a:pt x="94553" y="2540153"/>
                </a:cubicBezTo>
                <a:cubicBezTo>
                  <a:pt x="48188" y="2522010"/>
                  <a:pt x="96569" y="2806248"/>
                  <a:pt x="82458" y="2431296"/>
                </a:cubicBezTo>
                <a:cubicBezTo>
                  <a:pt x="68347" y="2056344"/>
                  <a:pt x="17949" y="685549"/>
                  <a:pt x="9886" y="290438"/>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6289524" y="4281714"/>
            <a:ext cx="1378857" cy="858762"/>
          </a:xfrm>
          <a:custGeom>
            <a:avLst/>
            <a:gdLst>
              <a:gd name="connsiteX0" fmla="*/ 24190 w 1378857"/>
              <a:gd name="connsiteY0" fmla="*/ 48381 h 858762"/>
              <a:gd name="connsiteX1" fmla="*/ 1294190 w 1378857"/>
              <a:gd name="connsiteY1" fmla="*/ 0 h 858762"/>
              <a:gd name="connsiteX2" fmla="*/ 1378857 w 1378857"/>
              <a:gd name="connsiteY2" fmla="*/ 846667 h 858762"/>
              <a:gd name="connsiteX3" fmla="*/ 36286 w 1378857"/>
              <a:gd name="connsiteY3" fmla="*/ 858762 h 858762"/>
              <a:gd name="connsiteX4" fmla="*/ 0 w 1378857"/>
              <a:gd name="connsiteY4" fmla="*/ 145143 h 85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857" h="858762">
                <a:moveTo>
                  <a:pt x="24190" y="48381"/>
                </a:moveTo>
                <a:lnTo>
                  <a:pt x="1294190" y="0"/>
                </a:lnTo>
                <a:lnTo>
                  <a:pt x="1378857" y="846667"/>
                </a:lnTo>
                <a:lnTo>
                  <a:pt x="36286" y="858762"/>
                </a:lnTo>
                <a:lnTo>
                  <a:pt x="0" y="14514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a:off x="3737429" y="4692952"/>
            <a:ext cx="1729619" cy="495905"/>
          </a:xfrm>
          <a:custGeom>
            <a:avLst/>
            <a:gdLst>
              <a:gd name="connsiteX0" fmla="*/ 1620761 w 1729619"/>
              <a:gd name="connsiteY0" fmla="*/ 0 h 495905"/>
              <a:gd name="connsiteX1" fmla="*/ 0 w 1729619"/>
              <a:gd name="connsiteY1" fmla="*/ 48381 h 495905"/>
              <a:gd name="connsiteX2" fmla="*/ 24190 w 1729619"/>
              <a:gd name="connsiteY2" fmla="*/ 495905 h 495905"/>
              <a:gd name="connsiteX3" fmla="*/ 1669142 w 1729619"/>
              <a:gd name="connsiteY3" fmla="*/ 447524 h 495905"/>
              <a:gd name="connsiteX4" fmla="*/ 1729619 w 1729619"/>
              <a:gd name="connsiteY4" fmla="*/ 24191 h 49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619" h="495905">
                <a:moveTo>
                  <a:pt x="1620761" y="0"/>
                </a:moveTo>
                <a:lnTo>
                  <a:pt x="0" y="48381"/>
                </a:lnTo>
                <a:lnTo>
                  <a:pt x="24190" y="495905"/>
                </a:lnTo>
                <a:lnTo>
                  <a:pt x="1669142" y="447524"/>
                </a:lnTo>
                <a:lnTo>
                  <a:pt x="1729619" y="2419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Freeform 35"/>
          <p:cNvSpPr/>
          <p:nvPr/>
        </p:nvSpPr>
        <p:spPr>
          <a:xfrm>
            <a:off x="1644952" y="4596190"/>
            <a:ext cx="1088572" cy="955524"/>
          </a:xfrm>
          <a:custGeom>
            <a:avLst/>
            <a:gdLst>
              <a:gd name="connsiteX0" fmla="*/ 0 w 1088572"/>
              <a:gd name="connsiteY0" fmla="*/ 0 h 955524"/>
              <a:gd name="connsiteX1" fmla="*/ 943429 w 1088572"/>
              <a:gd name="connsiteY1" fmla="*/ 0 h 955524"/>
              <a:gd name="connsiteX2" fmla="*/ 1088572 w 1088572"/>
              <a:gd name="connsiteY2" fmla="*/ 943429 h 955524"/>
              <a:gd name="connsiteX3" fmla="*/ 60477 w 1088572"/>
              <a:gd name="connsiteY3" fmla="*/ 955524 h 955524"/>
              <a:gd name="connsiteX4" fmla="*/ 0 w 1088572"/>
              <a:gd name="connsiteY4" fmla="*/ 72572 h 955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72" h="955524">
                <a:moveTo>
                  <a:pt x="0" y="0"/>
                </a:moveTo>
                <a:lnTo>
                  <a:pt x="943429" y="0"/>
                </a:lnTo>
                <a:lnTo>
                  <a:pt x="1088572" y="943429"/>
                </a:lnTo>
                <a:lnTo>
                  <a:pt x="60477" y="955524"/>
                </a:lnTo>
                <a:lnTo>
                  <a:pt x="0" y="72572"/>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Freeform 36"/>
          <p:cNvSpPr/>
          <p:nvPr/>
        </p:nvSpPr>
        <p:spPr>
          <a:xfrm>
            <a:off x="1475619" y="3568095"/>
            <a:ext cx="1161143" cy="495905"/>
          </a:xfrm>
          <a:custGeom>
            <a:avLst/>
            <a:gdLst>
              <a:gd name="connsiteX0" fmla="*/ 12095 w 1161143"/>
              <a:gd name="connsiteY0" fmla="*/ 12095 h 495905"/>
              <a:gd name="connsiteX1" fmla="*/ 0 w 1161143"/>
              <a:gd name="connsiteY1" fmla="*/ 471715 h 495905"/>
              <a:gd name="connsiteX2" fmla="*/ 1112762 w 1161143"/>
              <a:gd name="connsiteY2" fmla="*/ 495905 h 495905"/>
              <a:gd name="connsiteX3" fmla="*/ 1161143 w 1161143"/>
              <a:gd name="connsiteY3" fmla="*/ 0 h 495905"/>
              <a:gd name="connsiteX4" fmla="*/ 96762 w 1161143"/>
              <a:gd name="connsiteY4" fmla="*/ 0 h 49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143" h="495905">
                <a:moveTo>
                  <a:pt x="12095" y="12095"/>
                </a:moveTo>
                <a:lnTo>
                  <a:pt x="0" y="471715"/>
                </a:lnTo>
                <a:lnTo>
                  <a:pt x="1112762" y="495905"/>
                </a:lnTo>
                <a:lnTo>
                  <a:pt x="1161143" y="0"/>
                </a:lnTo>
                <a:lnTo>
                  <a:pt x="96762" y="0"/>
                </a:lnTo>
              </a:path>
            </a:pathLst>
          </a:custGeom>
          <a:solidFill>
            <a:srgbClr val="000090"/>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a:off x="3447143" y="3556000"/>
            <a:ext cx="1052286" cy="616857"/>
          </a:xfrm>
          <a:custGeom>
            <a:avLst/>
            <a:gdLst>
              <a:gd name="connsiteX0" fmla="*/ 0 w 1052286"/>
              <a:gd name="connsiteY0" fmla="*/ 0 h 616857"/>
              <a:gd name="connsiteX1" fmla="*/ 12095 w 1052286"/>
              <a:gd name="connsiteY1" fmla="*/ 616857 h 616857"/>
              <a:gd name="connsiteX2" fmla="*/ 1016000 w 1052286"/>
              <a:gd name="connsiteY2" fmla="*/ 580571 h 616857"/>
              <a:gd name="connsiteX3" fmla="*/ 1052286 w 1052286"/>
              <a:gd name="connsiteY3" fmla="*/ 0 h 616857"/>
              <a:gd name="connsiteX4" fmla="*/ 60476 w 1052286"/>
              <a:gd name="connsiteY4" fmla="*/ 12095 h 61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286" h="616857">
                <a:moveTo>
                  <a:pt x="0" y="0"/>
                </a:moveTo>
                <a:lnTo>
                  <a:pt x="12095" y="616857"/>
                </a:lnTo>
                <a:lnTo>
                  <a:pt x="1016000" y="580571"/>
                </a:lnTo>
                <a:lnTo>
                  <a:pt x="1052286" y="0"/>
                </a:lnTo>
                <a:lnTo>
                  <a:pt x="60476" y="12095"/>
                </a:lnTo>
              </a:path>
            </a:pathLst>
          </a:custGeom>
          <a:solidFill>
            <a:srgbClr val="79B9FF"/>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Freeform 38"/>
          <p:cNvSpPr/>
          <p:nvPr/>
        </p:nvSpPr>
        <p:spPr>
          <a:xfrm>
            <a:off x="4523619" y="3507619"/>
            <a:ext cx="1064381" cy="641048"/>
          </a:xfrm>
          <a:custGeom>
            <a:avLst/>
            <a:gdLst>
              <a:gd name="connsiteX0" fmla="*/ 48381 w 1064381"/>
              <a:gd name="connsiteY0" fmla="*/ 72571 h 641048"/>
              <a:gd name="connsiteX1" fmla="*/ 0 w 1064381"/>
              <a:gd name="connsiteY1" fmla="*/ 641048 h 641048"/>
              <a:gd name="connsiteX2" fmla="*/ 1040191 w 1064381"/>
              <a:gd name="connsiteY2" fmla="*/ 641048 h 641048"/>
              <a:gd name="connsiteX3" fmla="*/ 1064381 w 1064381"/>
              <a:gd name="connsiteY3" fmla="*/ 0 h 641048"/>
              <a:gd name="connsiteX4" fmla="*/ 48381 w 1064381"/>
              <a:gd name="connsiteY4" fmla="*/ 72571 h 64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381" h="641048">
                <a:moveTo>
                  <a:pt x="48381" y="72571"/>
                </a:moveTo>
                <a:lnTo>
                  <a:pt x="0" y="641048"/>
                </a:lnTo>
                <a:lnTo>
                  <a:pt x="1040191" y="641048"/>
                </a:lnTo>
                <a:lnTo>
                  <a:pt x="1064381" y="0"/>
                </a:lnTo>
                <a:lnTo>
                  <a:pt x="48381" y="72571"/>
                </a:lnTo>
                <a:close/>
              </a:path>
            </a:pathLst>
          </a:custGeom>
          <a:solidFill>
            <a:srgbClr val="FF91A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reeform 39"/>
          <p:cNvSpPr/>
          <p:nvPr/>
        </p:nvSpPr>
        <p:spPr>
          <a:xfrm>
            <a:off x="1572381" y="6108095"/>
            <a:ext cx="1185333" cy="423334"/>
          </a:xfrm>
          <a:custGeom>
            <a:avLst/>
            <a:gdLst>
              <a:gd name="connsiteX0" fmla="*/ 0 w 1185333"/>
              <a:gd name="connsiteY0" fmla="*/ 24191 h 423334"/>
              <a:gd name="connsiteX1" fmla="*/ 36286 w 1185333"/>
              <a:gd name="connsiteY1" fmla="*/ 423334 h 423334"/>
              <a:gd name="connsiteX2" fmla="*/ 1185333 w 1185333"/>
              <a:gd name="connsiteY2" fmla="*/ 387048 h 423334"/>
              <a:gd name="connsiteX3" fmla="*/ 1185333 w 1185333"/>
              <a:gd name="connsiteY3" fmla="*/ 0 h 423334"/>
              <a:gd name="connsiteX4" fmla="*/ 72571 w 1185333"/>
              <a:gd name="connsiteY4" fmla="*/ 12095 h 42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333" h="423334">
                <a:moveTo>
                  <a:pt x="0" y="24191"/>
                </a:moveTo>
                <a:lnTo>
                  <a:pt x="36286" y="423334"/>
                </a:lnTo>
                <a:lnTo>
                  <a:pt x="1185333" y="387048"/>
                </a:lnTo>
                <a:lnTo>
                  <a:pt x="1185333" y="0"/>
                </a:lnTo>
                <a:lnTo>
                  <a:pt x="72571" y="1209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Freeform 40"/>
          <p:cNvSpPr/>
          <p:nvPr/>
        </p:nvSpPr>
        <p:spPr>
          <a:xfrm>
            <a:off x="7656083" y="4463143"/>
            <a:ext cx="533891" cy="399242"/>
          </a:xfrm>
          <a:custGeom>
            <a:avLst/>
            <a:gdLst>
              <a:gd name="connsiteX0" fmla="*/ 109060 w 533891"/>
              <a:gd name="connsiteY0" fmla="*/ 0 h 399242"/>
              <a:gd name="connsiteX1" fmla="*/ 203 w 533891"/>
              <a:gd name="connsiteY1" fmla="*/ 217714 h 399242"/>
              <a:gd name="connsiteX2" fmla="*/ 133250 w 533891"/>
              <a:gd name="connsiteY2" fmla="*/ 399143 h 399242"/>
              <a:gd name="connsiteX3" fmla="*/ 36488 w 533891"/>
              <a:gd name="connsiteY3" fmla="*/ 193524 h 399242"/>
              <a:gd name="connsiteX4" fmla="*/ 520298 w 533891"/>
              <a:gd name="connsiteY4" fmla="*/ 169333 h 399242"/>
              <a:gd name="connsiteX5" fmla="*/ 411441 w 533891"/>
              <a:gd name="connsiteY5" fmla="*/ 12095 h 399242"/>
              <a:gd name="connsiteX6" fmla="*/ 532393 w 533891"/>
              <a:gd name="connsiteY6" fmla="*/ 205619 h 399242"/>
              <a:gd name="connsiteX7" fmla="*/ 435631 w 533891"/>
              <a:gd name="connsiteY7" fmla="*/ 362857 h 399242"/>
              <a:gd name="connsiteX8" fmla="*/ 496107 w 533891"/>
              <a:gd name="connsiteY8" fmla="*/ 169333 h 399242"/>
              <a:gd name="connsiteX9" fmla="*/ 24393 w 533891"/>
              <a:gd name="connsiteY9" fmla="*/ 157238 h 39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891" h="399242">
                <a:moveTo>
                  <a:pt x="109060" y="0"/>
                </a:moveTo>
                <a:cubicBezTo>
                  <a:pt x="52615" y="75595"/>
                  <a:pt x="-3829" y="151190"/>
                  <a:pt x="203" y="217714"/>
                </a:cubicBezTo>
                <a:cubicBezTo>
                  <a:pt x="4235" y="284238"/>
                  <a:pt x="127203" y="403175"/>
                  <a:pt x="133250" y="399143"/>
                </a:cubicBezTo>
                <a:cubicBezTo>
                  <a:pt x="139297" y="395111"/>
                  <a:pt x="-28020" y="231826"/>
                  <a:pt x="36488" y="193524"/>
                </a:cubicBezTo>
                <a:cubicBezTo>
                  <a:pt x="100996" y="155222"/>
                  <a:pt x="457806" y="199571"/>
                  <a:pt x="520298" y="169333"/>
                </a:cubicBezTo>
                <a:cubicBezTo>
                  <a:pt x="582790" y="139095"/>
                  <a:pt x="409425" y="6047"/>
                  <a:pt x="411441" y="12095"/>
                </a:cubicBezTo>
                <a:cubicBezTo>
                  <a:pt x="413457" y="18143"/>
                  <a:pt x="528361" y="147159"/>
                  <a:pt x="532393" y="205619"/>
                </a:cubicBezTo>
                <a:cubicBezTo>
                  <a:pt x="536425" y="264079"/>
                  <a:pt x="441679" y="368905"/>
                  <a:pt x="435631" y="362857"/>
                </a:cubicBezTo>
                <a:cubicBezTo>
                  <a:pt x="429583" y="356809"/>
                  <a:pt x="564647" y="203603"/>
                  <a:pt x="496107" y="169333"/>
                </a:cubicBezTo>
                <a:cubicBezTo>
                  <a:pt x="427567" y="135063"/>
                  <a:pt x="225980" y="146150"/>
                  <a:pt x="24393" y="157238"/>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Freeform 41"/>
          <p:cNvSpPr/>
          <p:nvPr/>
        </p:nvSpPr>
        <p:spPr>
          <a:xfrm>
            <a:off x="5458390" y="4668627"/>
            <a:ext cx="794286" cy="520410"/>
          </a:xfrm>
          <a:custGeom>
            <a:avLst/>
            <a:gdLst>
              <a:gd name="connsiteX0" fmla="*/ 565039 w 794286"/>
              <a:gd name="connsiteY0" fmla="*/ 135 h 520410"/>
              <a:gd name="connsiteX1" fmla="*/ 782753 w 794286"/>
              <a:gd name="connsiteY1" fmla="*/ 169468 h 520410"/>
              <a:gd name="connsiteX2" fmla="*/ 637610 w 794286"/>
              <a:gd name="connsiteY2" fmla="*/ 520230 h 520410"/>
              <a:gd name="connsiteX3" fmla="*/ 770658 w 794286"/>
              <a:gd name="connsiteY3" fmla="*/ 217849 h 520410"/>
              <a:gd name="connsiteX4" fmla="*/ 57039 w 794286"/>
              <a:gd name="connsiteY4" fmla="*/ 242040 h 520410"/>
              <a:gd name="connsiteX5" fmla="*/ 190086 w 794286"/>
              <a:gd name="connsiteY5" fmla="*/ 72706 h 520410"/>
              <a:gd name="connsiteX6" fmla="*/ 32848 w 794286"/>
              <a:gd name="connsiteY6" fmla="*/ 242040 h 520410"/>
              <a:gd name="connsiteX7" fmla="*/ 177991 w 794286"/>
              <a:gd name="connsiteY7" fmla="*/ 471849 h 520410"/>
              <a:gd name="connsiteX8" fmla="*/ 20753 w 794286"/>
              <a:gd name="connsiteY8" fmla="*/ 217849 h 520410"/>
              <a:gd name="connsiteX9" fmla="*/ 734372 w 794286"/>
              <a:gd name="connsiteY9" fmla="*/ 193659 h 520410"/>
              <a:gd name="connsiteX10" fmla="*/ 565039 w 794286"/>
              <a:gd name="connsiteY10" fmla="*/ 135 h 52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4286" h="520410">
                <a:moveTo>
                  <a:pt x="565039" y="135"/>
                </a:moveTo>
                <a:cubicBezTo>
                  <a:pt x="573103" y="-3897"/>
                  <a:pt x="770658" y="82786"/>
                  <a:pt x="782753" y="169468"/>
                </a:cubicBezTo>
                <a:cubicBezTo>
                  <a:pt x="794848" y="256150"/>
                  <a:pt x="639626" y="512166"/>
                  <a:pt x="637610" y="520230"/>
                </a:cubicBezTo>
                <a:cubicBezTo>
                  <a:pt x="635594" y="528294"/>
                  <a:pt x="867420" y="264214"/>
                  <a:pt x="770658" y="217849"/>
                </a:cubicBezTo>
                <a:cubicBezTo>
                  <a:pt x="673896" y="171484"/>
                  <a:pt x="153801" y="266230"/>
                  <a:pt x="57039" y="242040"/>
                </a:cubicBezTo>
                <a:cubicBezTo>
                  <a:pt x="-39723" y="217850"/>
                  <a:pt x="194118" y="72706"/>
                  <a:pt x="190086" y="72706"/>
                </a:cubicBezTo>
                <a:cubicBezTo>
                  <a:pt x="186054" y="72706"/>
                  <a:pt x="34864" y="175516"/>
                  <a:pt x="32848" y="242040"/>
                </a:cubicBezTo>
                <a:cubicBezTo>
                  <a:pt x="30832" y="308564"/>
                  <a:pt x="180007" y="475881"/>
                  <a:pt x="177991" y="471849"/>
                </a:cubicBezTo>
                <a:cubicBezTo>
                  <a:pt x="175975" y="467817"/>
                  <a:pt x="-71977" y="264214"/>
                  <a:pt x="20753" y="217849"/>
                </a:cubicBezTo>
                <a:cubicBezTo>
                  <a:pt x="113483" y="171484"/>
                  <a:pt x="641642" y="227929"/>
                  <a:pt x="734372" y="193659"/>
                </a:cubicBezTo>
                <a:cubicBezTo>
                  <a:pt x="827102" y="159389"/>
                  <a:pt x="556975" y="4167"/>
                  <a:pt x="565039" y="135"/>
                </a:cubicBezTo>
                <a:close/>
              </a:path>
            </a:pathLst>
          </a:custGeom>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reeform 42"/>
          <p:cNvSpPr/>
          <p:nvPr/>
        </p:nvSpPr>
        <p:spPr>
          <a:xfrm>
            <a:off x="2656912" y="4826000"/>
            <a:ext cx="1086422" cy="495949"/>
          </a:xfrm>
          <a:custGeom>
            <a:avLst/>
            <a:gdLst>
              <a:gd name="connsiteX0" fmla="*/ 729755 w 1086422"/>
              <a:gd name="connsiteY0" fmla="*/ 0 h 495949"/>
              <a:gd name="connsiteX1" fmla="*/ 983755 w 1086422"/>
              <a:gd name="connsiteY1" fmla="*/ 157238 h 495949"/>
              <a:gd name="connsiteX2" fmla="*/ 911183 w 1086422"/>
              <a:gd name="connsiteY2" fmla="*/ 495905 h 495949"/>
              <a:gd name="connsiteX3" fmla="*/ 1044231 w 1086422"/>
              <a:gd name="connsiteY3" fmla="*/ 181429 h 495949"/>
              <a:gd name="connsiteX4" fmla="*/ 52421 w 1086422"/>
              <a:gd name="connsiteY4" fmla="*/ 217714 h 495949"/>
              <a:gd name="connsiteX5" fmla="*/ 233850 w 1086422"/>
              <a:gd name="connsiteY5" fmla="*/ 24190 h 495949"/>
              <a:gd name="connsiteX6" fmla="*/ 52421 w 1086422"/>
              <a:gd name="connsiteY6" fmla="*/ 205619 h 495949"/>
              <a:gd name="connsiteX7" fmla="*/ 258040 w 1086422"/>
              <a:gd name="connsiteY7" fmla="*/ 399143 h 495949"/>
              <a:gd name="connsiteX8" fmla="*/ 28231 w 1086422"/>
              <a:gd name="connsiteY8" fmla="*/ 205619 h 495949"/>
              <a:gd name="connsiteX9" fmla="*/ 1032136 w 1086422"/>
              <a:gd name="connsiteY9" fmla="*/ 145143 h 495949"/>
              <a:gd name="connsiteX10" fmla="*/ 826517 w 1086422"/>
              <a:gd name="connsiteY10" fmla="*/ 12095 h 49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422" h="495949">
                <a:moveTo>
                  <a:pt x="729755" y="0"/>
                </a:moveTo>
                <a:cubicBezTo>
                  <a:pt x="841636" y="37293"/>
                  <a:pt x="953517" y="74587"/>
                  <a:pt x="983755" y="157238"/>
                </a:cubicBezTo>
                <a:cubicBezTo>
                  <a:pt x="1013993" y="239889"/>
                  <a:pt x="901104" y="491873"/>
                  <a:pt x="911183" y="495905"/>
                </a:cubicBezTo>
                <a:cubicBezTo>
                  <a:pt x="921262" y="499937"/>
                  <a:pt x="1187358" y="227794"/>
                  <a:pt x="1044231" y="181429"/>
                </a:cubicBezTo>
                <a:cubicBezTo>
                  <a:pt x="901104" y="135064"/>
                  <a:pt x="187485" y="243921"/>
                  <a:pt x="52421" y="217714"/>
                </a:cubicBezTo>
                <a:cubicBezTo>
                  <a:pt x="-82643" y="191507"/>
                  <a:pt x="233850" y="26206"/>
                  <a:pt x="233850" y="24190"/>
                </a:cubicBezTo>
                <a:cubicBezTo>
                  <a:pt x="233850" y="22174"/>
                  <a:pt x="48389" y="143127"/>
                  <a:pt x="52421" y="205619"/>
                </a:cubicBezTo>
                <a:cubicBezTo>
                  <a:pt x="56453" y="268111"/>
                  <a:pt x="262072" y="399143"/>
                  <a:pt x="258040" y="399143"/>
                </a:cubicBezTo>
                <a:cubicBezTo>
                  <a:pt x="254008" y="399143"/>
                  <a:pt x="-100785" y="247952"/>
                  <a:pt x="28231" y="205619"/>
                </a:cubicBezTo>
                <a:cubicBezTo>
                  <a:pt x="157247" y="163286"/>
                  <a:pt x="899088" y="177397"/>
                  <a:pt x="1032136" y="145143"/>
                </a:cubicBezTo>
                <a:cubicBezTo>
                  <a:pt x="1165184" y="112889"/>
                  <a:pt x="826517" y="12095"/>
                  <a:pt x="826517" y="12095"/>
                </a:cubicBez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Freeform 43"/>
          <p:cNvSpPr/>
          <p:nvPr/>
        </p:nvSpPr>
        <p:spPr>
          <a:xfrm>
            <a:off x="952799" y="4898571"/>
            <a:ext cx="727843" cy="580615"/>
          </a:xfrm>
          <a:custGeom>
            <a:avLst/>
            <a:gdLst>
              <a:gd name="connsiteX0" fmla="*/ 135772 w 727843"/>
              <a:gd name="connsiteY0" fmla="*/ 0 h 580615"/>
              <a:gd name="connsiteX1" fmla="*/ 2725 w 727843"/>
              <a:gd name="connsiteY1" fmla="*/ 254000 h 580615"/>
              <a:gd name="connsiteX2" fmla="*/ 244630 w 727843"/>
              <a:gd name="connsiteY2" fmla="*/ 508000 h 580615"/>
              <a:gd name="connsiteX3" fmla="*/ 14820 w 727843"/>
              <a:gd name="connsiteY3" fmla="*/ 205619 h 580615"/>
              <a:gd name="connsiteX4" fmla="*/ 680058 w 727843"/>
              <a:gd name="connsiteY4" fmla="*/ 181429 h 580615"/>
              <a:gd name="connsiteX5" fmla="*/ 522820 w 727843"/>
              <a:gd name="connsiteY5" fmla="*/ 48381 h 580615"/>
              <a:gd name="connsiteX6" fmla="*/ 667963 w 727843"/>
              <a:gd name="connsiteY6" fmla="*/ 217715 h 580615"/>
              <a:gd name="connsiteX7" fmla="*/ 486534 w 727843"/>
              <a:gd name="connsiteY7" fmla="*/ 580572 h 580615"/>
              <a:gd name="connsiteX8" fmla="*/ 716344 w 727843"/>
              <a:gd name="connsiteY8" fmla="*/ 193524 h 580615"/>
              <a:gd name="connsiteX9" fmla="*/ 51106 w 727843"/>
              <a:gd name="connsiteY9" fmla="*/ 205619 h 580615"/>
              <a:gd name="connsiteX10" fmla="*/ 172058 w 727843"/>
              <a:gd name="connsiteY10" fmla="*/ 36286 h 58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7843" h="580615">
                <a:moveTo>
                  <a:pt x="135772" y="0"/>
                </a:moveTo>
                <a:cubicBezTo>
                  <a:pt x="60177" y="84666"/>
                  <a:pt x="-15418" y="169333"/>
                  <a:pt x="2725" y="254000"/>
                </a:cubicBezTo>
                <a:cubicBezTo>
                  <a:pt x="20868" y="338667"/>
                  <a:pt x="242614" y="516064"/>
                  <a:pt x="244630" y="508000"/>
                </a:cubicBezTo>
                <a:cubicBezTo>
                  <a:pt x="246646" y="499936"/>
                  <a:pt x="-57751" y="260048"/>
                  <a:pt x="14820" y="205619"/>
                </a:cubicBezTo>
                <a:cubicBezTo>
                  <a:pt x="87391" y="151190"/>
                  <a:pt x="595391" y="207635"/>
                  <a:pt x="680058" y="181429"/>
                </a:cubicBezTo>
                <a:cubicBezTo>
                  <a:pt x="764725" y="155223"/>
                  <a:pt x="524836" y="42333"/>
                  <a:pt x="522820" y="48381"/>
                </a:cubicBezTo>
                <a:cubicBezTo>
                  <a:pt x="520804" y="54429"/>
                  <a:pt x="674011" y="129017"/>
                  <a:pt x="667963" y="217715"/>
                </a:cubicBezTo>
                <a:cubicBezTo>
                  <a:pt x="661915" y="306413"/>
                  <a:pt x="478470" y="584604"/>
                  <a:pt x="486534" y="580572"/>
                </a:cubicBezTo>
                <a:cubicBezTo>
                  <a:pt x="494598" y="576540"/>
                  <a:pt x="788915" y="256016"/>
                  <a:pt x="716344" y="193524"/>
                </a:cubicBezTo>
                <a:cubicBezTo>
                  <a:pt x="643773" y="131032"/>
                  <a:pt x="141820" y="231825"/>
                  <a:pt x="51106" y="205619"/>
                </a:cubicBezTo>
                <a:cubicBezTo>
                  <a:pt x="-39608" y="179413"/>
                  <a:pt x="66225" y="107849"/>
                  <a:pt x="172058" y="36286"/>
                </a:cubicBez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TextBox 44"/>
          <p:cNvSpPr txBox="1"/>
          <p:nvPr/>
        </p:nvSpPr>
        <p:spPr>
          <a:xfrm>
            <a:off x="1775093" y="6223652"/>
            <a:ext cx="632605" cy="307777"/>
          </a:xfrm>
          <a:prstGeom prst="rect">
            <a:avLst/>
          </a:prstGeom>
          <a:noFill/>
        </p:spPr>
        <p:txBody>
          <a:bodyPr wrap="none" rtlCol="0">
            <a:spAutoFit/>
          </a:bodyPr>
          <a:lstStyle/>
          <a:p>
            <a:r>
              <a:rPr lang="en-US" sz="1400" dirty="0" smtClean="0">
                <a:latin typeface="AhnbergHand"/>
                <a:cs typeface="AhnbergHand"/>
              </a:rPr>
              <a:t>CPU</a:t>
            </a:r>
            <a:endParaRPr lang="en-US" sz="1400" dirty="0">
              <a:latin typeface="AhnbergHand"/>
              <a:cs typeface="AhnbergHand"/>
            </a:endParaRPr>
          </a:p>
        </p:txBody>
      </p:sp>
      <p:sp>
        <p:nvSpPr>
          <p:cNvPr id="46" name="TextBox 45"/>
          <p:cNvSpPr txBox="1"/>
          <p:nvPr/>
        </p:nvSpPr>
        <p:spPr>
          <a:xfrm>
            <a:off x="6541758" y="4526228"/>
            <a:ext cx="641938" cy="369332"/>
          </a:xfrm>
          <a:prstGeom prst="rect">
            <a:avLst/>
          </a:prstGeom>
          <a:noFill/>
        </p:spPr>
        <p:txBody>
          <a:bodyPr wrap="none" rtlCol="0">
            <a:spAutoFit/>
          </a:bodyPr>
          <a:lstStyle/>
          <a:p>
            <a:r>
              <a:rPr lang="en-US" dirty="0" smtClean="0">
                <a:latin typeface="AhnbergHand"/>
                <a:cs typeface="AhnbergHand"/>
              </a:rPr>
              <a:t>PHY</a:t>
            </a:r>
            <a:endParaRPr lang="en-US" dirty="0">
              <a:latin typeface="AhnbergHand"/>
              <a:cs typeface="AhnbergHand"/>
            </a:endParaRPr>
          </a:p>
        </p:txBody>
      </p:sp>
      <p:sp>
        <p:nvSpPr>
          <p:cNvPr id="47" name="TextBox 46"/>
          <p:cNvSpPr txBox="1"/>
          <p:nvPr/>
        </p:nvSpPr>
        <p:spPr>
          <a:xfrm>
            <a:off x="3971456" y="4771144"/>
            <a:ext cx="1200552" cy="369332"/>
          </a:xfrm>
          <a:prstGeom prst="rect">
            <a:avLst/>
          </a:prstGeom>
          <a:noFill/>
        </p:spPr>
        <p:txBody>
          <a:bodyPr wrap="none" rtlCol="0">
            <a:spAutoFit/>
          </a:bodyPr>
          <a:lstStyle/>
          <a:p>
            <a:r>
              <a:rPr lang="en-US" dirty="0" smtClean="0">
                <a:latin typeface="AhnbergHand"/>
                <a:cs typeface="AhnbergHand"/>
              </a:rPr>
              <a:t>Network</a:t>
            </a:r>
            <a:endParaRPr lang="en-US" dirty="0">
              <a:latin typeface="AhnbergHand"/>
              <a:cs typeface="AhnbergHand"/>
            </a:endParaRPr>
          </a:p>
        </p:txBody>
      </p:sp>
      <p:sp>
        <p:nvSpPr>
          <p:cNvPr id="48" name="TextBox 47"/>
          <p:cNvSpPr txBox="1"/>
          <p:nvPr/>
        </p:nvSpPr>
        <p:spPr>
          <a:xfrm>
            <a:off x="1636548" y="4639616"/>
            <a:ext cx="1409685" cy="523220"/>
          </a:xfrm>
          <a:prstGeom prst="rect">
            <a:avLst/>
          </a:prstGeom>
          <a:noFill/>
        </p:spPr>
        <p:txBody>
          <a:bodyPr wrap="square" rtlCol="0">
            <a:spAutoFit/>
          </a:bodyPr>
          <a:lstStyle/>
          <a:p>
            <a:r>
              <a:rPr lang="en-US" sz="1400" dirty="0" smtClean="0">
                <a:latin typeface="AhnbergHand"/>
                <a:cs typeface="AhnbergHand"/>
              </a:rPr>
              <a:t>Packet Manager</a:t>
            </a:r>
            <a:endParaRPr lang="en-US" sz="1400" dirty="0">
              <a:latin typeface="AhnbergHand"/>
              <a:cs typeface="AhnbergHand"/>
            </a:endParaRPr>
          </a:p>
        </p:txBody>
      </p:sp>
      <p:sp>
        <p:nvSpPr>
          <p:cNvPr id="49" name="TextBox 48"/>
          <p:cNvSpPr txBox="1"/>
          <p:nvPr/>
        </p:nvSpPr>
        <p:spPr>
          <a:xfrm>
            <a:off x="1583286" y="3652608"/>
            <a:ext cx="894467" cy="369332"/>
          </a:xfrm>
          <a:prstGeom prst="rect">
            <a:avLst/>
          </a:prstGeom>
          <a:noFill/>
        </p:spPr>
        <p:txBody>
          <a:bodyPr wrap="none" rtlCol="0">
            <a:spAutoFit/>
          </a:bodyPr>
          <a:lstStyle/>
          <a:p>
            <a:r>
              <a:rPr lang="en-US" dirty="0" smtClean="0">
                <a:solidFill>
                  <a:schemeClr val="bg1"/>
                </a:solidFill>
                <a:latin typeface="AhnbergHand"/>
                <a:cs typeface="AhnbergHand"/>
              </a:rPr>
              <a:t>DRAM</a:t>
            </a:r>
            <a:endParaRPr lang="en-US" dirty="0">
              <a:solidFill>
                <a:schemeClr val="bg1"/>
              </a:solidFill>
              <a:latin typeface="AhnbergHand"/>
              <a:cs typeface="AhnbergHand"/>
            </a:endParaRPr>
          </a:p>
        </p:txBody>
      </p:sp>
      <p:sp>
        <p:nvSpPr>
          <p:cNvPr id="50" name="TextBox 49"/>
          <p:cNvSpPr txBox="1"/>
          <p:nvPr/>
        </p:nvSpPr>
        <p:spPr>
          <a:xfrm>
            <a:off x="3494402" y="3621323"/>
            <a:ext cx="954107" cy="369332"/>
          </a:xfrm>
          <a:prstGeom prst="rect">
            <a:avLst/>
          </a:prstGeom>
          <a:noFill/>
        </p:spPr>
        <p:txBody>
          <a:bodyPr wrap="none" rtlCol="0">
            <a:spAutoFit/>
          </a:bodyPr>
          <a:lstStyle/>
          <a:p>
            <a:r>
              <a:rPr lang="en-US" dirty="0" smtClean="0">
                <a:latin typeface="AhnbergHand"/>
                <a:cs typeface="AhnbergHand"/>
              </a:rPr>
              <a:t>TCAM</a:t>
            </a:r>
            <a:endParaRPr lang="en-US" dirty="0">
              <a:latin typeface="AhnbergHand"/>
              <a:cs typeface="AhnbergHand"/>
            </a:endParaRPr>
          </a:p>
        </p:txBody>
      </p:sp>
      <p:sp>
        <p:nvSpPr>
          <p:cNvPr id="51" name="TextBox 50"/>
          <p:cNvSpPr txBox="1"/>
          <p:nvPr/>
        </p:nvSpPr>
        <p:spPr>
          <a:xfrm>
            <a:off x="4523619" y="3643013"/>
            <a:ext cx="1035504" cy="369332"/>
          </a:xfrm>
          <a:prstGeom prst="rect">
            <a:avLst/>
          </a:prstGeom>
          <a:noFill/>
        </p:spPr>
        <p:txBody>
          <a:bodyPr wrap="none" rtlCol="0">
            <a:spAutoFit/>
          </a:bodyPr>
          <a:lstStyle/>
          <a:p>
            <a:r>
              <a:rPr lang="en-US" dirty="0" smtClean="0">
                <a:latin typeface="AhnbergHand"/>
                <a:cs typeface="AhnbergHand"/>
              </a:rPr>
              <a:t>*DRAM</a:t>
            </a:r>
            <a:endParaRPr lang="en-US" dirty="0">
              <a:latin typeface="AhnbergHand"/>
              <a:cs typeface="AhnbergHand"/>
            </a:endParaRPr>
          </a:p>
        </p:txBody>
      </p:sp>
      <p:sp>
        <p:nvSpPr>
          <p:cNvPr id="52" name="TextBox 51"/>
          <p:cNvSpPr txBox="1"/>
          <p:nvPr/>
        </p:nvSpPr>
        <p:spPr>
          <a:xfrm>
            <a:off x="8295707" y="4172857"/>
            <a:ext cx="278191" cy="1477328"/>
          </a:xfrm>
          <a:prstGeom prst="rect">
            <a:avLst/>
          </a:prstGeom>
          <a:noFill/>
        </p:spPr>
        <p:txBody>
          <a:bodyPr wrap="square" rtlCol="0">
            <a:spAutoFit/>
          </a:bodyPr>
          <a:lstStyle/>
          <a:p>
            <a:r>
              <a:rPr lang="en-US" dirty="0" smtClean="0">
                <a:latin typeface="AhnbergHand"/>
                <a:cs typeface="AhnbergHand"/>
              </a:rPr>
              <a:t>Media</a:t>
            </a:r>
            <a:endParaRPr lang="en-US" dirty="0">
              <a:latin typeface="AhnbergHand"/>
              <a:cs typeface="AhnbergHand"/>
            </a:endParaRPr>
          </a:p>
        </p:txBody>
      </p:sp>
      <p:sp>
        <p:nvSpPr>
          <p:cNvPr id="53" name="TextBox 52"/>
          <p:cNvSpPr txBox="1"/>
          <p:nvPr/>
        </p:nvSpPr>
        <p:spPr>
          <a:xfrm>
            <a:off x="652079" y="3802266"/>
            <a:ext cx="278191" cy="2308324"/>
          </a:xfrm>
          <a:prstGeom prst="rect">
            <a:avLst/>
          </a:prstGeom>
          <a:noFill/>
        </p:spPr>
        <p:txBody>
          <a:bodyPr wrap="square" rtlCol="0">
            <a:spAutoFit/>
          </a:bodyPr>
          <a:lstStyle/>
          <a:p>
            <a:r>
              <a:rPr lang="en-US" sz="1600" dirty="0" smtClean="0">
                <a:latin typeface="AhnbergHand"/>
                <a:cs typeface="AhnbergHand"/>
              </a:rPr>
              <a:t>Backplane</a:t>
            </a:r>
            <a:endParaRPr lang="en-US" sz="1600" dirty="0">
              <a:latin typeface="AhnbergHand"/>
              <a:cs typeface="AhnbergHand"/>
            </a:endParaRPr>
          </a:p>
        </p:txBody>
      </p:sp>
      <p:sp>
        <p:nvSpPr>
          <p:cNvPr id="54" name="Freeform 53"/>
          <p:cNvSpPr/>
          <p:nvPr/>
        </p:nvSpPr>
        <p:spPr>
          <a:xfrm>
            <a:off x="1947333" y="4100286"/>
            <a:ext cx="278191" cy="483425"/>
          </a:xfrm>
          <a:custGeom>
            <a:avLst/>
            <a:gdLst>
              <a:gd name="connsiteX0" fmla="*/ 0 w 278191"/>
              <a:gd name="connsiteY0" fmla="*/ 374952 h 483425"/>
              <a:gd name="connsiteX1" fmla="*/ 145143 w 278191"/>
              <a:gd name="connsiteY1" fmla="*/ 471714 h 483425"/>
              <a:gd name="connsiteX2" fmla="*/ 278191 w 278191"/>
              <a:gd name="connsiteY2" fmla="*/ 350762 h 483425"/>
              <a:gd name="connsiteX3" fmla="*/ 145143 w 278191"/>
              <a:gd name="connsiteY3" fmla="*/ 471714 h 483425"/>
              <a:gd name="connsiteX4" fmla="*/ 108857 w 278191"/>
              <a:gd name="connsiteY4" fmla="*/ 0 h 48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91" h="483425">
                <a:moveTo>
                  <a:pt x="0" y="374952"/>
                </a:moveTo>
                <a:cubicBezTo>
                  <a:pt x="49389" y="425349"/>
                  <a:pt x="98778" y="475746"/>
                  <a:pt x="145143" y="471714"/>
                </a:cubicBezTo>
                <a:cubicBezTo>
                  <a:pt x="191508" y="467682"/>
                  <a:pt x="278191" y="350762"/>
                  <a:pt x="278191" y="350762"/>
                </a:cubicBezTo>
                <a:cubicBezTo>
                  <a:pt x="278191" y="350762"/>
                  <a:pt x="173365" y="530174"/>
                  <a:pt x="145143" y="471714"/>
                </a:cubicBezTo>
                <a:cubicBezTo>
                  <a:pt x="116921" y="413254"/>
                  <a:pt x="129016" y="66524"/>
                  <a:pt x="108857"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p:cNvSpPr/>
          <p:nvPr/>
        </p:nvSpPr>
        <p:spPr>
          <a:xfrm>
            <a:off x="1874762" y="4087338"/>
            <a:ext cx="350762" cy="133900"/>
          </a:xfrm>
          <a:custGeom>
            <a:avLst/>
            <a:gdLst>
              <a:gd name="connsiteX0" fmla="*/ 0 w 350762"/>
              <a:gd name="connsiteY0" fmla="*/ 133900 h 133900"/>
              <a:gd name="connsiteX1" fmla="*/ 157238 w 350762"/>
              <a:gd name="connsiteY1" fmla="*/ 852 h 133900"/>
              <a:gd name="connsiteX2" fmla="*/ 350762 w 350762"/>
              <a:gd name="connsiteY2" fmla="*/ 73424 h 133900"/>
            </a:gdLst>
            <a:ahLst/>
            <a:cxnLst>
              <a:cxn ang="0">
                <a:pos x="connsiteX0" y="connsiteY0"/>
              </a:cxn>
              <a:cxn ang="0">
                <a:pos x="connsiteX1" y="connsiteY1"/>
              </a:cxn>
              <a:cxn ang="0">
                <a:pos x="connsiteX2" y="connsiteY2"/>
              </a:cxn>
            </a:cxnLst>
            <a:rect l="l" t="t" r="r" b="b"/>
            <a:pathLst>
              <a:path w="350762" h="133900">
                <a:moveTo>
                  <a:pt x="0" y="133900"/>
                </a:moveTo>
                <a:cubicBezTo>
                  <a:pt x="49389" y="72415"/>
                  <a:pt x="98778" y="10931"/>
                  <a:pt x="157238" y="852"/>
                </a:cubicBezTo>
                <a:cubicBezTo>
                  <a:pt x="215698" y="-9227"/>
                  <a:pt x="350762" y="73424"/>
                  <a:pt x="350762" y="7342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Freeform 55"/>
          <p:cNvSpPr/>
          <p:nvPr/>
        </p:nvSpPr>
        <p:spPr>
          <a:xfrm>
            <a:off x="4139006" y="4186297"/>
            <a:ext cx="345386" cy="458274"/>
          </a:xfrm>
          <a:custGeom>
            <a:avLst/>
            <a:gdLst>
              <a:gd name="connsiteX0" fmla="*/ 324137 w 345386"/>
              <a:gd name="connsiteY0" fmla="*/ 458274 h 458274"/>
              <a:gd name="connsiteX1" fmla="*/ 312042 w 345386"/>
              <a:gd name="connsiteY1" fmla="*/ 155893 h 458274"/>
              <a:gd name="connsiteX2" fmla="*/ 9661 w 345386"/>
              <a:gd name="connsiteY2" fmla="*/ 34941 h 458274"/>
              <a:gd name="connsiteX3" fmla="*/ 70137 w 345386"/>
              <a:gd name="connsiteY3" fmla="*/ 155893 h 458274"/>
              <a:gd name="connsiteX4" fmla="*/ 21756 w 345386"/>
              <a:gd name="connsiteY4" fmla="*/ 10751 h 458274"/>
              <a:gd name="connsiteX5" fmla="*/ 215280 w 345386"/>
              <a:gd name="connsiteY5" fmla="*/ 10751 h 45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386" h="458274">
                <a:moveTo>
                  <a:pt x="324137" y="458274"/>
                </a:moveTo>
                <a:cubicBezTo>
                  <a:pt x="344296" y="342361"/>
                  <a:pt x="364455" y="226448"/>
                  <a:pt x="312042" y="155893"/>
                </a:cubicBezTo>
                <a:cubicBezTo>
                  <a:pt x="259629" y="85338"/>
                  <a:pt x="49978" y="34941"/>
                  <a:pt x="9661" y="34941"/>
                </a:cubicBezTo>
                <a:cubicBezTo>
                  <a:pt x="-30656" y="34941"/>
                  <a:pt x="68121" y="159925"/>
                  <a:pt x="70137" y="155893"/>
                </a:cubicBezTo>
                <a:cubicBezTo>
                  <a:pt x="72153" y="151861"/>
                  <a:pt x="-2435" y="34941"/>
                  <a:pt x="21756" y="10751"/>
                </a:cubicBezTo>
                <a:cubicBezTo>
                  <a:pt x="45946" y="-13439"/>
                  <a:pt x="215280" y="10751"/>
                  <a:pt x="215280" y="1075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Freeform 56"/>
          <p:cNvSpPr/>
          <p:nvPr/>
        </p:nvSpPr>
        <p:spPr>
          <a:xfrm>
            <a:off x="4507392" y="4212322"/>
            <a:ext cx="492845" cy="420154"/>
          </a:xfrm>
          <a:custGeom>
            <a:avLst/>
            <a:gdLst>
              <a:gd name="connsiteX0" fmla="*/ 16227 w 492845"/>
              <a:gd name="connsiteY0" fmla="*/ 420154 h 420154"/>
              <a:gd name="connsiteX1" fmla="*/ 52513 w 492845"/>
              <a:gd name="connsiteY1" fmla="*/ 154059 h 420154"/>
              <a:gd name="connsiteX2" fmla="*/ 451656 w 492845"/>
              <a:gd name="connsiteY2" fmla="*/ 33107 h 420154"/>
              <a:gd name="connsiteX3" fmla="*/ 197656 w 492845"/>
              <a:gd name="connsiteY3" fmla="*/ 21011 h 420154"/>
              <a:gd name="connsiteX4" fmla="*/ 475846 w 492845"/>
              <a:gd name="connsiteY4" fmla="*/ 8916 h 420154"/>
              <a:gd name="connsiteX5" fmla="*/ 463751 w 492845"/>
              <a:gd name="connsiteY5" fmla="*/ 166154 h 42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845" h="420154">
                <a:moveTo>
                  <a:pt x="16227" y="420154"/>
                </a:moveTo>
                <a:cubicBezTo>
                  <a:pt x="-1916" y="319360"/>
                  <a:pt x="-20059" y="218567"/>
                  <a:pt x="52513" y="154059"/>
                </a:cubicBezTo>
                <a:cubicBezTo>
                  <a:pt x="125085" y="89551"/>
                  <a:pt x="427465" y="55282"/>
                  <a:pt x="451656" y="33107"/>
                </a:cubicBezTo>
                <a:cubicBezTo>
                  <a:pt x="475847" y="10932"/>
                  <a:pt x="193624" y="25043"/>
                  <a:pt x="197656" y="21011"/>
                </a:cubicBezTo>
                <a:cubicBezTo>
                  <a:pt x="201688" y="16979"/>
                  <a:pt x="431497" y="-15275"/>
                  <a:pt x="475846" y="8916"/>
                </a:cubicBezTo>
                <a:cubicBezTo>
                  <a:pt x="520195" y="33106"/>
                  <a:pt x="463751" y="166154"/>
                  <a:pt x="463751" y="16615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Freeform 57"/>
          <p:cNvSpPr/>
          <p:nvPr/>
        </p:nvSpPr>
        <p:spPr>
          <a:xfrm>
            <a:off x="4293810" y="4511524"/>
            <a:ext cx="459619" cy="170456"/>
          </a:xfrm>
          <a:custGeom>
            <a:avLst/>
            <a:gdLst>
              <a:gd name="connsiteX0" fmla="*/ 0 w 459619"/>
              <a:gd name="connsiteY0" fmla="*/ 0 h 170456"/>
              <a:gd name="connsiteX1" fmla="*/ 169333 w 459619"/>
              <a:gd name="connsiteY1" fmla="*/ 169333 h 170456"/>
              <a:gd name="connsiteX2" fmla="*/ 459619 w 459619"/>
              <a:gd name="connsiteY2" fmla="*/ 60476 h 170456"/>
            </a:gdLst>
            <a:ahLst/>
            <a:cxnLst>
              <a:cxn ang="0">
                <a:pos x="connsiteX0" y="connsiteY0"/>
              </a:cxn>
              <a:cxn ang="0">
                <a:pos x="connsiteX1" y="connsiteY1"/>
              </a:cxn>
              <a:cxn ang="0">
                <a:pos x="connsiteX2" y="connsiteY2"/>
              </a:cxn>
            </a:cxnLst>
            <a:rect l="l" t="t" r="r" b="b"/>
            <a:pathLst>
              <a:path w="459619" h="170456">
                <a:moveTo>
                  <a:pt x="0" y="0"/>
                </a:moveTo>
                <a:cubicBezTo>
                  <a:pt x="46365" y="79627"/>
                  <a:pt x="92730" y="159254"/>
                  <a:pt x="169333" y="169333"/>
                </a:cubicBezTo>
                <a:cubicBezTo>
                  <a:pt x="245936" y="179412"/>
                  <a:pt x="352777" y="119944"/>
                  <a:pt x="459619" y="60476"/>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Freeform 58"/>
          <p:cNvSpPr/>
          <p:nvPr/>
        </p:nvSpPr>
        <p:spPr>
          <a:xfrm>
            <a:off x="1161143" y="5890381"/>
            <a:ext cx="447813" cy="532226"/>
          </a:xfrm>
          <a:custGeom>
            <a:avLst/>
            <a:gdLst>
              <a:gd name="connsiteX0" fmla="*/ 241905 w 447813"/>
              <a:gd name="connsiteY0" fmla="*/ 290286 h 532226"/>
              <a:gd name="connsiteX1" fmla="*/ 447524 w 447813"/>
              <a:gd name="connsiteY1" fmla="*/ 411238 h 532226"/>
              <a:gd name="connsiteX2" fmla="*/ 290286 w 447813"/>
              <a:gd name="connsiteY2" fmla="*/ 532190 h 532226"/>
              <a:gd name="connsiteX3" fmla="*/ 435428 w 447813"/>
              <a:gd name="connsiteY3" fmla="*/ 423333 h 532226"/>
              <a:gd name="connsiteX4" fmla="*/ 60476 w 447813"/>
              <a:gd name="connsiteY4" fmla="*/ 362857 h 532226"/>
              <a:gd name="connsiteX5" fmla="*/ 0 w 447813"/>
              <a:gd name="connsiteY5" fmla="*/ 0 h 53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813" h="532226">
                <a:moveTo>
                  <a:pt x="241905" y="290286"/>
                </a:moveTo>
                <a:cubicBezTo>
                  <a:pt x="340683" y="330603"/>
                  <a:pt x="439461" y="370921"/>
                  <a:pt x="447524" y="411238"/>
                </a:cubicBezTo>
                <a:cubicBezTo>
                  <a:pt x="455587" y="451555"/>
                  <a:pt x="292302" y="530174"/>
                  <a:pt x="290286" y="532190"/>
                </a:cubicBezTo>
                <a:cubicBezTo>
                  <a:pt x="288270" y="534206"/>
                  <a:pt x="473730" y="451555"/>
                  <a:pt x="435428" y="423333"/>
                </a:cubicBezTo>
                <a:cubicBezTo>
                  <a:pt x="397126" y="395111"/>
                  <a:pt x="133047" y="433412"/>
                  <a:pt x="60476" y="362857"/>
                </a:cubicBezTo>
                <a:cubicBezTo>
                  <a:pt x="-12095" y="292302"/>
                  <a:pt x="24190" y="62492"/>
                  <a:pt x="0"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Freeform 59"/>
          <p:cNvSpPr/>
          <p:nvPr/>
        </p:nvSpPr>
        <p:spPr>
          <a:xfrm>
            <a:off x="1039462" y="5708894"/>
            <a:ext cx="266878" cy="362916"/>
          </a:xfrm>
          <a:custGeom>
            <a:avLst/>
            <a:gdLst>
              <a:gd name="connsiteX0" fmla="*/ 109586 w 266878"/>
              <a:gd name="connsiteY0" fmla="*/ 169392 h 362916"/>
              <a:gd name="connsiteX1" fmla="*/ 24919 w 266878"/>
              <a:gd name="connsiteY1" fmla="*/ 121011 h 362916"/>
              <a:gd name="connsiteX2" fmla="*/ 266824 w 266878"/>
              <a:gd name="connsiteY2" fmla="*/ 58 h 362916"/>
              <a:gd name="connsiteX3" fmla="*/ 728 w 266878"/>
              <a:gd name="connsiteY3" fmla="*/ 108916 h 362916"/>
              <a:gd name="connsiteX4" fmla="*/ 182157 w 266878"/>
              <a:gd name="connsiteY4" fmla="*/ 362916 h 36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78" h="362916">
                <a:moveTo>
                  <a:pt x="109586" y="169392"/>
                </a:moveTo>
                <a:cubicBezTo>
                  <a:pt x="54149" y="159312"/>
                  <a:pt x="-1287" y="149233"/>
                  <a:pt x="24919" y="121011"/>
                </a:cubicBezTo>
                <a:cubicBezTo>
                  <a:pt x="51125" y="92789"/>
                  <a:pt x="270856" y="2074"/>
                  <a:pt x="266824" y="58"/>
                </a:cubicBezTo>
                <a:cubicBezTo>
                  <a:pt x="262792" y="-1958"/>
                  <a:pt x="14839" y="48440"/>
                  <a:pt x="728" y="108916"/>
                </a:cubicBezTo>
                <a:cubicBezTo>
                  <a:pt x="-13383" y="169392"/>
                  <a:pt x="182157" y="362916"/>
                  <a:pt x="182157" y="362916"/>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TextBox 60"/>
          <p:cNvSpPr txBox="1"/>
          <p:nvPr/>
        </p:nvSpPr>
        <p:spPr>
          <a:xfrm>
            <a:off x="5000237" y="2232947"/>
            <a:ext cx="2405483" cy="369332"/>
          </a:xfrm>
          <a:prstGeom prst="rect">
            <a:avLst/>
          </a:prstGeom>
          <a:noFill/>
        </p:spPr>
        <p:txBody>
          <a:bodyPr wrap="none" rtlCol="0">
            <a:spAutoFit/>
          </a:bodyPr>
          <a:lstStyle/>
          <a:p>
            <a:r>
              <a:rPr lang="en-US" dirty="0" smtClean="0">
                <a:latin typeface="AhnbergHand"/>
                <a:cs typeface="AhnbergHand"/>
              </a:rPr>
              <a:t>FIB Lookup Bank</a:t>
            </a:r>
            <a:endParaRPr lang="en-US" dirty="0">
              <a:latin typeface="AhnbergHand"/>
              <a:cs typeface="AhnbergHand"/>
            </a:endParaRPr>
          </a:p>
        </p:txBody>
      </p:sp>
      <p:sp>
        <p:nvSpPr>
          <p:cNvPr id="62" name="Freeform 61"/>
          <p:cNvSpPr/>
          <p:nvPr/>
        </p:nvSpPr>
        <p:spPr>
          <a:xfrm>
            <a:off x="4781515" y="2709333"/>
            <a:ext cx="987914" cy="793737"/>
          </a:xfrm>
          <a:custGeom>
            <a:avLst/>
            <a:gdLst>
              <a:gd name="connsiteX0" fmla="*/ 987914 w 987914"/>
              <a:gd name="connsiteY0" fmla="*/ 0 h 793737"/>
              <a:gd name="connsiteX1" fmla="*/ 44485 w 987914"/>
              <a:gd name="connsiteY1" fmla="*/ 762000 h 793737"/>
              <a:gd name="connsiteX2" fmla="*/ 141247 w 987914"/>
              <a:gd name="connsiteY2" fmla="*/ 459619 h 793737"/>
              <a:gd name="connsiteX3" fmla="*/ 32390 w 987914"/>
              <a:gd name="connsiteY3" fmla="*/ 774096 h 793737"/>
              <a:gd name="connsiteX4" fmla="*/ 528295 w 987914"/>
              <a:gd name="connsiteY4" fmla="*/ 762000 h 793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14" h="793737">
                <a:moveTo>
                  <a:pt x="987914" y="0"/>
                </a:moveTo>
                <a:cubicBezTo>
                  <a:pt x="586755" y="342698"/>
                  <a:pt x="185596" y="685397"/>
                  <a:pt x="44485" y="762000"/>
                </a:cubicBezTo>
                <a:cubicBezTo>
                  <a:pt x="-96626" y="838603"/>
                  <a:pt x="143263" y="457603"/>
                  <a:pt x="141247" y="459619"/>
                </a:cubicBezTo>
                <a:cubicBezTo>
                  <a:pt x="139231" y="461635"/>
                  <a:pt x="-32118" y="723699"/>
                  <a:pt x="32390" y="774096"/>
                </a:cubicBezTo>
                <a:cubicBezTo>
                  <a:pt x="96898" y="824493"/>
                  <a:pt x="528295" y="762000"/>
                  <a:pt x="528295" y="7620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TextBox 62"/>
          <p:cNvSpPr txBox="1"/>
          <p:nvPr/>
        </p:nvSpPr>
        <p:spPr>
          <a:xfrm>
            <a:off x="1337851" y="2757714"/>
            <a:ext cx="1973374" cy="369332"/>
          </a:xfrm>
          <a:prstGeom prst="rect">
            <a:avLst/>
          </a:prstGeom>
          <a:noFill/>
        </p:spPr>
        <p:txBody>
          <a:bodyPr wrap="none" rtlCol="0">
            <a:spAutoFit/>
          </a:bodyPr>
          <a:lstStyle/>
          <a:p>
            <a:r>
              <a:rPr lang="en-US" dirty="0" smtClean="0">
                <a:latin typeface="AhnbergHand"/>
                <a:cs typeface="AhnbergHand"/>
              </a:rPr>
              <a:t>Packet Buffer</a:t>
            </a:r>
            <a:endParaRPr lang="en-US" dirty="0">
              <a:latin typeface="AhnbergHand"/>
              <a:cs typeface="AhnbergHand"/>
            </a:endParaRPr>
          </a:p>
        </p:txBody>
      </p:sp>
      <p:sp>
        <p:nvSpPr>
          <p:cNvPr id="64" name="Freeform 63"/>
          <p:cNvSpPr/>
          <p:nvPr/>
        </p:nvSpPr>
        <p:spPr>
          <a:xfrm>
            <a:off x="1753810" y="3144762"/>
            <a:ext cx="316816" cy="392064"/>
          </a:xfrm>
          <a:custGeom>
            <a:avLst/>
            <a:gdLst>
              <a:gd name="connsiteX0" fmla="*/ 0 w 316816"/>
              <a:gd name="connsiteY0" fmla="*/ 0 h 392064"/>
              <a:gd name="connsiteX1" fmla="*/ 278190 w 316816"/>
              <a:gd name="connsiteY1" fmla="*/ 387048 h 392064"/>
              <a:gd name="connsiteX2" fmla="*/ 314476 w 316816"/>
              <a:gd name="connsiteY2" fmla="*/ 229809 h 392064"/>
              <a:gd name="connsiteX3" fmla="*/ 278190 w 316816"/>
              <a:gd name="connsiteY3" fmla="*/ 374952 h 392064"/>
              <a:gd name="connsiteX4" fmla="*/ 36285 w 316816"/>
              <a:gd name="connsiteY4" fmla="*/ 314476 h 392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16" h="392064">
                <a:moveTo>
                  <a:pt x="0" y="0"/>
                </a:moveTo>
                <a:cubicBezTo>
                  <a:pt x="112888" y="174373"/>
                  <a:pt x="225777" y="348747"/>
                  <a:pt x="278190" y="387048"/>
                </a:cubicBezTo>
                <a:cubicBezTo>
                  <a:pt x="330603" y="425349"/>
                  <a:pt x="314476" y="231825"/>
                  <a:pt x="314476" y="229809"/>
                </a:cubicBezTo>
                <a:cubicBezTo>
                  <a:pt x="314476" y="227793"/>
                  <a:pt x="324555" y="360841"/>
                  <a:pt x="278190" y="374952"/>
                </a:cubicBezTo>
                <a:cubicBezTo>
                  <a:pt x="231825" y="389063"/>
                  <a:pt x="36285" y="314476"/>
                  <a:pt x="36285" y="31447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TextBox 64"/>
          <p:cNvSpPr txBox="1"/>
          <p:nvPr/>
        </p:nvSpPr>
        <p:spPr>
          <a:xfrm>
            <a:off x="7517888" y="6606263"/>
            <a:ext cx="1659429" cy="276999"/>
          </a:xfrm>
          <a:prstGeom prst="rect">
            <a:avLst/>
          </a:prstGeom>
          <a:noFill/>
        </p:spPr>
        <p:txBody>
          <a:bodyPr wrap="none" rtlCol="0">
            <a:spAutoFit/>
          </a:bodyPr>
          <a:lstStyle/>
          <a:p>
            <a:r>
              <a:rPr lang="en-US" sz="1200" dirty="0" smtClean="0"/>
              <a:t>Thanks to Greg Hankins</a:t>
            </a:r>
            <a:endParaRPr lang="en-US" sz="1200" dirty="0"/>
          </a:p>
        </p:txBody>
      </p:sp>
    </p:spTree>
    <p:extLst>
      <p:ext uri="{BB962C8B-B14F-4D97-AF65-F5344CB8AC3E}">
        <p14:creationId xmlns:p14="http://schemas.microsoft.com/office/powerpoint/2010/main" val="5881199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Inside a line card</a:t>
            </a:r>
            <a:endParaRPr lang="en-US" dirty="0">
              <a:solidFill>
                <a:srgbClr val="984807"/>
              </a:solidFill>
              <a:latin typeface="Powderfinger Type"/>
              <a:cs typeface="Powderfinger Type"/>
            </a:endParaRPr>
          </a:p>
        </p:txBody>
      </p:sp>
      <p:pic>
        <p:nvPicPr>
          <p:cNvPr id="3" name="Picture 2" descr="Screen Shot 2014-08-19 at 12.59.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29" y="1245809"/>
            <a:ext cx="2337921" cy="1511905"/>
          </a:xfrm>
          <a:prstGeom prst="rect">
            <a:avLst/>
          </a:prstGeom>
        </p:spPr>
      </p:pic>
      <p:sp>
        <p:nvSpPr>
          <p:cNvPr id="4" name="Freeform 3"/>
          <p:cNvSpPr/>
          <p:nvPr/>
        </p:nvSpPr>
        <p:spPr>
          <a:xfrm>
            <a:off x="1074136" y="1317378"/>
            <a:ext cx="945769" cy="915569"/>
          </a:xfrm>
          <a:custGeom>
            <a:avLst/>
            <a:gdLst>
              <a:gd name="connsiteX0" fmla="*/ 861102 w 945769"/>
              <a:gd name="connsiteY0" fmla="*/ 351765 h 915569"/>
              <a:gd name="connsiteX1" fmla="*/ 353102 w 945769"/>
              <a:gd name="connsiteY1" fmla="*/ 1003 h 915569"/>
              <a:gd name="connsiteX2" fmla="*/ 2340 w 945769"/>
              <a:gd name="connsiteY2" fmla="*/ 267098 h 915569"/>
              <a:gd name="connsiteX3" fmla="*/ 232150 w 945769"/>
              <a:gd name="connsiteY3" fmla="*/ 859765 h 915569"/>
              <a:gd name="connsiteX4" fmla="*/ 824816 w 945769"/>
              <a:gd name="connsiteY4" fmla="*/ 823479 h 915569"/>
              <a:gd name="connsiteX5" fmla="*/ 945769 w 945769"/>
              <a:gd name="connsiteY5" fmla="*/ 267098 h 91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769" h="915569">
                <a:moveTo>
                  <a:pt x="861102" y="351765"/>
                </a:moveTo>
                <a:cubicBezTo>
                  <a:pt x="678665" y="183439"/>
                  <a:pt x="496229" y="15114"/>
                  <a:pt x="353102" y="1003"/>
                </a:cubicBezTo>
                <a:cubicBezTo>
                  <a:pt x="209975" y="-13108"/>
                  <a:pt x="22499" y="123971"/>
                  <a:pt x="2340" y="267098"/>
                </a:cubicBezTo>
                <a:cubicBezTo>
                  <a:pt x="-17819" y="410225"/>
                  <a:pt x="95071" y="767035"/>
                  <a:pt x="232150" y="859765"/>
                </a:cubicBezTo>
                <a:cubicBezTo>
                  <a:pt x="369229" y="952495"/>
                  <a:pt x="705880" y="922257"/>
                  <a:pt x="824816" y="823479"/>
                </a:cubicBezTo>
                <a:cubicBezTo>
                  <a:pt x="943752" y="724701"/>
                  <a:pt x="945769" y="267098"/>
                  <a:pt x="945769" y="26709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030520" y="1884584"/>
            <a:ext cx="1806819" cy="786881"/>
          </a:xfrm>
          <a:custGeom>
            <a:avLst/>
            <a:gdLst>
              <a:gd name="connsiteX0" fmla="*/ 86147 w 1806819"/>
              <a:gd name="connsiteY0" fmla="*/ 38559 h 786881"/>
              <a:gd name="connsiteX1" fmla="*/ 134528 w 1806819"/>
              <a:gd name="connsiteY1" fmla="*/ 14368 h 786881"/>
              <a:gd name="connsiteX2" fmla="*/ 1356147 w 1806819"/>
              <a:gd name="connsiteY2" fmla="*/ 232083 h 786881"/>
              <a:gd name="connsiteX3" fmla="*/ 1731099 w 1806819"/>
              <a:gd name="connsiteY3" fmla="*/ 752178 h 786881"/>
              <a:gd name="connsiteX4" fmla="*/ 1803670 w 1806819"/>
              <a:gd name="connsiteY4" fmla="*/ 377226 h 786881"/>
              <a:gd name="connsiteX5" fmla="*/ 1731099 w 1806819"/>
              <a:gd name="connsiteY5" fmla="*/ 776368 h 786881"/>
              <a:gd name="connsiteX6" fmla="*/ 1211004 w 1806819"/>
              <a:gd name="connsiteY6" fmla="*/ 679606 h 78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819" h="786881">
                <a:moveTo>
                  <a:pt x="86147" y="38559"/>
                </a:moveTo>
                <a:cubicBezTo>
                  <a:pt x="4504" y="10336"/>
                  <a:pt x="-77139" y="-17886"/>
                  <a:pt x="134528" y="14368"/>
                </a:cubicBezTo>
                <a:cubicBezTo>
                  <a:pt x="346195" y="46622"/>
                  <a:pt x="1090052" y="109115"/>
                  <a:pt x="1356147" y="232083"/>
                </a:cubicBezTo>
                <a:cubicBezTo>
                  <a:pt x="1622242" y="355051"/>
                  <a:pt x="1656512" y="727988"/>
                  <a:pt x="1731099" y="752178"/>
                </a:cubicBezTo>
                <a:cubicBezTo>
                  <a:pt x="1805686" y="776369"/>
                  <a:pt x="1803670" y="373194"/>
                  <a:pt x="1803670" y="377226"/>
                </a:cubicBezTo>
                <a:cubicBezTo>
                  <a:pt x="1803670" y="381258"/>
                  <a:pt x="1829877" y="725971"/>
                  <a:pt x="1731099" y="776368"/>
                </a:cubicBezTo>
                <a:cubicBezTo>
                  <a:pt x="1632321" y="826765"/>
                  <a:pt x="1211004" y="679606"/>
                  <a:pt x="1211004" y="67960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701524" y="3051336"/>
            <a:ext cx="7848746" cy="3685912"/>
          </a:xfrm>
          <a:custGeom>
            <a:avLst/>
            <a:gdLst>
              <a:gd name="connsiteX0" fmla="*/ 0 w 7848746"/>
              <a:gd name="connsiteY0" fmla="*/ 359521 h 3685912"/>
              <a:gd name="connsiteX1" fmla="*/ 84666 w 7848746"/>
              <a:gd name="connsiteY1" fmla="*/ 2004474 h 3685912"/>
              <a:gd name="connsiteX2" fmla="*/ 108857 w 7848746"/>
              <a:gd name="connsiteY2" fmla="*/ 3528474 h 3685912"/>
              <a:gd name="connsiteX3" fmla="*/ 254000 w 7848746"/>
              <a:gd name="connsiteY3" fmla="*/ 3637331 h 3685912"/>
              <a:gd name="connsiteX4" fmla="*/ 6277428 w 7848746"/>
              <a:gd name="connsiteY4" fmla="*/ 3564759 h 3685912"/>
              <a:gd name="connsiteX5" fmla="*/ 7583714 w 7848746"/>
              <a:gd name="connsiteY5" fmla="*/ 3552664 h 3685912"/>
              <a:gd name="connsiteX6" fmla="*/ 7789333 w 7848746"/>
              <a:gd name="connsiteY6" fmla="*/ 3395426 h 3685912"/>
              <a:gd name="connsiteX7" fmla="*/ 7837714 w 7848746"/>
              <a:gd name="connsiteY7" fmla="*/ 528854 h 3685912"/>
              <a:gd name="connsiteX8" fmla="*/ 7837714 w 7848746"/>
              <a:gd name="connsiteY8" fmla="*/ 32950 h 3685912"/>
              <a:gd name="connsiteX9" fmla="*/ 7716762 w 7848746"/>
              <a:gd name="connsiteY9" fmla="*/ 45045 h 3685912"/>
              <a:gd name="connsiteX10" fmla="*/ 3156857 w 7848746"/>
              <a:gd name="connsiteY10" fmla="*/ 165997 h 3685912"/>
              <a:gd name="connsiteX11" fmla="*/ 24190 w 7848746"/>
              <a:gd name="connsiteY11" fmla="*/ 226474 h 368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746" h="3685912">
                <a:moveTo>
                  <a:pt x="0" y="359521"/>
                </a:moveTo>
                <a:cubicBezTo>
                  <a:pt x="33261" y="917918"/>
                  <a:pt x="66523" y="1476315"/>
                  <a:pt x="84666" y="2004474"/>
                </a:cubicBezTo>
                <a:cubicBezTo>
                  <a:pt x="102809" y="2532633"/>
                  <a:pt x="80635" y="3256331"/>
                  <a:pt x="108857" y="3528474"/>
                </a:cubicBezTo>
                <a:cubicBezTo>
                  <a:pt x="137079" y="3800617"/>
                  <a:pt x="254000" y="3637331"/>
                  <a:pt x="254000" y="3637331"/>
                </a:cubicBezTo>
                <a:lnTo>
                  <a:pt x="6277428" y="3564759"/>
                </a:lnTo>
                <a:lnTo>
                  <a:pt x="7583714" y="3552664"/>
                </a:lnTo>
                <a:cubicBezTo>
                  <a:pt x="7835698" y="3524442"/>
                  <a:pt x="7747000" y="3899394"/>
                  <a:pt x="7789333" y="3395426"/>
                </a:cubicBezTo>
                <a:cubicBezTo>
                  <a:pt x="7831666" y="2891458"/>
                  <a:pt x="7829651" y="1089267"/>
                  <a:pt x="7837714" y="528854"/>
                </a:cubicBezTo>
                <a:cubicBezTo>
                  <a:pt x="7845778" y="-31559"/>
                  <a:pt x="7857873" y="113585"/>
                  <a:pt x="7837714" y="32950"/>
                </a:cubicBezTo>
                <a:cubicBezTo>
                  <a:pt x="7817555" y="-47685"/>
                  <a:pt x="7716762" y="45045"/>
                  <a:pt x="7716762" y="45045"/>
                </a:cubicBezTo>
                <a:lnTo>
                  <a:pt x="3156857" y="165997"/>
                </a:lnTo>
                <a:lnTo>
                  <a:pt x="24190" y="226474"/>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906080" y="3253619"/>
            <a:ext cx="7644190" cy="3350381"/>
          </a:xfrm>
          <a:custGeom>
            <a:avLst/>
            <a:gdLst>
              <a:gd name="connsiteX0" fmla="*/ 0 w 7644190"/>
              <a:gd name="connsiteY0" fmla="*/ 169333 h 3350381"/>
              <a:gd name="connsiteX1" fmla="*/ 108857 w 7644190"/>
              <a:gd name="connsiteY1" fmla="*/ 3350381 h 3350381"/>
              <a:gd name="connsiteX2" fmla="*/ 7474857 w 7644190"/>
              <a:gd name="connsiteY2" fmla="*/ 3217333 h 3350381"/>
              <a:gd name="connsiteX3" fmla="*/ 7644190 w 7644190"/>
              <a:gd name="connsiteY3" fmla="*/ 0 h 3350381"/>
              <a:gd name="connsiteX4" fmla="*/ 0 w 7644190"/>
              <a:gd name="connsiteY4" fmla="*/ 169333 h 335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4190" h="3350381">
                <a:moveTo>
                  <a:pt x="0" y="169333"/>
                </a:moveTo>
                <a:lnTo>
                  <a:pt x="108857" y="3350381"/>
                </a:lnTo>
                <a:lnTo>
                  <a:pt x="7474857" y="3217333"/>
                </a:lnTo>
                <a:lnTo>
                  <a:pt x="7644190" y="0"/>
                </a:lnTo>
                <a:lnTo>
                  <a:pt x="0" y="169333"/>
                </a:lnTo>
                <a:close/>
              </a:path>
            </a:pathLst>
          </a:custGeom>
          <a:solidFill>
            <a:srgbClr val="EFF0F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Freeform 29"/>
          <p:cNvSpPr/>
          <p:nvPr/>
        </p:nvSpPr>
        <p:spPr>
          <a:xfrm>
            <a:off x="8242679" y="3652608"/>
            <a:ext cx="423783" cy="2626373"/>
          </a:xfrm>
          <a:custGeom>
            <a:avLst/>
            <a:gdLst>
              <a:gd name="connsiteX0" fmla="*/ 11036 w 400742"/>
              <a:gd name="connsiteY0" fmla="*/ 176084 h 2717738"/>
              <a:gd name="connsiteX1" fmla="*/ 289226 w 400742"/>
              <a:gd name="connsiteY1" fmla="*/ 163989 h 2717738"/>
              <a:gd name="connsiteX2" fmla="*/ 349702 w 400742"/>
              <a:gd name="connsiteY2" fmla="*/ 151893 h 2717738"/>
              <a:gd name="connsiteX3" fmla="*/ 349702 w 400742"/>
              <a:gd name="connsiteY3" fmla="*/ 1192084 h 2717738"/>
              <a:gd name="connsiteX4" fmla="*/ 385988 w 400742"/>
              <a:gd name="connsiteY4" fmla="*/ 2292750 h 2717738"/>
              <a:gd name="connsiteX5" fmla="*/ 398083 w 400742"/>
              <a:gd name="connsiteY5" fmla="*/ 2607227 h 2717738"/>
              <a:gd name="connsiteX6" fmla="*/ 337607 w 400742"/>
              <a:gd name="connsiteY6" fmla="*/ 2619322 h 2717738"/>
              <a:gd name="connsiteX7" fmla="*/ 71512 w 400742"/>
              <a:gd name="connsiteY7" fmla="*/ 2619322 h 2717738"/>
              <a:gd name="connsiteX8" fmla="*/ 59417 w 400742"/>
              <a:gd name="connsiteY8" fmla="*/ 2510465 h 2717738"/>
              <a:gd name="connsiteX9" fmla="*/ 11036 w 400742"/>
              <a:gd name="connsiteY9" fmla="*/ 176084 h 2717738"/>
              <a:gd name="connsiteX0" fmla="*/ 8906 w 422803"/>
              <a:gd name="connsiteY0" fmla="*/ 298993 h 2634928"/>
              <a:gd name="connsiteX1" fmla="*/ 311287 w 422803"/>
              <a:gd name="connsiteY1" fmla="*/ 93375 h 2634928"/>
              <a:gd name="connsiteX2" fmla="*/ 371763 w 422803"/>
              <a:gd name="connsiteY2" fmla="*/ 81279 h 2634928"/>
              <a:gd name="connsiteX3" fmla="*/ 371763 w 422803"/>
              <a:gd name="connsiteY3" fmla="*/ 1121470 h 2634928"/>
              <a:gd name="connsiteX4" fmla="*/ 408049 w 422803"/>
              <a:gd name="connsiteY4" fmla="*/ 2222136 h 2634928"/>
              <a:gd name="connsiteX5" fmla="*/ 420144 w 422803"/>
              <a:gd name="connsiteY5" fmla="*/ 2536613 h 2634928"/>
              <a:gd name="connsiteX6" fmla="*/ 359668 w 422803"/>
              <a:gd name="connsiteY6" fmla="*/ 2548708 h 2634928"/>
              <a:gd name="connsiteX7" fmla="*/ 93573 w 422803"/>
              <a:gd name="connsiteY7" fmla="*/ 2548708 h 2634928"/>
              <a:gd name="connsiteX8" fmla="*/ 81478 w 422803"/>
              <a:gd name="connsiteY8" fmla="*/ 2439851 h 2634928"/>
              <a:gd name="connsiteX9" fmla="*/ 8906 w 422803"/>
              <a:gd name="connsiteY9" fmla="*/ 298993 h 2634928"/>
              <a:gd name="connsiteX0" fmla="*/ 50 w 413947"/>
              <a:gd name="connsiteY0" fmla="*/ 298993 h 2634928"/>
              <a:gd name="connsiteX1" fmla="*/ 302431 w 413947"/>
              <a:gd name="connsiteY1" fmla="*/ 93375 h 2634928"/>
              <a:gd name="connsiteX2" fmla="*/ 362907 w 413947"/>
              <a:gd name="connsiteY2" fmla="*/ 81279 h 2634928"/>
              <a:gd name="connsiteX3" fmla="*/ 362907 w 413947"/>
              <a:gd name="connsiteY3" fmla="*/ 1121470 h 2634928"/>
              <a:gd name="connsiteX4" fmla="*/ 399193 w 413947"/>
              <a:gd name="connsiteY4" fmla="*/ 2222136 h 2634928"/>
              <a:gd name="connsiteX5" fmla="*/ 411288 w 413947"/>
              <a:gd name="connsiteY5" fmla="*/ 2536613 h 2634928"/>
              <a:gd name="connsiteX6" fmla="*/ 350812 w 413947"/>
              <a:gd name="connsiteY6" fmla="*/ 2548708 h 2634928"/>
              <a:gd name="connsiteX7" fmla="*/ 84717 w 413947"/>
              <a:gd name="connsiteY7" fmla="*/ 2548708 h 2634928"/>
              <a:gd name="connsiteX8" fmla="*/ 72622 w 413947"/>
              <a:gd name="connsiteY8" fmla="*/ 2439851 h 2634928"/>
              <a:gd name="connsiteX9" fmla="*/ 50 w 413947"/>
              <a:gd name="connsiteY9" fmla="*/ 298993 h 2634928"/>
              <a:gd name="connsiteX0" fmla="*/ 50 w 413947"/>
              <a:gd name="connsiteY0" fmla="*/ 290027 h 2625962"/>
              <a:gd name="connsiteX1" fmla="*/ 121004 w 413947"/>
              <a:gd name="connsiteY1" fmla="*/ 48123 h 2625962"/>
              <a:gd name="connsiteX2" fmla="*/ 302431 w 413947"/>
              <a:gd name="connsiteY2" fmla="*/ 84409 h 2625962"/>
              <a:gd name="connsiteX3" fmla="*/ 362907 w 413947"/>
              <a:gd name="connsiteY3" fmla="*/ 72313 h 2625962"/>
              <a:gd name="connsiteX4" fmla="*/ 362907 w 413947"/>
              <a:gd name="connsiteY4" fmla="*/ 1112504 h 2625962"/>
              <a:gd name="connsiteX5" fmla="*/ 399193 w 413947"/>
              <a:gd name="connsiteY5" fmla="*/ 2213170 h 2625962"/>
              <a:gd name="connsiteX6" fmla="*/ 411288 w 413947"/>
              <a:gd name="connsiteY6" fmla="*/ 2527647 h 2625962"/>
              <a:gd name="connsiteX7" fmla="*/ 350812 w 413947"/>
              <a:gd name="connsiteY7" fmla="*/ 2539742 h 2625962"/>
              <a:gd name="connsiteX8" fmla="*/ 84717 w 413947"/>
              <a:gd name="connsiteY8" fmla="*/ 2539742 h 2625962"/>
              <a:gd name="connsiteX9" fmla="*/ 72622 w 413947"/>
              <a:gd name="connsiteY9" fmla="*/ 2430885 h 2625962"/>
              <a:gd name="connsiteX10" fmla="*/ 50 w 413947"/>
              <a:gd name="connsiteY10" fmla="*/ 290027 h 2625962"/>
              <a:gd name="connsiteX0" fmla="*/ 9886 w 423783"/>
              <a:gd name="connsiteY0" fmla="*/ 290438 h 2626373"/>
              <a:gd name="connsiteX1" fmla="*/ 34078 w 423783"/>
              <a:gd name="connsiteY1" fmla="*/ 60629 h 2626373"/>
              <a:gd name="connsiteX2" fmla="*/ 312267 w 423783"/>
              <a:gd name="connsiteY2" fmla="*/ 84820 h 2626373"/>
              <a:gd name="connsiteX3" fmla="*/ 372743 w 423783"/>
              <a:gd name="connsiteY3" fmla="*/ 72724 h 2626373"/>
              <a:gd name="connsiteX4" fmla="*/ 372743 w 423783"/>
              <a:gd name="connsiteY4" fmla="*/ 1112915 h 2626373"/>
              <a:gd name="connsiteX5" fmla="*/ 409029 w 423783"/>
              <a:gd name="connsiteY5" fmla="*/ 2213581 h 2626373"/>
              <a:gd name="connsiteX6" fmla="*/ 421124 w 423783"/>
              <a:gd name="connsiteY6" fmla="*/ 2528058 h 2626373"/>
              <a:gd name="connsiteX7" fmla="*/ 360648 w 423783"/>
              <a:gd name="connsiteY7" fmla="*/ 2540153 h 2626373"/>
              <a:gd name="connsiteX8" fmla="*/ 94553 w 423783"/>
              <a:gd name="connsiteY8" fmla="*/ 2540153 h 2626373"/>
              <a:gd name="connsiteX9" fmla="*/ 82458 w 423783"/>
              <a:gd name="connsiteY9" fmla="*/ 2431296 h 2626373"/>
              <a:gd name="connsiteX10" fmla="*/ 9886 w 423783"/>
              <a:gd name="connsiteY10" fmla="*/ 290438 h 26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83" h="2626373">
                <a:moveTo>
                  <a:pt x="9886" y="290438"/>
                </a:moveTo>
                <a:cubicBezTo>
                  <a:pt x="1823" y="-104673"/>
                  <a:pt x="-16319" y="94899"/>
                  <a:pt x="34078" y="60629"/>
                </a:cubicBezTo>
                <a:cubicBezTo>
                  <a:pt x="84475" y="26359"/>
                  <a:pt x="255823" y="82804"/>
                  <a:pt x="312267" y="84820"/>
                </a:cubicBezTo>
                <a:cubicBezTo>
                  <a:pt x="368711" y="86836"/>
                  <a:pt x="362664" y="-98625"/>
                  <a:pt x="372743" y="72724"/>
                </a:cubicBezTo>
                <a:cubicBezTo>
                  <a:pt x="382822" y="244073"/>
                  <a:pt x="366695" y="756106"/>
                  <a:pt x="372743" y="1112915"/>
                </a:cubicBezTo>
                <a:cubicBezTo>
                  <a:pt x="378791" y="1469724"/>
                  <a:pt x="400966" y="1977724"/>
                  <a:pt x="409029" y="2213581"/>
                </a:cubicBezTo>
                <a:cubicBezTo>
                  <a:pt x="417092" y="2449438"/>
                  <a:pt x="429188" y="2473629"/>
                  <a:pt x="421124" y="2528058"/>
                </a:cubicBezTo>
                <a:cubicBezTo>
                  <a:pt x="413061" y="2582487"/>
                  <a:pt x="415076" y="2538137"/>
                  <a:pt x="360648" y="2540153"/>
                </a:cubicBezTo>
                <a:cubicBezTo>
                  <a:pt x="306220" y="2542169"/>
                  <a:pt x="140918" y="2558296"/>
                  <a:pt x="94553" y="2540153"/>
                </a:cubicBezTo>
                <a:cubicBezTo>
                  <a:pt x="48188" y="2522010"/>
                  <a:pt x="96569" y="2806248"/>
                  <a:pt x="82458" y="2431296"/>
                </a:cubicBezTo>
                <a:cubicBezTo>
                  <a:pt x="68347" y="2056344"/>
                  <a:pt x="17949" y="685549"/>
                  <a:pt x="9886" y="290438"/>
                </a:cubicBezTo>
                <a:close/>
              </a:path>
            </a:pathLst>
          </a:custGeom>
          <a:solidFill>
            <a:srgbClr val="FF91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598489" y="3652608"/>
            <a:ext cx="423783" cy="2626373"/>
          </a:xfrm>
          <a:custGeom>
            <a:avLst/>
            <a:gdLst>
              <a:gd name="connsiteX0" fmla="*/ 11036 w 400742"/>
              <a:gd name="connsiteY0" fmla="*/ 176084 h 2717738"/>
              <a:gd name="connsiteX1" fmla="*/ 289226 w 400742"/>
              <a:gd name="connsiteY1" fmla="*/ 163989 h 2717738"/>
              <a:gd name="connsiteX2" fmla="*/ 349702 w 400742"/>
              <a:gd name="connsiteY2" fmla="*/ 151893 h 2717738"/>
              <a:gd name="connsiteX3" fmla="*/ 349702 w 400742"/>
              <a:gd name="connsiteY3" fmla="*/ 1192084 h 2717738"/>
              <a:gd name="connsiteX4" fmla="*/ 385988 w 400742"/>
              <a:gd name="connsiteY4" fmla="*/ 2292750 h 2717738"/>
              <a:gd name="connsiteX5" fmla="*/ 398083 w 400742"/>
              <a:gd name="connsiteY5" fmla="*/ 2607227 h 2717738"/>
              <a:gd name="connsiteX6" fmla="*/ 337607 w 400742"/>
              <a:gd name="connsiteY6" fmla="*/ 2619322 h 2717738"/>
              <a:gd name="connsiteX7" fmla="*/ 71512 w 400742"/>
              <a:gd name="connsiteY7" fmla="*/ 2619322 h 2717738"/>
              <a:gd name="connsiteX8" fmla="*/ 59417 w 400742"/>
              <a:gd name="connsiteY8" fmla="*/ 2510465 h 2717738"/>
              <a:gd name="connsiteX9" fmla="*/ 11036 w 400742"/>
              <a:gd name="connsiteY9" fmla="*/ 176084 h 2717738"/>
              <a:gd name="connsiteX0" fmla="*/ 8906 w 422803"/>
              <a:gd name="connsiteY0" fmla="*/ 298993 h 2634928"/>
              <a:gd name="connsiteX1" fmla="*/ 311287 w 422803"/>
              <a:gd name="connsiteY1" fmla="*/ 93375 h 2634928"/>
              <a:gd name="connsiteX2" fmla="*/ 371763 w 422803"/>
              <a:gd name="connsiteY2" fmla="*/ 81279 h 2634928"/>
              <a:gd name="connsiteX3" fmla="*/ 371763 w 422803"/>
              <a:gd name="connsiteY3" fmla="*/ 1121470 h 2634928"/>
              <a:gd name="connsiteX4" fmla="*/ 408049 w 422803"/>
              <a:gd name="connsiteY4" fmla="*/ 2222136 h 2634928"/>
              <a:gd name="connsiteX5" fmla="*/ 420144 w 422803"/>
              <a:gd name="connsiteY5" fmla="*/ 2536613 h 2634928"/>
              <a:gd name="connsiteX6" fmla="*/ 359668 w 422803"/>
              <a:gd name="connsiteY6" fmla="*/ 2548708 h 2634928"/>
              <a:gd name="connsiteX7" fmla="*/ 93573 w 422803"/>
              <a:gd name="connsiteY7" fmla="*/ 2548708 h 2634928"/>
              <a:gd name="connsiteX8" fmla="*/ 81478 w 422803"/>
              <a:gd name="connsiteY8" fmla="*/ 2439851 h 2634928"/>
              <a:gd name="connsiteX9" fmla="*/ 8906 w 422803"/>
              <a:gd name="connsiteY9" fmla="*/ 298993 h 2634928"/>
              <a:gd name="connsiteX0" fmla="*/ 50 w 413947"/>
              <a:gd name="connsiteY0" fmla="*/ 298993 h 2634928"/>
              <a:gd name="connsiteX1" fmla="*/ 302431 w 413947"/>
              <a:gd name="connsiteY1" fmla="*/ 93375 h 2634928"/>
              <a:gd name="connsiteX2" fmla="*/ 362907 w 413947"/>
              <a:gd name="connsiteY2" fmla="*/ 81279 h 2634928"/>
              <a:gd name="connsiteX3" fmla="*/ 362907 w 413947"/>
              <a:gd name="connsiteY3" fmla="*/ 1121470 h 2634928"/>
              <a:gd name="connsiteX4" fmla="*/ 399193 w 413947"/>
              <a:gd name="connsiteY4" fmla="*/ 2222136 h 2634928"/>
              <a:gd name="connsiteX5" fmla="*/ 411288 w 413947"/>
              <a:gd name="connsiteY5" fmla="*/ 2536613 h 2634928"/>
              <a:gd name="connsiteX6" fmla="*/ 350812 w 413947"/>
              <a:gd name="connsiteY6" fmla="*/ 2548708 h 2634928"/>
              <a:gd name="connsiteX7" fmla="*/ 84717 w 413947"/>
              <a:gd name="connsiteY7" fmla="*/ 2548708 h 2634928"/>
              <a:gd name="connsiteX8" fmla="*/ 72622 w 413947"/>
              <a:gd name="connsiteY8" fmla="*/ 2439851 h 2634928"/>
              <a:gd name="connsiteX9" fmla="*/ 50 w 413947"/>
              <a:gd name="connsiteY9" fmla="*/ 298993 h 2634928"/>
              <a:gd name="connsiteX0" fmla="*/ 50 w 413947"/>
              <a:gd name="connsiteY0" fmla="*/ 290027 h 2625962"/>
              <a:gd name="connsiteX1" fmla="*/ 121004 w 413947"/>
              <a:gd name="connsiteY1" fmla="*/ 48123 h 2625962"/>
              <a:gd name="connsiteX2" fmla="*/ 302431 w 413947"/>
              <a:gd name="connsiteY2" fmla="*/ 84409 h 2625962"/>
              <a:gd name="connsiteX3" fmla="*/ 362907 w 413947"/>
              <a:gd name="connsiteY3" fmla="*/ 72313 h 2625962"/>
              <a:gd name="connsiteX4" fmla="*/ 362907 w 413947"/>
              <a:gd name="connsiteY4" fmla="*/ 1112504 h 2625962"/>
              <a:gd name="connsiteX5" fmla="*/ 399193 w 413947"/>
              <a:gd name="connsiteY5" fmla="*/ 2213170 h 2625962"/>
              <a:gd name="connsiteX6" fmla="*/ 411288 w 413947"/>
              <a:gd name="connsiteY6" fmla="*/ 2527647 h 2625962"/>
              <a:gd name="connsiteX7" fmla="*/ 350812 w 413947"/>
              <a:gd name="connsiteY7" fmla="*/ 2539742 h 2625962"/>
              <a:gd name="connsiteX8" fmla="*/ 84717 w 413947"/>
              <a:gd name="connsiteY8" fmla="*/ 2539742 h 2625962"/>
              <a:gd name="connsiteX9" fmla="*/ 72622 w 413947"/>
              <a:gd name="connsiteY9" fmla="*/ 2430885 h 2625962"/>
              <a:gd name="connsiteX10" fmla="*/ 50 w 413947"/>
              <a:gd name="connsiteY10" fmla="*/ 290027 h 2625962"/>
              <a:gd name="connsiteX0" fmla="*/ 9886 w 423783"/>
              <a:gd name="connsiteY0" fmla="*/ 290438 h 2626373"/>
              <a:gd name="connsiteX1" fmla="*/ 34078 w 423783"/>
              <a:gd name="connsiteY1" fmla="*/ 60629 h 2626373"/>
              <a:gd name="connsiteX2" fmla="*/ 312267 w 423783"/>
              <a:gd name="connsiteY2" fmla="*/ 84820 h 2626373"/>
              <a:gd name="connsiteX3" fmla="*/ 372743 w 423783"/>
              <a:gd name="connsiteY3" fmla="*/ 72724 h 2626373"/>
              <a:gd name="connsiteX4" fmla="*/ 372743 w 423783"/>
              <a:gd name="connsiteY4" fmla="*/ 1112915 h 2626373"/>
              <a:gd name="connsiteX5" fmla="*/ 409029 w 423783"/>
              <a:gd name="connsiteY5" fmla="*/ 2213581 h 2626373"/>
              <a:gd name="connsiteX6" fmla="*/ 421124 w 423783"/>
              <a:gd name="connsiteY6" fmla="*/ 2528058 h 2626373"/>
              <a:gd name="connsiteX7" fmla="*/ 360648 w 423783"/>
              <a:gd name="connsiteY7" fmla="*/ 2540153 h 2626373"/>
              <a:gd name="connsiteX8" fmla="*/ 94553 w 423783"/>
              <a:gd name="connsiteY8" fmla="*/ 2540153 h 2626373"/>
              <a:gd name="connsiteX9" fmla="*/ 82458 w 423783"/>
              <a:gd name="connsiteY9" fmla="*/ 2431296 h 2626373"/>
              <a:gd name="connsiteX10" fmla="*/ 9886 w 423783"/>
              <a:gd name="connsiteY10" fmla="*/ 290438 h 26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83" h="2626373">
                <a:moveTo>
                  <a:pt x="9886" y="290438"/>
                </a:moveTo>
                <a:cubicBezTo>
                  <a:pt x="1823" y="-104673"/>
                  <a:pt x="-16319" y="94899"/>
                  <a:pt x="34078" y="60629"/>
                </a:cubicBezTo>
                <a:cubicBezTo>
                  <a:pt x="84475" y="26359"/>
                  <a:pt x="255823" y="82804"/>
                  <a:pt x="312267" y="84820"/>
                </a:cubicBezTo>
                <a:cubicBezTo>
                  <a:pt x="368711" y="86836"/>
                  <a:pt x="362664" y="-98625"/>
                  <a:pt x="372743" y="72724"/>
                </a:cubicBezTo>
                <a:cubicBezTo>
                  <a:pt x="382822" y="244073"/>
                  <a:pt x="366695" y="756106"/>
                  <a:pt x="372743" y="1112915"/>
                </a:cubicBezTo>
                <a:cubicBezTo>
                  <a:pt x="378791" y="1469724"/>
                  <a:pt x="400966" y="1977724"/>
                  <a:pt x="409029" y="2213581"/>
                </a:cubicBezTo>
                <a:cubicBezTo>
                  <a:pt x="417092" y="2449438"/>
                  <a:pt x="429188" y="2473629"/>
                  <a:pt x="421124" y="2528058"/>
                </a:cubicBezTo>
                <a:cubicBezTo>
                  <a:pt x="413061" y="2582487"/>
                  <a:pt x="415076" y="2538137"/>
                  <a:pt x="360648" y="2540153"/>
                </a:cubicBezTo>
                <a:cubicBezTo>
                  <a:pt x="306220" y="2542169"/>
                  <a:pt x="140918" y="2558296"/>
                  <a:pt x="94553" y="2540153"/>
                </a:cubicBezTo>
                <a:cubicBezTo>
                  <a:pt x="48188" y="2522010"/>
                  <a:pt x="96569" y="2806248"/>
                  <a:pt x="82458" y="2431296"/>
                </a:cubicBezTo>
                <a:cubicBezTo>
                  <a:pt x="68347" y="2056344"/>
                  <a:pt x="17949" y="685549"/>
                  <a:pt x="9886" y="290438"/>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6289524" y="4281714"/>
            <a:ext cx="1378857" cy="858762"/>
          </a:xfrm>
          <a:custGeom>
            <a:avLst/>
            <a:gdLst>
              <a:gd name="connsiteX0" fmla="*/ 24190 w 1378857"/>
              <a:gd name="connsiteY0" fmla="*/ 48381 h 858762"/>
              <a:gd name="connsiteX1" fmla="*/ 1294190 w 1378857"/>
              <a:gd name="connsiteY1" fmla="*/ 0 h 858762"/>
              <a:gd name="connsiteX2" fmla="*/ 1378857 w 1378857"/>
              <a:gd name="connsiteY2" fmla="*/ 846667 h 858762"/>
              <a:gd name="connsiteX3" fmla="*/ 36286 w 1378857"/>
              <a:gd name="connsiteY3" fmla="*/ 858762 h 858762"/>
              <a:gd name="connsiteX4" fmla="*/ 0 w 1378857"/>
              <a:gd name="connsiteY4" fmla="*/ 145143 h 85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857" h="858762">
                <a:moveTo>
                  <a:pt x="24190" y="48381"/>
                </a:moveTo>
                <a:lnTo>
                  <a:pt x="1294190" y="0"/>
                </a:lnTo>
                <a:lnTo>
                  <a:pt x="1378857" y="846667"/>
                </a:lnTo>
                <a:lnTo>
                  <a:pt x="36286" y="858762"/>
                </a:lnTo>
                <a:lnTo>
                  <a:pt x="0" y="14514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a:off x="3737429" y="4692952"/>
            <a:ext cx="1729619" cy="495905"/>
          </a:xfrm>
          <a:custGeom>
            <a:avLst/>
            <a:gdLst>
              <a:gd name="connsiteX0" fmla="*/ 1620761 w 1729619"/>
              <a:gd name="connsiteY0" fmla="*/ 0 h 495905"/>
              <a:gd name="connsiteX1" fmla="*/ 0 w 1729619"/>
              <a:gd name="connsiteY1" fmla="*/ 48381 h 495905"/>
              <a:gd name="connsiteX2" fmla="*/ 24190 w 1729619"/>
              <a:gd name="connsiteY2" fmla="*/ 495905 h 495905"/>
              <a:gd name="connsiteX3" fmla="*/ 1669142 w 1729619"/>
              <a:gd name="connsiteY3" fmla="*/ 447524 h 495905"/>
              <a:gd name="connsiteX4" fmla="*/ 1729619 w 1729619"/>
              <a:gd name="connsiteY4" fmla="*/ 24191 h 49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619" h="495905">
                <a:moveTo>
                  <a:pt x="1620761" y="0"/>
                </a:moveTo>
                <a:lnTo>
                  <a:pt x="0" y="48381"/>
                </a:lnTo>
                <a:lnTo>
                  <a:pt x="24190" y="495905"/>
                </a:lnTo>
                <a:lnTo>
                  <a:pt x="1669142" y="447524"/>
                </a:lnTo>
                <a:lnTo>
                  <a:pt x="1729619" y="2419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Freeform 35"/>
          <p:cNvSpPr/>
          <p:nvPr/>
        </p:nvSpPr>
        <p:spPr>
          <a:xfrm>
            <a:off x="1644952" y="4596190"/>
            <a:ext cx="1088572" cy="955524"/>
          </a:xfrm>
          <a:custGeom>
            <a:avLst/>
            <a:gdLst>
              <a:gd name="connsiteX0" fmla="*/ 0 w 1088572"/>
              <a:gd name="connsiteY0" fmla="*/ 0 h 955524"/>
              <a:gd name="connsiteX1" fmla="*/ 943429 w 1088572"/>
              <a:gd name="connsiteY1" fmla="*/ 0 h 955524"/>
              <a:gd name="connsiteX2" fmla="*/ 1088572 w 1088572"/>
              <a:gd name="connsiteY2" fmla="*/ 943429 h 955524"/>
              <a:gd name="connsiteX3" fmla="*/ 60477 w 1088572"/>
              <a:gd name="connsiteY3" fmla="*/ 955524 h 955524"/>
              <a:gd name="connsiteX4" fmla="*/ 0 w 1088572"/>
              <a:gd name="connsiteY4" fmla="*/ 72572 h 955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72" h="955524">
                <a:moveTo>
                  <a:pt x="0" y="0"/>
                </a:moveTo>
                <a:lnTo>
                  <a:pt x="943429" y="0"/>
                </a:lnTo>
                <a:lnTo>
                  <a:pt x="1088572" y="943429"/>
                </a:lnTo>
                <a:lnTo>
                  <a:pt x="60477" y="955524"/>
                </a:lnTo>
                <a:lnTo>
                  <a:pt x="0" y="72572"/>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Freeform 36"/>
          <p:cNvSpPr/>
          <p:nvPr/>
        </p:nvSpPr>
        <p:spPr>
          <a:xfrm>
            <a:off x="1475619" y="3568095"/>
            <a:ext cx="1161143" cy="495905"/>
          </a:xfrm>
          <a:custGeom>
            <a:avLst/>
            <a:gdLst>
              <a:gd name="connsiteX0" fmla="*/ 12095 w 1161143"/>
              <a:gd name="connsiteY0" fmla="*/ 12095 h 495905"/>
              <a:gd name="connsiteX1" fmla="*/ 0 w 1161143"/>
              <a:gd name="connsiteY1" fmla="*/ 471715 h 495905"/>
              <a:gd name="connsiteX2" fmla="*/ 1112762 w 1161143"/>
              <a:gd name="connsiteY2" fmla="*/ 495905 h 495905"/>
              <a:gd name="connsiteX3" fmla="*/ 1161143 w 1161143"/>
              <a:gd name="connsiteY3" fmla="*/ 0 h 495905"/>
              <a:gd name="connsiteX4" fmla="*/ 96762 w 1161143"/>
              <a:gd name="connsiteY4" fmla="*/ 0 h 49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143" h="495905">
                <a:moveTo>
                  <a:pt x="12095" y="12095"/>
                </a:moveTo>
                <a:lnTo>
                  <a:pt x="0" y="471715"/>
                </a:lnTo>
                <a:lnTo>
                  <a:pt x="1112762" y="495905"/>
                </a:lnTo>
                <a:lnTo>
                  <a:pt x="1161143" y="0"/>
                </a:lnTo>
                <a:lnTo>
                  <a:pt x="96762" y="0"/>
                </a:lnTo>
              </a:path>
            </a:pathLst>
          </a:custGeom>
          <a:solidFill>
            <a:srgbClr val="000090"/>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a:off x="3447143" y="3556000"/>
            <a:ext cx="1052286" cy="616857"/>
          </a:xfrm>
          <a:custGeom>
            <a:avLst/>
            <a:gdLst>
              <a:gd name="connsiteX0" fmla="*/ 0 w 1052286"/>
              <a:gd name="connsiteY0" fmla="*/ 0 h 616857"/>
              <a:gd name="connsiteX1" fmla="*/ 12095 w 1052286"/>
              <a:gd name="connsiteY1" fmla="*/ 616857 h 616857"/>
              <a:gd name="connsiteX2" fmla="*/ 1016000 w 1052286"/>
              <a:gd name="connsiteY2" fmla="*/ 580571 h 616857"/>
              <a:gd name="connsiteX3" fmla="*/ 1052286 w 1052286"/>
              <a:gd name="connsiteY3" fmla="*/ 0 h 616857"/>
              <a:gd name="connsiteX4" fmla="*/ 60476 w 1052286"/>
              <a:gd name="connsiteY4" fmla="*/ 12095 h 61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286" h="616857">
                <a:moveTo>
                  <a:pt x="0" y="0"/>
                </a:moveTo>
                <a:lnTo>
                  <a:pt x="12095" y="616857"/>
                </a:lnTo>
                <a:lnTo>
                  <a:pt x="1016000" y="580571"/>
                </a:lnTo>
                <a:lnTo>
                  <a:pt x="1052286" y="0"/>
                </a:lnTo>
                <a:lnTo>
                  <a:pt x="60476" y="12095"/>
                </a:lnTo>
              </a:path>
            </a:pathLst>
          </a:custGeom>
          <a:solidFill>
            <a:srgbClr val="79B9FF"/>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Freeform 38"/>
          <p:cNvSpPr/>
          <p:nvPr/>
        </p:nvSpPr>
        <p:spPr>
          <a:xfrm>
            <a:off x="4523619" y="3507619"/>
            <a:ext cx="1064381" cy="641048"/>
          </a:xfrm>
          <a:custGeom>
            <a:avLst/>
            <a:gdLst>
              <a:gd name="connsiteX0" fmla="*/ 48381 w 1064381"/>
              <a:gd name="connsiteY0" fmla="*/ 72571 h 641048"/>
              <a:gd name="connsiteX1" fmla="*/ 0 w 1064381"/>
              <a:gd name="connsiteY1" fmla="*/ 641048 h 641048"/>
              <a:gd name="connsiteX2" fmla="*/ 1040191 w 1064381"/>
              <a:gd name="connsiteY2" fmla="*/ 641048 h 641048"/>
              <a:gd name="connsiteX3" fmla="*/ 1064381 w 1064381"/>
              <a:gd name="connsiteY3" fmla="*/ 0 h 641048"/>
              <a:gd name="connsiteX4" fmla="*/ 48381 w 1064381"/>
              <a:gd name="connsiteY4" fmla="*/ 72571 h 64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381" h="641048">
                <a:moveTo>
                  <a:pt x="48381" y="72571"/>
                </a:moveTo>
                <a:lnTo>
                  <a:pt x="0" y="641048"/>
                </a:lnTo>
                <a:lnTo>
                  <a:pt x="1040191" y="641048"/>
                </a:lnTo>
                <a:lnTo>
                  <a:pt x="1064381" y="0"/>
                </a:lnTo>
                <a:lnTo>
                  <a:pt x="48381" y="72571"/>
                </a:lnTo>
                <a:close/>
              </a:path>
            </a:pathLst>
          </a:custGeom>
          <a:solidFill>
            <a:srgbClr val="FF91A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reeform 39"/>
          <p:cNvSpPr/>
          <p:nvPr/>
        </p:nvSpPr>
        <p:spPr>
          <a:xfrm>
            <a:off x="1572381" y="6108095"/>
            <a:ext cx="1185333" cy="423334"/>
          </a:xfrm>
          <a:custGeom>
            <a:avLst/>
            <a:gdLst>
              <a:gd name="connsiteX0" fmla="*/ 0 w 1185333"/>
              <a:gd name="connsiteY0" fmla="*/ 24191 h 423334"/>
              <a:gd name="connsiteX1" fmla="*/ 36286 w 1185333"/>
              <a:gd name="connsiteY1" fmla="*/ 423334 h 423334"/>
              <a:gd name="connsiteX2" fmla="*/ 1185333 w 1185333"/>
              <a:gd name="connsiteY2" fmla="*/ 387048 h 423334"/>
              <a:gd name="connsiteX3" fmla="*/ 1185333 w 1185333"/>
              <a:gd name="connsiteY3" fmla="*/ 0 h 423334"/>
              <a:gd name="connsiteX4" fmla="*/ 72571 w 1185333"/>
              <a:gd name="connsiteY4" fmla="*/ 12095 h 42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333" h="423334">
                <a:moveTo>
                  <a:pt x="0" y="24191"/>
                </a:moveTo>
                <a:lnTo>
                  <a:pt x="36286" y="423334"/>
                </a:lnTo>
                <a:lnTo>
                  <a:pt x="1185333" y="387048"/>
                </a:lnTo>
                <a:lnTo>
                  <a:pt x="1185333" y="0"/>
                </a:lnTo>
                <a:lnTo>
                  <a:pt x="72571" y="1209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Freeform 40"/>
          <p:cNvSpPr/>
          <p:nvPr/>
        </p:nvSpPr>
        <p:spPr>
          <a:xfrm>
            <a:off x="7656083" y="4463143"/>
            <a:ext cx="533891" cy="399242"/>
          </a:xfrm>
          <a:custGeom>
            <a:avLst/>
            <a:gdLst>
              <a:gd name="connsiteX0" fmla="*/ 109060 w 533891"/>
              <a:gd name="connsiteY0" fmla="*/ 0 h 399242"/>
              <a:gd name="connsiteX1" fmla="*/ 203 w 533891"/>
              <a:gd name="connsiteY1" fmla="*/ 217714 h 399242"/>
              <a:gd name="connsiteX2" fmla="*/ 133250 w 533891"/>
              <a:gd name="connsiteY2" fmla="*/ 399143 h 399242"/>
              <a:gd name="connsiteX3" fmla="*/ 36488 w 533891"/>
              <a:gd name="connsiteY3" fmla="*/ 193524 h 399242"/>
              <a:gd name="connsiteX4" fmla="*/ 520298 w 533891"/>
              <a:gd name="connsiteY4" fmla="*/ 169333 h 399242"/>
              <a:gd name="connsiteX5" fmla="*/ 411441 w 533891"/>
              <a:gd name="connsiteY5" fmla="*/ 12095 h 399242"/>
              <a:gd name="connsiteX6" fmla="*/ 532393 w 533891"/>
              <a:gd name="connsiteY6" fmla="*/ 205619 h 399242"/>
              <a:gd name="connsiteX7" fmla="*/ 435631 w 533891"/>
              <a:gd name="connsiteY7" fmla="*/ 362857 h 399242"/>
              <a:gd name="connsiteX8" fmla="*/ 496107 w 533891"/>
              <a:gd name="connsiteY8" fmla="*/ 169333 h 399242"/>
              <a:gd name="connsiteX9" fmla="*/ 24393 w 533891"/>
              <a:gd name="connsiteY9" fmla="*/ 157238 h 39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891" h="399242">
                <a:moveTo>
                  <a:pt x="109060" y="0"/>
                </a:moveTo>
                <a:cubicBezTo>
                  <a:pt x="52615" y="75595"/>
                  <a:pt x="-3829" y="151190"/>
                  <a:pt x="203" y="217714"/>
                </a:cubicBezTo>
                <a:cubicBezTo>
                  <a:pt x="4235" y="284238"/>
                  <a:pt x="127203" y="403175"/>
                  <a:pt x="133250" y="399143"/>
                </a:cubicBezTo>
                <a:cubicBezTo>
                  <a:pt x="139297" y="395111"/>
                  <a:pt x="-28020" y="231826"/>
                  <a:pt x="36488" y="193524"/>
                </a:cubicBezTo>
                <a:cubicBezTo>
                  <a:pt x="100996" y="155222"/>
                  <a:pt x="457806" y="199571"/>
                  <a:pt x="520298" y="169333"/>
                </a:cubicBezTo>
                <a:cubicBezTo>
                  <a:pt x="582790" y="139095"/>
                  <a:pt x="409425" y="6047"/>
                  <a:pt x="411441" y="12095"/>
                </a:cubicBezTo>
                <a:cubicBezTo>
                  <a:pt x="413457" y="18143"/>
                  <a:pt x="528361" y="147159"/>
                  <a:pt x="532393" y="205619"/>
                </a:cubicBezTo>
                <a:cubicBezTo>
                  <a:pt x="536425" y="264079"/>
                  <a:pt x="441679" y="368905"/>
                  <a:pt x="435631" y="362857"/>
                </a:cubicBezTo>
                <a:cubicBezTo>
                  <a:pt x="429583" y="356809"/>
                  <a:pt x="564647" y="203603"/>
                  <a:pt x="496107" y="169333"/>
                </a:cubicBezTo>
                <a:cubicBezTo>
                  <a:pt x="427567" y="135063"/>
                  <a:pt x="225980" y="146150"/>
                  <a:pt x="24393" y="157238"/>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Freeform 41"/>
          <p:cNvSpPr/>
          <p:nvPr/>
        </p:nvSpPr>
        <p:spPr>
          <a:xfrm>
            <a:off x="5458390" y="4668627"/>
            <a:ext cx="794286" cy="520410"/>
          </a:xfrm>
          <a:custGeom>
            <a:avLst/>
            <a:gdLst>
              <a:gd name="connsiteX0" fmla="*/ 565039 w 794286"/>
              <a:gd name="connsiteY0" fmla="*/ 135 h 520410"/>
              <a:gd name="connsiteX1" fmla="*/ 782753 w 794286"/>
              <a:gd name="connsiteY1" fmla="*/ 169468 h 520410"/>
              <a:gd name="connsiteX2" fmla="*/ 637610 w 794286"/>
              <a:gd name="connsiteY2" fmla="*/ 520230 h 520410"/>
              <a:gd name="connsiteX3" fmla="*/ 770658 w 794286"/>
              <a:gd name="connsiteY3" fmla="*/ 217849 h 520410"/>
              <a:gd name="connsiteX4" fmla="*/ 57039 w 794286"/>
              <a:gd name="connsiteY4" fmla="*/ 242040 h 520410"/>
              <a:gd name="connsiteX5" fmla="*/ 190086 w 794286"/>
              <a:gd name="connsiteY5" fmla="*/ 72706 h 520410"/>
              <a:gd name="connsiteX6" fmla="*/ 32848 w 794286"/>
              <a:gd name="connsiteY6" fmla="*/ 242040 h 520410"/>
              <a:gd name="connsiteX7" fmla="*/ 177991 w 794286"/>
              <a:gd name="connsiteY7" fmla="*/ 471849 h 520410"/>
              <a:gd name="connsiteX8" fmla="*/ 20753 w 794286"/>
              <a:gd name="connsiteY8" fmla="*/ 217849 h 520410"/>
              <a:gd name="connsiteX9" fmla="*/ 734372 w 794286"/>
              <a:gd name="connsiteY9" fmla="*/ 193659 h 520410"/>
              <a:gd name="connsiteX10" fmla="*/ 565039 w 794286"/>
              <a:gd name="connsiteY10" fmla="*/ 135 h 52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4286" h="520410">
                <a:moveTo>
                  <a:pt x="565039" y="135"/>
                </a:moveTo>
                <a:cubicBezTo>
                  <a:pt x="573103" y="-3897"/>
                  <a:pt x="770658" y="82786"/>
                  <a:pt x="782753" y="169468"/>
                </a:cubicBezTo>
                <a:cubicBezTo>
                  <a:pt x="794848" y="256150"/>
                  <a:pt x="639626" y="512166"/>
                  <a:pt x="637610" y="520230"/>
                </a:cubicBezTo>
                <a:cubicBezTo>
                  <a:pt x="635594" y="528294"/>
                  <a:pt x="867420" y="264214"/>
                  <a:pt x="770658" y="217849"/>
                </a:cubicBezTo>
                <a:cubicBezTo>
                  <a:pt x="673896" y="171484"/>
                  <a:pt x="153801" y="266230"/>
                  <a:pt x="57039" y="242040"/>
                </a:cubicBezTo>
                <a:cubicBezTo>
                  <a:pt x="-39723" y="217850"/>
                  <a:pt x="194118" y="72706"/>
                  <a:pt x="190086" y="72706"/>
                </a:cubicBezTo>
                <a:cubicBezTo>
                  <a:pt x="186054" y="72706"/>
                  <a:pt x="34864" y="175516"/>
                  <a:pt x="32848" y="242040"/>
                </a:cubicBezTo>
                <a:cubicBezTo>
                  <a:pt x="30832" y="308564"/>
                  <a:pt x="180007" y="475881"/>
                  <a:pt x="177991" y="471849"/>
                </a:cubicBezTo>
                <a:cubicBezTo>
                  <a:pt x="175975" y="467817"/>
                  <a:pt x="-71977" y="264214"/>
                  <a:pt x="20753" y="217849"/>
                </a:cubicBezTo>
                <a:cubicBezTo>
                  <a:pt x="113483" y="171484"/>
                  <a:pt x="641642" y="227929"/>
                  <a:pt x="734372" y="193659"/>
                </a:cubicBezTo>
                <a:cubicBezTo>
                  <a:pt x="827102" y="159389"/>
                  <a:pt x="556975" y="4167"/>
                  <a:pt x="565039" y="135"/>
                </a:cubicBezTo>
                <a:close/>
              </a:path>
            </a:pathLst>
          </a:custGeom>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reeform 42"/>
          <p:cNvSpPr/>
          <p:nvPr/>
        </p:nvSpPr>
        <p:spPr>
          <a:xfrm>
            <a:off x="2656912" y="4826000"/>
            <a:ext cx="1086422" cy="495949"/>
          </a:xfrm>
          <a:custGeom>
            <a:avLst/>
            <a:gdLst>
              <a:gd name="connsiteX0" fmla="*/ 729755 w 1086422"/>
              <a:gd name="connsiteY0" fmla="*/ 0 h 495949"/>
              <a:gd name="connsiteX1" fmla="*/ 983755 w 1086422"/>
              <a:gd name="connsiteY1" fmla="*/ 157238 h 495949"/>
              <a:gd name="connsiteX2" fmla="*/ 911183 w 1086422"/>
              <a:gd name="connsiteY2" fmla="*/ 495905 h 495949"/>
              <a:gd name="connsiteX3" fmla="*/ 1044231 w 1086422"/>
              <a:gd name="connsiteY3" fmla="*/ 181429 h 495949"/>
              <a:gd name="connsiteX4" fmla="*/ 52421 w 1086422"/>
              <a:gd name="connsiteY4" fmla="*/ 217714 h 495949"/>
              <a:gd name="connsiteX5" fmla="*/ 233850 w 1086422"/>
              <a:gd name="connsiteY5" fmla="*/ 24190 h 495949"/>
              <a:gd name="connsiteX6" fmla="*/ 52421 w 1086422"/>
              <a:gd name="connsiteY6" fmla="*/ 205619 h 495949"/>
              <a:gd name="connsiteX7" fmla="*/ 258040 w 1086422"/>
              <a:gd name="connsiteY7" fmla="*/ 399143 h 495949"/>
              <a:gd name="connsiteX8" fmla="*/ 28231 w 1086422"/>
              <a:gd name="connsiteY8" fmla="*/ 205619 h 495949"/>
              <a:gd name="connsiteX9" fmla="*/ 1032136 w 1086422"/>
              <a:gd name="connsiteY9" fmla="*/ 145143 h 495949"/>
              <a:gd name="connsiteX10" fmla="*/ 826517 w 1086422"/>
              <a:gd name="connsiteY10" fmla="*/ 12095 h 49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422" h="495949">
                <a:moveTo>
                  <a:pt x="729755" y="0"/>
                </a:moveTo>
                <a:cubicBezTo>
                  <a:pt x="841636" y="37293"/>
                  <a:pt x="953517" y="74587"/>
                  <a:pt x="983755" y="157238"/>
                </a:cubicBezTo>
                <a:cubicBezTo>
                  <a:pt x="1013993" y="239889"/>
                  <a:pt x="901104" y="491873"/>
                  <a:pt x="911183" y="495905"/>
                </a:cubicBezTo>
                <a:cubicBezTo>
                  <a:pt x="921262" y="499937"/>
                  <a:pt x="1187358" y="227794"/>
                  <a:pt x="1044231" y="181429"/>
                </a:cubicBezTo>
                <a:cubicBezTo>
                  <a:pt x="901104" y="135064"/>
                  <a:pt x="187485" y="243921"/>
                  <a:pt x="52421" y="217714"/>
                </a:cubicBezTo>
                <a:cubicBezTo>
                  <a:pt x="-82643" y="191507"/>
                  <a:pt x="233850" y="26206"/>
                  <a:pt x="233850" y="24190"/>
                </a:cubicBezTo>
                <a:cubicBezTo>
                  <a:pt x="233850" y="22174"/>
                  <a:pt x="48389" y="143127"/>
                  <a:pt x="52421" y="205619"/>
                </a:cubicBezTo>
                <a:cubicBezTo>
                  <a:pt x="56453" y="268111"/>
                  <a:pt x="262072" y="399143"/>
                  <a:pt x="258040" y="399143"/>
                </a:cubicBezTo>
                <a:cubicBezTo>
                  <a:pt x="254008" y="399143"/>
                  <a:pt x="-100785" y="247952"/>
                  <a:pt x="28231" y="205619"/>
                </a:cubicBezTo>
                <a:cubicBezTo>
                  <a:pt x="157247" y="163286"/>
                  <a:pt x="899088" y="177397"/>
                  <a:pt x="1032136" y="145143"/>
                </a:cubicBezTo>
                <a:cubicBezTo>
                  <a:pt x="1165184" y="112889"/>
                  <a:pt x="826517" y="12095"/>
                  <a:pt x="826517" y="12095"/>
                </a:cubicBez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Freeform 43"/>
          <p:cNvSpPr/>
          <p:nvPr/>
        </p:nvSpPr>
        <p:spPr>
          <a:xfrm>
            <a:off x="952799" y="4898571"/>
            <a:ext cx="727843" cy="580615"/>
          </a:xfrm>
          <a:custGeom>
            <a:avLst/>
            <a:gdLst>
              <a:gd name="connsiteX0" fmla="*/ 135772 w 727843"/>
              <a:gd name="connsiteY0" fmla="*/ 0 h 580615"/>
              <a:gd name="connsiteX1" fmla="*/ 2725 w 727843"/>
              <a:gd name="connsiteY1" fmla="*/ 254000 h 580615"/>
              <a:gd name="connsiteX2" fmla="*/ 244630 w 727843"/>
              <a:gd name="connsiteY2" fmla="*/ 508000 h 580615"/>
              <a:gd name="connsiteX3" fmla="*/ 14820 w 727843"/>
              <a:gd name="connsiteY3" fmla="*/ 205619 h 580615"/>
              <a:gd name="connsiteX4" fmla="*/ 680058 w 727843"/>
              <a:gd name="connsiteY4" fmla="*/ 181429 h 580615"/>
              <a:gd name="connsiteX5" fmla="*/ 522820 w 727843"/>
              <a:gd name="connsiteY5" fmla="*/ 48381 h 580615"/>
              <a:gd name="connsiteX6" fmla="*/ 667963 w 727843"/>
              <a:gd name="connsiteY6" fmla="*/ 217715 h 580615"/>
              <a:gd name="connsiteX7" fmla="*/ 486534 w 727843"/>
              <a:gd name="connsiteY7" fmla="*/ 580572 h 580615"/>
              <a:gd name="connsiteX8" fmla="*/ 716344 w 727843"/>
              <a:gd name="connsiteY8" fmla="*/ 193524 h 580615"/>
              <a:gd name="connsiteX9" fmla="*/ 51106 w 727843"/>
              <a:gd name="connsiteY9" fmla="*/ 205619 h 580615"/>
              <a:gd name="connsiteX10" fmla="*/ 172058 w 727843"/>
              <a:gd name="connsiteY10" fmla="*/ 36286 h 58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7843" h="580615">
                <a:moveTo>
                  <a:pt x="135772" y="0"/>
                </a:moveTo>
                <a:cubicBezTo>
                  <a:pt x="60177" y="84666"/>
                  <a:pt x="-15418" y="169333"/>
                  <a:pt x="2725" y="254000"/>
                </a:cubicBezTo>
                <a:cubicBezTo>
                  <a:pt x="20868" y="338667"/>
                  <a:pt x="242614" y="516064"/>
                  <a:pt x="244630" y="508000"/>
                </a:cubicBezTo>
                <a:cubicBezTo>
                  <a:pt x="246646" y="499936"/>
                  <a:pt x="-57751" y="260048"/>
                  <a:pt x="14820" y="205619"/>
                </a:cubicBezTo>
                <a:cubicBezTo>
                  <a:pt x="87391" y="151190"/>
                  <a:pt x="595391" y="207635"/>
                  <a:pt x="680058" y="181429"/>
                </a:cubicBezTo>
                <a:cubicBezTo>
                  <a:pt x="764725" y="155223"/>
                  <a:pt x="524836" y="42333"/>
                  <a:pt x="522820" y="48381"/>
                </a:cubicBezTo>
                <a:cubicBezTo>
                  <a:pt x="520804" y="54429"/>
                  <a:pt x="674011" y="129017"/>
                  <a:pt x="667963" y="217715"/>
                </a:cubicBezTo>
                <a:cubicBezTo>
                  <a:pt x="661915" y="306413"/>
                  <a:pt x="478470" y="584604"/>
                  <a:pt x="486534" y="580572"/>
                </a:cubicBezTo>
                <a:cubicBezTo>
                  <a:pt x="494598" y="576540"/>
                  <a:pt x="788915" y="256016"/>
                  <a:pt x="716344" y="193524"/>
                </a:cubicBezTo>
                <a:cubicBezTo>
                  <a:pt x="643773" y="131032"/>
                  <a:pt x="141820" y="231825"/>
                  <a:pt x="51106" y="205619"/>
                </a:cubicBezTo>
                <a:cubicBezTo>
                  <a:pt x="-39608" y="179413"/>
                  <a:pt x="66225" y="107849"/>
                  <a:pt x="172058" y="36286"/>
                </a:cubicBez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TextBox 44"/>
          <p:cNvSpPr txBox="1"/>
          <p:nvPr/>
        </p:nvSpPr>
        <p:spPr>
          <a:xfrm>
            <a:off x="1775093" y="6223652"/>
            <a:ext cx="632605" cy="307777"/>
          </a:xfrm>
          <a:prstGeom prst="rect">
            <a:avLst/>
          </a:prstGeom>
          <a:noFill/>
        </p:spPr>
        <p:txBody>
          <a:bodyPr wrap="none" rtlCol="0">
            <a:spAutoFit/>
          </a:bodyPr>
          <a:lstStyle/>
          <a:p>
            <a:r>
              <a:rPr lang="en-US" sz="1400" dirty="0" smtClean="0">
                <a:latin typeface="AhnbergHand"/>
                <a:cs typeface="AhnbergHand"/>
              </a:rPr>
              <a:t>CPU</a:t>
            </a:r>
            <a:endParaRPr lang="en-US" sz="1400" dirty="0">
              <a:latin typeface="AhnbergHand"/>
              <a:cs typeface="AhnbergHand"/>
            </a:endParaRPr>
          </a:p>
        </p:txBody>
      </p:sp>
      <p:sp>
        <p:nvSpPr>
          <p:cNvPr id="46" name="TextBox 45"/>
          <p:cNvSpPr txBox="1"/>
          <p:nvPr/>
        </p:nvSpPr>
        <p:spPr>
          <a:xfrm>
            <a:off x="6541758" y="4526228"/>
            <a:ext cx="641938" cy="369332"/>
          </a:xfrm>
          <a:prstGeom prst="rect">
            <a:avLst/>
          </a:prstGeom>
          <a:noFill/>
        </p:spPr>
        <p:txBody>
          <a:bodyPr wrap="none" rtlCol="0">
            <a:spAutoFit/>
          </a:bodyPr>
          <a:lstStyle/>
          <a:p>
            <a:r>
              <a:rPr lang="en-US" dirty="0" smtClean="0">
                <a:latin typeface="AhnbergHand"/>
                <a:cs typeface="AhnbergHand"/>
              </a:rPr>
              <a:t>PHY</a:t>
            </a:r>
            <a:endParaRPr lang="en-US" dirty="0">
              <a:latin typeface="AhnbergHand"/>
              <a:cs typeface="AhnbergHand"/>
            </a:endParaRPr>
          </a:p>
        </p:txBody>
      </p:sp>
      <p:sp>
        <p:nvSpPr>
          <p:cNvPr id="47" name="TextBox 46"/>
          <p:cNvSpPr txBox="1"/>
          <p:nvPr/>
        </p:nvSpPr>
        <p:spPr>
          <a:xfrm>
            <a:off x="3971456" y="4771144"/>
            <a:ext cx="1200552" cy="369332"/>
          </a:xfrm>
          <a:prstGeom prst="rect">
            <a:avLst/>
          </a:prstGeom>
          <a:noFill/>
        </p:spPr>
        <p:txBody>
          <a:bodyPr wrap="none" rtlCol="0">
            <a:spAutoFit/>
          </a:bodyPr>
          <a:lstStyle/>
          <a:p>
            <a:r>
              <a:rPr lang="en-US" dirty="0" smtClean="0">
                <a:latin typeface="AhnbergHand"/>
                <a:cs typeface="AhnbergHand"/>
              </a:rPr>
              <a:t>Network</a:t>
            </a:r>
            <a:endParaRPr lang="en-US" dirty="0">
              <a:latin typeface="AhnbergHand"/>
              <a:cs typeface="AhnbergHand"/>
            </a:endParaRPr>
          </a:p>
        </p:txBody>
      </p:sp>
      <p:sp>
        <p:nvSpPr>
          <p:cNvPr id="48" name="TextBox 47"/>
          <p:cNvSpPr txBox="1"/>
          <p:nvPr/>
        </p:nvSpPr>
        <p:spPr>
          <a:xfrm>
            <a:off x="1636548" y="4639616"/>
            <a:ext cx="1409685" cy="523220"/>
          </a:xfrm>
          <a:prstGeom prst="rect">
            <a:avLst/>
          </a:prstGeom>
          <a:noFill/>
        </p:spPr>
        <p:txBody>
          <a:bodyPr wrap="square" rtlCol="0">
            <a:spAutoFit/>
          </a:bodyPr>
          <a:lstStyle/>
          <a:p>
            <a:r>
              <a:rPr lang="en-US" sz="1400" dirty="0" smtClean="0">
                <a:latin typeface="AhnbergHand"/>
                <a:cs typeface="AhnbergHand"/>
              </a:rPr>
              <a:t>Packet Manager</a:t>
            </a:r>
            <a:endParaRPr lang="en-US" sz="1400" dirty="0">
              <a:latin typeface="AhnbergHand"/>
              <a:cs typeface="AhnbergHand"/>
            </a:endParaRPr>
          </a:p>
        </p:txBody>
      </p:sp>
      <p:sp>
        <p:nvSpPr>
          <p:cNvPr id="49" name="TextBox 48"/>
          <p:cNvSpPr txBox="1"/>
          <p:nvPr/>
        </p:nvSpPr>
        <p:spPr>
          <a:xfrm>
            <a:off x="1583286" y="3652608"/>
            <a:ext cx="894467" cy="369332"/>
          </a:xfrm>
          <a:prstGeom prst="rect">
            <a:avLst/>
          </a:prstGeom>
          <a:noFill/>
        </p:spPr>
        <p:txBody>
          <a:bodyPr wrap="none" rtlCol="0">
            <a:spAutoFit/>
          </a:bodyPr>
          <a:lstStyle/>
          <a:p>
            <a:r>
              <a:rPr lang="en-US" dirty="0" smtClean="0">
                <a:solidFill>
                  <a:schemeClr val="bg1"/>
                </a:solidFill>
                <a:latin typeface="AhnbergHand"/>
                <a:cs typeface="AhnbergHand"/>
              </a:rPr>
              <a:t>DRAM</a:t>
            </a:r>
            <a:endParaRPr lang="en-US" dirty="0">
              <a:solidFill>
                <a:schemeClr val="bg1"/>
              </a:solidFill>
              <a:latin typeface="AhnbergHand"/>
              <a:cs typeface="AhnbergHand"/>
            </a:endParaRPr>
          </a:p>
        </p:txBody>
      </p:sp>
      <p:sp>
        <p:nvSpPr>
          <p:cNvPr id="50" name="TextBox 49"/>
          <p:cNvSpPr txBox="1"/>
          <p:nvPr/>
        </p:nvSpPr>
        <p:spPr>
          <a:xfrm>
            <a:off x="3494402" y="3621323"/>
            <a:ext cx="954107" cy="369332"/>
          </a:xfrm>
          <a:prstGeom prst="rect">
            <a:avLst/>
          </a:prstGeom>
          <a:noFill/>
        </p:spPr>
        <p:txBody>
          <a:bodyPr wrap="none" rtlCol="0">
            <a:spAutoFit/>
          </a:bodyPr>
          <a:lstStyle/>
          <a:p>
            <a:r>
              <a:rPr lang="en-US" dirty="0" smtClean="0">
                <a:latin typeface="AhnbergHand"/>
                <a:cs typeface="AhnbergHand"/>
              </a:rPr>
              <a:t>TCAM</a:t>
            </a:r>
            <a:endParaRPr lang="en-US" dirty="0">
              <a:latin typeface="AhnbergHand"/>
              <a:cs typeface="AhnbergHand"/>
            </a:endParaRPr>
          </a:p>
        </p:txBody>
      </p:sp>
      <p:sp>
        <p:nvSpPr>
          <p:cNvPr id="51" name="TextBox 50"/>
          <p:cNvSpPr txBox="1"/>
          <p:nvPr/>
        </p:nvSpPr>
        <p:spPr>
          <a:xfrm>
            <a:off x="4523619" y="3643013"/>
            <a:ext cx="1035504" cy="369332"/>
          </a:xfrm>
          <a:prstGeom prst="rect">
            <a:avLst/>
          </a:prstGeom>
          <a:noFill/>
        </p:spPr>
        <p:txBody>
          <a:bodyPr wrap="none" rtlCol="0">
            <a:spAutoFit/>
          </a:bodyPr>
          <a:lstStyle/>
          <a:p>
            <a:r>
              <a:rPr lang="en-US" dirty="0" smtClean="0">
                <a:latin typeface="AhnbergHand"/>
                <a:cs typeface="AhnbergHand"/>
              </a:rPr>
              <a:t>*DRAM</a:t>
            </a:r>
            <a:endParaRPr lang="en-US" dirty="0">
              <a:latin typeface="AhnbergHand"/>
              <a:cs typeface="AhnbergHand"/>
            </a:endParaRPr>
          </a:p>
        </p:txBody>
      </p:sp>
      <p:sp>
        <p:nvSpPr>
          <p:cNvPr id="52" name="TextBox 51"/>
          <p:cNvSpPr txBox="1"/>
          <p:nvPr/>
        </p:nvSpPr>
        <p:spPr>
          <a:xfrm>
            <a:off x="8295707" y="4172857"/>
            <a:ext cx="278191" cy="1477328"/>
          </a:xfrm>
          <a:prstGeom prst="rect">
            <a:avLst/>
          </a:prstGeom>
          <a:noFill/>
        </p:spPr>
        <p:txBody>
          <a:bodyPr wrap="square" rtlCol="0">
            <a:spAutoFit/>
          </a:bodyPr>
          <a:lstStyle/>
          <a:p>
            <a:r>
              <a:rPr lang="en-US" dirty="0" smtClean="0">
                <a:latin typeface="AhnbergHand"/>
                <a:cs typeface="AhnbergHand"/>
              </a:rPr>
              <a:t>Media</a:t>
            </a:r>
            <a:endParaRPr lang="en-US" dirty="0">
              <a:latin typeface="AhnbergHand"/>
              <a:cs typeface="AhnbergHand"/>
            </a:endParaRPr>
          </a:p>
        </p:txBody>
      </p:sp>
      <p:sp>
        <p:nvSpPr>
          <p:cNvPr id="53" name="TextBox 52"/>
          <p:cNvSpPr txBox="1"/>
          <p:nvPr/>
        </p:nvSpPr>
        <p:spPr>
          <a:xfrm>
            <a:off x="652079" y="3802266"/>
            <a:ext cx="278191" cy="2308324"/>
          </a:xfrm>
          <a:prstGeom prst="rect">
            <a:avLst/>
          </a:prstGeom>
          <a:noFill/>
        </p:spPr>
        <p:txBody>
          <a:bodyPr wrap="square" rtlCol="0">
            <a:spAutoFit/>
          </a:bodyPr>
          <a:lstStyle/>
          <a:p>
            <a:r>
              <a:rPr lang="en-US" sz="1600" dirty="0" smtClean="0">
                <a:latin typeface="AhnbergHand"/>
                <a:cs typeface="AhnbergHand"/>
              </a:rPr>
              <a:t>Backplane</a:t>
            </a:r>
            <a:endParaRPr lang="en-US" sz="1600" dirty="0">
              <a:latin typeface="AhnbergHand"/>
              <a:cs typeface="AhnbergHand"/>
            </a:endParaRPr>
          </a:p>
        </p:txBody>
      </p:sp>
      <p:sp>
        <p:nvSpPr>
          <p:cNvPr id="54" name="Freeform 53"/>
          <p:cNvSpPr/>
          <p:nvPr/>
        </p:nvSpPr>
        <p:spPr>
          <a:xfrm>
            <a:off x="1947333" y="4100286"/>
            <a:ext cx="278191" cy="483425"/>
          </a:xfrm>
          <a:custGeom>
            <a:avLst/>
            <a:gdLst>
              <a:gd name="connsiteX0" fmla="*/ 0 w 278191"/>
              <a:gd name="connsiteY0" fmla="*/ 374952 h 483425"/>
              <a:gd name="connsiteX1" fmla="*/ 145143 w 278191"/>
              <a:gd name="connsiteY1" fmla="*/ 471714 h 483425"/>
              <a:gd name="connsiteX2" fmla="*/ 278191 w 278191"/>
              <a:gd name="connsiteY2" fmla="*/ 350762 h 483425"/>
              <a:gd name="connsiteX3" fmla="*/ 145143 w 278191"/>
              <a:gd name="connsiteY3" fmla="*/ 471714 h 483425"/>
              <a:gd name="connsiteX4" fmla="*/ 108857 w 278191"/>
              <a:gd name="connsiteY4" fmla="*/ 0 h 48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91" h="483425">
                <a:moveTo>
                  <a:pt x="0" y="374952"/>
                </a:moveTo>
                <a:cubicBezTo>
                  <a:pt x="49389" y="425349"/>
                  <a:pt x="98778" y="475746"/>
                  <a:pt x="145143" y="471714"/>
                </a:cubicBezTo>
                <a:cubicBezTo>
                  <a:pt x="191508" y="467682"/>
                  <a:pt x="278191" y="350762"/>
                  <a:pt x="278191" y="350762"/>
                </a:cubicBezTo>
                <a:cubicBezTo>
                  <a:pt x="278191" y="350762"/>
                  <a:pt x="173365" y="530174"/>
                  <a:pt x="145143" y="471714"/>
                </a:cubicBezTo>
                <a:cubicBezTo>
                  <a:pt x="116921" y="413254"/>
                  <a:pt x="129016" y="66524"/>
                  <a:pt x="108857"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p:cNvSpPr/>
          <p:nvPr/>
        </p:nvSpPr>
        <p:spPr>
          <a:xfrm>
            <a:off x="1874762" y="4087338"/>
            <a:ext cx="350762" cy="133900"/>
          </a:xfrm>
          <a:custGeom>
            <a:avLst/>
            <a:gdLst>
              <a:gd name="connsiteX0" fmla="*/ 0 w 350762"/>
              <a:gd name="connsiteY0" fmla="*/ 133900 h 133900"/>
              <a:gd name="connsiteX1" fmla="*/ 157238 w 350762"/>
              <a:gd name="connsiteY1" fmla="*/ 852 h 133900"/>
              <a:gd name="connsiteX2" fmla="*/ 350762 w 350762"/>
              <a:gd name="connsiteY2" fmla="*/ 73424 h 133900"/>
            </a:gdLst>
            <a:ahLst/>
            <a:cxnLst>
              <a:cxn ang="0">
                <a:pos x="connsiteX0" y="connsiteY0"/>
              </a:cxn>
              <a:cxn ang="0">
                <a:pos x="connsiteX1" y="connsiteY1"/>
              </a:cxn>
              <a:cxn ang="0">
                <a:pos x="connsiteX2" y="connsiteY2"/>
              </a:cxn>
            </a:cxnLst>
            <a:rect l="l" t="t" r="r" b="b"/>
            <a:pathLst>
              <a:path w="350762" h="133900">
                <a:moveTo>
                  <a:pt x="0" y="133900"/>
                </a:moveTo>
                <a:cubicBezTo>
                  <a:pt x="49389" y="72415"/>
                  <a:pt x="98778" y="10931"/>
                  <a:pt x="157238" y="852"/>
                </a:cubicBezTo>
                <a:cubicBezTo>
                  <a:pt x="215698" y="-9227"/>
                  <a:pt x="350762" y="73424"/>
                  <a:pt x="350762" y="7342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Freeform 55"/>
          <p:cNvSpPr/>
          <p:nvPr/>
        </p:nvSpPr>
        <p:spPr>
          <a:xfrm>
            <a:off x="4139006" y="4186297"/>
            <a:ext cx="345386" cy="458274"/>
          </a:xfrm>
          <a:custGeom>
            <a:avLst/>
            <a:gdLst>
              <a:gd name="connsiteX0" fmla="*/ 324137 w 345386"/>
              <a:gd name="connsiteY0" fmla="*/ 458274 h 458274"/>
              <a:gd name="connsiteX1" fmla="*/ 312042 w 345386"/>
              <a:gd name="connsiteY1" fmla="*/ 155893 h 458274"/>
              <a:gd name="connsiteX2" fmla="*/ 9661 w 345386"/>
              <a:gd name="connsiteY2" fmla="*/ 34941 h 458274"/>
              <a:gd name="connsiteX3" fmla="*/ 70137 w 345386"/>
              <a:gd name="connsiteY3" fmla="*/ 155893 h 458274"/>
              <a:gd name="connsiteX4" fmla="*/ 21756 w 345386"/>
              <a:gd name="connsiteY4" fmla="*/ 10751 h 458274"/>
              <a:gd name="connsiteX5" fmla="*/ 215280 w 345386"/>
              <a:gd name="connsiteY5" fmla="*/ 10751 h 45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386" h="458274">
                <a:moveTo>
                  <a:pt x="324137" y="458274"/>
                </a:moveTo>
                <a:cubicBezTo>
                  <a:pt x="344296" y="342361"/>
                  <a:pt x="364455" y="226448"/>
                  <a:pt x="312042" y="155893"/>
                </a:cubicBezTo>
                <a:cubicBezTo>
                  <a:pt x="259629" y="85338"/>
                  <a:pt x="49978" y="34941"/>
                  <a:pt x="9661" y="34941"/>
                </a:cubicBezTo>
                <a:cubicBezTo>
                  <a:pt x="-30656" y="34941"/>
                  <a:pt x="68121" y="159925"/>
                  <a:pt x="70137" y="155893"/>
                </a:cubicBezTo>
                <a:cubicBezTo>
                  <a:pt x="72153" y="151861"/>
                  <a:pt x="-2435" y="34941"/>
                  <a:pt x="21756" y="10751"/>
                </a:cubicBezTo>
                <a:cubicBezTo>
                  <a:pt x="45946" y="-13439"/>
                  <a:pt x="215280" y="10751"/>
                  <a:pt x="215280" y="1075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Freeform 56"/>
          <p:cNvSpPr/>
          <p:nvPr/>
        </p:nvSpPr>
        <p:spPr>
          <a:xfrm>
            <a:off x="4507392" y="4212322"/>
            <a:ext cx="492845" cy="420154"/>
          </a:xfrm>
          <a:custGeom>
            <a:avLst/>
            <a:gdLst>
              <a:gd name="connsiteX0" fmla="*/ 16227 w 492845"/>
              <a:gd name="connsiteY0" fmla="*/ 420154 h 420154"/>
              <a:gd name="connsiteX1" fmla="*/ 52513 w 492845"/>
              <a:gd name="connsiteY1" fmla="*/ 154059 h 420154"/>
              <a:gd name="connsiteX2" fmla="*/ 451656 w 492845"/>
              <a:gd name="connsiteY2" fmla="*/ 33107 h 420154"/>
              <a:gd name="connsiteX3" fmla="*/ 197656 w 492845"/>
              <a:gd name="connsiteY3" fmla="*/ 21011 h 420154"/>
              <a:gd name="connsiteX4" fmla="*/ 475846 w 492845"/>
              <a:gd name="connsiteY4" fmla="*/ 8916 h 420154"/>
              <a:gd name="connsiteX5" fmla="*/ 463751 w 492845"/>
              <a:gd name="connsiteY5" fmla="*/ 166154 h 42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845" h="420154">
                <a:moveTo>
                  <a:pt x="16227" y="420154"/>
                </a:moveTo>
                <a:cubicBezTo>
                  <a:pt x="-1916" y="319360"/>
                  <a:pt x="-20059" y="218567"/>
                  <a:pt x="52513" y="154059"/>
                </a:cubicBezTo>
                <a:cubicBezTo>
                  <a:pt x="125085" y="89551"/>
                  <a:pt x="427465" y="55282"/>
                  <a:pt x="451656" y="33107"/>
                </a:cubicBezTo>
                <a:cubicBezTo>
                  <a:pt x="475847" y="10932"/>
                  <a:pt x="193624" y="25043"/>
                  <a:pt x="197656" y="21011"/>
                </a:cubicBezTo>
                <a:cubicBezTo>
                  <a:pt x="201688" y="16979"/>
                  <a:pt x="431497" y="-15275"/>
                  <a:pt x="475846" y="8916"/>
                </a:cubicBezTo>
                <a:cubicBezTo>
                  <a:pt x="520195" y="33106"/>
                  <a:pt x="463751" y="166154"/>
                  <a:pt x="463751" y="16615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Freeform 57"/>
          <p:cNvSpPr/>
          <p:nvPr/>
        </p:nvSpPr>
        <p:spPr>
          <a:xfrm>
            <a:off x="4293810" y="4511524"/>
            <a:ext cx="459619" cy="170456"/>
          </a:xfrm>
          <a:custGeom>
            <a:avLst/>
            <a:gdLst>
              <a:gd name="connsiteX0" fmla="*/ 0 w 459619"/>
              <a:gd name="connsiteY0" fmla="*/ 0 h 170456"/>
              <a:gd name="connsiteX1" fmla="*/ 169333 w 459619"/>
              <a:gd name="connsiteY1" fmla="*/ 169333 h 170456"/>
              <a:gd name="connsiteX2" fmla="*/ 459619 w 459619"/>
              <a:gd name="connsiteY2" fmla="*/ 60476 h 170456"/>
            </a:gdLst>
            <a:ahLst/>
            <a:cxnLst>
              <a:cxn ang="0">
                <a:pos x="connsiteX0" y="connsiteY0"/>
              </a:cxn>
              <a:cxn ang="0">
                <a:pos x="connsiteX1" y="connsiteY1"/>
              </a:cxn>
              <a:cxn ang="0">
                <a:pos x="connsiteX2" y="connsiteY2"/>
              </a:cxn>
            </a:cxnLst>
            <a:rect l="l" t="t" r="r" b="b"/>
            <a:pathLst>
              <a:path w="459619" h="170456">
                <a:moveTo>
                  <a:pt x="0" y="0"/>
                </a:moveTo>
                <a:cubicBezTo>
                  <a:pt x="46365" y="79627"/>
                  <a:pt x="92730" y="159254"/>
                  <a:pt x="169333" y="169333"/>
                </a:cubicBezTo>
                <a:cubicBezTo>
                  <a:pt x="245936" y="179412"/>
                  <a:pt x="352777" y="119944"/>
                  <a:pt x="459619" y="60476"/>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Freeform 58"/>
          <p:cNvSpPr/>
          <p:nvPr/>
        </p:nvSpPr>
        <p:spPr>
          <a:xfrm>
            <a:off x="1161143" y="5890381"/>
            <a:ext cx="447813" cy="532226"/>
          </a:xfrm>
          <a:custGeom>
            <a:avLst/>
            <a:gdLst>
              <a:gd name="connsiteX0" fmla="*/ 241905 w 447813"/>
              <a:gd name="connsiteY0" fmla="*/ 290286 h 532226"/>
              <a:gd name="connsiteX1" fmla="*/ 447524 w 447813"/>
              <a:gd name="connsiteY1" fmla="*/ 411238 h 532226"/>
              <a:gd name="connsiteX2" fmla="*/ 290286 w 447813"/>
              <a:gd name="connsiteY2" fmla="*/ 532190 h 532226"/>
              <a:gd name="connsiteX3" fmla="*/ 435428 w 447813"/>
              <a:gd name="connsiteY3" fmla="*/ 423333 h 532226"/>
              <a:gd name="connsiteX4" fmla="*/ 60476 w 447813"/>
              <a:gd name="connsiteY4" fmla="*/ 362857 h 532226"/>
              <a:gd name="connsiteX5" fmla="*/ 0 w 447813"/>
              <a:gd name="connsiteY5" fmla="*/ 0 h 53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813" h="532226">
                <a:moveTo>
                  <a:pt x="241905" y="290286"/>
                </a:moveTo>
                <a:cubicBezTo>
                  <a:pt x="340683" y="330603"/>
                  <a:pt x="439461" y="370921"/>
                  <a:pt x="447524" y="411238"/>
                </a:cubicBezTo>
                <a:cubicBezTo>
                  <a:pt x="455587" y="451555"/>
                  <a:pt x="292302" y="530174"/>
                  <a:pt x="290286" y="532190"/>
                </a:cubicBezTo>
                <a:cubicBezTo>
                  <a:pt x="288270" y="534206"/>
                  <a:pt x="473730" y="451555"/>
                  <a:pt x="435428" y="423333"/>
                </a:cubicBezTo>
                <a:cubicBezTo>
                  <a:pt x="397126" y="395111"/>
                  <a:pt x="133047" y="433412"/>
                  <a:pt x="60476" y="362857"/>
                </a:cubicBezTo>
                <a:cubicBezTo>
                  <a:pt x="-12095" y="292302"/>
                  <a:pt x="24190" y="62492"/>
                  <a:pt x="0"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Freeform 59"/>
          <p:cNvSpPr/>
          <p:nvPr/>
        </p:nvSpPr>
        <p:spPr>
          <a:xfrm>
            <a:off x="1039462" y="5708894"/>
            <a:ext cx="266878" cy="362916"/>
          </a:xfrm>
          <a:custGeom>
            <a:avLst/>
            <a:gdLst>
              <a:gd name="connsiteX0" fmla="*/ 109586 w 266878"/>
              <a:gd name="connsiteY0" fmla="*/ 169392 h 362916"/>
              <a:gd name="connsiteX1" fmla="*/ 24919 w 266878"/>
              <a:gd name="connsiteY1" fmla="*/ 121011 h 362916"/>
              <a:gd name="connsiteX2" fmla="*/ 266824 w 266878"/>
              <a:gd name="connsiteY2" fmla="*/ 58 h 362916"/>
              <a:gd name="connsiteX3" fmla="*/ 728 w 266878"/>
              <a:gd name="connsiteY3" fmla="*/ 108916 h 362916"/>
              <a:gd name="connsiteX4" fmla="*/ 182157 w 266878"/>
              <a:gd name="connsiteY4" fmla="*/ 362916 h 36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78" h="362916">
                <a:moveTo>
                  <a:pt x="109586" y="169392"/>
                </a:moveTo>
                <a:cubicBezTo>
                  <a:pt x="54149" y="159312"/>
                  <a:pt x="-1287" y="149233"/>
                  <a:pt x="24919" y="121011"/>
                </a:cubicBezTo>
                <a:cubicBezTo>
                  <a:pt x="51125" y="92789"/>
                  <a:pt x="270856" y="2074"/>
                  <a:pt x="266824" y="58"/>
                </a:cubicBezTo>
                <a:cubicBezTo>
                  <a:pt x="262792" y="-1958"/>
                  <a:pt x="14839" y="48440"/>
                  <a:pt x="728" y="108916"/>
                </a:cubicBezTo>
                <a:cubicBezTo>
                  <a:pt x="-13383" y="169392"/>
                  <a:pt x="182157" y="362916"/>
                  <a:pt x="182157" y="362916"/>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TextBox 60"/>
          <p:cNvSpPr txBox="1"/>
          <p:nvPr/>
        </p:nvSpPr>
        <p:spPr>
          <a:xfrm>
            <a:off x="5000237" y="2232947"/>
            <a:ext cx="2405483" cy="369332"/>
          </a:xfrm>
          <a:prstGeom prst="rect">
            <a:avLst/>
          </a:prstGeom>
          <a:noFill/>
        </p:spPr>
        <p:txBody>
          <a:bodyPr wrap="none" rtlCol="0">
            <a:spAutoFit/>
          </a:bodyPr>
          <a:lstStyle/>
          <a:p>
            <a:r>
              <a:rPr lang="en-US" dirty="0" smtClean="0">
                <a:latin typeface="AhnbergHand"/>
                <a:cs typeface="AhnbergHand"/>
              </a:rPr>
              <a:t>FIB Lookup Bank</a:t>
            </a:r>
            <a:endParaRPr lang="en-US" dirty="0">
              <a:latin typeface="AhnbergHand"/>
              <a:cs typeface="AhnbergHand"/>
            </a:endParaRPr>
          </a:p>
        </p:txBody>
      </p:sp>
      <p:sp>
        <p:nvSpPr>
          <p:cNvPr id="62" name="Freeform 61"/>
          <p:cNvSpPr/>
          <p:nvPr/>
        </p:nvSpPr>
        <p:spPr>
          <a:xfrm>
            <a:off x="4781515" y="2709333"/>
            <a:ext cx="987914" cy="793737"/>
          </a:xfrm>
          <a:custGeom>
            <a:avLst/>
            <a:gdLst>
              <a:gd name="connsiteX0" fmla="*/ 987914 w 987914"/>
              <a:gd name="connsiteY0" fmla="*/ 0 h 793737"/>
              <a:gd name="connsiteX1" fmla="*/ 44485 w 987914"/>
              <a:gd name="connsiteY1" fmla="*/ 762000 h 793737"/>
              <a:gd name="connsiteX2" fmla="*/ 141247 w 987914"/>
              <a:gd name="connsiteY2" fmla="*/ 459619 h 793737"/>
              <a:gd name="connsiteX3" fmla="*/ 32390 w 987914"/>
              <a:gd name="connsiteY3" fmla="*/ 774096 h 793737"/>
              <a:gd name="connsiteX4" fmla="*/ 528295 w 987914"/>
              <a:gd name="connsiteY4" fmla="*/ 762000 h 793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14" h="793737">
                <a:moveTo>
                  <a:pt x="987914" y="0"/>
                </a:moveTo>
                <a:cubicBezTo>
                  <a:pt x="586755" y="342698"/>
                  <a:pt x="185596" y="685397"/>
                  <a:pt x="44485" y="762000"/>
                </a:cubicBezTo>
                <a:cubicBezTo>
                  <a:pt x="-96626" y="838603"/>
                  <a:pt x="143263" y="457603"/>
                  <a:pt x="141247" y="459619"/>
                </a:cubicBezTo>
                <a:cubicBezTo>
                  <a:pt x="139231" y="461635"/>
                  <a:pt x="-32118" y="723699"/>
                  <a:pt x="32390" y="774096"/>
                </a:cubicBezTo>
                <a:cubicBezTo>
                  <a:pt x="96898" y="824493"/>
                  <a:pt x="528295" y="762000"/>
                  <a:pt x="528295" y="7620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TextBox 62"/>
          <p:cNvSpPr txBox="1"/>
          <p:nvPr/>
        </p:nvSpPr>
        <p:spPr>
          <a:xfrm>
            <a:off x="1337851" y="2757714"/>
            <a:ext cx="1973374" cy="369332"/>
          </a:xfrm>
          <a:prstGeom prst="rect">
            <a:avLst/>
          </a:prstGeom>
          <a:noFill/>
        </p:spPr>
        <p:txBody>
          <a:bodyPr wrap="none" rtlCol="0">
            <a:spAutoFit/>
          </a:bodyPr>
          <a:lstStyle/>
          <a:p>
            <a:r>
              <a:rPr lang="en-US" dirty="0" smtClean="0">
                <a:latin typeface="AhnbergHand"/>
                <a:cs typeface="AhnbergHand"/>
              </a:rPr>
              <a:t>Packet Buffer</a:t>
            </a:r>
            <a:endParaRPr lang="en-US" dirty="0">
              <a:latin typeface="AhnbergHand"/>
              <a:cs typeface="AhnbergHand"/>
            </a:endParaRPr>
          </a:p>
        </p:txBody>
      </p:sp>
      <p:sp>
        <p:nvSpPr>
          <p:cNvPr id="64" name="Freeform 63"/>
          <p:cNvSpPr/>
          <p:nvPr/>
        </p:nvSpPr>
        <p:spPr>
          <a:xfrm>
            <a:off x="1753810" y="3144762"/>
            <a:ext cx="316816" cy="392064"/>
          </a:xfrm>
          <a:custGeom>
            <a:avLst/>
            <a:gdLst>
              <a:gd name="connsiteX0" fmla="*/ 0 w 316816"/>
              <a:gd name="connsiteY0" fmla="*/ 0 h 392064"/>
              <a:gd name="connsiteX1" fmla="*/ 278190 w 316816"/>
              <a:gd name="connsiteY1" fmla="*/ 387048 h 392064"/>
              <a:gd name="connsiteX2" fmla="*/ 314476 w 316816"/>
              <a:gd name="connsiteY2" fmla="*/ 229809 h 392064"/>
              <a:gd name="connsiteX3" fmla="*/ 278190 w 316816"/>
              <a:gd name="connsiteY3" fmla="*/ 374952 h 392064"/>
              <a:gd name="connsiteX4" fmla="*/ 36285 w 316816"/>
              <a:gd name="connsiteY4" fmla="*/ 314476 h 392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16" h="392064">
                <a:moveTo>
                  <a:pt x="0" y="0"/>
                </a:moveTo>
                <a:cubicBezTo>
                  <a:pt x="112888" y="174373"/>
                  <a:pt x="225777" y="348747"/>
                  <a:pt x="278190" y="387048"/>
                </a:cubicBezTo>
                <a:cubicBezTo>
                  <a:pt x="330603" y="425349"/>
                  <a:pt x="314476" y="231825"/>
                  <a:pt x="314476" y="229809"/>
                </a:cubicBezTo>
                <a:cubicBezTo>
                  <a:pt x="314476" y="227793"/>
                  <a:pt x="324555" y="360841"/>
                  <a:pt x="278190" y="374952"/>
                </a:cubicBezTo>
                <a:cubicBezTo>
                  <a:pt x="231825" y="389063"/>
                  <a:pt x="36285" y="314476"/>
                  <a:pt x="36285" y="31447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TextBox 64"/>
          <p:cNvSpPr txBox="1"/>
          <p:nvPr/>
        </p:nvSpPr>
        <p:spPr>
          <a:xfrm>
            <a:off x="7517888" y="6606263"/>
            <a:ext cx="1659429" cy="276999"/>
          </a:xfrm>
          <a:prstGeom prst="rect">
            <a:avLst/>
          </a:prstGeom>
          <a:noFill/>
        </p:spPr>
        <p:txBody>
          <a:bodyPr wrap="none" rtlCol="0">
            <a:spAutoFit/>
          </a:bodyPr>
          <a:lstStyle/>
          <a:p>
            <a:r>
              <a:rPr lang="en-US" sz="1200" dirty="0" smtClean="0"/>
              <a:t>Thanks to Greg Hankins</a:t>
            </a:r>
            <a:endParaRPr lang="en-US" sz="1200" dirty="0"/>
          </a:p>
        </p:txBody>
      </p:sp>
      <p:sp>
        <p:nvSpPr>
          <p:cNvPr id="5" name="Freeform 4"/>
          <p:cNvSpPr/>
          <p:nvPr/>
        </p:nvSpPr>
        <p:spPr>
          <a:xfrm>
            <a:off x="3031982" y="3205148"/>
            <a:ext cx="3097099" cy="1787847"/>
          </a:xfrm>
          <a:custGeom>
            <a:avLst/>
            <a:gdLst>
              <a:gd name="connsiteX0" fmla="*/ 2830955 w 3097099"/>
              <a:gd name="connsiteY0" fmla="*/ 655985 h 1787847"/>
              <a:gd name="connsiteX1" fmla="*/ 2830955 w 3097099"/>
              <a:gd name="connsiteY1" fmla="*/ 604674 h 1787847"/>
              <a:gd name="connsiteX2" fmla="*/ 2548712 w 3097099"/>
              <a:gd name="connsiteY2" fmla="*/ 53083 h 1787847"/>
              <a:gd name="connsiteX3" fmla="*/ 547360 w 3097099"/>
              <a:gd name="connsiteY3" fmla="*/ 91567 h 1787847"/>
              <a:gd name="connsiteX4" fmla="*/ 8534 w 3097099"/>
              <a:gd name="connsiteY4" fmla="*/ 668812 h 1787847"/>
              <a:gd name="connsiteX5" fmla="*/ 316435 w 3097099"/>
              <a:gd name="connsiteY5" fmla="*/ 1335852 h 1787847"/>
              <a:gd name="connsiteX6" fmla="*/ 1548036 w 3097099"/>
              <a:gd name="connsiteY6" fmla="*/ 1784821 h 1787847"/>
              <a:gd name="connsiteX7" fmla="*/ 2920759 w 3097099"/>
              <a:gd name="connsiteY7" fmla="*/ 1117781 h 1787847"/>
              <a:gd name="connsiteX8" fmla="*/ 3036221 w 3097099"/>
              <a:gd name="connsiteY8" fmla="*/ 348120 h 178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7099" h="1787847">
                <a:moveTo>
                  <a:pt x="2830955" y="655985"/>
                </a:moveTo>
                <a:cubicBezTo>
                  <a:pt x="2854475" y="680571"/>
                  <a:pt x="2877995" y="705158"/>
                  <a:pt x="2830955" y="604674"/>
                </a:cubicBezTo>
                <a:cubicBezTo>
                  <a:pt x="2783915" y="504190"/>
                  <a:pt x="2929311" y="138601"/>
                  <a:pt x="2548712" y="53083"/>
                </a:cubicBezTo>
                <a:cubicBezTo>
                  <a:pt x="2168113" y="-32435"/>
                  <a:pt x="970723" y="-11054"/>
                  <a:pt x="547360" y="91567"/>
                </a:cubicBezTo>
                <a:cubicBezTo>
                  <a:pt x="123997" y="194188"/>
                  <a:pt x="47022" y="461431"/>
                  <a:pt x="8534" y="668812"/>
                </a:cubicBezTo>
                <a:cubicBezTo>
                  <a:pt x="-29954" y="876193"/>
                  <a:pt x="59851" y="1149851"/>
                  <a:pt x="316435" y="1335852"/>
                </a:cubicBezTo>
                <a:cubicBezTo>
                  <a:pt x="573019" y="1521853"/>
                  <a:pt x="1113982" y="1821166"/>
                  <a:pt x="1548036" y="1784821"/>
                </a:cubicBezTo>
                <a:cubicBezTo>
                  <a:pt x="1982090" y="1748476"/>
                  <a:pt x="2672728" y="1357231"/>
                  <a:pt x="2920759" y="1117781"/>
                </a:cubicBezTo>
                <a:cubicBezTo>
                  <a:pt x="3168790" y="878331"/>
                  <a:pt x="3102505" y="613225"/>
                  <a:pt x="3036221" y="348120"/>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2545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34"/>
            <a:ext cx="8229600" cy="1143000"/>
          </a:xfrm>
        </p:spPr>
        <p:txBody>
          <a:bodyPr/>
          <a:lstStyle/>
          <a:p>
            <a:r>
              <a:rPr lang="en-US" dirty="0" smtClean="0">
                <a:solidFill>
                  <a:srgbClr val="984807"/>
                </a:solidFill>
                <a:latin typeface="Powderfinger Type"/>
                <a:cs typeface="Powderfinger Type"/>
              </a:rPr>
              <a:t>12 August 2014</a:t>
            </a:r>
            <a:endParaRPr lang="en-US" dirty="0">
              <a:solidFill>
                <a:srgbClr val="984807"/>
              </a:solidFill>
              <a:latin typeface="Powderfinger Type"/>
              <a:cs typeface="Powderfinger Type"/>
            </a:endParaRPr>
          </a:p>
        </p:txBody>
      </p:sp>
      <p:pic>
        <p:nvPicPr>
          <p:cNvPr id="4" name="Content Placeholder 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530" b="-417"/>
          <a:stretch/>
        </p:blipFill>
        <p:spPr>
          <a:xfrm>
            <a:off x="457200" y="943429"/>
            <a:ext cx="8229600" cy="5832927"/>
          </a:xfrm>
        </p:spPr>
      </p:pic>
      <p:sp>
        <p:nvSpPr>
          <p:cNvPr id="3" name="TextBox 2"/>
          <p:cNvSpPr txBox="1"/>
          <p:nvPr/>
        </p:nvSpPr>
        <p:spPr>
          <a:xfrm>
            <a:off x="4064001" y="1278193"/>
            <a:ext cx="2944962" cy="369332"/>
          </a:xfrm>
          <a:prstGeom prst="rect">
            <a:avLst/>
          </a:prstGeom>
          <a:solidFill>
            <a:schemeClr val="bg1"/>
          </a:solidFill>
        </p:spPr>
        <p:txBody>
          <a:bodyPr wrap="none" rtlCol="0">
            <a:spAutoFit/>
          </a:bodyPr>
          <a:lstStyle/>
          <a:p>
            <a:r>
              <a:rPr lang="en-US" dirty="0" smtClean="0"/>
              <a:t>BGP update log for 12 August</a:t>
            </a:r>
            <a:endParaRPr lang="en-US" dirty="0"/>
          </a:p>
        </p:txBody>
      </p:sp>
    </p:spTree>
    <p:extLst>
      <p:ext uri="{BB962C8B-B14F-4D97-AF65-F5344CB8AC3E}">
        <p14:creationId xmlns:p14="http://schemas.microsoft.com/office/powerpoint/2010/main" val="2854077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FIB Lookup Memory</a:t>
            </a:r>
            <a:endParaRPr lang="en-US" dirty="0">
              <a:solidFill>
                <a:schemeClr val="accent6">
                  <a:lumMod val="50000"/>
                </a:schemeClr>
              </a:solidFill>
              <a:latin typeface="Powderfinger Type"/>
              <a:cs typeface="Powderfinger Type"/>
            </a:endParaRPr>
          </a:p>
        </p:txBody>
      </p:sp>
      <p:sp>
        <p:nvSpPr>
          <p:cNvPr id="3" name="Content Placeholder 2"/>
          <p:cNvSpPr>
            <a:spLocks noGrp="1"/>
          </p:cNvSpPr>
          <p:nvPr>
            <p:ph idx="1"/>
          </p:nvPr>
        </p:nvSpPr>
        <p:spPr/>
        <p:txBody>
          <a:bodyPr>
            <a:normAutofit/>
          </a:bodyPr>
          <a:lstStyle/>
          <a:p>
            <a:pPr marL="0" indent="0">
              <a:buNone/>
            </a:pPr>
            <a:r>
              <a:rPr lang="en-US" dirty="0" smtClean="0">
                <a:cs typeface="AhnbergHand"/>
              </a:rPr>
              <a:t>The interface card’s network processor passes the packet’s destination address to the FIB module.</a:t>
            </a:r>
          </a:p>
          <a:p>
            <a:pPr marL="0" indent="0">
              <a:buNone/>
            </a:pPr>
            <a:endParaRPr lang="en-US" dirty="0" smtClean="0">
              <a:cs typeface="AhnbergHand"/>
            </a:endParaRPr>
          </a:p>
          <a:p>
            <a:pPr marL="0" indent="0">
              <a:buNone/>
            </a:pPr>
            <a:r>
              <a:rPr lang="en-US" dirty="0" smtClean="0">
                <a:cs typeface="AhnbergHand"/>
              </a:rPr>
              <a:t>The FIB module returns with an outbound interface index</a:t>
            </a:r>
          </a:p>
        </p:txBody>
      </p:sp>
    </p:spTree>
    <p:extLst>
      <p:ext uri="{BB962C8B-B14F-4D97-AF65-F5344CB8AC3E}">
        <p14:creationId xmlns:p14="http://schemas.microsoft.com/office/powerpoint/2010/main" val="9926645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FIB Lookup</a:t>
            </a:r>
            <a:endParaRPr lang="en-US" dirty="0">
              <a:solidFill>
                <a:schemeClr val="accent6">
                  <a:lumMod val="50000"/>
                </a:schemeClr>
              </a:solidFill>
              <a:latin typeface="Powderfinger Type"/>
              <a:cs typeface="Powderfinger Type"/>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cs typeface="AhnbergHand"/>
              </a:rPr>
              <a:t>This can be achieved by:</a:t>
            </a:r>
          </a:p>
          <a:p>
            <a:pPr marL="0" indent="0">
              <a:buNone/>
            </a:pPr>
            <a:endParaRPr lang="en-US" dirty="0" smtClean="0">
              <a:cs typeface="AhnbergHand"/>
            </a:endParaRPr>
          </a:p>
          <a:p>
            <a:pPr lvl="1"/>
            <a:r>
              <a:rPr lang="en-US" dirty="0">
                <a:cs typeface="AhnbergHand"/>
              </a:rPr>
              <a:t>L</a:t>
            </a:r>
            <a:r>
              <a:rPr lang="en-US" dirty="0" smtClean="0">
                <a:cs typeface="AhnbergHand"/>
              </a:rPr>
              <a:t>oading the entire routing table into a Ternary Content Addressable Memory bank (</a:t>
            </a:r>
            <a:r>
              <a:rPr lang="en-US" dirty="0" smtClean="0">
                <a:solidFill>
                  <a:srgbClr val="984807"/>
                </a:solidFill>
                <a:cs typeface="AhnbergHand"/>
              </a:rPr>
              <a:t>TCAM</a:t>
            </a:r>
            <a:r>
              <a:rPr lang="en-US" dirty="0" smtClean="0">
                <a:cs typeface="AhnbergHand"/>
              </a:rPr>
              <a:t>)</a:t>
            </a:r>
          </a:p>
          <a:p>
            <a:pPr marL="57150" indent="0">
              <a:buNone/>
            </a:pPr>
            <a:r>
              <a:rPr lang="en-US" dirty="0" smtClean="0">
                <a:cs typeface="AhnbergHand"/>
              </a:rPr>
              <a:t>or</a:t>
            </a:r>
          </a:p>
          <a:p>
            <a:pPr lvl="1"/>
            <a:r>
              <a:rPr lang="en-US" dirty="0" smtClean="0">
                <a:cs typeface="AhnbergHand"/>
              </a:rPr>
              <a:t>Using an ASIC implementation of a TRIE representation of the routing table with </a:t>
            </a:r>
            <a:r>
              <a:rPr lang="en-US" dirty="0" smtClean="0">
                <a:solidFill>
                  <a:srgbClr val="984807"/>
                </a:solidFill>
                <a:cs typeface="AhnbergHand"/>
              </a:rPr>
              <a:t>DRAM</a:t>
            </a:r>
            <a:r>
              <a:rPr lang="en-US" dirty="0" smtClean="0">
                <a:cs typeface="AhnbergHand"/>
              </a:rPr>
              <a:t> memory to hold the routing table</a:t>
            </a:r>
          </a:p>
          <a:p>
            <a:pPr marL="0" indent="0">
              <a:buNone/>
            </a:pPr>
            <a:endParaRPr lang="en-US" dirty="0" smtClean="0">
              <a:cs typeface="AhnbergHand"/>
            </a:endParaRPr>
          </a:p>
          <a:p>
            <a:pPr marL="0" indent="0">
              <a:buNone/>
            </a:pPr>
            <a:r>
              <a:rPr lang="en-US" dirty="0" smtClean="0">
                <a:cs typeface="AhnbergHand"/>
              </a:rPr>
              <a:t>Either way, this needs fast memory</a:t>
            </a:r>
            <a:endParaRPr lang="en-US" dirty="0">
              <a:cs typeface="AhnbergHand"/>
            </a:endParaRPr>
          </a:p>
        </p:txBody>
      </p:sp>
    </p:spTree>
    <p:extLst>
      <p:ext uri="{BB962C8B-B14F-4D97-AF65-F5344CB8AC3E}">
        <p14:creationId xmlns:p14="http://schemas.microsoft.com/office/powerpoint/2010/main" val="12193012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p:cNvSpPr/>
          <p:nvPr/>
        </p:nvSpPr>
        <p:spPr>
          <a:xfrm>
            <a:off x="2357986" y="2476500"/>
            <a:ext cx="3928514" cy="2721429"/>
          </a:xfrm>
          <a:custGeom>
            <a:avLst/>
            <a:gdLst>
              <a:gd name="connsiteX0" fmla="*/ 54428 w 3819071"/>
              <a:gd name="connsiteY0" fmla="*/ 72571 h 2721429"/>
              <a:gd name="connsiteX1" fmla="*/ 0 w 3819071"/>
              <a:gd name="connsiteY1" fmla="*/ 2721429 h 2721429"/>
              <a:gd name="connsiteX2" fmla="*/ 3819071 w 3819071"/>
              <a:gd name="connsiteY2" fmla="*/ 2676071 h 2721429"/>
              <a:gd name="connsiteX3" fmla="*/ 3755571 w 3819071"/>
              <a:gd name="connsiteY3" fmla="*/ 136071 h 2721429"/>
              <a:gd name="connsiteX4" fmla="*/ 3755571 w 3819071"/>
              <a:gd name="connsiteY4" fmla="*/ 0 h 2721429"/>
              <a:gd name="connsiteX5" fmla="*/ 54428 w 3819071"/>
              <a:gd name="connsiteY5" fmla="*/ 72571 h 2721429"/>
              <a:gd name="connsiteX0" fmla="*/ 0 w 3928514"/>
              <a:gd name="connsiteY0" fmla="*/ 162700 h 2721429"/>
              <a:gd name="connsiteX1" fmla="*/ 109443 w 3928514"/>
              <a:gd name="connsiteY1" fmla="*/ 2721429 h 2721429"/>
              <a:gd name="connsiteX2" fmla="*/ 3928514 w 3928514"/>
              <a:gd name="connsiteY2" fmla="*/ 2676071 h 2721429"/>
              <a:gd name="connsiteX3" fmla="*/ 3865014 w 3928514"/>
              <a:gd name="connsiteY3" fmla="*/ 136071 h 2721429"/>
              <a:gd name="connsiteX4" fmla="*/ 3865014 w 3928514"/>
              <a:gd name="connsiteY4" fmla="*/ 0 h 2721429"/>
              <a:gd name="connsiteX5" fmla="*/ 0 w 3928514"/>
              <a:gd name="connsiteY5" fmla="*/ 162700 h 272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8514" h="2721429">
                <a:moveTo>
                  <a:pt x="0" y="162700"/>
                </a:moveTo>
                <a:lnTo>
                  <a:pt x="109443" y="2721429"/>
                </a:lnTo>
                <a:lnTo>
                  <a:pt x="3928514" y="2676071"/>
                </a:lnTo>
                <a:lnTo>
                  <a:pt x="3865014" y="136071"/>
                </a:lnTo>
                <a:lnTo>
                  <a:pt x="3865014" y="0"/>
                </a:lnTo>
                <a:lnTo>
                  <a:pt x="0" y="162700"/>
                </a:lnTo>
                <a:close/>
              </a:path>
            </a:pathLst>
          </a:custGeom>
          <a:solidFill>
            <a:srgbClr val="D7EDF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TCAM Memory</a:t>
            </a:r>
            <a:endParaRPr lang="en-US" dirty="0">
              <a:solidFill>
                <a:schemeClr val="accent6">
                  <a:lumMod val="50000"/>
                </a:schemeClr>
              </a:solidFill>
              <a:latin typeface="Powderfinger Type"/>
              <a:cs typeface="Powderfinger Type"/>
            </a:endParaRPr>
          </a:p>
        </p:txBody>
      </p:sp>
      <p:sp>
        <p:nvSpPr>
          <p:cNvPr id="4" name="TextBox 3"/>
          <p:cNvSpPr txBox="1"/>
          <p:nvPr/>
        </p:nvSpPr>
        <p:spPr>
          <a:xfrm>
            <a:off x="624754" y="1436658"/>
            <a:ext cx="1076820" cy="369332"/>
          </a:xfrm>
          <a:prstGeom prst="rect">
            <a:avLst/>
          </a:prstGeom>
          <a:noFill/>
        </p:spPr>
        <p:txBody>
          <a:bodyPr wrap="none" rtlCol="0">
            <a:spAutoFit/>
          </a:bodyPr>
          <a:lstStyle/>
          <a:p>
            <a:r>
              <a:rPr lang="en-US" dirty="0" smtClean="0">
                <a:latin typeface="AhnbergHand"/>
                <a:cs typeface="AhnbergHand"/>
              </a:rPr>
              <a:t>Address</a:t>
            </a:r>
            <a:endParaRPr lang="en-US" dirty="0">
              <a:latin typeface="AhnbergHand"/>
              <a:cs typeface="AhnbergHand"/>
            </a:endParaRPr>
          </a:p>
        </p:txBody>
      </p:sp>
      <p:sp>
        <p:nvSpPr>
          <p:cNvPr id="5" name="TextBox 4"/>
          <p:cNvSpPr txBox="1"/>
          <p:nvPr/>
        </p:nvSpPr>
        <p:spPr>
          <a:xfrm>
            <a:off x="5449817" y="5989544"/>
            <a:ext cx="3730216" cy="369332"/>
          </a:xfrm>
          <a:prstGeom prst="rect">
            <a:avLst/>
          </a:prstGeom>
          <a:noFill/>
        </p:spPr>
        <p:txBody>
          <a:bodyPr wrap="none" rtlCol="0">
            <a:spAutoFit/>
          </a:bodyPr>
          <a:lstStyle/>
          <a:p>
            <a:r>
              <a:rPr lang="en-US" dirty="0" smtClean="0">
                <a:latin typeface="AhnbergHand"/>
                <a:cs typeface="AhnbergHand"/>
              </a:rPr>
              <a:t>Outbound Interface identifier</a:t>
            </a:r>
            <a:endParaRPr lang="en-US" dirty="0">
              <a:latin typeface="AhnbergHand"/>
              <a:cs typeface="AhnbergHand"/>
            </a:endParaRPr>
          </a:p>
        </p:txBody>
      </p:sp>
      <p:sp>
        <p:nvSpPr>
          <p:cNvPr id="6" name="Freeform 5"/>
          <p:cNvSpPr/>
          <p:nvPr/>
        </p:nvSpPr>
        <p:spPr>
          <a:xfrm>
            <a:off x="580571" y="1732626"/>
            <a:ext cx="1233847" cy="244945"/>
          </a:xfrm>
          <a:custGeom>
            <a:avLst/>
            <a:gdLst>
              <a:gd name="connsiteX0" fmla="*/ 0 w 1233847"/>
              <a:gd name="connsiteY0" fmla="*/ 154231 h 244945"/>
              <a:gd name="connsiteX1" fmla="*/ 1161143 w 1233847"/>
              <a:gd name="connsiteY1" fmla="*/ 145160 h 244945"/>
              <a:gd name="connsiteX2" fmla="*/ 1097643 w 1233847"/>
              <a:gd name="connsiteY2" fmla="*/ 17 h 244945"/>
              <a:gd name="connsiteX3" fmla="*/ 1233715 w 1233847"/>
              <a:gd name="connsiteY3" fmla="*/ 136088 h 244945"/>
              <a:gd name="connsiteX4" fmla="*/ 1124858 w 1233847"/>
              <a:gd name="connsiteY4" fmla="*/ 244945 h 2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847" h="244945">
                <a:moveTo>
                  <a:pt x="0" y="154231"/>
                </a:moveTo>
                <a:lnTo>
                  <a:pt x="1161143" y="145160"/>
                </a:lnTo>
                <a:cubicBezTo>
                  <a:pt x="1344083" y="119458"/>
                  <a:pt x="1085548" y="1529"/>
                  <a:pt x="1097643" y="17"/>
                </a:cubicBezTo>
                <a:cubicBezTo>
                  <a:pt x="1109738" y="-1495"/>
                  <a:pt x="1229179" y="95267"/>
                  <a:pt x="1233715" y="136088"/>
                </a:cubicBezTo>
                <a:cubicBezTo>
                  <a:pt x="1238251" y="176909"/>
                  <a:pt x="1124858" y="244945"/>
                  <a:pt x="1124858" y="2449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6693032" y="5760987"/>
            <a:ext cx="1233847" cy="244945"/>
          </a:xfrm>
          <a:custGeom>
            <a:avLst/>
            <a:gdLst>
              <a:gd name="connsiteX0" fmla="*/ 0 w 1233847"/>
              <a:gd name="connsiteY0" fmla="*/ 154231 h 244945"/>
              <a:gd name="connsiteX1" fmla="*/ 1161143 w 1233847"/>
              <a:gd name="connsiteY1" fmla="*/ 145160 h 244945"/>
              <a:gd name="connsiteX2" fmla="*/ 1097643 w 1233847"/>
              <a:gd name="connsiteY2" fmla="*/ 17 h 244945"/>
              <a:gd name="connsiteX3" fmla="*/ 1233715 w 1233847"/>
              <a:gd name="connsiteY3" fmla="*/ 136088 h 244945"/>
              <a:gd name="connsiteX4" fmla="*/ 1124858 w 1233847"/>
              <a:gd name="connsiteY4" fmla="*/ 244945 h 2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847" h="244945">
                <a:moveTo>
                  <a:pt x="0" y="154231"/>
                </a:moveTo>
                <a:lnTo>
                  <a:pt x="1161143" y="145160"/>
                </a:lnTo>
                <a:cubicBezTo>
                  <a:pt x="1344083" y="119458"/>
                  <a:pt x="1085548" y="1529"/>
                  <a:pt x="1097643" y="17"/>
                </a:cubicBezTo>
                <a:cubicBezTo>
                  <a:pt x="1109738" y="-1495"/>
                  <a:pt x="1229179" y="95267"/>
                  <a:pt x="1233715" y="136088"/>
                </a:cubicBezTo>
                <a:cubicBezTo>
                  <a:pt x="1238251" y="176909"/>
                  <a:pt x="1124858" y="244945"/>
                  <a:pt x="1124858" y="2449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564183" y="1846467"/>
            <a:ext cx="1061446" cy="369332"/>
          </a:xfrm>
          <a:prstGeom prst="rect">
            <a:avLst/>
          </a:prstGeom>
          <a:noFill/>
        </p:spPr>
        <p:txBody>
          <a:bodyPr wrap="none" rtlCol="0">
            <a:spAutoFit/>
          </a:bodyPr>
          <a:lstStyle/>
          <a:p>
            <a:r>
              <a:rPr lang="en-US" dirty="0" smtClean="0"/>
              <a:t>192.0.2.1</a:t>
            </a:r>
            <a:endParaRPr lang="en-US" dirty="0"/>
          </a:p>
        </p:txBody>
      </p:sp>
      <p:sp>
        <p:nvSpPr>
          <p:cNvPr id="9" name="TextBox 8"/>
          <p:cNvSpPr txBox="1"/>
          <p:nvPr/>
        </p:nvSpPr>
        <p:spPr>
          <a:xfrm>
            <a:off x="6810871" y="5403988"/>
            <a:ext cx="836700" cy="369332"/>
          </a:xfrm>
          <a:prstGeom prst="rect">
            <a:avLst/>
          </a:prstGeom>
          <a:noFill/>
        </p:spPr>
        <p:txBody>
          <a:bodyPr wrap="none" rtlCol="0">
            <a:spAutoFit/>
          </a:bodyPr>
          <a:lstStyle/>
          <a:p>
            <a:r>
              <a:rPr lang="en-US" b="1" dirty="0" smtClean="0">
                <a:solidFill>
                  <a:srgbClr val="FF0000"/>
                </a:solidFill>
              </a:rPr>
              <a:t>I/F 3/1</a:t>
            </a:r>
            <a:endParaRPr lang="en-US" b="1" dirty="0">
              <a:solidFill>
                <a:srgbClr val="FF0000"/>
              </a:solidFill>
            </a:endParaRPr>
          </a:p>
        </p:txBody>
      </p:sp>
      <p:sp>
        <p:nvSpPr>
          <p:cNvPr id="10" name="TextBox 9"/>
          <p:cNvSpPr txBox="1"/>
          <p:nvPr/>
        </p:nvSpPr>
        <p:spPr>
          <a:xfrm>
            <a:off x="861828" y="3292908"/>
            <a:ext cx="6118569" cy="923330"/>
          </a:xfrm>
          <a:prstGeom prst="rect">
            <a:avLst/>
          </a:prstGeom>
          <a:noFill/>
        </p:spPr>
        <p:txBody>
          <a:bodyPr wrap="none" rtlCol="0">
            <a:spAutoFit/>
          </a:bodyPr>
          <a:lstStyle/>
          <a:p>
            <a:r>
              <a:rPr lang="en-US" dirty="0" smtClean="0"/>
              <a:t>192.0.0.0/16       11000000 00000000  </a:t>
            </a:r>
            <a:r>
              <a:rPr lang="en-US" dirty="0" err="1" smtClean="0"/>
              <a:t>xxxxxxxx</a:t>
            </a:r>
            <a:r>
              <a:rPr lang="en-US" dirty="0" smtClean="0"/>
              <a:t>   </a:t>
            </a:r>
            <a:r>
              <a:rPr lang="en-US" dirty="0" err="1" smtClean="0"/>
              <a:t>xxxxxxxx</a:t>
            </a:r>
            <a:r>
              <a:rPr lang="en-US" dirty="0" smtClean="0"/>
              <a:t>      3/0</a:t>
            </a:r>
          </a:p>
          <a:p>
            <a:r>
              <a:rPr lang="en-US" dirty="0" smtClean="0"/>
              <a:t>      </a:t>
            </a:r>
            <a:endParaRPr lang="en-US" dirty="0"/>
          </a:p>
          <a:p>
            <a:r>
              <a:rPr lang="en-US" dirty="0" smtClean="0"/>
              <a:t>192.0.2.0/24       11000000 </a:t>
            </a:r>
            <a:r>
              <a:rPr lang="en-US" dirty="0"/>
              <a:t>00000000 </a:t>
            </a:r>
            <a:r>
              <a:rPr lang="en-US" dirty="0" smtClean="0"/>
              <a:t>00000010 </a:t>
            </a:r>
            <a:r>
              <a:rPr lang="en-US" dirty="0" err="1" smtClean="0"/>
              <a:t>xxxxxxxx</a:t>
            </a:r>
            <a:r>
              <a:rPr lang="en-US" dirty="0" smtClean="0"/>
              <a:t>      </a:t>
            </a:r>
            <a:r>
              <a:rPr lang="en-US" b="1" dirty="0" smtClean="0">
                <a:solidFill>
                  <a:srgbClr val="FF0000"/>
                </a:solidFill>
              </a:rPr>
              <a:t>3/1</a:t>
            </a:r>
            <a:endParaRPr lang="en-US" b="1" dirty="0">
              <a:solidFill>
                <a:srgbClr val="FF0000"/>
              </a:solidFill>
            </a:endParaRPr>
          </a:p>
        </p:txBody>
      </p:sp>
      <p:sp>
        <p:nvSpPr>
          <p:cNvPr id="11" name="Freeform 10"/>
          <p:cNvSpPr/>
          <p:nvPr/>
        </p:nvSpPr>
        <p:spPr>
          <a:xfrm>
            <a:off x="2249756" y="2288584"/>
            <a:ext cx="4838472" cy="3018573"/>
          </a:xfrm>
          <a:custGeom>
            <a:avLst/>
            <a:gdLst>
              <a:gd name="connsiteX0" fmla="*/ 0 w 4838472"/>
              <a:gd name="connsiteY0" fmla="*/ 305825 h 3018573"/>
              <a:gd name="connsiteX1" fmla="*/ 63500 w 4838472"/>
              <a:gd name="connsiteY1" fmla="*/ 1113182 h 3018573"/>
              <a:gd name="connsiteX2" fmla="*/ 136071 w 4838472"/>
              <a:gd name="connsiteY2" fmla="*/ 2782325 h 3018573"/>
              <a:gd name="connsiteX3" fmla="*/ 217714 w 4838472"/>
              <a:gd name="connsiteY3" fmla="*/ 3009111 h 3018573"/>
              <a:gd name="connsiteX4" fmla="*/ 371928 w 4838472"/>
              <a:gd name="connsiteY4" fmla="*/ 2972825 h 3018573"/>
              <a:gd name="connsiteX5" fmla="*/ 1651000 w 4838472"/>
              <a:gd name="connsiteY5" fmla="*/ 2945611 h 3018573"/>
              <a:gd name="connsiteX6" fmla="*/ 3610428 w 4838472"/>
              <a:gd name="connsiteY6" fmla="*/ 2927468 h 3018573"/>
              <a:gd name="connsiteX7" fmla="*/ 4626428 w 4838472"/>
              <a:gd name="connsiteY7" fmla="*/ 2927468 h 3018573"/>
              <a:gd name="connsiteX8" fmla="*/ 4816928 w 4838472"/>
              <a:gd name="connsiteY8" fmla="*/ 2891182 h 3018573"/>
              <a:gd name="connsiteX9" fmla="*/ 4835071 w 4838472"/>
              <a:gd name="connsiteY9" fmla="*/ 2700682 h 3018573"/>
              <a:gd name="connsiteX10" fmla="*/ 4826000 w 4838472"/>
              <a:gd name="connsiteY10" fmla="*/ 723111 h 3018573"/>
              <a:gd name="connsiteX11" fmla="*/ 4789714 w 4838472"/>
              <a:gd name="connsiteY11" fmla="*/ 60896 h 3018573"/>
              <a:gd name="connsiteX12" fmla="*/ 4671786 w 4838472"/>
              <a:gd name="connsiteY12" fmla="*/ 24611 h 3018573"/>
              <a:gd name="connsiteX13" fmla="*/ 3846286 w 4838472"/>
              <a:gd name="connsiteY13" fmla="*/ 15539 h 3018573"/>
              <a:gd name="connsiteX14" fmla="*/ 1868714 w 4838472"/>
              <a:gd name="connsiteY14" fmla="*/ 60896 h 3018573"/>
              <a:gd name="connsiteX15" fmla="*/ 335643 w 4838472"/>
              <a:gd name="connsiteY15" fmla="*/ 24611 h 3018573"/>
              <a:gd name="connsiteX16" fmla="*/ 18143 w 4838472"/>
              <a:gd name="connsiteY16" fmla="*/ 151611 h 3018573"/>
              <a:gd name="connsiteX17" fmla="*/ 18143 w 4838472"/>
              <a:gd name="connsiteY17" fmla="*/ 151611 h 301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38472" h="3018573">
                <a:moveTo>
                  <a:pt x="0" y="305825"/>
                </a:moveTo>
                <a:cubicBezTo>
                  <a:pt x="20411" y="503128"/>
                  <a:pt x="40822" y="700432"/>
                  <a:pt x="63500" y="1113182"/>
                </a:cubicBezTo>
                <a:cubicBezTo>
                  <a:pt x="86179" y="1525932"/>
                  <a:pt x="110369" y="2466337"/>
                  <a:pt x="136071" y="2782325"/>
                </a:cubicBezTo>
                <a:cubicBezTo>
                  <a:pt x="161773" y="3098313"/>
                  <a:pt x="178405" y="2977361"/>
                  <a:pt x="217714" y="3009111"/>
                </a:cubicBezTo>
                <a:cubicBezTo>
                  <a:pt x="257024" y="3040861"/>
                  <a:pt x="133047" y="2983408"/>
                  <a:pt x="371928" y="2972825"/>
                </a:cubicBezTo>
                <a:cubicBezTo>
                  <a:pt x="610809" y="2962242"/>
                  <a:pt x="1651000" y="2945611"/>
                  <a:pt x="1651000" y="2945611"/>
                </a:cubicBezTo>
                <a:lnTo>
                  <a:pt x="3610428" y="2927468"/>
                </a:lnTo>
                <a:lnTo>
                  <a:pt x="4626428" y="2927468"/>
                </a:lnTo>
                <a:cubicBezTo>
                  <a:pt x="4827511" y="2921420"/>
                  <a:pt x="4782154" y="2928980"/>
                  <a:pt x="4816928" y="2891182"/>
                </a:cubicBezTo>
                <a:cubicBezTo>
                  <a:pt x="4851702" y="2853384"/>
                  <a:pt x="4833559" y="3062027"/>
                  <a:pt x="4835071" y="2700682"/>
                </a:cubicBezTo>
                <a:cubicBezTo>
                  <a:pt x="4836583" y="2339337"/>
                  <a:pt x="4833559" y="1163075"/>
                  <a:pt x="4826000" y="723111"/>
                </a:cubicBezTo>
                <a:cubicBezTo>
                  <a:pt x="4818441" y="283147"/>
                  <a:pt x="4815416" y="177313"/>
                  <a:pt x="4789714" y="60896"/>
                </a:cubicBezTo>
                <a:cubicBezTo>
                  <a:pt x="4764012" y="-55521"/>
                  <a:pt x="4829024" y="32170"/>
                  <a:pt x="4671786" y="24611"/>
                </a:cubicBezTo>
                <a:cubicBezTo>
                  <a:pt x="4514548" y="17052"/>
                  <a:pt x="3846286" y="15539"/>
                  <a:pt x="3846286" y="15539"/>
                </a:cubicBezTo>
                <a:lnTo>
                  <a:pt x="1868714" y="60896"/>
                </a:lnTo>
                <a:cubicBezTo>
                  <a:pt x="1283607" y="62408"/>
                  <a:pt x="644072" y="9492"/>
                  <a:pt x="335643" y="24611"/>
                </a:cubicBezTo>
                <a:cubicBezTo>
                  <a:pt x="27214" y="39730"/>
                  <a:pt x="18143" y="151611"/>
                  <a:pt x="18143" y="151611"/>
                </a:cubicBezTo>
                <a:lnTo>
                  <a:pt x="18143" y="15161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6368184" y="2467409"/>
            <a:ext cx="46702" cy="2604084"/>
          </a:xfrm>
          <a:custGeom>
            <a:avLst/>
            <a:gdLst>
              <a:gd name="connsiteX0" fmla="*/ 0 w 46702"/>
              <a:gd name="connsiteY0" fmla="*/ 0 h 2604084"/>
              <a:gd name="connsiteX1" fmla="*/ 27215 w 46702"/>
              <a:gd name="connsiteY1" fmla="*/ 1133928 h 2604084"/>
              <a:gd name="connsiteX2" fmla="*/ 45358 w 46702"/>
              <a:gd name="connsiteY2" fmla="*/ 2422071 h 2604084"/>
              <a:gd name="connsiteX3" fmla="*/ 45358 w 46702"/>
              <a:gd name="connsiteY3" fmla="*/ 2594428 h 2604084"/>
            </a:gdLst>
            <a:ahLst/>
            <a:cxnLst>
              <a:cxn ang="0">
                <a:pos x="connsiteX0" y="connsiteY0"/>
              </a:cxn>
              <a:cxn ang="0">
                <a:pos x="connsiteX1" y="connsiteY1"/>
              </a:cxn>
              <a:cxn ang="0">
                <a:pos x="connsiteX2" y="connsiteY2"/>
              </a:cxn>
              <a:cxn ang="0">
                <a:pos x="connsiteX3" y="connsiteY3"/>
              </a:cxn>
            </a:cxnLst>
            <a:rect l="l" t="t" r="r" b="b"/>
            <a:pathLst>
              <a:path w="46702" h="2604084">
                <a:moveTo>
                  <a:pt x="0" y="0"/>
                </a:moveTo>
                <a:cubicBezTo>
                  <a:pt x="9827" y="365125"/>
                  <a:pt x="19655" y="730250"/>
                  <a:pt x="27215" y="1133928"/>
                </a:cubicBezTo>
                <a:cubicBezTo>
                  <a:pt x="34775" y="1537606"/>
                  <a:pt x="42334" y="2178654"/>
                  <a:pt x="45358" y="2422071"/>
                </a:cubicBezTo>
                <a:cubicBezTo>
                  <a:pt x="48382" y="2665488"/>
                  <a:pt x="45358" y="2594428"/>
                  <a:pt x="45358" y="259442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Rectangle 12"/>
          <p:cNvSpPr/>
          <p:nvPr/>
        </p:nvSpPr>
        <p:spPr>
          <a:xfrm>
            <a:off x="2264185" y="1623035"/>
            <a:ext cx="4137220" cy="369332"/>
          </a:xfrm>
          <a:prstGeom prst="rect">
            <a:avLst/>
          </a:prstGeom>
        </p:spPr>
        <p:txBody>
          <a:bodyPr wrap="none">
            <a:spAutoFit/>
          </a:bodyPr>
          <a:lstStyle/>
          <a:p>
            <a:r>
              <a:rPr lang="en-US" dirty="0"/>
              <a:t>11000000 00000000  </a:t>
            </a:r>
            <a:r>
              <a:rPr lang="en-US" dirty="0" smtClean="0"/>
              <a:t>00000010 00000001</a:t>
            </a:r>
            <a:endParaRPr lang="en-US" dirty="0"/>
          </a:p>
        </p:txBody>
      </p:sp>
      <p:sp>
        <p:nvSpPr>
          <p:cNvPr id="14" name="Freeform 13"/>
          <p:cNvSpPr/>
          <p:nvPr/>
        </p:nvSpPr>
        <p:spPr>
          <a:xfrm>
            <a:off x="4007472" y="2050123"/>
            <a:ext cx="668263" cy="263083"/>
          </a:xfrm>
          <a:custGeom>
            <a:avLst/>
            <a:gdLst>
              <a:gd name="connsiteX0" fmla="*/ 147284 w 668263"/>
              <a:gd name="connsiteY0" fmla="*/ 18143 h 263083"/>
              <a:gd name="connsiteX1" fmla="*/ 147284 w 668263"/>
              <a:gd name="connsiteY1" fmla="*/ 190500 h 263083"/>
              <a:gd name="connsiteX2" fmla="*/ 2141 w 668263"/>
              <a:gd name="connsiteY2" fmla="*/ 90714 h 263083"/>
              <a:gd name="connsiteX3" fmla="*/ 274284 w 668263"/>
              <a:gd name="connsiteY3" fmla="*/ 263072 h 263083"/>
              <a:gd name="connsiteX4" fmla="*/ 664355 w 668263"/>
              <a:gd name="connsiteY4" fmla="*/ 99786 h 263083"/>
              <a:gd name="connsiteX5" fmla="*/ 473855 w 668263"/>
              <a:gd name="connsiteY5" fmla="*/ 190500 h 263083"/>
              <a:gd name="connsiteX6" fmla="*/ 455712 w 668263"/>
              <a:gd name="connsiteY6" fmla="*/ 0 h 26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263" h="263083">
                <a:moveTo>
                  <a:pt x="147284" y="18143"/>
                </a:moveTo>
                <a:cubicBezTo>
                  <a:pt x="159379" y="98274"/>
                  <a:pt x="171475" y="178405"/>
                  <a:pt x="147284" y="190500"/>
                </a:cubicBezTo>
                <a:cubicBezTo>
                  <a:pt x="123093" y="202595"/>
                  <a:pt x="-19026" y="78619"/>
                  <a:pt x="2141" y="90714"/>
                </a:cubicBezTo>
                <a:cubicBezTo>
                  <a:pt x="23308" y="102809"/>
                  <a:pt x="163915" y="261560"/>
                  <a:pt x="274284" y="263072"/>
                </a:cubicBezTo>
                <a:cubicBezTo>
                  <a:pt x="384653" y="264584"/>
                  <a:pt x="631093" y="111881"/>
                  <a:pt x="664355" y="99786"/>
                </a:cubicBezTo>
                <a:cubicBezTo>
                  <a:pt x="697617" y="87691"/>
                  <a:pt x="508629" y="207131"/>
                  <a:pt x="473855" y="190500"/>
                </a:cubicBezTo>
                <a:cubicBezTo>
                  <a:pt x="439081" y="173869"/>
                  <a:pt x="455712" y="0"/>
                  <a:pt x="45571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2458399" y="3229409"/>
            <a:ext cx="3710214" cy="45357"/>
          </a:xfrm>
          <a:custGeom>
            <a:avLst/>
            <a:gdLst>
              <a:gd name="connsiteX0" fmla="*/ 0 w 3710214"/>
              <a:gd name="connsiteY0" fmla="*/ 18143 h 45357"/>
              <a:gd name="connsiteX1" fmla="*/ 2558143 w 3710214"/>
              <a:gd name="connsiteY1" fmla="*/ 0 h 45357"/>
              <a:gd name="connsiteX2" fmla="*/ 3710214 w 3710214"/>
              <a:gd name="connsiteY2" fmla="*/ 45357 h 45357"/>
            </a:gdLst>
            <a:ahLst/>
            <a:cxnLst>
              <a:cxn ang="0">
                <a:pos x="connsiteX0" y="connsiteY0"/>
              </a:cxn>
              <a:cxn ang="0">
                <a:pos x="connsiteX1" y="connsiteY1"/>
              </a:cxn>
              <a:cxn ang="0">
                <a:pos x="connsiteX2" y="connsiteY2"/>
              </a:cxn>
            </a:cxnLst>
            <a:rect l="l" t="t" r="r" b="b"/>
            <a:pathLst>
              <a:path w="3710214" h="45357">
                <a:moveTo>
                  <a:pt x="0" y="18143"/>
                </a:moveTo>
                <a:lnTo>
                  <a:pt x="2558143" y="0"/>
                </a:lnTo>
                <a:cubicBezTo>
                  <a:pt x="3176512" y="4536"/>
                  <a:pt x="3710214" y="45357"/>
                  <a:pt x="3710214" y="45357"/>
                </a:cubicBezTo>
              </a:path>
            </a:pathLst>
          </a:custGeom>
          <a:ln w="31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2503756" y="3664837"/>
            <a:ext cx="3728357" cy="27215"/>
          </a:xfrm>
          <a:custGeom>
            <a:avLst/>
            <a:gdLst>
              <a:gd name="connsiteX0" fmla="*/ 0 w 3728357"/>
              <a:gd name="connsiteY0" fmla="*/ 27215 h 27215"/>
              <a:gd name="connsiteX1" fmla="*/ 2050143 w 3728357"/>
              <a:gd name="connsiteY1" fmla="*/ 0 h 27215"/>
              <a:gd name="connsiteX2" fmla="*/ 3728357 w 3728357"/>
              <a:gd name="connsiteY2" fmla="*/ 0 h 27215"/>
            </a:gdLst>
            <a:ahLst/>
            <a:cxnLst>
              <a:cxn ang="0">
                <a:pos x="connsiteX0" y="connsiteY0"/>
              </a:cxn>
              <a:cxn ang="0">
                <a:pos x="connsiteX1" y="connsiteY1"/>
              </a:cxn>
              <a:cxn ang="0">
                <a:pos x="connsiteX2" y="connsiteY2"/>
              </a:cxn>
            </a:cxnLst>
            <a:rect l="l" t="t" r="r" b="b"/>
            <a:pathLst>
              <a:path w="3728357" h="27215">
                <a:moveTo>
                  <a:pt x="0" y="27215"/>
                </a:moveTo>
                <a:lnTo>
                  <a:pt x="2050143" y="0"/>
                </a:lnTo>
                <a:lnTo>
                  <a:pt x="3728357" y="0"/>
                </a:lnTo>
              </a:path>
            </a:pathLst>
          </a:custGeom>
          <a:ln w="31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2483805" y="3862572"/>
            <a:ext cx="3710214" cy="45357"/>
          </a:xfrm>
          <a:custGeom>
            <a:avLst/>
            <a:gdLst>
              <a:gd name="connsiteX0" fmla="*/ 0 w 3710214"/>
              <a:gd name="connsiteY0" fmla="*/ 18143 h 45357"/>
              <a:gd name="connsiteX1" fmla="*/ 2558143 w 3710214"/>
              <a:gd name="connsiteY1" fmla="*/ 0 h 45357"/>
              <a:gd name="connsiteX2" fmla="*/ 3710214 w 3710214"/>
              <a:gd name="connsiteY2" fmla="*/ 45357 h 45357"/>
            </a:gdLst>
            <a:ahLst/>
            <a:cxnLst>
              <a:cxn ang="0">
                <a:pos x="connsiteX0" y="connsiteY0"/>
              </a:cxn>
              <a:cxn ang="0">
                <a:pos x="connsiteX1" y="connsiteY1"/>
              </a:cxn>
              <a:cxn ang="0">
                <a:pos x="connsiteX2" y="connsiteY2"/>
              </a:cxn>
            </a:cxnLst>
            <a:rect l="l" t="t" r="r" b="b"/>
            <a:pathLst>
              <a:path w="3710214" h="45357">
                <a:moveTo>
                  <a:pt x="0" y="18143"/>
                </a:moveTo>
                <a:lnTo>
                  <a:pt x="2558143" y="0"/>
                </a:lnTo>
                <a:cubicBezTo>
                  <a:pt x="3176512" y="4536"/>
                  <a:pt x="3710214" y="45357"/>
                  <a:pt x="3710214" y="45357"/>
                </a:cubicBezTo>
              </a:path>
            </a:pathLst>
          </a:custGeom>
          <a:ln w="31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2529162" y="4298000"/>
            <a:ext cx="3728357" cy="27215"/>
          </a:xfrm>
          <a:custGeom>
            <a:avLst/>
            <a:gdLst>
              <a:gd name="connsiteX0" fmla="*/ 0 w 3728357"/>
              <a:gd name="connsiteY0" fmla="*/ 27215 h 27215"/>
              <a:gd name="connsiteX1" fmla="*/ 2050143 w 3728357"/>
              <a:gd name="connsiteY1" fmla="*/ 0 h 27215"/>
              <a:gd name="connsiteX2" fmla="*/ 3728357 w 3728357"/>
              <a:gd name="connsiteY2" fmla="*/ 0 h 27215"/>
            </a:gdLst>
            <a:ahLst/>
            <a:cxnLst>
              <a:cxn ang="0">
                <a:pos x="connsiteX0" y="connsiteY0"/>
              </a:cxn>
              <a:cxn ang="0">
                <a:pos x="connsiteX1" y="connsiteY1"/>
              </a:cxn>
              <a:cxn ang="0">
                <a:pos x="connsiteX2" y="connsiteY2"/>
              </a:cxn>
            </a:cxnLst>
            <a:rect l="l" t="t" r="r" b="b"/>
            <a:pathLst>
              <a:path w="3728357" h="27215">
                <a:moveTo>
                  <a:pt x="0" y="27215"/>
                </a:moveTo>
                <a:lnTo>
                  <a:pt x="2050143" y="0"/>
                </a:lnTo>
                <a:lnTo>
                  <a:pt x="3728357" y="0"/>
                </a:lnTo>
              </a:path>
            </a:pathLst>
          </a:custGeom>
          <a:ln w="31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7158543" y="3811499"/>
            <a:ext cx="1902735" cy="369332"/>
          </a:xfrm>
          <a:prstGeom prst="rect">
            <a:avLst/>
          </a:prstGeom>
          <a:noFill/>
        </p:spPr>
        <p:txBody>
          <a:bodyPr wrap="none" rtlCol="0">
            <a:spAutoFit/>
          </a:bodyPr>
          <a:lstStyle/>
          <a:p>
            <a:r>
              <a:rPr lang="en-US" dirty="0" smtClean="0">
                <a:latin typeface="AhnbergHand"/>
                <a:cs typeface="AhnbergHand"/>
              </a:rPr>
              <a:t>Longest Match</a:t>
            </a:r>
            <a:endParaRPr lang="en-US" dirty="0">
              <a:latin typeface="AhnbergHand"/>
              <a:cs typeface="AhnbergHand"/>
            </a:endParaRPr>
          </a:p>
        </p:txBody>
      </p:sp>
      <p:sp>
        <p:nvSpPr>
          <p:cNvPr id="22" name="Freeform 21"/>
          <p:cNvSpPr/>
          <p:nvPr/>
        </p:nvSpPr>
        <p:spPr>
          <a:xfrm>
            <a:off x="6885214" y="3936985"/>
            <a:ext cx="281229" cy="272158"/>
          </a:xfrm>
          <a:custGeom>
            <a:avLst/>
            <a:gdLst>
              <a:gd name="connsiteX0" fmla="*/ 0 w 281229"/>
              <a:gd name="connsiteY0" fmla="*/ 127015 h 272158"/>
              <a:gd name="connsiteX1" fmla="*/ 263072 w 281229"/>
              <a:gd name="connsiteY1" fmla="*/ 127015 h 272158"/>
              <a:gd name="connsiteX2" fmla="*/ 154215 w 281229"/>
              <a:gd name="connsiteY2" fmla="*/ 15 h 272158"/>
              <a:gd name="connsiteX3" fmla="*/ 281215 w 281229"/>
              <a:gd name="connsiteY3" fmla="*/ 136086 h 272158"/>
              <a:gd name="connsiteX4" fmla="*/ 163286 w 281229"/>
              <a:gd name="connsiteY4" fmla="*/ 272158 h 27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29" h="272158">
                <a:moveTo>
                  <a:pt x="0" y="127015"/>
                </a:moveTo>
                <a:cubicBezTo>
                  <a:pt x="118684" y="137598"/>
                  <a:pt x="237369" y="148182"/>
                  <a:pt x="263072" y="127015"/>
                </a:cubicBezTo>
                <a:cubicBezTo>
                  <a:pt x="288775" y="105848"/>
                  <a:pt x="151191" y="-1497"/>
                  <a:pt x="154215" y="15"/>
                </a:cubicBezTo>
                <a:cubicBezTo>
                  <a:pt x="157239" y="1527"/>
                  <a:pt x="279703" y="90729"/>
                  <a:pt x="281215" y="136086"/>
                </a:cubicBezTo>
                <a:cubicBezTo>
                  <a:pt x="282727" y="181443"/>
                  <a:pt x="163286" y="272158"/>
                  <a:pt x="163286" y="27215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7346834" y="4254500"/>
            <a:ext cx="445523" cy="990600"/>
          </a:xfrm>
          <a:custGeom>
            <a:avLst/>
            <a:gdLst>
              <a:gd name="connsiteX0" fmla="*/ 445523 w 445523"/>
              <a:gd name="connsiteY0" fmla="*/ 0 h 990600"/>
              <a:gd name="connsiteX1" fmla="*/ 73595 w 445523"/>
              <a:gd name="connsiteY1" fmla="*/ 961571 h 990600"/>
              <a:gd name="connsiteX2" fmla="*/ 1023 w 445523"/>
              <a:gd name="connsiteY2" fmla="*/ 762000 h 990600"/>
              <a:gd name="connsiteX3" fmla="*/ 55452 w 445523"/>
              <a:gd name="connsiteY3" fmla="*/ 988786 h 990600"/>
              <a:gd name="connsiteX4" fmla="*/ 345737 w 445523"/>
              <a:gd name="connsiteY4" fmla="*/ 76200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523" h="990600">
                <a:moveTo>
                  <a:pt x="445523" y="0"/>
                </a:moveTo>
                <a:cubicBezTo>
                  <a:pt x="296600" y="417285"/>
                  <a:pt x="147678" y="834571"/>
                  <a:pt x="73595" y="961571"/>
                </a:cubicBezTo>
                <a:cubicBezTo>
                  <a:pt x="-488" y="1088571"/>
                  <a:pt x="4047" y="757464"/>
                  <a:pt x="1023" y="762000"/>
                </a:cubicBezTo>
                <a:cubicBezTo>
                  <a:pt x="-2001" y="766536"/>
                  <a:pt x="-2000" y="988786"/>
                  <a:pt x="55452" y="988786"/>
                </a:cubicBezTo>
                <a:cubicBezTo>
                  <a:pt x="112904" y="988786"/>
                  <a:pt x="345737" y="762000"/>
                  <a:pt x="345737" y="7620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90714" y="5470071"/>
            <a:ext cx="4962072" cy="1384995"/>
          </a:xfrm>
          <a:prstGeom prst="rect">
            <a:avLst/>
          </a:prstGeom>
          <a:noFill/>
        </p:spPr>
        <p:txBody>
          <a:bodyPr wrap="square" rtlCol="0">
            <a:spAutoFit/>
          </a:bodyPr>
          <a:lstStyle/>
          <a:p>
            <a:r>
              <a:rPr lang="en-US" sz="1400" dirty="0" smtClean="0"/>
              <a:t>The entire FIB is loaded into TCAM. Every destination address is passed through the TCAM, and within one TCAM cycle the TCAM returns the interface index of the longest match. Each TCAM bank needs to be large enough to hold the entire FIB. TTCAM cycle time needs to be fast enough to support the max packet rate of the line card.</a:t>
            </a:r>
            <a:endParaRPr lang="en-US" sz="1400" dirty="0"/>
          </a:p>
        </p:txBody>
      </p:sp>
      <p:sp>
        <p:nvSpPr>
          <p:cNvPr id="26" name="Freeform 25"/>
          <p:cNvSpPr/>
          <p:nvPr/>
        </p:nvSpPr>
        <p:spPr>
          <a:xfrm>
            <a:off x="6232113" y="3918915"/>
            <a:ext cx="281229" cy="272158"/>
          </a:xfrm>
          <a:custGeom>
            <a:avLst/>
            <a:gdLst>
              <a:gd name="connsiteX0" fmla="*/ 0 w 281229"/>
              <a:gd name="connsiteY0" fmla="*/ 127015 h 272158"/>
              <a:gd name="connsiteX1" fmla="*/ 263072 w 281229"/>
              <a:gd name="connsiteY1" fmla="*/ 127015 h 272158"/>
              <a:gd name="connsiteX2" fmla="*/ 154215 w 281229"/>
              <a:gd name="connsiteY2" fmla="*/ 15 h 272158"/>
              <a:gd name="connsiteX3" fmla="*/ 281215 w 281229"/>
              <a:gd name="connsiteY3" fmla="*/ 136086 h 272158"/>
              <a:gd name="connsiteX4" fmla="*/ 163286 w 281229"/>
              <a:gd name="connsiteY4" fmla="*/ 272158 h 27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29" h="272158">
                <a:moveTo>
                  <a:pt x="0" y="127015"/>
                </a:moveTo>
                <a:cubicBezTo>
                  <a:pt x="118684" y="137598"/>
                  <a:pt x="237369" y="148182"/>
                  <a:pt x="263072" y="127015"/>
                </a:cubicBezTo>
                <a:cubicBezTo>
                  <a:pt x="288775" y="105848"/>
                  <a:pt x="151191" y="-1497"/>
                  <a:pt x="154215" y="15"/>
                </a:cubicBezTo>
                <a:cubicBezTo>
                  <a:pt x="157239" y="1527"/>
                  <a:pt x="279703" y="90729"/>
                  <a:pt x="281215" y="136086"/>
                </a:cubicBezTo>
                <a:cubicBezTo>
                  <a:pt x="282727" y="181443"/>
                  <a:pt x="163286" y="272158"/>
                  <a:pt x="163286" y="27215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p:cNvSpPr txBox="1"/>
          <p:nvPr/>
        </p:nvSpPr>
        <p:spPr>
          <a:xfrm>
            <a:off x="7116115" y="2050123"/>
            <a:ext cx="1945163" cy="1077218"/>
          </a:xfrm>
          <a:prstGeom prst="rect">
            <a:avLst/>
          </a:prstGeom>
          <a:noFill/>
        </p:spPr>
        <p:txBody>
          <a:bodyPr wrap="square" rtlCol="0">
            <a:spAutoFit/>
          </a:bodyPr>
          <a:lstStyle/>
          <a:p>
            <a:r>
              <a:rPr lang="en-US" sz="800" dirty="0" smtClean="0">
                <a:latin typeface="Arial"/>
                <a:cs typeface="Arial"/>
              </a:rPr>
              <a:t>TCAM width depends on the chip set in use. One popular TCAM </a:t>
            </a:r>
            <a:r>
              <a:rPr lang="en-US" sz="800" dirty="0" err="1" smtClean="0">
                <a:latin typeface="Arial"/>
                <a:cs typeface="Arial"/>
              </a:rPr>
              <a:t>config</a:t>
            </a:r>
            <a:r>
              <a:rPr lang="en-US" sz="800" dirty="0" smtClean="0">
                <a:latin typeface="Arial"/>
                <a:cs typeface="Arial"/>
              </a:rPr>
              <a:t> is 72 bits  wide. IPv4 addresses consume  a single 72 bit slot, IPv6 consumes two 72 bit slots. If instead you use  TCAM with a slot width of 32 bits then IPv6 entries consume 4 times the  equivalent slot  count of IPv4 entries.</a:t>
            </a:r>
            <a:endParaRPr lang="en-US" sz="800" dirty="0">
              <a:latin typeface="Arial"/>
              <a:cs typeface="Arial"/>
            </a:endParaRPr>
          </a:p>
        </p:txBody>
      </p:sp>
    </p:spTree>
    <p:extLst>
      <p:ext uri="{BB962C8B-B14F-4D97-AF65-F5344CB8AC3E}">
        <p14:creationId xmlns:p14="http://schemas.microsoft.com/office/powerpoint/2010/main" val="708383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665" y="3829328"/>
            <a:ext cx="295563" cy="294968"/>
          </a:xfrm>
          <a:prstGeom prst="rect">
            <a:avLst/>
          </a:prstGeom>
        </p:spPr>
      </p:pic>
      <p:pic>
        <p:nvPicPr>
          <p:cNvPr id="77" name="Picture 76"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041" y="3829328"/>
            <a:ext cx="295563" cy="294968"/>
          </a:xfrm>
          <a:prstGeom prst="rect">
            <a:avLst/>
          </a:prstGeom>
        </p:spPr>
      </p:pic>
      <p:pic>
        <p:nvPicPr>
          <p:cNvPr id="78" name="Picture 77"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8418" y="3829328"/>
            <a:ext cx="295563" cy="294968"/>
          </a:xfrm>
          <a:prstGeom prst="rect">
            <a:avLst/>
          </a:prstGeom>
        </p:spPr>
      </p:pic>
      <p:pic>
        <p:nvPicPr>
          <p:cNvPr id="79" name="Picture 78"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2661" y="4210565"/>
            <a:ext cx="295563" cy="294968"/>
          </a:xfrm>
          <a:prstGeom prst="rect">
            <a:avLst/>
          </a:prstGeom>
        </p:spPr>
      </p:pic>
      <p:pic>
        <p:nvPicPr>
          <p:cNvPr id="80" name="Picture 79"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037" y="4210565"/>
            <a:ext cx="295563" cy="294968"/>
          </a:xfrm>
          <a:prstGeom prst="rect">
            <a:avLst/>
          </a:prstGeom>
        </p:spPr>
      </p:pic>
      <p:pic>
        <p:nvPicPr>
          <p:cNvPr id="81" name="Picture 80"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414" y="4210565"/>
            <a:ext cx="295563" cy="294968"/>
          </a:xfrm>
          <a:prstGeom prst="rect">
            <a:avLst/>
          </a:prstGeom>
        </p:spPr>
      </p:pic>
      <p:pic>
        <p:nvPicPr>
          <p:cNvPr id="66" name="Picture 65" descr="Screen Shot 2014-08-28 at 10.14.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0062" y="2700664"/>
            <a:ext cx="340080" cy="688258"/>
          </a:xfrm>
          <a:prstGeom prst="rect">
            <a:avLst/>
          </a:prstGeom>
        </p:spPr>
      </p:pic>
      <p:pic>
        <p:nvPicPr>
          <p:cNvPr id="65" name="Picture 64" descr="Screen Shot 2014-08-28 at 10.14.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08" y="2692470"/>
            <a:ext cx="340080" cy="688258"/>
          </a:xfrm>
          <a:prstGeom prst="rect">
            <a:avLst/>
          </a:prstGeom>
        </p:spPr>
      </p:pic>
      <p:pic>
        <p:nvPicPr>
          <p:cNvPr id="64" name="Picture 63" descr="Screen Shot 2014-08-28 at 10.14.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470" y="2695756"/>
            <a:ext cx="340080" cy="688258"/>
          </a:xfrm>
          <a:prstGeom prst="rect">
            <a:avLst/>
          </a:prstGeom>
        </p:spPr>
      </p:pic>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TRIE Lookup</a:t>
            </a:r>
            <a:endParaRPr lang="en-US" dirty="0">
              <a:solidFill>
                <a:schemeClr val="accent6">
                  <a:lumMod val="50000"/>
                </a:schemeClr>
              </a:solidFill>
              <a:latin typeface="Powderfinger Type"/>
              <a:cs typeface="Powderfinger Type"/>
            </a:endParaRPr>
          </a:p>
        </p:txBody>
      </p:sp>
      <p:sp>
        <p:nvSpPr>
          <p:cNvPr id="4" name="TextBox 3"/>
          <p:cNvSpPr txBox="1"/>
          <p:nvPr/>
        </p:nvSpPr>
        <p:spPr>
          <a:xfrm>
            <a:off x="698500" y="1444852"/>
            <a:ext cx="1076820" cy="369332"/>
          </a:xfrm>
          <a:prstGeom prst="rect">
            <a:avLst/>
          </a:prstGeom>
          <a:noFill/>
        </p:spPr>
        <p:txBody>
          <a:bodyPr wrap="none" rtlCol="0">
            <a:spAutoFit/>
          </a:bodyPr>
          <a:lstStyle/>
          <a:p>
            <a:r>
              <a:rPr lang="en-US" dirty="0" smtClean="0">
                <a:latin typeface="AhnbergHand"/>
                <a:cs typeface="AhnbergHand"/>
              </a:rPr>
              <a:t>Address</a:t>
            </a:r>
            <a:endParaRPr lang="en-US" dirty="0">
              <a:latin typeface="AhnbergHand"/>
              <a:cs typeface="AhnbergHand"/>
            </a:endParaRPr>
          </a:p>
        </p:txBody>
      </p:sp>
      <p:sp>
        <p:nvSpPr>
          <p:cNvPr id="5" name="TextBox 4"/>
          <p:cNvSpPr txBox="1"/>
          <p:nvPr/>
        </p:nvSpPr>
        <p:spPr>
          <a:xfrm>
            <a:off x="5531757" y="6005932"/>
            <a:ext cx="3730216" cy="369332"/>
          </a:xfrm>
          <a:prstGeom prst="rect">
            <a:avLst/>
          </a:prstGeom>
          <a:noFill/>
        </p:spPr>
        <p:txBody>
          <a:bodyPr wrap="none" rtlCol="0">
            <a:spAutoFit/>
          </a:bodyPr>
          <a:lstStyle/>
          <a:p>
            <a:r>
              <a:rPr lang="en-US" dirty="0" smtClean="0">
                <a:latin typeface="AhnbergHand"/>
                <a:cs typeface="AhnbergHand"/>
              </a:rPr>
              <a:t>Outbound Interface identifier</a:t>
            </a:r>
            <a:endParaRPr lang="en-US" dirty="0">
              <a:latin typeface="AhnbergHand"/>
              <a:cs typeface="AhnbergHand"/>
            </a:endParaRPr>
          </a:p>
        </p:txBody>
      </p:sp>
      <p:sp>
        <p:nvSpPr>
          <p:cNvPr id="6" name="Freeform 5"/>
          <p:cNvSpPr/>
          <p:nvPr/>
        </p:nvSpPr>
        <p:spPr>
          <a:xfrm>
            <a:off x="580571" y="1732626"/>
            <a:ext cx="1233847" cy="244945"/>
          </a:xfrm>
          <a:custGeom>
            <a:avLst/>
            <a:gdLst>
              <a:gd name="connsiteX0" fmla="*/ 0 w 1233847"/>
              <a:gd name="connsiteY0" fmla="*/ 154231 h 244945"/>
              <a:gd name="connsiteX1" fmla="*/ 1161143 w 1233847"/>
              <a:gd name="connsiteY1" fmla="*/ 145160 h 244945"/>
              <a:gd name="connsiteX2" fmla="*/ 1097643 w 1233847"/>
              <a:gd name="connsiteY2" fmla="*/ 17 h 244945"/>
              <a:gd name="connsiteX3" fmla="*/ 1233715 w 1233847"/>
              <a:gd name="connsiteY3" fmla="*/ 136088 h 244945"/>
              <a:gd name="connsiteX4" fmla="*/ 1124858 w 1233847"/>
              <a:gd name="connsiteY4" fmla="*/ 244945 h 2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847" h="244945">
                <a:moveTo>
                  <a:pt x="0" y="154231"/>
                </a:moveTo>
                <a:lnTo>
                  <a:pt x="1161143" y="145160"/>
                </a:lnTo>
                <a:cubicBezTo>
                  <a:pt x="1344083" y="119458"/>
                  <a:pt x="1085548" y="1529"/>
                  <a:pt x="1097643" y="17"/>
                </a:cubicBezTo>
                <a:cubicBezTo>
                  <a:pt x="1109738" y="-1495"/>
                  <a:pt x="1229179" y="95267"/>
                  <a:pt x="1233715" y="136088"/>
                </a:cubicBezTo>
                <a:cubicBezTo>
                  <a:pt x="1238251" y="176909"/>
                  <a:pt x="1124858" y="244945"/>
                  <a:pt x="1124858" y="2449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6693032" y="5760987"/>
            <a:ext cx="1233847" cy="244945"/>
          </a:xfrm>
          <a:custGeom>
            <a:avLst/>
            <a:gdLst>
              <a:gd name="connsiteX0" fmla="*/ 0 w 1233847"/>
              <a:gd name="connsiteY0" fmla="*/ 154231 h 244945"/>
              <a:gd name="connsiteX1" fmla="*/ 1161143 w 1233847"/>
              <a:gd name="connsiteY1" fmla="*/ 145160 h 244945"/>
              <a:gd name="connsiteX2" fmla="*/ 1097643 w 1233847"/>
              <a:gd name="connsiteY2" fmla="*/ 17 h 244945"/>
              <a:gd name="connsiteX3" fmla="*/ 1233715 w 1233847"/>
              <a:gd name="connsiteY3" fmla="*/ 136088 h 244945"/>
              <a:gd name="connsiteX4" fmla="*/ 1124858 w 1233847"/>
              <a:gd name="connsiteY4" fmla="*/ 244945 h 2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847" h="244945">
                <a:moveTo>
                  <a:pt x="0" y="154231"/>
                </a:moveTo>
                <a:lnTo>
                  <a:pt x="1161143" y="145160"/>
                </a:lnTo>
                <a:cubicBezTo>
                  <a:pt x="1344083" y="119458"/>
                  <a:pt x="1085548" y="1529"/>
                  <a:pt x="1097643" y="17"/>
                </a:cubicBezTo>
                <a:cubicBezTo>
                  <a:pt x="1109738" y="-1495"/>
                  <a:pt x="1229179" y="95267"/>
                  <a:pt x="1233715" y="136088"/>
                </a:cubicBezTo>
                <a:cubicBezTo>
                  <a:pt x="1238251" y="176909"/>
                  <a:pt x="1124858" y="244945"/>
                  <a:pt x="1124858" y="2449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580571" y="1977571"/>
            <a:ext cx="1061446" cy="369332"/>
          </a:xfrm>
          <a:prstGeom prst="rect">
            <a:avLst/>
          </a:prstGeom>
          <a:noFill/>
        </p:spPr>
        <p:txBody>
          <a:bodyPr wrap="none" rtlCol="0">
            <a:spAutoFit/>
          </a:bodyPr>
          <a:lstStyle/>
          <a:p>
            <a:r>
              <a:rPr lang="en-US" dirty="0" smtClean="0"/>
              <a:t>192.0.2.1</a:t>
            </a:r>
            <a:endParaRPr lang="en-US" dirty="0"/>
          </a:p>
        </p:txBody>
      </p:sp>
      <p:sp>
        <p:nvSpPr>
          <p:cNvPr id="9" name="TextBox 8"/>
          <p:cNvSpPr txBox="1"/>
          <p:nvPr/>
        </p:nvSpPr>
        <p:spPr>
          <a:xfrm>
            <a:off x="6810871" y="5403988"/>
            <a:ext cx="836700" cy="369332"/>
          </a:xfrm>
          <a:prstGeom prst="rect">
            <a:avLst/>
          </a:prstGeom>
          <a:noFill/>
        </p:spPr>
        <p:txBody>
          <a:bodyPr wrap="none" rtlCol="0">
            <a:spAutoFit/>
          </a:bodyPr>
          <a:lstStyle/>
          <a:p>
            <a:r>
              <a:rPr lang="en-US" b="1" dirty="0" smtClean="0">
                <a:solidFill>
                  <a:srgbClr val="FF0000"/>
                </a:solidFill>
              </a:rPr>
              <a:t>I/F 3/1</a:t>
            </a:r>
            <a:endParaRPr lang="en-US" b="1" dirty="0">
              <a:solidFill>
                <a:srgbClr val="FF0000"/>
              </a:solidFill>
            </a:endParaRPr>
          </a:p>
        </p:txBody>
      </p:sp>
      <p:sp>
        <p:nvSpPr>
          <p:cNvPr id="13" name="Rectangle 12"/>
          <p:cNvSpPr/>
          <p:nvPr/>
        </p:nvSpPr>
        <p:spPr>
          <a:xfrm>
            <a:off x="2264185" y="1623035"/>
            <a:ext cx="4137220" cy="369332"/>
          </a:xfrm>
          <a:prstGeom prst="rect">
            <a:avLst/>
          </a:prstGeom>
        </p:spPr>
        <p:txBody>
          <a:bodyPr wrap="none">
            <a:spAutoFit/>
          </a:bodyPr>
          <a:lstStyle/>
          <a:p>
            <a:r>
              <a:rPr lang="en-US" dirty="0"/>
              <a:t>11000000 00000000  </a:t>
            </a:r>
            <a:r>
              <a:rPr lang="en-US" dirty="0" smtClean="0"/>
              <a:t>00000010 00000001</a:t>
            </a:r>
            <a:endParaRPr lang="en-US" dirty="0"/>
          </a:p>
        </p:txBody>
      </p:sp>
      <p:sp>
        <p:nvSpPr>
          <p:cNvPr id="14" name="Freeform 13"/>
          <p:cNvSpPr/>
          <p:nvPr/>
        </p:nvSpPr>
        <p:spPr>
          <a:xfrm>
            <a:off x="4007472" y="2050123"/>
            <a:ext cx="668263" cy="263083"/>
          </a:xfrm>
          <a:custGeom>
            <a:avLst/>
            <a:gdLst>
              <a:gd name="connsiteX0" fmla="*/ 147284 w 668263"/>
              <a:gd name="connsiteY0" fmla="*/ 18143 h 263083"/>
              <a:gd name="connsiteX1" fmla="*/ 147284 w 668263"/>
              <a:gd name="connsiteY1" fmla="*/ 190500 h 263083"/>
              <a:gd name="connsiteX2" fmla="*/ 2141 w 668263"/>
              <a:gd name="connsiteY2" fmla="*/ 90714 h 263083"/>
              <a:gd name="connsiteX3" fmla="*/ 274284 w 668263"/>
              <a:gd name="connsiteY3" fmla="*/ 263072 h 263083"/>
              <a:gd name="connsiteX4" fmla="*/ 664355 w 668263"/>
              <a:gd name="connsiteY4" fmla="*/ 99786 h 263083"/>
              <a:gd name="connsiteX5" fmla="*/ 473855 w 668263"/>
              <a:gd name="connsiteY5" fmla="*/ 190500 h 263083"/>
              <a:gd name="connsiteX6" fmla="*/ 455712 w 668263"/>
              <a:gd name="connsiteY6" fmla="*/ 0 h 26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263" h="263083">
                <a:moveTo>
                  <a:pt x="147284" y="18143"/>
                </a:moveTo>
                <a:cubicBezTo>
                  <a:pt x="159379" y="98274"/>
                  <a:pt x="171475" y="178405"/>
                  <a:pt x="147284" y="190500"/>
                </a:cubicBezTo>
                <a:cubicBezTo>
                  <a:pt x="123093" y="202595"/>
                  <a:pt x="-19026" y="78619"/>
                  <a:pt x="2141" y="90714"/>
                </a:cubicBezTo>
                <a:cubicBezTo>
                  <a:pt x="23308" y="102809"/>
                  <a:pt x="163915" y="261560"/>
                  <a:pt x="274284" y="263072"/>
                </a:cubicBezTo>
                <a:cubicBezTo>
                  <a:pt x="384653" y="264584"/>
                  <a:pt x="631093" y="111881"/>
                  <a:pt x="664355" y="99786"/>
                </a:cubicBezTo>
                <a:cubicBezTo>
                  <a:pt x="697617" y="87691"/>
                  <a:pt x="508629" y="207131"/>
                  <a:pt x="473855" y="190500"/>
                </a:cubicBezTo>
                <a:cubicBezTo>
                  <a:pt x="439081" y="173869"/>
                  <a:pt x="455712" y="0"/>
                  <a:pt x="45571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4158302" y="2518620"/>
            <a:ext cx="400095" cy="276999"/>
          </a:xfrm>
          <a:prstGeom prst="rect">
            <a:avLst/>
          </a:prstGeom>
          <a:noFill/>
        </p:spPr>
        <p:txBody>
          <a:bodyPr wrap="none" rtlCol="0">
            <a:spAutoFit/>
          </a:bodyPr>
          <a:lstStyle/>
          <a:p>
            <a:r>
              <a:rPr lang="en-US" sz="1200" dirty="0" smtClean="0"/>
              <a:t>1/0</a:t>
            </a:r>
            <a:endParaRPr lang="en-US" sz="1200" dirty="0"/>
          </a:p>
        </p:txBody>
      </p:sp>
      <p:sp>
        <p:nvSpPr>
          <p:cNvPr id="26" name="TextBox 25"/>
          <p:cNvSpPr txBox="1"/>
          <p:nvPr/>
        </p:nvSpPr>
        <p:spPr>
          <a:xfrm>
            <a:off x="3850055" y="2803867"/>
            <a:ext cx="400095" cy="276999"/>
          </a:xfrm>
          <a:prstGeom prst="rect">
            <a:avLst/>
          </a:prstGeom>
          <a:noFill/>
        </p:spPr>
        <p:txBody>
          <a:bodyPr wrap="none" rtlCol="0">
            <a:spAutoFit/>
          </a:bodyPr>
          <a:lstStyle/>
          <a:p>
            <a:r>
              <a:rPr lang="en-US" sz="1200" dirty="0" smtClean="0"/>
              <a:t>1/0</a:t>
            </a:r>
            <a:endParaRPr lang="en-US" sz="1200" dirty="0"/>
          </a:p>
        </p:txBody>
      </p:sp>
      <p:sp>
        <p:nvSpPr>
          <p:cNvPr id="27" name="TextBox 26"/>
          <p:cNvSpPr txBox="1"/>
          <p:nvPr/>
        </p:nvSpPr>
        <p:spPr>
          <a:xfrm>
            <a:off x="4157816" y="3167334"/>
            <a:ext cx="400095" cy="276999"/>
          </a:xfrm>
          <a:prstGeom prst="rect">
            <a:avLst/>
          </a:prstGeom>
          <a:noFill/>
        </p:spPr>
        <p:txBody>
          <a:bodyPr wrap="none" rtlCol="0">
            <a:spAutoFit/>
          </a:bodyPr>
          <a:lstStyle/>
          <a:p>
            <a:r>
              <a:rPr lang="en-US" sz="1200" dirty="0" smtClean="0"/>
              <a:t>1/0</a:t>
            </a:r>
            <a:endParaRPr lang="en-US" sz="1200" dirty="0"/>
          </a:p>
        </p:txBody>
      </p:sp>
      <p:sp>
        <p:nvSpPr>
          <p:cNvPr id="28" name="TextBox 27"/>
          <p:cNvSpPr txBox="1"/>
          <p:nvPr/>
        </p:nvSpPr>
        <p:spPr>
          <a:xfrm>
            <a:off x="4557911" y="3444333"/>
            <a:ext cx="400095" cy="276999"/>
          </a:xfrm>
          <a:prstGeom prst="rect">
            <a:avLst/>
          </a:prstGeom>
          <a:noFill/>
        </p:spPr>
        <p:txBody>
          <a:bodyPr wrap="none" rtlCol="0">
            <a:spAutoFit/>
          </a:bodyPr>
          <a:lstStyle/>
          <a:p>
            <a:r>
              <a:rPr lang="en-US" sz="1200" dirty="0" smtClean="0"/>
              <a:t>1/0</a:t>
            </a:r>
            <a:endParaRPr lang="en-US" sz="1200" dirty="0"/>
          </a:p>
        </p:txBody>
      </p:sp>
      <p:sp>
        <p:nvSpPr>
          <p:cNvPr id="29" name="TextBox 28"/>
          <p:cNvSpPr txBox="1"/>
          <p:nvPr/>
        </p:nvSpPr>
        <p:spPr>
          <a:xfrm>
            <a:off x="4970189" y="3736043"/>
            <a:ext cx="400095" cy="276999"/>
          </a:xfrm>
          <a:prstGeom prst="rect">
            <a:avLst/>
          </a:prstGeom>
          <a:noFill/>
        </p:spPr>
        <p:txBody>
          <a:bodyPr wrap="none" rtlCol="0">
            <a:spAutoFit/>
          </a:bodyPr>
          <a:lstStyle/>
          <a:p>
            <a:r>
              <a:rPr lang="en-US" sz="1200" dirty="0" smtClean="0"/>
              <a:t>1/0</a:t>
            </a:r>
            <a:endParaRPr lang="en-US" sz="1200" dirty="0"/>
          </a:p>
        </p:txBody>
      </p:sp>
      <p:sp>
        <p:nvSpPr>
          <p:cNvPr id="30" name="TextBox 29"/>
          <p:cNvSpPr txBox="1"/>
          <p:nvPr/>
        </p:nvSpPr>
        <p:spPr>
          <a:xfrm>
            <a:off x="5170236" y="4026942"/>
            <a:ext cx="635561" cy="276999"/>
          </a:xfrm>
          <a:prstGeom prst="rect">
            <a:avLst/>
          </a:prstGeom>
          <a:noFill/>
        </p:spPr>
        <p:txBody>
          <a:bodyPr wrap="none" rtlCol="0">
            <a:spAutoFit/>
          </a:bodyPr>
          <a:lstStyle/>
          <a:p>
            <a:r>
              <a:rPr lang="en-US" sz="1200" dirty="0" smtClean="0"/>
              <a:t>x/0000</a:t>
            </a:r>
            <a:endParaRPr lang="en-US" sz="1200" dirty="0"/>
          </a:p>
        </p:txBody>
      </p:sp>
      <p:sp>
        <p:nvSpPr>
          <p:cNvPr id="19" name="Freeform 18"/>
          <p:cNvSpPr/>
          <p:nvPr/>
        </p:nvSpPr>
        <p:spPr>
          <a:xfrm>
            <a:off x="4134908" y="27699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a:off x="4330118" y="27549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p:cNvSpPr txBox="1"/>
          <p:nvPr/>
        </p:nvSpPr>
        <p:spPr>
          <a:xfrm>
            <a:off x="4200150" y="26957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nvGrpSpPr>
          <p:cNvPr id="36" name="Group 35"/>
          <p:cNvGrpSpPr/>
          <p:nvPr/>
        </p:nvGrpSpPr>
        <p:grpSpPr>
          <a:xfrm>
            <a:off x="3872308" y="2988156"/>
            <a:ext cx="365685" cy="246221"/>
            <a:chOff x="3872308" y="2988156"/>
            <a:chExt cx="365685" cy="246221"/>
          </a:xfrm>
        </p:grpSpPr>
        <p:sp>
          <p:nvSpPr>
            <p:cNvPr id="33" name="Freeform 32"/>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Freeform 33"/>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grpSp>
        <p:nvGrpSpPr>
          <p:cNvPr id="37" name="Group 36"/>
          <p:cNvGrpSpPr/>
          <p:nvPr/>
        </p:nvGrpSpPr>
        <p:grpSpPr>
          <a:xfrm>
            <a:off x="4229708" y="3340556"/>
            <a:ext cx="365685" cy="246221"/>
            <a:chOff x="3872308" y="2988156"/>
            <a:chExt cx="365685" cy="246221"/>
          </a:xfrm>
        </p:grpSpPr>
        <p:sp>
          <p:nvSpPr>
            <p:cNvPr id="38" name="Freeform 37"/>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Freeform 38"/>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TextBox 39"/>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grpSp>
        <p:nvGrpSpPr>
          <p:cNvPr id="41" name="Group 40"/>
          <p:cNvGrpSpPr/>
          <p:nvPr/>
        </p:nvGrpSpPr>
        <p:grpSpPr>
          <a:xfrm>
            <a:off x="4642108" y="3617956"/>
            <a:ext cx="365685" cy="246221"/>
            <a:chOff x="3872308" y="2988156"/>
            <a:chExt cx="365685" cy="246221"/>
          </a:xfrm>
        </p:grpSpPr>
        <p:sp>
          <p:nvSpPr>
            <p:cNvPr id="42" name="Freeform 41"/>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Freeform 42"/>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TextBox 43"/>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grpSp>
        <p:nvGrpSpPr>
          <p:cNvPr id="45" name="Group 44"/>
          <p:cNvGrpSpPr/>
          <p:nvPr/>
        </p:nvGrpSpPr>
        <p:grpSpPr>
          <a:xfrm>
            <a:off x="4987108" y="3892956"/>
            <a:ext cx="365685" cy="246221"/>
            <a:chOff x="3872308" y="2988156"/>
            <a:chExt cx="365685" cy="246221"/>
          </a:xfrm>
        </p:grpSpPr>
        <p:sp>
          <p:nvSpPr>
            <p:cNvPr id="46" name="Freeform 45"/>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Freeform 46"/>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TextBox 47"/>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sp>
        <p:nvSpPr>
          <p:cNvPr id="49" name="TextBox 48"/>
          <p:cNvSpPr txBox="1"/>
          <p:nvPr/>
        </p:nvSpPr>
        <p:spPr>
          <a:xfrm>
            <a:off x="5796494" y="4466698"/>
            <a:ext cx="344039" cy="369332"/>
          </a:xfrm>
          <a:prstGeom prst="rect">
            <a:avLst/>
          </a:prstGeom>
          <a:noFill/>
        </p:spPr>
        <p:txBody>
          <a:bodyPr wrap="none" rtlCol="0">
            <a:spAutoFit/>
          </a:bodyPr>
          <a:lstStyle/>
          <a:p>
            <a:r>
              <a:rPr lang="en-US" dirty="0" smtClean="0"/>
              <a:t>…</a:t>
            </a:r>
            <a:endParaRPr lang="en-US" dirty="0"/>
          </a:p>
        </p:txBody>
      </p:sp>
      <p:grpSp>
        <p:nvGrpSpPr>
          <p:cNvPr id="50" name="Group 49"/>
          <p:cNvGrpSpPr/>
          <p:nvPr/>
        </p:nvGrpSpPr>
        <p:grpSpPr>
          <a:xfrm>
            <a:off x="6218562" y="5180358"/>
            <a:ext cx="365685" cy="246221"/>
            <a:chOff x="3872308" y="2988156"/>
            <a:chExt cx="365685" cy="246221"/>
          </a:xfrm>
        </p:grpSpPr>
        <p:sp>
          <p:nvSpPr>
            <p:cNvPr id="51" name="Freeform 50"/>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Freeform 51"/>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TextBox 52"/>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sp>
        <p:nvSpPr>
          <p:cNvPr id="54" name="TextBox 53"/>
          <p:cNvSpPr txBox="1"/>
          <p:nvPr/>
        </p:nvSpPr>
        <p:spPr>
          <a:xfrm>
            <a:off x="457200" y="4925444"/>
            <a:ext cx="4962072" cy="1169551"/>
          </a:xfrm>
          <a:prstGeom prst="rect">
            <a:avLst/>
          </a:prstGeom>
          <a:noFill/>
        </p:spPr>
        <p:txBody>
          <a:bodyPr wrap="square" rtlCol="0">
            <a:spAutoFit/>
          </a:bodyPr>
          <a:lstStyle/>
          <a:p>
            <a:r>
              <a:rPr lang="en-US" sz="1400" dirty="0" smtClean="0"/>
              <a:t>The entire FIB is converted into a serial decision tree. The size of decision tree depends on the distribution of prefix values in the FIB. The performance of the TRIE depends on the algorithm used in the ASIC and the number of serial decisions used to reach a decision</a:t>
            </a:r>
            <a:endParaRPr lang="en-US" sz="1400" dirty="0"/>
          </a:p>
        </p:txBody>
      </p:sp>
      <p:sp>
        <p:nvSpPr>
          <p:cNvPr id="58" name="TextBox 57"/>
          <p:cNvSpPr txBox="1"/>
          <p:nvPr/>
        </p:nvSpPr>
        <p:spPr>
          <a:xfrm>
            <a:off x="2100510" y="2707828"/>
            <a:ext cx="842067" cy="369332"/>
          </a:xfrm>
          <a:prstGeom prst="rect">
            <a:avLst/>
          </a:prstGeom>
          <a:noFill/>
        </p:spPr>
        <p:txBody>
          <a:bodyPr wrap="none" rtlCol="0">
            <a:spAutoFit/>
          </a:bodyPr>
          <a:lstStyle/>
          <a:p>
            <a:r>
              <a:rPr lang="en-US" dirty="0" smtClean="0">
                <a:latin typeface="AhnbergHand"/>
                <a:cs typeface="AhnbergHand"/>
              </a:rPr>
              <a:t>ASIC</a:t>
            </a:r>
            <a:endParaRPr lang="en-US" dirty="0">
              <a:latin typeface="AhnbergHand"/>
              <a:cs typeface="AhnbergHand"/>
            </a:endParaRPr>
          </a:p>
        </p:txBody>
      </p:sp>
      <p:sp>
        <p:nvSpPr>
          <p:cNvPr id="59" name="TextBox 58"/>
          <p:cNvSpPr txBox="1"/>
          <p:nvPr/>
        </p:nvSpPr>
        <p:spPr>
          <a:xfrm>
            <a:off x="2100510" y="3988717"/>
            <a:ext cx="894467" cy="369332"/>
          </a:xfrm>
          <a:prstGeom prst="rect">
            <a:avLst/>
          </a:prstGeom>
          <a:noFill/>
        </p:spPr>
        <p:txBody>
          <a:bodyPr wrap="none" rtlCol="0">
            <a:spAutoFit/>
          </a:bodyPr>
          <a:lstStyle/>
          <a:p>
            <a:r>
              <a:rPr lang="en-US" dirty="0" smtClean="0">
                <a:latin typeface="AhnbergHand"/>
                <a:cs typeface="AhnbergHand"/>
              </a:rPr>
              <a:t>DRAM</a:t>
            </a:r>
            <a:endParaRPr lang="en-US" dirty="0">
              <a:latin typeface="AhnbergHand"/>
              <a:cs typeface="AhnbergHand"/>
            </a:endParaRPr>
          </a:p>
        </p:txBody>
      </p:sp>
      <p:sp>
        <p:nvSpPr>
          <p:cNvPr id="60" name="Freeform 59"/>
          <p:cNvSpPr/>
          <p:nvPr/>
        </p:nvSpPr>
        <p:spPr>
          <a:xfrm>
            <a:off x="1802235" y="3749094"/>
            <a:ext cx="1492555" cy="857333"/>
          </a:xfrm>
          <a:custGeom>
            <a:avLst/>
            <a:gdLst>
              <a:gd name="connsiteX0" fmla="*/ 0 w 1492555"/>
              <a:gd name="connsiteY0" fmla="*/ 54365 h 857333"/>
              <a:gd name="connsiteX1" fmla="*/ 917677 w 1492555"/>
              <a:gd name="connsiteY1" fmla="*/ 29785 h 857333"/>
              <a:gd name="connsiteX2" fmla="*/ 1450258 w 1492555"/>
              <a:gd name="connsiteY2" fmla="*/ 21591 h 857333"/>
              <a:gd name="connsiteX3" fmla="*/ 1458452 w 1492555"/>
              <a:gd name="connsiteY3" fmla="*/ 332946 h 857333"/>
              <a:gd name="connsiteX4" fmla="*/ 1450258 w 1492555"/>
              <a:gd name="connsiteY4" fmla="*/ 857333 h 857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2555" h="857333">
                <a:moveTo>
                  <a:pt x="0" y="54365"/>
                </a:moveTo>
                <a:lnTo>
                  <a:pt x="917677" y="29785"/>
                </a:lnTo>
                <a:cubicBezTo>
                  <a:pt x="1159387" y="24323"/>
                  <a:pt x="1360129" y="-28936"/>
                  <a:pt x="1450258" y="21591"/>
                </a:cubicBezTo>
                <a:cubicBezTo>
                  <a:pt x="1540387" y="72118"/>
                  <a:pt x="1458452" y="193656"/>
                  <a:pt x="1458452" y="332946"/>
                </a:cubicBezTo>
                <a:cubicBezTo>
                  <a:pt x="1458452" y="472236"/>
                  <a:pt x="1461183" y="768570"/>
                  <a:pt x="1450258" y="85733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Freeform 60"/>
          <p:cNvSpPr/>
          <p:nvPr/>
        </p:nvSpPr>
        <p:spPr>
          <a:xfrm>
            <a:off x="1775320" y="3918169"/>
            <a:ext cx="1264141" cy="692870"/>
          </a:xfrm>
          <a:custGeom>
            <a:avLst/>
            <a:gdLst>
              <a:gd name="connsiteX0" fmla="*/ 51496 w 1264141"/>
              <a:gd name="connsiteY0" fmla="*/ 0 h 692870"/>
              <a:gd name="connsiteX1" fmla="*/ 51496 w 1264141"/>
              <a:gd name="connsiteY1" fmla="*/ 409677 h 692870"/>
              <a:gd name="connsiteX2" fmla="*/ 26915 w 1264141"/>
              <a:gd name="connsiteY2" fmla="*/ 663677 h 692870"/>
              <a:gd name="connsiteX3" fmla="*/ 477560 w 1264141"/>
              <a:gd name="connsiteY3" fmla="*/ 688258 h 692870"/>
              <a:gd name="connsiteX4" fmla="*/ 1264141 w 1264141"/>
              <a:gd name="connsiteY4" fmla="*/ 671871 h 692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141" h="692870">
                <a:moveTo>
                  <a:pt x="51496" y="0"/>
                </a:moveTo>
                <a:cubicBezTo>
                  <a:pt x="53544" y="149532"/>
                  <a:pt x="55593" y="299064"/>
                  <a:pt x="51496" y="409677"/>
                </a:cubicBezTo>
                <a:cubicBezTo>
                  <a:pt x="47399" y="520290"/>
                  <a:pt x="-44096" y="617247"/>
                  <a:pt x="26915" y="663677"/>
                </a:cubicBezTo>
                <a:cubicBezTo>
                  <a:pt x="97926" y="710107"/>
                  <a:pt x="271356" y="686892"/>
                  <a:pt x="477560" y="688258"/>
                </a:cubicBezTo>
                <a:cubicBezTo>
                  <a:pt x="683764" y="689624"/>
                  <a:pt x="1264141" y="671871"/>
                  <a:pt x="1264141" y="67187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Freeform 62"/>
          <p:cNvSpPr/>
          <p:nvPr/>
        </p:nvSpPr>
        <p:spPr>
          <a:xfrm>
            <a:off x="1796723" y="2569811"/>
            <a:ext cx="1404912" cy="955068"/>
          </a:xfrm>
          <a:custGeom>
            <a:avLst/>
            <a:gdLst>
              <a:gd name="connsiteX0" fmla="*/ 5512 w 1404912"/>
              <a:gd name="connsiteY0" fmla="*/ 955068 h 955068"/>
              <a:gd name="connsiteX1" fmla="*/ 5512 w 1404912"/>
              <a:gd name="connsiteY1" fmla="*/ 463455 h 955068"/>
              <a:gd name="connsiteX2" fmla="*/ 13705 w 1404912"/>
              <a:gd name="connsiteY2" fmla="*/ 61971 h 955068"/>
              <a:gd name="connsiteX3" fmla="*/ 161189 w 1404912"/>
              <a:gd name="connsiteY3" fmla="*/ 37390 h 955068"/>
              <a:gd name="connsiteX4" fmla="*/ 1062480 w 1404912"/>
              <a:gd name="connsiteY4" fmla="*/ 4616 h 955068"/>
              <a:gd name="connsiteX5" fmla="*/ 1357447 w 1404912"/>
              <a:gd name="connsiteY5" fmla="*/ 12809 h 955068"/>
              <a:gd name="connsiteX6" fmla="*/ 1365641 w 1404912"/>
              <a:gd name="connsiteY6" fmla="*/ 119326 h 955068"/>
              <a:gd name="connsiteX7" fmla="*/ 1390222 w 1404912"/>
              <a:gd name="connsiteY7" fmla="*/ 733842 h 955068"/>
              <a:gd name="connsiteX8" fmla="*/ 1398415 w 1404912"/>
              <a:gd name="connsiteY8" fmla="*/ 873132 h 955068"/>
              <a:gd name="connsiteX9" fmla="*/ 1291899 w 1404912"/>
              <a:gd name="connsiteY9" fmla="*/ 873132 h 955068"/>
              <a:gd name="connsiteX10" fmla="*/ 136609 w 1404912"/>
              <a:gd name="connsiteY10" fmla="*/ 930487 h 95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912" h="955068">
                <a:moveTo>
                  <a:pt x="5512" y="955068"/>
                </a:moveTo>
                <a:cubicBezTo>
                  <a:pt x="4829" y="783686"/>
                  <a:pt x="4147" y="612304"/>
                  <a:pt x="5512" y="463455"/>
                </a:cubicBezTo>
                <a:cubicBezTo>
                  <a:pt x="6877" y="314606"/>
                  <a:pt x="-12241" y="132982"/>
                  <a:pt x="13705" y="61971"/>
                </a:cubicBezTo>
                <a:cubicBezTo>
                  <a:pt x="39651" y="-9040"/>
                  <a:pt x="-13607" y="46949"/>
                  <a:pt x="161189" y="37390"/>
                </a:cubicBezTo>
                <a:cubicBezTo>
                  <a:pt x="335985" y="27831"/>
                  <a:pt x="863104" y="8713"/>
                  <a:pt x="1062480" y="4616"/>
                </a:cubicBezTo>
                <a:cubicBezTo>
                  <a:pt x="1261856" y="519"/>
                  <a:pt x="1306920" y="-6309"/>
                  <a:pt x="1357447" y="12809"/>
                </a:cubicBezTo>
                <a:cubicBezTo>
                  <a:pt x="1407974" y="31927"/>
                  <a:pt x="1360179" y="-846"/>
                  <a:pt x="1365641" y="119326"/>
                </a:cubicBezTo>
                <a:cubicBezTo>
                  <a:pt x="1371103" y="239498"/>
                  <a:pt x="1384760" y="608208"/>
                  <a:pt x="1390222" y="733842"/>
                </a:cubicBezTo>
                <a:cubicBezTo>
                  <a:pt x="1395684" y="859476"/>
                  <a:pt x="1414802" y="849917"/>
                  <a:pt x="1398415" y="873132"/>
                </a:cubicBezTo>
                <a:cubicBezTo>
                  <a:pt x="1382028" y="896347"/>
                  <a:pt x="1291899" y="873132"/>
                  <a:pt x="1291899" y="873132"/>
                </a:cubicBezTo>
                <a:lnTo>
                  <a:pt x="136609" y="930487"/>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75" name="Group 74"/>
          <p:cNvGrpSpPr/>
          <p:nvPr/>
        </p:nvGrpSpPr>
        <p:grpSpPr>
          <a:xfrm>
            <a:off x="2218817" y="3470851"/>
            <a:ext cx="569097" cy="231851"/>
            <a:chOff x="5707468" y="2831960"/>
            <a:chExt cx="569097" cy="231851"/>
          </a:xfrm>
        </p:grpSpPr>
        <p:sp>
          <p:nvSpPr>
            <p:cNvPr id="67" name="Freeform 66"/>
            <p:cNvSpPr/>
            <p:nvPr/>
          </p:nvSpPr>
          <p:spPr>
            <a:xfrm>
              <a:off x="5707468"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Freeform 67"/>
            <p:cNvSpPr/>
            <p:nvPr/>
          </p:nvSpPr>
          <p:spPr>
            <a:xfrm>
              <a:off x="5894174"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Freeform 68"/>
            <p:cNvSpPr/>
            <p:nvPr/>
          </p:nvSpPr>
          <p:spPr>
            <a:xfrm>
              <a:off x="6174233"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Freeform 69"/>
            <p:cNvSpPr/>
            <p:nvPr/>
          </p:nvSpPr>
          <p:spPr>
            <a:xfrm>
              <a:off x="6267585"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Freeform 70"/>
            <p:cNvSpPr/>
            <p:nvPr/>
          </p:nvSpPr>
          <p:spPr>
            <a:xfrm>
              <a:off x="5987527"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Freeform 71"/>
            <p:cNvSpPr/>
            <p:nvPr/>
          </p:nvSpPr>
          <p:spPr>
            <a:xfrm>
              <a:off x="5800821"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Freeform 73"/>
            <p:cNvSpPr/>
            <p:nvPr/>
          </p:nvSpPr>
          <p:spPr>
            <a:xfrm>
              <a:off x="6080880"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618774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Memory Tradeoffs</a:t>
            </a:r>
            <a:endParaRPr lang="en-US" dirty="0">
              <a:solidFill>
                <a:schemeClr val="accent6">
                  <a:lumMod val="50000"/>
                </a:schemeClr>
              </a:solidFill>
              <a:latin typeface="Powderfinger Type"/>
              <a:cs typeface="Powderfinger Type"/>
            </a:endParaRPr>
          </a:p>
        </p:txBody>
      </p:sp>
      <p:sp>
        <p:nvSpPr>
          <p:cNvPr id="4" name="TextBox 3"/>
          <p:cNvSpPr txBox="1"/>
          <p:nvPr/>
        </p:nvSpPr>
        <p:spPr>
          <a:xfrm>
            <a:off x="3480708" y="2050889"/>
            <a:ext cx="994189" cy="3970318"/>
          </a:xfrm>
          <a:prstGeom prst="rect">
            <a:avLst/>
          </a:prstGeom>
          <a:noFill/>
        </p:spPr>
        <p:txBody>
          <a:bodyPr wrap="none" rtlCol="0">
            <a:spAutoFit/>
          </a:bodyPr>
          <a:lstStyle/>
          <a:p>
            <a:pPr algn="ctr"/>
            <a:r>
              <a:rPr lang="en-US" b="1" dirty="0" smtClean="0">
                <a:solidFill>
                  <a:srgbClr val="0000FF"/>
                </a:solidFill>
                <a:latin typeface="AhnbergHand"/>
                <a:cs typeface="AhnbergHand"/>
              </a:rPr>
              <a:t>TCAM</a:t>
            </a:r>
          </a:p>
          <a:p>
            <a:pPr algn="ctr"/>
            <a:endParaRPr lang="en-US" dirty="0">
              <a:latin typeface="AhnbergHand"/>
              <a:cs typeface="AhnbergHand"/>
            </a:endParaRPr>
          </a:p>
          <a:p>
            <a:pPr algn="ctr"/>
            <a:r>
              <a:rPr lang="en-US" dirty="0" smtClean="0">
                <a:solidFill>
                  <a:srgbClr val="008000"/>
                </a:solidFill>
                <a:latin typeface="AhnbergHand"/>
                <a:cs typeface="AhnbergHand"/>
              </a:rPr>
              <a:t>Lower</a:t>
            </a:r>
          </a:p>
          <a:p>
            <a:pPr algn="ctr"/>
            <a:endParaRPr lang="en-US" dirty="0">
              <a:latin typeface="AhnbergHand"/>
              <a:cs typeface="AhnbergHand"/>
            </a:endParaRPr>
          </a:p>
          <a:p>
            <a:pPr algn="ctr"/>
            <a:r>
              <a:rPr lang="en-US" dirty="0" smtClean="0">
                <a:latin typeface="AhnbergHand"/>
                <a:cs typeface="AhnbergHand"/>
              </a:rPr>
              <a:t>Higher</a:t>
            </a:r>
          </a:p>
          <a:p>
            <a:pPr algn="ctr"/>
            <a:endParaRPr lang="en-US" dirty="0" smtClean="0">
              <a:latin typeface="AhnbergHand"/>
              <a:cs typeface="AhnbergHand"/>
            </a:endParaRPr>
          </a:p>
          <a:p>
            <a:pPr algn="ctr"/>
            <a:r>
              <a:rPr lang="en-US" dirty="0" smtClean="0">
                <a:latin typeface="AhnbergHand"/>
                <a:cs typeface="AhnbergHand"/>
              </a:rPr>
              <a:t>Higher</a:t>
            </a:r>
          </a:p>
          <a:p>
            <a:pPr algn="ctr"/>
            <a:endParaRPr lang="en-US" dirty="0">
              <a:latin typeface="AhnbergHand"/>
              <a:cs typeface="AhnbergHand"/>
            </a:endParaRPr>
          </a:p>
          <a:p>
            <a:pPr algn="ctr"/>
            <a:r>
              <a:rPr lang="en-US" dirty="0" smtClean="0">
                <a:latin typeface="AhnbergHand"/>
                <a:cs typeface="AhnbergHand"/>
              </a:rPr>
              <a:t>Higher</a:t>
            </a:r>
          </a:p>
          <a:p>
            <a:pPr algn="ctr"/>
            <a:endParaRPr lang="en-US" dirty="0">
              <a:latin typeface="AhnbergHand"/>
              <a:cs typeface="AhnbergHand"/>
            </a:endParaRPr>
          </a:p>
          <a:p>
            <a:pPr algn="ctr"/>
            <a:r>
              <a:rPr lang="en-US" dirty="0" smtClean="0">
                <a:latin typeface="AhnbergHand"/>
                <a:cs typeface="AhnbergHand"/>
              </a:rPr>
              <a:t>Larger</a:t>
            </a:r>
          </a:p>
          <a:p>
            <a:pPr algn="ctr"/>
            <a:endParaRPr lang="en-US" dirty="0">
              <a:latin typeface="AhnbergHand"/>
              <a:cs typeface="AhnbergHand"/>
            </a:endParaRPr>
          </a:p>
          <a:p>
            <a:pPr algn="ctr"/>
            <a:r>
              <a:rPr lang="en-US" dirty="0" smtClean="0">
                <a:latin typeface="AhnbergHand"/>
                <a:cs typeface="AhnbergHand"/>
              </a:rPr>
              <a:t>80Mbit</a:t>
            </a:r>
            <a:endParaRPr lang="en-US" dirty="0">
              <a:latin typeface="AhnbergHand"/>
              <a:cs typeface="AhnbergHand"/>
            </a:endParaRPr>
          </a:p>
          <a:p>
            <a:pPr algn="ctr"/>
            <a:endParaRPr lang="en-US" dirty="0" smtClean="0">
              <a:latin typeface="AhnbergHand"/>
              <a:cs typeface="AhnbergHand"/>
            </a:endParaRPr>
          </a:p>
        </p:txBody>
      </p:sp>
      <p:sp>
        <p:nvSpPr>
          <p:cNvPr id="5" name="TextBox 4"/>
          <p:cNvSpPr txBox="1"/>
          <p:nvPr/>
        </p:nvSpPr>
        <p:spPr>
          <a:xfrm>
            <a:off x="4695413" y="1767661"/>
            <a:ext cx="1550720" cy="4247317"/>
          </a:xfrm>
          <a:prstGeom prst="rect">
            <a:avLst/>
          </a:prstGeom>
          <a:noFill/>
        </p:spPr>
        <p:txBody>
          <a:bodyPr wrap="none" rtlCol="0">
            <a:spAutoFit/>
          </a:bodyPr>
          <a:lstStyle/>
          <a:p>
            <a:pPr algn="ctr"/>
            <a:r>
              <a:rPr lang="en-US" b="1" dirty="0" smtClean="0">
                <a:solidFill>
                  <a:srgbClr val="FF0000"/>
                </a:solidFill>
                <a:latin typeface="AhnbergHand"/>
                <a:cs typeface="AhnbergHand"/>
              </a:rPr>
              <a:t>ASIC + </a:t>
            </a:r>
          </a:p>
          <a:p>
            <a:pPr algn="ctr"/>
            <a:r>
              <a:rPr lang="en-US" b="1" dirty="0" smtClean="0">
                <a:solidFill>
                  <a:srgbClr val="FF0000"/>
                </a:solidFill>
                <a:latin typeface="AhnbergHand"/>
                <a:cs typeface="AhnbergHand"/>
              </a:rPr>
              <a:t>RLDRAM</a:t>
            </a:r>
            <a:r>
              <a:rPr lang="en-US" dirty="0" smtClean="0">
                <a:solidFill>
                  <a:srgbClr val="FF0000"/>
                </a:solidFill>
                <a:latin typeface="AhnbergHand"/>
                <a:cs typeface="AhnbergHand"/>
              </a:rPr>
              <a:t> </a:t>
            </a:r>
            <a:r>
              <a:rPr lang="en-US" b="1" dirty="0" smtClean="0">
                <a:solidFill>
                  <a:srgbClr val="FF0000"/>
                </a:solidFill>
                <a:latin typeface="AhnbergHand"/>
                <a:cs typeface="AhnbergHand"/>
              </a:rPr>
              <a:t>3</a:t>
            </a:r>
          </a:p>
          <a:p>
            <a:pPr algn="ctr"/>
            <a:endParaRPr lang="en-US" dirty="0">
              <a:latin typeface="AhnbergHand"/>
              <a:cs typeface="AhnbergHand"/>
            </a:endParaRPr>
          </a:p>
          <a:p>
            <a:pPr algn="ctr"/>
            <a:r>
              <a:rPr lang="en-US" dirty="0" smtClean="0">
                <a:latin typeface="AhnbergHand"/>
                <a:cs typeface="AhnbergHand"/>
              </a:rPr>
              <a:t>Higher</a:t>
            </a:r>
          </a:p>
          <a:p>
            <a:pPr algn="ctr"/>
            <a:endParaRPr lang="en-US" dirty="0">
              <a:latin typeface="AhnbergHand"/>
              <a:cs typeface="AhnbergHand"/>
            </a:endParaRPr>
          </a:p>
          <a:p>
            <a:pPr algn="ctr"/>
            <a:r>
              <a:rPr lang="en-US" dirty="0" smtClean="0">
                <a:solidFill>
                  <a:srgbClr val="008000"/>
                </a:solidFill>
                <a:latin typeface="AhnbergHand"/>
                <a:cs typeface="AhnbergHand"/>
              </a:rPr>
              <a:t>Lower</a:t>
            </a:r>
          </a:p>
          <a:p>
            <a:pPr algn="ctr"/>
            <a:endParaRPr lang="en-US" dirty="0" smtClean="0">
              <a:latin typeface="AhnbergHand"/>
              <a:cs typeface="AhnbergHand"/>
            </a:endParaRPr>
          </a:p>
          <a:p>
            <a:pPr algn="ctr"/>
            <a:r>
              <a:rPr lang="en-US" dirty="0" smtClean="0">
                <a:solidFill>
                  <a:srgbClr val="008000"/>
                </a:solidFill>
                <a:latin typeface="AhnbergHand"/>
                <a:cs typeface="AhnbergHand"/>
              </a:rPr>
              <a:t>Lower</a:t>
            </a:r>
          </a:p>
          <a:p>
            <a:pPr algn="ctr"/>
            <a:endParaRPr lang="en-US" dirty="0">
              <a:latin typeface="AhnbergHand"/>
              <a:cs typeface="AhnbergHand"/>
            </a:endParaRPr>
          </a:p>
          <a:p>
            <a:pPr algn="ctr"/>
            <a:r>
              <a:rPr lang="en-US" dirty="0" smtClean="0">
                <a:solidFill>
                  <a:srgbClr val="008000"/>
                </a:solidFill>
                <a:latin typeface="AhnbergHand"/>
                <a:cs typeface="AhnbergHand"/>
              </a:rPr>
              <a:t>Lower</a:t>
            </a:r>
          </a:p>
          <a:p>
            <a:pPr algn="ctr"/>
            <a:endParaRPr lang="en-US" dirty="0">
              <a:latin typeface="AhnbergHand"/>
              <a:cs typeface="AhnbergHand"/>
            </a:endParaRPr>
          </a:p>
          <a:p>
            <a:pPr algn="ctr"/>
            <a:r>
              <a:rPr lang="en-US" dirty="0" smtClean="0">
                <a:solidFill>
                  <a:srgbClr val="008000"/>
                </a:solidFill>
                <a:latin typeface="AhnbergHand"/>
                <a:cs typeface="AhnbergHand"/>
              </a:rPr>
              <a:t>Smaller</a:t>
            </a:r>
          </a:p>
          <a:p>
            <a:pPr algn="ctr"/>
            <a:endParaRPr lang="en-US" dirty="0">
              <a:latin typeface="AhnbergHand"/>
              <a:cs typeface="AhnbergHand"/>
            </a:endParaRPr>
          </a:p>
          <a:p>
            <a:pPr algn="ctr"/>
            <a:r>
              <a:rPr lang="en-US" dirty="0" smtClean="0">
                <a:latin typeface="AhnbergHand"/>
                <a:cs typeface="AhnbergHand"/>
              </a:rPr>
              <a:t>1Gbit</a:t>
            </a:r>
            <a:endParaRPr lang="en-US" dirty="0">
              <a:latin typeface="AhnbergHand"/>
              <a:cs typeface="AhnbergHand"/>
            </a:endParaRPr>
          </a:p>
          <a:p>
            <a:pPr algn="ctr"/>
            <a:endParaRPr lang="en-US" dirty="0" smtClean="0">
              <a:latin typeface="AhnbergHand"/>
              <a:cs typeface="AhnbergHand"/>
            </a:endParaRPr>
          </a:p>
        </p:txBody>
      </p:sp>
      <p:sp>
        <p:nvSpPr>
          <p:cNvPr id="7" name="TextBox 6"/>
          <p:cNvSpPr txBox="1"/>
          <p:nvPr/>
        </p:nvSpPr>
        <p:spPr>
          <a:xfrm>
            <a:off x="7484571" y="6581001"/>
            <a:ext cx="1659429" cy="276999"/>
          </a:xfrm>
          <a:prstGeom prst="rect">
            <a:avLst/>
          </a:prstGeom>
          <a:noFill/>
        </p:spPr>
        <p:txBody>
          <a:bodyPr wrap="none" rtlCol="0">
            <a:spAutoFit/>
          </a:bodyPr>
          <a:lstStyle/>
          <a:p>
            <a:r>
              <a:rPr lang="en-US" sz="1200" dirty="0" smtClean="0"/>
              <a:t>Thanks to Greg Hankins</a:t>
            </a:r>
            <a:endParaRPr lang="en-US" sz="1200" dirty="0"/>
          </a:p>
        </p:txBody>
      </p:sp>
      <p:sp>
        <p:nvSpPr>
          <p:cNvPr id="8" name="TextBox 7"/>
          <p:cNvSpPr txBox="1"/>
          <p:nvPr/>
        </p:nvSpPr>
        <p:spPr>
          <a:xfrm>
            <a:off x="957400" y="2655330"/>
            <a:ext cx="1756845" cy="3139321"/>
          </a:xfrm>
          <a:prstGeom prst="rect">
            <a:avLst/>
          </a:prstGeom>
          <a:noFill/>
        </p:spPr>
        <p:txBody>
          <a:bodyPr wrap="none" rtlCol="0">
            <a:spAutoFit/>
          </a:bodyPr>
          <a:lstStyle/>
          <a:p>
            <a:pPr algn="ctr"/>
            <a:r>
              <a:rPr lang="en-US" dirty="0" smtClean="0">
                <a:solidFill>
                  <a:srgbClr val="984807"/>
                </a:solidFill>
                <a:latin typeface="AhnbergHand"/>
                <a:cs typeface="AhnbergHand"/>
              </a:rPr>
              <a:t>Access Speed</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 per bit</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Power</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Density</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Physical Size</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Capacity</a:t>
            </a:r>
            <a:endParaRPr lang="en-US" dirty="0">
              <a:solidFill>
                <a:srgbClr val="984807"/>
              </a:solidFill>
              <a:latin typeface="AhnbergHand"/>
              <a:cs typeface="AhnbergHand"/>
            </a:endParaRPr>
          </a:p>
        </p:txBody>
      </p:sp>
      <p:sp>
        <p:nvSpPr>
          <p:cNvPr id="3" name="Freeform 2"/>
          <p:cNvSpPr/>
          <p:nvPr/>
        </p:nvSpPr>
        <p:spPr>
          <a:xfrm>
            <a:off x="2549071" y="2431143"/>
            <a:ext cx="4279944" cy="54428"/>
          </a:xfrm>
          <a:custGeom>
            <a:avLst/>
            <a:gdLst>
              <a:gd name="connsiteX0" fmla="*/ 0 w 4279944"/>
              <a:gd name="connsiteY0" fmla="*/ 36286 h 54428"/>
              <a:gd name="connsiteX1" fmla="*/ 1678215 w 4279944"/>
              <a:gd name="connsiteY1" fmla="*/ 54428 h 54428"/>
              <a:gd name="connsiteX2" fmla="*/ 3927929 w 4279944"/>
              <a:gd name="connsiteY2" fmla="*/ 27214 h 54428"/>
              <a:gd name="connsiteX3" fmla="*/ 4272643 w 4279944"/>
              <a:gd name="connsiteY3" fmla="*/ 0 h 54428"/>
            </a:gdLst>
            <a:ahLst/>
            <a:cxnLst>
              <a:cxn ang="0">
                <a:pos x="connsiteX0" y="connsiteY0"/>
              </a:cxn>
              <a:cxn ang="0">
                <a:pos x="connsiteX1" y="connsiteY1"/>
              </a:cxn>
              <a:cxn ang="0">
                <a:pos x="connsiteX2" y="connsiteY2"/>
              </a:cxn>
              <a:cxn ang="0">
                <a:pos x="connsiteX3" y="connsiteY3"/>
              </a:cxn>
            </a:cxnLst>
            <a:rect l="l" t="t" r="r" b="b"/>
            <a:pathLst>
              <a:path w="4279944" h="54428">
                <a:moveTo>
                  <a:pt x="0" y="36286"/>
                </a:moveTo>
                <a:lnTo>
                  <a:pt x="1678215" y="54428"/>
                </a:lnTo>
                <a:lnTo>
                  <a:pt x="3927929" y="27214"/>
                </a:lnTo>
                <a:cubicBezTo>
                  <a:pt x="4360334" y="18143"/>
                  <a:pt x="4272643" y="0"/>
                  <a:pt x="4272643" y="0"/>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2510980" y="3073377"/>
            <a:ext cx="4279944" cy="54428"/>
          </a:xfrm>
          <a:custGeom>
            <a:avLst/>
            <a:gdLst>
              <a:gd name="connsiteX0" fmla="*/ 0 w 4279944"/>
              <a:gd name="connsiteY0" fmla="*/ 36286 h 54428"/>
              <a:gd name="connsiteX1" fmla="*/ 1678215 w 4279944"/>
              <a:gd name="connsiteY1" fmla="*/ 54428 h 54428"/>
              <a:gd name="connsiteX2" fmla="*/ 3927929 w 4279944"/>
              <a:gd name="connsiteY2" fmla="*/ 27214 h 54428"/>
              <a:gd name="connsiteX3" fmla="*/ 4272643 w 4279944"/>
              <a:gd name="connsiteY3" fmla="*/ 0 h 54428"/>
            </a:gdLst>
            <a:ahLst/>
            <a:cxnLst>
              <a:cxn ang="0">
                <a:pos x="connsiteX0" y="connsiteY0"/>
              </a:cxn>
              <a:cxn ang="0">
                <a:pos x="connsiteX1" y="connsiteY1"/>
              </a:cxn>
              <a:cxn ang="0">
                <a:pos x="connsiteX2" y="connsiteY2"/>
              </a:cxn>
              <a:cxn ang="0">
                <a:pos x="connsiteX3" y="connsiteY3"/>
              </a:cxn>
            </a:cxnLst>
            <a:rect l="l" t="t" r="r" b="b"/>
            <a:pathLst>
              <a:path w="4279944" h="54428">
                <a:moveTo>
                  <a:pt x="0" y="36286"/>
                </a:moveTo>
                <a:lnTo>
                  <a:pt x="1678215" y="54428"/>
                </a:lnTo>
                <a:lnTo>
                  <a:pt x="3927929" y="27214"/>
                </a:lnTo>
                <a:cubicBezTo>
                  <a:pt x="4360334" y="18143"/>
                  <a:pt x="4272643" y="0"/>
                  <a:pt x="4272643" y="0"/>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730500" y="3600833"/>
            <a:ext cx="3946071" cy="45881"/>
          </a:xfrm>
          <a:custGeom>
            <a:avLst/>
            <a:gdLst>
              <a:gd name="connsiteX0" fmla="*/ 0 w 3946071"/>
              <a:gd name="connsiteY0" fmla="*/ 18667 h 45881"/>
              <a:gd name="connsiteX1" fmla="*/ 1079500 w 3946071"/>
              <a:gd name="connsiteY1" fmla="*/ 524 h 45881"/>
              <a:gd name="connsiteX2" fmla="*/ 2948214 w 3946071"/>
              <a:gd name="connsiteY2" fmla="*/ 36810 h 45881"/>
              <a:gd name="connsiteX3" fmla="*/ 3946071 w 3946071"/>
              <a:gd name="connsiteY3" fmla="*/ 45881 h 45881"/>
            </a:gdLst>
            <a:ahLst/>
            <a:cxnLst>
              <a:cxn ang="0">
                <a:pos x="connsiteX0" y="connsiteY0"/>
              </a:cxn>
              <a:cxn ang="0">
                <a:pos x="connsiteX1" y="connsiteY1"/>
              </a:cxn>
              <a:cxn ang="0">
                <a:pos x="connsiteX2" y="connsiteY2"/>
              </a:cxn>
              <a:cxn ang="0">
                <a:pos x="connsiteX3" y="connsiteY3"/>
              </a:cxn>
            </a:cxnLst>
            <a:rect l="l" t="t" r="r" b="b"/>
            <a:pathLst>
              <a:path w="3946071" h="45881">
                <a:moveTo>
                  <a:pt x="0" y="18667"/>
                </a:moveTo>
                <a:cubicBezTo>
                  <a:pt x="294065" y="8083"/>
                  <a:pt x="588131" y="-2500"/>
                  <a:pt x="1079500" y="524"/>
                </a:cubicBezTo>
                <a:cubicBezTo>
                  <a:pt x="1570869" y="3548"/>
                  <a:pt x="2948214" y="36810"/>
                  <a:pt x="2948214" y="36810"/>
                </a:cubicBezTo>
                <a:lnTo>
                  <a:pt x="3946071" y="45881"/>
                </a:ln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739571" y="4191000"/>
            <a:ext cx="4018643" cy="27214"/>
          </a:xfrm>
          <a:custGeom>
            <a:avLst/>
            <a:gdLst>
              <a:gd name="connsiteX0" fmla="*/ 0 w 4018643"/>
              <a:gd name="connsiteY0" fmla="*/ 27214 h 27214"/>
              <a:gd name="connsiteX1" fmla="*/ 1551215 w 4018643"/>
              <a:gd name="connsiteY1" fmla="*/ 9071 h 27214"/>
              <a:gd name="connsiteX2" fmla="*/ 4018643 w 4018643"/>
              <a:gd name="connsiteY2" fmla="*/ 0 h 27214"/>
            </a:gdLst>
            <a:ahLst/>
            <a:cxnLst>
              <a:cxn ang="0">
                <a:pos x="connsiteX0" y="connsiteY0"/>
              </a:cxn>
              <a:cxn ang="0">
                <a:pos x="connsiteX1" y="connsiteY1"/>
              </a:cxn>
              <a:cxn ang="0">
                <a:pos x="connsiteX2" y="connsiteY2"/>
              </a:cxn>
            </a:cxnLst>
            <a:rect l="l" t="t" r="r" b="b"/>
            <a:pathLst>
              <a:path w="4018643" h="27214">
                <a:moveTo>
                  <a:pt x="0" y="27214"/>
                </a:moveTo>
                <a:lnTo>
                  <a:pt x="1551215" y="9071"/>
                </a:lnTo>
                <a:lnTo>
                  <a:pt x="4018643" y="0"/>
                </a:ln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2857500" y="4717143"/>
            <a:ext cx="3873500" cy="54428"/>
          </a:xfrm>
          <a:custGeom>
            <a:avLst/>
            <a:gdLst>
              <a:gd name="connsiteX0" fmla="*/ 0 w 3873500"/>
              <a:gd name="connsiteY0" fmla="*/ 54428 h 54428"/>
              <a:gd name="connsiteX1" fmla="*/ 2267857 w 3873500"/>
              <a:gd name="connsiteY1" fmla="*/ 18143 h 54428"/>
              <a:gd name="connsiteX2" fmla="*/ 3873500 w 3873500"/>
              <a:gd name="connsiteY2" fmla="*/ 0 h 54428"/>
            </a:gdLst>
            <a:ahLst/>
            <a:cxnLst>
              <a:cxn ang="0">
                <a:pos x="connsiteX0" y="connsiteY0"/>
              </a:cxn>
              <a:cxn ang="0">
                <a:pos x="connsiteX1" y="connsiteY1"/>
              </a:cxn>
              <a:cxn ang="0">
                <a:pos x="connsiteX2" y="connsiteY2"/>
              </a:cxn>
            </a:cxnLst>
            <a:rect l="l" t="t" r="r" b="b"/>
            <a:pathLst>
              <a:path w="3873500" h="54428">
                <a:moveTo>
                  <a:pt x="0" y="54428"/>
                </a:moveTo>
                <a:lnTo>
                  <a:pt x="2267857" y="18143"/>
                </a:lnTo>
                <a:lnTo>
                  <a:pt x="3873500" y="0"/>
                </a:ln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2948214" y="5306786"/>
            <a:ext cx="3646715" cy="65751"/>
          </a:xfrm>
          <a:custGeom>
            <a:avLst/>
            <a:gdLst>
              <a:gd name="connsiteX0" fmla="*/ 0 w 3646715"/>
              <a:gd name="connsiteY0" fmla="*/ 0 h 65751"/>
              <a:gd name="connsiteX1" fmla="*/ 2648857 w 3646715"/>
              <a:gd name="connsiteY1" fmla="*/ 63500 h 65751"/>
              <a:gd name="connsiteX2" fmla="*/ 3646715 w 3646715"/>
              <a:gd name="connsiteY2" fmla="*/ 45357 h 65751"/>
            </a:gdLst>
            <a:ahLst/>
            <a:cxnLst>
              <a:cxn ang="0">
                <a:pos x="connsiteX0" y="connsiteY0"/>
              </a:cxn>
              <a:cxn ang="0">
                <a:pos x="connsiteX1" y="connsiteY1"/>
              </a:cxn>
              <a:cxn ang="0">
                <a:pos x="connsiteX2" y="connsiteY2"/>
              </a:cxn>
            </a:cxnLst>
            <a:rect l="l" t="t" r="r" b="b"/>
            <a:pathLst>
              <a:path w="3646715" h="65751">
                <a:moveTo>
                  <a:pt x="0" y="0"/>
                </a:moveTo>
                <a:lnTo>
                  <a:pt x="2648857" y="63500"/>
                </a:lnTo>
                <a:cubicBezTo>
                  <a:pt x="3256643" y="71059"/>
                  <a:pt x="3451679" y="58208"/>
                  <a:pt x="3646715" y="45357"/>
                </a:cubicBez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2866581" y="5787571"/>
            <a:ext cx="3755572" cy="45358"/>
          </a:xfrm>
          <a:custGeom>
            <a:avLst/>
            <a:gdLst>
              <a:gd name="connsiteX0" fmla="*/ 0 w 3755572"/>
              <a:gd name="connsiteY0" fmla="*/ 9072 h 45358"/>
              <a:gd name="connsiteX1" fmla="*/ 2703286 w 3755572"/>
              <a:gd name="connsiteY1" fmla="*/ 45358 h 45358"/>
              <a:gd name="connsiteX2" fmla="*/ 3755572 w 3755572"/>
              <a:gd name="connsiteY2" fmla="*/ 0 h 45358"/>
            </a:gdLst>
            <a:ahLst/>
            <a:cxnLst>
              <a:cxn ang="0">
                <a:pos x="connsiteX0" y="connsiteY0"/>
              </a:cxn>
              <a:cxn ang="0">
                <a:pos x="connsiteX1" y="connsiteY1"/>
              </a:cxn>
              <a:cxn ang="0">
                <a:pos x="connsiteX2" y="connsiteY2"/>
              </a:cxn>
            </a:cxnLst>
            <a:rect l="l" t="t" r="r" b="b"/>
            <a:pathLst>
              <a:path w="3755572" h="45358">
                <a:moveTo>
                  <a:pt x="0" y="9072"/>
                </a:moveTo>
                <a:lnTo>
                  <a:pt x="2703286" y="45358"/>
                </a:lnTo>
                <a:cubicBezTo>
                  <a:pt x="3329215" y="43846"/>
                  <a:pt x="3755572" y="0"/>
                  <a:pt x="3755572" y="0"/>
                </a:cubicBez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41647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50000"/>
                  </a:schemeClr>
                </a:solidFill>
                <a:latin typeface="Powderfinger Type"/>
                <a:cs typeface="Powderfinger Type"/>
              </a:rPr>
              <a:t>Memory Tradeoffs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cs typeface="AhnbergHand"/>
              </a:rPr>
              <a:t>TCAMs are higher cost, but operate with a fixed search latency and a fixed add/delete time. TCAMs scale linearly with the size of the FIB</a:t>
            </a:r>
          </a:p>
          <a:p>
            <a:pPr marL="0" indent="0">
              <a:buNone/>
            </a:pPr>
            <a:endParaRPr lang="en-US" dirty="0" smtClean="0">
              <a:cs typeface="AhnbergHand"/>
            </a:endParaRPr>
          </a:p>
          <a:p>
            <a:pPr marL="0" indent="0">
              <a:buNone/>
            </a:pPr>
            <a:r>
              <a:rPr lang="en-US" dirty="0" smtClean="0">
                <a:cs typeface="AhnbergHand"/>
              </a:rPr>
              <a:t>ASICs implement a TRIE in memory. The cost is lower, but the search and add/delete times are variable. The performance of the lookup depends on the </a:t>
            </a:r>
            <a:r>
              <a:rPr lang="en-US" dirty="0">
                <a:cs typeface="AhnbergHand"/>
              </a:rPr>
              <a:t>c</a:t>
            </a:r>
            <a:r>
              <a:rPr lang="en-US" dirty="0" smtClean="0">
                <a:cs typeface="AhnbergHand"/>
              </a:rPr>
              <a:t>hosen algorithm. The memory efficiency of the TRIE depends on the prefix distribution and the particular algorithm used to manage the data structure</a:t>
            </a:r>
            <a:endParaRPr lang="en-US" dirty="0">
              <a:cs typeface="AhnbergHand"/>
            </a:endParaRPr>
          </a:p>
          <a:p>
            <a:pPr marL="0" indent="0">
              <a:buNone/>
            </a:pPr>
            <a:endParaRPr lang="en-US" dirty="0">
              <a:cs typeface="AhnbergHand"/>
            </a:endParaRPr>
          </a:p>
        </p:txBody>
      </p:sp>
    </p:spTree>
    <p:extLst>
      <p:ext uri="{BB962C8B-B14F-4D97-AF65-F5344CB8AC3E}">
        <p14:creationId xmlns:p14="http://schemas.microsoft.com/office/powerpoint/2010/main" val="14431796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Size</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600201"/>
            <a:ext cx="8686800" cy="888370"/>
          </a:xfrm>
        </p:spPr>
        <p:txBody>
          <a:bodyPr>
            <a:normAutofit fontScale="77500" lnSpcReduction="20000"/>
          </a:bodyPr>
          <a:lstStyle/>
          <a:p>
            <a:pPr marL="0" indent="0">
              <a:lnSpc>
                <a:spcPct val="120000"/>
              </a:lnSpc>
              <a:buNone/>
            </a:pPr>
            <a:r>
              <a:rPr lang="en-US" dirty="0" smtClean="0">
                <a:cs typeface="AhnbergHand"/>
              </a:rPr>
              <a:t>What memory size do we need for 10 years of FIB growth from today?</a:t>
            </a:r>
          </a:p>
          <a:p>
            <a:pPr marL="0" indent="0">
              <a:lnSpc>
                <a:spcPct val="120000"/>
              </a:lnSpc>
              <a:buNone/>
            </a:pPr>
            <a:endParaRPr lang="en-US" dirty="0" smtClean="0">
              <a:latin typeface="AhnbergHand"/>
              <a:cs typeface="AhnbergHand"/>
            </a:endParaRPr>
          </a:p>
          <a:p>
            <a:pPr marL="0" indent="0">
              <a:lnSpc>
                <a:spcPct val="120000"/>
              </a:lnSpc>
              <a:buNone/>
            </a:pPr>
            <a:endParaRPr lang="en-US" dirty="0">
              <a:latin typeface="AhnbergHand"/>
              <a:cs typeface="AhnbergHand"/>
            </a:endParaRPr>
          </a:p>
        </p:txBody>
      </p:sp>
      <p:sp>
        <p:nvSpPr>
          <p:cNvPr id="4" name="TextBox 3"/>
          <p:cNvSpPr txBox="1"/>
          <p:nvPr/>
        </p:nvSpPr>
        <p:spPr>
          <a:xfrm>
            <a:off x="2039828" y="2893975"/>
            <a:ext cx="751152" cy="369332"/>
          </a:xfrm>
          <a:prstGeom prst="rect">
            <a:avLst/>
          </a:prstGeom>
          <a:noFill/>
        </p:spPr>
        <p:txBody>
          <a:bodyPr wrap="none" rtlCol="0">
            <a:spAutoFit/>
          </a:bodyPr>
          <a:lstStyle/>
          <a:p>
            <a:r>
              <a:rPr lang="en-US" dirty="0" smtClean="0">
                <a:solidFill>
                  <a:srgbClr val="0000FF"/>
                </a:solidFill>
                <a:latin typeface="Powderfinger Type"/>
                <a:cs typeface="Powderfinger Type"/>
              </a:rPr>
              <a:t>TCAM</a:t>
            </a:r>
            <a:endParaRPr lang="en-US" dirty="0">
              <a:solidFill>
                <a:srgbClr val="0000FF"/>
              </a:solidFill>
              <a:latin typeface="Powderfinger Type"/>
              <a:cs typeface="Powderfinger Type"/>
            </a:endParaRPr>
          </a:p>
        </p:txBody>
      </p:sp>
      <p:sp>
        <p:nvSpPr>
          <p:cNvPr id="5" name="TextBox 4"/>
          <p:cNvSpPr txBox="1"/>
          <p:nvPr/>
        </p:nvSpPr>
        <p:spPr>
          <a:xfrm>
            <a:off x="1642124" y="3404414"/>
            <a:ext cx="2769969" cy="1200329"/>
          </a:xfrm>
          <a:prstGeom prst="rect">
            <a:avLst/>
          </a:prstGeom>
          <a:noFill/>
        </p:spPr>
        <p:txBody>
          <a:bodyPr wrap="none" rtlCol="0">
            <a:spAutoFit/>
          </a:bodyPr>
          <a:lstStyle/>
          <a:p>
            <a:r>
              <a:rPr lang="en-US" dirty="0" smtClean="0">
                <a:latin typeface="AhnbergHand"/>
                <a:cs typeface="AhnbergHand"/>
              </a:rPr>
              <a:t>V4: 2M entries (1Gt)</a:t>
            </a:r>
          </a:p>
          <a:p>
            <a:r>
              <a:rPr lang="en-US" dirty="0">
                <a:latin typeface="AhnbergHand"/>
                <a:cs typeface="AhnbergHand"/>
              </a:rPr>
              <a:t>p</a:t>
            </a:r>
            <a:r>
              <a:rPr lang="en-US" dirty="0" smtClean="0">
                <a:latin typeface="AhnbergHand"/>
                <a:cs typeface="AhnbergHand"/>
              </a:rPr>
              <a:t>lus</a:t>
            </a:r>
          </a:p>
          <a:p>
            <a:r>
              <a:rPr lang="en-US" dirty="0" smtClean="0">
                <a:latin typeface="AhnbergHand"/>
                <a:cs typeface="AhnbergHand"/>
              </a:rPr>
              <a:t>V6: 1M entries (2Gt)</a:t>
            </a:r>
          </a:p>
          <a:p>
            <a:endParaRPr lang="en-US" dirty="0">
              <a:latin typeface="AhnbergHand"/>
              <a:cs typeface="AhnbergHand"/>
            </a:endParaRPr>
          </a:p>
        </p:txBody>
      </p:sp>
      <p:sp>
        <p:nvSpPr>
          <p:cNvPr id="6" name="TextBox 5"/>
          <p:cNvSpPr txBox="1"/>
          <p:nvPr/>
        </p:nvSpPr>
        <p:spPr>
          <a:xfrm>
            <a:off x="1303914" y="4630775"/>
            <a:ext cx="767283" cy="369332"/>
          </a:xfrm>
          <a:prstGeom prst="rect">
            <a:avLst/>
          </a:prstGeom>
          <a:noFill/>
        </p:spPr>
        <p:txBody>
          <a:bodyPr wrap="none" rtlCol="0">
            <a:spAutoFit/>
          </a:bodyPr>
          <a:lstStyle/>
          <a:p>
            <a:r>
              <a:rPr lang="en-US" dirty="0" smtClean="0">
                <a:latin typeface="AhnbergHand"/>
                <a:cs typeface="AhnbergHand"/>
              </a:rPr>
              <a:t>2014</a:t>
            </a:r>
            <a:endParaRPr lang="en-US" dirty="0">
              <a:latin typeface="AhnbergHand"/>
              <a:cs typeface="AhnbergHand"/>
            </a:endParaRPr>
          </a:p>
        </p:txBody>
      </p:sp>
      <p:sp>
        <p:nvSpPr>
          <p:cNvPr id="36" name="TextBox 35"/>
          <p:cNvSpPr txBox="1"/>
          <p:nvPr/>
        </p:nvSpPr>
        <p:spPr>
          <a:xfrm>
            <a:off x="4002907" y="4652228"/>
            <a:ext cx="785056" cy="369332"/>
          </a:xfrm>
          <a:prstGeom prst="rect">
            <a:avLst/>
          </a:prstGeom>
          <a:noFill/>
        </p:spPr>
        <p:txBody>
          <a:bodyPr wrap="none" rtlCol="0">
            <a:spAutoFit/>
          </a:bodyPr>
          <a:lstStyle/>
          <a:p>
            <a:r>
              <a:rPr lang="en-US" dirty="0" smtClean="0">
                <a:latin typeface="AhnbergHand"/>
                <a:cs typeface="AhnbergHand"/>
              </a:rPr>
              <a:t>2019</a:t>
            </a:r>
            <a:endParaRPr lang="en-US" dirty="0">
              <a:latin typeface="AhnbergHand"/>
              <a:cs typeface="AhnbergHand"/>
            </a:endParaRPr>
          </a:p>
        </p:txBody>
      </p:sp>
      <p:sp>
        <p:nvSpPr>
          <p:cNvPr id="37" name="TextBox 36"/>
          <p:cNvSpPr txBox="1"/>
          <p:nvPr/>
        </p:nvSpPr>
        <p:spPr>
          <a:xfrm>
            <a:off x="6701900" y="4656651"/>
            <a:ext cx="864339" cy="369332"/>
          </a:xfrm>
          <a:prstGeom prst="rect">
            <a:avLst/>
          </a:prstGeom>
          <a:noFill/>
        </p:spPr>
        <p:txBody>
          <a:bodyPr wrap="none" rtlCol="0">
            <a:spAutoFit/>
          </a:bodyPr>
          <a:lstStyle/>
          <a:p>
            <a:r>
              <a:rPr lang="en-US" b="1" dirty="0" smtClean="0">
                <a:solidFill>
                  <a:srgbClr val="FF0000"/>
                </a:solidFill>
                <a:latin typeface="AhnbergHand"/>
                <a:cs typeface="AhnbergHand"/>
              </a:rPr>
              <a:t>2024</a:t>
            </a:r>
            <a:endParaRPr lang="en-US" b="1" dirty="0">
              <a:solidFill>
                <a:srgbClr val="FF0000"/>
              </a:solidFill>
              <a:latin typeface="AhnbergHand"/>
              <a:cs typeface="AhnbergHand"/>
            </a:endParaRPr>
          </a:p>
        </p:txBody>
      </p:sp>
      <p:sp>
        <p:nvSpPr>
          <p:cNvPr id="7" name="Freeform 6"/>
          <p:cNvSpPr/>
          <p:nvPr/>
        </p:nvSpPr>
        <p:spPr>
          <a:xfrm>
            <a:off x="1308574" y="5233683"/>
            <a:ext cx="6658346" cy="64138"/>
          </a:xfrm>
          <a:custGeom>
            <a:avLst/>
            <a:gdLst>
              <a:gd name="connsiteX0" fmla="*/ 0 w 6658346"/>
              <a:gd name="connsiteY0" fmla="*/ 64138 h 64138"/>
              <a:gd name="connsiteX1" fmla="*/ 3207296 w 6658346"/>
              <a:gd name="connsiteY1" fmla="*/ 0 h 64138"/>
              <a:gd name="connsiteX2" fmla="*/ 5144502 w 6658346"/>
              <a:gd name="connsiteY2" fmla="*/ 64138 h 64138"/>
              <a:gd name="connsiteX3" fmla="*/ 6658346 w 6658346"/>
              <a:gd name="connsiteY3" fmla="*/ 38483 h 64138"/>
            </a:gdLst>
            <a:ahLst/>
            <a:cxnLst>
              <a:cxn ang="0">
                <a:pos x="connsiteX0" y="connsiteY0"/>
              </a:cxn>
              <a:cxn ang="0">
                <a:pos x="connsiteX1" y="connsiteY1"/>
              </a:cxn>
              <a:cxn ang="0">
                <a:pos x="connsiteX2" y="connsiteY2"/>
              </a:cxn>
              <a:cxn ang="0">
                <a:pos x="connsiteX3" y="connsiteY3"/>
              </a:cxn>
            </a:cxnLst>
            <a:rect l="l" t="t" r="r" b="b"/>
            <a:pathLst>
              <a:path w="6658346" h="64138">
                <a:moveTo>
                  <a:pt x="0" y="64138"/>
                </a:moveTo>
                <a:lnTo>
                  <a:pt x="3207296" y="0"/>
                </a:lnTo>
                <a:cubicBezTo>
                  <a:pt x="4064713" y="0"/>
                  <a:pt x="5144502" y="64138"/>
                  <a:pt x="5144502" y="64138"/>
                </a:cubicBezTo>
                <a:lnTo>
                  <a:pt x="6658346" y="3848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1565158" y="5118233"/>
            <a:ext cx="0" cy="282209"/>
          </a:xfrm>
          <a:custGeom>
            <a:avLst/>
            <a:gdLst>
              <a:gd name="connsiteX0" fmla="*/ 0 w 0"/>
              <a:gd name="connsiteY0" fmla="*/ 0 h 282209"/>
              <a:gd name="connsiteX1" fmla="*/ 0 w 0"/>
              <a:gd name="connsiteY1" fmla="*/ 282209 h 282209"/>
            </a:gdLst>
            <a:ahLst/>
            <a:cxnLst>
              <a:cxn ang="0">
                <a:pos x="connsiteX0" y="connsiteY0"/>
              </a:cxn>
              <a:cxn ang="0">
                <a:pos x="connsiteX1" y="connsiteY1"/>
              </a:cxn>
            </a:cxnLst>
            <a:rect l="l" t="t" r="r" b="b"/>
            <a:pathLst>
              <a:path h="282209">
                <a:moveTo>
                  <a:pt x="0" y="0"/>
                </a:moveTo>
                <a:lnTo>
                  <a:pt x="0" y="282209"/>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297773" y="5066923"/>
            <a:ext cx="26029" cy="327960"/>
          </a:xfrm>
          <a:custGeom>
            <a:avLst/>
            <a:gdLst>
              <a:gd name="connsiteX0" fmla="*/ 0 w 26029"/>
              <a:gd name="connsiteY0" fmla="*/ 0 h 327960"/>
              <a:gd name="connsiteX1" fmla="*/ 25659 w 26029"/>
              <a:gd name="connsiteY1" fmla="*/ 295036 h 327960"/>
              <a:gd name="connsiteX2" fmla="*/ 12830 w 26029"/>
              <a:gd name="connsiteY2" fmla="*/ 307864 h 327960"/>
            </a:gdLst>
            <a:ahLst/>
            <a:cxnLst>
              <a:cxn ang="0">
                <a:pos x="connsiteX0" y="connsiteY0"/>
              </a:cxn>
              <a:cxn ang="0">
                <a:pos x="connsiteX1" y="connsiteY1"/>
              </a:cxn>
              <a:cxn ang="0">
                <a:pos x="connsiteX2" y="connsiteY2"/>
              </a:cxn>
            </a:cxnLst>
            <a:rect l="l" t="t" r="r" b="b"/>
            <a:pathLst>
              <a:path w="26029" h="327960">
                <a:moveTo>
                  <a:pt x="0" y="0"/>
                </a:moveTo>
                <a:cubicBezTo>
                  <a:pt x="11760" y="121862"/>
                  <a:pt x="23521" y="243725"/>
                  <a:pt x="25659" y="295036"/>
                </a:cubicBezTo>
                <a:cubicBezTo>
                  <a:pt x="27797" y="346347"/>
                  <a:pt x="20313" y="327105"/>
                  <a:pt x="12830" y="30786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7094535" y="5156717"/>
            <a:ext cx="0" cy="269381"/>
          </a:xfrm>
          <a:custGeom>
            <a:avLst/>
            <a:gdLst>
              <a:gd name="connsiteX0" fmla="*/ 0 w 0"/>
              <a:gd name="connsiteY0" fmla="*/ 0 h 269381"/>
              <a:gd name="connsiteX1" fmla="*/ 0 w 0"/>
              <a:gd name="connsiteY1" fmla="*/ 269381 h 269381"/>
            </a:gdLst>
            <a:ahLst/>
            <a:cxnLst>
              <a:cxn ang="0">
                <a:pos x="connsiteX0" y="connsiteY0"/>
              </a:cxn>
              <a:cxn ang="0">
                <a:pos x="connsiteX1" y="connsiteY1"/>
              </a:cxn>
            </a:cxnLst>
            <a:rect l="l" t="t" r="r" b="b"/>
            <a:pathLst>
              <a:path h="269381">
                <a:moveTo>
                  <a:pt x="0" y="0"/>
                </a:moveTo>
                <a:lnTo>
                  <a:pt x="0" y="26938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1237371" y="5393832"/>
            <a:ext cx="857304" cy="369332"/>
          </a:xfrm>
          <a:prstGeom prst="rect">
            <a:avLst/>
          </a:prstGeom>
          <a:noFill/>
        </p:spPr>
        <p:txBody>
          <a:bodyPr wrap="none" rtlCol="0">
            <a:spAutoFit/>
          </a:bodyPr>
          <a:lstStyle/>
          <a:p>
            <a:r>
              <a:rPr lang="en-US" dirty="0" smtClean="0">
                <a:solidFill>
                  <a:srgbClr val="984807"/>
                </a:solidFill>
                <a:latin typeface="AhnbergHand"/>
                <a:cs typeface="AhnbergHand"/>
              </a:rPr>
              <a:t>512K</a:t>
            </a:r>
            <a:endParaRPr lang="en-US" dirty="0">
              <a:solidFill>
                <a:srgbClr val="984807"/>
              </a:solidFill>
              <a:latin typeface="AhnbergHand"/>
              <a:cs typeface="AhnbergHand"/>
            </a:endParaRPr>
          </a:p>
        </p:txBody>
      </p:sp>
      <p:sp>
        <p:nvSpPr>
          <p:cNvPr id="12" name="TextBox 11"/>
          <p:cNvSpPr txBox="1"/>
          <p:nvPr/>
        </p:nvSpPr>
        <p:spPr>
          <a:xfrm>
            <a:off x="1295868" y="5809402"/>
            <a:ext cx="761747" cy="369332"/>
          </a:xfrm>
          <a:prstGeom prst="rect">
            <a:avLst/>
          </a:prstGeom>
          <a:noFill/>
        </p:spPr>
        <p:txBody>
          <a:bodyPr wrap="none" rtlCol="0">
            <a:spAutoFit/>
          </a:bodyPr>
          <a:lstStyle/>
          <a:p>
            <a:r>
              <a:rPr lang="en-US" dirty="0" smtClean="0">
                <a:solidFill>
                  <a:srgbClr val="0000FF"/>
                </a:solidFill>
                <a:latin typeface="AhnbergHand"/>
                <a:cs typeface="AhnbergHand"/>
              </a:rPr>
              <a:t>25K</a:t>
            </a:r>
            <a:endParaRPr lang="en-US" dirty="0">
              <a:solidFill>
                <a:srgbClr val="0000FF"/>
              </a:solidFill>
              <a:latin typeface="AhnbergHand"/>
              <a:cs typeface="AhnbergHand"/>
            </a:endParaRPr>
          </a:p>
        </p:txBody>
      </p:sp>
      <p:sp>
        <p:nvSpPr>
          <p:cNvPr id="38" name="TextBox 37"/>
          <p:cNvSpPr txBox="1"/>
          <p:nvPr/>
        </p:nvSpPr>
        <p:spPr>
          <a:xfrm>
            <a:off x="4028483" y="5809402"/>
            <a:ext cx="857304" cy="369332"/>
          </a:xfrm>
          <a:prstGeom prst="rect">
            <a:avLst/>
          </a:prstGeom>
          <a:noFill/>
        </p:spPr>
        <p:txBody>
          <a:bodyPr wrap="none" rtlCol="0">
            <a:spAutoFit/>
          </a:bodyPr>
          <a:lstStyle/>
          <a:p>
            <a:r>
              <a:rPr lang="en-US" dirty="0" smtClean="0">
                <a:solidFill>
                  <a:srgbClr val="0000FF"/>
                </a:solidFill>
                <a:latin typeface="AhnbergHand"/>
                <a:cs typeface="AhnbergHand"/>
              </a:rPr>
              <a:t>125K</a:t>
            </a:r>
            <a:endParaRPr lang="en-US" dirty="0">
              <a:solidFill>
                <a:srgbClr val="0000FF"/>
              </a:solidFill>
              <a:latin typeface="AhnbergHand"/>
              <a:cs typeface="AhnbergHand"/>
            </a:endParaRPr>
          </a:p>
        </p:txBody>
      </p:sp>
      <p:sp>
        <p:nvSpPr>
          <p:cNvPr id="39" name="TextBox 38"/>
          <p:cNvSpPr txBox="1"/>
          <p:nvPr/>
        </p:nvSpPr>
        <p:spPr>
          <a:xfrm>
            <a:off x="6856552" y="5393832"/>
            <a:ext cx="466794" cy="369332"/>
          </a:xfrm>
          <a:prstGeom prst="rect">
            <a:avLst/>
          </a:prstGeom>
          <a:noFill/>
        </p:spPr>
        <p:txBody>
          <a:bodyPr wrap="none" rtlCol="0">
            <a:spAutoFit/>
          </a:bodyPr>
          <a:lstStyle/>
          <a:p>
            <a:r>
              <a:rPr lang="en-US" dirty="0" smtClean="0">
                <a:solidFill>
                  <a:srgbClr val="984807"/>
                </a:solidFill>
                <a:latin typeface="AhnbergHand"/>
                <a:cs typeface="AhnbergHand"/>
              </a:rPr>
              <a:t>1M</a:t>
            </a:r>
            <a:endParaRPr lang="en-US" dirty="0">
              <a:solidFill>
                <a:srgbClr val="984807"/>
              </a:solidFill>
              <a:latin typeface="AhnbergHand"/>
              <a:cs typeface="AhnbergHand"/>
            </a:endParaRPr>
          </a:p>
        </p:txBody>
      </p:sp>
      <p:sp>
        <p:nvSpPr>
          <p:cNvPr id="40" name="TextBox 39"/>
          <p:cNvSpPr txBox="1"/>
          <p:nvPr/>
        </p:nvSpPr>
        <p:spPr>
          <a:xfrm>
            <a:off x="4028236" y="5393832"/>
            <a:ext cx="856843" cy="369332"/>
          </a:xfrm>
          <a:prstGeom prst="rect">
            <a:avLst/>
          </a:prstGeom>
          <a:noFill/>
        </p:spPr>
        <p:txBody>
          <a:bodyPr wrap="none" rtlCol="0">
            <a:spAutoFit/>
          </a:bodyPr>
          <a:lstStyle/>
          <a:p>
            <a:r>
              <a:rPr lang="en-US" dirty="0" smtClean="0">
                <a:solidFill>
                  <a:srgbClr val="984807"/>
                </a:solidFill>
                <a:latin typeface="AhnbergHand"/>
                <a:cs typeface="AhnbergHand"/>
              </a:rPr>
              <a:t>768K</a:t>
            </a:r>
            <a:endParaRPr lang="en-US" dirty="0">
              <a:solidFill>
                <a:srgbClr val="984807"/>
              </a:solidFill>
              <a:latin typeface="AhnbergHand"/>
              <a:cs typeface="AhnbergHand"/>
            </a:endParaRPr>
          </a:p>
        </p:txBody>
      </p:sp>
      <p:sp>
        <p:nvSpPr>
          <p:cNvPr id="41" name="TextBox 40"/>
          <p:cNvSpPr txBox="1"/>
          <p:nvPr/>
        </p:nvSpPr>
        <p:spPr>
          <a:xfrm>
            <a:off x="6856552" y="5809402"/>
            <a:ext cx="857304" cy="369332"/>
          </a:xfrm>
          <a:prstGeom prst="rect">
            <a:avLst/>
          </a:prstGeom>
          <a:noFill/>
        </p:spPr>
        <p:txBody>
          <a:bodyPr wrap="none" rtlCol="0">
            <a:spAutoFit/>
          </a:bodyPr>
          <a:lstStyle/>
          <a:p>
            <a:r>
              <a:rPr lang="en-US" dirty="0" smtClean="0">
                <a:solidFill>
                  <a:srgbClr val="0000FF"/>
                </a:solidFill>
                <a:latin typeface="AhnbergHand"/>
                <a:cs typeface="AhnbergHand"/>
              </a:rPr>
              <a:t>512K</a:t>
            </a:r>
            <a:endParaRPr lang="en-US" dirty="0">
              <a:solidFill>
                <a:srgbClr val="0000FF"/>
              </a:solidFill>
              <a:latin typeface="AhnbergHand"/>
              <a:cs typeface="AhnbergHand"/>
            </a:endParaRPr>
          </a:p>
        </p:txBody>
      </p:sp>
      <p:sp>
        <p:nvSpPr>
          <p:cNvPr id="42" name="TextBox 41"/>
          <p:cNvSpPr txBox="1"/>
          <p:nvPr/>
        </p:nvSpPr>
        <p:spPr>
          <a:xfrm>
            <a:off x="84282" y="5809402"/>
            <a:ext cx="1131301" cy="369332"/>
          </a:xfrm>
          <a:prstGeom prst="rect">
            <a:avLst/>
          </a:prstGeom>
          <a:noFill/>
        </p:spPr>
        <p:txBody>
          <a:bodyPr wrap="none" rtlCol="0">
            <a:spAutoFit/>
          </a:bodyPr>
          <a:lstStyle/>
          <a:p>
            <a:r>
              <a:rPr lang="en-US" dirty="0" smtClean="0">
                <a:solidFill>
                  <a:srgbClr val="0000FF"/>
                </a:solidFill>
                <a:latin typeface="AhnbergHand"/>
                <a:cs typeface="AhnbergHand"/>
              </a:rPr>
              <a:t>V6 FIB</a:t>
            </a:r>
            <a:endParaRPr lang="en-US" dirty="0">
              <a:solidFill>
                <a:srgbClr val="0000FF"/>
              </a:solidFill>
              <a:latin typeface="AhnbergHand"/>
              <a:cs typeface="AhnbergHand"/>
            </a:endParaRPr>
          </a:p>
        </p:txBody>
      </p:sp>
      <p:sp>
        <p:nvSpPr>
          <p:cNvPr id="43" name="TextBox 42"/>
          <p:cNvSpPr txBox="1"/>
          <p:nvPr/>
        </p:nvSpPr>
        <p:spPr>
          <a:xfrm>
            <a:off x="64272" y="5393832"/>
            <a:ext cx="1122070" cy="369332"/>
          </a:xfrm>
          <a:prstGeom prst="rect">
            <a:avLst/>
          </a:prstGeom>
          <a:noFill/>
        </p:spPr>
        <p:txBody>
          <a:bodyPr wrap="none" rtlCol="0">
            <a:spAutoFit/>
          </a:bodyPr>
          <a:lstStyle/>
          <a:p>
            <a:r>
              <a:rPr lang="en-US" dirty="0" smtClean="0">
                <a:solidFill>
                  <a:srgbClr val="984807"/>
                </a:solidFill>
                <a:latin typeface="AhnbergHand"/>
                <a:cs typeface="AhnbergHand"/>
              </a:rPr>
              <a:t>V4 FIB</a:t>
            </a:r>
            <a:endParaRPr lang="en-US" dirty="0">
              <a:solidFill>
                <a:srgbClr val="984807"/>
              </a:solidFill>
              <a:latin typeface="AhnbergHand"/>
              <a:cs typeface="AhnbergHand"/>
            </a:endParaRPr>
          </a:p>
        </p:txBody>
      </p:sp>
      <p:sp>
        <p:nvSpPr>
          <p:cNvPr id="44" name="TextBox 43"/>
          <p:cNvSpPr txBox="1"/>
          <p:nvPr/>
        </p:nvSpPr>
        <p:spPr>
          <a:xfrm>
            <a:off x="6150948" y="2861709"/>
            <a:ext cx="738655" cy="369332"/>
          </a:xfrm>
          <a:prstGeom prst="rect">
            <a:avLst/>
          </a:prstGeom>
          <a:noFill/>
        </p:spPr>
        <p:txBody>
          <a:bodyPr wrap="none" rtlCol="0">
            <a:spAutoFit/>
          </a:bodyPr>
          <a:lstStyle/>
          <a:p>
            <a:r>
              <a:rPr lang="en-US" dirty="0" err="1" smtClean="0">
                <a:solidFill>
                  <a:srgbClr val="B10000"/>
                </a:solidFill>
                <a:latin typeface="Powderfinger Type"/>
                <a:cs typeface="Powderfinger Type"/>
              </a:rPr>
              <a:t>Trie</a:t>
            </a:r>
            <a:endParaRPr lang="en-US" dirty="0">
              <a:solidFill>
                <a:srgbClr val="B10000"/>
              </a:solidFill>
              <a:latin typeface="Powderfinger Type"/>
              <a:cs typeface="Powderfinger Type"/>
            </a:endParaRPr>
          </a:p>
        </p:txBody>
      </p:sp>
      <p:sp>
        <p:nvSpPr>
          <p:cNvPr id="45" name="TextBox 44"/>
          <p:cNvSpPr txBox="1"/>
          <p:nvPr/>
        </p:nvSpPr>
        <p:spPr>
          <a:xfrm>
            <a:off x="5279132" y="3404414"/>
            <a:ext cx="3763221" cy="1200329"/>
          </a:xfrm>
          <a:prstGeom prst="rect">
            <a:avLst/>
          </a:prstGeom>
          <a:noFill/>
        </p:spPr>
        <p:txBody>
          <a:bodyPr wrap="none" rtlCol="0">
            <a:spAutoFit/>
          </a:bodyPr>
          <a:lstStyle/>
          <a:p>
            <a:r>
              <a:rPr lang="en-US" dirty="0" smtClean="0">
                <a:latin typeface="AhnbergHand"/>
                <a:cs typeface="AhnbergHand"/>
              </a:rPr>
              <a:t>V4: 100Mbit memory (500Mt)</a:t>
            </a:r>
          </a:p>
          <a:p>
            <a:r>
              <a:rPr lang="en-US" dirty="0">
                <a:latin typeface="AhnbergHand"/>
                <a:cs typeface="AhnbergHand"/>
              </a:rPr>
              <a:t>p</a:t>
            </a:r>
            <a:r>
              <a:rPr lang="en-US" dirty="0" smtClean="0">
                <a:latin typeface="AhnbergHand"/>
                <a:cs typeface="AhnbergHand"/>
              </a:rPr>
              <a:t>lus</a:t>
            </a:r>
          </a:p>
          <a:p>
            <a:r>
              <a:rPr lang="en-US" dirty="0" smtClean="0">
                <a:latin typeface="AhnbergHand"/>
                <a:cs typeface="AhnbergHand"/>
              </a:rPr>
              <a:t>V6: 200Mbit memory (1Gt)</a:t>
            </a:r>
          </a:p>
          <a:p>
            <a:endParaRPr lang="en-US" dirty="0">
              <a:latin typeface="AhnbergHand"/>
              <a:cs typeface="AhnbergHand"/>
            </a:endParaRPr>
          </a:p>
        </p:txBody>
      </p:sp>
      <p:sp>
        <p:nvSpPr>
          <p:cNvPr id="13" name="TextBox 12"/>
          <p:cNvSpPr txBox="1"/>
          <p:nvPr/>
        </p:nvSpPr>
        <p:spPr>
          <a:xfrm>
            <a:off x="5724775" y="6376251"/>
            <a:ext cx="3700432" cy="507831"/>
          </a:xfrm>
          <a:prstGeom prst="rect">
            <a:avLst/>
          </a:prstGeom>
          <a:noFill/>
        </p:spPr>
        <p:txBody>
          <a:bodyPr wrap="square" rtlCol="0">
            <a:spAutoFit/>
          </a:bodyPr>
          <a:lstStyle/>
          <a:p>
            <a:r>
              <a:rPr lang="en-US" sz="900" dirty="0" smtClean="0"/>
              <a:t>“The </a:t>
            </a:r>
            <a:r>
              <a:rPr lang="en-US" sz="900" dirty="0"/>
              <a:t>Impact of Address Allocation and Routing on </a:t>
            </a:r>
            <a:r>
              <a:rPr lang="en-US" sz="900" dirty="0" smtClean="0"/>
              <a:t>the Structure </a:t>
            </a:r>
            <a:r>
              <a:rPr lang="en-US" sz="900" dirty="0"/>
              <a:t>and </a:t>
            </a:r>
            <a:endParaRPr lang="en-US" sz="900" dirty="0" smtClean="0"/>
          </a:p>
          <a:p>
            <a:r>
              <a:rPr lang="en-US" sz="900" dirty="0" smtClean="0"/>
              <a:t>Implementation </a:t>
            </a:r>
            <a:r>
              <a:rPr lang="en-US" sz="900" dirty="0"/>
              <a:t>of Routing </a:t>
            </a:r>
            <a:r>
              <a:rPr lang="en-US" sz="900" dirty="0" smtClean="0"/>
              <a:t>Tables”, </a:t>
            </a:r>
            <a:r>
              <a:rPr lang="en-US" sz="900" dirty="0" err="1" smtClean="0"/>
              <a:t>Narayn</a:t>
            </a:r>
            <a:r>
              <a:rPr lang="en-US" sz="900" dirty="0" smtClean="0"/>
              <a:t>, </a:t>
            </a:r>
            <a:r>
              <a:rPr lang="en-US" sz="900" dirty="0" err="1" smtClean="0"/>
              <a:t>Govindan</a:t>
            </a:r>
            <a:r>
              <a:rPr lang="en-US" sz="900" dirty="0" smtClean="0"/>
              <a:t> &amp; Varghese, SIGCOMM ‘03</a:t>
            </a:r>
            <a:endParaRPr lang="en-US" sz="900" dirty="0"/>
          </a:p>
        </p:txBody>
      </p:sp>
      <p:sp>
        <p:nvSpPr>
          <p:cNvPr id="14" name="Freeform 13"/>
          <p:cNvSpPr/>
          <p:nvPr/>
        </p:nvSpPr>
        <p:spPr>
          <a:xfrm>
            <a:off x="6377173" y="4508340"/>
            <a:ext cx="1660113" cy="1849862"/>
          </a:xfrm>
          <a:custGeom>
            <a:avLst/>
            <a:gdLst>
              <a:gd name="connsiteX0" fmla="*/ 1660113 w 1660113"/>
              <a:gd name="connsiteY0" fmla="*/ 508160 h 1849862"/>
              <a:gd name="connsiteX1" fmla="*/ 1079541 w 1660113"/>
              <a:gd name="connsiteY1" fmla="*/ 54589 h 1849862"/>
              <a:gd name="connsiteX2" fmla="*/ 244970 w 1660113"/>
              <a:gd name="connsiteY2" fmla="*/ 90874 h 1849862"/>
              <a:gd name="connsiteX3" fmla="*/ 41 w 1660113"/>
              <a:gd name="connsiteY3" fmla="*/ 798446 h 1849862"/>
              <a:gd name="connsiteX4" fmla="*/ 235898 w 1660113"/>
              <a:gd name="connsiteY4" fmla="*/ 1660231 h 1849862"/>
              <a:gd name="connsiteX5" fmla="*/ 1188398 w 1660113"/>
              <a:gd name="connsiteY5" fmla="*/ 1814446 h 1849862"/>
              <a:gd name="connsiteX6" fmla="*/ 1651041 w 1660113"/>
              <a:gd name="connsiteY6" fmla="*/ 1161303 h 1849862"/>
              <a:gd name="connsiteX7" fmla="*/ 1397041 w 1660113"/>
              <a:gd name="connsiteY7" fmla="*/ 417446 h 184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0113" h="1849862">
                <a:moveTo>
                  <a:pt x="1660113" y="508160"/>
                </a:moveTo>
                <a:cubicBezTo>
                  <a:pt x="1487755" y="316148"/>
                  <a:pt x="1315398" y="124137"/>
                  <a:pt x="1079541" y="54589"/>
                </a:cubicBezTo>
                <a:cubicBezTo>
                  <a:pt x="843684" y="-14959"/>
                  <a:pt x="424887" y="-33102"/>
                  <a:pt x="244970" y="90874"/>
                </a:cubicBezTo>
                <a:cubicBezTo>
                  <a:pt x="65053" y="214850"/>
                  <a:pt x="1553" y="536887"/>
                  <a:pt x="41" y="798446"/>
                </a:cubicBezTo>
                <a:cubicBezTo>
                  <a:pt x="-1471" y="1060005"/>
                  <a:pt x="37838" y="1490898"/>
                  <a:pt x="235898" y="1660231"/>
                </a:cubicBezTo>
                <a:cubicBezTo>
                  <a:pt x="433958" y="1829564"/>
                  <a:pt x="952541" y="1897601"/>
                  <a:pt x="1188398" y="1814446"/>
                </a:cubicBezTo>
                <a:cubicBezTo>
                  <a:pt x="1424255" y="1731291"/>
                  <a:pt x="1616267" y="1394136"/>
                  <a:pt x="1651041" y="1161303"/>
                </a:cubicBezTo>
                <a:cubicBezTo>
                  <a:pt x="1685815" y="928470"/>
                  <a:pt x="1397041" y="417446"/>
                  <a:pt x="1397041" y="41744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030939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Scaling the FIB</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dirty="0" smtClean="0">
                <a:cs typeface="AhnbergHand"/>
              </a:rPr>
              <a:t>BGP table growth is slow enough that we can continue to use simple FIB lookup in </a:t>
            </a:r>
            <a:r>
              <a:rPr lang="en-US" dirty="0" err="1" smtClean="0">
                <a:cs typeface="AhnbergHand"/>
              </a:rPr>
              <a:t>linecards</a:t>
            </a:r>
            <a:r>
              <a:rPr lang="en-US" dirty="0" smtClean="0">
                <a:cs typeface="AhnbergHand"/>
              </a:rPr>
              <a:t> without straining the state of the art in memory capacity</a:t>
            </a:r>
          </a:p>
          <a:p>
            <a:pPr marL="0" indent="0">
              <a:buNone/>
            </a:pPr>
            <a:endParaRPr lang="en-US" dirty="0">
              <a:cs typeface="AhnbergHand"/>
            </a:endParaRPr>
          </a:p>
          <a:p>
            <a:pPr marL="0" indent="0">
              <a:buNone/>
            </a:pPr>
            <a:r>
              <a:rPr lang="en-US" dirty="0" smtClean="0">
                <a:cs typeface="AhnbergHand"/>
              </a:rPr>
              <a:t>However, if it all turns horrible, there are alternatives to using a complete FIB in memory, which are at the moment variously robust and variously viable:</a:t>
            </a:r>
          </a:p>
          <a:p>
            <a:pPr marL="400050" lvl="1" indent="0">
              <a:buNone/>
            </a:pPr>
            <a:r>
              <a:rPr lang="en-US" dirty="0" smtClean="0">
                <a:cs typeface="AhnbergHand"/>
              </a:rPr>
              <a:t>FIB compression</a:t>
            </a:r>
          </a:p>
          <a:p>
            <a:pPr marL="400050" lvl="1" indent="0">
              <a:buNone/>
            </a:pPr>
            <a:r>
              <a:rPr lang="en-US" dirty="0" smtClean="0">
                <a:cs typeface="AhnbergHand"/>
              </a:rPr>
              <a:t>MPLS</a:t>
            </a:r>
          </a:p>
          <a:p>
            <a:pPr marL="400050" lvl="1" indent="0">
              <a:buNone/>
            </a:pPr>
            <a:r>
              <a:rPr lang="en-US" dirty="0" smtClean="0">
                <a:cs typeface="AhnbergHand"/>
              </a:rPr>
              <a:t>Locator/ID Separation (LISP)</a:t>
            </a:r>
          </a:p>
          <a:p>
            <a:pPr marL="400050" lvl="1" indent="0">
              <a:buNone/>
            </a:pPr>
            <a:r>
              <a:rPr lang="en-US" dirty="0" err="1" smtClean="0">
                <a:cs typeface="AhnbergHand"/>
              </a:rPr>
              <a:t>OpenFlow</a:t>
            </a:r>
            <a:r>
              <a:rPr lang="en-US" dirty="0" smtClean="0">
                <a:cs typeface="AhnbergHand"/>
              </a:rPr>
              <a:t>/Software Defined Networking (SDN)</a:t>
            </a:r>
            <a:endParaRPr lang="en-US" dirty="0">
              <a:cs typeface="AhnbergHand"/>
            </a:endParaRPr>
          </a:p>
          <a:p>
            <a:pPr marL="0" indent="0">
              <a:buNone/>
            </a:pPr>
            <a:endParaRPr lang="en-US" dirty="0">
              <a:cs typeface="AhnbergHand"/>
            </a:endParaRPr>
          </a:p>
        </p:txBody>
      </p:sp>
    </p:spTree>
    <p:extLst>
      <p:ext uri="{BB962C8B-B14F-4D97-AF65-F5344CB8AC3E}">
        <p14:creationId xmlns:p14="http://schemas.microsoft.com/office/powerpoint/2010/main" val="3231994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rgbClr val="984807"/>
                </a:solidFill>
                <a:latin typeface="Powderfinger Type"/>
                <a:cs typeface="Powderfinger Type"/>
              </a:rPr>
              <a:t>Speed</a:t>
            </a:r>
            <a:endParaRPr lang="en-US" i="1" dirty="0">
              <a:solidFill>
                <a:srgbClr val="984807"/>
              </a:solidFill>
              <a:latin typeface="Powderfinger Type"/>
              <a:cs typeface="Powderfinger Type"/>
            </a:endParaRPr>
          </a:p>
        </p:txBody>
      </p:sp>
      <p:sp>
        <p:nvSpPr>
          <p:cNvPr id="4" name="Freeform 3"/>
          <p:cNvSpPr/>
          <p:nvPr/>
        </p:nvSpPr>
        <p:spPr>
          <a:xfrm>
            <a:off x="975013" y="5721102"/>
            <a:ext cx="7982852" cy="243778"/>
          </a:xfrm>
          <a:custGeom>
            <a:avLst/>
            <a:gdLst>
              <a:gd name="connsiteX0" fmla="*/ 0 w 7982852"/>
              <a:gd name="connsiteY0" fmla="*/ 166812 h 243778"/>
              <a:gd name="connsiteX1" fmla="*/ 2950712 w 7982852"/>
              <a:gd name="connsiteY1" fmla="*/ 115502 h 243778"/>
              <a:gd name="connsiteX2" fmla="*/ 5927082 w 7982852"/>
              <a:gd name="connsiteY2" fmla="*/ 192468 h 243778"/>
              <a:gd name="connsiteX3" fmla="*/ 7902777 w 7982852"/>
              <a:gd name="connsiteY3" fmla="*/ 115502 h 243778"/>
              <a:gd name="connsiteX4" fmla="*/ 7633364 w 7982852"/>
              <a:gd name="connsiteY4" fmla="*/ 52 h 243778"/>
              <a:gd name="connsiteX5" fmla="*/ 7979752 w 7982852"/>
              <a:gd name="connsiteY5" fmla="*/ 102674 h 243778"/>
              <a:gd name="connsiteX6" fmla="*/ 7812972 w 7982852"/>
              <a:gd name="connsiteY6" fmla="*/ 243778 h 24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852" h="243778">
                <a:moveTo>
                  <a:pt x="0" y="166812"/>
                </a:moveTo>
                <a:cubicBezTo>
                  <a:pt x="981432" y="139019"/>
                  <a:pt x="1962865" y="111226"/>
                  <a:pt x="2950712" y="115502"/>
                </a:cubicBezTo>
                <a:cubicBezTo>
                  <a:pt x="3938559" y="119778"/>
                  <a:pt x="5101738" y="192468"/>
                  <a:pt x="5927082" y="192468"/>
                </a:cubicBezTo>
                <a:cubicBezTo>
                  <a:pt x="6752426" y="192468"/>
                  <a:pt x="7618397" y="147571"/>
                  <a:pt x="7902777" y="115502"/>
                </a:cubicBezTo>
                <a:cubicBezTo>
                  <a:pt x="8187157" y="83433"/>
                  <a:pt x="7620535" y="2190"/>
                  <a:pt x="7633364" y="52"/>
                </a:cubicBezTo>
                <a:cubicBezTo>
                  <a:pt x="7646193" y="-2086"/>
                  <a:pt x="7949817" y="62053"/>
                  <a:pt x="7979752" y="102674"/>
                </a:cubicBezTo>
                <a:cubicBezTo>
                  <a:pt x="8009687" y="143295"/>
                  <a:pt x="7812972" y="243778"/>
                  <a:pt x="7812972" y="243778"/>
                </a:cubicBezTo>
              </a:path>
            </a:pathLst>
          </a:custGeom>
          <a:ln>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803583" y="6013391"/>
            <a:ext cx="549686" cy="276999"/>
          </a:xfrm>
          <a:prstGeom prst="rect">
            <a:avLst/>
          </a:prstGeom>
          <a:noFill/>
        </p:spPr>
        <p:txBody>
          <a:bodyPr wrap="none" rtlCol="0">
            <a:spAutoFit/>
          </a:bodyPr>
          <a:lstStyle/>
          <a:p>
            <a:r>
              <a:rPr lang="en-US" sz="1200" dirty="0" smtClean="0">
                <a:latin typeface="AhnbergHand"/>
                <a:cs typeface="AhnbergHand"/>
              </a:rPr>
              <a:t>1980</a:t>
            </a:r>
            <a:endParaRPr lang="en-US" sz="1200" dirty="0">
              <a:latin typeface="AhnbergHand"/>
              <a:cs typeface="AhnbergHand"/>
            </a:endParaRPr>
          </a:p>
        </p:txBody>
      </p:sp>
      <p:sp>
        <p:nvSpPr>
          <p:cNvPr id="6" name="TextBox 5"/>
          <p:cNvSpPr txBox="1"/>
          <p:nvPr/>
        </p:nvSpPr>
        <p:spPr>
          <a:xfrm>
            <a:off x="2678993" y="6013391"/>
            <a:ext cx="570000" cy="276999"/>
          </a:xfrm>
          <a:prstGeom prst="rect">
            <a:avLst/>
          </a:prstGeom>
          <a:noFill/>
        </p:spPr>
        <p:txBody>
          <a:bodyPr wrap="none" rtlCol="0">
            <a:spAutoFit/>
          </a:bodyPr>
          <a:lstStyle/>
          <a:p>
            <a:r>
              <a:rPr lang="en-US" sz="1200" dirty="0" smtClean="0">
                <a:latin typeface="AhnbergHand"/>
                <a:cs typeface="AhnbergHand"/>
              </a:rPr>
              <a:t>1990</a:t>
            </a:r>
            <a:endParaRPr lang="en-US" sz="1200" dirty="0">
              <a:latin typeface="AhnbergHand"/>
              <a:cs typeface="AhnbergHand"/>
            </a:endParaRPr>
          </a:p>
        </p:txBody>
      </p:sp>
      <p:sp>
        <p:nvSpPr>
          <p:cNvPr id="7" name="TextBox 6"/>
          <p:cNvSpPr txBox="1"/>
          <p:nvPr/>
        </p:nvSpPr>
        <p:spPr>
          <a:xfrm>
            <a:off x="4554403" y="6013391"/>
            <a:ext cx="622474" cy="276999"/>
          </a:xfrm>
          <a:prstGeom prst="rect">
            <a:avLst/>
          </a:prstGeom>
          <a:noFill/>
        </p:spPr>
        <p:txBody>
          <a:bodyPr wrap="none" rtlCol="0">
            <a:spAutoFit/>
          </a:bodyPr>
          <a:lstStyle/>
          <a:p>
            <a:r>
              <a:rPr lang="en-US" sz="1200" dirty="0" smtClean="0">
                <a:latin typeface="AhnbergHand"/>
                <a:cs typeface="AhnbergHand"/>
              </a:rPr>
              <a:t>2000</a:t>
            </a:r>
            <a:endParaRPr lang="en-US" sz="1200" dirty="0">
              <a:latin typeface="AhnbergHand"/>
              <a:cs typeface="AhnbergHand"/>
            </a:endParaRPr>
          </a:p>
        </p:txBody>
      </p:sp>
      <p:sp>
        <p:nvSpPr>
          <p:cNvPr id="8" name="TextBox 7"/>
          <p:cNvSpPr txBox="1"/>
          <p:nvPr/>
        </p:nvSpPr>
        <p:spPr>
          <a:xfrm>
            <a:off x="6429813" y="6013391"/>
            <a:ext cx="582211" cy="276999"/>
          </a:xfrm>
          <a:prstGeom prst="rect">
            <a:avLst/>
          </a:prstGeom>
          <a:noFill/>
        </p:spPr>
        <p:txBody>
          <a:bodyPr wrap="none" rtlCol="0">
            <a:spAutoFit/>
          </a:bodyPr>
          <a:lstStyle/>
          <a:p>
            <a:r>
              <a:rPr lang="en-US" sz="1200" dirty="0" smtClean="0">
                <a:latin typeface="AhnbergHand"/>
                <a:cs typeface="AhnbergHand"/>
              </a:rPr>
              <a:t>2010</a:t>
            </a:r>
            <a:endParaRPr lang="en-US" sz="1200" dirty="0">
              <a:latin typeface="AhnbergHand"/>
              <a:cs typeface="AhnbergHand"/>
            </a:endParaRPr>
          </a:p>
        </p:txBody>
      </p:sp>
      <p:sp>
        <p:nvSpPr>
          <p:cNvPr id="9" name="TextBox 8"/>
          <p:cNvSpPr txBox="1"/>
          <p:nvPr/>
        </p:nvSpPr>
        <p:spPr>
          <a:xfrm>
            <a:off x="8305222" y="6013391"/>
            <a:ext cx="640479" cy="276999"/>
          </a:xfrm>
          <a:prstGeom prst="rect">
            <a:avLst/>
          </a:prstGeom>
          <a:noFill/>
        </p:spPr>
        <p:txBody>
          <a:bodyPr wrap="none" rtlCol="0">
            <a:spAutoFit/>
          </a:bodyPr>
          <a:lstStyle/>
          <a:p>
            <a:r>
              <a:rPr lang="en-US" sz="1200" dirty="0" smtClean="0">
                <a:latin typeface="AhnbergHand"/>
                <a:cs typeface="AhnbergHand"/>
              </a:rPr>
              <a:t>2020</a:t>
            </a:r>
            <a:endParaRPr lang="en-US" sz="1200" dirty="0">
              <a:latin typeface="AhnbergHand"/>
              <a:cs typeface="AhnbergHand"/>
            </a:endParaRPr>
          </a:p>
        </p:txBody>
      </p:sp>
      <p:sp>
        <p:nvSpPr>
          <p:cNvPr id="10" name="Freeform 9"/>
          <p:cNvSpPr/>
          <p:nvPr/>
        </p:nvSpPr>
        <p:spPr>
          <a:xfrm>
            <a:off x="936339" y="1871047"/>
            <a:ext cx="218283" cy="4004040"/>
          </a:xfrm>
          <a:custGeom>
            <a:avLst/>
            <a:gdLst>
              <a:gd name="connsiteX0" fmla="*/ 77162 w 218283"/>
              <a:gd name="connsiteY0" fmla="*/ 4004040 h 4004040"/>
              <a:gd name="connsiteX1" fmla="*/ 64332 w 218283"/>
              <a:gd name="connsiteY1" fmla="*/ 2387752 h 4004040"/>
              <a:gd name="connsiteX2" fmla="*/ 77162 w 218283"/>
              <a:gd name="connsiteY2" fmla="*/ 168563 h 4004040"/>
              <a:gd name="connsiteX3" fmla="*/ 186 w 218283"/>
              <a:gd name="connsiteY3" fmla="*/ 386633 h 4004040"/>
              <a:gd name="connsiteX4" fmla="*/ 102820 w 218283"/>
              <a:gd name="connsiteY4" fmla="*/ 1803 h 4004040"/>
              <a:gd name="connsiteX5" fmla="*/ 218283 w 218283"/>
              <a:gd name="connsiteY5" fmla="*/ 232701 h 400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83" h="4004040">
                <a:moveTo>
                  <a:pt x="77162" y="4004040"/>
                </a:moveTo>
                <a:cubicBezTo>
                  <a:pt x="70747" y="3515519"/>
                  <a:pt x="64332" y="3026998"/>
                  <a:pt x="64332" y="2387752"/>
                </a:cubicBezTo>
                <a:cubicBezTo>
                  <a:pt x="64332" y="1748506"/>
                  <a:pt x="87853" y="502083"/>
                  <a:pt x="77162" y="168563"/>
                </a:cubicBezTo>
                <a:cubicBezTo>
                  <a:pt x="66471" y="-164957"/>
                  <a:pt x="-4090" y="414426"/>
                  <a:pt x="186" y="386633"/>
                </a:cubicBezTo>
                <a:cubicBezTo>
                  <a:pt x="4462" y="358840"/>
                  <a:pt x="66470" y="27458"/>
                  <a:pt x="102820" y="1803"/>
                </a:cubicBezTo>
                <a:cubicBezTo>
                  <a:pt x="139170" y="-23852"/>
                  <a:pt x="218283" y="232701"/>
                  <a:pt x="218283" y="232701"/>
                </a:cubicBezTo>
              </a:path>
            </a:pathLst>
          </a:custGeom>
          <a:ln>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380348" y="2103749"/>
            <a:ext cx="510881" cy="307777"/>
          </a:xfrm>
          <a:prstGeom prst="rect">
            <a:avLst/>
          </a:prstGeom>
          <a:noFill/>
        </p:spPr>
        <p:txBody>
          <a:bodyPr wrap="none" rtlCol="0">
            <a:spAutoFit/>
          </a:bodyPr>
          <a:lstStyle/>
          <a:p>
            <a:r>
              <a:rPr lang="en-US" sz="1400" dirty="0" smtClean="0">
                <a:latin typeface="AhnbergHand"/>
                <a:cs typeface="AhnbergHand"/>
              </a:rPr>
              <a:t>1Tb</a:t>
            </a:r>
            <a:endParaRPr lang="en-US" sz="1400" dirty="0">
              <a:latin typeface="AhnbergHand"/>
              <a:cs typeface="AhnbergHand"/>
            </a:endParaRPr>
          </a:p>
        </p:txBody>
      </p:sp>
      <p:sp>
        <p:nvSpPr>
          <p:cNvPr id="12" name="TextBox 11"/>
          <p:cNvSpPr txBox="1"/>
          <p:nvPr/>
        </p:nvSpPr>
        <p:spPr>
          <a:xfrm>
            <a:off x="270546" y="5678340"/>
            <a:ext cx="620683" cy="307777"/>
          </a:xfrm>
          <a:prstGeom prst="rect">
            <a:avLst/>
          </a:prstGeom>
          <a:noFill/>
        </p:spPr>
        <p:txBody>
          <a:bodyPr wrap="none" rtlCol="0">
            <a:spAutoFit/>
          </a:bodyPr>
          <a:lstStyle/>
          <a:p>
            <a:r>
              <a:rPr lang="en-US" sz="1400" dirty="0" smtClean="0">
                <a:latin typeface="AhnbergHand"/>
                <a:cs typeface="AhnbergHand"/>
              </a:rPr>
              <a:t>10Mb</a:t>
            </a:r>
            <a:endParaRPr lang="en-US" sz="1400" dirty="0">
              <a:latin typeface="AhnbergHand"/>
              <a:cs typeface="AhnbergHand"/>
            </a:endParaRPr>
          </a:p>
        </p:txBody>
      </p:sp>
      <p:sp>
        <p:nvSpPr>
          <p:cNvPr id="13" name="TextBox 12"/>
          <p:cNvSpPr txBox="1"/>
          <p:nvPr/>
        </p:nvSpPr>
        <p:spPr>
          <a:xfrm>
            <a:off x="152700" y="4963421"/>
            <a:ext cx="738529" cy="307777"/>
          </a:xfrm>
          <a:prstGeom prst="rect">
            <a:avLst/>
          </a:prstGeom>
          <a:noFill/>
        </p:spPr>
        <p:txBody>
          <a:bodyPr wrap="none" rtlCol="0">
            <a:spAutoFit/>
          </a:bodyPr>
          <a:lstStyle/>
          <a:p>
            <a:r>
              <a:rPr lang="en-US" sz="1400" dirty="0" smtClean="0">
                <a:latin typeface="AhnbergHand"/>
                <a:cs typeface="AhnbergHand"/>
              </a:rPr>
              <a:t>100Mb</a:t>
            </a:r>
            <a:endParaRPr lang="en-US" sz="1400" dirty="0">
              <a:latin typeface="AhnbergHand"/>
              <a:cs typeface="AhnbergHand"/>
            </a:endParaRPr>
          </a:p>
        </p:txBody>
      </p:sp>
      <p:sp>
        <p:nvSpPr>
          <p:cNvPr id="14" name="TextBox 13"/>
          <p:cNvSpPr txBox="1"/>
          <p:nvPr/>
        </p:nvSpPr>
        <p:spPr>
          <a:xfrm>
            <a:off x="360314" y="4248503"/>
            <a:ext cx="530915" cy="307777"/>
          </a:xfrm>
          <a:prstGeom prst="rect">
            <a:avLst/>
          </a:prstGeom>
          <a:noFill/>
        </p:spPr>
        <p:txBody>
          <a:bodyPr wrap="none" rtlCol="0">
            <a:spAutoFit/>
          </a:bodyPr>
          <a:lstStyle/>
          <a:p>
            <a:r>
              <a:rPr lang="en-US" sz="1400" dirty="0" smtClean="0">
                <a:latin typeface="AhnbergHand"/>
                <a:cs typeface="AhnbergHand"/>
              </a:rPr>
              <a:t>1Gb</a:t>
            </a:r>
            <a:endParaRPr lang="en-US" sz="1400" dirty="0">
              <a:latin typeface="AhnbergHand"/>
              <a:cs typeface="AhnbergHand"/>
            </a:endParaRPr>
          </a:p>
        </p:txBody>
      </p:sp>
      <p:sp>
        <p:nvSpPr>
          <p:cNvPr id="15" name="TextBox 14"/>
          <p:cNvSpPr txBox="1"/>
          <p:nvPr/>
        </p:nvSpPr>
        <p:spPr>
          <a:xfrm>
            <a:off x="239233" y="3533585"/>
            <a:ext cx="651996" cy="307777"/>
          </a:xfrm>
          <a:prstGeom prst="rect">
            <a:avLst/>
          </a:prstGeom>
          <a:noFill/>
        </p:spPr>
        <p:txBody>
          <a:bodyPr wrap="none" rtlCol="0">
            <a:spAutoFit/>
          </a:bodyPr>
          <a:lstStyle/>
          <a:p>
            <a:r>
              <a:rPr lang="en-US" sz="1400" dirty="0" smtClean="0">
                <a:latin typeface="AhnbergHand"/>
                <a:cs typeface="AhnbergHand"/>
              </a:rPr>
              <a:t>10Gb</a:t>
            </a:r>
            <a:endParaRPr lang="en-US" sz="1400" dirty="0">
              <a:latin typeface="AhnbergHand"/>
              <a:cs typeface="AhnbergHand"/>
            </a:endParaRPr>
          </a:p>
        </p:txBody>
      </p:sp>
      <p:sp>
        <p:nvSpPr>
          <p:cNvPr id="16" name="TextBox 15"/>
          <p:cNvSpPr txBox="1"/>
          <p:nvPr/>
        </p:nvSpPr>
        <p:spPr>
          <a:xfrm>
            <a:off x="116658" y="2818667"/>
            <a:ext cx="774571" cy="307777"/>
          </a:xfrm>
          <a:prstGeom prst="rect">
            <a:avLst/>
          </a:prstGeom>
          <a:noFill/>
        </p:spPr>
        <p:txBody>
          <a:bodyPr wrap="none" rtlCol="0">
            <a:spAutoFit/>
          </a:bodyPr>
          <a:lstStyle/>
          <a:p>
            <a:r>
              <a:rPr lang="en-US" sz="1400" dirty="0" smtClean="0">
                <a:latin typeface="AhnbergHand"/>
                <a:cs typeface="AhnbergHand"/>
              </a:rPr>
              <a:t>100Gb</a:t>
            </a:r>
            <a:endParaRPr lang="en-US" sz="1400" dirty="0">
              <a:latin typeface="AhnbergHand"/>
              <a:cs typeface="AhnbergHand"/>
            </a:endParaRPr>
          </a:p>
        </p:txBody>
      </p:sp>
      <p:sp>
        <p:nvSpPr>
          <p:cNvPr id="17" name="Freeform 16"/>
          <p:cNvSpPr/>
          <p:nvPr/>
        </p:nvSpPr>
        <p:spPr>
          <a:xfrm>
            <a:off x="1142954" y="5741622"/>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19" name="Freeform 18"/>
          <p:cNvSpPr/>
          <p:nvPr/>
        </p:nvSpPr>
        <p:spPr>
          <a:xfrm>
            <a:off x="3780926" y="4964313"/>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0" name="Freeform 19"/>
          <p:cNvSpPr/>
          <p:nvPr/>
        </p:nvSpPr>
        <p:spPr>
          <a:xfrm>
            <a:off x="4382000" y="4148231"/>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1" name="Freeform 20"/>
          <p:cNvSpPr/>
          <p:nvPr/>
        </p:nvSpPr>
        <p:spPr>
          <a:xfrm>
            <a:off x="5090675" y="3541631"/>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2" name="Freeform 21"/>
          <p:cNvSpPr/>
          <p:nvPr/>
        </p:nvSpPr>
        <p:spPr>
          <a:xfrm>
            <a:off x="6515960" y="2818667"/>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3" name="Freeform 22"/>
          <p:cNvSpPr/>
          <p:nvPr/>
        </p:nvSpPr>
        <p:spPr>
          <a:xfrm>
            <a:off x="7484797" y="2103749"/>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4" name="TextBox 23"/>
          <p:cNvSpPr txBox="1"/>
          <p:nvPr/>
        </p:nvSpPr>
        <p:spPr>
          <a:xfrm>
            <a:off x="1280701" y="5627790"/>
            <a:ext cx="1474756" cy="253916"/>
          </a:xfrm>
          <a:prstGeom prst="rect">
            <a:avLst/>
          </a:prstGeom>
          <a:noFill/>
        </p:spPr>
        <p:txBody>
          <a:bodyPr wrap="none" rtlCol="0">
            <a:spAutoFit/>
          </a:bodyPr>
          <a:lstStyle/>
          <a:p>
            <a:r>
              <a:rPr lang="en-US" sz="1050" dirty="0" smtClean="0">
                <a:latin typeface="AhnbergHand"/>
                <a:cs typeface="AhnbergHand"/>
              </a:rPr>
              <a:t>10Mb 1982/15Kpps</a:t>
            </a:r>
            <a:endParaRPr lang="en-US" sz="1050" dirty="0">
              <a:latin typeface="AhnbergHand"/>
              <a:cs typeface="AhnbergHand"/>
            </a:endParaRPr>
          </a:p>
        </p:txBody>
      </p:sp>
      <p:sp>
        <p:nvSpPr>
          <p:cNvPr id="25" name="TextBox 24"/>
          <p:cNvSpPr txBox="1"/>
          <p:nvPr/>
        </p:nvSpPr>
        <p:spPr>
          <a:xfrm>
            <a:off x="3936697" y="4936587"/>
            <a:ext cx="1819865" cy="253916"/>
          </a:xfrm>
          <a:prstGeom prst="rect">
            <a:avLst/>
          </a:prstGeom>
          <a:noFill/>
        </p:spPr>
        <p:txBody>
          <a:bodyPr wrap="none" rtlCol="0">
            <a:spAutoFit/>
          </a:bodyPr>
          <a:lstStyle/>
          <a:p>
            <a:r>
              <a:rPr lang="en-US" sz="1050" dirty="0" smtClean="0">
                <a:latin typeface="AhnbergHand"/>
                <a:cs typeface="AhnbergHand"/>
              </a:rPr>
              <a:t>100Mb 1995 / 150Kpps</a:t>
            </a:r>
            <a:endParaRPr lang="en-US" sz="1050" dirty="0">
              <a:latin typeface="AhnbergHand"/>
              <a:cs typeface="AhnbergHand"/>
            </a:endParaRPr>
          </a:p>
        </p:txBody>
      </p:sp>
      <p:sp>
        <p:nvSpPr>
          <p:cNvPr id="26" name="TextBox 25"/>
          <p:cNvSpPr txBox="1"/>
          <p:nvPr/>
        </p:nvSpPr>
        <p:spPr>
          <a:xfrm>
            <a:off x="4551718" y="4091177"/>
            <a:ext cx="1567128" cy="253916"/>
          </a:xfrm>
          <a:prstGeom prst="rect">
            <a:avLst/>
          </a:prstGeom>
          <a:noFill/>
        </p:spPr>
        <p:txBody>
          <a:bodyPr wrap="none" rtlCol="0">
            <a:spAutoFit/>
          </a:bodyPr>
          <a:lstStyle/>
          <a:p>
            <a:r>
              <a:rPr lang="en-US" sz="1050" dirty="0" smtClean="0">
                <a:latin typeface="AhnbergHand"/>
                <a:cs typeface="AhnbergHand"/>
              </a:rPr>
              <a:t>1Gb 1999 / 1.5Mpps</a:t>
            </a:r>
            <a:endParaRPr lang="en-US" sz="1050" dirty="0">
              <a:latin typeface="AhnbergHand"/>
              <a:cs typeface="AhnbergHand"/>
            </a:endParaRPr>
          </a:p>
        </p:txBody>
      </p:sp>
      <p:sp>
        <p:nvSpPr>
          <p:cNvPr id="27" name="TextBox 26"/>
          <p:cNvSpPr txBox="1"/>
          <p:nvPr/>
        </p:nvSpPr>
        <p:spPr>
          <a:xfrm>
            <a:off x="5193952" y="3517897"/>
            <a:ext cx="1695854" cy="253916"/>
          </a:xfrm>
          <a:prstGeom prst="rect">
            <a:avLst/>
          </a:prstGeom>
          <a:noFill/>
        </p:spPr>
        <p:txBody>
          <a:bodyPr wrap="none" rtlCol="0">
            <a:spAutoFit/>
          </a:bodyPr>
          <a:lstStyle/>
          <a:p>
            <a:r>
              <a:rPr lang="en-US" sz="1050" dirty="0" smtClean="0">
                <a:latin typeface="AhnbergHand"/>
                <a:cs typeface="AhnbergHand"/>
              </a:rPr>
              <a:t>10Gb 2002 / 15Mpps</a:t>
            </a:r>
            <a:endParaRPr lang="en-US" sz="1050" dirty="0">
              <a:latin typeface="AhnbergHand"/>
              <a:cs typeface="AhnbergHand"/>
            </a:endParaRPr>
          </a:p>
        </p:txBody>
      </p:sp>
      <p:sp>
        <p:nvSpPr>
          <p:cNvPr id="28" name="TextBox 27"/>
          <p:cNvSpPr txBox="1"/>
          <p:nvPr/>
        </p:nvSpPr>
        <p:spPr>
          <a:xfrm>
            <a:off x="6697931" y="2944617"/>
            <a:ext cx="2279028" cy="253916"/>
          </a:xfrm>
          <a:prstGeom prst="rect">
            <a:avLst/>
          </a:prstGeom>
          <a:noFill/>
        </p:spPr>
        <p:txBody>
          <a:bodyPr wrap="none" rtlCol="0">
            <a:spAutoFit/>
          </a:bodyPr>
          <a:lstStyle/>
          <a:p>
            <a:r>
              <a:rPr lang="en-US" sz="1050" dirty="0" smtClean="0">
                <a:latin typeface="AhnbergHand"/>
                <a:cs typeface="AhnbergHand"/>
              </a:rPr>
              <a:t>40Gb/100Gb 2010 / 150Mpps</a:t>
            </a:r>
            <a:endParaRPr lang="en-US" sz="1050" dirty="0">
              <a:latin typeface="AhnbergHand"/>
              <a:cs typeface="AhnbergHand"/>
            </a:endParaRPr>
          </a:p>
        </p:txBody>
      </p:sp>
      <p:sp>
        <p:nvSpPr>
          <p:cNvPr id="29" name="Freeform 28"/>
          <p:cNvSpPr/>
          <p:nvPr/>
        </p:nvSpPr>
        <p:spPr>
          <a:xfrm>
            <a:off x="6541366" y="2989209"/>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30" name="Freeform 29"/>
          <p:cNvSpPr/>
          <p:nvPr/>
        </p:nvSpPr>
        <p:spPr>
          <a:xfrm>
            <a:off x="7510203" y="2292433"/>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31" name="TextBox 30"/>
          <p:cNvSpPr txBox="1"/>
          <p:nvPr/>
        </p:nvSpPr>
        <p:spPr>
          <a:xfrm>
            <a:off x="7710982" y="2103749"/>
            <a:ext cx="1455908" cy="577081"/>
          </a:xfrm>
          <a:prstGeom prst="rect">
            <a:avLst/>
          </a:prstGeom>
          <a:noFill/>
        </p:spPr>
        <p:txBody>
          <a:bodyPr wrap="none" rtlCol="0">
            <a:spAutoFit/>
          </a:bodyPr>
          <a:lstStyle/>
          <a:p>
            <a:r>
              <a:rPr lang="en-US" sz="1050" dirty="0" smtClean="0">
                <a:latin typeface="AhnbergHand"/>
                <a:cs typeface="AhnbergHand"/>
              </a:rPr>
              <a:t>400Gb/1Tb 2017?</a:t>
            </a:r>
          </a:p>
          <a:p>
            <a:endParaRPr lang="en-US" sz="1050" dirty="0">
              <a:latin typeface="AhnbergHand"/>
              <a:cs typeface="AhnbergHand"/>
            </a:endParaRPr>
          </a:p>
          <a:p>
            <a:r>
              <a:rPr lang="en-US" sz="1050" dirty="0" smtClean="0">
                <a:latin typeface="AhnbergHand"/>
                <a:cs typeface="AhnbergHand"/>
              </a:rPr>
              <a:t>    1.5Gpps</a:t>
            </a:r>
            <a:endParaRPr lang="en-US" sz="1050" dirty="0">
              <a:latin typeface="AhnbergHand"/>
              <a:cs typeface="AhnbergHand"/>
            </a:endParaRPr>
          </a:p>
        </p:txBody>
      </p:sp>
    </p:spTree>
    <p:extLst>
      <p:ext uri="{BB962C8B-B14F-4D97-AF65-F5344CB8AC3E}">
        <p14:creationId xmlns:p14="http://schemas.microsoft.com/office/powerpoint/2010/main" val="6282413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Speed, Speed, Speed</a:t>
            </a:r>
            <a:endParaRPr lang="en-US" dirty="0">
              <a:solidFill>
                <a:schemeClr val="accent6">
                  <a:lumMod val="50000"/>
                </a:schemeClr>
              </a:solidFill>
              <a:latin typeface="Powderfinger Type"/>
              <a:cs typeface="Powderfinger Type"/>
            </a:endParaRPr>
          </a:p>
        </p:txBody>
      </p:sp>
      <p:sp>
        <p:nvSpPr>
          <p:cNvPr id="3" name="Content Placeholder 2"/>
          <p:cNvSpPr>
            <a:spLocks noGrp="1"/>
          </p:cNvSpPr>
          <p:nvPr>
            <p:ph idx="1"/>
          </p:nvPr>
        </p:nvSpPr>
        <p:spPr>
          <a:xfrm>
            <a:off x="371924" y="1600200"/>
            <a:ext cx="8793990" cy="4441371"/>
          </a:xfrm>
        </p:spPr>
        <p:txBody>
          <a:bodyPr>
            <a:normAutofit/>
          </a:bodyPr>
          <a:lstStyle/>
          <a:p>
            <a:pPr marL="0" indent="0">
              <a:buNone/>
            </a:pPr>
            <a:r>
              <a:rPr lang="en-US" sz="2400" dirty="0" smtClean="0">
                <a:cs typeface="AhnbergHand"/>
              </a:rPr>
              <a:t>What memory speeds are necessary to sustain a maximal packet rate?</a:t>
            </a:r>
          </a:p>
          <a:p>
            <a:pPr marL="0" indent="0">
              <a:buNone/>
            </a:pPr>
            <a:endParaRPr lang="en-US" sz="2400" dirty="0" smtClean="0">
              <a:latin typeface="AhnbergHand"/>
              <a:cs typeface="AhnbergHand"/>
            </a:endParaRPr>
          </a:p>
          <a:p>
            <a:pPr marL="0" indent="0">
              <a:buNone/>
            </a:pPr>
            <a:r>
              <a:rPr lang="en-US" sz="2400" dirty="0" smtClean="0">
                <a:latin typeface="AhnbergHand"/>
                <a:cs typeface="AhnbergHand"/>
              </a:rPr>
              <a:t>100GE    150Mpps    6.7ns per packet</a:t>
            </a:r>
          </a:p>
          <a:p>
            <a:pPr marL="0" indent="0">
              <a:buNone/>
            </a:pPr>
            <a:endParaRPr lang="en-US" sz="2400" dirty="0">
              <a:latin typeface="AhnbergHand"/>
              <a:cs typeface="AhnbergHand"/>
            </a:endParaRPr>
          </a:p>
          <a:p>
            <a:pPr marL="0" indent="0">
              <a:buNone/>
            </a:pPr>
            <a:r>
              <a:rPr lang="en-US" sz="2400" dirty="0" smtClean="0">
                <a:latin typeface="AhnbergHand"/>
                <a:cs typeface="AhnbergHand"/>
              </a:rPr>
              <a:t>400Ge    600Mpps    1.6ns per packet</a:t>
            </a:r>
          </a:p>
          <a:p>
            <a:pPr marL="0" indent="0">
              <a:buNone/>
            </a:pPr>
            <a:endParaRPr lang="en-US" sz="2400" dirty="0">
              <a:latin typeface="AhnbergHand"/>
              <a:cs typeface="AhnbergHand"/>
            </a:endParaRPr>
          </a:p>
          <a:p>
            <a:pPr marL="0" indent="0">
              <a:buNone/>
            </a:pPr>
            <a:r>
              <a:rPr lang="en-US" sz="2400" dirty="0">
                <a:latin typeface="AhnbergHand"/>
                <a:cs typeface="AhnbergHand"/>
              </a:rPr>
              <a:t>1Te        </a:t>
            </a:r>
            <a:r>
              <a:rPr lang="en-US" sz="2400" dirty="0" smtClean="0">
                <a:latin typeface="AhnbergHand"/>
                <a:cs typeface="AhnbergHand"/>
              </a:rPr>
              <a:t>1.5Gpps    0.67ns per packet</a:t>
            </a:r>
            <a:endParaRPr lang="en-US" sz="2400" dirty="0">
              <a:latin typeface="AhnbergHand"/>
              <a:cs typeface="AhnbergHand"/>
            </a:endParaRPr>
          </a:p>
        </p:txBody>
      </p:sp>
      <p:grpSp>
        <p:nvGrpSpPr>
          <p:cNvPr id="8" name="Group 7"/>
          <p:cNvGrpSpPr/>
          <p:nvPr/>
        </p:nvGrpSpPr>
        <p:grpSpPr>
          <a:xfrm>
            <a:off x="1815410" y="3005520"/>
            <a:ext cx="248062" cy="163807"/>
            <a:chOff x="2287102" y="1861155"/>
            <a:chExt cx="248062" cy="163807"/>
          </a:xfrm>
        </p:grpSpPr>
        <p:sp>
          <p:nvSpPr>
            <p:cNvPr id="4" name="Freeform 3"/>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 name="Group 8"/>
          <p:cNvGrpSpPr/>
          <p:nvPr/>
        </p:nvGrpSpPr>
        <p:grpSpPr>
          <a:xfrm>
            <a:off x="1849936" y="3940775"/>
            <a:ext cx="248062" cy="163807"/>
            <a:chOff x="2287102" y="1861155"/>
            <a:chExt cx="248062" cy="163807"/>
          </a:xfrm>
        </p:grpSpPr>
        <p:sp>
          <p:nvSpPr>
            <p:cNvPr id="10" name="Freeform 9"/>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 name="Group 11"/>
          <p:cNvGrpSpPr/>
          <p:nvPr/>
        </p:nvGrpSpPr>
        <p:grpSpPr>
          <a:xfrm>
            <a:off x="3704149" y="3931854"/>
            <a:ext cx="248062" cy="163807"/>
            <a:chOff x="2287102" y="1861155"/>
            <a:chExt cx="248062" cy="163807"/>
          </a:xfrm>
        </p:grpSpPr>
        <p:sp>
          <p:nvSpPr>
            <p:cNvPr id="13" name="Freeform 12"/>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3828180" y="4797619"/>
            <a:ext cx="248062" cy="163807"/>
            <a:chOff x="2287102" y="1861155"/>
            <a:chExt cx="248062" cy="163807"/>
          </a:xfrm>
        </p:grpSpPr>
        <p:sp>
          <p:nvSpPr>
            <p:cNvPr id="16" name="Freeform 15"/>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8" name="Group 17"/>
          <p:cNvGrpSpPr/>
          <p:nvPr/>
        </p:nvGrpSpPr>
        <p:grpSpPr>
          <a:xfrm>
            <a:off x="1777417" y="4716924"/>
            <a:ext cx="248062" cy="163807"/>
            <a:chOff x="2287102" y="1861155"/>
            <a:chExt cx="248062" cy="163807"/>
          </a:xfrm>
        </p:grpSpPr>
        <p:sp>
          <p:nvSpPr>
            <p:cNvPr id="19" name="Freeform 18"/>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1" name="Group 20"/>
          <p:cNvGrpSpPr/>
          <p:nvPr/>
        </p:nvGrpSpPr>
        <p:grpSpPr>
          <a:xfrm>
            <a:off x="3676216" y="3045541"/>
            <a:ext cx="248062" cy="163807"/>
            <a:chOff x="2287102" y="1861155"/>
            <a:chExt cx="248062" cy="163807"/>
          </a:xfrm>
        </p:grpSpPr>
        <p:sp>
          <p:nvSpPr>
            <p:cNvPr id="22" name="Freeform 21"/>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4" name="Freeform 23"/>
          <p:cNvSpPr/>
          <p:nvPr/>
        </p:nvSpPr>
        <p:spPr>
          <a:xfrm>
            <a:off x="577313" y="5825692"/>
            <a:ext cx="7607706" cy="156824"/>
          </a:xfrm>
          <a:custGeom>
            <a:avLst/>
            <a:gdLst>
              <a:gd name="connsiteX0" fmla="*/ 0 w 7607706"/>
              <a:gd name="connsiteY0" fmla="*/ 128277 h 156824"/>
              <a:gd name="connsiteX1" fmla="*/ 1590819 w 7607706"/>
              <a:gd name="connsiteY1" fmla="*/ 102621 h 156824"/>
              <a:gd name="connsiteX2" fmla="*/ 4669823 w 7607706"/>
              <a:gd name="connsiteY2" fmla="*/ 153932 h 156824"/>
              <a:gd name="connsiteX3" fmla="*/ 7607706 w 7607706"/>
              <a:gd name="connsiteY3" fmla="*/ 0 h 156824"/>
            </a:gdLst>
            <a:ahLst/>
            <a:cxnLst>
              <a:cxn ang="0">
                <a:pos x="connsiteX0" y="connsiteY0"/>
              </a:cxn>
              <a:cxn ang="0">
                <a:pos x="connsiteX1" y="connsiteY1"/>
              </a:cxn>
              <a:cxn ang="0">
                <a:pos x="connsiteX2" y="connsiteY2"/>
              </a:cxn>
              <a:cxn ang="0">
                <a:pos x="connsiteX3" y="connsiteY3"/>
              </a:cxn>
            </a:cxnLst>
            <a:rect l="l" t="t" r="r" b="b"/>
            <a:pathLst>
              <a:path w="7607706" h="156824">
                <a:moveTo>
                  <a:pt x="0" y="128277"/>
                </a:moveTo>
                <a:cubicBezTo>
                  <a:pt x="406257" y="113311"/>
                  <a:pt x="812515" y="98345"/>
                  <a:pt x="1590819" y="102621"/>
                </a:cubicBezTo>
                <a:cubicBezTo>
                  <a:pt x="2369123" y="106897"/>
                  <a:pt x="3667009" y="171035"/>
                  <a:pt x="4669823" y="153932"/>
                </a:cubicBezTo>
                <a:cubicBezTo>
                  <a:pt x="5672637" y="136829"/>
                  <a:pt x="7607706" y="0"/>
                  <a:pt x="7607706"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551655" y="5668696"/>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2075762" y="5707180"/>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3599869" y="5681524"/>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5123976" y="5745664"/>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6648083" y="5707180"/>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a:off x="8172190" y="5668696"/>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367397" y="6092010"/>
            <a:ext cx="463046" cy="276999"/>
          </a:xfrm>
          <a:prstGeom prst="rect">
            <a:avLst/>
          </a:prstGeom>
          <a:noFill/>
        </p:spPr>
        <p:txBody>
          <a:bodyPr wrap="none" rtlCol="0">
            <a:spAutoFit/>
          </a:bodyPr>
          <a:lstStyle/>
          <a:p>
            <a:r>
              <a:rPr lang="en-US" sz="1200" dirty="0" smtClean="0">
                <a:latin typeface="AhnbergHand"/>
                <a:cs typeface="AhnbergHand"/>
              </a:rPr>
              <a:t>0ns</a:t>
            </a:r>
            <a:endParaRPr lang="en-US" sz="1200" dirty="0">
              <a:latin typeface="AhnbergHand"/>
              <a:cs typeface="AhnbergHand"/>
            </a:endParaRPr>
          </a:p>
        </p:txBody>
      </p:sp>
      <p:sp>
        <p:nvSpPr>
          <p:cNvPr id="32" name="TextBox 31"/>
          <p:cNvSpPr txBox="1"/>
          <p:nvPr/>
        </p:nvSpPr>
        <p:spPr>
          <a:xfrm>
            <a:off x="1797742" y="6092010"/>
            <a:ext cx="527371" cy="276999"/>
          </a:xfrm>
          <a:prstGeom prst="rect">
            <a:avLst/>
          </a:prstGeom>
          <a:noFill/>
        </p:spPr>
        <p:txBody>
          <a:bodyPr wrap="none" rtlCol="0">
            <a:spAutoFit/>
          </a:bodyPr>
          <a:lstStyle/>
          <a:p>
            <a:r>
              <a:rPr lang="en-US" sz="1200" dirty="0" smtClean="0">
                <a:latin typeface="AhnbergHand"/>
                <a:cs typeface="AhnbergHand"/>
              </a:rPr>
              <a:t>10ns</a:t>
            </a:r>
            <a:endParaRPr lang="en-US" sz="1200" dirty="0">
              <a:latin typeface="AhnbergHand"/>
              <a:cs typeface="AhnbergHand"/>
            </a:endParaRPr>
          </a:p>
        </p:txBody>
      </p:sp>
      <p:sp>
        <p:nvSpPr>
          <p:cNvPr id="33" name="TextBox 32"/>
          <p:cNvSpPr txBox="1"/>
          <p:nvPr/>
        </p:nvSpPr>
        <p:spPr>
          <a:xfrm>
            <a:off x="3318070" y="6104838"/>
            <a:ext cx="586002" cy="276999"/>
          </a:xfrm>
          <a:prstGeom prst="rect">
            <a:avLst/>
          </a:prstGeom>
          <a:noFill/>
        </p:spPr>
        <p:txBody>
          <a:bodyPr wrap="none" rtlCol="0">
            <a:spAutoFit/>
          </a:bodyPr>
          <a:lstStyle/>
          <a:p>
            <a:r>
              <a:rPr lang="en-US" sz="1200" dirty="0" smtClean="0">
                <a:latin typeface="AhnbergHand"/>
                <a:cs typeface="AhnbergHand"/>
              </a:rPr>
              <a:t>20ns</a:t>
            </a:r>
            <a:endParaRPr lang="en-US" sz="1200" dirty="0">
              <a:latin typeface="AhnbergHand"/>
              <a:cs typeface="AhnbergHand"/>
            </a:endParaRPr>
          </a:p>
        </p:txBody>
      </p:sp>
      <p:sp>
        <p:nvSpPr>
          <p:cNvPr id="34" name="TextBox 33"/>
          <p:cNvSpPr txBox="1"/>
          <p:nvPr/>
        </p:nvSpPr>
        <p:spPr>
          <a:xfrm>
            <a:off x="4845713" y="6092010"/>
            <a:ext cx="569387" cy="276999"/>
          </a:xfrm>
          <a:prstGeom prst="rect">
            <a:avLst/>
          </a:prstGeom>
          <a:noFill/>
        </p:spPr>
        <p:txBody>
          <a:bodyPr wrap="none" rtlCol="0">
            <a:spAutoFit/>
          </a:bodyPr>
          <a:lstStyle/>
          <a:p>
            <a:r>
              <a:rPr lang="en-US" sz="1200" dirty="0" smtClean="0">
                <a:latin typeface="AhnbergHand"/>
                <a:cs typeface="AhnbergHand"/>
              </a:rPr>
              <a:t>30ns</a:t>
            </a:r>
            <a:endParaRPr lang="en-US" sz="1200" dirty="0">
              <a:latin typeface="AhnbergHand"/>
              <a:cs typeface="AhnbergHand"/>
            </a:endParaRPr>
          </a:p>
        </p:txBody>
      </p:sp>
      <p:sp>
        <p:nvSpPr>
          <p:cNvPr id="35" name="TextBox 34"/>
          <p:cNvSpPr txBox="1"/>
          <p:nvPr/>
        </p:nvSpPr>
        <p:spPr>
          <a:xfrm>
            <a:off x="6382399" y="6092010"/>
            <a:ext cx="559226" cy="276999"/>
          </a:xfrm>
          <a:prstGeom prst="rect">
            <a:avLst/>
          </a:prstGeom>
          <a:noFill/>
        </p:spPr>
        <p:txBody>
          <a:bodyPr wrap="none" rtlCol="0">
            <a:spAutoFit/>
          </a:bodyPr>
          <a:lstStyle/>
          <a:p>
            <a:r>
              <a:rPr lang="en-US" sz="1200" dirty="0" smtClean="0">
                <a:latin typeface="AhnbergHand"/>
                <a:cs typeface="AhnbergHand"/>
              </a:rPr>
              <a:t>40ns</a:t>
            </a:r>
            <a:endParaRPr lang="en-US" sz="1200" dirty="0">
              <a:latin typeface="AhnbergHand"/>
              <a:cs typeface="AhnbergHand"/>
            </a:endParaRPr>
          </a:p>
        </p:txBody>
      </p:sp>
      <p:sp>
        <p:nvSpPr>
          <p:cNvPr id="36" name="TextBox 35"/>
          <p:cNvSpPr txBox="1"/>
          <p:nvPr/>
        </p:nvSpPr>
        <p:spPr>
          <a:xfrm>
            <a:off x="7908925" y="6092010"/>
            <a:ext cx="577845" cy="276999"/>
          </a:xfrm>
          <a:prstGeom prst="rect">
            <a:avLst/>
          </a:prstGeom>
          <a:noFill/>
        </p:spPr>
        <p:txBody>
          <a:bodyPr wrap="none" rtlCol="0">
            <a:spAutoFit/>
          </a:bodyPr>
          <a:lstStyle/>
          <a:p>
            <a:r>
              <a:rPr lang="en-US" sz="1200" dirty="0" smtClean="0">
                <a:latin typeface="AhnbergHand"/>
                <a:cs typeface="AhnbergHand"/>
              </a:rPr>
              <a:t>50ns</a:t>
            </a:r>
            <a:endParaRPr lang="en-US" sz="1200" dirty="0">
              <a:latin typeface="AhnbergHand"/>
              <a:cs typeface="AhnbergHand"/>
            </a:endParaRPr>
          </a:p>
        </p:txBody>
      </p:sp>
      <p:sp>
        <p:nvSpPr>
          <p:cNvPr id="43" name="TextBox 42"/>
          <p:cNvSpPr txBox="1"/>
          <p:nvPr/>
        </p:nvSpPr>
        <p:spPr>
          <a:xfrm>
            <a:off x="1551215" y="6418315"/>
            <a:ext cx="696342"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100Ge</a:t>
            </a:r>
            <a:endParaRPr lang="en-US" sz="1200" dirty="0">
              <a:solidFill>
                <a:schemeClr val="accent6">
                  <a:lumMod val="50000"/>
                </a:schemeClr>
              </a:solidFill>
              <a:latin typeface="AhnbergHand"/>
              <a:cs typeface="AhnbergHand"/>
            </a:endParaRPr>
          </a:p>
        </p:txBody>
      </p:sp>
      <p:sp>
        <p:nvSpPr>
          <p:cNvPr id="44" name="TextBox 43"/>
          <p:cNvSpPr txBox="1"/>
          <p:nvPr/>
        </p:nvSpPr>
        <p:spPr>
          <a:xfrm>
            <a:off x="768589" y="6369009"/>
            <a:ext cx="728197" cy="276999"/>
          </a:xfrm>
          <a:prstGeom prst="rect">
            <a:avLst/>
          </a:prstGeom>
          <a:noFill/>
        </p:spPr>
        <p:txBody>
          <a:bodyPr wrap="none" rtlCol="0">
            <a:spAutoFit/>
          </a:bodyPr>
          <a:lstStyle/>
          <a:p>
            <a:r>
              <a:rPr lang="en-US" sz="1200" dirty="0">
                <a:solidFill>
                  <a:schemeClr val="accent6">
                    <a:lumMod val="50000"/>
                  </a:schemeClr>
                </a:solidFill>
                <a:latin typeface="AhnbergHand"/>
                <a:cs typeface="AhnbergHand"/>
              </a:rPr>
              <a:t>4</a:t>
            </a:r>
            <a:r>
              <a:rPr lang="en-US" sz="1200" dirty="0" smtClean="0">
                <a:solidFill>
                  <a:schemeClr val="accent6">
                    <a:lumMod val="50000"/>
                  </a:schemeClr>
                </a:solidFill>
                <a:latin typeface="AhnbergHand"/>
                <a:cs typeface="AhnbergHand"/>
              </a:rPr>
              <a:t>00Ge</a:t>
            </a:r>
            <a:endParaRPr lang="en-US" sz="1200" dirty="0">
              <a:solidFill>
                <a:schemeClr val="accent6">
                  <a:lumMod val="50000"/>
                </a:schemeClr>
              </a:solidFill>
              <a:latin typeface="AhnbergHand"/>
              <a:cs typeface="AhnbergHand"/>
            </a:endParaRPr>
          </a:p>
        </p:txBody>
      </p:sp>
      <p:sp>
        <p:nvSpPr>
          <p:cNvPr id="45" name="TextBox 44"/>
          <p:cNvSpPr txBox="1"/>
          <p:nvPr/>
        </p:nvSpPr>
        <p:spPr>
          <a:xfrm>
            <a:off x="400734" y="6409000"/>
            <a:ext cx="470436"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1Te</a:t>
            </a:r>
            <a:endParaRPr lang="en-US" sz="1200" dirty="0">
              <a:solidFill>
                <a:schemeClr val="accent6">
                  <a:lumMod val="50000"/>
                </a:schemeClr>
              </a:solidFill>
              <a:latin typeface="AhnbergHand"/>
              <a:cs typeface="AhnbergHand"/>
            </a:endParaRPr>
          </a:p>
        </p:txBody>
      </p:sp>
      <p:sp>
        <p:nvSpPr>
          <p:cNvPr id="49" name="Freeform 48"/>
          <p:cNvSpPr/>
          <p:nvPr/>
        </p:nvSpPr>
        <p:spPr>
          <a:xfrm>
            <a:off x="1505776" y="5973177"/>
            <a:ext cx="290367" cy="494752"/>
          </a:xfrm>
          <a:custGeom>
            <a:avLst/>
            <a:gdLst>
              <a:gd name="connsiteX0" fmla="*/ 290367 w 290367"/>
              <a:gd name="connsiteY0" fmla="*/ 494752 h 494752"/>
              <a:gd name="connsiteX1" fmla="*/ 127081 w 290367"/>
              <a:gd name="connsiteY1" fmla="*/ 86537 h 494752"/>
              <a:gd name="connsiteX2" fmla="*/ 127081 w 290367"/>
              <a:gd name="connsiteY2" fmla="*/ 13966 h 494752"/>
              <a:gd name="connsiteX3" fmla="*/ 99867 w 290367"/>
              <a:gd name="connsiteY3" fmla="*/ 13966 h 494752"/>
              <a:gd name="connsiteX4" fmla="*/ 81 w 290367"/>
              <a:gd name="connsiteY4" fmla="*/ 159109 h 494752"/>
              <a:gd name="connsiteX5" fmla="*/ 118010 w 290367"/>
              <a:gd name="connsiteY5" fmla="*/ 13966 h 494752"/>
              <a:gd name="connsiteX6" fmla="*/ 217795 w 290367"/>
              <a:gd name="connsiteY6" fmla="*/ 68394 h 49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367" h="494752">
                <a:moveTo>
                  <a:pt x="290367" y="494752"/>
                </a:moveTo>
                <a:cubicBezTo>
                  <a:pt x="222331" y="330710"/>
                  <a:pt x="154295" y="166668"/>
                  <a:pt x="127081" y="86537"/>
                </a:cubicBezTo>
                <a:cubicBezTo>
                  <a:pt x="99867" y="6406"/>
                  <a:pt x="131617" y="26061"/>
                  <a:pt x="127081" y="13966"/>
                </a:cubicBezTo>
                <a:cubicBezTo>
                  <a:pt x="122545" y="1871"/>
                  <a:pt x="121034" y="-10225"/>
                  <a:pt x="99867" y="13966"/>
                </a:cubicBezTo>
                <a:cubicBezTo>
                  <a:pt x="78700" y="38156"/>
                  <a:pt x="-2943" y="159109"/>
                  <a:pt x="81" y="159109"/>
                </a:cubicBezTo>
                <a:cubicBezTo>
                  <a:pt x="3105" y="159109"/>
                  <a:pt x="81724" y="29085"/>
                  <a:pt x="118010" y="13966"/>
                </a:cubicBezTo>
                <a:cubicBezTo>
                  <a:pt x="154296" y="-1153"/>
                  <a:pt x="217795" y="68394"/>
                  <a:pt x="217795" y="68394"/>
                </a:cubicBezTo>
              </a:path>
            </a:pathLst>
          </a:custGeom>
          <a:ln w="3175"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Freeform 49"/>
          <p:cNvSpPr/>
          <p:nvPr/>
        </p:nvSpPr>
        <p:spPr>
          <a:xfrm>
            <a:off x="789099" y="5987043"/>
            <a:ext cx="290401" cy="417386"/>
          </a:xfrm>
          <a:custGeom>
            <a:avLst/>
            <a:gdLst>
              <a:gd name="connsiteX0" fmla="*/ 290401 w 290401"/>
              <a:gd name="connsiteY0" fmla="*/ 417386 h 417386"/>
              <a:gd name="connsiteX1" fmla="*/ 254115 w 290401"/>
              <a:gd name="connsiteY1" fmla="*/ 372028 h 417386"/>
              <a:gd name="connsiteX2" fmla="*/ 108972 w 290401"/>
              <a:gd name="connsiteY2" fmla="*/ 172457 h 417386"/>
              <a:gd name="connsiteX3" fmla="*/ 72687 w 290401"/>
              <a:gd name="connsiteY3" fmla="*/ 18243 h 417386"/>
              <a:gd name="connsiteX4" fmla="*/ 115 w 290401"/>
              <a:gd name="connsiteY4" fmla="*/ 81743 h 417386"/>
              <a:gd name="connsiteX5" fmla="*/ 90830 w 290401"/>
              <a:gd name="connsiteY5" fmla="*/ 100 h 417386"/>
              <a:gd name="connsiteX6" fmla="*/ 217830 w 290401"/>
              <a:gd name="connsiteY6" fmla="*/ 63600 h 41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401" h="417386">
                <a:moveTo>
                  <a:pt x="290401" y="417386"/>
                </a:moveTo>
                <a:cubicBezTo>
                  <a:pt x="287377" y="415118"/>
                  <a:pt x="284353" y="412850"/>
                  <a:pt x="254115" y="372028"/>
                </a:cubicBezTo>
                <a:cubicBezTo>
                  <a:pt x="223877" y="331206"/>
                  <a:pt x="139210" y="231421"/>
                  <a:pt x="108972" y="172457"/>
                </a:cubicBezTo>
                <a:cubicBezTo>
                  <a:pt x="78734" y="113493"/>
                  <a:pt x="90830" y="33362"/>
                  <a:pt x="72687" y="18243"/>
                </a:cubicBezTo>
                <a:cubicBezTo>
                  <a:pt x="54544" y="3124"/>
                  <a:pt x="-2909" y="84767"/>
                  <a:pt x="115" y="81743"/>
                </a:cubicBezTo>
                <a:cubicBezTo>
                  <a:pt x="3139" y="78719"/>
                  <a:pt x="54544" y="3124"/>
                  <a:pt x="90830" y="100"/>
                </a:cubicBezTo>
                <a:cubicBezTo>
                  <a:pt x="127116" y="-2924"/>
                  <a:pt x="217830" y="63600"/>
                  <a:pt x="217830" y="63600"/>
                </a:cubicBezTo>
              </a:path>
            </a:pathLst>
          </a:custGeom>
          <a:ln w="3175"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Freeform 50"/>
          <p:cNvSpPr/>
          <p:nvPr/>
        </p:nvSpPr>
        <p:spPr>
          <a:xfrm>
            <a:off x="589643" y="5995441"/>
            <a:ext cx="154214" cy="490630"/>
          </a:xfrm>
          <a:custGeom>
            <a:avLst/>
            <a:gdLst>
              <a:gd name="connsiteX0" fmla="*/ 0 w 154214"/>
              <a:gd name="connsiteY0" fmla="*/ 490630 h 490630"/>
              <a:gd name="connsiteX1" fmla="*/ 81643 w 154214"/>
              <a:gd name="connsiteY1" fmla="*/ 263845 h 490630"/>
              <a:gd name="connsiteX2" fmla="*/ 72571 w 154214"/>
              <a:gd name="connsiteY2" fmla="*/ 37059 h 490630"/>
              <a:gd name="connsiteX3" fmla="*/ 27214 w 154214"/>
              <a:gd name="connsiteY3" fmla="*/ 136845 h 490630"/>
              <a:gd name="connsiteX4" fmla="*/ 81643 w 154214"/>
              <a:gd name="connsiteY4" fmla="*/ 773 h 490630"/>
              <a:gd name="connsiteX5" fmla="*/ 154214 w 154214"/>
              <a:gd name="connsiteY5" fmla="*/ 91488 h 49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214" h="490630">
                <a:moveTo>
                  <a:pt x="0" y="490630"/>
                </a:moveTo>
                <a:cubicBezTo>
                  <a:pt x="34774" y="415035"/>
                  <a:pt x="69548" y="339440"/>
                  <a:pt x="81643" y="263845"/>
                </a:cubicBezTo>
                <a:cubicBezTo>
                  <a:pt x="93738" y="188250"/>
                  <a:pt x="81642" y="58226"/>
                  <a:pt x="72571" y="37059"/>
                </a:cubicBezTo>
                <a:cubicBezTo>
                  <a:pt x="63500" y="15892"/>
                  <a:pt x="25702" y="142893"/>
                  <a:pt x="27214" y="136845"/>
                </a:cubicBezTo>
                <a:cubicBezTo>
                  <a:pt x="28726" y="130797"/>
                  <a:pt x="60476" y="8332"/>
                  <a:pt x="81643" y="773"/>
                </a:cubicBezTo>
                <a:cubicBezTo>
                  <a:pt x="102810" y="-6787"/>
                  <a:pt x="128512" y="42350"/>
                  <a:pt x="154214" y="91488"/>
                </a:cubicBezTo>
              </a:path>
            </a:pathLst>
          </a:custGeom>
          <a:ln w="3175"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1036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34"/>
            <a:ext cx="8229600" cy="1143000"/>
          </a:xfrm>
        </p:spPr>
        <p:txBody>
          <a:bodyPr/>
          <a:lstStyle/>
          <a:p>
            <a:r>
              <a:rPr lang="en-US" dirty="0" smtClean="0">
                <a:solidFill>
                  <a:srgbClr val="984807"/>
                </a:solidFill>
                <a:latin typeface="Powderfinger Type"/>
                <a:cs typeface="Powderfinger Type"/>
              </a:rPr>
              <a:t>12 August 2014</a:t>
            </a:r>
            <a:endParaRPr lang="en-US" dirty="0">
              <a:solidFill>
                <a:srgbClr val="984807"/>
              </a:solidFill>
              <a:latin typeface="Powderfinger Type"/>
              <a:cs typeface="Powderfinger Type"/>
            </a:endParaRPr>
          </a:p>
        </p:txBody>
      </p:sp>
      <p:pic>
        <p:nvPicPr>
          <p:cNvPr id="5" name="Content Placeholder 4" descr="Fig2.pdf"/>
          <p:cNvPicPr>
            <a:picLocks noGrp="1" noChangeAspect="1"/>
          </p:cNvPicPr>
          <p:nvPr>
            <p:ph idx="1"/>
          </p:nvPr>
        </p:nvPicPr>
        <p:blipFill rotWithShape="1">
          <a:blip r:embed="rId2">
            <a:extLst>
              <a:ext uri="{28A0092B-C50C-407E-A947-70E740481C1C}">
                <a14:useLocalDpi xmlns:a14="http://schemas.microsoft.com/office/drawing/2010/main" val="0"/>
              </a:ext>
            </a:extLst>
          </a:blip>
          <a:srcRect t="-374" b="-417"/>
          <a:stretch/>
        </p:blipFill>
        <p:spPr>
          <a:xfrm>
            <a:off x="457200" y="952500"/>
            <a:ext cx="8229600" cy="5823857"/>
          </a:xfrm>
        </p:spPr>
      </p:pic>
      <p:sp>
        <p:nvSpPr>
          <p:cNvPr id="6" name="TextBox 5"/>
          <p:cNvSpPr txBox="1"/>
          <p:nvPr/>
        </p:nvSpPr>
        <p:spPr>
          <a:xfrm>
            <a:off x="4109358" y="1959428"/>
            <a:ext cx="3707827" cy="369332"/>
          </a:xfrm>
          <a:prstGeom prst="rect">
            <a:avLst/>
          </a:prstGeom>
          <a:noFill/>
        </p:spPr>
        <p:txBody>
          <a:bodyPr wrap="none" rtlCol="0">
            <a:spAutoFit/>
          </a:bodyPr>
          <a:lstStyle/>
          <a:p>
            <a:r>
              <a:rPr lang="en-US" dirty="0" smtClean="0">
                <a:solidFill>
                  <a:srgbClr val="984807"/>
                </a:solidFill>
                <a:latin typeface="AhnbergHand"/>
                <a:cs typeface="AhnbergHand"/>
              </a:rPr>
              <a:t>Verizon Route Leak (AS701)</a:t>
            </a:r>
            <a:endParaRPr lang="en-US" dirty="0">
              <a:solidFill>
                <a:srgbClr val="984807"/>
              </a:solidFill>
              <a:latin typeface="AhnbergHand"/>
              <a:cs typeface="AhnbergHand"/>
            </a:endParaRPr>
          </a:p>
        </p:txBody>
      </p:sp>
      <p:sp>
        <p:nvSpPr>
          <p:cNvPr id="7" name="TextBox 6"/>
          <p:cNvSpPr txBox="1"/>
          <p:nvPr/>
        </p:nvSpPr>
        <p:spPr>
          <a:xfrm>
            <a:off x="4189187" y="4568369"/>
            <a:ext cx="4332906" cy="369332"/>
          </a:xfrm>
          <a:prstGeom prst="rect">
            <a:avLst/>
          </a:prstGeom>
          <a:noFill/>
        </p:spPr>
        <p:txBody>
          <a:bodyPr wrap="none" rtlCol="0">
            <a:spAutoFit/>
          </a:bodyPr>
          <a:lstStyle/>
          <a:p>
            <a:r>
              <a:rPr lang="en-US" dirty="0" smtClean="0">
                <a:solidFill>
                  <a:srgbClr val="984807"/>
                </a:solidFill>
                <a:latin typeface="AhnbergHand"/>
                <a:cs typeface="AhnbergHand"/>
              </a:rPr>
              <a:t>Total IPv4 FIB size passes 512K</a:t>
            </a:r>
            <a:endParaRPr lang="en-US" dirty="0">
              <a:solidFill>
                <a:srgbClr val="984807"/>
              </a:solidFill>
              <a:latin typeface="AhnbergHand"/>
              <a:cs typeface="AhnbergHand"/>
            </a:endParaRPr>
          </a:p>
        </p:txBody>
      </p:sp>
      <p:sp>
        <p:nvSpPr>
          <p:cNvPr id="8" name="Freeform 7"/>
          <p:cNvSpPr/>
          <p:nvPr/>
        </p:nvSpPr>
        <p:spPr>
          <a:xfrm>
            <a:off x="3893922" y="2331041"/>
            <a:ext cx="1086292" cy="682009"/>
          </a:xfrm>
          <a:custGeom>
            <a:avLst/>
            <a:gdLst>
              <a:gd name="connsiteX0" fmla="*/ 1086292 w 1086292"/>
              <a:gd name="connsiteY0" fmla="*/ 163602 h 682009"/>
              <a:gd name="connsiteX1" fmla="*/ 551078 w 1086292"/>
              <a:gd name="connsiteY1" fmla="*/ 680673 h 682009"/>
              <a:gd name="connsiteX2" fmla="*/ 52149 w 1086292"/>
              <a:gd name="connsiteY2" fmla="*/ 27530 h 682009"/>
              <a:gd name="connsiteX3" fmla="*/ 24935 w 1086292"/>
              <a:gd name="connsiteY3" fmla="*/ 227102 h 682009"/>
              <a:gd name="connsiteX4" fmla="*/ 15864 w 1086292"/>
              <a:gd name="connsiteY4" fmla="*/ 9388 h 682009"/>
              <a:gd name="connsiteX5" fmla="*/ 251721 w 1086292"/>
              <a:gd name="connsiteY5" fmla="*/ 36602 h 68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6292" h="682009">
                <a:moveTo>
                  <a:pt x="1086292" y="163602"/>
                </a:moveTo>
                <a:cubicBezTo>
                  <a:pt x="904863" y="433477"/>
                  <a:pt x="723435" y="703352"/>
                  <a:pt x="551078" y="680673"/>
                </a:cubicBezTo>
                <a:cubicBezTo>
                  <a:pt x="378721" y="657994"/>
                  <a:pt x="139840" y="103125"/>
                  <a:pt x="52149" y="27530"/>
                </a:cubicBezTo>
                <a:cubicBezTo>
                  <a:pt x="-35542" y="-48065"/>
                  <a:pt x="30982" y="230126"/>
                  <a:pt x="24935" y="227102"/>
                </a:cubicBezTo>
                <a:cubicBezTo>
                  <a:pt x="18888" y="224078"/>
                  <a:pt x="-21934" y="41138"/>
                  <a:pt x="15864" y="9388"/>
                </a:cubicBezTo>
                <a:cubicBezTo>
                  <a:pt x="53662" y="-22362"/>
                  <a:pt x="251721" y="36602"/>
                  <a:pt x="251721" y="36602"/>
                </a:cubicBezTo>
              </a:path>
            </a:pathLst>
          </a:custGeom>
          <a:ln>
            <a:solidFill>
              <a:srgbClr val="AA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3327291" y="1401304"/>
            <a:ext cx="719239" cy="705665"/>
          </a:xfrm>
          <a:custGeom>
            <a:avLst/>
            <a:gdLst>
              <a:gd name="connsiteX0" fmla="*/ 636923 w 719239"/>
              <a:gd name="connsiteY0" fmla="*/ 576267 h 705665"/>
              <a:gd name="connsiteX1" fmla="*/ 682280 w 719239"/>
              <a:gd name="connsiteY1" fmla="*/ 59196 h 705665"/>
              <a:gd name="connsiteX2" fmla="*/ 165209 w 719239"/>
              <a:gd name="connsiteY2" fmla="*/ 77339 h 705665"/>
              <a:gd name="connsiteX3" fmla="*/ 29138 w 719239"/>
              <a:gd name="connsiteY3" fmla="*/ 648839 h 705665"/>
              <a:gd name="connsiteX4" fmla="*/ 664138 w 719239"/>
              <a:gd name="connsiteY4" fmla="*/ 685125 h 705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9" h="705665">
                <a:moveTo>
                  <a:pt x="636923" y="576267"/>
                </a:moveTo>
                <a:cubicBezTo>
                  <a:pt x="698911" y="359309"/>
                  <a:pt x="760899" y="142351"/>
                  <a:pt x="682280" y="59196"/>
                </a:cubicBezTo>
                <a:cubicBezTo>
                  <a:pt x="603661" y="-23959"/>
                  <a:pt x="274066" y="-20935"/>
                  <a:pt x="165209" y="77339"/>
                </a:cubicBezTo>
                <a:cubicBezTo>
                  <a:pt x="56352" y="175613"/>
                  <a:pt x="-54017" y="547541"/>
                  <a:pt x="29138" y="648839"/>
                </a:cubicBezTo>
                <a:cubicBezTo>
                  <a:pt x="112293" y="750137"/>
                  <a:pt x="664138" y="685125"/>
                  <a:pt x="664138" y="685125"/>
                </a:cubicBezTo>
              </a:path>
            </a:pathLst>
          </a:custGeom>
          <a:ln>
            <a:solidFill>
              <a:srgbClr val="AA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5268099" y="4962071"/>
            <a:ext cx="1335891" cy="544286"/>
          </a:xfrm>
          <a:custGeom>
            <a:avLst/>
            <a:gdLst>
              <a:gd name="connsiteX0" fmla="*/ 1335891 w 1335891"/>
              <a:gd name="connsiteY0" fmla="*/ 0 h 544286"/>
              <a:gd name="connsiteX1" fmla="*/ 483176 w 1335891"/>
              <a:gd name="connsiteY1" fmla="*/ 344715 h 544286"/>
              <a:gd name="connsiteX2" fmla="*/ 47748 w 1335891"/>
              <a:gd name="connsiteY2" fmla="*/ 517072 h 544286"/>
              <a:gd name="connsiteX3" fmla="*/ 20534 w 1335891"/>
              <a:gd name="connsiteY3" fmla="*/ 353786 h 544286"/>
              <a:gd name="connsiteX4" fmla="*/ 20534 w 1335891"/>
              <a:gd name="connsiteY4" fmla="*/ 489858 h 544286"/>
              <a:gd name="connsiteX5" fmla="*/ 283605 w 1335891"/>
              <a:gd name="connsiteY5" fmla="*/ 544286 h 54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5891" h="544286">
                <a:moveTo>
                  <a:pt x="1335891" y="0"/>
                </a:moveTo>
                <a:lnTo>
                  <a:pt x="483176" y="344715"/>
                </a:lnTo>
                <a:cubicBezTo>
                  <a:pt x="268486" y="430894"/>
                  <a:pt x="124855" y="515560"/>
                  <a:pt x="47748" y="517072"/>
                </a:cubicBezTo>
                <a:cubicBezTo>
                  <a:pt x="-29359" y="518584"/>
                  <a:pt x="25070" y="358322"/>
                  <a:pt x="20534" y="353786"/>
                </a:cubicBezTo>
                <a:cubicBezTo>
                  <a:pt x="15998" y="349250"/>
                  <a:pt x="-23311" y="458108"/>
                  <a:pt x="20534" y="489858"/>
                </a:cubicBezTo>
                <a:cubicBezTo>
                  <a:pt x="64379" y="521608"/>
                  <a:pt x="283605" y="544286"/>
                  <a:pt x="283605" y="544286"/>
                </a:cubicBezTo>
              </a:path>
            </a:pathLst>
          </a:custGeom>
          <a:ln>
            <a:solidFill>
              <a:srgbClr val="AA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4922488" y="5397211"/>
            <a:ext cx="429648" cy="499251"/>
          </a:xfrm>
          <a:custGeom>
            <a:avLst/>
            <a:gdLst>
              <a:gd name="connsiteX0" fmla="*/ 348005 w 429648"/>
              <a:gd name="connsiteY0" fmla="*/ 263360 h 499251"/>
              <a:gd name="connsiteX1" fmla="*/ 166576 w 429648"/>
              <a:gd name="connsiteY1" fmla="*/ 289 h 499251"/>
              <a:gd name="connsiteX2" fmla="*/ 3290 w 429648"/>
              <a:gd name="connsiteY2" fmla="*/ 218003 h 499251"/>
              <a:gd name="connsiteX3" fmla="*/ 320790 w 429648"/>
              <a:gd name="connsiteY3" fmla="*/ 499218 h 499251"/>
              <a:gd name="connsiteX4" fmla="*/ 429648 w 429648"/>
              <a:gd name="connsiteY4" fmla="*/ 199860 h 49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648" h="499251">
                <a:moveTo>
                  <a:pt x="348005" y="263360"/>
                </a:moveTo>
                <a:cubicBezTo>
                  <a:pt x="286016" y="135604"/>
                  <a:pt x="224028" y="7848"/>
                  <a:pt x="166576" y="289"/>
                </a:cubicBezTo>
                <a:cubicBezTo>
                  <a:pt x="109123" y="-7271"/>
                  <a:pt x="-22412" y="134848"/>
                  <a:pt x="3290" y="218003"/>
                </a:cubicBezTo>
                <a:cubicBezTo>
                  <a:pt x="28992" y="301158"/>
                  <a:pt x="249730" y="502242"/>
                  <a:pt x="320790" y="499218"/>
                </a:cubicBezTo>
                <a:cubicBezTo>
                  <a:pt x="391850" y="496194"/>
                  <a:pt x="429648" y="199860"/>
                  <a:pt x="429648" y="199860"/>
                </a:cubicBezTo>
              </a:path>
            </a:pathLst>
          </a:custGeom>
          <a:ln>
            <a:solidFill>
              <a:srgbClr val="AA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625349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Speed, Speed, Speed</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600201"/>
            <a:ext cx="8686800" cy="1193800"/>
          </a:xfrm>
        </p:spPr>
        <p:txBody>
          <a:bodyPr>
            <a:normAutofit/>
          </a:bodyPr>
          <a:lstStyle/>
          <a:p>
            <a:pPr marL="0" indent="0">
              <a:buNone/>
            </a:pPr>
            <a:r>
              <a:rPr lang="en-US" sz="2800" dirty="0" smtClean="0">
                <a:cs typeface="AhnbergHand"/>
              </a:rPr>
              <a:t>What memory speeds do we HAVE?</a:t>
            </a:r>
          </a:p>
          <a:p>
            <a:pPr marL="0" indent="0">
              <a:buNone/>
            </a:pPr>
            <a:endParaRPr lang="en-US" sz="2800" dirty="0" smtClean="0">
              <a:latin typeface="AhnbergHand"/>
              <a:cs typeface="AhnbergHand"/>
            </a:endParaRPr>
          </a:p>
          <a:p>
            <a:pPr marL="0" indent="0">
              <a:buNone/>
            </a:pPr>
            <a:endParaRPr lang="en-US" sz="2800" dirty="0">
              <a:latin typeface="AhnbergHand"/>
              <a:cs typeface="AhnbergHand"/>
            </a:endParaRPr>
          </a:p>
        </p:txBody>
      </p:sp>
      <p:sp>
        <p:nvSpPr>
          <p:cNvPr id="16" name="Freeform 15"/>
          <p:cNvSpPr/>
          <p:nvPr/>
        </p:nvSpPr>
        <p:spPr>
          <a:xfrm>
            <a:off x="577313" y="4746243"/>
            <a:ext cx="7607706" cy="156824"/>
          </a:xfrm>
          <a:custGeom>
            <a:avLst/>
            <a:gdLst>
              <a:gd name="connsiteX0" fmla="*/ 0 w 7607706"/>
              <a:gd name="connsiteY0" fmla="*/ 128277 h 156824"/>
              <a:gd name="connsiteX1" fmla="*/ 1590819 w 7607706"/>
              <a:gd name="connsiteY1" fmla="*/ 102621 h 156824"/>
              <a:gd name="connsiteX2" fmla="*/ 4669823 w 7607706"/>
              <a:gd name="connsiteY2" fmla="*/ 153932 h 156824"/>
              <a:gd name="connsiteX3" fmla="*/ 7607706 w 7607706"/>
              <a:gd name="connsiteY3" fmla="*/ 0 h 156824"/>
            </a:gdLst>
            <a:ahLst/>
            <a:cxnLst>
              <a:cxn ang="0">
                <a:pos x="connsiteX0" y="connsiteY0"/>
              </a:cxn>
              <a:cxn ang="0">
                <a:pos x="connsiteX1" y="connsiteY1"/>
              </a:cxn>
              <a:cxn ang="0">
                <a:pos x="connsiteX2" y="connsiteY2"/>
              </a:cxn>
              <a:cxn ang="0">
                <a:pos x="connsiteX3" y="connsiteY3"/>
              </a:cxn>
            </a:cxnLst>
            <a:rect l="l" t="t" r="r" b="b"/>
            <a:pathLst>
              <a:path w="7607706" h="156824">
                <a:moveTo>
                  <a:pt x="0" y="128277"/>
                </a:moveTo>
                <a:cubicBezTo>
                  <a:pt x="406257" y="113311"/>
                  <a:pt x="812515" y="98345"/>
                  <a:pt x="1590819" y="102621"/>
                </a:cubicBezTo>
                <a:cubicBezTo>
                  <a:pt x="2369123" y="106897"/>
                  <a:pt x="3667009" y="171035"/>
                  <a:pt x="4669823" y="153932"/>
                </a:cubicBezTo>
                <a:cubicBezTo>
                  <a:pt x="5672637" y="136829"/>
                  <a:pt x="7607706" y="0"/>
                  <a:pt x="7607706"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551655" y="4589247"/>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2075762" y="4627731"/>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3599869" y="4602075"/>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5123976" y="4666215"/>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6648083" y="4627731"/>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8172190" y="4589247"/>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p:cNvSpPr txBox="1"/>
          <p:nvPr/>
        </p:nvSpPr>
        <p:spPr>
          <a:xfrm>
            <a:off x="367397" y="5012561"/>
            <a:ext cx="463046" cy="276999"/>
          </a:xfrm>
          <a:prstGeom prst="rect">
            <a:avLst/>
          </a:prstGeom>
          <a:noFill/>
        </p:spPr>
        <p:txBody>
          <a:bodyPr wrap="none" rtlCol="0">
            <a:spAutoFit/>
          </a:bodyPr>
          <a:lstStyle/>
          <a:p>
            <a:r>
              <a:rPr lang="en-US" sz="1200" dirty="0" smtClean="0">
                <a:latin typeface="AhnbergHand"/>
                <a:cs typeface="AhnbergHand"/>
              </a:rPr>
              <a:t>0ns</a:t>
            </a:r>
            <a:endParaRPr lang="en-US" sz="1200" dirty="0">
              <a:latin typeface="AhnbergHand"/>
              <a:cs typeface="AhnbergHand"/>
            </a:endParaRPr>
          </a:p>
        </p:txBody>
      </p:sp>
      <p:sp>
        <p:nvSpPr>
          <p:cNvPr id="24" name="TextBox 23"/>
          <p:cNvSpPr txBox="1"/>
          <p:nvPr/>
        </p:nvSpPr>
        <p:spPr>
          <a:xfrm>
            <a:off x="1797742" y="5012561"/>
            <a:ext cx="527371" cy="276999"/>
          </a:xfrm>
          <a:prstGeom prst="rect">
            <a:avLst/>
          </a:prstGeom>
          <a:noFill/>
        </p:spPr>
        <p:txBody>
          <a:bodyPr wrap="none" rtlCol="0">
            <a:spAutoFit/>
          </a:bodyPr>
          <a:lstStyle/>
          <a:p>
            <a:r>
              <a:rPr lang="en-US" sz="1200" dirty="0" smtClean="0">
                <a:latin typeface="AhnbergHand"/>
                <a:cs typeface="AhnbergHand"/>
              </a:rPr>
              <a:t>10ns</a:t>
            </a:r>
            <a:endParaRPr lang="en-US" sz="1200" dirty="0">
              <a:latin typeface="AhnbergHand"/>
              <a:cs typeface="AhnbergHand"/>
            </a:endParaRPr>
          </a:p>
        </p:txBody>
      </p:sp>
      <p:sp>
        <p:nvSpPr>
          <p:cNvPr id="25" name="TextBox 24"/>
          <p:cNvSpPr txBox="1"/>
          <p:nvPr/>
        </p:nvSpPr>
        <p:spPr>
          <a:xfrm>
            <a:off x="3318070" y="5025389"/>
            <a:ext cx="586002" cy="276999"/>
          </a:xfrm>
          <a:prstGeom prst="rect">
            <a:avLst/>
          </a:prstGeom>
          <a:noFill/>
        </p:spPr>
        <p:txBody>
          <a:bodyPr wrap="none" rtlCol="0">
            <a:spAutoFit/>
          </a:bodyPr>
          <a:lstStyle/>
          <a:p>
            <a:r>
              <a:rPr lang="en-US" sz="1200" dirty="0" smtClean="0">
                <a:latin typeface="AhnbergHand"/>
                <a:cs typeface="AhnbergHand"/>
              </a:rPr>
              <a:t>20ns</a:t>
            </a:r>
            <a:endParaRPr lang="en-US" sz="1200" dirty="0">
              <a:latin typeface="AhnbergHand"/>
              <a:cs typeface="AhnbergHand"/>
            </a:endParaRPr>
          </a:p>
        </p:txBody>
      </p:sp>
      <p:sp>
        <p:nvSpPr>
          <p:cNvPr id="26" name="TextBox 25"/>
          <p:cNvSpPr txBox="1"/>
          <p:nvPr/>
        </p:nvSpPr>
        <p:spPr>
          <a:xfrm>
            <a:off x="4845713" y="5012561"/>
            <a:ext cx="569387" cy="276999"/>
          </a:xfrm>
          <a:prstGeom prst="rect">
            <a:avLst/>
          </a:prstGeom>
          <a:noFill/>
        </p:spPr>
        <p:txBody>
          <a:bodyPr wrap="none" rtlCol="0">
            <a:spAutoFit/>
          </a:bodyPr>
          <a:lstStyle/>
          <a:p>
            <a:r>
              <a:rPr lang="en-US" sz="1200" dirty="0" smtClean="0">
                <a:latin typeface="AhnbergHand"/>
                <a:cs typeface="AhnbergHand"/>
              </a:rPr>
              <a:t>30ns</a:t>
            </a:r>
            <a:endParaRPr lang="en-US" sz="1200" dirty="0">
              <a:latin typeface="AhnbergHand"/>
              <a:cs typeface="AhnbergHand"/>
            </a:endParaRPr>
          </a:p>
        </p:txBody>
      </p:sp>
      <p:sp>
        <p:nvSpPr>
          <p:cNvPr id="27" name="TextBox 26"/>
          <p:cNvSpPr txBox="1"/>
          <p:nvPr/>
        </p:nvSpPr>
        <p:spPr>
          <a:xfrm>
            <a:off x="6382399" y="5012561"/>
            <a:ext cx="559226" cy="276999"/>
          </a:xfrm>
          <a:prstGeom prst="rect">
            <a:avLst/>
          </a:prstGeom>
          <a:noFill/>
        </p:spPr>
        <p:txBody>
          <a:bodyPr wrap="none" rtlCol="0">
            <a:spAutoFit/>
          </a:bodyPr>
          <a:lstStyle/>
          <a:p>
            <a:r>
              <a:rPr lang="en-US" sz="1200" dirty="0" smtClean="0">
                <a:latin typeface="AhnbergHand"/>
                <a:cs typeface="AhnbergHand"/>
              </a:rPr>
              <a:t>40ns</a:t>
            </a:r>
            <a:endParaRPr lang="en-US" sz="1200" dirty="0">
              <a:latin typeface="AhnbergHand"/>
              <a:cs typeface="AhnbergHand"/>
            </a:endParaRPr>
          </a:p>
        </p:txBody>
      </p:sp>
      <p:sp>
        <p:nvSpPr>
          <p:cNvPr id="28" name="TextBox 27"/>
          <p:cNvSpPr txBox="1"/>
          <p:nvPr/>
        </p:nvSpPr>
        <p:spPr>
          <a:xfrm>
            <a:off x="7908925" y="5012561"/>
            <a:ext cx="577845" cy="276999"/>
          </a:xfrm>
          <a:prstGeom prst="rect">
            <a:avLst/>
          </a:prstGeom>
          <a:noFill/>
        </p:spPr>
        <p:txBody>
          <a:bodyPr wrap="none" rtlCol="0">
            <a:spAutoFit/>
          </a:bodyPr>
          <a:lstStyle/>
          <a:p>
            <a:r>
              <a:rPr lang="en-US" sz="1200" dirty="0" smtClean="0">
                <a:latin typeface="AhnbergHand"/>
                <a:cs typeface="AhnbergHand"/>
              </a:rPr>
              <a:t>50ns</a:t>
            </a:r>
            <a:endParaRPr lang="en-US" sz="1200" dirty="0">
              <a:latin typeface="AhnbergHand"/>
              <a:cs typeface="AhnbergHand"/>
            </a:endParaRPr>
          </a:p>
        </p:txBody>
      </p:sp>
      <p:sp>
        <p:nvSpPr>
          <p:cNvPr id="29" name="TextBox 28"/>
          <p:cNvSpPr txBox="1"/>
          <p:nvPr/>
        </p:nvSpPr>
        <p:spPr>
          <a:xfrm>
            <a:off x="6299799" y="4174075"/>
            <a:ext cx="2380320" cy="369332"/>
          </a:xfrm>
          <a:prstGeom prst="rect">
            <a:avLst/>
          </a:prstGeom>
          <a:noFill/>
        </p:spPr>
        <p:txBody>
          <a:bodyPr wrap="none" rtlCol="0">
            <a:spAutoFit/>
          </a:bodyPr>
          <a:lstStyle/>
          <a:p>
            <a:r>
              <a:rPr lang="en-US" dirty="0" smtClean="0">
                <a:latin typeface="AhnbergHand"/>
                <a:cs typeface="AhnbergHand"/>
              </a:rPr>
              <a:t>Commodity DRAM</a:t>
            </a:r>
            <a:endParaRPr lang="en-US" dirty="0">
              <a:latin typeface="AhnbergHand"/>
              <a:cs typeface="AhnbergHand"/>
            </a:endParaRPr>
          </a:p>
        </p:txBody>
      </p:sp>
      <p:sp>
        <p:nvSpPr>
          <p:cNvPr id="30" name="TextBox 29"/>
          <p:cNvSpPr txBox="1"/>
          <p:nvPr/>
        </p:nvSpPr>
        <p:spPr>
          <a:xfrm>
            <a:off x="1138343" y="4174075"/>
            <a:ext cx="1604733" cy="369332"/>
          </a:xfrm>
          <a:prstGeom prst="rect">
            <a:avLst/>
          </a:prstGeom>
          <a:noFill/>
        </p:spPr>
        <p:txBody>
          <a:bodyPr wrap="none" rtlCol="0">
            <a:spAutoFit/>
          </a:bodyPr>
          <a:lstStyle/>
          <a:p>
            <a:r>
              <a:rPr lang="en-US" dirty="0" smtClean="0">
                <a:latin typeface="AhnbergHand"/>
                <a:cs typeface="AhnbergHand"/>
              </a:rPr>
              <a:t>DDR3DRAM</a:t>
            </a:r>
            <a:endParaRPr lang="en-US" dirty="0">
              <a:latin typeface="AhnbergHand"/>
              <a:cs typeface="AhnbergHand"/>
            </a:endParaRPr>
          </a:p>
        </p:txBody>
      </p:sp>
      <p:sp>
        <p:nvSpPr>
          <p:cNvPr id="31" name="TextBox 30"/>
          <p:cNvSpPr txBox="1"/>
          <p:nvPr/>
        </p:nvSpPr>
        <p:spPr>
          <a:xfrm>
            <a:off x="720380" y="5289560"/>
            <a:ext cx="1266797" cy="369332"/>
          </a:xfrm>
          <a:prstGeom prst="rect">
            <a:avLst/>
          </a:prstGeom>
          <a:noFill/>
        </p:spPr>
        <p:txBody>
          <a:bodyPr wrap="none" rtlCol="0">
            <a:spAutoFit/>
          </a:bodyPr>
          <a:lstStyle/>
          <a:p>
            <a:r>
              <a:rPr lang="en-US" dirty="0" smtClean="0">
                <a:latin typeface="AhnbergHand"/>
                <a:cs typeface="AhnbergHand"/>
              </a:rPr>
              <a:t>RLDRAM</a:t>
            </a:r>
            <a:endParaRPr lang="en-US" dirty="0">
              <a:latin typeface="AhnbergHand"/>
              <a:cs typeface="AhnbergHand"/>
            </a:endParaRPr>
          </a:p>
        </p:txBody>
      </p:sp>
      <p:sp>
        <p:nvSpPr>
          <p:cNvPr id="32" name="Freeform 31"/>
          <p:cNvSpPr/>
          <p:nvPr/>
        </p:nvSpPr>
        <p:spPr>
          <a:xfrm>
            <a:off x="1090482" y="4669277"/>
            <a:ext cx="1488185" cy="38483"/>
          </a:xfrm>
          <a:custGeom>
            <a:avLst/>
            <a:gdLst>
              <a:gd name="connsiteX0" fmla="*/ 0 w 1488185"/>
              <a:gd name="connsiteY0" fmla="*/ 38483 h 38483"/>
              <a:gd name="connsiteX1" fmla="*/ 1013505 w 1488185"/>
              <a:gd name="connsiteY1" fmla="*/ 12827 h 38483"/>
              <a:gd name="connsiteX2" fmla="*/ 1488185 w 1488185"/>
              <a:gd name="connsiteY2" fmla="*/ 0 h 38483"/>
            </a:gdLst>
            <a:ahLst/>
            <a:cxnLst>
              <a:cxn ang="0">
                <a:pos x="connsiteX0" y="connsiteY0"/>
              </a:cxn>
              <a:cxn ang="0">
                <a:pos x="connsiteX1" y="connsiteY1"/>
              </a:cxn>
              <a:cxn ang="0">
                <a:pos x="connsiteX2" y="connsiteY2"/>
              </a:cxn>
            </a:cxnLst>
            <a:rect l="l" t="t" r="r" b="b"/>
            <a:pathLst>
              <a:path w="1488185" h="38483">
                <a:moveTo>
                  <a:pt x="0" y="38483"/>
                </a:moveTo>
                <a:lnTo>
                  <a:pt x="1013505" y="12827"/>
                </a:lnTo>
                <a:lnTo>
                  <a:pt x="1488185"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Freeform 32"/>
          <p:cNvSpPr/>
          <p:nvPr/>
        </p:nvSpPr>
        <p:spPr>
          <a:xfrm>
            <a:off x="771696" y="5283146"/>
            <a:ext cx="1488185" cy="38483"/>
          </a:xfrm>
          <a:custGeom>
            <a:avLst/>
            <a:gdLst>
              <a:gd name="connsiteX0" fmla="*/ 0 w 1488185"/>
              <a:gd name="connsiteY0" fmla="*/ 38483 h 38483"/>
              <a:gd name="connsiteX1" fmla="*/ 1013505 w 1488185"/>
              <a:gd name="connsiteY1" fmla="*/ 12827 h 38483"/>
              <a:gd name="connsiteX2" fmla="*/ 1488185 w 1488185"/>
              <a:gd name="connsiteY2" fmla="*/ 0 h 38483"/>
            </a:gdLst>
            <a:ahLst/>
            <a:cxnLst>
              <a:cxn ang="0">
                <a:pos x="connsiteX0" y="connsiteY0"/>
              </a:cxn>
              <a:cxn ang="0">
                <a:pos x="connsiteX1" y="connsiteY1"/>
              </a:cxn>
              <a:cxn ang="0">
                <a:pos x="connsiteX2" y="connsiteY2"/>
              </a:cxn>
            </a:cxnLst>
            <a:rect l="l" t="t" r="r" b="b"/>
            <a:pathLst>
              <a:path w="1488185" h="38483">
                <a:moveTo>
                  <a:pt x="0" y="38483"/>
                </a:moveTo>
                <a:lnTo>
                  <a:pt x="1013505" y="12827"/>
                </a:lnTo>
                <a:lnTo>
                  <a:pt x="1488185"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Freeform 33"/>
          <p:cNvSpPr/>
          <p:nvPr/>
        </p:nvSpPr>
        <p:spPr>
          <a:xfrm>
            <a:off x="7156477" y="4613371"/>
            <a:ext cx="1488185" cy="38483"/>
          </a:xfrm>
          <a:custGeom>
            <a:avLst/>
            <a:gdLst>
              <a:gd name="connsiteX0" fmla="*/ 0 w 1488185"/>
              <a:gd name="connsiteY0" fmla="*/ 38483 h 38483"/>
              <a:gd name="connsiteX1" fmla="*/ 1013505 w 1488185"/>
              <a:gd name="connsiteY1" fmla="*/ 12827 h 38483"/>
              <a:gd name="connsiteX2" fmla="*/ 1488185 w 1488185"/>
              <a:gd name="connsiteY2" fmla="*/ 0 h 38483"/>
            </a:gdLst>
            <a:ahLst/>
            <a:cxnLst>
              <a:cxn ang="0">
                <a:pos x="connsiteX0" y="connsiteY0"/>
              </a:cxn>
              <a:cxn ang="0">
                <a:pos x="connsiteX1" y="connsiteY1"/>
              </a:cxn>
              <a:cxn ang="0">
                <a:pos x="connsiteX2" y="connsiteY2"/>
              </a:cxn>
            </a:cxnLst>
            <a:rect l="l" t="t" r="r" b="b"/>
            <a:pathLst>
              <a:path w="1488185" h="38483">
                <a:moveTo>
                  <a:pt x="0" y="38483"/>
                </a:moveTo>
                <a:lnTo>
                  <a:pt x="1013505" y="12827"/>
                </a:lnTo>
                <a:lnTo>
                  <a:pt x="1488185"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7675062" y="6599143"/>
            <a:ext cx="1474514" cy="253916"/>
          </a:xfrm>
          <a:prstGeom prst="rect">
            <a:avLst/>
          </a:prstGeom>
          <a:noFill/>
        </p:spPr>
        <p:txBody>
          <a:bodyPr wrap="none" rtlCol="0">
            <a:spAutoFit/>
          </a:bodyPr>
          <a:lstStyle/>
          <a:p>
            <a:r>
              <a:rPr lang="en-US" sz="1050" dirty="0" smtClean="0"/>
              <a:t>Thanks to Greg Hankins</a:t>
            </a:r>
            <a:endParaRPr lang="en-US" sz="1050" dirty="0"/>
          </a:p>
        </p:txBody>
      </p:sp>
      <p:sp>
        <p:nvSpPr>
          <p:cNvPr id="4" name="TextBox 3"/>
          <p:cNvSpPr txBox="1"/>
          <p:nvPr/>
        </p:nvSpPr>
        <p:spPr>
          <a:xfrm>
            <a:off x="1463757" y="3712812"/>
            <a:ext cx="696342"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100Ge</a:t>
            </a:r>
            <a:endParaRPr lang="en-US" sz="1200" dirty="0">
              <a:solidFill>
                <a:schemeClr val="accent6">
                  <a:lumMod val="50000"/>
                </a:schemeClr>
              </a:solidFill>
              <a:latin typeface="AhnbergHand"/>
              <a:cs typeface="AhnbergHand"/>
            </a:endParaRPr>
          </a:p>
        </p:txBody>
      </p:sp>
      <p:sp>
        <p:nvSpPr>
          <p:cNvPr id="36" name="TextBox 35"/>
          <p:cNvSpPr txBox="1"/>
          <p:nvPr/>
        </p:nvSpPr>
        <p:spPr>
          <a:xfrm>
            <a:off x="712520" y="3343480"/>
            <a:ext cx="728197" cy="276999"/>
          </a:xfrm>
          <a:prstGeom prst="rect">
            <a:avLst/>
          </a:prstGeom>
          <a:noFill/>
        </p:spPr>
        <p:txBody>
          <a:bodyPr wrap="none" rtlCol="0">
            <a:spAutoFit/>
          </a:bodyPr>
          <a:lstStyle/>
          <a:p>
            <a:r>
              <a:rPr lang="en-US" sz="1200" dirty="0">
                <a:solidFill>
                  <a:schemeClr val="accent6">
                    <a:lumMod val="50000"/>
                  </a:schemeClr>
                </a:solidFill>
                <a:latin typeface="AhnbergHand"/>
                <a:cs typeface="AhnbergHand"/>
              </a:rPr>
              <a:t>4</a:t>
            </a:r>
            <a:r>
              <a:rPr lang="en-US" sz="1200" dirty="0" smtClean="0">
                <a:solidFill>
                  <a:schemeClr val="accent6">
                    <a:lumMod val="50000"/>
                  </a:schemeClr>
                </a:solidFill>
                <a:latin typeface="AhnbergHand"/>
                <a:cs typeface="AhnbergHand"/>
              </a:rPr>
              <a:t>00Ge</a:t>
            </a:r>
            <a:endParaRPr lang="en-US" sz="1200" dirty="0">
              <a:solidFill>
                <a:schemeClr val="accent6">
                  <a:lumMod val="50000"/>
                </a:schemeClr>
              </a:solidFill>
              <a:latin typeface="AhnbergHand"/>
              <a:cs typeface="AhnbergHand"/>
            </a:endParaRPr>
          </a:p>
        </p:txBody>
      </p:sp>
      <p:sp>
        <p:nvSpPr>
          <p:cNvPr id="37" name="TextBox 36"/>
          <p:cNvSpPr txBox="1"/>
          <p:nvPr/>
        </p:nvSpPr>
        <p:spPr>
          <a:xfrm>
            <a:off x="457200" y="2921000"/>
            <a:ext cx="470436"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1Te</a:t>
            </a:r>
            <a:endParaRPr lang="en-US" sz="1200" dirty="0">
              <a:solidFill>
                <a:schemeClr val="accent6">
                  <a:lumMod val="50000"/>
                </a:schemeClr>
              </a:solidFill>
              <a:latin typeface="AhnbergHand"/>
              <a:cs typeface="AhnbergHand"/>
            </a:endParaRPr>
          </a:p>
        </p:txBody>
      </p:sp>
      <p:sp>
        <p:nvSpPr>
          <p:cNvPr id="5" name="Freeform 4"/>
          <p:cNvSpPr/>
          <p:nvPr/>
        </p:nvSpPr>
        <p:spPr>
          <a:xfrm>
            <a:off x="553356" y="3229429"/>
            <a:ext cx="190814" cy="1531718"/>
          </a:xfrm>
          <a:custGeom>
            <a:avLst/>
            <a:gdLst>
              <a:gd name="connsiteX0" fmla="*/ 54428 w 190814"/>
              <a:gd name="connsiteY0" fmla="*/ 0 h 1531718"/>
              <a:gd name="connsiteX1" fmla="*/ 108857 w 190814"/>
              <a:gd name="connsiteY1" fmla="*/ 780142 h 1531718"/>
              <a:gd name="connsiteX2" fmla="*/ 99786 w 190814"/>
              <a:gd name="connsiteY2" fmla="*/ 1505857 h 1531718"/>
              <a:gd name="connsiteX3" fmla="*/ 190500 w 190814"/>
              <a:gd name="connsiteY3" fmla="*/ 1378857 h 1531718"/>
              <a:gd name="connsiteX4" fmla="*/ 63500 w 190814"/>
              <a:gd name="connsiteY4" fmla="*/ 1469571 h 1531718"/>
              <a:gd name="connsiteX5" fmla="*/ 0 w 190814"/>
              <a:gd name="connsiteY5" fmla="*/ 1324428 h 1531718"/>
              <a:gd name="connsiteX6" fmla="*/ 63500 w 190814"/>
              <a:gd name="connsiteY6" fmla="*/ 1424214 h 153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814" h="1531718">
                <a:moveTo>
                  <a:pt x="54428" y="0"/>
                </a:moveTo>
                <a:cubicBezTo>
                  <a:pt x="77862" y="264583"/>
                  <a:pt x="101297" y="529166"/>
                  <a:pt x="108857" y="780142"/>
                </a:cubicBezTo>
                <a:cubicBezTo>
                  <a:pt x="116417" y="1031118"/>
                  <a:pt x="86179" y="1406071"/>
                  <a:pt x="99786" y="1505857"/>
                </a:cubicBezTo>
                <a:cubicBezTo>
                  <a:pt x="113393" y="1605643"/>
                  <a:pt x="196548" y="1384905"/>
                  <a:pt x="190500" y="1378857"/>
                </a:cubicBezTo>
                <a:cubicBezTo>
                  <a:pt x="184452" y="1372809"/>
                  <a:pt x="95250" y="1478642"/>
                  <a:pt x="63500" y="1469571"/>
                </a:cubicBezTo>
                <a:cubicBezTo>
                  <a:pt x="31750" y="1460500"/>
                  <a:pt x="0" y="1331987"/>
                  <a:pt x="0" y="1324428"/>
                </a:cubicBezTo>
                <a:cubicBezTo>
                  <a:pt x="0" y="1316869"/>
                  <a:pt x="31750" y="1370541"/>
                  <a:pt x="63500" y="1424214"/>
                </a:cubicBezTo>
              </a:path>
            </a:pathLst>
          </a:custGeom>
          <a:ln w="3175"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734786" y="3610429"/>
            <a:ext cx="172357" cy="1143095"/>
          </a:xfrm>
          <a:custGeom>
            <a:avLst/>
            <a:gdLst>
              <a:gd name="connsiteX0" fmla="*/ 172357 w 172357"/>
              <a:gd name="connsiteY0" fmla="*/ 0 h 1143095"/>
              <a:gd name="connsiteX1" fmla="*/ 117928 w 172357"/>
              <a:gd name="connsiteY1" fmla="*/ 580571 h 1143095"/>
              <a:gd name="connsiteX2" fmla="*/ 90714 w 172357"/>
              <a:gd name="connsiteY2" fmla="*/ 1124857 h 1143095"/>
              <a:gd name="connsiteX3" fmla="*/ 145143 w 172357"/>
              <a:gd name="connsiteY3" fmla="*/ 988785 h 1143095"/>
              <a:gd name="connsiteX4" fmla="*/ 54428 w 172357"/>
              <a:gd name="connsiteY4" fmla="*/ 1143000 h 1143095"/>
              <a:gd name="connsiteX5" fmla="*/ 0 w 172357"/>
              <a:gd name="connsiteY5" fmla="*/ 1006928 h 114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57" h="1143095">
                <a:moveTo>
                  <a:pt x="172357" y="0"/>
                </a:moveTo>
                <a:cubicBezTo>
                  <a:pt x="151946" y="196547"/>
                  <a:pt x="131535" y="393095"/>
                  <a:pt x="117928" y="580571"/>
                </a:cubicBezTo>
                <a:cubicBezTo>
                  <a:pt x="104321" y="768047"/>
                  <a:pt x="86178" y="1056821"/>
                  <a:pt x="90714" y="1124857"/>
                </a:cubicBezTo>
                <a:cubicBezTo>
                  <a:pt x="95250" y="1192893"/>
                  <a:pt x="151191" y="985761"/>
                  <a:pt x="145143" y="988785"/>
                </a:cubicBezTo>
                <a:cubicBezTo>
                  <a:pt x="139095" y="991809"/>
                  <a:pt x="78618" y="1139976"/>
                  <a:pt x="54428" y="1143000"/>
                </a:cubicBezTo>
                <a:cubicBezTo>
                  <a:pt x="30238" y="1146024"/>
                  <a:pt x="15119" y="1076476"/>
                  <a:pt x="0" y="1006928"/>
                </a:cubicBezTo>
              </a:path>
            </a:pathLst>
          </a:custGeom>
          <a:ln w="3175"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1496786" y="4036786"/>
            <a:ext cx="208643" cy="697632"/>
          </a:xfrm>
          <a:custGeom>
            <a:avLst/>
            <a:gdLst>
              <a:gd name="connsiteX0" fmla="*/ 208643 w 208643"/>
              <a:gd name="connsiteY0" fmla="*/ 0 h 697632"/>
              <a:gd name="connsiteX1" fmla="*/ 99785 w 208643"/>
              <a:gd name="connsiteY1" fmla="*/ 671285 h 697632"/>
              <a:gd name="connsiteX2" fmla="*/ 190500 w 208643"/>
              <a:gd name="connsiteY2" fmla="*/ 571500 h 697632"/>
              <a:gd name="connsiteX3" fmla="*/ 81643 w 208643"/>
              <a:gd name="connsiteY3" fmla="*/ 662214 h 697632"/>
              <a:gd name="connsiteX4" fmla="*/ 0 w 208643"/>
              <a:gd name="connsiteY4" fmla="*/ 607785 h 69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43" h="697632">
                <a:moveTo>
                  <a:pt x="208643" y="0"/>
                </a:moveTo>
                <a:cubicBezTo>
                  <a:pt x="155726" y="288017"/>
                  <a:pt x="102809" y="576035"/>
                  <a:pt x="99785" y="671285"/>
                </a:cubicBezTo>
                <a:cubicBezTo>
                  <a:pt x="96761" y="766535"/>
                  <a:pt x="193524" y="573012"/>
                  <a:pt x="190500" y="571500"/>
                </a:cubicBezTo>
                <a:cubicBezTo>
                  <a:pt x="187476" y="569988"/>
                  <a:pt x="113393" y="656167"/>
                  <a:pt x="81643" y="662214"/>
                </a:cubicBezTo>
                <a:cubicBezTo>
                  <a:pt x="49893" y="668261"/>
                  <a:pt x="24946" y="638023"/>
                  <a:pt x="0" y="607785"/>
                </a:cubicBezTo>
              </a:path>
            </a:pathLst>
          </a:custGeom>
          <a:ln w="3175"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978353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Scaling Speed</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600200"/>
            <a:ext cx="5511800" cy="4525963"/>
          </a:xfrm>
        </p:spPr>
        <p:txBody>
          <a:bodyPr>
            <a:normAutofit fontScale="92500" lnSpcReduction="20000"/>
          </a:bodyPr>
          <a:lstStyle/>
          <a:p>
            <a:pPr marL="0" indent="0">
              <a:buNone/>
            </a:pPr>
            <a:r>
              <a:rPr lang="en-US" sz="2000" dirty="0">
                <a:cs typeface="AhnbergHand"/>
              </a:rPr>
              <a:t>S</a:t>
            </a:r>
            <a:r>
              <a:rPr lang="en-US" sz="2000" dirty="0" smtClean="0">
                <a:cs typeface="AhnbergHand"/>
              </a:rPr>
              <a:t>caling speed is going to be tougher over time</a:t>
            </a:r>
          </a:p>
          <a:p>
            <a:pPr marL="0" indent="0">
              <a:buNone/>
            </a:pPr>
            <a:endParaRPr lang="en-US" sz="2000" dirty="0" smtClean="0">
              <a:cs typeface="AhnbergHand"/>
            </a:endParaRPr>
          </a:p>
          <a:p>
            <a:pPr marL="0" indent="0">
              <a:buNone/>
            </a:pPr>
            <a:r>
              <a:rPr lang="en-US" sz="2000" dirty="0" smtClean="0">
                <a:cs typeface="AhnbergHand"/>
              </a:rPr>
              <a:t>Moore’s Law talks about the number of gates per circuit, but not circuit clocking speeds</a:t>
            </a:r>
          </a:p>
          <a:p>
            <a:pPr marL="0" indent="0">
              <a:buNone/>
            </a:pPr>
            <a:endParaRPr lang="en-US" sz="2000" dirty="0" smtClean="0">
              <a:cs typeface="AhnbergHand"/>
            </a:endParaRPr>
          </a:p>
          <a:p>
            <a:pPr marL="0" indent="0">
              <a:buNone/>
            </a:pPr>
            <a:r>
              <a:rPr lang="en-US" sz="2000" dirty="0" smtClean="0">
                <a:cs typeface="AhnbergHand"/>
              </a:rPr>
              <a:t>Speed and capacity could be the major design challenge for network equipment in the coming years</a:t>
            </a:r>
          </a:p>
          <a:p>
            <a:pPr marL="0" indent="0">
              <a:buNone/>
            </a:pPr>
            <a:endParaRPr lang="en-US" sz="2000" dirty="0">
              <a:cs typeface="AhnbergHand"/>
            </a:endParaRPr>
          </a:p>
          <a:p>
            <a:pPr marL="0" indent="0">
              <a:buNone/>
            </a:pPr>
            <a:r>
              <a:rPr lang="en-US" sz="2000" dirty="0" smtClean="0">
                <a:cs typeface="AhnbergHand"/>
              </a:rPr>
              <a:t>If we want to exploit parallelism as an alternative to </a:t>
            </a:r>
            <a:r>
              <a:rPr lang="en-US" sz="2000" dirty="0" err="1" smtClean="0">
                <a:cs typeface="AhnbergHand"/>
              </a:rPr>
              <a:t>wireline</a:t>
            </a:r>
            <a:r>
              <a:rPr lang="en-US" sz="2000" dirty="0" smtClean="0">
                <a:cs typeface="AhnbergHand"/>
              </a:rPr>
              <a:t> speed for </a:t>
            </a:r>
            <a:r>
              <a:rPr lang="en-US" sz="2000" dirty="0" err="1" smtClean="0">
                <a:cs typeface="AhnbergHand"/>
              </a:rPr>
              <a:t>terrabit</a:t>
            </a:r>
            <a:r>
              <a:rPr lang="en-US" sz="2000" dirty="0" smtClean="0">
                <a:cs typeface="AhnbergHand"/>
              </a:rPr>
              <a:t> networks, then is the use of best path routing protocols, coupled with destination-based hop-based forwarding going to scale? </a:t>
            </a:r>
          </a:p>
          <a:p>
            <a:pPr marL="0" indent="0">
              <a:buNone/>
            </a:pPr>
            <a:endParaRPr lang="en-US" sz="2000" dirty="0">
              <a:cs typeface="AhnbergHand"/>
            </a:endParaRPr>
          </a:p>
          <a:p>
            <a:pPr marL="0" indent="0">
              <a:buNone/>
            </a:pPr>
            <a:r>
              <a:rPr lang="en-US" sz="2000" dirty="0" smtClean="0">
                <a:cs typeface="AhnbergHand"/>
              </a:rPr>
              <a:t>Or are we going to need to look at path-pinned routing architectures to provide stable flow-level parallelism within the network? </a:t>
            </a:r>
            <a:endParaRPr lang="en-US" sz="2000" dirty="0">
              <a:cs typeface="AhnbergHand"/>
            </a:endParaRPr>
          </a:p>
        </p:txBody>
      </p:sp>
      <p:pic>
        <p:nvPicPr>
          <p:cNvPr id="4" name="Picture 3"/>
          <p:cNvPicPr>
            <a:picLocks noChangeAspect="1"/>
          </p:cNvPicPr>
          <p:nvPr/>
        </p:nvPicPr>
        <p:blipFill>
          <a:blip r:embed="rId2"/>
          <a:stretch>
            <a:fillRect/>
          </a:stretch>
        </p:blipFill>
        <p:spPr>
          <a:xfrm>
            <a:off x="6082392" y="2880173"/>
            <a:ext cx="2816679" cy="1877786"/>
          </a:xfrm>
          <a:prstGeom prst="rect">
            <a:avLst/>
          </a:prstGeom>
        </p:spPr>
      </p:pic>
      <p:sp>
        <p:nvSpPr>
          <p:cNvPr id="5" name="TextBox 4"/>
          <p:cNvSpPr txBox="1"/>
          <p:nvPr/>
        </p:nvSpPr>
        <p:spPr>
          <a:xfrm>
            <a:off x="6392714" y="4704834"/>
            <a:ext cx="2294086" cy="200055"/>
          </a:xfrm>
          <a:prstGeom prst="rect">
            <a:avLst/>
          </a:prstGeom>
          <a:noFill/>
        </p:spPr>
        <p:txBody>
          <a:bodyPr wrap="none" rtlCol="0">
            <a:spAutoFit/>
          </a:bodyPr>
          <a:lstStyle/>
          <a:p>
            <a:r>
              <a:rPr lang="en-US" sz="700" dirty="0"/>
              <a:t>http://</a:t>
            </a:r>
            <a:r>
              <a:rPr lang="en-US" sz="700" dirty="0" err="1"/>
              <a:t>www.startupinnovation.org</a:t>
            </a:r>
            <a:r>
              <a:rPr lang="en-US" sz="700" dirty="0"/>
              <a:t>/research/</a:t>
            </a:r>
            <a:r>
              <a:rPr lang="en-US" sz="700" dirty="0" err="1"/>
              <a:t>moores</a:t>
            </a:r>
            <a:r>
              <a:rPr lang="en-US" sz="700" dirty="0"/>
              <a:t>-law/</a:t>
            </a:r>
          </a:p>
        </p:txBody>
      </p:sp>
    </p:spTree>
    <p:extLst>
      <p:ext uri="{BB962C8B-B14F-4D97-AF65-F5344CB8AC3E}">
        <p14:creationId xmlns:p14="http://schemas.microsoft.com/office/powerpoint/2010/main" val="31349808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1699" y="1600200"/>
            <a:ext cx="6147794" cy="4525963"/>
          </a:xfrm>
        </p:spPr>
        <p:txBody>
          <a:bodyPr/>
          <a:lstStyle/>
          <a:p>
            <a:pPr marL="0" indent="0">
              <a:buNone/>
            </a:pPr>
            <a:r>
              <a:rPr lang="en-US" dirty="0" smtClean="0">
                <a:solidFill>
                  <a:schemeClr val="accent6">
                    <a:lumMod val="50000"/>
                  </a:schemeClr>
                </a:solidFill>
                <a:latin typeface="AhnbergHand"/>
                <a:cs typeface="AhnbergHand"/>
              </a:rPr>
              <a:t>Thank You</a:t>
            </a:r>
          </a:p>
          <a:p>
            <a:pPr marL="0" indent="0">
              <a:buNone/>
            </a:pPr>
            <a:endParaRPr lang="en-US" dirty="0">
              <a:solidFill>
                <a:schemeClr val="accent6">
                  <a:lumMod val="50000"/>
                </a:schemeClr>
              </a:solidFill>
              <a:latin typeface="AhnbergHand"/>
              <a:cs typeface="AhnbergHand"/>
            </a:endParaRPr>
          </a:p>
          <a:p>
            <a:pPr marL="0" indent="0">
              <a:buNone/>
            </a:pPr>
            <a:endParaRPr lang="en-US" dirty="0" smtClean="0">
              <a:solidFill>
                <a:schemeClr val="accent6">
                  <a:lumMod val="50000"/>
                </a:schemeClr>
              </a:solidFill>
              <a:latin typeface="AhnbergHand"/>
              <a:cs typeface="AhnbergHand"/>
            </a:endParaRPr>
          </a:p>
          <a:p>
            <a:pPr marL="0" indent="0">
              <a:buNone/>
            </a:pPr>
            <a:endParaRPr lang="en-US" dirty="0">
              <a:solidFill>
                <a:schemeClr val="accent6">
                  <a:lumMod val="50000"/>
                </a:schemeClr>
              </a:solidFill>
              <a:latin typeface="AhnbergHand"/>
              <a:cs typeface="AhnbergHand"/>
            </a:endParaRPr>
          </a:p>
          <a:p>
            <a:pPr marL="0" indent="0" algn="r">
              <a:buNone/>
            </a:pPr>
            <a:r>
              <a:rPr lang="en-US" dirty="0" smtClean="0">
                <a:solidFill>
                  <a:schemeClr val="accent6">
                    <a:lumMod val="50000"/>
                  </a:schemeClr>
                </a:solidFill>
                <a:latin typeface="AhnbergHand"/>
                <a:cs typeface="AhnbergHand"/>
              </a:rPr>
              <a:t>								   			       Questions?</a:t>
            </a:r>
            <a:endParaRPr lang="en-US" dirty="0">
              <a:solidFill>
                <a:schemeClr val="accent6">
                  <a:lumMod val="50000"/>
                </a:schemeClr>
              </a:solidFill>
              <a:latin typeface="AhnbergHand"/>
              <a:cs typeface="AhnbergHand"/>
            </a:endParaRPr>
          </a:p>
        </p:txBody>
      </p:sp>
      <p:pic>
        <p:nvPicPr>
          <p:cNvPr id="2" name="Picture 1" descr="Screen Shot 2014-09-05 at 3.33.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84" y="3170903"/>
            <a:ext cx="2832100" cy="2794000"/>
          </a:xfrm>
          <a:prstGeom prst="rect">
            <a:avLst/>
          </a:prstGeom>
        </p:spPr>
      </p:pic>
    </p:spTree>
    <p:extLst>
      <p:ext uri="{BB962C8B-B14F-4D97-AF65-F5344CB8AC3E}">
        <p14:creationId xmlns:p14="http://schemas.microsoft.com/office/powerpoint/2010/main" val="943231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8-18 at 4.24.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68" y="1084808"/>
            <a:ext cx="8313214" cy="5225143"/>
          </a:xfrm>
          <a:prstGeom prst="rect">
            <a:avLst/>
          </a:prstGeom>
        </p:spPr>
      </p:pic>
      <p:sp>
        <p:nvSpPr>
          <p:cNvPr id="2" name="Freeform 1"/>
          <p:cNvSpPr/>
          <p:nvPr/>
        </p:nvSpPr>
        <p:spPr>
          <a:xfrm>
            <a:off x="445919" y="3653947"/>
            <a:ext cx="594271" cy="479757"/>
          </a:xfrm>
          <a:custGeom>
            <a:avLst/>
            <a:gdLst>
              <a:gd name="connsiteX0" fmla="*/ 461224 w 594271"/>
              <a:gd name="connsiteY0" fmla="*/ 140194 h 479757"/>
              <a:gd name="connsiteX1" fmla="*/ 170938 w 594271"/>
              <a:gd name="connsiteY1" fmla="*/ 7147 h 479757"/>
              <a:gd name="connsiteX2" fmla="*/ 1605 w 594271"/>
              <a:gd name="connsiteY2" fmla="*/ 333718 h 479757"/>
              <a:gd name="connsiteX3" fmla="*/ 267700 w 594271"/>
              <a:gd name="connsiteY3" fmla="*/ 478861 h 479757"/>
              <a:gd name="connsiteX4" fmla="*/ 594271 w 594271"/>
              <a:gd name="connsiteY4" fmla="*/ 273242 h 47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271" h="479757">
                <a:moveTo>
                  <a:pt x="461224" y="140194"/>
                </a:moveTo>
                <a:cubicBezTo>
                  <a:pt x="354382" y="57543"/>
                  <a:pt x="247541" y="-25107"/>
                  <a:pt x="170938" y="7147"/>
                </a:cubicBezTo>
                <a:cubicBezTo>
                  <a:pt x="94335" y="39401"/>
                  <a:pt x="-14522" y="255099"/>
                  <a:pt x="1605" y="333718"/>
                </a:cubicBezTo>
                <a:cubicBezTo>
                  <a:pt x="17732" y="412337"/>
                  <a:pt x="168922" y="488940"/>
                  <a:pt x="267700" y="478861"/>
                </a:cubicBezTo>
                <a:cubicBezTo>
                  <a:pt x="366478" y="468782"/>
                  <a:pt x="594271" y="273242"/>
                  <a:pt x="594271" y="27324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Freeform 2"/>
          <p:cNvSpPr/>
          <p:nvPr/>
        </p:nvSpPr>
        <p:spPr>
          <a:xfrm>
            <a:off x="1233714" y="3829941"/>
            <a:ext cx="7402286" cy="48867"/>
          </a:xfrm>
          <a:custGeom>
            <a:avLst/>
            <a:gdLst>
              <a:gd name="connsiteX0" fmla="*/ 0 w 7402286"/>
              <a:gd name="connsiteY0" fmla="*/ 36772 h 48867"/>
              <a:gd name="connsiteX1" fmla="*/ 701524 w 7402286"/>
              <a:gd name="connsiteY1" fmla="*/ 24677 h 48867"/>
              <a:gd name="connsiteX2" fmla="*/ 1814286 w 7402286"/>
              <a:gd name="connsiteY2" fmla="*/ 486 h 48867"/>
              <a:gd name="connsiteX3" fmla="*/ 3072191 w 7402286"/>
              <a:gd name="connsiteY3" fmla="*/ 48867 h 48867"/>
              <a:gd name="connsiteX4" fmla="*/ 4656667 w 7402286"/>
              <a:gd name="connsiteY4" fmla="*/ 36772 h 48867"/>
              <a:gd name="connsiteX5" fmla="*/ 6216953 w 7402286"/>
              <a:gd name="connsiteY5" fmla="*/ 36772 h 48867"/>
              <a:gd name="connsiteX6" fmla="*/ 7402286 w 7402286"/>
              <a:gd name="connsiteY6" fmla="*/ 36772 h 4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2286" h="48867">
                <a:moveTo>
                  <a:pt x="0" y="36772"/>
                </a:moveTo>
                <a:lnTo>
                  <a:pt x="701524" y="24677"/>
                </a:lnTo>
                <a:cubicBezTo>
                  <a:pt x="1003905" y="18629"/>
                  <a:pt x="1419175" y="-3546"/>
                  <a:pt x="1814286" y="486"/>
                </a:cubicBezTo>
                <a:cubicBezTo>
                  <a:pt x="2209397" y="4518"/>
                  <a:pt x="3072191" y="48867"/>
                  <a:pt x="3072191" y="48867"/>
                </a:cubicBezTo>
                <a:lnTo>
                  <a:pt x="4656667" y="36772"/>
                </a:lnTo>
                <a:lnTo>
                  <a:pt x="6216953" y="36772"/>
                </a:lnTo>
                <a:lnTo>
                  <a:pt x="7402286" y="36772"/>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3749491" y="3306375"/>
            <a:ext cx="2565420" cy="1447263"/>
          </a:xfrm>
          <a:custGeom>
            <a:avLst/>
            <a:gdLst>
              <a:gd name="connsiteX0" fmla="*/ 2225557 w 2565420"/>
              <a:gd name="connsiteY0" fmla="*/ 608719 h 1447263"/>
              <a:gd name="connsiteX1" fmla="*/ 2189271 w 2565420"/>
              <a:gd name="connsiteY1" fmla="*/ 536147 h 1447263"/>
              <a:gd name="connsiteX2" fmla="*/ 1161176 w 2565420"/>
              <a:gd name="connsiteY2" fmla="*/ 3957 h 1447263"/>
              <a:gd name="connsiteX3" fmla="*/ 33 w 2565420"/>
              <a:gd name="connsiteY3" fmla="*/ 850624 h 1447263"/>
              <a:gd name="connsiteX4" fmla="*/ 1197461 w 2565420"/>
              <a:gd name="connsiteY4" fmla="*/ 1370719 h 1447263"/>
              <a:gd name="connsiteX5" fmla="*/ 2068319 w 2565420"/>
              <a:gd name="connsiteY5" fmla="*/ 1346528 h 1447263"/>
              <a:gd name="connsiteX6" fmla="*/ 2564223 w 2565420"/>
              <a:gd name="connsiteY6" fmla="*/ 451481 h 1447263"/>
              <a:gd name="connsiteX7" fmla="*/ 1935271 w 2565420"/>
              <a:gd name="connsiteY7" fmla="*/ 149100 h 144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5420" h="1447263">
                <a:moveTo>
                  <a:pt x="2225557" y="608719"/>
                </a:moveTo>
                <a:cubicBezTo>
                  <a:pt x="2296112" y="622830"/>
                  <a:pt x="2366668" y="636941"/>
                  <a:pt x="2189271" y="536147"/>
                </a:cubicBezTo>
                <a:cubicBezTo>
                  <a:pt x="2011874" y="435353"/>
                  <a:pt x="1526049" y="-48456"/>
                  <a:pt x="1161176" y="3957"/>
                </a:cubicBezTo>
                <a:cubicBezTo>
                  <a:pt x="796303" y="56370"/>
                  <a:pt x="-6014" y="622830"/>
                  <a:pt x="33" y="850624"/>
                </a:cubicBezTo>
                <a:cubicBezTo>
                  <a:pt x="6080" y="1078418"/>
                  <a:pt x="852747" y="1288068"/>
                  <a:pt x="1197461" y="1370719"/>
                </a:cubicBezTo>
                <a:cubicBezTo>
                  <a:pt x="1542175" y="1453370"/>
                  <a:pt x="1840525" y="1499734"/>
                  <a:pt x="2068319" y="1346528"/>
                </a:cubicBezTo>
                <a:cubicBezTo>
                  <a:pt x="2296113" y="1193322"/>
                  <a:pt x="2586398" y="651052"/>
                  <a:pt x="2564223" y="451481"/>
                </a:cubicBezTo>
                <a:cubicBezTo>
                  <a:pt x="2542048" y="251910"/>
                  <a:pt x="1935271" y="149100"/>
                  <a:pt x="1935271" y="1491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1768940" y="2021916"/>
            <a:ext cx="2717337" cy="461665"/>
          </a:xfrm>
          <a:prstGeom prst="rect">
            <a:avLst/>
          </a:prstGeom>
          <a:solidFill>
            <a:schemeClr val="bg1"/>
          </a:solidFill>
        </p:spPr>
        <p:txBody>
          <a:bodyPr wrap="none" rtlCol="0">
            <a:spAutoFit/>
          </a:bodyPr>
          <a:lstStyle/>
          <a:p>
            <a:r>
              <a:rPr lang="en-US" sz="2400" b="1" dirty="0" smtClean="0">
                <a:solidFill>
                  <a:srgbClr val="AA0000"/>
                </a:solidFill>
                <a:latin typeface="AhnbergHand"/>
                <a:cs typeface="AhnbergHand"/>
              </a:rPr>
              <a:t>BGP FIB Size </a:t>
            </a:r>
            <a:endParaRPr lang="en-US" sz="2400" b="1" dirty="0">
              <a:solidFill>
                <a:srgbClr val="AA0000"/>
              </a:solidFill>
              <a:latin typeface="AhnbergHand"/>
              <a:cs typeface="AhnbergHand"/>
            </a:endParaRPr>
          </a:p>
        </p:txBody>
      </p:sp>
      <p:sp>
        <p:nvSpPr>
          <p:cNvPr id="6" name="Freeform 5"/>
          <p:cNvSpPr/>
          <p:nvPr/>
        </p:nvSpPr>
        <p:spPr>
          <a:xfrm>
            <a:off x="4140028" y="5547057"/>
            <a:ext cx="1132152" cy="948391"/>
          </a:xfrm>
          <a:custGeom>
            <a:avLst/>
            <a:gdLst>
              <a:gd name="connsiteX0" fmla="*/ 930901 w 1132152"/>
              <a:gd name="connsiteY0" fmla="*/ 567051 h 948391"/>
              <a:gd name="connsiteX1" fmla="*/ 667829 w 1132152"/>
              <a:gd name="connsiteY1" fmla="*/ 22765 h 948391"/>
              <a:gd name="connsiteX2" fmla="*/ 50972 w 1132152"/>
              <a:gd name="connsiteY2" fmla="*/ 186051 h 948391"/>
              <a:gd name="connsiteX3" fmla="*/ 150758 w 1132152"/>
              <a:gd name="connsiteY3" fmla="*/ 938980 h 948391"/>
              <a:gd name="connsiteX4" fmla="*/ 1066972 w 1132152"/>
              <a:gd name="connsiteY4" fmla="*/ 585194 h 948391"/>
              <a:gd name="connsiteX5" fmla="*/ 985329 w 1132152"/>
              <a:gd name="connsiteY5" fmla="*/ 240480 h 94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152" h="948391">
                <a:moveTo>
                  <a:pt x="930901" y="567051"/>
                </a:moveTo>
                <a:cubicBezTo>
                  <a:pt x="872692" y="326658"/>
                  <a:pt x="814484" y="86265"/>
                  <a:pt x="667829" y="22765"/>
                </a:cubicBezTo>
                <a:cubicBezTo>
                  <a:pt x="521174" y="-40735"/>
                  <a:pt x="137150" y="33349"/>
                  <a:pt x="50972" y="186051"/>
                </a:cubicBezTo>
                <a:cubicBezTo>
                  <a:pt x="-35206" y="338753"/>
                  <a:pt x="-18575" y="872456"/>
                  <a:pt x="150758" y="938980"/>
                </a:cubicBezTo>
                <a:cubicBezTo>
                  <a:pt x="320091" y="1005504"/>
                  <a:pt x="927877" y="701611"/>
                  <a:pt x="1066972" y="585194"/>
                </a:cubicBezTo>
                <a:cubicBezTo>
                  <a:pt x="1206067" y="468777"/>
                  <a:pt x="1095698" y="354628"/>
                  <a:pt x="985329" y="24048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itle 1"/>
          <p:cNvSpPr>
            <a:spLocks noGrp="1"/>
          </p:cNvSpPr>
          <p:nvPr>
            <p:ph type="title"/>
          </p:nvPr>
        </p:nvSpPr>
        <p:spPr>
          <a:xfrm>
            <a:off x="457200" y="-15634"/>
            <a:ext cx="8229600" cy="1143000"/>
          </a:xfrm>
        </p:spPr>
        <p:txBody>
          <a:bodyPr/>
          <a:lstStyle/>
          <a:p>
            <a:r>
              <a:rPr lang="en-US" dirty="0" smtClean="0">
                <a:solidFill>
                  <a:srgbClr val="984807"/>
                </a:solidFill>
                <a:latin typeface="Powderfinger Type"/>
                <a:cs typeface="Powderfinger Type"/>
              </a:rPr>
              <a:t>12 August 2014</a:t>
            </a:r>
            <a:endParaRPr lang="en-US" dirty="0">
              <a:solidFill>
                <a:srgbClr val="984807"/>
              </a:solidFill>
              <a:latin typeface="Powderfinger Type"/>
              <a:cs typeface="Powderfinger Type"/>
            </a:endParaRPr>
          </a:p>
        </p:txBody>
      </p:sp>
    </p:spTree>
    <p:extLst>
      <p:ext uri="{BB962C8B-B14F-4D97-AF65-F5344CB8AC3E}">
        <p14:creationId xmlns:p14="http://schemas.microsoft.com/office/powerpoint/2010/main" val="1322817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936" y="98322"/>
            <a:ext cx="7021292" cy="253916"/>
          </a:xfrm>
          <a:prstGeom prst="rect">
            <a:avLst/>
          </a:prstGeom>
          <a:noFill/>
        </p:spPr>
        <p:txBody>
          <a:bodyPr wrap="none" rtlCol="0">
            <a:spAutoFit/>
          </a:bodyPr>
          <a:lstStyle/>
          <a:p>
            <a:r>
              <a:rPr lang="en-US" sz="1050" dirty="0"/>
              <a:t>http://</a:t>
            </a:r>
            <a:r>
              <a:rPr lang="en-US" sz="1050" dirty="0" err="1"/>
              <a:t>www.cisco.com</a:t>
            </a:r>
            <a:r>
              <a:rPr lang="en-US" sz="1050" dirty="0"/>
              <a:t>/c/en/us/support/docs/switches/catalyst-6500-series-switches/116132-problem-catalyst6500-00.html</a:t>
            </a:r>
          </a:p>
        </p:txBody>
      </p:sp>
      <p:pic>
        <p:nvPicPr>
          <p:cNvPr id="5" name="Picture 4" descr="Screen Shot 2014-08-28 at 10.28.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161" y="491918"/>
            <a:ext cx="3737783" cy="3391824"/>
          </a:xfrm>
          <a:prstGeom prst="rect">
            <a:avLst/>
          </a:prstGeom>
        </p:spPr>
      </p:pic>
      <p:pic>
        <p:nvPicPr>
          <p:cNvPr id="6" name="Picture 5" descr="Screen Shot 2014-08-28 at 10.29.1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0387"/>
            <a:ext cx="4572000" cy="461507"/>
          </a:xfrm>
          <a:prstGeom prst="rect">
            <a:avLst/>
          </a:prstGeom>
        </p:spPr>
      </p:pic>
      <p:pic>
        <p:nvPicPr>
          <p:cNvPr id="7" name="Picture 6" descr="Screen Shot 2014-08-28 at 10.38.3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294193"/>
            <a:ext cx="4238796" cy="3179097"/>
          </a:xfrm>
          <a:prstGeom prst="rect">
            <a:avLst/>
          </a:prstGeom>
        </p:spPr>
      </p:pic>
      <p:sp>
        <p:nvSpPr>
          <p:cNvPr id="8" name="TextBox 7"/>
          <p:cNvSpPr txBox="1"/>
          <p:nvPr/>
        </p:nvSpPr>
        <p:spPr>
          <a:xfrm>
            <a:off x="4793226" y="1769806"/>
            <a:ext cx="3949290" cy="507831"/>
          </a:xfrm>
          <a:prstGeom prst="rect">
            <a:avLst/>
          </a:prstGeom>
          <a:noFill/>
        </p:spPr>
        <p:txBody>
          <a:bodyPr wrap="square" rtlCol="0">
            <a:spAutoFit/>
          </a:bodyPr>
          <a:lstStyle/>
          <a:p>
            <a:r>
              <a:rPr lang="en-US" sz="900" dirty="0"/>
              <a:t>http://</a:t>
            </a:r>
            <a:r>
              <a:rPr lang="en-US" sz="900" dirty="0" err="1"/>
              <a:t>www.brocade.com</a:t>
            </a:r>
            <a:r>
              <a:rPr lang="en-US" sz="900" dirty="0"/>
              <a:t>/downloads/documents/</a:t>
            </a:r>
            <a:r>
              <a:rPr lang="en-US" sz="900" dirty="0" err="1"/>
              <a:t>html_product_manuals</a:t>
            </a:r>
            <a:r>
              <a:rPr lang="en-US" sz="900" dirty="0"/>
              <a:t>/NI_05600_ADMIN/</a:t>
            </a:r>
            <a:r>
              <a:rPr lang="en-US" sz="900" dirty="0" err="1"/>
              <a:t>wwhelp</a:t>
            </a:r>
            <a:r>
              <a:rPr lang="en-US" sz="900" dirty="0"/>
              <a:t>/</a:t>
            </a:r>
            <a:r>
              <a:rPr lang="en-US" sz="900" dirty="0" err="1"/>
              <a:t>wwhimpl</a:t>
            </a:r>
            <a:r>
              <a:rPr lang="en-US" sz="900" dirty="0"/>
              <a:t>/common/html/</a:t>
            </a:r>
            <a:r>
              <a:rPr lang="en-US" sz="900" dirty="0" err="1"/>
              <a:t>wwhelp.htm#context</a:t>
            </a:r>
            <a:r>
              <a:rPr lang="en-US" sz="900" dirty="0"/>
              <a:t>=</a:t>
            </a:r>
            <a:r>
              <a:rPr lang="en-US" sz="900" dirty="0" err="1"/>
              <a:t>Admin_Guide&amp;file</a:t>
            </a:r>
            <a:r>
              <a:rPr lang="en-US" sz="900" dirty="0"/>
              <a:t>=CAM_part.11.2.html</a:t>
            </a:r>
          </a:p>
        </p:txBody>
      </p:sp>
      <p:pic>
        <p:nvPicPr>
          <p:cNvPr id="9" name="Picture 8" descr="Screen Shot 2014-08-28 at 10.39.3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8064" y="5298990"/>
            <a:ext cx="5415935" cy="1559010"/>
          </a:xfrm>
          <a:prstGeom prst="rect">
            <a:avLst/>
          </a:prstGeom>
        </p:spPr>
      </p:pic>
      <p:sp>
        <p:nvSpPr>
          <p:cNvPr id="10" name="Freeform 9"/>
          <p:cNvSpPr/>
          <p:nvPr/>
        </p:nvSpPr>
        <p:spPr>
          <a:xfrm>
            <a:off x="3769134" y="5921965"/>
            <a:ext cx="1097834" cy="597543"/>
          </a:xfrm>
          <a:custGeom>
            <a:avLst/>
            <a:gdLst>
              <a:gd name="connsiteX0" fmla="*/ 1024092 w 1097834"/>
              <a:gd name="connsiteY0" fmla="*/ 419841 h 597543"/>
              <a:gd name="connsiteX1" fmla="*/ 974931 w 1097834"/>
              <a:gd name="connsiteY1" fmla="*/ 92100 h 597543"/>
              <a:gd name="connsiteX2" fmla="*/ 90027 w 1097834"/>
              <a:gd name="connsiteY2" fmla="*/ 26551 h 597543"/>
              <a:gd name="connsiteX3" fmla="*/ 49060 w 1097834"/>
              <a:gd name="connsiteY3" fmla="*/ 477196 h 597543"/>
              <a:gd name="connsiteX4" fmla="*/ 262092 w 1097834"/>
              <a:gd name="connsiteY4" fmla="*/ 583712 h 597543"/>
              <a:gd name="connsiteX5" fmla="*/ 868414 w 1097834"/>
              <a:gd name="connsiteY5" fmla="*/ 583712 h 597543"/>
              <a:gd name="connsiteX6" fmla="*/ 1097834 w 1097834"/>
              <a:gd name="connsiteY6" fmla="*/ 469003 h 59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834" h="597543">
                <a:moveTo>
                  <a:pt x="1024092" y="419841"/>
                </a:moveTo>
                <a:cubicBezTo>
                  <a:pt x="1077350" y="288744"/>
                  <a:pt x="1130609" y="157648"/>
                  <a:pt x="974931" y="92100"/>
                </a:cubicBezTo>
                <a:cubicBezTo>
                  <a:pt x="819253" y="26552"/>
                  <a:pt x="244339" y="-37632"/>
                  <a:pt x="90027" y="26551"/>
                </a:cubicBezTo>
                <a:cubicBezTo>
                  <a:pt x="-64285" y="90734"/>
                  <a:pt x="20383" y="384336"/>
                  <a:pt x="49060" y="477196"/>
                </a:cubicBezTo>
                <a:cubicBezTo>
                  <a:pt x="77737" y="570056"/>
                  <a:pt x="125533" y="565959"/>
                  <a:pt x="262092" y="583712"/>
                </a:cubicBezTo>
                <a:cubicBezTo>
                  <a:pt x="398651" y="601465"/>
                  <a:pt x="729124" y="602830"/>
                  <a:pt x="868414" y="583712"/>
                </a:cubicBezTo>
                <a:cubicBezTo>
                  <a:pt x="1007704" y="564594"/>
                  <a:pt x="1097834" y="469003"/>
                  <a:pt x="1097834" y="46900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4526" y="4030318"/>
            <a:ext cx="2455497" cy="271488"/>
          </a:xfrm>
          <a:custGeom>
            <a:avLst/>
            <a:gdLst>
              <a:gd name="connsiteX0" fmla="*/ 507945 w 2455497"/>
              <a:gd name="connsiteY0" fmla="*/ 66458 h 271488"/>
              <a:gd name="connsiteX1" fmla="*/ 139236 w 2455497"/>
              <a:gd name="connsiteY1" fmla="*/ 74652 h 271488"/>
              <a:gd name="connsiteX2" fmla="*/ 131042 w 2455497"/>
              <a:gd name="connsiteY2" fmla="*/ 263103 h 271488"/>
              <a:gd name="connsiteX3" fmla="*/ 1736978 w 2455497"/>
              <a:gd name="connsiteY3" fmla="*/ 238523 h 271488"/>
              <a:gd name="connsiteX4" fmla="*/ 2359687 w 2455497"/>
              <a:gd name="connsiteY4" fmla="*/ 238523 h 271488"/>
              <a:gd name="connsiteX5" fmla="*/ 2343300 w 2455497"/>
              <a:gd name="connsiteY5" fmla="*/ 66458 h 271488"/>
              <a:gd name="connsiteX6" fmla="*/ 1310913 w 2455497"/>
              <a:gd name="connsiteY6" fmla="*/ 9103 h 271488"/>
              <a:gd name="connsiteX7" fmla="*/ 376849 w 2455497"/>
              <a:gd name="connsiteY7" fmla="*/ 910 h 27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5497" h="271488">
                <a:moveTo>
                  <a:pt x="507945" y="66458"/>
                </a:moveTo>
                <a:cubicBezTo>
                  <a:pt x="354999" y="54168"/>
                  <a:pt x="202053" y="41878"/>
                  <a:pt x="139236" y="74652"/>
                </a:cubicBezTo>
                <a:cubicBezTo>
                  <a:pt x="76419" y="107426"/>
                  <a:pt x="-135248" y="235791"/>
                  <a:pt x="131042" y="263103"/>
                </a:cubicBezTo>
                <a:cubicBezTo>
                  <a:pt x="397332" y="290415"/>
                  <a:pt x="1365537" y="242620"/>
                  <a:pt x="1736978" y="238523"/>
                </a:cubicBezTo>
                <a:cubicBezTo>
                  <a:pt x="2108419" y="234426"/>
                  <a:pt x="2258633" y="267200"/>
                  <a:pt x="2359687" y="238523"/>
                </a:cubicBezTo>
                <a:cubicBezTo>
                  <a:pt x="2460741" y="209846"/>
                  <a:pt x="2518095" y="104695"/>
                  <a:pt x="2343300" y="66458"/>
                </a:cubicBezTo>
                <a:cubicBezTo>
                  <a:pt x="2168505" y="28221"/>
                  <a:pt x="1638655" y="20028"/>
                  <a:pt x="1310913" y="9103"/>
                </a:cubicBezTo>
                <a:cubicBezTo>
                  <a:pt x="983171" y="-1822"/>
                  <a:pt x="680010" y="-456"/>
                  <a:pt x="376849" y="91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991419" y="4752258"/>
            <a:ext cx="1553655" cy="369332"/>
          </a:xfrm>
          <a:prstGeom prst="rect">
            <a:avLst/>
          </a:prstGeom>
          <a:noFill/>
        </p:spPr>
        <p:txBody>
          <a:bodyPr wrap="none" rtlCol="0">
            <a:spAutoFit/>
          </a:bodyPr>
          <a:lstStyle/>
          <a:p>
            <a:r>
              <a:rPr lang="en-US" dirty="0" smtClean="0"/>
              <a:t>Cisco Cat 6500</a:t>
            </a:r>
            <a:endParaRPr lang="en-US" dirty="0"/>
          </a:p>
        </p:txBody>
      </p:sp>
      <p:sp>
        <p:nvSpPr>
          <p:cNvPr id="13" name="TextBox 12"/>
          <p:cNvSpPr txBox="1"/>
          <p:nvPr/>
        </p:nvSpPr>
        <p:spPr>
          <a:xfrm>
            <a:off x="5158658" y="1421777"/>
            <a:ext cx="2226428" cy="369332"/>
          </a:xfrm>
          <a:prstGeom prst="rect">
            <a:avLst/>
          </a:prstGeom>
          <a:noFill/>
        </p:spPr>
        <p:txBody>
          <a:bodyPr wrap="none" rtlCol="0">
            <a:spAutoFit/>
          </a:bodyPr>
          <a:lstStyle/>
          <a:p>
            <a:r>
              <a:rPr lang="en-US" dirty="0" smtClean="0"/>
              <a:t>Brocade </a:t>
            </a:r>
            <a:r>
              <a:rPr lang="en-US" dirty="0" err="1" smtClean="0"/>
              <a:t>NetIron</a:t>
            </a:r>
            <a:r>
              <a:rPr lang="en-US" dirty="0" smtClean="0"/>
              <a:t> XMR</a:t>
            </a:r>
            <a:endParaRPr lang="en-US" dirty="0"/>
          </a:p>
        </p:txBody>
      </p:sp>
      <p:sp>
        <p:nvSpPr>
          <p:cNvPr id="2" name="TextBox 1"/>
          <p:cNvSpPr txBox="1"/>
          <p:nvPr/>
        </p:nvSpPr>
        <p:spPr>
          <a:xfrm>
            <a:off x="4572000" y="468297"/>
            <a:ext cx="3785597" cy="923330"/>
          </a:xfrm>
          <a:prstGeom prst="rect">
            <a:avLst/>
          </a:prstGeom>
          <a:noFill/>
        </p:spPr>
        <p:txBody>
          <a:bodyPr wrap="none" rtlCol="0">
            <a:spAutoFit/>
          </a:bodyPr>
          <a:lstStyle/>
          <a:p>
            <a:r>
              <a:rPr lang="en-US" dirty="0" smtClean="0">
                <a:latin typeface="Powderfinger Type"/>
                <a:cs typeface="Powderfinger Type"/>
              </a:rPr>
              <a:t>512K is a default constant</a:t>
            </a:r>
          </a:p>
          <a:p>
            <a:r>
              <a:rPr lang="en-US" dirty="0">
                <a:latin typeface="Powderfinger Type"/>
                <a:cs typeface="Powderfinger Type"/>
              </a:rPr>
              <a:t>i</a:t>
            </a:r>
            <a:r>
              <a:rPr lang="en-US" dirty="0" smtClean="0">
                <a:latin typeface="Powderfinger Type"/>
                <a:cs typeface="Powderfinger Type"/>
              </a:rPr>
              <a:t>n some Cisco and Brocade</a:t>
            </a:r>
          </a:p>
          <a:p>
            <a:r>
              <a:rPr lang="en-US" dirty="0" smtClean="0">
                <a:latin typeface="Powderfinger Type"/>
                <a:cs typeface="Powderfinger Type"/>
              </a:rPr>
              <a:t>products</a:t>
            </a:r>
            <a:endParaRPr lang="en-US" dirty="0">
              <a:latin typeface="Powderfinger Type"/>
              <a:cs typeface="Powderfinger Type"/>
            </a:endParaRPr>
          </a:p>
        </p:txBody>
      </p:sp>
    </p:spTree>
    <p:extLst>
      <p:ext uri="{BB962C8B-B14F-4D97-AF65-F5344CB8AC3E}">
        <p14:creationId xmlns:p14="http://schemas.microsoft.com/office/powerpoint/2010/main" val="1575773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Routing </a:t>
            </a:r>
            <a:r>
              <a:rPr lang="en-US" dirty="0" err="1" smtClean="0">
                <a:solidFill>
                  <a:srgbClr val="984807"/>
                </a:solidFill>
                <a:latin typeface="Powderfinger Type"/>
                <a:cs typeface="Powderfinger Type"/>
              </a:rPr>
              <a:t>Behaviour</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199" y="1600200"/>
            <a:ext cx="8407765" cy="4525963"/>
          </a:xfrm>
        </p:spPr>
        <p:txBody>
          <a:bodyPr/>
          <a:lstStyle/>
          <a:p>
            <a:pPr marL="0" indent="0">
              <a:buNone/>
            </a:pPr>
            <a:r>
              <a:rPr lang="en-US" dirty="0">
                <a:latin typeface="AhnbergHand"/>
                <a:cs typeface="AhnbergHand"/>
              </a:rPr>
              <a:t>Was the AS701 Route Leak the problem?</a:t>
            </a:r>
          </a:p>
          <a:p>
            <a:pPr marL="0" indent="0">
              <a:buNone/>
            </a:pPr>
            <a:endParaRPr lang="en-US" dirty="0">
              <a:latin typeface="AhnbergHand"/>
              <a:cs typeface="AhnbergHand"/>
            </a:endParaRPr>
          </a:p>
          <a:p>
            <a:pPr marL="0" indent="0">
              <a:buNone/>
            </a:pPr>
            <a:r>
              <a:rPr lang="en-US" dirty="0">
                <a:latin typeface="AhnbergHand"/>
                <a:cs typeface="AhnbergHand"/>
              </a:rPr>
              <a:t>Or was </a:t>
            </a:r>
            <a:r>
              <a:rPr lang="en-US" dirty="0" smtClean="0">
                <a:latin typeface="AhnbergHand"/>
                <a:cs typeface="AhnbergHand"/>
              </a:rPr>
              <a:t>the FIB growth passing 512K entries the problem?</a:t>
            </a:r>
          </a:p>
          <a:p>
            <a:pPr marL="0" indent="0">
              <a:buNone/>
            </a:pPr>
            <a:endParaRPr lang="en-US" dirty="0">
              <a:latin typeface="AhnbergHand"/>
              <a:cs typeface="AhnbergHand"/>
            </a:endParaRPr>
          </a:p>
          <a:p>
            <a:pPr marL="0" indent="0">
              <a:buNone/>
            </a:pPr>
            <a:r>
              <a:rPr lang="en-US" dirty="0" smtClean="0">
                <a:latin typeface="AhnbergHand"/>
                <a:cs typeface="AhnbergHand"/>
              </a:rPr>
              <a:t>What does routing growth look like anyway?</a:t>
            </a:r>
            <a:endParaRPr lang="en-US" dirty="0">
              <a:cs typeface="AhnbergHand"/>
            </a:endParaRPr>
          </a:p>
        </p:txBody>
      </p:sp>
    </p:spTree>
    <p:extLst>
      <p:ext uri="{BB962C8B-B14F-4D97-AF65-F5344CB8AC3E}">
        <p14:creationId xmlns:p14="http://schemas.microsoft.com/office/powerpoint/2010/main" val="20720165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3911</TotalTime>
  <Words>1977</Words>
  <Application>Microsoft Macintosh PowerPoint</Application>
  <PresentationFormat>On-screen Show (4:3)</PresentationFormat>
  <Paragraphs>434</Paragraphs>
  <Slides>62</Slides>
  <Notes>0</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What’s so special about the number 512?</vt:lpstr>
      <vt:lpstr>12 August 2014</vt:lpstr>
      <vt:lpstr>PowerPoint Presentation</vt:lpstr>
      <vt:lpstr>What happened?</vt:lpstr>
      <vt:lpstr>12 August 2014</vt:lpstr>
      <vt:lpstr>12 August 2014</vt:lpstr>
      <vt:lpstr>12 August 2014</vt:lpstr>
      <vt:lpstr>PowerPoint Presentation</vt:lpstr>
      <vt:lpstr>Routing Behaviour</vt:lpstr>
      <vt:lpstr>PowerPoint Presentation</vt:lpstr>
      <vt:lpstr>IPv4 BGP Prefix Count 2011 - 2014</vt:lpstr>
      <vt:lpstr>IPv4 2013- 2014 BGP Vital Statistics</vt:lpstr>
      <vt:lpstr>IPv4 in 2014 – Growth is Slowing (slightly)</vt:lpstr>
      <vt:lpstr>IPv6 BGP Prefix Count</vt:lpstr>
      <vt:lpstr>IPv6 2013-2014 BGP Vital Statistics</vt:lpstr>
      <vt:lpstr>IPv6 in 2013</vt:lpstr>
      <vt:lpstr>IPv6 in 2013 – Growth is Slowing?</vt:lpstr>
      <vt:lpstr>What to expect</vt:lpstr>
      <vt:lpstr>BGP Size Projections</vt:lpstr>
      <vt:lpstr>IPv4 Table Size</vt:lpstr>
      <vt:lpstr>V4 - Daily Growth Rates</vt:lpstr>
      <vt:lpstr>V4 - Relative Daily Growth Rates</vt:lpstr>
      <vt:lpstr>V4 - Relative Daily Growth Rates</vt:lpstr>
      <vt:lpstr>IPv4 BGP Table Size predictions</vt:lpstr>
      <vt:lpstr>IPv6 Table Size</vt:lpstr>
      <vt:lpstr>V6 - Daily Growth Rates</vt:lpstr>
      <vt:lpstr>V6 - Relative Growth Rates</vt:lpstr>
      <vt:lpstr>V6 - Relative Growth Rates</vt:lpstr>
      <vt:lpstr>V6 - Relative Growth Rates</vt:lpstr>
      <vt:lpstr>IPv6 BGP Table Size predictions</vt:lpstr>
      <vt:lpstr>Up and to the Right</vt:lpstr>
      <vt:lpstr>PowerPoint Presentation</vt:lpstr>
      <vt:lpstr>PowerPoint Presentation</vt:lpstr>
      <vt:lpstr>IPv6 Projections and Moore’s Law</vt:lpstr>
      <vt:lpstr>BGP Table Growth</vt:lpstr>
      <vt:lpstr>Table Size vs Updates</vt:lpstr>
      <vt:lpstr>BGP Updates</vt:lpstr>
      <vt:lpstr>Announcements and Withdrawals</vt:lpstr>
      <vt:lpstr>Convergence Performance</vt:lpstr>
      <vt:lpstr>IPv4 Average AS Path Length </vt:lpstr>
      <vt:lpstr>Updates in IPv4 BGP</vt:lpstr>
      <vt:lpstr>V6 Announcements and Withdrawals</vt:lpstr>
      <vt:lpstr>V6 Convergence Performance</vt:lpstr>
      <vt:lpstr>V6 Average AS Path Length </vt:lpstr>
      <vt:lpstr>BGP Convergence</vt:lpstr>
      <vt:lpstr>Problem? Not a Problem?</vt:lpstr>
      <vt:lpstr>Inside a router</vt:lpstr>
      <vt:lpstr>Inside a line card</vt:lpstr>
      <vt:lpstr>Inside a line card</vt:lpstr>
      <vt:lpstr>FIB Lookup Memory</vt:lpstr>
      <vt:lpstr>FIB Lookup</vt:lpstr>
      <vt:lpstr>TCAM Memory</vt:lpstr>
      <vt:lpstr>TRIE Lookup</vt:lpstr>
      <vt:lpstr>Memory Tradeoffs</vt:lpstr>
      <vt:lpstr>Memory Tradeoffs</vt:lpstr>
      <vt:lpstr>Size</vt:lpstr>
      <vt:lpstr>Scaling the FIB</vt:lpstr>
      <vt:lpstr>Speed</vt:lpstr>
      <vt:lpstr>Speed, Speed, Speed</vt:lpstr>
      <vt:lpstr>Speed, Speed, Speed</vt:lpstr>
      <vt:lpstr>Scaling Speed</vt:lpstr>
      <vt:lpstr>PowerPoint Presentation</vt:lpstr>
    </vt:vector>
  </TitlesOfParts>
  <Company>APNIC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BGP and 512</dc:title>
  <dc:creator>Geoff Huston</dc:creator>
  <cp:lastModifiedBy>Geoff Huston</cp:lastModifiedBy>
  <cp:revision>69</cp:revision>
  <dcterms:created xsi:type="dcterms:W3CDTF">2014-08-18T05:45:37Z</dcterms:created>
  <dcterms:modified xsi:type="dcterms:W3CDTF">2014-09-05T05:34:22Z</dcterms:modified>
</cp:coreProperties>
</file>