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315" r:id="rId3"/>
    <p:sldId id="322" r:id="rId4"/>
    <p:sldId id="324" r:id="rId5"/>
    <p:sldId id="269" r:id="rId6"/>
    <p:sldId id="316" r:id="rId7"/>
    <p:sldId id="271" r:id="rId8"/>
    <p:sldId id="284" r:id="rId9"/>
    <p:sldId id="310" r:id="rId10"/>
    <p:sldId id="311" r:id="rId11"/>
    <p:sldId id="273" r:id="rId12"/>
    <p:sldId id="291" r:id="rId13"/>
    <p:sldId id="288" r:id="rId14"/>
    <p:sldId id="289" r:id="rId15"/>
    <p:sldId id="304" r:id="rId16"/>
    <p:sldId id="274" r:id="rId17"/>
    <p:sldId id="258" r:id="rId18"/>
    <p:sldId id="309" r:id="rId19"/>
    <p:sldId id="306" r:id="rId20"/>
    <p:sldId id="275" r:id="rId21"/>
    <p:sldId id="259" r:id="rId22"/>
    <p:sldId id="276" r:id="rId23"/>
    <p:sldId id="260" r:id="rId24"/>
    <p:sldId id="317" r:id="rId25"/>
    <p:sldId id="326" r:id="rId26"/>
    <p:sldId id="268" r:id="rId27"/>
    <p:sldId id="261" r:id="rId28"/>
    <p:sldId id="280" r:id="rId29"/>
    <p:sldId id="279" r:id="rId30"/>
    <p:sldId id="281" r:id="rId31"/>
    <p:sldId id="294" r:id="rId32"/>
    <p:sldId id="262" r:id="rId33"/>
    <p:sldId id="264" r:id="rId34"/>
    <p:sldId id="263" r:id="rId35"/>
    <p:sldId id="265" r:id="rId36"/>
    <p:sldId id="266" r:id="rId37"/>
    <p:sldId id="297" r:id="rId38"/>
    <p:sldId id="298" r:id="rId39"/>
    <p:sldId id="296" r:id="rId40"/>
    <p:sldId id="318" r:id="rId41"/>
    <p:sldId id="299" r:id="rId42"/>
    <p:sldId id="319" r:id="rId43"/>
    <p:sldId id="320" r:id="rId44"/>
    <p:sldId id="321" r:id="rId45"/>
    <p:sldId id="327" r:id="rId46"/>
    <p:sldId id="329" r:id="rId47"/>
    <p:sldId id="285" r:id="rId48"/>
    <p:sldId id="286" r:id="rId49"/>
    <p:sldId id="302" r:id="rId50"/>
    <p:sldId id="301" r:id="rId51"/>
    <p:sldId id="267"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C28D"/>
    <a:srgbClr val="4C7F5C"/>
    <a:srgbClr val="D4D601"/>
    <a:srgbClr val="FF45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47" d="100"/>
          <a:sy n="147" d="100"/>
        </p:scale>
        <p:origin x="-1192"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83D64-1CFF-AA49-98B9-E782DFA8B030}" type="datetimeFigureOut">
              <a:rPr lang="en-US" smtClean="0"/>
              <a:t>7/11/14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DDF4D-5B03-1747-BE3E-5EB8B81E718F}" type="slidenum">
              <a:rPr lang="en-US" smtClean="0"/>
              <a:t>‹#›</a:t>
            </a:fld>
            <a:endParaRPr lang="en-US"/>
          </a:p>
        </p:txBody>
      </p:sp>
    </p:spTree>
    <p:extLst>
      <p:ext uri="{BB962C8B-B14F-4D97-AF65-F5344CB8AC3E}">
        <p14:creationId xmlns:p14="http://schemas.microsoft.com/office/powerpoint/2010/main" val="22043045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208772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112631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254965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279942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0EB0045-C9A7-4346-9470-D1A44252D70F}" type="datetimeFigureOut">
              <a:rPr lang="en-US" smtClean="0"/>
              <a:t>7/11/14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33668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0EB0045-C9A7-4346-9470-D1A44252D70F}" type="datetimeFigureOut">
              <a:rPr lang="en-US" smtClean="0"/>
              <a:t>7/11/14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90040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0EB0045-C9A7-4346-9470-D1A44252D70F}" type="datetimeFigureOut">
              <a:rPr lang="en-US" smtClean="0"/>
              <a:t>7/11/14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89455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0EB0045-C9A7-4346-9470-D1A44252D70F}" type="datetimeFigureOut">
              <a:rPr lang="en-US" smtClean="0"/>
              <a:t>7/11/14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108416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B0045-C9A7-4346-9470-D1A44252D70F}" type="datetimeFigureOut">
              <a:rPr lang="en-US" smtClean="0"/>
              <a:t>7/11/14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50468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0EB0045-C9A7-4346-9470-D1A44252D70F}" type="datetimeFigureOut">
              <a:rPr lang="en-US" smtClean="0"/>
              <a:t>7/11/14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63911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0EB0045-C9A7-4346-9470-D1A44252D70F}" type="datetimeFigureOut">
              <a:rPr lang="en-US" smtClean="0"/>
              <a:t>7/11/14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0876870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0045-C9A7-4346-9470-D1A44252D70F}" type="datetimeFigureOut">
              <a:rPr lang="en-US" smtClean="0"/>
              <a:t>7/11/14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2B737-498F-2B47-8DCD-28A3FDCFEA71}" type="slidenum">
              <a:rPr lang="en-US" smtClean="0"/>
              <a:t>‹#›</a:t>
            </a:fld>
            <a:endParaRPr lang="en-US"/>
          </a:p>
        </p:txBody>
      </p:sp>
    </p:spTree>
    <p:extLst>
      <p:ext uri="{BB962C8B-B14F-4D97-AF65-F5344CB8AC3E}">
        <p14:creationId xmlns:p14="http://schemas.microsoft.com/office/powerpoint/2010/main" val="1623512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nksy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904" y="0"/>
            <a:ext cx="6858000" cy="6858000"/>
          </a:xfrm>
          <a:prstGeom prst="rect">
            <a:avLst/>
          </a:prstGeom>
        </p:spPr>
      </p:pic>
      <p:sp>
        <p:nvSpPr>
          <p:cNvPr id="5" name="TextBox 4"/>
          <p:cNvSpPr txBox="1"/>
          <p:nvPr/>
        </p:nvSpPr>
        <p:spPr>
          <a:xfrm rot="21109289">
            <a:off x="1825857" y="438666"/>
            <a:ext cx="3391155" cy="523220"/>
          </a:xfrm>
          <a:prstGeom prst="rect">
            <a:avLst/>
          </a:prstGeom>
          <a:noFill/>
        </p:spPr>
        <p:txBody>
          <a:bodyPr wrap="none" rtlCol="0">
            <a:spAutoFit/>
          </a:bodyPr>
          <a:lstStyle/>
          <a:p>
            <a:r>
              <a:rPr lang="en-US" sz="2800" dirty="0" smtClean="0">
                <a:solidFill>
                  <a:schemeClr val="bg1">
                    <a:lumMod val="50000"/>
                  </a:schemeClr>
                </a:solidFill>
                <a:effectLst>
                  <a:outerShdw blurRad="50800" dist="38100" dir="2700000" algn="tl" rotWithShape="0">
                    <a:srgbClr val="000000">
                      <a:alpha val="43000"/>
                    </a:srgbClr>
                  </a:outerShdw>
                </a:effectLst>
                <a:latin typeface="AhnbergHand"/>
                <a:cs typeface="AhnbergHand"/>
              </a:rPr>
              <a:t>Who’s Watching?</a:t>
            </a:r>
            <a:endParaRPr lang="en-US" sz="2800" dirty="0">
              <a:solidFill>
                <a:schemeClr val="bg1">
                  <a:lumMod val="50000"/>
                </a:schemeClr>
              </a:solidFill>
              <a:effectLst>
                <a:outerShdw blurRad="50800" dist="38100" dir="2700000" algn="tl" rotWithShape="0">
                  <a:srgbClr val="000000">
                    <a:alpha val="43000"/>
                  </a:srgbClr>
                </a:outerShdw>
              </a:effectLst>
              <a:latin typeface="AhnbergHand"/>
              <a:cs typeface="AhnbergHand"/>
            </a:endParaRPr>
          </a:p>
        </p:txBody>
      </p:sp>
      <p:sp>
        <p:nvSpPr>
          <p:cNvPr id="6" name="TextBox 5"/>
          <p:cNvSpPr txBox="1"/>
          <p:nvPr/>
        </p:nvSpPr>
        <p:spPr>
          <a:xfrm>
            <a:off x="1341932" y="6585088"/>
            <a:ext cx="933769" cy="215444"/>
          </a:xfrm>
          <a:prstGeom prst="rect">
            <a:avLst/>
          </a:prstGeom>
          <a:noFill/>
        </p:spPr>
        <p:txBody>
          <a:bodyPr wrap="none" rtlCol="0">
            <a:spAutoFit/>
          </a:bodyPr>
          <a:lstStyle/>
          <a:p>
            <a:r>
              <a:rPr lang="en-US" sz="800" dirty="0" smtClean="0">
                <a:solidFill>
                  <a:schemeClr val="bg1"/>
                </a:solidFill>
              </a:rPr>
              <a:t>Street Art: </a:t>
            </a:r>
            <a:r>
              <a:rPr lang="en-US" sz="800" dirty="0" err="1" smtClean="0">
                <a:solidFill>
                  <a:schemeClr val="bg1"/>
                </a:solidFill>
              </a:rPr>
              <a:t>Banksy</a:t>
            </a:r>
            <a:endParaRPr lang="en-US" sz="800" dirty="0">
              <a:solidFill>
                <a:schemeClr val="bg1"/>
              </a:solidFill>
            </a:endParaRPr>
          </a:p>
        </p:txBody>
      </p:sp>
      <p:sp>
        <p:nvSpPr>
          <p:cNvPr id="7" name="TextBox 6"/>
          <p:cNvSpPr txBox="1"/>
          <p:nvPr/>
        </p:nvSpPr>
        <p:spPr>
          <a:xfrm>
            <a:off x="5371230" y="6431200"/>
            <a:ext cx="2858370" cy="369332"/>
          </a:xfrm>
          <a:prstGeom prst="rect">
            <a:avLst/>
          </a:prstGeom>
          <a:noFill/>
        </p:spPr>
        <p:txBody>
          <a:bodyPr wrap="none" rtlCol="0">
            <a:spAutoFit/>
          </a:bodyPr>
          <a:lstStyle/>
          <a:p>
            <a:r>
              <a:rPr lang="en-US" dirty="0" smtClean="0">
                <a:solidFill>
                  <a:schemeClr val="bg1">
                    <a:lumMod val="50000"/>
                  </a:schemeClr>
                </a:solidFill>
                <a:effectLst>
                  <a:outerShdw blurRad="50800" dist="38100" dir="2700000" algn="tl" rotWithShape="0">
                    <a:srgbClr val="000000">
                      <a:alpha val="43000"/>
                    </a:srgbClr>
                  </a:outerShdw>
                </a:effectLst>
                <a:latin typeface="AhnbergHand"/>
                <a:cs typeface="AhnbergHand"/>
              </a:rPr>
              <a:t>Geoff Huston, APNIC</a:t>
            </a:r>
            <a:endParaRPr lang="en-US" dirty="0">
              <a:solidFill>
                <a:schemeClr val="bg1">
                  <a:lumMod val="50000"/>
                </a:schemeClr>
              </a:solidFill>
              <a:effectLst>
                <a:outerShdw blurRad="50800" dist="38100" dir="2700000" algn="tl" rotWithShape="0">
                  <a:srgbClr val="000000">
                    <a:alpha val="43000"/>
                  </a:srgbClr>
                </a:outerShdw>
              </a:effectLst>
              <a:latin typeface="AhnbergHand"/>
              <a:cs typeface="AhnbergHand"/>
            </a:endParaRPr>
          </a:p>
        </p:txBody>
      </p:sp>
    </p:spTree>
    <p:extLst>
      <p:ext uri="{BB962C8B-B14F-4D97-AF65-F5344CB8AC3E}">
        <p14:creationId xmlns:p14="http://schemas.microsoft.com/office/powerpoint/2010/main" val="475118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84807"/>
                </a:solidFill>
                <a:latin typeface="Powderfinger Type"/>
                <a:cs typeface="Powderfinger Type"/>
              </a:rPr>
              <a:t>Here’s what we see </a:t>
            </a:r>
            <a:r>
              <a:rPr lang="en-US" dirty="0" smtClean="0">
                <a:solidFill>
                  <a:srgbClr val="984807"/>
                </a:solidFill>
                <a:latin typeface="Powderfinger Type"/>
                <a:cs typeface="Powderfinger Type"/>
              </a:rPr>
              <a:t>in </a:t>
            </a:r>
            <a:r>
              <a:rPr lang="en-US" dirty="0">
                <a:solidFill>
                  <a:srgbClr val="984807"/>
                </a:solidFill>
                <a:latin typeface="Powderfinger Type"/>
                <a:cs typeface="Powderfinger Type"/>
              </a:rPr>
              <a:t>the web logs…</a:t>
            </a:r>
          </a:p>
        </p:txBody>
      </p:sp>
      <p:sp>
        <p:nvSpPr>
          <p:cNvPr id="3" name="Content Placeholder 2"/>
          <p:cNvSpPr>
            <a:spLocks noGrp="1"/>
          </p:cNvSpPr>
          <p:nvPr>
            <p:ph idx="1"/>
          </p:nvPr>
        </p:nvSpPr>
        <p:spPr/>
        <p:txBody>
          <a:bodyPr>
            <a:normAutofit fontScale="85000" lnSpcReduction="20000"/>
          </a:bodyPr>
          <a:lstStyle/>
          <a:p>
            <a:pPr marL="0" indent="0">
              <a:buNone/>
            </a:pPr>
            <a:r>
              <a:rPr lang="pl-PL" sz="1900" dirty="0" smtClean="0">
                <a:latin typeface="Courier New"/>
                <a:cs typeface="Courier New"/>
              </a:rPr>
              <a:t>[22/Jan/2014:00:10:21 +0000] </a:t>
            </a:r>
          </a:p>
          <a:p>
            <a:pPr marL="400050" lvl="1" indent="0">
              <a:buNone/>
            </a:pPr>
            <a:r>
              <a:rPr lang="pl-PL" sz="1900" dirty="0" smtClean="0">
                <a:latin typeface="Courier New"/>
                <a:cs typeface="Courier New"/>
              </a:rPr>
              <a:t>120.194.53.xxx </a:t>
            </a:r>
          </a:p>
          <a:p>
            <a:pPr marL="400050" lvl="1" indent="0">
              <a:buNone/>
            </a:pPr>
            <a:r>
              <a:rPr lang="pl-PL" sz="1900" dirty="0" smtClean="0">
                <a:latin typeface="Courier New"/>
                <a:cs typeface="Courier New"/>
              </a:rPr>
              <a:t>"</a:t>
            </a:r>
            <a:r>
              <a:rPr lang="pl-PL" sz="1900" dirty="0">
                <a:latin typeface="Courier New"/>
                <a:cs typeface="Courier New"/>
              </a:rPr>
              <a:t>GET /1x1.</a:t>
            </a:r>
            <a:r>
              <a:rPr lang="pl-PL" sz="1900" dirty="0" smtClean="0">
                <a:latin typeface="Courier New"/>
                <a:cs typeface="Courier New"/>
              </a:rPr>
              <a:t>png?t10000</a:t>
            </a:r>
            <a:r>
              <a:rPr lang="pl-PL" sz="1900" dirty="0">
                <a:latin typeface="Courier New"/>
                <a:cs typeface="Courier New"/>
              </a:rPr>
              <a:t>.u3697062917.s1390349413.i333.v1794.</a:t>
            </a:r>
            <a:r>
              <a:rPr lang="pl-PL" sz="1900" dirty="0" smtClean="0">
                <a:latin typeface="Courier New"/>
                <a:cs typeface="Courier New"/>
              </a:rPr>
              <a:t>rd.td</a:t>
            </a:r>
          </a:p>
          <a:p>
            <a:pPr marL="0" indent="0">
              <a:buNone/>
            </a:pPr>
            <a:r>
              <a:rPr lang="pl-PL" sz="1900" dirty="0" smtClean="0">
                <a:latin typeface="Courier New"/>
                <a:cs typeface="Courier New"/>
              </a:rPr>
              <a:t>[22/Jan/2014:00:11:29 +0000]</a:t>
            </a:r>
          </a:p>
          <a:p>
            <a:pPr marL="400050" lvl="1" indent="0">
              <a:buNone/>
            </a:pPr>
            <a:r>
              <a:rPr lang="pl-PL" sz="1900" dirty="0" smtClean="0">
                <a:latin typeface="Courier New"/>
                <a:cs typeface="Courier New"/>
              </a:rPr>
              <a:t>221.176.4.xxx</a:t>
            </a:r>
          </a:p>
          <a:p>
            <a:pPr marL="400050" lvl="1" indent="0">
              <a:buNone/>
            </a:pPr>
            <a:r>
              <a:rPr lang="pl-PL" sz="1900" dirty="0" smtClean="0">
                <a:latin typeface="Courier New"/>
                <a:cs typeface="Courier New"/>
              </a:rPr>
              <a:t>"</a:t>
            </a:r>
            <a:r>
              <a:rPr lang="pl-PL" sz="1900" dirty="0">
                <a:latin typeface="Courier New"/>
                <a:cs typeface="Courier New"/>
              </a:rPr>
              <a:t>GET /1x1.png?t10000.u3697062917.s1390349413.i333.v1794.</a:t>
            </a:r>
            <a:r>
              <a:rPr lang="pl-PL" sz="1900" dirty="0" smtClean="0">
                <a:latin typeface="Courier New"/>
                <a:cs typeface="Courier New"/>
              </a:rPr>
              <a:t>rd.td</a:t>
            </a:r>
            <a:endParaRPr lang="pl-PL" sz="1900" dirty="0">
              <a:latin typeface="Courier New"/>
              <a:cs typeface="Courier New"/>
            </a:endParaRPr>
          </a:p>
          <a:p>
            <a:pPr marL="0" indent="0">
              <a:buNone/>
            </a:pPr>
            <a:endParaRPr lang="en-US" sz="2400" dirty="0" smtClean="0"/>
          </a:p>
          <a:p>
            <a:pPr marL="0" indent="0">
              <a:buNone/>
            </a:pPr>
            <a:r>
              <a:rPr lang="en-US" sz="3000" dirty="0" smtClean="0"/>
              <a:t>10:21    120.194.53.</a:t>
            </a:r>
            <a:r>
              <a:rPr lang="en-US" sz="3000" dirty="0"/>
              <a:t>0</a:t>
            </a:r>
            <a:r>
              <a:rPr lang="en-US" sz="3000" dirty="0" smtClean="0"/>
              <a:t> </a:t>
            </a:r>
            <a:r>
              <a:rPr lang="en-US" sz="3000" dirty="0"/>
              <a:t>– Origin AS = </a:t>
            </a:r>
            <a:r>
              <a:rPr lang="en-US" sz="3000" dirty="0" smtClean="0"/>
              <a:t>24445</a:t>
            </a:r>
          </a:p>
          <a:p>
            <a:pPr marL="0" indent="0">
              <a:buNone/>
            </a:pPr>
            <a:r>
              <a:rPr lang="en-US" sz="2400" dirty="0" smtClean="0"/>
              <a:t>                       CMNET</a:t>
            </a:r>
            <a:r>
              <a:rPr lang="en-US" sz="2400" dirty="0"/>
              <a:t>-V4HENAN-AS-AP Henan Mobile Communications </a:t>
            </a:r>
            <a:r>
              <a:rPr lang="en-US" sz="2400" dirty="0" err="1"/>
              <a:t>Co.,</a:t>
            </a:r>
            <a:r>
              <a:rPr lang="en-US" sz="2400" dirty="0" err="1" smtClean="0"/>
              <a:t>Ltd</a:t>
            </a:r>
            <a:endParaRPr lang="en-US" sz="2400" dirty="0" smtClean="0"/>
          </a:p>
          <a:p>
            <a:pPr marL="0" indent="0">
              <a:buNone/>
            </a:pPr>
            <a:endParaRPr lang="en-US" sz="3000" dirty="0"/>
          </a:p>
          <a:p>
            <a:pPr marL="0" indent="0">
              <a:buNone/>
            </a:pPr>
            <a:r>
              <a:rPr lang="en-US" sz="3000" i="1" dirty="0" smtClean="0">
                <a:solidFill>
                  <a:srgbClr val="FF0000"/>
                </a:solidFill>
              </a:rPr>
              <a:t>68 seconds later  -- SAME URL, different IP!</a:t>
            </a:r>
          </a:p>
          <a:p>
            <a:pPr marL="0" indent="0">
              <a:buNone/>
            </a:pPr>
            <a:endParaRPr lang="en-US" sz="3000" dirty="0" smtClean="0"/>
          </a:p>
          <a:p>
            <a:pPr marL="0" indent="0">
              <a:buNone/>
            </a:pPr>
            <a:r>
              <a:rPr lang="en-US" sz="3000" dirty="0" smtClean="0"/>
              <a:t>11:29    221.176.4.</a:t>
            </a:r>
            <a:r>
              <a:rPr lang="en-US" sz="3000" dirty="0"/>
              <a:t>0</a:t>
            </a:r>
            <a:r>
              <a:rPr lang="en-US" sz="3000" dirty="0" smtClean="0"/>
              <a:t> – Origin AS = 9808</a:t>
            </a:r>
          </a:p>
          <a:p>
            <a:pPr marL="0" indent="0">
              <a:buNone/>
            </a:pPr>
            <a:r>
              <a:rPr lang="en-US" sz="2400" dirty="0" smtClean="0"/>
              <a:t>                                      CMNET</a:t>
            </a:r>
            <a:r>
              <a:rPr lang="en-US" sz="2400" dirty="0"/>
              <a:t>-GD Guangdong Mobile Communication </a:t>
            </a:r>
            <a:r>
              <a:rPr lang="en-US" sz="2400" dirty="0" err="1"/>
              <a:t>Co.Ltd</a:t>
            </a:r>
            <a:r>
              <a:rPr lang="en-US" sz="2400" dirty="0"/>
              <a:t>.</a:t>
            </a:r>
            <a:endParaRPr lang="en-US" sz="3000" dirty="0" smtClean="0"/>
          </a:p>
        </p:txBody>
      </p:sp>
      <p:sp>
        <p:nvSpPr>
          <p:cNvPr id="4" name="Freeform 3"/>
          <p:cNvSpPr/>
          <p:nvPr/>
        </p:nvSpPr>
        <p:spPr>
          <a:xfrm>
            <a:off x="189305" y="1859234"/>
            <a:ext cx="438138" cy="1654750"/>
          </a:xfrm>
          <a:custGeom>
            <a:avLst/>
            <a:gdLst>
              <a:gd name="connsiteX0" fmla="*/ 300422 w 438138"/>
              <a:gd name="connsiteY0" fmla="*/ 0 h 1654750"/>
              <a:gd name="connsiteX1" fmla="*/ 1606 w 438138"/>
              <a:gd name="connsiteY1" fmla="*/ 1137121 h 1654750"/>
              <a:gd name="connsiteX2" fmla="*/ 416629 w 438138"/>
              <a:gd name="connsiteY2" fmla="*/ 1643430 h 1654750"/>
              <a:gd name="connsiteX3" fmla="*/ 350225 w 438138"/>
              <a:gd name="connsiteY3" fmla="*/ 1485727 h 1654750"/>
              <a:gd name="connsiteX4" fmla="*/ 433230 w 438138"/>
              <a:gd name="connsiteY4" fmla="*/ 1651730 h 1654750"/>
              <a:gd name="connsiteX5" fmla="*/ 175915 w 438138"/>
              <a:gd name="connsiteY5" fmla="*/ 1577029 h 165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8" h="1654750">
                <a:moveTo>
                  <a:pt x="300422" y="0"/>
                </a:moveTo>
                <a:cubicBezTo>
                  <a:pt x="141330" y="431608"/>
                  <a:pt x="-17762" y="863216"/>
                  <a:pt x="1606" y="1137121"/>
                </a:cubicBezTo>
                <a:cubicBezTo>
                  <a:pt x="20974" y="1411026"/>
                  <a:pt x="358526" y="1585329"/>
                  <a:pt x="416629" y="1643430"/>
                </a:cubicBezTo>
                <a:cubicBezTo>
                  <a:pt x="474732" y="1701531"/>
                  <a:pt x="347458" y="1484344"/>
                  <a:pt x="350225" y="1485727"/>
                </a:cubicBezTo>
                <a:cubicBezTo>
                  <a:pt x="352992" y="1487110"/>
                  <a:pt x="462282" y="1636513"/>
                  <a:pt x="433230" y="1651730"/>
                </a:cubicBezTo>
                <a:cubicBezTo>
                  <a:pt x="404178" y="1666947"/>
                  <a:pt x="290046" y="1621988"/>
                  <a:pt x="175915" y="157702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199069" y="2556449"/>
            <a:ext cx="315560" cy="2946561"/>
          </a:xfrm>
          <a:custGeom>
            <a:avLst/>
            <a:gdLst>
              <a:gd name="connsiteX0" fmla="*/ 315560 w 315560"/>
              <a:gd name="connsiteY0" fmla="*/ 0 h 3129164"/>
              <a:gd name="connsiteX1" fmla="*/ 142 w 315560"/>
              <a:gd name="connsiteY1" fmla="*/ 2490045 h 3129164"/>
              <a:gd name="connsiteX2" fmla="*/ 274058 w 315560"/>
              <a:gd name="connsiteY2" fmla="*/ 3054455 h 3129164"/>
              <a:gd name="connsiteX3" fmla="*/ 207654 w 315560"/>
              <a:gd name="connsiteY3" fmla="*/ 2921653 h 3129164"/>
              <a:gd name="connsiteX4" fmla="*/ 274058 w 315560"/>
              <a:gd name="connsiteY4" fmla="*/ 3095956 h 3129164"/>
              <a:gd name="connsiteX5" fmla="*/ 124649 w 315560"/>
              <a:gd name="connsiteY5" fmla="*/ 3129157 h 312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60" h="3129164">
                <a:moveTo>
                  <a:pt x="315560" y="0"/>
                </a:moveTo>
                <a:cubicBezTo>
                  <a:pt x="161309" y="990484"/>
                  <a:pt x="7059" y="1980969"/>
                  <a:pt x="142" y="2490045"/>
                </a:cubicBezTo>
                <a:cubicBezTo>
                  <a:pt x="-6775" y="2999121"/>
                  <a:pt x="239473" y="2982520"/>
                  <a:pt x="274058" y="3054455"/>
                </a:cubicBezTo>
                <a:cubicBezTo>
                  <a:pt x="308643" y="3126390"/>
                  <a:pt x="207654" y="2914736"/>
                  <a:pt x="207654" y="2921653"/>
                </a:cubicBezTo>
                <a:cubicBezTo>
                  <a:pt x="207654" y="2928570"/>
                  <a:pt x="287892" y="3061372"/>
                  <a:pt x="274058" y="3095956"/>
                </a:cubicBezTo>
                <a:cubicBezTo>
                  <a:pt x="260224" y="3130540"/>
                  <a:pt x="124649" y="3129157"/>
                  <a:pt x="124649" y="31291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831309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Searching for Stalkers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a:t>W</a:t>
            </a:r>
            <a:r>
              <a:rPr lang="en-US" dirty="0" smtClean="0"/>
              <a:t>e’ve combed over our collected data since the start of 2014 to see what evidence we can gather about URL stalking…</a:t>
            </a:r>
            <a:endParaRPr lang="en-US" dirty="0"/>
          </a:p>
        </p:txBody>
      </p:sp>
    </p:spTree>
    <p:extLst>
      <p:ext uri="{BB962C8B-B14F-4D97-AF65-F5344CB8AC3E}">
        <p14:creationId xmlns:p14="http://schemas.microsoft.com/office/powerpoint/2010/main" val="21271931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Some Stalker Numbers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In the first 248 days of 2014 we saw:</a:t>
            </a:r>
          </a:p>
          <a:p>
            <a:pPr lvl="1"/>
            <a:r>
              <a:rPr lang="en-US" dirty="0" smtClean="0"/>
              <a:t>123,110,633 unique end-user IP addresses  presented to our servers from these test scripts</a:t>
            </a:r>
          </a:p>
          <a:p>
            <a:pPr lvl="1"/>
            <a:r>
              <a:rPr lang="en-US" dirty="0" smtClean="0"/>
              <a:t>317,309 of these end-user IP addresses presented HTTP GET strings to us that were subsequently presented to us from a different client IP address!</a:t>
            </a:r>
          </a:p>
          <a:p>
            <a:pPr marL="0" indent="0">
              <a:buNone/>
            </a:pPr>
            <a:endParaRPr lang="en-US" dirty="0" smtClean="0"/>
          </a:p>
          <a:p>
            <a:pPr marL="0" indent="0">
              <a:buNone/>
            </a:pPr>
            <a:r>
              <a:rPr lang="en-US" dirty="0" smtClean="0"/>
              <a:t>That</a:t>
            </a:r>
            <a:r>
              <a:rPr lang="fr-FR" dirty="0" smtClean="0"/>
              <a:t>’</a:t>
            </a:r>
            <a:r>
              <a:rPr lang="en-US" dirty="0" smtClean="0"/>
              <a:t>s some </a:t>
            </a:r>
            <a:r>
              <a:rPr lang="en-US" b="1" dirty="0" smtClean="0"/>
              <a:t>1 in 400</a:t>
            </a:r>
            <a:r>
              <a:rPr lang="en-US" dirty="0" smtClean="0"/>
              <a:t>* users that seem to have attracted some kind of digital stalker!</a:t>
            </a:r>
          </a:p>
          <a:p>
            <a:pPr marL="0" indent="0">
              <a:buNone/>
            </a:pPr>
            <a:endParaRPr lang="en-US" dirty="0"/>
          </a:p>
          <a:p>
            <a:pPr marL="0" indent="0">
              <a:buNone/>
            </a:pPr>
            <a:endParaRPr lang="en-US" dirty="0" smtClean="0"/>
          </a:p>
        </p:txBody>
      </p:sp>
      <p:sp>
        <p:nvSpPr>
          <p:cNvPr id="4" name="TextBox 3"/>
          <p:cNvSpPr txBox="1"/>
          <p:nvPr/>
        </p:nvSpPr>
        <p:spPr>
          <a:xfrm>
            <a:off x="3386959" y="5810586"/>
            <a:ext cx="5648683" cy="646331"/>
          </a:xfrm>
          <a:prstGeom prst="rect">
            <a:avLst/>
          </a:prstGeom>
          <a:noFill/>
        </p:spPr>
        <p:txBody>
          <a:bodyPr wrap="square" rtlCol="0">
            <a:spAutoFit/>
          </a:bodyPr>
          <a:lstStyle/>
          <a:p>
            <a:r>
              <a:rPr lang="en-US" dirty="0" smtClean="0"/>
              <a:t>* Or maybe a bit more, due to NATs hiding multiple end users behind a single public IP address</a:t>
            </a:r>
            <a:endParaRPr lang="en-US" dirty="0"/>
          </a:p>
        </p:txBody>
      </p:sp>
    </p:spTree>
    <p:extLst>
      <p:ext uri="{BB962C8B-B14F-4D97-AF65-F5344CB8AC3E}">
        <p14:creationId xmlns:p14="http://schemas.microsoft.com/office/powerpoint/2010/main" val="19248005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5-21 at 6.08.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84769"/>
          </a:xfrm>
          <a:prstGeom prst="rect">
            <a:avLst/>
          </a:prstGeom>
        </p:spPr>
      </p:pic>
    </p:spTree>
    <p:extLst>
      <p:ext uri="{BB962C8B-B14F-4D97-AF65-F5344CB8AC3E}">
        <p14:creationId xmlns:p14="http://schemas.microsoft.com/office/powerpoint/2010/main" val="14271279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Online Privacy? Really?</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It’s hard to believe that today’s Internet respects personal privacy when it seems that around 1 in 400 users have attracted some kind of digital stalker that tracks the URLs they visit.</a:t>
            </a:r>
            <a:endParaRPr lang="en-US" dirty="0"/>
          </a:p>
        </p:txBody>
      </p:sp>
    </p:spTree>
    <p:extLst>
      <p:ext uri="{BB962C8B-B14F-4D97-AF65-F5344CB8AC3E}">
        <p14:creationId xmlns:p14="http://schemas.microsoft.com/office/powerpoint/2010/main" val="28822540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62"/>
            <a:ext cx="8229600" cy="1143000"/>
          </a:xfrm>
        </p:spPr>
        <p:txBody>
          <a:bodyPr>
            <a:normAutofit fontScale="90000"/>
          </a:bodyPr>
          <a:lstStyle/>
          <a:p>
            <a:r>
              <a:rPr lang="en-US" dirty="0" smtClean="0">
                <a:solidFill>
                  <a:srgbClr val="984807"/>
                </a:solidFill>
                <a:latin typeface="Powderfinger Type"/>
                <a:cs typeface="Powderfinger Type"/>
              </a:rPr>
              <a:t>Stalking Rates by Country</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031254"/>
            <a:ext cx="8229600" cy="4525963"/>
          </a:xfrm>
        </p:spPr>
        <p:txBody>
          <a:bodyPr>
            <a:noAutofit/>
          </a:bodyPr>
          <a:lstStyle/>
          <a:p>
            <a:pPr marL="0" indent="0">
              <a:spcBef>
                <a:spcPts val="0"/>
              </a:spcBef>
              <a:buNone/>
            </a:pPr>
            <a:r>
              <a:rPr lang="en-US" sz="1200" dirty="0" smtClean="0">
                <a:solidFill>
                  <a:srgbClr val="0000FF"/>
                </a:solidFill>
                <a:latin typeface="Lucida Console"/>
                <a:cs typeface="Lucida Console"/>
              </a:rPr>
              <a:t>CC     Samples  Stalked Rate/1,000,000    Country</a:t>
            </a:r>
          </a:p>
          <a:p>
            <a:pPr marL="0" indent="0">
              <a:spcBef>
                <a:spcPts val="0"/>
              </a:spcBef>
              <a:buNone/>
            </a:pPr>
            <a:r>
              <a:rPr lang="en-US" sz="1200" dirty="0">
                <a:latin typeface="Lucida Console"/>
                <a:cs typeface="Lucida Console"/>
              </a:rPr>
              <a:t>IR </a:t>
            </a:r>
            <a:r>
              <a:rPr lang="en-US" sz="1200" dirty="0" smtClean="0">
                <a:latin typeface="Lucida Console"/>
                <a:cs typeface="Lucida Console"/>
              </a:rPr>
              <a:t>        674      111  164,688   Iran </a:t>
            </a:r>
            <a:r>
              <a:rPr lang="en-US" sz="1200" dirty="0">
                <a:latin typeface="Lucida Console"/>
                <a:cs typeface="Lucida Console"/>
              </a:rPr>
              <a:t>(Islamic Republic of)</a:t>
            </a:r>
          </a:p>
          <a:p>
            <a:pPr marL="0" indent="0">
              <a:spcBef>
                <a:spcPts val="0"/>
              </a:spcBef>
              <a:buNone/>
            </a:pPr>
            <a:r>
              <a:rPr lang="en-US" sz="1200" dirty="0">
                <a:latin typeface="Lucida Console"/>
                <a:cs typeface="Lucida Console"/>
              </a:rPr>
              <a:t>LA </a:t>
            </a:r>
            <a:r>
              <a:rPr lang="en-US" sz="1200" dirty="0" smtClean="0">
                <a:latin typeface="Lucida Console"/>
                <a:cs typeface="Lucida Console"/>
              </a:rPr>
              <a:t>     28,506    2,875  100,855   Lao </a:t>
            </a:r>
            <a:r>
              <a:rPr lang="en-US" sz="1200" dirty="0">
                <a:latin typeface="Lucida Console"/>
                <a:cs typeface="Lucida Console"/>
              </a:rPr>
              <a:t>People's Democratic Republic</a:t>
            </a:r>
          </a:p>
          <a:p>
            <a:pPr marL="0" indent="0">
              <a:spcBef>
                <a:spcPts val="0"/>
              </a:spcBef>
              <a:buNone/>
            </a:pPr>
            <a:r>
              <a:rPr lang="en-US" sz="1200" dirty="0">
                <a:latin typeface="Lucida Console"/>
                <a:cs typeface="Lucida Console"/>
              </a:rPr>
              <a:t>MO </a:t>
            </a:r>
            <a:r>
              <a:rPr lang="en-US" sz="1200" dirty="0" smtClean="0">
                <a:latin typeface="Lucida Console"/>
                <a:cs typeface="Lucida Console"/>
              </a:rPr>
              <a:t>     38,761    2,954   76,210   Macao </a:t>
            </a:r>
            <a:r>
              <a:rPr lang="en-US" sz="1200" dirty="0">
                <a:latin typeface="Lucida Console"/>
                <a:cs typeface="Lucida Console"/>
              </a:rPr>
              <a:t>Special Administrative Region of China</a:t>
            </a:r>
          </a:p>
          <a:p>
            <a:pPr marL="0" indent="0">
              <a:spcBef>
                <a:spcPts val="0"/>
              </a:spcBef>
              <a:buNone/>
            </a:pPr>
            <a:r>
              <a:rPr lang="is-IS" sz="1200" dirty="0">
                <a:latin typeface="Lucida Console"/>
                <a:cs typeface="Lucida Console"/>
              </a:rPr>
              <a:t>SG </a:t>
            </a:r>
            <a:r>
              <a:rPr lang="is-IS" sz="1200" dirty="0" smtClean="0">
                <a:latin typeface="Lucida Console"/>
                <a:cs typeface="Lucida Console"/>
              </a:rPr>
              <a:t>    240,188   17,406   72,468   Singapore </a:t>
            </a:r>
            <a:endParaRPr lang="is-IS" sz="1200" dirty="0">
              <a:latin typeface="Lucida Console"/>
              <a:cs typeface="Lucida Console"/>
            </a:endParaRPr>
          </a:p>
          <a:p>
            <a:pPr marL="0" indent="0">
              <a:spcBef>
                <a:spcPts val="0"/>
              </a:spcBef>
              <a:buNone/>
            </a:pPr>
            <a:r>
              <a:rPr lang="en-US" sz="1200" dirty="0" smtClean="0">
                <a:latin typeface="Lucida Console"/>
                <a:cs typeface="Lucida Console"/>
              </a:rPr>
              <a:t>HK     486,101   22,136   45,537   Hong </a:t>
            </a:r>
            <a:r>
              <a:rPr lang="en-US" sz="1200" dirty="0">
                <a:latin typeface="Lucida Console"/>
                <a:cs typeface="Lucida Console"/>
              </a:rPr>
              <a:t>Kong Special Administrative Region of China</a:t>
            </a:r>
          </a:p>
          <a:p>
            <a:pPr marL="0" indent="0">
              <a:spcBef>
                <a:spcPts val="0"/>
              </a:spcBef>
              <a:buNone/>
            </a:pPr>
            <a:r>
              <a:rPr lang="en-US" sz="1200" dirty="0">
                <a:latin typeface="Lucida Console"/>
                <a:cs typeface="Lucida Console"/>
              </a:rPr>
              <a:t>CN </a:t>
            </a:r>
            <a:r>
              <a:rPr lang="en-US" sz="1200" dirty="0" smtClean="0">
                <a:latin typeface="Lucida Console"/>
                <a:cs typeface="Lucida Console"/>
              </a:rPr>
              <a:t> 10,419,638  435,040   41,751   China </a:t>
            </a:r>
            <a:endParaRPr lang="en-US" sz="1200" dirty="0">
              <a:latin typeface="Lucida Console"/>
              <a:cs typeface="Lucida Console"/>
            </a:endParaRPr>
          </a:p>
          <a:p>
            <a:pPr marL="0" indent="0">
              <a:spcBef>
                <a:spcPts val="0"/>
              </a:spcBef>
              <a:buNone/>
            </a:pPr>
            <a:r>
              <a:rPr lang="en-US" sz="1200" dirty="0">
                <a:latin typeface="Lucida Console"/>
                <a:cs typeface="Lucida Console"/>
              </a:rPr>
              <a:t>GB </a:t>
            </a:r>
            <a:r>
              <a:rPr lang="en-US" sz="1200" dirty="0" smtClean="0">
                <a:latin typeface="Lucida Console"/>
                <a:cs typeface="Lucida Console"/>
              </a:rPr>
              <a:t>    872,124   28,845   33,074   United </a:t>
            </a:r>
            <a:r>
              <a:rPr lang="en-US" sz="1200" dirty="0">
                <a:latin typeface="Lucida Console"/>
                <a:cs typeface="Lucida Console"/>
              </a:rPr>
              <a:t>Kingdom of Great Britain and Northern Ireland</a:t>
            </a:r>
          </a:p>
          <a:p>
            <a:pPr marL="0" indent="0">
              <a:spcBef>
                <a:spcPts val="0"/>
              </a:spcBef>
              <a:buNone/>
            </a:pPr>
            <a:r>
              <a:rPr lang="pl-PL" sz="1200" dirty="0" smtClean="0">
                <a:latin typeface="Lucida Console"/>
                <a:cs typeface="Lucida Console"/>
              </a:rPr>
              <a:t>TW   1,769,367   36,823   20,811   Taiwan </a:t>
            </a:r>
            <a:endParaRPr lang="pl-PL" sz="1200" dirty="0">
              <a:latin typeface="Lucida Console"/>
              <a:cs typeface="Lucida Console"/>
            </a:endParaRPr>
          </a:p>
          <a:p>
            <a:pPr marL="0" indent="0">
              <a:spcBef>
                <a:spcPts val="0"/>
              </a:spcBef>
              <a:buNone/>
            </a:pPr>
            <a:r>
              <a:rPr lang="pl-PL" sz="1200" dirty="0" smtClean="0">
                <a:latin typeface="Lucida Console"/>
                <a:cs typeface="Lucida Console"/>
              </a:rPr>
              <a:t>JP   1,500,779   23,971   15,972   Japan </a:t>
            </a:r>
            <a:endParaRPr lang="pl-PL" sz="1200" dirty="0">
              <a:latin typeface="Lucida Console"/>
              <a:cs typeface="Lucida Console"/>
            </a:endParaRPr>
          </a:p>
          <a:p>
            <a:pPr marL="0" indent="0">
              <a:spcBef>
                <a:spcPts val="0"/>
              </a:spcBef>
              <a:buNone/>
            </a:pPr>
            <a:r>
              <a:rPr lang="hr-HR" sz="1200" dirty="0">
                <a:latin typeface="Lucida Console"/>
                <a:cs typeface="Lucida Console"/>
              </a:rPr>
              <a:t>AU </a:t>
            </a:r>
            <a:r>
              <a:rPr lang="hr-HR" sz="1200" dirty="0" smtClean="0">
                <a:latin typeface="Lucida Console"/>
                <a:cs typeface="Lucida Console"/>
              </a:rPr>
              <a:t>    293,193    4,620   15,757   Australia </a:t>
            </a:r>
            <a:endParaRPr lang="hr-HR" sz="1200" dirty="0">
              <a:latin typeface="Lucida Console"/>
              <a:cs typeface="Lucida Console"/>
            </a:endParaRPr>
          </a:p>
          <a:p>
            <a:pPr marL="0" indent="0">
              <a:spcBef>
                <a:spcPts val="0"/>
              </a:spcBef>
              <a:buNone/>
            </a:pPr>
            <a:r>
              <a:rPr lang="en-US" sz="1200" dirty="0">
                <a:latin typeface="Lucida Console"/>
                <a:cs typeface="Lucida Console"/>
              </a:rPr>
              <a:t>US </a:t>
            </a:r>
            <a:r>
              <a:rPr lang="en-US" sz="1200" dirty="0" smtClean="0">
                <a:latin typeface="Lucida Console"/>
                <a:cs typeface="Lucida Console"/>
              </a:rPr>
              <a:t>  4,491,711   53,370   11,881   United </a:t>
            </a:r>
            <a:r>
              <a:rPr lang="en-US" sz="1200" dirty="0">
                <a:latin typeface="Lucida Console"/>
                <a:cs typeface="Lucida Console"/>
              </a:rPr>
              <a:t>States of America</a:t>
            </a:r>
          </a:p>
          <a:p>
            <a:pPr marL="0" indent="0">
              <a:spcBef>
                <a:spcPts val="0"/>
              </a:spcBef>
              <a:buNone/>
            </a:pPr>
            <a:r>
              <a:rPr lang="en-US" sz="1200" dirty="0">
                <a:latin typeface="Lucida Console"/>
                <a:cs typeface="Lucida Console"/>
              </a:rPr>
              <a:t>MY </a:t>
            </a:r>
            <a:r>
              <a:rPr lang="en-US" sz="1200" dirty="0" smtClean="0">
                <a:latin typeface="Lucida Console"/>
                <a:cs typeface="Lucida Console"/>
              </a:rPr>
              <a:t>  1,035,434   10,214    9,864   Malaysia </a:t>
            </a:r>
            <a:endParaRPr lang="en-US" sz="1200" dirty="0">
              <a:latin typeface="Lucida Console"/>
              <a:cs typeface="Lucida Console"/>
            </a:endParaRPr>
          </a:p>
          <a:p>
            <a:pPr marL="0" indent="0">
              <a:spcBef>
                <a:spcPts val="0"/>
              </a:spcBef>
              <a:buNone/>
            </a:pPr>
            <a:r>
              <a:rPr lang="en-US" sz="1200" dirty="0">
                <a:latin typeface="Lucida Console"/>
                <a:cs typeface="Lucida Console"/>
              </a:rPr>
              <a:t>AL </a:t>
            </a:r>
            <a:r>
              <a:rPr lang="en-US" sz="1200" dirty="0" smtClean="0">
                <a:latin typeface="Lucida Console"/>
                <a:cs typeface="Lucida Console"/>
              </a:rPr>
              <a:t>    437,399    4,043    9,243   Albania </a:t>
            </a:r>
            <a:endParaRPr lang="en-US" sz="1200" dirty="0">
              <a:latin typeface="Lucida Console"/>
              <a:cs typeface="Lucida Console"/>
            </a:endParaRPr>
          </a:p>
          <a:p>
            <a:pPr marL="0" indent="0">
              <a:spcBef>
                <a:spcPts val="0"/>
              </a:spcBef>
              <a:buNone/>
            </a:pPr>
            <a:r>
              <a:rPr lang="en-US" sz="1200" dirty="0" smtClean="0">
                <a:latin typeface="Lucida Console"/>
                <a:cs typeface="Lucida Console"/>
              </a:rPr>
              <a:t>CA     947,922    6,244    6,587   Canada </a:t>
            </a:r>
            <a:endParaRPr lang="en-US" sz="1200" dirty="0">
              <a:latin typeface="Lucida Console"/>
              <a:cs typeface="Lucida Console"/>
            </a:endParaRPr>
          </a:p>
          <a:p>
            <a:pPr marL="0" indent="0">
              <a:spcBef>
                <a:spcPts val="0"/>
              </a:spcBef>
              <a:buNone/>
            </a:pPr>
            <a:r>
              <a:rPr lang="en-US" sz="1200" dirty="0">
                <a:latin typeface="Lucida Console"/>
                <a:cs typeface="Lucida Console"/>
              </a:rPr>
              <a:t>KH </a:t>
            </a:r>
            <a:r>
              <a:rPr lang="en-US" sz="1200" dirty="0" smtClean="0">
                <a:latin typeface="Lucida Console"/>
                <a:cs typeface="Lucida Console"/>
              </a:rPr>
              <a:t>    143,886      897    6,234   Cambodia </a:t>
            </a:r>
            <a:endParaRPr lang="en-US" sz="1200" dirty="0">
              <a:latin typeface="Lucida Console"/>
              <a:cs typeface="Lucida Console"/>
            </a:endParaRPr>
          </a:p>
          <a:p>
            <a:pPr marL="0" indent="0">
              <a:spcBef>
                <a:spcPts val="0"/>
              </a:spcBef>
              <a:buNone/>
            </a:pPr>
            <a:r>
              <a:rPr lang="tr-TR" sz="1200" dirty="0">
                <a:latin typeface="Lucida Console"/>
                <a:cs typeface="Lucida Console"/>
              </a:rPr>
              <a:t>MM </a:t>
            </a:r>
            <a:r>
              <a:rPr lang="tr-TR" sz="1200" dirty="0" smtClean="0">
                <a:latin typeface="Lucida Console"/>
                <a:cs typeface="Lucida Console"/>
              </a:rPr>
              <a:t>     16,411       97    5,910   Myanmar </a:t>
            </a:r>
            <a:endParaRPr lang="tr-TR" sz="1200" dirty="0">
              <a:latin typeface="Lucida Console"/>
              <a:cs typeface="Lucida Console"/>
            </a:endParaRPr>
          </a:p>
          <a:p>
            <a:pPr marL="0" indent="0">
              <a:spcBef>
                <a:spcPts val="0"/>
              </a:spcBef>
              <a:buNone/>
            </a:pPr>
            <a:r>
              <a:rPr lang="de-DE" sz="1200" dirty="0" smtClean="0">
                <a:latin typeface="Lucida Console"/>
                <a:cs typeface="Lucida Console"/>
              </a:rPr>
              <a:t>MK     458,820    2,214    4,825   The </a:t>
            </a:r>
            <a:r>
              <a:rPr lang="de-DE" sz="1200" dirty="0" err="1">
                <a:latin typeface="Lucida Console"/>
                <a:cs typeface="Lucida Console"/>
              </a:rPr>
              <a:t>former</a:t>
            </a:r>
            <a:r>
              <a:rPr lang="de-DE" sz="1200" dirty="0">
                <a:latin typeface="Lucida Console"/>
                <a:cs typeface="Lucida Console"/>
              </a:rPr>
              <a:t> </a:t>
            </a:r>
            <a:r>
              <a:rPr lang="de-DE" sz="1200" dirty="0" err="1">
                <a:latin typeface="Lucida Console"/>
                <a:cs typeface="Lucida Console"/>
              </a:rPr>
              <a:t>Yugoslav</a:t>
            </a:r>
            <a:r>
              <a:rPr lang="de-DE" sz="1200" dirty="0">
                <a:latin typeface="Lucida Console"/>
                <a:cs typeface="Lucida Console"/>
              </a:rPr>
              <a:t> </a:t>
            </a:r>
            <a:r>
              <a:rPr lang="de-DE" sz="1200" dirty="0" err="1">
                <a:latin typeface="Lucida Console"/>
                <a:cs typeface="Lucida Console"/>
              </a:rPr>
              <a:t>Republic</a:t>
            </a:r>
            <a:r>
              <a:rPr lang="de-DE" sz="1200" dirty="0">
                <a:latin typeface="Lucida Console"/>
                <a:cs typeface="Lucida Console"/>
              </a:rPr>
              <a:t> </a:t>
            </a:r>
            <a:r>
              <a:rPr lang="de-DE" sz="1200" dirty="0" err="1">
                <a:latin typeface="Lucida Console"/>
                <a:cs typeface="Lucida Console"/>
              </a:rPr>
              <a:t>of</a:t>
            </a:r>
            <a:r>
              <a:rPr lang="de-DE" sz="1200" dirty="0">
                <a:latin typeface="Lucida Console"/>
                <a:cs typeface="Lucida Console"/>
              </a:rPr>
              <a:t> </a:t>
            </a:r>
            <a:r>
              <a:rPr lang="de-DE" sz="1200" dirty="0" err="1">
                <a:latin typeface="Lucida Console"/>
                <a:cs typeface="Lucida Console"/>
              </a:rPr>
              <a:t>Macedonia</a:t>
            </a:r>
            <a:endParaRPr lang="de-DE" sz="1200" dirty="0">
              <a:latin typeface="Lucida Console"/>
              <a:cs typeface="Lucida Console"/>
            </a:endParaRPr>
          </a:p>
          <a:p>
            <a:pPr marL="0" indent="0">
              <a:spcBef>
                <a:spcPts val="0"/>
              </a:spcBef>
              <a:buNone/>
            </a:pPr>
            <a:r>
              <a:rPr lang="cs-CZ" sz="1200" dirty="0">
                <a:latin typeface="Lucida Console"/>
                <a:cs typeface="Lucida Console"/>
              </a:rPr>
              <a:t>BZ </a:t>
            </a:r>
            <a:r>
              <a:rPr lang="cs-CZ" sz="1200" dirty="0" smtClean="0">
                <a:latin typeface="Lucida Console"/>
                <a:cs typeface="Lucida Console"/>
              </a:rPr>
              <a:t>      8,139       35    4,300   Belize </a:t>
            </a:r>
            <a:endParaRPr lang="cs-CZ" sz="1200" dirty="0">
              <a:latin typeface="Lucida Console"/>
              <a:cs typeface="Lucida Console"/>
            </a:endParaRPr>
          </a:p>
          <a:p>
            <a:pPr marL="0" indent="0">
              <a:spcBef>
                <a:spcPts val="0"/>
              </a:spcBef>
              <a:buNone/>
            </a:pPr>
            <a:r>
              <a:rPr lang="cs-CZ" sz="1200" dirty="0">
                <a:latin typeface="Lucida Console"/>
                <a:cs typeface="Lucida Console"/>
              </a:rPr>
              <a:t>MN </a:t>
            </a:r>
            <a:r>
              <a:rPr lang="cs-CZ" sz="1200" dirty="0" smtClean="0">
                <a:latin typeface="Lucida Console"/>
                <a:cs typeface="Lucida Console"/>
              </a:rPr>
              <a:t>     57,622      233    4,043   </a:t>
            </a:r>
            <a:r>
              <a:rPr lang="cs-CZ" sz="1200" dirty="0" err="1" smtClean="0">
                <a:latin typeface="Lucida Console"/>
                <a:cs typeface="Lucida Console"/>
              </a:rPr>
              <a:t>Mongolia</a:t>
            </a:r>
            <a:r>
              <a:rPr lang="cs-CZ" sz="1200" dirty="0" smtClean="0">
                <a:latin typeface="Lucida Console"/>
                <a:cs typeface="Lucida Console"/>
              </a:rPr>
              <a:t> </a:t>
            </a:r>
            <a:endParaRPr lang="cs-CZ" sz="1200" dirty="0">
              <a:latin typeface="Lucida Console"/>
              <a:cs typeface="Lucida Console"/>
            </a:endParaRPr>
          </a:p>
          <a:p>
            <a:pPr marL="0" indent="0">
              <a:spcBef>
                <a:spcPts val="0"/>
              </a:spcBef>
              <a:buNone/>
            </a:pPr>
            <a:r>
              <a:rPr lang="pl-PL" sz="1200" dirty="0">
                <a:latin typeface="Lucida Console"/>
                <a:cs typeface="Lucida Console"/>
              </a:rPr>
              <a:t>NZ </a:t>
            </a:r>
            <a:r>
              <a:rPr lang="pl-PL" sz="1200" dirty="0" smtClean="0">
                <a:latin typeface="Lucida Console"/>
                <a:cs typeface="Lucida Console"/>
              </a:rPr>
              <a:t>    344,951    1,385    4,015   New </a:t>
            </a:r>
            <a:r>
              <a:rPr lang="pl-PL" sz="1200" dirty="0" err="1">
                <a:latin typeface="Lucida Console"/>
                <a:cs typeface="Lucida Console"/>
              </a:rPr>
              <a:t>Zealand</a:t>
            </a:r>
            <a:endParaRPr lang="pl-PL" sz="1200" dirty="0">
              <a:latin typeface="Lucida Console"/>
              <a:cs typeface="Lucida Console"/>
            </a:endParaRPr>
          </a:p>
          <a:p>
            <a:pPr marL="0" indent="0">
              <a:spcBef>
                <a:spcPts val="0"/>
              </a:spcBef>
              <a:buNone/>
            </a:pPr>
            <a:r>
              <a:rPr lang="de-DE" sz="1200" dirty="0" smtClean="0">
                <a:latin typeface="Lucida Console"/>
                <a:cs typeface="Lucida Console"/>
              </a:rPr>
              <a:t>CV       3,742       14    3,741   Cape </a:t>
            </a:r>
            <a:r>
              <a:rPr lang="de-DE" sz="1200" dirty="0">
                <a:latin typeface="Lucida Console"/>
                <a:cs typeface="Lucida Console"/>
              </a:rPr>
              <a:t>Verde</a:t>
            </a:r>
          </a:p>
          <a:p>
            <a:pPr marL="0" indent="0">
              <a:spcBef>
                <a:spcPts val="0"/>
              </a:spcBef>
              <a:buNone/>
            </a:pPr>
            <a:r>
              <a:rPr lang="pl-PL" sz="1200" dirty="0">
                <a:latin typeface="Lucida Console"/>
                <a:cs typeface="Lucida Console"/>
              </a:rPr>
              <a:t>ME </a:t>
            </a:r>
            <a:r>
              <a:rPr lang="pl-PL" sz="1200" dirty="0" smtClean="0">
                <a:latin typeface="Lucida Console"/>
                <a:cs typeface="Lucida Console"/>
              </a:rPr>
              <a:t>    223,005      775    3,475   Montenegro</a:t>
            </a:r>
            <a:endParaRPr lang="pl-PL" sz="1200" dirty="0">
              <a:latin typeface="Lucida Console"/>
              <a:cs typeface="Lucida Console"/>
            </a:endParaRPr>
          </a:p>
          <a:p>
            <a:pPr marL="0" indent="0">
              <a:spcBef>
                <a:spcPts val="0"/>
              </a:spcBef>
              <a:buNone/>
            </a:pPr>
            <a:r>
              <a:rPr lang="hr-HR" sz="1200" dirty="0">
                <a:latin typeface="Lucida Console"/>
                <a:cs typeface="Lucida Console"/>
              </a:rPr>
              <a:t>FJ </a:t>
            </a:r>
            <a:r>
              <a:rPr lang="hr-HR" sz="1200" dirty="0" smtClean="0">
                <a:latin typeface="Lucida Console"/>
                <a:cs typeface="Lucida Console"/>
              </a:rPr>
              <a:t>     14,892       47    3,156   Fiji </a:t>
            </a:r>
            <a:endParaRPr lang="hr-HR" sz="1200" dirty="0">
              <a:latin typeface="Lucida Console"/>
              <a:cs typeface="Lucida Console"/>
            </a:endParaRPr>
          </a:p>
          <a:p>
            <a:pPr marL="0" indent="0">
              <a:spcBef>
                <a:spcPts val="0"/>
              </a:spcBef>
              <a:buNone/>
            </a:pPr>
            <a:r>
              <a:rPr lang="en-US" sz="1200" dirty="0">
                <a:latin typeface="Lucida Console"/>
                <a:cs typeface="Lucida Console"/>
              </a:rPr>
              <a:t>SR </a:t>
            </a:r>
            <a:r>
              <a:rPr lang="en-US" sz="1200" dirty="0" smtClean="0">
                <a:latin typeface="Lucida Console"/>
                <a:cs typeface="Lucida Console"/>
              </a:rPr>
              <a:t>     44,116      136    3,082   Suriname </a:t>
            </a:r>
            <a:endParaRPr lang="en-US" sz="1200" dirty="0">
              <a:latin typeface="Lucida Console"/>
              <a:cs typeface="Lucida Console"/>
            </a:endParaRPr>
          </a:p>
          <a:p>
            <a:pPr marL="0" indent="0">
              <a:spcBef>
                <a:spcPts val="0"/>
              </a:spcBef>
              <a:buNone/>
            </a:pPr>
            <a:r>
              <a:rPr lang="pl-PL" sz="1200" dirty="0">
                <a:latin typeface="Lucida Console"/>
                <a:cs typeface="Lucida Console"/>
              </a:rPr>
              <a:t>AW </a:t>
            </a:r>
            <a:r>
              <a:rPr lang="pl-PL" sz="1200" dirty="0" smtClean="0">
                <a:latin typeface="Lucida Console"/>
                <a:cs typeface="Lucida Console"/>
              </a:rPr>
              <a:t>     11,123       34    3,056   Aruba </a:t>
            </a:r>
            <a:endParaRPr lang="pl-PL" sz="1200" dirty="0">
              <a:latin typeface="Lucida Console"/>
              <a:cs typeface="Lucida Console"/>
            </a:endParaRPr>
          </a:p>
        </p:txBody>
      </p:sp>
      <p:sp>
        <p:nvSpPr>
          <p:cNvPr id="4" name="TextBox 3"/>
          <p:cNvSpPr txBox="1"/>
          <p:nvPr/>
        </p:nvSpPr>
        <p:spPr>
          <a:xfrm rot="20661229">
            <a:off x="5094354" y="5394751"/>
            <a:ext cx="4006225" cy="646331"/>
          </a:xfrm>
          <a:prstGeom prst="rect">
            <a:avLst/>
          </a:prstGeom>
          <a:noFill/>
        </p:spPr>
        <p:txBody>
          <a:bodyPr wrap="none" rtlCol="0">
            <a:spAutoFit/>
          </a:bodyPr>
          <a:lstStyle/>
          <a:p>
            <a:r>
              <a:rPr lang="en-US" dirty="0" smtClean="0">
                <a:solidFill>
                  <a:srgbClr val="0000FF"/>
                </a:solidFill>
                <a:latin typeface="AhnbergHand"/>
                <a:cs typeface="AhnbergHand"/>
              </a:rPr>
              <a:t>The top 25 countries in terms</a:t>
            </a:r>
          </a:p>
          <a:p>
            <a:r>
              <a:rPr lang="en-US" dirty="0">
                <a:solidFill>
                  <a:srgbClr val="0000FF"/>
                </a:solidFill>
                <a:latin typeface="AhnbergHand"/>
                <a:cs typeface="AhnbergHand"/>
              </a:rPr>
              <a:t>o</a:t>
            </a:r>
            <a:r>
              <a:rPr lang="en-US" dirty="0" smtClean="0">
                <a:solidFill>
                  <a:srgbClr val="0000FF"/>
                </a:solidFill>
                <a:latin typeface="AhnbergHand"/>
                <a:cs typeface="AhnbergHand"/>
              </a:rPr>
              <a:t>f observed URL stalking rates</a:t>
            </a:r>
            <a:endParaRPr lang="en-US" dirty="0">
              <a:solidFill>
                <a:srgbClr val="0000FF"/>
              </a:solidFill>
              <a:latin typeface="AhnbergHand"/>
              <a:cs typeface="AhnbergHand"/>
            </a:endParaRPr>
          </a:p>
        </p:txBody>
      </p:sp>
    </p:spTree>
    <p:extLst>
      <p:ext uri="{BB962C8B-B14F-4D97-AF65-F5344CB8AC3E}">
        <p14:creationId xmlns:p14="http://schemas.microsoft.com/office/powerpoint/2010/main" val="22486951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Counting Stalkers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431,749,774  unique URLs were presented back to us in this experiment, and we saw some 776,243  URLS that were presented to us more than once, from different source IP addresses</a:t>
            </a:r>
          </a:p>
          <a:p>
            <a:r>
              <a:rPr lang="en-US" dirty="0" smtClean="0"/>
              <a:t>The subsequent presentations came from 8,309 distinct source networks (/24s)</a:t>
            </a:r>
            <a:endParaRPr lang="en-US" dirty="0"/>
          </a:p>
        </p:txBody>
      </p:sp>
    </p:spTree>
    <p:extLst>
      <p:ext uri="{BB962C8B-B14F-4D97-AF65-F5344CB8AC3E}">
        <p14:creationId xmlns:p14="http://schemas.microsoft.com/office/powerpoint/2010/main" val="31699612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38"/>
            <a:ext cx="8229600" cy="1143000"/>
          </a:xfrm>
        </p:spPr>
        <p:txBody>
          <a:bodyPr/>
          <a:lstStyle/>
          <a:p>
            <a:r>
              <a:rPr lang="en-US" dirty="0" smtClean="0">
                <a:solidFill>
                  <a:srgbClr val="984807"/>
                </a:solidFill>
                <a:latin typeface="Powderfinger Type"/>
                <a:cs typeface="Powderfinger Type"/>
              </a:rPr>
              <a:t>Top Stalker Subnets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263080"/>
            <a:ext cx="8753740" cy="4938323"/>
          </a:xfrm>
        </p:spPr>
        <p:txBody>
          <a:bodyPr>
            <a:noAutofit/>
          </a:bodyPr>
          <a:lstStyle/>
          <a:p>
            <a:pPr marL="0" indent="0">
              <a:buNone/>
            </a:pPr>
            <a:r>
              <a:rPr lang="nl-NL" sz="1000" b="1" dirty="0" smtClean="0">
                <a:solidFill>
                  <a:srgbClr val="0000FF"/>
                </a:solidFill>
                <a:latin typeface="Lucida Console"/>
                <a:cs typeface="Lucida Console"/>
              </a:rPr>
              <a:t>Rank	   IP Net		</a:t>
            </a:r>
            <a:r>
              <a:rPr lang="nl-NL" sz="1000" b="1" dirty="0" err="1" smtClean="0">
                <a:solidFill>
                  <a:srgbClr val="0000FF"/>
                </a:solidFill>
                <a:latin typeface="Lucida Console"/>
                <a:cs typeface="Lucida Console"/>
              </a:rPr>
              <a:t>Count</a:t>
            </a:r>
            <a:r>
              <a:rPr lang="nl-NL" sz="1000" b="1" dirty="0" smtClean="0">
                <a:solidFill>
                  <a:srgbClr val="0000FF"/>
                </a:solidFill>
                <a:latin typeface="Lucida Console"/>
                <a:cs typeface="Lucida Console"/>
              </a:rPr>
              <a:t>		AVG Delay    AS	</a:t>
            </a:r>
            <a:r>
              <a:rPr lang="nl-NL" sz="1000" b="1" dirty="0" err="1" smtClean="0">
                <a:solidFill>
                  <a:srgbClr val="0000FF"/>
                </a:solidFill>
                <a:latin typeface="Lucida Console"/>
                <a:cs typeface="Lucida Console"/>
              </a:rPr>
              <a:t>Description</a:t>
            </a:r>
            <a:endParaRPr lang="nl-NL" sz="1000" b="1" dirty="0" smtClean="0">
              <a:solidFill>
                <a:srgbClr val="0000FF"/>
              </a:solidFill>
              <a:latin typeface="Lucida Console"/>
              <a:cs typeface="Lucida Console"/>
            </a:endParaRPr>
          </a:p>
          <a:p>
            <a:pPr marL="0" indent="0">
              <a:buNone/>
            </a:pPr>
            <a:r>
              <a:rPr lang="nl-NL" sz="1000" dirty="0">
                <a:solidFill>
                  <a:srgbClr val="000000"/>
                </a:solidFill>
                <a:latin typeface="Menlo-Regular"/>
              </a:rPr>
              <a:t> 1      119.147.146.0  </a:t>
            </a:r>
            <a:r>
              <a:rPr lang="nl-NL" sz="1000" dirty="0" smtClean="0">
                <a:solidFill>
                  <a:srgbClr val="000000"/>
                </a:solidFill>
                <a:latin typeface="Menlo-Regular"/>
              </a:rPr>
              <a:t>339,855        122.6       </a:t>
            </a:r>
            <a:r>
              <a:rPr lang="nl-NL" sz="1000" dirty="0">
                <a:solidFill>
                  <a:srgbClr val="000000"/>
                </a:solidFill>
                <a:latin typeface="Menlo-Regular"/>
              </a:rPr>
              <a:t>4134 CHINANET-BACKBONE No.31,Jin-rong </a:t>
            </a:r>
            <a:r>
              <a:rPr lang="nl-NL" sz="1000" dirty="0" err="1">
                <a:solidFill>
                  <a:srgbClr val="000000"/>
                </a:solidFill>
                <a:latin typeface="Menlo-Regular"/>
              </a:rPr>
              <a:t>Street,CN</a:t>
            </a:r>
            <a:endParaRPr lang="nl-NL" sz="1000" dirty="0">
              <a:solidFill>
                <a:srgbClr val="000000"/>
              </a:solidFill>
              <a:latin typeface="Menlo-Regular"/>
            </a:endParaRPr>
          </a:p>
          <a:p>
            <a:pPr marL="0" indent="0">
              <a:buNone/>
            </a:pPr>
            <a:r>
              <a:rPr lang="pt-BR" sz="1000" dirty="0">
                <a:solidFill>
                  <a:srgbClr val="000000"/>
                </a:solidFill>
                <a:latin typeface="Menlo-Regular"/>
              </a:rPr>
              <a:t> 2       101.226.33.0   </a:t>
            </a:r>
            <a:r>
              <a:rPr lang="pt-BR" sz="1000" dirty="0" smtClean="0">
                <a:solidFill>
                  <a:srgbClr val="000000"/>
                </a:solidFill>
                <a:latin typeface="Menlo-Regular"/>
              </a:rPr>
              <a:t>53,181      1,502.2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 3      180.153.206.0   </a:t>
            </a:r>
            <a:r>
              <a:rPr lang="pt-BR" sz="1000" dirty="0" smtClean="0">
                <a:solidFill>
                  <a:srgbClr val="000000"/>
                </a:solidFill>
                <a:latin typeface="Menlo-Regular"/>
              </a:rPr>
              <a:t>51,592      1,528.0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en-US" sz="1000" dirty="0">
                <a:solidFill>
                  <a:srgbClr val="000000"/>
                </a:solidFill>
                <a:latin typeface="Menlo-Regular"/>
              </a:rPr>
              <a:t> 4       112.64.235.0   </a:t>
            </a:r>
            <a:r>
              <a:rPr lang="en-US" sz="1000" dirty="0" smtClean="0">
                <a:solidFill>
                  <a:srgbClr val="000000"/>
                </a:solidFill>
                <a:latin typeface="Menlo-Regular"/>
              </a:rPr>
              <a:t>33,067      1,470.8      </a:t>
            </a:r>
            <a:r>
              <a:rPr lang="en-US" sz="1000" dirty="0">
                <a:solidFill>
                  <a:srgbClr val="000000"/>
                </a:solidFill>
                <a:latin typeface="Menlo-Regular"/>
              </a:rPr>
              <a:t>17621 CNCGROUP-SH China Unicom Shanghai </a:t>
            </a:r>
            <a:r>
              <a:rPr lang="en-US" sz="1000" dirty="0" err="1">
                <a:solidFill>
                  <a:srgbClr val="000000"/>
                </a:solidFill>
                <a:latin typeface="Menlo-Regular"/>
              </a:rPr>
              <a:t>network,CN</a:t>
            </a:r>
            <a:endParaRPr lang="en-US" sz="1000" dirty="0">
              <a:solidFill>
                <a:srgbClr val="000000"/>
              </a:solidFill>
              <a:latin typeface="Menlo-Regular"/>
            </a:endParaRPr>
          </a:p>
          <a:p>
            <a:pPr marL="0" indent="0">
              <a:buNone/>
            </a:pPr>
            <a:r>
              <a:rPr lang="pt-BR" sz="1000" dirty="0">
                <a:solidFill>
                  <a:srgbClr val="000000"/>
                </a:solidFill>
                <a:latin typeface="Menlo-Regular"/>
              </a:rPr>
              <a:t> 5      180.153.214.0   </a:t>
            </a:r>
            <a:r>
              <a:rPr lang="pt-BR" sz="1000" dirty="0" smtClean="0">
                <a:solidFill>
                  <a:srgbClr val="000000"/>
                </a:solidFill>
                <a:latin typeface="Menlo-Regular"/>
              </a:rPr>
              <a:t>32,954      1,468.4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 6       101.226.66.0   </a:t>
            </a:r>
            <a:r>
              <a:rPr lang="pt-BR" sz="1000" dirty="0" smtClean="0">
                <a:solidFill>
                  <a:srgbClr val="000000"/>
                </a:solidFill>
                <a:latin typeface="Menlo-Regular"/>
              </a:rPr>
              <a:t>30,863      1,499.3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 7      180.153.163.0   </a:t>
            </a:r>
            <a:r>
              <a:rPr lang="pt-BR" sz="1000" dirty="0" smtClean="0">
                <a:solidFill>
                  <a:srgbClr val="000000"/>
                </a:solidFill>
                <a:latin typeface="Menlo-Regular"/>
              </a:rPr>
              <a:t>23,941      1,515.0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 8      180.153.201.0   </a:t>
            </a:r>
            <a:r>
              <a:rPr lang="pt-BR" sz="1000" dirty="0" smtClean="0">
                <a:solidFill>
                  <a:srgbClr val="000000"/>
                </a:solidFill>
                <a:latin typeface="Menlo-Regular"/>
              </a:rPr>
              <a:t>22,673      1,562.2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 9       101.226.89.0   </a:t>
            </a:r>
            <a:r>
              <a:rPr lang="pt-BR" sz="1000" dirty="0" smtClean="0">
                <a:solidFill>
                  <a:srgbClr val="000000"/>
                </a:solidFill>
                <a:latin typeface="Menlo-Regular"/>
              </a:rPr>
              <a:t>19,337      1,426.4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en-US" sz="1000" dirty="0">
                <a:solidFill>
                  <a:srgbClr val="000000"/>
                </a:solidFill>
                <a:latin typeface="Menlo-Regular"/>
              </a:rPr>
              <a:t>10        221.176.4.0   </a:t>
            </a:r>
            <a:r>
              <a:rPr lang="en-US" sz="1000" dirty="0" smtClean="0">
                <a:solidFill>
                  <a:srgbClr val="000000"/>
                </a:solidFill>
                <a:latin typeface="Menlo-Regular"/>
              </a:rPr>
              <a:t>14,019        855.7       </a:t>
            </a:r>
            <a:r>
              <a:rPr lang="en-US" sz="1000" dirty="0">
                <a:solidFill>
                  <a:srgbClr val="000000"/>
                </a:solidFill>
                <a:latin typeface="Menlo-Regular"/>
              </a:rPr>
              <a:t>9808 CMNET-GD Guangdong Mobile Communication </a:t>
            </a:r>
            <a:r>
              <a:rPr lang="en-US" sz="1000" dirty="0" err="1">
                <a:solidFill>
                  <a:srgbClr val="000000"/>
                </a:solidFill>
                <a:latin typeface="Menlo-Regular"/>
              </a:rPr>
              <a:t>Co.Ltd.,CN</a:t>
            </a:r>
            <a:endParaRPr lang="en-US" sz="1000" dirty="0">
              <a:solidFill>
                <a:srgbClr val="000000"/>
              </a:solidFill>
              <a:latin typeface="Menlo-Regular"/>
            </a:endParaRPr>
          </a:p>
          <a:p>
            <a:pPr marL="0" indent="0">
              <a:buNone/>
            </a:pPr>
            <a:r>
              <a:rPr lang="pt-BR" sz="1000" dirty="0">
                <a:solidFill>
                  <a:srgbClr val="000000"/>
                </a:solidFill>
                <a:latin typeface="Menlo-Regular"/>
              </a:rPr>
              <a:t>11       101.226.65.0   </a:t>
            </a:r>
            <a:r>
              <a:rPr lang="pt-BR" sz="1000" dirty="0" smtClean="0">
                <a:solidFill>
                  <a:srgbClr val="000000"/>
                </a:solidFill>
                <a:latin typeface="Menlo-Regular"/>
              </a:rPr>
              <a:t>13,604      1,519.9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12       101.226.51.0   </a:t>
            </a:r>
            <a:r>
              <a:rPr lang="pt-BR" sz="1000" dirty="0" smtClean="0">
                <a:solidFill>
                  <a:srgbClr val="000000"/>
                </a:solidFill>
                <a:latin typeface="Menlo-Regular"/>
              </a:rPr>
              <a:t>10,226      1,490.8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en-US" sz="1000" dirty="0">
                <a:solidFill>
                  <a:srgbClr val="000000"/>
                </a:solidFill>
                <a:latin typeface="Menlo-Regular"/>
              </a:rPr>
              <a:t>13       112.65.193.0    </a:t>
            </a:r>
            <a:r>
              <a:rPr lang="en-US" sz="1000" dirty="0" smtClean="0">
                <a:solidFill>
                  <a:srgbClr val="000000"/>
                </a:solidFill>
                <a:latin typeface="Menlo-Regular"/>
              </a:rPr>
              <a:t>8,619      1,555.5      </a:t>
            </a:r>
            <a:r>
              <a:rPr lang="en-US" sz="1000" dirty="0">
                <a:solidFill>
                  <a:srgbClr val="000000"/>
                </a:solidFill>
                <a:latin typeface="Menlo-Regular"/>
              </a:rPr>
              <a:t>17621 CNCGROUP-SH China Unicom Shanghai </a:t>
            </a:r>
            <a:r>
              <a:rPr lang="en-US" sz="1000" dirty="0" err="1">
                <a:solidFill>
                  <a:srgbClr val="000000"/>
                </a:solidFill>
                <a:latin typeface="Menlo-Regular"/>
              </a:rPr>
              <a:t>network,CN</a:t>
            </a:r>
            <a:endParaRPr lang="en-US" sz="1000" dirty="0">
              <a:solidFill>
                <a:srgbClr val="000000"/>
              </a:solidFill>
              <a:latin typeface="Menlo-Regular"/>
            </a:endParaRPr>
          </a:p>
          <a:p>
            <a:pPr marL="0" indent="0">
              <a:buNone/>
            </a:pPr>
            <a:r>
              <a:rPr lang="da-DK" sz="1000" dirty="0">
                <a:solidFill>
                  <a:srgbClr val="000000"/>
                </a:solidFill>
                <a:latin typeface="Menlo-Regular"/>
              </a:rPr>
              <a:t>14        66.249.93.0    </a:t>
            </a:r>
            <a:r>
              <a:rPr lang="da-DK" sz="1000" dirty="0" smtClean="0">
                <a:solidFill>
                  <a:srgbClr val="000000"/>
                </a:solidFill>
                <a:latin typeface="Menlo-Regular"/>
              </a:rPr>
              <a:t>8,306     31,355.1      </a:t>
            </a:r>
            <a:r>
              <a:rPr lang="da-DK" sz="1000" dirty="0">
                <a:solidFill>
                  <a:srgbClr val="000000"/>
                </a:solidFill>
                <a:latin typeface="Menlo-Regular"/>
              </a:rPr>
              <a:t>15169 GOOGLE - Google </a:t>
            </a:r>
            <a:r>
              <a:rPr lang="da-DK" sz="1000" dirty="0" err="1">
                <a:solidFill>
                  <a:srgbClr val="000000"/>
                </a:solidFill>
                <a:latin typeface="Menlo-Regular"/>
              </a:rPr>
              <a:t>Inc.,US</a:t>
            </a:r>
            <a:endParaRPr lang="da-DK" sz="1000" dirty="0">
              <a:solidFill>
                <a:srgbClr val="000000"/>
              </a:solidFill>
              <a:latin typeface="Menlo-Regular"/>
            </a:endParaRPr>
          </a:p>
          <a:p>
            <a:pPr marL="0" indent="0">
              <a:buNone/>
            </a:pPr>
            <a:r>
              <a:rPr lang="pt-BR" sz="1000" dirty="0">
                <a:solidFill>
                  <a:srgbClr val="000000"/>
                </a:solidFill>
                <a:latin typeface="Menlo-Regular"/>
              </a:rPr>
              <a:t>15      180.153.205.0    </a:t>
            </a:r>
            <a:r>
              <a:rPr lang="pt-BR" sz="1000" dirty="0" smtClean="0">
                <a:solidFill>
                  <a:srgbClr val="000000"/>
                </a:solidFill>
                <a:latin typeface="Menlo-Regular"/>
              </a:rPr>
              <a:t>6,816      1,557.0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16      180.153.114.0    </a:t>
            </a:r>
            <a:r>
              <a:rPr lang="pt-BR" sz="1000" dirty="0" smtClean="0">
                <a:solidFill>
                  <a:srgbClr val="000000"/>
                </a:solidFill>
                <a:latin typeface="Menlo-Regular"/>
              </a:rPr>
              <a:t>6,796      1,550.6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fr-FR" sz="1000" dirty="0">
                <a:solidFill>
                  <a:srgbClr val="000000"/>
                </a:solidFill>
                <a:latin typeface="Menlo-Regular"/>
              </a:rPr>
              <a:t>17         69.41.14.0    </a:t>
            </a:r>
            <a:r>
              <a:rPr lang="fr-FR" sz="1000" dirty="0" smtClean="0">
                <a:solidFill>
                  <a:srgbClr val="000000"/>
                </a:solidFill>
                <a:latin typeface="Menlo-Regular"/>
              </a:rPr>
              <a:t>5,724        810.0      </a:t>
            </a:r>
            <a:r>
              <a:rPr lang="fr-FR" sz="1000" dirty="0">
                <a:solidFill>
                  <a:srgbClr val="000000"/>
                </a:solidFill>
                <a:latin typeface="Menlo-Regular"/>
              </a:rPr>
              <a:t>47018 CE-BGPAC - Covenant </a:t>
            </a:r>
            <a:r>
              <a:rPr lang="fr-FR" sz="1000" dirty="0" err="1">
                <a:solidFill>
                  <a:srgbClr val="000000"/>
                </a:solidFill>
                <a:latin typeface="Menlo-Regular"/>
              </a:rPr>
              <a:t>Eyes</a:t>
            </a:r>
            <a:r>
              <a:rPr lang="fr-FR" sz="1000" dirty="0">
                <a:solidFill>
                  <a:srgbClr val="000000"/>
                </a:solidFill>
                <a:latin typeface="Menlo-Regular"/>
              </a:rPr>
              <a:t>, </a:t>
            </a:r>
            <a:r>
              <a:rPr lang="fr-FR" sz="1000" dirty="0" err="1">
                <a:solidFill>
                  <a:srgbClr val="000000"/>
                </a:solidFill>
                <a:latin typeface="Menlo-Regular"/>
              </a:rPr>
              <a:t>Inc.,US</a:t>
            </a:r>
            <a:endParaRPr lang="fr-FR" sz="1000" dirty="0">
              <a:solidFill>
                <a:srgbClr val="000000"/>
              </a:solidFill>
              <a:latin typeface="Menlo-Regular"/>
            </a:endParaRPr>
          </a:p>
          <a:p>
            <a:pPr marL="0" indent="0">
              <a:buNone/>
            </a:pPr>
            <a:r>
              <a:rPr lang="da-DK" sz="1000" dirty="0">
                <a:solidFill>
                  <a:srgbClr val="000000"/>
                </a:solidFill>
                <a:latin typeface="Menlo-Regular"/>
              </a:rPr>
              <a:t>18        66.249.81.0    </a:t>
            </a:r>
            <a:r>
              <a:rPr lang="da-DK" sz="1000" dirty="0" smtClean="0">
                <a:solidFill>
                  <a:srgbClr val="000000"/>
                </a:solidFill>
                <a:latin typeface="Menlo-Regular"/>
              </a:rPr>
              <a:t>5,218     38,095.9      </a:t>
            </a:r>
            <a:r>
              <a:rPr lang="da-DK" sz="1000" dirty="0">
                <a:solidFill>
                  <a:srgbClr val="000000"/>
                </a:solidFill>
                <a:latin typeface="Menlo-Regular"/>
              </a:rPr>
              <a:t>15169 GOOGLE - Google </a:t>
            </a:r>
            <a:r>
              <a:rPr lang="da-DK" sz="1000" dirty="0" err="1">
                <a:solidFill>
                  <a:srgbClr val="000000"/>
                </a:solidFill>
                <a:latin typeface="Menlo-Regular"/>
              </a:rPr>
              <a:t>Inc.,US</a:t>
            </a:r>
            <a:endParaRPr lang="da-DK" sz="1000" dirty="0">
              <a:solidFill>
                <a:srgbClr val="000000"/>
              </a:solidFill>
              <a:latin typeface="Menlo-Regular"/>
            </a:endParaRPr>
          </a:p>
          <a:p>
            <a:pPr marL="0" indent="0">
              <a:buNone/>
            </a:pPr>
            <a:r>
              <a:rPr lang="da-DK" sz="1000" dirty="0">
                <a:solidFill>
                  <a:srgbClr val="000000"/>
                </a:solidFill>
                <a:latin typeface="Menlo-Regular"/>
              </a:rPr>
              <a:t>19        66.249.88.0    </a:t>
            </a:r>
            <a:r>
              <a:rPr lang="da-DK" sz="1000" dirty="0" smtClean="0">
                <a:solidFill>
                  <a:srgbClr val="000000"/>
                </a:solidFill>
                <a:latin typeface="Menlo-Regular"/>
              </a:rPr>
              <a:t>4,817     31,119.7      </a:t>
            </a:r>
            <a:r>
              <a:rPr lang="da-DK" sz="1000" dirty="0">
                <a:solidFill>
                  <a:srgbClr val="000000"/>
                </a:solidFill>
                <a:latin typeface="Menlo-Regular"/>
              </a:rPr>
              <a:t>15169 GOOGLE - Google </a:t>
            </a:r>
            <a:r>
              <a:rPr lang="da-DK" sz="1000" dirty="0" err="1">
                <a:solidFill>
                  <a:srgbClr val="000000"/>
                </a:solidFill>
                <a:latin typeface="Menlo-Regular"/>
              </a:rPr>
              <a:t>Inc.,US</a:t>
            </a:r>
            <a:endParaRPr lang="da-DK" sz="1000" dirty="0">
              <a:solidFill>
                <a:srgbClr val="000000"/>
              </a:solidFill>
              <a:latin typeface="Menlo-Regular"/>
            </a:endParaRPr>
          </a:p>
          <a:p>
            <a:pPr marL="0" indent="0">
              <a:buNone/>
            </a:pPr>
            <a:r>
              <a:rPr lang="da-DK" sz="1000" dirty="0">
                <a:solidFill>
                  <a:srgbClr val="000000"/>
                </a:solidFill>
                <a:latin typeface="Menlo-Regular"/>
              </a:rPr>
              <a:t>20        66.249.80.0    </a:t>
            </a:r>
            <a:r>
              <a:rPr lang="da-DK" sz="1000" dirty="0" smtClean="0">
                <a:solidFill>
                  <a:srgbClr val="000000"/>
                </a:solidFill>
                <a:latin typeface="Menlo-Regular"/>
              </a:rPr>
              <a:t>4,685     24,641.1      </a:t>
            </a:r>
            <a:r>
              <a:rPr lang="da-DK" sz="1000" dirty="0">
                <a:solidFill>
                  <a:srgbClr val="000000"/>
                </a:solidFill>
                <a:latin typeface="Menlo-Regular"/>
              </a:rPr>
              <a:t>15169 GOOGLE - Google </a:t>
            </a:r>
            <a:r>
              <a:rPr lang="da-DK" sz="1000" dirty="0" err="1">
                <a:solidFill>
                  <a:srgbClr val="000000"/>
                </a:solidFill>
                <a:latin typeface="Menlo-Regular"/>
              </a:rPr>
              <a:t>Inc.,US</a:t>
            </a:r>
            <a:endParaRPr lang="da-DK" sz="1000" dirty="0">
              <a:solidFill>
                <a:srgbClr val="000000"/>
              </a:solidFill>
              <a:latin typeface="Menlo-Regular"/>
            </a:endParaRPr>
          </a:p>
          <a:p>
            <a:pPr marL="0" indent="0">
              <a:buNone/>
            </a:pPr>
            <a:r>
              <a:rPr lang="pt-BR" sz="1000" dirty="0">
                <a:solidFill>
                  <a:srgbClr val="000000"/>
                </a:solidFill>
                <a:latin typeface="Menlo-Regular"/>
              </a:rPr>
              <a:t>21        222.73.77.0    </a:t>
            </a:r>
            <a:r>
              <a:rPr lang="pt-BR" sz="1000" dirty="0" smtClean="0">
                <a:solidFill>
                  <a:srgbClr val="000000"/>
                </a:solidFill>
                <a:latin typeface="Menlo-Regular"/>
              </a:rPr>
              <a:t>4,471      1,398.5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22      180.153.161.0    </a:t>
            </a:r>
            <a:r>
              <a:rPr lang="pt-BR" sz="1000" dirty="0" smtClean="0">
                <a:solidFill>
                  <a:srgbClr val="000000"/>
                </a:solidFill>
                <a:latin typeface="Menlo-Regular"/>
              </a:rPr>
              <a:t>4,352      1,470.3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23      180.153.211.0    </a:t>
            </a:r>
            <a:r>
              <a:rPr lang="pt-BR" sz="1000" dirty="0" smtClean="0">
                <a:solidFill>
                  <a:srgbClr val="000000"/>
                </a:solidFill>
                <a:latin typeface="Menlo-Regular"/>
              </a:rPr>
              <a:t>4,271      1,520.9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da-DK" sz="1000" dirty="0">
                <a:solidFill>
                  <a:srgbClr val="000000"/>
                </a:solidFill>
                <a:latin typeface="Menlo-Regular"/>
              </a:rPr>
              <a:t>24        66.249.85.0    </a:t>
            </a:r>
            <a:r>
              <a:rPr lang="da-DK" sz="1000" dirty="0" smtClean="0">
                <a:solidFill>
                  <a:srgbClr val="000000"/>
                </a:solidFill>
                <a:latin typeface="Menlo-Regular"/>
              </a:rPr>
              <a:t>3,774     23,607.7      </a:t>
            </a:r>
            <a:r>
              <a:rPr lang="da-DK" sz="1000" dirty="0">
                <a:solidFill>
                  <a:srgbClr val="000000"/>
                </a:solidFill>
                <a:latin typeface="Menlo-Regular"/>
              </a:rPr>
              <a:t>15169 GOOGLE - Google </a:t>
            </a:r>
            <a:r>
              <a:rPr lang="da-DK" sz="1000" dirty="0" err="1">
                <a:solidFill>
                  <a:srgbClr val="000000"/>
                </a:solidFill>
                <a:latin typeface="Menlo-Regular"/>
              </a:rPr>
              <a:t>Inc.,US</a:t>
            </a:r>
            <a:endParaRPr lang="da-DK" sz="1000" dirty="0">
              <a:solidFill>
                <a:srgbClr val="000000"/>
              </a:solidFill>
              <a:latin typeface="Menlo-Regular"/>
            </a:endParaRPr>
          </a:p>
          <a:p>
            <a:pPr marL="0" indent="0">
              <a:buNone/>
            </a:pPr>
            <a:r>
              <a:rPr lang="en-US" sz="1000" dirty="0">
                <a:solidFill>
                  <a:srgbClr val="000000"/>
                </a:solidFill>
                <a:latin typeface="Menlo-Regular"/>
              </a:rPr>
              <a:t>25        93.186.23.0    </a:t>
            </a:r>
            <a:r>
              <a:rPr lang="en-US" sz="1000" dirty="0" smtClean="0">
                <a:solidFill>
                  <a:srgbClr val="000000"/>
                </a:solidFill>
                <a:latin typeface="Menlo-Regular"/>
              </a:rPr>
              <a:t>3,707         37.3      </a:t>
            </a:r>
            <a:r>
              <a:rPr lang="en-US" sz="1000" dirty="0">
                <a:solidFill>
                  <a:srgbClr val="000000"/>
                </a:solidFill>
                <a:latin typeface="Menlo-Regular"/>
              </a:rPr>
              <a:t>18705 RIMBLACKBERRY - Research In Motion </a:t>
            </a:r>
            <a:r>
              <a:rPr lang="en-US" sz="1000" dirty="0" err="1">
                <a:solidFill>
                  <a:srgbClr val="000000"/>
                </a:solidFill>
                <a:latin typeface="Menlo-Regular"/>
              </a:rPr>
              <a:t>Limited,CA</a:t>
            </a:r>
            <a:endParaRPr lang="en-US" sz="1000" dirty="0">
              <a:solidFill>
                <a:srgbClr val="000000"/>
              </a:solidFill>
              <a:latin typeface="Menlo-Regular"/>
            </a:endParaRPr>
          </a:p>
          <a:p>
            <a:pPr marL="0" indent="0">
              <a:buNone/>
            </a:pPr>
            <a:r>
              <a:rPr lang="en-US" sz="1000" dirty="0">
                <a:latin typeface="Lucida Console"/>
                <a:cs typeface="Lucida Console"/>
              </a:rPr>
              <a:t>	</a:t>
            </a:r>
            <a:endParaRPr lang="nl-NL" sz="1000" dirty="0" smtClean="0">
              <a:latin typeface="Lucida Console"/>
              <a:cs typeface="Lucida Console"/>
            </a:endParaRPr>
          </a:p>
        </p:txBody>
      </p:sp>
    </p:spTree>
    <p:extLst>
      <p:ext uri="{BB962C8B-B14F-4D97-AF65-F5344CB8AC3E}">
        <p14:creationId xmlns:p14="http://schemas.microsoft.com/office/powerpoint/2010/main" val="35936629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Is it me … or you? </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p:txBody>
          <a:bodyPr>
            <a:normAutofit lnSpcReduction="10000"/>
          </a:bodyPr>
          <a:lstStyle/>
          <a:p>
            <a:pPr marL="0" indent="0">
              <a:buNone/>
            </a:pPr>
            <a:r>
              <a:rPr lang="en-US" dirty="0"/>
              <a:t>A</a:t>
            </a:r>
            <a:r>
              <a:rPr lang="en-US" dirty="0" smtClean="0"/>
              <a:t> </a:t>
            </a:r>
            <a:r>
              <a:rPr lang="en-US" dirty="0" smtClean="0"/>
              <a:t>short delay stalking </a:t>
            </a:r>
            <a:r>
              <a:rPr lang="en-US" dirty="0" smtClean="0"/>
              <a:t>would point to </a:t>
            </a:r>
            <a:r>
              <a:rPr lang="en-US" dirty="0" smtClean="0"/>
              <a:t>local </a:t>
            </a:r>
            <a:r>
              <a:rPr lang="en-US" dirty="0" err="1" smtClean="0"/>
              <a:t>scriptware</a:t>
            </a:r>
            <a:r>
              <a:rPr lang="en-US" dirty="0"/>
              <a:t> </a:t>
            </a:r>
            <a:r>
              <a:rPr lang="en-US" dirty="0" smtClean="0"/>
              <a:t>on</a:t>
            </a:r>
            <a:r>
              <a:rPr lang="en-US" dirty="0" smtClean="0"/>
              <a:t> </a:t>
            </a:r>
            <a:r>
              <a:rPr lang="en-US" dirty="0" smtClean="0"/>
              <a:t>users’ browsers that feeds visited URL streams to a third party once the load script has completed</a:t>
            </a:r>
          </a:p>
          <a:p>
            <a:pPr marL="0" indent="0">
              <a:buNone/>
            </a:pPr>
            <a:endParaRPr lang="en-US" dirty="0" smtClean="0"/>
          </a:p>
          <a:p>
            <a:pPr marL="0" indent="0">
              <a:buNone/>
            </a:pPr>
            <a:r>
              <a:rPr lang="en-US" dirty="0" smtClean="0"/>
              <a:t>Extended stalking delays of </a:t>
            </a:r>
            <a:r>
              <a:rPr lang="en-US" dirty="0" smtClean="0"/>
              <a:t>15</a:t>
            </a:r>
            <a:r>
              <a:rPr lang="en-US" dirty="0" smtClean="0"/>
              <a:t>, 30 and 60 </a:t>
            </a:r>
            <a:r>
              <a:rPr lang="en-US" dirty="0" smtClean="0"/>
              <a:t>minutes would indicates </a:t>
            </a:r>
            <a:r>
              <a:rPr lang="en-US" dirty="0" smtClean="0"/>
              <a:t>that there is some amount of intercepting middleware that feeds proxy </a:t>
            </a:r>
            <a:r>
              <a:rPr lang="en-US" dirty="0" smtClean="0"/>
              <a:t>web caches</a:t>
            </a:r>
            <a:endParaRPr lang="en-US" dirty="0"/>
          </a:p>
        </p:txBody>
      </p:sp>
    </p:spTree>
    <p:extLst>
      <p:ext uri="{BB962C8B-B14F-4D97-AF65-F5344CB8AC3E}">
        <p14:creationId xmlns:p14="http://schemas.microsoft.com/office/powerpoint/2010/main" val="15409126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928" b="-1829"/>
          <a:stretch/>
        </p:blipFill>
        <p:spPr>
          <a:xfrm>
            <a:off x="457200" y="920420"/>
            <a:ext cx="8229600" cy="5937580"/>
          </a:xfrm>
        </p:spPr>
      </p:pic>
      <p:sp>
        <p:nvSpPr>
          <p:cNvPr id="2" name="Title 1"/>
          <p:cNvSpPr>
            <a:spLocks noGrp="1"/>
          </p:cNvSpPr>
          <p:nvPr>
            <p:ph type="title"/>
          </p:nvPr>
        </p:nvSpPr>
        <p:spPr>
          <a:xfrm>
            <a:off x="457200" y="53332"/>
            <a:ext cx="8229600" cy="1143000"/>
          </a:xfrm>
        </p:spPr>
        <p:txBody>
          <a:bodyPr/>
          <a:lstStyle/>
          <a:p>
            <a:r>
              <a:rPr lang="en-US" dirty="0" smtClean="0">
                <a:solidFill>
                  <a:srgbClr val="984807"/>
                </a:solidFill>
                <a:latin typeface="Powderfinger Type"/>
                <a:cs typeface="Powderfinger Type"/>
              </a:rPr>
              <a:t>Stalking Delay</a:t>
            </a:r>
            <a:endParaRPr lang="en-US" dirty="0">
              <a:solidFill>
                <a:srgbClr val="984807"/>
              </a:solidFill>
              <a:latin typeface="Powderfinger Type"/>
              <a:cs typeface="Powderfinger Type"/>
            </a:endParaRPr>
          </a:p>
        </p:txBody>
      </p:sp>
      <p:sp>
        <p:nvSpPr>
          <p:cNvPr id="5" name="TextBox 4"/>
          <p:cNvSpPr txBox="1"/>
          <p:nvPr/>
        </p:nvSpPr>
        <p:spPr>
          <a:xfrm>
            <a:off x="3013967" y="2381942"/>
            <a:ext cx="4475254" cy="923330"/>
          </a:xfrm>
          <a:prstGeom prst="rect">
            <a:avLst/>
          </a:prstGeom>
          <a:solidFill>
            <a:schemeClr val="bg1"/>
          </a:solidFill>
        </p:spPr>
        <p:txBody>
          <a:bodyPr wrap="square" rtlCol="0">
            <a:spAutoFit/>
          </a:bodyPr>
          <a:lstStyle/>
          <a:p>
            <a:r>
              <a:rPr lang="en-US" dirty="0" smtClean="0">
                <a:latin typeface="AhnbergHand"/>
                <a:cs typeface="AhnbergHand"/>
              </a:rPr>
              <a:t>The 15, 30 and 60 minute local peaks are likely to be local web proxy refresh cycles</a:t>
            </a:r>
          </a:p>
        </p:txBody>
      </p:sp>
      <p:sp>
        <p:nvSpPr>
          <p:cNvPr id="8" name="Freeform 7"/>
          <p:cNvSpPr/>
          <p:nvPr/>
        </p:nvSpPr>
        <p:spPr>
          <a:xfrm>
            <a:off x="5510223" y="3107870"/>
            <a:ext cx="1154328" cy="2807316"/>
          </a:xfrm>
          <a:custGeom>
            <a:avLst/>
            <a:gdLst>
              <a:gd name="connsiteX0" fmla="*/ 868808 w 1154328"/>
              <a:gd name="connsiteY0" fmla="*/ 0 h 2443959"/>
              <a:gd name="connsiteX1" fmla="*/ 1109345 w 1154328"/>
              <a:gd name="connsiteY1" fmla="*/ 1221979 h 2443959"/>
              <a:gd name="connsiteX2" fmla="*/ 70227 w 1154328"/>
              <a:gd name="connsiteY2" fmla="*/ 2386228 h 2443959"/>
              <a:gd name="connsiteX3" fmla="*/ 89470 w 1154328"/>
              <a:gd name="connsiteY3" fmla="*/ 2174546 h 2443959"/>
              <a:gd name="connsiteX4" fmla="*/ 50984 w 1154328"/>
              <a:gd name="connsiteY4" fmla="*/ 2395849 h 2443959"/>
              <a:gd name="connsiteX5" fmla="*/ 185684 w 1154328"/>
              <a:gd name="connsiteY5" fmla="*/ 2443959 h 244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328" h="2443959">
                <a:moveTo>
                  <a:pt x="868808" y="0"/>
                </a:moveTo>
                <a:cubicBezTo>
                  <a:pt x="1055625" y="412137"/>
                  <a:pt x="1242442" y="824274"/>
                  <a:pt x="1109345" y="1221979"/>
                </a:cubicBezTo>
                <a:cubicBezTo>
                  <a:pt x="976248" y="1619684"/>
                  <a:pt x="240206" y="2227467"/>
                  <a:pt x="70227" y="2386228"/>
                </a:cubicBezTo>
                <a:cubicBezTo>
                  <a:pt x="-99752" y="2544989"/>
                  <a:pt x="92677" y="2172943"/>
                  <a:pt x="89470" y="2174546"/>
                </a:cubicBezTo>
                <a:cubicBezTo>
                  <a:pt x="86263" y="2176149"/>
                  <a:pt x="34948" y="2350947"/>
                  <a:pt x="50984" y="2395849"/>
                </a:cubicBezTo>
                <a:cubicBezTo>
                  <a:pt x="67020" y="2440751"/>
                  <a:pt x="185684" y="2443959"/>
                  <a:pt x="185684" y="244395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027554" y="3050138"/>
            <a:ext cx="1243517" cy="2865048"/>
          </a:xfrm>
          <a:custGeom>
            <a:avLst/>
            <a:gdLst>
              <a:gd name="connsiteX0" fmla="*/ 466935 w 1243517"/>
              <a:gd name="connsiteY0" fmla="*/ 0 h 2543223"/>
              <a:gd name="connsiteX1" fmla="*/ 1236652 w 1243517"/>
              <a:gd name="connsiteY1" fmla="*/ 1135383 h 2543223"/>
              <a:gd name="connsiteX2" fmla="*/ 72455 w 1243517"/>
              <a:gd name="connsiteY2" fmla="*/ 2453581 h 2543223"/>
              <a:gd name="connsiteX3" fmla="*/ 110941 w 1243517"/>
              <a:gd name="connsiteY3" fmla="*/ 2318875 h 2543223"/>
              <a:gd name="connsiteX4" fmla="*/ 5105 w 1243517"/>
              <a:gd name="connsiteY4" fmla="*/ 2540178 h 2543223"/>
              <a:gd name="connsiteX5" fmla="*/ 187913 w 1243517"/>
              <a:gd name="connsiteY5" fmla="*/ 2453581 h 25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517" h="2543223">
                <a:moveTo>
                  <a:pt x="466935" y="0"/>
                </a:moveTo>
                <a:cubicBezTo>
                  <a:pt x="884667" y="363226"/>
                  <a:pt x="1302399" y="726453"/>
                  <a:pt x="1236652" y="1135383"/>
                </a:cubicBezTo>
                <a:cubicBezTo>
                  <a:pt x="1170905" y="1544313"/>
                  <a:pt x="260073" y="2256332"/>
                  <a:pt x="72455" y="2453581"/>
                </a:cubicBezTo>
                <a:cubicBezTo>
                  <a:pt x="-115163" y="2650830"/>
                  <a:pt x="122166" y="2304442"/>
                  <a:pt x="110941" y="2318875"/>
                </a:cubicBezTo>
                <a:cubicBezTo>
                  <a:pt x="99716" y="2333308"/>
                  <a:pt x="-7724" y="2517727"/>
                  <a:pt x="5105" y="2540178"/>
                </a:cubicBezTo>
                <a:cubicBezTo>
                  <a:pt x="17934" y="2562629"/>
                  <a:pt x="187913" y="2453581"/>
                  <a:pt x="187913" y="24535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6574275" y="3050138"/>
            <a:ext cx="1353889" cy="2865048"/>
          </a:xfrm>
          <a:custGeom>
            <a:avLst/>
            <a:gdLst>
              <a:gd name="connsiteX0" fmla="*/ 131886 w 1353889"/>
              <a:gd name="connsiteY0" fmla="*/ 0 h 2865048"/>
              <a:gd name="connsiteX1" fmla="*/ 1353812 w 1353889"/>
              <a:gd name="connsiteY1" fmla="*/ 1029542 h 2865048"/>
              <a:gd name="connsiteX2" fmla="*/ 83779 w 1353889"/>
              <a:gd name="connsiteY2" fmla="*/ 2790347 h 2865048"/>
              <a:gd name="connsiteX3" fmla="*/ 112643 w 1353889"/>
              <a:gd name="connsiteY3" fmla="*/ 2569044 h 2865048"/>
              <a:gd name="connsiteX4" fmla="*/ 45293 w 1353889"/>
              <a:gd name="connsiteY4" fmla="*/ 2848079 h 2865048"/>
              <a:gd name="connsiteX5" fmla="*/ 285830 w 1353889"/>
              <a:gd name="connsiteY5" fmla="*/ 2761482 h 286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889" h="2865048">
                <a:moveTo>
                  <a:pt x="131886" y="0"/>
                </a:moveTo>
                <a:cubicBezTo>
                  <a:pt x="746858" y="282242"/>
                  <a:pt x="1361830" y="564484"/>
                  <a:pt x="1353812" y="1029542"/>
                </a:cubicBezTo>
                <a:cubicBezTo>
                  <a:pt x="1345794" y="1494600"/>
                  <a:pt x="290641" y="2533763"/>
                  <a:pt x="83779" y="2790347"/>
                </a:cubicBezTo>
                <a:cubicBezTo>
                  <a:pt x="-123083" y="3046931"/>
                  <a:pt x="119057" y="2559422"/>
                  <a:pt x="112643" y="2569044"/>
                </a:cubicBezTo>
                <a:cubicBezTo>
                  <a:pt x="106229" y="2578666"/>
                  <a:pt x="16429" y="2816006"/>
                  <a:pt x="45293" y="2848079"/>
                </a:cubicBezTo>
                <a:cubicBezTo>
                  <a:pt x="74157" y="2880152"/>
                  <a:pt x="285830" y="2761482"/>
                  <a:pt x="285830" y="27614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2467240" y="3787088"/>
            <a:ext cx="3042983" cy="923330"/>
          </a:xfrm>
          <a:prstGeom prst="rect">
            <a:avLst/>
          </a:prstGeom>
          <a:solidFill>
            <a:schemeClr val="bg1"/>
          </a:solidFill>
        </p:spPr>
        <p:txBody>
          <a:bodyPr wrap="square" rtlCol="0">
            <a:spAutoFit/>
          </a:bodyPr>
          <a:lstStyle/>
          <a:p>
            <a:r>
              <a:rPr lang="en-US" dirty="0" smtClean="0">
                <a:latin typeface="AhnbergHand"/>
                <a:cs typeface="AhnbergHand"/>
              </a:rPr>
              <a:t>This local peak matches a result timer in the test script</a:t>
            </a:r>
          </a:p>
        </p:txBody>
      </p:sp>
      <p:sp>
        <p:nvSpPr>
          <p:cNvPr id="7" name="Freeform 6"/>
          <p:cNvSpPr/>
          <p:nvPr/>
        </p:nvSpPr>
        <p:spPr>
          <a:xfrm>
            <a:off x="2938526" y="4695305"/>
            <a:ext cx="1413925" cy="652450"/>
          </a:xfrm>
          <a:custGeom>
            <a:avLst/>
            <a:gdLst>
              <a:gd name="connsiteX0" fmla="*/ 1034846 w 1413925"/>
              <a:gd name="connsiteY0" fmla="*/ 0 h 652450"/>
              <a:gd name="connsiteX1" fmla="*/ 1361106 w 1413925"/>
              <a:gd name="connsiteY1" fmla="*/ 396130 h 652450"/>
              <a:gd name="connsiteX2" fmla="*/ 56068 w 1413925"/>
              <a:gd name="connsiteY2" fmla="*/ 524290 h 652450"/>
              <a:gd name="connsiteX3" fmla="*/ 219198 w 1413925"/>
              <a:gd name="connsiteY3" fmla="*/ 349527 h 652450"/>
              <a:gd name="connsiteX4" fmla="*/ 44416 w 1413925"/>
              <a:gd name="connsiteY4" fmla="*/ 500988 h 652450"/>
              <a:gd name="connsiteX5" fmla="*/ 254154 w 1413925"/>
              <a:gd name="connsiteY5" fmla="*/ 652450 h 6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3925" h="652450">
                <a:moveTo>
                  <a:pt x="1034846" y="0"/>
                </a:moveTo>
                <a:cubicBezTo>
                  <a:pt x="1279541" y="154374"/>
                  <a:pt x="1524236" y="308748"/>
                  <a:pt x="1361106" y="396130"/>
                </a:cubicBezTo>
                <a:cubicBezTo>
                  <a:pt x="1197976" y="483512"/>
                  <a:pt x="246386" y="532057"/>
                  <a:pt x="56068" y="524290"/>
                </a:cubicBezTo>
                <a:cubicBezTo>
                  <a:pt x="-134250" y="516523"/>
                  <a:pt x="221140" y="353411"/>
                  <a:pt x="219198" y="349527"/>
                </a:cubicBezTo>
                <a:cubicBezTo>
                  <a:pt x="217256" y="345643"/>
                  <a:pt x="38590" y="450501"/>
                  <a:pt x="44416" y="500988"/>
                </a:cubicBezTo>
                <a:cubicBezTo>
                  <a:pt x="50242" y="551475"/>
                  <a:pt x="254154" y="652450"/>
                  <a:pt x="254154" y="6524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338919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a:t>
            </a:r>
            <a:endParaRPr lang="en-US" dirty="0"/>
          </a:p>
        </p:txBody>
      </p:sp>
      <p:sp>
        <p:nvSpPr>
          <p:cNvPr id="3" name="Subtitle 2"/>
          <p:cNvSpPr>
            <a:spLocks noGrp="1"/>
          </p:cNvSpPr>
          <p:nvPr>
            <p:ph type="subTitle" idx="1"/>
          </p:nvPr>
        </p:nvSpPr>
        <p:spPr/>
        <p:txBody>
          <a:bodyPr/>
          <a:lstStyle/>
          <a:p>
            <a:endParaRPr lang="en-US"/>
          </a:p>
        </p:txBody>
      </p:sp>
      <p:pic>
        <p:nvPicPr>
          <p:cNvPr id="4" name="Picture 3" descr="spies-banks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6858000" cy="6858000"/>
          </a:xfrm>
          <a:prstGeom prst="rect">
            <a:avLst/>
          </a:prstGeom>
        </p:spPr>
      </p:pic>
      <p:sp>
        <p:nvSpPr>
          <p:cNvPr id="5" name="TextBox 4"/>
          <p:cNvSpPr txBox="1"/>
          <p:nvPr/>
        </p:nvSpPr>
        <p:spPr>
          <a:xfrm rot="21109289">
            <a:off x="1825857" y="438666"/>
            <a:ext cx="3391155" cy="523220"/>
          </a:xfrm>
          <a:prstGeom prst="rect">
            <a:avLst/>
          </a:prstGeom>
          <a:noFill/>
        </p:spPr>
        <p:txBody>
          <a:bodyPr wrap="none" rtlCol="0">
            <a:spAutoFit/>
          </a:bodyPr>
          <a:lstStyle/>
          <a:p>
            <a:r>
              <a:rPr lang="en-US" sz="2800" dirty="0" smtClean="0">
                <a:solidFill>
                  <a:schemeClr val="bg1">
                    <a:lumMod val="50000"/>
                  </a:schemeClr>
                </a:solidFill>
                <a:effectLst>
                  <a:outerShdw blurRad="50800" dist="38100" dir="2700000" algn="tl" rotWithShape="0">
                    <a:srgbClr val="000000">
                      <a:alpha val="43000"/>
                    </a:srgbClr>
                  </a:outerShdw>
                </a:effectLst>
                <a:latin typeface="AhnbergHand"/>
                <a:cs typeface="AhnbergHand"/>
              </a:rPr>
              <a:t>Who’s Watching?</a:t>
            </a:r>
            <a:endParaRPr lang="en-US" sz="2800" dirty="0">
              <a:solidFill>
                <a:schemeClr val="bg1">
                  <a:lumMod val="50000"/>
                </a:schemeClr>
              </a:solidFill>
              <a:effectLst>
                <a:outerShdw blurRad="50800" dist="38100" dir="2700000" algn="tl" rotWithShape="0">
                  <a:srgbClr val="000000">
                    <a:alpha val="43000"/>
                  </a:srgbClr>
                </a:outerShdw>
              </a:effectLst>
              <a:latin typeface="AhnbergHand"/>
              <a:cs typeface="AhnbergHand"/>
            </a:endParaRPr>
          </a:p>
        </p:txBody>
      </p:sp>
      <p:sp>
        <p:nvSpPr>
          <p:cNvPr id="6" name="TextBox 5"/>
          <p:cNvSpPr txBox="1"/>
          <p:nvPr/>
        </p:nvSpPr>
        <p:spPr>
          <a:xfrm>
            <a:off x="1341932" y="6585088"/>
            <a:ext cx="933769" cy="215444"/>
          </a:xfrm>
          <a:prstGeom prst="rect">
            <a:avLst/>
          </a:prstGeom>
          <a:noFill/>
        </p:spPr>
        <p:txBody>
          <a:bodyPr wrap="none" rtlCol="0">
            <a:spAutoFit/>
          </a:bodyPr>
          <a:lstStyle/>
          <a:p>
            <a:r>
              <a:rPr lang="en-US" sz="800" dirty="0" smtClean="0">
                <a:solidFill>
                  <a:schemeClr val="bg1"/>
                </a:solidFill>
              </a:rPr>
              <a:t>Street Art: </a:t>
            </a:r>
            <a:r>
              <a:rPr lang="en-US" sz="800" dirty="0" err="1" smtClean="0">
                <a:solidFill>
                  <a:schemeClr val="bg1"/>
                </a:solidFill>
              </a:rPr>
              <a:t>Banksy</a:t>
            </a:r>
            <a:endParaRPr lang="en-US" sz="800" dirty="0">
              <a:solidFill>
                <a:schemeClr val="bg1"/>
              </a:solidFill>
            </a:endParaRPr>
          </a:p>
        </p:txBody>
      </p:sp>
      <p:sp>
        <p:nvSpPr>
          <p:cNvPr id="7" name="TextBox 6"/>
          <p:cNvSpPr txBox="1"/>
          <p:nvPr/>
        </p:nvSpPr>
        <p:spPr>
          <a:xfrm>
            <a:off x="5371230" y="6431200"/>
            <a:ext cx="2858370" cy="369332"/>
          </a:xfrm>
          <a:prstGeom prst="rect">
            <a:avLst/>
          </a:prstGeom>
          <a:noFill/>
        </p:spPr>
        <p:txBody>
          <a:bodyPr wrap="none" rtlCol="0">
            <a:spAutoFit/>
          </a:bodyPr>
          <a:lstStyle/>
          <a:p>
            <a:r>
              <a:rPr lang="en-US" dirty="0" smtClean="0">
                <a:solidFill>
                  <a:schemeClr val="bg1">
                    <a:lumMod val="50000"/>
                  </a:schemeClr>
                </a:solidFill>
                <a:effectLst>
                  <a:outerShdw blurRad="50800" dist="38100" dir="2700000" algn="tl" rotWithShape="0">
                    <a:srgbClr val="000000">
                      <a:alpha val="43000"/>
                    </a:srgbClr>
                  </a:outerShdw>
                </a:effectLst>
                <a:latin typeface="AhnbergHand"/>
                <a:cs typeface="AhnbergHand"/>
              </a:rPr>
              <a:t>Geoff Huston, APNIC</a:t>
            </a:r>
            <a:endParaRPr lang="en-US" dirty="0">
              <a:solidFill>
                <a:schemeClr val="bg1">
                  <a:lumMod val="50000"/>
                </a:schemeClr>
              </a:solidFill>
              <a:effectLst>
                <a:outerShdw blurRad="50800" dist="38100" dir="2700000" algn="tl" rotWithShape="0">
                  <a:srgbClr val="000000">
                    <a:alpha val="43000"/>
                  </a:srgbClr>
                </a:outerShdw>
              </a:effectLst>
              <a:latin typeface="AhnbergHand"/>
              <a:cs typeface="AhnbergHand"/>
            </a:endParaRPr>
          </a:p>
        </p:txBody>
      </p:sp>
    </p:spTree>
    <p:extLst>
      <p:ext uri="{BB962C8B-B14F-4D97-AF65-F5344CB8AC3E}">
        <p14:creationId xmlns:p14="http://schemas.microsoft.com/office/powerpoint/2010/main" val="558669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Web </a:t>
            </a:r>
            <a:r>
              <a:rPr lang="en-US" dirty="0" smtClean="0">
                <a:solidFill>
                  <a:srgbClr val="984807"/>
                </a:solidFill>
                <a:latin typeface="Powderfinger Type"/>
                <a:cs typeface="Powderfinger Type"/>
              </a:rPr>
              <a:t>Proxies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Could this be a variant of a web proxy or active middleware content service that is harvesting URLs off the wire?</a:t>
            </a:r>
          </a:p>
          <a:p>
            <a:pPr lvl="1"/>
            <a:r>
              <a:rPr lang="en-US" dirty="0" smtClean="0"/>
              <a:t>A strong indicator of a local proxy device is that it is located in the same AS as the end client.</a:t>
            </a:r>
          </a:p>
          <a:p>
            <a:pPr lvl="1"/>
            <a:r>
              <a:rPr lang="en-US" dirty="0" smtClean="0"/>
              <a:t>Let’s filter that list of URL stalkers  and look at those stalkers that use a different Origin AS from the original request</a:t>
            </a:r>
          </a:p>
          <a:p>
            <a:pPr lvl="1"/>
            <a:r>
              <a:rPr lang="en-US" dirty="0"/>
              <a:t>H</a:t>
            </a:r>
            <a:r>
              <a:rPr lang="en-US" dirty="0" smtClean="0"/>
              <a:t>ere’s what we see…</a:t>
            </a:r>
          </a:p>
          <a:p>
            <a:pPr marL="0" indent="0">
              <a:buNone/>
            </a:pPr>
            <a:endParaRPr lang="en-US" dirty="0"/>
          </a:p>
        </p:txBody>
      </p:sp>
    </p:spTree>
    <p:extLst>
      <p:ext uri="{BB962C8B-B14F-4D97-AF65-F5344CB8AC3E}">
        <p14:creationId xmlns:p14="http://schemas.microsoft.com/office/powerpoint/2010/main" val="8568605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3" y="274638"/>
            <a:ext cx="9074727" cy="1143000"/>
          </a:xfrm>
        </p:spPr>
        <p:txBody>
          <a:bodyPr>
            <a:normAutofit fontScale="90000"/>
          </a:bodyPr>
          <a:lstStyle/>
          <a:p>
            <a:r>
              <a:rPr lang="en-US" dirty="0" smtClean="0">
                <a:solidFill>
                  <a:srgbClr val="984807"/>
                </a:solidFill>
                <a:latin typeface="Powderfinger Type"/>
                <a:cs typeface="Powderfinger Type"/>
              </a:rPr>
              <a:t>Different Origin AS Stalkers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290712"/>
            <a:ext cx="8229600" cy="4525963"/>
          </a:xfrm>
        </p:spPr>
        <p:txBody>
          <a:bodyPr>
            <a:noAutofit/>
          </a:bodyPr>
          <a:lstStyle/>
          <a:p>
            <a:pPr marL="0" indent="0">
              <a:buNone/>
            </a:pPr>
            <a:r>
              <a:rPr lang="nl-NL" sz="1050" b="1" dirty="0">
                <a:solidFill>
                  <a:srgbClr val="0000FF"/>
                </a:solidFill>
                <a:latin typeface="Lucida Console"/>
                <a:cs typeface="Lucida Console"/>
              </a:rPr>
              <a:t>Rank  IP </a:t>
            </a:r>
            <a:r>
              <a:rPr lang="nl-NL" sz="1050" b="1" dirty="0" err="1" smtClean="0">
                <a:solidFill>
                  <a:srgbClr val="0000FF"/>
                </a:solidFill>
                <a:latin typeface="Lucida Console"/>
                <a:cs typeface="Lucida Console"/>
              </a:rPr>
              <a:t>NeT</a:t>
            </a:r>
            <a:r>
              <a:rPr lang="nl-NL" sz="1050" b="1" dirty="0" smtClean="0">
                <a:solidFill>
                  <a:srgbClr val="0000FF"/>
                </a:solidFill>
                <a:latin typeface="Lucida Console"/>
                <a:cs typeface="Lucida Console"/>
              </a:rPr>
              <a:t>          #</a:t>
            </a:r>
            <a:r>
              <a:rPr lang="nl-NL" sz="1050" b="1" dirty="0">
                <a:solidFill>
                  <a:srgbClr val="0000FF"/>
                </a:solidFill>
                <a:latin typeface="Lucida Console"/>
                <a:cs typeface="Lucida Console"/>
              </a:rPr>
              <a:t>	</a:t>
            </a:r>
            <a:r>
              <a:rPr lang="nl-NL" sz="1050" b="1" dirty="0" smtClean="0">
                <a:solidFill>
                  <a:srgbClr val="0000FF"/>
                </a:solidFill>
                <a:latin typeface="Lucida Console"/>
                <a:cs typeface="Lucida Console"/>
              </a:rPr>
              <a:t>   </a:t>
            </a:r>
            <a:r>
              <a:rPr lang="nl-NL" sz="1050" b="1" dirty="0" err="1" smtClean="0">
                <a:solidFill>
                  <a:srgbClr val="0000FF"/>
                </a:solidFill>
                <a:latin typeface="Lucida Console"/>
                <a:cs typeface="Lucida Console"/>
              </a:rPr>
              <a:t>Avg</a:t>
            </a:r>
            <a:r>
              <a:rPr lang="nl-NL" sz="1050" b="1" dirty="0" smtClean="0">
                <a:solidFill>
                  <a:srgbClr val="0000FF"/>
                </a:solidFill>
                <a:latin typeface="Lucida Console"/>
                <a:cs typeface="Lucida Console"/>
              </a:rPr>
              <a:t> Delay</a:t>
            </a:r>
            <a:r>
              <a:rPr lang="nl-NL" sz="1050" b="1" dirty="0">
                <a:solidFill>
                  <a:srgbClr val="0000FF"/>
                </a:solidFill>
                <a:latin typeface="Lucida Console"/>
                <a:cs typeface="Lucida Console"/>
              </a:rPr>
              <a:t> </a:t>
            </a:r>
            <a:r>
              <a:rPr lang="nl-NL" sz="1050" b="1" dirty="0" smtClean="0">
                <a:solidFill>
                  <a:srgbClr val="0000FF"/>
                </a:solidFill>
                <a:latin typeface="Lucida Console"/>
                <a:cs typeface="Lucida Console"/>
              </a:rPr>
              <a:t>  AS</a:t>
            </a:r>
            <a:r>
              <a:rPr lang="nl-NL" sz="1050" b="1" dirty="0">
                <a:solidFill>
                  <a:srgbClr val="0000FF"/>
                </a:solidFill>
                <a:latin typeface="Lucida Console"/>
                <a:cs typeface="Lucida Console"/>
              </a:rPr>
              <a:t>	</a:t>
            </a:r>
            <a:r>
              <a:rPr lang="nl-NL" sz="1050" b="1" dirty="0" smtClean="0">
                <a:solidFill>
                  <a:srgbClr val="0000FF"/>
                </a:solidFill>
                <a:latin typeface="Lucida Console"/>
                <a:cs typeface="Lucida Console"/>
              </a:rPr>
              <a:t>          </a:t>
            </a:r>
            <a:r>
              <a:rPr lang="nl-NL" sz="1050" b="1" dirty="0" err="1" smtClean="0">
                <a:solidFill>
                  <a:srgbClr val="0000FF"/>
                </a:solidFill>
                <a:latin typeface="Lucida Console"/>
                <a:cs typeface="Lucida Console"/>
              </a:rPr>
              <a:t>Description</a:t>
            </a:r>
            <a:endParaRPr lang="nl-NL" sz="1050" b="1" dirty="0" smtClean="0">
              <a:solidFill>
                <a:srgbClr val="0000FF"/>
              </a:solidFill>
              <a:latin typeface="Lucida Console"/>
              <a:cs typeface="Lucida Console"/>
            </a:endParaRPr>
          </a:p>
          <a:p>
            <a:pPr marL="0" indent="0">
              <a:buNone/>
            </a:pPr>
            <a:r>
              <a:rPr lang="en-US" sz="1050" b="1" dirty="0" smtClean="0">
                <a:latin typeface="Lucida Console"/>
                <a:cs typeface="Lucida Console"/>
              </a:rPr>
              <a:t> </a:t>
            </a:r>
            <a:r>
              <a:rPr lang="en-US" sz="1050" b="1" dirty="0">
                <a:latin typeface="Lucida Console"/>
                <a:cs typeface="Lucida Console"/>
              </a:rPr>
              <a:t>1  119.147.146.0  255,121    128.1   4134 CHINANET-BACKBONE No.31,Jin-rong </a:t>
            </a:r>
            <a:r>
              <a:rPr lang="en-US" sz="1050" b="1" dirty="0" err="1">
                <a:latin typeface="Lucida Console"/>
                <a:cs typeface="Lucida Console"/>
              </a:rPr>
              <a:t>Street,CN</a:t>
            </a:r>
            <a:endParaRPr lang="en-US" sz="1050" b="1" dirty="0">
              <a:latin typeface="Lucida Console"/>
              <a:cs typeface="Lucida Console"/>
            </a:endParaRPr>
          </a:p>
          <a:p>
            <a:pPr marL="0" indent="0">
              <a:buNone/>
            </a:pPr>
            <a:r>
              <a:rPr lang="en-US" sz="1050" b="1" dirty="0">
                <a:latin typeface="Lucida Console"/>
                <a:cs typeface="Lucida Console"/>
              </a:rPr>
              <a:t> 2   101.226.33.0   50,257  1,543.3   4812 CHINANET-SH-AP China Telecom (Group),CN</a:t>
            </a:r>
          </a:p>
          <a:p>
            <a:pPr marL="0" indent="0">
              <a:buNone/>
            </a:pPr>
            <a:r>
              <a:rPr lang="en-US" sz="1050" b="1" dirty="0">
                <a:latin typeface="Lucida Console"/>
                <a:cs typeface="Lucida Console"/>
              </a:rPr>
              <a:t> 3  180.153.206.0   48,808  1,574.6   4812 CHINANET-SH-AP China Telecom (Group),CN</a:t>
            </a:r>
          </a:p>
          <a:p>
            <a:pPr marL="0" indent="0">
              <a:buNone/>
            </a:pPr>
            <a:r>
              <a:rPr lang="en-US" sz="1050" b="1" dirty="0">
                <a:latin typeface="Lucida Console"/>
                <a:cs typeface="Lucida Console"/>
              </a:rPr>
              <a:t> 4   112.64.235.0   32,800  1,507.1  17621 CNCGROUP-SH China Unicom Shanghai </a:t>
            </a:r>
            <a:r>
              <a:rPr lang="en-US" sz="1050" b="1" dirty="0" err="1">
                <a:latin typeface="Lucida Console"/>
                <a:cs typeface="Lucida Console"/>
              </a:rPr>
              <a:t>network,CN</a:t>
            </a:r>
            <a:endParaRPr lang="en-US" sz="1050" b="1" dirty="0">
              <a:latin typeface="Lucida Console"/>
              <a:cs typeface="Lucida Console"/>
            </a:endParaRPr>
          </a:p>
          <a:p>
            <a:pPr marL="0" indent="0">
              <a:buNone/>
            </a:pPr>
            <a:r>
              <a:rPr lang="en-US" sz="1050" b="1" dirty="0">
                <a:latin typeface="Lucida Console"/>
                <a:cs typeface="Lucida Console"/>
              </a:rPr>
              <a:t> 5  180.153.214.0   31,225  1,519.5   4812 CHINANET-SH-AP China Telecom (Group),CN</a:t>
            </a:r>
          </a:p>
          <a:p>
            <a:pPr marL="0" indent="0">
              <a:buNone/>
            </a:pPr>
            <a:r>
              <a:rPr lang="en-US" sz="1050" b="1" dirty="0">
                <a:latin typeface="Lucida Console"/>
                <a:cs typeface="Lucida Console"/>
              </a:rPr>
              <a:t> 6   101.226.66.0   29,188  1,548.2   4812 CHINANET-SH-AP China Telecom (Group),CN</a:t>
            </a:r>
          </a:p>
          <a:p>
            <a:pPr marL="0" indent="0">
              <a:buNone/>
            </a:pPr>
            <a:r>
              <a:rPr lang="en-US" sz="1050" b="1" dirty="0">
                <a:latin typeface="Lucida Console"/>
                <a:cs typeface="Lucida Console"/>
              </a:rPr>
              <a:t> 7  180.153.163.0   22,666  1,558.8   4812 CHINANET-SH-AP China Telecom (Group),CN</a:t>
            </a:r>
          </a:p>
          <a:p>
            <a:pPr marL="0" indent="0">
              <a:buNone/>
            </a:pPr>
            <a:r>
              <a:rPr lang="en-US" sz="1050" b="1" dirty="0">
                <a:latin typeface="Lucida Console"/>
                <a:cs typeface="Lucida Console"/>
              </a:rPr>
              <a:t> 8  180.153.201.0   21,470  1,609.0   4812 CHINANET-SH-AP China Telecom (Group),CN</a:t>
            </a:r>
          </a:p>
          <a:p>
            <a:pPr marL="0" indent="0">
              <a:buNone/>
            </a:pPr>
            <a:r>
              <a:rPr lang="en-US" sz="1050" b="1" dirty="0">
                <a:latin typeface="Lucida Console"/>
                <a:cs typeface="Lucida Console"/>
              </a:rPr>
              <a:t> 9   101.226.89.0   18,233  1,613.2   4812 CHINANET-SH-AP China Telecom (Group),CN</a:t>
            </a:r>
          </a:p>
          <a:p>
            <a:pPr marL="0" indent="0">
              <a:buNone/>
            </a:pPr>
            <a:r>
              <a:rPr lang="en-US" sz="1050" b="1" dirty="0">
                <a:latin typeface="Lucida Console"/>
                <a:cs typeface="Lucida Console"/>
              </a:rPr>
              <a:t>10   101.226.65.0   12,889  1,573.4   4812 CHINANET-SH-AP China Telecom (Group),CN</a:t>
            </a:r>
          </a:p>
          <a:p>
            <a:pPr marL="0" indent="0">
              <a:buNone/>
            </a:pPr>
            <a:r>
              <a:rPr lang="en-US" sz="1050" b="1" dirty="0">
                <a:latin typeface="Lucida Console"/>
                <a:cs typeface="Lucida Console"/>
              </a:rPr>
              <a:t>11   101.226.51.0    9,640  1,542.9   4812 CHINANET-SH-AP China Telecom (Group),CN</a:t>
            </a:r>
          </a:p>
          <a:p>
            <a:pPr marL="0" indent="0">
              <a:buNone/>
            </a:pPr>
            <a:r>
              <a:rPr lang="en-US" sz="1050" b="1" dirty="0">
                <a:latin typeface="Lucida Console"/>
                <a:cs typeface="Lucida Console"/>
              </a:rPr>
              <a:t>12   112.65.193.0    8,531  1,588.3  17621 CNCGROUP-SH China Unicom Shanghai </a:t>
            </a:r>
            <a:r>
              <a:rPr lang="en-US" sz="1050" b="1" dirty="0" err="1">
                <a:latin typeface="Lucida Console"/>
                <a:cs typeface="Lucida Console"/>
              </a:rPr>
              <a:t>network,CN</a:t>
            </a:r>
            <a:endParaRPr lang="en-US" sz="1050" b="1" dirty="0">
              <a:latin typeface="Lucida Console"/>
              <a:cs typeface="Lucida Console"/>
            </a:endParaRPr>
          </a:p>
          <a:p>
            <a:pPr marL="0" indent="0">
              <a:buNone/>
            </a:pPr>
            <a:r>
              <a:rPr lang="en-US" sz="1050" b="1" dirty="0">
                <a:latin typeface="Lucida Console"/>
                <a:cs typeface="Lucida Console"/>
              </a:rPr>
              <a:t>13    221.176.4.0    8,324    749.6   9808 CMNET-GD Guangdong Mobile Communication </a:t>
            </a:r>
            <a:r>
              <a:rPr lang="en-US" sz="1050" b="1" dirty="0" err="1">
                <a:latin typeface="Lucida Console"/>
                <a:cs typeface="Lucida Console"/>
              </a:rPr>
              <a:t>Co.Ltd.,CN</a:t>
            </a:r>
            <a:endParaRPr lang="en-US" sz="1050" b="1" dirty="0">
              <a:latin typeface="Lucida Console"/>
              <a:cs typeface="Lucida Console"/>
            </a:endParaRPr>
          </a:p>
          <a:p>
            <a:pPr marL="0" indent="0">
              <a:buNone/>
            </a:pPr>
            <a:r>
              <a:rPr lang="en-US" sz="1050" b="1" dirty="0">
                <a:latin typeface="Lucida Console"/>
                <a:cs typeface="Lucida Console"/>
              </a:rPr>
              <a:t>14  180.153.205.0    6,432  1,597.0   4812 CHINANET-SH-AP China Telecom (Group),CN</a:t>
            </a:r>
          </a:p>
          <a:p>
            <a:pPr marL="0" indent="0">
              <a:buNone/>
            </a:pPr>
            <a:r>
              <a:rPr lang="en-US" sz="1050" b="1" dirty="0">
                <a:latin typeface="Lucida Console"/>
                <a:cs typeface="Lucida Console"/>
              </a:rPr>
              <a:t>15  180.153.114.0    6,431  1,591.4   4812 CHINANET-SH-AP China Telecom (Group),CN</a:t>
            </a:r>
          </a:p>
          <a:p>
            <a:pPr marL="0" indent="0">
              <a:buNone/>
            </a:pPr>
            <a:r>
              <a:rPr lang="en-US" sz="1050" b="1" dirty="0">
                <a:latin typeface="Lucida Console"/>
                <a:cs typeface="Lucida Console"/>
              </a:rPr>
              <a:t>16     69.41.14.0    5,685    825.7  47018 CE-BGPAC - Covenant Eyes, </a:t>
            </a:r>
            <a:r>
              <a:rPr lang="en-US" sz="1050" b="1" dirty="0" err="1">
                <a:latin typeface="Lucida Console"/>
                <a:cs typeface="Lucida Console"/>
              </a:rPr>
              <a:t>Inc.,US</a:t>
            </a:r>
            <a:endParaRPr lang="en-US" sz="1050" b="1" dirty="0">
              <a:latin typeface="Lucida Console"/>
              <a:cs typeface="Lucida Console"/>
            </a:endParaRPr>
          </a:p>
          <a:p>
            <a:pPr marL="0" indent="0">
              <a:buNone/>
            </a:pPr>
            <a:r>
              <a:rPr lang="en-US" sz="1050" b="1" dirty="0">
                <a:latin typeface="Lucida Console"/>
                <a:cs typeface="Lucida Console"/>
              </a:rPr>
              <a:t>17    222.73.77.0    4,190  1,442.7   4812 CHINANET-SH-AP China Telecom (Group),CN</a:t>
            </a:r>
          </a:p>
          <a:p>
            <a:pPr marL="0" indent="0">
              <a:buNone/>
            </a:pPr>
            <a:r>
              <a:rPr lang="en-US" sz="1050" b="1" dirty="0">
                <a:latin typeface="Lucida Console"/>
                <a:cs typeface="Lucida Console"/>
              </a:rPr>
              <a:t>18  180.153.161.0    4,120  1,524.6   4812 CHINANET-SH-AP China Telecom (Group),CN</a:t>
            </a:r>
          </a:p>
          <a:p>
            <a:pPr marL="0" indent="0">
              <a:buNone/>
            </a:pPr>
            <a:r>
              <a:rPr lang="en-US" sz="1050" b="1" dirty="0">
                <a:latin typeface="Lucida Console"/>
                <a:cs typeface="Lucida Console"/>
              </a:rPr>
              <a:t>19  180.153.211.0    4,064  1,566.9   4812 CHINANET-SH-AP China Telecom (Group),CN</a:t>
            </a:r>
          </a:p>
          <a:p>
            <a:pPr marL="0" indent="0">
              <a:buNone/>
            </a:pPr>
            <a:r>
              <a:rPr lang="en-US" sz="1050" b="1" dirty="0">
                <a:latin typeface="Lucida Console"/>
                <a:cs typeface="Lucida Console"/>
              </a:rPr>
              <a:t>20   223.27.200.0    2,740      1.8  45796 BBCONNECT-TH-AS-AP BB Connect Co., </a:t>
            </a:r>
            <a:r>
              <a:rPr lang="en-US" sz="1050" b="1" dirty="0" err="1">
                <a:latin typeface="Lucida Console"/>
                <a:cs typeface="Lucida Console"/>
              </a:rPr>
              <a:t>Ltd.,TH</a:t>
            </a:r>
            <a:endParaRPr lang="en-US" sz="1050" b="1" dirty="0">
              <a:latin typeface="Lucida Console"/>
              <a:cs typeface="Lucida Console"/>
            </a:endParaRPr>
          </a:p>
          <a:p>
            <a:pPr marL="0" indent="0">
              <a:buNone/>
            </a:pPr>
            <a:r>
              <a:rPr lang="en-US" sz="1050" b="1" dirty="0">
                <a:latin typeface="Lucida Console"/>
                <a:cs typeface="Lucida Console"/>
              </a:rPr>
              <a:t>21   60.190.138.0    2,341  3,600.2   4134 CHINANET-BACKBONE No.31,Jin-rong </a:t>
            </a:r>
            <a:r>
              <a:rPr lang="en-US" sz="1050" b="1" dirty="0" err="1">
                <a:latin typeface="Lucida Console"/>
                <a:cs typeface="Lucida Console"/>
              </a:rPr>
              <a:t>Street,CN</a:t>
            </a:r>
            <a:endParaRPr lang="en-US" sz="1050" b="1" dirty="0">
              <a:latin typeface="Lucida Console"/>
              <a:cs typeface="Lucida Console"/>
            </a:endParaRPr>
          </a:p>
          <a:p>
            <a:pPr marL="0" indent="0">
              <a:buNone/>
            </a:pPr>
            <a:r>
              <a:rPr lang="en-US" sz="1050" b="1" dirty="0">
                <a:latin typeface="Lucida Console"/>
                <a:cs typeface="Lucida Console"/>
              </a:rPr>
              <a:t>22   64.125.188.0    2,286  1,517.2   6461 ABOVENET - </a:t>
            </a:r>
            <a:r>
              <a:rPr lang="en-US" sz="1050" b="1" dirty="0" err="1">
                <a:latin typeface="Lucida Console"/>
                <a:cs typeface="Lucida Console"/>
              </a:rPr>
              <a:t>Abovenet</a:t>
            </a:r>
            <a:r>
              <a:rPr lang="en-US" sz="1050" b="1" dirty="0">
                <a:latin typeface="Lucida Console"/>
                <a:cs typeface="Lucida Console"/>
              </a:rPr>
              <a:t> Communications, </a:t>
            </a:r>
            <a:r>
              <a:rPr lang="en-US" sz="1050" b="1" dirty="0" err="1">
                <a:latin typeface="Lucida Console"/>
                <a:cs typeface="Lucida Console"/>
              </a:rPr>
              <a:t>Inc,US</a:t>
            </a:r>
            <a:endParaRPr lang="en-US" sz="1050" b="1" dirty="0">
              <a:latin typeface="Lucida Console"/>
              <a:cs typeface="Lucida Console"/>
            </a:endParaRPr>
          </a:p>
          <a:p>
            <a:pPr marL="0" indent="0">
              <a:buNone/>
            </a:pPr>
            <a:r>
              <a:rPr lang="en-US" sz="1050" b="1" dirty="0">
                <a:latin typeface="Lucida Console"/>
                <a:cs typeface="Lucida Console"/>
              </a:rPr>
              <a:t>23    222.73.76.0    2,144  1,595.6   4812 CHINANET-SH-AP China Telecom (Group),CN</a:t>
            </a:r>
          </a:p>
          <a:p>
            <a:pPr marL="0" indent="0">
              <a:buNone/>
            </a:pPr>
            <a:r>
              <a:rPr lang="en-US" sz="1050" b="1" dirty="0">
                <a:latin typeface="Lucida Console"/>
                <a:cs typeface="Lucida Console"/>
              </a:rPr>
              <a:t>24  101.226.102.0    2,022  1,554.1   4812 CHINANET-SH-AP China Telecom (Group),CN</a:t>
            </a:r>
          </a:p>
          <a:p>
            <a:pPr marL="0" indent="0">
              <a:buNone/>
            </a:pPr>
            <a:r>
              <a:rPr lang="en-US" sz="1050" b="1" dirty="0">
                <a:latin typeface="Lucida Console"/>
                <a:cs typeface="Lucida Console"/>
              </a:rPr>
              <a:t>25  180.153.212.0    2,003  1,450.5   4812 CHINANET-SH-AP China Telecom (Group),CN</a:t>
            </a:r>
          </a:p>
          <a:p>
            <a:pPr marL="0" indent="0">
              <a:buNone/>
            </a:pPr>
            <a:endParaRPr lang="en-AU" sz="1050" dirty="0">
              <a:latin typeface="Lucida Console"/>
              <a:cs typeface="Lucida Console"/>
            </a:endParaRPr>
          </a:p>
        </p:txBody>
      </p:sp>
    </p:spTree>
    <p:extLst>
      <p:ext uri="{BB962C8B-B14F-4D97-AF65-F5344CB8AC3E}">
        <p14:creationId xmlns:p14="http://schemas.microsoft.com/office/powerpoint/2010/main" val="7695891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Maybe it’s ISP and/or National Infrastructure</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fontScale="92500"/>
          </a:bodyPr>
          <a:lstStyle/>
          <a:p>
            <a:r>
              <a:rPr lang="en-US" dirty="0" smtClean="0"/>
              <a:t>We’ve all heard about the Great Firewall of China</a:t>
            </a:r>
          </a:p>
          <a:p>
            <a:pPr lvl="1"/>
            <a:r>
              <a:rPr lang="en-US" dirty="0" smtClean="0"/>
              <a:t>And other countries may be doing similar things</a:t>
            </a:r>
          </a:p>
          <a:p>
            <a:r>
              <a:rPr lang="en-US" dirty="0"/>
              <a:t>P</a:t>
            </a:r>
            <a:r>
              <a:rPr lang="en-US" dirty="0" smtClean="0"/>
              <a:t>ossibly this URL stalking is the result of some form of ISP or national content cache program</a:t>
            </a:r>
          </a:p>
          <a:p>
            <a:endParaRPr lang="en-US" dirty="0" smtClean="0"/>
          </a:p>
          <a:p>
            <a:r>
              <a:rPr lang="en-US" dirty="0" smtClean="0"/>
              <a:t>Let’s filter this list further by using geo-location information to find those cases where the original end client’s IP address and the stalker’s IP address locate to different countries</a:t>
            </a:r>
            <a:endParaRPr lang="en-US" dirty="0"/>
          </a:p>
        </p:txBody>
      </p:sp>
    </p:spTree>
    <p:extLst>
      <p:ext uri="{BB962C8B-B14F-4D97-AF65-F5344CB8AC3E}">
        <p14:creationId xmlns:p14="http://schemas.microsoft.com/office/powerpoint/2010/main" val="12180776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Different Country Stalkers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333400"/>
            <a:ext cx="8229600" cy="4525963"/>
          </a:xfrm>
        </p:spPr>
        <p:txBody>
          <a:bodyPr>
            <a:noAutofit/>
          </a:bodyPr>
          <a:lstStyle/>
          <a:p>
            <a:pPr marL="0" indent="0">
              <a:buNone/>
            </a:pPr>
            <a:r>
              <a:rPr lang="nl-NL" sz="1050" b="1" dirty="0">
                <a:solidFill>
                  <a:srgbClr val="0000FF"/>
                </a:solidFill>
                <a:latin typeface="Lucida Console"/>
                <a:cs typeface="Lucida Console"/>
              </a:rPr>
              <a:t>Rank   </a:t>
            </a:r>
            <a:r>
              <a:rPr lang="nl-NL" sz="1050" b="1" dirty="0" smtClean="0">
                <a:solidFill>
                  <a:srgbClr val="0000FF"/>
                </a:solidFill>
                <a:latin typeface="Lucida Console"/>
                <a:cs typeface="Lucida Console"/>
              </a:rPr>
              <a:t>IP </a:t>
            </a:r>
            <a:r>
              <a:rPr lang="nl-NL" sz="1050" b="1" dirty="0">
                <a:solidFill>
                  <a:srgbClr val="0000FF"/>
                </a:solidFill>
                <a:latin typeface="Lucida Console"/>
                <a:cs typeface="Lucida Console"/>
              </a:rPr>
              <a:t>Net	</a:t>
            </a:r>
            <a:r>
              <a:rPr lang="nl-NL" sz="1050" b="1" dirty="0" smtClean="0">
                <a:solidFill>
                  <a:srgbClr val="0000FF"/>
                </a:solidFill>
                <a:latin typeface="Lucida Console"/>
                <a:cs typeface="Lucida Console"/>
              </a:rPr>
              <a:t>  #</a:t>
            </a:r>
            <a:r>
              <a:rPr lang="nl-NL" sz="1050" b="1" dirty="0">
                <a:solidFill>
                  <a:srgbClr val="0000FF"/>
                </a:solidFill>
                <a:latin typeface="Lucida Console"/>
                <a:cs typeface="Lucida Console"/>
              </a:rPr>
              <a:t>	</a:t>
            </a:r>
            <a:r>
              <a:rPr lang="nl-NL" sz="1050" b="1" dirty="0" smtClean="0">
                <a:solidFill>
                  <a:srgbClr val="0000FF"/>
                </a:solidFill>
                <a:latin typeface="Lucida Console"/>
                <a:cs typeface="Lucida Console"/>
              </a:rPr>
              <a:t>    AVG Delay   AS</a:t>
            </a:r>
            <a:r>
              <a:rPr lang="nl-NL" sz="1050" b="1" dirty="0">
                <a:solidFill>
                  <a:srgbClr val="0000FF"/>
                </a:solidFill>
                <a:latin typeface="Lucida Console"/>
                <a:cs typeface="Lucida Console"/>
              </a:rPr>
              <a:t>	</a:t>
            </a:r>
            <a:r>
              <a:rPr lang="nl-NL" sz="1050" b="1" dirty="0" err="1" smtClean="0">
                <a:solidFill>
                  <a:srgbClr val="0000FF"/>
                </a:solidFill>
                <a:latin typeface="Lucida Console"/>
                <a:cs typeface="Lucida Console"/>
              </a:rPr>
              <a:t>Description</a:t>
            </a:r>
            <a:r>
              <a:rPr lang="pt-BR" sz="1050" b="1" dirty="0">
                <a:solidFill>
                  <a:srgbClr val="0000FF"/>
                </a:solidFill>
                <a:latin typeface="Lucida Console"/>
                <a:cs typeface="Lucida Console"/>
              </a:rPr>
              <a:t> </a:t>
            </a:r>
            <a:endParaRPr lang="pt-BR" sz="1050" b="1" dirty="0" smtClean="0">
              <a:solidFill>
                <a:srgbClr val="0000FF"/>
              </a:solidFill>
              <a:latin typeface="Lucida Console"/>
              <a:cs typeface="Lucida Console"/>
            </a:endParaRPr>
          </a:p>
          <a:p>
            <a:pPr marL="0" indent="0">
              <a:buNone/>
            </a:pPr>
            <a:r>
              <a:rPr lang="pt-BR" sz="1050" b="1" dirty="0">
                <a:solidFill>
                  <a:srgbClr val="000000"/>
                </a:solidFill>
                <a:latin typeface="Lucida Console"/>
                <a:cs typeface="Lucida Console"/>
              </a:rPr>
              <a:t> </a:t>
            </a:r>
            <a:r>
              <a:rPr lang="pt-BR" sz="1050" b="1" dirty="0" smtClean="0">
                <a:solidFill>
                  <a:srgbClr val="000000"/>
                </a:solidFill>
                <a:latin typeface="Lucida Console"/>
                <a:cs typeface="Lucida Console"/>
              </a:rPr>
              <a:t>1  </a:t>
            </a:r>
            <a:r>
              <a:rPr lang="pt-BR" sz="1050" b="1" dirty="0">
                <a:solidFill>
                  <a:srgbClr val="000000"/>
                </a:solidFill>
                <a:latin typeface="Lucida Console"/>
                <a:cs typeface="Lucida Console"/>
              </a:rPr>
              <a:t>119.147.146.0  205,033     130.7   4134  CHINANET-BACKBONE No.31,Jin-rong </a:t>
            </a:r>
            <a:r>
              <a:rPr lang="pt-BR" sz="1050" b="1" dirty="0" err="1">
                <a:solidFill>
                  <a:srgbClr val="000000"/>
                </a:solidFill>
                <a:latin typeface="Lucida Console"/>
                <a:cs typeface="Lucida Console"/>
              </a:rPr>
              <a:t>Street,CN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 2   101.226.33.0    6,198   1,576.1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3  180.153.206.0    6,120   1,608.3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4  180.153.214.0    3,827   1,561.0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5   112.64.235.0    3,819   1,544.9  17621  CNCGROUP-SH China </a:t>
            </a:r>
            <a:r>
              <a:rPr lang="pt-BR" sz="1050" b="1" dirty="0" err="1">
                <a:solidFill>
                  <a:srgbClr val="000000"/>
                </a:solidFill>
                <a:latin typeface="Lucida Console"/>
                <a:cs typeface="Lucida Console"/>
              </a:rPr>
              <a:t>Unicom</a:t>
            </a:r>
            <a:r>
              <a:rPr lang="pt-BR" sz="1050" b="1" dirty="0">
                <a:solidFill>
                  <a:srgbClr val="000000"/>
                </a:solidFill>
                <a:latin typeface="Lucida Console"/>
                <a:cs typeface="Lucida Console"/>
              </a:rPr>
              <a:t> Shanghai </a:t>
            </a:r>
            <a:r>
              <a:rPr lang="pt-BR" sz="1050" b="1" dirty="0" err="1">
                <a:solidFill>
                  <a:srgbClr val="000000"/>
                </a:solidFill>
                <a:latin typeface="Lucida Console"/>
                <a:cs typeface="Lucida Console"/>
              </a:rPr>
              <a:t>network,CN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 6   101.226.66.0    3,603   1,577.3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7  180.153.163.0    2,742   1,540.1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8   223.27.200.0    2,740       1.8  45796  BBCONNECT-TH-AS-AP BB Connect </a:t>
            </a:r>
            <a:r>
              <a:rPr lang="pt-BR" sz="1050" b="1" dirty="0" err="1">
                <a:solidFill>
                  <a:srgbClr val="000000"/>
                </a:solidFill>
                <a:latin typeface="Lucida Console"/>
                <a:cs typeface="Lucida Console"/>
              </a:rPr>
              <a:t>Co</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Ltd</a:t>
            </a:r>
            <a:r>
              <a:rPr lang="pt-BR" sz="1050" b="1" dirty="0">
                <a:solidFill>
                  <a:srgbClr val="000000"/>
                </a:solidFill>
                <a:latin typeface="Lucida Console"/>
                <a:cs typeface="Lucida Console"/>
              </a:rPr>
              <a:t>.,TH</a:t>
            </a:r>
          </a:p>
          <a:p>
            <a:pPr marL="0" indent="0">
              <a:buNone/>
            </a:pPr>
            <a:r>
              <a:rPr lang="pt-BR" sz="1050" b="1" dirty="0">
                <a:solidFill>
                  <a:srgbClr val="000000"/>
                </a:solidFill>
                <a:latin typeface="Lucida Console"/>
                <a:cs typeface="Lucida Console"/>
              </a:rPr>
              <a:t> 9   101.226.89.0    2,658   2,230.2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10  180.153.201.0    2,628   1,549.4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11   101.226.65.0    1,528   1,573.3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12     69.41.14.0    1,243   1,127.4  47018  CE-BGPAC - </a:t>
            </a:r>
            <a:r>
              <a:rPr lang="pt-BR" sz="1050" b="1" dirty="0" err="1">
                <a:solidFill>
                  <a:srgbClr val="000000"/>
                </a:solidFill>
                <a:latin typeface="Lucida Console"/>
                <a:cs typeface="Lucida Console"/>
              </a:rPr>
              <a:t>Covenant</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Eyes</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Inc</a:t>
            </a:r>
            <a:r>
              <a:rPr lang="pt-BR" sz="1050" b="1" dirty="0">
                <a:solidFill>
                  <a:srgbClr val="000000"/>
                </a:solidFill>
                <a:latin typeface="Lucida Console"/>
                <a:cs typeface="Lucida Console"/>
              </a:rPr>
              <a:t>.,US</a:t>
            </a:r>
          </a:p>
          <a:p>
            <a:pPr marL="0" indent="0">
              <a:buNone/>
            </a:pPr>
            <a:r>
              <a:rPr lang="pt-BR" sz="1050" b="1" dirty="0">
                <a:solidFill>
                  <a:srgbClr val="000000"/>
                </a:solidFill>
                <a:latin typeface="Lucida Console"/>
                <a:cs typeface="Lucida Console"/>
              </a:rPr>
              <a:t>13   101.226.51.0    1,195   1,627.6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14   112.65.193.0    1,038   1,623.9  17621  CNCGROUP-SH China </a:t>
            </a:r>
            <a:r>
              <a:rPr lang="pt-BR" sz="1050" b="1" dirty="0" err="1">
                <a:solidFill>
                  <a:srgbClr val="000000"/>
                </a:solidFill>
                <a:latin typeface="Lucida Console"/>
                <a:cs typeface="Lucida Console"/>
              </a:rPr>
              <a:t>Unicom</a:t>
            </a:r>
            <a:r>
              <a:rPr lang="pt-BR" sz="1050" b="1" dirty="0">
                <a:solidFill>
                  <a:srgbClr val="000000"/>
                </a:solidFill>
                <a:latin typeface="Lucida Console"/>
                <a:cs typeface="Lucida Console"/>
              </a:rPr>
              <a:t> Shanghai </a:t>
            </a:r>
            <a:r>
              <a:rPr lang="pt-BR" sz="1050" b="1" dirty="0" err="1">
                <a:solidFill>
                  <a:srgbClr val="000000"/>
                </a:solidFill>
                <a:latin typeface="Lucida Console"/>
                <a:cs typeface="Lucida Console"/>
              </a:rPr>
              <a:t>network,CN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15    64.124.98.0      906   1,288.9   6461  ABOVENET - </a:t>
            </a:r>
            <a:r>
              <a:rPr lang="pt-BR" sz="1050" b="1" dirty="0" err="1">
                <a:solidFill>
                  <a:srgbClr val="000000"/>
                </a:solidFill>
                <a:latin typeface="Lucida Console"/>
                <a:cs typeface="Lucida Console"/>
              </a:rPr>
              <a:t>Abovenet</a:t>
            </a:r>
            <a:r>
              <a:rPr lang="pt-BR" sz="1050" b="1" dirty="0">
                <a:solidFill>
                  <a:srgbClr val="000000"/>
                </a:solidFill>
                <a:latin typeface="Lucida Console"/>
                <a:cs typeface="Lucida Console"/>
              </a:rPr>
              <a:t> Communications, </a:t>
            </a:r>
            <a:r>
              <a:rPr lang="pt-BR" sz="1050" b="1" dirty="0" err="1">
                <a:solidFill>
                  <a:srgbClr val="000000"/>
                </a:solidFill>
                <a:latin typeface="Lucida Console"/>
                <a:cs typeface="Lucida Console"/>
              </a:rPr>
              <a:t>Inc,US</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16  180.153.114.0      819   1,632.6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17  180.153.205.0      765   1,497.7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18   208.184.77.0      649   1,419.5   6461  ABOVENET - </a:t>
            </a:r>
            <a:r>
              <a:rPr lang="pt-BR" sz="1050" b="1" dirty="0" err="1">
                <a:solidFill>
                  <a:srgbClr val="000000"/>
                </a:solidFill>
                <a:latin typeface="Lucida Console"/>
                <a:cs typeface="Lucida Console"/>
              </a:rPr>
              <a:t>Abovenet</a:t>
            </a:r>
            <a:r>
              <a:rPr lang="pt-BR" sz="1050" b="1" dirty="0">
                <a:solidFill>
                  <a:srgbClr val="000000"/>
                </a:solidFill>
                <a:latin typeface="Lucida Console"/>
                <a:cs typeface="Lucida Console"/>
              </a:rPr>
              <a:t> Communications, </a:t>
            </a:r>
            <a:r>
              <a:rPr lang="pt-BR" sz="1050" b="1" dirty="0" err="1">
                <a:solidFill>
                  <a:srgbClr val="000000"/>
                </a:solidFill>
                <a:latin typeface="Lucida Console"/>
                <a:cs typeface="Lucida Console"/>
              </a:rPr>
              <a:t>Inc,US</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19    222.73.77.0      535   1,373.8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20  180.153.211.0      517   1,450.6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21  180.153.161.0      504   1,675.7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22   183.60.153.0      262     451.3   4134  CHINANET-BACKBONE No.31,Jin-rong </a:t>
            </a:r>
            <a:r>
              <a:rPr lang="pt-BR" sz="1050" b="1" dirty="0" err="1">
                <a:solidFill>
                  <a:srgbClr val="000000"/>
                </a:solidFill>
                <a:latin typeface="Lucida Console"/>
                <a:cs typeface="Lucida Console"/>
              </a:rPr>
              <a:t>Street,CN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23    222.73.76.0      255   1,512.7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24  101.226.102.0      235   2,012.7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25   208.80.194.0      227  10,731.5  13448  WEBSENSE - </a:t>
            </a:r>
            <a:r>
              <a:rPr lang="pt-BR" sz="1050" b="1" dirty="0" err="1">
                <a:solidFill>
                  <a:srgbClr val="000000"/>
                </a:solidFill>
                <a:latin typeface="Lucida Console"/>
                <a:cs typeface="Lucida Console"/>
              </a:rPr>
              <a:t>Websense</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Inc,US</a:t>
            </a:r>
            <a:endParaRPr lang="pt-BR" sz="1050" b="1" dirty="0">
              <a:solidFill>
                <a:srgbClr val="000000"/>
              </a:solidFill>
              <a:latin typeface="Lucida Console"/>
              <a:cs typeface="Lucida Console"/>
            </a:endParaRPr>
          </a:p>
          <a:p>
            <a:pPr marL="0" indent="0">
              <a:buNone/>
            </a:pPr>
            <a:endParaRPr lang="nl-NL" sz="1050" b="1" dirty="0" smtClean="0">
              <a:solidFill>
                <a:srgbClr val="0000FF"/>
              </a:solidFill>
              <a:latin typeface="Lucida Console"/>
              <a:cs typeface="Lucida Console"/>
            </a:endParaRPr>
          </a:p>
        </p:txBody>
      </p:sp>
    </p:spTree>
    <p:extLst>
      <p:ext uri="{BB962C8B-B14F-4D97-AF65-F5344CB8AC3E}">
        <p14:creationId xmlns:p14="http://schemas.microsoft.com/office/powerpoint/2010/main" val="26077878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Different Country Stalkers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333400"/>
            <a:ext cx="8229600" cy="4525963"/>
          </a:xfrm>
        </p:spPr>
        <p:txBody>
          <a:bodyPr>
            <a:noAutofit/>
          </a:bodyPr>
          <a:lstStyle/>
          <a:p>
            <a:pPr marL="0" indent="0">
              <a:buNone/>
            </a:pPr>
            <a:r>
              <a:rPr lang="nl-NL" sz="1050" b="1" dirty="0">
                <a:solidFill>
                  <a:srgbClr val="0000FF"/>
                </a:solidFill>
                <a:latin typeface="Lucida Console"/>
                <a:cs typeface="Lucida Console"/>
              </a:rPr>
              <a:t>Rank   </a:t>
            </a:r>
            <a:r>
              <a:rPr lang="nl-NL" sz="1050" b="1" dirty="0" smtClean="0">
                <a:solidFill>
                  <a:srgbClr val="0000FF"/>
                </a:solidFill>
                <a:latin typeface="Lucida Console"/>
                <a:cs typeface="Lucida Console"/>
              </a:rPr>
              <a:t>IP </a:t>
            </a:r>
            <a:r>
              <a:rPr lang="nl-NL" sz="1050" b="1" dirty="0">
                <a:solidFill>
                  <a:srgbClr val="0000FF"/>
                </a:solidFill>
                <a:latin typeface="Lucida Console"/>
                <a:cs typeface="Lucida Console"/>
              </a:rPr>
              <a:t>Net	</a:t>
            </a:r>
            <a:r>
              <a:rPr lang="nl-NL" sz="1050" b="1" dirty="0" smtClean="0">
                <a:solidFill>
                  <a:srgbClr val="0000FF"/>
                </a:solidFill>
                <a:latin typeface="Lucida Console"/>
                <a:cs typeface="Lucida Console"/>
              </a:rPr>
              <a:t>  #</a:t>
            </a:r>
            <a:r>
              <a:rPr lang="nl-NL" sz="1050" b="1" dirty="0">
                <a:solidFill>
                  <a:srgbClr val="0000FF"/>
                </a:solidFill>
                <a:latin typeface="Lucida Console"/>
                <a:cs typeface="Lucida Console"/>
              </a:rPr>
              <a:t>	</a:t>
            </a:r>
            <a:r>
              <a:rPr lang="nl-NL" sz="1050" b="1" dirty="0" smtClean="0">
                <a:solidFill>
                  <a:srgbClr val="0000FF"/>
                </a:solidFill>
                <a:latin typeface="Lucida Console"/>
                <a:cs typeface="Lucida Console"/>
              </a:rPr>
              <a:t>    AVG Delay   AS</a:t>
            </a:r>
            <a:r>
              <a:rPr lang="nl-NL" sz="1050" b="1" dirty="0">
                <a:solidFill>
                  <a:srgbClr val="0000FF"/>
                </a:solidFill>
                <a:latin typeface="Lucida Console"/>
                <a:cs typeface="Lucida Console"/>
              </a:rPr>
              <a:t>	</a:t>
            </a:r>
            <a:r>
              <a:rPr lang="nl-NL" sz="1050" b="1" dirty="0" err="1" smtClean="0">
                <a:solidFill>
                  <a:srgbClr val="0000FF"/>
                </a:solidFill>
                <a:latin typeface="Lucida Console"/>
                <a:cs typeface="Lucida Console"/>
              </a:rPr>
              <a:t>Description</a:t>
            </a:r>
            <a:r>
              <a:rPr lang="pt-BR" sz="1050" b="1" dirty="0">
                <a:solidFill>
                  <a:srgbClr val="0000FF"/>
                </a:solidFill>
                <a:latin typeface="Lucida Console"/>
                <a:cs typeface="Lucida Console"/>
              </a:rPr>
              <a:t> </a:t>
            </a:r>
            <a:endParaRPr lang="pt-BR" sz="1050" b="1" dirty="0" smtClean="0">
              <a:solidFill>
                <a:srgbClr val="0000FF"/>
              </a:solidFill>
              <a:latin typeface="Lucida Console"/>
              <a:cs typeface="Lucida Console"/>
            </a:endParaRPr>
          </a:p>
          <a:p>
            <a:pPr marL="0" indent="0">
              <a:buNone/>
            </a:pPr>
            <a:r>
              <a:rPr lang="pt-BR" sz="1050" b="1" dirty="0">
                <a:solidFill>
                  <a:srgbClr val="000000"/>
                </a:solidFill>
                <a:latin typeface="Lucida Console"/>
                <a:cs typeface="Lucida Console"/>
              </a:rPr>
              <a:t> </a:t>
            </a:r>
            <a:r>
              <a:rPr lang="pt-BR" sz="1050" b="1" dirty="0" smtClean="0">
                <a:solidFill>
                  <a:srgbClr val="000000"/>
                </a:solidFill>
                <a:latin typeface="Lucida Console"/>
                <a:cs typeface="Lucida Console"/>
              </a:rPr>
              <a:t>1  </a:t>
            </a:r>
            <a:r>
              <a:rPr lang="pt-BR" sz="1050" b="1" dirty="0">
                <a:solidFill>
                  <a:srgbClr val="000000"/>
                </a:solidFill>
                <a:latin typeface="Lucida Console"/>
                <a:cs typeface="Lucida Console"/>
              </a:rPr>
              <a:t>119.147.146.0  205,033     130.7   4134  CHINANET-BACKBONE No.31,Jin-rong </a:t>
            </a:r>
            <a:r>
              <a:rPr lang="pt-BR" sz="1050" b="1" dirty="0" err="1">
                <a:solidFill>
                  <a:srgbClr val="000000"/>
                </a:solidFill>
                <a:latin typeface="Lucida Console"/>
                <a:cs typeface="Lucida Console"/>
              </a:rPr>
              <a:t>Street,CN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 2   101.226.33.0    6,198   1,576.1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3  180.153.206.0    6,120   1,608.3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4  180.153.214.0    3,827   1,561.0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5   112.64.235.0    3,819   1,544.9  17621  CNCGROUP-SH China </a:t>
            </a:r>
            <a:r>
              <a:rPr lang="pt-BR" sz="1050" b="1" dirty="0" err="1">
                <a:solidFill>
                  <a:srgbClr val="000000"/>
                </a:solidFill>
                <a:latin typeface="Lucida Console"/>
                <a:cs typeface="Lucida Console"/>
              </a:rPr>
              <a:t>Unicom</a:t>
            </a:r>
            <a:r>
              <a:rPr lang="pt-BR" sz="1050" b="1" dirty="0">
                <a:solidFill>
                  <a:srgbClr val="000000"/>
                </a:solidFill>
                <a:latin typeface="Lucida Console"/>
                <a:cs typeface="Lucida Console"/>
              </a:rPr>
              <a:t> Shanghai </a:t>
            </a:r>
            <a:r>
              <a:rPr lang="pt-BR" sz="1050" b="1" dirty="0" err="1">
                <a:solidFill>
                  <a:srgbClr val="000000"/>
                </a:solidFill>
                <a:latin typeface="Lucida Console"/>
                <a:cs typeface="Lucida Console"/>
              </a:rPr>
              <a:t>network,CN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 6   101.226.66.0    3,603   1,577.3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7  180.153.163.0    2,742   1,540.1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8   223.27.200.0    2,740       1.8  45796  BBCONNECT-TH-AS-AP BB Connect </a:t>
            </a:r>
            <a:r>
              <a:rPr lang="pt-BR" sz="1050" b="1" dirty="0" err="1">
                <a:solidFill>
                  <a:srgbClr val="000000"/>
                </a:solidFill>
                <a:latin typeface="Lucida Console"/>
                <a:cs typeface="Lucida Console"/>
              </a:rPr>
              <a:t>Co</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Ltd</a:t>
            </a:r>
            <a:r>
              <a:rPr lang="pt-BR" sz="1050" b="1" dirty="0">
                <a:solidFill>
                  <a:srgbClr val="000000"/>
                </a:solidFill>
                <a:latin typeface="Lucida Console"/>
                <a:cs typeface="Lucida Console"/>
              </a:rPr>
              <a:t>.,TH</a:t>
            </a:r>
          </a:p>
          <a:p>
            <a:pPr marL="0" indent="0">
              <a:buNone/>
            </a:pPr>
            <a:r>
              <a:rPr lang="pt-BR" sz="1050" b="1" dirty="0">
                <a:solidFill>
                  <a:srgbClr val="000000"/>
                </a:solidFill>
                <a:latin typeface="Lucida Console"/>
                <a:cs typeface="Lucida Console"/>
              </a:rPr>
              <a:t> 9   101.226.89.0    2,658   2,230.2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10  180.153.201.0    2,628   1,549.4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11   101.226.65.0    1,528   1,573.3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12     69.41.14.0    1,243   1,127.4  47018  CE-BGPAC - </a:t>
            </a:r>
            <a:r>
              <a:rPr lang="pt-BR" sz="1050" b="1" dirty="0" err="1">
                <a:solidFill>
                  <a:srgbClr val="000000"/>
                </a:solidFill>
                <a:latin typeface="Lucida Console"/>
                <a:cs typeface="Lucida Console"/>
              </a:rPr>
              <a:t>Covenant</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Eyes</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Inc</a:t>
            </a:r>
            <a:r>
              <a:rPr lang="pt-BR" sz="1050" b="1" dirty="0">
                <a:solidFill>
                  <a:srgbClr val="000000"/>
                </a:solidFill>
                <a:latin typeface="Lucida Console"/>
                <a:cs typeface="Lucida Console"/>
              </a:rPr>
              <a:t>.,US</a:t>
            </a:r>
          </a:p>
          <a:p>
            <a:pPr marL="0" indent="0">
              <a:buNone/>
            </a:pPr>
            <a:r>
              <a:rPr lang="pt-BR" sz="1050" b="1" dirty="0">
                <a:solidFill>
                  <a:srgbClr val="000000"/>
                </a:solidFill>
                <a:latin typeface="Lucida Console"/>
                <a:cs typeface="Lucida Console"/>
              </a:rPr>
              <a:t>13   101.226.51.0    1,195   1,627.6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14   112.65.193.0    1,038   1,623.9  17621  CNCGROUP-SH China </a:t>
            </a:r>
            <a:r>
              <a:rPr lang="pt-BR" sz="1050" b="1" dirty="0" err="1">
                <a:solidFill>
                  <a:srgbClr val="000000"/>
                </a:solidFill>
                <a:latin typeface="Lucida Console"/>
                <a:cs typeface="Lucida Console"/>
              </a:rPr>
              <a:t>Unicom</a:t>
            </a:r>
            <a:r>
              <a:rPr lang="pt-BR" sz="1050" b="1" dirty="0">
                <a:solidFill>
                  <a:srgbClr val="000000"/>
                </a:solidFill>
                <a:latin typeface="Lucida Console"/>
                <a:cs typeface="Lucida Console"/>
              </a:rPr>
              <a:t> Shanghai </a:t>
            </a:r>
            <a:r>
              <a:rPr lang="pt-BR" sz="1050" b="1" dirty="0" err="1">
                <a:solidFill>
                  <a:srgbClr val="000000"/>
                </a:solidFill>
                <a:latin typeface="Lucida Console"/>
                <a:cs typeface="Lucida Console"/>
              </a:rPr>
              <a:t>network,CN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15    64.124.98.0      906   1,288.9   6461  ABOVENET - </a:t>
            </a:r>
            <a:r>
              <a:rPr lang="pt-BR" sz="1050" b="1" dirty="0" err="1">
                <a:solidFill>
                  <a:srgbClr val="000000"/>
                </a:solidFill>
                <a:latin typeface="Lucida Console"/>
                <a:cs typeface="Lucida Console"/>
              </a:rPr>
              <a:t>Abovenet</a:t>
            </a:r>
            <a:r>
              <a:rPr lang="pt-BR" sz="1050" b="1" dirty="0">
                <a:solidFill>
                  <a:srgbClr val="000000"/>
                </a:solidFill>
                <a:latin typeface="Lucida Console"/>
                <a:cs typeface="Lucida Console"/>
              </a:rPr>
              <a:t> Communications, </a:t>
            </a:r>
            <a:r>
              <a:rPr lang="pt-BR" sz="1050" b="1" dirty="0" err="1">
                <a:solidFill>
                  <a:srgbClr val="000000"/>
                </a:solidFill>
                <a:latin typeface="Lucida Console"/>
                <a:cs typeface="Lucida Console"/>
              </a:rPr>
              <a:t>Inc,US</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16  180.153.114.0      819   1,632.6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17  180.153.205.0      765   1,497.7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18   208.184.77.0      649   1,419.5   6461  ABOVENET - </a:t>
            </a:r>
            <a:r>
              <a:rPr lang="pt-BR" sz="1050" b="1" dirty="0" err="1">
                <a:solidFill>
                  <a:srgbClr val="000000"/>
                </a:solidFill>
                <a:latin typeface="Lucida Console"/>
                <a:cs typeface="Lucida Console"/>
              </a:rPr>
              <a:t>Abovenet</a:t>
            </a:r>
            <a:r>
              <a:rPr lang="pt-BR" sz="1050" b="1" dirty="0">
                <a:solidFill>
                  <a:srgbClr val="000000"/>
                </a:solidFill>
                <a:latin typeface="Lucida Console"/>
                <a:cs typeface="Lucida Console"/>
              </a:rPr>
              <a:t> Communications, </a:t>
            </a:r>
            <a:r>
              <a:rPr lang="pt-BR" sz="1050" b="1" dirty="0" err="1">
                <a:solidFill>
                  <a:srgbClr val="000000"/>
                </a:solidFill>
                <a:latin typeface="Lucida Console"/>
                <a:cs typeface="Lucida Console"/>
              </a:rPr>
              <a:t>Inc,US</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19    222.73.77.0      535   1,373.8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20  180.153.211.0      517   1,450.6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21  180.153.161.0      504   1,675.7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22   183.60.153.0      262     451.3   4134  CHINANET-BACKBONE No.31,Jin-rong </a:t>
            </a:r>
            <a:r>
              <a:rPr lang="pt-BR" sz="1050" b="1" dirty="0" err="1">
                <a:solidFill>
                  <a:srgbClr val="000000"/>
                </a:solidFill>
                <a:latin typeface="Lucida Console"/>
                <a:cs typeface="Lucida Console"/>
              </a:rPr>
              <a:t>Street,CN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23    222.73.76.0      255   1,512.7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24  101.226.102.0      235   2,012.7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25   208.80.194.0      227  10,731.5  13448  WEBSENSE - </a:t>
            </a:r>
            <a:r>
              <a:rPr lang="pt-BR" sz="1050" b="1" dirty="0" err="1">
                <a:solidFill>
                  <a:srgbClr val="000000"/>
                </a:solidFill>
                <a:latin typeface="Lucida Console"/>
                <a:cs typeface="Lucida Console"/>
              </a:rPr>
              <a:t>Websense</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Inc,US</a:t>
            </a:r>
            <a:endParaRPr lang="pt-BR" sz="1050" b="1" dirty="0">
              <a:solidFill>
                <a:srgbClr val="000000"/>
              </a:solidFill>
              <a:latin typeface="Lucida Console"/>
              <a:cs typeface="Lucida Console"/>
            </a:endParaRPr>
          </a:p>
          <a:p>
            <a:pPr marL="0" indent="0">
              <a:buNone/>
            </a:pPr>
            <a:endParaRPr lang="nl-NL" sz="1050" b="1" dirty="0" smtClean="0">
              <a:solidFill>
                <a:srgbClr val="0000FF"/>
              </a:solidFill>
              <a:latin typeface="Lucida Console"/>
              <a:cs typeface="Lucida Console"/>
            </a:endParaRPr>
          </a:p>
        </p:txBody>
      </p:sp>
      <p:sp>
        <p:nvSpPr>
          <p:cNvPr id="4" name="Freeform 3"/>
          <p:cNvSpPr/>
          <p:nvPr/>
        </p:nvSpPr>
        <p:spPr>
          <a:xfrm>
            <a:off x="282799" y="1266614"/>
            <a:ext cx="6785888" cy="664802"/>
          </a:xfrm>
          <a:custGeom>
            <a:avLst/>
            <a:gdLst>
              <a:gd name="connsiteX0" fmla="*/ 4000634 w 6785888"/>
              <a:gd name="connsiteY0" fmla="*/ 230544 h 664802"/>
              <a:gd name="connsiteX1" fmla="*/ 1342323 w 6785888"/>
              <a:gd name="connsiteY1" fmla="*/ 4544 h 664802"/>
              <a:gd name="connsiteX2" fmla="*/ 7786 w 6785888"/>
              <a:gd name="connsiteY2" fmla="*/ 413495 h 664802"/>
              <a:gd name="connsiteX3" fmla="*/ 1062500 w 6785888"/>
              <a:gd name="connsiteY3" fmla="*/ 596447 h 664802"/>
              <a:gd name="connsiteX4" fmla="*/ 5776429 w 6785888"/>
              <a:gd name="connsiteY4" fmla="*/ 650257 h 664802"/>
              <a:gd name="connsiteX5" fmla="*/ 6658946 w 6785888"/>
              <a:gd name="connsiteY5" fmla="*/ 348924 h 664802"/>
              <a:gd name="connsiteX6" fmla="*/ 3882248 w 6785888"/>
              <a:gd name="connsiteY6" fmla="*/ 36830 h 6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5888" h="664802">
                <a:moveTo>
                  <a:pt x="4000634" y="230544"/>
                </a:moveTo>
                <a:cubicBezTo>
                  <a:pt x="3004216" y="102298"/>
                  <a:pt x="2007798" y="-25948"/>
                  <a:pt x="1342323" y="4544"/>
                </a:cubicBezTo>
                <a:cubicBezTo>
                  <a:pt x="676848" y="35036"/>
                  <a:pt x="54423" y="314845"/>
                  <a:pt x="7786" y="413495"/>
                </a:cubicBezTo>
                <a:cubicBezTo>
                  <a:pt x="-38851" y="512145"/>
                  <a:pt x="101059" y="556987"/>
                  <a:pt x="1062500" y="596447"/>
                </a:cubicBezTo>
                <a:cubicBezTo>
                  <a:pt x="2023940" y="635907"/>
                  <a:pt x="4843688" y="691511"/>
                  <a:pt x="5776429" y="650257"/>
                </a:cubicBezTo>
                <a:cubicBezTo>
                  <a:pt x="6709170" y="609003"/>
                  <a:pt x="6974643" y="451162"/>
                  <a:pt x="6658946" y="348924"/>
                </a:cubicBezTo>
                <a:cubicBezTo>
                  <a:pt x="6343249" y="246686"/>
                  <a:pt x="3882248" y="36830"/>
                  <a:pt x="3882248" y="3683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5" name="Picture 4" descr="Screen Shot 2014-01-30 at 9.49.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9" y="2124364"/>
            <a:ext cx="12638513" cy="3320000"/>
          </a:xfrm>
          <a:prstGeom prst="rect">
            <a:avLst/>
          </a:prstGeom>
        </p:spPr>
      </p:pic>
    </p:spTree>
    <p:extLst>
      <p:ext uri="{BB962C8B-B14F-4D97-AF65-F5344CB8AC3E}">
        <p14:creationId xmlns:p14="http://schemas.microsoft.com/office/powerpoint/2010/main" val="24440350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130848" y="5457152"/>
            <a:ext cx="8789940" cy="1162242"/>
          </a:xfrm>
          <a:custGeom>
            <a:avLst/>
            <a:gdLst>
              <a:gd name="connsiteX0" fmla="*/ 261697 w 8789940"/>
              <a:gd name="connsiteY0" fmla="*/ 92363 h 1162242"/>
              <a:gd name="connsiteX1" fmla="*/ 400243 w 8789940"/>
              <a:gd name="connsiteY1" fmla="*/ 0 h 1162242"/>
              <a:gd name="connsiteX2" fmla="*/ 592667 w 8789940"/>
              <a:gd name="connsiteY2" fmla="*/ 53878 h 1162242"/>
              <a:gd name="connsiteX3" fmla="*/ 708122 w 8789940"/>
              <a:gd name="connsiteY3" fmla="*/ 130848 h 1162242"/>
              <a:gd name="connsiteX4" fmla="*/ 992910 w 8789940"/>
              <a:gd name="connsiteY4" fmla="*/ 115454 h 1162242"/>
              <a:gd name="connsiteX5" fmla="*/ 1346970 w 8789940"/>
              <a:gd name="connsiteY5" fmla="*/ 123151 h 1162242"/>
              <a:gd name="connsiteX6" fmla="*/ 1708728 w 8789940"/>
              <a:gd name="connsiteY6" fmla="*/ 130848 h 1162242"/>
              <a:gd name="connsiteX7" fmla="*/ 1770304 w 8789940"/>
              <a:gd name="connsiteY7" fmla="*/ 330969 h 1162242"/>
              <a:gd name="connsiteX8" fmla="*/ 2085879 w 8789940"/>
              <a:gd name="connsiteY8" fmla="*/ 361757 h 1162242"/>
              <a:gd name="connsiteX9" fmla="*/ 2447637 w 8789940"/>
              <a:gd name="connsiteY9" fmla="*/ 269393 h 1162242"/>
              <a:gd name="connsiteX10" fmla="*/ 2640061 w 8789940"/>
              <a:gd name="connsiteY10" fmla="*/ 284787 h 1162242"/>
              <a:gd name="connsiteX11" fmla="*/ 2755516 w 8789940"/>
              <a:gd name="connsiteY11" fmla="*/ 315575 h 1162242"/>
              <a:gd name="connsiteX12" fmla="*/ 2894061 w 8789940"/>
              <a:gd name="connsiteY12" fmla="*/ 377151 h 1162242"/>
              <a:gd name="connsiteX13" fmla="*/ 2971031 w 8789940"/>
              <a:gd name="connsiteY13" fmla="*/ 377151 h 1162242"/>
              <a:gd name="connsiteX14" fmla="*/ 3101879 w 8789940"/>
              <a:gd name="connsiteY14" fmla="*/ 346363 h 1162242"/>
              <a:gd name="connsiteX15" fmla="*/ 3378970 w 8789940"/>
              <a:gd name="connsiteY15" fmla="*/ 284787 h 1162242"/>
              <a:gd name="connsiteX16" fmla="*/ 3579091 w 8789940"/>
              <a:gd name="connsiteY16" fmla="*/ 361757 h 1162242"/>
              <a:gd name="connsiteX17" fmla="*/ 4094788 w 8789940"/>
              <a:gd name="connsiteY17" fmla="*/ 238606 h 1162242"/>
              <a:gd name="connsiteX18" fmla="*/ 4702849 w 8789940"/>
              <a:gd name="connsiteY18" fmla="*/ 177030 h 1162242"/>
              <a:gd name="connsiteX19" fmla="*/ 5041516 w 8789940"/>
              <a:gd name="connsiteY19" fmla="*/ 238606 h 1162242"/>
              <a:gd name="connsiteX20" fmla="*/ 5326304 w 8789940"/>
              <a:gd name="connsiteY20" fmla="*/ 254000 h 1162242"/>
              <a:gd name="connsiteX21" fmla="*/ 5472546 w 8789940"/>
              <a:gd name="connsiteY21" fmla="*/ 223212 h 1162242"/>
              <a:gd name="connsiteX22" fmla="*/ 5888182 w 8789940"/>
              <a:gd name="connsiteY22" fmla="*/ 223212 h 1162242"/>
              <a:gd name="connsiteX23" fmla="*/ 6242243 w 8789940"/>
              <a:gd name="connsiteY23" fmla="*/ 238606 h 1162242"/>
              <a:gd name="connsiteX24" fmla="*/ 6704061 w 8789940"/>
              <a:gd name="connsiteY24" fmla="*/ 200121 h 1162242"/>
              <a:gd name="connsiteX25" fmla="*/ 6865697 w 8789940"/>
              <a:gd name="connsiteY25" fmla="*/ 215515 h 1162242"/>
              <a:gd name="connsiteX26" fmla="*/ 7173576 w 8789940"/>
              <a:gd name="connsiteY26" fmla="*/ 269393 h 1162242"/>
              <a:gd name="connsiteX27" fmla="*/ 7419879 w 8789940"/>
              <a:gd name="connsiteY27" fmla="*/ 246303 h 1162242"/>
              <a:gd name="connsiteX28" fmla="*/ 7673879 w 8789940"/>
              <a:gd name="connsiteY28" fmla="*/ 200121 h 1162242"/>
              <a:gd name="connsiteX29" fmla="*/ 8081819 w 8789940"/>
              <a:gd name="connsiteY29" fmla="*/ 146242 h 1162242"/>
              <a:gd name="connsiteX30" fmla="*/ 8358910 w 8789940"/>
              <a:gd name="connsiteY30" fmla="*/ 107757 h 1162242"/>
              <a:gd name="connsiteX31" fmla="*/ 8582122 w 8789940"/>
              <a:gd name="connsiteY31" fmla="*/ 192424 h 1162242"/>
              <a:gd name="connsiteX32" fmla="*/ 8743758 w 8789940"/>
              <a:gd name="connsiteY32" fmla="*/ 269393 h 1162242"/>
              <a:gd name="connsiteX33" fmla="*/ 8789940 w 8789940"/>
              <a:gd name="connsiteY33" fmla="*/ 723515 h 1162242"/>
              <a:gd name="connsiteX34" fmla="*/ 8720667 w 8789940"/>
              <a:gd name="connsiteY34" fmla="*/ 1069878 h 1162242"/>
              <a:gd name="connsiteX35" fmla="*/ 5180061 w 8789940"/>
              <a:gd name="connsiteY35" fmla="*/ 1146848 h 1162242"/>
              <a:gd name="connsiteX36" fmla="*/ 138546 w 8789940"/>
              <a:gd name="connsiteY36" fmla="*/ 1162242 h 1162242"/>
              <a:gd name="connsiteX37" fmla="*/ 0 w 8789940"/>
              <a:gd name="connsiteY37" fmla="*/ 384848 h 1162242"/>
              <a:gd name="connsiteX38" fmla="*/ 261697 w 8789940"/>
              <a:gd name="connsiteY38" fmla="*/ 92363 h 116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789940" h="1162242">
                <a:moveTo>
                  <a:pt x="261697" y="92363"/>
                </a:moveTo>
                <a:lnTo>
                  <a:pt x="400243" y="0"/>
                </a:lnTo>
                <a:lnTo>
                  <a:pt x="592667" y="53878"/>
                </a:lnTo>
                <a:lnTo>
                  <a:pt x="708122" y="130848"/>
                </a:lnTo>
                <a:lnTo>
                  <a:pt x="992910" y="115454"/>
                </a:lnTo>
                <a:lnTo>
                  <a:pt x="1346970" y="123151"/>
                </a:lnTo>
                <a:lnTo>
                  <a:pt x="1708728" y="130848"/>
                </a:lnTo>
                <a:lnTo>
                  <a:pt x="1770304" y="330969"/>
                </a:lnTo>
                <a:lnTo>
                  <a:pt x="2085879" y="361757"/>
                </a:lnTo>
                <a:lnTo>
                  <a:pt x="2447637" y="269393"/>
                </a:lnTo>
                <a:lnTo>
                  <a:pt x="2640061" y="284787"/>
                </a:lnTo>
                <a:lnTo>
                  <a:pt x="2755516" y="315575"/>
                </a:lnTo>
                <a:lnTo>
                  <a:pt x="2894061" y="377151"/>
                </a:lnTo>
                <a:lnTo>
                  <a:pt x="2971031" y="377151"/>
                </a:lnTo>
                <a:lnTo>
                  <a:pt x="3101879" y="346363"/>
                </a:lnTo>
                <a:lnTo>
                  <a:pt x="3378970" y="284787"/>
                </a:lnTo>
                <a:lnTo>
                  <a:pt x="3579091" y="361757"/>
                </a:lnTo>
                <a:lnTo>
                  <a:pt x="4094788" y="238606"/>
                </a:lnTo>
                <a:lnTo>
                  <a:pt x="4702849" y="177030"/>
                </a:lnTo>
                <a:lnTo>
                  <a:pt x="5041516" y="238606"/>
                </a:lnTo>
                <a:lnTo>
                  <a:pt x="5326304" y="254000"/>
                </a:lnTo>
                <a:lnTo>
                  <a:pt x="5472546" y="223212"/>
                </a:lnTo>
                <a:lnTo>
                  <a:pt x="5888182" y="223212"/>
                </a:lnTo>
                <a:lnTo>
                  <a:pt x="6242243" y="238606"/>
                </a:lnTo>
                <a:lnTo>
                  <a:pt x="6704061" y="200121"/>
                </a:lnTo>
                <a:lnTo>
                  <a:pt x="6865697" y="215515"/>
                </a:lnTo>
                <a:lnTo>
                  <a:pt x="7173576" y="269393"/>
                </a:lnTo>
                <a:lnTo>
                  <a:pt x="7419879" y="246303"/>
                </a:lnTo>
                <a:lnTo>
                  <a:pt x="7673879" y="200121"/>
                </a:lnTo>
                <a:lnTo>
                  <a:pt x="8081819" y="146242"/>
                </a:lnTo>
                <a:lnTo>
                  <a:pt x="8358910" y="107757"/>
                </a:lnTo>
                <a:lnTo>
                  <a:pt x="8582122" y="192424"/>
                </a:lnTo>
                <a:lnTo>
                  <a:pt x="8743758" y="269393"/>
                </a:lnTo>
                <a:lnTo>
                  <a:pt x="8789940" y="723515"/>
                </a:lnTo>
                <a:lnTo>
                  <a:pt x="8720667" y="1069878"/>
                </a:lnTo>
                <a:lnTo>
                  <a:pt x="5180061" y="1146848"/>
                </a:lnTo>
                <a:lnTo>
                  <a:pt x="138546" y="1162242"/>
                </a:lnTo>
                <a:lnTo>
                  <a:pt x="0" y="384848"/>
                </a:lnTo>
                <a:lnTo>
                  <a:pt x="261697" y="9236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082820"/>
            <a:ext cx="5049213" cy="1143000"/>
          </a:xfrm>
        </p:spPr>
        <p:txBody>
          <a:bodyPr>
            <a:noAutofit/>
          </a:bodyPr>
          <a:lstStyle/>
          <a:p>
            <a:r>
              <a:rPr lang="en-US" sz="3600" dirty="0">
                <a:solidFill>
                  <a:schemeClr val="accent6">
                    <a:lumMod val="50000"/>
                  </a:schemeClr>
                </a:solidFill>
                <a:latin typeface="Powderfinger Type"/>
                <a:cs typeface="Powderfinger Type"/>
              </a:rPr>
              <a:t>What are we seeing </a:t>
            </a:r>
            <a:r>
              <a:rPr lang="en-AU" sz="3600" dirty="0" smtClean="0">
                <a:solidFill>
                  <a:schemeClr val="accent6">
                    <a:lumMod val="50000"/>
                  </a:schemeClr>
                </a:solidFill>
                <a:latin typeface="Powderfinger Type"/>
                <a:cs typeface="Powderfinger Type"/>
              </a:rPr>
              <a:t>here</a:t>
            </a:r>
            <a:r>
              <a:rPr lang="en-US" sz="3600" dirty="0" smtClean="0">
                <a:solidFill>
                  <a:schemeClr val="accent6">
                    <a:lumMod val="50000"/>
                  </a:schemeClr>
                </a:solidFill>
                <a:latin typeface="Powderfinger Type"/>
                <a:cs typeface="Powderfinger Type"/>
              </a:rPr>
              <a:t>?</a:t>
            </a:r>
            <a:endParaRPr lang="en-US" sz="3600" dirty="0">
              <a:solidFill>
                <a:srgbClr val="984807"/>
              </a:solidFill>
              <a:latin typeface="Powderfinger Type"/>
              <a:cs typeface="Powderfinger Type"/>
            </a:endParaRPr>
          </a:p>
        </p:txBody>
      </p:sp>
      <p:pic>
        <p:nvPicPr>
          <p:cNvPr id="28" name="Picture 27" descr="i94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76646"/>
            <a:ext cx="4343400" cy="6273800"/>
          </a:xfrm>
          <a:prstGeom prst="rect">
            <a:avLst/>
          </a:prstGeom>
        </p:spPr>
      </p:pic>
    </p:spTree>
    <p:extLst>
      <p:ext uri="{BB962C8B-B14F-4D97-AF65-F5344CB8AC3E}">
        <p14:creationId xmlns:p14="http://schemas.microsoft.com/office/powerpoint/2010/main" val="14070897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ksy-street_004236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7440"/>
            <a:ext cx="9144000" cy="5715000"/>
          </a:xfrm>
          <a:prstGeom prst="rect">
            <a:avLst/>
          </a:prstGeom>
        </p:spPr>
      </p:pic>
      <p:sp>
        <p:nvSpPr>
          <p:cNvPr id="5" name="TextBox 4"/>
          <p:cNvSpPr txBox="1"/>
          <p:nvPr/>
        </p:nvSpPr>
        <p:spPr>
          <a:xfrm>
            <a:off x="7929317" y="5970830"/>
            <a:ext cx="1214683" cy="261610"/>
          </a:xfrm>
          <a:prstGeom prst="rect">
            <a:avLst/>
          </a:prstGeom>
          <a:noFill/>
        </p:spPr>
        <p:txBody>
          <a:bodyPr wrap="none" rtlCol="0">
            <a:spAutoFit/>
          </a:bodyPr>
          <a:lstStyle/>
          <a:p>
            <a:r>
              <a:rPr lang="en-US" sz="1100" dirty="0" smtClean="0">
                <a:solidFill>
                  <a:schemeClr val="bg1"/>
                </a:solidFill>
              </a:rPr>
              <a:t>Street Art: </a:t>
            </a:r>
            <a:r>
              <a:rPr lang="en-US" sz="1100" dirty="0" err="1" smtClean="0">
                <a:solidFill>
                  <a:schemeClr val="bg1"/>
                </a:solidFill>
              </a:rPr>
              <a:t>Banksy</a:t>
            </a:r>
            <a:endParaRPr lang="en-US" sz="1100" dirty="0">
              <a:solidFill>
                <a:schemeClr val="bg1"/>
              </a:solidFill>
            </a:endParaRPr>
          </a:p>
        </p:txBody>
      </p:sp>
      <p:sp>
        <p:nvSpPr>
          <p:cNvPr id="2" name="Rectangle 1"/>
          <p:cNvSpPr/>
          <p:nvPr/>
        </p:nvSpPr>
        <p:spPr>
          <a:xfrm rot="20677616">
            <a:off x="6032352" y="1697223"/>
            <a:ext cx="1266442" cy="246221"/>
          </a:xfrm>
          <a:prstGeom prst="rect">
            <a:avLst/>
          </a:prstGeom>
        </p:spPr>
        <p:txBody>
          <a:bodyPr wrap="none">
            <a:spAutoFit/>
          </a:bodyPr>
          <a:lstStyle/>
          <a:p>
            <a:r>
              <a:rPr lang="pt-BR" sz="1000" b="1" dirty="0" smtClean="0">
                <a:solidFill>
                  <a:schemeClr val="bg1"/>
                </a:solidFill>
                <a:latin typeface="Lucida Console"/>
                <a:cs typeface="Lucida Console"/>
              </a:rPr>
              <a:t>119.147.146.27 </a:t>
            </a:r>
            <a:endParaRPr lang="en-US" sz="1000" dirty="0">
              <a:solidFill>
                <a:schemeClr val="bg1"/>
              </a:solidFill>
            </a:endParaRPr>
          </a:p>
        </p:txBody>
      </p:sp>
    </p:spTree>
    <p:extLst>
      <p:ext uri="{BB962C8B-B14F-4D97-AF65-F5344CB8AC3E}">
        <p14:creationId xmlns:p14="http://schemas.microsoft.com/office/powerpoint/2010/main" val="33614853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685"/>
            <a:ext cx="8229600" cy="1143000"/>
          </a:xfrm>
        </p:spPr>
        <p:txBody>
          <a:bodyPr/>
          <a:lstStyle/>
          <a:p>
            <a:r>
              <a:rPr lang="en-US" dirty="0" smtClean="0">
                <a:solidFill>
                  <a:srgbClr val="984807"/>
                </a:solidFill>
                <a:latin typeface="Powderfinger Type"/>
                <a:cs typeface="Powderfinger Type"/>
              </a:rPr>
              <a:t>Where are the Stalked?</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243740" y="1491058"/>
            <a:ext cx="2990144" cy="4525963"/>
          </a:xfrm>
        </p:spPr>
        <p:txBody>
          <a:bodyPr>
            <a:noAutofit/>
          </a:bodyPr>
          <a:lstStyle/>
          <a:p>
            <a:pPr marL="0" indent="0">
              <a:spcBef>
                <a:spcPts val="0"/>
              </a:spcBef>
              <a:buNone/>
            </a:pPr>
            <a:r>
              <a:rPr lang="nl-NL" sz="1000" b="1" dirty="0"/>
              <a:t>CC	</a:t>
            </a:r>
            <a:r>
              <a:rPr lang="nl-NL" sz="1000" b="1" dirty="0" err="1"/>
              <a:t>Stalk</a:t>
            </a:r>
            <a:r>
              <a:rPr lang="nl-NL" sz="1000" b="1" dirty="0"/>
              <a:t>	Country</a:t>
            </a:r>
            <a:endParaRPr lang="en-AU" sz="1000" dirty="0"/>
          </a:p>
          <a:p>
            <a:pPr marL="0" indent="0">
              <a:spcBef>
                <a:spcPts val="0"/>
              </a:spcBef>
              <a:buNone/>
            </a:pPr>
            <a:r>
              <a:rPr lang="nl-NL" sz="1000" b="1" dirty="0"/>
              <a:t>	</a:t>
            </a:r>
            <a:r>
              <a:rPr lang="nl-NL" sz="1000" b="1" dirty="0" err="1" smtClean="0"/>
              <a:t>Count</a:t>
            </a:r>
            <a:endParaRPr lang="nl-NL" sz="1000" b="1" dirty="0" smtClean="0"/>
          </a:p>
          <a:p>
            <a:pPr marL="0" indent="0">
              <a:spcBef>
                <a:spcPts val="0"/>
              </a:spcBef>
              <a:buNone/>
            </a:pPr>
            <a:endParaRPr lang="nl-NL" sz="1000" dirty="0" smtClean="0"/>
          </a:p>
          <a:p>
            <a:pPr marL="0" indent="0">
              <a:spcBef>
                <a:spcPts val="0"/>
              </a:spcBef>
              <a:buNone/>
            </a:pPr>
            <a:r>
              <a:rPr lang="nl-NL" sz="1000" dirty="0" smtClean="0">
                <a:latin typeface="Lucida Console"/>
                <a:cs typeface="Lucida Console"/>
              </a:rPr>
              <a:t>AD    2 </a:t>
            </a:r>
            <a:r>
              <a:rPr lang="nl-NL" sz="1000" dirty="0">
                <a:latin typeface="Lucida Console"/>
                <a:cs typeface="Lucida Console"/>
              </a:rPr>
              <a:t>Andorra </a:t>
            </a:r>
          </a:p>
          <a:p>
            <a:pPr marL="0" indent="0">
              <a:spcBef>
                <a:spcPts val="0"/>
              </a:spcBef>
              <a:buNone/>
            </a:pPr>
            <a:r>
              <a:rPr lang="nl-NL" sz="1000" dirty="0" smtClean="0">
                <a:latin typeface="Lucida Console"/>
                <a:cs typeface="Lucida Console"/>
              </a:rPr>
              <a:t>AE  </a:t>
            </a:r>
            <a:r>
              <a:rPr lang="nl-NL" sz="1000" dirty="0">
                <a:latin typeface="Lucida Console"/>
                <a:cs typeface="Lucida Console"/>
              </a:rPr>
              <a:t>434 United </a:t>
            </a:r>
            <a:r>
              <a:rPr lang="nl-NL" sz="1000" dirty="0" err="1">
                <a:latin typeface="Lucida Console"/>
                <a:cs typeface="Lucida Console"/>
              </a:rPr>
              <a:t>Arab</a:t>
            </a:r>
            <a:r>
              <a:rPr lang="nl-NL" sz="1000" dirty="0">
                <a:latin typeface="Lucida Console"/>
                <a:cs typeface="Lucida Console"/>
              </a:rPr>
              <a:t> </a:t>
            </a:r>
            <a:r>
              <a:rPr lang="nl-NL" sz="1000" dirty="0" err="1">
                <a:latin typeface="Lucida Console"/>
                <a:cs typeface="Lucida Console"/>
              </a:rPr>
              <a:t>Emirates</a:t>
            </a:r>
            <a:endParaRPr lang="nl-NL" sz="1000" dirty="0">
              <a:latin typeface="Lucida Console"/>
              <a:cs typeface="Lucida Console"/>
            </a:endParaRPr>
          </a:p>
          <a:p>
            <a:pPr marL="0" indent="0">
              <a:spcBef>
                <a:spcPts val="0"/>
              </a:spcBef>
              <a:buNone/>
            </a:pPr>
            <a:r>
              <a:rPr lang="nl-NL" sz="1000" dirty="0" smtClean="0">
                <a:latin typeface="Lucida Console"/>
                <a:cs typeface="Lucida Console"/>
              </a:rPr>
              <a:t>AF    2 </a:t>
            </a:r>
            <a:r>
              <a:rPr lang="nl-NL" sz="1000" dirty="0">
                <a:latin typeface="Lucida Console"/>
                <a:cs typeface="Lucida Console"/>
              </a:rPr>
              <a:t>Afghanistan </a:t>
            </a:r>
          </a:p>
          <a:p>
            <a:pPr marL="0" indent="0">
              <a:spcBef>
                <a:spcPts val="0"/>
              </a:spcBef>
              <a:buNone/>
            </a:pPr>
            <a:r>
              <a:rPr lang="nl-NL" sz="1000" dirty="0">
                <a:latin typeface="Lucida Console"/>
                <a:cs typeface="Lucida Console"/>
              </a:rPr>
              <a:t>AG </a:t>
            </a:r>
            <a:r>
              <a:rPr lang="nl-NL" sz="1000" dirty="0" smtClean="0">
                <a:latin typeface="Lucida Console"/>
                <a:cs typeface="Lucida Console"/>
              </a:rPr>
              <a:t>  20 </a:t>
            </a:r>
            <a:r>
              <a:rPr lang="nl-NL" sz="1000" dirty="0">
                <a:latin typeface="Lucida Console"/>
                <a:cs typeface="Lucida Console"/>
              </a:rPr>
              <a:t>Antigua </a:t>
            </a:r>
            <a:r>
              <a:rPr lang="nl-NL" sz="1000" dirty="0" err="1">
                <a:latin typeface="Lucida Console"/>
                <a:cs typeface="Lucida Console"/>
              </a:rPr>
              <a:t>and</a:t>
            </a:r>
            <a:r>
              <a:rPr lang="nl-NL" sz="1000" dirty="0">
                <a:latin typeface="Lucida Console"/>
                <a:cs typeface="Lucida Console"/>
              </a:rPr>
              <a:t> Barbuda</a:t>
            </a:r>
          </a:p>
          <a:p>
            <a:pPr marL="0" indent="0">
              <a:spcBef>
                <a:spcPts val="0"/>
              </a:spcBef>
              <a:buNone/>
            </a:pPr>
            <a:r>
              <a:rPr lang="nl-NL" sz="1000" dirty="0">
                <a:latin typeface="Lucida Console"/>
                <a:cs typeface="Lucida Console"/>
              </a:rPr>
              <a:t>AL 4032 Albania </a:t>
            </a:r>
          </a:p>
          <a:p>
            <a:pPr marL="0" indent="0">
              <a:spcBef>
                <a:spcPts val="0"/>
              </a:spcBef>
              <a:buNone/>
            </a:pPr>
            <a:r>
              <a:rPr lang="nl-NL" sz="1000" dirty="0" smtClean="0">
                <a:latin typeface="Lucida Console"/>
                <a:cs typeface="Lucida Console"/>
              </a:rPr>
              <a:t>AM  </a:t>
            </a:r>
            <a:r>
              <a:rPr lang="nl-NL" sz="1000" dirty="0">
                <a:latin typeface="Lucida Console"/>
                <a:cs typeface="Lucida Console"/>
              </a:rPr>
              <a:t>161 Armenia </a:t>
            </a:r>
          </a:p>
          <a:p>
            <a:pPr marL="0" indent="0">
              <a:spcBef>
                <a:spcPts val="0"/>
              </a:spcBef>
              <a:buNone/>
            </a:pPr>
            <a:r>
              <a:rPr lang="nl-NL" sz="1000" dirty="0" smtClean="0">
                <a:latin typeface="Lucida Console"/>
                <a:cs typeface="Lucida Console"/>
              </a:rPr>
              <a:t>AO   </a:t>
            </a:r>
            <a:r>
              <a:rPr lang="nl-NL" sz="1000" dirty="0">
                <a:latin typeface="Lucida Console"/>
                <a:cs typeface="Lucida Console"/>
              </a:rPr>
              <a:t>12 Angola</a:t>
            </a:r>
          </a:p>
          <a:p>
            <a:pPr marL="0" indent="0">
              <a:spcBef>
                <a:spcPts val="0"/>
              </a:spcBef>
              <a:buNone/>
            </a:pPr>
            <a:r>
              <a:rPr lang="nl-NL" sz="1000" dirty="0" smtClean="0">
                <a:latin typeface="Lucida Console"/>
                <a:cs typeface="Lucida Console"/>
              </a:rPr>
              <a:t>AR  </a:t>
            </a:r>
            <a:r>
              <a:rPr lang="nl-NL" sz="1000" dirty="0">
                <a:latin typeface="Lucida Console"/>
                <a:cs typeface="Lucida Console"/>
              </a:rPr>
              <a:t>734 Argentina </a:t>
            </a:r>
          </a:p>
          <a:p>
            <a:pPr marL="0" indent="0">
              <a:spcBef>
                <a:spcPts val="0"/>
              </a:spcBef>
              <a:buNone/>
            </a:pPr>
            <a:r>
              <a:rPr lang="nl-NL" sz="1000" dirty="0" smtClean="0">
                <a:latin typeface="Lucida Console"/>
                <a:cs typeface="Lucida Console"/>
              </a:rPr>
              <a:t>AT  </a:t>
            </a:r>
            <a:r>
              <a:rPr lang="nl-NL" sz="1000" dirty="0">
                <a:latin typeface="Lucida Console"/>
                <a:cs typeface="Lucida Console"/>
              </a:rPr>
              <a:t>154 Austria </a:t>
            </a:r>
          </a:p>
          <a:p>
            <a:pPr marL="0" indent="0">
              <a:spcBef>
                <a:spcPts val="0"/>
              </a:spcBef>
              <a:buNone/>
            </a:pPr>
            <a:r>
              <a:rPr lang="nl-NL" sz="1000" dirty="0">
                <a:latin typeface="Lucida Console"/>
                <a:cs typeface="Lucida Console"/>
              </a:rPr>
              <a:t>AU 3463 Australia </a:t>
            </a:r>
          </a:p>
          <a:p>
            <a:pPr marL="0" indent="0">
              <a:spcBef>
                <a:spcPts val="0"/>
              </a:spcBef>
              <a:buNone/>
            </a:pPr>
            <a:r>
              <a:rPr lang="nl-NL" sz="1000" dirty="0" smtClean="0">
                <a:latin typeface="Lucida Console"/>
                <a:cs typeface="Lucida Console"/>
              </a:rPr>
              <a:t>AW   </a:t>
            </a:r>
            <a:r>
              <a:rPr lang="nl-NL" sz="1000" dirty="0">
                <a:latin typeface="Lucida Console"/>
                <a:cs typeface="Lucida Console"/>
              </a:rPr>
              <a:t>15 Aruba </a:t>
            </a:r>
          </a:p>
          <a:p>
            <a:pPr marL="0" indent="0">
              <a:spcBef>
                <a:spcPts val="0"/>
              </a:spcBef>
              <a:buNone/>
            </a:pPr>
            <a:r>
              <a:rPr lang="nl-NL" sz="1000" dirty="0" smtClean="0">
                <a:latin typeface="Lucida Console"/>
                <a:cs typeface="Lucida Console"/>
              </a:rPr>
              <a:t>AZ   </a:t>
            </a:r>
            <a:r>
              <a:rPr lang="nl-NL" sz="1000" dirty="0">
                <a:latin typeface="Lucida Console"/>
                <a:cs typeface="Lucida Console"/>
              </a:rPr>
              <a:t>96 Azerbaijan </a:t>
            </a:r>
          </a:p>
          <a:p>
            <a:pPr marL="0" indent="0">
              <a:spcBef>
                <a:spcPts val="0"/>
              </a:spcBef>
              <a:buNone/>
            </a:pPr>
            <a:r>
              <a:rPr lang="nl-NL" sz="1000" dirty="0" smtClean="0">
                <a:latin typeface="Lucida Console"/>
                <a:cs typeface="Lucida Console"/>
              </a:rPr>
              <a:t>BA  </a:t>
            </a:r>
            <a:r>
              <a:rPr lang="nl-NL" sz="1000" dirty="0">
                <a:latin typeface="Lucida Console"/>
                <a:cs typeface="Lucida Console"/>
              </a:rPr>
              <a:t>969 Bosnia </a:t>
            </a:r>
            <a:r>
              <a:rPr lang="nl-NL" sz="1000" dirty="0" err="1">
                <a:latin typeface="Lucida Console"/>
                <a:cs typeface="Lucida Console"/>
              </a:rPr>
              <a:t>and</a:t>
            </a:r>
            <a:r>
              <a:rPr lang="nl-NL" sz="1000" dirty="0">
                <a:latin typeface="Lucida Console"/>
                <a:cs typeface="Lucida Console"/>
              </a:rPr>
              <a:t> Herzegovina</a:t>
            </a:r>
          </a:p>
          <a:p>
            <a:pPr marL="0" indent="0">
              <a:spcBef>
                <a:spcPts val="0"/>
              </a:spcBef>
              <a:buNone/>
            </a:pPr>
            <a:r>
              <a:rPr lang="nl-NL" sz="1000" dirty="0" smtClean="0">
                <a:latin typeface="Lucida Console"/>
                <a:cs typeface="Lucida Console"/>
              </a:rPr>
              <a:t>BB   </a:t>
            </a:r>
            <a:r>
              <a:rPr lang="nl-NL" sz="1000" dirty="0">
                <a:latin typeface="Lucida Console"/>
                <a:cs typeface="Lucida Console"/>
              </a:rPr>
              <a:t>40 Barbados </a:t>
            </a:r>
          </a:p>
          <a:p>
            <a:pPr marL="0" indent="0">
              <a:spcBef>
                <a:spcPts val="0"/>
              </a:spcBef>
              <a:buNone/>
            </a:pPr>
            <a:r>
              <a:rPr lang="nl-NL" sz="1000" dirty="0" smtClean="0">
                <a:latin typeface="Lucida Console"/>
                <a:cs typeface="Lucida Console"/>
              </a:rPr>
              <a:t>BD  </a:t>
            </a:r>
            <a:r>
              <a:rPr lang="nl-NL" sz="1000" dirty="0">
                <a:latin typeface="Lucida Console"/>
                <a:cs typeface="Lucida Console"/>
              </a:rPr>
              <a:t>128 Bangladesh </a:t>
            </a:r>
          </a:p>
          <a:p>
            <a:pPr marL="0" indent="0">
              <a:spcBef>
                <a:spcPts val="0"/>
              </a:spcBef>
              <a:buNone/>
            </a:pPr>
            <a:r>
              <a:rPr lang="nl-NL" sz="1000" dirty="0" smtClean="0">
                <a:latin typeface="Lucida Console"/>
                <a:cs typeface="Lucida Console"/>
              </a:rPr>
              <a:t>BE  </a:t>
            </a:r>
            <a:r>
              <a:rPr lang="nl-NL" sz="1000" dirty="0">
                <a:latin typeface="Lucida Console"/>
                <a:cs typeface="Lucida Console"/>
              </a:rPr>
              <a:t>199 Belgium </a:t>
            </a:r>
          </a:p>
          <a:p>
            <a:pPr marL="0" indent="0">
              <a:spcBef>
                <a:spcPts val="0"/>
              </a:spcBef>
              <a:buNone/>
            </a:pPr>
            <a:r>
              <a:rPr lang="nl-NL" sz="1000" dirty="0" smtClean="0">
                <a:latin typeface="Lucida Console"/>
                <a:cs typeface="Lucida Console"/>
              </a:rPr>
              <a:t>BF    </a:t>
            </a:r>
            <a:r>
              <a:rPr lang="nl-NL" sz="1000" dirty="0">
                <a:latin typeface="Lucida Console"/>
                <a:cs typeface="Lucida Console"/>
              </a:rPr>
              <a:t>5 Burkina Faso</a:t>
            </a:r>
          </a:p>
          <a:p>
            <a:pPr marL="0" indent="0">
              <a:spcBef>
                <a:spcPts val="0"/>
              </a:spcBef>
              <a:buNone/>
            </a:pPr>
            <a:r>
              <a:rPr lang="nl-NL" sz="1000" dirty="0" smtClean="0">
                <a:latin typeface="Lucida Console"/>
                <a:cs typeface="Lucida Console"/>
              </a:rPr>
              <a:t>BG </a:t>
            </a:r>
            <a:r>
              <a:rPr lang="nl-NL" sz="1000" dirty="0">
                <a:latin typeface="Lucida Console"/>
                <a:cs typeface="Lucida Console"/>
              </a:rPr>
              <a:t>2544 Bulgaria </a:t>
            </a:r>
          </a:p>
          <a:p>
            <a:pPr marL="0" indent="0">
              <a:spcBef>
                <a:spcPts val="0"/>
              </a:spcBef>
              <a:buNone/>
            </a:pPr>
            <a:r>
              <a:rPr lang="nl-NL" sz="1000" dirty="0" smtClean="0">
                <a:latin typeface="Lucida Console"/>
                <a:cs typeface="Lucida Console"/>
              </a:rPr>
              <a:t>BH   </a:t>
            </a:r>
            <a:r>
              <a:rPr lang="nl-NL" sz="1000" dirty="0">
                <a:latin typeface="Lucida Console"/>
                <a:cs typeface="Lucida Console"/>
              </a:rPr>
              <a:t>77 </a:t>
            </a:r>
            <a:r>
              <a:rPr lang="nl-NL" sz="1000" dirty="0" err="1">
                <a:latin typeface="Lucida Console"/>
                <a:cs typeface="Lucida Console"/>
              </a:rPr>
              <a:t>Bahrain</a:t>
            </a:r>
            <a:r>
              <a:rPr lang="nl-NL" sz="1000" dirty="0">
                <a:latin typeface="Lucida Console"/>
                <a:cs typeface="Lucida Console"/>
              </a:rPr>
              <a:t> </a:t>
            </a:r>
          </a:p>
          <a:p>
            <a:pPr marL="0" indent="0">
              <a:spcBef>
                <a:spcPts val="0"/>
              </a:spcBef>
              <a:buNone/>
            </a:pPr>
            <a:r>
              <a:rPr lang="nl-NL" sz="1000" dirty="0" smtClean="0">
                <a:latin typeface="Lucida Console"/>
                <a:cs typeface="Lucida Console"/>
              </a:rPr>
              <a:t>BJ   </a:t>
            </a:r>
            <a:r>
              <a:rPr lang="nl-NL" sz="1000" dirty="0">
                <a:latin typeface="Lucida Console"/>
                <a:cs typeface="Lucida Console"/>
              </a:rPr>
              <a:t>11 Benin </a:t>
            </a:r>
          </a:p>
          <a:p>
            <a:pPr marL="0" indent="0">
              <a:spcBef>
                <a:spcPts val="0"/>
              </a:spcBef>
              <a:buNone/>
            </a:pPr>
            <a:r>
              <a:rPr lang="nl-NL" sz="1000" dirty="0" smtClean="0">
                <a:latin typeface="Lucida Console"/>
                <a:cs typeface="Lucida Console"/>
              </a:rPr>
              <a:t>BN   </a:t>
            </a:r>
            <a:r>
              <a:rPr lang="nl-NL" sz="1000" dirty="0">
                <a:latin typeface="Lucida Console"/>
                <a:cs typeface="Lucida Console"/>
              </a:rPr>
              <a:t>20 Brunei </a:t>
            </a:r>
            <a:r>
              <a:rPr lang="nl-NL" sz="1000" dirty="0" err="1">
                <a:latin typeface="Lucida Console"/>
                <a:cs typeface="Lucida Console"/>
              </a:rPr>
              <a:t>Darussalam</a:t>
            </a:r>
            <a:endParaRPr lang="nl-NL" sz="1000" dirty="0">
              <a:latin typeface="Lucida Console"/>
              <a:cs typeface="Lucida Console"/>
            </a:endParaRPr>
          </a:p>
          <a:p>
            <a:pPr marL="0" indent="0">
              <a:spcBef>
                <a:spcPts val="0"/>
              </a:spcBef>
              <a:buNone/>
            </a:pPr>
            <a:r>
              <a:rPr lang="nl-NL" sz="1000" dirty="0" smtClean="0">
                <a:latin typeface="Lucida Console"/>
                <a:cs typeface="Lucida Console"/>
              </a:rPr>
              <a:t>BO   </a:t>
            </a:r>
            <a:r>
              <a:rPr lang="nl-NL" sz="1000" dirty="0">
                <a:latin typeface="Lucida Console"/>
                <a:cs typeface="Lucida Console"/>
              </a:rPr>
              <a:t>44 Bolivia </a:t>
            </a:r>
          </a:p>
          <a:p>
            <a:pPr marL="0" indent="0">
              <a:spcBef>
                <a:spcPts val="0"/>
              </a:spcBef>
              <a:buNone/>
            </a:pPr>
            <a:r>
              <a:rPr lang="nl-NL" sz="1000" dirty="0" smtClean="0">
                <a:latin typeface="Lucida Console"/>
                <a:cs typeface="Lucida Console"/>
              </a:rPr>
              <a:t>BR  </a:t>
            </a:r>
            <a:r>
              <a:rPr lang="nl-NL" sz="1000" dirty="0">
                <a:latin typeface="Lucida Console"/>
                <a:cs typeface="Lucida Console"/>
              </a:rPr>
              <a:t>995 Brazil </a:t>
            </a:r>
          </a:p>
          <a:p>
            <a:pPr marL="0" indent="0">
              <a:spcBef>
                <a:spcPts val="0"/>
              </a:spcBef>
              <a:buNone/>
            </a:pPr>
            <a:r>
              <a:rPr lang="nl-NL" sz="1000" dirty="0" smtClean="0">
                <a:latin typeface="Lucida Console"/>
                <a:cs typeface="Lucida Console"/>
              </a:rPr>
              <a:t>BS    </a:t>
            </a:r>
            <a:r>
              <a:rPr lang="nl-NL" sz="1000" dirty="0">
                <a:latin typeface="Lucida Console"/>
                <a:cs typeface="Lucida Console"/>
              </a:rPr>
              <a:t>5 </a:t>
            </a:r>
            <a:r>
              <a:rPr lang="nl-NL" sz="1000" dirty="0" err="1">
                <a:latin typeface="Lucida Console"/>
                <a:cs typeface="Lucida Console"/>
              </a:rPr>
              <a:t>Bahamas</a:t>
            </a:r>
            <a:r>
              <a:rPr lang="nl-NL" sz="1000" dirty="0">
                <a:latin typeface="Lucida Console"/>
                <a:cs typeface="Lucida Console"/>
              </a:rPr>
              <a:t> </a:t>
            </a:r>
          </a:p>
          <a:p>
            <a:pPr marL="0" indent="0">
              <a:spcBef>
                <a:spcPts val="0"/>
              </a:spcBef>
              <a:buNone/>
            </a:pPr>
            <a:r>
              <a:rPr lang="nl-NL" sz="1000" dirty="0" smtClean="0">
                <a:latin typeface="Lucida Console"/>
                <a:cs typeface="Lucida Console"/>
              </a:rPr>
              <a:t>BT    </a:t>
            </a:r>
            <a:r>
              <a:rPr lang="nl-NL" sz="1000" dirty="0">
                <a:latin typeface="Lucida Console"/>
                <a:cs typeface="Lucida Console"/>
              </a:rPr>
              <a:t>4 Bhutan </a:t>
            </a:r>
          </a:p>
          <a:p>
            <a:pPr marL="0" indent="0">
              <a:spcBef>
                <a:spcPts val="0"/>
              </a:spcBef>
              <a:buNone/>
            </a:pPr>
            <a:r>
              <a:rPr lang="nl-NL" sz="1000" dirty="0" smtClean="0">
                <a:latin typeface="Lucida Console"/>
                <a:cs typeface="Lucida Console"/>
              </a:rPr>
              <a:t>BW   </a:t>
            </a:r>
            <a:r>
              <a:rPr lang="nl-NL" sz="1000" dirty="0">
                <a:latin typeface="Lucida Console"/>
                <a:cs typeface="Lucida Console"/>
              </a:rPr>
              <a:t>10 Botswana </a:t>
            </a:r>
          </a:p>
          <a:p>
            <a:pPr marL="0" indent="0">
              <a:spcBef>
                <a:spcPts val="0"/>
              </a:spcBef>
              <a:buNone/>
            </a:pPr>
            <a:r>
              <a:rPr lang="nl-NL" sz="1000" dirty="0" smtClean="0">
                <a:latin typeface="Lucida Console"/>
                <a:cs typeface="Lucida Console"/>
              </a:rPr>
              <a:t>BY   </a:t>
            </a:r>
            <a:r>
              <a:rPr lang="nl-NL" sz="1000" dirty="0">
                <a:latin typeface="Lucida Console"/>
                <a:cs typeface="Lucida Console"/>
              </a:rPr>
              <a:t>58 Belarus </a:t>
            </a:r>
          </a:p>
          <a:p>
            <a:pPr marL="0" indent="0">
              <a:spcBef>
                <a:spcPts val="0"/>
              </a:spcBef>
              <a:buNone/>
            </a:pPr>
            <a:r>
              <a:rPr lang="nl-NL" sz="1000" dirty="0" smtClean="0">
                <a:latin typeface="Lucida Console"/>
                <a:cs typeface="Lucida Console"/>
              </a:rPr>
              <a:t>BZ   </a:t>
            </a:r>
            <a:r>
              <a:rPr lang="nl-NL" sz="1000" dirty="0">
                <a:latin typeface="Lucida Console"/>
                <a:cs typeface="Lucida Console"/>
              </a:rPr>
              <a:t>16 Belize </a:t>
            </a:r>
          </a:p>
          <a:p>
            <a:pPr marL="0" indent="0">
              <a:spcBef>
                <a:spcPts val="0"/>
              </a:spcBef>
              <a:buNone/>
            </a:pPr>
            <a:r>
              <a:rPr lang="nl-NL" sz="1000" dirty="0" smtClean="0">
                <a:latin typeface="Lucida Console"/>
                <a:cs typeface="Lucida Console"/>
              </a:rPr>
              <a:t>CA </a:t>
            </a:r>
            <a:r>
              <a:rPr lang="nl-NL" sz="1000" dirty="0">
                <a:latin typeface="Lucida Console"/>
                <a:cs typeface="Lucida Console"/>
              </a:rPr>
              <a:t>3164 Canada </a:t>
            </a:r>
          </a:p>
          <a:p>
            <a:pPr marL="0" indent="0">
              <a:spcBef>
                <a:spcPts val="0"/>
              </a:spcBef>
              <a:buNone/>
            </a:pPr>
            <a:r>
              <a:rPr lang="nl-NL" sz="1000" dirty="0" smtClean="0">
                <a:latin typeface="Lucida Console"/>
                <a:cs typeface="Lucida Console"/>
              </a:rPr>
              <a:t>CD    </a:t>
            </a:r>
            <a:r>
              <a:rPr lang="nl-NL" sz="1000" dirty="0">
                <a:latin typeface="Lucida Console"/>
                <a:cs typeface="Lucida Console"/>
              </a:rPr>
              <a:t>5 </a:t>
            </a:r>
            <a:r>
              <a:rPr lang="nl-NL" sz="1000" dirty="0" smtClean="0">
                <a:latin typeface="Lucida Console"/>
                <a:cs typeface="Lucida Console"/>
              </a:rPr>
              <a:t>DR Congo</a:t>
            </a:r>
            <a:endParaRPr lang="nl-NL" sz="1000" dirty="0">
              <a:latin typeface="Lucida Console"/>
              <a:cs typeface="Lucida Console"/>
            </a:endParaRPr>
          </a:p>
          <a:p>
            <a:pPr marL="0" indent="0">
              <a:spcBef>
                <a:spcPts val="0"/>
              </a:spcBef>
              <a:buNone/>
            </a:pPr>
            <a:endParaRPr lang="en-AU" sz="1000" dirty="0">
              <a:latin typeface="Lucida Console"/>
              <a:cs typeface="Lucida Console"/>
            </a:endParaRPr>
          </a:p>
        </p:txBody>
      </p:sp>
      <p:sp>
        <p:nvSpPr>
          <p:cNvPr id="4" name="TextBox 3"/>
          <p:cNvSpPr txBox="1"/>
          <p:nvPr/>
        </p:nvSpPr>
        <p:spPr>
          <a:xfrm>
            <a:off x="2763429" y="1937429"/>
            <a:ext cx="2348219" cy="4862870"/>
          </a:xfrm>
          <a:prstGeom prst="rect">
            <a:avLst/>
          </a:prstGeom>
          <a:noFill/>
        </p:spPr>
        <p:txBody>
          <a:bodyPr wrap="none" rtlCol="0">
            <a:spAutoFit/>
          </a:bodyPr>
          <a:lstStyle/>
          <a:p>
            <a:r>
              <a:rPr lang="pl-PL" sz="1000" dirty="0">
                <a:latin typeface="Lucida Console"/>
                <a:cs typeface="Lucida Console"/>
              </a:rPr>
              <a:t>CG </a:t>
            </a:r>
            <a:r>
              <a:rPr lang="pl-PL" sz="1000" dirty="0" smtClean="0">
                <a:latin typeface="Lucida Console"/>
                <a:cs typeface="Lucida Console"/>
              </a:rPr>
              <a:t>     3 </a:t>
            </a:r>
            <a:r>
              <a:rPr lang="pl-PL" sz="1000" dirty="0" err="1">
                <a:latin typeface="Lucida Console"/>
                <a:cs typeface="Lucida Console"/>
              </a:rPr>
              <a:t>Congo</a:t>
            </a:r>
            <a:r>
              <a:rPr lang="pl-PL" sz="1000" dirty="0">
                <a:latin typeface="Lucida Console"/>
                <a:cs typeface="Lucida Console"/>
              </a:rPr>
              <a:t> </a:t>
            </a:r>
          </a:p>
          <a:p>
            <a:r>
              <a:rPr lang="pl-PL" sz="1000" dirty="0">
                <a:latin typeface="Lucida Console"/>
                <a:cs typeface="Lucida Console"/>
              </a:rPr>
              <a:t>CH </a:t>
            </a:r>
            <a:r>
              <a:rPr lang="pl-PL" sz="1000" dirty="0" smtClean="0">
                <a:latin typeface="Lucida Console"/>
                <a:cs typeface="Lucida Console"/>
              </a:rPr>
              <a:t>   125 </a:t>
            </a:r>
            <a:r>
              <a:rPr lang="pl-PL" sz="1000" dirty="0" err="1">
                <a:latin typeface="Lucida Console"/>
                <a:cs typeface="Lucida Console"/>
              </a:rPr>
              <a:t>Switzerland</a:t>
            </a:r>
            <a:r>
              <a:rPr lang="pl-PL" sz="1000" dirty="0">
                <a:latin typeface="Lucida Console"/>
                <a:cs typeface="Lucida Console"/>
              </a:rPr>
              <a:t> </a:t>
            </a:r>
          </a:p>
          <a:p>
            <a:r>
              <a:rPr lang="pl-PL" sz="1000" dirty="0">
                <a:latin typeface="Lucida Console"/>
                <a:cs typeface="Lucida Console"/>
              </a:rPr>
              <a:t>CI </a:t>
            </a:r>
            <a:r>
              <a:rPr lang="pl-PL" sz="1000" dirty="0" smtClean="0">
                <a:latin typeface="Lucida Console"/>
                <a:cs typeface="Lucida Console"/>
              </a:rPr>
              <a:t>    30 </a:t>
            </a:r>
            <a:r>
              <a:rPr lang="pl-PL" sz="1000" dirty="0" err="1">
                <a:latin typeface="Lucida Console"/>
                <a:cs typeface="Lucida Console"/>
              </a:rPr>
              <a:t>Cote</a:t>
            </a:r>
            <a:r>
              <a:rPr lang="pl-PL" sz="1000" dirty="0">
                <a:latin typeface="Lucida Console"/>
                <a:cs typeface="Lucida Console"/>
              </a:rPr>
              <a:t> </a:t>
            </a:r>
            <a:r>
              <a:rPr lang="pl-PL" sz="1000" dirty="0" err="1">
                <a:latin typeface="Lucida Console"/>
                <a:cs typeface="Lucida Console"/>
              </a:rPr>
              <a:t>d'Ivoire</a:t>
            </a:r>
            <a:endParaRPr lang="pl-PL" sz="1000" dirty="0">
              <a:latin typeface="Lucida Console"/>
              <a:cs typeface="Lucida Console"/>
            </a:endParaRPr>
          </a:p>
          <a:p>
            <a:r>
              <a:rPr lang="pl-PL" sz="1000" dirty="0">
                <a:latin typeface="Lucida Console"/>
                <a:cs typeface="Lucida Console"/>
              </a:rPr>
              <a:t>CL </a:t>
            </a:r>
            <a:r>
              <a:rPr lang="pl-PL" sz="1000" dirty="0" smtClean="0">
                <a:latin typeface="Lucida Console"/>
                <a:cs typeface="Lucida Console"/>
              </a:rPr>
              <a:t>   228 </a:t>
            </a:r>
            <a:r>
              <a:rPr lang="pl-PL" sz="1000" dirty="0">
                <a:latin typeface="Lucida Console"/>
                <a:cs typeface="Lucida Console"/>
              </a:rPr>
              <a:t>Chile </a:t>
            </a:r>
          </a:p>
          <a:p>
            <a:r>
              <a:rPr lang="pl-PL" sz="1000" dirty="0">
                <a:latin typeface="Lucida Console"/>
                <a:cs typeface="Lucida Console"/>
              </a:rPr>
              <a:t>CM </a:t>
            </a:r>
            <a:r>
              <a:rPr lang="pl-PL" sz="1000" dirty="0" smtClean="0">
                <a:latin typeface="Lucida Console"/>
                <a:cs typeface="Lucida Console"/>
              </a:rPr>
              <a:t>     9 </a:t>
            </a:r>
            <a:r>
              <a:rPr lang="pl-PL" sz="1000" dirty="0" err="1">
                <a:latin typeface="Lucida Console"/>
                <a:cs typeface="Lucida Console"/>
              </a:rPr>
              <a:t>Cameroon</a:t>
            </a:r>
            <a:endParaRPr lang="pl-PL" sz="1000" dirty="0">
              <a:latin typeface="Lucida Console"/>
              <a:cs typeface="Lucida Console"/>
            </a:endParaRPr>
          </a:p>
          <a:p>
            <a:r>
              <a:rPr lang="pl-PL" sz="1000" dirty="0">
                <a:latin typeface="Lucida Console"/>
                <a:cs typeface="Lucida Console"/>
              </a:rPr>
              <a:t>CN 136402 China </a:t>
            </a:r>
          </a:p>
          <a:p>
            <a:r>
              <a:rPr lang="pl-PL" sz="1000" dirty="0">
                <a:latin typeface="Lucida Console"/>
                <a:cs typeface="Lucida Console"/>
              </a:rPr>
              <a:t>CO </a:t>
            </a:r>
            <a:r>
              <a:rPr lang="pl-PL" sz="1000" dirty="0" smtClean="0">
                <a:latin typeface="Lucida Console"/>
                <a:cs typeface="Lucida Console"/>
              </a:rPr>
              <a:t>   945 </a:t>
            </a:r>
            <a:r>
              <a:rPr lang="pl-PL" sz="1000" dirty="0" err="1">
                <a:latin typeface="Lucida Console"/>
                <a:cs typeface="Lucida Console"/>
              </a:rPr>
              <a:t>Colombia</a:t>
            </a:r>
            <a:r>
              <a:rPr lang="pl-PL" sz="1000" dirty="0">
                <a:latin typeface="Lucida Console"/>
                <a:cs typeface="Lucida Console"/>
              </a:rPr>
              <a:t> </a:t>
            </a:r>
          </a:p>
          <a:p>
            <a:r>
              <a:rPr lang="pl-PL" sz="1000" dirty="0">
                <a:latin typeface="Lucida Console"/>
                <a:cs typeface="Lucida Console"/>
              </a:rPr>
              <a:t>CR </a:t>
            </a:r>
            <a:r>
              <a:rPr lang="pl-PL" sz="1000" dirty="0" smtClean="0">
                <a:latin typeface="Lucida Console"/>
                <a:cs typeface="Lucida Console"/>
              </a:rPr>
              <a:t>    38 </a:t>
            </a:r>
            <a:r>
              <a:rPr lang="pl-PL" sz="1000" dirty="0">
                <a:latin typeface="Lucida Console"/>
                <a:cs typeface="Lucida Console"/>
              </a:rPr>
              <a:t>Costa Rica</a:t>
            </a:r>
          </a:p>
          <a:p>
            <a:r>
              <a:rPr lang="pl-PL" sz="1000" dirty="0">
                <a:latin typeface="Lucida Console"/>
                <a:cs typeface="Lucida Console"/>
              </a:rPr>
              <a:t>CV </a:t>
            </a:r>
            <a:r>
              <a:rPr lang="pl-PL" sz="1000" dirty="0" smtClean="0">
                <a:latin typeface="Lucida Console"/>
                <a:cs typeface="Lucida Console"/>
              </a:rPr>
              <a:t>    10 </a:t>
            </a:r>
            <a:r>
              <a:rPr lang="pl-PL" sz="1000" dirty="0">
                <a:latin typeface="Lucida Console"/>
                <a:cs typeface="Lucida Console"/>
              </a:rPr>
              <a:t>Cape Verde</a:t>
            </a:r>
          </a:p>
          <a:p>
            <a:r>
              <a:rPr lang="pl-PL" sz="1000" dirty="0">
                <a:latin typeface="Lucida Console"/>
                <a:cs typeface="Lucida Console"/>
              </a:rPr>
              <a:t>CY </a:t>
            </a:r>
            <a:r>
              <a:rPr lang="pl-PL" sz="1000" dirty="0" smtClean="0">
                <a:latin typeface="Lucida Console"/>
                <a:cs typeface="Lucida Console"/>
              </a:rPr>
              <a:t>   217 </a:t>
            </a:r>
            <a:r>
              <a:rPr lang="pl-PL" sz="1000" dirty="0" err="1">
                <a:latin typeface="Lucida Console"/>
                <a:cs typeface="Lucida Console"/>
              </a:rPr>
              <a:t>Cyprus</a:t>
            </a:r>
            <a:r>
              <a:rPr lang="pl-PL" sz="1000" dirty="0">
                <a:latin typeface="Lucida Console"/>
                <a:cs typeface="Lucida Console"/>
              </a:rPr>
              <a:t> </a:t>
            </a:r>
          </a:p>
          <a:p>
            <a:r>
              <a:rPr lang="pl-PL" sz="1000" dirty="0">
                <a:latin typeface="Lucida Console"/>
                <a:cs typeface="Lucida Console"/>
              </a:rPr>
              <a:t>CZ </a:t>
            </a:r>
            <a:r>
              <a:rPr lang="pl-PL" sz="1000" dirty="0" smtClean="0">
                <a:latin typeface="Lucida Console"/>
                <a:cs typeface="Lucida Console"/>
              </a:rPr>
              <a:t>   162 </a:t>
            </a:r>
            <a:r>
              <a:rPr lang="pl-PL" sz="1000" dirty="0">
                <a:latin typeface="Lucida Console"/>
                <a:cs typeface="Lucida Console"/>
              </a:rPr>
              <a:t>Czech Republic</a:t>
            </a:r>
          </a:p>
          <a:p>
            <a:r>
              <a:rPr lang="pl-PL" sz="1000" dirty="0">
                <a:latin typeface="Lucida Console"/>
                <a:cs typeface="Lucida Console"/>
              </a:rPr>
              <a:t>DE </a:t>
            </a:r>
            <a:r>
              <a:rPr lang="pl-PL" sz="1000" dirty="0" smtClean="0">
                <a:latin typeface="Lucida Console"/>
                <a:cs typeface="Lucida Console"/>
              </a:rPr>
              <a:t>   867 </a:t>
            </a:r>
            <a:r>
              <a:rPr lang="pl-PL" sz="1000" dirty="0">
                <a:latin typeface="Lucida Console"/>
                <a:cs typeface="Lucida Console"/>
              </a:rPr>
              <a:t>Germany </a:t>
            </a:r>
          </a:p>
          <a:p>
            <a:r>
              <a:rPr lang="pl-PL" sz="1000" dirty="0">
                <a:latin typeface="Lucida Console"/>
                <a:cs typeface="Lucida Console"/>
              </a:rPr>
              <a:t>DJ </a:t>
            </a:r>
            <a:r>
              <a:rPr lang="pl-PL" sz="1000" dirty="0" smtClean="0">
                <a:latin typeface="Lucida Console"/>
                <a:cs typeface="Lucida Console"/>
              </a:rPr>
              <a:t>     1 </a:t>
            </a:r>
            <a:r>
              <a:rPr lang="pl-PL" sz="1000" dirty="0" err="1">
                <a:latin typeface="Lucida Console"/>
                <a:cs typeface="Lucida Console"/>
              </a:rPr>
              <a:t>Djibouti</a:t>
            </a:r>
            <a:endParaRPr lang="pl-PL" sz="1000" dirty="0">
              <a:latin typeface="Lucida Console"/>
              <a:cs typeface="Lucida Console"/>
            </a:endParaRPr>
          </a:p>
          <a:p>
            <a:r>
              <a:rPr lang="pl-PL" sz="1000" dirty="0">
                <a:latin typeface="Lucida Console"/>
                <a:cs typeface="Lucida Console"/>
              </a:rPr>
              <a:t>DK </a:t>
            </a:r>
            <a:r>
              <a:rPr lang="pl-PL" sz="1000" dirty="0" smtClean="0">
                <a:latin typeface="Lucida Console"/>
                <a:cs typeface="Lucida Console"/>
              </a:rPr>
              <a:t>    73 </a:t>
            </a:r>
            <a:r>
              <a:rPr lang="pl-PL" sz="1000" dirty="0" err="1">
                <a:latin typeface="Lucida Console"/>
                <a:cs typeface="Lucida Console"/>
              </a:rPr>
              <a:t>Denmark</a:t>
            </a:r>
            <a:r>
              <a:rPr lang="pl-PL" sz="1000" dirty="0">
                <a:latin typeface="Lucida Console"/>
                <a:cs typeface="Lucida Console"/>
              </a:rPr>
              <a:t> </a:t>
            </a:r>
          </a:p>
          <a:p>
            <a:r>
              <a:rPr lang="pl-PL" sz="1000" dirty="0">
                <a:latin typeface="Lucida Console"/>
                <a:cs typeface="Lucida Console"/>
              </a:rPr>
              <a:t>DO </a:t>
            </a:r>
            <a:r>
              <a:rPr lang="pl-PL" sz="1000" dirty="0" smtClean="0">
                <a:latin typeface="Lucida Console"/>
                <a:cs typeface="Lucida Console"/>
              </a:rPr>
              <a:t>   109 </a:t>
            </a:r>
            <a:r>
              <a:rPr lang="pl-PL" sz="1000" dirty="0" err="1">
                <a:latin typeface="Lucida Console"/>
                <a:cs typeface="Lucida Console"/>
              </a:rPr>
              <a:t>Dominican</a:t>
            </a:r>
            <a:r>
              <a:rPr lang="pl-PL" sz="1000" dirty="0">
                <a:latin typeface="Lucida Console"/>
                <a:cs typeface="Lucida Console"/>
              </a:rPr>
              <a:t> Republic</a:t>
            </a:r>
          </a:p>
          <a:p>
            <a:r>
              <a:rPr lang="pl-PL" sz="1000" dirty="0">
                <a:latin typeface="Lucida Console"/>
                <a:cs typeface="Lucida Console"/>
              </a:rPr>
              <a:t>DZ </a:t>
            </a:r>
            <a:r>
              <a:rPr lang="pl-PL" sz="1000" dirty="0" smtClean="0">
                <a:latin typeface="Lucida Console"/>
                <a:cs typeface="Lucida Console"/>
              </a:rPr>
              <a:t>  2288 </a:t>
            </a:r>
            <a:r>
              <a:rPr lang="pl-PL" sz="1000" dirty="0" err="1">
                <a:latin typeface="Lucida Console"/>
                <a:cs typeface="Lucida Console"/>
              </a:rPr>
              <a:t>Algeria</a:t>
            </a:r>
            <a:r>
              <a:rPr lang="pl-PL" sz="1000" dirty="0">
                <a:latin typeface="Lucida Console"/>
                <a:cs typeface="Lucida Console"/>
              </a:rPr>
              <a:t> </a:t>
            </a:r>
          </a:p>
          <a:p>
            <a:r>
              <a:rPr lang="pl-PL" sz="1000" dirty="0">
                <a:latin typeface="Lucida Console"/>
                <a:cs typeface="Lucida Console"/>
              </a:rPr>
              <a:t>EC </a:t>
            </a:r>
            <a:r>
              <a:rPr lang="pl-PL" sz="1000" dirty="0" smtClean="0">
                <a:latin typeface="Lucida Console"/>
                <a:cs typeface="Lucida Console"/>
              </a:rPr>
              <a:t>   232 </a:t>
            </a:r>
            <a:r>
              <a:rPr lang="pl-PL" sz="1000" dirty="0" err="1">
                <a:latin typeface="Lucida Console"/>
                <a:cs typeface="Lucida Console"/>
              </a:rPr>
              <a:t>Ecuador</a:t>
            </a:r>
            <a:r>
              <a:rPr lang="pl-PL" sz="1000" dirty="0">
                <a:latin typeface="Lucida Console"/>
                <a:cs typeface="Lucida Console"/>
              </a:rPr>
              <a:t> </a:t>
            </a:r>
          </a:p>
          <a:p>
            <a:r>
              <a:rPr lang="pl-PL" sz="1000" dirty="0">
                <a:latin typeface="Lucida Console"/>
                <a:cs typeface="Lucida Console"/>
              </a:rPr>
              <a:t>EE </a:t>
            </a:r>
            <a:r>
              <a:rPr lang="pl-PL" sz="1000" dirty="0" smtClean="0">
                <a:latin typeface="Lucida Console"/>
                <a:cs typeface="Lucida Console"/>
              </a:rPr>
              <a:t>    58 </a:t>
            </a:r>
            <a:r>
              <a:rPr lang="pl-PL" sz="1000" dirty="0">
                <a:latin typeface="Lucida Console"/>
                <a:cs typeface="Lucida Console"/>
              </a:rPr>
              <a:t>Estonia </a:t>
            </a:r>
          </a:p>
          <a:p>
            <a:r>
              <a:rPr lang="pl-PL" sz="1000" dirty="0">
                <a:latin typeface="Lucida Console"/>
                <a:cs typeface="Lucida Console"/>
              </a:rPr>
              <a:t>EG </a:t>
            </a:r>
            <a:r>
              <a:rPr lang="pl-PL" sz="1000" dirty="0" smtClean="0">
                <a:latin typeface="Lucida Console"/>
                <a:cs typeface="Lucida Console"/>
              </a:rPr>
              <a:t>  1216 </a:t>
            </a:r>
            <a:r>
              <a:rPr lang="pl-PL" sz="1000" dirty="0" err="1">
                <a:latin typeface="Lucida Console"/>
                <a:cs typeface="Lucida Console"/>
              </a:rPr>
              <a:t>Egypt</a:t>
            </a:r>
            <a:r>
              <a:rPr lang="pl-PL" sz="1000" dirty="0">
                <a:latin typeface="Lucida Console"/>
                <a:cs typeface="Lucida Console"/>
              </a:rPr>
              <a:t> </a:t>
            </a:r>
          </a:p>
          <a:p>
            <a:r>
              <a:rPr lang="pl-PL" sz="1000" dirty="0">
                <a:latin typeface="Lucida Console"/>
                <a:cs typeface="Lucida Console"/>
              </a:rPr>
              <a:t>ES </a:t>
            </a:r>
            <a:r>
              <a:rPr lang="pl-PL" sz="1000" dirty="0" smtClean="0">
                <a:latin typeface="Lucida Console"/>
                <a:cs typeface="Lucida Console"/>
              </a:rPr>
              <a:t>   557 </a:t>
            </a:r>
            <a:r>
              <a:rPr lang="pl-PL" sz="1000" dirty="0" err="1">
                <a:latin typeface="Lucida Console"/>
                <a:cs typeface="Lucida Console"/>
              </a:rPr>
              <a:t>Spain</a:t>
            </a:r>
            <a:r>
              <a:rPr lang="pl-PL" sz="1000" dirty="0">
                <a:latin typeface="Lucida Console"/>
                <a:cs typeface="Lucida Console"/>
              </a:rPr>
              <a:t> </a:t>
            </a:r>
          </a:p>
          <a:p>
            <a:r>
              <a:rPr lang="pl-PL" sz="1000" dirty="0">
                <a:latin typeface="Lucida Console"/>
                <a:cs typeface="Lucida Console"/>
              </a:rPr>
              <a:t>ET </a:t>
            </a:r>
            <a:r>
              <a:rPr lang="pl-PL" sz="1000" dirty="0" smtClean="0">
                <a:latin typeface="Lucida Console"/>
                <a:cs typeface="Lucida Console"/>
              </a:rPr>
              <a:t>     9 </a:t>
            </a:r>
            <a:r>
              <a:rPr lang="pl-PL" sz="1000" dirty="0" err="1">
                <a:latin typeface="Lucida Console"/>
                <a:cs typeface="Lucida Console"/>
              </a:rPr>
              <a:t>Ethiopia</a:t>
            </a:r>
            <a:endParaRPr lang="pl-PL" sz="1000" dirty="0">
              <a:latin typeface="Lucida Console"/>
              <a:cs typeface="Lucida Console"/>
            </a:endParaRPr>
          </a:p>
          <a:p>
            <a:r>
              <a:rPr lang="pl-PL" sz="1000" dirty="0">
                <a:latin typeface="Lucida Console"/>
                <a:cs typeface="Lucida Console"/>
              </a:rPr>
              <a:t>EU </a:t>
            </a:r>
            <a:r>
              <a:rPr lang="pl-PL" sz="1000" dirty="0" smtClean="0">
                <a:latin typeface="Lucida Console"/>
                <a:cs typeface="Lucida Console"/>
              </a:rPr>
              <a:t>     8 </a:t>
            </a:r>
            <a:r>
              <a:rPr lang="pl-PL" sz="1000" dirty="0" err="1">
                <a:latin typeface="Lucida Console"/>
                <a:cs typeface="Lucida Console"/>
              </a:rPr>
              <a:t>European</a:t>
            </a:r>
            <a:r>
              <a:rPr lang="pl-PL" sz="1000" dirty="0">
                <a:latin typeface="Lucida Console"/>
                <a:cs typeface="Lucida Console"/>
              </a:rPr>
              <a:t> Union</a:t>
            </a:r>
          </a:p>
          <a:p>
            <a:r>
              <a:rPr lang="pl-PL" sz="1000" dirty="0">
                <a:latin typeface="Lucida Console"/>
                <a:cs typeface="Lucida Console"/>
              </a:rPr>
              <a:t>FI </a:t>
            </a:r>
            <a:r>
              <a:rPr lang="pl-PL" sz="1000" dirty="0" smtClean="0">
                <a:latin typeface="Lucida Console"/>
                <a:cs typeface="Lucida Console"/>
              </a:rPr>
              <a:t>   121 </a:t>
            </a:r>
            <a:r>
              <a:rPr lang="pl-PL" sz="1000" dirty="0" err="1">
                <a:latin typeface="Lucida Console"/>
                <a:cs typeface="Lucida Console"/>
              </a:rPr>
              <a:t>Finland</a:t>
            </a:r>
            <a:r>
              <a:rPr lang="pl-PL" sz="1000" dirty="0">
                <a:latin typeface="Lucida Console"/>
                <a:cs typeface="Lucida Console"/>
              </a:rPr>
              <a:t> </a:t>
            </a:r>
          </a:p>
          <a:p>
            <a:r>
              <a:rPr lang="pl-PL" sz="1000" dirty="0">
                <a:latin typeface="Lucida Console"/>
                <a:cs typeface="Lucida Console"/>
              </a:rPr>
              <a:t>FJ </a:t>
            </a:r>
            <a:r>
              <a:rPr lang="pl-PL" sz="1000" dirty="0" smtClean="0">
                <a:latin typeface="Lucida Console"/>
                <a:cs typeface="Lucida Console"/>
              </a:rPr>
              <a:t>    25 </a:t>
            </a:r>
            <a:r>
              <a:rPr lang="pl-PL" sz="1000" dirty="0" err="1">
                <a:latin typeface="Lucida Console"/>
                <a:cs typeface="Lucida Console"/>
              </a:rPr>
              <a:t>Fiji</a:t>
            </a:r>
            <a:r>
              <a:rPr lang="pl-PL" sz="1000" dirty="0">
                <a:latin typeface="Lucida Console"/>
                <a:cs typeface="Lucida Console"/>
              </a:rPr>
              <a:t> </a:t>
            </a:r>
          </a:p>
          <a:p>
            <a:r>
              <a:rPr lang="pl-PL" sz="1000" dirty="0">
                <a:latin typeface="Lucida Console"/>
                <a:cs typeface="Lucida Console"/>
              </a:rPr>
              <a:t>FR </a:t>
            </a:r>
            <a:r>
              <a:rPr lang="pl-PL" sz="1000" dirty="0" smtClean="0">
                <a:latin typeface="Lucida Console"/>
                <a:cs typeface="Lucida Console"/>
              </a:rPr>
              <a:t>  1124 </a:t>
            </a:r>
            <a:r>
              <a:rPr lang="pl-PL" sz="1000" dirty="0">
                <a:latin typeface="Lucida Console"/>
                <a:cs typeface="Lucida Console"/>
              </a:rPr>
              <a:t>France </a:t>
            </a:r>
          </a:p>
          <a:p>
            <a:r>
              <a:rPr lang="pl-PL" sz="1000" dirty="0">
                <a:latin typeface="Lucida Console"/>
                <a:cs typeface="Lucida Console"/>
              </a:rPr>
              <a:t>GA </a:t>
            </a:r>
            <a:r>
              <a:rPr lang="pl-PL" sz="1000" dirty="0" smtClean="0">
                <a:latin typeface="Lucida Console"/>
                <a:cs typeface="Lucida Console"/>
              </a:rPr>
              <a:t>     7 </a:t>
            </a:r>
            <a:r>
              <a:rPr lang="pl-PL" sz="1000" dirty="0">
                <a:latin typeface="Lucida Console"/>
                <a:cs typeface="Lucida Console"/>
              </a:rPr>
              <a:t>Gabon </a:t>
            </a:r>
          </a:p>
          <a:p>
            <a:r>
              <a:rPr lang="pl-PL" sz="1000" dirty="0">
                <a:latin typeface="Lucida Console"/>
                <a:cs typeface="Lucida Console"/>
              </a:rPr>
              <a:t>GB </a:t>
            </a:r>
            <a:r>
              <a:rPr lang="pl-PL" sz="1000" dirty="0" smtClean="0">
                <a:latin typeface="Lucida Console"/>
                <a:cs typeface="Lucida Console"/>
              </a:rPr>
              <a:t> 16056 </a:t>
            </a:r>
            <a:r>
              <a:rPr lang="pl-PL" sz="1000" dirty="0">
                <a:latin typeface="Lucida Console"/>
                <a:cs typeface="Lucida Console"/>
              </a:rPr>
              <a:t>United </a:t>
            </a:r>
            <a:r>
              <a:rPr lang="pl-PL" sz="1000" dirty="0" err="1" smtClean="0">
                <a:latin typeface="Lucida Console"/>
                <a:cs typeface="Lucida Console"/>
              </a:rPr>
              <a:t>Kingdom</a:t>
            </a:r>
            <a:endParaRPr lang="pl-PL" sz="1000" dirty="0">
              <a:latin typeface="Lucida Console"/>
              <a:cs typeface="Lucida Console"/>
            </a:endParaRPr>
          </a:p>
          <a:p>
            <a:r>
              <a:rPr lang="pl-PL" sz="1000" dirty="0">
                <a:latin typeface="Lucida Console"/>
                <a:cs typeface="Lucida Console"/>
              </a:rPr>
              <a:t>GE </a:t>
            </a:r>
            <a:r>
              <a:rPr lang="pl-PL" sz="1000" dirty="0" smtClean="0">
                <a:latin typeface="Lucida Console"/>
                <a:cs typeface="Lucida Console"/>
              </a:rPr>
              <a:t>   200 </a:t>
            </a:r>
            <a:r>
              <a:rPr lang="pl-PL" sz="1000" dirty="0">
                <a:latin typeface="Lucida Console"/>
                <a:cs typeface="Lucida Console"/>
              </a:rPr>
              <a:t>Georgia </a:t>
            </a:r>
          </a:p>
          <a:p>
            <a:r>
              <a:rPr lang="pl-PL" sz="1000" dirty="0">
                <a:latin typeface="Lucida Console"/>
                <a:cs typeface="Lucida Console"/>
              </a:rPr>
              <a:t>GF </a:t>
            </a:r>
            <a:r>
              <a:rPr lang="pl-PL" sz="1000" dirty="0" smtClean="0">
                <a:latin typeface="Lucida Console"/>
                <a:cs typeface="Lucida Console"/>
              </a:rPr>
              <a:t>     1 </a:t>
            </a:r>
            <a:r>
              <a:rPr lang="pl-PL" sz="1000" dirty="0">
                <a:latin typeface="Lucida Console"/>
                <a:cs typeface="Lucida Console"/>
              </a:rPr>
              <a:t>French </a:t>
            </a:r>
            <a:r>
              <a:rPr lang="pl-PL" sz="1000" dirty="0" err="1">
                <a:latin typeface="Lucida Console"/>
                <a:cs typeface="Lucida Console"/>
              </a:rPr>
              <a:t>Guiana</a:t>
            </a:r>
            <a:endParaRPr lang="pl-PL" sz="1000" dirty="0">
              <a:latin typeface="Lucida Console"/>
              <a:cs typeface="Lucida Console"/>
            </a:endParaRPr>
          </a:p>
          <a:p>
            <a:r>
              <a:rPr lang="pl-PL" sz="1000" dirty="0">
                <a:latin typeface="Lucida Console"/>
                <a:cs typeface="Lucida Console"/>
              </a:rPr>
              <a:t>GH </a:t>
            </a:r>
            <a:r>
              <a:rPr lang="pl-PL" sz="1000" dirty="0" smtClean="0">
                <a:latin typeface="Lucida Console"/>
                <a:cs typeface="Lucida Console"/>
              </a:rPr>
              <a:t>    54 </a:t>
            </a:r>
            <a:r>
              <a:rPr lang="pl-PL" sz="1000" dirty="0">
                <a:latin typeface="Lucida Console"/>
                <a:cs typeface="Lucida Console"/>
              </a:rPr>
              <a:t>Ghana </a:t>
            </a:r>
          </a:p>
          <a:p>
            <a:endParaRPr lang="pl-PL" sz="1000" dirty="0">
              <a:latin typeface="Lucida Console"/>
              <a:cs typeface="Lucida Console"/>
            </a:endParaRPr>
          </a:p>
        </p:txBody>
      </p:sp>
      <p:sp>
        <p:nvSpPr>
          <p:cNvPr id="5" name="TextBox 4"/>
          <p:cNvSpPr txBox="1"/>
          <p:nvPr/>
        </p:nvSpPr>
        <p:spPr>
          <a:xfrm>
            <a:off x="5806053" y="1904978"/>
            <a:ext cx="3352726" cy="4862870"/>
          </a:xfrm>
          <a:prstGeom prst="rect">
            <a:avLst/>
          </a:prstGeom>
          <a:noFill/>
        </p:spPr>
        <p:txBody>
          <a:bodyPr wrap="none" rtlCol="0">
            <a:spAutoFit/>
          </a:bodyPr>
          <a:lstStyle/>
          <a:p>
            <a:r>
              <a:rPr lang="es-ES_tradnl" sz="1000" dirty="0">
                <a:latin typeface="Lucida Console"/>
                <a:cs typeface="Lucida Console"/>
              </a:rPr>
              <a:t>GL </a:t>
            </a:r>
            <a:r>
              <a:rPr lang="es-ES_tradnl" sz="1000" dirty="0" smtClean="0">
                <a:latin typeface="Lucida Console"/>
                <a:cs typeface="Lucida Console"/>
              </a:rPr>
              <a:t>    4 </a:t>
            </a:r>
            <a:r>
              <a:rPr lang="es-ES_tradnl" sz="1000" dirty="0" err="1">
                <a:latin typeface="Lucida Console"/>
                <a:cs typeface="Lucida Console"/>
              </a:rPr>
              <a:t>Greenland</a:t>
            </a:r>
            <a:r>
              <a:rPr lang="es-ES_tradnl" sz="1000" dirty="0">
                <a:latin typeface="Lucida Console"/>
                <a:cs typeface="Lucida Console"/>
              </a:rPr>
              <a:t> </a:t>
            </a:r>
          </a:p>
          <a:p>
            <a:r>
              <a:rPr lang="es-ES_tradnl" sz="1000" dirty="0">
                <a:latin typeface="Lucida Console"/>
                <a:cs typeface="Lucida Console"/>
              </a:rPr>
              <a:t>GN </a:t>
            </a:r>
            <a:r>
              <a:rPr lang="es-ES_tradnl" sz="1000" dirty="0" smtClean="0">
                <a:latin typeface="Lucida Console"/>
                <a:cs typeface="Lucida Console"/>
              </a:rPr>
              <a:t>    1 </a:t>
            </a:r>
            <a:r>
              <a:rPr lang="es-ES_tradnl" sz="1000" dirty="0">
                <a:latin typeface="Lucida Console"/>
                <a:cs typeface="Lucida Console"/>
              </a:rPr>
              <a:t>Guinea </a:t>
            </a:r>
          </a:p>
          <a:p>
            <a:r>
              <a:rPr lang="es-ES_tradnl" sz="1000" dirty="0">
                <a:latin typeface="Lucida Console"/>
                <a:cs typeface="Lucida Console"/>
              </a:rPr>
              <a:t>GQ </a:t>
            </a:r>
            <a:r>
              <a:rPr lang="es-ES_tradnl" sz="1000" dirty="0" smtClean="0">
                <a:latin typeface="Lucida Console"/>
                <a:cs typeface="Lucida Console"/>
              </a:rPr>
              <a:t>   10 </a:t>
            </a:r>
            <a:r>
              <a:rPr lang="es-ES_tradnl" sz="1000" dirty="0" err="1">
                <a:latin typeface="Lucida Console"/>
                <a:cs typeface="Lucida Console"/>
              </a:rPr>
              <a:t>Equatorial</a:t>
            </a:r>
            <a:r>
              <a:rPr lang="es-ES_tradnl" sz="1000" dirty="0">
                <a:latin typeface="Lucida Console"/>
                <a:cs typeface="Lucida Console"/>
              </a:rPr>
              <a:t> Guinea</a:t>
            </a:r>
          </a:p>
          <a:p>
            <a:r>
              <a:rPr lang="es-ES_tradnl" sz="1000" dirty="0">
                <a:latin typeface="Lucida Console"/>
                <a:cs typeface="Lucida Console"/>
              </a:rPr>
              <a:t>GR </a:t>
            </a:r>
            <a:r>
              <a:rPr lang="es-ES_tradnl" sz="1000" dirty="0" smtClean="0">
                <a:latin typeface="Lucida Console"/>
                <a:cs typeface="Lucida Console"/>
              </a:rPr>
              <a:t>  965 </a:t>
            </a:r>
            <a:r>
              <a:rPr lang="es-ES_tradnl" sz="1000" dirty="0" err="1">
                <a:latin typeface="Lucida Console"/>
                <a:cs typeface="Lucida Console"/>
              </a:rPr>
              <a:t>Greece</a:t>
            </a:r>
            <a:r>
              <a:rPr lang="es-ES_tradnl" sz="1000" dirty="0">
                <a:latin typeface="Lucida Console"/>
                <a:cs typeface="Lucida Console"/>
              </a:rPr>
              <a:t> </a:t>
            </a:r>
          </a:p>
          <a:p>
            <a:r>
              <a:rPr lang="es-ES_tradnl" sz="1000" dirty="0">
                <a:latin typeface="Lucida Console"/>
                <a:cs typeface="Lucida Console"/>
              </a:rPr>
              <a:t>GT </a:t>
            </a:r>
            <a:r>
              <a:rPr lang="es-ES_tradnl" sz="1000" dirty="0" smtClean="0">
                <a:latin typeface="Lucida Console"/>
                <a:cs typeface="Lucida Console"/>
              </a:rPr>
              <a:t>   18 </a:t>
            </a:r>
            <a:r>
              <a:rPr lang="es-ES_tradnl" sz="1000" dirty="0">
                <a:latin typeface="Lucida Console"/>
                <a:cs typeface="Lucida Console"/>
              </a:rPr>
              <a:t>Guatemala </a:t>
            </a:r>
          </a:p>
          <a:p>
            <a:r>
              <a:rPr lang="es-ES_tradnl" sz="1000" dirty="0">
                <a:latin typeface="Lucida Console"/>
                <a:cs typeface="Lucida Console"/>
              </a:rPr>
              <a:t>GU </a:t>
            </a:r>
            <a:r>
              <a:rPr lang="es-ES_tradnl" sz="1000" dirty="0" smtClean="0">
                <a:latin typeface="Lucida Console"/>
                <a:cs typeface="Lucida Console"/>
              </a:rPr>
              <a:t>   49 </a:t>
            </a:r>
            <a:r>
              <a:rPr lang="es-ES_tradnl" sz="1000" dirty="0">
                <a:latin typeface="Lucida Console"/>
                <a:cs typeface="Lucida Console"/>
              </a:rPr>
              <a:t>Guam </a:t>
            </a:r>
          </a:p>
          <a:p>
            <a:r>
              <a:rPr lang="es-ES_tradnl" sz="1000" dirty="0">
                <a:latin typeface="Lucida Console"/>
                <a:cs typeface="Lucida Console"/>
              </a:rPr>
              <a:t>GY </a:t>
            </a:r>
            <a:r>
              <a:rPr lang="es-ES_tradnl" sz="1000" dirty="0" smtClean="0">
                <a:latin typeface="Lucida Console"/>
                <a:cs typeface="Lucida Console"/>
              </a:rPr>
              <a:t>   17 </a:t>
            </a:r>
            <a:r>
              <a:rPr lang="es-ES_tradnl" sz="1000" dirty="0">
                <a:latin typeface="Lucida Console"/>
                <a:cs typeface="Lucida Console"/>
              </a:rPr>
              <a:t>Guyana </a:t>
            </a:r>
          </a:p>
          <a:p>
            <a:r>
              <a:rPr lang="es-ES_tradnl" sz="1000" dirty="0">
                <a:latin typeface="Lucida Console"/>
                <a:cs typeface="Lucida Console"/>
              </a:rPr>
              <a:t>HK 17105 Hong </a:t>
            </a:r>
            <a:r>
              <a:rPr lang="es-ES_tradnl" sz="1000" dirty="0" smtClean="0">
                <a:latin typeface="Lucida Console"/>
                <a:cs typeface="Lucida Console"/>
              </a:rPr>
              <a:t>Kong</a:t>
            </a:r>
            <a:endParaRPr lang="es-ES_tradnl" sz="1000" dirty="0">
              <a:latin typeface="Lucida Console"/>
              <a:cs typeface="Lucida Console"/>
            </a:endParaRPr>
          </a:p>
          <a:p>
            <a:r>
              <a:rPr lang="es-ES_tradnl" sz="1000" dirty="0" smtClean="0">
                <a:latin typeface="Lucida Console"/>
                <a:cs typeface="Lucida Console"/>
              </a:rPr>
              <a:t>HN    65 </a:t>
            </a:r>
            <a:r>
              <a:rPr lang="es-ES_tradnl" sz="1000" dirty="0">
                <a:latin typeface="Lucida Console"/>
                <a:cs typeface="Lucida Console"/>
              </a:rPr>
              <a:t>Honduras </a:t>
            </a:r>
          </a:p>
          <a:p>
            <a:r>
              <a:rPr lang="es-ES_tradnl" sz="1000" dirty="0" smtClean="0">
                <a:latin typeface="Lucida Console"/>
                <a:cs typeface="Lucida Console"/>
              </a:rPr>
              <a:t>HR   </a:t>
            </a:r>
            <a:r>
              <a:rPr lang="es-ES_tradnl" sz="1000" dirty="0">
                <a:latin typeface="Lucida Console"/>
                <a:cs typeface="Lucida Console"/>
              </a:rPr>
              <a:t>191 </a:t>
            </a:r>
            <a:r>
              <a:rPr lang="es-ES_tradnl" sz="1000" dirty="0" err="1">
                <a:latin typeface="Lucida Console"/>
                <a:cs typeface="Lucida Console"/>
              </a:rPr>
              <a:t>Croatia</a:t>
            </a:r>
            <a:r>
              <a:rPr lang="es-ES_tradnl" sz="1000" dirty="0">
                <a:latin typeface="Lucida Console"/>
                <a:cs typeface="Lucida Console"/>
              </a:rPr>
              <a:t> </a:t>
            </a:r>
          </a:p>
          <a:p>
            <a:r>
              <a:rPr lang="es-ES_tradnl" sz="1000" dirty="0" smtClean="0">
                <a:latin typeface="Lucida Console"/>
                <a:cs typeface="Lucida Console"/>
              </a:rPr>
              <a:t>HT     6 </a:t>
            </a:r>
            <a:r>
              <a:rPr lang="es-ES_tradnl" sz="1000" dirty="0" err="1">
                <a:latin typeface="Lucida Console"/>
                <a:cs typeface="Lucida Console"/>
              </a:rPr>
              <a:t>Haiti</a:t>
            </a:r>
            <a:r>
              <a:rPr lang="es-ES_tradnl" sz="1000" dirty="0">
                <a:latin typeface="Lucida Console"/>
                <a:cs typeface="Lucida Console"/>
              </a:rPr>
              <a:t> </a:t>
            </a:r>
          </a:p>
          <a:p>
            <a:r>
              <a:rPr lang="es-ES_tradnl" sz="1000" dirty="0">
                <a:latin typeface="Lucida Console"/>
                <a:cs typeface="Lucida Console"/>
              </a:rPr>
              <a:t>HU </a:t>
            </a:r>
            <a:r>
              <a:rPr lang="es-ES_tradnl" sz="1000" dirty="0" smtClean="0">
                <a:latin typeface="Lucida Console"/>
                <a:cs typeface="Lucida Console"/>
              </a:rPr>
              <a:t>  847 </a:t>
            </a:r>
            <a:r>
              <a:rPr lang="es-ES_tradnl" sz="1000" dirty="0" err="1">
                <a:latin typeface="Lucida Console"/>
                <a:cs typeface="Lucida Console"/>
              </a:rPr>
              <a:t>Hungary</a:t>
            </a:r>
            <a:r>
              <a:rPr lang="es-ES_tradnl" sz="1000" dirty="0">
                <a:latin typeface="Lucida Console"/>
                <a:cs typeface="Lucida Console"/>
              </a:rPr>
              <a:t> </a:t>
            </a:r>
          </a:p>
          <a:p>
            <a:r>
              <a:rPr lang="es-ES_tradnl" sz="1000" dirty="0">
                <a:latin typeface="Lucida Console"/>
                <a:cs typeface="Lucida Console"/>
              </a:rPr>
              <a:t>ID </a:t>
            </a:r>
            <a:r>
              <a:rPr lang="es-ES_tradnl" sz="1000" dirty="0" smtClean="0">
                <a:latin typeface="Lucida Console"/>
                <a:cs typeface="Lucida Console"/>
              </a:rPr>
              <a:t> 2103 </a:t>
            </a:r>
            <a:r>
              <a:rPr lang="es-ES_tradnl" sz="1000" dirty="0">
                <a:latin typeface="Lucida Console"/>
                <a:cs typeface="Lucida Console"/>
              </a:rPr>
              <a:t>Indonesia </a:t>
            </a:r>
          </a:p>
          <a:p>
            <a:r>
              <a:rPr lang="es-ES_tradnl" sz="1000" dirty="0">
                <a:latin typeface="Lucida Console"/>
                <a:cs typeface="Lucida Console"/>
              </a:rPr>
              <a:t>IE </a:t>
            </a:r>
            <a:r>
              <a:rPr lang="es-ES_tradnl" sz="1000" dirty="0" smtClean="0">
                <a:latin typeface="Lucida Console"/>
                <a:cs typeface="Lucida Console"/>
              </a:rPr>
              <a:t>  138 </a:t>
            </a:r>
            <a:r>
              <a:rPr lang="es-ES_tradnl" sz="1000" dirty="0" err="1">
                <a:latin typeface="Lucida Console"/>
                <a:cs typeface="Lucida Console"/>
              </a:rPr>
              <a:t>Ireland</a:t>
            </a:r>
            <a:r>
              <a:rPr lang="es-ES_tradnl" sz="1000" dirty="0">
                <a:latin typeface="Lucida Console"/>
                <a:cs typeface="Lucida Console"/>
              </a:rPr>
              <a:t> </a:t>
            </a:r>
          </a:p>
          <a:p>
            <a:r>
              <a:rPr lang="es-ES_tradnl" sz="1000" dirty="0">
                <a:latin typeface="Lucida Console"/>
                <a:cs typeface="Lucida Console"/>
              </a:rPr>
              <a:t>IL </a:t>
            </a:r>
            <a:r>
              <a:rPr lang="es-ES_tradnl" sz="1000" dirty="0" smtClean="0">
                <a:latin typeface="Lucida Console"/>
                <a:cs typeface="Lucida Console"/>
              </a:rPr>
              <a:t>  548 </a:t>
            </a:r>
            <a:r>
              <a:rPr lang="es-ES_tradnl" sz="1000" dirty="0">
                <a:latin typeface="Lucida Console"/>
                <a:cs typeface="Lucida Console"/>
              </a:rPr>
              <a:t>Israel </a:t>
            </a:r>
          </a:p>
          <a:p>
            <a:r>
              <a:rPr lang="es-ES_tradnl" sz="1000" dirty="0">
                <a:latin typeface="Lucida Console"/>
                <a:cs typeface="Lucida Console"/>
              </a:rPr>
              <a:t>IN </a:t>
            </a:r>
            <a:r>
              <a:rPr lang="es-ES_tradnl" sz="1000" dirty="0" smtClean="0">
                <a:latin typeface="Lucida Console"/>
                <a:cs typeface="Lucida Console"/>
              </a:rPr>
              <a:t> 1162 </a:t>
            </a:r>
            <a:r>
              <a:rPr lang="es-ES_tradnl" sz="1000" dirty="0">
                <a:latin typeface="Lucida Console"/>
                <a:cs typeface="Lucida Console"/>
              </a:rPr>
              <a:t>India </a:t>
            </a:r>
          </a:p>
          <a:p>
            <a:r>
              <a:rPr lang="es-ES_tradnl" sz="1000" dirty="0">
                <a:latin typeface="Lucida Console"/>
                <a:cs typeface="Lucida Console"/>
              </a:rPr>
              <a:t>IQ </a:t>
            </a:r>
            <a:r>
              <a:rPr lang="es-ES_tradnl" sz="1000" dirty="0" smtClean="0">
                <a:latin typeface="Lucida Console"/>
                <a:cs typeface="Lucida Console"/>
              </a:rPr>
              <a:t> 1089 </a:t>
            </a:r>
            <a:r>
              <a:rPr lang="es-ES_tradnl" sz="1000" dirty="0">
                <a:latin typeface="Lucida Console"/>
                <a:cs typeface="Lucida Console"/>
              </a:rPr>
              <a:t>Iraq </a:t>
            </a:r>
          </a:p>
          <a:p>
            <a:r>
              <a:rPr lang="es-ES_tradnl" sz="1000" dirty="0">
                <a:latin typeface="Lucida Console"/>
                <a:cs typeface="Lucida Console"/>
              </a:rPr>
              <a:t>IR </a:t>
            </a:r>
            <a:r>
              <a:rPr lang="es-ES_tradnl" sz="1000" dirty="0" smtClean="0">
                <a:latin typeface="Lucida Console"/>
                <a:cs typeface="Lucida Console"/>
              </a:rPr>
              <a:t>  103 </a:t>
            </a:r>
            <a:r>
              <a:rPr lang="es-ES_tradnl" sz="1000" dirty="0" err="1">
                <a:latin typeface="Lucida Console"/>
                <a:cs typeface="Lucida Console"/>
              </a:rPr>
              <a:t>Iran</a:t>
            </a:r>
            <a:r>
              <a:rPr lang="es-ES_tradnl" sz="1000" dirty="0">
                <a:latin typeface="Lucida Console"/>
                <a:cs typeface="Lucida Console"/>
              </a:rPr>
              <a:t> (</a:t>
            </a:r>
            <a:r>
              <a:rPr lang="es-ES_tradnl" sz="1000" dirty="0" err="1">
                <a:latin typeface="Lucida Console"/>
                <a:cs typeface="Lucida Console"/>
              </a:rPr>
              <a:t>Islamic</a:t>
            </a:r>
            <a:r>
              <a:rPr lang="es-ES_tradnl" sz="1000" dirty="0">
                <a:latin typeface="Lucida Console"/>
                <a:cs typeface="Lucida Console"/>
              </a:rPr>
              <a:t> </a:t>
            </a:r>
            <a:r>
              <a:rPr lang="es-ES_tradnl" sz="1000" dirty="0" err="1">
                <a:latin typeface="Lucida Console"/>
                <a:cs typeface="Lucida Console"/>
              </a:rPr>
              <a:t>Republic</a:t>
            </a:r>
            <a:r>
              <a:rPr lang="es-ES_tradnl" sz="1000" dirty="0">
                <a:latin typeface="Lucida Console"/>
                <a:cs typeface="Lucida Console"/>
              </a:rPr>
              <a:t> of)</a:t>
            </a:r>
          </a:p>
          <a:p>
            <a:r>
              <a:rPr lang="es-ES_tradnl" sz="1000" dirty="0">
                <a:latin typeface="Lucida Console"/>
                <a:cs typeface="Lucida Console"/>
              </a:rPr>
              <a:t>IT </a:t>
            </a:r>
            <a:r>
              <a:rPr lang="es-ES_tradnl" sz="1000" dirty="0" smtClean="0">
                <a:latin typeface="Lucida Console"/>
                <a:cs typeface="Lucida Console"/>
              </a:rPr>
              <a:t>  958 </a:t>
            </a:r>
            <a:r>
              <a:rPr lang="es-ES_tradnl" sz="1000" dirty="0" err="1">
                <a:latin typeface="Lucida Console"/>
                <a:cs typeface="Lucida Console"/>
              </a:rPr>
              <a:t>Italy</a:t>
            </a:r>
            <a:r>
              <a:rPr lang="es-ES_tradnl" sz="1000" dirty="0">
                <a:latin typeface="Lucida Console"/>
                <a:cs typeface="Lucida Console"/>
              </a:rPr>
              <a:t> </a:t>
            </a:r>
          </a:p>
          <a:p>
            <a:r>
              <a:rPr lang="es-ES_tradnl" sz="1000" dirty="0">
                <a:latin typeface="Lucida Console"/>
                <a:cs typeface="Lucida Console"/>
              </a:rPr>
              <a:t>JM </a:t>
            </a:r>
            <a:r>
              <a:rPr lang="es-ES_tradnl" sz="1000" dirty="0" smtClean="0">
                <a:latin typeface="Lucida Console"/>
                <a:cs typeface="Lucida Console"/>
              </a:rPr>
              <a:t>   54 </a:t>
            </a:r>
            <a:r>
              <a:rPr lang="es-ES_tradnl" sz="1000" dirty="0">
                <a:latin typeface="Lucida Console"/>
                <a:cs typeface="Lucida Console"/>
              </a:rPr>
              <a:t>Jamaica </a:t>
            </a:r>
          </a:p>
          <a:p>
            <a:r>
              <a:rPr lang="es-ES_tradnl" sz="1000" dirty="0">
                <a:latin typeface="Lucida Console"/>
                <a:cs typeface="Lucida Console"/>
              </a:rPr>
              <a:t>JO </a:t>
            </a:r>
            <a:r>
              <a:rPr lang="es-ES_tradnl" sz="1000" dirty="0" smtClean="0">
                <a:latin typeface="Lucida Console"/>
                <a:cs typeface="Lucida Console"/>
              </a:rPr>
              <a:t>   94 </a:t>
            </a:r>
            <a:r>
              <a:rPr lang="es-ES_tradnl" sz="1000" dirty="0" err="1">
                <a:latin typeface="Lucida Console"/>
                <a:cs typeface="Lucida Console"/>
              </a:rPr>
              <a:t>Jordan</a:t>
            </a:r>
            <a:r>
              <a:rPr lang="es-ES_tradnl" sz="1000" dirty="0">
                <a:latin typeface="Lucida Console"/>
                <a:cs typeface="Lucida Console"/>
              </a:rPr>
              <a:t> </a:t>
            </a:r>
          </a:p>
          <a:p>
            <a:r>
              <a:rPr lang="es-ES_tradnl" sz="1000" dirty="0">
                <a:latin typeface="Lucida Console"/>
                <a:cs typeface="Lucida Console"/>
              </a:rPr>
              <a:t>JP 23174 </a:t>
            </a:r>
            <a:r>
              <a:rPr lang="es-ES_tradnl" sz="1000" dirty="0" err="1">
                <a:latin typeface="Lucida Console"/>
                <a:cs typeface="Lucida Console"/>
              </a:rPr>
              <a:t>Japan</a:t>
            </a:r>
            <a:r>
              <a:rPr lang="es-ES_tradnl" sz="1000" dirty="0">
                <a:latin typeface="Lucida Console"/>
                <a:cs typeface="Lucida Console"/>
              </a:rPr>
              <a:t> </a:t>
            </a:r>
          </a:p>
          <a:p>
            <a:r>
              <a:rPr lang="es-ES_tradnl" sz="1000" dirty="0">
                <a:latin typeface="Lucida Console"/>
                <a:cs typeface="Lucida Console"/>
              </a:rPr>
              <a:t>KE </a:t>
            </a:r>
            <a:r>
              <a:rPr lang="es-ES_tradnl" sz="1000" dirty="0" smtClean="0">
                <a:latin typeface="Lucida Console"/>
                <a:cs typeface="Lucida Console"/>
              </a:rPr>
              <a:t>   45 </a:t>
            </a:r>
            <a:r>
              <a:rPr lang="es-ES_tradnl" sz="1000" dirty="0" err="1">
                <a:latin typeface="Lucida Console"/>
                <a:cs typeface="Lucida Console"/>
              </a:rPr>
              <a:t>Kenya</a:t>
            </a:r>
            <a:endParaRPr lang="es-ES_tradnl" sz="1000" dirty="0">
              <a:latin typeface="Lucida Console"/>
              <a:cs typeface="Lucida Console"/>
            </a:endParaRPr>
          </a:p>
          <a:p>
            <a:r>
              <a:rPr lang="es-ES_tradnl" sz="1000" dirty="0">
                <a:latin typeface="Lucida Console"/>
                <a:cs typeface="Lucida Console"/>
              </a:rPr>
              <a:t>KG </a:t>
            </a:r>
            <a:r>
              <a:rPr lang="es-ES_tradnl" sz="1000" dirty="0" smtClean="0">
                <a:latin typeface="Lucida Console"/>
                <a:cs typeface="Lucida Console"/>
              </a:rPr>
              <a:t>   31 </a:t>
            </a:r>
            <a:r>
              <a:rPr lang="es-ES_tradnl" sz="1000" dirty="0" err="1">
                <a:latin typeface="Lucida Console"/>
                <a:cs typeface="Lucida Console"/>
              </a:rPr>
              <a:t>Kyrgyzstan</a:t>
            </a:r>
            <a:r>
              <a:rPr lang="es-ES_tradnl" sz="1000" dirty="0">
                <a:latin typeface="Lucida Console"/>
                <a:cs typeface="Lucida Console"/>
              </a:rPr>
              <a:t> </a:t>
            </a:r>
          </a:p>
          <a:p>
            <a:r>
              <a:rPr lang="es-ES_tradnl" sz="1000" dirty="0">
                <a:latin typeface="Lucida Console"/>
                <a:cs typeface="Lucida Console"/>
              </a:rPr>
              <a:t>KH </a:t>
            </a:r>
            <a:r>
              <a:rPr lang="es-ES_tradnl" sz="1000" dirty="0" smtClean="0">
                <a:latin typeface="Lucida Console"/>
                <a:cs typeface="Lucida Console"/>
              </a:rPr>
              <a:t>  712 </a:t>
            </a:r>
            <a:r>
              <a:rPr lang="es-ES_tradnl" sz="1000" dirty="0" err="1">
                <a:latin typeface="Lucida Console"/>
                <a:cs typeface="Lucida Console"/>
              </a:rPr>
              <a:t>Cambodia</a:t>
            </a:r>
            <a:r>
              <a:rPr lang="es-ES_tradnl" sz="1000" dirty="0">
                <a:latin typeface="Lucida Console"/>
                <a:cs typeface="Lucida Console"/>
              </a:rPr>
              <a:t> </a:t>
            </a:r>
          </a:p>
          <a:p>
            <a:r>
              <a:rPr lang="es-ES_tradnl" sz="1000" dirty="0">
                <a:latin typeface="Lucida Console"/>
                <a:cs typeface="Lucida Console"/>
              </a:rPr>
              <a:t>KR </a:t>
            </a:r>
            <a:r>
              <a:rPr lang="es-ES_tradnl" sz="1000" dirty="0" smtClean="0">
                <a:latin typeface="Lucida Console"/>
                <a:cs typeface="Lucida Console"/>
              </a:rPr>
              <a:t>  701 </a:t>
            </a:r>
            <a:r>
              <a:rPr lang="es-ES_tradnl" sz="1000" dirty="0" err="1">
                <a:latin typeface="Lucida Console"/>
                <a:cs typeface="Lucida Console"/>
              </a:rPr>
              <a:t>Republic</a:t>
            </a:r>
            <a:r>
              <a:rPr lang="es-ES_tradnl" sz="1000" dirty="0">
                <a:latin typeface="Lucida Console"/>
                <a:cs typeface="Lucida Console"/>
              </a:rPr>
              <a:t> of </a:t>
            </a:r>
            <a:r>
              <a:rPr lang="es-ES_tradnl" sz="1000" dirty="0" err="1">
                <a:latin typeface="Lucida Console"/>
                <a:cs typeface="Lucida Console"/>
              </a:rPr>
              <a:t>Korea</a:t>
            </a:r>
            <a:endParaRPr lang="es-ES_tradnl" sz="1000" dirty="0">
              <a:latin typeface="Lucida Console"/>
              <a:cs typeface="Lucida Console"/>
            </a:endParaRPr>
          </a:p>
          <a:p>
            <a:r>
              <a:rPr lang="es-ES_tradnl" sz="1000" dirty="0">
                <a:latin typeface="Lucida Console"/>
                <a:cs typeface="Lucida Console"/>
              </a:rPr>
              <a:t>KW </a:t>
            </a:r>
            <a:r>
              <a:rPr lang="es-ES_tradnl" sz="1000" dirty="0" smtClean="0">
                <a:latin typeface="Lucida Console"/>
                <a:cs typeface="Lucida Console"/>
              </a:rPr>
              <a:t>   55 </a:t>
            </a:r>
            <a:r>
              <a:rPr lang="es-ES_tradnl" sz="1000" dirty="0">
                <a:latin typeface="Lucida Console"/>
                <a:cs typeface="Lucida Console"/>
              </a:rPr>
              <a:t>Kuwait </a:t>
            </a:r>
          </a:p>
          <a:p>
            <a:r>
              <a:rPr lang="es-ES_tradnl" sz="1000" dirty="0">
                <a:latin typeface="Lucida Console"/>
                <a:cs typeface="Lucida Console"/>
              </a:rPr>
              <a:t>KZ </a:t>
            </a:r>
            <a:r>
              <a:rPr lang="es-ES_tradnl" sz="1000" dirty="0" smtClean="0">
                <a:latin typeface="Lucida Console"/>
                <a:cs typeface="Lucida Console"/>
              </a:rPr>
              <a:t> 1048 </a:t>
            </a:r>
            <a:r>
              <a:rPr lang="es-ES_tradnl" sz="1000" dirty="0" err="1">
                <a:latin typeface="Lucida Console"/>
                <a:cs typeface="Lucida Console"/>
              </a:rPr>
              <a:t>Kazakhstan</a:t>
            </a:r>
            <a:r>
              <a:rPr lang="es-ES_tradnl" sz="1000" dirty="0">
                <a:latin typeface="Lucida Console"/>
                <a:cs typeface="Lucida Console"/>
              </a:rPr>
              <a:t> </a:t>
            </a:r>
          </a:p>
          <a:p>
            <a:r>
              <a:rPr lang="es-ES_tradnl" sz="1000" dirty="0">
                <a:latin typeface="Lucida Console"/>
                <a:cs typeface="Lucida Console"/>
              </a:rPr>
              <a:t>LA </a:t>
            </a:r>
            <a:r>
              <a:rPr lang="es-ES_tradnl" sz="1000" dirty="0" smtClean="0">
                <a:latin typeface="Lucida Console"/>
                <a:cs typeface="Lucida Console"/>
              </a:rPr>
              <a:t>   95 </a:t>
            </a:r>
            <a:r>
              <a:rPr lang="es-ES_tradnl" sz="1000" dirty="0">
                <a:latin typeface="Lucida Console"/>
                <a:cs typeface="Lucida Console"/>
              </a:rPr>
              <a:t>Lao </a:t>
            </a:r>
            <a:r>
              <a:rPr lang="es-ES_tradnl" sz="1000" dirty="0" err="1">
                <a:latin typeface="Lucida Console"/>
                <a:cs typeface="Lucida Console"/>
              </a:rPr>
              <a:t>People's</a:t>
            </a:r>
            <a:r>
              <a:rPr lang="es-ES_tradnl" sz="1000" dirty="0">
                <a:latin typeface="Lucida Console"/>
                <a:cs typeface="Lucida Console"/>
              </a:rPr>
              <a:t> </a:t>
            </a:r>
            <a:r>
              <a:rPr lang="es-ES_tradnl" sz="1000" dirty="0" err="1">
                <a:latin typeface="Lucida Console"/>
                <a:cs typeface="Lucida Console"/>
              </a:rPr>
              <a:t>Democratic</a:t>
            </a:r>
            <a:r>
              <a:rPr lang="es-ES_tradnl" sz="1000" dirty="0">
                <a:latin typeface="Lucida Console"/>
                <a:cs typeface="Lucida Console"/>
              </a:rPr>
              <a:t> </a:t>
            </a:r>
            <a:r>
              <a:rPr lang="es-ES_tradnl" sz="1000" dirty="0" err="1">
                <a:latin typeface="Lucida Console"/>
                <a:cs typeface="Lucida Console"/>
              </a:rPr>
              <a:t>Republic</a:t>
            </a:r>
            <a:endParaRPr lang="es-ES_tradnl" sz="1000" dirty="0">
              <a:latin typeface="Lucida Console"/>
              <a:cs typeface="Lucida Console"/>
            </a:endParaRPr>
          </a:p>
          <a:p>
            <a:r>
              <a:rPr lang="es-ES_tradnl" sz="1000" dirty="0">
                <a:latin typeface="Lucida Console"/>
                <a:cs typeface="Lucida Console"/>
              </a:rPr>
              <a:t>LB </a:t>
            </a:r>
            <a:r>
              <a:rPr lang="es-ES_tradnl" sz="1000" dirty="0" smtClean="0">
                <a:latin typeface="Lucida Console"/>
                <a:cs typeface="Lucida Console"/>
              </a:rPr>
              <a:t>   25 </a:t>
            </a:r>
            <a:r>
              <a:rPr lang="es-ES_tradnl" sz="1000" dirty="0">
                <a:latin typeface="Lucida Console"/>
                <a:cs typeface="Lucida Console"/>
              </a:rPr>
              <a:t>Lebanon </a:t>
            </a:r>
          </a:p>
          <a:p>
            <a:endParaRPr lang="hr-HR" sz="1000" dirty="0">
              <a:latin typeface="Lucida Console"/>
              <a:cs typeface="Lucida Console"/>
            </a:endParaRPr>
          </a:p>
        </p:txBody>
      </p:sp>
      <p:cxnSp>
        <p:nvCxnSpPr>
          <p:cNvPr id="7" name="Straight Connector 6"/>
          <p:cNvCxnSpPr/>
          <p:nvPr/>
        </p:nvCxnSpPr>
        <p:spPr>
          <a:xfrm>
            <a:off x="2706265" y="2257641"/>
            <a:ext cx="0" cy="4062306"/>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647308" y="2257641"/>
            <a:ext cx="0" cy="406230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4429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Where are the Stalked?</a:t>
            </a:r>
            <a:endParaRPr lang="en-US" dirty="0">
              <a:solidFill>
                <a:srgbClr val="984807"/>
              </a:solidFill>
              <a:latin typeface="Powderfinger Type"/>
              <a:cs typeface="Powderfinger Type"/>
            </a:endParaRPr>
          </a:p>
        </p:txBody>
      </p:sp>
      <p:sp>
        <p:nvSpPr>
          <p:cNvPr id="7" name="TextBox 6"/>
          <p:cNvSpPr txBox="1"/>
          <p:nvPr/>
        </p:nvSpPr>
        <p:spPr>
          <a:xfrm>
            <a:off x="275759" y="1792871"/>
            <a:ext cx="2657298" cy="4708981"/>
          </a:xfrm>
          <a:prstGeom prst="rect">
            <a:avLst/>
          </a:prstGeom>
          <a:noFill/>
        </p:spPr>
        <p:txBody>
          <a:bodyPr wrap="none" rtlCol="0">
            <a:spAutoFit/>
          </a:bodyPr>
          <a:lstStyle/>
          <a:p>
            <a:r>
              <a:rPr lang="en-US" sz="1000" dirty="0">
                <a:latin typeface="Lucida Console"/>
                <a:cs typeface="Lucida Console"/>
              </a:rPr>
              <a:t>LK </a:t>
            </a:r>
            <a:r>
              <a:rPr lang="en-US" sz="1000" dirty="0" smtClean="0">
                <a:latin typeface="Lucida Console"/>
                <a:cs typeface="Lucida Console"/>
              </a:rPr>
              <a:t> 110 </a:t>
            </a:r>
            <a:r>
              <a:rPr lang="en-US" sz="1000" dirty="0">
                <a:latin typeface="Lucida Console"/>
                <a:cs typeface="Lucida Console"/>
              </a:rPr>
              <a:t>Sri Lanka</a:t>
            </a:r>
          </a:p>
          <a:p>
            <a:r>
              <a:rPr lang="en-US" sz="1000" dirty="0">
                <a:latin typeface="Lucida Console"/>
                <a:cs typeface="Lucida Console"/>
              </a:rPr>
              <a:t>LR </a:t>
            </a:r>
            <a:r>
              <a:rPr lang="en-US" sz="1000" dirty="0" smtClean="0">
                <a:latin typeface="Lucida Console"/>
                <a:cs typeface="Lucida Console"/>
              </a:rPr>
              <a:t>   2 </a:t>
            </a:r>
            <a:r>
              <a:rPr lang="en-US" sz="1000" dirty="0">
                <a:latin typeface="Lucida Console"/>
                <a:cs typeface="Lucida Console"/>
              </a:rPr>
              <a:t>Liberia </a:t>
            </a:r>
          </a:p>
          <a:p>
            <a:r>
              <a:rPr lang="en-US" sz="1000" dirty="0">
                <a:latin typeface="Lucida Console"/>
                <a:cs typeface="Lucida Console"/>
              </a:rPr>
              <a:t>LT </a:t>
            </a:r>
            <a:r>
              <a:rPr lang="en-US" sz="1000" dirty="0" smtClean="0">
                <a:latin typeface="Lucida Console"/>
                <a:cs typeface="Lucida Console"/>
              </a:rPr>
              <a:t> 302 </a:t>
            </a:r>
            <a:r>
              <a:rPr lang="en-US" sz="1000" dirty="0">
                <a:latin typeface="Lucida Console"/>
                <a:cs typeface="Lucida Console"/>
              </a:rPr>
              <a:t>Lithuania </a:t>
            </a:r>
          </a:p>
          <a:p>
            <a:r>
              <a:rPr lang="en-US" sz="1000" dirty="0">
                <a:latin typeface="Lucida Console"/>
                <a:cs typeface="Lucida Console"/>
              </a:rPr>
              <a:t>LU </a:t>
            </a:r>
            <a:r>
              <a:rPr lang="en-US" sz="1000" dirty="0" smtClean="0">
                <a:latin typeface="Lucida Console"/>
                <a:cs typeface="Lucida Console"/>
              </a:rPr>
              <a:t>  10 </a:t>
            </a:r>
            <a:r>
              <a:rPr lang="en-US" sz="1000" dirty="0">
                <a:latin typeface="Lucida Console"/>
                <a:cs typeface="Lucida Console"/>
              </a:rPr>
              <a:t>Luxembourg </a:t>
            </a:r>
          </a:p>
          <a:p>
            <a:r>
              <a:rPr lang="en-US" sz="1000" dirty="0">
                <a:latin typeface="Lucida Console"/>
                <a:cs typeface="Lucida Console"/>
              </a:rPr>
              <a:t>LV </a:t>
            </a:r>
            <a:r>
              <a:rPr lang="en-US" sz="1000" dirty="0" smtClean="0">
                <a:latin typeface="Lucida Console"/>
                <a:cs typeface="Lucida Console"/>
              </a:rPr>
              <a:t>  84 </a:t>
            </a:r>
            <a:r>
              <a:rPr lang="en-US" sz="1000" dirty="0">
                <a:latin typeface="Lucida Console"/>
                <a:cs typeface="Lucida Console"/>
              </a:rPr>
              <a:t>Latvia </a:t>
            </a:r>
          </a:p>
          <a:p>
            <a:r>
              <a:rPr lang="en-US" sz="1000" dirty="0">
                <a:latin typeface="Lucida Console"/>
                <a:cs typeface="Lucida Console"/>
              </a:rPr>
              <a:t>LY </a:t>
            </a:r>
            <a:r>
              <a:rPr lang="en-US" sz="1000" dirty="0" smtClean="0">
                <a:latin typeface="Lucida Console"/>
                <a:cs typeface="Lucida Console"/>
              </a:rPr>
              <a:t>  52 </a:t>
            </a:r>
            <a:r>
              <a:rPr lang="en-US" sz="1000" dirty="0">
                <a:latin typeface="Lucida Console"/>
                <a:cs typeface="Lucida Console"/>
              </a:rPr>
              <a:t>Libya </a:t>
            </a:r>
          </a:p>
          <a:p>
            <a:r>
              <a:rPr lang="en-US" sz="1000" dirty="0">
                <a:latin typeface="Lucida Console"/>
                <a:cs typeface="Lucida Console"/>
              </a:rPr>
              <a:t>MA 3111 Morocco </a:t>
            </a:r>
          </a:p>
          <a:p>
            <a:r>
              <a:rPr lang="en-US" sz="1000" dirty="0" smtClean="0">
                <a:latin typeface="Lucida Console"/>
                <a:cs typeface="Lucida Console"/>
              </a:rPr>
              <a:t>MD  </a:t>
            </a:r>
            <a:r>
              <a:rPr lang="en-US" sz="1000" dirty="0">
                <a:latin typeface="Lucida Console"/>
                <a:cs typeface="Lucida Console"/>
              </a:rPr>
              <a:t>103 Republic of Moldova</a:t>
            </a:r>
          </a:p>
          <a:p>
            <a:r>
              <a:rPr lang="en-US" sz="1000" dirty="0">
                <a:latin typeface="Lucida Console"/>
                <a:cs typeface="Lucida Console"/>
              </a:rPr>
              <a:t>ME </a:t>
            </a:r>
            <a:r>
              <a:rPr lang="en-US" sz="1000" dirty="0" smtClean="0">
                <a:latin typeface="Lucida Console"/>
                <a:cs typeface="Lucida Console"/>
              </a:rPr>
              <a:t> 762 </a:t>
            </a:r>
            <a:r>
              <a:rPr lang="en-US" sz="1000" dirty="0">
                <a:latin typeface="Lucida Console"/>
                <a:cs typeface="Lucida Console"/>
              </a:rPr>
              <a:t>Montenegro</a:t>
            </a:r>
          </a:p>
          <a:p>
            <a:r>
              <a:rPr lang="en-US" sz="1000" dirty="0">
                <a:latin typeface="Lucida Console"/>
                <a:cs typeface="Lucida Console"/>
              </a:rPr>
              <a:t>MG </a:t>
            </a:r>
            <a:r>
              <a:rPr lang="en-US" sz="1000" dirty="0" smtClean="0">
                <a:latin typeface="Lucida Console"/>
                <a:cs typeface="Lucida Console"/>
              </a:rPr>
              <a:t>  14 </a:t>
            </a:r>
            <a:r>
              <a:rPr lang="en-US" sz="1000" dirty="0">
                <a:latin typeface="Lucida Console"/>
                <a:cs typeface="Lucida Console"/>
              </a:rPr>
              <a:t>Madagascar</a:t>
            </a:r>
          </a:p>
          <a:p>
            <a:r>
              <a:rPr lang="en-US" sz="1000" dirty="0">
                <a:latin typeface="Lucida Console"/>
                <a:cs typeface="Lucida Console"/>
              </a:rPr>
              <a:t>MK 2210 </a:t>
            </a:r>
            <a:r>
              <a:rPr lang="en-US" sz="1000" dirty="0" smtClean="0">
                <a:latin typeface="Lucida Console"/>
                <a:cs typeface="Lucida Console"/>
              </a:rPr>
              <a:t>FYR Macedonia</a:t>
            </a:r>
            <a:endParaRPr lang="en-US" sz="1000" dirty="0">
              <a:latin typeface="Lucida Console"/>
              <a:cs typeface="Lucida Console"/>
            </a:endParaRPr>
          </a:p>
          <a:p>
            <a:r>
              <a:rPr lang="en-US" sz="1000" dirty="0" smtClean="0">
                <a:latin typeface="Lucida Console"/>
                <a:cs typeface="Lucida Console"/>
              </a:rPr>
              <a:t>ML   </a:t>
            </a:r>
            <a:r>
              <a:rPr lang="en-US" sz="1000" dirty="0">
                <a:latin typeface="Lucida Console"/>
                <a:cs typeface="Lucida Console"/>
              </a:rPr>
              <a:t>11 Mali </a:t>
            </a:r>
          </a:p>
          <a:p>
            <a:r>
              <a:rPr lang="en-US" sz="1000" dirty="0" smtClean="0">
                <a:latin typeface="Lucida Console"/>
                <a:cs typeface="Lucida Console"/>
              </a:rPr>
              <a:t>MM   </a:t>
            </a:r>
            <a:r>
              <a:rPr lang="en-US" sz="1000" dirty="0">
                <a:latin typeface="Lucida Console"/>
                <a:cs typeface="Lucida Console"/>
              </a:rPr>
              <a:t>62 Myanmar </a:t>
            </a:r>
          </a:p>
          <a:p>
            <a:r>
              <a:rPr lang="en-US" sz="1000" dirty="0" smtClean="0">
                <a:latin typeface="Lucida Console"/>
                <a:cs typeface="Lucida Console"/>
              </a:rPr>
              <a:t>MN  </a:t>
            </a:r>
            <a:r>
              <a:rPr lang="en-US" sz="1000" dirty="0">
                <a:latin typeface="Lucida Console"/>
                <a:cs typeface="Lucida Console"/>
              </a:rPr>
              <a:t>134 Mongolia </a:t>
            </a:r>
          </a:p>
          <a:p>
            <a:r>
              <a:rPr lang="en-US" sz="1000" dirty="0">
                <a:latin typeface="Lucida Console"/>
                <a:cs typeface="Lucida Console"/>
              </a:rPr>
              <a:t>MO 2323 </a:t>
            </a:r>
            <a:r>
              <a:rPr lang="en-US" sz="1000" dirty="0" smtClean="0">
                <a:latin typeface="Lucida Console"/>
                <a:cs typeface="Lucida Console"/>
              </a:rPr>
              <a:t>Macao</a:t>
            </a:r>
            <a:endParaRPr lang="en-US" sz="1000" dirty="0">
              <a:latin typeface="Lucida Console"/>
              <a:cs typeface="Lucida Console"/>
            </a:endParaRPr>
          </a:p>
          <a:p>
            <a:r>
              <a:rPr lang="en-US" sz="1000" dirty="0" smtClean="0">
                <a:latin typeface="Lucida Console"/>
                <a:cs typeface="Lucida Console"/>
              </a:rPr>
              <a:t>MP  </a:t>
            </a:r>
            <a:r>
              <a:rPr lang="en-US" sz="1000" dirty="0">
                <a:latin typeface="Lucida Console"/>
                <a:cs typeface="Lucida Console"/>
              </a:rPr>
              <a:t>192 Northern Mariana Islands</a:t>
            </a:r>
          </a:p>
          <a:p>
            <a:r>
              <a:rPr lang="en-US" sz="1000" dirty="0" smtClean="0">
                <a:latin typeface="Lucida Console"/>
                <a:cs typeface="Lucida Console"/>
              </a:rPr>
              <a:t>MR   </a:t>
            </a:r>
            <a:r>
              <a:rPr lang="en-US" sz="1000" dirty="0">
                <a:latin typeface="Lucida Console"/>
                <a:cs typeface="Lucida Console"/>
              </a:rPr>
              <a:t>14 Mauritania </a:t>
            </a:r>
          </a:p>
          <a:p>
            <a:r>
              <a:rPr lang="en-US" sz="1000" dirty="0" smtClean="0">
                <a:latin typeface="Lucida Console"/>
                <a:cs typeface="Lucida Console"/>
              </a:rPr>
              <a:t>MT  </a:t>
            </a:r>
            <a:r>
              <a:rPr lang="en-US" sz="1000" dirty="0">
                <a:latin typeface="Lucida Console"/>
                <a:cs typeface="Lucida Console"/>
              </a:rPr>
              <a:t>110 Malta </a:t>
            </a:r>
          </a:p>
          <a:p>
            <a:r>
              <a:rPr lang="en-US" sz="1000" dirty="0" smtClean="0">
                <a:latin typeface="Lucida Console"/>
                <a:cs typeface="Lucida Console"/>
              </a:rPr>
              <a:t>MU   </a:t>
            </a:r>
            <a:r>
              <a:rPr lang="en-US" sz="1000" dirty="0">
                <a:latin typeface="Lucida Console"/>
                <a:cs typeface="Lucida Console"/>
              </a:rPr>
              <a:t>66 Mauritius</a:t>
            </a:r>
          </a:p>
          <a:p>
            <a:r>
              <a:rPr lang="en-US" sz="1000" dirty="0" smtClean="0">
                <a:latin typeface="Lucida Console"/>
                <a:cs typeface="Lucida Console"/>
              </a:rPr>
              <a:t>MW    </a:t>
            </a:r>
            <a:r>
              <a:rPr lang="en-US" sz="1000" dirty="0">
                <a:latin typeface="Lucida Console"/>
                <a:cs typeface="Lucida Console"/>
              </a:rPr>
              <a:t>2 Malawi</a:t>
            </a:r>
          </a:p>
          <a:p>
            <a:r>
              <a:rPr lang="en-US" sz="1000" dirty="0">
                <a:latin typeface="Lucida Console"/>
                <a:cs typeface="Lucida Console"/>
              </a:rPr>
              <a:t>MX 1928 Mexico </a:t>
            </a:r>
          </a:p>
          <a:p>
            <a:r>
              <a:rPr lang="en-US" sz="1000" dirty="0">
                <a:latin typeface="Lucida Console"/>
                <a:cs typeface="Lucida Console"/>
              </a:rPr>
              <a:t>MY 9077 Malaysia </a:t>
            </a:r>
          </a:p>
          <a:p>
            <a:r>
              <a:rPr lang="en-US" sz="1000" dirty="0" smtClean="0">
                <a:latin typeface="Lucida Console"/>
                <a:cs typeface="Lucida Console"/>
              </a:rPr>
              <a:t>MZ    </a:t>
            </a:r>
            <a:r>
              <a:rPr lang="en-US" sz="1000" dirty="0">
                <a:latin typeface="Lucida Console"/>
                <a:cs typeface="Lucida Console"/>
              </a:rPr>
              <a:t>6 Mozambique</a:t>
            </a:r>
          </a:p>
          <a:p>
            <a:r>
              <a:rPr lang="en-US" sz="1000" dirty="0" smtClean="0">
                <a:latin typeface="Lucida Console"/>
                <a:cs typeface="Lucida Console"/>
              </a:rPr>
              <a:t>NA   </a:t>
            </a:r>
            <a:r>
              <a:rPr lang="en-US" sz="1000" dirty="0">
                <a:latin typeface="Lucida Console"/>
                <a:cs typeface="Lucida Console"/>
              </a:rPr>
              <a:t>11 Namibia </a:t>
            </a:r>
          </a:p>
          <a:p>
            <a:r>
              <a:rPr lang="en-US" sz="1000" dirty="0" smtClean="0">
                <a:latin typeface="Lucida Console"/>
                <a:cs typeface="Lucida Console"/>
              </a:rPr>
              <a:t>NC   </a:t>
            </a:r>
            <a:r>
              <a:rPr lang="en-US" sz="1000" dirty="0">
                <a:latin typeface="Lucida Console"/>
                <a:cs typeface="Lucida Console"/>
              </a:rPr>
              <a:t>10 New Caledonia </a:t>
            </a:r>
          </a:p>
          <a:p>
            <a:r>
              <a:rPr lang="en-US" sz="1000" dirty="0" smtClean="0">
                <a:latin typeface="Lucida Console"/>
                <a:cs typeface="Lucida Console"/>
              </a:rPr>
              <a:t>NE    </a:t>
            </a:r>
            <a:r>
              <a:rPr lang="en-US" sz="1000" dirty="0">
                <a:latin typeface="Lucida Console"/>
                <a:cs typeface="Lucida Console"/>
              </a:rPr>
              <a:t>7 Niger </a:t>
            </a:r>
          </a:p>
          <a:p>
            <a:r>
              <a:rPr lang="en-US" sz="1000" dirty="0">
                <a:latin typeface="Lucida Console"/>
                <a:cs typeface="Lucida Console"/>
              </a:rPr>
              <a:t>NG </a:t>
            </a:r>
            <a:r>
              <a:rPr lang="en-US" sz="1000" dirty="0" smtClean="0">
                <a:latin typeface="Lucida Console"/>
                <a:cs typeface="Lucida Console"/>
              </a:rPr>
              <a:t>  43 </a:t>
            </a:r>
            <a:r>
              <a:rPr lang="en-US" sz="1000" dirty="0">
                <a:latin typeface="Lucida Console"/>
                <a:cs typeface="Lucida Console"/>
              </a:rPr>
              <a:t>Nigeria </a:t>
            </a:r>
          </a:p>
          <a:p>
            <a:r>
              <a:rPr lang="en-US" sz="1000" dirty="0">
                <a:latin typeface="Lucida Console"/>
                <a:cs typeface="Lucida Console"/>
              </a:rPr>
              <a:t>NI </a:t>
            </a:r>
            <a:r>
              <a:rPr lang="en-US" sz="1000" dirty="0" smtClean="0">
                <a:latin typeface="Lucida Console"/>
                <a:cs typeface="Lucida Console"/>
              </a:rPr>
              <a:t>  19 </a:t>
            </a:r>
            <a:r>
              <a:rPr lang="en-US" sz="1000" dirty="0">
                <a:latin typeface="Lucida Console"/>
                <a:cs typeface="Lucida Console"/>
              </a:rPr>
              <a:t>Nicaragua </a:t>
            </a:r>
          </a:p>
          <a:p>
            <a:r>
              <a:rPr lang="en-US" sz="1000" dirty="0">
                <a:latin typeface="Lucida Console"/>
                <a:cs typeface="Lucida Console"/>
              </a:rPr>
              <a:t>NL </a:t>
            </a:r>
            <a:r>
              <a:rPr lang="en-US" sz="1000" dirty="0" smtClean="0">
                <a:latin typeface="Lucida Console"/>
                <a:cs typeface="Lucida Console"/>
              </a:rPr>
              <a:t> 334 </a:t>
            </a:r>
            <a:r>
              <a:rPr lang="en-US" sz="1000" dirty="0">
                <a:latin typeface="Lucida Console"/>
                <a:cs typeface="Lucida Console"/>
              </a:rPr>
              <a:t>Netherlands </a:t>
            </a:r>
          </a:p>
          <a:p>
            <a:r>
              <a:rPr lang="en-US" sz="1000" dirty="0">
                <a:latin typeface="Lucida Console"/>
                <a:cs typeface="Lucida Console"/>
              </a:rPr>
              <a:t>NO </a:t>
            </a:r>
            <a:r>
              <a:rPr lang="en-US" sz="1000" dirty="0" smtClean="0">
                <a:latin typeface="Lucida Console"/>
                <a:cs typeface="Lucida Console"/>
              </a:rPr>
              <a:t>  55 </a:t>
            </a:r>
            <a:r>
              <a:rPr lang="en-US" sz="1000" dirty="0">
                <a:latin typeface="Lucida Console"/>
                <a:cs typeface="Lucida Console"/>
              </a:rPr>
              <a:t>Norway </a:t>
            </a:r>
          </a:p>
        </p:txBody>
      </p:sp>
      <p:sp>
        <p:nvSpPr>
          <p:cNvPr id="8" name="TextBox 7"/>
          <p:cNvSpPr txBox="1"/>
          <p:nvPr/>
        </p:nvSpPr>
        <p:spPr>
          <a:xfrm>
            <a:off x="3227520" y="1792871"/>
            <a:ext cx="3850858" cy="4862870"/>
          </a:xfrm>
          <a:prstGeom prst="rect">
            <a:avLst/>
          </a:prstGeom>
          <a:noFill/>
        </p:spPr>
        <p:txBody>
          <a:bodyPr wrap="square" rtlCol="0">
            <a:spAutoFit/>
          </a:bodyPr>
          <a:lstStyle/>
          <a:p>
            <a:r>
              <a:rPr lang="tr-TR" sz="1000" dirty="0">
                <a:latin typeface="Lucida Console"/>
                <a:cs typeface="Lucida Console"/>
              </a:rPr>
              <a:t>NP </a:t>
            </a:r>
            <a:r>
              <a:rPr lang="tr-TR" sz="1000" dirty="0" smtClean="0">
                <a:latin typeface="Lucida Console"/>
                <a:cs typeface="Lucida Console"/>
              </a:rPr>
              <a:t>  138 </a:t>
            </a:r>
            <a:r>
              <a:rPr lang="tr-TR" sz="1000" dirty="0">
                <a:latin typeface="Lucida Console"/>
                <a:cs typeface="Lucida Console"/>
              </a:rPr>
              <a:t>Nepal </a:t>
            </a:r>
          </a:p>
          <a:p>
            <a:r>
              <a:rPr lang="tr-TR" sz="1000" dirty="0">
                <a:latin typeface="Lucida Console"/>
                <a:cs typeface="Lucida Console"/>
              </a:rPr>
              <a:t>NZ </a:t>
            </a:r>
            <a:r>
              <a:rPr lang="tr-TR" sz="1000" dirty="0" smtClean="0">
                <a:latin typeface="Lucida Console"/>
                <a:cs typeface="Lucida Console"/>
              </a:rPr>
              <a:t> 1012 </a:t>
            </a:r>
            <a:r>
              <a:rPr lang="tr-TR" sz="1000" dirty="0">
                <a:latin typeface="Lucida Console"/>
                <a:cs typeface="Lucida Console"/>
              </a:rPr>
              <a:t>New </a:t>
            </a:r>
            <a:r>
              <a:rPr lang="tr-TR" sz="1000" dirty="0" err="1">
                <a:latin typeface="Lucida Console"/>
                <a:cs typeface="Lucida Console"/>
              </a:rPr>
              <a:t>Zealand</a:t>
            </a:r>
            <a:endParaRPr lang="tr-TR" sz="1000" dirty="0">
              <a:latin typeface="Lucida Console"/>
              <a:cs typeface="Lucida Console"/>
            </a:endParaRPr>
          </a:p>
          <a:p>
            <a:r>
              <a:rPr lang="tr-TR" sz="1000" dirty="0">
                <a:latin typeface="Lucida Console"/>
                <a:cs typeface="Lucida Console"/>
              </a:rPr>
              <a:t>OM </a:t>
            </a:r>
            <a:r>
              <a:rPr lang="tr-TR" sz="1000" dirty="0" smtClean="0">
                <a:latin typeface="Lucida Console"/>
                <a:cs typeface="Lucida Console"/>
              </a:rPr>
              <a:t>   59 </a:t>
            </a:r>
            <a:r>
              <a:rPr lang="tr-TR" sz="1000" dirty="0">
                <a:latin typeface="Lucida Console"/>
                <a:cs typeface="Lucida Console"/>
              </a:rPr>
              <a:t>Oman </a:t>
            </a:r>
          </a:p>
          <a:p>
            <a:r>
              <a:rPr lang="tr-TR" sz="1000" dirty="0">
                <a:latin typeface="Lucida Console"/>
                <a:cs typeface="Lucida Console"/>
              </a:rPr>
              <a:t>PA </a:t>
            </a:r>
            <a:r>
              <a:rPr lang="tr-TR" sz="1000" dirty="0" smtClean="0">
                <a:latin typeface="Lucida Console"/>
                <a:cs typeface="Lucida Console"/>
              </a:rPr>
              <a:t>  151 </a:t>
            </a:r>
            <a:r>
              <a:rPr lang="tr-TR" sz="1000" dirty="0">
                <a:latin typeface="Lucida Console"/>
                <a:cs typeface="Lucida Console"/>
              </a:rPr>
              <a:t>Panama </a:t>
            </a:r>
          </a:p>
          <a:p>
            <a:r>
              <a:rPr lang="tr-TR" sz="1000" dirty="0">
                <a:latin typeface="Lucida Console"/>
                <a:cs typeface="Lucida Console"/>
              </a:rPr>
              <a:t>PE </a:t>
            </a:r>
            <a:r>
              <a:rPr lang="tr-TR" sz="1000" dirty="0" smtClean="0">
                <a:latin typeface="Lucida Console"/>
                <a:cs typeface="Lucida Console"/>
              </a:rPr>
              <a:t>  832 </a:t>
            </a:r>
            <a:r>
              <a:rPr lang="tr-TR" sz="1000" dirty="0">
                <a:latin typeface="Lucida Console"/>
                <a:cs typeface="Lucida Console"/>
              </a:rPr>
              <a:t>Peru </a:t>
            </a:r>
          </a:p>
          <a:p>
            <a:r>
              <a:rPr lang="tr-TR" sz="1000" dirty="0">
                <a:latin typeface="Lucida Console"/>
                <a:cs typeface="Lucida Console"/>
              </a:rPr>
              <a:t>PG </a:t>
            </a:r>
            <a:r>
              <a:rPr lang="tr-TR" sz="1000" dirty="0" smtClean="0">
                <a:latin typeface="Lucida Console"/>
                <a:cs typeface="Lucida Console"/>
              </a:rPr>
              <a:t>    4 </a:t>
            </a:r>
            <a:r>
              <a:rPr lang="tr-TR" sz="1000" dirty="0">
                <a:latin typeface="Lucida Console"/>
                <a:cs typeface="Lucida Console"/>
              </a:rPr>
              <a:t>Papua New </a:t>
            </a:r>
            <a:r>
              <a:rPr lang="tr-TR" sz="1000" dirty="0" err="1">
                <a:latin typeface="Lucida Console"/>
                <a:cs typeface="Lucida Console"/>
              </a:rPr>
              <a:t>Guinea</a:t>
            </a:r>
            <a:endParaRPr lang="tr-TR" sz="1000" dirty="0">
              <a:latin typeface="Lucida Console"/>
              <a:cs typeface="Lucida Console"/>
            </a:endParaRPr>
          </a:p>
          <a:p>
            <a:r>
              <a:rPr lang="tr-TR" sz="1000" dirty="0">
                <a:latin typeface="Lucida Console"/>
                <a:cs typeface="Lucida Console"/>
              </a:rPr>
              <a:t>PH </a:t>
            </a:r>
            <a:r>
              <a:rPr lang="tr-TR" sz="1000" dirty="0" smtClean="0">
                <a:latin typeface="Lucida Console"/>
                <a:cs typeface="Lucida Console"/>
              </a:rPr>
              <a:t> 3281 </a:t>
            </a:r>
            <a:r>
              <a:rPr lang="tr-TR" sz="1000" dirty="0" err="1">
                <a:latin typeface="Lucida Console"/>
                <a:cs typeface="Lucida Console"/>
              </a:rPr>
              <a:t>Philippines</a:t>
            </a:r>
            <a:r>
              <a:rPr lang="tr-TR" sz="1000" dirty="0">
                <a:latin typeface="Lucida Console"/>
                <a:cs typeface="Lucida Console"/>
              </a:rPr>
              <a:t> </a:t>
            </a:r>
          </a:p>
          <a:p>
            <a:r>
              <a:rPr lang="tr-TR" sz="1000" dirty="0">
                <a:latin typeface="Lucida Console"/>
                <a:cs typeface="Lucida Console"/>
              </a:rPr>
              <a:t>PK </a:t>
            </a:r>
            <a:r>
              <a:rPr lang="tr-TR" sz="1000" dirty="0" smtClean="0">
                <a:latin typeface="Lucida Console"/>
                <a:cs typeface="Lucida Console"/>
              </a:rPr>
              <a:t> 1126 </a:t>
            </a:r>
            <a:r>
              <a:rPr lang="tr-TR" sz="1000" dirty="0">
                <a:latin typeface="Lucida Console"/>
                <a:cs typeface="Lucida Console"/>
              </a:rPr>
              <a:t>Pakistan </a:t>
            </a:r>
          </a:p>
          <a:p>
            <a:r>
              <a:rPr lang="tr-TR" sz="1000" dirty="0">
                <a:latin typeface="Lucida Console"/>
                <a:cs typeface="Lucida Console"/>
              </a:rPr>
              <a:t>PL </a:t>
            </a:r>
            <a:r>
              <a:rPr lang="tr-TR" sz="1000" dirty="0" smtClean="0">
                <a:latin typeface="Lucida Console"/>
                <a:cs typeface="Lucida Console"/>
              </a:rPr>
              <a:t> 4114 </a:t>
            </a:r>
            <a:r>
              <a:rPr lang="tr-TR" sz="1000" dirty="0">
                <a:latin typeface="Lucida Console"/>
                <a:cs typeface="Lucida Console"/>
              </a:rPr>
              <a:t>Poland </a:t>
            </a:r>
          </a:p>
          <a:p>
            <a:r>
              <a:rPr lang="tr-TR" sz="1000" dirty="0">
                <a:latin typeface="Lucida Console"/>
                <a:cs typeface="Lucida Console"/>
              </a:rPr>
              <a:t>PM </a:t>
            </a:r>
            <a:r>
              <a:rPr lang="tr-TR" sz="1000" dirty="0" smtClean="0">
                <a:latin typeface="Lucida Console"/>
                <a:cs typeface="Lucida Console"/>
              </a:rPr>
              <a:t>    2 </a:t>
            </a:r>
            <a:r>
              <a:rPr lang="tr-TR" sz="1000" dirty="0">
                <a:latin typeface="Lucida Console"/>
                <a:cs typeface="Lucida Console"/>
              </a:rPr>
              <a:t>Saint Pierre </a:t>
            </a:r>
            <a:r>
              <a:rPr lang="tr-TR" sz="1000" dirty="0" err="1">
                <a:latin typeface="Lucida Console"/>
                <a:cs typeface="Lucida Console"/>
              </a:rPr>
              <a:t>and</a:t>
            </a:r>
            <a:r>
              <a:rPr lang="tr-TR" sz="1000" dirty="0">
                <a:latin typeface="Lucida Console"/>
                <a:cs typeface="Lucida Console"/>
              </a:rPr>
              <a:t> Miquelon</a:t>
            </a:r>
          </a:p>
          <a:p>
            <a:r>
              <a:rPr lang="tr-TR" sz="1000" dirty="0">
                <a:latin typeface="Lucida Console"/>
                <a:cs typeface="Lucida Console"/>
              </a:rPr>
              <a:t>PR </a:t>
            </a:r>
            <a:r>
              <a:rPr lang="tr-TR" sz="1000" dirty="0" smtClean="0">
                <a:latin typeface="Lucida Console"/>
                <a:cs typeface="Lucida Console"/>
              </a:rPr>
              <a:t>   58 </a:t>
            </a:r>
            <a:r>
              <a:rPr lang="tr-TR" sz="1000" dirty="0" err="1">
                <a:latin typeface="Lucida Console"/>
                <a:cs typeface="Lucida Console"/>
              </a:rPr>
              <a:t>Puerto</a:t>
            </a:r>
            <a:r>
              <a:rPr lang="tr-TR" sz="1000" dirty="0">
                <a:latin typeface="Lucida Console"/>
                <a:cs typeface="Lucida Console"/>
              </a:rPr>
              <a:t> </a:t>
            </a:r>
            <a:r>
              <a:rPr lang="tr-TR" sz="1000" dirty="0" err="1">
                <a:latin typeface="Lucida Console"/>
                <a:cs typeface="Lucida Console"/>
              </a:rPr>
              <a:t>Rico</a:t>
            </a:r>
            <a:endParaRPr lang="tr-TR" sz="1000" dirty="0">
              <a:latin typeface="Lucida Console"/>
              <a:cs typeface="Lucida Console"/>
            </a:endParaRPr>
          </a:p>
          <a:p>
            <a:r>
              <a:rPr lang="tr-TR" sz="1000" dirty="0">
                <a:latin typeface="Lucida Console"/>
                <a:cs typeface="Lucida Console"/>
              </a:rPr>
              <a:t>PS </a:t>
            </a:r>
            <a:r>
              <a:rPr lang="tr-TR" sz="1000" dirty="0" smtClean="0">
                <a:latin typeface="Lucida Console"/>
                <a:cs typeface="Lucida Console"/>
              </a:rPr>
              <a:t>  379 </a:t>
            </a:r>
            <a:r>
              <a:rPr lang="tr-TR" sz="1000" dirty="0" err="1">
                <a:latin typeface="Lucida Console"/>
                <a:cs typeface="Lucida Console"/>
              </a:rPr>
              <a:t>Occupied</a:t>
            </a:r>
            <a:r>
              <a:rPr lang="tr-TR" sz="1000" dirty="0">
                <a:latin typeface="Lucida Console"/>
                <a:cs typeface="Lucida Console"/>
              </a:rPr>
              <a:t> </a:t>
            </a:r>
            <a:r>
              <a:rPr lang="tr-TR" sz="1000" dirty="0" err="1">
                <a:latin typeface="Lucida Console"/>
                <a:cs typeface="Lucida Console"/>
              </a:rPr>
              <a:t>Palestinian</a:t>
            </a:r>
            <a:r>
              <a:rPr lang="tr-TR" sz="1000" dirty="0">
                <a:latin typeface="Lucida Console"/>
                <a:cs typeface="Lucida Console"/>
              </a:rPr>
              <a:t> </a:t>
            </a:r>
            <a:r>
              <a:rPr lang="tr-TR" sz="1000" dirty="0" err="1">
                <a:latin typeface="Lucida Console"/>
                <a:cs typeface="Lucida Console"/>
              </a:rPr>
              <a:t>Territory</a:t>
            </a:r>
            <a:endParaRPr lang="tr-TR" sz="1000" dirty="0">
              <a:latin typeface="Lucida Console"/>
              <a:cs typeface="Lucida Console"/>
            </a:endParaRPr>
          </a:p>
          <a:p>
            <a:r>
              <a:rPr lang="tr-TR" sz="1000" dirty="0">
                <a:latin typeface="Lucida Console"/>
                <a:cs typeface="Lucida Console"/>
              </a:rPr>
              <a:t>PT </a:t>
            </a:r>
            <a:r>
              <a:rPr lang="tr-TR" sz="1000" dirty="0" smtClean="0">
                <a:latin typeface="Lucida Console"/>
                <a:cs typeface="Lucida Console"/>
              </a:rPr>
              <a:t>  233 </a:t>
            </a:r>
            <a:r>
              <a:rPr lang="tr-TR" sz="1000" dirty="0" err="1">
                <a:latin typeface="Lucida Console"/>
                <a:cs typeface="Lucida Console"/>
              </a:rPr>
              <a:t>Portugal</a:t>
            </a:r>
            <a:r>
              <a:rPr lang="tr-TR" sz="1000" dirty="0">
                <a:latin typeface="Lucida Console"/>
                <a:cs typeface="Lucida Console"/>
              </a:rPr>
              <a:t> </a:t>
            </a:r>
          </a:p>
          <a:p>
            <a:r>
              <a:rPr lang="tr-TR" sz="1000" dirty="0">
                <a:latin typeface="Lucida Console"/>
                <a:cs typeface="Lucida Console"/>
              </a:rPr>
              <a:t>PY </a:t>
            </a:r>
            <a:r>
              <a:rPr lang="tr-TR" sz="1000" dirty="0" smtClean="0">
                <a:latin typeface="Lucida Console"/>
                <a:cs typeface="Lucida Console"/>
              </a:rPr>
              <a:t>   36 </a:t>
            </a:r>
            <a:r>
              <a:rPr lang="tr-TR" sz="1000" dirty="0">
                <a:latin typeface="Lucida Console"/>
                <a:cs typeface="Lucida Console"/>
              </a:rPr>
              <a:t>Paraguay </a:t>
            </a:r>
          </a:p>
          <a:p>
            <a:r>
              <a:rPr lang="tr-TR" sz="1000" dirty="0">
                <a:latin typeface="Lucida Console"/>
                <a:cs typeface="Lucida Console"/>
              </a:rPr>
              <a:t>QA </a:t>
            </a:r>
            <a:r>
              <a:rPr lang="tr-TR" sz="1000" dirty="0" smtClean="0">
                <a:latin typeface="Lucida Console"/>
                <a:cs typeface="Lucida Console"/>
              </a:rPr>
              <a:t>  207 </a:t>
            </a:r>
            <a:r>
              <a:rPr lang="tr-TR" sz="1000" dirty="0" err="1">
                <a:latin typeface="Lucida Console"/>
                <a:cs typeface="Lucida Console"/>
              </a:rPr>
              <a:t>Qatar</a:t>
            </a:r>
            <a:r>
              <a:rPr lang="tr-TR" sz="1000" dirty="0">
                <a:latin typeface="Lucida Console"/>
                <a:cs typeface="Lucida Console"/>
              </a:rPr>
              <a:t> </a:t>
            </a:r>
          </a:p>
          <a:p>
            <a:r>
              <a:rPr lang="tr-TR" sz="1000" dirty="0">
                <a:latin typeface="Lucida Console"/>
                <a:cs typeface="Lucida Console"/>
              </a:rPr>
              <a:t>RO </a:t>
            </a:r>
            <a:r>
              <a:rPr lang="tr-TR" sz="1000" dirty="0" smtClean="0">
                <a:latin typeface="Lucida Console"/>
                <a:cs typeface="Lucida Console"/>
              </a:rPr>
              <a:t> 2990 </a:t>
            </a:r>
            <a:r>
              <a:rPr lang="tr-TR" sz="1000" dirty="0" err="1">
                <a:latin typeface="Lucida Console"/>
                <a:cs typeface="Lucida Console"/>
              </a:rPr>
              <a:t>Romania</a:t>
            </a:r>
            <a:r>
              <a:rPr lang="tr-TR" sz="1000" dirty="0">
                <a:latin typeface="Lucida Console"/>
                <a:cs typeface="Lucida Console"/>
              </a:rPr>
              <a:t> </a:t>
            </a:r>
          </a:p>
          <a:p>
            <a:r>
              <a:rPr lang="tr-TR" sz="1000" dirty="0">
                <a:latin typeface="Lucida Console"/>
                <a:cs typeface="Lucida Console"/>
              </a:rPr>
              <a:t>RS </a:t>
            </a:r>
            <a:r>
              <a:rPr lang="tr-TR" sz="1000" dirty="0" smtClean="0">
                <a:latin typeface="Lucida Console"/>
                <a:cs typeface="Lucida Console"/>
              </a:rPr>
              <a:t> 2672 </a:t>
            </a:r>
            <a:r>
              <a:rPr lang="tr-TR" sz="1000" dirty="0" err="1">
                <a:latin typeface="Lucida Console"/>
                <a:cs typeface="Lucida Console"/>
              </a:rPr>
              <a:t>Serbia</a:t>
            </a:r>
            <a:endParaRPr lang="tr-TR" sz="1000" dirty="0">
              <a:latin typeface="Lucida Console"/>
              <a:cs typeface="Lucida Console"/>
            </a:endParaRPr>
          </a:p>
          <a:p>
            <a:r>
              <a:rPr lang="tr-TR" sz="1000" dirty="0">
                <a:latin typeface="Lucida Console"/>
                <a:cs typeface="Lucida Console"/>
              </a:rPr>
              <a:t>RU </a:t>
            </a:r>
            <a:r>
              <a:rPr lang="tr-TR" sz="1000" dirty="0" smtClean="0">
                <a:latin typeface="Lucida Console"/>
                <a:cs typeface="Lucida Console"/>
              </a:rPr>
              <a:t>  811 </a:t>
            </a:r>
            <a:r>
              <a:rPr lang="tr-TR" sz="1000" dirty="0">
                <a:latin typeface="Lucida Console"/>
                <a:cs typeface="Lucida Console"/>
              </a:rPr>
              <a:t>Russian </a:t>
            </a:r>
            <a:r>
              <a:rPr lang="tr-TR" sz="1000" dirty="0" err="1">
                <a:latin typeface="Lucida Console"/>
                <a:cs typeface="Lucida Console"/>
              </a:rPr>
              <a:t>Federation</a:t>
            </a:r>
            <a:r>
              <a:rPr lang="tr-TR" sz="1000" dirty="0">
                <a:latin typeface="Lucida Console"/>
                <a:cs typeface="Lucida Console"/>
              </a:rPr>
              <a:t> </a:t>
            </a:r>
          </a:p>
          <a:p>
            <a:r>
              <a:rPr lang="tr-TR" sz="1000" dirty="0">
                <a:latin typeface="Lucida Console"/>
                <a:cs typeface="Lucida Console"/>
              </a:rPr>
              <a:t>RW </a:t>
            </a:r>
            <a:r>
              <a:rPr lang="tr-TR" sz="1000" dirty="0" smtClean="0">
                <a:latin typeface="Lucida Console"/>
                <a:cs typeface="Lucida Console"/>
              </a:rPr>
              <a:t>    9 </a:t>
            </a:r>
            <a:r>
              <a:rPr lang="tr-TR" sz="1000" dirty="0" err="1">
                <a:latin typeface="Lucida Console"/>
                <a:cs typeface="Lucida Console"/>
              </a:rPr>
              <a:t>Rwanda</a:t>
            </a:r>
            <a:endParaRPr lang="tr-TR" sz="1000" dirty="0">
              <a:latin typeface="Lucida Console"/>
              <a:cs typeface="Lucida Console"/>
            </a:endParaRPr>
          </a:p>
          <a:p>
            <a:r>
              <a:rPr lang="tr-TR" sz="1000" dirty="0">
                <a:latin typeface="Lucida Console"/>
                <a:cs typeface="Lucida Console"/>
              </a:rPr>
              <a:t>SA </a:t>
            </a:r>
            <a:r>
              <a:rPr lang="tr-TR" sz="1000" dirty="0" smtClean="0">
                <a:latin typeface="Lucida Console"/>
                <a:cs typeface="Lucida Console"/>
              </a:rPr>
              <a:t>  685 </a:t>
            </a:r>
            <a:r>
              <a:rPr lang="tr-TR" sz="1000" dirty="0" err="1">
                <a:latin typeface="Lucida Console"/>
                <a:cs typeface="Lucida Console"/>
              </a:rPr>
              <a:t>Saudi</a:t>
            </a:r>
            <a:r>
              <a:rPr lang="tr-TR" sz="1000" dirty="0">
                <a:latin typeface="Lucida Console"/>
                <a:cs typeface="Lucida Console"/>
              </a:rPr>
              <a:t> </a:t>
            </a:r>
            <a:r>
              <a:rPr lang="tr-TR" sz="1000" dirty="0" err="1">
                <a:latin typeface="Lucida Console"/>
                <a:cs typeface="Lucida Console"/>
              </a:rPr>
              <a:t>Arabia</a:t>
            </a:r>
            <a:endParaRPr lang="tr-TR" sz="1000" dirty="0">
              <a:latin typeface="Lucida Console"/>
              <a:cs typeface="Lucida Console"/>
            </a:endParaRPr>
          </a:p>
          <a:p>
            <a:r>
              <a:rPr lang="tr-TR" sz="1000" dirty="0">
                <a:latin typeface="Lucida Console"/>
                <a:cs typeface="Lucida Console"/>
              </a:rPr>
              <a:t>SD </a:t>
            </a:r>
            <a:r>
              <a:rPr lang="tr-TR" sz="1000" dirty="0" smtClean="0">
                <a:latin typeface="Lucida Console"/>
                <a:cs typeface="Lucida Console"/>
              </a:rPr>
              <a:t>   22 </a:t>
            </a:r>
            <a:r>
              <a:rPr lang="tr-TR" sz="1000" dirty="0">
                <a:latin typeface="Lucida Console"/>
                <a:cs typeface="Lucida Console"/>
              </a:rPr>
              <a:t>Sudan </a:t>
            </a:r>
          </a:p>
          <a:p>
            <a:r>
              <a:rPr lang="tr-TR" sz="1000" dirty="0">
                <a:latin typeface="Lucida Console"/>
                <a:cs typeface="Lucida Console"/>
              </a:rPr>
              <a:t>SE </a:t>
            </a:r>
            <a:r>
              <a:rPr lang="tr-TR" sz="1000" dirty="0" smtClean="0">
                <a:latin typeface="Lucida Console"/>
                <a:cs typeface="Lucida Console"/>
              </a:rPr>
              <a:t>  135 </a:t>
            </a:r>
            <a:r>
              <a:rPr lang="tr-TR" sz="1000" dirty="0" err="1">
                <a:latin typeface="Lucida Console"/>
                <a:cs typeface="Lucida Console"/>
              </a:rPr>
              <a:t>Sweden</a:t>
            </a:r>
            <a:r>
              <a:rPr lang="tr-TR" sz="1000" dirty="0">
                <a:latin typeface="Lucida Console"/>
                <a:cs typeface="Lucida Console"/>
              </a:rPr>
              <a:t> </a:t>
            </a:r>
          </a:p>
          <a:p>
            <a:r>
              <a:rPr lang="tr-TR" sz="1000" dirty="0">
                <a:latin typeface="Lucida Console"/>
                <a:cs typeface="Lucida Console"/>
              </a:rPr>
              <a:t>SG 16350 </a:t>
            </a:r>
            <a:r>
              <a:rPr lang="tr-TR" sz="1000" dirty="0" err="1">
                <a:latin typeface="Lucida Console"/>
                <a:cs typeface="Lucida Console"/>
              </a:rPr>
              <a:t>Singapore</a:t>
            </a:r>
            <a:r>
              <a:rPr lang="tr-TR" sz="1000" dirty="0">
                <a:latin typeface="Lucida Console"/>
                <a:cs typeface="Lucida Console"/>
              </a:rPr>
              <a:t> </a:t>
            </a:r>
          </a:p>
          <a:p>
            <a:r>
              <a:rPr lang="tr-TR" sz="1000" dirty="0">
                <a:latin typeface="Lucida Console"/>
                <a:cs typeface="Lucida Console"/>
              </a:rPr>
              <a:t>SI </a:t>
            </a:r>
            <a:r>
              <a:rPr lang="tr-TR" sz="1000" dirty="0" smtClean="0">
                <a:latin typeface="Lucida Console"/>
                <a:cs typeface="Lucida Console"/>
              </a:rPr>
              <a:t>  293 </a:t>
            </a:r>
            <a:r>
              <a:rPr lang="tr-TR" sz="1000" dirty="0" err="1">
                <a:latin typeface="Lucida Console"/>
                <a:cs typeface="Lucida Console"/>
              </a:rPr>
              <a:t>Slovenia</a:t>
            </a:r>
            <a:r>
              <a:rPr lang="tr-TR" sz="1000" dirty="0">
                <a:latin typeface="Lucida Console"/>
                <a:cs typeface="Lucida Console"/>
              </a:rPr>
              <a:t> </a:t>
            </a:r>
          </a:p>
          <a:p>
            <a:r>
              <a:rPr lang="tr-TR" sz="1000" dirty="0">
                <a:latin typeface="Lucida Console"/>
                <a:cs typeface="Lucida Console"/>
              </a:rPr>
              <a:t>SK </a:t>
            </a:r>
            <a:r>
              <a:rPr lang="tr-TR" sz="1000" dirty="0" smtClean="0">
                <a:latin typeface="Lucida Console"/>
                <a:cs typeface="Lucida Console"/>
              </a:rPr>
              <a:t>   95 </a:t>
            </a:r>
            <a:r>
              <a:rPr lang="tr-TR" sz="1000" dirty="0" err="1">
                <a:latin typeface="Lucida Console"/>
                <a:cs typeface="Lucida Console"/>
              </a:rPr>
              <a:t>Slovakia</a:t>
            </a:r>
            <a:r>
              <a:rPr lang="tr-TR" sz="1000" dirty="0">
                <a:latin typeface="Lucida Console"/>
                <a:cs typeface="Lucida Console"/>
              </a:rPr>
              <a:t> </a:t>
            </a:r>
          </a:p>
          <a:p>
            <a:r>
              <a:rPr lang="tr-TR" sz="1000" dirty="0">
                <a:latin typeface="Lucida Console"/>
                <a:cs typeface="Lucida Console"/>
              </a:rPr>
              <a:t>SM </a:t>
            </a:r>
            <a:r>
              <a:rPr lang="tr-TR" sz="1000" dirty="0" smtClean="0">
                <a:latin typeface="Lucida Console"/>
                <a:cs typeface="Lucida Console"/>
              </a:rPr>
              <a:t>    1 </a:t>
            </a:r>
            <a:r>
              <a:rPr lang="tr-TR" sz="1000" dirty="0">
                <a:latin typeface="Lucida Console"/>
                <a:cs typeface="Lucida Console"/>
              </a:rPr>
              <a:t>San Marino</a:t>
            </a:r>
          </a:p>
          <a:p>
            <a:r>
              <a:rPr lang="tr-TR" sz="1000" dirty="0">
                <a:latin typeface="Lucida Console"/>
                <a:cs typeface="Lucida Console"/>
              </a:rPr>
              <a:t>SN </a:t>
            </a:r>
            <a:r>
              <a:rPr lang="tr-TR" sz="1000" dirty="0" smtClean="0">
                <a:latin typeface="Lucida Console"/>
                <a:cs typeface="Lucida Console"/>
              </a:rPr>
              <a:t>   74 </a:t>
            </a:r>
            <a:r>
              <a:rPr lang="tr-TR" sz="1000" dirty="0">
                <a:latin typeface="Lucida Console"/>
                <a:cs typeface="Lucida Console"/>
              </a:rPr>
              <a:t>Senegal </a:t>
            </a:r>
          </a:p>
          <a:p>
            <a:r>
              <a:rPr lang="tr-TR" sz="1000" dirty="0">
                <a:latin typeface="Lucida Console"/>
                <a:cs typeface="Lucida Console"/>
              </a:rPr>
              <a:t>SR </a:t>
            </a:r>
            <a:r>
              <a:rPr lang="tr-TR" sz="1000" dirty="0" smtClean="0">
                <a:latin typeface="Lucida Console"/>
                <a:cs typeface="Lucida Console"/>
              </a:rPr>
              <a:t>  114 </a:t>
            </a:r>
            <a:r>
              <a:rPr lang="tr-TR" sz="1000" dirty="0" err="1">
                <a:latin typeface="Lucida Console"/>
                <a:cs typeface="Lucida Console"/>
              </a:rPr>
              <a:t>Suriname</a:t>
            </a:r>
            <a:r>
              <a:rPr lang="tr-TR" sz="1000" dirty="0">
                <a:latin typeface="Lucida Console"/>
                <a:cs typeface="Lucida Console"/>
              </a:rPr>
              <a:t> </a:t>
            </a:r>
          </a:p>
          <a:p>
            <a:r>
              <a:rPr lang="tr-TR" sz="1000" dirty="0">
                <a:latin typeface="Lucida Console"/>
                <a:cs typeface="Lucida Console"/>
              </a:rPr>
              <a:t>ST </a:t>
            </a:r>
            <a:r>
              <a:rPr lang="tr-TR" sz="1000" dirty="0" smtClean="0">
                <a:latin typeface="Lucida Console"/>
                <a:cs typeface="Lucida Console"/>
              </a:rPr>
              <a:t>   10 </a:t>
            </a:r>
            <a:r>
              <a:rPr lang="tr-TR" sz="1000" dirty="0">
                <a:latin typeface="Lucida Console"/>
                <a:cs typeface="Lucida Console"/>
              </a:rPr>
              <a:t>Sao Tome </a:t>
            </a:r>
            <a:r>
              <a:rPr lang="tr-TR" sz="1000" dirty="0" err="1">
                <a:latin typeface="Lucida Console"/>
                <a:cs typeface="Lucida Console"/>
              </a:rPr>
              <a:t>and</a:t>
            </a:r>
            <a:r>
              <a:rPr lang="tr-TR" sz="1000" dirty="0">
                <a:latin typeface="Lucida Console"/>
                <a:cs typeface="Lucida Console"/>
              </a:rPr>
              <a:t> Principe</a:t>
            </a:r>
          </a:p>
          <a:p>
            <a:r>
              <a:rPr lang="tr-TR" sz="1000" dirty="0">
                <a:latin typeface="Lucida Console"/>
                <a:cs typeface="Lucida Console"/>
              </a:rPr>
              <a:t>SV </a:t>
            </a:r>
            <a:r>
              <a:rPr lang="tr-TR" sz="1000" dirty="0" smtClean="0">
                <a:latin typeface="Lucida Console"/>
                <a:cs typeface="Lucida Console"/>
              </a:rPr>
              <a:t>   45 </a:t>
            </a:r>
            <a:r>
              <a:rPr lang="tr-TR" sz="1000" dirty="0">
                <a:latin typeface="Lucida Console"/>
                <a:cs typeface="Lucida Console"/>
              </a:rPr>
              <a:t>El Salvador</a:t>
            </a:r>
          </a:p>
          <a:p>
            <a:endParaRPr lang="tr-TR" sz="1000" dirty="0">
              <a:latin typeface="Lucida Console"/>
              <a:cs typeface="Lucida Console"/>
            </a:endParaRPr>
          </a:p>
        </p:txBody>
      </p:sp>
      <p:cxnSp>
        <p:nvCxnSpPr>
          <p:cNvPr id="5" name="Straight Connector 4"/>
          <p:cNvCxnSpPr/>
          <p:nvPr/>
        </p:nvCxnSpPr>
        <p:spPr>
          <a:xfrm>
            <a:off x="2967863" y="2116541"/>
            <a:ext cx="0" cy="4062306"/>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6466201" y="1792871"/>
            <a:ext cx="3438100" cy="3477875"/>
          </a:xfrm>
          <a:prstGeom prst="rect">
            <a:avLst/>
          </a:prstGeom>
        </p:spPr>
        <p:txBody>
          <a:bodyPr wrap="square">
            <a:spAutoFit/>
          </a:bodyPr>
          <a:lstStyle/>
          <a:p>
            <a:r>
              <a:rPr lang="en-US" sz="1000" dirty="0">
                <a:latin typeface="Lucida Console"/>
                <a:cs typeface="Lucida Console"/>
              </a:rPr>
              <a:t>SY </a:t>
            </a:r>
            <a:r>
              <a:rPr lang="en-US" sz="1000" dirty="0" smtClean="0">
                <a:latin typeface="Lucida Console"/>
                <a:cs typeface="Lucida Console"/>
              </a:rPr>
              <a:t>   22 </a:t>
            </a:r>
            <a:r>
              <a:rPr lang="en-US" sz="1000" dirty="0">
                <a:latin typeface="Lucida Console"/>
                <a:cs typeface="Lucida Console"/>
              </a:rPr>
              <a:t>Syrian Arab Republic</a:t>
            </a:r>
          </a:p>
          <a:p>
            <a:r>
              <a:rPr lang="en-US" sz="1000" dirty="0">
                <a:latin typeface="Lucida Console"/>
                <a:cs typeface="Lucida Console"/>
              </a:rPr>
              <a:t>TG </a:t>
            </a:r>
            <a:r>
              <a:rPr lang="en-US" sz="1000" dirty="0" smtClean="0">
                <a:latin typeface="Lucida Console"/>
                <a:cs typeface="Lucida Console"/>
              </a:rPr>
              <a:t>    6 </a:t>
            </a:r>
            <a:r>
              <a:rPr lang="en-US" sz="1000" dirty="0">
                <a:latin typeface="Lucida Console"/>
                <a:cs typeface="Lucida Console"/>
              </a:rPr>
              <a:t>Togo </a:t>
            </a:r>
          </a:p>
          <a:p>
            <a:r>
              <a:rPr lang="en-US" sz="1000" dirty="0">
                <a:latin typeface="Lucida Console"/>
                <a:cs typeface="Lucida Console"/>
              </a:rPr>
              <a:t>TH </a:t>
            </a:r>
            <a:r>
              <a:rPr lang="en-US" sz="1000" dirty="0" smtClean="0">
                <a:latin typeface="Lucida Console"/>
                <a:cs typeface="Lucida Console"/>
              </a:rPr>
              <a:t> 4529 </a:t>
            </a:r>
            <a:r>
              <a:rPr lang="en-US" sz="1000" dirty="0">
                <a:latin typeface="Lucida Console"/>
                <a:cs typeface="Lucida Console"/>
              </a:rPr>
              <a:t>Thailand </a:t>
            </a:r>
          </a:p>
          <a:p>
            <a:r>
              <a:rPr lang="en-US" sz="1000" dirty="0">
                <a:latin typeface="Lucida Console"/>
                <a:cs typeface="Lucida Console"/>
              </a:rPr>
              <a:t>TJ </a:t>
            </a:r>
            <a:r>
              <a:rPr lang="en-US" sz="1000" dirty="0" smtClean="0">
                <a:latin typeface="Lucida Console"/>
                <a:cs typeface="Lucida Console"/>
              </a:rPr>
              <a:t>   10 </a:t>
            </a:r>
            <a:r>
              <a:rPr lang="en-US" sz="1000" dirty="0">
                <a:latin typeface="Lucida Console"/>
                <a:cs typeface="Lucida Console"/>
              </a:rPr>
              <a:t>Tajikistan </a:t>
            </a:r>
          </a:p>
          <a:p>
            <a:r>
              <a:rPr lang="en-US" sz="1000" dirty="0">
                <a:latin typeface="Lucida Console"/>
                <a:cs typeface="Lucida Console"/>
              </a:rPr>
              <a:t>TN </a:t>
            </a:r>
            <a:r>
              <a:rPr lang="en-US" sz="1000" dirty="0" smtClean="0">
                <a:latin typeface="Lucida Console"/>
                <a:cs typeface="Lucida Console"/>
              </a:rPr>
              <a:t>  356 </a:t>
            </a:r>
            <a:r>
              <a:rPr lang="en-US" sz="1000" dirty="0">
                <a:latin typeface="Lucida Console"/>
                <a:cs typeface="Lucida Console"/>
              </a:rPr>
              <a:t>Tunisia </a:t>
            </a:r>
          </a:p>
          <a:p>
            <a:r>
              <a:rPr lang="en-US" sz="1000" dirty="0">
                <a:latin typeface="Lucida Console"/>
                <a:cs typeface="Lucida Console"/>
              </a:rPr>
              <a:t>TR </a:t>
            </a:r>
            <a:r>
              <a:rPr lang="en-US" sz="1000" dirty="0" smtClean="0">
                <a:latin typeface="Lucida Console"/>
                <a:cs typeface="Lucida Console"/>
              </a:rPr>
              <a:t> 3465 </a:t>
            </a:r>
            <a:r>
              <a:rPr lang="en-US" sz="1000" dirty="0">
                <a:latin typeface="Lucida Console"/>
                <a:cs typeface="Lucida Console"/>
              </a:rPr>
              <a:t>Turkey </a:t>
            </a:r>
          </a:p>
          <a:p>
            <a:r>
              <a:rPr lang="en-US" sz="1000" dirty="0">
                <a:latin typeface="Lucida Console"/>
                <a:cs typeface="Lucida Console"/>
              </a:rPr>
              <a:t>TT </a:t>
            </a:r>
            <a:r>
              <a:rPr lang="en-US" sz="1000" dirty="0" smtClean="0">
                <a:latin typeface="Lucida Console"/>
                <a:cs typeface="Lucida Console"/>
              </a:rPr>
              <a:t>   48 </a:t>
            </a:r>
            <a:r>
              <a:rPr lang="en-US" sz="1000" dirty="0">
                <a:latin typeface="Lucida Console"/>
                <a:cs typeface="Lucida Console"/>
              </a:rPr>
              <a:t>Trinidad and Tobago</a:t>
            </a:r>
          </a:p>
          <a:p>
            <a:r>
              <a:rPr lang="en-US" sz="1000" dirty="0">
                <a:latin typeface="Lucida Console"/>
                <a:cs typeface="Lucida Console"/>
              </a:rPr>
              <a:t>TW 29247 Taiwan </a:t>
            </a:r>
          </a:p>
          <a:p>
            <a:r>
              <a:rPr lang="en-US" sz="1000" dirty="0">
                <a:latin typeface="Lucida Console"/>
                <a:cs typeface="Lucida Console"/>
              </a:rPr>
              <a:t>TZ </a:t>
            </a:r>
            <a:r>
              <a:rPr lang="en-US" sz="1000" dirty="0" smtClean="0">
                <a:latin typeface="Lucida Console"/>
                <a:cs typeface="Lucida Console"/>
              </a:rPr>
              <a:t>   14 Tanzania</a:t>
            </a:r>
            <a:endParaRPr lang="en-US" sz="1000" dirty="0">
              <a:latin typeface="Lucida Console"/>
              <a:cs typeface="Lucida Console"/>
            </a:endParaRPr>
          </a:p>
          <a:p>
            <a:r>
              <a:rPr lang="en-US" sz="1000" dirty="0">
                <a:latin typeface="Lucida Console"/>
                <a:cs typeface="Lucida Console"/>
              </a:rPr>
              <a:t>UA </a:t>
            </a:r>
            <a:r>
              <a:rPr lang="en-US" sz="1000" dirty="0" smtClean="0">
                <a:latin typeface="Lucida Console"/>
                <a:cs typeface="Lucida Console"/>
              </a:rPr>
              <a:t>  486 </a:t>
            </a:r>
            <a:r>
              <a:rPr lang="en-US" sz="1000" dirty="0">
                <a:latin typeface="Lucida Console"/>
                <a:cs typeface="Lucida Console"/>
              </a:rPr>
              <a:t>Ukraine </a:t>
            </a:r>
          </a:p>
          <a:p>
            <a:r>
              <a:rPr lang="en-US" sz="1000" dirty="0">
                <a:latin typeface="Lucida Console"/>
                <a:cs typeface="Lucida Console"/>
              </a:rPr>
              <a:t>UG </a:t>
            </a:r>
            <a:r>
              <a:rPr lang="en-US" sz="1000" dirty="0" smtClean="0">
                <a:latin typeface="Lucida Console"/>
                <a:cs typeface="Lucida Console"/>
              </a:rPr>
              <a:t>   16 </a:t>
            </a:r>
            <a:r>
              <a:rPr lang="en-US" sz="1000" dirty="0">
                <a:latin typeface="Lucida Console"/>
                <a:cs typeface="Lucida Console"/>
              </a:rPr>
              <a:t>Uganda</a:t>
            </a:r>
          </a:p>
          <a:p>
            <a:r>
              <a:rPr lang="en-US" sz="1000" dirty="0">
                <a:latin typeface="Lucida Console"/>
                <a:cs typeface="Lucida Console"/>
              </a:rPr>
              <a:t>US </a:t>
            </a:r>
            <a:r>
              <a:rPr lang="en-US" sz="1000" dirty="0" smtClean="0">
                <a:latin typeface="Lucida Console"/>
                <a:cs typeface="Lucida Console"/>
              </a:rPr>
              <a:t> 8524 </a:t>
            </a:r>
            <a:r>
              <a:rPr lang="en-US" sz="1000" dirty="0">
                <a:latin typeface="Lucida Console"/>
                <a:cs typeface="Lucida Console"/>
              </a:rPr>
              <a:t>United States of America</a:t>
            </a:r>
          </a:p>
          <a:p>
            <a:r>
              <a:rPr lang="en-US" sz="1000" dirty="0">
                <a:latin typeface="Lucida Console"/>
                <a:cs typeface="Lucida Console"/>
              </a:rPr>
              <a:t>UY </a:t>
            </a:r>
            <a:r>
              <a:rPr lang="en-US" sz="1000" dirty="0" smtClean="0">
                <a:latin typeface="Lucida Console"/>
                <a:cs typeface="Lucida Console"/>
              </a:rPr>
              <a:t>   62 </a:t>
            </a:r>
            <a:r>
              <a:rPr lang="en-US" sz="1000" dirty="0">
                <a:latin typeface="Lucida Console"/>
                <a:cs typeface="Lucida Console"/>
              </a:rPr>
              <a:t>Uruguay </a:t>
            </a:r>
          </a:p>
          <a:p>
            <a:r>
              <a:rPr lang="en-US" sz="1000" dirty="0">
                <a:latin typeface="Lucida Console"/>
                <a:cs typeface="Lucida Console"/>
              </a:rPr>
              <a:t>VE </a:t>
            </a:r>
            <a:r>
              <a:rPr lang="en-US" sz="1000" dirty="0" smtClean="0">
                <a:latin typeface="Lucida Console"/>
                <a:cs typeface="Lucida Console"/>
              </a:rPr>
              <a:t>  400 </a:t>
            </a:r>
            <a:r>
              <a:rPr lang="en-US" sz="1000" dirty="0">
                <a:latin typeface="Lucida Console"/>
                <a:cs typeface="Lucida Console"/>
              </a:rPr>
              <a:t>Venezuela </a:t>
            </a:r>
          </a:p>
          <a:p>
            <a:r>
              <a:rPr lang="en-US" sz="1000" dirty="0">
                <a:latin typeface="Lucida Console"/>
                <a:cs typeface="Lucida Console"/>
              </a:rPr>
              <a:t>VN </a:t>
            </a:r>
            <a:r>
              <a:rPr lang="en-US" sz="1000" dirty="0" smtClean="0">
                <a:latin typeface="Lucida Console"/>
                <a:cs typeface="Lucida Console"/>
              </a:rPr>
              <a:t> 9191 </a:t>
            </a:r>
            <a:r>
              <a:rPr lang="en-US" sz="1000" dirty="0">
                <a:latin typeface="Lucida Console"/>
                <a:cs typeface="Lucida Console"/>
              </a:rPr>
              <a:t>Vietnam</a:t>
            </a:r>
          </a:p>
          <a:p>
            <a:r>
              <a:rPr lang="en-US" sz="1000" dirty="0">
                <a:latin typeface="Lucida Console"/>
                <a:cs typeface="Lucida Console"/>
              </a:rPr>
              <a:t>VU </a:t>
            </a:r>
            <a:r>
              <a:rPr lang="en-US" sz="1000" dirty="0" smtClean="0">
                <a:latin typeface="Lucida Console"/>
                <a:cs typeface="Lucida Console"/>
              </a:rPr>
              <a:t>    1 </a:t>
            </a:r>
            <a:r>
              <a:rPr lang="en-US" sz="1000" dirty="0">
                <a:latin typeface="Lucida Console"/>
                <a:cs typeface="Lucida Console"/>
              </a:rPr>
              <a:t>Vanuatu </a:t>
            </a:r>
          </a:p>
          <a:p>
            <a:r>
              <a:rPr lang="en-US" sz="1000" dirty="0">
                <a:latin typeface="Lucida Console"/>
                <a:cs typeface="Lucida Console"/>
              </a:rPr>
              <a:t>WS </a:t>
            </a:r>
            <a:r>
              <a:rPr lang="en-US" sz="1000" dirty="0" smtClean="0">
                <a:latin typeface="Lucida Console"/>
                <a:cs typeface="Lucida Console"/>
              </a:rPr>
              <a:t>    2 </a:t>
            </a:r>
            <a:r>
              <a:rPr lang="en-US" sz="1000" dirty="0">
                <a:latin typeface="Lucida Console"/>
                <a:cs typeface="Lucida Console"/>
              </a:rPr>
              <a:t>Samoa </a:t>
            </a:r>
          </a:p>
          <a:p>
            <a:r>
              <a:rPr lang="en-US" sz="1000" dirty="0">
                <a:latin typeface="Lucida Console"/>
                <a:cs typeface="Lucida Console"/>
              </a:rPr>
              <a:t>YE </a:t>
            </a:r>
            <a:r>
              <a:rPr lang="en-US" sz="1000" dirty="0" smtClean="0">
                <a:latin typeface="Lucida Console"/>
                <a:cs typeface="Lucida Console"/>
              </a:rPr>
              <a:t>   55 </a:t>
            </a:r>
            <a:r>
              <a:rPr lang="en-US" sz="1000" dirty="0">
                <a:latin typeface="Lucida Console"/>
                <a:cs typeface="Lucida Console"/>
              </a:rPr>
              <a:t>Yemen </a:t>
            </a:r>
          </a:p>
          <a:p>
            <a:r>
              <a:rPr lang="en-US" sz="1000" dirty="0">
                <a:latin typeface="Lucida Console"/>
                <a:cs typeface="Lucida Console"/>
              </a:rPr>
              <a:t>ZA </a:t>
            </a:r>
            <a:r>
              <a:rPr lang="en-US" sz="1000" dirty="0" smtClean="0">
                <a:latin typeface="Lucida Console"/>
                <a:cs typeface="Lucida Console"/>
              </a:rPr>
              <a:t>   91 </a:t>
            </a:r>
            <a:r>
              <a:rPr lang="en-US" sz="1000" dirty="0">
                <a:latin typeface="Lucida Console"/>
                <a:cs typeface="Lucida Console"/>
              </a:rPr>
              <a:t>South Africa</a:t>
            </a:r>
          </a:p>
          <a:p>
            <a:r>
              <a:rPr lang="en-US" sz="1000" dirty="0">
                <a:latin typeface="Lucida Console"/>
                <a:cs typeface="Lucida Console"/>
              </a:rPr>
              <a:t>ZM </a:t>
            </a:r>
            <a:r>
              <a:rPr lang="en-US" sz="1000" dirty="0" smtClean="0">
                <a:latin typeface="Lucida Console"/>
                <a:cs typeface="Lucida Console"/>
              </a:rPr>
              <a:t>    4 </a:t>
            </a:r>
            <a:r>
              <a:rPr lang="en-US" sz="1000" dirty="0">
                <a:latin typeface="Lucida Console"/>
                <a:cs typeface="Lucida Console"/>
              </a:rPr>
              <a:t>Zambia</a:t>
            </a:r>
          </a:p>
          <a:p>
            <a:r>
              <a:rPr lang="en-US" sz="1000" dirty="0">
                <a:latin typeface="Lucida Console"/>
                <a:cs typeface="Lucida Console"/>
              </a:rPr>
              <a:t>ZW </a:t>
            </a:r>
            <a:r>
              <a:rPr lang="en-US" sz="1000" dirty="0" smtClean="0">
                <a:latin typeface="Lucida Console"/>
                <a:cs typeface="Lucida Console"/>
              </a:rPr>
              <a:t>    7 </a:t>
            </a:r>
            <a:r>
              <a:rPr lang="en-US" sz="1000" dirty="0">
                <a:latin typeface="Lucida Console"/>
                <a:cs typeface="Lucida Console"/>
              </a:rPr>
              <a:t>Zimbabwe</a:t>
            </a:r>
          </a:p>
          <a:p>
            <a:endParaRPr lang="ro-RO" sz="1000" dirty="0">
              <a:latin typeface="Lucida Console"/>
              <a:cs typeface="Lucida Console"/>
            </a:endParaRPr>
          </a:p>
        </p:txBody>
      </p:sp>
      <p:cxnSp>
        <p:nvCxnSpPr>
          <p:cNvPr id="9" name="Straight Connector 8"/>
          <p:cNvCxnSpPr/>
          <p:nvPr/>
        </p:nvCxnSpPr>
        <p:spPr>
          <a:xfrm>
            <a:off x="6364939" y="2116541"/>
            <a:ext cx="0" cy="406230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7490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Where are the Stalked?</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This is an impressive list of countries</a:t>
            </a:r>
          </a:p>
          <a:p>
            <a:pPr lvl="1"/>
            <a:r>
              <a:rPr lang="en-US" dirty="0" smtClean="0"/>
              <a:t>Which says a lot about the ubiquity of Google </a:t>
            </a:r>
            <a:r>
              <a:rPr lang="en-US" dirty="0" smtClean="0"/>
              <a:t>Ads!</a:t>
            </a:r>
            <a:endParaRPr lang="en-US" dirty="0" smtClean="0"/>
          </a:p>
          <a:p>
            <a:pPr lvl="1"/>
            <a:r>
              <a:rPr lang="en-US" dirty="0" smtClean="0"/>
              <a:t>But it also says a lot about the reach of the particular stalking activity we are seeing here</a:t>
            </a:r>
          </a:p>
          <a:p>
            <a:r>
              <a:rPr lang="en-US" dirty="0" smtClean="0"/>
              <a:t>Is this list skewed towards any particular country?</a:t>
            </a:r>
          </a:p>
        </p:txBody>
      </p:sp>
    </p:spTree>
    <p:extLst>
      <p:ext uri="{BB962C8B-B14F-4D97-AF65-F5344CB8AC3E}">
        <p14:creationId xmlns:p14="http://schemas.microsoft.com/office/powerpoint/2010/main" val="14857288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9-10 at 8.50.3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44" b="1646"/>
          <a:stretch/>
        </p:blipFill>
        <p:spPr>
          <a:xfrm>
            <a:off x="4260832" y="461818"/>
            <a:ext cx="4602997" cy="5526424"/>
          </a:xfrm>
        </p:spPr>
      </p:pic>
      <p:pic>
        <p:nvPicPr>
          <p:cNvPr id="5" name="Picture 4" descr="Screen Shot 2014-09-10 at 8.53.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18" y="400242"/>
            <a:ext cx="4155314" cy="3109419"/>
          </a:xfrm>
          <a:prstGeom prst="rect">
            <a:avLst/>
          </a:prstGeom>
        </p:spPr>
      </p:pic>
      <p:pic>
        <p:nvPicPr>
          <p:cNvPr id="6" name="Picture 5" descr="Screen Shot 2014-09-10 at 8.54.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09660"/>
            <a:ext cx="2871315" cy="3348339"/>
          </a:xfrm>
          <a:prstGeom prst="rect">
            <a:avLst/>
          </a:prstGeom>
        </p:spPr>
      </p:pic>
    </p:spTree>
    <p:extLst>
      <p:ext uri="{BB962C8B-B14F-4D97-AF65-F5344CB8AC3E}">
        <p14:creationId xmlns:p14="http://schemas.microsoft.com/office/powerpoint/2010/main" val="275844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Where are the stalked?</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407775"/>
            <a:ext cx="8229600" cy="4525963"/>
          </a:xfrm>
        </p:spPr>
        <p:txBody>
          <a:bodyPr>
            <a:noAutofit/>
          </a:bodyPr>
          <a:lstStyle/>
          <a:p>
            <a:pPr marL="0" indent="0">
              <a:buNone/>
            </a:pPr>
            <a:r>
              <a:rPr lang="en-US" sz="1100" b="1" dirty="0">
                <a:latin typeface="Lucida Console"/>
                <a:cs typeface="Lucida Console"/>
              </a:rPr>
              <a:t>CN 136402 China </a:t>
            </a:r>
          </a:p>
          <a:p>
            <a:pPr marL="0" indent="0">
              <a:buNone/>
            </a:pPr>
            <a:r>
              <a:rPr lang="en-US" sz="1100" b="1" dirty="0">
                <a:latin typeface="Lucida Console"/>
                <a:cs typeface="Lucida Console"/>
              </a:rPr>
              <a:t>TW </a:t>
            </a:r>
            <a:r>
              <a:rPr lang="en-US" sz="1100" b="1" dirty="0" smtClean="0">
                <a:latin typeface="Lucida Console"/>
                <a:cs typeface="Lucida Console"/>
              </a:rPr>
              <a:t> 29247 </a:t>
            </a:r>
            <a:r>
              <a:rPr lang="en-US" sz="1100" b="1" dirty="0">
                <a:latin typeface="Lucida Console"/>
                <a:cs typeface="Lucida Console"/>
              </a:rPr>
              <a:t>Taiwan </a:t>
            </a:r>
          </a:p>
          <a:p>
            <a:pPr marL="0" indent="0">
              <a:buNone/>
            </a:pPr>
            <a:r>
              <a:rPr lang="en-US" sz="1100" b="1" dirty="0">
                <a:latin typeface="Lucida Console"/>
                <a:cs typeface="Lucida Console"/>
              </a:rPr>
              <a:t>JP </a:t>
            </a:r>
            <a:r>
              <a:rPr lang="en-US" sz="1100" b="1" dirty="0" smtClean="0">
                <a:latin typeface="Lucida Console"/>
                <a:cs typeface="Lucida Console"/>
              </a:rPr>
              <a:t> 23174 </a:t>
            </a:r>
            <a:r>
              <a:rPr lang="en-US" sz="1100" b="1" dirty="0">
                <a:latin typeface="Lucida Console"/>
                <a:cs typeface="Lucida Console"/>
              </a:rPr>
              <a:t>Japan </a:t>
            </a:r>
          </a:p>
          <a:p>
            <a:pPr marL="0" indent="0">
              <a:buNone/>
            </a:pPr>
            <a:r>
              <a:rPr lang="en-US" sz="1100" b="1" dirty="0">
                <a:latin typeface="Lucida Console"/>
                <a:cs typeface="Lucida Console"/>
              </a:rPr>
              <a:t>HK </a:t>
            </a:r>
            <a:r>
              <a:rPr lang="en-US" sz="1100" b="1" dirty="0" smtClean="0">
                <a:latin typeface="Lucida Console"/>
                <a:cs typeface="Lucida Console"/>
              </a:rPr>
              <a:t> 17105 </a:t>
            </a:r>
            <a:r>
              <a:rPr lang="en-US" sz="1100" b="1" dirty="0">
                <a:latin typeface="Lucida Console"/>
                <a:cs typeface="Lucida Console"/>
              </a:rPr>
              <a:t>Hong Kong Special Administrative Region of China</a:t>
            </a:r>
          </a:p>
          <a:p>
            <a:pPr marL="0" indent="0">
              <a:buNone/>
            </a:pPr>
            <a:r>
              <a:rPr lang="en-US" sz="1100" b="1" dirty="0">
                <a:latin typeface="Lucida Console"/>
                <a:cs typeface="Lucida Console"/>
              </a:rPr>
              <a:t>SG </a:t>
            </a:r>
            <a:r>
              <a:rPr lang="en-US" sz="1100" b="1" dirty="0" smtClean="0">
                <a:latin typeface="Lucida Console"/>
                <a:cs typeface="Lucida Console"/>
              </a:rPr>
              <a:t> 16350 </a:t>
            </a:r>
            <a:r>
              <a:rPr lang="en-US" sz="1100" b="1" dirty="0">
                <a:latin typeface="Lucida Console"/>
                <a:cs typeface="Lucida Console"/>
              </a:rPr>
              <a:t>Singapore </a:t>
            </a:r>
          </a:p>
          <a:p>
            <a:pPr marL="0" indent="0">
              <a:buNone/>
            </a:pPr>
            <a:r>
              <a:rPr lang="en-US" sz="1100" b="1" dirty="0">
                <a:latin typeface="Lucida Console"/>
                <a:cs typeface="Lucida Console"/>
              </a:rPr>
              <a:t>GB </a:t>
            </a:r>
            <a:r>
              <a:rPr lang="en-US" sz="1100" b="1" dirty="0" smtClean="0">
                <a:latin typeface="Lucida Console"/>
                <a:cs typeface="Lucida Console"/>
              </a:rPr>
              <a:t> 16056 </a:t>
            </a:r>
            <a:r>
              <a:rPr lang="en-US" sz="1100" b="1" dirty="0">
                <a:latin typeface="Lucida Console"/>
                <a:cs typeface="Lucida Console"/>
              </a:rPr>
              <a:t>United Kingdom of Great Britain and Northern Ireland</a:t>
            </a:r>
          </a:p>
          <a:p>
            <a:pPr marL="0" indent="0">
              <a:buNone/>
            </a:pPr>
            <a:r>
              <a:rPr lang="en-US" sz="1100" b="1" dirty="0">
                <a:latin typeface="Lucida Console"/>
                <a:cs typeface="Lucida Console"/>
              </a:rPr>
              <a:t>VN </a:t>
            </a:r>
            <a:r>
              <a:rPr lang="en-US" sz="1100" b="1" dirty="0" smtClean="0">
                <a:latin typeface="Lucida Console"/>
                <a:cs typeface="Lucida Console"/>
              </a:rPr>
              <a:t>  9191 </a:t>
            </a:r>
            <a:r>
              <a:rPr lang="en-US" sz="1100" b="1" dirty="0">
                <a:latin typeface="Lucida Console"/>
                <a:cs typeface="Lucida Console"/>
              </a:rPr>
              <a:t>Vietnam</a:t>
            </a:r>
          </a:p>
          <a:p>
            <a:pPr marL="0" indent="0">
              <a:buNone/>
            </a:pPr>
            <a:r>
              <a:rPr lang="en-US" sz="1100" b="1" dirty="0">
                <a:latin typeface="Lucida Console"/>
                <a:cs typeface="Lucida Console"/>
              </a:rPr>
              <a:t>MY </a:t>
            </a:r>
            <a:r>
              <a:rPr lang="en-US" sz="1100" b="1" dirty="0" smtClean="0">
                <a:latin typeface="Lucida Console"/>
                <a:cs typeface="Lucida Console"/>
              </a:rPr>
              <a:t>  9077 </a:t>
            </a:r>
            <a:r>
              <a:rPr lang="en-US" sz="1100" b="1" dirty="0">
                <a:latin typeface="Lucida Console"/>
                <a:cs typeface="Lucida Console"/>
              </a:rPr>
              <a:t>Malaysia </a:t>
            </a:r>
          </a:p>
          <a:p>
            <a:pPr marL="0" indent="0">
              <a:buNone/>
            </a:pPr>
            <a:r>
              <a:rPr lang="en-US" sz="1100" b="1" dirty="0">
                <a:latin typeface="Lucida Console"/>
                <a:cs typeface="Lucida Console"/>
              </a:rPr>
              <a:t>US </a:t>
            </a:r>
            <a:r>
              <a:rPr lang="en-US" sz="1100" b="1" dirty="0" smtClean="0">
                <a:latin typeface="Lucida Console"/>
                <a:cs typeface="Lucida Console"/>
              </a:rPr>
              <a:t>  8524 </a:t>
            </a:r>
            <a:r>
              <a:rPr lang="en-US" sz="1100" b="1" dirty="0">
                <a:latin typeface="Lucida Console"/>
                <a:cs typeface="Lucida Console"/>
              </a:rPr>
              <a:t>United States of America</a:t>
            </a:r>
          </a:p>
          <a:p>
            <a:pPr marL="0" indent="0">
              <a:buNone/>
            </a:pPr>
            <a:r>
              <a:rPr lang="en-US" sz="1100" b="1" dirty="0">
                <a:latin typeface="Lucida Console"/>
                <a:cs typeface="Lucida Console"/>
              </a:rPr>
              <a:t>TH </a:t>
            </a:r>
            <a:r>
              <a:rPr lang="en-US" sz="1100" b="1" dirty="0" smtClean="0">
                <a:latin typeface="Lucida Console"/>
                <a:cs typeface="Lucida Console"/>
              </a:rPr>
              <a:t>  4529 </a:t>
            </a:r>
            <a:r>
              <a:rPr lang="en-US" sz="1100" b="1" dirty="0">
                <a:latin typeface="Lucida Console"/>
                <a:cs typeface="Lucida Console"/>
              </a:rPr>
              <a:t>Thailand </a:t>
            </a:r>
          </a:p>
          <a:p>
            <a:pPr marL="0" indent="0">
              <a:buNone/>
            </a:pPr>
            <a:r>
              <a:rPr lang="en-US" sz="1100" b="1" dirty="0">
                <a:latin typeface="Lucida Console"/>
                <a:cs typeface="Lucida Console"/>
              </a:rPr>
              <a:t>PL </a:t>
            </a:r>
            <a:r>
              <a:rPr lang="en-US" sz="1100" b="1" dirty="0" smtClean="0">
                <a:latin typeface="Lucida Console"/>
                <a:cs typeface="Lucida Console"/>
              </a:rPr>
              <a:t>  4114 </a:t>
            </a:r>
            <a:r>
              <a:rPr lang="en-US" sz="1100" b="1" dirty="0">
                <a:latin typeface="Lucida Console"/>
                <a:cs typeface="Lucida Console"/>
              </a:rPr>
              <a:t>Poland </a:t>
            </a:r>
          </a:p>
          <a:p>
            <a:pPr marL="0" indent="0">
              <a:buNone/>
            </a:pPr>
            <a:r>
              <a:rPr lang="en-US" sz="1100" b="1" dirty="0">
                <a:latin typeface="Lucida Console"/>
                <a:cs typeface="Lucida Console"/>
              </a:rPr>
              <a:t>AL </a:t>
            </a:r>
            <a:r>
              <a:rPr lang="en-US" sz="1100" b="1" dirty="0" smtClean="0">
                <a:latin typeface="Lucida Console"/>
                <a:cs typeface="Lucida Console"/>
              </a:rPr>
              <a:t>  4032 </a:t>
            </a:r>
            <a:r>
              <a:rPr lang="en-US" sz="1100" b="1" dirty="0">
                <a:latin typeface="Lucida Console"/>
                <a:cs typeface="Lucida Console"/>
              </a:rPr>
              <a:t>Albania </a:t>
            </a:r>
          </a:p>
          <a:p>
            <a:pPr marL="0" indent="0">
              <a:buNone/>
            </a:pPr>
            <a:r>
              <a:rPr lang="en-US" sz="1100" b="1" dirty="0">
                <a:latin typeface="Lucida Console"/>
                <a:cs typeface="Lucida Console"/>
              </a:rPr>
              <a:t>TR </a:t>
            </a:r>
            <a:r>
              <a:rPr lang="en-US" sz="1100" b="1" dirty="0" smtClean="0">
                <a:latin typeface="Lucida Console"/>
                <a:cs typeface="Lucida Console"/>
              </a:rPr>
              <a:t>  3465 </a:t>
            </a:r>
            <a:r>
              <a:rPr lang="en-US" sz="1100" b="1" dirty="0">
                <a:latin typeface="Lucida Console"/>
                <a:cs typeface="Lucida Console"/>
              </a:rPr>
              <a:t>Turkey </a:t>
            </a:r>
          </a:p>
          <a:p>
            <a:pPr marL="0" indent="0">
              <a:buNone/>
            </a:pPr>
            <a:r>
              <a:rPr lang="en-US" sz="1100" b="1" dirty="0">
                <a:latin typeface="Lucida Console"/>
                <a:cs typeface="Lucida Console"/>
              </a:rPr>
              <a:t>AU </a:t>
            </a:r>
            <a:r>
              <a:rPr lang="en-US" sz="1100" b="1" dirty="0" smtClean="0">
                <a:latin typeface="Lucida Console"/>
                <a:cs typeface="Lucida Console"/>
              </a:rPr>
              <a:t>  3463 </a:t>
            </a:r>
            <a:r>
              <a:rPr lang="en-US" sz="1100" b="1" dirty="0">
                <a:latin typeface="Lucida Console"/>
                <a:cs typeface="Lucida Console"/>
              </a:rPr>
              <a:t>Australia </a:t>
            </a:r>
          </a:p>
          <a:p>
            <a:pPr marL="0" indent="0">
              <a:buNone/>
            </a:pPr>
            <a:r>
              <a:rPr lang="en-US" sz="1100" b="1" dirty="0">
                <a:latin typeface="Lucida Console"/>
                <a:cs typeface="Lucida Console"/>
              </a:rPr>
              <a:t>PH </a:t>
            </a:r>
            <a:r>
              <a:rPr lang="en-US" sz="1100" b="1" dirty="0" smtClean="0">
                <a:latin typeface="Lucida Console"/>
                <a:cs typeface="Lucida Console"/>
              </a:rPr>
              <a:t>  3281 </a:t>
            </a:r>
            <a:r>
              <a:rPr lang="en-US" sz="1100" b="1" dirty="0">
                <a:latin typeface="Lucida Console"/>
                <a:cs typeface="Lucida Console"/>
              </a:rPr>
              <a:t>Philippines </a:t>
            </a:r>
          </a:p>
          <a:p>
            <a:pPr marL="0" indent="0">
              <a:buNone/>
            </a:pPr>
            <a:r>
              <a:rPr lang="en-US" sz="1100" b="1" dirty="0">
                <a:latin typeface="Lucida Console"/>
                <a:cs typeface="Lucida Console"/>
              </a:rPr>
              <a:t>CA </a:t>
            </a:r>
            <a:r>
              <a:rPr lang="en-US" sz="1100" b="1" dirty="0" smtClean="0">
                <a:latin typeface="Lucida Console"/>
                <a:cs typeface="Lucida Console"/>
              </a:rPr>
              <a:t>  3164 </a:t>
            </a:r>
            <a:r>
              <a:rPr lang="en-US" sz="1100" b="1" dirty="0">
                <a:latin typeface="Lucida Console"/>
                <a:cs typeface="Lucida Console"/>
              </a:rPr>
              <a:t>Canada </a:t>
            </a:r>
          </a:p>
          <a:p>
            <a:pPr marL="0" indent="0">
              <a:buNone/>
            </a:pPr>
            <a:r>
              <a:rPr lang="en-US" sz="1100" b="1" dirty="0">
                <a:latin typeface="Lucida Console"/>
                <a:cs typeface="Lucida Console"/>
              </a:rPr>
              <a:t>MA </a:t>
            </a:r>
            <a:r>
              <a:rPr lang="en-US" sz="1100" b="1" dirty="0" smtClean="0">
                <a:latin typeface="Lucida Console"/>
                <a:cs typeface="Lucida Console"/>
              </a:rPr>
              <a:t>  3111 </a:t>
            </a:r>
            <a:r>
              <a:rPr lang="en-US" sz="1100" b="1" dirty="0">
                <a:latin typeface="Lucida Console"/>
                <a:cs typeface="Lucida Console"/>
              </a:rPr>
              <a:t>Morocco </a:t>
            </a:r>
          </a:p>
          <a:p>
            <a:pPr marL="0" indent="0">
              <a:buNone/>
            </a:pPr>
            <a:r>
              <a:rPr lang="en-US" sz="1100" b="1" dirty="0">
                <a:latin typeface="Lucida Console"/>
                <a:cs typeface="Lucida Console"/>
              </a:rPr>
              <a:t>RO </a:t>
            </a:r>
            <a:r>
              <a:rPr lang="en-US" sz="1100" b="1" dirty="0" smtClean="0">
                <a:latin typeface="Lucida Console"/>
                <a:cs typeface="Lucida Console"/>
              </a:rPr>
              <a:t>  2990 </a:t>
            </a:r>
            <a:r>
              <a:rPr lang="en-US" sz="1100" b="1" dirty="0">
                <a:latin typeface="Lucida Console"/>
                <a:cs typeface="Lucida Console"/>
              </a:rPr>
              <a:t>Romania </a:t>
            </a:r>
          </a:p>
          <a:p>
            <a:pPr marL="0" indent="0">
              <a:buNone/>
            </a:pPr>
            <a:r>
              <a:rPr lang="en-US" sz="1100" b="1" dirty="0">
                <a:latin typeface="Lucida Console"/>
                <a:cs typeface="Lucida Console"/>
              </a:rPr>
              <a:t>RS </a:t>
            </a:r>
            <a:r>
              <a:rPr lang="en-US" sz="1100" b="1" dirty="0" smtClean="0">
                <a:latin typeface="Lucida Console"/>
                <a:cs typeface="Lucida Console"/>
              </a:rPr>
              <a:t>  2672 </a:t>
            </a:r>
            <a:r>
              <a:rPr lang="en-US" sz="1100" b="1" dirty="0">
                <a:latin typeface="Lucida Console"/>
                <a:cs typeface="Lucida Console"/>
              </a:rPr>
              <a:t>Serbia</a:t>
            </a:r>
          </a:p>
          <a:p>
            <a:pPr marL="0" indent="0">
              <a:buNone/>
            </a:pPr>
            <a:r>
              <a:rPr lang="en-US" sz="1100" b="1" dirty="0">
                <a:latin typeface="Lucida Console"/>
                <a:cs typeface="Lucida Console"/>
              </a:rPr>
              <a:t>BG </a:t>
            </a:r>
            <a:r>
              <a:rPr lang="en-US" sz="1100" b="1" dirty="0" smtClean="0">
                <a:latin typeface="Lucida Console"/>
                <a:cs typeface="Lucida Console"/>
              </a:rPr>
              <a:t>  2544 </a:t>
            </a:r>
            <a:r>
              <a:rPr lang="en-US" sz="1100" b="1" dirty="0">
                <a:latin typeface="Lucida Console"/>
                <a:cs typeface="Lucida Console"/>
              </a:rPr>
              <a:t>Bulgaria </a:t>
            </a:r>
          </a:p>
          <a:p>
            <a:pPr marL="0" indent="0">
              <a:buNone/>
            </a:pPr>
            <a:r>
              <a:rPr lang="en-US" sz="1100" b="1" dirty="0">
                <a:latin typeface="Lucida Console"/>
                <a:cs typeface="Lucida Console"/>
              </a:rPr>
              <a:t>MO </a:t>
            </a:r>
            <a:r>
              <a:rPr lang="en-US" sz="1100" b="1" dirty="0" smtClean="0">
                <a:latin typeface="Lucida Console"/>
                <a:cs typeface="Lucida Console"/>
              </a:rPr>
              <a:t>  2323 </a:t>
            </a:r>
            <a:r>
              <a:rPr lang="en-US" sz="1100" b="1" dirty="0">
                <a:latin typeface="Lucida Console"/>
                <a:cs typeface="Lucida Console"/>
              </a:rPr>
              <a:t>Macao Special Administrative Region of China</a:t>
            </a:r>
          </a:p>
          <a:p>
            <a:pPr marL="0" indent="0">
              <a:buNone/>
            </a:pPr>
            <a:r>
              <a:rPr lang="en-US" sz="1100" b="1" dirty="0">
                <a:latin typeface="Lucida Console"/>
                <a:cs typeface="Lucida Console"/>
              </a:rPr>
              <a:t>DZ </a:t>
            </a:r>
            <a:r>
              <a:rPr lang="en-US" sz="1100" b="1" dirty="0" smtClean="0">
                <a:latin typeface="Lucida Console"/>
                <a:cs typeface="Lucida Console"/>
              </a:rPr>
              <a:t>  2288 </a:t>
            </a:r>
            <a:r>
              <a:rPr lang="en-US" sz="1100" b="1" dirty="0">
                <a:latin typeface="Lucida Console"/>
                <a:cs typeface="Lucida Console"/>
              </a:rPr>
              <a:t>Algeria </a:t>
            </a:r>
          </a:p>
          <a:p>
            <a:pPr marL="0" indent="0">
              <a:buNone/>
            </a:pPr>
            <a:r>
              <a:rPr lang="en-US" sz="1100" b="1" dirty="0">
                <a:latin typeface="Lucida Console"/>
                <a:cs typeface="Lucida Console"/>
              </a:rPr>
              <a:t>MK </a:t>
            </a:r>
            <a:r>
              <a:rPr lang="en-US" sz="1100" b="1" dirty="0" smtClean="0">
                <a:latin typeface="Lucida Console"/>
                <a:cs typeface="Lucida Console"/>
              </a:rPr>
              <a:t>  2210 </a:t>
            </a:r>
            <a:r>
              <a:rPr lang="en-US" sz="1100" b="1" dirty="0">
                <a:latin typeface="Lucida Console"/>
                <a:cs typeface="Lucida Console"/>
              </a:rPr>
              <a:t>The former Yugoslav Republic of Macedonia</a:t>
            </a:r>
          </a:p>
          <a:p>
            <a:pPr marL="0" indent="0">
              <a:buNone/>
            </a:pPr>
            <a:r>
              <a:rPr lang="en-US" sz="1100" b="1" dirty="0">
                <a:latin typeface="Lucida Console"/>
                <a:cs typeface="Lucida Console"/>
              </a:rPr>
              <a:t>ID </a:t>
            </a:r>
            <a:r>
              <a:rPr lang="en-US" sz="1100" b="1" dirty="0" smtClean="0">
                <a:latin typeface="Lucida Console"/>
                <a:cs typeface="Lucida Console"/>
              </a:rPr>
              <a:t>  2103 </a:t>
            </a:r>
            <a:r>
              <a:rPr lang="en-US" sz="1100" b="1" dirty="0">
                <a:latin typeface="Lucida Console"/>
                <a:cs typeface="Lucida Console"/>
              </a:rPr>
              <a:t>Indonesia </a:t>
            </a:r>
          </a:p>
          <a:p>
            <a:pPr marL="0" indent="0">
              <a:buNone/>
            </a:pPr>
            <a:r>
              <a:rPr lang="en-US" sz="1100" b="1" dirty="0">
                <a:latin typeface="Lucida Console"/>
                <a:cs typeface="Lucida Console"/>
              </a:rPr>
              <a:t>MX </a:t>
            </a:r>
            <a:r>
              <a:rPr lang="en-US" sz="1100" b="1" dirty="0" smtClean="0">
                <a:latin typeface="Lucida Console"/>
                <a:cs typeface="Lucida Console"/>
              </a:rPr>
              <a:t>  1928 </a:t>
            </a:r>
            <a:r>
              <a:rPr lang="en-US" sz="1100" b="1" dirty="0">
                <a:latin typeface="Lucida Console"/>
                <a:cs typeface="Lucida Console"/>
              </a:rPr>
              <a:t>Mexico </a:t>
            </a:r>
          </a:p>
          <a:p>
            <a:pPr marL="0" indent="0">
              <a:buNone/>
            </a:pPr>
            <a:endParaRPr lang="en-US" sz="1100" b="1" dirty="0" smtClean="0">
              <a:latin typeface="Lucida Console"/>
              <a:cs typeface="Lucida Console"/>
            </a:endParaRPr>
          </a:p>
        </p:txBody>
      </p:sp>
      <p:sp>
        <p:nvSpPr>
          <p:cNvPr id="4" name="TextBox 3"/>
          <p:cNvSpPr txBox="1"/>
          <p:nvPr/>
        </p:nvSpPr>
        <p:spPr>
          <a:xfrm>
            <a:off x="4499471" y="3297251"/>
            <a:ext cx="3952092" cy="1200329"/>
          </a:xfrm>
          <a:prstGeom prst="rect">
            <a:avLst/>
          </a:prstGeom>
          <a:noFill/>
        </p:spPr>
        <p:txBody>
          <a:bodyPr wrap="square" rtlCol="0">
            <a:spAutoFit/>
          </a:bodyPr>
          <a:lstStyle/>
          <a:p>
            <a:r>
              <a:rPr lang="en-US" dirty="0" smtClean="0">
                <a:solidFill>
                  <a:schemeClr val="bg1">
                    <a:lumMod val="50000"/>
                  </a:schemeClr>
                </a:solidFill>
                <a:latin typeface="AhnbergHand"/>
                <a:cs typeface="AhnbergHand"/>
              </a:rPr>
              <a:t>This is the top 25 countries where we have observed end systems that appear to have attracted this particular stalker</a:t>
            </a:r>
          </a:p>
        </p:txBody>
      </p:sp>
    </p:spTree>
    <p:extLst>
      <p:ext uri="{BB962C8B-B14F-4D97-AF65-F5344CB8AC3E}">
        <p14:creationId xmlns:p14="http://schemas.microsoft.com/office/powerpoint/2010/main" val="17970694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Where are the stalked?</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315411"/>
            <a:ext cx="8229600" cy="4525963"/>
          </a:xfrm>
        </p:spPr>
        <p:txBody>
          <a:bodyPr>
            <a:noAutofit/>
          </a:bodyPr>
          <a:lstStyle/>
          <a:p>
            <a:pPr marL="0" indent="0">
              <a:spcBef>
                <a:spcPts val="0"/>
              </a:spcBef>
              <a:buNone/>
            </a:pPr>
            <a:r>
              <a:rPr lang="en-US" sz="1100" dirty="0" smtClean="0">
                <a:solidFill>
                  <a:schemeClr val="bg1">
                    <a:lumMod val="50000"/>
                  </a:schemeClr>
                </a:solidFill>
                <a:latin typeface="Menlo Regular"/>
                <a:cs typeface="Menlo Regular"/>
              </a:rPr>
              <a:t>CC  Stalked       URLs Rate/100000</a:t>
            </a:r>
            <a:r>
              <a:rPr lang="en-US" sz="1100" dirty="0">
                <a:solidFill>
                  <a:schemeClr val="bg1">
                    <a:lumMod val="50000"/>
                  </a:schemeClr>
                </a:solidFill>
                <a:latin typeface="Menlo Regular"/>
                <a:cs typeface="Menlo Regular"/>
              </a:rPr>
              <a:t> </a:t>
            </a:r>
            <a:r>
              <a:rPr lang="en-US" sz="1100" dirty="0" smtClean="0">
                <a:solidFill>
                  <a:schemeClr val="bg1">
                    <a:lumMod val="50000"/>
                  </a:schemeClr>
                </a:solidFill>
                <a:latin typeface="Menlo Regular"/>
                <a:cs typeface="Menlo Regular"/>
              </a:rPr>
              <a:t> Country</a:t>
            </a:r>
          </a:p>
          <a:p>
            <a:pPr marL="0" indent="0">
              <a:spcBef>
                <a:spcPts val="0"/>
              </a:spcBef>
              <a:buNone/>
            </a:pPr>
            <a:r>
              <a:rPr lang="en-US" sz="1100" b="1" dirty="0">
                <a:solidFill>
                  <a:srgbClr val="000000"/>
                </a:solidFill>
                <a:latin typeface="Menlo Regular"/>
                <a:cs typeface="Menlo Regular"/>
              </a:rPr>
              <a:t>MO </a:t>
            </a:r>
            <a:r>
              <a:rPr lang="en-US" sz="1100" b="1" dirty="0" smtClean="0">
                <a:solidFill>
                  <a:srgbClr val="000000"/>
                </a:solidFill>
                <a:latin typeface="Menlo Regular"/>
                <a:cs typeface="Menlo Regular"/>
              </a:rPr>
              <a:t>   2,323    131,601 1,765 Macao</a:t>
            </a:r>
            <a:endParaRPr lang="en-US" sz="1100" b="1" dirty="0">
              <a:solidFill>
                <a:srgbClr val="000000"/>
              </a:solidFill>
              <a:latin typeface="Menlo Regular"/>
              <a:cs typeface="Menlo Regular"/>
            </a:endParaRPr>
          </a:p>
          <a:p>
            <a:pPr marL="0" indent="0">
              <a:spcBef>
                <a:spcPts val="0"/>
              </a:spcBef>
              <a:buNone/>
            </a:pPr>
            <a:r>
              <a:rPr lang="en-US" sz="1100" b="1" dirty="0">
                <a:solidFill>
                  <a:srgbClr val="000000"/>
                </a:solidFill>
                <a:latin typeface="Menlo Regular"/>
                <a:cs typeface="Menlo Regular"/>
              </a:rPr>
              <a:t>HK </a:t>
            </a:r>
            <a:r>
              <a:rPr lang="en-US" sz="1100" b="1" dirty="0" smtClean="0">
                <a:solidFill>
                  <a:srgbClr val="000000"/>
                </a:solidFill>
                <a:latin typeface="Menlo Regular"/>
                <a:cs typeface="Menlo Regular"/>
              </a:rPr>
              <a:t>  17,105  1,949,495   877 </a:t>
            </a:r>
            <a:r>
              <a:rPr lang="en-US" sz="1100" b="1" dirty="0">
                <a:solidFill>
                  <a:srgbClr val="000000"/>
                </a:solidFill>
                <a:latin typeface="Menlo Regular"/>
                <a:cs typeface="Menlo Regular"/>
              </a:rPr>
              <a:t>Hong </a:t>
            </a:r>
            <a:r>
              <a:rPr lang="en-US" sz="1100" b="1" dirty="0" smtClean="0">
                <a:solidFill>
                  <a:srgbClr val="000000"/>
                </a:solidFill>
                <a:latin typeface="Menlo Regular"/>
                <a:cs typeface="Menlo Regular"/>
              </a:rPr>
              <a:t>Kong</a:t>
            </a:r>
            <a:endParaRPr lang="en-US" sz="1100" b="1" dirty="0">
              <a:solidFill>
                <a:srgbClr val="000000"/>
              </a:solidFill>
              <a:latin typeface="Menlo Regular"/>
              <a:cs typeface="Menlo Regular"/>
            </a:endParaRPr>
          </a:p>
          <a:p>
            <a:pPr marL="0" indent="0">
              <a:spcBef>
                <a:spcPts val="0"/>
              </a:spcBef>
              <a:buNone/>
            </a:pPr>
            <a:r>
              <a:rPr lang="en-US" sz="1100" b="1" dirty="0">
                <a:solidFill>
                  <a:srgbClr val="000000"/>
                </a:solidFill>
                <a:latin typeface="Menlo Regular"/>
                <a:cs typeface="Menlo Regular"/>
              </a:rPr>
              <a:t>MP </a:t>
            </a:r>
            <a:r>
              <a:rPr lang="en-US" sz="1100" b="1" dirty="0" smtClean="0">
                <a:solidFill>
                  <a:srgbClr val="000000"/>
                </a:solidFill>
                <a:latin typeface="Menlo Regular"/>
                <a:cs typeface="Menlo Regular"/>
              </a:rPr>
              <a:t>     192     24,549   782 </a:t>
            </a:r>
            <a:r>
              <a:rPr lang="en-US" sz="1100" b="1" dirty="0">
                <a:solidFill>
                  <a:srgbClr val="000000"/>
                </a:solidFill>
                <a:latin typeface="Menlo Regular"/>
                <a:cs typeface="Menlo Regular"/>
              </a:rPr>
              <a:t>Northern Mariana Islands</a:t>
            </a:r>
          </a:p>
          <a:p>
            <a:pPr marL="0" indent="0">
              <a:spcBef>
                <a:spcPts val="0"/>
              </a:spcBef>
              <a:buNone/>
            </a:pPr>
            <a:r>
              <a:rPr lang="en-US" sz="1100" b="1" dirty="0">
                <a:solidFill>
                  <a:srgbClr val="000000"/>
                </a:solidFill>
                <a:latin typeface="Menlo Regular"/>
                <a:cs typeface="Menlo Regular"/>
              </a:rPr>
              <a:t>CN </a:t>
            </a:r>
            <a:r>
              <a:rPr lang="en-US" sz="1100" b="1" dirty="0" smtClean="0">
                <a:solidFill>
                  <a:srgbClr val="000000"/>
                </a:solidFill>
                <a:latin typeface="Menlo Regular"/>
                <a:cs typeface="Menlo Regular"/>
              </a:rPr>
              <a:t> 136,402 23,949,516   569 </a:t>
            </a:r>
            <a:r>
              <a:rPr lang="en-US" sz="1100" b="1" dirty="0">
                <a:solidFill>
                  <a:srgbClr val="000000"/>
                </a:solidFill>
                <a:latin typeface="Menlo Regular"/>
                <a:cs typeface="Menlo Regular"/>
              </a:rPr>
              <a:t>China </a:t>
            </a:r>
          </a:p>
          <a:p>
            <a:pPr marL="0" indent="0">
              <a:spcBef>
                <a:spcPts val="0"/>
              </a:spcBef>
              <a:buNone/>
            </a:pPr>
            <a:r>
              <a:rPr lang="en-US" sz="1100" b="1" dirty="0">
                <a:solidFill>
                  <a:srgbClr val="000000"/>
                </a:solidFill>
                <a:latin typeface="Menlo Regular"/>
                <a:cs typeface="Menlo Regular"/>
              </a:rPr>
              <a:t>ST </a:t>
            </a:r>
            <a:r>
              <a:rPr lang="en-US" sz="1100" b="1" dirty="0" smtClean="0">
                <a:solidFill>
                  <a:srgbClr val="000000"/>
                </a:solidFill>
                <a:latin typeface="Menlo Regular"/>
                <a:cs typeface="Menlo Regular"/>
              </a:rPr>
              <a:t>      10      2,081   480 </a:t>
            </a:r>
            <a:r>
              <a:rPr lang="en-US" sz="1100" b="1" dirty="0">
                <a:solidFill>
                  <a:srgbClr val="000000"/>
                </a:solidFill>
                <a:latin typeface="Menlo Regular"/>
                <a:cs typeface="Menlo Regular"/>
              </a:rPr>
              <a:t>Sao Tome and Principe</a:t>
            </a:r>
          </a:p>
          <a:p>
            <a:pPr marL="0" indent="0">
              <a:spcBef>
                <a:spcPts val="0"/>
              </a:spcBef>
              <a:buNone/>
            </a:pPr>
            <a:r>
              <a:rPr lang="en-US" sz="1100" b="1" dirty="0">
                <a:solidFill>
                  <a:srgbClr val="000000"/>
                </a:solidFill>
                <a:latin typeface="Menlo Regular"/>
                <a:cs typeface="Menlo Regular"/>
              </a:rPr>
              <a:t>TW </a:t>
            </a:r>
            <a:r>
              <a:rPr lang="en-US" sz="1100" b="1" dirty="0" smtClean="0">
                <a:solidFill>
                  <a:srgbClr val="000000"/>
                </a:solidFill>
                <a:latin typeface="Menlo Regular"/>
                <a:cs typeface="Menlo Regular"/>
              </a:rPr>
              <a:t>  29,247  6,176,517   473 </a:t>
            </a:r>
            <a:r>
              <a:rPr lang="en-US" sz="1100" b="1" dirty="0">
                <a:solidFill>
                  <a:srgbClr val="000000"/>
                </a:solidFill>
                <a:latin typeface="Menlo Regular"/>
                <a:cs typeface="Menlo Regular"/>
              </a:rPr>
              <a:t>Taiwan </a:t>
            </a:r>
          </a:p>
          <a:p>
            <a:pPr marL="0" indent="0">
              <a:spcBef>
                <a:spcPts val="0"/>
              </a:spcBef>
              <a:buNone/>
            </a:pPr>
            <a:r>
              <a:rPr lang="en-US" sz="1100" b="1" dirty="0" smtClean="0">
                <a:solidFill>
                  <a:srgbClr val="000000"/>
                </a:solidFill>
                <a:latin typeface="Menlo Regular"/>
                <a:cs typeface="Menlo Regular"/>
              </a:rPr>
              <a:t>JP   23,174  5,165,103   448 </a:t>
            </a:r>
            <a:r>
              <a:rPr lang="en-US" sz="1100" b="1" dirty="0">
                <a:solidFill>
                  <a:srgbClr val="000000"/>
                </a:solidFill>
                <a:latin typeface="Menlo Regular"/>
                <a:cs typeface="Menlo Regular"/>
              </a:rPr>
              <a:t>Japan </a:t>
            </a:r>
          </a:p>
          <a:p>
            <a:pPr marL="0" indent="0">
              <a:spcBef>
                <a:spcPts val="0"/>
              </a:spcBef>
              <a:buNone/>
            </a:pPr>
            <a:r>
              <a:rPr lang="en-US" sz="1100" b="1" dirty="0">
                <a:solidFill>
                  <a:srgbClr val="000000"/>
                </a:solidFill>
                <a:latin typeface="Menlo Regular"/>
                <a:cs typeface="Menlo Regular"/>
              </a:rPr>
              <a:t>GQ </a:t>
            </a:r>
            <a:r>
              <a:rPr lang="en-US" sz="1100" b="1" dirty="0" smtClean="0">
                <a:solidFill>
                  <a:srgbClr val="000000"/>
                </a:solidFill>
                <a:latin typeface="Menlo Regular"/>
                <a:cs typeface="Menlo Regular"/>
              </a:rPr>
              <a:t>      10      4,039   247 </a:t>
            </a:r>
            <a:r>
              <a:rPr lang="en-US" sz="1100" b="1" dirty="0">
                <a:solidFill>
                  <a:srgbClr val="000000"/>
                </a:solidFill>
                <a:latin typeface="Menlo Regular"/>
                <a:cs typeface="Menlo Regular"/>
              </a:rPr>
              <a:t>Equatorial Guinea</a:t>
            </a:r>
          </a:p>
          <a:p>
            <a:pPr marL="0" indent="0">
              <a:spcBef>
                <a:spcPts val="0"/>
              </a:spcBef>
              <a:buNone/>
            </a:pPr>
            <a:r>
              <a:rPr lang="en-US" sz="1100" b="1" dirty="0">
                <a:solidFill>
                  <a:srgbClr val="000000"/>
                </a:solidFill>
                <a:latin typeface="Menlo Regular"/>
                <a:cs typeface="Menlo Regular"/>
              </a:rPr>
              <a:t>AL </a:t>
            </a:r>
            <a:r>
              <a:rPr lang="en-US" sz="1100" b="1" dirty="0" smtClean="0">
                <a:solidFill>
                  <a:srgbClr val="000000"/>
                </a:solidFill>
                <a:latin typeface="Menlo Regular"/>
                <a:cs typeface="Menlo Regular"/>
              </a:rPr>
              <a:t>   4,032  1,674,691   240 </a:t>
            </a:r>
            <a:r>
              <a:rPr lang="en-US" sz="1100" b="1" dirty="0">
                <a:solidFill>
                  <a:srgbClr val="000000"/>
                </a:solidFill>
                <a:latin typeface="Menlo Regular"/>
                <a:cs typeface="Menlo Regular"/>
              </a:rPr>
              <a:t>Albania </a:t>
            </a:r>
          </a:p>
          <a:p>
            <a:pPr marL="0" indent="0">
              <a:spcBef>
                <a:spcPts val="0"/>
              </a:spcBef>
              <a:buNone/>
            </a:pPr>
            <a:r>
              <a:rPr lang="en-US" sz="1100" b="1" dirty="0">
                <a:solidFill>
                  <a:srgbClr val="000000"/>
                </a:solidFill>
                <a:latin typeface="Menlo Regular"/>
                <a:cs typeface="Menlo Regular"/>
              </a:rPr>
              <a:t>GL </a:t>
            </a:r>
            <a:r>
              <a:rPr lang="en-US" sz="1100" b="1" dirty="0" smtClean="0">
                <a:solidFill>
                  <a:srgbClr val="000000"/>
                </a:solidFill>
                <a:latin typeface="Menlo Regular"/>
                <a:cs typeface="Menlo Regular"/>
              </a:rPr>
              <a:t>       4      1,746   229 </a:t>
            </a:r>
            <a:r>
              <a:rPr lang="en-US" sz="1100" b="1" dirty="0">
                <a:solidFill>
                  <a:srgbClr val="000000"/>
                </a:solidFill>
                <a:latin typeface="Menlo Regular"/>
                <a:cs typeface="Menlo Regular"/>
              </a:rPr>
              <a:t>Greenland </a:t>
            </a:r>
          </a:p>
          <a:p>
            <a:pPr marL="0" indent="0">
              <a:spcBef>
                <a:spcPts val="0"/>
              </a:spcBef>
              <a:buNone/>
            </a:pPr>
            <a:r>
              <a:rPr lang="en-US" sz="1100" b="1" dirty="0">
                <a:solidFill>
                  <a:srgbClr val="000000"/>
                </a:solidFill>
                <a:latin typeface="Menlo Regular"/>
                <a:cs typeface="Menlo Regular"/>
              </a:rPr>
              <a:t>MY </a:t>
            </a:r>
            <a:r>
              <a:rPr lang="en-US" sz="1100" b="1" dirty="0" smtClean="0">
                <a:solidFill>
                  <a:srgbClr val="000000"/>
                </a:solidFill>
                <a:latin typeface="Menlo Regular"/>
                <a:cs typeface="Menlo Regular"/>
              </a:rPr>
              <a:t>   9,077  3,979,009   228 </a:t>
            </a:r>
            <a:r>
              <a:rPr lang="en-US" sz="1100" b="1" dirty="0">
                <a:solidFill>
                  <a:srgbClr val="000000"/>
                </a:solidFill>
                <a:latin typeface="Menlo Regular"/>
                <a:cs typeface="Menlo Regular"/>
              </a:rPr>
              <a:t>Malaysia </a:t>
            </a:r>
          </a:p>
          <a:p>
            <a:pPr marL="0" indent="0">
              <a:spcBef>
                <a:spcPts val="0"/>
              </a:spcBef>
              <a:buNone/>
            </a:pPr>
            <a:r>
              <a:rPr lang="en-US" sz="1100" b="1" dirty="0">
                <a:solidFill>
                  <a:srgbClr val="000000"/>
                </a:solidFill>
                <a:latin typeface="Menlo Regular"/>
                <a:cs typeface="Menlo Regular"/>
              </a:rPr>
              <a:t>MK </a:t>
            </a:r>
            <a:r>
              <a:rPr lang="en-US" sz="1100" b="1" dirty="0" smtClean="0">
                <a:solidFill>
                  <a:srgbClr val="000000"/>
                </a:solidFill>
                <a:latin typeface="Menlo Regular"/>
                <a:cs typeface="Menlo Regular"/>
              </a:rPr>
              <a:t>   2,210  1,121,630   197 </a:t>
            </a:r>
            <a:r>
              <a:rPr lang="en-US" sz="1100" b="1" dirty="0">
                <a:solidFill>
                  <a:srgbClr val="000000"/>
                </a:solidFill>
                <a:latin typeface="Menlo Regular"/>
                <a:cs typeface="Menlo Regular"/>
              </a:rPr>
              <a:t>The former Yugoslav Republic of Macedonia</a:t>
            </a:r>
          </a:p>
          <a:p>
            <a:pPr marL="0" indent="0">
              <a:spcBef>
                <a:spcPts val="0"/>
              </a:spcBef>
              <a:buNone/>
            </a:pPr>
            <a:r>
              <a:rPr lang="en-US" sz="1100" b="1" dirty="0">
                <a:solidFill>
                  <a:srgbClr val="000000"/>
                </a:solidFill>
                <a:latin typeface="Menlo Regular"/>
                <a:cs typeface="Menlo Regular"/>
              </a:rPr>
              <a:t>SG </a:t>
            </a:r>
            <a:r>
              <a:rPr lang="en-US" sz="1100" b="1" dirty="0" smtClean="0">
                <a:solidFill>
                  <a:srgbClr val="000000"/>
                </a:solidFill>
                <a:latin typeface="Menlo Regular"/>
                <a:cs typeface="Menlo Regular"/>
              </a:rPr>
              <a:t>  16,350  9,452,589   172 </a:t>
            </a:r>
            <a:r>
              <a:rPr lang="en-US" sz="1100" b="1" dirty="0">
                <a:solidFill>
                  <a:srgbClr val="000000"/>
                </a:solidFill>
                <a:latin typeface="Menlo Regular"/>
                <a:cs typeface="Menlo Regular"/>
              </a:rPr>
              <a:t>Singapore </a:t>
            </a:r>
          </a:p>
          <a:p>
            <a:pPr marL="0" indent="0">
              <a:spcBef>
                <a:spcPts val="0"/>
              </a:spcBef>
              <a:buNone/>
            </a:pPr>
            <a:r>
              <a:rPr lang="en-US" sz="1100" b="1" dirty="0">
                <a:solidFill>
                  <a:srgbClr val="000000"/>
                </a:solidFill>
                <a:latin typeface="Menlo Regular"/>
                <a:cs typeface="Menlo Regular"/>
              </a:rPr>
              <a:t>KH </a:t>
            </a:r>
            <a:r>
              <a:rPr lang="en-US" sz="1100" b="1" dirty="0" smtClean="0">
                <a:solidFill>
                  <a:srgbClr val="000000"/>
                </a:solidFill>
                <a:latin typeface="Menlo Regular"/>
                <a:cs typeface="Menlo Regular"/>
              </a:rPr>
              <a:t>     712    417,028   170 </a:t>
            </a:r>
            <a:r>
              <a:rPr lang="en-US" sz="1100" b="1" dirty="0">
                <a:solidFill>
                  <a:srgbClr val="000000"/>
                </a:solidFill>
                <a:latin typeface="Menlo Regular"/>
                <a:cs typeface="Menlo Regular"/>
              </a:rPr>
              <a:t>Cambodia </a:t>
            </a:r>
          </a:p>
          <a:p>
            <a:pPr marL="0" indent="0">
              <a:spcBef>
                <a:spcPts val="0"/>
              </a:spcBef>
              <a:buNone/>
            </a:pPr>
            <a:r>
              <a:rPr lang="en-US" sz="1100" b="1" dirty="0">
                <a:solidFill>
                  <a:srgbClr val="000000"/>
                </a:solidFill>
                <a:latin typeface="Menlo Regular"/>
                <a:cs typeface="Menlo Regular"/>
              </a:rPr>
              <a:t>NE </a:t>
            </a:r>
            <a:r>
              <a:rPr lang="en-US" sz="1100" b="1" dirty="0" smtClean="0">
                <a:solidFill>
                  <a:srgbClr val="000000"/>
                </a:solidFill>
                <a:latin typeface="Menlo Regular"/>
                <a:cs typeface="Menlo Regular"/>
              </a:rPr>
              <a:t>       7      4,913   142 </a:t>
            </a:r>
            <a:r>
              <a:rPr lang="en-US" sz="1100" b="1" dirty="0">
                <a:solidFill>
                  <a:srgbClr val="000000"/>
                </a:solidFill>
                <a:latin typeface="Menlo Regular"/>
                <a:cs typeface="Menlo Regular"/>
              </a:rPr>
              <a:t>Niger </a:t>
            </a:r>
          </a:p>
          <a:p>
            <a:pPr marL="0" indent="0">
              <a:spcBef>
                <a:spcPts val="0"/>
              </a:spcBef>
              <a:buNone/>
            </a:pPr>
            <a:r>
              <a:rPr lang="en-US" sz="1100" b="1" dirty="0">
                <a:solidFill>
                  <a:srgbClr val="000000"/>
                </a:solidFill>
                <a:latin typeface="Menlo Regular"/>
                <a:cs typeface="Menlo Regular"/>
              </a:rPr>
              <a:t>ME </a:t>
            </a:r>
            <a:r>
              <a:rPr lang="en-US" sz="1100" b="1" dirty="0" smtClean="0">
                <a:solidFill>
                  <a:srgbClr val="000000"/>
                </a:solidFill>
                <a:latin typeface="Menlo Regular"/>
                <a:cs typeface="Menlo Regular"/>
              </a:rPr>
              <a:t>     762    589,540   129 </a:t>
            </a:r>
            <a:r>
              <a:rPr lang="en-US" sz="1100" b="1" dirty="0">
                <a:solidFill>
                  <a:srgbClr val="000000"/>
                </a:solidFill>
                <a:latin typeface="Menlo Regular"/>
                <a:cs typeface="Menlo Regular"/>
              </a:rPr>
              <a:t>Montenegro</a:t>
            </a:r>
          </a:p>
          <a:p>
            <a:pPr marL="0" indent="0">
              <a:spcBef>
                <a:spcPts val="0"/>
              </a:spcBef>
              <a:buNone/>
            </a:pPr>
            <a:r>
              <a:rPr lang="en-US" sz="1100" b="1" dirty="0">
                <a:solidFill>
                  <a:srgbClr val="000000"/>
                </a:solidFill>
                <a:latin typeface="Menlo Regular"/>
                <a:cs typeface="Menlo Regular"/>
              </a:rPr>
              <a:t>WS </a:t>
            </a:r>
            <a:r>
              <a:rPr lang="en-US" sz="1100" b="1" dirty="0" smtClean="0">
                <a:solidFill>
                  <a:srgbClr val="000000"/>
                </a:solidFill>
                <a:latin typeface="Menlo Regular"/>
                <a:cs typeface="Menlo Regular"/>
              </a:rPr>
              <a:t>       2      1,635   122 </a:t>
            </a:r>
            <a:r>
              <a:rPr lang="en-US" sz="1100" b="1" dirty="0">
                <a:solidFill>
                  <a:srgbClr val="000000"/>
                </a:solidFill>
                <a:latin typeface="Menlo Regular"/>
                <a:cs typeface="Menlo Regular"/>
              </a:rPr>
              <a:t>Samoa </a:t>
            </a:r>
          </a:p>
          <a:p>
            <a:pPr marL="0" indent="0">
              <a:spcBef>
                <a:spcPts val="0"/>
              </a:spcBef>
              <a:buNone/>
            </a:pPr>
            <a:r>
              <a:rPr lang="en-US" sz="1100" b="1" dirty="0">
                <a:solidFill>
                  <a:srgbClr val="000000"/>
                </a:solidFill>
                <a:latin typeface="Menlo Regular"/>
                <a:cs typeface="Menlo Regular"/>
              </a:rPr>
              <a:t>IR </a:t>
            </a:r>
            <a:r>
              <a:rPr lang="en-US" sz="1100" b="1" dirty="0" smtClean="0">
                <a:solidFill>
                  <a:srgbClr val="000000"/>
                </a:solidFill>
                <a:latin typeface="Menlo Regular"/>
                <a:cs typeface="Menlo Regular"/>
              </a:rPr>
              <a:t>     103     86,224   119 </a:t>
            </a:r>
            <a:r>
              <a:rPr lang="en-US" sz="1100" b="1" dirty="0">
                <a:solidFill>
                  <a:srgbClr val="000000"/>
                </a:solidFill>
                <a:latin typeface="Menlo Regular"/>
                <a:cs typeface="Menlo Regular"/>
              </a:rPr>
              <a:t>Iran (Islamic Republic of)</a:t>
            </a:r>
          </a:p>
          <a:p>
            <a:pPr marL="0" indent="0">
              <a:spcBef>
                <a:spcPts val="0"/>
              </a:spcBef>
              <a:buNone/>
            </a:pPr>
            <a:r>
              <a:rPr lang="en-US" sz="1100" b="1" dirty="0">
                <a:solidFill>
                  <a:srgbClr val="000000"/>
                </a:solidFill>
                <a:latin typeface="Menlo Regular"/>
                <a:cs typeface="Menlo Regular"/>
              </a:rPr>
              <a:t>LA </a:t>
            </a:r>
            <a:r>
              <a:rPr lang="en-US" sz="1100" b="1" dirty="0" smtClean="0">
                <a:solidFill>
                  <a:srgbClr val="000000"/>
                </a:solidFill>
                <a:latin typeface="Menlo Regular"/>
                <a:cs typeface="Menlo Regular"/>
              </a:rPr>
              <a:t>      95     87,071   109 </a:t>
            </a:r>
            <a:r>
              <a:rPr lang="en-US" sz="1100" b="1" dirty="0">
                <a:solidFill>
                  <a:srgbClr val="000000"/>
                </a:solidFill>
                <a:latin typeface="Menlo Regular"/>
                <a:cs typeface="Menlo Regular"/>
              </a:rPr>
              <a:t>Lao People's Democratic Republic</a:t>
            </a:r>
          </a:p>
          <a:p>
            <a:pPr marL="0" indent="0">
              <a:spcBef>
                <a:spcPts val="0"/>
              </a:spcBef>
              <a:buNone/>
            </a:pPr>
            <a:r>
              <a:rPr lang="en-US" sz="1100" b="1" dirty="0">
                <a:solidFill>
                  <a:srgbClr val="000000"/>
                </a:solidFill>
                <a:latin typeface="Menlo Regular"/>
                <a:cs typeface="Menlo Regular"/>
              </a:rPr>
              <a:t>SR </a:t>
            </a:r>
            <a:r>
              <a:rPr lang="en-US" sz="1100" b="1" dirty="0" smtClean="0">
                <a:solidFill>
                  <a:srgbClr val="000000"/>
                </a:solidFill>
                <a:latin typeface="Menlo Regular"/>
                <a:cs typeface="Menlo Regular"/>
              </a:rPr>
              <a:t>     114    119,539    95 </a:t>
            </a:r>
            <a:r>
              <a:rPr lang="en-US" sz="1100" b="1" dirty="0">
                <a:solidFill>
                  <a:srgbClr val="000000"/>
                </a:solidFill>
                <a:latin typeface="Menlo Regular"/>
                <a:cs typeface="Menlo Regular"/>
              </a:rPr>
              <a:t>Suriname </a:t>
            </a:r>
          </a:p>
          <a:p>
            <a:pPr marL="0" indent="0">
              <a:spcBef>
                <a:spcPts val="0"/>
              </a:spcBef>
              <a:buNone/>
            </a:pPr>
            <a:r>
              <a:rPr lang="en-US" sz="1100" b="1" dirty="0">
                <a:solidFill>
                  <a:srgbClr val="000000"/>
                </a:solidFill>
                <a:latin typeface="Menlo Regular"/>
                <a:cs typeface="Menlo Regular"/>
              </a:rPr>
              <a:t>CA </a:t>
            </a:r>
            <a:r>
              <a:rPr lang="en-US" sz="1100" b="1" dirty="0" smtClean="0">
                <a:solidFill>
                  <a:srgbClr val="000000"/>
                </a:solidFill>
                <a:latin typeface="Menlo Regular"/>
                <a:cs typeface="Menlo Regular"/>
              </a:rPr>
              <a:t>   3,164  3,550,951    89 </a:t>
            </a:r>
            <a:r>
              <a:rPr lang="en-US" sz="1100" b="1" dirty="0">
                <a:solidFill>
                  <a:srgbClr val="000000"/>
                </a:solidFill>
                <a:latin typeface="Menlo Regular"/>
                <a:cs typeface="Menlo Regular"/>
              </a:rPr>
              <a:t>Canada </a:t>
            </a:r>
          </a:p>
          <a:p>
            <a:pPr marL="0" indent="0">
              <a:spcBef>
                <a:spcPts val="0"/>
              </a:spcBef>
              <a:buNone/>
            </a:pPr>
            <a:r>
              <a:rPr lang="en-US" sz="1100" b="1" dirty="0" smtClean="0">
                <a:solidFill>
                  <a:srgbClr val="000000"/>
                </a:solidFill>
                <a:latin typeface="Menlo Regular"/>
                <a:cs typeface="Menlo Regular"/>
              </a:rPr>
              <a:t>MA    3,111  3,779,870    82 </a:t>
            </a:r>
            <a:r>
              <a:rPr lang="en-US" sz="1100" b="1" dirty="0">
                <a:solidFill>
                  <a:srgbClr val="000000"/>
                </a:solidFill>
                <a:latin typeface="Menlo Regular"/>
                <a:cs typeface="Menlo Regular"/>
              </a:rPr>
              <a:t>Morocco </a:t>
            </a:r>
          </a:p>
          <a:p>
            <a:pPr marL="0" indent="0">
              <a:spcBef>
                <a:spcPts val="0"/>
              </a:spcBef>
              <a:buNone/>
            </a:pPr>
            <a:r>
              <a:rPr lang="en-US" sz="1100" b="1" dirty="0">
                <a:solidFill>
                  <a:srgbClr val="000000"/>
                </a:solidFill>
                <a:latin typeface="Menlo Regular"/>
                <a:cs typeface="Menlo Regular"/>
              </a:rPr>
              <a:t>PG </a:t>
            </a:r>
            <a:r>
              <a:rPr lang="en-US" sz="1100" b="1" dirty="0" smtClean="0">
                <a:solidFill>
                  <a:srgbClr val="000000"/>
                </a:solidFill>
                <a:latin typeface="Menlo Regular"/>
                <a:cs typeface="Menlo Regular"/>
              </a:rPr>
              <a:t>       4      4,901    81 </a:t>
            </a:r>
            <a:r>
              <a:rPr lang="en-US" sz="1100" b="1" dirty="0">
                <a:solidFill>
                  <a:srgbClr val="000000"/>
                </a:solidFill>
                <a:latin typeface="Menlo Regular"/>
                <a:cs typeface="Menlo Regular"/>
              </a:rPr>
              <a:t>Papua New Guinea</a:t>
            </a:r>
          </a:p>
          <a:p>
            <a:pPr marL="0" indent="0">
              <a:spcBef>
                <a:spcPts val="0"/>
              </a:spcBef>
              <a:buNone/>
            </a:pPr>
            <a:r>
              <a:rPr lang="en-US" sz="1100" b="1" dirty="0">
                <a:solidFill>
                  <a:srgbClr val="000000"/>
                </a:solidFill>
                <a:latin typeface="Menlo Regular"/>
                <a:cs typeface="Menlo Regular"/>
              </a:rPr>
              <a:t>BJ </a:t>
            </a:r>
            <a:r>
              <a:rPr lang="en-US" sz="1100" b="1" dirty="0" smtClean="0">
                <a:solidFill>
                  <a:srgbClr val="000000"/>
                </a:solidFill>
                <a:latin typeface="Menlo Regular"/>
                <a:cs typeface="Menlo Regular"/>
              </a:rPr>
              <a:t>      11     13,459    </a:t>
            </a:r>
            <a:r>
              <a:rPr lang="en-US" sz="1100" b="1" dirty="0">
                <a:solidFill>
                  <a:srgbClr val="000000"/>
                </a:solidFill>
                <a:latin typeface="Menlo Regular"/>
                <a:cs typeface="Menlo Regular"/>
              </a:rPr>
              <a:t>81 Benin </a:t>
            </a:r>
          </a:p>
          <a:p>
            <a:pPr marL="0" indent="0">
              <a:spcBef>
                <a:spcPts val="0"/>
              </a:spcBef>
              <a:buNone/>
            </a:pPr>
            <a:r>
              <a:rPr lang="en-US" sz="1100" b="1" dirty="0">
                <a:solidFill>
                  <a:srgbClr val="000000"/>
                </a:solidFill>
                <a:latin typeface="Menlo Regular"/>
                <a:cs typeface="Menlo Regular"/>
              </a:rPr>
              <a:t>GB </a:t>
            </a:r>
            <a:r>
              <a:rPr lang="en-US" sz="1100" b="1" dirty="0" smtClean="0">
                <a:solidFill>
                  <a:srgbClr val="000000"/>
                </a:solidFill>
                <a:latin typeface="Menlo Regular"/>
                <a:cs typeface="Menlo Regular"/>
              </a:rPr>
              <a:t>  16,056 20,069,870    </a:t>
            </a:r>
            <a:r>
              <a:rPr lang="en-US" sz="1100" b="1" dirty="0">
                <a:solidFill>
                  <a:srgbClr val="000000"/>
                </a:solidFill>
                <a:latin typeface="Menlo Regular"/>
                <a:cs typeface="Menlo Regular"/>
              </a:rPr>
              <a:t>80 United Kingdom of Great Britain and Northern Ireland</a:t>
            </a:r>
            <a:r>
              <a:rPr lang="da-DK" sz="1100" b="1" dirty="0">
                <a:solidFill>
                  <a:srgbClr val="000000"/>
                </a:solidFill>
                <a:latin typeface="Menlo Regular"/>
                <a:cs typeface="Menlo Regular"/>
              </a:rPr>
              <a:t>	</a:t>
            </a:r>
          </a:p>
          <a:p>
            <a:pPr marL="0" indent="0">
              <a:spcBef>
                <a:spcPts val="0"/>
              </a:spcBef>
              <a:buNone/>
            </a:pPr>
            <a:endParaRPr lang="en-US" sz="1100" b="1" dirty="0">
              <a:latin typeface="Menlo Regular"/>
              <a:cs typeface="Menlo Regular"/>
            </a:endParaRPr>
          </a:p>
        </p:txBody>
      </p:sp>
      <p:sp>
        <p:nvSpPr>
          <p:cNvPr id="4" name="TextBox 3"/>
          <p:cNvSpPr txBox="1"/>
          <p:nvPr/>
        </p:nvSpPr>
        <p:spPr>
          <a:xfrm>
            <a:off x="124510" y="5841374"/>
            <a:ext cx="9271619" cy="646331"/>
          </a:xfrm>
          <a:prstGeom prst="rect">
            <a:avLst/>
          </a:prstGeom>
          <a:noFill/>
        </p:spPr>
        <p:txBody>
          <a:bodyPr wrap="square" rtlCol="0">
            <a:spAutoFit/>
          </a:bodyPr>
          <a:lstStyle/>
          <a:p>
            <a:r>
              <a:rPr lang="en-US" dirty="0" smtClean="0">
                <a:solidFill>
                  <a:schemeClr val="bg1">
                    <a:lumMod val="50000"/>
                  </a:schemeClr>
                </a:solidFill>
                <a:latin typeface="AhnbergHand"/>
                <a:cs typeface="AhnbergHand"/>
              </a:rPr>
              <a:t>This is the top 25 countries with the highest </a:t>
            </a:r>
            <a:r>
              <a:rPr lang="en-US" dirty="0" smtClean="0">
                <a:solidFill>
                  <a:srgbClr val="FF0000"/>
                </a:solidFill>
                <a:latin typeface="AhnbergHand"/>
                <a:cs typeface="AhnbergHand"/>
              </a:rPr>
              <a:t>relative </a:t>
            </a:r>
            <a:r>
              <a:rPr lang="en-US" dirty="0" smtClean="0">
                <a:solidFill>
                  <a:schemeClr val="bg1">
                    <a:lumMod val="50000"/>
                  </a:schemeClr>
                </a:solidFill>
                <a:latin typeface="AhnbergHand"/>
                <a:cs typeface="AhnbergHand"/>
              </a:rPr>
              <a:t>rate of stalking</a:t>
            </a:r>
          </a:p>
          <a:p>
            <a:r>
              <a:rPr lang="en-US" dirty="0">
                <a:solidFill>
                  <a:schemeClr val="bg1">
                    <a:lumMod val="50000"/>
                  </a:schemeClr>
                </a:solidFill>
                <a:latin typeface="AhnbergHand"/>
                <a:cs typeface="AhnbergHand"/>
              </a:rPr>
              <a:t>f</a:t>
            </a:r>
            <a:r>
              <a:rPr lang="en-US" dirty="0" smtClean="0">
                <a:solidFill>
                  <a:schemeClr val="bg1">
                    <a:lumMod val="50000"/>
                  </a:schemeClr>
                </a:solidFill>
                <a:latin typeface="AhnbergHand"/>
                <a:cs typeface="AhnbergHand"/>
              </a:rPr>
              <a:t>rom this particular stalker</a:t>
            </a:r>
          </a:p>
        </p:txBody>
      </p:sp>
    </p:spTree>
    <p:extLst>
      <p:ext uri="{BB962C8B-B14F-4D97-AF65-F5344CB8AC3E}">
        <p14:creationId xmlns:p14="http://schemas.microsoft.com/office/powerpoint/2010/main" val="21066160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5" y="274638"/>
            <a:ext cx="8951575" cy="1143000"/>
          </a:xfrm>
        </p:spPr>
        <p:txBody>
          <a:bodyPr>
            <a:normAutofit fontScale="90000"/>
          </a:bodyPr>
          <a:lstStyle/>
          <a:p>
            <a:r>
              <a:rPr lang="en-US" dirty="0" smtClean="0">
                <a:solidFill>
                  <a:srgbClr val="984807"/>
                </a:solidFill>
                <a:latin typeface="Powderfinger Type"/>
                <a:cs typeface="Powderfinger Type"/>
              </a:rPr>
              <a:t>Stalking Delay </a:t>
            </a:r>
            <a:r>
              <a:rPr lang="en-US" dirty="0">
                <a:solidFill>
                  <a:srgbClr val="984807"/>
                </a:solidFill>
                <a:latin typeface="Powderfinger Type"/>
                <a:cs typeface="Powderfinger Type"/>
              </a:rPr>
              <a:t>D</a:t>
            </a:r>
            <a:r>
              <a:rPr lang="en-US" dirty="0" smtClean="0">
                <a:solidFill>
                  <a:srgbClr val="984807"/>
                </a:solidFill>
                <a:latin typeface="Powderfinger Type"/>
                <a:cs typeface="Powderfinger Type"/>
              </a:rPr>
              <a:t>istribution</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Is this stalking instant, or delayed?</a:t>
            </a:r>
          </a:p>
          <a:p>
            <a:pPr lvl="1"/>
            <a:r>
              <a:rPr lang="en-US" dirty="0" smtClean="0"/>
              <a:t>The average interval between the initial URL fetch and the second fetch from this net is 74 seconds. What’s </a:t>
            </a:r>
            <a:r>
              <a:rPr lang="en-US" dirty="0"/>
              <a:t>the </a:t>
            </a:r>
            <a:r>
              <a:rPr lang="en-US" dirty="0" smtClean="0"/>
              <a:t>distribution in delay times?</a:t>
            </a:r>
            <a:endParaRPr lang="en-US" dirty="0"/>
          </a:p>
          <a:p>
            <a:endParaRPr lang="en-US" dirty="0"/>
          </a:p>
        </p:txBody>
      </p:sp>
    </p:spTree>
    <p:extLst>
      <p:ext uri="{BB962C8B-B14F-4D97-AF65-F5344CB8AC3E}">
        <p14:creationId xmlns:p14="http://schemas.microsoft.com/office/powerpoint/2010/main" val="360307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728" b="-1829"/>
          <a:stretch/>
        </p:blipFill>
        <p:spPr>
          <a:xfrm>
            <a:off x="457200" y="739647"/>
            <a:ext cx="8229600" cy="5925928"/>
          </a:xfrm>
        </p:spPr>
      </p:pic>
      <p:sp>
        <p:nvSpPr>
          <p:cNvPr id="2" name="Title 1"/>
          <p:cNvSpPr>
            <a:spLocks noGrp="1"/>
          </p:cNvSpPr>
          <p:nvPr>
            <p:ph type="title"/>
          </p:nvPr>
        </p:nvSpPr>
        <p:spPr>
          <a:xfrm>
            <a:off x="146241" y="94318"/>
            <a:ext cx="8782243" cy="1143000"/>
          </a:xfrm>
        </p:spPr>
        <p:txBody>
          <a:bodyPr>
            <a:noAutofit/>
          </a:bodyPr>
          <a:lstStyle/>
          <a:p>
            <a:r>
              <a:rPr lang="en-US" sz="3600" dirty="0" smtClean="0">
                <a:solidFill>
                  <a:srgbClr val="984807"/>
                </a:solidFill>
                <a:latin typeface="Powderfinger Type"/>
                <a:cs typeface="Powderfinger Type"/>
              </a:rPr>
              <a:t>Distribution of Stalking Delay</a:t>
            </a:r>
            <a:endParaRPr lang="en-US" sz="3600" dirty="0">
              <a:solidFill>
                <a:srgbClr val="984807"/>
              </a:solidFill>
              <a:latin typeface="Powderfinger Type"/>
              <a:cs typeface="Powderfinger Type"/>
            </a:endParaRPr>
          </a:p>
        </p:txBody>
      </p:sp>
      <p:sp>
        <p:nvSpPr>
          <p:cNvPr id="5" name="TextBox 4"/>
          <p:cNvSpPr txBox="1"/>
          <p:nvPr/>
        </p:nvSpPr>
        <p:spPr>
          <a:xfrm>
            <a:off x="2537359" y="2762169"/>
            <a:ext cx="4688071" cy="1477328"/>
          </a:xfrm>
          <a:prstGeom prst="rect">
            <a:avLst/>
          </a:prstGeom>
          <a:noFill/>
        </p:spPr>
        <p:txBody>
          <a:bodyPr wrap="square" rtlCol="0">
            <a:spAutoFit/>
          </a:bodyPr>
          <a:lstStyle/>
          <a:p>
            <a:r>
              <a:rPr lang="en-US" dirty="0" smtClean="0">
                <a:latin typeface="AhnbergHand"/>
                <a:cs typeface="AhnbergHand"/>
              </a:rPr>
              <a:t>Most of these stalking fetches happen with 3 seconds of the initial fetch</a:t>
            </a:r>
          </a:p>
          <a:p>
            <a:endParaRPr lang="en-US" dirty="0">
              <a:latin typeface="AhnbergHand"/>
              <a:cs typeface="AhnbergHand"/>
            </a:endParaRPr>
          </a:p>
          <a:p>
            <a:r>
              <a:rPr lang="en-US" dirty="0" smtClean="0">
                <a:latin typeface="AhnbergHand"/>
                <a:cs typeface="AhnbergHand"/>
              </a:rPr>
              <a:t>(But a small set extend this delay to hours)</a:t>
            </a:r>
          </a:p>
        </p:txBody>
      </p:sp>
      <p:sp>
        <p:nvSpPr>
          <p:cNvPr id="6" name="Freeform 5"/>
          <p:cNvSpPr/>
          <p:nvPr/>
        </p:nvSpPr>
        <p:spPr>
          <a:xfrm>
            <a:off x="426957" y="1216534"/>
            <a:ext cx="1956037" cy="5043124"/>
          </a:xfrm>
          <a:custGeom>
            <a:avLst/>
            <a:gdLst>
              <a:gd name="connsiteX0" fmla="*/ 240848 w 1956037"/>
              <a:gd name="connsiteY0" fmla="*/ 4536192 h 5043124"/>
              <a:gd name="connsiteX1" fmla="*/ 744438 w 1956037"/>
              <a:gd name="connsiteY1" fmla="*/ 5028884 h 5043124"/>
              <a:gd name="connsiteX2" fmla="*/ 1237081 w 1956037"/>
              <a:gd name="connsiteY2" fmla="*/ 4043500 h 5043124"/>
              <a:gd name="connsiteX3" fmla="*/ 1904886 w 1956037"/>
              <a:gd name="connsiteY3" fmla="*/ 2631116 h 5043124"/>
              <a:gd name="connsiteX4" fmla="*/ 1893939 w 1956037"/>
              <a:gd name="connsiteY4" fmla="*/ 1601937 h 5043124"/>
              <a:gd name="connsiteX5" fmla="*/ 1762567 w 1956037"/>
              <a:gd name="connsiteY5" fmla="*/ 189553 h 5043124"/>
              <a:gd name="connsiteX6" fmla="*/ 1061919 w 1956037"/>
              <a:gd name="connsiteY6" fmla="*/ 309989 h 5043124"/>
              <a:gd name="connsiteX7" fmla="*/ 328429 w 1956037"/>
              <a:gd name="connsiteY7" fmla="*/ 2893885 h 5043124"/>
              <a:gd name="connsiteX8" fmla="*/ 0 w 1956037"/>
              <a:gd name="connsiteY8" fmla="*/ 4777064 h 504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037" h="5043124">
                <a:moveTo>
                  <a:pt x="240848" y="4536192"/>
                </a:moveTo>
                <a:cubicBezTo>
                  <a:pt x="409623" y="4823595"/>
                  <a:pt x="578399" y="5110999"/>
                  <a:pt x="744438" y="5028884"/>
                </a:cubicBezTo>
                <a:cubicBezTo>
                  <a:pt x="910477" y="4946769"/>
                  <a:pt x="1043673" y="4443128"/>
                  <a:pt x="1237081" y="4043500"/>
                </a:cubicBezTo>
                <a:cubicBezTo>
                  <a:pt x="1430489" y="3643872"/>
                  <a:pt x="1795410" y="3038043"/>
                  <a:pt x="1904886" y="2631116"/>
                </a:cubicBezTo>
                <a:cubicBezTo>
                  <a:pt x="2014362" y="2224189"/>
                  <a:pt x="1917659" y="2008864"/>
                  <a:pt x="1893939" y="1601937"/>
                </a:cubicBezTo>
                <a:cubicBezTo>
                  <a:pt x="1870219" y="1195010"/>
                  <a:pt x="1901237" y="404878"/>
                  <a:pt x="1762567" y="189553"/>
                </a:cubicBezTo>
                <a:cubicBezTo>
                  <a:pt x="1623897" y="-25772"/>
                  <a:pt x="1300942" y="-140733"/>
                  <a:pt x="1061919" y="309989"/>
                </a:cubicBezTo>
                <a:cubicBezTo>
                  <a:pt x="822896" y="760711"/>
                  <a:pt x="505416" y="2149372"/>
                  <a:pt x="328429" y="2893885"/>
                </a:cubicBezTo>
                <a:cubicBezTo>
                  <a:pt x="151442" y="3638397"/>
                  <a:pt x="0" y="4777064"/>
                  <a:pt x="0" y="4777064"/>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21458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User Agent strings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What User Agent string is used by the stalker?</a:t>
            </a:r>
          </a:p>
          <a:p>
            <a:r>
              <a:rPr lang="en-US" dirty="0" smtClean="0"/>
              <a:t>What User Agent strings are used by the stalked?</a:t>
            </a:r>
          </a:p>
        </p:txBody>
      </p:sp>
    </p:spTree>
    <p:extLst>
      <p:ext uri="{BB962C8B-B14F-4D97-AF65-F5344CB8AC3E}">
        <p14:creationId xmlns:p14="http://schemas.microsoft.com/office/powerpoint/2010/main" val="20342442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7" y="274638"/>
            <a:ext cx="8959272" cy="1143000"/>
          </a:xfrm>
        </p:spPr>
        <p:txBody>
          <a:bodyPr>
            <a:normAutofit/>
          </a:bodyPr>
          <a:lstStyle/>
          <a:p>
            <a:r>
              <a:rPr lang="en-US" sz="3600" dirty="0" smtClean="0">
                <a:solidFill>
                  <a:srgbClr val="984807"/>
                </a:solidFill>
                <a:latin typeface="Powderfinger Type"/>
                <a:cs typeface="Powderfinger Type"/>
              </a:rPr>
              <a:t>The Stalker’s User Agent String</a:t>
            </a:r>
            <a:endParaRPr lang="en-US" sz="3600"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pl-PL" dirty="0" smtClean="0"/>
              <a:t>Mozilla</a:t>
            </a:r>
            <a:r>
              <a:rPr lang="pl-PL" dirty="0"/>
              <a:t>/4.0 (</a:t>
            </a:r>
            <a:r>
              <a:rPr lang="pl-PL" dirty="0" err="1"/>
              <a:t>compatible</a:t>
            </a:r>
            <a:r>
              <a:rPr lang="pl-PL" dirty="0"/>
              <a:t>; MSIE 6.0; Windows NT 5.1; SV1; .NET CLR 2.0.50727; MAXTHON 2.0)</a:t>
            </a:r>
            <a:endParaRPr lang="en-US" dirty="0"/>
          </a:p>
        </p:txBody>
      </p:sp>
      <p:pic>
        <p:nvPicPr>
          <p:cNvPr id="4" name="Picture 3" descr="Screen Shot 2014-09-09 at 1.42.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255" y="2770284"/>
            <a:ext cx="5956471" cy="3355879"/>
          </a:xfrm>
          <a:prstGeom prst="rect">
            <a:avLst/>
          </a:prstGeom>
        </p:spPr>
      </p:pic>
    </p:spTree>
    <p:extLst>
      <p:ext uri="{BB962C8B-B14F-4D97-AF65-F5344CB8AC3E}">
        <p14:creationId xmlns:p14="http://schemas.microsoft.com/office/powerpoint/2010/main" val="38942760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4,641 </a:t>
            </a:r>
            <a:r>
              <a:rPr lang="en-US" sz="1050" dirty="0"/>
              <a:t>Mozilla/5.0 (Windows NT 6.1; WOW64) </a:t>
            </a:r>
            <a:r>
              <a:rPr lang="en-US" sz="1050" dirty="0" err="1"/>
              <a:t>AppleWebKit</a:t>
            </a:r>
            <a:r>
              <a:rPr lang="en-US" sz="1050" dirty="0"/>
              <a:t>/537.36 (KHTML, like Gecko) Chrome/31.0.1650.63 Safari/537.36</a:t>
            </a:r>
          </a:p>
          <a:p>
            <a:pPr marL="0" indent="0">
              <a:buNone/>
            </a:pPr>
            <a:r>
              <a:rPr lang="en-US" sz="1050" dirty="0" smtClean="0"/>
              <a:t>3,382 </a:t>
            </a:r>
            <a:r>
              <a:rPr lang="en-US" sz="1050" dirty="0"/>
              <a:t>Mozilla/5.0 (Windows NT 6.1) </a:t>
            </a:r>
            <a:r>
              <a:rPr lang="en-US" sz="1050" dirty="0" err="1"/>
              <a:t>AppleWebKit</a:t>
            </a:r>
            <a:r>
              <a:rPr lang="en-US" sz="1050" dirty="0"/>
              <a:t>/537.36 (KHTML, like Gecko) Chrome/31.0.1650.63 Safari/537.36</a:t>
            </a:r>
          </a:p>
          <a:p>
            <a:pPr marL="0" indent="0">
              <a:buNone/>
            </a:pPr>
            <a:r>
              <a:rPr lang="pl-PL" sz="1050" dirty="0" smtClean="0"/>
              <a:t>3,265 </a:t>
            </a:r>
            <a:r>
              <a:rPr lang="pl-PL" sz="1050" dirty="0"/>
              <a:t>Mozilla/5.0 (Windows NT 6.1; WOW64;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3,084 </a:t>
            </a:r>
            <a:r>
              <a:rPr lang="en-US" sz="1050" dirty="0"/>
              <a:t>Mozilla/5.0 (Windows NT 6.1) </a:t>
            </a:r>
            <a:r>
              <a:rPr lang="en-US" sz="1050" dirty="0" err="1"/>
              <a:t>AppleWebKit</a:t>
            </a:r>
            <a:r>
              <a:rPr lang="en-US" sz="1050" dirty="0"/>
              <a:t>/537.36 (KHTML, like Gecko) Chrome/32.0.1700.107 Safari/537.36</a:t>
            </a:r>
          </a:p>
          <a:p>
            <a:pPr marL="0" indent="0">
              <a:buNone/>
            </a:pPr>
            <a:r>
              <a:rPr lang="en-US" sz="1050" dirty="0" smtClean="0"/>
              <a:t>2,915 </a:t>
            </a:r>
            <a:r>
              <a:rPr lang="en-US" sz="1050" dirty="0"/>
              <a:t>Mozilla/5.0 (Windows NT 6.1; WOW64) </a:t>
            </a:r>
            <a:r>
              <a:rPr lang="en-US" sz="1050" dirty="0" err="1"/>
              <a:t>AppleWebKit</a:t>
            </a:r>
            <a:r>
              <a:rPr lang="en-US" sz="1050" dirty="0"/>
              <a:t>/537.36 (KHTML, like Gecko) Chrome/32.0.1700.76 Safari/537.36</a:t>
            </a:r>
          </a:p>
          <a:p>
            <a:pPr marL="0" indent="0">
              <a:buNone/>
            </a:pPr>
            <a:r>
              <a:rPr lang="en-US" sz="1050" dirty="0" smtClean="0"/>
              <a:t>2,813 </a:t>
            </a:r>
            <a:r>
              <a:rPr lang="en-US" sz="1050" dirty="0"/>
              <a:t>Mozilla/5.0 (Windows NT 6.1) </a:t>
            </a:r>
            <a:r>
              <a:rPr lang="en-US" sz="1050" dirty="0" err="1"/>
              <a:t>AppleWebKit</a:t>
            </a:r>
            <a:r>
              <a:rPr lang="en-US" sz="1050" dirty="0"/>
              <a:t>/537.36 (KHTML, like Gecko) Chrome/33.0.1750.154 Safari/537.36</a:t>
            </a:r>
          </a:p>
          <a:p>
            <a:pPr marL="0" indent="0">
              <a:buNone/>
            </a:pPr>
            <a:r>
              <a:rPr lang="pl-PL" sz="1050" dirty="0" smtClean="0"/>
              <a:t>2,813 </a:t>
            </a:r>
            <a:r>
              <a:rPr lang="pl-PL" sz="1050" dirty="0"/>
              <a:t>Mozilla/5.0 (Windows NT 6.1; WOW64;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2,765 </a:t>
            </a:r>
            <a:r>
              <a:rPr lang="en-US" sz="1050" dirty="0"/>
              <a:t>Mozilla/5.0 (Windows NT 6.1; WOW64) </a:t>
            </a:r>
            <a:r>
              <a:rPr lang="en-US" sz="1050" dirty="0" err="1"/>
              <a:t>AppleWebKit</a:t>
            </a:r>
            <a:r>
              <a:rPr lang="en-US" sz="1050" dirty="0"/>
              <a:t>/537.1 (KHTML, like Gecko) Chrome/21.0.1180.89 Safari/537.1</a:t>
            </a:r>
          </a:p>
          <a:p>
            <a:pPr marL="0" indent="0">
              <a:buNone/>
            </a:pPr>
            <a:r>
              <a:rPr lang="en-US" sz="1050" dirty="0" smtClean="0"/>
              <a:t>2,653 </a:t>
            </a:r>
            <a:r>
              <a:rPr lang="en-US" sz="1050" dirty="0"/>
              <a:t>Mozilla/5.0 (Windows NT 6.1; WOW64) </a:t>
            </a:r>
            <a:r>
              <a:rPr lang="en-US" sz="1050" dirty="0" err="1"/>
              <a:t>AppleWebKit</a:t>
            </a:r>
            <a:r>
              <a:rPr lang="en-US" sz="1050" dirty="0"/>
              <a:t>/537.36 (KHTML, like Gecko) Chrome/33.0.1750.117 Safari/537.36</a:t>
            </a:r>
          </a:p>
          <a:p>
            <a:pPr marL="0" indent="0">
              <a:buNone/>
            </a:pPr>
            <a:r>
              <a:rPr lang="en-US" sz="1050" dirty="0" smtClean="0"/>
              <a:t>2,651 </a:t>
            </a:r>
            <a:r>
              <a:rPr lang="en-US" sz="1050" dirty="0"/>
              <a:t>Mozilla/5.0 (Windows NT 6.1; WOW64) </a:t>
            </a:r>
            <a:r>
              <a:rPr lang="en-US" sz="1050" dirty="0" err="1"/>
              <a:t>AppleWebKit</a:t>
            </a:r>
            <a:r>
              <a:rPr lang="en-US" sz="1050" dirty="0"/>
              <a:t>/537.36 (KHTML, like Gecko) Chrome/34.0.1847.131 Safari/537.36</a:t>
            </a:r>
          </a:p>
          <a:p>
            <a:pPr marL="0" indent="0">
              <a:buNone/>
            </a:pPr>
            <a:r>
              <a:rPr lang="en-US" sz="1050" dirty="0" smtClean="0"/>
              <a:t>2,416 </a:t>
            </a:r>
            <a:r>
              <a:rPr lang="en-US" sz="1050" dirty="0"/>
              <a:t>Mozilla/5.0 (Windows NT 6.1; WOW64) </a:t>
            </a:r>
            <a:r>
              <a:rPr lang="en-US" sz="1050" dirty="0" err="1"/>
              <a:t>AppleWebKit</a:t>
            </a:r>
            <a:r>
              <a:rPr lang="en-US" sz="1050" dirty="0"/>
              <a:t>/537.36 (KHTML, like Gecko) Chrome/34.0.1847.116 Safari/537.36</a:t>
            </a:r>
          </a:p>
          <a:p>
            <a:pPr marL="0" indent="0">
              <a:buNone/>
            </a:pPr>
            <a:r>
              <a:rPr lang="pl-PL" sz="1050" dirty="0" smtClean="0"/>
              <a:t>2,238 </a:t>
            </a:r>
            <a:r>
              <a:rPr lang="pl-PL" sz="1050" dirty="0"/>
              <a:t>Mozilla/5.0 (Windows NT 6.1; rv:26.0) </a:t>
            </a:r>
            <a:r>
              <a:rPr lang="pl-PL" sz="1050" dirty="0" err="1"/>
              <a:t>Gecko</a:t>
            </a:r>
            <a:r>
              <a:rPr lang="pl-PL" sz="1050" dirty="0"/>
              <a:t>/20100101 </a:t>
            </a:r>
            <a:r>
              <a:rPr lang="pl-PL" sz="1050" dirty="0" err="1"/>
              <a:t>Firefox</a:t>
            </a:r>
            <a:r>
              <a:rPr lang="pl-PL" sz="1050" dirty="0"/>
              <a:t>/26.0</a:t>
            </a:r>
          </a:p>
          <a:p>
            <a:pPr marL="0" indent="0">
              <a:buNone/>
            </a:pPr>
            <a:r>
              <a:rPr lang="pl-PL" sz="1050" dirty="0" smtClean="0"/>
              <a:t>2,222 </a:t>
            </a:r>
            <a:r>
              <a:rPr lang="pl-PL" sz="1050" dirty="0"/>
              <a:t>Mozilla/5.0 (Windows NT 5.1;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2,142 </a:t>
            </a:r>
            <a:r>
              <a:rPr lang="en-US" sz="1050" dirty="0"/>
              <a:t>Mozilla/5.0 (Windows NT 5.1) </a:t>
            </a:r>
            <a:r>
              <a:rPr lang="en-US" sz="1050" dirty="0" err="1"/>
              <a:t>AppleWebKit</a:t>
            </a:r>
            <a:r>
              <a:rPr lang="en-US" sz="1050" dirty="0"/>
              <a:t>/537.36 (KHTML, like Gecko) Chrome/32.0.1700.107 Safari/537.36</a:t>
            </a:r>
          </a:p>
          <a:p>
            <a:pPr marL="0" indent="0">
              <a:buNone/>
            </a:pPr>
            <a:r>
              <a:rPr lang="pl-PL" sz="1050" dirty="0" smtClean="0"/>
              <a:t>2,043 </a:t>
            </a:r>
            <a:r>
              <a:rPr lang="pl-PL" sz="1050" dirty="0"/>
              <a:t>Mozilla/5.0 (Windows NT 6.1; WOW64; rv:28.0) </a:t>
            </a:r>
            <a:r>
              <a:rPr lang="pl-PL" sz="1050" dirty="0" err="1"/>
              <a:t>Gecko</a:t>
            </a:r>
            <a:r>
              <a:rPr lang="pl-PL" sz="1050" dirty="0"/>
              <a:t>/20100101 </a:t>
            </a:r>
            <a:r>
              <a:rPr lang="pl-PL" sz="1050" dirty="0" err="1"/>
              <a:t>Firefox</a:t>
            </a:r>
            <a:r>
              <a:rPr lang="pl-PL" sz="1050" dirty="0"/>
              <a:t>/28.0</a:t>
            </a:r>
          </a:p>
          <a:p>
            <a:pPr marL="0" indent="0">
              <a:buNone/>
            </a:pPr>
            <a:r>
              <a:rPr lang="en-US" sz="1050" dirty="0" smtClean="0"/>
              <a:t>2,028 </a:t>
            </a:r>
            <a:r>
              <a:rPr lang="en-US" sz="1050" dirty="0"/>
              <a:t>Mozilla/5.0 (Windows NT 5.1) </a:t>
            </a:r>
            <a:r>
              <a:rPr lang="en-US" sz="1050" dirty="0" err="1"/>
              <a:t>AppleWebKit</a:t>
            </a:r>
            <a:r>
              <a:rPr lang="en-US" sz="1050" dirty="0"/>
              <a:t>/537.36 (KHTML, like Gecko) Chrome/31.0.1650.63 Safari/537.36</a:t>
            </a:r>
          </a:p>
          <a:p>
            <a:pPr marL="0" indent="0">
              <a:buNone/>
            </a:pPr>
            <a:r>
              <a:rPr lang="en-US" sz="1050" dirty="0" smtClean="0"/>
              <a:t>1,965 </a:t>
            </a:r>
            <a:r>
              <a:rPr lang="en-US" sz="1050" dirty="0"/>
              <a:t>Mozilla/5.0 (Windows NT 6.1) </a:t>
            </a:r>
            <a:r>
              <a:rPr lang="en-US" sz="1050" dirty="0" err="1"/>
              <a:t>AppleWebKit</a:t>
            </a:r>
            <a:r>
              <a:rPr lang="en-US" sz="1050" dirty="0"/>
              <a:t>/537.36 (KHTML, like Gecko) Chrome/32.0.1700.76 Safari/537.36</a:t>
            </a:r>
          </a:p>
          <a:p>
            <a:pPr marL="0" indent="0">
              <a:buNone/>
            </a:pPr>
            <a:r>
              <a:rPr lang="pl-PL" sz="1050" dirty="0" smtClean="0"/>
              <a:t>1,876 </a:t>
            </a:r>
            <a:r>
              <a:rPr lang="pl-PL" sz="1050" dirty="0"/>
              <a:t>Mozilla/5.0 (Windows NT 6.1;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1,846 </a:t>
            </a:r>
            <a:r>
              <a:rPr lang="en-US" sz="1050" dirty="0"/>
              <a:t>Mozilla/5.0 (Windows NT 6.1) </a:t>
            </a:r>
            <a:r>
              <a:rPr lang="en-US" sz="1050" dirty="0" err="1"/>
              <a:t>AppleWebKit</a:t>
            </a:r>
            <a:r>
              <a:rPr lang="en-US" sz="1050" dirty="0"/>
              <a:t>/537.36 (KHTML, like Gecko) Chrome/34.0.1847.131 Safari/537.36</a:t>
            </a:r>
          </a:p>
          <a:p>
            <a:pPr marL="0" indent="0">
              <a:buNone/>
            </a:pPr>
            <a:r>
              <a:rPr lang="en-US" sz="1050" dirty="0" smtClean="0"/>
              <a:t>1,813 </a:t>
            </a:r>
            <a:r>
              <a:rPr lang="en-US" sz="1050" dirty="0"/>
              <a:t>Mozilla/5.0 (Windows NT 6.1; WOW64) </a:t>
            </a:r>
            <a:r>
              <a:rPr lang="en-US" sz="1050" dirty="0" err="1"/>
              <a:t>AppleWebKit</a:t>
            </a:r>
            <a:r>
              <a:rPr lang="en-US" sz="1050" dirty="0"/>
              <a:t>/537.36 (KHTML, like Gecko) Chrome/32.0.1700.102 Safari/537.36</a:t>
            </a:r>
          </a:p>
        </p:txBody>
      </p:sp>
    </p:spTree>
    <p:extLst>
      <p:ext uri="{BB962C8B-B14F-4D97-AF65-F5344CB8AC3E}">
        <p14:creationId xmlns:p14="http://schemas.microsoft.com/office/powerpoint/2010/main" val="39893353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4,641 </a:t>
            </a:r>
            <a:r>
              <a:rPr lang="en-US" sz="1050" dirty="0"/>
              <a:t>Mozilla/5.0 (Windows NT 6.1; WOW64) </a:t>
            </a:r>
            <a:r>
              <a:rPr lang="en-US" sz="1050" dirty="0" err="1"/>
              <a:t>AppleWebKit</a:t>
            </a:r>
            <a:r>
              <a:rPr lang="en-US" sz="1050" dirty="0"/>
              <a:t>/537.36 (KHTML, like Gecko) Chrome/31.0.1650.63 Safari/537.36</a:t>
            </a:r>
          </a:p>
          <a:p>
            <a:pPr marL="0" indent="0">
              <a:buNone/>
            </a:pPr>
            <a:r>
              <a:rPr lang="en-US" sz="1050" dirty="0" smtClean="0"/>
              <a:t>3,382 </a:t>
            </a:r>
            <a:r>
              <a:rPr lang="en-US" sz="1050" dirty="0"/>
              <a:t>Mozilla/5.0 (Windows NT 6.1) </a:t>
            </a:r>
            <a:r>
              <a:rPr lang="en-US" sz="1050" dirty="0" err="1"/>
              <a:t>AppleWebKit</a:t>
            </a:r>
            <a:r>
              <a:rPr lang="en-US" sz="1050" dirty="0"/>
              <a:t>/537.36 (KHTML, like Gecko) Chrome/31.0.1650.63 Safari/537.36</a:t>
            </a:r>
          </a:p>
          <a:p>
            <a:pPr marL="0" indent="0">
              <a:buNone/>
            </a:pPr>
            <a:r>
              <a:rPr lang="pl-PL" sz="1050" dirty="0" smtClean="0"/>
              <a:t>3,265 </a:t>
            </a:r>
            <a:r>
              <a:rPr lang="pl-PL" sz="1050" dirty="0"/>
              <a:t>Mozilla/5.0 (Windows NT 6.1; WOW64;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3,084 </a:t>
            </a:r>
            <a:r>
              <a:rPr lang="en-US" sz="1050" dirty="0"/>
              <a:t>Mozilla/5.0 (Windows NT 6.1) </a:t>
            </a:r>
            <a:r>
              <a:rPr lang="en-US" sz="1050" dirty="0" err="1"/>
              <a:t>AppleWebKit</a:t>
            </a:r>
            <a:r>
              <a:rPr lang="en-US" sz="1050" dirty="0"/>
              <a:t>/537.36 (KHTML, like Gecko) Chrome/32.0.1700.107 Safari/537.36</a:t>
            </a:r>
          </a:p>
          <a:p>
            <a:pPr marL="0" indent="0">
              <a:buNone/>
            </a:pPr>
            <a:r>
              <a:rPr lang="en-US" sz="1050" dirty="0" smtClean="0"/>
              <a:t>2,915 </a:t>
            </a:r>
            <a:r>
              <a:rPr lang="en-US" sz="1050" dirty="0"/>
              <a:t>Mozilla/5.0 (Windows NT 6.1; WOW64) </a:t>
            </a:r>
            <a:r>
              <a:rPr lang="en-US" sz="1050" dirty="0" err="1"/>
              <a:t>AppleWebKit</a:t>
            </a:r>
            <a:r>
              <a:rPr lang="en-US" sz="1050" dirty="0"/>
              <a:t>/537.36 (KHTML, like Gecko) Chrome/32.0.1700.76 Safari/537.36</a:t>
            </a:r>
          </a:p>
          <a:p>
            <a:pPr marL="0" indent="0">
              <a:buNone/>
            </a:pPr>
            <a:r>
              <a:rPr lang="en-US" sz="1050" dirty="0" smtClean="0"/>
              <a:t>2,813 </a:t>
            </a:r>
            <a:r>
              <a:rPr lang="en-US" sz="1050" dirty="0"/>
              <a:t>Mozilla/5.0 (Windows NT 6.1) </a:t>
            </a:r>
            <a:r>
              <a:rPr lang="en-US" sz="1050" dirty="0" err="1"/>
              <a:t>AppleWebKit</a:t>
            </a:r>
            <a:r>
              <a:rPr lang="en-US" sz="1050" dirty="0"/>
              <a:t>/537.36 (KHTML, like Gecko) Chrome/33.0.1750.154 Safari/537.36</a:t>
            </a:r>
          </a:p>
          <a:p>
            <a:pPr marL="0" indent="0">
              <a:buNone/>
            </a:pPr>
            <a:r>
              <a:rPr lang="pl-PL" sz="1050" dirty="0" smtClean="0"/>
              <a:t>2,813 </a:t>
            </a:r>
            <a:r>
              <a:rPr lang="pl-PL" sz="1050" dirty="0"/>
              <a:t>Mozilla/5.0 (Windows NT 6.1; WOW64;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2,765 </a:t>
            </a:r>
            <a:r>
              <a:rPr lang="en-US" sz="1050" dirty="0"/>
              <a:t>Mozilla/5.0 (Windows NT 6.1; WOW64) </a:t>
            </a:r>
            <a:r>
              <a:rPr lang="en-US" sz="1050" dirty="0" err="1"/>
              <a:t>AppleWebKit</a:t>
            </a:r>
            <a:r>
              <a:rPr lang="en-US" sz="1050" dirty="0"/>
              <a:t>/537.1 (KHTML, like Gecko) Chrome/21.0.1180.89 Safari/537.1</a:t>
            </a:r>
          </a:p>
          <a:p>
            <a:pPr marL="0" indent="0">
              <a:buNone/>
            </a:pPr>
            <a:r>
              <a:rPr lang="en-US" sz="1050" dirty="0" smtClean="0"/>
              <a:t>2,653 </a:t>
            </a:r>
            <a:r>
              <a:rPr lang="en-US" sz="1050" dirty="0"/>
              <a:t>Mozilla/5.0 (Windows NT 6.1; WOW64) </a:t>
            </a:r>
            <a:r>
              <a:rPr lang="en-US" sz="1050" dirty="0" err="1"/>
              <a:t>AppleWebKit</a:t>
            </a:r>
            <a:r>
              <a:rPr lang="en-US" sz="1050" dirty="0"/>
              <a:t>/537.36 (KHTML, like Gecko) Chrome/33.0.1750.117 Safari/537.36</a:t>
            </a:r>
          </a:p>
          <a:p>
            <a:pPr marL="0" indent="0">
              <a:buNone/>
            </a:pPr>
            <a:r>
              <a:rPr lang="en-US" sz="1050" dirty="0" smtClean="0"/>
              <a:t>2,651 </a:t>
            </a:r>
            <a:r>
              <a:rPr lang="en-US" sz="1050" dirty="0"/>
              <a:t>Mozilla/5.0 (Windows NT 6.1; WOW64) </a:t>
            </a:r>
            <a:r>
              <a:rPr lang="en-US" sz="1050" dirty="0" err="1"/>
              <a:t>AppleWebKit</a:t>
            </a:r>
            <a:r>
              <a:rPr lang="en-US" sz="1050" dirty="0"/>
              <a:t>/537.36 (KHTML, like Gecko) Chrome/34.0.1847.131 Safari/537.36</a:t>
            </a:r>
          </a:p>
          <a:p>
            <a:pPr marL="0" indent="0">
              <a:buNone/>
            </a:pPr>
            <a:r>
              <a:rPr lang="en-US" sz="1050" dirty="0" smtClean="0"/>
              <a:t>2,416 </a:t>
            </a:r>
            <a:r>
              <a:rPr lang="en-US" sz="1050" dirty="0"/>
              <a:t>Mozilla/5.0 (Windows NT 6.1; WOW64) </a:t>
            </a:r>
            <a:r>
              <a:rPr lang="en-US" sz="1050" dirty="0" err="1"/>
              <a:t>AppleWebKit</a:t>
            </a:r>
            <a:r>
              <a:rPr lang="en-US" sz="1050" dirty="0"/>
              <a:t>/537.36 (KHTML, like Gecko) Chrome/34.0.1847.116 Safari/537.36</a:t>
            </a:r>
          </a:p>
          <a:p>
            <a:pPr marL="0" indent="0">
              <a:buNone/>
            </a:pPr>
            <a:r>
              <a:rPr lang="pl-PL" sz="1050" dirty="0" smtClean="0"/>
              <a:t>2,238 </a:t>
            </a:r>
            <a:r>
              <a:rPr lang="pl-PL" sz="1050" dirty="0"/>
              <a:t>Mozilla/5.0 (Windows NT 6.1; rv:26.0) </a:t>
            </a:r>
            <a:r>
              <a:rPr lang="pl-PL" sz="1050" dirty="0" err="1"/>
              <a:t>Gecko</a:t>
            </a:r>
            <a:r>
              <a:rPr lang="pl-PL" sz="1050" dirty="0"/>
              <a:t>/20100101 </a:t>
            </a:r>
            <a:r>
              <a:rPr lang="pl-PL" sz="1050" dirty="0" err="1"/>
              <a:t>Firefox</a:t>
            </a:r>
            <a:r>
              <a:rPr lang="pl-PL" sz="1050" dirty="0"/>
              <a:t>/26.0</a:t>
            </a:r>
          </a:p>
          <a:p>
            <a:pPr marL="0" indent="0">
              <a:buNone/>
            </a:pPr>
            <a:r>
              <a:rPr lang="pl-PL" sz="1050" dirty="0" smtClean="0"/>
              <a:t>2,222 </a:t>
            </a:r>
            <a:r>
              <a:rPr lang="pl-PL" sz="1050" dirty="0"/>
              <a:t>Mozilla/5.0 (Windows NT 5.1;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2,142 </a:t>
            </a:r>
            <a:r>
              <a:rPr lang="en-US" sz="1050" dirty="0"/>
              <a:t>Mozilla/5.0 (Windows NT 5.1) </a:t>
            </a:r>
            <a:r>
              <a:rPr lang="en-US" sz="1050" dirty="0" err="1"/>
              <a:t>AppleWebKit</a:t>
            </a:r>
            <a:r>
              <a:rPr lang="en-US" sz="1050" dirty="0"/>
              <a:t>/537.36 (KHTML, like Gecko) Chrome/32.0.1700.107 Safari/537.36</a:t>
            </a:r>
          </a:p>
          <a:p>
            <a:pPr marL="0" indent="0">
              <a:buNone/>
            </a:pPr>
            <a:r>
              <a:rPr lang="pl-PL" sz="1050" dirty="0" smtClean="0"/>
              <a:t>2,043 </a:t>
            </a:r>
            <a:r>
              <a:rPr lang="pl-PL" sz="1050" dirty="0"/>
              <a:t>Mozilla/5.0 (Windows NT 6.1; WOW64; rv:28.0) </a:t>
            </a:r>
            <a:r>
              <a:rPr lang="pl-PL" sz="1050" dirty="0" err="1"/>
              <a:t>Gecko</a:t>
            </a:r>
            <a:r>
              <a:rPr lang="pl-PL" sz="1050" dirty="0"/>
              <a:t>/20100101 </a:t>
            </a:r>
            <a:r>
              <a:rPr lang="pl-PL" sz="1050" dirty="0" err="1"/>
              <a:t>Firefox</a:t>
            </a:r>
            <a:r>
              <a:rPr lang="pl-PL" sz="1050" dirty="0"/>
              <a:t>/28.0</a:t>
            </a:r>
          </a:p>
          <a:p>
            <a:pPr marL="0" indent="0">
              <a:buNone/>
            </a:pPr>
            <a:r>
              <a:rPr lang="en-US" sz="1050" dirty="0" smtClean="0"/>
              <a:t>2,028 </a:t>
            </a:r>
            <a:r>
              <a:rPr lang="en-US" sz="1050" dirty="0"/>
              <a:t>Mozilla/5.0 (Windows NT 5.1) </a:t>
            </a:r>
            <a:r>
              <a:rPr lang="en-US" sz="1050" dirty="0" err="1"/>
              <a:t>AppleWebKit</a:t>
            </a:r>
            <a:r>
              <a:rPr lang="en-US" sz="1050" dirty="0"/>
              <a:t>/537.36 (KHTML, like Gecko) Chrome/31.0.1650.63 Safari/537.36</a:t>
            </a:r>
          </a:p>
          <a:p>
            <a:pPr marL="0" indent="0">
              <a:buNone/>
            </a:pPr>
            <a:r>
              <a:rPr lang="en-US" sz="1050" dirty="0" smtClean="0"/>
              <a:t>1,965 </a:t>
            </a:r>
            <a:r>
              <a:rPr lang="en-US" sz="1050" dirty="0"/>
              <a:t>Mozilla/5.0 (Windows NT 6.1) </a:t>
            </a:r>
            <a:r>
              <a:rPr lang="en-US" sz="1050" dirty="0" err="1"/>
              <a:t>AppleWebKit</a:t>
            </a:r>
            <a:r>
              <a:rPr lang="en-US" sz="1050" dirty="0"/>
              <a:t>/537.36 (KHTML, like Gecko) Chrome/32.0.1700.76 Safari/537.36</a:t>
            </a:r>
          </a:p>
          <a:p>
            <a:pPr marL="0" indent="0">
              <a:buNone/>
            </a:pPr>
            <a:r>
              <a:rPr lang="pl-PL" sz="1050" dirty="0" smtClean="0"/>
              <a:t>1,876 </a:t>
            </a:r>
            <a:r>
              <a:rPr lang="pl-PL" sz="1050" dirty="0"/>
              <a:t>Mozilla/5.0 (Windows NT 6.1;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1,846 </a:t>
            </a:r>
            <a:r>
              <a:rPr lang="en-US" sz="1050" dirty="0"/>
              <a:t>Mozilla/5.0 (Windows NT 6.1) </a:t>
            </a:r>
            <a:r>
              <a:rPr lang="en-US" sz="1050" dirty="0" err="1"/>
              <a:t>AppleWebKit</a:t>
            </a:r>
            <a:r>
              <a:rPr lang="en-US" sz="1050" dirty="0"/>
              <a:t>/537.36 (KHTML, like Gecko) Chrome/34.0.1847.131 Safari/537.36</a:t>
            </a:r>
          </a:p>
          <a:p>
            <a:pPr marL="0" indent="0">
              <a:buNone/>
            </a:pPr>
            <a:r>
              <a:rPr lang="en-US" sz="1050" dirty="0" smtClean="0"/>
              <a:t>1,813 </a:t>
            </a:r>
            <a:r>
              <a:rPr lang="en-US" sz="1050" dirty="0"/>
              <a:t>Mozilla/5.0 (Windows NT 6.1; WOW64) </a:t>
            </a:r>
            <a:r>
              <a:rPr lang="en-US" sz="1050" dirty="0" err="1"/>
              <a:t>AppleWebKit</a:t>
            </a:r>
            <a:r>
              <a:rPr lang="en-US" sz="1050" dirty="0"/>
              <a:t>/537.36 (KHTML, like Gecko) Chrome/32.0.1700.102 Safari/537.36</a:t>
            </a:r>
          </a:p>
        </p:txBody>
      </p:sp>
      <p:sp>
        <p:nvSpPr>
          <p:cNvPr id="4" name="TextBox 3"/>
          <p:cNvSpPr txBox="1"/>
          <p:nvPr/>
        </p:nvSpPr>
        <p:spPr>
          <a:xfrm>
            <a:off x="3972217" y="3131333"/>
            <a:ext cx="4714583" cy="923330"/>
          </a:xfrm>
          <a:prstGeom prst="rect">
            <a:avLst/>
          </a:prstGeom>
          <a:solidFill>
            <a:schemeClr val="bg1"/>
          </a:solidFill>
        </p:spPr>
        <p:txBody>
          <a:bodyPr wrap="square" rtlCol="0">
            <a:spAutoFit/>
          </a:bodyPr>
          <a:lstStyle/>
          <a:p>
            <a:r>
              <a:rPr lang="en-US" dirty="0" smtClean="0">
                <a:latin typeface="AhnbergHand"/>
                <a:cs typeface="AhnbergHand"/>
              </a:rPr>
              <a:t>Many of the stalked end systems appear to be using Windows OS platforms!</a:t>
            </a:r>
            <a:endParaRPr lang="en-US" dirty="0">
              <a:latin typeface="AhnbergHand"/>
              <a:cs typeface="AhnbergHand"/>
            </a:endParaRPr>
          </a:p>
        </p:txBody>
      </p:sp>
      <p:sp>
        <p:nvSpPr>
          <p:cNvPr id="5" name="Freeform 4"/>
          <p:cNvSpPr/>
          <p:nvPr/>
        </p:nvSpPr>
        <p:spPr>
          <a:xfrm>
            <a:off x="1554529" y="1332733"/>
            <a:ext cx="1401329" cy="5126766"/>
          </a:xfrm>
          <a:custGeom>
            <a:avLst/>
            <a:gdLst>
              <a:gd name="connsiteX0" fmla="*/ 1280905 w 1745549"/>
              <a:gd name="connsiteY0" fmla="*/ 419061 h 5126766"/>
              <a:gd name="connsiteX1" fmla="*/ 974371 w 1745549"/>
              <a:gd name="connsiteY1" fmla="*/ 112497 h 5126766"/>
              <a:gd name="connsiteX2" fmla="*/ 54771 w 1745549"/>
              <a:gd name="connsiteY2" fmla="*/ 221984 h 5126766"/>
              <a:gd name="connsiteX3" fmla="*/ 109509 w 1745549"/>
              <a:gd name="connsiteY3" fmla="*/ 2521214 h 5126766"/>
              <a:gd name="connsiteX4" fmla="*/ 142352 w 1745549"/>
              <a:gd name="connsiteY4" fmla="*/ 4908033 h 5126766"/>
              <a:gd name="connsiteX5" fmla="*/ 558362 w 1745549"/>
              <a:gd name="connsiteY5" fmla="*/ 5028469 h 5126766"/>
              <a:gd name="connsiteX6" fmla="*/ 1061952 w 1745549"/>
              <a:gd name="connsiteY6" fmla="*/ 4995623 h 5126766"/>
              <a:gd name="connsiteX7" fmla="*/ 1313748 w 1745549"/>
              <a:gd name="connsiteY7" fmla="*/ 4437239 h 5126766"/>
              <a:gd name="connsiteX8" fmla="*/ 1740705 w 1745549"/>
              <a:gd name="connsiteY8" fmla="*/ 2543111 h 5126766"/>
              <a:gd name="connsiteX9" fmla="*/ 1510805 w 1745549"/>
              <a:gd name="connsiteY9" fmla="*/ 1360650 h 5126766"/>
              <a:gd name="connsiteX10" fmla="*/ 1007214 w 1745549"/>
              <a:gd name="connsiteY10" fmla="*/ 232933 h 51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5549" h="5126766">
                <a:moveTo>
                  <a:pt x="1280905" y="419061"/>
                </a:moveTo>
                <a:cubicBezTo>
                  <a:pt x="1229816" y="282202"/>
                  <a:pt x="1178727" y="145343"/>
                  <a:pt x="974371" y="112497"/>
                </a:cubicBezTo>
                <a:cubicBezTo>
                  <a:pt x="770015" y="79651"/>
                  <a:pt x="198915" y="-179469"/>
                  <a:pt x="54771" y="221984"/>
                </a:cubicBezTo>
                <a:cubicBezTo>
                  <a:pt x="-89373" y="623437"/>
                  <a:pt x="94912" y="1740206"/>
                  <a:pt x="109509" y="2521214"/>
                </a:cubicBezTo>
                <a:cubicBezTo>
                  <a:pt x="124106" y="3302222"/>
                  <a:pt x="67543" y="4490157"/>
                  <a:pt x="142352" y="4908033"/>
                </a:cubicBezTo>
                <a:cubicBezTo>
                  <a:pt x="217161" y="5325909"/>
                  <a:pt x="405095" y="5013871"/>
                  <a:pt x="558362" y="5028469"/>
                </a:cubicBezTo>
                <a:cubicBezTo>
                  <a:pt x="711629" y="5043067"/>
                  <a:pt x="936054" y="5094161"/>
                  <a:pt x="1061952" y="4995623"/>
                </a:cubicBezTo>
                <a:cubicBezTo>
                  <a:pt x="1187850" y="4897085"/>
                  <a:pt x="1200623" y="4845991"/>
                  <a:pt x="1313748" y="4437239"/>
                </a:cubicBezTo>
                <a:cubicBezTo>
                  <a:pt x="1426873" y="4028487"/>
                  <a:pt x="1707862" y="3055876"/>
                  <a:pt x="1740705" y="2543111"/>
                </a:cubicBezTo>
                <a:cubicBezTo>
                  <a:pt x="1773548" y="2030346"/>
                  <a:pt x="1633053" y="1745680"/>
                  <a:pt x="1510805" y="1360650"/>
                </a:cubicBezTo>
                <a:cubicBezTo>
                  <a:pt x="1388557" y="975620"/>
                  <a:pt x="1197885" y="604276"/>
                  <a:pt x="1007214" y="232933"/>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3220413" y="3875844"/>
            <a:ext cx="2258860" cy="863444"/>
          </a:xfrm>
          <a:custGeom>
            <a:avLst/>
            <a:gdLst>
              <a:gd name="connsiteX0" fmla="*/ 2253397 w 2258860"/>
              <a:gd name="connsiteY0" fmla="*/ 0 h 863444"/>
              <a:gd name="connsiteX1" fmla="*/ 2012550 w 2258860"/>
              <a:gd name="connsiteY1" fmla="*/ 821154 h 863444"/>
              <a:gd name="connsiteX2" fmla="*/ 655045 w 2258860"/>
              <a:gd name="connsiteY2" fmla="*/ 700718 h 863444"/>
              <a:gd name="connsiteX3" fmla="*/ 41978 w 2258860"/>
              <a:gd name="connsiteY3" fmla="*/ 317513 h 863444"/>
              <a:gd name="connsiteX4" fmla="*/ 293773 w 2258860"/>
              <a:gd name="connsiteY4" fmla="*/ 197077 h 863444"/>
              <a:gd name="connsiteX5" fmla="*/ 20083 w 2258860"/>
              <a:gd name="connsiteY5" fmla="*/ 229923 h 863444"/>
              <a:gd name="connsiteX6" fmla="*/ 41978 w 2258860"/>
              <a:gd name="connsiteY6" fmla="*/ 580282 h 8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860" h="863444">
                <a:moveTo>
                  <a:pt x="2253397" y="0"/>
                </a:moveTo>
                <a:cubicBezTo>
                  <a:pt x="2266169" y="352184"/>
                  <a:pt x="2278942" y="704368"/>
                  <a:pt x="2012550" y="821154"/>
                </a:cubicBezTo>
                <a:cubicBezTo>
                  <a:pt x="1746158" y="937940"/>
                  <a:pt x="983474" y="784658"/>
                  <a:pt x="655045" y="700718"/>
                </a:cubicBezTo>
                <a:cubicBezTo>
                  <a:pt x="326616" y="616778"/>
                  <a:pt x="102190" y="401453"/>
                  <a:pt x="41978" y="317513"/>
                </a:cubicBezTo>
                <a:cubicBezTo>
                  <a:pt x="-18234" y="233573"/>
                  <a:pt x="297422" y="211675"/>
                  <a:pt x="293773" y="197077"/>
                </a:cubicBezTo>
                <a:cubicBezTo>
                  <a:pt x="290124" y="182479"/>
                  <a:pt x="62049" y="166056"/>
                  <a:pt x="20083" y="229923"/>
                </a:cubicBezTo>
                <a:cubicBezTo>
                  <a:pt x="-21883" y="293790"/>
                  <a:pt x="10047" y="437036"/>
                  <a:pt x="41978" y="580282"/>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8512299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4,641 </a:t>
            </a:r>
            <a:r>
              <a:rPr lang="en-US" sz="1050" dirty="0"/>
              <a:t>Mozilla/5.0 (Windows NT 6.1; WOW64) </a:t>
            </a:r>
            <a:r>
              <a:rPr lang="en-US" sz="1050" dirty="0" err="1"/>
              <a:t>AppleWebKit</a:t>
            </a:r>
            <a:r>
              <a:rPr lang="en-US" sz="1050" dirty="0"/>
              <a:t>/537.36 (KHTML, like Gecko) Chrome/31.0.1650.63 Safari/537.36</a:t>
            </a:r>
          </a:p>
          <a:p>
            <a:pPr marL="0" indent="0">
              <a:buNone/>
            </a:pPr>
            <a:r>
              <a:rPr lang="en-US" sz="1050" dirty="0" smtClean="0"/>
              <a:t>3,382 </a:t>
            </a:r>
            <a:r>
              <a:rPr lang="en-US" sz="1050" dirty="0"/>
              <a:t>Mozilla/5.0 (Windows NT 6.1) </a:t>
            </a:r>
            <a:r>
              <a:rPr lang="en-US" sz="1050" dirty="0" err="1"/>
              <a:t>AppleWebKit</a:t>
            </a:r>
            <a:r>
              <a:rPr lang="en-US" sz="1050" dirty="0"/>
              <a:t>/537.36 (KHTML, like Gecko) Chrome/31.0.1650.63 Safari/537.36</a:t>
            </a:r>
          </a:p>
          <a:p>
            <a:pPr marL="0" indent="0">
              <a:buNone/>
            </a:pPr>
            <a:r>
              <a:rPr lang="pl-PL" sz="1050" dirty="0" smtClean="0"/>
              <a:t>3,265 </a:t>
            </a:r>
            <a:r>
              <a:rPr lang="pl-PL" sz="1050" dirty="0"/>
              <a:t>Mozilla/5.0 (Windows NT 6.1; WOW64;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3,084 </a:t>
            </a:r>
            <a:r>
              <a:rPr lang="en-US" sz="1050" dirty="0"/>
              <a:t>Mozilla/5.0 (Windows NT 6.1) </a:t>
            </a:r>
            <a:r>
              <a:rPr lang="en-US" sz="1050" dirty="0" err="1"/>
              <a:t>AppleWebKit</a:t>
            </a:r>
            <a:r>
              <a:rPr lang="en-US" sz="1050" dirty="0"/>
              <a:t>/537.36 (KHTML, like Gecko) Chrome/32.0.1700.107 Safari/537.36</a:t>
            </a:r>
          </a:p>
          <a:p>
            <a:pPr marL="0" indent="0">
              <a:buNone/>
            </a:pPr>
            <a:r>
              <a:rPr lang="en-US" sz="1050" dirty="0" smtClean="0"/>
              <a:t>2,915 </a:t>
            </a:r>
            <a:r>
              <a:rPr lang="en-US" sz="1050" dirty="0"/>
              <a:t>Mozilla/5.0 (Windows NT 6.1; WOW64) </a:t>
            </a:r>
            <a:r>
              <a:rPr lang="en-US" sz="1050" dirty="0" err="1"/>
              <a:t>AppleWebKit</a:t>
            </a:r>
            <a:r>
              <a:rPr lang="en-US" sz="1050" dirty="0"/>
              <a:t>/537.36 (KHTML, like Gecko) Chrome/32.0.1700.76 Safari/537.36</a:t>
            </a:r>
          </a:p>
          <a:p>
            <a:pPr marL="0" indent="0">
              <a:buNone/>
            </a:pPr>
            <a:r>
              <a:rPr lang="en-US" sz="1050" dirty="0" smtClean="0"/>
              <a:t>2,813 </a:t>
            </a:r>
            <a:r>
              <a:rPr lang="en-US" sz="1050" dirty="0"/>
              <a:t>Mozilla/5.0 (Windows NT 6.1) </a:t>
            </a:r>
            <a:r>
              <a:rPr lang="en-US" sz="1050" dirty="0" err="1"/>
              <a:t>AppleWebKit</a:t>
            </a:r>
            <a:r>
              <a:rPr lang="en-US" sz="1050" dirty="0"/>
              <a:t>/537.36 (KHTML, like Gecko) Chrome/33.0.1750.154 Safari/537.36</a:t>
            </a:r>
          </a:p>
          <a:p>
            <a:pPr marL="0" indent="0">
              <a:buNone/>
            </a:pPr>
            <a:r>
              <a:rPr lang="pl-PL" sz="1050" dirty="0" smtClean="0"/>
              <a:t>2,813 </a:t>
            </a:r>
            <a:r>
              <a:rPr lang="pl-PL" sz="1050" dirty="0"/>
              <a:t>Mozilla/5.0 (Windows NT 6.1; WOW64;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2,765 </a:t>
            </a:r>
            <a:r>
              <a:rPr lang="en-US" sz="1050" dirty="0"/>
              <a:t>Mozilla/5.0 (Windows NT 6.1; WOW64) </a:t>
            </a:r>
            <a:r>
              <a:rPr lang="en-US" sz="1050" dirty="0" err="1"/>
              <a:t>AppleWebKit</a:t>
            </a:r>
            <a:r>
              <a:rPr lang="en-US" sz="1050" dirty="0"/>
              <a:t>/537.1 (KHTML, like Gecko) Chrome/21.0.1180.89 Safari/537.1</a:t>
            </a:r>
          </a:p>
          <a:p>
            <a:pPr marL="0" indent="0">
              <a:buNone/>
            </a:pPr>
            <a:r>
              <a:rPr lang="en-US" sz="1050" dirty="0" smtClean="0"/>
              <a:t>2,653 </a:t>
            </a:r>
            <a:r>
              <a:rPr lang="en-US" sz="1050" dirty="0"/>
              <a:t>Mozilla/5.0 (Windows NT 6.1; WOW64) </a:t>
            </a:r>
            <a:r>
              <a:rPr lang="en-US" sz="1050" dirty="0" err="1"/>
              <a:t>AppleWebKit</a:t>
            </a:r>
            <a:r>
              <a:rPr lang="en-US" sz="1050" dirty="0"/>
              <a:t>/537.36 (KHTML, like Gecko) Chrome/33.0.1750.117 Safari/537.36</a:t>
            </a:r>
          </a:p>
          <a:p>
            <a:pPr marL="0" indent="0">
              <a:buNone/>
            </a:pPr>
            <a:r>
              <a:rPr lang="en-US" sz="1050" dirty="0" smtClean="0"/>
              <a:t>2,651 </a:t>
            </a:r>
            <a:r>
              <a:rPr lang="en-US" sz="1050" dirty="0"/>
              <a:t>Mozilla/5.0 (Windows NT 6.1; WOW64) </a:t>
            </a:r>
            <a:r>
              <a:rPr lang="en-US" sz="1050" dirty="0" err="1"/>
              <a:t>AppleWebKit</a:t>
            </a:r>
            <a:r>
              <a:rPr lang="en-US" sz="1050" dirty="0"/>
              <a:t>/537.36 (KHTML, like Gecko) Chrome/34.0.1847.131 Safari/537.36</a:t>
            </a:r>
          </a:p>
          <a:p>
            <a:pPr marL="0" indent="0">
              <a:buNone/>
            </a:pPr>
            <a:r>
              <a:rPr lang="en-US" sz="1050" dirty="0" smtClean="0"/>
              <a:t>2,416 </a:t>
            </a:r>
            <a:r>
              <a:rPr lang="en-US" sz="1050" dirty="0"/>
              <a:t>Mozilla/5.0 (Windows NT 6.1; WOW64) </a:t>
            </a:r>
            <a:r>
              <a:rPr lang="en-US" sz="1050" dirty="0" err="1"/>
              <a:t>AppleWebKit</a:t>
            </a:r>
            <a:r>
              <a:rPr lang="en-US" sz="1050" dirty="0"/>
              <a:t>/537.36 (KHTML, like Gecko) Chrome/34.0.1847.116 Safari/537.36</a:t>
            </a:r>
          </a:p>
          <a:p>
            <a:pPr marL="0" indent="0">
              <a:buNone/>
            </a:pPr>
            <a:r>
              <a:rPr lang="pl-PL" sz="1050" dirty="0" smtClean="0"/>
              <a:t>2,238 </a:t>
            </a:r>
            <a:r>
              <a:rPr lang="pl-PL" sz="1050" dirty="0"/>
              <a:t>Mozilla/5.0 (Windows NT 6.1; rv:26.0) </a:t>
            </a:r>
            <a:r>
              <a:rPr lang="pl-PL" sz="1050" dirty="0" err="1"/>
              <a:t>Gecko</a:t>
            </a:r>
            <a:r>
              <a:rPr lang="pl-PL" sz="1050" dirty="0"/>
              <a:t>/20100101 </a:t>
            </a:r>
            <a:r>
              <a:rPr lang="pl-PL" sz="1050" dirty="0" err="1"/>
              <a:t>Firefox</a:t>
            </a:r>
            <a:r>
              <a:rPr lang="pl-PL" sz="1050" dirty="0"/>
              <a:t>/26.0</a:t>
            </a:r>
          </a:p>
          <a:p>
            <a:pPr marL="0" indent="0">
              <a:buNone/>
            </a:pPr>
            <a:r>
              <a:rPr lang="pl-PL" sz="1050" dirty="0" smtClean="0"/>
              <a:t>2,222 </a:t>
            </a:r>
            <a:r>
              <a:rPr lang="pl-PL" sz="1050" dirty="0"/>
              <a:t>Mozilla/5.0 (Windows NT 5.1;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2,142 </a:t>
            </a:r>
            <a:r>
              <a:rPr lang="en-US" sz="1050" dirty="0"/>
              <a:t>Mozilla/5.0 (Windows NT 5.1) </a:t>
            </a:r>
            <a:r>
              <a:rPr lang="en-US" sz="1050" dirty="0" err="1"/>
              <a:t>AppleWebKit</a:t>
            </a:r>
            <a:r>
              <a:rPr lang="en-US" sz="1050" dirty="0"/>
              <a:t>/537.36 (KHTML, like Gecko) Chrome/32.0.1700.107 Safari/537.36</a:t>
            </a:r>
          </a:p>
          <a:p>
            <a:pPr marL="0" indent="0">
              <a:buNone/>
            </a:pPr>
            <a:r>
              <a:rPr lang="pl-PL" sz="1050" dirty="0" smtClean="0"/>
              <a:t>2,043 </a:t>
            </a:r>
            <a:r>
              <a:rPr lang="pl-PL" sz="1050" dirty="0"/>
              <a:t>Mozilla/5.0 (Windows NT 6.1; WOW64; rv:28.0) </a:t>
            </a:r>
            <a:r>
              <a:rPr lang="pl-PL" sz="1050" dirty="0" err="1"/>
              <a:t>Gecko</a:t>
            </a:r>
            <a:r>
              <a:rPr lang="pl-PL" sz="1050" dirty="0"/>
              <a:t>/20100101 </a:t>
            </a:r>
            <a:r>
              <a:rPr lang="pl-PL" sz="1050" dirty="0" err="1"/>
              <a:t>Firefox</a:t>
            </a:r>
            <a:r>
              <a:rPr lang="pl-PL" sz="1050" dirty="0"/>
              <a:t>/28.0</a:t>
            </a:r>
          </a:p>
          <a:p>
            <a:pPr marL="0" indent="0">
              <a:buNone/>
            </a:pPr>
            <a:r>
              <a:rPr lang="en-US" sz="1050" dirty="0" smtClean="0"/>
              <a:t>2,028 </a:t>
            </a:r>
            <a:r>
              <a:rPr lang="en-US" sz="1050" dirty="0"/>
              <a:t>Mozilla/5.0 (Windows NT 5.1) </a:t>
            </a:r>
            <a:r>
              <a:rPr lang="en-US" sz="1050" dirty="0" err="1"/>
              <a:t>AppleWebKit</a:t>
            </a:r>
            <a:r>
              <a:rPr lang="en-US" sz="1050" dirty="0"/>
              <a:t>/537.36 (KHTML, like Gecko) Chrome/31.0.1650.63 Safari/537.36</a:t>
            </a:r>
          </a:p>
          <a:p>
            <a:pPr marL="0" indent="0">
              <a:buNone/>
            </a:pPr>
            <a:r>
              <a:rPr lang="en-US" sz="1050" dirty="0" smtClean="0"/>
              <a:t>1,965 </a:t>
            </a:r>
            <a:r>
              <a:rPr lang="en-US" sz="1050" dirty="0"/>
              <a:t>Mozilla/5.0 (Windows NT 6.1) </a:t>
            </a:r>
            <a:r>
              <a:rPr lang="en-US" sz="1050" dirty="0" err="1"/>
              <a:t>AppleWebKit</a:t>
            </a:r>
            <a:r>
              <a:rPr lang="en-US" sz="1050" dirty="0"/>
              <a:t>/537.36 (KHTML, like Gecko) Chrome/32.0.1700.76 Safari/537.36</a:t>
            </a:r>
          </a:p>
          <a:p>
            <a:pPr marL="0" indent="0">
              <a:buNone/>
            </a:pPr>
            <a:r>
              <a:rPr lang="pl-PL" sz="1050" dirty="0" smtClean="0"/>
              <a:t>1,876 </a:t>
            </a:r>
            <a:r>
              <a:rPr lang="pl-PL" sz="1050" dirty="0"/>
              <a:t>Mozilla/5.0 (Windows NT 6.1;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1,846 </a:t>
            </a:r>
            <a:r>
              <a:rPr lang="en-US" sz="1050" dirty="0"/>
              <a:t>Mozilla/5.0 (Windows NT 6.1) </a:t>
            </a:r>
            <a:r>
              <a:rPr lang="en-US" sz="1050" dirty="0" err="1"/>
              <a:t>AppleWebKit</a:t>
            </a:r>
            <a:r>
              <a:rPr lang="en-US" sz="1050" dirty="0"/>
              <a:t>/537.36 (KHTML, like Gecko) Chrome/34.0.1847.131 Safari/537.36</a:t>
            </a:r>
          </a:p>
          <a:p>
            <a:pPr marL="0" indent="0">
              <a:buNone/>
            </a:pPr>
            <a:r>
              <a:rPr lang="en-US" sz="1050" dirty="0" smtClean="0"/>
              <a:t>1,813 </a:t>
            </a:r>
            <a:r>
              <a:rPr lang="en-US" sz="1050" dirty="0"/>
              <a:t>Mozilla/5.0 (Windows NT 6.1; WOW64) </a:t>
            </a:r>
            <a:r>
              <a:rPr lang="en-US" sz="1050" dirty="0" err="1"/>
              <a:t>AppleWebKit</a:t>
            </a:r>
            <a:r>
              <a:rPr lang="en-US" sz="1050" dirty="0"/>
              <a:t>/537.36 (KHTML, like Gecko) Chrome/32.0.1700.102 Safari/537.36</a:t>
            </a:r>
          </a:p>
        </p:txBody>
      </p:sp>
      <p:sp>
        <p:nvSpPr>
          <p:cNvPr id="4" name="TextBox 3"/>
          <p:cNvSpPr txBox="1"/>
          <p:nvPr/>
        </p:nvSpPr>
        <p:spPr>
          <a:xfrm>
            <a:off x="149408" y="3232179"/>
            <a:ext cx="4714583" cy="646331"/>
          </a:xfrm>
          <a:prstGeom prst="rect">
            <a:avLst/>
          </a:prstGeom>
          <a:solidFill>
            <a:schemeClr val="bg1"/>
          </a:solidFill>
        </p:spPr>
        <p:txBody>
          <a:bodyPr wrap="square" rtlCol="0">
            <a:spAutoFit/>
          </a:bodyPr>
          <a:lstStyle/>
          <a:p>
            <a:r>
              <a:rPr lang="en-US" dirty="0" smtClean="0">
                <a:latin typeface="AhnbergHand"/>
                <a:cs typeface="AhnbergHand"/>
              </a:rPr>
              <a:t>Many of the stalked users browser appears to be Chrome!</a:t>
            </a:r>
            <a:endParaRPr lang="en-US" dirty="0">
              <a:latin typeface="AhnbergHand"/>
              <a:cs typeface="AhnbergHand"/>
            </a:endParaRPr>
          </a:p>
        </p:txBody>
      </p:sp>
      <p:sp>
        <p:nvSpPr>
          <p:cNvPr id="5" name="Freeform 4"/>
          <p:cNvSpPr/>
          <p:nvPr/>
        </p:nvSpPr>
        <p:spPr>
          <a:xfrm>
            <a:off x="4941118" y="1496231"/>
            <a:ext cx="1401329" cy="5126766"/>
          </a:xfrm>
          <a:custGeom>
            <a:avLst/>
            <a:gdLst>
              <a:gd name="connsiteX0" fmla="*/ 1280905 w 1745549"/>
              <a:gd name="connsiteY0" fmla="*/ 419061 h 5126766"/>
              <a:gd name="connsiteX1" fmla="*/ 974371 w 1745549"/>
              <a:gd name="connsiteY1" fmla="*/ 112497 h 5126766"/>
              <a:gd name="connsiteX2" fmla="*/ 54771 w 1745549"/>
              <a:gd name="connsiteY2" fmla="*/ 221984 h 5126766"/>
              <a:gd name="connsiteX3" fmla="*/ 109509 w 1745549"/>
              <a:gd name="connsiteY3" fmla="*/ 2521214 h 5126766"/>
              <a:gd name="connsiteX4" fmla="*/ 142352 w 1745549"/>
              <a:gd name="connsiteY4" fmla="*/ 4908033 h 5126766"/>
              <a:gd name="connsiteX5" fmla="*/ 558362 w 1745549"/>
              <a:gd name="connsiteY5" fmla="*/ 5028469 h 5126766"/>
              <a:gd name="connsiteX6" fmla="*/ 1061952 w 1745549"/>
              <a:gd name="connsiteY6" fmla="*/ 4995623 h 5126766"/>
              <a:gd name="connsiteX7" fmla="*/ 1313748 w 1745549"/>
              <a:gd name="connsiteY7" fmla="*/ 4437239 h 5126766"/>
              <a:gd name="connsiteX8" fmla="*/ 1740705 w 1745549"/>
              <a:gd name="connsiteY8" fmla="*/ 2543111 h 5126766"/>
              <a:gd name="connsiteX9" fmla="*/ 1510805 w 1745549"/>
              <a:gd name="connsiteY9" fmla="*/ 1360650 h 5126766"/>
              <a:gd name="connsiteX10" fmla="*/ 1007214 w 1745549"/>
              <a:gd name="connsiteY10" fmla="*/ 232933 h 51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5549" h="5126766">
                <a:moveTo>
                  <a:pt x="1280905" y="419061"/>
                </a:moveTo>
                <a:cubicBezTo>
                  <a:pt x="1229816" y="282202"/>
                  <a:pt x="1178727" y="145343"/>
                  <a:pt x="974371" y="112497"/>
                </a:cubicBezTo>
                <a:cubicBezTo>
                  <a:pt x="770015" y="79651"/>
                  <a:pt x="198915" y="-179469"/>
                  <a:pt x="54771" y="221984"/>
                </a:cubicBezTo>
                <a:cubicBezTo>
                  <a:pt x="-89373" y="623437"/>
                  <a:pt x="94912" y="1740206"/>
                  <a:pt x="109509" y="2521214"/>
                </a:cubicBezTo>
                <a:cubicBezTo>
                  <a:pt x="124106" y="3302222"/>
                  <a:pt x="67543" y="4490157"/>
                  <a:pt x="142352" y="4908033"/>
                </a:cubicBezTo>
                <a:cubicBezTo>
                  <a:pt x="217161" y="5325909"/>
                  <a:pt x="405095" y="5013871"/>
                  <a:pt x="558362" y="5028469"/>
                </a:cubicBezTo>
                <a:cubicBezTo>
                  <a:pt x="711629" y="5043067"/>
                  <a:pt x="936054" y="5094161"/>
                  <a:pt x="1061952" y="4995623"/>
                </a:cubicBezTo>
                <a:cubicBezTo>
                  <a:pt x="1187850" y="4897085"/>
                  <a:pt x="1200623" y="4845991"/>
                  <a:pt x="1313748" y="4437239"/>
                </a:cubicBezTo>
                <a:cubicBezTo>
                  <a:pt x="1426873" y="4028487"/>
                  <a:pt x="1707862" y="3055876"/>
                  <a:pt x="1740705" y="2543111"/>
                </a:cubicBezTo>
                <a:cubicBezTo>
                  <a:pt x="1773548" y="2030346"/>
                  <a:pt x="1633053" y="1745680"/>
                  <a:pt x="1510805" y="1360650"/>
                </a:cubicBezTo>
                <a:cubicBezTo>
                  <a:pt x="1388557" y="975620"/>
                  <a:pt x="1197885" y="604276"/>
                  <a:pt x="1007214" y="232933"/>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235672" y="3917671"/>
            <a:ext cx="2426533" cy="544824"/>
          </a:xfrm>
          <a:custGeom>
            <a:avLst/>
            <a:gdLst>
              <a:gd name="connsiteX0" fmla="*/ 354073 w 2426533"/>
              <a:gd name="connsiteY0" fmla="*/ 0 h 544824"/>
              <a:gd name="connsiteX1" fmla="*/ 63557 w 2426533"/>
              <a:gd name="connsiteY1" fmla="*/ 506310 h 544824"/>
              <a:gd name="connsiteX2" fmla="*/ 1433134 w 2426533"/>
              <a:gd name="connsiteY2" fmla="*/ 473109 h 544824"/>
              <a:gd name="connsiteX3" fmla="*/ 2395988 w 2426533"/>
              <a:gd name="connsiteY3" fmla="*/ 182604 h 544824"/>
              <a:gd name="connsiteX4" fmla="*/ 2063969 w 2426533"/>
              <a:gd name="connsiteY4" fmla="*/ 224104 h 544824"/>
              <a:gd name="connsiteX5" fmla="*/ 2412589 w 2426533"/>
              <a:gd name="connsiteY5" fmla="*/ 190904 h 544824"/>
              <a:gd name="connsiteX6" fmla="*/ 2362786 w 2426533"/>
              <a:gd name="connsiteY6" fmla="*/ 481409 h 54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6533" h="544824">
                <a:moveTo>
                  <a:pt x="354073" y="0"/>
                </a:moveTo>
                <a:cubicBezTo>
                  <a:pt x="118893" y="213729"/>
                  <a:pt x="-116286" y="427459"/>
                  <a:pt x="63557" y="506310"/>
                </a:cubicBezTo>
                <a:cubicBezTo>
                  <a:pt x="243400" y="585161"/>
                  <a:pt x="1044396" y="527060"/>
                  <a:pt x="1433134" y="473109"/>
                </a:cubicBezTo>
                <a:cubicBezTo>
                  <a:pt x="1821872" y="419158"/>
                  <a:pt x="2290849" y="224105"/>
                  <a:pt x="2395988" y="182604"/>
                </a:cubicBezTo>
                <a:cubicBezTo>
                  <a:pt x="2501127" y="141103"/>
                  <a:pt x="2061202" y="222721"/>
                  <a:pt x="2063969" y="224104"/>
                </a:cubicBezTo>
                <a:cubicBezTo>
                  <a:pt x="2066736" y="225487"/>
                  <a:pt x="2362786" y="148020"/>
                  <a:pt x="2412589" y="190904"/>
                </a:cubicBezTo>
                <a:cubicBezTo>
                  <a:pt x="2462392" y="233788"/>
                  <a:pt x="2362786" y="481409"/>
                  <a:pt x="2362786" y="481409"/>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87086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984807"/>
                </a:solidFill>
                <a:latin typeface="Powderfinger Type"/>
                <a:cs typeface="Powderfinger Type"/>
              </a:rPr>
              <a:t>Chrome/Windows Virus?</a:t>
            </a:r>
            <a:endParaRPr lang="en-US" sz="3600"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Are we seeing some viral spyware virus in Chrome &amp; Windows?</a:t>
            </a:r>
          </a:p>
        </p:txBody>
      </p:sp>
      <p:pic>
        <p:nvPicPr>
          <p:cNvPr id="4" name="Picture 3" descr="Screen Shot 2014-05-26 at 10.29.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26" y="589964"/>
            <a:ext cx="622648" cy="613558"/>
          </a:xfrm>
          <a:prstGeom prst="rect">
            <a:avLst/>
          </a:prstGeom>
        </p:spPr>
      </p:pic>
      <p:pic>
        <p:nvPicPr>
          <p:cNvPr id="5" name="Picture 4" descr="Screen Shot 2014-05-26 at 10.32.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065" y="369071"/>
            <a:ext cx="975411" cy="1048567"/>
          </a:xfrm>
          <a:prstGeom prst="rect">
            <a:avLst/>
          </a:prstGeom>
        </p:spPr>
      </p:pic>
    </p:spTree>
    <p:extLst>
      <p:ext uri="{BB962C8B-B14F-4D97-AF65-F5344CB8AC3E}">
        <p14:creationId xmlns:p14="http://schemas.microsoft.com/office/powerpoint/2010/main" val="33943324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It’s all about YOU</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a:xfrm>
            <a:off x="457200" y="1600200"/>
            <a:ext cx="5392497" cy="4857557"/>
          </a:xfrm>
        </p:spPr>
        <p:txBody>
          <a:bodyPr>
            <a:normAutofit fontScale="55000" lnSpcReduction="20000"/>
          </a:bodyPr>
          <a:lstStyle/>
          <a:p>
            <a:pPr marL="0" indent="0">
              <a:buNone/>
            </a:pPr>
            <a:r>
              <a:rPr lang="en-US" dirty="0"/>
              <a:t>These days technology has managed to create a mass market of customized individual markets - the market of one is now achievable, where each individual can be identified and </a:t>
            </a:r>
            <a:r>
              <a:rPr lang="en-US" dirty="0" smtClean="0"/>
              <a:t>targeted with products tailored to the individual’s perceived needs</a:t>
            </a:r>
            <a:endParaRPr lang="en-US" dirty="0"/>
          </a:p>
          <a:p>
            <a:pPr marL="0" indent="0">
              <a:buNone/>
            </a:pPr>
            <a:endParaRPr lang="en-US" dirty="0"/>
          </a:p>
          <a:p>
            <a:pPr marL="0" indent="0">
              <a:buNone/>
            </a:pPr>
            <a:r>
              <a:rPr lang="en-US" dirty="0"/>
              <a:t>And much of this </a:t>
            </a:r>
            <a:r>
              <a:rPr lang="en-US" dirty="0" smtClean="0"/>
              <a:t>intelligence </a:t>
            </a:r>
            <a:r>
              <a:rPr lang="en-US" dirty="0"/>
              <a:t>is </a:t>
            </a:r>
            <a:r>
              <a:rPr lang="en-US" dirty="0" smtClean="0"/>
              <a:t>gathered </a:t>
            </a:r>
            <a:r>
              <a:rPr lang="en-US" dirty="0"/>
              <a:t>by observing your online activities.</a:t>
            </a:r>
          </a:p>
          <a:p>
            <a:pPr marL="0" indent="0">
              <a:buNone/>
            </a:pPr>
            <a:endParaRPr lang="en-US" dirty="0"/>
          </a:p>
          <a:p>
            <a:pPr marL="0" indent="0">
              <a:buNone/>
            </a:pPr>
            <a:r>
              <a:rPr lang="en-US" dirty="0"/>
              <a:t>And it appears that </a:t>
            </a:r>
            <a:r>
              <a:rPr lang="en-US" dirty="0" smtClean="0"/>
              <a:t>online data gathering is </a:t>
            </a:r>
            <a:r>
              <a:rPr lang="en-US" dirty="0"/>
              <a:t>a widespread </a:t>
            </a:r>
            <a:r>
              <a:rPr lang="en-US" dirty="0" smtClean="0"/>
              <a:t>practice</a:t>
            </a:r>
            <a:r>
              <a:rPr lang="en-US" dirty="0"/>
              <a:t> </a:t>
            </a:r>
            <a:r>
              <a:rPr lang="en-US" dirty="0" smtClean="0"/>
              <a:t>involving </a:t>
            </a:r>
            <a:r>
              <a:rPr lang="en-US" dirty="0"/>
              <a:t>businesses, </a:t>
            </a:r>
            <a:r>
              <a:rPr lang="en-US" dirty="0" smtClean="0"/>
              <a:t>finance organizations, internet </a:t>
            </a:r>
            <a:r>
              <a:rPr lang="en-US" dirty="0"/>
              <a:t>service providers and government agencies</a:t>
            </a:r>
          </a:p>
          <a:p>
            <a:pPr marL="0" indent="0">
              <a:buNone/>
            </a:pPr>
            <a:endParaRPr lang="en-US" dirty="0"/>
          </a:p>
          <a:p>
            <a:pPr marL="0" indent="0">
              <a:buNone/>
            </a:pPr>
            <a:r>
              <a:rPr lang="en-US" dirty="0"/>
              <a:t>Some of this intelligence gathering is explicit, while other forms are more covert</a:t>
            </a:r>
            <a:r>
              <a:rPr lang="en-US" dirty="0" smtClean="0"/>
              <a:t>.</a:t>
            </a:r>
          </a:p>
          <a:p>
            <a:pPr marL="0" indent="0">
              <a:buNone/>
            </a:pPr>
            <a:endParaRPr lang="en-US" dirty="0"/>
          </a:p>
          <a:p>
            <a:pPr marL="0" indent="0">
              <a:buNone/>
            </a:pPr>
            <a:r>
              <a:rPr lang="en-US" dirty="0" smtClean="0"/>
              <a:t>Can we observe this activity?</a:t>
            </a:r>
            <a:endParaRPr lang="en-US" dirty="0"/>
          </a:p>
          <a:p>
            <a:pPr marL="0" indent="0">
              <a:buNone/>
            </a:pPr>
            <a:endParaRPr lang="en-US" dirty="0"/>
          </a:p>
        </p:txBody>
      </p:sp>
      <p:pic>
        <p:nvPicPr>
          <p:cNvPr id="4" name="Picture 3" descr="Screen Shot 2014-09-10 at 9.04.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771" y="1600200"/>
            <a:ext cx="2923774" cy="3882544"/>
          </a:xfrm>
          <a:prstGeom prst="rect">
            <a:avLst/>
          </a:prstGeom>
        </p:spPr>
      </p:pic>
    </p:spTree>
    <p:extLst>
      <p:ext uri="{BB962C8B-B14F-4D97-AF65-F5344CB8AC3E}">
        <p14:creationId xmlns:p14="http://schemas.microsoft.com/office/powerpoint/2010/main" val="1253900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984807"/>
                </a:solidFill>
                <a:latin typeface="Powderfinger Type"/>
                <a:cs typeface="Powderfinger Type"/>
              </a:rPr>
              <a:t>Chrome/Windows Virus?</a:t>
            </a:r>
            <a:endParaRPr lang="en-US" sz="3600"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solidFill>
                  <a:schemeClr val="bg1">
                    <a:lumMod val="65000"/>
                  </a:schemeClr>
                </a:solidFill>
              </a:rPr>
              <a:t>Are we seeing some viral spyware virus in Chrome &amp; Windows?</a:t>
            </a:r>
          </a:p>
          <a:p>
            <a:pPr marL="0" indent="0">
              <a:buNone/>
            </a:pPr>
            <a:endParaRPr lang="en-US" dirty="0" smtClean="0"/>
          </a:p>
          <a:p>
            <a:pPr marL="0" indent="0">
              <a:buNone/>
            </a:pPr>
            <a:r>
              <a:rPr lang="en-US" dirty="0" smtClean="0"/>
              <a:t>I don’t think that’s the case</a:t>
            </a:r>
          </a:p>
          <a:p>
            <a:pPr marL="0" indent="0">
              <a:buNone/>
            </a:pPr>
            <a:endParaRPr lang="en-US" dirty="0"/>
          </a:p>
          <a:p>
            <a:pPr marL="0" indent="0">
              <a:buNone/>
            </a:pPr>
            <a:r>
              <a:rPr lang="en-US" dirty="0" smtClean="0"/>
              <a:t>Let’s look at those browser User Agent strings again…</a:t>
            </a:r>
            <a:endParaRPr lang="en-US" dirty="0"/>
          </a:p>
        </p:txBody>
      </p:sp>
      <p:pic>
        <p:nvPicPr>
          <p:cNvPr id="4" name="Picture 3" descr="Screen Shot 2014-05-26 at 10.29.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26" y="589964"/>
            <a:ext cx="622648" cy="613558"/>
          </a:xfrm>
          <a:prstGeom prst="rect">
            <a:avLst/>
          </a:prstGeom>
        </p:spPr>
      </p:pic>
      <p:pic>
        <p:nvPicPr>
          <p:cNvPr id="5" name="Picture 4" descr="Screen Shot 2014-05-26 at 10.32.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065" y="369071"/>
            <a:ext cx="975411" cy="1048567"/>
          </a:xfrm>
          <a:prstGeom prst="rect">
            <a:avLst/>
          </a:prstGeom>
        </p:spPr>
      </p:pic>
    </p:spTree>
    <p:extLst>
      <p:ext uri="{BB962C8B-B14F-4D97-AF65-F5344CB8AC3E}">
        <p14:creationId xmlns:p14="http://schemas.microsoft.com/office/powerpoint/2010/main" val="263229002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endParaRPr lang="en-US" sz="1050" dirty="0"/>
          </a:p>
        </p:txBody>
      </p:sp>
      <p:sp>
        <p:nvSpPr>
          <p:cNvPr id="4" name="Freeform 3"/>
          <p:cNvSpPr/>
          <p:nvPr/>
        </p:nvSpPr>
        <p:spPr>
          <a:xfrm>
            <a:off x="6574365" y="1392529"/>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574365" y="2233842"/>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0819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endParaRPr lang="en-US" sz="1050" dirty="0"/>
          </a:p>
        </p:txBody>
      </p:sp>
      <p:sp>
        <p:nvSpPr>
          <p:cNvPr id="4" name="Freeform 3"/>
          <p:cNvSpPr/>
          <p:nvPr/>
        </p:nvSpPr>
        <p:spPr>
          <a:xfrm>
            <a:off x="6574365" y="1392529"/>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574365" y="2233842"/>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6431969" y="3145738"/>
            <a:ext cx="2366190" cy="369332"/>
          </a:xfrm>
          <a:prstGeom prst="rect">
            <a:avLst/>
          </a:prstGeom>
          <a:noFill/>
        </p:spPr>
        <p:txBody>
          <a:bodyPr wrap="none" rtlCol="0">
            <a:spAutoFit/>
          </a:bodyPr>
          <a:lstStyle/>
          <a:p>
            <a:r>
              <a:rPr lang="en-US" dirty="0" smtClean="0">
                <a:solidFill>
                  <a:srgbClr val="0000FF"/>
                </a:solidFill>
              </a:rPr>
              <a:t>User Agent = “</a:t>
            </a:r>
            <a:r>
              <a:rPr lang="en-US" dirty="0" err="1" smtClean="0">
                <a:solidFill>
                  <a:srgbClr val="0000FF"/>
                </a:solidFill>
              </a:rPr>
              <a:t>MetaSR</a:t>
            </a:r>
            <a:r>
              <a:rPr lang="en-US" dirty="0" smtClean="0">
                <a:solidFill>
                  <a:srgbClr val="0000FF"/>
                </a:solidFill>
              </a:rPr>
              <a:t>”</a:t>
            </a:r>
            <a:endParaRPr lang="en-US" dirty="0">
              <a:solidFill>
                <a:srgbClr val="0000FF"/>
              </a:solidFill>
            </a:endParaRPr>
          </a:p>
        </p:txBody>
      </p:sp>
      <p:sp>
        <p:nvSpPr>
          <p:cNvPr id="6" name="Freeform 5"/>
          <p:cNvSpPr/>
          <p:nvPr/>
        </p:nvSpPr>
        <p:spPr>
          <a:xfrm>
            <a:off x="8456376" y="2679703"/>
            <a:ext cx="259872" cy="461666"/>
          </a:xfrm>
          <a:custGeom>
            <a:avLst/>
            <a:gdLst>
              <a:gd name="connsiteX0" fmla="*/ 84627 w 259872"/>
              <a:gd name="connsiteY0" fmla="*/ 0 h 461666"/>
              <a:gd name="connsiteX1" fmla="*/ 259409 w 259872"/>
              <a:gd name="connsiteY1" fmla="*/ 104858 h 461666"/>
              <a:gd name="connsiteX2" fmla="*/ 38018 w 259872"/>
              <a:gd name="connsiteY2" fmla="*/ 454384 h 461666"/>
              <a:gd name="connsiteX3" fmla="*/ 14714 w 259872"/>
              <a:gd name="connsiteY3" fmla="*/ 349526 h 461666"/>
              <a:gd name="connsiteX4" fmla="*/ 14714 w 259872"/>
              <a:gd name="connsiteY4" fmla="*/ 442733 h 461666"/>
              <a:gd name="connsiteX5" fmla="*/ 201148 w 259872"/>
              <a:gd name="connsiteY5" fmla="*/ 372828 h 46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2" h="461666">
                <a:moveTo>
                  <a:pt x="84627" y="0"/>
                </a:moveTo>
                <a:cubicBezTo>
                  <a:pt x="175902" y="14563"/>
                  <a:pt x="267177" y="29127"/>
                  <a:pt x="259409" y="104858"/>
                </a:cubicBezTo>
                <a:cubicBezTo>
                  <a:pt x="251641" y="180589"/>
                  <a:pt x="78800" y="413606"/>
                  <a:pt x="38018" y="454384"/>
                </a:cubicBezTo>
                <a:cubicBezTo>
                  <a:pt x="-2764" y="495162"/>
                  <a:pt x="18598" y="351468"/>
                  <a:pt x="14714" y="349526"/>
                </a:cubicBezTo>
                <a:cubicBezTo>
                  <a:pt x="10830" y="347584"/>
                  <a:pt x="-16358" y="438849"/>
                  <a:pt x="14714" y="442733"/>
                </a:cubicBezTo>
                <a:cubicBezTo>
                  <a:pt x="45786" y="446617"/>
                  <a:pt x="201148" y="372828"/>
                  <a:pt x="201148" y="37282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8517699" y="2027253"/>
            <a:ext cx="481899" cy="1134972"/>
          </a:xfrm>
          <a:custGeom>
            <a:avLst/>
            <a:gdLst>
              <a:gd name="connsiteX0" fmla="*/ 0 w 481899"/>
              <a:gd name="connsiteY0" fmla="*/ 0 h 1134972"/>
              <a:gd name="connsiteX1" fmla="*/ 477736 w 481899"/>
              <a:gd name="connsiteY1" fmla="*/ 664101 h 1134972"/>
              <a:gd name="connsiteX2" fmla="*/ 233042 w 481899"/>
              <a:gd name="connsiteY2" fmla="*/ 1118485 h 1134972"/>
              <a:gd name="connsiteX3" fmla="*/ 244694 w 481899"/>
              <a:gd name="connsiteY3" fmla="*/ 967023 h 1134972"/>
              <a:gd name="connsiteX4" fmla="*/ 233042 w 481899"/>
              <a:gd name="connsiteY4" fmla="*/ 1130136 h 1134972"/>
              <a:gd name="connsiteX5" fmla="*/ 384520 w 481899"/>
              <a:gd name="connsiteY5" fmla="*/ 1095183 h 113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99" h="1134972">
                <a:moveTo>
                  <a:pt x="0" y="0"/>
                </a:moveTo>
                <a:cubicBezTo>
                  <a:pt x="219448" y="238843"/>
                  <a:pt x="438896" y="477687"/>
                  <a:pt x="477736" y="664101"/>
                </a:cubicBezTo>
                <a:cubicBezTo>
                  <a:pt x="516576" y="850515"/>
                  <a:pt x="271882" y="1067998"/>
                  <a:pt x="233042" y="1118485"/>
                </a:cubicBezTo>
                <a:cubicBezTo>
                  <a:pt x="194202" y="1168972"/>
                  <a:pt x="244694" y="965081"/>
                  <a:pt x="244694" y="967023"/>
                </a:cubicBezTo>
                <a:cubicBezTo>
                  <a:pt x="244694" y="968965"/>
                  <a:pt x="209738" y="1108776"/>
                  <a:pt x="233042" y="1130136"/>
                </a:cubicBezTo>
                <a:cubicBezTo>
                  <a:pt x="256346" y="1151496"/>
                  <a:pt x="384520" y="1095183"/>
                  <a:pt x="384520" y="10951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543136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endParaRPr lang="en-US" sz="1050" dirty="0"/>
          </a:p>
        </p:txBody>
      </p:sp>
      <p:sp>
        <p:nvSpPr>
          <p:cNvPr id="4" name="Freeform 3"/>
          <p:cNvSpPr/>
          <p:nvPr/>
        </p:nvSpPr>
        <p:spPr>
          <a:xfrm>
            <a:off x="6574365" y="1392529"/>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574365" y="2233842"/>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6431969" y="3145738"/>
            <a:ext cx="2366190" cy="369332"/>
          </a:xfrm>
          <a:prstGeom prst="rect">
            <a:avLst/>
          </a:prstGeom>
          <a:noFill/>
        </p:spPr>
        <p:txBody>
          <a:bodyPr wrap="none" rtlCol="0">
            <a:spAutoFit/>
          </a:bodyPr>
          <a:lstStyle/>
          <a:p>
            <a:r>
              <a:rPr lang="en-US" dirty="0" smtClean="0">
                <a:solidFill>
                  <a:srgbClr val="0000FF"/>
                </a:solidFill>
              </a:rPr>
              <a:t>User Agent = “</a:t>
            </a:r>
            <a:r>
              <a:rPr lang="en-US" dirty="0" err="1" smtClean="0">
                <a:solidFill>
                  <a:srgbClr val="0000FF"/>
                </a:solidFill>
              </a:rPr>
              <a:t>MetaSR</a:t>
            </a:r>
            <a:r>
              <a:rPr lang="en-US" dirty="0" smtClean="0">
                <a:solidFill>
                  <a:srgbClr val="0000FF"/>
                </a:solidFill>
              </a:rPr>
              <a:t>”</a:t>
            </a:r>
            <a:endParaRPr lang="en-US" dirty="0">
              <a:solidFill>
                <a:srgbClr val="0000FF"/>
              </a:solidFill>
            </a:endParaRPr>
          </a:p>
        </p:txBody>
      </p:sp>
      <p:sp>
        <p:nvSpPr>
          <p:cNvPr id="6" name="Freeform 5"/>
          <p:cNvSpPr/>
          <p:nvPr/>
        </p:nvSpPr>
        <p:spPr>
          <a:xfrm>
            <a:off x="8456376" y="2679703"/>
            <a:ext cx="259872" cy="461666"/>
          </a:xfrm>
          <a:custGeom>
            <a:avLst/>
            <a:gdLst>
              <a:gd name="connsiteX0" fmla="*/ 84627 w 259872"/>
              <a:gd name="connsiteY0" fmla="*/ 0 h 461666"/>
              <a:gd name="connsiteX1" fmla="*/ 259409 w 259872"/>
              <a:gd name="connsiteY1" fmla="*/ 104858 h 461666"/>
              <a:gd name="connsiteX2" fmla="*/ 38018 w 259872"/>
              <a:gd name="connsiteY2" fmla="*/ 454384 h 461666"/>
              <a:gd name="connsiteX3" fmla="*/ 14714 w 259872"/>
              <a:gd name="connsiteY3" fmla="*/ 349526 h 461666"/>
              <a:gd name="connsiteX4" fmla="*/ 14714 w 259872"/>
              <a:gd name="connsiteY4" fmla="*/ 442733 h 461666"/>
              <a:gd name="connsiteX5" fmla="*/ 201148 w 259872"/>
              <a:gd name="connsiteY5" fmla="*/ 372828 h 46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2" h="461666">
                <a:moveTo>
                  <a:pt x="84627" y="0"/>
                </a:moveTo>
                <a:cubicBezTo>
                  <a:pt x="175902" y="14563"/>
                  <a:pt x="267177" y="29127"/>
                  <a:pt x="259409" y="104858"/>
                </a:cubicBezTo>
                <a:cubicBezTo>
                  <a:pt x="251641" y="180589"/>
                  <a:pt x="78800" y="413606"/>
                  <a:pt x="38018" y="454384"/>
                </a:cubicBezTo>
                <a:cubicBezTo>
                  <a:pt x="-2764" y="495162"/>
                  <a:pt x="18598" y="351468"/>
                  <a:pt x="14714" y="349526"/>
                </a:cubicBezTo>
                <a:cubicBezTo>
                  <a:pt x="10830" y="347584"/>
                  <a:pt x="-16358" y="438849"/>
                  <a:pt x="14714" y="442733"/>
                </a:cubicBezTo>
                <a:cubicBezTo>
                  <a:pt x="45786" y="446617"/>
                  <a:pt x="201148" y="372828"/>
                  <a:pt x="201148" y="37282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8517699" y="2027253"/>
            <a:ext cx="481899" cy="1134972"/>
          </a:xfrm>
          <a:custGeom>
            <a:avLst/>
            <a:gdLst>
              <a:gd name="connsiteX0" fmla="*/ 0 w 481899"/>
              <a:gd name="connsiteY0" fmla="*/ 0 h 1134972"/>
              <a:gd name="connsiteX1" fmla="*/ 477736 w 481899"/>
              <a:gd name="connsiteY1" fmla="*/ 664101 h 1134972"/>
              <a:gd name="connsiteX2" fmla="*/ 233042 w 481899"/>
              <a:gd name="connsiteY2" fmla="*/ 1118485 h 1134972"/>
              <a:gd name="connsiteX3" fmla="*/ 244694 w 481899"/>
              <a:gd name="connsiteY3" fmla="*/ 967023 h 1134972"/>
              <a:gd name="connsiteX4" fmla="*/ 233042 w 481899"/>
              <a:gd name="connsiteY4" fmla="*/ 1130136 h 1134972"/>
              <a:gd name="connsiteX5" fmla="*/ 384520 w 481899"/>
              <a:gd name="connsiteY5" fmla="*/ 1095183 h 113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99" h="1134972">
                <a:moveTo>
                  <a:pt x="0" y="0"/>
                </a:moveTo>
                <a:cubicBezTo>
                  <a:pt x="219448" y="238843"/>
                  <a:pt x="438896" y="477687"/>
                  <a:pt x="477736" y="664101"/>
                </a:cubicBezTo>
                <a:cubicBezTo>
                  <a:pt x="516576" y="850515"/>
                  <a:pt x="271882" y="1067998"/>
                  <a:pt x="233042" y="1118485"/>
                </a:cubicBezTo>
                <a:cubicBezTo>
                  <a:pt x="194202" y="1168972"/>
                  <a:pt x="244694" y="965081"/>
                  <a:pt x="244694" y="967023"/>
                </a:cubicBezTo>
                <a:cubicBezTo>
                  <a:pt x="244694" y="968965"/>
                  <a:pt x="209738" y="1108776"/>
                  <a:pt x="233042" y="1130136"/>
                </a:cubicBezTo>
                <a:cubicBezTo>
                  <a:pt x="256346" y="1151496"/>
                  <a:pt x="384520" y="1095183"/>
                  <a:pt x="384520" y="10951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3079088" y="3373979"/>
            <a:ext cx="2638615" cy="369332"/>
          </a:xfrm>
          <a:prstGeom prst="rect">
            <a:avLst/>
          </a:prstGeom>
          <a:noFill/>
        </p:spPr>
        <p:txBody>
          <a:bodyPr wrap="none" rtlCol="0">
            <a:spAutoFit/>
          </a:bodyPr>
          <a:lstStyle/>
          <a:p>
            <a:r>
              <a:rPr lang="en-US" dirty="0" err="1" smtClean="0">
                <a:solidFill>
                  <a:srgbClr val="0000FF"/>
                </a:solidFill>
                <a:latin typeface="AhnbergHand"/>
                <a:cs typeface="AhnbergHand"/>
              </a:rPr>
              <a:t>Sogou</a:t>
            </a:r>
            <a:r>
              <a:rPr lang="en-US" dirty="0" smtClean="0">
                <a:solidFill>
                  <a:srgbClr val="0000FF"/>
                </a:solidFill>
                <a:latin typeface="AhnbergHand"/>
                <a:cs typeface="AhnbergHand"/>
              </a:rPr>
              <a:t> Explorer 2.X</a:t>
            </a:r>
            <a:endParaRPr lang="en-US" dirty="0">
              <a:solidFill>
                <a:srgbClr val="0000FF"/>
              </a:solidFill>
              <a:latin typeface="AhnbergHand"/>
              <a:cs typeface="AhnbergHand"/>
            </a:endParaRPr>
          </a:p>
        </p:txBody>
      </p:sp>
      <p:pic>
        <p:nvPicPr>
          <p:cNvPr id="10" name="Picture 9" descr="Screen Shot 2014-05-26 at 11.54.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43" y="3763257"/>
            <a:ext cx="5973222" cy="2635563"/>
          </a:xfrm>
          <a:prstGeom prst="rect">
            <a:avLst/>
          </a:prstGeom>
        </p:spPr>
      </p:pic>
      <p:sp>
        <p:nvSpPr>
          <p:cNvPr id="12" name="Freeform 11"/>
          <p:cNvSpPr/>
          <p:nvPr/>
        </p:nvSpPr>
        <p:spPr>
          <a:xfrm>
            <a:off x="4557987" y="2823470"/>
            <a:ext cx="3039194" cy="1008635"/>
          </a:xfrm>
          <a:custGeom>
            <a:avLst/>
            <a:gdLst>
              <a:gd name="connsiteX0" fmla="*/ 3039194 w 3039194"/>
              <a:gd name="connsiteY0" fmla="*/ 823256 h 1008635"/>
              <a:gd name="connsiteX1" fmla="*/ 2479893 w 3039194"/>
              <a:gd name="connsiteY1" fmla="*/ 951416 h 1008635"/>
              <a:gd name="connsiteX2" fmla="*/ 627206 w 3039194"/>
              <a:gd name="connsiteY2" fmla="*/ 7694 h 1008635"/>
              <a:gd name="connsiteX3" fmla="*/ 67904 w 3039194"/>
              <a:gd name="connsiteY3" fmla="*/ 497031 h 1008635"/>
              <a:gd name="connsiteX4" fmla="*/ 9643 w 3039194"/>
              <a:gd name="connsiteY4" fmla="*/ 357221 h 1008635"/>
              <a:gd name="connsiteX5" fmla="*/ 67904 w 3039194"/>
              <a:gd name="connsiteY5" fmla="*/ 497031 h 1008635"/>
              <a:gd name="connsiteX6" fmla="*/ 312599 w 3039194"/>
              <a:gd name="connsiteY6" fmla="*/ 485380 h 10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9194" h="1008635">
                <a:moveTo>
                  <a:pt x="3039194" y="823256"/>
                </a:moveTo>
                <a:cubicBezTo>
                  <a:pt x="2960542" y="955299"/>
                  <a:pt x="2881891" y="1087343"/>
                  <a:pt x="2479893" y="951416"/>
                </a:cubicBezTo>
                <a:cubicBezTo>
                  <a:pt x="2077895" y="815489"/>
                  <a:pt x="1029204" y="83425"/>
                  <a:pt x="627206" y="7694"/>
                </a:cubicBezTo>
                <a:cubicBezTo>
                  <a:pt x="225208" y="-68037"/>
                  <a:pt x="170831" y="438777"/>
                  <a:pt x="67904" y="497031"/>
                </a:cubicBezTo>
                <a:cubicBezTo>
                  <a:pt x="-35023" y="555285"/>
                  <a:pt x="9643" y="357221"/>
                  <a:pt x="9643" y="357221"/>
                </a:cubicBezTo>
                <a:cubicBezTo>
                  <a:pt x="9643" y="357221"/>
                  <a:pt x="17411" y="475671"/>
                  <a:pt x="67904" y="497031"/>
                </a:cubicBezTo>
                <a:cubicBezTo>
                  <a:pt x="118397" y="518391"/>
                  <a:pt x="312599" y="485380"/>
                  <a:pt x="312599" y="48538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206200" y="3095670"/>
            <a:ext cx="2650651" cy="926003"/>
          </a:xfrm>
          <a:custGeom>
            <a:avLst/>
            <a:gdLst>
              <a:gd name="connsiteX0" fmla="*/ 2650651 w 2650651"/>
              <a:gd name="connsiteY0" fmla="*/ 737470 h 926003"/>
              <a:gd name="connsiteX1" fmla="*/ 1881611 w 2650651"/>
              <a:gd name="connsiteY1" fmla="*/ 877281 h 926003"/>
              <a:gd name="connsiteX2" fmla="*/ 1322310 w 2650651"/>
              <a:gd name="connsiteY2" fmla="*/ 3464 h 926003"/>
              <a:gd name="connsiteX3" fmla="*/ 63881 w 2650651"/>
              <a:gd name="connsiteY3" fmla="*/ 562707 h 926003"/>
              <a:gd name="connsiteX4" fmla="*/ 168750 w 2650651"/>
              <a:gd name="connsiteY4" fmla="*/ 318038 h 926003"/>
              <a:gd name="connsiteX5" fmla="*/ 5620 w 2650651"/>
              <a:gd name="connsiteY5" fmla="*/ 597659 h 926003"/>
              <a:gd name="connsiteX6" fmla="*/ 413444 w 2650651"/>
              <a:gd name="connsiteY6" fmla="*/ 632612 h 92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651" h="926003">
                <a:moveTo>
                  <a:pt x="2650651" y="737470"/>
                </a:moveTo>
                <a:cubicBezTo>
                  <a:pt x="2376826" y="868542"/>
                  <a:pt x="2103001" y="999615"/>
                  <a:pt x="1881611" y="877281"/>
                </a:cubicBezTo>
                <a:cubicBezTo>
                  <a:pt x="1660221" y="754947"/>
                  <a:pt x="1625265" y="55893"/>
                  <a:pt x="1322310" y="3464"/>
                </a:cubicBezTo>
                <a:cubicBezTo>
                  <a:pt x="1019355" y="-48965"/>
                  <a:pt x="256141" y="510278"/>
                  <a:pt x="63881" y="562707"/>
                </a:cubicBezTo>
                <a:cubicBezTo>
                  <a:pt x="-128379" y="615136"/>
                  <a:pt x="178460" y="312213"/>
                  <a:pt x="168750" y="318038"/>
                </a:cubicBezTo>
                <a:cubicBezTo>
                  <a:pt x="159040" y="323863"/>
                  <a:pt x="-35162" y="545230"/>
                  <a:pt x="5620" y="597659"/>
                </a:cubicBezTo>
                <a:cubicBezTo>
                  <a:pt x="46402" y="650088"/>
                  <a:pt x="413444" y="632612"/>
                  <a:pt x="413444" y="63261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870254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endParaRPr lang="en-US" sz="1050" dirty="0"/>
          </a:p>
        </p:txBody>
      </p:sp>
      <p:sp>
        <p:nvSpPr>
          <p:cNvPr id="4" name="Freeform 3"/>
          <p:cNvSpPr/>
          <p:nvPr/>
        </p:nvSpPr>
        <p:spPr>
          <a:xfrm>
            <a:off x="6574365" y="1392529"/>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574365" y="2233842"/>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6431969" y="3145738"/>
            <a:ext cx="2366190" cy="369332"/>
          </a:xfrm>
          <a:prstGeom prst="rect">
            <a:avLst/>
          </a:prstGeom>
          <a:noFill/>
        </p:spPr>
        <p:txBody>
          <a:bodyPr wrap="none" rtlCol="0">
            <a:spAutoFit/>
          </a:bodyPr>
          <a:lstStyle/>
          <a:p>
            <a:r>
              <a:rPr lang="en-US" dirty="0" smtClean="0">
                <a:solidFill>
                  <a:srgbClr val="0000FF"/>
                </a:solidFill>
              </a:rPr>
              <a:t>User Agent = “</a:t>
            </a:r>
            <a:r>
              <a:rPr lang="en-US" dirty="0" err="1" smtClean="0">
                <a:solidFill>
                  <a:srgbClr val="0000FF"/>
                </a:solidFill>
              </a:rPr>
              <a:t>MetaSR</a:t>
            </a:r>
            <a:r>
              <a:rPr lang="en-US" dirty="0" smtClean="0">
                <a:solidFill>
                  <a:srgbClr val="0000FF"/>
                </a:solidFill>
              </a:rPr>
              <a:t>”</a:t>
            </a:r>
            <a:endParaRPr lang="en-US" dirty="0">
              <a:solidFill>
                <a:srgbClr val="0000FF"/>
              </a:solidFill>
            </a:endParaRPr>
          </a:p>
        </p:txBody>
      </p:sp>
      <p:sp>
        <p:nvSpPr>
          <p:cNvPr id="6" name="Freeform 5"/>
          <p:cNvSpPr/>
          <p:nvPr/>
        </p:nvSpPr>
        <p:spPr>
          <a:xfrm>
            <a:off x="8456376" y="2679703"/>
            <a:ext cx="259872" cy="461666"/>
          </a:xfrm>
          <a:custGeom>
            <a:avLst/>
            <a:gdLst>
              <a:gd name="connsiteX0" fmla="*/ 84627 w 259872"/>
              <a:gd name="connsiteY0" fmla="*/ 0 h 461666"/>
              <a:gd name="connsiteX1" fmla="*/ 259409 w 259872"/>
              <a:gd name="connsiteY1" fmla="*/ 104858 h 461666"/>
              <a:gd name="connsiteX2" fmla="*/ 38018 w 259872"/>
              <a:gd name="connsiteY2" fmla="*/ 454384 h 461666"/>
              <a:gd name="connsiteX3" fmla="*/ 14714 w 259872"/>
              <a:gd name="connsiteY3" fmla="*/ 349526 h 461666"/>
              <a:gd name="connsiteX4" fmla="*/ 14714 w 259872"/>
              <a:gd name="connsiteY4" fmla="*/ 442733 h 461666"/>
              <a:gd name="connsiteX5" fmla="*/ 201148 w 259872"/>
              <a:gd name="connsiteY5" fmla="*/ 372828 h 46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2" h="461666">
                <a:moveTo>
                  <a:pt x="84627" y="0"/>
                </a:moveTo>
                <a:cubicBezTo>
                  <a:pt x="175902" y="14563"/>
                  <a:pt x="267177" y="29127"/>
                  <a:pt x="259409" y="104858"/>
                </a:cubicBezTo>
                <a:cubicBezTo>
                  <a:pt x="251641" y="180589"/>
                  <a:pt x="78800" y="413606"/>
                  <a:pt x="38018" y="454384"/>
                </a:cubicBezTo>
                <a:cubicBezTo>
                  <a:pt x="-2764" y="495162"/>
                  <a:pt x="18598" y="351468"/>
                  <a:pt x="14714" y="349526"/>
                </a:cubicBezTo>
                <a:cubicBezTo>
                  <a:pt x="10830" y="347584"/>
                  <a:pt x="-16358" y="438849"/>
                  <a:pt x="14714" y="442733"/>
                </a:cubicBezTo>
                <a:cubicBezTo>
                  <a:pt x="45786" y="446617"/>
                  <a:pt x="201148" y="372828"/>
                  <a:pt x="201148" y="37282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8517699" y="2027253"/>
            <a:ext cx="481899" cy="1134972"/>
          </a:xfrm>
          <a:custGeom>
            <a:avLst/>
            <a:gdLst>
              <a:gd name="connsiteX0" fmla="*/ 0 w 481899"/>
              <a:gd name="connsiteY0" fmla="*/ 0 h 1134972"/>
              <a:gd name="connsiteX1" fmla="*/ 477736 w 481899"/>
              <a:gd name="connsiteY1" fmla="*/ 664101 h 1134972"/>
              <a:gd name="connsiteX2" fmla="*/ 233042 w 481899"/>
              <a:gd name="connsiteY2" fmla="*/ 1118485 h 1134972"/>
              <a:gd name="connsiteX3" fmla="*/ 244694 w 481899"/>
              <a:gd name="connsiteY3" fmla="*/ 967023 h 1134972"/>
              <a:gd name="connsiteX4" fmla="*/ 233042 w 481899"/>
              <a:gd name="connsiteY4" fmla="*/ 1130136 h 1134972"/>
              <a:gd name="connsiteX5" fmla="*/ 384520 w 481899"/>
              <a:gd name="connsiteY5" fmla="*/ 1095183 h 113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99" h="1134972">
                <a:moveTo>
                  <a:pt x="0" y="0"/>
                </a:moveTo>
                <a:cubicBezTo>
                  <a:pt x="219448" y="238843"/>
                  <a:pt x="438896" y="477687"/>
                  <a:pt x="477736" y="664101"/>
                </a:cubicBezTo>
                <a:cubicBezTo>
                  <a:pt x="516576" y="850515"/>
                  <a:pt x="271882" y="1067998"/>
                  <a:pt x="233042" y="1118485"/>
                </a:cubicBezTo>
                <a:cubicBezTo>
                  <a:pt x="194202" y="1168972"/>
                  <a:pt x="244694" y="965081"/>
                  <a:pt x="244694" y="967023"/>
                </a:cubicBezTo>
                <a:cubicBezTo>
                  <a:pt x="244694" y="968965"/>
                  <a:pt x="209738" y="1108776"/>
                  <a:pt x="233042" y="1130136"/>
                </a:cubicBezTo>
                <a:cubicBezTo>
                  <a:pt x="256346" y="1151496"/>
                  <a:pt x="384520" y="1095183"/>
                  <a:pt x="384520" y="10951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3079088" y="3373979"/>
            <a:ext cx="2638615" cy="369332"/>
          </a:xfrm>
          <a:prstGeom prst="rect">
            <a:avLst/>
          </a:prstGeom>
          <a:noFill/>
        </p:spPr>
        <p:txBody>
          <a:bodyPr wrap="none" rtlCol="0">
            <a:spAutoFit/>
          </a:bodyPr>
          <a:lstStyle/>
          <a:p>
            <a:r>
              <a:rPr lang="en-US" dirty="0" err="1" smtClean="0">
                <a:solidFill>
                  <a:srgbClr val="0000FF"/>
                </a:solidFill>
                <a:latin typeface="AhnbergHand"/>
                <a:cs typeface="AhnbergHand"/>
              </a:rPr>
              <a:t>Sogou</a:t>
            </a:r>
            <a:r>
              <a:rPr lang="en-US" dirty="0" smtClean="0">
                <a:solidFill>
                  <a:srgbClr val="0000FF"/>
                </a:solidFill>
                <a:latin typeface="AhnbergHand"/>
                <a:cs typeface="AhnbergHand"/>
              </a:rPr>
              <a:t> Explorer 2.X</a:t>
            </a:r>
            <a:endParaRPr lang="en-US" dirty="0">
              <a:solidFill>
                <a:srgbClr val="0000FF"/>
              </a:solidFill>
              <a:latin typeface="AhnbergHand"/>
              <a:cs typeface="AhnbergHand"/>
            </a:endParaRPr>
          </a:p>
        </p:txBody>
      </p:sp>
      <p:pic>
        <p:nvPicPr>
          <p:cNvPr id="10" name="Picture 9" descr="Screen Shot 2014-05-26 at 11.54.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43" y="3763257"/>
            <a:ext cx="5973222" cy="2635563"/>
          </a:xfrm>
          <a:prstGeom prst="rect">
            <a:avLst/>
          </a:prstGeom>
        </p:spPr>
      </p:pic>
      <p:sp>
        <p:nvSpPr>
          <p:cNvPr id="12" name="Freeform 11"/>
          <p:cNvSpPr/>
          <p:nvPr/>
        </p:nvSpPr>
        <p:spPr>
          <a:xfrm>
            <a:off x="4557987" y="2823470"/>
            <a:ext cx="3039194" cy="1008635"/>
          </a:xfrm>
          <a:custGeom>
            <a:avLst/>
            <a:gdLst>
              <a:gd name="connsiteX0" fmla="*/ 3039194 w 3039194"/>
              <a:gd name="connsiteY0" fmla="*/ 823256 h 1008635"/>
              <a:gd name="connsiteX1" fmla="*/ 2479893 w 3039194"/>
              <a:gd name="connsiteY1" fmla="*/ 951416 h 1008635"/>
              <a:gd name="connsiteX2" fmla="*/ 627206 w 3039194"/>
              <a:gd name="connsiteY2" fmla="*/ 7694 h 1008635"/>
              <a:gd name="connsiteX3" fmla="*/ 67904 w 3039194"/>
              <a:gd name="connsiteY3" fmla="*/ 497031 h 1008635"/>
              <a:gd name="connsiteX4" fmla="*/ 9643 w 3039194"/>
              <a:gd name="connsiteY4" fmla="*/ 357221 h 1008635"/>
              <a:gd name="connsiteX5" fmla="*/ 67904 w 3039194"/>
              <a:gd name="connsiteY5" fmla="*/ 497031 h 1008635"/>
              <a:gd name="connsiteX6" fmla="*/ 312599 w 3039194"/>
              <a:gd name="connsiteY6" fmla="*/ 485380 h 10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9194" h="1008635">
                <a:moveTo>
                  <a:pt x="3039194" y="823256"/>
                </a:moveTo>
                <a:cubicBezTo>
                  <a:pt x="2960542" y="955299"/>
                  <a:pt x="2881891" y="1087343"/>
                  <a:pt x="2479893" y="951416"/>
                </a:cubicBezTo>
                <a:cubicBezTo>
                  <a:pt x="2077895" y="815489"/>
                  <a:pt x="1029204" y="83425"/>
                  <a:pt x="627206" y="7694"/>
                </a:cubicBezTo>
                <a:cubicBezTo>
                  <a:pt x="225208" y="-68037"/>
                  <a:pt x="170831" y="438777"/>
                  <a:pt x="67904" y="497031"/>
                </a:cubicBezTo>
                <a:cubicBezTo>
                  <a:pt x="-35023" y="555285"/>
                  <a:pt x="9643" y="357221"/>
                  <a:pt x="9643" y="357221"/>
                </a:cubicBezTo>
                <a:cubicBezTo>
                  <a:pt x="9643" y="357221"/>
                  <a:pt x="17411" y="475671"/>
                  <a:pt x="67904" y="497031"/>
                </a:cubicBezTo>
                <a:cubicBezTo>
                  <a:pt x="118397" y="518391"/>
                  <a:pt x="312599" y="485380"/>
                  <a:pt x="312599" y="48538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206200" y="3095670"/>
            <a:ext cx="2650651" cy="926003"/>
          </a:xfrm>
          <a:custGeom>
            <a:avLst/>
            <a:gdLst>
              <a:gd name="connsiteX0" fmla="*/ 2650651 w 2650651"/>
              <a:gd name="connsiteY0" fmla="*/ 737470 h 926003"/>
              <a:gd name="connsiteX1" fmla="*/ 1881611 w 2650651"/>
              <a:gd name="connsiteY1" fmla="*/ 877281 h 926003"/>
              <a:gd name="connsiteX2" fmla="*/ 1322310 w 2650651"/>
              <a:gd name="connsiteY2" fmla="*/ 3464 h 926003"/>
              <a:gd name="connsiteX3" fmla="*/ 63881 w 2650651"/>
              <a:gd name="connsiteY3" fmla="*/ 562707 h 926003"/>
              <a:gd name="connsiteX4" fmla="*/ 168750 w 2650651"/>
              <a:gd name="connsiteY4" fmla="*/ 318038 h 926003"/>
              <a:gd name="connsiteX5" fmla="*/ 5620 w 2650651"/>
              <a:gd name="connsiteY5" fmla="*/ 597659 h 926003"/>
              <a:gd name="connsiteX6" fmla="*/ 413444 w 2650651"/>
              <a:gd name="connsiteY6" fmla="*/ 632612 h 92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651" h="926003">
                <a:moveTo>
                  <a:pt x="2650651" y="737470"/>
                </a:moveTo>
                <a:cubicBezTo>
                  <a:pt x="2376826" y="868542"/>
                  <a:pt x="2103001" y="999615"/>
                  <a:pt x="1881611" y="877281"/>
                </a:cubicBezTo>
                <a:cubicBezTo>
                  <a:pt x="1660221" y="754947"/>
                  <a:pt x="1625265" y="55893"/>
                  <a:pt x="1322310" y="3464"/>
                </a:cubicBezTo>
                <a:cubicBezTo>
                  <a:pt x="1019355" y="-48965"/>
                  <a:pt x="256141" y="510278"/>
                  <a:pt x="63881" y="562707"/>
                </a:cubicBezTo>
                <a:cubicBezTo>
                  <a:pt x="-128379" y="615136"/>
                  <a:pt x="178460" y="312213"/>
                  <a:pt x="168750" y="318038"/>
                </a:cubicBezTo>
                <a:cubicBezTo>
                  <a:pt x="159040" y="323863"/>
                  <a:pt x="-35162" y="545230"/>
                  <a:pt x="5620" y="597659"/>
                </a:cubicBezTo>
                <a:cubicBezTo>
                  <a:pt x="46402" y="650088"/>
                  <a:pt x="413444" y="632612"/>
                  <a:pt x="413444" y="63261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2090763" y="6480201"/>
            <a:ext cx="6892895" cy="369332"/>
          </a:xfrm>
          <a:prstGeom prst="rect">
            <a:avLst/>
          </a:prstGeom>
          <a:solidFill>
            <a:schemeClr val="bg1"/>
          </a:solidFill>
        </p:spPr>
        <p:txBody>
          <a:bodyPr wrap="none" rtlCol="0">
            <a:spAutoFit/>
          </a:bodyPr>
          <a:lstStyle/>
          <a:p>
            <a:r>
              <a:rPr lang="en-US" dirty="0" smtClean="0"/>
              <a:t>“It connects to the cloud to recognize malicious websites and software”</a:t>
            </a:r>
            <a:endParaRPr lang="en-US" dirty="0"/>
          </a:p>
        </p:txBody>
      </p:sp>
      <p:sp>
        <p:nvSpPr>
          <p:cNvPr id="15" name="Freeform 14"/>
          <p:cNvSpPr/>
          <p:nvPr/>
        </p:nvSpPr>
        <p:spPr>
          <a:xfrm>
            <a:off x="4682067" y="5985933"/>
            <a:ext cx="643466" cy="8467"/>
          </a:xfrm>
          <a:custGeom>
            <a:avLst/>
            <a:gdLst>
              <a:gd name="connsiteX0" fmla="*/ 0 w 643466"/>
              <a:gd name="connsiteY0" fmla="*/ 8467 h 8467"/>
              <a:gd name="connsiteX1" fmla="*/ 474133 w 643466"/>
              <a:gd name="connsiteY1" fmla="*/ 8467 h 8467"/>
              <a:gd name="connsiteX2" fmla="*/ 643466 w 643466"/>
              <a:gd name="connsiteY2" fmla="*/ 0 h 8467"/>
            </a:gdLst>
            <a:ahLst/>
            <a:cxnLst>
              <a:cxn ang="0">
                <a:pos x="connsiteX0" y="connsiteY0"/>
              </a:cxn>
              <a:cxn ang="0">
                <a:pos x="connsiteX1" y="connsiteY1"/>
              </a:cxn>
              <a:cxn ang="0">
                <a:pos x="connsiteX2" y="connsiteY2"/>
              </a:cxn>
            </a:cxnLst>
            <a:rect l="l" t="t" r="r" b="b"/>
            <a:pathLst>
              <a:path w="643466" h="8467">
                <a:moveTo>
                  <a:pt x="0" y="8467"/>
                </a:moveTo>
                <a:lnTo>
                  <a:pt x="474133" y="8467"/>
                </a:lnTo>
                <a:cubicBezTo>
                  <a:pt x="581377" y="7056"/>
                  <a:pt x="643466" y="0"/>
                  <a:pt x="64346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037667" y="6045200"/>
            <a:ext cx="533627" cy="484788"/>
          </a:xfrm>
          <a:custGeom>
            <a:avLst/>
            <a:gdLst>
              <a:gd name="connsiteX0" fmla="*/ 0 w 533627"/>
              <a:gd name="connsiteY0" fmla="*/ 0 h 484788"/>
              <a:gd name="connsiteX1" fmla="*/ 406400 w 533627"/>
              <a:gd name="connsiteY1" fmla="*/ 279400 h 484788"/>
              <a:gd name="connsiteX2" fmla="*/ 491066 w 533627"/>
              <a:gd name="connsiteY2" fmla="*/ 474133 h 484788"/>
              <a:gd name="connsiteX3" fmla="*/ 533400 w 533627"/>
              <a:gd name="connsiteY3" fmla="*/ 287867 h 484788"/>
              <a:gd name="connsiteX4" fmla="*/ 474133 w 533627"/>
              <a:gd name="connsiteY4" fmla="*/ 482600 h 484788"/>
              <a:gd name="connsiteX5" fmla="*/ 338666 w 533627"/>
              <a:gd name="connsiteY5" fmla="*/ 397933 h 48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627" h="484788">
                <a:moveTo>
                  <a:pt x="0" y="0"/>
                </a:moveTo>
                <a:cubicBezTo>
                  <a:pt x="162278" y="100189"/>
                  <a:pt x="324556" y="200378"/>
                  <a:pt x="406400" y="279400"/>
                </a:cubicBezTo>
                <a:cubicBezTo>
                  <a:pt x="488244" y="358422"/>
                  <a:pt x="469899" y="472722"/>
                  <a:pt x="491066" y="474133"/>
                </a:cubicBezTo>
                <a:cubicBezTo>
                  <a:pt x="512233" y="475544"/>
                  <a:pt x="536222" y="286456"/>
                  <a:pt x="533400" y="287867"/>
                </a:cubicBezTo>
                <a:cubicBezTo>
                  <a:pt x="530578" y="289278"/>
                  <a:pt x="506589" y="464256"/>
                  <a:pt x="474133" y="482600"/>
                </a:cubicBezTo>
                <a:cubicBezTo>
                  <a:pt x="441677" y="500944"/>
                  <a:pt x="338666" y="397933"/>
                  <a:pt x="338666" y="3979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0928391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130848" y="5457152"/>
            <a:ext cx="8789940" cy="1162242"/>
          </a:xfrm>
          <a:custGeom>
            <a:avLst/>
            <a:gdLst>
              <a:gd name="connsiteX0" fmla="*/ 261697 w 8789940"/>
              <a:gd name="connsiteY0" fmla="*/ 92363 h 1162242"/>
              <a:gd name="connsiteX1" fmla="*/ 400243 w 8789940"/>
              <a:gd name="connsiteY1" fmla="*/ 0 h 1162242"/>
              <a:gd name="connsiteX2" fmla="*/ 592667 w 8789940"/>
              <a:gd name="connsiteY2" fmla="*/ 53878 h 1162242"/>
              <a:gd name="connsiteX3" fmla="*/ 708122 w 8789940"/>
              <a:gd name="connsiteY3" fmla="*/ 130848 h 1162242"/>
              <a:gd name="connsiteX4" fmla="*/ 992910 w 8789940"/>
              <a:gd name="connsiteY4" fmla="*/ 115454 h 1162242"/>
              <a:gd name="connsiteX5" fmla="*/ 1346970 w 8789940"/>
              <a:gd name="connsiteY5" fmla="*/ 123151 h 1162242"/>
              <a:gd name="connsiteX6" fmla="*/ 1708728 w 8789940"/>
              <a:gd name="connsiteY6" fmla="*/ 130848 h 1162242"/>
              <a:gd name="connsiteX7" fmla="*/ 1770304 w 8789940"/>
              <a:gd name="connsiteY7" fmla="*/ 330969 h 1162242"/>
              <a:gd name="connsiteX8" fmla="*/ 2085879 w 8789940"/>
              <a:gd name="connsiteY8" fmla="*/ 361757 h 1162242"/>
              <a:gd name="connsiteX9" fmla="*/ 2447637 w 8789940"/>
              <a:gd name="connsiteY9" fmla="*/ 269393 h 1162242"/>
              <a:gd name="connsiteX10" fmla="*/ 2640061 w 8789940"/>
              <a:gd name="connsiteY10" fmla="*/ 284787 h 1162242"/>
              <a:gd name="connsiteX11" fmla="*/ 2755516 w 8789940"/>
              <a:gd name="connsiteY11" fmla="*/ 315575 h 1162242"/>
              <a:gd name="connsiteX12" fmla="*/ 2894061 w 8789940"/>
              <a:gd name="connsiteY12" fmla="*/ 377151 h 1162242"/>
              <a:gd name="connsiteX13" fmla="*/ 2971031 w 8789940"/>
              <a:gd name="connsiteY13" fmla="*/ 377151 h 1162242"/>
              <a:gd name="connsiteX14" fmla="*/ 3101879 w 8789940"/>
              <a:gd name="connsiteY14" fmla="*/ 346363 h 1162242"/>
              <a:gd name="connsiteX15" fmla="*/ 3378970 w 8789940"/>
              <a:gd name="connsiteY15" fmla="*/ 284787 h 1162242"/>
              <a:gd name="connsiteX16" fmla="*/ 3579091 w 8789940"/>
              <a:gd name="connsiteY16" fmla="*/ 361757 h 1162242"/>
              <a:gd name="connsiteX17" fmla="*/ 4094788 w 8789940"/>
              <a:gd name="connsiteY17" fmla="*/ 238606 h 1162242"/>
              <a:gd name="connsiteX18" fmla="*/ 4702849 w 8789940"/>
              <a:gd name="connsiteY18" fmla="*/ 177030 h 1162242"/>
              <a:gd name="connsiteX19" fmla="*/ 5041516 w 8789940"/>
              <a:gd name="connsiteY19" fmla="*/ 238606 h 1162242"/>
              <a:gd name="connsiteX20" fmla="*/ 5326304 w 8789940"/>
              <a:gd name="connsiteY20" fmla="*/ 254000 h 1162242"/>
              <a:gd name="connsiteX21" fmla="*/ 5472546 w 8789940"/>
              <a:gd name="connsiteY21" fmla="*/ 223212 h 1162242"/>
              <a:gd name="connsiteX22" fmla="*/ 5888182 w 8789940"/>
              <a:gd name="connsiteY22" fmla="*/ 223212 h 1162242"/>
              <a:gd name="connsiteX23" fmla="*/ 6242243 w 8789940"/>
              <a:gd name="connsiteY23" fmla="*/ 238606 h 1162242"/>
              <a:gd name="connsiteX24" fmla="*/ 6704061 w 8789940"/>
              <a:gd name="connsiteY24" fmla="*/ 200121 h 1162242"/>
              <a:gd name="connsiteX25" fmla="*/ 6865697 w 8789940"/>
              <a:gd name="connsiteY25" fmla="*/ 215515 h 1162242"/>
              <a:gd name="connsiteX26" fmla="*/ 7173576 w 8789940"/>
              <a:gd name="connsiteY26" fmla="*/ 269393 h 1162242"/>
              <a:gd name="connsiteX27" fmla="*/ 7419879 w 8789940"/>
              <a:gd name="connsiteY27" fmla="*/ 246303 h 1162242"/>
              <a:gd name="connsiteX28" fmla="*/ 7673879 w 8789940"/>
              <a:gd name="connsiteY28" fmla="*/ 200121 h 1162242"/>
              <a:gd name="connsiteX29" fmla="*/ 8081819 w 8789940"/>
              <a:gd name="connsiteY29" fmla="*/ 146242 h 1162242"/>
              <a:gd name="connsiteX30" fmla="*/ 8358910 w 8789940"/>
              <a:gd name="connsiteY30" fmla="*/ 107757 h 1162242"/>
              <a:gd name="connsiteX31" fmla="*/ 8582122 w 8789940"/>
              <a:gd name="connsiteY31" fmla="*/ 192424 h 1162242"/>
              <a:gd name="connsiteX32" fmla="*/ 8743758 w 8789940"/>
              <a:gd name="connsiteY32" fmla="*/ 269393 h 1162242"/>
              <a:gd name="connsiteX33" fmla="*/ 8789940 w 8789940"/>
              <a:gd name="connsiteY33" fmla="*/ 723515 h 1162242"/>
              <a:gd name="connsiteX34" fmla="*/ 8720667 w 8789940"/>
              <a:gd name="connsiteY34" fmla="*/ 1069878 h 1162242"/>
              <a:gd name="connsiteX35" fmla="*/ 5180061 w 8789940"/>
              <a:gd name="connsiteY35" fmla="*/ 1146848 h 1162242"/>
              <a:gd name="connsiteX36" fmla="*/ 138546 w 8789940"/>
              <a:gd name="connsiteY36" fmla="*/ 1162242 h 1162242"/>
              <a:gd name="connsiteX37" fmla="*/ 0 w 8789940"/>
              <a:gd name="connsiteY37" fmla="*/ 384848 h 1162242"/>
              <a:gd name="connsiteX38" fmla="*/ 261697 w 8789940"/>
              <a:gd name="connsiteY38" fmla="*/ 92363 h 116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789940" h="1162242">
                <a:moveTo>
                  <a:pt x="261697" y="92363"/>
                </a:moveTo>
                <a:lnTo>
                  <a:pt x="400243" y="0"/>
                </a:lnTo>
                <a:lnTo>
                  <a:pt x="592667" y="53878"/>
                </a:lnTo>
                <a:lnTo>
                  <a:pt x="708122" y="130848"/>
                </a:lnTo>
                <a:lnTo>
                  <a:pt x="992910" y="115454"/>
                </a:lnTo>
                <a:lnTo>
                  <a:pt x="1346970" y="123151"/>
                </a:lnTo>
                <a:lnTo>
                  <a:pt x="1708728" y="130848"/>
                </a:lnTo>
                <a:lnTo>
                  <a:pt x="1770304" y="330969"/>
                </a:lnTo>
                <a:lnTo>
                  <a:pt x="2085879" y="361757"/>
                </a:lnTo>
                <a:lnTo>
                  <a:pt x="2447637" y="269393"/>
                </a:lnTo>
                <a:lnTo>
                  <a:pt x="2640061" y="284787"/>
                </a:lnTo>
                <a:lnTo>
                  <a:pt x="2755516" y="315575"/>
                </a:lnTo>
                <a:lnTo>
                  <a:pt x="2894061" y="377151"/>
                </a:lnTo>
                <a:lnTo>
                  <a:pt x="2971031" y="377151"/>
                </a:lnTo>
                <a:lnTo>
                  <a:pt x="3101879" y="346363"/>
                </a:lnTo>
                <a:lnTo>
                  <a:pt x="3378970" y="284787"/>
                </a:lnTo>
                <a:lnTo>
                  <a:pt x="3579091" y="361757"/>
                </a:lnTo>
                <a:lnTo>
                  <a:pt x="4094788" y="238606"/>
                </a:lnTo>
                <a:lnTo>
                  <a:pt x="4702849" y="177030"/>
                </a:lnTo>
                <a:lnTo>
                  <a:pt x="5041516" y="238606"/>
                </a:lnTo>
                <a:lnTo>
                  <a:pt x="5326304" y="254000"/>
                </a:lnTo>
                <a:lnTo>
                  <a:pt x="5472546" y="223212"/>
                </a:lnTo>
                <a:lnTo>
                  <a:pt x="5888182" y="223212"/>
                </a:lnTo>
                <a:lnTo>
                  <a:pt x="6242243" y="238606"/>
                </a:lnTo>
                <a:lnTo>
                  <a:pt x="6704061" y="200121"/>
                </a:lnTo>
                <a:lnTo>
                  <a:pt x="6865697" y="215515"/>
                </a:lnTo>
                <a:lnTo>
                  <a:pt x="7173576" y="269393"/>
                </a:lnTo>
                <a:lnTo>
                  <a:pt x="7419879" y="246303"/>
                </a:lnTo>
                <a:lnTo>
                  <a:pt x="7673879" y="200121"/>
                </a:lnTo>
                <a:lnTo>
                  <a:pt x="8081819" y="146242"/>
                </a:lnTo>
                <a:lnTo>
                  <a:pt x="8358910" y="107757"/>
                </a:lnTo>
                <a:lnTo>
                  <a:pt x="8582122" y="192424"/>
                </a:lnTo>
                <a:lnTo>
                  <a:pt x="8743758" y="269393"/>
                </a:lnTo>
                <a:lnTo>
                  <a:pt x="8789940" y="723515"/>
                </a:lnTo>
                <a:lnTo>
                  <a:pt x="8720667" y="1069878"/>
                </a:lnTo>
                <a:lnTo>
                  <a:pt x="5180061" y="1146848"/>
                </a:lnTo>
                <a:lnTo>
                  <a:pt x="138546" y="1162242"/>
                </a:lnTo>
                <a:lnTo>
                  <a:pt x="0" y="384848"/>
                </a:lnTo>
                <a:lnTo>
                  <a:pt x="261697" y="9236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i9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785" y="461434"/>
            <a:ext cx="4343400" cy="6273800"/>
          </a:xfrm>
          <a:prstGeom prst="rect">
            <a:avLst/>
          </a:prstGeom>
        </p:spPr>
      </p:pic>
      <p:sp>
        <p:nvSpPr>
          <p:cNvPr id="2" name="Title 1"/>
          <p:cNvSpPr>
            <a:spLocks noGrp="1"/>
          </p:cNvSpPr>
          <p:nvPr>
            <p:ph type="title"/>
          </p:nvPr>
        </p:nvSpPr>
        <p:spPr>
          <a:xfrm>
            <a:off x="0" y="1082820"/>
            <a:ext cx="5049213" cy="1143000"/>
          </a:xfrm>
        </p:spPr>
        <p:txBody>
          <a:bodyPr>
            <a:noAutofit/>
          </a:bodyPr>
          <a:lstStyle/>
          <a:p>
            <a:r>
              <a:rPr lang="en-US" sz="3600" dirty="0">
                <a:solidFill>
                  <a:schemeClr val="accent6">
                    <a:lumMod val="50000"/>
                  </a:schemeClr>
                </a:solidFill>
                <a:latin typeface="Powderfinger Type"/>
                <a:cs typeface="Powderfinger Type"/>
              </a:rPr>
              <a:t>What are we seeing for stalking from </a:t>
            </a:r>
            <a:r>
              <a:rPr lang="nl-NL" sz="3600" dirty="0">
                <a:solidFill>
                  <a:schemeClr val="accent6">
                    <a:lumMod val="50000"/>
                  </a:schemeClr>
                </a:solidFill>
                <a:latin typeface="Powderfinger Type"/>
                <a:cs typeface="Powderfinger Type"/>
              </a:rPr>
              <a:t>119.147.146.0/24</a:t>
            </a:r>
            <a:r>
              <a:rPr lang="en-US" sz="3600" dirty="0">
                <a:solidFill>
                  <a:schemeClr val="accent6">
                    <a:lumMod val="50000"/>
                  </a:schemeClr>
                </a:solidFill>
                <a:latin typeface="Powderfinger Type"/>
                <a:cs typeface="Powderfinger Type"/>
              </a:rPr>
              <a:t>?</a:t>
            </a:r>
            <a:endParaRPr lang="en-US" sz="3600" dirty="0">
              <a:solidFill>
                <a:srgbClr val="984807"/>
              </a:solidFill>
              <a:latin typeface="Powderfinger Type"/>
              <a:cs typeface="Powderfinger Type"/>
            </a:endParaRPr>
          </a:p>
        </p:txBody>
      </p:sp>
      <p:sp>
        <p:nvSpPr>
          <p:cNvPr id="27" name="TextBox 26"/>
          <p:cNvSpPr txBox="1"/>
          <p:nvPr/>
        </p:nvSpPr>
        <p:spPr>
          <a:xfrm>
            <a:off x="8112606" y="3251161"/>
            <a:ext cx="445104" cy="461665"/>
          </a:xfrm>
          <a:prstGeom prst="rect">
            <a:avLst/>
          </a:prstGeom>
          <a:noFill/>
        </p:spPr>
        <p:txBody>
          <a:bodyPr wrap="none" rtlCol="0">
            <a:spAutoFit/>
          </a:bodyPr>
          <a:lstStyle/>
          <a:p>
            <a:r>
              <a:rPr lang="en-US" sz="2400" dirty="0" smtClean="0">
                <a:solidFill>
                  <a:schemeClr val="accent2">
                    <a:lumMod val="50000"/>
                  </a:schemeClr>
                </a:solidFill>
                <a:latin typeface="Zapf Dingbats"/>
                <a:ea typeface="Zapf Dingbats"/>
                <a:cs typeface="Zapf Dingbats"/>
                <a:sym typeface="Zapf Dingbats"/>
              </a:rPr>
              <a:t>✔</a:t>
            </a:r>
            <a:endParaRPr lang="en-US" sz="2400" dirty="0">
              <a:solidFill>
                <a:schemeClr val="accent2">
                  <a:lumMod val="50000"/>
                </a:schemeClr>
              </a:solidFill>
            </a:endParaRPr>
          </a:p>
        </p:txBody>
      </p:sp>
    </p:spTree>
    <p:extLst>
      <p:ext uri="{BB962C8B-B14F-4D97-AF65-F5344CB8AC3E}">
        <p14:creationId xmlns:p14="http://schemas.microsoft.com/office/powerpoint/2010/main" val="85767734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130848" y="5457152"/>
            <a:ext cx="8789940" cy="1162242"/>
          </a:xfrm>
          <a:custGeom>
            <a:avLst/>
            <a:gdLst>
              <a:gd name="connsiteX0" fmla="*/ 261697 w 8789940"/>
              <a:gd name="connsiteY0" fmla="*/ 92363 h 1162242"/>
              <a:gd name="connsiteX1" fmla="*/ 400243 w 8789940"/>
              <a:gd name="connsiteY1" fmla="*/ 0 h 1162242"/>
              <a:gd name="connsiteX2" fmla="*/ 592667 w 8789940"/>
              <a:gd name="connsiteY2" fmla="*/ 53878 h 1162242"/>
              <a:gd name="connsiteX3" fmla="*/ 708122 w 8789940"/>
              <a:gd name="connsiteY3" fmla="*/ 130848 h 1162242"/>
              <a:gd name="connsiteX4" fmla="*/ 992910 w 8789940"/>
              <a:gd name="connsiteY4" fmla="*/ 115454 h 1162242"/>
              <a:gd name="connsiteX5" fmla="*/ 1346970 w 8789940"/>
              <a:gd name="connsiteY5" fmla="*/ 123151 h 1162242"/>
              <a:gd name="connsiteX6" fmla="*/ 1708728 w 8789940"/>
              <a:gd name="connsiteY6" fmla="*/ 130848 h 1162242"/>
              <a:gd name="connsiteX7" fmla="*/ 1770304 w 8789940"/>
              <a:gd name="connsiteY7" fmla="*/ 330969 h 1162242"/>
              <a:gd name="connsiteX8" fmla="*/ 2085879 w 8789940"/>
              <a:gd name="connsiteY8" fmla="*/ 361757 h 1162242"/>
              <a:gd name="connsiteX9" fmla="*/ 2447637 w 8789940"/>
              <a:gd name="connsiteY9" fmla="*/ 269393 h 1162242"/>
              <a:gd name="connsiteX10" fmla="*/ 2640061 w 8789940"/>
              <a:gd name="connsiteY10" fmla="*/ 284787 h 1162242"/>
              <a:gd name="connsiteX11" fmla="*/ 2755516 w 8789940"/>
              <a:gd name="connsiteY11" fmla="*/ 315575 h 1162242"/>
              <a:gd name="connsiteX12" fmla="*/ 2894061 w 8789940"/>
              <a:gd name="connsiteY12" fmla="*/ 377151 h 1162242"/>
              <a:gd name="connsiteX13" fmla="*/ 2971031 w 8789940"/>
              <a:gd name="connsiteY13" fmla="*/ 377151 h 1162242"/>
              <a:gd name="connsiteX14" fmla="*/ 3101879 w 8789940"/>
              <a:gd name="connsiteY14" fmla="*/ 346363 h 1162242"/>
              <a:gd name="connsiteX15" fmla="*/ 3378970 w 8789940"/>
              <a:gd name="connsiteY15" fmla="*/ 284787 h 1162242"/>
              <a:gd name="connsiteX16" fmla="*/ 3579091 w 8789940"/>
              <a:gd name="connsiteY16" fmla="*/ 361757 h 1162242"/>
              <a:gd name="connsiteX17" fmla="*/ 4094788 w 8789940"/>
              <a:gd name="connsiteY17" fmla="*/ 238606 h 1162242"/>
              <a:gd name="connsiteX18" fmla="*/ 4702849 w 8789940"/>
              <a:gd name="connsiteY18" fmla="*/ 177030 h 1162242"/>
              <a:gd name="connsiteX19" fmla="*/ 5041516 w 8789940"/>
              <a:gd name="connsiteY19" fmla="*/ 238606 h 1162242"/>
              <a:gd name="connsiteX20" fmla="*/ 5326304 w 8789940"/>
              <a:gd name="connsiteY20" fmla="*/ 254000 h 1162242"/>
              <a:gd name="connsiteX21" fmla="*/ 5472546 w 8789940"/>
              <a:gd name="connsiteY21" fmla="*/ 223212 h 1162242"/>
              <a:gd name="connsiteX22" fmla="*/ 5888182 w 8789940"/>
              <a:gd name="connsiteY22" fmla="*/ 223212 h 1162242"/>
              <a:gd name="connsiteX23" fmla="*/ 6242243 w 8789940"/>
              <a:gd name="connsiteY23" fmla="*/ 238606 h 1162242"/>
              <a:gd name="connsiteX24" fmla="*/ 6704061 w 8789940"/>
              <a:gd name="connsiteY24" fmla="*/ 200121 h 1162242"/>
              <a:gd name="connsiteX25" fmla="*/ 6865697 w 8789940"/>
              <a:gd name="connsiteY25" fmla="*/ 215515 h 1162242"/>
              <a:gd name="connsiteX26" fmla="*/ 7173576 w 8789940"/>
              <a:gd name="connsiteY26" fmla="*/ 269393 h 1162242"/>
              <a:gd name="connsiteX27" fmla="*/ 7419879 w 8789940"/>
              <a:gd name="connsiteY27" fmla="*/ 246303 h 1162242"/>
              <a:gd name="connsiteX28" fmla="*/ 7673879 w 8789940"/>
              <a:gd name="connsiteY28" fmla="*/ 200121 h 1162242"/>
              <a:gd name="connsiteX29" fmla="*/ 8081819 w 8789940"/>
              <a:gd name="connsiteY29" fmla="*/ 146242 h 1162242"/>
              <a:gd name="connsiteX30" fmla="*/ 8358910 w 8789940"/>
              <a:gd name="connsiteY30" fmla="*/ 107757 h 1162242"/>
              <a:gd name="connsiteX31" fmla="*/ 8582122 w 8789940"/>
              <a:gd name="connsiteY31" fmla="*/ 192424 h 1162242"/>
              <a:gd name="connsiteX32" fmla="*/ 8743758 w 8789940"/>
              <a:gd name="connsiteY32" fmla="*/ 269393 h 1162242"/>
              <a:gd name="connsiteX33" fmla="*/ 8789940 w 8789940"/>
              <a:gd name="connsiteY33" fmla="*/ 723515 h 1162242"/>
              <a:gd name="connsiteX34" fmla="*/ 8720667 w 8789940"/>
              <a:gd name="connsiteY34" fmla="*/ 1069878 h 1162242"/>
              <a:gd name="connsiteX35" fmla="*/ 5180061 w 8789940"/>
              <a:gd name="connsiteY35" fmla="*/ 1146848 h 1162242"/>
              <a:gd name="connsiteX36" fmla="*/ 138546 w 8789940"/>
              <a:gd name="connsiteY36" fmla="*/ 1162242 h 1162242"/>
              <a:gd name="connsiteX37" fmla="*/ 0 w 8789940"/>
              <a:gd name="connsiteY37" fmla="*/ 384848 h 1162242"/>
              <a:gd name="connsiteX38" fmla="*/ 261697 w 8789940"/>
              <a:gd name="connsiteY38" fmla="*/ 92363 h 116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789940" h="1162242">
                <a:moveTo>
                  <a:pt x="261697" y="92363"/>
                </a:moveTo>
                <a:lnTo>
                  <a:pt x="400243" y="0"/>
                </a:lnTo>
                <a:lnTo>
                  <a:pt x="592667" y="53878"/>
                </a:lnTo>
                <a:lnTo>
                  <a:pt x="708122" y="130848"/>
                </a:lnTo>
                <a:lnTo>
                  <a:pt x="992910" y="115454"/>
                </a:lnTo>
                <a:lnTo>
                  <a:pt x="1346970" y="123151"/>
                </a:lnTo>
                <a:lnTo>
                  <a:pt x="1708728" y="130848"/>
                </a:lnTo>
                <a:lnTo>
                  <a:pt x="1770304" y="330969"/>
                </a:lnTo>
                <a:lnTo>
                  <a:pt x="2085879" y="361757"/>
                </a:lnTo>
                <a:lnTo>
                  <a:pt x="2447637" y="269393"/>
                </a:lnTo>
                <a:lnTo>
                  <a:pt x="2640061" y="284787"/>
                </a:lnTo>
                <a:lnTo>
                  <a:pt x="2755516" y="315575"/>
                </a:lnTo>
                <a:lnTo>
                  <a:pt x="2894061" y="377151"/>
                </a:lnTo>
                <a:lnTo>
                  <a:pt x="2971031" y="377151"/>
                </a:lnTo>
                <a:lnTo>
                  <a:pt x="3101879" y="346363"/>
                </a:lnTo>
                <a:lnTo>
                  <a:pt x="3378970" y="284787"/>
                </a:lnTo>
                <a:lnTo>
                  <a:pt x="3579091" y="361757"/>
                </a:lnTo>
                <a:lnTo>
                  <a:pt x="4094788" y="238606"/>
                </a:lnTo>
                <a:lnTo>
                  <a:pt x="4702849" y="177030"/>
                </a:lnTo>
                <a:lnTo>
                  <a:pt x="5041516" y="238606"/>
                </a:lnTo>
                <a:lnTo>
                  <a:pt x="5326304" y="254000"/>
                </a:lnTo>
                <a:lnTo>
                  <a:pt x="5472546" y="223212"/>
                </a:lnTo>
                <a:lnTo>
                  <a:pt x="5888182" y="223212"/>
                </a:lnTo>
                <a:lnTo>
                  <a:pt x="6242243" y="238606"/>
                </a:lnTo>
                <a:lnTo>
                  <a:pt x="6704061" y="200121"/>
                </a:lnTo>
                <a:lnTo>
                  <a:pt x="6865697" y="215515"/>
                </a:lnTo>
                <a:lnTo>
                  <a:pt x="7173576" y="269393"/>
                </a:lnTo>
                <a:lnTo>
                  <a:pt x="7419879" y="246303"/>
                </a:lnTo>
                <a:lnTo>
                  <a:pt x="7673879" y="200121"/>
                </a:lnTo>
                <a:lnTo>
                  <a:pt x="8081819" y="146242"/>
                </a:lnTo>
                <a:lnTo>
                  <a:pt x="8358910" y="107757"/>
                </a:lnTo>
                <a:lnTo>
                  <a:pt x="8582122" y="192424"/>
                </a:lnTo>
                <a:lnTo>
                  <a:pt x="8743758" y="269393"/>
                </a:lnTo>
                <a:lnTo>
                  <a:pt x="8789940" y="723515"/>
                </a:lnTo>
                <a:lnTo>
                  <a:pt x="8720667" y="1069878"/>
                </a:lnTo>
                <a:lnTo>
                  <a:pt x="5180061" y="1146848"/>
                </a:lnTo>
                <a:lnTo>
                  <a:pt x="138546" y="1162242"/>
                </a:lnTo>
                <a:lnTo>
                  <a:pt x="0" y="384848"/>
                </a:lnTo>
                <a:lnTo>
                  <a:pt x="261697" y="9236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i9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785" y="461434"/>
            <a:ext cx="4343400" cy="6273800"/>
          </a:xfrm>
          <a:prstGeom prst="rect">
            <a:avLst/>
          </a:prstGeom>
        </p:spPr>
      </p:pic>
      <p:sp>
        <p:nvSpPr>
          <p:cNvPr id="2" name="Title 1"/>
          <p:cNvSpPr>
            <a:spLocks noGrp="1"/>
          </p:cNvSpPr>
          <p:nvPr>
            <p:ph type="title"/>
          </p:nvPr>
        </p:nvSpPr>
        <p:spPr>
          <a:xfrm>
            <a:off x="0" y="1082820"/>
            <a:ext cx="5049213" cy="1143000"/>
          </a:xfrm>
        </p:spPr>
        <p:txBody>
          <a:bodyPr>
            <a:noAutofit/>
          </a:bodyPr>
          <a:lstStyle/>
          <a:p>
            <a:r>
              <a:rPr lang="en-US" sz="3600" dirty="0">
                <a:solidFill>
                  <a:schemeClr val="accent6">
                    <a:lumMod val="50000"/>
                  </a:schemeClr>
                </a:solidFill>
                <a:latin typeface="Powderfinger Type"/>
                <a:cs typeface="Powderfinger Type"/>
              </a:rPr>
              <a:t>What are we seeing for stalking from </a:t>
            </a:r>
            <a:r>
              <a:rPr lang="nl-NL" sz="3600" dirty="0">
                <a:solidFill>
                  <a:schemeClr val="accent6">
                    <a:lumMod val="50000"/>
                  </a:schemeClr>
                </a:solidFill>
                <a:latin typeface="Powderfinger Type"/>
                <a:cs typeface="Powderfinger Type"/>
              </a:rPr>
              <a:t>119.147.146.0/24</a:t>
            </a:r>
            <a:r>
              <a:rPr lang="en-US" sz="3600" dirty="0">
                <a:solidFill>
                  <a:schemeClr val="accent6">
                    <a:lumMod val="50000"/>
                  </a:schemeClr>
                </a:solidFill>
                <a:latin typeface="Powderfinger Type"/>
                <a:cs typeface="Powderfinger Type"/>
              </a:rPr>
              <a:t>?</a:t>
            </a:r>
            <a:endParaRPr lang="en-US" sz="3600" dirty="0">
              <a:solidFill>
                <a:srgbClr val="984807"/>
              </a:solidFill>
              <a:latin typeface="Powderfinger Type"/>
              <a:cs typeface="Powderfinger Type"/>
            </a:endParaRPr>
          </a:p>
        </p:txBody>
      </p:sp>
      <p:sp>
        <p:nvSpPr>
          <p:cNvPr id="27" name="TextBox 26"/>
          <p:cNvSpPr txBox="1"/>
          <p:nvPr/>
        </p:nvSpPr>
        <p:spPr>
          <a:xfrm>
            <a:off x="8112606" y="3251161"/>
            <a:ext cx="445104" cy="461665"/>
          </a:xfrm>
          <a:prstGeom prst="rect">
            <a:avLst/>
          </a:prstGeom>
          <a:noFill/>
        </p:spPr>
        <p:txBody>
          <a:bodyPr wrap="none" rtlCol="0">
            <a:spAutoFit/>
          </a:bodyPr>
          <a:lstStyle/>
          <a:p>
            <a:r>
              <a:rPr lang="en-US" sz="2400" dirty="0" smtClean="0">
                <a:solidFill>
                  <a:schemeClr val="accent2">
                    <a:lumMod val="50000"/>
                  </a:schemeClr>
                </a:solidFill>
                <a:latin typeface="Zapf Dingbats"/>
                <a:ea typeface="Zapf Dingbats"/>
                <a:cs typeface="Zapf Dingbats"/>
                <a:sym typeface="Zapf Dingbats"/>
              </a:rPr>
              <a:t>✔</a:t>
            </a:r>
            <a:endParaRPr lang="en-US" sz="2400" dirty="0">
              <a:solidFill>
                <a:schemeClr val="accent2">
                  <a:lumMod val="50000"/>
                </a:schemeClr>
              </a:solidFill>
            </a:endParaRPr>
          </a:p>
        </p:txBody>
      </p:sp>
      <p:sp>
        <p:nvSpPr>
          <p:cNvPr id="6" name="TextBox 5"/>
          <p:cNvSpPr txBox="1"/>
          <p:nvPr/>
        </p:nvSpPr>
        <p:spPr>
          <a:xfrm>
            <a:off x="8088195" y="986712"/>
            <a:ext cx="445104" cy="461665"/>
          </a:xfrm>
          <a:prstGeom prst="rect">
            <a:avLst/>
          </a:prstGeom>
          <a:noFill/>
        </p:spPr>
        <p:txBody>
          <a:bodyPr wrap="none" rtlCol="0">
            <a:spAutoFit/>
          </a:bodyPr>
          <a:lstStyle/>
          <a:p>
            <a:r>
              <a:rPr lang="en-US" sz="2400" dirty="0" smtClean="0">
                <a:solidFill>
                  <a:srgbClr val="000000"/>
                </a:solidFill>
                <a:latin typeface="Zapf Dingbats"/>
                <a:ea typeface="Zapf Dingbats"/>
                <a:cs typeface="Zapf Dingbats"/>
                <a:sym typeface="Zapf Dingbats"/>
              </a:rPr>
              <a:t>✔</a:t>
            </a:r>
            <a:endParaRPr lang="en-US" sz="2400" dirty="0">
              <a:solidFill>
                <a:srgbClr val="000000"/>
              </a:solidFill>
            </a:endParaRPr>
          </a:p>
        </p:txBody>
      </p:sp>
      <p:sp>
        <p:nvSpPr>
          <p:cNvPr id="7" name="TextBox 6"/>
          <p:cNvSpPr txBox="1"/>
          <p:nvPr/>
        </p:nvSpPr>
        <p:spPr>
          <a:xfrm>
            <a:off x="8097212" y="2017762"/>
            <a:ext cx="445104" cy="461665"/>
          </a:xfrm>
          <a:prstGeom prst="rect">
            <a:avLst/>
          </a:prstGeom>
          <a:noFill/>
        </p:spPr>
        <p:txBody>
          <a:bodyPr wrap="none" rtlCol="0">
            <a:spAutoFit/>
          </a:bodyPr>
          <a:lstStyle/>
          <a:p>
            <a:r>
              <a:rPr lang="en-US" sz="2400" dirty="0" smtClean="0">
                <a:latin typeface="Zapf Dingbats"/>
                <a:ea typeface="Zapf Dingbats"/>
                <a:cs typeface="Zapf Dingbats"/>
                <a:sym typeface="Zapf Dingbats"/>
              </a:rPr>
              <a:t>✔</a:t>
            </a:r>
            <a:endParaRPr lang="en-US" sz="2400" dirty="0"/>
          </a:p>
        </p:txBody>
      </p:sp>
      <p:sp>
        <p:nvSpPr>
          <p:cNvPr id="8" name="TextBox 7"/>
          <p:cNvSpPr txBox="1"/>
          <p:nvPr/>
        </p:nvSpPr>
        <p:spPr>
          <a:xfrm>
            <a:off x="8125801" y="2516869"/>
            <a:ext cx="445104" cy="461665"/>
          </a:xfrm>
          <a:prstGeom prst="rect">
            <a:avLst/>
          </a:prstGeom>
          <a:noFill/>
        </p:spPr>
        <p:txBody>
          <a:bodyPr wrap="none" rtlCol="0">
            <a:spAutoFit/>
          </a:bodyPr>
          <a:lstStyle/>
          <a:p>
            <a:r>
              <a:rPr lang="en-US" sz="2400" dirty="0" smtClean="0">
                <a:solidFill>
                  <a:srgbClr val="000000"/>
                </a:solidFill>
                <a:latin typeface="Zapf Dingbats"/>
                <a:ea typeface="Zapf Dingbats"/>
                <a:cs typeface="Zapf Dingbats"/>
                <a:sym typeface="Zapf Dingbats"/>
              </a:rPr>
              <a:t>✔</a:t>
            </a:r>
            <a:endParaRPr lang="en-US" sz="2400" dirty="0">
              <a:solidFill>
                <a:srgbClr val="000000"/>
              </a:solidFill>
            </a:endParaRPr>
          </a:p>
        </p:txBody>
      </p:sp>
    </p:spTree>
    <p:extLst>
      <p:ext uri="{BB962C8B-B14F-4D97-AF65-F5344CB8AC3E}">
        <p14:creationId xmlns:p14="http://schemas.microsoft.com/office/powerpoint/2010/main" val="21588483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248" y="2740265"/>
            <a:ext cx="7437217" cy="1143000"/>
          </a:xfrm>
        </p:spPr>
        <p:txBody>
          <a:bodyPr>
            <a:noAutofit/>
          </a:bodyPr>
          <a:lstStyle/>
          <a:p>
            <a:pPr algn="l"/>
            <a:r>
              <a:rPr lang="en-US" sz="2400" dirty="0" smtClean="0"/>
              <a:t>This data set is just a tiny glimpse into the overall pattern of web activity</a:t>
            </a:r>
            <a:br>
              <a:rPr lang="en-US" sz="2400" dirty="0" smtClean="0"/>
            </a:br>
            <a:endParaRPr lang="en-US" sz="2400" dirty="0"/>
          </a:p>
        </p:txBody>
      </p:sp>
    </p:spTree>
    <p:extLst>
      <p:ext uri="{BB962C8B-B14F-4D97-AF65-F5344CB8AC3E}">
        <p14:creationId xmlns:p14="http://schemas.microsoft.com/office/powerpoint/2010/main" val="80835623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85" y="2105969"/>
            <a:ext cx="4721024" cy="2996134"/>
          </a:xfrm>
        </p:spPr>
        <p:txBody>
          <a:bodyPr>
            <a:noAutofit/>
          </a:bodyPr>
          <a:lstStyle/>
          <a:p>
            <a:pPr algn="l"/>
            <a:r>
              <a:rPr lang="en-US" sz="3200" dirty="0" smtClean="0"/>
              <a:t>What’s happening in the larger world of various forms of tracking users’ </a:t>
            </a:r>
            <a:r>
              <a:rPr lang="en-US" sz="3200" dirty="0" err="1" smtClean="0"/>
              <a:t>behaviour</a:t>
            </a:r>
            <a:r>
              <a:rPr lang="en-US" sz="3200" dirty="0" smtClean="0"/>
              <a:t> on the Internet?</a:t>
            </a:r>
            <a:endParaRPr lang="en-US" sz="3200" dirty="0"/>
          </a:p>
        </p:txBody>
      </p:sp>
      <p:pic>
        <p:nvPicPr>
          <p:cNvPr id="4" name="Picture 3"/>
          <p:cNvPicPr>
            <a:picLocks noChangeAspect="1"/>
          </p:cNvPicPr>
          <p:nvPr/>
        </p:nvPicPr>
        <p:blipFill>
          <a:blip r:embed="rId2"/>
          <a:stretch>
            <a:fillRect/>
          </a:stretch>
        </p:blipFill>
        <p:spPr>
          <a:xfrm>
            <a:off x="5178224" y="1155155"/>
            <a:ext cx="3822420" cy="5096560"/>
          </a:xfrm>
          <a:prstGeom prst="rect">
            <a:avLst/>
          </a:prstGeom>
        </p:spPr>
      </p:pic>
      <p:sp>
        <p:nvSpPr>
          <p:cNvPr id="5" name="TextBox 4"/>
          <p:cNvSpPr txBox="1"/>
          <p:nvPr/>
        </p:nvSpPr>
        <p:spPr>
          <a:xfrm>
            <a:off x="7785961" y="5990105"/>
            <a:ext cx="1214683" cy="261610"/>
          </a:xfrm>
          <a:prstGeom prst="rect">
            <a:avLst/>
          </a:prstGeom>
          <a:noFill/>
        </p:spPr>
        <p:txBody>
          <a:bodyPr wrap="none" rtlCol="0">
            <a:spAutoFit/>
          </a:bodyPr>
          <a:lstStyle/>
          <a:p>
            <a:r>
              <a:rPr lang="en-US" sz="1100" dirty="0" smtClean="0">
                <a:solidFill>
                  <a:schemeClr val="bg1"/>
                </a:solidFill>
              </a:rPr>
              <a:t>Street Art: </a:t>
            </a:r>
            <a:r>
              <a:rPr lang="en-US" sz="1100" dirty="0" err="1" smtClean="0">
                <a:solidFill>
                  <a:schemeClr val="bg1"/>
                </a:solidFill>
              </a:rPr>
              <a:t>Banksy</a:t>
            </a:r>
            <a:endParaRPr lang="en-US" sz="1100" dirty="0">
              <a:solidFill>
                <a:schemeClr val="bg1"/>
              </a:solidFill>
            </a:endParaRPr>
          </a:p>
        </p:txBody>
      </p:sp>
    </p:spTree>
    <p:extLst>
      <p:ext uri="{BB962C8B-B14F-4D97-AF65-F5344CB8AC3E}">
        <p14:creationId xmlns:p14="http://schemas.microsoft.com/office/powerpoint/2010/main" val="40780428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55" y="2111008"/>
            <a:ext cx="6979620" cy="3175322"/>
          </a:xfrm>
        </p:spPr>
        <p:txBody>
          <a:bodyPr>
            <a:noAutofit/>
          </a:bodyPr>
          <a:lstStyle/>
          <a:p>
            <a:pPr algn="l"/>
            <a:r>
              <a:rPr lang="en-US" sz="2000" dirty="0" smtClean="0"/>
              <a:t>In today’s Internet users</a:t>
            </a:r>
            <a:r>
              <a:rPr lang="en-US" sz="2000" dirty="0" smtClean="0"/>
              <a:t>’ browsing history is being siphoned off to third </a:t>
            </a:r>
            <a:r>
              <a:rPr lang="en-US" sz="2000" dirty="0" smtClean="0"/>
              <a:t>parties as a commonplace activity.</a:t>
            </a:r>
            <a:r>
              <a:rPr lang="en-US" sz="2000" dirty="0" smtClean="0"/>
              <a:t/>
            </a:r>
            <a:br>
              <a:rPr lang="en-US" sz="2000" dirty="0" smtClean="0"/>
            </a:br>
            <a:r>
              <a:rPr lang="en-US" sz="2000" dirty="0"/>
              <a:t/>
            </a:r>
            <a:br>
              <a:rPr lang="en-US" sz="2000" dirty="0"/>
            </a:br>
            <a:r>
              <a:rPr lang="en-US" sz="2000" dirty="0"/>
              <a:t>Who </a:t>
            </a:r>
            <a:r>
              <a:rPr lang="en-US" sz="2000" dirty="0" smtClean="0"/>
              <a:t>gets </a:t>
            </a:r>
            <a:r>
              <a:rPr lang="en-US" sz="2000" dirty="0"/>
              <a:t>to see this </a:t>
            </a:r>
            <a:r>
              <a:rPr lang="en-US" sz="2000" dirty="0" smtClean="0"/>
              <a:t>data of user browsing </a:t>
            </a:r>
            <a:r>
              <a:rPr lang="en-US" sz="2000" dirty="0" err="1" smtClean="0"/>
              <a:t>behaviour</a:t>
            </a:r>
            <a:r>
              <a:rPr lang="en-US" sz="2000" dirty="0" smtClean="0"/>
              <a:t>? Within which national regime? Within which constraints of privacy?</a:t>
            </a:r>
            <a:r>
              <a:rPr lang="en-US" sz="2000" dirty="0"/>
              <a:t/>
            </a:r>
            <a:br>
              <a:rPr lang="en-US" sz="2000" dirty="0"/>
            </a:br>
            <a:r>
              <a:rPr lang="en-US" sz="2000" dirty="0"/>
              <a:t/>
            </a:r>
            <a:br>
              <a:rPr lang="en-US" sz="2000" dirty="0"/>
            </a:br>
            <a:r>
              <a:rPr lang="en-US" sz="2000" dirty="0"/>
              <a:t>I</a:t>
            </a:r>
            <a:r>
              <a:rPr lang="en-US" sz="2000" dirty="0" smtClean="0"/>
              <a:t>s this form of digital stalking something that we are comfortable with?</a:t>
            </a:r>
            <a:r>
              <a:rPr lang="en-US" sz="2000" dirty="0"/>
              <a:t/>
            </a:r>
            <a:br>
              <a:rPr lang="en-US" sz="2000" dirty="0"/>
            </a:br>
            <a:r>
              <a:rPr lang="en-US" sz="2000" dirty="0"/>
              <a:t/>
            </a:r>
            <a:br>
              <a:rPr lang="en-US" sz="2000" dirty="0"/>
            </a:br>
            <a:r>
              <a:rPr lang="en-US" sz="2000" dirty="0" smtClean="0"/>
              <a:t>Or are we even aware that it is happening at all?</a:t>
            </a:r>
            <a:br>
              <a:rPr lang="en-US" sz="2000" dirty="0" smtClean="0"/>
            </a:br>
            <a:r>
              <a:rPr lang="en-US" sz="2000" dirty="0"/>
              <a:t/>
            </a:r>
            <a:br>
              <a:rPr lang="en-US" sz="2000" dirty="0"/>
            </a:br>
            <a:endParaRPr lang="en-US" sz="2000" dirty="0"/>
          </a:p>
        </p:txBody>
      </p:sp>
      <p:pic>
        <p:nvPicPr>
          <p:cNvPr id="6" name="Picture 5"/>
          <p:cNvPicPr>
            <a:picLocks noChangeAspect="1"/>
          </p:cNvPicPr>
          <p:nvPr/>
        </p:nvPicPr>
        <p:blipFill rotWithShape="1">
          <a:blip r:embed="rId2"/>
          <a:srcRect r="67593"/>
          <a:stretch/>
        </p:blipFill>
        <p:spPr>
          <a:xfrm>
            <a:off x="7501091" y="2476499"/>
            <a:ext cx="1412718" cy="2615595"/>
          </a:xfrm>
          <a:prstGeom prst="rect">
            <a:avLst/>
          </a:prstGeom>
        </p:spPr>
      </p:pic>
      <p:sp>
        <p:nvSpPr>
          <p:cNvPr id="8" name="Rectangle 7"/>
          <p:cNvSpPr/>
          <p:nvPr/>
        </p:nvSpPr>
        <p:spPr>
          <a:xfrm>
            <a:off x="7898190" y="2721429"/>
            <a:ext cx="223762" cy="2075792"/>
          </a:xfrm>
          <a:prstGeom prst="rect">
            <a:avLst/>
          </a:prstGeom>
          <a:solidFill>
            <a:srgbClr val="FF45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836728" y="2658174"/>
            <a:ext cx="275168" cy="213904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700" dirty="0" smtClean="0">
                <a:solidFill>
                  <a:srgbClr val="D4D601"/>
                </a:solidFill>
                <a:latin typeface="Blackoak Std"/>
                <a:cs typeface="Blackoak Std"/>
              </a:rPr>
              <a:t>TEST </a:t>
            </a:r>
          </a:p>
          <a:p>
            <a:endParaRPr lang="en-US" sz="700" dirty="0">
              <a:solidFill>
                <a:srgbClr val="D4D601"/>
              </a:solidFill>
              <a:latin typeface="Blackoak Std"/>
              <a:cs typeface="Blackoak Std"/>
            </a:endParaRPr>
          </a:p>
          <a:p>
            <a:r>
              <a:rPr lang="en-US" sz="700" dirty="0" smtClean="0">
                <a:solidFill>
                  <a:srgbClr val="D4D601"/>
                </a:solidFill>
                <a:latin typeface="Blackoak Std"/>
                <a:cs typeface="Blackoak Std"/>
              </a:rPr>
              <a:t>YOUR </a:t>
            </a:r>
          </a:p>
          <a:p>
            <a:endParaRPr lang="en-US" sz="700" dirty="0">
              <a:solidFill>
                <a:srgbClr val="D4D601"/>
              </a:solidFill>
              <a:latin typeface="Blackoak Std"/>
              <a:cs typeface="Blackoak Std"/>
            </a:endParaRPr>
          </a:p>
          <a:p>
            <a:r>
              <a:rPr lang="en-US" sz="700" dirty="0" smtClean="0">
                <a:solidFill>
                  <a:srgbClr val="D4D601"/>
                </a:solidFill>
                <a:latin typeface="Blackoak Std"/>
                <a:cs typeface="Blackoak Std"/>
              </a:rPr>
              <a:t>COMFORT</a:t>
            </a:r>
            <a:endParaRPr lang="en-US" sz="700" dirty="0">
              <a:solidFill>
                <a:srgbClr val="D4D601"/>
              </a:solidFill>
              <a:latin typeface="Blackoak Std"/>
              <a:cs typeface="Blackoak Std"/>
            </a:endParaRPr>
          </a:p>
        </p:txBody>
      </p:sp>
    </p:spTree>
    <p:extLst>
      <p:ext uri="{BB962C8B-B14F-4D97-AF65-F5344CB8AC3E}">
        <p14:creationId xmlns:p14="http://schemas.microsoft.com/office/powerpoint/2010/main" val="34029662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The Theory</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p:txBody>
          <a:bodyPr>
            <a:normAutofit fontScale="92500" lnSpcReduction="20000"/>
          </a:bodyPr>
          <a:lstStyle/>
          <a:p>
            <a:pPr marL="0" indent="0">
              <a:spcBef>
                <a:spcPts val="820"/>
              </a:spcBef>
              <a:buNone/>
            </a:pPr>
            <a:r>
              <a:rPr lang="en-US" dirty="0" smtClean="0"/>
              <a:t>At APNIC we measurement aspects of technology deployment by using Google Ads to deliver a test script to a very large profile of users</a:t>
            </a:r>
          </a:p>
          <a:p>
            <a:pPr lvl="1">
              <a:spcBef>
                <a:spcPts val="820"/>
              </a:spcBef>
            </a:pPr>
            <a:r>
              <a:rPr lang="en-US" dirty="0" smtClean="0"/>
              <a:t>We measure penetration of DNSSEC</a:t>
            </a:r>
            <a:r>
              <a:rPr lang="en-US" dirty="0"/>
              <a:t> </a:t>
            </a:r>
            <a:r>
              <a:rPr lang="en-US" dirty="0" smtClean="0"/>
              <a:t>and IPv6, and many other aspects of the end user’s view of the Internet through these scripts</a:t>
            </a:r>
          </a:p>
          <a:p>
            <a:pPr lvl="1">
              <a:spcBef>
                <a:spcPts val="820"/>
              </a:spcBef>
            </a:pPr>
            <a:r>
              <a:rPr lang="en-US" dirty="0" smtClean="0"/>
              <a:t>We have some 500,000 tests executed per day</a:t>
            </a:r>
          </a:p>
          <a:p>
            <a:pPr lvl="1">
              <a:spcBef>
                <a:spcPts val="820"/>
              </a:spcBef>
            </a:pPr>
            <a:r>
              <a:rPr lang="en-US" dirty="0" smtClean="0"/>
              <a:t>And each of them use uniquely generated URLs</a:t>
            </a:r>
          </a:p>
          <a:p>
            <a:pPr lvl="1">
              <a:spcBef>
                <a:spcPts val="820"/>
              </a:spcBef>
            </a:pPr>
            <a:r>
              <a:rPr lang="en-US" dirty="0" smtClean="0"/>
              <a:t>And the URLs direct the end user back to our servers</a:t>
            </a:r>
          </a:p>
          <a:p>
            <a:pPr lvl="1">
              <a:spcBef>
                <a:spcPts val="820"/>
              </a:spcBef>
            </a:pPr>
            <a:r>
              <a:rPr lang="en-US" b="1" dirty="0" smtClean="0"/>
              <a:t>So, in theory we should see each unique URL retrieved from our server exactly once</a:t>
            </a:r>
          </a:p>
        </p:txBody>
      </p:sp>
    </p:spTree>
    <p:extLst>
      <p:ext uri="{BB962C8B-B14F-4D97-AF65-F5344CB8AC3E}">
        <p14:creationId xmlns:p14="http://schemas.microsoft.com/office/powerpoint/2010/main" val="376986016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AhnbergHand"/>
                <a:cs typeface="AhnbergHand"/>
              </a:rPr>
              <a:t>Thanks to:</a:t>
            </a:r>
            <a:endParaRPr lang="en-US" sz="3200" dirty="0">
              <a:latin typeface="AhnbergHand"/>
              <a:cs typeface="AhnbergHand"/>
            </a:endParaRPr>
          </a:p>
        </p:txBody>
      </p:sp>
      <p:sp>
        <p:nvSpPr>
          <p:cNvPr id="3" name="Content Placeholder 2"/>
          <p:cNvSpPr>
            <a:spLocks noGrp="1"/>
          </p:cNvSpPr>
          <p:nvPr>
            <p:ph idx="1"/>
          </p:nvPr>
        </p:nvSpPr>
        <p:spPr>
          <a:xfrm>
            <a:off x="1535586" y="1600200"/>
            <a:ext cx="7151214" cy="4525963"/>
          </a:xfrm>
        </p:spPr>
        <p:txBody>
          <a:bodyPr/>
          <a:lstStyle/>
          <a:p>
            <a:pPr marL="0" indent="0">
              <a:buNone/>
            </a:pPr>
            <a:r>
              <a:rPr lang="en-US" sz="2000" dirty="0" smtClean="0">
                <a:latin typeface="AhnbergHand"/>
                <a:cs typeface="AhnbergHand"/>
              </a:rPr>
              <a:t>George </a:t>
            </a:r>
            <a:r>
              <a:rPr lang="en-US" sz="2000" dirty="0" err="1" smtClean="0">
                <a:latin typeface="AhnbergHand"/>
                <a:cs typeface="AhnbergHand"/>
              </a:rPr>
              <a:t>Michaelson</a:t>
            </a:r>
            <a:r>
              <a:rPr lang="en-US" sz="2000" dirty="0" smtClean="0">
                <a:latin typeface="AhnbergHand"/>
                <a:cs typeface="AhnbergHand"/>
              </a:rPr>
              <a:t> and Byron </a:t>
            </a:r>
            <a:r>
              <a:rPr lang="en-US" sz="2000" dirty="0" err="1" smtClean="0">
                <a:latin typeface="AhnbergHand"/>
                <a:cs typeface="AhnbergHand"/>
              </a:rPr>
              <a:t>Ellacot</a:t>
            </a:r>
            <a:r>
              <a:rPr lang="en-US" sz="2000" dirty="0" smtClean="0">
                <a:latin typeface="AhnbergHand"/>
                <a:cs typeface="AhnbergHand"/>
              </a:rPr>
              <a:t> of APNIC for developing the Ad Measurement Experiment</a:t>
            </a:r>
          </a:p>
          <a:p>
            <a:pPr marL="0" indent="0">
              <a:buNone/>
            </a:pPr>
            <a:endParaRPr lang="en-US" sz="2000" dirty="0">
              <a:latin typeface="AhnbergHand"/>
              <a:cs typeface="AhnbergHand"/>
            </a:endParaRPr>
          </a:p>
          <a:p>
            <a:pPr marL="0" indent="0">
              <a:buNone/>
            </a:pPr>
            <a:r>
              <a:rPr lang="en-US" sz="2000" dirty="0" smtClean="0">
                <a:latin typeface="AhnbergHand"/>
                <a:cs typeface="AhnbergHand"/>
              </a:rPr>
              <a:t>Warren </a:t>
            </a:r>
            <a:r>
              <a:rPr lang="en-US" sz="2000" dirty="0" err="1" smtClean="0">
                <a:latin typeface="AhnbergHand"/>
                <a:cs typeface="AhnbergHand"/>
              </a:rPr>
              <a:t>Kumari</a:t>
            </a:r>
            <a:r>
              <a:rPr lang="en-US" sz="2000" dirty="0" smtClean="0">
                <a:latin typeface="AhnbergHand"/>
                <a:cs typeface="AhnbergHand"/>
              </a:rPr>
              <a:t>, of Google, who spent some time looking through user agent strings to identify a pointer to the </a:t>
            </a:r>
            <a:r>
              <a:rPr lang="en-US" sz="2000" dirty="0" err="1" smtClean="0">
                <a:latin typeface="AhnbergHand"/>
                <a:cs typeface="AhnbergHand"/>
              </a:rPr>
              <a:t>Sogou</a:t>
            </a:r>
            <a:r>
              <a:rPr lang="en-US" sz="2000" dirty="0" smtClean="0">
                <a:latin typeface="AhnbergHand"/>
                <a:cs typeface="AhnbergHand"/>
              </a:rPr>
              <a:t> browser in the collected data.</a:t>
            </a:r>
            <a:endParaRPr lang="en-US" sz="2000" dirty="0">
              <a:latin typeface="AhnbergHand"/>
              <a:cs typeface="AhnbergHand"/>
            </a:endParaRPr>
          </a:p>
        </p:txBody>
      </p:sp>
    </p:spTree>
    <p:extLst>
      <p:ext uri="{BB962C8B-B14F-4D97-AF65-F5344CB8AC3E}">
        <p14:creationId xmlns:p14="http://schemas.microsoft.com/office/powerpoint/2010/main" val="26010005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ps-banksy.jpg"/>
          <p:cNvPicPr>
            <a:picLocks noGrp="1" noChangeAspect="1"/>
          </p:cNvPicPr>
          <p:nvPr>
            <p:ph idx="1"/>
          </p:nvPr>
        </p:nvPicPr>
        <p:blipFill>
          <a:blip r:embed="rId2">
            <a:extLst>
              <a:ext uri="{28A0092B-C50C-407E-A947-70E740481C1C}">
                <a14:useLocalDpi xmlns:a14="http://schemas.microsoft.com/office/drawing/2010/main" val="0"/>
              </a:ext>
            </a:extLst>
          </a:blip>
          <a:srcRect t="13530" b="13530"/>
          <a:stretch>
            <a:fillRect/>
          </a:stretch>
        </p:blipFill>
        <p:spPr>
          <a:xfrm>
            <a:off x="1401" y="1348758"/>
            <a:ext cx="9144000" cy="5028847"/>
          </a:xfrm>
        </p:spPr>
      </p:pic>
      <p:sp>
        <p:nvSpPr>
          <p:cNvPr id="5" name="TextBox 4"/>
          <p:cNvSpPr txBox="1"/>
          <p:nvPr/>
        </p:nvSpPr>
        <p:spPr>
          <a:xfrm>
            <a:off x="7789184" y="6111028"/>
            <a:ext cx="1214683" cy="261610"/>
          </a:xfrm>
          <a:prstGeom prst="rect">
            <a:avLst/>
          </a:prstGeom>
          <a:noFill/>
        </p:spPr>
        <p:txBody>
          <a:bodyPr wrap="none" rtlCol="0">
            <a:spAutoFit/>
          </a:bodyPr>
          <a:lstStyle/>
          <a:p>
            <a:r>
              <a:rPr lang="en-US" sz="1100" dirty="0" smtClean="0">
                <a:solidFill>
                  <a:schemeClr val="bg1"/>
                </a:solidFill>
              </a:rPr>
              <a:t>Street Art: </a:t>
            </a:r>
            <a:r>
              <a:rPr lang="en-US" sz="1100" dirty="0" err="1" smtClean="0">
                <a:solidFill>
                  <a:schemeClr val="bg1"/>
                </a:solidFill>
              </a:rPr>
              <a:t>Banksy</a:t>
            </a:r>
            <a:endParaRPr lang="en-US" sz="1100" dirty="0">
              <a:solidFill>
                <a:schemeClr val="bg1"/>
              </a:solidFill>
            </a:endParaRPr>
          </a:p>
        </p:txBody>
      </p:sp>
      <p:sp>
        <p:nvSpPr>
          <p:cNvPr id="6" name="TextBox 5"/>
          <p:cNvSpPr txBox="1"/>
          <p:nvPr/>
        </p:nvSpPr>
        <p:spPr>
          <a:xfrm rot="20982092">
            <a:off x="306534" y="1664203"/>
            <a:ext cx="1831457" cy="584776"/>
          </a:xfrm>
          <a:prstGeom prst="rect">
            <a:avLst/>
          </a:prstGeom>
          <a:noFill/>
        </p:spPr>
        <p:txBody>
          <a:bodyPr wrap="none" rtlCol="0">
            <a:spAutoFit/>
          </a:bodyPr>
          <a:lstStyle/>
          <a:p>
            <a:r>
              <a:rPr lang="en-US" sz="3200" dirty="0" smtClean="0">
                <a:solidFill>
                  <a:schemeClr val="tx1">
                    <a:lumMod val="50000"/>
                    <a:lumOff val="50000"/>
                  </a:schemeClr>
                </a:solidFill>
                <a:latin typeface="AhnbergHand"/>
                <a:cs typeface="AhnbergHand"/>
              </a:rPr>
              <a:t>Thanks!</a:t>
            </a:r>
            <a:endParaRPr lang="en-US" sz="3200" dirty="0">
              <a:solidFill>
                <a:schemeClr val="tx1">
                  <a:lumMod val="50000"/>
                  <a:lumOff val="50000"/>
                </a:schemeClr>
              </a:solidFill>
              <a:latin typeface="AhnbergHand"/>
              <a:cs typeface="AhnbergHand"/>
            </a:endParaRPr>
          </a:p>
        </p:txBody>
      </p:sp>
    </p:spTree>
    <p:extLst>
      <p:ext uri="{BB962C8B-B14F-4D97-AF65-F5344CB8AC3E}">
        <p14:creationId xmlns:p14="http://schemas.microsoft.com/office/powerpoint/2010/main" val="34172189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The Theory</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p:txBody>
          <a:bodyPr>
            <a:normAutofit fontScale="92500" lnSpcReduction="20000"/>
          </a:bodyPr>
          <a:lstStyle/>
          <a:p>
            <a:pPr marL="0" indent="0">
              <a:spcBef>
                <a:spcPts val="820"/>
              </a:spcBef>
              <a:buNone/>
            </a:pPr>
            <a:r>
              <a:rPr lang="en-US" dirty="0" smtClean="0"/>
              <a:t>At APNIC we measurement aspects of technology deployment by using Google Ads to deliver a test script to a very large profile of users</a:t>
            </a:r>
          </a:p>
          <a:p>
            <a:pPr lvl="1">
              <a:spcBef>
                <a:spcPts val="820"/>
              </a:spcBef>
            </a:pPr>
            <a:r>
              <a:rPr lang="en-US" dirty="0" smtClean="0"/>
              <a:t>We measure penetration of DNSSEC</a:t>
            </a:r>
            <a:r>
              <a:rPr lang="en-US" dirty="0"/>
              <a:t> </a:t>
            </a:r>
            <a:r>
              <a:rPr lang="en-US" dirty="0" smtClean="0"/>
              <a:t>and IPv6, and many other aspects of the end user’s view of the Internet through these scripts</a:t>
            </a:r>
          </a:p>
          <a:p>
            <a:pPr lvl="1">
              <a:spcBef>
                <a:spcPts val="820"/>
              </a:spcBef>
            </a:pPr>
            <a:r>
              <a:rPr lang="en-US" dirty="0" smtClean="0"/>
              <a:t>We have some 500,000 tests executed per day</a:t>
            </a:r>
          </a:p>
          <a:p>
            <a:pPr lvl="1">
              <a:spcBef>
                <a:spcPts val="820"/>
              </a:spcBef>
            </a:pPr>
            <a:r>
              <a:rPr lang="en-US" dirty="0" smtClean="0"/>
              <a:t>And each of them use uniquely generated URLs</a:t>
            </a:r>
          </a:p>
          <a:p>
            <a:pPr lvl="1">
              <a:spcBef>
                <a:spcPts val="820"/>
              </a:spcBef>
            </a:pPr>
            <a:r>
              <a:rPr lang="en-US" dirty="0" smtClean="0"/>
              <a:t>And the URLs direct the end user back to our servers</a:t>
            </a:r>
          </a:p>
          <a:p>
            <a:pPr lvl="1">
              <a:spcBef>
                <a:spcPts val="820"/>
              </a:spcBef>
            </a:pPr>
            <a:r>
              <a:rPr lang="en-US" b="1" dirty="0" smtClean="0"/>
              <a:t>So, in theory we should see each unique URL retrieved from our server exactly once</a:t>
            </a:r>
          </a:p>
        </p:txBody>
      </p:sp>
      <p:sp>
        <p:nvSpPr>
          <p:cNvPr id="4" name="TextBox 3"/>
          <p:cNvSpPr txBox="1"/>
          <p:nvPr/>
        </p:nvSpPr>
        <p:spPr>
          <a:xfrm rot="20732660">
            <a:off x="2544112" y="3130224"/>
            <a:ext cx="2951485" cy="1107996"/>
          </a:xfrm>
          <a:prstGeom prst="rect">
            <a:avLst/>
          </a:prstGeom>
          <a:solidFill>
            <a:schemeClr val="bg1">
              <a:alpha val="72000"/>
            </a:schemeClr>
          </a:solidFill>
        </p:spPr>
        <p:txBody>
          <a:bodyPr wrap="none" rtlCol="0">
            <a:spAutoFit/>
          </a:bodyPr>
          <a:lstStyle/>
          <a:p>
            <a:r>
              <a:rPr lang="en-US" sz="6600" dirty="0" smtClean="0">
                <a:solidFill>
                  <a:srgbClr val="FF0000"/>
                </a:solidFill>
                <a:latin typeface="AhnbergHand"/>
                <a:cs typeface="AhnbergHand"/>
              </a:rPr>
              <a:t>Right?</a:t>
            </a:r>
            <a:endParaRPr lang="en-US" sz="6600" dirty="0">
              <a:solidFill>
                <a:srgbClr val="FF0000"/>
              </a:solidFill>
              <a:latin typeface="AhnbergHand"/>
              <a:cs typeface="AhnbergHand"/>
            </a:endParaRPr>
          </a:p>
        </p:txBody>
      </p:sp>
      <p:sp>
        <p:nvSpPr>
          <p:cNvPr id="5" name="Freeform 4"/>
          <p:cNvSpPr/>
          <p:nvPr/>
        </p:nvSpPr>
        <p:spPr>
          <a:xfrm>
            <a:off x="5518727" y="3382161"/>
            <a:ext cx="785091" cy="1687798"/>
          </a:xfrm>
          <a:custGeom>
            <a:avLst/>
            <a:gdLst>
              <a:gd name="connsiteX0" fmla="*/ 0 w 785091"/>
              <a:gd name="connsiteY0" fmla="*/ 104566 h 1687798"/>
              <a:gd name="connsiteX1" fmla="*/ 685031 w 785091"/>
              <a:gd name="connsiteY1" fmla="*/ 89172 h 1687798"/>
              <a:gd name="connsiteX2" fmla="*/ 577273 w 785091"/>
              <a:gd name="connsiteY2" fmla="*/ 1066687 h 1687798"/>
              <a:gd name="connsiteX3" fmla="*/ 361758 w 785091"/>
              <a:gd name="connsiteY3" fmla="*/ 1667051 h 1687798"/>
              <a:gd name="connsiteX4" fmla="*/ 300182 w 785091"/>
              <a:gd name="connsiteY4" fmla="*/ 1382263 h 1687798"/>
              <a:gd name="connsiteX5" fmla="*/ 346364 w 785091"/>
              <a:gd name="connsiteY5" fmla="*/ 1682445 h 1687798"/>
              <a:gd name="connsiteX6" fmla="*/ 785091 w 785091"/>
              <a:gd name="connsiteY6" fmla="*/ 1582384 h 168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091" h="1687798">
                <a:moveTo>
                  <a:pt x="0" y="104566"/>
                </a:moveTo>
                <a:cubicBezTo>
                  <a:pt x="294409" y="16692"/>
                  <a:pt x="588819" y="-71181"/>
                  <a:pt x="685031" y="89172"/>
                </a:cubicBezTo>
                <a:cubicBezTo>
                  <a:pt x="781243" y="249525"/>
                  <a:pt x="631152" y="803707"/>
                  <a:pt x="577273" y="1066687"/>
                </a:cubicBezTo>
                <a:cubicBezTo>
                  <a:pt x="523394" y="1329667"/>
                  <a:pt x="407940" y="1614455"/>
                  <a:pt x="361758" y="1667051"/>
                </a:cubicBezTo>
                <a:cubicBezTo>
                  <a:pt x="315576" y="1719647"/>
                  <a:pt x="302748" y="1379697"/>
                  <a:pt x="300182" y="1382263"/>
                </a:cubicBezTo>
                <a:cubicBezTo>
                  <a:pt x="297616" y="1384829"/>
                  <a:pt x="265546" y="1649092"/>
                  <a:pt x="346364" y="1682445"/>
                </a:cubicBezTo>
                <a:cubicBezTo>
                  <a:pt x="427182" y="1715799"/>
                  <a:pt x="785091" y="1582384"/>
                  <a:pt x="785091" y="1582384"/>
                </a:cubicBezTo>
              </a:path>
            </a:pathLst>
          </a:cu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966840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aseline="0" dirty="0" smtClean="0">
                <a:solidFill>
                  <a:srgbClr val="984807"/>
                </a:solidFill>
                <a:latin typeface="Powderfinger Type"/>
                <a:cs typeface="Powderfinger Type"/>
              </a:rPr>
              <a:t>Here’s what we see</a:t>
            </a:r>
            <a:r>
              <a:rPr lang="en-US" dirty="0" smtClean="0">
                <a:solidFill>
                  <a:srgbClr val="984807"/>
                </a:solidFill>
                <a:latin typeface="Powderfinger Type"/>
                <a:cs typeface="Powderfinger Type"/>
              </a:rPr>
              <a:t> </a:t>
            </a:r>
            <a:r>
              <a:rPr lang="en-US" baseline="0" dirty="0" smtClean="0">
                <a:solidFill>
                  <a:srgbClr val="984807"/>
                </a:solidFill>
                <a:latin typeface="Powderfinger Type"/>
                <a:cs typeface="Powderfinger Type"/>
              </a:rPr>
              <a:t>in the web</a:t>
            </a:r>
            <a:r>
              <a:rPr lang="en-US" dirty="0" smtClean="0">
                <a:solidFill>
                  <a:srgbClr val="984807"/>
                </a:solidFill>
                <a:latin typeface="Powderfinger Type"/>
                <a:cs typeface="Powderfinger Type"/>
              </a:rPr>
              <a:t> logs</a:t>
            </a:r>
            <a:r>
              <a:rPr lang="en-US" baseline="0" dirty="0" smtClean="0">
                <a:solidFill>
                  <a:srgbClr val="984807"/>
                </a:solidFill>
                <a:latin typeface="Powderfinger Type"/>
                <a:cs typeface="Powderfinger Type"/>
              </a:rPr>
              <a:t>…</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lnSpc>
                <a:spcPct val="80000"/>
              </a:lnSpc>
              <a:buNone/>
            </a:pPr>
            <a:r>
              <a:rPr lang="pl-PL" sz="1600" dirty="0" smtClean="0">
                <a:latin typeface="Courier New"/>
                <a:cs typeface="Courier New"/>
              </a:rPr>
              <a:t>[22/Jan/2014:00:10:21 +0000] </a:t>
            </a:r>
          </a:p>
          <a:p>
            <a:pPr marL="400050" lvl="1" indent="0">
              <a:lnSpc>
                <a:spcPct val="80000"/>
              </a:lnSpc>
              <a:buNone/>
            </a:pPr>
            <a:r>
              <a:rPr lang="pl-PL" sz="1600" dirty="0" smtClean="0">
                <a:latin typeface="Courier New"/>
                <a:cs typeface="Courier New"/>
              </a:rPr>
              <a:t>120.194.53.xxx </a:t>
            </a:r>
          </a:p>
          <a:p>
            <a:pPr marL="400050" lvl="1" indent="0">
              <a:lnSpc>
                <a:spcPct val="80000"/>
              </a:lnSpc>
              <a:buNone/>
            </a:pPr>
            <a:r>
              <a:rPr lang="pl-PL" sz="1600" dirty="0" smtClean="0">
                <a:latin typeface="Courier New"/>
                <a:cs typeface="Courier New"/>
              </a:rPr>
              <a:t>"</a:t>
            </a:r>
            <a:r>
              <a:rPr lang="pl-PL" sz="1600" dirty="0">
                <a:latin typeface="Courier New"/>
                <a:cs typeface="Courier New"/>
              </a:rPr>
              <a:t>GET /1x1.</a:t>
            </a:r>
            <a:r>
              <a:rPr lang="pl-PL" sz="1600" dirty="0" smtClean="0">
                <a:latin typeface="Courier New"/>
                <a:cs typeface="Courier New"/>
              </a:rPr>
              <a:t>png?t10000</a:t>
            </a:r>
            <a:r>
              <a:rPr lang="pl-PL" sz="1600" dirty="0">
                <a:latin typeface="Courier New"/>
                <a:cs typeface="Courier New"/>
              </a:rPr>
              <a:t>.u3697062917.s1390349413.i333.v1794.</a:t>
            </a:r>
            <a:r>
              <a:rPr lang="pl-PL" sz="1600" dirty="0" smtClean="0">
                <a:latin typeface="Courier New"/>
                <a:cs typeface="Courier New"/>
              </a:rPr>
              <a:t>rd.td</a:t>
            </a:r>
          </a:p>
        </p:txBody>
      </p:sp>
    </p:spTree>
    <p:extLst>
      <p:ext uri="{BB962C8B-B14F-4D97-AF65-F5344CB8AC3E}">
        <p14:creationId xmlns:p14="http://schemas.microsoft.com/office/powerpoint/2010/main" val="19202996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84807"/>
                </a:solidFill>
                <a:latin typeface="Powderfinger Type"/>
                <a:cs typeface="Powderfinger Type"/>
              </a:rPr>
              <a:t>Here’s what we see </a:t>
            </a:r>
            <a:r>
              <a:rPr lang="en-US" dirty="0" smtClean="0">
                <a:solidFill>
                  <a:srgbClr val="984807"/>
                </a:solidFill>
                <a:latin typeface="Powderfinger Type"/>
                <a:cs typeface="Powderfinger Type"/>
              </a:rPr>
              <a:t>in </a:t>
            </a:r>
            <a:r>
              <a:rPr lang="en-US" dirty="0">
                <a:solidFill>
                  <a:srgbClr val="984807"/>
                </a:solidFill>
                <a:latin typeface="Powderfinger Type"/>
                <a:cs typeface="Powderfinger Type"/>
              </a:rPr>
              <a:t>the web logs…</a:t>
            </a:r>
          </a:p>
        </p:txBody>
      </p:sp>
      <p:sp>
        <p:nvSpPr>
          <p:cNvPr id="3" name="Content Placeholder 2"/>
          <p:cNvSpPr>
            <a:spLocks noGrp="1"/>
          </p:cNvSpPr>
          <p:nvPr>
            <p:ph idx="1"/>
          </p:nvPr>
        </p:nvSpPr>
        <p:spPr/>
        <p:txBody>
          <a:bodyPr>
            <a:normAutofit fontScale="77500" lnSpcReduction="20000"/>
          </a:bodyPr>
          <a:lstStyle/>
          <a:p>
            <a:pPr marL="0" indent="0">
              <a:buNone/>
            </a:pPr>
            <a:r>
              <a:rPr lang="pl-PL" sz="2100" dirty="0" smtClean="0">
                <a:latin typeface="Courier New"/>
                <a:cs typeface="Courier New"/>
              </a:rPr>
              <a:t>[22/Jan/2014:00:10:21 +0000] </a:t>
            </a:r>
          </a:p>
          <a:p>
            <a:pPr marL="400050" lvl="1" indent="0">
              <a:buNone/>
            </a:pPr>
            <a:r>
              <a:rPr lang="pl-PL" sz="2100" dirty="0" smtClean="0">
                <a:latin typeface="Courier New"/>
                <a:cs typeface="Courier New"/>
              </a:rPr>
              <a:t>120.194.53.</a:t>
            </a:r>
            <a:r>
              <a:rPr lang="pl-PL" sz="2100" dirty="0">
                <a:latin typeface="Courier New"/>
                <a:cs typeface="Courier New"/>
              </a:rPr>
              <a:t>0</a:t>
            </a:r>
            <a:r>
              <a:rPr lang="pl-PL" sz="2100" dirty="0" smtClean="0">
                <a:latin typeface="Courier New"/>
                <a:cs typeface="Courier New"/>
              </a:rPr>
              <a:t> </a:t>
            </a:r>
          </a:p>
          <a:p>
            <a:pPr marL="400050" lvl="1" indent="0">
              <a:buNone/>
            </a:pPr>
            <a:r>
              <a:rPr lang="pl-PL" sz="2100" dirty="0" smtClean="0">
                <a:latin typeface="Courier New"/>
                <a:cs typeface="Courier New"/>
              </a:rPr>
              <a:t>"</a:t>
            </a:r>
            <a:r>
              <a:rPr lang="pl-PL" sz="2100" dirty="0">
                <a:latin typeface="Courier New"/>
                <a:cs typeface="Courier New"/>
              </a:rPr>
              <a:t>GET /1x1.</a:t>
            </a:r>
            <a:r>
              <a:rPr lang="pl-PL" sz="2100" dirty="0" smtClean="0">
                <a:latin typeface="Courier New"/>
                <a:cs typeface="Courier New"/>
              </a:rPr>
              <a:t>png?t10000</a:t>
            </a:r>
            <a:r>
              <a:rPr lang="pl-PL" sz="2100" dirty="0">
                <a:latin typeface="Courier New"/>
                <a:cs typeface="Courier New"/>
              </a:rPr>
              <a:t>.u3697062917.s1390349413.i333.v1794.</a:t>
            </a:r>
            <a:r>
              <a:rPr lang="pl-PL" sz="2100" dirty="0" smtClean="0">
                <a:latin typeface="Courier New"/>
                <a:cs typeface="Courier New"/>
              </a:rPr>
              <a:t>rd.td</a:t>
            </a:r>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3000" dirty="0" smtClean="0"/>
              <a:t>10:21    120.194.53.</a:t>
            </a:r>
            <a:r>
              <a:rPr lang="en-US" sz="3000" dirty="0"/>
              <a:t>0</a:t>
            </a:r>
            <a:r>
              <a:rPr lang="en-US" sz="3000" dirty="0" smtClean="0"/>
              <a:t> </a:t>
            </a:r>
            <a:r>
              <a:rPr lang="en-US" sz="3000" dirty="0"/>
              <a:t>– Origin AS = </a:t>
            </a:r>
            <a:r>
              <a:rPr lang="en-US" sz="3000" dirty="0" smtClean="0"/>
              <a:t>24445</a:t>
            </a:r>
          </a:p>
          <a:p>
            <a:pPr marL="0" indent="0">
              <a:buNone/>
            </a:pPr>
            <a:r>
              <a:rPr lang="en-US" sz="2400" dirty="0" smtClean="0"/>
              <a:t>                       CMNET</a:t>
            </a:r>
            <a:r>
              <a:rPr lang="en-US" sz="2400" dirty="0"/>
              <a:t>-V4HENAN-AS-AP Henan Mobile Communications </a:t>
            </a:r>
            <a:r>
              <a:rPr lang="en-US" sz="2400" dirty="0" err="1"/>
              <a:t>Co.,</a:t>
            </a:r>
            <a:r>
              <a:rPr lang="en-US" sz="2400" dirty="0" err="1" smtClean="0"/>
              <a:t>Ltd</a:t>
            </a:r>
            <a:endParaRPr lang="en-US" sz="2400" dirty="0" smtClean="0"/>
          </a:p>
          <a:p>
            <a:pPr marL="0" indent="0">
              <a:buNone/>
            </a:pPr>
            <a:endParaRPr lang="en-US" sz="3000" dirty="0" smtClean="0"/>
          </a:p>
          <a:p>
            <a:pPr marL="0" indent="0">
              <a:buNone/>
            </a:pPr>
            <a:endParaRPr lang="en-US" sz="3000" dirty="0"/>
          </a:p>
          <a:p>
            <a:pPr marL="0" indent="0">
              <a:buNone/>
            </a:pPr>
            <a:endParaRPr lang="en-US" sz="3000" dirty="0" smtClean="0"/>
          </a:p>
          <a:p>
            <a:pPr marL="0" indent="0">
              <a:buNone/>
            </a:pPr>
            <a:endParaRPr lang="en-US" sz="3000" dirty="0"/>
          </a:p>
          <a:p>
            <a:pPr marL="0" indent="0">
              <a:buNone/>
            </a:pPr>
            <a:r>
              <a:rPr lang="en-US" sz="3000" dirty="0" smtClean="0"/>
              <a:t> </a:t>
            </a:r>
            <a:endParaRPr lang="en-US" sz="3000" dirty="0"/>
          </a:p>
        </p:txBody>
      </p:sp>
      <p:sp>
        <p:nvSpPr>
          <p:cNvPr id="4" name="Freeform 3"/>
          <p:cNvSpPr/>
          <p:nvPr/>
        </p:nvSpPr>
        <p:spPr>
          <a:xfrm>
            <a:off x="189305" y="1859234"/>
            <a:ext cx="438138" cy="1654750"/>
          </a:xfrm>
          <a:custGeom>
            <a:avLst/>
            <a:gdLst>
              <a:gd name="connsiteX0" fmla="*/ 300422 w 438138"/>
              <a:gd name="connsiteY0" fmla="*/ 0 h 1654750"/>
              <a:gd name="connsiteX1" fmla="*/ 1606 w 438138"/>
              <a:gd name="connsiteY1" fmla="*/ 1137121 h 1654750"/>
              <a:gd name="connsiteX2" fmla="*/ 416629 w 438138"/>
              <a:gd name="connsiteY2" fmla="*/ 1643430 h 1654750"/>
              <a:gd name="connsiteX3" fmla="*/ 350225 w 438138"/>
              <a:gd name="connsiteY3" fmla="*/ 1485727 h 1654750"/>
              <a:gd name="connsiteX4" fmla="*/ 433230 w 438138"/>
              <a:gd name="connsiteY4" fmla="*/ 1651730 h 1654750"/>
              <a:gd name="connsiteX5" fmla="*/ 175915 w 438138"/>
              <a:gd name="connsiteY5" fmla="*/ 1577029 h 165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8" h="1654750">
                <a:moveTo>
                  <a:pt x="300422" y="0"/>
                </a:moveTo>
                <a:cubicBezTo>
                  <a:pt x="141330" y="431608"/>
                  <a:pt x="-17762" y="863216"/>
                  <a:pt x="1606" y="1137121"/>
                </a:cubicBezTo>
                <a:cubicBezTo>
                  <a:pt x="20974" y="1411026"/>
                  <a:pt x="358526" y="1585329"/>
                  <a:pt x="416629" y="1643430"/>
                </a:cubicBezTo>
                <a:cubicBezTo>
                  <a:pt x="474732" y="1701531"/>
                  <a:pt x="347458" y="1484344"/>
                  <a:pt x="350225" y="1485727"/>
                </a:cubicBezTo>
                <a:cubicBezTo>
                  <a:pt x="352992" y="1487110"/>
                  <a:pt x="462282" y="1636513"/>
                  <a:pt x="433230" y="1651730"/>
                </a:cubicBezTo>
                <a:cubicBezTo>
                  <a:pt x="404178" y="1666947"/>
                  <a:pt x="290046" y="1621988"/>
                  <a:pt x="175915" y="157702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654217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84807"/>
                </a:solidFill>
                <a:latin typeface="Powderfinger Type"/>
                <a:cs typeface="Powderfinger Type"/>
              </a:rPr>
              <a:t>Here’s what we see </a:t>
            </a:r>
            <a:r>
              <a:rPr lang="en-US" dirty="0" smtClean="0">
                <a:solidFill>
                  <a:srgbClr val="984807"/>
                </a:solidFill>
                <a:latin typeface="Powderfinger Type"/>
                <a:cs typeface="Powderfinger Type"/>
              </a:rPr>
              <a:t>in </a:t>
            </a:r>
            <a:r>
              <a:rPr lang="en-US" dirty="0">
                <a:solidFill>
                  <a:srgbClr val="984807"/>
                </a:solidFill>
                <a:latin typeface="Powderfinger Type"/>
                <a:cs typeface="Powderfinger Type"/>
              </a:rPr>
              <a:t>the web logs…</a:t>
            </a:r>
          </a:p>
        </p:txBody>
      </p:sp>
      <p:sp>
        <p:nvSpPr>
          <p:cNvPr id="3" name="Content Placeholder 2"/>
          <p:cNvSpPr>
            <a:spLocks noGrp="1"/>
          </p:cNvSpPr>
          <p:nvPr>
            <p:ph idx="1"/>
          </p:nvPr>
        </p:nvSpPr>
        <p:spPr/>
        <p:txBody>
          <a:bodyPr>
            <a:normAutofit fontScale="77500" lnSpcReduction="20000"/>
          </a:bodyPr>
          <a:lstStyle/>
          <a:p>
            <a:pPr marL="0" indent="0">
              <a:buNone/>
            </a:pPr>
            <a:r>
              <a:rPr lang="pl-PL" sz="2100" dirty="0" smtClean="0">
                <a:latin typeface="Courier New"/>
                <a:cs typeface="Courier New"/>
              </a:rPr>
              <a:t>[22/Jan/2014:00:10:21 +0000] </a:t>
            </a:r>
          </a:p>
          <a:p>
            <a:pPr marL="400050" lvl="1" indent="0">
              <a:buNone/>
            </a:pPr>
            <a:r>
              <a:rPr lang="pl-PL" sz="2100" dirty="0" smtClean="0">
                <a:latin typeface="Courier New"/>
                <a:cs typeface="Courier New"/>
              </a:rPr>
              <a:t>120.194.53.</a:t>
            </a:r>
            <a:r>
              <a:rPr lang="pl-PL" sz="2100" dirty="0">
                <a:latin typeface="Courier New"/>
                <a:cs typeface="Courier New"/>
              </a:rPr>
              <a:t>0</a:t>
            </a:r>
            <a:r>
              <a:rPr lang="pl-PL" sz="2100" dirty="0" smtClean="0">
                <a:latin typeface="Courier New"/>
                <a:cs typeface="Courier New"/>
              </a:rPr>
              <a:t> </a:t>
            </a:r>
          </a:p>
          <a:p>
            <a:pPr marL="400050" lvl="1" indent="0">
              <a:buNone/>
            </a:pPr>
            <a:r>
              <a:rPr lang="pl-PL" sz="2100" dirty="0" smtClean="0">
                <a:latin typeface="Courier New"/>
                <a:cs typeface="Courier New"/>
              </a:rPr>
              <a:t>"</a:t>
            </a:r>
            <a:r>
              <a:rPr lang="pl-PL" sz="2100" dirty="0">
                <a:latin typeface="Courier New"/>
                <a:cs typeface="Courier New"/>
              </a:rPr>
              <a:t>GET /1x1.</a:t>
            </a:r>
            <a:r>
              <a:rPr lang="pl-PL" sz="2100" dirty="0" smtClean="0">
                <a:latin typeface="Courier New"/>
                <a:cs typeface="Courier New"/>
              </a:rPr>
              <a:t>png?t10000</a:t>
            </a:r>
            <a:r>
              <a:rPr lang="pl-PL" sz="2100" dirty="0">
                <a:latin typeface="Courier New"/>
                <a:cs typeface="Courier New"/>
              </a:rPr>
              <a:t>.u3697062917.s1390349413.i333.v1794.</a:t>
            </a:r>
            <a:r>
              <a:rPr lang="pl-PL" sz="2100" dirty="0" smtClean="0">
                <a:latin typeface="Courier New"/>
                <a:cs typeface="Courier New"/>
              </a:rPr>
              <a:t>rd.td</a:t>
            </a:r>
          </a:p>
          <a:p>
            <a:pPr marL="0" indent="0">
              <a:buNone/>
            </a:pPr>
            <a:r>
              <a:rPr lang="pl-PL" sz="2100" dirty="0" smtClean="0">
                <a:latin typeface="Courier New"/>
                <a:cs typeface="Courier New"/>
              </a:rPr>
              <a:t>[22/Jan/2014:00:11:29 +0000]</a:t>
            </a:r>
          </a:p>
          <a:p>
            <a:pPr marL="400050" lvl="1" indent="0">
              <a:buNone/>
            </a:pPr>
            <a:r>
              <a:rPr lang="pl-PL" sz="2100" dirty="0" smtClean="0">
                <a:latin typeface="Courier New"/>
                <a:cs typeface="Courier New"/>
              </a:rPr>
              <a:t>221.176.4.</a:t>
            </a:r>
            <a:r>
              <a:rPr lang="pl-PL" sz="2100" dirty="0">
                <a:latin typeface="Courier New"/>
                <a:cs typeface="Courier New"/>
              </a:rPr>
              <a:t>0</a:t>
            </a:r>
            <a:endParaRPr lang="pl-PL" sz="2100" dirty="0" smtClean="0">
              <a:latin typeface="Courier New"/>
              <a:cs typeface="Courier New"/>
            </a:endParaRPr>
          </a:p>
          <a:p>
            <a:pPr marL="400050" lvl="1" indent="0">
              <a:buNone/>
            </a:pPr>
            <a:r>
              <a:rPr lang="pl-PL" sz="2100" dirty="0" smtClean="0">
                <a:latin typeface="Courier New"/>
                <a:cs typeface="Courier New"/>
              </a:rPr>
              <a:t>"</a:t>
            </a:r>
            <a:r>
              <a:rPr lang="pl-PL" sz="2100" dirty="0">
                <a:latin typeface="Courier New"/>
                <a:cs typeface="Courier New"/>
              </a:rPr>
              <a:t>GET /1x1.png?t10000.u3697062917.s1390349413.i333.v1794.</a:t>
            </a:r>
            <a:r>
              <a:rPr lang="pl-PL" sz="2100" dirty="0" smtClean="0">
                <a:latin typeface="Courier New"/>
                <a:cs typeface="Courier New"/>
              </a:rPr>
              <a:t>rd.td</a:t>
            </a:r>
            <a:endParaRPr lang="pl-PL" sz="2100" dirty="0">
              <a:latin typeface="Courier New"/>
              <a:cs typeface="Courier New"/>
            </a:endParaRPr>
          </a:p>
          <a:p>
            <a:pPr marL="0" indent="0">
              <a:buNone/>
            </a:pPr>
            <a:endParaRPr lang="en-US" sz="2100" dirty="0" smtClean="0"/>
          </a:p>
          <a:p>
            <a:pPr marL="0" indent="0">
              <a:buNone/>
            </a:pPr>
            <a:endParaRPr lang="en-US" sz="2400" dirty="0"/>
          </a:p>
          <a:p>
            <a:pPr marL="0" indent="0">
              <a:buNone/>
            </a:pPr>
            <a:endParaRPr lang="en-US" sz="2400" dirty="0" smtClean="0"/>
          </a:p>
          <a:p>
            <a:pPr marL="0" indent="0">
              <a:buNone/>
            </a:pPr>
            <a:r>
              <a:rPr lang="en-US" sz="2400" dirty="0" smtClean="0"/>
              <a:t/>
            </a:r>
            <a:br>
              <a:rPr lang="en-US" sz="2400" dirty="0" smtClean="0"/>
            </a:b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a:t> </a:t>
            </a:r>
            <a:endParaRPr lang="en-US" sz="2400" dirty="0" smtClean="0"/>
          </a:p>
        </p:txBody>
      </p:sp>
    </p:spTree>
    <p:extLst>
      <p:ext uri="{BB962C8B-B14F-4D97-AF65-F5344CB8AC3E}">
        <p14:creationId xmlns:p14="http://schemas.microsoft.com/office/powerpoint/2010/main" val="27041387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8961</TotalTime>
  <Words>4984</Words>
  <Application>Microsoft Macintosh PowerPoint</Application>
  <PresentationFormat>On-screen Show (4:3)</PresentationFormat>
  <Paragraphs>644</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7</vt:lpstr>
      <vt:lpstr>PowerPoint Presentation</vt:lpstr>
      <vt:lpstr>It’s all about YOU</vt:lpstr>
      <vt:lpstr>The Theory</vt:lpstr>
      <vt:lpstr>The Theory</vt:lpstr>
      <vt:lpstr>Here’s what we see in the web logs…</vt:lpstr>
      <vt:lpstr>Here’s what we see in the web logs…</vt:lpstr>
      <vt:lpstr>Here’s what we see in the web logs…</vt:lpstr>
      <vt:lpstr>Here’s what we see in the web logs…</vt:lpstr>
      <vt:lpstr>Searching for Stalkers</vt:lpstr>
      <vt:lpstr>Some Stalker Numbers</vt:lpstr>
      <vt:lpstr>PowerPoint Presentation</vt:lpstr>
      <vt:lpstr>Online Privacy? Really?</vt:lpstr>
      <vt:lpstr>Stalking Rates by Country</vt:lpstr>
      <vt:lpstr>Counting Stalkers</vt:lpstr>
      <vt:lpstr>Top Stalker Subnets</vt:lpstr>
      <vt:lpstr>Is it me … or you? </vt:lpstr>
      <vt:lpstr>Stalking Delay</vt:lpstr>
      <vt:lpstr>Web Proxies</vt:lpstr>
      <vt:lpstr>Different Origin AS Stalkers</vt:lpstr>
      <vt:lpstr>Maybe it’s ISP and/or National Infrastructure</vt:lpstr>
      <vt:lpstr>Different Country Stalkers</vt:lpstr>
      <vt:lpstr>Different Country Stalkers</vt:lpstr>
      <vt:lpstr>What are we seeing here?</vt:lpstr>
      <vt:lpstr>PowerPoint Presentation</vt:lpstr>
      <vt:lpstr>Where are the Stalked?</vt:lpstr>
      <vt:lpstr>Where are the Stalked?</vt:lpstr>
      <vt:lpstr>Where are the Stalked?</vt:lpstr>
      <vt:lpstr>Where are the stalked?</vt:lpstr>
      <vt:lpstr>Where are the stalked?</vt:lpstr>
      <vt:lpstr>Stalking Delay Distribution</vt:lpstr>
      <vt:lpstr>Distribution of Stalking Delay</vt:lpstr>
      <vt:lpstr>User Agent strings</vt:lpstr>
      <vt:lpstr>The Stalker’s User Agent String</vt:lpstr>
      <vt:lpstr>Top 25 User Agent Strings of the stalked systems</vt:lpstr>
      <vt:lpstr>Top 25 User Agent Strings of the stalked systems</vt:lpstr>
      <vt:lpstr>Top 25 User Agent Strings of the stalked systems</vt:lpstr>
      <vt:lpstr>Chrome/Windows Virus?</vt:lpstr>
      <vt:lpstr>Chrome/Windows Virus?</vt:lpstr>
      <vt:lpstr>Top 25 User Agent Strings of the stalked systems</vt:lpstr>
      <vt:lpstr>Top 25 User Agent Strings of the stalked systems</vt:lpstr>
      <vt:lpstr>Top 25 User Agent Strings of the stalked systems</vt:lpstr>
      <vt:lpstr>Top 25 User Agent Strings of the stalked systems</vt:lpstr>
      <vt:lpstr>What are we seeing for stalking from 119.147.146.0/24?</vt:lpstr>
      <vt:lpstr>What are we seeing for stalking from 119.147.146.0/24?</vt:lpstr>
      <vt:lpstr>This data set is just a tiny glimpse into the overall pattern of web activity </vt:lpstr>
      <vt:lpstr>What’s happening in the larger world of various forms of tracking users’ behaviour on the Internet?</vt:lpstr>
      <vt:lpstr>In today’s Internet users’ browsing history is being siphoned off to third parties as a commonplace activity.  Who gets to see this data of user browsing behaviour? Within which national regime? Within which constraints of privacy?  Is this form of digital stalking something that we are comfortable with?  Or are we even aware that it is happening at all?  </vt:lpstr>
      <vt:lpstr>Thanks to:</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Huston</dc:creator>
  <cp:lastModifiedBy>Geoff Huston</cp:lastModifiedBy>
  <cp:revision>116</cp:revision>
  <dcterms:created xsi:type="dcterms:W3CDTF">2014-04-20T21:49:30Z</dcterms:created>
  <dcterms:modified xsi:type="dcterms:W3CDTF">2014-11-06T18:57:09Z</dcterms:modified>
</cp:coreProperties>
</file>