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300" r:id="rId39"/>
    <p:sldId id="301" r:id="rId40"/>
    <p:sldId id="302" r:id="rId41"/>
    <p:sldId id="319" r:id="rId42"/>
    <p:sldId id="322" r:id="rId43"/>
    <p:sldId id="323" r:id="rId44"/>
    <p:sldId id="324" r:id="rId45"/>
    <p:sldId id="320" r:id="rId46"/>
    <p:sldId id="325" r:id="rId47"/>
    <p:sldId id="321" r:id="rId48"/>
    <p:sldId id="303" r:id="rId49"/>
    <p:sldId id="304" r:id="rId50"/>
    <p:sldId id="305" r:id="rId51"/>
    <p:sldId id="306" r:id="rId52"/>
    <p:sldId id="307" r:id="rId53"/>
    <p:sldId id="316" r:id="rId54"/>
    <p:sldId id="308" r:id="rId55"/>
    <p:sldId id="317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8" r:id="rId6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47" d="100"/>
          <a:sy n="147" d="100"/>
        </p:scale>
        <p:origin x="-83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printerSettings" Target="printerSettings/printerSettings1.bin"/><Relationship Id="rId66" Type="http://schemas.openxmlformats.org/officeDocument/2006/relationships/presProps" Target="presProps.xml"/><Relationship Id="rId67" Type="http://schemas.openxmlformats.org/officeDocument/2006/relationships/viewProps" Target="viewProps.xml"/><Relationship Id="rId68" Type="http://schemas.openxmlformats.org/officeDocument/2006/relationships/theme" Target="theme/theme1.xml"/><Relationship Id="rId69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6A75E-117A-C64B-810B-70B2AB88384F}" type="datetimeFigureOut">
              <a:rPr lang="en-US" smtClean="0"/>
              <a:t>23/09/15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54F3D-67C1-AF46-AC8F-47A5CB2101E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01159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6A75E-117A-C64B-810B-70B2AB88384F}" type="datetimeFigureOut">
              <a:rPr lang="en-US" smtClean="0"/>
              <a:t>23/09/15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54F3D-67C1-AF46-AC8F-47A5CB2101E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26298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6A75E-117A-C64B-810B-70B2AB88384F}" type="datetimeFigureOut">
              <a:rPr lang="en-US" smtClean="0"/>
              <a:t>23/09/15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54F3D-67C1-AF46-AC8F-47A5CB2101E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97014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6A75E-117A-C64B-810B-70B2AB88384F}" type="datetimeFigureOut">
              <a:rPr lang="en-US" smtClean="0"/>
              <a:t>23/09/15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54F3D-67C1-AF46-AC8F-47A5CB2101E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77434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6A75E-117A-C64B-810B-70B2AB88384F}" type="datetimeFigureOut">
              <a:rPr lang="en-US" smtClean="0"/>
              <a:t>23/09/15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54F3D-67C1-AF46-AC8F-47A5CB2101E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5370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6A75E-117A-C64B-810B-70B2AB88384F}" type="datetimeFigureOut">
              <a:rPr lang="en-US" smtClean="0"/>
              <a:t>23/09/15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54F3D-67C1-AF46-AC8F-47A5CB2101E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48620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6A75E-117A-C64B-810B-70B2AB88384F}" type="datetimeFigureOut">
              <a:rPr lang="en-US" smtClean="0"/>
              <a:t>23/09/15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54F3D-67C1-AF46-AC8F-47A5CB2101E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64497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6A75E-117A-C64B-810B-70B2AB88384F}" type="datetimeFigureOut">
              <a:rPr lang="en-US" smtClean="0"/>
              <a:t>23/09/15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54F3D-67C1-AF46-AC8F-47A5CB2101E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81353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6A75E-117A-C64B-810B-70B2AB88384F}" type="datetimeFigureOut">
              <a:rPr lang="en-US" smtClean="0"/>
              <a:t>23/09/15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54F3D-67C1-AF46-AC8F-47A5CB2101E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53170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6A75E-117A-C64B-810B-70B2AB88384F}" type="datetimeFigureOut">
              <a:rPr lang="en-US" smtClean="0"/>
              <a:t>23/09/15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54F3D-67C1-AF46-AC8F-47A5CB2101E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46256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6A75E-117A-C64B-810B-70B2AB88384F}" type="datetimeFigureOut">
              <a:rPr lang="en-US" smtClean="0"/>
              <a:t>23/09/15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54F3D-67C1-AF46-AC8F-47A5CB2101E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39226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96A75E-117A-C64B-810B-70B2AB88384F}" type="datetimeFigureOut">
              <a:rPr lang="en-US" smtClean="0"/>
              <a:t>23/09/15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C54F3D-67C1-AF46-AC8F-47A5CB2101E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62751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Powderfinger Type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 smtClean="0"/>
              <a:t>What have we done?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/>
            <a:r>
              <a:rPr lang="en-AU" sz="2000" dirty="0" smtClean="0">
                <a:latin typeface="AhnbergHand"/>
                <a:cs typeface="AhnbergHand"/>
              </a:rPr>
              <a:t>Geoff Huston</a:t>
            </a:r>
          </a:p>
        </p:txBody>
      </p:sp>
    </p:spTree>
    <p:extLst>
      <p:ext uri="{BB962C8B-B14F-4D97-AF65-F5344CB8AC3E}">
        <p14:creationId xmlns:p14="http://schemas.microsoft.com/office/powerpoint/2010/main" val="560954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66700" y="173038"/>
            <a:ext cx="8229600" cy="11430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2800" dirty="0" smtClean="0">
                <a:cs typeface="Powderfinger Type"/>
              </a:rPr>
              <a:t>The Computing Evolutionary Path</a:t>
            </a:r>
            <a:endParaRPr lang="en-US" sz="2800" dirty="0">
              <a:latin typeface="+mn-lt"/>
              <a:cs typeface="Powderfinger Type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85046" y="5849164"/>
            <a:ext cx="1736373" cy="461665"/>
          </a:xfrm>
          <a:prstGeom prst="rect">
            <a:avLst/>
          </a:prstGeom>
          <a:solidFill>
            <a:srgbClr val="C23429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1976</a:t>
            </a:r>
            <a:r>
              <a:rPr lang="en-US" dirty="0" smtClean="0">
                <a:solidFill>
                  <a:srgbClr val="FFFFFF"/>
                </a:solidFill>
              </a:rPr>
              <a:t>  Ethernet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152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" y="20638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>
                <a:latin typeface="Powderfinger Type"/>
                <a:cs typeface="Powderfinger Type"/>
              </a:rPr>
              <a:t>The Computing Evolutionary Path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413" b="8413"/>
          <a:stretch>
            <a:fillRect/>
          </a:stretch>
        </p:blipFill>
        <p:spPr>
          <a:xfrm>
            <a:off x="-2662897" y="-26736"/>
            <a:ext cx="12469964" cy="685800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6" name="Straight Arrow Connector 5"/>
          <p:cNvCxnSpPr/>
          <p:nvPr/>
        </p:nvCxnSpPr>
        <p:spPr>
          <a:xfrm>
            <a:off x="355600" y="1028700"/>
            <a:ext cx="4635500" cy="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266700" y="173038"/>
            <a:ext cx="8229600" cy="1143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Powderfinger Type"/>
                <a:cs typeface="Powderfinger Type"/>
              </a:rPr>
              <a:t>The Computing </a:t>
            </a:r>
            <a:r>
              <a:rPr lang="en-US" sz="2800" dirty="0" smtClean="0">
                <a:latin typeface="Powderfinger Type"/>
                <a:cs typeface="Powderfinger Type"/>
              </a:rPr>
              <a:t>Evolutionary </a:t>
            </a:r>
            <a:r>
              <a:rPr lang="en-US" sz="2800" dirty="0">
                <a:latin typeface="Powderfinger Type"/>
                <a:cs typeface="Powderfinger Type"/>
              </a:rPr>
              <a:t>Path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85046" y="5849164"/>
            <a:ext cx="3592826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1976</a:t>
            </a:r>
            <a:r>
              <a:rPr lang="en-US" dirty="0" smtClean="0">
                <a:solidFill>
                  <a:srgbClr val="FFFFFF"/>
                </a:solidFill>
              </a:rPr>
              <a:t>  CRAY-1 – “super” computing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295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986"/>
            <a:ext cx="8229600" cy="944628"/>
          </a:xfrm>
        </p:spPr>
        <p:txBody>
          <a:bodyPr>
            <a:noAutofit/>
          </a:bodyPr>
          <a:lstStyle/>
          <a:p>
            <a:r>
              <a:rPr lang="en-US" sz="3200" dirty="0">
                <a:latin typeface="Powderfinger Type"/>
                <a:cs typeface="Powderfinger Type"/>
              </a:rPr>
              <a:t>The Computing Evolutionary Path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49221" y="6310829"/>
            <a:ext cx="1420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1976: Apple I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333" t="8413" r="10525" b="8413"/>
          <a:stretch/>
        </p:blipFill>
        <p:spPr>
          <a:xfrm>
            <a:off x="-1581571" y="-44311"/>
            <a:ext cx="11273670" cy="7834189"/>
          </a:xfrm>
        </p:spPr>
      </p:pic>
      <p:cxnSp>
        <p:nvCxnSpPr>
          <p:cNvPr id="7" name="Straight Arrow Connector 6"/>
          <p:cNvCxnSpPr/>
          <p:nvPr/>
        </p:nvCxnSpPr>
        <p:spPr>
          <a:xfrm>
            <a:off x="355600" y="1028700"/>
            <a:ext cx="4635500" cy="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4216400" y="1028700"/>
            <a:ext cx="228600" cy="228600"/>
          </a:xfrm>
          <a:prstGeom prst="line">
            <a:avLst/>
          </a:prstGeom>
          <a:ln>
            <a:solidFill>
              <a:srgbClr val="95373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445000" y="1257300"/>
            <a:ext cx="546100" cy="0"/>
          </a:xfrm>
          <a:prstGeom prst="straightConnector1">
            <a:avLst/>
          </a:prstGeom>
          <a:ln>
            <a:solidFill>
              <a:srgbClr val="95373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 txBox="1">
            <a:spLocks/>
          </p:cNvSpPr>
          <p:nvPr/>
        </p:nvSpPr>
        <p:spPr>
          <a:xfrm>
            <a:off x="266700" y="173038"/>
            <a:ext cx="8229600" cy="1143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latin typeface="Powderfinger Type"/>
                <a:cs typeface="Powderfinger Type"/>
              </a:rPr>
              <a:t>The Computing Evolutionary Path</a:t>
            </a:r>
            <a:endParaRPr lang="en-US" sz="2800" dirty="0">
              <a:latin typeface="Powderfinger Type"/>
              <a:cs typeface="Powderfinger Type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33603" y="5208557"/>
            <a:ext cx="4872999" cy="8309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A fork in the road: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1976 – Apple-1 “personal” computing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38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37" r="437"/>
          <a:stretch/>
        </p:blipFill>
        <p:spPr>
          <a:xfrm>
            <a:off x="-127000" y="-56025"/>
            <a:ext cx="9525000" cy="1281208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986"/>
            <a:ext cx="8229600" cy="944628"/>
          </a:xfrm>
        </p:spPr>
        <p:txBody>
          <a:bodyPr>
            <a:noAutofit/>
          </a:bodyPr>
          <a:lstStyle/>
          <a:p>
            <a:r>
              <a:rPr lang="en-US" sz="3200" dirty="0">
                <a:latin typeface="Powderfinger Type"/>
                <a:cs typeface="Powderfinger Type"/>
              </a:rPr>
              <a:t>The Computing Evolutionary Path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55600" y="1028700"/>
            <a:ext cx="4635500" cy="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4216400" y="1028700"/>
            <a:ext cx="228600" cy="228600"/>
          </a:xfrm>
          <a:prstGeom prst="line">
            <a:avLst/>
          </a:prstGeom>
          <a:ln>
            <a:solidFill>
              <a:srgbClr val="95373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445000" y="1257300"/>
            <a:ext cx="546100" cy="0"/>
          </a:xfrm>
          <a:prstGeom prst="straightConnector1">
            <a:avLst/>
          </a:prstGeom>
          <a:ln>
            <a:solidFill>
              <a:srgbClr val="95373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 txBox="1">
            <a:spLocks/>
          </p:cNvSpPr>
          <p:nvPr/>
        </p:nvSpPr>
        <p:spPr>
          <a:xfrm>
            <a:off x="266700" y="173038"/>
            <a:ext cx="8229600" cy="1143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latin typeface="Powderfinger Type"/>
                <a:cs typeface="Powderfinger Type"/>
              </a:rPr>
              <a:t>The Computing Evolutionary Path</a:t>
            </a:r>
            <a:endParaRPr lang="en-US" sz="3200" dirty="0">
              <a:latin typeface="Powderfinger Type"/>
              <a:cs typeface="Powderfinger Type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92339" y="5876978"/>
            <a:ext cx="3676157" cy="8309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Wide Area Packet Networks</a:t>
            </a:r>
          </a:p>
          <a:p>
            <a:r>
              <a:rPr lang="en-US" sz="2400" dirty="0" smtClean="0">
                <a:solidFill>
                  <a:srgbClr val="FFFFFF"/>
                </a:solidFill>
              </a:rPr>
              <a:t>1982 – </a:t>
            </a:r>
            <a:r>
              <a:rPr lang="en-US" sz="2400" dirty="0" err="1" smtClean="0">
                <a:solidFill>
                  <a:srgbClr val="FFFFFF"/>
                </a:solidFill>
              </a:rPr>
              <a:t>DECnet</a:t>
            </a:r>
            <a:r>
              <a:rPr lang="en-US" sz="2400" dirty="0" smtClean="0">
                <a:solidFill>
                  <a:srgbClr val="FFFFFF"/>
                </a:solidFill>
              </a:rPr>
              <a:t> Phase IV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282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0589" b="10589"/>
          <a:stretch>
            <a:fillRect/>
          </a:stretch>
        </p:blipFill>
        <p:spPr>
          <a:xfrm>
            <a:off x="-629366" y="1002631"/>
            <a:ext cx="10039170" cy="5521157"/>
          </a:xfr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66700" y="173038"/>
            <a:ext cx="8229600" cy="1143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latin typeface="Powderfinger Type"/>
                <a:cs typeface="Powderfinger Type"/>
              </a:rPr>
              <a:t>The Computing Evolutionary Path</a:t>
            </a:r>
            <a:endParaRPr lang="en-US" sz="3200" dirty="0">
              <a:latin typeface="Powderfinger Type"/>
              <a:cs typeface="Powderfinger Type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2481399"/>
            <a:ext cx="3994303" cy="46166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1984 – Mac - visual computing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327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20316"/>
            <a:ext cx="11369965" cy="7472948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66700" y="173038"/>
            <a:ext cx="8229600" cy="1143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latin typeface="Powderfinger Type"/>
                <a:cs typeface="Powderfinger Type"/>
              </a:rPr>
              <a:t>The Computing Evolutionary Path</a:t>
            </a:r>
            <a:endParaRPr lang="en-US" sz="3200" dirty="0">
              <a:latin typeface="Powderfinger Type"/>
              <a:cs typeface="Powderfinger Type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5053" y="5970557"/>
            <a:ext cx="2287806" cy="46166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1985 – </a:t>
            </a:r>
            <a:r>
              <a:rPr lang="en-US" sz="2400" dirty="0" err="1" smtClean="0">
                <a:solidFill>
                  <a:srgbClr val="FFFFFF"/>
                </a:solidFill>
              </a:rPr>
              <a:t>Appletalk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637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1116" y="-1"/>
            <a:ext cx="10607183" cy="7980948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66700" y="173038"/>
            <a:ext cx="8229600" cy="1143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latin typeface="Powderfinger Type"/>
                <a:cs typeface="Powderfinger Type"/>
              </a:rPr>
              <a:t>The Computing Evolutionary Path</a:t>
            </a:r>
            <a:endParaRPr lang="en-US" sz="3200" dirty="0">
              <a:latin typeface="Powderfinger Type"/>
              <a:cs typeface="Powderfinger Type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7895" y="5508892"/>
            <a:ext cx="4007527" cy="46166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1988 – TCP/IP and the NSFNET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135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Which brings us to 1990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(Or thereabouts)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81732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were we talking about then?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6247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914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019300"/>
            <a:ext cx="45720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2040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6719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3579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9303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6094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3432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8223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2125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1174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89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9144000" cy="646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5611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25 Years Ago…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AU" dirty="0" smtClean="0"/>
              <a:t>In 1990, Peter </a:t>
            </a:r>
            <a:r>
              <a:rPr lang="en-AU" dirty="0" err="1" smtClean="0"/>
              <a:t>Elford</a:t>
            </a:r>
            <a:r>
              <a:rPr lang="en-AU" dirty="0" smtClean="0"/>
              <a:t> and I turned on the Australian Academic and Research Network for every University and CSIRO site in Australia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r>
              <a:rPr lang="en-AU" dirty="0" smtClean="0"/>
              <a:t>The Internet had arrived for the national higher education and research sector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r>
              <a:rPr lang="en-AU" dirty="0" smtClean="0"/>
              <a:t>So what were the issues then and how much have things changed…?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 smtClean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336910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786" y="274638"/>
            <a:ext cx="8917214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We had high hopes for the Internet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4740" t="4387" r="4740" b="3991"/>
          <a:stretch/>
        </p:blipFill>
        <p:spPr>
          <a:xfrm>
            <a:off x="457200" y="1417639"/>
            <a:ext cx="8229600" cy="5331504"/>
          </a:xfrm>
        </p:spPr>
      </p:pic>
    </p:spTree>
    <p:extLst>
      <p:ext uri="{BB962C8B-B14F-4D97-AF65-F5344CB8AC3E}">
        <p14:creationId xmlns:p14="http://schemas.microsoft.com/office/powerpoint/2010/main" val="18941747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we were a lot younger then</a:t>
            </a:r>
            <a:endParaRPr lang="en-US" dirty="0"/>
          </a:p>
        </p:txBody>
      </p:sp>
      <p:pic>
        <p:nvPicPr>
          <p:cNvPr id="4" name="Content Placeholder 3" descr="Screen Shot 2014-05-05 at 3.03.33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" r="1683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5923643" y="6219121"/>
            <a:ext cx="303804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 smtClean="0"/>
              <a:t>Photo Credit: Aimee Ray https</a:t>
            </a:r>
            <a:r>
              <a:rPr lang="en-US" sz="700" dirty="0"/>
              <a:t>://</a:t>
            </a:r>
            <a:r>
              <a:rPr lang="en-US" sz="700" dirty="0" err="1"/>
              <a:t>www.flickr.com</a:t>
            </a:r>
            <a:r>
              <a:rPr lang="en-US" sz="700" dirty="0"/>
              <a:t>/photos/</a:t>
            </a:r>
            <a:r>
              <a:rPr lang="en-US" sz="700" dirty="0" err="1"/>
              <a:t>merwing</a:t>
            </a:r>
            <a:r>
              <a:rPr lang="en-US" sz="700" dirty="0"/>
              <a:t>/516164481</a:t>
            </a:r>
          </a:p>
        </p:txBody>
      </p:sp>
    </p:spTree>
    <p:extLst>
      <p:ext uri="{BB962C8B-B14F-4D97-AF65-F5344CB8AC3E}">
        <p14:creationId xmlns:p14="http://schemas.microsoft.com/office/powerpoint/2010/main" val="31399863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we were the underdog</a:t>
            </a:r>
            <a:endParaRPr lang="en-US" dirty="0"/>
          </a:p>
        </p:txBody>
      </p:sp>
      <p:pic>
        <p:nvPicPr>
          <p:cNvPr id="6" name="Picture 5" descr="Screen Shot 2014-05-05 at 3.06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229" y="1196521"/>
            <a:ext cx="3073400" cy="5499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84561" y="6645480"/>
            <a:ext cx="30921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Photo Credit: https</a:t>
            </a:r>
            <a:r>
              <a:rPr lang="en-US" sz="800" dirty="0"/>
              <a:t>://</a:t>
            </a:r>
            <a:r>
              <a:rPr lang="en-US" sz="800" dirty="0" err="1"/>
              <a:t>www.flickr.com</a:t>
            </a:r>
            <a:r>
              <a:rPr lang="en-US" sz="800" dirty="0"/>
              <a:t>/photos/</a:t>
            </a:r>
            <a:r>
              <a:rPr lang="en-US" sz="800" dirty="0" err="1"/>
              <a:t>barrielynn</a:t>
            </a:r>
            <a:r>
              <a:rPr lang="en-US" sz="800" dirty="0"/>
              <a:t>/1817195121</a:t>
            </a:r>
          </a:p>
        </p:txBody>
      </p:sp>
    </p:spTree>
    <p:extLst>
      <p:ext uri="{BB962C8B-B14F-4D97-AF65-F5344CB8AC3E}">
        <p14:creationId xmlns:p14="http://schemas.microsoft.com/office/powerpoint/2010/main" val="41694402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are different now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2833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are different now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142" y="2703286"/>
            <a:ext cx="5112657" cy="34228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We won</a:t>
            </a:r>
          </a:p>
          <a:p>
            <a:pPr marL="0" indent="0">
              <a:buNone/>
            </a:pPr>
            <a:r>
              <a:rPr lang="en-US" sz="2800" dirty="0" smtClean="0"/>
              <a:t>	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835334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are different now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We won:</a:t>
            </a:r>
          </a:p>
          <a:p>
            <a:pPr marL="0" indent="0">
              <a:buNone/>
            </a:pPr>
            <a:r>
              <a:rPr lang="en-US" sz="2800" dirty="0" smtClean="0"/>
              <a:t>	We won the protocol wars with OSI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We won the voice wars with telephony</a:t>
            </a:r>
          </a:p>
          <a:p>
            <a:pPr marL="0" indent="0">
              <a:buNone/>
            </a:pPr>
            <a:r>
              <a:rPr lang="en-US" sz="2800" dirty="0"/>
              <a:t>	</a:t>
            </a:r>
            <a:r>
              <a:rPr lang="en-US" sz="2800" dirty="0" smtClean="0"/>
              <a:t>We won the content wars with television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 smtClean="0"/>
              <a:t>	Computers and the Internet are now everywhere…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63440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Recording </a:t>
            </a:r>
            <a:r>
              <a:rPr lang="en-US" b="1" dirty="0" smtClean="0"/>
              <a:t>everything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271" y="2855686"/>
            <a:ext cx="4306207" cy="28139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6320" y="2465614"/>
            <a:ext cx="5140779" cy="34271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4392" y="5759780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2005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767364" y="5944446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0966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8558" y="148771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Always with us</a:t>
            </a:r>
            <a:endParaRPr lang="en-US" dirty="0"/>
          </a:p>
        </p:txBody>
      </p:sp>
      <p:pic>
        <p:nvPicPr>
          <p:cNvPr id="5" name="Picture 4" descr="Screen Shot 2014-05-05 at 3.27.2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600" y="3710219"/>
            <a:ext cx="4295328" cy="31387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74061"/>
            <a:ext cx="5515429" cy="310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5247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it sure looks like…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6609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</a:t>
            </a:r>
            <a:r>
              <a:rPr lang="en-US" smtClean="0"/>
              <a:t>it sure looks </a:t>
            </a:r>
            <a:r>
              <a:rPr lang="en-US" dirty="0" smtClean="0"/>
              <a:t>like…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9571" y="3664857"/>
            <a:ext cx="6957786" cy="106135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400" dirty="0" smtClean="0"/>
              <a:t>WE are now the problem!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155604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800"/>
            <a:ext cx="9144000" cy="6743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5643" y="455051"/>
            <a:ext cx="8436428" cy="147002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Powderfinger Type"/>
                <a:cs typeface="Powderfinger Type"/>
              </a:rPr>
              <a:t>The past is a foreign land – they do things differently there!</a:t>
            </a:r>
            <a:endParaRPr lang="en-US" dirty="0">
              <a:latin typeface="Powderfinger Type"/>
              <a:cs typeface="Powderfinger Type"/>
            </a:endParaRPr>
          </a:p>
        </p:txBody>
      </p:sp>
    </p:spTree>
    <p:extLst>
      <p:ext uri="{BB962C8B-B14F-4D97-AF65-F5344CB8AC3E}">
        <p14:creationId xmlns:p14="http://schemas.microsoft.com/office/powerpoint/2010/main" val="30164767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pies-banks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0"/>
            <a:ext cx="6858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41932" y="6585088"/>
            <a:ext cx="121468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chemeClr val="bg1"/>
                </a:solidFill>
              </a:rPr>
              <a:t>Street Art: </a:t>
            </a:r>
            <a:r>
              <a:rPr lang="en-US" sz="1050" dirty="0" err="1" smtClean="0">
                <a:solidFill>
                  <a:schemeClr val="bg1"/>
                </a:solidFill>
              </a:rPr>
              <a:t>Banksy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5978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How did we get to this unexpected point?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739752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How did we get to this point?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26365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AU" dirty="0" smtClean="0"/>
              <a:t>What happened over the past 25 years to get us here?</a:t>
            </a:r>
          </a:p>
          <a:p>
            <a:pPr marL="0" indent="0">
              <a:buNone/>
            </a:pPr>
            <a:endParaRPr lang="en-AU" dirty="0" smtClean="0"/>
          </a:p>
          <a:p>
            <a:r>
              <a:rPr lang="en-AU" dirty="0" smtClean="0"/>
              <a:t>The commercialisation of the electronic messaging Internet</a:t>
            </a:r>
          </a:p>
          <a:p>
            <a:pPr lvl="1"/>
            <a:r>
              <a:rPr lang="en-AU" dirty="0" smtClean="0"/>
              <a:t>The expansion from the academic and research stable to a public venture based largely on entrepreneurial activity</a:t>
            </a:r>
          </a:p>
          <a:p>
            <a:pPr lvl="1"/>
            <a:r>
              <a:rPr lang="en-AU" dirty="0" smtClean="0"/>
              <a:t>The proliferation of Dial-up ISPs</a:t>
            </a:r>
          </a:p>
        </p:txBody>
      </p:sp>
    </p:spTree>
    <p:extLst>
      <p:ext uri="{BB962C8B-B14F-4D97-AF65-F5344CB8AC3E}">
        <p14:creationId xmlns:p14="http://schemas.microsoft.com/office/powerpoint/2010/main" val="15905993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How did we get to this point?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26365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AU" dirty="0" smtClean="0"/>
              <a:t>What happened over the past 25 years to get us here?</a:t>
            </a:r>
          </a:p>
          <a:p>
            <a:pPr marL="0" indent="0">
              <a:buNone/>
            </a:pPr>
            <a:endParaRPr lang="en-AU" dirty="0" smtClean="0"/>
          </a:p>
          <a:p>
            <a:r>
              <a:rPr lang="en-AU" dirty="0" smtClean="0"/>
              <a:t>The internal re-building of the </a:t>
            </a:r>
            <a:r>
              <a:rPr lang="en-AU" dirty="0" err="1" smtClean="0"/>
              <a:t>telco</a:t>
            </a:r>
            <a:r>
              <a:rPr lang="en-AU" dirty="0" smtClean="0"/>
              <a:t> industry</a:t>
            </a:r>
          </a:p>
          <a:p>
            <a:pPr lvl="1"/>
            <a:r>
              <a:rPr lang="en-AU" dirty="0" smtClean="0"/>
              <a:t>Active effort to engage with the Internet and integrate it into the </a:t>
            </a:r>
            <a:r>
              <a:rPr lang="en-AU" dirty="0" err="1" smtClean="0"/>
              <a:t>telco</a:t>
            </a:r>
            <a:r>
              <a:rPr lang="en-AU" dirty="0" smtClean="0"/>
              <a:t> service portfolio</a:t>
            </a:r>
          </a:p>
          <a:p>
            <a:pPr lvl="2"/>
            <a:r>
              <a:rPr lang="en-AU" dirty="0" smtClean="0"/>
              <a:t>The Internet was not originally seen as a threat to voice – but it was seen as a threat to their services</a:t>
            </a:r>
          </a:p>
          <a:p>
            <a:pPr lvl="1"/>
            <a:r>
              <a:rPr lang="en-AU" dirty="0" smtClean="0"/>
              <a:t>Active effort of the ISPs at the time to keep </a:t>
            </a:r>
            <a:r>
              <a:rPr lang="en-AU" dirty="0" err="1" smtClean="0"/>
              <a:t>em</a:t>
            </a:r>
            <a:r>
              <a:rPr lang="en-AU" dirty="0" smtClean="0"/>
              <a:t> out!</a:t>
            </a:r>
          </a:p>
          <a:p>
            <a:pPr lvl="1"/>
            <a:r>
              <a:rPr lang="en-AU" dirty="0" smtClean="0"/>
              <a:t>Regulatory confusion</a:t>
            </a:r>
          </a:p>
          <a:p>
            <a:pPr marL="457200" lvl="1" indent="0">
              <a:buNone/>
            </a:pPr>
            <a:endParaRPr lang="en-AU" dirty="0" smtClean="0"/>
          </a:p>
        </p:txBody>
      </p:sp>
    </p:spTree>
    <p:extLst>
      <p:ext uri="{BB962C8B-B14F-4D97-AF65-F5344CB8AC3E}">
        <p14:creationId xmlns:p14="http://schemas.microsoft.com/office/powerpoint/2010/main" val="19788032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How did we get to this point?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26365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AU" dirty="0" smtClean="0"/>
              <a:t>What happened over the past 25 years to get us here?</a:t>
            </a:r>
          </a:p>
          <a:p>
            <a:pPr marL="0" indent="0">
              <a:buNone/>
            </a:pPr>
            <a:endParaRPr lang="en-AU" dirty="0" smtClean="0"/>
          </a:p>
          <a:p>
            <a:r>
              <a:rPr lang="en-AU" dirty="0" smtClean="0"/>
              <a:t>The Web and the DSL world</a:t>
            </a:r>
          </a:p>
          <a:p>
            <a:pPr lvl="1"/>
            <a:r>
              <a:rPr lang="en-AU" dirty="0" smtClean="0"/>
              <a:t>Listing access capacity by the first orders of magnitude (Kilobits to Megabits)</a:t>
            </a:r>
          </a:p>
          <a:p>
            <a:pPr lvl="1"/>
            <a:r>
              <a:rPr lang="en-AU" dirty="0" smtClean="0"/>
              <a:t>First wave of ISP rationalisation</a:t>
            </a:r>
          </a:p>
          <a:p>
            <a:pPr lvl="1"/>
            <a:r>
              <a:rPr lang="en-AU" dirty="0" smtClean="0"/>
              <a:t>Web content revolution</a:t>
            </a:r>
          </a:p>
          <a:p>
            <a:pPr lvl="1"/>
            <a:r>
              <a:rPr lang="en-AU" dirty="0" smtClean="0"/>
              <a:t>The rise of search</a:t>
            </a:r>
          </a:p>
          <a:p>
            <a:pPr lvl="1"/>
            <a:r>
              <a:rPr lang="en-AU" dirty="0" smtClean="0"/>
              <a:t>The emergence of VOIP as a threat to the </a:t>
            </a:r>
            <a:r>
              <a:rPr lang="en-AU" dirty="0" err="1" smtClean="0"/>
              <a:t>telco</a:t>
            </a:r>
            <a:r>
              <a:rPr lang="en-AU" dirty="0" smtClean="0"/>
              <a:t> core</a:t>
            </a:r>
          </a:p>
          <a:p>
            <a:pPr marL="457200" lvl="1" indent="0">
              <a:buNone/>
            </a:pPr>
            <a:endParaRPr lang="en-AU" dirty="0" smtClean="0"/>
          </a:p>
        </p:txBody>
      </p:sp>
    </p:spTree>
    <p:extLst>
      <p:ext uri="{BB962C8B-B14F-4D97-AF65-F5344CB8AC3E}">
        <p14:creationId xmlns:p14="http://schemas.microsoft.com/office/powerpoint/2010/main" val="5061420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Then what?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Broadband Capacity meets Broadband content – the rise of the streamers</a:t>
            </a:r>
          </a:p>
          <a:p>
            <a:pPr lvl="1"/>
            <a:r>
              <a:rPr lang="en-AU" dirty="0" err="1" smtClean="0"/>
              <a:t>Noone</a:t>
            </a:r>
            <a:r>
              <a:rPr lang="en-AU" dirty="0" smtClean="0"/>
              <a:t> truly expected that the Internet would take on broadcast television at the pace and volume that it has played out</a:t>
            </a:r>
          </a:p>
          <a:p>
            <a:pPr lvl="1"/>
            <a:r>
              <a:rPr lang="en-AU" dirty="0" smtClean="0"/>
              <a:t>All of the capacity planning models for infrastructure engineering need to change</a:t>
            </a:r>
          </a:p>
          <a:p>
            <a:pPr lvl="1"/>
            <a:r>
              <a:rPr lang="en-AU" dirty="0" smtClean="0"/>
              <a:t>New business relationships between CDNs and IAPs had to be forged</a:t>
            </a:r>
          </a:p>
        </p:txBody>
      </p:sp>
    </p:spTree>
    <p:extLst>
      <p:ext uri="{BB962C8B-B14F-4D97-AF65-F5344CB8AC3E}">
        <p14:creationId xmlns:p14="http://schemas.microsoft.com/office/powerpoint/2010/main" val="28330117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Then what?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Further ISP culling as volume economics places ever greater control over the access industry</a:t>
            </a:r>
          </a:p>
          <a:p>
            <a:pPr lvl="1"/>
            <a:r>
              <a:rPr lang="en-AU" dirty="0" smtClean="0"/>
              <a:t>Profitability is no longer based on aggressive market expansion, but on cost management</a:t>
            </a:r>
          </a:p>
          <a:p>
            <a:pPr lvl="1"/>
            <a:r>
              <a:rPr lang="en-AU" dirty="0" smtClean="0"/>
              <a:t>Volume wins in such a market, so the ISP industry aggregates up to a small (3 – 4) number of large providers in each national market</a:t>
            </a:r>
          </a:p>
          <a:p>
            <a:r>
              <a:rPr lang="en-AU" dirty="0" smtClean="0"/>
              <a:t>The assumptions of ubiquity and the “cloud”</a:t>
            </a:r>
          </a:p>
        </p:txBody>
      </p:sp>
    </p:spTree>
    <p:extLst>
      <p:ext uri="{BB962C8B-B14F-4D97-AF65-F5344CB8AC3E}">
        <p14:creationId xmlns:p14="http://schemas.microsoft.com/office/powerpoint/2010/main" val="39719634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Closer to home</a:t>
            </a:r>
            <a:r>
              <a:rPr lang="en-AU" dirty="0"/>
              <a:t> </a:t>
            </a:r>
            <a:r>
              <a:rPr lang="en-AU" dirty="0" smtClean="0"/>
              <a:t>- some thoughts on </a:t>
            </a:r>
            <a:r>
              <a:rPr lang="en-AU" dirty="0"/>
              <a:t>t</a:t>
            </a:r>
            <a:r>
              <a:rPr lang="en-AU" dirty="0" smtClean="0"/>
              <a:t>he Australian NBN Experiment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918" y="2054386"/>
            <a:ext cx="8229600" cy="4525963"/>
          </a:xfrm>
        </p:spPr>
        <p:txBody>
          <a:bodyPr>
            <a:noAutofit/>
          </a:bodyPr>
          <a:lstStyle/>
          <a:p>
            <a:r>
              <a:rPr lang="en-AU" sz="1800" dirty="0" smtClean="0"/>
              <a:t>Early efforts to underwrite large scale cable infrastructure blocked by political resistance to Telstra and </a:t>
            </a:r>
            <a:r>
              <a:rPr lang="en-AU" sz="1800" dirty="0" err="1" smtClean="0"/>
              <a:t>Foxtel</a:t>
            </a:r>
            <a:r>
              <a:rPr lang="en-AU" sz="1800" dirty="0" smtClean="0"/>
              <a:t> union – Telstra walks away from initial HFC program</a:t>
            </a:r>
          </a:p>
          <a:p>
            <a:r>
              <a:rPr lang="en-AU" sz="1800" dirty="0" smtClean="0"/>
              <a:t>Telstra and its capital investment program heads into mobile services to seek higher returns from capital investment, leaving wired consumers on the DSL infrastructure</a:t>
            </a:r>
          </a:p>
          <a:p>
            <a:r>
              <a:rPr lang="en-AU" sz="1800" dirty="0" smtClean="0"/>
              <a:t>As part of a Keynesian style response to the GFC Canberra tries to replace the country’s aging copper distribution infrastructure through public capital injection, and weaken Telstra’s stranglehold over access to urban distribution infrastructure – the NBN</a:t>
            </a:r>
          </a:p>
          <a:p>
            <a:r>
              <a:rPr lang="en-AU" sz="1800" dirty="0" smtClean="0"/>
              <a:t>Political interference, poor execution, changing commercial models, shifting consumer desires all add to the subsequent confusion</a:t>
            </a:r>
          </a:p>
          <a:p>
            <a:pPr lvl="1"/>
            <a:r>
              <a:rPr lang="en-AU" sz="1800" dirty="0" smtClean="0"/>
              <a:t>No current clear idea of timetable, cost, deployment schedules, technology model, service outcome …</a:t>
            </a:r>
          </a:p>
          <a:p>
            <a:endParaRPr lang="en-AU" sz="1800" dirty="0" smtClean="0"/>
          </a:p>
        </p:txBody>
      </p:sp>
    </p:spTree>
    <p:extLst>
      <p:ext uri="{BB962C8B-B14F-4D97-AF65-F5344CB8AC3E}">
        <p14:creationId xmlns:p14="http://schemas.microsoft.com/office/powerpoint/2010/main" val="15921447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So what are the issues?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 smtClean="0"/>
              <a:t>The wired internet is being handed back to the </a:t>
            </a:r>
            <a:r>
              <a:rPr lang="en-AU" dirty="0" err="1" smtClean="0"/>
              <a:t>telcos</a:t>
            </a:r>
            <a:r>
              <a:rPr lang="en-AU" dirty="0" smtClean="0"/>
              <a:t> and </a:t>
            </a:r>
            <a:r>
              <a:rPr lang="en-AU" dirty="0" err="1" smtClean="0"/>
              <a:t>telco</a:t>
            </a:r>
            <a:r>
              <a:rPr lang="en-AU" dirty="0" smtClean="0"/>
              <a:t> wannabes</a:t>
            </a:r>
          </a:p>
          <a:p>
            <a:pPr marL="0" indent="0">
              <a:buNone/>
            </a:pPr>
            <a:endParaRPr lang="en-AU" dirty="0" smtClean="0"/>
          </a:p>
          <a:p>
            <a:pPr marL="0" indent="0">
              <a:buNone/>
            </a:pPr>
            <a:r>
              <a:rPr lang="en-AU" sz="2800" dirty="0" smtClean="0"/>
              <a:t>And that</a:t>
            </a:r>
            <a:r>
              <a:rPr lang="fr-FR" sz="2800" dirty="0" smtClean="0"/>
              <a:t>’</a:t>
            </a:r>
            <a:r>
              <a:rPr lang="en-AU" sz="2800" dirty="0" smtClean="0"/>
              <a:t>s disappointing in every possible way:</a:t>
            </a:r>
          </a:p>
          <a:p>
            <a:pPr lvl="1"/>
            <a:r>
              <a:rPr lang="en-AU" sz="2400" dirty="0" smtClean="0"/>
              <a:t>Conservative business model</a:t>
            </a:r>
          </a:p>
          <a:p>
            <a:pPr lvl="1"/>
            <a:r>
              <a:rPr lang="en-AU" sz="2400" dirty="0" smtClean="0"/>
              <a:t>Conservative technology model</a:t>
            </a:r>
          </a:p>
          <a:p>
            <a:pPr lvl="1"/>
            <a:r>
              <a:rPr lang="en-AU" sz="2400" dirty="0" smtClean="0"/>
              <a:t>Massive political clout</a:t>
            </a:r>
          </a:p>
          <a:p>
            <a:pPr lvl="1"/>
            <a:r>
              <a:rPr lang="en-AU" sz="2400" dirty="0" smtClean="0"/>
              <a:t>And the brain stem of an unreconstructed monopolist</a:t>
            </a:r>
          </a:p>
          <a:p>
            <a:pPr marL="0" indent="0">
              <a:buNone/>
            </a:pPr>
            <a:endParaRPr lang="en-AU" dirty="0" smtClean="0"/>
          </a:p>
        </p:txBody>
      </p:sp>
    </p:spTree>
    <p:extLst>
      <p:ext uri="{BB962C8B-B14F-4D97-AF65-F5344CB8AC3E}">
        <p14:creationId xmlns:p14="http://schemas.microsoft.com/office/powerpoint/2010/main" val="20646948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So what are the issues?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 smtClean="0"/>
              <a:t>The security folk are acting like this is a phone network – when it</a:t>
            </a:r>
            <a:r>
              <a:rPr lang="fr-FR" dirty="0" smtClean="0"/>
              <a:t>’</a:t>
            </a:r>
            <a:r>
              <a:rPr lang="en-AU" dirty="0" smtClean="0"/>
              <a:t>s the opposite!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r>
              <a:rPr lang="en-AU" sz="2800" dirty="0" smtClean="0"/>
              <a:t>So you can expect more inspired idiocy following Data Retention regulation</a:t>
            </a:r>
          </a:p>
          <a:p>
            <a:pPr marL="0" indent="0">
              <a:buNone/>
            </a:pPr>
            <a:r>
              <a:rPr lang="en-AU" sz="2800" dirty="0" smtClean="0"/>
              <a:t>TICSA anyone?</a:t>
            </a:r>
            <a:endParaRPr lang="en-AU" sz="2800" dirty="0"/>
          </a:p>
        </p:txBody>
      </p:sp>
    </p:spTree>
    <p:extLst>
      <p:ext uri="{BB962C8B-B14F-4D97-AF65-F5344CB8AC3E}">
        <p14:creationId xmlns:p14="http://schemas.microsoft.com/office/powerpoint/2010/main" val="32354649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0453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900" y="0"/>
            <a:ext cx="5143500" cy="68580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14300" y="20638"/>
            <a:ext cx="8229600" cy="11430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2400" dirty="0" smtClean="0">
                <a:cs typeface="Powderfinger Type"/>
              </a:rPr>
              <a:t>The Computing Evolutionary Path</a:t>
            </a:r>
            <a:endParaRPr lang="en-US" sz="2400" dirty="0">
              <a:cs typeface="Powderfinger Type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7688" y="6223454"/>
            <a:ext cx="3637346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1837</a:t>
            </a:r>
            <a:r>
              <a:rPr lang="en-US" dirty="0" smtClean="0">
                <a:solidFill>
                  <a:srgbClr val="FFFFFF"/>
                </a:solidFill>
              </a:rPr>
              <a:t> – Babbage’s Analytical Engine</a:t>
            </a:r>
          </a:p>
        </p:txBody>
      </p:sp>
    </p:spTree>
    <p:extLst>
      <p:ext uri="{BB962C8B-B14F-4D97-AF65-F5344CB8AC3E}">
        <p14:creationId xmlns:p14="http://schemas.microsoft.com/office/powerpoint/2010/main" val="3005605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9-22 at 5.06.5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696"/>
            <a:ext cx="9144000" cy="6405304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667702" y="4343269"/>
            <a:ext cx="7333800" cy="1157784"/>
          </a:xfrm>
          <a:custGeom>
            <a:avLst/>
            <a:gdLst>
              <a:gd name="connsiteX0" fmla="*/ 1409620 w 7333800"/>
              <a:gd name="connsiteY0" fmla="*/ 1006034 h 1157784"/>
              <a:gd name="connsiteX1" fmla="*/ 1485312 w 7333800"/>
              <a:gd name="connsiteY1" fmla="*/ 997623 h 1157784"/>
              <a:gd name="connsiteX2" fmla="*/ 6043645 w 7333800"/>
              <a:gd name="connsiteY2" fmla="*/ 972391 h 1157784"/>
              <a:gd name="connsiteX3" fmla="*/ 7296766 w 7333800"/>
              <a:gd name="connsiteY3" fmla="*/ 509794 h 1157784"/>
              <a:gd name="connsiteX4" fmla="*/ 4983959 w 7333800"/>
              <a:gd name="connsiteY4" fmla="*/ 13553 h 1157784"/>
              <a:gd name="connsiteX5" fmla="*/ 274241 w 7333800"/>
              <a:gd name="connsiteY5" fmla="*/ 223825 h 1157784"/>
              <a:gd name="connsiteX6" fmla="*/ 677931 w 7333800"/>
              <a:gd name="connsiteY6" fmla="*/ 1081732 h 1157784"/>
              <a:gd name="connsiteX7" fmla="*/ 1653516 w 7333800"/>
              <a:gd name="connsiteY7" fmla="*/ 1115375 h 1157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33800" h="1157784">
                <a:moveTo>
                  <a:pt x="1409620" y="1006034"/>
                </a:moveTo>
                <a:lnTo>
                  <a:pt x="1485312" y="997623"/>
                </a:lnTo>
                <a:cubicBezTo>
                  <a:pt x="2257649" y="992016"/>
                  <a:pt x="5075069" y="1053696"/>
                  <a:pt x="6043645" y="972391"/>
                </a:cubicBezTo>
                <a:cubicBezTo>
                  <a:pt x="7012221" y="891086"/>
                  <a:pt x="7473380" y="669600"/>
                  <a:pt x="7296766" y="509794"/>
                </a:cubicBezTo>
                <a:cubicBezTo>
                  <a:pt x="7120152" y="349988"/>
                  <a:pt x="6154380" y="61214"/>
                  <a:pt x="4983959" y="13553"/>
                </a:cubicBezTo>
                <a:cubicBezTo>
                  <a:pt x="3813538" y="-34108"/>
                  <a:pt x="991912" y="45795"/>
                  <a:pt x="274241" y="223825"/>
                </a:cubicBezTo>
                <a:cubicBezTo>
                  <a:pt x="-443430" y="401855"/>
                  <a:pt x="448052" y="933140"/>
                  <a:pt x="677931" y="1081732"/>
                </a:cubicBezTo>
                <a:cubicBezTo>
                  <a:pt x="907810" y="1230324"/>
                  <a:pt x="1653516" y="1115375"/>
                  <a:pt x="1653516" y="1115375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Freeform 5"/>
          <p:cNvSpPr/>
          <p:nvPr/>
        </p:nvSpPr>
        <p:spPr>
          <a:xfrm>
            <a:off x="4986142" y="5887672"/>
            <a:ext cx="1050831" cy="403647"/>
          </a:xfrm>
          <a:custGeom>
            <a:avLst/>
            <a:gdLst>
              <a:gd name="connsiteX0" fmla="*/ 186137 w 1050831"/>
              <a:gd name="connsiteY0" fmla="*/ 235430 h 403647"/>
              <a:gd name="connsiteX1" fmla="*/ 943056 w 1050831"/>
              <a:gd name="connsiteY1" fmla="*/ 243840 h 403647"/>
              <a:gd name="connsiteX2" fmla="*/ 959876 w 1050831"/>
              <a:gd name="connsiteY2" fmla="*/ 58802 h 403647"/>
              <a:gd name="connsiteX3" fmla="*/ 135675 w 1050831"/>
              <a:gd name="connsiteY3" fmla="*/ 8337 h 403647"/>
              <a:gd name="connsiteX4" fmla="*/ 51573 w 1050831"/>
              <a:gd name="connsiteY4" fmla="*/ 210197 h 403647"/>
              <a:gd name="connsiteX5" fmla="*/ 657108 w 1050831"/>
              <a:gd name="connsiteY5" fmla="*/ 403647 h 403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50831" h="403647">
                <a:moveTo>
                  <a:pt x="186137" y="235430"/>
                </a:moveTo>
                <a:cubicBezTo>
                  <a:pt x="500118" y="254354"/>
                  <a:pt x="814100" y="273278"/>
                  <a:pt x="943056" y="243840"/>
                </a:cubicBezTo>
                <a:cubicBezTo>
                  <a:pt x="1072013" y="214402"/>
                  <a:pt x="1094439" y="98052"/>
                  <a:pt x="959876" y="58802"/>
                </a:cubicBezTo>
                <a:cubicBezTo>
                  <a:pt x="825313" y="19552"/>
                  <a:pt x="287059" y="-16895"/>
                  <a:pt x="135675" y="8337"/>
                </a:cubicBezTo>
                <a:cubicBezTo>
                  <a:pt x="-15709" y="33569"/>
                  <a:pt x="-35332" y="144312"/>
                  <a:pt x="51573" y="210197"/>
                </a:cubicBezTo>
                <a:cubicBezTo>
                  <a:pt x="138478" y="276082"/>
                  <a:pt x="657108" y="403647"/>
                  <a:pt x="657108" y="403647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533684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So what are the issues?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 smtClean="0"/>
              <a:t>The “new” Internet is now all mobile:</a:t>
            </a:r>
          </a:p>
          <a:p>
            <a:pPr marL="0" indent="0">
              <a:buNone/>
            </a:pPr>
            <a:r>
              <a:rPr lang="en-AU" dirty="0"/>
              <a:t>	</a:t>
            </a:r>
            <a:r>
              <a:rPr lang="en-AU" dirty="0" smtClean="0"/>
              <a:t>1.5 BILLION devices shipped in 2014</a:t>
            </a:r>
          </a:p>
          <a:p>
            <a:pPr marL="0" indent="0">
              <a:buNone/>
            </a:pPr>
            <a:r>
              <a:rPr lang="en-AU" dirty="0"/>
              <a:t>	</a:t>
            </a:r>
            <a:r>
              <a:rPr lang="en-AU" dirty="0" smtClean="0"/>
              <a:t>50% of all visible devices on the Internet</a:t>
            </a:r>
          </a:p>
          <a:p>
            <a:pPr marL="0" indent="0">
              <a:buNone/>
            </a:pPr>
            <a:r>
              <a:rPr lang="en-AU" dirty="0"/>
              <a:t>	</a:t>
            </a:r>
            <a:r>
              <a:rPr lang="en-AU" dirty="0" smtClean="0"/>
              <a:t>75% of all access service ARPU is mobiles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r>
              <a:rPr lang="en-AU" sz="2400" dirty="0" smtClean="0"/>
              <a:t>So mobile access networks are the focus of “new” competition in the “new Internet”– right?</a:t>
            </a:r>
          </a:p>
          <a:p>
            <a:pPr marL="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487495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2800" dirty="0" smtClean="0"/>
              <a:t>But the “new” mobile provider is just the same as the “old” </a:t>
            </a:r>
            <a:r>
              <a:rPr lang="en-AU" sz="2800" dirty="0" err="1" smtClean="0"/>
              <a:t>telco</a:t>
            </a:r>
            <a:endParaRPr lang="en-AU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5207" y="2010193"/>
            <a:ext cx="4048775" cy="404877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20511501">
            <a:off x="1071778" y="3854522"/>
            <a:ext cx="7432902" cy="881002"/>
          </a:xfrm>
          <a:solidFill>
            <a:schemeClr val="bg1">
              <a:alpha val="46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AU" sz="3600" b="1" dirty="0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Won</a:t>
            </a:r>
            <a:r>
              <a:rPr lang="fr-FR" sz="3600" b="1" dirty="0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’</a:t>
            </a:r>
            <a:r>
              <a:rPr lang="en-AU" sz="3600" b="1" dirty="0" smtClean="0">
                <a:solidFill>
                  <a:schemeClr val="accent6">
                    <a:lumMod val="50000"/>
                  </a:schemeClr>
                </a:solidFill>
                <a:latin typeface="AhnbergHand"/>
                <a:cs typeface="AhnbergHand"/>
              </a:rPr>
              <a:t>t get fooled again…</a:t>
            </a:r>
            <a:endParaRPr lang="en-AU" sz="3600" b="1" dirty="0">
              <a:solidFill>
                <a:schemeClr val="accent6">
                  <a:lumMod val="50000"/>
                </a:schemeClr>
              </a:solidFill>
              <a:latin typeface="AhnbergHand"/>
              <a:cs typeface="AhnbergHand"/>
            </a:endParaRPr>
          </a:p>
        </p:txBody>
      </p:sp>
    </p:spTree>
    <p:extLst>
      <p:ext uri="{BB962C8B-B14F-4D97-AF65-F5344CB8AC3E}">
        <p14:creationId xmlns:p14="http://schemas.microsoft.com/office/powerpoint/2010/main" val="12835263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2800" dirty="0" smtClean="0"/>
              <a:t>But the “new” mobile provider is just the same as the “old” </a:t>
            </a:r>
            <a:r>
              <a:rPr lang="en-AU" sz="2800" dirty="0" err="1" smtClean="0"/>
              <a:t>telco</a:t>
            </a:r>
            <a:endParaRPr lang="en-AU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 smtClean="0"/>
              <a:t>Exclusive Use Spectrum has blessed a tiny number of operators</a:t>
            </a:r>
          </a:p>
          <a:p>
            <a:pPr marL="457200" lvl="1" indent="0">
              <a:buNone/>
            </a:pPr>
            <a:r>
              <a:rPr lang="en-AU" dirty="0" smtClean="0"/>
              <a:t>and everyone else is shunted through “wholesale channels”</a:t>
            </a:r>
          </a:p>
          <a:p>
            <a:pPr marL="0" indent="0">
              <a:buNone/>
            </a:pPr>
            <a:endParaRPr lang="en-AU" dirty="0" smtClean="0"/>
          </a:p>
          <a:p>
            <a:pPr marL="0" indent="0">
              <a:buNone/>
            </a:pPr>
            <a:r>
              <a:rPr lang="en-AU" dirty="0" smtClean="0"/>
              <a:t>The data margins and caps are truly awesome revenue generators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1508631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The “old” </a:t>
            </a:r>
            <a:r>
              <a:rPr lang="en-AU" dirty="0" err="1" smtClean="0"/>
              <a:t>telco</a:t>
            </a:r>
            <a:endParaRPr lang="en-AU" dirty="0"/>
          </a:p>
        </p:txBody>
      </p:sp>
      <p:pic>
        <p:nvPicPr>
          <p:cNvPr id="5" name="Picture 4" descr="Screen Shot 2015-09-22 at 5.20.1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63" y="1417638"/>
            <a:ext cx="3520294" cy="2840544"/>
          </a:xfrm>
          <a:prstGeom prst="rect">
            <a:avLst/>
          </a:prstGeom>
        </p:spPr>
      </p:pic>
      <p:pic>
        <p:nvPicPr>
          <p:cNvPr id="7" name="Picture 6" descr="Screen Shot 2015-09-22 at 5.23.2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085" y="1417637"/>
            <a:ext cx="3223994" cy="4924147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2588159" y="2801048"/>
            <a:ext cx="1148560" cy="681203"/>
          </a:xfrm>
          <a:custGeom>
            <a:avLst/>
            <a:gdLst>
              <a:gd name="connsiteX0" fmla="*/ 439516 w 1148560"/>
              <a:gd name="connsiteY0" fmla="*/ 613759 h 681203"/>
              <a:gd name="connsiteX1" fmla="*/ 1087102 w 1148560"/>
              <a:gd name="connsiteY1" fmla="*/ 588526 h 681203"/>
              <a:gd name="connsiteX2" fmla="*/ 1061872 w 1148560"/>
              <a:gd name="connsiteY2" fmla="*/ 218449 h 681203"/>
              <a:gd name="connsiteX3" fmla="*/ 557259 w 1148560"/>
              <a:gd name="connsiteY3" fmla="*/ 58642 h 681203"/>
              <a:gd name="connsiteX4" fmla="*/ 69467 w 1148560"/>
              <a:gd name="connsiteY4" fmla="*/ 16588 h 681203"/>
              <a:gd name="connsiteX5" fmla="*/ 19006 w 1148560"/>
              <a:gd name="connsiteY5" fmla="*/ 319379 h 681203"/>
              <a:gd name="connsiteX6" fmla="*/ 220851 w 1148560"/>
              <a:gd name="connsiteY6" fmla="*/ 672635 h 681203"/>
              <a:gd name="connsiteX7" fmla="*/ 658182 w 1148560"/>
              <a:gd name="connsiteY7" fmla="*/ 580115 h 681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48560" h="681203">
                <a:moveTo>
                  <a:pt x="439516" y="613759"/>
                </a:moveTo>
                <a:cubicBezTo>
                  <a:pt x="711446" y="634085"/>
                  <a:pt x="983376" y="654411"/>
                  <a:pt x="1087102" y="588526"/>
                </a:cubicBezTo>
                <a:cubicBezTo>
                  <a:pt x="1190828" y="522641"/>
                  <a:pt x="1150179" y="306763"/>
                  <a:pt x="1061872" y="218449"/>
                </a:cubicBezTo>
                <a:cubicBezTo>
                  <a:pt x="973565" y="130135"/>
                  <a:pt x="722660" y="92286"/>
                  <a:pt x="557259" y="58642"/>
                </a:cubicBezTo>
                <a:cubicBezTo>
                  <a:pt x="391858" y="24998"/>
                  <a:pt x="159176" y="-26868"/>
                  <a:pt x="69467" y="16588"/>
                </a:cubicBezTo>
                <a:cubicBezTo>
                  <a:pt x="-20242" y="60044"/>
                  <a:pt x="-6225" y="210038"/>
                  <a:pt x="19006" y="319379"/>
                </a:cubicBezTo>
                <a:cubicBezTo>
                  <a:pt x="44237" y="428720"/>
                  <a:pt x="114322" y="629179"/>
                  <a:pt x="220851" y="672635"/>
                </a:cubicBezTo>
                <a:cubicBezTo>
                  <a:pt x="327380" y="716091"/>
                  <a:pt x="658182" y="580115"/>
                  <a:pt x="658182" y="580115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Freeform 8"/>
          <p:cNvSpPr/>
          <p:nvPr/>
        </p:nvSpPr>
        <p:spPr>
          <a:xfrm>
            <a:off x="5845095" y="4277971"/>
            <a:ext cx="756580" cy="195000"/>
          </a:xfrm>
          <a:custGeom>
            <a:avLst/>
            <a:gdLst>
              <a:gd name="connsiteX0" fmla="*/ 0 w 756580"/>
              <a:gd name="connsiteY0" fmla="*/ 146138 h 195000"/>
              <a:gd name="connsiteX1" fmla="*/ 689638 w 756580"/>
              <a:gd name="connsiteY1" fmla="*/ 188192 h 195000"/>
              <a:gd name="connsiteX2" fmla="*/ 672817 w 756580"/>
              <a:gd name="connsiteY2" fmla="*/ 19975 h 195000"/>
              <a:gd name="connsiteX3" fmla="*/ 185025 w 756580"/>
              <a:gd name="connsiteY3" fmla="*/ 11564 h 195000"/>
              <a:gd name="connsiteX4" fmla="*/ 50462 w 756580"/>
              <a:gd name="connsiteY4" fmla="*/ 95673 h 19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6580" h="195000">
                <a:moveTo>
                  <a:pt x="0" y="146138"/>
                </a:moveTo>
                <a:cubicBezTo>
                  <a:pt x="288751" y="177678"/>
                  <a:pt x="577502" y="209219"/>
                  <a:pt x="689638" y="188192"/>
                </a:cubicBezTo>
                <a:cubicBezTo>
                  <a:pt x="801774" y="167165"/>
                  <a:pt x="756919" y="49413"/>
                  <a:pt x="672817" y="19975"/>
                </a:cubicBezTo>
                <a:cubicBezTo>
                  <a:pt x="588715" y="-9463"/>
                  <a:pt x="288751" y="-1052"/>
                  <a:pt x="185025" y="11564"/>
                </a:cubicBezTo>
                <a:cubicBezTo>
                  <a:pt x="81299" y="24180"/>
                  <a:pt x="50462" y="95673"/>
                  <a:pt x="50462" y="9567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Freeform 10"/>
          <p:cNvSpPr/>
          <p:nvPr/>
        </p:nvSpPr>
        <p:spPr>
          <a:xfrm>
            <a:off x="3633210" y="3482094"/>
            <a:ext cx="2172930" cy="979531"/>
          </a:xfrm>
          <a:custGeom>
            <a:avLst/>
            <a:gdLst>
              <a:gd name="connsiteX0" fmla="*/ 0 w 2172930"/>
              <a:gd name="connsiteY0" fmla="*/ 0 h 979531"/>
              <a:gd name="connsiteX1" fmla="*/ 546664 w 2172930"/>
              <a:gd name="connsiteY1" fmla="*/ 908372 h 979531"/>
              <a:gd name="connsiteX2" fmla="*/ 1286762 w 2172930"/>
              <a:gd name="connsiteY2" fmla="*/ 916783 h 979531"/>
              <a:gd name="connsiteX3" fmla="*/ 2144604 w 2172930"/>
              <a:gd name="connsiteY3" fmla="*/ 883139 h 979531"/>
              <a:gd name="connsiteX4" fmla="*/ 1976400 w 2172930"/>
              <a:gd name="connsiteY4" fmla="*/ 824263 h 979531"/>
              <a:gd name="connsiteX5" fmla="*/ 2169834 w 2172930"/>
              <a:gd name="connsiteY5" fmla="*/ 866317 h 979531"/>
              <a:gd name="connsiteX6" fmla="*/ 2077322 w 2172930"/>
              <a:gd name="connsiteY6" fmla="*/ 950426 h 979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72930" h="979531">
                <a:moveTo>
                  <a:pt x="0" y="0"/>
                </a:moveTo>
                <a:cubicBezTo>
                  <a:pt x="166102" y="377787"/>
                  <a:pt x="332204" y="755575"/>
                  <a:pt x="546664" y="908372"/>
                </a:cubicBezTo>
                <a:cubicBezTo>
                  <a:pt x="761124" y="1061169"/>
                  <a:pt x="1020439" y="920988"/>
                  <a:pt x="1286762" y="916783"/>
                </a:cubicBezTo>
                <a:cubicBezTo>
                  <a:pt x="1553085" y="912578"/>
                  <a:pt x="2029664" y="898559"/>
                  <a:pt x="2144604" y="883139"/>
                </a:cubicBezTo>
                <a:cubicBezTo>
                  <a:pt x="2259544" y="867719"/>
                  <a:pt x="1972195" y="827067"/>
                  <a:pt x="1976400" y="824263"/>
                </a:cubicBezTo>
                <a:cubicBezTo>
                  <a:pt x="1980605" y="821459"/>
                  <a:pt x="2153014" y="845290"/>
                  <a:pt x="2169834" y="866317"/>
                </a:cubicBezTo>
                <a:cubicBezTo>
                  <a:pt x="2186654" y="887344"/>
                  <a:pt x="2131988" y="918885"/>
                  <a:pt x="2077322" y="950426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Freeform 11"/>
          <p:cNvSpPr/>
          <p:nvPr/>
        </p:nvSpPr>
        <p:spPr>
          <a:xfrm>
            <a:off x="3591303" y="3445208"/>
            <a:ext cx="285803" cy="247157"/>
          </a:xfrm>
          <a:custGeom>
            <a:avLst/>
            <a:gdLst>
              <a:gd name="connsiteX0" fmla="*/ 285803 w 285803"/>
              <a:gd name="connsiteY0" fmla="*/ 129405 h 247157"/>
              <a:gd name="connsiteX1" fmla="*/ 25087 w 285803"/>
              <a:gd name="connsiteY1" fmla="*/ 3242 h 247157"/>
              <a:gd name="connsiteX2" fmla="*/ 25087 w 285803"/>
              <a:gd name="connsiteY2" fmla="*/ 247157 h 247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803" h="247157">
                <a:moveTo>
                  <a:pt x="285803" y="129405"/>
                </a:moveTo>
                <a:cubicBezTo>
                  <a:pt x="177171" y="56511"/>
                  <a:pt x="68540" y="-16383"/>
                  <a:pt x="25087" y="3242"/>
                </a:cubicBezTo>
                <a:cubicBezTo>
                  <a:pt x="-18366" y="22867"/>
                  <a:pt x="3360" y="135012"/>
                  <a:pt x="25087" y="247157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959691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The “new” competitors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5073126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The “new” competitors</a:t>
            </a:r>
            <a:endParaRPr lang="en-AU" dirty="0"/>
          </a:p>
        </p:txBody>
      </p:sp>
      <p:pic>
        <p:nvPicPr>
          <p:cNvPr id="6" name="Picture 5" descr="Screen Shot 2015-09-22 at 5.27.0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51" y="3352134"/>
            <a:ext cx="3352329" cy="1450463"/>
          </a:xfrm>
          <a:prstGeom prst="rect">
            <a:avLst/>
          </a:prstGeom>
        </p:spPr>
      </p:pic>
      <p:pic>
        <p:nvPicPr>
          <p:cNvPr id="7" name="Picture 6" descr="Screen Shot 2015-09-22 at 5.27.53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83"/>
          <a:stretch/>
        </p:blipFill>
        <p:spPr>
          <a:xfrm>
            <a:off x="4423770" y="1631707"/>
            <a:ext cx="3618492" cy="406831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08452" y="4466880"/>
            <a:ext cx="1062678" cy="3974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3064156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The new “new” competitors</a:t>
            </a:r>
            <a:endParaRPr lang="en-AU" dirty="0"/>
          </a:p>
        </p:txBody>
      </p:sp>
      <p:pic>
        <p:nvPicPr>
          <p:cNvPr id="4" name="Picture 3" descr="Screen Shot 2015-09-22 at 5.29.5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84" y="1417638"/>
            <a:ext cx="7848828" cy="49871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60609" y="1816744"/>
            <a:ext cx="2405320" cy="16737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2681534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So what are the issues?</a:t>
            </a:r>
            <a:endParaRPr lang="en-AU" dirty="0"/>
          </a:p>
        </p:txBody>
      </p:sp>
      <p:pic>
        <p:nvPicPr>
          <p:cNvPr id="4" name="Content Placeholder 3" descr="Screen Shot 2015-09-22 at 5.41.08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" r="56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2491262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Silicon Ubiquity</a:t>
            </a:r>
            <a:endParaRPr lang="en-AU" dirty="0"/>
          </a:p>
        </p:txBody>
      </p:sp>
      <p:pic>
        <p:nvPicPr>
          <p:cNvPr id="5" name="Picture 4" descr="Screen Shot 2015-09-22 at 5.42.1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39" y="1587688"/>
            <a:ext cx="7453548" cy="49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9158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2121" y="-1229480"/>
            <a:ext cx="9420955" cy="12561273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14300" y="20638"/>
            <a:ext cx="8229600" cy="11430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2400" dirty="0" smtClean="0">
                <a:cs typeface="Powderfinger Type"/>
              </a:rPr>
              <a:t>The Computing Evolutionary Path</a:t>
            </a:r>
            <a:endParaRPr lang="en-US" sz="2400" dirty="0">
              <a:cs typeface="Powderfinger Type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33762" y="6198456"/>
            <a:ext cx="2836196" cy="461665"/>
          </a:xfrm>
          <a:prstGeom prst="rect">
            <a:avLst/>
          </a:prstGeom>
          <a:solidFill>
            <a:srgbClr val="AB440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1943</a:t>
            </a:r>
            <a:r>
              <a:rPr lang="en-US" dirty="0" smtClean="0">
                <a:solidFill>
                  <a:srgbClr val="FFFFFF"/>
                </a:solidFill>
              </a:rPr>
              <a:t> – Colossus Computer</a:t>
            </a:r>
          </a:p>
        </p:txBody>
      </p:sp>
    </p:spTree>
    <p:extLst>
      <p:ext uri="{BB962C8B-B14F-4D97-AF65-F5344CB8AC3E}">
        <p14:creationId xmlns:p14="http://schemas.microsoft.com/office/powerpoint/2010/main" val="19024699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Silicon Stupidity</a:t>
            </a:r>
            <a:endParaRPr lang="en-AU" dirty="0"/>
          </a:p>
        </p:txBody>
      </p:sp>
      <p:pic>
        <p:nvPicPr>
          <p:cNvPr id="4" name="Picture 3" descr="Screen Shot 2015-09-22 at 5.47.5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287" y="1787716"/>
            <a:ext cx="2946651" cy="2576875"/>
          </a:xfrm>
          <a:prstGeom prst="rect">
            <a:avLst/>
          </a:prstGeom>
        </p:spPr>
      </p:pic>
      <p:pic>
        <p:nvPicPr>
          <p:cNvPr id="7" name="Picture 6" descr="Screen Shot 2015-09-22 at 5.49.50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0"/>
          <a:stretch/>
        </p:blipFill>
        <p:spPr>
          <a:xfrm>
            <a:off x="7351790" y="2355038"/>
            <a:ext cx="1252423" cy="1323015"/>
          </a:xfrm>
          <a:prstGeom prst="rect">
            <a:avLst/>
          </a:prstGeom>
        </p:spPr>
      </p:pic>
      <p:pic>
        <p:nvPicPr>
          <p:cNvPr id="8" name="Picture 7" descr="Screen Shot 2015-09-22 at 5.53.27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19" y="3947982"/>
            <a:ext cx="3718692" cy="2219685"/>
          </a:xfrm>
          <a:prstGeom prst="rect">
            <a:avLst/>
          </a:prstGeom>
        </p:spPr>
      </p:pic>
      <p:pic>
        <p:nvPicPr>
          <p:cNvPr id="9" name="Picture 8" descr="Screen Shot 2015-09-22 at 5.56.26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465" y="1227985"/>
            <a:ext cx="2420662" cy="2610518"/>
          </a:xfrm>
          <a:prstGeom prst="rect">
            <a:avLst/>
          </a:prstGeom>
        </p:spPr>
      </p:pic>
      <p:pic>
        <p:nvPicPr>
          <p:cNvPr id="10" name="Picture 9" descr="Screen Shot 2015-09-22 at 6.02.02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014" y="4364591"/>
            <a:ext cx="3722199" cy="232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30608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So where does it head?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499673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AU" sz="1800" dirty="0" smtClean="0"/>
              <a:t>In 1990, when Pete and I were connecting up campuses in Australia, our world had:</a:t>
            </a:r>
          </a:p>
          <a:p>
            <a:pPr lvl="1"/>
            <a:r>
              <a:rPr lang="en-AU" sz="1600" dirty="0" smtClean="0"/>
              <a:t>mobile phones the size of briefcases</a:t>
            </a:r>
          </a:p>
          <a:p>
            <a:pPr lvl="1"/>
            <a:r>
              <a:rPr lang="en-AU" sz="1600" dirty="0" smtClean="0"/>
              <a:t>“portable” computers that weren’t even </a:t>
            </a:r>
            <a:r>
              <a:rPr lang="en-AU" sz="1600" dirty="0" err="1" smtClean="0"/>
              <a:t>luggable</a:t>
            </a:r>
            <a:r>
              <a:rPr lang="en-AU" sz="1600" dirty="0" smtClean="0"/>
              <a:t>!</a:t>
            </a:r>
          </a:p>
          <a:p>
            <a:pPr lvl="1"/>
            <a:r>
              <a:rPr lang="en-AU" sz="1600" dirty="0"/>
              <a:t>c</a:t>
            </a:r>
            <a:r>
              <a:rPr lang="en-AU" sz="1600" dirty="0" smtClean="0"/>
              <a:t>ameras that loaded film</a:t>
            </a:r>
          </a:p>
          <a:p>
            <a:pPr lvl="1"/>
            <a:r>
              <a:rPr lang="en-AU" sz="1600" dirty="0" smtClean="0"/>
              <a:t>“real” computers that were multi-million dollar investments with cluster of work bees to tend them</a:t>
            </a:r>
          </a:p>
          <a:p>
            <a:pPr lvl="1"/>
            <a:r>
              <a:rPr lang="en-AU" sz="1600" dirty="0" smtClean="0"/>
              <a:t>“technology” as a skilled occupation undertaken by a small cadre of educated professional engineers</a:t>
            </a:r>
          </a:p>
          <a:p>
            <a:pPr lvl="1"/>
            <a:r>
              <a:rPr lang="en-AU" sz="1600" dirty="0" smtClean="0"/>
              <a:t>And it may have had Microsoft and Apple, but it had no Google!</a:t>
            </a:r>
          </a:p>
          <a:p>
            <a:pPr lvl="1"/>
            <a:endParaRPr lang="en-AU" sz="1800" dirty="0" smtClean="0"/>
          </a:p>
          <a:p>
            <a:pPr marL="0" indent="0">
              <a:buNone/>
            </a:pPr>
            <a:r>
              <a:rPr lang="en-AU" sz="2000" dirty="0" smtClean="0"/>
              <a:t>Much of that world has vanished!</a:t>
            </a:r>
          </a:p>
          <a:p>
            <a:pPr marL="0" indent="0">
              <a:buNone/>
            </a:pPr>
            <a:endParaRPr lang="en-AU" sz="2000" dirty="0"/>
          </a:p>
          <a:p>
            <a:pPr marL="0" indent="0">
              <a:buNone/>
            </a:pPr>
            <a:r>
              <a:rPr lang="en-AU" sz="2000" dirty="0" smtClean="0"/>
              <a:t>“Technology” is now a consumer-driven commodity</a:t>
            </a:r>
          </a:p>
          <a:p>
            <a:pPr marL="0" indent="0">
              <a:buNone/>
            </a:pPr>
            <a:endParaRPr lang="en-AU" sz="2000" dirty="0" smtClean="0"/>
          </a:p>
          <a:p>
            <a:pPr marL="0" indent="0">
              <a:buNone/>
            </a:pPr>
            <a:r>
              <a:rPr lang="en-AU" sz="1800" dirty="0"/>
              <a:t>	</a:t>
            </a:r>
            <a:endParaRPr lang="en-AU" sz="1800" dirty="0" smtClean="0"/>
          </a:p>
          <a:p>
            <a:pPr marL="0" indent="0">
              <a:buNone/>
            </a:pPr>
            <a:r>
              <a:rPr lang="en-AU" sz="1800" dirty="0" smtClean="0"/>
              <a:t> </a:t>
            </a:r>
            <a:endParaRPr lang="en-AU" sz="1800" dirty="0"/>
          </a:p>
        </p:txBody>
      </p:sp>
    </p:spTree>
    <p:extLst>
      <p:ext uri="{BB962C8B-B14F-4D97-AF65-F5344CB8AC3E}">
        <p14:creationId xmlns:p14="http://schemas.microsoft.com/office/powerpoint/2010/main" val="59907475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So where does it head?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499673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AU" sz="1800" dirty="0" smtClean="0"/>
              <a:t>What has replaced it is both oddly familiar and strangely alien at the same time</a:t>
            </a:r>
          </a:p>
          <a:p>
            <a:pPr marL="0" indent="0">
              <a:buNone/>
            </a:pPr>
            <a:endParaRPr lang="en-AU" sz="1800" dirty="0" smtClean="0"/>
          </a:p>
          <a:p>
            <a:pPr marL="0" indent="0">
              <a:buNone/>
            </a:pPr>
            <a:r>
              <a:rPr lang="en-AU" sz="1800" dirty="0" smtClean="0"/>
              <a:t>Which is about the best one say say about the next 25 years!</a:t>
            </a:r>
          </a:p>
          <a:p>
            <a:pPr marL="0" indent="0">
              <a:buNone/>
            </a:pPr>
            <a:endParaRPr lang="en-AU" sz="1800" dirty="0" smtClean="0"/>
          </a:p>
          <a:p>
            <a:pPr marL="0" indent="0">
              <a:buNone/>
            </a:pPr>
            <a:endParaRPr lang="en-AU" sz="2000" dirty="0" smtClean="0"/>
          </a:p>
          <a:p>
            <a:pPr marL="0" indent="0">
              <a:buNone/>
            </a:pPr>
            <a:r>
              <a:rPr lang="en-AU" sz="1800" dirty="0"/>
              <a:t>	</a:t>
            </a:r>
            <a:endParaRPr lang="en-AU" sz="1800" dirty="0" smtClean="0"/>
          </a:p>
          <a:p>
            <a:pPr marL="0" indent="0">
              <a:buNone/>
            </a:pPr>
            <a:r>
              <a:rPr lang="en-AU" sz="1800" dirty="0" smtClean="0"/>
              <a:t> </a:t>
            </a:r>
            <a:endParaRPr lang="en-AU" sz="1800" dirty="0"/>
          </a:p>
        </p:txBody>
      </p:sp>
    </p:spTree>
    <p:extLst>
      <p:ext uri="{BB962C8B-B14F-4D97-AF65-F5344CB8AC3E}">
        <p14:creationId xmlns:p14="http://schemas.microsoft.com/office/powerpoint/2010/main" val="144950173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584" y="2713785"/>
            <a:ext cx="8229600" cy="1143000"/>
          </a:xfrm>
        </p:spPr>
        <p:txBody>
          <a:bodyPr/>
          <a:lstStyle/>
          <a:p>
            <a:r>
              <a:rPr lang="en-AU" dirty="0" smtClean="0"/>
              <a:t>Thanks!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62515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95994" y="0"/>
            <a:ext cx="12483784" cy="8254415"/>
          </a:xfrm>
          <a:prstGeom prst="rect">
            <a:avLst/>
          </a:prstGeom>
          <a:solidFill>
            <a:schemeClr val="bg1">
              <a:lumMod val="65000"/>
            </a:schemeClr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" y="20638"/>
            <a:ext cx="8229600" cy="11430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2400" dirty="0" smtClean="0">
                <a:cs typeface="Powderfinger Type"/>
              </a:rPr>
              <a:t>The Computing Evolutionary Path</a:t>
            </a:r>
            <a:endParaRPr lang="en-US" sz="2400" dirty="0">
              <a:cs typeface="Powderfinger Type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1474" y="5761789"/>
            <a:ext cx="3653351" cy="461665"/>
          </a:xfrm>
          <a:prstGeom prst="rect">
            <a:avLst/>
          </a:prstGeom>
          <a:solidFill>
            <a:srgbClr val="AB440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1946</a:t>
            </a:r>
            <a:r>
              <a:rPr lang="en-US" dirty="0" smtClean="0">
                <a:solidFill>
                  <a:srgbClr val="FFFFFF"/>
                </a:solidFill>
              </a:rPr>
              <a:t> – </a:t>
            </a:r>
            <a:r>
              <a:rPr lang="en-US" dirty="0" err="1" smtClean="0">
                <a:solidFill>
                  <a:srgbClr val="FFFFFF"/>
                </a:solidFill>
              </a:rPr>
              <a:t>Eniac</a:t>
            </a:r>
            <a:r>
              <a:rPr lang="en-US" dirty="0" smtClean="0">
                <a:solidFill>
                  <a:srgbClr val="FFFFFF"/>
                </a:solidFill>
              </a:rPr>
              <a:t> – a numeric calculator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578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" y="20638"/>
            <a:ext cx="8229600" cy="11430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2400" dirty="0" smtClean="0">
                <a:cs typeface="Powderfinger Type"/>
              </a:rPr>
              <a:t>The Computing Evolutionary Path</a:t>
            </a:r>
            <a:endParaRPr lang="en-US" sz="2400" dirty="0">
              <a:cs typeface="Powderfinger Type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15263" y="2914316"/>
            <a:ext cx="2314456" cy="461665"/>
          </a:xfrm>
          <a:prstGeom prst="rect">
            <a:avLst/>
          </a:prstGeom>
          <a:solidFill>
            <a:srgbClr val="AB440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1947</a:t>
            </a:r>
            <a:r>
              <a:rPr lang="en-US" dirty="0" smtClean="0">
                <a:solidFill>
                  <a:srgbClr val="FFFFFF"/>
                </a:solidFill>
              </a:rPr>
              <a:t>– The Transistor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715" y="1813881"/>
            <a:ext cx="45212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079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149221" y="6310829"/>
            <a:ext cx="1550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1964: IBM 360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t="8413" b="8413"/>
          <a:stretch>
            <a:fillRect/>
          </a:stretch>
        </p:blipFill>
        <p:spPr>
          <a:xfrm>
            <a:off x="-2118177" y="0"/>
            <a:ext cx="12883199" cy="7085263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66700" y="173038"/>
            <a:ext cx="8229600" cy="114300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2400" dirty="0" smtClean="0">
                <a:cs typeface="Powderfinger Type"/>
              </a:rPr>
              <a:t>The Computing Evolutionary Path</a:t>
            </a:r>
            <a:endParaRPr lang="en-US" sz="2400" dirty="0">
              <a:latin typeface="+mn-lt"/>
              <a:cs typeface="Powderfinger Type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85046" y="5849164"/>
            <a:ext cx="4071172" cy="461665"/>
          </a:xfrm>
          <a:prstGeom prst="rect">
            <a:avLst/>
          </a:prstGeom>
          <a:solidFill>
            <a:srgbClr val="C23429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1964</a:t>
            </a:r>
            <a:r>
              <a:rPr lang="en-US" dirty="0" smtClean="0">
                <a:solidFill>
                  <a:srgbClr val="FFFFFF"/>
                </a:solidFill>
              </a:rPr>
              <a:t>  IBM 360 – commercial computing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898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</TotalTime>
  <Words>1141</Words>
  <Application>Microsoft Macintosh PowerPoint</Application>
  <PresentationFormat>On-screen Show (4:3)</PresentationFormat>
  <Paragraphs>167</Paragraphs>
  <Slides>63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4" baseType="lpstr">
      <vt:lpstr>Office Theme</vt:lpstr>
      <vt:lpstr>What have we done?</vt:lpstr>
      <vt:lpstr>PowerPoint Presentation</vt:lpstr>
      <vt:lpstr>25 Years Ago…</vt:lpstr>
      <vt:lpstr>The past is a foreign land – they do things differently there!</vt:lpstr>
      <vt:lpstr>The Computing Evolutionary Path</vt:lpstr>
      <vt:lpstr>The Computing Evolutionary Path</vt:lpstr>
      <vt:lpstr>The Computing Evolutionary Path</vt:lpstr>
      <vt:lpstr>The Computing Evolutionary Path</vt:lpstr>
      <vt:lpstr>The Computing Evolutionary Path</vt:lpstr>
      <vt:lpstr>The Computing Evolutionary Path</vt:lpstr>
      <vt:lpstr>The Computing Evolutionary Path</vt:lpstr>
      <vt:lpstr>The Computing Evolutionary Path</vt:lpstr>
      <vt:lpstr>The Computing Evolutionary Path</vt:lpstr>
      <vt:lpstr>PowerPoint Presentation</vt:lpstr>
      <vt:lpstr>PowerPoint Presentation</vt:lpstr>
      <vt:lpstr>PowerPoint Presentation</vt:lpstr>
      <vt:lpstr>Which brings us to 1990</vt:lpstr>
      <vt:lpstr>What were we talking about then?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 had high hopes for the Internet</vt:lpstr>
      <vt:lpstr>But we were a lot younger then</vt:lpstr>
      <vt:lpstr>And we were the underdog</vt:lpstr>
      <vt:lpstr>Things are different now</vt:lpstr>
      <vt:lpstr>Things are different now</vt:lpstr>
      <vt:lpstr>Things are different now</vt:lpstr>
      <vt:lpstr>PowerPoint Presentation</vt:lpstr>
      <vt:lpstr>PowerPoint Presentation</vt:lpstr>
      <vt:lpstr>And it sure looks like…</vt:lpstr>
      <vt:lpstr>And it sure looks like…</vt:lpstr>
      <vt:lpstr>PowerPoint Presentation</vt:lpstr>
      <vt:lpstr>How did we get to this unexpected point?</vt:lpstr>
      <vt:lpstr>How did we get to this point?</vt:lpstr>
      <vt:lpstr>How did we get to this point?</vt:lpstr>
      <vt:lpstr>How did we get to this point?</vt:lpstr>
      <vt:lpstr>Then what?</vt:lpstr>
      <vt:lpstr>Then what?</vt:lpstr>
      <vt:lpstr>Closer to home - some thoughts on the Australian NBN Experiment</vt:lpstr>
      <vt:lpstr>So what are the issues?</vt:lpstr>
      <vt:lpstr>So what are the issues?</vt:lpstr>
      <vt:lpstr>PowerPoint Presentation</vt:lpstr>
      <vt:lpstr>So what are the issues?</vt:lpstr>
      <vt:lpstr>But the “new” mobile provider is just the same as the “old” telco</vt:lpstr>
      <vt:lpstr>But the “new” mobile provider is just the same as the “old” telco</vt:lpstr>
      <vt:lpstr>The “old” telco</vt:lpstr>
      <vt:lpstr>The “new” competitors</vt:lpstr>
      <vt:lpstr>The “new” competitors</vt:lpstr>
      <vt:lpstr>The new “new” competitors</vt:lpstr>
      <vt:lpstr>So what are the issues?</vt:lpstr>
      <vt:lpstr>Silicon Ubiquity</vt:lpstr>
      <vt:lpstr>Silicon Stupidity</vt:lpstr>
      <vt:lpstr>So where does it head?</vt:lpstr>
      <vt:lpstr>So where does it head?</vt:lpstr>
      <vt:lpstr>Thanks!</vt:lpstr>
    </vt:vector>
  </TitlesOfParts>
  <Company>APNIC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have we done?</dc:title>
  <dc:creator>Geoff Huston</dc:creator>
  <cp:lastModifiedBy>Geoff Huston</cp:lastModifiedBy>
  <cp:revision>20</cp:revision>
  <dcterms:created xsi:type="dcterms:W3CDTF">2015-09-21T18:38:00Z</dcterms:created>
  <dcterms:modified xsi:type="dcterms:W3CDTF">2015-09-23T00:07:07Z</dcterms:modified>
</cp:coreProperties>
</file>