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2" r:id="rId3"/>
    <p:sldId id="283" r:id="rId4"/>
    <p:sldId id="273" r:id="rId5"/>
    <p:sldId id="280" r:id="rId6"/>
    <p:sldId id="276" r:id="rId7"/>
    <p:sldId id="281" r:id="rId8"/>
    <p:sldId id="274" r:id="rId9"/>
    <p:sldId id="275" r:id="rId10"/>
    <p:sldId id="277" r:id="rId11"/>
    <p:sldId id="278" r:id="rId12"/>
    <p:sldId id="279" r:id="rId13"/>
    <p:sldId id="282" r:id="rId14"/>
    <p:sldId id="27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45"/>
    <p:restoredTop sz="94611"/>
  </p:normalViewPr>
  <p:slideViewPr>
    <p:cSldViewPr snapToGrid="0" snapToObjects="1">
      <p:cViewPr varScale="1">
        <p:scale>
          <a:sx n="163" d="100"/>
          <a:sy n="163" d="100"/>
        </p:scale>
        <p:origin x="176" y="2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C7D31352-7BE6-F44A-91AD-A4B2F2F591C1}" type="datetimeFigureOut">
              <a:rPr lang="en-US" smtClean="0"/>
              <a:t>7/1/16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FB80929-8AD6-A44E-A022-A7CE04137689}" type="slidenum">
              <a:rPr lang="en-AU" smtClean="0"/>
              <a:t>‹#›</a:t>
            </a:fld>
            <a:endParaRPr lang="en-AU"/>
          </a:p>
        </p:txBody>
      </p:sp>
    </p:spTree>
    <p:extLst>
      <p:ext uri="{BB962C8B-B14F-4D97-AF65-F5344CB8AC3E}">
        <p14:creationId xmlns:p14="http://schemas.microsoft.com/office/powerpoint/2010/main" val="1775698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4" name="Date Placeholder 3"/>
          <p:cNvSpPr>
            <a:spLocks noGrp="1"/>
          </p:cNvSpPr>
          <p:nvPr>
            <p:ph type="dt" sz="half" idx="10"/>
          </p:nvPr>
        </p:nvSpPr>
        <p:spPr/>
        <p:txBody>
          <a:bodyPr/>
          <a:lstStyle/>
          <a:p>
            <a:fld id="{C7D31352-7BE6-F44A-91AD-A4B2F2F591C1}" type="datetimeFigureOut">
              <a:rPr lang="en-US" smtClean="0"/>
              <a:t>7/1/16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FB80929-8AD6-A44E-A022-A7CE04137689}" type="slidenum">
              <a:rPr lang="en-AU" smtClean="0"/>
              <a:t>‹#›</a:t>
            </a:fld>
            <a:endParaRPr lang="en-AU"/>
          </a:p>
        </p:txBody>
      </p:sp>
    </p:spTree>
    <p:extLst>
      <p:ext uri="{BB962C8B-B14F-4D97-AF65-F5344CB8AC3E}">
        <p14:creationId xmlns:p14="http://schemas.microsoft.com/office/powerpoint/2010/main" val="2603278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4" name="Date Placeholder 3"/>
          <p:cNvSpPr>
            <a:spLocks noGrp="1"/>
          </p:cNvSpPr>
          <p:nvPr>
            <p:ph type="dt" sz="half" idx="10"/>
          </p:nvPr>
        </p:nvSpPr>
        <p:spPr/>
        <p:txBody>
          <a:bodyPr/>
          <a:lstStyle/>
          <a:p>
            <a:fld id="{C7D31352-7BE6-F44A-91AD-A4B2F2F591C1}" type="datetimeFigureOut">
              <a:rPr lang="en-US" smtClean="0"/>
              <a:t>7/1/16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FB80929-8AD6-A44E-A022-A7CE04137689}" type="slidenum">
              <a:rPr lang="en-AU" smtClean="0"/>
              <a:t>‹#›</a:t>
            </a:fld>
            <a:endParaRPr lang="en-AU"/>
          </a:p>
        </p:txBody>
      </p:sp>
    </p:spTree>
    <p:extLst>
      <p:ext uri="{BB962C8B-B14F-4D97-AF65-F5344CB8AC3E}">
        <p14:creationId xmlns:p14="http://schemas.microsoft.com/office/powerpoint/2010/main" val="2873130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4" name="Date Placeholder 3"/>
          <p:cNvSpPr>
            <a:spLocks noGrp="1"/>
          </p:cNvSpPr>
          <p:nvPr>
            <p:ph type="dt" sz="half" idx="10"/>
          </p:nvPr>
        </p:nvSpPr>
        <p:spPr/>
        <p:txBody>
          <a:bodyPr/>
          <a:lstStyle/>
          <a:p>
            <a:fld id="{C7D31352-7BE6-F44A-91AD-A4B2F2F591C1}" type="datetimeFigureOut">
              <a:rPr lang="en-US" smtClean="0"/>
              <a:t>7/1/16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FB80929-8AD6-A44E-A022-A7CE04137689}" type="slidenum">
              <a:rPr lang="en-AU" smtClean="0"/>
              <a:t>‹#›</a:t>
            </a:fld>
            <a:endParaRPr lang="en-AU"/>
          </a:p>
        </p:txBody>
      </p:sp>
    </p:spTree>
    <p:extLst>
      <p:ext uri="{BB962C8B-B14F-4D97-AF65-F5344CB8AC3E}">
        <p14:creationId xmlns:p14="http://schemas.microsoft.com/office/powerpoint/2010/main" val="1285406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C7D31352-7BE6-F44A-91AD-A4B2F2F591C1}" type="datetimeFigureOut">
              <a:rPr lang="en-US" smtClean="0"/>
              <a:t>7/1/16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FB80929-8AD6-A44E-A022-A7CE04137689}" type="slidenum">
              <a:rPr lang="en-AU" smtClean="0"/>
              <a:t>‹#›</a:t>
            </a:fld>
            <a:endParaRPr lang="en-AU"/>
          </a:p>
        </p:txBody>
      </p:sp>
    </p:spTree>
    <p:extLst>
      <p:ext uri="{BB962C8B-B14F-4D97-AF65-F5344CB8AC3E}">
        <p14:creationId xmlns:p14="http://schemas.microsoft.com/office/powerpoint/2010/main" val="3491350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5" name="Date Placeholder 4"/>
          <p:cNvSpPr>
            <a:spLocks noGrp="1"/>
          </p:cNvSpPr>
          <p:nvPr>
            <p:ph type="dt" sz="half" idx="10"/>
          </p:nvPr>
        </p:nvSpPr>
        <p:spPr/>
        <p:txBody>
          <a:bodyPr/>
          <a:lstStyle/>
          <a:p>
            <a:fld id="{C7D31352-7BE6-F44A-91AD-A4B2F2F591C1}" type="datetimeFigureOut">
              <a:rPr lang="en-US" smtClean="0"/>
              <a:t>7/1/16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FB80929-8AD6-A44E-A022-A7CE04137689}" type="slidenum">
              <a:rPr lang="en-AU" smtClean="0"/>
              <a:t>‹#›</a:t>
            </a:fld>
            <a:endParaRPr lang="en-AU"/>
          </a:p>
        </p:txBody>
      </p:sp>
    </p:spTree>
    <p:extLst>
      <p:ext uri="{BB962C8B-B14F-4D97-AF65-F5344CB8AC3E}">
        <p14:creationId xmlns:p14="http://schemas.microsoft.com/office/powerpoint/2010/main" val="1257880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7" name="Date Placeholder 6"/>
          <p:cNvSpPr>
            <a:spLocks noGrp="1"/>
          </p:cNvSpPr>
          <p:nvPr>
            <p:ph type="dt" sz="half" idx="10"/>
          </p:nvPr>
        </p:nvSpPr>
        <p:spPr/>
        <p:txBody>
          <a:bodyPr/>
          <a:lstStyle/>
          <a:p>
            <a:fld id="{C7D31352-7BE6-F44A-91AD-A4B2F2F591C1}" type="datetimeFigureOut">
              <a:rPr lang="en-US" smtClean="0"/>
              <a:t>7/1/16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FB80929-8AD6-A44E-A022-A7CE04137689}" type="slidenum">
              <a:rPr lang="en-AU" smtClean="0"/>
              <a:t>‹#›</a:t>
            </a:fld>
            <a:endParaRPr lang="en-AU"/>
          </a:p>
        </p:txBody>
      </p:sp>
    </p:spTree>
    <p:extLst>
      <p:ext uri="{BB962C8B-B14F-4D97-AF65-F5344CB8AC3E}">
        <p14:creationId xmlns:p14="http://schemas.microsoft.com/office/powerpoint/2010/main" val="1091549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Date Placeholder 2"/>
          <p:cNvSpPr>
            <a:spLocks noGrp="1"/>
          </p:cNvSpPr>
          <p:nvPr>
            <p:ph type="dt" sz="half" idx="10"/>
          </p:nvPr>
        </p:nvSpPr>
        <p:spPr/>
        <p:txBody>
          <a:bodyPr/>
          <a:lstStyle/>
          <a:p>
            <a:fld id="{C7D31352-7BE6-F44A-91AD-A4B2F2F591C1}" type="datetimeFigureOut">
              <a:rPr lang="en-US" smtClean="0"/>
              <a:t>7/1/16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FB80929-8AD6-A44E-A022-A7CE04137689}" type="slidenum">
              <a:rPr lang="en-AU" smtClean="0"/>
              <a:t>‹#›</a:t>
            </a:fld>
            <a:endParaRPr lang="en-AU"/>
          </a:p>
        </p:txBody>
      </p:sp>
    </p:spTree>
    <p:extLst>
      <p:ext uri="{BB962C8B-B14F-4D97-AF65-F5344CB8AC3E}">
        <p14:creationId xmlns:p14="http://schemas.microsoft.com/office/powerpoint/2010/main" val="61788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D31352-7BE6-F44A-91AD-A4B2F2F591C1}" type="datetimeFigureOut">
              <a:rPr lang="en-US" smtClean="0"/>
              <a:t>7/1/16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FB80929-8AD6-A44E-A022-A7CE04137689}" type="slidenum">
              <a:rPr lang="en-AU" smtClean="0"/>
              <a:t>‹#›</a:t>
            </a:fld>
            <a:endParaRPr lang="en-AU"/>
          </a:p>
        </p:txBody>
      </p:sp>
    </p:spTree>
    <p:extLst>
      <p:ext uri="{BB962C8B-B14F-4D97-AF65-F5344CB8AC3E}">
        <p14:creationId xmlns:p14="http://schemas.microsoft.com/office/powerpoint/2010/main" val="2366280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C7D31352-7BE6-F44A-91AD-A4B2F2F591C1}" type="datetimeFigureOut">
              <a:rPr lang="en-US" smtClean="0"/>
              <a:t>7/1/16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FB80929-8AD6-A44E-A022-A7CE04137689}" type="slidenum">
              <a:rPr lang="en-AU" smtClean="0"/>
              <a:t>‹#›</a:t>
            </a:fld>
            <a:endParaRPr lang="en-AU"/>
          </a:p>
        </p:txBody>
      </p:sp>
    </p:spTree>
    <p:extLst>
      <p:ext uri="{BB962C8B-B14F-4D97-AF65-F5344CB8AC3E}">
        <p14:creationId xmlns:p14="http://schemas.microsoft.com/office/powerpoint/2010/main" val="1951843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C7D31352-7BE6-F44A-91AD-A4B2F2F591C1}" type="datetimeFigureOut">
              <a:rPr lang="en-US" smtClean="0"/>
              <a:t>7/1/16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FB80929-8AD6-A44E-A022-A7CE04137689}" type="slidenum">
              <a:rPr lang="en-AU" smtClean="0"/>
              <a:t>‹#›</a:t>
            </a:fld>
            <a:endParaRPr lang="en-AU"/>
          </a:p>
        </p:txBody>
      </p:sp>
    </p:spTree>
    <p:extLst>
      <p:ext uri="{BB962C8B-B14F-4D97-AF65-F5344CB8AC3E}">
        <p14:creationId xmlns:p14="http://schemas.microsoft.com/office/powerpoint/2010/main" val="5489107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D31352-7BE6-F44A-91AD-A4B2F2F591C1}" type="datetimeFigureOut">
              <a:rPr lang="en-US" smtClean="0"/>
              <a:t>7/1/16</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B80929-8AD6-A44E-A022-A7CE04137689}" type="slidenum">
              <a:rPr lang="en-AU" smtClean="0"/>
              <a:t>‹#›</a:t>
            </a:fld>
            <a:endParaRPr lang="en-AU"/>
          </a:p>
        </p:txBody>
      </p:sp>
    </p:spTree>
    <p:extLst>
      <p:ext uri="{BB962C8B-B14F-4D97-AF65-F5344CB8AC3E}">
        <p14:creationId xmlns:p14="http://schemas.microsoft.com/office/powerpoint/2010/main" val="1387273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baseline="0">
          <a:solidFill>
            <a:schemeClr val="accent6">
              <a:lumMod val="50000"/>
            </a:schemeClr>
          </a:solidFill>
          <a:latin typeface="Powderfinger-Type"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 quick review of </a:t>
            </a:r>
            <a:br>
              <a:rPr lang="en-US" dirty="0" smtClean="0"/>
            </a:br>
            <a:r>
              <a:rPr lang="en-US" dirty="0" smtClean="0"/>
              <a:t>DNSSEC Validation</a:t>
            </a:r>
            <a:br>
              <a:rPr lang="en-US" dirty="0" smtClean="0"/>
            </a:br>
            <a:r>
              <a:rPr lang="en-US" dirty="0" smtClean="0"/>
              <a:t>in today’s Internet</a:t>
            </a:r>
            <a:endParaRPr lang="en-AU" dirty="0"/>
          </a:p>
        </p:txBody>
      </p:sp>
      <p:sp>
        <p:nvSpPr>
          <p:cNvPr id="3" name="Subtitle 2"/>
          <p:cNvSpPr>
            <a:spLocks noGrp="1"/>
          </p:cNvSpPr>
          <p:nvPr>
            <p:ph type="subTitle" idx="1"/>
          </p:nvPr>
        </p:nvSpPr>
        <p:spPr>
          <a:xfrm>
            <a:off x="2486116" y="4447800"/>
            <a:ext cx="6400800" cy="1752600"/>
          </a:xfrm>
        </p:spPr>
        <p:txBody>
          <a:bodyPr>
            <a:normAutofit/>
          </a:bodyPr>
          <a:lstStyle/>
          <a:p>
            <a:pPr algn="r"/>
            <a:r>
              <a:rPr lang="en-AU" sz="1800" dirty="0" smtClean="0">
                <a:latin typeface="AhnbergHand" charset="0"/>
                <a:ea typeface="AhnbergHand" charset="0"/>
                <a:cs typeface="AhnbergHand" charset="0"/>
              </a:rPr>
              <a:t>Geoff Huston</a:t>
            </a:r>
          </a:p>
          <a:p>
            <a:pPr algn="r"/>
            <a:r>
              <a:rPr lang="en-AU" sz="1800" dirty="0" smtClean="0">
                <a:latin typeface="AhnbergHand" charset="0"/>
                <a:ea typeface="AhnbergHand" charset="0"/>
                <a:cs typeface="AhnbergHand" charset="0"/>
              </a:rPr>
              <a:t>APNIC </a:t>
            </a:r>
          </a:p>
          <a:p>
            <a:pPr algn="r"/>
            <a:r>
              <a:rPr lang="en-AU" sz="1800" dirty="0" smtClean="0">
                <a:latin typeface="AhnbergHand" charset="0"/>
                <a:ea typeface="AhnbergHand" charset="0"/>
                <a:cs typeface="AhnbergHand" charset="0"/>
              </a:rPr>
              <a:t>June 2016</a:t>
            </a:r>
            <a:endParaRPr lang="en-AU" sz="1800" dirty="0">
              <a:latin typeface="AhnbergHand" charset="0"/>
              <a:ea typeface="AhnbergHand" charset="0"/>
              <a:cs typeface="AhnbergHand" charset="0"/>
            </a:endParaRPr>
          </a:p>
        </p:txBody>
      </p:sp>
    </p:spTree>
    <p:extLst>
      <p:ext uri="{BB962C8B-B14F-4D97-AF65-F5344CB8AC3E}">
        <p14:creationId xmlns:p14="http://schemas.microsoft.com/office/powerpoint/2010/main" val="983563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Finland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5423" y="1600200"/>
            <a:ext cx="8153153" cy="4525963"/>
          </a:xfrm>
        </p:spPr>
      </p:pic>
    </p:spTree>
    <p:extLst>
      <p:ext uri="{BB962C8B-B14F-4D97-AF65-F5344CB8AC3E}">
        <p14:creationId xmlns:p14="http://schemas.microsoft.com/office/powerpoint/2010/main" val="197039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Finland – Top 10 ISPs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662403"/>
            <a:ext cx="8229600" cy="2401556"/>
          </a:xfrm>
        </p:spPr>
      </p:pic>
      <p:sp>
        <p:nvSpPr>
          <p:cNvPr id="3" name="Freeform 2"/>
          <p:cNvSpPr/>
          <p:nvPr/>
        </p:nvSpPr>
        <p:spPr>
          <a:xfrm>
            <a:off x="152327" y="3355080"/>
            <a:ext cx="3574970" cy="398057"/>
          </a:xfrm>
          <a:custGeom>
            <a:avLst/>
            <a:gdLst>
              <a:gd name="connsiteX0" fmla="*/ 167713 w 3574970"/>
              <a:gd name="connsiteY0" fmla="*/ 272040 h 398057"/>
              <a:gd name="connsiteX1" fmla="*/ 3002353 w 3574970"/>
              <a:gd name="connsiteY1" fmla="*/ 386340 h 398057"/>
              <a:gd name="connsiteX2" fmla="*/ 3550993 w 3574970"/>
              <a:gd name="connsiteY2" fmla="*/ 20580 h 398057"/>
              <a:gd name="connsiteX3" fmla="*/ 2583253 w 3574970"/>
              <a:gd name="connsiteY3" fmla="*/ 43440 h 398057"/>
              <a:gd name="connsiteX4" fmla="*/ 205813 w 3574970"/>
              <a:gd name="connsiteY4" fmla="*/ 20580 h 398057"/>
              <a:gd name="connsiteX5" fmla="*/ 114373 w 3574970"/>
              <a:gd name="connsiteY5" fmla="*/ 348240 h 39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4970" h="398057">
                <a:moveTo>
                  <a:pt x="167713" y="272040"/>
                </a:moveTo>
                <a:cubicBezTo>
                  <a:pt x="1303093" y="350145"/>
                  <a:pt x="2438473" y="428250"/>
                  <a:pt x="3002353" y="386340"/>
                </a:cubicBezTo>
                <a:cubicBezTo>
                  <a:pt x="3566233" y="344430"/>
                  <a:pt x="3620843" y="77730"/>
                  <a:pt x="3550993" y="20580"/>
                </a:cubicBezTo>
                <a:cubicBezTo>
                  <a:pt x="3481143" y="-36570"/>
                  <a:pt x="2583253" y="43440"/>
                  <a:pt x="2583253" y="43440"/>
                </a:cubicBezTo>
                <a:cubicBezTo>
                  <a:pt x="2025723" y="43440"/>
                  <a:pt x="617293" y="-30220"/>
                  <a:pt x="205813" y="20580"/>
                </a:cubicBezTo>
                <a:cubicBezTo>
                  <a:pt x="-205667" y="71380"/>
                  <a:pt x="129613" y="294900"/>
                  <a:pt x="114373" y="348240"/>
                </a:cubicBezTo>
              </a:path>
            </a:pathLst>
          </a:cu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reeform 4"/>
          <p:cNvSpPr/>
          <p:nvPr/>
        </p:nvSpPr>
        <p:spPr>
          <a:xfrm>
            <a:off x="112259" y="4048899"/>
            <a:ext cx="3726744" cy="568821"/>
          </a:xfrm>
          <a:custGeom>
            <a:avLst/>
            <a:gdLst>
              <a:gd name="connsiteX0" fmla="*/ 146821 w 3726744"/>
              <a:gd name="connsiteY0" fmla="*/ 401181 h 568821"/>
              <a:gd name="connsiteX1" fmla="*/ 3362461 w 3726744"/>
              <a:gd name="connsiteY1" fmla="*/ 446901 h 568821"/>
              <a:gd name="connsiteX2" fmla="*/ 3301501 w 3726744"/>
              <a:gd name="connsiteY2" fmla="*/ 149721 h 568821"/>
              <a:gd name="connsiteX3" fmla="*/ 223021 w 3726744"/>
              <a:gd name="connsiteY3" fmla="*/ 20181 h 568821"/>
              <a:gd name="connsiteX4" fmla="*/ 238261 w 3726744"/>
              <a:gd name="connsiteY4" fmla="*/ 568821 h 568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6744" h="568821">
                <a:moveTo>
                  <a:pt x="146821" y="401181"/>
                </a:moveTo>
                <a:cubicBezTo>
                  <a:pt x="1491751" y="444996"/>
                  <a:pt x="2836681" y="488811"/>
                  <a:pt x="3362461" y="446901"/>
                </a:cubicBezTo>
                <a:cubicBezTo>
                  <a:pt x="3888241" y="404991"/>
                  <a:pt x="3824741" y="220841"/>
                  <a:pt x="3301501" y="149721"/>
                </a:cubicBezTo>
                <a:cubicBezTo>
                  <a:pt x="2778261" y="78601"/>
                  <a:pt x="733561" y="-49669"/>
                  <a:pt x="223021" y="20181"/>
                </a:cubicBezTo>
                <a:cubicBezTo>
                  <a:pt x="-287519" y="90031"/>
                  <a:pt x="238261" y="568821"/>
                  <a:pt x="238261" y="568821"/>
                </a:cubicBezTo>
              </a:path>
            </a:pathLst>
          </a:cu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0504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Bigger Picture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Much of the African continent and parts of Asia still show high DNSSEC validation rates due to their use of Google’s Public DNS service (which currently receives 12% of the Internet’s query load)</a:t>
            </a:r>
          </a:p>
          <a:p>
            <a:r>
              <a:rPr lang="en-US" dirty="0" smtClean="0"/>
              <a:t>Comcast resolvers are a major validation system in North America and this resolver collection performs the second highest volume of validation</a:t>
            </a:r>
          </a:p>
          <a:p>
            <a:r>
              <a:rPr lang="en-US" dirty="0" smtClean="0"/>
              <a:t>Recent areas of switching on DNSSEC validation in DNS resolvers are in Iceland, Norway, Brazil</a:t>
            </a:r>
            <a:r>
              <a:rPr lang="en-US" smtClean="0"/>
              <a:t>, Nepal, New </a:t>
            </a:r>
            <a:r>
              <a:rPr lang="en-US" dirty="0" smtClean="0"/>
              <a:t>Zealand and Papua New Guinea</a:t>
            </a:r>
          </a:p>
          <a:p>
            <a:endParaRPr lang="en-US" dirty="0"/>
          </a:p>
        </p:txBody>
      </p:sp>
    </p:spTree>
    <p:extLst>
      <p:ext uri="{BB962C8B-B14F-4D97-AF65-F5344CB8AC3E}">
        <p14:creationId xmlns:p14="http://schemas.microsoft.com/office/powerpoint/2010/main" val="1980313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a:t>
            </a:r>
            <a:endParaRPr lang="en-US" dirty="0"/>
          </a:p>
        </p:txBody>
      </p:sp>
      <p:sp>
        <p:nvSpPr>
          <p:cNvPr id="3" name="Content Placeholder 2"/>
          <p:cNvSpPr>
            <a:spLocks noGrp="1"/>
          </p:cNvSpPr>
          <p:nvPr>
            <p:ph idx="1"/>
          </p:nvPr>
        </p:nvSpPr>
        <p:spPr/>
        <p:txBody>
          <a:bodyPr/>
          <a:lstStyle/>
          <a:p>
            <a:r>
              <a:rPr lang="en-US" dirty="0" smtClean="0"/>
              <a:t>Growth of validation deployment has slowed</a:t>
            </a:r>
          </a:p>
          <a:p>
            <a:pPr lvl="1"/>
            <a:r>
              <a:rPr lang="en-US" b="1" dirty="0" smtClean="0"/>
              <a:t>80%</a:t>
            </a:r>
            <a:r>
              <a:rPr lang="en-US" dirty="0" smtClean="0"/>
              <a:t> of all current queries request DNSSEC credentials</a:t>
            </a:r>
          </a:p>
          <a:p>
            <a:pPr lvl="1"/>
            <a:r>
              <a:rPr lang="en-US" b="1" dirty="0" smtClean="0"/>
              <a:t>26%</a:t>
            </a:r>
            <a:r>
              <a:rPr lang="en-US" dirty="0" smtClean="0"/>
              <a:t> of all current queries perform DNSSEC validation</a:t>
            </a:r>
          </a:p>
          <a:p>
            <a:pPr lvl="1"/>
            <a:r>
              <a:rPr lang="en-US" b="1" dirty="0" smtClean="0"/>
              <a:t>11%</a:t>
            </a:r>
            <a:r>
              <a:rPr lang="en-US" dirty="0" smtClean="0"/>
              <a:t> of current queries turn to a non-validating resolver upon SERVFAIL</a:t>
            </a:r>
          </a:p>
          <a:p>
            <a:pPr lvl="1"/>
            <a:r>
              <a:rPr lang="en-US" b="1" dirty="0" smtClean="0"/>
              <a:t>15%</a:t>
            </a:r>
            <a:r>
              <a:rPr lang="en-US" dirty="0" smtClean="0"/>
              <a:t> of current queries will perform validation and live with the outcome</a:t>
            </a:r>
          </a:p>
          <a:p>
            <a:pPr lvl="1"/>
            <a:endParaRPr lang="en-US" dirty="0"/>
          </a:p>
        </p:txBody>
      </p:sp>
    </p:spTree>
    <p:extLst>
      <p:ext uri="{BB962C8B-B14F-4D97-AF65-F5344CB8AC3E}">
        <p14:creationId xmlns:p14="http://schemas.microsoft.com/office/powerpoint/2010/main" val="589744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5076" y="2021086"/>
            <a:ext cx="1111202" cy="369332"/>
          </a:xfrm>
          <a:prstGeom prst="rect">
            <a:avLst/>
          </a:prstGeom>
          <a:noFill/>
        </p:spPr>
        <p:txBody>
          <a:bodyPr wrap="none" rtlCol="0">
            <a:spAutoFit/>
          </a:bodyPr>
          <a:lstStyle/>
          <a:p>
            <a:r>
              <a:rPr lang="en-AU" dirty="0" smtClean="0">
                <a:solidFill>
                  <a:srgbClr val="984807"/>
                </a:solidFill>
                <a:latin typeface="AhnbergHand"/>
                <a:cs typeface="AhnbergHand"/>
              </a:rPr>
              <a:t>Thanks!</a:t>
            </a:r>
            <a:endParaRPr lang="en-AU" dirty="0">
              <a:solidFill>
                <a:srgbClr val="984807"/>
              </a:solidFill>
              <a:latin typeface="AhnbergHand"/>
              <a:cs typeface="AhnbergHand"/>
            </a:endParaRPr>
          </a:p>
        </p:txBody>
      </p:sp>
      <p:sp>
        <p:nvSpPr>
          <p:cNvPr id="3" name="TextBox 2"/>
          <p:cNvSpPr txBox="1"/>
          <p:nvPr/>
        </p:nvSpPr>
        <p:spPr>
          <a:xfrm>
            <a:off x="1990761" y="3506176"/>
            <a:ext cx="5982920" cy="369332"/>
          </a:xfrm>
          <a:prstGeom prst="rect">
            <a:avLst/>
          </a:prstGeom>
          <a:noFill/>
        </p:spPr>
        <p:txBody>
          <a:bodyPr wrap="none" rtlCol="0">
            <a:spAutoFit/>
          </a:bodyPr>
          <a:lstStyle/>
          <a:p>
            <a:r>
              <a:rPr lang="en-AU" smtClean="0">
                <a:solidFill>
                  <a:srgbClr val="984807"/>
                </a:solidFill>
                <a:latin typeface="AhnbergHand"/>
                <a:cs typeface="AhnbergHand"/>
              </a:rPr>
              <a:t>DNSSEC Reports</a:t>
            </a:r>
            <a:r>
              <a:rPr lang="en-AU" dirty="0" smtClean="0">
                <a:solidFill>
                  <a:srgbClr val="984807"/>
                </a:solidFill>
                <a:latin typeface="AhnbergHand"/>
                <a:cs typeface="AhnbergHand"/>
              </a:rPr>
              <a:t>:   </a:t>
            </a:r>
            <a:r>
              <a:rPr lang="en-AU" dirty="0" smtClean="0">
                <a:solidFill>
                  <a:srgbClr val="984807"/>
                </a:solidFill>
                <a:latin typeface="+mj-lt"/>
                <a:cs typeface="AhnbergHand"/>
              </a:rPr>
              <a:t>http://</a:t>
            </a:r>
            <a:r>
              <a:rPr lang="en-AU" dirty="0" err="1" smtClean="0">
                <a:solidFill>
                  <a:srgbClr val="984807"/>
                </a:solidFill>
                <a:latin typeface="+mj-lt"/>
                <a:cs typeface="AhnbergHand"/>
              </a:rPr>
              <a:t>stats.labs.apnic.net</a:t>
            </a:r>
            <a:r>
              <a:rPr lang="en-AU" dirty="0" smtClean="0">
                <a:solidFill>
                  <a:srgbClr val="984807"/>
                </a:solidFill>
                <a:latin typeface="+mj-lt"/>
                <a:cs typeface="AhnbergHand"/>
              </a:rPr>
              <a:t>/</a:t>
            </a:r>
            <a:r>
              <a:rPr lang="en-AU" dirty="0" err="1" smtClean="0">
                <a:solidFill>
                  <a:srgbClr val="984807"/>
                </a:solidFill>
                <a:latin typeface="+mj-lt"/>
                <a:cs typeface="AhnbergHand"/>
              </a:rPr>
              <a:t>dnssec</a:t>
            </a:r>
            <a:endParaRPr lang="en-AU" dirty="0">
              <a:solidFill>
                <a:srgbClr val="984807"/>
              </a:solidFill>
              <a:latin typeface="+mj-lt"/>
              <a:cs typeface="AhnbergHand"/>
            </a:endParaRPr>
          </a:p>
        </p:txBody>
      </p:sp>
    </p:spTree>
    <p:extLst>
      <p:ext uri="{BB962C8B-B14F-4D97-AF65-F5344CB8AC3E}">
        <p14:creationId xmlns:p14="http://schemas.microsoft.com/office/powerpoint/2010/main" val="3146912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being measured?</a:t>
            </a:r>
            <a:endParaRPr lang="en-US" dirty="0"/>
          </a:p>
        </p:txBody>
      </p:sp>
      <p:sp>
        <p:nvSpPr>
          <p:cNvPr id="3" name="Content Placeholder 2"/>
          <p:cNvSpPr>
            <a:spLocks noGrp="1"/>
          </p:cNvSpPr>
          <p:nvPr>
            <p:ph idx="1"/>
          </p:nvPr>
        </p:nvSpPr>
        <p:spPr/>
        <p:txBody>
          <a:bodyPr/>
          <a:lstStyle/>
          <a:p>
            <a:r>
              <a:rPr lang="en-US" dirty="0" smtClean="0"/>
              <a:t>Clients who will perform DNSSEC validation of a domain name</a:t>
            </a:r>
          </a:p>
          <a:p>
            <a:pPr lvl="1"/>
            <a:r>
              <a:rPr lang="en-US" dirty="0" smtClean="0"/>
              <a:t>Using RSA/SHA-1 as the crypto algorithm</a:t>
            </a:r>
          </a:p>
          <a:p>
            <a:pPr lvl="1"/>
            <a:r>
              <a:rPr lang="en-US" dirty="0" smtClean="0"/>
              <a:t>Who will not resolve a badly-signed domain name</a:t>
            </a:r>
          </a:p>
          <a:p>
            <a:pPr lvl="1"/>
            <a:endParaRPr lang="en-US" dirty="0" smtClean="0"/>
          </a:p>
          <a:p>
            <a:r>
              <a:rPr lang="en-US" dirty="0" smtClean="0"/>
              <a:t>We are NOT measuring:</a:t>
            </a:r>
          </a:p>
          <a:p>
            <a:pPr lvl="1"/>
            <a:r>
              <a:rPr lang="en-US" dirty="0" smtClean="0"/>
              <a:t>Validating resolvers</a:t>
            </a:r>
          </a:p>
          <a:p>
            <a:pPr lvl="1"/>
            <a:r>
              <a:rPr lang="en-US" dirty="0" smtClean="0"/>
              <a:t>Signed domains</a:t>
            </a:r>
          </a:p>
          <a:p>
            <a:pPr lvl="1"/>
            <a:endParaRPr lang="en-US" dirty="0" smtClean="0"/>
          </a:p>
        </p:txBody>
      </p:sp>
    </p:spTree>
    <p:extLst>
      <p:ext uri="{BB962C8B-B14F-4D97-AF65-F5344CB8AC3E}">
        <p14:creationId xmlns:p14="http://schemas.microsoft.com/office/powerpoint/2010/main" val="500959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40800" cy="1143000"/>
          </a:xfrm>
        </p:spPr>
        <p:txBody>
          <a:bodyPr>
            <a:normAutofit fontScale="90000"/>
          </a:bodyPr>
          <a:lstStyle/>
          <a:p>
            <a:r>
              <a:rPr lang="en-US" dirty="0" smtClean="0"/>
              <a:t>What is </a:t>
            </a:r>
            <a:r>
              <a:rPr lang="en-US" dirty="0" smtClean="0"/>
              <a:t>not being </a:t>
            </a:r>
            <a:r>
              <a:rPr lang="en-US" dirty="0" smtClean="0"/>
              <a:t>measured?</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We </a:t>
            </a:r>
            <a:r>
              <a:rPr lang="en-US" dirty="0" smtClean="0"/>
              <a:t>are NOT measuring:</a:t>
            </a:r>
          </a:p>
          <a:p>
            <a:pPr lvl="1"/>
            <a:r>
              <a:rPr lang="en-US" dirty="0" smtClean="0"/>
              <a:t>Validating </a:t>
            </a:r>
            <a:r>
              <a:rPr lang="en-US" dirty="0" smtClean="0"/>
              <a:t>resolvers</a:t>
            </a:r>
          </a:p>
          <a:p>
            <a:pPr lvl="2"/>
            <a:r>
              <a:rPr lang="en-US" dirty="0" smtClean="0"/>
              <a:t>Its actually quite a challenge to isolate the DNSSEC validation </a:t>
            </a:r>
            <a:r>
              <a:rPr lang="en-US" dirty="0" err="1" smtClean="0"/>
              <a:t>behaviour</a:t>
            </a:r>
            <a:r>
              <a:rPr lang="en-US" dirty="0" smtClean="0"/>
              <a:t> of a recursive resolver from query logs. </a:t>
            </a:r>
          </a:p>
          <a:p>
            <a:pPr lvl="2"/>
            <a:r>
              <a:rPr lang="en-US" dirty="0" smtClean="0"/>
              <a:t>And if the aim is to measure the user impact here, then it makes more sense to measure the number of users who use DNSSEC validating resolvers rather than the resolvers themselves</a:t>
            </a:r>
            <a:endParaRPr lang="en-US" dirty="0" smtClean="0"/>
          </a:p>
          <a:p>
            <a:pPr lvl="1"/>
            <a:r>
              <a:rPr lang="en-US" dirty="0" smtClean="0"/>
              <a:t>Signed </a:t>
            </a:r>
            <a:r>
              <a:rPr lang="en-US" dirty="0" smtClean="0"/>
              <a:t>domains</a:t>
            </a:r>
          </a:p>
          <a:p>
            <a:pPr lvl="2"/>
            <a:r>
              <a:rPr lang="en-US" dirty="0" smtClean="0"/>
              <a:t>This has its own challenges relating to zone enumeration in the DNS, and we are not undertaking that here!</a:t>
            </a:r>
            <a:endParaRPr lang="en-US" dirty="0" smtClean="0"/>
          </a:p>
          <a:p>
            <a:pPr lvl="1"/>
            <a:endParaRPr lang="en-US" dirty="0" smtClean="0"/>
          </a:p>
        </p:txBody>
      </p:sp>
    </p:spTree>
    <p:extLst>
      <p:ext uri="{BB962C8B-B14F-4D97-AF65-F5344CB8AC3E}">
        <p14:creationId xmlns:p14="http://schemas.microsoft.com/office/powerpoint/2010/main" val="1740693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41998"/>
            <a:ext cx="8229600" cy="3842366"/>
          </a:xfrm>
        </p:spPr>
      </p:pic>
      <p:sp>
        <p:nvSpPr>
          <p:cNvPr id="2" name="Title 1"/>
          <p:cNvSpPr>
            <a:spLocks noGrp="1"/>
          </p:cNvSpPr>
          <p:nvPr>
            <p:ph type="title"/>
          </p:nvPr>
        </p:nvSpPr>
        <p:spPr/>
        <p:txBody>
          <a:bodyPr>
            <a:normAutofit fontScale="90000"/>
          </a:bodyPr>
          <a:lstStyle/>
          <a:p>
            <a:r>
              <a:rPr lang="en-US" dirty="0" smtClean="0"/>
              <a:t>The Global Validation Picture</a:t>
            </a:r>
            <a:endParaRPr lang="en-US" dirty="0"/>
          </a:p>
        </p:txBody>
      </p:sp>
      <p:sp>
        <p:nvSpPr>
          <p:cNvPr id="5" name="TextBox 4"/>
          <p:cNvSpPr txBox="1"/>
          <p:nvPr/>
        </p:nvSpPr>
        <p:spPr>
          <a:xfrm>
            <a:off x="5801225" y="6488668"/>
            <a:ext cx="2646430" cy="307777"/>
          </a:xfrm>
          <a:prstGeom prst="rect">
            <a:avLst/>
          </a:prstGeom>
          <a:noFill/>
        </p:spPr>
        <p:txBody>
          <a:bodyPr wrap="none" rtlCol="0">
            <a:spAutoFit/>
          </a:bodyPr>
          <a:lstStyle/>
          <a:p>
            <a:r>
              <a:rPr lang="en-US" sz="1400" dirty="0"/>
              <a:t>http://</a:t>
            </a:r>
            <a:r>
              <a:rPr lang="en-US" sz="1400" dirty="0" err="1"/>
              <a:t>stats.labs.apnic.net</a:t>
            </a:r>
            <a:r>
              <a:rPr lang="en-US" sz="1400" dirty="0"/>
              <a:t>/</a:t>
            </a:r>
            <a:r>
              <a:rPr lang="en-US" sz="1400" dirty="0" err="1"/>
              <a:t>dnssec</a:t>
            </a:r>
            <a:endParaRPr lang="en-US" sz="1400" dirty="0"/>
          </a:p>
        </p:txBody>
      </p:sp>
      <p:sp>
        <p:nvSpPr>
          <p:cNvPr id="6" name="Rectangle 5"/>
          <p:cNvSpPr/>
          <p:nvPr/>
        </p:nvSpPr>
        <p:spPr>
          <a:xfrm>
            <a:off x="4313898" y="5426879"/>
            <a:ext cx="1733909" cy="150962"/>
          </a:xfrm>
          <a:prstGeom prst="rect">
            <a:avLst/>
          </a:prstGeom>
          <a:gradFill flip="none" rotWithShape="1">
            <a:gsLst>
              <a:gs pos="51000">
                <a:srgbClr val="FFFF00"/>
              </a:gs>
              <a:gs pos="0">
                <a:srgbClr val="C00000"/>
              </a:gs>
              <a:gs pos="100000">
                <a:srgbClr val="92D050"/>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135003" y="5577841"/>
            <a:ext cx="357790" cy="261610"/>
          </a:xfrm>
          <a:prstGeom prst="rect">
            <a:avLst/>
          </a:prstGeom>
          <a:noFill/>
        </p:spPr>
        <p:txBody>
          <a:bodyPr wrap="none" rtlCol="0">
            <a:spAutoFit/>
          </a:bodyPr>
          <a:lstStyle/>
          <a:p>
            <a:r>
              <a:rPr lang="en-US" sz="1100" smtClean="0"/>
              <a:t>0%</a:t>
            </a:r>
            <a:endParaRPr lang="en-US" sz="1100"/>
          </a:p>
        </p:txBody>
      </p:sp>
      <p:sp>
        <p:nvSpPr>
          <p:cNvPr id="8" name="TextBox 7"/>
          <p:cNvSpPr txBox="1"/>
          <p:nvPr/>
        </p:nvSpPr>
        <p:spPr>
          <a:xfrm>
            <a:off x="5001957" y="5578934"/>
            <a:ext cx="429926" cy="261610"/>
          </a:xfrm>
          <a:prstGeom prst="rect">
            <a:avLst/>
          </a:prstGeom>
          <a:noFill/>
        </p:spPr>
        <p:txBody>
          <a:bodyPr wrap="none" rtlCol="0">
            <a:spAutoFit/>
          </a:bodyPr>
          <a:lstStyle/>
          <a:p>
            <a:r>
              <a:rPr lang="en-US" sz="1100" dirty="0" smtClean="0"/>
              <a:t>50%</a:t>
            </a:r>
            <a:endParaRPr lang="en-US" sz="1100" dirty="0"/>
          </a:p>
        </p:txBody>
      </p:sp>
      <p:sp>
        <p:nvSpPr>
          <p:cNvPr id="9" name="TextBox 8"/>
          <p:cNvSpPr txBox="1"/>
          <p:nvPr/>
        </p:nvSpPr>
        <p:spPr>
          <a:xfrm>
            <a:off x="5801225" y="5577841"/>
            <a:ext cx="502061" cy="261610"/>
          </a:xfrm>
          <a:prstGeom prst="rect">
            <a:avLst/>
          </a:prstGeom>
          <a:noFill/>
        </p:spPr>
        <p:txBody>
          <a:bodyPr wrap="none" rtlCol="0">
            <a:spAutoFit/>
          </a:bodyPr>
          <a:lstStyle/>
          <a:p>
            <a:r>
              <a:rPr lang="en-US" sz="1100" dirty="0" smtClean="0"/>
              <a:t>100%</a:t>
            </a:r>
            <a:endParaRPr lang="en-US" sz="1100" dirty="0"/>
          </a:p>
        </p:txBody>
      </p:sp>
    </p:spTree>
    <p:extLst>
      <p:ext uri="{BB962C8B-B14F-4D97-AF65-F5344CB8AC3E}">
        <p14:creationId xmlns:p14="http://schemas.microsoft.com/office/powerpoint/2010/main" val="1158244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41998"/>
            <a:ext cx="8229600" cy="3842366"/>
          </a:xfrm>
        </p:spPr>
      </p:pic>
      <p:sp>
        <p:nvSpPr>
          <p:cNvPr id="2" name="Title 1"/>
          <p:cNvSpPr>
            <a:spLocks noGrp="1"/>
          </p:cNvSpPr>
          <p:nvPr>
            <p:ph type="title"/>
          </p:nvPr>
        </p:nvSpPr>
        <p:spPr/>
        <p:txBody>
          <a:bodyPr>
            <a:normAutofit fontScale="90000"/>
          </a:bodyPr>
          <a:lstStyle/>
          <a:p>
            <a:r>
              <a:rPr lang="en-US" dirty="0" smtClean="0"/>
              <a:t>The Global Validation Picture</a:t>
            </a:r>
            <a:endParaRPr lang="en-US" dirty="0"/>
          </a:p>
        </p:txBody>
      </p:sp>
      <p:sp>
        <p:nvSpPr>
          <p:cNvPr id="5" name="TextBox 4"/>
          <p:cNvSpPr txBox="1"/>
          <p:nvPr/>
        </p:nvSpPr>
        <p:spPr>
          <a:xfrm>
            <a:off x="5801225" y="6488668"/>
            <a:ext cx="2646430" cy="307777"/>
          </a:xfrm>
          <a:prstGeom prst="rect">
            <a:avLst/>
          </a:prstGeom>
          <a:noFill/>
        </p:spPr>
        <p:txBody>
          <a:bodyPr wrap="none" rtlCol="0">
            <a:spAutoFit/>
          </a:bodyPr>
          <a:lstStyle/>
          <a:p>
            <a:r>
              <a:rPr lang="en-US" sz="1400" dirty="0"/>
              <a:t>http://</a:t>
            </a:r>
            <a:r>
              <a:rPr lang="en-US" sz="1400" dirty="0" err="1"/>
              <a:t>stats.labs.apnic.net</a:t>
            </a:r>
            <a:r>
              <a:rPr lang="en-US" sz="1400" dirty="0"/>
              <a:t>/</a:t>
            </a:r>
            <a:r>
              <a:rPr lang="en-US" sz="1400" dirty="0" err="1"/>
              <a:t>dnssec</a:t>
            </a:r>
            <a:endParaRPr lang="en-US" sz="1400" dirty="0"/>
          </a:p>
        </p:txBody>
      </p:sp>
      <p:sp>
        <p:nvSpPr>
          <p:cNvPr id="6" name="Rectangle 5"/>
          <p:cNvSpPr/>
          <p:nvPr/>
        </p:nvSpPr>
        <p:spPr>
          <a:xfrm>
            <a:off x="4313898" y="5426879"/>
            <a:ext cx="1733909" cy="150962"/>
          </a:xfrm>
          <a:prstGeom prst="rect">
            <a:avLst/>
          </a:prstGeom>
          <a:gradFill flip="none" rotWithShape="1">
            <a:gsLst>
              <a:gs pos="51000">
                <a:srgbClr val="FFFF00"/>
              </a:gs>
              <a:gs pos="0">
                <a:srgbClr val="C00000"/>
              </a:gs>
              <a:gs pos="100000">
                <a:srgbClr val="92D050"/>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135003" y="5577841"/>
            <a:ext cx="357790" cy="261610"/>
          </a:xfrm>
          <a:prstGeom prst="rect">
            <a:avLst/>
          </a:prstGeom>
          <a:noFill/>
        </p:spPr>
        <p:txBody>
          <a:bodyPr wrap="none" rtlCol="0">
            <a:spAutoFit/>
          </a:bodyPr>
          <a:lstStyle/>
          <a:p>
            <a:r>
              <a:rPr lang="en-US" sz="1100" smtClean="0"/>
              <a:t>0%</a:t>
            </a:r>
            <a:endParaRPr lang="en-US" sz="1100"/>
          </a:p>
        </p:txBody>
      </p:sp>
      <p:sp>
        <p:nvSpPr>
          <p:cNvPr id="8" name="TextBox 7"/>
          <p:cNvSpPr txBox="1"/>
          <p:nvPr/>
        </p:nvSpPr>
        <p:spPr>
          <a:xfrm>
            <a:off x="5001957" y="5578934"/>
            <a:ext cx="429926" cy="261610"/>
          </a:xfrm>
          <a:prstGeom prst="rect">
            <a:avLst/>
          </a:prstGeom>
          <a:noFill/>
        </p:spPr>
        <p:txBody>
          <a:bodyPr wrap="none" rtlCol="0">
            <a:spAutoFit/>
          </a:bodyPr>
          <a:lstStyle/>
          <a:p>
            <a:r>
              <a:rPr lang="en-US" sz="1100" dirty="0" smtClean="0"/>
              <a:t>50%</a:t>
            </a:r>
            <a:endParaRPr lang="en-US" sz="1100" dirty="0"/>
          </a:p>
        </p:txBody>
      </p:sp>
      <p:sp>
        <p:nvSpPr>
          <p:cNvPr id="9" name="TextBox 8"/>
          <p:cNvSpPr txBox="1"/>
          <p:nvPr/>
        </p:nvSpPr>
        <p:spPr>
          <a:xfrm>
            <a:off x="5801225" y="5577841"/>
            <a:ext cx="502061" cy="261610"/>
          </a:xfrm>
          <a:prstGeom prst="rect">
            <a:avLst/>
          </a:prstGeom>
          <a:noFill/>
        </p:spPr>
        <p:txBody>
          <a:bodyPr wrap="none" rtlCol="0">
            <a:spAutoFit/>
          </a:bodyPr>
          <a:lstStyle/>
          <a:p>
            <a:r>
              <a:rPr lang="en-US" sz="1100" dirty="0" smtClean="0"/>
              <a:t>100%</a:t>
            </a:r>
            <a:endParaRPr lang="en-US" sz="1100" dirty="0"/>
          </a:p>
        </p:txBody>
      </p:sp>
      <p:sp>
        <p:nvSpPr>
          <p:cNvPr id="3" name="Freeform 2"/>
          <p:cNvSpPr/>
          <p:nvPr/>
        </p:nvSpPr>
        <p:spPr>
          <a:xfrm>
            <a:off x="3653822" y="1866172"/>
            <a:ext cx="1622350" cy="1071439"/>
          </a:xfrm>
          <a:custGeom>
            <a:avLst/>
            <a:gdLst>
              <a:gd name="connsiteX0" fmla="*/ 209518 w 1622350"/>
              <a:gd name="connsiteY0" fmla="*/ 694148 h 1071439"/>
              <a:gd name="connsiteX1" fmla="*/ 1024858 w 1622350"/>
              <a:gd name="connsiteY1" fmla="*/ 1067528 h 1071439"/>
              <a:gd name="connsiteX2" fmla="*/ 1535398 w 1622350"/>
              <a:gd name="connsiteY2" fmla="*/ 838928 h 1071439"/>
              <a:gd name="connsiteX3" fmla="*/ 1550638 w 1622350"/>
              <a:gd name="connsiteY3" fmla="*/ 84548 h 1071439"/>
              <a:gd name="connsiteX4" fmla="*/ 819118 w 1622350"/>
              <a:gd name="connsiteY4" fmla="*/ 76928 h 1071439"/>
              <a:gd name="connsiteX5" fmla="*/ 19018 w 1622350"/>
              <a:gd name="connsiteY5" fmla="*/ 610328 h 1071439"/>
              <a:gd name="connsiteX6" fmla="*/ 232378 w 1622350"/>
              <a:gd name="connsiteY6" fmla="*/ 877028 h 107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2350" h="1071439">
                <a:moveTo>
                  <a:pt x="209518" y="694148"/>
                </a:moveTo>
                <a:cubicBezTo>
                  <a:pt x="506698" y="868773"/>
                  <a:pt x="803878" y="1043398"/>
                  <a:pt x="1024858" y="1067528"/>
                </a:cubicBezTo>
                <a:cubicBezTo>
                  <a:pt x="1245838" y="1091658"/>
                  <a:pt x="1447768" y="1002758"/>
                  <a:pt x="1535398" y="838928"/>
                </a:cubicBezTo>
                <a:cubicBezTo>
                  <a:pt x="1623028" y="675098"/>
                  <a:pt x="1670018" y="211548"/>
                  <a:pt x="1550638" y="84548"/>
                </a:cubicBezTo>
                <a:cubicBezTo>
                  <a:pt x="1431258" y="-42452"/>
                  <a:pt x="1074388" y="-10702"/>
                  <a:pt x="819118" y="76928"/>
                </a:cubicBezTo>
                <a:cubicBezTo>
                  <a:pt x="563848" y="164558"/>
                  <a:pt x="116808" y="476978"/>
                  <a:pt x="19018" y="610328"/>
                </a:cubicBezTo>
                <a:cubicBezTo>
                  <a:pt x="-78772" y="743678"/>
                  <a:pt x="232378" y="877028"/>
                  <a:pt x="232378" y="877028"/>
                </a:cubicBezTo>
              </a:path>
            </a:pathLst>
          </a:custGeom>
          <a:noFill/>
          <a:ln w="571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reeform 3"/>
          <p:cNvSpPr/>
          <p:nvPr/>
        </p:nvSpPr>
        <p:spPr>
          <a:xfrm>
            <a:off x="7360920" y="4267259"/>
            <a:ext cx="630256" cy="292943"/>
          </a:xfrm>
          <a:custGeom>
            <a:avLst/>
            <a:gdLst>
              <a:gd name="connsiteX0" fmla="*/ 121920 w 630256"/>
              <a:gd name="connsiteY0" fmla="*/ 220921 h 292943"/>
              <a:gd name="connsiteX1" fmla="*/ 541020 w 630256"/>
              <a:gd name="connsiteY1" fmla="*/ 281881 h 292943"/>
              <a:gd name="connsiteX2" fmla="*/ 594360 w 630256"/>
              <a:gd name="connsiteY2" fmla="*/ 22801 h 292943"/>
              <a:gd name="connsiteX3" fmla="*/ 106680 w 630256"/>
              <a:gd name="connsiteY3" fmla="*/ 38041 h 292943"/>
              <a:gd name="connsiteX4" fmla="*/ 0 w 630256"/>
              <a:gd name="connsiteY4" fmla="*/ 243781 h 292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256" h="292943">
                <a:moveTo>
                  <a:pt x="121920" y="220921"/>
                </a:moveTo>
                <a:cubicBezTo>
                  <a:pt x="292100" y="267911"/>
                  <a:pt x="462280" y="314901"/>
                  <a:pt x="541020" y="281881"/>
                </a:cubicBezTo>
                <a:cubicBezTo>
                  <a:pt x="619760" y="248861"/>
                  <a:pt x="666750" y="63441"/>
                  <a:pt x="594360" y="22801"/>
                </a:cubicBezTo>
                <a:cubicBezTo>
                  <a:pt x="521970" y="-17839"/>
                  <a:pt x="205740" y="1211"/>
                  <a:pt x="106680" y="38041"/>
                </a:cubicBezTo>
                <a:cubicBezTo>
                  <a:pt x="7620" y="74871"/>
                  <a:pt x="0" y="243781"/>
                  <a:pt x="0" y="243781"/>
                </a:cubicBezTo>
              </a:path>
            </a:pathLst>
          </a:custGeom>
          <a:noFill/>
          <a:ln w="571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7991176" y="4010947"/>
            <a:ext cx="279244" cy="369332"/>
          </a:xfrm>
          <a:prstGeom prst="rect">
            <a:avLst/>
          </a:prstGeom>
          <a:noFill/>
        </p:spPr>
        <p:txBody>
          <a:bodyPr wrap="none" rtlCol="0">
            <a:spAutoFit/>
          </a:bodyPr>
          <a:lstStyle/>
          <a:p>
            <a:r>
              <a:rPr lang="en-US" smtClean="0">
                <a:latin typeface="AhnbergHand" charset="0"/>
                <a:ea typeface="AhnbergHand" charset="0"/>
                <a:cs typeface="AhnbergHand" charset="0"/>
              </a:rPr>
              <a:t>?</a:t>
            </a:r>
            <a:endParaRPr lang="en-US">
              <a:latin typeface="AhnbergHand" charset="0"/>
              <a:ea typeface="AhnbergHand" charset="0"/>
              <a:cs typeface="AhnbergHand" charset="0"/>
            </a:endParaRPr>
          </a:p>
        </p:txBody>
      </p:sp>
      <p:sp>
        <p:nvSpPr>
          <p:cNvPr id="12" name="TextBox 11"/>
          <p:cNvSpPr txBox="1"/>
          <p:nvPr/>
        </p:nvSpPr>
        <p:spPr>
          <a:xfrm flipH="1">
            <a:off x="5006042" y="4744640"/>
            <a:ext cx="2985133" cy="369332"/>
          </a:xfrm>
          <a:prstGeom prst="rect">
            <a:avLst/>
          </a:prstGeom>
          <a:solidFill>
            <a:srgbClr val="FFFFFF">
              <a:alpha val="70588"/>
            </a:srgbClr>
          </a:solidFill>
        </p:spPr>
        <p:txBody>
          <a:bodyPr wrap="square" rtlCol="0">
            <a:spAutoFit/>
          </a:bodyPr>
          <a:lstStyle/>
          <a:p>
            <a:r>
              <a:rPr lang="en-US" smtClean="0">
                <a:latin typeface="AhnbergHand" charset="0"/>
                <a:ea typeface="AhnbergHand" charset="0"/>
                <a:cs typeface="AhnbergHand" charset="0"/>
              </a:rPr>
              <a:t>Use of Google’s </a:t>
            </a:r>
            <a:r>
              <a:rPr lang="en-US" dirty="0" smtClean="0">
                <a:latin typeface="AhnbergHand" charset="0"/>
                <a:ea typeface="AhnbergHand" charset="0"/>
                <a:cs typeface="AhnbergHand" charset="0"/>
              </a:rPr>
              <a:t>PDNS</a:t>
            </a:r>
            <a:endParaRPr lang="en-US" dirty="0">
              <a:latin typeface="AhnbergHand" charset="0"/>
              <a:ea typeface="AhnbergHand" charset="0"/>
              <a:cs typeface="AhnbergHand" charset="0"/>
            </a:endParaRPr>
          </a:p>
        </p:txBody>
      </p:sp>
      <p:sp>
        <p:nvSpPr>
          <p:cNvPr id="13" name="Freeform 12"/>
          <p:cNvSpPr/>
          <p:nvPr/>
        </p:nvSpPr>
        <p:spPr>
          <a:xfrm>
            <a:off x="6244683" y="4371070"/>
            <a:ext cx="646654" cy="510928"/>
          </a:xfrm>
          <a:custGeom>
            <a:avLst/>
            <a:gdLst>
              <a:gd name="connsiteX0" fmla="*/ 527755 w 646654"/>
              <a:gd name="connsiteY0" fmla="*/ 510928 h 510928"/>
              <a:gd name="connsiteX1" fmla="*/ 550615 w 646654"/>
              <a:gd name="connsiteY1" fmla="*/ 419488 h 510928"/>
              <a:gd name="connsiteX2" fmla="*/ 619195 w 646654"/>
              <a:gd name="connsiteY2" fmla="*/ 107068 h 510928"/>
              <a:gd name="connsiteX3" fmla="*/ 40075 w 646654"/>
              <a:gd name="connsiteY3" fmla="*/ 38488 h 510928"/>
              <a:gd name="connsiteX4" fmla="*/ 101035 w 646654"/>
              <a:gd name="connsiteY4" fmla="*/ 388 h 510928"/>
              <a:gd name="connsiteX5" fmla="*/ 1975 w 646654"/>
              <a:gd name="connsiteY5" fmla="*/ 23248 h 510928"/>
              <a:gd name="connsiteX6" fmla="*/ 32455 w 646654"/>
              <a:gd name="connsiteY6" fmla="*/ 91828 h 510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654" h="510928">
                <a:moveTo>
                  <a:pt x="527755" y="510928"/>
                </a:moveTo>
                <a:cubicBezTo>
                  <a:pt x="531565" y="498863"/>
                  <a:pt x="535375" y="486798"/>
                  <a:pt x="550615" y="419488"/>
                </a:cubicBezTo>
                <a:cubicBezTo>
                  <a:pt x="565855" y="352178"/>
                  <a:pt x="704285" y="170568"/>
                  <a:pt x="619195" y="107068"/>
                </a:cubicBezTo>
                <a:cubicBezTo>
                  <a:pt x="534105" y="43568"/>
                  <a:pt x="126435" y="56268"/>
                  <a:pt x="40075" y="38488"/>
                </a:cubicBezTo>
                <a:cubicBezTo>
                  <a:pt x="-46285" y="20708"/>
                  <a:pt x="107385" y="2928"/>
                  <a:pt x="101035" y="388"/>
                </a:cubicBezTo>
                <a:cubicBezTo>
                  <a:pt x="94685" y="-2152"/>
                  <a:pt x="13405" y="8008"/>
                  <a:pt x="1975" y="23248"/>
                </a:cubicBezTo>
                <a:cubicBezTo>
                  <a:pt x="-9455" y="38488"/>
                  <a:pt x="32455" y="91828"/>
                  <a:pt x="32455" y="91828"/>
                </a:cubicBezTo>
              </a:path>
            </a:pathLst>
          </a:custGeom>
          <a:no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reeform 17"/>
          <p:cNvSpPr/>
          <p:nvPr/>
        </p:nvSpPr>
        <p:spPr>
          <a:xfrm>
            <a:off x="4043455" y="3444083"/>
            <a:ext cx="2543649" cy="1172417"/>
          </a:xfrm>
          <a:custGeom>
            <a:avLst/>
            <a:gdLst>
              <a:gd name="connsiteX0" fmla="*/ 1812596 w 2543649"/>
              <a:gd name="connsiteY0" fmla="*/ 836087 h 1172417"/>
              <a:gd name="connsiteX1" fmla="*/ 2483805 w 2543649"/>
              <a:gd name="connsiteY1" fmla="*/ 787449 h 1172417"/>
              <a:gd name="connsiteX2" fmla="*/ 2444894 w 2543649"/>
              <a:gd name="connsiteY2" fmla="*/ 106513 h 1172417"/>
              <a:gd name="connsiteX3" fmla="*/ 1900145 w 2543649"/>
              <a:gd name="connsiteY3" fmla="*/ 28691 h 1172417"/>
              <a:gd name="connsiteX4" fmla="*/ 1297030 w 2543649"/>
              <a:gd name="connsiteY4" fmla="*/ 378887 h 1172417"/>
              <a:gd name="connsiteX5" fmla="*/ 110256 w 2543649"/>
              <a:gd name="connsiteY5" fmla="*/ 495619 h 1172417"/>
              <a:gd name="connsiteX6" fmla="*/ 110256 w 2543649"/>
              <a:gd name="connsiteY6" fmla="*/ 855543 h 1172417"/>
              <a:gd name="connsiteX7" fmla="*/ 625822 w 2543649"/>
              <a:gd name="connsiteY7" fmla="*/ 1157100 h 1172417"/>
              <a:gd name="connsiteX8" fmla="*/ 1530494 w 2543649"/>
              <a:gd name="connsiteY8" fmla="*/ 1098734 h 1172417"/>
              <a:gd name="connsiteX9" fmla="*/ 2269796 w 2543649"/>
              <a:gd name="connsiteY9" fmla="*/ 845815 h 117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43649" h="1172417">
                <a:moveTo>
                  <a:pt x="1812596" y="836087"/>
                </a:moveTo>
                <a:cubicBezTo>
                  <a:pt x="2095509" y="872566"/>
                  <a:pt x="2378422" y="909045"/>
                  <a:pt x="2483805" y="787449"/>
                </a:cubicBezTo>
                <a:cubicBezTo>
                  <a:pt x="2589188" y="665853"/>
                  <a:pt x="2542171" y="232973"/>
                  <a:pt x="2444894" y="106513"/>
                </a:cubicBezTo>
                <a:cubicBezTo>
                  <a:pt x="2347617" y="-19947"/>
                  <a:pt x="2091456" y="-16705"/>
                  <a:pt x="1900145" y="28691"/>
                </a:cubicBezTo>
                <a:cubicBezTo>
                  <a:pt x="1708834" y="74087"/>
                  <a:pt x="1595345" y="301066"/>
                  <a:pt x="1297030" y="378887"/>
                </a:cubicBezTo>
                <a:cubicBezTo>
                  <a:pt x="998715" y="456708"/>
                  <a:pt x="308052" y="416176"/>
                  <a:pt x="110256" y="495619"/>
                </a:cubicBezTo>
                <a:cubicBezTo>
                  <a:pt x="-87540" y="575062"/>
                  <a:pt x="24328" y="745296"/>
                  <a:pt x="110256" y="855543"/>
                </a:cubicBezTo>
                <a:cubicBezTo>
                  <a:pt x="196184" y="965790"/>
                  <a:pt x="389116" y="1116568"/>
                  <a:pt x="625822" y="1157100"/>
                </a:cubicBezTo>
                <a:cubicBezTo>
                  <a:pt x="862528" y="1197632"/>
                  <a:pt x="1256498" y="1150615"/>
                  <a:pt x="1530494" y="1098734"/>
                </a:cubicBezTo>
                <a:cubicBezTo>
                  <a:pt x="1804490" y="1046853"/>
                  <a:pt x="2037143" y="946334"/>
                  <a:pt x="2269796" y="845815"/>
                </a:cubicBezTo>
              </a:path>
            </a:pathLst>
          </a:cu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116836" y="5842565"/>
            <a:ext cx="5368777" cy="276999"/>
          </a:xfrm>
          <a:prstGeom prst="rect">
            <a:avLst/>
          </a:prstGeom>
          <a:noFill/>
        </p:spPr>
        <p:txBody>
          <a:bodyPr wrap="none" rtlCol="0">
            <a:spAutoFit/>
          </a:bodyPr>
          <a:lstStyle/>
          <a:p>
            <a:r>
              <a:rPr lang="en-US" sz="1200" dirty="0" smtClean="0">
                <a:latin typeface="AhnbergHand" charset="0"/>
                <a:ea typeface="AhnbergHand" charset="0"/>
                <a:cs typeface="AhnbergHand" charset="0"/>
              </a:rPr>
              <a:t>% of users in a country that use DNSSEC </a:t>
            </a:r>
            <a:r>
              <a:rPr lang="en-US" sz="1200" smtClean="0">
                <a:latin typeface="AhnbergHand" charset="0"/>
                <a:ea typeface="AhnbergHand" charset="0"/>
                <a:cs typeface="AhnbergHand" charset="0"/>
              </a:rPr>
              <a:t>validating resolvers</a:t>
            </a:r>
            <a:endParaRPr lang="en-US" sz="1200">
              <a:latin typeface="AhnbergHand" charset="0"/>
              <a:ea typeface="AhnbergHand" charset="0"/>
              <a:cs typeface="AhnbergHand" charset="0"/>
            </a:endParaRPr>
          </a:p>
        </p:txBody>
      </p:sp>
      <p:sp>
        <p:nvSpPr>
          <p:cNvPr id="16" name="TextBox 15"/>
          <p:cNvSpPr txBox="1"/>
          <p:nvPr/>
        </p:nvSpPr>
        <p:spPr>
          <a:xfrm flipH="1">
            <a:off x="3116834" y="2967545"/>
            <a:ext cx="2752520" cy="646331"/>
          </a:xfrm>
          <a:prstGeom prst="rect">
            <a:avLst/>
          </a:prstGeom>
          <a:solidFill>
            <a:srgbClr val="FFFFFF">
              <a:alpha val="70588"/>
            </a:srgbClr>
          </a:solidFill>
        </p:spPr>
        <p:txBody>
          <a:bodyPr wrap="square" rtlCol="0">
            <a:spAutoFit/>
          </a:bodyPr>
          <a:lstStyle/>
          <a:p>
            <a:r>
              <a:rPr lang="en-US" smtClean="0">
                <a:latin typeface="AhnbergHand" charset="0"/>
                <a:ea typeface="AhnbergHand" charset="0"/>
                <a:cs typeface="AhnbergHand" charset="0"/>
              </a:rPr>
              <a:t>Nordic concentration of DNSSEC</a:t>
            </a:r>
            <a:r>
              <a:rPr lang="en-US" dirty="0" smtClean="0">
                <a:latin typeface="AhnbergHand" charset="0"/>
                <a:ea typeface="AhnbergHand" charset="0"/>
                <a:cs typeface="AhnbergHand" charset="0"/>
              </a:rPr>
              <a:t>!</a:t>
            </a:r>
            <a:endParaRPr lang="en-US" dirty="0">
              <a:latin typeface="AhnbergHand" charset="0"/>
              <a:ea typeface="AhnbergHand" charset="0"/>
              <a:cs typeface="AhnbergHand" charset="0"/>
            </a:endParaRPr>
          </a:p>
        </p:txBody>
      </p:sp>
    </p:spTree>
    <p:extLst>
      <p:ext uri="{BB962C8B-B14F-4D97-AF65-F5344CB8AC3E}">
        <p14:creationId xmlns:p14="http://schemas.microsoft.com/office/powerpoint/2010/main" val="1803447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Global Picture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9546" y="1600200"/>
            <a:ext cx="8084907" cy="4525963"/>
          </a:xfrm>
        </p:spPr>
      </p:pic>
    </p:spTree>
    <p:extLst>
      <p:ext uri="{BB962C8B-B14F-4D97-AF65-F5344CB8AC3E}">
        <p14:creationId xmlns:p14="http://schemas.microsoft.com/office/powerpoint/2010/main" val="512335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Global Picture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9546" y="1600200"/>
            <a:ext cx="8084907" cy="4525963"/>
          </a:xfrm>
        </p:spPr>
      </p:pic>
      <p:sp>
        <p:nvSpPr>
          <p:cNvPr id="3" name="Freeform 2"/>
          <p:cNvSpPr/>
          <p:nvPr/>
        </p:nvSpPr>
        <p:spPr>
          <a:xfrm>
            <a:off x="434885" y="2964180"/>
            <a:ext cx="8343355" cy="1263251"/>
          </a:xfrm>
          <a:custGeom>
            <a:avLst/>
            <a:gdLst>
              <a:gd name="connsiteX0" fmla="*/ 52795 w 8343355"/>
              <a:gd name="connsiteY0" fmla="*/ 1249680 h 1263251"/>
              <a:gd name="connsiteX1" fmla="*/ 121375 w 8343355"/>
              <a:gd name="connsiteY1" fmla="*/ 1219200 h 1263251"/>
              <a:gd name="connsiteX2" fmla="*/ 2270215 w 8343355"/>
              <a:gd name="connsiteY2" fmla="*/ 548640 h 1263251"/>
              <a:gd name="connsiteX3" fmla="*/ 4670515 w 8343355"/>
              <a:gd name="connsiteY3" fmla="*/ 297180 h 1263251"/>
              <a:gd name="connsiteX4" fmla="*/ 6971755 w 8343355"/>
              <a:gd name="connsiteY4" fmla="*/ 60960 h 1263251"/>
              <a:gd name="connsiteX5" fmla="*/ 8343355 w 8343355"/>
              <a:gd name="connsiteY5" fmla="*/ 0 h 126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43355" h="1263251">
                <a:moveTo>
                  <a:pt x="52795" y="1249680"/>
                </a:moveTo>
                <a:cubicBezTo>
                  <a:pt x="-97700" y="1292860"/>
                  <a:pt x="121375" y="1219200"/>
                  <a:pt x="121375" y="1219200"/>
                </a:cubicBezTo>
                <a:cubicBezTo>
                  <a:pt x="490945" y="1102360"/>
                  <a:pt x="1512025" y="702310"/>
                  <a:pt x="2270215" y="548640"/>
                </a:cubicBezTo>
                <a:cubicBezTo>
                  <a:pt x="3028405" y="394970"/>
                  <a:pt x="4670515" y="297180"/>
                  <a:pt x="4670515" y="297180"/>
                </a:cubicBezTo>
                <a:lnTo>
                  <a:pt x="6971755" y="60960"/>
                </a:lnTo>
                <a:cubicBezTo>
                  <a:pt x="7583895" y="11430"/>
                  <a:pt x="7963625" y="5715"/>
                  <a:pt x="8343355" y="0"/>
                </a:cubicBezTo>
              </a:path>
            </a:pathLst>
          </a:cu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914400" y="4556760"/>
            <a:ext cx="766557" cy="369332"/>
          </a:xfrm>
          <a:prstGeom prst="rect">
            <a:avLst/>
          </a:prstGeom>
          <a:noFill/>
        </p:spPr>
        <p:txBody>
          <a:bodyPr wrap="none" rtlCol="0">
            <a:spAutoFit/>
          </a:bodyPr>
          <a:lstStyle/>
          <a:p>
            <a:r>
              <a:rPr lang="en-US" dirty="0">
                <a:solidFill>
                  <a:srgbClr val="FF0000"/>
                </a:solidFill>
                <a:latin typeface="AhnbergHand" charset="0"/>
                <a:ea typeface="AhnbergHand" charset="0"/>
                <a:cs typeface="AhnbergHand" charset="0"/>
              </a:rPr>
              <a:t>2014</a:t>
            </a:r>
          </a:p>
        </p:txBody>
      </p:sp>
      <p:sp>
        <p:nvSpPr>
          <p:cNvPr id="6" name="TextBox 5"/>
          <p:cNvSpPr txBox="1"/>
          <p:nvPr/>
        </p:nvSpPr>
        <p:spPr>
          <a:xfrm>
            <a:off x="3840005" y="4556760"/>
            <a:ext cx="793807" cy="369332"/>
          </a:xfrm>
          <a:prstGeom prst="rect">
            <a:avLst/>
          </a:prstGeom>
          <a:noFill/>
        </p:spPr>
        <p:txBody>
          <a:bodyPr wrap="none" rtlCol="0">
            <a:spAutoFit/>
          </a:bodyPr>
          <a:lstStyle/>
          <a:p>
            <a:r>
              <a:rPr lang="en-US" dirty="0" smtClean="0">
                <a:solidFill>
                  <a:srgbClr val="FF0000"/>
                </a:solidFill>
                <a:latin typeface="AhnbergHand" charset="0"/>
                <a:ea typeface="AhnbergHand" charset="0"/>
                <a:cs typeface="AhnbergHand" charset="0"/>
              </a:rPr>
              <a:t>2015</a:t>
            </a:r>
            <a:endParaRPr lang="en-US" dirty="0">
              <a:solidFill>
                <a:srgbClr val="FF0000"/>
              </a:solidFill>
              <a:latin typeface="AhnbergHand" charset="0"/>
              <a:ea typeface="AhnbergHand" charset="0"/>
              <a:cs typeface="AhnbergHand" charset="0"/>
            </a:endParaRPr>
          </a:p>
        </p:txBody>
      </p:sp>
      <p:sp>
        <p:nvSpPr>
          <p:cNvPr id="7" name="TextBox 6"/>
          <p:cNvSpPr txBox="1"/>
          <p:nvPr/>
        </p:nvSpPr>
        <p:spPr>
          <a:xfrm>
            <a:off x="6792860" y="4556760"/>
            <a:ext cx="776175" cy="369332"/>
          </a:xfrm>
          <a:prstGeom prst="rect">
            <a:avLst/>
          </a:prstGeom>
          <a:noFill/>
        </p:spPr>
        <p:txBody>
          <a:bodyPr wrap="none" rtlCol="0">
            <a:spAutoFit/>
          </a:bodyPr>
          <a:lstStyle/>
          <a:p>
            <a:r>
              <a:rPr lang="en-US" dirty="0" smtClean="0">
                <a:solidFill>
                  <a:srgbClr val="FF0000"/>
                </a:solidFill>
                <a:latin typeface="AhnbergHand" charset="0"/>
                <a:ea typeface="AhnbergHand" charset="0"/>
                <a:cs typeface="AhnbergHand" charset="0"/>
              </a:rPr>
              <a:t>2016</a:t>
            </a:r>
            <a:endParaRPr lang="en-US" dirty="0">
              <a:solidFill>
                <a:srgbClr val="FF0000"/>
              </a:solidFill>
              <a:latin typeface="AhnbergHand" charset="0"/>
              <a:ea typeface="AhnbergHand" charset="0"/>
              <a:cs typeface="AhnbergHand" charset="0"/>
            </a:endParaRPr>
          </a:p>
        </p:txBody>
      </p:sp>
    </p:spTree>
    <p:extLst>
      <p:ext uri="{BB962C8B-B14F-4D97-AF65-F5344CB8AC3E}">
        <p14:creationId xmlns:p14="http://schemas.microsoft.com/office/powerpoint/2010/main" val="1380095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have been Validating for many years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8328" y="1691641"/>
            <a:ext cx="4423044" cy="246887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0244" y="1710246"/>
            <a:ext cx="4099884" cy="245027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184" y="4174108"/>
            <a:ext cx="4432188" cy="253393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8032" y="4266134"/>
            <a:ext cx="4152096" cy="2331719"/>
          </a:xfrm>
          <a:prstGeom prst="rect">
            <a:avLst/>
          </a:prstGeom>
        </p:spPr>
      </p:pic>
      <p:sp>
        <p:nvSpPr>
          <p:cNvPr id="8" name="TextBox 7"/>
          <p:cNvSpPr txBox="1"/>
          <p:nvPr/>
        </p:nvSpPr>
        <p:spPr>
          <a:xfrm>
            <a:off x="6391656" y="3017520"/>
            <a:ext cx="1605311" cy="369332"/>
          </a:xfrm>
          <a:prstGeom prst="rect">
            <a:avLst/>
          </a:prstGeom>
          <a:noFill/>
        </p:spPr>
        <p:txBody>
          <a:bodyPr wrap="none" rtlCol="0">
            <a:spAutoFit/>
          </a:bodyPr>
          <a:lstStyle/>
          <a:p>
            <a:r>
              <a:rPr lang="en-US" dirty="0" smtClean="0"/>
              <a:t>Comcast – 90%</a:t>
            </a:r>
            <a:endParaRPr lang="en-US" dirty="0"/>
          </a:p>
        </p:txBody>
      </p:sp>
      <p:sp>
        <p:nvSpPr>
          <p:cNvPr id="9" name="TextBox 8"/>
          <p:cNvSpPr txBox="1"/>
          <p:nvPr/>
        </p:nvSpPr>
        <p:spPr>
          <a:xfrm>
            <a:off x="5589000" y="5283128"/>
            <a:ext cx="1680460" cy="369332"/>
          </a:xfrm>
          <a:prstGeom prst="rect">
            <a:avLst/>
          </a:prstGeom>
          <a:noFill/>
        </p:spPr>
        <p:txBody>
          <a:bodyPr wrap="none" rtlCol="0">
            <a:spAutoFit/>
          </a:bodyPr>
          <a:lstStyle/>
          <a:p>
            <a:r>
              <a:rPr lang="en-US" dirty="0" smtClean="0"/>
              <a:t>Romania – 45 %</a:t>
            </a:r>
            <a:endParaRPr lang="en-US" dirty="0"/>
          </a:p>
        </p:txBody>
      </p:sp>
      <p:sp>
        <p:nvSpPr>
          <p:cNvPr id="10" name="TextBox 9"/>
          <p:cNvSpPr txBox="1"/>
          <p:nvPr/>
        </p:nvSpPr>
        <p:spPr>
          <a:xfrm>
            <a:off x="1516872" y="5467794"/>
            <a:ext cx="1539396" cy="369332"/>
          </a:xfrm>
          <a:prstGeom prst="rect">
            <a:avLst/>
          </a:prstGeom>
          <a:noFill/>
        </p:spPr>
        <p:txBody>
          <a:bodyPr wrap="none" rtlCol="0">
            <a:spAutoFit/>
          </a:bodyPr>
          <a:lstStyle/>
          <a:p>
            <a:r>
              <a:rPr lang="en-US" smtClean="0"/>
              <a:t>Estonia – 60 </a:t>
            </a:r>
            <a:r>
              <a:rPr lang="en-US" dirty="0" smtClean="0"/>
              <a:t>%</a:t>
            </a:r>
            <a:endParaRPr lang="en-US" dirty="0"/>
          </a:p>
        </p:txBody>
      </p:sp>
      <p:sp>
        <p:nvSpPr>
          <p:cNvPr id="11" name="TextBox 10"/>
          <p:cNvSpPr txBox="1"/>
          <p:nvPr/>
        </p:nvSpPr>
        <p:spPr>
          <a:xfrm>
            <a:off x="1516872" y="2973267"/>
            <a:ext cx="1599605" cy="369332"/>
          </a:xfrm>
          <a:prstGeom prst="rect">
            <a:avLst/>
          </a:prstGeom>
          <a:noFill/>
        </p:spPr>
        <p:txBody>
          <a:bodyPr wrap="none" rtlCol="0">
            <a:spAutoFit/>
          </a:bodyPr>
          <a:lstStyle/>
          <a:p>
            <a:r>
              <a:rPr lang="en-US" dirty="0" smtClean="0"/>
              <a:t>Sweden – 80 %</a:t>
            </a:r>
            <a:endParaRPr lang="en-US" dirty="0"/>
          </a:p>
        </p:txBody>
      </p:sp>
    </p:spTree>
    <p:extLst>
      <p:ext uri="{BB962C8B-B14F-4D97-AF65-F5344CB8AC3E}">
        <p14:creationId xmlns:p14="http://schemas.microsoft.com/office/powerpoint/2010/main" val="1005611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135" y="78340"/>
            <a:ext cx="8229600" cy="1143000"/>
          </a:xfrm>
        </p:spPr>
        <p:txBody>
          <a:bodyPr/>
          <a:lstStyle/>
          <a:p>
            <a:r>
              <a:rPr lang="en-US" dirty="0" smtClean="0"/>
              <a:t>Recent DNSSEC Validation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853" y="1161288"/>
            <a:ext cx="4170581" cy="255117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8979" y="1161287"/>
            <a:ext cx="4173168" cy="255117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987634"/>
            <a:ext cx="4405021" cy="2468031"/>
          </a:xfrm>
          <a:prstGeom prst="rect">
            <a:avLst/>
          </a:prstGeom>
        </p:spPr>
      </p:pic>
      <p:sp>
        <p:nvSpPr>
          <p:cNvPr id="8" name="TextBox 7"/>
          <p:cNvSpPr txBox="1"/>
          <p:nvPr/>
        </p:nvSpPr>
        <p:spPr>
          <a:xfrm>
            <a:off x="576072" y="1934956"/>
            <a:ext cx="1646733" cy="369332"/>
          </a:xfrm>
          <a:prstGeom prst="rect">
            <a:avLst/>
          </a:prstGeom>
          <a:noFill/>
        </p:spPr>
        <p:txBody>
          <a:bodyPr wrap="none" rtlCol="0">
            <a:spAutoFit/>
          </a:bodyPr>
          <a:lstStyle/>
          <a:p>
            <a:r>
              <a:rPr lang="en-US" dirty="0" smtClean="0"/>
              <a:t>Claro, BR – 90%</a:t>
            </a:r>
            <a:endParaRPr lang="en-US" dirty="0"/>
          </a:p>
        </p:txBody>
      </p:sp>
      <p:sp>
        <p:nvSpPr>
          <p:cNvPr id="9" name="TextBox 8"/>
          <p:cNvSpPr txBox="1"/>
          <p:nvPr/>
        </p:nvSpPr>
        <p:spPr>
          <a:xfrm>
            <a:off x="6004560" y="2011052"/>
            <a:ext cx="1722459" cy="369332"/>
          </a:xfrm>
          <a:prstGeom prst="rect">
            <a:avLst/>
          </a:prstGeom>
          <a:noFill/>
        </p:spPr>
        <p:txBody>
          <a:bodyPr wrap="none" rtlCol="0">
            <a:spAutoFit/>
          </a:bodyPr>
          <a:lstStyle/>
          <a:p>
            <a:r>
              <a:rPr lang="en-US" dirty="0" smtClean="0"/>
              <a:t>ICENET, IS – 90%</a:t>
            </a:r>
            <a:endParaRPr lang="en-US" dirty="0"/>
          </a:p>
        </p:txBody>
      </p:sp>
      <p:sp>
        <p:nvSpPr>
          <p:cNvPr id="11" name="TextBox 10"/>
          <p:cNvSpPr txBox="1"/>
          <p:nvPr/>
        </p:nvSpPr>
        <p:spPr>
          <a:xfrm>
            <a:off x="5350726" y="5003386"/>
            <a:ext cx="1978875" cy="369332"/>
          </a:xfrm>
          <a:prstGeom prst="rect">
            <a:avLst/>
          </a:prstGeom>
          <a:noFill/>
        </p:spPr>
        <p:txBody>
          <a:bodyPr wrap="none" rtlCol="0">
            <a:spAutoFit/>
          </a:bodyPr>
          <a:lstStyle/>
          <a:p>
            <a:r>
              <a:rPr lang="en-US" dirty="0" smtClean="0"/>
              <a:t>New Zealand - 50%</a:t>
            </a:r>
            <a:endParaRPr lang="en-US" dirty="0"/>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51" y="3960627"/>
            <a:ext cx="4419584" cy="2488740"/>
          </a:xfrm>
          <a:prstGeom prst="rect">
            <a:avLst/>
          </a:prstGeom>
        </p:spPr>
      </p:pic>
      <p:sp>
        <p:nvSpPr>
          <p:cNvPr id="14" name="TextBox 13"/>
          <p:cNvSpPr txBox="1"/>
          <p:nvPr/>
        </p:nvSpPr>
        <p:spPr>
          <a:xfrm>
            <a:off x="945705" y="4818720"/>
            <a:ext cx="1981504" cy="369332"/>
          </a:xfrm>
          <a:prstGeom prst="rect">
            <a:avLst/>
          </a:prstGeom>
          <a:noFill/>
        </p:spPr>
        <p:txBody>
          <a:bodyPr wrap="none" rtlCol="0">
            <a:spAutoFit/>
          </a:bodyPr>
          <a:lstStyle/>
          <a:p>
            <a:r>
              <a:rPr lang="en-US" dirty="0" smtClean="0"/>
              <a:t>Faroe Islands - 90%</a:t>
            </a:r>
            <a:endParaRPr lang="en-US" dirty="0"/>
          </a:p>
        </p:txBody>
      </p:sp>
    </p:spTree>
    <p:extLst>
      <p:ext uri="{BB962C8B-B14F-4D97-AF65-F5344CB8AC3E}">
        <p14:creationId xmlns:p14="http://schemas.microsoft.com/office/powerpoint/2010/main" val="10203908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994</TotalTime>
  <Words>389</Words>
  <Application>Microsoft Macintosh PowerPoint</Application>
  <PresentationFormat>On-screen Show (4:3)</PresentationFormat>
  <Paragraphs>62</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AhnbergHand</vt:lpstr>
      <vt:lpstr>Arial</vt:lpstr>
      <vt:lpstr>Calibri</vt:lpstr>
      <vt:lpstr>Powderfinger-Type</vt:lpstr>
      <vt:lpstr>Office Theme</vt:lpstr>
      <vt:lpstr>A quick review of  DNSSEC Validation in today’s Internet</vt:lpstr>
      <vt:lpstr>What is being measured?</vt:lpstr>
      <vt:lpstr>What is not being measured?</vt:lpstr>
      <vt:lpstr>The Global Validation Picture</vt:lpstr>
      <vt:lpstr>The Global Validation Picture</vt:lpstr>
      <vt:lpstr>The Global Picture</vt:lpstr>
      <vt:lpstr>The Global Picture</vt:lpstr>
      <vt:lpstr>Some have been Validating for many years</vt:lpstr>
      <vt:lpstr>Recent DNSSEC Validation</vt:lpstr>
      <vt:lpstr>Finland</vt:lpstr>
      <vt:lpstr>Finland – Top 10 ISPs</vt:lpstr>
      <vt:lpstr>The Bigger Picture</vt:lpstr>
      <vt:lpstr>But</vt:lpstr>
      <vt:lpstr>PowerPoint Presentation</vt:lpstr>
    </vt:vector>
  </TitlesOfParts>
  <Company>APNIC</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Since last we met…</dc:title>
  <dc:creator>Geoff Huston</dc:creator>
  <cp:lastModifiedBy>Geoff Huston</cp:lastModifiedBy>
  <cp:revision>22</cp:revision>
  <cp:lastPrinted>2016-06-17T20:35:58Z</cp:lastPrinted>
  <dcterms:created xsi:type="dcterms:W3CDTF">2015-10-28T19:23:57Z</dcterms:created>
  <dcterms:modified xsi:type="dcterms:W3CDTF">2016-06-30T19:21:43Z</dcterms:modified>
</cp:coreProperties>
</file>