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336" r:id="rId4"/>
    <p:sldId id="286" r:id="rId5"/>
    <p:sldId id="287" r:id="rId6"/>
    <p:sldId id="349" r:id="rId7"/>
    <p:sldId id="350" r:id="rId8"/>
    <p:sldId id="352" r:id="rId9"/>
    <p:sldId id="351" r:id="rId10"/>
    <p:sldId id="288" r:id="rId11"/>
    <p:sldId id="353" r:id="rId12"/>
    <p:sldId id="354" r:id="rId13"/>
    <p:sldId id="289" r:id="rId14"/>
    <p:sldId id="290" r:id="rId15"/>
    <p:sldId id="347" r:id="rId16"/>
    <p:sldId id="292" r:id="rId17"/>
    <p:sldId id="337" r:id="rId18"/>
    <p:sldId id="294" r:id="rId19"/>
    <p:sldId id="295" r:id="rId20"/>
    <p:sldId id="296" r:id="rId21"/>
    <p:sldId id="297" r:id="rId22"/>
    <p:sldId id="355" r:id="rId23"/>
    <p:sldId id="356" r:id="rId24"/>
    <p:sldId id="357" r:id="rId25"/>
    <p:sldId id="299" r:id="rId26"/>
    <p:sldId id="301" r:id="rId27"/>
    <p:sldId id="338" r:id="rId28"/>
    <p:sldId id="339" r:id="rId29"/>
    <p:sldId id="304" r:id="rId30"/>
    <p:sldId id="305" r:id="rId31"/>
    <p:sldId id="306" r:id="rId32"/>
    <p:sldId id="307" r:id="rId33"/>
    <p:sldId id="348" r:id="rId34"/>
    <p:sldId id="309" r:id="rId35"/>
    <p:sldId id="358" r:id="rId36"/>
    <p:sldId id="311" r:id="rId37"/>
    <p:sldId id="312" r:id="rId38"/>
    <p:sldId id="313" r:id="rId39"/>
    <p:sldId id="314" r:id="rId40"/>
    <p:sldId id="315" r:id="rId41"/>
    <p:sldId id="316" r:id="rId42"/>
    <p:sldId id="341" r:id="rId43"/>
    <p:sldId id="318" r:id="rId44"/>
    <p:sldId id="342" r:id="rId45"/>
    <p:sldId id="319" r:id="rId46"/>
    <p:sldId id="359" r:id="rId47"/>
    <p:sldId id="360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33" r:id="rId58"/>
    <p:sldId id="329" r:id="rId59"/>
    <p:sldId id="330" r:id="rId60"/>
    <p:sldId id="331" r:id="rId61"/>
    <p:sldId id="332" r:id="rId62"/>
    <p:sldId id="343" r:id="rId63"/>
    <p:sldId id="334" r:id="rId64"/>
    <p:sldId id="344" r:id="rId65"/>
    <p:sldId id="33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1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4"/>
    <p:restoredTop sz="94611"/>
  </p:normalViewPr>
  <p:slideViewPr>
    <p:cSldViewPr snapToGrid="0" snapToObjects="1">
      <p:cViewPr varScale="1">
        <p:scale>
          <a:sx n="168" d="100"/>
          <a:sy n="168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9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27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13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4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3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8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5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8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4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91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1352-7BE6-F44A-91AD-A4B2F2F591C1}" type="datetimeFigureOut">
              <a:rPr lang="en-US" smtClean="0"/>
              <a:t>2/4/17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2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accent6">
              <a:lumMod val="50000"/>
            </a:schemeClr>
          </a:solidFill>
          <a:latin typeface="Powderfinger-Type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08912" cy="2160239"/>
          </a:xfrm>
        </p:spPr>
        <p:txBody>
          <a:bodyPr/>
          <a:lstStyle/>
          <a:p>
            <a:r>
              <a:rPr lang="en-US" dirty="0" smtClean="0"/>
              <a:t>Why Dane?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208912" cy="175260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Chief Scientist, APNIC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674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3070126" y="3783328"/>
            <a:ext cx="2379236" cy="414961"/>
          </a:xfrm>
          <a:custGeom>
            <a:avLst/>
            <a:gdLst>
              <a:gd name="connsiteX0" fmla="*/ 166055 w 2379236"/>
              <a:gd name="connsiteY0" fmla="*/ 319545 h 414961"/>
              <a:gd name="connsiteX1" fmla="*/ 1056601 w 2379236"/>
              <a:gd name="connsiteY1" fmla="*/ 311594 h 414961"/>
              <a:gd name="connsiteX2" fmla="*/ 2233394 w 2379236"/>
              <a:gd name="connsiteY2" fmla="*/ 232081 h 414961"/>
              <a:gd name="connsiteX3" fmla="*/ 2137978 w 2379236"/>
              <a:gd name="connsiteY3" fmla="*/ 25347 h 414961"/>
              <a:gd name="connsiteX4" fmla="*/ 221714 w 2379236"/>
              <a:gd name="connsiteY4" fmla="*/ 17395 h 414961"/>
              <a:gd name="connsiteX5" fmla="*/ 30883 w 2379236"/>
              <a:gd name="connsiteY5" fmla="*/ 152568 h 414961"/>
              <a:gd name="connsiteX6" fmla="*/ 134250 w 2379236"/>
              <a:gd name="connsiteY6" fmla="*/ 414961 h 4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236" h="414961">
                <a:moveTo>
                  <a:pt x="166055" y="319545"/>
                </a:moveTo>
                <a:lnTo>
                  <a:pt x="1056601" y="311594"/>
                </a:lnTo>
                <a:cubicBezTo>
                  <a:pt x="1401158" y="297017"/>
                  <a:pt x="2053165" y="279789"/>
                  <a:pt x="2233394" y="232081"/>
                </a:cubicBezTo>
                <a:cubicBezTo>
                  <a:pt x="2413623" y="184373"/>
                  <a:pt x="2473258" y="61128"/>
                  <a:pt x="2137978" y="25347"/>
                </a:cubicBezTo>
                <a:cubicBezTo>
                  <a:pt x="1802698" y="-10434"/>
                  <a:pt x="572896" y="-3808"/>
                  <a:pt x="221714" y="17395"/>
                </a:cubicBezTo>
                <a:cubicBezTo>
                  <a:pt x="-129468" y="38598"/>
                  <a:pt x="45460" y="86307"/>
                  <a:pt x="30883" y="152568"/>
                </a:cubicBezTo>
                <a:cubicBezTo>
                  <a:pt x="16306" y="218829"/>
                  <a:pt x="134250" y="414961"/>
                  <a:pt x="134250" y="414961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3444664" y="3261874"/>
            <a:ext cx="1555501" cy="169223"/>
          </a:xfrm>
          <a:custGeom>
            <a:avLst/>
            <a:gdLst>
              <a:gd name="connsiteX0" fmla="*/ 70323 w 1555501"/>
              <a:gd name="connsiteY0" fmla="*/ 118889 h 169223"/>
              <a:gd name="connsiteX1" fmla="*/ 187769 w 1555501"/>
              <a:gd name="connsiteY1" fmla="*/ 110500 h 169223"/>
              <a:gd name="connsiteX2" fmla="*/ 825332 w 1555501"/>
              <a:gd name="connsiteY2" fmla="*/ 110500 h 169223"/>
              <a:gd name="connsiteX3" fmla="*/ 1437729 w 1555501"/>
              <a:gd name="connsiteY3" fmla="*/ 127278 h 169223"/>
              <a:gd name="connsiteX4" fmla="*/ 1521619 w 1555501"/>
              <a:gd name="connsiteY4" fmla="*/ 26610 h 169223"/>
              <a:gd name="connsiteX5" fmla="*/ 1035057 w 1555501"/>
              <a:gd name="connsiteY5" fmla="*/ 18221 h 169223"/>
              <a:gd name="connsiteX6" fmla="*/ 120657 w 1555501"/>
              <a:gd name="connsiteY6" fmla="*/ 9832 h 169223"/>
              <a:gd name="connsiteX7" fmla="*/ 36767 w 1555501"/>
              <a:gd name="connsiteY7" fmla="*/ 169223 h 1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501" h="169223">
                <a:moveTo>
                  <a:pt x="70323" y="118889"/>
                </a:moveTo>
                <a:cubicBezTo>
                  <a:pt x="66128" y="115393"/>
                  <a:pt x="61934" y="111898"/>
                  <a:pt x="187769" y="110500"/>
                </a:cubicBezTo>
                <a:cubicBezTo>
                  <a:pt x="313604" y="109102"/>
                  <a:pt x="617005" y="107704"/>
                  <a:pt x="825332" y="110500"/>
                </a:cubicBezTo>
                <a:cubicBezTo>
                  <a:pt x="1033659" y="113296"/>
                  <a:pt x="1321681" y="141260"/>
                  <a:pt x="1437729" y="127278"/>
                </a:cubicBezTo>
                <a:cubicBezTo>
                  <a:pt x="1553777" y="113296"/>
                  <a:pt x="1588731" y="44786"/>
                  <a:pt x="1521619" y="26610"/>
                </a:cubicBezTo>
                <a:cubicBezTo>
                  <a:pt x="1454507" y="8434"/>
                  <a:pt x="1035057" y="18221"/>
                  <a:pt x="1035057" y="18221"/>
                </a:cubicBezTo>
                <a:cubicBezTo>
                  <a:pt x="801563" y="15425"/>
                  <a:pt x="287039" y="-15335"/>
                  <a:pt x="120657" y="9832"/>
                </a:cubicBezTo>
                <a:cubicBezTo>
                  <a:pt x="-45725" y="34999"/>
                  <a:pt x="-4479" y="102111"/>
                  <a:pt x="36767" y="16922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70126" y="3783328"/>
            <a:ext cx="2379236" cy="414961"/>
          </a:xfrm>
          <a:custGeom>
            <a:avLst/>
            <a:gdLst>
              <a:gd name="connsiteX0" fmla="*/ 166055 w 2379236"/>
              <a:gd name="connsiteY0" fmla="*/ 319545 h 414961"/>
              <a:gd name="connsiteX1" fmla="*/ 1056601 w 2379236"/>
              <a:gd name="connsiteY1" fmla="*/ 311594 h 414961"/>
              <a:gd name="connsiteX2" fmla="*/ 2233394 w 2379236"/>
              <a:gd name="connsiteY2" fmla="*/ 232081 h 414961"/>
              <a:gd name="connsiteX3" fmla="*/ 2137978 w 2379236"/>
              <a:gd name="connsiteY3" fmla="*/ 25347 h 414961"/>
              <a:gd name="connsiteX4" fmla="*/ 221714 w 2379236"/>
              <a:gd name="connsiteY4" fmla="*/ 17395 h 414961"/>
              <a:gd name="connsiteX5" fmla="*/ 30883 w 2379236"/>
              <a:gd name="connsiteY5" fmla="*/ 152568 h 414961"/>
              <a:gd name="connsiteX6" fmla="*/ 134250 w 2379236"/>
              <a:gd name="connsiteY6" fmla="*/ 414961 h 41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236" h="414961">
                <a:moveTo>
                  <a:pt x="166055" y="319545"/>
                </a:moveTo>
                <a:lnTo>
                  <a:pt x="1056601" y="311594"/>
                </a:lnTo>
                <a:cubicBezTo>
                  <a:pt x="1401158" y="297017"/>
                  <a:pt x="2053165" y="279789"/>
                  <a:pt x="2233394" y="232081"/>
                </a:cubicBezTo>
                <a:cubicBezTo>
                  <a:pt x="2413623" y="184373"/>
                  <a:pt x="2473258" y="61128"/>
                  <a:pt x="2137978" y="25347"/>
                </a:cubicBezTo>
                <a:cubicBezTo>
                  <a:pt x="1802698" y="-10434"/>
                  <a:pt x="572896" y="-3808"/>
                  <a:pt x="221714" y="17395"/>
                </a:cubicBezTo>
                <a:cubicBezTo>
                  <a:pt x="-129468" y="38598"/>
                  <a:pt x="45460" y="86307"/>
                  <a:pt x="30883" y="152568"/>
                </a:cubicBezTo>
                <a:cubicBezTo>
                  <a:pt x="16306" y="218829"/>
                  <a:pt x="134250" y="414961"/>
                  <a:pt x="134250" y="414961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89905" y="3398192"/>
            <a:ext cx="242053" cy="362775"/>
          </a:xfrm>
          <a:custGeom>
            <a:avLst/>
            <a:gdLst>
              <a:gd name="connsiteX0" fmla="*/ 67125 w 242053"/>
              <a:gd name="connsiteY0" fmla="*/ 362775 h 362775"/>
              <a:gd name="connsiteX1" fmla="*/ 234102 w 242053"/>
              <a:gd name="connsiteY1" fmla="*/ 171944 h 362775"/>
              <a:gd name="connsiteX2" fmla="*/ 19417 w 242053"/>
              <a:gd name="connsiteY2" fmla="*/ 28820 h 362775"/>
              <a:gd name="connsiteX3" fmla="*/ 11465 w 242053"/>
              <a:gd name="connsiteY3" fmla="*/ 171944 h 362775"/>
              <a:gd name="connsiteX4" fmla="*/ 19417 w 242053"/>
              <a:gd name="connsiteY4" fmla="*/ 12918 h 362775"/>
              <a:gd name="connsiteX5" fmla="*/ 242053 w 242053"/>
              <a:gd name="connsiteY5" fmla="*/ 20869 h 3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53" h="362775">
                <a:moveTo>
                  <a:pt x="67125" y="362775"/>
                </a:moveTo>
                <a:cubicBezTo>
                  <a:pt x="154589" y="295189"/>
                  <a:pt x="242053" y="227603"/>
                  <a:pt x="234102" y="171944"/>
                </a:cubicBezTo>
                <a:cubicBezTo>
                  <a:pt x="226151" y="116285"/>
                  <a:pt x="56523" y="28820"/>
                  <a:pt x="19417" y="28820"/>
                </a:cubicBezTo>
                <a:cubicBezTo>
                  <a:pt x="-17689" y="28820"/>
                  <a:pt x="11465" y="174594"/>
                  <a:pt x="11465" y="171944"/>
                </a:cubicBezTo>
                <a:cubicBezTo>
                  <a:pt x="11465" y="169294"/>
                  <a:pt x="-19014" y="38097"/>
                  <a:pt x="19417" y="12918"/>
                </a:cubicBezTo>
                <a:cubicBezTo>
                  <a:pt x="57848" y="-12261"/>
                  <a:pt x="149950" y="4304"/>
                  <a:pt x="242053" y="20869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7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3444664" y="3261874"/>
            <a:ext cx="1555501" cy="169223"/>
          </a:xfrm>
          <a:custGeom>
            <a:avLst/>
            <a:gdLst>
              <a:gd name="connsiteX0" fmla="*/ 70323 w 1555501"/>
              <a:gd name="connsiteY0" fmla="*/ 118889 h 169223"/>
              <a:gd name="connsiteX1" fmla="*/ 187769 w 1555501"/>
              <a:gd name="connsiteY1" fmla="*/ 110500 h 169223"/>
              <a:gd name="connsiteX2" fmla="*/ 825332 w 1555501"/>
              <a:gd name="connsiteY2" fmla="*/ 110500 h 169223"/>
              <a:gd name="connsiteX3" fmla="*/ 1437729 w 1555501"/>
              <a:gd name="connsiteY3" fmla="*/ 127278 h 169223"/>
              <a:gd name="connsiteX4" fmla="*/ 1521619 w 1555501"/>
              <a:gd name="connsiteY4" fmla="*/ 26610 h 169223"/>
              <a:gd name="connsiteX5" fmla="*/ 1035057 w 1555501"/>
              <a:gd name="connsiteY5" fmla="*/ 18221 h 169223"/>
              <a:gd name="connsiteX6" fmla="*/ 120657 w 1555501"/>
              <a:gd name="connsiteY6" fmla="*/ 9832 h 169223"/>
              <a:gd name="connsiteX7" fmla="*/ 36767 w 1555501"/>
              <a:gd name="connsiteY7" fmla="*/ 169223 h 1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501" h="169223">
                <a:moveTo>
                  <a:pt x="70323" y="118889"/>
                </a:moveTo>
                <a:cubicBezTo>
                  <a:pt x="66128" y="115393"/>
                  <a:pt x="61934" y="111898"/>
                  <a:pt x="187769" y="110500"/>
                </a:cubicBezTo>
                <a:cubicBezTo>
                  <a:pt x="313604" y="109102"/>
                  <a:pt x="617005" y="107704"/>
                  <a:pt x="825332" y="110500"/>
                </a:cubicBezTo>
                <a:cubicBezTo>
                  <a:pt x="1033659" y="113296"/>
                  <a:pt x="1321681" y="141260"/>
                  <a:pt x="1437729" y="127278"/>
                </a:cubicBezTo>
                <a:cubicBezTo>
                  <a:pt x="1553777" y="113296"/>
                  <a:pt x="1588731" y="44786"/>
                  <a:pt x="1521619" y="26610"/>
                </a:cubicBezTo>
                <a:cubicBezTo>
                  <a:pt x="1454507" y="8434"/>
                  <a:pt x="1035057" y="18221"/>
                  <a:pt x="1035057" y="18221"/>
                </a:cubicBezTo>
                <a:cubicBezTo>
                  <a:pt x="801563" y="15425"/>
                  <a:pt x="287039" y="-15335"/>
                  <a:pt x="120657" y="9832"/>
                </a:cubicBezTo>
                <a:cubicBezTo>
                  <a:pt x="-45725" y="34999"/>
                  <a:pt x="-4479" y="102111"/>
                  <a:pt x="36767" y="169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66251" y="3095538"/>
            <a:ext cx="956457" cy="343948"/>
          </a:xfrm>
          <a:custGeom>
            <a:avLst/>
            <a:gdLst>
              <a:gd name="connsiteX0" fmla="*/ 956457 w 956457"/>
              <a:gd name="connsiteY0" fmla="*/ 234891 h 343948"/>
              <a:gd name="connsiteX1" fmla="*/ 679621 w 956457"/>
              <a:gd name="connsiteY1" fmla="*/ 167779 h 343948"/>
              <a:gd name="connsiteX2" fmla="*/ 117558 w 956457"/>
              <a:gd name="connsiteY2" fmla="*/ 167779 h 343948"/>
              <a:gd name="connsiteX3" fmla="*/ 218226 w 956457"/>
              <a:gd name="connsiteY3" fmla="*/ 0 h 343948"/>
              <a:gd name="connsiteX4" fmla="*/ 112 w 956457"/>
              <a:gd name="connsiteY4" fmla="*/ 167779 h 343948"/>
              <a:gd name="connsiteX5" fmla="*/ 251782 w 956457"/>
              <a:gd name="connsiteY5" fmla="*/ 343948 h 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57" h="343948">
                <a:moveTo>
                  <a:pt x="956457" y="234891"/>
                </a:moveTo>
                <a:cubicBezTo>
                  <a:pt x="887947" y="206927"/>
                  <a:pt x="819437" y="178964"/>
                  <a:pt x="679621" y="167779"/>
                </a:cubicBezTo>
                <a:cubicBezTo>
                  <a:pt x="539804" y="156594"/>
                  <a:pt x="194457" y="195742"/>
                  <a:pt x="117558" y="167779"/>
                </a:cubicBezTo>
                <a:cubicBezTo>
                  <a:pt x="40659" y="139816"/>
                  <a:pt x="237800" y="0"/>
                  <a:pt x="218226" y="0"/>
                </a:cubicBezTo>
                <a:cubicBezTo>
                  <a:pt x="198652" y="0"/>
                  <a:pt x="-5481" y="110454"/>
                  <a:pt x="112" y="167779"/>
                </a:cubicBezTo>
                <a:cubicBezTo>
                  <a:pt x="5705" y="225104"/>
                  <a:pt x="128743" y="284526"/>
                  <a:pt x="251782" y="3439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10336">
            <a:off x="230667" y="2457792"/>
            <a:ext cx="33570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does the client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“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recognise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” this certificate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 valid?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6626"/>
            <a:ext cx="1274432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1744" y="386626"/>
            <a:ext cx="1535629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610" y="6579794"/>
            <a:ext cx="5547769" cy="27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" y="-24548"/>
            <a:ext cx="8322568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884032" y="5502166"/>
            <a:ext cx="3428947" cy="1331285"/>
          </a:xfrm>
          <a:custGeom>
            <a:avLst/>
            <a:gdLst>
              <a:gd name="connsiteX0" fmla="*/ 2517659 w 2912891"/>
              <a:gd name="connsiteY0" fmla="*/ 396476 h 1072858"/>
              <a:gd name="connsiteX1" fmla="*/ 2199606 w 2912891"/>
              <a:gd name="connsiteY1" fmla="*/ 54570 h 1072858"/>
              <a:gd name="connsiteX2" fmla="*/ 179975 w 2912891"/>
              <a:gd name="connsiteY2" fmla="*/ 38668 h 1072858"/>
              <a:gd name="connsiteX3" fmla="*/ 108413 w 2912891"/>
              <a:gd name="connsiteY3" fmla="*/ 428282 h 1072858"/>
              <a:gd name="connsiteX4" fmla="*/ 267440 w 2912891"/>
              <a:gd name="connsiteY4" fmla="*/ 1000776 h 1072858"/>
              <a:gd name="connsiteX5" fmla="*/ 1833846 w 2912891"/>
              <a:gd name="connsiteY5" fmla="*/ 1016678 h 1072858"/>
              <a:gd name="connsiteX6" fmla="*/ 2851613 w 2912891"/>
              <a:gd name="connsiteY6" fmla="*/ 563454 h 1072858"/>
              <a:gd name="connsiteX7" fmla="*/ 2803906 w 2912891"/>
              <a:gd name="connsiteY7" fmla="*/ 293109 h 107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2891" h="1072858">
                <a:moveTo>
                  <a:pt x="2517659" y="396476"/>
                </a:moveTo>
                <a:cubicBezTo>
                  <a:pt x="2553439" y="255340"/>
                  <a:pt x="2589220" y="114205"/>
                  <a:pt x="2199606" y="54570"/>
                </a:cubicBezTo>
                <a:cubicBezTo>
                  <a:pt x="1809992" y="-5065"/>
                  <a:pt x="528507" y="-23617"/>
                  <a:pt x="179975" y="38668"/>
                </a:cubicBezTo>
                <a:cubicBezTo>
                  <a:pt x="-168557" y="100953"/>
                  <a:pt x="93836" y="267931"/>
                  <a:pt x="108413" y="428282"/>
                </a:cubicBezTo>
                <a:cubicBezTo>
                  <a:pt x="122990" y="588633"/>
                  <a:pt x="-20132" y="902710"/>
                  <a:pt x="267440" y="1000776"/>
                </a:cubicBezTo>
                <a:cubicBezTo>
                  <a:pt x="555012" y="1098842"/>
                  <a:pt x="1403150" y="1089565"/>
                  <a:pt x="1833846" y="1016678"/>
                </a:cubicBezTo>
                <a:cubicBezTo>
                  <a:pt x="2264542" y="943791"/>
                  <a:pt x="2689936" y="684049"/>
                  <a:pt x="2851613" y="563454"/>
                </a:cubicBezTo>
                <a:cubicBezTo>
                  <a:pt x="3013290" y="442859"/>
                  <a:pt x="2803906" y="293109"/>
                  <a:pt x="2803906" y="293109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293620" y="6004485"/>
            <a:ext cx="533400" cy="22935"/>
          </a:xfrm>
          <a:custGeom>
            <a:avLst/>
            <a:gdLst>
              <a:gd name="connsiteX0" fmla="*/ 0 w 533400"/>
              <a:gd name="connsiteY0" fmla="*/ 7695 h 22935"/>
              <a:gd name="connsiteX1" fmla="*/ 137160 w 533400"/>
              <a:gd name="connsiteY1" fmla="*/ 15315 h 22935"/>
              <a:gd name="connsiteX2" fmla="*/ 327660 w 533400"/>
              <a:gd name="connsiteY2" fmla="*/ 75 h 22935"/>
              <a:gd name="connsiteX3" fmla="*/ 533400 w 533400"/>
              <a:gd name="connsiteY3" fmla="*/ 22935 h 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22935">
                <a:moveTo>
                  <a:pt x="0" y="7695"/>
                </a:moveTo>
                <a:cubicBezTo>
                  <a:pt x="41275" y="12140"/>
                  <a:pt x="82550" y="16585"/>
                  <a:pt x="137160" y="15315"/>
                </a:cubicBezTo>
                <a:cubicBezTo>
                  <a:pt x="191770" y="14045"/>
                  <a:pt x="261620" y="-1195"/>
                  <a:pt x="327660" y="75"/>
                </a:cubicBezTo>
                <a:cubicBezTo>
                  <a:pt x="393700" y="1345"/>
                  <a:pt x="533400" y="22935"/>
                  <a:pt x="533400" y="22935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6626"/>
            <a:ext cx="1274432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1744" y="386626"/>
            <a:ext cx="1535629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610" y="6579794"/>
            <a:ext cx="5547769" cy="27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18411"/>
            <a:ext cx="8322568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248246" y="1932632"/>
            <a:ext cx="1439811" cy="528142"/>
          </a:xfrm>
          <a:custGeom>
            <a:avLst/>
            <a:gdLst>
              <a:gd name="connsiteX0" fmla="*/ 394286 w 1439811"/>
              <a:gd name="connsiteY0" fmla="*/ 385996 h 528142"/>
              <a:gd name="connsiteX1" fmla="*/ 1249963 w 1439811"/>
              <a:gd name="connsiteY1" fmla="*/ 385996 h 528142"/>
              <a:gd name="connsiteX2" fmla="*/ 1375798 w 1439811"/>
              <a:gd name="connsiteY2" fmla="*/ 151104 h 528142"/>
              <a:gd name="connsiteX3" fmla="*/ 436231 w 1439811"/>
              <a:gd name="connsiteY3" fmla="*/ 102 h 528142"/>
              <a:gd name="connsiteX4" fmla="*/ 4 w 1439811"/>
              <a:gd name="connsiteY4" fmla="*/ 134326 h 528142"/>
              <a:gd name="connsiteX5" fmla="*/ 427842 w 1439811"/>
              <a:gd name="connsiteY5" fmla="*/ 495052 h 528142"/>
              <a:gd name="connsiteX6" fmla="*/ 620789 w 1439811"/>
              <a:gd name="connsiteY6" fmla="*/ 511830 h 5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11" h="528142">
                <a:moveTo>
                  <a:pt x="394286" y="385996"/>
                </a:moveTo>
                <a:cubicBezTo>
                  <a:pt x="740332" y="405570"/>
                  <a:pt x="1086378" y="425145"/>
                  <a:pt x="1249963" y="385996"/>
                </a:cubicBezTo>
                <a:cubicBezTo>
                  <a:pt x="1413548" y="346847"/>
                  <a:pt x="1511420" y="215420"/>
                  <a:pt x="1375798" y="151104"/>
                </a:cubicBezTo>
                <a:cubicBezTo>
                  <a:pt x="1240176" y="86788"/>
                  <a:pt x="665530" y="2898"/>
                  <a:pt x="436231" y="102"/>
                </a:cubicBezTo>
                <a:cubicBezTo>
                  <a:pt x="206932" y="-2694"/>
                  <a:pt x="1402" y="51834"/>
                  <a:pt x="4" y="134326"/>
                </a:cubicBezTo>
                <a:cubicBezTo>
                  <a:pt x="-1394" y="216818"/>
                  <a:pt x="324378" y="432135"/>
                  <a:pt x="427842" y="495052"/>
                </a:cubicBezTo>
                <a:cubicBezTo>
                  <a:pt x="531306" y="557969"/>
                  <a:pt x="620789" y="511830"/>
                  <a:pt x="620789" y="51183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42158" y="2104893"/>
            <a:ext cx="154584" cy="400972"/>
          </a:xfrm>
          <a:custGeom>
            <a:avLst/>
            <a:gdLst>
              <a:gd name="connsiteX0" fmla="*/ 0 w 154584"/>
              <a:gd name="connsiteY0" fmla="*/ 79511 h 400972"/>
              <a:gd name="connsiteX1" fmla="*/ 142613 w 154584"/>
              <a:gd name="connsiteY1" fmla="*/ 4010 h 400972"/>
              <a:gd name="connsiteX2" fmla="*/ 134224 w 154584"/>
              <a:gd name="connsiteY2" fmla="*/ 188568 h 400972"/>
              <a:gd name="connsiteX3" fmla="*/ 33556 w 154584"/>
              <a:gd name="connsiteY3" fmla="*/ 222123 h 400972"/>
              <a:gd name="connsiteX4" fmla="*/ 33556 w 154584"/>
              <a:gd name="connsiteY4" fmla="*/ 381514 h 400972"/>
              <a:gd name="connsiteX5" fmla="*/ 50334 w 154584"/>
              <a:gd name="connsiteY5" fmla="*/ 398292 h 4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84" h="400972">
                <a:moveTo>
                  <a:pt x="0" y="79511"/>
                </a:moveTo>
                <a:cubicBezTo>
                  <a:pt x="60121" y="32672"/>
                  <a:pt x="120242" y="-14166"/>
                  <a:pt x="142613" y="4010"/>
                </a:cubicBezTo>
                <a:cubicBezTo>
                  <a:pt x="164984" y="22186"/>
                  <a:pt x="152400" y="152216"/>
                  <a:pt x="134224" y="188568"/>
                </a:cubicBezTo>
                <a:cubicBezTo>
                  <a:pt x="116048" y="224920"/>
                  <a:pt x="50334" y="189965"/>
                  <a:pt x="33556" y="222123"/>
                </a:cubicBezTo>
                <a:cubicBezTo>
                  <a:pt x="16778" y="254281"/>
                  <a:pt x="30760" y="352153"/>
                  <a:pt x="33556" y="381514"/>
                </a:cubicBezTo>
                <a:cubicBezTo>
                  <a:pt x="36352" y="410875"/>
                  <a:pt x="50334" y="398292"/>
                  <a:pt x="50334" y="398292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357959">
            <a:off x="4150843" y="2196703"/>
            <a:ext cx="262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did my browser know that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is a valid cert?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84032" y="5502166"/>
            <a:ext cx="3428947" cy="1331285"/>
          </a:xfrm>
          <a:custGeom>
            <a:avLst/>
            <a:gdLst>
              <a:gd name="connsiteX0" fmla="*/ 2517659 w 2912891"/>
              <a:gd name="connsiteY0" fmla="*/ 396476 h 1072858"/>
              <a:gd name="connsiteX1" fmla="*/ 2199606 w 2912891"/>
              <a:gd name="connsiteY1" fmla="*/ 54570 h 1072858"/>
              <a:gd name="connsiteX2" fmla="*/ 179975 w 2912891"/>
              <a:gd name="connsiteY2" fmla="*/ 38668 h 1072858"/>
              <a:gd name="connsiteX3" fmla="*/ 108413 w 2912891"/>
              <a:gd name="connsiteY3" fmla="*/ 428282 h 1072858"/>
              <a:gd name="connsiteX4" fmla="*/ 267440 w 2912891"/>
              <a:gd name="connsiteY4" fmla="*/ 1000776 h 1072858"/>
              <a:gd name="connsiteX5" fmla="*/ 1833846 w 2912891"/>
              <a:gd name="connsiteY5" fmla="*/ 1016678 h 1072858"/>
              <a:gd name="connsiteX6" fmla="*/ 2851613 w 2912891"/>
              <a:gd name="connsiteY6" fmla="*/ 563454 h 1072858"/>
              <a:gd name="connsiteX7" fmla="*/ 2803906 w 2912891"/>
              <a:gd name="connsiteY7" fmla="*/ 293109 h 107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2891" h="1072858">
                <a:moveTo>
                  <a:pt x="2517659" y="396476"/>
                </a:moveTo>
                <a:cubicBezTo>
                  <a:pt x="2553439" y="255340"/>
                  <a:pt x="2589220" y="114205"/>
                  <a:pt x="2199606" y="54570"/>
                </a:cubicBezTo>
                <a:cubicBezTo>
                  <a:pt x="1809992" y="-5065"/>
                  <a:pt x="528507" y="-23617"/>
                  <a:pt x="179975" y="38668"/>
                </a:cubicBezTo>
                <a:cubicBezTo>
                  <a:pt x="-168557" y="100953"/>
                  <a:pt x="93836" y="267931"/>
                  <a:pt x="108413" y="428282"/>
                </a:cubicBezTo>
                <a:cubicBezTo>
                  <a:pt x="122990" y="588633"/>
                  <a:pt x="-20132" y="902710"/>
                  <a:pt x="267440" y="1000776"/>
                </a:cubicBezTo>
                <a:cubicBezTo>
                  <a:pt x="555012" y="1098842"/>
                  <a:pt x="1403150" y="1089565"/>
                  <a:pt x="1833846" y="1016678"/>
                </a:cubicBezTo>
                <a:cubicBezTo>
                  <a:pt x="2264542" y="943791"/>
                  <a:pt x="2689936" y="684049"/>
                  <a:pt x="2851613" y="563454"/>
                </a:cubicBezTo>
                <a:cubicBezTo>
                  <a:pt x="3013290" y="442859"/>
                  <a:pt x="2803906" y="293109"/>
                  <a:pt x="2803906" y="293109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142845" y="2437218"/>
            <a:ext cx="1359152" cy="3034291"/>
          </a:xfrm>
          <a:custGeom>
            <a:avLst/>
            <a:gdLst>
              <a:gd name="connsiteX0" fmla="*/ 877362 w 1359152"/>
              <a:gd name="connsiteY0" fmla="*/ 3033416 h 3034291"/>
              <a:gd name="connsiteX1" fmla="*/ 987721 w 1359152"/>
              <a:gd name="connsiteY1" fmla="*/ 2946706 h 3034291"/>
              <a:gd name="connsiteX2" fmla="*/ 1342445 w 1359152"/>
              <a:gd name="connsiteY2" fmla="*/ 2481623 h 3034291"/>
              <a:gd name="connsiteX3" fmla="*/ 388631 w 1359152"/>
              <a:gd name="connsiteY3" fmla="*/ 1291327 h 3034291"/>
              <a:gd name="connsiteX4" fmla="*/ 57555 w 1359152"/>
              <a:gd name="connsiteY4" fmla="*/ 69499 h 3034291"/>
              <a:gd name="connsiteX5" fmla="*/ 2376 w 1359152"/>
              <a:gd name="connsiteY5" fmla="*/ 298099 h 3034291"/>
              <a:gd name="connsiteX6" fmla="*/ 33907 w 1359152"/>
              <a:gd name="connsiteY6" fmla="*/ 6437 h 3034291"/>
              <a:gd name="connsiteX7" fmla="*/ 238858 w 1359152"/>
              <a:gd name="connsiteY7" fmla="*/ 124679 h 30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152" h="3034291">
                <a:moveTo>
                  <a:pt x="877362" y="3033416"/>
                </a:moveTo>
                <a:cubicBezTo>
                  <a:pt x="893784" y="3036043"/>
                  <a:pt x="910207" y="3038671"/>
                  <a:pt x="987721" y="2946706"/>
                </a:cubicBezTo>
                <a:cubicBezTo>
                  <a:pt x="1065235" y="2854741"/>
                  <a:pt x="1442293" y="2757519"/>
                  <a:pt x="1342445" y="2481623"/>
                </a:cubicBezTo>
                <a:cubicBezTo>
                  <a:pt x="1242597" y="2205726"/>
                  <a:pt x="602779" y="1693348"/>
                  <a:pt x="388631" y="1291327"/>
                </a:cubicBezTo>
                <a:cubicBezTo>
                  <a:pt x="174483" y="889306"/>
                  <a:pt x="121931" y="235037"/>
                  <a:pt x="57555" y="69499"/>
                </a:cubicBezTo>
                <a:cubicBezTo>
                  <a:pt x="-6821" y="-96039"/>
                  <a:pt x="6317" y="308609"/>
                  <a:pt x="2376" y="298099"/>
                </a:cubicBezTo>
                <a:cubicBezTo>
                  <a:pt x="-1565" y="287589"/>
                  <a:pt x="-5507" y="35340"/>
                  <a:pt x="33907" y="6437"/>
                </a:cubicBezTo>
                <a:cubicBezTo>
                  <a:pt x="73321" y="-22466"/>
                  <a:pt x="156089" y="51106"/>
                  <a:pt x="238858" y="124679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Commonwealth Bank of Australia has generated a key pair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 they passed a Certificate </a:t>
            </a:r>
            <a:r>
              <a:rPr lang="en-US" dirty="0"/>
              <a:t>S</a:t>
            </a:r>
            <a:r>
              <a:rPr lang="en-US" dirty="0" smtClean="0"/>
              <a:t>igning </a:t>
            </a:r>
            <a:r>
              <a:rPr lang="en-US" dirty="0"/>
              <a:t>R</a:t>
            </a:r>
            <a:r>
              <a:rPr lang="en-US" dirty="0" smtClean="0"/>
              <a:t>equest to a company called “Symantec” (together with money)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Symantec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also has a certain public key value </a:t>
            </a:r>
            <a:r>
              <a:rPr lang="en-US" dirty="0" smtClean="0"/>
              <a:t>(because </a:t>
            </a:r>
            <a:r>
              <a:rPr lang="en-US" dirty="0" smtClean="0"/>
              <a:t>it </a:t>
            </a:r>
            <a:r>
              <a:rPr lang="en-US" dirty="0" smtClean="0"/>
              <a:t>has been paid </a:t>
            </a:r>
            <a:r>
              <a:rPr lang="en-US" dirty="0" smtClean="0"/>
              <a:t>to do this!)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 if I can associate this public key with a connection then I have a high degree of confidence that I’ve connected to the “real”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also prepared to trust Symantec, and their certificate issuance processes, and that the certificates that they issue are always genuine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Commonwealth Bank of Australia has generated a key pair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 they passed a Certificate </a:t>
            </a:r>
            <a:r>
              <a:rPr lang="en-US" dirty="0"/>
              <a:t>S</a:t>
            </a:r>
            <a:r>
              <a:rPr lang="en-US" dirty="0" smtClean="0"/>
              <a:t>igning </a:t>
            </a:r>
            <a:r>
              <a:rPr lang="en-US" dirty="0"/>
              <a:t>R</a:t>
            </a:r>
            <a:r>
              <a:rPr lang="en-US" dirty="0" smtClean="0"/>
              <a:t>equest to a company called “Symantec” (together with money)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Symantec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also has a certain public key value </a:t>
            </a:r>
            <a:r>
              <a:rPr lang="en-US" dirty="0" smtClean="0"/>
              <a:t>(because </a:t>
            </a:r>
            <a:r>
              <a:rPr lang="en-US" dirty="0" smtClean="0"/>
              <a:t>it </a:t>
            </a:r>
            <a:r>
              <a:rPr lang="en-US" dirty="0" smtClean="0"/>
              <a:t>has been</a:t>
            </a:r>
            <a:r>
              <a:rPr lang="en-US" dirty="0" smtClean="0"/>
              <a:t> </a:t>
            </a:r>
            <a:r>
              <a:rPr lang="en-US" dirty="0" smtClean="0"/>
              <a:t>paid to do this!)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 if I can associate this public key with a connection then I have a high degree of confidence that I’ve connected to the “real”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also prepared to trust Symantec, and their certificate issuance processes, and that the certificates that they issue are always genuine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6200" y="4054039"/>
            <a:ext cx="8608063" cy="1162948"/>
          </a:xfrm>
          <a:custGeom>
            <a:avLst/>
            <a:gdLst>
              <a:gd name="connsiteX0" fmla="*/ 3675339 w 8612519"/>
              <a:gd name="connsiteY0" fmla="*/ 239936 h 1162948"/>
              <a:gd name="connsiteX1" fmla="*/ 3809563 w 8612519"/>
              <a:gd name="connsiteY1" fmla="*/ 181213 h 1162948"/>
              <a:gd name="connsiteX2" fmla="*/ 6661819 w 8612519"/>
              <a:gd name="connsiteY2" fmla="*/ 55378 h 1162948"/>
              <a:gd name="connsiteX3" fmla="*/ 8071170 w 8612519"/>
              <a:gd name="connsiteY3" fmla="*/ 30211 h 1162948"/>
              <a:gd name="connsiteX4" fmla="*/ 8549342 w 8612519"/>
              <a:gd name="connsiteY4" fmla="*/ 474828 h 1162948"/>
              <a:gd name="connsiteX5" fmla="*/ 6779265 w 8612519"/>
              <a:gd name="connsiteY5" fmla="*/ 1020112 h 1162948"/>
              <a:gd name="connsiteX6" fmla="*/ 2970663 w 8612519"/>
              <a:gd name="connsiteY6" fmla="*/ 1162725 h 1162948"/>
              <a:gd name="connsiteX7" fmla="*/ 177130 w 8612519"/>
              <a:gd name="connsiteY7" fmla="*/ 1036890 h 1162948"/>
              <a:gd name="connsiteX8" fmla="*/ 428799 w 8612519"/>
              <a:gd name="connsiteY8" fmla="*/ 525162 h 1162948"/>
              <a:gd name="connsiteX9" fmla="*/ 1594869 w 8612519"/>
              <a:gd name="connsiteY9" fmla="*/ 466439 h 1162948"/>
              <a:gd name="connsiteX10" fmla="*/ 3566282 w 8612519"/>
              <a:gd name="connsiteY10" fmla="*/ 390938 h 1162948"/>
              <a:gd name="connsiteX11" fmla="*/ 3725673 w 8612519"/>
              <a:gd name="connsiteY11" fmla="*/ 139268 h 116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519" h="1162948">
                <a:moveTo>
                  <a:pt x="3675339" y="239936"/>
                </a:moveTo>
                <a:cubicBezTo>
                  <a:pt x="3493577" y="225954"/>
                  <a:pt x="3311816" y="211973"/>
                  <a:pt x="3809563" y="181213"/>
                </a:cubicBezTo>
                <a:cubicBezTo>
                  <a:pt x="4307310" y="150453"/>
                  <a:pt x="5951551" y="80545"/>
                  <a:pt x="6661819" y="55378"/>
                </a:cubicBezTo>
                <a:cubicBezTo>
                  <a:pt x="7372087" y="30211"/>
                  <a:pt x="7756583" y="-39697"/>
                  <a:pt x="8071170" y="30211"/>
                </a:cubicBezTo>
                <a:cubicBezTo>
                  <a:pt x="8385757" y="100119"/>
                  <a:pt x="8764659" y="309845"/>
                  <a:pt x="8549342" y="474828"/>
                </a:cubicBezTo>
                <a:cubicBezTo>
                  <a:pt x="8334025" y="639811"/>
                  <a:pt x="7709045" y="905463"/>
                  <a:pt x="6779265" y="1020112"/>
                </a:cubicBezTo>
                <a:cubicBezTo>
                  <a:pt x="5849485" y="1134761"/>
                  <a:pt x="4071019" y="1159929"/>
                  <a:pt x="2970663" y="1162725"/>
                </a:cubicBezTo>
                <a:cubicBezTo>
                  <a:pt x="1870307" y="1165521"/>
                  <a:pt x="600774" y="1143151"/>
                  <a:pt x="177130" y="1036890"/>
                </a:cubicBezTo>
                <a:cubicBezTo>
                  <a:pt x="-246514" y="930629"/>
                  <a:pt x="192509" y="620237"/>
                  <a:pt x="428799" y="525162"/>
                </a:cubicBezTo>
                <a:cubicBezTo>
                  <a:pt x="665089" y="430087"/>
                  <a:pt x="1594869" y="466439"/>
                  <a:pt x="1594869" y="466439"/>
                </a:cubicBezTo>
                <a:cubicBezTo>
                  <a:pt x="2117783" y="444068"/>
                  <a:pt x="3211148" y="445467"/>
                  <a:pt x="3566282" y="390938"/>
                </a:cubicBezTo>
                <a:cubicBezTo>
                  <a:pt x="3921416" y="336409"/>
                  <a:pt x="3725673" y="139268"/>
                  <a:pt x="3725673" y="139268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42893">
            <a:off x="1383010" y="5745385"/>
            <a:ext cx="33441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Why should I trust them?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8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69" y="71511"/>
            <a:ext cx="7886700" cy="1325563"/>
          </a:xfrm>
        </p:spPr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3" y="1193006"/>
            <a:ext cx="5679346" cy="5608291"/>
          </a:xfrm>
        </p:spPr>
      </p:pic>
      <p:sp>
        <p:nvSpPr>
          <p:cNvPr id="7" name="TextBox 6"/>
          <p:cNvSpPr txBox="1"/>
          <p:nvPr/>
        </p:nvSpPr>
        <p:spPr>
          <a:xfrm>
            <a:off x="342379" y="3675432"/>
            <a:ext cx="21559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The cert I’m being asked to trust was issued by a certification authority that my browser already trusts – so I </a:t>
            </a:r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trust that cert!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2594" y="3008031"/>
            <a:ext cx="1040350" cy="151002"/>
          </a:xfrm>
          <a:custGeom>
            <a:avLst/>
            <a:gdLst>
              <a:gd name="connsiteX0" fmla="*/ 0 w 1040350"/>
              <a:gd name="connsiteY0" fmla="*/ 75501 h 151002"/>
              <a:gd name="connsiteX1" fmla="*/ 461395 w 1040350"/>
              <a:gd name="connsiteY1" fmla="*/ 67112 h 151002"/>
              <a:gd name="connsiteX2" fmla="*/ 1015068 w 1040350"/>
              <a:gd name="connsiteY2" fmla="*/ 50334 h 151002"/>
              <a:gd name="connsiteX3" fmla="*/ 796954 w 1040350"/>
              <a:gd name="connsiteY3" fmla="*/ 0 h 151002"/>
              <a:gd name="connsiteX4" fmla="*/ 1040235 w 1040350"/>
              <a:gd name="connsiteY4" fmla="*/ 50334 h 151002"/>
              <a:gd name="connsiteX5" fmla="*/ 822121 w 1040350"/>
              <a:gd name="connsiteY5" fmla="*/ 151002 h 1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50" h="151002">
                <a:moveTo>
                  <a:pt x="0" y="75501"/>
                </a:moveTo>
                <a:lnTo>
                  <a:pt x="461395" y="67112"/>
                </a:lnTo>
                <a:cubicBezTo>
                  <a:pt x="630573" y="62917"/>
                  <a:pt x="959142" y="61519"/>
                  <a:pt x="1015068" y="50334"/>
                </a:cubicBezTo>
                <a:cubicBezTo>
                  <a:pt x="1070994" y="39149"/>
                  <a:pt x="792760" y="0"/>
                  <a:pt x="796954" y="0"/>
                </a:cubicBezTo>
                <a:cubicBezTo>
                  <a:pt x="801148" y="0"/>
                  <a:pt x="1036041" y="25167"/>
                  <a:pt x="1040235" y="50334"/>
                </a:cubicBezTo>
                <a:cubicBezTo>
                  <a:pt x="1044429" y="75501"/>
                  <a:pt x="933275" y="113251"/>
                  <a:pt x="822121" y="151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99752" y="2861960"/>
            <a:ext cx="4536108" cy="292142"/>
          </a:xfrm>
          <a:custGeom>
            <a:avLst/>
            <a:gdLst>
              <a:gd name="connsiteX0" fmla="*/ 970969 w 4536108"/>
              <a:gd name="connsiteY0" fmla="*/ 44649 h 292142"/>
              <a:gd name="connsiteX1" fmla="*/ 909423 w 4536108"/>
              <a:gd name="connsiteY1" fmla="*/ 44649 h 292142"/>
              <a:gd name="connsiteX2" fmla="*/ 258793 w 4536108"/>
              <a:gd name="connsiteY2" fmla="*/ 97403 h 292142"/>
              <a:gd name="connsiteX3" fmla="*/ 346716 w 4536108"/>
              <a:gd name="connsiteY3" fmla="*/ 273249 h 292142"/>
              <a:gd name="connsiteX4" fmla="*/ 4268085 w 4536108"/>
              <a:gd name="connsiteY4" fmla="*/ 264457 h 292142"/>
              <a:gd name="connsiteX5" fmla="*/ 3977939 w 4536108"/>
              <a:gd name="connsiteY5" fmla="*/ 71026 h 292142"/>
              <a:gd name="connsiteX6" fmla="*/ 2272231 w 4536108"/>
              <a:gd name="connsiteY6" fmla="*/ 688 h 292142"/>
              <a:gd name="connsiteX7" fmla="*/ 566523 w 4536108"/>
              <a:gd name="connsiteY7" fmla="*/ 106195 h 2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108" h="292142">
                <a:moveTo>
                  <a:pt x="970969" y="44649"/>
                </a:moveTo>
                <a:cubicBezTo>
                  <a:pt x="999544" y="40253"/>
                  <a:pt x="909423" y="44649"/>
                  <a:pt x="909423" y="44649"/>
                </a:cubicBezTo>
                <a:cubicBezTo>
                  <a:pt x="790727" y="53441"/>
                  <a:pt x="352577" y="59303"/>
                  <a:pt x="258793" y="97403"/>
                </a:cubicBezTo>
                <a:cubicBezTo>
                  <a:pt x="165008" y="135503"/>
                  <a:pt x="-321499" y="245407"/>
                  <a:pt x="346716" y="273249"/>
                </a:cubicBezTo>
                <a:cubicBezTo>
                  <a:pt x="1014931" y="301091"/>
                  <a:pt x="3662881" y="298161"/>
                  <a:pt x="4268085" y="264457"/>
                </a:cubicBezTo>
                <a:cubicBezTo>
                  <a:pt x="4873289" y="230753"/>
                  <a:pt x="4310581" y="114988"/>
                  <a:pt x="3977939" y="71026"/>
                </a:cubicBezTo>
                <a:cubicBezTo>
                  <a:pt x="3645297" y="27064"/>
                  <a:pt x="2840800" y="-5173"/>
                  <a:pt x="2272231" y="688"/>
                </a:cubicBezTo>
                <a:cubicBezTo>
                  <a:pt x="1703662" y="6549"/>
                  <a:pt x="566523" y="106195"/>
                  <a:pt x="566523" y="1061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Trust or Local Credulity</a:t>
            </a:r>
            <a:r>
              <a:rPr lang="en-US" sz="3100" dirty="0" smtClean="0"/>
              <a:t>*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2" y="5966460"/>
            <a:ext cx="2392723" cy="74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71" y="6080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7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</a:t>
            </a:r>
            <a:r>
              <a:rPr lang="en-US" b="1" dirty="0" smtClean="0"/>
              <a:t>know</a:t>
            </a:r>
            <a:r>
              <a:rPr lang="en-US" dirty="0" smtClean="0"/>
              <a:t>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3065952"/>
            <a:ext cx="4510048" cy="3547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17069" b="80872"/>
          <a:stretch/>
        </p:blipFill>
        <p:spPr>
          <a:xfrm>
            <a:off x="320561" y="3961836"/>
            <a:ext cx="8045772" cy="2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Credulity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b="1223"/>
          <a:stretch/>
        </p:blipFill>
        <p:spPr>
          <a:xfrm>
            <a:off x="4243333" y="2865937"/>
            <a:ext cx="4204881" cy="330166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344418" y="2584923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11331" y="2004301"/>
            <a:ext cx="1650190" cy="2620108"/>
          </a:xfrm>
          <a:custGeom>
            <a:avLst/>
            <a:gdLst>
              <a:gd name="connsiteX0" fmla="*/ 0 w 1585324"/>
              <a:gd name="connsiteY0" fmla="*/ 546381 h 2955601"/>
              <a:gd name="connsiteX1" fmla="*/ 1040234 w 1585324"/>
              <a:gd name="connsiteY1" fmla="*/ 1097 h 2955601"/>
              <a:gd name="connsiteX2" fmla="*/ 1568741 w 1585324"/>
              <a:gd name="connsiteY2" fmla="*/ 672216 h 2955601"/>
              <a:gd name="connsiteX3" fmla="*/ 1459684 w 1585324"/>
              <a:gd name="connsiteY3" fmla="*/ 2761075 h 2955601"/>
              <a:gd name="connsiteX4" fmla="*/ 1535185 w 1585324"/>
              <a:gd name="connsiteY4" fmla="*/ 2853354 h 2955601"/>
              <a:gd name="connsiteX5" fmla="*/ 1451295 w 1585324"/>
              <a:gd name="connsiteY5" fmla="*/ 2954021 h 2955601"/>
              <a:gd name="connsiteX6" fmla="*/ 1241570 w 1585324"/>
              <a:gd name="connsiteY6" fmla="*/ 2769464 h 295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324" h="2955601">
                <a:moveTo>
                  <a:pt x="0" y="546381"/>
                </a:moveTo>
                <a:cubicBezTo>
                  <a:pt x="389388" y="263253"/>
                  <a:pt x="778777" y="-19875"/>
                  <a:pt x="1040234" y="1097"/>
                </a:cubicBezTo>
                <a:cubicBezTo>
                  <a:pt x="1301691" y="22069"/>
                  <a:pt x="1498833" y="212220"/>
                  <a:pt x="1568741" y="672216"/>
                </a:cubicBezTo>
                <a:cubicBezTo>
                  <a:pt x="1638649" y="1132212"/>
                  <a:pt x="1465277" y="2397552"/>
                  <a:pt x="1459684" y="2761075"/>
                </a:cubicBezTo>
                <a:cubicBezTo>
                  <a:pt x="1454091" y="3124598"/>
                  <a:pt x="1536583" y="2821196"/>
                  <a:pt x="1535185" y="2853354"/>
                </a:cubicBezTo>
                <a:cubicBezTo>
                  <a:pt x="1533787" y="2885512"/>
                  <a:pt x="1500231" y="2968003"/>
                  <a:pt x="1451295" y="2954021"/>
                </a:cubicBezTo>
                <a:cubicBezTo>
                  <a:pt x="1402359" y="2940039"/>
                  <a:pt x="1321964" y="2854751"/>
                  <a:pt x="1241570" y="276946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67792" y="4601548"/>
            <a:ext cx="4481928" cy="670986"/>
          </a:xfrm>
          <a:custGeom>
            <a:avLst/>
            <a:gdLst>
              <a:gd name="connsiteX0" fmla="*/ 829551 w 4481928"/>
              <a:gd name="connsiteY0" fmla="*/ 113336 h 670986"/>
              <a:gd name="connsiteX1" fmla="*/ 762439 w 4481928"/>
              <a:gd name="connsiteY1" fmla="*/ 113336 h 670986"/>
              <a:gd name="connsiteX2" fmla="*/ 99708 w 4481928"/>
              <a:gd name="connsiteY2" fmla="*/ 96558 h 670986"/>
              <a:gd name="connsiteX3" fmla="*/ 57763 w 4481928"/>
              <a:gd name="connsiteY3" fmla="*/ 398561 h 670986"/>
              <a:gd name="connsiteX4" fmla="*/ 250710 w 4481928"/>
              <a:gd name="connsiteY4" fmla="*/ 667009 h 670986"/>
              <a:gd name="connsiteX5" fmla="*/ 2658351 w 4481928"/>
              <a:gd name="connsiteY5" fmla="*/ 566341 h 670986"/>
              <a:gd name="connsiteX6" fmla="*/ 3891532 w 4481928"/>
              <a:gd name="connsiteY6" fmla="*/ 524396 h 670986"/>
              <a:gd name="connsiteX7" fmla="*/ 4420039 w 4481928"/>
              <a:gd name="connsiteY7" fmla="*/ 516007 h 670986"/>
              <a:gd name="connsiteX8" fmla="*/ 4436817 w 4481928"/>
              <a:gd name="connsiteY8" fmla="*/ 172058 h 670986"/>
              <a:gd name="connsiteX9" fmla="*/ 4109646 w 4481928"/>
              <a:gd name="connsiteY9" fmla="*/ 4279 h 670986"/>
              <a:gd name="connsiteX10" fmla="*/ 1156721 w 4481928"/>
              <a:gd name="connsiteY10" fmla="*/ 46224 h 670986"/>
              <a:gd name="connsiteX11" fmla="*/ 703716 w 4481928"/>
              <a:gd name="connsiteY11" fmla="*/ 54613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928" h="670986">
                <a:moveTo>
                  <a:pt x="829551" y="113336"/>
                </a:moveTo>
                <a:cubicBezTo>
                  <a:pt x="856815" y="114734"/>
                  <a:pt x="762439" y="113336"/>
                  <a:pt x="762439" y="113336"/>
                </a:cubicBezTo>
                <a:cubicBezTo>
                  <a:pt x="640798" y="110540"/>
                  <a:pt x="217154" y="49021"/>
                  <a:pt x="99708" y="96558"/>
                </a:cubicBezTo>
                <a:cubicBezTo>
                  <a:pt x="-17738" y="144095"/>
                  <a:pt x="32596" y="303486"/>
                  <a:pt x="57763" y="398561"/>
                </a:cubicBezTo>
                <a:cubicBezTo>
                  <a:pt x="82930" y="493636"/>
                  <a:pt x="-182721" y="639046"/>
                  <a:pt x="250710" y="667009"/>
                </a:cubicBezTo>
                <a:cubicBezTo>
                  <a:pt x="684141" y="694972"/>
                  <a:pt x="2658351" y="566341"/>
                  <a:pt x="2658351" y="566341"/>
                </a:cubicBezTo>
                <a:lnTo>
                  <a:pt x="3891532" y="524396"/>
                </a:lnTo>
                <a:cubicBezTo>
                  <a:pt x="4185147" y="516007"/>
                  <a:pt x="4329158" y="574730"/>
                  <a:pt x="4420039" y="516007"/>
                </a:cubicBezTo>
                <a:cubicBezTo>
                  <a:pt x="4510920" y="457284"/>
                  <a:pt x="4488549" y="257346"/>
                  <a:pt x="4436817" y="172058"/>
                </a:cubicBezTo>
                <a:cubicBezTo>
                  <a:pt x="4385085" y="86770"/>
                  <a:pt x="4656329" y="25251"/>
                  <a:pt x="4109646" y="4279"/>
                </a:cubicBezTo>
                <a:cubicBezTo>
                  <a:pt x="3562963" y="-16693"/>
                  <a:pt x="1156721" y="46224"/>
                  <a:pt x="1156721" y="46224"/>
                </a:cubicBezTo>
                <a:lnTo>
                  <a:pt x="703716" y="5461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Credulity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59" y="1384183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</a:t>
            </a:r>
            <a:r>
              <a:rPr lang="en-US" smtClean="0"/>
              <a:t>all trustable?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38367" y="2781779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46" y="3972672"/>
            <a:ext cx="3752154" cy="2508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46" y="3775685"/>
            <a:ext cx="3706695" cy="21264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917593" y="2666177"/>
            <a:ext cx="1926170" cy="2867767"/>
          </a:xfrm>
          <a:custGeom>
            <a:avLst/>
            <a:gdLst>
              <a:gd name="connsiteX0" fmla="*/ 0 w 1926170"/>
              <a:gd name="connsiteY0" fmla="*/ 228723 h 2867767"/>
              <a:gd name="connsiteX1" fmla="*/ 175846 w 1926170"/>
              <a:gd name="connsiteY1" fmla="*/ 114423 h 2867767"/>
              <a:gd name="connsiteX2" fmla="*/ 729762 w 1926170"/>
              <a:gd name="connsiteY2" fmla="*/ 114423 h 2867767"/>
              <a:gd name="connsiteX3" fmla="*/ 1644162 w 1926170"/>
              <a:gd name="connsiteY3" fmla="*/ 1600323 h 2867767"/>
              <a:gd name="connsiteX4" fmla="*/ 1776046 w 1926170"/>
              <a:gd name="connsiteY4" fmla="*/ 2822454 h 2867767"/>
              <a:gd name="connsiteX5" fmla="*/ 1925515 w 1926170"/>
              <a:gd name="connsiteY5" fmla="*/ 2629023 h 2867767"/>
              <a:gd name="connsiteX6" fmla="*/ 1714500 w 1926170"/>
              <a:gd name="connsiteY6" fmla="*/ 2857623 h 2867767"/>
              <a:gd name="connsiteX7" fmla="*/ 1635369 w 1926170"/>
              <a:gd name="connsiteY7" fmla="*/ 2593854 h 28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170" h="2867767">
                <a:moveTo>
                  <a:pt x="0" y="228723"/>
                </a:moveTo>
                <a:cubicBezTo>
                  <a:pt x="27109" y="181098"/>
                  <a:pt x="54219" y="133473"/>
                  <a:pt x="175846" y="114423"/>
                </a:cubicBezTo>
                <a:cubicBezTo>
                  <a:pt x="297473" y="95373"/>
                  <a:pt x="485043" y="-133227"/>
                  <a:pt x="729762" y="114423"/>
                </a:cubicBezTo>
                <a:cubicBezTo>
                  <a:pt x="974481" y="362073"/>
                  <a:pt x="1469781" y="1148985"/>
                  <a:pt x="1644162" y="1600323"/>
                </a:cubicBezTo>
                <a:cubicBezTo>
                  <a:pt x="1818543" y="2051661"/>
                  <a:pt x="1729154" y="2651004"/>
                  <a:pt x="1776046" y="2822454"/>
                </a:cubicBezTo>
                <a:cubicBezTo>
                  <a:pt x="1822938" y="2993904"/>
                  <a:pt x="1935773" y="2623162"/>
                  <a:pt x="1925515" y="2629023"/>
                </a:cubicBezTo>
                <a:cubicBezTo>
                  <a:pt x="1915257" y="2634885"/>
                  <a:pt x="1762858" y="2863484"/>
                  <a:pt x="1714500" y="2857623"/>
                </a:cubicBezTo>
                <a:cubicBezTo>
                  <a:pt x="1666142" y="2851762"/>
                  <a:pt x="1635369" y="2593854"/>
                  <a:pt x="1635369" y="259385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35165" y="5357581"/>
            <a:ext cx="2369769" cy="1285871"/>
          </a:xfrm>
          <a:custGeom>
            <a:avLst/>
            <a:gdLst>
              <a:gd name="connsiteX0" fmla="*/ 1462511 w 2369769"/>
              <a:gd name="connsiteY0" fmla="*/ 747678 h 833791"/>
              <a:gd name="connsiteX1" fmla="*/ 2095557 w 2369769"/>
              <a:gd name="connsiteY1" fmla="*/ 738885 h 833791"/>
              <a:gd name="connsiteX2" fmla="*/ 2359327 w 2369769"/>
              <a:gd name="connsiteY2" fmla="*/ 686131 h 833791"/>
              <a:gd name="connsiteX3" fmla="*/ 2262611 w 2369769"/>
              <a:gd name="connsiteY3" fmla="*/ 141008 h 833791"/>
              <a:gd name="connsiteX4" fmla="*/ 1770242 w 2369769"/>
              <a:gd name="connsiteY4" fmla="*/ 61878 h 833791"/>
              <a:gd name="connsiteX5" fmla="*/ 99703 w 2369769"/>
              <a:gd name="connsiteY5" fmla="*/ 53085 h 833791"/>
              <a:gd name="connsiteX6" fmla="*/ 310719 w 2369769"/>
              <a:gd name="connsiteY6" fmla="*/ 765262 h 833791"/>
              <a:gd name="connsiteX7" fmla="*/ 1304250 w 2369769"/>
              <a:gd name="connsiteY7" fmla="*/ 765262 h 8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769" h="833791">
                <a:moveTo>
                  <a:pt x="1462511" y="747678"/>
                </a:moveTo>
                <a:cubicBezTo>
                  <a:pt x="1704299" y="748410"/>
                  <a:pt x="1946088" y="749143"/>
                  <a:pt x="2095557" y="738885"/>
                </a:cubicBezTo>
                <a:cubicBezTo>
                  <a:pt x="2245026" y="728627"/>
                  <a:pt x="2331485" y="785777"/>
                  <a:pt x="2359327" y="686131"/>
                </a:cubicBezTo>
                <a:cubicBezTo>
                  <a:pt x="2387169" y="586485"/>
                  <a:pt x="2360792" y="245050"/>
                  <a:pt x="2262611" y="141008"/>
                </a:cubicBezTo>
                <a:cubicBezTo>
                  <a:pt x="2164430" y="36966"/>
                  <a:pt x="2130727" y="76532"/>
                  <a:pt x="1770242" y="61878"/>
                </a:cubicBezTo>
                <a:cubicBezTo>
                  <a:pt x="1409757" y="47224"/>
                  <a:pt x="342957" y="-64146"/>
                  <a:pt x="99703" y="53085"/>
                </a:cubicBezTo>
                <a:cubicBezTo>
                  <a:pt x="-143551" y="170316"/>
                  <a:pt x="109961" y="646566"/>
                  <a:pt x="310719" y="765262"/>
                </a:cubicBezTo>
                <a:cubicBezTo>
                  <a:pt x="511477" y="883958"/>
                  <a:pt x="907863" y="824610"/>
                  <a:pt x="1304250" y="76526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487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But my </a:t>
            </a:r>
            <a:r>
              <a:rPr lang="en-US" smtClean="0"/>
              <a:t>bank uses </a:t>
            </a:r>
            <a:r>
              <a:rPr lang="en-US" dirty="0" smtClean="0"/>
              <a:t>Symantec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s their Certificate Authority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Symantec NEVER lie in the certificates they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1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hardly ever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1"/>
          <a:stretch/>
        </p:blipFill>
        <p:spPr>
          <a:xfrm>
            <a:off x="319430" y="2181803"/>
            <a:ext cx="4568517" cy="160643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40" y="3741489"/>
            <a:ext cx="3290334" cy="28983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3333" y="4729022"/>
            <a:ext cx="4064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arstechnica.com</a:t>
            </a:r>
            <a:r>
              <a:rPr lang="en-US" dirty="0"/>
              <a:t>/security/2017/01/already-on-probation-symantec-issues-more-illegit-https-certificates/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9"/>
          <a:stretch/>
        </p:blipFill>
        <p:spPr>
          <a:xfrm>
            <a:off x="319430" y="3788233"/>
            <a:ext cx="4568517" cy="6793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7236" y="2291938"/>
            <a:ext cx="3100711" cy="385948"/>
          </a:xfrm>
          <a:prstGeom prst="rect">
            <a:avLst/>
          </a:prstGeom>
          <a:solidFill>
            <a:srgbClr val="F0F1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With unpleasant consequences when it all goes wrong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661">
            <a:off x="554132" y="1822834"/>
            <a:ext cx="7286488" cy="5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035623" y="5956299"/>
            <a:ext cx="3228975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</p:spTree>
    <p:extLst>
      <p:ext uri="{BB962C8B-B14F-4D97-AF65-F5344CB8AC3E}">
        <p14:creationId xmlns:p14="http://schemas.microsoft.com/office/powerpoint/2010/main" val="69736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That means that your browser may allow ANY CA to be used to validate a certificate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06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That means that your browser may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29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292115" y="2127747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/>
          <a:stretch/>
        </p:blipFill>
        <p:spPr>
          <a:xfrm>
            <a:off x="5220154" y="3331435"/>
            <a:ext cx="1795056" cy="1807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329" y="3315477"/>
            <a:ext cx="426382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Here’s a lock – it might be the lock on your front door for all I know.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lock might LOOK secure, but don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’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 worry – literally ANY key will open it!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0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1628800"/>
            <a:ext cx="8352928" cy="45651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no incentive for quality in the CA marketplace</a:t>
            </a:r>
          </a:p>
          <a:p>
            <a:r>
              <a:rPr lang="en-US" dirty="0" smtClean="0"/>
              <a:t>Why pay more for any certificate when the entire CA structure is only as strong as the weakest CA</a:t>
            </a:r>
          </a:p>
          <a:p>
            <a:r>
              <a:rPr lang="en-US" dirty="0" smtClean="0"/>
              <a:t>And you browser trusts a LOT of CAs!</a:t>
            </a:r>
          </a:p>
          <a:p>
            <a:pPr lvl="1"/>
            <a:r>
              <a:rPr lang="en-US" dirty="0" smtClean="0"/>
              <a:t>About 60 – 100 CA’s</a:t>
            </a:r>
          </a:p>
          <a:p>
            <a:pPr lvl="1"/>
            <a:r>
              <a:rPr lang="en-US" dirty="0" smtClean="0"/>
              <a:t>About 1,500 Subordinate </a:t>
            </a:r>
            <a:r>
              <a:rPr lang="en-US" dirty="0"/>
              <a:t>R</a:t>
            </a:r>
            <a:r>
              <a:rPr lang="en-US" dirty="0" smtClean="0"/>
              <a:t>A’s</a:t>
            </a:r>
          </a:p>
          <a:p>
            <a:pPr lvl="1"/>
            <a:r>
              <a:rPr lang="en-US" dirty="0" smtClean="0"/>
              <a:t>Operated by 650 different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66972" y="5934670"/>
            <a:ext cx="6822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See the EFF SSL observatory</a:t>
            </a:r>
            <a:b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http://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www.eff.org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/files/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DefconSSLiverse.pdf</a:t>
            </a: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2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640" y="3009900"/>
            <a:ext cx="3669594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My Bank’s web site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Or at least I think its my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bank because it looks a bit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familiar and there is a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green icon of a lock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 So it HAS to be my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bank </a:t>
            </a:r>
            <a:r>
              <a:rPr lang="mr-IN" dirty="0" smtClean="0"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hasn’t it?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9552" y="2979761"/>
            <a:ext cx="121010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9" r="36423" b="85500"/>
          <a:stretch/>
        </p:blipFill>
        <p:spPr>
          <a:xfrm>
            <a:off x="622737" y="3961836"/>
            <a:ext cx="4808483" cy="172951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636786" y="3791067"/>
            <a:ext cx="3051509" cy="690447"/>
          </a:xfrm>
          <a:custGeom>
            <a:avLst/>
            <a:gdLst>
              <a:gd name="connsiteX0" fmla="*/ 1602070 w 3051509"/>
              <a:gd name="connsiteY0" fmla="*/ 88724 h 690447"/>
              <a:gd name="connsiteX1" fmla="*/ 388567 w 3051509"/>
              <a:gd name="connsiteY1" fmla="*/ 45995 h 690447"/>
              <a:gd name="connsiteX2" fmla="*/ 72373 w 3051509"/>
              <a:gd name="connsiteY2" fmla="*/ 652746 h 690447"/>
              <a:gd name="connsiteX3" fmla="*/ 1610616 w 3051509"/>
              <a:gd name="connsiteY3" fmla="*/ 618563 h 690447"/>
              <a:gd name="connsiteX4" fmla="*/ 2832664 w 3051509"/>
              <a:gd name="connsiteY4" fmla="*/ 558742 h 690447"/>
              <a:gd name="connsiteX5" fmla="*/ 2926668 w 3051509"/>
              <a:gd name="connsiteY5" fmla="*/ 225456 h 690447"/>
              <a:gd name="connsiteX6" fmla="*/ 1516612 w 3051509"/>
              <a:gd name="connsiteY6" fmla="*/ 199819 h 690447"/>
              <a:gd name="connsiteX7" fmla="*/ 1038048 w 3051509"/>
              <a:gd name="connsiteY7" fmla="*/ 131453 h 69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509" h="690447">
                <a:moveTo>
                  <a:pt x="1602070" y="88724"/>
                </a:moveTo>
                <a:cubicBezTo>
                  <a:pt x="1122793" y="20357"/>
                  <a:pt x="643516" y="-48009"/>
                  <a:pt x="388567" y="45995"/>
                </a:cubicBezTo>
                <a:cubicBezTo>
                  <a:pt x="133618" y="139999"/>
                  <a:pt x="-131302" y="557318"/>
                  <a:pt x="72373" y="652746"/>
                </a:cubicBezTo>
                <a:cubicBezTo>
                  <a:pt x="276048" y="748174"/>
                  <a:pt x="1150567" y="634230"/>
                  <a:pt x="1610616" y="618563"/>
                </a:cubicBezTo>
                <a:cubicBezTo>
                  <a:pt x="2070665" y="602896"/>
                  <a:pt x="2613322" y="624260"/>
                  <a:pt x="2832664" y="558742"/>
                </a:cubicBezTo>
                <a:cubicBezTo>
                  <a:pt x="3052006" y="493224"/>
                  <a:pt x="3146010" y="285276"/>
                  <a:pt x="2926668" y="225456"/>
                </a:cubicBezTo>
                <a:cubicBezTo>
                  <a:pt x="2707326" y="165636"/>
                  <a:pt x="1831382" y="215486"/>
                  <a:pt x="1516612" y="199819"/>
                </a:cubicBezTo>
                <a:cubicBezTo>
                  <a:pt x="1201842" y="184152"/>
                  <a:pt x="1038048" y="131453"/>
                  <a:pt x="1038048" y="13145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32" y="41887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17" y="3907130"/>
            <a:ext cx="2998564" cy="232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 rot="20812875">
            <a:off x="6812249" y="4448523"/>
            <a:ext cx="1772728" cy="110108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Cheap!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11912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6279" y="4357144"/>
            <a:ext cx="214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www.letsencrypt.org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77" y="2746032"/>
            <a:ext cx="4780655" cy="15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8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6279" y="4357144"/>
            <a:ext cx="214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www.letsencrypt.org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77" y="2746032"/>
            <a:ext cx="4780655" cy="155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58641">
            <a:off x="1308436" y="3483057"/>
            <a:ext cx="6000750" cy="1938992"/>
          </a:xfrm>
          <a:prstGeom prst="rect">
            <a:avLst/>
          </a:prstGeom>
          <a:solidFill>
            <a:srgbClr val="FFFFFF">
              <a:alpha val="8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Will the automation of the Cert Issuance coupled with a totally free service make the overall environment more or less secure?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We’re probably going to find out real soon!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3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code.google.com/p/chromium/codesearch#chromium/src/net/http/transport_security_state_static.json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1" y="3813480"/>
            <a:ext cx="5749080" cy="30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7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code.google.com/p/chromium/codesearch#chromium/src/net/http/transport_security_state_static.json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1" y="3813480"/>
            <a:ext cx="5749080" cy="304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8641">
            <a:off x="1206704" y="3035854"/>
            <a:ext cx="6730593" cy="6463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Its not a totally insane idea -- until you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realise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that it appears to be completely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unscaleable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!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C:  Use the DNS!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888457"/>
            <a:ext cx="53721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0" y="6319713"/>
            <a:ext cx="2017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</a:t>
            </a:r>
            <a:r>
              <a:rPr lang="en-US" sz="1400" smtClean="0"/>
              <a:t>afepress.com</a:t>
            </a:r>
            <a:r>
              <a:rPr lang="en-US" sz="1400" dirty="0" smtClean="0"/>
              <a:t>/</a:t>
            </a:r>
            <a:r>
              <a:rPr lang="en-US" sz="1400" dirty="0" err="1" smtClean="0"/>
              <a:t>nxdomain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571683" y="4449262"/>
            <a:ext cx="2356575" cy="509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2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Seriously </a:t>
            </a:r>
            <a:r>
              <a:rPr lang="mr-IN" dirty="0" smtClean="0"/>
              <a:t>…</a:t>
            </a:r>
            <a:r>
              <a:rPr lang="en-US" dirty="0" smtClean="0"/>
              <a:t> just use the DNS Luke!</a:t>
            </a:r>
            <a:r>
              <a:rPr lang="en-US" sz="2700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8921" y="6520441"/>
            <a:ext cx="40350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Ok, that was a cheap shot </a:t>
            </a:r>
            <a:r>
              <a:rPr lang="mr-IN" sz="1050" dirty="0" smtClean="0"/>
              <a:t>–</a:t>
            </a:r>
            <a:r>
              <a:rPr lang="en-US" sz="1050" dirty="0" smtClean="0"/>
              <a:t> my apologies to the Star Wars franchise!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37008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 (pinning record)?</a:t>
            </a:r>
          </a:p>
        </p:txBody>
      </p:sp>
    </p:spTree>
    <p:extLst>
      <p:ext uri="{BB962C8B-B14F-4D97-AF65-F5344CB8AC3E}">
        <p14:creationId xmlns:p14="http://schemas.microsoft.com/office/powerpoint/2010/main" val="178437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</p:txBody>
      </p:sp>
    </p:spTree>
    <p:extLst>
      <p:ext uri="{BB962C8B-B14F-4D97-AF65-F5344CB8AC3E}">
        <p14:creationId xmlns:p14="http://schemas.microsoft.com/office/powerpoint/2010/main" val="30273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222" y="1766902"/>
            <a:ext cx="5287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Me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i="1" dirty="0" smtClean="0"/>
              <a:t>DNS Query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www.commbank.com.au?</a:t>
            </a:r>
          </a:p>
          <a:p>
            <a:pPr marL="0" indent="0" algn="r">
              <a:buNone/>
            </a:pPr>
            <a:r>
              <a:rPr lang="en-US" sz="2000" i="1" dirty="0" smtClean="0"/>
              <a:t>DNS Response:</a:t>
            </a:r>
          </a:p>
          <a:p>
            <a:pPr marL="0" indent="0" algn="r">
              <a:buNone/>
            </a:pPr>
            <a:r>
              <a:rPr lang="en-US" sz="2000" dirty="0" smtClean="0"/>
              <a:t>104.97.235.12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TCP Session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     TCP Connect 104.97.235.12, port 443 </a:t>
            </a:r>
          </a:p>
          <a:p>
            <a:pPr marL="0" indent="0" algn="r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-1030" b="9116"/>
          <a:stretch/>
        </p:blipFill>
        <p:spPr>
          <a:xfrm>
            <a:off x="683568" y="1700808"/>
            <a:ext cx="1110817" cy="86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988840"/>
            <a:ext cx="908538" cy="90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437112"/>
            <a:ext cx="908538" cy="908538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5580112" y="2276872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436096" y="4581128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</p:txBody>
      </p:sp>
    </p:spTree>
    <p:extLst>
      <p:ext uri="{BB962C8B-B14F-4D97-AF65-F5344CB8AC3E}">
        <p14:creationId xmlns:p14="http://schemas.microsoft.com/office/powerpoint/2010/main" val="712721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hash of the domain name public key?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hash of the domain name subject public key info? </a:t>
            </a:r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465" y="509636"/>
            <a:ext cx="9144000" cy="6860158"/>
          </a:xfrm>
          <a:prstGeom prst="rect">
            <a:avLst/>
          </a:prstGeom>
          <a:solidFill>
            <a:srgbClr val="FFFFFF">
              <a:alpha val="6862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639711">
            <a:off x="725350" y="3338109"/>
            <a:ext cx="55787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Who needs CA’s anyway?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4112" r="49136" b="16586"/>
          <a:stretch/>
        </p:blipFill>
        <p:spPr>
          <a:xfrm>
            <a:off x="749590" y="5399377"/>
            <a:ext cx="1582437" cy="932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42254" r="5292" b="25654"/>
          <a:stretch/>
        </p:blipFill>
        <p:spPr>
          <a:xfrm>
            <a:off x="5158315" y="4459977"/>
            <a:ext cx="2936274" cy="125193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38899" y="5537171"/>
            <a:ext cx="1495203" cy="719762"/>
          </a:xfrm>
          <a:custGeom>
            <a:avLst/>
            <a:gdLst>
              <a:gd name="connsiteX0" fmla="*/ 59307 w 1495203"/>
              <a:gd name="connsiteY0" fmla="*/ 615801 h 719762"/>
              <a:gd name="connsiteX1" fmla="*/ 110581 w 1495203"/>
              <a:gd name="connsiteY1" fmla="*/ 684167 h 719762"/>
              <a:gd name="connsiteX2" fmla="*/ 1067710 w 1495203"/>
              <a:gd name="connsiteY2" fmla="*/ 675622 h 719762"/>
              <a:gd name="connsiteX3" fmla="*/ 1495000 w 1495203"/>
              <a:gd name="connsiteY3" fmla="*/ 154328 h 719762"/>
              <a:gd name="connsiteX4" fmla="*/ 1110439 w 1495203"/>
              <a:gd name="connsiteY4" fmla="*/ 504 h 719762"/>
              <a:gd name="connsiteX5" fmla="*/ 230222 w 1495203"/>
              <a:gd name="connsiteY5" fmla="*/ 120145 h 719762"/>
              <a:gd name="connsiteX6" fmla="*/ 366955 w 1495203"/>
              <a:gd name="connsiteY6" fmla="*/ 496160 h 7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03" h="719762">
                <a:moveTo>
                  <a:pt x="59307" y="615801"/>
                </a:moveTo>
                <a:cubicBezTo>
                  <a:pt x="910" y="644999"/>
                  <a:pt x="-57486" y="674197"/>
                  <a:pt x="110581" y="684167"/>
                </a:cubicBezTo>
                <a:cubicBezTo>
                  <a:pt x="278648" y="694137"/>
                  <a:pt x="836974" y="763928"/>
                  <a:pt x="1067710" y="675622"/>
                </a:cubicBezTo>
                <a:cubicBezTo>
                  <a:pt x="1298446" y="587316"/>
                  <a:pt x="1487879" y="266848"/>
                  <a:pt x="1495000" y="154328"/>
                </a:cubicBezTo>
                <a:cubicBezTo>
                  <a:pt x="1502121" y="41808"/>
                  <a:pt x="1321235" y="6201"/>
                  <a:pt x="1110439" y="504"/>
                </a:cubicBezTo>
                <a:cubicBezTo>
                  <a:pt x="899643" y="-5193"/>
                  <a:pt x="354136" y="37536"/>
                  <a:pt x="230222" y="120145"/>
                </a:cubicBezTo>
                <a:cubicBezTo>
                  <a:pt x="106308" y="202754"/>
                  <a:pt x="236631" y="349457"/>
                  <a:pt x="366955" y="4961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85354" y="5268504"/>
            <a:ext cx="1495203" cy="719762"/>
          </a:xfrm>
          <a:custGeom>
            <a:avLst/>
            <a:gdLst>
              <a:gd name="connsiteX0" fmla="*/ 59307 w 1495203"/>
              <a:gd name="connsiteY0" fmla="*/ 615801 h 719762"/>
              <a:gd name="connsiteX1" fmla="*/ 110581 w 1495203"/>
              <a:gd name="connsiteY1" fmla="*/ 684167 h 719762"/>
              <a:gd name="connsiteX2" fmla="*/ 1067710 w 1495203"/>
              <a:gd name="connsiteY2" fmla="*/ 675622 h 719762"/>
              <a:gd name="connsiteX3" fmla="*/ 1495000 w 1495203"/>
              <a:gd name="connsiteY3" fmla="*/ 154328 h 719762"/>
              <a:gd name="connsiteX4" fmla="*/ 1110439 w 1495203"/>
              <a:gd name="connsiteY4" fmla="*/ 504 h 719762"/>
              <a:gd name="connsiteX5" fmla="*/ 230222 w 1495203"/>
              <a:gd name="connsiteY5" fmla="*/ 120145 h 719762"/>
              <a:gd name="connsiteX6" fmla="*/ 366955 w 1495203"/>
              <a:gd name="connsiteY6" fmla="*/ 496160 h 7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03" h="719762">
                <a:moveTo>
                  <a:pt x="59307" y="615801"/>
                </a:moveTo>
                <a:cubicBezTo>
                  <a:pt x="910" y="644999"/>
                  <a:pt x="-57486" y="674197"/>
                  <a:pt x="110581" y="684167"/>
                </a:cubicBezTo>
                <a:cubicBezTo>
                  <a:pt x="278648" y="694137"/>
                  <a:pt x="836974" y="763928"/>
                  <a:pt x="1067710" y="675622"/>
                </a:cubicBezTo>
                <a:cubicBezTo>
                  <a:pt x="1298446" y="587316"/>
                  <a:pt x="1487879" y="266848"/>
                  <a:pt x="1495000" y="154328"/>
                </a:cubicBezTo>
                <a:cubicBezTo>
                  <a:pt x="1502121" y="41808"/>
                  <a:pt x="1321235" y="6201"/>
                  <a:pt x="1110439" y="504"/>
                </a:cubicBezTo>
                <a:cubicBezTo>
                  <a:pt x="899643" y="-5193"/>
                  <a:pt x="354136" y="37536"/>
                  <a:pt x="230222" y="120145"/>
                </a:cubicBezTo>
                <a:cubicBezTo>
                  <a:pt x="106308" y="202754"/>
                  <a:pt x="236631" y="349457"/>
                  <a:pt x="366955" y="4961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71155" y="4665980"/>
            <a:ext cx="3344051" cy="881088"/>
          </a:xfrm>
          <a:custGeom>
            <a:avLst/>
            <a:gdLst>
              <a:gd name="connsiteX0" fmla="*/ 34557 w 3344051"/>
              <a:gd name="connsiteY0" fmla="*/ 649504 h 881088"/>
              <a:gd name="connsiteX1" fmla="*/ 374 w 3344051"/>
              <a:gd name="connsiteY1" fmla="*/ 743508 h 881088"/>
              <a:gd name="connsiteX2" fmla="*/ 43103 w 3344051"/>
              <a:gd name="connsiteY2" fmla="*/ 880241 h 881088"/>
              <a:gd name="connsiteX3" fmla="*/ 325114 w 3344051"/>
              <a:gd name="connsiteY3" fmla="*/ 803328 h 881088"/>
              <a:gd name="connsiteX4" fmla="*/ 43103 w 3344051"/>
              <a:gd name="connsiteY4" fmla="*/ 846057 h 881088"/>
              <a:gd name="connsiteX5" fmla="*/ 384935 w 3344051"/>
              <a:gd name="connsiteY5" fmla="*/ 384584 h 881088"/>
              <a:gd name="connsiteX6" fmla="*/ 1940269 w 3344051"/>
              <a:gd name="connsiteY6" fmla="*/ 24 h 881088"/>
              <a:gd name="connsiteX7" fmla="*/ 2974310 w 3344051"/>
              <a:gd name="connsiteY7" fmla="*/ 401676 h 881088"/>
              <a:gd name="connsiteX8" fmla="*/ 3307596 w 3344051"/>
              <a:gd name="connsiteY8" fmla="*/ 632413 h 881088"/>
              <a:gd name="connsiteX9" fmla="*/ 3247776 w 3344051"/>
              <a:gd name="connsiteY9" fmla="*/ 341856 h 881088"/>
              <a:gd name="connsiteX10" fmla="*/ 3333234 w 3344051"/>
              <a:gd name="connsiteY10" fmla="*/ 649504 h 881088"/>
              <a:gd name="connsiteX11" fmla="*/ 2957219 w 3344051"/>
              <a:gd name="connsiteY11" fmla="*/ 623867 h 8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4051" h="881088">
                <a:moveTo>
                  <a:pt x="34557" y="649504"/>
                </a:moveTo>
                <a:cubicBezTo>
                  <a:pt x="16753" y="677278"/>
                  <a:pt x="-1050" y="705052"/>
                  <a:pt x="374" y="743508"/>
                </a:cubicBezTo>
                <a:cubicBezTo>
                  <a:pt x="1798" y="781964"/>
                  <a:pt x="-11020" y="870271"/>
                  <a:pt x="43103" y="880241"/>
                </a:cubicBezTo>
                <a:cubicBezTo>
                  <a:pt x="97226" y="890211"/>
                  <a:pt x="325114" y="809025"/>
                  <a:pt x="325114" y="803328"/>
                </a:cubicBezTo>
                <a:cubicBezTo>
                  <a:pt x="325114" y="797631"/>
                  <a:pt x="33133" y="915848"/>
                  <a:pt x="43103" y="846057"/>
                </a:cubicBezTo>
                <a:cubicBezTo>
                  <a:pt x="53073" y="776266"/>
                  <a:pt x="68741" y="525589"/>
                  <a:pt x="384935" y="384584"/>
                </a:cubicBezTo>
                <a:cubicBezTo>
                  <a:pt x="701129" y="243579"/>
                  <a:pt x="1508707" y="-2825"/>
                  <a:pt x="1940269" y="24"/>
                </a:cubicBezTo>
                <a:cubicBezTo>
                  <a:pt x="2371831" y="2873"/>
                  <a:pt x="2746422" y="296278"/>
                  <a:pt x="2974310" y="401676"/>
                </a:cubicBezTo>
                <a:cubicBezTo>
                  <a:pt x="3202198" y="507074"/>
                  <a:pt x="3262018" y="642383"/>
                  <a:pt x="3307596" y="632413"/>
                </a:cubicBezTo>
                <a:cubicBezTo>
                  <a:pt x="3353174" y="622443"/>
                  <a:pt x="3243503" y="339008"/>
                  <a:pt x="3247776" y="341856"/>
                </a:cubicBezTo>
                <a:cubicBezTo>
                  <a:pt x="3252049" y="344704"/>
                  <a:pt x="3381660" y="602502"/>
                  <a:pt x="3333234" y="649504"/>
                </a:cubicBezTo>
                <a:cubicBezTo>
                  <a:pt x="3284808" y="696506"/>
                  <a:pt x="2957219" y="623867"/>
                  <a:pt x="2957219" y="623867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3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DNS to associated domain name public key certificates with domain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>
          <a:xfrm>
            <a:off x="1943100" y="2998294"/>
            <a:ext cx="4721470" cy="3518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04521">
            <a:off x="2272635" y="4720262"/>
            <a:ext cx="44358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RFC6698 -- You should read this!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52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DNS to associated domain name public key certificates with domain 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62" y="2934680"/>
            <a:ext cx="5250085" cy="3488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704521">
            <a:off x="1640421" y="4627004"/>
            <a:ext cx="5447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You probably should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read RFC7671 as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well!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65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9" y="1556964"/>
            <a:ext cx="8211830" cy="4707792"/>
          </a:xfrm>
          <a:prstGeom prst="rect">
            <a:avLst/>
          </a:prstGeom>
          <a:noFill/>
          <a:ln>
            <a:noFill/>
          </a:ln>
          <a:effectLst>
            <a:outerShdw blurRad="76200" dist="253999" dir="4380004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 rot="21425661">
            <a:off x="3056804" y="1047398"/>
            <a:ext cx="2113002" cy="595665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TLSA RR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 rot="21271752">
            <a:off x="5918423" y="2427314"/>
            <a:ext cx="2711895" cy="83192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CA Cert Hash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rot="156022">
            <a:off x="5717924" y="4140792"/>
            <a:ext cx="2801680" cy="576298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EE Cert Hash</a:t>
            </a:r>
            <a:endParaRPr lang="en-US" alt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 rot="156022">
            <a:off x="5794879" y="5533768"/>
            <a:ext cx="2532068" cy="617141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 Anchor</a:t>
            </a:r>
          </a:p>
        </p:txBody>
      </p:sp>
    </p:spTree>
    <p:extLst>
      <p:ext uri="{BB962C8B-B14F-4D97-AF65-F5344CB8AC3E}">
        <p14:creationId xmlns:p14="http://schemas.microsoft.com/office/powerpoint/2010/main" val="1319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224" y="274638"/>
            <a:ext cx="937050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EECert</a:t>
            </a:r>
            <a:r>
              <a:rPr lang="en-US" dirty="0" smtClean="0"/>
              <a:t> TLSA record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84" y="1608589"/>
            <a:ext cx="1281418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; 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Convert 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the public key certificate to DER format</a:t>
            </a: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; Generate the SHA256 hash</a:t>
            </a:r>
          </a:p>
          <a:p>
            <a:pPr marL="0" indent="0">
              <a:buNone/>
            </a:pP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; Add DNS gunk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!</a:t>
            </a: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$ 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usr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/bin/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openssl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x509 -in 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usr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/local/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etc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letsencrypt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/live/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www.dotnxdomain.net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cert.pem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-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outform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DER 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|</a:t>
            </a: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usr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/bin/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openssl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sha256 |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cut 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-d ' ' -f 2 |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err="1" smtClean="0">
                <a:latin typeface="Andale Mono" charset="0"/>
                <a:ea typeface="Andale Mono" charset="0"/>
                <a:cs typeface="Andale Mono" charset="0"/>
              </a:rPr>
              <a:t>awk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 '{print ”_443._tcp.www.dotnxdomain.net  IN TLSA 3 0 1 " $1}'</a:t>
            </a:r>
          </a:p>
          <a:p>
            <a:pPr marL="0" indent="0">
              <a:buNone/>
            </a:pP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_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443._tcp.www.dotnxdomain.net. 899 IN	TLSA	3 0 1 D42101BCCE941D22E8E467C5D75E77EC4A7B8B7C9366C6A878CB4E15 7E602F17</a:t>
            </a:r>
          </a:p>
          <a:p>
            <a:pPr marL="0" indent="0">
              <a:buNone/>
            </a:pP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$ dig +</a:t>
            </a:r>
            <a:r>
              <a:rPr lang="en-US" sz="1000" b="1" dirty="0" err="1" smtClean="0">
                <a:latin typeface="Andale Mono" charset="0"/>
                <a:ea typeface="Andale Mono" charset="0"/>
                <a:cs typeface="Andale Mono" charset="0"/>
              </a:rPr>
              <a:t>dnssec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 TLSA 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_443._tcp.www.dotnxdomain.net.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_443._tcp.www.dotnxdomain.net. 899 IN	TLSA	3 0 1 D42101BCCE941D22E8E467C5D75E77EC4A7B8B7C9366C6A878CB4E15 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7E602F17</a:t>
            </a: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_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443._tcp.www.dotnxdomain.net. 899 IN	RRSIG	TLSA 13 5 900 20200724235900 20170122043100 56797 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www.dotnxdomain.net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. dUYD1sMIpBc6RsUhturFzz5G8qX6oaDGRzaD/q6n+YJi2kqzDfWZls6F 3X1mXdpeQQYz52yOUOcdWvFRO9TQZQ==</a:t>
            </a:r>
          </a:p>
        </p:txBody>
      </p:sp>
    </p:spTree>
    <p:extLst>
      <p:ext uri="{BB962C8B-B14F-4D97-AF65-F5344CB8AC3E}">
        <p14:creationId xmlns:p14="http://schemas.microsoft.com/office/powerpoint/2010/main" val="545708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" y="274638"/>
            <a:ext cx="88503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SPKI </a:t>
            </a:r>
            <a:r>
              <a:rPr lang="en-US" smtClean="0"/>
              <a:t>TLSA record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7689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; Generate the public key</a:t>
            </a: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; Convert it to DER format</a:t>
            </a: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; Generate the SHA256 hash</a:t>
            </a: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; Add DNS gunk!</a:t>
            </a: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1000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$ 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usr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/bin/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openssl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x509 -in 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usr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/local/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etc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letsencrypt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/live/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www.dotnxdomain.net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cert.pem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-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pubkey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-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noout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|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err="1" smtClean="0">
                <a:latin typeface="Andale Mono" charset="0"/>
                <a:ea typeface="Andale Mono" charset="0"/>
                <a:cs typeface="Andale Mono" charset="0"/>
              </a:rPr>
              <a:t>openssl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rsa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-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pubin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-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outform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der |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usr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/bin/</a:t>
            </a:r>
            <a:r>
              <a:rPr lang="en-US" sz="1000" b="1" dirty="0" err="1">
                <a:latin typeface="Andale Mono" charset="0"/>
                <a:ea typeface="Andale Mono" charset="0"/>
                <a:cs typeface="Andale Mono" charset="0"/>
              </a:rPr>
              <a:t>openssl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 sha256 | 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cut 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-d ' ' -f 2 | </a:t>
            </a: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 err="1" smtClean="0">
                <a:latin typeface="Andale Mono" charset="0"/>
                <a:ea typeface="Andale Mono" charset="0"/>
                <a:cs typeface="Andale Mono" charset="0"/>
              </a:rPr>
              <a:t>awk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'{ print "_443._tcp.www.ndotnxdomain.net IN TLSA 3 1 1 " $1</a:t>
            </a:r>
            <a:r>
              <a:rPr lang="en-US" sz="1000" b="1" dirty="0" smtClean="0">
                <a:latin typeface="Andale Mono" charset="0"/>
                <a:ea typeface="Andale Mono" charset="0"/>
                <a:cs typeface="Andale Mono" charset="0"/>
              </a:rPr>
              <a:t>}’</a:t>
            </a:r>
          </a:p>
          <a:p>
            <a:pPr marL="0" indent="0">
              <a:buNone/>
            </a:pPr>
            <a:endParaRPr lang="en-US" sz="1000" b="1" dirty="0" smtClean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000" b="1" dirty="0">
                <a:latin typeface="Andale Mono" charset="0"/>
                <a:ea typeface="Andale Mono" charset="0"/>
                <a:cs typeface="Andale Mono" charset="0"/>
              </a:rPr>
              <a:t>_443._tcp.www.ndotnxdomain.net IN TLSA 3 1 1 df3a810d998cfddf8fa935ed33065ee27a67747366e2da40ddefef2b3a2032eb</a:t>
            </a:r>
          </a:p>
        </p:txBody>
      </p:sp>
    </p:spTree>
    <p:extLst>
      <p:ext uri="{BB962C8B-B14F-4D97-AF65-F5344CB8AC3E}">
        <p14:creationId xmlns:p14="http://schemas.microsoft.com/office/powerpoint/2010/main" val="1962090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with 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receives server cert in Server Hello</a:t>
            </a:r>
          </a:p>
          <a:p>
            <a:pPr lvl="1"/>
            <a:r>
              <a:rPr lang="en-US" i="1" dirty="0" smtClean="0"/>
              <a:t>Client queries the DNS for the TLSA Resource Record of the domain name</a:t>
            </a:r>
          </a:p>
          <a:p>
            <a:pPr lvl="1"/>
            <a:r>
              <a:rPr lang="en-US" i="1" dirty="0" smtClean="0"/>
              <a:t>Client validates the public key information in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75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79" y="1808040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7155" r="21296" b="69622"/>
          <a:stretch/>
        </p:blipFill>
        <p:spPr>
          <a:xfrm>
            <a:off x="881099" y="3343136"/>
            <a:ext cx="2252248" cy="374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6192" y="156469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DNS Name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19273" y="1978269"/>
            <a:ext cx="696474" cy="413239"/>
          </a:xfrm>
          <a:custGeom>
            <a:avLst/>
            <a:gdLst>
              <a:gd name="connsiteX0" fmla="*/ 286635 w 696474"/>
              <a:gd name="connsiteY0" fmla="*/ 0 h 413239"/>
              <a:gd name="connsiteX1" fmla="*/ 14073 w 696474"/>
              <a:gd name="connsiteY1" fmla="*/ 228600 h 413239"/>
              <a:gd name="connsiteX2" fmla="*/ 673496 w 696474"/>
              <a:gd name="connsiteY2" fmla="*/ 307731 h 413239"/>
              <a:gd name="connsiteX3" fmla="*/ 559196 w 696474"/>
              <a:gd name="connsiteY3" fmla="*/ 175846 h 413239"/>
              <a:gd name="connsiteX4" fmla="*/ 691081 w 696474"/>
              <a:gd name="connsiteY4" fmla="*/ 316523 h 413239"/>
              <a:gd name="connsiteX5" fmla="*/ 541612 w 696474"/>
              <a:gd name="connsiteY5" fmla="*/ 413239 h 4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74" h="413239">
                <a:moveTo>
                  <a:pt x="286635" y="0"/>
                </a:moveTo>
                <a:cubicBezTo>
                  <a:pt x="118115" y="88656"/>
                  <a:pt x="-50404" y="177312"/>
                  <a:pt x="14073" y="228600"/>
                </a:cubicBezTo>
                <a:cubicBezTo>
                  <a:pt x="78550" y="279888"/>
                  <a:pt x="582642" y="316523"/>
                  <a:pt x="673496" y="307731"/>
                </a:cubicBezTo>
                <a:cubicBezTo>
                  <a:pt x="764350" y="298939"/>
                  <a:pt x="556265" y="174381"/>
                  <a:pt x="559196" y="175846"/>
                </a:cubicBezTo>
                <a:cubicBezTo>
                  <a:pt x="562127" y="177311"/>
                  <a:pt x="694012" y="276958"/>
                  <a:pt x="691081" y="316523"/>
                </a:cubicBezTo>
                <a:cubicBezTo>
                  <a:pt x="688150" y="356088"/>
                  <a:pt x="541612" y="413239"/>
                  <a:pt x="541612" y="413239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58462" y="1934308"/>
            <a:ext cx="1310053" cy="558199"/>
          </a:xfrm>
          <a:custGeom>
            <a:avLst/>
            <a:gdLst>
              <a:gd name="connsiteX0" fmla="*/ 1310053 w 1310053"/>
              <a:gd name="connsiteY0" fmla="*/ 0 h 558199"/>
              <a:gd name="connsiteX1" fmla="*/ 1002323 w 1310053"/>
              <a:gd name="connsiteY1" fmla="*/ 211015 h 558199"/>
              <a:gd name="connsiteX2" fmla="*/ 193430 w 1310053"/>
              <a:gd name="connsiteY2" fmla="*/ 254977 h 558199"/>
              <a:gd name="connsiteX3" fmla="*/ 105507 w 1310053"/>
              <a:gd name="connsiteY3" fmla="*/ 553915 h 558199"/>
              <a:gd name="connsiteX4" fmla="*/ 228600 w 1310053"/>
              <a:gd name="connsiteY4" fmla="*/ 439615 h 558199"/>
              <a:gd name="connsiteX5" fmla="*/ 105507 w 1310053"/>
              <a:gd name="connsiteY5" fmla="*/ 553915 h 558199"/>
              <a:gd name="connsiteX6" fmla="*/ 0 w 1310053"/>
              <a:gd name="connsiteY6" fmla="*/ 483577 h 5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053" h="558199">
                <a:moveTo>
                  <a:pt x="1310053" y="0"/>
                </a:moveTo>
                <a:cubicBezTo>
                  <a:pt x="1249240" y="84259"/>
                  <a:pt x="1188427" y="168519"/>
                  <a:pt x="1002323" y="211015"/>
                </a:cubicBezTo>
                <a:cubicBezTo>
                  <a:pt x="816219" y="253511"/>
                  <a:pt x="342899" y="197827"/>
                  <a:pt x="193430" y="254977"/>
                </a:cubicBezTo>
                <a:cubicBezTo>
                  <a:pt x="43961" y="312127"/>
                  <a:pt x="99645" y="523142"/>
                  <a:pt x="105507" y="553915"/>
                </a:cubicBezTo>
                <a:cubicBezTo>
                  <a:pt x="111369" y="584688"/>
                  <a:pt x="228600" y="439615"/>
                  <a:pt x="228600" y="439615"/>
                </a:cubicBezTo>
                <a:cubicBezTo>
                  <a:pt x="228600" y="439615"/>
                  <a:pt x="143607" y="546588"/>
                  <a:pt x="105507" y="553915"/>
                </a:cubicBezTo>
                <a:cubicBezTo>
                  <a:pt x="67407" y="561242"/>
                  <a:pt x="33703" y="522409"/>
                  <a:pt x="0" y="483577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3281" y="2551460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TLSA query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08642" y="3000455"/>
            <a:ext cx="1528701" cy="228600"/>
          </a:xfrm>
          <a:custGeom>
            <a:avLst/>
            <a:gdLst>
              <a:gd name="connsiteX0" fmla="*/ 3976 w 1807105"/>
              <a:gd name="connsiteY0" fmla="*/ 0 h 228600"/>
              <a:gd name="connsiteX1" fmla="*/ 56730 w 1807105"/>
              <a:gd name="connsiteY1" fmla="*/ 175846 h 228600"/>
              <a:gd name="connsiteX2" fmla="*/ 399630 w 1807105"/>
              <a:gd name="connsiteY2" fmla="*/ 202223 h 228600"/>
              <a:gd name="connsiteX3" fmla="*/ 1393161 w 1807105"/>
              <a:gd name="connsiteY3" fmla="*/ 140677 h 228600"/>
              <a:gd name="connsiteX4" fmla="*/ 1788815 w 1807105"/>
              <a:gd name="connsiteY4" fmla="*/ 149469 h 228600"/>
              <a:gd name="connsiteX5" fmla="*/ 1612968 w 1807105"/>
              <a:gd name="connsiteY5" fmla="*/ 79130 h 228600"/>
              <a:gd name="connsiteX6" fmla="*/ 1806399 w 1807105"/>
              <a:gd name="connsiteY6" fmla="*/ 167053 h 228600"/>
              <a:gd name="connsiteX7" fmla="*/ 1665722 w 1807105"/>
              <a:gd name="connsiteY7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105" h="228600">
                <a:moveTo>
                  <a:pt x="3976" y="0"/>
                </a:moveTo>
                <a:cubicBezTo>
                  <a:pt x="-2618" y="71071"/>
                  <a:pt x="-9212" y="142142"/>
                  <a:pt x="56730" y="175846"/>
                </a:cubicBezTo>
                <a:cubicBezTo>
                  <a:pt x="122672" y="209550"/>
                  <a:pt x="176892" y="208084"/>
                  <a:pt x="399630" y="202223"/>
                </a:cubicBezTo>
                <a:cubicBezTo>
                  <a:pt x="622368" y="196362"/>
                  <a:pt x="1161630" y="149469"/>
                  <a:pt x="1393161" y="140677"/>
                </a:cubicBezTo>
                <a:cubicBezTo>
                  <a:pt x="1624692" y="131885"/>
                  <a:pt x="1752181" y="159727"/>
                  <a:pt x="1788815" y="149469"/>
                </a:cubicBezTo>
                <a:cubicBezTo>
                  <a:pt x="1825449" y="139211"/>
                  <a:pt x="1610037" y="76199"/>
                  <a:pt x="1612968" y="79130"/>
                </a:cubicBezTo>
                <a:cubicBezTo>
                  <a:pt x="1615899" y="82061"/>
                  <a:pt x="1797607" y="142141"/>
                  <a:pt x="1806399" y="167053"/>
                </a:cubicBezTo>
                <a:cubicBezTo>
                  <a:pt x="1815191" y="191965"/>
                  <a:pt x="1740456" y="210282"/>
                  <a:pt x="1665722" y="22860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991988">
            <a:off x="3482684" y="2677288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Public Key</a:t>
            </a:r>
          </a:p>
          <a:p>
            <a:pPr algn="ctr"/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Cert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 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dig -x </a:t>
            </a: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104.97.235.12 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+short</a:t>
            </a:r>
          </a:p>
          <a:p>
            <a:pPr marL="0" indent="0">
              <a:buNone/>
            </a:pP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a104-97-235-12.deploy.static.akamaitechnologies.com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000" dirty="0" smtClean="0"/>
              <a:t>That</a:t>
            </a:r>
            <a:r>
              <a:rPr lang="uk-UA" sz="2000" dirty="0" smtClean="0"/>
              <a:t>’</a:t>
            </a:r>
            <a:r>
              <a:rPr lang="en-US" sz="2000" dirty="0" smtClean="0"/>
              <a:t>s not an IP addresses that was allocated to the Commonwealth Bank!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Commonwealth Bank of Australia has </a:t>
            </a:r>
            <a:r>
              <a:rPr lang="nb-NO" sz="2000" dirty="0"/>
              <a:t>140.168.0.0 - 140.168.255.255 </a:t>
            </a:r>
            <a:r>
              <a:rPr lang="nb-NO" sz="2000" dirty="0" smtClean="0"/>
              <a:t>and </a:t>
            </a:r>
            <a:r>
              <a:rPr lang="hr-HR" sz="2000" dirty="0" smtClean="0"/>
              <a:t>203.17.185.0 </a:t>
            </a:r>
            <a:r>
              <a:rPr lang="hr-HR" sz="2000" dirty="0"/>
              <a:t>- </a:t>
            </a:r>
            <a:r>
              <a:rPr lang="hr-HR" sz="2000" dirty="0" smtClean="0"/>
              <a:t>203.17.185.255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err="1" smtClean="0">
                <a:ea typeface="Menlo" charset="0"/>
                <a:cs typeface="Menlo" charset="0"/>
              </a:rPr>
              <a:t>So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why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should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trust </a:t>
            </a:r>
            <a:r>
              <a:rPr lang="hr-HR" sz="2000" dirty="0" err="1" smtClean="0">
                <a:ea typeface="Menlo" charset="0"/>
                <a:cs typeface="Menlo" charset="0"/>
              </a:rPr>
              <a:t>that</a:t>
            </a:r>
            <a:r>
              <a:rPr lang="hr-HR" sz="2000" dirty="0" smtClean="0">
                <a:ea typeface="Menlo" charset="0"/>
                <a:cs typeface="Menlo" charset="0"/>
              </a:rPr>
              <a:t> 104.97.235.12 </a:t>
            </a:r>
            <a:r>
              <a:rPr lang="hr-HR" sz="2000" dirty="0" err="1" smtClean="0">
                <a:ea typeface="Menlo" charset="0"/>
                <a:cs typeface="Menlo" charset="0"/>
              </a:rPr>
              <a:t>is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really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“</a:t>
            </a:r>
            <a:r>
              <a:rPr lang="hr-HR" sz="2000" dirty="0" err="1" smtClean="0">
                <a:ea typeface="Menlo" charset="0"/>
                <a:cs typeface="Menlo" charset="0"/>
              </a:rPr>
              <a:t>proper</a:t>
            </a:r>
            <a:r>
              <a:rPr lang="hr-HR" sz="2000" dirty="0" smtClean="0">
                <a:ea typeface="Menlo" charset="0"/>
                <a:cs typeface="Menlo" charset="0"/>
              </a:rPr>
              <a:t>” web site for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Commonwealth Bank </a:t>
            </a:r>
            <a:r>
              <a:rPr lang="hr-HR" sz="2000" dirty="0" err="1" smtClean="0">
                <a:ea typeface="Menlo" charset="0"/>
                <a:cs typeface="Menlo" charset="0"/>
              </a:rPr>
              <a:t>of</a:t>
            </a:r>
            <a:r>
              <a:rPr lang="hr-HR" sz="2000" dirty="0" smtClean="0">
                <a:ea typeface="Menlo" charset="0"/>
                <a:cs typeface="Menlo" charset="0"/>
              </a:rPr>
              <a:t> Australia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not</a:t>
            </a:r>
            <a:r>
              <a:rPr lang="hr-HR" sz="2000" dirty="0" smtClean="0">
                <a:ea typeface="Menlo" charset="0"/>
                <a:cs typeface="Menlo" charset="0"/>
              </a:rPr>
              <a:t> some </a:t>
            </a:r>
            <a:r>
              <a:rPr lang="hr-HR" sz="2000" dirty="0" err="1" smtClean="0">
                <a:ea typeface="Menlo" charset="0"/>
                <a:cs typeface="Menlo" charset="0"/>
              </a:rPr>
              <a:t>dastardly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evil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scam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smtClean="0">
                <a:ea typeface="Menlo" charset="0"/>
                <a:cs typeface="Menlo" charset="0"/>
              </a:rPr>
              <a:t>How </a:t>
            </a:r>
            <a:r>
              <a:rPr lang="hr-HR" sz="2000" dirty="0" err="1" smtClean="0">
                <a:ea typeface="Menlo" charset="0"/>
                <a:cs typeface="Menlo" charset="0"/>
              </a:rPr>
              <a:t>can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</a:t>
            </a:r>
            <a:r>
              <a:rPr lang="hr-HR" sz="2000" dirty="0" err="1" smtClean="0">
                <a:ea typeface="Menlo" charset="0"/>
                <a:cs typeface="Menlo" charset="0"/>
              </a:rPr>
              <a:t>tell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difference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between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intended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truth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a </a:t>
            </a:r>
            <a:r>
              <a:rPr lang="hr-HR" sz="2000" dirty="0" err="1" smtClean="0">
                <a:ea typeface="Menlo" charset="0"/>
                <a:cs typeface="Menlo" charset="0"/>
              </a:rPr>
              <a:t>lie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  <a:endParaRPr lang="en-US" sz="2000" dirty="0"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8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problem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DNS is full of liars and lies!</a:t>
            </a:r>
          </a:p>
          <a:p>
            <a:r>
              <a:rPr lang="en-US" dirty="0" smtClean="0"/>
              <a:t>And this can compromise the integrity of public key information embedded in the DNS</a:t>
            </a:r>
          </a:p>
          <a:p>
            <a:r>
              <a:rPr lang="en-US" dirty="0"/>
              <a:t>U</a:t>
            </a:r>
            <a:r>
              <a:rPr lang="en-US" dirty="0" smtClean="0"/>
              <a:t>nless we fix the DNS we are no better off than before</a:t>
            </a:r>
            <a:r>
              <a:rPr lang="en-US" dirty="0"/>
              <a:t> </a:t>
            </a:r>
            <a:r>
              <a:rPr lang="en-US" dirty="0" smtClean="0"/>
              <a:t>with these TLSA records!</a:t>
            </a:r>
          </a:p>
        </p:txBody>
      </p:sp>
    </p:spTree>
    <p:extLst>
      <p:ext uri="{BB962C8B-B14F-4D97-AF65-F5344CB8AC3E}">
        <p14:creationId xmlns:p14="http://schemas.microsoft.com/office/powerpoint/2010/main" val="2108285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response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allow users to validate DNS responses for themselves</a:t>
            </a:r>
          </a:p>
          <a:p>
            <a:r>
              <a:rPr lang="en-US" dirty="0" smtClean="0"/>
              <a:t>And for this we need a Secure DNS framework</a:t>
            </a:r>
          </a:p>
          <a:p>
            <a:r>
              <a:rPr lang="en-US" dirty="0" smtClean="0"/>
              <a:t>Which we have – and its called DNSSEC!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0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www.example.com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9239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1897" y="2058030"/>
            <a:ext cx="470878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As long as you have a valid local trust anchor for the root zone then you can validate a signed DNS response by constructing this backward path to the local root </a:t>
            </a:r>
            <a:r>
              <a:rPr lang="en-US" sz="2400" smtClean="0">
                <a:latin typeface="AhnbergHand" charset="0"/>
                <a:ea typeface="AhnbergHand" charset="0"/>
                <a:cs typeface="AhnbergHand" charset="0"/>
              </a:rPr>
              <a:t>trust anchor</a:t>
            </a:r>
            <a:endParaRPr lang="en-US" sz="2400" dirty="0" smtClean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+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Query the DNS for the TLSA record of the domain name and ask for the DNSSEC signature to be included in the response</a:t>
            </a:r>
          </a:p>
          <a:p>
            <a:r>
              <a:rPr lang="en-US" dirty="0" smtClean="0"/>
              <a:t>Validate the signature to ensure that you have an unbroken signature chain to the root trust point</a:t>
            </a:r>
          </a:p>
          <a:p>
            <a:r>
              <a:rPr lang="en-US" dirty="0" smtClean="0"/>
              <a:t>At this point you can accept the TLSA record as the authentic record, and set up a TLS session based on this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21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5" y="2483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mtClean="0"/>
              <a:t>But I can’t see DANE in my browser!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484" y="2204864"/>
            <a:ext cx="7948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Browser vendors appear to be dragging the chain on DANE support, often citing lack of DNSSEC deployment as the excuse de jour</a:t>
            </a:r>
          </a:p>
          <a:p>
            <a:endParaRPr lang="en-US" dirty="0" smtClean="0"/>
          </a:p>
          <a:p>
            <a:r>
              <a:rPr lang="en-US" dirty="0" smtClean="0"/>
              <a:t>DANE exists today as plug-ins rather than a core functionality </a:t>
            </a:r>
          </a:p>
          <a:p>
            <a:endParaRPr lang="en-US" dirty="0"/>
          </a:p>
          <a:p>
            <a:r>
              <a:rPr lang="en-US" dirty="0" smtClean="0"/>
              <a:t>Cynically, one could observe that fast but insecure is the browser vendors’ current preference!</a:t>
            </a:r>
          </a:p>
          <a:p>
            <a:endParaRPr lang="en-US" dirty="0"/>
          </a:p>
          <a:p>
            <a:r>
              <a:rPr lang="en-US" dirty="0" smtClean="0"/>
              <a:t>But is it really the case that DNSSEC deployment is lagging?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54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DNSSEC as well as DANE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57" y="2405917"/>
            <a:ext cx="78867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much DNSSEC Validation is out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4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do DNSSEC Validation?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6403741"/>
            <a:ext cx="305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stats.labs.apnic.net</a:t>
            </a:r>
            <a:r>
              <a:rPr lang="en-US" dirty="0" smtClean="0"/>
              <a:t>/</a:t>
            </a:r>
            <a:r>
              <a:rPr lang="en-US" dirty="0" err="1" smtClean="0"/>
              <a:t>dnssec</a:t>
            </a:r>
            <a:r>
              <a:rPr lang="en-US" dirty="0" smtClean="0"/>
              <a:t>/XA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7" y="1744450"/>
            <a:ext cx="7902552" cy="44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all about cryptography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03" y="1694793"/>
            <a:ext cx="3495388" cy="4650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9427" y="639194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www.flickr.com/photos/130418531@N02/16782188377/in/photolist-ryZ6Vt-Qbdz2s-xBDAPD-osGvgu-odevZf-osVbe3-</a:t>
            </a:r>
          </a:p>
          <a:p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b2F4k-osR1qv-rG1BcF-ot8gpv-xjqvRQ-wEavwc-xjqD3o-xB2Zk6-xjqoVA-xyHzRm-xBDnyF-xjqBou-wE1UH1-xyHr6L-osVboS-xjqwbh-</a:t>
            </a:r>
          </a:p>
          <a:p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wE1XvW-xBDvxg-xjwNyK-wEavWR-wEax2g-wE28Ss-xB38Vx-wEat5i-ot6Muw-wEamXZ-wE1Unb-xjqBuU-xjwQqa-ouT45p-xjwM8i-</a:t>
            </a:r>
          </a:p>
          <a:p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osQZSM-ot8g2M-ouT4SB-ouT4zH-or6o99-wEaxH6-xjwYpr-xjqBPS-xyHxUA-xB36sM-xjwTvD-xAdeTN-xjqyrC</a:t>
            </a:r>
            <a:endParaRPr lang="en-US" sz="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1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No DNS!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Server packages </a:t>
            </a:r>
            <a:r>
              <a:rPr lang="en-US" dirty="0" smtClean="0"/>
              <a:t>the server </a:t>
            </a:r>
            <a:r>
              <a:rPr lang="en-US" dirty="0" smtClean="0"/>
              <a:t>cert, TLSA record and the DNSSEC credential chain in a single </a:t>
            </a:r>
            <a:r>
              <a:rPr lang="en-US" dirty="0" smtClean="0"/>
              <a:t>bundle *</a:t>
            </a:r>
            <a:endParaRPr lang="en-US" dirty="0" smtClean="0"/>
          </a:p>
          <a:p>
            <a:r>
              <a:rPr lang="en-US" dirty="0" smtClean="0"/>
              <a:t>Client receives bundle in Server Hello</a:t>
            </a:r>
          </a:p>
          <a:p>
            <a:pPr lvl="1"/>
            <a:r>
              <a:rPr lang="en-US" i="1" dirty="0" smtClean="0"/>
              <a:t>Client performs validation of TLSA Resource Record using the supplied DNSEC signatures plus the local DNS Root Trust Anchor without performing any </a:t>
            </a:r>
            <a:r>
              <a:rPr lang="en-US" i="1" dirty="0" smtClean="0"/>
              <a:t>additional DNS </a:t>
            </a:r>
            <a:r>
              <a:rPr lang="en-US" i="1" dirty="0" smtClean="0"/>
              <a:t>queries</a:t>
            </a:r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9640" y="6330950"/>
            <a:ext cx="40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draft-shore-</a:t>
            </a:r>
            <a:r>
              <a:rPr lang="en-US" b="1" dirty="0" err="1" smtClean="0"/>
              <a:t>tls</a:t>
            </a:r>
            <a:r>
              <a:rPr lang="en-US" b="1" dirty="0" smtClean="0"/>
              <a:t>-</a:t>
            </a:r>
            <a:r>
              <a:rPr lang="en-US" b="1" dirty="0" err="1" smtClean="0"/>
              <a:t>dnssec</a:t>
            </a:r>
            <a:r>
              <a:rPr lang="en-US" b="1" dirty="0" smtClean="0"/>
              <a:t>-chain-extension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229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274638"/>
            <a:ext cx="865632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Maybe </a:t>
            </a:r>
            <a:r>
              <a:rPr lang="en-US" sz="3600" dirty="0"/>
              <a:t>b</a:t>
            </a:r>
            <a:r>
              <a:rPr lang="en-US" sz="3600" dirty="0" smtClean="0"/>
              <a:t>rowsers </a:t>
            </a:r>
            <a:r>
              <a:rPr lang="en-US" sz="3600" smtClean="0"/>
              <a:t>are ready adopt </a:t>
            </a:r>
            <a:r>
              <a:rPr lang="en-US" sz="3600" dirty="0" smtClean="0"/>
              <a:t>this approach to TLS + DANE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>
          <a:xfrm>
            <a:off x="457200" y="1474525"/>
            <a:ext cx="6549233" cy="4777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0755" y="5645960"/>
            <a:ext cx="27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Mozilla Bug Report 672600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2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78" y="1834171"/>
            <a:ext cx="8255291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We could do a </a:t>
            </a:r>
            <a:r>
              <a:rPr lang="en-US" sz="2800" b="1" dirty="0" smtClean="0"/>
              <a:t>far</a:t>
            </a:r>
            <a:r>
              <a:rPr lang="en-US" sz="2800" dirty="0" smtClean="0"/>
              <a:t> better job at Internet Security: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Publishing DNSSEC-signed zones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Publishing DANE TLSA records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Using DNSSEC-validating resolution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Using TLSA records to guide Key Exchange for TLS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986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7297"/>
            <a:ext cx="8229600" cy="9388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/>
              <a:t>What </a:t>
            </a:r>
            <a:r>
              <a:rPr lang="en-US" sz="2000" dirty="0" smtClean="0"/>
              <a:t>Let’s Encrypt and DNSSEC offers </a:t>
            </a:r>
            <a:r>
              <a:rPr lang="en-US" sz="2000" dirty="0"/>
              <a:t>is robust, affordable, accessible security without the current overheads of high priced vanity CA offerings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0" y="1306543"/>
            <a:ext cx="6894872" cy="378675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049729" y="1149571"/>
            <a:ext cx="902134" cy="623812"/>
          </a:xfrm>
          <a:custGeom>
            <a:avLst/>
            <a:gdLst>
              <a:gd name="connsiteX0" fmla="*/ 184107 w 902134"/>
              <a:gd name="connsiteY0" fmla="*/ 231234 h 623812"/>
              <a:gd name="connsiteX1" fmla="*/ 251613 w 902134"/>
              <a:gd name="connsiteY1" fmla="*/ 587175 h 623812"/>
              <a:gd name="connsiteX2" fmla="*/ 693471 w 902134"/>
              <a:gd name="connsiteY2" fmla="*/ 574901 h 623812"/>
              <a:gd name="connsiteX3" fmla="*/ 902126 w 902134"/>
              <a:gd name="connsiteY3" fmla="*/ 255782 h 623812"/>
              <a:gd name="connsiteX4" fmla="*/ 699608 w 902134"/>
              <a:gd name="connsiteY4" fmla="*/ 71675 h 623812"/>
              <a:gd name="connsiteX5" fmla="*/ 263887 w 902134"/>
              <a:gd name="connsiteY5" fmla="*/ 22579 h 623812"/>
              <a:gd name="connsiteX6" fmla="*/ 0 w 902134"/>
              <a:gd name="connsiteY6" fmla="*/ 421479 h 6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134" h="623812">
                <a:moveTo>
                  <a:pt x="184107" y="231234"/>
                </a:moveTo>
                <a:cubicBezTo>
                  <a:pt x="175413" y="380565"/>
                  <a:pt x="166719" y="529897"/>
                  <a:pt x="251613" y="587175"/>
                </a:cubicBezTo>
                <a:cubicBezTo>
                  <a:pt x="336507" y="644453"/>
                  <a:pt x="585052" y="630133"/>
                  <a:pt x="693471" y="574901"/>
                </a:cubicBezTo>
                <a:cubicBezTo>
                  <a:pt x="801890" y="519669"/>
                  <a:pt x="901103" y="339653"/>
                  <a:pt x="902126" y="255782"/>
                </a:cubicBezTo>
                <a:cubicBezTo>
                  <a:pt x="903149" y="171911"/>
                  <a:pt x="805981" y="110542"/>
                  <a:pt x="699608" y="71675"/>
                </a:cubicBezTo>
                <a:cubicBezTo>
                  <a:pt x="593235" y="32808"/>
                  <a:pt x="380488" y="-35722"/>
                  <a:pt x="263887" y="22579"/>
                </a:cubicBezTo>
                <a:cubicBezTo>
                  <a:pt x="147286" y="80880"/>
                  <a:pt x="0" y="421479"/>
                  <a:pt x="0" y="42147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81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1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asic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3" y="2057403"/>
            <a:ext cx="4250072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Pick a pair of keys such that:</a:t>
            </a:r>
          </a:p>
          <a:p>
            <a:pPr lvl="1"/>
            <a:r>
              <a:rPr lang="en-US" dirty="0" smtClean="0"/>
              <a:t>Messages encoded with one key can only be decoded with the other key</a:t>
            </a:r>
          </a:p>
          <a:p>
            <a:pPr lvl="1"/>
            <a:r>
              <a:rPr lang="en-US" dirty="0" smtClean="0"/>
              <a:t>Knowledge of the value of one key does not infer the value of the other key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75" y="2247024"/>
            <a:ext cx="26416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276" y="3421555"/>
            <a:ext cx="2641600" cy="124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4932" y="6396335"/>
            <a:ext cx="496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600" dirty="0" err="1">
                <a:solidFill>
                  <a:schemeClr val="bg1">
                    <a:lumMod val="75000"/>
                  </a:schemeClr>
                </a:solidFill>
              </a:rPr>
              <a:t>www.flickr.com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/photos/matthew_lancaster_2/16236820919/in/photolist-qJMXbg-k2DdCg-bzq2E4-pMr5jw-6dqcYA-dA2qD7-hQia7n-rKbWt5-8cGJjp-4LF4GB-aFRdWK-ozhoRq-crZRwJ-oxSYk7-8cGBVH-8cKWKQ-oRt26z-k2GHfS-pTut5d-8cGG9n-nkNjxY-diYG5E-pMAb9Q-dePaJq-cNyBTL-q9gPnG-qJqEK8-8cGCbT-8cGCjt-e19ouA-hvDKJv-otkJrQ-rPCDtZ-dzVTon-oo9QU2-bvEeLd-QdhGwY-pJGKSU-ommZQ5-ozgY5v-cy1Wiy-yoTFCD-y6zvq9-ovkUxR-y6EPqD-8cKVxw-yobvEZ-8cGDVV-xr9Zmo-y6yrNo</a:t>
            </a:r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Select two large (&gt; 256 bit) prime numbers,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q, then:</a:t>
            </a:r>
            <a:endParaRPr lang="en-US" dirty="0"/>
          </a:p>
          <a:p>
            <a:pPr marL="457176" lvl="1" indent="0">
              <a:buNone/>
            </a:pPr>
            <a:r>
              <a:rPr lang="en-US" i="1" dirty="0" smtClean="0"/>
              <a:t>n </a:t>
            </a:r>
            <a:r>
              <a:rPr lang="en-US" dirty="0" smtClean="0"/>
              <a:t>= </a:t>
            </a:r>
            <a:r>
              <a:rPr lang="en-US" i="1" dirty="0" err="1" smtClean="0"/>
              <a:t>p</a:t>
            </a:r>
            <a:r>
              <a:rPr lang="en-US" dirty="0" err="1" smtClean="0"/>
              <a:t>.</a:t>
            </a:r>
            <a:r>
              <a:rPr lang="en-US" i="1" dirty="0" err="1" smtClean="0"/>
              <a:t>q</a:t>
            </a:r>
            <a:endParaRPr lang="en-US" i="1" dirty="0" smtClean="0"/>
          </a:p>
          <a:p>
            <a:pPr marL="400031" lvl="1" indent="0">
              <a:buNone/>
            </a:pPr>
            <a:r>
              <a:rPr lang="en-US" i="1" dirty="0" smtClean="0"/>
              <a:t>⏀(n) = (p-1).(q-1) </a:t>
            </a:r>
            <a:r>
              <a:rPr lang="en-US" sz="1400" i="1" dirty="0" smtClean="0"/>
              <a:t>(the number of numbers that are relatively prime to n)</a:t>
            </a:r>
          </a:p>
          <a:p>
            <a:pPr marL="400031" lvl="1" indent="0">
              <a:buNone/>
            </a:pPr>
            <a:r>
              <a:rPr lang="en-US" dirty="0" smtClean="0"/>
              <a:t>Pick an </a:t>
            </a:r>
            <a:r>
              <a:rPr lang="en-US" i="1" dirty="0" smtClean="0"/>
              <a:t>e </a:t>
            </a:r>
            <a:r>
              <a:rPr lang="en-US" dirty="0" smtClean="0"/>
              <a:t>that is relatively prime to </a:t>
            </a:r>
            <a:r>
              <a:rPr lang="en-US" i="1" dirty="0"/>
              <a:t>⏀(n</a:t>
            </a:r>
            <a:r>
              <a:rPr lang="en-US" i="1" dirty="0" smtClean="0"/>
              <a:t>)</a:t>
            </a:r>
          </a:p>
          <a:p>
            <a:pPr marL="400031" lvl="1" indent="0">
              <a:buNone/>
            </a:pPr>
            <a:r>
              <a:rPr lang="en-US" i="1" dirty="0" smtClean="0"/>
              <a:t>The PUBLIC KEY is &lt;</a:t>
            </a:r>
            <a:r>
              <a:rPr lang="en-US" i="1" dirty="0" err="1" smtClean="0"/>
              <a:t>e,n</a:t>
            </a:r>
            <a:r>
              <a:rPr lang="en-US" i="1" dirty="0" smtClean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Pick a value for </a:t>
            </a:r>
            <a:r>
              <a:rPr lang="en-US" i="1" dirty="0" smtClean="0"/>
              <a:t>d</a:t>
            </a:r>
            <a:r>
              <a:rPr lang="en-US" dirty="0" smtClean="0"/>
              <a:t> such that </a:t>
            </a:r>
            <a:r>
              <a:rPr lang="en-US" i="1" dirty="0" err="1" smtClean="0"/>
              <a:t>d.e</a:t>
            </a:r>
            <a:r>
              <a:rPr lang="en-US" dirty="0" smtClean="0"/>
              <a:t> = 1 mod </a:t>
            </a:r>
            <a:r>
              <a:rPr lang="en-US" i="1" dirty="0"/>
              <a:t>⏀(n</a:t>
            </a:r>
            <a:r>
              <a:rPr lang="en-US" i="1" dirty="0" smtClean="0"/>
              <a:t>)</a:t>
            </a:r>
          </a:p>
          <a:p>
            <a:pPr marL="400031" lvl="1" indent="0">
              <a:buNone/>
            </a:pPr>
            <a:r>
              <a:rPr lang="en-US" i="1" dirty="0"/>
              <a:t>The </a:t>
            </a:r>
            <a:r>
              <a:rPr lang="en-US" i="1" dirty="0" smtClean="0"/>
              <a:t>PRIVATE </a:t>
            </a:r>
            <a:r>
              <a:rPr lang="en-US" i="1" dirty="0"/>
              <a:t>KEY is </a:t>
            </a:r>
            <a:r>
              <a:rPr lang="en-US" i="1" dirty="0" smtClean="0"/>
              <a:t>&lt;</a:t>
            </a:r>
            <a:r>
              <a:rPr lang="en-US" i="1" dirty="0" err="1" smtClean="0"/>
              <a:t>d,n</a:t>
            </a:r>
            <a:r>
              <a:rPr lang="en-US" i="1" dirty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any x, 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de</a:t>
            </a:r>
            <a:r>
              <a:rPr lang="en-US" dirty="0" smtClean="0"/>
              <a:t> </a:t>
            </a:r>
            <a:r>
              <a:rPr lang="mr-IN" dirty="0"/>
              <a:t>≡</a:t>
            </a:r>
            <a:r>
              <a:rPr lang="en-US" dirty="0" smtClean="0"/>
              <a:t> x (mod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358" y="2165954"/>
            <a:ext cx="4351283" cy="6684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mr-IN" dirty="0"/>
              <a:t>(</a:t>
            </a:r>
            <a:r>
              <a:rPr lang="mr-IN" i="1" dirty="0" err="1"/>
              <a:t>m</a:t>
            </a:r>
            <a:r>
              <a:rPr lang="mr-IN" i="1" baseline="30000" dirty="0" err="1"/>
              <a:t>e</a:t>
            </a:r>
            <a:r>
              <a:rPr lang="mr-IN" dirty="0"/>
              <a:t>)</a:t>
            </a:r>
            <a:r>
              <a:rPr lang="mr-IN" i="1" baseline="30000" dirty="0" err="1"/>
              <a:t>d</a:t>
            </a:r>
            <a:r>
              <a:rPr lang="mr-IN" dirty="0"/>
              <a:t> </a:t>
            </a:r>
            <a:r>
              <a:rPr lang="en-US" dirty="0" smtClean="0"/>
              <a:t>= </a:t>
            </a:r>
            <a:r>
              <a:rPr lang="mr-IN" dirty="0"/>
              <a:t>(</a:t>
            </a:r>
            <a:r>
              <a:rPr lang="mr-IN" i="1" dirty="0" err="1" smtClean="0"/>
              <a:t>m</a:t>
            </a:r>
            <a:r>
              <a:rPr lang="en-US" i="1" baseline="30000" dirty="0" smtClean="0"/>
              <a:t>d</a:t>
            </a:r>
            <a:r>
              <a:rPr lang="mr-IN" dirty="0" smtClean="0"/>
              <a:t>)</a:t>
            </a:r>
            <a:r>
              <a:rPr lang="en-US" i="1" baseline="30000" dirty="0"/>
              <a:t>e</a:t>
            </a:r>
            <a:r>
              <a:rPr lang="mr-IN" i="1" baseline="30000" dirty="0" smtClean="0"/>
              <a:t> </a:t>
            </a:r>
            <a:r>
              <a:rPr lang="mr-IN" dirty="0" smtClean="0"/>
              <a:t>≡ </a:t>
            </a:r>
            <a:r>
              <a:rPr lang="mr-IN" i="1" dirty="0" err="1"/>
              <a:t>m</a:t>
            </a:r>
            <a:r>
              <a:rPr lang="mr-IN" dirty="0"/>
              <a:t> (</a:t>
            </a:r>
            <a:r>
              <a:rPr lang="mr-IN" dirty="0" err="1"/>
              <a:t>mod</a:t>
            </a:r>
            <a:r>
              <a:rPr lang="mr-IN" dirty="0"/>
              <a:t> </a:t>
            </a:r>
            <a:r>
              <a:rPr lang="mr-IN" i="1" dirty="0" err="1"/>
              <a:t>n</a:t>
            </a:r>
            <a:r>
              <a:rPr lang="mr-IN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3620" y="2927236"/>
            <a:ext cx="361775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long as </a:t>
            </a:r>
            <a:r>
              <a:rPr lang="en-US" sz="1350" i="1" dirty="0"/>
              <a:t>d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are relatively large, and </a:t>
            </a:r>
            <a:r>
              <a:rPr lang="en-US" sz="1350" i="1" dirty="0"/>
              <a:t>n</a:t>
            </a:r>
            <a:r>
              <a:rPr lang="en-US" sz="1350" dirty="0"/>
              <a:t> is the product of two large prime numbers, then finding the value of </a:t>
            </a:r>
            <a:r>
              <a:rPr lang="en-US" sz="1350" i="1" dirty="0"/>
              <a:t>d</a:t>
            </a:r>
            <a:r>
              <a:rPr lang="en-US" sz="1350" dirty="0"/>
              <a:t> when you already know the values of </a:t>
            </a:r>
            <a:r>
              <a:rPr lang="en-US" sz="1350" i="1" dirty="0"/>
              <a:t>e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is computationally </a:t>
            </a:r>
            <a:r>
              <a:rPr lang="en-US" sz="1350" dirty="0" smtClean="0"/>
              <a:t>expensive</a:t>
            </a:r>
          </a:p>
          <a:p>
            <a:endParaRPr lang="en-US" sz="1350" dirty="0"/>
          </a:p>
          <a:p>
            <a:r>
              <a:rPr lang="en-US" sz="1400" dirty="0"/>
              <a:t>Now </a:t>
            </a:r>
            <a:r>
              <a:rPr lang="en-US" sz="1400" dirty="0" err="1"/>
              <a:t>d.e</a:t>
            </a:r>
            <a:r>
              <a:rPr lang="en-US" sz="1400" dirty="0"/>
              <a:t> = 1 mod ⏀(n)</a:t>
            </a:r>
          </a:p>
          <a:p>
            <a:endParaRPr lang="en-US" sz="1400" dirty="0"/>
          </a:p>
          <a:p>
            <a:r>
              <a:rPr lang="en-US" sz="1400" dirty="0"/>
              <a:t>So if you know ⏀(n</a:t>
            </a:r>
            <a:r>
              <a:rPr lang="en-US" sz="1400" dirty="0" smtClean="0"/>
              <a:t>), then </a:t>
            </a:r>
            <a:r>
              <a:rPr lang="en-US" sz="1400" dirty="0"/>
              <a:t>you can calculate d</a:t>
            </a:r>
          </a:p>
          <a:p>
            <a:endParaRPr lang="en-US" sz="1400" dirty="0"/>
          </a:p>
          <a:p>
            <a:r>
              <a:rPr lang="en-US" sz="1400" dirty="0"/>
              <a:t>But ⏀(n) = (p-1).(q-1), where </a:t>
            </a:r>
            <a:r>
              <a:rPr lang="en-US" sz="1400" dirty="0" err="1"/>
              <a:t>p.q</a:t>
            </a:r>
            <a:r>
              <a:rPr lang="en-US" sz="1400" dirty="0"/>
              <a:t> = n</a:t>
            </a:r>
          </a:p>
          <a:p>
            <a:endParaRPr lang="en-US" sz="1350" dirty="0" smtClean="0"/>
          </a:p>
          <a:p>
            <a:r>
              <a:rPr lang="en-US" sz="1350" dirty="0" smtClean="0"/>
              <a:t>You need to find the prime factors of </a:t>
            </a:r>
            <a:r>
              <a:rPr lang="en-US" sz="1350" i="1" dirty="0" smtClean="0"/>
              <a:t>n,</a:t>
            </a:r>
            <a:r>
              <a:rPr lang="en-US" sz="1350" dirty="0" smtClean="0"/>
              <a:t> a very large composite number that is the product of two primes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2753</Words>
  <Application>Microsoft Macintosh PowerPoint</Application>
  <PresentationFormat>On-screen Show (4:3)</PresentationFormat>
  <Paragraphs>397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AhnbergHand</vt:lpstr>
      <vt:lpstr>Andale Mono</vt:lpstr>
      <vt:lpstr>Bradley Hand ITC TT-Bold</vt:lpstr>
      <vt:lpstr>Calibri</vt:lpstr>
      <vt:lpstr>Gill Sans</vt:lpstr>
      <vt:lpstr>Mangal</vt:lpstr>
      <vt:lpstr>Menlo</vt:lpstr>
      <vt:lpstr>ＭＳ Ｐゴシック</vt:lpstr>
      <vt:lpstr>Powderfinger-Type</vt:lpstr>
      <vt:lpstr>Vadim's Writing</vt:lpstr>
      <vt:lpstr>Arial</vt:lpstr>
      <vt:lpstr>Office Theme</vt:lpstr>
      <vt:lpstr>Why Dane?</vt:lpstr>
      <vt:lpstr>Security on the Internet</vt:lpstr>
      <vt:lpstr>Security on the Internet</vt:lpstr>
      <vt:lpstr>Connection Steps</vt:lpstr>
      <vt:lpstr>Hang on…</vt:lpstr>
      <vt:lpstr>It’s all about cryptography</vt:lpstr>
      <vt:lpstr>The Basic Challenge</vt:lpstr>
      <vt:lpstr>RSA</vt:lpstr>
      <vt:lpstr>The Power of Primes</vt:lpstr>
      <vt:lpstr>TLS Connections</vt:lpstr>
      <vt:lpstr>TLS Connections</vt:lpstr>
      <vt:lpstr>TLS Connections</vt:lpstr>
      <vt:lpstr>TLS Connections</vt:lpstr>
      <vt:lpstr>PowerPoint Presentation</vt:lpstr>
      <vt:lpstr>PowerPoint Presentation</vt:lpstr>
      <vt:lpstr>Domain Name Certification</vt:lpstr>
      <vt:lpstr>Domain Name Certification</vt:lpstr>
      <vt:lpstr>Local Trust</vt:lpstr>
      <vt:lpstr>Local Trust or Local Credulity*?</vt:lpstr>
      <vt:lpstr>Local Credulity</vt:lpstr>
      <vt:lpstr>Local Credulity</vt:lpstr>
      <vt:lpstr>But my bank uses Symantec</vt:lpstr>
      <vt:lpstr>Never?</vt:lpstr>
      <vt:lpstr>Well, hardly ever</vt:lpstr>
      <vt:lpstr>With unpleasant consequences when it all goes wrong</vt:lpstr>
      <vt:lpstr>What’s going wrong here?</vt:lpstr>
      <vt:lpstr>What’s going wrong here?</vt:lpstr>
      <vt:lpstr>What’s going wrong here?</vt:lpstr>
      <vt:lpstr>What’s going wrong here?</vt:lpstr>
      <vt:lpstr>In a commercial environment</vt:lpstr>
      <vt:lpstr>In a commercial environment</vt:lpstr>
      <vt:lpstr>Where now?</vt:lpstr>
      <vt:lpstr>Where now?</vt:lpstr>
      <vt:lpstr>Where now?</vt:lpstr>
      <vt:lpstr>Where now?</vt:lpstr>
      <vt:lpstr>Where now?</vt:lpstr>
      <vt:lpstr>Seriously … just use the DNS Luke!*</vt:lpstr>
      <vt:lpstr>Seriously</vt:lpstr>
      <vt:lpstr>Seriously</vt:lpstr>
      <vt:lpstr>Seriously</vt:lpstr>
      <vt:lpstr>Seriously</vt:lpstr>
      <vt:lpstr>Seriously</vt:lpstr>
      <vt:lpstr>DANE</vt:lpstr>
      <vt:lpstr>DANE</vt:lpstr>
      <vt:lpstr>DANE</vt:lpstr>
      <vt:lpstr>EECert TLSA record generation</vt:lpstr>
      <vt:lpstr>SPKI TLSA record generation</vt:lpstr>
      <vt:lpstr>TLS with DANE</vt:lpstr>
      <vt:lpstr>TLS Connections</vt:lpstr>
      <vt:lpstr>Just one problem…</vt:lpstr>
      <vt:lpstr>Just one response…</vt:lpstr>
      <vt:lpstr>DNSSEC Interlocking Signatures</vt:lpstr>
      <vt:lpstr>DNSSEC Interlocking Signatures</vt:lpstr>
      <vt:lpstr>DNSSEC Interlocking Signatures</vt:lpstr>
      <vt:lpstr>DNSSEC Interlocking Signatures</vt:lpstr>
      <vt:lpstr>DANE + DNSSEC</vt:lpstr>
      <vt:lpstr>But I can’t see DANE in my browser!</vt:lpstr>
      <vt:lpstr>We need DNSSEC as well as DANE…</vt:lpstr>
      <vt:lpstr>Do we do DNSSEC Validation?</vt:lpstr>
      <vt:lpstr>Or…</vt:lpstr>
      <vt:lpstr>Look! No DNS!</vt:lpstr>
      <vt:lpstr>Maybe browsers are ready adopt this approach to TLS + DANE</vt:lpstr>
      <vt:lpstr>Where now?</vt:lpstr>
      <vt:lpstr>Let’s Do it!</vt:lpstr>
      <vt:lpstr>That’s it!</vt:lpstr>
    </vt:vector>
  </TitlesOfParts>
  <Company>APNIC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46</cp:revision>
  <cp:lastPrinted>2017-01-14T23:58:17Z</cp:lastPrinted>
  <dcterms:created xsi:type="dcterms:W3CDTF">2015-10-28T19:23:57Z</dcterms:created>
  <dcterms:modified xsi:type="dcterms:W3CDTF">2017-02-03T19:41:25Z</dcterms:modified>
</cp:coreProperties>
</file>