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86" r:id="rId5"/>
    <p:sldId id="293" r:id="rId6"/>
    <p:sldId id="305" r:id="rId7"/>
    <p:sldId id="295" r:id="rId8"/>
    <p:sldId id="296" r:id="rId9"/>
    <p:sldId id="306" r:id="rId10"/>
    <p:sldId id="297" r:id="rId11"/>
    <p:sldId id="307" r:id="rId12"/>
    <p:sldId id="309" r:id="rId13"/>
    <p:sldId id="300" r:id="rId14"/>
    <p:sldId id="310" r:id="rId15"/>
    <p:sldId id="311" r:id="rId16"/>
    <p:sldId id="312" r:id="rId17"/>
    <p:sldId id="303" r:id="rId18"/>
    <p:sldId id="313"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p:restoredTop sz="94626"/>
  </p:normalViewPr>
  <p:slideViewPr>
    <p:cSldViewPr snapToGrid="0" snapToObjects="1">
      <p:cViewPr varScale="1">
        <p:scale>
          <a:sx n="142" d="100"/>
          <a:sy n="142" d="100"/>
        </p:scale>
        <p:origin x="192" y="8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C38AB-B7D1-1144-B61D-D38807A9CFA6}" type="datetimeFigureOut">
              <a:rPr lang="en-US" smtClean="0"/>
              <a:t>8/16/17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8F373-022A-5F4E-A6B8-4E8325213DE2}" type="slidenum">
              <a:rPr lang="en-US" smtClean="0"/>
              <a:t>‹#›</a:t>
            </a:fld>
            <a:endParaRPr lang="en-US"/>
          </a:p>
        </p:txBody>
      </p:sp>
    </p:spTree>
    <p:extLst>
      <p:ext uri="{BB962C8B-B14F-4D97-AF65-F5344CB8AC3E}">
        <p14:creationId xmlns:p14="http://schemas.microsoft.com/office/powerpoint/2010/main" val="83935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Abstract : Route Leakages and Prefixes Hijacking are very common and operators need to deal with it very often. Route leaks are similar in structure and effect to route hijacks, BGP hijacks and BGP man-in-the-middle attacks. However, while hijacks typically connote malicious attacks, route leaks instead are usually inadvertent and due to filter misconfigurations. There are lot of tools and techniques; RPS &amp; SIDR are two working groups in IETF which are very instrumental to make routing infrastructure secure. It's been a while RPSL is there; we are also taking about RPKI for couple of years. But how operators are adopting &amp; implementing these technologies? What issues they</a:t>
            </a:r>
            <a:r>
              <a:rPr lang="en-US" baseline="0" dirty="0" smtClean="0"/>
              <a:t> are facing?</a:t>
            </a:r>
            <a:r>
              <a:rPr lang="en-US" dirty="0" smtClean="0"/>
              <a:t> In this presentation I try to figure out those</a:t>
            </a:r>
            <a:r>
              <a:rPr lang="en-US" baseline="0" dirty="0" smtClean="0"/>
              <a:t> </a:t>
            </a:r>
            <a:r>
              <a:rPr lang="en-US" dirty="0" smtClean="0"/>
              <a:t>issues, analyze some data and see how it looks like in operational network.</a:t>
            </a:r>
          </a:p>
        </p:txBody>
      </p:sp>
      <p:sp>
        <p:nvSpPr>
          <p:cNvPr id="4" name="Slide Number Placeholder 3"/>
          <p:cNvSpPr>
            <a:spLocks noGrp="1"/>
          </p:cNvSpPr>
          <p:nvPr>
            <p:ph type="sldNum" sz="quarter" idx="10"/>
          </p:nvPr>
        </p:nvSpPr>
        <p:spPr/>
        <p:txBody>
          <a:bodyPr/>
          <a:lstStyle/>
          <a:p>
            <a:fld id="{51760B50-68CE-4856-A7F5-953E39274F9E}" type="slidenum">
              <a:rPr lang="en-AU" smtClean="0"/>
              <a:pPr/>
              <a:t>1</a:t>
            </a:fld>
            <a:endParaRPr lang="en-AU"/>
          </a:p>
        </p:txBody>
      </p:sp>
    </p:spTree>
    <p:extLst>
      <p:ext uri="{BB962C8B-B14F-4D97-AF65-F5344CB8AC3E}">
        <p14:creationId xmlns:p14="http://schemas.microsoft.com/office/powerpoint/2010/main" val="20355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60B50-68CE-4856-A7F5-953E39274F9E}" type="slidenum">
              <a:rPr lang="en-AU" smtClean="0"/>
              <a:pPr/>
              <a:t>2</a:t>
            </a:fld>
            <a:endParaRPr lang="en-AU"/>
          </a:p>
        </p:txBody>
      </p:sp>
    </p:spTree>
    <p:extLst>
      <p:ext uri="{BB962C8B-B14F-4D97-AF65-F5344CB8AC3E}">
        <p14:creationId xmlns:p14="http://schemas.microsoft.com/office/powerpoint/2010/main" val="144996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RADB and several other IRR databases allow any user to create any route object for any prefix. Given the wide usage of RADB and is recognition as an authoritative source for IRR data, it is the ideal place for adversaries to register route objects.</a:t>
            </a:r>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3</a:t>
            </a:fld>
            <a:endParaRPr lang="en-AU"/>
          </a:p>
        </p:txBody>
      </p:sp>
    </p:spTree>
    <p:extLst>
      <p:ext uri="{BB962C8B-B14F-4D97-AF65-F5344CB8AC3E}">
        <p14:creationId xmlns:p14="http://schemas.microsoft.com/office/powerpoint/2010/main" val="34056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96875-AB91-954D-89F2-51C8F9401114}" type="datetimeFigureOut">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40766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96875-AB91-954D-89F2-51C8F9401114}" type="datetimeFigureOut">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96875-AB91-954D-89F2-51C8F9401114}" type="datetimeFigureOut">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96875-AB91-954D-89F2-51C8F9401114}" type="datetimeFigureOut">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117251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96875-AB91-954D-89F2-51C8F9401114}" type="datetimeFigureOut">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96875-AB91-954D-89F2-51C8F9401114}" type="datetimeFigureOut">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96875-AB91-954D-89F2-51C8F9401114}" type="datetimeFigureOut">
              <a:rPr lang="en-US" smtClean="0"/>
              <a:t>8/16/17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122090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96875-AB91-954D-89F2-51C8F9401114}" type="datetimeFigureOut">
              <a:rPr lang="en-US" smtClean="0"/>
              <a:t>8/16/17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52148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96875-AB91-954D-89F2-51C8F9401114}" type="datetimeFigureOut">
              <a:rPr lang="en-US" smtClean="0"/>
              <a:t>8/16/17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67561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96875-AB91-954D-89F2-51C8F9401114}" type="datetimeFigureOut">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130001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96875-AB91-954D-89F2-51C8F9401114}" type="datetimeFigureOut">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FFAC-139F-484F-86A4-7DEEA977DFD2}"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96875-AB91-954D-89F2-51C8F9401114}" type="datetimeFigureOut">
              <a:rPr lang="en-US" smtClean="0"/>
              <a:t>8/16/17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8FFAC-139F-484F-86A4-7DEEA977DFD2}" type="slidenum">
              <a:rPr lang="en-US" smtClean="0"/>
              <a:t>‹#›</a:t>
            </a:fld>
            <a:endParaRPr lang="en-US"/>
          </a:p>
        </p:txBody>
      </p:sp>
    </p:spTree>
    <p:extLst>
      <p:ext uri="{BB962C8B-B14F-4D97-AF65-F5344CB8AC3E}">
        <p14:creationId xmlns:p14="http://schemas.microsoft.com/office/powerpoint/2010/main" val="147529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403" y="1844826"/>
            <a:ext cx="11041227" cy="2160239"/>
          </a:xfrm>
        </p:spPr>
        <p:txBody>
          <a:bodyPr>
            <a:noAutofit/>
          </a:bodyPr>
          <a:lstStyle/>
          <a:p>
            <a:r>
              <a:rPr lang="en-US" sz="4800" dirty="0"/>
              <a:t>Securing </a:t>
            </a:r>
            <a:r>
              <a:rPr lang="en-US" sz="4800" dirty="0" smtClean="0"/>
              <a:t>BGP:</a:t>
            </a:r>
            <a:br>
              <a:rPr lang="en-US" sz="4800" dirty="0" smtClean="0"/>
            </a:br>
            <a:r>
              <a:rPr lang="en-US" sz="4800" dirty="0" smtClean="0"/>
              <a:t>The current state of </a:t>
            </a:r>
            <a:r>
              <a:rPr lang="en-US" sz="4800" dirty="0" smtClean="0"/>
              <a:t>RPKI</a:t>
            </a:r>
            <a:endParaRPr lang="en-AU" sz="4800" dirty="0"/>
          </a:p>
        </p:txBody>
      </p:sp>
      <p:sp>
        <p:nvSpPr>
          <p:cNvPr id="3" name="TextBox 2"/>
          <p:cNvSpPr txBox="1"/>
          <p:nvPr/>
        </p:nvSpPr>
        <p:spPr>
          <a:xfrm>
            <a:off x="3462603" y="5293090"/>
            <a:ext cx="6912768" cy="707886"/>
          </a:xfrm>
          <a:prstGeom prst="rect">
            <a:avLst/>
          </a:prstGeom>
          <a:noFill/>
        </p:spPr>
        <p:txBody>
          <a:bodyPr wrap="square" rtlCol="0">
            <a:spAutoFit/>
          </a:bodyPr>
          <a:lstStyle/>
          <a:p>
            <a:pPr algn="r"/>
            <a:r>
              <a:rPr lang="en-US" sz="2400" dirty="0"/>
              <a:t>Geoff Huston</a:t>
            </a:r>
          </a:p>
          <a:p>
            <a:pPr algn="r"/>
            <a:r>
              <a:rPr lang="en-US" sz="1600" dirty="0"/>
              <a:t>Chief Scientist, APNIC</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153" y="5293090"/>
            <a:ext cx="10620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provide a “Letter of Authority” </a:t>
            </a:r>
          </a:p>
          <a:p>
            <a:pPr marL="0" indent="0">
              <a:buNone/>
            </a:pPr>
            <a:r>
              <a:rPr lang="en-US" dirty="0"/>
              <a:t>W</a:t>
            </a:r>
            <a:r>
              <a:rPr lang="en-US" dirty="0" smtClean="0"/>
              <a:t>hich is an effort to absolve you  of all liability that may arise from announcing this route</a:t>
            </a:r>
          </a:p>
          <a:p>
            <a:pPr marL="0" indent="0">
              <a:buNone/>
            </a:pPr>
            <a:r>
              <a:rPr lang="en-US" dirty="0" smtClean="0"/>
              <a:t>You then add the </a:t>
            </a:r>
            <a:r>
              <a:rPr lang="en-US" dirty="0"/>
              <a:t>to </a:t>
            </a:r>
            <a:r>
              <a:rPr lang="en-US" dirty="0" smtClean="0"/>
              <a:t>the network </a:t>
            </a:r>
            <a:r>
              <a:rPr lang="en-US" dirty="0"/>
              <a:t>filters for this </a:t>
            </a:r>
            <a:r>
              <a:rPr lang="en-US" dirty="0" smtClean="0"/>
              <a:t>customer</a:t>
            </a:r>
          </a:p>
          <a:p>
            <a:pPr marL="0" indent="0">
              <a:buNone/>
            </a:pPr>
            <a:endParaRPr lang="en-US" dirty="0"/>
          </a:p>
        </p:txBody>
      </p:sp>
    </p:spTree>
    <p:extLst>
      <p:ext uri="{BB962C8B-B14F-4D97-AF65-F5344CB8AC3E}">
        <p14:creationId xmlns:p14="http://schemas.microsoft.com/office/powerpoint/2010/main" val="114439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provide a “Letter of Authority” </a:t>
            </a:r>
          </a:p>
          <a:p>
            <a:pPr marL="0" indent="0">
              <a:buNone/>
            </a:pPr>
            <a:r>
              <a:rPr lang="en-US" dirty="0"/>
              <a:t>W</a:t>
            </a:r>
            <a:r>
              <a:rPr lang="en-US" dirty="0" smtClean="0"/>
              <a:t>hich is an effort to absolve you  of all liability that may arise from announcing this route</a:t>
            </a:r>
          </a:p>
          <a:p>
            <a:pPr marL="0" indent="0">
              <a:buNone/>
            </a:pPr>
            <a:r>
              <a:rPr lang="en-US" dirty="0" smtClean="0"/>
              <a:t>You then add the </a:t>
            </a:r>
            <a:r>
              <a:rPr lang="en-US" dirty="0"/>
              <a:t>to </a:t>
            </a:r>
            <a:r>
              <a:rPr lang="en-US" dirty="0" smtClean="0"/>
              <a:t>the network </a:t>
            </a:r>
            <a:r>
              <a:rPr lang="en-US" dirty="0"/>
              <a:t>filters for this </a:t>
            </a:r>
            <a:r>
              <a:rPr lang="en-US" dirty="0" smtClean="0"/>
              <a:t>customer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0" y="0"/>
            <a:ext cx="4804756" cy="6858000"/>
          </a:xfrm>
          <a:prstGeom prst="rect">
            <a:avLst/>
          </a:prstGeom>
        </p:spPr>
      </p:pic>
      <p:sp>
        <p:nvSpPr>
          <p:cNvPr id="5" name="Rectangle 4"/>
          <p:cNvSpPr/>
          <p:nvPr/>
        </p:nvSpPr>
        <p:spPr>
          <a:xfrm>
            <a:off x="3971365" y="3397624"/>
            <a:ext cx="1568823" cy="421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58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provide a “Letter of Authority” </a:t>
            </a:r>
          </a:p>
          <a:p>
            <a:pPr marL="0" indent="0">
              <a:buNone/>
            </a:pPr>
            <a:r>
              <a:rPr lang="en-US" dirty="0"/>
              <a:t>W</a:t>
            </a:r>
            <a:r>
              <a:rPr lang="en-US" dirty="0" smtClean="0"/>
              <a:t>hich is an effort to absolve you  of all liability that may arise from announcing this route</a:t>
            </a:r>
          </a:p>
          <a:p>
            <a:pPr marL="0" indent="0">
              <a:buNone/>
            </a:pPr>
            <a:r>
              <a:rPr lang="en-US" dirty="0" smtClean="0"/>
              <a:t>You then add the </a:t>
            </a:r>
            <a:r>
              <a:rPr lang="en-US" dirty="0"/>
              <a:t>to </a:t>
            </a:r>
            <a:r>
              <a:rPr lang="en-US" dirty="0" smtClean="0"/>
              <a:t>the network </a:t>
            </a:r>
            <a:r>
              <a:rPr lang="en-US" dirty="0"/>
              <a:t>filters for this </a:t>
            </a:r>
            <a:r>
              <a:rPr lang="en-US" dirty="0" smtClean="0"/>
              <a:t>customer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0" y="0"/>
            <a:ext cx="4804756" cy="6858000"/>
          </a:xfrm>
          <a:prstGeom prst="rect">
            <a:avLst/>
          </a:prstGeom>
        </p:spPr>
      </p:pic>
      <p:sp>
        <p:nvSpPr>
          <p:cNvPr id="5" name="TextBox 4"/>
          <p:cNvSpPr txBox="1"/>
          <p:nvPr/>
        </p:nvSpPr>
        <p:spPr>
          <a:xfrm rot="20975284">
            <a:off x="1286756" y="2260379"/>
            <a:ext cx="8255786" cy="1938992"/>
          </a:xfrm>
          <a:prstGeom prst="rect">
            <a:avLst/>
          </a:prstGeom>
          <a:solidFill>
            <a:schemeClr val="bg1"/>
          </a:solidFill>
        </p:spPr>
        <p:txBody>
          <a:bodyPr wrap="none" rtlCol="0">
            <a:spAutoFit/>
          </a:bodyPr>
          <a:lstStyle/>
          <a:p>
            <a:pPr algn="ctr"/>
            <a:r>
              <a:rPr lang="en-US" sz="4000" dirty="0" smtClean="0">
                <a:latin typeface="AhnbergHand" charset="0"/>
                <a:ea typeface="AhnbergHand" charset="0"/>
                <a:cs typeface="AhnbergHand" charset="0"/>
              </a:rPr>
              <a:t>At least you are off the hook</a:t>
            </a:r>
          </a:p>
          <a:p>
            <a:pPr algn="ctr"/>
            <a:r>
              <a:rPr lang="en-US" sz="4000" dirty="0">
                <a:latin typeface="AhnbergHand" charset="0"/>
                <a:ea typeface="AhnbergHand" charset="0"/>
                <a:cs typeface="AhnbergHand" charset="0"/>
              </a:rPr>
              <a:t>w</a:t>
            </a:r>
            <a:r>
              <a:rPr lang="en-US" sz="4000" dirty="0" smtClean="0">
                <a:latin typeface="AhnbergHand" charset="0"/>
                <a:ea typeface="AhnbergHand" charset="0"/>
                <a:cs typeface="AhnbergHand" charset="0"/>
              </a:rPr>
              <a:t>hen the network police</a:t>
            </a:r>
          </a:p>
          <a:p>
            <a:pPr algn="ctr"/>
            <a:r>
              <a:rPr lang="en-US" sz="4000" dirty="0" smtClean="0">
                <a:latin typeface="AhnbergHand" charset="0"/>
                <a:ea typeface="AhnbergHand" charset="0"/>
                <a:cs typeface="AhnbergHand" charset="0"/>
              </a:rPr>
              <a:t>come knocking!!</a:t>
            </a:r>
            <a:endParaRPr lang="en-US" sz="4000" dirty="0">
              <a:latin typeface="AhnbergHand" charset="0"/>
              <a:ea typeface="AhnbergHand" charset="0"/>
              <a:cs typeface="AhnbergHand" charset="0"/>
            </a:endParaRPr>
          </a:p>
        </p:txBody>
      </p:sp>
    </p:spTree>
    <p:extLst>
      <p:ext uri="{BB962C8B-B14F-4D97-AF65-F5344CB8AC3E}">
        <p14:creationId xmlns:p14="http://schemas.microsoft.com/office/powerpoint/2010/main" val="8617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enter the details in a route registry</a:t>
            </a:r>
          </a:p>
          <a:p>
            <a:pPr marL="0" indent="0">
              <a:buNone/>
            </a:pPr>
            <a:r>
              <a:rPr lang="en-US" dirty="0"/>
              <a:t>A</a:t>
            </a:r>
            <a:r>
              <a:rPr lang="en-US" dirty="0" smtClean="0"/>
              <a:t>ccess filters may be automatically generated from route registry data</a:t>
            </a:r>
          </a:p>
          <a:p>
            <a:pPr marL="0" indent="0">
              <a:buNone/>
            </a:pPr>
            <a:endParaRPr lang="en-US" dirty="0"/>
          </a:p>
        </p:txBody>
      </p:sp>
    </p:spTree>
    <p:extLst>
      <p:ext uri="{BB962C8B-B14F-4D97-AF65-F5344CB8AC3E}">
        <p14:creationId xmlns:p14="http://schemas.microsoft.com/office/powerpoint/2010/main" val="98986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enter the details in a route registry</a:t>
            </a:r>
          </a:p>
          <a:p>
            <a:pPr marL="0" indent="0">
              <a:buNone/>
            </a:pPr>
            <a:r>
              <a:rPr lang="en-US" dirty="0"/>
              <a:t>A</a:t>
            </a:r>
            <a:r>
              <a:rPr lang="en-US" dirty="0" smtClean="0"/>
              <a:t>ccess filters may be automatically generated from route registry data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576" y="365125"/>
            <a:ext cx="4773878" cy="6228692"/>
          </a:xfrm>
          <a:prstGeom prst="rect">
            <a:avLst/>
          </a:prstGeom>
        </p:spPr>
      </p:pic>
    </p:spTree>
    <p:extLst>
      <p:ext uri="{BB962C8B-B14F-4D97-AF65-F5344CB8AC3E}">
        <p14:creationId xmlns:p14="http://schemas.microsoft.com/office/powerpoint/2010/main" val="76341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enter the details in a route registry</a:t>
            </a:r>
          </a:p>
          <a:p>
            <a:pPr marL="0" indent="0">
              <a:buNone/>
            </a:pPr>
            <a:r>
              <a:rPr lang="en-US" dirty="0"/>
              <a:t>A</a:t>
            </a:r>
            <a:r>
              <a:rPr lang="en-US" dirty="0" smtClean="0"/>
              <a:t>ccess filters may be automatically generated from route registry data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576" y="365125"/>
            <a:ext cx="4773878" cy="6228692"/>
          </a:xfrm>
          <a:prstGeom prst="rect">
            <a:avLst/>
          </a:prstGeom>
        </p:spPr>
      </p:pic>
      <p:sp>
        <p:nvSpPr>
          <p:cNvPr id="4" name="TextBox 3"/>
          <p:cNvSpPr txBox="1"/>
          <p:nvPr/>
        </p:nvSpPr>
        <p:spPr>
          <a:xfrm rot="20859088">
            <a:off x="2366683" y="2395425"/>
            <a:ext cx="5540189" cy="1954306"/>
          </a:xfrm>
          <a:prstGeom prst="rect">
            <a:avLst/>
          </a:prstGeom>
          <a:solidFill>
            <a:schemeClr val="bg1"/>
          </a:solidFill>
        </p:spPr>
        <p:txBody>
          <a:bodyPr wrap="square" rtlCol="0">
            <a:spAutoFit/>
          </a:bodyPr>
          <a:lstStyle/>
          <a:p>
            <a:r>
              <a:rPr lang="en-US" sz="2400" dirty="0" smtClean="0">
                <a:latin typeface="AhnbergHand" charset="0"/>
                <a:ea typeface="AhnbergHand" charset="0"/>
                <a:cs typeface="AhnbergHand" charset="0"/>
              </a:rPr>
              <a:t>- How current is this data? </a:t>
            </a:r>
          </a:p>
          <a:p>
            <a:r>
              <a:rPr lang="en-US" sz="2400" dirty="0" smtClean="0">
                <a:latin typeface="AhnbergHand" charset="0"/>
                <a:ea typeface="AhnbergHand" charset="0"/>
                <a:cs typeface="AhnbergHand" charset="0"/>
              </a:rPr>
              <a:t>- Is it complete?</a:t>
            </a:r>
          </a:p>
          <a:p>
            <a:r>
              <a:rPr lang="en-US" sz="2400" dirty="0" smtClean="0">
                <a:latin typeface="AhnbergHand" charset="0"/>
                <a:ea typeface="AhnbergHand" charset="0"/>
                <a:cs typeface="AhnbergHand" charset="0"/>
              </a:rPr>
              <a:t>- Can I trust it to use as an automatic  filter generator for my routers?</a:t>
            </a:r>
            <a:endParaRPr lang="en-US" sz="2400" dirty="0">
              <a:latin typeface="AhnbergHand" charset="0"/>
              <a:ea typeface="AhnbergHand" charset="0"/>
              <a:cs typeface="AhnbergHand" charset="0"/>
            </a:endParaRPr>
          </a:p>
        </p:txBody>
      </p:sp>
    </p:spTree>
    <p:extLst>
      <p:ext uri="{BB962C8B-B14F-4D97-AF65-F5344CB8AC3E}">
        <p14:creationId xmlns:p14="http://schemas.microsoft.com/office/powerpoint/2010/main" val="162162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p:txBody>
          <a:bodyPr/>
          <a:lstStyle/>
          <a:p>
            <a:pPr marL="0" indent="0">
              <a:buNone/>
            </a:pPr>
            <a:r>
              <a:rPr lang="en-US" dirty="0" smtClean="0"/>
              <a:t>I ask you to route my net</a:t>
            </a:r>
          </a:p>
          <a:p>
            <a:pPr marL="0" indent="0">
              <a:buNone/>
            </a:pPr>
            <a:r>
              <a:rPr lang="en-US" b="1" dirty="0" smtClean="0"/>
              <a:t>You ask for me to enter the details in a route registry</a:t>
            </a:r>
          </a:p>
          <a:p>
            <a:pPr marL="0" indent="0">
              <a:buNone/>
            </a:pPr>
            <a:r>
              <a:rPr lang="en-US" dirty="0"/>
              <a:t>A</a:t>
            </a:r>
            <a:r>
              <a:rPr lang="en-US" dirty="0" smtClean="0"/>
              <a:t>ccess filters may be automatically generated from route registry data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576" y="365125"/>
            <a:ext cx="4773878" cy="6228692"/>
          </a:xfrm>
          <a:prstGeom prst="rect">
            <a:avLst/>
          </a:prstGeom>
        </p:spPr>
      </p:pic>
      <p:sp>
        <p:nvSpPr>
          <p:cNvPr id="4" name="TextBox 3"/>
          <p:cNvSpPr txBox="1"/>
          <p:nvPr/>
        </p:nvSpPr>
        <p:spPr>
          <a:xfrm rot="20859088">
            <a:off x="2366683" y="2395425"/>
            <a:ext cx="5540189" cy="1954306"/>
          </a:xfrm>
          <a:prstGeom prst="rect">
            <a:avLst/>
          </a:prstGeom>
          <a:solidFill>
            <a:schemeClr val="bg1"/>
          </a:solidFill>
        </p:spPr>
        <p:txBody>
          <a:bodyPr wrap="square" rtlCol="0">
            <a:spAutoFit/>
          </a:bodyPr>
          <a:lstStyle/>
          <a:p>
            <a:r>
              <a:rPr lang="en-US" sz="2400" dirty="0" smtClean="0">
                <a:latin typeface="AhnbergHand" charset="0"/>
                <a:ea typeface="AhnbergHand" charset="0"/>
                <a:cs typeface="AhnbergHand" charset="0"/>
              </a:rPr>
              <a:t>- How current is this data? </a:t>
            </a:r>
          </a:p>
          <a:p>
            <a:r>
              <a:rPr lang="en-US" sz="2400" dirty="0" smtClean="0">
                <a:latin typeface="AhnbergHand" charset="0"/>
                <a:ea typeface="AhnbergHand" charset="0"/>
                <a:cs typeface="AhnbergHand" charset="0"/>
              </a:rPr>
              <a:t>- Is it complete?</a:t>
            </a:r>
          </a:p>
          <a:p>
            <a:r>
              <a:rPr lang="en-US" sz="2400" dirty="0" smtClean="0">
                <a:latin typeface="AhnbergHand" charset="0"/>
                <a:ea typeface="AhnbergHand" charset="0"/>
                <a:cs typeface="AhnbergHand" charset="0"/>
              </a:rPr>
              <a:t>- Can I trust it to use as an automatic  filter generator for my routers?</a:t>
            </a:r>
            <a:endParaRPr lang="en-US" sz="2400" dirty="0">
              <a:latin typeface="AhnbergHand" charset="0"/>
              <a:ea typeface="AhnbergHand" charset="0"/>
              <a:cs typeface="AhnbergHand" charset="0"/>
            </a:endParaRPr>
          </a:p>
        </p:txBody>
      </p:sp>
      <p:sp>
        <p:nvSpPr>
          <p:cNvPr id="6" name="Rectangle 5"/>
          <p:cNvSpPr/>
          <p:nvPr/>
        </p:nvSpPr>
        <p:spPr>
          <a:xfrm>
            <a:off x="1272988" y="2653570"/>
            <a:ext cx="9430871" cy="1815882"/>
          </a:xfrm>
          <a:prstGeom prst="rect">
            <a:avLst/>
          </a:prstGeom>
          <a:solidFill>
            <a:schemeClr val="bg1"/>
          </a:solidFill>
          <a:ln>
            <a:solidFill>
              <a:schemeClr val="accent2">
                <a:lumMod val="50000"/>
              </a:schemeClr>
            </a:solidFill>
          </a:ln>
        </p:spPr>
        <p:txBody>
          <a:bodyPr wrap="square">
            <a:spAutoFit/>
          </a:bodyPr>
          <a:lstStyle/>
          <a:p>
            <a:r>
              <a:rPr lang="en-US" sz="2800">
                <a:solidFill>
                  <a:schemeClr val="accent4">
                    <a:lumMod val="50000"/>
                  </a:schemeClr>
                </a:solidFill>
                <a:latin typeface="AhnbergHand" charset="0"/>
                <a:ea typeface="AhnbergHand" charset="0"/>
                <a:cs typeface="AhnbergHand" charset="0"/>
              </a:rPr>
              <a:t>A publicly accessible description of every import and export policy to </a:t>
            </a:r>
            <a:r>
              <a:rPr lang="en-US" sz="2800" b="1">
                <a:solidFill>
                  <a:schemeClr val="accent4">
                    <a:lumMod val="50000"/>
                  </a:schemeClr>
                </a:solidFill>
                <a:latin typeface="AhnbergHand" charset="0"/>
                <a:ea typeface="AhnbergHand" charset="0"/>
                <a:cs typeface="AhnbergHand" charset="0"/>
              </a:rPr>
              <a:t>every transit, peer, and customer</a:t>
            </a:r>
            <a:r>
              <a:rPr lang="en-US" sz="2800">
                <a:solidFill>
                  <a:schemeClr val="accent4">
                    <a:lumMod val="50000"/>
                  </a:schemeClr>
                </a:solidFill>
                <a:latin typeface="AhnbergHand" charset="0"/>
                <a:ea typeface="AhnbergHand" charset="0"/>
                <a:cs typeface="AhnbergHand" charset="0"/>
              </a:rPr>
              <a:t>, is difficult to maintain, and is not in the </a:t>
            </a:r>
            <a:r>
              <a:rPr lang="en-US" sz="2800" b="1">
                <a:solidFill>
                  <a:schemeClr val="accent4">
                    <a:lumMod val="50000"/>
                  </a:schemeClr>
                </a:solidFill>
                <a:latin typeface="AhnbergHand" charset="0"/>
                <a:ea typeface="AhnbergHand" charset="0"/>
                <a:cs typeface="AhnbergHand" charset="0"/>
              </a:rPr>
              <a:t>best business interests</a:t>
            </a:r>
            <a:r>
              <a:rPr lang="en-US" sz="2800">
                <a:solidFill>
                  <a:schemeClr val="accent4">
                    <a:lumMod val="50000"/>
                  </a:schemeClr>
                </a:solidFill>
                <a:latin typeface="AhnbergHand" charset="0"/>
                <a:ea typeface="AhnbergHand" charset="0"/>
                <a:cs typeface="AhnbergHand" charset="0"/>
              </a:rPr>
              <a:t> of many ISPs</a:t>
            </a:r>
            <a:endParaRPr lang="en-US" sz="2800" dirty="0">
              <a:solidFill>
                <a:schemeClr val="accent4">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85745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 here?</a:t>
            </a:r>
            <a:endParaRPr lang="en-US" dirty="0"/>
          </a:p>
        </p:txBody>
      </p:sp>
      <p:sp>
        <p:nvSpPr>
          <p:cNvPr id="3" name="Content Placeholder 2"/>
          <p:cNvSpPr>
            <a:spLocks noGrp="1"/>
          </p:cNvSpPr>
          <p:nvPr>
            <p:ph idx="1"/>
          </p:nvPr>
        </p:nvSpPr>
        <p:spPr/>
        <p:txBody>
          <a:bodyPr>
            <a:normAutofit lnSpcReduction="10000"/>
          </a:bodyPr>
          <a:lstStyle/>
          <a:p>
            <a:r>
              <a:rPr lang="en-US" dirty="0" err="1" smtClean="0"/>
              <a:t>Whois</a:t>
            </a:r>
            <a:r>
              <a:rPr lang="en-US" dirty="0" smtClean="0"/>
              <a:t> lookups typically require manual processing. </a:t>
            </a:r>
          </a:p>
          <a:p>
            <a:pPr lvl="1"/>
            <a:r>
              <a:rPr lang="en-US" dirty="0" smtClean="0"/>
              <a:t>This information is also somewhat informal so it often requires some level of interpretation and judgment</a:t>
            </a:r>
          </a:p>
          <a:p>
            <a:pPr lvl="1"/>
            <a:r>
              <a:rPr lang="en-US" dirty="0" err="1" smtClean="0"/>
              <a:t>Whois</a:t>
            </a:r>
            <a:r>
              <a:rPr lang="en-US" dirty="0" smtClean="0"/>
              <a:t> lookups are an admission process, not a means to maintain route filters</a:t>
            </a:r>
          </a:p>
          <a:p>
            <a:r>
              <a:rPr lang="en-US" dirty="0" smtClean="0"/>
              <a:t>Letters of Authority are just a way to try and avoid liabilities </a:t>
            </a:r>
            <a:r>
              <a:rPr lang="mr-IN" dirty="0" smtClean="0"/>
              <a:t>–</a:t>
            </a:r>
            <a:r>
              <a:rPr lang="en-US" dirty="0" smtClean="0"/>
              <a:t> they are not a useful tool to manage routing</a:t>
            </a:r>
          </a:p>
          <a:p>
            <a:r>
              <a:rPr lang="en-US" dirty="0" smtClean="0"/>
              <a:t>Routing Registries come in all shapes and sizes!</a:t>
            </a:r>
          </a:p>
          <a:p>
            <a:pPr lvl="1"/>
            <a:r>
              <a:rPr lang="en-US" dirty="0" smtClean="0"/>
              <a:t>Which is itself a problem </a:t>
            </a:r>
            <a:r>
              <a:rPr lang="mr-IN" dirty="0" smtClean="0"/>
              <a:t>–</a:t>
            </a:r>
            <a:r>
              <a:rPr lang="en-US" dirty="0" smtClean="0"/>
              <a:t> there is no single authoritative source</a:t>
            </a:r>
          </a:p>
          <a:p>
            <a:pPr lvl="1"/>
            <a:r>
              <a:rPr lang="en-US" dirty="0" smtClean="0"/>
              <a:t>The expression of routing policies quickly becomes complex and error prone</a:t>
            </a:r>
          </a:p>
          <a:p>
            <a:pPr lvl="1"/>
            <a:r>
              <a:rPr lang="en-US" dirty="0" smtClean="0"/>
              <a:t>Is this a case of attempting to harness too much information?</a:t>
            </a:r>
          </a:p>
        </p:txBody>
      </p:sp>
    </p:spTree>
    <p:extLst>
      <p:ext uri="{BB962C8B-B14F-4D97-AF65-F5344CB8AC3E}">
        <p14:creationId xmlns:p14="http://schemas.microsoft.com/office/powerpoint/2010/main" val="167476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RPKI Approach</a:t>
            </a:r>
            <a:endParaRPr lang="en-US" dirty="0"/>
          </a:p>
        </p:txBody>
      </p:sp>
      <p:sp>
        <p:nvSpPr>
          <p:cNvPr id="3" name="Content Placeholder 2"/>
          <p:cNvSpPr>
            <a:spLocks noGrp="1"/>
          </p:cNvSpPr>
          <p:nvPr>
            <p:ph idx="1"/>
          </p:nvPr>
        </p:nvSpPr>
        <p:spPr/>
        <p:txBody>
          <a:bodyPr/>
          <a:lstStyle/>
          <a:p>
            <a:r>
              <a:rPr lang="en-US" dirty="0" smtClean="0"/>
              <a:t>None of these approaches are very satisfactory as a complete solution</a:t>
            </a:r>
            <a:r>
              <a:rPr lang="en-US" dirty="0"/>
              <a:t> </a:t>
            </a:r>
            <a:r>
              <a:rPr lang="en-US" dirty="0" smtClean="0"/>
              <a:t>to this problem</a:t>
            </a:r>
          </a:p>
          <a:p>
            <a:r>
              <a:rPr lang="en-US" dirty="0" smtClean="0"/>
              <a:t>Let’s take a step back and see if we can use digital signature technology to assist here.</a:t>
            </a:r>
          </a:p>
          <a:p>
            <a:r>
              <a:rPr lang="en-US" dirty="0" smtClean="0"/>
              <a:t>If we can, then we can construct automated systems that will </a:t>
            </a:r>
            <a:r>
              <a:rPr lang="en-US" dirty="0" err="1" smtClean="0"/>
              <a:t>recognise</a:t>
            </a:r>
            <a:r>
              <a:rPr lang="en-US" dirty="0" smtClean="0"/>
              <a:t> validly signed attestations about addresses and their use</a:t>
            </a:r>
          </a:p>
          <a:p>
            <a:endParaRPr lang="en-US" dirty="0"/>
          </a:p>
        </p:txBody>
      </p:sp>
    </p:spTree>
    <p:extLst>
      <p:ext uri="{BB962C8B-B14F-4D97-AF65-F5344CB8AC3E}">
        <p14:creationId xmlns:p14="http://schemas.microsoft.com/office/powerpoint/2010/main" val="91989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Using Cryptography to tell “Good” from “Bad”</a:t>
            </a:r>
            <a:endParaRPr lang="en-US" dirty="0">
              <a:latin typeface="+mn-lt"/>
            </a:endParaRPr>
          </a:p>
        </p:txBody>
      </p:sp>
      <p:sp>
        <p:nvSpPr>
          <p:cNvPr id="87042" name="Content Placeholder 2"/>
          <p:cNvSpPr>
            <a:spLocks noGrp="1"/>
          </p:cNvSpPr>
          <p:nvPr>
            <p:ph idx="1"/>
          </p:nvPr>
        </p:nvSpPr>
        <p:spPr/>
        <p:txBody>
          <a:bodyPr>
            <a:normAutofit/>
          </a:bodyPr>
          <a:lstStyle/>
          <a:p>
            <a:pPr marL="0" indent="0">
              <a:buNone/>
            </a:pPr>
            <a:r>
              <a:rPr lang="en-US" sz="2400" dirty="0">
                <a:latin typeface="Calibri" charset="0"/>
                <a:ea typeface="ＭＳ Ｐゴシック" charset="0"/>
              </a:rPr>
              <a:t>This looks a lot like an application of public/private key cryptography, with “authority to use” conveyed by a digital signature</a:t>
            </a:r>
          </a:p>
          <a:p>
            <a:pPr lvl="1"/>
            <a:r>
              <a:rPr lang="en-US" sz="2000" dirty="0">
                <a:latin typeface="Calibri" charset="0"/>
                <a:ea typeface="ＭＳ Ｐゴシック" charset="0"/>
              </a:rPr>
              <a:t>Using a private key to sign the authority, and the public key to validate the authority</a:t>
            </a:r>
          </a:p>
          <a:p>
            <a:pPr lvl="1"/>
            <a:r>
              <a:rPr lang="en-US" sz="2000" dirty="0">
                <a:latin typeface="Calibri" charset="0"/>
                <a:ea typeface="ＭＳ Ｐゴシック" charset="0"/>
              </a:rPr>
              <a:t>If the private key was held by the address holder then we have the notion of binding the control over an address to holding the private key</a:t>
            </a:r>
          </a:p>
          <a:p>
            <a:pPr lvl="1"/>
            <a:r>
              <a:rPr lang="en-US" sz="2000" dirty="0">
                <a:latin typeface="Calibri" charset="0"/>
                <a:ea typeface="ＭＳ Ｐゴシック" charset="0"/>
              </a:rPr>
              <a:t>We can use a conventional certificate infrastructure to support public key validation at the scale of the Internet</a:t>
            </a:r>
          </a:p>
          <a:p>
            <a:pPr lvl="1"/>
            <a:r>
              <a:rPr lang="en-US" sz="2000" dirty="0">
                <a:latin typeface="Calibri" charset="0"/>
                <a:ea typeface="ＭＳ Ｐゴシック" charset="0"/>
              </a:rPr>
              <a:t>But how can we inject trustable authority into this framework? </a:t>
            </a:r>
          </a:p>
        </p:txBody>
      </p:sp>
    </p:spTree>
    <p:extLst>
      <p:ext uri="{BB962C8B-B14F-4D97-AF65-F5344CB8AC3E}">
        <p14:creationId xmlns:p14="http://schemas.microsoft.com/office/powerpoint/2010/main" val="157182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388" y="1534640"/>
            <a:ext cx="5570524" cy="5072347"/>
          </a:xfrm>
          <a:prstGeom prst="rect">
            <a:avLst/>
          </a:prstGeom>
        </p:spPr>
      </p:pic>
    </p:spTree>
    <p:extLst>
      <p:ext uri="{BB962C8B-B14F-4D97-AF65-F5344CB8AC3E}">
        <p14:creationId xmlns:p14="http://schemas.microsoft.com/office/powerpoint/2010/main" val="272243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Trustable Credentials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sz="2400" dirty="0"/>
              <a:t>How can we inject trustable authority into this framework?</a:t>
            </a:r>
          </a:p>
        </p:txBody>
      </p:sp>
    </p:spTree>
    <p:extLst>
      <p:ext uri="{BB962C8B-B14F-4D97-AF65-F5344CB8AC3E}">
        <p14:creationId xmlns:p14="http://schemas.microsoft.com/office/powerpoint/2010/main" val="154009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Trustable Credentials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sz="2400" dirty="0"/>
              <a:t>How can we inject trustable authority into this framework?</a:t>
            </a:r>
          </a:p>
          <a:p>
            <a:pPr marL="0" indent="0">
              <a:buNone/>
              <a:defRPr/>
            </a:pPr>
            <a:r>
              <a:rPr lang="en-US" sz="2400" dirty="0"/>
              <a:t>Bind the Registry and the key structure together:</a:t>
            </a:r>
          </a:p>
          <a:p>
            <a:pPr>
              <a:defRPr/>
            </a:pPr>
            <a:r>
              <a:rPr lang="en-US" sz="2400" dirty="0"/>
              <a:t>Use the existing address allocation hierarchy</a:t>
            </a:r>
          </a:p>
          <a:p>
            <a:pPr lvl="1">
              <a:defRPr/>
            </a:pPr>
            <a:r>
              <a:rPr lang="en-US" sz="2000" dirty="0"/>
              <a:t>IANA, RIRs, NIRs &amp; LIRs, End holders</a:t>
            </a:r>
          </a:p>
          <a:p>
            <a:pPr>
              <a:defRPr/>
            </a:pPr>
            <a:r>
              <a:rPr lang="en-US" sz="2400" dirty="0"/>
              <a:t>Describe this address allocation structure using digital certificates</a:t>
            </a:r>
          </a:p>
          <a:p>
            <a:pPr>
              <a:defRPr/>
            </a:pPr>
            <a:r>
              <a:rPr lang="en-US" sz="2400" dirty="0"/>
              <a:t>The certificates do not introduce additional data – they are a representation of registry information in a particular digital format </a:t>
            </a:r>
          </a:p>
        </p:txBody>
      </p:sp>
    </p:spTree>
    <p:extLst>
      <p:ext uri="{BB962C8B-B14F-4D97-AF65-F5344CB8AC3E}">
        <p14:creationId xmlns:p14="http://schemas.microsoft.com/office/powerpoint/2010/main" val="81230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Certificates</a:t>
            </a:r>
            <a:endParaRPr lang="en-US" dirty="0"/>
          </a:p>
        </p:txBody>
      </p:sp>
      <p:sp>
        <p:nvSpPr>
          <p:cNvPr id="3" name="Content Placeholder 2"/>
          <p:cNvSpPr>
            <a:spLocks noGrp="1"/>
          </p:cNvSpPr>
          <p:nvPr>
            <p:ph idx="1"/>
          </p:nvPr>
        </p:nvSpPr>
        <p:spPr/>
        <p:txBody>
          <a:bodyPr/>
          <a:lstStyle/>
          <a:p>
            <a:pPr>
              <a:defRPr/>
            </a:pPr>
            <a:r>
              <a:rPr lang="en-US" sz="2400" dirty="0"/>
              <a:t>A resource certificate is a digital document that binds together an IP address block with the IP address holder’s public key, signed by the certification authority’s private key</a:t>
            </a:r>
          </a:p>
          <a:p>
            <a:pPr>
              <a:defRPr/>
            </a:pPr>
            <a:r>
              <a:rPr lang="en-US" sz="2400" dirty="0"/>
              <a:t>The certificate set can be used to validate that the holder of a particular private key is held by the current legitimate holder of a particular number resource – or not!</a:t>
            </a:r>
          </a:p>
          <a:p>
            <a:pPr>
              <a:defRPr/>
            </a:pPr>
            <a:endParaRPr lang="en-US" sz="2400" dirty="0"/>
          </a:p>
          <a:p>
            <a:pPr>
              <a:defRPr/>
            </a:pPr>
            <a:r>
              <a:rPr lang="en-US" sz="2400" dirty="0"/>
              <a:t>Community driven approach</a:t>
            </a:r>
          </a:p>
          <a:p>
            <a:pPr lvl="1">
              <a:defRPr/>
            </a:pPr>
            <a:r>
              <a:rPr lang="en-US" sz="2000" dirty="0"/>
              <a:t>Collaboration between the RIRs since 2006</a:t>
            </a:r>
          </a:p>
          <a:p>
            <a:pPr lvl="1">
              <a:defRPr/>
            </a:pPr>
            <a:r>
              <a:rPr lang="en-US" sz="2000" dirty="0"/>
              <a:t>Based on open IETF standards</a:t>
            </a:r>
          </a:p>
          <a:p>
            <a:pPr lvl="2">
              <a:defRPr/>
            </a:pPr>
            <a:r>
              <a:rPr lang="en-US" sz="1600" dirty="0"/>
              <a:t>Based on work undertaken in the Public Key Infrastructure (PKIX) and Secure Inter-Domain Routing (SIDR) Working Groups of the IETF</a:t>
            </a:r>
            <a:endParaRPr lang="en-US" dirty="0"/>
          </a:p>
          <a:p>
            <a:pPr marL="0" indent="0">
              <a:buNone/>
              <a:defRPr/>
            </a:pPr>
            <a:endParaRPr lang="en-US" dirty="0"/>
          </a:p>
        </p:txBody>
      </p:sp>
    </p:spTree>
    <p:extLst>
      <p:ext uri="{BB962C8B-B14F-4D97-AF65-F5344CB8AC3E}">
        <p14:creationId xmlns:p14="http://schemas.microsoft.com/office/powerpoint/2010/main" val="81032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1801">
            <a:off x="4201791" y="3706081"/>
            <a:ext cx="6152555" cy="3295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11266" name="Rectangle 2"/>
          <p:cNvSpPr>
            <a:spLocks noGrp="1" noChangeArrowheads="1"/>
          </p:cNvSpPr>
          <p:nvPr>
            <p:ph type="title"/>
          </p:nvPr>
        </p:nvSpPr>
        <p:spPr>
          <a:ln/>
        </p:spPr>
        <p:txBody>
          <a:bodyPr/>
          <a:lstStyle/>
          <a:p>
            <a:r>
              <a:rPr lang="en-US" dirty="0"/>
              <a:t>The RPKI </a:t>
            </a:r>
            <a:r>
              <a:rPr lang="en-US" dirty="0" smtClean="0"/>
              <a:t>Certificate Service</a:t>
            </a:r>
            <a:endParaRPr lang="en-US" dirty="0"/>
          </a:p>
        </p:txBody>
      </p:sp>
      <p:sp>
        <p:nvSpPr>
          <p:cNvPr id="11267" name="Rectangle 3"/>
          <p:cNvSpPr>
            <a:spLocks noGrp="1" noChangeArrowheads="1"/>
          </p:cNvSpPr>
          <p:nvPr>
            <p:ph type="body" idx="1"/>
          </p:nvPr>
        </p:nvSpPr>
        <p:spPr>
          <a:ln/>
        </p:spPr>
        <p:txBody>
          <a:bodyPr/>
          <a:lstStyle/>
          <a:p>
            <a:r>
              <a:rPr lang="en-US" dirty="0"/>
              <a:t>Enhancement to the RIR Registry</a:t>
            </a:r>
          </a:p>
          <a:p>
            <a:pPr marL="580409" lvl="1"/>
            <a:r>
              <a:rPr lang="en-US" dirty="0"/>
              <a:t>Offers </a:t>
            </a:r>
            <a:r>
              <a:rPr lang="en-US" dirty="0" smtClean="0"/>
              <a:t>verifiable </a:t>
            </a:r>
            <a:r>
              <a:rPr lang="en-US" dirty="0"/>
              <a:t>proof </a:t>
            </a:r>
            <a:r>
              <a:rPr lang="en-US" dirty="0" smtClean="0"/>
              <a:t>of the number holdings described in the RIR registry</a:t>
            </a:r>
            <a:endParaRPr lang="en-US" dirty="0"/>
          </a:p>
          <a:p>
            <a:pPr marL="580409" lvl="1"/>
            <a:endParaRPr lang="en-US" sz="700" dirty="0"/>
          </a:p>
          <a:p>
            <a:r>
              <a:rPr lang="en-US" dirty="0"/>
              <a:t>Resource Certification is </a:t>
            </a:r>
            <a:r>
              <a:rPr lang="en-US" dirty="0" smtClean="0"/>
              <a:t>an opt</a:t>
            </a:r>
            <a:r>
              <a:rPr lang="en-US" dirty="0"/>
              <a:t>-in service</a:t>
            </a:r>
          </a:p>
          <a:p>
            <a:pPr marL="580409" lvl="1"/>
            <a:r>
              <a:rPr lang="en-US" dirty="0" smtClean="0"/>
              <a:t>Number Holders choose </a:t>
            </a:r>
            <a:r>
              <a:rPr lang="en-US" dirty="0"/>
              <a:t>to request a certificate</a:t>
            </a:r>
          </a:p>
          <a:p>
            <a:pPr marL="982231" lvl="2"/>
            <a:r>
              <a:rPr lang="en-US" dirty="0" smtClean="0"/>
              <a:t>Derived from registration data</a:t>
            </a:r>
            <a:endParaRPr lang="en-US" dirty="0"/>
          </a:p>
        </p:txBody>
      </p:sp>
    </p:spTree>
    <p:extLst>
      <p:ext uri="{BB962C8B-B14F-4D97-AF65-F5344CB8AC3E}">
        <p14:creationId xmlns:p14="http://schemas.microsoft.com/office/powerpoint/2010/main" val="18771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Sign?</a:t>
            </a:r>
            <a:endParaRPr lang="en-US" dirty="0"/>
          </a:p>
        </p:txBody>
      </p:sp>
      <p:sp>
        <p:nvSpPr>
          <p:cNvPr id="3" name="Content Placeholder 2"/>
          <p:cNvSpPr>
            <a:spLocks noGrp="1"/>
          </p:cNvSpPr>
          <p:nvPr>
            <p:ph idx="1"/>
          </p:nvPr>
        </p:nvSpPr>
        <p:spPr/>
        <p:txBody>
          <a:bodyPr>
            <a:normAutofit lnSpcReduction="10000"/>
          </a:bodyPr>
          <a:lstStyle/>
          <a:p>
            <a:r>
              <a:rPr lang="en-US" dirty="0" smtClean="0"/>
              <a:t>One approach is to look at the process of “permissions” that add an advertised address prefix to the routing system:</a:t>
            </a:r>
          </a:p>
          <a:p>
            <a:pPr lvl="1"/>
            <a:r>
              <a:rPr lang="en-US" dirty="0" smtClean="0"/>
              <a:t>The address holder is “</a:t>
            </a:r>
            <a:r>
              <a:rPr lang="en-US" dirty="0" err="1" smtClean="0"/>
              <a:t>authorising</a:t>
            </a:r>
            <a:r>
              <a:rPr lang="en-US" dirty="0" smtClean="0"/>
              <a:t>” a network to “originate” a route advertisement into the routing system</a:t>
            </a:r>
          </a:p>
          <a:p>
            <a:r>
              <a:rPr lang="en-US" dirty="0" smtClean="0"/>
              <a:t>The ‘ROA’ is a digitally signed version of this authority. It contains</a:t>
            </a:r>
          </a:p>
          <a:p>
            <a:pPr lvl="1"/>
            <a:r>
              <a:rPr lang="en-US" dirty="0" smtClean="0"/>
              <a:t>An address prefix (and range of ‘allowed’ prefix sixes</a:t>
            </a:r>
          </a:p>
          <a:p>
            <a:pPr lvl="1"/>
            <a:r>
              <a:rPr lang="en-US" dirty="0" smtClean="0"/>
              <a:t>An ‘originating address’</a:t>
            </a:r>
          </a:p>
          <a:p>
            <a:r>
              <a:rPr lang="en-US" dirty="0" smtClean="0"/>
              <a:t>This allows others to check the validity of a BGP route announcement:</a:t>
            </a:r>
          </a:p>
          <a:p>
            <a:pPr lvl="1"/>
            <a:r>
              <a:rPr lang="en-US" dirty="0" smtClean="0"/>
              <a:t>If there is a valid ROA, and the origin AS matches the AS in the ROA, and the prefix length is within the bounds of the ROA, then the announcement has been entered into the routing system with the appropriate permissions</a:t>
            </a:r>
          </a:p>
        </p:txBody>
      </p:sp>
    </p:spTree>
    <p:extLst>
      <p:ext uri="{BB962C8B-B14F-4D97-AF65-F5344CB8AC3E}">
        <p14:creationId xmlns:p14="http://schemas.microsoft.com/office/powerpoint/2010/main" val="167763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ROAs can help</a:t>
            </a:r>
            <a:endParaRPr lang="en-US" dirty="0"/>
          </a:p>
        </p:txBody>
      </p:sp>
      <p:sp>
        <p:nvSpPr>
          <p:cNvPr id="3" name="Content Placeholder 2"/>
          <p:cNvSpPr>
            <a:spLocks noGrp="1"/>
          </p:cNvSpPr>
          <p:nvPr>
            <p:ph idx="1"/>
          </p:nvPr>
        </p:nvSpPr>
        <p:spPr/>
        <p:txBody>
          <a:bodyPr/>
          <a:lstStyle/>
          <a:p>
            <a:r>
              <a:rPr lang="en-US" dirty="0" smtClean="0"/>
              <a:t>An automated solution that checks the validity of a route announcement against a local repository of digital certificates:</a:t>
            </a:r>
          </a:p>
          <a:p>
            <a:pPr marL="457200" lvl="1" indent="0">
              <a:buNone/>
            </a:pPr>
            <a:r>
              <a:rPr lang="en-US" dirty="0" smtClean="0"/>
              <a:t>Which can be used to feed a BGP routing filter that can isolate certain instances of what looks like attempted route hijack</a:t>
            </a:r>
          </a:p>
        </p:txBody>
      </p:sp>
    </p:spTree>
    <p:extLst>
      <p:ext uri="{BB962C8B-B14F-4D97-AF65-F5344CB8AC3E}">
        <p14:creationId xmlns:p14="http://schemas.microsoft.com/office/powerpoint/2010/main" val="5650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using RPKI and ROAS</a:t>
            </a:r>
            <a:endParaRPr lang="en-US" dirty="0"/>
          </a:p>
        </p:txBody>
      </p:sp>
      <p:sp>
        <p:nvSpPr>
          <p:cNvPr id="3" name="Content Placeholder 2"/>
          <p:cNvSpPr>
            <a:spLocks noGrp="1"/>
          </p:cNvSpPr>
          <p:nvPr>
            <p:ph idx="1"/>
          </p:nvPr>
        </p:nvSpPr>
        <p:spPr/>
        <p:txBody>
          <a:bodyPr/>
          <a:lstStyle/>
          <a:p>
            <a:r>
              <a:rPr lang="en-US" dirty="0" smtClean="0"/>
              <a:t>Two questions:</a:t>
            </a:r>
          </a:p>
          <a:p>
            <a:pPr lvl="1"/>
            <a:r>
              <a:rPr lang="en-US" dirty="0" smtClean="0"/>
              <a:t>What proportion of existing route advertisements have associated published ROAs?</a:t>
            </a:r>
          </a:p>
          <a:p>
            <a:pPr lvl="1"/>
            <a:r>
              <a:rPr lang="en-US" dirty="0" smtClean="0"/>
              <a:t>What proportion of network operators will reject a route if the associated ROA set indicates an invalid route advertisement (possible route hijack)</a:t>
            </a:r>
            <a:endParaRPr lang="en-US" dirty="0"/>
          </a:p>
        </p:txBody>
      </p:sp>
    </p:spTree>
    <p:extLst>
      <p:ext uri="{BB962C8B-B14F-4D97-AF65-F5344CB8AC3E}">
        <p14:creationId xmlns:p14="http://schemas.microsoft.com/office/powerpoint/2010/main" val="147590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 publication</a:t>
            </a:r>
            <a:endParaRPr lang="en-US" dirty="0"/>
          </a:p>
        </p:txBody>
      </p:sp>
      <p:sp>
        <p:nvSpPr>
          <p:cNvPr id="3" name="Content Placeholder 2"/>
          <p:cNvSpPr>
            <a:spLocks noGrp="1"/>
          </p:cNvSpPr>
          <p:nvPr>
            <p:ph idx="1"/>
          </p:nvPr>
        </p:nvSpPr>
        <p:spPr>
          <a:xfrm>
            <a:off x="6920753" y="5925671"/>
            <a:ext cx="4433046" cy="251291"/>
          </a:xfrm>
        </p:spPr>
        <p:txBody>
          <a:bodyPr>
            <a:noAutofit/>
          </a:bodyPr>
          <a:lstStyle/>
          <a:p>
            <a:pPr marL="0" indent="0">
              <a:buNone/>
            </a:pPr>
            <a:r>
              <a:rPr lang="en-US" sz="2400" dirty="0"/>
              <a:t>https://</a:t>
            </a:r>
            <a:r>
              <a:rPr lang="en-US" sz="2400" dirty="0" err="1"/>
              <a:t>rpki-monitor.antd.nist.gov</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428819"/>
            <a:ext cx="7983818" cy="4496852"/>
          </a:xfrm>
          <a:prstGeom prst="rect">
            <a:avLst/>
          </a:prstGeom>
        </p:spPr>
      </p:pic>
    </p:spTree>
    <p:extLst>
      <p:ext uri="{BB962C8B-B14F-4D97-AF65-F5344CB8AC3E}">
        <p14:creationId xmlns:p14="http://schemas.microsoft.com/office/powerpoint/2010/main" val="3103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512" y="1027906"/>
            <a:ext cx="6691609" cy="5002306"/>
          </a:xfrm>
          <a:prstGeom prst="rect">
            <a:avLst/>
          </a:prstGeom>
        </p:spPr>
      </p:pic>
      <p:sp>
        <p:nvSpPr>
          <p:cNvPr id="2" name="Title 1"/>
          <p:cNvSpPr>
            <a:spLocks noGrp="1"/>
          </p:cNvSpPr>
          <p:nvPr>
            <p:ph type="title"/>
          </p:nvPr>
        </p:nvSpPr>
        <p:spPr/>
        <p:txBody>
          <a:bodyPr/>
          <a:lstStyle/>
          <a:p>
            <a:r>
              <a:rPr lang="en-US" dirty="0" smtClean="0"/>
              <a:t>ROA publication</a:t>
            </a:r>
            <a:endParaRPr lang="en-US" dirty="0"/>
          </a:p>
        </p:txBody>
      </p:sp>
      <p:sp>
        <p:nvSpPr>
          <p:cNvPr id="3" name="Content Placeholder 2"/>
          <p:cNvSpPr>
            <a:spLocks noGrp="1"/>
          </p:cNvSpPr>
          <p:nvPr>
            <p:ph idx="1"/>
          </p:nvPr>
        </p:nvSpPr>
        <p:spPr>
          <a:xfrm>
            <a:off x="6920753" y="5925671"/>
            <a:ext cx="4433046" cy="251291"/>
          </a:xfrm>
        </p:spPr>
        <p:txBody>
          <a:bodyPr>
            <a:noAutofit/>
          </a:bodyPr>
          <a:lstStyle/>
          <a:p>
            <a:pPr marL="0" indent="0">
              <a:buNone/>
            </a:pPr>
            <a:r>
              <a:rPr lang="en-US" sz="2400" dirty="0"/>
              <a:t>https://</a:t>
            </a:r>
            <a:r>
              <a:rPr lang="en-US" sz="2400" dirty="0" err="1"/>
              <a:t>rpki-monitor.antd.nist.gov</a:t>
            </a:r>
            <a:endParaRPr lang="en-US" sz="2400" dirty="0"/>
          </a:p>
        </p:txBody>
      </p:sp>
    </p:spTree>
    <p:extLst>
      <p:ext uri="{BB962C8B-B14F-4D97-AF65-F5344CB8AC3E}">
        <p14:creationId xmlns:p14="http://schemas.microsoft.com/office/powerpoint/2010/main" val="815514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31" y="1398492"/>
            <a:ext cx="7710964" cy="4959677"/>
          </a:xfrm>
          <a:prstGeom prst="rect">
            <a:avLst/>
          </a:prstGeom>
        </p:spPr>
      </p:pic>
      <p:sp>
        <p:nvSpPr>
          <p:cNvPr id="2" name="Title 1"/>
          <p:cNvSpPr>
            <a:spLocks noGrp="1"/>
          </p:cNvSpPr>
          <p:nvPr>
            <p:ph type="title"/>
          </p:nvPr>
        </p:nvSpPr>
        <p:spPr/>
        <p:txBody>
          <a:bodyPr/>
          <a:lstStyle/>
          <a:p>
            <a:r>
              <a:rPr lang="en-US" dirty="0" smtClean="0"/>
              <a:t>ROA publication</a:t>
            </a:r>
            <a:endParaRPr lang="en-US" dirty="0"/>
          </a:p>
        </p:txBody>
      </p:sp>
      <p:sp>
        <p:nvSpPr>
          <p:cNvPr id="3" name="Content Placeholder 2"/>
          <p:cNvSpPr>
            <a:spLocks noGrp="1"/>
          </p:cNvSpPr>
          <p:nvPr>
            <p:ph idx="1"/>
          </p:nvPr>
        </p:nvSpPr>
        <p:spPr>
          <a:xfrm>
            <a:off x="6920753" y="5925671"/>
            <a:ext cx="4433046" cy="251291"/>
          </a:xfrm>
        </p:spPr>
        <p:txBody>
          <a:bodyPr>
            <a:noAutofit/>
          </a:bodyPr>
          <a:lstStyle/>
          <a:p>
            <a:pPr marL="0" indent="0">
              <a:buNone/>
            </a:pPr>
            <a:r>
              <a:rPr lang="en-US" sz="2400" dirty="0"/>
              <a:t>https://</a:t>
            </a:r>
            <a:r>
              <a:rPr lang="en-US" sz="2400" dirty="0" err="1"/>
              <a:t>rpki-monitor.antd.nist.gov</a:t>
            </a:r>
            <a:endParaRPr lang="en-US" sz="2400" dirty="0"/>
          </a:p>
        </p:txBody>
      </p:sp>
    </p:spTree>
    <p:extLst>
      <p:ext uri="{BB962C8B-B14F-4D97-AF65-F5344CB8AC3E}">
        <p14:creationId xmlns:p14="http://schemas.microsoft.com/office/powerpoint/2010/main" val="110928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I announce your addresses in BGP?</a:t>
            </a:r>
            <a:endParaRPr lang="en-US" dirty="0"/>
          </a:p>
        </p:txBody>
      </p:sp>
      <p:pic>
        <p:nvPicPr>
          <p:cNvPr id="4" name="Content Placeholder 4" descr="devil 1.jpg"/>
          <p:cNvPicPr>
            <a:picLocks noChangeAspect="1"/>
          </p:cNvPicPr>
          <p:nvPr/>
        </p:nvPicPr>
        <p:blipFill>
          <a:blip r:embed="rId3">
            <a:extLst>
              <a:ext uri="{28A0092B-C50C-407E-A947-70E740481C1C}">
                <a14:useLocalDpi xmlns:a14="http://schemas.microsoft.com/office/drawing/2010/main" val="0"/>
              </a:ext>
            </a:extLst>
          </a:blip>
          <a:srcRect l="-28040" r="-28040"/>
          <a:stretch>
            <a:fillRect/>
          </a:stretch>
        </p:blipFill>
        <p:spPr>
          <a:xfrm>
            <a:off x="9107561" y="467732"/>
            <a:ext cx="2906339" cy="1598299"/>
          </a:xfrm>
          <a:prstGeom prst="rect">
            <a:avLst/>
          </a:prstGeom>
        </p:spPr>
      </p:pic>
      <p:sp>
        <p:nvSpPr>
          <p:cNvPr id="5" name="TextBox 4"/>
          <p:cNvSpPr txBox="1"/>
          <p:nvPr/>
        </p:nvSpPr>
        <p:spPr>
          <a:xfrm>
            <a:off x="838200" y="2313974"/>
            <a:ext cx="5524141" cy="369332"/>
          </a:xfrm>
          <a:prstGeom prst="rect">
            <a:avLst/>
          </a:prstGeom>
          <a:noFill/>
        </p:spPr>
        <p:txBody>
          <a:bodyPr wrap="none" rtlCol="0">
            <a:spAutoFit/>
          </a:bodyPr>
          <a:lstStyle/>
          <a:p>
            <a:r>
              <a:rPr lang="en-US" dirty="0" smtClean="0"/>
              <a:t>All the traffic that used to go to you will now come to me</a:t>
            </a:r>
          </a:p>
        </p:txBody>
      </p:sp>
      <p:sp>
        <p:nvSpPr>
          <p:cNvPr id="8" name="TextBox 7"/>
          <p:cNvSpPr txBox="1"/>
          <p:nvPr/>
        </p:nvSpPr>
        <p:spPr>
          <a:xfrm>
            <a:off x="1187824" y="3306592"/>
            <a:ext cx="6075446" cy="369332"/>
          </a:xfrm>
          <a:prstGeom prst="rect">
            <a:avLst/>
          </a:prstGeom>
          <a:noFill/>
        </p:spPr>
        <p:txBody>
          <a:bodyPr wrap="none" rtlCol="0">
            <a:spAutoFit/>
          </a:bodyPr>
          <a:lstStyle/>
          <a:p>
            <a:r>
              <a:rPr lang="en-US" dirty="0" smtClean="0"/>
              <a:t>I can inspect unencrypted traffic that was heading towards you</a:t>
            </a:r>
          </a:p>
        </p:txBody>
      </p:sp>
      <p:sp>
        <p:nvSpPr>
          <p:cNvPr id="9" name="TextBox 8"/>
          <p:cNvSpPr txBox="1"/>
          <p:nvPr/>
        </p:nvSpPr>
        <p:spPr>
          <a:xfrm>
            <a:off x="972671" y="2810283"/>
            <a:ext cx="2529795" cy="369332"/>
          </a:xfrm>
          <a:prstGeom prst="rect">
            <a:avLst/>
          </a:prstGeom>
          <a:noFill/>
        </p:spPr>
        <p:txBody>
          <a:bodyPr wrap="none" rtlCol="0">
            <a:spAutoFit/>
          </a:bodyPr>
          <a:lstStyle/>
          <a:p>
            <a:r>
              <a:rPr lang="en-US" dirty="0" smtClean="0"/>
              <a:t>I can disrupt </a:t>
            </a:r>
            <a:r>
              <a:rPr lang="en-US" smtClean="0"/>
              <a:t>your service</a:t>
            </a:r>
            <a:endParaRPr lang="en-US" dirty="0" smtClean="0"/>
          </a:p>
        </p:txBody>
      </p:sp>
      <p:sp>
        <p:nvSpPr>
          <p:cNvPr id="10" name="TextBox 9"/>
          <p:cNvSpPr txBox="1"/>
          <p:nvPr/>
        </p:nvSpPr>
        <p:spPr>
          <a:xfrm>
            <a:off x="6459022" y="3802901"/>
            <a:ext cx="3651577" cy="369332"/>
          </a:xfrm>
          <a:prstGeom prst="rect">
            <a:avLst/>
          </a:prstGeom>
          <a:noFill/>
        </p:spPr>
        <p:txBody>
          <a:bodyPr wrap="none" rtlCol="0">
            <a:spAutoFit/>
          </a:bodyPr>
          <a:lstStyle/>
          <a:p>
            <a:r>
              <a:rPr lang="en-US" dirty="0" smtClean="0"/>
              <a:t>I can send out traffic as if it </a:t>
            </a:r>
            <a:r>
              <a:rPr lang="en-US" smtClean="0"/>
              <a:t>was you</a:t>
            </a:r>
            <a:endParaRPr lang="en-US" dirty="0" smtClean="0"/>
          </a:p>
        </p:txBody>
      </p:sp>
      <p:sp>
        <p:nvSpPr>
          <p:cNvPr id="6" name="TextBox 5"/>
          <p:cNvSpPr txBox="1"/>
          <p:nvPr/>
        </p:nvSpPr>
        <p:spPr>
          <a:xfrm>
            <a:off x="7153787" y="4361963"/>
            <a:ext cx="4860113" cy="369332"/>
          </a:xfrm>
          <a:prstGeom prst="rect">
            <a:avLst/>
          </a:prstGeom>
          <a:noFill/>
        </p:spPr>
        <p:txBody>
          <a:bodyPr wrap="none" rtlCol="0">
            <a:spAutoFit/>
          </a:bodyPr>
          <a:lstStyle/>
          <a:p>
            <a:r>
              <a:rPr lang="en-US" dirty="0" smtClean="0"/>
              <a:t>I can emit spam, mount bot attacks, </a:t>
            </a:r>
            <a:r>
              <a:rPr lang="en-US" smtClean="0"/>
              <a:t>or misbehave</a:t>
            </a:r>
            <a:endParaRPr lang="en-US"/>
          </a:p>
        </p:txBody>
      </p:sp>
      <p:sp>
        <p:nvSpPr>
          <p:cNvPr id="11" name="TextBox 10"/>
          <p:cNvSpPr txBox="1"/>
          <p:nvPr/>
        </p:nvSpPr>
        <p:spPr>
          <a:xfrm>
            <a:off x="7970898" y="4859743"/>
            <a:ext cx="3423501" cy="369332"/>
          </a:xfrm>
          <a:prstGeom prst="rect">
            <a:avLst/>
          </a:prstGeom>
          <a:noFill/>
        </p:spPr>
        <p:txBody>
          <a:bodyPr wrap="none" rtlCol="0">
            <a:spAutoFit/>
          </a:bodyPr>
          <a:lstStyle/>
          <a:p>
            <a:r>
              <a:rPr lang="en-US" dirty="0" smtClean="0"/>
              <a:t>I can get </a:t>
            </a:r>
            <a:r>
              <a:rPr lang="en-US" smtClean="0"/>
              <a:t>a certificate in your name</a:t>
            </a:r>
            <a:endParaRPr lang="en-US"/>
          </a:p>
        </p:txBody>
      </p:sp>
      <p:sp>
        <p:nvSpPr>
          <p:cNvPr id="12" name="TextBox 11"/>
          <p:cNvSpPr txBox="1"/>
          <p:nvPr/>
        </p:nvSpPr>
        <p:spPr>
          <a:xfrm>
            <a:off x="1111624" y="5504329"/>
            <a:ext cx="6151646" cy="369332"/>
          </a:xfrm>
          <a:prstGeom prst="rect">
            <a:avLst/>
          </a:prstGeom>
          <a:noFill/>
        </p:spPr>
        <p:txBody>
          <a:bodyPr wrap="square" rtlCol="0">
            <a:spAutoFit/>
          </a:bodyPr>
          <a:lstStyle/>
          <a:p>
            <a:r>
              <a:rPr lang="en-US" dirty="0" smtClean="0"/>
              <a:t>I can inspect encrypted traffic heading to your servers </a:t>
            </a:r>
            <a:endParaRPr lang="en-US" dirty="0"/>
          </a:p>
        </p:txBody>
      </p:sp>
      <p:sp>
        <p:nvSpPr>
          <p:cNvPr id="13" name="TextBox 12"/>
          <p:cNvSpPr txBox="1"/>
          <p:nvPr/>
        </p:nvSpPr>
        <p:spPr>
          <a:xfrm>
            <a:off x="1640542" y="6098833"/>
            <a:ext cx="6151646" cy="369332"/>
          </a:xfrm>
          <a:prstGeom prst="rect">
            <a:avLst/>
          </a:prstGeom>
          <a:noFill/>
        </p:spPr>
        <p:txBody>
          <a:bodyPr wrap="square" rtlCol="0">
            <a:spAutoFit/>
          </a:bodyPr>
          <a:lstStyle/>
          <a:p>
            <a:r>
              <a:rPr lang="en-US" dirty="0" smtClean="0"/>
              <a:t>I can mount pernicious man-in-the-middle attacks</a:t>
            </a:r>
            <a:endParaRPr lang="en-US" dirty="0"/>
          </a:p>
        </p:txBody>
      </p:sp>
      <p:sp>
        <p:nvSpPr>
          <p:cNvPr id="14" name="Freeform 13"/>
          <p:cNvSpPr/>
          <p:nvPr/>
        </p:nvSpPr>
        <p:spPr>
          <a:xfrm>
            <a:off x="1604682" y="2537012"/>
            <a:ext cx="449567" cy="315831"/>
          </a:xfrm>
          <a:custGeom>
            <a:avLst/>
            <a:gdLst>
              <a:gd name="connsiteX0" fmla="*/ 0 w 449567"/>
              <a:gd name="connsiteY0" fmla="*/ 0 h 315831"/>
              <a:gd name="connsiteX1" fmla="*/ 385483 w 449567"/>
              <a:gd name="connsiteY1" fmla="*/ 313764 h 315831"/>
              <a:gd name="connsiteX2" fmla="*/ 448236 w 449567"/>
              <a:gd name="connsiteY2" fmla="*/ 143435 h 315831"/>
              <a:gd name="connsiteX3" fmla="*/ 376518 w 449567"/>
              <a:gd name="connsiteY3" fmla="*/ 295835 h 315831"/>
              <a:gd name="connsiteX4" fmla="*/ 44824 w 449567"/>
              <a:gd name="connsiteY4" fmla="*/ 233082 h 31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67" h="315831">
                <a:moveTo>
                  <a:pt x="0" y="0"/>
                </a:moveTo>
                <a:cubicBezTo>
                  <a:pt x="155388" y="144929"/>
                  <a:pt x="310777" y="289858"/>
                  <a:pt x="385483" y="313764"/>
                </a:cubicBezTo>
                <a:cubicBezTo>
                  <a:pt x="460189" y="337670"/>
                  <a:pt x="449730" y="146423"/>
                  <a:pt x="448236" y="143435"/>
                </a:cubicBezTo>
                <a:cubicBezTo>
                  <a:pt x="446742" y="140447"/>
                  <a:pt x="443753" y="280894"/>
                  <a:pt x="376518" y="295835"/>
                </a:cubicBezTo>
                <a:cubicBezTo>
                  <a:pt x="309283" y="310776"/>
                  <a:pt x="44824" y="233082"/>
                  <a:pt x="44824" y="2330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086302" y="3101788"/>
            <a:ext cx="522615" cy="253060"/>
          </a:xfrm>
          <a:custGeom>
            <a:avLst/>
            <a:gdLst>
              <a:gd name="connsiteX0" fmla="*/ 11439 w 522615"/>
              <a:gd name="connsiteY0" fmla="*/ 0 h 253060"/>
              <a:gd name="connsiteX1" fmla="*/ 56263 w 522615"/>
              <a:gd name="connsiteY1" fmla="*/ 44824 h 253060"/>
              <a:gd name="connsiteX2" fmla="*/ 450710 w 522615"/>
              <a:gd name="connsiteY2" fmla="*/ 242047 h 253060"/>
              <a:gd name="connsiteX3" fmla="*/ 522427 w 522615"/>
              <a:gd name="connsiteY3" fmla="*/ 116541 h 253060"/>
              <a:gd name="connsiteX4" fmla="*/ 450710 w 522615"/>
              <a:gd name="connsiteY4" fmla="*/ 251012 h 253060"/>
              <a:gd name="connsiteX5" fmla="*/ 47298 w 522615"/>
              <a:gd name="connsiteY5" fmla="*/ 197224 h 25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615" h="253060">
                <a:moveTo>
                  <a:pt x="11439" y="0"/>
                </a:moveTo>
                <a:cubicBezTo>
                  <a:pt x="-2755" y="2241"/>
                  <a:pt x="-16949" y="4483"/>
                  <a:pt x="56263" y="44824"/>
                </a:cubicBezTo>
                <a:cubicBezTo>
                  <a:pt x="129475" y="85165"/>
                  <a:pt x="373016" y="230094"/>
                  <a:pt x="450710" y="242047"/>
                </a:cubicBezTo>
                <a:cubicBezTo>
                  <a:pt x="528404" y="254000"/>
                  <a:pt x="522427" y="115047"/>
                  <a:pt x="522427" y="116541"/>
                </a:cubicBezTo>
                <a:cubicBezTo>
                  <a:pt x="522427" y="118035"/>
                  <a:pt x="529898" y="237565"/>
                  <a:pt x="450710" y="251012"/>
                </a:cubicBezTo>
                <a:cubicBezTo>
                  <a:pt x="371522" y="264459"/>
                  <a:pt x="113039" y="207683"/>
                  <a:pt x="47298" y="1972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96988" y="3648635"/>
            <a:ext cx="1085851" cy="1757279"/>
          </a:xfrm>
          <a:custGeom>
            <a:avLst/>
            <a:gdLst>
              <a:gd name="connsiteX0" fmla="*/ 0 w 1085851"/>
              <a:gd name="connsiteY0" fmla="*/ 0 h 1757279"/>
              <a:gd name="connsiteX1" fmla="*/ 1075765 w 1085851"/>
              <a:gd name="connsiteY1" fmla="*/ 564777 h 1757279"/>
              <a:gd name="connsiteX2" fmla="*/ 537883 w 1085851"/>
              <a:gd name="connsiteY2" fmla="*/ 1703294 h 1757279"/>
              <a:gd name="connsiteX3" fmla="*/ 519953 w 1085851"/>
              <a:gd name="connsiteY3" fmla="*/ 1461247 h 1757279"/>
              <a:gd name="connsiteX4" fmla="*/ 502024 w 1085851"/>
              <a:gd name="connsiteY4" fmla="*/ 1748118 h 1757279"/>
              <a:gd name="connsiteX5" fmla="*/ 735106 w 1085851"/>
              <a:gd name="connsiteY5" fmla="*/ 1685365 h 175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1" h="1757279">
                <a:moveTo>
                  <a:pt x="0" y="0"/>
                </a:moveTo>
                <a:cubicBezTo>
                  <a:pt x="493059" y="140447"/>
                  <a:pt x="986118" y="280895"/>
                  <a:pt x="1075765" y="564777"/>
                </a:cubicBezTo>
                <a:cubicBezTo>
                  <a:pt x="1165412" y="848659"/>
                  <a:pt x="630518" y="1553882"/>
                  <a:pt x="537883" y="1703294"/>
                </a:cubicBezTo>
                <a:cubicBezTo>
                  <a:pt x="445248" y="1852706"/>
                  <a:pt x="525930" y="1453776"/>
                  <a:pt x="519953" y="1461247"/>
                </a:cubicBezTo>
                <a:cubicBezTo>
                  <a:pt x="513977" y="1468718"/>
                  <a:pt x="466165" y="1710765"/>
                  <a:pt x="502024" y="1748118"/>
                </a:cubicBezTo>
                <a:cubicBezTo>
                  <a:pt x="537883" y="1785471"/>
                  <a:pt x="694765" y="1697318"/>
                  <a:pt x="735106" y="1685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673788" y="4096871"/>
            <a:ext cx="329453" cy="325003"/>
          </a:xfrm>
          <a:custGeom>
            <a:avLst/>
            <a:gdLst>
              <a:gd name="connsiteX0" fmla="*/ 0 w 329453"/>
              <a:gd name="connsiteY0" fmla="*/ 0 h 325003"/>
              <a:gd name="connsiteX1" fmla="*/ 295836 w 329453"/>
              <a:gd name="connsiteY1" fmla="*/ 322729 h 325003"/>
              <a:gd name="connsiteX2" fmla="*/ 322730 w 329453"/>
              <a:gd name="connsiteY2" fmla="*/ 152400 h 325003"/>
              <a:gd name="connsiteX3" fmla="*/ 295836 w 329453"/>
              <a:gd name="connsiteY3" fmla="*/ 322729 h 325003"/>
              <a:gd name="connsiteX4" fmla="*/ 80683 w 329453"/>
              <a:gd name="connsiteY4" fmla="*/ 242047 h 3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3" h="325003">
                <a:moveTo>
                  <a:pt x="0" y="0"/>
                </a:moveTo>
                <a:cubicBezTo>
                  <a:pt x="121024" y="148664"/>
                  <a:pt x="242048" y="297329"/>
                  <a:pt x="295836" y="322729"/>
                </a:cubicBezTo>
                <a:cubicBezTo>
                  <a:pt x="349624" y="348129"/>
                  <a:pt x="322730" y="152400"/>
                  <a:pt x="322730" y="152400"/>
                </a:cubicBezTo>
                <a:cubicBezTo>
                  <a:pt x="322730" y="152400"/>
                  <a:pt x="336177" y="307788"/>
                  <a:pt x="295836" y="322729"/>
                </a:cubicBezTo>
                <a:lnTo>
                  <a:pt x="80683" y="2420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238565" y="4670612"/>
            <a:ext cx="356948" cy="288079"/>
          </a:xfrm>
          <a:custGeom>
            <a:avLst/>
            <a:gdLst>
              <a:gd name="connsiteX0" fmla="*/ 0 w 356948"/>
              <a:gd name="connsiteY0" fmla="*/ 0 h 288079"/>
              <a:gd name="connsiteX1" fmla="*/ 107576 w 356948"/>
              <a:gd name="connsiteY1" fmla="*/ 80682 h 288079"/>
              <a:gd name="connsiteX2" fmla="*/ 322729 w 356948"/>
              <a:gd name="connsiteY2" fmla="*/ 268941 h 288079"/>
              <a:gd name="connsiteX3" fmla="*/ 349623 w 356948"/>
              <a:gd name="connsiteY3" fmla="*/ 116541 h 288079"/>
              <a:gd name="connsiteX4" fmla="*/ 331694 w 356948"/>
              <a:gd name="connsiteY4" fmla="*/ 286870 h 288079"/>
              <a:gd name="connsiteX5" fmla="*/ 98611 w 356948"/>
              <a:gd name="connsiteY5" fmla="*/ 197223 h 28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48" h="288079">
                <a:moveTo>
                  <a:pt x="0" y="0"/>
                </a:moveTo>
                <a:cubicBezTo>
                  <a:pt x="26894" y="17929"/>
                  <a:pt x="53788" y="35858"/>
                  <a:pt x="107576" y="80682"/>
                </a:cubicBezTo>
                <a:cubicBezTo>
                  <a:pt x="161364" y="125506"/>
                  <a:pt x="282388" y="262965"/>
                  <a:pt x="322729" y="268941"/>
                </a:cubicBezTo>
                <a:cubicBezTo>
                  <a:pt x="363070" y="274917"/>
                  <a:pt x="348129" y="113553"/>
                  <a:pt x="349623" y="116541"/>
                </a:cubicBezTo>
                <a:cubicBezTo>
                  <a:pt x="351117" y="119529"/>
                  <a:pt x="373529" y="273423"/>
                  <a:pt x="331694" y="286870"/>
                </a:cubicBezTo>
                <a:cubicBezTo>
                  <a:pt x="289859" y="300317"/>
                  <a:pt x="98611" y="197223"/>
                  <a:pt x="98611" y="1972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88185" y="4284453"/>
            <a:ext cx="4918226" cy="1198723"/>
          </a:xfrm>
          <a:custGeom>
            <a:avLst/>
            <a:gdLst>
              <a:gd name="connsiteX0" fmla="*/ 4689650 w 4918226"/>
              <a:gd name="connsiteY0" fmla="*/ 888182 h 1198723"/>
              <a:gd name="connsiteX1" fmla="*/ 4626897 w 4918226"/>
              <a:gd name="connsiteY1" fmla="*/ 1148159 h 1198723"/>
              <a:gd name="connsiteX2" fmla="*/ 1820944 w 4918226"/>
              <a:gd name="connsiteY2" fmla="*/ 676 h 1198723"/>
              <a:gd name="connsiteX3" fmla="*/ 144544 w 4918226"/>
              <a:gd name="connsiteY3" fmla="*/ 977829 h 1198723"/>
              <a:gd name="connsiteX4" fmla="*/ 189368 w 4918226"/>
              <a:gd name="connsiteY4" fmla="*/ 789571 h 1198723"/>
              <a:gd name="connsiteX5" fmla="*/ 19039 w 4918226"/>
              <a:gd name="connsiteY5" fmla="*/ 1040582 h 1198723"/>
              <a:gd name="connsiteX6" fmla="*/ 709321 w 4918226"/>
              <a:gd name="connsiteY6" fmla="*/ 959900 h 119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226" h="1198723">
                <a:moveTo>
                  <a:pt x="4689650" y="888182"/>
                </a:moveTo>
                <a:cubicBezTo>
                  <a:pt x="4897332" y="1092129"/>
                  <a:pt x="5105015" y="1296077"/>
                  <a:pt x="4626897" y="1148159"/>
                </a:cubicBezTo>
                <a:cubicBezTo>
                  <a:pt x="4148779" y="1000241"/>
                  <a:pt x="2568003" y="29064"/>
                  <a:pt x="1820944" y="676"/>
                </a:cubicBezTo>
                <a:cubicBezTo>
                  <a:pt x="1073885" y="-27712"/>
                  <a:pt x="416473" y="846347"/>
                  <a:pt x="144544" y="977829"/>
                </a:cubicBezTo>
                <a:cubicBezTo>
                  <a:pt x="-127385" y="1109311"/>
                  <a:pt x="210285" y="779112"/>
                  <a:pt x="189368" y="789571"/>
                </a:cubicBezTo>
                <a:cubicBezTo>
                  <a:pt x="168450" y="800030"/>
                  <a:pt x="-67620" y="1012194"/>
                  <a:pt x="19039" y="1040582"/>
                </a:cubicBezTo>
                <a:cubicBezTo>
                  <a:pt x="105698" y="1068970"/>
                  <a:pt x="709321" y="959900"/>
                  <a:pt x="709321" y="959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290047" y="5853953"/>
            <a:ext cx="251067" cy="322828"/>
          </a:xfrm>
          <a:custGeom>
            <a:avLst/>
            <a:gdLst>
              <a:gd name="connsiteX0" fmla="*/ 134471 w 251067"/>
              <a:gd name="connsiteY0" fmla="*/ 0 h 322828"/>
              <a:gd name="connsiteX1" fmla="*/ 116541 w 251067"/>
              <a:gd name="connsiteY1" fmla="*/ 304800 h 322828"/>
              <a:gd name="connsiteX2" fmla="*/ 251012 w 251067"/>
              <a:gd name="connsiteY2" fmla="*/ 152400 h 322828"/>
              <a:gd name="connsiteX3" fmla="*/ 98612 w 251067"/>
              <a:gd name="connsiteY3" fmla="*/ 322729 h 322828"/>
              <a:gd name="connsiteX4" fmla="*/ 0 w 251067"/>
              <a:gd name="connsiteY4" fmla="*/ 179294 h 322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67" h="322828">
                <a:moveTo>
                  <a:pt x="134471" y="0"/>
                </a:moveTo>
                <a:cubicBezTo>
                  <a:pt x="115794" y="139700"/>
                  <a:pt x="97117" y="279400"/>
                  <a:pt x="116541" y="304800"/>
                </a:cubicBezTo>
                <a:cubicBezTo>
                  <a:pt x="135965" y="330200"/>
                  <a:pt x="254000" y="149412"/>
                  <a:pt x="251012" y="152400"/>
                </a:cubicBezTo>
                <a:cubicBezTo>
                  <a:pt x="248024" y="155388"/>
                  <a:pt x="140447" y="318247"/>
                  <a:pt x="98612" y="322729"/>
                </a:cubicBezTo>
                <a:cubicBezTo>
                  <a:pt x="56777" y="327211"/>
                  <a:pt x="0" y="179294"/>
                  <a:pt x="0" y="1792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44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 Use</a:t>
            </a:r>
            <a:endParaRPr lang="en-US" dirty="0"/>
          </a:p>
        </p:txBody>
      </p:sp>
      <p:sp>
        <p:nvSpPr>
          <p:cNvPr id="4" name="TextBox 3"/>
          <p:cNvSpPr txBox="1"/>
          <p:nvPr/>
        </p:nvSpPr>
        <p:spPr>
          <a:xfrm>
            <a:off x="5091953" y="6409764"/>
            <a:ext cx="6978770" cy="369332"/>
          </a:xfrm>
          <a:prstGeom prst="rect">
            <a:avLst/>
          </a:prstGeom>
          <a:noFill/>
        </p:spPr>
        <p:txBody>
          <a:bodyPr wrap="none" rtlCol="0">
            <a:spAutoFit/>
          </a:bodyPr>
          <a:lstStyle/>
          <a:p>
            <a:r>
              <a:rPr lang="en-US"/>
              <a:t>https://ripe74.ripe.net/presentations/43-ovs-study-ripe74-plen-final.pdf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69" y="1371599"/>
            <a:ext cx="7466633" cy="5038165"/>
          </a:xfrm>
          <a:prstGeom prst="rect">
            <a:avLst/>
          </a:prstGeom>
        </p:spPr>
      </p:pic>
    </p:spTree>
    <p:extLst>
      <p:ext uri="{BB962C8B-B14F-4D97-AF65-F5344CB8AC3E}">
        <p14:creationId xmlns:p14="http://schemas.microsoft.com/office/powerpoint/2010/main" val="124620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 Use</a:t>
            </a:r>
            <a:endParaRPr lang="en-US" dirty="0"/>
          </a:p>
        </p:txBody>
      </p:sp>
      <p:sp>
        <p:nvSpPr>
          <p:cNvPr id="4" name="TextBox 3"/>
          <p:cNvSpPr txBox="1"/>
          <p:nvPr/>
        </p:nvSpPr>
        <p:spPr>
          <a:xfrm>
            <a:off x="5091953" y="6409764"/>
            <a:ext cx="6978770" cy="369332"/>
          </a:xfrm>
          <a:prstGeom prst="rect">
            <a:avLst/>
          </a:prstGeom>
          <a:noFill/>
        </p:spPr>
        <p:txBody>
          <a:bodyPr wrap="none" rtlCol="0">
            <a:spAutoFit/>
          </a:bodyPr>
          <a:lstStyle/>
          <a:p>
            <a:r>
              <a:rPr lang="en-US"/>
              <a:t>https://ripe74.ripe.net/presentations/43-ovs-study-ripe74-plen-final.pdf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79" y="1919425"/>
            <a:ext cx="5437527" cy="27792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835" y="2642142"/>
            <a:ext cx="5633631" cy="3459526"/>
          </a:xfrm>
          <a:prstGeom prst="rect">
            <a:avLst/>
          </a:prstGeom>
        </p:spPr>
      </p:pic>
    </p:spTree>
    <p:extLst>
      <p:ext uri="{BB962C8B-B14F-4D97-AF65-F5344CB8AC3E}">
        <p14:creationId xmlns:p14="http://schemas.microsoft.com/office/powerpoint/2010/main" val="92757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Errrr</a:t>
            </a:r>
            <a:endParaRPr lang="en-US" dirty="0"/>
          </a:p>
        </p:txBody>
      </p:sp>
      <p:sp>
        <p:nvSpPr>
          <p:cNvPr id="3" name="Content Placeholder 2"/>
          <p:cNvSpPr>
            <a:spLocks noGrp="1"/>
          </p:cNvSpPr>
          <p:nvPr>
            <p:ph idx="1"/>
          </p:nvPr>
        </p:nvSpPr>
        <p:spPr/>
        <p:txBody>
          <a:bodyPr>
            <a:normAutofit lnSpcReduction="10000"/>
          </a:bodyPr>
          <a:lstStyle/>
          <a:p>
            <a:r>
              <a:rPr lang="en-US" dirty="0" smtClean="0"/>
              <a:t>If route hijacking is such a problem then why aren’t we all publishing ROAs and running ROA filters on our routers?</a:t>
            </a:r>
          </a:p>
          <a:p>
            <a:endParaRPr lang="en-US" dirty="0" smtClean="0"/>
          </a:p>
          <a:p>
            <a:r>
              <a:rPr lang="en-US" dirty="0" smtClean="0"/>
              <a:t>Cryptography and Certificate management operationally challenging</a:t>
            </a:r>
          </a:p>
          <a:p>
            <a:pPr marL="457200" lvl="1" indent="0">
              <a:buNone/>
            </a:pPr>
            <a:r>
              <a:rPr lang="en-US" dirty="0"/>
              <a:t>w</a:t>
            </a:r>
            <a:r>
              <a:rPr lang="en-US" dirty="0" smtClean="0"/>
              <a:t>hich is often seen as one more thing to go wrong!</a:t>
            </a:r>
          </a:p>
          <a:p>
            <a:r>
              <a:rPr lang="en-US" dirty="0" smtClean="0"/>
              <a:t>Without everybody running </a:t>
            </a:r>
            <a:r>
              <a:rPr lang="en-US" dirty="0" err="1" smtClean="0"/>
              <a:t>BGPsec</a:t>
            </a:r>
            <a:r>
              <a:rPr lang="en-US" dirty="0" smtClean="0"/>
              <a:t> that it is not a very robust </a:t>
            </a:r>
            <a:r>
              <a:rPr lang="en-US" dirty="0" err="1" smtClean="0"/>
              <a:t>defence</a:t>
            </a:r>
            <a:endParaRPr lang="en-US" dirty="0" smtClean="0"/>
          </a:p>
          <a:p>
            <a:pPr marL="457200" lvl="1" indent="0">
              <a:buNone/>
            </a:pPr>
            <a:r>
              <a:rPr lang="en-US" dirty="0" smtClean="0"/>
              <a:t>As long as a hijacker includes your ROA-described originating AS in the faked AS PATH the hijacker can still inject a false route</a:t>
            </a:r>
          </a:p>
          <a:p>
            <a:pPr marL="457200" lvl="1" indent="0">
              <a:buNone/>
            </a:pPr>
            <a:endParaRPr lang="en-US" dirty="0" smtClean="0"/>
          </a:p>
          <a:p>
            <a:r>
              <a:rPr lang="en-US" dirty="0" smtClean="0"/>
              <a:t>If ROAs are challenging for operators, then </a:t>
            </a:r>
            <a:r>
              <a:rPr lang="en-US" dirty="0" err="1" smtClean="0"/>
              <a:t>BGPsec</a:t>
            </a:r>
            <a:r>
              <a:rPr lang="en-US" dirty="0" smtClean="0"/>
              <a:t> is far more so!</a:t>
            </a:r>
          </a:p>
        </p:txBody>
      </p:sp>
    </p:spTree>
    <p:extLst>
      <p:ext uri="{BB962C8B-B14F-4D97-AF65-F5344CB8AC3E}">
        <p14:creationId xmlns:p14="http://schemas.microsoft.com/office/powerpoint/2010/main" val="27387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can be the enemy of the Good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Maybe there are some “Good” things we can do right now instead of just waiting for </a:t>
            </a:r>
            <a:r>
              <a:rPr lang="en-US" dirty="0" err="1" smtClean="0"/>
              <a:t>BGPsec</a:t>
            </a:r>
            <a:r>
              <a:rPr lang="en-US" dirty="0" smtClean="0"/>
              <a:t> to work!</a:t>
            </a:r>
          </a:p>
          <a:p>
            <a:endParaRPr lang="en-US" dirty="0" smtClean="0"/>
          </a:p>
        </p:txBody>
      </p:sp>
    </p:spTree>
    <p:extLst>
      <p:ext uri="{BB962C8B-B14F-4D97-AF65-F5344CB8AC3E}">
        <p14:creationId xmlns:p14="http://schemas.microsoft.com/office/powerpoint/2010/main" val="207118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Waiting for everyone to adopt a complex and challenging technology solution is probably not going to happen anytime soon</a:t>
            </a:r>
          </a:p>
          <a:p>
            <a:r>
              <a:rPr lang="en-US" dirty="0" smtClean="0"/>
              <a:t>Are that other things we can do that leverage the RPKI in ways that improve upon existing measures?</a:t>
            </a:r>
          </a:p>
          <a:p>
            <a:pPr lvl="1"/>
            <a:r>
              <a:rPr lang="en-US" dirty="0" smtClean="0"/>
              <a:t>Use ROAs to digitally sign a LOA?</a:t>
            </a:r>
          </a:p>
          <a:p>
            <a:pPr lvl="1"/>
            <a:r>
              <a:rPr lang="en-US" dirty="0" smtClean="0"/>
              <a:t>Digitally sign </a:t>
            </a:r>
            <a:r>
              <a:rPr lang="en-US" dirty="0" err="1" smtClean="0"/>
              <a:t>whois</a:t>
            </a:r>
            <a:r>
              <a:rPr lang="en-US" dirty="0" smtClean="0"/>
              <a:t> entries?</a:t>
            </a:r>
          </a:p>
          <a:p>
            <a:pPr lvl="1"/>
            <a:r>
              <a:rPr lang="en-US" dirty="0" smtClean="0"/>
              <a:t>Digitally sign Routing Policy descriptions in IRRs</a:t>
            </a:r>
          </a:p>
          <a:p>
            <a:pPr lvl="1"/>
            <a:endParaRPr lang="en-US" dirty="0" smtClean="0"/>
          </a:p>
          <a:p>
            <a:pPr lvl="1"/>
            <a:r>
              <a:rPr lang="en-US" dirty="0" smtClean="0"/>
              <a:t>Signed </a:t>
            </a:r>
            <a:r>
              <a:rPr lang="en-US" dirty="0"/>
              <a:t>data could help a user to determine if the information is current and genuine</a:t>
            </a:r>
          </a:p>
          <a:p>
            <a:pPr lvl="1"/>
            <a:r>
              <a:rPr lang="en-US" dirty="0"/>
              <a:t>This would not directly impact routing infrastructure, but instead would improve the operators’ route admission process to automatically identify routing requests that do not match signed registry / routing database information</a:t>
            </a:r>
          </a:p>
          <a:p>
            <a:pPr lvl="1"/>
            <a:endParaRPr lang="en-US" dirty="0"/>
          </a:p>
        </p:txBody>
      </p:sp>
    </p:spTree>
    <p:extLst>
      <p:ext uri="{BB962C8B-B14F-4D97-AF65-F5344CB8AC3E}">
        <p14:creationId xmlns:p14="http://schemas.microsoft.com/office/powerpoint/2010/main" val="80535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3976" y="1748117"/>
            <a:ext cx="1813510" cy="707886"/>
          </a:xfrm>
          <a:prstGeom prst="rect">
            <a:avLst/>
          </a:prstGeom>
          <a:noFill/>
        </p:spPr>
        <p:txBody>
          <a:bodyPr wrap="none" rtlCol="0">
            <a:spAutoFit/>
          </a:bodyPr>
          <a:lstStyle/>
          <a:p>
            <a:r>
              <a:rPr lang="en-US" sz="4000" smtClean="0"/>
              <a:t>Thanks!</a:t>
            </a:r>
            <a:endParaRPr lang="en-US" sz="4000"/>
          </a:p>
        </p:txBody>
      </p:sp>
    </p:spTree>
    <p:extLst>
      <p:ext uri="{BB962C8B-B14F-4D97-AF65-F5344CB8AC3E}">
        <p14:creationId xmlns:p14="http://schemas.microsoft.com/office/powerpoint/2010/main" val="66206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94" y="365125"/>
            <a:ext cx="9498106" cy="1203699"/>
          </a:xfrm>
        </p:spPr>
        <p:txBody>
          <a:bodyPr/>
          <a:lstStyle/>
          <a:p>
            <a:r>
              <a:rPr lang="en-US" dirty="0" smtClean="0"/>
              <a:t>If I were evil</a:t>
            </a:r>
            <a:endParaRPr lang="en-US" dirty="0"/>
          </a:p>
        </p:txBody>
      </p:sp>
      <p:sp>
        <p:nvSpPr>
          <p:cNvPr id="3" name="Content Placeholder 2"/>
          <p:cNvSpPr>
            <a:spLocks noGrp="1"/>
          </p:cNvSpPr>
          <p:nvPr>
            <p:ph idx="1"/>
          </p:nvPr>
        </p:nvSpPr>
        <p:spPr>
          <a:xfrm>
            <a:off x="2393576" y="1825625"/>
            <a:ext cx="8960224" cy="3373904"/>
          </a:xfrm>
        </p:spPr>
        <p:txBody>
          <a:bodyPr>
            <a:normAutofit lnSpcReduction="10000"/>
          </a:bodyPr>
          <a:lstStyle/>
          <a:p>
            <a:r>
              <a:rPr lang="en-US" dirty="0" smtClean="0"/>
              <a:t>I’d announce your routes</a:t>
            </a:r>
          </a:p>
          <a:p>
            <a:r>
              <a:rPr lang="en-US" dirty="0" smtClean="0"/>
              <a:t>Use an automated cert issuer to get a certificate issued for your domain name</a:t>
            </a:r>
          </a:p>
          <a:p>
            <a:r>
              <a:rPr lang="en-US" dirty="0" smtClean="0"/>
              <a:t>Attract all secure traffic intended for your service and pass it on (man-in-the-middle)</a:t>
            </a:r>
          </a:p>
          <a:p>
            <a:pPr lvl="1"/>
            <a:r>
              <a:rPr lang="en-US" dirty="0" smtClean="0"/>
              <a:t>But I use _MY_ encryption to the end user, so I can see everything the end users does with your service, including their passwords</a:t>
            </a:r>
          </a:p>
          <a:p>
            <a:pPr lvl="1"/>
            <a:r>
              <a:rPr lang="en-US" dirty="0" smtClean="0"/>
              <a:t>And its not clear that they will notice anything amiss</a:t>
            </a:r>
          </a:p>
          <a:p>
            <a:endParaRPr lang="en-US" dirty="0"/>
          </a:p>
        </p:txBody>
      </p:sp>
      <p:grpSp>
        <p:nvGrpSpPr>
          <p:cNvPr id="4" name="Group 3"/>
          <p:cNvGrpSpPr>
            <a:grpSpLocks/>
          </p:cNvGrpSpPr>
          <p:nvPr/>
        </p:nvGrpSpPr>
        <p:grpSpPr bwMode="auto">
          <a:xfrm>
            <a:off x="228600" y="304800"/>
            <a:ext cx="990600" cy="990600"/>
            <a:chOff x="1035269" y="914400"/>
            <a:chExt cx="640238" cy="639763"/>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0870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ea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69" y="914400"/>
              <a:ext cx="48873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008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94" y="365125"/>
            <a:ext cx="9498106" cy="1203699"/>
          </a:xfrm>
        </p:spPr>
        <p:txBody>
          <a:bodyPr/>
          <a:lstStyle/>
          <a:p>
            <a:r>
              <a:rPr lang="en-US" dirty="0" smtClean="0"/>
              <a:t>If I were evil</a:t>
            </a:r>
            <a:endParaRPr lang="en-US" dirty="0"/>
          </a:p>
        </p:txBody>
      </p:sp>
      <p:sp>
        <p:nvSpPr>
          <p:cNvPr id="3" name="Content Placeholder 2"/>
          <p:cNvSpPr>
            <a:spLocks noGrp="1"/>
          </p:cNvSpPr>
          <p:nvPr>
            <p:ph idx="1"/>
          </p:nvPr>
        </p:nvSpPr>
        <p:spPr>
          <a:xfrm>
            <a:off x="2393576" y="1825625"/>
            <a:ext cx="8960224" cy="3373904"/>
          </a:xfrm>
        </p:spPr>
        <p:txBody>
          <a:bodyPr>
            <a:normAutofit lnSpcReduction="10000"/>
          </a:bodyPr>
          <a:lstStyle/>
          <a:p>
            <a:r>
              <a:rPr lang="en-US" dirty="0" smtClean="0"/>
              <a:t>I’d announce your routes</a:t>
            </a:r>
          </a:p>
          <a:p>
            <a:r>
              <a:rPr lang="en-US" dirty="0" smtClean="0"/>
              <a:t>Use an automated cert issuer to get a certificate issued for your domain name</a:t>
            </a:r>
          </a:p>
          <a:p>
            <a:r>
              <a:rPr lang="en-US" dirty="0" smtClean="0"/>
              <a:t>Attract all secure traffic intended for your service and pass it on (man-in-the-middle)</a:t>
            </a:r>
          </a:p>
          <a:p>
            <a:pPr lvl="1"/>
            <a:r>
              <a:rPr lang="en-US" dirty="0" smtClean="0"/>
              <a:t>But I use _MY_ encryption to the end user, so I can see everything the end users does with your service, including their passwords</a:t>
            </a:r>
          </a:p>
          <a:p>
            <a:pPr lvl="1"/>
            <a:r>
              <a:rPr lang="en-US" dirty="0" smtClean="0"/>
              <a:t>And its not clear that they will notice anything amiss</a:t>
            </a:r>
          </a:p>
          <a:p>
            <a:endParaRPr lang="en-US" dirty="0"/>
          </a:p>
        </p:txBody>
      </p:sp>
      <p:grpSp>
        <p:nvGrpSpPr>
          <p:cNvPr id="4" name="Group 3"/>
          <p:cNvGrpSpPr>
            <a:grpSpLocks/>
          </p:cNvGrpSpPr>
          <p:nvPr/>
        </p:nvGrpSpPr>
        <p:grpSpPr bwMode="auto">
          <a:xfrm>
            <a:off x="228600" y="304800"/>
            <a:ext cx="990600" cy="990600"/>
            <a:chOff x="1035269" y="914400"/>
            <a:chExt cx="640238" cy="639763"/>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0870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ea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69" y="914400"/>
              <a:ext cx="48873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rot="20926679">
            <a:off x="487939" y="2214163"/>
            <a:ext cx="10976116" cy="1938992"/>
          </a:xfrm>
          <a:prstGeom prst="rect">
            <a:avLst/>
          </a:prstGeom>
          <a:solidFill>
            <a:schemeClr val="bg1"/>
          </a:solidFill>
        </p:spPr>
        <p:txBody>
          <a:bodyPr wrap="square" rtlCol="0">
            <a:spAutoFit/>
          </a:bodyPr>
          <a:lstStyle/>
          <a:p>
            <a:r>
              <a:rPr lang="en-US" sz="2400" dirty="0" smtClean="0">
                <a:latin typeface="AhnbergHand" charset="0"/>
                <a:ea typeface="AhnbergHand" charset="0"/>
                <a:cs typeface="AhnbergHand" charset="0"/>
              </a:rPr>
              <a:t>This form of attack is challenging to prevent once the route hijack is installed</a:t>
            </a:r>
          </a:p>
          <a:p>
            <a:endParaRPr lang="en-US" sz="2400" dirty="0" smtClean="0">
              <a:latin typeface="AhnbergHand" charset="0"/>
              <a:ea typeface="AhnbergHand" charset="0"/>
              <a:cs typeface="AhnbergHand" charset="0"/>
            </a:endParaRPr>
          </a:p>
          <a:p>
            <a:r>
              <a:rPr lang="en-US" sz="2400" dirty="0" smtClean="0">
                <a:latin typeface="AhnbergHand" charset="0"/>
                <a:ea typeface="AhnbergHand" charset="0"/>
                <a:cs typeface="AhnbergHand" charset="0"/>
              </a:rPr>
              <a:t>So a useful </a:t>
            </a:r>
            <a:r>
              <a:rPr lang="en-US" sz="2400" dirty="0" err="1" smtClean="0">
                <a:latin typeface="AhnbergHand" charset="0"/>
                <a:ea typeface="AhnbergHand" charset="0"/>
                <a:cs typeface="AhnbergHand" charset="0"/>
              </a:rPr>
              <a:t>defence</a:t>
            </a:r>
            <a:r>
              <a:rPr lang="en-US" sz="2400" dirty="0" smtClean="0">
                <a:latin typeface="AhnbergHand" charset="0"/>
                <a:ea typeface="AhnbergHand" charset="0"/>
                <a:cs typeface="AhnbergHand" charset="0"/>
              </a:rPr>
              <a:t> is to ensure that the routing system resists attempts to install route hijacks</a:t>
            </a:r>
          </a:p>
        </p:txBody>
      </p:sp>
    </p:spTree>
    <p:extLst>
      <p:ext uri="{BB962C8B-B14F-4D97-AF65-F5344CB8AC3E}">
        <p14:creationId xmlns:p14="http://schemas.microsoft.com/office/powerpoint/2010/main" val="4989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94" y="365125"/>
            <a:ext cx="9498106" cy="1203699"/>
          </a:xfrm>
        </p:spPr>
        <p:txBody>
          <a:bodyPr/>
          <a:lstStyle/>
          <a:p>
            <a:r>
              <a:rPr lang="en-US" dirty="0" smtClean="0"/>
              <a:t>If I were evil</a:t>
            </a:r>
            <a:endParaRPr lang="en-US" dirty="0"/>
          </a:p>
        </p:txBody>
      </p:sp>
      <p:sp>
        <p:nvSpPr>
          <p:cNvPr id="3" name="Content Placeholder 2"/>
          <p:cNvSpPr>
            <a:spLocks noGrp="1"/>
          </p:cNvSpPr>
          <p:nvPr>
            <p:ph idx="1"/>
          </p:nvPr>
        </p:nvSpPr>
        <p:spPr>
          <a:xfrm>
            <a:off x="2393576" y="1825625"/>
            <a:ext cx="8960224" cy="3373904"/>
          </a:xfrm>
        </p:spPr>
        <p:txBody>
          <a:bodyPr>
            <a:normAutofit lnSpcReduction="10000"/>
          </a:bodyPr>
          <a:lstStyle/>
          <a:p>
            <a:r>
              <a:rPr lang="en-US" dirty="0" smtClean="0"/>
              <a:t>I’d announce your routes</a:t>
            </a:r>
          </a:p>
          <a:p>
            <a:r>
              <a:rPr lang="en-US" dirty="0" smtClean="0"/>
              <a:t>Use an automated cert issuer to get a certificate issued for your domain name</a:t>
            </a:r>
          </a:p>
          <a:p>
            <a:r>
              <a:rPr lang="en-US" dirty="0" smtClean="0"/>
              <a:t>Attract all secure traffic intended for your service and pass it on (man-in-the-middle)</a:t>
            </a:r>
          </a:p>
          <a:p>
            <a:pPr lvl="1"/>
            <a:r>
              <a:rPr lang="en-US" dirty="0" smtClean="0"/>
              <a:t>But I use _MY_ encryption to the end user, so I can see everything the end users does with your service, including their passwords</a:t>
            </a:r>
          </a:p>
          <a:p>
            <a:pPr lvl="1"/>
            <a:r>
              <a:rPr lang="en-US" dirty="0" smtClean="0"/>
              <a:t>And its not clear that they will notice anything amiss</a:t>
            </a:r>
          </a:p>
          <a:p>
            <a:endParaRPr lang="en-US" dirty="0"/>
          </a:p>
        </p:txBody>
      </p:sp>
      <p:grpSp>
        <p:nvGrpSpPr>
          <p:cNvPr id="4" name="Group 3"/>
          <p:cNvGrpSpPr>
            <a:grpSpLocks/>
          </p:cNvGrpSpPr>
          <p:nvPr/>
        </p:nvGrpSpPr>
        <p:grpSpPr bwMode="auto">
          <a:xfrm>
            <a:off x="228600" y="304800"/>
            <a:ext cx="990600" cy="990600"/>
            <a:chOff x="1035269" y="914400"/>
            <a:chExt cx="640238" cy="639763"/>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0870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ea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69" y="914400"/>
              <a:ext cx="48873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rot="20926679">
            <a:off x="487939" y="2214163"/>
            <a:ext cx="10976116" cy="1938992"/>
          </a:xfrm>
          <a:prstGeom prst="rect">
            <a:avLst/>
          </a:prstGeom>
          <a:solidFill>
            <a:schemeClr val="bg1"/>
          </a:solidFill>
        </p:spPr>
        <p:txBody>
          <a:bodyPr wrap="square" rtlCol="0">
            <a:spAutoFit/>
          </a:bodyPr>
          <a:lstStyle/>
          <a:p>
            <a:r>
              <a:rPr lang="en-US" sz="2400" dirty="0" smtClean="0">
                <a:latin typeface="AhnbergHand" charset="0"/>
                <a:ea typeface="AhnbergHand" charset="0"/>
                <a:cs typeface="AhnbergHand" charset="0"/>
              </a:rPr>
              <a:t>This form of attack is challenging to prevent once the route hijack is installed</a:t>
            </a:r>
          </a:p>
          <a:p>
            <a:endParaRPr lang="en-US" sz="2400" dirty="0" smtClean="0">
              <a:latin typeface="AhnbergHand" charset="0"/>
              <a:ea typeface="AhnbergHand" charset="0"/>
              <a:cs typeface="AhnbergHand" charset="0"/>
            </a:endParaRPr>
          </a:p>
          <a:p>
            <a:r>
              <a:rPr lang="en-US" sz="2400" dirty="0" smtClean="0">
                <a:latin typeface="AhnbergHand" charset="0"/>
                <a:ea typeface="AhnbergHand" charset="0"/>
                <a:cs typeface="AhnbergHand" charset="0"/>
              </a:rPr>
              <a:t>So a useful </a:t>
            </a:r>
            <a:r>
              <a:rPr lang="en-US" sz="2400" dirty="0" err="1" smtClean="0">
                <a:latin typeface="AhnbergHand" charset="0"/>
                <a:ea typeface="AhnbergHand" charset="0"/>
                <a:cs typeface="AhnbergHand" charset="0"/>
              </a:rPr>
              <a:t>defence</a:t>
            </a:r>
            <a:r>
              <a:rPr lang="en-US" sz="2400" dirty="0" smtClean="0">
                <a:latin typeface="AhnbergHand" charset="0"/>
                <a:ea typeface="AhnbergHand" charset="0"/>
                <a:cs typeface="AhnbergHand" charset="0"/>
              </a:rPr>
              <a:t> is to ensure that the routing system resists attempts to install route hijacks</a:t>
            </a:r>
          </a:p>
        </p:txBody>
      </p:sp>
      <p:sp>
        <p:nvSpPr>
          <p:cNvPr id="8" name="TextBox 7"/>
          <p:cNvSpPr txBox="1"/>
          <p:nvPr/>
        </p:nvSpPr>
        <p:spPr>
          <a:xfrm rot="194104">
            <a:off x="984783" y="2817448"/>
            <a:ext cx="9442077" cy="2062103"/>
          </a:xfrm>
          <a:prstGeom prst="rect">
            <a:avLst/>
          </a:prstGeom>
          <a:solidFill>
            <a:schemeClr val="bg1"/>
          </a:solidFill>
          <a:ln>
            <a:solidFill>
              <a:schemeClr val="accent4">
                <a:lumMod val="50000"/>
              </a:schemeClr>
            </a:solidFill>
          </a:ln>
        </p:spPr>
        <p:txBody>
          <a:bodyPr wrap="square" rtlCol="0">
            <a:spAutoFit/>
          </a:bodyPr>
          <a:lstStyle/>
          <a:p>
            <a:r>
              <a:rPr lang="en-US" sz="3200" dirty="0" smtClean="0">
                <a:solidFill>
                  <a:schemeClr val="accent4">
                    <a:lumMod val="50000"/>
                  </a:schemeClr>
                </a:solidFill>
                <a:latin typeface="AhnbergHand" charset="0"/>
                <a:ea typeface="AhnbergHand" charset="0"/>
                <a:cs typeface="AhnbergHand" charset="0"/>
              </a:rPr>
              <a:t>How can we counter route hijacks?</a:t>
            </a:r>
          </a:p>
          <a:p>
            <a:endParaRPr lang="en-US" sz="3200" dirty="0">
              <a:solidFill>
                <a:schemeClr val="accent4">
                  <a:lumMod val="50000"/>
                </a:schemeClr>
              </a:solidFill>
              <a:latin typeface="AhnbergHand" charset="0"/>
              <a:ea typeface="AhnbergHand" charset="0"/>
              <a:cs typeface="AhnbergHand" charset="0"/>
            </a:endParaRPr>
          </a:p>
          <a:p>
            <a:r>
              <a:rPr lang="en-US" sz="3200" dirty="0" smtClean="0">
                <a:solidFill>
                  <a:schemeClr val="accent4">
                    <a:lumMod val="50000"/>
                  </a:schemeClr>
                </a:solidFill>
                <a:latin typeface="AhnbergHand" charset="0"/>
                <a:ea typeface="AhnbergHand" charset="0"/>
                <a:cs typeface="AhnbergHand" charset="0"/>
              </a:rPr>
              <a:t>How can we tell what is a “genuine” route update and what’s a fake? </a:t>
            </a:r>
            <a:endParaRPr lang="en-US" sz="3200" dirty="0">
              <a:solidFill>
                <a:schemeClr val="accent4">
                  <a:lumMod val="50000"/>
                </a:schemeClr>
              </a:solidFill>
              <a:latin typeface="AhnbergHand" charset="0"/>
              <a:ea typeface="AhnbergHand" charset="0"/>
              <a:cs typeface="AhnbergHand" charset="0"/>
            </a:endParaRPr>
          </a:p>
        </p:txBody>
      </p:sp>
      <p:sp>
        <p:nvSpPr>
          <p:cNvPr id="9" name="&quot;No&quot; Symbol 8"/>
          <p:cNvSpPr/>
          <p:nvPr/>
        </p:nvSpPr>
        <p:spPr>
          <a:xfrm>
            <a:off x="17925" y="35860"/>
            <a:ext cx="1554117" cy="1479176"/>
          </a:xfrm>
          <a:prstGeom prst="noSmoking">
            <a:avLst>
              <a:gd name="adj" fmla="val 102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801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0353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a:xfrm>
            <a:off x="838200" y="1861484"/>
            <a:ext cx="10515600" cy="4351338"/>
          </a:xfrm>
        </p:spPr>
        <p:txBody>
          <a:bodyPr/>
          <a:lstStyle/>
          <a:p>
            <a:pPr marL="0" indent="0">
              <a:buNone/>
            </a:pPr>
            <a:r>
              <a:rPr lang="en-US" dirty="0" smtClean="0"/>
              <a:t>I ask you to route my net:</a:t>
            </a:r>
          </a:p>
          <a:p>
            <a:pPr marL="0" indent="0">
              <a:buNone/>
            </a:pPr>
            <a:r>
              <a:rPr lang="en-US" b="1" dirty="0" smtClean="0"/>
              <a:t>You look the net up on </a:t>
            </a:r>
            <a:r>
              <a:rPr lang="en-US" b="1" dirty="0" err="1" smtClean="0"/>
              <a:t>whois</a:t>
            </a:r>
            <a:endParaRPr lang="en-US" b="1" dirty="0" smtClean="0"/>
          </a:p>
          <a:p>
            <a:pPr marL="0" indent="0">
              <a:buNone/>
            </a:pPr>
            <a:r>
              <a:rPr lang="en-US" dirty="0" smtClean="0"/>
              <a:t>If it all seems to match then accept </a:t>
            </a:r>
          </a:p>
          <a:p>
            <a:pPr marL="0" indent="0">
              <a:buNone/>
            </a:pPr>
            <a:r>
              <a:rPr lang="en-US" dirty="0"/>
              <a:t> </a:t>
            </a:r>
            <a:r>
              <a:rPr lang="en-US" dirty="0" smtClean="0"/>
              <a:t> the request and add it to the</a:t>
            </a:r>
          </a:p>
          <a:p>
            <a:pPr marL="0" indent="0">
              <a:buNone/>
            </a:pPr>
            <a:r>
              <a:rPr lang="en-US" dirty="0"/>
              <a:t> </a:t>
            </a:r>
            <a:r>
              <a:rPr lang="en-US" dirty="0" smtClean="0"/>
              <a:t> network filters for this customer</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39"/>
          <a:stretch/>
        </p:blipFill>
        <p:spPr>
          <a:xfrm>
            <a:off x="6960184" y="1945622"/>
            <a:ext cx="4327406" cy="4267200"/>
          </a:xfrm>
          <a:prstGeom prst="rect">
            <a:avLst/>
          </a:prstGeom>
        </p:spPr>
      </p:pic>
      <p:sp>
        <p:nvSpPr>
          <p:cNvPr id="5" name="Freeform 4"/>
          <p:cNvSpPr/>
          <p:nvPr/>
        </p:nvSpPr>
        <p:spPr>
          <a:xfrm>
            <a:off x="5172635" y="2637616"/>
            <a:ext cx="1721339" cy="984125"/>
          </a:xfrm>
          <a:custGeom>
            <a:avLst/>
            <a:gdLst>
              <a:gd name="connsiteX0" fmla="*/ 33795 w 2588851"/>
              <a:gd name="connsiteY0" fmla="*/ 15937 h 984125"/>
              <a:gd name="connsiteX1" fmla="*/ 132406 w 2588851"/>
              <a:gd name="connsiteY1" fmla="*/ 6972 h 984125"/>
              <a:gd name="connsiteX2" fmla="*/ 1100595 w 2588851"/>
              <a:gd name="connsiteY2" fmla="*/ 105584 h 984125"/>
              <a:gd name="connsiteX3" fmla="*/ 1378501 w 2588851"/>
              <a:gd name="connsiteY3" fmla="*/ 500031 h 984125"/>
              <a:gd name="connsiteX4" fmla="*/ 2517018 w 2588851"/>
              <a:gd name="connsiteY4" fmla="*/ 733113 h 984125"/>
              <a:gd name="connsiteX5" fmla="*/ 2355653 w 2588851"/>
              <a:gd name="connsiteY5" fmla="*/ 553819 h 984125"/>
              <a:gd name="connsiteX6" fmla="*/ 2588736 w 2588851"/>
              <a:gd name="connsiteY6" fmla="*/ 706219 h 984125"/>
              <a:gd name="connsiteX7" fmla="*/ 2319795 w 2588851"/>
              <a:gd name="connsiteY7" fmla="*/ 984125 h 98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51" h="984125">
                <a:moveTo>
                  <a:pt x="33795" y="15937"/>
                </a:moveTo>
                <a:cubicBezTo>
                  <a:pt x="-5800" y="3984"/>
                  <a:pt x="-45394" y="-7969"/>
                  <a:pt x="132406" y="6972"/>
                </a:cubicBezTo>
                <a:cubicBezTo>
                  <a:pt x="310206" y="21913"/>
                  <a:pt x="892913" y="23408"/>
                  <a:pt x="1100595" y="105584"/>
                </a:cubicBezTo>
                <a:cubicBezTo>
                  <a:pt x="1308278" y="187761"/>
                  <a:pt x="1142431" y="395443"/>
                  <a:pt x="1378501" y="500031"/>
                </a:cubicBezTo>
                <a:cubicBezTo>
                  <a:pt x="1614571" y="604619"/>
                  <a:pt x="2354159" y="724148"/>
                  <a:pt x="2517018" y="733113"/>
                </a:cubicBezTo>
                <a:cubicBezTo>
                  <a:pt x="2679877" y="742078"/>
                  <a:pt x="2343700" y="558301"/>
                  <a:pt x="2355653" y="553819"/>
                </a:cubicBezTo>
                <a:cubicBezTo>
                  <a:pt x="2367606" y="549337"/>
                  <a:pt x="2594712" y="634501"/>
                  <a:pt x="2588736" y="706219"/>
                </a:cubicBezTo>
                <a:cubicBezTo>
                  <a:pt x="2582760" y="777937"/>
                  <a:pt x="2364618" y="939302"/>
                  <a:pt x="2319795" y="9841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22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today?</a:t>
            </a:r>
            <a:endParaRPr lang="en-US" dirty="0"/>
          </a:p>
        </p:txBody>
      </p:sp>
      <p:sp>
        <p:nvSpPr>
          <p:cNvPr id="3" name="Content Placeholder 2"/>
          <p:cNvSpPr>
            <a:spLocks noGrp="1"/>
          </p:cNvSpPr>
          <p:nvPr>
            <p:ph idx="1"/>
          </p:nvPr>
        </p:nvSpPr>
        <p:spPr>
          <a:xfrm>
            <a:off x="838200" y="1861484"/>
            <a:ext cx="10515600" cy="4351338"/>
          </a:xfrm>
        </p:spPr>
        <p:txBody>
          <a:bodyPr/>
          <a:lstStyle/>
          <a:p>
            <a:pPr marL="0" indent="0">
              <a:buNone/>
            </a:pPr>
            <a:r>
              <a:rPr lang="en-US" dirty="0" smtClean="0"/>
              <a:t>I ask you to route my net:</a:t>
            </a:r>
          </a:p>
          <a:p>
            <a:pPr marL="0" indent="0">
              <a:buNone/>
            </a:pPr>
            <a:r>
              <a:rPr lang="en-US" b="1" dirty="0" smtClean="0"/>
              <a:t>You look the net up on </a:t>
            </a:r>
            <a:r>
              <a:rPr lang="en-US" b="1" dirty="0" err="1" smtClean="0"/>
              <a:t>whois</a:t>
            </a:r>
            <a:endParaRPr lang="en-US" b="1" dirty="0" smtClean="0"/>
          </a:p>
          <a:p>
            <a:pPr marL="0" indent="0">
              <a:buNone/>
            </a:pPr>
            <a:r>
              <a:rPr lang="en-US" dirty="0" smtClean="0"/>
              <a:t>If it all seems to match then accept </a:t>
            </a:r>
          </a:p>
          <a:p>
            <a:pPr marL="0" indent="0">
              <a:buNone/>
            </a:pPr>
            <a:r>
              <a:rPr lang="en-US" dirty="0"/>
              <a:t> </a:t>
            </a:r>
            <a:r>
              <a:rPr lang="en-US" dirty="0" smtClean="0"/>
              <a:t> the request and add it to the</a:t>
            </a:r>
          </a:p>
          <a:p>
            <a:pPr marL="0" indent="0">
              <a:buNone/>
            </a:pPr>
            <a:r>
              <a:rPr lang="en-US" dirty="0"/>
              <a:t> </a:t>
            </a:r>
            <a:r>
              <a:rPr lang="en-US" dirty="0" smtClean="0"/>
              <a:t> network filters for this customer</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39"/>
          <a:stretch/>
        </p:blipFill>
        <p:spPr>
          <a:xfrm>
            <a:off x="6960184" y="1945622"/>
            <a:ext cx="4327406" cy="4267200"/>
          </a:xfrm>
          <a:prstGeom prst="rect">
            <a:avLst/>
          </a:prstGeom>
        </p:spPr>
      </p:pic>
      <p:sp>
        <p:nvSpPr>
          <p:cNvPr id="5" name="Freeform 4"/>
          <p:cNvSpPr/>
          <p:nvPr/>
        </p:nvSpPr>
        <p:spPr>
          <a:xfrm>
            <a:off x="5172635" y="2637616"/>
            <a:ext cx="1721339" cy="984125"/>
          </a:xfrm>
          <a:custGeom>
            <a:avLst/>
            <a:gdLst>
              <a:gd name="connsiteX0" fmla="*/ 33795 w 2588851"/>
              <a:gd name="connsiteY0" fmla="*/ 15937 h 984125"/>
              <a:gd name="connsiteX1" fmla="*/ 132406 w 2588851"/>
              <a:gd name="connsiteY1" fmla="*/ 6972 h 984125"/>
              <a:gd name="connsiteX2" fmla="*/ 1100595 w 2588851"/>
              <a:gd name="connsiteY2" fmla="*/ 105584 h 984125"/>
              <a:gd name="connsiteX3" fmla="*/ 1378501 w 2588851"/>
              <a:gd name="connsiteY3" fmla="*/ 500031 h 984125"/>
              <a:gd name="connsiteX4" fmla="*/ 2517018 w 2588851"/>
              <a:gd name="connsiteY4" fmla="*/ 733113 h 984125"/>
              <a:gd name="connsiteX5" fmla="*/ 2355653 w 2588851"/>
              <a:gd name="connsiteY5" fmla="*/ 553819 h 984125"/>
              <a:gd name="connsiteX6" fmla="*/ 2588736 w 2588851"/>
              <a:gd name="connsiteY6" fmla="*/ 706219 h 984125"/>
              <a:gd name="connsiteX7" fmla="*/ 2319795 w 2588851"/>
              <a:gd name="connsiteY7" fmla="*/ 984125 h 98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51" h="984125">
                <a:moveTo>
                  <a:pt x="33795" y="15937"/>
                </a:moveTo>
                <a:cubicBezTo>
                  <a:pt x="-5800" y="3984"/>
                  <a:pt x="-45394" y="-7969"/>
                  <a:pt x="132406" y="6972"/>
                </a:cubicBezTo>
                <a:cubicBezTo>
                  <a:pt x="310206" y="21913"/>
                  <a:pt x="892913" y="23408"/>
                  <a:pt x="1100595" y="105584"/>
                </a:cubicBezTo>
                <a:cubicBezTo>
                  <a:pt x="1308278" y="187761"/>
                  <a:pt x="1142431" y="395443"/>
                  <a:pt x="1378501" y="500031"/>
                </a:cubicBezTo>
                <a:cubicBezTo>
                  <a:pt x="1614571" y="604619"/>
                  <a:pt x="2354159" y="724148"/>
                  <a:pt x="2517018" y="733113"/>
                </a:cubicBezTo>
                <a:cubicBezTo>
                  <a:pt x="2679877" y="742078"/>
                  <a:pt x="2343700" y="558301"/>
                  <a:pt x="2355653" y="553819"/>
                </a:cubicBezTo>
                <a:cubicBezTo>
                  <a:pt x="2367606" y="549337"/>
                  <a:pt x="2594712" y="634501"/>
                  <a:pt x="2588736" y="706219"/>
                </a:cubicBezTo>
                <a:cubicBezTo>
                  <a:pt x="2582760" y="777937"/>
                  <a:pt x="2364618" y="939302"/>
                  <a:pt x="2319795" y="9841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975284">
            <a:off x="1318806" y="2866966"/>
            <a:ext cx="8191666" cy="707886"/>
          </a:xfrm>
          <a:prstGeom prst="rect">
            <a:avLst/>
          </a:prstGeom>
          <a:solidFill>
            <a:schemeClr val="bg1"/>
          </a:solidFill>
        </p:spPr>
        <p:txBody>
          <a:bodyPr wrap="none" rtlCol="0">
            <a:spAutoFit/>
          </a:bodyPr>
          <a:lstStyle/>
          <a:p>
            <a:r>
              <a:rPr lang="en-US" sz="4000" dirty="0" smtClean="0">
                <a:latin typeface="AhnbergHand" charset="0"/>
                <a:ea typeface="AhnbergHand" charset="0"/>
                <a:cs typeface="AhnbergHand" charset="0"/>
              </a:rPr>
              <a:t>The awesome power of </a:t>
            </a:r>
            <a:r>
              <a:rPr lang="en-US" sz="4000" dirty="0" err="1" smtClean="0">
                <a:latin typeface="AhnbergHand" charset="0"/>
                <a:ea typeface="AhnbergHand" charset="0"/>
                <a:cs typeface="AhnbergHand" charset="0"/>
              </a:rPr>
              <a:t>whois</a:t>
            </a:r>
            <a:r>
              <a:rPr lang="en-US" sz="4000" dirty="0" smtClean="0">
                <a:latin typeface="AhnbergHand" charset="0"/>
                <a:ea typeface="AhnbergHand" charset="0"/>
                <a:cs typeface="AhnbergHand" charset="0"/>
              </a:rPr>
              <a:t>!</a:t>
            </a:r>
            <a:endParaRPr lang="en-US" sz="4000" dirty="0">
              <a:latin typeface="AhnbergHand" charset="0"/>
              <a:ea typeface="AhnbergHand" charset="0"/>
              <a:cs typeface="AhnbergHand" charset="0"/>
            </a:endParaRPr>
          </a:p>
        </p:txBody>
      </p:sp>
    </p:spTree>
    <p:extLst>
      <p:ext uri="{BB962C8B-B14F-4D97-AF65-F5344CB8AC3E}">
        <p14:creationId xmlns:p14="http://schemas.microsoft.com/office/powerpoint/2010/main" val="56285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2072</Words>
  <Application>Microsoft Macintosh PowerPoint</Application>
  <PresentationFormat>Widescreen</PresentationFormat>
  <Paragraphs>189</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AhnbergHand</vt:lpstr>
      <vt:lpstr>Arial</vt:lpstr>
      <vt:lpstr>Calibri</vt:lpstr>
      <vt:lpstr>Calibri Light</vt:lpstr>
      <vt:lpstr>Mangal</vt:lpstr>
      <vt:lpstr>ＭＳ Ｐゴシック</vt:lpstr>
      <vt:lpstr>Office Theme</vt:lpstr>
      <vt:lpstr>Securing BGP: The current state of RPKI</vt:lpstr>
      <vt:lpstr>Incidents</vt:lpstr>
      <vt:lpstr>What happens when I announce your addresses in BGP?</vt:lpstr>
      <vt:lpstr>If I were evil</vt:lpstr>
      <vt:lpstr>If I were evil</vt:lpstr>
      <vt:lpstr>If I were evil</vt:lpstr>
      <vt:lpstr>What do we do today?</vt:lpstr>
      <vt:lpstr>What do we do today?</vt:lpstr>
      <vt:lpstr>What do we do today?</vt:lpstr>
      <vt:lpstr>What do we do today?</vt:lpstr>
      <vt:lpstr>What do we do today?</vt:lpstr>
      <vt:lpstr>What do we do today?</vt:lpstr>
      <vt:lpstr>What do we do today?</vt:lpstr>
      <vt:lpstr>What do we do today?</vt:lpstr>
      <vt:lpstr>What do we do today?</vt:lpstr>
      <vt:lpstr>What do we do today?</vt:lpstr>
      <vt:lpstr>What’s the problem here?</vt:lpstr>
      <vt:lpstr>The RPKI Approach</vt:lpstr>
      <vt:lpstr>Using Cryptography to tell “Good” from “Bad”</vt:lpstr>
      <vt:lpstr>Trustable Credentials</vt:lpstr>
      <vt:lpstr>Trustable Credentials</vt:lpstr>
      <vt:lpstr>Resource Certificates</vt:lpstr>
      <vt:lpstr>The RPKI Certificate Service</vt:lpstr>
      <vt:lpstr>What Can we Sign?</vt:lpstr>
      <vt:lpstr>So ROAs can help</vt:lpstr>
      <vt:lpstr>Are we using RPKI and ROAS</vt:lpstr>
      <vt:lpstr>ROA publication</vt:lpstr>
      <vt:lpstr>ROA publication</vt:lpstr>
      <vt:lpstr>ROA publication</vt:lpstr>
      <vt:lpstr>ROA Use</vt:lpstr>
      <vt:lpstr>ROA Use</vt:lpstr>
      <vt:lpstr>Errrr</vt:lpstr>
      <vt:lpstr>The Perfect can be the enemy of the Good</vt:lpstr>
      <vt:lpstr>More Ideas?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BGP: An Update on the state of the RPKI</dc:title>
  <dc:creator>Geoff Huston</dc:creator>
  <cp:lastModifiedBy>Geoff Huston</cp:lastModifiedBy>
  <cp:revision>26</cp:revision>
  <cp:lastPrinted>2017-08-16T01:02:45Z</cp:lastPrinted>
  <dcterms:created xsi:type="dcterms:W3CDTF">2017-08-11T01:28:43Z</dcterms:created>
  <dcterms:modified xsi:type="dcterms:W3CDTF">2017-08-16T01:20:25Z</dcterms:modified>
</cp:coreProperties>
</file>