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335" r:id="rId3"/>
    <p:sldId id="334" r:id="rId4"/>
    <p:sldId id="269" r:id="rId5"/>
    <p:sldId id="324" r:id="rId6"/>
    <p:sldId id="270" r:id="rId7"/>
    <p:sldId id="336" r:id="rId8"/>
    <p:sldId id="272" r:id="rId9"/>
    <p:sldId id="274" r:id="rId10"/>
    <p:sldId id="275" r:id="rId11"/>
    <p:sldId id="276" r:id="rId12"/>
    <p:sldId id="277" r:id="rId13"/>
    <p:sldId id="279" r:id="rId14"/>
    <p:sldId id="282" r:id="rId15"/>
    <p:sldId id="337" r:id="rId16"/>
    <p:sldId id="284" r:id="rId17"/>
    <p:sldId id="285" r:id="rId18"/>
    <p:sldId id="265" r:id="rId19"/>
    <p:sldId id="264" r:id="rId20"/>
    <p:sldId id="266" r:id="rId21"/>
    <p:sldId id="303" r:id="rId22"/>
    <p:sldId id="316" r:id="rId23"/>
    <p:sldId id="258" r:id="rId24"/>
    <p:sldId id="304" r:id="rId25"/>
    <p:sldId id="267" r:id="rId26"/>
    <p:sldId id="323" r:id="rId27"/>
    <p:sldId id="312" r:id="rId28"/>
    <p:sldId id="313" r:id="rId29"/>
    <p:sldId id="310" r:id="rId30"/>
    <p:sldId id="311" r:id="rId31"/>
    <p:sldId id="259" r:id="rId32"/>
    <p:sldId id="338" r:id="rId33"/>
    <p:sldId id="339" r:id="rId34"/>
    <p:sldId id="340" r:id="rId35"/>
    <p:sldId id="341" r:id="rId36"/>
    <p:sldId id="342" r:id="rId37"/>
    <p:sldId id="343" r:id="rId38"/>
    <p:sldId id="330" r:id="rId39"/>
    <p:sldId id="287" r:id="rId40"/>
    <p:sldId id="299" r:id="rId41"/>
    <p:sldId id="297" r:id="rId42"/>
    <p:sldId id="294" r:id="rId43"/>
    <p:sldId id="318" r:id="rId44"/>
    <p:sldId id="322" r:id="rId45"/>
    <p:sldId id="300" r:id="rId46"/>
    <p:sldId id="331" r:id="rId47"/>
    <p:sldId id="288" r:id="rId48"/>
    <p:sldId id="306" r:id="rId49"/>
    <p:sldId id="307" r:id="rId50"/>
    <p:sldId id="325" r:id="rId51"/>
    <p:sldId id="326" r:id="rId52"/>
    <p:sldId id="314" r:id="rId53"/>
    <p:sldId id="302" r:id="rId54"/>
    <p:sldId id="320" r:id="rId55"/>
    <p:sldId id="296" r:id="rId56"/>
    <p:sldId id="332" r:id="rId57"/>
    <p:sldId id="333" r:id="rId58"/>
    <p:sldId id="295" r:id="rId59"/>
    <p:sldId id="329" r:id="rId60"/>
    <p:sldId id="321" r:id="rId61"/>
    <p:sldId id="305" r:id="rId62"/>
    <p:sldId id="298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E3D894"/>
    <a:srgbClr val="D7D578"/>
    <a:srgbClr val="738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95515"/>
  </p:normalViewPr>
  <p:slideViewPr>
    <p:cSldViewPr snapToGrid="0" snapToObjects="1">
      <p:cViewPr>
        <p:scale>
          <a:sx n="275" d="100"/>
          <a:sy n="275" d="100"/>
        </p:scale>
        <p:origin x="5408" y="10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12/1/17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12/1/17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12/1/17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12/1/17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12/1/17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12/1/17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7BDF2-2681-BE4C-BEE4-6176DD2A28A8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schneier.com/blog/archives/2017/02/security_and_th.html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37111"/>
            <a:ext cx="7772400" cy="2387600"/>
          </a:xfrm>
        </p:spPr>
        <p:txBody>
          <a:bodyPr/>
          <a:lstStyle/>
          <a:p>
            <a:r>
              <a:rPr lang="en-US" dirty="0" smtClean="0"/>
              <a:t>Some thoughts on </a:t>
            </a:r>
            <a:r>
              <a:rPr lang="en-US" dirty="0" err="1" smtClean="0"/>
              <a:t>IoT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4250967"/>
            <a:ext cx="6858000" cy="1655762"/>
          </a:xfrm>
        </p:spPr>
        <p:txBody>
          <a:bodyPr>
            <a:normAutofit/>
          </a:bodyPr>
          <a:lstStyle/>
          <a:p>
            <a:pPr algn="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Max's Handwritin" charset="0"/>
                <a:ea typeface="Max's Handwritin" charset="0"/>
                <a:cs typeface="Max's Handwritin" charset="0"/>
              </a:rPr>
              <a:t>Geoff Huston</a:t>
            </a:r>
          </a:p>
          <a:p>
            <a:pPr algn="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Max's Handwritin" charset="0"/>
                <a:ea typeface="Max's Handwritin" charset="0"/>
                <a:cs typeface="Max's Handwritin" charset="0"/>
              </a:rPr>
              <a:t>Chief Scientist, APNIC</a:t>
            </a:r>
            <a:endParaRPr lang="en-US" b="1" dirty="0">
              <a:solidFill>
                <a:schemeClr val="bg1">
                  <a:lumMod val="65000"/>
                </a:schemeClr>
              </a:solidFill>
              <a:latin typeface="Max's Handwritin" charset="0"/>
              <a:ea typeface="Max's Handwritin" charset="0"/>
              <a:cs typeface="Max's Handwritin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962" y="5416191"/>
            <a:ext cx="9334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84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" y="2063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Powderfinger Type"/>
                <a:cs typeface="Powderfinger Type"/>
              </a:rPr>
              <a:t>The Computing Evolutionary Path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413" b="8413"/>
          <a:stretch>
            <a:fillRect/>
          </a:stretch>
        </p:blipFill>
        <p:spPr>
          <a:xfrm>
            <a:off x="-2662897" y="-26736"/>
            <a:ext cx="12469964" cy="68580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/>
          <p:cNvCxnSpPr/>
          <p:nvPr/>
        </p:nvCxnSpPr>
        <p:spPr>
          <a:xfrm>
            <a:off x="355600" y="1028700"/>
            <a:ext cx="463550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166168" y="511969"/>
            <a:ext cx="7898606" cy="65166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chemeClr val="bg1"/>
                </a:solidFill>
                <a:latin typeface="+mn-lt"/>
                <a:cs typeface="Powderfinger Type"/>
              </a:rPr>
              <a:t>Extravagant statements of techno power</a:t>
            </a:r>
            <a:endParaRPr lang="en-US" sz="3200" dirty="0">
              <a:solidFill>
                <a:schemeClr val="bg1"/>
              </a:solidFill>
              <a:latin typeface="+mn-lt"/>
              <a:cs typeface="Powderfinger Typ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99446" y="5934889"/>
            <a:ext cx="3592826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1976</a:t>
            </a:r>
            <a:r>
              <a:rPr lang="en-US" dirty="0" smtClean="0">
                <a:solidFill>
                  <a:srgbClr val="FFFFFF"/>
                </a:solidFill>
              </a:rPr>
              <a:t>  CRAY-1 – “super”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986"/>
            <a:ext cx="8229600" cy="94462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Powderfinger Type"/>
                <a:cs typeface="Powderfinger Type"/>
              </a:rPr>
              <a:t>The Computing Evolutionary Path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49221" y="6310829"/>
            <a:ext cx="142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1976: Apple I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33" t="8413" r="10525" b="8413"/>
          <a:stretch/>
        </p:blipFill>
        <p:spPr>
          <a:xfrm>
            <a:off x="-1581571" y="0"/>
            <a:ext cx="11273670" cy="7834189"/>
          </a:xfr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430018" y="213915"/>
            <a:ext cx="7577138" cy="562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+mn-lt"/>
                <a:cs typeface="Powderfinger Type"/>
              </a:rPr>
              <a:t>But there was also the </a:t>
            </a:r>
            <a:r>
              <a:rPr lang="en-US" sz="3200" dirty="0">
                <a:latin typeface="+mn-lt"/>
                <a:cs typeface="Powderfinger Type"/>
              </a:rPr>
              <a:t>h</a:t>
            </a:r>
            <a:r>
              <a:rPr lang="en-US" sz="3200" dirty="0" smtClean="0">
                <a:latin typeface="+mn-lt"/>
                <a:cs typeface="Powderfinger Type"/>
              </a:rPr>
              <a:t>obbyist market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5290" y="5849164"/>
            <a:ext cx="4886594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FFFF"/>
                </a:solidFill>
              </a:rPr>
              <a:t>1976 </a:t>
            </a:r>
            <a:r>
              <a:rPr lang="en-US" sz="2400" dirty="0" smtClean="0">
                <a:solidFill>
                  <a:srgbClr val="FFFFFF"/>
                </a:solidFill>
              </a:rPr>
              <a:t>– Apple-1 “personal”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7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589" b="10589"/>
          <a:stretch>
            <a:fillRect/>
          </a:stretch>
        </p:blipFill>
        <p:spPr>
          <a:xfrm>
            <a:off x="-629366" y="1002631"/>
            <a:ext cx="10039170" cy="5521157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59054" y="223962"/>
            <a:ext cx="8776333" cy="690438"/>
          </a:xfrm>
          <a:prstGeom prst="rect">
            <a:avLst/>
          </a:prstGeom>
          <a:solidFill>
            <a:srgbClr val="E3D894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mtClean="0">
                <a:latin typeface="+mn-lt"/>
                <a:cs typeface="Powderfinger Type"/>
              </a:rPr>
              <a:t>Consumer computers </a:t>
            </a:r>
            <a:r>
              <a:rPr lang="en-US" sz="3200" dirty="0" smtClean="0">
                <a:latin typeface="+mn-lt"/>
                <a:cs typeface="Powderfinger Type"/>
              </a:rPr>
              <a:t>as a statement of design style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81451" y="5033909"/>
            <a:ext cx="1638590" cy="461665"/>
          </a:xfrm>
          <a:prstGeom prst="rect">
            <a:avLst/>
          </a:prstGeom>
          <a:solidFill>
            <a:srgbClr val="E3D894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1984 </a:t>
            </a:r>
            <a:r>
              <a:rPr lang="en-US" sz="2400" smtClean="0"/>
              <a:t>– Mac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57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39" r="51165" b="5522"/>
          <a:stretch/>
        </p:blipFill>
        <p:spPr>
          <a:xfrm>
            <a:off x="3292206" y="1257483"/>
            <a:ext cx="2845600" cy="4853886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6700" y="173038"/>
            <a:ext cx="8229600" cy="674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+mn-lt"/>
                <a:cs typeface="Powderfinger Type"/>
              </a:rPr>
              <a:t>From Style to </a:t>
            </a:r>
            <a:r>
              <a:rPr lang="en-US" sz="3200" dirty="0">
                <a:latin typeface="+mn-lt"/>
                <a:cs typeface="Powderfinger Type"/>
              </a:rPr>
              <a:t>M</a:t>
            </a:r>
            <a:r>
              <a:rPr lang="en-US" sz="3200" dirty="0" smtClean="0">
                <a:latin typeface="+mn-lt"/>
                <a:cs typeface="Powderfinger Type"/>
              </a:rPr>
              <a:t>ass Marketed Luxury Item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911" y="4851514"/>
            <a:ext cx="2961568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2007 – Apple’s iPhone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0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9" y="0"/>
            <a:ext cx="9543637" cy="717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1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315" y="-77184"/>
            <a:ext cx="9371262" cy="70009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7369" y="574877"/>
            <a:ext cx="7453981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With desktop devices the Internet </a:t>
            </a:r>
            <a:r>
              <a:rPr lang="en-US" smtClean="0">
                <a:solidFill>
                  <a:srgbClr val="FFFFFF"/>
                </a:solidFill>
              </a:rPr>
              <a:t>of computers was </a:t>
            </a:r>
            <a:r>
              <a:rPr lang="en-US" dirty="0" smtClean="0">
                <a:solidFill>
                  <a:srgbClr val="FFFFFF"/>
                </a:solidFill>
              </a:rPr>
              <a:t>a dedicated activity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3359" y="5429015"/>
            <a:ext cx="1923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hnbergHand"/>
                <a:cs typeface="AhnbergHand"/>
              </a:rPr>
              <a:t>d</a:t>
            </a:r>
            <a:r>
              <a:rPr lang="en-US" dirty="0" smtClean="0">
                <a:solidFill>
                  <a:srgbClr val="FFFFFF"/>
                </a:solidFill>
                <a:latin typeface="AhnbergHand"/>
                <a:cs typeface="AhnbergHand"/>
              </a:rPr>
              <a:t>edicated chair</a:t>
            </a:r>
            <a:endParaRPr lang="en-US" dirty="0">
              <a:solidFill>
                <a:srgbClr val="FFFFFF"/>
              </a:solidFill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6062" y="1931829"/>
            <a:ext cx="1063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lighting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24" y="4787685"/>
            <a:ext cx="207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nbergHand"/>
                <a:cs typeface="AhnbergHand"/>
              </a:rPr>
              <a:t>w</a:t>
            </a:r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ired bandwidth</a:t>
            </a:r>
            <a:endParaRPr lang="en-US" dirty="0">
              <a:solidFill>
                <a:schemeClr val="bg1"/>
              </a:solidFill>
              <a:latin typeface="AhnbergHand"/>
              <a:cs typeface="AhnbergHan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9106" y="2997395"/>
            <a:ext cx="2387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l</a:t>
            </a:r>
            <a:r>
              <a:rPr lang="en-US" dirty="0" smtClean="0">
                <a:latin typeface="AhnbergHand"/>
                <a:cs typeface="AhnbergHand"/>
              </a:rPr>
              <a:t>arge view screens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4601" y="1985301"/>
            <a:ext cx="98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hnbergHand"/>
                <a:cs typeface="AhnbergHand"/>
              </a:rPr>
              <a:t>privacy</a:t>
            </a:r>
            <a:endParaRPr lang="en-US" dirty="0">
              <a:solidFill>
                <a:srgbClr val="FFFFFF"/>
              </a:solidFill>
              <a:latin typeface="AhnbergHand"/>
              <a:cs typeface="AhnbergHan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5009" y="4110889"/>
            <a:ext cx="227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hnbergHand"/>
                <a:cs typeface="AhnbergHand"/>
              </a:rPr>
              <a:t>d</a:t>
            </a:r>
            <a:r>
              <a:rPr lang="en-US" dirty="0" smtClean="0">
                <a:solidFill>
                  <a:srgbClr val="FFFFFF"/>
                </a:solidFill>
                <a:latin typeface="AhnbergHand"/>
                <a:cs typeface="AhnbergHand"/>
              </a:rPr>
              <a:t>edicated worktop</a:t>
            </a:r>
            <a:endParaRPr lang="en-US" dirty="0">
              <a:solidFill>
                <a:srgbClr val="FFFFFF"/>
              </a:solidFill>
              <a:latin typeface="AhnbergHand"/>
              <a:cs typeface="AhnbergHan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09740" y="2103127"/>
            <a:ext cx="1796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r</a:t>
            </a:r>
            <a:r>
              <a:rPr lang="en-US" dirty="0" smtClean="0">
                <a:latin typeface="AhnbergHand"/>
                <a:cs typeface="AhnbergHand"/>
              </a:rPr>
              <a:t>eliable power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49703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31" y="-1025345"/>
            <a:ext cx="9585158" cy="9679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6731" y="168806"/>
            <a:ext cx="4959685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The Internet is now anywhere and everywhere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0812" y="6232533"/>
            <a:ext cx="576981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Its trivial, commonplace and blends into all our activities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0315" y="1203158"/>
            <a:ext cx="2258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r</a:t>
            </a:r>
            <a:r>
              <a:rPr lang="en-US" dirty="0" smtClean="0">
                <a:latin typeface="AhnbergHand"/>
                <a:cs typeface="AhnbergHand"/>
              </a:rPr>
              <a:t>adio connectivity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2644" y="4817979"/>
            <a:ext cx="1819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nbergHand"/>
                <a:cs typeface="AhnbergHand"/>
              </a:rPr>
              <a:t>b</a:t>
            </a:r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attery power</a:t>
            </a:r>
            <a:endParaRPr lang="en-US" dirty="0">
              <a:solidFill>
                <a:schemeClr val="bg1"/>
              </a:solidFill>
              <a:latin typeface="AhnbergHand"/>
              <a:cs typeface="AhnbergHa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7706" y="3606799"/>
            <a:ext cx="1418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h</a:t>
            </a:r>
            <a:r>
              <a:rPr lang="en-US" dirty="0" smtClean="0">
                <a:latin typeface="AhnbergHand"/>
                <a:cs typeface="AhnbergHand"/>
              </a:rPr>
              <a:t>and sized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6534" y="2551393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Thumb</a:t>
            </a:r>
          </a:p>
          <a:p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operated</a:t>
            </a:r>
            <a:endParaRPr lang="en-US" dirty="0">
              <a:solidFill>
                <a:schemeClr val="bg1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8154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905"/>
            <a:ext cx="9144000" cy="60921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57751" y="4562761"/>
            <a:ext cx="367337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As dedicated “things” are replacing it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6688" y="1012270"/>
            <a:ext cx="560589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Maybe its about the demise of the “traditional” computer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57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26731" y="168806"/>
            <a:ext cx="5391687" cy="369332"/>
          </a:xfrm>
          <a:prstGeom prst="rect">
            <a:avLst/>
          </a:prstGeom>
          <a:solidFill>
            <a:srgbClr val="7380D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Connecting “things” to the Internet is nothing new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4672" y="6429112"/>
            <a:ext cx="3890816" cy="307777"/>
          </a:xfrm>
          <a:prstGeom prst="rect">
            <a:avLst/>
          </a:prstGeom>
          <a:solidFill>
            <a:srgbClr val="7380D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smtClean="0">
                <a:solidFill>
                  <a:schemeClr val="bg1"/>
                </a:solidFill>
              </a:rPr>
              <a:t>Simon Hackett’s </a:t>
            </a:r>
            <a:r>
              <a:rPr lang="en-US" sz="1400" dirty="0" smtClean="0">
                <a:solidFill>
                  <a:schemeClr val="bg1"/>
                </a:solidFill>
              </a:rPr>
              <a:t>Internet Remote Radio of 1990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784378"/>
            <a:ext cx="5947494" cy="539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6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048" y="0"/>
            <a:ext cx="1108252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226" y="5830697"/>
            <a:ext cx="5479542" cy="301879"/>
          </a:xfrm>
          <a:solidFill>
            <a:schemeClr val="bg1">
              <a:lumMod val="65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John </a:t>
            </a:r>
            <a:r>
              <a:rPr lang="en-US" dirty="0" err="1" smtClean="0">
                <a:solidFill>
                  <a:schemeClr val="bg1"/>
                </a:solidFill>
              </a:rPr>
              <a:t>Romkey’s</a:t>
            </a:r>
            <a:r>
              <a:rPr lang="en-US" dirty="0" smtClean="0">
                <a:solidFill>
                  <a:schemeClr val="bg1"/>
                </a:solidFill>
              </a:rPr>
              <a:t> Internet Toaster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Let them eat Toast!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6731" y="168806"/>
            <a:ext cx="5391687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Connecting “things” to the Internet is nothing new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85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3360" y="18991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Technology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3360" y="1452951"/>
            <a:ext cx="7886700" cy="101274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Does technology change society, or do we develop and adopt technology to address society’s changes?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2991"/>
            <a:ext cx="9144000" cy="5581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“old” </a:t>
            </a:r>
            <a:r>
              <a:rPr lang="en-US" dirty="0" err="1" smtClean="0"/>
              <a:t>IoT</a:t>
            </a:r>
            <a:r>
              <a:rPr lang="en-US" dirty="0"/>
              <a:t/>
            </a:r>
            <a:br>
              <a:rPr lang="en-US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 smtClean="0"/>
              <a:t>The use of microprocessors to undertake simple tasks is about as old as the Intel 4004 and the </a:t>
            </a:r>
            <a:r>
              <a:rPr lang="en-US" dirty="0" err="1" smtClean="0"/>
              <a:t>Zylogics</a:t>
            </a:r>
            <a:r>
              <a:rPr lang="en-US" dirty="0" smtClean="0"/>
              <a:t> Z80 processor chips</a:t>
            </a:r>
          </a:p>
          <a:p>
            <a:pPr marL="457200" lvl="1" indent="0">
              <a:spcAft>
                <a:spcPts val="6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23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96700" y="37741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This new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IoT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is just the old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IoT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(with new chips!)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940" y="369597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This new </a:t>
            </a:r>
            <a:r>
              <a:rPr lang="en-US" dirty="0" err="1" smtClean="0">
                <a:solidFill>
                  <a:schemeClr val="bg1"/>
                </a:solidFill>
              </a:rPr>
              <a:t>IoT</a:t>
            </a:r>
            <a:r>
              <a:rPr lang="en-US" dirty="0" smtClean="0">
                <a:solidFill>
                  <a:schemeClr val="bg1"/>
                </a:solidFill>
              </a:rPr>
              <a:t> is just the old </a:t>
            </a:r>
            <a:r>
              <a:rPr lang="en-US" dirty="0" err="1" smtClean="0">
                <a:solidFill>
                  <a:schemeClr val="bg1"/>
                </a:solidFill>
              </a:rPr>
              <a:t>IoT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with new chips!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0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</a:t>
            </a:r>
            <a:r>
              <a:rPr lang="en-US" dirty="0" err="1" smtClean="0"/>
              <a:t>IoT</a:t>
            </a:r>
            <a:r>
              <a:rPr lang="en-US" dirty="0" smtClean="0"/>
              <a:t> is just the Same Old </a:t>
            </a:r>
            <a:r>
              <a:rPr lang="en-US" dirty="0" err="1" smtClean="0"/>
              <a:t>IoT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And we are already living in a processing-dense </a:t>
            </a:r>
            <a:r>
              <a:rPr lang="en-US" dirty="0" smtClean="0"/>
              <a:t>world: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 </a:t>
            </a:r>
            <a:r>
              <a:rPr lang="en-US" dirty="0"/>
              <a:t>modern car has around 150 – 200 microprocessor-controlled systems, from the windscreen wipers, to the entry system, to engine control and all things in </a:t>
            </a:r>
            <a:r>
              <a:rPr lang="en-US" dirty="0" smtClean="0"/>
              <a:t>between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Many </a:t>
            </a:r>
            <a:r>
              <a:rPr lang="en-US" dirty="0"/>
              <a:t>/ most consumer appliances have all turned to microprocessor </a:t>
            </a:r>
            <a:r>
              <a:rPr lang="en-US" dirty="0" smtClean="0"/>
              <a:t>control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Industrial </a:t>
            </a:r>
            <a:r>
              <a:rPr lang="en-US" dirty="0"/>
              <a:t>processes, logistics and inventory control, environmental monitoring all use various forms of embedded </a:t>
            </a:r>
            <a:r>
              <a:rPr lang="en-US" dirty="0" smtClean="0"/>
              <a:t>processing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So if this has been going on for years, why </a:t>
            </a:r>
            <a:r>
              <a:rPr lang="en-US" dirty="0"/>
              <a:t>is </a:t>
            </a:r>
            <a:r>
              <a:rPr lang="en-US" dirty="0" err="1"/>
              <a:t>IoT</a:t>
            </a:r>
            <a:r>
              <a:rPr lang="en-US" dirty="0"/>
              <a:t> a hot topic today?</a:t>
            </a:r>
          </a:p>
        </p:txBody>
      </p:sp>
    </p:spTree>
    <p:extLst>
      <p:ext uri="{BB962C8B-B14F-4D97-AF65-F5344CB8AC3E}">
        <p14:creationId xmlns:p14="http://schemas.microsoft.com/office/powerpoint/2010/main" val="991752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22" y="2804160"/>
            <a:ext cx="5094478" cy="32283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92" y="124433"/>
            <a:ext cx="7886700" cy="1325563"/>
          </a:xfrm>
        </p:spPr>
        <p:txBody>
          <a:bodyPr/>
          <a:lstStyle/>
          <a:p>
            <a:r>
              <a:rPr lang="en-US" dirty="0" smtClean="0"/>
              <a:t>The Hype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807" y="1836851"/>
            <a:ext cx="7886700" cy="4351338"/>
          </a:xfrm>
        </p:spPr>
        <p:txBody>
          <a:bodyPr/>
          <a:lstStyle/>
          <a:p>
            <a:r>
              <a:rPr lang="en-US" dirty="0"/>
              <a:t>G</a:t>
            </a:r>
            <a:r>
              <a:rPr lang="en-US" dirty="0" smtClean="0"/>
              <a:t>artner Predictions</a:t>
            </a:r>
          </a:p>
          <a:p>
            <a:r>
              <a:rPr lang="en-US" dirty="0" smtClean="0"/>
              <a:t>CES shows</a:t>
            </a:r>
          </a:p>
          <a:p>
            <a:r>
              <a:rPr lang="en-US" dirty="0" smtClean="0"/>
              <a:t>Home Apps</a:t>
            </a:r>
          </a:p>
          <a:p>
            <a:r>
              <a:rPr lang="en-US" dirty="0" smtClean="0"/>
              <a:t>Car Apps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066">
            <a:off x="4358640" y="609600"/>
            <a:ext cx="3048000" cy="2882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3901">
            <a:off x="7042683" y="214238"/>
            <a:ext cx="1948489" cy="1277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6738">
            <a:off x="7199416" y="5300776"/>
            <a:ext cx="1482792" cy="1494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848">
            <a:off x="338343" y="1323096"/>
            <a:ext cx="3992880" cy="2888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237">
            <a:off x="420116" y="4007612"/>
            <a:ext cx="2571445" cy="17190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4068">
            <a:off x="6509603" y="3763518"/>
            <a:ext cx="2488694" cy="8590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6876">
            <a:off x="3580802" y="4561744"/>
            <a:ext cx="3210117" cy="18668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1" y="5638161"/>
            <a:ext cx="2637861" cy="11000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22" y="4612623"/>
            <a:ext cx="3699704" cy="78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IoT</a:t>
            </a:r>
            <a:r>
              <a:rPr lang="en-US" dirty="0" smtClean="0"/>
              <a:t> is </a:t>
            </a:r>
            <a:r>
              <a:rPr lang="mr-IN" dirty="0" smtClean="0"/>
              <a:t>…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940163" cy="4351338"/>
          </a:xfrm>
        </p:spPr>
        <p:txBody>
          <a:bodyPr/>
          <a:lstStyle/>
          <a:p>
            <a:r>
              <a:rPr lang="en-US" smtClean="0"/>
              <a:t>It </a:t>
            </a:r>
            <a:r>
              <a:rPr lang="en-US" dirty="0" smtClean="0"/>
              <a:t>is a generic term that encompasses a huge variety of application that have little in common other than a propensity to operate in an unmanaged environment</a:t>
            </a:r>
          </a:p>
          <a:p>
            <a:r>
              <a:rPr lang="en-US" dirty="0"/>
              <a:t>I</a:t>
            </a:r>
            <a:r>
              <a:rPr lang="en-US" dirty="0" smtClean="0"/>
              <a:t>ts hard to talk about the </a:t>
            </a:r>
            <a:r>
              <a:rPr lang="en-US" dirty="0" err="1" smtClean="0"/>
              <a:t>IoT</a:t>
            </a:r>
            <a:r>
              <a:rPr lang="en-US" dirty="0" smtClean="0"/>
              <a:t> in anything other than highly generic terms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92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sz="6000" b="1" dirty="0" smtClean="0"/>
              <a:t>now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08" y="1246239"/>
            <a:ext cx="3605242" cy="45310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234" y="2882685"/>
            <a:ext cx="4762874" cy="3603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2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sz="6000" b="1" dirty="0" smtClean="0"/>
              <a:t>now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715" y="1825625"/>
            <a:ext cx="4623619" cy="435133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Low power, high capability silicon now dominates chip fabrication plants</a:t>
            </a:r>
          </a:p>
          <a:p>
            <a:pPr marL="457200" lvl="1" indent="0">
              <a:buNone/>
            </a:pPr>
            <a:r>
              <a:rPr lang="en-US" dirty="0"/>
              <a:t>S</a:t>
            </a:r>
            <a:r>
              <a:rPr lang="en-US" dirty="0" smtClean="0"/>
              <a:t>aturation of the smart device market</a:t>
            </a:r>
          </a:p>
          <a:p>
            <a:pPr marL="457200" lvl="1" indent="0">
              <a:buNone/>
            </a:pPr>
            <a:r>
              <a:rPr lang="en-US" dirty="0" smtClean="0"/>
              <a:t>Full stream silicon production volumes requires some form of consumption model</a:t>
            </a:r>
          </a:p>
          <a:p>
            <a:endParaRPr lang="en-US" dirty="0" smtClean="0"/>
          </a:p>
          <a:p>
            <a:r>
              <a:rPr lang="en-US" dirty="0" smtClean="0"/>
              <a:t>Radio Technology: RFID, Bluetooth, WiFi, LTE</a:t>
            </a:r>
          </a:p>
          <a:p>
            <a:pPr lvl="1"/>
            <a:r>
              <a:rPr lang="en-US" dirty="0" smtClean="0"/>
              <a:t>Improvements in AD convertors is providing range and bandwidth to radio systems</a:t>
            </a:r>
          </a:p>
          <a:p>
            <a:pPr lvl="1"/>
            <a:r>
              <a:rPr lang="en-US" dirty="0" smtClean="0"/>
              <a:t>Protocol development provides ”seamless” connectivity</a:t>
            </a:r>
          </a:p>
          <a:p>
            <a:pPr lvl="1"/>
            <a:r>
              <a:rPr lang="en-US" dirty="0" smtClean="0"/>
              <a:t>i.e. Passports and Clothing Tags, Apple earbuds, Home controllers and similar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Actors seeking new markets</a:t>
            </a:r>
          </a:p>
          <a:p>
            <a:pPr lvl="1"/>
            <a:r>
              <a:rPr lang="en-US" dirty="0" smtClean="0"/>
              <a:t>5G for SIMs and wide area mobility</a:t>
            </a:r>
          </a:p>
          <a:p>
            <a:pPr lvl="1"/>
            <a:r>
              <a:rPr lang="en-US" dirty="0" smtClean="0"/>
              <a:t>Smart phone platform providers seeking to enter the car, home and work environments</a:t>
            </a:r>
          </a:p>
          <a:p>
            <a:pPr lvl="1"/>
            <a:r>
              <a:rPr lang="en-US" dirty="0" smtClean="0"/>
              <a:t>Industrial and process automation seeking to expand market reach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234" y="2882685"/>
            <a:ext cx="4762874" cy="3603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838" y="1307885"/>
            <a:ext cx="3275057" cy="233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1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sz="6000" b="1" dirty="0" smtClean="0"/>
              <a:t>now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715" y="1825625"/>
            <a:ext cx="4623619" cy="435133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Low power, high capability silicon now dominates chip fabrication plants</a:t>
            </a:r>
          </a:p>
          <a:p>
            <a:pPr marL="457200" lvl="1" indent="0">
              <a:buNone/>
            </a:pPr>
            <a:r>
              <a:rPr lang="en-US" dirty="0"/>
              <a:t>S</a:t>
            </a:r>
            <a:r>
              <a:rPr lang="en-US" dirty="0" smtClean="0"/>
              <a:t>aturation of the smart device market</a:t>
            </a:r>
          </a:p>
          <a:p>
            <a:pPr marL="457200" lvl="1" indent="0">
              <a:buNone/>
            </a:pPr>
            <a:r>
              <a:rPr lang="en-US" dirty="0" smtClean="0"/>
              <a:t>Full stream silicon production volumes requires some form of consumption model</a:t>
            </a:r>
          </a:p>
          <a:p>
            <a:endParaRPr lang="en-US" dirty="0" smtClean="0"/>
          </a:p>
          <a:p>
            <a:r>
              <a:rPr lang="en-US" dirty="0" smtClean="0"/>
              <a:t>Radio Technology: RFID, Bluetooth, WiFi, LTE</a:t>
            </a:r>
          </a:p>
          <a:p>
            <a:pPr lvl="1"/>
            <a:r>
              <a:rPr lang="en-US" dirty="0" smtClean="0"/>
              <a:t>Improvements in AD convertors is providing range and bandwidth to radio systems</a:t>
            </a:r>
          </a:p>
          <a:p>
            <a:pPr lvl="1"/>
            <a:r>
              <a:rPr lang="en-US" dirty="0" smtClean="0"/>
              <a:t>Protocol development provides ”seamless” connectivity</a:t>
            </a:r>
          </a:p>
          <a:p>
            <a:pPr lvl="1"/>
            <a:r>
              <a:rPr lang="en-US" dirty="0" smtClean="0"/>
              <a:t>i.e. Passports and Clothing Tags, wireless earbuds, Home controllers and similar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Actors seeking new markets</a:t>
            </a:r>
          </a:p>
          <a:p>
            <a:pPr lvl="1"/>
            <a:r>
              <a:rPr lang="en-US" dirty="0" smtClean="0"/>
              <a:t>5G for SIMs and wide area mobility</a:t>
            </a:r>
          </a:p>
          <a:p>
            <a:pPr lvl="1"/>
            <a:r>
              <a:rPr lang="en-US" dirty="0" smtClean="0"/>
              <a:t>Smart phone platform providers seeking to enter the car, home and work environments</a:t>
            </a:r>
          </a:p>
          <a:p>
            <a:pPr lvl="1"/>
            <a:r>
              <a:rPr lang="en-US" dirty="0" smtClean="0"/>
              <a:t>Industrial and process automation seeking to expand market reach </a:t>
            </a:r>
          </a:p>
        </p:txBody>
      </p:sp>
      <p:sp>
        <p:nvSpPr>
          <p:cNvPr id="5" name="Rectangle 4"/>
          <p:cNvSpPr/>
          <p:nvPr/>
        </p:nvSpPr>
        <p:spPr>
          <a:xfrm>
            <a:off x="147234" y="4347275"/>
            <a:ext cx="4762874" cy="2138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839" y="1968894"/>
            <a:ext cx="3174060" cy="222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2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sz="6000" b="1" dirty="0" smtClean="0"/>
              <a:t>now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715" y="1825625"/>
            <a:ext cx="4623619" cy="435133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Low power, high capability silicon now dominates chip fabrication plants</a:t>
            </a:r>
          </a:p>
          <a:p>
            <a:pPr marL="457200" lvl="1" indent="0">
              <a:buNone/>
            </a:pPr>
            <a:r>
              <a:rPr lang="en-US" dirty="0"/>
              <a:t>S</a:t>
            </a:r>
            <a:r>
              <a:rPr lang="en-US" dirty="0" smtClean="0"/>
              <a:t>aturation of the smart device market</a:t>
            </a:r>
          </a:p>
          <a:p>
            <a:pPr marL="457200" lvl="1" indent="0">
              <a:buNone/>
            </a:pPr>
            <a:r>
              <a:rPr lang="en-US" dirty="0" smtClean="0"/>
              <a:t>Full stream silicon production volumes requires some form of consumption model</a:t>
            </a:r>
          </a:p>
          <a:p>
            <a:endParaRPr lang="en-US" dirty="0" smtClean="0"/>
          </a:p>
          <a:p>
            <a:r>
              <a:rPr lang="en-US" dirty="0" smtClean="0"/>
              <a:t>Radio Technology: RFID, Bluetooth, WiFi, LTE</a:t>
            </a:r>
          </a:p>
          <a:p>
            <a:pPr lvl="1"/>
            <a:r>
              <a:rPr lang="en-US" dirty="0" smtClean="0"/>
              <a:t>Improvements in AD convertors is providing range and bandwidth to radio systems</a:t>
            </a:r>
          </a:p>
          <a:p>
            <a:pPr lvl="1"/>
            <a:r>
              <a:rPr lang="en-US" dirty="0" smtClean="0"/>
              <a:t>Protocol development provides ”seamless” connectivity</a:t>
            </a:r>
          </a:p>
          <a:p>
            <a:pPr lvl="1"/>
            <a:r>
              <a:rPr lang="en-US" dirty="0" smtClean="0"/>
              <a:t>i.e. Passports and Clothing Tags, Apple earbuds, Home controllers and similar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Actors seeking new markets</a:t>
            </a:r>
          </a:p>
          <a:p>
            <a:pPr lvl="1"/>
            <a:r>
              <a:rPr lang="en-US" dirty="0" smtClean="0"/>
              <a:t>5G for SIMs and wide area mobility</a:t>
            </a:r>
          </a:p>
          <a:p>
            <a:pPr lvl="1"/>
            <a:r>
              <a:rPr lang="en-US" dirty="0" smtClean="0"/>
              <a:t>Smart phone platform providers seeking to enter the car, home and work environments</a:t>
            </a:r>
          </a:p>
          <a:p>
            <a:pPr lvl="1"/>
            <a:r>
              <a:rPr lang="en-US" dirty="0" smtClean="0"/>
              <a:t>Industrial and process automation seeking to expand market reach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077" y="4001294"/>
            <a:ext cx="1973865" cy="23490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826" y="268015"/>
            <a:ext cx="3250534" cy="26643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576" y="3131974"/>
            <a:ext cx="2041259" cy="2596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576" y="2396359"/>
            <a:ext cx="2043370" cy="88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3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sz="6000" b="1" dirty="0"/>
              <a:t>now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Because we have saturated our traditional markets for technology and the production capacity is being redirected to new opportunities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PC sales volumes are plummeting</a:t>
            </a:r>
          </a:p>
          <a:p>
            <a:pPr lvl="1"/>
            <a:r>
              <a:rPr lang="en-US" dirty="0" smtClean="0"/>
              <a:t>Smartphone sales are now peaking</a:t>
            </a:r>
          </a:p>
          <a:p>
            <a:pPr lvl="1"/>
            <a:r>
              <a:rPr lang="en-US" dirty="0" smtClean="0"/>
              <a:t>The computer technology industry is seeking to use its existing capability to provide new product to high volume markets </a:t>
            </a:r>
          </a:p>
          <a:p>
            <a:pPr lvl="1"/>
            <a:r>
              <a:rPr lang="en-US" dirty="0" smtClean="0"/>
              <a:t>Which means looking at low unit margin very high volume opportunities by adding ”smart” network centric interfaces and controllers to existing devices and functions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4856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0"/>
            </a:srgbClr>
          </a:solidFill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75494" y="12738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Technology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3360" y="1452951"/>
            <a:ext cx="7886700" cy="101274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Does technology change society, or do we develop and adopt technology to address society’s changes?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360" y="4035377"/>
            <a:ext cx="4956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When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Meng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Tian invented the camel hair paintbrush in 250 BCE he did not invent calligraphy. He responded to a need in ancient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hinese society for more and higher quality written documents that could be produced faster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115095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Technology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41" y="1440658"/>
            <a:ext cx="7886700" cy="1012747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Does technology change society, or do we develop and adopt technology to address society’s changes?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941" y="4023084"/>
            <a:ext cx="4956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When </a:t>
            </a:r>
            <a:r>
              <a:rPr lang="en-US" i="1" dirty="0" err="1" smtClean="0">
                <a:solidFill>
                  <a:schemeClr val="bg1"/>
                </a:solidFill>
              </a:rPr>
              <a:t>Meng</a:t>
            </a:r>
            <a:r>
              <a:rPr lang="en-US" i="1" dirty="0" smtClean="0">
                <a:solidFill>
                  <a:schemeClr val="bg1"/>
                </a:solidFill>
              </a:rPr>
              <a:t> Tian invented the camel hair paintbrush in 250 BCE he did not invent calligraphy. He responded to a need in ancient </a:t>
            </a:r>
            <a:r>
              <a:rPr lang="en-US" i="1" dirty="0">
                <a:solidFill>
                  <a:schemeClr val="bg1"/>
                </a:solidFill>
              </a:rPr>
              <a:t>C</a:t>
            </a:r>
            <a:r>
              <a:rPr lang="en-US" i="1" dirty="0" smtClean="0">
                <a:solidFill>
                  <a:schemeClr val="bg1"/>
                </a:solidFill>
              </a:rPr>
              <a:t>hinese society for more and higher quality written documents that could be produced faster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“smart” lighting - e.g. Philips</a:t>
            </a:r>
          </a:p>
          <a:p>
            <a:r>
              <a:rPr lang="en-US" dirty="0" smtClean="0"/>
              <a:t>“smart” home appliances and networks - e.g. Miele</a:t>
            </a:r>
          </a:p>
          <a:p>
            <a:r>
              <a:rPr lang="en-US" dirty="0" smtClean="0"/>
              <a:t>“smart” power management</a:t>
            </a:r>
          </a:p>
          <a:p>
            <a:r>
              <a:rPr lang="en-US" dirty="0" smtClean="0"/>
              <a:t>”smart” labels for retail</a:t>
            </a:r>
          </a:p>
          <a:p>
            <a:r>
              <a:rPr lang="en-US" dirty="0" smtClean="0"/>
              <a:t>“smart” traffic control</a:t>
            </a:r>
          </a:p>
          <a:p>
            <a:r>
              <a:rPr lang="en-US" dirty="0" smtClean="0"/>
              <a:t>“smart” image analysis</a:t>
            </a:r>
          </a:p>
          <a:p>
            <a:r>
              <a:rPr lang="en-US" dirty="0" smtClean="0"/>
              <a:t>“smart” video surveillance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Almost anything else that uses the word “smart”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712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The Variety of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It</a:t>
            </a:r>
            <a:r>
              <a:rPr lang="mr-IN" dirty="0" smtClean="0"/>
              <a:t>’</a:t>
            </a:r>
            <a:r>
              <a:rPr lang="en-US" dirty="0" smtClean="0"/>
              <a:t>s a set of discrete applications that have highly divergent requirements:</a:t>
            </a:r>
          </a:p>
          <a:p>
            <a:pPr lvl="1"/>
            <a:r>
              <a:rPr lang="en-US" dirty="0" smtClean="0"/>
              <a:t>Radius of connectivity varies from mm to kilometers</a:t>
            </a:r>
          </a:p>
          <a:p>
            <a:pPr lvl="1"/>
            <a:r>
              <a:rPr lang="en-US" dirty="0" smtClean="0"/>
              <a:t>Bandwidth varies from bits to gigabits per second</a:t>
            </a:r>
          </a:p>
          <a:p>
            <a:pPr lvl="1"/>
            <a:r>
              <a:rPr lang="en-US" dirty="0" smtClean="0"/>
              <a:t>Data volumes vary from bytes to petabytes</a:t>
            </a:r>
          </a:p>
          <a:p>
            <a:pPr lvl="1"/>
            <a:r>
              <a:rPr lang="en-US" dirty="0" smtClean="0"/>
              <a:t>Connectivity models may be push or pull</a:t>
            </a:r>
          </a:p>
          <a:p>
            <a:pPr lvl="1"/>
            <a:r>
              <a:rPr lang="en-US" dirty="0" smtClean="0"/>
              <a:t>Connectivity may be ad-hoc relays to dedicated wired</a:t>
            </a:r>
          </a:p>
          <a:p>
            <a:pPr lvl="1"/>
            <a:r>
              <a:rPr lang="en-US" dirty="0" smtClean="0"/>
              <a:t>Transactions may be unicast, multicast or </a:t>
            </a:r>
            <a:r>
              <a:rPr lang="en-US" dirty="0" err="1" smtClean="0"/>
              <a:t>anycast</a:t>
            </a:r>
            <a:r>
              <a:rPr lang="en-US" dirty="0" smtClean="0"/>
              <a:t> in nature</a:t>
            </a:r>
          </a:p>
          <a:p>
            <a:pPr lvl="1"/>
            <a:r>
              <a:rPr lang="en-US" dirty="0" smtClean="0"/>
              <a:t>Applications include sensing and reporting, command and control, adaptation and interfacing</a:t>
            </a:r>
          </a:p>
          <a:p>
            <a:pPr marL="0" indent="0">
              <a:buNone/>
            </a:pPr>
            <a:r>
              <a:rPr lang="en-US" dirty="0" smtClean="0"/>
              <a:t>There is little that these environments have in common, except maybe </a:t>
            </a:r>
            <a:r>
              <a:rPr lang="en-US" dirty="0"/>
              <a:t>a</a:t>
            </a:r>
            <a:r>
              <a:rPr lang="en-US" dirty="0" smtClean="0"/>
              <a:t> common underlying gene pool!</a:t>
            </a:r>
          </a:p>
        </p:txBody>
      </p:sp>
      <p:sp>
        <p:nvSpPr>
          <p:cNvPr id="4" name="Freeform 3"/>
          <p:cNvSpPr/>
          <p:nvPr/>
        </p:nvSpPr>
        <p:spPr>
          <a:xfrm>
            <a:off x="3871452" y="807270"/>
            <a:ext cx="877829" cy="512711"/>
          </a:xfrm>
          <a:custGeom>
            <a:avLst/>
            <a:gdLst>
              <a:gd name="connsiteX0" fmla="*/ 0 w 877829"/>
              <a:gd name="connsiteY0" fmla="*/ 254614 h 512711"/>
              <a:gd name="connsiteX1" fmla="*/ 206477 w 877829"/>
              <a:gd name="connsiteY1" fmla="*/ 26014 h 512711"/>
              <a:gd name="connsiteX2" fmla="*/ 272845 w 877829"/>
              <a:gd name="connsiteY2" fmla="*/ 239865 h 512711"/>
              <a:gd name="connsiteX3" fmla="*/ 730045 w 877829"/>
              <a:gd name="connsiteY3" fmla="*/ 3891 h 512711"/>
              <a:gd name="connsiteX4" fmla="*/ 272845 w 877829"/>
              <a:gd name="connsiteY4" fmla="*/ 475840 h 512711"/>
              <a:gd name="connsiteX5" fmla="*/ 862780 w 877829"/>
              <a:gd name="connsiteY5" fmla="*/ 158749 h 512711"/>
              <a:gd name="connsiteX6" fmla="*/ 715296 w 877829"/>
              <a:gd name="connsiteY6" fmla="*/ 512711 h 512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7829" h="512711">
                <a:moveTo>
                  <a:pt x="0" y="254614"/>
                </a:moveTo>
                <a:cubicBezTo>
                  <a:pt x="80501" y="141543"/>
                  <a:pt x="161003" y="28472"/>
                  <a:pt x="206477" y="26014"/>
                </a:cubicBezTo>
                <a:cubicBezTo>
                  <a:pt x="251951" y="23556"/>
                  <a:pt x="185584" y="243552"/>
                  <a:pt x="272845" y="239865"/>
                </a:cubicBezTo>
                <a:cubicBezTo>
                  <a:pt x="360106" y="236178"/>
                  <a:pt x="730045" y="-35438"/>
                  <a:pt x="730045" y="3891"/>
                </a:cubicBezTo>
                <a:cubicBezTo>
                  <a:pt x="730045" y="43220"/>
                  <a:pt x="250723" y="450030"/>
                  <a:pt x="272845" y="475840"/>
                </a:cubicBezTo>
                <a:cubicBezTo>
                  <a:pt x="294967" y="501650"/>
                  <a:pt x="789038" y="152604"/>
                  <a:pt x="862780" y="158749"/>
                </a:cubicBezTo>
                <a:cubicBezTo>
                  <a:pt x="936522" y="164894"/>
                  <a:pt x="715296" y="512711"/>
                  <a:pt x="715296" y="51271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101504">
            <a:off x="4689987" y="602619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hnbergHand" charset="0"/>
                <a:ea typeface="AhnbergHand" charset="0"/>
                <a:cs typeface="AhnbergHand" charset="0"/>
              </a:rPr>
              <a:t>IoT</a:t>
            </a:r>
            <a:endParaRPr lang="en-US" sz="2800" dirty="0"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64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IoT</a:t>
            </a:r>
            <a:r>
              <a:rPr lang="en-US" dirty="0" smtClean="0"/>
              <a:t> Gene Pool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Unix</a:t>
            </a:r>
          </a:p>
          <a:p>
            <a:pPr lvl="1"/>
            <a:r>
              <a:rPr lang="en-US" dirty="0" smtClean="0"/>
              <a:t>Its small, its ubiquitous, its well understood, its cheap, its open source without onerous IPR constraints, it has a massive set of application libraries</a:t>
            </a:r>
          </a:p>
          <a:p>
            <a:pPr lvl="1"/>
            <a:r>
              <a:rPr lang="en-US" dirty="0" err="1" smtClean="0"/>
              <a:t>Customised</a:t>
            </a:r>
            <a:r>
              <a:rPr lang="en-US" dirty="0" smtClean="0"/>
              <a:t> micro kernels are risky, expensive and rarely necessary 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251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IoT</a:t>
            </a:r>
            <a:r>
              <a:rPr lang="en-US" dirty="0" smtClean="0"/>
              <a:t> Gene Pool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IP</a:t>
            </a:r>
          </a:p>
          <a:p>
            <a:pPr lvl="1"/>
            <a:r>
              <a:rPr lang="en-US" dirty="0" smtClean="0"/>
              <a:t>Its small, its ubiquitous, it scales, its well understood, its cheap, </a:t>
            </a:r>
            <a:r>
              <a:rPr lang="en-US" dirty="0"/>
              <a:t>its open source without onerous IPR constraints, and </a:t>
            </a:r>
            <a:r>
              <a:rPr lang="en-US" dirty="0" smtClean="0"/>
              <a:t>everyone speaks it!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But which version of IP?</a:t>
            </a:r>
          </a:p>
        </p:txBody>
      </p:sp>
    </p:spTree>
    <p:extLst>
      <p:ext uri="{BB962C8B-B14F-4D97-AF65-F5344CB8AC3E}">
        <p14:creationId xmlns:p14="http://schemas.microsoft.com/office/powerpoint/2010/main" val="121477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and </a:t>
            </a:r>
            <a:r>
              <a:rPr lang="en-US" dirty="0" err="1" smtClean="0"/>
              <a:t>IoT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The “conservative” option for IP in this environment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Ubiquitous support across the entire deployed Internet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Well understood protocol </a:t>
            </a:r>
            <a:r>
              <a:rPr lang="en-US" dirty="0" err="1" smtClean="0"/>
              <a:t>behaviour</a:t>
            </a:r>
            <a:endParaRPr lang="en-US" dirty="0" smtClean="0"/>
          </a:p>
          <a:p>
            <a:pPr lvl="1">
              <a:spcAft>
                <a:spcPts val="600"/>
              </a:spcAft>
            </a:pPr>
            <a:r>
              <a:rPr lang="en-US" dirty="0" smtClean="0"/>
              <a:t>Widely available APIs</a:t>
            </a:r>
          </a:p>
          <a:p>
            <a:pPr marL="0" indent="0">
              <a:spcAft>
                <a:spcPts val="600"/>
              </a:spcAft>
              <a:buNone/>
            </a:pPr>
            <a:endParaRPr lang="en-US" dirty="0" smtClean="0"/>
          </a:p>
          <a:p>
            <a:pPr lvl="1">
              <a:spcAft>
                <a:spcPts val="600"/>
              </a:spcAft>
            </a:pPr>
            <a:endParaRPr lang="en-US" dirty="0"/>
          </a:p>
          <a:p>
            <a:pPr marL="457200" lvl="1" indent="0">
              <a:spcAft>
                <a:spcPts val="600"/>
              </a:spcAft>
              <a:buNone/>
            </a:pPr>
            <a:r>
              <a:rPr lang="en-US" dirty="0" smtClean="0"/>
              <a:t>Of course it should also be useful to factor in NATs in IPv4:</a:t>
            </a:r>
          </a:p>
          <a:p>
            <a:pPr lvl="1">
              <a:spcAft>
                <a:spcPts val="600"/>
              </a:spcAft>
            </a:pPr>
            <a:r>
              <a:rPr lang="en-US" b="1" dirty="0" smtClean="0"/>
              <a:t>Push</a:t>
            </a:r>
            <a:r>
              <a:rPr lang="en-US" dirty="0" smtClean="0"/>
              <a:t> model where the “thing” pushes data to a rendezvous point rather than a constant </a:t>
            </a:r>
            <a:r>
              <a:rPr lang="en-US" dirty="0" err="1" smtClean="0"/>
              <a:t>pollable</a:t>
            </a:r>
            <a:r>
              <a:rPr lang="en-US" dirty="0" smtClean="0"/>
              <a:t> model of “pull” access</a:t>
            </a:r>
          </a:p>
          <a:p>
            <a:pPr lvl="1">
              <a:spcAft>
                <a:spcPts val="600"/>
              </a:spcAft>
            </a:pPr>
            <a:r>
              <a:rPr lang="en-US" b="1" dirty="0" smtClean="0"/>
              <a:t>Pull</a:t>
            </a:r>
            <a:r>
              <a:rPr lang="en-US" dirty="0" smtClean="0"/>
              <a:t> and </a:t>
            </a:r>
            <a:r>
              <a:rPr lang="en-US" b="1" dirty="0" smtClean="0"/>
              <a:t>Feeder</a:t>
            </a:r>
            <a:r>
              <a:rPr lang="en-US" dirty="0" smtClean="0"/>
              <a:t> models work behind NATs using relays and/or ALGs split the primary feed from the propagation of the data</a:t>
            </a:r>
          </a:p>
        </p:txBody>
      </p:sp>
    </p:spTree>
    <p:extLst>
      <p:ext uri="{BB962C8B-B14F-4D97-AF65-F5344CB8AC3E}">
        <p14:creationId xmlns:p14="http://schemas.microsoft.com/office/powerpoint/2010/main" val="51985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and </a:t>
            </a:r>
            <a:r>
              <a:rPr lang="en-US" dirty="0" err="1" smtClean="0"/>
              <a:t>IoT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8534"/>
            <a:ext cx="7886700" cy="498075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It’s the “killer app” for IPv6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But the numbers suggest otherwise:</a:t>
            </a:r>
          </a:p>
          <a:p>
            <a:pPr lvl="1"/>
            <a:r>
              <a:rPr lang="en-US" dirty="0"/>
              <a:t>7</a:t>
            </a:r>
            <a:r>
              <a:rPr lang="en-US" dirty="0" smtClean="0"/>
              <a:t>B connected “devices” on today’s IPv4 Internet, plus a further 7B </a:t>
            </a:r>
            <a:r>
              <a:rPr lang="mr-IN" dirty="0" smtClean="0"/>
              <a:t>–</a:t>
            </a:r>
            <a:r>
              <a:rPr lang="en-US" dirty="0" smtClean="0"/>
              <a:t> 20B (*) conventional PC and smart devices</a:t>
            </a:r>
          </a:p>
          <a:p>
            <a:pPr lvl="1"/>
            <a:r>
              <a:rPr lang="en-US" dirty="0" smtClean="0"/>
              <a:t>2.8B announced IPv4 addresses</a:t>
            </a:r>
          </a:p>
          <a:p>
            <a:pPr lvl="1"/>
            <a:r>
              <a:rPr lang="en-US" dirty="0" smtClean="0"/>
              <a:t>1.5B “occupied” IPv4 addresses</a:t>
            </a:r>
          </a:p>
          <a:p>
            <a:pPr lvl="1"/>
            <a:r>
              <a:rPr lang="en-US" dirty="0" smtClean="0"/>
              <a:t>We can probably push this model harder!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594" y="1977233"/>
            <a:ext cx="5862484" cy="1713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3012" y="6596390"/>
            <a:ext cx="54809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* https://</a:t>
            </a:r>
            <a:r>
              <a:rPr lang="en-US" sz="1100" dirty="0" err="1" smtClean="0"/>
              <a:t>www.statista.com</a:t>
            </a:r>
            <a:r>
              <a:rPr lang="en-US" sz="1100" dirty="0" smtClean="0"/>
              <a:t>/statistics/471264/</a:t>
            </a:r>
            <a:r>
              <a:rPr lang="en-US" sz="1100" dirty="0" err="1" smtClean="0"/>
              <a:t>iot</a:t>
            </a:r>
            <a:r>
              <a:rPr lang="en-US" sz="1100" dirty="0" smtClean="0"/>
              <a:t>-number-of-connected-devices-worldwide/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2090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“Thing” </a:t>
            </a:r>
            <a:r>
              <a:rPr lang="en-US" dirty="0" err="1" smtClean="0"/>
              <a:t>Behaviour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500" b="1" dirty="0" smtClean="0"/>
              <a:t>Pull:</a:t>
            </a:r>
          </a:p>
          <a:p>
            <a:r>
              <a:rPr lang="en-US" dirty="0" smtClean="0"/>
              <a:t>Device is always connected and interrogated by external agents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 model of polling or feed subscription where the device maintains information that can be polled by an external agent</a:t>
            </a:r>
          </a:p>
          <a:p>
            <a:pPr lvl="1"/>
            <a:r>
              <a:rPr lang="en-US" dirty="0" smtClean="0"/>
              <a:t>This requires an public IP address + Port</a:t>
            </a:r>
          </a:p>
          <a:p>
            <a:pPr lvl="1"/>
            <a:r>
              <a:rPr lang="en-US" dirty="0" smtClean="0"/>
              <a:t>It also requires a highly robust core implementation that is resistant to attack  </a:t>
            </a:r>
          </a:p>
          <a:p>
            <a:pPr lvl="1"/>
            <a:r>
              <a:rPr lang="en-US" dirty="0" smtClean="0"/>
              <a:t>It also requires some considerable thought on the authorization model</a:t>
            </a:r>
          </a:p>
          <a:p>
            <a:pPr lvl="2"/>
            <a:r>
              <a:rPr lang="en-US" dirty="0" smtClean="0"/>
              <a:t>Device is configured to authorize users and/or</a:t>
            </a:r>
          </a:p>
          <a:p>
            <a:pPr lvl="2"/>
            <a:r>
              <a:rPr lang="en-US" dirty="0" smtClean="0"/>
              <a:t>Device uses a third party </a:t>
            </a:r>
            <a:r>
              <a:rPr lang="en-US" dirty="0" err="1" smtClean="0"/>
              <a:t>auth</a:t>
            </a:r>
            <a:r>
              <a:rPr lang="en-US" dirty="0" smtClean="0"/>
              <a:t> server</a:t>
            </a:r>
          </a:p>
          <a:p>
            <a:pPr lvl="1"/>
            <a:r>
              <a:rPr lang="en-US" dirty="0" smtClean="0"/>
              <a:t>Commonly seen in web cams and other continuous monitoring applications (though it’s not necessarily required)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48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Pull vs Push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500" b="1" dirty="0" smtClean="0"/>
              <a:t>Push:</a:t>
            </a:r>
            <a:endParaRPr lang="en-US" b="1" dirty="0" smtClean="0"/>
          </a:p>
          <a:p>
            <a:r>
              <a:rPr lang="en-US" dirty="0" err="1" smtClean="0"/>
              <a:t>Intermittedly</a:t>
            </a:r>
            <a:r>
              <a:rPr lang="en-US" dirty="0" smtClean="0"/>
              <a:t> connected </a:t>
            </a:r>
            <a:r>
              <a:rPr lang="en-US" dirty="0"/>
              <a:t>and interrogated </a:t>
            </a:r>
            <a:r>
              <a:rPr lang="en-US" dirty="0" smtClean="0"/>
              <a:t>via </a:t>
            </a:r>
            <a:r>
              <a:rPr lang="en-US" dirty="0"/>
              <a:t>external agents</a:t>
            </a:r>
            <a:endParaRPr lang="en-US" dirty="0" smtClean="0"/>
          </a:p>
          <a:p>
            <a:pPr lvl="1"/>
            <a:r>
              <a:rPr lang="en-US" dirty="0" smtClean="0"/>
              <a:t>Device pushes data to some data collection agent</a:t>
            </a:r>
          </a:p>
          <a:p>
            <a:pPr lvl="1"/>
            <a:r>
              <a:rPr lang="en-US" dirty="0" smtClean="0"/>
              <a:t>Limited connection requirement</a:t>
            </a:r>
          </a:p>
          <a:p>
            <a:pPr lvl="1"/>
            <a:r>
              <a:rPr lang="en-US" dirty="0" smtClean="0"/>
              <a:t>This </a:t>
            </a:r>
            <a:r>
              <a:rPr lang="en-US" dirty="0" err="1" smtClean="0"/>
              <a:t>behaviour</a:t>
            </a:r>
            <a:r>
              <a:rPr lang="en-US" dirty="0" smtClean="0"/>
              <a:t> NAT ”friendly” as the device is the client and the collection point is the server</a:t>
            </a:r>
          </a:p>
          <a:p>
            <a:pPr lvl="1"/>
            <a:r>
              <a:rPr lang="en-US" dirty="0" smtClean="0"/>
              <a:t>External access via the data collection agent, not the device</a:t>
            </a:r>
          </a:p>
          <a:p>
            <a:pPr lvl="1"/>
            <a:r>
              <a:rPr lang="en-US" dirty="0" smtClean="0"/>
              <a:t>Does not require dedicated addressing outside of the local context </a:t>
            </a:r>
          </a:p>
          <a:p>
            <a:pPr lvl="1"/>
            <a:r>
              <a:rPr lang="en-US" dirty="0" smtClean="0"/>
              <a:t>This limited access model facilitates defensive measures, including encrypted communications to the device’s agents and preventing all third party connections</a:t>
            </a:r>
          </a:p>
          <a:p>
            <a:pPr lvl="1"/>
            <a:r>
              <a:rPr lang="en-US" dirty="0" smtClean="0"/>
              <a:t>And such devices probably should be behind a NAT in any case! (e.g. cameras)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61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Tyranny of Economics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 smtClean="0"/>
              <a:t>“Things” are meant to be largely autonomous and operate with human intervention and do not command human attention</a:t>
            </a:r>
          </a:p>
          <a:p>
            <a:pPr lvl="1"/>
            <a:r>
              <a:rPr lang="en-AU" dirty="0" smtClean="0"/>
              <a:t>Which means that that are not necessarily highly valued devices</a:t>
            </a:r>
          </a:p>
          <a:p>
            <a:pPr lvl="1"/>
            <a:r>
              <a:rPr lang="en-AU" dirty="0" smtClean="0"/>
              <a:t>Nor are they continuously human monitored or managed devices</a:t>
            </a:r>
          </a:p>
          <a:p>
            <a:pPr lvl="1"/>
            <a:r>
              <a:rPr lang="en-AU" dirty="0"/>
              <a:t>T</a:t>
            </a:r>
            <a:r>
              <a:rPr lang="en-AU" dirty="0" smtClean="0"/>
              <a:t>hese are low cost devices</a:t>
            </a:r>
          </a:p>
          <a:p>
            <a:pPr lvl="1"/>
            <a:r>
              <a:rPr lang="en-AU" dirty="0" smtClean="0"/>
              <a:t>Which implies that there are not necessarily high quality devices</a:t>
            </a:r>
          </a:p>
          <a:p>
            <a:pPr lvl="1"/>
            <a:r>
              <a:rPr lang="en-AU" dirty="0" smtClean="0"/>
              <a:t>Quite the opposite, in fact</a:t>
            </a:r>
          </a:p>
          <a:p>
            <a:pPr lvl="1"/>
            <a:r>
              <a:rPr lang="en-AU" dirty="0" smtClean="0"/>
              <a:t>Which means that we simply have to consider</a:t>
            </a:r>
            <a:r>
              <a:rPr lang="mr-IN" dirty="0" smtClean="0"/>
              <a:t>…</a:t>
            </a: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7408416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2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49087"/>
            <a:ext cx="9380547" cy="7341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906" y="4357795"/>
            <a:ext cx="530726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most profound technologies are </a:t>
            </a:r>
            <a:r>
              <a:rPr lang="en-US" sz="2000" b="1" dirty="0" smtClean="0"/>
              <a:t>those that disappear</a:t>
            </a:r>
            <a:r>
              <a:rPr lang="en-US" sz="2000" dirty="0" smtClean="0"/>
              <a:t>. They weave themselves into the fabric of everyday life until they are indistinguishable from it...</a:t>
            </a:r>
          </a:p>
          <a:p>
            <a:endParaRPr lang="en-US" sz="2000" dirty="0" smtClean="0"/>
          </a:p>
          <a:p>
            <a:r>
              <a:rPr lang="en-US" sz="2000" dirty="0" smtClean="0"/>
              <a:t>- Mark Weiser 1991</a:t>
            </a:r>
            <a:endParaRPr lang="en-US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/>
                </a:solidFill>
              </a:rPr>
              <a:t>Technology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2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Seen at NANOG 69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3"/>
          <a:stretch/>
        </p:blipFill>
        <p:spPr>
          <a:xfrm>
            <a:off x="706741" y="1825625"/>
            <a:ext cx="7730518" cy="4125349"/>
          </a:xfrm>
        </p:spPr>
      </p:pic>
      <p:sp>
        <p:nvSpPr>
          <p:cNvPr id="3" name="Rectangle 2"/>
          <p:cNvSpPr/>
          <p:nvPr/>
        </p:nvSpPr>
        <p:spPr>
          <a:xfrm>
            <a:off x="5728677" y="2055446"/>
            <a:ext cx="422031" cy="422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055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8649" y="1690689"/>
            <a:ext cx="80682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Interesting quote ...</a:t>
            </a:r>
            <a:endParaRPr lang="en-US" sz="14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/>
            </a:r>
            <a:br>
              <a:rPr lang="en-US" sz="1400" dirty="0">
                <a:latin typeface="Courier" charset="0"/>
                <a:ea typeface="Courier" charset="0"/>
                <a:cs typeface="Courier" charset="0"/>
              </a:rPr>
            </a:br>
            <a:endParaRPr lang="en-US" sz="14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“At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last count I have about 43 devices on my LAN, with less than a third running an OS that I can actually interact with. The rest are embedded systems that get updated (hah!) by the vendors at their whim. Easily two-thirds would 'phone home' to somewhere at various times. About 7 have external access without explicitly setting port-forwarding.</a:t>
            </a:r>
          </a:p>
          <a:p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/>
            </a:r>
            <a:br>
              <a:rPr lang="en-US" sz="1400" dirty="0">
                <a:latin typeface="Courier" charset="0"/>
                <a:ea typeface="Courier" charset="0"/>
                <a:cs typeface="Courier" charset="0"/>
              </a:rPr>
            </a:br>
            <a:endParaRPr lang="en-US" sz="14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Of course, my router monitors and reports on all outbound traffic - but do I actively look at it? I should. 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But I don’t.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And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of course everything we value on our LAN we protect and encrypt end-to-end and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at-rest as the LAN is actually occupied by foreign devices with unknown network capability...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sure we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encrypt absolutely everything...”</a:t>
            </a:r>
            <a:endParaRPr lang="en-US" sz="1400" dirty="0">
              <a:latin typeface="Courier" charset="0"/>
              <a:ea typeface="Courier" charset="0"/>
              <a:cs typeface="Courier" charset="0"/>
            </a:endParaRPr>
          </a:p>
          <a:p>
            <a:endParaRPr lang="en-US" sz="1400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Internet of </a:t>
            </a:r>
            <a:r>
              <a:rPr lang="en-US" dirty="0"/>
              <a:t>S</a:t>
            </a:r>
            <a:r>
              <a:rPr lang="en-US" dirty="0" smtClean="0"/>
              <a:t>tupid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We keep on seeing the same stupidity again and again:</a:t>
            </a:r>
          </a:p>
          <a:p>
            <a:r>
              <a:rPr lang="en-US" sz="2400" dirty="0" smtClean="0"/>
              <a:t>Devices with the telnet port open</a:t>
            </a:r>
          </a:p>
          <a:p>
            <a:r>
              <a:rPr lang="en-US" sz="2400" dirty="0" smtClean="0"/>
              <a:t>Devices with open DNS resolvers on the WAN side</a:t>
            </a:r>
          </a:p>
          <a:p>
            <a:r>
              <a:rPr lang="en-US" sz="2400" dirty="0" smtClean="0"/>
              <a:t>Devices with open NTP / SNMP / </a:t>
            </a:r>
            <a:r>
              <a:rPr lang="en-US" sz="2400" dirty="0" err="1"/>
              <a:t>c</a:t>
            </a:r>
            <a:r>
              <a:rPr lang="en-US" sz="2400" dirty="0" err="1" smtClean="0"/>
              <a:t>hargen</a:t>
            </a:r>
            <a:r>
              <a:rPr lang="en-US" sz="2400" dirty="0" smtClean="0"/>
              <a:t> </a:t>
            </a:r>
            <a:r>
              <a:rPr lang="en-US" sz="2400" dirty="0" err="1" smtClean="0"/>
              <a:t>etc</a:t>
            </a:r>
            <a:endParaRPr lang="en-US" sz="2400" dirty="0" smtClean="0"/>
          </a:p>
          <a:p>
            <a:r>
              <a:rPr lang="en-US" sz="2400" dirty="0" smtClean="0"/>
              <a:t>Devices with the same preset root password</a:t>
            </a:r>
          </a:p>
          <a:p>
            <a:r>
              <a:rPr lang="en-US" sz="2400" dirty="0" smtClean="0"/>
              <a:t>Devices using vulnerable libraries that are susceptible to root kit exploitation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184124" y="147484"/>
            <a:ext cx="1874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AhnbergHand" charset="0"/>
                <a:ea typeface="AhnbergHand" charset="0"/>
                <a:cs typeface="AhnbergHand" charset="0"/>
              </a:rPr>
              <a:t>Insanely</a:t>
            </a:r>
            <a:endParaRPr lang="en-US" sz="320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687097" y="725883"/>
            <a:ext cx="287593" cy="682588"/>
          </a:xfrm>
          <a:custGeom>
            <a:avLst/>
            <a:gdLst>
              <a:gd name="connsiteX0" fmla="*/ 0 w 287593"/>
              <a:gd name="connsiteY0" fmla="*/ 682588 h 682588"/>
              <a:gd name="connsiteX1" fmla="*/ 191729 w 287593"/>
              <a:gd name="connsiteY1" fmla="*/ 505607 h 682588"/>
              <a:gd name="connsiteX2" fmla="*/ 235974 w 287593"/>
              <a:gd name="connsiteY2" fmla="*/ 4162 h 682588"/>
              <a:gd name="connsiteX3" fmla="*/ 235974 w 287593"/>
              <a:gd name="connsiteY3" fmla="*/ 284382 h 682588"/>
              <a:gd name="connsiteX4" fmla="*/ 287593 w 287593"/>
              <a:gd name="connsiteY4" fmla="*/ 601472 h 68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593" h="682588">
                <a:moveTo>
                  <a:pt x="0" y="682588"/>
                </a:moveTo>
                <a:cubicBezTo>
                  <a:pt x="76200" y="650633"/>
                  <a:pt x="152400" y="618678"/>
                  <a:pt x="191729" y="505607"/>
                </a:cubicBezTo>
                <a:cubicBezTo>
                  <a:pt x="231058" y="392536"/>
                  <a:pt x="228600" y="41033"/>
                  <a:pt x="235974" y="4162"/>
                </a:cubicBezTo>
                <a:cubicBezTo>
                  <a:pt x="243348" y="-32709"/>
                  <a:pt x="227371" y="184830"/>
                  <a:pt x="235974" y="284382"/>
                </a:cubicBezTo>
                <a:cubicBezTo>
                  <a:pt x="244577" y="383934"/>
                  <a:pt x="266085" y="492703"/>
                  <a:pt x="287593" y="60147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770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Internet of </a:t>
            </a:r>
            <a:r>
              <a:rPr lang="en-US" dirty="0"/>
              <a:t>S</a:t>
            </a:r>
            <a:r>
              <a:rPr lang="en-US" dirty="0" smtClean="0"/>
              <a:t>tupid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We keep on seeing the same stupidity again and again:</a:t>
            </a:r>
          </a:p>
          <a:p>
            <a:r>
              <a:rPr lang="en-US" sz="2400" dirty="0" smtClean="0"/>
              <a:t>Devices with the telnet port open</a:t>
            </a:r>
          </a:p>
          <a:p>
            <a:r>
              <a:rPr lang="en-US" sz="2400" dirty="0" smtClean="0"/>
              <a:t>Devices with open DNS resolvers on the WAN side</a:t>
            </a:r>
          </a:p>
          <a:p>
            <a:r>
              <a:rPr lang="en-US" sz="2400" dirty="0" smtClean="0"/>
              <a:t>Devices with open NTP / SNMP / </a:t>
            </a:r>
            <a:r>
              <a:rPr lang="en-US" sz="2400" dirty="0" err="1"/>
              <a:t>c</a:t>
            </a:r>
            <a:r>
              <a:rPr lang="en-US" sz="2400" dirty="0" err="1" smtClean="0"/>
              <a:t>hargen</a:t>
            </a:r>
            <a:r>
              <a:rPr lang="en-US" sz="2400" dirty="0" smtClean="0"/>
              <a:t> </a:t>
            </a:r>
            <a:r>
              <a:rPr lang="en-US" sz="2400" dirty="0" err="1" smtClean="0"/>
              <a:t>etc</a:t>
            </a:r>
            <a:endParaRPr lang="en-US" sz="2400" dirty="0" smtClean="0"/>
          </a:p>
          <a:p>
            <a:r>
              <a:rPr lang="en-US" sz="2400" dirty="0" smtClean="0"/>
              <a:t>Devices with the same preset root password</a:t>
            </a:r>
          </a:p>
          <a:p>
            <a:r>
              <a:rPr lang="en-US" sz="2400" dirty="0" smtClean="0"/>
              <a:t>Devices using vulnerable libraries that are susceptible to root kit exploitation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184124" y="147484"/>
            <a:ext cx="1874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AhnbergHand" charset="0"/>
                <a:ea typeface="AhnbergHand" charset="0"/>
                <a:cs typeface="AhnbergHand" charset="0"/>
              </a:rPr>
              <a:t>Insanely</a:t>
            </a:r>
            <a:endParaRPr lang="en-US" sz="320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687097" y="725883"/>
            <a:ext cx="287593" cy="682588"/>
          </a:xfrm>
          <a:custGeom>
            <a:avLst/>
            <a:gdLst>
              <a:gd name="connsiteX0" fmla="*/ 0 w 287593"/>
              <a:gd name="connsiteY0" fmla="*/ 682588 h 682588"/>
              <a:gd name="connsiteX1" fmla="*/ 191729 w 287593"/>
              <a:gd name="connsiteY1" fmla="*/ 505607 h 682588"/>
              <a:gd name="connsiteX2" fmla="*/ 235974 w 287593"/>
              <a:gd name="connsiteY2" fmla="*/ 4162 h 682588"/>
              <a:gd name="connsiteX3" fmla="*/ 235974 w 287593"/>
              <a:gd name="connsiteY3" fmla="*/ 284382 h 682588"/>
              <a:gd name="connsiteX4" fmla="*/ 287593 w 287593"/>
              <a:gd name="connsiteY4" fmla="*/ 601472 h 68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593" h="682588">
                <a:moveTo>
                  <a:pt x="0" y="682588"/>
                </a:moveTo>
                <a:cubicBezTo>
                  <a:pt x="76200" y="650633"/>
                  <a:pt x="152400" y="618678"/>
                  <a:pt x="191729" y="505607"/>
                </a:cubicBezTo>
                <a:cubicBezTo>
                  <a:pt x="231058" y="392536"/>
                  <a:pt x="228600" y="41033"/>
                  <a:pt x="235974" y="4162"/>
                </a:cubicBezTo>
                <a:cubicBezTo>
                  <a:pt x="243348" y="-32709"/>
                  <a:pt x="227371" y="184830"/>
                  <a:pt x="235974" y="284382"/>
                </a:cubicBezTo>
                <a:cubicBezTo>
                  <a:pt x="244577" y="383934"/>
                  <a:pt x="266085" y="492703"/>
                  <a:pt x="287593" y="60147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958872" y="2228789"/>
            <a:ext cx="2750449" cy="490975"/>
          </a:xfrm>
          <a:custGeom>
            <a:avLst/>
            <a:gdLst>
              <a:gd name="connsiteX0" fmla="*/ 706543 w 2750449"/>
              <a:gd name="connsiteY0" fmla="*/ 45488 h 490975"/>
              <a:gd name="connsiteX1" fmla="*/ 73497 w 2750449"/>
              <a:gd name="connsiteY1" fmla="*/ 29857 h 490975"/>
              <a:gd name="connsiteX2" fmla="*/ 96943 w 2750449"/>
              <a:gd name="connsiteY2" fmla="*/ 389365 h 490975"/>
              <a:gd name="connsiteX3" fmla="*/ 823774 w 2750449"/>
              <a:gd name="connsiteY3" fmla="*/ 459703 h 490975"/>
              <a:gd name="connsiteX4" fmla="*/ 2293066 w 2750449"/>
              <a:gd name="connsiteY4" fmla="*/ 467519 h 490975"/>
              <a:gd name="connsiteX5" fmla="*/ 2738543 w 2750449"/>
              <a:gd name="connsiteY5" fmla="*/ 154903 h 490975"/>
              <a:gd name="connsiteX6" fmla="*/ 1917928 w 2750449"/>
              <a:gd name="connsiteY6" fmla="*/ 76749 h 490975"/>
              <a:gd name="connsiteX7" fmla="*/ 753436 w 2750449"/>
              <a:gd name="connsiteY7" fmla="*/ 6411 h 49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50449" h="490975">
                <a:moveTo>
                  <a:pt x="706543" y="45488"/>
                </a:moveTo>
                <a:cubicBezTo>
                  <a:pt x="440820" y="9016"/>
                  <a:pt x="175097" y="-27456"/>
                  <a:pt x="73497" y="29857"/>
                </a:cubicBezTo>
                <a:cubicBezTo>
                  <a:pt x="-28103" y="87170"/>
                  <a:pt x="-28103" y="317724"/>
                  <a:pt x="96943" y="389365"/>
                </a:cubicBezTo>
                <a:cubicBezTo>
                  <a:pt x="221989" y="461006"/>
                  <a:pt x="457753" y="446677"/>
                  <a:pt x="823774" y="459703"/>
                </a:cubicBezTo>
                <a:cubicBezTo>
                  <a:pt x="1189795" y="472729"/>
                  <a:pt x="1973938" y="518319"/>
                  <a:pt x="2293066" y="467519"/>
                </a:cubicBezTo>
                <a:cubicBezTo>
                  <a:pt x="2612194" y="416719"/>
                  <a:pt x="2801066" y="220031"/>
                  <a:pt x="2738543" y="154903"/>
                </a:cubicBezTo>
                <a:cubicBezTo>
                  <a:pt x="2676020" y="89775"/>
                  <a:pt x="2248779" y="101498"/>
                  <a:pt x="1917928" y="76749"/>
                </a:cubicBezTo>
                <a:cubicBezTo>
                  <a:pt x="1587077" y="52000"/>
                  <a:pt x="1170256" y="29205"/>
                  <a:pt x="753436" y="641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flipH="1">
            <a:off x="4212491" y="6449322"/>
            <a:ext cx="57599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www.malwaretech.com</a:t>
            </a:r>
            <a:r>
              <a:rPr lang="en-US" sz="1100" dirty="0"/>
              <a:t>/2016/10/mapping-</a:t>
            </a:r>
            <a:r>
              <a:rPr lang="en-US" sz="1100" dirty="0" err="1"/>
              <a:t>mirai</a:t>
            </a:r>
            <a:r>
              <a:rPr lang="en-US" sz="1100" dirty="0"/>
              <a:t>-a-botnet-case-</a:t>
            </a:r>
            <a:r>
              <a:rPr lang="en-US" sz="1100" dirty="0" err="1"/>
              <a:t>study.html</a:t>
            </a:r>
            <a:endParaRPr lang="en-US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07" y="2839070"/>
            <a:ext cx="8407400" cy="25400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5689600" y="2348937"/>
            <a:ext cx="869347" cy="578153"/>
          </a:xfrm>
          <a:custGeom>
            <a:avLst/>
            <a:gdLst>
              <a:gd name="connsiteX0" fmla="*/ 0 w 869347"/>
              <a:gd name="connsiteY0" fmla="*/ 50386 h 578153"/>
              <a:gd name="connsiteX1" fmla="*/ 851877 w 869347"/>
              <a:gd name="connsiteY1" fmla="*/ 50386 h 578153"/>
              <a:gd name="connsiteX2" fmla="*/ 578338 w 869347"/>
              <a:gd name="connsiteY2" fmla="*/ 574017 h 578153"/>
              <a:gd name="connsiteX3" fmla="*/ 625231 w 869347"/>
              <a:gd name="connsiteY3" fmla="*/ 308294 h 578153"/>
              <a:gd name="connsiteX4" fmla="*/ 601785 w 869347"/>
              <a:gd name="connsiteY4" fmla="*/ 558386 h 578153"/>
              <a:gd name="connsiteX5" fmla="*/ 867508 w 869347"/>
              <a:gd name="connsiteY5" fmla="*/ 386448 h 578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9347" h="578153">
                <a:moveTo>
                  <a:pt x="0" y="50386"/>
                </a:moveTo>
                <a:cubicBezTo>
                  <a:pt x="377743" y="6750"/>
                  <a:pt x="755487" y="-36886"/>
                  <a:pt x="851877" y="50386"/>
                </a:cubicBezTo>
                <a:cubicBezTo>
                  <a:pt x="948267" y="137658"/>
                  <a:pt x="616112" y="531032"/>
                  <a:pt x="578338" y="574017"/>
                </a:cubicBezTo>
                <a:cubicBezTo>
                  <a:pt x="540564" y="617002"/>
                  <a:pt x="621323" y="310899"/>
                  <a:pt x="625231" y="308294"/>
                </a:cubicBezTo>
                <a:cubicBezTo>
                  <a:pt x="629139" y="305689"/>
                  <a:pt x="561406" y="545360"/>
                  <a:pt x="601785" y="558386"/>
                </a:cubicBezTo>
                <a:cubicBezTo>
                  <a:pt x="642164" y="571412"/>
                  <a:pt x="867508" y="386448"/>
                  <a:pt x="867508" y="38644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783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Internet of </a:t>
            </a:r>
            <a:r>
              <a:rPr lang="en-US" dirty="0"/>
              <a:t>S</a:t>
            </a:r>
            <a:r>
              <a:rPr lang="en-US" dirty="0" smtClean="0"/>
              <a:t>tupid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We keep on seeing the same stupidity again and again:</a:t>
            </a:r>
          </a:p>
          <a:p>
            <a:r>
              <a:rPr lang="en-US" sz="2400" dirty="0" smtClean="0"/>
              <a:t>Devices with the telnet port open</a:t>
            </a:r>
          </a:p>
          <a:p>
            <a:r>
              <a:rPr lang="en-US" sz="2400" dirty="0" smtClean="0"/>
              <a:t>Devices with open DNS resolvers on the WAN side</a:t>
            </a:r>
          </a:p>
          <a:p>
            <a:r>
              <a:rPr lang="en-US" sz="2400" dirty="0" smtClean="0"/>
              <a:t>Devices with open NTP / SNMP / </a:t>
            </a:r>
            <a:r>
              <a:rPr lang="en-US" sz="2400" dirty="0" err="1"/>
              <a:t>c</a:t>
            </a:r>
            <a:r>
              <a:rPr lang="en-US" sz="2400" dirty="0" err="1" smtClean="0"/>
              <a:t>hargen</a:t>
            </a:r>
            <a:r>
              <a:rPr lang="en-US" sz="2400" dirty="0" smtClean="0"/>
              <a:t> </a:t>
            </a:r>
            <a:r>
              <a:rPr lang="en-US" sz="2400" dirty="0" err="1" smtClean="0"/>
              <a:t>etc</a:t>
            </a:r>
            <a:endParaRPr lang="en-US" sz="2400" dirty="0" smtClean="0"/>
          </a:p>
          <a:p>
            <a:r>
              <a:rPr lang="en-US" sz="2400" dirty="0" smtClean="0"/>
              <a:t>Devices with the same preset root password</a:t>
            </a:r>
          </a:p>
          <a:p>
            <a:r>
              <a:rPr lang="en-US" sz="2400" dirty="0" smtClean="0"/>
              <a:t>Devices using vulnerable libraries that are susceptible to root kit exploitation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184124" y="147484"/>
            <a:ext cx="1874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AhnbergHand" charset="0"/>
                <a:ea typeface="AhnbergHand" charset="0"/>
                <a:cs typeface="AhnbergHand" charset="0"/>
              </a:rPr>
              <a:t>Insanely</a:t>
            </a:r>
            <a:endParaRPr lang="en-US" sz="320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687097" y="725883"/>
            <a:ext cx="287593" cy="682588"/>
          </a:xfrm>
          <a:custGeom>
            <a:avLst/>
            <a:gdLst>
              <a:gd name="connsiteX0" fmla="*/ 0 w 287593"/>
              <a:gd name="connsiteY0" fmla="*/ 682588 h 682588"/>
              <a:gd name="connsiteX1" fmla="*/ 191729 w 287593"/>
              <a:gd name="connsiteY1" fmla="*/ 505607 h 682588"/>
              <a:gd name="connsiteX2" fmla="*/ 235974 w 287593"/>
              <a:gd name="connsiteY2" fmla="*/ 4162 h 682588"/>
              <a:gd name="connsiteX3" fmla="*/ 235974 w 287593"/>
              <a:gd name="connsiteY3" fmla="*/ 284382 h 682588"/>
              <a:gd name="connsiteX4" fmla="*/ 287593 w 287593"/>
              <a:gd name="connsiteY4" fmla="*/ 601472 h 68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593" h="682588">
                <a:moveTo>
                  <a:pt x="0" y="682588"/>
                </a:moveTo>
                <a:cubicBezTo>
                  <a:pt x="76200" y="650633"/>
                  <a:pt x="152400" y="618678"/>
                  <a:pt x="191729" y="505607"/>
                </a:cubicBezTo>
                <a:cubicBezTo>
                  <a:pt x="231058" y="392536"/>
                  <a:pt x="228600" y="41033"/>
                  <a:pt x="235974" y="4162"/>
                </a:cubicBezTo>
                <a:cubicBezTo>
                  <a:pt x="243348" y="-32709"/>
                  <a:pt x="227371" y="184830"/>
                  <a:pt x="235974" y="284382"/>
                </a:cubicBezTo>
                <a:cubicBezTo>
                  <a:pt x="244577" y="383934"/>
                  <a:pt x="266085" y="492703"/>
                  <a:pt x="287593" y="60147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958872" y="2228789"/>
            <a:ext cx="2750449" cy="490975"/>
          </a:xfrm>
          <a:custGeom>
            <a:avLst/>
            <a:gdLst>
              <a:gd name="connsiteX0" fmla="*/ 706543 w 2750449"/>
              <a:gd name="connsiteY0" fmla="*/ 45488 h 490975"/>
              <a:gd name="connsiteX1" fmla="*/ 73497 w 2750449"/>
              <a:gd name="connsiteY1" fmla="*/ 29857 h 490975"/>
              <a:gd name="connsiteX2" fmla="*/ 96943 w 2750449"/>
              <a:gd name="connsiteY2" fmla="*/ 389365 h 490975"/>
              <a:gd name="connsiteX3" fmla="*/ 823774 w 2750449"/>
              <a:gd name="connsiteY3" fmla="*/ 459703 h 490975"/>
              <a:gd name="connsiteX4" fmla="*/ 2293066 w 2750449"/>
              <a:gd name="connsiteY4" fmla="*/ 467519 h 490975"/>
              <a:gd name="connsiteX5" fmla="*/ 2738543 w 2750449"/>
              <a:gd name="connsiteY5" fmla="*/ 154903 h 490975"/>
              <a:gd name="connsiteX6" fmla="*/ 1917928 w 2750449"/>
              <a:gd name="connsiteY6" fmla="*/ 76749 h 490975"/>
              <a:gd name="connsiteX7" fmla="*/ 753436 w 2750449"/>
              <a:gd name="connsiteY7" fmla="*/ 6411 h 49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50449" h="490975">
                <a:moveTo>
                  <a:pt x="706543" y="45488"/>
                </a:moveTo>
                <a:cubicBezTo>
                  <a:pt x="440820" y="9016"/>
                  <a:pt x="175097" y="-27456"/>
                  <a:pt x="73497" y="29857"/>
                </a:cubicBezTo>
                <a:cubicBezTo>
                  <a:pt x="-28103" y="87170"/>
                  <a:pt x="-28103" y="317724"/>
                  <a:pt x="96943" y="389365"/>
                </a:cubicBezTo>
                <a:cubicBezTo>
                  <a:pt x="221989" y="461006"/>
                  <a:pt x="457753" y="446677"/>
                  <a:pt x="823774" y="459703"/>
                </a:cubicBezTo>
                <a:cubicBezTo>
                  <a:pt x="1189795" y="472729"/>
                  <a:pt x="1973938" y="518319"/>
                  <a:pt x="2293066" y="467519"/>
                </a:cubicBezTo>
                <a:cubicBezTo>
                  <a:pt x="2612194" y="416719"/>
                  <a:pt x="2801066" y="220031"/>
                  <a:pt x="2738543" y="154903"/>
                </a:cubicBezTo>
                <a:cubicBezTo>
                  <a:pt x="2676020" y="89775"/>
                  <a:pt x="2248779" y="101498"/>
                  <a:pt x="1917928" y="76749"/>
                </a:cubicBezTo>
                <a:cubicBezTo>
                  <a:pt x="1587077" y="52000"/>
                  <a:pt x="1170256" y="29205"/>
                  <a:pt x="753436" y="641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flipH="1">
            <a:off x="4212491" y="6449322"/>
            <a:ext cx="57599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www.malwaretech.com</a:t>
            </a:r>
            <a:r>
              <a:rPr lang="en-US" sz="1100" dirty="0"/>
              <a:t>/2016/10/mapping-</a:t>
            </a:r>
            <a:r>
              <a:rPr lang="en-US" sz="1100" dirty="0" err="1"/>
              <a:t>mirai</a:t>
            </a:r>
            <a:r>
              <a:rPr lang="en-US" sz="1100" dirty="0"/>
              <a:t>-a-botnet-case-</a:t>
            </a:r>
            <a:r>
              <a:rPr lang="en-US" sz="1100" dirty="0" err="1"/>
              <a:t>study.html</a:t>
            </a:r>
            <a:endParaRPr lang="en-US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07" y="2839070"/>
            <a:ext cx="8407400" cy="25400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5689600" y="2348937"/>
            <a:ext cx="869347" cy="578153"/>
          </a:xfrm>
          <a:custGeom>
            <a:avLst/>
            <a:gdLst>
              <a:gd name="connsiteX0" fmla="*/ 0 w 869347"/>
              <a:gd name="connsiteY0" fmla="*/ 50386 h 578153"/>
              <a:gd name="connsiteX1" fmla="*/ 851877 w 869347"/>
              <a:gd name="connsiteY1" fmla="*/ 50386 h 578153"/>
              <a:gd name="connsiteX2" fmla="*/ 578338 w 869347"/>
              <a:gd name="connsiteY2" fmla="*/ 574017 h 578153"/>
              <a:gd name="connsiteX3" fmla="*/ 625231 w 869347"/>
              <a:gd name="connsiteY3" fmla="*/ 308294 h 578153"/>
              <a:gd name="connsiteX4" fmla="*/ 601785 w 869347"/>
              <a:gd name="connsiteY4" fmla="*/ 558386 h 578153"/>
              <a:gd name="connsiteX5" fmla="*/ 867508 w 869347"/>
              <a:gd name="connsiteY5" fmla="*/ 386448 h 578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9347" h="578153">
                <a:moveTo>
                  <a:pt x="0" y="50386"/>
                </a:moveTo>
                <a:cubicBezTo>
                  <a:pt x="377743" y="6750"/>
                  <a:pt x="755487" y="-36886"/>
                  <a:pt x="851877" y="50386"/>
                </a:cubicBezTo>
                <a:cubicBezTo>
                  <a:pt x="948267" y="137658"/>
                  <a:pt x="616112" y="531032"/>
                  <a:pt x="578338" y="574017"/>
                </a:cubicBezTo>
                <a:cubicBezTo>
                  <a:pt x="540564" y="617002"/>
                  <a:pt x="621323" y="310899"/>
                  <a:pt x="625231" y="308294"/>
                </a:cubicBezTo>
                <a:cubicBezTo>
                  <a:pt x="629139" y="305689"/>
                  <a:pt x="561406" y="545360"/>
                  <a:pt x="601785" y="558386"/>
                </a:cubicBezTo>
                <a:cubicBezTo>
                  <a:pt x="642164" y="571412"/>
                  <a:pt x="867508" y="386448"/>
                  <a:pt x="867508" y="38644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21047817">
            <a:off x="310860" y="3676027"/>
            <a:ext cx="780326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hnbergHand" charset="0"/>
                <a:ea typeface="AhnbergHand" charset="0"/>
                <a:cs typeface="AhnbergHand" charset="0"/>
              </a:rPr>
              <a:t>And this simple technique was used to mount a 1 </a:t>
            </a:r>
            <a:r>
              <a:rPr lang="en-US" sz="2800" dirty="0" err="1" smtClean="0">
                <a:solidFill>
                  <a:srgbClr val="FF0000"/>
                </a:solidFill>
                <a:latin typeface="AhnbergHand" charset="0"/>
                <a:ea typeface="AhnbergHand" charset="0"/>
                <a:cs typeface="AhnbergHand" charset="0"/>
              </a:rPr>
              <a:t>Tbps</a:t>
            </a:r>
            <a:r>
              <a:rPr lang="en-US" sz="2800" dirty="0" smtClean="0">
                <a:solidFill>
                  <a:srgbClr val="FF0000"/>
                </a:solidFill>
                <a:latin typeface="AhnbergHand" charset="0"/>
                <a:ea typeface="AhnbergHand" charset="0"/>
                <a:cs typeface="AhnbergHand" charset="0"/>
              </a:rPr>
              <a:t> attack!</a:t>
            </a:r>
            <a:endParaRPr lang="en-US" sz="2800" dirty="0">
              <a:solidFill>
                <a:srgbClr val="FF0000"/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7196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Internet of Stupid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you perform field upgrades of otherwise neglected and unmanaged devices</a:t>
            </a:r>
          </a:p>
          <a:p>
            <a:r>
              <a:rPr lang="en-US" dirty="0"/>
              <a:t>What’s the economics of incenting field upgrades from the manufacturer? </a:t>
            </a:r>
          </a:p>
          <a:p>
            <a:r>
              <a:rPr lang="en-US" dirty="0"/>
              <a:t>Who is responsible for broken “things</a:t>
            </a:r>
            <a:r>
              <a:rPr lang="en-US" dirty="0" smtClean="0"/>
              <a:t>”?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378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</a:t>
            </a:r>
            <a:r>
              <a:rPr lang="en-AU" dirty="0" smtClean="0"/>
              <a:t>ho do you call when you’re a victim?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The retailer?</a:t>
            </a:r>
          </a:p>
          <a:p>
            <a:r>
              <a:rPr lang="en-AU" dirty="0" smtClean="0"/>
              <a:t>The importer?</a:t>
            </a:r>
          </a:p>
          <a:p>
            <a:r>
              <a:rPr lang="en-AU" dirty="0" smtClean="0"/>
              <a:t>The manufacturer?</a:t>
            </a:r>
          </a:p>
          <a:p>
            <a:r>
              <a:rPr lang="en-AU" dirty="0" smtClean="0"/>
              <a:t>The software author?</a:t>
            </a:r>
          </a:p>
          <a:p>
            <a:r>
              <a:rPr lang="en-AU" dirty="0" smtClean="0"/>
              <a:t>The police?</a:t>
            </a:r>
          </a:p>
          <a:p>
            <a:r>
              <a:rPr lang="en-AU" dirty="0" smtClean="0"/>
              <a:t>The government?</a:t>
            </a:r>
          </a:p>
          <a:p>
            <a:endParaRPr lang="en-AU" dirty="0" smtClean="0"/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126" y="4201988"/>
            <a:ext cx="5361709" cy="246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743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Internet of Stupid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Is this stupidity even avoidable?</a:t>
            </a:r>
          </a:p>
          <a:p>
            <a:pPr lvl="1"/>
            <a:r>
              <a:rPr lang="en-US" dirty="0" smtClean="0"/>
              <a:t>The bleak picture is maybe not!</a:t>
            </a:r>
          </a:p>
          <a:p>
            <a:pPr lvl="1"/>
            <a:r>
              <a:rPr lang="en-US" dirty="0" smtClean="0"/>
              <a:t>In a price sensitive market where system robustness and quality is largely intangible where is the motive to maintain high quality code?</a:t>
            </a:r>
          </a:p>
          <a:p>
            <a:pPr lvl="1"/>
            <a:r>
              <a:rPr lang="en-US" dirty="0" smtClean="0"/>
              <a:t>How can a consumer tell the difference in the quality of the software, in term of its robustness and security of operation?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high clock speed </a:t>
            </a:r>
            <a:r>
              <a:rPr lang="en-US" dirty="0"/>
              <a:t>industry + commodity components + low </a:t>
            </a:r>
            <a:r>
              <a:rPr lang="en-US" dirty="0" smtClean="0"/>
              <a:t>margin = market failure for </a:t>
            </a:r>
            <a:r>
              <a:rPr lang="en-US" dirty="0" err="1" smtClean="0"/>
              <a:t>IoT</a:t>
            </a:r>
            <a:r>
              <a:rPr lang="en-US" dirty="0" smtClean="0"/>
              <a:t> Security</a:t>
            </a:r>
          </a:p>
        </p:txBody>
      </p:sp>
    </p:spTree>
    <p:extLst>
      <p:ext uri="{BB962C8B-B14F-4D97-AF65-F5344CB8AC3E}">
        <p14:creationId xmlns:p14="http://schemas.microsoft.com/office/powerpoint/2010/main" val="78284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93" y="1516092"/>
            <a:ext cx="8001000" cy="493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36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93" y="1516092"/>
            <a:ext cx="8001000" cy="49373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23" y="0"/>
            <a:ext cx="4076317" cy="590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48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1981" y="-115611"/>
            <a:ext cx="14924676" cy="7089221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28650" y="351878"/>
            <a:ext cx="2869924" cy="8722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Technology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38739" y="364384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age of smartphones has left humans with such a short attention spans, even a goldfish can hold a thought </a:t>
            </a:r>
            <a:r>
              <a:rPr lang="en-US" b="1">
                <a:solidFill>
                  <a:schemeClr val="bg1"/>
                </a:solidFill>
              </a:rPr>
              <a:t>for </a:t>
            </a:r>
            <a:r>
              <a:rPr lang="en-US" b="1" smtClean="0">
                <a:solidFill>
                  <a:schemeClr val="bg1"/>
                </a:solidFill>
              </a:rPr>
              <a:t>longer” Leon </a:t>
            </a:r>
            <a:r>
              <a:rPr lang="en-US" b="1" dirty="0">
                <a:solidFill>
                  <a:schemeClr val="bg1"/>
                </a:solidFill>
              </a:rPr>
              <a:t>Watson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832115" y="363722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The age of smartphones has left humans with such a short attention spans, even a goldfish can hold a thought </a:t>
            </a:r>
            <a:r>
              <a:rPr lang="en-US" b="1"/>
              <a:t>for </a:t>
            </a:r>
            <a:r>
              <a:rPr lang="en-US" b="1" smtClean="0"/>
              <a:t>longer” Leon </a:t>
            </a:r>
            <a:r>
              <a:rPr lang="en-US" b="1" dirty="0"/>
              <a:t>Watson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8711" y="345248"/>
            <a:ext cx="2869924" cy="8722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53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20" y="1470991"/>
            <a:ext cx="6748740" cy="5387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34" y="2045086"/>
            <a:ext cx="3995531" cy="174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125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20" y="1470991"/>
            <a:ext cx="6748740" cy="5387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34" y="2045086"/>
            <a:ext cx="3995531" cy="1741535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32" y="1855442"/>
            <a:ext cx="4953118" cy="4351338"/>
          </a:xfrm>
        </p:spPr>
      </p:pic>
    </p:spTree>
    <p:extLst>
      <p:ext uri="{BB962C8B-B14F-4D97-AF65-F5344CB8AC3E}">
        <p14:creationId xmlns:p14="http://schemas.microsoft.com/office/powerpoint/2010/main" val="21146630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34" y="1625600"/>
            <a:ext cx="2883666" cy="4884577"/>
          </a:xfrm>
        </p:spPr>
      </p:pic>
      <p:sp>
        <p:nvSpPr>
          <p:cNvPr id="7" name="TextBox 6"/>
          <p:cNvSpPr txBox="1"/>
          <p:nvPr/>
        </p:nvSpPr>
        <p:spPr>
          <a:xfrm>
            <a:off x="4812223" y="1890793"/>
            <a:ext cx="35258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rather bleak prognosis from the</a:t>
            </a:r>
          </a:p>
          <a:p>
            <a:r>
              <a:rPr lang="en-US" dirty="0" smtClean="0"/>
              <a:t>Economist in April this year </a:t>
            </a:r>
            <a:r>
              <a:rPr lang="mr-IN" dirty="0" smtClean="0"/>
              <a:t>–</a:t>
            </a:r>
            <a:r>
              <a:rPr lang="en-US" dirty="0" smtClean="0"/>
              <a:t> don</a:t>
            </a:r>
            <a:r>
              <a:rPr lang="mr-IN" dirty="0" smtClean="0"/>
              <a:t>’</a:t>
            </a:r>
            <a:r>
              <a:rPr lang="en-US" dirty="0" smtClean="0"/>
              <a:t>t look for technology to improve this rather disturbing situation!</a:t>
            </a:r>
          </a:p>
          <a:p>
            <a:endParaRPr lang="en-US" dirty="0"/>
          </a:p>
          <a:p>
            <a:r>
              <a:rPr lang="en-US" dirty="0" smtClean="0"/>
              <a:t>They suggest looking at economics and markets to try and address this problem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smtClean="0"/>
              <a:t>It</a:t>
            </a:r>
            <a:r>
              <a:rPr lang="mr-IN" dirty="0" smtClean="0"/>
              <a:t>’</a:t>
            </a:r>
            <a:r>
              <a:rPr lang="en-US" dirty="0" smtClean="0"/>
              <a:t>s a tough problem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1379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ut markets may not help either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"The market can't fix this because neither the buyer nor the seller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cares.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Courier" charset="0"/>
              <a:ea typeface="Courier" charset="0"/>
              <a:cs typeface="Courier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The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owners of the webcams and DVRs used in the denial-of-service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attacks don't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care. Their devices were cheap to buy, they still work, and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they don't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know any of the victims of the attacks. </a:t>
            </a:r>
            <a:endParaRPr lang="en-US" sz="1400" dirty="0" smtClean="0">
              <a:latin typeface="Courier" charset="0"/>
              <a:ea typeface="Courier" charset="0"/>
              <a:cs typeface="Courier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Courier" charset="0"/>
              <a:ea typeface="Courier" charset="0"/>
              <a:cs typeface="Courier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The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sellers of those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devices don't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care: They're now selling newer and better models, and the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original buyers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only cared about price and features. </a:t>
            </a:r>
            <a:endParaRPr lang="en-US" sz="1400" dirty="0" smtClean="0">
              <a:latin typeface="Courier" charset="0"/>
              <a:ea typeface="Courier" charset="0"/>
              <a:cs typeface="Courier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Courier" charset="0"/>
              <a:ea typeface="Courier" charset="0"/>
              <a:cs typeface="Courier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There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is no market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solution, because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the insecurity is what economists call an externality: It's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an effect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of the purchasing decision that affects other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people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. Think of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it kind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of like invisible pollution."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9368" y="5243051"/>
            <a:ext cx="7017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https://www.schneier.com/blog/archives/2017/02/security_and_th.html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9229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this another of those massive challenges of our time?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We just don’t have the tools to figure out how to stop this environment being fatally overrun by these devices:</a:t>
            </a:r>
            <a:endParaRPr lang="en-US" dirty="0"/>
          </a:p>
          <a:p>
            <a:pPr lvl="1"/>
            <a:r>
              <a:rPr lang="en-US" dirty="0" smtClean="0"/>
              <a:t>We can’t improve their quality</a:t>
            </a:r>
          </a:p>
          <a:p>
            <a:pPr lvl="1"/>
            <a:r>
              <a:rPr lang="en-US" dirty="0" smtClean="0"/>
              <a:t>We can’t keep building ever larger DOS barriers</a:t>
            </a:r>
          </a:p>
          <a:p>
            <a:pPr lvl="1"/>
            <a:r>
              <a:rPr lang="en-US" dirty="0" smtClean="0"/>
              <a:t>We can’t regulate </a:t>
            </a:r>
            <a:r>
              <a:rPr lang="en-US" dirty="0" err="1" smtClean="0"/>
              <a:t>behaviours</a:t>
            </a:r>
            <a:r>
              <a:rPr lang="en-US" dirty="0" smtClean="0"/>
              <a:t> of the equipment, their makers or distributors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446954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ome things we can</a:t>
            </a:r>
            <a:r>
              <a:rPr lang="mr-IN" dirty="0" smtClean="0"/>
              <a:t>’</a:t>
            </a:r>
            <a:r>
              <a:rPr lang="en-US" dirty="0" smtClean="0"/>
              <a:t>t tell yet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Will we standardize the </a:t>
            </a:r>
            <a:r>
              <a:rPr lang="en-US" dirty="0" err="1" smtClean="0"/>
              <a:t>IoT</a:t>
            </a:r>
            <a:r>
              <a:rPr lang="en-US" dirty="0" smtClean="0"/>
              <a:t> space or will it continue to be a diverse set of mutually incompatible devices?</a:t>
            </a:r>
          </a:p>
          <a:p>
            <a:r>
              <a:rPr lang="en-US" dirty="0" smtClean="0"/>
              <a:t>Will the market consolidate to be dominated by a small number of providers</a:t>
            </a:r>
            <a:r>
              <a:rPr lang="en-US" dirty="0"/>
              <a:t> </a:t>
            </a:r>
            <a:r>
              <a:rPr lang="en-US" dirty="0" smtClean="0"/>
              <a:t>and their pseudo-open proprietary architectures?</a:t>
            </a:r>
          </a:p>
          <a:p>
            <a:r>
              <a:rPr lang="en-US" dirty="0" smtClean="0"/>
              <a:t>When will the </a:t>
            </a:r>
            <a:r>
              <a:rPr lang="en-US" dirty="0" err="1" smtClean="0"/>
              <a:t>IoT</a:t>
            </a:r>
            <a:r>
              <a:rPr lang="en-US" dirty="0" smtClean="0"/>
              <a:t> embrace IPv6, if ever?</a:t>
            </a:r>
          </a:p>
          <a:p>
            <a:r>
              <a:rPr lang="en-US" dirty="0" smtClean="0"/>
              <a:t>Will the </a:t>
            </a:r>
            <a:r>
              <a:rPr lang="en-US" dirty="0" err="1" smtClean="0"/>
              <a:t>IoT</a:t>
            </a:r>
            <a:r>
              <a:rPr lang="en-US" dirty="0" smtClean="0"/>
              <a:t> market ever discriminate on quality and robustness?</a:t>
            </a:r>
          </a:p>
          <a:p>
            <a:r>
              <a:rPr lang="en-US" dirty="0" smtClean="0"/>
              <a:t>How do we manage the risk of coercion of these devices?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0953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ome things we can</a:t>
            </a:r>
            <a:r>
              <a:rPr lang="mr-IN" dirty="0" smtClean="0"/>
              <a:t>’</a:t>
            </a:r>
            <a:r>
              <a:rPr lang="en-US" dirty="0" smtClean="0"/>
              <a:t>t tell yet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Will we standardize the </a:t>
            </a:r>
            <a:r>
              <a:rPr lang="en-US" dirty="0" err="1" smtClean="0"/>
              <a:t>IoT</a:t>
            </a:r>
            <a:r>
              <a:rPr lang="en-US" dirty="0" smtClean="0"/>
              <a:t> space or will it continue to be a diverse set of mutually incompatible devices?</a:t>
            </a:r>
          </a:p>
          <a:p>
            <a:r>
              <a:rPr lang="en-US" dirty="0" smtClean="0"/>
              <a:t>Will the market consolidate to be dominated by a small number of providers</a:t>
            </a:r>
            <a:r>
              <a:rPr lang="en-US" dirty="0"/>
              <a:t> </a:t>
            </a:r>
            <a:r>
              <a:rPr lang="en-US" dirty="0" smtClean="0"/>
              <a:t>and their pseudo-open proprietary architectures?</a:t>
            </a:r>
          </a:p>
          <a:p>
            <a:r>
              <a:rPr lang="en-US" dirty="0" smtClean="0"/>
              <a:t>When will the </a:t>
            </a:r>
            <a:r>
              <a:rPr lang="en-US" dirty="0" err="1" smtClean="0"/>
              <a:t>IoT</a:t>
            </a:r>
            <a:r>
              <a:rPr lang="en-US" dirty="0" smtClean="0"/>
              <a:t> embrace IPv6, if ever?</a:t>
            </a:r>
          </a:p>
          <a:p>
            <a:r>
              <a:rPr lang="en-US" dirty="0" smtClean="0"/>
              <a:t>Will the </a:t>
            </a:r>
            <a:r>
              <a:rPr lang="en-US" dirty="0" err="1" smtClean="0"/>
              <a:t>IoT</a:t>
            </a:r>
            <a:r>
              <a:rPr lang="en-US" dirty="0" smtClean="0"/>
              <a:t> market ever discriminate on quality and robustness?</a:t>
            </a:r>
          </a:p>
          <a:p>
            <a:r>
              <a:rPr lang="en-US" dirty="0" smtClean="0"/>
              <a:t>How do we manage the risk of coercion of these devices?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0376919">
            <a:off x="570026" y="2944930"/>
            <a:ext cx="5729454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4400" dirty="0" smtClean="0">
                <a:solidFill>
                  <a:srgbClr val="FF0000"/>
                </a:solidFill>
                <a:latin typeface="AhnbergHand" charset="0"/>
                <a:ea typeface="AhnbergHand" charset="0"/>
                <a:cs typeface="AhnbergHand" charset="0"/>
              </a:rPr>
              <a:t>But we can guess!</a:t>
            </a:r>
            <a:endParaRPr lang="en-AU" sz="4400" dirty="0">
              <a:solidFill>
                <a:srgbClr val="FF0000"/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758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ome things we can</a:t>
            </a:r>
            <a:r>
              <a:rPr lang="mr-IN" dirty="0" smtClean="0"/>
              <a:t>’</a:t>
            </a:r>
            <a:r>
              <a:rPr lang="en-US" dirty="0" smtClean="0"/>
              <a:t>t tell yet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Will we standardize the </a:t>
            </a:r>
            <a:r>
              <a:rPr lang="en-US" dirty="0" err="1" smtClean="0"/>
              <a:t>IoT</a:t>
            </a:r>
            <a:r>
              <a:rPr lang="en-US" dirty="0" smtClean="0"/>
              <a:t> space or will it continue to be a diverse set of mutually incompatible devices?</a:t>
            </a:r>
          </a:p>
          <a:p>
            <a:r>
              <a:rPr lang="en-US" dirty="0" smtClean="0"/>
              <a:t>Will the market consolidate to be dominated by a small number of providers</a:t>
            </a:r>
            <a:r>
              <a:rPr lang="en-US" dirty="0"/>
              <a:t> </a:t>
            </a:r>
            <a:r>
              <a:rPr lang="en-US" dirty="0" smtClean="0"/>
              <a:t>and their pseudo-open proprietary architectures?</a:t>
            </a:r>
          </a:p>
          <a:p>
            <a:r>
              <a:rPr lang="en-US" dirty="0" smtClean="0"/>
              <a:t>When will the </a:t>
            </a:r>
            <a:r>
              <a:rPr lang="en-US" dirty="0" err="1" smtClean="0"/>
              <a:t>IoT</a:t>
            </a:r>
            <a:r>
              <a:rPr lang="en-US" dirty="0" smtClean="0"/>
              <a:t> embrace IPv6, if ever?</a:t>
            </a:r>
          </a:p>
          <a:p>
            <a:r>
              <a:rPr lang="en-US" dirty="0" smtClean="0"/>
              <a:t>Will the </a:t>
            </a:r>
            <a:r>
              <a:rPr lang="en-US" dirty="0" err="1" smtClean="0"/>
              <a:t>IoT</a:t>
            </a:r>
            <a:r>
              <a:rPr lang="en-US" dirty="0" smtClean="0"/>
              <a:t> market ever discriminate on quality and robustness?</a:t>
            </a:r>
          </a:p>
          <a:p>
            <a:r>
              <a:rPr lang="en-US" dirty="0" smtClean="0"/>
              <a:t>How do we manage the risk of coercion of these devices?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1358896">
            <a:off x="4927285" y="3007449"/>
            <a:ext cx="2592376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4400" smtClean="0">
                <a:solidFill>
                  <a:srgbClr val="FF0000"/>
                </a:solidFill>
                <a:latin typeface="AhnbergHand" charset="0"/>
                <a:ea typeface="AhnbergHand" charset="0"/>
                <a:cs typeface="AhnbergHand" charset="0"/>
              </a:rPr>
              <a:t>Unlikely!</a:t>
            </a:r>
            <a:endParaRPr lang="en-AU" sz="4400" dirty="0">
              <a:solidFill>
                <a:srgbClr val="FF0000"/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1358896">
            <a:off x="5478424" y="1631336"/>
            <a:ext cx="1149674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4400" dirty="0" smtClean="0">
                <a:solidFill>
                  <a:srgbClr val="FF0000"/>
                </a:solidFill>
                <a:latin typeface="AhnbergHand" charset="0"/>
                <a:ea typeface="AhnbergHand" charset="0"/>
                <a:cs typeface="AhnbergHand" charset="0"/>
              </a:rPr>
              <a:t>No!</a:t>
            </a:r>
            <a:endParaRPr lang="en-AU" sz="4400" dirty="0">
              <a:solidFill>
                <a:srgbClr val="FF0000"/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1358896">
            <a:off x="5646865" y="3706323"/>
            <a:ext cx="2592376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4400" dirty="0" smtClean="0">
                <a:solidFill>
                  <a:srgbClr val="FF0000"/>
                </a:solidFill>
                <a:latin typeface="AhnbergHand" charset="0"/>
                <a:ea typeface="AhnbergHand" charset="0"/>
                <a:cs typeface="AhnbergHand" charset="0"/>
              </a:rPr>
              <a:t>Unlikely!</a:t>
            </a:r>
            <a:endParaRPr lang="en-AU" sz="4400" dirty="0">
              <a:solidFill>
                <a:srgbClr val="FF0000"/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358896">
            <a:off x="5808501" y="4405197"/>
            <a:ext cx="2592376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4400" dirty="0" smtClean="0">
                <a:solidFill>
                  <a:srgbClr val="FF0000"/>
                </a:solidFill>
                <a:latin typeface="AhnbergHand" charset="0"/>
                <a:ea typeface="AhnbergHand" charset="0"/>
                <a:cs typeface="AhnbergHand" charset="0"/>
              </a:rPr>
              <a:t>Unlikely!</a:t>
            </a:r>
            <a:endParaRPr lang="en-AU" sz="4400" dirty="0">
              <a:solidFill>
                <a:srgbClr val="FF0000"/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1358896">
            <a:off x="5709582" y="5272867"/>
            <a:ext cx="2880917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4400" dirty="0" smtClean="0">
                <a:solidFill>
                  <a:srgbClr val="FF0000"/>
                </a:solidFill>
                <a:latin typeface="AhnbergHand" charset="0"/>
                <a:ea typeface="AhnbergHand" charset="0"/>
                <a:cs typeface="AhnbergHand" charset="0"/>
              </a:rPr>
              <a:t>We can’t!</a:t>
            </a:r>
            <a:endParaRPr lang="en-AU" sz="4400" dirty="0">
              <a:solidFill>
                <a:srgbClr val="FF0000"/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0376919">
            <a:off x="757079" y="3354826"/>
            <a:ext cx="371127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800" dirty="0" smtClean="0">
                <a:solidFill>
                  <a:schemeClr val="accent4">
                    <a:lumMod val="7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But we can guess!</a:t>
            </a:r>
            <a:endParaRPr lang="en-AU" sz="2800" dirty="0">
              <a:solidFill>
                <a:schemeClr val="accent4">
                  <a:lumMod val="75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0544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here are some things we can count on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volumes are already huge, and they’re growing</a:t>
            </a:r>
          </a:p>
          <a:p>
            <a:pPr lvl="1"/>
            <a:r>
              <a:rPr lang="en-US" dirty="0" smtClean="0"/>
              <a:t>“Things” already outnumber everything else on the Internet</a:t>
            </a:r>
          </a:p>
          <a:p>
            <a:r>
              <a:rPr lang="en-US" dirty="0" smtClean="0"/>
              <a:t>Comprehensive security is unachievable</a:t>
            </a:r>
          </a:p>
          <a:p>
            <a:r>
              <a:rPr lang="en-US" dirty="0" smtClean="0"/>
              <a:t>Privacy is now an historical concept</a:t>
            </a:r>
          </a:p>
          <a:p>
            <a:r>
              <a:rPr lang="en-US" dirty="0" smtClean="0"/>
              <a:t>Digital pollution is pervasive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W</a:t>
            </a:r>
            <a:r>
              <a:rPr lang="en-US" b="1" dirty="0" smtClean="0"/>
              <a:t>e now have an Internet that is a largely chaotic and definitely toxically hostile environment</a:t>
            </a:r>
          </a:p>
        </p:txBody>
      </p:sp>
    </p:spTree>
    <p:extLst>
      <p:ext uri="{BB962C8B-B14F-4D97-AF65-F5344CB8AC3E}">
        <p14:creationId xmlns:p14="http://schemas.microsoft.com/office/powerpoint/2010/main" val="286324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8925" y="2488180"/>
            <a:ext cx="4904642" cy="362914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Why will this get any better</a:t>
            </a:r>
            <a:r>
              <a:rPr lang="en-US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431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8219" y="0"/>
            <a:ext cx="1028185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8534" y="1905506"/>
            <a:ext cx="7740316" cy="3046988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 how should we look at the Internet of Things?</a:t>
            </a:r>
          </a:p>
          <a:p>
            <a:endParaRPr lang="en-US" sz="2400" dirty="0" smtClean="0"/>
          </a:p>
          <a:p>
            <a:r>
              <a:rPr lang="en-US" sz="2400" dirty="0" smtClean="0"/>
              <a:t>Is this merely a temporary consumer  fad, destined to be replaced by the next cool technology item?</a:t>
            </a:r>
          </a:p>
          <a:p>
            <a:endParaRPr lang="en-US" sz="2400" dirty="0" smtClean="0"/>
          </a:p>
          <a:p>
            <a:r>
              <a:rPr lang="en-US" sz="2400" dirty="0" smtClean="0"/>
              <a:t>Or is this an instance of a profound technology change that redefines our role in our society, and will shape our everyday life for many years to come?</a:t>
            </a:r>
          </a:p>
        </p:txBody>
      </p:sp>
    </p:spTree>
    <p:extLst>
      <p:ext uri="{BB962C8B-B14F-4D97-AF65-F5344CB8AC3E}">
        <p14:creationId xmlns:p14="http://schemas.microsoft.com/office/powerpoint/2010/main" val="95868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0708" y="2547815"/>
            <a:ext cx="4904642" cy="362914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It wont.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7331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9826" y="-22122"/>
            <a:ext cx="9960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192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0734" y="2282417"/>
            <a:ext cx="7886700" cy="1325563"/>
          </a:xfrm>
        </p:spPr>
        <p:txBody>
          <a:bodyPr/>
          <a:lstStyle/>
          <a:p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Thanks!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1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2421" y="-1099603"/>
            <a:ext cx="13197359" cy="8866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368" y="3039280"/>
            <a:ext cx="6136106" cy="1569660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 try and answer this, lets try and put this question into some broader context of the evolution the computer and communications enterprise</a:t>
            </a:r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5994" y="0"/>
            <a:ext cx="12483784" cy="8254415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8870" y="671512"/>
            <a:ext cx="9844088" cy="67071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800" dirty="0" smtClean="0">
                <a:latin typeface="+mn-lt"/>
                <a:cs typeface="Powderfinger Type"/>
              </a:rPr>
              <a:t>Computers were esoteric </a:t>
            </a:r>
            <a:r>
              <a:rPr lang="en-US" sz="2800" smtClean="0">
                <a:latin typeface="+mn-lt"/>
                <a:cs typeface="Powderfinger Type"/>
              </a:rPr>
              <a:t>high frontier research </a:t>
            </a:r>
            <a:r>
              <a:rPr lang="en-US" sz="2800" dirty="0" smtClean="0">
                <a:latin typeface="+mn-lt"/>
                <a:cs typeface="Powderfinger Type"/>
              </a:rPr>
              <a:t>projects</a:t>
            </a:r>
            <a:endParaRPr lang="en-US" sz="2800" dirty="0">
              <a:latin typeface="+mn-lt"/>
              <a:cs typeface="Powderfinger Typ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1474" y="5761789"/>
            <a:ext cx="3653351" cy="461665"/>
          </a:xfrm>
          <a:prstGeom prst="rect">
            <a:avLst/>
          </a:prstGeom>
          <a:solidFill>
            <a:srgbClr val="AB440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1946</a:t>
            </a:r>
            <a:r>
              <a:rPr lang="en-US" dirty="0" smtClean="0">
                <a:solidFill>
                  <a:srgbClr val="FFFFFF"/>
                </a:solidFill>
              </a:rPr>
              <a:t> – </a:t>
            </a:r>
            <a:r>
              <a:rPr lang="en-US" dirty="0" err="1" smtClean="0">
                <a:solidFill>
                  <a:srgbClr val="FFFFFF"/>
                </a:solidFill>
              </a:rPr>
              <a:t>Eniac</a:t>
            </a:r>
            <a:r>
              <a:rPr lang="en-US" dirty="0" smtClean="0">
                <a:solidFill>
                  <a:srgbClr val="FFFFFF"/>
                </a:solidFill>
              </a:rPr>
              <a:t> – a numeric calculator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0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49221" y="6310829"/>
            <a:ext cx="1550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1964: IBM 360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8413" b="8413"/>
          <a:stretch>
            <a:fillRect/>
          </a:stretch>
        </p:blipFill>
        <p:spPr>
          <a:xfrm>
            <a:off x="-2124273" y="0"/>
            <a:ext cx="12883199" cy="7085263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52786" y="285750"/>
            <a:ext cx="8146255" cy="787400"/>
          </a:xfrm>
          <a:solidFill>
            <a:srgbClr val="D7D578"/>
          </a:solidFill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  <a:cs typeface="Powderfinger Type"/>
              </a:rPr>
              <a:t>Then they became a </a:t>
            </a:r>
            <a:r>
              <a:rPr lang="en-US" sz="3200" smtClean="0">
                <a:latin typeface="+mn-lt"/>
                <a:cs typeface="Powderfinger Type"/>
              </a:rPr>
              <a:t>“must have” business </a:t>
            </a:r>
            <a:r>
              <a:rPr lang="en-US" sz="3200" dirty="0" smtClean="0">
                <a:latin typeface="+mn-lt"/>
                <a:cs typeface="Powderfinger Type"/>
              </a:rPr>
              <a:t>tool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5046" y="5849164"/>
            <a:ext cx="4071172" cy="461665"/>
          </a:xfrm>
          <a:prstGeom prst="rect">
            <a:avLst/>
          </a:prstGeom>
          <a:solidFill>
            <a:srgbClr val="C23429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1964</a:t>
            </a:r>
            <a:r>
              <a:rPr lang="en-US" dirty="0" smtClean="0">
                <a:solidFill>
                  <a:srgbClr val="FFFFFF"/>
                </a:solidFill>
              </a:rPr>
              <a:t>  IBM 360 – commercial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02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2297</TotalTime>
  <Words>2677</Words>
  <Application>Microsoft Macintosh PowerPoint</Application>
  <PresentationFormat>On-screen Show (4:3)</PresentationFormat>
  <Paragraphs>331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AhnbergHand</vt:lpstr>
      <vt:lpstr>Arial</vt:lpstr>
      <vt:lpstr>Calibri</vt:lpstr>
      <vt:lpstr>Calibri Light</vt:lpstr>
      <vt:lpstr>Courier</vt:lpstr>
      <vt:lpstr>Mangal</vt:lpstr>
      <vt:lpstr>Max's Handwritin</vt:lpstr>
      <vt:lpstr>Powderfinger Type</vt:lpstr>
      <vt:lpstr>Office Theme</vt:lpstr>
      <vt:lpstr>Some thoughts on IoT</vt:lpstr>
      <vt:lpstr>PowerPoint Presentation</vt:lpstr>
      <vt:lpstr>Technology</vt:lpstr>
      <vt:lpstr>PowerPoint Presentation</vt:lpstr>
      <vt:lpstr>PowerPoint Presentation</vt:lpstr>
      <vt:lpstr>PowerPoint Presentation</vt:lpstr>
      <vt:lpstr>PowerPoint Presentation</vt:lpstr>
      <vt:lpstr>Computers were esoteric high frontier research projects</vt:lpstr>
      <vt:lpstr>Then they became a “must have” business tool</vt:lpstr>
      <vt:lpstr>The Computing Evolutionary Path</vt:lpstr>
      <vt:lpstr>The Computing Evolutionary Path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“old” IoT </vt:lpstr>
      <vt:lpstr>This new IoT is just the old IoT with new chips!</vt:lpstr>
      <vt:lpstr>The New IoT is just the Same Old IoT</vt:lpstr>
      <vt:lpstr>The Hype</vt:lpstr>
      <vt:lpstr>IoT is …?</vt:lpstr>
      <vt:lpstr>Why now?</vt:lpstr>
      <vt:lpstr>Why now?</vt:lpstr>
      <vt:lpstr>Why now?</vt:lpstr>
      <vt:lpstr>Why now?</vt:lpstr>
      <vt:lpstr>Why now?</vt:lpstr>
      <vt:lpstr>The opportunities</vt:lpstr>
      <vt:lpstr>The Variety of Life</vt:lpstr>
      <vt:lpstr>The IoT Gene Pool</vt:lpstr>
      <vt:lpstr>The IoT Gene Pool</vt:lpstr>
      <vt:lpstr>IPv4 and IoT</vt:lpstr>
      <vt:lpstr>IPv6 and IoT</vt:lpstr>
      <vt:lpstr>“Thing” Behaviour</vt:lpstr>
      <vt:lpstr>Pull vs Push</vt:lpstr>
      <vt:lpstr>The Tyranny of Economics</vt:lpstr>
      <vt:lpstr>Security</vt:lpstr>
      <vt:lpstr>Seen at NANOG 69…</vt:lpstr>
      <vt:lpstr>Security</vt:lpstr>
      <vt:lpstr>An Internet of Stupid Things</vt:lpstr>
      <vt:lpstr>An Internet of Stupid Things</vt:lpstr>
      <vt:lpstr>An Internet of Stupid Things</vt:lpstr>
      <vt:lpstr>The Internet of Stupid Things</vt:lpstr>
      <vt:lpstr>Who do you call when you’re a victim?</vt:lpstr>
      <vt:lpstr>The Internet of Stupid Things</vt:lpstr>
      <vt:lpstr>Privacy</vt:lpstr>
      <vt:lpstr>Privacy</vt:lpstr>
      <vt:lpstr>Privacy</vt:lpstr>
      <vt:lpstr>Privacy</vt:lpstr>
      <vt:lpstr>It’s a tough problem…</vt:lpstr>
      <vt:lpstr>But markets may not help either…</vt:lpstr>
      <vt:lpstr>Is this another of those massive challenges of our time?</vt:lpstr>
      <vt:lpstr>Some things we can’t tell yet</vt:lpstr>
      <vt:lpstr>Some things we can’t tell yet</vt:lpstr>
      <vt:lpstr>Some things we can’t tell yet</vt:lpstr>
      <vt:lpstr>There are some things we can count on…</vt:lpstr>
      <vt:lpstr>PowerPoint Presentation</vt:lpstr>
      <vt:lpstr>PowerPoint Presentation</vt:lpstr>
      <vt:lpstr>PowerPoint Presentation</vt:lpstr>
      <vt:lpstr>Thanks!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IoT</dc:title>
  <dc:creator>Geoff Huston</dc:creator>
  <cp:lastModifiedBy>Geoff Huston</cp:lastModifiedBy>
  <cp:revision>80</cp:revision>
  <cp:lastPrinted>2017-08-03T06:12:23Z</cp:lastPrinted>
  <dcterms:created xsi:type="dcterms:W3CDTF">2017-01-12T22:00:01Z</dcterms:created>
  <dcterms:modified xsi:type="dcterms:W3CDTF">2017-11-30T19:35:06Z</dcterms:modified>
</cp:coreProperties>
</file>