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1"/>
  </p:notesMasterIdLst>
  <p:sldIdLst>
    <p:sldId id="256" r:id="rId2"/>
    <p:sldId id="346" r:id="rId3"/>
    <p:sldId id="343" r:id="rId4"/>
    <p:sldId id="344" r:id="rId5"/>
    <p:sldId id="351" r:id="rId6"/>
    <p:sldId id="352" r:id="rId7"/>
    <p:sldId id="363" r:id="rId8"/>
    <p:sldId id="364" r:id="rId9"/>
    <p:sldId id="353" r:id="rId10"/>
    <p:sldId id="354" r:id="rId11"/>
    <p:sldId id="347" r:id="rId12"/>
    <p:sldId id="356" r:id="rId13"/>
    <p:sldId id="320" r:id="rId14"/>
    <p:sldId id="345" r:id="rId15"/>
    <p:sldId id="258" r:id="rId16"/>
    <p:sldId id="259" r:id="rId17"/>
    <p:sldId id="283" r:id="rId18"/>
    <p:sldId id="326" r:id="rId19"/>
    <p:sldId id="285" r:id="rId20"/>
    <p:sldId id="317" r:id="rId21"/>
    <p:sldId id="348" r:id="rId22"/>
    <p:sldId id="355" r:id="rId23"/>
    <p:sldId id="262" r:id="rId24"/>
    <p:sldId id="323" r:id="rId25"/>
    <p:sldId id="296" r:id="rId26"/>
    <p:sldId id="304" r:id="rId27"/>
    <p:sldId id="305" r:id="rId28"/>
    <p:sldId id="319" r:id="rId29"/>
    <p:sldId id="327" r:id="rId30"/>
    <p:sldId id="328" r:id="rId31"/>
    <p:sldId id="329" r:id="rId32"/>
    <p:sldId id="306" r:id="rId33"/>
    <p:sldId id="349" r:id="rId34"/>
    <p:sldId id="314" r:id="rId35"/>
    <p:sldId id="331" r:id="rId36"/>
    <p:sldId id="332" r:id="rId37"/>
    <p:sldId id="333" r:id="rId38"/>
    <p:sldId id="309" r:id="rId39"/>
    <p:sldId id="336" r:id="rId40"/>
    <p:sldId id="337" r:id="rId41"/>
    <p:sldId id="312" r:id="rId42"/>
    <p:sldId id="338" r:id="rId43"/>
    <p:sldId id="358" r:id="rId44"/>
    <p:sldId id="361" r:id="rId45"/>
    <p:sldId id="359" r:id="rId46"/>
    <p:sldId id="360" r:id="rId47"/>
    <p:sldId id="362" r:id="rId48"/>
    <p:sldId id="339" r:id="rId49"/>
    <p:sldId id="315" r:id="rId5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FE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53"/>
    <p:restoredTop sz="94671"/>
  </p:normalViewPr>
  <p:slideViewPr>
    <p:cSldViewPr snapToGrid="0" snapToObjects="1">
      <p:cViewPr>
        <p:scale>
          <a:sx n="160" d="100"/>
          <a:sy n="160" d="100"/>
        </p:scale>
        <p:origin x="984" y="126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BF02F-ECE0-844B-A8E3-283C6B2898B2}" type="datetimeFigureOut">
              <a:rPr lang="en-US" smtClean="0"/>
              <a:t>10/24/17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2ECF43-F320-D64B-BC53-4C8D7F6235CB}" type="slidenum">
              <a:rPr lang="en-US" smtClean="0"/>
              <a:t>‹#›</a:t>
            </a:fld>
            <a:endParaRPr lang="en-US"/>
          </a:p>
        </p:txBody>
      </p:sp>
    </p:spTree>
    <p:extLst>
      <p:ext uri="{BB962C8B-B14F-4D97-AF65-F5344CB8AC3E}">
        <p14:creationId xmlns:p14="http://schemas.microsoft.com/office/powerpoint/2010/main" val="15548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ADB719-A3FE-C346-918C-DC729AA2F117}"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DB719-A3FE-C346-918C-DC729AA2F117}"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DB719-A3FE-C346-918C-DC729AA2F117}"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DB719-A3FE-C346-918C-DC729AA2F117}"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DB719-A3FE-C346-918C-DC729AA2F117}"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ADB719-A3FE-C346-918C-DC729AA2F117}" type="datetimeFigureOut">
              <a:rPr lang="en-US" smtClean="0"/>
              <a:t>10/24/17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ADB719-A3FE-C346-918C-DC729AA2F117}" type="datetimeFigureOut">
              <a:rPr lang="en-US" smtClean="0"/>
              <a:t>10/24/17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ADB719-A3FE-C346-918C-DC729AA2F117}" type="datetimeFigureOut">
              <a:rPr lang="en-US" smtClean="0"/>
              <a:t>10/24/17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DB719-A3FE-C346-918C-DC729AA2F117}" type="datetimeFigureOut">
              <a:rPr lang="en-US" smtClean="0"/>
              <a:t>10/24/17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DB719-A3FE-C346-918C-DC729AA2F117}" type="datetimeFigureOut">
              <a:rPr lang="en-US" smtClean="0"/>
              <a:t>10/24/17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DB719-A3FE-C346-918C-DC729AA2F117}" type="datetimeFigureOut">
              <a:rPr lang="en-US" smtClean="0"/>
              <a:t>10/24/17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ADB719-A3FE-C346-918C-DC729AA2F117}" type="datetimeFigureOut">
              <a:rPr lang="en-US" smtClean="0"/>
              <a:t>10/24/17</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FEA01A6-39FE-EF47-AE66-71EA3C7A7664}" type="slidenum">
              <a:rPr lang="en-US" smtClean="0"/>
              <a:t>‹#›</a:t>
            </a:fld>
            <a:endParaRPr lang="en-US"/>
          </a:p>
        </p:txBody>
      </p:sp>
    </p:spTree>
    <p:extLst>
      <p:ext uri="{BB962C8B-B14F-4D97-AF65-F5344CB8AC3E}">
        <p14:creationId xmlns:p14="http://schemas.microsoft.com/office/powerpoint/2010/main" val="11725188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otaroo.net/presentations/2013-10-05-dns-protocol.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348" y="841772"/>
            <a:ext cx="7863840" cy="1790700"/>
          </a:xfrm>
        </p:spPr>
        <p:txBody>
          <a:bodyPr>
            <a:normAutofit/>
          </a:bodyPr>
          <a:lstStyle/>
          <a:p>
            <a:r>
              <a:rPr lang="en-US" dirty="0" smtClean="0">
                <a:solidFill>
                  <a:schemeClr val="accent4">
                    <a:lumMod val="50000"/>
                  </a:schemeClr>
                </a:solidFill>
                <a:latin typeface="Powderfinger Type" charset="0"/>
                <a:ea typeface="Powderfinger Type" charset="0"/>
                <a:cs typeface="Powderfinger Type" charset="0"/>
              </a:rPr>
              <a:t>Surviving IPv6 Fragmentation</a:t>
            </a:r>
            <a:endParaRPr lang="en-US" dirty="0">
              <a:solidFill>
                <a:schemeClr val="accent4">
                  <a:lumMod val="50000"/>
                </a:schemeClr>
              </a:solidFill>
              <a:latin typeface="Powderfinger Type" charset="0"/>
              <a:ea typeface="Powderfinger Type" charset="0"/>
              <a:cs typeface="Powderfinger Type" charset="0"/>
            </a:endParaRPr>
          </a:p>
        </p:txBody>
      </p:sp>
      <p:sp>
        <p:nvSpPr>
          <p:cNvPr id="3" name="Subtitle 2"/>
          <p:cNvSpPr>
            <a:spLocks noGrp="1"/>
          </p:cNvSpPr>
          <p:nvPr>
            <p:ph type="subTitle" idx="1"/>
          </p:nvPr>
        </p:nvSpPr>
        <p:spPr>
          <a:xfrm>
            <a:off x="3240654" y="3097105"/>
            <a:ext cx="5143500" cy="1241822"/>
          </a:xfrm>
        </p:spPr>
        <p:txBody>
          <a:bodyPr>
            <a:normAutofit/>
          </a:bodyPr>
          <a:lstStyle/>
          <a:p>
            <a:pPr algn="r"/>
            <a:r>
              <a:rPr lang="en-US" sz="1200" dirty="0" smtClean="0">
                <a:solidFill>
                  <a:schemeClr val="bg1">
                    <a:lumMod val="65000"/>
                  </a:schemeClr>
                </a:solidFill>
                <a:latin typeface="AhnbergHand" charset="0"/>
                <a:ea typeface="AhnbergHand" charset="0"/>
                <a:cs typeface="AhnbergHand" charset="0"/>
              </a:rPr>
              <a:t>October 2017</a:t>
            </a:r>
            <a:endParaRPr lang="en-US" sz="1200" dirty="0">
              <a:solidFill>
                <a:schemeClr val="bg1">
                  <a:lumMod val="65000"/>
                </a:schemeClr>
              </a:solidFill>
              <a:latin typeface="AhnbergHand" charset="0"/>
              <a:ea typeface="AhnbergHand" charset="0"/>
              <a:cs typeface="AhnbergHand" charset="0"/>
            </a:endParaRPr>
          </a:p>
          <a:p>
            <a:pPr algn="r"/>
            <a:endParaRPr lang="en-US" sz="1200" dirty="0">
              <a:solidFill>
                <a:schemeClr val="bg1">
                  <a:lumMod val="65000"/>
                </a:schemeClr>
              </a:solidFill>
              <a:latin typeface="AhnbergHand" charset="0"/>
              <a:ea typeface="AhnbergHand" charset="0"/>
              <a:cs typeface="AhnbergHand" charset="0"/>
            </a:endParaRPr>
          </a:p>
          <a:p>
            <a:pPr algn="r"/>
            <a:r>
              <a:rPr lang="en-US" sz="1200" dirty="0">
                <a:solidFill>
                  <a:schemeClr val="bg1">
                    <a:lumMod val="65000"/>
                  </a:schemeClr>
                </a:solidFill>
                <a:latin typeface="AhnbergHand" charset="0"/>
                <a:ea typeface="AhnbergHand" charset="0"/>
                <a:cs typeface="AhnbergHand" charset="0"/>
              </a:rPr>
              <a:t>Geoff </a:t>
            </a:r>
            <a:r>
              <a:rPr lang="en-US" sz="1200" dirty="0" smtClean="0">
                <a:solidFill>
                  <a:schemeClr val="bg1">
                    <a:lumMod val="65000"/>
                  </a:schemeClr>
                </a:solidFill>
                <a:latin typeface="AhnbergHand" charset="0"/>
                <a:ea typeface="AhnbergHand" charset="0"/>
                <a:cs typeface="AhnbergHand" charset="0"/>
              </a:rPr>
              <a:t>Huston</a:t>
            </a:r>
          </a:p>
          <a:p>
            <a:pPr algn="r"/>
            <a:r>
              <a:rPr lang="en-US" sz="1200" dirty="0" smtClean="0">
                <a:solidFill>
                  <a:schemeClr val="bg1">
                    <a:lumMod val="65000"/>
                  </a:schemeClr>
                </a:solidFill>
                <a:latin typeface="AhnbergHand" charset="0"/>
                <a:ea typeface="AhnbergHand" charset="0"/>
                <a:cs typeface="AhnbergHand" charset="0"/>
              </a:rPr>
              <a:t>APNIC </a:t>
            </a:r>
            <a:r>
              <a:rPr lang="en-US" sz="1200" dirty="0">
                <a:solidFill>
                  <a:schemeClr val="bg1">
                    <a:lumMod val="65000"/>
                  </a:schemeClr>
                </a:solidFill>
                <a:latin typeface="AhnbergHand" charset="0"/>
                <a:ea typeface="AhnbergHand" charset="0"/>
                <a:cs typeface="AhnbergHand" charset="0"/>
              </a:rPr>
              <a:t>Labs</a:t>
            </a:r>
          </a:p>
          <a:p>
            <a:pPr algn="r"/>
            <a:endParaRPr lang="en-US" sz="1600" dirty="0">
              <a:solidFill>
                <a:schemeClr val="bg1">
                  <a:lumMod val="65000"/>
                </a:schemeClr>
              </a:solidFill>
            </a:endParaRPr>
          </a:p>
        </p:txBody>
      </p:sp>
    </p:spTree>
    <p:extLst>
      <p:ext uri="{BB962C8B-B14F-4D97-AF65-F5344CB8AC3E}">
        <p14:creationId xmlns:p14="http://schemas.microsoft.com/office/powerpoint/2010/main" val="645604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0798"/>
            <a:ext cx="9555821" cy="600164"/>
          </a:xfrm>
          <a:prstGeom prst="rect">
            <a:avLst/>
          </a:prstGeom>
          <a:noFill/>
        </p:spPr>
        <p:txBody>
          <a:bodyPr wrap="none" rtlCol="0">
            <a:spAutoFit/>
          </a:bodyPr>
          <a:lstStyle/>
          <a:p>
            <a:r>
              <a:rPr lang="en-US" sz="3300" dirty="0">
                <a:solidFill>
                  <a:schemeClr val="accent4">
                    <a:lumMod val="50000"/>
                  </a:schemeClr>
                </a:solidFill>
                <a:latin typeface="Powderfinger Type" charset="0"/>
                <a:ea typeface="Powderfinger Type" charset="0"/>
                <a:cs typeface="Powderfinger Type" charset="0"/>
              </a:rPr>
              <a:t>IPv6 Fragmentation Extension </a:t>
            </a:r>
            <a:r>
              <a:rPr lang="en-US" sz="3300" dirty="0" smtClean="0">
                <a:solidFill>
                  <a:schemeClr val="accent4">
                    <a:lumMod val="50000"/>
                  </a:schemeClr>
                </a:solidFill>
                <a:latin typeface="Powderfinger Type" charset="0"/>
                <a:ea typeface="Powderfinger Type" charset="0"/>
                <a:cs typeface="Powderfinger Type" charset="0"/>
              </a:rPr>
              <a:t>Header </a:t>
            </a:r>
            <a:endParaRPr lang="en-US" sz="3300" dirty="0">
              <a:solidFill>
                <a:schemeClr val="accent4">
                  <a:lumMod val="50000"/>
                </a:schemeClr>
              </a:solidFill>
              <a:latin typeface="Powderfinger Type" charset="0"/>
              <a:ea typeface="Powderfinger Type" charset="0"/>
              <a:cs typeface="Powderfinger Type" charset="0"/>
            </a:endParaRPr>
          </a:p>
        </p:txBody>
      </p:sp>
      <p:sp>
        <p:nvSpPr>
          <p:cNvPr id="3" name="TextBox 2"/>
          <p:cNvSpPr txBox="1"/>
          <p:nvPr/>
        </p:nvSpPr>
        <p:spPr>
          <a:xfrm>
            <a:off x="2952174" y="918146"/>
            <a:ext cx="6084261" cy="3970318"/>
          </a:xfrm>
          <a:prstGeom prst="rect">
            <a:avLst/>
          </a:prstGeom>
          <a:noFill/>
        </p:spPr>
        <p:txBody>
          <a:bodyPr wrap="square" rtlCol="0">
            <a:spAutoFit/>
          </a:bodyPr>
          <a:lstStyle/>
          <a:p>
            <a:r>
              <a:rPr lang="en-US" dirty="0">
                <a:ea typeface="AhnbergHand" charset="0"/>
                <a:cs typeface="AhnbergHand" charset="0"/>
              </a:rPr>
              <a:t>The extension header sits between the IPv6 packet header and the upper level protocol header for the leading fragged packet, and sits between the header and the trailing payload frags for the trailing packets</a:t>
            </a:r>
          </a:p>
          <a:p>
            <a:endParaRPr lang="en-US" dirty="0">
              <a:ea typeface="AhnbergHand" charset="0"/>
              <a:cs typeface="AhnbergHand" charset="0"/>
            </a:endParaRPr>
          </a:p>
          <a:p>
            <a:r>
              <a:rPr lang="en-US" dirty="0">
                <a:ea typeface="AhnbergHand" charset="0"/>
                <a:cs typeface="AhnbergHand" charset="0"/>
              </a:rPr>
              <a:t>Practically, this means that transport-protocol aware packet processors/switches need to decode the extension header chain, if its present, which can consume additional cycles to process/switch a packet </a:t>
            </a:r>
            <a:r>
              <a:rPr lang="mr-IN" dirty="0">
                <a:ea typeface="AhnbergHand" charset="0"/>
                <a:cs typeface="AhnbergHand" charset="0"/>
              </a:rPr>
              <a:t>–</a:t>
            </a:r>
            <a:r>
              <a:rPr lang="en-US" dirty="0">
                <a:ea typeface="AhnbergHand" charset="0"/>
                <a:cs typeface="AhnbergHand" charset="0"/>
              </a:rPr>
              <a:t> and the additional time is not predictable. For trailing frags there is no transport header!</a:t>
            </a:r>
          </a:p>
          <a:p>
            <a:endParaRPr lang="en-US" dirty="0">
              <a:ea typeface="AhnbergHand" charset="0"/>
              <a:cs typeface="AhnbergHand" charset="0"/>
            </a:endParaRPr>
          </a:p>
          <a:p>
            <a:r>
              <a:rPr lang="en-US" dirty="0">
                <a:ea typeface="AhnbergHand" charset="0"/>
                <a:cs typeface="AhnbergHand" charset="0"/>
              </a:rPr>
              <a:t>Or the unit can simply discard all </a:t>
            </a:r>
            <a:r>
              <a:rPr lang="en-US" dirty="0" smtClean="0">
                <a:ea typeface="AhnbergHand" charset="0"/>
                <a:cs typeface="AhnbergHand" charset="0"/>
              </a:rPr>
              <a:t>IPv6 </a:t>
            </a:r>
            <a:r>
              <a:rPr lang="en-US" dirty="0">
                <a:ea typeface="AhnbergHand" charset="0"/>
                <a:cs typeface="AhnbergHand" charset="0"/>
              </a:rPr>
              <a:t>packets that contain extension </a:t>
            </a:r>
            <a:r>
              <a:rPr lang="en-US" dirty="0" smtClean="0">
                <a:ea typeface="AhnbergHand" charset="0"/>
                <a:cs typeface="AhnbergHand" charset="0"/>
              </a:rPr>
              <a:t>headers -</a:t>
            </a:r>
            <a:r>
              <a:rPr lang="en-US" dirty="0">
                <a:ea typeface="AhnbergHand" charset="0"/>
                <a:cs typeface="AhnbergHand" charset="0"/>
              </a:rPr>
              <a:t> </a:t>
            </a:r>
            <a:r>
              <a:rPr lang="en-US" dirty="0" smtClean="0">
                <a:ea typeface="AhnbergHand" charset="0"/>
                <a:cs typeface="AhnbergHand" charset="0"/>
              </a:rPr>
              <a:t>which </a:t>
            </a:r>
            <a:r>
              <a:rPr lang="en-US" dirty="0">
                <a:ea typeface="AhnbergHand" charset="0"/>
                <a:cs typeface="AhnbergHand" charset="0"/>
              </a:rPr>
              <a:t>is what a lot of transport protocol sensitive IPv6 deployed switching equipment </a:t>
            </a:r>
            <a:r>
              <a:rPr lang="en-US" dirty="0" smtClean="0">
                <a:ea typeface="AhnbergHand" charset="0"/>
                <a:cs typeface="AhnbergHand" charset="0"/>
              </a:rPr>
              <a:t>appears to do!</a:t>
            </a:r>
            <a:endParaRPr lang="en-US" dirty="0">
              <a:ea typeface="AhnbergHand" charset="0"/>
              <a:cs typeface="AhnbergHand" charset="0"/>
            </a:endParaRPr>
          </a:p>
        </p:txBody>
      </p:sp>
      <p:sp>
        <p:nvSpPr>
          <p:cNvPr id="7" name="TextBox 6"/>
          <p:cNvSpPr txBox="1"/>
          <p:nvPr/>
        </p:nvSpPr>
        <p:spPr>
          <a:xfrm>
            <a:off x="1514980" y="2284847"/>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IPv6 header</a:t>
            </a:r>
          </a:p>
        </p:txBody>
      </p:sp>
      <p:sp>
        <p:nvSpPr>
          <p:cNvPr id="8" name="TextBox 7"/>
          <p:cNvSpPr txBox="1"/>
          <p:nvPr/>
        </p:nvSpPr>
        <p:spPr>
          <a:xfrm>
            <a:off x="1514980" y="3223098"/>
            <a:ext cx="1412030" cy="207749"/>
          </a:xfrm>
          <a:prstGeom prst="rect">
            <a:avLst/>
          </a:prstGeom>
          <a:noFill/>
        </p:spPr>
        <p:txBody>
          <a:bodyPr wrap="square" rtlCol="0">
            <a:spAutoFit/>
          </a:bodyPr>
          <a:lstStyle/>
          <a:p>
            <a:r>
              <a:rPr lang="en-US" sz="750">
                <a:latin typeface="AhnbergHand" charset="0"/>
                <a:ea typeface="AhnbergHand" charset="0"/>
                <a:cs typeface="AhnbergHand" charset="0"/>
              </a:rPr>
              <a:t>Payload</a:t>
            </a:r>
            <a:endParaRPr lang="en-US" sz="750" dirty="0">
              <a:latin typeface="AhnbergHand" charset="0"/>
              <a:ea typeface="AhnbergHand" charset="0"/>
              <a:cs typeface="AhnbergHand" charset="0"/>
            </a:endParaRPr>
          </a:p>
        </p:txBody>
      </p:sp>
      <p:sp>
        <p:nvSpPr>
          <p:cNvPr id="9" name="TextBox 8"/>
          <p:cNvSpPr txBox="1"/>
          <p:nvPr/>
        </p:nvSpPr>
        <p:spPr>
          <a:xfrm>
            <a:off x="1540144" y="2853403"/>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TCP/UDP </a:t>
            </a:r>
            <a:r>
              <a:rPr lang="en-US" sz="750" dirty="0" err="1">
                <a:latin typeface="AhnbergHand" charset="0"/>
                <a:ea typeface="AhnbergHand" charset="0"/>
                <a:cs typeface="AhnbergHand" charset="0"/>
              </a:rPr>
              <a:t>xtn</a:t>
            </a:r>
            <a:r>
              <a:rPr lang="en-US" sz="750" dirty="0">
                <a:latin typeface="AhnbergHand" charset="0"/>
                <a:ea typeface="AhnbergHand" charset="0"/>
                <a:cs typeface="AhnbergHand" charset="0"/>
              </a:rPr>
              <a:t> header</a:t>
            </a:r>
          </a:p>
        </p:txBody>
      </p:sp>
      <p:sp>
        <p:nvSpPr>
          <p:cNvPr id="10" name="TextBox 9"/>
          <p:cNvSpPr txBox="1"/>
          <p:nvPr/>
        </p:nvSpPr>
        <p:spPr>
          <a:xfrm>
            <a:off x="1520750" y="2538682"/>
            <a:ext cx="2315147" cy="207749"/>
          </a:xfrm>
          <a:prstGeom prst="rect">
            <a:avLst/>
          </a:prstGeom>
          <a:noFill/>
        </p:spPr>
        <p:txBody>
          <a:bodyPr wrap="square" rtlCol="0">
            <a:spAutoFit/>
          </a:bodyPr>
          <a:lstStyle/>
          <a:p>
            <a:r>
              <a:rPr lang="en-US" sz="750">
                <a:latin typeface="AhnbergHand" charset="0"/>
                <a:ea typeface="AhnbergHand" charset="0"/>
                <a:cs typeface="AhnbergHand" charset="0"/>
              </a:rPr>
              <a:t>Fragmentation </a:t>
            </a:r>
            <a:r>
              <a:rPr lang="en-US" sz="750" dirty="0" err="1">
                <a:latin typeface="AhnbergHand" charset="0"/>
                <a:ea typeface="AhnbergHand" charset="0"/>
                <a:cs typeface="AhnbergHand" charset="0"/>
              </a:rPr>
              <a:t>xtn</a:t>
            </a:r>
            <a:r>
              <a:rPr lang="en-US" sz="750" dirty="0">
                <a:latin typeface="AhnbergHand" charset="0"/>
                <a:ea typeface="AhnbergHand" charset="0"/>
                <a:cs typeface="AhnbergHand" charset="0"/>
              </a:rPr>
              <a:t> header</a:t>
            </a:r>
          </a:p>
        </p:txBody>
      </p:sp>
      <p:sp>
        <p:nvSpPr>
          <p:cNvPr id="4" name="Freeform 3"/>
          <p:cNvSpPr/>
          <p:nvPr/>
        </p:nvSpPr>
        <p:spPr>
          <a:xfrm>
            <a:off x="180609" y="2605662"/>
            <a:ext cx="1323532" cy="916328"/>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4"/>
          <p:cNvSpPr/>
          <p:nvPr/>
        </p:nvSpPr>
        <p:spPr>
          <a:xfrm>
            <a:off x="168544" y="2185261"/>
            <a:ext cx="1346435" cy="612302"/>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reeform 5"/>
          <p:cNvSpPr/>
          <p:nvPr/>
        </p:nvSpPr>
        <p:spPr>
          <a:xfrm>
            <a:off x="107343" y="2450533"/>
            <a:ext cx="1502796" cy="402507"/>
          </a:xfrm>
          <a:custGeom>
            <a:avLst/>
            <a:gdLst>
              <a:gd name="connsiteX0" fmla="*/ 11989 w 557971"/>
              <a:gd name="connsiteY0" fmla="*/ 0 h 146023"/>
              <a:gd name="connsiteX1" fmla="*/ 29406 w 557971"/>
              <a:gd name="connsiteY1" fmla="*/ 139337 h 146023"/>
              <a:gd name="connsiteX2" fmla="*/ 38115 w 557971"/>
              <a:gd name="connsiteY2" fmla="*/ 121920 h 146023"/>
              <a:gd name="connsiteX3" fmla="*/ 525795 w 557971"/>
              <a:gd name="connsiteY3" fmla="*/ 104503 h 146023"/>
              <a:gd name="connsiteX4" fmla="*/ 508377 w 557971"/>
              <a:gd name="connsiteY4" fmla="*/ 104503 h 146023"/>
              <a:gd name="connsiteX5" fmla="*/ 482252 w 557971"/>
              <a:gd name="connsiteY5" fmla="*/ 8708 h 146023"/>
              <a:gd name="connsiteX6" fmla="*/ 482252 w 557971"/>
              <a:gd name="connsiteY6" fmla="*/ 8708 h 146023"/>
              <a:gd name="connsiteX7" fmla="*/ 99075 w 557971"/>
              <a:gd name="connsiteY7" fmla="*/ 8708 h 1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971" h="146023">
                <a:moveTo>
                  <a:pt x="11989" y="0"/>
                </a:moveTo>
                <a:cubicBezTo>
                  <a:pt x="18520" y="59508"/>
                  <a:pt x="25052" y="119017"/>
                  <a:pt x="29406" y="139337"/>
                </a:cubicBezTo>
                <a:cubicBezTo>
                  <a:pt x="33760" y="159657"/>
                  <a:pt x="-44616" y="127726"/>
                  <a:pt x="38115" y="121920"/>
                </a:cubicBezTo>
                <a:cubicBezTo>
                  <a:pt x="120846" y="116114"/>
                  <a:pt x="447418" y="107406"/>
                  <a:pt x="525795" y="104503"/>
                </a:cubicBezTo>
                <a:cubicBezTo>
                  <a:pt x="604172" y="101600"/>
                  <a:pt x="515634" y="120469"/>
                  <a:pt x="508377" y="104503"/>
                </a:cubicBezTo>
                <a:cubicBezTo>
                  <a:pt x="501120" y="88537"/>
                  <a:pt x="482252" y="8708"/>
                  <a:pt x="482252" y="8708"/>
                </a:cubicBezTo>
                <a:lnTo>
                  <a:pt x="482252" y="8708"/>
                </a:lnTo>
                <a:lnTo>
                  <a:pt x="99075" y="8708"/>
                </a:lnTo>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p:cNvSpPr/>
          <p:nvPr/>
        </p:nvSpPr>
        <p:spPr>
          <a:xfrm>
            <a:off x="253739" y="3073531"/>
            <a:ext cx="1168409" cy="8624"/>
          </a:xfrm>
          <a:custGeom>
            <a:avLst/>
            <a:gdLst>
              <a:gd name="connsiteX0" fmla="*/ 0 w 906449"/>
              <a:gd name="connsiteY0" fmla="*/ 0 h 7951"/>
              <a:gd name="connsiteX1" fmla="*/ 524786 w 906449"/>
              <a:gd name="connsiteY1" fmla="*/ 0 h 7951"/>
              <a:gd name="connsiteX2" fmla="*/ 906449 w 906449"/>
              <a:gd name="connsiteY2" fmla="*/ 7951 h 7951"/>
            </a:gdLst>
            <a:ahLst/>
            <a:cxnLst>
              <a:cxn ang="0">
                <a:pos x="connsiteX0" y="connsiteY0"/>
              </a:cxn>
              <a:cxn ang="0">
                <a:pos x="connsiteX1" y="connsiteY1"/>
              </a:cxn>
              <a:cxn ang="0">
                <a:pos x="connsiteX2" y="connsiteY2"/>
              </a:cxn>
            </a:cxnLst>
            <a:rect l="l" t="t" r="r" b="b"/>
            <a:pathLst>
              <a:path w="906449" h="7951">
                <a:moveTo>
                  <a:pt x="0" y="0"/>
                </a:moveTo>
                <a:lnTo>
                  <a:pt x="524786" y="0"/>
                </a:lnTo>
                <a:cubicBezTo>
                  <a:pt x="675861" y="1325"/>
                  <a:pt x="906449" y="7951"/>
                  <a:pt x="906449" y="79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1504141" y="2677603"/>
            <a:ext cx="105998" cy="119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61458" y="2783345"/>
            <a:ext cx="105998" cy="119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40304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accent4">
                    <a:lumMod val="50000"/>
                  </a:schemeClr>
                </a:solidFill>
                <a:latin typeface="Powderfinger Type" charset="0"/>
                <a:ea typeface="Powderfinger Type" charset="0"/>
                <a:cs typeface="Powderfinger Type" charset="0"/>
              </a:rPr>
              <a:t>Who uses Fragmentation anyway?</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lstStyle/>
          <a:p>
            <a:r>
              <a:rPr lang="en-US" dirty="0" smtClean="0"/>
              <a:t>Well, the DNS is a good place to start looking!</a:t>
            </a:r>
            <a:endParaRPr lang="en-US" dirty="0"/>
          </a:p>
        </p:txBody>
      </p:sp>
    </p:spTree>
    <p:extLst>
      <p:ext uri="{BB962C8B-B14F-4D97-AF65-F5344CB8AC3E}">
        <p14:creationId xmlns:p14="http://schemas.microsoft.com/office/powerpoint/2010/main" val="1223500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accent4">
                    <a:lumMod val="50000"/>
                  </a:schemeClr>
                </a:solidFill>
                <a:latin typeface="Powderfinger Type" charset="0"/>
                <a:ea typeface="Powderfinger Type" charset="0"/>
                <a:cs typeface="Powderfinger Type" charset="0"/>
              </a:rPr>
              <a:t>Who uses Fragmentation anyway?</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lstStyle/>
          <a:p>
            <a:r>
              <a:rPr lang="en-US" dirty="0" smtClean="0"/>
              <a:t>Well, the DNS is a good place to start looking!</a:t>
            </a:r>
            <a:endParaRPr lang="en-US" dirty="0"/>
          </a:p>
        </p:txBody>
      </p:sp>
      <p:sp>
        <p:nvSpPr>
          <p:cNvPr id="4" name="Content Placeholder 2"/>
          <p:cNvSpPr txBox="1">
            <a:spLocks/>
          </p:cNvSpPr>
          <p:nvPr/>
        </p:nvSpPr>
        <p:spPr>
          <a:xfrm>
            <a:off x="1614488" y="1369219"/>
            <a:ext cx="6279170" cy="3263504"/>
          </a:xfrm>
          <a:prstGeom prst="rect">
            <a:avLst/>
          </a:prstGeom>
          <a:solidFill>
            <a:schemeClr val="bg1"/>
          </a:solidFill>
        </p:spPr>
        <p:txBody>
          <a:bodyPr vert="horz" lIns="91440" tIns="45720" rIns="91440" bIns="45720" rtlCol="0">
            <a:normAutofit fontScale="4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a:t>
            </a:r>
            <a:r>
              <a:rPr lang="en-US" sz="2625" b="1" smtClean="0">
                <a:latin typeface="Monaco" charset="0"/>
                <a:ea typeface="Monaco" charset="0"/>
                <a:cs typeface="Monaco" charset="0"/>
              </a:rPr>
              <a:t>dig +dnssec DNSKEY org</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&lt;&lt;&gt;&gt; DiG 9.8.3-P1 &lt;&lt;&gt;&gt; +dnssec DNSKEY org</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global options: +cmd</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Got answer:</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-&gt;&gt;HEADER&lt;&lt;- opcode: QUERY, status: NOERROR, id: 21353</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flags: qr rd ra ad; QUERY: 1, ANSWER: 7, AUTHORITY: 0, ADDITIONAL: 1</a:t>
            </a:r>
          </a:p>
          <a:p>
            <a:pPr marL="0" indent="0">
              <a:lnSpc>
                <a:spcPct val="100000"/>
              </a:lnSpc>
              <a:spcBef>
                <a:spcPts val="0"/>
              </a:spcBef>
              <a:buFont typeface="Arial" panose="020B0604020202020204" pitchFamily="34" charset="0"/>
              <a:buNone/>
            </a:pPr>
            <a:endParaRPr lang="en-US" smtClean="0">
              <a:latin typeface="Monaco" charset="0"/>
              <a:ea typeface="Monaco" charset="0"/>
              <a:cs typeface="Monaco" charset="0"/>
            </a:endParaRP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OPT PSEUDOSECTION:</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EDNS: version: 0, flags: do; udp: 512;</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QUESTION SECTION:</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;org.	IN	DNSKEY</a:t>
            </a:r>
          </a:p>
          <a:p>
            <a:pPr marL="0" indent="0">
              <a:lnSpc>
                <a:spcPct val="100000"/>
              </a:lnSpc>
              <a:spcBef>
                <a:spcPts val="0"/>
              </a:spcBef>
              <a:buFont typeface="Arial" panose="020B0604020202020204" pitchFamily="34" charset="0"/>
              <a:buNone/>
            </a:pPr>
            <a:endParaRPr lang="en-US" smtClean="0">
              <a:latin typeface="Monaco" charset="0"/>
              <a:ea typeface="Monaco" charset="0"/>
              <a:cs typeface="Monaco" charset="0"/>
            </a:endParaRP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ANSWER SECTION:</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org.	861	IN	DNSKEY	256 3 7 AwEAAXxsMmN/JgpEE9Y4uFNRJm7Q9GBwmEYUCsCxuKlg</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org.	861	IN	DNSKEY	256 3 7 AwEAAayiVbuM+ehlsKsuAL1CI3mA+5JM7ti3VeY8ysmo</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org.	861	IN	DNSKEY	257 3 7 AwEAAZTjbIO5kIpxWUtyXc8avsKyHIIZ+LjC2Dv8naO+</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org.	861	IN	DNSKEY	257 3 7 AwEAAcMnWBKLuvG/LwnPVykcmpvnntwxfshHlHRhlY0F</a:t>
            </a:r>
          </a:p>
          <a:p>
            <a:pPr marL="0" indent="0">
              <a:lnSpc>
                <a:spcPct val="100000"/>
              </a:lnSpc>
              <a:spcBef>
                <a:spcPts val="0"/>
              </a:spcBef>
              <a:buFont typeface="Arial" panose="020B0604020202020204" pitchFamily="34" charset="0"/>
              <a:buNone/>
            </a:pPr>
            <a:endParaRPr lang="en-US" smtClean="0">
              <a:latin typeface="Monaco" charset="0"/>
              <a:ea typeface="Monaco" charset="0"/>
              <a:cs typeface="Monaco" charset="0"/>
            </a:endParaRP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org.	861	IN	RRSIG	DNSKEY 7 1 900 20170815152632 20170725142632 3947</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org.	861	IN	RRSIG	DNSKEY 7 1 900 20170815152632 20170725142632 9795</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org.	861	IN	RRSIG	DNSKEY 7 1 900 20170815152632 </a:t>
            </a:r>
            <a:r>
              <a:rPr lang="is-IS" smtClean="0">
                <a:latin typeface="Monaco" charset="0"/>
                <a:ea typeface="Monaco" charset="0"/>
                <a:cs typeface="Monaco" charset="0"/>
              </a:rPr>
              <a:t>20170725142632 17883</a:t>
            </a:r>
            <a:endParaRPr lang="en-US" smtClean="0">
              <a:latin typeface="Monaco" charset="0"/>
              <a:ea typeface="Monaco" charset="0"/>
              <a:cs typeface="Monaco" charset="0"/>
            </a:endParaRPr>
          </a:p>
          <a:p>
            <a:pPr marL="0" indent="0">
              <a:lnSpc>
                <a:spcPct val="100000"/>
              </a:lnSpc>
              <a:spcBef>
                <a:spcPts val="0"/>
              </a:spcBef>
              <a:buFont typeface="Arial" panose="020B0604020202020204" pitchFamily="34" charset="0"/>
              <a:buNone/>
            </a:pPr>
            <a:endParaRPr lang="en-US" smtClean="0">
              <a:latin typeface="Monaco" charset="0"/>
              <a:ea typeface="Monaco" charset="0"/>
              <a:cs typeface="Monaco" charset="0"/>
            </a:endParaRP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Query time: 134 msec</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SERVER: 8.8.8.8#53(8.8.8.8)</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WHEN: Mon Jul 31 12:07:16 2017</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MSG SIZE  rcvd: 1625</a:t>
            </a:r>
            <a:endParaRPr lang="en-US">
              <a:latin typeface="Monaco" charset="0"/>
              <a:ea typeface="Monaco" charset="0"/>
              <a:cs typeface="Monaco" charset="0"/>
            </a:endParaRPr>
          </a:p>
        </p:txBody>
      </p:sp>
      <p:sp>
        <p:nvSpPr>
          <p:cNvPr id="5" name="Freeform 4"/>
          <p:cNvSpPr/>
          <p:nvPr/>
        </p:nvSpPr>
        <p:spPr>
          <a:xfrm>
            <a:off x="2464905" y="3767404"/>
            <a:ext cx="1139766" cy="471848"/>
          </a:xfrm>
          <a:custGeom>
            <a:avLst/>
            <a:gdLst>
              <a:gd name="connsiteX0" fmla="*/ 215312 w 1650186"/>
              <a:gd name="connsiteY0" fmla="*/ 669929 h 1027831"/>
              <a:gd name="connsiteX1" fmla="*/ 390241 w 1650186"/>
              <a:gd name="connsiteY1" fmla="*/ 677880 h 1027831"/>
              <a:gd name="connsiteX2" fmla="*/ 1646547 w 1650186"/>
              <a:gd name="connsiteY2" fmla="*/ 304169 h 1027831"/>
              <a:gd name="connsiteX3" fmla="*/ 748049 w 1650186"/>
              <a:gd name="connsiteY3" fmla="*/ 2019 h 1027831"/>
              <a:gd name="connsiteX4" fmla="*/ 32432 w 1650186"/>
              <a:gd name="connsiteY4" fmla="*/ 216705 h 1027831"/>
              <a:gd name="connsiteX5" fmla="*/ 199409 w 1650186"/>
              <a:gd name="connsiteY5" fmla="*/ 995932 h 1027831"/>
              <a:gd name="connsiteX6" fmla="*/ 883222 w 1650186"/>
              <a:gd name="connsiteY6" fmla="*/ 876663 h 102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0186" h="1027831">
                <a:moveTo>
                  <a:pt x="215312" y="669929"/>
                </a:moveTo>
                <a:cubicBezTo>
                  <a:pt x="183507" y="704384"/>
                  <a:pt x="151702" y="738840"/>
                  <a:pt x="390241" y="677880"/>
                </a:cubicBezTo>
                <a:cubicBezTo>
                  <a:pt x="628780" y="616920"/>
                  <a:pt x="1586912" y="416812"/>
                  <a:pt x="1646547" y="304169"/>
                </a:cubicBezTo>
                <a:cubicBezTo>
                  <a:pt x="1706182" y="191526"/>
                  <a:pt x="1017068" y="16596"/>
                  <a:pt x="748049" y="2019"/>
                </a:cubicBezTo>
                <a:cubicBezTo>
                  <a:pt x="479030" y="-12558"/>
                  <a:pt x="123872" y="51053"/>
                  <a:pt x="32432" y="216705"/>
                </a:cubicBezTo>
                <a:cubicBezTo>
                  <a:pt x="-59008" y="382357"/>
                  <a:pt x="57611" y="885939"/>
                  <a:pt x="199409" y="995932"/>
                </a:cubicBezTo>
                <a:cubicBezTo>
                  <a:pt x="341207" y="1105925"/>
                  <a:pt x="767928" y="897866"/>
                  <a:pt x="883222" y="876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3298916" y="4239252"/>
            <a:ext cx="4594742" cy="507831"/>
          </a:xfrm>
          <a:prstGeom prst="rect">
            <a:avLst/>
          </a:prstGeom>
          <a:solidFill>
            <a:schemeClr val="bg1"/>
          </a:solidFill>
        </p:spPr>
        <p:txBody>
          <a:bodyPr wrap="square" rtlCol="0">
            <a:spAutoFit/>
          </a:bodyPr>
          <a:lstStyle/>
          <a:p>
            <a:r>
              <a:rPr lang="en-US" sz="1350">
                <a:latin typeface="AhnbergHand" charset="0"/>
                <a:ea typeface="AhnbergHand" charset="0"/>
                <a:cs typeface="AhnbergHand" charset="0"/>
              </a:rPr>
              <a:t>The response to a DNSKEY query for .org uses a response of 1,625 octets!</a:t>
            </a:r>
          </a:p>
        </p:txBody>
      </p:sp>
    </p:spTree>
    <p:extLst>
      <p:ext uri="{BB962C8B-B14F-4D97-AF65-F5344CB8AC3E}">
        <p14:creationId xmlns:p14="http://schemas.microsoft.com/office/powerpoint/2010/main" val="770030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solidFill>
                  <a:schemeClr val="accent4">
                    <a:lumMod val="50000"/>
                  </a:schemeClr>
                </a:solidFill>
                <a:latin typeface="Powderfinger Type" charset="0"/>
                <a:ea typeface="Powderfinger Type" charset="0"/>
                <a:cs typeface="Powderfinger Type" charset="0"/>
              </a:rPr>
              <a:t>What </a:t>
            </a:r>
            <a:r>
              <a:rPr lang="en-US" sz="3600" smtClean="0">
                <a:solidFill>
                  <a:schemeClr val="accent4">
                    <a:lumMod val="50000"/>
                  </a:schemeClr>
                </a:solidFill>
                <a:latin typeface="Powderfinger Type" charset="0"/>
                <a:ea typeface="Powderfinger Type" charset="0"/>
                <a:cs typeface="Powderfinger Type" charset="0"/>
              </a:rPr>
              <a:t>can happen </a:t>
            </a:r>
            <a:r>
              <a:rPr lang="en-US" sz="3600">
                <a:solidFill>
                  <a:schemeClr val="accent4">
                    <a:lumMod val="50000"/>
                  </a:schemeClr>
                </a:solidFill>
                <a:latin typeface="Powderfinger Type" charset="0"/>
                <a:ea typeface="Powderfinger Type" charset="0"/>
                <a:cs typeface="Powderfinger Type" charset="0"/>
              </a:rPr>
              <a:t>to a “large” DNS response?</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a:xfrm>
            <a:off x="1614487" y="1369219"/>
            <a:ext cx="9648536" cy="3263504"/>
          </a:xfrm>
        </p:spPr>
        <p:txBody>
          <a:bodyPr>
            <a:noAutofit/>
          </a:bodyPr>
          <a:lstStyle/>
          <a:p>
            <a:pPr marL="0" indent="0">
              <a:spcBef>
                <a:spcPts val="0"/>
              </a:spcBef>
              <a:buNone/>
            </a:pPr>
            <a:r>
              <a:rPr lang="mr-IN" sz="1050"/>
              <a:t>$ </a:t>
            </a:r>
            <a:r>
              <a:rPr lang="mr-IN" sz="1050" err="1"/>
              <a:t>dig</a:t>
            </a:r>
            <a:r>
              <a:rPr lang="mr-IN" sz="1050"/>
              <a:t> +</a:t>
            </a:r>
            <a:r>
              <a:rPr lang="mr-IN" sz="1050" err="1"/>
              <a:t>bufsize</a:t>
            </a:r>
            <a:r>
              <a:rPr lang="mr-IN" sz="1050"/>
              <a:t>=4096 +</a:t>
            </a:r>
            <a:r>
              <a:rPr lang="mr-IN" sz="1050" err="1"/>
              <a:t>dnssec</a:t>
            </a:r>
            <a:r>
              <a:rPr lang="mr-IN" sz="1050"/>
              <a:t> </a:t>
            </a:r>
            <a:r>
              <a:rPr lang="en-US" sz="1050" i="1"/>
              <a:t>question</a:t>
            </a:r>
            <a:r>
              <a:rPr lang="mr-IN" sz="1050"/>
              <a:t>.</a:t>
            </a:r>
            <a:r>
              <a:rPr lang="mr-IN" sz="1050" err="1"/>
              <a:t>dotnxdomain.net</a:t>
            </a:r>
            <a:r>
              <a:rPr lang="mr-IN" sz="1050"/>
              <a:t>. @8.8.8.8 </a:t>
            </a:r>
          </a:p>
          <a:p>
            <a:pPr marL="0" indent="0">
              <a:spcBef>
                <a:spcPts val="0"/>
              </a:spcBef>
              <a:buNone/>
            </a:pPr>
            <a:r>
              <a:rPr lang="mr-IN" sz="1050"/>
              <a:t/>
            </a:r>
            <a:br>
              <a:rPr lang="mr-IN" sz="1050"/>
            </a:br>
            <a:endParaRPr lang="mr-IN" sz="1050"/>
          </a:p>
          <a:p>
            <a:pPr marL="0" indent="0">
              <a:spcBef>
                <a:spcPts val="0"/>
              </a:spcBef>
              <a:buNone/>
            </a:pPr>
            <a:r>
              <a:rPr lang="mr-IN" sz="1050"/>
              <a:t>; &lt;&lt;&gt;&gt; </a:t>
            </a:r>
            <a:r>
              <a:rPr lang="mr-IN" sz="1050" err="1"/>
              <a:t>DiG</a:t>
            </a:r>
            <a:r>
              <a:rPr lang="mr-IN" sz="1050"/>
              <a:t> 9.9.5-9+deb8u10-Debian &lt;&lt;&gt;&gt; +</a:t>
            </a:r>
            <a:r>
              <a:rPr lang="mr-IN" sz="1050" err="1"/>
              <a:t>bufsize</a:t>
            </a:r>
            <a:r>
              <a:rPr lang="mr-IN" sz="1050"/>
              <a:t>=4096 +</a:t>
            </a:r>
            <a:r>
              <a:rPr lang="mr-IN" sz="1050" err="1"/>
              <a:t>dnssec</a:t>
            </a:r>
            <a:r>
              <a:rPr lang="mr-IN" sz="1050"/>
              <a:t> </a:t>
            </a:r>
            <a:r>
              <a:rPr lang="en-US" sz="1050" i="1"/>
              <a:t>question</a:t>
            </a:r>
            <a:r>
              <a:rPr lang="mr-IN" sz="1050"/>
              <a:t>.</a:t>
            </a:r>
            <a:r>
              <a:rPr lang="mr-IN" sz="1050" err="1"/>
              <a:t>dotnxdomain.net</a:t>
            </a:r>
            <a:r>
              <a:rPr lang="mr-IN" sz="1050"/>
              <a:t>. @8.8.8.8 </a:t>
            </a:r>
          </a:p>
          <a:p>
            <a:pPr marL="0" indent="0">
              <a:spcBef>
                <a:spcPts val="0"/>
              </a:spcBef>
              <a:buNone/>
            </a:pPr>
            <a:r>
              <a:rPr lang="mr-IN" sz="1050"/>
              <a:t>;; </a:t>
            </a:r>
            <a:r>
              <a:rPr lang="mr-IN" sz="1050" err="1"/>
              <a:t>global</a:t>
            </a:r>
            <a:r>
              <a:rPr lang="mr-IN" sz="1050"/>
              <a:t> </a:t>
            </a:r>
            <a:r>
              <a:rPr lang="mr-IN" sz="1050" err="1"/>
              <a:t>options</a:t>
            </a:r>
            <a:r>
              <a:rPr lang="mr-IN" sz="1050"/>
              <a:t>: +</a:t>
            </a:r>
            <a:r>
              <a:rPr lang="mr-IN" sz="1050" err="1"/>
              <a:t>cmd</a:t>
            </a:r>
            <a:r>
              <a:rPr lang="mr-IN" sz="1050"/>
              <a:t> </a:t>
            </a:r>
          </a:p>
          <a:p>
            <a:pPr marL="0" indent="0">
              <a:spcBef>
                <a:spcPts val="0"/>
              </a:spcBef>
              <a:buNone/>
            </a:pPr>
            <a:r>
              <a:rPr lang="mr-IN" sz="1050"/>
              <a:t>;; </a:t>
            </a:r>
            <a:r>
              <a:rPr lang="mr-IN" sz="1050" err="1"/>
              <a:t>Got</a:t>
            </a:r>
            <a:r>
              <a:rPr lang="mr-IN" sz="1050"/>
              <a:t> </a:t>
            </a:r>
            <a:r>
              <a:rPr lang="mr-IN" sz="1050" err="1"/>
              <a:t>answer</a:t>
            </a:r>
            <a:r>
              <a:rPr lang="mr-IN" sz="1050"/>
              <a:t>: </a:t>
            </a:r>
          </a:p>
          <a:p>
            <a:pPr marL="0" indent="0">
              <a:spcBef>
                <a:spcPts val="0"/>
              </a:spcBef>
              <a:buNone/>
            </a:pPr>
            <a:r>
              <a:rPr lang="mr-IN" sz="1050"/>
              <a:t>;; -&gt;&gt;HEADER&lt;&lt;- </a:t>
            </a:r>
            <a:r>
              <a:rPr lang="mr-IN" sz="1050" err="1"/>
              <a:t>opcode</a:t>
            </a:r>
            <a:r>
              <a:rPr lang="mr-IN" sz="1050"/>
              <a:t>: QUERY, </a:t>
            </a:r>
            <a:r>
              <a:rPr lang="mr-IN" sz="1050" err="1"/>
              <a:t>status</a:t>
            </a:r>
            <a:r>
              <a:rPr lang="mr-IN" sz="1050"/>
              <a:t>: SERVFAIL, </a:t>
            </a:r>
            <a:r>
              <a:rPr lang="mr-IN" sz="1050" err="1"/>
              <a:t>id</a:t>
            </a:r>
            <a:r>
              <a:rPr lang="mr-IN" sz="1050"/>
              <a:t>: 34058 </a:t>
            </a:r>
          </a:p>
          <a:p>
            <a:pPr marL="0" indent="0">
              <a:spcBef>
                <a:spcPts val="0"/>
              </a:spcBef>
              <a:buNone/>
            </a:pPr>
            <a:r>
              <a:rPr lang="mr-IN" sz="1050"/>
              <a:t>;; </a:t>
            </a:r>
            <a:r>
              <a:rPr lang="mr-IN" sz="1050" err="1"/>
              <a:t>flags</a:t>
            </a:r>
            <a:r>
              <a:rPr lang="mr-IN" sz="1050"/>
              <a:t>: </a:t>
            </a:r>
            <a:r>
              <a:rPr lang="mr-IN" sz="1050" err="1"/>
              <a:t>qr</a:t>
            </a:r>
            <a:r>
              <a:rPr lang="mr-IN" sz="1050"/>
              <a:t> </a:t>
            </a:r>
            <a:r>
              <a:rPr lang="mr-IN" sz="1050" err="1"/>
              <a:t>rd</a:t>
            </a:r>
            <a:r>
              <a:rPr lang="mr-IN" sz="1050"/>
              <a:t> </a:t>
            </a:r>
            <a:r>
              <a:rPr lang="mr-IN" sz="1050" err="1"/>
              <a:t>ra</a:t>
            </a:r>
            <a:r>
              <a:rPr lang="mr-IN" sz="1050"/>
              <a:t>; QUERY: 1, ANSWER: 0, AUTHORITY: 0, ADDITIONAL: 1 </a:t>
            </a:r>
          </a:p>
          <a:p>
            <a:pPr marL="0" indent="0">
              <a:spcBef>
                <a:spcPts val="0"/>
              </a:spcBef>
              <a:buNone/>
            </a:pPr>
            <a:r>
              <a:rPr lang="mr-IN" sz="1050"/>
              <a:t/>
            </a:r>
            <a:br>
              <a:rPr lang="mr-IN" sz="1050"/>
            </a:br>
            <a:endParaRPr lang="mr-IN" sz="1050"/>
          </a:p>
          <a:p>
            <a:pPr marL="0" indent="0">
              <a:spcBef>
                <a:spcPts val="0"/>
              </a:spcBef>
              <a:buNone/>
            </a:pPr>
            <a:r>
              <a:rPr lang="mr-IN" sz="1050"/>
              <a:t>;; OPT PSEUDOSECTION: </a:t>
            </a:r>
          </a:p>
          <a:p>
            <a:pPr marL="0" indent="0">
              <a:spcBef>
                <a:spcPts val="0"/>
              </a:spcBef>
              <a:buNone/>
            </a:pPr>
            <a:r>
              <a:rPr lang="mr-IN" sz="1050"/>
              <a:t>; EDNS: </a:t>
            </a:r>
            <a:r>
              <a:rPr lang="mr-IN" sz="1050" err="1"/>
              <a:t>version</a:t>
            </a:r>
            <a:r>
              <a:rPr lang="mr-IN" sz="1050"/>
              <a:t>: 0, </a:t>
            </a:r>
            <a:r>
              <a:rPr lang="mr-IN" sz="1050" err="1"/>
              <a:t>flags</a:t>
            </a:r>
            <a:r>
              <a:rPr lang="mr-IN" sz="1050"/>
              <a:t>: </a:t>
            </a:r>
            <a:r>
              <a:rPr lang="mr-IN" sz="1050" err="1"/>
              <a:t>do</a:t>
            </a:r>
            <a:r>
              <a:rPr lang="mr-IN" sz="1050"/>
              <a:t>; </a:t>
            </a:r>
            <a:r>
              <a:rPr lang="mr-IN" sz="1050" err="1"/>
              <a:t>udp</a:t>
            </a:r>
            <a:r>
              <a:rPr lang="mr-IN" sz="1050"/>
              <a:t>: 512 </a:t>
            </a:r>
          </a:p>
          <a:p>
            <a:pPr marL="0" indent="0">
              <a:spcBef>
                <a:spcPts val="0"/>
              </a:spcBef>
              <a:buNone/>
            </a:pPr>
            <a:r>
              <a:rPr lang="mr-IN" sz="1050"/>
              <a:t>;; QUESTION SECTION: </a:t>
            </a:r>
          </a:p>
          <a:p>
            <a:pPr marL="0" indent="0">
              <a:spcBef>
                <a:spcPts val="0"/>
              </a:spcBef>
              <a:buNone/>
            </a:pPr>
            <a:r>
              <a:rPr lang="mr-IN" sz="1050"/>
              <a:t>;</a:t>
            </a:r>
            <a:r>
              <a:rPr lang="en-US" sz="1050" i="1"/>
              <a:t>question</a:t>
            </a:r>
            <a:r>
              <a:rPr lang="mr-IN" sz="1050"/>
              <a:t>.ap2.dotnxdomain.net. IN    </a:t>
            </a:r>
            <a:r>
              <a:rPr lang="mr-IN" sz="1050" err="1"/>
              <a:t>A</a:t>
            </a:r>
            <a:r>
              <a:rPr lang="mr-IN" sz="1050"/>
              <a:t> </a:t>
            </a:r>
          </a:p>
          <a:p>
            <a:pPr marL="0" indent="0">
              <a:spcBef>
                <a:spcPts val="0"/>
              </a:spcBef>
              <a:buNone/>
            </a:pPr>
            <a:r>
              <a:rPr lang="mr-IN" sz="1050"/>
              <a:t/>
            </a:r>
            <a:br>
              <a:rPr lang="mr-IN" sz="1050"/>
            </a:br>
            <a:endParaRPr lang="mr-IN" sz="1050"/>
          </a:p>
          <a:p>
            <a:pPr marL="0" indent="0">
              <a:spcBef>
                <a:spcPts val="0"/>
              </a:spcBef>
              <a:buNone/>
            </a:pPr>
            <a:r>
              <a:rPr lang="mr-IN" sz="1050"/>
              <a:t>;; </a:t>
            </a:r>
            <a:r>
              <a:rPr lang="mr-IN" sz="1050" err="1"/>
              <a:t>Query</a:t>
            </a:r>
            <a:r>
              <a:rPr lang="mr-IN" sz="1050"/>
              <a:t> </a:t>
            </a:r>
            <a:r>
              <a:rPr lang="mr-IN" sz="1050" err="1"/>
              <a:t>time</a:t>
            </a:r>
            <a:r>
              <a:rPr lang="mr-IN" sz="1050"/>
              <a:t>: 3477 </a:t>
            </a:r>
            <a:r>
              <a:rPr lang="mr-IN" sz="1050" err="1"/>
              <a:t>msec</a:t>
            </a:r>
            <a:r>
              <a:rPr lang="mr-IN" sz="1050"/>
              <a:t> </a:t>
            </a:r>
          </a:p>
          <a:p>
            <a:pPr marL="0" indent="0">
              <a:spcBef>
                <a:spcPts val="0"/>
              </a:spcBef>
              <a:buNone/>
            </a:pPr>
            <a:r>
              <a:rPr lang="mr-IN" sz="1050"/>
              <a:t>;; SERVER: 8.8.8.8#53(8.8.8.8) </a:t>
            </a:r>
          </a:p>
          <a:p>
            <a:pPr marL="0" indent="0">
              <a:spcBef>
                <a:spcPts val="0"/>
              </a:spcBef>
              <a:buNone/>
            </a:pPr>
            <a:r>
              <a:rPr lang="mr-IN" sz="1050"/>
              <a:t>;; WHEN: </a:t>
            </a:r>
            <a:r>
              <a:rPr lang="mr-IN" sz="1050" err="1"/>
              <a:t>Thu</a:t>
            </a:r>
            <a:r>
              <a:rPr lang="mr-IN" sz="1050"/>
              <a:t> </a:t>
            </a:r>
            <a:r>
              <a:rPr lang="mr-IN" sz="1050" err="1"/>
              <a:t>Jul</a:t>
            </a:r>
            <a:r>
              <a:rPr lang="mr-IN" sz="1050"/>
              <a:t> 06 04:57:41 UTC 2017 </a:t>
            </a:r>
          </a:p>
          <a:p>
            <a:pPr marL="0" indent="0">
              <a:spcBef>
                <a:spcPts val="0"/>
              </a:spcBef>
              <a:buNone/>
            </a:pPr>
            <a:r>
              <a:rPr lang="mr-IN" sz="1050"/>
              <a:t>;; MSG SIZE  </a:t>
            </a:r>
            <a:r>
              <a:rPr lang="mr-IN" sz="1050" err="1"/>
              <a:t>rcvd</a:t>
            </a:r>
            <a:r>
              <a:rPr lang="mr-IN" sz="1050"/>
              <a:t>: 104 </a:t>
            </a:r>
          </a:p>
        </p:txBody>
      </p:sp>
      <p:sp>
        <p:nvSpPr>
          <p:cNvPr id="4" name="Freeform 3"/>
          <p:cNvSpPr/>
          <p:nvPr/>
        </p:nvSpPr>
        <p:spPr>
          <a:xfrm>
            <a:off x="3367378" y="2045011"/>
            <a:ext cx="1488908" cy="541517"/>
          </a:xfrm>
          <a:custGeom>
            <a:avLst/>
            <a:gdLst>
              <a:gd name="connsiteX0" fmla="*/ 763325 w 1985211"/>
              <a:gd name="connsiteY0" fmla="*/ 143740 h 722023"/>
              <a:gd name="connsiteX1" fmla="*/ 159026 w 1985211"/>
              <a:gd name="connsiteY1" fmla="*/ 278912 h 722023"/>
              <a:gd name="connsiteX2" fmla="*/ 826935 w 1985211"/>
              <a:gd name="connsiteY2" fmla="*/ 565159 h 722023"/>
              <a:gd name="connsiteX3" fmla="*/ 1820848 w 1985211"/>
              <a:gd name="connsiteY3" fmla="*/ 700331 h 722023"/>
              <a:gd name="connsiteX4" fmla="*/ 1852653 w 1985211"/>
              <a:gd name="connsiteY4" fmla="*/ 111935 h 722023"/>
              <a:gd name="connsiteX5" fmla="*/ 516834 w 1985211"/>
              <a:gd name="connsiteY5" fmla="*/ 616 h 722023"/>
              <a:gd name="connsiteX6" fmla="*/ 0 w 1985211"/>
              <a:gd name="connsiteY6" fmla="*/ 64227 h 72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5211" h="722023">
                <a:moveTo>
                  <a:pt x="763325" y="143740"/>
                </a:moveTo>
                <a:cubicBezTo>
                  <a:pt x="455874" y="176208"/>
                  <a:pt x="148424" y="208676"/>
                  <a:pt x="159026" y="278912"/>
                </a:cubicBezTo>
                <a:cubicBezTo>
                  <a:pt x="169628" y="349149"/>
                  <a:pt x="549965" y="494923"/>
                  <a:pt x="826935" y="565159"/>
                </a:cubicBezTo>
                <a:cubicBezTo>
                  <a:pt x="1103905" y="635396"/>
                  <a:pt x="1649895" y="775868"/>
                  <a:pt x="1820848" y="700331"/>
                </a:cubicBezTo>
                <a:cubicBezTo>
                  <a:pt x="1991801" y="624794"/>
                  <a:pt x="2069989" y="228554"/>
                  <a:pt x="1852653" y="111935"/>
                </a:cubicBezTo>
                <a:cubicBezTo>
                  <a:pt x="1635317" y="-4684"/>
                  <a:pt x="825609" y="8567"/>
                  <a:pt x="516834" y="616"/>
                </a:cubicBezTo>
                <a:cubicBezTo>
                  <a:pt x="208059" y="-7335"/>
                  <a:pt x="0" y="64227"/>
                  <a:pt x="0" y="6422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4"/>
          <p:cNvSpPr/>
          <p:nvPr/>
        </p:nvSpPr>
        <p:spPr>
          <a:xfrm>
            <a:off x="4999891" y="1256999"/>
            <a:ext cx="788666" cy="459758"/>
          </a:xfrm>
          <a:custGeom>
            <a:avLst/>
            <a:gdLst>
              <a:gd name="connsiteX0" fmla="*/ 216658 w 1051554"/>
              <a:gd name="connsiteY0" fmla="*/ 446999 h 613010"/>
              <a:gd name="connsiteX1" fmla="*/ 288220 w 1051554"/>
              <a:gd name="connsiteY1" fmla="*/ 470853 h 613010"/>
              <a:gd name="connsiteX2" fmla="*/ 1003837 w 1051554"/>
              <a:gd name="connsiteY2" fmla="*/ 367486 h 613010"/>
              <a:gd name="connsiteX3" fmla="*/ 884568 w 1051554"/>
              <a:gd name="connsiteY3" fmla="*/ 152801 h 613010"/>
              <a:gd name="connsiteX4" fmla="*/ 73535 w 1051554"/>
              <a:gd name="connsiteY4" fmla="*/ 17629 h 613010"/>
              <a:gd name="connsiteX5" fmla="*/ 57632 w 1051554"/>
              <a:gd name="connsiteY5" fmla="*/ 558318 h 613010"/>
              <a:gd name="connsiteX6" fmla="*/ 248463 w 1051554"/>
              <a:gd name="connsiteY6" fmla="*/ 566269 h 6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554" h="613010">
                <a:moveTo>
                  <a:pt x="216658" y="446999"/>
                </a:moveTo>
                <a:cubicBezTo>
                  <a:pt x="186841" y="465552"/>
                  <a:pt x="157024" y="484105"/>
                  <a:pt x="288220" y="470853"/>
                </a:cubicBezTo>
                <a:cubicBezTo>
                  <a:pt x="419416" y="457601"/>
                  <a:pt x="904446" y="420495"/>
                  <a:pt x="1003837" y="367486"/>
                </a:cubicBezTo>
                <a:cubicBezTo>
                  <a:pt x="1103228" y="314477"/>
                  <a:pt x="1039618" y="211110"/>
                  <a:pt x="884568" y="152801"/>
                </a:cubicBezTo>
                <a:cubicBezTo>
                  <a:pt x="729518" y="94492"/>
                  <a:pt x="211358" y="-49957"/>
                  <a:pt x="73535" y="17629"/>
                </a:cubicBezTo>
                <a:cubicBezTo>
                  <a:pt x="-64288" y="85215"/>
                  <a:pt x="28477" y="466878"/>
                  <a:pt x="57632" y="558318"/>
                </a:cubicBezTo>
                <a:cubicBezTo>
                  <a:pt x="86787" y="649758"/>
                  <a:pt x="167625" y="608013"/>
                  <a:pt x="248463" y="56626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rot="887103">
            <a:off x="5484366" y="1115303"/>
            <a:ext cx="3196424" cy="507831"/>
          </a:xfrm>
          <a:prstGeom prst="rect">
            <a:avLst/>
          </a:prstGeom>
          <a:noFill/>
        </p:spPr>
        <p:txBody>
          <a:bodyPr wrap="square" rtlCol="0">
            <a:spAutoFit/>
          </a:bodyPr>
          <a:lstStyle/>
          <a:p>
            <a:r>
              <a:rPr lang="en-US" sz="1350">
                <a:latin typeface="AhnbergHand" charset="0"/>
                <a:ea typeface="AhnbergHand" charset="0"/>
                <a:cs typeface="AhnbergHand" charset="0"/>
              </a:rPr>
              <a:t>The only authoritative name server for this zone is via IPv6</a:t>
            </a:r>
          </a:p>
        </p:txBody>
      </p:sp>
      <p:sp>
        <p:nvSpPr>
          <p:cNvPr id="8" name="Freeform 7"/>
          <p:cNvSpPr/>
          <p:nvPr/>
        </p:nvSpPr>
        <p:spPr>
          <a:xfrm>
            <a:off x="4100884" y="864706"/>
            <a:ext cx="1371602" cy="470762"/>
          </a:xfrm>
          <a:custGeom>
            <a:avLst/>
            <a:gdLst>
              <a:gd name="connsiteX0" fmla="*/ 683812 w 683812"/>
              <a:gd name="connsiteY0" fmla="*/ 0 h 627682"/>
              <a:gd name="connsiteX1" fmla="*/ 190831 w 683812"/>
              <a:gd name="connsiteY1" fmla="*/ 166977 h 627682"/>
              <a:gd name="connsiteX2" fmla="*/ 143124 w 683812"/>
              <a:gd name="connsiteY2" fmla="*/ 620202 h 627682"/>
              <a:gd name="connsiteX3" fmla="*/ 310101 w 683812"/>
              <a:gd name="connsiteY3" fmla="*/ 461176 h 627682"/>
              <a:gd name="connsiteX4" fmla="*/ 135172 w 683812"/>
              <a:gd name="connsiteY4" fmla="*/ 620202 h 627682"/>
              <a:gd name="connsiteX5" fmla="*/ 0 w 683812"/>
              <a:gd name="connsiteY5" fmla="*/ 508883 h 62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812" h="627682">
                <a:moveTo>
                  <a:pt x="683812" y="0"/>
                </a:moveTo>
                <a:cubicBezTo>
                  <a:pt x="482379" y="31805"/>
                  <a:pt x="280946" y="63610"/>
                  <a:pt x="190831" y="166977"/>
                </a:cubicBezTo>
                <a:cubicBezTo>
                  <a:pt x="100716" y="270344"/>
                  <a:pt x="123246" y="571169"/>
                  <a:pt x="143124" y="620202"/>
                </a:cubicBezTo>
                <a:cubicBezTo>
                  <a:pt x="163002" y="669235"/>
                  <a:pt x="311426" y="461176"/>
                  <a:pt x="310101" y="461176"/>
                </a:cubicBezTo>
                <a:cubicBezTo>
                  <a:pt x="308776" y="461176"/>
                  <a:pt x="186856" y="612251"/>
                  <a:pt x="135172" y="620202"/>
                </a:cubicBezTo>
                <a:cubicBezTo>
                  <a:pt x="83488" y="628153"/>
                  <a:pt x="41744" y="568518"/>
                  <a:pt x="0" y="5088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p:cNvSpPr/>
          <p:nvPr/>
        </p:nvSpPr>
        <p:spPr>
          <a:xfrm>
            <a:off x="3396606" y="1323893"/>
            <a:ext cx="1635526" cy="318534"/>
          </a:xfrm>
          <a:custGeom>
            <a:avLst/>
            <a:gdLst>
              <a:gd name="connsiteX0" fmla="*/ 215470 w 2180701"/>
              <a:gd name="connsiteY0" fmla="*/ 0 h 424712"/>
              <a:gd name="connsiteX1" fmla="*/ 56444 w 2180701"/>
              <a:gd name="connsiteY1" fmla="*/ 135172 h 424712"/>
              <a:gd name="connsiteX2" fmla="*/ 183665 w 2180701"/>
              <a:gd name="connsiteY2" fmla="*/ 357808 h 424712"/>
              <a:gd name="connsiteX3" fmla="*/ 1932952 w 2180701"/>
              <a:gd name="connsiteY3" fmla="*/ 413467 h 424712"/>
              <a:gd name="connsiteX4" fmla="*/ 2123783 w 2180701"/>
              <a:gd name="connsiteY4" fmla="*/ 166977 h 424712"/>
              <a:gd name="connsiteX5" fmla="*/ 1503582 w 2180701"/>
              <a:gd name="connsiteY5" fmla="*/ 15902 h 424712"/>
              <a:gd name="connsiteX6" fmla="*/ 247275 w 2180701"/>
              <a:gd name="connsiteY6" fmla="*/ 111318 h 4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0701" h="424712">
                <a:moveTo>
                  <a:pt x="215470" y="0"/>
                </a:moveTo>
                <a:cubicBezTo>
                  <a:pt x="138607" y="37768"/>
                  <a:pt x="61745" y="75537"/>
                  <a:pt x="56444" y="135172"/>
                </a:cubicBezTo>
                <a:cubicBezTo>
                  <a:pt x="51143" y="194807"/>
                  <a:pt x="-129086" y="311425"/>
                  <a:pt x="183665" y="357808"/>
                </a:cubicBezTo>
                <a:cubicBezTo>
                  <a:pt x="496416" y="404191"/>
                  <a:pt x="1609599" y="445272"/>
                  <a:pt x="1932952" y="413467"/>
                </a:cubicBezTo>
                <a:cubicBezTo>
                  <a:pt x="2256305" y="381662"/>
                  <a:pt x="2195345" y="233238"/>
                  <a:pt x="2123783" y="166977"/>
                </a:cubicBezTo>
                <a:cubicBezTo>
                  <a:pt x="2052221" y="100716"/>
                  <a:pt x="1816333" y="25178"/>
                  <a:pt x="1503582" y="15902"/>
                </a:cubicBezTo>
                <a:cubicBezTo>
                  <a:pt x="1190831" y="6626"/>
                  <a:pt x="719053" y="58972"/>
                  <a:pt x="247275" y="1113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rot="21386986">
            <a:off x="4665066" y="3256538"/>
            <a:ext cx="3196424" cy="1131079"/>
          </a:xfrm>
          <a:prstGeom prst="rect">
            <a:avLst/>
          </a:prstGeom>
          <a:noFill/>
        </p:spPr>
        <p:txBody>
          <a:bodyPr wrap="square" rtlCol="0">
            <a:spAutoFit/>
          </a:bodyPr>
          <a:lstStyle/>
          <a:p>
            <a:r>
              <a:rPr lang="en-US" sz="1350">
                <a:latin typeface="AhnbergHand" charset="0"/>
                <a:ea typeface="AhnbergHand" charset="0"/>
                <a:cs typeface="AhnbergHand" charset="0"/>
              </a:rPr>
              <a:t>Yes, I’m asking Google’s public</a:t>
            </a:r>
          </a:p>
          <a:p>
            <a:r>
              <a:rPr lang="en-US" sz="1350">
                <a:latin typeface="AhnbergHand" charset="0"/>
                <a:ea typeface="AhnbergHand" charset="0"/>
                <a:cs typeface="AhnbergHand" charset="0"/>
              </a:rPr>
              <a:t>DNS resolver service over IPv4, and getting Googles PDNS to query the authoritative server over IPv6</a:t>
            </a:r>
          </a:p>
        </p:txBody>
      </p:sp>
      <p:sp>
        <p:nvSpPr>
          <p:cNvPr id="6" name="Freeform 5"/>
          <p:cNvSpPr/>
          <p:nvPr/>
        </p:nvSpPr>
        <p:spPr>
          <a:xfrm>
            <a:off x="5525055" y="1609530"/>
            <a:ext cx="317167" cy="1616713"/>
          </a:xfrm>
          <a:custGeom>
            <a:avLst/>
            <a:gdLst>
              <a:gd name="connsiteX0" fmla="*/ 422889 w 422889"/>
              <a:gd name="connsiteY0" fmla="*/ 2155617 h 2155617"/>
              <a:gd name="connsiteX1" fmla="*/ 279765 w 422889"/>
              <a:gd name="connsiteY1" fmla="*/ 1312778 h 2155617"/>
              <a:gd name="connsiteX2" fmla="*/ 57129 w 422889"/>
              <a:gd name="connsiteY2" fmla="*/ 128034 h 2155617"/>
              <a:gd name="connsiteX3" fmla="*/ 1470 w 422889"/>
              <a:gd name="connsiteY3" fmla="*/ 183693 h 2155617"/>
              <a:gd name="connsiteX4" fmla="*/ 25324 w 422889"/>
              <a:gd name="connsiteY4" fmla="*/ 813 h 2155617"/>
              <a:gd name="connsiteX5" fmla="*/ 120739 w 422889"/>
              <a:gd name="connsiteY5" fmla="*/ 112131 h 215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889" h="2155617">
                <a:moveTo>
                  <a:pt x="422889" y="2155617"/>
                </a:moveTo>
                <a:cubicBezTo>
                  <a:pt x="381807" y="1903162"/>
                  <a:pt x="340725" y="1650708"/>
                  <a:pt x="279765" y="1312778"/>
                </a:cubicBezTo>
                <a:cubicBezTo>
                  <a:pt x="218805" y="974847"/>
                  <a:pt x="103512" y="316215"/>
                  <a:pt x="57129" y="128034"/>
                </a:cubicBezTo>
                <a:cubicBezTo>
                  <a:pt x="10746" y="-60147"/>
                  <a:pt x="6771" y="204896"/>
                  <a:pt x="1470" y="183693"/>
                </a:cubicBezTo>
                <a:cubicBezTo>
                  <a:pt x="-3831" y="162490"/>
                  <a:pt x="5446" y="12740"/>
                  <a:pt x="25324" y="813"/>
                </a:cubicBezTo>
                <a:cubicBezTo>
                  <a:pt x="45202" y="-11114"/>
                  <a:pt x="120739" y="112131"/>
                  <a:pt x="120739" y="11213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rot="21386986">
            <a:off x="4213691" y="2628590"/>
            <a:ext cx="1041204" cy="300082"/>
          </a:xfrm>
          <a:prstGeom prst="rect">
            <a:avLst/>
          </a:prstGeom>
          <a:noFill/>
        </p:spPr>
        <p:txBody>
          <a:bodyPr wrap="square" rtlCol="0">
            <a:spAutoFit/>
          </a:bodyPr>
          <a:lstStyle/>
          <a:p>
            <a:r>
              <a:rPr lang="en-US" sz="1350">
                <a:solidFill>
                  <a:srgbClr val="FF0000"/>
                </a:solidFill>
                <a:latin typeface="AhnbergHand" charset="0"/>
                <a:ea typeface="AhnbergHand" charset="0"/>
                <a:cs typeface="AhnbergHand" charset="0"/>
              </a:rPr>
              <a:t>Oops!</a:t>
            </a:r>
          </a:p>
        </p:txBody>
      </p:sp>
    </p:spTree>
    <p:extLst>
      <p:ext uri="{BB962C8B-B14F-4D97-AF65-F5344CB8AC3E}">
        <p14:creationId xmlns:p14="http://schemas.microsoft.com/office/powerpoint/2010/main" val="1078205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solidFill>
                  <a:schemeClr val="accent4">
                    <a:lumMod val="50000"/>
                  </a:schemeClr>
                </a:solidFill>
                <a:latin typeface="Powderfinger Type" charset="0"/>
                <a:ea typeface="Powderfinger Type" charset="0"/>
                <a:cs typeface="Powderfinger Type" charset="0"/>
              </a:rPr>
              <a:t>What </a:t>
            </a:r>
            <a:r>
              <a:rPr lang="en-US" sz="3600" smtClean="0">
                <a:solidFill>
                  <a:schemeClr val="accent4">
                    <a:lumMod val="50000"/>
                  </a:schemeClr>
                </a:solidFill>
                <a:latin typeface="Powderfinger Type" charset="0"/>
                <a:ea typeface="Powderfinger Type" charset="0"/>
                <a:cs typeface="Powderfinger Type" charset="0"/>
              </a:rPr>
              <a:t>can happen </a:t>
            </a:r>
            <a:r>
              <a:rPr lang="en-US" sz="3600">
                <a:solidFill>
                  <a:schemeClr val="accent4">
                    <a:lumMod val="50000"/>
                  </a:schemeClr>
                </a:solidFill>
                <a:latin typeface="Powderfinger Type" charset="0"/>
                <a:ea typeface="Powderfinger Type" charset="0"/>
                <a:cs typeface="Powderfinger Type" charset="0"/>
              </a:rPr>
              <a:t>to a “large” DNS response?</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a:xfrm>
            <a:off x="1614487" y="1369219"/>
            <a:ext cx="9648536" cy="3263504"/>
          </a:xfrm>
        </p:spPr>
        <p:txBody>
          <a:bodyPr>
            <a:noAutofit/>
          </a:bodyPr>
          <a:lstStyle/>
          <a:p>
            <a:pPr marL="0" indent="0">
              <a:spcBef>
                <a:spcPts val="0"/>
              </a:spcBef>
              <a:buNone/>
            </a:pPr>
            <a:r>
              <a:rPr lang="mr-IN" sz="1050"/>
              <a:t>$ </a:t>
            </a:r>
            <a:r>
              <a:rPr lang="mr-IN" sz="1050" err="1"/>
              <a:t>dig</a:t>
            </a:r>
            <a:r>
              <a:rPr lang="mr-IN" sz="1050"/>
              <a:t> +</a:t>
            </a:r>
            <a:r>
              <a:rPr lang="mr-IN" sz="1050" err="1"/>
              <a:t>bufsize</a:t>
            </a:r>
            <a:r>
              <a:rPr lang="mr-IN" sz="1050"/>
              <a:t>=4096 +</a:t>
            </a:r>
            <a:r>
              <a:rPr lang="mr-IN" sz="1050" err="1"/>
              <a:t>dnssec</a:t>
            </a:r>
            <a:r>
              <a:rPr lang="mr-IN" sz="1050"/>
              <a:t> </a:t>
            </a:r>
            <a:r>
              <a:rPr lang="en-US" sz="1050" i="1"/>
              <a:t>question</a:t>
            </a:r>
            <a:r>
              <a:rPr lang="mr-IN" sz="1050"/>
              <a:t>.</a:t>
            </a:r>
            <a:r>
              <a:rPr lang="mr-IN" sz="1050" err="1"/>
              <a:t>dotnxdomain.net</a:t>
            </a:r>
            <a:r>
              <a:rPr lang="mr-IN" sz="1050"/>
              <a:t>. @8.8.8.8 </a:t>
            </a:r>
          </a:p>
          <a:p>
            <a:pPr marL="0" indent="0">
              <a:spcBef>
                <a:spcPts val="0"/>
              </a:spcBef>
              <a:buNone/>
            </a:pPr>
            <a:r>
              <a:rPr lang="mr-IN" sz="1050"/>
              <a:t/>
            </a:r>
            <a:br>
              <a:rPr lang="mr-IN" sz="1050"/>
            </a:br>
            <a:endParaRPr lang="mr-IN" sz="1050"/>
          </a:p>
          <a:p>
            <a:pPr marL="0" indent="0">
              <a:spcBef>
                <a:spcPts val="0"/>
              </a:spcBef>
              <a:buNone/>
            </a:pPr>
            <a:r>
              <a:rPr lang="mr-IN" sz="1050"/>
              <a:t>; &lt;&lt;&gt;&gt; </a:t>
            </a:r>
            <a:r>
              <a:rPr lang="mr-IN" sz="1050" err="1"/>
              <a:t>DiG</a:t>
            </a:r>
            <a:r>
              <a:rPr lang="mr-IN" sz="1050"/>
              <a:t> 9.9.5-9+deb8u10-Debian &lt;&lt;&gt;&gt; +</a:t>
            </a:r>
            <a:r>
              <a:rPr lang="mr-IN" sz="1050" err="1"/>
              <a:t>bufsize</a:t>
            </a:r>
            <a:r>
              <a:rPr lang="mr-IN" sz="1050"/>
              <a:t>=4096 +</a:t>
            </a:r>
            <a:r>
              <a:rPr lang="mr-IN" sz="1050" err="1"/>
              <a:t>dnssec</a:t>
            </a:r>
            <a:r>
              <a:rPr lang="mr-IN" sz="1050"/>
              <a:t> </a:t>
            </a:r>
            <a:r>
              <a:rPr lang="en-US" sz="1050" i="1"/>
              <a:t>question</a:t>
            </a:r>
            <a:r>
              <a:rPr lang="mr-IN" sz="1050"/>
              <a:t>.</a:t>
            </a:r>
            <a:r>
              <a:rPr lang="mr-IN" sz="1050" err="1"/>
              <a:t>dotnxdomain.net</a:t>
            </a:r>
            <a:r>
              <a:rPr lang="mr-IN" sz="1050"/>
              <a:t>. @8.8.8.8 </a:t>
            </a:r>
          </a:p>
          <a:p>
            <a:pPr marL="0" indent="0">
              <a:spcBef>
                <a:spcPts val="0"/>
              </a:spcBef>
              <a:buNone/>
            </a:pPr>
            <a:r>
              <a:rPr lang="mr-IN" sz="1050"/>
              <a:t>;; </a:t>
            </a:r>
            <a:r>
              <a:rPr lang="mr-IN" sz="1050" err="1"/>
              <a:t>global</a:t>
            </a:r>
            <a:r>
              <a:rPr lang="mr-IN" sz="1050"/>
              <a:t> </a:t>
            </a:r>
            <a:r>
              <a:rPr lang="mr-IN" sz="1050" err="1"/>
              <a:t>options</a:t>
            </a:r>
            <a:r>
              <a:rPr lang="mr-IN" sz="1050"/>
              <a:t>: +</a:t>
            </a:r>
            <a:r>
              <a:rPr lang="mr-IN" sz="1050" err="1"/>
              <a:t>cmd</a:t>
            </a:r>
            <a:r>
              <a:rPr lang="mr-IN" sz="1050"/>
              <a:t> </a:t>
            </a:r>
          </a:p>
          <a:p>
            <a:pPr marL="0" indent="0">
              <a:spcBef>
                <a:spcPts val="0"/>
              </a:spcBef>
              <a:buNone/>
            </a:pPr>
            <a:r>
              <a:rPr lang="mr-IN" sz="1050"/>
              <a:t>;; </a:t>
            </a:r>
            <a:r>
              <a:rPr lang="mr-IN" sz="1050" err="1"/>
              <a:t>Got</a:t>
            </a:r>
            <a:r>
              <a:rPr lang="mr-IN" sz="1050"/>
              <a:t> </a:t>
            </a:r>
            <a:r>
              <a:rPr lang="mr-IN" sz="1050" err="1"/>
              <a:t>answer</a:t>
            </a:r>
            <a:r>
              <a:rPr lang="mr-IN" sz="1050"/>
              <a:t>: </a:t>
            </a:r>
          </a:p>
          <a:p>
            <a:pPr marL="0" indent="0">
              <a:spcBef>
                <a:spcPts val="0"/>
              </a:spcBef>
              <a:buNone/>
            </a:pPr>
            <a:r>
              <a:rPr lang="mr-IN" sz="1050"/>
              <a:t>;; -&gt;&gt;HEADER&lt;&lt;- </a:t>
            </a:r>
            <a:r>
              <a:rPr lang="mr-IN" sz="1050" err="1"/>
              <a:t>opcode</a:t>
            </a:r>
            <a:r>
              <a:rPr lang="mr-IN" sz="1050"/>
              <a:t>: QUERY, </a:t>
            </a:r>
            <a:r>
              <a:rPr lang="mr-IN" sz="1050" err="1"/>
              <a:t>status</a:t>
            </a:r>
            <a:r>
              <a:rPr lang="mr-IN" sz="1050"/>
              <a:t>: SERVFAIL, </a:t>
            </a:r>
            <a:r>
              <a:rPr lang="mr-IN" sz="1050" err="1"/>
              <a:t>id</a:t>
            </a:r>
            <a:r>
              <a:rPr lang="mr-IN" sz="1050"/>
              <a:t>: 34058 </a:t>
            </a:r>
          </a:p>
          <a:p>
            <a:pPr marL="0" indent="0">
              <a:spcBef>
                <a:spcPts val="0"/>
              </a:spcBef>
              <a:buNone/>
            </a:pPr>
            <a:r>
              <a:rPr lang="mr-IN" sz="1050"/>
              <a:t>;; </a:t>
            </a:r>
            <a:r>
              <a:rPr lang="mr-IN" sz="1050" err="1"/>
              <a:t>flags</a:t>
            </a:r>
            <a:r>
              <a:rPr lang="mr-IN" sz="1050"/>
              <a:t>: </a:t>
            </a:r>
            <a:r>
              <a:rPr lang="mr-IN" sz="1050" err="1"/>
              <a:t>qr</a:t>
            </a:r>
            <a:r>
              <a:rPr lang="mr-IN" sz="1050"/>
              <a:t> </a:t>
            </a:r>
            <a:r>
              <a:rPr lang="mr-IN" sz="1050" err="1"/>
              <a:t>rd</a:t>
            </a:r>
            <a:r>
              <a:rPr lang="mr-IN" sz="1050"/>
              <a:t> </a:t>
            </a:r>
            <a:r>
              <a:rPr lang="mr-IN" sz="1050" err="1"/>
              <a:t>ra</a:t>
            </a:r>
            <a:r>
              <a:rPr lang="mr-IN" sz="1050"/>
              <a:t>; QUERY: 1, ANSWER: 0, AUTHORITY: 0, ADDITIONAL: 1 </a:t>
            </a:r>
          </a:p>
          <a:p>
            <a:pPr marL="0" indent="0">
              <a:spcBef>
                <a:spcPts val="0"/>
              </a:spcBef>
              <a:buNone/>
            </a:pPr>
            <a:r>
              <a:rPr lang="mr-IN" sz="1050"/>
              <a:t/>
            </a:r>
            <a:br>
              <a:rPr lang="mr-IN" sz="1050"/>
            </a:br>
            <a:endParaRPr lang="mr-IN" sz="1050"/>
          </a:p>
          <a:p>
            <a:pPr marL="0" indent="0">
              <a:spcBef>
                <a:spcPts val="0"/>
              </a:spcBef>
              <a:buNone/>
            </a:pPr>
            <a:r>
              <a:rPr lang="mr-IN" sz="1050"/>
              <a:t>;; OPT PSEUDOSECTION: </a:t>
            </a:r>
          </a:p>
          <a:p>
            <a:pPr marL="0" indent="0">
              <a:spcBef>
                <a:spcPts val="0"/>
              </a:spcBef>
              <a:buNone/>
            </a:pPr>
            <a:r>
              <a:rPr lang="mr-IN" sz="1050"/>
              <a:t>; EDNS: </a:t>
            </a:r>
            <a:r>
              <a:rPr lang="mr-IN" sz="1050" err="1"/>
              <a:t>version</a:t>
            </a:r>
            <a:r>
              <a:rPr lang="mr-IN" sz="1050"/>
              <a:t>: 0, </a:t>
            </a:r>
            <a:r>
              <a:rPr lang="mr-IN" sz="1050" err="1"/>
              <a:t>flags</a:t>
            </a:r>
            <a:r>
              <a:rPr lang="mr-IN" sz="1050"/>
              <a:t>: </a:t>
            </a:r>
            <a:r>
              <a:rPr lang="mr-IN" sz="1050" err="1"/>
              <a:t>do</a:t>
            </a:r>
            <a:r>
              <a:rPr lang="mr-IN" sz="1050"/>
              <a:t>; </a:t>
            </a:r>
            <a:r>
              <a:rPr lang="mr-IN" sz="1050" err="1"/>
              <a:t>udp</a:t>
            </a:r>
            <a:r>
              <a:rPr lang="mr-IN" sz="1050"/>
              <a:t>: 512 </a:t>
            </a:r>
          </a:p>
          <a:p>
            <a:pPr marL="0" indent="0">
              <a:spcBef>
                <a:spcPts val="0"/>
              </a:spcBef>
              <a:buNone/>
            </a:pPr>
            <a:r>
              <a:rPr lang="mr-IN" sz="1050"/>
              <a:t>;; QUESTION SECTION: </a:t>
            </a:r>
          </a:p>
          <a:p>
            <a:pPr marL="0" indent="0">
              <a:spcBef>
                <a:spcPts val="0"/>
              </a:spcBef>
              <a:buNone/>
            </a:pPr>
            <a:r>
              <a:rPr lang="mr-IN" sz="1050"/>
              <a:t>;</a:t>
            </a:r>
            <a:r>
              <a:rPr lang="en-US" sz="1050" i="1"/>
              <a:t>question</a:t>
            </a:r>
            <a:r>
              <a:rPr lang="mr-IN" sz="1050"/>
              <a:t>.ap2.dotnxdomain.net. IN    </a:t>
            </a:r>
            <a:r>
              <a:rPr lang="mr-IN" sz="1050" err="1"/>
              <a:t>A</a:t>
            </a:r>
            <a:r>
              <a:rPr lang="mr-IN" sz="1050"/>
              <a:t> </a:t>
            </a:r>
          </a:p>
          <a:p>
            <a:pPr marL="0" indent="0">
              <a:spcBef>
                <a:spcPts val="0"/>
              </a:spcBef>
              <a:buNone/>
            </a:pPr>
            <a:r>
              <a:rPr lang="mr-IN" sz="1050"/>
              <a:t/>
            </a:r>
            <a:br>
              <a:rPr lang="mr-IN" sz="1050"/>
            </a:br>
            <a:endParaRPr lang="mr-IN" sz="1050"/>
          </a:p>
          <a:p>
            <a:pPr marL="0" indent="0">
              <a:spcBef>
                <a:spcPts val="0"/>
              </a:spcBef>
              <a:buNone/>
            </a:pPr>
            <a:r>
              <a:rPr lang="mr-IN" sz="1050"/>
              <a:t>;; </a:t>
            </a:r>
            <a:r>
              <a:rPr lang="mr-IN" sz="1050" err="1"/>
              <a:t>Query</a:t>
            </a:r>
            <a:r>
              <a:rPr lang="mr-IN" sz="1050"/>
              <a:t> </a:t>
            </a:r>
            <a:r>
              <a:rPr lang="mr-IN" sz="1050" err="1"/>
              <a:t>time</a:t>
            </a:r>
            <a:r>
              <a:rPr lang="mr-IN" sz="1050"/>
              <a:t>: 3477 </a:t>
            </a:r>
            <a:r>
              <a:rPr lang="mr-IN" sz="1050" err="1"/>
              <a:t>msec</a:t>
            </a:r>
            <a:r>
              <a:rPr lang="mr-IN" sz="1050"/>
              <a:t> </a:t>
            </a:r>
          </a:p>
          <a:p>
            <a:pPr marL="0" indent="0">
              <a:spcBef>
                <a:spcPts val="0"/>
              </a:spcBef>
              <a:buNone/>
            </a:pPr>
            <a:r>
              <a:rPr lang="mr-IN" sz="1050"/>
              <a:t>;; SERVER: 8.8.8.8#53(8.8.8.8) </a:t>
            </a:r>
          </a:p>
          <a:p>
            <a:pPr marL="0" indent="0">
              <a:spcBef>
                <a:spcPts val="0"/>
              </a:spcBef>
              <a:buNone/>
            </a:pPr>
            <a:r>
              <a:rPr lang="mr-IN" sz="1050"/>
              <a:t>;; WHEN: </a:t>
            </a:r>
            <a:r>
              <a:rPr lang="mr-IN" sz="1050" err="1"/>
              <a:t>Thu</a:t>
            </a:r>
            <a:r>
              <a:rPr lang="mr-IN" sz="1050"/>
              <a:t> </a:t>
            </a:r>
            <a:r>
              <a:rPr lang="mr-IN" sz="1050" err="1"/>
              <a:t>Jul</a:t>
            </a:r>
            <a:r>
              <a:rPr lang="mr-IN" sz="1050"/>
              <a:t> 06 04:57:41 UTC 2017 </a:t>
            </a:r>
          </a:p>
          <a:p>
            <a:pPr marL="0" indent="0">
              <a:spcBef>
                <a:spcPts val="0"/>
              </a:spcBef>
              <a:buNone/>
            </a:pPr>
            <a:r>
              <a:rPr lang="mr-IN" sz="1050"/>
              <a:t>;; MSG SIZE  </a:t>
            </a:r>
            <a:r>
              <a:rPr lang="mr-IN" sz="1050" err="1"/>
              <a:t>rcvd</a:t>
            </a:r>
            <a:r>
              <a:rPr lang="mr-IN" sz="1050"/>
              <a:t>: 104 </a:t>
            </a:r>
          </a:p>
        </p:txBody>
      </p:sp>
      <p:sp>
        <p:nvSpPr>
          <p:cNvPr id="4" name="Freeform 3"/>
          <p:cNvSpPr/>
          <p:nvPr/>
        </p:nvSpPr>
        <p:spPr>
          <a:xfrm>
            <a:off x="3367378" y="2045011"/>
            <a:ext cx="1488908" cy="541517"/>
          </a:xfrm>
          <a:custGeom>
            <a:avLst/>
            <a:gdLst>
              <a:gd name="connsiteX0" fmla="*/ 763325 w 1985211"/>
              <a:gd name="connsiteY0" fmla="*/ 143740 h 722023"/>
              <a:gd name="connsiteX1" fmla="*/ 159026 w 1985211"/>
              <a:gd name="connsiteY1" fmla="*/ 278912 h 722023"/>
              <a:gd name="connsiteX2" fmla="*/ 826935 w 1985211"/>
              <a:gd name="connsiteY2" fmla="*/ 565159 h 722023"/>
              <a:gd name="connsiteX3" fmla="*/ 1820848 w 1985211"/>
              <a:gd name="connsiteY3" fmla="*/ 700331 h 722023"/>
              <a:gd name="connsiteX4" fmla="*/ 1852653 w 1985211"/>
              <a:gd name="connsiteY4" fmla="*/ 111935 h 722023"/>
              <a:gd name="connsiteX5" fmla="*/ 516834 w 1985211"/>
              <a:gd name="connsiteY5" fmla="*/ 616 h 722023"/>
              <a:gd name="connsiteX6" fmla="*/ 0 w 1985211"/>
              <a:gd name="connsiteY6" fmla="*/ 64227 h 72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5211" h="722023">
                <a:moveTo>
                  <a:pt x="763325" y="143740"/>
                </a:moveTo>
                <a:cubicBezTo>
                  <a:pt x="455874" y="176208"/>
                  <a:pt x="148424" y="208676"/>
                  <a:pt x="159026" y="278912"/>
                </a:cubicBezTo>
                <a:cubicBezTo>
                  <a:pt x="169628" y="349149"/>
                  <a:pt x="549965" y="494923"/>
                  <a:pt x="826935" y="565159"/>
                </a:cubicBezTo>
                <a:cubicBezTo>
                  <a:pt x="1103905" y="635396"/>
                  <a:pt x="1649895" y="775868"/>
                  <a:pt x="1820848" y="700331"/>
                </a:cubicBezTo>
                <a:cubicBezTo>
                  <a:pt x="1991801" y="624794"/>
                  <a:pt x="2069989" y="228554"/>
                  <a:pt x="1852653" y="111935"/>
                </a:cubicBezTo>
                <a:cubicBezTo>
                  <a:pt x="1635317" y="-4684"/>
                  <a:pt x="825609" y="8567"/>
                  <a:pt x="516834" y="616"/>
                </a:cubicBezTo>
                <a:cubicBezTo>
                  <a:pt x="208059" y="-7335"/>
                  <a:pt x="0" y="64227"/>
                  <a:pt x="0" y="6422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4"/>
          <p:cNvSpPr/>
          <p:nvPr/>
        </p:nvSpPr>
        <p:spPr>
          <a:xfrm>
            <a:off x="4999891" y="1256999"/>
            <a:ext cx="788666" cy="459758"/>
          </a:xfrm>
          <a:custGeom>
            <a:avLst/>
            <a:gdLst>
              <a:gd name="connsiteX0" fmla="*/ 216658 w 1051554"/>
              <a:gd name="connsiteY0" fmla="*/ 446999 h 613010"/>
              <a:gd name="connsiteX1" fmla="*/ 288220 w 1051554"/>
              <a:gd name="connsiteY1" fmla="*/ 470853 h 613010"/>
              <a:gd name="connsiteX2" fmla="*/ 1003837 w 1051554"/>
              <a:gd name="connsiteY2" fmla="*/ 367486 h 613010"/>
              <a:gd name="connsiteX3" fmla="*/ 884568 w 1051554"/>
              <a:gd name="connsiteY3" fmla="*/ 152801 h 613010"/>
              <a:gd name="connsiteX4" fmla="*/ 73535 w 1051554"/>
              <a:gd name="connsiteY4" fmla="*/ 17629 h 613010"/>
              <a:gd name="connsiteX5" fmla="*/ 57632 w 1051554"/>
              <a:gd name="connsiteY5" fmla="*/ 558318 h 613010"/>
              <a:gd name="connsiteX6" fmla="*/ 248463 w 1051554"/>
              <a:gd name="connsiteY6" fmla="*/ 566269 h 6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554" h="613010">
                <a:moveTo>
                  <a:pt x="216658" y="446999"/>
                </a:moveTo>
                <a:cubicBezTo>
                  <a:pt x="186841" y="465552"/>
                  <a:pt x="157024" y="484105"/>
                  <a:pt x="288220" y="470853"/>
                </a:cubicBezTo>
                <a:cubicBezTo>
                  <a:pt x="419416" y="457601"/>
                  <a:pt x="904446" y="420495"/>
                  <a:pt x="1003837" y="367486"/>
                </a:cubicBezTo>
                <a:cubicBezTo>
                  <a:pt x="1103228" y="314477"/>
                  <a:pt x="1039618" y="211110"/>
                  <a:pt x="884568" y="152801"/>
                </a:cubicBezTo>
                <a:cubicBezTo>
                  <a:pt x="729518" y="94492"/>
                  <a:pt x="211358" y="-49957"/>
                  <a:pt x="73535" y="17629"/>
                </a:cubicBezTo>
                <a:cubicBezTo>
                  <a:pt x="-64288" y="85215"/>
                  <a:pt x="28477" y="466878"/>
                  <a:pt x="57632" y="558318"/>
                </a:cubicBezTo>
                <a:cubicBezTo>
                  <a:pt x="86787" y="649758"/>
                  <a:pt x="167625" y="608013"/>
                  <a:pt x="248463" y="56626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rot="887103">
            <a:off x="5484366" y="1115303"/>
            <a:ext cx="3196424" cy="507831"/>
          </a:xfrm>
          <a:prstGeom prst="rect">
            <a:avLst/>
          </a:prstGeom>
          <a:noFill/>
        </p:spPr>
        <p:txBody>
          <a:bodyPr wrap="square" rtlCol="0">
            <a:spAutoFit/>
          </a:bodyPr>
          <a:lstStyle/>
          <a:p>
            <a:r>
              <a:rPr lang="en-US" sz="1350">
                <a:latin typeface="AhnbergHand" charset="0"/>
                <a:ea typeface="AhnbergHand" charset="0"/>
                <a:cs typeface="AhnbergHand" charset="0"/>
              </a:rPr>
              <a:t>The only authoritative name server for this zone is via IPv6</a:t>
            </a:r>
          </a:p>
        </p:txBody>
      </p:sp>
      <p:sp>
        <p:nvSpPr>
          <p:cNvPr id="8" name="Freeform 7"/>
          <p:cNvSpPr/>
          <p:nvPr/>
        </p:nvSpPr>
        <p:spPr>
          <a:xfrm>
            <a:off x="4100884" y="864706"/>
            <a:ext cx="1371602" cy="470762"/>
          </a:xfrm>
          <a:custGeom>
            <a:avLst/>
            <a:gdLst>
              <a:gd name="connsiteX0" fmla="*/ 683812 w 683812"/>
              <a:gd name="connsiteY0" fmla="*/ 0 h 627682"/>
              <a:gd name="connsiteX1" fmla="*/ 190831 w 683812"/>
              <a:gd name="connsiteY1" fmla="*/ 166977 h 627682"/>
              <a:gd name="connsiteX2" fmla="*/ 143124 w 683812"/>
              <a:gd name="connsiteY2" fmla="*/ 620202 h 627682"/>
              <a:gd name="connsiteX3" fmla="*/ 310101 w 683812"/>
              <a:gd name="connsiteY3" fmla="*/ 461176 h 627682"/>
              <a:gd name="connsiteX4" fmla="*/ 135172 w 683812"/>
              <a:gd name="connsiteY4" fmla="*/ 620202 h 627682"/>
              <a:gd name="connsiteX5" fmla="*/ 0 w 683812"/>
              <a:gd name="connsiteY5" fmla="*/ 508883 h 62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812" h="627682">
                <a:moveTo>
                  <a:pt x="683812" y="0"/>
                </a:moveTo>
                <a:cubicBezTo>
                  <a:pt x="482379" y="31805"/>
                  <a:pt x="280946" y="63610"/>
                  <a:pt x="190831" y="166977"/>
                </a:cubicBezTo>
                <a:cubicBezTo>
                  <a:pt x="100716" y="270344"/>
                  <a:pt x="123246" y="571169"/>
                  <a:pt x="143124" y="620202"/>
                </a:cubicBezTo>
                <a:cubicBezTo>
                  <a:pt x="163002" y="669235"/>
                  <a:pt x="311426" y="461176"/>
                  <a:pt x="310101" y="461176"/>
                </a:cubicBezTo>
                <a:cubicBezTo>
                  <a:pt x="308776" y="461176"/>
                  <a:pt x="186856" y="612251"/>
                  <a:pt x="135172" y="620202"/>
                </a:cubicBezTo>
                <a:cubicBezTo>
                  <a:pt x="83488" y="628153"/>
                  <a:pt x="41744" y="568518"/>
                  <a:pt x="0" y="5088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p:cNvSpPr/>
          <p:nvPr/>
        </p:nvSpPr>
        <p:spPr>
          <a:xfrm>
            <a:off x="3396606" y="1323893"/>
            <a:ext cx="1635526" cy="318534"/>
          </a:xfrm>
          <a:custGeom>
            <a:avLst/>
            <a:gdLst>
              <a:gd name="connsiteX0" fmla="*/ 215470 w 2180701"/>
              <a:gd name="connsiteY0" fmla="*/ 0 h 424712"/>
              <a:gd name="connsiteX1" fmla="*/ 56444 w 2180701"/>
              <a:gd name="connsiteY1" fmla="*/ 135172 h 424712"/>
              <a:gd name="connsiteX2" fmla="*/ 183665 w 2180701"/>
              <a:gd name="connsiteY2" fmla="*/ 357808 h 424712"/>
              <a:gd name="connsiteX3" fmla="*/ 1932952 w 2180701"/>
              <a:gd name="connsiteY3" fmla="*/ 413467 h 424712"/>
              <a:gd name="connsiteX4" fmla="*/ 2123783 w 2180701"/>
              <a:gd name="connsiteY4" fmla="*/ 166977 h 424712"/>
              <a:gd name="connsiteX5" fmla="*/ 1503582 w 2180701"/>
              <a:gd name="connsiteY5" fmla="*/ 15902 h 424712"/>
              <a:gd name="connsiteX6" fmla="*/ 247275 w 2180701"/>
              <a:gd name="connsiteY6" fmla="*/ 111318 h 4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0701" h="424712">
                <a:moveTo>
                  <a:pt x="215470" y="0"/>
                </a:moveTo>
                <a:cubicBezTo>
                  <a:pt x="138607" y="37768"/>
                  <a:pt x="61745" y="75537"/>
                  <a:pt x="56444" y="135172"/>
                </a:cubicBezTo>
                <a:cubicBezTo>
                  <a:pt x="51143" y="194807"/>
                  <a:pt x="-129086" y="311425"/>
                  <a:pt x="183665" y="357808"/>
                </a:cubicBezTo>
                <a:cubicBezTo>
                  <a:pt x="496416" y="404191"/>
                  <a:pt x="1609599" y="445272"/>
                  <a:pt x="1932952" y="413467"/>
                </a:cubicBezTo>
                <a:cubicBezTo>
                  <a:pt x="2256305" y="381662"/>
                  <a:pt x="2195345" y="233238"/>
                  <a:pt x="2123783" y="166977"/>
                </a:cubicBezTo>
                <a:cubicBezTo>
                  <a:pt x="2052221" y="100716"/>
                  <a:pt x="1816333" y="25178"/>
                  <a:pt x="1503582" y="15902"/>
                </a:cubicBezTo>
                <a:cubicBezTo>
                  <a:pt x="1190831" y="6626"/>
                  <a:pt x="719053" y="58972"/>
                  <a:pt x="247275" y="1113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rot="21386986">
            <a:off x="4665066" y="3256538"/>
            <a:ext cx="3196424" cy="1131079"/>
          </a:xfrm>
          <a:prstGeom prst="rect">
            <a:avLst/>
          </a:prstGeom>
          <a:noFill/>
        </p:spPr>
        <p:txBody>
          <a:bodyPr wrap="square" rtlCol="0">
            <a:spAutoFit/>
          </a:bodyPr>
          <a:lstStyle/>
          <a:p>
            <a:r>
              <a:rPr lang="en-US" sz="1350">
                <a:latin typeface="AhnbergHand" charset="0"/>
                <a:ea typeface="AhnbergHand" charset="0"/>
                <a:cs typeface="AhnbergHand" charset="0"/>
              </a:rPr>
              <a:t>Yes, I’m asking Google’s public</a:t>
            </a:r>
          </a:p>
          <a:p>
            <a:r>
              <a:rPr lang="en-US" sz="1350">
                <a:latin typeface="AhnbergHand" charset="0"/>
                <a:ea typeface="AhnbergHand" charset="0"/>
                <a:cs typeface="AhnbergHand" charset="0"/>
              </a:rPr>
              <a:t>DNS resolver service over IPv4, and getting Googles PDNS to query the authoritative server over IPv6</a:t>
            </a:r>
          </a:p>
        </p:txBody>
      </p:sp>
      <p:sp>
        <p:nvSpPr>
          <p:cNvPr id="6" name="Freeform 5"/>
          <p:cNvSpPr/>
          <p:nvPr/>
        </p:nvSpPr>
        <p:spPr>
          <a:xfrm>
            <a:off x="5525055" y="1609530"/>
            <a:ext cx="317167" cy="1616713"/>
          </a:xfrm>
          <a:custGeom>
            <a:avLst/>
            <a:gdLst>
              <a:gd name="connsiteX0" fmla="*/ 422889 w 422889"/>
              <a:gd name="connsiteY0" fmla="*/ 2155617 h 2155617"/>
              <a:gd name="connsiteX1" fmla="*/ 279765 w 422889"/>
              <a:gd name="connsiteY1" fmla="*/ 1312778 h 2155617"/>
              <a:gd name="connsiteX2" fmla="*/ 57129 w 422889"/>
              <a:gd name="connsiteY2" fmla="*/ 128034 h 2155617"/>
              <a:gd name="connsiteX3" fmla="*/ 1470 w 422889"/>
              <a:gd name="connsiteY3" fmla="*/ 183693 h 2155617"/>
              <a:gd name="connsiteX4" fmla="*/ 25324 w 422889"/>
              <a:gd name="connsiteY4" fmla="*/ 813 h 2155617"/>
              <a:gd name="connsiteX5" fmla="*/ 120739 w 422889"/>
              <a:gd name="connsiteY5" fmla="*/ 112131 h 215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889" h="2155617">
                <a:moveTo>
                  <a:pt x="422889" y="2155617"/>
                </a:moveTo>
                <a:cubicBezTo>
                  <a:pt x="381807" y="1903162"/>
                  <a:pt x="340725" y="1650708"/>
                  <a:pt x="279765" y="1312778"/>
                </a:cubicBezTo>
                <a:cubicBezTo>
                  <a:pt x="218805" y="974847"/>
                  <a:pt x="103512" y="316215"/>
                  <a:pt x="57129" y="128034"/>
                </a:cubicBezTo>
                <a:cubicBezTo>
                  <a:pt x="10746" y="-60147"/>
                  <a:pt x="6771" y="204896"/>
                  <a:pt x="1470" y="183693"/>
                </a:cubicBezTo>
                <a:cubicBezTo>
                  <a:pt x="-3831" y="162490"/>
                  <a:pt x="5446" y="12740"/>
                  <a:pt x="25324" y="813"/>
                </a:cubicBezTo>
                <a:cubicBezTo>
                  <a:pt x="45202" y="-11114"/>
                  <a:pt x="120739" y="112131"/>
                  <a:pt x="120739" y="11213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rot="21386986">
            <a:off x="4213691" y="2628590"/>
            <a:ext cx="1041204" cy="300082"/>
          </a:xfrm>
          <a:prstGeom prst="rect">
            <a:avLst/>
          </a:prstGeom>
          <a:noFill/>
        </p:spPr>
        <p:txBody>
          <a:bodyPr wrap="square" rtlCol="0">
            <a:spAutoFit/>
          </a:bodyPr>
          <a:lstStyle/>
          <a:p>
            <a:r>
              <a:rPr lang="en-US" sz="1350">
                <a:solidFill>
                  <a:srgbClr val="FF0000"/>
                </a:solidFill>
                <a:latin typeface="AhnbergHand" charset="0"/>
                <a:ea typeface="AhnbergHand" charset="0"/>
                <a:cs typeface="AhnbergHand" charset="0"/>
              </a:rPr>
              <a:t>Oops!</a:t>
            </a:r>
          </a:p>
        </p:txBody>
      </p:sp>
      <p:sp>
        <p:nvSpPr>
          <p:cNvPr id="12" name="TextBox 11"/>
          <p:cNvSpPr txBox="1"/>
          <p:nvPr/>
        </p:nvSpPr>
        <p:spPr>
          <a:xfrm rot="20290048">
            <a:off x="1190044" y="2191960"/>
            <a:ext cx="6479728" cy="923330"/>
          </a:xfrm>
          <a:prstGeom prst="rect">
            <a:avLst/>
          </a:prstGeom>
          <a:solidFill>
            <a:srgbClr val="FFFFFF">
              <a:alpha val="90588"/>
            </a:srgbClr>
          </a:solidFill>
        </p:spPr>
        <p:txBody>
          <a:bodyPr wrap="square" rtlCol="0">
            <a:spAutoFit/>
          </a:bodyPr>
          <a:lstStyle/>
          <a:p>
            <a:r>
              <a:rPr lang="en-US" sz="1350" b="1">
                <a:latin typeface="AhnbergHand" charset="0"/>
                <a:ea typeface="AhnbergHand" charset="0"/>
                <a:cs typeface="AhnbergHand" charset="0"/>
              </a:rPr>
              <a:t>If the IPv6-only response from the authoritative name server to Google’s name server exceeds 1500 octets the Google resolver returns SERVFAIL, despite providing a large UDP Buffer size option to the authoritative name server </a:t>
            </a:r>
          </a:p>
        </p:txBody>
      </p:sp>
    </p:spTree>
    <p:extLst>
      <p:ext uri="{BB962C8B-B14F-4D97-AF65-F5344CB8AC3E}">
        <p14:creationId xmlns:p14="http://schemas.microsoft.com/office/powerpoint/2010/main" val="1708202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4">
                    <a:lumMod val="50000"/>
                  </a:schemeClr>
                </a:solidFill>
                <a:latin typeface="Powderfinger Type" charset="0"/>
                <a:ea typeface="Powderfinger Type" charset="0"/>
                <a:cs typeface="Powderfinger Type" charset="0"/>
              </a:rPr>
              <a:t>The DNS expects Fragmentation to just work!</a:t>
            </a:r>
            <a:endParaRPr lang="en-US" dirty="0">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a:xfrm>
            <a:off x="628649" y="1369219"/>
            <a:ext cx="8324519" cy="3263504"/>
          </a:xfrm>
        </p:spPr>
        <p:txBody>
          <a:bodyPr/>
          <a:lstStyle/>
          <a:p>
            <a:pPr marL="0" indent="0">
              <a:buNone/>
            </a:pPr>
            <a:r>
              <a:rPr lang="en-US" smtClean="0"/>
              <a:t>When a resolver offers </a:t>
            </a:r>
            <a:r>
              <a:rPr lang="en-US" b="1" smtClean="0"/>
              <a:t>no</a:t>
            </a:r>
            <a:r>
              <a:rPr lang="en-US" smtClean="0"/>
              <a:t> EDNS(0) UDP buffer size then the server offers a truncated UDP response no larger than 512 octet of DNS payload</a:t>
            </a:r>
            <a:endParaRPr lang="en-US"/>
          </a:p>
          <a:p>
            <a:pPr marL="342900" lvl="1" indent="0">
              <a:buNone/>
            </a:pPr>
            <a:r>
              <a:rPr lang="en-US" sz="2100"/>
              <a:t>The resolver should be capable of interpreting this truncated response as a signal to re-query using TCP </a:t>
            </a:r>
          </a:p>
        </p:txBody>
      </p:sp>
      <p:sp>
        <p:nvSpPr>
          <p:cNvPr id="4" name="Rectangle 3"/>
          <p:cNvSpPr/>
          <p:nvPr/>
        </p:nvSpPr>
        <p:spPr>
          <a:xfrm>
            <a:off x="628649" y="3305281"/>
            <a:ext cx="8249477" cy="1061829"/>
          </a:xfrm>
          <a:prstGeom prst="rect">
            <a:avLst/>
          </a:prstGeom>
        </p:spPr>
        <p:txBody>
          <a:bodyPr wrap="square">
            <a:spAutoFit/>
          </a:bodyPr>
          <a:lstStyle/>
          <a:p>
            <a:r>
              <a:rPr lang="en-US" sz="2100"/>
              <a:t>When </a:t>
            </a:r>
            <a:r>
              <a:rPr lang="en-US" sz="2100" smtClean="0"/>
              <a:t>a resolver offers </a:t>
            </a:r>
            <a:r>
              <a:rPr lang="en-US" sz="2100"/>
              <a:t>a large </a:t>
            </a:r>
            <a:r>
              <a:rPr lang="en-US" sz="2100" smtClean="0"/>
              <a:t>EDNS(0) UDP </a:t>
            </a:r>
            <a:r>
              <a:rPr lang="en-US" sz="2100"/>
              <a:t>buffer size </a:t>
            </a:r>
            <a:r>
              <a:rPr lang="en-US" sz="2100" smtClean="0"/>
              <a:t>then </a:t>
            </a:r>
            <a:r>
              <a:rPr lang="en-US" sz="2100"/>
              <a:t>this denotes a capability of the resolver to process a large response </a:t>
            </a:r>
            <a:r>
              <a:rPr lang="mr-IN" sz="2100"/>
              <a:t>–</a:t>
            </a:r>
            <a:r>
              <a:rPr lang="en-US" sz="2100"/>
              <a:t> the server may then send a large UDP </a:t>
            </a:r>
            <a:r>
              <a:rPr lang="en-US" sz="2100" smtClean="0"/>
              <a:t>response, </a:t>
            </a:r>
            <a:r>
              <a:rPr lang="en-US" sz="2100"/>
              <a:t>which may involve UDP fragmentation</a:t>
            </a:r>
          </a:p>
        </p:txBody>
      </p:sp>
    </p:spTree>
    <p:extLst>
      <p:ext uri="{BB962C8B-B14F-4D97-AF65-F5344CB8AC3E}">
        <p14:creationId xmlns:p14="http://schemas.microsoft.com/office/powerpoint/2010/main" val="484924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accent4">
                    <a:lumMod val="50000"/>
                  </a:schemeClr>
                </a:solidFill>
                <a:latin typeface="Powderfinger Type" charset="0"/>
                <a:ea typeface="Powderfinger Type" charset="0"/>
                <a:cs typeface="Powderfinger Type" charset="0"/>
              </a:rPr>
              <a:t>However</a:t>
            </a:r>
            <a:r>
              <a:rPr lang="mr-IN" dirty="0" smtClean="0">
                <a:solidFill>
                  <a:schemeClr val="accent4">
                    <a:lumMod val="50000"/>
                  </a:schemeClr>
                </a:solidFill>
                <a:latin typeface="Powderfinger Type" charset="0"/>
                <a:ea typeface="Powderfinger Type" charset="0"/>
                <a:cs typeface="Powderfinger Type" charset="0"/>
              </a:rPr>
              <a:t>…</a:t>
            </a:r>
            <a:endParaRPr lang="en-US" dirty="0">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pPr marL="0" indent="0">
              <a:buNone/>
            </a:pPr>
            <a:r>
              <a:rPr lang="en-US" smtClean="0"/>
              <a:t>UDP Fragmentation has its problems</a:t>
            </a:r>
          </a:p>
          <a:p>
            <a:pPr lvl="1"/>
            <a:r>
              <a:rPr lang="en-US" smtClean="0"/>
              <a:t>UDP trailing fragments in IPv4 and IPv6 may encounter fragment filtering rules on firewalls in front of resolvers</a:t>
            </a:r>
          </a:p>
        </p:txBody>
      </p:sp>
    </p:spTree>
    <p:extLst>
      <p:ext uri="{BB962C8B-B14F-4D97-AF65-F5344CB8AC3E}">
        <p14:creationId xmlns:p14="http://schemas.microsoft.com/office/powerpoint/2010/main" val="1603778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50000"/>
                  </a:schemeClr>
                </a:solidFill>
                <a:latin typeface="Powderfinger Type" charset="0"/>
                <a:ea typeface="Powderfinger Type" charset="0"/>
                <a:cs typeface="Powderfinger Type" charset="0"/>
              </a:rPr>
              <a:t>However</a:t>
            </a:r>
            <a:r>
              <a:rPr lang="mr-IN" dirty="0" smtClean="0">
                <a:latin typeface="Powderfinger Type" charset="0"/>
                <a:ea typeface="Powderfinger Type" charset="0"/>
                <a:cs typeface="Powderfinger Type" charset="0"/>
              </a:rPr>
              <a:t>…</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pPr marL="0" indent="0">
              <a:buNone/>
            </a:pPr>
            <a:r>
              <a:rPr lang="en-US" dirty="0" smtClean="0"/>
              <a:t>UDP Fragmentation has its problems</a:t>
            </a:r>
          </a:p>
          <a:p>
            <a:pPr lvl="1"/>
            <a:r>
              <a:rPr lang="en-US" sz="1500" dirty="0">
                <a:solidFill>
                  <a:schemeClr val="bg1">
                    <a:lumMod val="65000"/>
                  </a:schemeClr>
                </a:solidFill>
              </a:rPr>
              <a:t>UDP trailing fragments in IPv4 and IPv6 may encounter fragment filtering rules on firewalls in front of resolvers</a:t>
            </a:r>
          </a:p>
          <a:p>
            <a:pPr lvl="1"/>
            <a:endParaRPr lang="en-US" sz="825" dirty="0">
              <a:solidFill>
                <a:schemeClr val="bg1">
                  <a:lumMod val="65000"/>
                </a:schemeClr>
              </a:solidFill>
            </a:endParaRPr>
          </a:p>
          <a:p>
            <a:pPr lvl="1"/>
            <a:r>
              <a:rPr lang="en-US" dirty="0" smtClean="0"/>
              <a:t>Large UDP packets in IPv6 may encounter path MTU mismatch problems, and the ICMP6 Packet Too Big diagnostic message may be filtered.</a:t>
            </a:r>
          </a:p>
          <a:p>
            <a:pPr lvl="1"/>
            <a:r>
              <a:rPr lang="en-US" dirty="0"/>
              <a:t>Even if it is delivered, the host may not process the message due to the lack of verification of the authenticity of the ICMP6 message. </a:t>
            </a:r>
            <a:endParaRPr lang="en-US" dirty="0" smtClean="0"/>
          </a:p>
          <a:p>
            <a:pPr lvl="1"/>
            <a:r>
              <a:rPr lang="en-US" dirty="0" smtClean="0"/>
              <a:t>Because </a:t>
            </a:r>
            <a:r>
              <a:rPr lang="en-US" dirty="0"/>
              <a:t>the protocol is UDP, receipt of an ICMP6 message will not cause retransmission of a re-framed packet</a:t>
            </a:r>
            <a:r>
              <a:rPr lang="en-US" dirty="0" smtClean="0"/>
              <a:t>. </a:t>
            </a:r>
          </a:p>
        </p:txBody>
      </p:sp>
    </p:spTree>
    <p:extLst>
      <p:ext uri="{BB962C8B-B14F-4D97-AF65-F5344CB8AC3E}">
        <p14:creationId xmlns:p14="http://schemas.microsoft.com/office/powerpoint/2010/main" val="874573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accent4">
                    <a:lumMod val="50000"/>
                  </a:schemeClr>
                </a:solidFill>
                <a:latin typeface="Powderfinger Type" charset="0"/>
                <a:ea typeface="Powderfinger Type" charset="0"/>
                <a:cs typeface="Powderfinger Type" charset="0"/>
              </a:rPr>
              <a:t>However</a:t>
            </a:r>
            <a:r>
              <a:rPr lang="mr-IN" dirty="0" smtClean="0">
                <a:solidFill>
                  <a:schemeClr val="accent4">
                    <a:lumMod val="50000"/>
                  </a:schemeClr>
                </a:solidFill>
                <a:latin typeface="Powderfinger Type" charset="0"/>
                <a:ea typeface="Powderfinger Type" charset="0"/>
                <a:cs typeface="Powderfinger Type" charset="0"/>
              </a:rPr>
              <a:t>…</a:t>
            </a:r>
            <a:endParaRPr lang="en-US" dirty="0">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UDP Fragmentation has its problems</a:t>
            </a:r>
          </a:p>
          <a:p>
            <a:pPr lvl="1"/>
            <a:r>
              <a:rPr lang="en-US" sz="1950" dirty="0">
                <a:solidFill>
                  <a:schemeClr val="bg1">
                    <a:lumMod val="65000"/>
                  </a:schemeClr>
                </a:solidFill>
              </a:rPr>
              <a:t>UDP trailing fragments in IPv4 and IPv6 may encounter fragment filtering rules on firewalls in front of resolvers</a:t>
            </a:r>
          </a:p>
          <a:p>
            <a:pPr lvl="1"/>
            <a:endParaRPr lang="en-US" sz="1950" dirty="0">
              <a:solidFill>
                <a:schemeClr val="bg1">
                  <a:lumMod val="65000"/>
                </a:schemeClr>
              </a:solidFill>
            </a:endParaRPr>
          </a:p>
          <a:p>
            <a:pPr lvl="1"/>
            <a:r>
              <a:rPr lang="en-US" sz="1950" dirty="0">
                <a:solidFill>
                  <a:schemeClr val="bg1">
                    <a:lumMod val="65000"/>
                  </a:schemeClr>
                </a:solidFill>
              </a:rPr>
              <a:t>Large UDP packets in IPv6 may encounter path MTU mismatch problems, and the ICMP6 Packet Too Big diagnostic message may be filtered. </a:t>
            </a:r>
          </a:p>
          <a:p>
            <a:pPr lvl="1">
              <a:buClr>
                <a:schemeClr val="bg1"/>
              </a:buClr>
            </a:pPr>
            <a:r>
              <a:rPr lang="en-US" sz="1950" dirty="0">
                <a:solidFill>
                  <a:schemeClr val="bg1">
                    <a:lumMod val="65000"/>
                  </a:schemeClr>
                </a:solidFill>
              </a:rPr>
              <a:t>Even if it is delivered, the host may not process the message due to the lack of verification of the authenticity of the ICMP6 message. Because the protocol is UDP, receipt of an ICMP6 message will not cause retransmission of a re-framed packet.</a:t>
            </a:r>
          </a:p>
          <a:p>
            <a:pPr lvl="1">
              <a:buClr>
                <a:schemeClr val="bg1"/>
              </a:buClr>
            </a:pPr>
            <a:endParaRPr lang="en-US" dirty="0" smtClean="0">
              <a:solidFill>
                <a:schemeClr val="bg1">
                  <a:lumMod val="65000"/>
                </a:schemeClr>
              </a:solidFill>
            </a:endParaRPr>
          </a:p>
          <a:p>
            <a:pPr lvl="1">
              <a:buClr>
                <a:schemeClr val="tx1"/>
              </a:buClr>
            </a:pPr>
            <a:r>
              <a:rPr lang="en-US" dirty="0"/>
              <a:t>UDP fragments in IPv6 are implemented by Extension Headers. There is some evidence of deployment of IPv6 switching equipment that unilaterally discards IPv6 packets with extension </a:t>
            </a:r>
            <a:r>
              <a:rPr lang="en-US" dirty="0" smtClean="0"/>
              <a:t>headers</a:t>
            </a:r>
            <a:endParaRPr lang="en-US" dirty="0"/>
          </a:p>
          <a:p>
            <a:pPr lvl="1">
              <a:buClr>
                <a:schemeClr val="bg1"/>
              </a:buClr>
            </a:pPr>
            <a:endParaRPr lang="en-US" dirty="0" smtClean="0"/>
          </a:p>
        </p:txBody>
      </p:sp>
    </p:spTree>
    <p:extLst>
      <p:ext uri="{BB962C8B-B14F-4D97-AF65-F5344CB8AC3E}">
        <p14:creationId xmlns:p14="http://schemas.microsoft.com/office/powerpoint/2010/main" val="1477525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accent4">
                    <a:lumMod val="50000"/>
                  </a:schemeClr>
                </a:solidFill>
                <a:latin typeface="Powderfinger Type" charset="0"/>
                <a:ea typeface="Powderfinger Type" charset="0"/>
                <a:cs typeface="Powderfinger Type" charset="0"/>
              </a:rPr>
              <a:t>However</a:t>
            </a:r>
            <a:r>
              <a:rPr lang="mr-IN" dirty="0" smtClean="0">
                <a:solidFill>
                  <a:schemeClr val="accent4">
                    <a:lumMod val="50000"/>
                  </a:schemeClr>
                </a:solidFill>
                <a:latin typeface="Powderfinger Type" charset="0"/>
                <a:ea typeface="Powderfinger Type" charset="0"/>
                <a:cs typeface="Powderfinger Type" charset="0"/>
              </a:rPr>
              <a:t>…</a:t>
            </a:r>
            <a:endParaRPr lang="en-US" dirty="0">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r>
              <a:rPr lang="en-US" dirty="0" smtClean="0"/>
              <a:t>UDP Fragmentation has its problems</a:t>
            </a:r>
          </a:p>
          <a:p>
            <a:pPr lvl="1"/>
            <a:r>
              <a:rPr lang="en-US" sz="1200" dirty="0">
                <a:solidFill>
                  <a:schemeClr val="bg1">
                    <a:lumMod val="65000"/>
                  </a:schemeClr>
                </a:solidFill>
              </a:rPr>
              <a:t>UDP trailing fragments in IPv4 and IPv6 may encounter fragment filtering rules on firewalls in front of resolvers</a:t>
            </a:r>
          </a:p>
          <a:p>
            <a:pPr lvl="1"/>
            <a:r>
              <a:rPr lang="en-US" sz="1200" dirty="0">
                <a:solidFill>
                  <a:schemeClr val="bg1">
                    <a:lumMod val="65000"/>
                  </a:schemeClr>
                </a:solidFill>
              </a:rPr>
              <a:t>Large UDP packets in IPv6 may encounter path MTU mismatch problems, and the ICMP6 Packet Too Big diagnostic message may be filtered. </a:t>
            </a:r>
          </a:p>
          <a:p>
            <a:pPr lvl="1">
              <a:buClr>
                <a:schemeClr val="bg1"/>
              </a:buClr>
            </a:pPr>
            <a:r>
              <a:rPr lang="en-US" sz="1200" dirty="0">
                <a:solidFill>
                  <a:schemeClr val="bg1">
                    <a:lumMod val="65000"/>
                  </a:schemeClr>
                </a:solidFill>
              </a:rPr>
              <a:t>Even if it is delivered, the host may not process the message due to the lack of verification of the authenticity of the ICMP6 message. Because the protocol is UDP, receipt of an ICMP6 message will not cause retransmission of a re-framed packet.</a:t>
            </a:r>
          </a:p>
          <a:p>
            <a:pPr lvl="1">
              <a:buClr>
                <a:schemeClr val="bg1">
                  <a:lumMod val="65000"/>
                </a:schemeClr>
              </a:buClr>
            </a:pPr>
            <a:r>
              <a:rPr lang="en-US" sz="1200" dirty="0">
                <a:solidFill>
                  <a:schemeClr val="bg1">
                    <a:lumMod val="65000"/>
                  </a:schemeClr>
                </a:solidFill>
              </a:rPr>
              <a:t>UDP fragments in IPv6 are implemented by Extension Headers. There is some evidence of deployment of IPv6 switching equipment that unilaterally discards IPv6 packets with extension </a:t>
            </a:r>
            <a:r>
              <a:rPr lang="en-US" sz="1200" dirty="0" smtClean="0">
                <a:solidFill>
                  <a:schemeClr val="bg1">
                    <a:lumMod val="65000"/>
                  </a:schemeClr>
                </a:solidFill>
              </a:rPr>
              <a:t>headers</a:t>
            </a:r>
            <a:endParaRPr lang="en-US" sz="1200" dirty="0">
              <a:solidFill>
                <a:schemeClr val="bg1">
                  <a:lumMod val="65000"/>
                </a:schemeClr>
              </a:solidFill>
            </a:endParaRPr>
          </a:p>
          <a:p>
            <a:r>
              <a:rPr lang="en-US" dirty="0" smtClean="0"/>
              <a:t>DNS over TCP is not always available</a:t>
            </a:r>
          </a:p>
          <a:p>
            <a:pPr lvl="1"/>
            <a:r>
              <a:rPr lang="en-US" dirty="0" smtClean="0"/>
              <a:t>TCP over DNS may be blocked by firewall filtering rules even when the resolver re-queries using a smaller EDNS0 buffer size to generate a truncated response (*)</a:t>
            </a:r>
            <a:endParaRPr lang="en-US" dirty="0"/>
          </a:p>
          <a:p>
            <a:endParaRPr lang="en-US" dirty="0" smtClean="0"/>
          </a:p>
          <a:p>
            <a:pPr lvl="1"/>
            <a:endParaRPr lang="en-US" dirty="0"/>
          </a:p>
        </p:txBody>
      </p:sp>
      <p:sp>
        <p:nvSpPr>
          <p:cNvPr id="4" name="TextBox 3"/>
          <p:cNvSpPr txBox="1"/>
          <p:nvPr/>
        </p:nvSpPr>
        <p:spPr>
          <a:xfrm>
            <a:off x="4703197" y="4727061"/>
            <a:ext cx="3244799" cy="346249"/>
          </a:xfrm>
          <a:prstGeom prst="rect">
            <a:avLst/>
          </a:prstGeom>
          <a:noFill/>
        </p:spPr>
        <p:txBody>
          <a:bodyPr wrap="none" rtlCol="0">
            <a:spAutoFit/>
          </a:bodyPr>
          <a:lstStyle/>
          <a:p>
            <a:r>
              <a:rPr lang="en-US" sz="825"/>
              <a:t>* </a:t>
            </a:r>
            <a:r>
              <a:rPr lang="en-US" sz="825">
                <a:hlinkClick r:id="rId2"/>
              </a:rPr>
              <a:t>http://www.potaroo.net/presentations/2013-10-05-dns-protocol.pdf</a:t>
            </a:r>
            <a:endParaRPr lang="en-US" sz="825"/>
          </a:p>
          <a:p>
            <a:r>
              <a:rPr lang="en-US" sz="825"/>
              <a:t>DNS OARC, October 2013</a:t>
            </a:r>
          </a:p>
        </p:txBody>
      </p:sp>
    </p:spTree>
    <p:extLst>
      <p:ext uri="{BB962C8B-B14F-4D97-AF65-F5344CB8AC3E}">
        <p14:creationId xmlns:p14="http://schemas.microsoft.com/office/powerpoint/2010/main" val="1374274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8185"/>
            <a:ext cx="7886700" cy="994172"/>
          </a:xfrm>
        </p:spPr>
        <p:txBody>
          <a:bodyPr/>
          <a:lstStyle/>
          <a:p>
            <a:r>
              <a:rPr lang="en-US" dirty="0">
                <a:solidFill>
                  <a:schemeClr val="accent4">
                    <a:lumMod val="50000"/>
                  </a:schemeClr>
                </a:solidFill>
                <a:latin typeface="Powderfinger Type" charset="0"/>
                <a:ea typeface="Powderfinger Type" charset="0"/>
                <a:cs typeface="Powderfinger Type" charset="0"/>
              </a:rPr>
              <a:t>I</a:t>
            </a:r>
            <a:r>
              <a:rPr lang="en-US" dirty="0" smtClean="0">
                <a:solidFill>
                  <a:schemeClr val="accent4">
                    <a:lumMod val="50000"/>
                  </a:schemeClr>
                </a:solidFill>
                <a:latin typeface="Powderfinger Type" charset="0"/>
                <a:ea typeface="Powderfinger Type" charset="0"/>
                <a:cs typeface="Powderfinger Type" charset="0"/>
              </a:rPr>
              <a:t>Pv6 and Packet Fragmentation</a:t>
            </a:r>
            <a:endParaRPr lang="en-US" dirty="0">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lstStyle/>
          <a:p>
            <a:pPr marL="0" indent="0">
              <a:buNone/>
            </a:pPr>
            <a:r>
              <a:rPr lang="en-US" dirty="0" smtClean="0"/>
              <a:t>IPv6 made two major changes to IP’s handling of packet fragmentation:</a:t>
            </a:r>
          </a:p>
          <a:p>
            <a:r>
              <a:rPr lang="en-US" dirty="0" smtClean="0"/>
              <a:t>The fragmentation control header has been moved out of the IP header to become an </a:t>
            </a:r>
            <a:r>
              <a:rPr lang="en-US" b="1" dirty="0" smtClean="0"/>
              <a:t>extension header</a:t>
            </a:r>
            <a:endParaRPr lang="en-US" dirty="0" smtClean="0"/>
          </a:p>
          <a:p>
            <a:pPr lvl="1"/>
            <a:r>
              <a:rPr lang="en-US" dirty="0" smtClean="0"/>
              <a:t>In other words the UDP / TCP protocol header is pushed further into the packet and to find it you need to follow the header chain</a:t>
            </a:r>
          </a:p>
          <a:p>
            <a:r>
              <a:rPr lang="en-US" dirty="0" smtClean="0"/>
              <a:t>The IPv4 ‘Don’t Fragment’ bit is jammed </a:t>
            </a:r>
            <a:r>
              <a:rPr lang="en-US" b="1" dirty="0" smtClean="0"/>
              <a:t>on</a:t>
            </a:r>
            <a:r>
              <a:rPr lang="en-US" dirty="0" smtClean="0"/>
              <a:t> </a:t>
            </a:r>
          </a:p>
          <a:p>
            <a:pPr lvl="1"/>
            <a:r>
              <a:rPr lang="en-US" dirty="0" smtClean="0"/>
              <a:t>In the case of path MTU issues IPv6 routers should not perform fragmentation on the fly, but are required to pass an ICMPv6 PTB message back to the packet’s sender</a:t>
            </a:r>
            <a:endParaRPr lang="en-US" dirty="0"/>
          </a:p>
        </p:txBody>
      </p:sp>
    </p:spTree>
    <p:extLst>
      <p:ext uri="{BB962C8B-B14F-4D97-AF65-F5344CB8AC3E}">
        <p14:creationId xmlns:p14="http://schemas.microsoft.com/office/powerpoint/2010/main" val="1898940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50000"/>
                  </a:schemeClr>
                </a:solidFill>
                <a:latin typeface="Powderfinger Type" charset="0"/>
                <a:ea typeface="Powderfinger Type" charset="0"/>
                <a:cs typeface="Powderfinger Type" charset="0"/>
              </a:rPr>
              <a:t>TCP may not help the DNS here</a:t>
            </a:r>
            <a:endParaRPr lang="en-US" dirty="0">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r>
              <a:rPr lang="en-US" smtClean="0"/>
              <a:t>If the fragmented response is lost (firewalls having issues with trailing fragments, PMTU signal loss, or network switches discarding IPv6 packets with Extension Headers) then the client gets no response at all, which is a signal of server failure</a:t>
            </a:r>
          </a:p>
          <a:p>
            <a:r>
              <a:rPr lang="en-US" smtClean="0"/>
              <a:t>A non-responsive server may prompt a client to repeat the UDP query, which won’t help in this case. </a:t>
            </a:r>
          </a:p>
          <a:p>
            <a:r>
              <a:rPr lang="en-US" smtClean="0"/>
              <a:t>This repeated unresponsive </a:t>
            </a:r>
            <a:r>
              <a:rPr lang="en-US" err="1" smtClean="0"/>
              <a:t>behaviour</a:t>
            </a:r>
            <a:r>
              <a:rPr lang="en-US" smtClean="0"/>
              <a:t> is not necessarily an invitation to re-query using TCP unless the client persists and re-issues the query with a small (or no) EDNS(0) UDP Buffer size option</a:t>
            </a:r>
          </a:p>
        </p:txBody>
      </p:sp>
    </p:spTree>
    <p:extLst>
      <p:ext uri="{BB962C8B-B14F-4D97-AF65-F5344CB8AC3E}">
        <p14:creationId xmlns:p14="http://schemas.microsoft.com/office/powerpoint/2010/main" val="567089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solidFill>
                  <a:schemeClr val="accent4">
                    <a:lumMod val="50000"/>
                  </a:schemeClr>
                </a:solidFill>
                <a:latin typeface="Powderfinger Type" charset="0"/>
                <a:ea typeface="Powderfinger Type" charset="0"/>
                <a:cs typeface="Powderfinger Type" charset="0"/>
              </a:rPr>
              <a:t>Is this a problem for today’s IPv6 Internet?</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r>
              <a:rPr lang="en-US"/>
              <a:t>C</a:t>
            </a:r>
            <a:r>
              <a:rPr lang="en-US" smtClean="0"/>
              <a:t>an </a:t>
            </a:r>
            <a:r>
              <a:rPr lang="en-US"/>
              <a:t>we measure </a:t>
            </a:r>
            <a:r>
              <a:rPr lang="en-US" smtClean="0"/>
              <a:t>the extent to which users might be affected with this </a:t>
            </a:r>
            <a:r>
              <a:rPr lang="en-US"/>
              <a:t>scenario of large DNS responses, DNS resolvers and IPv6?</a:t>
            </a:r>
            <a:endParaRPr lang="en-US" smtClean="0"/>
          </a:p>
        </p:txBody>
      </p:sp>
    </p:spTree>
    <p:extLst>
      <p:ext uri="{BB962C8B-B14F-4D97-AF65-F5344CB8AC3E}">
        <p14:creationId xmlns:p14="http://schemas.microsoft.com/office/powerpoint/2010/main" val="819160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170" y="205363"/>
            <a:ext cx="6413935" cy="523220"/>
          </a:xfrm>
          <a:prstGeom prst="rect">
            <a:avLst/>
          </a:prstGeom>
          <a:noFill/>
        </p:spPr>
        <p:txBody>
          <a:bodyPr wrap="none" rtlCol="0">
            <a:spAutoFit/>
          </a:bodyPr>
          <a:lstStyle/>
          <a:p>
            <a:r>
              <a:rPr lang="en-US" sz="2800" dirty="0">
                <a:solidFill>
                  <a:schemeClr val="accent4">
                    <a:lumMod val="50000"/>
                  </a:schemeClr>
                </a:solidFill>
                <a:latin typeface="Powderfinger Type" charset="0"/>
                <a:ea typeface="Powderfinger Type" charset="0"/>
                <a:cs typeface="Powderfinger Type" charset="0"/>
              </a:rPr>
              <a:t>IPv6 Fragmentation </a:t>
            </a:r>
            <a:r>
              <a:rPr lang="en-US" sz="2800" dirty="0" smtClean="0">
                <a:solidFill>
                  <a:schemeClr val="accent4">
                    <a:lumMod val="50000"/>
                  </a:schemeClr>
                </a:solidFill>
                <a:latin typeface="Powderfinger Type" charset="0"/>
                <a:ea typeface="Powderfinger Type" charset="0"/>
                <a:cs typeface="Powderfinger Type" charset="0"/>
              </a:rPr>
              <a:t>Handling </a:t>
            </a:r>
            <a:endParaRPr lang="en-US" sz="2800" dirty="0">
              <a:solidFill>
                <a:schemeClr val="accent4">
                  <a:lumMod val="50000"/>
                </a:schemeClr>
              </a:solidFill>
              <a:latin typeface="Powderfinger Type" charset="0"/>
              <a:ea typeface="Powderfinger Type" charset="0"/>
              <a:cs typeface="Powderfinger Type" charset="0"/>
            </a:endParaRPr>
          </a:p>
        </p:txBody>
      </p:sp>
      <p:sp>
        <p:nvSpPr>
          <p:cNvPr id="3" name="TextBox 2"/>
          <p:cNvSpPr txBox="1"/>
          <p:nvPr/>
        </p:nvSpPr>
        <p:spPr>
          <a:xfrm>
            <a:off x="985963" y="869858"/>
            <a:ext cx="7189968" cy="3970318"/>
          </a:xfrm>
          <a:prstGeom prst="rect">
            <a:avLst/>
          </a:prstGeom>
          <a:noFill/>
        </p:spPr>
        <p:txBody>
          <a:bodyPr wrap="square" rtlCol="0">
            <a:spAutoFit/>
          </a:bodyPr>
          <a:lstStyle/>
          <a:p>
            <a:r>
              <a:rPr lang="en-US" dirty="0">
                <a:ea typeface="AhnbergHand" charset="0"/>
                <a:cs typeface="AhnbergHand" charset="0"/>
              </a:rPr>
              <a:t>There is a lot of “drop” </a:t>
            </a:r>
            <a:r>
              <a:rPr lang="en-US" dirty="0" err="1">
                <a:ea typeface="AhnbergHand" charset="0"/>
                <a:cs typeface="AhnbergHand" charset="0"/>
              </a:rPr>
              <a:t>behaviour</a:t>
            </a:r>
            <a:r>
              <a:rPr lang="en-US" dirty="0">
                <a:ea typeface="AhnbergHand" charset="0"/>
                <a:cs typeface="AhnbergHand" charset="0"/>
              </a:rPr>
              <a:t> in the Ipv6 Internet for Fragmentation Extension </a:t>
            </a:r>
            <a:r>
              <a:rPr lang="en-US" dirty="0" smtClean="0">
                <a:ea typeface="AhnbergHand" charset="0"/>
                <a:cs typeface="AhnbergHand" charset="0"/>
              </a:rPr>
              <a:t>headers</a:t>
            </a:r>
          </a:p>
          <a:p>
            <a:pPr lvl="1"/>
            <a:r>
              <a:rPr lang="en-US" dirty="0" smtClean="0">
                <a:ea typeface="AhnbergHand" charset="0"/>
                <a:cs typeface="AhnbergHand" charset="0"/>
              </a:rPr>
              <a:t>RFC7872 </a:t>
            </a:r>
            <a:r>
              <a:rPr lang="mr-IN" dirty="0">
                <a:ea typeface="AhnbergHand" charset="0"/>
                <a:cs typeface="AhnbergHand" charset="0"/>
              </a:rPr>
              <a:t>–</a:t>
            </a:r>
            <a:r>
              <a:rPr lang="en-US" dirty="0">
                <a:ea typeface="AhnbergHand" charset="0"/>
                <a:cs typeface="AhnbergHand" charset="0"/>
              </a:rPr>
              <a:t> recorded EH packet drop rates of 30% - 40</a:t>
            </a:r>
            <a:r>
              <a:rPr lang="en-US" dirty="0" smtClean="0">
                <a:ea typeface="AhnbergHand" charset="0"/>
                <a:cs typeface="AhnbergHand" charset="0"/>
              </a:rPr>
              <a:t>%</a:t>
            </a:r>
            <a:endParaRPr lang="en-US" dirty="0">
              <a:ea typeface="AhnbergHand" charset="0"/>
              <a:cs typeface="AhnbergHand" charset="0"/>
            </a:endParaRPr>
          </a:p>
          <a:p>
            <a:endParaRPr lang="en-US" dirty="0">
              <a:ea typeface="AhnbergHand" charset="0"/>
              <a:cs typeface="AhnbergHand" charset="0"/>
            </a:endParaRPr>
          </a:p>
          <a:p>
            <a:pPr lvl="1"/>
            <a:r>
              <a:rPr lang="en-US" dirty="0" smtClean="0">
                <a:ea typeface="AhnbergHand" charset="0"/>
                <a:cs typeface="AhnbergHand" charset="0"/>
              </a:rPr>
              <a:t>This </a:t>
            </a:r>
            <a:r>
              <a:rPr lang="en-US" dirty="0">
                <a:ea typeface="AhnbergHand" charset="0"/>
                <a:cs typeface="AhnbergHand" charset="0"/>
              </a:rPr>
              <a:t>experiment sent fragmented packets towards well-known servers and observed whether the server received and reconstructed the fragmented packet</a:t>
            </a:r>
          </a:p>
          <a:p>
            <a:endParaRPr lang="en-US" dirty="0">
              <a:ea typeface="AhnbergHand" charset="0"/>
              <a:cs typeface="AhnbergHand" charset="0"/>
            </a:endParaRPr>
          </a:p>
          <a:p>
            <a:r>
              <a:rPr lang="en-US" dirty="0">
                <a:ea typeface="AhnbergHand" charset="0"/>
                <a:cs typeface="AhnbergHand" charset="0"/>
              </a:rPr>
              <a:t>But sending fragmented queries to servers is not all that common </a:t>
            </a:r>
            <a:r>
              <a:rPr lang="mr-IN" dirty="0">
                <a:ea typeface="AhnbergHand" charset="0"/>
                <a:cs typeface="AhnbergHand" charset="0"/>
              </a:rPr>
              <a:t>–</a:t>
            </a:r>
            <a:r>
              <a:rPr lang="en-US" dirty="0">
                <a:ea typeface="AhnbergHand" charset="0"/>
                <a:cs typeface="AhnbergHand" charset="0"/>
              </a:rPr>
              <a:t> the reverse situation of big responses is more common</a:t>
            </a:r>
          </a:p>
          <a:p>
            <a:endParaRPr lang="en-US" dirty="0">
              <a:ea typeface="AhnbergHand" charset="0"/>
              <a:cs typeface="AhnbergHand" charset="0"/>
            </a:endParaRPr>
          </a:p>
          <a:p>
            <a:r>
              <a:rPr lang="en-US" dirty="0">
                <a:ea typeface="AhnbergHand" charset="0"/>
                <a:cs typeface="AhnbergHand" charset="0"/>
              </a:rPr>
              <a:t>So what about sending fragmented packets BACK from servers </a:t>
            </a:r>
            <a:r>
              <a:rPr lang="mr-IN" dirty="0">
                <a:ea typeface="AhnbergHand" charset="0"/>
                <a:cs typeface="AhnbergHand" charset="0"/>
              </a:rPr>
              <a:t>–</a:t>
            </a:r>
            <a:r>
              <a:rPr lang="en-US" dirty="0">
                <a:ea typeface="AhnbergHand" charset="0"/>
                <a:cs typeface="AhnbergHand" charset="0"/>
              </a:rPr>
              <a:t> what’s the drop rate of the reverse case?</a:t>
            </a:r>
          </a:p>
          <a:p>
            <a:endParaRPr lang="en-US" dirty="0">
              <a:ea typeface="AhnbergHand" charset="0"/>
              <a:cs typeface="AhnbergHand" charset="0"/>
            </a:endParaRPr>
          </a:p>
        </p:txBody>
      </p:sp>
    </p:spTree>
    <p:extLst>
      <p:ext uri="{BB962C8B-B14F-4D97-AF65-F5344CB8AC3E}">
        <p14:creationId xmlns:p14="http://schemas.microsoft.com/office/powerpoint/2010/main" val="1740072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50000"/>
                  </a:schemeClr>
                </a:solidFill>
                <a:latin typeface="Powderfinger Type" charset="0"/>
                <a:ea typeface="Powderfinger Type" charset="0"/>
                <a:cs typeface="Powderfinger Type" charset="0"/>
              </a:rPr>
              <a:t>Our Measurement </a:t>
            </a:r>
            <a:r>
              <a:rPr lang="en-US" dirty="0">
                <a:solidFill>
                  <a:schemeClr val="accent4">
                    <a:lumMod val="50000"/>
                  </a:schemeClr>
                </a:solidFill>
                <a:latin typeface="Powderfinger Type" charset="0"/>
                <a:ea typeface="Powderfinger Type" charset="0"/>
                <a:cs typeface="Powderfinger Type" charset="0"/>
              </a:rPr>
              <a:t>A</a:t>
            </a:r>
            <a:r>
              <a:rPr lang="en-US" dirty="0" smtClean="0">
                <a:solidFill>
                  <a:schemeClr val="accent4">
                    <a:lumMod val="50000"/>
                  </a:schemeClr>
                </a:solidFill>
                <a:latin typeface="Powderfinger Type" charset="0"/>
                <a:ea typeface="Powderfinger Type" charset="0"/>
                <a:cs typeface="Powderfinger Type" charset="0"/>
              </a:rPr>
              <a:t>pproach</a:t>
            </a:r>
            <a:endParaRPr lang="en-US" dirty="0">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pPr marL="0" indent="0">
              <a:buNone/>
            </a:pPr>
            <a:r>
              <a:rPr lang="en-US" smtClean="0"/>
              <a:t>We use an Online Ad platform to enroll endpoints to attempt to resolve a set of DNS names:</a:t>
            </a:r>
          </a:p>
          <a:p>
            <a:pPr lvl="1"/>
            <a:r>
              <a:rPr lang="en-US" smtClean="0"/>
              <a:t>Each endpoint is provided with a unique name string (to eliminate the effects of DNS caching)</a:t>
            </a:r>
          </a:p>
          <a:p>
            <a:pPr lvl="1"/>
            <a:r>
              <a:rPr lang="en-US" smtClean="0"/>
              <a:t>The DNS name is served from our authoritative servers</a:t>
            </a:r>
          </a:p>
          <a:p>
            <a:pPr lvl="1"/>
            <a:r>
              <a:rPr lang="en-US" smtClean="0"/>
              <a:t>Resolving the DNS name requires the user’s DNS resolvers to receive a fragmented IPv6 packet</a:t>
            </a:r>
          </a:p>
        </p:txBody>
      </p:sp>
    </p:spTree>
    <p:extLst>
      <p:ext uri="{BB962C8B-B14F-4D97-AF65-F5344CB8AC3E}">
        <p14:creationId xmlns:p14="http://schemas.microsoft.com/office/powerpoint/2010/main" val="1267400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73845"/>
            <a:ext cx="8213697" cy="994172"/>
          </a:xfrm>
        </p:spPr>
        <p:txBody>
          <a:bodyPr>
            <a:noAutofit/>
          </a:bodyPr>
          <a:lstStyle/>
          <a:p>
            <a:r>
              <a:rPr lang="en-US" sz="2700" dirty="0">
                <a:solidFill>
                  <a:schemeClr val="accent4">
                    <a:lumMod val="50000"/>
                  </a:schemeClr>
                </a:solidFill>
                <a:latin typeface="Powderfinger Type" charset="0"/>
                <a:ea typeface="Powderfinger Type" charset="0"/>
                <a:cs typeface="Powderfinger Type" charset="0"/>
              </a:rPr>
              <a:t>“</a:t>
            </a:r>
            <a:r>
              <a:rPr lang="en-US" sz="2700" dirty="0" err="1">
                <a:solidFill>
                  <a:schemeClr val="accent4">
                    <a:lumMod val="50000"/>
                  </a:schemeClr>
                </a:solidFill>
                <a:latin typeface="Powderfinger Type" charset="0"/>
                <a:ea typeface="Powderfinger Type" charset="0"/>
                <a:cs typeface="Powderfinger Type" charset="0"/>
              </a:rPr>
              <a:t>Glueless</a:t>
            </a:r>
            <a:r>
              <a:rPr lang="en-US" sz="2700" dirty="0">
                <a:solidFill>
                  <a:schemeClr val="accent4">
                    <a:lumMod val="50000"/>
                  </a:schemeClr>
                </a:solidFill>
                <a:latin typeface="Powderfinger Type" charset="0"/>
                <a:ea typeface="Powderfinger Type" charset="0"/>
                <a:cs typeface="Powderfinger Type" charset="0"/>
              </a:rPr>
              <a:t>” Delegation </a:t>
            </a:r>
            <a:r>
              <a:rPr lang="en-US" sz="2700" dirty="0" smtClean="0">
                <a:solidFill>
                  <a:schemeClr val="accent4">
                    <a:lumMod val="50000"/>
                  </a:schemeClr>
                </a:solidFill>
                <a:latin typeface="Powderfinger Type" charset="0"/>
                <a:ea typeface="Powderfinger Type" charset="0"/>
                <a:cs typeface="Powderfinger Type" charset="0"/>
              </a:rPr>
              <a:t>to detect </a:t>
            </a:r>
            <a:r>
              <a:rPr lang="en-US" sz="2700" dirty="0">
                <a:solidFill>
                  <a:schemeClr val="accent4">
                    <a:lumMod val="50000"/>
                  </a:schemeClr>
                </a:solidFill>
                <a:latin typeface="Powderfinger Type" charset="0"/>
                <a:ea typeface="Powderfinger Type" charset="0"/>
                <a:cs typeface="Powderfinger Type" charset="0"/>
              </a:rPr>
              <a:t>IPv6 </a:t>
            </a:r>
            <a:r>
              <a:rPr lang="en-US" sz="2700" dirty="0" smtClean="0">
                <a:solidFill>
                  <a:schemeClr val="accent4">
                    <a:lumMod val="50000"/>
                  </a:schemeClr>
                </a:solidFill>
                <a:latin typeface="Powderfinger Type" charset="0"/>
                <a:ea typeface="Powderfinger Type" charset="0"/>
                <a:cs typeface="Powderfinger Type" charset="0"/>
              </a:rPr>
              <a:t>Fragmentation Handling</a:t>
            </a:r>
            <a:endParaRPr lang="en-US" sz="2700" dirty="0">
              <a:solidFill>
                <a:schemeClr val="accent4">
                  <a:lumMod val="50000"/>
                </a:schemeClr>
              </a:solidFill>
              <a:latin typeface="Powderfinger Type" charset="0"/>
              <a:ea typeface="Powderfinger Type" charset="0"/>
              <a:cs typeface="Powderfinger Type" charset="0"/>
            </a:endParaRPr>
          </a:p>
        </p:txBody>
      </p:sp>
      <p:sp>
        <p:nvSpPr>
          <p:cNvPr id="4" name="Freeform 3"/>
          <p:cNvSpPr/>
          <p:nvPr/>
        </p:nvSpPr>
        <p:spPr>
          <a:xfrm>
            <a:off x="1940419" y="1903774"/>
            <a:ext cx="2035956" cy="344162"/>
          </a:xfrm>
          <a:custGeom>
            <a:avLst/>
            <a:gdLst>
              <a:gd name="connsiteX0" fmla="*/ 248740 w 2714608"/>
              <a:gd name="connsiteY0" fmla="*/ 29905 h 458882"/>
              <a:gd name="connsiteX1" fmla="*/ 2443300 w 2714608"/>
              <a:gd name="connsiteY1" fmla="*/ 21953 h 458882"/>
              <a:gd name="connsiteX2" fmla="*/ 2697742 w 2714608"/>
              <a:gd name="connsiteY2" fmla="*/ 29905 h 458882"/>
              <a:gd name="connsiteX3" fmla="*/ 2681840 w 2714608"/>
              <a:gd name="connsiteY3" fmla="*/ 395665 h 458882"/>
              <a:gd name="connsiteX4" fmla="*/ 2610278 w 2714608"/>
              <a:gd name="connsiteY4" fmla="*/ 419519 h 458882"/>
              <a:gd name="connsiteX5" fmla="*/ 296448 w 2714608"/>
              <a:gd name="connsiteY5" fmla="*/ 435421 h 458882"/>
              <a:gd name="connsiteX6" fmla="*/ 18153 w 2714608"/>
              <a:gd name="connsiteY6" fmla="*/ 427470 h 458882"/>
              <a:gd name="connsiteX7" fmla="*/ 26104 w 2714608"/>
              <a:gd name="connsiteY7" fmla="*/ 45807 h 458882"/>
              <a:gd name="connsiteX8" fmla="*/ 26104 w 2714608"/>
              <a:gd name="connsiteY8" fmla="*/ 45807 h 458882"/>
              <a:gd name="connsiteX9" fmla="*/ 121520 w 2714608"/>
              <a:gd name="connsiteY9" fmla="*/ 37856 h 45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4608" h="458882">
                <a:moveTo>
                  <a:pt x="248740" y="29905"/>
                </a:moveTo>
                <a:lnTo>
                  <a:pt x="2443300" y="21953"/>
                </a:lnTo>
                <a:cubicBezTo>
                  <a:pt x="2851467" y="21953"/>
                  <a:pt x="2657985" y="-32380"/>
                  <a:pt x="2697742" y="29905"/>
                </a:cubicBezTo>
                <a:cubicBezTo>
                  <a:pt x="2737499" y="92190"/>
                  <a:pt x="2696417" y="330729"/>
                  <a:pt x="2681840" y="395665"/>
                </a:cubicBezTo>
                <a:cubicBezTo>
                  <a:pt x="2667263" y="460601"/>
                  <a:pt x="2610278" y="419519"/>
                  <a:pt x="2610278" y="419519"/>
                </a:cubicBezTo>
                <a:lnTo>
                  <a:pt x="296448" y="435421"/>
                </a:lnTo>
                <a:cubicBezTo>
                  <a:pt x="-135573" y="436746"/>
                  <a:pt x="63210" y="492406"/>
                  <a:pt x="18153" y="427470"/>
                </a:cubicBezTo>
                <a:cubicBezTo>
                  <a:pt x="-26904" y="362534"/>
                  <a:pt x="26104" y="45807"/>
                  <a:pt x="26104" y="45807"/>
                </a:cubicBezTo>
                <a:lnTo>
                  <a:pt x="26104" y="45807"/>
                </a:lnTo>
                <a:lnTo>
                  <a:pt x="121520" y="378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4"/>
          <p:cNvSpPr/>
          <p:nvPr/>
        </p:nvSpPr>
        <p:spPr>
          <a:xfrm>
            <a:off x="5406194" y="2536897"/>
            <a:ext cx="2035956" cy="344162"/>
          </a:xfrm>
          <a:custGeom>
            <a:avLst/>
            <a:gdLst>
              <a:gd name="connsiteX0" fmla="*/ 248740 w 2714608"/>
              <a:gd name="connsiteY0" fmla="*/ 29905 h 458882"/>
              <a:gd name="connsiteX1" fmla="*/ 2443300 w 2714608"/>
              <a:gd name="connsiteY1" fmla="*/ 21953 h 458882"/>
              <a:gd name="connsiteX2" fmla="*/ 2697742 w 2714608"/>
              <a:gd name="connsiteY2" fmla="*/ 29905 h 458882"/>
              <a:gd name="connsiteX3" fmla="*/ 2681840 w 2714608"/>
              <a:gd name="connsiteY3" fmla="*/ 395665 h 458882"/>
              <a:gd name="connsiteX4" fmla="*/ 2610278 w 2714608"/>
              <a:gd name="connsiteY4" fmla="*/ 419519 h 458882"/>
              <a:gd name="connsiteX5" fmla="*/ 296448 w 2714608"/>
              <a:gd name="connsiteY5" fmla="*/ 435421 h 458882"/>
              <a:gd name="connsiteX6" fmla="*/ 18153 w 2714608"/>
              <a:gd name="connsiteY6" fmla="*/ 427470 h 458882"/>
              <a:gd name="connsiteX7" fmla="*/ 26104 w 2714608"/>
              <a:gd name="connsiteY7" fmla="*/ 45807 h 458882"/>
              <a:gd name="connsiteX8" fmla="*/ 26104 w 2714608"/>
              <a:gd name="connsiteY8" fmla="*/ 45807 h 458882"/>
              <a:gd name="connsiteX9" fmla="*/ 121520 w 2714608"/>
              <a:gd name="connsiteY9" fmla="*/ 37856 h 45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4608" h="458882">
                <a:moveTo>
                  <a:pt x="248740" y="29905"/>
                </a:moveTo>
                <a:lnTo>
                  <a:pt x="2443300" y="21953"/>
                </a:lnTo>
                <a:cubicBezTo>
                  <a:pt x="2851467" y="21953"/>
                  <a:pt x="2657985" y="-32380"/>
                  <a:pt x="2697742" y="29905"/>
                </a:cubicBezTo>
                <a:cubicBezTo>
                  <a:pt x="2737499" y="92190"/>
                  <a:pt x="2696417" y="330729"/>
                  <a:pt x="2681840" y="395665"/>
                </a:cubicBezTo>
                <a:cubicBezTo>
                  <a:pt x="2667263" y="460601"/>
                  <a:pt x="2610278" y="419519"/>
                  <a:pt x="2610278" y="419519"/>
                </a:cubicBezTo>
                <a:lnTo>
                  <a:pt x="296448" y="435421"/>
                </a:lnTo>
                <a:cubicBezTo>
                  <a:pt x="-135573" y="436746"/>
                  <a:pt x="63210" y="492406"/>
                  <a:pt x="18153" y="427470"/>
                </a:cubicBezTo>
                <a:cubicBezTo>
                  <a:pt x="-26904" y="362534"/>
                  <a:pt x="26104" y="45807"/>
                  <a:pt x="26104" y="45807"/>
                </a:cubicBezTo>
                <a:lnTo>
                  <a:pt x="26104" y="45807"/>
                </a:lnTo>
                <a:lnTo>
                  <a:pt x="121520" y="378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reeform 5"/>
          <p:cNvSpPr/>
          <p:nvPr/>
        </p:nvSpPr>
        <p:spPr>
          <a:xfrm>
            <a:off x="1940419" y="3467200"/>
            <a:ext cx="2035956" cy="344162"/>
          </a:xfrm>
          <a:custGeom>
            <a:avLst/>
            <a:gdLst>
              <a:gd name="connsiteX0" fmla="*/ 248740 w 2714608"/>
              <a:gd name="connsiteY0" fmla="*/ 29905 h 458882"/>
              <a:gd name="connsiteX1" fmla="*/ 2443300 w 2714608"/>
              <a:gd name="connsiteY1" fmla="*/ 21953 h 458882"/>
              <a:gd name="connsiteX2" fmla="*/ 2697742 w 2714608"/>
              <a:gd name="connsiteY2" fmla="*/ 29905 h 458882"/>
              <a:gd name="connsiteX3" fmla="*/ 2681840 w 2714608"/>
              <a:gd name="connsiteY3" fmla="*/ 395665 h 458882"/>
              <a:gd name="connsiteX4" fmla="*/ 2610278 w 2714608"/>
              <a:gd name="connsiteY4" fmla="*/ 419519 h 458882"/>
              <a:gd name="connsiteX5" fmla="*/ 296448 w 2714608"/>
              <a:gd name="connsiteY5" fmla="*/ 435421 h 458882"/>
              <a:gd name="connsiteX6" fmla="*/ 18153 w 2714608"/>
              <a:gd name="connsiteY6" fmla="*/ 427470 h 458882"/>
              <a:gd name="connsiteX7" fmla="*/ 26104 w 2714608"/>
              <a:gd name="connsiteY7" fmla="*/ 45807 h 458882"/>
              <a:gd name="connsiteX8" fmla="*/ 26104 w 2714608"/>
              <a:gd name="connsiteY8" fmla="*/ 45807 h 458882"/>
              <a:gd name="connsiteX9" fmla="*/ 121520 w 2714608"/>
              <a:gd name="connsiteY9" fmla="*/ 37856 h 45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4608" h="458882">
                <a:moveTo>
                  <a:pt x="248740" y="29905"/>
                </a:moveTo>
                <a:lnTo>
                  <a:pt x="2443300" y="21953"/>
                </a:lnTo>
                <a:cubicBezTo>
                  <a:pt x="2851467" y="21953"/>
                  <a:pt x="2657985" y="-32380"/>
                  <a:pt x="2697742" y="29905"/>
                </a:cubicBezTo>
                <a:cubicBezTo>
                  <a:pt x="2737499" y="92190"/>
                  <a:pt x="2696417" y="330729"/>
                  <a:pt x="2681840" y="395665"/>
                </a:cubicBezTo>
                <a:cubicBezTo>
                  <a:pt x="2667263" y="460601"/>
                  <a:pt x="2610278" y="419519"/>
                  <a:pt x="2610278" y="419519"/>
                </a:cubicBezTo>
                <a:lnTo>
                  <a:pt x="296448" y="435421"/>
                </a:lnTo>
                <a:cubicBezTo>
                  <a:pt x="-135573" y="436746"/>
                  <a:pt x="63210" y="492406"/>
                  <a:pt x="18153" y="427470"/>
                </a:cubicBezTo>
                <a:cubicBezTo>
                  <a:pt x="-26904" y="362534"/>
                  <a:pt x="26104" y="45807"/>
                  <a:pt x="26104" y="45807"/>
                </a:cubicBezTo>
                <a:lnTo>
                  <a:pt x="26104" y="45807"/>
                </a:lnTo>
                <a:lnTo>
                  <a:pt x="121520" y="378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2198536" y="1971980"/>
            <a:ext cx="1476686" cy="230832"/>
          </a:xfrm>
          <a:prstGeom prst="rect">
            <a:avLst/>
          </a:prstGeom>
          <a:noFill/>
        </p:spPr>
        <p:txBody>
          <a:bodyPr wrap="none" rtlCol="0">
            <a:spAutoFit/>
          </a:bodyPr>
          <a:lstStyle/>
          <a:p>
            <a:r>
              <a:rPr lang="en-US" sz="900">
                <a:latin typeface="AhnbergHand" charset="0"/>
                <a:ea typeface="AhnbergHand" charset="0"/>
                <a:cs typeface="AhnbergHand" charset="0"/>
              </a:rPr>
              <a:t>“Parent” name server</a:t>
            </a:r>
          </a:p>
        </p:txBody>
      </p:sp>
      <p:sp>
        <p:nvSpPr>
          <p:cNvPr id="8" name="TextBox 7"/>
          <p:cNvSpPr txBox="1"/>
          <p:nvPr/>
        </p:nvSpPr>
        <p:spPr>
          <a:xfrm>
            <a:off x="5515223" y="2605103"/>
            <a:ext cx="1478290" cy="230832"/>
          </a:xfrm>
          <a:prstGeom prst="rect">
            <a:avLst/>
          </a:prstGeom>
          <a:noFill/>
        </p:spPr>
        <p:txBody>
          <a:bodyPr wrap="none" rtlCol="0">
            <a:spAutoFit/>
          </a:bodyPr>
          <a:lstStyle/>
          <a:p>
            <a:r>
              <a:rPr lang="en-US" sz="900">
                <a:latin typeface="AhnbergHand" charset="0"/>
                <a:ea typeface="AhnbergHand" charset="0"/>
                <a:cs typeface="AhnbergHand" charset="0"/>
              </a:rPr>
              <a:t>“Sibling” name server</a:t>
            </a:r>
          </a:p>
        </p:txBody>
      </p:sp>
      <p:sp>
        <p:nvSpPr>
          <p:cNvPr id="9" name="TextBox 8"/>
          <p:cNvSpPr txBox="1"/>
          <p:nvPr/>
        </p:nvSpPr>
        <p:spPr>
          <a:xfrm>
            <a:off x="2093181" y="3535406"/>
            <a:ext cx="1398140" cy="230832"/>
          </a:xfrm>
          <a:prstGeom prst="rect">
            <a:avLst/>
          </a:prstGeom>
          <a:noFill/>
        </p:spPr>
        <p:txBody>
          <a:bodyPr wrap="none" rtlCol="0">
            <a:spAutoFit/>
          </a:bodyPr>
          <a:lstStyle/>
          <a:p>
            <a:r>
              <a:rPr lang="en-US" sz="900">
                <a:latin typeface="AhnbergHand" charset="0"/>
                <a:ea typeface="AhnbergHand" charset="0"/>
                <a:cs typeface="AhnbergHand" charset="0"/>
              </a:rPr>
              <a:t>“Child” name server</a:t>
            </a:r>
          </a:p>
        </p:txBody>
      </p:sp>
      <p:sp>
        <p:nvSpPr>
          <p:cNvPr id="15" name="TextBox 14"/>
          <p:cNvSpPr txBox="1"/>
          <p:nvPr/>
        </p:nvSpPr>
        <p:spPr>
          <a:xfrm flipH="1">
            <a:off x="1940419" y="4121892"/>
            <a:ext cx="2422664" cy="738664"/>
          </a:xfrm>
          <a:prstGeom prst="rect">
            <a:avLst/>
          </a:prstGeom>
          <a:noFill/>
        </p:spPr>
        <p:txBody>
          <a:bodyPr wrap="square" rtlCol="0">
            <a:spAutoFit/>
          </a:bodyPr>
          <a:lstStyle/>
          <a:p>
            <a:r>
              <a:rPr lang="en-US" sz="1050">
                <a:latin typeface="AhnbergHand" charset="0"/>
                <a:ea typeface="AhnbergHand" charset="0"/>
                <a:cs typeface="AhnbergHand" charset="0"/>
              </a:rPr>
              <a:t>The “child” name server will only be queried if the resolver could receive the response from the sibling name server</a:t>
            </a:r>
          </a:p>
        </p:txBody>
      </p:sp>
      <p:sp>
        <p:nvSpPr>
          <p:cNvPr id="16" name="TextBox 15"/>
          <p:cNvSpPr txBox="1"/>
          <p:nvPr/>
        </p:nvSpPr>
        <p:spPr>
          <a:xfrm>
            <a:off x="1829493" y="2425304"/>
            <a:ext cx="2164547" cy="369332"/>
          </a:xfrm>
          <a:prstGeom prst="rect">
            <a:avLst/>
          </a:prstGeom>
          <a:noFill/>
        </p:spPr>
        <p:txBody>
          <a:bodyPr wrap="square" rtlCol="0">
            <a:spAutoFit/>
          </a:bodyPr>
          <a:lstStyle/>
          <a:p>
            <a:r>
              <a:rPr lang="en-US" sz="900"/>
              <a:t>Reply with the DNS names of the name servers, but not their IP addresses</a:t>
            </a:r>
          </a:p>
        </p:txBody>
      </p:sp>
      <p:sp>
        <p:nvSpPr>
          <p:cNvPr id="17" name="TextBox 16"/>
          <p:cNvSpPr txBox="1"/>
          <p:nvPr/>
        </p:nvSpPr>
        <p:spPr>
          <a:xfrm>
            <a:off x="5515224" y="2136160"/>
            <a:ext cx="2164547" cy="369332"/>
          </a:xfrm>
          <a:prstGeom prst="rect">
            <a:avLst/>
          </a:prstGeom>
          <a:noFill/>
        </p:spPr>
        <p:txBody>
          <a:bodyPr wrap="square" rtlCol="0">
            <a:spAutoFit/>
          </a:bodyPr>
          <a:lstStyle/>
          <a:p>
            <a:r>
              <a:rPr lang="en-US" sz="900"/>
              <a:t>Secondary objective: resolve these</a:t>
            </a:r>
          </a:p>
          <a:p>
            <a:r>
              <a:rPr lang="en-US" sz="900"/>
              <a:t>name server names to their IP addresses</a:t>
            </a:r>
          </a:p>
        </p:txBody>
      </p:sp>
      <p:sp>
        <p:nvSpPr>
          <p:cNvPr id="18" name="TextBox 17"/>
          <p:cNvSpPr txBox="1"/>
          <p:nvPr/>
        </p:nvSpPr>
        <p:spPr>
          <a:xfrm>
            <a:off x="2770170" y="3208061"/>
            <a:ext cx="2164547" cy="230832"/>
          </a:xfrm>
          <a:prstGeom prst="rect">
            <a:avLst/>
          </a:prstGeom>
          <a:noFill/>
        </p:spPr>
        <p:txBody>
          <a:bodyPr wrap="square" rtlCol="0">
            <a:spAutoFit/>
          </a:bodyPr>
          <a:lstStyle/>
          <a:p>
            <a:r>
              <a:rPr lang="en-US" sz="900"/>
              <a:t>Resume the original name resolution task</a:t>
            </a:r>
          </a:p>
        </p:txBody>
      </p:sp>
      <p:sp>
        <p:nvSpPr>
          <p:cNvPr id="3" name="Freeform 2"/>
          <p:cNvSpPr/>
          <p:nvPr/>
        </p:nvSpPr>
        <p:spPr>
          <a:xfrm>
            <a:off x="2818738" y="1371600"/>
            <a:ext cx="172985" cy="543695"/>
          </a:xfrm>
          <a:custGeom>
            <a:avLst/>
            <a:gdLst>
              <a:gd name="connsiteX0" fmla="*/ 103366 w 230647"/>
              <a:gd name="connsiteY0" fmla="*/ 0 h 724926"/>
              <a:gd name="connsiteX1" fmla="*/ 127220 w 230647"/>
              <a:gd name="connsiteY1" fmla="*/ 675861 h 724926"/>
              <a:gd name="connsiteX2" fmla="*/ 230587 w 230647"/>
              <a:gd name="connsiteY2" fmla="*/ 485030 h 724926"/>
              <a:gd name="connsiteX3" fmla="*/ 111318 w 230647"/>
              <a:gd name="connsiteY3" fmla="*/ 723569 h 724926"/>
              <a:gd name="connsiteX4" fmla="*/ 0 w 230647"/>
              <a:gd name="connsiteY4" fmla="*/ 588397 h 724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47" h="724926">
                <a:moveTo>
                  <a:pt x="103366" y="0"/>
                </a:moveTo>
                <a:cubicBezTo>
                  <a:pt x="104691" y="297511"/>
                  <a:pt x="106016" y="595023"/>
                  <a:pt x="127220" y="675861"/>
                </a:cubicBezTo>
                <a:cubicBezTo>
                  <a:pt x="148424" y="756699"/>
                  <a:pt x="233237" y="477079"/>
                  <a:pt x="230587" y="485030"/>
                </a:cubicBezTo>
                <a:cubicBezTo>
                  <a:pt x="227937" y="492981"/>
                  <a:pt x="149749" y="706341"/>
                  <a:pt x="111318" y="723569"/>
                </a:cubicBezTo>
                <a:cubicBezTo>
                  <a:pt x="72887" y="740797"/>
                  <a:pt x="0" y="588397"/>
                  <a:pt x="0" y="58839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0" name="Freeform 9"/>
          <p:cNvSpPr/>
          <p:nvPr/>
        </p:nvSpPr>
        <p:spPr>
          <a:xfrm>
            <a:off x="2904747" y="1529525"/>
            <a:ext cx="3319180" cy="1242484"/>
          </a:xfrm>
          <a:custGeom>
            <a:avLst/>
            <a:gdLst>
              <a:gd name="connsiteX0" fmla="*/ 4590 w 4425573"/>
              <a:gd name="connsiteY0" fmla="*/ 1061643 h 1656645"/>
              <a:gd name="connsiteX1" fmla="*/ 4590 w 4425573"/>
              <a:gd name="connsiteY1" fmla="*/ 1459208 h 1656645"/>
              <a:gd name="connsiteX2" fmla="*/ 52298 w 4425573"/>
              <a:gd name="connsiteY2" fmla="*/ 1626185 h 1656645"/>
              <a:gd name="connsiteX3" fmla="*/ 251081 w 4425573"/>
              <a:gd name="connsiteY3" fmla="*/ 1626185 h 1656645"/>
              <a:gd name="connsiteX4" fmla="*/ 1229091 w 4425573"/>
              <a:gd name="connsiteY4" fmla="*/ 1316084 h 1656645"/>
              <a:gd name="connsiteX5" fmla="*/ 2469494 w 4425573"/>
              <a:gd name="connsiteY5" fmla="*/ 616370 h 1656645"/>
              <a:gd name="connsiteX6" fmla="*/ 3670141 w 4425573"/>
              <a:gd name="connsiteY6" fmla="*/ 67730 h 1656645"/>
              <a:gd name="connsiteX7" fmla="*/ 4218781 w 4425573"/>
              <a:gd name="connsiteY7" fmla="*/ 20022 h 1656645"/>
              <a:gd name="connsiteX8" fmla="*/ 4322148 w 4425573"/>
              <a:gd name="connsiteY8" fmla="*/ 171097 h 1656645"/>
              <a:gd name="connsiteX9" fmla="*/ 4322148 w 4425573"/>
              <a:gd name="connsiteY9" fmla="*/ 775396 h 1656645"/>
              <a:gd name="connsiteX10" fmla="*/ 4425515 w 4425573"/>
              <a:gd name="connsiteY10" fmla="*/ 552759 h 1656645"/>
              <a:gd name="connsiteX11" fmla="*/ 4306246 w 4425573"/>
              <a:gd name="connsiteY11" fmla="*/ 791298 h 1656645"/>
              <a:gd name="connsiteX12" fmla="*/ 4147220 w 4425573"/>
              <a:gd name="connsiteY12" fmla="*/ 632272 h 165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573" h="1656645">
                <a:moveTo>
                  <a:pt x="4590" y="1061643"/>
                </a:moveTo>
                <a:cubicBezTo>
                  <a:pt x="614" y="1213380"/>
                  <a:pt x="-3361" y="1365118"/>
                  <a:pt x="4590" y="1459208"/>
                </a:cubicBezTo>
                <a:cubicBezTo>
                  <a:pt x="12541" y="1553298"/>
                  <a:pt x="11216" y="1598355"/>
                  <a:pt x="52298" y="1626185"/>
                </a:cubicBezTo>
                <a:cubicBezTo>
                  <a:pt x="93380" y="1654015"/>
                  <a:pt x="54949" y="1677868"/>
                  <a:pt x="251081" y="1626185"/>
                </a:cubicBezTo>
                <a:cubicBezTo>
                  <a:pt x="447213" y="1574502"/>
                  <a:pt x="859356" y="1484387"/>
                  <a:pt x="1229091" y="1316084"/>
                </a:cubicBezTo>
                <a:cubicBezTo>
                  <a:pt x="1598827" y="1147782"/>
                  <a:pt x="2062652" y="824429"/>
                  <a:pt x="2469494" y="616370"/>
                </a:cubicBezTo>
                <a:cubicBezTo>
                  <a:pt x="2876336" y="408311"/>
                  <a:pt x="3378593" y="167121"/>
                  <a:pt x="3670141" y="67730"/>
                </a:cubicBezTo>
                <a:cubicBezTo>
                  <a:pt x="3961689" y="-31661"/>
                  <a:pt x="4110113" y="2794"/>
                  <a:pt x="4218781" y="20022"/>
                </a:cubicBezTo>
                <a:cubicBezTo>
                  <a:pt x="4327449" y="37250"/>
                  <a:pt x="4304920" y="45201"/>
                  <a:pt x="4322148" y="171097"/>
                </a:cubicBezTo>
                <a:cubicBezTo>
                  <a:pt x="4339376" y="296993"/>
                  <a:pt x="4304920" y="711786"/>
                  <a:pt x="4322148" y="775396"/>
                </a:cubicBezTo>
                <a:cubicBezTo>
                  <a:pt x="4339376" y="839006"/>
                  <a:pt x="4428165" y="550109"/>
                  <a:pt x="4425515" y="552759"/>
                </a:cubicBezTo>
                <a:cubicBezTo>
                  <a:pt x="4422865" y="555409"/>
                  <a:pt x="4352628" y="778046"/>
                  <a:pt x="4306246" y="791298"/>
                </a:cubicBezTo>
                <a:cubicBezTo>
                  <a:pt x="4259864" y="804550"/>
                  <a:pt x="4147220" y="632272"/>
                  <a:pt x="4147220" y="63227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1" name="Freeform 10"/>
          <p:cNvSpPr/>
          <p:nvPr/>
        </p:nvSpPr>
        <p:spPr>
          <a:xfrm>
            <a:off x="2878373" y="2922105"/>
            <a:ext cx="3341269" cy="333962"/>
          </a:xfrm>
          <a:custGeom>
            <a:avLst/>
            <a:gdLst>
              <a:gd name="connsiteX0" fmla="*/ 4452730 w 4455025"/>
              <a:gd name="connsiteY0" fmla="*/ 0 h 445283"/>
              <a:gd name="connsiteX1" fmla="*/ 4452730 w 4455025"/>
              <a:gd name="connsiteY1" fmla="*/ 238539 h 445283"/>
              <a:gd name="connsiteX2" fmla="*/ 4428876 w 4455025"/>
              <a:gd name="connsiteY2" fmla="*/ 357809 h 445283"/>
              <a:gd name="connsiteX3" fmla="*/ 4285753 w 4455025"/>
              <a:gd name="connsiteY3" fmla="*/ 333955 h 445283"/>
              <a:gd name="connsiteX4" fmla="*/ 3983603 w 4455025"/>
              <a:gd name="connsiteY4" fmla="*/ 254442 h 445283"/>
              <a:gd name="connsiteX5" fmla="*/ 2910177 w 4455025"/>
              <a:gd name="connsiteY5" fmla="*/ 79513 h 445283"/>
              <a:gd name="connsiteX6" fmla="*/ 1375575 w 4455025"/>
              <a:gd name="connsiteY6" fmla="*/ 119270 h 445283"/>
              <a:gd name="connsiteX7" fmla="*/ 326003 w 4455025"/>
              <a:gd name="connsiteY7" fmla="*/ 214685 h 445283"/>
              <a:gd name="connsiteX8" fmla="*/ 159026 w 4455025"/>
              <a:gd name="connsiteY8" fmla="*/ 310101 h 445283"/>
              <a:gd name="connsiteX9" fmla="*/ 151074 w 4455025"/>
              <a:gd name="connsiteY9" fmla="*/ 429371 h 445283"/>
              <a:gd name="connsiteX10" fmla="*/ 246490 w 4455025"/>
              <a:gd name="connsiteY10" fmla="*/ 318052 h 445283"/>
              <a:gd name="connsiteX11" fmla="*/ 111318 w 4455025"/>
              <a:gd name="connsiteY11" fmla="*/ 445273 h 445283"/>
              <a:gd name="connsiteX12" fmla="*/ 0 w 4455025"/>
              <a:gd name="connsiteY12" fmla="*/ 326004 h 44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55025" h="445283">
                <a:moveTo>
                  <a:pt x="4452730" y="0"/>
                </a:moveTo>
                <a:cubicBezTo>
                  <a:pt x="4454718" y="89452"/>
                  <a:pt x="4456706" y="178904"/>
                  <a:pt x="4452730" y="238539"/>
                </a:cubicBezTo>
                <a:cubicBezTo>
                  <a:pt x="4448754" y="298174"/>
                  <a:pt x="4456705" y="341906"/>
                  <a:pt x="4428876" y="357809"/>
                </a:cubicBezTo>
                <a:cubicBezTo>
                  <a:pt x="4401047" y="373712"/>
                  <a:pt x="4359965" y="351183"/>
                  <a:pt x="4285753" y="333955"/>
                </a:cubicBezTo>
                <a:cubicBezTo>
                  <a:pt x="4211541" y="316727"/>
                  <a:pt x="4212866" y="296849"/>
                  <a:pt x="3983603" y="254442"/>
                </a:cubicBezTo>
                <a:cubicBezTo>
                  <a:pt x="3754340" y="212035"/>
                  <a:pt x="3344848" y="102042"/>
                  <a:pt x="2910177" y="79513"/>
                </a:cubicBezTo>
                <a:cubicBezTo>
                  <a:pt x="2475506" y="56984"/>
                  <a:pt x="1806271" y="96741"/>
                  <a:pt x="1375575" y="119270"/>
                </a:cubicBezTo>
                <a:cubicBezTo>
                  <a:pt x="944879" y="141799"/>
                  <a:pt x="528761" y="182880"/>
                  <a:pt x="326003" y="214685"/>
                </a:cubicBezTo>
                <a:cubicBezTo>
                  <a:pt x="123245" y="246490"/>
                  <a:pt x="188181" y="274320"/>
                  <a:pt x="159026" y="310101"/>
                </a:cubicBezTo>
                <a:cubicBezTo>
                  <a:pt x="129871" y="345882"/>
                  <a:pt x="136497" y="428046"/>
                  <a:pt x="151074" y="429371"/>
                </a:cubicBezTo>
                <a:cubicBezTo>
                  <a:pt x="165651" y="430696"/>
                  <a:pt x="253116" y="315402"/>
                  <a:pt x="246490" y="318052"/>
                </a:cubicBezTo>
                <a:cubicBezTo>
                  <a:pt x="239864" y="320702"/>
                  <a:pt x="152400" y="443948"/>
                  <a:pt x="111318" y="445273"/>
                </a:cubicBezTo>
                <a:cubicBezTo>
                  <a:pt x="70236" y="446598"/>
                  <a:pt x="0" y="326004"/>
                  <a:pt x="0" y="32600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9" name="TextBox 18"/>
          <p:cNvSpPr txBox="1"/>
          <p:nvPr/>
        </p:nvSpPr>
        <p:spPr>
          <a:xfrm>
            <a:off x="4895520" y="3535406"/>
            <a:ext cx="2808799" cy="461665"/>
          </a:xfrm>
          <a:prstGeom prst="rect">
            <a:avLst/>
          </a:prstGeom>
          <a:noFill/>
        </p:spPr>
        <p:txBody>
          <a:bodyPr wrap="square" rtlCol="0">
            <a:spAutoFit/>
          </a:bodyPr>
          <a:lstStyle/>
          <a:p>
            <a:r>
              <a:rPr lang="en-US" sz="1200">
                <a:latin typeface="AhnbergHand" charset="0"/>
                <a:ea typeface="AhnbergHand" charset="0"/>
                <a:cs typeface="AhnbergHand" charset="0"/>
              </a:rPr>
              <a:t>Use a </a:t>
            </a:r>
            <a:r>
              <a:rPr lang="en-US" sz="1200" smtClean="0">
                <a:latin typeface="AhnbergHand" charset="0"/>
                <a:ea typeface="AhnbergHand" charset="0"/>
                <a:cs typeface="AhnbergHand" charset="0"/>
              </a:rPr>
              <a:t>modified </a:t>
            </a:r>
            <a:r>
              <a:rPr lang="en-US" sz="1200">
                <a:latin typeface="AhnbergHand" charset="0"/>
                <a:ea typeface="AhnbergHand" charset="0"/>
                <a:cs typeface="AhnbergHand" charset="0"/>
              </a:rPr>
              <a:t>DNS server that fragments all DNS </a:t>
            </a:r>
            <a:r>
              <a:rPr lang="en-US" sz="1200" smtClean="0">
                <a:latin typeface="AhnbergHand" charset="0"/>
                <a:ea typeface="AhnbergHand" charset="0"/>
                <a:cs typeface="AhnbergHand" charset="0"/>
              </a:rPr>
              <a:t>responses</a:t>
            </a:r>
            <a:endParaRPr lang="en-US" sz="1200">
              <a:latin typeface="AhnbergHand" charset="0"/>
              <a:ea typeface="AhnbergHand" charset="0"/>
              <a:cs typeface="AhnbergHand" charset="0"/>
            </a:endParaRPr>
          </a:p>
        </p:txBody>
      </p:sp>
      <p:sp>
        <p:nvSpPr>
          <p:cNvPr id="12" name="Freeform 11"/>
          <p:cNvSpPr/>
          <p:nvPr/>
        </p:nvSpPr>
        <p:spPr>
          <a:xfrm>
            <a:off x="6550146" y="2868983"/>
            <a:ext cx="282012" cy="770729"/>
          </a:xfrm>
          <a:custGeom>
            <a:avLst/>
            <a:gdLst>
              <a:gd name="connsiteX0" fmla="*/ 320357 w 376016"/>
              <a:gd name="connsiteY0" fmla="*/ 1027639 h 1027639"/>
              <a:gd name="connsiteX1" fmla="*/ 232893 w 376016"/>
              <a:gd name="connsiteY1" fmla="*/ 407437 h 1027639"/>
              <a:gd name="connsiteX2" fmla="*/ 89769 w 376016"/>
              <a:gd name="connsiteY2" fmla="*/ 41677 h 1027639"/>
              <a:gd name="connsiteX3" fmla="*/ 2305 w 376016"/>
              <a:gd name="connsiteY3" fmla="*/ 216606 h 1027639"/>
              <a:gd name="connsiteX4" fmla="*/ 57964 w 376016"/>
              <a:gd name="connsiteY4" fmla="*/ 1921 h 1027639"/>
              <a:gd name="connsiteX5" fmla="*/ 376016 w 376016"/>
              <a:gd name="connsiteY5" fmla="*/ 129142 h 102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016" h="1027639">
                <a:moveTo>
                  <a:pt x="320357" y="1027639"/>
                </a:moveTo>
                <a:cubicBezTo>
                  <a:pt x="295840" y="799701"/>
                  <a:pt x="271324" y="571764"/>
                  <a:pt x="232893" y="407437"/>
                </a:cubicBezTo>
                <a:cubicBezTo>
                  <a:pt x="194462" y="243110"/>
                  <a:pt x="128200" y="73482"/>
                  <a:pt x="89769" y="41677"/>
                </a:cubicBezTo>
                <a:cubicBezTo>
                  <a:pt x="51338" y="9872"/>
                  <a:pt x="7606" y="223232"/>
                  <a:pt x="2305" y="216606"/>
                </a:cubicBezTo>
                <a:cubicBezTo>
                  <a:pt x="-2996" y="209980"/>
                  <a:pt x="-4321" y="16498"/>
                  <a:pt x="57964" y="1921"/>
                </a:cubicBezTo>
                <a:cubicBezTo>
                  <a:pt x="120249" y="-12656"/>
                  <a:pt x="248132" y="58243"/>
                  <a:pt x="376016" y="1291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1580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955" y="273845"/>
            <a:ext cx="7565666" cy="994172"/>
          </a:xfrm>
        </p:spPr>
        <p:txBody>
          <a:bodyPr>
            <a:normAutofit fontScale="90000"/>
          </a:bodyPr>
          <a:lstStyle/>
          <a:p>
            <a:r>
              <a:rPr lang="en-US" smtClean="0">
                <a:solidFill>
                  <a:schemeClr val="accent4">
                    <a:lumMod val="50000"/>
                  </a:schemeClr>
                </a:solidFill>
                <a:latin typeface="Powderfinger Type" charset="0"/>
                <a:ea typeface="Powderfinger Type" charset="0"/>
                <a:cs typeface="Powderfinger Type" charset="0"/>
              </a:rPr>
              <a:t>V6, the DNS and Fragmented UDP</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a:xfrm>
            <a:off x="549137" y="1268017"/>
            <a:ext cx="7886700" cy="3263504"/>
          </a:xfrm>
        </p:spPr>
        <p:txBody>
          <a:bodyPr/>
          <a:lstStyle/>
          <a:p>
            <a:pPr marL="0" indent="0">
              <a:buNone/>
            </a:pPr>
            <a:r>
              <a:rPr lang="en-US" smtClean="0"/>
              <a:t>Total number of tests:  10,851,323</a:t>
            </a:r>
          </a:p>
          <a:p>
            <a:pPr marL="0" indent="0">
              <a:buNone/>
            </a:pPr>
            <a:r>
              <a:rPr lang="en-US" smtClean="0"/>
              <a:t>Failure Rate in receiving a large response: 4,064,356</a:t>
            </a:r>
          </a:p>
          <a:p>
            <a:pPr marL="0" indent="0">
              <a:buNone/>
            </a:pPr>
            <a:endParaRPr lang="en-US"/>
          </a:p>
          <a:p>
            <a:pPr marL="0" indent="0">
              <a:buNone/>
            </a:pPr>
            <a:r>
              <a:rPr lang="en-US" smtClean="0"/>
              <a:t>IPv6 Fragmentation Failure Rate: </a:t>
            </a:r>
            <a:r>
              <a:rPr lang="en-US" b="1" smtClean="0"/>
              <a:t>38%</a:t>
            </a:r>
            <a:endParaRPr lang="en-US" b="1"/>
          </a:p>
        </p:txBody>
      </p:sp>
      <p:sp>
        <p:nvSpPr>
          <p:cNvPr id="4" name="Freeform 3"/>
          <p:cNvSpPr/>
          <p:nvPr/>
        </p:nvSpPr>
        <p:spPr>
          <a:xfrm>
            <a:off x="3826639" y="2262189"/>
            <a:ext cx="1331696" cy="798638"/>
          </a:xfrm>
          <a:custGeom>
            <a:avLst/>
            <a:gdLst>
              <a:gd name="connsiteX0" fmla="*/ 625116 w 1775595"/>
              <a:gd name="connsiteY0" fmla="*/ 999570 h 1064851"/>
              <a:gd name="connsiteX1" fmla="*/ 768240 w 1775595"/>
              <a:gd name="connsiteY1" fmla="*/ 1015472 h 1064851"/>
              <a:gd name="connsiteX2" fmla="*/ 1770104 w 1775595"/>
              <a:gd name="connsiteY2" fmla="*/ 450930 h 1064851"/>
              <a:gd name="connsiteX3" fmla="*/ 1118097 w 1775595"/>
              <a:gd name="connsiteY3" fmla="*/ 29510 h 1064851"/>
              <a:gd name="connsiteX4" fmla="*/ 20817 w 1775595"/>
              <a:gd name="connsiteY4" fmla="*/ 124926 h 1064851"/>
              <a:gd name="connsiteX5" fmla="*/ 442236 w 1775595"/>
              <a:gd name="connsiteY5" fmla="*/ 840543 h 1064851"/>
              <a:gd name="connsiteX6" fmla="*/ 982925 w 1775595"/>
              <a:gd name="connsiteY6" fmla="*/ 721274 h 106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5595" h="1064851">
                <a:moveTo>
                  <a:pt x="625116" y="999570"/>
                </a:moveTo>
                <a:cubicBezTo>
                  <a:pt x="601262" y="1053241"/>
                  <a:pt x="577409" y="1106912"/>
                  <a:pt x="768240" y="1015472"/>
                </a:cubicBezTo>
                <a:cubicBezTo>
                  <a:pt x="959071" y="924032"/>
                  <a:pt x="1711795" y="615257"/>
                  <a:pt x="1770104" y="450930"/>
                </a:cubicBezTo>
                <a:cubicBezTo>
                  <a:pt x="1828413" y="286603"/>
                  <a:pt x="1409645" y="83844"/>
                  <a:pt x="1118097" y="29510"/>
                </a:cubicBezTo>
                <a:cubicBezTo>
                  <a:pt x="826549" y="-24824"/>
                  <a:pt x="133460" y="-10246"/>
                  <a:pt x="20817" y="124926"/>
                </a:cubicBezTo>
                <a:cubicBezTo>
                  <a:pt x="-91826" y="260098"/>
                  <a:pt x="281885" y="741152"/>
                  <a:pt x="442236" y="840543"/>
                </a:cubicBezTo>
                <a:cubicBezTo>
                  <a:pt x="602587" y="939934"/>
                  <a:pt x="982925" y="721274"/>
                  <a:pt x="982925" y="721274"/>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7601101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accent4">
                    <a:lumMod val="50000"/>
                  </a:schemeClr>
                </a:solidFill>
                <a:latin typeface="Powderfinger Type" charset="0"/>
                <a:ea typeface="Powderfinger Type" charset="0"/>
                <a:cs typeface="Powderfinger Type" charset="0"/>
              </a:rPr>
              <a:t>Which Resolvers?</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a:xfrm>
            <a:off x="1280160" y="1369219"/>
            <a:ext cx="7235190" cy="3263504"/>
          </a:xfrm>
        </p:spPr>
        <p:txBody>
          <a:bodyPr/>
          <a:lstStyle/>
          <a:p>
            <a:r>
              <a:rPr lang="en-US" dirty="0" smtClean="0"/>
              <a:t>10,115 IPv6 seen resolvers</a:t>
            </a:r>
          </a:p>
          <a:p>
            <a:r>
              <a:rPr lang="en-US" dirty="0" smtClean="0"/>
              <a:t>3,592 resolvers were consistently unable to resolve the target name (likely due to failure to receive the fragmented response)</a:t>
            </a:r>
          </a:p>
          <a:p>
            <a:r>
              <a:rPr lang="en-US" dirty="0" smtClean="0"/>
              <a:t>Which is too large a list to display here</a:t>
            </a:r>
          </a:p>
          <a:p>
            <a:r>
              <a:rPr lang="en-US" dirty="0" smtClean="0"/>
              <a:t>But we can show the top 20</a:t>
            </a:r>
            <a:r>
              <a:rPr lang="mr-IN" dirty="0" smtClean="0"/>
              <a:t>…</a:t>
            </a:r>
            <a:endParaRPr lang="en-US" dirty="0" smtClean="0"/>
          </a:p>
          <a:p>
            <a:endParaRPr lang="en-US" dirty="0" smtClean="0"/>
          </a:p>
        </p:txBody>
      </p:sp>
    </p:spTree>
    <p:extLst>
      <p:ext uri="{BB962C8B-B14F-4D97-AF65-F5344CB8AC3E}">
        <p14:creationId xmlns:p14="http://schemas.microsoft.com/office/powerpoint/2010/main" val="666472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28" y="273845"/>
            <a:ext cx="7341042" cy="994172"/>
          </a:xfrm>
        </p:spPr>
        <p:txBody>
          <a:bodyPr>
            <a:normAutofit/>
          </a:bodyPr>
          <a:lstStyle/>
          <a:p>
            <a:r>
              <a:rPr lang="en-US" sz="2700" smtClean="0">
                <a:solidFill>
                  <a:schemeClr val="accent4">
                    <a:lumMod val="50000"/>
                  </a:schemeClr>
                </a:solidFill>
                <a:latin typeface="Powderfinger Type" charset="0"/>
                <a:ea typeface="Powderfinger Type" charset="0"/>
                <a:cs typeface="Powderfinger Type" charset="0"/>
              </a:rPr>
              <a:t>Which Resolvers?</a:t>
            </a:r>
            <a:endParaRPr lang="en-US" sz="2700">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a:xfrm>
            <a:off x="1429620" y="1226094"/>
            <a:ext cx="8694379" cy="3263504"/>
          </a:xfrm>
        </p:spPr>
        <p:txBody>
          <a:bodyPr>
            <a:noAutofit/>
          </a:bodyPr>
          <a:lstStyle/>
          <a:p>
            <a:pPr marL="0" indent="0">
              <a:spcBef>
                <a:spcPts val="0"/>
              </a:spcBef>
              <a:spcAft>
                <a:spcPts val="225"/>
              </a:spcAft>
              <a:buNone/>
            </a:pPr>
            <a:r>
              <a:rPr lang="en-US" sz="1050">
                <a:latin typeface="Menlo" charset="0"/>
                <a:ea typeface="Menlo" charset="0"/>
                <a:cs typeface="Menlo" charset="0"/>
              </a:rPr>
              <a:t> </a:t>
            </a:r>
          </a:p>
        </p:txBody>
      </p:sp>
      <p:pic>
        <p:nvPicPr>
          <p:cNvPr id="7" name="Picture 6"/>
          <p:cNvPicPr>
            <a:picLocks noChangeAspect="1"/>
          </p:cNvPicPr>
          <p:nvPr/>
        </p:nvPicPr>
        <p:blipFill>
          <a:blip r:embed="rId2"/>
          <a:stretch>
            <a:fillRect/>
          </a:stretch>
        </p:blipFill>
        <p:spPr>
          <a:xfrm>
            <a:off x="1426393" y="1226094"/>
            <a:ext cx="6291215" cy="2822981"/>
          </a:xfrm>
          <a:prstGeom prst="rect">
            <a:avLst/>
          </a:prstGeom>
        </p:spPr>
      </p:pic>
      <p:sp>
        <p:nvSpPr>
          <p:cNvPr id="8" name="TextBox 7"/>
          <p:cNvSpPr txBox="1"/>
          <p:nvPr/>
        </p:nvSpPr>
        <p:spPr>
          <a:xfrm>
            <a:off x="2067339" y="4185461"/>
            <a:ext cx="4946932" cy="715581"/>
          </a:xfrm>
          <a:prstGeom prst="rect">
            <a:avLst/>
          </a:prstGeom>
          <a:noFill/>
        </p:spPr>
        <p:txBody>
          <a:bodyPr wrap="none" rtlCol="0">
            <a:spAutoFit/>
          </a:bodyPr>
          <a:lstStyle/>
          <a:p>
            <a:r>
              <a:rPr lang="en-US" sz="1350"/>
              <a:t>All these resolvers appears to be unable to receive fragmented UDP</a:t>
            </a:r>
          </a:p>
          <a:p>
            <a:r>
              <a:rPr lang="en-US" sz="1350"/>
              <a:t>DNS responses </a:t>
            </a:r>
            <a:r>
              <a:rPr lang="mr-IN" sz="1350"/>
              <a:t>–</a:t>
            </a:r>
            <a:r>
              <a:rPr lang="en-US" sz="1350"/>
              <a:t> This is the Top 20, as measured by the query count</a:t>
            </a:r>
          </a:p>
          <a:p>
            <a:r>
              <a:rPr lang="en-US" sz="1350"/>
              <a:t>per resolver address</a:t>
            </a:r>
          </a:p>
        </p:txBody>
      </p:sp>
    </p:spTree>
    <p:extLst>
      <p:ext uri="{BB962C8B-B14F-4D97-AF65-F5344CB8AC3E}">
        <p14:creationId xmlns:p14="http://schemas.microsoft.com/office/powerpoint/2010/main" val="1295862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81" y="273845"/>
            <a:ext cx="8499943" cy="994172"/>
          </a:xfrm>
        </p:spPr>
        <p:txBody>
          <a:bodyPr>
            <a:normAutofit/>
          </a:bodyPr>
          <a:lstStyle/>
          <a:p>
            <a:r>
              <a:rPr lang="en-US" sz="3000" smtClean="0">
                <a:solidFill>
                  <a:schemeClr val="accent4">
                    <a:lumMod val="50000"/>
                  </a:schemeClr>
                </a:solidFill>
                <a:latin typeface="Powderfinger Type" charset="0"/>
                <a:ea typeface="Powderfinger Type" charset="0"/>
                <a:cs typeface="Powderfinger Type" charset="0"/>
              </a:rPr>
              <a:t>Resolvers </a:t>
            </a:r>
            <a:r>
              <a:rPr lang="en-US" sz="3000">
                <a:solidFill>
                  <a:schemeClr val="accent4">
                    <a:lumMod val="50000"/>
                  </a:schemeClr>
                </a:solidFill>
                <a:latin typeface="Powderfinger Type" charset="0"/>
                <a:ea typeface="Powderfinger Type" charset="0"/>
                <a:cs typeface="Powderfinger Type" charset="0"/>
              </a:rPr>
              <a:t>in Which Networks?</a:t>
            </a:r>
          </a:p>
        </p:txBody>
      </p:sp>
      <p:pic>
        <p:nvPicPr>
          <p:cNvPr id="4" name="Content Placeholder 3"/>
          <p:cNvPicPr>
            <a:picLocks noGrp="1" noChangeAspect="1"/>
          </p:cNvPicPr>
          <p:nvPr>
            <p:ph idx="1"/>
          </p:nvPr>
        </p:nvPicPr>
        <p:blipFill>
          <a:blip r:embed="rId2"/>
          <a:stretch>
            <a:fillRect/>
          </a:stretch>
        </p:blipFill>
        <p:spPr>
          <a:xfrm>
            <a:off x="1614487" y="1386856"/>
            <a:ext cx="6517990" cy="2924739"/>
          </a:xfrm>
          <a:prstGeom prst="rect">
            <a:avLst/>
          </a:prstGeom>
        </p:spPr>
      </p:pic>
      <p:sp>
        <p:nvSpPr>
          <p:cNvPr id="7" name="TextBox 6"/>
          <p:cNvSpPr txBox="1"/>
          <p:nvPr/>
        </p:nvSpPr>
        <p:spPr>
          <a:xfrm>
            <a:off x="2067339" y="4185461"/>
            <a:ext cx="5385021" cy="715581"/>
          </a:xfrm>
          <a:prstGeom prst="rect">
            <a:avLst/>
          </a:prstGeom>
          <a:noFill/>
        </p:spPr>
        <p:txBody>
          <a:bodyPr wrap="square" rtlCol="0">
            <a:spAutoFit/>
          </a:bodyPr>
          <a:lstStyle/>
          <a:p>
            <a:r>
              <a:rPr lang="en-US" sz="1350"/>
              <a:t>This is the total per origin AS of those resolvers that appear to be unable to receive fragmented UDP DNS responses. This is the Top 20, as measured by the query count per origin AS</a:t>
            </a:r>
          </a:p>
        </p:txBody>
      </p:sp>
    </p:spTree>
    <p:extLst>
      <p:ext uri="{BB962C8B-B14F-4D97-AF65-F5344CB8AC3E}">
        <p14:creationId xmlns:p14="http://schemas.microsoft.com/office/powerpoint/2010/main" val="994527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31" y="273844"/>
            <a:ext cx="8324519" cy="994172"/>
          </a:xfrm>
        </p:spPr>
        <p:txBody>
          <a:bodyPr>
            <a:normAutofit fontScale="90000"/>
          </a:bodyPr>
          <a:lstStyle/>
          <a:p>
            <a:r>
              <a:rPr lang="en-US" dirty="0" smtClean="0">
                <a:solidFill>
                  <a:schemeClr val="accent4">
                    <a:lumMod val="50000"/>
                  </a:schemeClr>
                </a:solidFill>
                <a:latin typeface="Powderfinger Type" charset="0"/>
                <a:ea typeface="Powderfinger Type" charset="0"/>
                <a:cs typeface="Powderfinger Type" charset="0"/>
              </a:rPr>
              <a:t>What about TCP and Fragmentation?</a:t>
            </a:r>
            <a:endParaRPr lang="en-US" dirty="0">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lstStyle/>
          <a:p>
            <a:pPr marL="0" indent="0">
              <a:buNone/>
            </a:pPr>
            <a:r>
              <a:rPr lang="en-US" smtClean="0"/>
              <a:t>Let’s try the same approach:</a:t>
            </a:r>
          </a:p>
          <a:p>
            <a:pPr lvl="1"/>
            <a:r>
              <a:rPr lang="en-US" smtClean="0"/>
              <a:t>Set up an ad-based measurement using a </a:t>
            </a:r>
            <a:r>
              <a:rPr lang="en-US" err="1" smtClean="0"/>
              <a:t>customised</a:t>
            </a:r>
            <a:r>
              <a:rPr lang="en-US" smtClean="0"/>
              <a:t> IPv6 packet handler</a:t>
            </a:r>
          </a:p>
          <a:p>
            <a:pPr lvl="1"/>
            <a:r>
              <a:rPr lang="en-US" smtClean="0"/>
              <a:t>Pass all TCP responses through a packet </a:t>
            </a:r>
            <a:r>
              <a:rPr lang="en-US" err="1" smtClean="0"/>
              <a:t>fragmenter</a:t>
            </a:r>
            <a:endParaRPr lang="en-US" smtClean="0"/>
          </a:p>
          <a:p>
            <a:pPr lvl="1"/>
            <a:r>
              <a:rPr lang="en-US" smtClean="0"/>
              <a:t>Use a packet capture to see if the fragmented TCP segment was </a:t>
            </a:r>
            <a:r>
              <a:rPr lang="en-US" err="1" smtClean="0"/>
              <a:t>ACKed</a:t>
            </a:r>
            <a:r>
              <a:rPr lang="en-US" smtClean="0"/>
              <a:t> or not</a:t>
            </a:r>
          </a:p>
          <a:p>
            <a:pPr lvl="1"/>
            <a:endParaRPr lang="en-US"/>
          </a:p>
        </p:txBody>
      </p:sp>
    </p:spTree>
    <p:extLst>
      <p:ext uri="{BB962C8B-B14F-4D97-AF65-F5344CB8AC3E}">
        <p14:creationId xmlns:p14="http://schemas.microsoft.com/office/powerpoint/2010/main" val="82028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042130" y="1592019"/>
            <a:ext cx="1428806" cy="315661"/>
          </a:xfrm>
          <a:custGeom>
            <a:avLst/>
            <a:gdLst>
              <a:gd name="connsiteX0" fmla="*/ 298112 w 1905074"/>
              <a:gd name="connsiteY0" fmla="*/ 34886 h 420881"/>
              <a:gd name="connsiteX1" fmla="*/ 1186386 w 1905074"/>
              <a:gd name="connsiteY1" fmla="*/ 34886 h 420881"/>
              <a:gd name="connsiteX2" fmla="*/ 1743735 w 1905074"/>
              <a:gd name="connsiteY2" fmla="*/ 8761 h 420881"/>
              <a:gd name="connsiteX3" fmla="*/ 1830820 w 1905074"/>
              <a:gd name="connsiteY3" fmla="*/ 34886 h 420881"/>
              <a:gd name="connsiteX4" fmla="*/ 1830820 w 1905074"/>
              <a:gd name="connsiteY4" fmla="*/ 357103 h 420881"/>
              <a:gd name="connsiteX5" fmla="*/ 1778569 w 1905074"/>
              <a:gd name="connsiteY5" fmla="*/ 400646 h 420881"/>
              <a:gd name="connsiteX6" fmla="*/ 298112 w 1905074"/>
              <a:gd name="connsiteY6" fmla="*/ 409355 h 420881"/>
              <a:gd name="connsiteX7" fmla="*/ 54272 w 1905074"/>
              <a:gd name="connsiteY7" fmla="*/ 409355 h 420881"/>
              <a:gd name="connsiteX8" fmla="*/ 2020 w 1905074"/>
              <a:gd name="connsiteY8" fmla="*/ 418063 h 420881"/>
              <a:gd name="connsiteX9" fmla="*/ 10729 w 1905074"/>
              <a:gd name="connsiteY9" fmla="*/ 383229 h 420881"/>
              <a:gd name="connsiteX10" fmla="*/ 10729 w 1905074"/>
              <a:gd name="connsiteY10" fmla="*/ 69721 h 420881"/>
              <a:gd name="connsiteX11" fmla="*/ 132649 w 1905074"/>
              <a:gd name="connsiteY11" fmla="*/ 61012 h 42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74" h="420881">
                <a:moveTo>
                  <a:pt x="298112" y="34886"/>
                </a:moveTo>
                <a:lnTo>
                  <a:pt x="1186386" y="34886"/>
                </a:lnTo>
                <a:cubicBezTo>
                  <a:pt x="1427323" y="30532"/>
                  <a:pt x="1636329" y="8761"/>
                  <a:pt x="1743735" y="8761"/>
                </a:cubicBezTo>
                <a:cubicBezTo>
                  <a:pt x="1851141" y="8761"/>
                  <a:pt x="1816306" y="-23171"/>
                  <a:pt x="1830820" y="34886"/>
                </a:cubicBezTo>
                <a:cubicBezTo>
                  <a:pt x="1845334" y="92943"/>
                  <a:pt x="1839529" y="296143"/>
                  <a:pt x="1830820" y="357103"/>
                </a:cubicBezTo>
                <a:cubicBezTo>
                  <a:pt x="1822112" y="418063"/>
                  <a:pt x="2034020" y="391937"/>
                  <a:pt x="1778569" y="400646"/>
                </a:cubicBezTo>
                <a:cubicBezTo>
                  <a:pt x="1523118" y="409355"/>
                  <a:pt x="298112" y="409355"/>
                  <a:pt x="298112" y="409355"/>
                </a:cubicBezTo>
                <a:lnTo>
                  <a:pt x="54272" y="409355"/>
                </a:lnTo>
                <a:cubicBezTo>
                  <a:pt x="4923" y="410806"/>
                  <a:pt x="9277" y="422417"/>
                  <a:pt x="2020" y="418063"/>
                </a:cubicBezTo>
                <a:cubicBezTo>
                  <a:pt x="-5237" y="413709"/>
                  <a:pt x="9277" y="441286"/>
                  <a:pt x="10729" y="383229"/>
                </a:cubicBezTo>
                <a:cubicBezTo>
                  <a:pt x="12180" y="325172"/>
                  <a:pt x="-9591" y="123424"/>
                  <a:pt x="10729" y="69721"/>
                </a:cubicBezTo>
                <a:cubicBezTo>
                  <a:pt x="31049" y="16018"/>
                  <a:pt x="81849" y="38515"/>
                  <a:pt x="132649" y="61012"/>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Freeform 2"/>
          <p:cNvSpPr/>
          <p:nvPr/>
        </p:nvSpPr>
        <p:spPr>
          <a:xfrm>
            <a:off x="3069772" y="1445917"/>
            <a:ext cx="1525355" cy="191861"/>
          </a:xfrm>
          <a:custGeom>
            <a:avLst/>
            <a:gdLst>
              <a:gd name="connsiteX0" fmla="*/ 0 w 2033807"/>
              <a:gd name="connsiteY0" fmla="*/ 255814 h 255814"/>
              <a:gd name="connsiteX1" fmla="*/ 156754 w 2033807"/>
              <a:gd name="connsiteY1" fmla="*/ 142603 h 255814"/>
              <a:gd name="connsiteX2" fmla="*/ 313508 w 2033807"/>
              <a:gd name="connsiteY2" fmla="*/ 29391 h 255814"/>
              <a:gd name="connsiteX3" fmla="*/ 357051 w 2033807"/>
              <a:gd name="connsiteY3" fmla="*/ 29391 h 255814"/>
              <a:gd name="connsiteX4" fmla="*/ 1872342 w 2033807"/>
              <a:gd name="connsiteY4" fmla="*/ 3265 h 255814"/>
              <a:gd name="connsiteX5" fmla="*/ 2002971 w 2033807"/>
              <a:gd name="connsiteY5" fmla="*/ 3265 h 255814"/>
              <a:gd name="connsiteX6" fmla="*/ 1985554 w 2033807"/>
              <a:gd name="connsiteY6" fmla="*/ 29391 h 255814"/>
              <a:gd name="connsiteX7" fmla="*/ 1828800 w 2033807"/>
              <a:gd name="connsiteY7" fmla="*/ 160020 h 25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807" h="255814">
                <a:moveTo>
                  <a:pt x="0" y="255814"/>
                </a:moveTo>
                <a:lnTo>
                  <a:pt x="156754" y="142603"/>
                </a:lnTo>
                <a:cubicBezTo>
                  <a:pt x="209005" y="104866"/>
                  <a:pt x="280125" y="48260"/>
                  <a:pt x="313508" y="29391"/>
                </a:cubicBezTo>
                <a:cubicBezTo>
                  <a:pt x="346891" y="10522"/>
                  <a:pt x="357051" y="29391"/>
                  <a:pt x="357051" y="29391"/>
                </a:cubicBezTo>
                <a:lnTo>
                  <a:pt x="1872342" y="3265"/>
                </a:lnTo>
                <a:cubicBezTo>
                  <a:pt x="2146662" y="-1089"/>
                  <a:pt x="1984102" y="-1089"/>
                  <a:pt x="2002971" y="3265"/>
                </a:cubicBezTo>
                <a:cubicBezTo>
                  <a:pt x="2021840" y="7619"/>
                  <a:pt x="2014582" y="3265"/>
                  <a:pt x="1985554" y="29391"/>
                </a:cubicBezTo>
                <a:cubicBezTo>
                  <a:pt x="1956526" y="55517"/>
                  <a:pt x="1828800" y="160020"/>
                  <a:pt x="1828800" y="16002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reeform 3"/>
          <p:cNvSpPr/>
          <p:nvPr/>
        </p:nvSpPr>
        <p:spPr>
          <a:xfrm>
            <a:off x="4428308" y="1722685"/>
            <a:ext cx="176349" cy="156755"/>
          </a:xfrm>
          <a:custGeom>
            <a:avLst/>
            <a:gdLst>
              <a:gd name="connsiteX0" fmla="*/ 0 w 235132"/>
              <a:gd name="connsiteY0" fmla="*/ 209006 h 209006"/>
              <a:gd name="connsiteX1" fmla="*/ 95795 w 235132"/>
              <a:gd name="connsiteY1" fmla="*/ 130629 h 209006"/>
              <a:gd name="connsiteX2" fmla="*/ 235132 w 235132"/>
              <a:gd name="connsiteY2" fmla="*/ 0 h 209006"/>
            </a:gdLst>
            <a:ahLst/>
            <a:cxnLst>
              <a:cxn ang="0">
                <a:pos x="connsiteX0" y="connsiteY0"/>
              </a:cxn>
              <a:cxn ang="0">
                <a:pos x="connsiteX1" y="connsiteY1"/>
              </a:cxn>
              <a:cxn ang="0">
                <a:pos x="connsiteX2" y="connsiteY2"/>
              </a:cxn>
            </a:cxnLst>
            <a:rect l="l" t="t" r="r" b="b"/>
            <a:pathLst>
              <a:path w="235132" h="209006">
                <a:moveTo>
                  <a:pt x="0" y="209006"/>
                </a:moveTo>
                <a:cubicBezTo>
                  <a:pt x="28303" y="187234"/>
                  <a:pt x="56606" y="165463"/>
                  <a:pt x="95795" y="130629"/>
                </a:cubicBezTo>
                <a:cubicBezTo>
                  <a:pt x="134984" y="95795"/>
                  <a:pt x="211909" y="23223"/>
                  <a:pt x="235132"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Freeform 4"/>
          <p:cNvSpPr/>
          <p:nvPr/>
        </p:nvSpPr>
        <p:spPr>
          <a:xfrm>
            <a:off x="4585063" y="1454897"/>
            <a:ext cx="6532" cy="228600"/>
          </a:xfrm>
          <a:custGeom>
            <a:avLst/>
            <a:gdLst>
              <a:gd name="connsiteX0" fmla="*/ 8709 w 8709"/>
              <a:gd name="connsiteY0" fmla="*/ 0 h 304800"/>
              <a:gd name="connsiteX1" fmla="*/ 0 w 8709"/>
              <a:gd name="connsiteY1" fmla="*/ 304800 h 304800"/>
            </a:gdLst>
            <a:ahLst/>
            <a:cxnLst>
              <a:cxn ang="0">
                <a:pos x="connsiteX0" y="connsiteY0"/>
              </a:cxn>
              <a:cxn ang="0">
                <a:pos x="connsiteX1" y="connsiteY1"/>
              </a:cxn>
            </a:cxnLst>
            <a:rect l="l" t="t" r="r" b="b"/>
            <a:pathLst>
              <a:path w="8709" h="304800">
                <a:moveTo>
                  <a:pt x="8709" y="0"/>
                </a:moveTo>
                <a:lnTo>
                  <a:pt x="0" y="30480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p:cNvSpPr txBox="1"/>
          <p:nvPr/>
        </p:nvSpPr>
        <p:spPr>
          <a:xfrm>
            <a:off x="3228350" y="1648607"/>
            <a:ext cx="1059906" cy="253916"/>
          </a:xfrm>
          <a:prstGeom prst="rect">
            <a:avLst/>
          </a:prstGeom>
          <a:noFill/>
        </p:spPr>
        <p:txBody>
          <a:bodyPr wrap="none" rtlCol="0">
            <a:spAutoFit/>
          </a:bodyPr>
          <a:lstStyle/>
          <a:p>
            <a:r>
              <a:rPr lang="en-US" sz="1050" dirty="0">
                <a:latin typeface="AhnbergHand" charset="0"/>
                <a:ea typeface="AhnbergHand" charset="0"/>
                <a:cs typeface="AhnbergHand" charset="0"/>
              </a:rPr>
              <a:t>IPv4 Router</a:t>
            </a:r>
          </a:p>
        </p:txBody>
      </p:sp>
      <p:sp>
        <p:nvSpPr>
          <p:cNvPr id="7" name="Freeform 6"/>
          <p:cNvSpPr/>
          <p:nvPr/>
        </p:nvSpPr>
        <p:spPr>
          <a:xfrm>
            <a:off x="1227908" y="1618172"/>
            <a:ext cx="1703462" cy="222080"/>
          </a:xfrm>
          <a:custGeom>
            <a:avLst/>
            <a:gdLst>
              <a:gd name="connsiteX0" fmla="*/ 0 w 3264059"/>
              <a:gd name="connsiteY0" fmla="*/ 130643 h 296106"/>
              <a:gd name="connsiteX1" fmla="*/ 1767840 w 3264059"/>
              <a:gd name="connsiteY1" fmla="*/ 121934 h 296106"/>
              <a:gd name="connsiteX2" fmla="*/ 3187337 w 3264059"/>
              <a:gd name="connsiteY2" fmla="*/ 165477 h 296106"/>
              <a:gd name="connsiteX3" fmla="*/ 2943497 w 3264059"/>
              <a:gd name="connsiteY3" fmla="*/ 14 h 296106"/>
              <a:gd name="connsiteX4" fmla="*/ 3257006 w 3264059"/>
              <a:gd name="connsiteY4" fmla="*/ 156769 h 296106"/>
              <a:gd name="connsiteX5" fmla="*/ 3161212 w 3264059"/>
              <a:gd name="connsiteY5" fmla="*/ 296106 h 29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4059" h="296106">
                <a:moveTo>
                  <a:pt x="0" y="130643"/>
                </a:moveTo>
                <a:lnTo>
                  <a:pt x="1767840" y="121934"/>
                </a:lnTo>
                <a:cubicBezTo>
                  <a:pt x="2299063" y="127740"/>
                  <a:pt x="2991394" y="185797"/>
                  <a:pt x="3187337" y="165477"/>
                </a:cubicBezTo>
                <a:cubicBezTo>
                  <a:pt x="3383280" y="145157"/>
                  <a:pt x="2931886" y="1465"/>
                  <a:pt x="2943497" y="14"/>
                </a:cubicBezTo>
                <a:cubicBezTo>
                  <a:pt x="2955109" y="-1437"/>
                  <a:pt x="3220720" y="107420"/>
                  <a:pt x="3257006" y="156769"/>
                </a:cubicBezTo>
                <a:cubicBezTo>
                  <a:pt x="3293292" y="206118"/>
                  <a:pt x="3178629" y="272883"/>
                  <a:pt x="3161212" y="296106"/>
                </a:cubicBezTo>
              </a:path>
            </a:pathLst>
          </a:custGeom>
          <a:no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Freeform 7"/>
          <p:cNvSpPr/>
          <p:nvPr/>
        </p:nvSpPr>
        <p:spPr>
          <a:xfrm>
            <a:off x="4676503" y="1592058"/>
            <a:ext cx="1698397" cy="235132"/>
          </a:xfrm>
          <a:custGeom>
            <a:avLst/>
            <a:gdLst>
              <a:gd name="connsiteX0" fmla="*/ 0 w 2264529"/>
              <a:gd name="connsiteY0" fmla="*/ 113211 h 313509"/>
              <a:gd name="connsiteX1" fmla="*/ 1219200 w 2264529"/>
              <a:gd name="connsiteY1" fmla="*/ 121920 h 313509"/>
              <a:gd name="connsiteX2" fmla="*/ 2203269 w 2264529"/>
              <a:gd name="connsiteY2" fmla="*/ 104503 h 313509"/>
              <a:gd name="connsiteX3" fmla="*/ 1976846 w 2264529"/>
              <a:gd name="connsiteY3" fmla="*/ 0 h 313509"/>
              <a:gd name="connsiteX4" fmla="*/ 2264229 w 2264529"/>
              <a:gd name="connsiteY4" fmla="*/ 104503 h 313509"/>
              <a:gd name="connsiteX5" fmla="*/ 2020389 w 2264529"/>
              <a:gd name="connsiteY5" fmla="*/ 313509 h 3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4529" h="313509">
                <a:moveTo>
                  <a:pt x="0" y="113211"/>
                </a:moveTo>
                <a:lnTo>
                  <a:pt x="1219200" y="121920"/>
                </a:lnTo>
                <a:cubicBezTo>
                  <a:pt x="1586411" y="120469"/>
                  <a:pt x="2076995" y="124823"/>
                  <a:pt x="2203269" y="104503"/>
                </a:cubicBezTo>
                <a:cubicBezTo>
                  <a:pt x="2329543" y="84183"/>
                  <a:pt x="1966686" y="0"/>
                  <a:pt x="1976846" y="0"/>
                </a:cubicBezTo>
                <a:cubicBezTo>
                  <a:pt x="1987006" y="0"/>
                  <a:pt x="2256972" y="52251"/>
                  <a:pt x="2264229" y="104503"/>
                </a:cubicBezTo>
                <a:cubicBezTo>
                  <a:pt x="2271486" y="156755"/>
                  <a:pt x="2145937" y="235132"/>
                  <a:pt x="2020389" y="313509"/>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Freeform 9"/>
          <p:cNvSpPr/>
          <p:nvPr/>
        </p:nvSpPr>
        <p:spPr>
          <a:xfrm>
            <a:off x="2325686" y="1015649"/>
            <a:ext cx="405674" cy="576370"/>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Freeform 10"/>
          <p:cNvSpPr/>
          <p:nvPr/>
        </p:nvSpPr>
        <p:spPr>
          <a:xfrm>
            <a:off x="2315385" y="852831"/>
            <a:ext cx="412694" cy="166600"/>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Freeform 11"/>
          <p:cNvSpPr/>
          <p:nvPr/>
        </p:nvSpPr>
        <p:spPr>
          <a:xfrm>
            <a:off x="4930689" y="1257828"/>
            <a:ext cx="405674" cy="249322"/>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Freeform 12"/>
          <p:cNvSpPr/>
          <p:nvPr/>
        </p:nvSpPr>
        <p:spPr>
          <a:xfrm>
            <a:off x="4923669" y="1091228"/>
            <a:ext cx="412694" cy="166600"/>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reeform 13"/>
          <p:cNvSpPr/>
          <p:nvPr/>
        </p:nvSpPr>
        <p:spPr>
          <a:xfrm>
            <a:off x="5469532" y="1257828"/>
            <a:ext cx="405674" cy="249322"/>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reeform 14"/>
          <p:cNvSpPr/>
          <p:nvPr/>
        </p:nvSpPr>
        <p:spPr>
          <a:xfrm>
            <a:off x="5462512" y="1091228"/>
            <a:ext cx="412694" cy="166600"/>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TextBox 16"/>
          <p:cNvSpPr txBox="1"/>
          <p:nvPr/>
        </p:nvSpPr>
        <p:spPr>
          <a:xfrm>
            <a:off x="841394" y="804870"/>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IPv4 header</a:t>
            </a:r>
          </a:p>
        </p:txBody>
      </p:sp>
      <p:sp>
        <p:nvSpPr>
          <p:cNvPr id="18" name="TextBox 17"/>
          <p:cNvSpPr txBox="1"/>
          <p:nvPr/>
        </p:nvSpPr>
        <p:spPr>
          <a:xfrm>
            <a:off x="1359116" y="1183497"/>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Payload</a:t>
            </a:r>
          </a:p>
        </p:txBody>
      </p:sp>
      <p:sp>
        <p:nvSpPr>
          <p:cNvPr id="19" name="Freeform 18"/>
          <p:cNvSpPr/>
          <p:nvPr/>
        </p:nvSpPr>
        <p:spPr>
          <a:xfrm>
            <a:off x="2351315" y="1128326"/>
            <a:ext cx="320040" cy="6532"/>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Freeform 19"/>
          <p:cNvSpPr/>
          <p:nvPr/>
        </p:nvSpPr>
        <p:spPr>
          <a:xfrm>
            <a:off x="5469531" y="1379223"/>
            <a:ext cx="320040" cy="6532"/>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TextBox 20"/>
          <p:cNvSpPr txBox="1"/>
          <p:nvPr/>
        </p:nvSpPr>
        <p:spPr>
          <a:xfrm>
            <a:off x="1062136" y="998831"/>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TCP/UDP header</a:t>
            </a:r>
          </a:p>
        </p:txBody>
      </p:sp>
      <p:sp>
        <p:nvSpPr>
          <p:cNvPr id="22" name="Freeform 21"/>
          <p:cNvSpPr/>
          <p:nvPr/>
        </p:nvSpPr>
        <p:spPr>
          <a:xfrm>
            <a:off x="1587137" y="891574"/>
            <a:ext cx="604985" cy="106124"/>
          </a:xfrm>
          <a:custGeom>
            <a:avLst/>
            <a:gdLst>
              <a:gd name="connsiteX0" fmla="*/ 0 w 806646"/>
              <a:gd name="connsiteY0" fmla="*/ 19578 h 141498"/>
              <a:gd name="connsiteX1" fmla="*/ 130628 w 806646"/>
              <a:gd name="connsiteY1" fmla="*/ 2161 h 141498"/>
              <a:gd name="connsiteX2" fmla="*/ 783771 w 806646"/>
              <a:gd name="connsiteY2" fmla="*/ 63121 h 141498"/>
              <a:gd name="connsiteX3" fmla="*/ 670560 w 806646"/>
              <a:gd name="connsiteY3" fmla="*/ 2161 h 141498"/>
              <a:gd name="connsiteX4" fmla="*/ 792480 w 806646"/>
              <a:gd name="connsiteY4" fmla="*/ 89247 h 141498"/>
              <a:gd name="connsiteX5" fmla="*/ 583474 w 806646"/>
              <a:gd name="connsiteY5" fmla="*/ 141498 h 14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646" h="141498">
                <a:moveTo>
                  <a:pt x="0" y="19578"/>
                </a:moveTo>
                <a:cubicBezTo>
                  <a:pt x="0" y="7241"/>
                  <a:pt x="0" y="-5096"/>
                  <a:pt x="130628" y="2161"/>
                </a:cubicBezTo>
                <a:cubicBezTo>
                  <a:pt x="261256" y="9418"/>
                  <a:pt x="693782" y="63121"/>
                  <a:pt x="783771" y="63121"/>
                </a:cubicBezTo>
                <a:cubicBezTo>
                  <a:pt x="873760" y="63121"/>
                  <a:pt x="669109" y="-2193"/>
                  <a:pt x="670560" y="2161"/>
                </a:cubicBezTo>
                <a:cubicBezTo>
                  <a:pt x="672011" y="6515"/>
                  <a:pt x="806994" y="66024"/>
                  <a:pt x="792480" y="89247"/>
                </a:cubicBezTo>
                <a:cubicBezTo>
                  <a:pt x="777966" y="112470"/>
                  <a:pt x="618308" y="134241"/>
                  <a:pt x="583474" y="1414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Freeform 22"/>
          <p:cNvSpPr/>
          <p:nvPr/>
        </p:nvSpPr>
        <p:spPr>
          <a:xfrm>
            <a:off x="2076994" y="1069238"/>
            <a:ext cx="172913" cy="85214"/>
          </a:xfrm>
          <a:custGeom>
            <a:avLst/>
            <a:gdLst>
              <a:gd name="connsiteX0" fmla="*/ 0 w 230550"/>
              <a:gd name="connsiteY0" fmla="*/ 35241 h 113618"/>
              <a:gd name="connsiteX1" fmla="*/ 182880 w 230550"/>
              <a:gd name="connsiteY1" fmla="*/ 43949 h 113618"/>
              <a:gd name="connsiteX2" fmla="*/ 226423 w 230550"/>
              <a:gd name="connsiteY2" fmla="*/ 35241 h 113618"/>
              <a:gd name="connsiteX3" fmla="*/ 104503 w 230550"/>
              <a:gd name="connsiteY3" fmla="*/ 406 h 113618"/>
              <a:gd name="connsiteX4" fmla="*/ 191588 w 230550"/>
              <a:gd name="connsiteY4" fmla="*/ 61366 h 113618"/>
              <a:gd name="connsiteX5" fmla="*/ 78377 w 230550"/>
              <a:gd name="connsiteY5" fmla="*/ 113618 h 11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50" h="113618">
                <a:moveTo>
                  <a:pt x="0" y="35241"/>
                </a:moveTo>
                <a:cubicBezTo>
                  <a:pt x="72571" y="39595"/>
                  <a:pt x="145143" y="43949"/>
                  <a:pt x="182880" y="43949"/>
                </a:cubicBezTo>
                <a:cubicBezTo>
                  <a:pt x="220617" y="43949"/>
                  <a:pt x="239486" y="42498"/>
                  <a:pt x="226423" y="35241"/>
                </a:cubicBezTo>
                <a:cubicBezTo>
                  <a:pt x="213360" y="27984"/>
                  <a:pt x="110309" y="-3948"/>
                  <a:pt x="104503" y="406"/>
                </a:cubicBezTo>
                <a:cubicBezTo>
                  <a:pt x="98697" y="4760"/>
                  <a:pt x="195942" y="42497"/>
                  <a:pt x="191588" y="61366"/>
                </a:cubicBezTo>
                <a:cubicBezTo>
                  <a:pt x="187234" y="80235"/>
                  <a:pt x="132805" y="96926"/>
                  <a:pt x="78377" y="1136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Freeform 23"/>
          <p:cNvSpPr/>
          <p:nvPr/>
        </p:nvSpPr>
        <p:spPr>
          <a:xfrm>
            <a:off x="1828800" y="1265374"/>
            <a:ext cx="425038" cy="104615"/>
          </a:xfrm>
          <a:custGeom>
            <a:avLst/>
            <a:gdLst>
              <a:gd name="connsiteX0" fmla="*/ 0 w 566717"/>
              <a:gd name="connsiteY0" fmla="*/ 17566 h 139486"/>
              <a:gd name="connsiteX1" fmla="*/ 400594 w 566717"/>
              <a:gd name="connsiteY1" fmla="*/ 34983 h 139486"/>
              <a:gd name="connsiteX2" fmla="*/ 566057 w 566717"/>
              <a:gd name="connsiteY2" fmla="*/ 43691 h 139486"/>
              <a:gd name="connsiteX3" fmla="*/ 461554 w 566717"/>
              <a:gd name="connsiteY3" fmla="*/ 148 h 139486"/>
              <a:gd name="connsiteX4" fmla="*/ 539931 w 566717"/>
              <a:gd name="connsiteY4" fmla="*/ 61108 h 139486"/>
              <a:gd name="connsiteX5" fmla="*/ 452846 w 566717"/>
              <a:gd name="connsiteY5" fmla="*/ 139486 h 1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717" h="139486">
                <a:moveTo>
                  <a:pt x="0" y="17566"/>
                </a:moveTo>
                <a:lnTo>
                  <a:pt x="400594" y="34983"/>
                </a:lnTo>
                <a:cubicBezTo>
                  <a:pt x="494937" y="39337"/>
                  <a:pt x="555897" y="49497"/>
                  <a:pt x="566057" y="43691"/>
                </a:cubicBezTo>
                <a:cubicBezTo>
                  <a:pt x="576217" y="37885"/>
                  <a:pt x="465908" y="-2755"/>
                  <a:pt x="461554" y="148"/>
                </a:cubicBezTo>
                <a:cubicBezTo>
                  <a:pt x="457200" y="3051"/>
                  <a:pt x="541382" y="37885"/>
                  <a:pt x="539931" y="61108"/>
                </a:cubicBezTo>
                <a:cubicBezTo>
                  <a:pt x="538480" y="84331"/>
                  <a:pt x="452846" y="139486"/>
                  <a:pt x="452846" y="1394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Box 24"/>
          <p:cNvSpPr txBox="1"/>
          <p:nvPr/>
        </p:nvSpPr>
        <p:spPr>
          <a:xfrm>
            <a:off x="6241210" y="831807"/>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IPv4 header</a:t>
            </a:r>
          </a:p>
        </p:txBody>
      </p:sp>
      <p:sp>
        <p:nvSpPr>
          <p:cNvPr id="29" name="TextBox 28"/>
          <p:cNvSpPr txBox="1"/>
          <p:nvPr/>
        </p:nvSpPr>
        <p:spPr>
          <a:xfrm>
            <a:off x="6701246" y="1185324"/>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Payload</a:t>
            </a:r>
          </a:p>
        </p:txBody>
      </p:sp>
      <p:sp>
        <p:nvSpPr>
          <p:cNvPr id="30" name="TextBox 29"/>
          <p:cNvSpPr txBox="1"/>
          <p:nvPr/>
        </p:nvSpPr>
        <p:spPr>
          <a:xfrm>
            <a:off x="6406133" y="1027129"/>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TCP/UDP header</a:t>
            </a:r>
          </a:p>
        </p:txBody>
      </p:sp>
      <p:sp>
        <p:nvSpPr>
          <p:cNvPr id="31" name="Freeform 30"/>
          <p:cNvSpPr/>
          <p:nvPr/>
        </p:nvSpPr>
        <p:spPr>
          <a:xfrm>
            <a:off x="5720319" y="902498"/>
            <a:ext cx="554960" cy="172116"/>
          </a:xfrm>
          <a:custGeom>
            <a:avLst/>
            <a:gdLst>
              <a:gd name="connsiteX0" fmla="*/ 739947 w 739947"/>
              <a:gd name="connsiteY0" fmla="*/ 2902 h 229488"/>
              <a:gd name="connsiteX1" fmla="*/ 112930 w 739947"/>
              <a:gd name="connsiteY1" fmla="*/ 29028 h 229488"/>
              <a:gd name="connsiteX2" fmla="*/ 8427 w 739947"/>
              <a:gd name="connsiteY2" fmla="*/ 211908 h 229488"/>
              <a:gd name="connsiteX3" fmla="*/ 8427 w 739947"/>
              <a:gd name="connsiteY3" fmla="*/ 142239 h 229488"/>
              <a:gd name="connsiteX4" fmla="*/ 25844 w 739947"/>
              <a:gd name="connsiteY4" fmla="*/ 229325 h 229488"/>
              <a:gd name="connsiteX5" fmla="*/ 104222 w 739947"/>
              <a:gd name="connsiteY5" fmla="*/ 159656 h 2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947" h="229488">
                <a:moveTo>
                  <a:pt x="739947" y="2902"/>
                </a:moveTo>
                <a:cubicBezTo>
                  <a:pt x="487398" y="-1452"/>
                  <a:pt x="234850" y="-5806"/>
                  <a:pt x="112930" y="29028"/>
                </a:cubicBezTo>
                <a:cubicBezTo>
                  <a:pt x="-8990" y="63862"/>
                  <a:pt x="25844" y="193040"/>
                  <a:pt x="8427" y="211908"/>
                </a:cubicBezTo>
                <a:cubicBezTo>
                  <a:pt x="-8990" y="230777"/>
                  <a:pt x="5524" y="139336"/>
                  <a:pt x="8427" y="142239"/>
                </a:cubicBezTo>
                <a:cubicBezTo>
                  <a:pt x="11330" y="145142"/>
                  <a:pt x="9878" y="226422"/>
                  <a:pt x="25844" y="229325"/>
                </a:cubicBezTo>
                <a:cubicBezTo>
                  <a:pt x="41810" y="232228"/>
                  <a:pt x="73016" y="195942"/>
                  <a:pt x="104222" y="1596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Freeform 31"/>
          <p:cNvSpPr/>
          <p:nvPr/>
        </p:nvSpPr>
        <p:spPr>
          <a:xfrm>
            <a:off x="5177998" y="871359"/>
            <a:ext cx="979715" cy="181413"/>
          </a:xfrm>
          <a:custGeom>
            <a:avLst/>
            <a:gdLst>
              <a:gd name="connsiteX0" fmla="*/ 1306286 w 1306286"/>
              <a:gd name="connsiteY0" fmla="*/ 27004 h 241884"/>
              <a:gd name="connsiteX1" fmla="*/ 304800 w 1306286"/>
              <a:gd name="connsiteY1" fmla="*/ 18295 h 241884"/>
              <a:gd name="connsiteX2" fmla="*/ 52252 w 1306286"/>
              <a:gd name="connsiteY2" fmla="*/ 236009 h 241884"/>
              <a:gd name="connsiteX3" fmla="*/ 139337 w 1306286"/>
              <a:gd name="connsiteY3" fmla="*/ 183758 h 241884"/>
              <a:gd name="connsiteX4" fmla="*/ 60960 w 1306286"/>
              <a:gd name="connsiteY4" fmla="*/ 227301 h 241884"/>
              <a:gd name="connsiteX5" fmla="*/ 0 w 1306286"/>
              <a:gd name="connsiteY5" fmla="*/ 157632 h 24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286" h="241884">
                <a:moveTo>
                  <a:pt x="1306286" y="27004"/>
                </a:moveTo>
                <a:cubicBezTo>
                  <a:pt x="910046" y="5232"/>
                  <a:pt x="513806" y="-16539"/>
                  <a:pt x="304800" y="18295"/>
                </a:cubicBezTo>
                <a:cubicBezTo>
                  <a:pt x="95794" y="53129"/>
                  <a:pt x="79829" y="208432"/>
                  <a:pt x="52252" y="236009"/>
                </a:cubicBezTo>
                <a:cubicBezTo>
                  <a:pt x="24675" y="263586"/>
                  <a:pt x="137886" y="185209"/>
                  <a:pt x="139337" y="183758"/>
                </a:cubicBezTo>
                <a:cubicBezTo>
                  <a:pt x="140788" y="182307"/>
                  <a:pt x="84183" y="231655"/>
                  <a:pt x="60960" y="227301"/>
                </a:cubicBezTo>
                <a:cubicBezTo>
                  <a:pt x="37737" y="222947"/>
                  <a:pt x="0" y="157632"/>
                  <a:pt x="0" y="1576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Freeform 32"/>
          <p:cNvSpPr/>
          <p:nvPr/>
        </p:nvSpPr>
        <p:spPr>
          <a:xfrm>
            <a:off x="5981639" y="1139806"/>
            <a:ext cx="456926" cy="215537"/>
          </a:xfrm>
          <a:custGeom>
            <a:avLst/>
            <a:gdLst>
              <a:gd name="connsiteX0" fmla="*/ 609235 w 609235"/>
              <a:gd name="connsiteY0" fmla="*/ 0 h 287383"/>
              <a:gd name="connsiteX1" fmla="*/ 25760 w 609235"/>
              <a:gd name="connsiteY1" fmla="*/ 235132 h 287383"/>
              <a:gd name="connsiteX2" fmla="*/ 95429 w 609235"/>
              <a:gd name="connsiteY2" fmla="*/ 148046 h 287383"/>
              <a:gd name="connsiteX3" fmla="*/ 25760 w 609235"/>
              <a:gd name="connsiteY3" fmla="*/ 243840 h 287383"/>
              <a:gd name="connsiteX4" fmla="*/ 112846 w 609235"/>
              <a:gd name="connsiteY4" fmla="*/ 278675 h 287383"/>
              <a:gd name="connsiteX5" fmla="*/ 121555 w 609235"/>
              <a:gd name="connsiteY5" fmla="*/ 278675 h 287383"/>
              <a:gd name="connsiteX6" fmla="*/ 112846 w 609235"/>
              <a:gd name="connsiteY6" fmla="*/ 287383 h 28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235" h="287383">
                <a:moveTo>
                  <a:pt x="609235" y="0"/>
                </a:moveTo>
                <a:cubicBezTo>
                  <a:pt x="360314" y="105229"/>
                  <a:pt x="111394" y="210458"/>
                  <a:pt x="25760" y="235132"/>
                </a:cubicBezTo>
                <a:cubicBezTo>
                  <a:pt x="-59874" y="259806"/>
                  <a:pt x="95429" y="146595"/>
                  <a:pt x="95429" y="148046"/>
                </a:cubicBezTo>
                <a:cubicBezTo>
                  <a:pt x="95429" y="149497"/>
                  <a:pt x="22857" y="222069"/>
                  <a:pt x="25760" y="243840"/>
                </a:cubicBezTo>
                <a:cubicBezTo>
                  <a:pt x="28663" y="265611"/>
                  <a:pt x="96880" y="272869"/>
                  <a:pt x="112846" y="278675"/>
                </a:cubicBezTo>
                <a:cubicBezTo>
                  <a:pt x="128812" y="284481"/>
                  <a:pt x="121555" y="277224"/>
                  <a:pt x="121555" y="278675"/>
                </a:cubicBezTo>
                <a:cubicBezTo>
                  <a:pt x="121555" y="280126"/>
                  <a:pt x="117200" y="283754"/>
                  <a:pt x="112846" y="2873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 name="Freeform 33"/>
          <p:cNvSpPr/>
          <p:nvPr/>
        </p:nvSpPr>
        <p:spPr>
          <a:xfrm>
            <a:off x="5282632" y="1298143"/>
            <a:ext cx="1464334" cy="333150"/>
          </a:xfrm>
          <a:custGeom>
            <a:avLst/>
            <a:gdLst>
              <a:gd name="connsiteX0" fmla="*/ 1952445 w 1952445"/>
              <a:gd name="connsiteY0" fmla="*/ 0 h 444200"/>
              <a:gd name="connsiteX1" fmla="*/ 1142548 w 1952445"/>
              <a:gd name="connsiteY1" fmla="*/ 348343 h 444200"/>
              <a:gd name="connsiteX2" fmla="*/ 289108 w 1952445"/>
              <a:gd name="connsiteY2" fmla="*/ 444137 h 444200"/>
              <a:gd name="connsiteX3" fmla="*/ 27851 w 1952445"/>
              <a:gd name="connsiteY3" fmla="*/ 339635 h 444200"/>
              <a:gd name="connsiteX4" fmla="*/ 10434 w 1952445"/>
              <a:gd name="connsiteY4" fmla="*/ 400595 h 444200"/>
              <a:gd name="connsiteX5" fmla="*/ 53977 w 1952445"/>
              <a:gd name="connsiteY5" fmla="*/ 330926 h 444200"/>
              <a:gd name="connsiteX6" fmla="*/ 123645 w 1952445"/>
              <a:gd name="connsiteY6" fmla="*/ 330926 h 44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445" h="444200">
                <a:moveTo>
                  <a:pt x="1952445" y="0"/>
                </a:moveTo>
                <a:cubicBezTo>
                  <a:pt x="1686108" y="137160"/>
                  <a:pt x="1419771" y="274320"/>
                  <a:pt x="1142548" y="348343"/>
                </a:cubicBezTo>
                <a:cubicBezTo>
                  <a:pt x="865325" y="422366"/>
                  <a:pt x="474891" y="445588"/>
                  <a:pt x="289108" y="444137"/>
                </a:cubicBezTo>
                <a:cubicBezTo>
                  <a:pt x="103325" y="442686"/>
                  <a:pt x="74297" y="346892"/>
                  <a:pt x="27851" y="339635"/>
                </a:cubicBezTo>
                <a:cubicBezTo>
                  <a:pt x="-18595" y="332378"/>
                  <a:pt x="6080" y="402046"/>
                  <a:pt x="10434" y="400595"/>
                </a:cubicBezTo>
                <a:cubicBezTo>
                  <a:pt x="14788" y="399144"/>
                  <a:pt x="35108" y="342538"/>
                  <a:pt x="53977" y="330926"/>
                </a:cubicBezTo>
                <a:cubicBezTo>
                  <a:pt x="72845" y="319315"/>
                  <a:pt x="123645" y="330926"/>
                  <a:pt x="123645" y="3309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5" name="Freeform 34"/>
          <p:cNvSpPr/>
          <p:nvPr/>
        </p:nvSpPr>
        <p:spPr>
          <a:xfrm>
            <a:off x="5995904" y="1304675"/>
            <a:ext cx="705342" cy="228600"/>
          </a:xfrm>
          <a:custGeom>
            <a:avLst/>
            <a:gdLst>
              <a:gd name="connsiteX0" fmla="*/ 940456 w 940456"/>
              <a:gd name="connsiteY0" fmla="*/ 0 h 304800"/>
              <a:gd name="connsiteX1" fmla="*/ 365691 w 940456"/>
              <a:gd name="connsiteY1" fmla="*/ 235131 h 304800"/>
              <a:gd name="connsiteX2" fmla="*/ 8639 w 940456"/>
              <a:gd name="connsiteY2" fmla="*/ 243840 h 304800"/>
              <a:gd name="connsiteX3" fmla="*/ 104433 w 940456"/>
              <a:gd name="connsiteY3" fmla="*/ 148046 h 304800"/>
              <a:gd name="connsiteX4" fmla="*/ 34765 w 940456"/>
              <a:gd name="connsiteY4" fmla="*/ 261257 h 304800"/>
              <a:gd name="connsiteX5" fmla="*/ 69599 w 940456"/>
              <a:gd name="connsiteY5" fmla="*/ 304800 h 304800"/>
              <a:gd name="connsiteX6" fmla="*/ 69599 w 940456"/>
              <a:gd name="connsiteY6" fmla="*/ 304800 h 304800"/>
              <a:gd name="connsiteX7" fmla="*/ 104433 w 940456"/>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0456" h="304800">
                <a:moveTo>
                  <a:pt x="940456" y="0"/>
                </a:moveTo>
                <a:cubicBezTo>
                  <a:pt x="730725" y="97245"/>
                  <a:pt x="520994" y="194491"/>
                  <a:pt x="365691" y="235131"/>
                </a:cubicBezTo>
                <a:cubicBezTo>
                  <a:pt x="210388" y="275771"/>
                  <a:pt x="52182" y="258354"/>
                  <a:pt x="8639" y="243840"/>
                </a:cubicBezTo>
                <a:cubicBezTo>
                  <a:pt x="-34904" y="229326"/>
                  <a:pt x="100079" y="145143"/>
                  <a:pt x="104433" y="148046"/>
                </a:cubicBezTo>
                <a:cubicBezTo>
                  <a:pt x="108787" y="150949"/>
                  <a:pt x="40571" y="235131"/>
                  <a:pt x="34765" y="261257"/>
                </a:cubicBezTo>
                <a:cubicBezTo>
                  <a:pt x="28959" y="287383"/>
                  <a:pt x="69599" y="304800"/>
                  <a:pt x="69599" y="304800"/>
                </a:cubicBezTo>
                <a:lnTo>
                  <a:pt x="69599" y="304800"/>
                </a:lnTo>
                <a:lnTo>
                  <a:pt x="104433" y="3048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3" name="TextBox 92"/>
          <p:cNvSpPr txBox="1"/>
          <p:nvPr/>
        </p:nvSpPr>
        <p:spPr>
          <a:xfrm>
            <a:off x="433077" y="1059441"/>
            <a:ext cx="256802" cy="300082"/>
          </a:xfrm>
          <a:prstGeom prst="rect">
            <a:avLst/>
          </a:prstGeom>
          <a:noFill/>
        </p:spPr>
        <p:txBody>
          <a:bodyPr wrap="none" rtlCol="0">
            <a:spAutoFit/>
          </a:bodyPr>
          <a:lstStyle/>
          <a:p>
            <a:r>
              <a:rPr lang="en-US" sz="1350" b="1" dirty="0">
                <a:latin typeface="AhnbergHand" charset="0"/>
                <a:ea typeface="AhnbergHand" charset="0"/>
                <a:cs typeface="AhnbergHand" charset="0"/>
              </a:rPr>
              <a:t>1</a:t>
            </a:r>
          </a:p>
        </p:txBody>
      </p:sp>
      <p:sp>
        <p:nvSpPr>
          <p:cNvPr id="94" name="TextBox 93"/>
          <p:cNvSpPr txBox="1"/>
          <p:nvPr/>
        </p:nvSpPr>
        <p:spPr>
          <a:xfrm>
            <a:off x="4576493" y="853366"/>
            <a:ext cx="322524" cy="300082"/>
          </a:xfrm>
          <a:prstGeom prst="rect">
            <a:avLst/>
          </a:prstGeom>
          <a:noFill/>
        </p:spPr>
        <p:txBody>
          <a:bodyPr wrap="none" rtlCol="0">
            <a:spAutoFit/>
          </a:bodyPr>
          <a:lstStyle/>
          <a:p>
            <a:r>
              <a:rPr lang="en-US" sz="1350" b="1" dirty="0">
                <a:latin typeface="AhnbergHand" charset="0"/>
                <a:ea typeface="AhnbergHand" charset="0"/>
                <a:cs typeface="AhnbergHand" charset="0"/>
              </a:rPr>
              <a:t>2</a:t>
            </a:r>
          </a:p>
        </p:txBody>
      </p:sp>
      <p:sp>
        <p:nvSpPr>
          <p:cNvPr id="92" name="TextBox 91"/>
          <p:cNvSpPr txBox="1"/>
          <p:nvPr/>
        </p:nvSpPr>
        <p:spPr>
          <a:xfrm>
            <a:off x="213715" y="10851"/>
            <a:ext cx="7927170" cy="461665"/>
          </a:xfrm>
          <a:prstGeom prst="rect">
            <a:avLst/>
          </a:prstGeom>
          <a:noFill/>
        </p:spPr>
        <p:txBody>
          <a:bodyPr wrap="none" rtlCol="0">
            <a:spAutoFit/>
          </a:bodyPr>
          <a:lstStyle/>
          <a:p>
            <a:r>
              <a:rPr lang="en-US" sz="2400" dirty="0" smtClean="0">
                <a:solidFill>
                  <a:schemeClr val="accent4">
                    <a:lumMod val="50000"/>
                  </a:schemeClr>
                </a:solidFill>
                <a:latin typeface="Powderfinger Type" charset="0"/>
                <a:ea typeface="Powderfinger Type" charset="0"/>
                <a:cs typeface="Powderfinger Type" charset="0"/>
              </a:rPr>
              <a:t>IPv4 and IPv6 handling of Path MTU issues </a:t>
            </a:r>
            <a:endParaRPr lang="en-US" sz="2400" dirty="0">
              <a:solidFill>
                <a:schemeClr val="accent4">
                  <a:lumMod val="50000"/>
                </a:schemeClr>
              </a:solidFill>
              <a:latin typeface="Powderfinger Type" charset="0"/>
              <a:ea typeface="Powderfinger Type" charset="0"/>
              <a:cs typeface="Powderfinger Type" charset="0"/>
            </a:endParaRPr>
          </a:p>
        </p:txBody>
      </p:sp>
      <p:sp>
        <p:nvSpPr>
          <p:cNvPr id="9" name="TextBox 8"/>
          <p:cNvSpPr txBox="1"/>
          <p:nvPr/>
        </p:nvSpPr>
        <p:spPr>
          <a:xfrm>
            <a:off x="3564484" y="426064"/>
            <a:ext cx="3102131" cy="300082"/>
          </a:xfrm>
          <a:prstGeom prst="rect">
            <a:avLst/>
          </a:prstGeom>
          <a:noFill/>
        </p:spPr>
        <p:txBody>
          <a:bodyPr wrap="none" rtlCol="0">
            <a:spAutoFit/>
          </a:bodyPr>
          <a:lstStyle/>
          <a:p>
            <a:r>
              <a:rPr lang="en-US" sz="1350" dirty="0">
                <a:solidFill>
                  <a:schemeClr val="accent4">
                    <a:lumMod val="50000"/>
                  </a:schemeClr>
                </a:solidFill>
                <a:latin typeface="Powderfinger Type" charset="0"/>
                <a:ea typeface="Powderfinger Type" charset="0"/>
                <a:cs typeface="Powderfinger Type" charset="0"/>
              </a:rPr>
              <a:t>IPv4 “Forward Fragmentation”</a:t>
            </a:r>
          </a:p>
        </p:txBody>
      </p:sp>
      <p:sp>
        <p:nvSpPr>
          <p:cNvPr id="96" name="Freeform 95"/>
          <p:cNvSpPr/>
          <p:nvPr/>
        </p:nvSpPr>
        <p:spPr>
          <a:xfrm>
            <a:off x="3102409" y="1683497"/>
            <a:ext cx="125942" cy="150954"/>
          </a:xfrm>
          <a:custGeom>
            <a:avLst/>
            <a:gdLst>
              <a:gd name="connsiteX0" fmla="*/ 23854 w 167923"/>
              <a:gd name="connsiteY0" fmla="*/ 8773 h 201272"/>
              <a:gd name="connsiteX1" fmla="*/ 151075 w 167923"/>
              <a:gd name="connsiteY1" fmla="*/ 199604 h 201272"/>
              <a:gd name="connsiteX2" fmla="*/ 71562 w 167923"/>
              <a:gd name="connsiteY2" fmla="*/ 96237 h 201272"/>
              <a:gd name="connsiteX3" fmla="*/ 166977 w 167923"/>
              <a:gd name="connsiteY3" fmla="*/ 822 h 201272"/>
              <a:gd name="connsiteX4" fmla="*/ 0 w 167923"/>
              <a:gd name="connsiteY4" fmla="*/ 151896 h 201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23" h="201272">
                <a:moveTo>
                  <a:pt x="23854" y="8773"/>
                </a:moveTo>
                <a:cubicBezTo>
                  <a:pt x="83489" y="96900"/>
                  <a:pt x="143124" y="185027"/>
                  <a:pt x="151075" y="199604"/>
                </a:cubicBezTo>
                <a:cubicBezTo>
                  <a:pt x="159026" y="214181"/>
                  <a:pt x="68912" y="129367"/>
                  <a:pt x="71562" y="96237"/>
                </a:cubicBezTo>
                <a:cubicBezTo>
                  <a:pt x="74212" y="63107"/>
                  <a:pt x="178904" y="-8454"/>
                  <a:pt x="166977" y="822"/>
                </a:cubicBezTo>
                <a:cubicBezTo>
                  <a:pt x="155050" y="10098"/>
                  <a:pt x="0" y="151896"/>
                  <a:pt x="0" y="15189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Freeform 35"/>
          <p:cNvSpPr/>
          <p:nvPr/>
        </p:nvSpPr>
        <p:spPr>
          <a:xfrm>
            <a:off x="4677498" y="1736175"/>
            <a:ext cx="1698397" cy="235132"/>
          </a:xfrm>
          <a:custGeom>
            <a:avLst/>
            <a:gdLst>
              <a:gd name="connsiteX0" fmla="*/ 0 w 2264529"/>
              <a:gd name="connsiteY0" fmla="*/ 113211 h 313509"/>
              <a:gd name="connsiteX1" fmla="*/ 1219200 w 2264529"/>
              <a:gd name="connsiteY1" fmla="*/ 121920 h 313509"/>
              <a:gd name="connsiteX2" fmla="*/ 2203269 w 2264529"/>
              <a:gd name="connsiteY2" fmla="*/ 104503 h 313509"/>
              <a:gd name="connsiteX3" fmla="*/ 1976846 w 2264529"/>
              <a:gd name="connsiteY3" fmla="*/ 0 h 313509"/>
              <a:gd name="connsiteX4" fmla="*/ 2264229 w 2264529"/>
              <a:gd name="connsiteY4" fmla="*/ 104503 h 313509"/>
              <a:gd name="connsiteX5" fmla="*/ 2020389 w 2264529"/>
              <a:gd name="connsiteY5" fmla="*/ 313509 h 3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4529" h="313509">
                <a:moveTo>
                  <a:pt x="0" y="113211"/>
                </a:moveTo>
                <a:lnTo>
                  <a:pt x="1219200" y="121920"/>
                </a:lnTo>
                <a:cubicBezTo>
                  <a:pt x="1586411" y="120469"/>
                  <a:pt x="2076995" y="124823"/>
                  <a:pt x="2203269" y="104503"/>
                </a:cubicBezTo>
                <a:cubicBezTo>
                  <a:pt x="2329543" y="84183"/>
                  <a:pt x="1966686" y="0"/>
                  <a:pt x="1976846" y="0"/>
                </a:cubicBezTo>
                <a:cubicBezTo>
                  <a:pt x="1987006" y="0"/>
                  <a:pt x="2256972" y="52251"/>
                  <a:pt x="2264229" y="104503"/>
                </a:cubicBezTo>
                <a:cubicBezTo>
                  <a:pt x="2271486" y="156755"/>
                  <a:pt x="2145937" y="235132"/>
                  <a:pt x="2020389" y="313509"/>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29516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403" y="289747"/>
            <a:ext cx="7886700" cy="994172"/>
          </a:xfrm>
        </p:spPr>
        <p:txBody>
          <a:bodyPr>
            <a:normAutofit fontScale="90000"/>
          </a:bodyPr>
          <a:lstStyle/>
          <a:p>
            <a:r>
              <a:rPr lang="en-US" dirty="0">
                <a:solidFill>
                  <a:schemeClr val="accent4">
                    <a:lumMod val="50000"/>
                  </a:schemeClr>
                </a:solidFill>
                <a:latin typeface="Powderfinger Type" charset="0"/>
                <a:ea typeface="Powderfinger Type" charset="0"/>
                <a:cs typeface="Powderfinger Type" charset="0"/>
              </a:rPr>
              <a:t>What about </a:t>
            </a:r>
            <a:r>
              <a:rPr lang="en-US" dirty="0" smtClean="0">
                <a:solidFill>
                  <a:schemeClr val="accent4">
                    <a:lumMod val="50000"/>
                  </a:schemeClr>
                </a:solidFill>
                <a:latin typeface="Powderfinger Type" charset="0"/>
                <a:ea typeface="Powderfinger Type" charset="0"/>
                <a:cs typeface="Powderfinger Type" charset="0"/>
              </a:rPr>
              <a:t>TCP and Fragmentation?</a:t>
            </a:r>
            <a:endParaRPr lang="en-US" dirty="0">
              <a:solidFill>
                <a:schemeClr val="accent4">
                  <a:lumMod val="50000"/>
                </a:schemeClr>
              </a:solidFill>
            </a:endParaRPr>
          </a:p>
        </p:txBody>
      </p:sp>
      <p:sp>
        <p:nvSpPr>
          <p:cNvPr id="3" name="Content Placeholder 2"/>
          <p:cNvSpPr>
            <a:spLocks noGrp="1"/>
          </p:cNvSpPr>
          <p:nvPr>
            <p:ph idx="1"/>
          </p:nvPr>
        </p:nvSpPr>
        <p:spPr/>
        <p:txBody>
          <a:bodyPr/>
          <a:lstStyle/>
          <a:p>
            <a:pPr marL="0" indent="0">
              <a:buNone/>
            </a:pPr>
            <a:r>
              <a:rPr lang="is-IS" dirty="0" smtClean="0"/>
              <a:t>1,961,561 distinct IPv6 end point addresses</a:t>
            </a:r>
          </a:p>
          <a:p>
            <a:pPr marL="0" indent="0">
              <a:buNone/>
            </a:pPr>
            <a:r>
              <a:rPr lang="cs-CZ" dirty="0" smtClean="0"/>
              <a:t>   434,971 </a:t>
            </a:r>
            <a:r>
              <a:rPr lang="cs-CZ" dirty="0" err="1" smtClean="0"/>
              <a:t>failed</a:t>
            </a:r>
            <a:r>
              <a:rPr lang="cs-CZ" dirty="0" smtClean="0"/>
              <a:t> to </a:t>
            </a:r>
            <a:r>
              <a:rPr lang="cs-CZ" dirty="0" err="1" smtClean="0"/>
              <a:t>receive</a:t>
            </a:r>
            <a:r>
              <a:rPr lang="cs-CZ" dirty="0"/>
              <a:t> </a:t>
            </a:r>
            <a:r>
              <a:rPr lang="cs-CZ" dirty="0" err="1" smtClean="0"/>
              <a:t>Fragmented</a:t>
            </a:r>
            <a:r>
              <a:rPr lang="cs-CZ" dirty="0" smtClean="0"/>
              <a:t> IPv6 </a:t>
            </a:r>
            <a:r>
              <a:rPr lang="cs-CZ" dirty="0" err="1" smtClean="0"/>
              <a:t>packets</a:t>
            </a:r>
            <a:endParaRPr lang="cs-CZ" dirty="0" smtClean="0"/>
          </a:p>
          <a:p>
            <a:pPr marL="0" indent="0">
              <a:buNone/>
            </a:pPr>
            <a:r>
              <a:rPr lang="cs-CZ" dirty="0"/>
              <a:t> </a:t>
            </a:r>
            <a:r>
              <a:rPr lang="cs-CZ" dirty="0" smtClean="0"/>
              <a:t>        22% </a:t>
            </a:r>
            <a:r>
              <a:rPr lang="cs-CZ" dirty="0" err="1" smtClean="0"/>
              <a:t>failure</a:t>
            </a:r>
            <a:r>
              <a:rPr lang="cs-CZ" dirty="0" smtClean="0"/>
              <a:t> </a:t>
            </a:r>
            <a:r>
              <a:rPr lang="cs-CZ" dirty="0" err="1" smtClean="0"/>
              <a:t>rate</a:t>
            </a:r>
            <a:endParaRPr lang="is-IS" dirty="0" smtClean="0"/>
          </a:p>
          <a:p>
            <a:pPr marL="0" indent="0">
              <a:buNone/>
            </a:pPr>
            <a:endParaRPr lang="en-US" dirty="0"/>
          </a:p>
        </p:txBody>
      </p:sp>
    </p:spTree>
    <p:extLst>
      <p:ext uri="{BB962C8B-B14F-4D97-AF65-F5344CB8AC3E}">
        <p14:creationId xmlns:p14="http://schemas.microsoft.com/office/powerpoint/2010/main" val="1548741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50000"/>
                  </a:schemeClr>
                </a:solidFill>
                <a:latin typeface="Powderfinger Type" charset="0"/>
                <a:ea typeface="Powderfinger Type" charset="0"/>
                <a:cs typeface="Powderfinger Type" charset="0"/>
              </a:rPr>
              <a:t>Where are TCP e-2-e drops?</a:t>
            </a:r>
            <a:endParaRPr lang="en-US" dirty="0">
              <a:solidFill>
                <a:schemeClr val="accent4">
                  <a:lumMod val="50000"/>
                </a:schemeClr>
              </a:solidFill>
            </a:endParaRPr>
          </a:p>
        </p:txBody>
      </p:sp>
      <p:sp>
        <p:nvSpPr>
          <p:cNvPr id="9" name="TextBox 8"/>
          <p:cNvSpPr txBox="1"/>
          <p:nvPr/>
        </p:nvSpPr>
        <p:spPr>
          <a:xfrm>
            <a:off x="1304014" y="4694655"/>
            <a:ext cx="5655394" cy="369332"/>
          </a:xfrm>
          <a:prstGeom prst="rect">
            <a:avLst/>
          </a:prstGeom>
          <a:noFill/>
        </p:spPr>
        <p:txBody>
          <a:bodyPr wrap="none" rtlCol="0">
            <a:spAutoFit/>
          </a:bodyPr>
          <a:lstStyle/>
          <a:p>
            <a:r>
              <a:rPr lang="en-US" smtClean="0"/>
              <a:t>Top 15 networks with highest Fragmented IPv6 Drop Rates</a:t>
            </a:r>
            <a:endParaRPr lang="en-US"/>
          </a:p>
        </p:txBody>
      </p:sp>
      <p:pic>
        <p:nvPicPr>
          <p:cNvPr id="3" name="Picture 2"/>
          <p:cNvPicPr>
            <a:picLocks noChangeAspect="1"/>
          </p:cNvPicPr>
          <p:nvPr/>
        </p:nvPicPr>
        <p:blipFill>
          <a:blip r:embed="rId2"/>
          <a:stretch>
            <a:fillRect/>
          </a:stretch>
        </p:blipFill>
        <p:spPr>
          <a:xfrm>
            <a:off x="1304014" y="1170553"/>
            <a:ext cx="5943600" cy="3454400"/>
          </a:xfrm>
          <a:prstGeom prst="rect">
            <a:avLst/>
          </a:prstGeom>
        </p:spPr>
      </p:pic>
    </p:spTree>
    <p:extLst>
      <p:ext uri="{BB962C8B-B14F-4D97-AF65-F5344CB8AC3E}">
        <p14:creationId xmlns:p14="http://schemas.microsoft.com/office/powerpoint/2010/main" val="1432762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solidFill>
                  <a:schemeClr val="accent4">
                    <a:lumMod val="50000"/>
                  </a:schemeClr>
                </a:solidFill>
                <a:latin typeface="Powderfinger Type" charset="0"/>
                <a:ea typeface="Powderfinger Type" charset="0"/>
                <a:cs typeface="Powderfinger Type" charset="0"/>
              </a:rPr>
              <a:t>Why do we see these high packet drop rates?</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pPr marL="0" indent="0">
              <a:buNone/>
            </a:pPr>
            <a:r>
              <a:rPr lang="en-US" dirty="0" smtClean="0"/>
              <a:t>Two major factors appear to lie behind this failure rate:</a:t>
            </a:r>
          </a:p>
          <a:p>
            <a:pPr lvl="1"/>
            <a:r>
              <a:rPr lang="en-US" dirty="0" smtClean="0"/>
              <a:t>Network equipment dropping IPv6 packets with Extension Headers</a:t>
            </a:r>
          </a:p>
          <a:p>
            <a:pPr lvl="1"/>
            <a:r>
              <a:rPr lang="en-US" dirty="0" smtClean="0"/>
              <a:t>Firewalls dropping Fragmented packets</a:t>
            </a:r>
          </a:p>
          <a:p>
            <a:pPr lvl="1"/>
            <a:endParaRPr lang="en-US" dirty="0"/>
          </a:p>
          <a:p>
            <a:pPr lvl="1"/>
            <a:endParaRPr lang="en-US" dirty="0" smtClean="0"/>
          </a:p>
          <a:p>
            <a:pPr lvl="1"/>
            <a:endParaRPr lang="en-US" dirty="0" smtClean="0"/>
          </a:p>
          <a:p>
            <a:pPr marL="0" indent="0">
              <a:buNone/>
            </a:pPr>
            <a:endParaRPr lang="en-US" dirty="0"/>
          </a:p>
        </p:txBody>
      </p:sp>
    </p:spTree>
    <p:extLst>
      <p:ext uri="{BB962C8B-B14F-4D97-AF65-F5344CB8AC3E}">
        <p14:creationId xmlns:p14="http://schemas.microsoft.com/office/powerpoint/2010/main" val="347486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solidFill>
                  <a:schemeClr val="accent4">
                    <a:lumMod val="50000"/>
                  </a:schemeClr>
                </a:solidFill>
                <a:latin typeface="Powderfinger Type" charset="0"/>
                <a:ea typeface="Powderfinger Type" charset="0"/>
                <a:cs typeface="Powderfinger Type" charset="0"/>
              </a:rPr>
              <a:t>Why do we see these high packet drop rates?</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pPr marL="0" indent="0">
              <a:buNone/>
            </a:pPr>
            <a:r>
              <a:rPr lang="en-US" dirty="0" smtClean="0"/>
              <a:t>Two major factors appear to lie behind this failure rate:</a:t>
            </a:r>
          </a:p>
          <a:p>
            <a:pPr lvl="1"/>
            <a:r>
              <a:rPr lang="en-US" dirty="0" smtClean="0"/>
              <a:t>Network equipment dropping IPv6 packets with Extension Headers</a:t>
            </a:r>
          </a:p>
          <a:p>
            <a:pPr lvl="1"/>
            <a:r>
              <a:rPr lang="en-US" dirty="0" smtClean="0"/>
              <a:t>Firewalls dropping Fragmented packets</a:t>
            </a:r>
            <a:endParaRPr lang="en-US" dirty="0"/>
          </a:p>
          <a:p>
            <a:pPr lvl="1"/>
            <a:endParaRPr lang="en-US" dirty="0" smtClean="0"/>
          </a:p>
          <a:p>
            <a:pPr lvl="1"/>
            <a:endParaRPr lang="en-US" dirty="0" smtClean="0"/>
          </a:p>
          <a:p>
            <a:pPr marL="0" indent="0">
              <a:buNone/>
            </a:pPr>
            <a:endParaRPr lang="en-US" dirty="0"/>
          </a:p>
        </p:txBody>
      </p:sp>
      <p:sp>
        <p:nvSpPr>
          <p:cNvPr id="4" name="TextBox 3"/>
          <p:cNvSpPr txBox="1"/>
          <p:nvPr/>
        </p:nvSpPr>
        <p:spPr>
          <a:xfrm rot="21202596">
            <a:off x="564544" y="1577258"/>
            <a:ext cx="7625300" cy="1754326"/>
          </a:xfrm>
          <a:prstGeom prst="rect">
            <a:avLst/>
          </a:prstGeom>
          <a:solidFill>
            <a:schemeClr val="bg1"/>
          </a:solidFill>
        </p:spPr>
        <p:txBody>
          <a:bodyPr wrap="square" rtlCol="0">
            <a:spAutoFit/>
          </a:bodyPr>
          <a:lstStyle/>
          <a:p>
            <a:r>
              <a:rPr lang="en-US" dirty="0">
                <a:solidFill>
                  <a:schemeClr val="accent4">
                    <a:lumMod val="50000"/>
                  </a:schemeClr>
                </a:solidFill>
                <a:latin typeface="AhnbergHand" charset="0"/>
                <a:ea typeface="AhnbergHand" charset="0"/>
                <a:cs typeface="AhnbergHand" charset="0"/>
              </a:rPr>
              <a:t>the </a:t>
            </a:r>
            <a:r>
              <a:rPr lang="en-US" dirty="0" smtClean="0">
                <a:solidFill>
                  <a:schemeClr val="accent4">
                    <a:lumMod val="50000"/>
                  </a:schemeClr>
                </a:solidFill>
                <a:latin typeface="AhnbergHand" charset="0"/>
                <a:ea typeface="AhnbergHand" charset="0"/>
                <a:cs typeface="AhnbergHand" charset="0"/>
              </a:rPr>
              <a:t>underlying large packet response failure </a:t>
            </a:r>
            <a:r>
              <a:rPr lang="en-US" dirty="0">
                <a:solidFill>
                  <a:schemeClr val="accent4">
                    <a:lumMod val="50000"/>
                  </a:schemeClr>
                </a:solidFill>
                <a:latin typeface="AhnbergHand" charset="0"/>
                <a:ea typeface="AhnbergHand" charset="0"/>
                <a:cs typeface="AhnbergHand" charset="0"/>
              </a:rPr>
              <a:t>rate could be higher than the numbers presented here </a:t>
            </a:r>
            <a:r>
              <a:rPr lang="mr-IN" dirty="0">
                <a:solidFill>
                  <a:schemeClr val="accent4">
                    <a:lumMod val="50000"/>
                  </a:schemeClr>
                </a:solidFill>
                <a:latin typeface="AhnbergHand" charset="0"/>
                <a:ea typeface="AhnbergHand" charset="0"/>
                <a:cs typeface="AhnbergHand" charset="0"/>
              </a:rPr>
              <a:t>–</a:t>
            </a:r>
            <a:r>
              <a:rPr lang="en-US" dirty="0">
                <a:solidFill>
                  <a:schemeClr val="accent4">
                    <a:lumMod val="50000"/>
                  </a:schemeClr>
                </a:solidFill>
                <a:latin typeface="AhnbergHand" charset="0"/>
                <a:ea typeface="AhnbergHand" charset="0"/>
                <a:cs typeface="AhnbergHand" charset="0"/>
              </a:rPr>
              <a:t> our experiment gratuitously fragmented the IPv6 packet and did not rely on receipt of an </a:t>
            </a:r>
            <a:r>
              <a:rPr lang="en-US" dirty="0" smtClean="0">
                <a:solidFill>
                  <a:schemeClr val="accent4">
                    <a:lumMod val="50000"/>
                  </a:schemeClr>
                </a:solidFill>
                <a:latin typeface="AhnbergHand" charset="0"/>
                <a:ea typeface="AhnbergHand" charset="0"/>
                <a:cs typeface="AhnbergHand" charset="0"/>
              </a:rPr>
              <a:t>ICMP6 </a:t>
            </a:r>
            <a:r>
              <a:rPr lang="en-US" dirty="0">
                <a:solidFill>
                  <a:schemeClr val="accent4">
                    <a:lumMod val="50000"/>
                  </a:schemeClr>
                </a:solidFill>
                <a:latin typeface="AhnbergHand" charset="0"/>
                <a:ea typeface="AhnbergHand" charset="0"/>
                <a:cs typeface="AhnbergHand" charset="0"/>
              </a:rPr>
              <a:t>PTB message to trigger this action </a:t>
            </a:r>
            <a:r>
              <a:rPr lang="mr-IN" dirty="0">
                <a:solidFill>
                  <a:schemeClr val="accent4">
                    <a:lumMod val="50000"/>
                  </a:schemeClr>
                </a:solidFill>
                <a:latin typeface="AhnbergHand" charset="0"/>
                <a:ea typeface="AhnbergHand" charset="0"/>
                <a:cs typeface="AhnbergHand" charset="0"/>
              </a:rPr>
              <a:t>–</a:t>
            </a:r>
            <a:r>
              <a:rPr lang="en-US" dirty="0">
                <a:solidFill>
                  <a:schemeClr val="accent4">
                    <a:lumMod val="50000"/>
                  </a:schemeClr>
                </a:solidFill>
                <a:latin typeface="AhnbergHand" charset="0"/>
                <a:ea typeface="AhnbergHand" charset="0"/>
                <a:cs typeface="AhnbergHand" charset="0"/>
              </a:rPr>
              <a:t> so these numbers don’t factor in </a:t>
            </a:r>
            <a:r>
              <a:rPr lang="en-US" dirty="0" smtClean="0">
                <a:solidFill>
                  <a:schemeClr val="accent4">
                    <a:lumMod val="50000"/>
                  </a:schemeClr>
                </a:solidFill>
                <a:latin typeface="AhnbergHand" charset="0"/>
                <a:ea typeface="AhnbergHand" charset="0"/>
                <a:cs typeface="AhnbergHand" charset="0"/>
              </a:rPr>
              <a:t>the potential for additional </a:t>
            </a:r>
            <a:r>
              <a:rPr lang="en-US" dirty="0">
                <a:solidFill>
                  <a:schemeClr val="accent4">
                    <a:lumMod val="50000"/>
                  </a:schemeClr>
                </a:solidFill>
                <a:latin typeface="AhnbergHand" charset="0"/>
                <a:ea typeface="AhnbergHand" charset="0"/>
                <a:cs typeface="AhnbergHand" charset="0"/>
              </a:rPr>
              <a:t>failures caused by </a:t>
            </a:r>
            <a:r>
              <a:rPr lang="en-US" dirty="0" smtClean="0">
                <a:solidFill>
                  <a:schemeClr val="accent4">
                    <a:lumMod val="50000"/>
                  </a:schemeClr>
                </a:solidFill>
                <a:latin typeface="AhnbergHand" charset="0"/>
                <a:ea typeface="AhnbergHand" charset="0"/>
                <a:cs typeface="AhnbergHand" charset="0"/>
              </a:rPr>
              <a:t>ICMP6 </a:t>
            </a:r>
            <a:r>
              <a:rPr lang="en-US" dirty="0">
                <a:solidFill>
                  <a:schemeClr val="accent4">
                    <a:lumMod val="50000"/>
                  </a:schemeClr>
                </a:solidFill>
                <a:latin typeface="AhnbergHand" charset="0"/>
                <a:ea typeface="AhnbergHand" charset="0"/>
                <a:cs typeface="AhnbergHand" charset="0"/>
              </a:rPr>
              <a:t>PTB message filtering</a:t>
            </a:r>
            <a:endParaRPr lang="en-AU" dirty="0">
              <a:solidFill>
                <a:schemeClr val="accent4">
                  <a:lumMod val="50000"/>
                </a:schemeClr>
              </a:solidFill>
              <a:latin typeface="AhnbergHand" charset="0"/>
              <a:ea typeface="AhnbergHand" charset="0"/>
              <a:cs typeface="AhnbergHand" charset="0"/>
            </a:endParaRPr>
          </a:p>
        </p:txBody>
      </p:sp>
    </p:spTree>
    <p:extLst>
      <p:ext uri="{BB962C8B-B14F-4D97-AF65-F5344CB8AC3E}">
        <p14:creationId xmlns:p14="http://schemas.microsoft.com/office/powerpoint/2010/main" val="413655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accent4">
                    <a:lumMod val="50000"/>
                  </a:schemeClr>
                </a:solidFill>
                <a:latin typeface="Powderfinger Type" charset="0"/>
                <a:ea typeface="Powderfinger Type" charset="0"/>
                <a:cs typeface="Powderfinger Type" charset="0"/>
              </a:rPr>
              <a:t>What to do?</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lstStyle/>
          <a:p>
            <a:pPr marL="0" indent="0">
              <a:buNone/>
            </a:pPr>
            <a:r>
              <a:rPr lang="en-US"/>
              <a:t>A</a:t>
            </a:r>
            <a:r>
              <a:rPr lang="en-US" smtClean="0"/>
              <a:t>ccepting a future IPv6-only Internet means we are going to have to take the problem of IPv6 Fragmentation seriously</a:t>
            </a:r>
          </a:p>
          <a:p>
            <a:pPr lvl="1"/>
            <a:r>
              <a:rPr lang="en-US" smtClean="0"/>
              <a:t>Because relying on IPv4 as a backup is a hack with an indeterminate future!</a:t>
            </a:r>
          </a:p>
          <a:p>
            <a:endParaRPr lang="en-US" smtClean="0"/>
          </a:p>
          <a:p>
            <a:pPr marL="0" indent="0">
              <a:buNone/>
            </a:pPr>
            <a:r>
              <a:rPr lang="en-US" smtClean="0"/>
              <a:t>Which means that we need to figure out how to change the appalling drop rate for fragmented IPv6 packets both in the DNS and in end-to-end paths in the net</a:t>
            </a:r>
          </a:p>
          <a:p>
            <a:pPr marL="0" indent="0">
              <a:buNone/>
            </a:pPr>
            <a:endParaRPr lang="en-US"/>
          </a:p>
          <a:p>
            <a:pPr marL="0" lvl="1" indent="0">
              <a:spcBef>
                <a:spcPts val="750"/>
              </a:spcBef>
              <a:buNone/>
            </a:pPr>
            <a:r>
              <a:rPr lang="en-US" sz="2100"/>
              <a:t>Should we try and fix the </a:t>
            </a:r>
            <a:r>
              <a:rPr lang="en-US" sz="2100" smtClean="0"/>
              <a:t>network problem </a:t>
            </a:r>
            <a:r>
              <a:rPr lang="en-US" sz="2100"/>
              <a:t>or try to work around it?</a:t>
            </a:r>
          </a:p>
          <a:p>
            <a:pPr marL="0" indent="0">
              <a:buNone/>
            </a:pPr>
            <a:endParaRPr lang="en-US" smtClean="0"/>
          </a:p>
          <a:p>
            <a:endParaRPr lang="en-US"/>
          </a:p>
        </p:txBody>
      </p:sp>
    </p:spTree>
    <p:extLst>
      <p:ext uri="{BB962C8B-B14F-4D97-AF65-F5344CB8AC3E}">
        <p14:creationId xmlns:p14="http://schemas.microsoft.com/office/powerpoint/2010/main" val="3621795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273" y="177325"/>
            <a:ext cx="6217920" cy="994172"/>
          </a:xfrm>
        </p:spPr>
        <p:txBody>
          <a:bodyPr>
            <a:normAutofit/>
          </a:bodyPr>
          <a:lstStyle/>
          <a:p>
            <a:r>
              <a:rPr lang="en-US" sz="3200" smtClean="0">
                <a:solidFill>
                  <a:schemeClr val="accent4">
                    <a:lumMod val="50000"/>
                  </a:schemeClr>
                </a:solidFill>
                <a:latin typeface="Powderfinger Type" charset="0"/>
                <a:ea typeface="Powderfinger Type" charset="0"/>
                <a:cs typeface="Powderfinger Type" charset="0"/>
              </a:rPr>
              <a:t>What can we do about it?</a:t>
            </a:r>
            <a:endParaRPr lang="en-US" sz="3200">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a:xfrm>
            <a:off x="1614488" y="1381145"/>
            <a:ext cx="5915025" cy="3263504"/>
          </a:xfrm>
        </p:spPr>
        <p:txBody>
          <a:bodyPr>
            <a:normAutofit/>
          </a:bodyPr>
          <a:lstStyle/>
          <a:p>
            <a:pPr marL="0" indent="0">
              <a:buNone/>
            </a:pPr>
            <a:r>
              <a:rPr lang="en-US" sz="2400" b="1" smtClean="0"/>
              <a:t>Fix it! </a:t>
            </a:r>
            <a:endParaRPr lang="en-US" sz="2400" b="1"/>
          </a:p>
        </p:txBody>
      </p:sp>
      <p:sp>
        <p:nvSpPr>
          <p:cNvPr id="5" name="TextBox 4"/>
          <p:cNvSpPr txBox="1"/>
          <p:nvPr/>
        </p:nvSpPr>
        <p:spPr>
          <a:xfrm>
            <a:off x="2091192" y="1956021"/>
            <a:ext cx="6186115" cy="1200329"/>
          </a:xfrm>
          <a:prstGeom prst="rect">
            <a:avLst/>
          </a:prstGeom>
          <a:noFill/>
        </p:spPr>
        <p:txBody>
          <a:bodyPr wrap="square" rtlCol="0">
            <a:spAutoFit/>
          </a:bodyPr>
          <a:lstStyle/>
          <a:p>
            <a:r>
              <a:rPr lang="en-US"/>
              <a:t>Get all the deployed </a:t>
            </a:r>
            <a:r>
              <a:rPr lang="en-US" smtClean="0"/>
              <a:t>routers, switches and firewalls and related network middleware to </a:t>
            </a:r>
            <a:r>
              <a:rPr lang="en-US"/>
              <a:t>accept packets with IPv6 Fragmentation Headers</a:t>
            </a:r>
          </a:p>
          <a:p>
            <a:endParaRPr lang="en-US"/>
          </a:p>
        </p:txBody>
      </p:sp>
      <p:pic>
        <p:nvPicPr>
          <p:cNvPr id="6" name="Picture 4"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015" y="3012897"/>
            <a:ext cx="2127969" cy="167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5429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859" y="293787"/>
            <a:ext cx="6303397" cy="994172"/>
          </a:xfrm>
        </p:spPr>
        <p:txBody>
          <a:bodyPr/>
          <a:lstStyle/>
          <a:p>
            <a:r>
              <a:rPr lang="en-US" smtClean="0">
                <a:solidFill>
                  <a:schemeClr val="accent4">
                    <a:lumMod val="50000"/>
                  </a:schemeClr>
                </a:solidFill>
                <a:latin typeface="Powderfinger Type" charset="0"/>
                <a:ea typeface="Powderfinger Type" charset="0"/>
                <a:cs typeface="Powderfinger Type" charset="0"/>
              </a:rPr>
              <a:t>What can we do about it?</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a:xfrm>
            <a:off x="1614488" y="1381145"/>
            <a:ext cx="5915025" cy="3263504"/>
          </a:xfrm>
        </p:spPr>
        <p:txBody>
          <a:bodyPr>
            <a:normAutofit/>
          </a:bodyPr>
          <a:lstStyle/>
          <a:p>
            <a:pPr marL="457200" marR="0" lvl="0" indent="-457200" defTabSz="914400" eaLnBrk="1" fontAlgn="auto" latinLnBrk="0" hangingPunct="1">
              <a:lnSpc>
                <a:spcPct val="100000"/>
              </a:lnSpc>
              <a:spcBef>
                <a:spcPts val="0"/>
              </a:spcBef>
              <a:spcAft>
                <a:spcPts val="0"/>
              </a:spcAft>
              <a:buClrTx/>
              <a:buSzTx/>
              <a:buFontTx/>
              <a:buNone/>
              <a:tabLst/>
              <a:defRPr/>
            </a:pPr>
            <a:r>
              <a:rPr lang="en-US" sz="2400" b="1" smtClean="0"/>
              <a:t>Change it!</a:t>
            </a:r>
            <a:endParaRPr lang="en-US" sz="2400" b="1"/>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7829" b="13951"/>
          <a:stretch/>
        </p:blipFill>
        <p:spPr>
          <a:xfrm>
            <a:off x="3371146" y="2645271"/>
            <a:ext cx="2711602" cy="2273924"/>
          </a:xfrm>
          <a:prstGeom prst="rect">
            <a:avLst/>
          </a:prstGeom>
        </p:spPr>
      </p:pic>
      <p:sp>
        <p:nvSpPr>
          <p:cNvPr id="4" name="Rectangle 3"/>
          <p:cNvSpPr/>
          <p:nvPr/>
        </p:nvSpPr>
        <p:spPr>
          <a:xfrm>
            <a:off x="1904336" y="1812568"/>
            <a:ext cx="6372971" cy="646331"/>
          </a:xfrm>
          <a:prstGeom prst="rect">
            <a:avLst/>
          </a:prstGeom>
        </p:spPr>
        <p:txBody>
          <a:bodyPr wrap="square">
            <a:spAutoFit/>
          </a:bodyPr>
          <a:lstStyle/>
          <a:p>
            <a:r>
              <a:rPr lang="en-US" smtClean="0"/>
              <a:t>Change the way in which IPv6 manages IP fragmentation and the use of Extension Headers as Fragmentation Control fields</a:t>
            </a:r>
            <a:endParaRPr lang="en-US"/>
          </a:p>
        </p:txBody>
      </p:sp>
    </p:spTree>
    <p:extLst>
      <p:ext uri="{BB962C8B-B14F-4D97-AF65-F5344CB8AC3E}">
        <p14:creationId xmlns:p14="http://schemas.microsoft.com/office/powerpoint/2010/main" val="2080996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43" y="169275"/>
            <a:ext cx="6380922" cy="994172"/>
          </a:xfrm>
        </p:spPr>
        <p:txBody>
          <a:bodyPr/>
          <a:lstStyle/>
          <a:p>
            <a:r>
              <a:rPr lang="en-US" smtClean="0">
                <a:solidFill>
                  <a:schemeClr val="accent4">
                    <a:lumMod val="50000"/>
                  </a:schemeClr>
                </a:solidFill>
                <a:latin typeface="Powderfinger Type" charset="0"/>
                <a:ea typeface="Powderfinger Type" charset="0"/>
                <a:cs typeface="Powderfinger Type" charset="0"/>
              </a:rPr>
              <a:t>What can we do about it?</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a:xfrm>
            <a:off x="1558456" y="1369219"/>
            <a:ext cx="6956894" cy="3263504"/>
          </a:xfrm>
        </p:spPr>
        <p:txBody>
          <a:bodyPr>
            <a:normAutofit/>
          </a:bodyPr>
          <a:lstStyle/>
          <a:p>
            <a:pPr marL="0" indent="0">
              <a:buNone/>
            </a:pPr>
            <a:r>
              <a:rPr lang="en-US" sz="2400" b="1" smtClean="0"/>
              <a:t>Avoid it!</a:t>
            </a:r>
            <a:endParaRPr lang="en-US" sz="2400" b="1"/>
          </a:p>
        </p:txBody>
      </p:sp>
      <p:pic>
        <p:nvPicPr>
          <p:cNvPr id="4" name="Picture 3"/>
          <p:cNvPicPr>
            <a:picLocks noChangeAspect="1"/>
          </p:cNvPicPr>
          <p:nvPr/>
        </p:nvPicPr>
        <p:blipFill>
          <a:blip r:embed="rId2"/>
          <a:stretch>
            <a:fillRect/>
          </a:stretch>
        </p:blipFill>
        <p:spPr>
          <a:xfrm>
            <a:off x="3066967" y="2343647"/>
            <a:ext cx="1648157" cy="1930842"/>
          </a:xfrm>
          <a:prstGeom prst="rect">
            <a:avLst/>
          </a:prstGeom>
        </p:spPr>
      </p:pic>
      <p:sp>
        <p:nvSpPr>
          <p:cNvPr id="5" name="Rectangle 4"/>
          <p:cNvSpPr/>
          <p:nvPr/>
        </p:nvSpPr>
        <p:spPr>
          <a:xfrm>
            <a:off x="1850417" y="1780763"/>
            <a:ext cx="6372971" cy="646331"/>
          </a:xfrm>
          <a:prstGeom prst="rect">
            <a:avLst/>
          </a:prstGeom>
        </p:spPr>
        <p:txBody>
          <a:bodyPr wrap="square">
            <a:spAutoFit/>
          </a:bodyPr>
          <a:lstStyle/>
          <a:p>
            <a:r>
              <a:rPr lang="en-US" smtClean="0"/>
              <a:t>Change application </a:t>
            </a:r>
            <a:r>
              <a:rPr lang="en-US" err="1" smtClean="0"/>
              <a:t>behaviour</a:t>
            </a:r>
            <a:r>
              <a:rPr lang="en-US" smtClean="0"/>
              <a:t> so as to avoid the use of packet fragmentation completely</a:t>
            </a:r>
            <a:endParaRPr lang="en-US"/>
          </a:p>
        </p:txBody>
      </p:sp>
    </p:spTree>
    <p:extLst>
      <p:ext uri="{BB962C8B-B14F-4D97-AF65-F5344CB8AC3E}">
        <p14:creationId xmlns:p14="http://schemas.microsoft.com/office/powerpoint/2010/main" val="16609781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accent4">
                    <a:lumMod val="50000"/>
                  </a:schemeClr>
                </a:solidFill>
                <a:latin typeface="Powderfinger Type" charset="0"/>
                <a:ea typeface="Powderfinger Type" charset="0"/>
                <a:cs typeface="Powderfinger Type" charset="0"/>
              </a:rPr>
              <a:t>Pick one?</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pPr marL="0" indent="0">
              <a:lnSpc>
                <a:spcPct val="100000"/>
              </a:lnSpc>
              <a:spcBef>
                <a:spcPts val="0"/>
              </a:spcBef>
              <a:buNone/>
              <a:defRPr/>
            </a:pPr>
            <a:r>
              <a:rPr lang="en-US" smtClean="0"/>
              <a:t>All of these options have a certain level of pain, cost and potential inconvenience</a:t>
            </a:r>
          </a:p>
          <a:p>
            <a:pPr marL="0" indent="0">
              <a:lnSpc>
                <a:spcPct val="100000"/>
              </a:lnSpc>
              <a:spcBef>
                <a:spcPts val="0"/>
              </a:spcBef>
              <a:buNone/>
              <a:defRPr/>
            </a:pPr>
            <a:endParaRPr lang="en-US"/>
          </a:p>
          <a:p>
            <a:pPr marL="0" indent="0">
              <a:lnSpc>
                <a:spcPct val="100000"/>
              </a:lnSpc>
              <a:spcBef>
                <a:spcPts val="0"/>
              </a:spcBef>
              <a:buNone/>
              <a:defRPr/>
            </a:pPr>
            <a:r>
              <a:rPr lang="en-US" smtClean="0"/>
              <a:t>Its hard to work out what is the best course of action, but it seems like a lot of extra effort if we take on all three at once!</a:t>
            </a:r>
          </a:p>
          <a:p>
            <a:pPr marL="0" indent="0">
              <a:lnSpc>
                <a:spcPct val="100000"/>
              </a:lnSpc>
              <a:spcBef>
                <a:spcPts val="0"/>
              </a:spcBef>
              <a:buNone/>
              <a:defRPr/>
            </a:pPr>
            <a:endParaRPr lang="en-US"/>
          </a:p>
          <a:p>
            <a:pPr marL="0" indent="0">
              <a:lnSpc>
                <a:spcPct val="100000"/>
              </a:lnSpc>
              <a:spcBef>
                <a:spcPts val="0"/>
              </a:spcBef>
              <a:buNone/>
              <a:defRPr/>
            </a:pPr>
            <a:endParaRPr lang="en-US" smtClean="0"/>
          </a:p>
          <a:p>
            <a:pPr marL="0" indent="0">
              <a:lnSpc>
                <a:spcPct val="100000"/>
              </a:lnSpc>
              <a:spcBef>
                <a:spcPts val="0"/>
              </a:spcBef>
              <a:buNone/>
              <a:defRPr/>
            </a:pPr>
            <a:endParaRPr lang="en-US"/>
          </a:p>
          <a:p>
            <a:pPr marL="0" indent="0">
              <a:lnSpc>
                <a:spcPct val="100000"/>
              </a:lnSpc>
              <a:spcBef>
                <a:spcPts val="0"/>
              </a:spcBef>
              <a:buNone/>
              <a:defRPr/>
            </a:pPr>
            <a:endParaRPr lang="en-US"/>
          </a:p>
          <a:p>
            <a:pPr marL="0" indent="0">
              <a:lnSpc>
                <a:spcPct val="100000"/>
              </a:lnSpc>
              <a:spcBef>
                <a:spcPts val="0"/>
              </a:spcBef>
              <a:buNone/>
              <a:defRPr/>
            </a:pPr>
            <a:endParaRPr lang="en-US"/>
          </a:p>
        </p:txBody>
      </p:sp>
    </p:spTree>
    <p:extLst>
      <p:ext uri="{BB962C8B-B14F-4D97-AF65-F5344CB8AC3E}">
        <p14:creationId xmlns:p14="http://schemas.microsoft.com/office/powerpoint/2010/main" val="1811046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accent4">
                    <a:lumMod val="50000"/>
                  </a:schemeClr>
                </a:solidFill>
                <a:latin typeface="Powderfinger Type" charset="0"/>
                <a:ea typeface="Powderfinger Type" charset="0"/>
                <a:cs typeface="Powderfinger Type" charset="0"/>
              </a:rPr>
              <a:t>For TCP</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lstStyle/>
          <a:p>
            <a:pPr marL="0" indent="0">
              <a:buNone/>
            </a:pPr>
            <a:r>
              <a:rPr lang="en-US" smtClean="0"/>
              <a:t>Working around this issue in TCP can be as simple as a very careful selection of a default IPv6 TCP MSS</a:t>
            </a:r>
          </a:p>
          <a:p>
            <a:pPr lvl="1"/>
            <a:r>
              <a:rPr lang="en-US" smtClean="0"/>
              <a:t>Large enough enough to offer a tolerable data carriage efficiency</a:t>
            </a:r>
          </a:p>
          <a:p>
            <a:pPr lvl="1"/>
            <a:r>
              <a:rPr lang="en-US" smtClean="0"/>
              <a:t>Small enough to avoid Path MTU issues</a:t>
            </a:r>
          </a:p>
          <a:p>
            <a:pPr lvl="1"/>
            <a:endParaRPr lang="en-US" smtClean="0"/>
          </a:p>
          <a:p>
            <a:pPr marL="0" indent="0">
              <a:buNone/>
            </a:pPr>
            <a:r>
              <a:rPr lang="en-US" smtClean="0"/>
              <a:t>And perhaps you might want to to support TCP path MTU discovery (RFC 4281)</a:t>
            </a:r>
          </a:p>
          <a:p>
            <a:pPr marL="342900" lvl="1" indent="0">
              <a:buNone/>
            </a:pPr>
            <a:endParaRPr lang="en-US"/>
          </a:p>
        </p:txBody>
      </p:sp>
    </p:spTree>
    <p:extLst>
      <p:ext uri="{BB962C8B-B14F-4D97-AF65-F5344CB8AC3E}">
        <p14:creationId xmlns:p14="http://schemas.microsoft.com/office/powerpoint/2010/main" val="1197098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59"/>
          <p:cNvSpPr/>
          <p:nvPr/>
        </p:nvSpPr>
        <p:spPr>
          <a:xfrm>
            <a:off x="1604176" y="3333558"/>
            <a:ext cx="4705358" cy="878548"/>
          </a:xfrm>
          <a:custGeom>
            <a:avLst/>
            <a:gdLst>
              <a:gd name="connsiteX0" fmla="*/ 0 w 6273811"/>
              <a:gd name="connsiteY0" fmla="*/ 341941 h 1171397"/>
              <a:gd name="connsiteX1" fmla="*/ 580445 w 6273811"/>
              <a:gd name="connsiteY1" fmla="*/ 1073461 h 1171397"/>
              <a:gd name="connsiteX2" fmla="*/ 1614115 w 6273811"/>
              <a:gd name="connsiteY2" fmla="*/ 1152974 h 1171397"/>
              <a:gd name="connsiteX3" fmla="*/ 2274073 w 6273811"/>
              <a:gd name="connsiteY3" fmla="*/ 1105266 h 1171397"/>
              <a:gd name="connsiteX4" fmla="*/ 3331596 w 6273811"/>
              <a:gd name="connsiteY4" fmla="*/ 508919 h 1171397"/>
              <a:gd name="connsiteX5" fmla="*/ 3935896 w 6273811"/>
              <a:gd name="connsiteY5" fmla="*/ 127256 h 1171397"/>
              <a:gd name="connsiteX6" fmla="*/ 5247861 w 6273811"/>
              <a:gd name="connsiteY6" fmla="*/ 127256 h 1171397"/>
              <a:gd name="connsiteX7" fmla="*/ 6209969 w 6273811"/>
              <a:gd name="connsiteY7" fmla="*/ 87499 h 1171397"/>
              <a:gd name="connsiteX8" fmla="*/ 5955527 w 6273811"/>
              <a:gd name="connsiteY8" fmla="*/ 35 h 1171397"/>
              <a:gd name="connsiteX9" fmla="*/ 6273579 w 6273811"/>
              <a:gd name="connsiteY9" fmla="*/ 79548 h 1171397"/>
              <a:gd name="connsiteX10" fmla="*/ 6011186 w 6273811"/>
              <a:gd name="connsiteY10" fmla="*/ 270379 h 117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73811" h="1171397">
                <a:moveTo>
                  <a:pt x="0" y="341941"/>
                </a:moveTo>
                <a:cubicBezTo>
                  <a:pt x="155713" y="640115"/>
                  <a:pt x="311426" y="938289"/>
                  <a:pt x="580445" y="1073461"/>
                </a:cubicBezTo>
                <a:cubicBezTo>
                  <a:pt x="849464" y="1208633"/>
                  <a:pt x="1331844" y="1147673"/>
                  <a:pt x="1614115" y="1152974"/>
                </a:cubicBezTo>
                <a:cubicBezTo>
                  <a:pt x="1896386" y="1158275"/>
                  <a:pt x="1987826" y="1212608"/>
                  <a:pt x="2274073" y="1105266"/>
                </a:cubicBezTo>
                <a:cubicBezTo>
                  <a:pt x="2560320" y="997924"/>
                  <a:pt x="3054626" y="671921"/>
                  <a:pt x="3331596" y="508919"/>
                </a:cubicBezTo>
                <a:cubicBezTo>
                  <a:pt x="3608567" y="345917"/>
                  <a:pt x="3616519" y="190866"/>
                  <a:pt x="3935896" y="127256"/>
                </a:cubicBezTo>
                <a:cubicBezTo>
                  <a:pt x="4255274" y="63645"/>
                  <a:pt x="4868849" y="133882"/>
                  <a:pt x="5247861" y="127256"/>
                </a:cubicBezTo>
                <a:cubicBezTo>
                  <a:pt x="5626873" y="120630"/>
                  <a:pt x="6092025" y="108702"/>
                  <a:pt x="6209969" y="87499"/>
                </a:cubicBezTo>
                <a:cubicBezTo>
                  <a:pt x="6327913" y="66295"/>
                  <a:pt x="5944925" y="1360"/>
                  <a:pt x="5955527" y="35"/>
                </a:cubicBezTo>
                <a:cubicBezTo>
                  <a:pt x="5966129" y="-1290"/>
                  <a:pt x="6264303" y="34491"/>
                  <a:pt x="6273579" y="79548"/>
                </a:cubicBezTo>
                <a:cubicBezTo>
                  <a:pt x="6282855" y="124605"/>
                  <a:pt x="6011186" y="270379"/>
                  <a:pt x="6011186" y="270379"/>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6" name="Freeform 105"/>
          <p:cNvSpPr/>
          <p:nvPr/>
        </p:nvSpPr>
        <p:spPr>
          <a:xfrm>
            <a:off x="1581315" y="3424005"/>
            <a:ext cx="4705358" cy="878548"/>
          </a:xfrm>
          <a:custGeom>
            <a:avLst/>
            <a:gdLst>
              <a:gd name="connsiteX0" fmla="*/ 0 w 6273811"/>
              <a:gd name="connsiteY0" fmla="*/ 341941 h 1171397"/>
              <a:gd name="connsiteX1" fmla="*/ 580445 w 6273811"/>
              <a:gd name="connsiteY1" fmla="*/ 1073461 h 1171397"/>
              <a:gd name="connsiteX2" fmla="*/ 1614115 w 6273811"/>
              <a:gd name="connsiteY2" fmla="*/ 1152974 h 1171397"/>
              <a:gd name="connsiteX3" fmla="*/ 2274073 w 6273811"/>
              <a:gd name="connsiteY3" fmla="*/ 1105266 h 1171397"/>
              <a:gd name="connsiteX4" fmla="*/ 3331596 w 6273811"/>
              <a:gd name="connsiteY4" fmla="*/ 508919 h 1171397"/>
              <a:gd name="connsiteX5" fmla="*/ 3935896 w 6273811"/>
              <a:gd name="connsiteY5" fmla="*/ 127256 h 1171397"/>
              <a:gd name="connsiteX6" fmla="*/ 5247861 w 6273811"/>
              <a:gd name="connsiteY6" fmla="*/ 127256 h 1171397"/>
              <a:gd name="connsiteX7" fmla="*/ 6209969 w 6273811"/>
              <a:gd name="connsiteY7" fmla="*/ 87499 h 1171397"/>
              <a:gd name="connsiteX8" fmla="*/ 5955527 w 6273811"/>
              <a:gd name="connsiteY8" fmla="*/ 35 h 1171397"/>
              <a:gd name="connsiteX9" fmla="*/ 6273579 w 6273811"/>
              <a:gd name="connsiteY9" fmla="*/ 79548 h 1171397"/>
              <a:gd name="connsiteX10" fmla="*/ 6011186 w 6273811"/>
              <a:gd name="connsiteY10" fmla="*/ 270379 h 117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73811" h="1171397">
                <a:moveTo>
                  <a:pt x="0" y="341941"/>
                </a:moveTo>
                <a:cubicBezTo>
                  <a:pt x="155713" y="640115"/>
                  <a:pt x="311426" y="938289"/>
                  <a:pt x="580445" y="1073461"/>
                </a:cubicBezTo>
                <a:cubicBezTo>
                  <a:pt x="849464" y="1208633"/>
                  <a:pt x="1331844" y="1147673"/>
                  <a:pt x="1614115" y="1152974"/>
                </a:cubicBezTo>
                <a:cubicBezTo>
                  <a:pt x="1896386" y="1158275"/>
                  <a:pt x="1987826" y="1212608"/>
                  <a:pt x="2274073" y="1105266"/>
                </a:cubicBezTo>
                <a:cubicBezTo>
                  <a:pt x="2560320" y="997924"/>
                  <a:pt x="3054626" y="671921"/>
                  <a:pt x="3331596" y="508919"/>
                </a:cubicBezTo>
                <a:cubicBezTo>
                  <a:pt x="3608567" y="345917"/>
                  <a:pt x="3616519" y="190866"/>
                  <a:pt x="3935896" y="127256"/>
                </a:cubicBezTo>
                <a:cubicBezTo>
                  <a:pt x="4255274" y="63645"/>
                  <a:pt x="4868849" y="133882"/>
                  <a:pt x="5247861" y="127256"/>
                </a:cubicBezTo>
                <a:cubicBezTo>
                  <a:pt x="5626873" y="120630"/>
                  <a:pt x="6092025" y="108702"/>
                  <a:pt x="6209969" y="87499"/>
                </a:cubicBezTo>
                <a:cubicBezTo>
                  <a:pt x="6327913" y="66295"/>
                  <a:pt x="5944925" y="1360"/>
                  <a:pt x="5955527" y="35"/>
                </a:cubicBezTo>
                <a:cubicBezTo>
                  <a:pt x="5966129" y="-1290"/>
                  <a:pt x="6264303" y="34491"/>
                  <a:pt x="6273579" y="79548"/>
                </a:cubicBezTo>
                <a:cubicBezTo>
                  <a:pt x="6282855" y="124605"/>
                  <a:pt x="6011186" y="270379"/>
                  <a:pt x="6011186" y="270379"/>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6" name="Freeform 45"/>
          <p:cNvSpPr/>
          <p:nvPr/>
        </p:nvSpPr>
        <p:spPr>
          <a:xfrm>
            <a:off x="1739854" y="3285877"/>
            <a:ext cx="2160261" cy="740949"/>
          </a:xfrm>
          <a:custGeom>
            <a:avLst/>
            <a:gdLst>
              <a:gd name="connsiteX0" fmla="*/ 2880348 w 2880348"/>
              <a:gd name="connsiteY0" fmla="*/ 0 h 987932"/>
              <a:gd name="connsiteX1" fmla="*/ 1910289 w 2880348"/>
              <a:gd name="connsiteY1" fmla="*/ 866692 h 987932"/>
              <a:gd name="connsiteX2" fmla="*/ 1091305 w 2880348"/>
              <a:gd name="connsiteY2" fmla="*/ 946205 h 987932"/>
              <a:gd name="connsiteX3" fmla="*/ 828912 w 2880348"/>
              <a:gd name="connsiteY3" fmla="*/ 532737 h 987932"/>
              <a:gd name="connsiteX4" fmla="*/ 192807 w 2880348"/>
              <a:gd name="connsiteY4" fmla="*/ 397565 h 987932"/>
              <a:gd name="connsiteX5" fmla="*/ 41732 w 2880348"/>
              <a:gd name="connsiteY5" fmla="*/ 357808 h 987932"/>
              <a:gd name="connsiteX6" fmla="*/ 264369 w 2880348"/>
              <a:gd name="connsiteY6" fmla="*/ 318052 h 987932"/>
              <a:gd name="connsiteX7" fmla="*/ 1976 w 2880348"/>
              <a:gd name="connsiteY7" fmla="*/ 357808 h 987932"/>
              <a:gd name="connsiteX8" fmla="*/ 137148 w 2880348"/>
              <a:gd name="connsiteY8" fmla="*/ 461175 h 98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348" h="987932">
                <a:moveTo>
                  <a:pt x="2880348" y="0"/>
                </a:moveTo>
                <a:cubicBezTo>
                  <a:pt x="2544405" y="354495"/>
                  <a:pt x="2208463" y="708991"/>
                  <a:pt x="1910289" y="866692"/>
                </a:cubicBezTo>
                <a:cubicBezTo>
                  <a:pt x="1612115" y="1024393"/>
                  <a:pt x="1271534" y="1001864"/>
                  <a:pt x="1091305" y="946205"/>
                </a:cubicBezTo>
                <a:cubicBezTo>
                  <a:pt x="911076" y="890546"/>
                  <a:pt x="978662" y="624177"/>
                  <a:pt x="828912" y="532737"/>
                </a:cubicBezTo>
                <a:cubicBezTo>
                  <a:pt x="679162" y="441297"/>
                  <a:pt x="324004" y="426720"/>
                  <a:pt x="192807" y="397565"/>
                </a:cubicBezTo>
                <a:cubicBezTo>
                  <a:pt x="61610" y="368410"/>
                  <a:pt x="29805" y="371060"/>
                  <a:pt x="41732" y="357808"/>
                </a:cubicBezTo>
                <a:cubicBezTo>
                  <a:pt x="53659" y="344556"/>
                  <a:pt x="270995" y="318052"/>
                  <a:pt x="264369" y="318052"/>
                </a:cubicBezTo>
                <a:cubicBezTo>
                  <a:pt x="257743" y="318052"/>
                  <a:pt x="23179" y="333954"/>
                  <a:pt x="1976" y="357808"/>
                </a:cubicBezTo>
                <a:cubicBezTo>
                  <a:pt x="-19227" y="381662"/>
                  <a:pt x="137148" y="461175"/>
                  <a:pt x="137148" y="46117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Freeform 1"/>
          <p:cNvSpPr/>
          <p:nvPr/>
        </p:nvSpPr>
        <p:spPr>
          <a:xfrm>
            <a:off x="3042130" y="1592019"/>
            <a:ext cx="1428806" cy="315661"/>
          </a:xfrm>
          <a:custGeom>
            <a:avLst/>
            <a:gdLst>
              <a:gd name="connsiteX0" fmla="*/ 298112 w 1905074"/>
              <a:gd name="connsiteY0" fmla="*/ 34886 h 420881"/>
              <a:gd name="connsiteX1" fmla="*/ 1186386 w 1905074"/>
              <a:gd name="connsiteY1" fmla="*/ 34886 h 420881"/>
              <a:gd name="connsiteX2" fmla="*/ 1743735 w 1905074"/>
              <a:gd name="connsiteY2" fmla="*/ 8761 h 420881"/>
              <a:gd name="connsiteX3" fmla="*/ 1830820 w 1905074"/>
              <a:gd name="connsiteY3" fmla="*/ 34886 h 420881"/>
              <a:gd name="connsiteX4" fmla="*/ 1830820 w 1905074"/>
              <a:gd name="connsiteY4" fmla="*/ 357103 h 420881"/>
              <a:gd name="connsiteX5" fmla="*/ 1778569 w 1905074"/>
              <a:gd name="connsiteY5" fmla="*/ 400646 h 420881"/>
              <a:gd name="connsiteX6" fmla="*/ 298112 w 1905074"/>
              <a:gd name="connsiteY6" fmla="*/ 409355 h 420881"/>
              <a:gd name="connsiteX7" fmla="*/ 54272 w 1905074"/>
              <a:gd name="connsiteY7" fmla="*/ 409355 h 420881"/>
              <a:gd name="connsiteX8" fmla="*/ 2020 w 1905074"/>
              <a:gd name="connsiteY8" fmla="*/ 418063 h 420881"/>
              <a:gd name="connsiteX9" fmla="*/ 10729 w 1905074"/>
              <a:gd name="connsiteY9" fmla="*/ 383229 h 420881"/>
              <a:gd name="connsiteX10" fmla="*/ 10729 w 1905074"/>
              <a:gd name="connsiteY10" fmla="*/ 69721 h 420881"/>
              <a:gd name="connsiteX11" fmla="*/ 132649 w 1905074"/>
              <a:gd name="connsiteY11" fmla="*/ 61012 h 42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74" h="420881">
                <a:moveTo>
                  <a:pt x="298112" y="34886"/>
                </a:moveTo>
                <a:lnTo>
                  <a:pt x="1186386" y="34886"/>
                </a:lnTo>
                <a:cubicBezTo>
                  <a:pt x="1427323" y="30532"/>
                  <a:pt x="1636329" y="8761"/>
                  <a:pt x="1743735" y="8761"/>
                </a:cubicBezTo>
                <a:cubicBezTo>
                  <a:pt x="1851141" y="8761"/>
                  <a:pt x="1816306" y="-23171"/>
                  <a:pt x="1830820" y="34886"/>
                </a:cubicBezTo>
                <a:cubicBezTo>
                  <a:pt x="1845334" y="92943"/>
                  <a:pt x="1839529" y="296143"/>
                  <a:pt x="1830820" y="357103"/>
                </a:cubicBezTo>
                <a:cubicBezTo>
                  <a:pt x="1822112" y="418063"/>
                  <a:pt x="2034020" y="391937"/>
                  <a:pt x="1778569" y="400646"/>
                </a:cubicBezTo>
                <a:cubicBezTo>
                  <a:pt x="1523118" y="409355"/>
                  <a:pt x="298112" y="409355"/>
                  <a:pt x="298112" y="409355"/>
                </a:cubicBezTo>
                <a:lnTo>
                  <a:pt x="54272" y="409355"/>
                </a:lnTo>
                <a:cubicBezTo>
                  <a:pt x="4923" y="410806"/>
                  <a:pt x="9277" y="422417"/>
                  <a:pt x="2020" y="418063"/>
                </a:cubicBezTo>
                <a:cubicBezTo>
                  <a:pt x="-5237" y="413709"/>
                  <a:pt x="9277" y="441286"/>
                  <a:pt x="10729" y="383229"/>
                </a:cubicBezTo>
                <a:cubicBezTo>
                  <a:pt x="12180" y="325172"/>
                  <a:pt x="-9591" y="123424"/>
                  <a:pt x="10729" y="69721"/>
                </a:cubicBezTo>
                <a:cubicBezTo>
                  <a:pt x="31049" y="16018"/>
                  <a:pt x="81849" y="38515"/>
                  <a:pt x="132649" y="61012"/>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Freeform 2"/>
          <p:cNvSpPr/>
          <p:nvPr/>
        </p:nvSpPr>
        <p:spPr>
          <a:xfrm>
            <a:off x="3069772" y="1445917"/>
            <a:ext cx="1525355" cy="191861"/>
          </a:xfrm>
          <a:custGeom>
            <a:avLst/>
            <a:gdLst>
              <a:gd name="connsiteX0" fmla="*/ 0 w 2033807"/>
              <a:gd name="connsiteY0" fmla="*/ 255814 h 255814"/>
              <a:gd name="connsiteX1" fmla="*/ 156754 w 2033807"/>
              <a:gd name="connsiteY1" fmla="*/ 142603 h 255814"/>
              <a:gd name="connsiteX2" fmla="*/ 313508 w 2033807"/>
              <a:gd name="connsiteY2" fmla="*/ 29391 h 255814"/>
              <a:gd name="connsiteX3" fmla="*/ 357051 w 2033807"/>
              <a:gd name="connsiteY3" fmla="*/ 29391 h 255814"/>
              <a:gd name="connsiteX4" fmla="*/ 1872342 w 2033807"/>
              <a:gd name="connsiteY4" fmla="*/ 3265 h 255814"/>
              <a:gd name="connsiteX5" fmla="*/ 2002971 w 2033807"/>
              <a:gd name="connsiteY5" fmla="*/ 3265 h 255814"/>
              <a:gd name="connsiteX6" fmla="*/ 1985554 w 2033807"/>
              <a:gd name="connsiteY6" fmla="*/ 29391 h 255814"/>
              <a:gd name="connsiteX7" fmla="*/ 1828800 w 2033807"/>
              <a:gd name="connsiteY7" fmla="*/ 160020 h 25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807" h="255814">
                <a:moveTo>
                  <a:pt x="0" y="255814"/>
                </a:moveTo>
                <a:lnTo>
                  <a:pt x="156754" y="142603"/>
                </a:lnTo>
                <a:cubicBezTo>
                  <a:pt x="209005" y="104866"/>
                  <a:pt x="280125" y="48260"/>
                  <a:pt x="313508" y="29391"/>
                </a:cubicBezTo>
                <a:cubicBezTo>
                  <a:pt x="346891" y="10522"/>
                  <a:pt x="357051" y="29391"/>
                  <a:pt x="357051" y="29391"/>
                </a:cubicBezTo>
                <a:lnTo>
                  <a:pt x="1872342" y="3265"/>
                </a:lnTo>
                <a:cubicBezTo>
                  <a:pt x="2146662" y="-1089"/>
                  <a:pt x="1984102" y="-1089"/>
                  <a:pt x="2002971" y="3265"/>
                </a:cubicBezTo>
                <a:cubicBezTo>
                  <a:pt x="2021840" y="7619"/>
                  <a:pt x="2014582" y="3265"/>
                  <a:pt x="1985554" y="29391"/>
                </a:cubicBezTo>
                <a:cubicBezTo>
                  <a:pt x="1956526" y="55517"/>
                  <a:pt x="1828800" y="160020"/>
                  <a:pt x="1828800" y="16002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reeform 3"/>
          <p:cNvSpPr/>
          <p:nvPr/>
        </p:nvSpPr>
        <p:spPr>
          <a:xfrm>
            <a:off x="4428308" y="1722685"/>
            <a:ext cx="176349" cy="156755"/>
          </a:xfrm>
          <a:custGeom>
            <a:avLst/>
            <a:gdLst>
              <a:gd name="connsiteX0" fmla="*/ 0 w 235132"/>
              <a:gd name="connsiteY0" fmla="*/ 209006 h 209006"/>
              <a:gd name="connsiteX1" fmla="*/ 95795 w 235132"/>
              <a:gd name="connsiteY1" fmla="*/ 130629 h 209006"/>
              <a:gd name="connsiteX2" fmla="*/ 235132 w 235132"/>
              <a:gd name="connsiteY2" fmla="*/ 0 h 209006"/>
            </a:gdLst>
            <a:ahLst/>
            <a:cxnLst>
              <a:cxn ang="0">
                <a:pos x="connsiteX0" y="connsiteY0"/>
              </a:cxn>
              <a:cxn ang="0">
                <a:pos x="connsiteX1" y="connsiteY1"/>
              </a:cxn>
              <a:cxn ang="0">
                <a:pos x="connsiteX2" y="connsiteY2"/>
              </a:cxn>
            </a:cxnLst>
            <a:rect l="l" t="t" r="r" b="b"/>
            <a:pathLst>
              <a:path w="235132" h="209006">
                <a:moveTo>
                  <a:pt x="0" y="209006"/>
                </a:moveTo>
                <a:cubicBezTo>
                  <a:pt x="28303" y="187234"/>
                  <a:pt x="56606" y="165463"/>
                  <a:pt x="95795" y="130629"/>
                </a:cubicBezTo>
                <a:cubicBezTo>
                  <a:pt x="134984" y="95795"/>
                  <a:pt x="211909" y="23223"/>
                  <a:pt x="235132"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Freeform 4"/>
          <p:cNvSpPr/>
          <p:nvPr/>
        </p:nvSpPr>
        <p:spPr>
          <a:xfrm>
            <a:off x="4585063" y="1454897"/>
            <a:ext cx="6532" cy="228600"/>
          </a:xfrm>
          <a:custGeom>
            <a:avLst/>
            <a:gdLst>
              <a:gd name="connsiteX0" fmla="*/ 8709 w 8709"/>
              <a:gd name="connsiteY0" fmla="*/ 0 h 304800"/>
              <a:gd name="connsiteX1" fmla="*/ 0 w 8709"/>
              <a:gd name="connsiteY1" fmla="*/ 304800 h 304800"/>
            </a:gdLst>
            <a:ahLst/>
            <a:cxnLst>
              <a:cxn ang="0">
                <a:pos x="connsiteX0" y="connsiteY0"/>
              </a:cxn>
              <a:cxn ang="0">
                <a:pos x="connsiteX1" y="connsiteY1"/>
              </a:cxn>
            </a:cxnLst>
            <a:rect l="l" t="t" r="r" b="b"/>
            <a:pathLst>
              <a:path w="8709" h="304800">
                <a:moveTo>
                  <a:pt x="8709" y="0"/>
                </a:moveTo>
                <a:lnTo>
                  <a:pt x="0" y="30480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p:cNvSpPr txBox="1"/>
          <p:nvPr/>
        </p:nvSpPr>
        <p:spPr>
          <a:xfrm>
            <a:off x="3228349" y="1661444"/>
            <a:ext cx="1059906" cy="253916"/>
          </a:xfrm>
          <a:prstGeom prst="rect">
            <a:avLst/>
          </a:prstGeom>
          <a:noFill/>
        </p:spPr>
        <p:txBody>
          <a:bodyPr wrap="none" rtlCol="0">
            <a:spAutoFit/>
          </a:bodyPr>
          <a:lstStyle/>
          <a:p>
            <a:r>
              <a:rPr lang="en-US" sz="1050" dirty="0">
                <a:latin typeface="AhnbergHand" charset="0"/>
                <a:ea typeface="AhnbergHand" charset="0"/>
                <a:cs typeface="AhnbergHand" charset="0"/>
              </a:rPr>
              <a:t>IPv4 Router</a:t>
            </a:r>
          </a:p>
        </p:txBody>
      </p:sp>
      <p:sp>
        <p:nvSpPr>
          <p:cNvPr id="7" name="Freeform 6"/>
          <p:cNvSpPr/>
          <p:nvPr/>
        </p:nvSpPr>
        <p:spPr>
          <a:xfrm>
            <a:off x="1227908" y="1618172"/>
            <a:ext cx="1703462" cy="222080"/>
          </a:xfrm>
          <a:custGeom>
            <a:avLst/>
            <a:gdLst>
              <a:gd name="connsiteX0" fmla="*/ 0 w 3264059"/>
              <a:gd name="connsiteY0" fmla="*/ 130643 h 296106"/>
              <a:gd name="connsiteX1" fmla="*/ 1767840 w 3264059"/>
              <a:gd name="connsiteY1" fmla="*/ 121934 h 296106"/>
              <a:gd name="connsiteX2" fmla="*/ 3187337 w 3264059"/>
              <a:gd name="connsiteY2" fmla="*/ 165477 h 296106"/>
              <a:gd name="connsiteX3" fmla="*/ 2943497 w 3264059"/>
              <a:gd name="connsiteY3" fmla="*/ 14 h 296106"/>
              <a:gd name="connsiteX4" fmla="*/ 3257006 w 3264059"/>
              <a:gd name="connsiteY4" fmla="*/ 156769 h 296106"/>
              <a:gd name="connsiteX5" fmla="*/ 3161212 w 3264059"/>
              <a:gd name="connsiteY5" fmla="*/ 296106 h 29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4059" h="296106">
                <a:moveTo>
                  <a:pt x="0" y="130643"/>
                </a:moveTo>
                <a:lnTo>
                  <a:pt x="1767840" y="121934"/>
                </a:lnTo>
                <a:cubicBezTo>
                  <a:pt x="2299063" y="127740"/>
                  <a:pt x="2991394" y="185797"/>
                  <a:pt x="3187337" y="165477"/>
                </a:cubicBezTo>
                <a:cubicBezTo>
                  <a:pt x="3383280" y="145157"/>
                  <a:pt x="2931886" y="1465"/>
                  <a:pt x="2943497" y="14"/>
                </a:cubicBezTo>
                <a:cubicBezTo>
                  <a:pt x="2955109" y="-1437"/>
                  <a:pt x="3220720" y="107420"/>
                  <a:pt x="3257006" y="156769"/>
                </a:cubicBezTo>
                <a:cubicBezTo>
                  <a:pt x="3293292" y="206118"/>
                  <a:pt x="3178629" y="272883"/>
                  <a:pt x="3161212" y="296106"/>
                </a:cubicBezTo>
              </a:path>
            </a:pathLst>
          </a:custGeom>
          <a:no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Freeform 7"/>
          <p:cNvSpPr/>
          <p:nvPr/>
        </p:nvSpPr>
        <p:spPr>
          <a:xfrm>
            <a:off x="4676503" y="1592058"/>
            <a:ext cx="1698397" cy="235132"/>
          </a:xfrm>
          <a:custGeom>
            <a:avLst/>
            <a:gdLst>
              <a:gd name="connsiteX0" fmla="*/ 0 w 2264529"/>
              <a:gd name="connsiteY0" fmla="*/ 113211 h 313509"/>
              <a:gd name="connsiteX1" fmla="*/ 1219200 w 2264529"/>
              <a:gd name="connsiteY1" fmla="*/ 121920 h 313509"/>
              <a:gd name="connsiteX2" fmla="*/ 2203269 w 2264529"/>
              <a:gd name="connsiteY2" fmla="*/ 104503 h 313509"/>
              <a:gd name="connsiteX3" fmla="*/ 1976846 w 2264529"/>
              <a:gd name="connsiteY3" fmla="*/ 0 h 313509"/>
              <a:gd name="connsiteX4" fmla="*/ 2264229 w 2264529"/>
              <a:gd name="connsiteY4" fmla="*/ 104503 h 313509"/>
              <a:gd name="connsiteX5" fmla="*/ 2020389 w 2264529"/>
              <a:gd name="connsiteY5" fmla="*/ 313509 h 3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4529" h="313509">
                <a:moveTo>
                  <a:pt x="0" y="113211"/>
                </a:moveTo>
                <a:lnTo>
                  <a:pt x="1219200" y="121920"/>
                </a:lnTo>
                <a:cubicBezTo>
                  <a:pt x="1586411" y="120469"/>
                  <a:pt x="2076995" y="124823"/>
                  <a:pt x="2203269" y="104503"/>
                </a:cubicBezTo>
                <a:cubicBezTo>
                  <a:pt x="2329543" y="84183"/>
                  <a:pt x="1966686" y="0"/>
                  <a:pt x="1976846" y="0"/>
                </a:cubicBezTo>
                <a:cubicBezTo>
                  <a:pt x="1987006" y="0"/>
                  <a:pt x="2256972" y="52251"/>
                  <a:pt x="2264229" y="104503"/>
                </a:cubicBezTo>
                <a:cubicBezTo>
                  <a:pt x="2271486" y="156755"/>
                  <a:pt x="2145937" y="235132"/>
                  <a:pt x="2020389" y="313509"/>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Freeform 9"/>
          <p:cNvSpPr/>
          <p:nvPr/>
        </p:nvSpPr>
        <p:spPr>
          <a:xfrm>
            <a:off x="2325686" y="1015649"/>
            <a:ext cx="405674" cy="576370"/>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Freeform 10"/>
          <p:cNvSpPr/>
          <p:nvPr/>
        </p:nvSpPr>
        <p:spPr>
          <a:xfrm>
            <a:off x="2315385" y="852831"/>
            <a:ext cx="412694" cy="166600"/>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Freeform 11"/>
          <p:cNvSpPr/>
          <p:nvPr/>
        </p:nvSpPr>
        <p:spPr>
          <a:xfrm>
            <a:off x="4930689" y="1257828"/>
            <a:ext cx="405674" cy="249322"/>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Freeform 12"/>
          <p:cNvSpPr/>
          <p:nvPr/>
        </p:nvSpPr>
        <p:spPr>
          <a:xfrm>
            <a:off x="4923669" y="1091228"/>
            <a:ext cx="412694" cy="166600"/>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reeform 13"/>
          <p:cNvSpPr/>
          <p:nvPr/>
        </p:nvSpPr>
        <p:spPr>
          <a:xfrm>
            <a:off x="5469532" y="1257828"/>
            <a:ext cx="405674" cy="249322"/>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reeform 14"/>
          <p:cNvSpPr/>
          <p:nvPr/>
        </p:nvSpPr>
        <p:spPr>
          <a:xfrm>
            <a:off x="5462512" y="1091228"/>
            <a:ext cx="412694" cy="166600"/>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TextBox 16"/>
          <p:cNvSpPr txBox="1"/>
          <p:nvPr/>
        </p:nvSpPr>
        <p:spPr>
          <a:xfrm>
            <a:off x="841394" y="804870"/>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IPv4 header</a:t>
            </a:r>
          </a:p>
        </p:txBody>
      </p:sp>
      <p:sp>
        <p:nvSpPr>
          <p:cNvPr id="18" name="TextBox 17"/>
          <p:cNvSpPr txBox="1"/>
          <p:nvPr/>
        </p:nvSpPr>
        <p:spPr>
          <a:xfrm>
            <a:off x="1359116" y="1183497"/>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Payload</a:t>
            </a:r>
          </a:p>
        </p:txBody>
      </p:sp>
      <p:sp>
        <p:nvSpPr>
          <p:cNvPr id="19" name="Freeform 18"/>
          <p:cNvSpPr/>
          <p:nvPr/>
        </p:nvSpPr>
        <p:spPr>
          <a:xfrm>
            <a:off x="2351315" y="1128326"/>
            <a:ext cx="320040" cy="6532"/>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Freeform 19"/>
          <p:cNvSpPr/>
          <p:nvPr/>
        </p:nvSpPr>
        <p:spPr>
          <a:xfrm>
            <a:off x="5469531" y="1379223"/>
            <a:ext cx="320040" cy="6532"/>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TextBox 20"/>
          <p:cNvSpPr txBox="1"/>
          <p:nvPr/>
        </p:nvSpPr>
        <p:spPr>
          <a:xfrm>
            <a:off x="1062136" y="998831"/>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TCP/UDP header</a:t>
            </a:r>
          </a:p>
        </p:txBody>
      </p:sp>
      <p:sp>
        <p:nvSpPr>
          <p:cNvPr id="22" name="Freeform 21"/>
          <p:cNvSpPr/>
          <p:nvPr/>
        </p:nvSpPr>
        <p:spPr>
          <a:xfrm>
            <a:off x="1587137" y="891574"/>
            <a:ext cx="604985" cy="106124"/>
          </a:xfrm>
          <a:custGeom>
            <a:avLst/>
            <a:gdLst>
              <a:gd name="connsiteX0" fmla="*/ 0 w 806646"/>
              <a:gd name="connsiteY0" fmla="*/ 19578 h 141498"/>
              <a:gd name="connsiteX1" fmla="*/ 130628 w 806646"/>
              <a:gd name="connsiteY1" fmla="*/ 2161 h 141498"/>
              <a:gd name="connsiteX2" fmla="*/ 783771 w 806646"/>
              <a:gd name="connsiteY2" fmla="*/ 63121 h 141498"/>
              <a:gd name="connsiteX3" fmla="*/ 670560 w 806646"/>
              <a:gd name="connsiteY3" fmla="*/ 2161 h 141498"/>
              <a:gd name="connsiteX4" fmla="*/ 792480 w 806646"/>
              <a:gd name="connsiteY4" fmla="*/ 89247 h 141498"/>
              <a:gd name="connsiteX5" fmla="*/ 583474 w 806646"/>
              <a:gd name="connsiteY5" fmla="*/ 141498 h 14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646" h="141498">
                <a:moveTo>
                  <a:pt x="0" y="19578"/>
                </a:moveTo>
                <a:cubicBezTo>
                  <a:pt x="0" y="7241"/>
                  <a:pt x="0" y="-5096"/>
                  <a:pt x="130628" y="2161"/>
                </a:cubicBezTo>
                <a:cubicBezTo>
                  <a:pt x="261256" y="9418"/>
                  <a:pt x="693782" y="63121"/>
                  <a:pt x="783771" y="63121"/>
                </a:cubicBezTo>
                <a:cubicBezTo>
                  <a:pt x="873760" y="63121"/>
                  <a:pt x="669109" y="-2193"/>
                  <a:pt x="670560" y="2161"/>
                </a:cubicBezTo>
                <a:cubicBezTo>
                  <a:pt x="672011" y="6515"/>
                  <a:pt x="806994" y="66024"/>
                  <a:pt x="792480" y="89247"/>
                </a:cubicBezTo>
                <a:cubicBezTo>
                  <a:pt x="777966" y="112470"/>
                  <a:pt x="618308" y="134241"/>
                  <a:pt x="583474" y="1414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Freeform 22"/>
          <p:cNvSpPr/>
          <p:nvPr/>
        </p:nvSpPr>
        <p:spPr>
          <a:xfrm>
            <a:off x="2076994" y="1069238"/>
            <a:ext cx="172913" cy="85214"/>
          </a:xfrm>
          <a:custGeom>
            <a:avLst/>
            <a:gdLst>
              <a:gd name="connsiteX0" fmla="*/ 0 w 230550"/>
              <a:gd name="connsiteY0" fmla="*/ 35241 h 113618"/>
              <a:gd name="connsiteX1" fmla="*/ 182880 w 230550"/>
              <a:gd name="connsiteY1" fmla="*/ 43949 h 113618"/>
              <a:gd name="connsiteX2" fmla="*/ 226423 w 230550"/>
              <a:gd name="connsiteY2" fmla="*/ 35241 h 113618"/>
              <a:gd name="connsiteX3" fmla="*/ 104503 w 230550"/>
              <a:gd name="connsiteY3" fmla="*/ 406 h 113618"/>
              <a:gd name="connsiteX4" fmla="*/ 191588 w 230550"/>
              <a:gd name="connsiteY4" fmla="*/ 61366 h 113618"/>
              <a:gd name="connsiteX5" fmla="*/ 78377 w 230550"/>
              <a:gd name="connsiteY5" fmla="*/ 113618 h 11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50" h="113618">
                <a:moveTo>
                  <a:pt x="0" y="35241"/>
                </a:moveTo>
                <a:cubicBezTo>
                  <a:pt x="72571" y="39595"/>
                  <a:pt x="145143" y="43949"/>
                  <a:pt x="182880" y="43949"/>
                </a:cubicBezTo>
                <a:cubicBezTo>
                  <a:pt x="220617" y="43949"/>
                  <a:pt x="239486" y="42498"/>
                  <a:pt x="226423" y="35241"/>
                </a:cubicBezTo>
                <a:cubicBezTo>
                  <a:pt x="213360" y="27984"/>
                  <a:pt x="110309" y="-3948"/>
                  <a:pt x="104503" y="406"/>
                </a:cubicBezTo>
                <a:cubicBezTo>
                  <a:pt x="98697" y="4760"/>
                  <a:pt x="195942" y="42497"/>
                  <a:pt x="191588" y="61366"/>
                </a:cubicBezTo>
                <a:cubicBezTo>
                  <a:pt x="187234" y="80235"/>
                  <a:pt x="132805" y="96926"/>
                  <a:pt x="78377" y="1136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Freeform 23"/>
          <p:cNvSpPr/>
          <p:nvPr/>
        </p:nvSpPr>
        <p:spPr>
          <a:xfrm>
            <a:off x="1828800" y="1265374"/>
            <a:ext cx="425038" cy="104615"/>
          </a:xfrm>
          <a:custGeom>
            <a:avLst/>
            <a:gdLst>
              <a:gd name="connsiteX0" fmla="*/ 0 w 566717"/>
              <a:gd name="connsiteY0" fmla="*/ 17566 h 139486"/>
              <a:gd name="connsiteX1" fmla="*/ 400594 w 566717"/>
              <a:gd name="connsiteY1" fmla="*/ 34983 h 139486"/>
              <a:gd name="connsiteX2" fmla="*/ 566057 w 566717"/>
              <a:gd name="connsiteY2" fmla="*/ 43691 h 139486"/>
              <a:gd name="connsiteX3" fmla="*/ 461554 w 566717"/>
              <a:gd name="connsiteY3" fmla="*/ 148 h 139486"/>
              <a:gd name="connsiteX4" fmla="*/ 539931 w 566717"/>
              <a:gd name="connsiteY4" fmla="*/ 61108 h 139486"/>
              <a:gd name="connsiteX5" fmla="*/ 452846 w 566717"/>
              <a:gd name="connsiteY5" fmla="*/ 139486 h 1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717" h="139486">
                <a:moveTo>
                  <a:pt x="0" y="17566"/>
                </a:moveTo>
                <a:lnTo>
                  <a:pt x="400594" y="34983"/>
                </a:lnTo>
                <a:cubicBezTo>
                  <a:pt x="494937" y="39337"/>
                  <a:pt x="555897" y="49497"/>
                  <a:pt x="566057" y="43691"/>
                </a:cubicBezTo>
                <a:cubicBezTo>
                  <a:pt x="576217" y="37885"/>
                  <a:pt x="465908" y="-2755"/>
                  <a:pt x="461554" y="148"/>
                </a:cubicBezTo>
                <a:cubicBezTo>
                  <a:pt x="457200" y="3051"/>
                  <a:pt x="541382" y="37885"/>
                  <a:pt x="539931" y="61108"/>
                </a:cubicBezTo>
                <a:cubicBezTo>
                  <a:pt x="538480" y="84331"/>
                  <a:pt x="452846" y="139486"/>
                  <a:pt x="452846" y="1394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Box 24"/>
          <p:cNvSpPr txBox="1"/>
          <p:nvPr/>
        </p:nvSpPr>
        <p:spPr>
          <a:xfrm>
            <a:off x="6241210" y="831807"/>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IPv4 header</a:t>
            </a:r>
          </a:p>
        </p:txBody>
      </p:sp>
      <p:sp>
        <p:nvSpPr>
          <p:cNvPr id="29" name="TextBox 28"/>
          <p:cNvSpPr txBox="1"/>
          <p:nvPr/>
        </p:nvSpPr>
        <p:spPr>
          <a:xfrm>
            <a:off x="6701246" y="1185324"/>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Payload</a:t>
            </a:r>
          </a:p>
        </p:txBody>
      </p:sp>
      <p:sp>
        <p:nvSpPr>
          <p:cNvPr id="30" name="TextBox 29"/>
          <p:cNvSpPr txBox="1"/>
          <p:nvPr/>
        </p:nvSpPr>
        <p:spPr>
          <a:xfrm>
            <a:off x="6406133" y="1027129"/>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TCP/UDP header</a:t>
            </a:r>
          </a:p>
        </p:txBody>
      </p:sp>
      <p:sp>
        <p:nvSpPr>
          <p:cNvPr id="31" name="Freeform 30"/>
          <p:cNvSpPr/>
          <p:nvPr/>
        </p:nvSpPr>
        <p:spPr>
          <a:xfrm>
            <a:off x="5720319" y="902498"/>
            <a:ext cx="554960" cy="172116"/>
          </a:xfrm>
          <a:custGeom>
            <a:avLst/>
            <a:gdLst>
              <a:gd name="connsiteX0" fmla="*/ 739947 w 739947"/>
              <a:gd name="connsiteY0" fmla="*/ 2902 h 229488"/>
              <a:gd name="connsiteX1" fmla="*/ 112930 w 739947"/>
              <a:gd name="connsiteY1" fmla="*/ 29028 h 229488"/>
              <a:gd name="connsiteX2" fmla="*/ 8427 w 739947"/>
              <a:gd name="connsiteY2" fmla="*/ 211908 h 229488"/>
              <a:gd name="connsiteX3" fmla="*/ 8427 w 739947"/>
              <a:gd name="connsiteY3" fmla="*/ 142239 h 229488"/>
              <a:gd name="connsiteX4" fmla="*/ 25844 w 739947"/>
              <a:gd name="connsiteY4" fmla="*/ 229325 h 229488"/>
              <a:gd name="connsiteX5" fmla="*/ 104222 w 739947"/>
              <a:gd name="connsiteY5" fmla="*/ 159656 h 2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947" h="229488">
                <a:moveTo>
                  <a:pt x="739947" y="2902"/>
                </a:moveTo>
                <a:cubicBezTo>
                  <a:pt x="487398" y="-1452"/>
                  <a:pt x="234850" y="-5806"/>
                  <a:pt x="112930" y="29028"/>
                </a:cubicBezTo>
                <a:cubicBezTo>
                  <a:pt x="-8990" y="63862"/>
                  <a:pt x="25844" y="193040"/>
                  <a:pt x="8427" y="211908"/>
                </a:cubicBezTo>
                <a:cubicBezTo>
                  <a:pt x="-8990" y="230777"/>
                  <a:pt x="5524" y="139336"/>
                  <a:pt x="8427" y="142239"/>
                </a:cubicBezTo>
                <a:cubicBezTo>
                  <a:pt x="11330" y="145142"/>
                  <a:pt x="9878" y="226422"/>
                  <a:pt x="25844" y="229325"/>
                </a:cubicBezTo>
                <a:cubicBezTo>
                  <a:pt x="41810" y="232228"/>
                  <a:pt x="73016" y="195942"/>
                  <a:pt x="104222" y="1596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Freeform 31"/>
          <p:cNvSpPr/>
          <p:nvPr/>
        </p:nvSpPr>
        <p:spPr>
          <a:xfrm>
            <a:off x="5177998" y="871359"/>
            <a:ext cx="979715" cy="181413"/>
          </a:xfrm>
          <a:custGeom>
            <a:avLst/>
            <a:gdLst>
              <a:gd name="connsiteX0" fmla="*/ 1306286 w 1306286"/>
              <a:gd name="connsiteY0" fmla="*/ 27004 h 241884"/>
              <a:gd name="connsiteX1" fmla="*/ 304800 w 1306286"/>
              <a:gd name="connsiteY1" fmla="*/ 18295 h 241884"/>
              <a:gd name="connsiteX2" fmla="*/ 52252 w 1306286"/>
              <a:gd name="connsiteY2" fmla="*/ 236009 h 241884"/>
              <a:gd name="connsiteX3" fmla="*/ 139337 w 1306286"/>
              <a:gd name="connsiteY3" fmla="*/ 183758 h 241884"/>
              <a:gd name="connsiteX4" fmla="*/ 60960 w 1306286"/>
              <a:gd name="connsiteY4" fmla="*/ 227301 h 241884"/>
              <a:gd name="connsiteX5" fmla="*/ 0 w 1306286"/>
              <a:gd name="connsiteY5" fmla="*/ 157632 h 24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286" h="241884">
                <a:moveTo>
                  <a:pt x="1306286" y="27004"/>
                </a:moveTo>
                <a:cubicBezTo>
                  <a:pt x="910046" y="5232"/>
                  <a:pt x="513806" y="-16539"/>
                  <a:pt x="304800" y="18295"/>
                </a:cubicBezTo>
                <a:cubicBezTo>
                  <a:pt x="95794" y="53129"/>
                  <a:pt x="79829" y="208432"/>
                  <a:pt x="52252" y="236009"/>
                </a:cubicBezTo>
                <a:cubicBezTo>
                  <a:pt x="24675" y="263586"/>
                  <a:pt x="137886" y="185209"/>
                  <a:pt x="139337" y="183758"/>
                </a:cubicBezTo>
                <a:cubicBezTo>
                  <a:pt x="140788" y="182307"/>
                  <a:pt x="84183" y="231655"/>
                  <a:pt x="60960" y="227301"/>
                </a:cubicBezTo>
                <a:cubicBezTo>
                  <a:pt x="37737" y="222947"/>
                  <a:pt x="0" y="157632"/>
                  <a:pt x="0" y="1576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Freeform 32"/>
          <p:cNvSpPr/>
          <p:nvPr/>
        </p:nvSpPr>
        <p:spPr>
          <a:xfrm>
            <a:off x="5981639" y="1139806"/>
            <a:ext cx="456926" cy="215537"/>
          </a:xfrm>
          <a:custGeom>
            <a:avLst/>
            <a:gdLst>
              <a:gd name="connsiteX0" fmla="*/ 609235 w 609235"/>
              <a:gd name="connsiteY0" fmla="*/ 0 h 287383"/>
              <a:gd name="connsiteX1" fmla="*/ 25760 w 609235"/>
              <a:gd name="connsiteY1" fmla="*/ 235132 h 287383"/>
              <a:gd name="connsiteX2" fmla="*/ 95429 w 609235"/>
              <a:gd name="connsiteY2" fmla="*/ 148046 h 287383"/>
              <a:gd name="connsiteX3" fmla="*/ 25760 w 609235"/>
              <a:gd name="connsiteY3" fmla="*/ 243840 h 287383"/>
              <a:gd name="connsiteX4" fmla="*/ 112846 w 609235"/>
              <a:gd name="connsiteY4" fmla="*/ 278675 h 287383"/>
              <a:gd name="connsiteX5" fmla="*/ 121555 w 609235"/>
              <a:gd name="connsiteY5" fmla="*/ 278675 h 287383"/>
              <a:gd name="connsiteX6" fmla="*/ 112846 w 609235"/>
              <a:gd name="connsiteY6" fmla="*/ 287383 h 28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235" h="287383">
                <a:moveTo>
                  <a:pt x="609235" y="0"/>
                </a:moveTo>
                <a:cubicBezTo>
                  <a:pt x="360314" y="105229"/>
                  <a:pt x="111394" y="210458"/>
                  <a:pt x="25760" y="235132"/>
                </a:cubicBezTo>
                <a:cubicBezTo>
                  <a:pt x="-59874" y="259806"/>
                  <a:pt x="95429" y="146595"/>
                  <a:pt x="95429" y="148046"/>
                </a:cubicBezTo>
                <a:cubicBezTo>
                  <a:pt x="95429" y="149497"/>
                  <a:pt x="22857" y="222069"/>
                  <a:pt x="25760" y="243840"/>
                </a:cubicBezTo>
                <a:cubicBezTo>
                  <a:pt x="28663" y="265611"/>
                  <a:pt x="96880" y="272869"/>
                  <a:pt x="112846" y="278675"/>
                </a:cubicBezTo>
                <a:cubicBezTo>
                  <a:pt x="128812" y="284481"/>
                  <a:pt x="121555" y="277224"/>
                  <a:pt x="121555" y="278675"/>
                </a:cubicBezTo>
                <a:cubicBezTo>
                  <a:pt x="121555" y="280126"/>
                  <a:pt x="117200" y="283754"/>
                  <a:pt x="112846" y="2873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 name="Freeform 33"/>
          <p:cNvSpPr/>
          <p:nvPr/>
        </p:nvSpPr>
        <p:spPr>
          <a:xfrm>
            <a:off x="5282632" y="1298143"/>
            <a:ext cx="1464334" cy="333150"/>
          </a:xfrm>
          <a:custGeom>
            <a:avLst/>
            <a:gdLst>
              <a:gd name="connsiteX0" fmla="*/ 1952445 w 1952445"/>
              <a:gd name="connsiteY0" fmla="*/ 0 h 444200"/>
              <a:gd name="connsiteX1" fmla="*/ 1142548 w 1952445"/>
              <a:gd name="connsiteY1" fmla="*/ 348343 h 444200"/>
              <a:gd name="connsiteX2" fmla="*/ 289108 w 1952445"/>
              <a:gd name="connsiteY2" fmla="*/ 444137 h 444200"/>
              <a:gd name="connsiteX3" fmla="*/ 27851 w 1952445"/>
              <a:gd name="connsiteY3" fmla="*/ 339635 h 444200"/>
              <a:gd name="connsiteX4" fmla="*/ 10434 w 1952445"/>
              <a:gd name="connsiteY4" fmla="*/ 400595 h 444200"/>
              <a:gd name="connsiteX5" fmla="*/ 53977 w 1952445"/>
              <a:gd name="connsiteY5" fmla="*/ 330926 h 444200"/>
              <a:gd name="connsiteX6" fmla="*/ 123645 w 1952445"/>
              <a:gd name="connsiteY6" fmla="*/ 330926 h 44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445" h="444200">
                <a:moveTo>
                  <a:pt x="1952445" y="0"/>
                </a:moveTo>
                <a:cubicBezTo>
                  <a:pt x="1686108" y="137160"/>
                  <a:pt x="1419771" y="274320"/>
                  <a:pt x="1142548" y="348343"/>
                </a:cubicBezTo>
                <a:cubicBezTo>
                  <a:pt x="865325" y="422366"/>
                  <a:pt x="474891" y="445588"/>
                  <a:pt x="289108" y="444137"/>
                </a:cubicBezTo>
                <a:cubicBezTo>
                  <a:pt x="103325" y="442686"/>
                  <a:pt x="74297" y="346892"/>
                  <a:pt x="27851" y="339635"/>
                </a:cubicBezTo>
                <a:cubicBezTo>
                  <a:pt x="-18595" y="332378"/>
                  <a:pt x="6080" y="402046"/>
                  <a:pt x="10434" y="400595"/>
                </a:cubicBezTo>
                <a:cubicBezTo>
                  <a:pt x="14788" y="399144"/>
                  <a:pt x="35108" y="342538"/>
                  <a:pt x="53977" y="330926"/>
                </a:cubicBezTo>
                <a:cubicBezTo>
                  <a:pt x="72845" y="319315"/>
                  <a:pt x="123645" y="330926"/>
                  <a:pt x="123645" y="3309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5" name="Freeform 34"/>
          <p:cNvSpPr/>
          <p:nvPr/>
        </p:nvSpPr>
        <p:spPr>
          <a:xfrm>
            <a:off x="5995904" y="1304675"/>
            <a:ext cx="705342" cy="228600"/>
          </a:xfrm>
          <a:custGeom>
            <a:avLst/>
            <a:gdLst>
              <a:gd name="connsiteX0" fmla="*/ 940456 w 940456"/>
              <a:gd name="connsiteY0" fmla="*/ 0 h 304800"/>
              <a:gd name="connsiteX1" fmla="*/ 365691 w 940456"/>
              <a:gd name="connsiteY1" fmla="*/ 235131 h 304800"/>
              <a:gd name="connsiteX2" fmla="*/ 8639 w 940456"/>
              <a:gd name="connsiteY2" fmla="*/ 243840 h 304800"/>
              <a:gd name="connsiteX3" fmla="*/ 104433 w 940456"/>
              <a:gd name="connsiteY3" fmla="*/ 148046 h 304800"/>
              <a:gd name="connsiteX4" fmla="*/ 34765 w 940456"/>
              <a:gd name="connsiteY4" fmla="*/ 261257 h 304800"/>
              <a:gd name="connsiteX5" fmla="*/ 69599 w 940456"/>
              <a:gd name="connsiteY5" fmla="*/ 304800 h 304800"/>
              <a:gd name="connsiteX6" fmla="*/ 69599 w 940456"/>
              <a:gd name="connsiteY6" fmla="*/ 304800 h 304800"/>
              <a:gd name="connsiteX7" fmla="*/ 104433 w 940456"/>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0456" h="304800">
                <a:moveTo>
                  <a:pt x="940456" y="0"/>
                </a:moveTo>
                <a:cubicBezTo>
                  <a:pt x="730725" y="97245"/>
                  <a:pt x="520994" y="194491"/>
                  <a:pt x="365691" y="235131"/>
                </a:cubicBezTo>
                <a:cubicBezTo>
                  <a:pt x="210388" y="275771"/>
                  <a:pt x="52182" y="258354"/>
                  <a:pt x="8639" y="243840"/>
                </a:cubicBezTo>
                <a:cubicBezTo>
                  <a:pt x="-34904" y="229326"/>
                  <a:pt x="100079" y="145143"/>
                  <a:pt x="104433" y="148046"/>
                </a:cubicBezTo>
                <a:cubicBezTo>
                  <a:pt x="108787" y="150949"/>
                  <a:pt x="40571" y="235131"/>
                  <a:pt x="34765" y="261257"/>
                </a:cubicBezTo>
                <a:cubicBezTo>
                  <a:pt x="28959" y="287383"/>
                  <a:pt x="69599" y="304800"/>
                  <a:pt x="69599" y="304800"/>
                </a:cubicBezTo>
                <a:lnTo>
                  <a:pt x="69599" y="304800"/>
                </a:lnTo>
                <a:lnTo>
                  <a:pt x="104433" y="3048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Freeform 35"/>
          <p:cNvSpPr/>
          <p:nvPr/>
        </p:nvSpPr>
        <p:spPr>
          <a:xfrm>
            <a:off x="3985711" y="3043602"/>
            <a:ext cx="1428806" cy="315661"/>
          </a:xfrm>
          <a:custGeom>
            <a:avLst/>
            <a:gdLst>
              <a:gd name="connsiteX0" fmla="*/ 298112 w 1905074"/>
              <a:gd name="connsiteY0" fmla="*/ 34886 h 420881"/>
              <a:gd name="connsiteX1" fmla="*/ 1186386 w 1905074"/>
              <a:gd name="connsiteY1" fmla="*/ 34886 h 420881"/>
              <a:gd name="connsiteX2" fmla="*/ 1743735 w 1905074"/>
              <a:gd name="connsiteY2" fmla="*/ 8761 h 420881"/>
              <a:gd name="connsiteX3" fmla="*/ 1830820 w 1905074"/>
              <a:gd name="connsiteY3" fmla="*/ 34886 h 420881"/>
              <a:gd name="connsiteX4" fmla="*/ 1830820 w 1905074"/>
              <a:gd name="connsiteY4" fmla="*/ 357103 h 420881"/>
              <a:gd name="connsiteX5" fmla="*/ 1778569 w 1905074"/>
              <a:gd name="connsiteY5" fmla="*/ 400646 h 420881"/>
              <a:gd name="connsiteX6" fmla="*/ 298112 w 1905074"/>
              <a:gd name="connsiteY6" fmla="*/ 409355 h 420881"/>
              <a:gd name="connsiteX7" fmla="*/ 54272 w 1905074"/>
              <a:gd name="connsiteY7" fmla="*/ 409355 h 420881"/>
              <a:gd name="connsiteX8" fmla="*/ 2020 w 1905074"/>
              <a:gd name="connsiteY8" fmla="*/ 418063 h 420881"/>
              <a:gd name="connsiteX9" fmla="*/ 10729 w 1905074"/>
              <a:gd name="connsiteY9" fmla="*/ 383229 h 420881"/>
              <a:gd name="connsiteX10" fmla="*/ 10729 w 1905074"/>
              <a:gd name="connsiteY10" fmla="*/ 69721 h 420881"/>
              <a:gd name="connsiteX11" fmla="*/ 132649 w 1905074"/>
              <a:gd name="connsiteY11" fmla="*/ 61012 h 42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74" h="420881">
                <a:moveTo>
                  <a:pt x="298112" y="34886"/>
                </a:moveTo>
                <a:lnTo>
                  <a:pt x="1186386" y="34886"/>
                </a:lnTo>
                <a:cubicBezTo>
                  <a:pt x="1427323" y="30532"/>
                  <a:pt x="1636329" y="8761"/>
                  <a:pt x="1743735" y="8761"/>
                </a:cubicBezTo>
                <a:cubicBezTo>
                  <a:pt x="1851141" y="8761"/>
                  <a:pt x="1816306" y="-23171"/>
                  <a:pt x="1830820" y="34886"/>
                </a:cubicBezTo>
                <a:cubicBezTo>
                  <a:pt x="1845334" y="92943"/>
                  <a:pt x="1839529" y="296143"/>
                  <a:pt x="1830820" y="357103"/>
                </a:cubicBezTo>
                <a:cubicBezTo>
                  <a:pt x="1822112" y="418063"/>
                  <a:pt x="2034020" y="391937"/>
                  <a:pt x="1778569" y="400646"/>
                </a:cubicBezTo>
                <a:cubicBezTo>
                  <a:pt x="1523118" y="409355"/>
                  <a:pt x="298112" y="409355"/>
                  <a:pt x="298112" y="409355"/>
                </a:cubicBezTo>
                <a:lnTo>
                  <a:pt x="54272" y="409355"/>
                </a:lnTo>
                <a:cubicBezTo>
                  <a:pt x="4923" y="410806"/>
                  <a:pt x="9277" y="422417"/>
                  <a:pt x="2020" y="418063"/>
                </a:cubicBezTo>
                <a:cubicBezTo>
                  <a:pt x="-5237" y="413709"/>
                  <a:pt x="9277" y="441286"/>
                  <a:pt x="10729" y="383229"/>
                </a:cubicBezTo>
                <a:cubicBezTo>
                  <a:pt x="12180" y="325172"/>
                  <a:pt x="-9591" y="123424"/>
                  <a:pt x="10729" y="69721"/>
                </a:cubicBezTo>
                <a:cubicBezTo>
                  <a:pt x="31049" y="16018"/>
                  <a:pt x="81849" y="38515"/>
                  <a:pt x="132649" y="61012"/>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 name="Freeform 36"/>
          <p:cNvSpPr/>
          <p:nvPr/>
        </p:nvSpPr>
        <p:spPr>
          <a:xfrm>
            <a:off x="4013353" y="2897500"/>
            <a:ext cx="1525355" cy="191861"/>
          </a:xfrm>
          <a:custGeom>
            <a:avLst/>
            <a:gdLst>
              <a:gd name="connsiteX0" fmla="*/ 0 w 2033807"/>
              <a:gd name="connsiteY0" fmla="*/ 255814 h 255814"/>
              <a:gd name="connsiteX1" fmla="*/ 156754 w 2033807"/>
              <a:gd name="connsiteY1" fmla="*/ 142603 h 255814"/>
              <a:gd name="connsiteX2" fmla="*/ 313508 w 2033807"/>
              <a:gd name="connsiteY2" fmla="*/ 29391 h 255814"/>
              <a:gd name="connsiteX3" fmla="*/ 357051 w 2033807"/>
              <a:gd name="connsiteY3" fmla="*/ 29391 h 255814"/>
              <a:gd name="connsiteX4" fmla="*/ 1872342 w 2033807"/>
              <a:gd name="connsiteY4" fmla="*/ 3265 h 255814"/>
              <a:gd name="connsiteX5" fmla="*/ 2002971 w 2033807"/>
              <a:gd name="connsiteY5" fmla="*/ 3265 h 255814"/>
              <a:gd name="connsiteX6" fmla="*/ 1985554 w 2033807"/>
              <a:gd name="connsiteY6" fmla="*/ 29391 h 255814"/>
              <a:gd name="connsiteX7" fmla="*/ 1828800 w 2033807"/>
              <a:gd name="connsiteY7" fmla="*/ 160020 h 25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807" h="255814">
                <a:moveTo>
                  <a:pt x="0" y="255814"/>
                </a:moveTo>
                <a:lnTo>
                  <a:pt x="156754" y="142603"/>
                </a:lnTo>
                <a:cubicBezTo>
                  <a:pt x="209005" y="104866"/>
                  <a:pt x="280125" y="48260"/>
                  <a:pt x="313508" y="29391"/>
                </a:cubicBezTo>
                <a:cubicBezTo>
                  <a:pt x="346891" y="10522"/>
                  <a:pt x="357051" y="29391"/>
                  <a:pt x="357051" y="29391"/>
                </a:cubicBezTo>
                <a:lnTo>
                  <a:pt x="1872342" y="3265"/>
                </a:lnTo>
                <a:cubicBezTo>
                  <a:pt x="2146662" y="-1089"/>
                  <a:pt x="1984102" y="-1089"/>
                  <a:pt x="2002971" y="3265"/>
                </a:cubicBezTo>
                <a:cubicBezTo>
                  <a:pt x="2021840" y="7619"/>
                  <a:pt x="2014582" y="3265"/>
                  <a:pt x="1985554" y="29391"/>
                </a:cubicBezTo>
                <a:cubicBezTo>
                  <a:pt x="1956526" y="55517"/>
                  <a:pt x="1828800" y="160020"/>
                  <a:pt x="1828800" y="16002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8" name="Freeform 37"/>
          <p:cNvSpPr/>
          <p:nvPr/>
        </p:nvSpPr>
        <p:spPr>
          <a:xfrm>
            <a:off x="5371889" y="3174269"/>
            <a:ext cx="176349" cy="156755"/>
          </a:xfrm>
          <a:custGeom>
            <a:avLst/>
            <a:gdLst>
              <a:gd name="connsiteX0" fmla="*/ 0 w 235132"/>
              <a:gd name="connsiteY0" fmla="*/ 209006 h 209006"/>
              <a:gd name="connsiteX1" fmla="*/ 95795 w 235132"/>
              <a:gd name="connsiteY1" fmla="*/ 130629 h 209006"/>
              <a:gd name="connsiteX2" fmla="*/ 235132 w 235132"/>
              <a:gd name="connsiteY2" fmla="*/ 0 h 209006"/>
            </a:gdLst>
            <a:ahLst/>
            <a:cxnLst>
              <a:cxn ang="0">
                <a:pos x="connsiteX0" y="connsiteY0"/>
              </a:cxn>
              <a:cxn ang="0">
                <a:pos x="connsiteX1" y="connsiteY1"/>
              </a:cxn>
              <a:cxn ang="0">
                <a:pos x="connsiteX2" y="connsiteY2"/>
              </a:cxn>
            </a:cxnLst>
            <a:rect l="l" t="t" r="r" b="b"/>
            <a:pathLst>
              <a:path w="235132" h="209006">
                <a:moveTo>
                  <a:pt x="0" y="209006"/>
                </a:moveTo>
                <a:cubicBezTo>
                  <a:pt x="28303" y="187234"/>
                  <a:pt x="56606" y="165463"/>
                  <a:pt x="95795" y="130629"/>
                </a:cubicBezTo>
                <a:cubicBezTo>
                  <a:pt x="134984" y="95795"/>
                  <a:pt x="211909" y="23223"/>
                  <a:pt x="235132"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9" name="Freeform 38"/>
          <p:cNvSpPr/>
          <p:nvPr/>
        </p:nvSpPr>
        <p:spPr>
          <a:xfrm>
            <a:off x="5528644" y="2906481"/>
            <a:ext cx="6532" cy="228600"/>
          </a:xfrm>
          <a:custGeom>
            <a:avLst/>
            <a:gdLst>
              <a:gd name="connsiteX0" fmla="*/ 8709 w 8709"/>
              <a:gd name="connsiteY0" fmla="*/ 0 h 304800"/>
              <a:gd name="connsiteX1" fmla="*/ 0 w 8709"/>
              <a:gd name="connsiteY1" fmla="*/ 304800 h 304800"/>
            </a:gdLst>
            <a:ahLst/>
            <a:cxnLst>
              <a:cxn ang="0">
                <a:pos x="connsiteX0" y="connsiteY0"/>
              </a:cxn>
              <a:cxn ang="0">
                <a:pos x="connsiteX1" y="connsiteY1"/>
              </a:cxn>
            </a:cxnLst>
            <a:rect l="l" t="t" r="r" b="b"/>
            <a:pathLst>
              <a:path w="8709" h="304800">
                <a:moveTo>
                  <a:pt x="8709" y="0"/>
                </a:moveTo>
                <a:lnTo>
                  <a:pt x="0" y="30480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0" name="TextBox 39"/>
          <p:cNvSpPr txBox="1"/>
          <p:nvPr/>
        </p:nvSpPr>
        <p:spPr>
          <a:xfrm>
            <a:off x="4171932" y="3100191"/>
            <a:ext cx="1064715" cy="253916"/>
          </a:xfrm>
          <a:prstGeom prst="rect">
            <a:avLst/>
          </a:prstGeom>
          <a:noFill/>
        </p:spPr>
        <p:txBody>
          <a:bodyPr wrap="none" rtlCol="0">
            <a:spAutoFit/>
          </a:bodyPr>
          <a:lstStyle/>
          <a:p>
            <a:r>
              <a:rPr lang="en-US" sz="1050" dirty="0">
                <a:latin typeface="AhnbergHand" charset="0"/>
                <a:ea typeface="AhnbergHand" charset="0"/>
                <a:cs typeface="AhnbergHand" charset="0"/>
              </a:rPr>
              <a:t>IPv6 Router</a:t>
            </a:r>
          </a:p>
        </p:txBody>
      </p:sp>
      <p:sp>
        <p:nvSpPr>
          <p:cNvPr id="43" name="Freeform 42"/>
          <p:cNvSpPr/>
          <p:nvPr/>
        </p:nvSpPr>
        <p:spPr>
          <a:xfrm>
            <a:off x="3269267" y="2467233"/>
            <a:ext cx="405674" cy="576370"/>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4" name="Freeform 43"/>
          <p:cNvSpPr/>
          <p:nvPr/>
        </p:nvSpPr>
        <p:spPr>
          <a:xfrm>
            <a:off x="3258966" y="2304414"/>
            <a:ext cx="412694" cy="166600"/>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7" name="Freeform 46"/>
          <p:cNvSpPr/>
          <p:nvPr/>
        </p:nvSpPr>
        <p:spPr>
          <a:xfrm>
            <a:off x="2593183" y="3706619"/>
            <a:ext cx="405674" cy="249322"/>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8" name="Freeform 47"/>
          <p:cNvSpPr/>
          <p:nvPr/>
        </p:nvSpPr>
        <p:spPr>
          <a:xfrm>
            <a:off x="2586163" y="3540019"/>
            <a:ext cx="412694" cy="166600"/>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9" name="TextBox 48"/>
          <p:cNvSpPr txBox="1"/>
          <p:nvPr/>
        </p:nvSpPr>
        <p:spPr>
          <a:xfrm>
            <a:off x="1784975" y="2256453"/>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IPv6 header</a:t>
            </a:r>
          </a:p>
        </p:txBody>
      </p:sp>
      <p:sp>
        <p:nvSpPr>
          <p:cNvPr id="50" name="TextBox 49"/>
          <p:cNvSpPr txBox="1"/>
          <p:nvPr/>
        </p:nvSpPr>
        <p:spPr>
          <a:xfrm>
            <a:off x="2302697" y="2635080"/>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Payload</a:t>
            </a:r>
          </a:p>
        </p:txBody>
      </p:sp>
      <p:sp>
        <p:nvSpPr>
          <p:cNvPr id="51" name="Freeform 50"/>
          <p:cNvSpPr/>
          <p:nvPr/>
        </p:nvSpPr>
        <p:spPr>
          <a:xfrm>
            <a:off x="3294896" y="2579910"/>
            <a:ext cx="320040" cy="6532"/>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2" name="Freeform 51"/>
          <p:cNvSpPr/>
          <p:nvPr/>
        </p:nvSpPr>
        <p:spPr>
          <a:xfrm>
            <a:off x="2593182" y="3828014"/>
            <a:ext cx="320040" cy="6532"/>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3" name="TextBox 52"/>
          <p:cNvSpPr txBox="1"/>
          <p:nvPr/>
        </p:nvSpPr>
        <p:spPr>
          <a:xfrm>
            <a:off x="1790181" y="2450415"/>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TCP/UDP </a:t>
            </a:r>
            <a:r>
              <a:rPr lang="en-US" sz="750" dirty="0" err="1">
                <a:latin typeface="AhnbergHand" charset="0"/>
                <a:ea typeface="AhnbergHand" charset="0"/>
                <a:cs typeface="AhnbergHand" charset="0"/>
              </a:rPr>
              <a:t>xtn</a:t>
            </a:r>
            <a:r>
              <a:rPr lang="en-US" sz="750">
                <a:latin typeface="AhnbergHand" charset="0"/>
                <a:ea typeface="AhnbergHand" charset="0"/>
                <a:cs typeface="AhnbergHand" charset="0"/>
              </a:rPr>
              <a:t> header</a:t>
            </a:r>
          </a:p>
        </p:txBody>
      </p:sp>
      <p:sp>
        <p:nvSpPr>
          <p:cNvPr id="54" name="Freeform 53"/>
          <p:cNvSpPr/>
          <p:nvPr/>
        </p:nvSpPr>
        <p:spPr>
          <a:xfrm>
            <a:off x="2530718" y="2343157"/>
            <a:ext cx="604985" cy="106124"/>
          </a:xfrm>
          <a:custGeom>
            <a:avLst/>
            <a:gdLst>
              <a:gd name="connsiteX0" fmla="*/ 0 w 806646"/>
              <a:gd name="connsiteY0" fmla="*/ 19578 h 141498"/>
              <a:gd name="connsiteX1" fmla="*/ 130628 w 806646"/>
              <a:gd name="connsiteY1" fmla="*/ 2161 h 141498"/>
              <a:gd name="connsiteX2" fmla="*/ 783771 w 806646"/>
              <a:gd name="connsiteY2" fmla="*/ 63121 h 141498"/>
              <a:gd name="connsiteX3" fmla="*/ 670560 w 806646"/>
              <a:gd name="connsiteY3" fmla="*/ 2161 h 141498"/>
              <a:gd name="connsiteX4" fmla="*/ 792480 w 806646"/>
              <a:gd name="connsiteY4" fmla="*/ 89247 h 141498"/>
              <a:gd name="connsiteX5" fmla="*/ 583474 w 806646"/>
              <a:gd name="connsiteY5" fmla="*/ 141498 h 14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646" h="141498">
                <a:moveTo>
                  <a:pt x="0" y="19578"/>
                </a:moveTo>
                <a:cubicBezTo>
                  <a:pt x="0" y="7241"/>
                  <a:pt x="0" y="-5096"/>
                  <a:pt x="130628" y="2161"/>
                </a:cubicBezTo>
                <a:cubicBezTo>
                  <a:pt x="261256" y="9418"/>
                  <a:pt x="693782" y="63121"/>
                  <a:pt x="783771" y="63121"/>
                </a:cubicBezTo>
                <a:cubicBezTo>
                  <a:pt x="873760" y="63121"/>
                  <a:pt x="669109" y="-2193"/>
                  <a:pt x="670560" y="2161"/>
                </a:cubicBezTo>
                <a:cubicBezTo>
                  <a:pt x="672011" y="6515"/>
                  <a:pt x="806994" y="66024"/>
                  <a:pt x="792480" y="89247"/>
                </a:cubicBezTo>
                <a:cubicBezTo>
                  <a:pt x="777966" y="112470"/>
                  <a:pt x="618308" y="134241"/>
                  <a:pt x="583474" y="1414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Freeform 54"/>
          <p:cNvSpPr/>
          <p:nvPr/>
        </p:nvSpPr>
        <p:spPr>
          <a:xfrm>
            <a:off x="3020575" y="2520822"/>
            <a:ext cx="172913" cy="85214"/>
          </a:xfrm>
          <a:custGeom>
            <a:avLst/>
            <a:gdLst>
              <a:gd name="connsiteX0" fmla="*/ 0 w 230550"/>
              <a:gd name="connsiteY0" fmla="*/ 35241 h 113618"/>
              <a:gd name="connsiteX1" fmla="*/ 182880 w 230550"/>
              <a:gd name="connsiteY1" fmla="*/ 43949 h 113618"/>
              <a:gd name="connsiteX2" fmla="*/ 226423 w 230550"/>
              <a:gd name="connsiteY2" fmla="*/ 35241 h 113618"/>
              <a:gd name="connsiteX3" fmla="*/ 104503 w 230550"/>
              <a:gd name="connsiteY3" fmla="*/ 406 h 113618"/>
              <a:gd name="connsiteX4" fmla="*/ 191588 w 230550"/>
              <a:gd name="connsiteY4" fmla="*/ 61366 h 113618"/>
              <a:gd name="connsiteX5" fmla="*/ 78377 w 230550"/>
              <a:gd name="connsiteY5" fmla="*/ 113618 h 11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50" h="113618">
                <a:moveTo>
                  <a:pt x="0" y="35241"/>
                </a:moveTo>
                <a:cubicBezTo>
                  <a:pt x="72571" y="39595"/>
                  <a:pt x="145143" y="43949"/>
                  <a:pt x="182880" y="43949"/>
                </a:cubicBezTo>
                <a:cubicBezTo>
                  <a:pt x="220617" y="43949"/>
                  <a:pt x="239486" y="42498"/>
                  <a:pt x="226423" y="35241"/>
                </a:cubicBezTo>
                <a:cubicBezTo>
                  <a:pt x="213360" y="27984"/>
                  <a:pt x="110309" y="-3948"/>
                  <a:pt x="104503" y="406"/>
                </a:cubicBezTo>
                <a:cubicBezTo>
                  <a:pt x="98697" y="4760"/>
                  <a:pt x="195942" y="42497"/>
                  <a:pt x="191588" y="61366"/>
                </a:cubicBezTo>
                <a:cubicBezTo>
                  <a:pt x="187234" y="80235"/>
                  <a:pt x="132805" y="96926"/>
                  <a:pt x="78377" y="1136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Freeform 55"/>
          <p:cNvSpPr/>
          <p:nvPr/>
        </p:nvSpPr>
        <p:spPr>
          <a:xfrm>
            <a:off x="2772381" y="2716958"/>
            <a:ext cx="425038" cy="104615"/>
          </a:xfrm>
          <a:custGeom>
            <a:avLst/>
            <a:gdLst>
              <a:gd name="connsiteX0" fmla="*/ 0 w 566717"/>
              <a:gd name="connsiteY0" fmla="*/ 17566 h 139486"/>
              <a:gd name="connsiteX1" fmla="*/ 400594 w 566717"/>
              <a:gd name="connsiteY1" fmla="*/ 34983 h 139486"/>
              <a:gd name="connsiteX2" fmla="*/ 566057 w 566717"/>
              <a:gd name="connsiteY2" fmla="*/ 43691 h 139486"/>
              <a:gd name="connsiteX3" fmla="*/ 461554 w 566717"/>
              <a:gd name="connsiteY3" fmla="*/ 148 h 139486"/>
              <a:gd name="connsiteX4" fmla="*/ 539931 w 566717"/>
              <a:gd name="connsiteY4" fmla="*/ 61108 h 139486"/>
              <a:gd name="connsiteX5" fmla="*/ 452846 w 566717"/>
              <a:gd name="connsiteY5" fmla="*/ 139486 h 1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717" h="139486">
                <a:moveTo>
                  <a:pt x="0" y="17566"/>
                </a:moveTo>
                <a:lnTo>
                  <a:pt x="400594" y="34983"/>
                </a:lnTo>
                <a:cubicBezTo>
                  <a:pt x="494937" y="39337"/>
                  <a:pt x="555897" y="49497"/>
                  <a:pt x="566057" y="43691"/>
                </a:cubicBezTo>
                <a:cubicBezTo>
                  <a:pt x="576217" y="37885"/>
                  <a:pt x="465908" y="-2755"/>
                  <a:pt x="461554" y="148"/>
                </a:cubicBezTo>
                <a:cubicBezTo>
                  <a:pt x="457200" y="3051"/>
                  <a:pt x="541382" y="37885"/>
                  <a:pt x="539931" y="61108"/>
                </a:cubicBezTo>
                <a:cubicBezTo>
                  <a:pt x="538480" y="84331"/>
                  <a:pt x="452846" y="139486"/>
                  <a:pt x="452846" y="1394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TextBox 57"/>
          <p:cNvSpPr txBox="1"/>
          <p:nvPr/>
        </p:nvSpPr>
        <p:spPr>
          <a:xfrm>
            <a:off x="3213978" y="3840730"/>
            <a:ext cx="1412030" cy="207749"/>
          </a:xfrm>
          <a:prstGeom prst="rect">
            <a:avLst/>
          </a:prstGeom>
          <a:noFill/>
        </p:spPr>
        <p:txBody>
          <a:bodyPr wrap="square" rtlCol="0">
            <a:spAutoFit/>
          </a:bodyPr>
          <a:lstStyle/>
          <a:p>
            <a:r>
              <a:rPr lang="en-US" sz="750">
                <a:latin typeface="AhnbergHand" charset="0"/>
                <a:ea typeface="AhnbergHand" charset="0"/>
                <a:cs typeface="AhnbergHand" charset="0"/>
              </a:rPr>
              <a:t>Payload</a:t>
            </a:r>
          </a:p>
        </p:txBody>
      </p:sp>
      <p:sp>
        <p:nvSpPr>
          <p:cNvPr id="59" name="TextBox 58"/>
          <p:cNvSpPr txBox="1"/>
          <p:nvPr/>
        </p:nvSpPr>
        <p:spPr>
          <a:xfrm>
            <a:off x="3107032" y="3708465"/>
            <a:ext cx="1412030" cy="207749"/>
          </a:xfrm>
          <a:prstGeom prst="rect">
            <a:avLst/>
          </a:prstGeom>
          <a:noFill/>
        </p:spPr>
        <p:txBody>
          <a:bodyPr wrap="square" rtlCol="0">
            <a:spAutoFit/>
          </a:bodyPr>
          <a:lstStyle/>
          <a:p>
            <a:r>
              <a:rPr lang="en-US" sz="750">
                <a:latin typeface="AhnbergHand" charset="0"/>
                <a:ea typeface="AhnbergHand" charset="0"/>
                <a:cs typeface="AhnbergHand" charset="0"/>
              </a:rPr>
              <a:t>TCP/UDP </a:t>
            </a:r>
            <a:r>
              <a:rPr lang="en-US" sz="750" err="1">
                <a:latin typeface="AhnbergHand" charset="0"/>
                <a:ea typeface="AhnbergHand" charset="0"/>
                <a:cs typeface="AhnbergHand" charset="0"/>
              </a:rPr>
              <a:t>xtn</a:t>
            </a:r>
            <a:r>
              <a:rPr lang="en-US" sz="750">
                <a:latin typeface="AhnbergHand" charset="0"/>
                <a:ea typeface="AhnbergHand" charset="0"/>
                <a:cs typeface="AhnbergHand" charset="0"/>
              </a:rPr>
              <a:t> header</a:t>
            </a:r>
          </a:p>
        </p:txBody>
      </p:sp>
      <p:sp>
        <p:nvSpPr>
          <p:cNvPr id="65" name="Freeform 64"/>
          <p:cNvSpPr/>
          <p:nvPr/>
        </p:nvSpPr>
        <p:spPr>
          <a:xfrm>
            <a:off x="2586162" y="3359263"/>
            <a:ext cx="412694" cy="166600"/>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TextBox 66"/>
          <p:cNvSpPr txBox="1"/>
          <p:nvPr/>
        </p:nvSpPr>
        <p:spPr>
          <a:xfrm>
            <a:off x="1699219" y="3338003"/>
            <a:ext cx="1412030" cy="207749"/>
          </a:xfrm>
          <a:prstGeom prst="rect">
            <a:avLst/>
          </a:prstGeom>
          <a:noFill/>
        </p:spPr>
        <p:txBody>
          <a:bodyPr wrap="square" rtlCol="0">
            <a:spAutoFit/>
          </a:bodyPr>
          <a:lstStyle/>
          <a:p>
            <a:r>
              <a:rPr lang="en-US" sz="750">
                <a:solidFill>
                  <a:srgbClr val="FF0000"/>
                </a:solidFill>
                <a:latin typeface="AhnbergHand" charset="0"/>
                <a:ea typeface="AhnbergHand" charset="0"/>
                <a:cs typeface="AhnbergHand" charset="0"/>
              </a:rPr>
              <a:t>ICMPv6 PTB</a:t>
            </a:r>
          </a:p>
        </p:txBody>
      </p:sp>
      <p:sp>
        <p:nvSpPr>
          <p:cNvPr id="69" name="TextBox 68"/>
          <p:cNvSpPr txBox="1"/>
          <p:nvPr/>
        </p:nvSpPr>
        <p:spPr>
          <a:xfrm>
            <a:off x="3043429" y="3531964"/>
            <a:ext cx="1412030" cy="207749"/>
          </a:xfrm>
          <a:prstGeom prst="rect">
            <a:avLst/>
          </a:prstGeom>
          <a:noFill/>
        </p:spPr>
        <p:txBody>
          <a:bodyPr wrap="square" rtlCol="0">
            <a:spAutoFit/>
          </a:bodyPr>
          <a:lstStyle/>
          <a:p>
            <a:r>
              <a:rPr lang="en-US" sz="750">
                <a:latin typeface="AhnbergHand" charset="0"/>
                <a:ea typeface="AhnbergHand" charset="0"/>
                <a:cs typeface="AhnbergHand" charset="0"/>
              </a:rPr>
              <a:t>IPv6 header</a:t>
            </a:r>
          </a:p>
        </p:txBody>
      </p:sp>
      <p:sp>
        <p:nvSpPr>
          <p:cNvPr id="71" name="Freeform 70"/>
          <p:cNvSpPr/>
          <p:nvPr/>
        </p:nvSpPr>
        <p:spPr>
          <a:xfrm>
            <a:off x="326572" y="2088331"/>
            <a:ext cx="8236131" cy="45835"/>
          </a:xfrm>
          <a:custGeom>
            <a:avLst/>
            <a:gdLst>
              <a:gd name="connsiteX0" fmla="*/ 0 w 10981508"/>
              <a:gd name="connsiteY0" fmla="*/ 43696 h 61113"/>
              <a:gd name="connsiteX1" fmla="*/ 1097280 w 10981508"/>
              <a:gd name="connsiteY1" fmla="*/ 43696 h 61113"/>
              <a:gd name="connsiteX2" fmla="*/ 3048000 w 10981508"/>
              <a:gd name="connsiteY2" fmla="*/ 153 h 61113"/>
              <a:gd name="connsiteX3" fmla="*/ 6940731 w 10981508"/>
              <a:gd name="connsiteY3" fmla="*/ 61113 h 61113"/>
              <a:gd name="connsiteX4" fmla="*/ 10981508 w 10981508"/>
              <a:gd name="connsiteY4" fmla="*/ 61113 h 6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1508" h="61113">
                <a:moveTo>
                  <a:pt x="0" y="43696"/>
                </a:moveTo>
                <a:lnTo>
                  <a:pt x="1097280" y="43696"/>
                </a:lnTo>
                <a:cubicBezTo>
                  <a:pt x="1605280" y="36439"/>
                  <a:pt x="2074092" y="-2750"/>
                  <a:pt x="3048000" y="153"/>
                </a:cubicBezTo>
                <a:cubicBezTo>
                  <a:pt x="4021908" y="3056"/>
                  <a:pt x="6940731" y="61113"/>
                  <a:pt x="6940731" y="61113"/>
                </a:cubicBezTo>
                <a:lnTo>
                  <a:pt x="10981508" y="6111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Freeform 71"/>
          <p:cNvSpPr/>
          <p:nvPr/>
        </p:nvSpPr>
        <p:spPr>
          <a:xfrm>
            <a:off x="3458011" y="4617215"/>
            <a:ext cx="405674" cy="249322"/>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Freeform 72"/>
          <p:cNvSpPr/>
          <p:nvPr/>
        </p:nvSpPr>
        <p:spPr>
          <a:xfrm>
            <a:off x="3450991" y="4326516"/>
            <a:ext cx="412694" cy="166600"/>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Freeform 73"/>
          <p:cNvSpPr/>
          <p:nvPr/>
        </p:nvSpPr>
        <p:spPr>
          <a:xfrm>
            <a:off x="3996854" y="4617215"/>
            <a:ext cx="405674" cy="249322"/>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Freeform 74"/>
          <p:cNvSpPr/>
          <p:nvPr/>
        </p:nvSpPr>
        <p:spPr>
          <a:xfrm>
            <a:off x="3989834" y="4326516"/>
            <a:ext cx="412694" cy="166600"/>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Freeform 75"/>
          <p:cNvSpPr/>
          <p:nvPr/>
        </p:nvSpPr>
        <p:spPr>
          <a:xfrm>
            <a:off x="3996854" y="4738610"/>
            <a:ext cx="320040" cy="6532"/>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Freeform 76"/>
          <p:cNvSpPr/>
          <p:nvPr/>
        </p:nvSpPr>
        <p:spPr>
          <a:xfrm>
            <a:off x="3454654" y="4509947"/>
            <a:ext cx="418478" cy="109517"/>
          </a:xfrm>
          <a:custGeom>
            <a:avLst/>
            <a:gdLst>
              <a:gd name="connsiteX0" fmla="*/ 11989 w 557971"/>
              <a:gd name="connsiteY0" fmla="*/ 0 h 146023"/>
              <a:gd name="connsiteX1" fmla="*/ 29406 w 557971"/>
              <a:gd name="connsiteY1" fmla="*/ 139337 h 146023"/>
              <a:gd name="connsiteX2" fmla="*/ 38115 w 557971"/>
              <a:gd name="connsiteY2" fmla="*/ 121920 h 146023"/>
              <a:gd name="connsiteX3" fmla="*/ 525795 w 557971"/>
              <a:gd name="connsiteY3" fmla="*/ 104503 h 146023"/>
              <a:gd name="connsiteX4" fmla="*/ 508377 w 557971"/>
              <a:gd name="connsiteY4" fmla="*/ 104503 h 146023"/>
              <a:gd name="connsiteX5" fmla="*/ 482252 w 557971"/>
              <a:gd name="connsiteY5" fmla="*/ 8708 h 146023"/>
              <a:gd name="connsiteX6" fmla="*/ 482252 w 557971"/>
              <a:gd name="connsiteY6" fmla="*/ 8708 h 146023"/>
              <a:gd name="connsiteX7" fmla="*/ 99075 w 557971"/>
              <a:gd name="connsiteY7" fmla="*/ 8708 h 1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971" h="146023">
                <a:moveTo>
                  <a:pt x="11989" y="0"/>
                </a:moveTo>
                <a:cubicBezTo>
                  <a:pt x="18520" y="59508"/>
                  <a:pt x="25052" y="119017"/>
                  <a:pt x="29406" y="139337"/>
                </a:cubicBezTo>
                <a:cubicBezTo>
                  <a:pt x="33760" y="159657"/>
                  <a:pt x="-44616" y="127726"/>
                  <a:pt x="38115" y="121920"/>
                </a:cubicBezTo>
                <a:cubicBezTo>
                  <a:pt x="120846" y="116114"/>
                  <a:pt x="447418" y="107406"/>
                  <a:pt x="525795" y="104503"/>
                </a:cubicBezTo>
                <a:cubicBezTo>
                  <a:pt x="604172" y="101600"/>
                  <a:pt x="515634" y="120469"/>
                  <a:pt x="508377" y="104503"/>
                </a:cubicBezTo>
                <a:cubicBezTo>
                  <a:pt x="501120" y="88537"/>
                  <a:pt x="482252" y="8708"/>
                  <a:pt x="482252" y="8708"/>
                </a:cubicBezTo>
                <a:lnTo>
                  <a:pt x="482252" y="8708"/>
                </a:lnTo>
                <a:lnTo>
                  <a:pt x="99075" y="8708"/>
                </a:lnTo>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Freeform 77"/>
          <p:cNvSpPr/>
          <p:nvPr/>
        </p:nvSpPr>
        <p:spPr>
          <a:xfrm>
            <a:off x="4013086" y="4513210"/>
            <a:ext cx="418478" cy="109517"/>
          </a:xfrm>
          <a:custGeom>
            <a:avLst/>
            <a:gdLst>
              <a:gd name="connsiteX0" fmla="*/ 11989 w 557971"/>
              <a:gd name="connsiteY0" fmla="*/ 0 h 146023"/>
              <a:gd name="connsiteX1" fmla="*/ 29406 w 557971"/>
              <a:gd name="connsiteY1" fmla="*/ 139337 h 146023"/>
              <a:gd name="connsiteX2" fmla="*/ 38115 w 557971"/>
              <a:gd name="connsiteY2" fmla="*/ 121920 h 146023"/>
              <a:gd name="connsiteX3" fmla="*/ 525795 w 557971"/>
              <a:gd name="connsiteY3" fmla="*/ 104503 h 146023"/>
              <a:gd name="connsiteX4" fmla="*/ 508377 w 557971"/>
              <a:gd name="connsiteY4" fmla="*/ 104503 h 146023"/>
              <a:gd name="connsiteX5" fmla="*/ 482252 w 557971"/>
              <a:gd name="connsiteY5" fmla="*/ 8708 h 146023"/>
              <a:gd name="connsiteX6" fmla="*/ 482252 w 557971"/>
              <a:gd name="connsiteY6" fmla="*/ 8708 h 146023"/>
              <a:gd name="connsiteX7" fmla="*/ 99075 w 557971"/>
              <a:gd name="connsiteY7" fmla="*/ 8708 h 1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971" h="146023">
                <a:moveTo>
                  <a:pt x="11989" y="0"/>
                </a:moveTo>
                <a:cubicBezTo>
                  <a:pt x="18520" y="59508"/>
                  <a:pt x="25052" y="119017"/>
                  <a:pt x="29406" y="139337"/>
                </a:cubicBezTo>
                <a:cubicBezTo>
                  <a:pt x="33760" y="159657"/>
                  <a:pt x="-44616" y="127726"/>
                  <a:pt x="38115" y="121920"/>
                </a:cubicBezTo>
                <a:cubicBezTo>
                  <a:pt x="120846" y="116114"/>
                  <a:pt x="447418" y="107406"/>
                  <a:pt x="525795" y="104503"/>
                </a:cubicBezTo>
                <a:cubicBezTo>
                  <a:pt x="604172" y="101600"/>
                  <a:pt x="515634" y="120469"/>
                  <a:pt x="508377" y="104503"/>
                </a:cubicBezTo>
                <a:cubicBezTo>
                  <a:pt x="501120" y="88537"/>
                  <a:pt x="482252" y="8708"/>
                  <a:pt x="482252" y="8708"/>
                </a:cubicBezTo>
                <a:lnTo>
                  <a:pt x="482252" y="8708"/>
                </a:lnTo>
                <a:lnTo>
                  <a:pt x="99075" y="8708"/>
                </a:lnTo>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TextBox 78"/>
          <p:cNvSpPr txBox="1"/>
          <p:nvPr/>
        </p:nvSpPr>
        <p:spPr>
          <a:xfrm>
            <a:off x="4637153" y="4089731"/>
            <a:ext cx="1412030" cy="207749"/>
          </a:xfrm>
          <a:prstGeom prst="rect">
            <a:avLst/>
          </a:prstGeom>
          <a:noFill/>
        </p:spPr>
        <p:txBody>
          <a:bodyPr wrap="square" rtlCol="0">
            <a:spAutoFit/>
          </a:bodyPr>
          <a:lstStyle/>
          <a:p>
            <a:r>
              <a:rPr lang="en-US" sz="750">
                <a:latin typeface="AhnbergHand" charset="0"/>
                <a:ea typeface="AhnbergHand" charset="0"/>
                <a:cs typeface="AhnbergHand" charset="0"/>
              </a:rPr>
              <a:t>IPv6 header</a:t>
            </a:r>
          </a:p>
        </p:txBody>
      </p:sp>
      <p:sp>
        <p:nvSpPr>
          <p:cNvPr id="80" name="TextBox 79"/>
          <p:cNvSpPr txBox="1"/>
          <p:nvPr/>
        </p:nvSpPr>
        <p:spPr>
          <a:xfrm>
            <a:off x="5127008" y="4559494"/>
            <a:ext cx="1412030" cy="207749"/>
          </a:xfrm>
          <a:prstGeom prst="rect">
            <a:avLst/>
          </a:prstGeom>
          <a:noFill/>
        </p:spPr>
        <p:txBody>
          <a:bodyPr wrap="square" rtlCol="0">
            <a:spAutoFit/>
          </a:bodyPr>
          <a:lstStyle/>
          <a:p>
            <a:r>
              <a:rPr lang="en-US" sz="750">
                <a:latin typeface="AhnbergHand" charset="0"/>
                <a:ea typeface="AhnbergHand" charset="0"/>
                <a:cs typeface="AhnbergHand" charset="0"/>
              </a:rPr>
              <a:t>Payload</a:t>
            </a:r>
          </a:p>
        </p:txBody>
      </p:sp>
      <p:sp>
        <p:nvSpPr>
          <p:cNvPr id="81" name="TextBox 80"/>
          <p:cNvSpPr txBox="1"/>
          <p:nvPr/>
        </p:nvSpPr>
        <p:spPr>
          <a:xfrm>
            <a:off x="4802076" y="4419189"/>
            <a:ext cx="1412030" cy="207749"/>
          </a:xfrm>
          <a:prstGeom prst="rect">
            <a:avLst/>
          </a:prstGeom>
          <a:noFill/>
        </p:spPr>
        <p:txBody>
          <a:bodyPr wrap="square" rtlCol="0">
            <a:spAutoFit/>
          </a:bodyPr>
          <a:lstStyle/>
          <a:p>
            <a:r>
              <a:rPr lang="en-US" sz="750">
                <a:latin typeface="AhnbergHand" charset="0"/>
                <a:ea typeface="AhnbergHand" charset="0"/>
                <a:cs typeface="AhnbergHand" charset="0"/>
              </a:rPr>
              <a:t>TCP/UDP </a:t>
            </a:r>
            <a:r>
              <a:rPr lang="en-US" sz="750" err="1">
                <a:latin typeface="AhnbergHand" charset="0"/>
                <a:ea typeface="AhnbergHand" charset="0"/>
                <a:cs typeface="AhnbergHand" charset="0"/>
              </a:rPr>
              <a:t>xtn</a:t>
            </a:r>
            <a:r>
              <a:rPr lang="en-US" sz="750">
                <a:latin typeface="AhnbergHand" charset="0"/>
                <a:ea typeface="AhnbergHand" charset="0"/>
                <a:cs typeface="AhnbergHand" charset="0"/>
              </a:rPr>
              <a:t> header</a:t>
            </a:r>
          </a:p>
        </p:txBody>
      </p:sp>
      <p:sp>
        <p:nvSpPr>
          <p:cNvPr id="82" name="Freeform 81"/>
          <p:cNvSpPr/>
          <p:nvPr/>
        </p:nvSpPr>
        <p:spPr>
          <a:xfrm>
            <a:off x="4116262" y="4160422"/>
            <a:ext cx="554960" cy="172116"/>
          </a:xfrm>
          <a:custGeom>
            <a:avLst/>
            <a:gdLst>
              <a:gd name="connsiteX0" fmla="*/ 739947 w 739947"/>
              <a:gd name="connsiteY0" fmla="*/ 2902 h 229488"/>
              <a:gd name="connsiteX1" fmla="*/ 112930 w 739947"/>
              <a:gd name="connsiteY1" fmla="*/ 29028 h 229488"/>
              <a:gd name="connsiteX2" fmla="*/ 8427 w 739947"/>
              <a:gd name="connsiteY2" fmla="*/ 211908 h 229488"/>
              <a:gd name="connsiteX3" fmla="*/ 8427 w 739947"/>
              <a:gd name="connsiteY3" fmla="*/ 142239 h 229488"/>
              <a:gd name="connsiteX4" fmla="*/ 25844 w 739947"/>
              <a:gd name="connsiteY4" fmla="*/ 229325 h 229488"/>
              <a:gd name="connsiteX5" fmla="*/ 104222 w 739947"/>
              <a:gd name="connsiteY5" fmla="*/ 159656 h 2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947" h="229488">
                <a:moveTo>
                  <a:pt x="739947" y="2902"/>
                </a:moveTo>
                <a:cubicBezTo>
                  <a:pt x="487398" y="-1452"/>
                  <a:pt x="234850" y="-5806"/>
                  <a:pt x="112930" y="29028"/>
                </a:cubicBezTo>
                <a:cubicBezTo>
                  <a:pt x="-8990" y="63862"/>
                  <a:pt x="25844" y="193040"/>
                  <a:pt x="8427" y="211908"/>
                </a:cubicBezTo>
                <a:cubicBezTo>
                  <a:pt x="-8990" y="230777"/>
                  <a:pt x="5524" y="139336"/>
                  <a:pt x="8427" y="142239"/>
                </a:cubicBezTo>
                <a:cubicBezTo>
                  <a:pt x="11330" y="145142"/>
                  <a:pt x="9878" y="226422"/>
                  <a:pt x="25844" y="229325"/>
                </a:cubicBezTo>
                <a:cubicBezTo>
                  <a:pt x="41810" y="232228"/>
                  <a:pt x="73016" y="195942"/>
                  <a:pt x="104222" y="1596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3" name="Freeform 82"/>
          <p:cNvSpPr/>
          <p:nvPr/>
        </p:nvSpPr>
        <p:spPr>
          <a:xfrm>
            <a:off x="3573941" y="4129283"/>
            <a:ext cx="979715" cy="181413"/>
          </a:xfrm>
          <a:custGeom>
            <a:avLst/>
            <a:gdLst>
              <a:gd name="connsiteX0" fmla="*/ 1306286 w 1306286"/>
              <a:gd name="connsiteY0" fmla="*/ 27004 h 241884"/>
              <a:gd name="connsiteX1" fmla="*/ 304800 w 1306286"/>
              <a:gd name="connsiteY1" fmla="*/ 18295 h 241884"/>
              <a:gd name="connsiteX2" fmla="*/ 52252 w 1306286"/>
              <a:gd name="connsiteY2" fmla="*/ 236009 h 241884"/>
              <a:gd name="connsiteX3" fmla="*/ 139337 w 1306286"/>
              <a:gd name="connsiteY3" fmla="*/ 183758 h 241884"/>
              <a:gd name="connsiteX4" fmla="*/ 60960 w 1306286"/>
              <a:gd name="connsiteY4" fmla="*/ 227301 h 241884"/>
              <a:gd name="connsiteX5" fmla="*/ 0 w 1306286"/>
              <a:gd name="connsiteY5" fmla="*/ 157632 h 24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286" h="241884">
                <a:moveTo>
                  <a:pt x="1306286" y="27004"/>
                </a:moveTo>
                <a:cubicBezTo>
                  <a:pt x="910046" y="5232"/>
                  <a:pt x="513806" y="-16539"/>
                  <a:pt x="304800" y="18295"/>
                </a:cubicBezTo>
                <a:cubicBezTo>
                  <a:pt x="95794" y="53129"/>
                  <a:pt x="79829" y="208432"/>
                  <a:pt x="52252" y="236009"/>
                </a:cubicBezTo>
                <a:cubicBezTo>
                  <a:pt x="24675" y="263586"/>
                  <a:pt x="137886" y="185209"/>
                  <a:pt x="139337" y="183758"/>
                </a:cubicBezTo>
                <a:cubicBezTo>
                  <a:pt x="140788" y="182307"/>
                  <a:pt x="84183" y="231655"/>
                  <a:pt x="60960" y="227301"/>
                </a:cubicBezTo>
                <a:cubicBezTo>
                  <a:pt x="37737" y="222947"/>
                  <a:pt x="0" y="157632"/>
                  <a:pt x="0" y="1576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 name="Freeform 83"/>
          <p:cNvSpPr/>
          <p:nvPr/>
        </p:nvSpPr>
        <p:spPr>
          <a:xfrm>
            <a:off x="4377582" y="4521829"/>
            <a:ext cx="456926" cy="215537"/>
          </a:xfrm>
          <a:custGeom>
            <a:avLst/>
            <a:gdLst>
              <a:gd name="connsiteX0" fmla="*/ 609235 w 609235"/>
              <a:gd name="connsiteY0" fmla="*/ 0 h 287383"/>
              <a:gd name="connsiteX1" fmla="*/ 25760 w 609235"/>
              <a:gd name="connsiteY1" fmla="*/ 235132 h 287383"/>
              <a:gd name="connsiteX2" fmla="*/ 95429 w 609235"/>
              <a:gd name="connsiteY2" fmla="*/ 148046 h 287383"/>
              <a:gd name="connsiteX3" fmla="*/ 25760 w 609235"/>
              <a:gd name="connsiteY3" fmla="*/ 243840 h 287383"/>
              <a:gd name="connsiteX4" fmla="*/ 112846 w 609235"/>
              <a:gd name="connsiteY4" fmla="*/ 278675 h 287383"/>
              <a:gd name="connsiteX5" fmla="*/ 121555 w 609235"/>
              <a:gd name="connsiteY5" fmla="*/ 278675 h 287383"/>
              <a:gd name="connsiteX6" fmla="*/ 112846 w 609235"/>
              <a:gd name="connsiteY6" fmla="*/ 287383 h 28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235" h="287383">
                <a:moveTo>
                  <a:pt x="609235" y="0"/>
                </a:moveTo>
                <a:cubicBezTo>
                  <a:pt x="360314" y="105229"/>
                  <a:pt x="111394" y="210458"/>
                  <a:pt x="25760" y="235132"/>
                </a:cubicBezTo>
                <a:cubicBezTo>
                  <a:pt x="-59874" y="259806"/>
                  <a:pt x="95429" y="146595"/>
                  <a:pt x="95429" y="148046"/>
                </a:cubicBezTo>
                <a:cubicBezTo>
                  <a:pt x="95429" y="149497"/>
                  <a:pt x="22857" y="222069"/>
                  <a:pt x="25760" y="243840"/>
                </a:cubicBezTo>
                <a:cubicBezTo>
                  <a:pt x="28663" y="265611"/>
                  <a:pt x="96880" y="272869"/>
                  <a:pt x="112846" y="278675"/>
                </a:cubicBezTo>
                <a:cubicBezTo>
                  <a:pt x="128812" y="284481"/>
                  <a:pt x="121555" y="277224"/>
                  <a:pt x="121555" y="278675"/>
                </a:cubicBezTo>
                <a:cubicBezTo>
                  <a:pt x="121555" y="280126"/>
                  <a:pt x="117200" y="283754"/>
                  <a:pt x="112846" y="2873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Freeform 84"/>
          <p:cNvSpPr/>
          <p:nvPr/>
        </p:nvSpPr>
        <p:spPr>
          <a:xfrm>
            <a:off x="3678575" y="4621382"/>
            <a:ext cx="1464334" cy="333150"/>
          </a:xfrm>
          <a:custGeom>
            <a:avLst/>
            <a:gdLst>
              <a:gd name="connsiteX0" fmla="*/ 1952445 w 1952445"/>
              <a:gd name="connsiteY0" fmla="*/ 0 h 444200"/>
              <a:gd name="connsiteX1" fmla="*/ 1142548 w 1952445"/>
              <a:gd name="connsiteY1" fmla="*/ 348343 h 444200"/>
              <a:gd name="connsiteX2" fmla="*/ 289108 w 1952445"/>
              <a:gd name="connsiteY2" fmla="*/ 444137 h 444200"/>
              <a:gd name="connsiteX3" fmla="*/ 27851 w 1952445"/>
              <a:gd name="connsiteY3" fmla="*/ 339635 h 444200"/>
              <a:gd name="connsiteX4" fmla="*/ 10434 w 1952445"/>
              <a:gd name="connsiteY4" fmla="*/ 400595 h 444200"/>
              <a:gd name="connsiteX5" fmla="*/ 53977 w 1952445"/>
              <a:gd name="connsiteY5" fmla="*/ 330926 h 444200"/>
              <a:gd name="connsiteX6" fmla="*/ 123645 w 1952445"/>
              <a:gd name="connsiteY6" fmla="*/ 330926 h 44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445" h="444200">
                <a:moveTo>
                  <a:pt x="1952445" y="0"/>
                </a:moveTo>
                <a:cubicBezTo>
                  <a:pt x="1686108" y="137160"/>
                  <a:pt x="1419771" y="274320"/>
                  <a:pt x="1142548" y="348343"/>
                </a:cubicBezTo>
                <a:cubicBezTo>
                  <a:pt x="865325" y="422366"/>
                  <a:pt x="474891" y="445588"/>
                  <a:pt x="289108" y="444137"/>
                </a:cubicBezTo>
                <a:cubicBezTo>
                  <a:pt x="103325" y="442686"/>
                  <a:pt x="74297" y="346892"/>
                  <a:pt x="27851" y="339635"/>
                </a:cubicBezTo>
                <a:cubicBezTo>
                  <a:pt x="-18595" y="332378"/>
                  <a:pt x="6080" y="402046"/>
                  <a:pt x="10434" y="400595"/>
                </a:cubicBezTo>
                <a:cubicBezTo>
                  <a:pt x="14788" y="399144"/>
                  <a:pt x="35108" y="342538"/>
                  <a:pt x="53977" y="330926"/>
                </a:cubicBezTo>
                <a:cubicBezTo>
                  <a:pt x="72845" y="319315"/>
                  <a:pt x="123645" y="330926"/>
                  <a:pt x="123645" y="3309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TextBox 85"/>
          <p:cNvSpPr txBox="1"/>
          <p:nvPr/>
        </p:nvSpPr>
        <p:spPr>
          <a:xfrm>
            <a:off x="4708723" y="4259275"/>
            <a:ext cx="2315147" cy="207749"/>
          </a:xfrm>
          <a:prstGeom prst="rect">
            <a:avLst/>
          </a:prstGeom>
          <a:noFill/>
        </p:spPr>
        <p:txBody>
          <a:bodyPr wrap="square" rtlCol="0">
            <a:spAutoFit/>
          </a:bodyPr>
          <a:lstStyle/>
          <a:p>
            <a:r>
              <a:rPr lang="en-US" sz="750">
                <a:solidFill>
                  <a:srgbClr val="FF0000"/>
                </a:solidFill>
                <a:latin typeface="AhnbergHand" charset="0"/>
                <a:ea typeface="AhnbergHand" charset="0"/>
                <a:cs typeface="AhnbergHand" charset="0"/>
              </a:rPr>
              <a:t>Fragmentation </a:t>
            </a:r>
            <a:r>
              <a:rPr lang="en-US" sz="750" err="1">
                <a:solidFill>
                  <a:srgbClr val="FF0000"/>
                </a:solidFill>
                <a:latin typeface="AhnbergHand" charset="0"/>
                <a:ea typeface="AhnbergHand" charset="0"/>
                <a:cs typeface="AhnbergHand" charset="0"/>
              </a:rPr>
              <a:t>xtn</a:t>
            </a:r>
            <a:r>
              <a:rPr lang="en-US" sz="750">
                <a:solidFill>
                  <a:srgbClr val="FF0000"/>
                </a:solidFill>
                <a:latin typeface="AhnbergHand" charset="0"/>
                <a:ea typeface="AhnbergHand" charset="0"/>
                <a:cs typeface="AhnbergHand" charset="0"/>
              </a:rPr>
              <a:t> header</a:t>
            </a:r>
          </a:p>
        </p:txBody>
      </p:sp>
      <p:sp>
        <p:nvSpPr>
          <p:cNvPr id="87" name="Freeform 86"/>
          <p:cNvSpPr/>
          <p:nvPr/>
        </p:nvSpPr>
        <p:spPr>
          <a:xfrm>
            <a:off x="4479120" y="4379287"/>
            <a:ext cx="205908" cy="193937"/>
          </a:xfrm>
          <a:custGeom>
            <a:avLst/>
            <a:gdLst>
              <a:gd name="connsiteX0" fmla="*/ 274536 w 274544"/>
              <a:gd name="connsiteY0" fmla="*/ 42 h 258582"/>
              <a:gd name="connsiteX1" fmla="*/ 230993 w 274544"/>
              <a:gd name="connsiteY1" fmla="*/ 34876 h 258582"/>
              <a:gd name="connsiteX2" fmla="*/ 4570 w 274544"/>
              <a:gd name="connsiteY2" fmla="*/ 226465 h 258582"/>
              <a:gd name="connsiteX3" fmla="*/ 74239 w 274544"/>
              <a:gd name="connsiteY3" fmla="*/ 69711 h 258582"/>
              <a:gd name="connsiteX4" fmla="*/ 13279 w 274544"/>
              <a:gd name="connsiteY4" fmla="*/ 252591 h 258582"/>
              <a:gd name="connsiteX5" fmla="*/ 204867 w 274544"/>
              <a:gd name="connsiteY5" fmla="*/ 217756 h 25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44" h="258582">
                <a:moveTo>
                  <a:pt x="274536" y="42"/>
                </a:moveTo>
                <a:cubicBezTo>
                  <a:pt x="275261" y="-1410"/>
                  <a:pt x="230993" y="34876"/>
                  <a:pt x="230993" y="34876"/>
                </a:cubicBezTo>
                <a:cubicBezTo>
                  <a:pt x="185999" y="72613"/>
                  <a:pt x="30696" y="220659"/>
                  <a:pt x="4570" y="226465"/>
                </a:cubicBezTo>
                <a:cubicBezTo>
                  <a:pt x="-21556" y="232271"/>
                  <a:pt x="72788" y="65357"/>
                  <a:pt x="74239" y="69711"/>
                </a:cubicBezTo>
                <a:cubicBezTo>
                  <a:pt x="75690" y="74065"/>
                  <a:pt x="-8492" y="227917"/>
                  <a:pt x="13279" y="252591"/>
                </a:cubicBezTo>
                <a:cubicBezTo>
                  <a:pt x="35050" y="277265"/>
                  <a:pt x="204867" y="217756"/>
                  <a:pt x="204867" y="2177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Freeform 87"/>
          <p:cNvSpPr/>
          <p:nvPr/>
        </p:nvSpPr>
        <p:spPr>
          <a:xfrm>
            <a:off x="3861615" y="4411976"/>
            <a:ext cx="759305" cy="116445"/>
          </a:xfrm>
          <a:custGeom>
            <a:avLst/>
            <a:gdLst>
              <a:gd name="connsiteX0" fmla="*/ 1002081 w 1012406"/>
              <a:gd name="connsiteY0" fmla="*/ 0 h 155260"/>
              <a:gd name="connsiteX1" fmla="*/ 914996 w 1012406"/>
              <a:gd name="connsiteY1" fmla="*/ 26126 h 155260"/>
              <a:gd name="connsiteX2" fmla="*/ 296687 w 1012406"/>
              <a:gd name="connsiteY2" fmla="*/ 43543 h 155260"/>
              <a:gd name="connsiteX3" fmla="*/ 26721 w 1012406"/>
              <a:gd name="connsiteY3" fmla="*/ 139337 h 155260"/>
              <a:gd name="connsiteX4" fmla="*/ 157350 w 1012406"/>
              <a:gd name="connsiteY4" fmla="*/ 26126 h 155260"/>
              <a:gd name="connsiteX5" fmla="*/ 596 w 1012406"/>
              <a:gd name="connsiteY5" fmla="*/ 148046 h 155260"/>
              <a:gd name="connsiteX6" fmla="*/ 113807 w 1012406"/>
              <a:gd name="connsiteY6" fmla="*/ 130629 h 15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406" h="155260">
                <a:moveTo>
                  <a:pt x="1002081" y="0"/>
                </a:moveTo>
                <a:cubicBezTo>
                  <a:pt x="1017321" y="9434"/>
                  <a:pt x="1032562" y="18869"/>
                  <a:pt x="914996" y="26126"/>
                </a:cubicBezTo>
                <a:cubicBezTo>
                  <a:pt x="797430" y="33383"/>
                  <a:pt x="444733" y="24674"/>
                  <a:pt x="296687" y="43543"/>
                </a:cubicBezTo>
                <a:cubicBezTo>
                  <a:pt x="148641" y="62412"/>
                  <a:pt x="49944" y="142240"/>
                  <a:pt x="26721" y="139337"/>
                </a:cubicBezTo>
                <a:cubicBezTo>
                  <a:pt x="3498" y="136434"/>
                  <a:pt x="161704" y="24675"/>
                  <a:pt x="157350" y="26126"/>
                </a:cubicBezTo>
                <a:cubicBezTo>
                  <a:pt x="152996" y="27577"/>
                  <a:pt x="7853" y="130629"/>
                  <a:pt x="596" y="148046"/>
                </a:cubicBezTo>
                <a:cubicBezTo>
                  <a:pt x="-6661" y="165463"/>
                  <a:pt x="53573" y="148046"/>
                  <a:pt x="113807" y="1306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TextBox 88"/>
          <p:cNvSpPr txBox="1"/>
          <p:nvPr/>
        </p:nvSpPr>
        <p:spPr>
          <a:xfrm>
            <a:off x="483172" y="2578459"/>
            <a:ext cx="256802" cy="300082"/>
          </a:xfrm>
          <a:prstGeom prst="rect">
            <a:avLst/>
          </a:prstGeom>
          <a:noFill/>
        </p:spPr>
        <p:txBody>
          <a:bodyPr wrap="none" rtlCol="0">
            <a:spAutoFit/>
          </a:bodyPr>
          <a:lstStyle/>
          <a:p>
            <a:r>
              <a:rPr lang="en-US" sz="1350" b="1">
                <a:latin typeface="AhnbergHand" charset="0"/>
                <a:ea typeface="AhnbergHand" charset="0"/>
                <a:cs typeface="AhnbergHand" charset="0"/>
              </a:rPr>
              <a:t>1</a:t>
            </a:r>
          </a:p>
        </p:txBody>
      </p:sp>
      <p:sp>
        <p:nvSpPr>
          <p:cNvPr id="90" name="TextBox 89"/>
          <p:cNvSpPr txBox="1"/>
          <p:nvPr/>
        </p:nvSpPr>
        <p:spPr>
          <a:xfrm>
            <a:off x="588490" y="3689514"/>
            <a:ext cx="322524" cy="300082"/>
          </a:xfrm>
          <a:prstGeom prst="rect">
            <a:avLst/>
          </a:prstGeom>
          <a:noFill/>
        </p:spPr>
        <p:txBody>
          <a:bodyPr wrap="none" rtlCol="0">
            <a:spAutoFit/>
          </a:bodyPr>
          <a:lstStyle/>
          <a:p>
            <a:r>
              <a:rPr lang="en-US" sz="1350" b="1">
                <a:latin typeface="AhnbergHand" charset="0"/>
                <a:ea typeface="AhnbergHand" charset="0"/>
                <a:cs typeface="AhnbergHand" charset="0"/>
              </a:rPr>
              <a:t>2</a:t>
            </a:r>
          </a:p>
        </p:txBody>
      </p:sp>
      <p:sp>
        <p:nvSpPr>
          <p:cNvPr id="91" name="TextBox 90"/>
          <p:cNvSpPr txBox="1"/>
          <p:nvPr/>
        </p:nvSpPr>
        <p:spPr>
          <a:xfrm>
            <a:off x="668197" y="4478715"/>
            <a:ext cx="300082" cy="300082"/>
          </a:xfrm>
          <a:prstGeom prst="rect">
            <a:avLst/>
          </a:prstGeom>
          <a:noFill/>
        </p:spPr>
        <p:txBody>
          <a:bodyPr wrap="none" rtlCol="0">
            <a:spAutoFit/>
          </a:bodyPr>
          <a:lstStyle/>
          <a:p>
            <a:r>
              <a:rPr lang="en-US" sz="1350" b="1">
                <a:latin typeface="AhnbergHand" charset="0"/>
                <a:ea typeface="AhnbergHand" charset="0"/>
                <a:cs typeface="AhnbergHand" charset="0"/>
              </a:rPr>
              <a:t>3</a:t>
            </a:r>
          </a:p>
        </p:txBody>
      </p:sp>
      <p:sp>
        <p:nvSpPr>
          <p:cNvPr id="93" name="TextBox 92"/>
          <p:cNvSpPr txBox="1"/>
          <p:nvPr/>
        </p:nvSpPr>
        <p:spPr>
          <a:xfrm>
            <a:off x="433077" y="1059441"/>
            <a:ext cx="256802" cy="300082"/>
          </a:xfrm>
          <a:prstGeom prst="rect">
            <a:avLst/>
          </a:prstGeom>
          <a:noFill/>
        </p:spPr>
        <p:txBody>
          <a:bodyPr wrap="none" rtlCol="0">
            <a:spAutoFit/>
          </a:bodyPr>
          <a:lstStyle/>
          <a:p>
            <a:r>
              <a:rPr lang="en-US" sz="1350" b="1">
                <a:latin typeface="AhnbergHand" charset="0"/>
                <a:ea typeface="AhnbergHand" charset="0"/>
                <a:cs typeface="AhnbergHand" charset="0"/>
              </a:rPr>
              <a:t>1</a:t>
            </a:r>
          </a:p>
        </p:txBody>
      </p:sp>
      <p:sp>
        <p:nvSpPr>
          <p:cNvPr id="94" name="TextBox 93"/>
          <p:cNvSpPr txBox="1"/>
          <p:nvPr/>
        </p:nvSpPr>
        <p:spPr>
          <a:xfrm>
            <a:off x="4576493" y="853366"/>
            <a:ext cx="322524" cy="300082"/>
          </a:xfrm>
          <a:prstGeom prst="rect">
            <a:avLst/>
          </a:prstGeom>
          <a:noFill/>
        </p:spPr>
        <p:txBody>
          <a:bodyPr wrap="none" rtlCol="0">
            <a:spAutoFit/>
          </a:bodyPr>
          <a:lstStyle/>
          <a:p>
            <a:r>
              <a:rPr lang="en-US" sz="1350" b="1">
                <a:latin typeface="AhnbergHand" charset="0"/>
                <a:ea typeface="AhnbergHand" charset="0"/>
                <a:cs typeface="AhnbergHand" charset="0"/>
              </a:rPr>
              <a:t>2</a:t>
            </a:r>
          </a:p>
        </p:txBody>
      </p:sp>
      <p:sp>
        <p:nvSpPr>
          <p:cNvPr id="9" name="TextBox 8"/>
          <p:cNvSpPr txBox="1"/>
          <p:nvPr/>
        </p:nvSpPr>
        <p:spPr>
          <a:xfrm>
            <a:off x="3564484" y="426064"/>
            <a:ext cx="3102131" cy="300082"/>
          </a:xfrm>
          <a:prstGeom prst="rect">
            <a:avLst/>
          </a:prstGeom>
          <a:noFill/>
        </p:spPr>
        <p:txBody>
          <a:bodyPr wrap="none" rtlCol="0">
            <a:spAutoFit/>
          </a:bodyPr>
          <a:lstStyle/>
          <a:p>
            <a:r>
              <a:rPr lang="en-US" sz="1350">
                <a:solidFill>
                  <a:schemeClr val="accent4">
                    <a:lumMod val="50000"/>
                  </a:schemeClr>
                </a:solidFill>
                <a:latin typeface="Powderfinger Type" charset="0"/>
                <a:ea typeface="Powderfinger Type" charset="0"/>
                <a:cs typeface="Powderfinger Type" charset="0"/>
              </a:rPr>
              <a:t>IPv4 “Forward Fragmentation”</a:t>
            </a:r>
          </a:p>
        </p:txBody>
      </p:sp>
      <p:sp>
        <p:nvSpPr>
          <p:cNvPr id="95" name="TextBox 94"/>
          <p:cNvSpPr txBox="1"/>
          <p:nvPr/>
        </p:nvSpPr>
        <p:spPr>
          <a:xfrm>
            <a:off x="4703112" y="2439667"/>
            <a:ext cx="2997937" cy="300082"/>
          </a:xfrm>
          <a:prstGeom prst="rect">
            <a:avLst/>
          </a:prstGeom>
          <a:noFill/>
        </p:spPr>
        <p:txBody>
          <a:bodyPr wrap="none" rtlCol="0">
            <a:spAutoFit/>
          </a:bodyPr>
          <a:lstStyle/>
          <a:p>
            <a:r>
              <a:rPr lang="en-US" sz="1350">
                <a:solidFill>
                  <a:schemeClr val="accent4">
                    <a:lumMod val="50000"/>
                  </a:schemeClr>
                </a:solidFill>
                <a:latin typeface="Powderfinger Type" charset="0"/>
                <a:ea typeface="Powderfinger Type" charset="0"/>
                <a:cs typeface="Powderfinger Type" charset="0"/>
              </a:rPr>
              <a:t>IPv6 “Source Fragmentation”</a:t>
            </a:r>
          </a:p>
        </p:txBody>
      </p:sp>
      <p:sp>
        <p:nvSpPr>
          <p:cNvPr id="96" name="Freeform 95"/>
          <p:cNvSpPr/>
          <p:nvPr/>
        </p:nvSpPr>
        <p:spPr>
          <a:xfrm>
            <a:off x="4677498" y="1736175"/>
            <a:ext cx="1698397" cy="235132"/>
          </a:xfrm>
          <a:custGeom>
            <a:avLst/>
            <a:gdLst>
              <a:gd name="connsiteX0" fmla="*/ 0 w 2264529"/>
              <a:gd name="connsiteY0" fmla="*/ 113211 h 313509"/>
              <a:gd name="connsiteX1" fmla="*/ 1219200 w 2264529"/>
              <a:gd name="connsiteY1" fmla="*/ 121920 h 313509"/>
              <a:gd name="connsiteX2" fmla="*/ 2203269 w 2264529"/>
              <a:gd name="connsiteY2" fmla="*/ 104503 h 313509"/>
              <a:gd name="connsiteX3" fmla="*/ 1976846 w 2264529"/>
              <a:gd name="connsiteY3" fmla="*/ 0 h 313509"/>
              <a:gd name="connsiteX4" fmla="*/ 2264229 w 2264529"/>
              <a:gd name="connsiteY4" fmla="*/ 104503 h 313509"/>
              <a:gd name="connsiteX5" fmla="*/ 2020389 w 2264529"/>
              <a:gd name="connsiteY5" fmla="*/ 313509 h 3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4529" h="313509">
                <a:moveTo>
                  <a:pt x="0" y="113211"/>
                </a:moveTo>
                <a:lnTo>
                  <a:pt x="1219200" y="121920"/>
                </a:lnTo>
                <a:cubicBezTo>
                  <a:pt x="1586411" y="120469"/>
                  <a:pt x="2076995" y="124823"/>
                  <a:pt x="2203269" y="104503"/>
                </a:cubicBezTo>
                <a:cubicBezTo>
                  <a:pt x="2329543" y="84183"/>
                  <a:pt x="1966686" y="0"/>
                  <a:pt x="1976846" y="0"/>
                </a:cubicBezTo>
                <a:cubicBezTo>
                  <a:pt x="1987006" y="0"/>
                  <a:pt x="2256972" y="52251"/>
                  <a:pt x="2264229" y="104503"/>
                </a:cubicBezTo>
                <a:cubicBezTo>
                  <a:pt x="2271486" y="156755"/>
                  <a:pt x="2145937" y="235132"/>
                  <a:pt x="2020389" y="313509"/>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Freeform 25"/>
          <p:cNvSpPr/>
          <p:nvPr/>
        </p:nvSpPr>
        <p:spPr>
          <a:xfrm>
            <a:off x="3112936" y="1675121"/>
            <a:ext cx="125942" cy="150954"/>
          </a:xfrm>
          <a:custGeom>
            <a:avLst/>
            <a:gdLst>
              <a:gd name="connsiteX0" fmla="*/ 23854 w 167923"/>
              <a:gd name="connsiteY0" fmla="*/ 8773 h 201272"/>
              <a:gd name="connsiteX1" fmla="*/ 151075 w 167923"/>
              <a:gd name="connsiteY1" fmla="*/ 199604 h 201272"/>
              <a:gd name="connsiteX2" fmla="*/ 71562 w 167923"/>
              <a:gd name="connsiteY2" fmla="*/ 96237 h 201272"/>
              <a:gd name="connsiteX3" fmla="*/ 166977 w 167923"/>
              <a:gd name="connsiteY3" fmla="*/ 822 h 201272"/>
              <a:gd name="connsiteX4" fmla="*/ 0 w 167923"/>
              <a:gd name="connsiteY4" fmla="*/ 151896 h 201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23" h="201272">
                <a:moveTo>
                  <a:pt x="23854" y="8773"/>
                </a:moveTo>
                <a:cubicBezTo>
                  <a:pt x="83489" y="96900"/>
                  <a:pt x="143124" y="185027"/>
                  <a:pt x="151075" y="199604"/>
                </a:cubicBezTo>
                <a:cubicBezTo>
                  <a:pt x="159026" y="214181"/>
                  <a:pt x="68912" y="129367"/>
                  <a:pt x="71562" y="96237"/>
                </a:cubicBezTo>
                <a:cubicBezTo>
                  <a:pt x="74212" y="63107"/>
                  <a:pt x="178904" y="-8454"/>
                  <a:pt x="166977" y="822"/>
                </a:cubicBezTo>
                <a:cubicBezTo>
                  <a:pt x="155050" y="10098"/>
                  <a:pt x="0" y="151896"/>
                  <a:pt x="0" y="15189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Freeform 97"/>
          <p:cNvSpPr/>
          <p:nvPr/>
        </p:nvSpPr>
        <p:spPr>
          <a:xfrm>
            <a:off x="4034403" y="3131001"/>
            <a:ext cx="125942" cy="150954"/>
          </a:xfrm>
          <a:custGeom>
            <a:avLst/>
            <a:gdLst>
              <a:gd name="connsiteX0" fmla="*/ 23854 w 167923"/>
              <a:gd name="connsiteY0" fmla="*/ 8773 h 201272"/>
              <a:gd name="connsiteX1" fmla="*/ 151075 w 167923"/>
              <a:gd name="connsiteY1" fmla="*/ 199604 h 201272"/>
              <a:gd name="connsiteX2" fmla="*/ 71562 w 167923"/>
              <a:gd name="connsiteY2" fmla="*/ 96237 h 201272"/>
              <a:gd name="connsiteX3" fmla="*/ 166977 w 167923"/>
              <a:gd name="connsiteY3" fmla="*/ 822 h 201272"/>
              <a:gd name="connsiteX4" fmla="*/ 0 w 167923"/>
              <a:gd name="connsiteY4" fmla="*/ 151896 h 201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23" h="201272">
                <a:moveTo>
                  <a:pt x="23854" y="8773"/>
                </a:moveTo>
                <a:cubicBezTo>
                  <a:pt x="83489" y="96900"/>
                  <a:pt x="143124" y="185027"/>
                  <a:pt x="151075" y="199604"/>
                </a:cubicBezTo>
                <a:cubicBezTo>
                  <a:pt x="159026" y="214181"/>
                  <a:pt x="68912" y="129367"/>
                  <a:pt x="71562" y="96237"/>
                </a:cubicBezTo>
                <a:cubicBezTo>
                  <a:pt x="74212" y="63107"/>
                  <a:pt x="178904" y="-8454"/>
                  <a:pt x="166977" y="822"/>
                </a:cubicBezTo>
                <a:cubicBezTo>
                  <a:pt x="155050" y="10098"/>
                  <a:pt x="0" y="151896"/>
                  <a:pt x="0" y="15189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8" name="Group 27"/>
          <p:cNvGrpSpPr/>
          <p:nvPr/>
        </p:nvGrpSpPr>
        <p:grpSpPr>
          <a:xfrm>
            <a:off x="687297" y="3263807"/>
            <a:ext cx="927389" cy="356140"/>
            <a:chOff x="7414501" y="4479017"/>
            <a:chExt cx="1236518" cy="474853"/>
          </a:xfrm>
        </p:grpSpPr>
        <p:grpSp>
          <p:nvGrpSpPr>
            <p:cNvPr id="27" name="Group 26"/>
            <p:cNvGrpSpPr/>
            <p:nvPr/>
          </p:nvGrpSpPr>
          <p:grpSpPr>
            <a:xfrm>
              <a:off x="7414501" y="4479017"/>
              <a:ext cx="1236518" cy="420881"/>
              <a:chOff x="7414501" y="4284215"/>
              <a:chExt cx="2140206" cy="615683"/>
            </a:xfrm>
          </p:grpSpPr>
          <p:sp>
            <p:nvSpPr>
              <p:cNvPr id="99" name="Freeform 98"/>
              <p:cNvSpPr/>
              <p:nvPr/>
            </p:nvSpPr>
            <p:spPr>
              <a:xfrm>
                <a:off x="7414501" y="4479017"/>
                <a:ext cx="1905074" cy="420881"/>
              </a:xfrm>
              <a:custGeom>
                <a:avLst/>
                <a:gdLst>
                  <a:gd name="connsiteX0" fmla="*/ 298112 w 1905074"/>
                  <a:gd name="connsiteY0" fmla="*/ 34886 h 420881"/>
                  <a:gd name="connsiteX1" fmla="*/ 1186386 w 1905074"/>
                  <a:gd name="connsiteY1" fmla="*/ 34886 h 420881"/>
                  <a:gd name="connsiteX2" fmla="*/ 1743735 w 1905074"/>
                  <a:gd name="connsiteY2" fmla="*/ 8761 h 420881"/>
                  <a:gd name="connsiteX3" fmla="*/ 1830820 w 1905074"/>
                  <a:gd name="connsiteY3" fmla="*/ 34886 h 420881"/>
                  <a:gd name="connsiteX4" fmla="*/ 1830820 w 1905074"/>
                  <a:gd name="connsiteY4" fmla="*/ 357103 h 420881"/>
                  <a:gd name="connsiteX5" fmla="*/ 1778569 w 1905074"/>
                  <a:gd name="connsiteY5" fmla="*/ 400646 h 420881"/>
                  <a:gd name="connsiteX6" fmla="*/ 298112 w 1905074"/>
                  <a:gd name="connsiteY6" fmla="*/ 409355 h 420881"/>
                  <a:gd name="connsiteX7" fmla="*/ 54272 w 1905074"/>
                  <a:gd name="connsiteY7" fmla="*/ 409355 h 420881"/>
                  <a:gd name="connsiteX8" fmla="*/ 2020 w 1905074"/>
                  <a:gd name="connsiteY8" fmla="*/ 418063 h 420881"/>
                  <a:gd name="connsiteX9" fmla="*/ 10729 w 1905074"/>
                  <a:gd name="connsiteY9" fmla="*/ 383229 h 420881"/>
                  <a:gd name="connsiteX10" fmla="*/ 10729 w 1905074"/>
                  <a:gd name="connsiteY10" fmla="*/ 69721 h 420881"/>
                  <a:gd name="connsiteX11" fmla="*/ 132649 w 1905074"/>
                  <a:gd name="connsiteY11" fmla="*/ 61012 h 42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74" h="420881">
                    <a:moveTo>
                      <a:pt x="298112" y="34886"/>
                    </a:moveTo>
                    <a:lnTo>
                      <a:pt x="1186386" y="34886"/>
                    </a:lnTo>
                    <a:cubicBezTo>
                      <a:pt x="1427323" y="30532"/>
                      <a:pt x="1636329" y="8761"/>
                      <a:pt x="1743735" y="8761"/>
                    </a:cubicBezTo>
                    <a:cubicBezTo>
                      <a:pt x="1851141" y="8761"/>
                      <a:pt x="1816306" y="-23171"/>
                      <a:pt x="1830820" y="34886"/>
                    </a:cubicBezTo>
                    <a:cubicBezTo>
                      <a:pt x="1845334" y="92943"/>
                      <a:pt x="1839529" y="296143"/>
                      <a:pt x="1830820" y="357103"/>
                    </a:cubicBezTo>
                    <a:cubicBezTo>
                      <a:pt x="1822112" y="418063"/>
                      <a:pt x="2034020" y="391937"/>
                      <a:pt x="1778569" y="400646"/>
                    </a:cubicBezTo>
                    <a:cubicBezTo>
                      <a:pt x="1523118" y="409355"/>
                      <a:pt x="298112" y="409355"/>
                      <a:pt x="298112" y="409355"/>
                    </a:cubicBezTo>
                    <a:lnTo>
                      <a:pt x="54272" y="409355"/>
                    </a:lnTo>
                    <a:cubicBezTo>
                      <a:pt x="4923" y="410806"/>
                      <a:pt x="9277" y="422417"/>
                      <a:pt x="2020" y="418063"/>
                    </a:cubicBezTo>
                    <a:cubicBezTo>
                      <a:pt x="-5237" y="413709"/>
                      <a:pt x="9277" y="441286"/>
                      <a:pt x="10729" y="383229"/>
                    </a:cubicBezTo>
                    <a:cubicBezTo>
                      <a:pt x="12180" y="325172"/>
                      <a:pt x="-9591" y="123424"/>
                      <a:pt x="10729" y="69721"/>
                    </a:cubicBezTo>
                    <a:cubicBezTo>
                      <a:pt x="31049" y="16018"/>
                      <a:pt x="81849" y="38515"/>
                      <a:pt x="132649" y="61012"/>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Freeform 99"/>
              <p:cNvSpPr/>
              <p:nvPr/>
            </p:nvSpPr>
            <p:spPr>
              <a:xfrm>
                <a:off x="7451356" y="4284215"/>
                <a:ext cx="2033807" cy="255814"/>
              </a:xfrm>
              <a:custGeom>
                <a:avLst/>
                <a:gdLst>
                  <a:gd name="connsiteX0" fmla="*/ 0 w 2033807"/>
                  <a:gd name="connsiteY0" fmla="*/ 255814 h 255814"/>
                  <a:gd name="connsiteX1" fmla="*/ 156754 w 2033807"/>
                  <a:gd name="connsiteY1" fmla="*/ 142603 h 255814"/>
                  <a:gd name="connsiteX2" fmla="*/ 313508 w 2033807"/>
                  <a:gd name="connsiteY2" fmla="*/ 29391 h 255814"/>
                  <a:gd name="connsiteX3" fmla="*/ 357051 w 2033807"/>
                  <a:gd name="connsiteY3" fmla="*/ 29391 h 255814"/>
                  <a:gd name="connsiteX4" fmla="*/ 1872342 w 2033807"/>
                  <a:gd name="connsiteY4" fmla="*/ 3265 h 255814"/>
                  <a:gd name="connsiteX5" fmla="*/ 2002971 w 2033807"/>
                  <a:gd name="connsiteY5" fmla="*/ 3265 h 255814"/>
                  <a:gd name="connsiteX6" fmla="*/ 1985554 w 2033807"/>
                  <a:gd name="connsiteY6" fmla="*/ 29391 h 255814"/>
                  <a:gd name="connsiteX7" fmla="*/ 1828800 w 2033807"/>
                  <a:gd name="connsiteY7" fmla="*/ 160020 h 25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807" h="255814">
                    <a:moveTo>
                      <a:pt x="0" y="255814"/>
                    </a:moveTo>
                    <a:lnTo>
                      <a:pt x="156754" y="142603"/>
                    </a:lnTo>
                    <a:cubicBezTo>
                      <a:pt x="209005" y="104866"/>
                      <a:pt x="280125" y="48260"/>
                      <a:pt x="313508" y="29391"/>
                    </a:cubicBezTo>
                    <a:cubicBezTo>
                      <a:pt x="346891" y="10522"/>
                      <a:pt x="357051" y="29391"/>
                      <a:pt x="357051" y="29391"/>
                    </a:cubicBezTo>
                    <a:lnTo>
                      <a:pt x="1872342" y="3265"/>
                    </a:lnTo>
                    <a:cubicBezTo>
                      <a:pt x="2146662" y="-1089"/>
                      <a:pt x="1984102" y="-1089"/>
                      <a:pt x="2002971" y="3265"/>
                    </a:cubicBezTo>
                    <a:cubicBezTo>
                      <a:pt x="2021840" y="7619"/>
                      <a:pt x="2014582" y="3265"/>
                      <a:pt x="1985554" y="29391"/>
                    </a:cubicBezTo>
                    <a:cubicBezTo>
                      <a:pt x="1956526" y="55517"/>
                      <a:pt x="1828800" y="160020"/>
                      <a:pt x="1828800" y="16002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Freeform 100"/>
              <p:cNvSpPr/>
              <p:nvPr/>
            </p:nvSpPr>
            <p:spPr>
              <a:xfrm>
                <a:off x="9319575" y="4667197"/>
                <a:ext cx="235132" cy="209006"/>
              </a:xfrm>
              <a:custGeom>
                <a:avLst/>
                <a:gdLst>
                  <a:gd name="connsiteX0" fmla="*/ 0 w 235132"/>
                  <a:gd name="connsiteY0" fmla="*/ 209006 h 209006"/>
                  <a:gd name="connsiteX1" fmla="*/ 95795 w 235132"/>
                  <a:gd name="connsiteY1" fmla="*/ 130629 h 209006"/>
                  <a:gd name="connsiteX2" fmla="*/ 235132 w 235132"/>
                  <a:gd name="connsiteY2" fmla="*/ 0 h 209006"/>
                </a:gdLst>
                <a:ahLst/>
                <a:cxnLst>
                  <a:cxn ang="0">
                    <a:pos x="connsiteX0" y="connsiteY0"/>
                  </a:cxn>
                  <a:cxn ang="0">
                    <a:pos x="connsiteX1" y="connsiteY1"/>
                  </a:cxn>
                  <a:cxn ang="0">
                    <a:pos x="connsiteX2" y="connsiteY2"/>
                  </a:cxn>
                </a:cxnLst>
                <a:rect l="l" t="t" r="r" b="b"/>
                <a:pathLst>
                  <a:path w="235132" h="209006">
                    <a:moveTo>
                      <a:pt x="0" y="209006"/>
                    </a:moveTo>
                    <a:cubicBezTo>
                      <a:pt x="28303" y="187234"/>
                      <a:pt x="56606" y="165463"/>
                      <a:pt x="95795" y="130629"/>
                    </a:cubicBezTo>
                    <a:cubicBezTo>
                      <a:pt x="134984" y="95795"/>
                      <a:pt x="211909" y="23223"/>
                      <a:pt x="235132"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 name="Freeform 101"/>
              <p:cNvSpPr/>
              <p:nvPr/>
            </p:nvSpPr>
            <p:spPr>
              <a:xfrm>
                <a:off x="9528581" y="4310146"/>
                <a:ext cx="8709" cy="304800"/>
              </a:xfrm>
              <a:custGeom>
                <a:avLst/>
                <a:gdLst>
                  <a:gd name="connsiteX0" fmla="*/ 8709 w 8709"/>
                  <a:gd name="connsiteY0" fmla="*/ 0 h 304800"/>
                  <a:gd name="connsiteX1" fmla="*/ 0 w 8709"/>
                  <a:gd name="connsiteY1" fmla="*/ 304800 h 304800"/>
                </a:gdLst>
                <a:ahLst/>
                <a:cxnLst>
                  <a:cxn ang="0">
                    <a:pos x="connsiteX0" y="connsiteY0"/>
                  </a:cxn>
                  <a:cxn ang="0">
                    <a:pos x="connsiteX1" y="connsiteY1"/>
                  </a:cxn>
                </a:cxnLst>
                <a:rect l="l" t="t" r="r" b="b"/>
                <a:pathLst>
                  <a:path w="8709" h="304800">
                    <a:moveTo>
                      <a:pt x="8709" y="0"/>
                    </a:moveTo>
                    <a:lnTo>
                      <a:pt x="0" y="30480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05" name="TextBox 104"/>
            <p:cNvSpPr txBox="1"/>
            <p:nvPr/>
          </p:nvSpPr>
          <p:spPr>
            <a:xfrm>
              <a:off x="7493920" y="4615316"/>
              <a:ext cx="878873" cy="338554"/>
            </a:xfrm>
            <a:prstGeom prst="rect">
              <a:avLst/>
            </a:prstGeom>
            <a:noFill/>
          </p:spPr>
          <p:txBody>
            <a:bodyPr wrap="none" rtlCol="0">
              <a:spAutoFit/>
            </a:bodyPr>
            <a:lstStyle/>
            <a:p>
              <a:r>
                <a:rPr lang="en-US" sz="1050">
                  <a:latin typeface="AhnbergHand" charset="0"/>
                  <a:ea typeface="AhnbergHand" charset="0"/>
                  <a:cs typeface="AhnbergHand" charset="0"/>
                </a:rPr>
                <a:t>Source</a:t>
              </a:r>
            </a:p>
          </p:txBody>
        </p:sp>
      </p:grpSp>
      <p:sp>
        <p:nvSpPr>
          <p:cNvPr id="45" name="Freeform 44"/>
          <p:cNvSpPr/>
          <p:nvPr/>
        </p:nvSpPr>
        <p:spPr>
          <a:xfrm>
            <a:off x="1675738" y="2970855"/>
            <a:ext cx="2281806" cy="374657"/>
          </a:xfrm>
          <a:custGeom>
            <a:avLst/>
            <a:gdLst>
              <a:gd name="connsiteX0" fmla="*/ 0 w 3042408"/>
              <a:gd name="connsiteY0" fmla="*/ 499543 h 499543"/>
              <a:gd name="connsiteX1" fmla="*/ 564542 w 3042408"/>
              <a:gd name="connsiteY1" fmla="*/ 62221 h 499543"/>
              <a:gd name="connsiteX2" fmla="*/ 1582309 w 3042408"/>
              <a:gd name="connsiteY2" fmla="*/ 14513 h 499543"/>
              <a:gd name="connsiteX3" fmla="*/ 2250219 w 3042408"/>
              <a:gd name="connsiteY3" fmla="*/ 173539 h 499543"/>
              <a:gd name="connsiteX4" fmla="*/ 3013544 w 3042408"/>
              <a:gd name="connsiteY4" fmla="*/ 268955 h 499543"/>
              <a:gd name="connsiteX5" fmla="*/ 2894274 w 3042408"/>
              <a:gd name="connsiteY5" fmla="*/ 165588 h 499543"/>
              <a:gd name="connsiteX6" fmla="*/ 3013544 w 3042408"/>
              <a:gd name="connsiteY6" fmla="*/ 268955 h 499543"/>
              <a:gd name="connsiteX7" fmla="*/ 2814761 w 3042408"/>
              <a:gd name="connsiteY7" fmla="*/ 324614 h 49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2408" h="499543">
                <a:moveTo>
                  <a:pt x="0" y="499543"/>
                </a:moveTo>
                <a:cubicBezTo>
                  <a:pt x="150412" y="321301"/>
                  <a:pt x="300824" y="143059"/>
                  <a:pt x="564542" y="62221"/>
                </a:cubicBezTo>
                <a:cubicBezTo>
                  <a:pt x="828260" y="-18617"/>
                  <a:pt x="1301363" y="-4040"/>
                  <a:pt x="1582309" y="14513"/>
                </a:cubicBezTo>
                <a:cubicBezTo>
                  <a:pt x="1863255" y="33066"/>
                  <a:pt x="2011680" y="131132"/>
                  <a:pt x="2250219" y="173539"/>
                </a:cubicBezTo>
                <a:cubicBezTo>
                  <a:pt x="2488758" y="215946"/>
                  <a:pt x="2906202" y="270280"/>
                  <a:pt x="3013544" y="268955"/>
                </a:cubicBezTo>
                <a:cubicBezTo>
                  <a:pt x="3120886" y="267630"/>
                  <a:pt x="2894274" y="165588"/>
                  <a:pt x="2894274" y="165588"/>
                </a:cubicBezTo>
                <a:cubicBezTo>
                  <a:pt x="2894274" y="165588"/>
                  <a:pt x="3026796" y="242451"/>
                  <a:pt x="3013544" y="268955"/>
                </a:cubicBezTo>
                <a:cubicBezTo>
                  <a:pt x="3000292" y="295459"/>
                  <a:pt x="2814761" y="324614"/>
                  <a:pt x="2814761" y="324614"/>
                </a:cubicBezTo>
              </a:path>
            </a:pathLst>
          </a:custGeom>
          <a:no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Freeform 60"/>
          <p:cNvSpPr/>
          <p:nvPr/>
        </p:nvSpPr>
        <p:spPr>
          <a:xfrm>
            <a:off x="3026208" y="3047338"/>
            <a:ext cx="565142" cy="685800"/>
          </a:xfrm>
          <a:custGeom>
            <a:avLst/>
            <a:gdLst>
              <a:gd name="connsiteX0" fmla="*/ 696083 w 753523"/>
              <a:gd name="connsiteY0" fmla="*/ 0 h 914400"/>
              <a:gd name="connsiteX1" fmla="*/ 688132 w 753523"/>
              <a:gd name="connsiteY1" fmla="*/ 341906 h 914400"/>
              <a:gd name="connsiteX2" fmla="*/ 36125 w 753523"/>
              <a:gd name="connsiteY2" fmla="*/ 874643 h 914400"/>
              <a:gd name="connsiteX3" fmla="*/ 75881 w 753523"/>
              <a:gd name="connsiteY3" fmla="*/ 755373 h 914400"/>
              <a:gd name="connsiteX4" fmla="*/ 4320 w 753523"/>
              <a:gd name="connsiteY4" fmla="*/ 882594 h 914400"/>
              <a:gd name="connsiteX5" fmla="*/ 83833 w 753523"/>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523" h="914400">
                <a:moveTo>
                  <a:pt x="696083" y="0"/>
                </a:moveTo>
                <a:cubicBezTo>
                  <a:pt x="747104" y="98066"/>
                  <a:pt x="798125" y="196132"/>
                  <a:pt x="688132" y="341906"/>
                </a:cubicBezTo>
                <a:cubicBezTo>
                  <a:pt x="578139" y="487680"/>
                  <a:pt x="138167" y="805732"/>
                  <a:pt x="36125" y="874643"/>
                </a:cubicBezTo>
                <a:cubicBezTo>
                  <a:pt x="-65917" y="943554"/>
                  <a:pt x="81182" y="754048"/>
                  <a:pt x="75881" y="755373"/>
                </a:cubicBezTo>
                <a:cubicBezTo>
                  <a:pt x="70580" y="756698"/>
                  <a:pt x="2995" y="856090"/>
                  <a:pt x="4320" y="882594"/>
                </a:cubicBezTo>
                <a:cubicBezTo>
                  <a:pt x="5645" y="909098"/>
                  <a:pt x="83833" y="914400"/>
                  <a:pt x="83833" y="914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8" name="Group 107"/>
          <p:cNvGrpSpPr/>
          <p:nvPr/>
        </p:nvGrpSpPr>
        <p:grpSpPr>
          <a:xfrm>
            <a:off x="215611" y="1583320"/>
            <a:ext cx="927389" cy="356140"/>
            <a:chOff x="7414501" y="4479017"/>
            <a:chExt cx="1236518" cy="474853"/>
          </a:xfrm>
        </p:grpSpPr>
        <p:grpSp>
          <p:nvGrpSpPr>
            <p:cNvPr id="109" name="Group 108"/>
            <p:cNvGrpSpPr/>
            <p:nvPr/>
          </p:nvGrpSpPr>
          <p:grpSpPr>
            <a:xfrm>
              <a:off x="7414501" y="4479017"/>
              <a:ext cx="1236518" cy="420881"/>
              <a:chOff x="7414501" y="4284215"/>
              <a:chExt cx="2140206" cy="615683"/>
            </a:xfrm>
          </p:grpSpPr>
          <p:sp>
            <p:nvSpPr>
              <p:cNvPr id="111" name="Freeform 110"/>
              <p:cNvSpPr/>
              <p:nvPr/>
            </p:nvSpPr>
            <p:spPr>
              <a:xfrm>
                <a:off x="7414501" y="4479017"/>
                <a:ext cx="1905074" cy="420881"/>
              </a:xfrm>
              <a:custGeom>
                <a:avLst/>
                <a:gdLst>
                  <a:gd name="connsiteX0" fmla="*/ 298112 w 1905074"/>
                  <a:gd name="connsiteY0" fmla="*/ 34886 h 420881"/>
                  <a:gd name="connsiteX1" fmla="*/ 1186386 w 1905074"/>
                  <a:gd name="connsiteY1" fmla="*/ 34886 h 420881"/>
                  <a:gd name="connsiteX2" fmla="*/ 1743735 w 1905074"/>
                  <a:gd name="connsiteY2" fmla="*/ 8761 h 420881"/>
                  <a:gd name="connsiteX3" fmla="*/ 1830820 w 1905074"/>
                  <a:gd name="connsiteY3" fmla="*/ 34886 h 420881"/>
                  <a:gd name="connsiteX4" fmla="*/ 1830820 w 1905074"/>
                  <a:gd name="connsiteY4" fmla="*/ 357103 h 420881"/>
                  <a:gd name="connsiteX5" fmla="*/ 1778569 w 1905074"/>
                  <a:gd name="connsiteY5" fmla="*/ 400646 h 420881"/>
                  <a:gd name="connsiteX6" fmla="*/ 298112 w 1905074"/>
                  <a:gd name="connsiteY6" fmla="*/ 409355 h 420881"/>
                  <a:gd name="connsiteX7" fmla="*/ 54272 w 1905074"/>
                  <a:gd name="connsiteY7" fmla="*/ 409355 h 420881"/>
                  <a:gd name="connsiteX8" fmla="*/ 2020 w 1905074"/>
                  <a:gd name="connsiteY8" fmla="*/ 418063 h 420881"/>
                  <a:gd name="connsiteX9" fmla="*/ 10729 w 1905074"/>
                  <a:gd name="connsiteY9" fmla="*/ 383229 h 420881"/>
                  <a:gd name="connsiteX10" fmla="*/ 10729 w 1905074"/>
                  <a:gd name="connsiteY10" fmla="*/ 69721 h 420881"/>
                  <a:gd name="connsiteX11" fmla="*/ 132649 w 1905074"/>
                  <a:gd name="connsiteY11" fmla="*/ 61012 h 42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74" h="420881">
                    <a:moveTo>
                      <a:pt x="298112" y="34886"/>
                    </a:moveTo>
                    <a:lnTo>
                      <a:pt x="1186386" y="34886"/>
                    </a:lnTo>
                    <a:cubicBezTo>
                      <a:pt x="1427323" y="30532"/>
                      <a:pt x="1636329" y="8761"/>
                      <a:pt x="1743735" y="8761"/>
                    </a:cubicBezTo>
                    <a:cubicBezTo>
                      <a:pt x="1851141" y="8761"/>
                      <a:pt x="1816306" y="-23171"/>
                      <a:pt x="1830820" y="34886"/>
                    </a:cubicBezTo>
                    <a:cubicBezTo>
                      <a:pt x="1845334" y="92943"/>
                      <a:pt x="1839529" y="296143"/>
                      <a:pt x="1830820" y="357103"/>
                    </a:cubicBezTo>
                    <a:cubicBezTo>
                      <a:pt x="1822112" y="418063"/>
                      <a:pt x="2034020" y="391937"/>
                      <a:pt x="1778569" y="400646"/>
                    </a:cubicBezTo>
                    <a:cubicBezTo>
                      <a:pt x="1523118" y="409355"/>
                      <a:pt x="298112" y="409355"/>
                      <a:pt x="298112" y="409355"/>
                    </a:cubicBezTo>
                    <a:lnTo>
                      <a:pt x="54272" y="409355"/>
                    </a:lnTo>
                    <a:cubicBezTo>
                      <a:pt x="4923" y="410806"/>
                      <a:pt x="9277" y="422417"/>
                      <a:pt x="2020" y="418063"/>
                    </a:cubicBezTo>
                    <a:cubicBezTo>
                      <a:pt x="-5237" y="413709"/>
                      <a:pt x="9277" y="441286"/>
                      <a:pt x="10729" y="383229"/>
                    </a:cubicBezTo>
                    <a:cubicBezTo>
                      <a:pt x="12180" y="325172"/>
                      <a:pt x="-9591" y="123424"/>
                      <a:pt x="10729" y="69721"/>
                    </a:cubicBezTo>
                    <a:cubicBezTo>
                      <a:pt x="31049" y="16018"/>
                      <a:pt x="81849" y="38515"/>
                      <a:pt x="132649" y="61012"/>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Freeform 111"/>
              <p:cNvSpPr/>
              <p:nvPr/>
            </p:nvSpPr>
            <p:spPr>
              <a:xfrm>
                <a:off x="7451356" y="4284215"/>
                <a:ext cx="2033807" cy="255814"/>
              </a:xfrm>
              <a:custGeom>
                <a:avLst/>
                <a:gdLst>
                  <a:gd name="connsiteX0" fmla="*/ 0 w 2033807"/>
                  <a:gd name="connsiteY0" fmla="*/ 255814 h 255814"/>
                  <a:gd name="connsiteX1" fmla="*/ 156754 w 2033807"/>
                  <a:gd name="connsiteY1" fmla="*/ 142603 h 255814"/>
                  <a:gd name="connsiteX2" fmla="*/ 313508 w 2033807"/>
                  <a:gd name="connsiteY2" fmla="*/ 29391 h 255814"/>
                  <a:gd name="connsiteX3" fmla="*/ 357051 w 2033807"/>
                  <a:gd name="connsiteY3" fmla="*/ 29391 h 255814"/>
                  <a:gd name="connsiteX4" fmla="*/ 1872342 w 2033807"/>
                  <a:gd name="connsiteY4" fmla="*/ 3265 h 255814"/>
                  <a:gd name="connsiteX5" fmla="*/ 2002971 w 2033807"/>
                  <a:gd name="connsiteY5" fmla="*/ 3265 h 255814"/>
                  <a:gd name="connsiteX6" fmla="*/ 1985554 w 2033807"/>
                  <a:gd name="connsiteY6" fmla="*/ 29391 h 255814"/>
                  <a:gd name="connsiteX7" fmla="*/ 1828800 w 2033807"/>
                  <a:gd name="connsiteY7" fmla="*/ 160020 h 25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807" h="255814">
                    <a:moveTo>
                      <a:pt x="0" y="255814"/>
                    </a:moveTo>
                    <a:lnTo>
                      <a:pt x="156754" y="142603"/>
                    </a:lnTo>
                    <a:cubicBezTo>
                      <a:pt x="209005" y="104866"/>
                      <a:pt x="280125" y="48260"/>
                      <a:pt x="313508" y="29391"/>
                    </a:cubicBezTo>
                    <a:cubicBezTo>
                      <a:pt x="346891" y="10522"/>
                      <a:pt x="357051" y="29391"/>
                      <a:pt x="357051" y="29391"/>
                    </a:cubicBezTo>
                    <a:lnTo>
                      <a:pt x="1872342" y="3265"/>
                    </a:lnTo>
                    <a:cubicBezTo>
                      <a:pt x="2146662" y="-1089"/>
                      <a:pt x="1984102" y="-1089"/>
                      <a:pt x="2002971" y="3265"/>
                    </a:cubicBezTo>
                    <a:cubicBezTo>
                      <a:pt x="2021840" y="7619"/>
                      <a:pt x="2014582" y="3265"/>
                      <a:pt x="1985554" y="29391"/>
                    </a:cubicBezTo>
                    <a:cubicBezTo>
                      <a:pt x="1956526" y="55517"/>
                      <a:pt x="1828800" y="160020"/>
                      <a:pt x="1828800" y="16002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 name="Freeform 112"/>
              <p:cNvSpPr/>
              <p:nvPr/>
            </p:nvSpPr>
            <p:spPr>
              <a:xfrm>
                <a:off x="9319575" y="4667197"/>
                <a:ext cx="235132" cy="209006"/>
              </a:xfrm>
              <a:custGeom>
                <a:avLst/>
                <a:gdLst>
                  <a:gd name="connsiteX0" fmla="*/ 0 w 235132"/>
                  <a:gd name="connsiteY0" fmla="*/ 209006 h 209006"/>
                  <a:gd name="connsiteX1" fmla="*/ 95795 w 235132"/>
                  <a:gd name="connsiteY1" fmla="*/ 130629 h 209006"/>
                  <a:gd name="connsiteX2" fmla="*/ 235132 w 235132"/>
                  <a:gd name="connsiteY2" fmla="*/ 0 h 209006"/>
                </a:gdLst>
                <a:ahLst/>
                <a:cxnLst>
                  <a:cxn ang="0">
                    <a:pos x="connsiteX0" y="connsiteY0"/>
                  </a:cxn>
                  <a:cxn ang="0">
                    <a:pos x="connsiteX1" y="connsiteY1"/>
                  </a:cxn>
                  <a:cxn ang="0">
                    <a:pos x="connsiteX2" y="connsiteY2"/>
                  </a:cxn>
                </a:cxnLst>
                <a:rect l="l" t="t" r="r" b="b"/>
                <a:pathLst>
                  <a:path w="235132" h="209006">
                    <a:moveTo>
                      <a:pt x="0" y="209006"/>
                    </a:moveTo>
                    <a:cubicBezTo>
                      <a:pt x="28303" y="187234"/>
                      <a:pt x="56606" y="165463"/>
                      <a:pt x="95795" y="130629"/>
                    </a:cubicBezTo>
                    <a:cubicBezTo>
                      <a:pt x="134984" y="95795"/>
                      <a:pt x="211909" y="23223"/>
                      <a:pt x="235132"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Freeform 113"/>
              <p:cNvSpPr/>
              <p:nvPr/>
            </p:nvSpPr>
            <p:spPr>
              <a:xfrm>
                <a:off x="9528581" y="4310146"/>
                <a:ext cx="8709" cy="304800"/>
              </a:xfrm>
              <a:custGeom>
                <a:avLst/>
                <a:gdLst>
                  <a:gd name="connsiteX0" fmla="*/ 8709 w 8709"/>
                  <a:gd name="connsiteY0" fmla="*/ 0 h 304800"/>
                  <a:gd name="connsiteX1" fmla="*/ 0 w 8709"/>
                  <a:gd name="connsiteY1" fmla="*/ 304800 h 304800"/>
                </a:gdLst>
                <a:ahLst/>
                <a:cxnLst>
                  <a:cxn ang="0">
                    <a:pos x="connsiteX0" y="connsiteY0"/>
                  </a:cxn>
                  <a:cxn ang="0">
                    <a:pos x="connsiteX1" y="connsiteY1"/>
                  </a:cxn>
                </a:cxnLst>
                <a:rect l="l" t="t" r="r" b="b"/>
                <a:pathLst>
                  <a:path w="8709" h="304800">
                    <a:moveTo>
                      <a:pt x="8709" y="0"/>
                    </a:moveTo>
                    <a:lnTo>
                      <a:pt x="0" y="30480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10" name="TextBox 109"/>
            <p:cNvSpPr txBox="1"/>
            <p:nvPr/>
          </p:nvSpPr>
          <p:spPr>
            <a:xfrm>
              <a:off x="7493920" y="4615316"/>
              <a:ext cx="878873" cy="338554"/>
            </a:xfrm>
            <a:prstGeom prst="rect">
              <a:avLst/>
            </a:prstGeom>
            <a:noFill/>
          </p:spPr>
          <p:txBody>
            <a:bodyPr wrap="none" rtlCol="0">
              <a:spAutoFit/>
            </a:bodyPr>
            <a:lstStyle/>
            <a:p>
              <a:r>
                <a:rPr lang="en-US" sz="1050">
                  <a:latin typeface="AhnbergHand" charset="0"/>
                  <a:ea typeface="AhnbergHand" charset="0"/>
                  <a:cs typeface="AhnbergHand" charset="0"/>
                </a:rPr>
                <a:t>Source</a:t>
              </a:r>
            </a:p>
          </p:txBody>
        </p:sp>
      </p:grpSp>
      <p:sp>
        <p:nvSpPr>
          <p:cNvPr id="103" name="TextBox 102"/>
          <p:cNvSpPr txBox="1"/>
          <p:nvPr/>
        </p:nvSpPr>
        <p:spPr>
          <a:xfrm>
            <a:off x="253108" y="-5473"/>
            <a:ext cx="7927170" cy="461665"/>
          </a:xfrm>
          <a:prstGeom prst="rect">
            <a:avLst/>
          </a:prstGeom>
          <a:noFill/>
        </p:spPr>
        <p:txBody>
          <a:bodyPr wrap="none" rtlCol="0">
            <a:spAutoFit/>
          </a:bodyPr>
          <a:lstStyle/>
          <a:p>
            <a:r>
              <a:rPr lang="en-US" sz="2400" smtClean="0">
                <a:solidFill>
                  <a:schemeClr val="accent4">
                    <a:lumMod val="50000"/>
                  </a:schemeClr>
                </a:solidFill>
                <a:latin typeface="Powderfinger Type" charset="0"/>
                <a:ea typeface="Powderfinger Type" charset="0"/>
                <a:cs typeface="Powderfinger Type" charset="0"/>
              </a:rPr>
              <a:t>IPv4 and IPv6 handling of Path MTU issues </a:t>
            </a:r>
            <a:endParaRPr lang="en-US" sz="2400">
              <a:solidFill>
                <a:schemeClr val="accent4">
                  <a:lumMod val="50000"/>
                </a:schemeClr>
              </a:solidFill>
              <a:latin typeface="Powderfinger Type" charset="0"/>
              <a:ea typeface="Powderfinger Type" charset="0"/>
              <a:cs typeface="Powderfinger Type" charset="0"/>
            </a:endParaRPr>
          </a:p>
        </p:txBody>
      </p:sp>
    </p:spTree>
    <p:extLst>
      <p:ext uri="{BB962C8B-B14F-4D97-AF65-F5344CB8AC3E}">
        <p14:creationId xmlns:p14="http://schemas.microsoft.com/office/powerpoint/2010/main" val="1735197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accent4">
                    <a:lumMod val="50000"/>
                  </a:schemeClr>
                </a:solidFill>
                <a:latin typeface="Powderfinger Type" charset="0"/>
                <a:ea typeface="Powderfinger Type" charset="0"/>
                <a:cs typeface="Powderfinger Type" charset="0"/>
              </a:rPr>
              <a:t>For UDP</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lstStyle/>
          <a:p>
            <a:r>
              <a:rPr lang="en-US" smtClean="0"/>
              <a:t>Working around this issue can be challenging with UDP</a:t>
            </a:r>
          </a:p>
          <a:p>
            <a:pPr lvl="1"/>
            <a:r>
              <a:rPr lang="en-US" smtClean="0"/>
              <a:t>ICMPv6 PTB filtering causes silence</a:t>
            </a:r>
          </a:p>
          <a:p>
            <a:pPr lvl="1"/>
            <a:r>
              <a:rPr lang="en-US" smtClean="0"/>
              <a:t>Fragment drop is silent</a:t>
            </a:r>
          </a:p>
          <a:p>
            <a:pPr lvl="1"/>
            <a:endParaRPr lang="en-US"/>
          </a:p>
          <a:p>
            <a:r>
              <a:rPr lang="en-US" smtClean="0"/>
              <a:t>An effort to work around this necessarily involves application-level adaptation to pass large responses without relying on UDP packet fragmentation</a:t>
            </a:r>
            <a:endParaRPr lang="en-US"/>
          </a:p>
        </p:txBody>
      </p:sp>
    </p:spTree>
    <p:extLst>
      <p:ext uri="{BB962C8B-B14F-4D97-AF65-F5344CB8AC3E}">
        <p14:creationId xmlns:p14="http://schemas.microsoft.com/office/powerpoint/2010/main" val="1656615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solidFill>
                  <a:schemeClr val="accent4">
                    <a:lumMod val="50000"/>
                  </a:schemeClr>
                </a:solidFill>
                <a:latin typeface="Powderfinger Type" charset="0"/>
                <a:ea typeface="Powderfinger Type" charset="0"/>
                <a:cs typeface="Powderfinger Type" charset="0"/>
              </a:rPr>
              <a:t>Large DNS Responses and IPv6</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a:t>Change the protocol </a:t>
            </a:r>
            <a:r>
              <a:rPr lang="en-US" err="1"/>
              <a:t>behaviour</a:t>
            </a:r>
            <a:r>
              <a:rPr lang="en-US"/>
              <a:t>?</a:t>
            </a:r>
          </a:p>
          <a:p>
            <a:pPr lvl="1"/>
            <a:r>
              <a:rPr lang="en-US"/>
              <a:t>Shift Additional </a:t>
            </a:r>
            <a:r>
              <a:rPr lang="en-US" smtClean="0"/>
              <a:t>Records </a:t>
            </a:r>
            <a:r>
              <a:rPr lang="en-US"/>
              <a:t>into </a:t>
            </a:r>
            <a:r>
              <a:rPr lang="en-US" smtClean="0"/>
              <a:t>additional explicit </a:t>
            </a:r>
            <a:r>
              <a:rPr lang="en-US"/>
              <a:t>UDP query/response </a:t>
            </a:r>
            <a:r>
              <a:rPr lang="en-US" smtClean="0"/>
              <a:t>transactions rather than bloating the original DNS response</a:t>
            </a:r>
          </a:p>
          <a:p>
            <a:pPr lvl="1"/>
            <a:r>
              <a:rPr lang="en-US" smtClean="0"/>
              <a:t>Perform UDP MTU discovery using EDNS(0) UDP Buffer Size variations as a probe</a:t>
            </a:r>
          </a:p>
          <a:p>
            <a:pPr lvl="1"/>
            <a:r>
              <a:rPr lang="en-US" smtClean="0"/>
              <a:t>Add a truncated minimal UDP response to trail a fragmented response (ATR)</a:t>
            </a:r>
          </a:p>
          <a:p>
            <a:endParaRPr lang="en-US"/>
          </a:p>
          <a:p>
            <a:pPr marL="0" indent="0">
              <a:buNone/>
            </a:pPr>
            <a:r>
              <a:rPr lang="en-US" smtClean="0"/>
              <a:t>Change the transport?</a:t>
            </a:r>
          </a:p>
          <a:p>
            <a:pPr lvl="1"/>
            <a:r>
              <a:rPr lang="en-US" smtClean="0"/>
              <a:t>DNS over TCP by default</a:t>
            </a:r>
          </a:p>
          <a:p>
            <a:pPr lvl="1"/>
            <a:r>
              <a:rPr lang="en-US" smtClean="0"/>
              <a:t>DNS over TLS over TCP by default</a:t>
            </a:r>
          </a:p>
          <a:p>
            <a:pPr lvl="1"/>
            <a:r>
              <a:rPr lang="en-US" smtClean="0"/>
              <a:t>DNS over QUIC</a:t>
            </a:r>
          </a:p>
          <a:p>
            <a:pPr lvl="1"/>
            <a:r>
              <a:rPr lang="en-US" smtClean="0"/>
              <a:t>Devise some new DNS framing protocol that uses multiple packets instead of fragmentation</a:t>
            </a:r>
          </a:p>
          <a:p>
            <a:endParaRPr lang="en-US"/>
          </a:p>
        </p:txBody>
      </p:sp>
    </p:spTree>
    <p:extLst>
      <p:ext uri="{BB962C8B-B14F-4D97-AF65-F5344CB8AC3E}">
        <p14:creationId xmlns:p14="http://schemas.microsoft.com/office/powerpoint/2010/main" val="9437010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5893"/>
            <a:ext cx="7886700" cy="994172"/>
          </a:xfrm>
        </p:spPr>
        <p:txBody>
          <a:bodyPr/>
          <a:lstStyle/>
          <a:p>
            <a:r>
              <a:rPr lang="en-US" dirty="0" smtClean="0">
                <a:solidFill>
                  <a:schemeClr val="accent4">
                    <a:lumMod val="50000"/>
                  </a:schemeClr>
                </a:solidFill>
                <a:latin typeface="Powderfinger Type" charset="0"/>
                <a:ea typeface="Powderfinger Type" charset="0"/>
                <a:cs typeface="Powderfinger Type" charset="0"/>
              </a:rPr>
              <a:t>Where now?</a:t>
            </a:r>
            <a:endParaRPr lang="en-US" dirty="0">
              <a:solidFill>
                <a:schemeClr val="accent4">
                  <a:lumMod val="50000"/>
                </a:schemeClr>
              </a:solidFill>
            </a:endParaRPr>
          </a:p>
        </p:txBody>
      </p:sp>
      <p:sp>
        <p:nvSpPr>
          <p:cNvPr id="3" name="Content Placeholder 2"/>
          <p:cNvSpPr>
            <a:spLocks noGrp="1"/>
          </p:cNvSpPr>
          <p:nvPr>
            <p:ph idx="1"/>
          </p:nvPr>
        </p:nvSpPr>
        <p:spPr/>
        <p:txBody>
          <a:bodyPr/>
          <a:lstStyle/>
          <a:p>
            <a:pPr defTabSz="914400">
              <a:lnSpc>
                <a:spcPct val="100000"/>
              </a:lnSpc>
              <a:spcBef>
                <a:spcPts val="0"/>
              </a:spcBef>
            </a:pPr>
            <a:r>
              <a:rPr lang="en-US" smtClean="0"/>
              <a:t>We have a decent idea of the problem space we need to resolve</a:t>
            </a:r>
          </a:p>
          <a:p>
            <a:pPr defTabSz="914400">
              <a:lnSpc>
                <a:spcPct val="100000"/>
              </a:lnSpc>
              <a:spcBef>
                <a:spcPts val="0"/>
              </a:spcBef>
            </a:pPr>
            <a:r>
              <a:rPr lang="en-US" smtClean="0"/>
              <a:t>We’d prefer a plan that allows each of us to work independently rather than a large scale orchestrated common change</a:t>
            </a:r>
          </a:p>
          <a:p>
            <a:pPr defTabSz="914400">
              <a:lnSpc>
                <a:spcPct val="100000"/>
              </a:lnSpc>
              <a:spcBef>
                <a:spcPts val="0"/>
              </a:spcBef>
            </a:pPr>
            <a:r>
              <a:rPr lang="en-US" smtClean="0"/>
              <a:t>We’re not sure we can clean up all the ICMPv6 filters and EH packet droppers in the IPv6 network</a:t>
            </a:r>
          </a:p>
          <a:p>
            <a:pPr defTabSz="914400">
              <a:lnSpc>
                <a:spcPct val="100000"/>
              </a:lnSpc>
              <a:spcBef>
                <a:spcPts val="0"/>
              </a:spcBef>
            </a:pPr>
            <a:r>
              <a:rPr lang="en-US" smtClean="0"/>
              <a:t>And it sure seems a bit late in the day to contemplate IPv6 protocol changes</a:t>
            </a:r>
          </a:p>
          <a:p>
            <a:pPr defTabSz="914400">
              <a:lnSpc>
                <a:spcPct val="100000"/>
              </a:lnSpc>
              <a:spcBef>
                <a:spcPts val="0"/>
              </a:spcBef>
            </a:pPr>
            <a:r>
              <a:rPr lang="en-US" smtClean="0"/>
              <a:t>Which means that we are probably looking at working around the problem by changing the </a:t>
            </a:r>
            <a:r>
              <a:rPr lang="en-US" err="1" smtClean="0"/>
              <a:t>behaviour</a:t>
            </a:r>
            <a:r>
              <a:rPr lang="en-US" smtClean="0"/>
              <a:t> of applications </a:t>
            </a:r>
            <a:endParaRPr lang="en-US"/>
          </a:p>
        </p:txBody>
      </p:sp>
    </p:spTree>
    <p:extLst>
      <p:ext uri="{BB962C8B-B14F-4D97-AF65-F5344CB8AC3E}">
        <p14:creationId xmlns:p14="http://schemas.microsoft.com/office/powerpoint/2010/main" val="1423623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4">
                    <a:lumMod val="50000"/>
                  </a:schemeClr>
                </a:solidFill>
                <a:latin typeface="Powderfinger Type" charset="0"/>
                <a:ea typeface="Powderfinger Type" charset="0"/>
                <a:cs typeface="Powderfinger Type" charset="0"/>
              </a:rPr>
              <a:t>What do the RFC’s say?</a:t>
            </a:r>
            <a:endParaRPr lang="en-US" dirty="0">
              <a:solidFill>
                <a:schemeClr val="accent4">
                  <a:lumMod val="50000"/>
                </a:schemeClr>
              </a:solidFill>
              <a:latin typeface="Powderfinger Type" charset="0"/>
              <a:ea typeface="Powderfinger Type" charset="0"/>
              <a:cs typeface="Powderfinger Type" charset="0"/>
            </a:endParaRPr>
          </a:p>
        </p:txBody>
      </p:sp>
    </p:spTree>
    <p:extLst>
      <p:ext uri="{BB962C8B-B14F-4D97-AF65-F5344CB8AC3E}">
        <p14:creationId xmlns:p14="http://schemas.microsoft.com/office/powerpoint/2010/main" val="16903615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4">
                    <a:lumMod val="50000"/>
                  </a:schemeClr>
                </a:solidFill>
                <a:latin typeface="Powderfinger Type" charset="0"/>
                <a:ea typeface="Powderfinger Type" charset="0"/>
                <a:cs typeface="Powderfinger Type" charset="0"/>
              </a:rPr>
              <a:t>What do the RFC’s say?</a:t>
            </a:r>
            <a:endParaRPr lang="en-US" dirty="0">
              <a:solidFill>
                <a:schemeClr val="accent4">
                  <a:lumMod val="50000"/>
                </a:schemeClr>
              </a:solidFill>
              <a:latin typeface="Powderfinger Type" charset="0"/>
              <a:ea typeface="Powderfinger Type" charset="0"/>
              <a:cs typeface="Powderfinger Typ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137036"/>
            <a:ext cx="6302107" cy="3180411"/>
          </a:xfrm>
          <a:prstGeom prst="rect">
            <a:avLst/>
          </a:prstGeom>
        </p:spPr>
      </p:pic>
    </p:spTree>
    <p:extLst>
      <p:ext uri="{BB962C8B-B14F-4D97-AF65-F5344CB8AC3E}">
        <p14:creationId xmlns:p14="http://schemas.microsoft.com/office/powerpoint/2010/main" val="19981476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137036"/>
            <a:ext cx="6302107" cy="3180411"/>
          </a:xfrm>
          <a:prstGeom prst="rect">
            <a:avLst/>
          </a:prstGeom>
        </p:spPr>
      </p:pic>
      <p:sp>
        <p:nvSpPr>
          <p:cNvPr id="5" name="Rectangle 4"/>
          <p:cNvSpPr/>
          <p:nvPr/>
        </p:nvSpPr>
        <p:spPr>
          <a:xfrm>
            <a:off x="524786" y="1041621"/>
            <a:ext cx="8386418" cy="3388028"/>
          </a:xfrm>
          <a:prstGeom prst="rect">
            <a:avLst/>
          </a:prstGeom>
          <a:solidFill>
            <a:srgbClr val="FFFFFF">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normAutofit/>
          </a:bodyPr>
          <a:lstStyle/>
          <a:p>
            <a:r>
              <a:rPr lang="en-US" dirty="0" smtClean="0">
                <a:solidFill>
                  <a:schemeClr val="accent4">
                    <a:lumMod val="50000"/>
                  </a:schemeClr>
                </a:solidFill>
                <a:latin typeface="Powderfinger Type" charset="0"/>
                <a:ea typeface="Powderfinger Type" charset="0"/>
                <a:cs typeface="Powderfinger Type" charset="0"/>
              </a:rPr>
              <a:t>What do the RFC’s say?</a:t>
            </a:r>
            <a:endParaRPr lang="en-US" dirty="0">
              <a:solidFill>
                <a:schemeClr val="accent4">
                  <a:lumMod val="50000"/>
                </a:schemeClr>
              </a:solidFill>
              <a:latin typeface="Powderfinger Type" charset="0"/>
              <a:ea typeface="Powderfinger Type" charset="0"/>
              <a:cs typeface="Powderfinger Type"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944" y="1584086"/>
            <a:ext cx="7297088" cy="2828776"/>
          </a:xfrm>
          <a:prstGeom prst="rect">
            <a:avLst/>
          </a:prstGeom>
        </p:spPr>
      </p:pic>
    </p:spTree>
    <p:extLst>
      <p:ext uri="{BB962C8B-B14F-4D97-AF65-F5344CB8AC3E}">
        <p14:creationId xmlns:p14="http://schemas.microsoft.com/office/powerpoint/2010/main" val="3436549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137036"/>
            <a:ext cx="6302107" cy="3180411"/>
          </a:xfrm>
          <a:prstGeom prst="rect">
            <a:avLst/>
          </a:prstGeom>
        </p:spPr>
      </p:pic>
      <p:sp>
        <p:nvSpPr>
          <p:cNvPr id="2" name="Title 1"/>
          <p:cNvSpPr>
            <a:spLocks noGrp="1"/>
          </p:cNvSpPr>
          <p:nvPr>
            <p:ph type="title"/>
          </p:nvPr>
        </p:nvSpPr>
        <p:spPr/>
        <p:txBody>
          <a:bodyPr>
            <a:normAutofit/>
          </a:bodyPr>
          <a:lstStyle/>
          <a:p>
            <a:r>
              <a:rPr lang="en-US" dirty="0" smtClean="0">
                <a:solidFill>
                  <a:schemeClr val="accent4">
                    <a:lumMod val="50000"/>
                  </a:schemeClr>
                </a:solidFill>
                <a:latin typeface="Powderfinger Type" charset="0"/>
                <a:ea typeface="Powderfinger Type" charset="0"/>
                <a:cs typeface="Powderfinger Type" charset="0"/>
              </a:rPr>
              <a:t>What do the RFC’s say?</a:t>
            </a:r>
            <a:endParaRPr lang="en-US" dirty="0">
              <a:solidFill>
                <a:schemeClr val="accent4">
                  <a:lumMod val="50000"/>
                </a:schemeClr>
              </a:solidFill>
              <a:latin typeface="Powderfinger Type" charset="0"/>
              <a:ea typeface="Powderfinger Type" charset="0"/>
              <a:cs typeface="Powderfinger Type"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944" y="1584086"/>
            <a:ext cx="7297088" cy="2828776"/>
          </a:xfrm>
          <a:prstGeom prst="rect">
            <a:avLst/>
          </a:prstGeom>
        </p:spPr>
      </p:pic>
      <p:sp>
        <p:nvSpPr>
          <p:cNvPr id="5" name="Rectangle 4"/>
          <p:cNvSpPr/>
          <p:nvPr/>
        </p:nvSpPr>
        <p:spPr>
          <a:xfrm>
            <a:off x="524786" y="1041621"/>
            <a:ext cx="8386418" cy="3388028"/>
          </a:xfrm>
          <a:prstGeom prst="rect">
            <a:avLst/>
          </a:prstGeom>
          <a:solidFill>
            <a:srgbClr val="FFFFFF">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3112"/>
          <a:stretch/>
        </p:blipFill>
        <p:spPr>
          <a:xfrm>
            <a:off x="1677724" y="2613690"/>
            <a:ext cx="7233479" cy="1433524"/>
          </a:xfrm>
          <a:prstGeom prst="rect">
            <a:avLst/>
          </a:prstGeom>
        </p:spPr>
      </p:pic>
      <p:sp>
        <p:nvSpPr>
          <p:cNvPr id="7" name="Freeform 6"/>
          <p:cNvSpPr/>
          <p:nvPr/>
        </p:nvSpPr>
        <p:spPr>
          <a:xfrm>
            <a:off x="4434619" y="4059583"/>
            <a:ext cx="4341413" cy="71562"/>
          </a:xfrm>
          <a:custGeom>
            <a:avLst/>
            <a:gdLst>
              <a:gd name="connsiteX0" fmla="*/ 0 w 4341413"/>
              <a:gd name="connsiteY0" fmla="*/ 0 h 71562"/>
              <a:gd name="connsiteX1" fmla="*/ 588397 w 4341413"/>
              <a:gd name="connsiteY1" fmla="*/ 15903 h 71562"/>
              <a:gd name="connsiteX2" fmla="*/ 1598213 w 4341413"/>
              <a:gd name="connsiteY2" fmla="*/ 47708 h 71562"/>
              <a:gd name="connsiteX3" fmla="*/ 3069204 w 4341413"/>
              <a:gd name="connsiteY3" fmla="*/ 71562 h 71562"/>
              <a:gd name="connsiteX4" fmla="*/ 4341413 w 4341413"/>
              <a:gd name="connsiteY4" fmla="*/ 31805 h 71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1413" h="71562">
                <a:moveTo>
                  <a:pt x="0" y="0"/>
                </a:moveTo>
                <a:lnTo>
                  <a:pt x="588397" y="15903"/>
                </a:lnTo>
                <a:lnTo>
                  <a:pt x="1598213" y="47708"/>
                </a:lnTo>
                <a:lnTo>
                  <a:pt x="3069204" y="71562"/>
                </a:lnTo>
                <a:cubicBezTo>
                  <a:pt x="3526404" y="68912"/>
                  <a:pt x="4341413" y="31805"/>
                  <a:pt x="4341413" y="3180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0000"/>
              </a:solidFill>
            </a:endParaRPr>
          </a:p>
        </p:txBody>
      </p:sp>
    </p:spTree>
    <p:extLst>
      <p:ext uri="{BB962C8B-B14F-4D97-AF65-F5344CB8AC3E}">
        <p14:creationId xmlns:p14="http://schemas.microsoft.com/office/powerpoint/2010/main" val="12257893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137036"/>
            <a:ext cx="6302107" cy="3180411"/>
          </a:xfrm>
          <a:prstGeom prst="rect">
            <a:avLst/>
          </a:prstGeom>
        </p:spPr>
      </p:pic>
      <p:sp>
        <p:nvSpPr>
          <p:cNvPr id="2" name="Title 1"/>
          <p:cNvSpPr>
            <a:spLocks noGrp="1"/>
          </p:cNvSpPr>
          <p:nvPr>
            <p:ph type="title"/>
          </p:nvPr>
        </p:nvSpPr>
        <p:spPr/>
        <p:txBody>
          <a:bodyPr>
            <a:normAutofit/>
          </a:bodyPr>
          <a:lstStyle/>
          <a:p>
            <a:r>
              <a:rPr lang="en-US" dirty="0" smtClean="0">
                <a:solidFill>
                  <a:schemeClr val="accent4">
                    <a:lumMod val="50000"/>
                  </a:schemeClr>
                </a:solidFill>
                <a:latin typeface="Powderfinger Type" charset="0"/>
                <a:ea typeface="Powderfinger Type" charset="0"/>
                <a:cs typeface="Powderfinger Type" charset="0"/>
              </a:rPr>
              <a:t>What do the RFC’s say?</a:t>
            </a:r>
            <a:endParaRPr lang="en-US" dirty="0">
              <a:solidFill>
                <a:schemeClr val="accent4">
                  <a:lumMod val="50000"/>
                </a:schemeClr>
              </a:solidFill>
              <a:latin typeface="Powderfinger Type" charset="0"/>
              <a:ea typeface="Powderfinger Type" charset="0"/>
              <a:cs typeface="Powderfinger Type"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944" y="1584086"/>
            <a:ext cx="7297088" cy="2828776"/>
          </a:xfrm>
          <a:prstGeom prst="rect">
            <a:avLst/>
          </a:prstGeom>
        </p:spPr>
      </p:pic>
      <p:sp>
        <p:nvSpPr>
          <p:cNvPr id="5" name="Rectangle 4"/>
          <p:cNvSpPr/>
          <p:nvPr/>
        </p:nvSpPr>
        <p:spPr>
          <a:xfrm>
            <a:off x="524786" y="1041621"/>
            <a:ext cx="8386418" cy="3388028"/>
          </a:xfrm>
          <a:prstGeom prst="rect">
            <a:avLst/>
          </a:prstGeom>
          <a:solidFill>
            <a:srgbClr val="FFFFFF">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3112"/>
          <a:stretch/>
        </p:blipFill>
        <p:spPr>
          <a:xfrm>
            <a:off x="1088004" y="2496820"/>
            <a:ext cx="7823200" cy="1550394"/>
          </a:xfrm>
          <a:prstGeom prst="rect">
            <a:avLst/>
          </a:prstGeom>
        </p:spPr>
      </p:pic>
      <p:sp>
        <p:nvSpPr>
          <p:cNvPr id="7" name="Freeform 6"/>
          <p:cNvSpPr/>
          <p:nvPr/>
        </p:nvSpPr>
        <p:spPr>
          <a:xfrm>
            <a:off x="4166483" y="4079019"/>
            <a:ext cx="4341413" cy="71562"/>
          </a:xfrm>
          <a:custGeom>
            <a:avLst/>
            <a:gdLst>
              <a:gd name="connsiteX0" fmla="*/ 0 w 4341413"/>
              <a:gd name="connsiteY0" fmla="*/ 0 h 71562"/>
              <a:gd name="connsiteX1" fmla="*/ 588397 w 4341413"/>
              <a:gd name="connsiteY1" fmla="*/ 15903 h 71562"/>
              <a:gd name="connsiteX2" fmla="*/ 1598213 w 4341413"/>
              <a:gd name="connsiteY2" fmla="*/ 47708 h 71562"/>
              <a:gd name="connsiteX3" fmla="*/ 3069204 w 4341413"/>
              <a:gd name="connsiteY3" fmla="*/ 71562 h 71562"/>
              <a:gd name="connsiteX4" fmla="*/ 4341413 w 4341413"/>
              <a:gd name="connsiteY4" fmla="*/ 31805 h 71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1413" h="71562">
                <a:moveTo>
                  <a:pt x="0" y="0"/>
                </a:moveTo>
                <a:lnTo>
                  <a:pt x="588397" y="15903"/>
                </a:lnTo>
                <a:lnTo>
                  <a:pt x="1598213" y="47708"/>
                </a:lnTo>
                <a:lnTo>
                  <a:pt x="3069204" y="71562"/>
                </a:lnTo>
                <a:cubicBezTo>
                  <a:pt x="3526404" y="68912"/>
                  <a:pt x="4341413" y="31805"/>
                  <a:pt x="4341413" y="3180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0000"/>
              </a:solidFill>
            </a:endParaRPr>
          </a:p>
        </p:txBody>
      </p:sp>
      <p:sp>
        <p:nvSpPr>
          <p:cNvPr id="8" name="TextBox 7"/>
          <p:cNvSpPr txBox="1"/>
          <p:nvPr/>
        </p:nvSpPr>
        <p:spPr>
          <a:xfrm rot="21015604">
            <a:off x="1637970" y="2427700"/>
            <a:ext cx="6591631" cy="1754326"/>
          </a:xfrm>
          <a:prstGeom prst="rect">
            <a:avLst/>
          </a:prstGeom>
          <a:solidFill>
            <a:srgbClr val="FFFFFF"/>
          </a:solidFill>
        </p:spPr>
        <p:txBody>
          <a:bodyPr wrap="square" rtlCol="0">
            <a:spAutoFit/>
          </a:bodyPr>
          <a:lstStyle/>
          <a:p>
            <a:r>
              <a:rPr lang="en-AU" dirty="0" smtClean="0">
                <a:latin typeface="AhnbergHand" charset="0"/>
                <a:ea typeface="AhnbergHand" charset="0"/>
                <a:cs typeface="AhnbergHand" charset="0"/>
              </a:rPr>
              <a:t>This BCP is saying that using EDNS(0) in the DNS to signal the capability of accepting large fragmented DNS responses was unwise, and if </a:t>
            </a:r>
            <a:r>
              <a:rPr lang="en-AU" dirty="0" smtClean="0">
                <a:latin typeface="AhnbergHand" charset="0"/>
                <a:ea typeface="AhnbergHand" charset="0"/>
                <a:cs typeface="AhnbergHand" charset="0"/>
              </a:rPr>
              <a:t>a </a:t>
            </a:r>
            <a:r>
              <a:rPr lang="en-AU" dirty="0" smtClean="0">
                <a:latin typeface="AhnbergHand" charset="0"/>
                <a:ea typeface="AhnbergHand" charset="0"/>
                <a:cs typeface="AhnbergHand" charset="0"/>
              </a:rPr>
              <a:t>host/application</a:t>
            </a:r>
            <a:r>
              <a:rPr lang="en-AU" dirty="0" smtClean="0">
                <a:latin typeface="AhnbergHand" charset="0"/>
                <a:ea typeface="AhnbergHand" charset="0"/>
                <a:cs typeface="AhnbergHand" charset="0"/>
              </a:rPr>
              <a:t> does </a:t>
            </a:r>
            <a:r>
              <a:rPr lang="en-AU" dirty="0" smtClean="0">
                <a:latin typeface="AhnbergHand" charset="0"/>
                <a:ea typeface="AhnbergHand" charset="0"/>
                <a:cs typeface="AhnbergHand" charset="0"/>
              </a:rPr>
              <a:t>know the path MTU, </a:t>
            </a:r>
            <a:r>
              <a:rPr lang="en-AU" dirty="0" smtClean="0">
                <a:latin typeface="AhnbergHand" charset="0"/>
                <a:ea typeface="AhnbergHand" charset="0"/>
                <a:cs typeface="AhnbergHand" charset="0"/>
              </a:rPr>
              <a:t>it should </a:t>
            </a:r>
            <a:r>
              <a:rPr lang="en-AU" dirty="0" smtClean="0">
                <a:latin typeface="AhnbergHand" charset="0"/>
                <a:ea typeface="AhnbergHand" charset="0"/>
                <a:cs typeface="AhnbergHand" charset="0"/>
              </a:rPr>
              <a:t>truncate at </a:t>
            </a:r>
            <a:r>
              <a:rPr lang="en-AU" dirty="0" smtClean="0">
                <a:latin typeface="AhnbergHand" charset="0"/>
                <a:ea typeface="AhnbergHand" charset="0"/>
                <a:cs typeface="AhnbergHand" charset="0"/>
              </a:rPr>
              <a:t>UDP at 1280 </a:t>
            </a:r>
            <a:r>
              <a:rPr lang="en-AU" dirty="0" smtClean="0">
                <a:latin typeface="AhnbergHand" charset="0"/>
                <a:ea typeface="AhnbergHand" charset="0"/>
                <a:cs typeface="AhnbergHand" charset="0"/>
              </a:rPr>
              <a:t>octets (and IPv4 should truncate at 512 </a:t>
            </a:r>
            <a:r>
              <a:rPr lang="en-AU" dirty="0" smtClean="0">
                <a:latin typeface="AhnbergHand" charset="0"/>
                <a:ea typeface="AhnbergHand" charset="0"/>
                <a:cs typeface="AhnbergHand" charset="0"/>
              </a:rPr>
              <a:t>octets!)</a:t>
            </a:r>
            <a:endParaRPr lang="en-AU" dirty="0">
              <a:latin typeface="AhnbergHand" charset="0"/>
              <a:ea typeface="AhnbergHand" charset="0"/>
              <a:cs typeface="AhnbergHand" charset="0"/>
            </a:endParaRPr>
          </a:p>
        </p:txBody>
      </p:sp>
    </p:spTree>
    <p:extLst>
      <p:ext uri="{BB962C8B-B14F-4D97-AF65-F5344CB8AC3E}">
        <p14:creationId xmlns:p14="http://schemas.microsoft.com/office/powerpoint/2010/main" val="4460819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50000"/>
                  </a:schemeClr>
                </a:solidFill>
                <a:latin typeface="Powderfinger Type" charset="0"/>
                <a:ea typeface="Powderfinger Type" charset="0"/>
                <a:cs typeface="Powderfinger Type" charset="0"/>
              </a:rPr>
              <a:t>But would that be enough?</a:t>
            </a:r>
            <a:endParaRPr lang="en-US" dirty="0">
              <a:solidFill>
                <a:schemeClr val="accent4">
                  <a:lumMod val="50000"/>
                </a:schemeClr>
              </a:solidFill>
            </a:endParaRPr>
          </a:p>
        </p:txBody>
      </p:sp>
      <p:sp>
        <p:nvSpPr>
          <p:cNvPr id="3" name="Content Placeholder 2"/>
          <p:cNvSpPr>
            <a:spLocks noGrp="1"/>
          </p:cNvSpPr>
          <p:nvPr>
            <p:ph idx="1"/>
          </p:nvPr>
        </p:nvSpPr>
        <p:spPr/>
        <p:txBody>
          <a:bodyPr>
            <a:normAutofit/>
          </a:bodyPr>
          <a:lstStyle/>
          <a:p>
            <a:pPr defTabSz="914400">
              <a:lnSpc>
                <a:spcPct val="100000"/>
              </a:lnSpc>
              <a:spcBef>
                <a:spcPts val="0"/>
              </a:spcBef>
            </a:pPr>
            <a:r>
              <a:rPr lang="en-US" dirty="0" smtClean="0"/>
              <a:t>Is the root cause problem with the way our IPv6 networks handle Fragmented IPv6 packets?</a:t>
            </a:r>
          </a:p>
          <a:p>
            <a:pPr defTabSz="914400">
              <a:lnSpc>
                <a:spcPct val="100000"/>
              </a:lnSpc>
              <a:spcBef>
                <a:spcPts val="0"/>
              </a:spcBef>
            </a:pPr>
            <a:r>
              <a:rPr lang="en-US" dirty="0" smtClean="0"/>
              <a:t>Or with the way our IPv6 networks handle IPv6 packets with Extension Headers?</a:t>
            </a:r>
          </a:p>
          <a:p>
            <a:pPr defTabSz="914400">
              <a:lnSpc>
                <a:spcPct val="100000"/>
              </a:lnSpc>
              <a:spcBef>
                <a:spcPts val="0"/>
              </a:spcBef>
            </a:pPr>
            <a:endParaRPr lang="en-US" dirty="0"/>
          </a:p>
          <a:p>
            <a:pPr defTabSz="914400">
              <a:lnSpc>
                <a:spcPct val="100000"/>
              </a:lnSpc>
              <a:spcBef>
                <a:spcPts val="0"/>
              </a:spcBef>
            </a:pPr>
            <a:r>
              <a:rPr lang="en-US" dirty="0" smtClean="0"/>
              <a:t>The data presented here suggests that EH drop could be the more significant issue here</a:t>
            </a:r>
          </a:p>
          <a:p>
            <a:pPr defTabSz="914400">
              <a:lnSpc>
                <a:spcPct val="100000"/>
              </a:lnSpc>
              <a:spcBef>
                <a:spcPts val="0"/>
              </a:spcBef>
            </a:pPr>
            <a:r>
              <a:rPr lang="en-US" dirty="0"/>
              <a:t>P</a:t>
            </a:r>
            <a:r>
              <a:rPr lang="en-US" dirty="0" smtClean="0"/>
              <a:t>erhaps we might want to think about advice to host stacks and applications to avoid </a:t>
            </a:r>
            <a:r>
              <a:rPr lang="en-US" dirty="0"/>
              <a:t>EH </a:t>
            </a:r>
            <a:r>
              <a:rPr lang="en-US" dirty="0" smtClean="0"/>
              <a:t>altogether!</a:t>
            </a:r>
          </a:p>
          <a:p>
            <a:pPr defTabSz="914400">
              <a:lnSpc>
                <a:spcPct val="100000"/>
              </a:lnSpc>
              <a:spcBef>
                <a:spcPts val="0"/>
              </a:spcBef>
            </a:pPr>
            <a:endParaRPr lang="en-US" dirty="0"/>
          </a:p>
        </p:txBody>
      </p:sp>
    </p:spTree>
    <p:extLst>
      <p:ext uri="{BB962C8B-B14F-4D97-AF65-F5344CB8AC3E}">
        <p14:creationId xmlns:p14="http://schemas.microsoft.com/office/powerpoint/2010/main" val="1535634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1798" y="2051437"/>
            <a:ext cx="1422184" cy="461665"/>
          </a:xfrm>
          <a:prstGeom prst="rect">
            <a:avLst/>
          </a:prstGeom>
          <a:noFill/>
        </p:spPr>
        <p:txBody>
          <a:bodyPr wrap="none" rtlCol="0">
            <a:spAutoFit/>
          </a:bodyPr>
          <a:lstStyle/>
          <a:p>
            <a:r>
              <a:rPr lang="en-US" sz="2400">
                <a:solidFill>
                  <a:schemeClr val="accent1">
                    <a:lumMod val="75000"/>
                  </a:schemeClr>
                </a:solidFill>
                <a:latin typeface="AhnbergHand" charset="0"/>
                <a:ea typeface="AhnbergHand" charset="0"/>
                <a:cs typeface="AhnbergHand" charset="0"/>
              </a:rPr>
              <a:t>Thanks!</a:t>
            </a:r>
          </a:p>
        </p:txBody>
      </p:sp>
    </p:spTree>
    <p:extLst>
      <p:ext uri="{BB962C8B-B14F-4D97-AF65-F5344CB8AC3E}">
        <p14:creationId xmlns:p14="http://schemas.microsoft.com/office/powerpoint/2010/main" val="1250678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170" y="205363"/>
            <a:ext cx="4211409" cy="600164"/>
          </a:xfrm>
          <a:prstGeom prst="rect">
            <a:avLst/>
          </a:prstGeom>
          <a:noFill/>
        </p:spPr>
        <p:txBody>
          <a:bodyPr wrap="none" rtlCol="0">
            <a:spAutoFit/>
          </a:bodyPr>
          <a:lstStyle/>
          <a:p>
            <a:r>
              <a:rPr lang="en-US" sz="3200" dirty="0">
                <a:solidFill>
                  <a:schemeClr val="accent4">
                    <a:lumMod val="50000"/>
                  </a:schemeClr>
                </a:solidFill>
                <a:latin typeface="Powderfinger Type" charset="0"/>
                <a:ea typeface="Powderfinger Type" charset="0"/>
                <a:cs typeface="Powderfinger Type" charset="0"/>
              </a:rPr>
              <a:t>New </a:t>
            </a:r>
            <a:r>
              <a:rPr lang="en-US" sz="3300" dirty="0">
                <a:solidFill>
                  <a:schemeClr val="accent4">
                    <a:lumMod val="50000"/>
                  </a:schemeClr>
                </a:solidFill>
                <a:latin typeface="Powderfinger Type" charset="0"/>
                <a:ea typeface="Powderfinger Type" charset="0"/>
                <a:cs typeface="Powderfinger Type" charset="0"/>
              </a:rPr>
              <a:t>Dependencies</a:t>
            </a:r>
          </a:p>
        </p:txBody>
      </p:sp>
      <p:sp>
        <p:nvSpPr>
          <p:cNvPr id="3" name="TextBox 2"/>
          <p:cNvSpPr txBox="1"/>
          <p:nvPr/>
        </p:nvSpPr>
        <p:spPr>
          <a:xfrm>
            <a:off x="942077" y="977203"/>
            <a:ext cx="6937665" cy="3000821"/>
          </a:xfrm>
          <a:prstGeom prst="rect">
            <a:avLst/>
          </a:prstGeom>
          <a:noFill/>
        </p:spPr>
        <p:txBody>
          <a:bodyPr wrap="square" rtlCol="0">
            <a:spAutoFit/>
          </a:bodyPr>
          <a:lstStyle/>
          <a:p>
            <a:r>
              <a:rPr lang="en-US" sz="2100" dirty="0">
                <a:ea typeface="AhnbergHand" charset="0"/>
                <a:cs typeface="AhnbergHand" charset="0"/>
              </a:rPr>
              <a:t>For IP fragmentation to work in IPv6 then:</a:t>
            </a:r>
          </a:p>
          <a:p>
            <a:endParaRPr lang="en-US" sz="2100" dirty="0">
              <a:ea typeface="AhnbergHand" charset="0"/>
              <a:cs typeface="AhnbergHand" charset="0"/>
            </a:endParaRPr>
          </a:p>
          <a:p>
            <a:pPr marL="342900" indent="-342900">
              <a:buFont typeface="Arial" charset="0"/>
              <a:buChar char="•"/>
            </a:pPr>
            <a:r>
              <a:rPr lang="en-US" sz="2100" dirty="0" smtClean="0">
                <a:ea typeface="AhnbergHand" charset="0"/>
                <a:cs typeface="AhnbergHand" charset="0"/>
              </a:rPr>
              <a:t>all </a:t>
            </a:r>
            <a:r>
              <a:rPr lang="en-US" sz="2100" dirty="0">
                <a:ea typeface="AhnbergHand" charset="0"/>
                <a:cs typeface="AhnbergHand" charset="0"/>
              </a:rPr>
              <a:t>ICMPv6 messages have to be passed </a:t>
            </a:r>
            <a:r>
              <a:rPr lang="en-US" sz="2100" b="1" dirty="0">
                <a:ea typeface="AhnbergHand" charset="0"/>
                <a:cs typeface="AhnbergHand" charset="0"/>
              </a:rPr>
              <a:t>backwards</a:t>
            </a:r>
            <a:r>
              <a:rPr lang="en-US" sz="2100" dirty="0">
                <a:ea typeface="AhnbergHand" charset="0"/>
                <a:cs typeface="AhnbergHand" charset="0"/>
              </a:rPr>
              <a:t> from </a:t>
            </a:r>
            <a:r>
              <a:rPr lang="en-US" sz="2100" dirty="0" smtClean="0">
                <a:ea typeface="AhnbergHand" charset="0"/>
                <a:cs typeface="AhnbergHand" charset="0"/>
              </a:rPr>
              <a:t>the interior of </a:t>
            </a:r>
            <a:r>
              <a:rPr lang="en-US" sz="2100" dirty="0">
                <a:ea typeface="AhnbergHand" charset="0"/>
                <a:cs typeface="AhnbergHand" charset="0"/>
              </a:rPr>
              <a:t>the network to the </a:t>
            </a:r>
            <a:r>
              <a:rPr lang="en-US" sz="2100" dirty="0" smtClean="0">
                <a:ea typeface="AhnbergHand" charset="0"/>
                <a:cs typeface="AhnbergHand" charset="0"/>
              </a:rPr>
              <a:t>sender</a:t>
            </a:r>
          </a:p>
          <a:p>
            <a:pPr marL="342900" indent="-342900">
              <a:buFont typeface="Arial" charset="0"/>
              <a:buChar char="•"/>
            </a:pPr>
            <a:endParaRPr lang="en-US" sz="2100" dirty="0">
              <a:ea typeface="AhnbergHand" charset="0"/>
              <a:cs typeface="AhnbergHand" charset="0"/>
            </a:endParaRPr>
          </a:p>
          <a:p>
            <a:r>
              <a:rPr lang="en-US" sz="2100" dirty="0" smtClean="0">
                <a:ea typeface="AhnbergHand" charset="0"/>
                <a:cs typeface="AhnbergHand" charset="0"/>
              </a:rPr>
              <a:t>and</a:t>
            </a:r>
            <a:endParaRPr lang="en-US" sz="2100" dirty="0">
              <a:ea typeface="AhnbergHand" charset="0"/>
              <a:cs typeface="AhnbergHand" charset="0"/>
            </a:endParaRPr>
          </a:p>
          <a:p>
            <a:pPr marL="342900" indent="-342900">
              <a:buFont typeface="Arial" charset="0"/>
              <a:buChar char="•"/>
            </a:pPr>
            <a:endParaRPr lang="en-US" sz="2100" dirty="0">
              <a:ea typeface="AhnbergHand" charset="0"/>
              <a:cs typeface="AhnbergHand" charset="0"/>
            </a:endParaRPr>
          </a:p>
          <a:p>
            <a:pPr marL="342900" indent="-342900">
              <a:buFont typeface="Arial" charset="0"/>
              <a:buChar char="•"/>
            </a:pPr>
            <a:r>
              <a:rPr lang="en-US" sz="2100" dirty="0" smtClean="0">
                <a:ea typeface="AhnbergHand" charset="0"/>
                <a:cs typeface="AhnbergHand" charset="0"/>
              </a:rPr>
              <a:t>IPv6 </a:t>
            </a:r>
            <a:r>
              <a:rPr lang="en-US" sz="2100" dirty="0">
                <a:ea typeface="AhnbergHand" charset="0"/>
                <a:cs typeface="AhnbergHand" charset="0"/>
              </a:rPr>
              <a:t>packets containing a IPv6 Fragmentation </a:t>
            </a:r>
            <a:r>
              <a:rPr lang="en-US" sz="2100" dirty="0" smtClean="0">
                <a:ea typeface="AhnbergHand" charset="0"/>
                <a:cs typeface="AhnbergHand" charset="0"/>
              </a:rPr>
              <a:t>Extension </a:t>
            </a:r>
            <a:r>
              <a:rPr lang="en-US" sz="2100" dirty="0">
                <a:ea typeface="AhnbergHand" charset="0"/>
                <a:cs typeface="AhnbergHand" charset="0"/>
              </a:rPr>
              <a:t>header should </a:t>
            </a:r>
            <a:r>
              <a:rPr lang="en-US" sz="2100" b="1" dirty="0">
                <a:ea typeface="AhnbergHand" charset="0"/>
                <a:cs typeface="AhnbergHand" charset="0"/>
              </a:rPr>
              <a:t>not</a:t>
            </a:r>
            <a:r>
              <a:rPr lang="en-US" sz="2100" dirty="0">
                <a:ea typeface="AhnbergHand" charset="0"/>
                <a:cs typeface="AhnbergHand" charset="0"/>
              </a:rPr>
              <a:t> be dropped</a:t>
            </a:r>
          </a:p>
        </p:txBody>
      </p:sp>
    </p:spTree>
    <p:extLst>
      <p:ext uri="{BB962C8B-B14F-4D97-AF65-F5344CB8AC3E}">
        <p14:creationId xmlns:p14="http://schemas.microsoft.com/office/powerpoint/2010/main" val="378559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169" y="205363"/>
            <a:ext cx="4996881" cy="600164"/>
          </a:xfrm>
          <a:prstGeom prst="rect">
            <a:avLst/>
          </a:prstGeom>
          <a:noFill/>
        </p:spPr>
        <p:txBody>
          <a:bodyPr wrap="none" rtlCol="0">
            <a:spAutoFit/>
          </a:bodyPr>
          <a:lstStyle/>
          <a:p>
            <a:r>
              <a:rPr lang="en-US" sz="3300" dirty="0" smtClean="0">
                <a:solidFill>
                  <a:schemeClr val="accent4">
                    <a:lumMod val="50000"/>
                  </a:schemeClr>
                </a:solidFill>
                <a:latin typeface="Powderfinger Type" charset="0"/>
                <a:ea typeface="Powderfinger Type" charset="0"/>
                <a:cs typeface="Powderfinger Type" charset="0"/>
              </a:rPr>
              <a:t>ICMPv6 PTB handling</a:t>
            </a:r>
            <a:endParaRPr lang="en-US" sz="3300" dirty="0">
              <a:solidFill>
                <a:schemeClr val="accent4">
                  <a:lumMod val="50000"/>
                </a:schemeClr>
              </a:solidFill>
              <a:latin typeface="Powderfinger Type" charset="0"/>
              <a:ea typeface="Powderfinger Type" charset="0"/>
              <a:cs typeface="Powderfinger Type" charset="0"/>
            </a:endParaRPr>
          </a:p>
        </p:txBody>
      </p:sp>
      <p:sp>
        <p:nvSpPr>
          <p:cNvPr id="3" name="TextBox 2"/>
          <p:cNvSpPr txBox="1"/>
          <p:nvPr/>
        </p:nvSpPr>
        <p:spPr>
          <a:xfrm>
            <a:off x="723569" y="927240"/>
            <a:ext cx="8006963" cy="3647152"/>
          </a:xfrm>
          <a:prstGeom prst="rect">
            <a:avLst/>
          </a:prstGeom>
          <a:noFill/>
        </p:spPr>
        <p:txBody>
          <a:bodyPr wrap="square" rtlCol="0">
            <a:spAutoFit/>
          </a:bodyPr>
          <a:lstStyle/>
          <a:p>
            <a:r>
              <a:rPr lang="en-US" sz="2100" dirty="0">
                <a:ea typeface="AhnbergHand" charset="0"/>
                <a:cs typeface="AhnbergHand" charset="0"/>
              </a:rPr>
              <a:t>Only the sending host now has control of </a:t>
            </a:r>
            <a:r>
              <a:rPr lang="en-US" sz="2100" dirty="0" smtClean="0">
                <a:ea typeface="AhnbergHand" charset="0"/>
                <a:cs typeface="AhnbergHand" charset="0"/>
              </a:rPr>
              <a:t>fragmentation</a:t>
            </a:r>
            <a:endParaRPr lang="en-US" sz="2100" dirty="0">
              <a:ea typeface="AhnbergHand" charset="0"/>
              <a:cs typeface="AhnbergHand" charset="0"/>
            </a:endParaRPr>
          </a:p>
          <a:p>
            <a:endParaRPr lang="en-US" sz="2100" dirty="0">
              <a:ea typeface="AhnbergHand" charset="0"/>
              <a:cs typeface="AhnbergHand" charset="0"/>
            </a:endParaRPr>
          </a:p>
          <a:p>
            <a:r>
              <a:rPr lang="en-US" sz="2100" dirty="0">
                <a:ea typeface="AhnbergHand" charset="0"/>
                <a:cs typeface="AhnbergHand" charset="0"/>
              </a:rPr>
              <a:t>A received ICMPv6 message needs to alter the sender’s state to that destination</a:t>
            </a:r>
            <a:r>
              <a:rPr lang="en-US" sz="2100" dirty="0" smtClean="0">
                <a:ea typeface="AhnbergHand" charset="0"/>
                <a:cs typeface="AhnbergHand" charset="0"/>
              </a:rPr>
              <a:t>:</a:t>
            </a:r>
          </a:p>
          <a:p>
            <a:endParaRPr lang="en-US" sz="2100" dirty="0" smtClean="0">
              <a:ea typeface="AhnbergHand" charset="0"/>
              <a:cs typeface="AhnbergHand" charset="0"/>
            </a:endParaRPr>
          </a:p>
          <a:p>
            <a:pPr lvl="1"/>
            <a:r>
              <a:rPr lang="en-US" sz="2100" dirty="0" smtClean="0">
                <a:ea typeface="AhnbergHand" charset="0"/>
                <a:cs typeface="AhnbergHand" charset="0"/>
              </a:rPr>
              <a:t>For </a:t>
            </a:r>
            <a:r>
              <a:rPr lang="en-US" sz="2100" dirty="0">
                <a:ea typeface="AhnbergHand" charset="0"/>
                <a:cs typeface="AhnbergHand" charset="0"/>
              </a:rPr>
              <a:t>TCP, if the ICMP payload contains the TCP header, then you can pass this to the TCP control block. TCP can alter the session MSS and resend the dropped data, or you can just alter the local per-destination MSS and hope that TCP will be prompted to resend</a:t>
            </a:r>
          </a:p>
          <a:p>
            <a:endParaRPr lang="en-US" sz="2100" dirty="0">
              <a:ea typeface="AhnbergHand" charset="0"/>
              <a:cs typeface="AhnbergHand" charset="0"/>
            </a:endParaRPr>
          </a:p>
          <a:p>
            <a:endParaRPr lang="en-US" sz="2100" dirty="0">
              <a:ea typeface="AhnbergHand" charset="0"/>
              <a:cs typeface="AhnbergHand" charset="0"/>
            </a:endParaRPr>
          </a:p>
        </p:txBody>
      </p:sp>
    </p:spTree>
    <p:extLst>
      <p:ext uri="{BB962C8B-B14F-4D97-AF65-F5344CB8AC3E}">
        <p14:creationId xmlns:p14="http://schemas.microsoft.com/office/powerpoint/2010/main" val="1597794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169" y="205363"/>
            <a:ext cx="4996881" cy="600164"/>
          </a:xfrm>
          <a:prstGeom prst="rect">
            <a:avLst/>
          </a:prstGeom>
          <a:noFill/>
        </p:spPr>
        <p:txBody>
          <a:bodyPr wrap="none" rtlCol="0">
            <a:spAutoFit/>
          </a:bodyPr>
          <a:lstStyle/>
          <a:p>
            <a:r>
              <a:rPr lang="en-US" sz="3300" dirty="0" smtClean="0">
                <a:solidFill>
                  <a:schemeClr val="accent4">
                    <a:lumMod val="50000"/>
                  </a:schemeClr>
                </a:solidFill>
                <a:latin typeface="Powderfinger Type" charset="0"/>
                <a:ea typeface="Powderfinger Type" charset="0"/>
                <a:cs typeface="Powderfinger Type" charset="0"/>
              </a:rPr>
              <a:t>ICMPv6 PTB handling</a:t>
            </a:r>
            <a:endParaRPr lang="en-US" sz="3300" dirty="0">
              <a:solidFill>
                <a:schemeClr val="accent4">
                  <a:lumMod val="50000"/>
                </a:schemeClr>
              </a:solidFill>
              <a:latin typeface="Powderfinger Type" charset="0"/>
              <a:ea typeface="Powderfinger Type" charset="0"/>
              <a:cs typeface="Powderfinger Type" charset="0"/>
            </a:endParaRPr>
          </a:p>
        </p:txBody>
      </p:sp>
      <p:sp>
        <p:nvSpPr>
          <p:cNvPr id="3" name="TextBox 2"/>
          <p:cNvSpPr txBox="1"/>
          <p:nvPr/>
        </p:nvSpPr>
        <p:spPr>
          <a:xfrm>
            <a:off x="723569" y="927240"/>
            <a:ext cx="8006963" cy="2354491"/>
          </a:xfrm>
          <a:prstGeom prst="rect">
            <a:avLst/>
          </a:prstGeom>
          <a:noFill/>
        </p:spPr>
        <p:txBody>
          <a:bodyPr wrap="square" rtlCol="0">
            <a:spAutoFit/>
          </a:bodyPr>
          <a:lstStyle/>
          <a:p>
            <a:r>
              <a:rPr lang="en-US" sz="2100" dirty="0">
                <a:ea typeface="AhnbergHand" charset="0"/>
                <a:cs typeface="AhnbergHand" charset="0"/>
              </a:rPr>
              <a:t>Only the sending host now has control of </a:t>
            </a:r>
            <a:r>
              <a:rPr lang="en-US" sz="2100" dirty="0" smtClean="0">
                <a:ea typeface="AhnbergHand" charset="0"/>
                <a:cs typeface="AhnbergHand" charset="0"/>
              </a:rPr>
              <a:t>fragmentation</a:t>
            </a:r>
            <a:endParaRPr lang="en-US" sz="2100" dirty="0">
              <a:ea typeface="AhnbergHand" charset="0"/>
              <a:cs typeface="AhnbergHand" charset="0"/>
            </a:endParaRPr>
          </a:p>
          <a:p>
            <a:endParaRPr lang="en-US" sz="2100" dirty="0">
              <a:ea typeface="AhnbergHand" charset="0"/>
              <a:cs typeface="AhnbergHand" charset="0"/>
            </a:endParaRPr>
          </a:p>
          <a:p>
            <a:r>
              <a:rPr lang="en-US" sz="2100" dirty="0">
                <a:ea typeface="AhnbergHand" charset="0"/>
                <a:cs typeface="AhnbergHand" charset="0"/>
              </a:rPr>
              <a:t>A received ICMPv6 message needs to alter the sender’s state to that destination</a:t>
            </a:r>
            <a:r>
              <a:rPr lang="en-US" sz="2100" dirty="0" smtClean="0">
                <a:ea typeface="AhnbergHand" charset="0"/>
                <a:cs typeface="AhnbergHand" charset="0"/>
              </a:rPr>
              <a:t>:</a:t>
            </a:r>
            <a:endParaRPr lang="en-US" sz="2100" dirty="0">
              <a:ea typeface="AhnbergHand" charset="0"/>
              <a:cs typeface="AhnbergHand" charset="0"/>
            </a:endParaRPr>
          </a:p>
          <a:p>
            <a:endParaRPr lang="en-US" sz="2100" dirty="0">
              <a:ea typeface="AhnbergHand" charset="0"/>
              <a:cs typeface="AhnbergHand" charset="0"/>
            </a:endParaRPr>
          </a:p>
          <a:p>
            <a:pPr lvl="1"/>
            <a:r>
              <a:rPr lang="en-US" sz="2100" dirty="0">
                <a:ea typeface="AhnbergHand" charset="0"/>
                <a:cs typeface="AhnbergHand" charset="0"/>
              </a:rPr>
              <a:t>For UDP </a:t>
            </a:r>
            <a:r>
              <a:rPr lang="mr-IN" sz="2100" dirty="0">
                <a:ea typeface="AhnbergHand" charset="0"/>
                <a:cs typeface="AhnbergHand" charset="0"/>
              </a:rPr>
              <a:t>–</a:t>
            </a:r>
            <a:r>
              <a:rPr lang="en-US" sz="2100" dirty="0">
                <a:ea typeface="AhnbergHand" charset="0"/>
                <a:cs typeface="AhnbergHand" charset="0"/>
              </a:rPr>
              <a:t> um, err, um well</a:t>
            </a:r>
          </a:p>
          <a:p>
            <a:endParaRPr lang="en-US" sz="2100" dirty="0">
              <a:ea typeface="AhnbergHand" charset="0"/>
              <a:cs typeface="AhnbergHand" charset="0"/>
            </a:endParaRPr>
          </a:p>
        </p:txBody>
      </p:sp>
    </p:spTree>
    <p:extLst>
      <p:ext uri="{BB962C8B-B14F-4D97-AF65-F5344CB8AC3E}">
        <p14:creationId xmlns:p14="http://schemas.microsoft.com/office/powerpoint/2010/main" val="212132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169" y="205363"/>
            <a:ext cx="4996881" cy="600164"/>
          </a:xfrm>
          <a:prstGeom prst="rect">
            <a:avLst/>
          </a:prstGeom>
          <a:noFill/>
        </p:spPr>
        <p:txBody>
          <a:bodyPr wrap="none" rtlCol="0">
            <a:spAutoFit/>
          </a:bodyPr>
          <a:lstStyle/>
          <a:p>
            <a:r>
              <a:rPr lang="en-US" sz="3300" dirty="0" smtClean="0">
                <a:solidFill>
                  <a:schemeClr val="accent4">
                    <a:lumMod val="50000"/>
                  </a:schemeClr>
                </a:solidFill>
                <a:latin typeface="Powderfinger Type" charset="0"/>
                <a:ea typeface="Powderfinger Type" charset="0"/>
                <a:cs typeface="Powderfinger Type" charset="0"/>
              </a:rPr>
              <a:t>ICMPv6 PTB handling</a:t>
            </a:r>
            <a:endParaRPr lang="en-US" sz="3300" dirty="0">
              <a:solidFill>
                <a:schemeClr val="accent4">
                  <a:lumMod val="50000"/>
                </a:schemeClr>
              </a:solidFill>
              <a:latin typeface="Powderfinger Type" charset="0"/>
              <a:ea typeface="Powderfinger Type" charset="0"/>
              <a:cs typeface="Powderfinger Type" charset="0"/>
            </a:endParaRPr>
          </a:p>
        </p:txBody>
      </p:sp>
      <p:sp>
        <p:nvSpPr>
          <p:cNvPr id="3" name="TextBox 2"/>
          <p:cNvSpPr txBox="1"/>
          <p:nvPr/>
        </p:nvSpPr>
        <p:spPr>
          <a:xfrm>
            <a:off x="723569" y="927240"/>
            <a:ext cx="8006963" cy="2354491"/>
          </a:xfrm>
          <a:prstGeom prst="rect">
            <a:avLst/>
          </a:prstGeom>
          <a:noFill/>
        </p:spPr>
        <p:txBody>
          <a:bodyPr wrap="square" rtlCol="0">
            <a:spAutoFit/>
          </a:bodyPr>
          <a:lstStyle/>
          <a:p>
            <a:r>
              <a:rPr lang="en-US" sz="2100" dirty="0">
                <a:ea typeface="AhnbergHand" charset="0"/>
                <a:cs typeface="AhnbergHand" charset="0"/>
              </a:rPr>
              <a:t>Only the sending host now has control of </a:t>
            </a:r>
            <a:r>
              <a:rPr lang="en-US" sz="2100" dirty="0" smtClean="0">
                <a:ea typeface="AhnbergHand" charset="0"/>
                <a:cs typeface="AhnbergHand" charset="0"/>
              </a:rPr>
              <a:t>fragmentation</a:t>
            </a:r>
            <a:endParaRPr lang="en-US" sz="2100" dirty="0">
              <a:ea typeface="AhnbergHand" charset="0"/>
              <a:cs typeface="AhnbergHand" charset="0"/>
            </a:endParaRPr>
          </a:p>
          <a:p>
            <a:endParaRPr lang="en-US" sz="2100" dirty="0">
              <a:ea typeface="AhnbergHand" charset="0"/>
              <a:cs typeface="AhnbergHand" charset="0"/>
            </a:endParaRPr>
          </a:p>
          <a:p>
            <a:r>
              <a:rPr lang="en-US" sz="2100" dirty="0">
                <a:ea typeface="AhnbergHand" charset="0"/>
                <a:cs typeface="AhnbergHand" charset="0"/>
              </a:rPr>
              <a:t>A received ICMPv6 message needs to alter the sender’s state to that destination</a:t>
            </a:r>
            <a:r>
              <a:rPr lang="en-US" sz="2100" dirty="0" smtClean="0">
                <a:ea typeface="AhnbergHand" charset="0"/>
                <a:cs typeface="AhnbergHand" charset="0"/>
              </a:rPr>
              <a:t>:</a:t>
            </a:r>
            <a:endParaRPr lang="en-US" sz="2100" dirty="0">
              <a:ea typeface="AhnbergHand" charset="0"/>
              <a:cs typeface="AhnbergHand" charset="0"/>
            </a:endParaRPr>
          </a:p>
          <a:p>
            <a:endParaRPr lang="en-US" sz="2100" dirty="0">
              <a:ea typeface="AhnbergHand" charset="0"/>
              <a:cs typeface="AhnbergHand" charset="0"/>
            </a:endParaRPr>
          </a:p>
          <a:p>
            <a:pPr lvl="1"/>
            <a:r>
              <a:rPr lang="en-US" sz="2100" dirty="0">
                <a:ea typeface="AhnbergHand" charset="0"/>
                <a:cs typeface="AhnbergHand" charset="0"/>
              </a:rPr>
              <a:t>For UDP </a:t>
            </a:r>
            <a:r>
              <a:rPr lang="mr-IN" sz="2100" dirty="0">
                <a:ea typeface="AhnbergHand" charset="0"/>
                <a:cs typeface="AhnbergHand" charset="0"/>
              </a:rPr>
              <a:t>–</a:t>
            </a:r>
            <a:r>
              <a:rPr lang="en-US" sz="2100" dirty="0">
                <a:ea typeface="AhnbergHand" charset="0"/>
                <a:cs typeface="AhnbergHand" charset="0"/>
              </a:rPr>
              <a:t> um, err, um well</a:t>
            </a:r>
          </a:p>
          <a:p>
            <a:endParaRPr lang="en-US" sz="2100" dirty="0">
              <a:ea typeface="AhnbergHand" charset="0"/>
              <a:cs typeface="AhnbergHand" charset="0"/>
            </a:endParaRPr>
          </a:p>
        </p:txBody>
      </p:sp>
      <p:sp>
        <p:nvSpPr>
          <p:cNvPr id="4" name="TextBox 3"/>
          <p:cNvSpPr txBox="1"/>
          <p:nvPr/>
        </p:nvSpPr>
        <p:spPr>
          <a:xfrm>
            <a:off x="1596019" y="3144468"/>
            <a:ext cx="7365101" cy="1954381"/>
          </a:xfrm>
          <a:prstGeom prst="rect">
            <a:avLst/>
          </a:prstGeom>
          <a:noFill/>
        </p:spPr>
        <p:txBody>
          <a:bodyPr wrap="square" rtlCol="0">
            <a:spAutoFit/>
          </a:bodyPr>
          <a:lstStyle/>
          <a:p>
            <a:r>
              <a:rPr lang="en-US" sz="2100" dirty="0">
                <a:ea typeface="AhnbergHand" charset="0"/>
                <a:cs typeface="AhnbergHand" charset="0"/>
              </a:rPr>
              <a:t>Maybe you should store the revised path MTU in a </a:t>
            </a:r>
            <a:r>
              <a:rPr lang="en-US" sz="2100" dirty="0" smtClean="0">
                <a:ea typeface="AhnbergHand" charset="0"/>
                <a:cs typeface="AhnbergHand" charset="0"/>
              </a:rPr>
              <a:t>per-host  </a:t>
            </a:r>
            <a:r>
              <a:rPr lang="en-US" sz="2100" dirty="0">
                <a:ea typeface="AhnbergHand" charset="0"/>
                <a:cs typeface="AhnbergHand" charset="0"/>
              </a:rPr>
              <a:t>forwarding table cache for a while</a:t>
            </a:r>
          </a:p>
          <a:p>
            <a:pPr lvl="1"/>
            <a:endParaRPr lang="en-US" sz="2100" dirty="0">
              <a:ea typeface="AhnbergHand" charset="0"/>
              <a:cs typeface="AhnbergHand" charset="0"/>
            </a:endParaRPr>
          </a:p>
          <a:p>
            <a:r>
              <a:rPr lang="en-US" sz="2100" dirty="0">
                <a:ea typeface="AhnbergHand" charset="0"/>
                <a:cs typeface="AhnbergHand" charset="0"/>
              </a:rPr>
              <a:t>If you ever need to send another UDP packet to this host you can use this cache entry to guide your fragmentation </a:t>
            </a:r>
            <a:r>
              <a:rPr lang="en-US" sz="2100" dirty="0" err="1">
                <a:ea typeface="AhnbergHand" charset="0"/>
                <a:cs typeface="AhnbergHand" charset="0"/>
              </a:rPr>
              <a:t>behaviour</a:t>
            </a:r>
            <a:endParaRPr lang="en-US" sz="2100" dirty="0">
              <a:ea typeface="AhnbergHand" charset="0"/>
              <a:cs typeface="AhnbergHand" charset="0"/>
            </a:endParaRPr>
          </a:p>
          <a:p>
            <a:endParaRPr lang="en-US" sz="1600" dirty="0"/>
          </a:p>
        </p:txBody>
      </p:sp>
    </p:spTree>
    <p:extLst>
      <p:ext uri="{BB962C8B-B14F-4D97-AF65-F5344CB8AC3E}">
        <p14:creationId xmlns:p14="http://schemas.microsoft.com/office/powerpoint/2010/main" val="1763327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649" y="100166"/>
            <a:ext cx="7886700" cy="994172"/>
          </a:xfrm>
        </p:spPr>
        <p:txBody>
          <a:bodyPr/>
          <a:lstStyle/>
          <a:p>
            <a:r>
              <a:rPr lang="en-US" dirty="0" smtClean="0">
                <a:solidFill>
                  <a:schemeClr val="accent4">
                    <a:lumMod val="50000"/>
                  </a:schemeClr>
                </a:solidFill>
                <a:latin typeface="Powderfinger Type" charset="0"/>
                <a:ea typeface="Powderfinger Type" charset="0"/>
                <a:cs typeface="Powderfinger Type" charset="0"/>
              </a:rPr>
              <a:t>ICMPv6 PTB and </a:t>
            </a:r>
            <a:r>
              <a:rPr lang="en-US" dirty="0" err="1" smtClean="0">
                <a:solidFill>
                  <a:schemeClr val="accent4">
                    <a:lumMod val="50000"/>
                  </a:schemeClr>
                </a:solidFill>
                <a:latin typeface="Powderfinger Type" charset="0"/>
                <a:ea typeface="Powderfinger Type" charset="0"/>
                <a:cs typeface="Powderfinger Type" charset="0"/>
              </a:rPr>
              <a:t>Anycast</a:t>
            </a:r>
            <a:endParaRPr lang="en-US" dirty="0">
              <a:solidFill>
                <a:schemeClr val="accent4">
                  <a:lumMod val="50000"/>
                </a:schemeClr>
              </a:solidFill>
              <a:latin typeface="Powderfinger Type" charset="0"/>
              <a:ea typeface="Powderfinger Type" charset="0"/>
              <a:cs typeface="Powderfinger Type" charset="0"/>
            </a:endParaRPr>
          </a:p>
        </p:txBody>
      </p:sp>
      <p:sp>
        <p:nvSpPr>
          <p:cNvPr id="8" name="TextBox 7"/>
          <p:cNvSpPr txBox="1"/>
          <p:nvPr/>
        </p:nvSpPr>
        <p:spPr>
          <a:xfrm>
            <a:off x="1954033" y="2230342"/>
            <a:ext cx="1624163" cy="300082"/>
          </a:xfrm>
          <a:prstGeom prst="rect">
            <a:avLst/>
          </a:prstGeom>
          <a:noFill/>
          <a:ln w="28575">
            <a:solidFill>
              <a:srgbClr val="0070C0"/>
            </a:solidFill>
          </a:ln>
        </p:spPr>
        <p:txBody>
          <a:bodyPr wrap="none" rtlCol="0">
            <a:spAutoFit/>
          </a:bodyPr>
          <a:lstStyle/>
          <a:p>
            <a:r>
              <a:rPr lang="en-US" sz="1350" dirty="0">
                <a:latin typeface="AhnbergHand" charset="0"/>
                <a:ea typeface="AhnbergHand" charset="0"/>
                <a:cs typeface="AhnbergHand" charset="0"/>
              </a:rPr>
              <a:t>Sender Instance</a:t>
            </a:r>
          </a:p>
        </p:txBody>
      </p:sp>
      <p:sp>
        <p:nvSpPr>
          <p:cNvPr id="9" name="TextBox 8"/>
          <p:cNvSpPr txBox="1"/>
          <p:nvPr/>
        </p:nvSpPr>
        <p:spPr>
          <a:xfrm>
            <a:off x="7190961" y="2010687"/>
            <a:ext cx="742511" cy="300082"/>
          </a:xfrm>
          <a:prstGeom prst="rect">
            <a:avLst/>
          </a:prstGeom>
          <a:noFill/>
        </p:spPr>
        <p:txBody>
          <a:bodyPr wrap="none" rtlCol="0">
            <a:spAutoFit/>
          </a:bodyPr>
          <a:lstStyle/>
          <a:p>
            <a:r>
              <a:rPr lang="en-US" sz="1350" dirty="0">
                <a:latin typeface="AhnbergHand" charset="0"/>
                <a:ea typeface="AhnbergHand" charset="0"/>
                <a:cs typeface="AhnbergHand" charset="0"/>
              </a:rPr>
              <a:t>Client</a:t>
            </a:r>
          </a:p>
        </p:txBody>
      </p:sp>
      <p:sp>
        <p:nvSpPr>
          <p:cNvPr id="10" name="TextBox 9"/>
          <p:cNvSpPr txBox="1"/>
          <p:nvPr/>
        </p:nvSpPr>
        <p:spPr>
          <a:xfrm>
            <a:off x="1996771" y="2833647"/>
            <a:ext cx="1141659" cy="230832"/>
          </a:xfrm>
          <a:prstGeom prst="rect">
            <a:avLst/>
          </a:prstGeom>
          <a:noFill/>
          <a:ln>
            <a:solidFill>
              <a:schemeClr val="accent4">
                <a:lumMod val="50000"/>
              </a:schemeClr>
            </a:solidFill>
          </a:ln>
        </p:spPr>
        <p:txBody>
          <a:bodyPr wrap="none" rtlCol="0">
            <a:spAutoFit/>
          </a:bodyPr>
          <a:lstStyle/>
          <a:p>
            <a:r>
              <a:rPr lang="en-US" sz="900">
                <a:solidFill>
                  <a:schemeClr val="bg1">
                    <a:lumMod val="75000"/>
                  </a:schemeClr>
                </a:solidFill>
                <a:latin typeface="AhnbergHand" charset="0"/>
                <a:ea typeface="AhnbergHand" charset="0"/>
                <a:cs typeface="AhnbergHand" charset="0"/>
              </a:rPr>
              <a:t>Sender Instance</a:t>
            </a:r>
            <a:endParaRPr lang="en-US" sz="900" dirty="0">
              <a:solidFill>
                <a:schemeClr val="bg1">
                  <a:lumMod val="75000"/>
                </a:schemeClr>
              </a:solidFill>
              <a:latin typeface="AhnbergHand" charset="0"/>
              <a:ea typeface="AhnbergHand" charset="0"/>
              <a:cs typeface="AhnbergHand" charset="0"/>
            </a:endParaRPr>
          </a:p>
        </p:txBody>
      </p:sp>
      <p:sp>
        <p:nvSpPr>
          <p:cNvPr id="11" name="TextBox 10"/>
          <p:cNvSpPr txBox="1"/>
          <p:nvPr/>
        </p:nvSpPr>
        <p:spPr>
          <a:xfrm>
            <a:off x="1954032" y="1651691"/>
            <a:ext cx="1141659" cy="230832"/>
          </a:xfrm>
          <a:prstGeom prst="rect">
            <a:avLst/>
          </a:prstGeom>
          <a:noFill/>
          <a:ln>
            <a:solidFill>
              <a:schemeClr val="accent4">
                <a:lumMod val="50000"/>
              </a:schemeClr>
            </a:solidFill>
          </a:ln>
        </p:spPr>
        <p:txBody>
          <a:bodyPr wrap="none" rtlCol="0">
            <a:spAutoFit/>
          </a:bodyPr>
          <a:lstStyle/>
          <a:p>
            <a:r>
              <a:rPr lang="en-US" sz="900" dirty="0">
                <a:solidFill>
                  <a:schemeClr val="bg1">
                    <a:lumMod val="75000"/>
                  </a:schemeClr>
                </a:solidFill>
                <a:latin typeface="AhnbergHand" charset="0"/>
                <a:ea typeface="AhnbergHand" charset="0"/>
                <a:cs typeface="AhnbergHand" charset="0"/>
              </a:rPr>
              <a:t>Sender Instance</a:t>
            </a:r>
          </a:p>
        </p:txBody>
      </p:sp>
      <p:sp>
        <p:nvSpPr>
          <p:cNvPr id="12" name="Freeform 11"/>
          <p:cNvSpPr/>
          <p:nvPr/>
        </p:nvSpPr>
        <p:spPr>
          <a:xfrm>
            <a:off x="3570135" y="2251978"/>
            <a:ext cx="3664088" cy="470529"/>
          </a:xfrm>
          <a:custGeom>
            <a:avLst/>
            <a:gdLst>
              <a:gd name="connsiteX0" fmla="*/ 0 w 4885451"/>
              <a:gd name="connsiteY0" fmla="*/ 209691 h 627372"/>
              <a:gd name="connsiteX1" fmla="*/ 826936 w 4885451"/>
              <a:gd name="connsiteY1" fmla="*/ 495938 h 627372"/>
              <a:gd name="connsiteX2" fmla="*/ 1995778 w 4885451"/>
              <a:gd name="connsiteY2" fmla="*/ 623159 h 627372"/>
              <a:gd name="connsiteX3" fmla="*/ 3578087 w 4885451"/>
              <a:gd name="connsiteY3" fmla="*/ 352815 h 627372"/>
              <a:gd name="connsiteX4" fmla="*/ 4794637 w 4885451"/>
              <a:gd name="connsiteY4" fmla="*/ 50665 h 627372"/>
              <a:gd name="connsiteX5" fmla="*/ 4651513 w 4885451"/>
              <a:gd name="connsiteY5" fmla="*/ 2957 h 627372"/>
              <a:gd name="connsiteX6" fmla="*/ 4882101 w 4885451"/>
              <a:gd name="connsiteY6" fmla="*/ 26811 h 627372"/>
              <a:gd name="connsiteX7" fmla="*/ 4794637 w 4885451"/>
              <a:gd name="connsiteY7" fmla="*/ 201740 h 6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5451" h="627372">
                <a:moveTo>
                  <a:pt x="0" y="209691"/>
                </a:moveTo>
                <a:cubicBezTo>
                  <a:pt x="247153" y="318359"/>
                  <a:pt x="494307" y="427027"/>
                  <a:pt x="826936" y="495938"/>
                </a:cubicBezTo>
                <a:cubicBezTo>
                  <a:pt x="1159565" y="564849"/>
                  <a:pt x="1537253" y="647013"/>
                  <a:pt x="1995778" y="623159"/>
                </a:cubicBezTo>
                <a:cubicBezTo>
                  <a:pt x="2454303" y="599305"/>
                  <a:pt x="3111610" y="448231"/>
                  <a:pt x="3578087" y="352815"/>
                </a:cubicBezTo>
                <a:cubicBezTo>
                  <a:pt x="4044564" y="257399"/>
                  <a:pt x="4615733" y="108975"/>
                  <a:pt x="4794637" y="50665"/>
                </a:cubicBezTo>
                <a:cubicBezTo>
                  <a:pt x="4973541" y="-7645"/>
                  <a:pt x="4636936" y="6933"/>
                  <a:pt x="4651513" y="2957"/>
                </a:cubicBezTo>
                <a:cubicBezTo>
                  <a:pt x="4666090" y="-1019"/>
                  <a:pt x="4858247" y="-6320"/>
                  <a:pt x="4882101" y="26811"/>
                </a:cubicBezTo>
                <a:cubicBezTo>
                  <a:pt x="4905955" y="59941"/>
                  <a:pt x="4794637" y="201740"/>
                  <a:pt x="4794637" y="2017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6" name="Group 15"/>
          <p:cNvGrpSpPr/>
          <p:nvPr/>
        </p:nvGrpSpPr>
        <p:grpSpPr>
          <a:xfrm>
            <a:off x="4118773" y="2620967"/>
            <a:ext cx="263824" cy="101540"/>
            <a:chOff x="7022831" y="2107096"/>
            <a:chExt cx="914478" cy="334169"/>
          </a:xfrm>
          <a:solidFill>
            <a:srgbClr val="FF0000"/>
          </a:solidFill>
        </p:grpSpPr>
        <p:sp>
          <p:nvSpPr>
            <p:cNvPr id="13" name="Freeform 12"/>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reeform 14"/>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7" name="Group 16"/>
          <p:cNvGrpSpPr/>
          <p:nvPr/>
        </p:nvGrpSpPr>
        <p:grpSpPr>
          <a:xfrm>
            <a:off x="4762238" y="2684472"/>
            <a:ext cx="263824" cy="101540"/>
            <a:chOff x="7022831" y="2107096"/>
            <a:chExt cx="914478" cy="334169"/>
          </a:xfrm>
          <a:solidFill>
            <a:srgbClr val="FF0000"/>
          </a:solidFill>
        </p:grpSpPr>
        <p:sp>
          <p:nvSpPr>
            <p:cNvPr id="18" name="Freeform 17"/>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18"/>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 name="Group 19"/>
          <p:cNvGrpSpPr/>
          <p:nvPr/>
        </p:nvGrpSpPr>
        <p:grpSpPr>
          <a:xfrm>
            <a:off x="5468247" y="2608854"/>
            <a:ext cx="263824" cy="101540"/>
            <a:chOff x="7022831" y="2107096"/>
            <a:chExt cx="914478" cy="334169"/>
          </a:xfrm>
          <a:solidFill>
            <a:srgbClr val="FF0000"/>
          </a:solidFill>
        </p:grpSpPr>
        <p:sp>
          <p:nvSpPr>
            <p:cNvPr id="21" name="Freeform 20"/>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reeform 21"/>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3" name="Group 22"/>
          <p:cNvGrpSpPr/>
          <p:nvPr/>
        </p:nvGrpSpPr>
        <p:grpSpPr>
          <a:xfrm>
            <a:off x="6165241" y="2487243"/>
            <a:ext cx="263824" cy="101540"/>
            <a:chOff x="7022831" y="2107096"/>
            <a:chExt cx="914478" cy="334169"/>
          </a:xfrm>
        </p:grpSpPr>
        <p:sp>
          <p:nvSpPr>
            <p:cNvPr id="24" name="Freeform 23"/>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Freeform 24"/>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6" name="Group 25"/>
          <p:cNvGrpSpPr/>
          <p:nvPr/>
        </p:nvGrpSpPr>
        <p:grpSpPr>
          <a:xfrm>
            <a:off x="3672786" y="2437591"/>
            <a:ext cx="263824" cy="101540"/>
            <a:chOff x="7022831" y="2107096"/>
            <a:chExt cx="914478" cy="334169"/>
          </a:xfrm>
        </p:grpSpPr>
        <p:sp>
          <p:nvSpPr>
            <p:cNvPr id="27" name="Freeform 26"/>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Freeform 27"/>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9" name="Freeform 28"/>
          <p:cNvSpPr/>
          <p:nvPr/>
        </p:nvSpPr>
        <p:spPr>
          <a:xfrm>
            <a:off x="1718283" y="1195504"/>
            <a:ext cx="2306803" cy="2451739"/>
          </a:xfrm>
          <a:custGeom>
            <a:avLst/>
            <a:gdLst>
              <a:gd name="connsiteX0" fmla="*/ 2485039 w 3075737"/>
              <a:gd name="connsiteY0" fmla="*/ 1093537 h 3268985"/>
              <a:gd name="connsiteX1" fmla="*/ 2564552 w 3075737"/>
              <a:gd name="connsiteY1" fmla="*/ 799339 h 3268985"/>
              <a:gd name="connsiteX2" fmla="*/ 2461185 w 3075737"/>
              <a:gd name="connsiteY2" fmla="*/ 362017 h 3268985"/>
              <a:gd name="connsiteX3" fmla="*/ 2190841 w 3075737"/>
              <a:gd name="connsiteY3" fmla="*/ 465384 h 3268985"/>
              <a:gd name="connsiteX4" fmla="*/ 1960253 w 3075737"/>
              <a:gd name="connsiteY4" fmla="*/ 218894 h 3268985"/>
              <a:gd name="connsiteX5" fmla="*/ 1514980 w 3075737"/>
              <a:gd name="connsiteY5" fmla="*/ 4209 h 3268985"/>
              <a:gd name="connsiteX6" fmla="*/ 974291 w 3075737"/>
              <a:gd name="connsiteY6" fmla="*/ 417676 h 3268985"/>
              <a:gd name="connsiteX7" fmla="*/ 998145 w 3075737"/>
              <a:gd name="connsiteY7" fmla="*/ 528995 h 3268985"/>
              <a:gd name="connsiteX8" fmla="*/ 886827 w 3075737"/>
              <a:gd name="connsiteY8" fmla="*/ 441530 h 3268985"/>
              <a:gd name="connsiteX9" fmla="*/ 552872 w 3075737"/>
              <a:gd name="connsiteY9" fmla="*/ 139381 h 3268985"/>
              <a:gd name="connsiteX10" fmla="*/ 59891 w 3075737"/>
              <a:gd name="connsiteY10" fmla="*/ 401774 h 3268985"/>
              <a:gd name="connsiteX11" fmla="*/ 43988 w 3075737"/>
              <a:gd name="connsiteY11" fmla="*/ 926560 h 3268985"/>
              <a:gd name="connsiteX12" fmla="*/ 91696 w 3075737"/>
              <a:gd name="connsiteY12" fmla="*/ 1117391 h 3268985"/>
              <a:gd name="connsiteX13" fmla="*/ 298430 w 3075737"/>
              <a:gd name="connsiteY13" fmla="*/ 1117391 h 3268985"/>
              <a:gd name="connsiteX14" fmla="*/ 131453 w 3075737"/>
              <a:gd name="connsiteY14" fmla="*/ 1133294 h 3268985"/>
              <a:gd name="connsiteX15" fmla="*/ 4232 w 3075737"/>
              <a:gd name="connsiteY15" fmla="*/ 1681934 h 3268985"/>
              <a:gd name="connsiteX16" fmla="*/ 290479 w 3075737"/>
              <a:gd name="connsiteY16" fmla="*/ 1888668 h 3268985"/>
              <a:gd name="connsiteX17" fmla="*/ 147355 w 3075737"/>
              <a:gd name="connsiteY17" fmla="*/ 1912522 h 3268985"/>
              <a:gd name="connsiteX18" fmla="*/ 83745 w 3075737"/>
              <a:gd name="connsiteY18" fmla="*/ 2381649 h 3268985"/>
              <a:gd name="connsiteX19" fmla="*/ 258674 w 3075737"/>
              <a:gd name="connsiteY19" fmla="*/ 2803068 h 3268985"/>
              <a:gd name="connsiteX20" fmla="*/ 608531 w 3075737"/>
              <a:gd name="connsiteY20" fmla="*/ 2771262 h 3268985"/>
              <a:gd name="connsiteX21" fmla="*/ 783460 w 3075737"/>
              <a:gd name="connsiteY21" fmla="*/ 3089315 h 3268985"/>
              <a:gd name="connsiteX22" fmla="*/ 1578590 w 3075737"/>
              <a:gd name="connsiteY22" fmla="*/ 3264243 h 3268985"/>
              <a:gd name="connsiteX23" fmla="*/ 1840983 w 3075737"/>
              <a:gd name="connsiteY23" fmla="*/ 2906435 h 3268985"/>
              <a:gd name="connsiteX24" fmla="*/ 2047717 w 3075737"/>
              <a:gd name="connsiteY24" fmla="*/ 3001850 h 3268985"/>
              <a:gd name="connsiteX25" fmla="*/ 3049581 w 3075737"/>
              <a:gd name="connsiteY25" fmla="*/ 2850776 h 3268985"/>
              <a:gd name="connsiteX26" fmla="*/ 2739481 w 3075737"/>
              <a:gd name="connsiteY26" fmla="*/ 2119256 h 3268985"/>
              <a:gd name="connsiteX27" fmla="*/ 2270354 w 3075737"/>
              <a:gd name="connsiteY27" fmla="*/ 1920473 h 3268985"/>
              <a:gd name="connsiteX28" fmla="*/ 2508893 w 3075737"/>
              <a:gd name="connsiteY28" fmla="*/ 1602421 h 3268985"/>
              <a:gd name="connsiteX29" fmla="*/ 2373721 w 3075737"/>
              <a:gd name="connsiteY29" fmla="*/ 1204856 h 3268985"/>
              <a:gd name="connsiteX30" fmla="*/ 2254451 w 3075737"/>
              <a:gd name="connsiteY30" fmla="*/ 1276417 h 3268985"/>
              <a:gd name="connsiteX31" fmla="*/ 2492990 w 3075737"/>
              <a:gd name="connsiteY31" fmla="*/ 1037878 h 326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75737" h="3268985">
                <a:moveTo>
                  <a:pt x="2485039" y="1093537"/>
                </a:moveTo>
                <a:cubicBezTo>
                  <a:pt x="2526783" y="1007398"/>
                  <a:pt x="2568528" y="921259"/>
                  <a:pt x="2564552" y="799339"/>
                </a:cubicBezTo>
                <a:cubicBezTo>
                  <a:pt x="2560576" y="677419"/>
                  <a:pt x="2523470" y="417676"/>
                  <a:pt x="2461185" y="362017"/>
                </a:cubicBezTo>
                <a:cubicBezTo>
                  <a:pt x="2398900" y="306358"/>
                  <a:pt x="2274330" y="489238"/>
                  <a:pt x="2190841" y="465384"/>
                </a:cubicBezTo>
                <a:cubicBezTo>
                  <a:pt x="2107352" y="441530"/>
                  <a:pt x="2072896" y="295756"/>
                  <a:pt x="1960253" y="218894"/>
                </a:cubicBezTo>
                <a:cubicBezTo>
                  <a:pt x="1847610" y="142032"/>
                  <a:pt x="1679307" y="-28921"/>
                  <a:pt x="1514980" y="4209"/>
                </a:cubicBezTo>
                <a:cubicBezTo>
                  <a:pt x="1350653" y="37339"/>
                  <a:pt x="1060430" y="330212"/>
                  <a:pt x="974291" y="417676"/>
                </a:cubicBezTo>
                <a:cubicBezTo>
                  <a:pt x="888152" y="505140"/>
                  <a:pt x="1012722" y="525019"/>
                  <a:pt x="998145" y="528995"/>
                </a:cubicBezTo>
                <a:cubicBezTo>
                  <a:pt x="983568" y="532971"/>
                  <a:pt x="961039" y="506466"/>
                  <a:pt x="886827" y="441530"/>
                </a:cubicBezTo>
                <a:cubicBezTo>
                  <a:pt x="812615" y="376594"/>
                  <a:pt x="690695" y="146007"/>
                  <a:pt x="552872" y="139381"/>
                </a:cubicBezTo>
                <a:cubicBezTo>
                  <a:pt x="415049" y="132755"/>
                  <a:pt x="144705" y="270578"/>
                  <a:pt x="59891" y="401774"/>
                </a:cubicBezTo>
                <a:cubicBezTo>
                  <a:pt x="-24923" y="532970"/>
                  <a:pt x="38687" y="807290"/>
                  <a:pt x="43988" y="926560"/>
                </a:cubicBezTo>
                <a:cubicBezTo>
                  <a:pt x="49289" y="1045829"/>
                  <a:pt x="49289" y="1085586"/>
                  <a:pt x="91696" y="1117391"/>
                </a:cubicBezTo>
                <a:cubicBezTo>
                  <a:pt x="134103" y="1149196"/>
                  <a:pt x="291804" y="1114741"/>
                  <a:pt x="298430" y="1117391"/>
                </a:cubicBezTo>
                <a:cubicBezTo>
                  <a:pt x="305056" y="1120041"/>
                  <a:pt x="180486" y="1039204"/>
                  <a:pt x="131453" y="1133294"/>
                </a:cubicBezTo>
                <a:cubicBezTo>
                  <a:pt x="82420" y="1227384"/>
                  <a:pt x="-22272" y="1556038"/>
                  <a:pt x="4232" y="1681934"/>
                </a:cubicBezTo>
                <a:cubicBezTo>
                  <a:pt x="30736" y="1807830"/>
                  <a:pt x="266625" y="1850237"/>
                  <a:pt x="290479" y="1888668"/>
                </a:cubicBezTo>
                <a:cubicBezTo>
                  <a:pt x="314333" y="1927099"/>
                  <a:pt x="181811" y="1830359"/>
                  <a:pt x="147355" y="1912522"/>
                </a:cubicBezTo>
                <a:cubicBezTo>
                  <a:pt x="112899" y="1994685"/>
                  <a:pt x="65192" y="2233225"/>
                  <a:pt x="83745" y="2381649"/>
                </a:cubicBezTo>
                <a:cubicBezTo>
                  <a:pt x="102298" y="2530073"/>
                  <a:pt x="171210" y="2738133"/>
                  <a:pt x="258674" y="2803068"/>
                </a:cubicBezTo>
                <a:cubicBezTo>
                  <a:pt x="346138" y="2868003"/>
                  <a:pt x="521067" y="2723554"/>
                  <a:pt x="608531" y="2771262"/>
                </a:cubicBezTo>
                <a:cubicBezTo>
                  <a:pt x="695995" y="2818970"/>
                  <a:pt x="621783" y="3007152"/>
                  <a:pt x="783460" y="3089315"/>
                </a:cubicBezTo>
                <a:cubicBezTo>
                  <a:pt x="945136" y="3171479"/>
                  <a:pt x="1402336" y="3294723"/>
                  <a:pt x="1578590" y="3264243"/>
                </a:cubicBezTo>
                <a:cubicBezTo>
                  <a:pt x="1754844" y="3233763"/>
                  <a:pt x="1762795" y="2950167"/>
                  <a:pt x="1840983" y="2906435"/>
                </a:cubicBezTo>
                <a:cubicBezTo>
                  <a:pt x="1919171" y="2862703"/>
                  <a:pt x="1846284" y="3011126"/>
                  <a:pt x="2047717" y="3001850"/>
                </a:cubicBezTo>
                <a:cubicBezTo>
                  <a:pt x="2249150" y="2992574"/>
                  <a:pt x="2934287" y="2997875"/>
                  <a:pt x="3049581" y="2850776"/>
                </a:cubicBezTo>
                <a:cubicBezTo>
                  <a:pt x="3164875" y="2703677"/>
                  <a:pt x="2869352" y="2274307"/>
                  <a:pt x="2739481" y="2119256"/>
                </a:cubicBezTo>
                <a:cubicBezTo>
                  <a:pt x="2609610" y="1964205"/>
                  <a:pt x="2308785" y="2006612"/>
                  <a:pt x="2270354" y="1920473"/>
                </a:cubicBezTo>
                <a:cubicBezTo>
                  <a:pt x="2231923" y="1834334"/>
                  <a:pt x="2491665" y="1721691"/>
                  <a:pt x="2508893" y="1602421"/>
                </a:cubicBezTo>
                <a:cubicBezTo>
                  <a:pt x="2526121" y="1483152"/>
                  <a:pt x="2416128" y="1259190"/>
                  <a:pt x="2373721" y="1204856"/>
                </a:cubicBezTo>
                <a:cubicBezTo>
                  <a:pt x="2331314" y="1150522"/>
                  <a:pt x="2234573" y="1304247"/>
                  <a:pt x="2254451" y="1276417"/>
                </a:cubicBezTo>
                <a:cubicBezTo>
                  <a:pt x="2274329" y="1248587"/>
                  <a:pt x="2492990" y="1037878"/>
                  <a:pt x="2492990" y="1037878"/>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extBox 29"/>
          <p:cNvSpPr txBox="1"/>
          <p:nvPr/>
        </p:nvSpPr>
        <p:spPr>
          <a:xfrm>
            <a:off x="1718391" y="910127"/>
            <a:ext cx="2108269" cy="300082"/>
          </a:xfrm>
          <a:prstGeom prst="rect">
            <a:avLst/>
          </a:prstGeom>
          <a:noFill/>
        </p:spPr>
        <p:txBody>
          <a:bodyPr wrap="none" rtlCol="0">
            <a:spAutoFit/>
          </a:bodyPr>
          <a:lstStyle/>
          <a:p>
            <a:r>
              <a:rPr lang="en-US" sz="1350" dirty="0" err="1">
                <a:latin typeface="AhnbergHand" charset="0"/>
                <a:ea typeface="AhnbergHand" charset="0"/>
                <a:cs typeface="AhnbergHand" charset="0"/>
              </a:rPr>
              <a:t>Anycast</a:t>
            </a:r>
            <a:r>
              <a:rPr lang="en-US" sz="1350" dirty="0">
                <a:latin typeface="AhnbergHand" charset="0"/>
                <a:ea typeface="AhnbergHand" charset="0"/>
                <a:cs typeface="AhnbergHand" charset="0"/>
              </a:rPr>
              <a:t> Constellation</a:t>
            </a:r>
          </a:p>
        </p:txBody>
      </p:sp>
      <p:sp>
        <p:nvSpPr>
          <p:cNvPr id="31" name="TextBox 30"/>
          <p:cNvSpPr txBox="1"/>
          <p:nvPr/>
        </p:nvSpPr>
        <p:spPr>
          <a:xfrm>
            <a:off x="2324539" y="1918718"/>
            <a:ext cx="1141659" cy="230832"/>
          </a:xfrm>
          <a:prstGeom prst="rect">
            <a:avLst/>
          </a:prstGeom>
          <a:noFill/>
          <a:ln>
            <a:solidFill>
              <a:schemeClr val="accent4">
                <a:lumMod val="50000"/>
              </a:schemeClr>
            </a:solidFill>
          </a:ln>
        </p:spPr>
        <p:txBody>
          <a:bodyPr wrap="none" rtlCol="0">
            <a:spAutoFit/>
          </a:bodyPr>
          <a:lstStyle/>
          <a:p>
            <a:r>
              <a:rPr lang="en-US" sz="900" dirty="0">
                <a:solidFill>
                  <a:schemeClr val="bg1">
                    <a:lumMod val="75000"/>
                  </a:schemeClr>
                </a:solidFill>
                <a:latin typeface="AhnbergHand" charset="0"/>
                <a:ea typeface="AhnbergHand" charset="0"/>
                <a:cs typeface="AhnbergHand" charset="0"/>
              </a:rPr>
              <a:t>Sender Instance</a:t>
            </a:r>
          </a:p>
        </p:txBody>
      </p:sp>
      <p:sp>
        <p:nvSpPr>
          <p:cNvPr id="32" name="TextBox 31"/>
          <p:cNvSpPr txBox="1"/>
          <p:nvPr/>
        </p:nvSpPr>
        <p:spPr>
          <a:xfrm>
            <a:off x="2503544" y="3127401"/>
            <a:ext cx="1141659" cy="230832"/>
          </a:xfrm>
          <a:prstGeom prst="rect">
            <a:avLst/>
          </a:prstGeom>
          <a:noFill/>
          <a:ln>
            <a:solidFill>
              <a:schemeClr val="accent4">
                <a:lumMod val="50000"/>
              </a:schemeClr>
            </a:solidFill>
          </a:ln>
        </p:spPr>
        <p:txBody>
          <a:bodyPr wrap="none" rtlCol="0">
            <a:spAutoFit/>
          </a:bodyPr>
          <a:lstStyle/>
          <a:p>
            <a:r>
              <a:rPr lang="en-US" sz="900" dirty="0">
                <a:solidFill>
                  <a:schemeClr val="bg1">
                    <a:lumMod val="75000"/>
                  </a:schemeClr>
                </a:solidFill>
                <a:latin typeface="AhnbergHand" charset="0"/>
                <a:ea typeface="AhnbergHand" charset="0"/>
                <a:cs typeface="AhnbergHand" charset="0"/>
              </a:rPr>
              <a:t>Sender Instance</a:t>
            </a:r>
          </a:p>
        </p:txBody>
      </p:sp>
      <p:sp>
        <p:nvSpPr>
          <p:cNvPr id="33" name="Freeform 32"/>
          <p:cNvSpPr/>
          <p:nvPr/>
        </p:nvSpPr>
        <p:spPr>
          <a:xfrm>
            <a:off x="3626918" y="1800852"/>
            <a:ext cx="3574976" cy="542796"/>
          </a:xfrm>
          <a:custGeom>
            <a:avLst/>
            <a:gdLst>
              <a:gd name="connsiteX0" fmla="*/ 4766634 w 4766634"/>
              <a:gd name="connsiteY0" fmla="*/ 445432 h 723728"/>
              <a:gd name="connsiteX1" fmla="*/ 4241848 w 4766634"/>
              <a:gd name="connsiteY1" fmla="*/ 63770 h 723728"/>
              <a:gd name="connsiteX2" fmla="*/ 2890126 w 4766634"/>
              <a:gd name="connsiteY2" fmla="*/ 24013 h 723728"/>
              <a:gd name="connsiteX3" fmla="*/ 1252157 w 4766634"/>
              <a:gd name="connsiteY3" fmla="*/ 310260 h 723728"/>
              <a:gd name="connsiteX4" fmla="*/ 59461 w 4766634"/>
              <a:gd name="connsiteY4" fmla="*/ 644215 h 723728"/>
              <a:gd name="connsiteX5" fmla="*/ 162828 w 4766634"/>
              <a:gd name="connsiteY5" fmla="*/ 493140 h 723728"/>
              <a:gd name="connsiteX6" fmla="*/ 11754 w 4766634"/>
              <a:gd name="connsiteY6" fmla="*/ 652166 h 723728"/>
              <a:gd name="connsiteX7" fmla="*/ 258244 w 4766634"/>
              <a:gd name="connsiteY7" fmla="*/ 723728 h 723728"/>
              <a:gd name="connsiteX8" fmla="*/ 258244 w 4766634"/>
              <a:gd name="connsiteY8" fmla="*/ 723728 h 723728"/>
              <a:gd name="connsiteX9" fmla="*/ 83315 w 4766634"/>
              <a:gd name="connsiteY9" fmla="*/ 691923 h 72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6634" h="723728">
                <a:moveTo>
                  <a:pt x="4766634" y="445432"/>
                </a:moveTo>
                <a:cubicBezTo>
                  <a:pt x="4660616" y="289719"/>
                  <a:pt x="4554599" y="134006"/>
                  <a:pt x="4241848" y="63770"/>
                </a:cubicBezTo>
                <a:cubicBezTo>
                  <a:pt x="3929097" y="-6466"/>
                  <a:pt x="3388408" y="-17069"/>
                  <a:pt x="2890126" y="24013"/>
                </a:cubicBezTo>
                <a:cubicBezTo>
                  <a:pt x="2391844" y="65095"/>
                  <a:pt x="1723934" y="206893"/>
                  <a:pt x="1252157" y="310260"/>
                </a:cubicBezTo>
                <a:cubicBezTo>
                  <a:pt x="780379" y="413627"/>
                  <a:pt x="241016" y="613735"/>
                  <a:pt x="59461" y="644215"/>
                </a:cubicBezTo>
                <a:cubicBezTo>
                  <a:pt x="-122094" y="674695"/>
                  <a:pt x="170779" y="491815"/>
                  <a:pt x="162828" y="493140"/>
                </a:cubicBezTo>
                <a:cubicBezTo>
                  <a:pt x="154877" y="494465"/>
                  <a:pt x="-4149" y="613735"/>
                  <a:pt x="11754" y="652166"/>
                </a:cubicBezTo>
                <a:cubicBezTo>
                  <a:pt x="27657" y="690597"/>
                  <a:pt x="258244" y="723728"/>
                  <a:pt x="258244" y="723728"/>
                </a:cubicBezTo>
                <a:lnTo>
                  <a:pt x="258244" y="723728"/>
                </a:lnTo>
                <a:lnTo>
                  <a:pt x="83315" y="69192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4" name="Group 33"/>
          <p:cNvGrpSpPr/>
          <p:nvPr/>
        </p:nvGrpSpPr>
        <p:grpSpPr>
          <a:xfrm>
            <a:off x="6482299" y="1771579"/>
            <a:ext cx="263824" cy="101540"/>
            <a:chOff x="7022831" y="2107096"/>
            <a:chExt cx="914478" cy="334169"/>
          </a:xfrm>
        </p:grpSpPr>
        <p:sp>
          <p:nvSpPr>
            <p:cNvPr id="35" name="Freeform 34"/>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Freeform 35"/>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7" name="Group 36"/>
          <p:cNvGrpSpPr/>
          <p:nvPr/>
        </p:nvGrpSpPr>
        <p:grpSpPr>
          <a:xfrm>
            <a:off x="5534265" y="1788911"/>
            <a:ext cx="263824" cy="101540"/>
            <a:chOff x="7022831" y="2107096"/>
            <a:chExt cx="914478" cy="334169"/>
          </a:xfrm>
        </p:grpSpPr>
        <p:sp>
          <p:nvSpPr>
            <p:cNvPr id="38" name="Freeform 37"/>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Freeform 38"/>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0" name="Group 39"/>
          <p:cNvGrpSpPr/>
          <p:nvPr/>
        </p:nvGrpSpPr>
        <p:grpSpPr>
          <a:xfrm>
            <a:off x="4721545" y="1898534"/>
            <a:ext cx="263824" cy="101540"/>
            <a:chOff x="7022831" y="2107096"/>
            <a:chExt cx="914478" cy="334169"/>
          </a:xfrm>
        </p:grpSpPr>
        <p:sp>
          <p:nvSpPr>
            <p:cNvPr id="41" name="Freeform 40"/>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Freeform 41"/>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3" name="Group 42"/>
          <p:cNvGrpSpPr/>
          <p:nvPr/>
        </p:nvGrpSpPr>
        <p:grpSpPr>
          <a:xfrm>
            <a:off x="4129837" y="2029792"/>
            <a:ext cx="263824" cy="101540"/>
            <a:chOff x="7022831" y="2107096"/>
            <a:chExt cx="914478" cy="334169"/>
          </a:xfrm>
        </p:grpSpPr>
        <p:sp>
          <p:nvSpPr>
            <p:cNvPr id="44" name="Freeform 43"/>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Freeform 44"/>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6" name="Freeform 45"/>
          <p:cNvSpPr/>
          <p:nvPr/>
        </p:nvSpPr>
        <p:spPr>
          <a:xfrm>
            <a:off x="3137531" y="2749165"/>
            <a:ext cx="1088587" cy="250466"/>
          </a:xfrm>
          <a:custGeom>
            <a:avLst/>
            <a:gdLst>
              <a:gd name="connsiteX0" fmla="*/ 1451449 w 1451449"/>
              <a:gd name="connsiteY0" fmla="*/ 0 h 333954"/>
              <a:gd name="connsiteX1" fmla="*/ 1133397 w 1451449"/>
              <a:gd name="connsiteY1" fmla="*/ 87464 h 333954"/>
              <a:gd name="connsiteX2" fmla="*/ 616562 w 1451449"/>
              <a:gd name="connsiteY2" fmla="*/ 182880 h 333954"/>
              <a:gd name="connsiteX3" fmla="*/ 12263 w 1451449"/>
              <a:gd name="connsiteY3" fmla="*/ 262393 h 333954"/>
              <a:gd name="connsiteX4" fmla="*/ 195143 w 1451449"/>
              <a:gd name="connsiteY4" fmla="*/ 151074 h 333954"/>
              <a:gd name="connsiteX5" fmla="*/ 4311 w 1451449"/>
              <a:gd name="connsiteY5" fmla="*/ 262393 h 333954"/>
              <a:gd name="connsiteX6" fmla="*/ 195143 w 1451449"/>
              <a:gd name="connsiteY6" fmla="*/ 333954 h 33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449" h="333954">
                <a:moveTo>
                  <a:pt x="1451449" y="0"/>
                </a:moveTo>
                <a:cubicBezTo>
                  <a:pt x="1361997" y="28492"/>
                  <a:pt x="1272545" y="56984"/>
                  <a:pt x="1133397" y="87464"/>
                </a:cubicBezTo>
                <a:cubicBezTo>
                  <a:pt x="994249" y="117944"/>
                  <a:pt x="803418" y="153725"/>
                  <a:pt x="616562" y="182880"/>
                </a:cubicBezTo>
                <a:cubicBezTo>
                  <a:pt x="429706" y="212035"/>
                  <a:pt x="82499" y="267694"/>
                  <a:pt x="12263" y="262393"/>
                </a:cubicBezTo>
                <a:cubicBezTo>
                  <a:pt x="-57974" y="257092"/>
                  <a:pt x="196468" y="151074"/>
                  <a:pt x="195143" y="151074"/>
                </a:cubicBezTo>
                <a:cubicBezTo>
                  <a:pt x="193818" y="151074"/>
                  <a:pt x="4311" y="231913"/>
                  <a:pt x="4311" y="262393"/>
                </a:cubicBezTo>
                <a:cubicBezTo>
                  <a:pt x="4311" y="292873"/>
                  <a:pt x="99727" y="313413"/>
                  <a:pt x="195143" y="333954"/>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Freeform 46"/>
          <p:cNvSpPr/>
          <p:nvPr/>
        </p:nvSpPr>
        <p:spPr>
          <a:xfrm>
            <a:off x="3695129" y="2695494"/>
            <a:ext cx="1974150" cy="590384"/>
          </a:xfrm>
          <a:custGeom>
            <a:avLst/>
            <a:gdLst>
              <a:gd name="connsiteX0" fmla="*/ 2632200 w 2632200"/>
              <a:gd name="connsiteY0" fmla="*/ 0 h 787179"/>
              <a:gd name="connsiteX1" fmla="*/ 1972242 w 2632200"/>
              <a:gd name="connsiteY1" fmla="*/ 310101 h 787179"/>
              <a:gd name="connsiteX2" fmla="*/ 135491 w 2632200"/>
              <a:gd name="connsiteY2" fmla="*/ 691763 h 787179"/>
              <a:gd name="connsiteX3" fmla="*/ 310420 w 2632200"/>
              <a:gd name="connsiteY3" fmla="*/ 580445 h 787179"/>
              <a:gd name="connsiteX4" fmla="*/ 319 w 2632200"/>
              <a:gd name="connsiteY4" fmla="*/ 723569 h 787179"/>
              <a:gd name="connsiteX5" fmla="*/ 246809 w 2632200"/>
              <a:gd name="connsiteY5" fmla="*/ 787179 h 78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2200" h="787179">
                <a:moveTo>
                  <a:pt x="2632200" y="0"/>
                </a:moveTo>
                <a:cubicBezTo>
                  <a:pt x="2510280" y="97403"/>
                  <a:pt x="2388360" y="194807"/>
                  <a:pt x="1972242" y="310101"/>
                </a:cubicBezTo>
                <a:cubicBezTo>
                  <a:pt x="1556124" y="425395"/>
                  <a:pt x="412461" y="646706"/>
                  <a:pt x="135491" y="691763"/>
                </a:cubicBezTo>
                <a:cubicBezTo>
                  <a:pt x="-141479" y="736820"/>
                  <a:pt x="332949" y="575144"/>
                  <a:pt x="310420" y="580445"/>
                </a:cubicBezTo>
                <a:cubicBezTo>
                  <a:pt x="287891" y="585746"/>
                  <a:pt x="10921" y="689113"/>
                  <a:pt x="319" y="723569"/>
                </a:cubicBezTo>
                <a:cubicBezTo>
                  <a:pt x="-10283" y="758025"/>
                  <a:pt x="246809" y="787179"/>
                  <a:pt x="246809" y="787179"/>
                </a:cubicBezTo>
              </a:path>
            </a:pathLst>
          </a:cu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TextBox 47"/>
          <p:cNvSpPr txBox="1"/>
          <p:nvPr/>
        </p:nvSpPr>
        <p:spPr>
          <a:xfrm>
            <a:off x="573297" y="3683397"/>
            <a:ext cx="8370438" cy="1754326"/>
          </a:xfrm>
          <a:prstGeom prst="rect">
            <a:avLst/>
          </a:prstGeom>
          <a:noFill/>
        </p:spPr>
        <p:txBody>
          <a:bodyPr wrap="square" rtlCol="0">
            <a:spAutoFit/>
          </a:bodyPr>
          <a:lstStyle/>
          <a:p>
            <a:r>
              <a:rPr lang="en-US" dirty="0">
                <a:ea typeface="AhnbergHand" charset="0"/>
                <a:cs typeface="AhnbergHand" charset="0"/>
              </a:rPr>
              <a:t>It is not obvious (or even assured) that every router on the path from an </a:t>
            </a:r>
            <a:r>
              <a:rPr lang="en-US" dirty="0" err="1">
                <a:ea typeface="AhnbergHand" charset="0"/>
                <a:cs typeface="AhnbergHand" charset="0"/>
              </a:rPr>
              <a:t>anycast</a:t>
            </a:r>
            <a:r>
              <a:rPr lang="en-US" dirty="0">
                <a:ea typeface="AhnbergHand" charset="0"/>
                <a:cs typeface="AhnbergHand" charset="0"/>
              </a:rPr>
              <a:t> instance to a client host will necessarily be part of the same </a:t>
            </a:r>
            <a:r>
              <a:rPr lang="en-US" dirty="0" err="1">
                <a:ea typeface="AhnbergHand" charset="0"/>
                <a:cs typeface="AhnbergHand" charset="0"/>
              </a:rPr>
              <a:t>anycast</a:t>
            </a:r>
            <a:r>
              <a:rPr lang="en-US" dirty="0">
                <a:ea typeface="AhnbergHand" charset="0"/>
                <a:cs typeface="AhnbergHand" charset="0"/>
              </a:rPr>
              <a:t> instance “cloud” </a:t>
            </a:r>
          </a:p>
          <a:p>
            <a:endParaRPr lang="en-US" dirty="0">
              <a:ea typeface="AhnbergHand" charset="0"/>
              <a:cs typeface="AhnbergHand" charset="0"/>
            </a:endParaRPr>
          </a:p>
          <a:p>
            <a:r>
              <a:rPr lang="en-US" dirty="0">
                <a:ea typeface="AhnbergHand" charset="0"/>
                <a:cs typeface="AhnbergHand" charset="0"/>
              </a:rPr>
              <a:t>The implication is that in </a:t>
            </a:r>
            <a:r>
              <a:rPr lang="en-US" dirty="0" err="1">
                <a:ea typeface="AhnbergHand" charset="0"/>
                <a:cs typeface="AhnbergHand" charset="0"/>
              </a:rPr>
              <a:t>anycast</a:t>
            </a:r>
            <a:r>
              <a:rPr lang="en-US" dirty="0">
                <a:ea typeface="AhnbergHand" charset="0"/>
                <a:cs typeface="AhnbergHand" charset="0"/>
              </a:rPr>
              <a:t>, the reverse ICMPv6 PTB messages will not necessarily head back to the original sender!</a:t>
            </a:r>
          </a:p>
          <a:p>
            <a:endParaRPr lang="en-US" dirty="0"/>
          </a:p>
        </p:txBody>
      </p:sp>
    </p:spTree>
    <p:extLst>
      <p:ext uri="{BB962C8B-B14F-4D97-AF65-F5344CB8AC3E}">
        <p14:creationId xmlns:p14="http://schemas.microsoft.com/office/powerpoint/2010/main" val="19938998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14452</TotalTime>
  <Words>2798</Words>
  <Application>Microsoft Macintosh PowerPoint</Application>
  <PresentationFormat>On-screen Show (16:9)</PresentationFormat>
  <Paragraphs>344</Paragraphs>
  <Slides>49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AhnbergHand</vt:lpstr>
      <vt:lpstr>Arial</vt:lpstr>
      <vt:lpstr>Calibri</vt:lpstr>
      <vt:lpstr>Calibri Light</vt:lpstr>
      <vt:lpstr>Mangal</vt:lpstr>
      <vt:lpstr>Menlo</vt:lpstr>
      <vt:lpstr>Monaco</vt:lpstr>
      <vt:lpstr>Powderfinger Type</vt:lpstr>
      <vt:lpstr>Office Theme</vt:lpstr>
      <vt:lpstr>Surviving IPv6 Fragmentation</vt:lpstr>
      <vt:lpstr>IPv6 and Packet Fragmentation</vt:lpstr>
      <vt:lpstr>PowerPoint Presentation</vt:lpstr>
      <vt:lpstr>PowerPoint Presentation</vt:lpstr>
      <vt:lpstr>PowerPoint Presentation</vt:lpstr>
      <vt:lpstr>PowerPoint Presentation</vt:lpstr>
      <vt:lpstr>PowerPoint Presentation</vt:lpstr>
      <vt:lpstr>PowerPoint Presentation</vt:lpstr>
      <vt:lpstr>ICMPv6 PTB and Anycast</vt:lpstr>
      <vt:lpstr>PowerPoint Presentation</vt:lpstr>
      <vt:lpstr>Who uses Fragmentation anyway?</vt:lpstr>
      <vt:lpstr>Who uses Fragmentation anyway?</vt:lpstr>
      <vt:lpstr>What can happen to a “large” DNS response?</vt:lpstr>
      <vt:lpstr>What can happen to a “large” DNS response?</vt:lpstr>
      <vt:lpstr>The DNS expects Fragmentation to just work!</vt:lpstr>
      <vt:lpstr>However…</vt:lpstr>
      <vt:lpstr>However…</vt:lpstr>
      <vt:lpstr>However…</vt:lpstr>
      <vt:lpstr>However…</vt:lpstr>
      <vt:lpstr>TCP may not help the DNS here</vt:lpstr>
      <vt:lpstr>Is this a problem for today’s IPv6 Internet?</vt:lpstr>
      <vt:lpstr>PowerPoint Presentation</vt:lpstr>
      <vt:lpstr>Our Measurement Approach</vt:lpstr>
      <vt:lpstr>“Glueless” Delegation to detect IPv6 Fragmentation Handling</vt:lpstr>
      <vt:lpstr>V6, the DNS and Fragmented UDP</vt:lpstr>
      <vt:lpstr>Which Resolvers?</vt:lpstr>
      <vt:lpstr>Which Resolvers?</vt:lpstr>
      <vt:lpstr>Resolvers in Which Networks?</vt:lpstr>
      <vt:lpstr>What about TCP and Fragmentation?</vt:lpstr>
      <vt:lpstr>What about TCP and Fragmentation?</vt:lpstr>
      <vt:lpstr>Where are TCP e-2-e drops?</vt:lpstr>
      <vt:lpstr>Why do we see these high packet drop rates?</vt:lpstr>
      <vt:lpstr>Why do we see these high packet drop rates?</vt:lpstr>
      <vt:lpstr>What to do?</vt:lpstr>
      <vt:lpstr>What can we do about it?</vt:lpstr>
      <vt:lpstr>What can we do about it?</vt:lpstr>
      <vt:lpstr>What can we do about it?</vt:lpstr>
      <vt:lpstr>Pick one?</vt:lpstr>
      <vt:lpstr>For TCP</vt:lpstr>
      <vt:lpstr>For UDP</vt:lpstr>
      <vt:lpstr>Large DNS Responses and IPv6</vt:lpstr>
      <vt:lpstr>Where now?</vt:lpstr>
      <vt:lpstr>What do the RFC’s say?</vt:lpstr>
      <vt:lpstr>What do the RFC’s say?</vt:lpstr>
      <vt:lpstr>What do the RFC’s say?</vt:lpstr>
      <vt:lpstr>What do the RFC’s say?</vt:lpstr>
      <vt:lpstr>What do the RFC’s say?</vt:lpstr>
      <vt:lpstr>But would that be enough?</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DNS Packets and IPv6</dc:title>
  <dc:creator>Geoff Huston</dc:creator>
  <cp:lastModifiedBy>Geoff Huston</cp:lastModifiedBy>
  <cp:revision>131</cp:revision>
  <cp:lastPrinted>2017-10-24T01:06:46Z</cp:lastPrinted>
  <dcterms:created xsi:type="dcterms:W3CDTF">2017-05-22T14:15:37Z</dcterms:created>
  <dcterms:modified xsi:type="dcterms:W3CDTF">2017-10-24T05:11:54Z</dcterms:modified>
</cp:coreProperties>
</file>