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8" r:id="rId4"/>
    <p:sldId id="309" r:id="rId5"/>
    <p:sldId id="260" r:id="rId6"/>
    <p:sldId id="261" r:id="rId7"/>
    <p:sldId id="265" r:id="rId8"/>
    <p:sldId id="263" r:id="rId9"/>
    <p:sldId id="262" r:id="rId10"/>
    <p:sldId id="275" r:id="rId11"/>
    <p:sldId id="264" r:id="rId12"/>
    <p:sldId id="307" r:id="rId13"/>
    <p:sldId id="266" r:id="rId14"/>
    <p:sldId id="267" r:id="rId15"/>
    <p:sldId id="268" r:id="rId16"/>
    <p:sldId id="269" r:id="rId17"/>
    <p:sldId id="273" r:id="rId18"/>
    <p:sldId id="270" r:id="rId19"/>
    <p:sldId id="271" r:id="rId20"/>
    <p:sldId id="277" r:id="rId21"/>
    <p:sldId id="278" r:id="rId22"/>
    <p:sldId id="276" r:id="rId23"/>
    <p:sldId id="30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310" r:id="rId39"/>
    <p:sldId id="293" r:id="rId40"/>
    <p:sldId id="304" r:id="rId41"/>
    <p:sldId id="294" r:id="rId42"/>
    <p:sldId id="295" r:id="rId43"/>
    <p:sldId id="296" r:id="rId44"/>
    <p:sldId id="297" r:id="rId45"/>
    <p:sldId id="299" r:id="rId46"/>
    <p:sldId id="298" r:id="rId47"/>
    <p:sldId id="305" r:id="rId48"/>
    <p:sldId id="306" r:id="rId49"/>
    <p:sldId id="300" r:id="rId50"/>
    <p:sldId id="301" r:id="rId51"/>
    <p:sldId id="302" r:id="rId52"/>
    <p:sldId id="31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7"/>
    <p:restoredTop sz="94647"/>
  </p:normalViewPr>
  <p:slideViewPr>
    <p:cSldViewPr snapToGrid="0" snapToObjects="1">
      <p:cViewPr varScale="1">
        <p:scale>
          <a:sx n="104" d="100"/>
          <a:sy n="10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987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57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917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115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21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366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85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494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54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82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596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F2332-611A-8D4D-A871-492BFA3FF0E3}" type="datetimeFigureOut">
              <a:rPr lang="en-AU" smtClean="0"/>
              <a:t>23/11/17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591F-8DBD-2948-8DEC-38E7A85A9CC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66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TCP and BBR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1600" dirty="0" smtClean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600" dirty="0" smtClean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</a:t>
            </a:r>
            <a:endParaRPr lang="en-AU" sz="1600" dirty="0">
              <a:solidFill>
                <a:schemeClr val="bg1">
                  <a:lumMod val="65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Queue Formation in Network Buffers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39584"/>
            <a:ext cx="8471578" cy="49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7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Buffer Considerations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Buffers play the role of </a:t>
            </a:r>
            <a:r>
              <a:rPr lang="en-AU" b="1" dirty="0" smtClean="0"/>
              <a:t>multiplexing adaptors</a:t>
            </a:r>
          </a:p>
          <a:p>
            <a:pPr lvl="1"/>
            <a:r>
              <a:rPr lang="en-AU" dirty="0" smtClean="0"/>
              <a:t>If two packets arrive at the same instant, one packet is queued in a buffer while the other is being services</a:t>
            </a:r>
          </a:p>
          <a:p>
            <a:pPr marL="0" indent="0">
              <a:buNone/>
            </a:pPr>
            <a:r>
              <a:rPr lang="en-AU" dirty="0" smtClean="0"/>
              <a:t>Buffers also play the role of </a:t>
            </a:r>
            <a:r>
              <a:rPr lang="en-AU" b="1" dirty="0" smtClean="0"/>
              <a:t>rate adaptation</a:t>
            </a:r>
          </a:p>
          <a:p>
            <a:pPr lvl="1"/>
            <a:r>
              <a:rPr lang="en-AU" dirty="0" smtClean="0"/>
              <a:t>But only from fast to slow, and only in a limited role!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9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Buffer Considerations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When the queue fills then incoming packets are dropped </a:t>
            </a:r>
            <a:r>
              <a:rPr lang="mr-IN" dirty="0" smtClean="0"/>
              <a:t>–</a:t>
            </a:r>
            <a:r>
              <a:rPr lang="en-AU" dirty="0" smtClean="0"/>
              <a:t> so larger buffers are better to reduce the incidence of queue drop!</a:t>
            </a:r>
          </a:p>
          <a:p>
            <a:r>
              <a:rPr lang="en-AU" dirty="0" smtClean="0"/>
              <a:t>When packets spend time in the queue it adds to the additional time this packets spends in transit (this delay variation is called </a:t>
            </a:r>
            <a:r>
              <a:rPr lang="en-AU" i="1" dirty="0" smtClean="0"/>
              <a:t>jitter</a:t>
            </a:r>
            <a:r>
              <a:rPr lang="en-AU" dirty="0" smtClean="0"/>
              <a:t>) </a:t>
            </a:r>
            <a:r>
              <a:rPr lang="mr-IN" dirty="0" smtClean="0"/>
              <a:t>–</a:t>
            </a:r>
            <a:r>
              <a:rPr lang="en-AU" dirty="0" smtClean="0"/>
              <a:t> too much imposed jitter is bad, so smaller queues are better!</a:t>
            </a:r>
          </a:p>
          <a:p>
            <a:r>
              <a:rPr lang="en-AU" dirty="0" smtClean="0"/>
              <a:t>A reasonable rule of thumb for IP networks is to use a buffer size equal to the </a:t>
            </a:r>
            <a:r>
              <a:rPr lang="en-AU" i="1" dirty="0" smtClean="0"/>
              <a:t>delay bandwidth product</a:t>
            </a:r>
            <a:r>
              <a:rPr lang="en-AU" dirty="0" smtClean="0"/>
              <a:t> of the next hop link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21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To maintain an average flow which is </a:t>
            </a:r>
            <a:r>
              <a:rPr lang="en-AU" b="1" dirty="0" smtClean="0"/>
              <a:t>Efficient</a:t>
            </a:r>
            <a:r>
              <a:rPr lang="en-AU" dirty="0" smtClean="0"/>
              <a:t> and </a:t>
            </a:r>
            <a:r>
              <a:rPr lang="en-AU" b="1" dirty="0" smtClean="0"/>
              <a:t>Fair</a:t>
            </a:r>
          </a:p>
          <a:p>
            <a:r>
              <a:rPr lang="en-AU" b="1" dirty="0" smtClean="0"/>
              <a:t>Efficient</a:t>
            </a:r>
            <a:r>
              <a:rPr lang="en-AU" dirty="0" smtClean="0"/>
              <a:t>:</a:t>
            </a:r>
          </a:p>
          <a:p>
            <a:pPr lvl="1"/>
            <a:r>
              <a:rPr lang="en-AU" dirty="0" smtClean="0"/>
              <a:t>Minimise packet loss</a:t>
            </a:r>
          </a:p>
          <a:p>
            <a:pPr lvl="1"/>
            <a:r>
              <a:rPr lang="en-AU" dirty="0" smtClean="0"/>
              <a:t>Minimise packet re-</a:t>
            </a:r>
            <a:r>
              <a:rPr lang="en-AU" dirty="0" err="1" smtClean="0"/>
              <a:t>oordering</a:t>
            </a:r>
            <a:endParaRPr lang="en-AU" dirty="0" smtClean="0"/>
          </a:p>
          <a:p>
            <a:pPr lvl="1"/>
            <a:r>
              <a:rPr lang="en-AU" dirty="0" smtClean="0"/>
              <a:t>Do not leave unused path bandwidth on the table!</a:t>
            </a:r>
          </a:p>
          <a:p>
            <a:r>
              <a:rPr lang="en-AU" b="1" dirty="0" smtClean="0"/>
              <a:t>Fair</a:t>
            </a:r>
            <a:r>
              <a:rPr lang="en-AU" dirty="0" smtClean="0"/>
              <a:t>:</a:t>
            </a:r>
          </a:p>
          <a:p>
            <a:pPr lvl="1"/>
            <a:r>
              <a:rPr lang="en-AU" dirty="0" smtClean="0"/>
              <a:t>Do not crowd out other TCP sessions</a:t>
            </a:r>
          </a:p>
          <a:p>
            <a:pPr lvl="1"/>
            <a:r>
              <a:rPr lang="en-AU" dirty="0" smtClean="0"/>
              <a:t>Over time take 1/N of the path capacity when there are N other TCP sessions sharing the same path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73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 smtClean="0"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4004441" cy="4351338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Think of this as a multi-flow fluid dynamics problem</a:t>
            </a:r>
          </a:p>
          <a:p>
            <a:r>
              <a:rPr lang="en-AU" dirty="0" smtClean="0"/>
              <a:t>Each flow has to gently exert pressure on the other flows to signal them to provide a fair share of the network, and be responsive to the pressure from all other flows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4777740" y="2191068"/>
            <a:ext cx="7322820" cy="398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How can we achieve this?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A few more observations about TCP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8308"/>
          </a:xfrm>
        </p:spPr>
        <p:txBody>
          <a:bodyPr>
            <a:normAutofit/>
          </a:bodyPr>
          <a:lstStyle/>
          <a:p>
            <a:r>
              <a:rPr lang="en-AU" dirty="0" smtClean="0"/>
              <a:t>TCP is an </a:t>
            </a:r>
            <a:r>
              <a:rPr lang="en-AU" b="1" i="1" dirty="0" smtClean="0"/>
              <a:t>ACK Pacing</a:t>
            </a:r>
            <a:r>
              <a:rPr lang="en-AU" b="1" dirty="0" smtClean="0"/>
              <a:t> </a:t>
            </a:r>
            <a:r>
              <a:rPr lang="en-AU" dirty="0" smtClean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4166"/>
            <a:ext cx="10375900" cy="35814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635119" y="3434074"/>
            <a:ext cx="1049969" cy="2325979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1353625" y="5760053"/>
            <a:ext cx="4426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  <a:endParaRPr lang="en-AU" sz="16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A few more observations about TCP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TCP is an </a:t>
            </a:r>
            <a:r>
              <a:rPr lang="en-AU" b="1" i="1" dirty="0" smtClean="0"/>
              <a:t>ACK Pacing</a:t>
            </a:r>
            <a:r>
              <a:rPr lang="en-AU" b="1" dirty="0" smtClean="0"/>
              <a:t> </a:t>
            </a:r>
            <a:r>
              <a:rPr lang="en-AU" dirty="0" smtClean="0"/>
              <a:t>protocol</a:t>
            </a:r>
          </a:p>
          <a:p>
            <a:pPr lvl="1"/>
            <a:r>
              <a:rPr lang="en-AU" dirty="0" smtClean="0"/>
              <a:t>Each received ACK tells the sender how many bytes of data were received by the remote receiver </a:t>
            </a:r>
            <a:r>
              <a:rPr lang="mr-IN" dirty="0" smtClean="0"/>
              <a:t>–</a:t>
            </a:r>
            <a:r>
              <a:rPr lang="en-AU" dirty="0" smtClean="0"/>
              <a:t> which is the same as the number of bytes that </a:t>
            </a:r>
            <a:r>
              <a:rPr lang="en-AU" i="1" dirty="0" smtClean="0"/>
              <a:t>left</a:t>
            </a:r>
            <a:r>
              <a:rPr lang="en-AU" dirty="0" smtClean="0"/>
              <a:t> the network</a:t>
            </a:r>
          </a:p>
          <a:p>
            <a:pPr lvl="1"/>
            <a:r>
              <a:rPr lang="en-AU" dirty="0" smtClean="0"/>
              <a:t>If a sender paces its data to ensure that the same number of bytes </a:t>
            </a:r>
            <a:r>
              <a:rPr lang="en-AU" i="1" dirty="0" smtClean="0"/>
              <a:t>enters</a:t>
            </a:r>
            <a:r>
              <a:rPr lang="en-AU" dirty="0" smtClean="0"/>
              <a:t> the network, then it will maintain a steady rate of network “pressure” assuming a constant capacity network path</a:t>
            </a:r>
          </a:p>
          <a:p>
            <a:pPr lvl="1"/>
            <a:r>
              <a:rPr lang="en-AU" dirty="0" smtClean="0"/>
              <a:t>If the sender sends more data into the network than is spanned by the ACK then it increases its data rate and its network pressure</a:t>
            </a:r>
          </a:p>
          <a:p>
            <a:pPr lvl="1"/>
            <a:r>
              <a:rPr lang="en-AU" dirty="0" smtClean="0"/>
              <a:t>Similarly if it sends less than the ACK span then it decrease its sending rate and its network pressure</a:t>
            </a:r>
          </a:p>
        </p:txBody>
      </p:sp>
    </p:spTree>
    <p:extLst>
      <p:ext uri="{BB962C8B-B14F-4D97-AF65-F5344CB8AC3E}">
        <p14:creationId xmlns:p14="http://schemas.microsoft.com/office/powerpoint/2010/main" val="17087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A few more observations about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 smtClean="0"/>
              <a:t>Ack</a:t>
            </a:r>
            <a:r>
              <a:rPr lang="en-AU" dirty="0" smtClean="0"/>
              <a:t> pacing protocols relate to a past network state, not necessarily the current network state</a:t>
            </a:r>
          </a:p>
          <a:p>
            <a:pPr lvl="1"/>
            <a:r>
              <a:rPr lang="en-AU" dirty="0" smtClean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 smtClean="0"/>
              <a:t>So if there is data loss, the ACK signal of that loss is already ½ RTT old!</a:t>
            </a:r>
          </a:p>
          <a:p>
            <a:pPr lvl="2"/>
            <a:r>
              <a:rPr lang="en-AU" sz="2400" b="1" dirty="0" smtClean="0"/>
              <a:t>So TCP should react quickly to ‘bad’ news</a:t>
            </a:r>
          </a:p>
          <a:p>
            <a:pPr lvl="1"/>
            <a:r>
              <a:rPr lang="en-AU" dirty="0" smtClean="0"/>
              <a:t>If there is no data loss, that is also old news</a:t>
            </a:r>
          </a:p>
          <a:p>
            <a:pPr lvl="2"/>
            <a:r>
              <a:rPr lang="en-AU" sz="2400" b="1" dirty="0" smtClean="0"/>
              <a:t>So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62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 smtClean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Additive Increase Multiplicative Decrease (AIMD)</a:t>
            </a:r>
          </a:p>
          <a:p>
            <a:pPr lvl="1"/>
            <a:r>
              <a:rPr lang="en-AU" dirty="0" smtClean="0"/>
              <a:t>While there is no packet loss, increase the sending rate by One Segment (MSS) each RTT interval</a:t>
            </a:r>
          </a:p>
          <a:p>
            <a:pPr lvl="1"/>
            <a:r>
              <a:rPr lang="en-AU" dirty="0" smtClean="0"/>
              <a:t>If there is packet loss decrease the sending rate by 50% each RTT Interval</a:t>
            </a:r>
          </a:p>
          <a:p>
            <a:pPr lvl="1"/>
            <a:endParaRPr lang="en-AU" dirty="0"/>
          </a:p>
          <a:p>
            <a:r>
              <a:rPr lang="en-AU" dirty="0" smtClean="0"/>
              <a:t>Start Up</a:t>
            </a:r>
          </a:p>
          <a:p>
            <a:pPr lvl="1"/>
            <a:r>
              <a:rPr lang="en-AU" dirty="0" smtClean="0"/>
              <a:t>Each RTT interval, double the sending rate</a:t>
            </a:r>
          </a:p>
          <a:p>
            <a:pPr lvl="1"/>
            <a:r>
              <a:rPr lang="en-AU" dirty="0" smtClean="0"/>
              <a:t>We call this “slow start” </a:t>
            </a:r>
            <a:r>
              <a:rPr lang="mr-IN" dirty="0" smtClean="0"/>
              <a:t>–</a:t>
            </a:r>
            <a:r>
              <a:rPr lang="en-AU" dirty="0" smtClean="0"/>
              <a:t> probably because its anything but slow!!!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39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The IP Architecture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9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At its heart IP is a datagram network architecture</a:t>
            </a:r>
          </a:p>
          <a:p>
            <a:pPr lvl="1"/>
            <a:r>
              <a:rPr lang="en-AU" dirty="0" smtClean="0"/>
              <a:t>Individual IP packets may be lost, re-ordered, re-timed and even fragmented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7006591" y="4643473"/>
            <a:ext cx="605790" cy="427031"/>
            <a:chOff x="5303520" y="4700040"/>
            <a:chExt cx="1077257" cy="759375"/>
          </a:xfrm>
        </p:grpSpPr>
        <p:sp>
          <p:nvSpPr>
            <p:cNvPr id="4" name="Freeform 3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57468" y="4828575"/>
            <a:ext cx="605790" cy="427031"/>
            <a:chOff x="5303520" y="4700040"/>
            <a:chExt cx="1077257" cy="759375"/>
          </a:xfrm>
        </p:grpSpPr>
        <p:sp>
          <p:nvSpPr>
            <p:cNvPr id="12" name="Freeform 11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58840" y="4942137"/>
            <a:ext cx="605790" cy="427031"/>
            <a:chOff x="5303520" y="4700040"/>
            <a:chExt cx="1077257" cy="759375"/>
          </a:xfrm>
        </p:grpSpPr>
        <p:sp>
          <p:nvSpPr>
            <p:cNvPr id="19" name="Freeform 18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67801" y="4685955"/>
            <a:ext cx="605790" cy="427031"/>
            <a:chOff x="5303520" y="4700040"/>
            <a:chExt cx="1077257" cy="759375"/>
          </a:xfrm>
        </p:grpSpPr>
        <p:sp>
          <p:nvSpPr>
            <p:cNvPr id="26" name="Freeform 25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84471" y="4761874"/>
            <a:ext cx="605790" cy="427031"/>
            <a:chOff x="5303520" y="4700040"/>
            <a:chExt cx="1077257" cy="759375"/>
          </a:xfrm>
        </p:grpSpPr>
        <p:sp>
          <p:nvSpPr>
            <p:cNvPr id="33" name="Freeform 32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407851" y="4623139"/>
            <a:ext cx="1104515" cy="542713"/>
            <a:chOff x="647670" y="4886537"/>
            <a:chExt cx="1104515" cy="542713"/>
          </a:xfrm>
        </p:grpSpPr>
        <p:sp>
          <p:nvSpPr>
            <p:cNvPr id="39" name="Freeform 38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00070" y="5038937"/>
            <a:ext cx="1104515" cy="542713"/>
            <a:chOff x="647670" y="4886537"/>
            <a:chExt cx="1104515" cy="542713"/>
          </a:xfrm>
        </p:grpSpPr>
        <p:sp>
          <p:nvSpPr>
            <p:cNvPr id="44" name="Freeform 43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7" name="Freeform 46"/>
          <p:cNvSpPr/>
          <p:nvPr/>
        </p:nvSpPr>
        <p:spPr>
          <a:xfrm>
            <a:off x="1908810" y="5120265"/>
            <a:ext cx="545517" cy="217545"/>
          </a:xfrm>
          <a:custGeom>
            <a:avLst/>
            <a:gdLst>
              <a:gd name="connsiteX0" fmla="*/ 0 w 545517"/>
              <a:gd name="connsiteY0" fmla="*/ 148965 h 217545"/>
              <a:gd name="connsiteX1" fmla="*/ 491490 w 545517"/>
              <a:gd name="connsiteY1" fmla="*/ 80385 h 217545"/>
              <a:gd name="connsiteX2" fmla="*/ 365760 w 545517"/>
              <a:gd name="connsiteY2" fmla="*/ 375 h 217545"/>
              <a:gd name="connsiteX3" fmla="*/ 537210 w 545517"/>
              <a:gd name="connsiteY3" fmla="*/ 114675 h 217545"/>
              <a:gd name="connsiteX4" fmla="*/ 502920 w 545517"/>
              <a:gd name="connsiteY4" fmla="*/ 217545 h 21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17" h="217545">
                <a:moveTo>
                  <a:pt x="0" y="148965"/>
                </a:moveTo>
                <a:cubicBezTo>
                  <a:pt x="215265" y="127057"/>
                  <a:pt x="430530" y="105150"/>
                  <a:pt x="491490" y="80385"/>
                </a:cubicBezTo>
                <a:cubicBezTo>
                  <a:pt x="552450" y="55620"/>
                  <a:pt x="358140" y="-5340"/>
                  <a:pt x="365760" y="375"/>
                </a:cubicBezTo>
                <a:cubicBezTo>
                  <a:pt x="373380" y="6090"/>
                  <a:pt x="514350" y="78480"/>
                  <a:pt x="537210" y="114675"/>
                </a:cubicBezTo>
                <a:cubicBezTo>
                  <a:pt x="560070" y="150870"/>
                  <a:pt x="531495" y="184207"/>
                  <a:pt x="502920" y="21754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Freeform 47"/>
          <p:cNvSpPr/>
          <p:nvPr/>
        </p:nvSpPr>
        <p:spPr>
          <a:xfrm>
            <a:off x="3074670" y="4971949"/>
            <a:ext cx="699620" cy="262991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Freeform 48"/>
          <p:cNvSpPr/>
          <p:nvPr/>
        </p:nvSpPr>
        <p:spPr>
          <a:xfrm>
            <a:off x="4357578" y="4896518"/>
            <a:ext cx="840301" cy="292387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Freeform 49"/>
          <p:cNvSpPr/>
          <p:nvPr/>
        </p:nvSpPr>
        <p:spPr>
          <a:xfrm>
            <a:off x="5909310" y="4731921"/>
            <a:ext cx="1068150" cy="274419"/>
          </a:xfrm>
          <a:custGeom>
            <a:avLst/>
            <a:gdLst>
              <a:gd name="connsiteX0" fmla="*/ 0 w 1068150"/>
              <a:gd name="connsiteY0" fmla="*/ 217269 h 274419"/>
              <a:gd name="connsiteX1" fmla="*/ 182880 w 1068150"/>
              <a:gd name="connsiteY1" fmla="*/ 148689 h 274419"/>
              <a:gd name="connsiteX2" fmla="*/ 948690 w 1068150"/>
              <a:gd name="connsiteY2" fmla="*/ 137259 h 274419"/>
              <a:gd name="connsiteX3" fmla="*/ 1051560 w 1068150"/>
              <a:gd name="connsiteY3" fmla="*/ 125829 h 274419"/>
              <a:gd name="connsiteX4" fmla="*/ 800100 w 1068150"/>
              <a:gd name="connsiteY4" fmla="*/ 99 h 274419"/>
              <a:gd name="connsiteX5" fmla="*/ 1051560 w 1068150"/>
              <a:gd name="connsiteY5" fmla="*/ 148689 h 274419"/>
              <a:gd name="connsiteX6" fmla="*/ 925830 w 1068150"/>
              <a:gd name="connsiteY6" fmla="*/ 274419 h 2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150" h="274419">
                <a:moveTo>
                  <a:pt x="0" y="217269"/>
                </a:moveTo>
                <a:cubicBezTo>
                  <a:pt x="12382" y="189646"/>
                  <a:pt x="24765" y="162024"/>
                  <a:pt x="182880" y="148689"/>
                </a:cubicBezTo>
                <a:cubicBezTo>
                  <a:pt x="340995" y="135354"/>
                  <a:pt x="803910" y="141069"/>
                  <a:pt x="948690" y="137259"/>
                </a:cubicBezTo>
                <a:cubicBezTo>
                  <a:pt x="1093470" y="133449"/>
                  <a:pt x="1076325" y="148689"/>
                  <a:pt x="1051560" y="125829"/>
                </a:cubicBezTo>
                <a:cubicBezTo>
                  <a:pt x="1026795" y="102969"/>
                  <a:pt x="800100" y="-3711"/>
                  <a:pt x="800100" y="99"/>
                </a:cubicBezTo>
                <a:cubicBezTo>
                  <a:pt x="800100" y="3909"/>
                  <a:pt x="1030605" y="102969"/>
                  <a:pt x="1051560" y="148689"/>
                </a:cubicBezTo>
                <a:cubicBezTo>
                  <a:pt x="1072515" y="194409"/>
                  <a:pt x="925830" y="274419"/>
                  <a:pt x="925830" y="27441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Freeform 50"/>
          <p:cNvSpPr/>
          <p:nvPr/>
        </p:nvSpPr>
        <p:spPr>
          <a:xfrm>
            <a:off x="7620499" y="4697730"/>
            <a:ext cx="1412783" cy="308610"/>
          </a:xfrm>
          <a:custGeom>
            <a:avLst/>
            <a:gdLst>
              <a:gd name="connsiteX0" fmla="*/ 3311 w 1412783"/>
              <a:gd name="connsiteY0" fmla="*/ 171450 h 308610"/>
              <a:gd name="connsiteX1" fmla="*/ 60461 w 1412783"/>
              <a:gd name="connsiteY1" fmla="*/ 171450 h 308610"/>
              <a:gd name="connsiteX2" fmla="*/ 586241 w 1412783"/>
              <a:gd name="connsiteY2" fmla="*/ 125730 h 308610"/>
              <a:gd name="connsiteX3" fmla="*/ 1397771 w 1412783"/>
              <a:gd name="connsiteY3" fmla="*/ 194310 h 308610"/>
              <a:gd name="connsiteX4" fmla="*/ 1134881 w 1412783"/>
              <a:gd name="connsiteY4" fmla="*/ 0 h 308610"/>
              <a:gd name="connsiteX5" fmla="*/ 1409201 w 1412783"/>
              <a:gd name="connsiteY5" fmla="*/ 194310 h 308610"/>
              <a:gd name="connsiteX6" fmla="*/ 1180601 w 1412783"/>
              <a:gd name="connsiteY6" fmla="*/ 30861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2783" h="308610">
                <a:moveTo>
                  <a:pt x="3311" y="171450"/>
                </a:moveTo>
                <a:cubicBezTo>
                  <a:pt x="-16692" y="175260"/>
                  <a:pt x="60461" y="171450"/>
                  <a:pt x="60461" y="171450"/>
                </a:cubicBezTo>
                <a:cubicBezTo>
                  <a:pt x="157616" y="163830"/>
                  <a:pt x="363356" y="121920"/>
                  <a:pt x="586241" y="125730"/>
                </a:cubicBezTo>
                <a:cubicBezTo>
                  <a:pt x="809126" y="129540"/>
                  <a:pt x="1306331" y="215265"/>
                  <a:pt x="1397771" y="194310"/>
                </a:cubicBezTo>
                <a:cubicBezTo>
                  <a:pt x="1489211" y="173355"/>
                  <a:pt x="1132976" y="0"/>
                  <a:pt x="1134881" y="0"/>
                </a:cubicBezTo>
                <a:cubicBezTo>
                  <a:pt x="1136786" y="0"/>
                  <a:pt x="1401581" y="142875"/>
                  <a:pt x="1409201" y="194310"/>
                </a:cubicBezTo>
                <a:cubicBezTo>
                  <a:pt x="1416821" y="245745"/>
                  <a:pt x="1298711" y="277177"/>
                  <a:pt x="1180601" y="3086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Freeform 51"/>
          <p:cNvSpPr/>
          <p:nvPr/>
        </p:nvSpPr>
        <p:spPr>
          <a:xfrm>
            <a:off x="9669780" y="4811855"/>
            <a:ext cx="754607" cy="285925"/>
          </a:xfrm>
          <a:custGeom>
            <a:avLst/>
            <a:gdLst>
              <a:gd name="connsiteX0" fmla="*/ 0 w 754607"/>
              <a:gd name="connsiteY0" fmla="*/ 114475 h 285925"/>
              <a:gd name="connsiteX1" fmla="*/ 685800 w 754607"/>
              <a:gd name="connsiteY1" fmla="*/ 183055 h 285925"/>
              <a:gd name="connsiteX2" fmla="*/ 708660 w 754607"/>
              <a:gd name="connsiteY2" fmla="*/ 160195 h 285925"/>
              <a:gd name="connsiteX3" fmla="*/ 491490 w 754607"/>
              <a:gd name="connsiteY3" fmla="*/ 175 h 285925"/>
              <a:gd name="connsiteX4" fmla="*/ 685800 w 754607"/>
              <a:gd name="connsiteY4" fmla="*/ 194485 h 285925"/>
              <a:gd name="connsiteX5" fmla="*/ 571500 w 754607"/>
              <a:gd name="connsiteY5" fmla="*/ 285925 h 2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07" h="285925">
                <a:moveTo>
                  <a:pt x="0" y="114475"/>
                </a:moveTo>
                <a:lnTo>
                  <a:pt x="685800" y="183055"/>
                </a:lnTo>
                <a:cubicBezTo>
                  <a:pt x="803910" y="190675"/>
                  <a:pt x="741045" y="190675"/>
                  <a:pt x="708660" y="160195"/>
                </a:cubicBezTo>
                <a:cubicBezTo>
                  <a:pt x="676275" y="129715"/>
                  <a:pt x="495300" y="-5540"/>
                  <a:pt x="491490" y="175"/>
                </a:cubicBezTo>
                <a:cubicBezTo>
                  <a:pt x="487680" y="5890"/>
                  <a:pt x="672465" y="146860"/>
                  <a:pt x="685800" y="194485"/>
                </a:cubicBezTo>
                <a:cubicBezTo>
                  <a:pt x="699135" y="242110"/>
                  <a:pt x="571500" y="285925"/>
                  <a:pt x="571500" y="28592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Freeform 53"/>
          <p:cNvSpPr/>
          <p:nvPr/>
        </p:nvSpPr>
        <p:spPr>
          <a:xfrm>
            <a:off x="2007834" y="5581650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Freeform 55"/>
          <p:cNvSpPr/>
          <p:nvPr/>
        </p:nvSpPr>
        <p:spPr>
          <a:xfrm>
            <a:off x="2571255" y="5530576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Freeform 56"/>
          <p:cNvSpPr/>
          <p:nvPr/>
        </p:nvSpPr>
        <p:spPr>
          <a:xfrm>
            <a:off x="3134676" y="5517641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Freeform 57"/>
          <p:cNvSpPr/>
          <p:nvPr/>
        </p:nvSpPr>
        <p:spPr>
          <a:xfrm>
            <a:off x="3703149" y="5517640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9" name="Freeform 58"/>
          <p:cNvSpPr/>
          <p:nvPr/>
        </p:nvSpPr>
        <p:spPr>
          <a:xfrm>
            <a:off x="2023110" y="6193598"/>
            <a:ext cx="1531760" cy="384626"/>
          </a:xfrm>
          <a:custGeom>
            <a:avLst/>
            <a:gdLst>
              <a:gd name="connsiteX0" fmla="*/ 0 w 1531760"/>
              <a:gd name="connsiteY0" fmla="*/ 70042 h 384626"/>
              <a:gd name="connsiteX1" fmla="*/ 1211580 w 1531760"/>
              <a:gd name="connsiteY1" fmla="*/ 81472 h 384626"/>
              <a:gd name="connsiteX2" fmla="*/ 1143000 w 1531760"/>
              <a:gd name="connsiteY2" fmla="*/ 1462 h 384626"/>
              <a:gd name="connsiteX3" fmla="*/ 1531620 w 1531760"/>
              <a:gd name="connsiteY3" fmla="*/ 161482 h 384626"/>
              <a:gd name="connsiteX4" fmla="*/ 1188720 w 1531760"/>
              <a:gd name="connsiteY4" fmla="*/ 378652 h 384626"/>
              <a:gd name="connsiteX5" fmla="*/ 1257300 w 1531760"/>
              <a:gd name="connsiteY5" fmla="*/ 321502 h 384626"/>
              <a:gd name="connsiteX6" fmla="*/ 68580 w 1531760"/>
              <a:gd name="connsiteY6" fmla="*/ 298642 h 3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1760" h="384626">
                <a:moveTo>
                  <a:pt x="0" y="70042"/>
                </a:moveTo>
                <a:cubicBezTo>
                  <a:pt x="510540" y="81472"/>
                  <a:pt x="1021080" y="92902"/>
                  <a:pt x="1211580" y="81472"/>
                </a:cubicBezTo>
                <a:cubicBezTo>
                  <a:pt x="1402080" y="70042"/>
                  <a:pt x="1089660" y="-11873"/>
                  <a:pt x="1143000" y="1462"/>
                </a:cubicBezTo>
                <a:cubicBezTo>
                  <a:pt x="1196340" y="14797"/>
                  <a:pt x="1524000" y="98617"/>
                  <a:pt x="1531620" y="161482"/>
                </a:cubicBezTo>
                <a:cubicBezTo>
                  <a:pt x="1539240" y="224347"/>
                  <a:pt x="1234440" y="351982"/>
                  <a:pt x="1188720" y="378652"/>
                </a:cubicBezTo>
                <a:cubicBezTo>
                  <a:pt x="1143000" y="405322"/>
                  <a:pt x="1443990" y="334837"/>
                  <a:pt x="1257300" y="321502"/>
                </a:cubicBezTo>
                <a:cubicBezTo>
                  <a:pt x="1070610" y="308167"/>
                  <a:pt x="68580" y="298642"/>
                  <a:pt x="68580" y="298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166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Idealised TCP Reno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64" y="1307907"/>
            <a:ext cx="7683748" cy="53949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792186" y="5037364"/>
            <a:ext cx="7837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78186" y="6564379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smtClean="0"/>
              <a:t>Time</a:t>
            </a:r>
            <a:endParaRPr lang="en-AU" sz="120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76207" y="6702879"/>
            <a:ext cx="36331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92186" y="5100680"/>
            <a:ext cx="942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/>
              <a:t>Slow Start</a:t>
            </a:r>
          </a:p>
          <a:p>
            <a:r>
              <a:rPr lang="en-AU" sz="1100" dirty="0" smtClean="0"/>
              <a:t>Rate Doubles</a:t>
            </a:r>
          </a:p>
          <a:p>
            <a:r>
              <a:rPr lang="en-AU" sz="1100" dirty="0" smtClean="0"/>
              <a:t>each RTT</a:t>
            </a:r>
          </a:p>
          <a:p>
            <a:r>
              <a:rPr lang="en-AU" sz="1100" dirty="0" smtClean="0"/>
              <a:t>Interval</a:t>
            </a:r>
            <a:endParaRPr lang="en-AU" sz="11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12771" y="5037364"/>
            <a:ext cx="8654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97563" y="5110134"/>
            <a:ext cx="20874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/>
              <a:t>Congestion Avoidance</a:t>
            </a:r>
          </a:p>
          <a:p>
            <a:r>
              <a:rPr lang="en-AU" sz="1100" dirty="0" smtClean="0"/>
              <a:t>Rate increases by 1 MSS per RTT</a:t>
            </a:r>
          </a:p>
          <a:p>
            <a:r>
              <a:rPr lang="en-AU" sz="1100" dirty="0" smtClean="0"/>
              <a:t>Rate halves on Packet </a:t>
            </a:r>
            <a:r>
              <a:rPr lang="en-AU" sz="1100" dirty="0"/>
              <a:t>L</a:t>
            </a:r>
            <a:r>
              <a:rPr lang="en-AU" sz="1100" dirty="0" smtClean="0"/>
              <a:t>oss</a:t>
            </a:r>
            <a:endParaRPr lang="en-A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2771" y="2795520"/>
            <a:ext cx="2016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Notification of </a:t>
            </a:r>
            <a:r>
              <a:rPr lang="en-AU" sz="1100" smtClean="0"/>
              <a:t>Packet Loss via </a:t>
            </a:r>
            <a:r>
              <a:rPr lang="en-AU" sz="1100" dirty="0" smtClean="0"/>
              <a:t>Duplicate ACKs causes RENO to halve its sending rate</a:t>
            </a:r>
            <a:endParaRPr lang="en-AU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097563" y="3380014"/>
            <a:ext cx="547915" cy="378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TCP RENO and Idealized Queue Behaviour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36" y="1690688"/>
            <a:ext cx="6729066" cy="4724664"/>
          </a:xfrm>
        </p:spPr>
      </p:pic>
      <p:cxnSp>
        <p:nvCxnSpPr>
          <p:cNvPr id="6" name="Straight Connector 5"/>
          <p:cNvCxnSpPr/>
          <p:nvPr/>
        </p:nvCxnSpPr>
        <p:spPr>
          <a:xfrm>
            <a:off x="1992086" y="3878038"/>
            <a:ext cx="59191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5887" y="3662594"/>
            <a:ext cx="1444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/>
              <a:t>Total Queue Capacity</a:t>
            </a:r>
          </a:p>
          <a:p>
            <a:r>
              <a:rPr lang="en-AU" sz="1100" dirty="0" smtClean="0"/>
              <a:t>(Onset of Packet Loss)</a:t>
            </a:r>
            <a:endParaRPr lang="en-AU" sz="11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92086" y="4373338"/>
            <a:ext cx="59191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5887" y="4239049"/>
            <a:ext cx="144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 smtClean="0"/>
              <a:t>Link Capacity Capacity</a:t>
            </a:r>
          </a:p>
          <a:p>
            <a:r>
              <a:rPr lang="en-AU" sz="1100" dirty="0" smtClean="0"/>
              <a:t>(Onset of Queuing)</a:t>
            </a:r>
            <a:endParaRPr lang="en-AU" sz="1100" dirty="0"/>
          </a:p>
        </p:txBody>
      </p:sp>
      <p:sp>
        <p:nvSpPr>
          <p:cNvPr id="10" name="Up Arrow 9"/>
          <p:cNvSpPr/>
          <p:nvPr/>
        </p:nvSpPr>
        <p:spPr>
          <a:xfrm flipV="1">
            <a:off x="7973362" y="4469119"/>
            <a:ext cx="1109134" cy="1337734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Up Arrow 10"/>
          <p:cNvSpPr/>
          <p:nvPr/>
        </p:nvSpPr>
        <p:spPr>
          <a:xfrm>
            <a:off x="7973362" y="3179539"/>
            <a:ext cx="1049868" cy="119379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9196796" y="3602482"/>
            <a:ext cx="2709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Network Buffers Fill</a:t>
            </a:r>
            <a:endParaRPr lang="en-A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9196796" y="4669936"/>
            <a:ext cx="2709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Network Buffers Drain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2446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Reno is “coarse”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TCP Reno tries to oscillate between sending rates </a:t>
            </a:r>
            <a:r>
              <a:rPr lang="en-AU" i="1" dirty="0" smtClean="0"/>
              <a:t>R</a:t>
            </a:r>
            <a:r>
              <a:rPr lang="en-AU" dirty="0" smtClean="0"/>
              <a:t> and </a:t>
            </a:r>
            <a:r>
              <a:rPr lang="en-AU" i="1" dirty="0" smtClean="0"/>
              <a:t>2 x R</a:t>
            </a:r>
            <a:r>
              <a:rPr lang="en-AU" dirty="0" smtClean="0"/>
              <a:t> that span the link capacity</a:t>
            </a:r>
          </a:p>
          <a:p>
            <a:r>
              <a:rPr lang="en-AU" dirty="0" smtClean="0"/>
              <a:t>It increases its sending rate slowly so it’s really lousy when trying to run at very high speed over long delay networks</a:t>
            </a:r>
          </a:p>
          <a:p>
            <a:r>
              <a:rPr lang="en-AU" dirty="0" smtClean="0"/>
              <a:t>It over-corrects on loss and leaves available path capacity idle</a:t>
            </a:r>
            <a:endParaRPr lang="en-AU" dirty="0"/>
          </a:p>
          <a:p>
            <a:pPr lvl="1"/>
            <a:r>
              <a:rPr lang="en-AU" dirty="0" smtClean="0"/>
              <a:t>10Gbps rates over 100ms RTT demands a packet loss rate of less than 0.000003% </a:t>
            </a:r>
          </a:p>
          <a:p>
            <a:pPr lvl="1"/>
            <a:r>
              <a:rPr lang="en-AU" dirty="0" smtClean="0"/>
              <a:t>A more common average 1% loss rate over a 100ms RTT maxes AIMD to 3Mbps</a:t>
            </a:r>
          </a:p>
        </p:txBody>
      </p:sp>
    </p:spTree>
    <p:extLst>
      <p:ext uri="{BB962C8B-B14F-4D97-AF65-F5344CB8AC3E}">
        <p14:creationId xmlns:p14="http://schemas.microsoft.com/office/powerpoint/2010/main" val="5969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Reno is “coarse”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Could we make TCP faster and more efficient by changing the way in which the sending rate is inflated?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75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Refinements to TCP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There have been many efforts to alter TCP’s flow control algorithm to improve on RENO</a:t>
            </a:r>
          </a:p>
          <a:p>
            <a:r>
              <a:rPr lang="en-AU" dirty="0" smtClean="0"/>
              <a:t>In a loss-based control system the essential parameters are the manner of rate increase and the manner of loss-based decrease</a:t>
            </a:r>
          </a:p>
          <a:p>
            <a:pPr lvl="1"/>
            <a:r>
              <a:rPr lang="en-AU" dirty="0" smtClean="0"/>
              <a:t>For example: </a:t>
            </a:r>
          </a:p>
          <a:p>
            <a:pPr marL="914400" lvl="2" indent="0">
              <a:buNone/>
            </a:pPr>
            <a:r>
              <a:rPr lang="en-AU" dirty="0" err="1" smtClean="0"/>
              <a:t>MulTCP</a:t>
            </a:r>
            <a:r>
              <a:rPr lang="en-AU" dirty="0" smtClean="0"/>
              <a:t> behaves as it it were N simultaneous TCP sessions: i.e. increase by N segments each RTT and rate drop by 1/N upon packet loss</a:t>
            </a:r>
          </a:p>
          <a:p>
            <a:r>
              <a:rPr lang="en-AU" dirty="0" smtClean="0"/>
              <a:t>What about varying the manner of rate increase?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21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8651"/>
            <a:ext cx="10515600" cy="1799749"/>
          </a:xfrm>
        </p:spPr>
        <p:txBody>
          <a:bodyPr/>
          <a:lstStyle/>
          <a:p>
            <a:r>
              <a:rPr lang="en-AU" dirty="0" smtClean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 smtClean="0"/>
              <a:t>Rather than probe in a linear manner for the sending rate that triggers packet loss, CUBIC uses a non-linear (cubic) search algorithm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/>
          <a:stretch/>
        </p:blipFill>
        <p:spPr>
          <a:xfrm>
            <a:off x="2375263" y="4013200"/>
            <a:ext cx="4660900" cy="640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53"/>
          <a:stretch/>
        </p:blipFill>
        <p:spPr>
          <a:xfrm>
            <a:off x="3256824" y="4654074"/>
            <a:ext cx="2290536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053" y="5366068"/>
            <a:ext cx="9080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 is a scaling factor</a:t>
            </a:r>
          </a:p>
          <a:p>
            <a:r>
              <a:rPr lang="en-AU" dirty="0" err="1" smtClean="0"/>
              <a:t>ß</a:t>
            </a:r>
            <a:r>
              <a:rPr lang="en-AU" dirty="0" smtClean="0"/>
              <a:t> is the window deflation factor, </a:t>
            </a:r>
          </a:p>
          <a:p>
            <a:r>
              <a:rPr lang="en-AU" i="1" dirty="0" smtClean="0"/>
              <a:t>t</a:t>
            </a:r>
            <a:r>
              <a:rPr lang="en-AU" dirty="0" smtClean="0"/>
              <a:t> is the time since the most recent window deflation </a:t>
            </a:r>
          </a:p>
          <a:p>
            <a:r>
              <a:rPr lang="en-AU" dirty="0" err="1" smtClean="0"/>
              <a:t>W</a:t>
            </a:r>
            <a:r>
              <a:rPr lang="en-AU" i="1" baseline="-25000" dirty="0" err="1" smtClean="0"/>
              <a:t>max</a:t>
            </a:r>
            <a:r>
              <a:rPr lang="en-AU" dirty="0" smtClean="0"/>
              <a:t> is the window size prior to the window deflation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21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Idealized CUBIC operation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20" y="1690687"/>
            <a:ext cx="7183000" cy="5043383"/>
          </a:xfrm>
        </p:spPr>
      </p:pic>
      <p:sp>
        <p:nvSpPr>
          <p:cNvPr id="5" name="TextBox 4"/>
          <p:cNvSpPr txBox="1"/>
          <p:nvPr/>
        </p:nvSpPr>
        <p:spPr>
          <a:xfrm>
            <a:off x="9148717" y="4417241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/>
              <a:t>Link capacity</a:t>
            </a:r>
            <a:endParaRPr lang="en-AU" sz="1100"/>
          </a:p>
        </p:txBody>
      </p:sp>
    </p:spTree>
    <p:extLst>
      <p:ext uri="{BB962C8B-B14F-4D97-AF65-F5344CB8AC3E}">
        <p14:creationId xmlns:p14="http://schemas.microsoft.com/office/powerpoint/2010/main" val="3063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1459421"/>
            <a:ext cx="6835201" cy="4799184"/>
          </a:xfrm>
        </p:spPr>
      </p:pic>
    </p:spTree>
    <p:extLst>
      <p:ext uri="{BB962C8B-B14F-4D97-AF65-F5344CB8AC3E}">
        <p14:creationId xmlns:p14="http://schemas.microsoft.com/office/powerpoint/2010/main" val="11170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Can react quickly to available capacity in the network</a:t>
            </a:r>
          </a:p>
          <a:p>
            <a:r>
              <a:rPr lang="en-AU" dirty="0" smtClean="0"/>
              <a:t>Tends to sit for extended periods in the phase of queue formation</a:t>
            </a:r>
          </a:p>
          <a:p>
            <a:r>
              <a:rPr lang="en-AU" dirty="0" smtClean="0"/>
              <a:t>Can react efficiently to long fat pipes and rapidly scale up the sending rate</a:t>
            </a:r>
          </a:p>
          <a:p>
            <a:r>
              <a:rPr lang="en-AU" dirty="0" smtClean="0"/>
              <a:t>Can operate in a manner that </a:t>
            </a:r>
            <a:r>
              <a:rPr lang="en-AU" dirty="0"/>
              <a:t>t</a:t>
            </a:r>
            <a:r>
              <a:rPr lang="en-AU" dirty="0" smtClean="0"/>
              <a:t>ends to exacerbate ‘buffer bloat’ conditions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58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Can we do better?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Lets look at the model of the network once more</a:t>
            </a:r>
          </a:p>
          <a:p>
            <a:r>
              <a:rPr lang="en-AU" dirty="0" smtClean="0"/>
              <a:t>There are three ‘states’ of flow management in this network:</a:t>
            </a:r>
            <a:endParaRPr lang="en-AU" dirty="0"/>
          </a:p>
          <a:p>
            <a:pPr lvl="1"/>
            <a:r>
              <a:rPr lang="en-AU" dirty="0" smtClean="0"/>
              <a:t>Under-Utilised </a:t>
            </a:r>
            <a:r>
              <a:rPr lang="mr-IN" dirty="0" smtClean="0"/>
              <a:t>–</a:t>
            </a:r>
            <a:r>
              <a:rPr lang="en-AU" dirty="0" smtClean="0"/>
              <a:t> where the flow rate is below the link capacity and no queues form</a:t>
            </a:r>
          </a:p>
          <a:p>
            <a:pPr lvl="1"/>
            <a:r>
              <a:rPr lang="en-AU" dirty="0" smtClean="0"/>
              <a:t>Over-Utilised </a:t>
            </a:r>
            <a:r>
              <a:rPr lang="mr-IN" dirty="0" smtClean="0"/>
              <a:t>–</a:t>
            </a:r>
            <a:r>
              <a:rPr lang="en-AU" dirty="0" smtClean="0"/>
              <a:t> where the flow rate is greater that the link capacity and queues form </a:t>
            </a:r>
          </a:p>
          <a:p>
            <a:pPr lvl="1"/>
            <a:r>
              <a:rPr lang="en-AU" dirty="0" smtClean="0"/>
              <a:t>Saturated </a:t>
            </a:r>
            <a:r>
              <a:rPr lang="mr-IN" dirty="0" smtClean="0"/>
              <a:t>–</a:t>
            </a:r>
            <a:r>
              <a:rPr lang="en-AU" dirty="0" smtClean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 smtClean="0"/>
              <a:t>Loss-based control systems probe upward to the saturation point, and back off to what they guess is the under-utilised state in order to the let the queues drain</a:t>
            </a:r>
          </a:p>
          <a:p>
            <a:r>
              <a:rPr lang="en-AU" dirty="0" smtClean="0"/>
              <a:t>But the optimal operational point for the flow is at the state change from Under to Over utilised</a:t>
            </a:r>
          </a:p>
        </p:txBody>
      </p:sp>
    </p:spTree>
    <p:extLst>
      <p:ext uri="{BB962C8B-B14F-4D97-AF65-F5344CB8AC3E}">
        <p14:creationId xmlns:p14="http://schemas.microsoft.com/office/powerpoint/2010/main" val="11796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The IP Architecture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9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At its heart IP is a datagram network architecture</a:t>
            </a:r>
          </a:p>
          <a:p>
            <a:pPr lvl="1"/>
            <a:r>
              <a:rPr lang="en-AU" dirty="0" smtClean="0"/>
              <a:t>Individual IP packets may be lost, re-ordered, re-timed and even fragmented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7006591" y="4643473"/>
            <a:ext cx="605790" cy="427031"/>
            <a:chOff x="5303520" y="4700040"/>
            <a:chExt cx="1077257" cy="759375"/>
          </a:xfrm>
        </p:grpSpPr>
        <p:sp>
          <p:nvSpPr>
            <p:cNvPr id="4" name="Freeform 3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57468" y="4828575"/>
            <a:ext cx="605790" cy="427031"/>
            <a:chOff x="5303520" y="4700040"/>
            <a:chExt cx="1077257" cy="759375"/>
          </a:xfrm>
        </p:grpSpPr>
        <p:sp>
          <p:nvSpPr>
            <p:cNvPr id="12" name="Freeform 11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58840" y="4942137"/>
            <a:ext cx="605790" cy="427031"/>
            <a:chOff x="5303520" y="4700040"/>
            <a:chExt cx="1077257" cy="759375"/>
          </a:xfrm>
        </p:grpSpPr>
        <p:sp>
          <p:nvSpPr>
            <p:cNvPr id="19" name="Freeform 18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67801" y="4685955"/>
            <a:ext cx="605790" cy="427031"/>
            <a:chOff x="5303520" y="4700040"/>
            <a:chExt cx="1077257" cy="759375"/>
          </a:xfrm>
        </p:grpSpPr>
        <p:sp>
          <p:nvSpPr>
            <p:cNvPr id="26" name="Freeform 25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84471" y="4761874"/>
            <a:ext cx="605790" cy="427031"/>
            <a:chOff x="5303520" y="4700040"/>
            <a:chExt cx="1077257" cy="759375"/>
          </a:xfrm>
        </p:grpSpPr>
        <p:sp>
          <p:nvSpPr>
            <p:cNvPr id="33" name="Freeform 32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407851" y="4623139"/>
            <a:ext cx="1104515" cy="542713"/>
            <a:chOff x="647670" y="4886537"/>
            <a:chExt cx="1104515" cy="542713"/>
          </a:xfrm>
        </p:grpSpPr>
        <p:sp>
          <p:nvSpPr>
            <p:cNvPr id="39" name="Freeform 38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00070" y="5038937"/>
            <a:ext cx="1104515" cy="542713"/>
            <a:chOff x="647670" y="4886537"/>
            <a:chExt cx="1104515" cy="542713"/>
          </a:xfrm>
        </p:grpSpPr>
        <p:sp>
          <p:nvSpPr>
            <p:cNvPr id="44" name="Freeform 43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7" name="Freeform 46"/>
          <p:cNvSpPr/>
          <p:nvPr/>
        </p:nvSpPr>
        <p:spPr>
          <a:xfrm>
            <a:off x="1908810" y="5120265"/>
            <a:ext cx="545517" cy="217545"/>
          </a:xfrm>
          <a:custGeom>
            <a:avLst/>
            <a:gdLst>
              <a:gd name="connsiteX0" fmla="*/ 0 w 545517"/>
              <a:gd name="connsiteY0" fmla="*/ 148965 h 217545"/>
              <a:gd name="connsiteX1" fmla="*/ 491490 w 545517"/>
              <a:gd name="connsiteY1" fmla="*/ 80385 h 217545"/>
              <a:gd name="connsiteX2" fmla="*/ 365760 w 545517"/>
              <a:gd name="connsiteY2" fmla="*/ 375 h 217545"/>
              <a:gd name="connsiteX3" fmla="*/ 537210 w 545517"/>
              <a:gd name="connsiteY3" fmla="*/ 114675 h 217545"/>
              <a:gd name="connsiteX4" fmla="*/ 502920 w 545517"/>
              <a:gd name="connsiteY4" fmla="*/ 217545 h 21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17" h="217545">
                <a:moveTo>
                  <a:pt x="0" y="148965"/>
                </a:moveTo>
                <a:cubicBezTo>
                  <a:pt x="215265" y="127057"/>
                  <a:pt x="430530" y="105150"/>
                  <a:pt x="491490" y="80385"/>
                </a:cubicBezTo>
                <a:cubicBezTo>
                  <a:pt x="552450" y="55620"/>
                  <a:pt x="358140" y="-5340"/>
                  <a:pt x="365760" y="375"/>
                </a:cubicBezTo>
                <a:cubicBezTo>
                  <a:pt x="373380" y="6090"/>
                  <a:pt x="514350" y="78480"/>
                  <a:pt x="537210" y="114675"/>
                </a:cubicBezTo>
                <a:cubicBezTo>
                  <a:pt x="560070" y="150870"/>
                  <a:pt x="531495" y="184207"/>
                  <a:pt x="502920" y="21754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Freeform 47"/>
          <p:cNvSpPr/>
          <p:nvPr/>
        </p:nvSpPr>
        <p:spPr>
          <a:xfrm>
            <a:off x="3074670" y="4971949"/>
            <a:ext cx="699620" cy="262991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Freeform 48"/>
          <p:cNvSpPr/>
          <p:nvPr/>
        </p:nvSpPr>
        <p:spPr>
          <a:xfrm>
            <a:off x="4357578" y="4896518"/>
            <a:ext cx="840301" cy="292387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Freeform 49"/>
          <p:cNvSpPr/>
          <p:nvPr/>
        </p:nvSpPr>
        <p:spPr>
          <a:xfrm>
            <a:off x="5909310" y="4731921"/>
            <a:ext cx="1068150" cy="274419"/>
          </a:xfrm>
          <a:custGeom>
            <a:avLst/>
            <a:gdLst>
              <a:gd name="connsiteX0" fmla="*/ 0 w 1068150"/>
              <a:gd name="connsiteY0" fmla="*/ 217269 h 274419"/>
              <a:gd name="connsiteX1" fmla="*/ 182880 w 1068150"/>
              <a:gd name="connsiteY1" fmla="*/ 148689 h 274419"/>
              <a:gd name="connsiteX2" fmla="*/ 948690 w 1068150"/>
              <a:gd name="connsiteY2" fmla="*/ 137259 h 274419"/>
              <a:gd name="connsiteX3" fmla="*/ 1051560 w 1068150"/>
              <a:gd name="connsiteY3" fmla="*/ 125829 h 274419"/>
              <a:gd name="connsiteX4" fmla="*/ 800100 w 1068150"/>
              <a:gd name="connsiteY4" fmla="*/ 99 h 274419"/>
              <a:gd name="connsiteX5" fmla="*/ 1051560 w 1068150"/>
              <a:gd name="connsiteY5" fmla="*/ 148689 h 274419"/>
              <a:gd name="connsiteX6" fmla="*/ 925830 w 1068150"/>
              <a:gd name="connsiteY6" fmla="*/ 274419 h 2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150" h="274419">
                <a:moveTo>
                  <a:pt x="0" y="217269"/>
                </a:moveTo>
                <a:cubicBezTo>
                  <a:pt x="12382" y="189646"/>
                  <a:pt x="24765" y="162024"/>
                  <a:pt x="182880" y="148689"/>
                </a:cubicBezTo>
                <a:cubicBezTo>
                  <a:pt x="340995" y="135354"/>
                  <a:pt x="803910" y="141069"/>
                  <a:pt x="948690" y="137259"/>
                </a:cubicBezTo>
                <a:cubicBezTo>
                  <a:pt x="1093470" y="133449"/>
                  <a:pt x="1076325" y="148689"/>
                  <a:pt x="1051560" y="125829"/>
                </a:cubicBezTo>
                <a:cubicBezTo>
                  <a:pt x="1026795" y="102969"/>
                  <a:pt x="800100" y="-3711"/>
                  <a:pt x="800100" y="99"/>
                </a:cubicBezTo>
                <a:cubicBezTo>
                  <a:pt x="800100" y="3909"/>
                  <a:pt x="1030605" y="102969"/>
                  <a:pt x="1051560" y="148689"/>
                </a:cubicBezTo>
                <a:cubicBezTo>
                  <a:pt x="1072515" y="194409"/>
                  <a:pt x="925830" y="274419"/>
                  <a:pt x="925830" y="27441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Freeform 50"/>
          <p:cNvSpPr/>
          <p:nvPr/>
        </p:nvSpPr>
        <p:spPr>
          <a:xfrm>
            <a:off x="7620499" y="4697730"/>
            <a:ext cx="1412783" cy="308610"/>
          </a:xfrm>
          <a:custGeom>
            <a:avLst/>
            <a:gdLst>
              <a:gd name="connsiteX0" fmla="*/ 3311 w 1412783"/>
              <a:gd name="connsiteY0" fmla="*/ 171450 h 308610"/>
              <a:gd name="connsiteX1" fmla="*/ 60461 w 1412783"/>
              <a:gd name="connsiteY1" fmla="*/ 171450 h 308610"/>
              <a:gd name="connsiteX2" fmla="*/ 586241 w 1412783"/>
              <a:gd name="connsiteY2" fmla="*/ 125730 h 308610"/>
              <a:gd name="connsiteX3" fmla="*/ 1397771 w 1412783"/>
              <a:gd name="connsiteY3" fmla="*/ 194310 h 308610"/>
              <a:gd name="connsiteX4" fmla="*/ 1134881 w 1412783"/>
              <a:gd name="connsiteY4" fmla="*/ 0 h 308610"/>
              <a:gd name="connsiteX5" fmla="*/ 1409201 w 1412783"/>
              <a:gd name="connsiteY5" fmla="*/ 194310 h 308610"/>
              <a:gd name="connsiteX6" fmla="*/ 1180601 w 1412783"/>
              <a:gd name="connsiteY6" fmla="*/ 30861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2783" h="308610">
                <a:moveTo>
                  <a:pt x="3311" y="171450"/>
                </a:moveTo>
                <a:cubicBezTo>
                  <a:pt x="-16692" y="175260"/>
                  <a:pt x="60461" y="171450"/>
                  <a:pt x="60461" y="171450"/>
                </a:cubicBezTo>
                <a:cubicBezTo>
                  <a:pt x="157616" y="163830"/>
                  <a:pt x="363356" y="121920"/>
                  <a:pt x="586241" y="125730"/>
                </a:cubicBezTo>
                <a:cubicBezTo>
                  <a:pt x="809126" y="129540"/>
                  <a:pt x="1306331" y="215265"/>
                  <a:pt x="1397771" y="194310"/>
                </a:cubicBezTo>
                <a:cubicBezTo>
                  <a:pt x="1489211" y="173355"/>
                  <a:pt x="1132976" y="0"/>
                  <a:pt x="1134881" y="0"/>
                </a:cubicBezTo>
                <a:cubicBezTo>
                  <a:pt x="1136786" y="0"/>
                  <a:pt x="1401581" y="142875"/>
                  <a:pt x="1409201" y="194310"/>
                </a:cubicBezTo>
                <a:cubicBezTo>
                  <a:pt x="1416821" y="245745"/>
                  <a:pt x="1298711" y="277177"/>
                  <a:pt x="1180601" y="3086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Freeform 51"/>
          <p:cNvSpPr/>
          <p:nvPr/>
        </p:nvSpPr>
        <p:spPr>
          <a:xfrm>
            <a:off x="9669780" y="4811855"/>
            <a:ext cx="754607" cy="285925"/>
          </a:xfrm>
          <a:custGeom>
            <a:avLst/>
            <a:gdLst>
              <a:gd name="connsiteX0" fmla="*/ 0 w 754607"/>
              <a:gd name="connsiteY0" fmla="*/ 114475 h 285925"/>
              <a:gd name="connsiteX1" fmla="*/ 685800 w 754607"/>
              <a:gd name="connsiteY1" fmla="*/ 183055 h 285925"/>
              <a:gd name="connsiteX2" fmla="*/ 708660 w 754607"/>
              <a:gd name="connsiteY2" fmla="*/ 160195 h 285925"/>
              <a:gd name="connsiteX3" fmla="*/ 491490 w 754607"/>
              <a:gd name="connsiteY3" fmla="*/ 175 h 285925"/>
              <a:gd name="connsiteX4" fmla="*/ 685800 w 754607"/>
              <a:gd name="connsiteY4" fmla="*/ 194485 h 285925"/>
              <a:gd name="connsiteX5" fmla="*/ 571500 w 754607"/>
              <a:gd name="connsiteY5" fmla="*/ 285925 h 2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07" h="285925">
                <a:moveTo>
                  <a:pt x="0" y="114475"/>
                </a:moveTo>
                <a:lnTo>
                  <a:pt x="685800" y="183055"/>
                </a:lnTo>
                <a:cubicBezTo>
                  <a:pt x="803910" y="190675"/>
                  <a:pt x="741045" y="190675"/>
                  <a:pt x="708660" y="160195"/>
                </a:cubicBezTo>
                <a:cubicBezTo>
                  <a:pt x="676275" y="129715"/>
                  <a:pt x="495300" y="-5540"/>
                  <a:pt x="491490" y="175"/>
                </a:cubicBezTo>
                <a:cubicBezTo>
                  <a:pt x="487680" y="5890"/>
                  <a:pt x="672465" y="146860"/>
                  <a:pt x="685800" y="194485"/>
                </a:cubicBezTo>
                <a:cubicBezTo>
                  <a:pt x="699135" y="242110"/>
                  <a:pt x="571500" y="285925"/>
                  <a:pt x="571500" y="28592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Freeform 59"/>
          <p:cNvSpPr/>
          <p:nvPr/>
        </p:nvSpPr>
        <p:spPr>
          <a:xfrm>
            <a:off x="4937173" y="5450535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Freeform 60"/>
          <p:cNvSpPr/>
          <p:nvPr/>
        </p:nvSpPr>
        <p:spPr>
          <a:xfrm>
            <a:off x="5500594" y="5399461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Freeform 61"/>
          <p:cNvSpPr/>
          <p:nvPr/>
        </p:nvSpPr>
        <p:spPr>
          <a:xfrm rot="1321348">
            <a:off x="4011950" y="6243071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Freeform 62"/>
          <p:cNvSpPr/>
          <p:nvPr/>
        </p:nvSpPr>
        <p:spPr>
          <a:xfrm>
            <a:off x="6632488" y="5386525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Freeform 63"/>
          <p:cNvSpPr/>
          <p:nvPr/>
        </p:nvSpPr>
        <p:spPr>
          <a:xfrm>
            <a:off x="4952449" y="6062483"/>
            <a:ext cx="1531760" cy="384626"/>
          </a:xfrm>
          <a:custGeom>
            <a:avLst/>
            <a:gdLst>
              <a:gd name="connsiteX0" fmla="*/ 0 w 1531760"/>
              <a:gd name="connsiteY0" fmla="*/ 70042 h 384626"/>
              <a:gd name="connsiteX1" fmla="*/ 1211580 w 1531760"/>
              <a:gd name="connsiteY1" fmla="*/ 81472 h 384626"/>
              <a:gd name="connsiteX2" fmla="*/ 1143000 w 1531760"/>
              <a:gd name="connsiteY2" fmla="*/ 1462 h 384626"/>
              <a:gd name="connsiteX3" fmla="*/ 1531620 w 1531760"/>
              <a:gd name="connsiteY3" fmla="*/ 161482 h 384626"/>
              <a:gd name="connsiteX4" fmla="*/ 1188720 w 1531760"/>
              <a:gd name="connsiteY4" fmla="*/ 378652 h 384626"/>
              <a:gd name="connsiteX5" fmla="*/ 1257300 w 1531760"/>
              <a:gd name="connsiteY5" fmla="*/ 321502 h 384626"/>
              <a:gd name="connsiteX6" fmla="*/ 68580 w 1531760"/>
              <a:gd name="connsiteY6" fmla="*/ 298642 h 3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1760" h="384626">
                <a:moveTo>
                  <a:pt x="0" y="70042"/>
                </a:moveTo>
                <a:cubicBezTo>
                  <a:pt x="510540" y="81472"/>
                  <a:pt x="1021080" y="92902"/>
                  <a:pt x="1211580" y="81472"/>
                </a:cubicBezTo>
                <a:cubicBezTo>
                  <a:pt x="1402080" y="70042"/>
                  <a:pt x="1089660" y="-11873"/>
                  <a:pt x="1143000" y="1462"/>
                </a:cubicBezTo>
                <a:cubicBezTo>
                  <a:pt x="1196340" y="14797"/>
                  <a:pt x="1524000" y="98617"/>
                  <a:pt x="1531620" y="161482"/>
                </a:cubicBezTo>
                <a:cubicBezTo>
                  <a:pt x="1539240" y="224347"/>
                  <a:pt x="1234440" y="351982"/>
                  <a:pt x="1188720" y="378652"/>
                </a:cubicBezTo>
                <a:cubicBezTo>
                  <a:pt x="1143000" y="405322"/>
                  <a:pt x="1443990" y="334837"/>
                  <a:pt x="1257300" y="321502"/>
                </a:cubicBezTo>
                <a:cubicBezTo>
                  <a:pt x="1070610" y="308167"/>
                  <a:pt x="68580" y="298642"/>
                  <a:pt x="68580" y="298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Freeform 64"/>
          <p:cNvSpPr/>
          <p:nvPr/>
        </p:nvSpPr>
        <p:spPr>
          <a:xfrm>
            <a:off x="3886200" y="5440680"/>
            <a:ext cx="354359" cy="629989"/>
          </a:xfrm>
          <a:custGeom>
            <a:avLst/>
            <a:gdLst>
              <a:gd name="connsiteX0" fmla="*/ 182880 w 354359"/>
              <a:gd name="connsiteY0" fmla="*/ 0 h 629989"/>
              <a:gd name="connsiteX1" fmla="*/ 194310 w 354359"/>
              <a:gd name="connsiteY1" fmla="*/ 160020 h 629989"/>
              <a:gd name="connsiteX2" fmla="*/ 194310 w 354359"/>
              <a:gd name="connsiteY2" fmla="*/ 594360 h 629989"/>
              <a:gd name="connsiteX3" fmla="*/ 354330 w 354359"/>
              <a:gd name="connsiteY3" fmla="*/ 342900 h 629989"/>
              <a:gd name="connsiteX4" fmla="*/ 205740 w 354359"/>
              <a:gd name="connsiteY4" fmla="*/ 628650 h 629989"/>
              <a:gd name="connsiteX5" fmla="*/ 0 w 354359"/>
              <a:gd name="connsiteY5" fmla="*/ 457200 h 6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59" h="629989">
                <a:moveTo>
                  <a:pt x="182880" y="0"/>
                </a:moveTo>
                <a:cubicBezTo>
                  <a:pt x="187642" y="30480"/>
                  <a:pt x="192405" y="60960"/>
                  <a:pt x="194310" y="160020"/>
                </a:cubicBezTo>
                <a:cubicBezTo>
                  <a:pt x="196215" y="259080"/>
                  <a:pt x="167640" y="563880"/>
                  <a:pt x="194310" y="594360"/>
                </a:cubicBezTo>
                <a:cubicBezTo>
                  <a:pt x="220980" y="624840"/>
                  <a:pt x="352425" y="337185"/>
                  <a:pt x="354330" y="342900"/>
                </a:cubicBezTo>
                <a:cubicBezTo>
                  <a:pt x="356235" y="348615"/>
                  <a:pt x="264795" y="609600"/>
                  <a:pt x="205740" y="628650"/>
                </a:cubicBezTo>
                <a:cubicBezTo>
                  <a:pt x="146685" y="647700"/>
                  <a:pt x="0" y="457200"/>
                  <a:pt x="0" y="457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3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237" y="1825625"/>
            <a:ext cx="5473525" cy="4351338"/>
          </a:xfrm>
        </p:spPr>
      </p:pic>
      <p:sp>
        <p:nvSpPr>
          <p:cNvPr id="3" name="TextBox 2"/>
          <p:cNvSpPr txBox="1"/>
          <p:nvPr/>
        </p:nvSpPr>
        <p:spPr>
          <a:xfrm>
            <a:off x="3902529" y="6181095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smtClean="0"/>
              <a:t>Under-Utilised</a:t>
            </a:r>
            <a:endParaRPr lang="en-AU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5726749" y="6181095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smtClean="0"/>
              <a:t>Over-Utilised</a:t>
            </a:r>
            <a:endParaRPr lang="en-AU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7550969" y="6181095"/>
            <a:ext cx="128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/>
              <a:t>Saturated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11502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How to detect the onset of queuing?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By carefully measuring the Round Trip Time!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62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TCP Vegas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Vegas was an early attempt to replace loss-based congestion avoidance with delay-based control</a:t>
            </a:r>
          </a:p>
          <a:p>
            <a:r>
              <a:rPr lang="en-AU" dirty="0" smtClean="0"/>
              <a:t>Every sent packet is matched with its ACK, creating a new RTT measurement</a:t>
            </a:r>
          </a:p>
          <a:p>
            <a:pPr lvl="1"/>
            <a:r>
              <a:rPr lang="en-AU" dirty="0" smtClean="0"/>
              <a:t>If the RTT measurements rise, then reduce the sending rate</a:t>
            </a:r>
          </a:p>
          <a:p>
            <a:pPr lvl="1"/>
            <a:r>
              <a:rPr lang="en-AU" dirty="0" smtClean="0"/>
              <a:t>If the RTT measurements are steady then increase the sending rate</a:t>
            </a:r>
          </a:p>
        </p:txBody>
      </p:sp>
    </p:spTree>
    <p:extLst>
      <p:ext uri="{BB962C8B-B14F-4D97-AF65-F5344CB8AC3E}">
        <p14:creationId xmlns:p14="http://schemas.microsoft.com/office/powerpoint/2010/main" val="6255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Idealised TCP Vegas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10" y="1448950"/>
            <a:ext cx="7367752" cy="5173103"/>
          </a:xfrm>
        </p:spPr>
      </p:pic>
    </p:spTree>
    <p:extLst>
      <p:ext uri="{BB962C8B-B14F-4D97-AF65-F5344CB8AC3E}">
        <p14:creationId xmlns:p14="http://schemas.microsoft.com/office/powerpoint/2010/main" val="4541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Vegas vs Loss-based Control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To put it bluntly, Vegas is too polite!</a:t>
            </a:r>
          </a:p>
          <a:p>
            <a:r>
              <a:rPr lang="en-AU" dirty="0" smtClean="0"/>
              <a:t>Loss based control systems are insensitive to the build up of the network queues, while Vegas will back off</a:t>
            </a:r>
          </a:p>
          <a:p>
            <a:r>
              <a:rPr lang="en-AU" dirty="0" smtClean="0"/>
              <a:t>In a world of congestion-loss controlled flows Vegas </a:t>
            </a:r>
            <a:r>
              <a:rPr lang="en-AU" dirty="0"/>
              <a:t>i</a:t>
            </a:r>
            <a:r>
              <a:rPr lang="en-AU" dirty="0" smtClean="0"/>
              <a:t>s unable to claim its fair share of path capacity</a:t>
            </a:r>
          </a:p>
          <a:p>
            <a:r>
              <a:rPr lang="en-AU" dirty="0" smtClean="0"/>
              <a:t>BUT Vegas tries to minimize its demands on queuing, which is a good fit to cheap high speed short queue switching chips</a:t>
            </a:r>
          </a:p>
          <a:p>
            <a:endParaRPr lang="en-AU" dirty="0" smtClean="0"/>
          </a:p>
          <a:p>
            <a:r>
              <a:rPr lang="en-AU" dirty="0" smtClean="0"/>
              <a:t>Can we ”improve” Vegas?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30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How to “improve” Vegas?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587" y="1825625"/>
            <a:ext cx="10515600" cy="4351338"/>
          </a:xfrm>
        </p:spPr>
        <p:txBody>
          <a:bodyPr/>
          <a:lstStyle/>
          <a:p>
            <a:r>
              <a:rPr lang="en-AU" dirty="0" smtClean="0"/>
              <a:t>Only probe the path capacity intermittently</a:t>
            </a:r>
          </a:p>
          <a:p>
            <a:r>
              <a:rPr lang="en-AU" dirty="0" smtClean="0"/>
              <a:t>Probe the path by increasing the sending rate for a short interval:</a:t>
            </a:r>
          </a:p>
          <a:p>
            <a:pPr lvl="1"/>
            <a:r>
              <a:rPr lang="en-AU" dirty="0" smtClean="0"/>
              <a:t>If the RTT of the probe equals the RTT of the previous state then there is available path bandwidth that could be utilised</a:t>
            </a:r>
          </a:p>
          <a:p>
            <a:pPr lvl="1"/>
            <a:r>
              <a:rPr lang="en-AU" dirty="0" smtClean="0"/>
              <a:t>If the RTT of the probe rises then the path is likely to be at the onset of queuing and no further path bandwidth is available</a:t>
            </a:r>
          </a:p>
          <a:p>
            <a:r>
              <a:rPr lang="en-AU" dirty="0" smtClean="0"/>
              <a:t>Do not alter the path bandwidth estimate in response to packet loss</a:t>
            </a:r>
          </a:p>
          <a:p>
            <a:r>
              <a:rPr lang="en-AU" dirty="0" smtClean="0"/>
              <a:t>Pace the sending packets to avoid the need for network buffer rate adaptation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6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BBR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Maintain a long term stable estimate of path RTT and a shorter updated estimate of the bottleneck capacity of the path</a:t>
            </a:r>
          </a:p>
          <a:p>
            <a:r>
              <a:rPr lang="en-AU" dirty="0" smtClean="0"/>
              <a:t>Probe these estimates regularly, but not continuously</a:t>
            </a:r>
          </a:p>
          <a:p>
            <a:pPr lvl="1"/>
            <a:r>
              <a:rPr lang="en-AU" dirty="0" smtClean="0"/>
              <a:t>Maintain the sending rate at this estimated bottleneck capacity rate for 6 RTT intervals</a:t>
            </a:r>
          </a:p>
          <a:p>
            <a:pPr lvl="1"/>
            <a:r>
              <a:rPr lang="en-AU" dirty="0" smtClean="0"/>
              <a:t>For the next RTT, raise the sending rate by 25% and sample the RTT</a:t>
            </a:r>
          </a:p>
          <a:p>
            <a:pPr lvl="1"/>
            <a:r>
              <a:rPr lang="en-AU" dirty="0" smtClean="0"/>
              <a:t>If the RTT increased across this probe, then for the next RTT drop the sending rate by 25%</a:t>
            </a:r>
          </a:p>
          <a:p>
            <a:pPr lvl="1"/>
            <a:r>
              <a:rPr lang="en-AU" dirty="0" smtClean="0"/>
              <a:t>Otherwise assume this is the new bottleneck bandwidth 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5567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20" y="1825625"/>
            <a:ext cx="6197360" cy="4351338"/>
          </a:xfrm>
        </p:spPr>
      </p:pic>
    </p:spTree>
    <p:extLst>
      <p:ext uri="{BB962C8B-B14F-4D97-AF65-F5344CB8AC3E}">
        <p14:creationId xmlns:p14="http://schemas.microsoft.com/office/powerpoint/2010/main" val="3171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20" y="1825625"/>
            <a:ext cx="6197360" cy="4351338"/>
          </a:xfrm>
        </p:spPr>
      </p:pic>
      <p:sp>
        <p:nvSpPr>
          <p:cNvPr id="3" name="TextBox 2"/>
          <p:cNvSpPr txBox="1"/>
          <p:nvPr/>
        </p:nvSpPr>
        <p:spPr>
          <a:xfrm>
            <a:off x="9372600" y="4898571"/>
            <a:ext cx="238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AhnbergHand" charset="0"/>
                <a:ea typeface="AhnbergHand" charset="0"/>
                <a:cs typeface="AhnbergHand" charset="0"/>
              </a:rPr>
              <a:t>I’m not sure I have the queue size profile right in this simulation</a:t>
            </a:r>
            <a:endParaRPr lang="en-AU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Does BBR strike a ‘better’ balance than Vegas?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It is certainly less “polite” than Vegas and that means it will probably not constantly pull back when simultaneous loss-based protocols exert pressure on the path’s queues</a:t>
            </a:r>
          </a:p>
          <a:p>
            <a:r>
              <a:rPr lang="en-AU" dirty="0" smtClean="0"/>
              <a:t>It still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The IP Architecture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99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At its heart IP is a datagram network architecture</a:t>
            </a:r>
          </a:p>
          <a:p>
            <a:pPr lvl="1"/>
            <a:r>
              <a:rPr lang="en-AU" dirty="0" smtClean="0"/>
              <a:t>Individual IP packets may be lost, re-ordered, re-timed and even fragmented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7006591" y="4643473"/>
            <a:ext cx="605790" cy="427031"/>
            <a:chOff x="5303520" y="4700040"/>
            <a:chExt cx="1077257" cy="759375"/>
          </a:xfrm>
        </p:grpSpPr>
        <p:sp>
          <p:nvSpPr>
            <p:cNvPr id="4" name="Freeform 3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Freeform 7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8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57468" y="4828575"/>
            <a:ext cx="605790" cy="427031"/>
            <a:chOff x="5303520" y="4700040"/>
            <a:chExt cx="1077257" cy="759375"/>
          </a:xfrm>
        </p:grpSpPr>
        <p:sp>
          <p:nvSpPr>
            <p:cNvPr id="12" name="Freeform 11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58840" y="4942137"/>
            <a:ext cx="605790" cy="427031"/>
            <a:chOff x="5303520" y="4700040"/>
            <a:chExt cx="1077257" cy="759375"/>
          </a:xfrm>
        </p:grpSpPr>
        <p:sp>
          <p:nvSpPr>
            <p:cNvPr id="19" name="Freeform 18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67801" y="4685955"/>
            <a:ext cx="605790" cy="427031"/>
            <a:chOff x="5303520" y="4700040"/>
            <a:chExt cx="1077257" cy="759375"/>
          </a:xfrm>
        </p:grpSpPr>
        <p:sp>
          <p:nvSpPr>
            <p:cNvPr id="26" name="Freeform 25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84471" y="4761874"/>
            <a:ext cx="605790" cy="427031"/>
            <a:chOff x="5303520" y="4700040"/>
            <a:chExt cx="1077257" cy="759375"/>
          </a:xfrm>
        </p:grpSpPr>
        <p:sp>
          <p:nvSpPr>
            <p:cNvPr id="33" name="Freeform 32"/>
            <p:cNvSpPr/>
            <p:nvPr/>
          </p:nvSpPr>
          <p:spPr>
            <a:xfrm>
              <a:off x="5336138" y="4700040"/>
              <a:ext cx="944740" cy="535231"/>
            </a:xfrm>
            <a:custGeom>
              <a:avLst/>
              <a:gdLst>
                <a:gd name="connsiteX0" fmla="*/ 836062 w 944740"/>
                <a:gd name="connsiteY0" fmla="*/ 111990 h 535231"/>
                <a:gd name="connsiteX1" fmla="*/ 413152 w 944740"/>
                <a:gd name="connsiteY1" fmla="*/ 9120 h 535231"/>
                <a:gd name="connsiteX2" fmla="*/ 1672 w 944740"/>
                <a:gd name="connsiteY2" fmla="*/ 317730 h 535231"/>
                <a:gd name="connsiteX3" fmla="*/ 573172 w 944740"/>
                <a:gd name="connsiteY3" fmla="*/ 534900 h 535231"/>
                <a:gd name="connsiteX4" fmla="*/ 904642 w 944740"/>
                <a:gd name="connsiteY4" fmla="*/ 363450 h 535231"/>
                <a:gd name="connsiteX5" fmla="*/ 938932 w 944740"/>
                <a:gd name="connsiteY5" fmla="*/ 214860 h 53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4740" h="535231">
                  <a:moveTo>
                    <a:pt x="836062" y="111990"/>
                  </a:moveTo>
                  <a:cubicBezTo>
                    <a:pt x="694139" y="43410"/>
                    <a:pt x="552217" y="-25170"/>
                    <a:pt x="413152" y="9120"/>
                  </a:cubicBezTo>
                  <a:cubicBezTo>
                    <a:pt x="274087" y="43410"/>
                    <a:pt x="-24998" y="230100"/>
                    <a:pt x="1672" y="317730"/>
                  </a:cubicBezTo>
                  <a:cubicBezTo>
                    <a:pt x="28342" y="405360"/>
                    <a:pt x="422677" y="527280"/>
                    <a:pt x="573172" y="534900"/>
                  </a:cubicBezTo>
                  <a:cubicBezTo>
                    <a:pt x="723667" y="542520"/>
                    <a:pt x="843682" y="416790"/>
                    <a:pt x="904642" y="363450"/>
                  </a:cubicBezTo>
                  <a:cubicBezTo>
                    <a:pt x="965602" y="310110"/>
                    <a:pt x="938932" y="214860"/>
                    <a:pt x="938932" y="2148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5303520" y="4972050"/>
              <a:ext cx="1077257" cy="487365"/>
            </a:xfrm>
            <a:custGeom>
              <a:avLst/>
              <a:gdLst>
                <a:gd name="connsiteX0" fmla="*/ 0 w 1077257"/>
                <a:gd name="connsiteY0" fmla="*/ 11430 h 487365"/>
                <a:gd name="connsiteX1" fmla="*/ 34290 w 1077257"/>
                <a:gd name="connsiteY1" fmla="*/ 308610 h 487365"/>
                <a:gd name="connsiteX2" fmla="*/ 57150 w 1077257"/>
                <a:gd name="connsiteY2" fmla="*/ 331470 h 487365"/>
                <a:gd name="connsiteX3" fmla="*/ 320040 w 1077257"/>
                <a:gd name="connsiteY3" fmla="*/ 457200 h 487365"/>
                <a:gd name="connsiteX4" fmla="*/ 651510 w 1077257"/>
                <a:gd name="connsiteY4" fmla="*/ 480060 h 487365"/>
                <a:gd name="connsiteX5" fmla="*/ 994410 w 1077257"/>
                <a:gd name="connsiteY5" fmla="*/ 354330 h 487365"/>
                <a:gd name="connsiteX6" fmla="*/ 1074420 w 1077257"/>
                <a:gd name="connsiteY6" fmla="*/ 262890 h 487365"/>
                <a:gd name="connsiteX7" fmla="*/ 1051560 w 1077257"/>
                <a:gd name="connsiteY7" fmla="*/ 0 h 48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7257" h="487365">
                  <a:moveTo>
                    <a:pt x="0" y="11430"/>
                  </a:moveTo>
                  <a:cubicBezTo>
                    <a:pt x="12382" y="133350"/>
                    <a:pt x="24765" y="255270"/>
                    <a:pt x="34290" y="308610"/>
                  </a:cubicBezTo>
                  <a:cubicBezTo>
                    <a:pt x="43815" y="361950"/>
                    <a:pt x="9525" y="306705"/>
                    <a:pt x="57150" y="331470"/>
                  </a:cubicBezTo>
                  <a:cubicBezTo>
                    <a:pt x="104775" y="356235"/>
                    <a:pt x="220980" y="432435"/>
                    <a:pt x="320040" y="457200"/>
                  </a:cubicBezTo>
                  <a:cubicBezTo>
                    <a:pt x="419100" y="481965"/>
                    <a:pt x="539115" y="497205"/>
                    <a:pt x="651510" y="480060"/>
                  </a:cubicBezTo>
                  <a:cubicBezTo>
                    <a:pt x="763905" y="462915"/>
                    <a:pt x="923925" y="390525"/>
                    <a:pt x="994410" y="354330"/>
                  </a:cubicBezTo>
                  <a:cubicBezTo>
                    <a:pt x="1064895" y="318135"/>
                    <a:pt x="1064895" y="321945"/>
                    <a:pt x="1074420" y="262890"/>
                  </a:cubicBezTo>
                  <a:cubicBezTo>
                    <a:pt x="1083945" y="203835"/>
                    <a:pt x="1067752" y="101917"/>
                    <a:pt x="105156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897880" y="4869180"/>
              <a:ext cx="275492" cy="160020"/>
            </a:xfrm>
            <a:custGeom>
              <a:avLst/>
              <a:gdLst>
                <a:gd name="connsiteX0" fmla="*/ 0 w 275492"/>
                <a:gd name="connsiteY0" fmla="*/ 91440 h 160020"/>
                <a:gd name="connsiteX1" fmla="*/ 57150 w 275492"/>
                <a:gd name="connsiteY1" fmla="*/ 91440 h 160020"/>
                <a:gd name="connsiteX2" fmla="*/ 228600 w 275492"/>
                <a:gd name="connsiteY2" fmla="*/ 68580 h 160020"/>
                <a:gd name="connsiteX3" fmla="*/ 102870 w 275492"/>
                <a:gd name="connsiteY3" fmla="*/ 0 h 160020"/>
                <a:gd name="connsiteX4" fmla="*/ 274320 w 275492"/>
                <a:gd name="connsiteY4" fmla="*/ 68580 h 160020"/>
                <a:gd name="connsiteX5" fmla="*/ 182880 w 275492"/>
                <a:gd name="connsiteY5" fmla="*/ 16002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492" h="160020">
                  <a:moveTo>
                    <a:pt x="0" y="91440"/>
                  </a:moveTo>
                  <a:cubicBezTo>
                    <a:pt x="9525" y="93345"/>
                    <a:pt x="19050" y="95250"/>
                    <a:pt x="57150" y="91440"/>
                  </a:cubicBezTo>
                  <a:cubicBezTo>
                    <a:pt x="95250" y="87630"/>
                    <a:pt x="220980" y="83820"/>
                    <a:pt x="228600" y="68580"/>
                  </a:cubicBezTo>
                  <a:cubicBezTo>
                    <a:pt x="236220" y="53340"/>
                    <a:pt x="95250" y="0"/>
                    <a:pt x="102870" y="0"/>
                  </a:cubicBezTo>
                  <a:cubicBezTo>
                    <a:pt x="110490" y="0"/>
                    <a:pt x="260985" y="41910"/>
                    <a:pt x="274320" y="68580"/>
                  </a:cubicBezTo>
                  <a:cubicBezTo>
                    <a:pt x="287655" y="95250"/>
                    <a:pt x="182880" y="160020"/>
                    <a:pt x="182880" y="16002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72893" y="4903417"/>
              <a:ext cx="322117" cy="194363"/>
            </a:xfrm>
            <a:custGeom>
              <a:avLst/>
              <a:gdLst>
                <a:gd name="connsiteX0" fmla="*/ 322117 w 322117"/>
                <a:gd name="connsiteY0" fmla="*/ 91493 h 194363"/>
                <a:gd name="connsiteX1" fmla="*/ 219247 w 322117"/>
                <a:gd name="connsiteY1" fmla="*/ 102923 h 194363"/>
                <a:gd name="connsiteX2" fmla="*/ 2077 w 322117"/>
                <a:gd name="connsiteY2" fmla="*/ 91493 h 194363"/>
                <a:gd name="connsiteX3" fmla="*/ 104947 w 322117"/>
                <a:gd name="connsiteY3" fmla="*/ 53 h 194363"/>
                <a:gd name="connsiteX4" fmla="*/ 24937 w 322117"/>
                <a:gd name="connsiteY4" fmla="*/ 80063 h 194363"/>
                <a:gd name="connsiteX5" fmla="*/ 219247 w 322117"/>
                <a:gd name="connsiteY5" fmla="*/ 194363 h 19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117" h="194363">
                  <a:moveTo>
                    <a:pt x="322117" y="91493"/>
                  </a:moveTo>
                  <a:cubicBezTo>
                    <a:pt x="297352" y="97208"/>
                    <a:pt x="272587" y="102923"/>
                    <a:pt x="219247" y="102923"/>
                  </a:cubicBezTo>
                  <a:cubicBezTo>
                    <a:pt x="165907" y="102923"/>
                    <a:pt x="21127" y="108638"/>
                    <a:pt x="2077" y="91493"/>
                  </a:cubicBezTo>
                  <a:cubicBezTo>
                    <a:pt x="-16973" y="74348"/>
                    <a:pt x="101137" y="1958"/>
                    <a:pt x="104947" y="53"/>
                  </a:cubicBezTo>
                  <a:cubicBezTo>
                    <a:pt x="108757" y="-1852"/>
                    <a:pt x="5887" y="47678"/>
                    <a:pt x="24937" y="80063"/>
                  </a:cubicBezTo>
                  <a:cubicBezTo>
                    <a:pt x="43987" y="112448"/>
                    <a:pt x="131617" y="153405"/>
                    <a:pt x="219247" y="194363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760720" y="4731606"/>
              <a:ext cx="160020" cy="229014"/>
            </a:xfrm>
            <a:custGeom>
              <a:avLst/>
              <a:gdLst>
                <a:gd name="connsiteX0" fmla="*/ 57150 w 160020"/>
                <a:gd name="connsiteY0" fmla="*/ 229014 h 229014"/>
                <a:gd name="connsiteX1" fmla="*/ 45720 w 160020"/>
                <a:gd name="connsiteY1" fmla="*/ 34704 h 229014"/>
                <a:gd name="connsiteX2" fmla="*/ 0 w 160020"/>
                <a:gd name="connsiteY2" fmla="*/ 137574 h 229014"/>
                <a:gd name="connsiteX3" fmla="*/ 45720 w 160020"/>
                <a:gd name="connsiteY3" fmla="*/ 414 h 229014"/>
                <a:gd name="connsiteX4" fmla="*/ 160020 w 160020"/>
                <a:gd name="connsiteY4" fmla="*/ 103284 h 22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0" h="229014">
                  <a:moveTo>
                    <a:pt x="57150" y="229014"/>
                  </a:moveTo>
                  <a:cubicBezTo>
                    <a:pt x="56197" y="139479"/>
                    <a:pt x="55245" y="49944"/>
                    <a:pt x="45720" y="34704"/>
                  </a:cubicBezTo>
                  <a:cubicBezTo>
                    <a:pt x="36195" y="19464"/>
                    <a:pt x="0" y="143289"/>
                    <a:pt x="0" y="137574"/>
                  </a:cubicBezTo>
                  <a:cubicBezTo>
                    <a:pt x="0" y="131859"/>
                    <a:pt x="19050" y="6129"/>
                    <a:pt x="45720" y="414"/>
                  </a:cubicBezTo>
                  <a:cubicBezTo>
                    <a:pt x="72390" y="-5301"/>
                    <a:pt x="116205" y="48991"/>
                    <a:pt x="160020" y="10328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60720" y="5006340"/>
              <a:ext cx="205777" cy="228621"/>
            </a:xfrm>
            <a:custGeom>
              <a:avLst/>
              <a:gdLst>
                <a:gd name="connsiteX0" fmla="*/ 68580 w 205777"/>
                <a:gd name="connsiteY0" fmla="*/ 0 h 228621"/>
                <a:gd name="connsiteX1" fmla="*/ 80010 w 205777"/>
                <a:gd name="connsiteY1" fmla="*/ 91440 h 228621"/>
                <a:gd name="connsiteX2" fmla="*/ 91440 w 205777"/>
                <a:gd name="connsiteY2" fmla="*/ 228600 h 228621"/>
                <a:gd name="connsiteX3" fmla="*/ 205740 w 205777"/>
                <a:gd name="connsiteY3" fmla="*/ 102870 h 228621"/>
                <a:gd name="connsiteX4" fmla="*/ 102870 w 205777"/>
                <a:gd name="connsiteY4" fmla="*/ 217170 h 228621"/>
                <a:gd name="connsiteX5" fmla="*/ 0 w 205777"/>
                <a:gd name="connsiteY5" fmla="*/ 125730 h 2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777" h="228621">
                  <a:moveTo>
                    <a:pt x="68580" y="0"/>
                  </a:moveTo>
                  <a:cubicBezTo>
                    <a:pt x="72390" y="26670"/>
                    <a:pt x="76200" y="53340"/>
                    <a:pt x="80010" y="91440"/>
                  </a:cubicBezTo>
                  <a:cubicBezTo>
                    <a:pt x="83820" y="129540"/>
                    <a:pt x="70485" y="226695"/>
                    <a:pt x="91440" y="228600"/>
                  </a:cubicBezTo>
                  <a:cubicBezTo>
                    <a:pt x="112395" y="230505"/>
                    <a:pt x="203835" y="104775"/>
                    <a:pt x="205740" y="102870"/>
                  </a:cubicBezTo>
                  <a:cubicBezTo>
                    <a:pt x="207645" y="100965"/>
                    <a:pt x="137160" y="213360"/>
                    <a:pt x="102870" y="217170"/>
                  </a:cubicBezTo>
                  <a:cubicBezTo>
                    <a:pt x="68580" y="220980"/>
                    <a:pt x="34290" y="173355"/>
                    <a:pt x="0" y="12573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407851" y="4623139"/>
            <a:ext cx="1104515" cy="542713"/>
            <a:chOff x="647670" y="4886537"/>
            <a:chExt cx="1104515" cy="542713"/>
          </a:xfrm>
        </p:grpSpPr>
        <p:sp>
          <p:nvSpPr>
            <p:cNvPr id="39" name="Freeform 38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00070" y="5038937"/>
            <a:ext cx="1104515" cy="542713"/>
            <a:chOff x="647670" y="4886537"/>
            <a:chExt cx="1104515" cy="542713"/>
          </a:xfrm>
        </p:grpSpPr>
        <p:sp>
          <p:nvSpPr>
            <p:cNvPr id="44" name="Freeform 43"/>
            <p:cNvSpPr/>
            <p:nvPr/>
          </p:nvSpPr>
          <p:spPr>
            <a:xfrm>
              <a:off x="647670" y="5120640"/>
              <a:ext cx="865663" cy="294616"/>
            </a:xfrm>
            <a:custGeom>
              <a:avLst/>
              <a:gdLst>
                <a:gd name="connsiteX0" fmla="*/ 38130 w 865663"/>
                <a:gd name="connsiteY0" fmla="*/ 0 h 294616"/>
                <a:gd name="connsiteX1" fmla="*/ 3840 w 865663"/>
                <a:gd name="connsiteY1" fmla="*/ 251460 h 294616"/>
                <a:gd name="connsiteX2" fmla="*/ 118140 w 865663"/>
                <a:gd name="connsiteY2" fmla="*/ 262890 h 294616"/>
                <a:gd name="connsiteX3" fmla="*/ 803940 w 865663"/>
                <a:gd name="connsiteY3" fmla="*/ 285750 h 294616"/>
                <a:gd name="connsiteX4" fmla="*/ 838230 w 865663"/>
                <a:gd name="connsiteY4" fmla="*/ 274320 h 294616"/>
                <a:gd name="connsiteX5" fmla="*/ 849660 w 865663"/>
                <a:gd name="connsiteY5" fmla="*/ 68580 h 2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663" h="294616">
                  <a:moveTo>
                    <a:pt x="38130" y="0"/>
                  </a:moveTo>
                  <a:cubicBezTo>
                    <a:pt x="14317" y="103822"/>
                    <a:pt x="-9495" y="207645"/>
                    <a:pt x="3840" y="251460"/>
                  </a:cubicBezTo>
                  <a:cubicBezTo>
                    <a:pt x="17175" y="295275"/>
                    <a:pt x="118140" y="262890"/>
                    <a:pt x="118140" y="262890"/>
                  </a:cubicBezTo>
                  <a:lnTo>
                    <a:pt x="803940" y="285750"/>
                  </a:lnTo>
                  <a:cubicBezTo>
                    <a:pt x="923955" y="287655"/>
                    <a:pt x="830610" y="310515"/>
                    <a:pt x="838230" y="274320"/>
                  </a:cubicBezTo>
                  <a:cubicBezTo>
                    <a:pt x="845850" y="238125"/>
                    <a:pt x="849660" y="104775"/>
                    <a:pt x="849660" y="6858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04938" y="4900903"/>
              <a:ext cx="1047247" cy="528347"/>
            </a:xfrm>
            <a:custGeom>
              <a:avLst/>
              <a:gdLst>
                <a:gd name="connsiteX0" fmla="*/ 26582 w 1047247"/>
                <a:gd name="connsiteY0" fmla="*/ 219737 h 528347"/>
                <a:gd name="connsiteX1" fmla="*/ 83732 w 1047247"/>
                <a:gd name="connsiteY1" fmla="*/ 231167 h 528347"/>
                <a:gd name="connsiteX2" fmla="*/ 723812 w 1047247"/>
                <a:gd name="connsiteY2" fmla="*/ 242597 h 528347"/>
                <a:gd name="connsiteX3" fmla="*/ 746672 w 1047247"/>
                <a:gd name="connsiteY3" fmla="*/ 242597 h 528347"/>
                <a:gd name="connsiteX4" fmla="*/ 998132 w 1047247"/>
                <a:gd name="connsiteY4" fmla="*/ 2567 h 528347"/>
                <a:gd name="connsiteX5" fmla="*/ 1043852 w 1047247"/>
                <a:gd name="connsiteY5" fmla="*/ 128297 h 528347"/>
                <a:gd name="connsiteX6" fmla="*/ 1032422 w 1047247"/>
                <a:gd name="connsiteY6" fmla="*/ 322607 h 528347"/>
                <a:gd name="connsiteX7" fmla="*/ 1032422 w 1047247"/>
                <a:gd name="connsiteY7" fmla="*/ 356897 h 528347"/>
                <a:gd name="connsiteX8" fmla="*/ 826682 w 1047247"/>
                <a:gd name="connsiteY8" fmla="*/ 528347 h 52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247" h="528347">
                  <a:moveTo>
                    <a:pt x="26582" y="219737"/>
                  </a:moveTo>
                  <a:cubicBezTo>
                    <a:pt x="-2946" y="223547"/>
                    <a:pt x="-32473" y="227357"/>
                    <a:pt x="83732" y="231167"/>
                  </a:cubicBezTo>
                  <a:cubicBezTo>
                    <a:pt x="199937" y="234977"/>
                    <a:pt x="613322" y="240692"/>
                    <a:pt x="723812" y="242597"/>
                  </a:cubicBezTo>
                  <a:cubicBezTo>
                    <a:pt x="834302" y="244502"/>
                    <a:pt x="700952" y="282602"/>
                    <a:pt x="746672" y="242597"/>
                  </a:cubicBezTo>
                  <a:cubicBezTo>
                    <a:pt x="792392" y="202592"/>
                    <a:pt x="948602" y="21617"/>
                    <a:pt x="998132" y="2567"/>
                  </a:cubicBezTo>
                  <a:cubicBezTo>
                    <a:pt x="1047662" y="-16483"/>
                    <a:pt x="1038137" y="74957"/>
                    <a:pt x="1043852" y="128297"/>
                  </a:cubicBezTo>
                  <a:cubicBezTo>
                    <a:pt x="1049567" y="181637"/>
                    <a:pt x="1034327" y="284507"/>
                    <a:pt x="1032422" y="322607"/>
                  </a:cubicBezTo>
                  <a:cubicBezTo>
                    <a:pt x="1030517" y="360707"/>
                    <a:pt x="1066712" y="322607"/>
                    <a:pt x="1032422" y="356897"/>
                  </a:cubicBezTo>
                  <a:cubicBezTo>
                    <a:pt x="998132" y="391187"/>
                    <a:pt x="912407" y="459767"/>
                    <a:pt x="826682" y="5283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08660" y="4886537"/>
              <a:ext cx="971550" cy="245533"/>
            </a:xfrm>
            <a:custGeom>
              <a:avLst/>
              <a:gdLst>
                <a:gd name="connsiteX0" fmla="*/ 0 w 971550"/>
                <a:gd name="connsiteY0" fmla="*/ 245533 h 245533"/>
                <a:gd name="connsiteX1" fmla="*/ 331470 w 971550"/>
                <a:gd name="connsiteY1" fmla="*/ 16933 h 245533"/>
                <a:gd name="connsiteX2" fmla="*/ 377190 w 971550"/>
                <a:gd name="connsiteY2" fmla="*/ 16933 h 245533"/>
                <a:gd name="connsiteX3" fmla="*/ 971550 w 971550"/>
                <a:gd name="connsiteY3" fmla="*/ 3979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50" h="245533">
                  <a:moveTo>
                    <a:pt x="0" y="245533"/>
                  </a:moveTo>
                  <a:cubicBezTo>
                    <a:pt x="134302" y="150283"/>
                    <a:pt x="268605" y="55033"/>
                    <a:pt x="331470" y="16933"/>
                  </a:cubicBezTo>
                  <a:cubicBezTo>
                    <a:pt x="394335" y="-21167"/>
                    <a:pt x="377190" y="16933"/>
                    <a:pt x="377190" y="16933"/>
                  </a:cubicBezTo>
                  <a:lnTo>
                    <a:pt x="971550" y="3979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7" name="Freeform 46"/>
          <p:cNvSpPr/>
          <p:nvPr/>
        </p:nvSpPr>
        <p:spPr>
          <a:xfrm>
            <a:off x="1908810" y="5120265"/>
            <a:ext cx="545517" cy="217545"/>
          </a:xfrm>
          <a:custGeom>
            <a:avLst/>
            <a:gdLst>
              <a:gd name="connsiteX0" fmla="*/ 0 w 545517"/>
              <a:gd name="connsiteY0" fmla="*/ 148965 h 217545"/>
              <a:gd name="connsiteX1" fmla="*/ 491490 w 545517"/>
              <a:gd name="connsiteY1" fmla="*/ 80385 h 217545"/>
              <a:gd name="connsiteX2" fmla="*/ 365760 w 545517"/>
              <a:gd name="connsiteY2" fmla="*/ 375 h 217545"/>
              <a:gd name="connsiteX3" fmla="*/ 537210 w 545517"/>
              <a:gd name="connsiteY3" fmla="*/ 114675 h 217545"/>
              <a:gd name="connsiteX4" fmla="*/ 502920 w 545517"/>
              <a:gd name="connsiteY4" fmla="*/ 217545 h 21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17" h="217545">
                <a:moveTo>
                  <a:pt x="0" y="148965"/>
                </a:moveTo>
                <a:cubicBezTo>
                  <a:pt x="215265" y="127057"/>
                  <a:pt x="430530" y="105150"/>
                  <a:pt x="491490" y="80385"/>
                </a:cubicBezTo>
                <a:cubicBezTo>
                  <a:pt x="552450" y="55620"/>
                  <a:pt x="358140" y="-5340"/>
                  <a:pt x="365760" y="375"/>
                </a:cubicBezTo>
                <a:cubicBezTo>
                  <a:pt x="373380" y="6090"/>
                  <a:pt x="514350" y="78480"/>
                  <a:pt x="537210" y="114675"/>
                </a:cubicBezTo>
                <a:cubicBezTo>
                  <a:pt x="560070" y="150870"/>
                  <a:pt x="531495" y="184207"/>
                  <a:pt x="502920" y="21754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Freeform 47"/>
          <p:cNvSpPr/>
          <p:nvPr/>
        </p:nvSpPr>
        <p:spPr>
          <a:xfrm>
            <a:off x="3074670" y="4971949"/>
            <a:ext cx="699620" cy="262991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Freeform 48"/>
          <p:cNvSpPr/>
          <p:nvPr/>
        </p:nvSpPr>
        <p:spPr>
          <a:xfrm>
            <a:off x="4357578" y="4896518"/>
            <a:ext cx="840301" cy="292387"/>
          </a:xfrm>
          <a:custGeom>
            <a:avLst/>
            <a:gdLst>
              <a:gd name="connsiteX0" fmla="*/ 0 w 699620"/>
              <a:gd name="connsiteY0" fmla="*/ 148691 h 262991"/>
              <a:gd name="connsiteX1" fmla="*/ 674370 w 699620"/>
              <a:gd name="connsiteY1" fmla="*/ 125831 h 262991"/>
              <a:gd name="connsiteX2" fmla="*/ 434340 w 699620"/>
              <a:gd name="connsiteY2" fmla="*/ 101 h 262991"/>
              <a:gd name="connsiteX3" fmla="*/ 697230 w 699620"/>
              <a:gd name="connsiteY3" fmla="*/ 148691 h 262991"/>
              <a:gd name="connsiteX4" fmla="*/ 571500 w 699620"/>
              <a:gd name="connsiteY4" fmla="*/ 262991 h 26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620" h="262991">
                <a:moveTo>
                  <a:pt x="0" y="148691"/>
                </a:moveTo>
                <a:cubicBezTo>
                  <a:pt x="300990" y="149643"/>
                  <a:pt x="601980" y="150596"/>
                  <a:pt x="674370" y="125831"/>
                </a:cubicBezTo>
                <a:cubicBezTo>
                  <a:pt x="746760" y="101066"/>
                  <a:pt x="430530" y="-3709"/>
                  <a:pt x="434340" y="101"/>
                </a:cubicBezTo>
                <a:cubicBezTo>
                  <a:pt x="438150" y="3911"/>
                  <a:pt x="674370" y="104876"/>
                  <a:pt x="697230" y="148691"/>
                </a:cubicBezTo>
                <a:cubicBezTo>
                  <a:pt x="720090" y="192506"/>
                  <a:pt x="571500" y="262991"/>
                  <a:pt x="571500" y="26299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Freeform 49"/>
          <p:cNvSpPr/>
          <p:nvPr/>
        </p:nvSpPr>
        <p:spPr>
          <a:xfrm>
            <a:off x="5909310" y="4731921"/>
            <a:ext cx="1068150" cy="274419"/>
          </a:xfrm>
          <a:custGeom>
            <a:avLst/>
            <a:gdLst>
              <a:gd name="connsiteX0" fmla="*/ 0 w 1068150"/>
              <a:gd name="connsiteY0" fmla="*/ 217269 h 274419"/>
              <a:gd name="connsiteX1" fmla="*/ 182880 w 1068150"/>
              <a:gd name="connsiteY1" fmla="*/ 148689 h 274419"/>
              <a:gd name="connsiteX2" fmla="*/ 948690 w 1068150"/>
              <a:gd name="connsiteY2" fmla="*/ 137259 h 274419"/>
              <a:gd name="connsiteX3" fmla="*/ 1051560 w 1068150"/>
              <a:gd name="connsiteY3" fmla="*/ 125829 h 274419"/>
              <a:gd name="connsiteX4" fmla="*/ 800100 w 1068150"/>
              <a:gd name="connsiteY4" fmla="*/ 99 h 274419"/>
              <a:gd name="connsiteX5" fmla="*/ 1051560 w 1068150"/>
              <a:gd name="connsiteY5" fmla="*/ 148689 h 274419"/>
              <a:gd name="connsiteX6" fmla="*/ 925830 w 1068150"/>
              <a:gd name="connsiteY6" fmla="*/ 274419 h 27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8150" h="274419">
                <a:moveTo>
                  <a:pt x="0" y="217269"/>
                </a:moveTo>
                <a:cubicBezTo>
                  <a:pt x="12382" y="189646"/>
                  <a:pt x="24765" y="162024"/>
                  <a:pt x="182880" y="148689"/>
                </a:cubicBezTo>
                <a:cubicBezTo>
                  <a:pt x="340995" y="135354"/>
                  <a:pt x="803910" y="141069"/>
                  <a:pt x="948690" y="137259"/>
                </a:cubicBezTo>
                <a:cubicBezTo>
                  <a:pt x="1093470" y="133449"/>
                  <a:pt x="1076325" y="148689"/>
                  <a:pt x="1051560" y="125829"/>
                </a:cubicBezTo>
                <a:cubicBezTo>
                  <a:pt x="1026795" y="102969"/>
                  <a:pt x="800100" y="-3711"/>
                  <a:pt x="800100" y="99"/>
                </a:cubicBezTo>
                <a:cubicBezTo>
                  <a:pt x="800100" y="3909"/>
                  <a:pt x="1030605" y="102969"/>
                  <a:pt x="1051560" y="148689"/>
                </a:cubicBezTo>
                <a:cubicBezTo>
                  <a:pt x="1072515" y="194409"/>
                  <a:pt x="925830" y="274419"/>
                  <a:pt x="925830" y="274419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Freeform 50"/>
          <p:cNvSpPr/>
          <p:nvPr/>
        </p:nvSpPr>
        <p:spPr>
          <a:xfrm>
            <a:off x="7620499" y="4697730"/>
            <a:ext cx="1412783" cy="308610"/>
          </a:xfrm>
          <a:custGeom>
            <a:avLst/>
            <a:gdLst>
              <a:gd name="connsiteX0" fmla="*/ 3311 w 1412783"/>
              <a:gd name="connsiteY0" fmla="*/ 171450 h 308610"/>
              <a:gd name="connsiteX1" fmla="*/ 60461 w 1412783"/>
              <a:gd name="connsiteY1" fmla="*/ 171450 h 308610"/>
              <a:gd name="connsiteX2" fmla="*/ 586241 w 1412783"/>
              <a:gd name="connsiteY2" fmla="*/ 125730 h 308610"/>
              <a:gd name="connsiteX3" fmla="*/ 1397771 w 1412783"/>
              <a:gd name="connsiteY3" fmla="*/ 194310 h 308610"/>
              <a:gd name="connsiteX4" fmla="*/ 1134881 w 1412783"/>
              <a:gd name="connsiteY4" fmla="*/ 0 h 308610"/>
              <a:gd name="connsiteX5" fmla="*/ 1409201 w 1412783"/>
              <a:gd name="connsiteY5" fmla="*/ 194310 h 308610"/>
              <a:gd name="connsiteX6" fmla="*/ 1180601 w 1412783"/>
              <a:gd name="connsiteY6" fmla="*/ 30861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2783" h="308610">
                <a:moveTo>
                  <a:pt x="3311" y="171450"/>
                </a:moveTo>
                <a:cubicBezTo>
                  <a:pt x="-16692" y="175260"/>
                  <a:pt x="60461" y="171450"/>
                  <a:pt x="60461" y="171450"/>
                </a:cubicBezTo>
                <a:cubicBezTo>
                  <a:pt x="157616" y="163830"/>
                  <a:pt x="363356" y="121920"/>
                  <a:pt x="586241" y="125730"/>
                </a:cubicBezTo>
                <a:cubicBezTo>
                  <a:pt x="809126" y="129540"/>
                  <a:pt x="1306331" y="215265"/>
                  <a:pt x="1397771" y="194310"/>
                </a:cubicBezTo>
                <a:cubicBezTo>
                  <a:pt x="1489211" y="173355"/>
                  <a:pt x="1132976" y="0"/>
                  <a:pt x="1134881" y="0"/>
                </a:cubicBezTo>
                <a:cubicBezTo>
                  <a:pt x="1136786" y="0"/>
                  <a:pt x="1401581" y="142875"/>
                  <a:pt x="1409201" y="194310"/>
                </a:cubicBezTo>
                <a:cubicBezTo>
                  <a:pt x="1416821" y="245745"/>
                  <a:pt x="1298711" y="277177"/>
                  <a:pt x="1180601" y="3086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Freeform 51"/>
          <p:cNvSpPr/>
          <p:nvPr/>
        </p:nvSpPr>
        <p:spPr>
          <a:xfrm>
            <a:off x="9669780" y="4811855"/>
            <a:ext cx="754607" cy="285925"/>
          </a:xfrm>
          <a:custGeom>
            <a:avLst/>
            <a:gdLst>
              <a:gd name="connsiteX0" fmla="*/ 0 w 754607"/>
              <a:gd name="connsiteY0" fmla="*/ 114475 h 285925"/>
              <a:gd name="connsiteX1" fmla="*/ 685800 w 754607"/>
              <a:gd name="connsiteY1" fmla="*/ 183055 h 285925"/>
              <a:gd name="connsiteX2" fmla="*/ 708660 w 754607"/>
              <a:gd name="connsiteY2" fmla="*/ 160195 h 285925"/>
              <a:gd name="connsiteX3" fmla="*/ 491490 w 754607"/>
              <a:gd name="connsiteY3" fmla="*/ 175 h 285925"/>
              <a:gd name="connsiteX4" fmla="*/ 685800 w 754607"/>
              <a:gd name="connsiteY4" fmla="*/ 194485 h 285925"/>
              <a:gd name="connsiteX5" fmla="*/ 571500 w 754607"/>
              <a:gd name="connsiteY5" fmla="*/ 285925 h 2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07" h="285925">
                <a:moveTo>
                  <a:pt x="0" y="114475"/>
                </a:moveTo>
                <a:lnTo>
                  <a:pt x="685800" y="183055"/>
                </a:lnTo>
                <a:cubicBezTo>
                  <a:pt x="803910" y="190675"/>
                  <a:pt x="741045" y="190675"/>
                  <a:pt x="708660" y="160195"/>
                </a:cubicBezTo>
                <a:cubicBezTo>
                  <a:pt x="676275" y="129715"/>
                  <a:pt x="495300" y="-5540"/>
                  <a:pt x="491490" y="175"/>
                </a:cubicBezTo>
                <a:cubicBezTo>
                  <a:pt x="487680" y="5890"/>
                  <a:pt x="672465" y="146860"/>
                  <a:pt x="685800" y="194485"/>
                </a:cubicBezTo>
                <a:cubicBezTo>
                  <a:pt x="699135" y="242110"/>
                  <a:pt x="571500" y="285925"/>
                  <a:pt x="571500" y="28592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Freeform 59"/>
          <p:cNvSpPr/>
          <p:nvPr/>
        </p:nvSpPr>
        <p:spPr>
          <a:xfrm>
            <a:off x="9989124" y="5242002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Freeform 60"/>
          <p:cNvSpPr/>
          <p:nvPr/>
        </p:nvSpPr>
        <p:spPr>
          <a:xfrm>
            <a:off x="8895075" y="5294874"/>
            <a:ext cx="469349" cy="589045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Freeform 61"/>
          <p:cNvSpPr/>
          <p:nvPr/>
        </p:nvSpPr>
        <p:spPr>
          <a:xfrm>
            <a:off x="9479497" y="5607448"/>
            <a:ext cx="469349" cy="284116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Freeform 62"/>
          <p:cNvSpPr/>
          <p:nvPr/>
        </p:nvSpPr>
        <p:spPr>
          <a:xfrm>
            <a:off x="8869750" y="5899208"/>
            <a:ext cx="1531760" cy="384626"/>
          </a:xfrm>
          <a:custGeom>
            <a:avLst/>
            <a:gdLst>
              <a:gd name="connsiteX0" fmla="*/ 0 w 1531760"/>
              <a:gd name="connsiteY0" fmla="*/ 70042 h 384626"/>
              <a:gd name="connsiteX1" fmla="*/ 1211580 w 1531760"/>
              <a:gd name="connsiteY1" fmla="*/ 81472 h 384626"/>
              <a:gd name="connsiteX2" fmla="*/ 1143000 w 1531760"/>
              <a:gd name="connsiteY2" fmla="*/ 1462 h 384626"/>
              <a:gd name="connsiteX3" fmla="*/ 1531620 w 1531760"/>
              <a:gd name="connsiteY3" fmla="*/ 161482 h 384626"/>
              <a:gd name="connsiteX4" fmla="*/ 1188720 w 1531760"/>
              <a:gd name="connsiteY4" fmla="*/ 378652 h 384626"/>
              <a:gd name="connsiteX5" fmla="*/ 1257300 w 1531760"/>
              <a:gd name="connsiteY5" fmla="*/ 321502 h 384626"/>
              <a:gd name="connsiteX6" fmla="*/ 68580 w 1531760"/>
              <a:gd name="connsiteY6" fmla="*/ 298642 h 38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1760" h="384626">
                <a:moveTo>
                  <a:pt x="0" y="70042"/>
                </a:moveTo>
                <a:cubicBezTo>
                  <a:pt x="510540" y="81472"/>
                  <a:pt x="1021080" y="92902"/>
                  <a:pt x="1211580" y="81472"/>
                </a:cubicBezTo>
                <a:cubicBezTo>
                  <a:pt x="1402080" y="70042"/>
                  <a:pt x="1089660" y="-11873"/>
                  <a:pt x="1143000" y="1462"/>
                </a:cubicBezTo>
                <a:cubicBezTo>
                  <a:pt x="1196340" y="14797"/>
                  <a:pt x="1524000" y="98617"/>
                  <a:pt x="1531620" y="161482"/>
                </a:cubicBezTo>
                <a:cubicBezTo>
                  <a:pt x="1539240" y="224347"/>
                  <a:pt x="1234440" y="351982"/>
                  <a:pt x="1188720" y="378652"/>
                </a:cubicBezTo>
                <a:cubicBezTo>
                  <a:pt x="1143000" y="405322"/>
                  <a:pt x="1443990" y="334837"/>
                  <a:pt x="1257300" y="321502"/>
                </a:cubicBezTo>
                <a:cubicBezTo>
                  <a:pt x="1070610" y="308167"/>
                  <a:pt x="68580" y="298642"/>
                  <a:pt x="68580" y="2986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Freeform 63"/>
          <p:cNvSpPr/>
          <p:nvPr/>
        </p:nvSpPr>
        <p:spPr>
          <a:xfrm>
            <a:off x="8339135" y="5321746"/>
            <a:ext cx="469349" cy="245910"/>
          </a:xfrm>
          <a:custGeom>
            <a:avLst/>
            <a:gdLst>
              <a:gd name="connsiteX0" fmla="*/ 0 w 469349"/>
              <a:gd name="connsiteY0" fmla="*/ 22860 h 589045"/>
              <a:gd name="connsiteX1" fmla="*/ 57150 w 469349"/>
              <a:gd name="connsiteY1" fmla="*/ 525780 h 589045"/>
              <a:gd name="connsiteX2" fmla="*/ 125730 w 469349"/>
              <a:gd name="connsiteY2" fmla="*/ 582930 h 589045"/>
              <a:gd name="connsiteX3" fmla="*/ 434340 w 469349"/>
              <a:gd name="connsiteY3" fmla="*/ 537210 h 589045"/>
              <a:gd name="connsiteX4" fmla="*/ 457200 w 469349"/>
              <a:gd name="connsiteY4" fmla="*/ 422910 h 589045"/>
              <a:gd name="connsiteX5" fmla="*/ 388620 w 469349"/>
              <a:gd name="connsiteY5" fmla="*/ 0 h 58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349" h="589045">
                <a:moveTo>
                  <a:pt x="0" y="22860"/>
                </a:moveTo>
                <a:cubicBezTo>
                  <a:pt x="18097" y="227647"/>
                  <a:pt x="36195" y="432435"/>
                  <a:pt x="57150" y="525780"/>
                </a:cubicBezTo>
                <a:cubicBezTo>
                  <a:pt x="78105" y="619125"/>
                  <a:pt x="62865" y="581025"/>
                  <a:pt x="125730" y="582930"/>
                </a:cubicBezTo>
                <a:cubicBezTo>
                  <a:pt x="188595" y="584835"/>
                  <a:pt x="379095" y="563880"/>
                  <a:pt x="434340" y="537210"/>
                </a:cubicBezTo>
                <a:cubicBezTo>
                  <a:pt x="489585" y="510540"/>
                  <a:pt x="464820" y="512445"/>
                  <a:pt x="457200" y="422910"/>
                </a:cubicBezTo>
                <a:cubicBezTo>
                  <a:pt x="449580" y="333375"/>
                  <a:pt x="401955" y="68580"/>
                  <a:pt x="388620" y="0"/>
                </a:cubicBezTo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08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From Theory to Practice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Lets use BBR in the wild</a:t>
            </a:r>
          </a:p>
          <a:p>
            <a:r>
              <a:rPr lang="en-AU" dirty="0" smtClean="0"/>
              <a:t>I’m </a:t>
            </a:r>
            <a:r>
              <a:rPr lang="en-AU" dirty="0"/>
              <a:t>using iperf3 on Linux platforms (</a:t>
            </a:r>
            <a:r>
              <a:rPr lang="en-AU" dirty="0" err="1"/>
              <a:t>Linode</a:t>
            </a:r>
            <a:r>
              <a:rPr lang="en-AU" dirty="0"/>
              <a:t>) </a:t>
            </a:r>
          </a:p>
          <a:p>
            <a:pPr lvl="1"/>
            <a:r>
              <a:rPr lang="en-AU" dirty="0"/>
              <a:t>The platforms are dedicated to these </a:t>
            </a:r>
            <a:r>
              <a:rPr lang="en-AU" dirty="0" smtClean="0"/>
              <a:t>tests</a:t>
            </a:r>
          </a:p>
          <a:p>
            <a:r>
              <a:rPr lang="en-AU" dirty="0" smtClean="0"/>
              <a:t>It</a:t>
            </a:r>
            <a:r>
              <a:rPr lang="mr-IN" dirty="0" smtClean="0"/>
              <a:t>’</a:t>
            </a:r>
            <a:r>
              <a:rPr lang="en-AU" dirty="0" smtClean="0"/>
              <a:t>s the Internet</a:t>
            </a:r>
            <a:endParaRPr lang="en-AU" dirty="0"/>
          </a:p>
          <a:p>
            <a:pPr lvl="1"/>
            <a:r>
              <a:rPr lang="en-AU" dirty="0"/>
              <a:t>The networks </a:t>
            </a:r>
            <a:r>
              <a:rPr lang="en-AU" dirty="0" smtClean="0"/>
              <a:t>paths vary between tests</a:t>
            </a:r>
          </a:p>
          <a:p>
            <a:pPr lvl="1"/>
            <a:r>
              <a:rPr lang="en-AU" dirty="0" smtClean="0"/>
              <a:t>The cross traffic is highly variable</a:t>
            </a:r>
          </a:p>
          <a:p>
            <a:pPr lvl="1"/>
            <a:r>
              <a:rPr lang="en-AU" dirty="0" smtClean="0"/>
              <a:t>No measurement is repeatable to a fine level of detail</a:t>
            </a:r>
          </a:p>
          <a:p>
            <a:r>
              <a:rPr lang="en-AU" dirty="0" smtClean="0"/>
              <a:t>These are long pipes</a:t>
            </a:r>
          </a:p>
          <a:p>
            <a:pPr lvl="1"/>
            <a:r>
              <a:rPr lang="en-AU" dirty="0" smtClean="0"/>
              <a:t>Which is probably the opposite scenario of the target deployment environment of BBR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6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Cubic vs BBR over a 12ms RTT 10G circuit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350" y="1597443"/>
            <a:ext cx="7883785" cy="52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Wow!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That was BRUTAL!</a:t>
            </a:r>
          </a:p>
          <a:p>
            <a:r>
              <a:rPr lang="en-AU" dirty="0" smtClean="0"/>
              <a:t>As soon as BBR started up it collided with CUBIC, and BBR </a:t>
            </a:r>
            <a:r>
              <a:rPr lang="en-AU" dirty="0" err="1" smtClean="0"/>
              <a:t>startup</a:t>
            </a:r>
            <a:r>
              <a:rPr lang="en-AU" dirty="0" smtClean="0"/>
              <a:t> placed pressure on CUBIC such that CUBIC’s congestion window was reduced  close to zero</a:t>
            </a:r>
          </a:p>
          <a:p>
            <a:r>
              <a:rPr lang="en-AU" dirty="0" smtClean="0"/>
              <a:t>At this stage CUBIC’s efforts to restart its congestion window appear to collide with BBR’s congestion control model, so CUBIC remains suppressed</a:t>
            </a:r>
          </a:p>
          <a:p>
            <a:pPr lvl="1"/>
            <a:r>
              <a:rPr lang="en-AU" dirty="0" smtClean="0"/>
              <a:t>The inference is that BBR appears to be operating in steady state with a relatively full network queue in order to crowd out CUBIC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494" y="0"/>
            <a:ext cx="3538506" cy="23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BBR vs Cubic </a:t>
            </a:r>
            <a:r>
              <a:rPr lang="mr-IN" dirty="0" smtClean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 second attempt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83242" y="2637745"/>
            <a:ext cx="34725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Same two endpoints, same network path across the public Internet</a:t>
            </a:r>
          </a:p>
          <a:p>
            <a:endParaRPr lang="en-AU" dirty="0"/>
          </a:p>
          <a:p>
            <a:r>
              <a:rPr lang="en-AU" dirty="0" smtClean="0"/>
              <a:t>Using a long delay path AU to Germany via the US</a:t>
            </a:r>
          </a:p>
          <a:p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"/>
          <a:stretch/>
        </p:blipFill>
        <p:spPr>
          <a:xfrm>
            <a:off x="3655785" y="1861457"/>
            <a:ext cx="8102600" cy="37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63" y="298380"/>
            <a:ext cx="10515600" cy="1325563"/>
          </a:xfrm>
        </p:spPr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43" y="239486"/>
            <a:ext cx="7511447" cy="5273993"/>
          </a:xfrm>
        </p:spPr>
      </p:pic>
      <p:sp>
        <p:nvSpPr>
          <p:cNvPr id="6" name="TextBox 5"/>
          <p:cNvSpPr txBox="1"/>
          <p:nvPr/>
        </p:nvSpPr>
        <p:spPr>
          <a:xfrm rot="16200000">
            <a:off x="7127235" y="3179092"/>
            <a:ext cx="14425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BBR (1) starts</a:t>
            </a:r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r>
              <a:rPr lang="en-AU" dirty="0" smtClean="0"/>
              <a:t>Cubic starts</a:t>
            </a:r>
          </a:p>
          <a:p>
            <a:pPr algn="r"/>
            <a:endParaRPr lang="en-AU" dirty="0" smtClean="0"/>
          </a:p>
          <a:p>
            <a:pPr algn="r"/>
            <a:endParaRPr lang="en-AU" dirty="0" smtClean="0"/>
          </a:p>
          <a:p>
            <a:pPr algn="r"/>
            <a:r>
              <a:rPr lang="en-AU" dirty="0" smtClean="0"/>
              <a:t>BBR (2) starts</a:t>
            </a:r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r>
              <a:rPr lang="en-AU" dirty="0" smtClean="0"/>
              <a:t>Cubic ends</a:t>
            </a:r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r>
              <a:rPr lang="en-AU" dirty="0" smtClean="0"/>
              <a:t>BBR(2) ends</a:t>
            </a:r>
          </a:p>
          <a:p>
            <a:pPr algn="r"/>
            <a:endParaRPr lang="en-AU" dirty="0" smtClean="0"/>
          </a:p>
        </p:txBody>
      </p:sp>
      <p:sp>
        <p:nvSpPr>
          <p:cNvPr id="8" name="TextBox 7"/>
          <p:cNvSpPr txBox="1"/>
          <p:nvPr/>
        </p:nvSpPr>
        <p:spPr>
          <a:xfrm flipH="1">
            <a:off x="587827" y="1690688"/>
            <a:ext cx="3472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Internet is capable of offering a 400Mbps capacity path on demand!</a:t>
            </a:r>
          </a:p>
          <a:p>
            <a:endParaRPr lang="en-AU" dirty="0"/>
          </a:p>
          <a:p>
            <a:r>
              <a:rPr lang="en-AU" dirty="0" smtClean="0"/>
              <a:t>In this case BBR is apparently operating with filled queues, and this crowds out  CUBIC</a:t>
            </a:r>
          </a:p>
          <a:p>
            <a:endParaRPr lang="en-AU" dirty="0"/>
          </a:p>
          <a:p>
            <a:r>
              <a:rPr lang="en-AU" dirty="0" smtClean="0"/>
              <a:t>BBR does not compete well with itself, and the two sessions oscillate in getting the majority share of available path capacity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07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5055"/>
            <a:ext cx="10515600" cy="1325563"/>
          </a:xfrm>
        </p:spPr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BBR vs Cubic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139602" y="2953507"/>
            <a:ext cx="144257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dirty="0" smtClean="0"/>
              <a:t>BBR (1) starts</a:t>
            </a:r>
          </a:p>
          <a:p>
            <a:pPr algn="r"/>
            <a:endParaRPr lang="en-AU" dirty="0" smtClean="0"/>
          </a:p>
          <a:p>
            <a:pPr algn="r"/>
            <a:endParaRPr lang="en-AU" dirty="0" smtClean="0"/>
          </a:p>
          <a:p>
            <a:pPr algn="r"/>
            <a:r>
              <a:rPr lang="en-AU" dirty="0" smtClean="0"/>
              <a:t>Cubic starts</a:t>
            </a:r>
          </a:p>
          <a:p>
            <a:pPr algn="r"/>
            <a:endParaRPr lang="en-AU" dirty="0" smtClean="0"/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endParaRPr lang="en-AU" dirty="0" smtClean="0"/>
          </a:p>
          <a:p>
            <a:pPr algn="r"/>
            <a:r>
              <a:rPr lang="en-AU" dirty="0" smtClean="0"/>
              <a:t>BBR (2) starts</a:t>
            </a:r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endParaRPr lang="en-AU" dirty="0" smtClean="0"/>
          </a:p>
          <a:p>
            <a:pPr algn="r"/>
            <a:endParaRPr lang="en-AU" dirty="0"/>
          </a:p>
          <a:p>
            <a:pPr algn="r"/>
            <a:r>
              <a:rPr lang="en-AU" dirty="0" smtClean="0"/>
              <a:t>Cubic ends</a:t>
            </a:r>
          </a:p>
          <a:p>
            <a:pPr algn="r"/>
            <a:endParaRPr lang="en-AU" dirty="0"/>
          </a:p>
          <a:p>
            <a:pPr algn="r"/>
            <a:r>
              <a:rPr lang="en-AU" dirty="0" smtClean="0"/>
              <a:t>BBR(2) ends</a:t>
            </a:r>
          </a:p>
          <a:p>
            <a:pPr algn="r"/>
            <a:endParaRPr lang="en-AU" dirty="0" smtClean="0"/>
          </a:p>
        </p:txBody>
      </p:sp>
      <p:sp>
        <p:nvSpPr>
          <p:cNvPr id="8" name="TextBox 7"/>
          <p:cNvSpPr txBox="1"/>
          <p:nvPr/>
        </p:nvSpPr>
        <p:spPr>
          <a:xfrm flipH="1">
            <a:off x="587827" y="1690688"/>
            <a:ext cx="34725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Using a shorter (200ms) creates</a:t>
            </a:r>
            <a:r>
              <a:rPr lang="en-AU" dirty="0"/>
              <a:t> </a:t>
            </a:r>
            <a:r>
              <a:rPr lang="en-AU" dirty="0" smtClean="0"/>
              <a:t>an entirely different profile</a:t>
            </a:r>
          </a:p>
          <a:p>
            <a:endParaRPr lang="en-AU" dirty="0"/>
          </a:p>
          <a:p>
            <a:r>
              <a:rPr lang="en-AU" dirty="0" smtClean="0"/>
              <a:t>Its possible to drive the network harder, and NNR is pulling some 700Mbps in capacity</a:t>
            </a:r>
          </a:p>
          <a:p>
            <a:endParaRPr lang="en-AU" dirty="0"/>
          </a:p>
          <a:p>
            <a:r>
              <a:rPr lang="en-AU" dirty="0" smtClean="0"/>
              <a:t>Cubic is still completely crowded out of the picture!</a:t>
            </a:r>
          </a:p>
          <a:p>
            <a:endParaRPr lang="en-AU" dirty="0"/>
          </a:p>
          <a:p>
            <a:r>
              <a:rPr lang="en-AU" dirty="0" smtClean="0"/>
              <a:t>Interestingly in this case two BBR sessions share the capacity very effectively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9" y="0"/>
            <a:ext cx="7554686" cy="5304354"/>
          </a:xfrm>
        </p:spPr>
      </p:pic>
    </p:spTree>
    <p:extLst>
      <p:ext uri="{BB962C8B-B14F-4D97-AF65-F5344CB8AC3E}">
        <p14:creationId xmlns:p14="http://schemas.microsoft.com/office/powerpoint/2010/main" val="8338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So what can we say about BBR?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It’s “interesting” in so many ways:</a:t>
            </a:r>
          </a:p>
          <a:p>
            <a:pPr lvl="1"/>
            <a:r>
              <a:rPr lang="en-AU" dirty="0" smtClean="0"/>
              <a:t>It</a:t>
            </a:r>
            <a:r>
              <a:rPr lang="mr-IN" dirty="0" smtClean="0"/>
              <a:t>’</a:t>
            </a:r>
            <a:r>
              <a:rPr lang="en-AU" dirty="0" smtClean="0"/>
              <a:t>s a move away from the more common loss-based flow control protocols</a:t>
            </a:r>
          </a:p>
          <a:p>
            <a:pPr lvl="1"/>
            <a:r>
              <a:rPr lang="en-AU" dirty="0" smtClean="0"/>
              <a:t>It looks as if it will operate very efficiently in a high-speed small-buffer world</a:t>
            </a:r>
          </a:p>
          <a:p>
            <a:pPr lvl="2"/>
            <a:r>
              <a:rPr lang="en-AU" sz="2400" dirty="0" smtClean="0"/>
              <a:t>High speed small buffer chips are way cheaper, but loss-based TCP reacts really badly to small buffers by capping its flow rate</a:t>
            </a:r>
            <a:r>
              <a:rPr lang="en-AU" dirty="0" smtClean="0"/>
              <a:t> </a:t>
            </a:r>
          </a:p>
          <a:p>
            <a:pPr lvl="1"/>
            <a:r>
              <a:rPr lang="en-AU" dirty="0" smtClean="0"/>
              <a:t>It also looks as if it will operate efficiently in rate policed environments</a:t>
            </a:r>
          </a:p>
          <a:p>
            <a:pPr lvl="1"/>
            <a:r>
              <a:rPr lang="en-AU" dirty="0" smtClean="0"/>
              <a:t>Unlike AIMD systems, it will scale from Kbps to </a:t>
            </a:r>
            <a:r>
              <a:rPr lang="en-AU" dirty="0" err="1" smtClean="0"/>
              <a:t>Gbps</a:t>
            </a:r>
            <a:r>
              <a:rPr lang="en-AU" dirty="0" smtClean="0"/>
              <a:t> over long delay paths very efficiently</a:t>
            </a:r>
          </a:p>
          <a:p>
            <a:pPr lvl="1"/>
            <a:r>
              <a:rPr lang="en-AU" dirty="0" smtClean="0"/>
              <a:t>It resists the conventional network-based traffic control mechanisms</a:t>
            </a:r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848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Why use BBR?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Because it achieves!</a:t>
            </a:r>
          </a:p>
        </p:txBody>
      </p:sp>
    </p:spTree>
    <p:extLst>
      <p:ext uri="{BB962C8B-B14F-4D97-AF65-F5344CB8AC3E}">
        <p14:creationId xmlns:p14="http://schemas.microsoft.com/office/powerpoint/2010/main" val="17977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Why </a:t>
            </a:r>
            <a:r>
              <a:rPr lang="en-AU" dirty="0" smtClean="0">
                <a:solidFill>
                  <a:srgbClr val="FF0000"/>
                </a:solidFill>
                <a:latin typeface="Powderfinger Type" charset="0"/>
                <a:ea typeface="Powderfinger Type" charset="0"/>
                <a:cs typeface="Powderfinger Type" charset="0"/>
              </a:rPr>
              <a:t>not</a:t>
            </a:r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 use BBR?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6061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Because it over achieves!</a:t>
            </a:r>
          </a:p>
          <a:p>
            <a:r>
              <a:rPr lang="en-AU" dirty="0" smtClean="0"/>
              <a:t>The classic question for many Internet technologies is scaling </a:t>
            </a:r>
            <a:r>
              <a:rPr lang="mr-IN" dirty="0" smtClean="0"/>
              <a:t>–</a:t>
            </a:r>
            <a:r>
              <a:rPr lang="en-AU" dirty="0" smtClean="0"/>
              <a:t> “what if everyone does it?”</a:t>
            </a:r>
          </a:p>
          <a:p>
            <a:pPr lvl="1"/>
            <a:r>
              <a:rPr lang="en-AU" dirty="0" smtClean="0"/>
              <a:t>BBR is not a scalable approach</a:t>
            </a:r>
          </a:p>
          <a:p>
            <a:pPr lvl="1"/>
            <a:r>
              <a:rPr lang="en-AU" dirty="0" smtClean="0"/>
              <a:t>It works so well for the user while it is used by just a few users, some of the time</a:t>
            </a:r>
          </a:p>
          <a:p>
            <a:pPr lvl="1"/>
            <a:r>
              <a:rPr lang="en-AU" dirty="0" smtClean="0"/>
              <a:t>But when it is active, BBR has the ability to slaughter concurrent loss-based flows</a:t>
            </a:r>
          </a:p>
          <a:p>
            <a:pPr lvl="1"/>
            <a:r>
              <a:rPr lang="en-AU" dirty="0" smtClean="0"/>
              <a:t>Which sends all the wrong signals to the TCP ecosystem</a:t>
            </a:r>
          </a:p>
          <a:p>
            <a:pPr lvl="2"/>
            <a:r>
              <a:rPr lang="en-AU" sz="2200" dirty="0" smtClean="0"/>
              <a:t>The loss-based flows convert to BBR to compete on equal terms</a:t>
            </a:r>
          </a:p>
          <a:p>
            <a:pPr lvl="2"/>
            <a:r>
              <a:rPr lang="en-AU" sz="2200" dirty="0" smtClean="0"/>
              <a:t>The network is then a BBR vs BBR environment, which is highly unstable</a:t>
            </a:r>
          </a:p>
          <a:p>
            <a:pPr lvl="2"/>
            <a:r>
              <a:rPr lang="en-AU" sz="2200" dirty="0" smtClean="0"/>
              <a:t>And we all loose!</a:t>
            </a:r>
          </a:p>
        </p:txBody>
      </p:sp>
    </p:spTree>
    <p:extLst>
      <p:ext uri="{BB962C8B-B14F-4D97-AF65-F5344CB8AC3E}">
        <p14:creationId xmlns:p14="http://schemas.microsoft.com/office/powerpoint/2010/main" val="15666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While we are bad-mouthing BBR</a:t>
            </a:r>
            <a:r>
              <a:rPr lang="mr-IN" dirty="0" smtClean="0">
                <a:latin typeface="Powderfinger Type" charset="0"/>
                <a:ea typeface="Powderfinger Type" charset="0"/>
                <a:cs typeface="Powderfinger Type" charset="0"/>
              </a:rPr>
              <a:t>…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Its really unfair in the (loss-based) Internet environment</a:t>
            </a:r>
          </a:p>
          <a:p>
            <a:pPr lvl="1"/>
            <a:r>
              <a:rPr lang="en-AU" sz="2800" dirty="0" smtClean="0"/>
              <a:t>Its like driving a rocket-propelled bulldozer down </a:t>
            </a:r>
            <a:r>
              <a:rPr lang="en-AU" sz="2800" dirty="0" smtClean="0"/>
              <a:t>the</a:t>
            </a:r>
            <a:r>
              <a:rPr lang="en-AU" sz="2800" dirty="0" smtClean="0"/>
              <a:t> freeway!</a:t>
            </a:r>
            <a:endParaRPr lang="en-AU" sz="2800" dirty="0" smtClean="0"/>
          </a:p>
          <a:p>
            <a:r>
              <a:rPr lang="en-AU" dirty="0" smtClean="0"/>
              <a:t>Its unstable, in that it appears to react quite radically to small variations in the path characteristics</a:t>
            </a:r>
          </a:p>
          <a:p>
            <a:r>
              <a:rPr lang="en-AU" dirty="0" smtClean="0"/>
              <a:t>It spends 75% of its time flying “blind” with respect to its sending rate</a:t>
            </a:r>
          </a:p>
          <a:p>
            <a:r>
              <a:rPr lang="en-AU" dirty="0" smtClean="0"/>
              <a:t>BBR’s RTT estimates are too susceptible to admit the onset of queueing, and maintains a </a:t>
            </a:r>
            <a:r>
              <a:rPr lang="en-AU" smtClean="0"/>
              <a:t>(too) high </a:t>
            </a:r>
            <a:r>
              <a:rPr lang="en-AU" dirty="0" smtClean="0"/>
              <a:t>sending </a:t>
            </a:r>
            <a:r>
              <a:rPr lang="en-AU" dirty="0" smtClean="0"/>
              <a:t>rate in the face of large scale congestion loss.</a:t>
            </a:r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6988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66315"/>
          </a:xfrm>
        </p:spPr>
        <p:txBody>
          <a:bodyPr/>
          <a:lstStyle/>
          <a:p>
            <a:r>
              <a:rPr lang="en-AU" dirty="0" smtClean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 smtClean="0"/>
              <a:t>TCP uses a </a:t>
            </a:r>
            <a:r>
              <a:rPr lang="en-AU" b="1" dirty="0" smtClean="0"/>
              <a:t>sliding window </a:t>
            </a:r>
            <a:r>
              <a:rPr lang="en-AU" dirty="0" smtClean="0"/>
              <a:t>flow control protocol to manage the data flow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2606040" y="4812030"/>
            <a:ext cx="2183130" cy="5143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4789170" y="4812030"/>
            <a:ext cx="2183130" cy="5143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972300" y="4812030"/>
            <a:ext cx="2183130" cy="5143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789170" y="5406390"/>
            <a:ext cx="0" cy="90297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76110" y="5406390"/>
            <a:ext cx="0" cy="90297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22984" y="4884539"/>
            <a:ext cx="128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ACKed</a:t>
            </a:r>
            <a:r>
              <a:rPr lang="en-AU" dirty="0" smtClean="0"/>
              <a:t> Data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2969811" y="4882753"/>
            <a:ext cx="131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unsent </a:t>
            </a:r>
            <a:r>
              <a:rPr lang="en-AU" dirty="0" smtClean="0"/>
              <a:t>Data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4744526" y="4882753"/>
            <a:ext cx="227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unacknowledged </a:t>
            </a:r>
            <a:r>
              <a:rPr lang="en-AU" dirty="0" smtClean="0"/>
              <a:t>Data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5363018" y="6309360"/>
            <a:ext cx="93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window</a:t>
            </a:r>
            <a:endParaRPr lang="en-AU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89170" y="6309360"/>
            <a:ext cx="21831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97530" y="4331970"/>
            <a:ext cx="13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Data stream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85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Is this BBR experiment a failure?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Is it just too ‘greedy’ and too ‘insensitive’ to other flows to be allowed out on the Internet to play?</a:t>
            </a:r>
          </a:p>
          <a:p>
            <a:pPr lvl="1"/>
            <a:r>
              <a:rPr lang="en-AU" dirty="0" smtClean="0"/>
              <a:t>Many networks have been provisioned as a response to the aggregate behaviours of loss-based TCP congestion control</a:t>
            </a:r>
          </a:p>
          <a:p>
            <a:pPr lvl="1"/>
            <a:r>
              <a:rPr lang="en-AU" dirty="0" smtClean="0"/>
              <a:t>BBR changes all those assumptions, and could potentially push many networks into sustained instability</a:t>
            </a:r>
          </a:p>
          <a:p>
            <a:pPr lvl="1"/>
            <a:r>
              <a:rPr lang="en-AU" dirty="0" smtClean="0"/>
              <a:t>We cannot use the conventional network control mechanisms to regulate BBR flows</a:t>
            </a:r>
          </a:p>
          <a:p>
            <a:pPr lvl="2"/>
            <a:r>
              <a:rPr lang="en-AU" sz="2400" dirty="0" smtClean="0"/>
              <a:t>Selective packet drop just wont create back pressure on the flow</a:t>
            </a:r>
            <a:endParaRPr lang="en-AU" dirty="0" smtClean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24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Where now?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47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BBR 2.0!</a:t>
            </a:r>
          </a:p>
          <a:p>
            <a:pPr lvl="1"/>
            <a:r>
              <a:rPr lang="en-AU" dirty="0" smtClean="0"/>
              <a:t>Alter BBR’s ‘sensitivity’ to loss rates, so that it does not persist with an internal bandwidth delay product (BDP) that exceeds the uncongested BDP</a:t>
            </a:r>
          </a:p>
          <a:p>
            <a:pPr marL="914400" lvl="2" indent="0">
              <a:buNone/>
            </a:pPr>
            <a:r>
              <a:rPr lang="en-AU" sz="2400" dirty="0" smtClean="0"/>
              <a:t>This measure would moderate BBR 1.0’s ability to operate for extended periods with very high loss levels</a:t>
            </a:r>
          </a:p>
          <a:p>
            <a:pPr lvl="1"/>
            <a:r>
              <a:rPr lang="en-AU" dirty="0" smtClean="0"/>
              <a:t>Improve the dynamic sharing fairness by moderating the BDP by using an estimated ‘fair’ proportion of the path BDP</a:t>
            </a:r>
          </a:p>
          <a:p>
            <a:pPr lvl="1"/>
            <a:r>
              <a:rPr lang="en-AU" dirty="0" smtClean="0"/>
              <a:t>Alter the +/- 25% probe factors dynamically (i.e. allow this to be less than 25</a:t>
            </a:r>
            <a:r>
              <a:rPr lang="en-AU" smtClean="0"/>
              <a:t>% overload)</a:t>
            </a:r>
            <a:endParaRPr lang="en-AU" dirty="0" smtClean="0"/>
          </a:p>
          <a:p>
            <a:pPr lvl="1"/>
            <a:endParaRPr lang="en-AU" dirty="0" smtClean="0"/>
          </a:p>
          <a:p>
            <a:pPr marL="914400" lvl="2" indent="0">
              <a:buNone/>
            </a:pP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10009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hnbergHand" charset="0"/>
                <a:ea typeface="AhnbergHand" charset="0"/>
                <a:cs typeface="AhnbergHand" charset="0"/>
              </a:rPr>
              <a:t>Thanks</a:t>
            </a:r>
            <a:r>
              <a:rPr lang="en-AU" dirty="0" smtClean="0"/>
              <a:t>!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527" y="3107120"/>
            <a:ext cx="6941987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>
                <a:solidFill>
                  <a:schemeClr val="bg1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Questions?</a:t>
            </a:r>
            <a:endParaRPr lang="en-AU" dirty="0">
              <a:solidFill>
                <a:schemeClr val="bg1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TCP Sliding Window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66315"/>
          </a:xfrm>
        </p:spPr>
        <p:txBody>
          <a:bodyPr/>
          <a:lstStyle/>
          <a:p>
            <a:r>
              <a:rPr lang="en-AU" dirty="0" smtClean="0"/>
              <a:t>Each ACK advertises the sequence number of the last “good” received byte and the available buffer size in the receiver</a:t>
            </a:r>
          </a:p>
          <a:p>
            <a:r>
              <a:rPr lang="en-AU" dirty="0" smtClean="0"/>
              <a:t>The sender can send up to a window size of data before pausing for a window update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2080260" y="4352607"/>
            <a:ext cx="1732445" cy="5143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3811275" y="4352607"/>
            <a:ext cx="2183130" cy="5143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5994405" y="4352607"/>
            <a:ext cx="2635245" cy="5143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11275" y="4908921"/>
            <a:ext cx="0" cy="90297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956974" y="4908921"/>
            <a:ext cx="0" cy="90297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97204" y="4425116"/>
            <a:ext cx="128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ACKed</a:t>
            </a:r>
            <a:r>
              <a:rPr lang="en-AU" dirty="0" smtClean="0"/>
              <a:t> Data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2444031" y="4423330"/>
            <a:ext cx="131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unsent </a:t>
            </a:r>
            <a:r>
              <a:rPr lang="en-AU" dirty="0" smtClean="0"/>
              <a:t>Data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3766631" y="4423330"/>
            <a:ext cx="227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unacknowledged </a:t>
            </a:r>
            <a:r>
              <a:rPr lang="en-AU" dirty="0" smtClean="0"/>
              <a:t>Data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4837238" y="5849937"/>
            <a:ext cx="93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window</a:t>
            </a:r>
            <a:endParaRPr lang="en-AU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55918" y="5697537"/>
            <a:ext cx="1977615" cy="174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71750" y="3872547"/>
            <a:ext cx="13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Data stream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7956740" y="5480605"/>
            <a:ext cx="1404430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7952929" y="5480605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ACK=n W=s</a:t>
            </a:r>
            <a:endParaRPr lang="en-AU" dirty="0"/>
          </a:p>
        </p:txBody>
      </p:sp>
      <p:sp>
        <p:nvSpPr>
          <p:cNvPr id="18" name="Freeform 17"/>
          <p:cNvSpPr/>
          <p:nvPr/>
        </p:nvSpPr>
        <p:spPr>
          <a:xfrm>
            <a:off x="6576654" y="5143269"/>
            <a:ext cx="2050623" cy="308841"/>
          </a:xfrm>
          <a:custGeom>
            <a:avLst/>
            <a:gdLst>
              <a:gd name="connsiteX0" fmla="*/ 1984416 w 2050623"/>
              <a:gd name="connsiteY0" fmla="*/ 285981 h 308841"/>
              <a:gd name="connsiteX1" fmla="*/ 1938696 w 2050623"/>
              <a:gd name="connsiteY1" fmla="*/ 103101 h 308841"/>
              <a:gd name="connsiteX2" fmla="*/ 944286 w 2050623"/>
              <a:gd name="connsiteY2" fmla="*/ 68811 h 308841"/>
              <a:gd name="connsiteX3" fmla="*/ 18456 w 2050623"/>
              <a:gd name="connsiteY3" fmla="*/ 114531 h 308841"/>
              <a:gd name="connsiteX4" fmla="*/ 304206 w 2050623"/>
              <a:gd name="connsiteY4" fmla="*/ 231 h 308841"/>
              <a:gd name="connsiteX5" fmla="*/ 29886 w 2050623"/>
              <a:gd name="connsiteY5" fmla="*/ 91671 h 308841"/>
              <a:gd name="connsiteX6" fmla="*/ 327066 w 2050623"/>
              <a:gd name="connsiteY6" fmla="*/ 308841 h 30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623" h="308841">
                <a:moveTo>
                  <a:pt x="1984416" y="285981"/>
                </a:moveTo>
                <a:cubicBezTo>
                  <a:pt x="2048233" y="212638"/>
                  <a:pt x="2112051" y="139296"/>
                  <a:pt x="1938696" y="103101"/>
                </a:cubicBezTo>
                <a:cubicBezTo>
                  <a:pt x="1765341" y="66906"/>
                  <a:pt x="1264326" y="66906"/>
                  <a:pt x="944286" y="68811"/>
                </a:cubicBezTo>
                <a:cubicBezTo>
                  <a:pt x="624246" y="70716"/>
                  <a:pt x="125136" y="125961"/>
                  <a:pt x="18456" y="114531"/>
                </a:cubicBezTo>
                <a:cubicBezTo>
                  <a:pt x="-88224" y="103101"/>
                  <a:pt x="302301" y="4041"/>
                  <a:pt x="304206" y="231"/>
                </a:cubicBezTo>
                <a:cubicBezTo>
                  <a:pt x="306111" y="-3579"/>
                  <a:pt x="26076" y="40236"/>
                  <a:pt x="29886" y="91671"/>
                </a:cubicBezTo>
                <a:cubicBezTo>
                  <a:pt x="33696" y="143106"/>
                  <a:pt x="327066" y="308841"/>
                  <a:pt x="327066" y="3088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3896985" y="5370574"/>
            <a:ext cx="5444933" cy="924858"/>
          </a:xfrm>
          <a:custGeom>
            <a:avLst/>
            <a:gdLst>
              <a:gd name="connsiteX0" fmla="*/ 4651861 w 4889429"/>
              <a:gd name="connsiteY0" fmla="*/ 388884 h 924858"/>
              <a:gd name="connsiteX1" fmla="*/ 4651861 w 4889429"/>
              <a:gd name="connsiteY1" fmla="*/ 720354 h 924858"/>
              <a:gd name="connsiteX2" fmla="*/ 2182981 w 4889429"/>
              <a:gd name="connsiteY2" fmla="*/ 903234 h 924858"/>
              <a:gd name="connsiteX3" fmla="*/ 994261 w 4889429"/>
              <a:gd name="connsiteY3" fmla="*/ 217434 h 924858"/>
              <a:gd name="connsiteX4" fmla="*/ 22711 w 4889429"/>
              <a:gd name="connsiteY4" fmla="*/ 91704 h 924858"/>
              <a:gd name="connsiteX5" fmla="*/ 285601 w 4889429"/>
              <a:gd name="connsiteY5" fmla="*/ 264 h 924858"/>
              <a:gd name="connsiteX6" fmla="*/ 22711 w 4889429"/>
              <a:gd name="connsiteY6" fmla="*/ 68844 h 924858"/>
              <a:gd name="connsiteX7" fmla="*/ 217021 w 4889429"/>
              <a:gd name="connsiteY7" fmla="*/ 206004 h 92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9429" h="924858">
                <a:moveTo>
                  <a:pt x="4651861" y="388884"/>
                </a:moveTo>
                <a:cubicBezTo>
                  <a:pt x="4857601" y="511756"/>
                  <a:pt x="5063341" y="634629"/>
                  <a:pt x="4651861" y="720354"/>
                </a:cubicBezTo>
                <a:cubicBezTo>
                  <a:pt x="4240381" y="806079"/>
                  <a:pt x="2792581" y="987054"/>
                  <a:pt x="2182981" y="903234"/>
                </a:cubicBezTo>
                <a:cubicBezTo>
                  <a:pt x="1573381" y="819414"/>
                  <a:pt x="1354306" y="352689"/>
                  <a:pt x="994261" y="217434"/>
                </a:cubicBezTo>
                <a:cubicBezTo>
                  <a:pt x="634216" y="82179"/>
                  <a:pt x="140821" y="127899"/>
                  <a:pt x="22711" y="91704"/>
                </a:cubicBezTo>
                <a:cubicBezTo>
                  <a:pt x="-95399" y="55509"/>
                  <a:pt x="285601" y="4074"/>
                  <a:pt x="285601" y="264"/>
                </a:cubicBezTo>
                <a:cubicBezTo>
                  <a:pt x="285601" y="-3546"/>
                  <a:pt x="34141" y="34554"/>
                  <a:pt x="22711" y="68844"/>
                </a:cubicBezTo>
                <a:cubicBezTo>
                  <a:pt x="11281" y="103134"/>
                  <a:pt x="217021" y="206004"/>
                  <a:pt x="217021" y="2060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434924" y="4930033"/>
            <a:ext cx="0" cy="90297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/>
          <p:cNvSpPr/>
          <p:nvPr/>
        </p:nvSpPr>
        <p:spPr>
          <a:xfrm>
            <a:off x="6039048" y="5257800"/>
            <a:ext cx="302485" cy="222805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336209" y="4900825"/>
            <a:ext cx="0" cy="90297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Arrow 22"/>
          <p:cNvSpPr/>
          <p:nvPr/>
        </p:nvSpPr>
        <p:spPr>
          <a:xfrm>
            <a:off x="3911607" y="5137601"/>
            <a:ext cx="302485" cy="222805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/>
          <p:cNvSpPr txBox="1"/>
          <p:nvPr/>
        </p:nvSpPr>
        <p:spPr>
          <a:xfrm>
            <a:off x="5815774" y="573277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n</a:t>
            </a:r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3805868" y="564548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044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Sliding Window protocols tend to be “</a:t>
            </a:r>
            <a:r>
              <a:rPr lang="en-AU" dirty="0" err="1" smtClean="0">
                <a:latin typeface="Powderfinger Type" charset="0"/>
                <a:ea typeface="Powderfinger Type" charset="0"/>
                <a:cs typeface="Powderfinger Type" charset="0"/>
              </a:rPr>
              <a:t>bursty</a:t>
            </a:r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”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1195" y="616077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 charset="0"/>
                <a:ea typeface="AhnbergHand" charset="0"/>
                <a:cs typeface="AhnbergHand" charset="0"/>
              </a:rPr>
              <a:t>time</a:t>
            </a:r>
            <a:endParaRPr lang="en-AU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481424" y="391287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>
                <a:latin typeface="AhnbergHand" charset="0"/>
                <a:ea typeface="AhnbergHand" charset="0"/>
                <a:cs typeface="AhnbergHand" charset="0"/>
              </a:rPr>
              <a:t>Sending rate</a:t>
            </a:r>
            <a:endParaRPr lang="en-AU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94410" y="2341357"/>
            <a:ext cx="228600" cy="3545093"/>
          </a:xfrm>
          <a:custGeom>
            <a:avLst/>
            <a:gdLst>
              <a:gd name="connsiteX0" fmla="*/ 0 w 228600"/>
              <a:gd name="connsiteY0" fmla="*/ 3545093 h 3545093"/>
              <a:gd name="connsiteX1" fmla="*/ 91440 w 228600"/>
              <a:gd name="connsiteY1" fmla="*/ 2322083 h 3545093"/>
              <a:gd name="connsiteX2" fmla="*/ 125730 w 228600"/>
              <a:gd name="connsiteY2" fmla="*/ 127523 h 3545093"/>
              <a:gd name="connsiteX3" fmla="*/ 22860 w 228600"/>
              <a:gd name="connsiteY3" fmla="*/ 276113 h 3545093"/>
              <a:gd name="connsiteX4" fmla="*/ 102870 w 228600"/>
              <a:gd name="connsiteY4" fmla="*/ 1793 h 3545093"/>
              <a:gd name="connsiteX5" fmla="*/ 228600 w 228600"/>
              <a:gd name="connsiteY5" fmla="*/ 150383 h 354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" h="3545093">
                <a:moveTo>
                  <a:pt x="0" y="3545093"/>
                </a:moveTo>
                <a:cubicBezTo>
                  <a:pt x="35242" y="3218385"/>
                  <a:pt x="70485" y="2891678"/>
                  <a:pt x="91440" y="2322083"/>
                </a:cubicBezTo>
                <a:cubicBezTo>
                  <a:pt x="112395" y="1752488"/>
                  <a:pt x="137160" y="468518"/>
                  <a:pt x="125730" y="127523"/>
                </a:cubicBezTo>
                <a:cubicBezTo>
                  <a:pt x="114300" y="-213472"/>
                  <a:pt x="26670" y="297068"/>
                  <a:pt x="22860" y="276113"/>
                </a:cubicBezTo>
                <a:cubicBezTo>
                  <a:pt x="19050" y="255158"/>
                  <a:pt x="68580" y="22748"/>
                  <a:pt x="102870" y="1793"/>
                </a:cubicBezTo>
                <a:cubicBezTo>
                  <a:pt x="137160" y="-19162"/>
                  <a:pt x="228600" y="150383"/>
                  <a:pt x="228600" y="1503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/>
          <p:cNvSpPr/>
          <p:nvPr/>
        </p:nvSpPr>
        <p:spPr>
          <a:xfrm>
            <a:off x="1497330" y="3257550"/>
            <a:ext cx="7143750" cy="2674620"/>
          </a:xfrm>
          <a:custGeom>
            <a:avLst/>
            <a:gdLst>
              <a:gd name="connsiteX0" fmla="*/ 0 w 7143750"/>
              <a:gd name="connsiteY0" fmla="*/ 2651760 h 2674620"/>
              <a:gd name="connsiteX1" fmla="*/ 57150 w 7143750"/>
              <a:gd name="connsiteY1" fmla="*/ 0 h 2674620"/>
              <a:gd name="connsiteX2" fmla="*/ 411480 w 7143750"/>
              <a:gd name="connsiteY2" fmla="*/ 0 h 2674620"/>
              <a:gd name="connsiteX3" fmla="*/ 365760 w 7143750"/>
              <a:gd name="connsiteY3" fmla="*/ 2651760 h 2674620"/>
              <a:gd name="connsiteX4" fmla="*/ 2286000 w 7143750"/>
              <a:gd name="connsiteY4" fmla="*/ 2674620 h 2674620"/>
              <a:gd name="connsiteX5" fmla="*/ 2320290 w 7143750"/>
              <a:gd name="connsiteY5" fmla="*/ 57150 h 2674620"/>
              <a:gd name="connsiteX6" fmla="*/ 2754630 w 7143750"/>
              <a:gd name="connsiteY6" fmla="*/ 57150 h 2674620"/>
              <a:gd name="connsiteX7" fmla="*/ 2754630 w 7143750"/>
              <a:gd name="connsiteY7" fmla="*/ 2640330 h 2674620"/>
              <a:gd name="connsiteX8" fmla="*/ 4686300 w 7143750"/>
              <a:gd name="connsiteY8" fmla="*/ 2537460 h 2674620"/>
              <a:gd name="connsiteX9" fmla="*/ 4617720 w 7143750"/>
              <a:gd name="connsiteY9" fmla="*/ 0 h 2674620"/>
              <a:gd name="connsiteX10" fmla="*/ 5109210 w 7143750"/>
              <a:gd name="connsiteY10" fmla="*/ 0 h 2674620"/>
              <a:gd name="connsiteX11" fmla="*/ 5246370 w 7143750"/>
              <a:gd name="connsiteY11" fmla="*/ 2491740 h 2674620"/>
              <a:gd name="connsiteX12" fmla="*/ 7143750 w 7143750"/>
              <a:gd name="connsiteY12" fmla="*/ 2468880 h 267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43750" h="2674620">
                <a:moveTo>
                  <a:pt x="0" y="2651760"/>
                </a:moveTo>
                <a:lnTo>
                  <a:pt x="57150" y="0"/>
                </a:lnTo>
                <a:lnTo>
                  <a:pt x="411480" y="0"/>
                </a:lnTo>
                <a:lnTo>
                  <a:pt x="365760" y="2651760"/>
                </a:lnTo>
                <a:lnTo>
                  <a:pt x="2286000" y="2674620"/>
                </a:lnTo>
                <a:lnTo>
                  <a:pt x="2320290" y="57150"/>
                </a:lnTo>
                <a:lnTo>
                  <a:pt x="2754630" y="57150"/>
                </a:lnTo>
                <a:lnTo>
                  <a:pt x="2754630" y="2640330"/>
                </a:lnTo>
                <a:lnTo>
                  <a:pt x="4686300" y="2537460"/>
                </a:lnTo>
                <a:lnTo>
                  <a:pt x="4617720" y="0"/>
                </a:lnTo>
                <a:lnTo>
                  <a:pt x="5109210" y="0"/>
                </a:lnTo>
                <a:lnTo>
                  <a:pt x="5246370" y="2491740"/>
                </a:lnTo>
                <a:lnTo>
                  <a:pt x="7143750" y="246888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 3"/>
          <p:cNvSpPr/>
          <p:nvPr/>
        </p:nvSpPr>
        <p:spPr>
          <a:xfrm>
            <a:off x="994410" y="5634855"/>
            <a:ext cx="9901649" cy="377325"/>
          </a:xfrm>
          <a:custGeom>
            <a:avLst/>
            <a:gdLst>
              <a:gd name="connsiteX0" fmla="*/ 0 w 9901649"/>
              <a:gd name="connsiteY0" fmla="*/ 251595 h 377325"/>
              <a:gd name="connsiteX1" fmla="*/ 2457450 w 9901649"/>
              <a:gd name="connsiteY1" fmla="*/ 274455 h 377325"/>
              <a:gd name="connsiteX2" fmla="*/ 7235190 w 9901649"/>
              <a:gd name="connsiteY2" fmla="*/ 68715 h 377325"/>
              <a:gd name="connsiteX3" fmla="*/ 9726930 w 9901649"/>
              <a:gd name="connsiteY3" fmla="*/ 183015 h 377325"/>
              <a:gd name="connsiteX4" fmla="*/ 9441180 w 9901649"/>
              <a:gd name="connsiteY4" fmla="*/ 135 h 377325"/>
              <a:gd name="connsiteX5" fmla="*/ 9898380 w 9901649"/>
              <a:gd name="connsiteY5" fmla="*/ 217305 h 377325"/>
              <a:gd name="connsiteX6" fmla="*/ 9658350 w 9901649"/>
              <a:gd name="connsiteY6" fmla="*/ 377325 h 37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1649" h="377325">
                <a:moveTo>
                  <a:pt x="0" y="251595"/>
                </a:moveTo>
                <a:cubicBezTo>
                  <a:pt x="625792" y="278265"/>
                  <a:pt x="1251585" y="304935"/>
                  <a:pt x="2457450" y="274455"/>
                </a:cubicBezTo>
                <a:cubicBezTo>
                  <a:pt x="3663315" y="243975"/>
                  <a:pt x="6023610" y="83955"/>
                  <a:pt x="7235190" y="68715"/>
                </a:cubicBezTo>
                <a:cubicBezTo>
                  <a:pt x="8446770" y="53475"/>
                  <a:pt x="9359265" y="194445"/>
                  <a:pt x="9726930" y="183015"/>
                </a:cubicBezTo>
                <a:cubicBezTo>
                  <a:pt x="10094595" y="171585"/>
                  <a:pt x="9412605" y="-5580"/>
                  <a:pt x="9441180" y="135"/>
                </a:cubicBezTo>
                <a:cubicBezTo>
                  <a:pt x="9469755" y="5850"/>
                  <a:pt x="9862185" y="154440"/>
                  <a:pt x="9898380" y="217305"/>
                </a:cubicBezTo>
                <a:cubicBezTo>
                  <a:pt x="9934575" y="280170"/>
                  <a:pt x="9658350" y="377325"/>
                  <a:pt x="9658350" y="37732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1735995" y="1646690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 charset="0"/>
                <a:ea typeface="AhnbergHand" charset="0"/>
                <a:cs typeface="AhnbergHand" charset="0"/>
              </a:rPr>
              <a:t>Send a window of data</a:t>
            </a:r>
            <a:endParaRPr lang="en-AU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0899" y="2104787"/>
            <a:ext cx="563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AhnbergHand" charset="0"/>
                <a:ea typeface="AhnbergHand" charset="0"/>
                <a:cs typeface="AhnbergHand" charset="0"/>
              </a:rPr>
              <a:t>Wait for </a:t>
            </a:r>
            <a:r>
              <a:rPr lang="en-AU" dirty="0" err="1" smtClean="0">
                <a:latin typeface="AhnbergHand" charset="0"/>
                <a:ea typeface="AhnbergHand" charset="0"/>
                <a:cs typeface="AhnbergHand" charset="0"/>
              </a:rPr>
              <a:t>acks</a:t>
            </a:r>
            <a:r>
              <a:rPr lang="en-AU" dirty="0" smtClean="0">
                <a:latin typeface="AhnbergHand" charset="0"/>
                <a:ea typeface="AhnbergHand" charset="0"/>
                <a:cs typeface="AhnbergHand" charset="0"/>
              </a:rPr>
              <a:t> to advertise re-opened window</a:t>
            </a:r>
            <a:endParaRPr lang="en-AU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0207" y="2602921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>
                <a:latin typeface="AhnbergHand" charset="0"/>
                <a:ea typeface="AhnbergHand" charset="0"/>
                <a:cs typeface="AhnbergHand" charset="0"/>
              </a:rPr>
              <a:t>Send a window of data</a:t>
            </a:r>
            <a:endParaRPr lang="en-AU" dirty="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805385" y="1897380"/>
            <a:ext cx="549195" cy="1190918"/>
          </a:xfrm>
          <a:custGeom>
            <a:avLst/>
            <a:gdLst>
              <a:gd name="connsiteX0" fmla="*/ 549195 w 549195"/>
              <a:gd name="connsiteY0" fmla="*/ 0 h 1190918"/>
              <a:gd name="connsiteX1" fmla="*/ 69135 w 549195"/>
              <a:gd name="connsiteY1" fmla="*/ 960120 h 1190918"/>
              <a:gd name="connsiteX2" fmla="*/ 46275 w 549195"/>
              <a:gd name="connsiteY2" fmla="*/ 1188720 h 1190918"/>
              <a:gd name="connsiteX3" fmla="*/ 555 w 549195"/>
              <a:gd name="connsiteY3" fmla="*/ 880110 h 1190918"/>
              <a:gd name="connsiteX4" fmla="*/ 80565 w 549195"/>
              <a:gd name="connsiteY4" fmla="*/ 1154430 h 1190918"/>
              <a:gd name="connsiteX5" fmla="*/ 252015 w 549195"/>
              <a:gd name="connsiteY5" fmla="*/ 914400 h 119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195" h="1190918">
                <a:moveTo>
                  <a:pt x="549195" y="0"/>
                </a:moveTo>
                <a:cubicBezTo>
                  <a:pt x="351075" y="381000"/>
                  <a:pt x="152955" y="762000"/>
                  <a:pt x="69135" y="960120"/>
                </a:cubicBezTo>
                <a:cubicBezTo>
                  <a:pt x="-14685" y="1158240"/>
                  <a:pt x="57705" y="1202055"/>
                  <a:pt x="46275" y="1188720"/>
                </a:cubicBezTo>
                <a:cubicBezTo>
                  <a:pt x="34845" y="1175385"/>
                  <a:pt x="-5160" y="885825"/>
                  <a:pt x="555" y="880110"/>
                </a:cubicBezTo>
                <a:cubicBezTo>
                  <a:pt x="6270" y="874395"/>
                  <a:pt x="38655" y="1148715"/>
                  <a:pt x="80565" y="1154430"/>
                </a:cubicBezTo>
                <a:cubicBezTo>
                  <a:pt x="122475" y="1160145"/>
                  <a:pt x="252015" y="914400"/>
                  <a:pt x="252015" y="914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/>
          <p:cNvSpPr/>
          <p:nvPr/>
        </p:nvSpPr>
        <p:spPr>
          <a:xfrm>
            <a:off x="4358176" y="2937510"/>
            <a:ext cx="579584" cy="597537"/>
          </a:xfrm>
          <a:custGeom>
            <a:avLst/>
            <a:gdLst>
              <a:gd name="connsiteX0" fmla="*/ 579584 w 579584"/>
              <a:gd name="connsiteY0" fmla="*/ 0 h 597537"/>
              <a:gd name="connsiteX1" fmla="*/ 133814 w 579584"/>
              <a:gd name="connsiteY1" fmla="*/ 434340 h 597537"/>
              <a:gd name="connsiteX2" fmla="*/ 42374 w 579584"/>
              <a:gd name="connsiteY2" fmla="*/ 400050 h 597537"/>
              <a:gd name="connsiteX3" fmla="*/ 8084 w 579584"/>
              <a:gd name="connsiteY3" fmla="*/ 594360 h 597537"/>
              <a:gd name="connsiteX4" fmla="*/ 190964 w 579584"/>
              <a:gd name="connsiteY4" fmla="*/ 525780 h 59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584" h="597537">
                <a:moveTo>
                  <a:pt x="579584" y="0"/>
                </a:moveTo>
                <a:cubicBezTo>
                  <a:pt x="401466" y="183832"/>
                  <a:pt x="223349" y="367665"/>
                  <a:pt x="133814" y="434340"/>
                </a:cubicBezTo>
                <a:cubicBezTo>
                  <a:pt x="44279" y="501015"/>
                  <a:pt x="63329" y="373380"/>
                  <a:pt x="42374" y="400050"/>
                </a:cubicBezTo>
                <a:cubicBezTo>
                  <a:pt x="21419" y="426720"/>
                  <a:pt x="-16681" y="573405"/>
                  <a:pt x="8084" y="594360"/>
                </a:cubicBezTo>
                <a:cubicBezTo>
                  <a:pt x="32849" y="615315"/>
                  <a:pt x="190964" y="525780"/>
                  <a:pt x="190964" y="525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/>
          <p:cNvSpPr/>
          <p:nvPr/>
        </p:nvSpPr>
        <p:spPr>
          <a:xfrm>
            <a:off x="1870437" y="3497580"/>
            <a:ext cx="1833370" cy="400050"/>
          </a:xfrm>
          <a:custGeom>
            <a:avLst/>
            <a:gdLst>
              <a:gd name="connsiteX0" fmla="*/ 232683 w 1833370"/>
              <a:gd name="connsiteY0" fmla="*/ 0 h 400050"/>
              <a:gd name="connsiteX1" fmla="*/ 61233 w 1833370"/>
              <a:gd name="connsiteY1" fmla="*/ 194310 h 400050"/>
              <a:gd name="connsiteX2" fmla="*/ 232683 w 1833370"/>
              <a:gd name="connsiteY2" fmla="*/ 388620 h 400050"/>
              <a:gd name="connsiteX3" fmla="*/ 84093 w 1833370"/>
              <a:gd name="connsiteY3" fmla="*/ 194310 h 400050"/>
              <a:gd name="connsiteX4" fmla="*/ 1764303 w 1833370"/>
              <a:gd name="connsiteY4" fmla="*/ 194310 h 400050"/>
              <a:gd name="connsiteX5" fmla="*/ 1501413 w 1833370"/>
              <a:gd name="connsiteY5" fmla="*/ 11430 h 400050"/>
              <a:gd name="connsiteX6" fmla="*/ 1832883 w 1833370"/>
              <a:gd name="connsiteY6" fmla="*/ 182880 h 400050"/>
              <a:gd name="connsiteX7" fmla="*/ 1581423 w 1833370"/>
              <a:gd name="connsiteY7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3370" h="400050">
                <a:moveTo>
                  <a:pt x="232683" y="0"/>
                </a:moveTo>
                <a:cubicBezTo>
                  <a:pt x="146958" y="64770"/>
                  <a:pt x="61233" y="129540"/>
                  <a:pt x="61233" y="194310"/>
                </a:cubicBezTo>
                <a:cubicBezTo>
                  <a:pt x="61233" y="259080"/>
                  <a:pt x="228873" y="388620"/>
                  <a:pt x="232683" y="388620"/>
                </a:cubicBezTo>
                <a:cubicBezTo>
                  <a:pt x="236493" y="388620"/>
                  <a:pt x="-171177" y="226695"/>
                  <a:pt x="84093" y="194310"/>
                </a:cubicBezTo>
                <a:cubicBezTo>
                  <a:pt x="339363" y="161925"/>
                  <a:pt x="1528083" y="224790"/>
                  <a:pt x="1764303" y="194310"/>
                </a:cubicBezTo>
                <a:cubicBezTo>
                  <a:pt x="2000523" y="163830"/>
                  <a:pt x="1489983" y="13335"/>
                  <a:pt x="1501413" y="11430"/>
                </a:cubicBezTo>
                <a:cubicBezTo>
                  <a:pt x="1512843" y="9525"/>
                  <a:pt x="1819548" y="118110"/>
                  <a:pt x="1832883" y="182880"/>
                </a:cubicBezTo>
                <a:cubicBezTo>
                  <a:pt x="1846218" y="247650"/>
                  <a:pt x="1581423" y="400050"/>
                  <a:pt x="1581423" y="4000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2548890" y="2400300"/>
            <a:ext cx="525780" cy="1212119"/>
          </a:xfrm>
          <a:custGeom>
            <a:avLst/>
            <a:gdLst>
              <a:gd name="connsiteX0" fmla="*/ 525780 w 525780"/>
              <a:gd name="connsiteY0" fmla="*/ 0 h 1212119"/>
              <a:gd name="connsiteX1" fmla="*/ 262890 w 525780"/>
              <a:gd name="connsiteY1" fmla="*/ 491490 h 1212119"/>
              <a:gd name="connsiteX2" fmla="*/ 137160 w 525780"/>
              <a:gd name="connsiteY2" fmla="*/ 1188720 h 1212119"/>
              <a:gd name="connsiteX3" fmla="*/ 434340 w 525780"/>
              <a:gd name="connsiteY3" fmla="*/ 822960 h 1212119"/>
              <a:gd name="connsiteX4" fmla="*/ 125730 w 525780"/>
              <a:gd name="connsiteY4" fmla="*/ 1211580 h 1212119"/>
              <a:gd name="connsiteX5" fmla="*/ 0 w 525780"/>
              <a:gd name="connsiteY5" fmla="*/ 914400 h 121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780" h="1212119">
                <a:moveTo>
                  <a:pt x="525780" y="0"/>
                </a:moveTo>
                <a:cubicBezTo>
                  <a:pt x="426720" y="146685"/>
                  <a:pt x="327660" y="293370"/>
                  <a:pt x="262890" y="491490"/>
                </a:cubicBezTo>
                <a:cubicBezTo>
                  <a:pt x="198120" y="689610"/>
                  <a:pt x="108585" y="1133475"/>
                  <a:pt x="137160" y="1188720"/>
                </a:cubicBezTo>
                <a:cubicBezTo>
                  <a:pt x="165735" y="1243965"/>
                  <a:pt x="436245" y="819150"/>
                  <a:pt x="434340" y="822960"/>
                </a:cubicBezTo>
                <a:cubicBezTo>
                  <a:pt x="432435" y="826770"/>
                  <a:pt x="198120" y="1196340"/>
                  <a:pt x="125730" y="1211580"/>
                </a:cubicBezTo>
                <a:cubicBezTo>
                  <a:pt x="53340" y="1226820"/>
                  <a:pt x="0" y="914400"/>
                  <a:pt x="0" y="914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 2"/>
          <p:cNvSpPr/>
          <p:nvPr/>
        </p:nvSpPr>
        <p:spPr>
          <a:xfrm>
            <a:off x="1366282" y="6067077"/>
            <a:ext cx="2453359" cy="307097"/>
          </a:xfrm>
          <a:custGeom>
            <a:avLst/>
            <a:gdLst>
              <a:gd name="connsiteX0" fmla="*/ 228912 w 2453359"/>
              <a:gd name="connsiteY0" fmla="*/ 0 h 307097"/>
              <a:gd name="connsiteX1" fmla="*/ 95423 w 2453359"/>
              <a:gd name="connsiteY1" fmla="*/ 146838 h 307097"/>
              <a:gd name="connsiteX2" fmla="*/ 228912 w 2453359"/>
              <a:gd name="connsiteY2" fmla="*/ 307025 h 307097"/>
              <a:gd name="connsiteX3" fmla="*/ 108772 w 2453359"/>
              <a:gd name="connsiteY3" fmla="*/ 126815 h 307097"/>
              <a:gd name="connsiteX4" fmla="*/ 2044363 w 2453359"/>
              <a:gd name="connsiteY4" fmla="*/ 153513 h 307097"/>
              <a:gd name="connsiteX5" fmla="*/ 2451505 w 2453359"/>
              <a:gd name="connsiteY5" fmla="*/ 120141 h 307097"/>
              <a:gd name="connsiteX6" fmla="*/ 2204550 w 2453359"/>
              <a:gd name="connsiteY6" fmla="*/ 80094 h 307097"/>
              <a:gd name="connsiteX7" fmla="*/ 2431482 w 2453359"/>
              <a:gd name="connsiteY7" fmla="*/ 133489 h 307097"/>
              <a:gd name="connsiteX8" fmla="*/ 2297992 w 2453359"/>
              <a:gd name="connsiteY8" fmla="*/ 253630 h 30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3359" h="307097">
                <a:moveTo>
                  <a:pt x="228912" y="0"/>
                </a:moveTo>
                <a:cubicBezTo>
                  <a:pt x="162167" y="47833"/>
                  <a:pt x="95423" y="95667"/>
                  <a:pt x="95423" y="146838"/>
                </a:cubicBezTo>
                <a:cubicBezTo>
                  <a:pt x="95423" y="198009"/>
                  <a:pt x="226687" y="310362"/>
                  <a:pt x="228912" y="307025"/>
                </a:cubicBezTo>
                <a:cubicBezTo>
                  <a:pt x="231137" y="303688"/>
                  <a:pt x="-193803" y="152400"/>
                  <a:pt x="108772" y="126815"/>
                </a:cubicBezTo>
                <a:cubicBezTo>
                  <a:pt x="411347" y="101230"/>
                  <a:pt x="1653908" y="154625"/>
                  <a:pt x="2044363" y="153513"/>
                </a:cubicBezTo>
                <a:cubicBezTo>
                  <a:pt x="2434818" y="152401"/>
                  <a:pt x="2424807" y="132377"/>
                  <a:pt x="2451505" y="120141"/>
                </a:cubicBezTo>
                <a:cubicBezTo>
                  <a:pt x="2478203" y="107905"/>
                  <a:pt x="2207887" y="77869"/>
                  <a:pt x="2204550" y="80094"/>
                </a:cubicBezTo>
                <a:cubicBezTo>
                  <a:pt x="2201213" y="82319"/>
                  <a:pt x="2415908" y="104566"/>
                  <a:pt x="2431482" y="133489"/>
                </a:cubicBezTo>
                <a:cubicBezTo>
                  <a:pt x="2447056" y="162412"/>
                  <a:pt x="2372524" y="208021"/>
                  <a:pt x="2297992" y="253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2196389" y="6177492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latin typeface="AhnbergHand" charset="0"/>
                <a:ea typeface="AhnbergHand" charset="0"/>
                <a:cs typeface="AhnbergHand" charset="0"/>
              </a:rPr>
              <a:t>1 RTT</a:t>
            </a:r>
            <a:endParaRPr lang="en-AU" sz="12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Flow Control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While TCP could send up to one window of data into the network as fast as it can, it is possible/likely that this would flood the network and generate packet loss</a:t>
            </a:r>
          </a:p>
          <a:p>
            <a:r>
              <a:rPr lang="en-AU" dirty="0" smtClean="0"/>
              <a:t>The question is then how to regulate TCP’s sending behaviour so that it sends as much data as it can while avoiding network packet loss</a:t>
            </a:r>
          </a:p>
          <a:p>
            <a:r>
              <a:rPr lang="en-AU" dirty="0" smtClean="0"/>
              <a:t>So lets look at networks</a:t>
            </a:r>
            <a:r>
              <a:rPr lang="mr-IN" dirty="0" smtClean="0"/>
              <a:t>…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37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Powderfinger Type" charset="0"/>
                <a:ea typeface="Powderfinger Type" charset="0"/>
                <a:cs typeface="Powderfinger Type" charset="0"/>
              </a:rPr>
              <a:t>Network Considerations</a:t>
            </a:r>
            <a:endParaRPr lang="en-AU" dirty="0">
              <a:latin typeface="Powderfinger Type" charset="0"/>
              <a:ea typeface="Powderfinger Type" charset="0"/>
              <a:cs typeface="Powderfinger Typ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8485"/>
            <a:ext cx="10515600" cy="19577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 smtClean="0"/>
              <a:t>Networks routers are constructed of </a:t>
            </a:r>
            <a:r>
              <a:rPr lang="en-AU" b="1" dirty="0" smtClean="0"/>
              <a:t>links</a:t>
            </a:r>
            <a:r>
              <a:rPr lang="en-AU" dirty="0" smtClean="0"/>
              <a:t> and </a:t>
            </a:r>
            <a:r>
              <a:rPr lang="en-AU" b="1" dirty="0" smtClean="0"/>
              <a:t>routers</a:t>
            </a:r>
          </a:p>
          <a:p>
            <a:r>
              <a:rPr lang="en-AU" b="1" dirty="0" smtClean="0"/>
              <a:t>Links</a:t>
            </a:r>
            <a:r>
              <a:rPr lang="en-AU" dirty="0" smtClean="0"/>
              <a:t> are a constant delay lossless pipe</a:t>
            </a:r>
          </a:p>
          <a:p>
            <a:r>
              <a:rPr lang="en-AU" b="1" dirty="0" smtClean="0"/>
              <a:t>Routers</a:t>
            </a:r>
            <a:r>
              <a:rPr lang="en-AU" dirty="0" smtClean="0"/>
              <a:t> are a buffered switch</a:t>
            </a:r>
          </a:p>
          <a:p>
            <a:pPr lvl="1"/>
            <a:r>
              <a:rPr lang="en-AU" dirty="0" smtClean="0"/>
              <a:t>Buffers within the router constrain the total amount of data that can be held in the network</a:t>
            </a:r>
            <a:endParaRPr lang="en-AU" dirty="0"/>
          </a:p>
        </p:txBody>
      </p:sp>
      <p:grpSp>
        <p:nvGrpSpPr>
          <p:cNvPr id="10" name="Group 9"/>
          <p:cNvGrpSpPr/>
          <p:nvPr/>
        </p:nvGrpSpPr>
        <p:grpSpPr>
          <a:xfrm>
            <a:off x="1291590" y="4297680"/>
            <a:ext cx="2908935" cy="297180"/>
            <a:chOff x="1291590" y="4297680"/>
            <a:chExt cx="2908935" cy="297180"/>
          </a:xfrm>
        </p:grpSpPr>
        <p:sp>
          <p:nvSpPr>
            <p:cNvPr id="4" name="Right Arrow 3"/>
            <p:cNvSpPr/>
            <p:nvPr/>
          </p:nvSpPr>
          <p:spPr>
            <a:xfrm>
              <a:off x="1291590" y="4297680"/>
              <a:ext cx="1108710" cy="297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51735" y="4297680"/>
              <a:ext cx="1748790" cy="2971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1590" y="4817745"/>
            <a:ext cx="2908935" cy="297180"/>
            <a:chOff x="1291590" y="4789170"/>
            <a:chExt cx="2908935" cy="297180"/>
          </a:xfrm>
        </p:grpSpPr>
        <p:sp>
          <p:nvSpPr>
            <p:cNvPr id="5" name="Right Arrow 4"/>
            <p:cNvSpPr/>
            <p:nvPr/>
          </p:nvSpPr>
          <p:spPr>
            <a:xfrm>
              <a:off x="1291590" y="4789170"/>
              <a:ext cx="1108710" cy="297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51735" y="4789170"/>
              <a:ext cx="1748790" cy="2971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91590" y="5337810"/>
            <a:ext cx="2908935" cy="304800"/>
            <a:chOff x="1291590" y="5337810"/>
            <a:chExt cx="2908935" cy="304800"/>
          </a:xfrm>
        </p:grpSpPr>
        <p:sp>
          <p:nvSpPr>
            <p:cNvPr id="6" name="Right Arrow 5"/>
            <p:cNvSpPr/>
            <p:nvPr/>
          </p:nvSpPr>
          <p:spPr>
            <a:xfrm>
              <a:off x="1291590" y="5337810"/>
              <a:ext cx="1108710" cy="297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51735" y="5345430"/>
              <a:ext cx="1748790" cy="2971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3" name="Quad Arrow 12"/>
          <p:cNvSpPr/>
          <p:nvPr/>
        </p:nvSpPr>
        <p:spPr>
          <a:xfrm rot="2700000">
            <a:off x="4434840" y="4223385"/>
            <a:ext cx="1394460" cy="1394460"/>
          </a:xfrm>
          <a:prstGeom prst="quadArrow">
            <a:avLst>
              <a:gd name="adj1" fmla="val 9386"/>
              <a:gd name="adj2" fmla="val 16762"/>
              <a:gd name="adj3" fmla="val 2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1" name="Group 20"/>
          <p:cNvGrpSpPr/>
          <p:nvPr/>
        </p:nvGrpSpPr>
        <p:grpSpPr>
          <a:xfrm>
            <a:off x="5886059" y="4297680"/>
            <a:ext cx="2908935" cy="297180"/>
            <a:chOff x="5894827" y="4297680"/>
            <a:chExt cx="2908935" cy="297180"/>
          </a:xfrm>
        </p:grpSpPr>
        <p:sp>
          <p:nvSpPr>
            <p:cNvPr id="15" name="Right Arrow 14"/>
            <p:cNvSpPr/>
            <p:nvPr/>
          </p:nvSpPr>
          <p:spPr>
            <a:xfrm>
              <a:off x="7695052" y="4297680"/>
              <a:ext cx="1108710" cy="29718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94827" y="4297680"/>
              <a:ext cx="1748790" cy="2971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86059" y="4772025"/>
            <a:ext cx="2908935" cy="297180"/>
            <a:chOff x="5894827" y="4297680"/>
            <a:chExt cx="2908935" cy="297180"/>
          </a:xfrm>
        </p:grpSpPr>
        <p:sp>
          <p:nvSpPr>
            <p:cNvPr id="23" name="Right Arrow 22"/>
            <p:cNvSpPr/>
            <p:nvPr/>
          </p:nvSpPr>
          <p:spPr>
            <a:xfrm>
              <a:off x="7695052" y="4297680"/>
              <a:ext cx="1108710" cy="29718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94827" y="4297680"/>
              <a:ext cx="1748790" cy="2971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86059" y="5246370"/>
            <a:ext cx="2908935" cy="297180"/>
            <a:chOff x="5894827" y="4297680"/>
            <a:chExt cx="2908935" cy="297180"/>
          </a:xfrm>
        </p:grpSpPr>
        <p:sp>
          <p:nvSpPr>
            <p:cNvPr id="26" name="Right Arrow 25"/>
            <p:cNvSpPr/>
            <p:nvPr/>
          </p:nvSpPr>
          <p:spPr>
            <a:xfrm>
              <a:off x="7695052" y="4297680"/>
              <a:ext cx="1108710" cy="29718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94827" y="4297680"/>
              <a:ext cx="1748790" cy="29718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27706" y="5873115"/>
            <a:ext cx="139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Input Buffers</a:t>
            </a:r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5886059" y="5850374"/>
            <a:ext cx="157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Output Buffers</a:t>
            </a:r>
            <a:endParaRPr lang="en-AU" dirty="0"/>
          </a:p>
        </p:txBody>
      </p:sp>
      <p:sp>
        <p:nvSpPr>
          <p:cNvPr id="30" name="TextBox 29"/>
          <p:cNvSpPr txBox="1"/>
          <p:nvPr/>
        </p:nvSpPr>
        <p:spPr>
          <a:xfrm>
            <a:off x="4731864" y="5873115"/>
            <a:ext cx="80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Switch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42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2674</Words>
  <Application>Microsoft Macintosh PowerPoint</Application>
  <PresentationFormat>Widescreen</PresentationFormat>
  <Paragraphs>305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AhnbergHand</vt:lpstr>
      <vt:lpstr>Arial</vt:lpstr>
      <vt:lpstr>Calibri</vt:lpstr>
      <vt:lpstr>Calibri Light</vt:lpstr>
      <vt:lpstr>Mangal</vt:lpstr>
      <vt:lpstr>Powderfinger Type</vt:lpstr>
      <vt:lpstr>Office Theme</vt:lpstr>
      <vt:lpstr>TCP and BBR</vt:lpstr>
      <vt:lpstr>The IP Architecture</vt:lpstr>
      <vt:lpstr>The IP Architecture</vt:lpstr>
      <vt:lpstr>The IP Architecture</vt:lpstr>
      <vt:lpstr>TCP</vt:lpstr>
      <vt:lpstr>TCP Sliding Window</vt:lpstr>
      <vt:lpstr>Sliding Window protocols tend to be “bursty”</vt:lpstr>
      <vt:lpstr>Flow Control</vt:lpstr>
      <vt:lpstr>Network Considerations</vt:lpstr>
      <vt:lpstr>Queue Formation in Network Buffers</vt:lpstr>
      <vt:lpstr>Buffer Considerations</vt:lpstr>
      <vt:lpstr>Buffer Considerations</vt:lpstr>
      <vt:lpstr>TCP Design Objectives</vt:lpstr>
      <vt:lpstr>It’s a Flow Control process</vt:lpstr>
      <vt:lpstr>How can we achieve this?</vt:lpstr>
      <vt:lpstr>A few more observations about TCP</vt:lpstr>
      <vt:lpstr>A few more observations about TCP</vt:lpstr>
      <vt:lpstr>A few more observations about TCP</vt:lpstr>
      <vt:lpstr>“Classic TCP” – TCP Reno</vt:lpstr>
      <vt:lpstr>Idealised TCP Reno</vt:lpstr>
      <vt:lpstr>TCP RENO and Idealized Queue Behaviour</vt:lpstr>
      <vt:lpstr>Reno is “coarse”</vt:lpstr>
      <vt:lpstr>Reno is “coarse”</vt:lpstr>
      <vt:lpstr>Refinements to TCP</vt:lpstr>
      <vt:lpstr>CUBIC</vt:lpstr>
      <vt:lpstr>Idealized CUBIC operation</vt:lpstr>
      <vt:lpstr>CUBIC and Queue formation</vt:lpstr>
      <vt:lpstr>CUBIC</vt:lpstr>
      <vt:lpstr>Can we do better?</vt:lpstr>
      <vt:lpstr>RTT and Delivery Rate with Queuing</vt:lpstr>
      <vt:lpstr>How to detect the onset of queuing?</vt:lpstr>
      <vt:lpstr>TCP Vegas</vt:lpstr>
      <vt:lpstr>Idealised TCP Vegas</vt:lpstr>
      <vt:lpstr>Vegas vs Loss-based Control</vt:lpstr>
      <vt:lpstr>How to “improve” Vegas?</vt:lpstr>
      <vt:lpstr>BBR</vt:lpstr>
      <vt:lpstr>Idealised BBR profile</vt:lpstr>
      <vt:lpstr>Idealised BBR profile</vt:lpstr>
      <vt:lpstr>Does BBR strike a ‘better’ balance than Vegas?</vt:lpstr>
      <vt:lpstr>From Theory to Practice</vt:lpstr>
      <vt:lpstr>Cubic vs BBR over a 12ms RTT 10G circuit</vt:lpstr>
      <vt:lpstr>Wow!</vt:lpstr>
      <vt:lpstr>BBR vs Cubic – second attempt</vt:lpstr>
      <vt:lpstr>BBR vs Cubic</vt:lpstr>
      <vt:lpstr>BBR vs Cubic</vt:lpstr>
      <vt:lpstr>So what can we say about BBR?</vt:lpstr>
      <vt:lpstr>Why use BBR?</vt:lpstr>
      <vt:lpstr>Why not use BBR?</vt:lpstr>
      <vt:lpstr>While we are bad-mouthing BBR…</vt:lpstr>
      <vt:lpstr>Is this BBR experiment a failure?</vt:lpstr>
      <vt:lpstr>Where now?</vt:lpstr>
      <vt:lpstr>Thanks!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 and BBR</dc:title>
  <dc:creator>Geoff Huston</dc:creator>
  <cp:lastModifiedBy>Geoff Huston</cp:lastModifiedBy>
  <cp:revision>67</cp:revision>
  <cp:lastPrinted>2017-11-20T14:34:57Z</cp:lastPrinted>
  <dcterms:created xsi:type="dcterms:W3CDTF">2017-11-08T02:07:13Z</dcterms:created>
  <dcterms:modified xsi:type="dcterms:W3CDTF">2017-11-23T18:59:33Z</dcterms:modified>
</cp:coreProperties>
</file>