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96" r:id="rId10"/>
    <p:sldId id="297" r:id="rId11"/>
    <p:sldId id="298" r:id="rId12"/>
    <p:sldId id="299" r:id="rId13"/>
    <p:sldId id="300" r:id="rId14"/>
    <p:sldId id="264" r:id="rId15"/>
    <p:sldId id="269" r:id="rId16"/>
    <p:sldId id="268" r:id="rId17"/>
    <p:sldId id="301" r:id="rId18"/>
    <p:sldId id="309" r:id="rId19"/>
    <p:sldId id="310" r:id="rId20"/>
    <p:sldId id="31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73" r:id="rId29"/>
    <p:sldId id="294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84"/>
  </p:normalViewPr>
  <p:slideViewPr>
    <p:cSldViewPr snapToGrid="0" snapToObjects="1">
      <p:cViewPr varScale="1">
        <p:scale>
          <a:sx n="107" d="100"/>
          <a:sy n="107" d="100"/>
        </p:scale>
        <p:origin x="2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3AE31-B206-034E-8C68-632A643A5C3B}" type="datetimeFigureOut">
              <a:rPr lang="en-AU" smtClean="0"/>
              <a:t>14/12/17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3960-2506-B24E-B01D-3DCCB4DAD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log.cloudflare.com/why-we-terminated-daily-stormer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AU" dirty="0" smtClean="0"/>
              <a:t>The Rise and Rise of Content</a:t>
            </a:r>
            <a:br>
              <a:rPr lang="en-AU" dirty="0" smtClean="0"/>
            </a:br>
            <a:r>
              <a:rPr lang="en-AU" dirty="0" smtClean="0"/>
              <a:t>Distribution Networks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AU" dirty="0" smtClean="0"/>
              <a:t>Geoff Huston</a:t>
            </a:r>
          </a:p>
          <a:p>
            <a:pPr algn="r"/>
            <a:r>
              <a:rPr lang="en-AU" dirty="0" smtClean="0"/>
              <a:t>APNIC</a:t>
            </a:r>
          </a:p>
          <a:p>
            <a:pPr algn="r"/>
            <a:r>
              <a:rPr lang="en-AU" dirty="0" smtClean="0"/>
              <a:t>WIE December 2017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3" y="-35420"/>
            <a:ext cx="7320815" cy="1143000"/>
          </a:xfrm>
        </p:spPr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Submarine Cables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94" y="2276872"/>
            <a:ext cx="4180791" cy="25448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10</a:t>
            </a:fld>
            <a:endParaRPr lang="en-AU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703513" y="4894517"/>
            <a:ext cx="305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Fewer cables being built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50" y="1751438"/>
            <a:ext cx="3693175" cy="2256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5999" y="93480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hnbergHand" charset="0"/>
                <a:ea typeface="AhnbergHand" charset="0"/>
                <a:cs typeface="AhnbergHand" charset="0"/>
              </a:rPr>
              <a:t>And those that are </a:t>
            </a:r>
            <a:r>
              <a:rPr lang="en-US" sz="1600">
                <a:latin typeface="AhnbergHand" charset="0"/>
                <a:ea typeface="AhnbergHand" charset="0"/>
                <a:cs typeface="AhnbergHand" charset="0"/>
              </a:rPr>
              <a:t>being built are now single owner cables</a:t>
            </a:r>
            <a:endParaRPr lang="en-US" sz="1600" dirty="0">
              <a:latin typeface="AhnbergHand" charset="0"/>
              <a:ea typeface="AhnbergHand" charset="0"/>
              <a:cs typeface="AhnbergHan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30" y="4303711"/>
            <a:ext cx="1986359" cy="1756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6285" y="5767555"/>
            <a:ext cx="31034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AhnbergHand" charset="0"/>
                <a:ea typeface="AhnbergHand" charset="0"/>
                <a:cs typeface="AhnbergHand" charset="0"/>
              </a:rPr>
              <a:t>And the majority are now self-funded</a:t>
            </a:r>
            <a:endParaRPr lang="en-US" sz="16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26317" y="6258798"/>
            <a:ext cx="1556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SubTel</a:t>
            </a:r>
            <a:r>
              <a:rPr lang="en-US" sz="1600" dirty="0" smtClean="0"/>
              <a:t>, </a:t>
            </a:r>
            <a:r>
              <a:rPr lang="en-US" sz="1600" dirty="0"/>
              <a:t>Jan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3387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3" y="-35420"/>
            <a:ext cx="7320815" cy="1143000"/>
          </a:xfrm>
        </p:spPr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Submarine Cables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94" y="2276872"/>
            <a:ext cx="4180791" cy="25448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11</a:t>
            </a:fld>
            <a:endParaRPr lang="en-AU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703513" y="4894517"/>
            <a:ext cx="305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Fewer cables being built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50" y="1751438"/>
            <a:ext cx="3693175" cy="2256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5999" y="93480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hnbergHand" charset="0"/>
                <a:ea typeface="AhnbergHand" charset="0"/>
                <a:cs typeface="AhnbergHand" charset="0"/>
              </a:rPr>
              <a:t>And those that are </a:t>
            </a:r>
            <a:r>
              <a:rPr lang="en-US" sz="1600">
                <a:latin typeface="AhnbergHand" charset="0"/>
                <a:ea typeface="AhnbergHand" charset="0"/>
                <a:cs typeface="AhnbergHand" charset="0"/>
              </a:rPr>
              <a:t>being built are now single owner cables</a:t>
            </a:r>
            <a:endParaRPr lang="en-US" sz="1600" dirty="0">
              <a:latin typeface="AhnbergHand" charset="0"/>
              <a:ea typeface="AhnbergHand" charset="0"/>
              <a:cs typeface="AhnbergHan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30" y="4303711"/>
            <a:ext cx="1986359" cy="1756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6285" y="5767555"/>
            <a:ext cx="31034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AhnbergHand" charset="0"/>
                <a:ea typeface="AhnbergHand" charset="0"/>
                <a:cs typeface="AhnbergHand" charset="0"/>
              </a:rPr>
              <a:t>And the majority are now self-funded</a:t>
            </a:r>
            <a:endParaRPr lang="en-US" sz="16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68218" y="6390912"/>
            <a:ext cx="340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 </a:t>
            </a:r>
            <a:r>
              <a:rPr lang="en-US" sz="1600" dirty="0" err="1"/>
              <a:t>Stronge</a:t>
            </a:r>
            <a:r>
              <a:rPr lang="en-US" sz="1600" dirty="0"/>
              <a:t>, </a:t>
            </a:r>
            <a:r>
              <a:rPr lang="en-US" sz="1600" dirty="0" err="1"/>
              <a:t>Telegeography</a:t>
            </a:r>
            <a:r>
              <a:rPr lang="en-US" sz="1600" dirty="0"/>
              <a:t>, Sept 2017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9" y="1033610"/>
            <a:ext cx="7800508" cy="45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260648"/>
            <a:ext cx="9505056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Powderfinger Type" charset="0"/>
                <a:ea typeface="Powderfinger Type" charset="0"/>
                <a:cs typeface="Powderfinger Type" charset="0"/>
              </a:rPr>
              <a:t>Today’s Internet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1600203"/>
            <a:ext cx="10657184" cy="4565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We’ve split the network into clients and servers</a:t>
            </a:r>
          </a:p>
          <a:p>
            <a:pPr lvl="1"/>
            <a:r>
              <a:rPr lang="en-US" dirty="0" smtClean="0"/>
              <a:t>Web servers</a:t>
            </a:r>
          </a:p>
          <a:p>
            <a:pPr lvl="1"/>
            <a:r>
              <a:rPr lang="en-US" dirty="0" smtClean="0"/>
              <a:t>Streaming servers</a:t>
            </a:r>
          </a:p>
          <a:p>
            <a:pPr lvl="1"/>
            <a:r>
              <a:rPr lang="en-US" dirty="0" smtClean="0"/>
              <a:t>Mail servers</a:t>
            </a:r>
          </a:p>
          <a:p>
            <a:pPr lvl="1"/>
            <a:r>
              <a:rPr lang="en-US" dirty="0" smtClean="0"/>
              <a:t>DNS servers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Servers and services now sit in CDN bunkers with global replication and DDOS hardening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Users don</a:t>
            </a:r>
            <a:r>
              <a:rPr lang="mr-IN" dirty="0" smtClean="0"/>
              <a:t>’</a:t>
            </a:r>
            <a:r>
              <a:rPr lang="en-US" dirty="0" smtClean="0"/>
              <a:t>t reach out to content any more - </a:t>
            </a:r>
            <a:r>
              <a:rPr lang="en-US" dirty="0"/>
              <a:t>t</a:t>
            </a:r>
            <a:r>
              <a:rPr lang="en-US" dirty="0" smtClean="0"/>
              <a:t>he CDNs bring content to users</a:t>
            </a:r>
          </a:p>
        </p:txBody>
      </p:sp>
    </p:spTree>
    <p:extLst>
      <p:ext uri="{BB962C8B-B14F-4D97-AF65-F5344CB8AC3E}">
        <p14:creationId xmlns:p14="http://schemas.microsoft.com/office/powerpoint/2010/main" val="99555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274639"/>
            <a:ext cx="10465163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Powderfinger Type" charset="0"/>
                <a:ea typeface="Powderfinger Type" charset="0"/>
                <a:cs typeface="Powderfinger Type" charset="0"/>
              </a:rPr>
              <a:t>Today’s Internet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13</a:t>
            </a:fld>
            <a:endParaRPr lang="en-AU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381" y="1604799"/>
            <a:ext cx="9170619" cy="43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Role Reversal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Service portals are increasingly located adjacent to users</a:t>
            </a:r>
          </a:p>
          <a:p>
            <a:pPr marL="0" indent="0">
              <a:buNone/>
            </a:pPr>
            <a:r>
              <a:rPr lang="en-US" dirty="0" smtClean="0"/>
              <a:t>And that means changes to the network:</a:t>
            </a:r>
          </a:p>
          <a:p>
            <a:pPr lvl="1"/>
            <a:r>
              <a:rPr lang="en-US" dirty="0" smtClean="0"/>
              <a:t>Public Networks no longer carry users’ traffic to/from service portals via ISP carriage services</a:t>
            </a:r>
          </a:p>
          <a:p>
            <a:pPr lvl="1"/>
            <a:r>
              <a:rPr lang="en-US" dirty="0" smtClean="0"/>
              <a:t>Instead, Private Networks carry content to service portals via CDN services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This shift has some profound implications for the Internet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14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127930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Does Transit have a Future?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06" y="3429000"/>
            <a:ext cx="8449271" cy="27088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15</a:t>
            </a:fld>
            <a:endParaRPr lang="en-AU" kern="0" dirty="0"/>
          </a:p>
        </p:txBody>
      </p:sp>
      <p:sp>
        <p:nvSpPr>
          <p:cNvPr id="6" name="Rectangle 5"/>
          <p:cNvSpPr/>
          <p:nvPr/>
        </p:nvSpPr>
        <p:spPr>
          <a:xfrm>
            <a:off x="1007435" y="1757733"/>
            <a:ext cx="10273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We see the CDN systems reserve a carriage resource through dedicated bandwidth / wavelength / cable purchase and effectively bypass the open IP carriage infrastructure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307469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Does Transit have a Future?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67" y="1600203"/>
            <a:ext cx="10369152" cy="4565103"/>
          </a:xfrm>
        </p:spPr>
        <p:txBody>
          <a:bodyPr>
            <a:normAutofit/>
          </a:bodyPr>
          <a:lstStyle/>
          <a:p>
            <a:r>
              <a:rPr lang="en-US" dirty="0" smtClean="0"/>
              <a:t>If users don</a:t>
            </a:r>
            <a:r>
              <a:rPr lang="mr-IN" dirty="0" smtClean="0"/>
              <a:t>’</a:t>
            </a:r>
            <a:r>
              <a:rPr lang="en-US" dirty="0" smtClean="0"/>
              <a:t>t send packets to users any more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If content is now delivered via CDNs to users via discrete service cones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If there is no universal service obligation for content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If there is no visible definition of the “Internet Route Set” (‘default’) any more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If there is no economically viable demand for transit any more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Then why do we still need Transit Service providers?</a:t>
            </a:r>
          </a:p>
        </p:txBody>
      </p:sp>
    </p:spTree>
    <p:extLst>
      <p:ext uri="{BB962C8B-B14F-4D97-AF65-F5344CB8AC3E}">
        <p14:creationId xmlns:p14="http://schemas.microsoft.com/office/powerpoint/2010/main" val="201569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The Large and the Largest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17</a:t>
            </a:fld>
            <a:endParaRPr lang="en-AU" kern="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439817" y="1844828"/>
          <a:ext cx="3744418" cy="4320479"/>
        </p:xfrm>
        <a:graphic>
          <a:graphicData uri="http://schemas.openxmlformats.org/drawingml/2006/table">
            <a:tbl>
              <a:tblPr/>
              <a:tblGrid>
                <a:gridCol w="1492951"/>
                <a:gridCol w="2251467"/>
              </a:tblGrid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Company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$B USD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Apple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791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Alphabet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664,</a:t>
                      </a:r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Microsoft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Amazon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459</a:t>
                      </a:r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0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Berkshire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Hathaway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Alibaba Group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0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Ten</a:t>
                      </a:r>
                      <a:r>
                        <a:rPr lang="en-US" sz="12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405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Facebook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399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Exxon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Mobil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348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Johnson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&amp; Johnson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347</a:t>
                      </a:r>
                    </a:p>
                    <a:p>
                      <a:pPr algn="ctr" fontAlgn="b"/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24" y="2276873"/>
            <a:ext cx="432048" cy="404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19" y="2660855"/>
            <a:ext cx="1202060" cy="397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080613"/>
            <a:ext cx="1405384" cy="34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24" y="3540865"/>
            <a:ext cx="1113848" cy="353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18" y="5253204"/>
            <a:ext cx="1107679" cy="3627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4192" y="2780929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world’s 10 largest publicly traded companies, as ranked by their market c</a:t>
            </a:r>
            <a:r>
              <a:rPr lang="en-US" dirty="0"/>
              <a:t>apitalization, September 2017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4360717" y="2636912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360717" y="2996952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360717" y="3429000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360717" y="3789040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360717" y="5486060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29" y="4080801"/>
            <a:ext cx="1498161" cy="7003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27" y="4883002"/>
            <a:ext cx="1646319" cy="248501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4426931" y="5100330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405040" y="4730128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9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303237"/>
            <a:ext cx="9457051" cy="1143000"/>
          </a:xfrm>
        </p:spPr>
        <p:txBody>
          <a:bodyPr>
            <a:normAutofit/>
          </a:bodyPr>
          <a:lstStyle/>
          <a:p>
            <a:r>
              <a:rPr lang="en-US">
                <a:latin typeface="Powderfinger Type" charset="0"/>
                <a:ea typeface="Powderfinger Type" charset="0"/>
                <a:cs typeface="Powderfinger Type" charset="0"/>
              </a:rPr>
              <a:t>Content </a:t>
            </a:r>
            <a:r>
              <a:rPr lang="en-US">
                <a:latin typeface="Powderfinger Type" charset="0"/>
                <a:ea typeface="Powderfinger Type" charset="0"/>
                <a:cs typeface="Powderfinger Type" charset="0"/>
              </a:rPr>
              <a:t>Really is </a:t>
            </a:r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628802"/>
            <a:ext cx="8784976" cy="4565103"/>
          </a:xfrm>
        </p:spPr>
        <p:txBody>
          <a:bodyPr>
            <a:normAutofit/>
          </a:bodyPr>
          <a:lstStyle/>
          <a:p>
            <a:r>
              <a:rPr lang="en-US" dirty="0"/>
              <a:t>None of these </a:t>
            </a:r>
            <a:r>
              <a:rPr lang="en-US" dirty="0" smtClean="0"/>
              <a:t>seven technology </a:t>
            </a:r>
            <a:r>
              <a:rPr lang="en-US" dirty="0"/>
              <a:t>companies are a telephone company, or even a transit ISP, or even an ISP at all!</a:t>
            </a:r>
          </a:p>
          <a:p>
            <a:r>
              <a:rPr lang="en-US" dirty="0"/>
              <a:t>All of them have pushed aside carriage networks in order to maintain direct relationships with billions of consumers</a:t>
            </a:r>
          </a:p>
          <a:p>
            <a:r>
              <a:rPr lang="en-US" dirty="0"/>
              <a:t>These valuable consumer relationships are based on content services, not carriage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18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411611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Content Consolidation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6" y="1600203"/>
            <a:ext cx="10081120" cy="4565103"/>
          </a:xfrm>
        </p:spPr>
        <p:txBody>
          <a:bodyPr/>
          <a:lstStyle/>
          <a:p>
            <a:r>
              <a:rPr lang="en-US" dirty="0" smtClean="0"/>
              <a:t>There are not thousands of content service platforms</a:t>
            </a:r>
          </a:p>
          <a:p>
            <a:pPr lvl="1"/>
            <a:r>
              <a:rPr lang="en-US" dirty="0" smtClean="0"/>
              <a:t>There are just a few left</a:t>
            </a:r>
          </a:p>
          <a:p>
            <a:r>
              <a:rPr lang="en-US" dirty="0" smtClean="0"/>
              <a:t>And the space is dominated by a small number of dominant actors who set the rules of engagement for all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19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70389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latin typeface="Powderfinger Type" charset="0"/>
                <a:ea typeface="Powderfinger Type" charset="0"/>
                <a:cs typeface="Powderfinger Type" charset="0"/>
              </a:rPr>
              <a:t>Our Heritage</a:t>
            </a:r>
            <a:endParaRPr lang="en-AU" b="1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dirty="0" smtClean="0"/>
              <a:t>The Telephone Network:</a:t>
            </a:r>
          </a:p>
          <a:p>
            <a:pPr lvl="1"/>
            <a:r>
              <a:rPr lang="en-AU" sz="3200" dirty="0" smtClean="0"/>
              <a:t>Connected handset to handset</a:t>
            </a:r>
          </a:p>
          <a:p>
            <a:pPr lvl="1"/>
            <a:r>
              <a:rPr lang="en-AU" sz="3200" dirty="0" smtClean="0"/>
              <a:t>Intentionally transparent network</a:t>
            </a:r>
          </a:p>
          <a:p>
            <a:pPr lvl="1"/>
            <a:r>
              <a:rPr lang="en-AU" sz="3200" dirty="0" smtClean="0"/>
              <a:t>Peer-to-peer service construct</a:t>
            </a:r>
          </a:p>
          <a:p>
            <a:pPr lvl="1"/>
            <a:r>
              <a:rPr lang="en-US" sz="3200" dirty="0" smtClean="0"/>
              <a:t>Network-centric architecture with minimal functionality in the edge devices</a:t>
            </a:r>
          </a:p>
          <a:p>
            <a:pPr lvl="1"/>
            <a:endParaRPr lang="en-AU" sz="3200" dirty="0" smtClean="0"/>
          </a:p>
          <a:p>
            <a:pPr lvl="1"/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Content Consolidation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67" y="1600203"/>
            <a:ext cx="10369152" cy="456510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“The size and scale of the attacks that can now easily be launched online make it such that if you don't have a network like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Cloudflare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in front of your content, and you upset anyone, you will be knocked offline.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mr-IN" sz="1600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1051" dirty="0">
              <a:latin typeface="Courier" charset="0"/>
              <a:ea typeface="Courier" charset="0"/>
              <a:cs typeface="Courier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In a not-so-distant future, if we're not there already, it may be that if you're going to put content on the Internet you'll need to use a company with a giant network like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Cloudflare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Google, Microsoft, Facebook, Amazon, or Alibaba. 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mr-IN" sz="1600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Without a clear framework as a guide for content regulation, a small number of companies will largely determine what can and cannot be online.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20</a:t>
            </a:fld>
            <a:endParaRPr lang="en-AU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3791745" y="6150205"/>
            <a:ext cx="612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https://blog.cloudflare.com/why-we-terminated-daily-stormer/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67" y="4974222"/>
            <a:ext cx="1514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Matthew Prince</a:t>
            </a:r>
          </a:p>
          <a:p>
            <a:r>
              <a:rPr lang="en-US" sz="1600" dirty="0" smtClean="0"/>
              <a:t>August </a:t>
            </a:r>
            <a:r>
              <a:rPr lang="en-US" sz="1600" dirty="0"/>
              <a:t>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876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21</a:t>
            </a:fld>
            <a:endParaRPr lang="en-AU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1"/>
            <a:ext cx="9144000" cy="4564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42766" y="5724777"/>
            <a:ext cx="1971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High Museum of Art</a:t>
            </a:r>
            <a:r>
              <a:rPr lang="en-US" sz="1200"/>
              <a:t>, Atlanta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19536" y="274639"/>
            <a:ext cx="8856984" cy="1143000"/>
          </a:xfrm>
        </p:spPr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We’ve been here before</a:t>
            </a:r>
            <a:r>
              <a:rPr lang="mr-IN" dirty="0" smtClean="0">
                <a:latin typeface="Powderfinger Type" charset="0"/>
                <a:ea typeface="Powderfinger Type" charset="0"/>
                <a:cs typeface="Powderfinger Type" charset="0"/>
              </a:rPr>
              <a:t>…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60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The Gilded Age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1600203"/>
            <a:ext cx="10657184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term applied to America in the 1870 </a:t>
            </a:r>
            <a:r>
              <a:rPr lang="mr-IN" sz="2400" dirty="0"/>
              <a:t>–</a:t>
            </a:r>
            <a:r>
              <a:rPr lang="en-US" sz="2400" dirty="0"/>
              <a:t> 1890’s about the building of industrial and commercial corporate giants on platforms that were a mix of industrial innovation and enterprise with elements of greed, corruption and labor exploitation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560" y="3360752"/>
            <a:ext cx="2110403" cy="1559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5016688"/>
            <a:ext cx="2232248" cy="17709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7416" y="3681716"/>
            <a:ext cx="4348531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Andrew Carnegie - US Steel </a:t>
            </a:r>
          </a:p>
          <a:p>
            <a:r>
              <a:rPr lang="en-US" sz="1867" dirty="0"/>
              <a:t>John </a:t>
            </a:r>
            <a:r>
              <a:rPr lang="en-US" sz="1867" dirty="0" err="1"/>
              <a:t>Rockfeller</a:t>
            </a:r>
            <a:r>
              <a:rPr lang="en-US" sz="1867" dirty="0"/>
              <a:t> - Standard Oil</a:t>
            </a:r>
          </a:p>
          <a:p>
            <a:r>
              <a:rPr lang="en-US" sz="1867" dirty="0"/>
              <a:t>Theodore Vail - AT&amp;T</a:t>
            </a:r>
          </a:p>
          <a:p>
            <a:r>
              <a:rPr lang="en-US" sz="1867" dirty="0"/>
              <a:t>George Westinghouse </a:t>
            </a:r>
            <a:r>
              <a:rPr lang="mr-IN" sz="1867" dirty="0"/>
              <a:t>–</a:t>
            </a:r>
            <a:r>
              <a:rPr lang="en-US" sz="1867" dirty="0"/>
              <a:t> Rail Brakes</a:t>
            </a:r>
          </a:p>
          <a:p>
            <a:r>
              <a:rPr lang="en-US" sz="1867" dirty="0"/>
              <a:t>Thomas Edison </a:t>
            </a:r>
            <a:r>
              <a:rPr lang="mr-IN" sz="1867" dirty="0"/>
              <a:t>–</a:t>
            </a:r>
            <a:r>
              <a:rPr lang="en-US" sz="1867" dirty="0"/>
              <a:t> General Electric</a:t>
            </a:r>
          </a:p>
          <a:p>
            <a:r>
              <a:rPr lang="en-US" sz="1867" dirty="0"/>
              <a:t>J P Morgan - Banking</a:t>
            </a:r>
          </a:p>
          <a:p>
            <a:endParaRPr lang="en-US" sz="1867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3717033"/>
            <a:ext cx="2205091" cy="16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1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The Gilded Age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91478" y="2022329"/>
            <a:ext cx="4309420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During this period in the United States the dominant position within industry and commerce was occupied by a very small number of players who were moving far faster than the regulatory measures  of the day.</a:t>
            </a:r>
          </a:p>
          <a:p>
            <a:pPr marL="0" indent="0">
              <a:buNone/>
            </a:pPr>
            <a:r>
              <a:rPr lang="en-US" sz="2000" dirty="0"/>
              <a:t>The resulting monopolies took the US decades to dismember, and even today many of these gilded age companies </a:t>
            </a:r>
            <a:r>
              <a:rPr lang="en-US" sz="2000" dirty="0"/>
              <a:t>remain dominant </a:t>
            </a:r>
            <a:r>
              <a:rPr lang="en-US" sz="2000" dirty="0"/>
              <a:t>in their field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33" y="2001549"/>
            <a:ext cx="4582225" cy="29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5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The Internet’s Gilded Age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7" y="2022329"/>
            <a:ext cx="4501441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33" y="2001549"/>
            <a:ext cx="4582225" cy="29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98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Who’s Gilding?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25</a:t>
            </a:fld>
            <a:endParaRPr lang="en-AU" kern="0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4439817" y="1844828"/>
          <a:ext cx="3744418" cy="4320479"/>
        </p:xfrm>
        <a:graphic>
          <a:graphicData uri="http://schemas.openxmlformats.org/drawingml/2006/table">
            <a:tbl>
              <a:tblPr/>
              <a:tblGrid>
                <a:gridCol w="1492951"/>
                <a:gridCol w="2251467"/>
              </a:tblGrid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Company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$B USD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Apple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791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Alphabet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664,</a:t>
                      </a:r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Microsoft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Amazon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459</a:t>
                      </a:r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0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Berkshire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Hathaway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Alibaba Group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436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0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Ten</a:t>
                      </a:r>
                      <a:r>
                        <a:rPr lang="en-US" sz="12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405</a:t>
                      </a:r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Facebook</a:t>
                      </a: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399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ExxonMobil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348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Johnson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&amp; Johnson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347</a:t>
                      </a:r>
                    </a:p>
                    <a:p>
                      <a:pPr algn="ctr" fontAlgn="b"/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1" marR="6351" marT="6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24" y="2276873"/>
            <a:ext cx="432048" cy="4047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19" y="2660855"/>
            <a:ext cx="1202060" cy="3974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080613"/>
            <a:ext cx="1405384" cy="3412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24" y="3540865"/>
            <a:ext cx="1113848" cy="3530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18" y="5253204"/>
            <a:ext cx="1107679" cy="362777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4360717" y="2636912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360717" y="2996952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360717" y="3429000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360717" y="3789040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360717" y="5486060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29" y="4080801"/>
            <a:ext cx="1498161" cy="70032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27" y="4883002"/>
            <a:ext cx="1646319" cy="248501"/>
          </a:xfrm>
          <a:prstGeom prst="rect">
            <a:avLst/>
          </a:prstGeom>
        </p:spPr>
      </p:pic>
      <p:sp>
        <p:nvSpPr>
          <p:cNvPr id="45" name="Freeform 44"/>
          <p:cNvSpPr/>
          <p:nvPr/>
        </p:nvSpPr>
        <p:spPr>
          <a:xfrm>
            <a:off x="4369845" y="5157192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381945" y="4622648"/>
            <a:ext cx="2878283" cy="31173"/>
          </a:xfrm>
          <a:custGeom>
            <a:avLst/>
            <a:gdLst>
              <a:gd name="connsiteX0" fmla="*/ 0 w 2878282"/>
              <a:gd name="connsiteY0" fmla="*/ 31173 h 31173"/>
              <a:gd name="connsiteX1" fmla="*/ 862446 w 2878282"/>
              <a:gd name="connsiteY1" fmla="*/ 10391 h 31173"/>
              <a:gd name="connsiteX2" fmla="*/ 1953491 w 2878282"/>
              <a:gd name="connsiteY2" fmla="*/ 0 h 31173"/>
              <a:gd name="connsiteX3" fmla="*/ 2878282 w 2878282"/>
              <a:gd name="connsiteY3" fmla="*/ 31173 h 3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282" h="31173">
                <a:moveTo>
                  <a:pt x="0" y="31173"/>
                </a:moveTo>
                <a:lnTo>
                  <a:pt x="862446" y="10391"/>
                </a:lnTo>
                <a:lnTo>
                  <a:pt x="1953491" y="0"/>
                </a:lnTo>
                <a:cubicBezTo>
                  <a:pt x="2289464" y="3464"/>
                  <a:pt x="2583873" y="17318"/>
                  <a:pt x="2878282" y="311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The Internet’s Gilded Age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6" y="1604799"/>
            <a:ext cx="8832981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67" dirty="0"/>
              <a:t>These actors have enough market influence to set their own rules of engagement with:</a:t>
            </a:r>
          </a:p>
          <a:p>
            <a:pPr lvl="1"/>
            <a:r>
              <a:rPr lang="en-US" sz="2133" dirty="0"/>
              <a:t>Users,</a:t>
            </a:r>
          </a:p>
          <a:p>
            <a:pPr lvl="1"/>
            <a:r>
              <a:rPr lang="en-US" sz="2133" dirty="0"/>
              <a:t>Each other,</a:t>
            </a:r>
          </a:p>
          <a:p>
            <a:pPr lvl="1"/>
            <a:r>
              <a:rPr lang="en-US" sz="2133" dirty="0"/>
              <a:t>Third party suppliers,</a:t>
            </a:r>
          </a:p>
          <a:p>
            <a:pPr lvl="1"/>
            <a:r>
              <a:rPr lang="en-US" sz="2133" dirty="0"/>
              <a:t>Regulators and Governments</a:t>
            </a:r>
          </a:p>
          <a:p>
            <a:pPr marL="0" indent="0">
              <a:buNone/>
            </a:pPr>
            <a:r>
              <a:rPr lang="en-US" sz="2667" dirty="0"/>
              <a:t>By taking a leading position with these emergent technologies, these players are able to amass vast fortunes, with little in the way of accountability to a broader common public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26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391401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972108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The Internet’s Future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14" y="1936239"/>
            <a:ext cx="7680853" cy="456510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How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much are you worth?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Cross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I've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no idea. How much do you want?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I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just want to know what you're worth.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Over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ten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million?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Cross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Oh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my, yes!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Why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are you doing it? How much better can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eat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?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What can you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buy that you can't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already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	afford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?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Cross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	The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future, Mr.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- the future!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27</a:t>
            </a:fld>
            <a:endParaRPr lang="en-AU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876837" y="4869160"/>
            <a:ext cx="310692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/>
              <a:t>Chinatown (1974)</a:t>
            </a:r>
            <a:endParaRPr lang="en-US" sz="213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35" y="1831099"/>
            <a:ext cx="2972517" cy="43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6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356659"/>
            <a:ext cx="8352928" cy="1143000"/>
          </a:xfrm>
        </p:spPr>
        <p:txBody>
          <a:bodyPr>
            <a:normAutofit/>
          </a:bodyPr>
          <a:lstStyle/>
          <a:p>
            <a:r>
              <a:rPr lang="en-US">
                <a:latin typeface="Powderfinger Type" charset="0"/>
                <a:ea typeface="Powderfinger Type" charset="0"/>
                <a:cs typeface="Powderfinger Type" charset="0"/>
              </a:rPr>
              <a:t>Exactly where </a:t>
            </a:r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are we?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67" dirty="0"/>
              <a:t>We started this journey building a telephone network for computers to communicate between each other</a:t>
            </a:r>
          </a:p>
          <a:p>
            <a:r>
              <a:rPr lang="en-US" sz="2667" dirty="0"/>
              <a:t>But now one-way content distribution lies at the core of today’s Internet</a:t>
            </a:r>
          </a:p>
          <a:p>
            <a:r>
              <a:rPr lang="en-US" sz="2667" dirty="0"/>
              <a:t>This content distribution role is an enterprise service framework rather than a public carriage service</a:t>
            </a:r>
          </a:p>
          <a:p>
            <a:r>
              <a:rPr lang="en-US" sz="2667" dirty="0"/>
              <a:t>The internal parts of the carriage network are now being privatized and removed from public regulatory </a:t>
            </a:r>
            <a:r>
              <a:rPr lang="en-US" sz="2667" dirty="0" smtClean="0"/>
              <a:t>scrutiny</a:t>
            </a:r>
          </a:p>
          <a:p>
            <a:r>
              <a:rPr lang="en-US" sz="2667" dirty="0" smtClean="0"/>
              <a:t>What’s left is just the last mile</a:t>
            </a:r>
            <a:endParaRPr lang="en-US" sz="2667" dirty="0"/>
          </a:p>
          <a:p>
            <a:endParaRPr lang="en-US" sz="2667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28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09753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Last Mile Futures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Can independent last mile access networks survive as independent entities in this environment?</a:t>
            </a:r>
          </a:p>
          <a:p>
            <a:pPr lvl="1"/>
            <a:r>
              <a:rPr lang="en-AU" dirty="0" smtClean="0"/>
              <a:t>Like the experience with transit markets will they fall victim to the pressure from the cashed up service provider sector and their CDNs?</a:t>
            </a:r>
          </a:p>
          <a:p>
            <a:pPr lvl="1"/>
            <a:r>
              <a:rPr lang="en-AU" dirty="0" smtClean="0"/>
              <a:t>If access networks come to rely on imposing tolls on content providers, then at what point will the folk paying the these tolls assert proprietorial control over this last mile asset?</a:t>
            </a:r>
          </a:p>
          <a:p>
            <a:r>
              <a:rPr lang="en-AU" dirty="0" smtClean="0"/>
              <a:t>Is this something that markets will resolve, or will we see this as a </a:t>
            </a:r>
            <a:r>
              <a:rPr lang="en-AU" dirty="0" smtClean="0"/>
              <a:t>more insidious form of market </a:t>
            </a:r>
            <a:r>
              <a:rPr lang="en-AU" dirty="0" smtClean="0"/>
              <a:t>failure?</a:t>
            </a:r>
          </a:p>
          <a:p>
            <a:endParaRPr lang="en-AU" dirty="0" smtClean="0"/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56784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Powderfinger Type" charset="0"/>
                <a:ea typeface="Powderfinger Type" charset="0"/>
                <a:cs typeface="Powderfinger Type" charset="0"/>
              </a:rPr>
              <a:t>Computer Networks</a:t>
            </a:r>
            <a:endParaRPr lang="en-US" b="1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1600202"/>
            <a:ext cx="9265029" cy="4997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original concept for computer networks was like the telephone network: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network was there to enable connected computers to exchange data</a:t>
            </a:r>
          </a:p>
          <a:p>
            <a:pPr lvl="1"/>
            <a:r>
              <a:rPr lang="en-US" dirty="0" smtClean="0"/>
              <a:t>All connected computers were able to initiate or receive “calls”</a:t>
            </a:r>
          </a:p>
          <a:p>
            <a:pPr lvl="1"/>
            <a:r>
              <a:rPr lang="en-US" dirty="0" smtClean="0"/>
              <a:t>A connected computer could not call ”the network” </a:t>
            </a:r>
            <a:r>
              <a:rPr lang="mr-IN" dirty="0" smtClean="0"/>
              <a:t>–</a:t>
            </a:r>
            <a:r>
              <a:rPr lang="en-US" dirty="0" smtClean="0"/>
              <a:t> the network was an invisible common substrate</a:t>
            </a:r>
          </a:p>
          <a:p>
            <a:pPr lvl="1"/>
            <a:r>
              <a:rPr lang="en-US" dirty="0" smtClean="0"/>
              <a:t>It made no difference if the network had active or passive internal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607" y="2901160"/>
            <a:ext cx="4914900" cy="1325563"/>
          </a:xfrm>
        </p:spPr>
        <p:txBody>
          <a:bodyPr>
            <a:normAutofit/>
          </a:bodyPr>
          <a:lstStyle/>
          <a:p>
            <a:r>
              <a:rPr lang="en-US" sz="6400" dirty="0" smtClean="0">
                <a:latin typeface="Max's Handwritin" charset="0"/>
                <a:ea typeface="Max's Handwritin" charset="0"/>
                <a:cs typeface="Max's Handwritin" charset="0"/>
              </a:rPr>
              <a:t>Fin!</a:t>
            </a:r>
            <a:endParaRPr lang="en-US" sz="6400" dirty="0">
              <a:latin typeface="Max's Handwritin" charset="0"/>
              <a:ea typeface="Max's Handwritin" charset="0"/>
              <a:cs typeface="Max's Handwrit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9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Clients and Servers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 smtClean="0"/>
              <a:t>The rise of the web-based content publishing model was accompanied by the creation of specialised </a:t>
            </a:r>
            <a:r>
              <a:rPr lang="en-AU" sz="3200" dirty="0" smtClean="0"/>
              <a:t>server computers </a:t>
            </a:r>
            <a:r>
              <a:rPr lang="en-AU" sz="3200" dirty="0" smtClean="0"/>
              <a:t>that published data, and </a:t>
            </a:r>
            <a:r>
              <a:rPr lang="en-AU" sz="3200" dirty="0" smtClean="0"/>
              <a:t>specialised client-side devices </a:t>
            </a:r>
            <a:r>
              <a:rPr lang="en-AU" sz="3200" dirty="0" smtClean="0"/>
              <a:t>who could only retrieve published data</a:t>
            </a:r>
          </a:p>
          <a:p>
            <a:r>
              <a:rPr lang="en-AU" sz="3200" dirty="0" smtClean="0"/>
              <a:t>The rise of NATs enforced this role segmentation in the network</a:t>
            </a:r>
          </a:p>
          <a:p>
            <a:pPr lvl="1"/>
            <a:r>
              <a:rPr lang="en-AU" sz="2800" dirty="0" smtClean="0"/>
              <a:t>And, coincidentally removed any sense of urgency associated with the transition to IPv6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21235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9" y="3128254"/>
            <a:ext cx="199659" cy="526295"/>
            <a:chOff x="498764" y="2867860"/>
            <a:chExt cx="384463" cy="727395"/>
          </a:xfrm>
        </p:grpSpPr>
        <p:sp>
          <p:nvSpPr>
            <p:cNvPr id="5" name="Freeform 4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25564" y="4266647"/>
            <a:ext cx="199659" cy="526295"/>
            <a:chOff x="498764" y="2867860"/>
            <a:chExt cx="384463" cy="727395"/>
          </a:xfrm>
        </p:grpSpPr>
        <p:sp>
          <p:nvSpPr>
            <p:cNvPr id="16" name="Freeform 1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43673" y="2120142"/>
            <a:ext cx="199659" cy="526295"/>
            <a:chOff x="498764" y="2867860"/>
            <a:chExt cx="384463" cy="727395"/>
          </a:xfrm>
        </p:grpSpPr>
        <p:sp>
          <p:nvSpPr>
            <p:cNvPr id="21" name="Freeform 2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55841" y="1472070"/>
            <a:ext cx="199659" cy="526295"/>
            <a:chOff x="498764" y="2867860"/>
            <a:chExt cx="384463" cy="727395"/>
          </a:xfrm>
        </p:grpSpPr>
        <p:sp>
          <p:nvSpPr>
            <p:cNvPr id="26" name="Freeform 2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00397" y="1462546"/>
            <a:ext cx="199659" cy="526295"/>
            <a:chOff x="498764" y="2867860"/>
            <a:chExt cx="384463" cy="727395"/>
          </a:xfrm>
        </p:grpSpPr>
        <p:sp>
          <p:nvSpPr>
            <p:cNvPr id="31" name="Freeform 3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24193" y="2738067"/>
            <a:ext cx="199659" cy="526295"/>
            <a:chOff x="498764" y="2867860"/>
            <a:chExt cx="384463" cy="727395"/>
          </a:xfrm>
        </p:grpSpPr>
        <p:sp>
          <p:nvSpPr>
            <p:cNvPr id="36" name="Freeform 3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64153" y="4162190"/>
            <a:ext cx="199659" cy="526295"/>
            <a:chOff x="498764" y="2867860"/>
            <a:chExt cx="384463" cy="727395"/>
          </a:xfrm>
        </p:grpSpPr>
        <p:sp>
          <p:nvSpPr>
            <p:cNvPr id="41" name="Freeform 4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03913" y="4941170"/>
            <a:ext cx="199659" cy="526295"/>
            <a:chOff x="498764" y="2867860"/>
            <a:chExt cx="384463" cy="727395"/>
          </a:xfrm>
        </p:grpSpPr>
        <p:sp>
          <p:nvSpPr>
            <p:cNvPr id="46" name="Freeform 4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Freeform 49"/>
          <p:cNvSpPr/>
          <p:nvPr/>
        </p:nvSpPr>
        <p:spPr>
          <a:xfrm>
            <a:off x="4515662" y="3293917"/>
            <a:ext cx="416557" cy="532019"/>
          </a:xfrm>
          <a:custGeom>
            <a:avLst/>
            <a:gdLst>
              <a:gd name="connsiteX0" fmla="*/ 11312 w 416557"/>
              <a:gd name="connsiteY0" fmla="*/ 0 h 532018"/>
              <a:gd name="connsiteX1" fmla="*/ 921 w 416557"/>
              <a:gd name="connsiteY1" fmla="*/ 259773 h 532018"/>
              <a:gd name="connsiteX2" fmla="*/ 32094 w 416557"/>
              <a:gd name="connsiteY2" fmla="*/ 509155 h 532018"/>
              <a:gd name="connsiteX3" fmla="*/ 115221 w 416557"/>
              <a:gd name="connsiteY3" fmla="*/ 519546 h 532018"/>
              <a:gd name="connsiteX4" fmla="*/ 416557 w 416557"/>
              <a:gd name="connsiteY4" fmla="*/ 498764 h 53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57" h="532018">
                <a:moveTo>
                  <a:pt x="11312" y="0"/>
                </a:moveTo>
                <a:cubicBezTo>
                  <a:pt x="4384" y="87457"/>
                  <a:pt x="-2543" y="174914"/>
                  <a:pt x="921" y="259773"/>
                </a:cubicBezTo>
                <a:cubicBezTo>
                  <a:pt x="4385" y="344632"/>
                  <a:pt x="13044" y="465860"/>
                  <a:pt x="32094" y="509155"/>
                </a:cubicBezTo>
                <a:cubicBezTo>
                  <a:pt x="51144" y="552451"/>
                  <a:pt x="51144" y="521278"/>
                  <a:pt x="115221" y="519546"/>
                </a:cubicBezTo>
                <a:cubicBezTo>
                  <a:pt x="179298" y="517814"/>
                  <a:pt x="364602" y="503960"/>
                  <a:pt x="416557" y="49876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568536" y="3020485"/>
            <a:ext cx="534488" cy="737723"/>
          </a:xfrm>
          <a:custGeom>
            <a:avLst/>
            <a:gdLst>
              <a:gd name="connsiteX0" fmla="*/ 0 w 534488"/>
              <a:gd name="connsiteY0" fmla="*/ 294215 h 737722"/>
              <a:gd name="connsiteX1" fmla="*/ 342900 w 534488"/>
              <a:gd name="connsiteY1" fmla="*/ 263042 h 737722"/>
              <a:gd name="connsiteX2" fmla="*/ 363682 w 534488"/>
              <a:gd name="connsiteY2" fmla="*/ 325388 h 737722"/>
              <a:gd name="connsiteX3" fmla="*/ 374073 w 534488"/>
              <a:gd name="connsiteY3" fmla="*/ 720242 h 737722"/>
              <a:gd name="connsiteX4" fmla="*/ 394855 w 534488"/>
              <a:gd name="connsiteY4" fmla="*/ 647506 h 737722"/>
              <a:gd name="connsiteX5" fmla="*/ 519546 w 534488"/>
              <a:gd name="connsiteY5" fmla="*/ 460470 h 737722"/>
              <a:gd name="connsiteX6" fmla="*/ 529937 w 534488"/>
              <a:gd name="connsiteY6" fmla="*/ 387733 h 737722"/>
              <a:gd name="connsiteX7" fmla="*/ 529937 w 534488"/>
              <a:gd name="connsiteY7" fmla="*/ 24051 h 737722"/>
              <a:gd name="connsiteX8" fmla="*/ 498764 w 534488"/>
              <a:gd name="connsiteY8" fmla="*/ 34442 h 737722"/>
              <a:gd name="connsiteX9" fmla="*/ 176646 w 534488"/>
              <a:gd name="connsiteY9" fmla="*/ 34442 h 737722"/>
              <a:gd name="connsiteX10" fmla="*/ 145473 w 534488"/>
              <a:gd name="connsiteY10" fmla="*/ 65615 h 737722"/>
              <a:gd name="connsiteX11" fmla="*/ 31173 w 534488"/>
              <a:gd name="connsiteY11" fmla="*/ 211088 h 73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488" h="737722">
                <a:moveTo>
                  <a:pt x="0" y="294215"/>
                </a:moveTo>
                <a:cubicBezTo>
                  <a:pt x="141143" y="276031"/>
                  <a:pt x="282286" y="257847"/>
                  <a:pt x="342900" y="263042"/>
                </a:cubicBezTo>
                <a:cubicBezTo>
                  <a:pt x="403514" y="268237"/>
                  <a:pt x="358487" y="249188"/>
                  <a:pt x="363682" y="325388"/>
                </a:cubicBezTo>
                <a:cubicBezTo>
                  <a:pt x="368878" y="401588"/>
                  <a:pt x="368878" y="666556"/>
                  <a:pt x="374073" y="720242"/>
                </a:cubicBezTo>
                <a:cubicBezTo>
                  <a:pt x="379269" y="773928"/>
                  <a:pt x="370610" y="690801"/>
                  <a:pt x="394855" y="647506"/>
                </a:cubicBezTo>
                <a:cubicBezTo>
                  <a:pt x="419100" y="604211"/>
                  <a:pt x="497032" y="503765"/>
                  <a:pt x="519546" y="460470"/>
                </a:cubicBezTo>
                <a:cubicBezTo>
                  <a:pt x="542060" y="417175"/>
                  <a:pt x="528205" y="460469"/>
                  <a:pt x="529937" y="387733"/>
                </a:cubicBezTo>
                <a:cubicBezTo>
                  <a:pt x="531669" y="314997"/>
                  <a:pt x="535132" y="82933"/>
                  <a:pt x="529937" y="24051"/>
                </a:cubicBezTo>
                <a:cubicBezTo>
                  <a:pt x="524742" y="-34831"/>
                  <a:pt x="557646" y="32710"/>
                  <a:pt x="498764" y="34442"/>
                </a:cubicBezTo>
                <a:cubicBezTo>
                  <a:pt x="439882" y="36174"/>
                  <a:pt x="235528" y="29247"/>
                  <a:pt x="176646" y="34442"/>
                </a:cubicBezTo>
                <a:cubicBezTo>
                  <a:pt x="117764" y="39637"/>
                  <a:pt x="169719" y="36174"/>
                  <a:pt x="145473" y="65615"/>
                </a:cubicBezTo>
                <a:cubicBezTo>
                  <a:pt x="121228" y="95056"/>
                  <a:pt x="76200" y="153072"/>
                  <a:pt x="31173" y="211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4963393" y="3086100"/>
            <a:ext cx="97793" cy="176645"/>
          </a:xfrm>
          <a:custGeom>
            <a:avLst/>
            <a:gdLst>
              <a:gd name="connsiteX0" fmla="*/ 0 w 97793"/>
              <a:gd name="connsiteY0" fmla="*/ 176645 h 176645"/>
              <a:gd name="connsiteX1" fmla="*/ 93518 w 97793"/>
              <a:gd name="connsiteY1" fmla="*/ 72736 h 176645"/>
              <a:gd name="connsiteX2" fmla="*/ 83127 w 97793"/>
              <a:gd name="connsiteY2" fmla="*/ 0 h 17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3" h="176645">
                <a:moveTo>
                  <a:pt x="0" y="176645"/>
                </a:moveTo>
                <a:cubicBezTo>
                  <a:pt x="39832" y="139411"/>
                  <a:pt x="79664" y="102177"/>
                  <a:pt x="93518" y="72736"/>
                </a:cubicBezTo>
                <a:cubicBezTo>
                  <a:pt x="107372" y="43295"/>
                  <a:pt x="83127" y="13854"/>
                  <a:pt x="8312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/>
          <p:cNvSpPr/>
          <p:nvPr/>
        </p:nvSpPr>
        <p:spPr>
          <a:xfrm>
            <a:off x="2925563" y="2158416"/>
            <a:ext cx="4376476" cy="266616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4703619" y="2052290"/>
            <a:ext cx="198119" cy="926303"/>
          </a:xfrm>
          <a:custGeom>
            <a:avLst/>
            <a:gdLst>
              <a:gd name="connsiteX0" fmla="*/ 51955 w 198119"/>
              <a:gd name="connsiteY0" fmla="*/ 15502 h 926302"/>
              <a:gd name="connsiteX1" fmla="*/ 62346 w 198119"/>
              <a:gd name="connsiteY1" fmla="*/ 119411 h 926302"/>
              <a:gd name="connsiteX2" fmla="*/ 135082 w 198119"/>
              <a:gd name="connsiteY2" fmla="*/ 898729 h 926302"/>
              <a:gd name="connsiteX3" fmla="*/ 197427 w 198119"/>
              <a:gd name="connsiteY3" fmla="*/ 763647 h 926302"/>
              <a:gd name="connsiteX4" fmla="*/ 93518 w 198119"/>
              <a:gd name="connsiteY4" fmla="*/ 888338 h 926302"/>
              <a:gd name="connsiteX5" fmla="*/ 0 w 198119"/>
              <a:gd name="connsiteY5" fmla="*/ 836384 h 92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19" h="926302">
                <a:moveTo>
                  <a:pt x="51955" y="15502"/>
                </a:moveTo>
                <a:cubicBezTo>
                  <a:pt x="50223" y="-6146"/>
                  <a:pt x="48492" y="-27793"/>
                  <a:pt x="62346" y="119411"/>
                </a:cubicBezTo>
                <a:cubicBezTo>
                  <a:pt x="76200" y="266615"/>
                  <a:pt x="112569" y="791356"/>
                  <a:pt x="135082" y="898729"/>
                </a:cubicBezTo>
                <a:cubicBezTo>
                  <a:pt x="157596" y="1006102"/>
                  <a:pt x="204354" y="765379"/>
                  <a:pt x="197427" y="763647"/>
                </a:cubicBezTo>
                <a:cubicBezTo>
                  <a:pt x="190500" y="761915"/>
                  <a:pt x="126422" y="876215"/>
                  <a:pt x="93518" y="888338"/>
                </a:cubicBezTo>
                <a:cubicBezTo>
                  <a:pt x="60614" y="900461"/>
                  <a:pt x="30307" y="868422"/>
                  <a:pt x="0" y="8363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5184604" y="2096959"/>
            <a:ext cx="1331083" cy="907779"/>
          </a:xfrm>
          <a:custGeom>
            <a:avLst/>
            <a:gdLst>
              <a:gd name="connsiteX0" fmla="*/ 1327033 w 1331083"/>
              <a:gd name="connsiteY0" fmla="*/ 2005 h 907778"/>
              <a:gd name="connsiteX1" fmla="*/ 1181561 w 1331083"/>
              <a:gd name="connsiteY1" fmla="*/ 105914 h 907778"/>
              <a:gd name="connsiteX2" fmla="*/ 59342 w 1331083"/>
              <a:gd name="connsiteY2" fmla="*/ 854059 h 907778"/>
              <a:gd name="connsiteX3" fmla="*/ 142470 w 1331083"/>
              <a:gd name="connsiteY3" fmla="*/ 698196 h 907778"/>
              <a:gd name="connsiteX4" fmla="*/ 28170 w 1331083"/>
              <a:gd name="connsiteY4" fmla="*/ 854059 h 907778"/>
              <a:gd name="connsiteX5" fmla="*/ 215206 w 1331083"/>
              <a:gd name="connsiteY5" fmla="*/ 906014 h 907778"/>
              <a:gd name="connsiteX6" fmla="*/ 225597 w 1331083"/>
              <a:gd name="connsiteY6" fmla="*/ 895623 h 907778"/>
              <a:gd name="connsiteX7" fmla="*/ 28170 w 1331083"/>
              <a:gd name="connsiteY7" fmla="*/ 895623 h 90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1083" h="907778">
                <a:moveTo>
                  <a:pt x="1327033" y="2005"/>
                </a:moveTo>
                <a:cubicBezTo>
                  <a:pt x="1359938" y="-17045"/>
                  <a:pt x="1181561" y="105914"/>
                  <a:pt x="1181561" y="105914"/>
                </a:cubicBezTo>
                <a:cubicBezTo>
                  <a:pt x="970279" y="247923"/>
                  <a:pt x="232524" y="755345"/>
                  <a:pt x="59342" y="854059"/>
                </a:cubicBezTo>
                <a:cubicBezTo>
                  <a:pt x="-113840" y="952773"/>
                  <a:pt x="147665" y="698196"/>
                  <a:pt x="142470" y="698196"/>
                </a:cubicBezTo>
                <a:cubicBezTo>
                  <a:pt x="137275" y="698196"/>
                  <a:pt x="16047" y="819423"/>
                  <a:pt x="28170" y="854059"/>
                </a:cubicBezTo>
                <a:cubicBezTo>
                  <a:pt x="40293" y="888695"/>
                  <a:pt x="182302" y="899087"/>
                  <a:pt x="215206" y="906014"/>
                </a:cubicBezTo>
                <a:cubicBezTo>
                  <a:pt x="248110" y="912941"/>
                  <a:pt x="256770" y="897355"/>
                  <a:pt x="225597" y="895623"/>
                </a:cubicBezTo>
                <a:cubicBezTo>
                  <a:pt x="194424" y="893891"/>
                  <a:pt x="28170" y="895623"/>
                  <a:pt x="28170" y="8956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3342410" y="2462646"/>
            <a:ext cx="1101447" cy="710423"/>
          </a:xfrm>
          <a:custGeom>
            <a:avLst/>
            <a:gdLst>
              <a:gd name="connsiteX0" fmla="*/ 0 w 1101447"/>
              <a:gd name="connsiteY0" fmla="*/ 0 h 710423"/>
              <a:gd name="connsiteX1" fmla="*/ 124691 w 1101447"/>
              <a:gd name="connsiteY1" fmla="*/ 83128 h 710423"/>
              <a:gd name="connsiteX2" fmla="*/ 1049482 w 1101447"/>
              <a:gd name="connsiteY2" fmla="*/ 665019 h 710423"/>
              <a:gd name="connsiteX3" fmla="*/ 893618 w 1101447"/>
              <a:gd name="connsiteY3" fmla="*/ 394855 h 710423"/>
              <a:gd name="connsiteX4" fmla="*/ 1101436 w 1101447"/>
              <a:gd name="connsiteY4" fmla="*/ 696191 h 710423"/>
              <a:gd name="connsiteX5" fmla="*/ 904009 w 1101447"/>
              <a:gd name="connsiteY5" fmla="*/ 665019 h 71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447" h="710423">
                <a:moveTo>
                  <a:pt x="0" y="0"/>
                </a:moveTo>
                <a:lnTo>
                  <a:pt x="124691" y="83128"/>
                </a:lnTo>
                <a:cubicBezTo>
                  <a:pt x="299605" y="193964"/>
                  <a:pt x="921328" y="613065"/>
                  <a:pt x="1049482" y="665019"/>
                </a:cubicBezTo>
                <a:cubicBezTo>
                  <a:pt x="1177637" y="716974"/>
                  <a:pt x="884959" y="389660"/>
                  <a:pt x="893618" y="394855"/>
                </a:cubicBezTo>
                <a:cubicBezTo>
                  <a:pt x="902277" y="400050"/>
                  <a:pt x="1099704" y="651164"/>
                  <a:pt x="1101436" y="696191"/>
                </a:cubicBezTo>
                <a:cubicBezTo>
                  <a:pt x="1103168" y="741218"/>
                  <a:pt x="904009" y="665019"/>
                  <a:pt x="904009" y="6650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5221626" y="2991428"/>
            <a:ext cx="2556767" cy="490005"/>
          </a:xfrm>
          <a:custGeom>
            <a:avLst/>
            <a:gdLst>
              <a:gd name="connsiteX0" fmla="*/ 2516139 w 2556767"/>
              <a:gd name="connsiteY0" fmla="*/ 11545 h 490005"/>
              <a:gd name="connsiteX1" fmla="*/ 2391448 w 2556767"/>
              <a:gd name="connsiteY1" fmla="*/ 11545 h 490005"/>
              <a:gd name="connsiteX2" fmla="*/ 95057 w 2556767"/>
              <a:gd name="connsiteY2" fmla="*/ 323272 h 490005"/>
              <a:gd name="connsiteX3" fmla="*/ 396393 w 2556767"/>
              <a:gd name="connsiteY3" fmla="*/ 177799 h 490005"/>
              <a:gd name="connsiteX4" fmla="*/ 11930 w 2556767"/>
              <a:gd name="connsiteY4" fmla="*/ 344054 h 490005"/>
              <a:gd name="connsiteX5" fmla="*/ 230139 w 2556767"/>
              <a:gd name="connsiteY5" fmla="*/ 479136 h 490005"/>
              <a:gd name="connsiteX6" fmla="*/ 240530 w 2556767"/>
              <a:gd name="connsiteY6" fmla="*/ 468745 h 490005"/>
              <a:gd name="connsiteX7" fmla="*/ 43102 w 2556767"/>
              <a:gd name="connsiteY7" fmla="*/ 364836 h 49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6767" h="490005">
                <a:moveTo>
                  <a:pt x="2516139" y="11545"/>
                </a:moveTo>
                <a:cubicBezTo>
                  <a:pt x="2655550" y="-14432"/>
                  <a:pt x="2391448" y="11545"/>
                  <a:pt x="2391448" y="11545"/>
                </a:cubicBezTo>
                <a:lnTo>
                  <a:pt x="95057" y="323272"/>
                </a:lnTo>
                <a:cubicBezTo>
                  <a:pt x="-237452" y="350981"/>
                  <a:pt x="410247" y="174335"/>
                  <a:pt x="396393" y="177799"/>
                </a:cubicBezTo>
                <a:cubicBezTo>
                  <a:pt x="382538" y="181263"/>
                  <a:pt x="39639" y="293831"/>
                  <a:pt x="11930" y="344054"/>
                </a:cubicBezTo>
                <a:cubicBezTo>
                  <a:pt x="-15779" y="394277"/>
                  <a:pt x="192039" y="458354"/>
                  <a:pt x="230139" y="479136"/>
                </a:cubicBezTo>
                <a:cubicBezTo>
                  <a:pt x="268239" y="499918"/>
                  <a:pt x="271703" y="487795"/>
                  <a:pt x="240530" y="468745"/>
                </a:cubicBezTo>
                <a:cubicBezTo>
                  <a:pt x="209357" y="449695"/>
                  <a:pt x="43102" y="364836"/>
                  <a:pt x="43102" y="3648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5125097" y="3723397"/>
            <a:ext cx="2202031" cy="848604"/>
          </a:xfrm>
          <a:custGeom>
            <a:avLst/>
            <a:gdLst>
              <a:gd name="connsiteX0" fmla="*/ 2197031 w 2202030"/>
              <a:gd name="connsiteY0" fmla="*/ 848604 h 848604"/>
              <a:gd name="connsiteX1" fmla="*/ 1885304 w 2202030"/>
              <a:gd name="connsiteY1" fmla="*/ 692740 h 848604"/>
              <a:gd name="connsiteX2" fmla="*/ 170804 w 2202030"/>
              <a:gd name="connsiteY2" fmla="*/ 79677 h 848604"/>
              <a:gd name="connsiteX3" fmla="*/ 326668 w 2202030"/>
              <a:gd name="connsiteY3" fmla="*/ 17331 h 848604"/>
              <a:gd name="connsiteX4" fmla="*/ 14940 w 2202030"/>
              <a:gd name="connsiteY4" fmla="*/ 6940 h 848604"/>
              <a:gd name="connsiteX5" fmla="*/ 46113 w 2202030"/>
              <a:gd name="connsiteY5" fmla="*/ 110849 h 8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2030" h="848604">
                <a:moveTo>
                  <a:pt x="2197031" y="848604"/>
                </a:moveTo>
                <a:cubicBezTo>
                  <a:pt x="2210019" y="834749"/>
                  <a:pt x="2223008" y="820894"/>
                  <a:pt x="1885304" y="692740"/>
                </a:cubicBezTo>
                <a:cubicBezTo>
                  <a:pt x="1547600" y="564586"/>
                  <a:pt x="430577" y="192245"/>
                  <a:pt x="170804" y="79677"/>
                </a:cubicBezTo>
                <a:cubicBezTo>
                  <a:pt x="-88969" y="-32891"/>
                  <a:pt x="352645" y="29454"/>
                  <a:pt x="326668" y="17331"/>
                </a:cubicBezTo>
                <a:cubicBezTo>
                  <a:pt x="300691" y="5208"/>
                  <a:pt x="61699" y="-8646"/>
                  <a:pt x="14940" y="6940"/>
                </a:cubicBezTo>
                <a:cubicBezTo>
                  <a:pt x="-31819" y="22526"/>
                  <a:pt x="46113" y="110849"/>
                  <a:pt x="46113" y="11084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4967465" y="3926865"/>
            <a:ext cx="328436" cy="988035"/>
          </a:xfrm>
          <a:custGeom>
            <a:avLst/>
            <a:gdLst>
              <a:gd name="connsiteX0" fmla="*/ 328436 w 328436"/>
              <a:gd name="connsiteY0" fmla="*/ 988035 h 988035"/>
              <a:gd name="connsiteX1" fmla="*/ 27100 w 328436"/>
              <a:gd name="connsiteY1" fmla="*/ 73635 h 988035"/>
              <a:gd name="connsiteX2" fmla="*/ 16709 w 328436"/>
              <a:gd name="connsiteY2" fmla="*/ 271062 h 988035"/>
              <a:gd name="connsiteX3" fmla="*/ 47881 w 328436"/>
              <a:gd name="connsiteY3" fmla="*/ 899 h 988035"/>
              <a:gd name="connsiteX4" fmla="*/ 214136 w 328436"/>
              <a:gd name="connsiteY4" fmla="*/ 177544 h 98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436" h="988035">
                <a:moveTo>
                  <a:pt x="328436" y="988035"/>
                </a:moveTo>
                <a:cubicBezTo>
                  <a:pt x="203745" y="590583"/>
                  <a:pt x="79055" y="193131"/>
                  <a:pt x="27100" y="73635"/>
                </a:cubicBezTo>
                <a:cubicBezTo>
                  <a:pt x="-24855" y="-45861"/>
                  <a:pt x="13245" y="283185"/>
                  <a:pt x="16709" y="271062"/>
                </a:cubicBezTo>
                <a:cubicBezTo>
                  <a:pt x="20172" y="258939"/>
                  <a:pt x="14977" y="16485"/>
                  <a:pt x="47881" y="899"/>
                </a:cubicBezTo>
                <a:cubicBezTo>
                  <a:pt x="80785" y="-14687"/>
                  <a:pt x="214136" y="177544"/>
                  <a:pt x="214136" y="1775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3176156" y="3749141"/>
            <a:ext cx="1243405" cy="573479"/>
          </a:xfrm>
          <a:custGeom>
            <a:avLst/>
            <a:gdLst>
              <a:gd name="connsiteX0" fmla="*/ 0 w 1243405"/>
              <a:gd name="connsiteY0" fmla="*/ 573479 h 573479"/>
              <a:gd name="connsiteX1" fmla="*/ 353290 w 1243405"/>
              <a:gd name="connsiteY1" fmla="*/ 396834 h 573479"/>
              <a:gd name="connsiteX2" fmla="*/ 1122218 w 1243405"/>
              <a:gd name="connsiteY2" fmla="*/ 53934 h 573479"/>
              <a:gd name="connsiteX3" fmla="*/ 935181 w 1243405"/>
              <a:gd name="connsiteY3" fmla="*/ 1979 h 573479"/>
              <a:gd name="connsiteX4" fmla="*/ 1236518 w 1243405"/>
              <a:gd name="connsiteY4" fmla="*/ 64325 h 573479"/>
              <a:gd name="connsiteX5" fmla="*/ 1153390 w 1243405"/>
              <a:gd name="connsiteY5" fmla="*/ 199406 h 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405" h="573479">
                <a:moveTo>
                  <a:pt x="0" y="573479"/>
                </a:moveTo>
                <a:cubicBezTo>
                  <a:pt x="83127" y="528452"/>
                  <a:pt x="166254" y="483425"/>
                  <a:pt x="353290" y="396834"/>
                </a:cubicBezTo>
                <a:cubicBezTo>
                  <a:pt x="540326" y="310243"/>
                  <a:pt x="1025236" y="119743"/>
                  <a:pt x="1122218" y="53934"/>
                </a:cubicBezTo>
                <a:cubicBezTo>
                  <a:pt x="1219200" y="-11875"/>
                  <a:pt x="916131" y="247"/>
                  <a:pt x="935181" y="1979"/>
                </a:cubicBezTo>
                <a:cubicBezTo>
                  <a:pt x="954231" y="3711"/>
                  <a:pt x="1200150" y="31420"/>
                  <a:pt x="1236518" y="64325"/>
                </a:cubicBezTo>
                <a:cubicBezTo>
                  <a:pt x="1272886" y="97230"/>
                  <a:pt x="1153390" y="199406"/>
                  <a:pt x="1153390" y="1994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2511136" y="3293837"/>
            <a:ext cx="1715760" cy="277160"/>
          </a:xfrm>
          <a:custGeom>
            <a:avLst/>
            <a:gdLst>
              <a:gd name="connsiteX0" fmla="*/ 0 w 1715760"/>
              <a:gd name="connsiteY0" fmla="*/ 93599 h 277160"/>
              <a:gd name="connsiteX1" fmla="*/ 384464 w 1715760"/>
              <a:gd name="connsiteY1" fmla="*/ 124772 h 277160"/>
              <a:gd name="connsiteX2" fmla="*/ 1672937 w 1715760"/>
              <a:gd name="connsiteY2" fmla="*/ 124772 h 277160"/>
              <a:gd name="connsiteX3" fmla="*/ 1381991 w 1715760"/>
              <a:gd name="connsiteY3" fmla="*/ 81 h 277160"/>
              <a:gd name="connsiteX4" fmla="*/ 1714500 w 1715760"/>
              <a:gd name="connsiteY4" fmla="*/ 145554 h 277160"/>
              <a:gd name="connsiteX5" fmla="*/ 1496291 w 1715760"/>
              <a:gd name="connsiteY5" fmla="*/ 270245 h 277160"/>
              <a:gd name="connsiteX6" fmla="*/ 1506682 w 1715760"/>
              <a:gd name="connsiteY6" fmla="*/ 259854 h 277160"/>
              <a:gd name="connsiteX7" fmla="*/ 1527464 w 1715760"/>
              <a:gd name="connsiteY7" fmla="*/ 249463 h 2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5760" h="277160">
                <a:moveTo>
                  <a:pt x="0" y="93599"/>
                </a:moveTo>
                <a:cubicBezTo>
                  <a:pt x="52820" y="106588"/>
                  <a:pt x="105641" y="119577"/>
                  <a:pt x="384464" y="124772"/>
                </a:cubicBezTo>
                <a:cubicBezTo>
                  <a:pt x="663287" y="129967"/>
                  <a:pt x="1506683" y="145554"/>
                  <a:pt x="1672937" y="124772"/>
                </a:cubicBezTo>
                <a:cubicBezTo>
                  <a:pt x="1839191" y="103990"/>
                  <a:pt x="1375064" y="-3383"/>
                  <a:pt x="1381991" y="81"/>
                </a:cubicBezTo>
                <a:cubicBezTo>
                  <a:pt x="1388918" y="3545"/>
                  <a:pt x="1695450" y="100527"/>
                  <a:pt x="1714500" y="145554"/>
                </a:cubicBezTo>
                <a:cubicBezTo>
                  <a:pt x="1733550" y="190581"/>
                  <a:pt x="1530927" y="251195"/>
                  <a:pt x="1496291" y="270245"/>
                </a:cubicBezTo>
                <a:cubicBezTo>
                  <a:pt x="1461655" y="289295"/>
                  <a:pt x="1501487" y="263318"/>
                  <a:pt x="1506682" y="259854"/>
                </a:cubicBezTo>
                <a:cubicBezTo>
                  <a:pt x="1511878" y="256390"/>
                  <a:pt x="1519671" y="252926"/>
                  <a:pt x="1527464" y="2494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26582" y="3826486"/>
            <a:ext cx="2154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Content Server</a:t>
            </a: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527382" y="299639"/>
            <a:ext cx="9806359" cy="1143000"/>
          </a:xfrm>
        </p:spPr>
        <p:txBody>
          <a:bodyPr/>
          <a:lstStyle/>
          <a:p>
            <a:r>
              <a:rPr lang="en-US" smtClean="0">
                <a:latin typeface="Powderfinger Type" charset="0"/>
                <a:ea typeface="Powderfinger Type" charset="0"/>
                <a:cs typeface="Powderfinger Type" charset="0"/>
              </a:rPr>
              <a:t>Content Server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1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The Tyranny of Distance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508789"/>
            <a:ext cx="8964488" cy="4565103"/>
          </a:xfrm>
        </p:spPr>
        <p:txBody>
          <a:bodyPr/>
          <a:lstStyle/>
          <a:p>
            <a:pPr marL="355582" lvl="1" indent="0">
              <a:buNone/>
            </a:pPr>
            <a:r>
              <a:rPr lang="en-US" dirty="0" smtClean="0"/>
              <a:t>But not all clients enjoy the same experience from a single service portal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00" y="2660915"/>
            <a:ext cx="5385600" cy="3017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7213" y="3339572"/>
            <a:ext cx="228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Facebook presentation at NANOG 68</a:t>
            </a:r>
          </a:p>
        </p:txBody>
      </p:sp>
    </p:spTree>
    <p:extLst>
      <p:ext uri="{BB962C8B-B14F-4D97-AF65-F5344CB8AC3E}">
        <p14:creationId xmlns:p14="http://schemas.microsoft.com/office/powerpoint/2010/main" val="1814449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629" y="6597352"/>
            <a:ext cx="384043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7</a:t>
            </a:fld>
            <a:endParaRPr lang="en-AU" kern="0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9" y="3128254"/>
            <a:ext cx="199659" cy="526295"/>
            <a:chOff x="498764" y="2867860"/>
            <a:chExt cx="384463" cy="727395"/>
          </a:xfrm>
        </p:grpSpPr>
        <p:sp>
          <p:nvSpPr>
            <p:cNvPr id="5" name="Freeform 4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25564" y="4266647"/>
            <a:ext cx="199659" cy="526295"/>
            <a:chOff x="498764" y="2867860"/>
            <a:chExt cx="384463" cy="727395"/>
          </a:xfrm>
        </p:grpSpPr>
        <p:sp>
          <p:nvSpPr>
            <p:cNvPr id="16" name="Freeform 1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43673" y="2120142"/>
            <a:ext cx="199659" cy="526295"/>
            <a:chOff x="498764" y="2867860"/>
            <a:chExt cx="384463" cy="727395"/>
          </a:xfrm>
        </p:grpSpPr>
        <p:sp>
          <p:nvSpPr>
            <p:cNvPr id="21" name="Freeform 2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55841" y="1472070"/>
            <a:ext cx="199659" cy="526295"/>
            <a:chOff x="498764" y="2867860"/>
            <a:chExt cx="384463" cy="727395"/>
          </a:xfrm>
        </p:grpSpPr>
        <p:sp>
          <p:nvSpPr>
            <p:cNvPr id="26" name="Freeform 2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00397" y="1462546"/>
            <a:ext cx="199659" cy="526295"/>
            <a:chOff x="498764" y="2867860"/>
            <a:chExt cx="384463" cy="727395"/>
          </a:xfrm>
        </p:grpSpPr>
        <p:sp>
          <p:nvSpPr>
            <p:cNvPr id="31" name="Freeform 3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24193" y="2738067"/>
            <a:ext cx="199659" cy="526295"/>
            <a:chOff x="498764" y="2867860"/>
            <a:chExt cx="384463" cy="727395"/>
          </a:xfrm>
        </p:grpSpPr>
        <p:sp>
          <p:nvSpPr>
            <p:cNvPr id="36" name="Freeform 3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64153" y="4162190"/>
            <a:ext cx="199659" cy="526295"/>
            <a:chOff x="498764" y="2867860"/>
            <a:chExt cx="384463" cy="727395"/>
          </a:xfrm>
        </p:grpSpPr>
        <p:sp>
          <p:nvSpPr>
            <p:cNvPr id="41" name="Freeform 4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03913" y="4941170"/>
            <a:ext cx="199659" cy="526295"/>
            <a:chOff x="498764" y="2867860"/>
            <a:chExt cx="384463" cy="727395"/>
          </a:xfrm>
        </p:grpSpPr>
        <p:sp>
          <p:nvSpPr>
            <p:cNvPr id="46" name="Freeform 4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73035" y="3224237"/>
            <a:ext cx="288032" cy="381816"/>
            <a:chOff x="2991661" y="3020485"/>
            <a:chExt cx="587363" cy="805451"/>
          </a:xfrm>
        </p:grpSpPr>
        <p:sp>
          <p:nvSpPr>
            <p:cNvPr id="50" name="Freeform 49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Cloud 52"/>
          <p:cNvSpPr/>
          <p:nvPr/>
        </p:nvSpPr>
        <p:spPr>
          <a:xfrm>
            <a:off x="2925563" y="2158416"/>
            <a:ext cx="4376476" cy="266616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765437" y="4044577"/>
            <a:ext cx="21546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Content Distribution Network</a:t>
            </a:r>
            <a:endParaRPr lang="en-US" sz="11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4668061" y="3172885"/>
            <a:ext cx="587363" cy="805451"/>
            <a:chOff x="2991661" y="3020485"/>
            <a:chExt cx="587363" cy="805451"/>
          </a:xfrm>
        </p:grpSpPr>
        <p:sp>
          <p:nvSpPr>
            <p:cNvPr id="64" name="Freeform 63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29625" y="2851715"/>
            <a:ext cx="288032" cy="381816"/>
            <a:chOff x="2991661" y="3020485"/>
            <a:chExt cx="587363" cy="805451"/>
          </a:xfrm>
        </p:grpSpPr>
        <p:sp>
          <p:nvSpPr>
            <p:cNvPr id="68" name="Freeform 67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53783" y="2394663"/>
            <a:ext cx="288032" cy="381816"/>
            <a:chOff x="2991661" y="3020485"/>
            <a:chExt cx="587363" cy="805451"/>
          </a:xfrm>
        </p:grpSpPr>
        <p:sp>
          <p:nvSpPr>
            <p:cNvPr id="72" name="Freeform 71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991613" y="3977665"/>
            <a:ext cx="288032" cy="381816"/>
            <a:chOff x="2991661" y="3020485"/>
            <a:chExt cx="587363" cy="805451"/>
          </a:xfrm>
        </p:grpSpPr>
        <p:sp>
          <p:nvSpPr>
            <p:cNvPr id="80" name="Freeform 79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4869822" y="2773193"/>
            <a:ext cx="145524" cy="385643"/>
          </a:xfrm>
          <a:custGeom>
            <a:avLst/>
            <a:gdLst>
              <a:gd name="connsiteX0" fmla="*/ 72788 w 145524"/>
              <a:gd name="connsiteY0" fmla="*/ 385642 h 385642"/>
              <a:gd name="connsiteX1" fmla="*/ 72788 w 145524"/>
              <a:gd name="connsiteY1" fmla="*/ 312906 h 385642"/>
              <a:gd name="connsiteX2" fmla="*/ 52006 w 145524"/>
              <a:gd name="connsiteY2" fmla="*/ 32351 h 385642"/>
              <a:gd name="connsiteX3" fmla="*/ 52 w 145524"/>
              <a:gd name="connsiteY3" fmla="*/ 94697 h 385642"/>
              <a:gd name="connsiteX4" fmla="*/ 62397 w 145524"/>
              <a:gd name="connsiteY4" fmla="*/ 1179 h 385642"/>
              <a:gd name="connsiteX5" fmla="*/ 145524 w 145524"/>
              <a:gd name="connsiteY5" fmla="*/ 42742 h 38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24" h="385642">
                <a:moveTo>
                  <a:pt x="72788" y="385642"/>
                </a:moveTo>
                <a:cubicBezTo>
                  <a:pt x="74520" y="378715"/>
                  <a:pt x="76252" y="371788"/>
                  <a:pt x="72788" y="312906"/>
                </a:cubicBezTo>
                <a:cubicBezTo>
                  <a:pt x="69324" y="254024"/>
                  <a:pt x="64129" y="68719"/>
                  <a:pt x="52006" y="32351"/>
                </a:cubicBezTo>
                <a:cubicBezTo>
                  <a:pt x="39883" y="-4017"/>
                  <a:pt x="-1680" y="99892"/>
                  <a:pt x="52" y="94697"/>
                </a:cubicBezTo>
                <a:cubicBezTo>
                  <a:pt x="1784" y="89502"/>
                  <a:pt x="38152" y="9838"/>
                  <a:pt x="62397" y="1179"/>
                </a:cubicBezTo>
                <a:cubicBezTo>
                  <a:pt x="86642" y="-7480"/>
                  <a:pt x="129938" y="34083"/>
                  <a:pt x="145524" y="4274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75118" y="3096235"/>
            <a:ext cx="1174671" cy="244903"/>
          </a:xfrm>
          <a:custGeom>
            <a:avLst/>
            <a:gdLst>
              <a:gd name="connsiteX0" fmla="*/ 0 w 1174670"/>
              <a:gd name="connsiteY0" fmla="*/ 239247 h 244902"/>
              <a:gd name="connsiteX1" fmla="*/ 228600 w 1174670"/>
              <a:gd name="connsiteY1" fmla="*/ 218465 h 244902"/>
              <a:gd name="connsiteX2" fmla="*/ 1111827 w 1174670"/>
              <a:gd name="connsiteY2" fmla="*/ 31429 h 244902"/>
              <a:gd name="connsiteX3" fmla="*/ 966355 w 1174670"/>
              <a:gd name="connsiteY3" fmla="*/ 256 h 244902"/>
              <a:gd name="connsiteX4" fmla="*/ 1174173 w 1174670"/>
              <a:gd name="connsiteY4" fmla="*/ 31429 h 244902"/>
              <a:gd name="connsiteX5" fmla="*/ 1028700 w 1174670"/>
              <a:gd name="connsiteY5" fmla="*/ 166510 h 24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4670" h="244902">
                <a:moveTo>
                  <a:pt x="0" y="239247"/>
                </a:moveTo>
                <a:cubicBezTo>
                  <a:pt x="21648" y="246174"/>
                  <a:pt x="43296" y="253101"/>
                  <a:pt x="228600" y="218465"/>
                </a:cubicBezTo>
                <a:cubicBezTo>
                  <a:pt x="413905" y="183829"/>
                  <a:pt x="988868" y="67797"/>
                  <a:pt x="1111827" y="31429"/>
                </a:cubicBezTo>
                <a:cubicBezTo>
                  <a:pt x="1234786" y="-4939"/>
                  <a:pt x="955964" y="256"/>
                  <a:pt x="966355" y="256"/>
                </a:cubicBezTo>
                <a:cubicBezTo>
                  <a:pt x="976746" y="256"/>
                  <a:pt x="1163782" y="3720"/>
                  <a:pt x="1174173" y="31429"/>
                </a:cubicBezTo>
                <a:cubicBezTo>
                  <a:pt x="1184564" y="59138"/>
                  <a:pt x="1028700" y="166510"/>
                  <a:pt x="1028700" y="16651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47595" y="3314474"/>
            <a:ext cx="883288" cy="197655"/>
          </a:xfrm>
          <a:custGeom>
            <a:avLst/>
            <a:gdLst>
              <a:gd name="connsiteX0" fmla="*/ 883288 w 883288"/>
              <a:gd name="connsiteY0" fmla="*/ 135310 h 197655"/>
              <a:gd name="connsiteX1" fmla="*/ 571561 w 883288"/>
              <a:gd name="connsiteY1" fmla="*/ 83355 h 197655"/>
              <a:gd name="connsiteX2" fmla="*/ 93579 w 883288"/>
              <a:gd name="connsiteY2" fmla="*/ 93746 h 197655"/>
              <a:gd name="connsiteX3" fmla="*/ 155924 w 883288"/>
              <a:gd name="connsiteY3" fmla="*/ 228 h 197655"/>
              <a:gd name="connsiteX4" fmla="*/ 61 w 883288"/>
              <a:gd name="connsiteY4" fmla="*/ 124919 h 197655"/>
              <a:gd name="connsiteX5" fmla="*/ 176706 w 883288"/>
              <a:gd name="connsiteY5" fmla="*/ 197655 h 19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288" h="197655">
                <a:moveTo>
                  <a:pt x="883288" y="135310"/>
                </a:moveTo>
                <a:cubicBezTo>
                  <a:pt x="793233" y="112796"/>
                  <a:pt x="703179" y="90282"/>
                  <a:pt x="571561" y="83355"/>
                </a:cubicBezTo>
                <a:cubicBezTo>
                  <a:pt x="439943" y="76428"/>
                  <a:pt x="162852" y="107600"/>
                  <a:pt x="93579" y="93746"/>
                </a:cubicBezTo>
                <a:cubicBezTo>
                  <a:pt x="24306" y="79892"/>
                  <a:pt x="171510" y="-4967"/>
                  <a:pt x="155924" y="228"/>
                </a:cubicBezTo>
                <a:cubicBezTo>
                  <a:pt x="140338" y="5423"/>
                  <a:pt x="-3403" y="92014"/>
                  <a:pt x="61" y="124919"/>
                </a:cubicBezTo>
                <a:cubicBezTo>
                  <a:pt x="3525" y="157824"/>
                  <a:pt x="90115" y="177739"/>
                  <a:pt x="176706" y="19765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264727" y="3678383"/>
            <a:ext cx="871432" cy="308479"/>
          </a:xfrm>
          <a:custGeom>
            <a:avLst/>
            <a:gdLst>
              <a:gd name="connsiteX0" fmla="*/ 0 w 871432"/>
              <a:gd name="connsiteY0" fmla="*/ 0 h 308479"/>
              <a:gd name="connsiteX1" fmla="*/ 83128 w 871432"/>
              <a:gd name="connsiteY1" fmla="*/ 20782 h 308479"/>
              <a:gd name="connsiteX2" fmla="*/ 758537 w 871432"/>
              <a:gd name="connsiteY2" fmla="*/ 197427 h 308479"/>
              <a:gd name="connsiteX3" fmla="*/ 862446 w 871432"/>
              <a:gd name="connsiteY3" fmla="*/ 280554 h 308479"/>
              <a:gd name="connsiteX4" fmla="*/ 862446 w 871432"/>
              <a:gd name="connsiteY4" fmla="*/ 166254 h 308479"/>
              <a:gd name="connsiteX5" fmla="*/ 831273 w 871432"/>
              <a:gd name="connsiteY5" fmla="*/ 301336 h 308479"/>
              <a:gd name="connsiteX6" fmla="*/ 737755 w 871432"/>
              <a:gd name="connsiteY6" fmla="*/ 290945 h 30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432" h="308479">
                <a:moveTo>
                  <a:pt x="0" y="0"/>
                </a:moveTo>
                <a:lnTo>
                  <a:pt x="83128" y="20782"/>
                </a:lnTo>
                <a:cubicBezTo>
                  <a:pt x="209551" y="53687"/>
                  <a:pt x="628651" y="154132"/>
                  <a:pt x="758537" y="197427"/>
                </a:cubicBezTo>
                <a:cubicBezTo>
                  <a:pt x="888423" y="240722"/>
                  <a:pt x="845128" y="285749"/>
                  <a:pt x="862446" y="280554"/>
                </a:cubicBezTo>
                <a:cubicBezTo>
                  <a:pt x="879764" y="275359"/>
                  <a:pt x="867642" y="162790"/>
                  <a:pt x="862446" y="166254"/>
                </a:cubicBezTo>
                <a:cubicBezTo>
                  <a:pt x="857251" y="169718"/>
                  <a:pt x="852055" y="280554"/>
                  <a:pt x="831273" y="301336"/>
                </a:cubicBezTo>
                <a:cubicBezTo>
                  <a:pt x="810491" y="322118"/>
                  <a:pt x="737755" y="290945"/>
                  <a:pt x="737755" y="29094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490857" y="2026228"/>
            <a:ext cx="231513" cy="645571"/>
          </a:xfrm>
          <a:custGeom>
            <a:avLst/>
            <a:gdLst>
              <a:gd name="connsiteX0" fmla="*/ 0 w 231513"/>
              <a:gd name="connsiteY0" fmla="*/ 0 h 645571"/>
              <a:gd name="connsiteX1" fmla="*/ 93518 w 231513"/>
              <a:gd name="connsiteY1" fmla="*/ 280555 h 645571"/>
              <a:gd name="connsiteX2" fmla="*/ 197427 w 231513"/>
              <a:gd name="connsiteY2" fmla="*/ 633846 h 645571"/>
              <a:gd name="connsiteX3" fmla="*/ 228600 w 231513"/>
              <a:gd name="connsiteY3" fmla="*/ 509155 h 645571"/>
              <a:gd name="connsiteX4" fmla="*/ 135081 w 231513"/>
              <a:gd name="connsiteY4" fmla="*/ 644237 h 645571"/>
              <a:gd name="connsiteX5" fmla="*/ 51954 w 231513"/>
              <a:gd name="connsiteY5" fmla="*/ 581891 h 64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513" h="645571">
                <a:moveTo>
                  <a:pt x="0" y="0"/>
                </a:moveTo>
                <a:cubicBezTo>
                  <a:pt x="30307" y="87457"/>
                  <a:pt x="60614" y="174914"/>
                  <a:pt x="93518" y="280555"/>
                </a:cubicBezTo>
                <a:cubicBezTo>
                  <a:pt x="126422" y="386196"/>
                  <a:pt x="174913" y="595746"/>
                  <a:pt x="197427" y="633846"/>
                </a:cubicBezTo>
                <a:cubicBezTo>
                  <a:pt x="219941" y="671946"/>
                  <a:pt x="238991" y="507423"/>
                  <a:pt x="228600" y="509155"/>
                </a:cubicBezTo>
                <a:cubicBezTo>
                  <a:pt x="218209" y="510887"/>
                  <a:pt x="164522" y="632114"/>
                  <a:pt x="135081" y="644237"/>
                </a:cubicBezTo>
                <a:cubicBezTo>
                  <a:pt x="105640" y="656360"/>
                  <a:pt x="51954" y="581891"/>
                  <a:pt x="51954" y="5818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052395" y="2929983"/>
            <a:ext cx="695760" cy="187291"/>
          </a:xfrm>
          <a:custGeom>
            <a:avLst/>
            <a:gdLst>
              <a:gd name="connsiteX0" fmla="*/ 695760 w 695760"/>
              <a:gd name="connsiteY0" fmla="*/ 187290 h 187290"/>
              <a:gd name="connsiteX1" fmla="*/ 165823 w 695760"/>
              <a:gd name="connsiteY1" fmla="*/ 135335 h 187290"/>
              <a:gd name="connsiteX2" fmla="*/ 20350 w 695760"/>
              <a:gd name="connsiteY2" fmla="*/ 93772 h 187290"/>
              <a:gd name="connsiteX3" fmla="*/ 217778 w 695760"/>
              <a:gd name="connsiteY3" fmla="*/ 253 h 187290"/>
              <a:gd name="connsiteX4" fmla="*/ 9960 w 695760"/>
              <a:gd name="connsiteY4" fmla="*/ 124944 h 187290"/>
              <a:gd name="connsiteX5" fmla="*/ 30741 w 695760"/>
              <a:gd name="connsiteY5" fmla="*/ 187290 h 18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5760" h="187290">
                <a:moveTo>
                  <a:pt x="695760" y="187290"/>
                </a:moveTo>
                <a:cubicBezTo>
                  <a:pt x="487075" y="169105"/>
                  <a:pt x="278391" y="150921"/>
                  <a:pt x="165823" y="135335"/>
                </a:cubicBezTo>
                <a:cubicBezTo>
                  <a:pt x="53255" y="119749"/>
                  <a:pt x="11691" y="116286"/>
                  <a:pt x="20350" y="93772"/>
                </a:cubicBezTo>
                <a:cubicBezTo>
                  <a:pt x="29009" y="71258"/>
                  <a:pt x="219510" y="-4942"/>
                  <a:pt x="217778" y="253"/>
                </a:cubicBezTo>
                <a:cubicBezTo>
                  <a:pt x="216046" y="5448"/>
                  <a:pt x="41133" y="93771"/>
                  <a:pt x="9960" y="124944"/>
                </a:cubicBezTo>
                <a:cubicBezTo>
                  <a:pt x="-21213" y="156117"/>
                  <a:pt x="30741" y="187290"/>
                  <a:pt x="30741" y="187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6347148" y="4174428"/>
            <a:ext cx="891853" cy="231317"/>
          </a:xfrm>
          <a:custGeom>
            <a:avLst/>
            <a:gdLst>
              <a:gd name="connsiteX0" fmla="*/ 891853 w 891853"/>
              <a:gd name="connsiteY0" fmla="*/ 231317 h 231317"/>
              <a:gd name="connsiteX1" fmla="*/ 507389 w 891853"/>
              <a:gd name="connsiteY1" fmla="*/ 179363 h 231317"/>
              <a:gd name="connsiteX2" fmla="*/ 8626 w 891853"/>
              <a:gd name="connsiteY2" fmla="*/ 23499 h 231317"/>
              <a:gd name="connsiteX3" fmla="*/ 299571 w 891853"/>
              <a:gd name="connsiteY3" fmla="*/ 2717 h 231317"/>
              <a:gd name="connsiteX4" fmla="*/ 8626 w 891853"/>
              <a:gd name="connsiteY4" fmla="*/ 44281 h 231317"/>
              <a:gd name="connsiteX5" fmla="*/ 70971 w 891853"/>
              <a:gd name="connsiteY5" fmla="*/ 168972 h 23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853" h="231317">
                <a:moveTo>
                  <a:pt x="891853" y="231317"/>
                </a:moveTo>
                <a:cubicBezTo>
                  <a:pt x="773223" y="222658"/>
                  <a:pt x="654593" y="213999"/>
                  <a:pt x="507389" y="179363"/>
                </a:cubicBezTo>
                <a:cubicBezTo>
                  <a:pt x="360185" y="144727"/>
                  <a:pt x="43262" y="52940"/>
                  <a:pt x="8626" y="23499"/>
                </a:cubicBezTo>
                <a:cubicBezTo>
                  <a:pt x="-26010" y="-5942"/>
                  <a:pt x="299571" y="-747"/>
                  <a:pt x="299571" y="2717"/>
                </a:cubicBezTo>
                <a:cubicBezTo>
                  <a:pt x="299571" y="6181"/>
                  <a:pt x="46726" y="16572"/>
                  <a:pt x="8626" y="44281"/>
                </a:cubicBezTo>
                <a:cubicBezTo>
                  <a:pt x="-29474" y="71990"/>
                  <a:pt x="70971" y="168972"/>
                  <a:pt x="70971" y="1689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5566065" y="4426479"/>
            <a:ext cx="557236" cy="598759"/>
          </a:xfrm>
          <a:custGeom>
            <a:avLst/>
            <a:gdLst>
              <a:gd name="connsiteX0" fmla="*/ 0 w 557236"/>
              <a:gd name="connsiteY0" fmla="*/ 581940 h 598759"/>
              <a:gd name="connsiteX1" fmla="*/ 83127 w 557236"/>
              <a:gd name="connsiteY1" fmla="*/ 529986 h 598759"/>
              <a:gd name="connsiteX2" fmla="*/ 498763 w 557236"/>
              <a:gd name="connsiteY2" fmla="*/ 31222 h 598759"/>
              <a:gd name="connsiteX3" fmla="*/ 280554 w 557236"/>
              <a:gd name="connsiteY3" fmla="*/ 197477 h 598759"/>
              <a:gd name="connsiteX4" fmla="*/ 529936 w 557236"/>
              <a:gd name="connsiteY4" fmla="*/ 49 h 598759"/>
              <a:gd name="connsiteX5" fmla="*/ 550718 w 557236"/>
              <a:gd name="connsiteY5" fmla="*/ 176695 h 59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236" h="598759">
                <a:moveTo>
                  <a:pt x="0" y="581940"/>
                </a:moveTo>
                <a:cubicBezTo>
                  <a:pt x="0" y="601856"/>
                  <a:pt x="0" y="621772"/>
                  <a:pt x="83127" y="529986"/>
                </a:cubicBezTo>
                <a:cubicBezTo>
                  <a:pt x="166254" y="438200"/>
                  <a:pt x="465859" y="86640"/>
                  <a:pt x="498763" y="31222"/>
                </a:cubicBezTo>
                <a:cubicBezTo>
                  <a:pt x="531667" y="-24196"/>
                  <a:pt x="275359" y="202672"/>
                  <a:pt x="280554" y="197477"/>
                </a:cubicBezTo>
                <a:cubicBezTo>
                  <a:pt x="285749" y="192282"/>
                  <a:pt x="484909" y="3513"/>
                  <a:pt x="529936" y="49"/>
                </a:cubicBezTo>
                <a:cubicBezTo>
                  <a:pt x="574963" y="-3415"/>
                  <a:pt x="550718" y="176695"/>
                  <a:pt x="550718" y="1766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4682837" y="2036619"/>
            <a:ext cx="270423" cy="345363"/>
          </a:xfrm>
          <a:custGeom>
            <a:avLst/>
            <a:gdLst>
              <a:gd name="connsiteX0" fmla="*/ 103909 w 270422"/>
              <a:gd name="connsiteY0" fmla="*/ 0 h 345363"/>
              <a:gd name="connsiteX1" fmla="*/ 124691 w 270422"/>
              <a:gd name="connsiteY1" fmla="*/ 62346 h 345363"/>
              <a:gd name="connsiteX2" fmla="*/ 176646 w 270422"/>
              <a:gd name="connsiteY2" fmla="*/ 342900 h 345363"/>
              <a:gd name="connsiteX3" fmla="*/ 270164 w 270422"/>
              <a:gd name="connsiteY3" fmla="*/ 176646 h 345363"/>
              <a:gd name="connsiteX4" fmla="*/ 145473 w 270422"/>
              <a:gd name="connsiteY4" fmla="*/ 342900 h 345363"/>
              <a:gd name="connsiteX5" fmla="*/ 0 w 270422"/>
              <a:gd name="connsiteY5" fmla="*/ 280555 h 34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422" h="345363">
                <a:moveTo>
                  <a:pt x="103909" y="0"/>
                </a:moveTo>
                <a:cubicBezTo>
                  <a:pt x="108238" y="2598"/>
                  <a:pt x="112568" y="5196"/>
                  <a:pt x="124691" y="62346"/>
                </a:cubicBezTo>
                <a:cubicBezTo>
                  <a:pt x="136814" y="119496"/>
                  <a:pt x="152401" y="323850"/>
                  <a:pt x="176646" y="342900"/>
                </a:cubicBezTo>
                <a:cubicBezTo>
                  <a:pt x="200892" y="361950"/>
                  <a:pt x="275359" y="176646"/>
                  <a:pt x="270164" y="176646"/>
                </a:cubicBezTo>
                <a:cubicBezTo>
                  <a:pt x="264969" y="176646"/>
                  <a:pt x="190500" y="325582"/>
                  <a:pt x="145473" y="342900"/>
                </a:cubicBezTo>
                <a:cubicBezTo>
                  <a:pt x="100446" y="360218"/>
                  <a:pt x="0" y="280555"/>
                  <a:pt x="0" y="2805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3277409" y="2760716"/>
            <a:ext cx="304695" cy="555369"/>
          </a:xfrm>
          <a:custGeom>
            <a:avLst/>
            <a:gdLst>
              <a:gd name="connsiteX0" fmla="*/ 0 w 343602"/>
              <a:gd name="connsiteY0" fmla="*/ 0 h 759920"/>
              <a:gd name="connsiteX1" fmla="*/ 124691 w 343602"/>
              <a:gd name="connsiteY1" fmla="*/ 228600 h 759920"/>
              <a:gd name="connsiteX2" fmla="*/ 301336 w 343602"/>
              <a:gd name="connsiteY2" fmla="*/ 696191 h 759920"/>
              <a:gd name="connsiteX3" fmla="*/ 342900 w 343602"/>
              <a:gd name="connsiteY3" fmla="*/ 457200 h 759920"/>
              <a:gd name="connsiteX4" fmla="*/ 280555 w 343602"/>
              <a:gd name="connsiteY4" fmla="*/ 748145 h 759920"/>
              <a:gd name="connsiteX5" fmla="*/ 145473 w 343602"/>
              <a:gd name="connsiteY5" fmla="*/ 675409 h 75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602" h="759920">
                <a:moveTo>
                  <a:pt x="0" y="0"/>
                </a:moveTo>
                <a:cubicBezTo>
                  <a:pt x="37234" y="56284"/>
                  <a:pt x="74468" y="112568"/>
                  <a:pt x="124691" y="228600"/>
                </a:cubicBezTo>
                <a:cubicBezTo>
                  <a:pt x="174914" y="344632"/>
                  <a:pt x="264968" y="658091"/>
                  <a:pt x="301336" y="696191"/>
                </a:cubicBezTo>
                <a:cubicBezTo>
                  <a:pt x="337704" y="734291"/>
                  <a:pt x="346364" y="448541"/>
                  <a:pt x="342900" y="457200"/>
                </a:cubicBezTo>
                <a:cubicBezTo>
                  <a:pt x="339437" y="465859"/>
                  <a:pt x="313460" y="711777"/>
                  <a:pt x="280555" y="748145"/>
                </a:cubicBezTo>
                <a:cubicBezTo>
                  <a:pt x="247650" y="784513"/>
                  <a:pt x="196561" y="729961"/>
                  <a:pt x="145473" y="6754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490355" y="3335459"/>
            <a:ext cx="872836" cy="203608"/>
          </a:xfrm>
          <a:custGeom>
            <a:avLst/>
            <a:gdLst>
              <a:gd name="connsiteX0" fmla="*/ 0 w 872836"/>
              <a:gd name="connsiteY0" fmla="*/ 114324 h 203608"/>
              <a:gd name="connsiteX1" fmla="*/ 311727 w 872836"/>
              <a:gd name="connsiteY1" fmla="*/ 93542 h 203608"/>
              <a:gd name="connsiteX2" fmla="*/ 748145 w 872836"/>
              <a:gd name="connsiteY2" fmla="*/ 93542 h 203608"/>
              <a:gd name="connsiteX3" fmla="*/ 872836 w 872836"/>
              <a:gd name="connsiteY3" fmla="*/ 103933 h 203608"/>
              <a:gd name="connsiteX4" fmla="*/ 748145 w 872836"/>
              <a:gd name="connsiteY4" fmla="*/ 24 h 203608"/>
              <a:gd name="connsiteX5" fmla="*/ 852054 w 872836"/>
              <a:gd name="connsiteY5" fmla="*/ 114324 h 203608"/>
              <a:gd name="connsiteX6" fmla="*/ 748145 w 872836"/>
              <a:gd name="connsiteY6" fmla="*/ 197451 h 203608"/>
              <a:gd name="connsiteX7" fmla="*/ 800100 w 872836"/>
              <a:gd name="connsiteY7" fmla="*/ 197451 h 203608"/>
              <a:gd name="connsiteX8" fmla="*/ 768927 w 872836"/>
              <a:gd name="connsiteY8" fmla="*/ 197451 h 203608"/>
              <a:gd name="connsiteX9" fmla="*/ 727363 w 872836"/>
              <a:gd name="connsiteY9" fmla="*/ 155887 h 20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2836" h="203608">
                <a:moveTo>
                  <a:pt x="0" y="114324"/>
                </a:moveTo>
                <a:cubicBezTo>
                  <a:pt x="93518" y="105665"/>
                  <a:pt x="187036" y="97006"/>
                  <a:pt x="311727" y="93542"/>
                </a:cubicBezTo>
                <a:cubicBezTo>
                  <a:pt x="436418" y="90078"/>
                  <a:pt x="654627" y="91810"/>
                  <a:pt x="748145" y="93542"/>
                </a:cubicBezTo>
                <a:cubicBezTo>
                  <a:pt x="841663" y="95274"/>
                  <a:pt x="872836" y="119519"/>
                  <a:pt x="872836" y="103933"/>
                </a:cubicBezTo>
                <a:cubicBezTo>
                  <a:pt x="872836" y="88347"/>
                  <a:pt x="751609" y="-1708"/>
                  <a:pt x="748145" y="24"/>
                </a:cubicBezTo>
                <a:cubicBezTo>
                  <a:pt x="744681" y="1756"/>
                  <a:pt x="852054" y="81420"/>
                  <a:pt x="852054" y="114324"/>
                </a:cubicBezTo>
                <a:cubicBezTo>
                  <a:pt x="852054" y="147228"/>
                  <a:pt x="756804" y="183597"/>
                  <a:pt x="748145" y="197451"/>
                </a:cubicBezTo>
                <a:cubicBezTo>
                  <a:pt x="739486" y="211305"/>
                  <a:pt x="800100" y="197451"/>
                  <a:pt x="800100" y="197451"/>
                </a:cubicBezTo>
                <a:cubicBezTo>
                  <a:pt x="803564" y="197451"/>
                  <a:pt x="781050" y="204378"/>
                  <a:pt x="768927" y="197451"/>
                </a:cubicBezTo>
                <a:cubicBezTo>
                  <a:pt x="756804" y="190524"/>
                  <a:pt x="727363" y="155887"/>
                  <a:pt x="727363" y="1558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3174521" y="3636798"/>
            <a:ext cx="593915" cy="758559"/>
          </a:xfrm>
          <a:custGeom>
            <a:avLst/>
            <a:gdLst>
              <a:gd name="connsiteX0" fmla="*/ 1633 w 593914"/>
              <a:gd name="connsiteY0" fmla="*/ 758559 h 758559"/>
              <a:gd name="connsiteX1" fmla="*/ 53587 w 593914"/>
              <a:gd name="connsiteY1" fmla="*/ 685822 h 758559"/>
              <a:gd name="connsiteX2" fmla="*/ 354923 w 593914"/>
              <a:gd name="connsiteY2" fmla="*/ 342922 h 758559"/>
              <a:gd name="connsiteX3" fmla="*/ 427660 w 593914"/>
              <a:gd name="connsiteY3" fmla="*/ 51977 h 758559"/>
              <a:gd name="connsiteX4" fmla="*/ 334142 w 593914"/>
              <a:gd name="connsiteY4" fmla="*/ 103931 h 758559"/>
              <a:gd name="connsiteX5" fmla="*/ 438051 w 593914"/>
              <a:gd name="connsiteY5" fmla="*/ 22 h 758559"/>
              <a:gd name="connsiteX6" fmla="*/ 593914 w 593914"/>
              <a:gd name="connsiteY6" fmla="*/ 114322 h 75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914" h="758559">
                <a:moveTo>
                  <a:pt x="1633" y="758559"/>
                </a:moveTo>
                <a:cubicBezTo>
                  <a:pt x="-1831" y="756827"/>
                  <a:pt x="-5295" y="755095"/>
                  <a:pt x="53587" y="685822"/>
                </a:cubicBezTo>
                <a:cubicBezTo>
                  <a:pt x="112469" y="616549"/>
                  <a:pt x="292578" y="448563"/>
                  <a:pt x="354923" y="342922"/>
                </a:cubicBezTo>
                <a:cubicBezTo>
                  <a:pt x="417269" y="237281"/>
                  <a:pt x="431123" y="91809"/>
                  <a:pt x="427660" y="51977"/>
                </a:cubicBezTo>
                <a:cubicBezTo>
                  <a:pt x="424197" y="12145"/>
                  <a:pt x="332410" y="112590"/>
                  <a:pt x="334142" y="103931"/>
                </a:cubicBezTo>
                <a:cubicBezTo>
                  <a:pt x="335874" y="95272"/>
                  <a:pt x="394756" y="-1710"/>
                  <a:pt x="438051" y="22"/>
                </a:cubicBezTo>
                <a:cubicBezTo>
                  <a:pt x="481346" y="1754"/>
                  <a:pt x="593914" y="114322"/>
                  <a:pt x="593914" y="1143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431372" y="299639"/>
            <a:ext cx="9902369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Content Distribution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35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Let them eat data!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dirty="0" smtClean="0"/>
              <a:t>The rise of the Content Distribution Network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R</a:t>
            </a:r>
            <a:r>
              <a:rPr lang="en-US" dirty="0" smtClean="0"/>
              <a:t>eplicate content caches close to large user populations</a:t>
            </a:r>
          </a:p>
          <a:p>
            <a:pPr lvl="1">
              <a:spcAft>
                <a:spcPts val="800"/>
              </a:spcAft>
            </a:pPr>
            <a:r>
              <a:rPr lang="en-US" dirty="0" smtClean="0"/>
              <a:t>The  challenge of delivering many </a:t>
            </a:r>
            <a:r>
              <a:rPr lang="en-US" dirty="0" err="1" smtClean="0"/>
              <a:t>replicant</a:t>
            </a:r>
            <a:r>
              <a:rPr lang="en-US" dirty="0" smtClean="0"/>
              <a:t> service requests  over high delay network paths is replaced by the task of updating a set of local caches by the content distribution system and then serving user service requests over the access network</a:t>
            </a:r>
          </a:p>
          <a:p>
            <a:pPr lvl="1">
              <a:spcAft>
                <a:spcPts val="800"/>
              </a:spcAft>
            </a:pPr>
            <a:r>
              <a:rPr lang="en-US" dirty="0" smtClean="0"/>
              <a:t>Reduced service latency, increased service resilience, happy customers!</a:t>
            </a:r>
          </a:p>
          <a:p>
            <a:pPr lvl="1"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6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Powderfinger Type" charset="0"/>
                <a:cs typeface="Powderfinger Type" charset="0"/>
              </a:rPr>
              <a:t>Who’s building now?</a:t>
            </a:r>
            <a:endParaRPr lang="en-US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Almost all new submarine international cable projects are heavily underwritten by content providers, not carriers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03511" y="3645024"/>
            <a:ext cx="4488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Large content providers have huge and often unpredictable traffic requirements, especially among their own data centers. Their capacity needs are at such a scale that it makes sense for them, on their biggest routes, to build rather than to buy. Owning subsea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fibre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pairs also gives them the flexibility to upgrade when they see fit, rather than being beholden to a third-party submarine cable operator.” </a:t>
            </a:r>
          </a:p>
          <a:p>
            <a:endParaRPr lang="en-US" sz="12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Tim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Stronge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of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Telegeography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, January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617" y="3470163"/>
            <a:ext cx="4216872" cy="1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4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1388</Words>
  <Application>Microsoft Macintosh PowerPoint</Application>
  <PresentationFormat>Widescreen</PresentationFormat>
  <Paragraphs>205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AhnbergHand</vt:lpstr>
      <vt:lpstr>Calibri</vt:lpstr>
      <vt:lpstr>Calibri Light</vt:lpstr>
      <vt:lpstr>Courier</vt:lpstr>
      <vt:lpstr>Courier New</vt:lpstr>
      <vt:lpstr>Mangal</vt:lpstr>
      <vt:lpstr>Max's Handwritin</vt:lpstr>
      <vt:lpstr>Powderfinger Type</vt:lpstr>
      <vt:lpstr>Arial</vt:lpstr>
      <vt:lpstr>Office Theme</vt:lpstr>
      <vt:lpstr>The Rise and Rise of Content Distribution Networks </vt:lpstr>
      <vt:lpstr>Our Heritage</vt:lpstr>
      <vt:lpstr>Computer Networks</vt:lpstr>
      <vt:lpstr>Clients and Servers</vt:lpstr>
      <vt:lpstr>Content Server</vt:lpstr>
      <vt:lpstr>The Tyranny of Distance</vt:lpstr>
      <vt:lpstr>Content Distribution</vt:lpstr>
      <vt:lpstr>Let them eat data!</vt:lpstr>
      <vt:lpstr>Who’s building now?</vt:lpstr>
      <vt:lpstr>Submarine Cables</vt:lpstr>
      <vt:lpstr>Submarine Cables</vt:lpstr>
      <vt:lpstr>Today’s Internet Architecture</vt:lpstr>
      <vt:lpstr>Today’s Internet Architecture</vt:lpstr>
      <vt:lpstr>Role Reversal</vt:lpstr>
      <vt:lpstr>Does Transit have a Future?</vt:lpstr>
      <vt:lpstr>Does Transit have a Future?</vt:lpstr>
      <vt:lpstr>The Large and the Largest</vt:lpstr>
      <vt:lpstr>Content Really is King</vt:lpstr>
      <vt:lpstr>Content Consolidation</vt:lpstr>
      <vt:lpstr>Content Consolidation</vt:lpstr>
      <vt:lpstr>We’ve been here before…</vt:lpstr>
      <vt:lpstr>The Gilded Age</vt:lpstr>
      <vt:lpstr>The Gilded Age</vt:lpstr>
      <vt:lpstr>The Internet’s Gilded Age</vt:lpstr>
      <vt:lpstr>Who’s Gilding?</vt:lpstr>
      <vt:lpstr>The Internet’s Gilded Age</vt:lpstr>
      <vt:lpstr>The Internet’s Future</vt:lpstr>
      <vt:lpstr>Exactly where are we?</vt:lpstr>
      <vt:lpstr>Last Mile Futures</vt:lpstr>
      <vt:lpstr>Fin!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and Rise of the CDN </dc:title>
  <dc:creator>Geoff Huston</dc:creator>
  <cp:lastModifiedBy>Geoff Huston</cp:lastModifiedBy>
  <cp:revision>16</cp:revision>
  <cp:lastPrinted>2017-12-13T19:03:32Z</cp:lastPrinted>
  <dcterms:created xsi:type="dcterms:W3CDTF">2017-12-10T05:36:18Z</dcterms:created>
  <dcterms:modified xsi:type="dcterms:W3CDTF">2017-12-13T19:04:30Z</dcterms:modified>
</cp:coreProperties>
</file>