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63" r:id="rId3"/>
    <p:sldId id="264" r:id="rId4"/>
    <p:sldId id="265" r:id="rId5"/>
    <p:sldId id="266" r:id="rId6"/>
    <p:sldId id="267" r:id="rId7"/>
    <p:sldId id="286" r:id="rId8"/>
    <p:sldId id="287" r:id="rId9"/>
    <p:sldId id="260" r:id="rId10"/>
    <p:sldId id="261" r:id="rId11"/>
    <p:sldId id="270" r:id="rId12"/>
    <p:sldId id="271" r:id="rId13"/>
    <p:sldId id="272" r:id="rId14"/>
    <p:sldId id="262" r:id="rId15"/>
    <p:sldId id="288" r:id="rId16"/>
    <p:sldId id="289" r:id="rId17"/>
    <p:sldId id="283" r:id="rId18"/>
    <p:sldId id="282" r:id="rId19"/>
    <p:sldId id="274" r:id="rId20"/>
    <p:sldId id="276" r:id="rId21"/>
    <p:sldId id="278" r:id="rId22"/>
    <p:sldId id="279" r:id="rId23"/>
    <p:sldId id="280" r:id="rId24"/>
    <p:sldId id="277" r:id="rId25"/>
    <p:sldId id="29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46"/>
    <p:restoredTop sz="94611"/>
  </p:normalViewPr>
  <p:slideViewPr>
    <p:cSldViewPr snapToGrid="0" snapToObjects="1">
      <p:cViewPr varScale="1">
        <p:scale>
          <a:sx n="130" d="100"/>
          <a:sy n="130" d="100"/>
        </p:scale>
        <p:origin x="192" y="10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DD5B7-7954-0745-B418-CBCE91F693C6}" type="datetimeFigureOut">
              <a:rPr lang="en-AU" smtClean="0"/>
              <a:t>6/3/18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34F583-186C-8B4A-8AA2-74C1916E0A4C}" type="slidenum">
              <a:rPr lang="en-AU" smtClean="0"/>
              <a:t>‹#›</a:t>
            </a:fld>
            <a:endParaRPr lang="en-AU"/>
          </a:p>
        </p:txBody>
      </p:sp>
    </p:spTree>
    <p:extLst>
      <p:ext uri="{BB962C8B-B14F-4D97-AF65-F5344CB8AC3E}">
        <p14:creationId xmlns:p14="http://schemas.microsoft.com/office/powerpoint/2010/main" val="82008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234F583-186C-8B4A-8AA2-74C1916E0A4C}" type="slidenum">
              <a:rPr lang="en-AU" smtClean="0"/>
              <a:t>22</a:t>
            </a:fld>
            <a:endParaRPr lang="en-AU"/>
          </a:p>
        </p:txBody>
      </p:sp>
    </p:spTree>
    <p:extLst>
      <p:ext uri="{BB962C8B-B14F-4D97-AF65-F5344CB8AC3E}">
        <p14:creationId xmlns:p14="http://schemas.microsoft.com/office/powerpoint/2010/main" val="456528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8E4A6-8C58-5843-B0AB-CE468D1BBD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AA77C9D-D401-514A-9027-4E5B2C153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72ADCE2-33E7-CA41-843F-FA74712F5FC3}"/>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5" name="Footer Placeholder 4">
            <a:extLst>
              <a:ext uri="{FF2B5EF4-FFF2-40B4-BE49-F238E27FC236}">
                <a16:creationId xmlns:a16="http://schemas.microsoft.com/office/drawing/2014/main" id="{16F002E3-5C49-BA4A-B4FE-ECFCDBEFDCB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9A1FC3F-10CD-CB4E-9419-B5885F0B22F8}"/>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2284137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37511-7380-C74C-83CC-A06F3B20228C}"/>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F321B7B-9913-EE4E-A082-E697BA8443B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E26BA0F-140B-3744-ADD6-2A7208A079FF}"/>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5" name="Footer Placeholder 4">
            <a:extLst>
              <a:ext uri="{FF2B5EF4-FFF2-40B4-BE49-F238E27FC236}">
                <a16:creationId xmlns:a16="http://schemas.microsoft.com/office/drawing/2014/main" id="{8B75C8E5-B665-EE44-827C-8C5F33EBFD0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25D7CBA-2CB8-A447-AC36-256CB3CDFEF9}"/>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760247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F2ABB-A43A-A44C-93AB-190921A2E6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D275E9B-3EF8-0F42-8537-F076903DBCA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A35F7B6-C372-A24F-A863-A2B158D07543}"/>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5" name="Footer Placeholder 4">
            <a:extLst>
              <a:ext uri="{FF2B5EF4-FFF2-40B4-BE49-F238E27FC236}">
                <a16:creationId xmlns:a16="http://schemas.microsoft.com/office/drawing/2014/main" id="{CFC2C5CC-585A-BB46-A3E3-A51C4DE19E4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E3B69F6-A3C7-7545-9796-99EB7FAC872C}"/>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3821032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2149B-1674-7B43-86DE-49C1E5FB4A0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4DAD0525-A1B8-334A-93CC-AD95EC8EF19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509F134-1FB8-5E4A-AB28-7F8F54E66D05}"/>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5" name="Footer Placeholder 4">
            <a:extLst>
              <a:ext uri="{FF2B5EF4-FFF2-40B4-BE49-F238E27FC236}">
                <a16:creationId xmlns:a16="http://schemas.microsoft.com/office/drawing/2014/main" id="{DF6C1A21-4528-BB40-9528-628B1F6180F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3B0B2DC-A08A-534B-A0BF-85F622AB8AC5}"/>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1083632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BC8B-4DBF-F942-BE9C-CA4EE6998E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96D151CF-4E6F-9146-8D6A-DB69EC8828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FBE4B4-6FB1-CF43-951F-8B2070AD54AD}"/>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5" name="Footer Placeholder 4">
            <a:extLst>
              <a:ext uri="{FF2B5EF4-FFF2-40B4-BE49-F238E27FC236}">
                <a16:creationId xmlns:a16="http://schemas.microsoft.com/office/drawing/2014/main" id="{A258C576-2B59-3B4D-90B9-D4E300028C8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79E5D2C-9053-3C46-934D-5CA046218DB2}"/>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4015842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ED4A-909F-9548-BB3F-A64F2ACA6D9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5677C9C2-AFF3-6A4B-9A93-F76A9063089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3F312B1A-BC30-8D4D-9EDC-474DC79A571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31190D98-7000-AA4F-9475-241C5D628708}"/>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6" name="Footer Placeholder 5">
            <a:extLst>
              <a:ext uri="{FF2B5EF4-FFF2-40B4-BE49-F238E27FC236}">
                <a16:creationId xmlns:a16="http://schemas.microsoft.com/office/drawing/2014/main" id="{5A986EE2-0D2E-E245-8990-D75928C2109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7D8E8D8-0298-5948-BF1A-E29273A8BEF0}"/>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39522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051C9-7B54-0543-BDF6-3E7D24A9EB15}"/>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6702D36-2B47-5740-B3BB-EB95EDFC10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BA53C2-DD22-8C44-AD50-75206165FD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723FAE3B-AADE-0E48-89BB-5515485371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E592088-C8D4-A94A-8C04-C9A82D2F395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CE54602F-6ED6-E042-B531-7A3E8E07B631}"/>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8" name="Footer Placeholder 7">
            <a:extLst>
              <a:ext uri="{FF2B5EF4-FFF2-40B4-BE49-F238E27FC236}">
                <a16:creationId xmlns:a16="http://schemas.microsoft.com/office/drawing/2014/main" id="{B0B84AEF-964F-1C43-A53F-A872130899A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A539939-1669-EF48-AF0C-E78BEE21223A}"/>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420334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E4202-123A-994B-A3F1-3BD53F03FDC8}"/>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0EB17715-F34C-1D45-BA10-B68EB934F428}"/>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4" name="Footer Placeholder 3">
            <a:extLst>
              <a:ext uri="{FF2B5EF4-FFF2-40B4-BE49-F238E27FC236}">
                <a16:creationId xmlns:a16="http://schemas.microsoft.com/office/drawing/2014/main" id="{A9836BC3-0A3A-7241-A3E1-2840F9F9B609}"/>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9209364-8FF4-8942-8900-CFEC2F323962}"/>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401854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2F3AA0-6ADE-304A-BA32-9C1146D7D424}"/>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3" name="Footer Placeholder 2">
            <a:extLst>
              <a:ext uri="{FF2B5EF4-FFF2-40B4-BE49-F238E27FC236}">
                <a16:creationId xmlns:a16="http://schemas.microsoft.com/office/drawing/2014/main" id="{ED16A7B9-FB79-A843-983C-54C1633DA7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B826D94-7579-474B-A875-683E42BF3B44}"/>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126258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9C126-7F8B-9D4C-A187-47810B96F5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A3DFB6E-4B89-5E42-AA42-12ED579B6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2E7FBC6E-A650-CB42-AA94-CC4F07B8C9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94EBF53-7914-5145-9878-536F59B1E6FF}"/>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6" name="Footer Placeholder 5">
            <a:extLst>
              <a:ext uri="{FF2B5EF4-FFF2-40B4-BE49-F238E27FC236}">
                <a16:creationId xmlns:a16="http://schemas.microsoft.com/office/drawing/2014/main" id="{6DC769C2-7E6A-5B4C-842C-00ACEF97771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B7894EF-ACD0-FA47-8E74-3B8117F047D3}"/>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86006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C9132-AFB1-4C4C-B0A2-9642BC1A98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4255D991-7D81-8F4F-8EC9-7374383129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6587F9F9-7BC9-554B-AD23-8973C8E16A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7BF621-7653-4A40-A707-C8B60ACE642E}"/>
              </a:ext>
            </a:extLst>
          </p:cNvPr>
          <p:cNvSpPr>
            <a:spLocks noGrp="1"/>
          </p:cNvSpPr>
          <p:nvPr>
            <p:ph type="dt" sz="half" idx="10"/>
          </p:nvPr>
        </p:nvSpPr>
        <p:spPr/>
        <p:txBody>
          <a:bodyPr/>
          <a:lstStyle/>
          <a:p>
            <a:fld id="{F5953365-7BE3-B24E-AD42-BB1D0CEDA33E}" type="datetimeFigureOut">
              <a:rPr lang="en-AU" smtClean="0"/>
              <a:t>6/3/18</a:t>
            </a:fld>
            <a:endParaRPr lang="en-AU"/>
          </a:p>
        </p:txBody>
      </p:sp>
      <p:sp>
        <p:nvSpPr>
          <p:cNvPr id="6" name="Footer Placeholder 5">
            <a:extLst>
              <a:ext uri="{FF2B5EF4-FFF2-40B4-BE49-F238E27FC236}">
                <a16:creationId xmlns:a16="http://schemas.microsoft.com/office/drawing/2014/main" id="{432BD197-0BB1-3848-995C-38251E476CD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044C477-2623-7542-97A8-72B2D06AA061}"/>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1483727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D5D74-8687-3B48-BA4D-97458F1D2A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207A813-7B67-B041-B231-A4F0A5E222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41BD40C-14A6-FC40-ABB5-71DFEEA2EF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953365-7BE3-B24E-AD42-BB1D0CEDA33E}" type="datetimeFigureOut">
              <a:rPr lang="en-AU" smtClean="0"/>
              <a:t>6/3/18</a:t>
            </a:fld>
            <a:endParaRPr lang="en-AU"/>
          </a:p>
        </p:txBody>
      </p:sp>
      <p:sp>
        <p:nvSpPr>
          <p:cNvPr id="5" name="Footer Placeholder 4">
            <a:extLst>
              <a:ext uri="{FF2B5EF4-FFF2-40B4-BE49-F238E27FC236}">
                <a16:creationId xmlns:a16="http://schemas.microsoft.com/office/drawing/2014/main" id="{87023DC0-4387-DB44-91AE-D5567333F5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849DE6FA-0802-0D49-8183-F28D2A5AB3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190E0-3E5B-4A4A-8D10-CBF08F3BB39F}" type="slidenum">
              <a:rPr lang="en-AU" smtClean="0"/>
              <a:t>‹#›</a:t>
            </a:fld>
            <a:endParaRPr lang="en-AU"/>
          </a:p>
        </p:txBody>
      </p:sp>
    </p:spTree>
    <p:extLst>
      <p:ext uri="{BB962C8B-B14F-4D97-AF65-F5344CB8AC3E}">
        <p14:creationId xmlns:p14="http://schemas.microsoft.com/office/powerpoint/2010/main" val="35886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996F5-59A4-9541-97C8-2080D95DD061}"/>
              </a:ext>
            </a:extLst>
          </p:cNvPr>
          <p:cNvSpPr>
            <a:spLocks noGrp="1"/>
          </p:cNvSpPr>
          <p:nvPr>
            <p:ph type="ctrTitle"/>
          </p:nvPr>
        </p:nvSpPr>
        <p:spPr/>
        <p:txBody>
          <a:bodyPr/>
          <a:lstStyle/>
          <a:p>
            <a:r>
              <a:rPr lang="en-AU" dirty="0"/>
              <a:t>Measuring ATR</a:t>
            </a:r>
          </a:p>
        </p:txBody>
      </p:sp>
      <p:sp>
        <p:nvSpPr>
          <p:cNvPr id="3" name="Subtitle 2">
            <a:extLst>
              <a:ext uri="{FF2B5EF4-FFF2-40B4-BE49-F238E27FC236}">
                <a16:creationId xmlns:a16="http://schemas.microsoft.com/office/drawing/2014/main" id="{16FCFE2D-5833-2D49-8263-BBCEB57E7D03}"/>
              </a:ext>
            </a:extLst>
          </p:cNvPr>
          <p:cNvSpPr>
            <a:spLocks noGrp="1"/>
          </p:cNvSpPr>
          <p:nvPr>
            <p:ph type="subTitle" idx="1"/>
          </p:nvPr>
        </p:nvSpPr>
        <p:spPr>
          <a:xfrm>
            <a:off x="1991360" y="4262438"/>
            <a:ext cx="9144000" cy="1655762"/>
          </a:xfrm>
        </p:spPr>
        <p:txBody>
          <a:bodyPr>
            <a:normAutofit/>
          </a:bodyPr>
          <a:lstStyle/>
          <a:p>
            <a:pPr algn="r"/>
            <a:r>
              <a:rPr lang="en-AU" dirty="0">
                <a:solidFill>
                  <a:schemeClr val="bg1">
                    <a:lumMod val="75000"/>
                  </a:schemeClr>
                </a:solidFill>
              </a:rPr>
              <a:t>Joao </a:t>
            </a:r>
            <a:r>
              <a:rPr lang="en-AU" dirty="0" err="1">
                <a:solidFill>
                  <a:schemeClr val="bg1">
                    <a:lumMod val="75000"/>
                  </a:schemeClr>
                </a:solidFill>
              </a:rPr>
              <a:t>Damas</a:t>
            </a:r>
            <a:r>
              <a:rPr lang="en-AU" dirty="0">
                <a:solidFill>
                  <a:schemeClr val="bg1">
                    <a:lumMod val="75000"/>
                  </a:schemeClr>
                </a:solidFill>
              </a:rPr>
              <a:t>, Geoff Huston</a:t>
            </a:r>
          </a:p>
          <a:p>
            <a:pPr algn="r"/>
            <a:r>
              <a:rPr lang="en-AU" dirty="0">
                <a:solidFill>
                  <a:schemeClr val="bg1">
                    <a:lumMod val="75000"/>
                  </a:schemeClr>
                </a:solidFill>
              </a:rPr>
              <a:t>@APNIC Labs</a:t>
            </a:r>
          </a:p>
          <a:p>
            <a:pPr algn="r"/>
            <a:r>
              <a:rPr lang="en-AU" dirty="0">
                <a:solidFill>
                  <a:schemeClr val="bg1">
                    <a:lumMod val="75000"/>
                  </a:schemeClr>
                </a:solidFill>
              </a:rPr>
              <a:t>March 2018</a:t>
            </a:r>
          </a:p>
        </p:txBody>
      </p:sp>
    </p:spTree>
    <p:extLst>
      <p:ext uri="{BB962C8B-B14F-4D97-AF65-F5344CB8AC3E}">
        <p14:creationId xmlns:p14="http://schemas.microsoft.com/office/powerpoint/2010/main" val="3125631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Tree>
    <p:extLst>
      <p:ext uri="{BB962C8B-B14F-4D97-AF65-F5344CB8AC3E}">
        <p14:creationId xmlns:p14="http://schemas.microsoft.com/office/powerpoint/2010/main" val="996962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13" name="TextBox 12">
            <a:extLst>
              <a:ext uri="{FF2B5EF4-FFF2-40B4-BE49-F238E27FC236}">
                <a16:creationId xmlns:a16="http://schemas.microsoft.com/office/drawing/2014/main" id="{3E62DC6C-2632-6844-B6AD-F0819E318BF2}"/>
              </a:ext>
            </a:extLst>
          </p:cNvPr>
          <p:cNvSpPr txBox="1"/>
          <p:nvPr/>
        </p:nvSpPr>
        <p:spPr>
          <a:xfrm>
            <a:off x="3418626" y="255226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(Fragmented)</a:t>
            </a:r>
          </a:p>
        </p:txBody>
      </p:sp>
      <p:sp>
        <p:nvSpPr>
          <p:cNvPr id="16" name="Freeform 15">
            <a:extLst>
              <a:ext uri="{FF2B5EF4-FFF2-40B4-BE49-F238E27FC236}">
                <a16:creationId xmlns:a16="http://schemas.microsoft.com/office/drawing/2014/main" id="{4FCDDE00-4BE9-174A-99E5-5AED2DE2B1A6}"/>
              </a:ext>
            </a:extLst>
          </p:cNvPr>
          <p:cNvSpPr/>
          <p:nvPr/>
        </p:nvSpPr>
        <p:spPr>
          <a:xfrm>
            <a:off x="2395307" y="2502568"/>
            <a:ext cx="4823640" cy="653808"/>
          </a:xfrm>
          <a:custGeom>
            <a:avLst/>
            <a:gdLst>
              <a:gd name="connsiteX0" fmla="*/ 4823640 w 4823640"/>
              <a:gd name="connsiteY0" fmla="*/ 0 h 653808"/>
              <a:gd name="connsiteX1" fmla="*/ 3966992 w 4823640"/>
              <a:gd name="connsiteY1" fmla="*/ 548640 h 653808"/>
              <a:gd name="connsiteX2" fmla="*/ 1377796 w 4823640"/>
              <a:gd name="connsiteY2" fmla="*/ 625643 h 653808"/>
              <a:gd name="connsiteX3" fmla="*/ 88011 w 4823640"/>
              <a:gd name="connsiteY3" fmla="*/ 211756 h 653808"/>
              <a:gd name="connsiteX4" fmla="*/ 222765 w 4823640"/>
              <a:gd name="connsiteY4" fmla="*/ 115504 h 653808"/>
              <a:gd name="connsiteX5" fmla="*/ 1384 w 4823640"/>
              <a:gd name="connsiteY5" fmla="*/ 163630 h 653808"/>
              <a:gd name="connsiteX6" fmla="*/ 145762 w 4823640"/>
              <a:gd name="connsiteY6" fmla="*/ 327259 h 653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23640" h="653808">
                <a:moveTo>
                  <a:pt x="4823640" y="0"/>
                </a:moveTo>
                <a:cubicBezTo>
                  <a:pt x="4682469" y="222183"/>
                  <a:pt x="4541299" y="444366"/>
                  <a:pt x="3966992" y="548640"/>
                </a:cubicBezTo>
                <a:cubicBezTo>
                  <a:pt x="3392685" y="652914"/>
                  <a:pt x="2024293" y="681790"/>
                  <a:pt x="1377796" y="625643"/>
                </a:cubicBezTo>
                <a:cubicBezTo>
                  <a:pt x="731299" y="569496"/>
                  <a:pt x="280516" y="296779"/>
                  <a:pt x="88011" y="211756"/>
                </a:cubicBezTo>
                <a:cubicBezTo>
                  <a:pt x="-104494" y="126733"/>
                  <a:pt x="237203" y="123525"/>
                  <a:pt x="222765" y="115504"/>
                </a:cubicBezTo>
                <a:cubicBezTo>
                  <a:pt x="208327" y="107483"/>
                  <a:pt x="14218" y="128338"/>
                  <a:pt x="1384" y="163630"/>
                </a:cubicBezTo>
                <a:cubicBezTo>
                  <a:pt x="-11450" y="198922"/>
                  <a:pt x="67156" y="263090"/>
                  <a:pt x="145762" y="327259"/>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reeform 16">
            <a:extLst>
              <a:ext uri="{FF2B5EF4-FFF2-40B4-BE49-F238E27FC236}">
                <a16:creationId xmlns:a16="http://schemas.microsoft.com/office/drawing/2014/main" id="{2834869D-5EE0-0740-A2B1-492081B01A70}"/>
              </a:ext>
            </a:extLst>
          </p:cNvPr>
          <p:cNvSpPr/>
          <p:nvPr/>
        </p:nvSpPr>
        <p:spPr>
          <a:xfrm>
            <a:off x="2327209" y="2646947"/>
            <a:ext cx="4910989" cy="635371"/>
          </a:xfrm>
          <a:custGeom>
            <a:avLst/>
            <a:gdLst>
              <a:gd name="connsiteX0" fmla="*/ 4910989 w 4910989"/>
              <a:gd name="connsiteY0" fmla="*/ 0 h 635371"/>
              <a:gd name="connsiteX1" fmla="*/ 4400850 w 4910989"/>
              <a:gd name="connsiteY1" fmla="*/ 471638 h 635371"/>
              <a:gd name="connsiteX2" fmla="*/ 2649052 w 4910989"/>
              <a:gd name="connsiteY2" fmla="*/ 635268 h 635371"/>
              <a:gd name="connsiteX3" fmla="*/ 531494 w 4910989"/>
              <a:gd name="connsiteY3" fmla="*/ 490889 h 635371"/>
              <a:gd name="connsiteX4" fmla="*/ 30980 w 4910989"/>
              <a:gd name="connsiteY4" fmla="*/ 182880 h 635371"/>
              <a:gd name="connsiteX5" fmla="*/ 50231 w 4910989"/>
              <a:gd name="connsiteY5" fmla="*/ 394636 h 635371"/>
              <a:gd name="connsiteX6" fmla="*/ 21355 w 4910989"/>
              <a:gd name="connsiteY6" fmla="*/ 192506 h 635371"/>
              <a:gd name="connsiteX7" fmla="*/ 223486 w 4910989"/>
              <a:gd name="connsiteY7" fmla="*/ 211756 h 63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0989" h="635371">
                <a:moveTo>
                  <a:pt x="4910989" y="0"/>
                </a:moveTo>
                <a:cubicBezTo>
                  <a:pt x="4844414" y="182880"/>
                  <a:pt x="4777839" y="365760"/>
                  <a:pt x="4400850" y="471638"/>
                </a:cubicBezTo>
                <a:cubicBezTo>
                  <a:pt x="4023861" y="577516"/>
                  <a:pt x="3293945" y="632060"/>
                  <a:pt x="2649052" y="635268"/>
                </a:cubicBezTo>
                <a:cubicBezTo>
                  <a:pt x="2004159" y="638477"/>
                  <a:pt x="967839" y="566287"/>
                  <a:pt x="531494" y="490889"/>
                </a:cubicBezTo>
                <a:cubicBezTo>
                  <a:pt x="95149" y="415491"/>
                  <a:pt x="111190" y="198922"/>
                  <a:pt x="30980" y="182880"/>
                </a:cubicBezTo>
                <a:cubicBezTo>
                  <a:pt x="-49230" y="166838"/>
                  <a:pt x="51835" y="393032"/>
                  <a:pt x="50231" y="394636"/>
                </a:cubicBezTo>
                <a:cubicBezTo>
                  <a:pt x="48627" y="396240"/>
                  <a:pt x="-7521" y="222986"/>
                  <a:pt x="21355" y="192506"/>
                </a:cubicBezTo>
                <a:cubicBezTo>
                  <a:pt x="50231" y="162026"/>
                  <a:pt x="136858" y="186891"/>
                  <a:pt x="223486" y="21175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Tree>
    <p:extLst>
      <p:ext uri="{BB962C8B-B14F-4D97-AF65-F5344CB8AC3E}">
        <p14:creationId xmlns:p14="http://schemas.microsoft.com/office/powerpoint/2010/main" val="852304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13" name="TextBox 12">
            <a:extLst>
              <a:ext uri="{FF2B5EF4-FFF2-40B4-BE49-F238E27FC236}">
                <a16:creationId xmlns:a16="http://schemas.microsoft.com/office/drawing/2014/main" id="{3E62DC6C-2632-6844-B6AD-F0819E318BF2}"/>
              </a:ext>
            </a:extLst>
          </p:cNvPr>
          <p:cNvSpPr txBox="1"/>
          <p:nvPr/>
        </p:nvSpPr>
        <p:spPr>
          <a:xfrm>
            <a:off x="3418626" y="255226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(Fragmented)</a:t>
            </a:r>
          </a:p>
        </p:txBody>
      </p:sp>
      <p:sp>
        <p:nvSpPr>
          <p:cNvPr id="14" name="TextBox 13">
            <a:extLst>
              <a:ext uri="{FF2B5EF4-FFF2-40B4-BE49-F238E27FC236}">
                <a16:creationId xmlns:a16="http://schemas.microsoft.com/office/drawing/2014/main" id="{A215C03C-65DC-D044-90A0-3D24C363C9C3}"/>
              </a:ext>
            </a:extLst>
          </p:cNvPr>
          <p:cNvSpPr txBox="1"/>
          <p:nvPr/>
        </p:nvSpPr>
        <p:spPr>
          <a:xfrm>
            <a:off x="3471137" y="352562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(Truncated)</a:t>
            </a:r>
          </a:p>
        </p:txBody>
      </p:sp>
      <p:sp>
        <p:nvSpPr>
          <p:cNvPr id="16" name="Freeform 15">
            <a:extLst>
              <a:ext uri="{FF2B5EF4-FFF2-40B4-BE49-F238E27FC236}">
                <a16:creationId xmlns:a16="http://schemas.microsoft.com/office/drawing/2014/main" id="{4FCDDE00-4BE9-174A-99E5-5AED2DE2B1A6}"/>
              </a:ext>
            </a:extLst>
          </p:cNvPr>
          <p:cNvSpPr/>
          <p:nvPr/>
        </p:nvSpPr>
        <p:spPr>
          <a:xfrm>
            <a:off x="2395307" y="2502568"/>
            <a:ext cx="4823640" cy="653808"/>
          </a:xfrm>
          <a:custGeom>
            <a:avLst/>
            <a:gdLst>
              <a:gd name="connsiteX0" fmla="*/ 4823640 w 4823640"/>
              <a:gd name="connsiteY0" fmla="*/ 0 h 653808"/>
              <a:gd name="connsiteX1" fmla="*/ 3966992 w 4823640"/>
              <a:gd name="connsiteY1" fmla="*/ 548640 h 653808"/>
              <a:gd name="connsiteX2" fmla="*/ 1377796 w 4823640"/>
              <a:gd name="connsiteY2" fmla="*/ 625643 h 653808"/>
              <a:gd name="connsiteX3" fmla="*/ 88011 w 4823640"/>
              <a:gd name="connsiteY3" fmla="*/ 211756 h 653808"/>
              <a:gd name="connsiteX4" fmla="*/ 222765 w 4823640"/>
              <a:gd name="connsiteY4" fmla="*/ 115504 h 653808"/>
              <a:gd name="connsiteX5" fmla="*/ 1384 w 4823640"/>
              <a:gd name="connsiteY5" fmla="*/ 163630 h 653808"/>
              <a:gd name="connsiteX6" fmla="*/ 145762 w 4823640"/>
              <a:gd name="connsiteY6" fmla="*/ 327259 h 653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23640" h="653808">
                <a:moveTo>
                  <a:pt x="4823640" y="0"/>
                </a:moveTo>
                <a:cubicBezTo>
                  <a:pt x="4682469" y="222183"/>
                  <a:pt x="4541299" y="444366"/>
                  <a:pt x="3966992" y="548640"/>
                </a:cubicBezTo>
                <a:cubicBezTo>
                  <a:pt x="3392685" y="652914"/>
                  <a:pt x="2024293" y="681790"/>
                  <a:pt x="1377796" y="625643"/>
                </a:cubicBezTo>
                <a:cubicBezTo>
                  <a:pt x="731299" y="569496"/>
                  <a:pt x="280516" y="296779"/>
                  <a:pt x="88011" y="211756"/>
                </a:cubicBezTo>
                <a:cubicBezTo>
                  <a:pt x="-104494" y="126733"/>
                  <a:pt x="237203" y="123525"/>
                  <a:pt x="222765" y="115504"/>
                </a:cubicBezTo>
                <a:cubicBezTo>
                  <a:pt x="208327" y="107483"/>
                  <a:pt x="14218" y="128338"/>
                  <a:pt x="1384" y="163630"/>
                </a:cubicBezTo>
                <a:cubicBezTo>
                  <a:pt x="-11450" y="198922"/>
                  <a:pt x="67156" y="263090"/>
                  <a:pt x="145762" y="327259"/>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reeform 16">
            <a:extLst>
              <a:ext uri="{FF2B5EF4-FFF2-40B4-BE49-F238E27FC236}">
                <a16:creationId xmlns:a16="http://schemas.microsoft.com/office/drawing/2014/main" id="{2834869D-5EE0-0740-A2B1-492081B01A70}"/>
              </a:ext>
            </a:extLst>
          </p:cNvPr>
          <p:cNvSpPr/>
          <p:nvPr/>
        </p:nvSpPr>
        <p:spPr>
          <a:xfrm>
            <a:off x="2327209" y="2646947"/>
            <a:ext cx="4910989" cy="635371"/>
          </a:xfrm>
          <a:custGeom>
            <a:avLst/>
            <a:gdLst>
              <a:gd name="connsiteX0" fmla="*/ 4910989 w 4910989"/>
              <a:gd name="connsiteY0" fmla="*/ 0 h 635371"/>
              <a:gd name="connsiteX1" fmla="*/ 4400850 w 4910989"/>
              <a:gd name="connsiteY1" fmla="*/ 471638 h 635371"/>
              <a:gd name="connsiteX2" fmla="*/ 2649052 w 4910989"/>
              <a:gd name="connsiteY2" fmla="*/ 635268 h 635371"/>
              <a:gd name="connsiteX3" fmla="*/ 531494 w 4910989"/>
              <a:gd name="connsiteY3" fmla="*/ 490889 h 635371"/>
              <a:gd name="connsiteX4" fmla="*/ 30980 w 4910989"/>
              <a:gd name="connsiteY4" fmla="*/ 182880 h 635371"/>
              <a:gd name="connsiteX5" fmla="*/ 50231 w 4910989"/>
              <a:gd name="connsiteY5" fmla="*/ 394636 h 635371"/>
              <a:gd name="connsiteX6" fmla="*/ 21355 w 4910989"/>
              <a:gd name="connsiteY6" fmla="*/ 192506 h 635371"/>
              <a:gd name="connsiteX7" fmla="*/ 223486 w 4910989"/>
              <a:gd name="connsiteY7" fmla="*/ 211756 h 63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0989" h="635371">
                <a:moveTo>
                  <a:pt x="4910989" y="0"/>
                </a:moveTo>
                <a:cubicBezTo>
                  <a:pt x="4844414" y="182880"/>
                  <a:pt x="4777839" y="365760"/>
                  <a:pt x="4400850" y="471638"/>
                </a:cubicBezTo>
                <a:cubicBezTo>
                  <a:pt x="4023861" y="577516"/>
                  <a:pt x="3293945" y="632060"/>
                  <a:pt x="2649052" y="635268"/>
                </a:cubicBezTo>
                <a:cubicBezTo>
                  <a:pt x="2004159" y="638477"/>
                  <a:pt x="967839" y="566287"/>
                  <a:pt x="531494" y="490889"/>
                </a:cubicBezTo>
                <a:cubicBezTo>
                  <a:pt x="95149" y="415491"/>
                  <a:pt x="111190" y="198922"/>
                  <a:pt x="30980" y="182880"/>
                </a:cubicBezTo>
                <a:cubicBezTo>
                  <a:pt x="-49230" y="166838"/>
                  <a:pt x="51835" y="393032"/>
                  <a:pt x="50231" y="394636"/>
                </a:cubicBezTo>
                <a:cubicBezTo>
                  <a:pt x="48627" y="396240"/>
                  <a:pt x="-7521" y="222986"/>
                  <a:pt x="21355" y="192506"/>
                </a:cubicBezTo>
                <a:cubicBezTo>
                  <a:pt x="50231" y="162026"/>
                  <a:pt x="136858" y="186891"/>
                  <a:pt x="223486" y="21175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Freeform 18">
            <a:extLst>
              <a:ext uri="{FF2B5EF4-FFF2-40B4-BE49-F238E27FC236}">
                <a16:creationId xmlns:a16="http://schemas.microsoft.com/office/drawing/2014/main" id="{2BEB2074-651C-FE42-9142-1CA9A46202D8}"/>
              </a:ext>
            </a:extLst>
          </p:cNvPr>
          <p:cNvSpPr/>
          <p:nvPr/>
        </p:nvSpPr>
        <p:spPr>
          <a:xfrm>
            <a:off x="2184078" y="3078959"/>
            <a:ext cx="5188874" cy="1058524"/>
          </a:xfrm>
          <a:custGeom>
            <a:avLst/>
            <a:gdLst>
              <a:gd name="connsiteX0" fmla="*/ 5188874 w 5188874"/>
              <a:gd name="connsiteY0" fmla="*/ 665268 h 1058524"/>
              <a:gd name="connsiteX1" fmla="*/ 3995341 w 5188874"/>
              <a:gd name="connsiteY1" fmla="*/ 944401 h 1058524"/>
              <a:gd name="connsiteX2" fmla="*/ 1204015 w 5188874"/>
              <a:gd name="connsiteY2" fmla="*/ 992527 h 1058524"/>
              <a:gd name="connsiteX3" fmla="*/ 87484 w 5188874"/>
              <a:gd name="connsiteY3" fmla="*/ 49252 h 1058524"/>
              <a:gd name="connsiteX4" fmla="*/ 68234 w 5188874"/>
              <a:gd name="connsiteY4" fmla="*/ 232132 h 1058524"/>
              <a:gd name="connsiteX5" fmla="*/ 39358 w 5188874"/>
              <a:gd name="connsiteY5" fmla="*/ 20376 h 1058524"/>
              <a:gd name="connsiteX6" fmla="*/ 231863 w 5188874"/>
              <a:gd name="connsiteY6" fmla="*/ 20376 h 1058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88874" h="1058524">
                <a:moveTo>
                  <a:pt x="5188874" y="665268"/>
                </a:moveTo>
                <a:cubicBezTo>
                  <a:pt x="4924179" y="777563"/>
                  <a:pt x="4659484" y="889858"/>
                  <a:pt x="3995341" y="944401"/>
                </a:cubicBezTo>
                <a:cubicBezTo>
                  <a:pt x="3331198" y="998944"/>
                  <a:pt x="1855324" y="1141718"/>
                  <a:pt x="1204015" y="992527"/>
                </a:cubicBezTo>
                <a:cubicBezTo>
                  <a:pt x="552706" y="843336"/>
                  <a:pt x="276781" y="175984"/>
                  <a:pt x="87484" y="49252"/>
                </a:cubicBezTo>
                <a:cubicBezTo>
                  <a:pt x="-101813" y="-77481"/>
                  <a:pt x="76255" y="236945"/>
                  <a:pt x="68234" y="232132"/>
                </a:cubicBezTo>
                <a:cubicBezTo>
                  <a:pt x="60213" y="227319"/>
                  <a:pt x="12087" y="55669"/>
                  <a:pt x="39358" y="20376"/>
                </a:cubicBezTo>
                <a:cubicBezTo>
                  <a:pt x="66629" y="-14917"/>
                  <a:pt x="149246" y="2729"/>
                  <a:pt x="231863" y="2037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7BF2CD4E-2527-5544-800A-7745996D3176}"/>
              </a:ext>
            </a:extLst>
          </p:cNvPr>
          <p:cNvSpPr txBox="1"/>
          <p:nvPr/>
        </p:nvSpPr>
        <p:spPr>
          <a:xfrm>
            <a:off x="7285797" y="3072986"/>
            <a:ext cx="771365" cy="369332"/>
          </a:xfrm>
          <a:prstGeom prst="rect">
            <a:avLst/>
          </a:prstGeom>
          <a:noFill/>
        </p:spPr>
        <p:txBody>
          <a:bodyPr wrap="none" rtlCol="0">
            <a:spAutoFit/>
          </a:bodyPr>
          <a:lstStyle/>
          <a:p>
            <a:r>
              <a:rPr lang="en-AU" dirty="0">
                <a:latin typeface="AhnbergHand" pitchFamily="2" charset="0"/>
              </a:rPr>
              <a:t>10ms</a:t>
            </a:r>
          </a:p>
        </p:txBody>
      </p:sp>
      <p:sp>
        <p:nvSpPr>
          <p:cNvPr id="21" name="Freeform 20">
            <a:extLst>
              <a:ext uri="{FF2B5EF4-FFF2-40B4-BE49-F238E27FC236}">
                <a16:creationId xmlns:a16="http://schemas.microsoft.com/office/drawing/2014/main" id="{68BF31CF-74E8-CB43-95A2-0C4678FDC6E7}"/>
              </a:ext>
            </a:extLst>
          </p:cNvPr>
          <p:cNvSpPr/>
          <p:nvPr/>
        </p:nvSpPr>
        <p:spPr>
          <a:xfrm>
            <a:off x="7228573" y="2666198"/>
            <a:ext cx="135451" cy="1094977"/>
          </a:xfrm>
          <a:custGeom>
            <a:avLst/>
            <a:gdLst>
              <a:gd name="connsiteX0" fmla="*/ 0 w 135451"/>
              <a:gd name="connsiteY0" fmla="*/ 0 h 1094977"/>
              <a:gd name="connsiteX1" fmla="*/ 96252 w 135451"/>
              <a:gd name="connsiteY1" fmla="*/ 1049154 h 1094977"/>
              <a:gd name="connsiteX2" fmla="*/ 134753 w 135451"/>
              <a:gd name="connsiteY2" fmla="*/ 924025 h 1094977"/>
              <a:gd name="connsiteX3" fmla="*/ 67376 w 135451"/>
              <a:gd name="connsiteY3" fmla="*/ 1078029 h 1094977"/>
              <a:gd name="connsiteX4" fmla="*/ 38501 w 135451"/>
              <a:gd name="connsiteY4" fmla="*/ 991402 h 1094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451" h="1094977">
                <a:moveTo>
                  <a:pt x="0" y="0"/>
                </a:moveTo>
                <a:cubicBezTo>
                  <a:pt x="36896" y="447575"/>
                  <a:pt x="73793" y="895150"/>
                  <a:pt x="96252" y="1049154"/>
                </a:cubicBezTo>
                <a:cubicBezTo>
                  <a:pt x="118711" y="1203158"/>
                  <a:pt x="139566" y="919213"/>
                  <a:pt x="134753" y="924025"/>
                </a:cubicBezTo>
                <a:cubicBezTo>
                  <a:pt x="129940" y="928837"/>
                  <a:pt x="83418" y="1066800"/>
                  <a:pt x="67376" y="1078029"/>
                </a:cubicBezTo>
                <a:cubicBezTo>
                  <a:pt x="51334" y="1089258"/>
                  <a:pt x="44917" y="1040330"/>
                  <a:pt x="38501" y="99140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Tree>
    <p:extLst>
      <p:ext uri="{BB962C8B-B14F-4D97-AF65-F5344CB8AC3E}">
        <p14:creationId xmlns:p14="http://schemas.microsoft.com/office/powerpoint/2010/main" val="505687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13" name="TextBox 12">
            <a:extLst>
              <a:ext uri="{FF2B5EF4-FFF2-40B4-BE49-F238E27FC236}">
                <a16:creationId xmlns:a16="http://schemas.microsoft.com/office/drawing/2014/main" id="{3E62DC6C-2632-6844-B6AD-F0819E318BF2}"/>
              </a:ext>
            </a:extLst>
          </p:cNvPr>
          <p:cNvSpPr txBox="1"/>
          <p:nvPr/>
        </p:nvSpPr>
        <p:spPr>
          <a:xfrm>
            <a:off x="3418626" y="255226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(Fragmented)</a:t>
            </a:r>
          </a:p>
        </p:txBody>
      </p:sp>
      <p:sp>
        <p:nvSpPr>
          <p:cNvPr id="14" name="TextBox 13">
            <a:extLst>
              <a:ext uri="{FF2B5EF4-FFF2-40B4-BE49-F238E27FC236}">
                <a16:creationId xmlns:a16="http://schemas.microsoft.com/office/drawing/2014/main" id="{A215C03C-65DC-D044-90A0-3D24C363C9C3}"/>
              </a:ext>
            </a:extLst>
          </p:cNvPr>
          <p:cNvSpPr txBox="1"/>
          <p:nvPr/>
        </p:nvSpPr>
        <p:spPr>
          <a:xfrm>
            <a:off x="3471137" y="352562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(Truncated)</a:t>
            </a:r>
          </a:p>
        </p:txBody>
      </p:sp>
      <p:sp>
        <p:nvSpPr>
          <p:cNvPr id="16" name="Freeform 15">
            <a:extLst>
              <a:ext uri="{FF2B5EF4-FFF2-40B4-BE49-F238E27FC236}">
                <a16:creationId xmlns:a16="http://schemas.microsoft.com/office/drawing/2014/main" id="{4FCDDE00-4BE9-174A-99E5-5AED2DE2B1A6}"/>
              </a:ext>
            </a:extLst>
          </p:cNvPr>
          <p:cNvSpPr/>
          <p:nvPr/>
        </p:nvSpPr>
        <p:spPr>
          <a:xfrm>
            <a:off x="2395307" y="2502568"/>
            <a:ext cx="4823640" cy="653808"/>
          </a:xfrm>
          <a:custGeom>
            <a:avLst/>
            <a:gdLst>
              <a:gd name="connsiteX0" fmla="*/ 4823640 w 4823640"/>
              <a:gd name="connsiteY0" fmla="*/ 0 h 653808"/>
              <a:gd name="connsiteX1" fmla="*/ 3966992 w 4823640"/>
              <a:gd name="connsiteY1" fmla="*/ 548640 h 653808"/>
              <a:gd name="connsiteX2" fmla="*/ 1377796 w 4823640"/>
              <a:gd name="connsiteY2" fmla="*/ 625643 h 653808"/>
              <a:gd name="connsiteX3" fmla="*/ 88011 w 4823640"/>
              <a:gd name="connsiteY3" fmla="*/ 211756 h 653808"/>
              <a:gd name="connsiteX4" fmla="*/ 222765 w 4823640"/>
              <a:gd name="connsiteY4" fmla="*/ 115504 h 653808"/>
              <a:gd name="connsiteX5" fmla="*/ 1384 w 4823640"/>
              <a:gd name="connsiteY5" fmla="*/ 163630 h 653808"/>
              <a:gd name="connsiteX6" fmla="*/ 145762 w 4823640"/>
              <a:gd name="connsiteY6" fmla="*/ 327259 h 653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23640" h="653808">
                <a:moveTo>
                  <a:pt x="4823640" y="0"/>
                </a:moveTo>
                <a:cubicBezTo>
                  <a:pt x="4682469" y="222183"/>
                  <a:pt x="4541299" y="444366"/>
                  <a:pt x="3966992" y="548640"/>
                </a:cubicBezTo>
                <a:cubicBezTo>
                  <a:pt x="3392685" y="652914"/>
                  <a:pt x="2024293" y="681790"/>
                  <a:pt x="1377796" y="625643"/>
                </a:cubicBezTo>
                <a:cubicBezTo>
                  <a:pt x="731299" y="569496"/>
                  <a:pt x="280516" y="296779"/>
                  <a:pt x="88011" y="211756"/>
                </a:cubicBezTo>
                <a:cubicBezTo>
                  <a:pt x="-104494" y="126733"/>
                  <a:pt x="237203" y="123525"/>
                  <a:pt x="222765" y="115504"/>
                </a:cubicBezTo>
                <a:cubicBezTo>
                  <a:pt x="208327" y="107483"/>
                  <a:pt x="14218" y="128338"/>
                  <a:pt x="1384" y="163630"/>
                </a:cubicBezTo>
                <a:cubicBezTo>
                  <a:pt x="-11450" y="198922"/>
                  <a:pt x="67156" y="263090"/>
                  <a:pt x="145762" y="327259"/>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reeform 16">
            <a:extLst>
              <a:ext uri="{FF2B5EF4-FFF2-40B4-BE49-F238E27FC236}">
                <a16:creationId xmlns:a16="http://schemas.microsoft.com/office/drawing/2014/main" id="{2834869D-5EE0-0740-A2B1-492081B01A70}"/>
              </a:ext>
            </a:extLst>
          </p:cNvPr>
          <p:cNvSpPr/>
          <p:nvPr/>
        </p:nvSpPr>
        <p:spPr>
          <a:xfrm>
            <a:off x="2327209" y="2646947"/>
            <a:ext cx="4910989" cy="635371"/>
          </a:xfrm>
          <a:custGeom>
            <a:avLst/>
            <a:gdLst>
              <a:gd name="connsiteX0" fmla="*/ 4910989 w 4910989"/>
              <a:gd name="connsiteY0" fmla="*/ 0 h 635371"/>
              <a:gd name="connsiteX1" fmla="*/ 4400850 w 4910989"/>
              <a:gd name="connsiteY1" fmla="*/ 471638 h 635371"/>
              <a:gd name="connsiteX2" fmla="*/ 2649052 w 4910989"/>
              <a:gd name="connsiteY2" fmla="*/ 635268 h 635371"/>
              <a:gd name="connsiteX3" fmla="*/ 531494 w 4910989"/>
              <a:gd name="connsiteY3" fmla="*/ 490889 h 635371"/>
              <a:gd name="connsiteX4" fmla="*/ 30980 w 4910989"/>
              <a:gd name="connsiteY4" fmla="*/ 182880 h 635371"/>
              <a:gd name="connsiteX5" fmla="*/ 50231 w 4910989"/>
              <a:gd name="connsiteY5" fmla="*/ 394636 h 635371"/>
              <a:gd name="connsiteX6" fmla="*/ 21355 w 4910989"/>
              <a:gd name="connsiteY6" fmla="*/ 192506 h 635371"/>
              <a:gd name="connsiteX7" fmla="*/ 223486 w 4910989"/>
              <a:gd name="connsiteY7" fmla="*/ 211756 h 63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0989" h="635371">
                <a:moveTo>
                  <a:pt x="4910989" y="0"/>
                </a:moveTo>
                <a:cubicBezTo>
                  <a:pt x="4844414" y="182880"/>
                  <a:pt x="4777839" y="365760"/>
                  <a:pt x="4400850" y="471638"/>
                </a:cubicBezTo>
                <a:cubicBezTo>
                  <a:pt x="4023861" y="577516"/>
                  <a:pt x="3293945" y="632060"/>
                  <a:pt x="2649052" y="635268"/>
                </a:cubicBezTo>
                <a:cubicBezTo>
                  <a:pt x="2004159" y="638477"/>
                  <a:pt x="967839" y="566287"/>
                  <a:pt x="531494" y="490889"/>
                </a:cubicBezTo>
                <a:cubicBezTo>
                  <a:pt x="95149" y="415491"/>
                  <a:pt x="111190" y="198922"/>
                  <a:pt x="30980" y="182880"/>
                </a:cubicBezTo>
                <a:cubicBezTo>
                  <a:pt x="-49230" y="166838"/>
                  <a:pt x="51835" y="393032"/>
                  <a:pt x="50231" y="394636"/>
                </a:cubicBezTo>
                <a:cubicBezTo>
                  <a:pt x="48627" y="396240"/>
                  <a:pt x="-7521" y="222986"/>
                  <a:pt x="21355" y="192506"/>
                </a:cubicBezTo>
                <a:cubicBezTo>
                  <a:pt x="50231" y="162026"/>
                  <a:pt x="136858" y="186891"/>
                  <a:pt x="223486" y="21175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Freeform 18">
            <a:extLst>
              <a:ext uri="{FF2B5EF4-FFF2-40B4-BE49-F238E27FC236}">
                <a16:creationId xmlns:a16="http://schemas.microsoft.com/office/drawing/2014/main" id="{2BEB2074-651C-FE42-9142-1CA9A46202D8}"/>
              </a:ext>
            </a:extLst>
          </p:cNvPr>
          <p:cNvSpPr/>
          <p:nvPr/>
        </p:nvSpPr>
        <p:spPr>
          <a:xfrm>
            <a:off x="2184078" y="3078959"/>
            <a:ext cx="5188874" cy="1058524"/>
          </a:xfrm>
          <a:custGeom>
            <a:avLst/>
            <a:gdLst>
              <a:gd name="connsiteX0" fmla="*/ 5188874 w 5188874"/>
              <a:gd name="connsiteY0" fmla="*/ 665268 h 1058524"/>
              <a:gd name="connsiteX1" fmla="*/ 3995341 w 5188874"/>
              <a:gd name="connsiteY1" fmla="*/ 944401 h 1058524"/>
              <a:gd name="connsiteX2" fmla="*/ 1204015 w 5188874"/>
              <a:gd name="connsiteY2" fmla="*/ 992527 h 1058524"/>
              <a:gd name="connsiteX3" fmla="*/ 87484 w 5188874"/>
              <a:gd name="connsiteY3" fmla="*/ 49252 h 1058524"/>
              <a:gd name="connsiteX4" fmla="*/ 68234 w 5188874"/>
              <a:gd name="connsiteY4" fmla="*/ 232132 h 1058524"/>
              <a:gd name="connsiteX5" fmla="*/ 39358 w 5188874"/>
              <a:gd name="connsiteY5" fmla="*/ 20376 h 1058524"/>
              <a:gd name="connsiteX6" fmla="*/ 231863 w 5188874"/>
              <a:gd name="connsiteY6" fmla="*/ 20376 h 1058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88874" h="1058524">
                <a:moveTo>
                  <a:pt x="5188874" y="665268"/>
                </a:moveTo>
                <a:cubicBezTo>
                  <a:pt x="4924179" y="777563"/>
                  <a:pt x="4659484" y="889858"/>
                  <a:pt x="3995341" y="944401"/>
                </a:cubicBezTo>
                <a:cubicBezTo>
                  <a:pt x="3331198" y="998944"/>
                  <a:pt x="1855324" y="1141718"/>
                  <a:pt x="1204015" y="992527"/>
                </a:cubicBezTo>
                <a:cubicBezTo>
                  <a:pt x="552706" y="843336"/>
                  <a:pt x="276781" y="175984"/>
                  <a:pt x="87484" y="49252"/>
                </a:cubicBezTo>
                <a:cubicBezTo>
                  <a:pt x="-101813" y="-77481"/>
                  <a:pt x="76255" y="236945"/>
                  <a:pt x="68234" y="232132"/>
                </a:cubicBezTo>
                <a:cubicBezTo>
                  <a:pt x="60213" y="227319"/>
                  <a:pt x="12087" y="55669"/>
                  <a:pt x="39358" y="20376"/>
                </a:cubicBezTo>
                <a:cubicBezTo>
                  <a:pt x="66629" y="-14917"/>
                  <a:pt x="149246" y="2729"/>
                  <a:pt x="231863" y="2037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7BF2CD4E-2527-5544-800A-7745996D3176}"/>
              </a:ext>
            </a:extLst>
          </p:cNvPr>
          <p:cNvSpPr txBox="1"/>
          <p:nvPr/>
        </p:nvSpPr>
        <p:spPr>
          <a:xfrm>
            <a:off x="7285797" y="3072986"/>
            <a:ext cx="771365" cy="369332"/>
          </a:xfrm>
          <a:prstGeom prst="rect">
            <a:avLst/>
          </a:prstGeom>
          <a:noFill/>
        </p:spPr>
        <p:txBody>
          <a:bodyPr wrap="none" rtlCol="0">
            <a:spAutoFit/>
          </a:bodyPr>
          <a:lstStyle/>
          <a:p>
            <a:r>
              <a:rPr lang="en-AU" dirty="0">
                <a:latin typeface="AhnbergHand" pitchFamily="2" charset="0"/>
              </a:rPr>
              <a:t>10ms</a:t>
            </a:r>
          </a:p>
        </p:txBody>
      </p:sp>
      <p:sp>
        <p:nvSpPr>
          <p:cNvPr id="21" name="Freeform 20">
            <a:extLst>
              <a:ext uri="{FF2B5EF4-FFF2-40B4-BE49-F238E27FC236}">
                <a16:creationId xmlns:a16="http://schemas.microsoft.com/office/drawing/2014/main" id="{68BF31CF-74E8-CB43-95A2-0C4678FDC6E7}"/>
              </a:ext>
            </a:extLst>
          </p:cNvPr>
          <p:cNvSpPr/>
          <p:nvPr/>
        </p:nvSpPr>
        <p:spPr>
          <a:xfrm>
            <a:off x="7228573" y="2666198"/>
            <a:ext cx="135451" cy="1094977"/>
          </a:xfrm>
          <a:custGeom>
            <a:avLst/>
            <a:gdLst>
              <a:gd name="connsiteX0" fmla="*/ 0 w 135451"/>
              <a:gd name="connsiteY0" fmla="*/ 0 h 1094977"/>
              <a:gd name="connsiteX1" fmla="*/ 96252 w 135451"/>
              <a:gd name="connsiteY1" fmla="*/ 1049154 h 1094977"/>
              <a:gd name="connsiteX2" fmla="*/ 134753 w 135451"/>
              <a:gd name="connsiteY2" fmla="*/ 924025 h 1094977"/>
              <a:gd name="connsiteX3" fmla="*/ 67376 w 135451"/>
              <a:gd name="connsiteY3" fmla="*/ 1078029 h 1094977"/>
              <a:gd name="connsiteX4" fmla="*/ 38501 w 135451"/>
              <a:gd name="connsiteY4" fmla="*/ 991402 h 1094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451" h="1094977">
                <a:moveTo>
                  <a:pt x="0" y="0"/>
                </a:moveTo>
                <a:cubicBezTo>
                  <a:pt x="36896" y="447575"/>
                  <a:pt x="73793" y="895150"/>
                  <a:pt x="96252" y="1049154"/>
                </a:cubicBezTo>
                <a:cubicBezTo>
                  <a:pt x="118711" y="1203158"/>
                  <a:pt x="139566" y="919213"/>
                  <a:pt x="134753" y="924025"/>
                </a:cubicBezTo>
                <a:cubicBezTo>
                  <a:pt x="129940" y="928837"/>
                  <a:pt x="83418" y="1066800"/>
                  <a:pt x="67376" y="1078029"/>
                </a:cubicBezTo>
                <a:cubicBezTo>
                  <a:pt x="51334" y="1089258"/>
                  <a:pt x="44917" y="1040330"/>
                  <a:pt x="38501" y="99140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
        <p:nvSpPr>
          <p:cNvPr id="4" name="Freeform 3">
            <a:extLst>
              <a:ext uri="{FF2B5EF4-FFF2-40B4-BE49-F238E27FC236}">
                <a16:creationId xmlns:a16="http://schemas.microsoft.com/office/drawing/2014/main" id="{EB604D3A-34A2-5244-AFD8-7D5CFE4E2776}"/>
              </a:ext>
            </a:extLst>
          </p:cNvPr>
          <p:cNvSpPr/>
          <p:nvPr/>
        </p:nvSpPr>
        <p:spPr>
          <a:xfrm>
            <a:off x="2512194" y="2579571"/>
            <a:ext cx="317633" cy="683393"/>
          </a:xfrm>
          <a:custGeom>
            <a:avLst/>
            <a:gdLst>
              <a:gd name="connsiteX0" fmla="*/ 0 w 317633"/>
              <a:gd name="connsiteY0" fmla="*/ 0 h 683393"/>
              <a:gd name="connsiteX1" fmla="*/ 231006 w 317633"/>
              <a:gd name="connsiteY1" fmla="*/ 433136 h 683393"/>
              <a:gd name="connsiteX2" fmla="*/ 317633 w 317633"/>
              <a:gd name="connsiteY2" fmla="*/ 683393 h 683393"/>
            </a:gdLst>
            <a:ahLst/>
            <a:cxnLst>
              <a:cxn ang="0">
                <a:pos x="connsiteX0" y="connsiteY0"/>
              </a:cxn>
              <a:cxn ang="0">
                <a:pos x="connsiteX1" y="connsiteY1"/>
              </a:cxn>
              <a:cxn ang="0">
                <a:pos x="connsiteX2" y="connsiteY2"/>
              </a:cxn>
            </a:cxnLst>
            <a:rect l="l" t="t" r="r" b="b"/>
            <a:pathLst>
              <a:path w="317633" h="683393">
                <a:moveTo>
                  <a:pt x="0" y="0"/>
                </a:moveTo>
                <a:cubicBezTo>
                  <a:pt x="89033" y="159618"/>
                  <a:pt x="178067" y="319237"/>
                  <a:pt x="231006" y="433136"/>
                </a:cubicBezTo>
                <a:cubicBezTo>
                  <a:pt x="283945" y="547035"/>
                  <a:pt x="300789" y="615214"/>
                  <a:pt x="317633" y="683393"/>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Freeform 17">
            <a:extLst>
              <a:ext uri="{FF2B5EF4-FFF2-40B4-BE49-F238E27FC236}">
                <a16:creationId xmlns:a16="http://schemas.microsoft.com/office/drawing/2014/main" id="{372134EB-201F-1C46-8BA4-D03CA252E194}"/>
              </a:ext>
            </a:extLst>
          </p:cNvPr>
          <p:cNvSpPr/>
          <p:nvPr/>
        </p:nvSpPr>
        <p:spPr>
          <a:xfrm>
            <a:off x="2444817" y="2685448"/>
            <a:ext cx="413886" cy="433137"/>
          </a:xfrm>
          <a:custGeom>
            <a:avLst/>
            <a:gdLst>
              <a:gd name="connsiteX0" fmla="*/ 0 w 413886"/>
              <a:gd name="connsiteY0" fmla="*/ 433137 h 433137"/>
              <a:gd name="connsiteX1" fmla="*/ 269507 w 413886"/>
              <a:gd name="connsiteY1" fmla="*/ 163630 h 433137"/>
              <a:gd name="connsiteX2" fmla="*/ 413886 w 413886"/>
              <a:gd name="connsiteY2" fmla="*/ 0 h 433137"/>
            </a:gdLst>
            <a:ahLst/>
            <a:cxnLst>
              <a:cxn ang="0">
                <a:pos x="connsiteX0" y="connsiteY0"/>
              </a:cxn>
              <a:cxn ang="0">
                <a:pos x="connsiteX1" y="connsiteY1"/>
              </a:cxn>
              <a:cxn ang="0">
                <a:pos x="connsiteX2" y="connsiteY2"/>
              </a:cxn>
            </a:cxnLst>
            <a:rect l="l" t="t" r="r" b="b"/>
            <a:pathLst>
              <a:path w="413886" h="433137">
                <a:moveTo>
                  <a:pt x="0" y="433137"/>
                </a:moveTo>
                <a:cubicBezTo>
                  <a:pt x="100263" y="334478"/>
                  <a:pt x="200526" y="235819"/>
                  <a:pt x="269507" y="163630"/>
                </a:cubicBezTo>
                <a:cubicBezTo>
                  <a:pt x="338488" y="91440"/>
                  <a:pt x="376187" y="45720"/>
                  <a:pt x="413886" y="0"/>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TextBox 25">
            <a:extLst>
              <a:ext uri="{FF2B5EF4-FFF2-40B4-BE49-F238E27FC236}">
                <a16:creationId xmlns:a16="http://schemas.microsoft.com/office/drawing/2014/main" id="{BE14919D-B9A3-7F4B-AC07-5F0AA96F2C22}"/>
              </a:ext>
            </a:extLst>
          </p:cNvPr>
          <p:cNvSpPr txBox="1"/>
          <p:nvPr/>
        </p:nvSpPr>
        <p:spPr>
          <a:xfrm>
            <a:off x="3223885" y="5184404"/>
            <a:ext cx="3360215" cy="369332"/>
          </a:xfrm>
          <a:prstGeom prst="rect">
            <a:avLst/>
          </a:prstGeom>
          <a:noFill/>
        </p:spPr>
        <p:txBody>
          <a:bodyPr wrap="none" rtlCol="0">
            <a:spAutoFit/>
          </a:bodyPr>
          <a:lstStyle/>
          <a:p>
            <a:r>
              <a:rPr lang="en-AU" dirty="0">
                <a:latin typeface="AhnbergHand" pitchFamily="2" charset="0"/>
              </a:rPr>
              <a:t>TCP Query and Response</a:t>
            </a:r>
          </a:p>
        </p:txBody>
      </p:sp>
      <p:sp>
        <p:nvSpPr>
          <p:cNvPr id="22" name="Freeform 21">
            <a:extLst>
              <a:ext uri="{FF2B5EF4-FFF2-40B4-BE49-F238E27FC236}">
                <a16:creationId xmlns:a16="http://schemas.microsoft.com/office/drawing/2014/main" id="{2A84471B-904F-2C45-825E-FF7B53F880D0}"/>
              </a:ext>
            </a:extLst>
          </p:cNvPr>
          <p:cNvSpPr/>
          <p:nvPr/>
        </p:nvSpPr>
        <p:spPr>
          <a:xfrm>
            <a:off x="1902790" y="3520055"/>
            <a:ext cx="5787795" cy="1436471"/>
          </a:xfrm>
          <a:custGeom>
            <a:avLst/>
            <a:gdLst>
              <a:gd name="connsiteX0" fmla="*/ 5787795 w 5787795"/>
              <a:gd name="connsiteY0" fmla="*/ 907566 h 1436471"/>
              <a:gd name="connsiteX1" fmla="*/ 5402785 w 5787795"/>
              <a:gd name="connsiteY1" fmla="*/ 1167448 h 1436471"/>
              <a:gd name="connsiteX2" fmla="*/ 4295879 w 5787795"/>
              <a:gd name="connsiteY2" fmla="*/ 1408080 h 1436471"/>
              <a:gd name="connsiteX3" fmla="*/ 2014692 w 5787795"/>
              <a:gd name="connsiteY3" fmla="*/ 1388829 h 1436471"/>
              <a:gd name="connsiteX4" fmla="*/ 436149 w 5787795"/>
              <a:gd name="connsiteY4" fmla="*/ 1023069 h 1436471"/>
              <a:gd name="connsiteX5" fmla="*/ 89639 w 5787795"/>
              <a:gd name="connsiteY5" fmla="*/ 41292 h 1436471"/>
              <a:gd name="connsiteX6" fmla="*/ 12637 w 5787795"/>
              <a:gd name="connsiteY6" fmla="*/ 301174 h 1436471"/>
              <a:gd name="connsiteX7" fmla="*/ 31888 w 5787795"/>
              <a:gd name="connsiteY7" fmla="*/ 12417 h 1436471"/>
              <a:gd name="connsiteX8" fmla="*/ 311021 w 5787795"/>
              <a:gd name="connsiteY8" fmla="*/ 79793 h 1436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87795" h="1436471">
                <a:moveTo>
                  <a:pt x="5787795" y="907566"/>
                </a:moveTo>
                <a:cubicBezTo>
                  <a:pt x="5719616" y="995797"/>
                  <a:pt x="5651438" y="1084029"/>
                  <a:pt x="5402785" y="1167448"/>
                </a:cubicBezTo>
                <a:cubicBezTo>
                  <a:pt x="5154132" y="1250867"/>
                  <a:pt x="4860561" y="1371183"/>
                  <a:pt x="4295879" y="1408080"/>
                </a:cubicBezTo>
                <a:cubicBezTo>
                  <a:pt x="3731197" y="1444977"/>
                  <a:pt x="2657980" y="1452997"/>
                  <a:pt x="2014692" y="1388829"/>
                </a:cubicBezTo>
                <a:cubicBezTo>
                  <a:pt x="1371404" y="1324661"/>
                  <a:pt x="756991" y="1247659"/>
                  <a:pt x="436149" y="1023069"/>
                </a:cubicBezTo>
                <a:cubicBezTo>
                  <a:pt x="115307" y="798479"/>
                  <a:pt x="160224" y="161608"/>
                  <a:pt x="89639" y="41292"/>
                </a:cubicBezTo>
                <a:cubicBezTo>
                  <a:pt x="19054" y="-79024"/>
                  <a:pt x="22262" y="305986"/>
                  <a:pt x="12637" y="301174"/>
                </a:cubicBezTo>
                <a:cubicBezTo>
                  <a:pt x="3012" y="296361"/>
                  <a:pt x="-17843" y="49314"/>
                  <a:pt x="31888" y="12417"/>
                </a:cubicBezTo>
                <a:cubicBezTo>
                  <a:pt x="81619" y="-24480"/>
                  <a:pt x="196320" y="27656"/>
                  <a:pt x="311021" y="79793"/>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Freeform 26">
            <a:extLst>
              <a:ext uri="{FF2B5EF4-FFF2-40B4-BE49-F238E27FC236}">
                <a16:creationId xmlns:a16="http://schemas.microsoft.com/office/drawing/2014/main" id="{96808CCF-9CC4-0941-B60F-B13F24C970D6}"/>
              </a:ext>
            </a:extLst>
          </p:cNvPr>
          <p:cNvSpPr/>
          <p:nvPr/>
        </p:nvSpPr>
        <p:spPr>
          <a:xfrm>
            <a:off x="7632826" y="4013611"/>
            <a:ext cx="365768" cy="423635"/>
          </a:xfrm>
          <a:custGeom>
            <a:avLst/>
            <a:gdLst>
              <a:gd name="connsiteX0" fmla="*/ 67385 w 365768"/>
              <a:gd name="connsiteY0" fmla="*/ 423635 h 423635"/>
              <a:gd name="connsiteX1" fmla="*/ 231014 w 365768"/>
              <a:gd name="connsiteY1" fmla="*/ 19374 h 423635"/>
              <a:gd name="connsiteX2" fmla="*/ 8 w 365768"/>
              <a:gd name="connsiteY2" fmla="*/ 134877 h 423635"/>
              <a:gd name="connsiteX3" fmla="*/ 240639 w 365768"/>
              <a:gd name="connsiteY3" fmla="*/ 124 h 423635"/>
              <a:gd name="connsiteX4" fmla="*/ 365768 w 365768"/>
              <a:gd name="connsiteY4" fmla="*/ 115627 h 4236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768" h="423635">
                <a:moveTo>
                  <a:pt x="67385" y="423635"/>
                </a:moveTo>
                <a:cubicBezTo>
                  <a:pt x="154814" y="245567"/>
                  <a:pt x="242244" y="67500"/>
                  <a:pt x="231014" y="19374"/>
                </a:cubicBezTo>
                <a:cubicBezTo>
                  <a:pt x="219785" y="-28752"/>
                  <a:pt x="-1596" y="138085"/>
                  <a:pt x="8" y="134877"/>
                </a:cubicBezTo>
                <a:cubicBezTo>
                  <a:pt x="1612" y="131669"/>
                  <a:pt x="179679" y="3332"/>
                  <a:pt x="240639" y="124"/>
                </a:cubicBezTo>
                <a:cubicBezTo>
                  <a:pt x="301599" y="-3084"/>
                  <a:pt x="333683" y="56271"/>
                  <a:pt x="365768" y="115627"/>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835368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0098D-8CD4-C943-8C4E-64F7F8CF1DD4}"/>
              </a:ext>
            </a:extLst>
          </p:cNvPr>
          <p:cNvSpPr>
            <a:spLocks noGrp="1"/>
          </p:cNvSpPr>
          <p:nvPr>
            <p:ph type="title"/>
          </p:nvPr>
        </p:nvSpPr>
        <p:spPr/>
        <p:txBody>
          <a:bodyPr/>
          <a:lstStyle/>
          <a:p>
            <a:r>
              <a:rPr lang="en-AU" dirty="0"/>
              <a:t>The Intention of ATR</a:t>
            </a:r>
          </a:p>
        </p:txBody>
      </p:sp>
      <p:sp>
        <p:nvSpPr>
          <p:cNvPr id="3" name="Content Placeholder 2">
            <a:extLst>
              <a:ext uri="{FF2B5EF4-FFF2-40B4-BE49-F238E27FC236}">
                <a16:creationId xmlns:a16="http://schemas.microsoft.com/office/drawing/2014/main" id="{BCF8DF14-E4BE-D94D-9D7A-E5B82F458F19}"/>
              </a:ext>
            </a:extLst>
          </p:cNvPr>
          <p:cNvSpPr>
            <a:spLocks noGrp="1"/>
          </p:cNvSpPr>
          <p:nvPr>
            <p:ph idx="1"/>
          </p:nvPr>
        </p:nvSpPr>
        <p:spPr/>
        <p:txBody>
          <a:bodyPr>
            <a:normAutofit/>
          </a:bodyPr>
          <a:lstStyle/>
          <a:p>
            <a:r>
              <a:rPr lang="en-AU" dirty="0"/>
              <a:t>When a UDP DNS response is fragmented by the server, then the server will also send a delayed truncated UDP DNS response</a:t>
            </a:r>
          </a:p>
          <a:p>
            <a:pPr marL="457200" lvl="1" indent="0">
              <a:buNone/>
            </a:pPr>
            <a:r>
              <a:rPr lang="en-AU" dirty="0"/>
              <a:t>The delay is proposed to be 10ms</a:t>
            </a:r>
          </a:p>
          <a:p>
            <a:r>
              <a:rPr lang="en-AU" dirty="0"/>
              <a:t>If the DNS client receives and reassembles the fragmented UDP response the ensuing truncated response will be ignored</a:t>
            </a:r>
          </a:p>
          <a:p>
            <a:r>
              <a:rPr lang="en-AU" dirty="0"/>
              <a:t>If the fragmented response is lost due to fragmentation loss, then the client will receive the short truncated response</a:t>
            </a:r>
          </a:p>
          <a:p>
            <a:r>
              <a:rPr lang="en-AU" dirty="0"/>
              <a:t>The truncation setting is intended to trigger the client to re-query using TCP </a:t>
            </a:r>
          </a:p>
        </p:txBody>
      </p:sp>
    </p:spTree>
    <p:extLst>
      <p:ext uri="{BB962C8B-B14F-4D97-AF65-F5344CB8AC3E}">
        <p14:creationId xmlns:p14="http://schemas.microsoft.com/office/powerpoint/2010/main" val="4005585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088EC-48AE-BB4D-8E58-7C28A468234E}"/>
              </a:ext>
            </a:extLst>
          </p:cNvPr>
          <p:cNvSpPr>
            <a:spLocks noGrp="1"/>
          </p:cNvSpPr>
          <p:nvPr>
            <p:ph type="title"/>
          </p:nvPr>
        </p:nvSpPr>
        <p:spPr/>
        <p:txBody>
          <a:bodyPr/>
          <a:lstStyle/>
          <a:p>
            <a:r>
              <a:rPr lang="en-AU" dirty="0"/>
              <a:t>The Intention of ATR</a:t>
            </a:r>
          </a:p>
        </p:txBody>
      </p:sp>
      <p:sp>
        <p:nvSpPr>
          <p:cNvPr id="3" name="Content Placeholder 2">
            <a:extLst>
              <a:ext uri="{FF2B5EF4-FFF2-40B4-BE49-F238E27FC236}">
                <a16:creationId xmlns:a16="http://schemas.microsoft.com/office/drawing/2014/main" id="{8B5545BD-2BD5-A146-820B-07AF5DCB4FE1}"/>
              </a:ext>
            </a:extLst>
          </p:cNvPr>
          <p:cNvSpPr>
            <a:spLocks noGrp="1"/>
          </p:cNvSpPr>
          <p:nvPr>
            <p:ph idx="1"/>
          </p:nvPr>
        </p:nvSpPr>
        <p:spPr/>
        <p:txBody>
          <a:bodyPr/>
          <a:lstStyle/>
          <a:p>
            <a:pPr marL="0" indent="0">
              <a:buNone/>
            </a:pPr>
            <a:r>
              <a:rPr lang="en-AU" dirty="0"/>
              <a:t>Today:</a:t>
            </a:r>
          </a:p>
          <a:p>
            <a:r>
              <a:rPr lang="en-AU" dirty="0"/>
              <a:t>If the client cannot receive large truncated responses then it will need to timeout from the original query, </a:t>
            </a:r>
          </a:p>
          <a:p>
            <a:r>
              <a:rPr lang="en-AU" dirty="0"/>
              <a:t>Then re-query using more resolvers,</a:t>
            </a:r>
          </a:p>
          <a:p>
            <a:r>
              <a:rPr lang="en-AU" dirty="0"/>
              <a:t>Timeout on these queries</a:t>
            </a:r>
          </a:p>
          <a:p>
            <a:r>
              <a:rPr lang="en-AU" dirty="0"/>
              <a:t>Then re-query using a 512 octet EDNS(0) UDP </a:t>
            </a:r>
            <a:r>
              <a:rPr lang="en-AU" dirty="0" err="1"/>
              <a:t>buffersize</a:t>
            </a:r>
            <a:endParaRPr lang="en-AU" dirty="0"/>
          </a:p>
          <a:p>
            <a:r>
              <a:rPr lang="en-AU" dirty="0"/>
              <a:t>Then get a truncated response</a:t>
            </a:r>
          </a:p>
          <a:p>
            <a:r>
              <a:rPr lang="en-AU" dirty="0"/>
              <a:t>Then re-query using TCP </a:t>
            </a:r>
          </a:p>
        </p:txBody>
      </p:sp>
    </p:spTree>
    <p:extLst>
      <p:ext uri="{BB962C8B-B14F-4D97-AF65-F5344CB8AC3E}">
        <p14:creationId xmlns:p14="http://schemas.microsoft.com/office/powerpoint/2010/main" val="408596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088EC-48AE-BB4D-8E58-7C28A468234E}"/>
              </a:ext>
            </a:extLst>
          </p:cNvPr>
          <p:cNvSpPr>
            <a:spLocks noGrp="1"/>
          </p:cNvSpPr>
          <p:nvPr>
            <p:ph type="title"/>
          </p:nvPr>
        </p:nvSpPr>
        <p:spPr/>
        <p:txBody>
          <a:bodyPr/>
          <a:lstStyle/>
          <a:p>
            <a:r>
              <a:rPr lang="en-AU" dirty="0"/>
              <a:t>The Intention of ATR</a:t>
            </a:r>
          </a:p>
        </p:txBody>
      </p:sp>
      <p:sp>
        <p:nvSpPr>
          <p:cNvPr id="3" name="Content Placeholder 2">
            <a:extLst>
              <a:ext uri="{FF2B5EF4-FFF2-40B4-BE49-F238E27FC236}">
                <a16:creationId xmlns:a16="http://schemas.microsoft.com/office/drawing/2014/main" id="{8B5545BD-2BD5-A146-820B-07AF5DCB4FE1}"/>
              </a:ext>
            </a:extLst>
          </p:cNvPr>
          <p:cNvSpPr>
            <a:spLocks noGrp="1"/>
          </p:cNvSpPr>
          <p:nvPr>
            <p:ph idx="1"/>
          </p:nvPr>
        </p:nvSpPr>
        <p:spPr/>
        <p:txBody>
          <a:bodyPr/>
          <a:lstStyle/>
          <a:p>
            <a:pPr marL="0" indent="0">
              <a:buNone/>
            </a:pPr>
            <a:r>
              <a:rPr lang="en-AU" dirty="0"/>
              <a:t>ATR</a:t>
            </a:r>
          </a:p>
          <a:p>
            <a:r>
              <a:rPr lang="en-AU" dirty="0"/>
              <a:t>If the client cannot receive large truncated responses then it will need to timeout from the original query, </a:t>
            </a:r>
          </a:p>
          <a:p>
            <a:r>
              <a:rPr lang="en-AU" dirty="0"/>
              <a:t>Then re-query using more resolvers,</a:t>
            </a:r>
          </a:p>
          <a:p>
            <a:r>
              <a:rPr lang="en-AU" dirty="0"/>
              <a:t>Timeout on these queries</a:t>
            </a:r>
          </a:p>
          <a:p>
            <a:r>
              <a:rPr lang="en-AU" dirty="0"/>
              <a:t>Then </a:t>
            </a:r>
            <a:r>
              <a:rPr lang="en-AU" dirty="0" err="1"/>
              <a:t>requery</a:t>
            </a:r>
            <a:r>
              <a:rPr lang="en-AU" dirty="0"/>
              <a:t> using a 512 octet EDNS(0) UDP </a:t>
            </a:r>
            <a:r>
              <a:rPr lang="en-AU" dirty="0" err="1"/>
              <a:t>buffersize</a:t>
            </a:r>
            <a:endParaRPr lang="en-AU" dirty="0"/>
          </a:p>
          <a:p>
            <a:r>
              <a:rPr lang="en-AU" dirty="0"/>
              <a:t>Then get a truncated response</a:t>
            </a:r>
          </a:p>
          <a:p>
            <a:r>
              <a:rPr lang="en-AU" dirty="0"/>
              <a:t>Then </a:t>
            </a:r>
            <a:r>
              <a:rPr lang="en-AU" dirty="0" err="1"/>
              <a:t>requery</a:t>
            </a:r>
            <a:r>
              <a:rPr lang="en-AU" dirty="0"/>
              <a:t> using TCP </a:t>
            </a:r>
          </a:p>
        </p:txBody>
      </p:sp>
      <p:sp>
        <p:nvSpPr>
          <p:cNvPr id="4" name="Freeform 3">
            <a:extLst>
              <a:ext uri="{FF2B5EF4-FFF2-40B4-BE49-F238E27FC236}">
                <a16:creationId xmlns:a16="http://schemas.microsoft.com/office/drawing/2014/main" id="{03F7EE30-0C6A-0F48-8415-9D97A6E1B943}"/>
              </a:ext>
            </a:extLst>
          </p:cNvPr>
          <p:cNvSpPr/>
          <p:nvPr/>
        </p:nvSpPr>
        <p:spPr>
          <a:xfrm>
            <a:off x="10576560" y="2621280"/>
            <a:ext cx="660403" cy="30480"/>
          </a:xfrm>
          <a:custGeom>
            <a:avLst/>
            <a:gdLst>
              <a:gd name="connsiteX0" fmla="*/ 0 w 660403"/>
              <a:gd name="connsiteY0" fmla="*/ 0 h 30480"/>
              <a:gd name="connsiteX1" fmla="*/ 660400 w 660403"/>
              <a:gd name="connsiteY1" fmla="*/ 30480 h 30480"/>
              <a:gd name="connsiteX2" fmla="*/ 0 w 660403"/>
              <a:gd name="connsiteY2" fmla="*/ 0 h 30480"/>
            </a:gdLst>
            <a:ahLst/>
            <a:cxnLst>
              <a:cxn ang="0">
                <a:pos x="connsiteX0" y="connsiteY0"/>
              </a:cxn>
              <a:cxn ang="0">
                <a:pos x="connsiteX1" y="connsiteY1"/>
              </a:cxn>
              <a:cxn ang="0">
                <a:pos x="connsiteX2" y="connsiteY2"/>
              </a:cxn>
            </a:cxnLst>
            <a:rect l="l" t="t" r="r" b="b"/>
            <a:pathLst>
              <a:path w="660403" h="30480">
                <a:moveTo>
                  <a:pt x="0" y="0"/>
                </a:moveTo>
                <a:lnTo>
                  <a:pt x="660400" y="30480"/>
                </a:lnTo>
                <a:cubicBezTo>
                  <a:pt x="662093" y="25400"/>
                  <a:pt x="0" y="0"/>
                  <a:pt x="0" y="0"/>
                </a:cubicBezTo>
                <a:close/>
              </a:path>
            </a:pathLst>
          </a:custGeom>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42B07B9B-3706-F249-A3BF-C48321C06D94}"/>
              </a:ext>
            </a:extLst>
          </p:cNvPr>
          <p:cNvSpPr/>
          <p:nvPr/>
        </p:nvSpPr>
        <p:spPr>
          <a:xfrm>
            <a:off x="1249680" y="2895469"/>
            <a:ext cx="4805550" cy="142685"/>
          </a:xfrm>
          <a:custGeom>
            <a:avLst/>
            <a:gdLst>
              <a:gd name="connsiteX0" fmla="*/ 0 w 4805550"/>
              <a:gd name="connsiteY0" fmla="*/ 111891 h 142685"/>
              <a:gd name="connsiteX1" fmla="*/ 1036320 w 4805550"/>
              <a:gd name="connsiteY1" fmla="*/ 30611 h 142685"/>
              <a:gd name="connsiteX2" fmla="*/ 1778000 w 4805550"/>
              <a:gd name="connsiteY2" fmla="*/ 122051 h 142685"/>
              <a:gd name="connsiteX3" fmla="*/ 2753360 w 4805550"/>
              <a:gd name="connsiteY3" fmla="*/ 40771 h 142685"/>
              <a:gd name="connsiteX4" fmla="*/ 3738880 w 4805550"/>
              <a:gd name="connsiteY4" fmla="*/ 142371 h 142685"/>
              <a:gd name="connsiteX5" fmla="*/ 4653280 w 4805550"/>
              <a:gd name="connsiteY5" fmla="*/ 131 h 142685"/>
              <a:gd name="connsiteX6" fmla="*/ 4795520 w 4805550"/>
              <a:gd name="connsiteY6" fmla="*/ 122051 h 142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5550" h="142685">
                <a:moveTo>
                  <a:pt x="0" y="111891"/>
                </a:moveTo>
                <a:cubicBezTo>
                  <a:pt x="369993" y="70404"/>
                  <a:pt x="739987" y="28918"/>
                  <a:pt x="1036320" y="30611"/>
                </a:cubicBezTo>
                <a:cubicBezTo>
                  <a:pt x="1332653" y="32304"/>
                  <a:pt x="1491827" y="120358"/>
                  <a:pt x="1778000" y="122051"/>
                </a:cubicBezTo>
                <a:cubicBezTo>
                  <a:pt x="2064173" y="123744"/>
                  <a:pt x="2426547" y="37384"/>
                  <a:pt x="2753360" y="40771"/>
                </a:cubicBezTo>
                <a:cubicBezTo>
                  <a:pt x="3080173" y="44158"/>
                  <a:pt x="3422227" y="149144"/>
                  <a:pt x="3738880" y="142371"/>
                </a:cubicBezTo>
                <a:cubicBezTo>
                  <a:pt x="4055533" y="135598"/>
                  <a:pt x="4477173" y="3518"/>
                  <a:pt x="4653280" y="131"/>
                </a:cubicBezTo>
                <a:cubicBezTo>
                  <a:pt x="4829387" y="-3256"/>
                  <a:pt x="4812453" y="59397"/>
                  <a:pt x="4795520" y="122051"/>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56232F3F-5E61-AD4A-A9B8-D3F04484B5BA}"/>
              </a:ext>
            </a:extLst>
          </p:cNvPr>
          <p:cNvSpPr/>
          <p:nvPr/>
        </p:nvSpPr>
        <p:spPr>
          <a:xfrm>
            <a:off x="1117600" y="3339117"/>
            <a:ext cx="5090160" cy="249169"/>
          </a:xfrm>
          <a:custGeom>
            <a:avLst/>
            <a:gdLst>
              <a:gd name="connsiteX0" fmla="*/ 0 w 5090160"/>
              <a:gd name="connsiteY0" fmla="*/ 125443 h 249169"/>
              <a:gd name="connsiteX1" fmla="*/ 1371600 w 5090160"/>
              <a:gd name="connsiteY1" fmla="*/ 3523 h 249169"/>
              <a:gd name="connsiteX2" fmla="*/ 3708400 w 5090160"/>
              <a:gd name="connsiteY2" fmla="*/ 247363 h 249169"/>
              <a:gd name="connsiteX3" fmla="*/ 5090160 w 5090160"/>
              <a:gd name="connsiteY3" fmla="*/ 94963 h 249169"/>
            </a:gdLst>
            <a:ahLst/>
            <a:cxnLst>
              <a:cxn ang="0">
                <a:pos x="connsiteX0" y="connsiteY0"/>
              </a:cxn>
              <a:cxn ang="0">
                <a:pos x="connsiteX1" y="connsiteY1"/>
              </a:cxn>
              <a:cxn ang="0">
                <a:pos x="connsiteX2" y="connsiteY2"/>
              </a:cxn>
              <a:cxn ang="0">
                <a:pos x="connsiteX3" y="connsiteY3"/>
              </a:cxn>
            </a:cxnLst>
            <a:rect l="l" t="t" r="r" b="b"/>
            <a:pathLst>
              <a:path w="5090160" h="249169">
                <a:moveTo>
                  <a:pt x="0" y="125443"/>
                </a:moveTo>
                <a:cubicBezTo>
                  <a:pt x="376766" y="54323"/>
                  <a:pt x="753533" y="-16797"/>
                  <a:pt x="1371600" y="3523"/>
                </a:cubicBezTo>
                <a:cubicBezTo>
                  <a:pt x="1989667" y="23843"/>
                  <a:pt x="3088640" y="232123"/>
                  <a:pt x="3708400" y="247363"/>
                </a:cubicBezTo>
                <a:cubicBezTo>
                  <a:pt x="4328160" y="262603"/>
                  <a:pt x="4709160" y="178783"/>
                  <a:pt x="5090160" y="94963"/>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7701FA54-38FE-2647-8334-E5490FB93178}"/>
              </a:ext>
            </a:extLst>
          </p:cNvPr>
          <p:cNvSpPr/>
          <p:nvPr/>
        </p:nvSpPr>
        <p:spPr>
          <a:xfrm>
            <a:off x="1198880" y="3982720"/>
            <a:ext cx="3657600" cy="30480"/>
          </a:xfrm>
          <a:custGeom>
            <a:avLst/>
            <a:gdLst>
              <a:gd name="connsiteX0" fmla="*/ 0 w 3657600"/>
              <a:gd name="connsiteY0" fmla="*/ 20320 h 30480"/>
              <a:gd name="connsiteX1" fmla="*/ 1158240 w 3657600"/>
              <a:gd name="connsiteY1" fmla="*/ 30480 h 30480"/>
              <a:gd name="connsiteX2" fmla="*/ 2783840 w 3657600"/>
              <a:gd name="connsiteY2" fmla="*/ 10160 h 30480"/>
              <a:gd name="connsiteX3" fmla="*/ 3657600 w 3657600"/>
              <a:gd name="connsiteY3" fmla="*/ 0 h 30480"/>
            </a:gdLst>
            <a:ahLst/>
            <a:cxnLst>
              <a:cxn ang="0">
                <a:pos x="connsiteX0" y="connsiteY0"/>
              </a:cxn>
              <a:cxn ang="0">
                <a:pos x="connsiteX1" y="connsiteY1"/>
              </a:cxn>
              <a:cxn ang="0">
                <a:pos x="connsiteX2" y="connsiteY2"/>
              </a:cxn>
              <a:cxn ang="0">
                <a:pos x="connsiteX3" y="connsiteY3"/>
              </a:cxn>
            </a:cxnLst>
            <a:rect l="l" t="t" r="r" b="b"/>
            <a:pathLst>
              <a:path w="3657600" h="30480">
                <a:moveTo>
                  <a:pt x="0" y="20320"/>
                </a:moveTo>
                <a:lnTo>
                  <a:pt x="1158240" y="30480"/>
                </a:lnTo>
                <a:lnTo>
                  <a:pt x="2783840" y="10160"/>
                </a:lnTo>
                <a:lnTo>
                  <a:pt x="3657600" y="0"/>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Freeform 7">
            <a:extLst>
              <a:ext uri="{FF2B5EF4-FFF2-40B4-BE49-F238E27FC236}">
                <a16:creationId xmlns:a16="http://schemas.microsoft.com/office/drawing/2014/main" id="{7EDBA806-BE1F-354A-BEDF-9A1B793FB41C}"/>
              </a:ext>
            </a:extLst>
          </p:cNvPr>
          <p:cNvSpPr/>
          <p:nvPr/>
        </p:nvSpPr>
        <p:spPr>
          <a:xfrm>
            <a:off x="1310640" y="4480560"/>
            <a:ext cx="7892498" cy="60960"/>
          </a:xfrm>
          <a:custGeom>
            <a:avLst/>
            <a:gdLst>
              <a:gd name="connsiteX0" fmla="*/ 0 w 7892498"/>
              <a:gd name="connsiteY0" fmla="*/ 30480 h 60960"/>
              <a:gd name="connsiteX1" fmla="*/ 1879600 w 7892498"/>
              <a:gd name="connsiteY1" fmla="*/ 20320 h 60960"/>
              <a:gd name="connsiteX2" fmla="*/ 4521200 w 7892498"/>
              <a:gd name="connsiteY2" fmla="*/ 10160 h 60960"/>
              <a:gd name="connsiteX3" fmla="*/ 7406640 w 7892498"/>
              <a:gd name="connsiteY3" fmla="*/ 0 h 60960"/>
              <a:gd name="connsiteX4" fmla="*/ 7863840 w 7892498"/>
              <a:gd name="connsiteY4" fmla="*/ 60960 h 609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92498" h="60960">
                <a:moveTo>
                  <a:pt x="0" y="30480"/>
                </a:moveTo>
                <a:lnTo>
                  <a:pt x="1879600" y="20320"/>
                </a:lnTo>
                <a:lnTo>
                  <a:pt x="4521200" y="10160"/>
                </a:lnTo>
                <a:lnTo>
                  <a:pt x="7406640" y="0"/>
                </a:lnTo>
                <a:cubicBezTo>
                  <a:pt x="7963747" y="8467"/>
                  <a:pt x="7913793" y="34713"/>
                  <a:pt x="7863840" y="6096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Freeform 8">
            <a:extLst>
              <a:ext uri="{FF2B5EF4-FFF2-40B4-BE49-F238E27FC236}">
                <a16:creationId xmlns:a16="http://schemas.microsoft.com/office/drawing/2014/main" id="{F1315DE7-80E2-1045-862D-C7D0EAB99357}"/>
              </a:ext>
            </a:extLst>
          </p:cNvPr>
          <p:cNvSpPr/>
          <p:nvPr/>
        </p:nvSpPr>
        <p:spPr>
          <a:xfrm>
            <a:off x="1219200" y="4947920"/>
            <a:ext cx="599440" cy="50800"/>
          </a:xfrm>
          <a:custGeom>
            <a:avLst/>
            <a:gdLst>
              <a:gd name="connsiteX0" fmla="*/ 0 w 599440"/>
              <a:gd name="connsiteY0" fmla="*/ 0 h 50800"/>
              <a:gd name="connsiteX1" fmla="*/ 599440 w 599440"/>
              <a:gd name="connsiteY1" fmla="*/ 50800 h 50800"/>
            </a:gdLst>
            <a:ahLst/>
            <a:cxnLst>
              <a:cxn ang="0">
                <a:pos x="connsiteX0" y="connsiteY0"/>
              </a:cxn>
              <a:cxn ang="0">
                <a:pos x="connsiteX1" y="connsiteY1"/>
              </a:cxn>
            </a:cxnLst>
            <a:rect l="l" t="t" r="r" b="b"/>
            <a:pathLst>
              <a:path w="599440" h="50800">
                <a:moveTo>
                  <a:pt x="0" y="0"/>
                </a:moveTo>
                <a:lnTo>
                  <a:pt x="599440" y="50800"/>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EAF8798C-36A9-254B-B02D-895F7E20F2B2}"/>
              </a:ext>
            </a:extLst>
          </p:cNvPr>
          <p:cNvSpPr/>
          <p:nvPr/>
        </p:nvSpPr>
        <p:spPr>
          <a:xfrm>
            <a:off x="484509" y="2611120"/>
            <a:ext cx="10359037" cy="2361240"/>
          </a:xfrm>
          <a:custGeom>
            <a:avLst/>
            <a:gdLst>
              <a:gd name="connsiteX0" fmla="*/ 10010771 w 10359037"/>
              <a:gd name="connsiteY0" fmla="*/ 0 h 2361240"/>
              <a:gd name="connsiteX1" fmla="*/ 10092051 w 10359037"/>
              <a:gd name="connsiteY1" fmla="*/ 680720 h 2361240"/>
              <a:gd name="connsiteX2" fmla="*/ 7054211 w 10359037"/>
              <a:gd name="connsiteY2" fmla="*/ 1036320 h 2361240"/>
              <a:gd name="connsiteX3" fmla="*/ 277491 w 10359037"/>
              <a:gd name="connsiteY3" fmla="*/ 1605280 h 2361240"/>
              <a:gd name="connsiteX4" fmla="*/ 1303651 w 10359037"/>
              <a:gd name="connsiteY4" fmla="*/ 2326640 h 2361240"/>
              <a:gd name="connsiteX5" fmla="*/ 1273171 w 10359037"/>
              <a:gd name="connsiteY5" fmla="*/ 2082800 h 2361240"/>
              <a:gd name="connsiteX6" fmla="*/ 1374771 w 10359037"/>
              <a:gd name="connsiteY6" fmla="*/ 2336800 h 2361240"/>
              <a:gd name="connsiteX7" fmla="*/ 1090291 w 10359037"/>
              <a:gd name="connsiteY7" fmla="*/ 2336800 h 2361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59037" h="2361240">
                <a:moveTo>
                  <a:pt x="10010771" y="0"/>
                </a:moveTo>
                <a:cubicBezTo>
                  <a:pt x="10297791" y="254000"/>
                  <a:pt x="10584811" y="508000"/>
                  <a:pt x="10092051" y="680720"/>
                </a:cubicBezTo>
                <a:cubicBezTo>
                  <a:pt x="9599291" y="853440"/>
                  <a:pt x="8689971" y="882227"/>
                  <a:pt x="7054211" y="1036320"/>
                </a:cubicBezTo>
                <a:cubicBezTo>
                  <a:pt x="5418451" y="1190413"/>
                  <a:pt x="1235918" y="1390227"/>
                  <a:pt x="277491" y="1605280"/>
                </a:cubicBezTo>
                <a:cubicBezTo>
                  <a:pt x="-680936" y="1820333"/>
                  <a:pt x="1137704" y="2247053"/>
                  <a:pt x="1303651" y="2326640"/>
                </a:cubicBezTo>
                <a:cubicBezTo>
                  <a:pt x="1469598" y="2406227"/>
                  <a:pt x="1261318" y="2081107"/>
                  <a:pt x="1273171" y="2082800"/>
                </a:cubicBezTo>
                <a:cubicBezTo>
                  <a:pt x="1285024" y="2084493"/>
                  <a:pt x="1405251" y="2294467"/>
                  <a:pt x="1374771" y="2336800"/>
                </a:cubicBezTo>
                <a:cubicBezTo>
                  <a:pt x="1344291" y="2379133"/>
                  <a:pt x="1217291" y="2357966"/>
                  <a:pt x="1090291" y="233680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754780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What could possibly go wrong?</a:t>
            </a:r>
          </a:p>
        </p:txBody>
      </p:sp>
      <p:sp>
        <p:nvSpPr>
          <p:cNvPr id="3" name="Content Placeholder 2">
            <a:extLst>
              <a:ext uri="{FF2B5EF4-FFF2-40B4-BE49-F238E27FC236}">
                <a16:creationId xmlns:a16="http://schemas.microsoft.com/office/drawing/2014/main" id="{2117A60A-EA58-F444-A6A4-2E56F78C1B4B}"/>
              </a:ext>
            </a:extLst>
          </p:cNvPr>
          <p:cNvSpPr>
            <a:spLocks noGrp="1"/>
          </p:cNvSpPr>
          <p:nvPr>
            <p:ph idx="1"/>
          </p:nvPr>
        </p:nvSpPr>
        <p:spPr/>
        <p:txBody>
          <a:bodyPr>
            <a:normAutofit/>
          </a:bodyPr>
          <a:lstStyle/>
          <a:p>
            <a:r>
              <a:rPr lang="en-AU" dirty="0"/>
              <a:t>Network level packet re-ordering may cause the shorter truncated response packet to overtake the fragmented response, causing an inflated TCP load, and the potential for TCP loss to be triggered</a:t>
            </a:r>
          </a:p>
          <a:p>
            <a:r>
              <a:rPr lang="en-AU" dirty="0"/>
              <a:t>Not every client DNS system supports using TCP to emit queries</a:t>
            </a:r>
          </a:p>
        </p:txBody>
      </p:sp>
    </p:spTree>
    <p:extLst>
      <p:ext uri="{BB962C8B-B14F-4D97-AF65-F5344CB8AC3E}">
        <p14:creationId xmlns:p14="http://schemas.microsoft.com/office/powerpoint/2010/main" val="4113681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2868FCE6-FF20-7E48-8AB5-6CD16404941D}"/>
              </a:ext>
            </a:extLst>
          </p:cNvPr>
          <p:cNvSpPr/>
          <p:nvPr/>
        </p:nvSpPr>
        <p:spPr>
          <a:xfrm>
            <a:off x="4743359" y="3019131"/>
            <a:ext cx="3065302" cy="1352386"/>
          </a:xfrm>
          <a:custGeom>
            <a:avLst/>
            <a:gdLst>
              <a:gd name="connsiteX0" fmla="*/ 1911441 w 3065302"/>
              <a:gd name="connsiteY0" fmla="*/ 130469 h 1352386"/>
              <a:gd name="connsiteX1" fmla="*/ 448401 w 3065302"/>
              <a:gd name="connsiteY1" fmla="*/ 28869 h 1352386"/>
              <a:gd name="connsiteX2" fmla="*/ 1361 w 3065302"/>
              <a:gd name="connsiteY2" fmla="*/ 587669 h 1352386"/>
              <a:gd name="connsiteX3" fmla="*/ 387441 w 3065302"/>
              <a:gd name="connsiteY3" fmla="*/ 1044869 h 1352386"/>
              <a:gd name="connsiteX4" fmla="*/ 2145121 w 3065302"/>
              <a:gd name="connsiteY4" fmla="*/ 1349669 h 1352386"/>
              <a:gd name="connsiteX5" fmla="*/ 2947761 w 3065302"/>
              <a:gd name="connsiteY5" fmla="*/ 872149 h 1352386"/>
              <a:gd name="connsiteX6" fmla="*/ 2957921 w 3065302"/>
              <a:gd name="connsiteY6" fmla="*/ 160949 h 1352386"/>
              <a:gd name="connsiteX7" fmla="*/ 1972401 w 3065302"/>
              <a:gd name="connsiteY7" fmla="*/ 130469 h 1352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65302" h="1352386">
                <a:moveTo>
                  <a:pt x="1911441" y="130469"/>
                </a:moveTo>
                <a:cubicBezTo>
                  <a:pt x="1339094" y="41569"/>
                  <a:pt x="766748" y="-47331"/>
                  <a:pt x="448401" y="28869"/>
                </a:cubicBezTo>
                <a:cubicBezTo>
                  <a:pt x="130054" y="105069"/>
                  <a:pt x="11521" y="418336"/>
                  <a:pt x="1361" y="587669"/>
                </a:cubicBezTo>
                <a:cubicBezTo>
                  <a:pt x="-8799" y="757002"/>
                  <a:pt x="30148" y="917869"/>
                  <a:pt x="387441" y="1044869"/>
                </a:cubicBezTo>
                <a:cubicBezTo>
                  <a:pt x="744734" y="1171869"/>
                  <a:pt x="1718401" y="1378456"/>
                  <a:pt x="2145121" y="1349669"/>
                </a:cubicBezTo>
                <a:cubicBezTo>
                  <a:pt x="2571841" y="1320882"/>
                  <a:pt x="2812294" y="1070269"/>
                  <a:pt x="2947761" y="872149"/>
                </a:cubicBezTo>
                <a:cubicBezTo>
                  <a:pt x="3083228" y="674029"/>
                  <a:pt x="3120481" y="284562"/>
                  <a:pt x="2957921" y="160949"/>
                </a:cubicBezTo>
                <a:cubicBezTo>
                  <a:pt x="2795361" y="37336"/>
                  <a:pt x="2383881" y="83902"/>
                  <a:pt x="1972401" y="130469"/>
                </a:cubicBezTo>
              </a:path>
            </a:pathLst>
          </a:cu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776A07E5-0316-F54A-8980-429E2CD23F3A}"/>
              </a:ext>
            </a:extLst>
          </p:cNvPr>
          <p:cNvSpPr/>
          <p:nvPr/>
        </p:nvSpPr>
        <p:spPr>
          <a:xfrm>
            <a:off x="1937955" y="3053438"/>
            <a:ext cx="3340954" cy="1261002"/>
          </a:xfrm>
          <a:custGeom>
            <a:avLst/>
            <a:gdLst>
              <a:gd name="connsiteX0" fmla="*/ 3263965 w 3340954"/>
              <a:gd name="connsiteY0" fmla="*/ 573682 h 1261002"/>
              <a:gd name="connsiteX1" fmla="*/ 2959165 w 3340954"/>
              <a:gd name="connsiteY1" fmla="*/ 65682 h 1261002"/>
              <a:gd name="connsiteX2" fmla="*/ 1171005 w 3340954"/>
              <a:gd name="connsiteY2" fmla="*/ 25042 h 1261002"/>
              <a:gd name="connsiteX3" fmla="*/ 215965 w 3340954"/>
              <a:gd name="connsiteY3" fmla="*/ 238402 h 1261002"/>
              <a:gd name="connsiteX4" fmla="*/ 165165 w 3340954"/>
              <a:gd name="connsiteY4" fmla="*/ 1213762 h 1261002"/>
              <a:gd name="connsiteX5" fmla="*/ 2085405 w 3340954"/>
              <a:gd name="connsiteY5" fmla="*/ 1091842 h 1261002"/>
              <a:gd name="connsiteX6" fmla="*/ 3233485 w 3340954"/>
              <a:gd name="connsiteY6" fmla="*/ 949602 h 1261002"/>
              <a:gd name="connsiteX7" fmla="*/ 3263965 w 3340954"/>
              <a:gd name="connsiteY7" fmla="*/ 573682 h 1261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0954" h="1261002">
                <a:moveTo>
                  <a:pt x="3263965" y="573682"/>
                </a:moveTo>
                <a:cubicBezTo>
                  <a:pt x="3218245" y="426362"/>
                  <a:pt x="3307992" y="157122"/>
                  <a:pt x="2959165" y="65682"/>
                </a:cubicBezTo>
                <a:cubicBezTo>
                  <a:pt x="2610338" y="-25758"/>
                  <a:pt x="1628205" y="-3745"/>
                  <a:pt x="1171005" y="25042"/>
                </a:cubicBezTo>
                <a:cubicBezTo>
                  <a:pt x="713805" y="53829"/>
                  <a:pt x="383605" y="40282"/>
                  <a:pt x="215965" y="238402"/>
                </a:cubicBezTo>
                <a:cubicBezTo>
                  <a:pt x="48325" y="436522"/>
                  <a:pt x="-146408" y="1071522"/>
                  <a:pt x="165165" y="1213762"/>
                </a:cubicBezTo>
                <a:cubicBezTo>
                  <a:pt x="476738" y="1356002"/>
                  <a:pt x="1574018" y="1135869"/>
                  <a:pt x="2085405" y="1091842"/>
                </a:cubicBezTo>
                <a:cubicBezTo>
                  <a:pt x="2596792" y="1047815"/>
                  <a:pt x="3040445" y="1037655"/>
                  <a:pt x="3233485" y="949602"/>
                </a:cubicBezTo>
                <a:cubicBezTo>
                  <a:pt x="3426525" y="861549"/>
                  <a:pt x="3309685" y="721002"/>
                  <a:pt x="3263965" y="573682"/>
                </a:cubicBezTo>
                <a:close/>
              </a:path>
            </a:pathLst>
          </a:cu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ATR and Resolver Behaviour</a:t>
            </a:r>
          </a:p>
        </p:txBody>
      </p:sp>
      <p:sp>
        <p:nvSpPr>
          <p:cNvPr id="4" name="TextBox 3">
            <a:extLst>
              <a:ext uri="{FF2B5EF4-FFF2-40B4-BE49-F238E27FC236}">
                <a16:creationId xmlns:a16="http://schemas.microsoft.com/office/drawing/2014/main" id="{F6702168-6F90-1F4B-869C-EF1DA2F35A78}"/>
              </a:ext>
            </a:extLst>
          </p:cNvPr>
          <p:cNvSpPr txBox="1"/>
          <p:nvPr/>
        </p:nvSpPr>
        <p:spPr>
          <a:xfrm>
            <a:off x="2204721" y="3322320"/>
            <a:ext cx="2468880" cy="646331"/>
          </a:xfrm>
          <a:prstGeom prst="rect">
            <a:avLst/>
          </a:prstGeom>
          <a:noFill/>
        </p:spPr>
        <p:txBody>
          <a:bodyPr wrap="square" rtlCol="0">
            <a:spAutoFit/>
          </a:bodyPr>
          <a:lstStyle/>
          <a:p>
            <a:pPr algn="ctr"/>
            <a:r>
              <a:rPr lang="en-AU" dirty="0">
                <a:latin typeface="AhnbergHand" pitchFamily="2" charset="0"/>
              </a:rPr>
              <a:t>Can’t Receive Fragmented UDP</a:t>
            </a:r>
          </a:p>
        </p:txBody>
      </p:sp>
      <p:sp>
        <p:nvSpPr>
          <p:cNvPr id="5" name="TextBox 4">
            <a:extLst>
              <a:ext uri="{FF2B5EF4-FFF2-40B4-BE49-F238E27FC236}">
                <a16:creationId xmlns:a16="http://schemas.microsoft.com/office/drawing/2014/main" id="{FB418AC6-B4C5-E54F-9305-4BA22AB7DA34}"/>
              </a:ext>
            </a:extLst>
          </p:cNvPr>
          <p:cNvSpPr txBox="1"/>
          <p:nvPr/>
        </p:nvSpPr>
        <p:spPr>
          <a:xfrm>
            <a:off x="5171441" y="3444240"/>
            <a:ext cx="2468880" cy="369332"/>
          </a:xfrm>
          <a:prstGeom prst="rect">
            <a:avLst/>
          </a:prstGeom>
          <a:noFill/>
        </p:spPr>
        <p:txBody>
          <a:bodyPr wrap="square" rtlCol="0">
            <a:spAutoFit/>
          </a:bodyPr>
          <a:lstStyle/>
          <a:p>
            <a:pPr algn="ctr"/>
            <a:r>
              <a:rPr lang="en-AU" dirty="0">
                <a:latin typeface="AhnbergHand" pitchFamily="2" charset="0"/>
              </a:rPr>
              <a:t>Can’t Use TCP</a:t>
            </a:r>
          </a:p>
        </p:txBody>
      </p:sp>
      <p:sp>
        <p:nvSpPr>
          <p:cNvPr id="9" name="Freeform 8">
            <a:extLst>
              <a:ext uri="{FF2B5EF4-FFF2-40B4-BE49-F238E27FC236}">
                <a16:creationId xmlns:a16="http://schemas.microsoft.com/office/drawing/2014/main" id="{505E9D63-EEF6-1140-AD00-D7CEE74982B6}"/>
              </a:ext>
            </a:extLst>
          </p:cNvPr>
          <p:cNvSpPr/>
          <p:nvPr/>
        </p:nvSpPr>
        <p:spPr>
          <a:xfrm>
            <a:off x="4712181" y="3129280"/>
            <a:ext cx="575247" cy="932478"/>
          </a:xfrm>
          <a:custGeom>
            <a:avLst/>
            <a:gdLst>
              <a:gd name="connsiteX0" fmla="*/ 205259 w 575247"/>
              <a:gd name="connsiteY0" fmla="*/ 50800 h 932478"/>
              <a:gd name="connsiteX1" fmla="*/ 2059 w 575247"/>
              <a:gd name="connsiteY1" fmla="*/ 457200 h 932478"/>
              <a:gd name="connsiteX2" fmla="*/ 317019 w 575247"/>
              <a:gd name="connsiteY2" fmla="*/ 914400 h 932478"/>
              <a:gd name="connsiteX3" fmla="*/ 571019 w 575247"/>
              <a:gd name="connsiteY3" fmla="*/ 782320 h 932478"/>
              <a:gd name="connsiteX4" fmla="*/ 459259 w 575247"/>
              <a:gd name="connsiteY4" fmla="*/ 243840 h 932478"/>
              <a:gd name="connsiteX5" fmla="*/ 245899 w 575247"/>
              <a:gd name="connsiteY5" fmla="*/ 0 h 93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5247" h="932478">
                <a:moveTo>
                  <a:pt x="205259" y="50800"/>
                </a:moveTo>
                <a:cubicBezTo>
                  <a:pt x="94345" y="182033"/>
                  <a:pt x="-16568" y="313267"/>
                  <a:pt x="2059" y="457200"/>
                </a:cubicBezTo>
                <a:cubicBezTo>
                  <a:pt x="20686" y="601133"/>
                  <a:pt x="222192" y="860213"/>
                  <a:pt x="317019" y="914400"/>
                </a:cubicBezTo>
                <a:cubicBezTo>
                  <a:pt x="411846" y="968587"/>
                  <a:pt x="547312" y="894080"/>
                  <a:pt x="571019" y="782320"/>
                </a:cubicBezTo>
                <a:cubicBezTo>
                  <a:pt x="594726" y="670560"/>
                  <a:pt x="513446" y="374227"/>
                  <a:pt x="459259" y="243840"/>
                </a:cubicBezTo>
                <a:cubicBezTo>
                  <a:pt x="405072" y="113453"/>
                  <a:pt x="325485" y="56726"/>
                  <a:pt x="245899" y="0"/>
                </a:cubicBezTo>
              </a:path>
            </a:pathLst>
          </a:cu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1B901AB6-C7CC-C84E-87DA-59C47D446A72}"/>
              </a:ext>
            </a:extLst>
          </p:cNvPr>
          <p:cNvSpPr txBox="1"/>
          <p:nvPr/>
        </p:nvSpPr>
        <p:spPr>
          <a:xfrm>
            <a:off x="2837428" y="4629400"/>
            <a:ext cx="4971233" cy="646331"/>
          </a:xfrm>
          <a:prstGeom prst="rect">
            <a:avLst/>
          </a:prstGeom>
          <a:noFill/>
        </p:spPr>
        <p:txBody>
          <a:bodyPr wrap="none" rtlCol="0">
            <a:spAutoFit/>
          </a:bodyPr>
          <a:lstStyle/>
          <a:p>
            <a:r>
              <a:rPr lang="en-AU" dirty="0">
                <a:solidFill>
                  <a:schemeClr val="accent4">
                    <a:lumMod val="50000"/>
                  </a:schemeClr>
                </a:solidFill>
                <a:latin typeface="AhnbergHand" pitchFamily="2" charset="0"/>
              </a:rPr>
              <a:t>How big are each of these pools?</a:t>
            </a:r>
          </a:p>
          <a:p>
            <a:r>
              <a:rPr lang="en-AU" dirty="0">
                <a:solidFill>
                  <a:schemeClr val="accent4">
                    <a:lumMod val="50000"/>
                  </a:schemeClr>
                </a:solidFill>
                <a:latin typeface="AhnbergHand" pitchFamily="2" charset="0"/>
              </a:rPr>
              <a:t>What proportion of users are impacted?</a:t>
            </a:r>
          </a:p>
        </p:txBody>
      </p:sp>
      <p:sp>
        <p:nvSpPr>
          <p:cNvPr id="8" name="TextBox 7">
            <a:extLst>
              <a:ext uri="{FF2B5EF4-FFF2-40B4-BE49-F238E27FC236}">
                <a16:creationId xmlns:a16="http://schemas.microsoft.com/office/drawing/2014/main" id="{83297216-F2F1-6541-8D58-E94D62CE831B}"/>
              </a:ext>
            </a:extLst>
          </p:cNvPr>
          <p:cNvSpPr txBox="1"/>
          <p:nvPr/>
        </p:nvSpPr>
        <p:spPr>
          <a:xfrm>
            <a:off x="838200" y="2638028"/>
            <a:ext cx="181972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will help</a:t>
            </a:r>
          </a:p>
        </p:txBody>
      </p:sp>
      <p:sp>
        <p:nvSpPr>
          <p:cNvPr id="11" name="Freeform 10">
            <a:extLst>
              <a:ext uri="{FF2B5EF4-FFF2-40B4-BE49-F238E27FC236}">
                <a16:creationId xmlns:a16="http://schemas.microsoft.com/office/drawing/2014/main" id="{D499A94C-9FB5-5645-9E64-2AAF26BDB7C5}"/>
              </a:ext>
            </a:extLst>
          </p:cNvPr>
          <p:cNvSpPr/>
          <p:nvPr/>
        </p:nvSpPr>
        <p:spPr>
          <a:xfrm>
            <a:off x="1051424" y="3035962"/>
            <a:ext cx="832214" cy="812800"/>
          </a:xfrm>
          <a:custGeom>
            <a:avLst/>
            <a:gdLst>
              <a:gd name="connsiteX0" fmla="*/ 313455 w 832214"/>
              <a:gd name="connsiteY0" fmla="*/ 0 h 812800"/>
              <a:gd name="connsiteX1" fmla="*/ 18815 w 832214"/>
              <a:gd name="connsiteY1" fmla="*/ 396240 h 812800"/>
              <a:gd name="connsiteX2" fmla="*/ 790975 w 832214"/>
              <a:gd name="connsiteY2" fmla="*/ 650240 h 812800"/>
              <a:gd name="connsiteX3" fmla="*/ 669055 w 832214"/>
              <a:gd name="connsiteY3" fmla="*/ 487680 h 812800"/>
              <a:gd name="connsiteX4" fmla="*/ 831615 w 832214"/>
              <a:gd name="connsiteY4" fmla="*/ 629920 h 812800"/>
              <a:gd name="connsiteX5" fmla="*/ 597935 w 832214"/>
              <a:gd name="connsiteY5" fmla="*/ 812800 h 81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2214" h="812800">
                <a:moveTo>
                  <a:pt x="313455" y="0"/>
                </a:moveTo>
                <a:cubicBezTo>
                  <a:pt x="126341" y="143933"/>
                  <a:pt x="-60772" y="287867"/>
                  <a:pt x="18815" y="396240"/>
                </a:cubicBezTo>
                <a:cubicBezTo>
                  <a:pt x="98402" y="504613"/>
                  <a:pt x="682602" y="635000"/>
                  <a:pt x="790975" y="650240"/>
                </a:cubicBezTo>
                <a:cubicBezTo>
                  <a:pt x="899348" y="665480"/>
                  <a:pt x="662282" y="491067"/>
                  <a:pt x="669055" y="487680"/>
                </a:cubicBezTo>
                <a:cubicBezTo>
                  <a:pt x="675828" y="484293"/>
                  <a:pt x="843468" y="575733"/>
                  <a:pt x="831615" y="629920"/>
                </a:cubicBezTo>
                <a:cubicBezTo>
                  <a:pt x="819762" y="684107"/>
                  <a:pt x="708848" y="748453"/>
                  <a:pt x="597935" y="81280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A1A1F98F-3A22-BD4F-A2CB-98A3061EAA11}"/>
              </a:ext>
            </a:extLst>
          </p:cNvPr>
          <p:cNvSpPr txBox="1"/>
          <p:nvPr/>
        </p:nvSpPr>
        <p:spPr>
          <a:xfrm>
            <a:off x="8282722" y="3053438"/>
            <a:ext cx="3626314" cy="646331"/>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be of use, but it</a:t>
            </a:r>
          </a:p>
          <a:p>
            <a:r>
              <a:rPr lang="en-AU" dirty="0">
                <a:solidFill>
                  <a:schemeClr val="accent4">
                    <a:lumMod val="50000"/>
                  </a:schemeClr>
                </a:solidFill>
                <a:latin typeface="AhnbergHand" pitchFamily="2" charset="0"/>
              </a:rPr>
              <a:t>shouldn’t matter</a:t>
            </a:r>
          </a:p>
        </p:txBody>
      </p:sp>
      <p:sp>
        <p:nvSpPr>
          <p:cNvPr id="14" name="Freeform 13">
            <a:extLst>
              <a:ext uri="{FF2B5EF4-FFF2-40B4-BE49-F238E27FC236}">
                <a16:creationId xmlns:a16="http://schemas.microsoft.com/office/drawing/2014/main" id="{FA7D1D8C-17DE-6540-ADA4-BBC794F48914}"/>
              </a:ext>
            </a:extLst>
          </p:cNvPr>
          <p:cNvSpPr/>
          <p:nvPr/>
        </p:nvSpPr>
        <p:spPr>
          <a:xfrm>
            <a:off x="7869674" y="3444240"/>
            <a:ext cx="1493394" cy="426720"/>
          </a:xfrm>
          <a:custGeom>
            <a:avLst/>
            <a:gdLst>
              <a:gd name="connsiteX0" fmla="*/ 1487686 w 1493394"/>
              <a:gd name="connsiteY0" fmla="*/ 0 h 426720"/>
              <a:gd name="connsiteX1" fmla="*/ 1274326 w 1493394"/>
              <a:gd name="connsiteY1" fmla="*/ 284480 h 426720"/>
              <a:gd name="connsiteX2" fmla="*/ 55126 w 1493394"/>
              <a:gd name="connsiteY2" fmla="*/ 284480 h 426720"/>
              <a:gd name="connsiteX3" fmla="*/ 278646 w 1493394"/>
              <a:gd name="connsiteY3" fmla="*/ 121920 h 426720"/>
              <a:gd name="connsiteX4" fmla="*/ 4326 w 1493394"/>
              <a:gd name="connsiteY4" fmla="*/ 284480 h 426720"/>
              <a:gd name="connsiteX5" fmla="*/ 136406 w 1493394"/>
              <a:gd name="connsiteY5" fmla="*/ 426720 h 42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3394" h="426720">
                <a:moveTo>
                  <a:pt x="1487686" y="0"/>
                </a:moveTo>
                <a:cubicBezTo>
                  <a:pt x="1500386" y="118533"/>
                  <a:pt x="1513086" y="237067"/>
                  <a:pt x="1274326" y="284480"/>
                </a:cubicBezTo>
                <a:cubicBezTo>
                  <a:pt x="1035566" y="331893"/>
                  <a:pt x="221073" y="311573"/>
                  <a:pt x="55126" y="284480"/>
                </a:cubicBezTo>
                <a:cubicBezTo>
                  <a:pt x="-110821" y="257387"/>
                  <a:pt x="287113" y="121920"/>
                  <a:pt x="278646" y="121920"/>
                </a:cubicBezTo>
                <a:cubicBezTo>
                  <a:pt x="270179" y="121920"/>
                  <a:pt x="28033" y="233680"/>
                  <a:pt x="4326" y="284480"/>
                </a:cubicBezTo>
                <a:cubicBezTo>
                  <a:pt x="-19381" y="335280"/>
                  <a:pt x="58512" y="381000"/>
                  <a:pt x="136406" y="42672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74A62168-84F3-6244-84D5-1CA5919F168A}"/>
              </a:ext>
            </a:extLst>
          </p:cNvPr>
          <p:cNvSpPr txBox="1"/>
          <p:nvPr/>
        </p:nvSpPr>
        <p:spPr>
          <a:xfrm>
            <a:off x="4157007" y="2488268"/>
            <a:ext cx="206498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help</a:t>
            </a:r>
          </a:p>
        </p:txBody>
      </p:sp>
      <p:sp>
        <p:nvSpPr>
          <p:cNvPr id="16" name="Freeform 15">
            <a:extLst>
              <a:ext uri="{FF2B5EF4-FFF2-40B4-BE49-F238E27FC236}">
                <a16:creationId xmlns:a16="http://schemas.microsoft.com/office/drawing/2014/main" id="{E12B7B5F-1189-294D-8DFD-9070EF95928E}"/>
              </a:ext>
            </a:extLst>
          </p:cNvPr>
          <p:cNvSpPr/>
          <p:nvPr/>
        </p:nvSpPr>
        <p:spPr>
          <a:xfrm>
            <a:off x="4886960" y="2824480"/>
            <a:ext cx="213391" cy="672021"/>
          </a:xfrm>
          <a:custGeom>
            <a:avLst/>
            <a:gdLst>
              <a:gd name="connsiteX0" fmla="*/ 162560 w 213391"/>
              <a:gd name="connsiteY0" fmla="*/ 0 h 672021"/>
              <a:gd name="connsiteX1" fmla="*/ 101600 w 213391"/>
              <a:gd name="connsiteY1" fmla="*/ 640080 h 672021"/>
              <a:gd name="connsiteX2" fmla="*/ 213360 w 213391"/>
              <a:gd name="connsiteY2" fmla="*/ 436880 h 672021"/>
              <a:gd name="connsiteX3" fmla="*/ 111760 w 213391"/>
              <a:gd name="connsiteY3" fmla="*/ 670560 h 672021"/>
              <a:gd name="connsiteX4" fmla="*/ 0 w 213391"/>
              <a:gd name="connsiteY4" fmla="*/ 518160 h 672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391" h="672021">
                <a:moveTo>
                  <a:pt x="162560" y="0"/>
                </a:moveTo>
                <a:cubicBezTo>
                  <a:pt x="127846" y="283633"/>
                  <a:pt x="93133" y="567267"/>
                  <a:pt x="101600" y="640080"/>
                </a:cubicBezTo>
                <a:cubicBezTo>
                  <a:pt x="110067" y="712893"/>
                  <a:pt x="211667" y="431800"/>
                  <a:pt x="213360" y="436880"/>
                </a:cubicBezTo>
                <a:cubicBezTo>
                  <a:pt x="215053" y="441960"/>
                  <a:pt x="147320" y="657013"/>
                  <a:pt x="111760" y="670560"/>
                </a:cubicBezTo>
                <a:cubicBezTo>
                  <a:pt x="76200" y="684107"/>
                  <a:pt x="38100" y="601133"/>
                  <a:pt x="0" y="51816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963304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Is ATR worth the effort?</a:t>
            </a:r>
          </a:p>
        </p:txBody>
      </p:sp>
      <p:sp>
        <p:nvSpPr>
          <p:cNvPr id="3" name="Content Placeholder 2">
            <a:extLst>
              <a:ext uri="{FF2B5EF4-FFF2-40B4-BE49-F238E27FC236}">
                <a16:creationId xmlns:a16="http://schemas.microsoft.com/office/drawing/2014/main" id="{2117A60A-EA58-F444-A6A4-2E56F78C1B4B}"/>
              </a:ext>
            </a:extLst>
          </p:cNvPr>
          <p:cNvSpPr>
            <a:spLocks noGrp="1"/>
          </p:cNvSpPr>
          <p:nvPr>
            <p:ph idx="1"/>
          </p:nvPr>
        </p:nvSpPr>
        <p:spPr/>
        <p:txBody>
          <a:bodyPr>
            <a:normAutofit/>
          </a:bodyPr>
          <a:lstStyle/>
          <a:p>
            <a:r>
              <a:rPr lang="en-AU" dirty="0"/>
              <a:t>Its unlikely that the resolution delay and resolution failure rate will be any larger using ATR than without it, and more likely that the both average resolution times and the overall DNS resolution failure rate will fall</a:t>
            </a:r>
          </a:p>
          <a:p>
            <a:r>
              <a:rPr lang="en-AU" dirty="0"/>
              <a:t>But will the gains offset the additional costs in generating this additional response?</a:t>
            </a:r>
          </a:p>
        </p:txBody>
      </p:sp>
    </p:spTree>
    <p:extLst>
      <p:ext uri="{BB962C8B-B14F-4D97-AF65-F5344CB8AC3E}">
        <p14:creationId xmlns:p14="http://schemas.microsoft.com/office/powerpoint/2010/main" val="2131905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0D88D-438D-0847-AF93-14AFE0BC060A}"/>
              </a:ext>
            </a:extLst>
          </p:cNvPr>
          <p:cNvSpPr>
            <a:spLocks noGrp="1"/>
          </p:cNvSpPr>
          <p:nvPr>
            <p:ph type="title"/>
          </p:nvPr>
        </p:nvSpPr>
        <p:spPr/>
        <p:txBody>
          <a:bodyPr/>
          <a:lstStyle/>
          <a:p>
            <a:r>
              <a:rPr lang="en-AU" dirty="0"/>
              <a:t>September 2017:</a:t>
            </a:r>
          </a:p>
        </p:txBody>
      </p:sp>
      <p:pic>
        <p:nvPicPr>
          <p:cNvPr id="5" name="Picture 4">
            <a:extLst>
              <a:ext uri="{FF2B5EF4-FFF2-40B4-BE49-F238E27FC236}">
                <a16:creationId xmlns:a16="http://schemas.microsoft.com/office/drawing/2014/main" id="{D517C127-D70D-5349-9D56-EC439C9A8421}"/>
              </a:ext>
            </a:extLst>
          </p:cNvPr>
          <p:cNvPicPr>
            <a:picLocks noChangeAspect="1"/>
          </p:cNvPicPr>
          <p:nvPr/>
        </p:nvPicPr>
        <p:blipFill>
          <a:blip r:embed="rId2"/>
          <a:stretch>
            <a:fillRect/>
          </a:stretch>
        </p:blipFill>
        <p:spPr>
          <a:xfrm>
            <a:off x="1714500" y="1533598"/>
            <a:ext cx="9144000" cy="5000405"/>
          </a:xfrm>
          <a:prstGeom prst="rect">
            <a:avLst/>
          </a:prstGeom>
        </p:spPr>
      </p:pic>
      <p:sp>
        <p:nvSpPr>
          <p:cNvPr id="3" name="Rectangle 2">
            <a:extLst>
              <a:ext uri="{FF2B5EF4-FFF2-40B4-BE49-F238E27FC236}">
                <a16:creationId xmlns:a16="http://schemas.microsoft.com/office/drawing/2014/main" id="{A87D75D1-DFCD-F541-BCE7-76C0083C0C59}"/>
              </a:ext>
            </a:extLst>
          </p:cNvPr>
          <p:cNvSpPr/>
          <p:nvPr/>
        </p:nvSpPr>
        <p:spPr>
          <a:xfrm>
            <a:off x="1714500" y="1533598"/>
            <a:ext cx="9431555" cy="50004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69807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909AD-1AD2-AE40-88C9-69D36B83BAE0}"/>
              </a:ext>
            </a:extLst>
          </p:cNvPr>
          <p:cNvSpPr>
            <a:spLocks noGrp="1"/>
          </p:cNvSpPr>
          <p:nvPr>
            <p:ph type="title"/>
          </p:nvPr>
        </p:nvSpPr>
        <p:spPr/>
        <p:txBody>
          <a:bodyPr/>
          <a:lstStyle/>
          <a:p>
            <a:r>
              <a:rPr lang="en-AU" dirty="0"/>
              <a:t>Experiment Details</a:t>
            </a:r>
          </a:p>
        </p:txBody>
      </p:sp>
      <p:sp>
        <p:nvSpPr>
          <p:cNvPr id="3" name="Content Placeholder 2">
            <a:extLst>
              <a:ext uri="{FF2B5EF4-FFF2-40B4-BE49-F238E27FC236}">
                <a16:creationId xmlns:a16="http://schemas.microsoft.com/office/drawing/2014/main" id="{4A3D5407-1A36-1843-A614-60F56E99E504}"/>
              </a:ext>
            </a:extLst>
          </p:cNvPr>
          <p:cNvSpPr>
            <a:spLocks noGrp="1"/>
          </p:cNvSpPr>
          <p:nvPr>
            <p:ph idx="1"/>
          </p:nvPr>
        </p:nvSpPr>
        <p:spPr/>
        <p:txBody>
          <a:bodyPr/>
          <a:lstStyle/>
          <a:p>
            <a:r>
              <a:rPr lang="en-AU" dirty="0"/>
              <a:t>Use 6 tests:</a:t>
            </a:r>
          </a:p>
          <a:p>
            <a:pPr lvl="1"/>
            <a:r>
              <a:rPr lang="en-AU" dirty="0"/>
              <a:t>2 tests use ATR responses – one is DNS over IPv4, the other is DNS over IPv6</a:t>
            </a:r>
          </a:p>
          <a:p>
            <a:pPr lvl="1"/>
            <a:r>
              <a:rPr lang="en-AU" dirty="0"/>
              <a:t>2 tests use only truncated responses – IPv4 and IPv6</a:t>
            </a:r>
          </a:p>
          <a:p>
            <a:pPr lvl="1"/>
            <a:r>
              <a:rPr lang="en-AU" dirty="0"/>
              <a:t>2 tests use large fragmented UDP responses  - IPv4 and IPv6</a:t>
            </a:r>
          </a:p>
          <a:p>
            <a:r>
              <a:rPr lang="en-AU" dirty="0"/>
              <a:t>Use the fetch of the web object as the measure of DNS resolution success/failure</a:t>
            </a:r>
          </a:p>
          <a:p>
            <a:r>
              <a:rPr lang="en-AU" dirty="0"/>
              <a:t>Experiment counts:</a:t>
            </a:r>
          </a:p>
          <a:p>
            <a:pPr lvl="1"/>
            <a:r>
              <a:rPr lang="en-AU" dirty="0"/>
              <a:t>48M experiments undertook the DNS over IPv4 tests</a:t>
            </a:r>
          </a:p>
          <a:p>
            <a:pPr lvl="1"/>
            <a:r>
              <a:rPr lang="en-AU" dirty="0"/>
              <a:t>23M experiments undertook the DNS over IPv6 tests (47%)</a:t>
            </a:r>
          </a:p>
        </p:txBody>
      </p:sp>
    </p:spTree>
    <p:extLst>
      <p:ext uri="{BB962C8B-B14F-4D97-AF65-F5344CB8AC3E}">
        <p14:creationId xmlns:p14="http://schemas.microsoft.com/office/powerpoint/2010/main" val="1573526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A137-D028-4843-BB32-5493E95F8B23}"/>
              </a:ext>
            </a:extLst>
          </p:cNvPr>
          <p:cNvSpPr>
            <a:spLocks noGrp="1"/>
          </p:cNvSpPr>
          <p:nvPr>
            <p:ph type="title"/>
          </p:nvPr>
        </p:nvSpPr>
        <p:spPr/>
        <p:txBody>
          <a:bodyPr/>
          <a:lstStyle/>
          <a:p>
            <a:r>
              <a:rPr lang="en-AU" dirty="0"/>
              <a:t>A. Large Fragmented UDP response</a:t>
            </a:r>
          </a:p>
        </p:txBody>
      </p:sp>
      <p:sp>
        <p:nvSpPr>
          <p:cNvPr id="3" name="Content Placeholder 2">
            <a:extLst>
              <a:ext uri="{FF2B5EF4-FFF2-40B4-BE49-F238E27FC236}">
                <a16:creationId xmlns:a16="http://schemas.microsoft.com/office/drawing/2014/main" id="{9CC957AB-221A-004E-A101-F7500ACD4CF6}"/>
              </a:ext>
            </a:extLst>
          </p:cNvPr>
          <p:cNvSpPr>
            <a:spLocks noGrp="1"/>
          </p:cNvSpPr>
          <p:nvPr>
            <p:ph idx="1"/>
          </p:nvPr>
        </p:nvSpPr>
        <p:spPr/>
        <p:txBody>
          <a:bodyPr>
            <a:normAutofit lnSpcReduction="10000"/>
          </a:bodyPr>
          <a:lstStyle/>
          <a:p>
            <a:pPr marL="0" indent="0">
              <a:buNone/>
            </a:pPr>
            <a:r>
              <a:rPr lang="en-AU" dirty="0"/>
              <a:t>DNS over UDP over IPv4 – 21% loss rate</a:t>
            </a:r>
          </a:p>
          <a:p>
            <a:pPr marL="0" indent="0">
              <a:buNone/>
            </a:pPr>
            <a:r>
              <a:rPr lang="en-AU" dirty="0"/>
              <a:t>DNS over UDP over IPv6 – 38% loss rate</a:t>
            </a:r>
          </a:p>
          <a:p>
            <a:pPr marL="0" indent="0">
              <a:buNone/>
            </a:pPr>
            <a:endParaRPr lang="en-AU" dirty="0"/>
          </a:p>
          <a:p>
            <a:pPr marL="0" indent="0">
              <a:buNone/>
            </a:pPr>
            <a:r>
              <a:rPr lang="en-AU" dirty="0"/>
              <a:t>The IPv4 loss rate is significant at 21% of all samples</a:t>
            </a:r>
          </a:p>
          <a:p>
            <a:pPr lvl="1"/>
            <a:r>
              <a:rPr lang="en-AU" dirty="0"/>
              <a:t>up to 4% could be attributed to experimental uncertainties on linkage of the DNS to web object retrieval</a:t>
            </a:r>
          </a:p>
          <a:p>
            <a:pPr lvl="1"/>
            <a:r>
              <a:rPr lang="en-AU" dirty="0"/>
              <a:t>which leaves </a:t>
            </a:r>
            <a:r>
              <a:rPr lang="en-AU" b="1" dirty="0"/>
              <a:t>17%</a:t>
            </a:r>
            <a:r>
              <a:rPr lang="en-AU" dirty="0"/>
              <a:t> as a minimum loss rate in IPv4 for large responses</a:t>
            </a:r>
          </a:p>
          <a:p>
            <a:pPr marL="0" indent="0">
              <a:buNone/>
            </a:pPr>
            <a:r>
              <a:rPr lang="en-AU" dirty="0"/>
              <a:t>IPv6 shows a very significant level of loss </a:t>
            </a:r>
          </a:p>
          <a:p>
            <a:pPr lvl="1"/>
            <a:r>
              <a:rPr lang="en-AU" dirty="0"/>
              <a:t>which is comparable to that observed in September 2017</a:t>
            </a:r>
          </a:p>
          <a:p>
            <a:pPr lvl="1"/>
            <a:r>
              <a:rPr lang="en-AU" dirty="0"/>
              <a:t>the minimum loss rate is </a:t>
            </a:r>
            <a:r>
              <a:rPr lang="en-AU" b="1" dirty="0"/>
              <a:t>34%</a:t>
            </a:r>
            <a:r>
              <a:rPr lang="en-AU" dirty="0"/>
              <a:t>, accounting for likely web object conversion loss rates </a:t>
            </a:r>
          </a:p>
        </p:txBody>
      </p:sp>
    </p:spTree>
    <p:extLst>
      <p:ext uri="{BB962C8B-B14F-4D97-AF65-F5344CB8AC3E}">
        <p14:creationId xmlns:p14="http://schemas.microsoft.com/office/powerpoint/2010/main" val="377977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A137-D028-4843-BB32-5493E95F8B23}"/>
              </a:ext>
            </a:extLst>
          </p:cNvPr>
          <p:cNvSpPr>
            <a:spLocks noGrp="1"/>
          </p:cNvSpPr>
          <p:nvPr>
            <p:ph type="title"/>
          </p:nvPr>
        </p:nvSpPr>
        <p:spPr/>
        <p:txBody>
          <a:bodyPr/>
          <a:lstStyle/>
          <a:p>
            <a:r>
              <a:rPr lang="en-AU" dirty="0"/>
              <a:t>B. Truncated UDP Response and TCP</a:t>
            </a:r>
          </a:p>
        </p:txBody>
      </p:sp>
      <p:sp>
        <p:nvSpPr>
          <p:cNvPr id="3" name="Content Placeholder 2">
            <a:extLst>
              <a:ext uri="{FF2B5EF4-FFF2-40B4-BE49-F238E27FC236}">
                <a16:creationId xmlns:a16="http://schemas.microsoft.com/office/drawing/2014/main" id="{9CC957AB-221A-004E-A101-F7500ACD4CF6}"/>
              </a:ext>
            </a:extLst>
          </p:cNvPr>
          <p:cNvSpPr>
            <a:spLocks noGrp="1"/>
          </p:cNvSpPr>
          <p:nvPr>
            <p:ph idx="1"/>
          </p:nvPr>
        </p:nvSpPr>
        <p:spPr/>
        <p:txBody>
          <a:bodyPr>
            <a:normAutofit/>
          </a:bodyPr>
          <a:lstStyle/>
          <a:p>
            <a:pPr marL="0" indent="0">
              <a:buNone/>
            </a:pPr>
            <a:r>
              <a:rPr lang="en-AU" dirty="0"/>
              <a:t>DNS over IPv4 – 5% TCP loss rate</a:t>
            </a:r>
          </a:p>
          <a:p>
            <a:pPr marL="0" indent="0">
              <a:buNone/>
            </a:pPr>
            <a:r>
              <a:rPr lang="en-AU" dirty="0"/>
              <a:t>DNS over IPv6 – 9% loss rate</a:t>
            </a:r>
          </a:p>
          <a:p>
            <a:pPr marL="0" indent="0">
              <a:buNone/>
            </a:pPr>
            <a:endParaRPr lang="en-AU" dirty="0"/>
          </a:p>
          <a:p>
            <a:pPr marL="0" indent="0">
              <a:buNone/>
            </a:pPr>
            <a:r>
              <a:rPr lang="en-AU" dirty="0"/>
              <a:t>We are looking here at the proportion of experiments that react to the truncated response with a TCP session. The “loss” referred to here is a loss relating to the lack of a </a:t>
            </a:r>
            <a:r>
              <a:rPr lang="en-AU" dirty="0" err="1"/>
              <a:t>followup</a:t>
            </a:r>
            <a:r>
              <a:rPr lang="en-AU" dirty="0"/>
              <a:t> TCP session, and does NOT include any web retrieval loss factors</a:t>
            </a:r>
          </a:p>
          <a:p>
            <a:pPr marL="0" indent="0">
              <a:buNone/>
            </a:pPr>
            <a:endParaRPr lang="en-AU" dirty="0"/>
          </a:p>
          <a:p>
            <a:pPr marL="0" indent="0">
              <a:buNone/>
            </a:pPr>
            <a:r>
              <a:rPr lang="en-AU" dirty="0"/>
              <a:t>The IPv6 TCP failure rate slightly less than double the IPv4 failure rate</a:t>
            </a:r>
          </a:p>
        </p:txBody>
      </p:sp>
    </p:spTree>
    <p:extLst>
      <p:ext uri="{BB962C8B-B14F-4D97-AF65-F5344CB8AC3E}">
        <p14:creationId xmlns:p14="http://schemas.microsoft.com/office/powerpoint/2010/main" val="2199399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490D-2CCF-824C-84E8-D4FDCEC3FCCE}"/>
              </a:ext>
            </a:extLst>
          </p:cNvPr>
          <p:cNvSpPr>
            <a:spLocks noGrp="1"/>
          </p:cNvSpPr>
          <p:nvPr>
            <p:ph type="title"/>
          </p:nvPr>
        </p:nvSpPr>
        <p:spPr/>
        <p:txBody>
          <a:bodyPr/>
          <a:lstStyle/>
          <a:p>
            <a:r>
              <a:rPr lang="en-AU" dirty="0"/>
              <a:t>C. ATR</a:t>
            </a:r>
          </a:p>
        </p:txBody>
      </p:sp>
      <p:sp>
        <p:nvSpPr>
          <p:cNvPr id="3" name="Content Placeholder 2">
            <a:extLst>
              <a:ext uri="{FF2B5EF4-FFF2-40B4-BE49-F238E27FC236}">
                <a16:creationId xmlns:a16="http://schemas.microsoft.com/office/drawing/2014/main" id="{113EECF4-4120-A742-9F75-A9CF88FC6922}"/>
              </a:ext>
            </a:extLst>
          </p:cNvPr>
          <p:cNvSpPr>
            <a:spLocks noGrp="1"/>
          </p:cNvSpPr>
          <p:nvPr>
            <p:ph idx="1"/>
          </p:nvPr>
        </p:nvSpPr>
        <p:spPr/>
        <p:txBody>
          <a:bodyPr>
            <a:normAutofit fontScale="92500" lnSpcReduction="20000"/>
          </a:bodyPr>
          <a:lstStyle/>
          <a:p>
            <a:r>
              <a:rPr lang="en-AU" dirty="0"/>
              <a:t>IPv4 DNS: </a:t>
            </a:r>
          </a:p>
          <a:p>
            <a:pPr lvl="1"/>
            <a:r>
              <a:rPr lang="en-AU" dirty="0"/>
              <a:t>72% successfully retrieved the object without using TCP</a:t>
            </a:r>
          </a:p>
          <a:p>
            <a:pPr lvl="2"/>
            <a:r>
              <a:rPr lang="en-AU" dirty="0"/>
              <a:t>38% did not</a:t>
            </a:r>
          </a:p>
          <a:p>
            <a:pPr lvl="2"/>
            <a:r>
              <a:rPr lang="en-AU" dirty="0"/>
              <a:t>This is higher than the large packet drop rate probably due to packet reordering factors)</a:t>
            </a:r>
          </a:p>
          <a:p>
            <a:pPr lvl="1"/>
            <a:r>
              <a:rPr lang="en-AU" dirty="0"/>
              <a:t>16% used TCP</a:t>
            </a:r>
          </a:p>
          <a:p>
            <a:pPr lvl="1"/>
            <a:r>
              <a:rPr lang="en-AU" dirty="0"/>
              <a:t>12% did not use TCP and did not retrieve the web object</a:t>
            </a:r>
          </a:p>
          <a:p>
            <a:pPr lvl="1"/>
            <a:endParaRPr lang="en-AU" dirty="0"/>
          </a:p>
          <a:p>
            <a:r>
              <a:rPr lang="en-AU" dirty="0"/>
              <a:t>IPv6 DNS:</a:t>
            </a:r>
          </a:p>
          <a:p>
            <a:pPr lvl="1"/>
            <a:r>
              <a:rPr lang="en-AU" dirty="0"/>
              <a:t>54% successfully retrieved the object without using TCP</a:t>
            </a:r>
          </a:p>
          <a:p>
            <a:pPr lvl="2"/>
            <a:r>
              <a:rPr lang="en-AU" dirty="0"/>
              <a:t>46% did not</a:t>
            </a:r>
          </a:p>
          <a:p>
            <a:pPr lvl="2"/>
            <a:r>
              <a:rPr lang="en-AU" dirty="0"/>
              <a:t>This is again higher than the large packet drop rate probably due to packet reordering factors)</a:t>
            </a:r>
          </a:p>
          <a:p>
            <a:pPr lvl="1"/>
            <a:r>
              <a:rPr lang="en-AU" dirty="0"/>
              <a:t>28% used TCP</a:t>
            </a:r>
          </a:p>
          <a:p>
            <a:pPr lvl="1"/>
            <a:r>
              <a:rPr lang="en-AU" dirty="0"/>
              <a:t>18% did not use TCP and did not retrieve the web object</a:t>
            </a:r>
          </a:p>
          <a:p>
            <a:pPr marL="0" indent="0">
              <a:buNone/>
            </a:pPr>
            <a:endParaRPr lang="en-AU" dirty="0"/>
          </a:p>
        </p:txBody>
      </p:sp>
    </p:spTree>
    <p:extLst>
      <p:ext uri="{BB962C8B-B14F-4D97-AF65-F5344CB8AC3E}">
        <p14:creationId xmlns:p14="http://schemas.microsoft.com/office/powerpoint/2010/main" val="475915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FD4EF-61E5-064D-AFAF-CE5D5723306B}"/>
              </a:ext>
            </a:extLst>
          </p:cNvPr>
          <p:cNvSpPr>
            <a:spLocks noGrp="1"/>
          </p:cNvSpPr>
          <p:nvPr>
            <p:ph type="title"/>
          </p:nvPr>
        </p:nvSpPr>
        <p:spPr/>
        <p:txBody>
          <a:bodyPr/>
          <a:lstStyle/>
          <a:p>
            <a:r>
              <a:rPr lang="en-AU" dirty="0"/>
              <a:t>Large DNS responses</a:t>
            </a:r>
          </a:p>
        </p:txBody>
      </p:sp>
      <p:sp>
        <p:nvSpPr>
          <p:cNvPr id="3" name="Content Placeholder 2">
            <a:extLst>
              <a:ext uri="{FF2B5EF4-FFF2-40B4-BE49-F238E27FC236}">
                <a16:creationId xmlns:a16="http://schemas.microsoft.com/office/drawing/2014/main" id="{6A9083D1-544E-1244-97A5-11DBAD4DA8CB}"/>
              </a:ext>
            </a:extLst>
          </p:cNvPr>
          <p:cNvSpPr>
            <a:spLocks noGrp="1"/>
          </p:cNvSpPr>
          <p:nvPr>
            <p:ph idx="1"/>
          </p:nvPr>
        </p:nvSpPr>
        <p:spPr/>
        <p:txBody>
          <a:bodyPr>
            <a:normAutofit/>
          </a:bodyPr>
          <a:lstStyle/>
          <a:p>
            <a:r>
              <a:rPr lang="en-AU" dirty="0"/>
              <a:t>There is a major issue with large fragmented UDP responses in the DNS, and IPv6 is certainly far more of a problem in this respect than IPv4 - ATR would normally be expected to address this</a:t>
            </a:r>
          </a:p>
          <a:p>
            <a:pPr lvl="1"/>
            <a:r>
              <a:rPr lang="en-AU" dirty="0"/>
              <a:t>The issue would appear to be zealous firewalls in IPv4 and a combination of firewalls and IPv6 extension header packet drop in IPv6</a:t>
            </a:r>
          </a:p>
          <a:p>
            <a:r>
              <a:rPr lang="en-AU" dirty="0"/>
              <a:t>However, there is also a significant TCP drop rate for the DNS</a:t>
            </a:r>
          </a:p>
          <a:p>
            <a:pPr lvl="1"/>
            <a:r>
              <a:rPr lang="en-AU" dirty="0"/>
              <a:t>Here we can probably ascribe this to zealous firewalls, but there may also be UDP-only DNS clients out there as well</a:t>
            </a:r>
          </a:p>
          <a:p>
            <a:r>
              <a:rPr lang="en-AU" dirty="0"/>
              <a:t>Which means that large responses have a drop rate in the DNS, both in UDP and TCP, that cannot be ignored</a:t>
            </a:r>
          </a:p>
          <a:p>
            <a:endParaRPr lang="en-AU" dirty="0"/>
          </a:p>
        </p:txBody>
      </p:sp>
    </p:spTree>
    <p:extLst>
      <p:ext uri="{BB962C8B-B14F-4D97-AF65-F5344CB8AC3E}">
        <p14:creationId xmlns:p14="http://schemas.microsoft.com/office/powerpoint/2010/main" val="2166562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9ED46-6A94-544F-AA5B-D9F60D4B56A4}"/>
              </a:ext>
            </a:extLst>
          </p:cNvPr>
          <p:cNvSpPr>
            <a:spLocks noGrp="1"/>
          </p:cNvSpPr>
          <p:nvPr>
            <p:ph type="title"/>
          </p:nvPr>
        </p:nvSpPr>
        <p:spPr/>
        <p:txBody>
          <a:bodyPr/>
          <a:lstStyle/>
          <a:p>
            <a:r>
              <a:rPr lang="en-AU" dirty="0"/>
              <a:t>ATR and Large DNS Responses</a:t>
            </a:r>
          </a:p>
        </p:txBody>
      </p:sp>
      <p:sp>
        <p:nvSpPr>
          <p:cNvPr id="4" name="TextBox 3">
            <a:extLst>
              <a:ext uri="{FF2B5EF4-FFF2-40B4-BE49-F238E27FC236}">
                <a16:creationId xmlns:a16="http://schemas.microsoft.com/office/drawing/2014/main" id="{78786C8A-0779-5B47-9DEE-3D22C08DA840}"/>
              </a:ext>
            </a:extLst>
          </p:cNvPr>
          <p:cNvSpPr txBox="1"/>
          <p:nvPr/>
        </p:nvSpPr>
        <p:spPr>
          <a:xfrm>
            <a:off x="1381760" y="2326640"/>
            <a:ext cx="4257319" cy="1569660"/>
          </a:xfrm>
          <a:prstGeom prst="rect">
            <a:avLst/>
          </a:prstGeom>
          <a:noFill/>
        </p:spPr>
        <p:txBody>
          <a:bodyPr wrap="none" rtlCol="0">
            <a:spAutoFit/>
          </a:bodyPr>
          <a:lstStyle/>
          <a:p>
            <a:r>
              <a:rPr lang="en-AU" sz="3200" dirty="0"/>
              <a:t>              IPv4 Failure Rate</a:t>
            </a:r>
          </a:p>
          <a:p>
            <a:r>
              <a:rPr lang="en-AU" sz="3200" dirty="0"/>
              <a:t>WITHOUT ATR:  22%</a:t>
            </a:r>
          </a:p>
          <a:p>
            <a:r>
              <a:rPr lang="en-AU" sz="3200" dirty="0"/>
              <a:t>WITH ATR:          12%</a:t>
            </a:r>
          </a:p>
        </p:txBody>
      </p:sp>
      <p:sp>
        <p:nvSpPr>
          <p:cNvPr id="5" name="TextBox 4">
            <a:extLst>
              <a:ext uri="{FF2B5EF4-FFF2-40B4-BE49-F238E27FC236}">
                <a16:creationId xmlns:a16="http://schemas.microsoft.com/office/drawing/2014/main" id="{4C1B708A-F83E-014C-8213-E4E4C1DA5694}"/>
              </a:ext>
            </a:extLst>
          </p:cNvPr>
          <p:cNvSpPr txBox="1"/>
          <p:nvPr/>
        </p:nvSpPr>
        <p:spPr>
          <a:xfrm>
            <a:off x="6096000" y="2326639"/>
            <a:ext cx="4257319" cy="1569660"/>
          </a:xfrm>
          <a:prstGeom prst="rect">
            <a:avLst/>
          </a:prstGeom>
          <a:noFill/>
        </p:spPr>
        <p:txBody>
          <a:bodyPr wrap="none" rtlCol="0">
            <a:spAutoFit/>
          </a:bodyPr>
          <a:lstStyle/>
          <a:p>
            <a:r>
              <a:rPr lang="en-AU" sz="3200" dirty="0"/>
              <a:t>              IPv6 Failure Rate</a:t>
            </a:r>
          </a:p>
          <a:p>
            <a:r>
              <a:rPr lang="en-AU" sz="3200" dirty="0"/>
              <a:t>WITHOUT ATR:  38%</a:t>
            </a:r>
          </a:p>
          <a:p>
            <a:r>
              <a:rPr lang="en-AU" sz="3200" dirty="0"/>
              <a:t>WITH ATR:          18%</a:t>
            </a:r>
          </a:p>
        </p:txBody>
      </p:sp>
      <p:sp>
        <p:nvSpPr>
          <p:cNvPr id="3" name="TextBox 2">
            <a:extLst>
              <a:ext uri="{FF2B5EF4-FFF2-40B4-BE49-F238E27FC236}">
                <a16:creationId xmlns:a16="http://schemas.microsoft.com/office/drawing/2014/main" id="{17FC016E-50DE-2D48-B97E-1BE854EC1091}"/>
              </a:ext>
            </a:extLst>
          </p:cNvPr>
          <p:cNvSpPr txBox="1"/>
          <p:nvPr/>
        </p:nvSpPr>
        <p:spPr>
          <a:xfrm>
            <a:off x="4847008" y="5658280"/>
            <a:ext cx="6866623" cy="369332"/>
          </a:xfrm>
          <a:prstGeom prst="rect">
            <a:avLst/>
          </a:prstGeom>
          <a:noFill/>
        </p:spPr>
        <p:txBody>
          <a:bodyPr wrap="none" rtlCol="0">
            <a:spAutoFit/>
          </a:bodyPr>
          <a:lstStyle/>
          <a:p>
            <a:r>
              <a:rPr lang="en-AU" dirty="0"/>
              <a:t>This is a measurement of the user level impact, not a count of resolvers</a:t>
            </a:r>
          </a:p>
        </p:txBody>
      </p:sp>
    </p:spTree>
    <p:extLst>
      <p:ext uri="{BB962C8B-B14F-4D97-AF65-F5344CB8AC3E}">
        <p14:creationId xmlns:p14="http://schemas.microsoft.com/office/powerpoint/2010/main" val="1366687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CB1F9-CE07-0B48-BCEA-60568BAA7A18}"/>
              </a:ext>
            </a:extLst>
          </p:cNvPr>
          <p:cNvSpPr>
            <a:spLocks noGrp="1"/>
          </p:cNvSpPr>
          <p:nvPr>
            <p:ph type="title"/>
          </p:nvPr>
        </p:nvSpPr>
        <p:spPr/>
        <p:txBody>
          <a:bodyPr/>
          <a:lstStyle/>
          <a:p>
            <a:r>
              <a:rPr lang="en-AU" dirty="0"/>
              <a:t>ATR Assessment</a:t>
            </a:r>
          </a:p>
        </p:txBody>
      </p:sp>
      <p:sp>
        <p:nvSpPr>
          <p:cNvPr id="3" name="Content Placeholder 2">
            <a:extLst>
              <a:ext uri="{FF2B5EF4-FFF2-40B4-BE49-F238E27FC236}">
                <a16:creationId xmlns:a16="http://schemas.microsoft.com/office/drawing/2014/main" id="{D90F8576-BCAA-CE4B-90EE-D63ED965F410}"/>
              </a:ext>
            </a:extLst>
          </p:cNvPr>
          <p:cNvSpPr>
            <a:spLocks noGrp="1"/>
          </p:cNvSpPr>
          <p:nvPr>
            <p:ph idx="1"/>
          </p:nvPr>
        </p:nvSpPr>
        <p:spPr/>
        <p:txBody>
          <a:bodyPr/>
          <a:lstStyle/>
          <a:p>
            <a:r>
              <a:rPr lang="en-AU" dirty="0"/>
              <a:t>Is this level of benefit worth the additional server and traffic load when sending large responses?</a:t>
            </a:r>
          </a:p>
          <a:p>
            <a:r>
              <a:rPr lang="en-AU" dirty="0"/>
              <a:t>Is this load smaller than resolver hunting in response to packet drop?</a:t>
            </a:r>
          </a:p>
          <a:p>
            <a:r>
              <a:rPr lang="en-AU" dirty="0"/>
              <a:t>It the faster </a:t>
            </a:r>
            <a:r>
              <a:rPr lang="en-AU" dirty="0" err="1"/>
              <a:t>fallback</a:t>
            </a:r>
            <a:r>
              <a:rPr lang="en-AU" dirty="0"/>
              <a:t> to TCP for large responses a significant benefit? </a:t>
            </a:r>
          </a:p>
          <a:p>
            <a:r>
              <a:rPr lang="en-AU" dirty="0"/>
              <a:t>Is 10ms ATR delay too short? Would a longer gap reduce response reordering?</a:t>
            </a:r>
          </a:p>
          <a:p>
            <a:r>
              <a:rPr lang="en-AU" dirty="0"/>
              <a:t>Do we have any better ideas about how to cope with large responses in the DNS?</a:t>
            </a:r>
          </a:p>
          <a:p>
            <a:endParaRPr lang="en-AU" dirty="0"/>
          </a:p>
        </p:txBody>
      </p:sp>
    </p:spTree>
    <p:extLst>
      <p:ext uri="{BB962C8B-B14F-4D97-AF65-F5344CB8AC3E}">
        <p14:creationId xmlns:p14="http://schemas.microsoft.com/office/powerpoint/2010/main" val="1801643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8A1B9-CF10-4643-A9FA-58161C884653}"/>
              </a:ext>
            </a:extLst>
          </p:cNvPr>
          <p:cNvSpPr>
            <a:spLocks noGrp="1"/>
          </p:cNvSpPr>
          <p:nvPr>
            <p:ph type="title"/>
          </p:nvPr>
        </p:nvSpPr>
        <p:spPr/>
        <p:txBody>
          <a:bodyPr/>
          <a:lstStyle/>
          <a:p>
            <a:r>
              <a:rPr lang="en-AU" dirty="0"/>
              <a:t>The Internet has a problem …</a:t>
            </a:r>
          </a:p>
        </p:txBody>
      </p:sp>
      <p:sp>
        <p:nvSpPr>
          <p:cNvPr id="3" name="Content Placeholder 2">
            <a:extLst>
              <a:ext uri="{FF2B5EF4-FFF2-40B4-BE49-F238E27FC236}">
                <a16:creationId xmlns:a16="http://schemas.microsoft.com/office/drawing/2014/main" id="{5BB96045-41D2-4142-BFDC-3E6750630948}"/>
              </a:ext>
            </a:extLst>
          </p:cNvPr>
          <p:cNvSpPr>
            <a:spLocks noGrp="1"/>
          </p:cNvSpPr>
          <p:nvPr>
            <p:ph idx="1"/>
          </p:nvPr>
        </p:nvSpPr>
        <p:spPr/>
        <p:txBody>
          <a:bodyPr/>
          <a:lstStyle/>
          <a:p>
            <a:r>
              <a:rPr lang="en-AU" dirty="0"/>
              <a:t>Instead of evolving to be more flexible and more capable, it appears that the Internet’s transport is becoming more ossified and more inflexible in certain aspects</a:t>
            </a:r>
          </a:p>
          <a:p>
            <a:r>
              <a:rPr lang="en-AU" dirty="0"/>
              <a:t>One of the major issues here is the handling of large IP packets and IP level packet fragmentation</a:t>
            </a:r>
          </a:p>
          <a:p>
            <a:r>
              <a:rPr lang="en-AU" dirty="0"/>
              <a:t>We are seeing a number of end-to-end paths on the network that no longer support the carriage of fragmented IP datagrams</a:t>
            </a:r>
          </a:p>
          <a:p>
            <a:r>
              <a:rPr lang="en-AU" dirty="0"/>
              <a:t>We are concerned that this number might be getting larger, not smaller</a:t>
            </a:r>
          </a:p>
          <a:p>
            <a:endParaRPr lang="en-AU" dirty="0"/>
          </a:p>
        </p:txBody>
      </p:sp>
    </p:spTree>
    <p:extLst>
      <p:ext uri="{BB962C8B-B14F-4D97-AF65-F5344CB8AC3E}">
        <p14:creationId xmlns:p14="http://schemas.microsoft.com/office/powerpoint/2010/main" val="3052927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95AC-7314-994C-8DA9-CAA187A9740D}"/>
              </a:ext>
            </a:extLst>
          </p:cNvPr>
          <p:cNvSpPr>
            <a:spLocks noGrp="1"/>
          </p:cNvSpPr>
          <p:nvPr>
            <p:ph type="title"/>
          </p:nvPr>
        </p:nvSpPr>
        <p:spPr/>
        <p:txBody>
          <a:bodyPr/>
          <a:lstStyle/>
          <a:p>
            <a:r>
              <a:rPr lang="en-AU" dirty="0"/>
              <a:t>The Internet has a problem …</a:t>
            </a:r>
          </a:p>
        </p:txBody>
      </p:sp>
      <p:sp>
        <p:nvSpPr>
          <p:cNvPr id="3" name="Content Placeholder 2">
            <a:extLst>
              <a:ext uri="{FF2B5EF4-FFF2-40B4-BE49-F238E27FC236}">
                <a16:creationId xmlns:a16="http://schemas.microsoft.com/office/drawing/2014/main" id="{B4E30BB3-B6C2-7143-83B3-C80590BE8425}"/>
              </a:ext>
            </a:extLst>
          </p:cNvPr>
          <p:cNvSpPr>
            <a:spLocks noGrp="1"/>
          </p:cNvSpPr>
          <p:nvPr>
            <p:ph idx="1"/>
          </p:nvPr>
        </p:nvSpPr>
        <p:spPr/>
        <p:txBody>
          <a:bodyPr>
            <a:normAutofit lnSpcReduction="10000"/>
          </a:bodyPr>
          <a:lstStyle/>
          <a:p>
            <a:pPr marL="0" indent="0">
              <a:buNone/>
            </a:pPr>
            <a:r>
              <a:rPr lang="en-AU" b="1" dirty="0"/>
              <a:t>What are we doing about it?</a:t>
            </a:r>
          </a:p>
          <a:p>
            <a:pPr lvl="1"/>
            <a:r>
              <a:rPr lang="en-AU" dirty="0"/>
              <a:t>Fixing this in deployed network infrastructure is extremely hard, so there are efforts underway to modify host and application behaviour to avoid the problem</a:t>
            </a:r>
          </a:p>
          <a:p>
            <a:pPr lvl="1"/>
            <a:r>
              <a:rPr lang="en-AU" dirty="0"/>
              <a:t>One avoidance approach has been to clamp the MSS of sessions to a conservative value that has a very high probability of non-fragmented transmission</a:t>
            </a:r>
          </a:p>
          <a:p>
            <a:pPr lvl="2"/>
            <a:r>
              <a:rPr lang="en-AU" dirty="0"/>
              <a:t>For example, QUIC uses a fixed 1350 octet MTU</a:t>
            </a:r>
          </a:p>
          <a:p>
            <a:pPr lvl="2"/>
            <a:r>
              <a:rPr lang="en-AU" dirty="0"/>
              <a:t>IPv6 sets a minimum </a:t>
            </a:r>
            <a:r>
              <a:rPr lang="en-AU" dirty="0" err="1"/>
              <a:t>unfragmented</a:t>
            </a:r>
            <a:r>
              <a:rPr lang="en-AU" dirty="0"/>
              <a:t> MTU of 1280 octets within the IPv6 specification</a:t>
            </a:r>
          </a:p>
          <a:p>
            <a:pPr lvl="1"/>
            <a:r>
              <a:rPr lang="en-AU" dirty="0"/>
              <a:t>As long as applications and protocol stacks keep all packets under some conservative MTU setting, then the possibility of encountering IP fragmentation and network/host/firewall/middleware fragmentation packet loss is substantially reduced</a:t>
            </a:r>
          </a:p>
          <a:p>
            <a:pPr lvl="1"/>
            <a:endParaRPr lang="en-AU" dirty="0"/>
          </a:p>
        </p:txBody>
      </p:sp>
    </p:spTree>
    <p:extLst>
      <p:ext uri="{BB962C8B-B14F-4D97-AF65-F5344CB8AC3E}">
        <p14:creationId xmlns:p14="http://schemas.microsoft.com/office/powerpoint/2010/main" val="2088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95AC-7314-994C-8DA9-CAA187A9740D}"/>
              </a:ext>
            </a:extLst>
          </p:cNvPr>
          <p:cNvSpPr>
            <a:spLocks noGrp="1"/>
          </p:cNvSpPr>
          <p:nvPr>
            <p:ph type="title"/>
          </p:nvPr>
        </p:nvSpPr>
        <p:spPr/>
        <p:txBody>
          <a:bodyPr/>
          <a:lstStyle/>
          <a:p>
            <a:r>
              <a:rPr lang="en-AU" dirty="0"/>
              <a:t>The Internet has a problem …</a:t>
            </a:r>
          </a:p>
        </p:txBody>
      </p:sp>
      <p:sp>
        <p:nvSpPr>
          <p:cNvPr id="3" name="Content Placeholder 2">
            <a:extLst>
              <a:ext uri="{FF2B5EF4-FFF2-40B4-BE49-F238E27FC236}">
                <a16:creationId xmlns:a16="http://schemas.microsoft.com/office/drawing/2014/main" id="{B4E30BB3-B6C2-7143-83B3-C80590BE8425}"/>
              </a:ext>
            </a:extLst>
          </p:cNvPr>
          <p:cNvSpPr>
            <a:spLocks noGrp="1"/>
          </p:cNvSpPr>
          <p:nvPr>
            <p:ph idx="1"/>
          </p:nvPr>
        </p:nvSpPr>
        <p:spPr>
          <a:xfrm>
            <a:off x="838200" y="1825625"/>
            <a:ext cx="9508958" cy="4351338"/>
          </a:xfrm>
        </p:spPr>
        <p:txBody>
          <a:bodyPr/>
          <a:lstStyle/>
          <a:p>
            <a:pPr marL="0" indent="0">
              <a:buNone/>
            </a:pPr>
            <a:r>
              <a:rPr lang="en-AU" b="1" dirty="0"/>
              <a:t>But what about the DNS?</a:t>
            </a:r>
          </a:p>
          <a:p>
            <a:pPr lvl="1"/>
            <a:r>
              <a:rPr lang="en-AU" dirty="0"/>
              <a:t>One application that is making increasing use of large UDP packets is the DNS</a:t>
            </a:r>
          </a:p>
          <a:p>
            <a:pPr lvl="1"/>
            <a:r>
              <a:rPr lang="en-AU" dirty="0"/>
              <a:t>This is generally associated with DNSSEC-signed responses (such as “</a:t>
            </a:r>
            <a:r>
              <a:rPr lang="en-AU" sz="1800" dirty="0">
                <a:latin typeface="Courier" pitchFamily="2" charset="0"/>
                <a:cs typeface="Courier New" panose="02070309020205020404" pitchFamily="49" charset="0"/>
              </a:rPr>
              <a:t>dig +</a:t>
            </a:r>
            <a:r>
              <a:rPr lang="en-AU" sz="1800" dirty="0" err="1">
                <a:latin typeface="Courier" pitchFamily="2" charset="0"/>
                <a:cs typeface="Courier New" panose="02070309020205020404" pitchFamily="49" charset="0"/>
              </a:rPr>
              <a:t>dnssec</a:t>
            </a:r>
            <a:r>
              <a:rPr lang="en-AU" sz="1800" dirty="0">
                <a:latin typeface="Courier" pitchFamily="2" charset="0"/>
                <a:cs typeface="Courier New" panose="02070309020205020404" pitchFamily="49" charset="0"/>
              </a:rPr>
              <a:t> DNSKEY org</a:t>
            </a:r>
            <a:r>
              <a:rPr lang="en-AU" dirty="0"/>
              <a:t>”) but large DNS responses can be generated in other ways as well (such as “</a:t>
            </a:r>
            <a:r>
              <a:rPr lang="en-AU" sz="1800" dirty="0">
                <a:latin typeface="Courier" pitchFamily="2" charset="0"/>
              </a:rPr>
              <a:t>dig . ANY</a:t>
            </a:r>
            <a:r>
              <a:rPr lang="en-AU" dirty="0"/>
              <a:t>”)</a:t>
            </a:r>
          </a:p>
          <a:p>
            <a:pPr lvl="1"/>
            <a:r>
              <a:rPr lang="en-AU" dirty="0"/>
              <a:t>In the DNS we appear to be relying on the successful transmission of fragmented UDP packets, but at the same time we see an increasing problem with the coherence in network and host handling of fragmented IP packets, particularly in IPv6</a:t>
            </a:r>
          </a:p>
          <a:p>
            <a:pPr lvl="1"/>
            <a:endParaRPr lang="en-AU" dirty="0"/>
          </a:p>
        </p:txBody>
      </p:sp>
    </p:spTree>
    <p:extLst>
      <p:ext uri="{BB962C8B-B14F-4D97-AF65-F5344CB8AC3E}">
        <p14:creationId xmlns:p14="http://schemas.microsoft.com/office/powerpoint/2010/main" val="864665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A6E49-6EE2-3245-AA24-9DD9DA589DFD}"/>
              </a:ext>
            </a:extLst>
          </p:cNvPr>
          <p:cNvSpPr>
            <a:spLocks noGrp="1"/>
          </p:cNvSpPr>
          <p:nvPr>
            <p:ph type="title"/>
          </p:nvPr>
        </p:nvSpPr>
        <p:spPr/>
        <p:txBody>
          <a:bodyPr/>
          <a:lstStyle/>
          <a:p>
            <a:r>
              <a:rPr lang="en-AU" dirty="0"/>
              <a:t>Changing the DNS</a:t>
            </a:r>
          </a:p>
        </p:txBody>
      </p:sp>
      <p:sp>
        <p:nvSpPr>
          <p:cNvPr id="3" name="Content Placeholder 2">
            <a:extLst>
              <a:ext uri="{FF2B5EF4-FFF2-40B4-BE49-F238E27FC236}">
                <a16:creationId xmlns:a16="http://schemas.microsoft.com/office/drawing/2014/main" id="{A49DA289-2ABE-1E4B-A987-0B57BD4EDFB9}"/>
              </a:ext>
            </a:extLst>
          </p:cNvPr>
          <p:cNvSpPr>
            <a:spLocks noGrp="1"/>
          </p:cNvSpPr>
          <p:nvPr>
            <p:ph idx="1"/>
          </p:nvPr>
        </p:nvSpPr>
        <p:spPr>
          <a:xfrm>
            <a:off x="838200" y="1825624"/>
            <a:ext cx="10515600" cy="4900295"/>
          </a:xfrm>
        </p:spPr>
        <p:txBody>
          <a:bodyPr>
            <a:normAutofit/>
          </a:bodyPr>
          <a:lstStyle/>
          <a:p>
            <a:r>
              <a:rPr lang="en-AU" dirty="0"/>
              <a:t>One potential avoidance response is to shift all the DNS to TCP</a:t>
            </a:r>
          </a:p>
          <a:p>
            <a:pPr lvl="1"/>
            <a:r>
              <a:rPr lang="en-AU" dirty="0"/>
              <a:t>But this is a last resort response – TCP has much higher overheads in terms of transaction times and server scaling</a:t>
            </a:r>
          </a:p>
          <a:p>
            <a:pPr lvl="1"/>
            <a:r>
              <a:rPr lang="en-AU" dirty="0"/>
              <a:t>Our current intuition is that the Internet would prefer to continue to operate the DNS to run over UDP as much as possible</a:t>
            </a:r>
          </a:p>
        </p:txBody>
      </p:sp>
    </p:spTree>
    <p:extLst>
      <p:ext uri="{BB962C8B-B14F-4D97-AF65-F5344CB8AC3E}">
        <p14:creationId xmlns:p14="http://schemas.microsoft.com/office/powerpoint/2010/main" val="1673406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A6E49-6EE2-3245-AA24-9DD9DA589DFD}"/>
              </a:ext>
            </a:extLst>
          </p:cNvPr>
          <p:cNvSpPr>
            <a:spLocks noGrp="1"/>
          </p:cNvSpPr>
          <p:nvPr>
            <p:ph type="title"/>
          </p:nvPr>
        </p:nvSpPr>
        <p:spPr/>
        <p:txBody>
          <a:bodyPr/>
          <a:lstStyle/>
          <a:p>
            <a:r>
              <a:rPr lang="en-AU" dirty="0"/>
              <a:t>Changing the DNS</a:t>
            </a:r>
          </a:p>
        </p:txBody>
      </p:sp>
      <p:sp>
        <p:nvSpPr>
          <p:cNvPr id="3" name="Content Placeholder 2">
            <a:extLst>
              <a:ext uri="{FF2B5EF4-FFF2-40B4-BE49-F238E27FC236}">
                <a16:creationId xmlns:a16="http://schemas.microsoft.com/office/drawing/2014/main" id="{A49DA289-2ABE-1E4B-A987-0B57BD4EDFB9}"/>
              </a:ext>
            </a:extLst>
          </p:cNvPr>
          <p:cNvSpPr>
            <a:spLocks noGrp="1"/>
          </p:cNvSpPr>
          <p:nvPr>
            <p:ph idx="1"/>
          </p:nvPr>
        </p:nvSpPr>
        <p:spPr>
          <a:xfrm>
            <a:off x="838200" y="1825624"/>
            <a:ext cx="10515600" cy="4900295"/>
          </a:xfrm>
        </p:spPr>
        <p:txBody>
          <a:bodyPr>
            <a:normAutofit/>
          </a:bodyPr>
          <a:lstStyle/>
          <a:p>
            <a:r>
              <a:rPr lang="en-AU" dirty="0"/>
              <a:t>Or shift just all large DNS transactions to TCP</a:t>
            </a:r>
          </a:p>
          <a:p>
            <a:pPr lvl="1"/>
            <a:r>
              <a:rPr lang="en-AU" dirty="0"/>
              <a:t>This is a reversion to the original DNS specification (pre-EDNS(0) UDP buffer size signalling), where only small (smaller than 512 octets) responses are passed across UDP. </a:t>
            </a:r>
          </a:p>
          <a:p>
            <a:pPr lvl="1"/>
            <a:r>
              <a:rPr lang="en-AU" dirty="0"/>
              <a:t>Larger DNS responses (larger than 512 octets) are truncated and the truncation is intended to trigger the client to re-query using TCP</a:t>
            </a:r>
          </a:p>
          <a:p>
            <a:pPr lvl="1"/>
            <a:r>
              <a:rPr lang="en-AU" dirty="0"/>
              <a:t>Again this seems like a heavy-handed solution that is not always required - IP fragmentation works more often than not</a:t>
            </a:r>
          </a:p>
        </p:txBody>
      </p:sp>
    </p:spTree>
    <p:extLst>
      <p:ext uri="{BB962C8B-B14F-4D97-AF65-F5344CB8AC3E}">
        <p14:creationId xmlns:p14="http://schemas.microsoft.com/office/powerpoint/2010/main" val="4148743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A6E49-6EE2-3245-AA24-9DD9DA589DFD}"/>
              </a:ext>
            </a:extLst>
          </p:cNvPr>
          <p:cNvSpPr>
            <a:spLocks noGrp="1"/>
          </p:cNvSpPr>
          <p:nvPr>
            <p:ph type="title"/>
          </p:nvPr>
        </p:nvSpPr>
        <p:spPr/>
        <p:txBody>
          <a:bodyPr/>
          <a:lstStyle/>
          <a:p>
            <a:r>
              <a:rPr lang="en-AU" dirty="0"/>
              <a:t>Changing the DNS</a:t>
            </a:r>
          </a:p>
        </p:txBody>
      </p:sp>
      <p:sp>
        <p:nvSpPr>
          <p:cNvPr id="3" name="Content Placeholder 2">
            <a:extLst>
              <a:ext uri="{FF2B5EF4-FFF2-40B4-BE49-F238E27FC236}">
                <a16:creationId xmlns:a16="http://schemas.microsoft.com/office/drawing/2014/main" id="{A49DA289-2ABE-1E4B-A987-0B57BD4EDFB9}"/>
              </a:ext>
            </a:extLst>
          </p:cNvPr>
          <p:cNvSpPr>
            <a:spLocks noGrp="1"/>
          </p:cNvSpPr>
          <p:nvPr>
            <p:ph idx="1"/>
          </p:nvPr>
        </p:nvSpPr>
        <p:spPr>
          <a:xfrm>
            <a:off x="838200" y="1825624"/>
            <a:ext cx="10515600" cy="4900295"/>
          </a:xfrm>
        </p:spPr>
        <p:txBody>
          <a:bodyPr>
            <a:normAutofit/>
          </a:bodyPr>
          <a:lstStyle/>
          <a:p>
            <a:r>
              <a:rPr lang="en-AU" dirty="0"/>
              <a:t>Or we could try a hybrid approach of using both fragmented and truncated responses at the same time</a:t>
            </a:r>
          </a:p>
        </p:txBody>
      </p:sp>
    </p:spTree>
    <p:extLst>
      <p:ext uri="{BB962C8B-B14F-4D97-AF65-F5344CB8AC3E}">
        <p14:creationId xmlns:p14="http://schemas.microsoft.com/office/powerpoint/2010/main" val="1649638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C89B8-FCFF-7343-8613-2A5EEA77BD26}"/>
              </a:ext>
            </a:extLst>
          </p:cNvPr>
          <p:cNvSpPr>
            <a:spLocks noGrp="1"/>
          </p:cNvSpPr>
          <p:nvPr>
            <p:ph type="title"/>
          </p:nvPr>
        </p:nvSpPr>
        <p:spPr/>
        <p:txBody>
          <a:bodyPr/>
          <a:lstStyle/>
          <a:p>
            <a:r>
              <a:rPr lang="en-AU" dirty="0"/>
              <a:t>What is “ATR”?</a:t>
            </a:r>
          </a:p>
        </p:txBody>
      </p:sp>
      <p:sp>
        <p:nvSpPr>
          <p:cNvPr id="3" name="Content Placeholder 2">
            <a:extLst>
              <a:ext uri="{FF2B5EF4-FFF2-40B4-BE49-F238E27FC236}">
                <a16:creationId xmlns:a16="http://schemas.microsoft.com/office/drawing/2014/main" id="{E71F4D97-8CCE-FB43-9089-7285E1801602}"/>
              </a:ext>
            </a:extLst>
          </p:cNvPr>
          <p:cNvSpPr>
            <a:spLocks noGrp="1"/>
          </p:cNvSpPr>
          <p:nvPr>
            <p:ph idx="1"/>
          </p:nvPr>
        </p:nvSpPr>
        <p:spPr/>
        <p:txBody>
          <a:bodyPr/>
          <a:lstStyle/>
          <a:p>
            <a:r>
              <a:rPr lang="en-AU" dirty="0"/>
              <a:t>It stands for “Additional Truncated Response”</a:t>
            </a:r>
          </a:p>
          <a:p>
            <a:pPr marL="457200" lvl="1" indent="0">
              <a:buNone/>
            </a:pPr>
            <a:r>
              <a:rPr lang="en-AU" dirty="0"/>
              <a:t>Internet draft: draft-song-atr-large-resp-00</a:t>
            </a:r>
          </a:p>
          <a:p>
            <a:pPr marL="914400" lvl="2" indent="0">
              <a:buNone/>
            </a:pPr>
            <a:r>
              <a:rPr lang="en-AU" dirty="0"/>
              <a:t>September 2017</a:t>
            </a:r>
          </a:p>
          <a:p>
            <a:pPr marL="914400" lvl="2" indent="0">
              <a:buNone/>
            </a:pPr>
            <a:r>
              <a:rPr lang="en-AU" dirty="0" err="1"/>
              <a:t>Linjian</a:t>
            </a:r>
            <a:r>
              <a:rPr lang="en-AU" dirty="0"/>
              <a:t> (Davey) Song, Beijing Internet Institute</a:t>
            </a:r>
          </a:p>
          <a:p>
            <a:r>
              <a:rPr lang="en-AU" dirty="0"/>
              <a:t>It’s a hybrid response to noted problems in IPv4 and IPv6 over handling of large UDP packets and IP fragmentation</a:t>
            </a:r>
          </a:p>
          <a:p>
            <a:r>
              <a:rPr lang="en-AU" dirty="0"/>
              <a:t>ATR adds an additional response packet to ‘trail’ a fragmented UDP response</a:t>
            </a:r>
          </a:p>
          <a:p>
            <a:r>
              <a:rPr lang="en-AU" dirty="0"/>
              <a:t>The additional response is just the original query with the Truncated bit set, and the sender delays this additional response packet by 10ms </a:t>
            </a:r>
          </a:p>
          <a:p>
            <a:pPr lvl="1"/>
            <a:endParaRPr lang="en-AU" dirty="0"/>
          </a:p>
        </p:txBody>
      </p:sp>
      <p:pic>
        <p:nvPicPr>
          <p:cNvPr id="5" name="Picture 4">
            <a:extLst>
              <a:ext uri="{FF2B5EF4-FFF2-40B4-BE49-F238E27FC236}">
                <a16:creationId xmlns:a16="http://schemas.microsoft.com/office/drawing/2014/main" id="{AABBC308-E156-2E4A-B97A-66CD61EC624D}"/>
              </a:ext>
            </a:extLst>
          </p:cNvPr>
          <p:cNvPicPr>
            <a:picLocks noChangeAspect="1"/>
          </p:cNvPicPr>
          <p:nvPr/>
        </p:nvPicPr>
        <p:blipFill>
          <a:blip r:embed="rId2"/>
          <a:stretch>
            <a:fillRect/>
          </a:stretch>
        </p:blipFill>
        <p:spPr>
          <a:xfrm>
            <a:off x="8140322" y="358658"/>
            <a:ext cx="3002190" cy="2664059"/>
          </a:xfrm>
          <a:prstGeom prst="rect">
            <a:avLst/>
          </a:prstGeom>
        </p:spPr>
      </p:pic>
    </p:spTree>
    <p:extLst>
      <p:ext uri="{BB962C8B-B14F-4D97-AF65-F5344CB8AC3E}">
        <p14:creationId xmlns:p14="http://schemas.microsoft.com/office/powerpoint/2010/main" val="2256960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2649</TotalTime>
  <Words>1614</Words>
  <Application>Microsoft Macintosh PowerPoint</Application>
  <PresentationFormat>Widescreen</PresentationFormat>
  <Paragraphs>168</Paragraphs>
  <Slides>26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AhnbergHand</vt:lpstr>
      <vt:lpstr>Arial</vt:lpstr>
      <vt:lpstr>Calibri</vt:lpstr>
      <vt:lpstr>Calibri Light</vt:lpstr>
      <vt:lpstr>Courier</vt:lpstr>
      <vt:lpstr>Courier New</vt:lpstr>
      <vt:lpstr>Office Theme</vt:lpstr>
      <vt:lpstr>Measuring ATR</vt:lpstr>
      <vt:lpstr>September 2017:</vt:lpstr>
      <vt:lpstr>The Internet has a problem …</vt:lpstr>
      <vt:lpstr>The Internet has a problem …</vt:lpstr>
      <vt:lpstr>The Internet has a problem …</vt:lpstr>
      <vt:lpstr>Changing the DNS</vt:lpstr>
      <vt:lpstr>Changing the DNS</vt:lpstr>
      <vt:lpstr>Changing the DNS</vt:lpstr>
      <vt:lpstr>What is “ATR”?</vt:lpstr>
      <vt:lpstr>ATR Operation</vt:lpstr>
      <vt:lpstr>ATR Operation</vt:lpstr>
      <vt:lpstr>ATR Operation</vt:lpstr>
      <vt:lpstr>ATR Operation</vt:lpstr>
      <vt:lpstr>The Intention of ATR</vt:lpstr>
      <vt:lpstr>The Intention of ATR</vt:lpstr>
      <vt:lpstr>The Intention of ATR</vt:lpstr>
      <vt:lpstr>What could possibly go wrong?</vt:lpstr>
      <vt:lpstr>ATR and Resolver Behaviour</vt:lpstr>
      <vt:lpstr>Is ATR worth the effort?</vt:lpstr>
      <vt:lpstr>Experiment Details</vt:lpstr>
      <vt:lpstr>A. Large Fragmented UDP response</vt:lpstr>
      <vt:lpstr>B. Truncated UDP Response and TCP</vt:lpstr>
      <vt:lpstr>C. ATR</vt:lpstr>
      <vt:lpstr>Large DNS responses</vt:lpstr>
      <vt:lpstr>ATR and Large DNS Responses</vt:lpstr>
      <vt:lpstr>ATR Assessment</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ATR</dc:title>
  <dc:creator>Geoff Huston</dc:creator>
  <cp:lastModifiedBy>Geoff Huston</cp:lastModifiedBy>
  <cp:revision>45</cp:revision>
  <cp:lastPrinted>2018-02-21T09:18:48Z</cp:lastPrinted>
  <dcterms:created xsi:type="dcterms:W3CDTF">2018-02-18T23:17:48Z</dcterms:created>
  <dcterms:modified xsi:type="dcterms:W3CDTF">2018-03-06T01:26:39Z</dcterms:modified>
</cp:coreProperties>
</file>