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84" r:id="rId2"/>
    <p:sldId id="420" r:id="rId3"/>
    <p:sldId id="337" r:id="rId4"/>
    <p:sldId id="285" r:id="rId5"/>
    <p:sldId id="338" r:id="rId6"/>
    <p:sldId id="405" r:id="rId7"/>
    <p:sldId id="336" r:id="rId8"/>
    <p:sldId id="402" r:id="rId9"/>
    <p:sldId id="380" r:id="rId10"/>
    <p:sldId id="286" r:id="rId11"/>
    <p:sldId id="287" r:id="rId12"/>
    <p:sldId id="374" r:id="rId13"/>
    <p:sldId id="375" r:id="rId14"/>
    <p:sldId id="288" r:id="rId15"/>
    <p:sldId id="289" r:id="rId16"/>
    <p:sldId id="355" r:id="rId17"/>
    <p:sldId id="290" r:id="rId18"/>
    <p:sldId id="291" r:id="rId19"/>
    <p:sldId id="292" r:id="rId20"/>
    <p:sldId id="421" r:id="rId21"/>
    <p:sldId id="347" r:id="rId22"/>
    <p:sldId id="348" r:id="rId23"/>
    <p:sldId id="422" r:id="rId24"/>
    <p:sldId id="423" r:id="rId25"/>
    <p:sldId id="358" r:id="rId26"/>
    <p:sldId id="360" r:id="rId27"/>
    <p:sldId id="359" r:id="rId28"/>
    <p:sldId id="424" r:id="rId29"/>
    <p:sldId id="383" r:id="rId30"/>
    <p:sldId id="304" r:id="rId31"/>
    <p:sldId id="306" r:id="rId32"/>
    <p:sldId id="386" r:id="rId33"/>
    <p:sldId id="425" r:id="rId34"/>
    <p:sldId id="414" r:id="rId35"/>
    <p:sldId id="411" r:id="rId36"/>
    <p:sldId id="389" r:id="rId37"/>
    <p:sldId id="398" r:id="rId38"/>
    <p:sldId id="387" r:id="rId39"/>
    <p:sldId id="391" r:id="rId40"/>
    <p:sldId id="392" r:id="rId41"/>
    <p:sldId id="407" r:id="rId42"/>
    <p:sldId id="404" r:id="rId43"/>
    <p:sldId id="311" r:id="rId44"/>
    <p:sldId id="395" r:id="rId45"/>
    <p:sldId id="316" r:id="rId46"/>
    <p:sldId id="415" r:id="rId47"/>
    <p:sldId id="416" r:id="rId48"/>
    <p:sldId id="417" r:id="rId49"/>
    <p:sldId id="320" r:id="rId50"/>
    <p:sldId id="321" r:id="rId51"/>
    <p:sldId id="367" r:id="rId52"/>
    <p:sldId id="322" r:id="rId53"/>
    <p:sldId id="396" r:id="rId54"/>
    <p:sldId id="397" r:id="rId55"/>
    <p:sldId id="412" r:id="rId56"/>
    <p:sldId id="418" r:id="rId57"/>
    <p:sldId id="413" r:id="rId58"/>
    <p:sldId id="426"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1"/>
    <p:restoredTop sz="94611"/>
  </p:normalViewPr>
  <p:slideViewPr>
    <p:cSldViewPr snapToGrid="0" snapToObjects="1">
      <p:cViewPr varScale="1">
        <p:scale>
          <a:sx n="220" d="100"/>
          <a:sy n="220" d="100"/>
        </p:scale>
        <p:origin x="184" y="24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4C7-E2E7-8440-90F7-795380B73D76}" type="datetimeFigureOut">
              <a:rPr lang="en-US" smtClean="0"/>
              <a:t>10/28/18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B6FE6-BEEB-1143-A5A6-B1C3CF5EF167}" type="slidenum">
              <a:rPr lang="en-US" smtClean="0"/>
              <a:t>‹#›</a:t>
            </a:fld>
            <a:endParaRPr lang="en-US"/>
          </a:p>
        </p:txBody>
      </p:sp>
    </p:spTree>
    <p:extLst>
      <p:ext uri="{BB962C8B-B14F-4D97-AF65-F5344CB8AC3E}">
        <p14:creationId xmlns:p14="http://schemas.microsoft.com/office/powerpoint/2010/main" val="139327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7D31352-7BE6-F44A-91AD-A4B2F2F591C1}" type="datetimeFigureOut">
              <a:rPr lang="en-US" smtClean="0"/>
              <a:t>10/28/18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77569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10/28/18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60327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10/28/18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87313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50" b="1" i="0" baseline="0">
                <a:latin typeface="Calibri" panose="020F0502020204030204" pitchFamily="34" charset="0"/>
              </a:defRPr>
            </a:lvl1pPr>
          </a:lstStyle>
          <a:p>
            <a:r>
              <a:rPr lang="en-AU" dirty="0"/>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10/28/18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8540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7D31352-7BE6-F44A-91AD-A4B2F2F591C1}" type="datetimeFigureOut">
              <a:rPr lang="en-US" smtClean="0"/>
              <a:t>10/28/18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34913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Date Placeholder 4"/>
          <p:cNvSpPr>
            <a:spLocks noGrp="1"/>
          </p:cNvSpPr>
          <p:nvPr>
            <p:ph type="dt" sz="half" idx="10"/>
          </p:nvPr>
        </p:nvSpPr>
        <p:spPr/>
        <p:txBody>
          <a:bodyPr/>
          <a:lstStyle/>
          <a:p>
            <a:fld id="{C7D31352-7BE6-F44A-91AD-A4B2F2F591C1}" type="datetimeFigureOut">
              <a:rPr lang="en-US" smtClean="0"/>
              <a:t>10/28/18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5788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Date Placeholder 6"/>
          <p:cNvSpPr>
            <a:spLocks noGrp="1"/>
          </p:cNvSpPr>
          <p:nvPr>
            <p:ph type="dt" sz="half" idx="10"/>
          </p:nvPr>
        </p:nvSpPr>
        <p:spPr/>
        <p:txBody>
          <a:bodyPr/>
          <a:lstStyle/>
          <a:p>
            <a:fld id="{C7D31352-7BE6-F44A-91AD-A4B2F2F591C1}" type="datetimeFigureOut">
              <a:rPr lang="en-US" smtClean="0"/>
              <a:t>10/28/18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0915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Date Placeholder 2"/>
          <p:cNvSpPr>
            <a:spLocks noGrp="1"/>
          </p:cNvSpPr>
          <p:nvPr>
            <p:ph type="dt" sz="half" idx="10"/>
          </p:nvPr>
        </p:nvSpPr>
        <p:spPr/>
        <p:txBody>
          <a:bodyPr/>
          <a:lstStyle/>
          <a:p>
            <a:fld id="{C7D31352-7BE6-F44A-91AD-A4B2F2F591C1}" type="datetimeFigureOut">
              <a:rPr lang="en-US" smtClean="0"/>
              <a:t>10/28/18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61788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31352-7BE6-F44A-91AD-A4B2F2F591C1}" type="datetimeFigureOut">
              <a:rPr lang="en-US" smtClean="0"/>
              <a:t>10/28/18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36628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10/28/18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95184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10/28/18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54891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D31352-7BE6-F44A-91AD-A4B2F2F591C1}" type="datetimeFigureOut">
              <a:rPr lang="en-US" smtClean="0"/>
              <a:t>10/28/18</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B80929-8AD6-A44E-A022-A7CE04137689}" type="slidenum">
              <a:rPr lang="en-AU" smtClean="0"/>
              <a:t>‹#›</a:t>
            </a:fld>
            <a:endParaRPr lang="en-AU"/>
          </a:p>
        </p:txBody>
      </p:sp>
    </p:spTree>
    <p:extLst>
      <p:ext uri="{BB962C8B-B14F-4D97-AF65-F5344CB8AC3E}">
        <p14:creationId xmlns:p14="http://schemas.microsoft.com/office/powerpoint/2010/main" val="138727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baseline="0">
          <a:solidFill>
            <a:schemeClr val="accent6">
              <a:lumMod val="50000"/>
            </a:schemeClr>
          </a:solidFill>
          <a:latin typeface="Powderfinger-Type"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ommbank.com.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commbank.com.a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de.google.com/p/chromium/codesearch#chromium/src/net/http/transport_security_state_static.js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de.google.com/p/chromium/codesearch#chromium/src/net/http/transport_security_state_static.json" TargetMode="Externa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de.google.com/p/chromium/codesearch#chromium/src/net/http/transport_security_state_static.json" TargetMode="Externa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465517"/>
            <a:ext cx="7506182" cy="1620179"/>
          </a:xfrm>
        </p:spPr>
        <p:txBody>
          <a:bodyPr>
            <a:normAutofit/>
          </a:bodyPr>
          <a:lstStyle/>
          <a:p>
            <a:r>
              <a:rPr lang="en-US" sz="4000" b="1" dirty="0">
                <a:latin typeface="Powderfinger Type" panose="02020709070000000403" pitchFamily="49" charset="77"/>
              </a:rPr>
              <a:t>Who am I talking to?</a:t>
            </a:r>
          </a:p>
        </p:txBody>
      </p:sp>
    </p:spTree>
    <p:extLst>
      <p:ext uri="{BB962C8B-B14F-4D97-AF65-F5344CB8AC3E}">
        <p14:creationId xmlns:p14="http://schemas.microsoft.com/office/powerpoint/2010/main" val="37050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 y="205979"/>
            <a:ext cx="8831484" cy="857250"/>
          </a:xfrm>
        </p:spPr>
        <p:txBody>
          <a:bodyPr>
            <a:normAutofit fontScale="90000"/>
          </a:bodyPr>
          <a:lstStyle/>
          <a:p>
            <a:r>
              <a:rPr lang="en-US" dirty="0">
                <a:latin typeface="Powderfinger Type" panose="02020709070000000403" pitchFamily="49" charset="77"/>
              </a:rPr>
              <a:t>Opening the Connection: First Steps</a:t>
            </a:r>
          </a:p>
        </p:txBody>
      </p:sp>
      <p:sp>
        <p:nvSpPr>
          <p:cNvPr id="3" name="Content Placeholder 2"/>
          <p:cNvSpPr>
            <a:spLocks noGrp="1"/>
          </p:cNvSpPr>
          <p:nvPr>
            <p:ph idx="1"/>
          </p:nvPr>
        </p:nvSpPr>
        <p:spPr>
          <a:xfrm>
            <a:off x="2658917" y="1325176"/>
            <a:ext cx="3965311" cy="3263504"/>
          </a:xfrm>
        </p:spPr>
        <p:txBody>
          <a:bodyPr>
            <a:normAutofit/>
          </a:bodyPr>
          <a:lstStyle/>
          <a:p>
            <a:pPr marL="0" indent="0">
              <a:buNone/>
            </a:pPr>
            <a:r>
              <a:rPr lang="en-US" sz="1500" dirty="0"/>
              <a:t>Client:</a:t>
            </a:r>
          </a:p>
          <a:p>
            <a:pPr marL="0" indent="0">
              <a:buNone/>
            </a:pPr>
            <a:r>
              <a:rPr lang="en-US" sz="1500" dirty="0"/>
              <a:t>   </a:t>
            </a:r>
            <a:r>
              <a:rPr lang="en-US" sz="1500" i="1" dirty="0"/>
              <a:t>DNS Query</a:t>
            </a:r>
            <a:r>
              <a:rPr lang="en-US" sz="1500" dirty="0"/>
              <a:t>:</a:t>
            </a:r>
          </a:p>
          <a:p>
            <a:pPr marL="0" indent="0">
              <a:buNone/>
            </a:pPr>
            <a:r>
              <a:rPr lang="en-US" sz="1500" dirty="0"/>
              <a:t>          </a:t>
            </a:r>
            <a:r>
              <a:rPr lang="en-US" sz="1500" dirty="0" err="1"/>
              <a:t>www.commbank.com.au</a:t>
            </a:r>
            <a:r>
              <a:rPr lang="en-US" sz="1500" dirty="0"/>
              <a:t>?</a:t>
            </a:r>
          </a:p>
          <a:p>
            <a:pPr marL="0" indent="0" algn="r">
              <a:buNone/>
            </a:pPr>
            <a:r>
              <a:rPr lang="en-US" sz="1500" i="1" dirty="0"/>
              <a:t>DNS Response:</a:t>
            </a:r>
          </a:p>
          <a:p>
            <a:pPr marL="0" indent="0" algn="r">
              <a:buNone/>
            </a:pPr>
            <a:r>
              <a:rPr lang="en-US" sz="1500" dirty="0"/>
              <a:t>23.77.138.30</a:t>
            </a:r>
          </a:p>
          <a:p>
            <a:pPr marL="0" indent="0">
              <a:buNone/>
            </a:pPr>
            <a:r>
              <a:rPr lang="en-US" sz="1500" dirty="0"/>
              <a:t>   </a:t>
            </a:r>
          </a:p>
          <a:p>
            <a:pPr marL="0" indent="0">
              <a:buNone/>
            </a:pPr>
            <a:endParaRPr lang="en-US" sz="1500" dirty="0"/>
          </a:p>
          <a:p>
            <a:pPr marL="0" indent="0">
              <a:buNone/>
            </a:pPr>
            <a:r>
              <a:rPr lang="en-US" sz="1500" dirty="0"/>
              <a:t> </a:t>
            </a:r>
            <a:r>
              <a:rPr lang="en-US" sz="1500" i="1" dirty="0"/>
              <a:t>TCP Session</a:t>
            </a:r>
            <a:r>
              <a:rPr lang="en-US" sz="1500" dirty="0"/>
              <a:t>:</a:t>
            </a:r>
          </a:p>
          <a:p>
            <a:pPr marL="0" indent="0">
              <a:buNone/>
            </a:pPr>
            <a:r>
              <a:rPr lang="en-US" sz="1500" dirty="0"/>
              <a:t>          TCP Connect 23.77.138.30, port 443 </a:t>
            </a:r>
          </a:p>
          <a:p>
            <a:pPr marL="0" indent="0" algn="r">
              <a:buNone/>
            </a:pPr>
            <a:r>
              <a:rPr lang="en-US" sz="1500" dirty="0"/>
              <a:t> </a:t>
            </a:r>
          </a:p>
          <a:p>
            <a:pPr marL="0" indent="0">
              <a:buNone/>
            </a:pPr>
            <a:endParaRPr lang="en-US" sz="1500" dirty="0"/>
          </a:p>
        </p:txBody>
      </p:sp>
      <p:pic>
        <p:nvPicPr>
          <p:cNvPr id="4" name="Content Placeholder 3"/>
          <p:cNvPicPr>
            <a:picLocks noChangeAspect="1"/>
          </p:cNvPicPr>
          <p:nvPr/>
        </p:nvPicPr>
        <p:blipFill rotWithShape="1">
          <a:blip r:embed="rId2"/>
          <a:srcRect t="-1030" b="9116"/>
          <a:stretch/>
        </p:blipFill>
        <p:spPr>
          <a:xfrm>
            <a:off x="1655676" y="1275606"/>
            <a:ext cx="833113" cy="652096"/>
          </a:xfrm>
          <a:prstGeom prst="rect">
            <a:avLst/>
          </a:prstGeom>
        </p:spPr>
      </p:pic>
      <p:pic>
        <p:nvPicPr>
          <p:cNvPr id="5" name="Picture 4"/>
          <p:cNvPicPr>
            <a:picLocks noChangeAspect="1"/>
          </p:cNvPicPr>
          <p:nvPr/>
        </p:nvPicPr>
        <p:blipFill>
          <a:blip r:embed="rId3"/>
          <a:stretch>
            <a:fillRect/>
          </a:stretch>
        </p:blipFill>
        <p:spPr>
          <a:xfrm>
            <a:off x="6732240" y="1491630"/>
            <a:ext cx="681404" cy="681404"/>
          </a:xfrm>
          <a:prstGeom prst="rect">
            <a:avLst/>
          </a:prstGeom>
        </p:spPr>
      </p:pic>
      <p:pic>
        <p:nvPicPr>
          <p:cNvPr id="6" name="Picture 5"/>
          <p:cNvPicPr>
            <a:picLocks noChangeAspect="1"/>
          </p:cNvPicPr>
          <p:nvPr/>
        </p:nvPicPr>
        <p:blipFill>
          <a:blip r:embed="rId3"/>
          <a:stretch>
            <a:fillRect/>
          </a:stretch>
        </p:blipFill>
        <p:spPr>
          <a:xfrm>
            <a:off x="6732240" y="3327834"/>
            <a:ext cx="681404" cy="681404"/>
          </a:xfrm>
          <a:prstGeom prst="rect">
            <a:avLst/>
          </a:prstGeom>
        </p:spPr>
      </p:pic>
      <p:sp>
        <p:nvSpPr>
          <p:cNvPr id="7" name="Left-Right Arrow 6"/>
          <p:cNvSpPr/>
          <p:nvPr/>
        </p:nvSpPr>
        <p:spPr>
          <a:xfrm>
            <a:off x="5328084" y="1707654"/>
            <a:ext cx="1242138" cy="1246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Left-Right Arrow 7"/>
          <p:cNvSpPr/>
          <p:nvPr/>
        </p:nvSpPr>
        <p:spPr>
          <a:xfrm>
            <a:off x="5220072" y="3435846"/>
            <a:ext cx="1242138" cy="1246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01A7C36D-4F00-BD41-A504-1606D3B9149D}"/>
              </a:ext>
            </a:extLst>
          </p:cNvPr>
          <p:cNvSpPr txBox="1"/>
          <p:nvPr/>
        </p:nvSpPr>
        <p:spPr>
          <a:xfrm>
            <a:off x="277792" y="2292469"/>
            <a:ext cx="2662178" cy="2031325"/>
          </a:xfrm>
          <a:prstGeom prst="rect">
            <a:avLst/>
          </a:prstGeom>
          <a:noFill/>
        </p:spPr>
        <p:txBody>
          <a:bodyPr wrap="square" rtlCol="0">
            <a:spAutoFit/>
          </a:bodyPr>
          <a:lstStyle/>
          <a:p>
            <a:r>
              <a:rPr lang="en-US" sz="1400" dirty="0">
                <a:latin typeface="AhnbergHand" pitchFamily="2" charset="0"/>
              </a:rPr>
              <a:t>Here’s what happens when I connect to  my bank</a:t>
            </a:r>
          </a:p>
          <a:p>
            <a:endParaRPr lang="en-US" sz="1400" dirty="0">
              <a:latin typeface="AhnbergHand" pitchFamily="2" charset="0"/>
            </a:endParaRPr>
          </a:p>
          <a:p>
            <a:r>
              <a:rPr lang="en-US" sz="1400" dirty="0">
                <a:latin typeface="AhnbergHand" pitchFamily="2" charset="0"/>
              </a:rPr>
              <a:t>The first step is a DNS transaction to get an IP address</a:t>
            </a:r>
          </a:p>
          <a:p>
            <a:endParaRPr lang="en-US" sz="1400" dirty="0">
              <a:latin typeface="AhnbergHand" pitchFamily="2" charset="0"/>
            </a:endParaRPr>
          </a:p>
          <a:p>
            <a:r>
              <a:rPr lang="en-US" sz="1400" dirty="0">
                <a:latin typeface="AhnbergHand" pitchFamily="2" charset="0"/>
              </a:rPr>
              <a:t>Then a TCP session is started</a:t>
            </a:r>
          </a:p>
        </p:txBody>
      </p:sp>
      <p:sp>
        <p:nvSpPr>
          <p:cNvPr id="10" name="Freeform 9">
            <a:extLst>
              <a:ext uri="{FF2B5EF4-FFF2-40B4-BE49-F238E27FC236}">
                <a16:creationId xmlns:a16="http://schemas.microsoft.com/office/drawing/2014/main" id="{1C1FFB51-131D-B846-8656-4E71543F999F}"/>
              </a:ext>
            </a:extLst>
          </p:cNvPr>
          <p:cNvSpPr/>
          <p:nvPr/>
        </p:nvSpPr>
        <p:spPr>
          <a:xfrm>
            <a:off x="2720051" y="2244315"/>
            <a:ext cx="1375434" cy="875062"/>
          </a:xfrm>
          <a:custGeom>
            <a:avLst/>
            <a:gdLst>
              <a:gd name="connsiteX0" fmla="*/ 0 w 1375434"/>
              <a:gd name="connsiteY0" fmla="*/ 875062 h 875062"/>
              <a:gd name="connsiteX1" fmla="*/ 850739 w 1375434"/>
              <a:gd name="connsiteY1" fmla="*/ 336839 h 875062"/>
              <a:gd name="connsiteX2" fmla="*/ 1250065 w 1375434"/>
              <a:gd name="connsiteY2" fmla="*/ 18536 h 875062"/>
              <a:gd name="connsiteX3" fmla="*/ 1105382 w 1375434"/>
              <a:gd name="connsiteY3" fmla="*/ 35898 h 875062"/>
              <a:gd name="connsiteX4" fmla="*/ 1360025 w 1375434"/>
              <a:gd name="connsiteY4" fmla="*/ 6961 h 875062"/>
              <a:gd name="connsiteX5" fmla="*/ 1325301 w 1375434"/>
              <a:gd name="connsiteY5" fmla="*/ 157432 h 8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434" h="875062">
                <a:moveTo>
                  <a:pt x="0" y="875062"/>
                </a:moveTo>
                <a:cubicBezTo>
                  <a:pt x="321197" y="677327"/>
                  <a:pt x="642395" y="479593"/>
                  <a:pt x="850739" y="336839"/>
                </a:cubicBezTo>
                <a:cubicBezTo>
                  <a:pt x="1059083" y="194085"/>
                  <a:pt x="1207625" y="68693"/>
                  <a:pt x="1250065" y="18536"/>
                </a:cubicBezTo>
                <a:cubicBezTo>
                  <a:pt x="1292505" y="-31621"/>
                  <a:pt x="1105382" y="35898"/>
                  <a:pt x="1105382" y="35898"/>
                </a:cubicBezTo>
                <a:cubicBezTo>
                  <a:pt x="1123709" y="33969"/>
                  <a:pt x="1323372" y="-13295"/>
                  <a:pt x="1360025" y="6961"/>
                </a:cubicBezTo>
                <a:cubicBezTo>
                  <a:pt x="1396678" y="27217"/>
                  <a:pt x="1360989" y="92324"/>
                  <a:pt x="1325301" y="1574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838C9298-59F1-6B46-837D-DE76EBBD04B9}"/>
              </a:ext>
            </a:extLst>
          </p:cNvPr>
          <p:cNvSpPr/>
          <p:nvPr/>
        </p:nvSpPr>
        <p:spPr>
          <a:xfrm>
            <a:off x="2789499" y="3831077"/>
            <a:ext cx="773884" cy="231637"/>
          </a:xfrm>
          <a:custGeom>
            <a:avLst/>
            <a:gdLst>
              <a:gd name="connsiteX0" fmla="*/ 0 w 773884"/>
              <a:gd name="connsiteY0" fmla="*/ 133252 h 231637"/>
              <a:gd name="connsiteX1" fmla="*/ 758142 w 773884"/>
              <a:gd name="connsiteY1" fmla="*/ 46442 h 231637"/>
              <a:gd name="connsiteX2" fmla="*/ 532435 w 773884"/>
              <a:gd name="connsiteY2" fmla="*/ 143 h 231637"/>
              <a:gd name="connsiteX3" fmla="*/ 763929 w 773884"/>
              <a:gd name="connsiteY3" fmla="*/ 40655 h 231637"/>
              <a:gd name="connsiteX4" fmla="*/ 596096 w 773884"/>
              <a:gd name="connsiteY4" fmla="*/ 231637 h 23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884" h="231637">
                <a:moveTo>
                  <a:pt x="0" y="133252"/>
                </a:moveTo>
                <a:cubicBezTo>
                  <a:pt x="334701" y="100939"/>
                  <a:pt x="669403" y="68627"/>
                  <a:pt x="758142" y="46442"/>
                </a:cubicBezTo>
                <a:cubicBezTo>
                  <a:pt x="846881" y="24257"/>
                  <a:pt x="531471" y="1107"/>
                  <a:pt x="532435" y="143"/>
                </a:cubicBezTo>
                <a:cubicBezTo>
                  <a:pt x="533399" y="-821"/>
                  <a:pt x="753319" y="2073"/>
                  <a:pt x="763929" y="40655"/>
                </a:cubicBezTo>
                <a:cubicBezTo>
                  <a:pt x="774539" y="79237"/>
                  <a:pt x="685317" y="155437"/>
                  <a:pt x="596096" y="23163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85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Hang on</a:t>
            </a:r>
            <a:r>
              <a:rPr lang="is-IS" dirty="0">
                <a:latin typeface="Powderfinger Type" panose="02020709070000000403" pitchFamily="49" charset="77"/>
              </a:rPr>
              <a:t>…</a:t>
            </a:r>
            <a:endParaRPr lang="en-US" dirty="0">
              <a:latin typeface="Powderfinger Type" panose="02020709070000000403" pitchFamily="49" charset="77"/>
            </a:endParaRPr>
          </a:p>
        </p:txBody>
      </p:sp>
      <p:sp>
        <p:nvSpPr>
          <p:cNvPr id="3" name="Content Placeholder 2"/>
          <p:cNvSpPr>
            <a:spLocks noGrp="1"/>
          </p:cNvSpPr>
          <p:nvPr>
            <p:ph idx="1"/>
          </p:nvPr>
        </p:nvSpPr>
        <p:spPr/>
        <p:txBody>
          <a:bodyPr>
            <a:normAutofit/>
          </a:bodyPr>
          <a:lstStyle/>
          <a:p>
            <a:pPr marL="0" indent="0">
              <a:buNone/>
            </a:pPr>
            <a:r>
              <a:rPr lang="en-US" sz="1200" dirty="0">
                <a:latin typeface="Menlo" charset="0"/>
                <a:ea typeface="Menlo" charset="0"/>
                <a:cs typeface="Menlo" charset="0"/>
              </a:rPr>
              <a:t>$ dig -x 23.77.138.30 +short</a:t>
            </a:r>
          </a:p>
          <a:p>
            <a:pPr marL="0" indent="0">
              <a:buNone/>
            </a:pPr>
            <a:r>
              <a:rPr lang="en-US" sz="1200" dirty="0">
                <a:latin typeface="Menlo" charset="0"/>
                <a:ea typeface="Menlo" charset="0"/>
                <a:cs typeface="Menlo" charset="0"/>
              </a:rPr>
              <a:t>a23-77-138-30.deploy.static.akamaitechnologies.com.</a:t>
            </a:r>
          </a:p>
          <a:p>
            <a:pPr marL="0" indent="0">
              <a:buNone/>
            </a:pPr>
            <a:endParaRPr lang="en-US" sz="1200" dirty="0">
              <a:latin typeface="Menlo" charset="0"/>
              <a:ea typeface="Menlo" charset="0"/>
              <a:cs typeface="Menlo" charset="0"/>
            </a:endParaRPr>
          </a:p>
          <a:p>
            <a:pPr marL="0" indent="0">
              <a:buNone/>
            </a:pPr>
            <a:r>
              <a:rPr lang="en-US" sz="1500" dirty="0">
                <a:latin typeface="AhnbergHand" pitchFamily="2" charset="0"/>
              </a:rPr>
              <a:t>That</a:t>
            </a:r>
            <a:r>
              <a:rPr lang="uk-UA" sz="1500" dirty="0"/>
              <a:t>’</a:t>
            </a:r>
            <a:r>
              <a:rPr lang="en-US" sz="1500" dirty="0">
                <a:latin typeface="AhnbergHand" pitchFamily="2" charset="0"/>
              </a:rPr>
              <a:t>s </a:t>
            </a:r>
            <a:r>
              <a:rPr lang="en-US" sz="1500" b="1" dirty="0">
                <a:latin typeface="AhnbergHand" pitchFamily="2" charset="0"/>
              </a:rPr>
              <a:t>not</a:t>
            </a:r>
            <a:r>
              <a:rPr lang="en-US" sz="1500" dirty="0">
                <a:latin typeface="AhnbergHand" pitchFamily="2" charset="0"/>
              </a:rPr>
              <a:t> an IP addresses that was allocated to the Commonwealth Bank!</a:t>
            </a:r>
          </a:p>
          <a:p>
            <a:pPr marL="0" indent="0">
              <a:buNone/>
            </a:pPr>
            <a:endParaRPr lang="en-US" sz="1500" dirty="0"/>
          </a:p>
          <a:p>
            <a:pPr marL="300038" lvl="1" indent="0">
              <a:buNone/>
            </a:pPr>
            <a:r>
              <a:rPr lang="en-US" sz="1500" dirty="0"/>
              <a:t>The Commonwealth Bank of Australia has been assigned the address blocks:</a:t>
            </a:r>
          </a:p>
          <a:p>
            <a:pPr marL="300038" lvl="1" indent="0">
              <a:buNone/>
            </a:pPr>
            <a:r>
              <a:rPr lang="nb-NO" sz="1500" dirty="0"/>
              <a:t>140.168.0.0 - 140.168.255.255 and </a:t>
            </a:r>
          </a:p>
          <a:p>
            <a:pPr marL="300038" lvl="1" indent="0">
              <a:buNone/>
            </a:pPr>
            <a:r>
              <a:rPr lang="hr-HR" sz="1500" dirty="0"/>
              <a:t>203.17.185.0 - 203.17.185.255</a:t>
            </a:r>
          </a:p>
          <a:p>
            <a:pPr marL="0" indent="0">
              <a:buNone/>
            </a:pPr>
            <a:endParaRPr lang="hr-HR" sz="1500" dirty="0">
              <a:ea typeface="Menlo" charset="0"/>
              <a:cs typeface="Menlo" charset="0"/>
            </a:endParaRPr>
          </a:p>
        </p:txBody>
      </p:sp>
    </p:spTree>
    <p:extLst>
      <p:ext uri="{BB962C8B-B14F-4D97-AF65-F5344CB8AC3E}">
        <p14:creationId xmlns:p14="http://schemas.microsoft.com/office/powerpoint/2010/main" val="179298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Hang on</a:t>
            </a:r>
            <a:r>
              <a:rPr lang="is-IS" dirty="0">
                <a:latin typeface="Powderfinger Type" panose="02020709070000000403" pitchFamily="49" charset="77"/>
              </a:rPr>
              <a:t>…</a:t>
            </a:r>
            <a:endParaRPr lang="en-US" dirty="0">
              <a:latin typeface="Powderfinger Type" panose="02020709070000000403" pitchFamily="49" charset="77"/>
            </a:endParaRPr>
          </a:p>
        </p:txBody>
      </p:sp>
      <p:sp>
        <p:nvSpPr>
          <p:cNvPr id="3" name="Content Placeholder 2"/>
          <p:cNvSpPr>
            <a:spLocks noGrp="1"/>
          </p:cNvSpPr>
          <p:nvPr>
            <p:ph idx="1"/>
          </p:nvPr>
        </p:nvSpPr>
        <p:spPr/>
        <p:txBody>
          <a:bodyPr>
            <a:normAutofit/>
          </a:bodyPr>
          <a:lstStyle/>
          <a:p>
            <a:pPr marL="0" indent="0">
              <a:buNone/>
            </a:pPr>
            <a:r>
              <a:rPr lang="en-US" sz="1200" dirty="0">
                <a:latin typeface="Menlo" charset="0"/>
                <a:ea typeface="Menlo" charset="0"/>
                <a:cs typeface="Menlo" charset="0"/>
              </a:rPr>
              <a:t>$ dig -x 23.77.138.30 +short</a:t>
            </a:r>
          </a:p>
          <a:p>
            <a:pPr marL="0" indent="0">
              <a:buNone/>
            </a:pPr>
            <a:r>
              <a:rPr lang="en-US" sz="1200" dirty="0">
                <a:latin typeface="Menlo" charset="0"/>
                <a:ea typeface="Menlo" charset="0"/>
                <a:cs typeface="Menlo" charset="0"/>
              </a:rPr>
              <a:t>a23-77-138-30.deploy.static.akamaitechnologies.com.</a:t>
            </a:r>
          </a:p>
          <a:p>
            <a:pPr marL="0" indent="0">
              <a:buNone/>
            </a:pPr>
            <a:endParaRPr lang="en-US" sz="1200" dirty="0">
              <a:latin typeface="Menlo" charset="0"/>
              <a:ea typeface="Menlo" charset="0"/>
              <a:cs typeface="Menlo" charset="0"/>
            </a:endParaRPr>
          </a:p>
          <a:p>
            <a:pPr marL="0" indent="0">
              <a:buNone/>
            </a:pPr>
            <a:r>
              <a:rPr lang="hr-HR" sz="1500" dirty="0" err="1">
                <a:latin typeface="AhnbergHand" pitchFamily="2" charset="0"/>
                <a:ea typeface="Menlo" charset="0"/>
                <a:cs typeface="Menlo" charset="0"/>
              </a:rPr>
              <a:t>That’s</a:t>
            </a:r>
            <a:r>
              <a:rPr lang="hr-HR" sz="1500" dirty="0">
                <a:latin typeface="AhnbergHand" pitchFamily="2" charset="0"/>
                <a:ea typeface="Menlo" charset="0"/>
                <a:cs typeface="Menlo" charset="0"/>
              </a:rPr>
              <a:t> </a:t>
            </a:r>
            <a:r>
              <a:rPr lang="hr-HR" sz="1500" dirty="0" err="1">
                <a:latin typeface="AhnbergHand" pitchFamily="2" charset="0"/>
                <a:ea typeface="Menlo" charset="0"/>
                <a:cs typeface="Menlo" charset="0"/>
              </a:rPr>
              <a:t>an</a:t>
            </a:r>
            <a:r>
              <a:rPr lang="hr-HR" sz="1500" dirty="0">
                <a:latin typeface="AhnbergHand" pitchFamily="2" charset="0"/>
                <a:ea typeface="Menlo" charset="0"/>
                <a:cs typeface="Menlo" charset="0"/>
              </a:rPr>
              <a:t> </a:t>
            </a:r>
            <a:r>
              <a:rPr lang="hr-HR" sz="1500" dirty="0" err="1">
                <a:latin typeface="AhnbergHand" pitchFamily="2" charset="0"/>
                <a:ea typeface="Menlo" charset="0"/>
                <a:cs typeface="Menlo" charset="0"/>
              </a:rPr>
              <a:t>Akamai</a:t>
            </a:r>
            <a:r>
              <a:rPr lang="hr-HR" sz="1500" dirty="0">
                <a:latin typeface="AhnbergHand" pitchFamily="2" charset="0"/>
                <a:ea typeface="Menlo" charset="0"/>
                <a:cs typeface="Menlo" charset="0"/>
              </a:rPr>
              <a:t> </a:t>
            </a:r>
            <a:r>
              <a:rPr lang="hr-HR" sz="1500" dirty="0" err="1">
                <a:latin typeface="AhnbergHand" pitchFamily="2" charset="0"/>
                <a:ea typeface="Menlo" charset="0"/>
                <a:cs typeface="Menlo" charset="0"/>
              </a:rPr>
              <a:t>address</a:t>
            </a:r>
            <a:r>
              <a:rPr lang="hr-HR" sz="1500" dirty="0">
                <a:latin typeface="AhnbergHand" pitchFamily="2" charset="0"/>
                <a:ea typeface="Menlo" charset="0"/>
                <a:cs typeface="Menlo" charset="0"/>
              </a:rPr>
              <a:t> </a:t>
            </a:r>
            <a:r>
              <a:rPr lang="hr-HR" sz="1500" dirty="0" err="1">
                <a:latin typeface="AhnbergHand" pitchFamily="2" charset="0"/>
                <a:ea typeface="Menlo" charset="0"/>
                <a:cs typeface="Menlo" charset="0"/>
              </a:rPr>
              <a:t>block</a:t>
            </a:r>
            <a:r>
              <a:rPr lang="hr-HR" sz="1500" dirty="0">
                <a:latin typeface="AhnbergHand" pitchFamily="2" charset="0"/>
                <a:ea typeface="Menlo" charset="0"/>
                <a:cs typeface="Menlo" charset="0"/>
              </a:rPr>
              <a:t> </a:t>
            </a:r>
          </a:p>
          <a:p>
            <a:pPr marL="0" indent="0">
              <a:buNone/>
            </a:pPr>
            <a:endParaRPr lang="hr-HR" sz="1500" dirty="0">
              <a:latin typeface="AhnbergHand" pitchFamily="2" charset="0"/>
              <a:ea typeface="Menlo" charset="0"/>
              <a:cs typeface="Menlo" charset="0"/>
            </a:endParaRPr>
          </a:p>
          <a:p>
            <a:pPr marL="0" indent="0">
              <a:buNone/>
            </a:pPr>
            <a:r>
              <a:rPr lang="hr-HR" sz="1500" dirty="0" err="1">
                <a:latin typeface="AhnbergHand" pitchFamily="2" charset="0"/>
                <a:ea typeface="Menlo" charset="0"/>
                <a:cs typeface="Menlo" charset="0"/>
              </a:rPr>
              <a:t>And</a:t>
            </a:r>
            <a:r>
              <a:rPr lang="hr-HR" sz="1500" dirty="0">
                <a:latin typeface="AhnbergHand" pitchFamily="2" charset="0"/>
                <a:ea typeface="Menlo" charset="0"/>
                <a:cs typeface="Menlo" charset="0"/>
              </a:rPr>
              <a:t> I am NOT a </a:t>
            </a:r>
            <a:r>
              <a:rPr lang="hr-HR" sz="1500" dirty="0" err="1">
                <a:latin typeface="AhnbergHand" pitchFamily="2" charset="0"/>
                <a:ea typeface="Menlo" charset="0"/>
                <a:cs typeface="Menlo" charset="0"/>
              </a:rPr>
              <a:t>customer</a:t>
            </a:r>
            <a:r>
              <a:rPr lang="hr-HR" sz="1500" dirty="0">
                <a:latin typeface="AhnbergHand" pitchFamily="2" charset="0"/>
                <a:ea typeface="Menlo" charset="0"/>
                <a:cs typeface="Menlo" charset="0"/>
              </a:rPr>
              <a:t> </a:t>
            </a:r>
            <a:r>
              <a:rPr lang="hr-HR" sz="1500" dirty="0" err="1">
                <a:latin typeface="AhnbergHand" pitchFamily="2" charset="0"/>
                <a:ea typeface="Menlo" charset="0"/>
                <a:cs typeface="Menlo" charset="0"/>
              </a:rPr>
              <a:t>of</a:t>
            </a:r>
            <a:r>
              <a:rPr lang="hr-HR" sz="1500" dirty="0">
                <a:latin typeface="AhnbergHand" pitchFamily="2" charset="0"/>
                <a:ea typeface="Menlo" charset="0"/>
                <a:cs typeface="Menlo" charset="0"/>
              </a:rPr>
              <a:t> </a:t>
            </a:r>
            <a:r>
              <a:rPr lang="hr-HR" sz="1500" dirty="0" err="1">
                <a:latin typeface="AhnbergHand" pitchFamily="2" charset="0"/>
                <a:ea typeface="Menlo" charset="0"/>
                <a:cs typeface="Menlo" charset="0"/>
              </a:rPr>
              <a:t>the</a:t>
            </a:r>
            <a:r>
              <a:rPr lang="hr-HR" sz="1500" dirty="0">
                <a:latin typeface="AhnbergHand" pitchFamily="2" charset="0"/>
                <a:ea typeface="Menlo" charset="0"/>
                <a:cs typeface="Menlo" charset="0"/>
              </a:rPr>
              <a:t> Internet Bank </a:t>
            </a:r>
            <a:r>
              <a:rPr lang="hr-HR" sz="1500" dirty="0" err="1">
                <a:latin typeface="AhnbergHand" pitchFamily="2" charset="0"/>
                <a:ea typeface="Menlo" charset="0"/>
                <a:cs typeface="Menlo" charset="0"/>
              </a:rPr>
              <a:t>of</a:t>
            </a:r>
            <a:r>
              <a:rPr lang="hr-HR" sz="1500" dirty="0">
                <a:latin typeface="AhnbergHand" pitchFamily="2" charset="0"/>
                <a:ea typeface="Menlo" charset="0"/>
                <a:cs typeface="Menlo" charset="0"/>
              </a:rPr>
              <a:t> </a:t>
            </a:r>
            <a:r>
              <a:rPr lang="hr-HR" sz="1500" dirty="0" err="1">
                <a:latin typeface="AhnbergHand" pitchFamily="2" charset="0"/>
                <a:ea typeface="Menlo" charset="0"/>
                <a:cs typeface="Menlo" charset="0"/>
              </a:rPr>
              <a:t>Akamai</a:t>
            </a:r>
            <a:r>
              <a:rPr lang="hr-HR" sz="1500" dirty="0">
                <a:latin typeface="AhnbergHand" pitchFamily="2" charset="0"/>
                <a:ea typeface="Menlo" charset="0"/>
                <a:cs typeface="Menlo" charset="0"/>
              </a:rPr>
              <a:t>!</a:t>
            </a:r>
            <a:br>
              <a:rPr lang="hr-HR" sz="1500" dirty="0">
                <a:ea typeface="Menlo" charset="0"/>
                <a:cs typeface="Menlo" charset="0"/>
              </a:rPr>
            </a:br>
            <a:endParaRPr lang="hr-HR" sz="1500" dirty="0">
              <a:ea typeface="Menlo" charset="0"/>
              <a:cs typeface="Menlo" charset="0"/>
            </a:endParaRPr>
          </a:p>
          <a:p>
            <a:pPr marL="0" indent="0">
              <a:buNone/>
            </a:pPr>
            <a:r>
              <a:rPr lang="hr-HR" sz="1500" dirty="0" err="1">
                <a:ea typeface="Menlo" charset="0"/>
                <a:cs typeface="Menlo" charset="0"/>
              </a:rPr>
              <a:t>Why</a:t>
            </a:r>
            <a:r>
              <a:rPr lang="hr-HR" sz="1500" dirty="0">
                <a:ea typeface="Menlo" charset="0"/>
                <a:cs typeface="Menlo" charset="0"/>
              </a:rPr>
              <a:t> </a:t>
            </a:r>
            <a:r>
              <a:rPr lang="hr-HR" sz="1500" dirty="0" err="1">
                <a:ea typeface="Menlo" charset="0"/>
                <a:cs typeface="Menlo" charset="0"/>
              </a:rPr>
              <a:t>should</a:t>
            </a:r>
            <a:r>
              <a:rPr lang="hr-HR" sz="1500" dirty="0">
                <a:ea typeface="Menlo" charset="0"/>
                <a:cs typeface="Menlo" charset="0"/>
              </a:rPr>
              <a:t> </a:t>
            </a:r>
            <a:r>
              <a:rPr lang="hr-HR" sz="1500" dirty="0" err="1">
                <a:ea typeface="Menlo" charset="0"/>
                <a:cs typeface="Menlo" charset="0"/>
              </a:rPr>
              <a:t>my</a:t>
            </a:r>
            <a:r>
              <a:rPr lang="hr-HR" sz="1500" dirty="0">
                <a:ea typeface="Menlo" charset="0"/>
                <a:cs typeface="Menlo" charset="0"/>
              </a:rPr>
              <a:t> browser trust </a:t>
            </a:r>
            <a:r>
              <a:rPr lang="hr-HR" sz="1500" dirty="0" err="1">
                <a:ea typeface="Menlo" charset="0"/>
                <a:cs typeface="Menlo" charset="0"/>
              </a:rPr>
              <a:t>that</a:t>
            </a:r>
            <a:r>
              <a:rPr lang="hr-HR" sz="1500" dirty="0">
                <a:ea typeface="Menlo" charset="0"/>
                <a:cs typeface="Menlo" charset="0"/>
              </a:rPr>
              <a:t> 23.77.138.30 </a:t>
            </a:r>
            <a:r>
              <a:rPr lang="hr-HR" sz="1500" dirty="0" err="1">
                <a:ea typeface="Menlo" charset="0"/>
                <a:cs typeface="Menlo" charset="0"/>
              </a:rPr>
              <a:t>is</a:t>
            </a:r>
            <a:r>
              <a:rPr lang="hr-HR" sz="1500" dirty="0">
                <a:ea typeface="Menlo" charset="0"/>
                <a:cs typeface="Menlo" charset="0"/>
              </a:rPr>
              <a:t> </a:t>
            </a:r>
            <a:r>
              <a:rPr lang="hr-HR" sz="1500" dirty="0" err="1">
                <a:ea typeface="Menlo" charset="0"/>
                <a:cs typeface="Menlo" charset="0"/>
              </a:rPr>
              <a:t>really</a:t>
            </a:r>
            <a:r>
              <a:rPr lang="hr-HR" sz="1500" dirty="0">
                <a:ea typeface="Menlo" charset="0"/>
                <a:cs typeface="Menlo" charset="0"/>
              </a:rPr>
              <a:t> </a:t>
            </a:r>
            <a:r>
              <a:rPr lang="hr-HR" sz="1500" dirty="0" err="1">
                <a:ea typeface="Menlo" charset="0"/>
                <a:cs typeface="Menlo" charset="0"/>
              </a:rPr>
              <a:t>the</a:t>
            </a:r>
            <a:r>
              <a:rPr lang="hr-HR" sz="1500" dirty="0">
                <a:ea typeface="Menlo" charset="0"/>
                <a:cs typeface="Menlo" charset="0"/>
              </a:rPr>
              <a:t> “</a:t>
            </a:r>
            <a:r>
              <a:rPr lang="hr-HR" sz="1500" dirty="0" err="1">
                <a:ea typeface="Menlo" charset="0"/>
                <a:cs typeface="Menlo" charset="0"/>
              </a:rPr>
              <a:t>proper</a:t>
            </a:r>
            <a:r>
              <a:rPr lang="hr-HR" sz="1500" dirty="0">
                <a:ea typeface="Menlo" charset="0"/>
                <a:cs typeface="Menlo" charset="0"/>
              </a:rPr>
              <a:t>” web site for </a:t>
            </a:r>
            <a:r>
              <a:rPr lang="hr-HR" sz="1500" dirty="0" err="1">
                <a:ea typeface="Menlo" charset="0"/>
                <a:cs typeface="Menlo" charset="0"/>
              </a:rPr>
              <a:t>the</a:t>
            </a:r>
            <a:r>
              <a:rPr lang="hr-HR" sz="1500" dirty="0">
                <a:ea typeface="Menlo" charset="0"/>
                <a:cs typeface="Menlo" charset="0"/>
              </a:rPr>
              <a:t> Commonwealth Bank </a:t>
            </a:r>
            <a:r>
              <a:rPr lang="hr-HR" sz="1500" dirty="0" err="1">
                <a:ea typeface="Menlo" charset="0"/>
                <a:cs typeface="Menlo" charset="0"/>
              </a:rPr>
              <a:t>of</a:t>
            </a:r>
            <a:r>
              <a:rPr lang="hr-HR" sz="1500" dirty="0">
                <a:ea typeface="Menlo" charset="0"/>
                <a:cs typeface="Menlo" charset="0"/>
              </a:rPr>
              <a:t> Australia, </a:t>
            </a:r>
            <a:r>
              <a:rPr lang="hr-HR" sz="1500" dirty="0" err="1">
                <a:ea typeface="Menlo" charset="0"/>
                <a:cs typeface="Menlo" charset="0"/>
              </a:rPr>
              <a:t>and</a:t>
            </a:r>
            <a:r>
              <a:rPr lang="hr-HR" sz="1500" dirty="0">
                <a:ea typeface="Menlo" charset="0"/>
                <a:cs typeface="Menlo" charset="0"/>
              </a:rPr>
              <a:t> </a:t>
            </a:r>
            <a:r>
              <a:rPr lang="hr-HR" sz="1500" dirty="0" err="1">
                <a:ea typeface="Menlo" charset="0"/>
                <a:cs typeface="Menlo" charset="0"/>
              </a:rPr>
              <a:t>not</a:t>
            </a:r>
            <a:r>
              <a:rPr lang="hr-HR" sz="1500" dirty="0">
                <a:ea typeface="Menlo" charset="0"/>
                <a:cs typeface="Menlo" charset="0"/>
              </a:rPr>
              <a:t> some </a:t>
            </a:r>
            <a:r>
              <a:rPr lang="hr-HR" sz="1500" dirty="0" err="1">
                <a:ea typeface="Menlo" charset="0"/>
                <a:cs typeface="Menlo" charset="0"/>
              </a:rPr>
              <a:t>dastardly</a:t>
            </a:r>
            <a:r>
              <a:rPr lang="hr-HR" sz="1500" dirty="0">
                <a:ea typeface="Menlo" charset="0"/>
                <a:cs typeface="Menlo" charset="0"/>
              </a:rPr>
              <a:t> </a:t>
            </a:r>
            <a:r>
              <a:rPr lang="hr-HR" sz="1500" dirty="0" err="1">
                <a:ea typeface="Menlo" charset="0"/>
                <a:cs typeface="Menlo" charset="0"/>
              </a:rPr>
              <a:t>evil</a:t>
            </a:r>
            <a:r>
              <a:rPr lang="hr-HR" sz="1500" dirty="0">
                <a:ea typeface="Menlo" charset="0"/>
                <a:cs typeface="Menlo" charset="0"/>
              </a:rPr>
              <a:t> </a:t>
            </a:r>
            <a:r>
              <a:rPr lang="hr-HR" sz="1500" dirty="0" err="1">
                <a:ea typeface="Menlo" charset="0"/>
                <a:cs typeface="Menlo" charset="0"/>
              </a:rPr>
              <a:t>scam</a:t>
            </a:r>
            <a:r>
              <a:rPr lang="hr-HR" sz="1500" dirty="0">
                <a:ea typeface="Menlo" charset="0"/>
                <a:cs typeface="Menlo" charset="0"/>
              </a:rPr>
              <a:t> </a:t>
            </a:r>
            <a:r>
              <a:rPr lang="hr-HR" sz="1500" dirty="0" err="1">
                <a:ea typeface="Menlo" charset="0"/>
                <a:cs typeface="Menlo" charset="0"/>
              </a:rPr>
              <a:t>designed</a:t>
            </a:r>
            <a:r>
              <a:rPr lang="hr-HR" sz="1500" dirty="0">
                <a:ea typeface="Menlo" charset="0"/>
                <a:cs typeface="Menlo" charset="0"/>
              </a:rPr>
              <a:t> to </a:t>
            </a:r>
            <a:r>
              <a:rPr lang="hr-HR" sz="1500" dirty="0" err="1">
                <a:ea typeface="Menlo" charset="0"/>
                <a:cs typeface="Menlo" charset="0"/>
              </a:rPr>
              <a:t>steal</a:t>
            </a:r>
            <a:r>
              <a:rPr lang="hr-HR" sz="1500" dirty="0">
                <a:ea typeface="Menlo" charset="0"/>
                <a:cs typeface="Menlo" charset="0"/>
              </a:rPr>
              <a:t> </a:t>
            </a:r>
            <a:r>
              <a:rPr lang="hr-HR" sz="1500" dirty="0" err="1">
                <a:ea typeface="Menlo" charset="0"/>
                <a:cs typeface="Menlo" charset="0"/>
              </a:rPr>
              <a:t>my</a:t>
            </a:r>
            <a:r>
              <a:rPr lang="hr-HR" sz="1500" dirty="0">
                <a:ea typeface="Menlo" charset="0"/>
                <a:cs typeface="Menlo" charset="0"/>
              </a:rPr>
              <a:t> </a:t>
            </a:r>
            <a:r>
              <a:rPr lang="hr-HR" sz="1500" dirty="0" err="1">
                <a:ea typeface="Menlo" charset="0"/>
                <a:cs typeface="Menlo" charset="0"/>
              </a:rPr>
              <a:t>passwords</a:t>
            </a:r>
            <a:r>
              <a:rPr lang="hr-HR" sz="1500" dirty="0">
                <a:ea typeface="Menlo" charset="0"/>
                <a:cs typeface="Menlo" charset="0"/>
              </a:rPr>
              <a:t> </a:t>
            </a:r>
            <a:r>
              <a:rPr lang="hr-HR" sz="1500" dirty="0" err="1">
                <a:ea typeface="Menlo" charset="0"/>
                <a:cs typeface="Menlo" charset="0"/>
              </a:rPr>
              <a:t>and</a:t>
            </a:r>
            <a:r>
              <a:rPr lang="hr-HR" sz="1500" dirty="0">
                <a:ea typeface="Menlo" charset="0"/>
                <a:cs typeface="Menlo" charset="0"/>
              </a:rPr>
              <a:t> </a:t>
            </a:r>
            <a:r>
              <a:rPr lang="hr-HR" sz="1500" dirty="0" err="1">
                <a:ea typeface="Menlo" charset="0"/>
                <a:cs typeface="Menlo" charset="0"/>
              </a:rPr>
              <a:t>my</a:t>
            </a:r>
            <a:r>
              <a:rPr lang="hr-HR" sz="1500" dirty="0">
                <a:ea typeface="Menlo" charset="0"/>
                <a:cs typeface="Menlo" charset="0"/>
              </a:rPr>
              <a:t> </a:t>
            </a:r>
            <a:r>
              <a:rPr lang="hr-HR" sz="1500" dirty="0" err="1">
                <a:ea typeface="Menlo" charset="0"/>
                <a:cs typeface="Menlo" charset="0"/>
              </a:rPr>
              <a:t>money</a:t>
            </a:r>
            <a:r>
              <a:rPr lang="hr-HR" sz="1500" dirty="0">
                <a:ea typeface="Menlo" charset="0"/>
                <a:cs typeface="Menlo" charset="0"/>
              </a:rPr>
              <a:t>?</a:t>
            </a:r>
          </a:p>
        </p:txBody>
      </p:sp>
    </p:spTree>
    <p:extLst>
      <p:ext uri="{BB962C8B-B14F-4D97-AF65-F5344CB8AC3E}">
        <p14:creationId xmlns:p14="http://schemas.microsoft.com/office/powerpoint/2010/main" val="8152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A </a:t>
            </a:r>
            <a:r>
              <a:rPr lang="en-US" dirty="0" err="1">
                <a:latin typeface="Powderfinger Type" panose="02020709070000000403" pitchFamily="49" charset="77"/>
              </a:rPr>
              <a:t>tricker</a:t>
            </a:r>
            <a:r>
              <a:rPr lang="en-US" dirty="0">
                <a:latin typeface="Powderfinger Type" panose="02020709070000000403" pitchFamily="49" charset="77"/>
              </a:rPr>
              <a:t> question</a:t>
            </a:r>
            <a:r>
              <a:rPr lang="is-IS" dirty="0">
                <a:latin typeface="Powderfinger Type" panose="02020709070000000403" pitchFamily="49" charset="77"/>
              </a:rPr>
              <a:t>…</a:t>
            </a:r>
            <a:endParaRPr lang="en-US" dirty="0">
              <a:latin typeface="Powderfinger Type" panose="02020709070000000403" pitchFamily="49" charset="77"/>
            </a:endParaRPr>
          </a:p>
        </p:txBody>
      </p:sp>
      <p:sp>
        <p:nvSpPr>
          <p:cNvPr id="3" name="Content Placeholder 2"/>
          <p:cNvSpPr>
            <a:spLocks noGrp="1"/>
          </p:cNvSpPr>
          <p:nvPr>
            <p:ph idx="1"/>
          </p:nvPr>
        </p:nvSpPr>
        <p:spPr/>
        <p:txBody>
          <a:bodyPr>
            <a:normAutofit/>
          </a:bodyPr>
          <a:lstStyle/>
          <a:p>
            <a:pPr marL="0" indent="0">
              <a:buNone/>
            </a:pPr>
            <a:r>
              <a:rPr lang="en-AU" sz="1500" dirty="0">
                <a:latin typeface="AhnbergHand" pitchFamily="2" charset="0"/>
                <a:ea typeface="Menlo" charset="0"/>
                <a:cs typeface="Menlo" charset="0"/>
              </a:rPr>
              <a:t>How can my browser tell the difference between an intended truth and a lie?</a:t>
            </a:r>
          </a:p>
        </p:txBody>
      </p:sp>
    </p:spTree>
    <p:extLst>
      <p:ext uri="{BB962C8B-B14F-4D97-AF65-F5344CB8AC3E}">
        <p14:creationId xmlns:p14="http://schemas.microsoft.com/office/powerpoint/2010/main" val="338972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panose="02020709070000000403" pitchFamily="49" charset="77"/>
              </a:rPr>
              <a:t>Secure Connections using TLS 1.2</a:t>
            </a:r>
          </a:p>
        </p:txBody>
      </p:sp>
      <p:pic>
        <p:nvPicPr>
          <p:cNvPr id="4" name="Content Placeholder 3"/>
          <p:cNvPicPr>
            <a:picLocks noGrp="1" noChangeAspect="1"/>
          </p:cNvPicPr>
          <p:nvPr>
            <p:ph idx="1"/>
          </p:nvPr>
        </p:nvPicPr>
        <p:blipFill>
          <a:blip r:embed="rId2"/>
          <a:stretch>
            <a:fillRect/>
          </a:stretch>
        </p:blipFill>
        <p:spPr>
          <a:xfrm>
            <a:off x="2189817" y="1369219"/>
            <a:ext cx="4764366" cy="3263504"/>
          </a:xfrm>
          <a:prstGeom prst="rect">
            <a:avLst/>
          </a:prstGeom>
        </p:spPr>
      </p:pic>
      <p:sp>
        <p:nvSpPr>
          <p:cNvPr id="5" name="Rectangle 4">
            <a:extLst>
              <a:ext uri="{FF2B5EF4-FFF2-40B4-BE49-F238E27FC236}">
                <a16:creationId xmlns:a16="http://schemas.microsoft.com/office/drawing/2014/main" id="{2B662B7D-24B8-7842-A2D5-9FFDB3BC58BA}"/>
              </a:ext>
            </a:extLst>
          </p:cNvPr>
          <p:cNvSpPr/>
          <p:nvPr/>
        </p:nvSpPr>
        <p:spPr>
          <a:xfrm>
            <a:off x="6055516" y="4947293"/>
            <a:ext cx="2002471" cy="219291"/>
          </a:xfrm>
          <a:prstGeom prst="rect">
            <a:avLst/>
          </a:prstGeom>
        </p:spPr>
        <p:txBody>
          <a:bodyPr wrap="none">
            <a:spAutoFit/>
          </a:bodyPr>
          <a:lstStyle/>
          <a:p>
            <a:r>
              <a:rPr lang="en-US" sz="825" dirty="0"/>
              <a:t>https://</a:t>
            </a:r>
            <a:r>
              <a:rPr lang="en-US" sz="825" dirty="0" err="1"/>
              <a:t>rhsecurity.wordpress.com</a:t>
            </a:r>
            <a:r>
              <a:rPr lang="en-US" sz="825" dirty="0"/>
              <a:t>/tag/</a:t>
            </a:r>
            <a:r>
              <a:rPr lang="en-US" sz="825" dirty="0" err="1"/>
              <a:t>tls</a:t>
            </a:r>
            <a:r>
              <a:rPr lang="en-US" sz="825" dirty="0"/>
              <a:t>/</a:t>
            </a:r>
          </a:p>
        </p:txBody>
      </p:sp>
    </p:spTree>
    <p:extLst>
      <p:ext uri="{BB962C8B-B14F-4D97-AF65-F5344CB8AC3E}">
        <p14:creationId xmlns:p14="http://schemas.microsoft.com/office/powerpoint/2010/main" val="126674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panose="02020709070000000403" pitchFamily="49" charset="77"/>
              </a:rPr>
              <a:t>Secure Connections using TLS 1.2</a:t>
            </a:r>
          </a:p>
        </p:txBody>
      </p:sp>
      <p:pic>
        <p:nvPicPr>
          <p:cNvPr id="4" name="Content Placeholder 3"/>
          <p:cNvPicPr>
            <a:picLocks noGrp="1" noChangeAspect="1"/>
          </p:cNvPicPr>
          <p:nvPr>
            <p:ph idx="1"/>
          </p:nvPr>
        </p:nvPicPr>
        <p:blipFill>
          <a:blip r:embed="rId2"/>
          <a:stretch>
            <a:fillRect/>
          </a:stretch>
        </p:blipFill>
        <p:spPr>
          <a:xfrm>
            <a:off x="2189817" y="1369219"/>
            <a:ext cx="4764366" cy="3263504"/>
          </a:xfrm>
          <a:prstGeom prst="rect">
            <a:avLst/>
          </a:prstGeom>
        </p:spPr>
      </p:pic>
      <p:sp>
        <p:nvSpPr>
          <p:cNvPr id="5" name="Rectangle 4"/>
          <p:cNvSpPr/>
          <p:nvPr/>
        </p:nvSpPr>
        <p:spPr>
          <a:xfrm>
            <a:off x="6055516" y="4947293"/>
            <a:ext cx="2002471" cy="219291"/>
          </a:xfrm>
          <a:prstGeom prst="rect">
            <a:avLst/>
          </a:prstGeom>
        </p:spPr>
        <p:txBody>
          <a:bodyPr wrap="none">
            <a:spAutoFit/>
          </a:bodyPr>
          <a:lstStyle/>
          <a:p>
            <a:r>
              <a:rPr lang="en-US" sz="825" dirty="0"/>
              <a:t>https://</a:t>
            </a:r>
            <a:r>
              <a:rPr lang="en-US" sz="825" dirty="0" err="1"/>
              <a:t>rhsecurity.wordpress.com</a:t>
            </a:r>
            <a:r>
              <a:rPr lang="en-US" sz="825" dirty="0"/>
              <a:t>/tag/</a:t>
            </a:r>
            <a:r>
              <a:rPr lang="en-US" sz="825" dirty="0" err="1"/>
              <a:t>tls</a:t>
            </a:r>
            <a:r>
              <a:rPr lang="en-US" sz="825" dirty="0"/>
              <a:t>/</a:t>
            </a:r>
          </a:p>
        </p:txBody>
      </p:sp>
      <p:sp>
        <p:nvSpPr>
          <p:cNvPr id="3" name="Freeform 2"/>
          <p:cNvSpPr/>
          <p:nvPr/>
        </p:nvSpPr>
        <p:spPr>
          <a:xfrm>
            <a:off x="3726498" y="2446406"/>
            <a:ext cx="1166626" cy="126917"/>
          </a:xfrm>
          <a:custGeom>
            <a:avLst/>
            <a:gdLst>
              <a:gd name="connsiteX0" fmla="*/ 70323 w 1555501"/>
              <a:gd name="connsiteY0" fmla="*/ 118889 h 169223"/>
              <a:gd name="connsiteX1" fmla="*/ 187769 w 1555501"/>
              <a:gd name="connsiteY1" fmla="*/ 110500 h 169223"/>
              <a:gd name="connsiteX2" fmla="*/ 825332 w 1555501"/>
              <a:gd name="connsiteY2" fmla="*/ 110500 h 169223"/>
              <a:gd name="connsiteX3" fmla="*/ 1437729 w 1555501"/>
              <a:gd name="connsiteY3" fmla="*/ 127278 h 169223"/>
              <a:gd name="connsiteX4" fmla="*/ 1521619 w 1555501"/>
              <a:gd name="connsiteY4" fmla="*/ 26610 h 169223"/>
              <a:gd name="connsiteX5" fmla="*/ 1035057 w 1555501"/>
              <a:gd name="connsiteY5" fmla="*/ 18221 h 169223"/>
              <a:gd name="connsiteX6" fmla="*/ 120657 w 1555501"/>
              <a:gd name="connsiteY6" fmla="*/ 9832 h 169223"/>
              <a:gd name="connsiteX7" fmla="*/ 36767 w 1555501"/>
              <a:gd name="connsiteY7" fmla="*/ 169223 h 1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01" h="169223">
                <a:moveTo>
                  <a:pt x="70323" y="118889"/>
                </a:moveTo>
                <a:cubicBezTo>
                  <a:pt x="66128" y="115393"/>
                  <a:pt x="61934" y="111898"/>
                  <a:pt x="187769" y="110500"/>
                </a:cubicBezTo>
                <a:cubicBezTo>
                  <a:pt x="313604" y="109102"/>
                  <a:pt x="617005" y="107704"/>
                  <a:pt x="825332" y="110500"/>
                </a:cubicBezTo>
                <a:cubicBezTo>
                  <a:pt x="1033659" y="113296"/>
                  <a:pt x="1321681" y="141260"/>
                  <a:pt x="1437729" y="127278"/>
                </a:cubicBezTo>
                <a:cubicBezTo>
                  <a:pt x="1553777" y="113296"/>
                  <a:pt x="1588731" y="44786"/>
                  <a:pt x="1521619" y="26610"/>
                </a:cubicBezTo>
                <a:cubicBezTo>
                  <a:pt x="1454507" y="8434"/>
                  <a:pt x="1035057" y="18221"/>
                  <a:pt x="1035057" y="18221"/>
                </a:cubicBezTo>
                <a:cubicBezTo>
                  <a:pt x="801563" y="15425"/>
                  <a:pt x="287039" y="-15335"/>
                  <a:pt x="120657" y="9832"/>
                </a:cubicBezTo>
                <a:cubicBezTo>
                  <a:pt x="-45725" y="34999"/>
                  <a:pt x="-4479" y="102111"/>
                  <a:pt x="36767" y="16922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3445595" y="2837496"/>
            <a:ext cx="1784427" cy="311221"/>
          </a:xfrm>
          <a:custGeom>
            <a:avLst/>
            <a:gdLst>
              <a:gd name="connsiteX0" fmla="*/ 166055 w 2379236"/>
              <a:gd name="connsiteY0" fmla="*/ 319545 h 414961"/>
              <a:gd name="connsiteX1" fmla="*/ 1056601 w 2379236"/>
              <a:gd name="connsiteY1" fmla="*/ 311594 h 414961"/>
              <a:gd name="connsiteX2" fmla="*/ 2233394 w 2379236"/>
              <a:gd name="connsiteY2" fmla="*/ 232081 h 414961"/>
              <a:gd name="connsiteX3" fmla="*/ 2137978 w 2379236"/>
              <a:gd name="connsiteY3" fmla="*/ 25347 h 414961"/>
              <a:gd name="connsiteX4" fmla="*/ 221714 w 2379236"/>
              <a:gd name="connsiteY4" fmla="*/ 17395 h 414961"/>
              <a:gd name="connsiteX5" fmla="*/ 30883 w 2379236"/>
              <a:gd name="connsiteY5" fmla="*/ 152568 h 414961"/>
              <a:gd name="connsiteX6" fmla="*/ 134250 w 2379236"/>
              <a:gd name="connsiteY6" fmla="*/ 414961 h 41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236" h="414961">
                <a:moveTo>
                  <a:pt x="166055" y="319545"/>
                </a:moveTo>
                <a:lnTo>
                  <a:pt x="1056601" y="311594"/>
                </a:lnTo>
                <a:cubicBezTo>
                  <a:pt x="1401158" y="297017"/>
                  <a:pt x="2053165" y="279789"/>
                  <a:pt x="2233394" y="232081"/>
                </a:cubicBezTo>
                <a:cubicBezTo>
                  <a:pt x="2413623" y="184373"/>
                  <a:pt x="2473258" y="61128"/>
                  <a:pt x="2137978" y="25347"/>
                </a:cubicBezTo>
                <a:cubicBezTo>
                  <a:pt x="1802698" y="-10434"/>
                  <a:pt x="572896" y="-3808"/>
                  <a:pt x="221714" y="17395"/>
                </a:cubicBezTo>
                <a:cubicBezTo>
                  <a:pt x="-129468" y="38598"/>
                  <a:pt x="45460" y="86307"/>
                  <a:pt x="30883" y="152568"/>
                </a:cubicBezTo>
                <a:cubicBezTo>
                  <a:pt x="16306" y="218829"/>
                  <a:pt x="134250" y="414961"/>
                  <a:pt x="134250" y="41496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Freeform 5">
            <a:extLst>
              <a:ext uri="{FF2B5EF4-FFF2-40B4-BE49-F238E27FC236}">
                <a16:creationId xmlns:a16="http://schemas.microsoft.com/office/drawing/2014/main" id="{AC4A9EBE-061A-034B-A8D1-3AC239649430}"/>
              </a:ext>
            </a:extLst>
          </p:cNvPr>
          <p:cNvSpPr/>
          <p:nvPr/>
        </p:nvSpPr>
        <p:spPr>
          <a:xfrm>
            <a:off x="3509506" y="2534856"/>
            <a:ext cx="339076" cy="254529"/>
          </a:xfrm>
          <a:custGeom>
            <a:avLst/>
            <a:gdLst>
              <a:gd name="connsiteX0" fmla="*/ 339076 w 339076"/>
              <a:gd name="connsiteY0" fmla="*/ 0 h 254529"/>
              <a:gd name="connsiteX1" fmla="*/ 3410 w 339076"/>
              <a:gd name="connsiteY1" fmla="*/ 92597 h 254529"/>
              <a:gd name="connsiteX2" fmla="*/ 165456 w 339076"/>
              <a:gd name="connsiteY2" fmla="*/ 231493 h 254529"/>
              <a:gd name="connsiteX3" fmla="*/ 165456 w 339076"/>
              <a:gd name="connsiteY3" fmla="*/ 144683 h 254529"/>
              <a:gd name="connsiteX4" fmla="*/ 165456 w 339076"/>
              <a:gd name="connsiteY4" fmla="*/ 248855 h 254529"/>
              <a:gd name="connsiteX5" fmla="*/ 67071 w 339076"/>
              <a:gd name="connsiteY5" fmla="*/ 231493 h 25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76" h="254529">
                <a:moveTo>
                  <a:pt x="339076" y="0"/>
                </a:moveTo>
                <a:cubicBezTo>
                  <a:pt x="185711" y="27007"/>
                  <a:pt x="32347" y="54015"/>
                  <a:pt x="3410" y="92597"/>
                </a:cubicBezTo>
                <a:cubicBezTo>
                  <a:pt x="-25527" y="131179"/>
                  <a:pt x="138448" y="222812"/>
                  <a:pt x="165456" y="231493"/>
                </a:cubicBezTo>
                <a:cubicBezTo>
                  <a:pt x="192464" y="240174"/>
                  <a:pt x="165456" y="144683"/>
                  <a:pt x="165456" y="144683"/>
                </a:cubicBezTo>
                <a:cubicBezTo>
                  <a:pt x="165456" y="147577"/>
                  <a:pt x="181853" y="234387"/>
                  <a:pt x="165456" y="248855"/>
                </a:cubicBezTo>
                <a:cubicBezTo>
                  <a:pt x="149058" y="263323"/>
                  <a:pt x="108064" y="247408"/>
                  <a:pt x="67071" y="23149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3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panose="02020709070000000403" pitchFamily="49" charset="77"/>
              </a:rPr>
              <a:t>Secure Connections using TLS 1.2</a:t>
            </a:r>
          </a:p>
        </p:txBody>
      </p:sp>
      <p:pic>
        <p:nvPicPr>
          <p:cNvPr id="4" name="Content Placeholder 3"/>
          <p:cNvPicPr>
            <a:picLocks noGrp="1" noChangeAspect="1"/>
          </p:cNvPicPr>
          <p:nvPr>
            <p:ph idx="1"/>
          </p:nvPr>
        </p:nvPicPr>
        <p:blipFill>
          <a:blip r:embed="rId2"/>
          <a:stretch>
            <a:fillRect/>
          </a:stretch>
        </p:blipFill>
        <p:spPr>
          <a:xfrm>
            <a:off x="2189817" y="1369219"/>
            <a:ext cx="4764366" cy="3263504"/>
          </a:xfrm>
          <a:prstGeom prst="rect">
            <a:avLst/>
          </a:prstGeom>
        </p:spPr>
      </p:pic>
      <p:sp>
        <p:nvSpPr>
          <p:cNvPr id="3" name="Freeform 2"/>
          <p:cNvSpPr/>
          <p:nvPr/>
        </p:nvSpPr>
        <p:spPr>
          <a:xfrm>
            <a:off x="3726498" y="2446406"/>
            <a:ext cx="1166626" cy="126917"/>
          </a:xfrm>
          <a:custGeom>
            <a:avLst/>
            <a:gdLst>
              <a:gd name="connsiteX0" fmla="*/ 70323 w 1555501"/>
              <a:gd name="connsiteY0" fmla="*/ 118889 h 169223"/>
              <a:gd name="connsiteX1" fmla="*/ 187769 w 1555501"/>
              <a:gd name="connsiteY1" fmla="*/ 110500 h 169223"/>
              <a:gd name="connsiteX2" fmla="*/ 825332 w 1555501"/>
              <a:gd name="connsiteY2" fmla="*/ 110500 h 169223"/>
              <a:gd name="connsiteX3" fmla="*/ 1437729 w 1555501"/>
              <a:gd name="connsiteY3" fmla="*/ 127278 h 169223"/>
              <a:gd name="connsiteX4" fmla="*/ 1521619 w 1555501"/>
              <a:gd name="connsiteY4" fmla="*/ 26610 h 169223"/>
              <a:gd name="connsiteX5" fmla="*/ 1035057 w 1555501"/>
              <a:gd name="connsiteY5" fmla="*/ 18221 h 169223"/>
              <a:gd name="connsiteX6" fmla="*/ 120657 w 1555501"/>
              <a:gd name="connsiteY6" fmla="*/ 9832 h 169223"/>
              <a:gd name="connsiteX7" fmla="*/ 36767 w 1555501"/>
              <a:gd name="connsiteY7" fmla="*/ 169223 h 1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01" h="169223">
                <a:moveTo>
                  <a:pt x="70323" y="118889"/>
                </a:moveTo>
                <a:cubicBezTo>
                  <a:pt x="66128" y="115393"/>
                  <a:pt x="61934" y="111898"/>
                  <a:pt x="187769" y="110500"/>
                </a:cubicBezTo>
                <a:cubicBezTo>
                  <a:pt x="313604" y="109102"/>
                  <a:pt x="617005" y="107704"/>
                  <a:pt x="825332" y="110500"/>
                </a:cubicBezTo>
                <a:cubicBezTo>
                  <a:pt x="1033659" y="113296"/>
                  <a:pt x="1321681" y="141260"/>
                  <a:pt x="1437729" y="127278"/>
                </a:cubicBezTo>
                <a:cubicBezTo>
                  <a:pt x="1553777" y="113296"/>
                  <a:pt x="1588731" y="44786"/>
                  <a:pt x="1521619" y="26610"/>
                </a:cubicBezTo>
                <a:cubicBezTo>
                  <a:pt x="1454507" y="8434"/>
                  <a:pt x="1035057" y="18221"/>
                  <a:pt x="1035057" y="18221"/>
                </a:cubicBezTo>
                <a:cubicBezTo>
                  <a:pt x="801563" y="15425"/>
                  <a:pt x="287039" y="-15335"/>
                  <a:pt x="120657" y="9832"/>
                </a:cubicBezTo>
                <a:cubicBezTo>
                  <a:pt x="-45725" y="34999"/>
                  <a:pt x="-4479" y="102111"/>
                  <a:pt x="36767" y="16922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20110336">
            <a:off x="1221785" y="1831803"/>
            <a:ext cx="2706190" cy="715581"/>
          </a:xfrm>
          <a:prstGeom prst="rect">
            <a:avLst/>
          </a:prstGeom>
          <a:solidFill>
            <a:schemeClr val="bg1"/>
          </a:solidFill>
        </p:spPr>
        <p:txBody>
          <a:bodyPr wrap="none" rtlCol="0">
            <a:spAutoFit/>
          </a:bodyPr>
          <a:lstStyle/>
          <a:p>
            <a:r>
              <a:rPr lang="en-US" sz="1350">
                <a:solidFill>
                  <a:schemeClr val="accent4">
                    <a:lumMod val="50000"/>
                  </a:schemeClr>
                </a:solidFill>
                <a:latin typeface="AhnbergHand" charset="0"/>
                <a:ea typeface="AhnbergHand" charset="0"/>
                <a:cs typeface="AhnbergHand" charset="0"/>
              </a:rPr>
              <a:t>How does the browser client</a:t>
            </a:r>
          </a:p>
          <a:p>
            <a:r>
              <a:rPr lang="en-US" sz="1350">
                <a:solidFill>
                  <a:schemeClr val="accent4">
                    <a:lumMod val="50000"/>
                  </a:schemeClr>
                </a:solidFill>
                <a:latin typeface="AhnbergHand" charset="0"/>
                <a:ea typeface="AhnbergHand" charset="0"/>
                <a:cs typeface="AhnbergHand" charset="0"/>
              </a:rPr>
              <a:t>“</a:t>
            </a:r>
            <a:r>
              <a:rPr lang="en-US" sz="1350" err="1">
                <a:solidFill>
                  <a:schemeClr val="accent4">
                    <a:lumMod val="50000"/>
                  </a:schemeClr>
                </a:solidFill>
                <a:latin typeface="AhnbergHand" charset="0"/>
                <a:ea typeface="AhnbergHand" charset="0"/>
                <a:cs typeface="AhnbergHand" charset="0"/>
              </a:rPr>
              <a:t>recognise</a:t>
            </a:r>
            <a:r>
              <a:rPr lang="en-US" sz="1350">
                <a:solidFill>
                  <a:schemeClr val="accent4">
                    <a:lumMod val="50000"/>
                  </a:schemeClr>
                </a:solidFill>
                <a:latin typeface="AhnbergHand" charset="0"/>
                <a:ea typeface="AhnbergHand" charset="0"/>
                <a:cs typeface="AhnbergHand" charset="0"/>
              </a:rPr>
              <a:t>” this certificate</a:t>
            </a:r>
          </a:p>
          <a:p>
            <a:r>
              <a:rPr lang="en-US" sz="1350">
                <a:solidFill>
                  <a:schemeClr val="accent4">
                    <a:lumMod val="50000"/>
                  </a:schemeClr>
                </a:solidFill>
                <a:latin typeface="AhnbergHand" charset="0"/>
                <a:ea typeface="AhnbergHand" charset="0"/>
                <a:cs typeface="AhnbergHand" charset="0"/>
              </a:rPr>
              <a:t>as the “right” certificate?</a:t>
            </a:r>
          </a:p>
        </p:txBody>
      </p:sp>
      <p:sp>
        <p:nvSpPr>
          <p:cNvPr id="5" name="Freeform 4">
            <a:extLst>
              <a:ext uri="{FF2B5EF4-FFF2-40B4-BE49-F238E27FC236}">
                <a16:creationId xmlns:a16="http://schemas.microsoft.com/office/drawing/2014/main" id="{746664B9-9B14-E042-9A2D-1FCD5783FFDF}"/>
              </a:ext>
            </a:extLst>
          </p:cNvPr>
          <p:cNvSpPr/>
          <p:nvPr/>
        </p:nvSpPr>
        <p:spPr>
          <a:xfrm>
            <a:off x="2210765" y="2598516"/>
            <a:ext cx="1726767" cy="191107"/>
          </a:xfrm>
          <a:custGeom>
            <a:avLst/>
            <a:gdLst>
              <a:gd name="connsiteX0" fmla="*/ 0 w 1726767"/>
              <a:gd name="connsiteY0" fmla="*/ 167833 h 191107"/>
              <a:gd name="connsiteX1" fmla="*/ 659757 w 1726767"/>
              <a:gd name="connsiteY1" fmla="*/ 179408 h 191107"/>
              <a:gd name="connsiteX2" fmla="*/ 1649392 w 1726767"/>
              <a:gd name="connsiteY2" fmla="*/ 23150 h 191107"/>
              <a:gd name="connsiteX3" fmla="*/ 1539432 w 1726767"/>
              <a:gd name="connsiteY3" fmla="*/ 0 h 191107"/>
              <a:gd name="connsiteX4" fmla="*/ 1718840 w 1726767"/>
              <a:gd name="connsiteY4" fmla="*/ 34725 h 191107"/>
              <a:gd name="connsiteX5" fmla="*/ 1678329 w 1726767"/>
              <a:gd name="connsiteY5" fmla="*/ 115747 h 19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767" h="191107">
                <a:moveTo>
                  <a:pt x="0" y="167833"/>
                </a:moveTo>
                <a:cubicBezTo>
                  <a:pt x="192429" y="185677"/>
                  <a:pt x="384859" y="203522"/>
                  <a:pt x="659757" y="179408"/>
                </a:cubicBezTo>
                <a:cubicBezTo>
                  <a:pt x="934655" y="155294"/>
                  <a:pt x="1502780" y="53051"/>
                  <a:pt x="1649392" y="23150"/>
                </a:cubicBezTo>
                <a:lnTo>
                  <a:pt x="1539432" y="0"/>
                </a:lnTo>
                <a:cubicBezTo>
                  <a:pt x="1551007" y="1929"/>
                  <a:pt x="1695691" y="15434"/>
                  <a:pt x="1718840" y="34725"/>
                </a:cubicBezTo>
                <a:cubicBezTo>
                  <a:pt x="1741989" y="54016"/>
                  <a:pt x="1710159" y="84881"/>
                  <a:pt x="1678329" y="11574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08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5933344" cy="5143500"/>
          </a:xfrm>
          <a:prstGeom prst="rect">
            <a:avLst/>
          </a:prstGeom>
        </p:spPr>
      </p:pic>
    </p:spTree>
    <p:extLst>
      <p:ext uri="{BB962C8B-B14F-4D97-AF65-F5344CB8AC3E}">
        <p14:creationId xmlns:p14="http://schemas.microsoft.com/office/powerpoint/2010/main" val="126433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983" y="0"/>
            <a:ext cx="5933344" cy="5143500"/>
          </a:xfrm>
          <a:prstGeom prst="rect">
            <a:avLst/>
          </a:prstGeom>
        </p:spPr>
      </p:pic>
      <p:sp>
        <p:nvSpPr>
          <p:cNvPr id="2" name="Freeform 1"/>
          <p:cNvSpPr/>
          <p:nvPr/>
        </p:nvSpPr>
        <p:spPr>
          <a:xfrm>
            <a:off x="2829185" y="1421857"/>
            <a:ext cx="1079858" cy="396107"/>
          </a:xfrm>
          <a:custGeom>
            <a:avLst/>
            <a:gdLst>
              <a:gd name="connsiteX0" fmla="*/ 394286 w 1439811"/>
              <a:gd name="connsiteY0" fmla="*/ 385996 h 528142"/>
              <a:gd name="connsiteX1" fmla="*/ 1249963 w 1439811"/>
              <a:gd name="connsiteY1" fmla="*/ 385996 h 528142"/>
              <a:gd name="connsiteX2" fmla="*/ 1375798 w 1439811"/>
              <a:gd name="connsiteY2" fmla="*/ 151104 h 528142"/>
              <a:gd name="connsiteX3" fmla="*/ 436231 w 1439811"/>
              <a:gd name="connsiteY3" fmla="*/ 102 h 528142"/>
              <a:gd name="connsiteX4" fmla="*/ 4 w 1439811"/>
              <a:gd name="connsiteY4" fmla="*/ 134326 h 528142"/>
              <a:gd name="connsiteX5" fmla="*/ 427842 w 1439811"/>
              <a:gd name="connsiteY5" fmla="*/ 495052 h 528142"/>
              <a:gd name="connsiteX6" fmla="*/ 620789 w 1439811"/>
              <a:gd name="connsiteY6" fmla="*/ 511830 h 52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811" h="528142">
                <a:moveTo>
                  <a:pt x="394286" y="385996"/>
                </a:moveTo>
                <a:cubicBezTo>
                  <a:pt x="740332" y="405570"/>
                  <a:pt x="1086378" y="425145"/>
                  <a:pt x="1249963" y="385996"/>
                </a:cubicBezTo>
                <a:cubicBezTo>
                  <a:pt x="1413548" y="346847"/>
                  <a:pt x="1511420" y="215420"/>
                  <a:pt x="1375798" y="151104"/>
                </a:cubicBezTo>
                <a:cubicBezTo>
                  <a:pt x="1240176" y="86788"/>
                  <a:pt x="665530" y="2898"/>
                  <a:pt x="436231" y="102"/>
                </a:cubicBezTo>
                <a:cubicBezTo>
                  <a:pt x="206932" y="-2694"/>
                  <a:pt x="1402" y="51834"/>
                  <a:pt x="4" y="134326"/>
                </a:cubicBezTo>
                <a:cubicBezTo>
                  <a:pt x="-1394" y="216818"/>
                  <a:pt x="324378" y="432135"/>
                  <a:pt x="427842" y="495052"/>
                </a:cubicBezTo>
                <a:cubicBezTo>
                  <a:pt x="531306" y="557969"/>
                  <a:pt x="620789" y="511830"/>
                  <a:pt x="620789" y="511830"/>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reeform 2"/>
          <p:cNvSpPr/>
          <p:nvPr/>
        </p:nvSpPr>
        <p:spPr>
          <a:xfrm>
            <a:off x="4024619" y="1551053"/>
            <a:ext cx="115938" cy="300729"/>
          </a:xfrm>
          <a:custGeom>
            <a:avLst/>
            <a:gdLst>
              <a:gd name="connsiteX0" fmla="*/ 0 w 154584"/>
              <a:gd name="connsiteY0" fmla="*/ 79511 h 400972"/>
              <a:gd name="connsiteX1" fmla="*/ 142613 w 154584"/>
              <a:gd name="connsiteY1" fmla="*/ 4010 h 400972"/>
              <a:gd name="connsiteX2" fmla="*/ 134224 w 154584"/>
              <a:gd name="connsiteY2" fmla="*/ 188568 h 400972"/>
              <a:gd name="connsiteX3" fmla="*/ 33556 w 154584"/>
              <a:gd name="connsiteY3" fmla="*/ 222123 h 400972"/>
              <a:gd name="connsiteX4" fmla="*/ 33556 w 154584"/>
              <a:gd name="connsiteY4" fmla="*/ 381514 h 400972"/>
              <a:gd name="connsiteX5" fmla="*/ 50334 w 154584"/>
              <a:gd name="connsiteY5" fmla="*/ 398292 h 40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84" h="400972">
                <a:moveTo>
                  <a:pt x="0" y="79511"/>
                </a:moveTo>
                <a:cubicBezTo>
                  <a:pt x="60121" y="32672"/>
                  <a:pt x="120242" y="-14166"/>
                  <a:pt x="142613" y="4010"/>
                </a:cubicBezTo>
                <a:cubicBezTo>
                  <a:pt x="164984" y="22186"/>
                  <a:pt x="152400" y="152216"/>
                  <a:pt x="134224" y="188568"/>
                </a:cubicBezTo>
                <a:cubicBezTo>
                  <a:pt x="116048" y="224920"/>
                  <a:pt x="50334" y="189965"/>
                  <a:pt x="33556" y="222123"/>
                </a:cubicBezTo>
                <a:cubicBezTo>
                  <a:pt x="16778" y="254281"/>
                  <a:pt x="30760" y="352153"/>
                  <a:pt x="33556" y="381514"/>
                </a:cubicBezTo>
                <a:cubicBezTo>
                  <a:pt x="36352" y="410875"/>
                  <a:pt x="50334" y="398292"/>
                  <a:pt x="50334" y="398292"/>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4044846" y="1918377"/>
            <a:ext cx="50907" cy="36683"/>
          </a:xfrm>
          <a:custGeom>
            <a:avLst/>
            <a:gdLst>
              <a:gd name="connsiteX0" fmla="*/ 67872 w 67876"/>
              <a:gd name="connsiteY0" fmla="*/ 17090 h 48911"/>
              <a:gd name="connsiteX1" fmla="*/ 7547 w 67876"/>
              <a:gd name="connsiteY1" fmla="*/ 1215 h 48911"/>
              <a:gd name="connsiteX2" fmla="*/ 4372 w 67876"/>
              <a:gd name="connsiteY2" fmla="*/ 48840 h 48911"/>
              <a:gd name="connsiteX3" fmla="*/ 67872 w 67876"/>
              <a:gd name="connsiteY3" fmla="*/ 17090 h 48911"/>
            </a:gdLst>
            <a:ahLst/>
            <a:cxnLst>
              <a:cxn ang="0">
                <a:pos x="connsiteX0" y="connsiteY0"/>
              </a:cxn>
              <a:cxn ang="0">
                <a:pos x="connsiteX1" y="connsiteY1"/>
              </a:cxn>
              <a:cxn ang="0">
                <a:pos x="connsiteX2" y="connsiteY2"/>
              </a:cxn>
              <a:cxn ang="0">
                <a:pos x="connsiteX3" y="connsiteY3"/>
              </a:cxn>
            </a:cxnLst>
            <a:rect l="l" t="t" r="r" b="b"/>
            <a:pathLst>
              <a:path w="67876" h="48911">
                <a:moveTo>
                  <a:pt x="67872" y="17090"/>
                </a:moveTo>
                <a:cubicBezTo>
                  <a:pt x="68401" y="9152"/>
                  <a:pt x="18130" y="-4077"/>
                  <a:pt x="7547" y="1215"/>
                </a:cubicBezTo>
                <a:cubicBezTo>
                  <a:pt x="-3036" y="6507"/>
                  <a:pt x="-920" y="47253"/>
                  <a:pt x="4372" y="48840"/>
                </a:cubicBezTo>
                <a:cubicBezTo>
                  <a:pt x="9664" y="50427"/>
                  <a:pt x="67343" y="25028"/>
                  <a:pt x="67872" y="17090"/>
                </a:cubicBezTo>
                <a:close/>
              </a:path>
            </a:pathLst>
          </a:custGeom>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rot="21357959">
            <a:off x="4256133" y="1608369"/>
            <a:ext cx="1966760" cy="715581"/>
          </a:xfrm>
          <a:prstGeom prst="rect">
            <a:avLst/>
          </a:prstGeom>
          <a:noFill/>
        </p:spPr>
        <p:txBody>
          <a:bodyPr wrap="square" rtlCol="0">
            <a:spAutoFit/>
          </a:bodyPr>
          <a:lstStyle/>
          <a:p>
            <a:r>
              <a:rPr lang="en-US" sz="1350">
                <a:solidFill>
                  <a:schemeClr val="accent4">
                    <a:lumMod val="50000"/>
                  </a:schemeClr>
                </a:solidFill>
                <a:latin typeface="AhnbergHand" charset="0"/>
                <a:ea typeface="AhnbergHand" charset="0"/>
                <a:cs typeface="AhnbergHand" charset="0"/>
              </a:rPr>
              <a:t>How did my browser know that this is a valid cert?</a:t>
            </a:r>
          </a:p>
        </p:txBody>
      </p:sp>
    </p:spTree>
    <p:extLst>
      <p:ext uri="{BB962C8B-B14F-4D97-AF65-F5344CB8AC3E}">
        <p14:creationId xmlns:p14="http://schemas.microsoft.com/office/powerpoint/2010/main" val="29490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Powderfinger Type" panose="02020709070000000403" pitchFamily="49" charset="77"/>
              </a:rPr>
              <a:t>Domain Name Certification</a:t>
            </a:r>
          </a:p>
        </p:txBody>
      </p:sp>
      <p:sp>
        <p:nvSpPr>
          <p:cNvPr id="3" name="Content Placeholder 2"/>
          <p:cNvSpPr>
            <a:spLocks noGrp="1"/>
          </p:cNvSpPr>
          <p:nvPr>
            <p:ph idx="1"/>
          </p:nvPr>
        </p:nvSpPr>
        <p:spPr/>
        <p:txBody>
          <a:bodyPr>
            <a:normAutofit fontScale="85000" lnSpcReduction="10000"/>
          </a:bodyPr>
          <a:lstStyle/>
          <a:p>
            <a:r>
              <a:rPr lang="en-US" dirty="0"/>
              <a:t>The Commonwealth Bank of Australia has generated a key pair</a:t>
            </a:r>
          </a:p>
          <a:p>
            <a:r>
              <a:rPr lang="en-US" dirty="0"/>
              <a:t>And they passed a certificate signing request to a company called “Symantec”</a:t>
            </a:r>
          </a:p>
          <a:p>
            <a:r>
              <a:rPr lang="en-US" dirty="0"/>
              <a:t>Who was willing to vouch (in a certificate) that the entity who goes by the domain name of  </a:t>
            </a:r>
            <a:r>
              <a:rPr lang="en-US" dirty="0">
                <a:hlinkClick r:id="rId2"/>
              </a:rPr>
              <a:t>www.commbank.com.au</a:t>
            </a:r>
            <a:r>
              <a:rPr lang="en-US" dirty="0"/>
              <a:t> also has a certain public key value</a:t>
            </a:r>
          </a:p>
          <a:p>
            <a:r>
              <a:rPr lang="en-US" dirty="0"/>
              <a:t>So if I can associate this public key with a connection then I have a high degree of confidence that I’ve connected to an entity that is able to demonstrate knowledge of the private key for </a:t>
            </a:r>
            <a:r>
              <a:rPr lang="en-US" dirty="0">
                <a:hlinkClick r:id="rId2"/>
              </a:rPr>
              <a:t>www.commbank.com.au</a:t>
            </a:r>
            <a:r>
              <a:rPr lang="en-US" dirty="0"/>
              <a:t>, as long as I am prepared to trust Symantec and the certificates that they issue</a:t>
            </a:r>
          </a:p>
          <a:p>
            <a:r>
              <a:rPr lang="en-US" dirty="0"/>
              <a:t>Symantec NEVER lie!</a:t>
            </a:r>
          </a:p>
          <a:p>
            <a:endParaRPr lang="en-US" dirty="0"/>
          </a:p>
        </p:txBody>
      </p:sp>
    </p:spTree>
    <p:extLst>
      <p:ext uri="{BB962C8B-B14F-4D97-AF65-F5344CB8AC3E}">
        <p14:creationId xmlns:p14="http://schemas.microsoft.com/office/powerpoint/2010/main" val="1039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465517"/>
            <a:ext cx="7506182" cy="1620179"/>
          </a:xfrm>
        </p:spPr>
        <p:txBody>
          <a:bodyPr>
            <a:normAutofit/>
          </a:bodyPr>
          <a:lstStyle/>
          <a:p>
            <a:r>
              <a:rPr lang="en-US" sz="4000" b="1" dirty="0">
                <a:latin typeface="Powderfinger Type" panose="02020709070000000403" pitchFamily="49" charset="77"/>
              </a:rPr>
              <a:t>Who am I talking to?</a:t>
            </a:r>
          </a:p>
        </p:txBody>
      </p:sp>
      <p:sp>
        <p:nvSpPr>
          <p:cNvPr id="3" name="TextBox 2">
            <a:extLst>
              <a:ext uri="{FF2B5EF4-FFF2-40B4-BE49-F238E27FC236}">
                <a16:creationId xmlns:a16="http://schemas.microsoft.com/office/drawing/2014/main" id="{451DE59E-E336-F046-A877-4CDEFE2018F8}"/>
              </a:ext>
            </a:extLst>
          </p:cNvPr>
          <p:cNvSpPr txBox="1"/>
          <p:nvPr/>
        </p:nvSpPr>
        <p:spPr>
          <a:xfrm>
            <a:off x="2812648" y="2533327"/>
            <a:ext cx="2666114" cy="369332"/>
          </a:xfrm>
          <a:prstGeom prst="rect">
            <a:avLst/>
          </a:prstGeom>
          <a:noFill/>
        </p:spPr>
        <p:txBody>
          <a:bodyPr wrap="none" rtlCol="0">
            <a:spAutoFit/>
          </a:bodyPr>
          <a:lstStyle/>
          <a:p>
            <a:r>
              <a:rPr lang="en-US" dirty="0">
                <a:latin typeface="AhnbergHand" pitchFamily="2" charset="0"/>
              </a:rPr>
              <a:t>What’s the Problem?</a:t>
            </a:r>
          </a:p>
        </p:txBody>
      </p:sp>
    </p:spTree>
    <p:extLst>
      <p:ext uri="{BB962C8B-B14F-4D97-AF65-F5344CB8AC3E}">
        <p14:creationId xmlns:p14="http://schemas.microsoft.com/office/powerpoint/2010/main" val="1174529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Powderfinger Type" panose="02020709070000000403" pitchFamily="49" charset="77"/>
              </a:rPr>
              <a:t>Domain Name Certification</a:t>
            </a:r>
          </a:p>
        </p:txBody>
      </p:sp>
      <p:sp>
        <p:nvSpPr>
          <p:cNvPr id="3" name="Content Placeholder 2"/>
          <p:cNvSpPr>
            <a:spLocks noGrp="1"/>
          </p:cNvSpPr>
          <p:nvPr>
            <p:ph idx="1"/>
          </p:nvPr>
        </p:nvSpPr>
        <p:spPr/>
        <p:txBody>
          <a:bodyPr>
            <a:normAutofit fontScale="85000" lnSpcReduction="10000"/>
          </a:bodyPr>
          <a:lstStyle/>
          <a:p>
            <a:r>
              <a:rPr lang="en-US" dirty="0"/>
              <a:t>The Commonwealth Bank of Australia has generated a key pair</a:t>
            </a:r>
          </a:p>
          <a:p>
            <a:r>
              <a:rPr lang="en-US" dirty="0"/>
              <a:t>And they passed a certificate signing request to a company called “Symantec”</a:t>
            </a:r>
          </a:p>
          <a:p>
            <a:r>
              <a:rPr lang="en-US" dirty="0"/>
              <a:t>Who was willing to vouch (in a certificate) that the entity who goes by the domain name of  </a:t>
            </a:r>
            <a:r>
              <a:rPr lang="en-US" dirty="0">
                <a:hlinkClick r:id="rId2"/>
              </a:rPr>
              <a:t>www.commbank.com.au</a:t>
            </a:r>
            <a:r>
              <a:rPr lang="en-US" dirty="0"/>
              <a:t> also has a certain public key value</a:t>
            </a:r>
          </a:p>
          <a:p>
            <a:r>
              <a:rPr lang="en-US" dirty="0"/>
              <a:t>So if I can associate this public key with a connection then I have a high degree of confidence that I’ve connected to an entity that is able to demonstrate knowledge of the private key for </a:t>
            </a:r>
            <a:r>
              <a:rPr lang="en-US" dirty="0">
                <a:hlinkClick r:id="rId2"/>
              </a:rPr>
              <a:t>www.commbank.com.au</a:t>
            </a:r>
            <a:r>
              <a:rPr lang="en-US" dirty="0"/>
              <a:t>, as long as I am prepared to trust Symantec and the certificates that they issue</a:t>
            </a:r>
          </a:p>
          <a:p>
            <a:r>
              <a:rPr lang="en-US" dirty="0"/>
              <a:t>Symantec NEVER lie!</a:t>
            </a:r>
          </a:p>
          <a:p>
            <a:endParaRPr lang="en-US" dirty="0"/>
          </a:p>
        </p:txBody>
      </p:sp>
      <p:sp>
        <p:nvSpPr>
          <p:cNvPr id="4" name="TextBox 3">
            <a:extLst>
              <a:ext uri="{FF2B5EF4-FFF2-40B4-BE49-F238E27FC236}">
                <a16:creationId xmlns:a16="http://schemas.microsoft.com/office/drawing/2014/main" id="{13FA37D0-6CFF-FC43-A65A-7E106E9ACBE0}"/>
              </a:ext>
            </a:extLst>
          </p:cNvPr>
          <p:cNvSpPr txBox="1"/>
          <p:nvPr/>
        </p:nvSpPr>
        <p:spPr>
          <a:xfrm rot="21042893">
            <a:off x="5133148" y="4256709"/>
            <a:ext cx="2550698" cy="300082"/>
          </a:xfrm>
          <a:prstGeom prst="rect">
            <a:avLst/>
          </a:prstGeom>
          <a:solidFill>
            <a:schemeClr val="bg1"/>
          </a:solidFill>
        </p:spPr>
        <p:txBody>
          <a:bodyPr wrap="none" rtlCol="0">
            <a:spAutoFit/>
          </a:bodyPr>
          <a:lstStyle/>
          <a:p>
            <a:r>
              <a:rPr lang="en-US" sz="1350" dirty="0">
                <a:solidFill>
                  <a:schemeClr val="accent6">
                    <a:lumMod val="50000"/>
                  </a:schemeClr>
                </a:solidFill>
                <a:latin typeface="AhnbergHand" charset="0"/>
                <a:ea typeface="AhnbergHand" charset="0"/>
                <a:cs typeface="AhnbergHand" charset="0"/>
              </a:rPr>
              <a:t>Why should I trust them?</a:t>
            </a:r>
          </a:p>
        </p:txBody>
      </p:sp>
      <p:sp>
        <p:nvSpPr>
          <p:cNvPr id="5" name="Freeform 4">
            <a:extLst>
              <a:ext uri="{FF2B5EF4-FFF2-40B4-BE49-F238E27FC236}">
                <a16:creationId xmlns:a16="http://schemas.microsoft.com/office/drawing/2014/main" id="{8923DAEC-FF14-9646-831D-182F0CC44B5F}"/>
              </a:ext>
            </a:extLst>
          </p:cNvPr>
          <p:cNvSpPr/>
          <p:nvPr/>
        </p:nvSpPr>
        <p:spPr>
          <a:xfrm>
            <a:off x="4143191" y="4126474"/>
            <a:ext cx="1754110" cy="231394"/>
          </a:xfrm>
          <a:custGeom>
            <a:avLst/>
            <a:gdLst>
              <a:gd name="connsiteX0" fmla="*/ 1754110 w 1754110"/>
              <a:gd name="connsiteY0" fmla="*/ 231394 h 231394"/>
              <a:gd name="connsiteX1" fmla="*/ 434596 w 1754110"/>
              <a:gd name="connsiteY1" fmla="*/ 127222 h 231394"/>
              <a:gd name="connsiteX2" fmla="*/ 41057 w 1754110"/>
              <a:gd name="connsiteY2" fmla="*/ 57774 h 231394"/>
              <a:gd name="connsiteX3" fmla="*/ 35270 w 1754110"/>
              <a:gd name="connsiteY3" fmla="*/ 196670 h 231394"/>
              <a:gd name="connsiteX4" fmla="*/ 12120 w 1754110"/>
              <a:gd name="connsiteY4" fmla="*/ 17263 h 231394"/>
              <a:gd name="connsiteX5" fmla="*/ 249401 w 1754110"/>
              <a:gd name="connsiteY5" fmla="*/ 17263 h 23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4110" h="231394">
                <a:moveTo>
                  <a:pt x="1754110" y="231394"/>
                </a:moveTo>
                <a:lnTo>
                  <a:pt x="434596" y="127222"/>
                </a:lnTo>
                <a:cubicBezTo>
                  <a:pt x="149087" y="98285"/>
                  <a:pt x="107611" y="46199"/>
                  <a:pt x="41057" y="57774"/>
                </a:cubicBezTo>
                <a:cubicBezTo>
                  <a:pt x="-25497" y="69349"/>
                  <a:pt x="40093" y="203422"/>
                  <a:pt x="35270" y="196670"/>
                </a:cubicBezTo>
                <a:cubicBezTo>
                  <a:pt x="30447" y="189918"/>
                  <a:pt x="-23568" y="47164"/>
                  <a:pt x="12120" y="17263"/>
                </a:cubicBezTo>
                <a:cubicBezTo>
                  <a:pt x="47808" y="-12638"/>
                  <a:pt x="148604" y="2312"/>
                  <a:pt x="249401" y="17263"/>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11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027" y="53634"/>
            <a:ext cx="5915025" cy="994172"/>
          </a:xfrm>
        </p:spPr>
        <p:txBody>
          <a:bodyPr/>
          <a:lstStyle/>
          <a:p>
            <a:r>
              <a:rPr lang="en-US" dirty="0">
                <a:latin typeface="Powderfinger Type" panose="02020709070000000403" pitchFamily="49" charset="77"/>
              </a:rPr>
              <a:t>Local Trust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9100" y="894755"/>
            <a:ext cx="4259510" cy="4206218"/>
          </a:xfrm>
        </p:spPr>
      </p:pic>
      <p:sp>
        <p:nvSpPr>
          <p:cNvPr id="7" name="TextBox 6"/>
          <p:cNvSpPr txBox="1"/>
          <p:nvPr/>
        </p:nvSpPr>
        <p:spPr>
          <a:xfrm>
            <a:off x="174997" y="2398419"/>
            <a:ext cx="2582711" cy="900246"/>
          </a:xfrm>
          <a:prstGeom prst="rect">
            <a:avLst/>
          </a:prstGeom>
          <a:solidFill>
            <a:schemeClr val="bg1"/>
          </a:solidFill>
        </p:spPr>
        <p:txBody>
          <a:bodyPr wrap="square" rtlCol="0">
            <a:spAutoFit/>
          </a:bodyPr>
          <a:lstStyle/>
          <a:p>
            <a:r>
              <a:rPr lang="en-US" sz="1050" dirty="0">
                <a:latin typeface="AhnbergHand" charset="0"/>
                <a:ea typeface="AhnbergHand" charset="0"/>
                <a:cs typeface="AhnbergHand" charset="0"/>
              </a:rPr>
              <a:t>The cert I’m being asked to trust was issued by a certification authority that my browser already trusts – so I trust that cert!</a:t>
            </a:r>
          </a:p>
        </p:txBody>
      </p:sp>
      <p:sp>
        <p:nvSpPr>
          <p:cNvPr id="6" name="Freeform 5"/>
          <p:cNvSpPr/>
          <p:nvPr/>
        </p:nvSpPr>
        <p:spPr>
          <a:xfrm>
            <a:off x="1977445" y="2256023"/>
            <a:ext cx="780263" cy="113252"/>
          </a:xfrm>
          <a:custGeom>
            <a:avLst/>
            <a:gdLst>
              <a:gd name="connsiteX0" fmla="*/ 0 w 1040350"/>
              <a:gd name="connsiteY0" fmla="*/ 75501 h 151002"/>
              <a:gd name="connsiteX1" fmla="*/ 461395 w 1040350"/>
              <a:gd name="connsiteY1" fmla="*/ 67112 h 151002"/>
              <a:gd name="connsiteX2" fmla="*/ 1015068 w 1040350"/>
              <a:gd name="connsiteY2" fmla="*/ 50334 h 151002"/>
              <a:gd name="connsiteX3" fmla="*/ 796954 w 1040350"/>
              <a:gd name="connsiteY3" fmla="*/ 0 h 151002"/>
              <a:gd name="connsiteX4" fmla="*/ 1040235 w 1040350"/>
              <a:gd name="connsiteY4" fmla="*/ 50334 h 151002"/>
              <a:gd name="connsiteX5" fmla="*/ 822121 w 1040350"/>
              <a:gd name="connsiteY5" fmla="*/ 151002 h 15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50" h="151002">
                <a:moveTo>
                  <a:pt x="0" y="75501"/>
                </a:moveTo>
                <a:lnTo>
                  <a:pt x="461395" y="67112"/>
                </a:lnTo>
                <a:cubicBezTo>
                  <a:pt x="630573" y="62917"/>
                  <a:pt x="959142" y="61519"/>
                  <a:pt x="1015068" y="50334"/>
                </a:cubicBezTo>
                <a:cubicBezTo>
                  <a:pt x="1070994" y="39149"/>
                  <a:pt x="792760" y="0"/>
                  <a:pt x="796954" y="0"/>
                </a:cubicBezTo>
                <a:cubicBezTo>
                  <a:pt x="801148" y="0"/>
                  <a:pt x="1036041" y="25167"/>
                  <a:pt x="1040235" y="50334"/>
                </a:cubicBezTo>
                <a:cubicBezTo>
                  <a:pt x="1044429" y="75501"/>
                  <a:pt x="933275" y="113251"/>
                  <a:pt x="822121" y="1510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reeform 2"/>
          <p:cNvSpPr/>
          <p:nvPr/>
        </p:nvSpPr>
        <p:spPr>
          <a:xfrm>
            <a:off x="2867814" y="2146470"/>
            <a:ext cx="3402081" cy="219107"/>
          </a:xfrm>
          <a:custGeom>
            <a:avLst/>
            <a:gdLst>
              <a:gd name="connsiteX0" fmla="*/ 970969 w 4536108"/>
              <a:gd name="connsiteY0" fmla="*/ 44649 h 292142"/>
              <a:gd name="connsiteX1" fmla="*/ 909423 w 4536108"/>
              <a:gd name="connsiteY1" fmla="*/ 44649 h 292142"/>
              <a:gd name="connsiteX2" fmla="*/ 258793 w 4536108"/>
              <a:gd name="connsiteY2" fmla="*/ 97403 h 292142"/>
              <a:gd name="connsiteX3" fmla="*/ 346716 w 4536108"/>
              <a:gd name="connsiteY3" fmla="*/ 273249 h 292142"/>
              <a:gd name="connsiteX4" fmla="*/ 4268085 w 4536108"/>
              <a:gd name="connsiteY4" fmla="*/ 264457 h 292142"/>
              <a:gd name="connsiteX5" fmla="*/ 3977939 w 4536108"/>
              <a:gd name="connsiteY5" fmla="*/ 71026 h 292142"/>
              <a:gd name="connsiteX6" fmla="*/ 2272231 w 4536108"/>
              <a:gd name="connsiteY6" fmla="*/ 688 h 292142"/>
              <a:gd name="connsiteX7" fmla="*/ 566523 w 4536108"/>
              <a:gd name="connsiteY7" fmla="*/ 106195 h 29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6108" h="292142">
                <a:moveTo>
                  <a:pt x="970969" y="44649"/>
                </a:moveTo>
                <a:cubicBezTo>
                  <a:pt x="999544" y="40253"/>
                  <a:pt x="909423" y="44649"/>
                  <a:pt x="909423" y="44649"/>
                </a:cubicBezTo>
                <a:cubicBezTo>
                  <a:pt x="790727" y="53441"/>
                  <a:pt x="352577" y="59303"/>
                  <a:pt x="258793" y="97403"/>
                </a:cubicBezTo>
                <a:cubicBezTo>
                  <a:pt x="165008" y="135503"/>
                  <a:pt x="-321499" y="245407"/>
                  <a:pt x="346716" y="273249"/>
                </a:cubicBezTo>
                <a:cubicBezTo>
                  <a:pt x="1014931" y="301091"/>
                  <a:pt x="3662881" y="298161"/>
                  <a:pt x="4268085" y="264457"/>
                </a:cubicBezTo>
                <a:cubicBezTo>
                  <a:pt x="4873289" y="230753"/>
                  <a:pt x="4310581" y="114988"/>
                  <a:pt x="3977939" y="71026"/>
                </a:cubicBezTo>
                <a:cubicBezTo>
                  <a:pt x="3645297" y="27064"/>
                  <a:pt x="2840800" y="-5173"/>
                  <a:pt x="2272231" y="688"/>
                </a:cubicBezTo>
                <a:cubicBezTo>
                  <a:pt x="1703662" y="6549"/>
                  <a:pt x="566523" y="106195"/>
                  <a:pt x="566523" y="1061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3430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panose="02020709070000000403" pitchFamily="49" charset="77"/>
              </a:rPr>
              <a:t>Local Trust or Local Credulity</a:t>
            </a:r>
            <a:r>
              <a:rPr lang="en-US" sz="2325" dirty="0">
                <a:latin typeface="Powderfinger Type" panose="02020709070000000403" pitchFamily="49" charset="77"/>
              </a:rPr>
              <a:t>*</a:t>
            </a:r>
            <a:r>
              <a:rPr lang="en-US" dirty="0">
                <a:latin typeface="Powderfinger Type" panose="02020709070000000403" pitchFamily="49" charset="77"/>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54" y="1050721"/>
            <a:ext cx="4031859" cy="3746733"/>
          </a:xfrm>
          <a:prstGeom prst="rect">
            <a:avLst/>
          </a:prstGeom>
        </p:spPr>
      </p:pic>
      <p:sp>
        <p:nvSpPr>
          <p:cNvPr id="5" name="TextBox 4"/>
          <p:cNvSpPr txBox="1"/>
          <p:nvPr/>
        </p:nvSpPr>
        <p:spPr>
          <a:xfrm>
            <a:off x="526549" y="1648420"/>
            <a:ext cx="2901756" cy="923330"/>
          </a:xfrm>
          <a:prstGeom prst="rect">
            <a:avLst/>
          </a:prstGeom>
          <a:noFill/>
        </p:spPr>
        <p:txBody>
          <a:bodyPr wrap="none" rtlCol="0">
            <a:spAutoFit/>
          </a:bodyPr>
          <a:lstStyle/>
          <a:p>
            <a:r>
              <a:rPr lang="en-US" sz="1350" dirty="0">
                <a:latin typeface="AhnbergHand" pitchFamily="2" charset="0"/>
              </a:rPr>
              <a:t>That</a:t>
            </a:r>
            <a:r>
              <a:rPr lang="uk-UA" sz="1350" dirty="0"/>
              <a:t>’</a:t>
            </a:r>
            <a:r>
              <a:rPr lang="en-US" sz="1350" dirty="0">
                <a:latin typeface="AhnbergHand" pitchFamily="2" charset="0"/>
              </a:rPr>
              <a:t>s a big list of people to </a:t>
            </a:r>
          </a:p>
          <a:p>
            <a:r>
              <a:rPr lang="en-US" sz="1350" dirty="0">
                <a:latin typeface="AhnbergHand" pitchFamily="2" charset="0"/>
              </a:rPr>
              <a:t>Trust</a:t>
            </a:r>
          </a:p>
          <a:p>
            <a:endParaRPr lang="en-US" sz="1350" dirty="0">
              <a:latin typeface="AhnbergHand" pitchFamily="2" charset="0"/>
            </a:endParaRPr>
          </a:p>
          <a:p>
            <a:r>
              <a:rPr lang="en-US" sz="1350" dirty="0">
                <a:latin typeface="AhnbergHand" pitchFamily="2" charset="0"/>
              </a:rPr>
              <a:t>Are they all trustable?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045" y="4120077"/>
            <a:ext cx="1794542" cy="561975"/>
          </a:xfrm>
          <a:prstGeom prst="rect">
            <a:avLst/>
          </a:prstGeom>
        </p:spPr>
      </p:pic>
      <p:sp>
        <p:nvSpPr>
          <p:cNvPr id="6" name="TextBox 5"/>
          <p:cNvSpPr txBox="1"/>
          <p:nvPr/>
        </p:nvSpPr>
        <p:spPr>
          <a:xfrm>
            <a:off x="1156051" y="4205802"/>
            <a:ext cx="34289" cy="300082"/>
          </a:xfrm>
          <a:prstGeom prst="rect">
            <a:avLst/>
          </a:prstGeom>
          <a:noFill/>
        </p:spPr>
        <p:txBody>
          <a:bodyPr wrap="square" rtlCol="0">
            <a:spAutoFit/>
          </a:bodyPr>
          <a:lstStyle/>
          <a:p>
            <a:r>
              <a:rPr lang="en-US" sz="1350"/>
              <a:t>*</a:t>
            </a:r>
          </a:p>
        </p:txBody>
      </p:sp>
    </p:spTree>
    <p:extLst>
      <p:ext uri="{BB962C8B-B14F-4D97-AF65-F5344CB8AC3E}">
        <p14:creationId xmlns:p14="http://schemas.microsoft.com/office/powerpoint/2010/main" val="49364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panose="02020709070000000403" pitchFamily="49" charset="77"/>
              </a:rPr>
              <a:t>Local Trust or Local Credulity</a:t>
            </a:r>
            <a:r>
              <a:rPr lang="en-US" sz="2325" dirty="0">
                <a:latin typeface="Powderfinger Type" panose="02020709070000000403" pitchFamily="49" charset="77"/>
              </a:rPr>
              <a:t>*</a:t>
            </a:r>
            <a:r>
              <a:rPr lang="en-US" dirty="0">
                <a:latin typeface="Powderfinger Type" panose="02020709070000000403" pitchFamily="49" charset="77"/>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54" y="1050721"/>
            <a:ext cx="4031859" cy="3746733"/>
          </a:xfrm>
          <a:prstGeom prst="rect">
            <a:avLst/>
          </a:prstGeom>
        </p:spPr>
      </p:pic>
      <p:sp>
        <p:nvSpPr>
          <p:cNvPr id="5" name="TextBox 4"/>
          <p:cNvSpPr txBox="1"/>
          <p:nvPr/>
        </p:nvSpPr>
        <p:spPr>
          <a:xfrm>
            <a:off x="526549" y="1648420"/>
            <a:ext cx="2901756" cy="923330"/>
          </a:xfrm>
          <a:prstGeom prst="rect">
            <a:avLst/>
          </a:prstGeom>
          <a:noFill/>
        </p:spPr>
        <p:txBody>
          <a:bodyPr wrap="none" rtlCol="0">
            <a:spAutoFit/>
          </a:bodyPr>
          <a:lstStyle/>
          <a:p>
            <a:r>
              <a:rPr lang="en-US" sz="1350" dirty="0">
                <a:latin typeface="AhnbergHand" pitchFamily="2" charset="0"/>
              </a:rPr>
              <a:t>That</a:t>
            </a:r>
            <a:r>
              <a:rPr lang="uk-UA" sz="1350" dirty="0"/>
              <a:t>’</a:t>
            </a:r>
            <a:r>
              <a:rPr lang="en-US" sz="1350" dirty="0">
                <a:latin typeface="AhnbergHand" pitchFamily="2" charset="0"/>
              </a:rPr>
              <a:t>s a big list of people to </a:t>
            </a:r>
          </a:p>
          <a:p>
            <a:r>
              <a:rPr lang="en-US" sz="1350" dirty="0">
                <a:latin typeface="AhnbergHand" pitchFamily="2" charset="0"/>
              </a:rPr>
              <a:t>Trust</a:t>
            </a:r>
          </a:p>
          <a:p>
            <a:endParaRPr lang="en-US" sz="1350" dirty="0">
              <a:latin typeface="AhnbergHand" pitchFamily="2" charset="0"/>
            </a:endParaRPr>
          </a:p>
          <a:p>
            <a:r>
              <a:rPr lang="en-US" sz="1350" dirty="0">
                <a:latin typeface="AhnbergHand" pitchFamily="2" charset="0"/>
              </a:rPr>
              <a:t>Are they all trustable?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045" y="4120077"/>
            <a:ext cx="1794542" cy="561975"/>
          </a:xfrm>
          <a:prstGeom prst="rect">
            <a:avLst/>
          </a:prstGeom>
        </p:spPr>
      </p:pic>
      <p:sp>
        <p:nvSpPr>
          <p:cNvPr id="6" name="TextBox 5"/>
          <p:cNvSpPr txBox="1"/>
          <p:nvPr/>
        </p:nvSpPr>
        <p:spPr>
          <a:xfrm>
            <a:off x="1156051" y="4205802"/>
            <a:ext cx="34289" cy="300082"/>
          </a:xfrm>
          <a:prstGeom prst="rect">
            <a:avLst/>
          </a:prstGeom>
          <a:noFill/>
        </p:spPr>
        <p:txBody>
          <a:bodyPr wrap="square" rtlCol="0">
            <a:spAutoFit/>
          </a:bodyPr>
          <a:lstStyle/>
          <a:p>
            <a:r>
              <a:rPr lang="en-US" sz="1350"/>
              <a:t>*</a:t>
            </a:r>
          </a:p>
        </p:txBody>
      </p:sp>
      <p:pic>
        <p:nvPicPr>
          <p:cNvPr id="7" name="Picture 6">
            <a:extLst>
              <a:ext uri="{FF2B5EF4-FFF2-40B4-BE49-F238E27FC236}">
                <a16:creationId xmlns:a16="http://schemas.microsoft.com/office/drawing/2014/main" id="{9AE974F1-06B8-4A4C-A63B-E54BFD302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419" y="1862356"/>
            <a:ext cx="3694259" cy="2935098"/>
          </a:xfrm>
          <a:prstGeom prst="rect">
            <a:avLst/>
          </a:prstGeom>
        </p:spPr>
      </p:pic>
      <p:sp>
        <p:nvSpPr>
          <p:cNvPr id="8" name="Freeform 7">
            <a:extLst>
              <a:ext uri="{FF2B5EF4-FFF2-40B4-BE49-F238E27FC236}">
                <a16:creationId xmlns:a16="http://schemas.microsoft.com/office/drawing/2014/main" id="{B29AB325-2BCC-B04A-9093-09574883EC0A}"/>
              </a:ext>
            </a:extLst>
          </p:cNvPr>
          <p:cNvSpPr/>
          <p:nvPr/>
        </p:nvSpPr>
        <p:spPr>
          <a:xfrm>
            <a:off x="3603234" y="1979375"/>
            <a:ext cx="791070" cy="305710"/>
          </a:xfrm>
          <a:custGeom>
            <a:avLst/>
            <a:gdLst>
              <a:gd name="connsiteX0" fmla="*/ 1023240 w 1054760"/>
              <a:gd name="connsiteY0" fmla="*/ 145979 h 407613"/>
              <a:gd name="connsiteX1" fmla="*/ 947739 w 1054760"/>
              <a:gd name="connsiteY1" fmla="*/ 112423 h 407613"/>
              <a:gd name="connsiteX2" fmla="*/ 142396 w 1054760"/>
              <a:gd name="connsiteY2" fmla="*/ 3366 h 407613"/>
              <a:gd name="connsiteX3" fmla="*/ 8172 w 1054760"/>
              <a:gd name="connsiteY3" fmla="*/ 255036 h 407613"/>
              <a:gd name="connsiteX4" fmla="*/ 243064 w 1054760"/>
              <a:gd name="connsiteY4" fmla="*/ 389260 h 407613"/>
              <a:gd name="connsiteX5" fmla="*/ 956128 w 1054760"/>
              <a:gd name="connsiteY5" fmla="*/ 380871 h 407613"/>
              <a:gd name="connsiteX6" fmla="*/ 889016 w 1054760"/>
              <a:gd name="connsiteY6" fmla="*/ 154368 h 40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760" h="407613">
                <a:moveTo>
                  <a:pt x="1023240" y="145979"/>
                </a:moveTo>
                <a:cubicBezTo>
                  <a:pt x="1058893" y="141085"/>
                  <a:pt x="1094546" y="136192"/>
                  <a:pt x="947739" y="112423"/>
                </a:cubicBezTo>
                <a:cubicBezTo>
                  <a:pt x="800932" y="88654"/>
                  <a:pt x="298990" y="-20403"/>
                  <a:pt x="142396" y="3366"/>
                </a:cubicBezTo>
                <a:cubicBezTo>
                  <a:pt x="-14198" y="27135"/>
                  <a:pt x="-8606" y="190720"/>
                  <a:pt x="8172" y="255036"/>
                </a:cubicBezTo>
                <a:cubicBezTo>
                  <a:pt x="24950" y="319352"/>
                  <a:pt x="85071" y="368288"/>
                  <a:pt x="243064" y="389260"/>
                </a:cubicBezTo>
                <a:cubicBezTo>
                  <a:pt x="401057" y="410232"/>
                  <a:pt x="848469" y="420020"/>
                  <a:pt x="956128" y="380871"/>
                </a:cubicBezTo>
                <a:cubicBezTo>
                  <a:pt x="1063787" y="341722"/>
                  <a:pt x="976401" y="248045"/>
                  <a:pt x="889016" y="154368"/>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220C4C13-677E-7645-A1D7-69E196AA611E}"/>
              </a:ext>
            </a:extLst>
          </p:cNvPr>
          <p:cNvSpPr/>
          <p:nvPr/>
        </p:nvSpPr>
        <p:spPr>
          <a:xfrm>
            <a:off x="4178419" y="1543908"/>
            <a:ext cx="1237643" cy="1965081"/>
          </a:xfrm>
          <a:custGeom>
            <a:avLst/>
            <a:gdLst>
              <a:gd name="connsiteX0" fmla="*/ 0 w 1585324"/>
              <a:gd name="connsiteY0" fmla="*/ 546381 h 2955601"/>
              <a:gd name="connsiteX1" fmla="*/ 1040234 w 1585324"/>
              <a:gd name="connsiteY1" fmla="*/ 1097 h 2955601"/>
              <a:gd name="connsiteX2" fmla="*/ 1568741 w 1585324"/>
              <a:gd name="connsiteY2" fmla="*/ 672216 h 2955601"/>
              <a:gd name="connsiteX3" fmla="*/ 1459684 w 1585324"/>
              <a:gd name="connsiteY3" fmla="*/ 2761075 h 2955601"/>
              <a:gd name="connsiteX4" fmla="*/ 1535185 w 1585324"/>
              <a:gd name="connsiteY4" fmla="*/ 2853354 h 2955601"/>
              <a:gd name="connsiteX5" fmla="*/ 1451295 w 1585324"/>
              <a:gd name="connsiteY5" fmla="*/ 2954021 h 2955601"/>
              <a:gd name="connsiteX6" fmla="*/ 1241570 w 1585324"/>
              <a:gd name="connsiteY6" fmla="*/ 2769464 h 295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324" h="2955601">
                <a:moveTo>
                  <a:pt x="0" y="546381"/>
                </a:moveTo>
                <a:cubicBezTo>
                  <a:pt x="389388" y="263253"/>
                  <a:pt x="778777" y="-19875"/>
                  <a:pt x="1040234" y="1097"/>
                </a:cubicBezTo>
                <a:cubicBezTo>
                  <a:pt x="1301691" y="22069"/>
                  <a:pt x="1498833" y="212220"/>
                  <a:pt x="1568741" y="672216"/>
                </a:cubicBezTo>
                <a:cubicBezTo>
                  <a:pt x="1638649" y="1132212"/>
                  <a:pt x="1465277" y="2397552"/>
                  <a:pt x="1459684" y="2761075"/>
                </a:cubicBezTo>
                <a:cubicBezTo>
                  <a:pt x="1454091" y="3124598"/>
                  <a:pt x="1536583" y="2821196"/>
                  <a:pt x="1535185" y="2853354"/>
                </a:cubicBezTo>
                <a:cubicBezTo>
                  <a:pt x="1533787" y="2885512"/>
                  <a:pt x="1500231" y="2968003"/>
                  <a:pt x="1451295" y="2954021"/>
                </a:cubicBezTo>
                <a:cubicBezTo>
                  <a:pt x="1402359" y="2940039"/>
                  <a:pt x="1321964" y="2854751"/>
                  <a:pt x="1241570" y="276946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4F5D081D-88FF-0D47-A7E9-2AA119A90FA8}"/>
              </a:ext>
            </a:extLst>
          </p:cNvPr>
          <p:cNvSpPr/>
          <p:nvPr/>
        </p:nvSpPr>
        <p:spPr>
          <a:xfrm>
            <a:off x="4295765" y="3508988"/>
            <a:ext cx="3361446" cy="503240"/>
          </a:xfrm>
          <a:custGeom>
            <a:avLst/>
            <a:gdLst>
              <a:gd name="connsiteX0" fmla="*/ 829551 w 4481928"/>
              <a:gd name="connsiteY0" fmla="*/ 113336 h 670986"/>
              <a:gd name="connsiteX1" fmla="*/ 762439 w 4481928"/>
              <a:gd name="connsiteY1" fmla="*/ 113336 h 670986"/>
              <a:gd name="connsiteX2" fmla="*/ 99708 w 4481928"/>
              <a:gd name="connsiteY2" fmla="*/ 96558 h 670986"/>
              <a:gd name="connsiteX3" fmla="*/ 57763 w 4481928"/>
              <a:gd name="connsiteY3" fmla="*/ 398561 h 670986"/>
              <a:gd name="connsiteX4" fmla="*/ 250710 w 4481928"/>
              <a:gd name="connsiteY4" fmla="*/ 667009 h 670986"/>
              <a:gd name="connsiteX5" fmla="*/ 2658351 w 4481928"/>
              <a:gd name="connsiteY5" fmla="*/ 566341 h 670986"/>
              <a:gd name="connsiteX6" fmla="*/ 3891532 w 4481928"/>
              <a:gd name="connsiteY6" fmla="*/ 524396 h 670986"/>
              <a:gd name="connsiteX7" fmla="*/ 4420039 w 4481928"/>
              <a:gd name="connsiteY7" fmla="*/ 516007 h 670986"/>
              <a:gd name="connsiteX8" fmla="*/ 4436817 w 4481928"/>
              <a:gd name="connsiteY8" fmla="*/ 172058 h 670986"/>
              <a:gd name="connsiteX9" fmla="*/ 4109646 w 4481928"/>
              <a:gd name="connsiteY9" fmla="*/ 4279 h 670986"/>
              <a:gd name="connsiteX10" fmla="*/ 1156721 w 4481928"/>
              <a:gd name="connsiteY10" fmla="*/ 46224 h 670986"/>
              <a:gd name="connsiteX11" fmla="*/ 703716 w 4481928"/>
              <a:gd name="connsiteY11" fmla="*/ 54613 h 67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1928" h="670986">
                <a:moveTo>
                  <a:pt x="829551" y="113336"/>
                </a:moveTo>
                <a:cubicBezTo>
                  <a:pt x="856815" y="114734"/>
                  <a:pt x="762439" y="113336"/>
                  <a:pt x="762439" y="113336"/>
                </a:cubicBezTo>
                <a:cubicBezTo>
                  <a:pt x="640798" y="110540"/>
                  <a:pt x="217154" y="49021"/>
                  <a:pt x="99708" y="96558"/>
                </a:cubicBezTo>
                <a:cubicBezTo>
                  <a:pt x="-17738" y="144095"/>
                  <a:pt x="32596" y="303486"/>
                  <a:pt x="57763" y="398561"/>
                </a:cubicBezTo>
                <a:cubicBezTo>
                  <a:pt x="82930" y="493636"/>
                  <a:pt x="-182721" y="639046"/>
                  <a:pt x="250710" y="667009"/>
                </a:cubicBezTo>
                <a:cubicBezTo>
                  <a:pt x="684141" y="694972"/>
                  <a:pt x="2658351" y="566341"/>
                  <a:pt x="2658351" y="566341"/>
                </a:cubicBezTo>
                <a:lnTo>
                  <a:pt x="3891532" y="524396"/>
                </a:lnTo>
                <a:cubicBezTo>
                  <a:pt x="4185147" y="516007"/>
                  <a:pt x="4329158" y="574730"/>
                  <a:pt x="4420039" y="516007"/>
                </a:cubicBezTo>
                <a:cubicBezTo>
                  <a:pt x="4510920" y="457284"/>
                  <a:pt x="4488549" y="257346"/>
                  <a:pt x="4436817" y="172058"/>
                </a:cubicBezTo>
                <a:cubicBezTo>
                  <a:pt x="4385085" y="86770"/>
                  <a:pt x="4656329" y="25251"/>
                  <a:pt x="4109646" y="4279"/>
                </a:cubicBezTo>
                <a:cubicBezTo>
                  <a:pt x="3562963" y="-16693"/>
                  <a:pt x="1156721" y="46224"/>
                  <a:pt x="1156721" y="46224"/>
                </a:cubicBezTo>
                <a:lnTo>
                  <a:pt x="703716" y="54613"/>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7C32AA2-93F9-174A-910F-70CED51E191F}"/>
              </a:ext>
            </a:extLst>
          </p:cNvPr>
          <p:cNvSpPr txBox="1"/>
          <p:nvPr/>
        </p:nvSpPr>
        <p:spPr>
          <a:xfrm rot="20243328">
            <a:off x="2153888" y="2426994"/>
            <a:ext cx="1473480" cy="300082"/>
          </a:xfrm>
          <a:prstGeom prst="rect">
            <a:avLst/>
          </a:prstGeom>
          <a:solidFill>
            <a:schemeClr val="bg1"/>
          </a:solidFill>
        </p:spPr>
        <p:txBody>
          <a:bodyPr wrap="none" rtlCol="0">
            <a:spAutoFit/>
          </a:bodyPr>
          <a:lstStyle/>
          <a:p>
            <a:r>
              <a:rPr lang="en-US" sz="1350" dirty="0">
                <a:solidFill>
                  <a:schemeClr val="accent4">
                    <a:lumMod val="50000"/>
                  </a:schemeClr>
                </a:solidFill>
                <a:latin typeface="AhnbergHand" charset="0"/>
                <a:ea typeface="AhnbergHand" charset="0"/>
                <a:cs typeface="AhnbergHand" charset="0"/>
              </a:rPr>
              <a:t>Evidently Not!</a:t>
            </a:r>
          </a:p>
        </p:txBody>
      </p:sp>
    </p:spTree>
    <p:extLst>
      <p:ext uri="{BB962C8B-B14F-4D97-AF65-F5344CB8AC3E}">
        <p14:creationId xmlns:p14="http://schemas.microsoft.com/office/powerpoint/2010/main" val="178940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panose="02020709070000000403" pitchFamily="49" charset="77"/>
              </a:rPr>
              <a:t>Local Trust or Local Credulity</a:t>
            </a:r>
            <a:r>
              <a:rPr lang="en-US" sz="2325" dirty="0">
                <a:latin typeface="Powderfinger Type" panose="02020709070000000403" pitchFamily="49" charset="77"/>
              </a:rPr>
              <a:t>*</a:t>
            </a:r>
            <a:r>
              <a:rPr lang="en-US" dirty="0">
                <a:latin typeface="Powderfinger Type" panose="02020709070000000403" pitchFamily="49" charset="77"/>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54" y="1050721"/>
            <a:ext cx="4031859" cy="3746733"/>
          </a:xfrm>
          <a:prstGeom prst="rect">
            <a:avLst/>
          </a:prstGeom>
        </p:spPr>
      </p:pic>
      <p:sp>
        <p:nvSpPr>
          <p:cNvPr id="5" name="TextBox 4"/>
          <p:cNvSpPr txBox="1"/>
          <p:nvPr/>
        </p:nvSpPr>
        <p:spPr>
          <a:xfrm>
            <a:off x="526549" y="1648420"/>
            <a:ext cx="2901756" cy="923330"/>
          </a:xfrm>
          <a:prstGeom prst="rect">
            <a:avLst/>
          </a:prstGeom>
          <a:noFill/>
        </p:spPr>
        <p:txBody>
          <a:bodyPr wrap="none" rtlCol="0">
            <a:spAutoFit/>
          </a:bodyPr>
          <a:lstStyle/>
          <a:p>
            <a:r>
              <a:rPr lang="en-US" sz="1350" dirty="0">
                <a:latin typeface="AhnbergHand" pitchFamily="2" charset="0"/>
              </a:rPr>
              <a:t>That</a:t>
            </a:r>
            <a:r>
              <a:rPr lang="uk-UA" sz="1350" dirty="0"/>
              <a:t>’</a:t>
            </a:r>
            <a:r>
              <a:rPr lang="en-US" sz="1350" dirty="0">
                <a:latin typeface="AhnbergHand" pitchFamily="2" charset="0"/>
              </a:rPr>
              <a:t>s a big list of people to </a:t>
            </a:r>
          </a:p>
          <a:p>
            <a:r>
              <a:rPr lang="en-US" sz="1350" dirty="0">
                <a:latin typeface="AhnbergHand" pitchFamily="2" charset="0"/>
              </a:rPr>
              <a:t>Trust</a:t>
            </a:r>
          </a:p>
          <a:p>
            <a:endParaRPr lang="en-US" sz="1350" dirty="0">
              <a:latin typeface="AhnbergHand" pitchFamily="2" charset="0"/>
            </a:endParaRPr>
          </a:p>
          <a:p>
            <a:r>
              <a:rPr lang="en-US" sz="1350" dirty="0">
                <a:latin typeface="AhnbergHand" pitchFamily="2" charset="0"/>
              </a:rPr>
              <a:t>Are they all trustable?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045" y="4120077"/>
            <a:ext cx="1794542" cy="561975"/>
          </a:xfrm>
          <a:prstGeom prst="rect">
            <a:avLst/>
          </a:prstGeom>
        </p:spPr>
      </p:pic>
      <p:sp>
        <p:nvSpPr>
          <p:cNvPr id="6" name="TextBox 5"/>
          <p:cNvSpPr txBox="1"/>
          <p:nvPr/>
        </p:nvSpPr>
        <p:spPr>
          <a:xfrm>
            <a:off x="1156051" y="4205802"/>
            <a:ext cx="34289" cy="300082"/>
          </a:xfrm>
          <a:prstGeom prst="rect">
            <a:avLst/>
          </a:prstGeom>
          <a:noFill/>
        </p:spPr>
        <p:txBody>
          <a:bodyPr wrap="square" rtlCol="0">
            <a:spAutoFit/>
          </a:bodyPr>
          <a:lstStyle/>
          <a:p>
            <a:r>
              <a:rPr lang="en-US" sz="1350"/>
              <a:t>*</a:t>
            </a:r>
          </a:p>
        </p:txBody>
      </p:sp>
      <p:sp>
        <p:nvSpPr>
          <p:cNvPr id="7" name="Freeform 6">
            <a:extLst>
              <a:ext uri="{FF2B5EF4-FFF2-40B4-BE49-F238E27FC236}">
                <a16:creationId xmlns:a16="http://schemas.microsoft.com/office/drawing/2014/main" id="{F40F00F5-2B67-5F48-821C-4B87CA4AAA66}"/>
              </a:ext>
            </a:extLst>
          </p:cNvPr>
          <p:cNvSpPr/>
          <p:nvPr/>
        </p:nvSpPr>
        <p:spPr>
          <a:xfrm>
            <a:off x="3571775" y="2086335"/>
            <a:ext cx="791070" cy="305710"/>
          </a:xfrm>
          <a:custGeom>
            <a:avLst/>
            <a:gdLst>
              <a:gd name="connsiteX0" fmla="*/ 1023240 w 1054760"/>
              <a:gd name="connsiteY0" fmla="*/ 145979 h 407613"/>
              <a:gd name="connsiteX1" fmla="*/ 947739 w 1054760"/>
              <a:gd name="connsiteY1" fmla="*/ 112423 h 407613"/>
              <a:gd name="connsiteX2" fmla="*/ 142396 w 1054760"/>
              <a:gd name="connsiteY2" fmla="*/ 3366 h 407613"/>
              <a:gd name="connsiteX3" fmla="*/ 8172 w 1054760"/>
              <a:gd name="connsiteY3" fmla="*/ 255036 h 407613"/>
              <a:gd name="connsiteX4" fmla="*/ 243064 w 1054760"/>
              <a:gd name="connsiteY4" fmla="*/ 389260 h 407613"/>
              <a:gd name="connsiteX5" fmla="*/ 956128 w 1054760"/>
              <a:gd name="connsiteY5" fmla="*/ 380871 h 407613"/>
              <a:gd name="connsiteX6" fmla="*/ 889016 w 1054760"/>
              <a:gd name="connsiteY6" fmla="*/ 154368 h 40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760" h="407613">
                <a:moveTo>
                  <a:pt x="1023240" y="145979"/>
                </a:moveTo>
                <a:cubicBezTo>
                  <a:pt x="1058893" y="141085"/>
                  <a:pt x="1094546" y="136192"/>
                  <a:pt x="947739" y="112423"/>
                </a:cubicBezTo>
                <a:cubicBezTo>
                  <a:pt x="800932" y="88654"/>
                  <a:pt x="298990" y="-20403"/>
                  <a:pt x="142396" y="3366"/>
                </a:cubicBezTo>
                <a:cubicBezTo>
                  <a:pt x="-14198" y="27135"/>
                  <a:pt x="-8606" y="190720"/>
                  <a:pt x="8172" y="255036"/>
                </a:cubicBezTo>
                <a:cubicBezTo>
                  <a:pt x="24950" y="319352"/>
                  <a:pt x="85071" y="368288"/>
                  <a:pt x="243064" y="389260"/>
                </a:cubicBezTo>
                <a:cubicBezTo>
                  <a:pt x="401057" y="410232"/>
                  <a:pt x="848469" y="420020"/>
                  <a:pt x="956128" y="380871"/>
                </a:cubicBezTo>
                <a:cubicBezTo>
                  <a:pt x="1063787" y="341722"/>
                  <a:pt x="976401" y="248045"/>
                  <a:pt x="889016" y="15436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E2A7B177-9589-6B4B-8E59-2F9231F99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742" y="1688122"/>
            <a:ext cx="3500861" cy="3363058"/>
          </a:xfrm>
          <a:prstGeom prst="rect">
            <a:avLst/>
          </a:prstGeom>
        </p:spPr>
      </p:pic>
      <p:sp>
        <p:nvSpPr>
          <p:cNvPr id="9" name="Freeform 8">
            <a:extLst>
              <a:ext uri="{FF2B5EF4-FFF2-40B4-BE49-F238E27FC236}">
                <a16:creationId xmlns:a16="http://schemas.microsoft.com/office/drawing/2014/main" id="{828AEF2D-8F04-1144-A379-271B71F3ABBB}"/>
              </a:ext>
            </a:extLst>
          </p:cNvPr>
          <p:cNvSpPr/>
          <p:nvPr/>
        </p:nvSpPr>
        <p:spPr>
          <a:xfrm>
            <a:off x="4892877" y="4187089"/>
            <a:ext cx="1777327" cy="625343"/>
          </a:xfrm>
          <a:custGeom>
            <a:avLst/>
            <a:gdLst>
              <a:gd name="connsiteX0" fmla="*/ 1462511 w 2369769"/>
              <a:gd name="connsiteY0" fmla="*/ 747678 h 833791"/>
              <a:gd name="connsiteX1" fmla="*/ 2095557 w 2369769"/>
              <a:gd name="connsiteY1" fmla="*/ 738885 h 833791"/>
              <a:gd name="connsiteX2" fmla="*/ 2359327 w 2369769"/>
              <a:gd name="connsiteY2" fmla="*/ 686131 h 833791"/>
              <a:gd name="connsiteX3" fmla="*/ 2262611 w 2369769"/>
              <a:gd name="connsiteY3" fmla="*/ 141008 h 833791"/>
              <a:gd name="connsiteX4" fmla="*/ 1770242 w 2369769"/>
              <a:gd name="connsiteY4" fmla="*/ 61878 h 833791"/>
              <a:gd name="connsiteX5" fmla="*/ 99703 w 2369769"/>
              <a:gd name="connsiteY5" fmla="*/ 53085 h 833791"/>
              <a:gd name="connsiteX6" fmla="*/ 310719 w 2369769"/>
              <a:gd name="connsiteY6" fmla="*/ 765262 h 833791"/>
              <a:gd name="connsiteX7" fmla="*/ 1304250 w 2369769"/>
              <a:gd name="connsiteY7" fmla="*/ 765262 h 83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769" h="833791">
                <a:moveTo>
                  <a:pt x="1462511" y="747678"/>
                </a:moveTo>
                <a:cubicBezTo>
                  <a:pt x="1704299" y="748410"/>
                  <a:pt x="1946088" y="749143"/>
                  <a:pt x="2095557" y="738885"/>
                </a:cubicBezTo>
                <a:cubicBezTo>
                  <a:pt x="2245026" y="728627"/>
                  <a:pt x="2331485" y="785777"/>
                  <a:pt x="2359327" y="686131"/>
                </a:cubicBezTo>
                <a:cubicBezTo>
                  <a:pt x="2387169" y="586485"/>
                  <a:pt x="2360792" y="245050"/>
                  <a:pt x="2262611" y="141008"/>
                </a:cubicBezTo>
                <a:cubicBezTo>
                  <a:pt x="2164430" y="36966"/>
                  <a:pt x="2130727" y="76532"/>
                  <a:pt x="1770242" y="61878"/>
                </a:cubicBezTo>
                <a:cubicBezTo>
                  <a:pt x="1409757" y="47224"/>
                  <a:pt x="342957" y="-64146"/>
                  <a:pt x="99703" y="53085"/>
                </a:cubicBezTo>
                <a:cubicBezTo>
                  <a:pt x="-143551" y="170316"/>
                  <a:pt x="109961" y="646566"/>
                  <a:pt x="310719" y="765262"/>
                </a:cubicBezTo>
                <a:cubicBezTo>
                  <a:pt x="511477" y="883958"/>
                  <a:pt x="907863" y="824610"/>
                  <a:pt x="1304250" y="76526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EC3B71C3-08D1-204C-A9B2-4EBF7A7A3EA8}"/>
              </a:ext>
            </a:extLst>
          </p:cNvPr>
          <p:cNvSpPr/>
          <p:nvPr/>
        </p:nvSpPr>
        <p:spPr>
          <a:xfrm>
            <a:off x="4123592" y="1932018"/>
            <a:ext cx="1444628" cy="2150825"/>
          </a:xfrm>
          <a:custGeom>
            <a:avLst/>
            <a:gdLst>
              <a:gd name="connsiteX0" fmla="*/ 0 w 1926170"/>
              <a:gd name="connsiteY0" fmla="*/ 228723 h 2867767"/>
              <a:gd name="connsiteX1" fmla="*/ 175846 w 1926170"/>
              <a:gd name="connsiteY1" fmla="*/ 114423 h 2867767"/>
              <a:gd name="connsiteX2" fmla="*/ 729762 w 1926170"/>
              <a:gd name="connsiteY2" fmla="*/ 114423 h 2867767"/>
              <a:gd name="connsiteX3" fmla="*/ 1644162 w 1926170"/>
              <a:gd name="connsiteY3" fmla="*/ 1600323 h 2867767"/>
              <a:gd name="connsiteX4" fmla="*/ 1776046 w 1926170"/>
              <a:gd name="connsiteY4" fmla="*/ 2822454 h 2867767"/>
              <a:gd name="connsiteX5" fmla="*/ 1925515 w 1926170"/>
              <a:gd name="connsiteY5" fmla="*/ 2629023 h 2867767"/>
              <a:gd name="connsiteX6" fmla="*/ 1714500 w 1926170"/>
              <a:gd name="connsiteY6" fmla="*/ 2857623 h 2867767"/>
              <a:gd name="connsiteX7" fmla="*/ 1635369 w 1926170"/>
              <a:gd name="connsiteY7" fmla="*/ 2593854 h 286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170" h="2867767">
                <a:moveTo>
                  <a:pt x="0" y="228723"/>
                </a:moveTo>
                <a:cubicBezTo>
                  <a:pt x="27109" y="181098"/>
                  <a:pt x="54219" y="133473"/>
                  <a:pt x="175846" y="114423"/>
                </a:cubicBezTo>
                <a:cubicBezTo>
                  <a:pt x="297473" y="95373"/>
                  <a:pt x="485043" y="-133227"/>
                  <a:pt x="729762" y="114423"/>
                </a:cubicBezTo>
                <a:cubicBezTo>
                  <a:pt x="974481" y="362073"/>
                  <a:pt x="1469781" y="1148985"/>
                  <a:pt x="1644162" y="1600323"/>
                </a:cubicBezTo>
                <a:cubicBezTo>
                  <a:pt x="1818543" y="2051661"/>
                  <a:pt x="1729154" y="2651004"/>
                  <a:pt x="1776046" y="2822454"/>
                </a:cubicBezTo>
                <a:cubicBezTo>
                  <a:pt x="1822938" y="2993904"/>
                  <a:pt x="1935773" y="2623162"/>
                  <a:pt x="1925515" y="2629023"/>
                </a:cubicBezTo>
                <a:cubicBezTo>
                  <a:pt x="1915257" y="2634885"/>
                  <a:pt x="1762858" y="2863484"/>
                  <a:pt x="1714500" y="2857623"/>
                </a:cubicBezTo>
                <a:cubicBezTo>
                  <a:pt x="1666142" y="2851762"/>
                  <a:pt x="1635369" y="2593854"/>
                  <a:pt x="1635369" y="259385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21F449DC-6EC2-124B-BB5B-3F0688AD1D2C}"/>
              </a:ext>
            </a:extLst>
          </p:cNvPr>
          <p:cNvSpPr txBox="1"/>
          <p:nvPr/>
        </p:nvSpPr>
        <p:spPr>
          <a:xfrm rot="20243328">
            <a:off x="2153888" y="2426994"/>
            <a:ext cx="1473480" cy="300082"/>
          </a:xfrm>
          <a:prstGeom prst="rect">
            <a:avLst/>
          </a:prstGeom>
          <a:solidFill>
            <a:schemeClr val="bg1"/>
          </a:solidFill>
        </p:spPr>
        <p:txBody>
          <a:bodyPr wrap="none" rtlCol="0">
            <a:spAutoFit/>
          </a:bodyPr>
          <a:lstStyle/>
          <a:p>
            <a:r>
              <a:rPr lang="en-US" sz="1350" dirty="0">
                <a:solidFill>
                  <a:schemeClr val="accent4">
                    <a:lumMod val="50000"/>
                  </a:schemeClr>
                </a:solidFill>
                <a:latin typeface="AhnbergHand" charset="0"/>
                <a:ea typeface="AhnbergHand" charset="0"/>
                <a:cs typeface="AhnbergHand" charset="0"/>
              </a:rPr>
              <a:t>Evidently Not!</a:t>
            </a:r>
          </a:p>
        </p:txBody>
      </p:sp>
    </p:spTree>
    <p:extLst>
      <p:ext uri="{BB962C8B-B14F-4D97-AF65-F5344CB8AC3E}">
        <p14:creationId xmlns:p14="http://schemas.microsoft.com/office/powerpoint/2010/main" val="43273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panose="02020709070000000403" pitchFamily="49" charset="77"/>
              </a:rPr>
              <a:t>But my bank used Symantec</a:t>
            </a:r>
          </a:p>
        </p:txBody>
      </p:sp>
      <p:sp>
        <p:nvSpPr>
          <p:cNvPr id="3" name="Content Placeholder 2"/>
          <p:cNvSpPr>
            <a:spLocks noGrp="1"/>
          </p:cNvSpPr>
          <p:nvPr>
            <p:ph idx="1"/>
          </p:nvPr>
        </p:nvSpPr>
        <p:spPr>
          <a:xfrm>
            <a:off x="1485900" y="1223011"/>
            <a:ext cx="6172200" cy="3394472"/>
          </a:xfrm>
        </p:spPr>
        <p:txBody>
          <a:bodyPr/>
          <a:lstStyle/>
          <a:p>
            <a:pPr marL="0" indent="0">
              <a:buNone/>
            </a:pPr>
            <a:endParaRPr lang="en-US" dirty="0"/>
          </a:p>
          <a:p>
            <a:pPr marL="0" indent="0">
              <a:buNone/>
            </a:pPr>
            <a:endParaRPr lang="en-US" dirty="0">
              <a:latin typeface="AhnbergHand" pitchFamily="2" charset="0"/>
            </a:endParaRPr>
          </a:p>
          <a:p>
            <a:pPr marL="0" indent="0">
              <a:buNone/>
            </a:pPr>
            <a:r>
              <a:rPr lang="en-US" dirty="0">
                <a:latin typeface="AhnbergHand" pitchFamily="2" charset="0"/>
              </a:rPr>
              <a:t>And Symantec NEVER lies in the certificates they issue</a:t>
            </a:r>
          </a:p>
        </p:txBody>
      </p:sp>
    </p:spTree>
    <p:extLst>
      <p:ext uri="{BB962C8B-B14F-4D97-AF65-F5344CB8AC3E}">
        <p14:creationId xmlns:p14="http://schemas.microsoft.com/office/powerpoint/2010/main" val="436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Never?</a:t>
            </a:r>
          </a:p>
        </p:txBody>
      </p:sp>
    </p:spTree>
    <p:extLst>
      <p:ext uri="{BB962C8B-B14F-4D97-AF65-F5344CB8AC3E}">
        <p14:creationId xmlns:p14="http://schemas.microsoft.com/office/powerpoint/2010/main" val="16096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Well, hardly ever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947" y="1012895"/>
            <a:ext cx="3426388" cy="390679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805" y="2806117"/>
            <a:ext cx="2467751" cy="2173798"/>
          </a:xfrm>
          <a:prstGeom prst="rect">
            <a:avLst/>
          </a:prstGeom>
        </p:spPr>
      </p:pic>
      <p:sp>
        <p:nvSpPr>
          <p:cNvPr id="8" name="Rectangle 7"/>
          <p:cNvSpPr/>
          <p:nvPr/>
        </p:nvSpPr>
        <p:spPr>
          <a:xfrm>
            <a:off x="4851982" y="1063229"/>
            <a:ext cx="3048350" cy="600164"/>
          </a:xfrm>
          <a:prstGeom prst="rect">
            <a:avLst/>
          </a:prstGeom>
        </p:spPr>
        <p:txBody>
          <a:bodyPr wrap="square">
            <a:spAutoFit/>
          </a:bodyPr>
          <a:lstStyle/>
          <a:p>
            <a:r>
              <a:rPr lang="en-US" sz="1100" dirty="0"/>
              <a:t>http://</a:t>
            </a:r>
            <a:r>
              <a:rPr lang="en-US" sz="1100" dirty="0" err="1"/>
              <a:t>arstechnica.com</a:t>
            </a:r>
            <a:r>
              <a:rPr lang="en-US" sz="1100" dirty="0"/>
              <a:t>/security/2017/01/already-on-probation-symantec-issues-more-illegit-https-certificates/</a:t>
            </a:r>
          </a:p>
        </p:txBody>
      </p:sp>
    </p:spTree>
    <p:extLst>
      <p:ext uri="{BB962C8B-B14F-4D97-AF65-F5344CB8AC3E}">
        <p14:creationId xmlns:p14="http://schemas.microsoft.com/office/powerpoint/2010/main" val="14247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Well, hardly ever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947" y="1012895"/>
            <a:ext cx="3426388" cy="390679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805" y="2806117"/>
            <a:ext cx="2467751" cy="2173798"/>
          </a:xfrm>
          <a:prstGeom prst="rect">
            <a:avLst/>
          </a:prstGeom>
        </p:spPr>
      </p:pic>
      <p:sp>
        <p:nvSpPr>
          <p:cNvPr id="8" name="Rectangle 7"/>
          <p:cNvSpPr/>
          <p:nvPr/>
        </p:nvSpPr>
        <p:spPr>
          <a:xfrm>
            <a:off x="4851982" y="1063229"/>
            <a:ext cx="3048350" cy="600164"/>
          </a:xfrm>
          <a:prstGeom prst="rect">
            <a:avLst/>
          </a:prstGeom>
        </p:spPr>
        <p:txBody>
          <a:bodyPr wrap="square">
            <a:spAutoFit/>
          </a:bodyPr>
          <a:lstStyle/>
          <a:p>
            <a:r>
              <a:rPr lang="en-US" sz="1100" dirty="0"/>
              <a:t>http://</a:t>
            </a:r>
            <a:r>
              <a:rPr lang="en-US" sz="1100" dirty="0" err="1"/>
              <a:t>arstechnica.com</a:t>
            </a:r>
            <a:r>
              <a:rPr lang="en-US" sz="1100" dirty="0"/>
              <a:t>/security/2017/01/already-on-probation-symantec-issues-more-illegit-https-certificates/</a:t>
            </a:r>
          </a:p>
        </p:txBody>
      </p:sp>
      <p:pic>
        <p:nvPicPr>
          <p:cNvPr id="9" name="Picture 8">
            <a:extLst>
              <a:ext uri="{FF2B5EF4-FFF2-40B4-BE49-F238E27FC236}">
                <a16:creationId xmlns:a16="http://schemas.microsoft.com/office/drawing/2014/main" id="{E1A89CEF-4CCB-794C-8794-6E8B4DF6E101}"/>
              </a:ext>
            </a:extLst>
          </p:cNvPr>
          <p:cNvPicPr>
            <a:picLocks noChangeAspect="1"/>
          </p:cNvPicPr>
          <p:nvPr/>
        </p:nvPicPr>
        <p:blipFill>
          <a:blip r:embed="rId4"/>
          <a:stretch>
            <a:fillRect/>
          </a:stretch>
        </p:blipFill>
        <p:spPr>
          <a:xfrm>
            <a:off x="2939821" y="961430"/>
            <a:ext cx="3052505" cy="4080272"/>
          </a:xfrm>
          <a:prstGeom prst="rect">
            <a:avLst/>
          </a:prstGeom>
        </p:spPr>
      </p:pic>
    </p:spTree>
    <p:extLst>
      <p:ext uri="{BB962C8B-B14F-4D97-AF65-F5344CB8AC3E}">
        <p14:creationId xmlns:p14="http://schemas.microsoft.com/office/powerpoint/2010/main" val="33256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panose="02020709070000000403" pitchFamily="49" charset="77"/>
              </a:rPr>
              <a:t>What’s going wrong here?</a:t>
            </a:r>
          </a:p>
        </p:txBody>
      </p:sp>
      <p:sp>
        <p:nvSpPr>
          <p:cNvPr id="3" name="Content Placeholder 2"/>
          <p:cNvSpPr>
            <a:spLocks noGrp="1"/>
          </p:cNvSpPr>
          <p:nvPr>
            <p:ph idx="1"/>
          </p:nvPr>
        </p:nvSpPr>
        <p:spPr/>
        <p:txBody>
          <a:bodyPr/>
          <a:lstStyle/>
          <a:p>
            <a:r>
              <a:rPr lang="en-US" dirty="0"/>
              <a:t>The TLS handshake cannot specify </a:t>
            </a:r>
            <a:r>
              <a:rPr lang="en-US" b="1" dirty="0"/>
              <a:t>which</a:t>
            </a:r>
            <a:r>
              <a:rPr lang="en-US" dirty="0"/>
              <a:t> CA should be used by the client to validate the digital certificate that describes the server’s public key</a:t>
            </a:r>
          </a:p>
          <a:p>
            <a:r>
              <a:rPr lang="en-US" dirty="0"/>
              <a:t>The result is that your browser will allow any CA to be used to validate a certificate!</a:t>
            </a:r>
          </a:p>
          <a:p>
            <a:r>
              <a:rPr lang="en-US" dirty="0"/>
              <a:t>Which is an exploited weakness in the CA model</a:t>
            </a:r>
          </a:p>
          <a:p>
            <a:endParaRPr lang="en-US" dirty="0"/>
          </a:p>
        </p:txBody>
      </p:sp>
    </p:spTree>
    <p:extLst>
      <p:ext uri="{BB962C8B-B14F-4D97-AF65-F5344CB8AC3E}">
        <p14:creationId xmlns:p14="http://schemas.microsoft.com/office/powerpoint/2010/main" val="280836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Which Bank? My Bank!</a:t>
            </a:r>
          </a:p>
        </p:txBody>
      </p:sp>
      <p:sp>
        <p:nvSpPr>
          <p:cNvPr id="3" name="Content Placeholder 2"/>
          <p:cNvSpPr>
            <a:spLocks noGrp="1"/>
          </p:cNvSpPr>
          <p:nvPr>
            <p:ph idx="1"/>
          </p:nvPr>
        </p:nvSpPr>
        <p:spPr>
          <a:xfrm rot="21000074">
            <a:off x="6579959" y="1322750"/>
            <a:ext cx="2351685" cy="696992"/>
          </a:xfrm>
        </p:spPr>
        <p:txBody>
          <a:bodyPr>
            <a:normAutofit fontScale="62500" lnSpcReduction="20000"/>
          </a:bodyPr>
          <a:lstStyle/>
          <a:p>
            <a:pPr marL="0" indent="0">
              <a:buNone/>
            </a:pPr>
            <a:r>
              <a:rPr lang="en-US" dirty="0">
                <a:latin typeface="AhnbergHand" pitchFamily="2" charset="0"/>
              </a:rPr>
              <a:t>It looks like my bank</a:t>
            </a:r>
          </a:p>
          <a:p>
            <a:pPr marL="0" indent="0">
              <a:buNone/>
            </a:pPr>
            <a:r>
              <a:rPr lang="en-US" dirty="0">
                <a:latin typeface="AhnbergHand" pitchFamily="2" charset="0"/>
              </a:rPr>
              <a:t>But is it my bank?</a:t>
            </a:r>
          </a:p>
          <a:p>
            <a:endParaRPr lang="en-US" dirty="0">
              <a:latin typeface="AhnbergHand" pitchFamily="2" charset="0"/>
            </a:endParaRPr>
          </a:p>
          <a:p>
            <a:endParaRPr lang="en-US" dirty="0"/>
          </a:p>
        </p:txBody>
      </p:sp>
      <p:pic>
        <p:nvPicPr>
          <p:cNvPr id="6" name="Picture 5">
            <a:extLst>
              <a:ext uri="{FF2B5EF4-FFF2-40B4-BE49-F238E27FC236}">
                <a16:creationId xmlns:a16="http://schemas.microsoft.com/office/drawing/2014/main" id="{22A8FD65-3FA3-C54F-B03E-41BBC0E76FDE}"/>
              </a:ext>
            </a:extLst>
          </p:cNvPr>
          <p:cNvPicPr>
            <a:picLocks noChangeAspect="1"/>
          </p:cNvPicPr>
          <p:nvPr/>
        </p:nvPicPr>
        <p:blipFill>
          <a:blip r:embed="rId2"/>
          <a:stretch>
            <a:fillRect/>
          </a:stretch>
        </p:blipFill>
        <p:spPr>
          <a:xfrm>
            <a:off x="2821559" y="1063229"/>
            <a:ext cx="3500882" cy="2789472"/>
          </a:xfrm>
          <a:prstGeom prst="rect">
            <a:avLst/>
          </a:prstGeom>
        </p:spPr>
      </p:pic>
    </p:spTree>
    <p:extLst>
      <p:ext uri="{BB962C8B-B14F-4D97-AF65-F5344CB8AC3E}">
        <p14:creationId xmlns:p14="http://schemas.microsoft.com/office/powerpoint/2010/main" val="1059617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panose="02020709070000000403" pitchFamily="49" charset="77"/>
              </a:rPr>
              <a:t>What’s going wrong here?</a:t>
            </a:r>
          </a:p>
        </p:txBody>
      </p:sp>
      <p:sp>
        <p:nvSpPr>
          <p:cNvPr id="3" name="Content Placeholder 2"/>
          <p:cNvSpPr>
            <a:spLocks noGrp="1"/>
          </p:cNvSpPr>
          <p:nvPr>
            <p:ph idx="1"/>
          </p:nvPr>
        </p:nvSpPr>
        <p:spPr>
          <a:xfrm>
            <a:off x="457200" y="1221601"/>
            <a:ext cx="8038618" cy="3423827"/>
          </a:xfrm>
        </p:spPr>
        <p:txBody>
          <a:bodyPr>
            <a:normAutofit/>
          </a:bodyPr>
          <a:lstStyle/>
          <a:p>
            <a:r>
              <a:rPr lang="en-US" dirty="0"/>
              <a:t>There is no incentive for quality in the CA marketplace</a:t>
            </a:r>
          </a:p>
          <a:p>
            <a:r>
              <a:rPr lang="en-US" dirty="0"/>
              <a:t>Why pay more for any certificate when the entire CA structure is only as strong as the weakest CA?</a:t>
            </a:r>
          </a:p>
          <a:p>
            <a:r>
              <a:rPr lang="en-US" dirty="0"/>
              <a:t>And you browser trusts a LOT of CAs!</a:t>
            </a:r>
          </a:p>
          <a:p>
            <a:pPr lvl="1"/>
            <a:r>
              <a:rPr lang="en-US" dirty="0"/>
              <a:t>About 60 – 100 CA’s</a:t>
            </a:r>
          </a:p>
          <a:p>
            <a:pPr lvl="1"/>
            <a:r>
              <a:rPr lang="en-US" dirty="0"/>
              <a:t>About 1,500 Subordinate RA’s</a:t>
            </a:r>
          </a:p>
          <a:p>
            <a:pPr lvl="1"/>
            <a:r>
              <a:rPr lang="en-US" dirty="0"/>
              <a:t>Operated by 650 different </a:t>
            </a:r>
            <a:r>
              <a:rPr lang="en-US" dirty="0" err="1"/>
              <a:t>organisations</a:t>
            </a:r>
            <a:endParaRPr lang="en-US" dirty="0"/>
          </a:p>
          <a:p>
            <a:endParaRPr lang="en-US" dirty="0"/>
          </a:p>
          <a:p>
            <a:endParaRPr lang="en-US" dirty="0"/>
          </a:p>
        </p:txBody>
      </p:sp>
    </p:spTree>
    <p:extLst>
      <p:ext uri="{BB962C8B-B14F-4D97-AF65-F5344CB8AC3E}">
        <p14:creationId xmlns:p14="http://schemas.microsoft.com/office/powerpoint/2010/main" val="211032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Powderfinger Type" panose="02020709070000000403" pitchFamily="49" charset="77"/>
              </a:rPr>
              <a:t>In a market for security</a:t>
            </a:r>
          </a:p>
        </p:txBody>
      </p:sp>
      <p:sp>
        <p:nvSpPr>
          <p:cNvPr id="3" name="Content Placeholder 2"/>
          <p:cNvSpPr>
            <a:spLocks noGrp="1"/>
          </p:cNvSpPr>
          <p:nvPr>
            <p:ph idx="1"/>
          </p:nvPr>
        </p:nvSpPr>
        <p:spPr/>
        <p:txBody>
          <a:bodyPr/>
          <a:lstStyle/>
          <a:p>
            <a:pPr marL="0" indent="0">
              <a:buNone/>
            </a:pPr>
            <a:r>
              <a:rPr lang="en-US" dirty="0"/>
              <a:t>Where CA’s compete with each other for market share</a:t>
            </a:r>
          </a:p>
          <a:p>
            <a:pPr marL="0" indent="0">
              <a:buNone/>
            </a:pPr>
            <a:r>
              <a:rPr lang="en-US" dirty="0"/>
              <a:t>And quality offers no protection</a:t>
            </a:r>
          </a:p>
          <a:p>
            <a:pPr marL="0" indent="0">
              <a:buNone/>
            </a:pPr>
            <a:r>
              <a:rPr lang="en-US" dirty="0"/>
              <a:t>Than what ‘wins’ in the market?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0523" y="2910620"/>
            <a:ext cx="2116098" cy="18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p:cNvSpPr>
          <p:nvPr/>
        </p:nvSpPr>
        <p:spPr bwMode="auto">
          <a:xfrm rot="20812875">
            <a:off x="6145259" y="3010165"/>
            <a:ext cx="1329546" cy="825812"/>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Cheap!</a:t>
            </a:r>
          </a:p>
        </p:txBody>
      </p:sp>
      <p:sp>
        <p:nvSpPr>
          <p:cNvPr id="6" name="Rectangle 4"/>
          <p:cNvSpPr>
            <a:spLocks/>
          </p:cNvSpPr>
          <p:nvPr/>
        </p:nvSpPr>
        <p:spPr bwMode="auto">
          <a:xfrm rot="457876">
            <a:off x="1425259" y="2940553"/>
            <a:ext cx="2266950" cy="661151"/>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Sustainable</a:t>
            </a:r>
          </a:p>
        </p:txBody>
      </p:sp>
      <p:sp>
        <p:nvSpPr>
          <p:cNvPr id="7" name="Rectangle 5"/>
          <p:cNvSpPr>
            <a:spLocks/>
          </p:cNvSpPr>
          <p:nvPr/>
        </p:nvSpPr>
        <p:spPr bwMode="auto">
          <a:xfrm rot="20778655">
            <a:off x="2963064" y="4369204"/>
            <a:ext cx="1326366" cy="864003"/>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Trusted</a:t>
            </a:r>
          </a:p>
        </p:txBody>
      </p:sp>
      <p:sp>
        <p:nvSpPr>
          <p:cNvPr id="9" name="Rectangle 8"/>
          <p:cNvSpPr>
            <a:spLocks/>
          </p:cNvSpPr>
          <p:nvPr/>
        </p:nvSpPr>
        <p:spPr bwMode="auto">
          <a:xfrm rot="21020800">
            <a:off x="1174614" y="3400059"/>
            <a:ext cx="1770080" cy="412797"/>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Resilient</a:t>
            </a:r>
          </a:p>
        </p:txBody>
      </p:sp>
      <p:sp>
        <p:nvSpPr>
          <p:cNvPr id="10" name="Rectangle 9"/>
          <p:cNvSpPr>
            <a:spLocks/>
          </p:cNvSpPr>
          <p:nvPr/>
        </p:nvSpPr>
        <p:spPr bwMode="auto">
          <a:xfrm rot="1060378">
            <a:off x="1378096" y="4462557"/>
            <a:ext cx="1333592" cy="640930"/>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Privacy</a:t>
            </a:r>
          </a:p>
        </p:txBody>
      </p:sp>
      <p:sp>
        <p:nvSpPr>
          <p:cNvPr id="11" name="Rectangle 3"/>
          <p:cNvSpPr>
            <a:spLocks/>
          </p:cNvSpPr>
          <p:nvPr/>
        </p:nvSpPr>
        <p:spPr bwMode="auto">
          <a:xfrm rot="731916">
            <a:off x="1768159" y="3780800"/>
            <a:ext cx="1581150" cy="914400"/>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Secure</a:t>
            </a:r>
          </a:p>
        </p:txBody>
      </p:sp>
    </p:spTree>
    <p:extLst>
      <p:ext uri="{BB962C8B-B14F-4D97-AF65-F5344CB8AC3E}">
        <p14:creationId xmlns:p14="http://schemas.microsoft.com/office/powerpoint/2010/main" val="11912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Powderfinger Type" panose="02020709070000000403" pitchFamily="49" charset="77"/>
              </a:rPr>
              <a:t>In a market for security</a:t>
            </a:r>
          </a:p>
        </p:txBody>
      </p:sp>
      <p:sp>
        <p:nvSpPr>
          <p:cNvPr id="3" name="Content Placeholder 2"/>
          <p:cNvSpPr>
            <a:spLocks noGrp="1"/>
          </p:cNvSpPr>
          <p:nvPr>
            <p:ph idx="1"/>
          </p:nvPr>
        </p:nvSpPr>
        <p:spPr/>
        <p:txBody>
          <a:bodyPr/>
          <a:lstStyle/>
          <a:p>
            <a:pPr marL="0" indent="0">
              <a:buNone/>
            </a:pPr>
            <a:r>
              <a:rPr lang="en-US" dirty="0"/>
              <a:t>Where CA’s compete with each other for market share</a:t>
            </a:r>
          </a:p>
          <a:p>
            <a:pPr marL="0" indent="0">
              <a:buNone/>
            </a:pPr>
            <a:r>
              <a:rPr lang="en-US" dirty="0"/>
              <a:t>And quality offers no protection</a:t>
            </a:r>
          </a:p>
          <a:p>
            <a:pPr marL="0" indent="0">
              <a:buNone/>
            </a:pPr>
            <a:r>
              <a:rPr lang="en-US" dirty="0"/>
              <a:t>Than what ‘wins’ in the market?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0523" y="2910620"/>
            <a:ext cx="2116098" cy="18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p:cNvSpPr>
          <p:nvPr/>
        </p:nvSpPr>
        <p:spPr bwMode="auto">
          <a:xfrm rot="20812875">
            <a:off x="6145259" y="3010165"/>
            <a:ext cx="1329546" cy="825812"/>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Cheap!</a:t>
            </a:r>
          </a:p>
        </p:txBody>
      </p:sp>
      <p:sp>
        <p:nvSpPr>
          <p:cNvPr id="6" name="Rectangle 4"/>
          <p:cNvSpPr>
            <a:spLocks/>
          </p:cNvSpPr>
          <p:nvPr/>
        </p:nvSpPr>
        <p:spPr bwMode="auto">
          <a:xfrm rot="457876">
            <a:off x="1425259" y="2940553"/>
            <a:ext cx="2266950" cy="661151"/>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Sustainable</a:t>
            </a:r>
          </a:p>
        </p:txBody>
      </p:sp>
      <p:sp>
        <p:nvSpPr>
          <p:cNvPr id="7" name="Rectangle 5"/>
          <p:cNvSpPr>
            <a:spLocks/>
          </p:cNvSpPr>
          <p:nvPr/>
        </p:nvSpPr>
        <p:spPr bwMode="auto">
          <a:xfrm rot="20778655">
            <a:off x="2963064" y="4369204"/>
            <a:ext cx="1326366" cy="864003"/>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Trusted</a:t>
            </a:r>
          </a:p>
        </p:txBody>
      </p:sp>
      <p:sp>
        <p:nvSpPr>
          <p:cNvPr id="9" name="Rectangle 8"/>
          <p:cNvSpPr>
            <a:spLocks/>
          </p:cNvSpPr>
          <p:nvPr/>
        </p:nvSpPr>
        <p:spPr bwMode="auto">
          <a:xfrm rot="21020800">
            <a:off x="1174614" y="3400059"/>
            <a:ext cx="1770080" cy="412797"/>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Resilient</a:t>
            </a:r>
          </a:p>
        </p:txBody>
      </p:sp>
      <p:sp>
        <p:nvSpPr>
          <p:cNvPr id="10" name="Rectangle 9"/>
          <p:cNvSpPr>
            <a:spLocks/>
          </p:cNvSpPr>
          <p:nvPr/>
        </p:nvSpPr>
        <p:spPr bwMode="auto">
          <a:xfrm rot="1060378">
            <a:off x="1378096" y="4462557"/>
            <a:ext cx="1333592" cy="640930"/>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Privacy</a:t>
            </a:r>
          </a:p>
        </p:txBody>
      </p:sp>
      <p:sp>
        <p:nvSpPr>
          <p:cNvPr id="11" name="Rectangle 3"/>
          <p:cNvSpPr>
            <a:spLocks/>
          </p:cNvSpPr>
          <p:nvPr/>
        </p:nvSpPr>
        <p:spPr bwMode="auto">
          <a:xfrm rot="731916">
            <a:off x="1768159" y="3780800"/>
            <a:ext cx="1581150" cy="914400"/>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Secure</a:t>
            </a:r>
          </a:p>
        </p:txBody>
      </p:sp>
      <p:pic>
        <p:nvPicPr>
          <p:cNvPr id="12" name="Picture 11">
            <a:extLst>
              <a:ext uri="{FF2B5EF4-FFF2-40B4-BE49-F238E27FC236}">
                <a16:creationId xmlns:a16="http://schemas.microsoft.com/office/drawing/2014/main" id="{DC0531F3-252A-8A40-A471-32F13836F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402" y="927253"/>
            <a:ext cx="5194935" cy="2343876"/>
          </a:xfrm>
          <a:prstGeom prst="rect">
            <a:avLst/>
          </a:prstGeom>
        </p:spPr>
      </p:pic>
      <p:sp>
        <p:nvSpPr>
          <p:cNvPr id="8" name="Freeform 7">
            <a:extLst>
              <a:ext uri="{FF2B5EF4-FFF2-40B4-BE49-F238E27FC236}">
                <a16:creationId xmlns:a16="http://schemas.microsoft.com/office/drawing/2014/main" id="{720CD948-B2E9-CB43-876C-885EB25CEEED}"/>
              </a:ext>
            </a:extLst>
          </p:cNvPr>
          <p:cNvSpPr/>
          <p:nvPr/>
        </p:nvSpPr>
        <p:spPr>
          <a:xfrm>
            <a:off x="3453975" y="1753533"/>
            <a:ext cx="2076329" cy="485536"/>
          </a:xfrm>
          <a:custGeom>
            <a:avLst/>
            <a:gdLst>
              <a:gd name="connsiteX0" fmla="*/ 219020 w 1264828"/>
              <a:gd name="connsiteY0" fmla="*/ 538380 h 647381"/>
              <a:gd name="connsiteX1" fmla="*/ 1103142 w 1264828"/>
              <a:gd name="connsiteY1" fmla="*/ 544435 h 647381"/>
              <a:gd name="connsiteX2" fmla="*/ 1200032 w 1264828"/>
              <a:gd name="connsiteY2" fmla="*/ 247710 h 647381"/>
              <a:gd name="connsiteX3" fmla="*/ 388577 w 1264828"/>
              <a:gd name="connsiteY3" fmla="*/ 5484 h 647381"/>
              <a:gd name="connsiteX4" fmla="*/ 19184 w 1264828"/>
              <a:gd name="connsiteY4" fmla="*/ 489935 h 647381"/>
              <a:gd name="connsiteX5" fmla="*/ 85796 w 1264828"/>
              <a:gd name="connsiteY5" fmla="*/ 647381 h 64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828" h="647381">
                <a:moveTo>
                  <a:pt x="219020" y="538380"/>
                </a:moveTo>
                <a:cubicBezTo>
                  <a:pt x="579330" y="565630"/>
                  <a:pt x="939640" y="592880"/>
                  <a:pt x="1103142" y="544435"/>
                </a:cubicBezTo>
                <a:cubicBezTo>
                  <a:pt x="1266644" y="495990"/>
                  <a:pt x="1319126" y="337535"/>
                  <a:pt x="1200032" y="247710"/>
                </a:cubicBezTo>
                <a:cubicBezTo>
                  <a:pt x="1080938" y="157885"/>
                  <a:pt x="585385" y="-34887"/>
                  <a:pt x="388577" y="5484"/>
                </a:cubicBezTo>
                <a:cubicBezTo>
                  <a:pt x="191769" y="45855"/>
                  <a:pt x="69647" y="382952"/>
                  <a:pt x="19184" y="489935"/>
                </a:cubicBezTo>
                <a:cubicBezTo>
                  <a:pt x="-31279" y="596918"/>
                  <a:pt x="27258" y="622149"/>
                  <a:pt x="85796" y="647381"/>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41248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465517"/>
            <a:ext cx="7506182" cy="1620179"/>
          </a:xfrm>
        </p:spPr>
        <p:txBody>
          <a:bodyPr>
            <a:normAutofit/>
          </a:bodyPr>
          <a:lstStyle/>
          <a:p>
            <a:r>
              <a:rPr lang="en-US" sz="4000" b="1" dirty="0">
                <a:latin typeface="Powderfinger Type" panose="02020709070000000403" pitchFamily="49" charset="77"/>
              </a:rPr>
              <a:t>Who am I talking to?</a:t>
            </a:r>
          </a:p>
        </p:txBody>
      </p:sp>
      <p:sp>
        <p:nvSpPr>
          <p:cNvPr id="3" name="TextBox 2">
            <a:extLst>
              <a:ext uri="{FF2B5EF4-FFF2-40B4-BE49-F238E27FC236}">
                <a16:creationId xmlns:a16="http://schemas.microsoft.com/office/drawing/2014/main" id="{451DE59E-E336-F046-A877-4CDEFE2018F8}"/>
              </a:ext>
            </a:extLst>
          </p:cNvPr>
          <p:cNvSpPr txBox="1"/>
          <p:nvPr/>
        </p:nvSpPr>
        <p:spPr>
          <a:xfrm>
            <a:off x="2812648" y="2533327"/>
            <a:ext cx="3283271" cy="369332"/>
          </a:xfrm>
          <a:prstGeom prst="rect">
            <a:avLst/>
          </a:prstGeom>
          <a:noFill/>
        </p:spPr>
        <p:txBody>
          <a:bodyPr wrap="none" rtlCol="0">
            <a:spAutoFit/>
          </a:bodyPr>
          <a:lstStyle/>
          <a:p>
            <a:r>
              <a:rPr lang="en-US" dirty="0">
                <a:latin typeface="AhnbergHand" pitchFamily="2" charset="0"/>
              </a:rPr>
              <a:t>What can we do about it?</a:t>
            </a:r>
          </a:p>
        </p:txBody>
      </p:sp>
    </p:spTree>
    <p:extLst>
      <p:ext uri="{BB962C8B-B14F-4D97-AF65-F5344CB8AC3E}">
        <p14:creationId xmlns:p14="http://schemas.microsoft.com/office/powerpoint/2010/main" val="1244154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780E-A45E-444B-A480-22C86C0EEE81}"/>
              </a:ext>
            </a:extLst>
          </p:cNvPr>
          <p:cNvSpPr>
            <a:spLocks noGrp="1"/>
          </p:cNvSpPr>
          <p:nvPr>
            <p:ph type="title"/>
          </p:nvPr>
        </p:nvSpPr>
        <p:spPr/>
        <p:txBody>
          <a:bodyPr/>
          <a:lstStyle/>
          <a:p>
            <a:r>
              <a:rPr lang="en-AU" dirty="0">
                <a:latin typeface="Powderfinger Type" panose="02020709070000000403" pitchFamily="49" charset="77"/>
              </a:rPr>
              <a:t>What can we do about it?</a:t>
            </a:r>
          </a:p>
        </p:txBody>
      </p:sp>
      <p:sp>
        <p:nvSpPr>
          <p:cNvPr id="3" name="Content Placeholder 2">
            <a:extLst>
              <a:ext uri="{FF2B5EF4-FFF2-40B4-BE49-F238E27FC236}">
                <a16:creationId xmlns:a16="http://schemas.microsoft.com/office/drawing/2014/main" id="{E5AC6AA3-F07E-3540-9157-950EC723320F}"/>
              </a:ext>
            </a:extLst>
          </p:cNvPr>
          <p:cNvSpPr>
            <a:spLocks noGrp="1"/>
          </p:cNvSpPr>
          <p:nvPr>
            <p:ph idx="1"/>
          </p:nvPr>
        </p:nvSpPr>
        <p:spPr/>
        <p:txBody>
          <a:bodyPr>
            <a:normAutofit/>
          </a:bodyPr>
          <a:lstStyle/>
          <a:p>
            <a:r>
              <a:rPr lang="en-AU" dirty="0"/>
              <a:t>The problem with “who am I talking to?” lies in the situation of widely distributed trust in the </a:t>
            </a:r>
            <a:r>
              <a:rPr lang="en-AU" dirty="0" err="1"/>
              <a:t>WebPKI</a:t>
            </a:r>
            <a:r>
              <a:rPr lang="en-AU" dirty="0"/>
              <a:t> CA environment</a:t>
            </a:r>
          </a:p>
          <a:p>
            <a:r>
              <a:rPr lang="en-AU" dirty="0"/>
              <a:t>How can we improve this situation?</a:t>
            </a:r>
            <a:br>
              <a:rPr lang="en-AU" dirty="0"/>
            </a:br>
            <a:endParaRPr lang="en-AU" dirty="0"/>
          </a:p>
        </p:txBody>
      </p:sp>
    </p:spTree>
    <p:extLst>
      <p:ext uri="{BB962C8B-B14F-4D97-AF65-F5344CB8AC3E}">
        <p14:creationId xmlns:p14="http://schemas.microsoft.com/office/powerpoint/2010/main" val="1801941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8565-3230-484D-B4F8-F3CBB4ACFA8E}"/>
              </a:ext>
            </a:extLst>
          </p:cNvPr>
          <p:cNvSpPr>
            <a:spLocks noGrp="1"/>
          </p:cNvSpPr>
          <p:nvPr>
            <p:ph type="title"/>
          </p:nvPr>
        </p:nvSpPr>
        <p:spPr/>
        <p:txBody>
          <a:bodyPr/>
          <a:lstStyle/>
          <a:p>
            <a:r>
              <a:rPr lang="en-AU" dirty="0">
                <a:latin typeface="Powderfinger Type" panose="02020709070000000403" pitchFamily="49" charset="77"/>
              </a:rPr>
              <a:t>Is this your Certificate?</a:t>
            </a:r>
          </a:p>
        </p:txBody>
      </p:sp>
      <p:sp>
        <p:nvSpPr>
          <p:cNvPr id="3" name="Content Placeholder 2">
            <a:extLst>
              <a:ext uri="{FF2B5EF4-FFF2-40B4-BE49-F238E27FC236}">
                <a16:creationId xmlns:a16="http://schemas.microsoft.com/office/drawing/2014/main" id="{3BC9777D-E31A-B04A-A6F3-B418AD3FEAFA}"/>
              </a:ext>
            </a:extLst>
          </p:cNvPr>
          <p:cNvSpPr>
            <a:spLocks noGrp="1"/>
          </p:cNvSpPr>
          <p:nvPr>
            <p:ph idx="1"/>
          </p:nvPr>
        </p:nvSpPr>
        <p:spPr/>
        <p:txBody>
          <a:bodyPr/>
          <a:lstStyle/>
          <a:p>
            <a:pPr marL="0" indent="0">
              <a:buNone/>
            </a:pPr>
            <a:r>
              <a:rPr lang="en-AU" dirty="0"/>
              <a:t>How can a user be assured that the certificate that they are being presented with, signed and published by a CA that their browser / platform is prepared to trust, is the genuine certificate?</a:t>
            </a:r>
          </a:p>
        </p:txBody>
      </p:sp>
    </p:spTree>
    <p:extLst>
      <p:ext uri="{BB962C8B-B14F-4D97-AF65-F5344CB8AC3E}">
        <p14:creationId xmlns:p14="http://schemas.microsoft.com/office/powerpoint/2010/main" val="2910405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1671-1CCC-0E44-9FC2-680151A8B241}"/>
              </a:ext>
            </a:extLst>
          </p:cNvPr>
          <p:cNvSpPr>
            <a:spLocks noGrp="1"/>
          </p:cNvSpPr>
          <p:nvPr>
            <p:ph type="title"/>
          </p:nvPr>
        </p:nvSpPr>
        <p:spPr/>
        <p:txBody>
          <a:bodyPr/>
          <a:lstStyle/>
          <a:p>
            <a:r>
              <a:rPr lang="en-AU" dirty="0">
                <a:latin typeface="Powderfinger Type" panose="02020709070000000403" pitchFamily="49" charset="77"/>
              </a:rPr>
              <a:t>Certificate Transparency</a:t>
            </a:r>
          </a:p>
        </p:txBody>
      </p:sp>
      <p:sp>
        <p:nvSpPr>
          <p:cNvPr id="3" name="Content Placeholder 2">
            <a:extLst>
              <a:ext uri="{FF2B5EF4-FFF2-40B4-BE49-F238E27FC236}">
                <a16:creationId xmlns:a16="http://schemas.microsoft.com/office/drawing/2014/main" id="{B8731370-246B-3246-82D9-D059447A05FB}"/>
              </a:ext>
            </a:extLst>
          </p:cNvPr>
          <p:cNvSpPr>
            <a:spLocks noGrp="1"/>
          </p:cNvSpPr>
          <p:nvPr>
            <p:ph idx="1"/>
          </p:nvPr>
        </p:nvSpPr>
        <p:spPr/>
        <p:txBody>
          <a:bodyPr/>
          <a:lstStyle/>
          <a:p>
            <a:pPr marL="0" indent="0">
              <a:buNone/>
            </a:pPr>
            <a:r>
              <a:rPr lang="en-AU" dirty="0"/>
              <a:t>Certificate Transparency is the current response from the CAB Forum</a:t>
            </a:r>
          </a:p>
          <a:p>
            <a:pPr marL="0" indent="0">
              <a:buNone/>
            </a:pPr>
            <a:r>
              <a:rPr lang="en-AU" dirty="0"/>
              <a:t>CT is an effort to make the problem </a:t>
            </a:r>
            <a:r>
              <a:rPr lang="en-AU" b="1" dirty="0"/>
              <a:t>everyone’s</a:t>
            </a:r>
            <a:r>
              <a:rPr lang="en-AU" dirty="0"/>
              <a:t> problem by requiring all trusted CAs to publish immutable logs of all the certificates they issue</a:t>
            </a:r>
          </a:p>
          <a:p>
            <a:pPr lvl="1" fontAlgn="base"/>
            <a:r>
              <a:rPr lang="en-AU" dirty="0"/>
              <a:t>analogous to blockchain for each CA, but with a centralised authority model</a:t>
            </a:r>
          </a:p>
        </p:txBody>
      </p:sp>
    </p:spTree>
    <p:extLst>
      <p:ext uri="{BB962C8B-B14F-4D97-AF65-F5344CB8AC3E}">
        <p14:creationId xmlns:p14="http://schemas.microsoft.com/office/powerpoint/2010/main" val="31526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1671-1CCC-0E44-9FC2-680151A8B241}"/>
              </a:ext>
            </a:extLst>
          </p:cNvPr>
          <p:cNvSpPr>
            <a:spLocks noGrp="1"/>
          </p:cNvSpPr>
          <p:nvPr>
            <p:ph type="title"/>
          </p:nvPr>
        </p:nvSpPr>
        <p:spPr/>
        <p:txBody>
          <a:bodyPr/>
          <a:lstStyle/>
          <a:p>
            <a:r>
              <a:rPr lang="en-AU" dirty="0">
                <a:latin typeface="Powderfinger Type" panose="02020709070000000403" pitchFamily="49" charset="77"/>
              </a:rPr>
              <a:t>Certificate Transparency</a:t>
            </a:r>
          </a:p>
        </p:txBody>
      </p:sp>
      <p:sp>
        <p:nvSpPr>
          <p:cNvPr id="3" name="Content Placeholder 2">
            <a:extLst>
              <a:ext uri="{FF2B5EF4-FFF2-40B4-BE49-F238E27FC236}">
                <a16:creationId xmlns:a16="http://schemas.microsoft.com/office/drawing/2014/main" id="{B8731370-246B-3246-82D9-D059447A05FB}"/>
              </a:ext>
            </a:extLst>
          </p:cNvPr>
          <p:cNvSpPr>
            <a:spLocks noGrp="1"/>
          </p:cNvSpPr>
          <p:nvPr>
            <p:ph idx="1"/>
          </p:nvPr>
        </p:nvSpPr>
        <p:spPr/>
        <p:txBody>
          <a:bodyPr>
            <a:normAutofit/>
          </a:bodyPr>
          <a:lstStyle/>
          <a:p>
            <a:pPr fontAlgn="base"/>
            <a:r>
              <a:rPr lang="en-AU" sz="2100" dirty="0"/>
              <a:t>Make the problem everyone’s problem by requiring all trusted CAs to publish all the certificates they issue</a:t>
            </a:r>
          </a:p>
          <a:p>
            <a:pPr fontAlgn="base"/>
            <a:r>
              <a:rPr lang="en-AU" sz="2100" dirty="0"/>
              <a:t>Leave it to the service publisher to figure out if a fake cert has been issued and logged in the CT logs</a:t>
            </a:r>
          </a:p>
          <a:p>
            <a:pPr lvl="1" fontAlgn="base"/>
            <a:r>
              <a:rPr lang="en-AU" sz="1800" dirty="0"/>
              <a:t>But what then?</a:t>
            </a:r>
          </a:p>
          <a:p>
            <a:pPr lvl="1" fontAlgn="base"/>
            <a:r>
              <a:rPr lang="en-AU" sz="1800" dirty="0"/>
              <a:t>How does the user figure out whether the service point they are accessing has been attacked with a fake cert?</a:t>
            </a:r>
          </a:p>
        </p:txBody>
      </p:sp>
    </p:spTree>
    <p:extLst>
      <p:ext uri="{BB962C8B-B14F-4D97-AF65-F5344CB8AC3E}">
        <p14:creationId xmlns:p14="http://schemas.microsoft.com/office/powerpoint/2010/main" val="1160241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60B5-8D75-2240-82F8-5BF2991EFED8}"/>
              </a:ext>
            </a:extLst>
          </p:cNvPr>
          <p:cNvSpPr>
            <a:spLocks noGrp="1"/>
          </p:cNvSpPr>
          <p:nvPr>
            <p:ph type="title"/>
          </p:nvPr>
        </p:nvSpPr>
        <p:spPr>
          <a:xfrm>
            <a:off x="457200" y="205979"/>
            <a:ext cx="8229600" cy="857250"/>
          </a:xfrm>
        </p:spPr>
        <p:txBody>
          <a:bodyPr>
            <a:normAutofit fontScale="90000"/>
          </a:bodyPr>
          <a:lstStyle/>
          <a:p>
            <a:r>
              <a:rPr lang="en-AU" dirty="0">
                <a:latin typeface="Powderfinger Type" panose="02020709070000000403" pitchFamily="49" charset="77"/>
              </a:rPr>
              <a:t>Certificate Transparency is Naïve!</a:t>
            </a:r>
          </a:p>
        </p:txBody>
      </p:sp>
      <p:sp>
        <p:nvSpPr>
          <p:cNvPr id="3" name="Content Placeholder 2">
            <a:extLst>
              <a:ext uri="{FF2B5EF4-FFF2-40B4-BE49-F238E27FC236}">
                <a16:creationId xmlns:a16="http://schemas.microsoft.com/office/drawing/2014/main" id="{4733E3C5-BEC4-8749-808D-43E04097D70A}"/>
              </a:ext>
            </a:extLst>
          </p:cNvPr>
          <p:cNvSpPr>
            <a:spLocks noGrp="1"/>
          </p:cNvSpPr>
          <p:nvPr>
            <p:ph idx="1"/>
          </p:nvPr>
        </p:nvSpPr>
        <p:spPr/>
        <p:txBody>
          <a:bodyPr>
            <a:normAutofit/>
          </a:bodyPr>
          <a:lstStyle/>
          <a:p>
            <a:r>
              <a:rPr lang="en-AU" dirty="0"/>
              <a:t>CT attempts to set a universal threshold that all CAs must pass in order to be trusted by a browser</a:t>
            </a:r>
          </a:p>
          <a:p>
            <a:r>
              <a:rPr lang="en-AU" dirty="0"/>
              <a:t>But won’t really protect my browsing</a:t>
            </a:r>
          </a:p>
          <a:p>
            <a:pPr lvl="1"/>
            <a:r>
              <a:rPr lang="en-AU" dirty="0"/>
              <a:t>Inspection of CT logs by third parties is not fast, thorough, timely nor effective</a:t>
            </a:r>
          </a:p>
          <a:p>
            <a:pPr lvl="1"/>
            <a:r>
              <a:rPr lang="en-AU" dirty="0"/>
              <a:t>And revocation of certs requires browsers to perform revocation checks every time (which they don’t)</a:t>
            </a:r>
          </a:p>
          <a:p>
            <a:pPr lvl="1"/>
            <a:r>
              <a:rPr lang="en-AU" dirty="0"/>
              <a:t>Brief (and even long-held) windows of opportunity for exploits still exist</a:t>
            </a:r>
          </a:p>
          <a:p>
            <a:pPr lvl="1"/>
            <a:endParaRPr lang="en-AU" dirty="0"/>
          </a:p>
          <a:p>
            <a:pPr marL="685800" lvl="2" indent="0">
              <a:buNone/>
            </a:pPr>
            <a:endParaRPr lang="en-AU" dirty="0"/>
          </a:p>
        </p:txBody>
      </p:sp>
      <p:pic>
        <p:nvPicPr>
          <p:cNvPr id="9" name="Picture 8">
            <a:extLst>
              <a:ext uri="{FF2B5EF4-FFF2-40B4-BE49-F238E27FC236}">
                <a16:creationId xmlns:a16="http://schemas.microsoft.com/office/drawing/2014/main" id="{132B698A-FB0B-7C48-BD3A-0F4795DE31C6}"/>
              </a:ext>
            </a:extLst>
          </p:cNvPr>
          <p:cNvPicPr>
            <a:picLocks noChangeAspect="1"/>
          </p:cNvPicPr>
          <p:nvPr/>
        </p:nvPicPr>
        <p:blipFill>
          <a:blip r:embed="rId2"/>
          <a:stretch>
            <a:fillRect/>
          </a:stretch>
        </p:blipFill>
        <p:spPr>
          <a:xfrm>
            <a:off x="5227320" y="4482941"/>
            <a:ext cx="2430780" cy="497205"/>
          </a:xfrm>
          <a:prstGeom prst="rect">
            <a:avLst/>
          </a:prstGeom>
        </p:spPr>
      </p:pic>
    </p:spTree>
    <p:extLst>
      <p:ext uri="{BB962C8B-B14F-4D97-AF65-F5344CB8AC3E}">
        <p14:creationId xmlns:p14="http://schemas.microsoft.com/office/powerpoint/2010/main" val="144917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4404-8D33-DA4E-8F75-96174AF8F63F}"/>
              </a:ext>
            </a:extLst>
          </p:cNvPr>
          <p:cNvSpPr>
            <a:spLocks noGrp="1"/>
          </p:cNvSpPr>
          <p:nvPr>
            <p:ph type="title"/>
          </p:nvPr>
        </p:nvSpPr>
        <p:spPr>
          <a:xfrm>
            <a:off x="156258" y="205979"/>
            <a:ext cx="8530542" cy="857250"/>
          </a:xfrm>
        </p:spPr>
        <p:txBody>
          <a:bodyPr>
            <a:normAutofit fontScale="90000"/>
          </a:bodyPr>
          <a:lstStyle/>
          <a:p>
            <a:r>
              <a:rPr lang="en-AU" dirty="0">
                <a:latin typeface="Powderfinger Type" panose="02020709070000000403" pitchFamily="49" charset="77"/>
              </a:rPr>
              <a:t>Pinning: Narrowing the Trust Space</a:t>
            </a:r>
          </a:p>
        </p:txBody>
      </p:sp>
      <p:sp>
        <p:nvSpPr>
          <p:cNvPr id="3" name="Content Placeholder 2">
            <a:extLst>
              <a:ext uri="{FF2B5EF4-FFF2-40B4-BE49-F238E27FC236}">
                <a16:creationId xmlns:a16="http://schemas.microsoft.com/office/drawing/2014/main" id="{F971A573-6FE6-2E4B-A5CB-25A9372B8F5A}"/>
              </a:ext>
            </a:extLst>
          </p:cNvPr>
          <p:cNvSpPr>
            <a:spLocks noGrp="1"/>
          </p:cNvSpPr>
          <p:nvPr>
            <p:ph idx="1"/>
          </p:nvPr>
        </p:nvSpPr>
        <p:spPr/>
        <p:txBody>
          <a:bodyPr/>
          <a:lstStyle/>
          <a:p>
            <a:pPr marL="0" indent="0">
              <a:buNone/>
            </a:pPr>
            <a:r>
              <a:rPr lang="en-AU" dirty="0"/>
              <a:t>CA / Public Key </a:t>
            </a:r>
            <a:r>
              <a:rPr lang="en-AU" i="1" dirty="0"/>
              <a:t>Pinning</a:t>
            </a:r>
          </a:p>
          <a:p>
            <a:pPr lvl="1"/>
            <a:r>
              <a:rPr lang="en-AU" dirty="0"/>
              <a:t>Communicate to the client which CA  / which certificate / which public key to trust for a given service name</a:t>
            </a:r>
          </a:p>
          <a:p>
            <a:pPr lvl="1"/>
            <a:r>
              <a:rPr lang="en-AU" dirty="0"/>
              <a:t>Exactly how to undertake this communication in a way that is tamperproof is the challenge</a:t>
            </a:r>
          </a:p>
        </p:txBody>
      </p:sp>
    </p:spTree>
    <p:extLst>
      <p:ext uri="{BB962C8B-B14F-4D97-AF65-F5344CB8AC3E}">
        <p14:creationId xmlns:p14="http://schemas.microsoft.com/office/powerpoint/2010/main" val="385126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The Question:</a:t>
            </a:r>
          </a:p>
        </p:txBody>
      </p:sp>
      <p:sp>
        <p:nvSpPr>
          <p:cNvPr id="3" name="Content Placeholder 2"/>
          <p:cNvSpPr>
            <a:spLocks noGrp="1"/>
          </p:cNvSpPr>
          <p:nvPr>
            <p:ph idx="1"/>
          </p:nvPr>
        </p:nvSpPr>
        <p:spPr/>
        <p:txBody>
          <a:bodyPr/>
          <a:lstStyle/>
          <a:p>
            <a:pPr marL="0" indent="0">
              <a:buNone/>
            </a:pPr>
            <a:r>
              <a:rPr lang="en-US" dirty="0">
                <a:latin typeface="AhnbergHand" pitchFamily="2" charset="0"/>
              </a:rPr>
              <a:t>How do you know that you are really going to where you thought you were going to?</a:t>
            </a:r>
          </a:p>
          <a:p>
            <a:endParaRPr lang="en-US" dirty="0"/>
          </a:p>
          <a:p>
            <a:endParaRPr lang="en-US" dirty="0"/>
          </a:p>
        </p:txBody>
      </p:sp>
      <p:pic>
        <p:nvPicPr>
          <p:cNvPr id="5" name="Picture 4">
            <a:extLst>
              <a:ext uri="{FF2B5EF4-FFF2-40B4-BE49-F238E27FC236}">
                <a16:creationId xmlns:a16="http://schemas.microsoft.com/office/drawing/2014/main" id="{DF95D747-A775-804D-ABB5-49AD259DCC75}"/>
              </a:ext>
            </a:extLst>
          </p:cNvPr>
          <p:cNvPicPr>
            <a:picLocks noChangeAspect="1"/>
          </p:cNvPicPr>
          <p:nvPr/>
        </p:nvPicPr>
        <p:blipFill>
          <a:blip r:embed="rId2"/>
          <a:stretch>
            <a:fillRect/>
          </a:stretch>
        </p:blipFill>
        <p:spPr>
          <a:xfrm>
            <a:off x="2821559" y="2118718"/>
            <a:ext cx="3500882" cy="2789472"/>
          </a:xfrm>
          <a:prstGeom prst="rect">
            <a:avLst/>
          </a:prstGeom>
        </p:spPr>
      </p:pic>
      <p:sp>
        <p:nvSpPr>
          <p:cNvPr id="6" name="Content Placeholder 2">
            <a:extLst>
              <a:ext uri="{FF2B5EF4-FFF2-40B4-BE49-F238E27FC236}">
                <a16:creationId xmlns:a16="http://schemas.microsoft.com/office/drawing/2014/main" id="{B8A5A80D-0AE4-6B43-8161-102F0CCC663D}"/>
              </a:ext>
            </a:extLst>
          </p:cNvPr>
          <p:cNvSpPr txBox="1">
            <a:spLocks/>
          </p:cNvSpPr>
          <p:nvPr/>
        </p:nvSpPr>
        <p:spPr>
          <a:xfrm rot="21000074">
            <a:off x="6533660" y="2617598"/>
            <a:ext cx="2351685" cy="696992"/>
          </a:xfrm>
          <a:prstGeom prst="rect">
            <a:avLst/>
          </a:prstGeom>
        </p:spPr>
        <p:txBody>
          <a:bodyPr vert="horz" lIns="91440" tIns="45720" rIns="91440" bIns="45720" rtlCol="0">
            <a:normAutofit fontScale="6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a:solidFill>
                  <a:schemeClr val="bg1">
                    <a:lumMod val="75000"/>
                  </a:schemeClr>
                </a:solidFill>
                <a:latin typeface="AhnbergHand" pitchFamily="2" charset="0"/>
              </a:rPr>
              <a:t>It looks like my bank</a:t>
            </a:r>
          </a:p>
          <a:p>
            <a:pPr marL="0" indent="0">
              <a:buFont typeface="Arial"/>
              <a:buNone/>
            </a:pPr>
            <a:r>
              <a:rPr lang="en-US">
                <a:solidFill>
                  <a:schemeClr val="bg1">
                    <a:lumMod val="75000"/>
                  </a:schemeClr>
                </a:solidFill>
                <a:latin typeface="AhnbergHand" pitchFamily="2" charset="0"/>
              </a:rPr>
              <a:t>But is it my bank?</a:t>
            </a:r>
          </a:p>
          <a:p>
            <a:endParaRPr lang="en-US">
              <a:solidFill>
                <a:schemeClr val="bg1">
                  <a:lumMod val="75000"/>
                </a:schemeClr>
              </a:solidFill>
              <a:latin typeface="AhnbergHand" pitchFamily="2" charset="0"/>
            </a:endParaRPr>
          </a:p>
          <a:p>
            <a:endParaRPr lang="en-US" dirty="0">
              <a:solidFill>
                <a:schemeClr val="bg1">
                  <a:lumMod val="75000"/>
                </a:schemeClr>
              </a:solidFill>
            </a:endParaRPr>
          </a:p>
        </p:txBody>
      </p:sp>
    </p:spTree>
    <p:extLst>
      <p:ext uri="{BB962C8B-B14F-4D97-AF65-F5344CB8AC3E}">
        <p14:creationId xmlns:p14="http://schemas.microsoft.com/office/powerpoint/2010/main" val="1500509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B24D-9D68-5846-A363-865B747A267C}"/>
              </a:ext>
            </a:extLst>
          </p:cNvPr>
          <p:cNvSpPr>
            <a:spLocks noGrp="1"/>
          </p:cNvSpPr>
          <p:nvPr>
            <p:ph type="title"/>
          </p:nvPr>
        </p:nvSpPr>
        <p:spPr/>
        <p:txBody>
          <a:bodyPr/>
          <a:lstStyle/>
          <a:p>
            <a:r>
              <a:rPr lang="en-AU" dirty="0">
                <a:latin typeface="Powderfinger Type" panose="02020709070000000403" pitchFamily="49" charset="77"/>
              </a:rPr>
              <a:t>Coded Browser Pinning</a:t>
            </a:r>
          </a:p>
        </p:txBody>
      </p:sp>
      <p:sp>
        <p:nvSpPr>
          <p:cNvPr id="4" name="TextBox 3">
            <a:extLst>
              <a:ext uri="{FF2B5EF4-FFF2-40B4-BE49-F238E27FC236}">
                <a16:creationId xmlns:a16="http://schemas.microsoft.com/office/drawing/2014/main" id="{1B298830-0E4F-604A-959A-13C3FE7D563B}"/>
              </a:ext>
            </a:extLst>
          </p:cNvPr>
          <p:cNvSpPr txBox="1"/>
          <p:nvPr/>
        </p:nvSpPr>
        <p:spPr>
          <a:xfrm>
            <a:off x="1538130" y="1401197"/>
            <a:ext cx="5466561" cy="369332"/>
          </a:xfrm>
          <a:prstGeom prst="rect">
            <a:avLst/>
          </a:prstGeom>
          <a:noFill/>
        </p:spPr>
        <p:txBody>
          <a:bodyPr wrap="none" rtlCol="0">
            <a:spAutoFit/>
          </a:bodyPr>
          <a:lstStyle/>
          <a:p>
            <a:r>
              <a:rPr lang="en-US" sz="900">
                <a:hlinkClick r:id="rId2"/>
              </a:rPr>
              <a:t>https://code.google.com/p/chromium/codesearch#chromium/src/net/http/transport_security_state_static.json</a:t>
            </a:r>
            <a:endParaRPr lang="en-US" sz="900"/>
          </a:p>
          <a:p>
            <a:endParaRPr lang="en-AU" sz="900"/>
          </a:p>
        </p:txBody>
      </p:sp>
      <p:pic>
        <p:nvPicPr>
          <p:cNvPr id="5" name="Picture 4">
            <a:extLst>
              <a:ext uri="{FF2B5EF4-FFF2-40B4-BE49-F238E27FC236}">
                <a16:creationId xmlns:a16="http://schemas.microsoft.com/office/drawing/2014/main" id="{50192D2B-4C1C-B940-810C-7CCC3D060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233" y="1747446"/>
            <a:ext cx="4311810" cy="2283390"/>
          </a:xfrm>
          <a:prstGeom prst="rect">
            <a:avLst/>
          </a:prstGeom>
        </p:spPr>
      </p:pic>
    </p:spTree>
    <p:extLst>
      <p:ext uri="{BB962C8B-B14F-4D97-AF65-F5344CB8AC3E}">
        <p14:creationId xmlns:p14="http://schemas.microsoft.com/office/powerpoint/2010/main" val="199571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B24D-9D68-5846-A363-865B747A267C}"/>
              </a:ext>
            </a:extLst>
          </p:cNvPr>
          <p:cNvSpPr>
            <a:spLocks noGrp="1"/>
          </p:cNvSpPr>
          <p:nvPr>
            <p:ph type="title"/>
          </p:nvPr>
        </p:nvSpPr>
        <p:spPr/>
        <p:txBody>
          <a:bodyPr/>
          <a:lstStyle/>
          <a:p>
            <a:r>
              <a:rPr lang="en-AU" dirty="0">
                <a:latin typeface="Powderfinger Type" panose="02020709070000000403" pitchFamily="49" charset="77"/>
              </a:rPr>
              <a:t>Coded Browser Pinning</a:t>
            </a:r>
          </a:p>
        </p:txBody>
      </p:sp>
      <p:sp>
        <p:nvSpPr>
          <p:cNvPr id="4" name="TextBox 3">
            <a:extLst>
              <a:ext uri="{FF2B5EF4-FFF2-40B4-BE49-F238E27FC236}">
                <a16:creationId xmlns:a16="http://schemas.microsoft.com/office/drawing/2014/main" id="{1B298830-0E4F-604A-959A-13C3FE7D563B}"/>
              </a:ext>
            </a:extLst>
          </p:cNvPr>
          <p:cNvSpPr txBox="1"/>
          <p:nvPr/>
        </p:nvSpPr>
        <p:spPr>
          <a:xfrm>
            <a:off x="1538130" y="1401197"/>
            <a:ext cx="5466561" cy="369332"/>
          </a:xfrm>
          <a:prstGeom prst="rect">
            <a:avLst/>
          </a:prstGeom>
          <a:noFill/>
        </p:spPr>
        <p:txBody>
          <a:bodyPr wrap="none" rtlCol="0">
            <a:spAutoFit/>
          </a:bodyPr>
          <a:lstStyle/>
          <a:p>
            <a:r>
              <a:rPr lang="en-US" sz="900">
                <a:hlinkClick r:id="rId2"/>
              </a:rPr>
              <a:t>https://code.google.com/p/chromium/codesearch#chromium/src/net/http/transport_security_state_static.json</a:t>
            </a:r>
            <a:endParaRPr lang="en-US" sz="900"/>
          </a:p>
          <a:p>
            <a:endParaRPr lang="en-AU" sz="900"/>
          </a:p>
        </p:txBody>
      </p:sp>
      <p:pic>
        <p:nvPicPr>
          <p:cNvPr id="5" name="Picture 4">
            <a:extLst>
              <a:ext uri="{FF2B5EF4-FFF2-40B4-BE49-F238E27FC236}">
                <a16:creationId xmlns:a16="http://schemas.microsoft.com/office/drawing/2014/main" id="{50192D2B-4C1C-B940-810C-7CCC3D060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233" y="1747446"/>
            <a:ext cx="4311810" cy="2283390"/>
          </a:xfrm>
          <a:prstGeom prst="rect">
            <a:avLst/>
          </a:prstGeom>
        </p:spPr>
      </p:pic>
      <p:pic>
        <p:nvPicPr>
          <p:cNvPr id="7" name="Picture 6">
            <a:extLst>
              <a:ext uri="{FF2B5EF4-FFF2-40B4-BE49-F238E27FC236}">
                <a16:creationId xmlns:a16="http://schemas.microsoft.com/office/drawing/2014/main" id="{1726E616-8795-C549-954D-8949724FAAE6}"/>
              </a:ext>
            </a:extLst>
          </p:cNvPr>
          <p:cNvPicPr>
            <a:picLocks noChangeAspect="1"/>
          </p:cNvPicPr>
          <p:nvPr/>
        </p:nvPicPr>
        <p:blipFill>
          <a:blip r:embed="rId4"/>
          <a:stretch>
            <a:fillRect/>
          </a:stretch>
        </p:blipFill>
        <p:spPr>
          <a:xfrm>
            <a:off x="1143000" y="2429053"/>
            <a:ext cx="6858000" cy="1870364"/>
          </a:xfrm>
          <a:prstGeom prst="rect">
            <a:avLst/>
          </a:prstGeom>
        </p:spPr>
      </p:pic>
    </p:spTree>
    <p:extLst>
      <p:ext uri="{BB962C8B-B14F-4D97-AF65-F5344CB8AC3E}">
        <p14:creationId xmlns:p14="http://schemas.microsoft.com/office/powerpoint/2010/main" val="366281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B24D-9D68-5846-A363-865B747A267C}"/>
              </a:ext>
            </a:extLst>
          </p:cNvPr>
          <p:cNvSpPr>
            <a:spLocks noGrp="1"/>
          </p:cNvSpPr>
          <p:nvPr>
            <p:ph type="title"/>
          </p:nvPr>
        </p:nvSpPr>
        <p:spPr/>
        <p:txBody>
          <a:bodyPr/>
          <a:lstStyle/>
          <a:p>
            <a:r>
              <a:rPr lang="en-AU" dirty="0">
                <a:latin typeface="Powderfinger Type" panose="02020709070000000403" pitchFamily="49" charset="77"/>
              </a:rPr>
              <a:t>Coded Browser Pinning</a:t>
            </a:r>
          </a:p>
        </p:txBody>
      </p:sp>
      <p:sp>
        <p:nvSpPr>
          <p:cNvPr id="4" name="TextBox 3">
            <a:extLst>
              <a:ext uri="{FF2B5EF4-FFF2-40B4-BE49-F238E27FC236}">
                <a16:creationId xmlns:a16="http://schemas.microsoft.com/office/drawing/2014/main" id="{1B298830-0E4F-604A-959A-13C3FE7D563B}"/>
              </a:ext>
            </a:extLst>
          </p:cNvPr>
          <p:cNvSpPr txBox="1"/>
          <p:nvPr/>
        </p:nvSpPr>
        <p:spPr>
          <a:xfrm>
            <a:off x="1538130" y="1401197"/>
            <a:ext cx="5466561" cy="369332"/>
          </a:xfrm>
          <a:prstGeom prst="rect">
            <a:avLst/>
          </a:prstGeom>
          <a:noFill/>
        </p:spPr>
        <p:txBody>
          <a:bodyPr wrap="none" rtlCol="0">
            <a:spAutoFit/>
          </a:bodyPr>
          <a:lstStyle/>
          <a:p>
            <a:r>
              <a:rPr lang="en-US" sz="900">
                <a:hlinkClick r:id="rId2"/>
              </a:rPr>
              <a:t>https://code.google.com/p/chromium/codesearch#chromium/src/net/http/transport_security_state_static.json</a:t>
            </a:r>
            <a:endParaRPr lang="en-US" sz="900"/>
          </a:p>
          <a:p>
            <a:endParaRPr lang="en-AU" sz="900"/>
          </a:p>
        </p:txBody>
      </p:sp>
      <p:pic>
        <p:nvPicPr>
          <p:cNvPr id="5" name="Picture 4">
            <a:extLst>
              <a:ext uri="{FF2B5EF4-FFF2-40B4-BE49-F238E27FC236}">
                <a16:creationId xmlns:a16="http://schemas.microsoft.com/office/drawing/2014/main" id="{50192D2B-4C1C-B940-810C-7CCC3D060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233" y="1747446"/>
            <a:ext cx="4311810" cy="2283390"/>
          </a:xfrm>
          <a:prstGeom prst="rect">
            <a:avLst/>
          </a:prstGeom>
        </p:spPr>
      </p:pic>
      <p:pic>
        <p:nvPicPr>
          <p:cNvPr id="7" name="Picture 6">
            <a:extLst>
              <a:ext uri="{FF2B5EF4-FFF2-40B4-BE49-F238E27FC236}">
                <a16:creationId xmlns:a16="http://schemas.microsoft.com/office/drawing/2014/main" id="{1726E616-8795-C549-954D-8949724FAAE6}"/>
              </a:ext>
            </a:extLst>
          </p:cNvPr>
          <p:cNvPicPr>
            <a:picLocks noChangeAspect="1"/>
          </p:cNvPicPr>
          <p:nvPr/>
        </p:nvPicPr>
        <p:blipFill>
          <a:blip r:embed="rId4"/>
          <a:stretch>
            <a:fillRect/>
          </a:stretch>
        </p:blipFill>
        <p:spPr>
          <a:xfrm>
            <a:off x="1143000" y="2429053"/>
            <a:ext cx="6858000" cy="1870364"/>
          </a:xfrm>
          <a:prstGeom prst="rect">
            <a:avLst/>
          </a:prstGeom>
        </p:spPr>
      </p:pic>
      <p:sp>
        <p:nvSpPr>
          <p:cNvPr id="6" name="TextBox 5">
            <a:extLst>
              <a:ext uri="{FF2B5EF4-FFF2-40B4-BE49-F238E27FC236}">
                <a16:creationId xmlns:a16="http://schemas.microsoft.com/office/drawing/2014/main" id="{2ABE2F70-D604-CD48-ABFB-BC856408A8C3}"/>
              </a:ext>
            </a:extLst>
          </p:cNvPr>
          <p:cNvSpPr txBox="1"/>
          <p:nvPr/>
        </p:nvSpPr>
        <p:spPr>
          <a:xfrm rot="21258641">
            <a:off x="2048028" y="1780602"/>
            <a:ext cx="5047945" cy="1477328"/>
          </a:xfrm>
          <a:prstGeom prst="rect">
            <a:avLst/>
          </a:prstGeom>
          <a:solidFill>
            <a:schemeClr val="bg1">
              <a:alpha val="92000"/>
            </a:schemeClr>
          </a:solidFill>
        </p:spPr>
        <p:txBody>
          <a:bodyPr wrap="square" rtlCol="0">
            <a:spAutoFit/>
          </a:bodyPr>
          <a:lstStyle/>
          <a:p>
            <a:r>
              <a:rPr lang="en-US" sz="1500" b="1" dirty="0">
                <a:solidFill>
                  <a:schemeClr val="accent6">
                    <a:lumMod val="50000"/>
                  </a:schemeClr>
                </a:solidFill>
                <a:latin typeface="AhnbergHand" charset="0"/>
                <a:ea typeface="AhnbergHand" charset="0"/>
                <a:cs typeface="AhnbergHand" charset="0"/>
              </a:rPr>
              <a:t>It’s not a totally insane idea -- until you </a:t>
            </a:r>
            <a:r>
              <a:rPr lang="en-US" sz="1500" b="1" dirty="0" err="1">
                <a:solidFill>
                  <a:schemeClr val="accent6">
                    <a:lumMod val="50000"/>
                  </a:schemeClr>
                </a:solidFill>
                <a:latin typeface="AhnbergHand" charset="0"/>
                <a:ea typeface="AhnbergHand" charset="0"/>
                <a:cs typeface="AhnbergHand" charset="0"/>
              </a:rPr>
              <a:t>realise</a:t>
            </a:r>
            <a:r>
              <a:rPr lang="en-US" sz="1500" b="1" dirty="0">
                <a:solidFill>
                  <a:schemeClr val="accent6">
                    <a:lumMod val="50000"/>
                  </a:schemeClr>
                </a:solidFill>
                <a:latin typeface="AhnbergHand" charset="0"/>
                <a:ea typeface="AhnbergHand" charset="0"/>
                <a:cs typeface="AhnbergHand" charset="0"/>
              </a:rPr>
              <a:t> that it appears to be completely </a:t>
            </a:r>
            <a:r>
              <a:rPr lang="en-US" sz="1500" b="1" dirty="0" err="1">
                <a:solidFill>
                  <a:schemeClr val="accent6">
                    <a:lumMod val="50000"/>
                  </a:schemeClr>
                </a:solidFill>
                <a:latin typeface="AhnbergHand" charset="0"/>
                <a:ea typeface="AhnbergHand" charset="0"/>
                <a:cs typeface="AhnbergHand" charset="0"/>
              </a:rPr>
              <a:t>unscaleable</a:t>
            </a:r>
            <a:r>
              <a:rPr lang="en-US" sz="1500" b="1" dirty="0">
                <a:solidFill>
                  <a:schemeClr val="accent6">
                    <a:lumMod val="50000"/>
                  </a:schemeClr>
                </a:solidFill>
                <a:latin typeface="AhnbergHand" charset="0"/>
                <a:ea typeface="AhnbergHand" charset="0"/>
                <a:cs typeface="AhnbergHand" charset="0"/>
              </a:rPr>
              <a:t>!</a:t>
            </a:r>
          </a:p>
          <a:p>
            <a:endParaRPr lang="en-US" sz="1500" b="1" dirty="0">
              <a:solidFill>
                <a:schemeClr val="accent6">
                  <a:lumMod val="50000"/>
                </a:schemeClr>
              </a:solidFill>
              <a:latin typeface="AhnbergHand" charset="0"/>
              <a:ea typeface="AhnbergHand" charset="0"/>
              <a:cs typeface="AhnbergHand" charset="0"/>
            </a:endParaRPr>
          </a:p>
          <a:p>
            <a:r>
              <a:rPr lang="en-US" sz="1500" b="1" dirty="0">
                <a:solidFill>
                  <a:schemeClr val="accent6">
                    <a:lumMod val="50000"/>
                  </a:schemeClr>
                </a:solidFill>
                <a:latin typeface="AhnbergHand" charset="0"/>
                <a:ea typeface="AhnbergHand" charset="0"/>
                <a:cs typeface="AhnbergHand" charset="0"/>
              </a:rPr>
              <a:t>It’s just Google protecting itself and no one else</a:t>
            </a:r>
          </a:p>
        </p:txBody>
      </p:sp>
    </p:spTree>
    <p:extLst>
      <p:ext uri="{BB962C8B-B14F-4D97-AF65-F5344CB8AC3E}">
        <p14:creationId xmlns:p14="http://schemas.microsoft.com/office/powerpoint/2010/main" val="4287113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Content Pinning</a:t>
            </a:r>
          </a:p>
        </p:txBody>
      </p:sp>
      <p:sp>
        <p:nvSpPr>
          <p:cNvPr id="3" name="Content Placeholder 2"/>
          <p:cNvSpPr>
            <a:spLocks noGrp="1"/>
          </p:cNvSpPr>
          <p:nvPr>
            <p:ph idx="1"/>
          </p:nvPr>
        </p:nvSpPr>
        <p:spPr/>
        <p:txBody>
          <a:bodyPr/>
          <a:lstStyle/>
          <a:p>
            <a:pPr marL="0" indent="0">
              <a:buNone/>
            </a:pPr>
            <a:r>
              <a:rPr lang="en-US" b="1" dirty="0"/>
              <a:t>HPKP</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C6F12610-B082-B04F-8FA7-6A3F01C652E6}"/>
              </a:ext>
            </a:extLst>
          </p:cNvPr>
          <p:cNvPicPr>
            <a:picLocks noChangeAspect="1"/>
          </p:cNvPicPr>
          <p:nvPr/>
        </p:nvPicPr>
        <p:blipFill>
          <a:blip r:embed="rId2"/>
          <a:stretch>
            <a:fillRect/>
          </a:stretch>
        </p:blipFill>
        <p:spPr>
          <a:xfrm>
            <a:off x="2045970" y="1795624"/>
            <a:ext cx="5817870" cy="1486551"/>
          </a:xfrm>
          <a:prstGeom prst="rect">
            <a:avLst/>
          </a:prstGeom>
        </p:spPr>
      </p:pic>
    </p:spTree>
    <p:extLst>
      <p:ext uri="{BB962C8B-B14F-4D97-AF65-F5344CB8AC3E}">
        <p14:creationId xmlns:p14="http://schemas.microsoft.com/office/powerpoint/2010/main" val="1795182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Content Pinning with HPKP</a:t>
            </a:r>
          </a:p>
        </p:txBody>
      </p:sp>
      <p:sp>
        <p:nvSpPr>
          <p:cNvPr id="6" name="TextBox 5">
            <a:extLst>
              <a:ext uri="{FF2B5EF4-FFF2-40B4-BE49-F238E27FC236}">
                <a16:creationId xmlns:a16="http://schemas.microsoft.com/office/drawing/2014/main" id="{B7A57099-70DE-0243-8CFF-B301360229F5}"/>
              </a:ext>
            </a:extLst>
          </p:cNvPr>
          <p:cNvSpPr txBox="1"/>
          <p:nvPr/>
        </p:nvSpPr>
        <p:spPr>
          <a:xfrm>
            <a:off x="927855" y="1708600"/>
            <a:ext cx="6618839" cy="2800767"/>
          </a:xfrm>
          <a:prstGeom prst="rect">
            <a:avLst/>
          </a:prstGeom>
          <a:solidFill>
            <a:schemeClr val="bg1"/>
          </a:solidFill>
        </p:spPr>
        <p:txBody>
          <a:bodyPr wrap="square" rtlCol="0">
            <a:spAutoFit/>
          </a:bodyPr>
          <a:lstStyle/>
          <a:p>
            <a:r>
              <a:rPr lang="en-AU" sz="1600" dirty="0"/>
              <a:t>The issues here include </a:t>
            </a:r>
          </a:p>
          <a:p>
            <a:pPr lvl="1"/>
            <a:r>
              <a:rPr lang="en-AU" sz="1600" dirty="0"/>
              <a:t>CA migration can become really convoluted</a:t>
            </a:r>
          </a:p>
          <a:p>
            <a:pPr lvl="1"/>
            <a:r>
              <a:rPr lang="en-AU" sz="1600" dirty="0"/>
              <a:t>There appears to be a Trust on First Use issue</a:t>
            </a:r>
          </a:p>
          <a:p>
            <a:pPr lvl="1"/>
            <a:r>
              <a:rPr lang="en-AU" sz="1600" dirty="0"/>
              <a:t>A MITM attack could withhold the HPKP record, or even substitute its own</a:t>
            </a:r>
          </a:p>
          <a:p>
            <a:endParaRPr lang="en-AU" sz="1600" dirty="0"/>
          </a:p>
          <a:p>
            <a:r>
              <a:rPr lang="en-AU" sz="1600" dirty="0"/>
              <a:t>Is the effort worth it? Low deployment numbers suggest otherwise!</a:t>
            </a:r>
          </a:p>
          <a:p>
            <a:endParaRPr lang="en-AU" sz="1600" dirty="0"/>
          </a:p>
          <a:p>
            <a:r>
              <a:rPr lang="en-AU" sz="1600" dirty="0"/>
              <a:t>The Google Chrome team recently deprecated support for HPKP in Chrome because of its perceived complexity and potential side-effects.</a:t>
            </a:r>
          </a:p>
          <a:p>
            <a:endParaRPr lang="en-AU" sz="1600" dirty="0"/>
          </a:p>
        </p:txBody>
      </p:sp>
    </p:spTree>
    <p:extLst>
      <p:ext uri="{BB962C8B-B14F-4D97-AF65-F5344CB8AC3E}">
        <p14:creationId xmlns:p14="http://schemas.microsoft.com/office/powerpoint/2010/main" val="1073812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DNS Pinning</a:t>
            </a:r>
          </a:p>
        </p:txBody>
      </p:sp>
      <p:sp>
        <p:nvSpPr>
          <p:cNvPr id="3" name="Content Placeholder 2"/>
          <p:cNvSpPr>
            <a:spLocks noGrp="1"/>
          </p:cNvSpPr>
          <p:nvPr>
            <p:ph idx="1"/>
          </p:nvPr>
        </p:nvSpPr>
        <p:spPr/>
        <p:txBody>
          <a:bodyPr>
            <a:normAutofit/>
          </a:bodyPr>
          <a:lstStyle/>
          <a:p>
            <a:pPr marL="0" indent="0">
              <a:buNone/>
            </a:pPr>
            <a:r>
              <a:rPr lang="en-US" dirty="0"/>
              <a:t>Where better to find out the public key associated with a DNS-named service than to look it up in the DNS?</a:t>
            </a:r>
          </a:p>
          <a:p>
            <a:pPr marL="0" indent="0">
              <a:buNone/>
            </a:pPr>
            <a:r>
              <a:rPr lang="en-US" dirty="0"/>
              <a:t>If you are prepared to believe the DNS to give you an IP address for the service, then why wouldn’t you also trust the DNS to give you the right pinning record?</a:t>
            </a:r>
          </a:p>
          <a:p>
            <a:pPr marL="0" indent="0">
              <a:buNone/>
            </a:pPr>
            <a:r>
              <a:rPr lang="en-US" dirty="0"/>
              <a:t>(As long as you are using DNSSEC, of course!)</a:t>
            </a:r>
          </a:p>
          <a:p>
            <a:pPr lvl="1"/>
            <a:endParaRPr lang="en-US" dirty="0"/>
          </a:p>
        </p:txBody>
      </p:sp>
    </p:spTree>
    <p:extLst>
      <p:ext uri="{BB962C8B-B14F-4D97-AF65-F5344CB8AC3E}">
        <p14:creationId xmlns:p14="http://schemas.microsoft.com/office/powerpoint/2010/main" val="54165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3A89-60AC-694F-90AB-2A0C1476DB1B}"/>
              </a:ext>
            </a:extLst>
          </p:cNvPr>
          <p:cNvSpPr>
            <a:spLocks noGrp="1"/>
          </p:cNvSpPr>
          <p:nvPr>
            <p:ph type="title"/>
          </p:nvPr>
        </p:nvSpPr>
        <p:spPr/>
        <p:txBody>
          <a:bodyPr/>
          <a:lstStyle/>
          <a:p>
            <a:r>
              <a:rPr lang="en-AU" dirty="0">
                <a:latin typeface="Powderfinger Type" panose="02020709070000000403" pitchFamily="49" charset="77"/>
              </a:rPr>
              <a:t>CAA Pinning</a:t>
            </a:r>
          </a:p>
        </p:txBody>
      </p:sp>
      <p:sp>
        <p:nvSpPr>
          <p:cNvPr id="3" name="Content Placeholder 2">
            <a:extLst>
              <a:ext uri="{FF2B5EF4-FFF2-40B4-BE49-F238E27FC236}">
                <a16:creationId xmlns:a16="http://schemas.microsoft.com/office/drawing/2014/main" id="{E16B2D6D-646F-3743-A917-1A293FFC43F2}"/>
              </a:ext>
            </a:extLst>
          </p:cNvPr>
          <p:cNvSpPr>
            <a:spLocks noGrp="1"/>
          </p:cNvSpPr>
          <p:nvPr>
            <p:ph idx="1"/>
          </p:nvPr>
        </p:nvSpPr>
        <p:spPr/>
        <p:txBody>
          <a:bodyPr>
            <a:normAutofit lnSpcReduction="10000"/>
          </a:bodyPr>
          <a:lstStyle/>
          <a:p>
            <a:r>
              <a:rPr lang="en-AU" dirty="0"/>
              <a:t>Use a DNS record to specify which CA(s) may issue a </a:t>
            </a:r>
            <a:r>
              <a:rPr lang="en-AU" dirty="0" err="1"/>
              <a:t>WebPKI</a:t>
            </a:r>
            <a:r>
              <a:rPr lang="en-AU" dirty="0"/>
              <a:t> certificate for a domain </a:t>
            </a:r>
          </a:p>
          <a:p>
            <a:r>
              <a:rPr lang="en-AU" dirty="0"/>
              <a:t>Specified in RFC 6844</a:t>
            </a:r>
          </a:p>
          <a:p>
            <a:r>
              <a:rPr lang="en-AU" dirty="0"/>
              <a:t>It’s not clear how CAA protects a user </a:t>
            </a:r>
          </a:p>
          <a:p>
            <a:pPr lvl="1" fontAlgn="base"/>
            <a:r>
              <a:rPr lang="en-AU" dirty="0"/>
              <a:t>If a user can subvert a CA then its likely that they would also be able to subvert the CA’s CAA check</a:t>
            </a:r>
          </a:p>
          <a:p>
            <a:pPr lvl="1" fontAlgn="base"/>
            <a:r>
              <a:rPr lang="en-AU" dirty="0"/>
              <a:t>Unless the user is also prepared to retrieve and check the CAA record then this appears to largely a palliative measure</a:t>
            </a:r>
          </a:p>
          <a:p>
            <a:pPr lvl="1" fontAlgn="base"/>
            <a:r>
              <a:rPr lang="en-AU" dirty="0"/>
              <a:t>But if the user checks the CAA record, then why not just use DANE?</a:t>
            </a:r>
          </a:p>
          <a:p>
            <a:endParaRPr lang="en-AU" dirty="0"/>
          </a:p>
        </p:txBody>
      </p:sp>
    </p:spTree>
    <p:extLst>
      <p:ext uri="{BB962C8B-B14F-4D97-AF65-F5344CB8AC3E}">
        <p14:creationId xmlns:p14="http://schemas.microsoft.com/office/powerpoint/2010/main" val="2684360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391E-3EA4-1848-8335-4475129C973C}"/>
              </a:ext>
            </a:extLst>
          </p:cNvPr>
          <p:cNvSpPr>
            <a:spLocks noGrp="1"/>
          </p:cNvSpPr>
          <p:nvPr>
            <p:ph type="title"/>
          </p:nvPr>
        </p:nvSpPr>
        <p:spPr/>
        <p:txBody>
          <a:bodyPr/>
          <a:lstStyle/>
          <a:p>
            <a:r>
              <a:rPr lang="en-AU" dirty="0">
                <a:latin typeface="Powderfinger Type" panose="02020709070000000403" pitchFamily="49" charset="77"/>
              </a:rPr>
              <a:t>DANE Pinning</a:t>
            </a:r>
          </a:p>
        </p:txBody>
      </p:sp>
      <p:sp>
        <p:nvSpPr>
          <p:cNvPr id="3" name="Content Placeholder 2">
            <a:extLst>
              <a:ext uri="{FF2B5EF4-FFF2-40B4-BE49-F238E27FC236}">
                <a16:creationId xmlns:a16="http://schemas.microsoft.com/office/drawing/2014/main" id="{997CB6AC-F5B7-5B49-976A-68A1A1EACFBB}"/>
              </a:ext>
            </a:extLst>
          </p:cNvPr>
          <p:cNvSpPr>
            <a:spLocks noGrp="1"/>
          </p:cNvSpPr>
          <p:nvPr>
            <p:ph idx="1"/>
          </p:nvPr>
        </p:nvSpPr>
        <p:spPr/>
        <p:txBody>
          <a:bodyPr>
            <a:normAutofit/>
          </a:bodyPr>
          <a:lstStyle/>
          <a:p>
            <a:r>
              <a:rPr lang="en-AU" dirty="0"/>
              <a:t>Use a DNS server record to: </a:t>
            </a:r>
          </a:p>
          <a:p>
            <a:pPr lvl="1" fontAlgn="base"/>
            <a:r>
              <a:rPr lang="en-AU" dirty="0"/>
              <a:t>specify which CA(s) may issue a </a:t>
            </a:r>
            <a:r>
              <a:rPr lang="en-AU" dirty="0" err="1"/>
              <a:t>WebPKI</a:t>
            </a:r>
            <a:r>
              <a:rPr lang="en-AU" dirty="0"/>
              <a:t> certificate for connections to a service</a:t>
            </a:r>
          </a:p>
          <a:p>
            <a:pPr marL="0" indent="0">
              <a:buNone/>
            </a:pPr>
            <a:r>
              <a:rPr lang="en-AU" dirty="0"/>
              <a:t>	or</a:t>
            </a:r>
          </a:p>
          <a:p>
            <a:pPr lvl="1" fontAlgn="base"/>
            <a:r>
              <a:rPr lang="en-AU" dirty="0"/>
              <a:t>specify which EE public key certificate should be presented to the user when connecting to a service</a:t>
            </a:r>
          </a:p>
          <a:p>
            <a:pPr marL="0" indent="0">
              <a:buNone/>
            </a:pPr>
            <a:r>
              <a:rPr lang="en-AU" dirty="0"/>
              <a:t>	or</a:t>
            </a:r>
          </a:p>
          <a:p>
            <a:pPr lvl="1" fontAlgn="base"/>
            <a:r>
              <a:rPr lang="en-AU" dirty="0"/>
              <a:t>specify which public key will be used  when connecting to a service</a:t>
            </a:r>
          </a:p>
          <a:p>
            <a:endParaRPr lang="en-AU" dirty="0"/>
          </a:p>
        </p:txBody>
      </p:sp>
    </p:spTree>
    <p:extLst>
      <p:ext uri="{BB962C8B-B14F-4D97-AF65-F5344CB8AC3E}">
        <p14:creationId xmlns:p14="http://schemas.microsoft.com/office/powerpoint/2010/main" val="943188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391E-3EA4-1848-8335-4475129C973C}"/>
              </a:ext>
            </a:extLst>
          </p:cNvPr>
          <p:cNvSpPr>
            <a:spLocks noGrp="1"/>
          </p:cNvSpPr>
          <p:nvPr>
            <p:ph type="title"/>
          </p:nvPr>
        </p:nvSpPr>
        <p:spPr/>
        <p:txBody>
          <a:bodyPr/>
          <a:lstStyle/>
          <a:p>
            <a:r>
              <a:rPr lang="en-AU" dirty="0">
                <a:latin typeface="Powderfinger Type" panose="02020709070000000403" pitchFamily="49" charset="77"/>
              </a:rPr>
              <a:t>DANE Pinning</a:t>
            </a:r>
          </a:p>
        </p:txBody>
      </p:sp>
      <p:sp>
        <p:nvSpPr>
          <p:cNvPr id="3" name="Content Placeholder 2">
            <a:extLst>
              <a:ext uri="{FF2B5EF4-FFF2-40B4-BE49-F238E27FC236}">
                <a16:creationId xmlns:a16="http://schemas.microsoft.com/office/drawing/2014/main" id="{997CB6AC-F5B7-5B49-976A-68A1A1EACFBB}"/>
              </a:ext>
            </a:extLst>
          </p:cNvPr>
          <p:cNvSpPr>
            <a:spLocks noGrp="1"/>
          </p:cNvSpPr>
          <p:nvPr>
            <p:ph idx="1"/>
          </p:nvPr>
        </p:nvSpPr>
        <p:spPr/>
        <p:txBody>
          <a:bodyPr>
            <a:normAutofit/>
          </a:bodyPr>
          <a:lstStyle/>
          <a:p>
            <a:r>
              <a:rPr lang="en-AU" dirty="0"/>
              <a:t>Use a DNS server record to: </a:t>
            </a:r>
          </a:p>
          <a:p>
            <a:pPr lvl="1" fontAlgn="base"/>
            <a:r>
              <a:rPr lang="en-AU" dirty="0"/>
              <a:t>specify which CA(s) may issue a </a:t>
            </a:r>
            <a:r>
              <a:rPr lang="en-AU" dirty="0" err="1"/>
              <a:t>WebPKI</a:t>
            </a:r>
            <a:r>
              <a:rPr lang="en-AU" dirty="0"/>
              <a:t> certificate for connections to a service</a:t>
            </a:r>
          </a:p>
          <a:p>
            <a:pPr marL="0" indent="0">
              <a:buNone/>
            </a:pPr>
            <a:r>
              <a:rPr lang="en-AU" dirty="0"/>
              <a:t>	or</a:t>
            </a:r>
          </a:p>
          <a:p>
            <a:pPr lvl="1" fontAlgn="base"/>
            <a:r>
              <a:rPr lang="en-AU" dirty="0"/>
              <a:t>specify which EE public key certificate should be presented to the user when connecting to a service</a:t>
            </a:r>
          </a:p>
          <a:p>
            <a:pPr marL="0" indent="0">
              <a:buNone/>
            </a:pPr>
            <a:r>
              <a:rPr lang="en-AU" dirty="0"/>
              <a:t>	or</a:t>
            </a:r>
          </a:p>
          <a:p>
            <a:pPr lvl="1" fontAlgn="base"/>
            <a:r>
              <a:rPr lang="en-AU" dirty="0"/>
              <a:t>specify which public key will be used  when connecting to a service</a:t>
            </a:r>
          </a:p>
          <a:p>
            <a:endParaRPr lang="en-AU" dirty="0"/>
          </a:p>
        </p:txBody>
      </p:sp>
      <p:sp>
        <p:nvSpPr>
          <p:cNvPr id="4" name="TextBox 3">
            <a:extLst>
              <a:ext uri="{FF2B5EF4-FFF2-40B4-BE49-F238E27FC236}">
                <a16:creationId xmlns:a16="http://schemas.microsoft.com/office/drawing/2014/main" id="{FFCA1DC6-0918-3C44-9413-BB374F44D3CA}"/>
              </a:ext>
            </a:extLst>
          </p:cNvPr>
          <p:cNvSpPr txBox="1"/>
          <p:nvPr/>
        </p:nvSpPr>
        <p:spPr>
          <a:xfrm rot="20882972">
            <a:off x="2405661" y="2112184"/>
            <a:ext cx="4402357" cy="784830"/>
          </a:xfrm>
          <a:prstGeom prst="rect">
            <a:avLst/>
          </a:prstGeom>
          <a:solidFill>
            <a:schemeClr val="bg1"/>
          </a:solidFill>
        </p:spPr>
        <p:txBody>
          <a:bodyPr wrap="square" rtlCol="0">
            <a:spAutoFit/>
          </a:bodyPr>
          <a:lstStyle/>
          <a:p>
            <a:r>
              <a:rPr lang="en-AU" sz="1500" dirty="0">
                <a:solidFill>
                  <a:schemeClr val="accent6">
                    <a:lumMod val="50000"/>
                  </a:schemeClr>
                </a:solidFill>
                <a:latin typeface="AhnbergHand" pitchFamily="2" charset="0"/>
              </a:rPr>
              <a:t>Note that CAA is used to pin </a:t>
            </a:r>
            <a:r>
              <a:rPr lang="en-AU" sz="1500" i="1" dirty="0">
                <a:solidFill>
                  <a:schemeClr val="accent6">
                    <a:lumMod val="50000"/>
                  </a:schemeClr>
                </a:solidFill>
                <a:latin typeface="AhnbergHand" pitchFamily="2" charset="0"/>
              </a:rPr>
              <a:t>domains</a:t>
            </a:r>
            <a:r>
              <a:rPr lang="en-AU" sz="1500" dirty="0">
                <a:solidFill>
                  <a:schemeClr val="accent6">
                    <a:lumMod val="50000"/>
                  </a:schemeClr>
                </a:solidFill>
                <a:latin typeface="AhnbergHand" pitchFamily="2" charset="0"/>
              </a:rPr>
              <a:t> in the DNS while DANE is used to pin </a:t>
            </a:r>
            <a:r>
              <a:rPr lang="en-AU" sz="1500" i="1" dirty="0">
                <a:solidFill>
                  <a:schemeClr val="accent6">
                    <a:lumMod val="50000"/>
                  </a:schemeClr>
                </a:solidFill>
                <a:latin typeface="AhnbergHand" pitchFamily="2" charset="0"/>
              </a:rPr>
              <a:t>service</a:t>
            </a:r>
            <a:r>
              <a:rPr lang="en-AU" sz="1500" dirty="0">
                <a:solidFill>
                  <a:schemeClr val="accent6">
                    <a:lumMod val="50000"/>
                  </a:schemeClr>
                </a:solidFill>
                <a:latin typeface="AhnbergHand" pitchFamily="2" charset="0"/>
              </a:rPr>
              <a:t> records in the DNS</a:t>
            </a:r>
          </a:p>
        </p:txBody>
      </p:sp>
    </p:spTree>
    <p:extLst>
      <p:ext uri="{BB962C8B-B14F-4D97-AF65-F5344CB8AC3E}">
        <p14:creationId xmlns:p14="http://schemas.microsoft.com/office/powerpoint/2010/main" val="1231293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TLS with DANE</a:t>
            </a:r>
          </a:p>
        </p:txBody>
      </p:sp>
      <p:sp>
        <p:nvSpPr>
          <p:cNvPr id="3" name="Content Placeholder 2"/>
          <p:cNvSpPr>
            <a:spLocks noGrp="1"/>
          </p:cNvSpPr>
          <p:nvPr>
            <p:ph idx="1"/>
          </p:nvPr>
        </p:nvSpPr>
        <p:spPr/>
        <p:txBody>
          <a:bodyPr/>
          <a:lstStyle/>
          <a:p>
            <a:r>
              <a:rPr lang="en-US" dirty="0"/>
              <a:t>Client receives server cert in Server Hello</a:t>
            </a:r>
          </a:p>
          <a:p>
            <a:pPr lvl="1"/>
            <a:r>
              <a:rPr lang="en-US" dirty="0"/>
              <a:t>Client lookups the DNS for the TLSA Resource Record of the domain name</a:t>
            </a:r>
          </a:p>
          <a:p>
            <a:pPr lvl="1"/>
            <a:r>
              <a:rPr lang="en-US" dirty="0"/>
              <a:t>Client validates the presented certificate against the TLSA RR</a:t>
            </a:r>
          </a:p>
          <a:p>
            <a:r>
              <a:rPr lang="en-US" dirty="0"/>
              <a:t>Client performs Client Key exchange</a:t>
            </a:r>
          </a:p>
        </p:txBody>
      </p:sp>
    </p:spTree>
    <p:extLst>
      <p:ext uri="{BB962C8B-B14F-4D97-AF65-F5344CB8AC3E}">
        <p14:creationId xmlns:p14="http://schemas.microsoft.com/office/powerpoint/2010/main" val="130277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04A0FC-9051-0F4F-A8D4-4BC2FE7014ED}"/>
              </a:ext>
            </a:extLst>
          </p:cNvPr>
          <p:cNvPicPr>
            <a:picLocks noChangeAspect="1"/>
          </p:cNvPicPr>
          <p:nvPr/>
        </p:nvPicPr>
        <p:blipFill>
          <a:blip r:embed="rId2"/>
          <a:stretch>
            <a:fillRect/>
          </a:stretch>
        </p:blipFill>
        <p:spPr>
          <a:xfrm>
            <a:off x="2821559" y="1347196"/>
            <a:ext cx="3500882" cy="2789472"/>
          </a:xfrm>
          <a:prstGeom prst="rect">
            <a:avLst/>
          </a:prstGeom>
        </p:spPr>
      </p:pic>
      <p:sp>
        <p:nvSpPr>
          <p:cNvPr id="2" name="Title 1"/>
          <p:cNvSpPr>
            <a:spLocks noGrp="1"/>
          </p:cNvSpPr>
          <p:nvPr>
            <p:ph type="title"/>
          </p:nvPr>
        </p:nvSpPr>
        <p:spPr/>
        <p:txBody>
          <a:bodyPr/>
          <a:lstStyle/>
          <a:p>
            <a:r>
              <a:rPr lang="en-US" dirty="0">
                <a:latin typeface="Powderfinger Type" panose="02020709070000000403" pitchFamily="49" charset="77"/>
              </a:rPr>
              <a:t>A Clue!</a:t>
            </a:r>
          </a:p>
        </p:txBody>
      </p:sp>
      <p:sp>
        <p:nvSpPr>
          <p:cNvPr id="6" name="Freeform 5"/>
          <p:cNvSpPr/>
          <p:nvPr/>
        </p:nvSpPr>
        <p:spPr>
          <a:xfrm>
            <a:off x="3606165" y="1461205"/>
            <a:ext cx="662940" cy="659060"/>
          </a:xfrm>
          <a:custGeom>
            <a:avLst/>
            <a:gdLst>
              <a:gd name="connsiteX0" fmla="*/ 1243112 w 1243112"/>
              <a:gd name="connsiteY0" fmla="*/ 0 h 677634"/>
              <a:gd name="connsiteX1" fmla="*/ 422716 w 1243112"/>
              <a:gd name="connsiteY1" fmla="*/ 444382 h 677634"/>
              <a:gd name="connsiteX2" fmla="*/ 21063 w 1243112"/>
              <a:gd name="connsiteY2" fmla="*/ 606752 h 677634"/>
              <a:gd name="connsiteX3" fmla="*/ 63792 w 1243112"/>
              <a:gd name="connsiteY3" fmla="*/ 444382 h 677634"/>
              <a:gd name="connsiteX4" fmla="*/ 21063 w 1243112"/>
              <a:gd name="connsiteY4" fmla="*/ 666572 h 677634"/>
              <a:gd name="connsiteX5" fmla="*/ 456899 w 1243112"/>
              <a:gd name="connsiteY5" fmla="*/ 623843 h 67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112" h="677634">
                <a:moveTo>
                  <a:pt x="1243112" y="0"/>
                </a:moveTo>
                <a:cubicBezTo>
                  <a:pt x="934751" y="171628"/>
                  <a:pt x="626391" y="343257"/>
                  <a:pt x="422716" y="444382"/>
                </a:cubicBezTo>
                <a:cubicBezTo>
                  <a:pt x="219041" y="545507"/>
                  <a:pt x="80884" y="606752"/>
                  <a:pt x="21063" y="606752"/>
                </a:cubicBezTo>
                <a:cubicBezTo>
                  <a:pt x="-38758" y="606752"/>
                  <a:pt x="63792" y="434412"/>
                  <a:pt x="63792" y="444382"/>
                </a:cubicBezTo>
                <a:cubicBezTo>
                  <a:pt x="63792" y="454352"/>
                  <a:pt x="-44455" y="636662"/>
                  <a:pt x="21063" y="666572"/>
                </a:cubicBezTo>
                <a:cubicBezTo>
                  <a:pt x="86581" y="696482"/>
                  <a:pt x="271740" y="660162"/>
                  <a:pt x="456899" y="62384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37AD06CA-1244-154B-91BF-254112AAEF7A}"/>
              </a:ext>
            </a:extLst>
          </p:cNvPr>
          <p:cNvPicPr>
            <a:picLocks noChangeAspect="1"/>
          </p:cNvPicPr>
          <p:nvPr/>
        </p:nvPicPr>
        <p:blipFill>
          <a:blip r:embed="rId3"/>
          <a:stretch>
            <a:fillRect/>
          </a:stretch>
        </p:blipFill>
        <p:spPr>
          <a:xfrm>
            <a:off x="1149410" y="2182613"/>
            <a:ext cx="6858000" cy="846117"/>
          </a:xfrm>
          <a:prstGeom prst="rect">
            <a:avLst/>
          </a:prstGeom>
        </p:spPr>
      </p:pic>
      <p:sp>
        <p:nvSpPr>
          <p:cNvPr id="7" name="Freeform 6"/>
          <p:cNvSpPr/>
          <p:nvPr/>
        </p:nvSpPr>
        <p:spPr>
          <a:xfrm>
            <a:off x="2370590" y="1986051"/>
            <a:ext cx="2288632" cy="517835"/>
          </a:xfrm>
          <a:custGeom>
            <a:avLst/>
            <a:gdLst>
              <a:gd name="connsiteX0" fmla="*/ 1602070 w 3051509"/>
              <a:gd name="connsiteY0" fmla="*/ 88724 h 690447"/>
              <a:gd name="connsiteX1" fmla="*/ 388567 w 3051509"/>
              <a:gd name="connsiteY1" fmla="*/ 45995 h 690447"/>
              <a:gd name="connsiteX2" fmla="*/ 72373 w 3051509"/>
              <a:gd name="connsiteY2" fmla="*/ 652746 h 690447"/>
              <a:gd name="connsiteX3" fmla="*/ 1610616 w 3051509"/>
              <a:gd name="connsiteY3" fmla="*/ 618563 h 690447"/>
              <a:gd name="connsiteX4" fmla="*/ 2832664 w 3051509"/>
              <a:gd name="connsiteY4" fmla="*/ 558742 h 690447"/>
              <a:gd name="connsiteX5" fmla="*/ 2926668 w 3051509"/>
              <a:gd name="connsiteY5" fmla="*/ 225456 h 690447"/>
              <a:gd name="connsiteX6" fmla="*/ 1516612 w 3051509"/>
              <a:gd name="connsiteY6" fmla="*/ 199819 h 690447"/>
              <a:gd name="connsiteX7" fmla="*/ 1038048 w 3051509"/>
              <a:gd name="connsiteY7" fmla="*/ 131453 h 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509" h="690447">
                <a:moveTo>
                  <a:pt x="1602070" y="88724"/>
                </a:moveTo>
                <a:cubicBezTo>
                  <a:pt x="1122793" y="20357"/>
                  <a:pt x="643516" y="-48009"/>
                  <a:pt x="388567" y="45995"/>
                </a:cubicBezTo>
                <a:cubicBezTo>
                  <a:pt x="133618" y="139999"/>
                  <a:pt x="-131302" y="557318"/>
                  <a:pt x="72373" y="652746"/>
                </a:cubicBezTo>
                <a:cubicBezTo>
                  <a:pt x="276048" y="748174"/>
                  <a:pt x="1150567" y="634230"/>
                  <a:pt x="1610616" y="618563"/>
                </a:cubicBezTo>
                <a:cubicBezTo>
                  <a:pt x="2070665" y="602896"/>
                  <a:pt x="2613322" y="624260"/>
                  <a:pt x="2832664" y="558742"/>
                </a:cubicBezTo>
                <a:cubicBezTo>
                  <a:pt x="3052006" y="493224"/>
                  <a:pt x="3146010" y="285276"/>
                  <a:pt x="2926668" y="225456"/>
                </a:cubicBezTo>
                <a:cubicBezTo>
                  <a:pt x="2707326" y="165636"/>
                  <a:pt x="1831382" y="215486"/>
                  <a:pt x="1516612" y="199819"/>
                </a:cubicBezTo>
                <a:cubicBezTo>
                  <a:pt x="1201842" y="184152"/>
                  <a:pt x="1038048" y="131453"/>
                  <a:pt x="1038048" y="131453"/>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24979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TLS Connections</a:t>
            </a:r>
          </a:p>
        </p:txBody>
      </p:sp>
      <p:pic>
        <p:nvPicPr>
          <p:cNvPr id="4" name="Content Placeholder 3"/>
          <p:cNvPicPr>
            <a:picLocks noGrp="1" noChangeAspect="1"/>
          </p:cNvPicPr>
          <p:nvPr>
            <p:ph idx="1"/>
          </p:nvPr>
        </p:nvPicPr>
        <p:blipFill>
          <a:blip r:embed="rId2"/>
          <a:stretch>
            <a:fillRect/>
          </a:stretch>
        </p:blipFill>
        <p:spPr>
          <a:xfrm>
            <a:off x="3541634" y="1356030"/>
            <a:ext cx="4764366" cy="3263504"/>
          </a:xfrm>
          <a:prstGeom prst="rect">
            <a:avLst/>
          </a:prstGeom>
        </p:spPr>
      </p:pic>
      <p:sp>
        <p:nvSpPr>
          <p:cNvPr id="8" name="TextBox 7"/>
          <p:cNvSpPr txBox="1"/>
          <p:nvPr/>
        </p:nvSpPr>
        <p:spPr>
          <a:xfrm rot="20991988">
            <a:off x="3810241" y="2098478"/>
            <a:ext cx="1154483" cy="507831"/>
          </a:xfrm>
          <a:prstGeom prst="rect">
            <a:avLst/>
          </a:prstGeom>
          <a:solidFill>
            <a:schemeClr val="bg1"/>
          </a:solidFill>
        </p:spPr>
        <p:txBody>
          <a:bodyPr wrap="none" rtlCol="0">
            <a:spAutoFit/>
          </a:bodyPr>
          <a:lstStyle/>
          <a:p>
            <a:pPr algn="ctr"/>
            <a:r>
              <a:rPr lang="en-US" sz="1350" dirty="0">
                <a:latin typeface="AhnbergHand" charset="0"/>
                <a:ea typeface="AhnbergHand" charset="0"/>
                <a:cs typeface="AhnbergHand" charset="0"/>
              </a:rPr>
              <a:t>Public Key</a:t>
            </a:r>
          </a:p>
          <a:p>
            <a:pPr algn="ctr"/>
            <a:r>
              <a:rPr lang="en-US" sz="1350" dirty="0">
                <a:latin typeface="AhnbergHand" charset="0"/>
                <a:ea typeface="AhnbergHand" charset="0"/>
                <a:cs typeface="AhnbergHand" charset="0"/>
              </a:rPr>
              <a:t>Cert</a:t>
            </a:r>
          </a:p>
        </p:txBody>
      </p:sp>
      <p:sp>
        <p:nvSpPr>
          <p:cNvPr id="9" name="TextBox 8"/>
          <p:cNvSpPr txBox="1"/>
          <p:nvPr/>
        </p:nvSpPr>
        <p:spPr>
          <a:xfrm>
            <a:off x="1567811" y="1346233"/>
            <a:ext cx="612668" cy="300082"/>
          </a:xfrm>
          <a:prstGeom prst="rect">
            <a:avLst/>
          </a:prstGeom>
          <a:noFill/>
        </p:spPr>
        <p:txBody>
          <a:bodyPr wrap="none" rtlCol="0">
            <a:spAutoFit/>
          </a:bodyPr>
          <a:lstStyle/>
          <a:p>
            <a:r>
              <a:rPr lang="en-US" sz="1350" dirty="0">
                <a:latin typeface="AhnbergHand" charset="0"/>
                <a:ea typeface="AhnbergHand" charset="0"/>
                <a:cs typeface="AhnbergHand" charset="0"/>
              </a:rPr>
              <a:t>DNS</a:t>
            </a:r>
          </a:p>
        </p:txBody>
      </p:sp>
      <p:sp>
        <p:nvSpPr>
          <p:cNvPr id="12" name="TextBox 11"/>
          <p:cNvSpPr txBox="1"/>
          <p:nvPr/>
        </p:nvSpPr>
        <p:spPr>
          <a:xfrm>
            <a:off x="1850461" y="1913595"/>
            <a:ext cx="1321196" cy="300082"/>
          </a:xfrm>
          <a:prstGeom prst="rect">
            <a:avLst/>
          </a:prstGeom>
          <a:noFill/>
        </p:spPr>
        <p:txBody>
          <a:bodyPr wrap="none" rtlCol="0">
            <a:spAutoFit/>
          </a:bodyPr>
          <a:lstStyle/>
          <a:p>
            <a:r>
              <a:rPr lang="en-US" sz="1350" dirty="0">
                <a:latin typeface="AhnbergHand" charset="0"/>
                <a:ea typeface="AhnbergHand" charset="0"/>
                <a:cs typeface="AhnbergHand" charset="0"/>
              </a:rPr>
              <a:t>TLSA query</a:t>
            </a:r>
          </a:p>
        </p:txBody>
      </p:sp>
      <p:sp>
        <p:nvSpPr>
          <p:cNvPr id="15" name="Freeform 14"/>
          <p:cNvSpPr/>
          <p:nvPr/>
        </p:nvSpPr>
        <p:spPr>
          <a:xfrm>
            <a:off x="2155971" y="2157016"/>
            <a:ext cx="283129" cy="145763"/>
          </a:xfrm>
          <a:custGeom>
            <a:avLst/>
            <a:gdLst>
              <a:gd name="connsiteX0" fmla="*/ 0 w 377505"/>
              <a:gd name="connsiteY0" fmla="*/ 194351 h 194351"/>
              <a:gd name="connsiteX1" fmla="*/ 192947 w 377505"/>
              <a:gd name="connsiteY1" fmla="*/ 1404 h 194351"/>
              <a:gd name="connsiteX2" fmla="*/ 377505 w 377505"/>
              <a:gd name="connsiteY2" fmla="*/ 102072 h 194351"/>
            </a:gdLst>
            <a:ahLst/>
            <a:cxnLst>
              <a:cxn ang="0">
                <a:pos x="connsiteX0" y="connsiteY0"/>
              </a:cxn>
              <a:cxn ang="0">
                <a:pos x="connsiteX1" y="connsiteY1"/>
              </a:cxn>
              <a:cxn ang="0">
                <a:pos x="connsiteX2" y="connsiteY2"/>
              </a:cxn>
            </a:cxnLst>
            <a:rect l="l" t="t" r="r" b="b"/>
            <a:pathLst>
              <a:path w="377505" h="194351">
                <a:moveTo>
                  <a:pt x="0" y="194351"/>
                </a:moveTo>
                <a:cubicBezTo>
                  <a:pt x="65015" y="105567"/>
                  <a:pt x="130030" y="16784"/>
                  <a:pt x="192947" y="1404"/>
                </a:cubicBezTo>
                <a:cubicBezTo>
                  <a:pt x="255865" y="-13976"/>
                  <a:pt x="377505" y="102072"/>
                  <a:pt x="377505" y="102072"/>
                </a:cubicBezTo>
              </a:path>
            </a:pathLst>
          </a:custGeom>
          <a:noFill/>
          <a:ln w="2857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Freeform 16"/>
          <p:cNvSpPr/>
          <p:nvPr/>
        </p:nvSpPr>
        <p:spPr>
          <a:xfrm>
            <a:off x="5143794" y="2394647"/>
            <a:ext cx="1024075" cy="191260"/>
          </a:xfrm>
          <a:custGeom>
            <a:avLst/>
            <a:gdLst>
              <a:gd name="connsiteX0" fmla="*/ 143619 w 1365433"/>
              <a:gd name="connsiteY0" fmla="*/ 187901 h 255013"/>
              <a:gd name="connsiteX1" fmla="*/ 722459 w 1365433"/>
              <a:gd name="connsiteY1" fmla="*/ 196290 h 255013"/>
              <a:gd name="connsiteX2" fmla="*/ 1309689 w 1365433"/>
              <a:gd name="connsiteY2" fmla="*/ 187901 h 255013"/>
              <a:gd name="connsiteX3" fmla="*/ 1200632 w 1365433"/>
              <a:gd name="connsiteY3" fmla="*/ 53677 h 255013"/>
              <a:gd name="connsiteX4" fmla="*/ 68118 w 1365433"/>
              <a:gd name="connsiteY4" fmla="*/ 11732 h 255013"/>
              <a:gd name="connsiteX5" fmla="*/ 126841 w 1365433"/>
              <a:gd name="connsiteY5" fmla="*/ 255013 h 25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433" h="255013">
                <a:moveTo>
                  <a:pt x="143619" y="187901"/>
                </a:moveTo>
                <a:lnTo>
                  <a:pt x="722459" y="196290"/>
                </a:lnTo>
                <a:cubicBezTo>
                  <a:pt x="916804" y="196290"/>
                  <a:pt x="1229994" y="211670"/>
                  <a:pt x="1309689" y="187901"/>
                </a:cubicBezTo>
                <a:cubicBezTo>
                  <a:pt x="1389384" y="164132"/>
                  <a:pt x="1407561" y="83038"/>
                  <a:pt x="1200632" y="53677"/>
                </a:cubicBezTo>
                <a:cubicBezTo>
                  <a:pt x="993704" y="24315"/>
                  <a:pt x="247083" y="-21824"/>
                  <a:pt x="68118" y="11732"/>
                </a:cubicBezTo>
                <a:cubicBezTo>
                  <a:pt x="-110847" y="45288"/>
                  <a:pt x="118452" y="214466"/>
                  <a:pt x="126841" y="25501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Freeform 18"/>
          <p:cNvSpPr/>
          <p:nvPr/>
        </p:nvSpPr>
        <p:spPr>
          <a:xfrm>
            <a:off x="4393385" y="2542361"/>
            <a:ext cx="1019328" cy="336347"/>
          </a:xfrm>
          <a:custGeom>
            <a:avLst/>
            <a:gdLst>
              <a:gd name="connsiteX0" fmla="*/ 1359104 w 1359104"/>
              <a:gd name="connsiteY0" fmla="*/ 0 h 448463"/>
              <a:gd name="connsiteX1" fmla="*/ 604095 w 1359104"/>
              <a:gd name="connsiteY1" fmla="*/ 436228 h 448463"/>
              <a:gd name="connsiteX2" fmla="*/ 167867 w 1359104"/>
              <a:gd name="connsiteY2" fmla="*/ 310393 h 448463"/>
              <a:gd name="connsiteX3" fmla="*/ 42032 w 1359104"/>
              <a:gd name="connsiteY3" fmla="*/ 125835 h 448463"/>
              <a:gd name="connsiteX4" fmla="*/ 87 w 1359104"/>
              <a:gd name="connsiteY4" fmla="*/ 276837 h 448463"/>
              <a:gd name="connsiteX5" fmla="*/ 50421 w 1359104"/>
              <a:gd name="connsiteY5" fmla="*/ 100668 h 448463"/>
              <a:gd name="connsiteX6" fmla="*/ 251757 w 1359104"/>
              <a:gd name="connsiteY6" fmla="*/ 142613 h 44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104" h="448463">
                <a:moveTo>
                  <a:pt x="1359104" y="0"/>
                </a:moveTo>
                <a:cubicBezTo>
                  <a:pt x="1080869" y="192248"/>
                  <a:pt x="802635" y="384496"/>
                  <a:pt x="604095" y="436228"/>
                </a:cubicBezTo>
                <a:cubicBezTo>
                  <a:pt x="405555" y="487960"/>
                  <a:pt x="261544" y="362125"/>
                  <a:pt x="167867" y="310393"/>
                </a:cubicBezTo>
                <a:cubicBezTo>
                  <a:pt x="74190" y="258661"/>
                  <a:pt x="69995" y="131428"/>
                  <a:pt x="42032" y="125835"/>
                </a:cubicBezTo>
                <a:cubicBezTo>
                  <a:pt x="14069" y="120242"/>
                  <a:pt x="-1311" y="281031"/>
                  <a:pt x="87" y="276837"/>
                </a:cubicBezTo>
                <a:cubicBezTo>
                  <a:pt x="1485" y="272643"/>
                  <a:pt x="8476" y="123039"/>
                  <a:pt x="50421" y="100668"/>
                </a:cubicBezTo>
                <a:cubicBezTo>
                  <a:pt x="92366" y="78297"/>
                  <a:pt x="251757" y="142613"/>
                  <a:pt x="251757" y="14261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Freeform 2">
            <a:extLst>
              <a:ext uri="{FF2B5EF4-FFF2-40B4-BE49-F238E27FC236}">
                <a16:creationId xmlns:a16="http://schemas.microsoft.com/office/drawing/2014/main" id="{5943633A-1B5F-2E47-A9A5-55FB4AA7158B}"/>
              </a:ext>
            </a:extLst>
          </p:cNvPr>
          <p:cNvSpPr/>
          <p:nvPr/>
        </p:nvSpPr>
        <p:spPr>
          <a:xfrm>
            <a:off x="2105084" y="1528486"/>
            <a:ext cx="283787" cy="385109"/>
          </a:xfrm>
          <a:custGeom>
            <a:avLst/>
            <a:gdLst>
              <a:gd name="connsiteX0" fmla="*/ 546022 w 574307"/>
              <a:gd name="connsiteY0" fmla="*/ 529959 h 529959"/>
              <a:gd name="connsiteX1" fmla="*/ 553642 w 574307"/>
              <a:gd name="connsiteY1" fmla="*/ 461379 h 529959"/>
              <a:gd name="connsiteX2" fmla="*/ 530782 w 574307"/>
              <a:gd name="connsiteY2" fmla="*/ 278499 h 529959"/>
              <a:gd name="connsiteX3" fmla="*/ 50722 w 574307"/>
              <a:gd name="connsiteY3" fmla="*/ 72759 h 529959"/>
              <a:gd name="connsiteX4" fmla="*/ 65962 w 574307"/>
              <a:gd name="connsiteY4" fmla="*/ 232779 h 529959"/>
              <a:gd name="connsiteX5" fmla="*/ 12622 w 574307"/>
              <a:gd name="connsiteY5" fmla="*/ 11799 h 529959"/>
              <a:gd name="connsiteX6" fmla="*/ 340282 w 574307"/>
              <a:gd name="connsiteY6" fmla="*/ 49899 h 5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07" h="529959">
                <a:moveTo>
                  <a:pt x="546022" y="529959"/>
                </a:moveTo>
                <a:cubicBezTo>
                  <a:pt x="551102" y="516624"/>
                  <a:pt x="556182" y="503289"/>
                  <a:pt x="553642" y="461379"/>
                </a:cubicBezTo>
                <a:cubicBezTo>
                  <a:pt x="551102" y="419469"/>
                  <a:pt x="614602" y="343269"/>
                  <a:pt x="530782" y="278499"/>
                </a:cubicBezTo>
                <a:cubicBezTo>
                  <a:pt x="446962" y="213729"/>
                  <a:pt x="128192" y="80379"/>
                  <a:pt x="50722" y="72759"/>
                </a:cubicBezTo>
                <a:cubicBezTo>
                  <a:pt x="-26748" y="65139"/>
                  <a:pt x="72312" y="242939"/>
                  <a:pt x="65962" y="232779"/>
                </a:cubicBezTo>
                <a:cubicBezTo>
                  <a:pt x="59612" y="222619"/>
                  <a:pt x="-33098" y="42279"/>
                  <a:pt x="12622" y="11799"/>
                </a:cubicBezTo>
                <a:cubicBezTo>
                  <a:pt x="58342" y="-18681"/>
                  <a:pt x="199312" y="15609"/>
                  <a:pt x="340282" y="49899"/>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9AD5FD33-510B-A44F-A9B4-C52E5A30CE89}"/>
              </a:ext>
            </a:extLst>
          </p:cNvPr>
          <p:cNvSpPr/>
          <p:nvPr/>
        </p:nvSpPr>
        <p:spPr>
          <a:xfrm>
            <a:off x="2277006" y="2161730"/>
            <a:ext cx="1540615" cy="460609"/>
          </a:xfrm>
          <a:custGeom>
            <a:avLst/>
            <a:gdLst>
              <a:gd name="connsiteX0" fmla="*/ 2054153 w 2054153"/>
              <a:gd name="connsiteY0" fmla="*/ 264754 h 614145"/>
              <a:gd name="connsiteX1" fmla="*/ 1307393 w 2054153"/>
              <a:gd name="connsiteY1" fmla="*/ 592414 h 614145"/>
              <a:gd name="connsiteX2" fmla="*/ 370133 w 2054153"/>
              <a:gd name="connsiteY2" fmla="*/ 523834 h 614145"/>
              <a:gd name="connsiteX3" fmla="*/ 34853 w 2054153"/>
              <a:gd name="connsiteY3" fmla="*/ 43774 h 614145"/>
              <a:gd name="connsiteX4" fmla="*/ 27233 w 2054153"/>
              <a:gd name="connsiteY4" fmla="*/ 51394 h 61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53" h="614145">
                <a:moveTo>
                  <a:pt x="2054153" y="264754"/>
                </a:moveTo>
                <a:cubicBezTo>
                  <a:pt x="1821108" y="406994"/>
                  <a:pt x="1588063" y="549234"/>
                  <a:pt x="1307393" y="592414"/>
                </a:cubicBezTo>
                <a:cubicBezTo>
                  <a:pt x="1026723" y="635594"/>
                  <a:pt x="582223" y="615274"/>
                  <a:pt x="370133" y="523834"/>
                </a:cubicBezTo>
                <a:cubicBezTo>
                  <a:pt x="158043" y="432394"/>
                  <a:pt x="92003" y="122514"/>
                  <a:pt x="34853" y="43774"/>
                </a:cubicBezTo>
                <a:cubicBezTo>
                  <a:pt x="-22297" y="-34966"/>
                  <a:pt x="2468" y="8214"/>
                  <a:pt x="27233" y="51394"/>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958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43" y="50939"/>
            <a:ext cx="8501605" cy="857250"/>
          </a:xfrm>
        </p:spPr>
        <p:txBody>
          <a:bodyPr>
            <a:normAutofit fontScale="90000"/>
          </a:bodyPr>
          <a:lstStyle/>
          <a:p>
            <a:r>
              <a:rPr lang="en-US" dirty="0">
                <a:latin typeface="Powderfinger Type" panose="02020709070000000403" pitchFamily="49" charset="77"/>
              </a:rPr>
              <a:t>DANE Does DNS </a:t>
            </a:r>
            <a:br>
              <a:rPr lang="en-US" dirty="0">
                <a:latin typeface="Powderfinger Type" panose="02020709070000000403" pitchFamily="49" charset="77"/>
              </a:rPr>
            </a:br>
            <a:r>
              <a:rPr lang="en-US" dirty="0">
                <a:latin typeface="Powderfinger Type" panose="02020709070000000403" pitchFamily="49" charset="77"/>
              </a:rPr>
              <a:t>via a Browser Extension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2930" y="1088318"/>
            <a:ext cx="4309458" cy="267895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491" y="3575852"/>
            <a:ext cx="3970090" cy="1511315"/>
          </a:xfrm>
          <a:prstGeom prst="rect">
            <a:avLst/>
          </a:prstGeom>
        </p:spPr>
      </p:pic>
    </p:spTree>
    <p:extLst>
      <p:ext uri="{BB962C8B-B14F-4D97-AF65-F5344CB8AC3E}">
        <p14:creationId xmlns:p14="http://schemas.microsoft.com/office/powerpoint/2010/main" val="850113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But</a:t>
            </a:r>
            <a:r>
              <a:rPr lang="is-IS" dirty="0">
                <a:latin typeface="Powderfinger Type" panose="02020709070000000403" pitchFamily="49" charset="77"/>
              </a:rPr>
              <a:t>…</a:t>
            </a:r>
            <a:endParaRPr lang="en-US" dirty="0">
              <a:latin typeface="Powderfinger Type" panose="02020709070000000403" pitchFamily="49" charset="77"/>
            </a:endParaRPr>
          </a:p>
        </p:txBody>
      </p:sp>
      <p:sp>
        <p:nvSpPr>
          <p:cNvPr id="3" name="Content Placeholder 2"/>
          <p:cNvSpPr>
            <a:spLocks noGrp="1"/>
          </p:cNvSpPr>
          <p:nvPr>
            <p:ph idx="1"/>
          </p:nvPr>
        </p:nvSpPr>
        <p:spPr/>
        <p:txBody>
          <a:bodyPr>
            <a:normAutofit lnSpcReduction="10000"/>
          </a:bodyPr>
          <a:lstStyle/>
          <a:p>
            <a:r>
              <a:rPr lang="en-US" dirty="0"/>
              <a:t>DNSSEC as we know it today is just not good enough</a:t>
            </a:r>
          </a:p>
          <a:p>
            <a:r>
              <a:rPr lang="en-US" dirty="0"/>
              <a:t>DNSSEC validation should not be outsourced to the recursive resolver - setting the AD bit in a DNS response is not good enough</a:t>
            </a:r>
          </a:p>
          <a:p>
            <a:r>
              <a:rPr lang="en-US" dirty="0"/>
              <a:t>A client needs to directly validate the DNSSEC-signed DANE response</a:t>
            </a:r>
          </a:p>
          <a:p>
            <a:pPr lvl="1"/>
            <a:r>
              <a:rPr lang="en-US" dirty="0"/>
              <a:t>This requires more DNS queries</a:t>
            </a:r>
          </a:p>
          <a:p>
            <a:pPr lvl="1"/>
            <a:r>
              <a:rPr lang="en-US" dirty="0"/>
              <a:t>And this takes (too much) time</a:t>
            </a:r>
          </a:p>
          <a:p>
            <a:pPr lvl="1"/>
            <a:r>
              <a:rPr lang="en-US" dirty="0"/>
              <a:t>And we get pushback from browser </a:t>
            </a:r>
            <a:r>
              <a:rPr lang="en-US" dirty="0" err="1"/>
              <a:t>vendoras</a:t>
            </a: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2108285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9999-CF37-A844-93B0-FFECC0F54048}"/>
              </a:ext>
            </a:extLst>
          </p:cNvPr>
          <p:cNvSpPr>
            <a:spLocks noGrp="1"/>
          </p:cNvSpPr>
          <p:nvPr>
            <p:ph type="title"/>
          </p:nvPr>
        </p:nvSpPr>
        <p:spPr/>
        <p:txBody>
          <a:bodyPr>
            <a:normAutofit/>
          </a:bodyPr>
          <a:lstStyle/>
          <a:p>
            <a:r>
              <a:rPr lang="en-AU" dirty="0">
                <a:latin typeface="Powderfinger Type" panose="02020709070000000403" pitchFamily="49" charset="77"/>
              </a:rPr>
              <a:t>Faster DNSSEC Validation?</a:t>
            </a:r>
          </a:p>
        </p:txBody>
      </p:sp>
      <p:sp>
        <p:nvSpPr>
          <p:cNvPr id="3" name="Content Placeholder 2">
            <a:extLst>
              <a:ext uri="{FF2B5EF4-FFF2-40B4-BE49-F238E27FC236}">
                <a16:creationId xmlns:a16="http://schemas.microsoft.com/office/drawing/2014/main" id="{B34D3282-9EC9-D74E-849F-4445ADC43BE7}"/>
              </a:ext>
            </a:extLst>
          </p:cNvPr>
          <p:cNvSpPr>
            <a:spLocks noGrp="1"/>
          </p:cNvSpPr>
          <p:nvPr>
            <p:ph idx="1"/>
          </p:nvPr>
        </p:nvSpPr>
        <p:spPr/>
        <p:txBody>
          <a:bodyPr/>
          <a:lstStyle/>
          <a:p>
            <a:pPr marL="0" indent="0">
              <a:buNone/>
            </a:pPr>
            <a:r>
              <a:rPr lang="en-AU" dirty="0"/>
              <a:t>RFC 7901 - CHAIN Query Requests in DNS</a:t>
            </a:r>
          </a:p>
          <a:p>
            <a:pPr lvl="1"/>
            <a:r>
              <a:rPr lang="en-AU" dirty="0"/>
              <a:t>Allows a client to make an “omnibus” DNS query to a recursive resolver to retrieve the set of DNSSEC RRs between the QNAME and a trust point in a single DNS transaction</a:t>
            </a:r>
          </a:p>
          <a:p>
            <a:pPr lvl="1"/>
            <a:endParaRPr lang="en-AU" dirty="0"/>
          </a:p>
          <a:p>
            <a:pPr marL="0" indent="0">
              <a:buNone/>
            </a:pPr>
            <a:endParaRPr lang="en-AU" dirty="0"/>
          </a:p>
          <a:p>
            <a:pPr marL="0" indent="0">
              <a:buNone/>
            </a:pPr>
            <a:endParaRPr lang="en-AU" dirty="0"/>
          </a:p>
          <a:p>
            <a:pPr lvl="1"/>
            <a:endParaRPr lang="en-AU" dirty="0"/>
          </a:p>
        </p:txBody>
      </p:sp>
    </p:spTree>
    <p:extLst>
      <p:ext uri="{BB962C8B-B14F-4D97-AF65-F5344CB8AC3E}">
        <p14:creationId xmlns:p14="http://schemas.microsoft.com/office/powerpoint/2010/main" val="4115812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0C35-E23C-3744-97C3-0E594DE9073D}"/>
              </a:ext>
            </a:extLst>
          </p:cNvPr>
          <p:cNvSpPr>
            <a:spLocks noGrp="1"/>
          </p:cNvSpPr>
          <p:nvPr>
            <p:ph type="title"/>
          </p:nvPr>
        </p:nvSpPr>
        <p:spPr/>
        <p:txBody>
          <a:bodyPr/>
          <a:lstStyle/>
          <a:p>
            <a:r>
              <a:rPr lang="en-AU" dirty="0">
                <a:latin typeface="Powderfinger Type" panose="02020709070000000403" pitchFamily="49" charset="77"/>
              </a:rPr>
              <a:t>DANE as a TLS Extension?</a:t>
            </a:r>
          </a:p>
        </p:txBody>
      </p:sp>
      <p:sp>
        <p:nvSpPr>
          <p:cNvPr id="3" name="Content Placeholder 2">
            <a:extLst>
              <a:ext uri="{FF2B5EF4-FFF2-40B4-BE49-F238E27FC236}">
                <a16:creationId xmlns:a16="http://schemas.microsoft.com/office/drawing/2014/main" id="{E6AE3267-921F-FC4B-8AB2-024A25FB7005}"/>
              </a:ext>
            </a:extLst>
          </p:cNvPr>
          <p:cNvSpPr>
            <a:spLocks noGrp="1"/>
          </p:cNvSpPr>
          <p:nvPr>
            <p:ph idx="1"/>
          </p:nvPr>
        </p:nvSpPr>
        <p:spPr/>
        <p:txBody>
          <a:bodyPr/>
          <a:lstStyle/>
          <a:p>
            <a:pPr marL="0" indent="0">
              <a:buNone/>
            </a:pPr>
            <a:r>
              <a:rPr lang="en-AU" b="1" dirty="0"/>
              <a:t>draft-ietf-tls-dnssec-chain-extension-07</a:t>
            </a:r>
          </a:p>
          <a:p>
            <a:pPr marL="0" indent="0">
              <a:buNone/>
            </a:pPr>
            <a:endParaRPr lang="en-AU" b="1" dirty="0"/>
          </a:p>
          <a:p>
            <a:pPr marL="0" indent="0">
              <a:buNone/>
            </a:pPr>
            <a:endParaRPr lang="en-AU" sz="2100" b="1" dirty="0"/>
          </a:p>
          <a:p>
            <a:endParaRPr lang="en-AU" dirty="0"/>
          </a:p>
        </p:txBody>
      </p:sp>
      <p:pic>
        <p:nvPicPr>
          <p:cNvPr id="5" name="Picture 4">
            <a:extLst>
              <a:ext uri="{FF2B5EF4-FFF2-40B4-BE49-F238E27FC236}">
                <a16:creationId xmlns:a16="http://schemas.microsoft.com/office/drawing/2014/main" id="{0288DB13-9658-AC42-9928-92891A51D1FF}"/>
              </a:ext>
            </a:extLst>
          </p:cNvPr>
          <p:cNvPicPr>
            <a:picLocks noChangeAspect="1"/>
          </p:cNvPicPr>
          <p:nvPr/>
        </p:nvPicPr>
        <p:blipFill>
          <a:blip r:embed="rId2"/>
          <a:stretch>
            <a:fillRect/>
          </a:stretch>
        </p:blipFill>
        <p:spPr>
          <a:xfrm>
            <a:off x="2223135" y="2034959"/>
            <a:ext cx="4513898" cy="2559664"/>
          </a:xfrm>
          <a:prstGeom prst="rect">
            <a:avLst/>
          </a:prstGeom>
        </p:spPr>
      </p:pic>
    </p:spTree>
    <p:extLst>
      <p:ext uri="{BB962C8B-B14F-4D97-AF65-F5344CB8AC3E}">
        <p14:creationId xmlns:p14="http://schemas.microsoft.com/office/powerpoint/2010/main" val="679580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Type" pitchFamily="2" charset="0"/>
              </a:rPr>
              <a:t>TLS + DANE Chain Connections</a:t>
            </a:r>
          </a:p>
        </p:txBody>
      </p:sp>
      <p:pic>
        <p:nvPicPr>
          <p:cNvPr id="4" name="Content Placeholder 3"/>
          <p:cNvPicPr>
            <a:picLocks noGrp="1" noChangeAspect="1"/>
          </p:cNvPicPr>
          <p:nvPr>
            <p:ph idx="1"/>
          </p:nvPr>
        </p:nvPicPr>
        <p:blipFill>
          <a:blip r:embed="rId2"/>
          <a:stretch>
            <a:fillRect/>
          </a:stretch>
        </p:blipFill>
        <p:spPr>
          <a:xfrm>
            <a:off x="3541634" y="1356030"/>
            <a:ext cx="4764366" cy="3263504"/>
          </a:xfrm>
          <a:prstGeom prst="rect">
            <a:avLst/>
          </a:prstGeom>
        </p:spPr>
      </p:pic>
      <p:sp>
        <p:nvSpPr>
          <p:cNvPr id="8" name="TextBox 7"/>
          <p:cNvSpPr txBox="1"/>
          <p:nvPr/>
        </p:nvSpPr>
        <p:spPr>
          <a:xfrm>
            <a:off x="2938712" y="2186523"/>
            <a:ext cx="1154483" cy="507831"/>
          </a:xfrm>
          <a:prstGeom prst="rect">
            <a:avLst/>
          </a:prstGeom>
          <a:noFill/>
        </p:spPr>
        <p:txBody>
          <a:bodyPr wrap="none" rtlCol="0">
            <a:spAutoFit/>
          </a:bodyPr>
          <a:lstStyle/>
          <a:p>
            <a:pPr algn="ctr"/>
            <a:r>
              <a:rPr lang="en-US" sz="1350" dirty="0">
                <a:latin typeface="AhnbergHand" charset="0"/>
                <a:ea typeface="AhnbergHand" charset="0"/>
                <a:cs typeface="AhnbergHand" charset="0"/>
              </a:rPr>
              <a:t>Public Key</a:t>
            </a:r>
          </a:p>
          <a:p>
            <a:pPr algn="ctr"/>
            <a:r>
              <a:rPr lang="en-US" sz="1350" dirty="0">
                <a:latin typeface="AhnbergHand" charset="0"/>
                <a:ea typeface="AhnbergHand" charset="0"/>
                <a:cs typeface="AhnbergHand" charset="0"/>
              </a:rPr>
              <a:t>Cert</a:t>
            </a:r>
          </a:p>
        </p:txBody>
      </p:sp>
      <p:sp>
        <p:nvSpPr>
          <p:cNvPr id="9" name="TextBox 8"/>
          <p:cNvSpPr txBox="1"/>
          <p:nvPr/>
        </p:nvSpPr>
        <p:spPr>
          <a:xfrm>
            <a:off x="952051" y="1123941"/>
            <a:ext cx="1308236" cy="923330"/>
          </a:xfrm>
          <a:prstGeom prst="rect">
            <a:avLst/>
          </a:prstGeom>
          <a:noFill/>
        </p:spPr>
        <p:txBody>
          <a:bodyPr wrap="square" rtlCol="0">
            <a:spAutoFit/>
          </a:bodyPr>
          <a:lstStyle/>
          <a:p>
            <a:r>
              <a:rPr lang="en-US" sz="1350" dirty="0">
                <a:solidFill>
                  <a:schemeClr val="tx2">
                    <a:lumMod val="60000"/>
                    <a:lumOff val="40000"/>
                  </a:schemeClr>
                </a:solidFill>
                <a:latin typeface="AhnbergHand" charset="0"/>
                <a:ea typeface="AhnbergHand" charset="0"/>
                <a:cs typeface="AhnbergHand" charset="0"/>
              </a:rPr>
              <a:t>Local copy of DNS root zone KSK</a:t>
            </a:r>
          </a:p>
        </p:txBody>
      </p:sp>
      <p:sp>
        <p:nvSpPr>
          <p:cNvPr id="6" name="TextBox 5">
            <a:extLst>
              <a:ext uri="{FF2B5EF4-FFF2-40B4-BE49-F238E27FC236}">
                <a16:creationId xmlns:a16="http://schemas.microsoft.com/office/drawing/2014/main" id="{15A49C4C-2F5A-CF41-B60E-236870D330D6}"/>
              </a:ext>
            </a:extLst>
          </p:cNvPr>
          <p:cNvSpPr txBox="1"/>
          <p:nvPr/>
        </p:nvSpPr>
        <p:spPr>
          <a:xfrm>
            <a:off x="4871786" y="2532771"/>
            <a:ext cx="1684948" cy="300082"/>
          </a:xfrm>
          <a:prstGeom prst="rect">
            <a:avLst/>
          </a:prstGeom>
          <a:solidFill>
            <a:schemeClr val="bg1"/>
          </a:solidFill>
        </p:spPr>
        <p:txBody>
          <a:bodyPr wrap="none" rtlCol="0">
            <a:spAutoFit/>
          </a:bodyPr>
          <a:lstStyle/>
          <a:p>
            <a:r>
              <a:rPr lang="en-AU" sz="1350" dirty="0"/>
              <a:t>+TLSA+DNSSEC Chain</a:t>
            </a:r>
          </a:p>
        </p:txBody>
      </p:sp>
      <p:sp>
        <p:nvSpPr>
          <p:cNvPr id="7" name="Freeform 6">
            <a:extLst>
              <a:ext uri="{FF2B5EF4-FFF2-40B4-BE49-F238E27FC236}">
                <a16:creationId xmlns:a16="http://schemas.microsoft.com/office/drawing/2014/main" id="{065FAB98-ABF3-BB40-9EB6-24F9B6D36B71}"/>
              </a:ext>
            </a:extLst>
          </p:cNvPr>
          <p:cNvSpPr/>
          <p:nvPr/>
        </p:nvSpPr>
        <p:spPr>
          <a:xfrm>
            <a:off x="4816078" y="2348791"/>
            <a:ext cx="1921907" cy="440267"/>
          </a:xfrm>
          <a:custGeom>
            <a:avLst/>
            <a:gdLst>
              <a:gd name="connsiteX0" fmla="*/ 840423 w 2374622"/>
              <a:gd name="connsiteY0" fmla="*/ 106778 h 587022"/>
              <a:gd name="connsiteX1" fmla="*/ 680403 w 2374622"/>
              <a:gd name="connsiteY1" fmla="*/ 274418 h 587022"/>
              <a:gd name="connsiteX2" fmla="*/ 93663 w 2374622"/>
              <a:gd name="connsiteY2" fmla="*/ 327758 h 587022"/>
              <a:gd name="connsiteX3" fmla="*/ 78423 w 2374622"/>
              <a:gd name="connsiteY3" fmla="*/ 548738 h 587022"/>
              <a:gd name="connsiteX4" fmla="*/ 848043 w 2374622"/>
              <a:gd name="connsiteY4" fmla="*/ 586838 h 587022"/>
              <a:gd name="connsiteX5" fmla="*/ 2250123 w 2374622"/>
              <a:gd name="connsiteY5" fmla="*/ 563978 h 587022"/>
              <a:gd name="connsiteX6" fmla="*/ 2280603 w 2374622"/>
              <a:gd name="connsiteY6" fmla="*/ 335378 h 587022"/>
              <a:gd name="connsiteX7" fmla="*/ 2029143 w 2374622"/>
              <a:gd name="connsiteY7" fmla="*/ 205838 h 587022"/>
              <a:gd name="connsiteX8" fmla="*/ 1236663 w 2374622"/>
              <a:gd name="connsiteY8" fmla="*/ 106778 h 587022"/>
              <a:gd name="connsiteX9" fmla="*/ 931863 w 2374622"/>
              <a:gd name="connsiteY9" fmla="*/ 98 h 587022"/>
              <a:gd name="connsiteX10" fmla="*/ 726123 w 2374622"/>
              <a:gd name="connsiteY10" fmla="*/ 91538 h 58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4622" h="587022">
                <a:moveTo>
                  <a:pt x="840423" y="106778"/>
                </a:moveTo>
                <a:cubicBezTo>
                  <a:pt x="822643" y="172183"/>
                  <a:pt x="804863" y="237588"/>
                  <a:pt x="680403" y="274418"/>
                </a:cubicBezTo>
                <a:cubicBezTo>
                  <a:pt x="555943" y="311248"/>
                  <a:pt x="193993" y="282038"/>
                  <a:pt x="93663" y="327758"/>
                </a:cubicBezTo>
                <a:cubicBezTo>
                  <a:pt x="-6667" y="373478"/>
                  <a:pt x="-47307" y="505558"/>
                  <a:pt x="78423" y="548738"/>
                </a:cubicBezTo>
                <a:cubicBezTo>
                  <a:pt x="204153" y="591918"/>
                  <a:pt x="848043" y="586838"/>
                  <a:pt x="848043" y="586838"/>
                </a:cubicBezTo>
                <a:lnTo>
                  <a:pt x="2250123" y="563978"/>
                </a:lnTo>
                <a:cubicBezTo>
                  <a:pt x="2488883" y="522068"/>
                  <a:pt x="2317433" y="395068"/>
                  <a:pt x="2280603" y="335378"/>
                </a:cubicBezTo>
                <a:cubicBezTo>
                  <a:pt x="2243773" y="275688"/>
                  <a:pt x="2203133" y="243938"/>
                  <a:pt x="2029143" y="205838"/>
                </a:cubicBezTo>
                <a:cubicBezTo>
                  <a:pt x="1855153" y="167738"/>
                  <a:pt x="1419543" y="141068"/>
                  <a:pt x="1236663" y="106778"/>
                </a:cubicBezTo>
                <a:cubicBezTo>
                  <a:pt x="1053783" y="72488"/>
                  <a:pt x="1016953" y="2638"/>
                  <a:pt x="931863" y="98"/>
                </a:cubicBezTo>
                <a:cubicBezTo>
                  <a:pt x="846773" y="-2442"/>
                  <a:pt x="786448" y="44548"/>
                  <a:pt x="726123" y="91538"/>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6" name="TextBox 15">
            <a:extLst>
              <a:ext uri="{FF2B5EF4-FFF2-40B4-BE49-F238E27FC236}">
                <a16:creationId xmlns:a16="http://schemas.microsoft.com/office/drawing/2014/main" id="{DEFB933F-BE87-4041-BBD1-A821330B5AF3}"/>
              </a:ext>
            </a:extLst>
          </p:cNvPr>
          <p:cNvSpPr txBox="1"/>
          <p:nvPr/>
        </p:nvSpPr>
        <p:spPr>
          <a:xfrm>
            <a:off x="2581764" y="2910555"/>
            <a:ext cx="1487947" cy="507831"/>
          </a:xfrm>
          <a:prstGeom prst="rect">
            <a:avLst/>
          </a:prstGeom>
          <a:noFill/>
        </p:spPr>
        <p:txBody>
          <a:bodyPr wrap="square" rtlCol="0">
            <a:spAutoFit/>
          </a:bodyPr>
          <a:lstStyle/>
          <a:p>
            <a:pPr algn="ctr"/>
            <a:r>
              <a:rPr lang="en-US" sz="1350" dirty="0">
                <a:latin typeface="AhnbergHand" charset="0"/>
                <a:ea typeface="AhnbergHand" charset="0"/>
                <a:cs typeface="AhnbergHand" charset="0"/>
              </a:rPr>
              <a:t>DANE CERT Pinning record</a:t>
            </a:r>
          </a:p>
        </p:txBody>
      </p:sp>
      <p:sp>
        <p:nvSpPr>
          <p:cNvPr id="18" name="TextBox 17">
            <a:extLst>
              <a:ext uri="{FF2B5EF4-FFF2-40B4-BE49-F238E27FC236}">
                <a16:creationId xmlns:a16="http://schemas.microsoft.com/office/drawing/2014/main" id="{3601BCC7-6A2F-734E-97A4-F18D0419C48B}"/>
              </a:ext>
            </a:extLst>
          </p:cNvPr>
          <p:cNvSpPr txBox="1"/>
          <p:nvPr/>
        </p:nvSpPr>
        <p:spPr>
          <a:xfrm>
            <a:off x="1446395" y="2531846"/>
            <a:ext cx="1487947" cy="507831"/>
          </a:xfrm>
          <a:prstGeom prst="rect">
            <a:avLst/>
          </a:prstGeom>
          <a:noFill/>
        </p:spPr>
        <p:txBody>
          <a:bodyPr wrap="square" rtlCol="0">
            <a:spAutoFit/>
          </a:bodyPr>
          <a:lstStyle/>
          <a:p>
            <a:pPr algn="ctr"/>
            <a:r>
              <a:rPr lang="en-US" sz="1350" dirty="0">
                <a:latin typeface="AhnbergHand" charset="0"/>
                <a:ea typeface="AhnbergHand" charset="0"/>
                <a:cs typeface="AhnbergHand" charset="0"/>
              </a:rPr>
              <a:t>DNSSEC validation</a:t>
            </a:r>
          </a:p>
        </p:txBody>
      </p:sp>
      <p:sp>
        <p:nvSpPr>
          <p:cNvPr id="10" name="Freeform 9">
            <a:extLst>
              <a:ext uri="{FF2B5EF4-FFF2-40B4-BE49-F238E27FC236}">
                <a16:creationId xmlns:a16="http://schemas.microsoft.com/office/drawing/2014/main" id="{AE23E085-2E93-1349-8266-8E677A89F772}"/>
              </a:ext>
            </a:extLst>
          </p:cNvPr>
          <p:cNvSpPr/>
          <p:nvPr/>
        </p:nvSpPr>
        <p:spPr>
          <a:xfrm>
            <a:off x="5772150" y="2526031"/>
            <a:ext cx="342900" cy="17651"/>
          </a:xfrm>
          <a:custGeom>
            <a:avLst/>
            <a:gdLst>
              <a:gd name="connsiteX0" fmla="*/ 0 w 457200"/>
              <a:gd name="connsiteY0" fmla="*/ 15240 h 23535"/>
              <a:gd name="connsiteX1" fmla="*/ 281940 w 457200"/>
              <a:gd name="connsiteY1" fmla="*/ 22860 h 23535"/>
              <a:gd name="connsiteX2" fmla="*/ 457200 w 457200"/>
              <a:gd name="connsiteY2" fmla="*/ 0 h 23535"/>
            </a:gdLst>
            <a:ahLst/>
            <a:cxnLst>
              <a:cxn ang="0">
                <a:pos x="connsiteX0" y="connsiteY0"/>
              </a:cxn>
              <a:cxn ang="0">
                <a:pos x="connsiteX1" y="connsiteY1"/>
              </a:cxn>
              <a:cxn ang="0">
                <a:pos x="connsiteX2" y="connsiteY2"/>
              </a:cxn>
            </a:cxnLst>
            <a:rect l="l" t="t" r="r" b="b"/>
            <a:pathLst>
              <a:path w="457200" h="23535">
                <a:moveTo>
                  <a:pt x="0" y="15240"/>
                </a:moveTo>
                <a:cubicBezTo>
                  <a:pt x="102870" y="20320"/>
                  <a:pt x="205740" y="25400"/>
                  <a:pt x="281940" y="22860"/>
                </a:cubicBezTo>
                <a:cubicBezTo>
                  <a:pt x="358140" y="20320"/>
                  <a:pt x="407670" y="10160"/>
                  <a:pt x="45720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646897E9-89F9-2C49-89A3-3FDB94493FC4}"/>
              </a:ext>
            </a:extLst>
          </p:cNvPr>
          <p:cNvSpPr/>
          <p:nvPr/>
        </p:nvSpPr>
        <p:spPr>
          <a:xfrm>
            <a:off x="3520440" y="2022343"/>
            <a:ext cx="2154555" cy="520832"/>
          </a:xfrm>
          <a:custGeom>
            <a:avLst/>
            <a:gdLst>
              <a:gd name="connsiteX0" fmla="*/ 2872740 w 2872740"/>
              <a:gd name="connsiteY0" fmla="*/ 694442 h 694442"/>
              <a:gd name="connsiteX1" fmla="*/ 2331720 w 2872740"/>
              <a:gd name="connsiteY1" fmla="*/ 511562 h 694442"/>
              <a:gd name="connsiteX2" fmla="*/ 1272540 w 2872740"/>
              <a:gd name="connsiteY2" fmla="*/ 161042 h 694442"/>
              <a:gd name="connsiteX3" fmla="*/ 190500 w 2872740"/>
              <a:gd name="connsiteY3" fmla="*/ 1022 h 694442"/>
              <a:gd name="connsiteX4" fmla="*/ 99060 w 2872740"/>
              <a:gd name="connsiteY4" fmla="*/ 229622 h 694442"/>
              <a:gd name="connsiteX5" fmla="*/ 175260 w 2872740"/>
              <a:gd name="connsiteY5" fmla="*/ 138182 h 694442"/>
              <a:gd name="connsiteX6" fmla="*/ 121920 w 2872740"/>
              <a:gd name="connsiteY6" fmla="*/ 252482 h 694442"/>
              <a:gd name="connsiteX7" fmla="*/ 0 w 2872740"/>
              <a:gd name="connsiteY7" fmla="*/ 183902 h 69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2740" h="694442">
                <a:moveTo>
                  <a:pt x="2872740" y="694442"/>
                </a:moveTo>
                <a:lnTo>
                  <a:pt x="2331720" y="511562"/>
                </a:lnTo>
                <a:cubicBezTo>
                  <a:pt x="2065020" y="422662"/>
                  <a:pt x="1629410" y="246132"/>
                  <a:pt x="1272540" y="161042"/>
                </a:cubicBezTo>
                <a:cubicBezTo>
                  <a:pt x="915670" y="75952"/>
                  <a:pt x="386080" y="-10408"/>
                  <a:pt x="190500" y="1022"/>
                </a:cubicBezTo>
                <a:cubicBezTo>
                  <a:pt x="-5080" y="12452"/>
                  <a:pt x="101600" y="206762"/>
                  <a:pt x="99060" y="229622"/>
                </a:cubicBezTo>
                <a:cubicBezTo>
                  <a:pt x="96520" y="252482"/>
                  <a:pt x="171450" y="134372"/>
                  <a:pt x="175260" y="138182"/>
                </a:cubicBezTo>
                <a:cubicBezTo>
                  <a:pt x="179070" y="141992"/>
                  <a:pt x="151130" y="244862"/>
                  <a:pt x="121920" y="252482"/>
                </a:cubicBezTo>
                <a:cubicBezTo>
                  <a:pt x="92710" y="260102"/>
                  <a:pt x="46355" y="222002"/>
                  <a:pt x="0" y="18390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5060441E-82B3-4443-B453-F3D5B8E69389}"/>
              </a:ext>
            </a:extLst>
          </p:cNvPr>
          <p:cNvSpPr/>
          <p:nvPr/>
        </p:nvSpPr>
        <p:spPr>
          <a:xfrm>
            <a:off x="3238743" y="2811780"/>
            <a:ext cx="2521088" cy="1132440"/>
          </a:xfrm>
          <a:custGeom>
            <a:avLst/>
            <a:gdLst>
              <a:gd name="connsiteX0" fmla="*/ 3179756 w 3361450"/>
              <a:gd name="connsiteY0" fmla="*/ 0 h 1509920"/>
              <a:gd name="connsiteX1" fmla="*/ 3088316 w 3361450"/>
              <a:gd name="connsiteY1" fmla="*/ 685800 h 1509920"/>
              <a:gd name="connsiteX2" fmla="*/ 581336 w 3361450"/>
              <a:gd name="connsiteY2" fmla="*/ 1508760 h 1509920"/>
              <a:gd name="connsiteX3" fmla="*/ 93656 w 3361450"/>
              <a:gd name="connsiteY3" fmla="*/ 868680 h 1509920"/>
              <a:gd name="connsiteX4" fmla="*/ 17456 w 3361450"/>
              <a:gd name="connsiteY4" fmla="*/ 960120 h 1509920"/>
              <a:gd name="connsiteX5" fmla="*/ 32696 w 3361450"/>
              <a:gd name="connsiteY5" fmla="*/ 800100 h 1509920"/>
              <a:gd name="connsiteX6" fmla="*/ 352736 w 3361450"/>
              <a:gd name="connsiteY6" fmla="*/ 853440 h 15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1450" h="1509920">
                <a:moveTo>
                  <a:pt x="3179756" y="0"/>
                </a:moveTo>
                <a:cubicBezTo>
                  <a:pt x="3350571" y="217170"/>
                  <a:pt x="3521386" y="434340"/>
                  <a:pt x="3088316" y="685800"/>
                </a:cubicBezTo>
                <a:cubicBezTo>
                  <a:pt x="2655246" y="937260"/>
                  <a:pt x="1080446" y="1478280"/>
                  <a:pt x="581336" y="1508760"/>
                </a:cubicBezTo>
                <a:cubicBezTo>
                  <a:pt x="82226" y="1539240"/>
                  <a:pt x="187636" y="960120"/>
                  <a:pt x="93656" y="868680"/>
                </a:cubicBezTo>
                <a:cubicBezTo>
                  <a:pt x="-324" y="777240"/>
                  <a:pt x="27616" y="971550"/>
                  <a:pt x="17456" y="960120"/>
                </a:cubicBezTo>
                <a:cubicBezTo>
                  <a:pt x="7296" y="948690"/>
                  <a:pt x="-23184" y="817880"/>
                  <a:pt x="32696" y="800100"/>
                </a:cubicBezTo>
                <a:cubicBezTo>
                  <a:pt x="88576" y="782320"/>
                  <a:pt x="220656" y="817880"/>
                  <a:pt x="352736" y="85344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20" name="Freeform 19">
            <a:extLst>
              <a:ext uri="{FF2B5EF4-FFF2-40B4-BE49-F238E27FC236}">
                <a16:creationId xmlns:a16="http://schemas.microsoft.com/office/drawing/2014/main" id="{F036A83B-5028-E044-95EB-A469B2DDBDD0}"/>
              </a:ext>
            </a:extLst>
          </p:cNvPr>
          <p:cNvSpPr/>
          <p:nvPr/>
        </p:nvSpPr>
        <p:spPr>
          <a:xfrm>
            <a:off x="1937377" y="2663737"/>
            <a:ext cx="1194443" cy="803891"/>
          </a:xfrm>
          <a:custGeom>
            <a:avLst/>
            <a:gdLst>
              <a:gd name="connsiteX0" fmla="*/ 1592590 w 1592590"/>
              <a:gd name="connsiteY0" fmla="*/ 235490 h 1071854"/>
              <a:gd name="connsiteX1" fmla="*/ 1272550 w 1592590"/>
              <a:gd name="connsiteY1" fmla="*/ 52610 h 1071854"/>
              <a:gd name="connsiteX2" fmla="*/ 327670 w 1592590"/>
              <a:gd name="connsiteY2" fmla="*/ 1066070 h 1071854"/>
              <a:gd name="connsiteX3" fmla="*/ 167650 w 1592590"/>
              <a:gd name="connsiteY3" fmla="*/ 471710 h 1071854"/>
              <a:gd name="connsiteX4" fmla="*/ 10 w 1592590"/>
              <a:gd name="connsiteY4" fmla="*/ 586010 h 1071854"/>
              <a:gd name="connsiteX5" fmla="*/ 175270 w 1592590"/>
              <a:gd name="connsiteY5" fmla="*/ 441230 h 1071854"/>
              <a:gd name="connsiteX6" fmla="*/ 350530 w 1592590"/>
              <a:gd name="connsiteY6" fmla="*/ 525050 h 10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590" h="1071854">
                <a:moveTo>
                  <a:pt x="1592590" y="235490"/>
                </a:moveTo>
                <a:cubicBezTo>
                  <a:pt x="1537980" y="74835"/>
                  <a:pt x="1483370" y="-85820"/>
                  <a:pt x="1272550" y="52610"/>
                </a:cubicBezTo>
                <a:cubicBezTo>
                  <a:pt x="1061730" y="191040"/>
                  <a:pt x="511820" y="996220"/>
                  <a:pt x="327670" y="1066070"/>
                </a:cubicBezTo>
                <a:cubicBezTo>
                  <a:pt x="143520" y="1135920"/>
                  <a:pt x="222260" y="551720"/>
                  <a:pt x="167650" y="471710"/>
                </a:cubicBezTo>
                <a:cubicBezTo>
                  <a:pt x="113040" y="391700"/>
                  <a:pt x="-1260" y="591090"/>
                  <a:pt x="10" y="586010"/>
                </a:cubicBezTo>
                <a:cubicBezTo>
                  <a:pt x="1280" y="580930"/>
                  <a:pt x="116850" y="451390"/>
                  <a:pt x="175270" y="441230"/>
                </a:cubicBezTo>
                <a:cubicBezTo>
                  <a:pt x="233690" y="431070"/>
                  <a:pt x="292110" y="478060"/>
                  <a:pt x="350530" y="52505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21" name="Freeform 20">
            <a:extLst>
              <a:ext uri="{FF2B5EF4-FFF2-40B4-BE49-F238E27FC236}">
                <a16:creationId xmlns:a16="http://schemas.microsoft.com/office/drawing/2014/main" id="{A4472CCD-5974-7C47-ABB3-86101CDD22F2}"/>
              </a:ext>
            </a:extLst>
          </p:cNvPr>
          <p:cNvSpPr/>
          <p:nvPr/>
        </p:nvSpPr>
        <p:spPr>
          <a:xfrm>
            <a:off x="1747959" y="1996441"/>
            <a:ext cx="355170" cy="507509"/>
          </a:xfrm>
          <a:custGeom>
            <a:avLst/>
            <a:gdLst>
              <a:gd name="connsiteX0" fmla="*/ 1108 w 473560"/>
              <a:gd name="connsiteY0" fmla="*/ 5080 h 676679"/>
              <a:gd name="connsiteX1" fmla="*/ 46828 w 473560"/>
              <a:gd name="connsiteY1" fmla="*/ 50800 h 676679"/>
              <a:gd name="connsiteX2" fmla="*/ 305908 w 473560"/>
              <a:gd name="connsiteY2" fmla="*/ 370840 h 676679"/>
              <a:gd name="connsiteX3" fmla="*/ 351628 w 473560"/>
              <a:gd name="connsiteY3" fmla="*/ 660400 h 676679"/>
              <a:gd name="connsiteX4" fmla="*/ 473548 w 473560"/>
              <a:gd name="connsiteY4" fmla="*/ 492760 h 676679"/>
              <a:gd name="connsiteX5" fmla="*/ 344008 w 473560"/>
              <a:gd name="connsiteY5" fmla="*/ 675640 h 676679"/>
              <a:gd name="connsiteX6" fmla="*/ 176368 w 473560"/>
              <a:gd name="connsiteY6" fmla="*/ 553720 h 67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0" h="676679">
                <a:moveTo>
                  <a:pt x="1108" y="5080"/>
                </a:moveTo>
                <a:cubicBezTo>
                  <a:pt x="-1432" y="-2540"/>
                  <a:pt x="-3972" y="-10160"/>
                  <a:pt x="46828" y="50800"/>
                </a:cubicBezTo>
                <a:cubicBezTo>
                  <a:pt x="97628" y="111760"/>
                  <a:pt x="255108" y="269240"/>
                  <a:pt x="305908" y="370840"/>
                </a:cubicBezTo>
                <a:cubicBezTo>
                  <a:pt x="356708" y="472440"/>
                  <a:pt x="323688" y="640080"/>
                  <a:pt x="351628" y="660400"/>
                </a:cubicBezTo>
                <a:cubicBezTo>
                  <a:pt x="379568" y="680720"/>
                  <a:pt x="474818" y="490220"/>
                  <a:pt x="473548" y="492760"/>
                </a:cubicBezTo>
                <a:cubicBezTo>
                  <a:pt x="472278" y="495300"/>
                  <a:pt x="393538" y="665480"/>
                  <a:pt x="344008" y="675640"/>
                </a:cubicBezTo>
                <a:cubicBezTo>
                  <a:pt x="294478" y="685800"/>
                  <a:pt x="235423" y="619760"/>
                  <a:pt x="176368" y="55372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23" name="Freeform 22">
            <a:extLst>
              <a:ext uri="{FF2B5EF4-FFF2-40B4-BE49-F238E27FC236}">
                <a16:creationId xmlns:a16="http://schemas.microsoft.com/office/drawing/2014/main" id="{33645092-8E2F-024E-88DA-0ADC60B513C1}"/>
              </a:ext>
            </a:extLst>
          </p:cNvPr>
          <p:cNvSpPr/>
          <p:nvPr/>
        </p:nvSpPr>
        <p:spPr>
          <a:xfrm>
            <a:off x="2417445" y="1954689"/>
            <a:ext cx="892184" cy="531337"/>
          </a:xfrm>
          <a:custGeom>
            <a:avLst/>
            <a:gdLst>
              <a:gd name="connsiteX0" fmla="*/ 0 w 1189578"/>
              <a:gd name="connsiteY0" fmla="*/ 708449 h 708449"/>
              <a:gd name="connsiteX1" fmla="*/ 198120 w 1189578"/>
              <a:gd name="connsiteY1" fmla="*/ 540809 h 708449"/>
              <a:gd name="connsiteX2" fmla="*/ 731520 w 1189578"/>
              <a:gd name="connsiteY2" fmla="*/ 15029 h 708449"/>
              <a:gd name="connsiteX3" fmla="*/ 1097280 w 1189578"/>
              <a:gd name="connsiteY3" fmla="*/ 159809 h 708449"/>
              <a:gd name="connsiteX4" fmla="*/ 1173480 w 1189578"/>
              <a:gd name="connsiteY4" fmla="*/ 335069 h 708449"/>
              <a:gd name="connsiteX5" fmla="*/ 1188720 w 1189578"/>
              <a:gd name="connsiteY5" fmla="*/ 228389 h 708449"/>
              <a:gd name="connsiteX6" fmla="*/ 1158240 w 1189578"/>
              <a:gd name="connsiteY6" fmla="*/ 327449 h 708449"/>
              <a:gd name="connsiteX7" fmla="*/ 1005840 w 1189578"/>
              <a:gd name="connsiteY7" fmla="*/ 281729 h 70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578" h="708449">
                <a:moveTo>
                  <a:pt x="0" y="708449"/>
                </a:moveTo>
                <a:cubicBezTo>
                  <a:pt x="38100" y="682414"/>
                  <a:pt x="76200" y="656379"/>
                  <a:pt x="198120" y="540809"/>
                </a:cubicBezTo>
                <a:cubicBezTo>
                  <a:pt x="320040" y="425239"/>
                  <a:pt x="581660" y="78529"/>
                  <a:pt x="731520" y="15029"/>
                </a:cubicBezTo>
                <a:cubicBezTo>
                  <a:pt x="881380" y="-48471"/>
                  <a:pt x="1023620" y="106469"/>
                  <a:pt x="1097280" y="159809"/>
                </a:cubicBezTo>
                <a:cubicBezTo>
                  <a:pt x="1170940" y="213149"/>
                  <a:pt x="1158240" y="323639"/>
                  <a:pt x="1173480" y="335069"/>
                </a:cubicBezTo>
                <a:cubicBezTo>
                  <a:pt x="1188720" y="346499"/>
                  <a:pt x="1191260" y="229659"/>
                  <a:pt x="1188720" y="228389"/>
                </a:cubicBezTo>
                <a:cubicBezTo>
                  <a:pt x="1186180" y="227119"/>
                  <a:pt x="1188720" y="318559"/>
                  <a:pt x="1158240" y="327449"/>
                </a:cubicBezTo>
                <a:cubicBezTo>
                  <a:pt x="1127760" y="336339"/>
                  <a:pt x="1066800" y="309034"/>
                  <a:pt x="1005840" y="28172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763499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33D7-FF23-F145-B7E3-1866E7006261}"/>
              </a:ext>
            </a:extLst>
          </p:cNvPr>
          <p:cNvSpPr>
            <a:spLocks noGrp="1"/>
          </p:cNvSpPr>
          <p:nvPr>
            <p:ph type="title"/>
          </p:nvPr>
        </p:nvSpPr>
        <p:spPr/>
        <p:txBody>
          <a:bodyPr/>
          <a:lstStyle/>
          <a:p>
            <a:r>
              <a:rPr lang="en-AU" dirty="0">
                <a:latin typeface="Powderfinger Type" panose="02020709070000000403" pitchFamily="49" charset="77"/>
              </a:rPr>
              <a:t>What now?</a:t>
            </a:r>
          </a:p>
        </p:txBody>
      </p:sp>
      <p:sp>
        <p:nvSpPr>
          <p:cNvPr id="3" name="Content Placeholder 2">
            <a:extLst>
              <a:ext uri="{FF2B5EF4-FFF2-40B4-BE49-F238E27FC236}">
                <a16:creationId xmlns:a16="http://schemas.microsoft.com/office/drawing/2014/main" id="{6DB8129C-1069-8A40-8B0F-29FD4DDF8AAC}"/>
              </a:ext>
            </a:extLst>
          </p:cNvPr>
          <p:cNvSpPr>
            <a:spLocks noGrp="1"/>
          </p:cNvSpPr>
          <p:nvPr>
            <p:ph idx="1"/>
          </p:nvPr>
        </p:nvSpPr>
        <p:spPr/>
        <p:txBody>
          <a:bodyPr>
            <a:normAutofit/>
          </a:bodyPr>
          <a:lstStyle/>
          <a:p>
            <a:pPr marL="0" indent="0">
              <a:buNone/>
            </a:pPr>
            <a:r>
              <a:rPr lang="en-AU" sz="1800" dirty="0"/>
              <a:t>It appears that we still need </a:t>
            </a:r>
            <a:r>
              <a:rPr lang="en-AU" sz="1800" dirty="0" err="1"/>
              <a:t>WebPKI</a:t>
            </a:r>
            <a:r>
              <a:rPr lang="en-AU" sz="1800" dirty="0"/>
              <a:t> certs for the moment, but we need to make them more robust in the face of continued attack</a:t>
            </a:r>
          </a:p>
          <a:p>
            <a:endParaRPr lang="en-AU" sz="1800" dirty="0"/>
          </a:p>
          <a:p>
            <a:r>
              <a:rPr lang="en-AU" sz="1800" dirty="0"/>
              <a:t>DANE+DNSSEC could useful in adding assurance to the </a:t>
            </a:r>
            <a:r>
              <a:rPr lang="en-AU" sz="1800" dirty="0" err="1"/>
              <a:t>WebPKI</a:t>
            </a:r>
            <a:r>
              <a:rPr lang="en-AU" sz="1800" dirty="0"/>
              <a:t> in a role of </a:t>
            </a:r>
            <a:r>
              <a:rPr lang="en-AU" sz="1800" dirty="0" err="1"/>
              <a:t>WebPKI</a:t>
            </a:r>
            <a:r>
              <a:rPr lang="en-AU" sz="1800" dirty="0"/>
              <a:t> CA pinning</a:t>
            </a:r>
          </a:p>
          <a:p>
            <a:r>
              <a:rPr lang="en-AU" sz="1800" dirty="0"/>
              <a:t>So far we have not figured out how to reliably catch instances of withholding a DNS TLS extension without paying a DNS query time delay penalty</a:t>
            </a:r>
          </a:p>
          <a:p>
            <a:pPr lvl="1"/>
            <a:r>
              <a:rPr lang="en-AU" sz="1500" dirty="0"/>
              <a:t>Which implies that DANE TLS extension probably represents one more thing to go wrong  without a compelling case that can be made about what it actually manages to do to protect the user</a:t>
            </a:r>
          </a:p>
          <a:p>
            <a:pPr lvl="1"/>
            <a:r>
              <a:rPr lang="en-AU" sz="1500" dirty="0"/>
              <a:t>Or we can work out a way to catch withholding efficiently</a:t>
            </a:r>
          </a:p>
          <a:p>
            <a:endParaRPr lang="en-AU" sz="1800" dirty="0"/>
          </a:p>
        </p:txBody>
      </p:sp>
    </p:spTree>
    <p:extLst>
      <p:ext uri="{BB962C8B-B14F-4D97-AF65-F5344CB8AC3E}">
        <p14:creationId xmlns:p14="http://schemas.microsoft.com/office/powerpoint/2010/main" val="925651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A749-C328-AE4E-BE5C-AE0ECA536EAF}"/>
              </a:ext>
            </a:extLst>
          </p:cNvPr>
          <p:cNvSpPr>
            <a:spLocks noGrp="1"/>
          </p:cNvSpPr>
          <p:nvPr>
            <p:ph type="title"/>
          </p:nvPr>
        </p:nvSpPr>
        <p:spPr/>
        <p:txBody>
          <a:bodyPr/>
          <a:lstStyle/>
          <a:p>
            <a:r>
              <a:rPr lang="en-AU" dirty="0">
                <a:latin typeface="Powderfinger Type" panose="02020709070000000403" pitchFamily="49" charset="77"/>
              </a:rPr>
              <a:t>Conclusions</a:t>
            </a:r>
          </a:p>
        </p:txBody>
      </p:sp>
      <p:sp>
        <p:nvSpPr>
          <p:cNvPr id="3" name="Content Placeholder 2">
            <a:extLst>
              <a:ext uri="{FF2B5EF4-FFF2-40B4-BE49-F238E27FC236}">
                <a16:creationId xmlns:a16="http://schemas.microsoft.com/office/drawing/2014/main" id="{BCFD933E-9979-204E-BECB-4B6129872232}"/>
              </a:ext>
            </a:extLst>
          </p:cNvPr>
          <p:cNvSpPr>
            <a:spLocks noGrp="1"/>
          </p:cNvSpPr>
          <p:nvPr>
            <p:ph idx="1"/>
          </p:nvPr>
        </p:nvSpPr>
        <p:spPr/>
        <p:txBody>
          <a:bodyPr>
            <a:normAutofit fontScale="70000" lnSpcReduction="20000"/>
          </a:bodyPr>
          <a:lstStyle/>
          <a:p>
            <a:pPr marL="0" indent="0">
              <a:buNone/>
            </a:pPr>
            <a:r>
              <a:rPr lang="en-AU" dirty="0"/>
              <a:t>Corrupting a trusted CA is a nightmare scenario for the </a:t>
            </a:r>
            <a:r>
              <a:rPr lang="en-AU" dirty="0" err="1"/>
              <a:t>WebPKI</a:t>
            </a:r>
            <a:endParaRPr lang="en-AU" dirty="0"/>
          </a:p>
          <a:p>
            <a:pPr marL="0" indent="0">
              <a:buNone/>
            </a:pPr>
            <a:endParaRPr lang="en-AU" dirty="0"/>
          </a:p>
          <a:p>
            <a:r>
              <a:rPr lang="en-AU" dirty="0"/>
              <a:t>DANE appears to offer a natural and compelling alternative to the </a:t>
            </a:r>
            <a:r>
              <a:rPr lang="en-AU" dirty="0" err="1"/>
              <a:t>WebPKI</a:t>
            </a:r>
            <a:r>
              <a:rPr lang="en-AU" dirty="0"/>
              <a:t> by offering a dynamic system that provides authenticated data to the user that does not rely on expansive trust</a:t>
            </a:r>
          </a:p>
          <a:p>
            <a:endParaRPr lang="en-AU" dirty="0"/>
          </a:p>
          <a:p>
            <a:r>
              <a:rPr lang="en-AU" dirty="0"/>
              <a:t>But there are some issues that exist in the DNS, DNSSEC and DANE</a:t>
            </a:r>
          </a:p>
          <a:p>
            <a:pPr lvl="1"/>
            <a:r>
              <a:rPr lang="en-AU" dirty="0"/>
              <a:t>Registry practices to ensure that there are very robust defences against domain name hijacking are lacking today and will be lacking tomorrow</a:t>
            </a:r>
          </a:p>
          <a:p>
            <a:pPr lvl="1"/>
            <a:r>
              <a:rPr lang="en-AU" dirty="0"/>
              <a:t>Centralising trust in a single model creates a single point of vulnerability for the entire system</a:t>
            </a:r>
          </a:p>
          <a:p>
            <a:pPr lvl="1"/>
            <a:r>
              <a:rPr lang="en-AU" dirty="0"/>
              <a:t>The KSK model is fragile</a:t>
            </a:r>
          </a:p>
          <a:p>
            <a:pPr lvl="1"/>
            <a:r>
              <a:rPr lang="en-AU" dirty="0"/>
              <a:t>Overloading the DNS with large payloads stresses the UDP-based system beyond their viability, but the case to justify shift to DNS over &lt;X&gt; architectures has a limited value proposition outside of DNSSEC/DANE-based use cases</a:t>
            </a:r>
          </a:p>
          <a:p>
            <a:pPr lvl="1"/>
            <a:endParaRPr lang="en-AU" dirty="0"/>
          </a:p>
          <a:p>
            <a:pPr lvl="1"/>
            <a:endParaRPr lang="en-AU" dirty="0"/>
          </a:p>
        </p:txBody>
      </p:sp>
    </p:spTree>
    <p:extLst>
      <p:ext uri="{BB962C8B-B14F-4D97-AF65-F5344CB8AC3E}">
        <p14:creationId xmlns:p14="http://schemas.microsoft.com/office/powerpoint/2010/main" val="3062779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7BE18A-9CD4-224C-B6DD-891B12F60364}"/>
              </a:ext>
            </a:extLst>
          </p:cNvPr>
          <p:cNvSpPr txBox="1"/>
          <p:nvPr/>
        </p:nvSpPr>
        <p:spPr>
          <a:xfrm>
            <a:off x="3102015" y="2002420"/>
            <a:ext cx="1053494" cy="369332"/>
          </a:xfrm>
          <a:prstGeom prst="rect">
            <a:avLst/>
          </a:prstGeom>
          <a:noFill/>
        </p:spPr>
        <p:txBody>
          <a:bodyPr wrap="none" rtlCol="0">
            <a:spAutoFit/>
          </a:bodyPr>
          <a:lstStyle/>
          <a:p>
            <a:r>
              <a:rPr lang="en-US" dirty="0">
                <a:latin typeface="AhnbergHand" pitchFamily="2" charset="0"/>
              </a:rPr>
              <a:t>Thanks</a:t>
            </a:r>
          </a:p>
        </p:txBody>
      </p:sp>
    </p:spTree>
    <p:extLst>
      <p:ext uri="{BB962C8B-B14F-4D97-AF65-F5344CB8AC3E}">
        <p14:creationId xmlns:p14="http://schemas.microsoft.com/office/powerpoint/2010/main" val="21873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04A0FC-9051-0F4F-A8D4-4BC2FE7014ED}"/>
              </a:ext>
            </a:extLst>
          </p:cNvPr>
          <p:cNvPicPr>
            <a:picLocks noChangeAspect="1"/>
          </p:cNvPicPr>
          <p:nvPr/>
        </p:nvPicPr>
        <p:blipFill>
          <a:blip r:embed="rId2"/>
          <a:stretch>
            <a:fillRect/>
          </a:stretch>
        </p:blipFill>
        <p:spPr>
          <a:xfrm>
            <a:off x="2821559" y="1347196"/>
            <a:ext cx="3500882" cy="2789472"/>
          </a:xfrm>
          <a:prstGeom prst="rect">
            <a:avLst/>
          </a:prstGeom>
        </p:spPr>
      </p:pic>
      <p:sp>
        <p:nvSpPr>
          <p:cNvPr id="2" name="Title 1"/>
          <p:cNvSpPr>
            <a:spLocks noGrp="1"/>
          </p:cNvSpPr>
          <p:nvPr>
            <p:ph type="title"/>
          </p:nvPr>
        </p:nvSpPr>
        <p:spPr/>
        <p:txBody>
          <a:bodyPr/>
          <a:lstStyle/>
          <a:p>
            <a:r>
              <a:rPr lang="en-US" dirty="0">
                <a:latin typeface="Powderfinger Type" panose="02020709070000000403" pitchFamily="49" charset="77"/>
              </a:rPr>
              <a:t>A Clue!</a:t>
            </a:r>
          </a:p>
        </p:txBody>
      </p:sp>
      <p:pic>
        <p:nvPicPr>
          <p:cNvPr id="11" name="Picture 10">
            <a:extLst>
              <a:ext uri="{FF2B5EF4-FFF2-40B4-BE49-F238E27FC236}">
                <a16:creationId xmlns:a16="http://schemas.microsoft.com/office/drawing/2014/main" id="{37AD06CA-1244-154B-91BF-254112AAEF7A}"/>
              </a:ext>
            </a:extLst>
          </p:cNvPr>
          <p:cNvPicPr>
            <a:picLocks noChangeAspect="1"/>
          </p:cNvPicPr>
          <p:nvPr/>
        </p:nvPicPr>
        <p:blipFill>
          <a:blip r:embed="rId3"/>
          <a:stretch>
            <a:fillRect/>
          </a:stretch>
        </p:blipFill>
        <p:spPr>
          <a:xfrm>
            <a:off x="1149410" y="2182613"/>
            <a:ext cx="6858000" cy="846117"/>
          </a:xfrm>
          <a:prstGeom prst="rect">
            <a:avLst/>
          </a:prstGeom>
        </p:spPr>
      </p:pic>
      <p:sp>
        <p:nvSpPr>
          <p:cNvPr id="7" name="Freeform 6"/>
          <p:cNvSpPr/>
          <p:nvPr/>
        </p:nvSpPr>
        <p:spPr>
          <a:xfrm>
            <a:off x="2370590" y="1986051"/>
            <a:ext cx="2288632" cy="517835"/>
          </a:xfrm>
          <a:custGeom>
            <a:avLst/>
            <a:gdLst>
              <a:gd name="connsiteX0" fmla="*/ 1602070 w 3051509"/>
              <a:gd name="connsiteY0" fmla="*/ 88724 h 690447"/>
              <a:gd name="connsiteX1" fmla="*/ 388567 w 3051509"/>
              <a:gd name="connsiteY1" fmla="*/ 45995 h 690447"/>
              <a:gd name="connsiteX2" fmla="*/ 72373 w 3051509"/>
              <a:gd name="connsiteY2" fmla="*/ 652746 h 690447"/>
              <a:gd name="connsiteX3" fmla="*/ 1610616 w 3051509"/>
              <a:gd name="connsiteY3" fmla="*/ 618563 h 690447"/>
              <a:gd name="connsiteX4" fmla="*/ 2832664 w 3051509"/>
              <a:gd name="connsiteY4" fmla="*/ 558742 h 690447"/>
              <a:gd name="connsiteX5" fmla="*/ 2926668 w 3051509"/>
              <a:gd name="connsiteY5" fmla="*/ 225456 h 690447"/>
              <a:gd name="connsiteX6" fmla="*/ 1516612 w 3051509"/>
              <a:gd name="connsiteY6" fmla="*/ 199819 h 690447"/>
              <a:gd name="connsiteX7" fmla="*/ 1038048 w 3051509"/>
              <a:gd name="connsiteY7" fmla="*/ 131453 h 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509" h="690447">
                <a:moveTo>
                  <a:pt x="1602070" y="88724"/>
                </a:moveTo>
                <a:cubicBezTo>
                  <a:pt x="1122793" y="20357"/>
                  <a:pt x="643516" y="-48009"/>
                  <a:pt x="388567" y="45995"/>
                </a:cubicBezTo>
                <a:cubicBezTo>
                  <a:pt x="133618" y="139999"/>
                  <a:pt x="-131302" y="557318"/>
                  <a:pt x="72373" y="652746"/>
                </a:cubicBezTo>
                <a:cubicBezTo>
                  <a:pt x="276048" y="748174"/>
                  <a:pt x="1150567" y="634230"/>
                  <a:pt x="1610616" y="618563"/>
                </a:cubicBezTo>
                <a:cubicBezTo>
                  <a:pt x="2070665" y="602896"/>
                  <a:pt x="2613322" y="624260"/>
                  <a:pt x="2832664" y="558742"/>
                </a:cubicBezTo>
                <a:cubicBezTo>
                  <a:pt x="3052006" y="493224"/>
                  <a:pt x="3146010" y="285276"/>
                  <a:pt x="2926668" y="225456"/>
                </a:cubicBezTo>
                <a:cubicBezTo>
                  <a:pt x="2707326" y="165636"/>
                  <a:pt x="1831382" y="215486"/>
                  <a:pt x="1516612" y="199819"/>
                </a:cubicBezTo>
                <a:cubicBezTo>
                  <a:pt x="1201842" y="184152"/>
                  <a:pt x="1038048" y="131453"/>
                  <a:pt x="1038048" y="131453"/>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E28F68E4-7103-E04B-88C1-5A38EE9D8A1F}"/>
              </a:ext>
            </a:extLst>
          </p:cNvPr>
          <p:cNvSpPr txBox="1"/>
          <p:nvPr/>
        </p:nvSpPr>
        <p:spPr>
          <a:xfrm rot="21253763">
            <a:off x="2421086" y="2529584"/>
            <a:ext cx="4301826" cy="1384995"/>
          </a:xfrm>
          <a:prstGeom prst="rect">
            <a:avLst/>
          </a:prstGeom>
          <a:solidFill>
            <a:schemeClr val="bg1"/>
          </a:solidFill>
        </p:spPr>
        <p:txBody>
          <a:bodyPr wrap="square" rtlCol="0">
            <a:spAutoFit/>
          </a:bodyPr>
          <a:lstStyle/>
          <a:p>
            <a:pPr algn="ctr"/>
            <a:r>
              <a:rPr lang="en-AU" sz="2100" b="1" dirty="0">
                <a:solidFill>
                  <a:srgbClr val="92D050"/>
                </a:solidFill>
                <a:latin typeface="AhnbergHand" pitchFamily="2" charset="0"/>
              </a:rPr>
              <a:t>If “green” is all users can rely on, then it’s a pretty unsatisfactory security model!</a:t>
            </a:r>
          </a:p>
        </p:txBody>
      </p:sp>
      <p:sp>
        <p:nvSpPr>
          <p:cNvPr id="10" name="Freeform 9">
            <a:extLst>
              <a:ext uri="{FF2B5EF4-FFF2-40B4-BE49-F238E27FC236}">
                <a16:creationId xmlns:a16="http://schemas.microsoft.com/office/drawing/2014/main" id="{0DECF678-91E8-C840-BFC8-18049D9387C1}"/>
              </a:ext>
            </a:extLst>
          </p:cNvPr>
          <p:cNvSpPr/>
          <p:nvPr/>
        </p:nvSpPr>
        <p:spPr>
          <a:xfrm>
            <a:off x="3606165" y="1461205"/>
            <a:ext cx="662940" cy="659060"/>
          </a:xfrm>
          <a:custGeom>
            <a:avLst/>
            <a:gdLst>
              <a:gd name="connsiteX0" fmla="*/ 1243112 w 1243112"/>
              <a:gd name="connsiteY0" fmla="*/ 0 h 677634"/>
              <a:gd name="connsiteX1" fmla="*/ 422716 w 1243112"/>
              <a:gd name="connsiteY1" fmla="*/ 444382 h 677634"/>
              <a:gd name="connsiteX2" fmla="*/ 21063 w 1243112"/>
              <a:gd name="connsiteY2" fmla="*/ 606752 h 677634"/>
              <a:gd name="connsiteX3" fmla="*/ 63792 w 1243112"/>
              <a:gd name="connsiteY3" fmla="*/ 444382 h 677634"/>
              <a:gd name="connsiteX4" fmla="*/ 21063 w 1243112"/>
              <a:gd name="connsiteY4" fmla="*/ 666572 h 677634"/>
              <a:gd name="connsiteX5" fmla="*/ 456899 w 1243112"/>
              <a:gd name="connsiteY5" fmla="*/ 623843 h 67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112" h="677634">
                <a:moveTo>
                  <a:pt x="1243112" y="0"/>
                </a:moveTo>
                <a:cubicBezTo>
                  <a:pt x="934751" y="171628"/>
                  <a:pt x="626391" y="343257"/>
                  <a:pt x="422716" y="444382"/>
                </a:cubicBezTo>
                <a:cubicBezTo>
                  <a:pt x="219041" y="545507"/>
                  <a:pt x="80884" y="606752"/>
                  <a:pt x="21063" y="606752"/>
                </a:cubicBezTo>
                <a:cubicBezTo>
                  <a:pt x="-38758" y="606752"/>
                  <a:pt x="63792" y="434412"/>
                  <a:pt x="63792" y="444382"/>
                </a:cubicBezTo>
                <a:cubicBezTo>
                  <a:pt x="63792" y="454352"/>
                  <a:pt x="-44455" y="636662"/>
                  <a:pt x="21063" y="666572"/>
                </a:cubicBezTo>
                <a:cubicBezTo>
                  <a:pt x="86581" y="696482"/>
                  <a:pt x="271740" y="660162"/>
                  <a:pt x="456899" y="62384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2963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Leakage</a:t>
            </a:r>
          </a:p>
        </p:txBody>
      </p:sp>
      <p:sp>
        <p:nvSpPr>
          <p:cNvPr id="3" name="Content Placeholder 2"/>
          <p:cNvSpPr>
            <a:spLocks noGrp="1"/>
          </p:cNvSpPr>
          <p:nvPr>
            <p:ph idx="1"/>
          </p:nvPr>
        </p:nvSpPr>
        <p:spPr/>
        <p:txBody>
          <a:bodyPr/>
          <a:lstStyle/>
          <a:p>
            <a:pPr marL="0" indent="0">
              <a:buNone/>
            </a:pPr>
            <a:r>
              <a:rPr lang="en-US" dirty="0">
                <a:latin typeface="AhnbergHand" pitchFamily="2" charset="0"/>
              </a:rPr>
              <a:t>Also, how can you keep your session a secret from wire(less) snoopers?</a:t>
            </a:r>
          </a:p>
          <a:p>
            <a:endParaRPr lang="en-US" dirty="0"/>
          </a:p>
          <a:p>
            <a:endParaRPr lang="en-US" dirty="0"/>
          </a:p>
        </p:txBody>
      </p:sp>
      <p:pic>
        <p:nvPicPr>
          <p:cNvPr id="6" name="Picture 5">
            <a:extLst>
              <a:ext uri="{FF2B5EF4-FFF2-40B4-BE49-F238E27FC236}">
                <a16:creationId xmlns:a16="http://schemas.microsoft.com/office/drawing/2014/main" id="{C69CB41F-9F3A-5241-B1E6-B807B8D535FC}"/>
              </a:ext>
            </a:extLst>
          </p:cNvPr>
          <p:cNvPicPr>
            <a:picLocks noChangeAspect="1"/>
          </p:cNvPicPr>
          <p:nvPr/>
        </p:nvPicPr>
        <p:blipFill>
          <a:blip r:embed="rId2"/>
          <a:stretch>
            <a:fillRect/>
          </a:stretch>
        </p:blipFill>
        <p:spPr>
          <a:xfrm>
            <a:off x="1968104" y="2186469"/>
            <a:ext cx="4961334" cy="2756666"/>
          </a:xfrm>
          <a:prstGeom prst="rect">
            <a:avLst/>
          </a:prstGeom>
        </p:spPr>
      </p:pic>
      <p:pic>
        <p:nvPicPr>
          <p:cNvPr id="5" name="Picture 4">
            <a:extLst>
              <a:ext uri="{FF2B5EF4-FFF2-40B4-BE49-F238E27FC236}">
                <a16:creationId xmlns:a16="http://schemas.microsoft.com/office/drawing/2014/main" id="{9BBB9346-32B0-8441-8566-9395BD4E360C}"/>
              </a:ext>
            </a:extLst>
          </p:cNvPr>
          <p:cNvPicPr>
            <a:picLocks noChangeAspect="1"/>
          </p:cNvPicPr>
          <p:nvPr/>
        </p:nvPicPr>
        <p:blipFill>
          <a:blip r:embed="rId3"/>
          <a:stretch>
            <a:fillRect/>
          </a:stretch>
        </p:blipFill>
        <p:spPr>
          <a:xfrm>
            <a:off x="4750399" y="1900625"/>
            <a:ext cx="2179039" cy="285844"/>
          </a:xfrm>
          <a:prstGeom prst="rect">
            <a:avLst/>
          </a:prstGeom>
        </p:spPr>
      </p:pic>
      <p:sp>
        <p:nvSpPr>
          <p:cNvPr id="7" name="Freeform 6">
            <a:extLst>
              <a:ext uri="{FF2B5EF4-FFF2-40B4-BE49-F238E27FC236}">
                <a16:creationId xmlns:a16="http://schemas.microsoft.com/office/drawing/2014/main" id="{B9D35A59-4355-AD4D-9FD0-705F0A0C0C36}"/>
              </a:ext>
            </a:extLst>
          </p:cNvPr>
          <p:cNvSpPr/>
          <p:nvPr/>
        </p:nvSpPr>
        <p:spPr>
          <a:xfrm>
            <a:off x="5487924" y="1805014"/>
            <a:ext cx="393985" cy="350087"/>
          </a:xfrm>
          <a:custGeom>
            <a:avLst/>
            <a:gdLst>
              <a:gd name="connsiteX0" fmla="*/ 180348 w 525313"/>
              <a:gd name="connsiteY0" fmla="*/ 396476 h 466782"/>
              <a:gd name="connsiteX1" fmla="*/ 465161 w 525313"/>
              <a:gd name="connsiteY1" fmla="*/ 254069 h 466782"/>
              <a:gd name="connsiteX2" fmla="*/ 495142 w 525313"/>
              <a:gd name="connsiteY2" fmla="*/ 51702 h 466782"/>
              <a:gd name="connsiteX3" fmla="*/ 112893 w 525313"/>
              <a:gd name="connsiteY3" fmla="*/ 29217 h 466782"/>
              <a:gd name="connsiteX4" fmla="*/ 466 w 525313"/>
              <a:gd name="connsiteY4" fmla="*/ 411466 h 466782"/>
              <a:gd name="connsiteX5" fmla="*/ 142873 w 525313"/>
              <a:gd name="connsiteY5" fmla="*/ 456436 h 46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313" h="466782">
                <a:moveTo>
                  <a:pt x="180348" y="396476"/>
                </a:moveTo>
                <a:cubicBezTo>
                  <a:pt x="296521" y="354003"/>
                  <a:pt x="412695" y="311531"/>
                  <a:pt x="465161" y="254069"/>
                </a:cubicBezTo>
                <a:cubicBezTo>
                  <a:pt x="517627" y="196607"/>
                  <a:pt x="553853" y="89177"/>
                  <a:pt x="495142" y="51702"/>
                </a:cubicBezTo>
                <a:cubicBezTo>
                  <a:pt x="436431" y="14227"/>
                  <a:pt x="195339" y="-30744"/>
                  <a:pt x="112893" y="29217"/>
                </a:cubicBezTo>
                <a:cubicBezTo>
                  <a:pt x="30447" y="89178"/>
                  <a:pt x="-4531" y="340263"/>
                  <a:pt x="466" y="411466"/>
                </a:cubicBezTo>
                <a:cubicBezTo>
                  <a:pt x="5463" y="482669"/>
                  <a:pt x="74168" y="469552"/>
                  <a:pt x="142873" y="456436"/>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56845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6075-79F8-AF46-BCA9-37C48D1C21D2}"/>
              </a:ext>
            </a:extLst>
          </p:cNvPr>
          <p:cNvSpPr>
            <a:spLocks noGrp="1"/>
          </p:cNvSpPr>
          <p:nvPr>
            <p:ph type="title"/>
          </p:nvPr>
        </p:nvSpPr>
        <p:spPr/>
        <p:txBody>
          <a:bodyPr/>
          <a:lstStyle/>
          <a:p>
            <a:r>
              <a:rPr lang="en-AU" dirty="0">
                <a:latin typeface="Powderfinger Type" panose="02020709070000000403" pitchFamily="49" charset="77"/>
              </a:rPr>
              <a:t>Why is this important?</a:t>
            </a:r>
          </a:p>
        </p:txBody>
      </p:sp>
      <p:sp>
        <p:nvSpPr>
          <p:cNvPr id="3" name="Content Placeholder 2">
            <a:extLst>
              <a:ext uri="{FF2B5EF4-FFF2-40B4-BE49-F238E27FC236}">
                <a16:creationId xmlns:a16="http://schemas.microsoft.com/office/drawing/2014/main" id="{7237598E-B72E-084E-8A32-7C99B9E95422}"/>
              </a:ext>
            </a:extLst>
          </p:cNvPr>
          <p:cNvSpPr>
            <a:spLocks noGrp="1"/>
          </p:cNvSpPr>
          <p:nvPr>
            <p:ph idx="1"/>
          </p:nvPr>
        </p:nvSpPr>
        <p:spPr/>
        <p:txBody>
          <a:bodyPr/>
          <a:lstStyle/>
          <a:p>
            <a:pPr marL="0" indent="0">
              <a:buNone/>
            </a:pPr>
            <a:r>
              <a:rPr lang="en-AU" dirty="0">
                <a:latin typeface="AhnbergHand" pitchFamily="2" charset="0"/>
              </a:rPr>
              <a:t>Because it may not be your bank that you are providing your credentials to</a:t>
            </a:r>
          </a:p>
          <a:p>
            <a:pPr marL="0" indent="0">
              <a:buNone/>
            </a:pPr>
            <a:endParaRPr lang="en-AU" dirty="0">
              <a:latin typeface="AhnbergHand" pitchFamily="2" charset="0"/>
            </a:endParaRPr>
          </a:p>
          <a:p>
            <a:pPr marL="0" indent="0">
              <a:buNone/>
            </a:pPr>
            <a:r>
              <a:rPr lang="en-AU" dirty="0">
                <a:latin typeface="AhnbergHand" pitchFamily="2" charset="0"/>
              </a:rPr>
              <a:t>The connection may not be as secure as you might like it to be</a:t>
            </a:r>
          </a:p>
        </p:txBody>
      </p:sp>
    </p:spTree>
    <p:extLst>
      <p:ext uri="{BB962C8B-B14F-4D97-AF65-F5344CB8AC3E}">
        <p14:creationId xmlns:p14="http://schemas.microsoft.com/office/powerpoint/2010/main" val="223922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469E-7EF7-914F-A14F-08FDA0CD06D7}"/>
              </a:ext>
            </a:extLst>
          </p:cNvPr>
          <p:cNvSpPr>
            <a:spLocks noGrp="1"/>
          </p:cNvSpPr>
          <p:nvPr>
            <p:ph type="title"/>
          </p:nvPr>
        </p:nvSpPr>
        <p:spPr/>
        <p:txBody>
          <a:bodyPr/>
          <a:lstStyle/>
          <a:p>
            <a:r>
              <a:rPr lang="en-AU" dirty="0">
                <a:latin typeface="Powderfinger Type" panose="02020709070000000403" pitchFamily="49" charset="77"/>
              </a:rPr>
              <a:t>Because sometimes…</a:t>
            </a:r>
          </a:p>
        </p:txBody>
      </p:sp>
      <p:pic>
        <p:nvPicPr>
          <p:cNvPr id="5" name="Content Placeholder 4">
            <a:extLst>
              <a:ext uri="{FF2B5EF4-FFF2-40B4-BE49-F238E27FC236}">
                <a16:creationId xmlns:a16="http://schemas.microsoft.com/office/drawing/2014/main" id="{9D2E2F3D-3E4A-4740-A6E6-66EFA181D50C}"/>
              </a:ext>
            </a:extLst>
          </p:cNvPr>
          <p:cNvPicPr>
            <a:picLocks noGrp="1" noChangeAspect="1"/>
          </p:cNvPicPr>
          <p:nvPr>
            <p:ph idx="1"/>
          </p:nvPr>
        </p:nvPicPr>
        <p:blipFill>
          <a:blip r:embed="rId2"/>
          <a:stretch>
            <a:fillRect/>
          </a:stretch>
        </p:blipFill>
        <p:spPr>
          <a:xfrm>
            <a:off x="1514195" y="1028701"/>
            <a:ext cx="3500737" cy="3655601"/>
          </a:xfrm>
        </p:spPr>
      </p:pic>
      <p:pic>
        <p:nvPicPr>
          <p:cNvPr id="7" name="Picture 6">
            <a:extLst>
              <a:ext uri="{FF2B5EF4-FFF2-40B4-BE49-F238E27FC236}">
                <a16:creationId xmlns:a16="http://schemas.microsoft.com/office/drawing/2014/main" id="{A42394BC-44D4-834B-9ABC-27858338F478}"/>
              </a:ext>
            </a:extLst>
          </p:cNvPr>
          <p:cNvPicPr>
            <a:picLocks noChangeAspect="1"/>
          </p:cNvPicPr>
          <p:nvPr/>
        </p:nvPicPr>
        <p:blipFill>
          <a:blip r:embed="rId3"/>
          <a:stretch>
            <a:fillRect/>
          </a:stretch>
        </p:blipFill>
        <p:spPr>
          <a:xfrm>
            <a:off x="2027409" y="4813551"/>
            <a:ext cx="2540125" cy="153458"/>
          </a:xfrm>
          <a:prstGeom prst="rect">
            <a:avLst/>
          </a:prstGeom>
        </p:spPr>
      </p:pic>
      <p:sp>
        <p:nvSpPr>
          <p:cNvPr id="3" name="TextBox 2">
            <a:extLst>
              <a:ext uri="{FF2B5EF4-FFF2-40B4-BE49-F238E27FC236}">
                <a16:creationId xmlns:a16="http://schemas.microsoft.com/office/drawing/2014/main" id="{1A064468-AB21-AD4B-BFD2-CE3889FB56E9}"/>
              </a:ext>
            </a:extLst>
          </p:cNvPr>
          <p:cNvSpPr txBox="1"/>
          <p:nvPr/>
        </p:nvSpPr>
        <p:spPr>
          <a:xfrm>
            <a:off x="5346402" y="4611954"/>
            <a:ext cx="2872902" cy="300082"/>
          </a:xfrm>
          <a:prstGeom prst="rect">
            <a:avLst/>
          </a:prstGeom>
          <a:noFill/>
        </p:spPr>
        <p:txBody>
          <a:bodyPr wrap="none" rtlCol="0">
            <a:spAutoFit/>
          </a:bodyPr>
          <a:lstStyle/>
          <a:p>
            <a:r>
              <a:rPr lang="en-AU" sz="1350" dirty="0">
                <a:latin typeface="AhnbergHand" pitchFamily="2" charset="0"/>
              </a:rPr>
              <a:t>And numerous other incidents</a:t>
            </a:r>
          </a:p>
        </p:txBody>
      </p:sp>
      <p:sp>
        <p:nvSpPr>
          <p:cNvPr id="4" name="TextBox 3">
            <a:extLst>
              <a:ext uri="{FF2B5EF4-FFF2-40B4-BE49-F238E27FC236}">
                <a16:creationId xmlns:a16="http://schemas.microsoft.com/office/drawing/2014/main" id="{8F4634AB-75B8-A845-A8F5-8B539220925E}"/>
              </a:ext>
            </a:extLst>
          </p:cNvPr>
          <p:cNvSpPr txBox="1"/>
          <p:nvPr/>
        </p:nvSpPr>
        <p:spPr>
          <a:xfrm rot="21163302">
            <a:off x="4188350" y="1861679"/>
            <a:ext cx="3353803" cy="369332"/>
          </a:xfrm>
          <a:prstGeom prst="rect">
            <a:avLst/>
          </a:prstGeom>
          <a:noFill/>
        </p:spPr>
        <p:txBody>
          <a:bodyPr wrap="none" rtlCol="0">
            <a:spAutoFit/>
          </a:bodyPr>
          <a:lstStyle/>
          <a:p>
            <a:r>
              <a:rPr lang="en-US" dirty="0">
                <a:latin typeface="AhnbergHand" pitchFamily="2" charset="0"/>
              </a:rPr>
              <a:t>Just 2 hours was enough!</a:t>
            </a:r>
          </a:p>
        </p:txBody>
      </p:sp>
    </p:spTree>
    <p:extLst>
      <p:ext uri="{BB962C8B-B14F-4D97-AF65-F5344CB8AC3E}">
        <p14:creationId xmlns:p14="http://schemas.microsoft.com/office/powerpoint/2010/main" val="335554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2200</Words>
  <Application>Microsoft Macintosh PowerPoint</Application>
  <PresentationFormat>On-screen Show (16:9)</PresentationFormat>
  <Paragraphs>265</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ＭＳ Ｐゴシック</vt:lpstr>
      <vt:lpstr>AhnbergHand</vt:lpstr>
      <vt:lpstr>Arial</vt:lpstr>
      <vt:lpstr>Bradley Hand ITC TT-Bold</vt:lpstr>
      <vt:lpstr>Calibri</vt:lpstr>
      <vt:lpstr>Menlo</vt:lpstr>
      <vt:lpstr>Powderfinger Type</vt:lpstr>
      <vt:lpstr>Powderfinger-Type</vt:lpstr>
      <vt:lpstr>Office Theme</vt:lpstr>
      <vt:lpstr>Who am I talking to?</vt:lpstr>
      <vt:lpstr>Who am I talking to?</vt:lpstr>
      <vt:lpstr>Which Bank? My Bank!</vt:lpstr>
      <vt:lpstr>The Question:</vt:lpstr>
      <vt:lpstr>A Clue!</vt:lpstr>
      <vt:lpstr>A Clue!</vt:lpstr>
      <vt:lpstr>Leakage</vt:lpstr>
      <vt:lpstr>Why is this important?</vt:lpstr>
      <vt:lpstr>Because sometimes…</vt:lpstr>
      <vt:lpstr>Opening the Connection: First Steps</vt:lpstr>
      <vt:lpstr>Hang on…</vt:lpstr>
      <vt:lpstr>Hang on…</vt:lpstr>
      <vt:lpstr>A tricker question…</vt:lpstr>
      <vt:lpstr>Secure Connections using TLS 1.2</vt:lpstr>
      <vt:lpstr>Secure Connections using TLS 1.2</vt:lpstr>
      <vt:lpstr>Secure Connections using TLS 1.2</vt:lpstr>
      <vt:lpstr>PowerPoint Presentation</vt:lpstr>
      <vt:lpstr>PowerPoint Presentation</vt:lpstr>
      <vt:lpstr>Domain Name Certification</vt:lpstr>
      <vt:lpstr>Domain Name Certification</vt:lpstr>
      <vt:lpstr>Local Trust</vt:lpstr>
      <vt:lpstr>Local Trust or Local Credulity*?</vt:lpstr>
      <vt:lpstr>Local Trust or Local Credulity*?</vt:lpstr>
      <vt:lpstr>Local Trust or Local Credulity*?</vt:lpstr>
      <vt:lpstr>But my bank used Symantec</vt:lpstr>
      <vt:lpstr>Never?</vt:lpstr>
      <vt:lpstr>Well, hardly ever</vt:lpstr>
      <vt:lpstr>Well, hardly ever</vt:lpstr>
      <vt:lpstr>What’s going wrong here?</vt:lpstr>
      <vt:lpstr>What’s going wrong here?</vt:lpstr>
      <vt:lpstr>In a market for security</vt:lpstr>
      <vt:lpstr>In a market for security</vt:lpstr>
      <vt:lpstr>Who am I talking to?</vt:lpstr>
      <vt:lpstr>What can we do about it?</vt:lpstr>
      <vt:lpstr>Is this your Certificate?</vt:lpstr>
      <vt:lpstr>Certificate Transparency</vt:lpstr>
      <vt:lpstr>Certificate Transparency</vt:lpstr>
      <vt:lpstr>Certificate Transparency is Naïve!</vt:lpstr>
      <vt:lpstr>Pinning: Narrowing the Trust Space</vt:lpstr>
      <vt:lpstr>Coded Browser Pinning</vt:lpstr>
      <vt:lpstr>Coded Browser Pinning</vt:lpstr>
      <vt:lpstr>Coded Browser Pinning</vt:lpstr>
      <vt:lpstr>Content Pinning</vt:lpstr>
      <vt:lpstr>Content Pinning with HPKP</vt:lpstr>
      <vt:lpstr>DNS Pinning</vt:lpstr>
      <vt:lpstr>CAA Pinning</vt:lpstr>
      <vt:lpstr>DANE Pinning</vt:lpstr>
      <vt:lpstr>DANE Pinning</vt:lpstr>
      <vt:lpstr>TLS with DANE</vt:lpstr>
      <vt:lpstr>TLS Connections</vt:lpstr>
      <vt:lpstr>DANE Does DNS  via a Browser Extension</vt:lpstr>
      <vt:lpstr>But…</vt:lpstr>
      <vt:lpstr>Faster DNSSEC Validation?</vt:lpstr>
      <vt:lpstr>DANE as a TLS Extension?</vt:lpstr>
      <vt:lpstr>TLS + DANE Chain Connections</vt:lpstr>
      <vt:lpstr>What now?</vt:lpstr>
      <vt:lpstr>Conclusions</vt:lpstr>
      <vt:lpstr>PowerPoint Presentation</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Since last we met…</dc:title>
  <dc:creator>Geoff Huston</dc:creator>
  <cp:lastModifiedBy>Geoff Huston</cp:lastModifiedBy>
  <cp:revision>79</cp:revision>
  <cp:lastPrinted>2018-10-27T19:41:57Z</cp:lastPrinted>
  <dcterms:created xsi:type="dcterms:W3CDTF">2015-10-28T19:23:57Z</dcterms:created>
  <dcterms:modified xsi:type="dcterms:W3CDTF">2018-10-27T19:42:20Z</dcterms:modified>
</cp:coreProperties>
</file>