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7" r:id="rId7"/>
    <p:sldId id="268" r:id="rId8"/>
    <p:sldId id="266" r:id="rId9"/>
    <p:sldId id="262" r:id="rId10"/>
    <p:sldId id="263" r:id="rId11"/>
    <p:sldId id="270" r:id="rId12"/>
    <p:sldId id="269" r:id="rId13"/>
    <p:sldId id="264" r:id="rId14"/>
    <p:sldId id="265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25"/>
  </p:normalViewPr>
  <p:slideViewPr>
    <p:cSldViewPr snapToGrid="0" snapToObjects="1">
      <p:cViewPr varScale="1">
        <p:scale>
          <a:sx n="164" d="100"/>
          <a:sy n="164" d="100"/>
        </p:scale>
        <p:origin x="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ADF14-6FA0-BB4D-9006-D2BB2ED8B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A779FE-0ED0-EE42-A335-80611ED4F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BFB26-3964-F94B-93F5-33946579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66916-F43F-F543-95B2-4AE0B8DB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97007-BC3E-574D-AF32-39F994797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4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E3D47-4D17-154F-A687-82A59EDDB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BFED54-F5DD-E644-9BE1-94E1AC9E3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E7922-68A5-F742-875B-A10863586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42831-3B81-F64E-AA78-8BD9E8F44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2D86A-00F6-D241-AFC8-43938EA7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4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067AF0-A3BE-574C-833B-0BE57C2485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381A7-5BEC-2A44-93EF-00227F030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7C740-2701-3F4B-A405-18480D85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3B8C6-FBFD-9749-BF61-E64310AB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21F6D-167A-B94A-9B44-C54DFEFFC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1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F6BA1-2E7D-A04D-9854-2E84651FB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B2B45-72A2-974B-BC4F-48F2AAD71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FF93E-921B-3B46-8468-14CFF83A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D1BB5-B3C3-5743-B63D-8378F90EF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A7287-FA78-DD4F-9606-E10D3278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15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579A4-0696-B74B-A571-1FE8BD11E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4ABA4-BD3D-2840-975F-4894F36B5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7DD64-9BAB-CF44-A184-3AB8F1AAD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8B3FA-0D01-4C49-8AF9-2AB1BC16E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A8A52-7008-934B-B194-63B9A2DAE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8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C4F5C-23C3-184D-9507-E06E8F741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BB784-9526-0548-A518-949297EC09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94FD44-E9F2-274C-97AE-27E51F29A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55285-95B7-7842-BDA2-F1D473A17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CFAA6-B6C3-264C-9ECA-A6BD9543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34BBE-9972-1A4E-802E-D5C5D37AB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0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E41A1-7144-6E45-BDCA-5F201604A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EBCBE-4124-294E-B5AE-A81598004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EA648-95C6-AF44-8B17-72A64A0D3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795D63-C333-6A4D-9A3F-947492CAD6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37E2BF-CF5B-C942-A76F-46B1088F1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C2D63B-5080-EA4F-B2CC-0000BEF69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A9B33D-9B98-A04D-B568-1D21AC0EB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529F2-C2BD-9B4D-A9D6-7A355A834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8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8E351-99B4-8841-BA47-E7A89EB89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1559A9-3741-9941-87F2-1D95B3A4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C4023-6C64-914A-A4BE-C87183B0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8B7D75-2717-FF46-9B4C-9FA1DD202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5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C03FBD-DE43-D340-9F0E-A4F0F7A97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FC126-F65D-9145-B6EF-8C2963554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72DEB3-6BDE-144C-8354-AEC1A22B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1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919EE-75D3-0642-98C7-CF469EDC6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75C73-1AEB-8842-82F4-302AE5DC2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D5582-BF2A-4246-8A67-A42F8EC9A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69DA0-63CE-1447-9B7E-DEF7BA3F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357EC-AA01-B24B-9B59-FAE15067F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B7ADD-4171-714D-A787-3CD6EFBF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1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BE36E-A9AE-264F-83B7-10980463A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4116A4-EC54-5842-B4E5-2AEAE13846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750D28-4A06-6C47-9301-73033329E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61746-A9FB-5940-AA05-92756A38E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E24BC-172B-384F-9EE7-43EFC9DFE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D45E2-E39F-D844-8F29-7C0D21AF5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9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E0E317-6CA8-5046-ABFB-34031B05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D4035-3AC4-FE48-AD83-2E40A2389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03BC7-9884-DB40-B215-92037BF1E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18D62-F7FC-A347-BB9A-9D17242138C8}" type="datetimeFigureOut">
              <a:rPr lang="en-US" smtClean="0"/>
              <a:t>12/14/18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C3450-F14E-0B4A-B41B-CEACCAF96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1866F-C0E9-3148-9437-B6E643586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DBD87-7CCE-244C-83C2-6E98DFDF4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26016-92AB-8D41-A20C-F63B2E1C10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don’t we have a Secure and Trusted Inter-Domain Routing System?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05B6A-69B4-2F40-B5B6-F8F5B38330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Geoff Huston, APNIC</a:t>
            </a:r>
          </a:p>
        </p:txBody>
      </p:sp>
    </p:spTree>
    <p:extLst>
      <p:ext uri="{BB962C8B-B14F-4D97-AF65-F5344CB8AC3E}">
        <p14:creationId xmlns:p14="http://schemas.microsoft.com/office/powerpoint/2010/main" val="376302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8BF54-E1FC-0045-A224-86D823CBD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want and don’t want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5AA91-5B4A-0C44-841C-E513B8C9D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BGP anomaly detectors and observatories are all well and good, but they have not proved to be all that useful to the operations community</a:t>
            </a:r>
          </a:p>
          <a:p>
            <a:pPr lvl="1"/>
            <a:r>
              <a:rPr lang="en-US" dirty="0"/>
              <a:t>They are a bit like smoke alarms – they can’t prevent the root cause, but simply alarm after it happens</a:t>
            </a:r>
          </a:p>
          <a:p>
            <a:r>
              <a:rPr lang="en-US" b="1" dirty="0"/>
              <a:t>What we would like is some form of route acceptance model that can be used as an acceptance filter</a:t>
            </a:r>
          </a:p>
        </p:txBody>
      </p:sp>
    </p:spTree>
    <p:extLst>
      <p:ext uri="{BB962C8B-B14F-4D97-AF65-F5344CB8AC3E}">
        <p14:creationId xmlns:p14="http://schemas.microsoft.com/office/powerpoint/2010/main" val="2015099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8B9A3-AFF3-9346-B3AE-2E1C1D548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10 years ago…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16A15-305F-CA47-8473-7C992D6D9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observed that we needed to improve “truth” in addressing and routing</a:t>
            </a:r>
          </a:p>
          <a:p>
            <a:pPr lvl="1"/>
            <a:r>
              <a:rPr lang="en-US" dirty="0"/>
              <a:t>We designed a PKI to allow digitally signed attestations about addresses and AS numbers for use in  routing</a:t>
            </a:r>
          </a:p>
          <a:p>
            <a:pPr lvl="1"/>
            <a:r>
              <a:rPr lang="en-US" dirty="0"/>
              <a:t>We published tools to allow network operators to use this PKI</a:t>
            </a:r>
          </a:p>
          <a:p>
            <a:pPr lvl="1"/>
            <a:r>
              <a:rPr lang="en-US" dirty="0"/>
              <a:t>We supported security extensions to BGP to make use of these signed attestations - BGPSEC</a:t>
            </a:r>
          </a:p>
        </p:txBody>
      </p:sp>
    </p:spTree>
    <p:extLst>
      <p:ext uri="{BB962C8B-B14F-4D97-AF65-F5344CB8AC3E}">
        <p14:creationId xmlns:p14="http://schemas.microsoft.com/office/powerpoint/2010/main" val="3836760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05AF3-2473-5D4C-B17B-ADDBA0D8F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BGPSEC the Answer?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3ABBA-7E6A-B74A-87CC-F7A9174BF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 and No</a:t>
            </a:r>
          </a:p>
          <a:p>
            <a:pPr lvl="1"/>
            <a:r>
              <a:rPr lang="en-US" dirty="0"/>
              <a:t>Yes, it can reject anomalous BGP updates upon receipt of the update</a:t>
            </a:r>
          </a:p>
          <a:p>
            <a:pPr lvl="1"/>
            <a:r>
              <a:rPr lang="en-US" dirty="0"/>
              <a:t>But:</a:t>
            </a:r>
          </a:p>
          <a:p>
            <a:pPr lvl="2"/>
            <a:r>
              <a:rPr lang="en-US" dirty="0"/>
              <a:t>it relies of the correct operation of the protocol, not the correct implementation of policy</a:t>
            </a:r>
          </a:p>
          <a:p>
            <a:pPr lvl="2"/>
            <a:r>
              <a:rPr lang="en-US" dirty="0"/>
              <a:t>It is very expensive to run</a:t>
            </a:r>
          </a:p>
          <a:p>
            <a:pPr lvl="2"/>
            <a:r>
              <a:rPr lang="en-US" dirty="0"/>
              <a:t>It relies on comprehensive adoption, and partial adoption is a worst case scenario for this protocol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35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4B7C6-33D6-3547-95C9-D421F5B4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going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AC962-467E-6747-B64C-13CF346BE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3374"/>
            <a:ext cx="10515600" cy="4351338"/>
          </a:xfrm>
        </p:spPr>
        <p:txBody>
          <a:bodyPr/>
          <a:lstStyle/>
          <a:p>
            <a:r>
              <a:rPr lang="en-US" dirty="0"/>
              <a:t>BGP hijacking is not perceived as something we should work hard to prevent</a:t>
            </a:r>
          </a:p>
          <a:p>
            <a:pPr lvl="1"/>
            <a:r>
              <a:rPr lang="en-US" dirty="0"/>
              <a:t>BGP hijacking is not an end in itself, but a part of a larger attack</a:t>
            </a:r>
          </a:p>
          <a:p>
            <a:pPr lvl="2"/>
            <a:r>
              <a:rPr lang="en-US" dirty="0"/>
              <a:t>E.g. April ‘18 </a:t>
            </a:r>
            <a:r>
              <a:rPr lang="en-US" dirty="0" err="1"/>
              <a:t>MyEtherWallet</a:t>
            </a:r>
            <a:r>
              <a:rPr lang="en-US" dirty="0"/>
              <a:t> raid was an attack involving a domain name registrar, the DNS, a susceptible certificate authority and a BGP route injection to work</a:t>
            </a:r>
          </a:p>
          <a:p>
            <a:r>
              <a:rPr lang="en-US" dirty="0"/>
              <a:t>The economics of this situation work against it</a:t>
            </a:r>
          </a:p>
          <a:p>
            <a:pPr lvl="1"/>
            <a:r>
              <a:rPr lang="en-US" dirty="0"/>
              <a:t>Apparently there are inadequate commercial drivers to undertake extensive informed route monitoring that would enable hijack suppression at source</a:t>
            </a:r>
          </a:p>
          <a:p>
            <a:pPr lvl="1"/>
            <a:r>
              <a:rPr lang="en-US" dirty="0"/>
              <a:t>Probably because integrity of common infrastructure is everyone’s problem which in turn quickly becomes nobody’s problem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803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CDD0-B856-AE42-9337-DEC9B05A0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should we look at routing insecurity?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93FCC-A541-CD4E-BFEF-BAE1EA3BB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Is this a failure of technology?</a:t>
            </a:r>
          </a:p>
          <a:p>
            <a:pPr lvl="1"/>
            <a:r>
              <a:rPr lang="en-US" dirty="0"/>
              <a:t>If we had a better routing widget then we would no longer have a problem</a:t>
            </a:r>
          </a:p>
          <a:p>
            <a:r>
              <a:rPr lang="en-US" dirty="0"/>
              <a:t>Is this an instance of failure in the market?</a:t>
            </a:r>
          </a:p>
          <a:p>
            <a:pPr lvl="1"/>
            <a:r>
              <a:rPr lang="en-US" dirty="0"/>
              <a:t>Providers see no marginal competitive advantage in deploying these tools</a:t>
            </a:r>
          </a:p>
          <a:p>
            <a:r>
              <a:rPr lang="en-US" dirty="0"/>
              <a:t>Is this a regulatory failure?</a:t>
            </a:r>
          </a:p>
          <a:p>
            <a:pPr lvl="1"/>
            <a:r>
              <a:rPr lang="en-US" dirty="0"/>
              <a:t>If we have to turn to some form of imposition on network providers to secure the routing system then how will we do this?</a:t>
            </a:r>
          </a:p>
          <a:p>
            <a:pPr marL="914400" lvl="2" indent="0">
              <a:buNone/>
            </a:pPr>
            <a:r>
              <a:rPr lang="en-US" dirty="0"/>
              <a:t>(The current national and regional regulatory examples in content control and encryption are woeful examples! </a:t>
            </a:r>
            <a:r>
              <a:rPr lang="en-US"/>
              <a:t>Why </a:t>
            </a:r>
            <a:r>
              <a:rPr lang="en-US" dirty="0"/>
              <a:t>would comparable efforts in routing security fare any better?)  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95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0C3B9-63C0-C64E-A401-DA1B94D10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C6B14-5B3D-CD46-A3E9-2553BE74E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“Let’s do nothing” is an unsatisfactory response</a:t>
            </a:r>
          </a:p>
          <a:p>
            <a:r>
              <a:rPr lang="en-US" dirty="0"/>
              <a:t>But anything other than “nothing” seems to head towards pointlessly ineffectual! </a:t>
            </a:r>
          </a:p>
        </p:txBody>
      </p:sp>
    </p:spTree>
    <p:extLst>
      <p:ext uri="{BB962C8B-B14F-4D97-AF65-F5344CB8AC3E}">
        <p14:creationId xmlns:p14="http://schemas.microsoft.com/office/powerpoint/2010/main" val="517240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F14EE9D-01E4-3746-8C34-94633EF939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692" y="502250"/>
            <a:ext cx="6706001" cy="25479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B61A848-A286-E144-8A85-044650D51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1894" y="2964019"/>
            <a:ext cx="5492483" cy="38939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EED2476-331D-C449-A01C-8C44931B46C0}"/>
              </a:ext>
            </a:extLst>
          </p:cNvPr>
          <p:cNvSpPr txBox="1"/>
          <p:nvPr/>
        </p:nvSpPr>
        <p:spPr>
          <a:xfrm>
            <a:off x="298384" y="1029902"/>
            <a:ext cx="4800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Why do we keep seeing these headlines?</a:t>
            </a:r>
          </a:p>
        </p:txBody>
      </p:sp>
    </p:spTree>
    <p:extLst>
      <p:ext uri="{BB962C8B-B14F-4D97-AF65-F5344CB8AC3E}">
        <p14:creationId xmlns:p14="http://schemas.microsoft.com/office/powerpoint/2010/main" val="373385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C9EC5-D01C-1641-B3C8-043D6EE62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The Meta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637DE-4C87-F347-AE4F-7349828A9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308" y="1825625"/>
            <a:ext cx="960249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 we devise changes to operational practices, or operational tools or routing technologies that manage the inter-domain routing system that could prevent the propagation of false or artificial routing information in the Internet?</a:t>
            </a:r>
          </a:p>
        </p:txBody>
      </p:sp>
    </p:spTree>
    <p:extLst>
      <p:ext uri="{BB962C8B-B14F-4D97-AF65-F5344CB8AC3E}">
        <p14:creationId xmlns:p14="http://schemas.microsoft.com/office/powerpoint/2010/main" val="195169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8FB92-AE3B-7048-804E-B94A70E0E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a Very Challenging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26F78-A616-3D49-A85B-02E5FD43F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a problem as old as the concept of a distributed inter-domain routing system</a:t>
            </a:r>
          </a:p>
          <a:p>
            <a:r>
              <a:rPr lang="en-US" dirty="0"/>
              <a:t>Each actor applies local policy constraints on local topology knowledge to guide its local route object propagation decisions</a:t>
            </a:r>
          </a:p>
          <a:p>
            <a:r>
              <a:rPr lang="en-US" dirty="0"/>
              <a:t>No single actor has sufficient “whole of system” data to determine the difference between what it should’ve learned and what it has learned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96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69F36-3B64-F946-8DF4-D677B1BCC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ideal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02079E-F611-5747-ACA0-77F294421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want the interdomain routing system to advertise the </a:t>
            </a:r>
            <a:r>
              <a:rPr lang="en-US" b="1" dirty="0"/>
              <a:t>correct</a:t>
            </a:r>
            <a:r>
              <a:rPr lang="en-US" dirty="0"/>
              <a:t> reachability information for “</a:t>
            </a:r>
            <a:r>
              <a:rPr lang="en-US" b="1" dirty="0"/>
              <a:t>legitimately</a:t>
            </a:r>
            <a:r>
              <a:rPr lang="en-US" dirty="0"/>
              <a:t> </a:t>
            </a:r>
            <a:r>
              <a:rPr lang="en-US" b="1" dirty="0"/>
              <a:t>connected”</a:t>
            </a:r>
            <a:r>
              <a:rPr lang="en-US" dirty="0"/>
              <a:t> prefixes at all times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That means that we want to </a:t>
            </a:r>
            <a:r>
              <a:rPr lang="en-US" b="1" dirty="0"/>
              <a:t>avoid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promulgating reachability for bogus address prefixes</a:t>
            </a:r>
          </a:p>
          <a:p>
            <a:pPr lvl="1"/>
            <a:r>
              <a:rPr lang="en-US" dirty="0"/>
              <a:t>promulgating incorrect paths for reachable prefixes</a:t>
            </a:r>
          </a:p>
          <a:p>
            <a:pPr lvl="1"/>
            <a:r>
              <a:rPr lang="en-US" dirty="0"/>
              <a:t>blocking paths for legitimately connected prefixes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91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45FDA-D6A0-EB43-BF23-C8DD2A931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322A5-38D9-384D-8337-A663E8385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While we’d like to think we understand the provenance for each and every IP address, that is not exactly the case</a:t>
            </a:r>
          </a:p>
          <a:p>
            <a:pPr marL="0" indent="0">
              <a:buNone/>
            </a:pPr>
            <a:r>
              <a:rPr lang="en-US" dirty="0"/>
              <a:t>And even if we did, we have no precise knowledge as to which network has the authority to originate a route object for that address</a:t>
            </a:r>
          </a:p>
          <a:p>
            <a:pPr marL="0" indent="0">
              <a:buNone/>
            </a:pPr>
            <a:r>
              <a:rPr lang="en-US" dirty="0"/>
              <a:t>And even then we have no exact knowledge of the inter-domain topology of the network</a:t>
            </a:r>
          </a:p>
          <a:p>
            <a:pPr marL="0" indent="0">
              <a:buNone/>
            </a:pPr>
            <a:r>
              <a:rPr lang="en-US" dirty="0"/>
              <a:t>And even then we have no clear knowledge of the local policy constraints that are applied to the propagation of reachability and topology information </a:t>
            </a:r>
          </a:p>
        </p:txBody>
      </p:sp>
    </p:spTree>
    <p:extLst>
      <p:ext uri="{BB962C8B-B14F-4D97-AF65-F5344CB8AC3E}">
        <p14:creationId xmlns:p14="http://schemas.microsoft.com/office/powerpoint/2010/main" val="185716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45FDA-D6A0-EB43-BF23-C8DD2A931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322A5-38D9-384D-8337-A663E8385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of which means that we have no clear model of “truth” to compare to the information flow in the routing system</a:t>
            </a:r>
          </a:p>
        </p:txBody>
      </p:sp>
    </p:spTree>
    <p:extLst>
      <p:ext uri="{BB962C8B-B14F-4D97-AF65-F5344CB8AC3E}">
        <p14:creationId xmlns:p14="http://schemas.microsoft.com/office/powerpoint/2010/main" val="737800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97B84-DDC4-B448-9F5B-9DFAE2E57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1. A Weaker Goal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31A7A0-64B1-D645-854F-60D780062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9314" y="1825625"/>
            <a:ext cx="966448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 we devise changes to operational practices, or operational tools or routing technologies that manage the inter-domain routing system that could resist attempts to inject false or artificial routing information in the Internet?</a:t>
            </a:r>
          </a:p>
        </p:txBody>
      </p:sp>
    </p:spTree>
    <p:extLst>
      <p:ext uri="{BB962C8B-B14F-4D97-AF65-F5344CB8AC3E}">
        <p14:creationId xmlns:p14="http://schemas.microsoft.com/office/powerpoint/2010/main" val="2743569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5EB55-6BA7-5B4A-A8EB-E794445CB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What Data would we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45CEF-135D-5846-8EEA-10906210E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(impossible) ideal data set is the “reference set” that describes a ‘correct’ route object set that should be visible at any vantage point in the network</a:t>
            </a:r>
          </a:p>
          <a:p>
            <a:pPr lvl="1"/>
            <a:r>
              <a:rPr lang="en-US" dirty="0"/>
              <a:t>And access to a set of credentials  that support any such attestation of “correctness”</a:t>
            </a:r>
          </a:p>
          <a:p>
            <a:r>
              <a:rPr lang="en-US" dirty="0"/>
              <a:t>As a compromise we could settle for a reference set that describes a ‘stable’ route object set that should be visible at any vantage point in the network</a:t>
            </a:r>
          </a:p>
        </p:txBody>
      </p:sp>
    </p:spTree>
    <p:extLst>
      <p:ext uri="{BB962C8B-B14F-4D97-AF65-F5344CB8AC3E}">
        <p14:creationId xmlns:p14="http://schemas.microsoft.com/office/powerpoint/2010/main" val="554656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</TotalTime>
  <Words>859</Words>
  <Application>Microsoft Macintosh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Why don’t we have a Secure and Trusted Inter-Domain Routing System?</vt:lpstr>
      <vt:lpstr>PowerPoint Presentation</vt:lpstr>
      <vt:lpstr>1. The Meta Goal</vt:lpstr>
      <vt:lpstr>This is a Very Challenging Goal</vt:lpstr>
      <vt:lpstr>The ideal</vt:lpstr>
      <vt:lpstr>The problem</vt:lpstr>
      <vt:lpstr>The problem</vt:lpstr>
      <vt:lpstr>1. A Weaker Goal</vt:lpstr>
      <vt:lpstr>2. What Data would we like?</vt:lpstr>
      <vt:lpstr>What we want and don’t want</vt:lpstr>
      <vt:lpstr>Some 10 years ago…</vt:lpstr>
      <vt:lpstr>Is BGPSEC the Answer?</vt:lpstr>
      <vt:lpstr>What’s going wrong?</vt:lpstr>
      <vt:lpstr>How should we look at routing insecurity?</vt:lpstr>
      <vt:lpstr>What should we do?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Secure and Trusted Routing System</dc:title>
  <dc:creator>Geoff Huston</dc:creator>
  <cp:lastModifiedBy>Geoff Huston</cp:lastModifiedBy>
  <cp:revision>20</cp:revision>
  <cp:lastPrinted>2018-12-12T20:26:21Z</cp:lastPrinted>
  <dcterms:created xsi:type="dcterms:W3CDTF">2018-12-07T04:01:41Z</dcterms:created>
  <dcterms:modified xsi:type="dcterms:W3CDTF">2018-12-14T01:42:16Z</dcterms:modified>
</cp:coreProperties>
</file>