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0"/>
  </p:normalViewPr>
  <p:slideViewPr>
    <p:cSldViewPr snapToGrid="0" snapToObjects="1">
      <p:cViewPr varScale="1">
        <p:scale>
          <a:sx n="95" d="100"/>
          <a:sy n="95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A3351-7F4E-8B46-843F-E7D1BF7BC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88C5F-EACF-E84D-A3B7-D27899F94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EDE42-8CE0-5943-9E9F-D2331BB0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3731A-1851-6043-B9E7-11B17C3FC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BBA53-B8DD-8F47-BCC0-15D8186D9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6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473E0-C55B-214B-A8FE-C5C559F3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D0529-C258-7E4D-8C99-02467A18F0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CF413-09F2-464A-B6A7-AD20095C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8DF64-EFA5-2B4B-909F-7C2667CC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6DD16-E0F9-4241-848D-ADF001FD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3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F40F09-8666-CB49-AA92-02B595CB0D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08698F-44B6-E34E-AD8A-C51887E068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B3800-4937-D64B-810A-499311D8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5B6C-99AF-1D42-BB9C-00656829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8D2F0-789E-EC4A-9572-73CEC684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2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CEE9C-A7C3-1948-92F4-5E8848871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189-F099-ED44-85F3-AF4F9F6F2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32004-94C6-934A-9654-2BBCE24DB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C2D01-F59E-F04C-8CE3-BA017BF65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B43B8-0C35-9241-BBE5-5FA9CF50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2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E06F1-4DA9-2C41-960B-9BA24D42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168AA-20C0-9640-A88E-F477C897C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2EDCA-30B0-7D44-A8C8-DCDD4ACE1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7645-FFAC-F94F-B986-D8D0DDA0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F3786-A34A-D146-BDCA-DC317380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66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8186-B66D-1042-ACBD-2E49CA78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FAAC1-9BC1-7D49-9D8B-B00B684331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DB975B-D453-AE48-BF44-EEE827A3F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44711D-44D2-D444-B714-AFCB6374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FDBF7-53DE-AD47-A156-C93628480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F4932-F814-B24D-BDCE-31965282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3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06185-6D7A-194D-A6C7-B24FBA1B5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61A00-47B7-1649-9637-14D4F5101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3784E-D6AD-4D47-9047-687F8529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97C99F-9FDC-C84F-9BA0-AA84EFEB07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DA324-07F1-7F4C-82DD-D36E24212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6921D4-C06E-4242-AC7E-D9670172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148A2-05E3-944C-804C-127E62A20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64B6F3-ADC2-D447-A7E8-D874A087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7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D6DA0-329D-2343-9221-5DC7D6C08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433925-9E87-954A-AACF-D4847F0DE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0ADF3-311B-2749-928B-C05B572A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C20FA2-5745-794D-9104-62D66EEF2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6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2B69EC-3467-9E40-B090-319640A79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2D5C52-972E-3F41-80A5-D7F28DBE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543BE-BE43-6747-B337-BEAD7E742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5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D1AE-661D-CD41-BBA5-CD50B7426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8C51A-41E8-0046-92C4-8A6F6A265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9A370-D418-1749-BDC1-E9909EEE2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FE244-CDA3-D74A-B8EB-59C754CCB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13482-7118-3245-84EB-84A20900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B6625-E5CB-7B4D-946A-2DE93A1C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6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9D13A-70C0-F74D-A13F-761115ED6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FB25B-7AA0-4840-87FA-2FF492B1D7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A5AF2-DB0B-8846-A66A-B1BB99FDA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9C83-A478-FB43-BE5A-3A21D775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F74C8-213E-BF4E-B467-C4BE83D64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BACEF-6A1F-F447-95EA-7BDB094D2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530076-A3F6-B545-AEB9-8C8A3BC5F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79C7F-67B6-164C-B6B8-7EB518700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0A6EF-8083-5243-BF12-E7A60850A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3777B-80E8-0B4A-8FC0-899C234B3447}" type="datetimeFigureOut">
              <a:rPr lang="en-US" smtClean="0"/>
              <a:t>4/30/19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7BE80-31CE-7348-9B8E-363734D12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D9994-A1DA-FE49-86FF-A732A9430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44D81-EF16-2E41-A37A-33C31ED55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2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AD8A-D44E-8F47-8255-8606D42160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IPv6 Performance Measurement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D93FE3-BE99-F149-BF2F-9AD18C2A7B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2019</a:t>
            </a:r>
          </a:p>
          <a:p>
            <a:r>
              <a:rPr lang="en-US" dirty="0"/>
              <a:t>Geoff Huston</a:t>
            </a:r>
          </a:p>
          <a:p>
            <a:r>
              <a:rPr lang="en-US" dirty="0"/>
              <a:t>APNIC</a:t>
            </a:r>
          </a:p>
        </p:txBody>
      </p:sp>
    </p:spTree>
    <p:extLst>
      <p:ext uri="{BB962C8B-B14F-4D97-AF65-F5344CB8AC3E}">
        <p14:creationId xmlns:p14="http://schemas.microsoft.com/office/powerpoint/2010/main" val="404042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01A5B-3D67-0A43-8BB2-674D65D1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Possible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EC5E4-D6A2-014D-8374-573A1C907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IPv6 routing stability</a:t>
            </a:r>
          </a:p>
          <a:p>
            <a:r>
              <a:rPr lang="en-US" dirty="0"/>
              <a:t>End site IPv6 address assignment</a:t>
            </a:r>
          </a:p>
          <a:p>
            <a:r>
              <a:rPr lang="en-US" dirty="0"/>
              <a:t>Local Firewalls</a:t>
            </a:r>
          </a:p>
          <a:p>
            <a:r>
              <a:rPr lang="en-US" dirty="0"/>
              <a:t>Partially broken Hotspots</a:t>
            </a:r>
          </a:p>
          <a:p>
            <a:r>
              <a:rPr lang="en-US" dirty="0"/>
              <a:t>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472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01030-66CF-074C-87EF-BC38DCC70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756" y="365125"/>
            <a:ext cx="10513043" cy="1325563"/>
          </a:xfrm>
        </p:spPr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405173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FEA7C-0DB5-7344-B4F3-91382B0ED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The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C62A6-9CA4-8142-A1CE-DCA57222F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endpoint retrieves two URLs from the same remote server – one using IPv4 and the other using IPv6</a:t>
            </a:r>
          </a:p>
          <a:p>
            <a:pPr lvl="1"/>
            <a:r>
              <a:rPr lang="en-US" dirty="0"/>
              <a:t>Unique DNS names and TLS are used to ensure that caching does not play a role in the measurement</a:t>
            </a:r>
          </a:p>
          <a:p>
            <a:r>
              <a:rPr lang="en-US" dirty="0"/>
              <a:t>We perform full packet capture at the server</a:t>
            </a:r>
          </a:p>
          <a:p>
            <a:r>
              <a:rPr lang="en-US" dirty="0"/>
              <a:t>Data analysis </a:t>
            </a:r>
          </a:p>
          <a:p>
            <a:pPr lvl="1"/>
            <a:r>
              <a:rPr lang="en-US" dirty="0"/>
              <a:t>We look at the SYN/ACK exchange at the start of the TLS session</a:t>
            </a:r>
          </a:p>
          <a:p>
            <a:pPr lvl="1"/>
            <a:r>
              <a:rPr lang="en-US" dirty="0"/>
              <a:t>The time between receipt of the SYN and the subsequent ACK at the server is no less than one RTT between the server and the endpoint (and is a reasonable first order substitute for an RTT)</a:t>
            </a:r>
          </a:p>
          <a:p>
            <a:pPr lvl="1"/>
            <a:r>
              <a:rPr lang="en-US" dirty="0"/>
              <a:t>A received SYN with no subsequent ACK is interpreted as a failed connection attempt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40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96601-42DE-6B42-8113-9424F778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Powderfinger Type" panose="02020709070000000403" pitchFamily="49" charset="77"/>
              </a:rPr>
              <a:t>IPv6 TCP Connection Failure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BE419F6-6533-2840-B9D5-D8A5105F5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4551" y="1753054"/>
            <a:ext cx="8585298" cy="4351338"/>
          </a:xfrm>
        </p:spPr>
      </p:pic>
    </p:spTree>
    <p:extLst>
      <p:ext uri="{BB962C8B-B14F-4D97-AF65-F5344CB8AC3E}">
        <p14:creationId xmlns:p14="http://schemas.microsoft.com/office/powerpoint/2010/main" val="1647331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96601-42DE-6B42-8113-9424F7786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Powderfinger Type" panose="02020709070000000403" pitchFamily="49" charset="77"/>
              </a:rPr>
              <a:t>IPv6 TCP Connection Failure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BE419F6-6533-2840-B9D5-D8A5105F5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7522" y="1564368"/>
            <a:ext cx="3542939" cy="1795689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8021B5-E6CE-3D4D-A0E6-6E751F0E9F9B}"/>
              </a:ext>
            </a:extLst>
          </p:cNvPr>
          <p:cNvSpPr txBox="1"/>
          <p:nvPr/>
        </p:nvSpPr>
        <p:spPr>
          <a:xfrm>
            <a:off x="4528458" y="1799772"/>
            <a:ext cx="7010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global failure rate of some 1.2% is better than earlier data (4% failure in early 2017), but its still bad</a:t>
            </a:r>
          </a:p>
          <a:p>
            <a:endParaRPr lang="en-US" dirty="0"/>
          </a:p>
          <a:p>
            <a:r>
              <a:rPr lang="en-US" dirty="0"/>
              <a:t>What we are seeing is most likely a failure to deliver an IPv6 packet  from the server to the endpoint</a:t>
            </a:r>
          </a:p>
          <a:p>
            <a:endParaRPr lang="en-US" dirty="0"/>
          </a:p>
          <a:p>
            <a:r>
              <a:rPr lang="en-US" dirty="0"/>
              <a:t>Possible reasons: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Endpoint using an unreachable IPv6 address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End site firewalls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335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3870-95C0-3340-9E71-D4C048F14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The Good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FFB1E8-E8C1-0E42-B535-B70789D24F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754" y="1604696"/>
            <a:ext cx="8347618" cy="4351338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DEFDFDA-A313-1641-A2ED-8FE73AF7116B}"/>
              </a:ext>
            </a:extLst>
          </p:cNvPr>
          <p:cNvSpPr/>
          <p:nvPr/>
        </p:nvSpPr>
        <p:spPr>
          <a:xfrm>
            <a:off x="8383363" y="3088328"/>
            <a:ext cx="1037771" cy="2104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60AA8C-735A-DC44-BA7D-A2DF3DF1CE9D}"/>
              </a:ext>
            </a:extLst>
          </p:cNvPr>
          <p:cNvSpPr txBox="1"/>
          <p:nvPr/>
        </p:nvSpPr>
        <p:spPr>
          <a:xfrm>
            <a:off x="8462804" y="2283877"/>
            <a:ext cx="33933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464XLAT mobile network </a:t>
            </a:r>
          </a:p>
          <a:p>
            <a:r>
              <a:rPr lang="en-US" dirty="0"/>
              <a:t>(T-Mobile) has remarkably small failure rates – the endpoints are connected via native IPv6 and as this is a mobile network there is only a small amount of customer-operated filtering middleware</a:t>
            </a:r>
          </a:p>
        </p:txBody>
      </p:sp>
    </p:spTree>
    <p:extLst>
      <p:ext uri="{BB962C8B-B14F-4D97-AF65-F5344CB8AC3E}">
        <p14:creationId xmlns:p14="http://schemas.microsoft.com/office/powerpoint/2010/main" val="103634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D3870-95C0-3340-9E71-D4C048F14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The Good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EFDFDA-A313-1641-A2ED-8FE73AF7116B}"/>
              </a:ext>
            </a:extLst>
          </p:cNvPr>
          <p:cNvSpPr/>
          <p:nvPr/>
        </p:nvSpPr>
        <p:spPr>
          <a:xfrm>
            <a:off x="8383363" y="3088328"/>
            <a:ext cx="1037771" cy="2104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60AA8C-735A-DC44-BA7D-A2DF3DF1CE9D}"/>
              </a:ext>
            </a:extLst>
          </p:cNvPr>
          <p:cNvSpPr txBox="1"/>
          <p:nvPr/>
        </p:nvSpPr>
        <p:spPr>
          <a:xfrm>
            <a:off x="8462804" y="2283877"/>
            <a:ext cx="3540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Similar story in India with Reliance JIO – the endpoints are connected via native IPv6 and as this is a mobile network there is only a small amount of customer-operated filtering middleware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410A337-E831-424F-9F22-1557269AFB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7518" y="1665100"/>
            <a:ext cx="7885845" cy="4351338"/>
          </a:xfrm>
        </p:spPr>
      </p:pic>
    </p:spTree>
    <p:extLst>
      <p:ext uri="{BB962C8B-B14F-4D97-AF65-F5344CB8AC3E}">
        <p14:creationId xmlns:p14="http://schemas.microsoft.com/office/powerpoint/2010/main" val="77528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AC04B-D100-2C45-A097-46900EC9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The Bad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E9ABD0-47F3-EE4A-8022-5D6A410153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294" y="1600899"/>
            <a:ext cx="8635213" cy="435133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469AF0-E264-E443-A40F-08B4012E6790}"/>
              </a:ext>
            </a:extLst>
          </p:cNvPr>
          <p:cNvSpPr txBox="1"/>
          <p:nvPr/>
        </p:nvSpPr>
        <p:spPr>
          <a:xfrm>
            <a:off x="9026506" y="2326297"/>
            <a:ext cx="29149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Seriously?</a:t>
            </a:r>
          </a:p>
          <a:p>
            <a:endParaRPr lang="en-AU" dirty="0"/>
          </a:p>
          <a:p>
            <a:r>
              <a:rPr lang="en-AU" dirty="0"/>
              <a:t>A 6%-10% IPv6 connection failure rate is bad enough </a:t>
            </a:r>
          </a:p>
          <a:p>
            <a:endParaRPr lang="en-AU" dirty="0"/>
          </a:p>
          <a:p>
            <a:r>
              <a:rPr lang="en-AU" dirty="0"/>
              <a:t>A sustained failure rate for over 2 years seems worse!</a:t>
            </a:r>
          </a:p>
        </p:txBody>
      </p:sp>
    </p:spTree>
    <p:extLst>
      <p:ext uri="{BB962C8B-B14F-4D97-AF65-F5344CB8AC3E}">
        <p14:creationId xmlns:p14="http://schemas.microsoft.com/office/powerpoint/2010/main" val="41732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254DD-AE14-434D-907E-2BFCFC664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The Appalling!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391FF6-64F8-D048-A415-C2E3DFBBE7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17607"/>
            <a:ext cx="10515600" cy="3767373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DFC5ED-28C9-6B42-9E57-493552AEEEFE}"/>
              </a:ext>
            </a:extLst>
          </p:cNvPr>
          <p:cNvSpPr/>
          <p:nvPr/>
        </p:nvSpPr>
        <p:spPr>
          <a:xfrm>
            <a:off x="8265886" y="3429000"/>
            <a:ext cx="3156857" cy="1948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33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3A12-AD47-F546-A20C-CE5155017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derfinger Type" panose="02020709070000000403" pitchFamily="49" charset="77"/>
              </a:rPr>
              <a:t>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2A0D2-9317-AC47-AB2F-B28178D4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many end users in Vietnam, Panama</a:t>
            </a:r>
            <a:r>
              <a:rPr lang="en-US"/>
              <a:t>, Morocco, </a:t>
            </a:r>
            <a:r>
              <a:rPr lang="en-US" dirty="0"/>
              <a:t>Turkey, Venezuela, China and Bangladesh their IPv6 service looks pretty broken</a:t>
            </a:r>
          </a:p>
          <a:p>
            <a:pPr lvl="1"/>
            <a:r>
              <a:rPr lang="en-US" dirty="0"/>
              <a:t>The combination of Dual Stack and Happy Eyeballs masks the problem so that the user does not experience a degraded service</a:t>
            </a:r>
          </a:p>
          <a:p>
            <a:pPr lvl="1"/>
            <a:r>
              <a:rPr lang="en-US" dirty="0"/>
              <a:t>But this only will work while Dual Stack is around</a:t>
            </a:r>
          </a:p>
          <a:p>
            <a:r>
              <a:rPr lang="en-US" dirty="0"/>
              <a:t>Other ISPs have managed to do a much better job, such as in the United States, Sweden, Thailand and Korea and the IPv6 connection failure rates are close to experimental noise levels</a:t>
            </a:r>
          </a:p>
          <a:p>
            <a:r>
              <a:rPr lang="en-US" dirty="0"/>
              <a:t>What’s happening in the second set of countries and ISPs that is NOT happening in the first set?</a:t>
            </a:r>
          </a:p>
        </p:txBody>
      </p:sp>
    </p:spTree>
    <p:extLst>
      <p:ext uri="{BB962C8B-B14F-4D97-AF65-F5344CB8AC3E}">
        <p14:creationId xmlns:p14="http://schemas.microsoft.com/office/powerpoint/2010/main" val="1001096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421</Words>
  <Application>Microsoft Macintosh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Powderfinger Type</vt:lpstr>
      <vt:lpstr>Office Theme</vt:lpstr>
      <vt:lpstr>IPv6 Performance Measurement</vt:lpstr>
      <vt:lpstr>The Measurement</vt:lpstr>
      <vt:lpstr>IPv6 TCP Connection Failure</vt:lpstr>
      <vt:lpstr>IPv6 TCP Connection Failure</vt:lpstr>
      <vt:lpstr>The Good</vt:lpstr>
      <vt:lpstr>The Good</vt:lpstr>
      <vt:lpstr>The Bad</vt:lpstr>
      <vt:lpstr>The Appalling!</vt:lpstr>
      <vt:lpstr>Comment</vt:lpstr>
      <vt:lpstr>Possible Issues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Performance Measurement</dc:title>
  <dc:creator>Geoff Huston</dc:creator>
  <cp:lastModifiedBy>Geoff Huston</cp:lastModifiedBy>
  <cp:revision>12</cp:revision>
  <cp:lastPrinted>2019-04-30T05:10:33Z</cp:lastPrinted>
  <dcterms:created xsi:type="dcterms:W3CDTF">2019-03-14T23:48:36Z</dcterms:created>
  <dcterms:modified xsi:type="dcterms:W3CDTF">2019-04-30T05:32:06Z</dcterms:modified>
</cp:coreProperties>
</file>