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8" r:id="rId8"/>
    <p:sldId id="262" r:id="rId9"/>
    <p:sldId id="263" r:id="rId10"/>
    <p:sldId id="264" r:id="rId11"/>
    <p:sldId id="265" r:id="rId12"/>
    <p:sldId id="267" r:id="rId13"/>
    <p:sldId id="282" r:id="rId14"/>
    <p:sldId id="266" r:id="rId15"/>
    <p:sldId id="269" r:id="rId16"/>
    <p:sldId id="279" r:id="rId17"/>
    <p:sldId id="275" r:id="rId18"/>
    <p:sldId id="281" r:id="rId19"/>
    <p:sldId id="270" r:id="rId20"/>
    <p:sldId id="271" r:id="rId21"/>
    <p:sldId id="272" r:id="rId22"/>
    <p:sldId id="277" r:id="rId23"/>
    <p:sldId id="286" r:id="rId24"/>
    <p:sldId id="278" r:id="rId25"/>
    <p:sldId id="280" r:id="rId26"/>
    <p:sldId id="284"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0"/>
    <p:restoredTop sz="94710"/>
  </p:normalViewPr>
  <p:slideViewPr>
    <p:cSldViewPr snapToGrid="0" snapToObjects="1">
      <p:cViewPr varScale="1">
        <p:scale>
          <a:sx n="165" d="100"/>
          <a:sy n="165" d="100"/>
        </p:scale>
        <p:origin x="88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A29A3-E767-2F42-9BE5-81D0411C1B45}" type="datetimeFigureOut">
              <a:rPr lang="en-AU" smtClean="0"/>
              <a:t>10/5/19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590CB-ECE0-7648-A47A-1E403446491E}" type="slidenum">
              <a:rPr lang="en-AU" smtClean="0"/>
              <a:t>‹#›</a:t>
            </a:fld>
            <a:endParaRPr lang="en-AU"/>
          </a:p>
        </p:txBody>
      </p:sp>
    </p:spTree>
    <p:extLst>
      <p:ext uri="{BB962C8B-B14F-4D97-AF65-F5344CB8AC3E}">
        <p14:creationId xmlns:p14="http://schemas.microsoft.com/office/powerpoint/2010/main" val="92895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FF590CB-ECE0-7648-A47A-1E403446491E}" type="slidenum">
              <a:rPr lang="en-AU" smtClean="0"/>
              <a:t>9</a:t>
            </a:fld>
            <a:endParaRPr lang="en-AU"/>
          </a:p>
        </p:txBody>
      </p:sp>
    </p:spTree>
    <p:extLst>
      <p:ext uri="{BB962C8B-B14F-4D97-AF65-F5344CB8AC3E}">
        <p14:creationId xmlns:p14="http://schemas.microsoft.com/office/powerpoint/2010/main" val="251577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FF590CB-ECE0-7648-A47A-1E403446491E}" type="slidenum">
              <a:rPr lang="en-AU" smtClean="0"/>
              <a:t>14</a:t>
            </a:fld>
            <a:endParaRPr lang="en-AU"/>
          </a:p>
        </p:txBody>
      </p:sp>
    </p:spTree>
    <p:extLst>
      <p:ext uri="{BB962C8B-B14F-4D97-AF65-F5344CB8AC3E}">
        <p14:creationId xmlns:p14="http://schemas.microsoft.com/office/powerpoint/2010/main" val="132612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30CB8-BB2D-3B43-9EC9-5889CA400963}"/>
              </a:ext>
            </a:extLst>
          </p:cNvPr>
          <p:cNvSpPr>
            <a:spLocks noGrp="1"/>
          </p:cNvSpPr>
          <p:nvPr>
            <p:ph type="ctrTitle"/>
          </p:nvPr>
        </p:nvSpPr>
        <p:spPr>
          <a:xfrm>
            <a:off x="1524000" y="1122363"/>
            <a:ext cx="9144000" cy="2387600"/>
          </a:xfrm>
        </p:spPr>
        <p:txBody>
          <a:bodyPr anchor="b"/>
          <a:lstStyle>
            <a:lvl1pPr algn="ctr">
              <a:defRPr sz="6000" baseline="0">
                <a:latin typeface="Powderfinger Type" panose="02020709070000000403" pitchFamily="49" charset="77"/>
              </a:defRPr>
            </a:lvl1pPr>
          </a:lstStyle>
          <a:p>
            <a:r>
              <a:rPr lang="en-US" dirty="0"/>
              <a:t>Click to edit Master title style</a:t>
            </a:r>
          </a:p>
        </p:txBody>
      </p:sp>
      <p:sp>
        <p:nvSpPr>
          <p:cNvPr id="3" name="Subtitle 2">
            <a:extLst>
              <a:ext uri="{FF2B5EF4-FFF2-40B4-BE49-F238E27FC236}">
                <a16:creationId xmlns:a16="http://schemas.microsoft.com/office/drawing/2014/main" id="{644612BA-981A-4D4B-9BAE-57A454D2D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2A6655-F60E-0C48-AA89-3AD6CD1F3EB2}"/>
              </a:ext>
            </a:extLst>
          </p:cNvPr>
          <p:cNvSpPr>
            <a:spLocks noGrp="1"/>
          </p:cNvSpPr>
          <p:nvPr>
            <p:ph type="dt" sz="half" idx="10"/>
          </p:nvPr>
        </p:nvSpPr>
        <p:spPr/>
        <p:txBody>
          <a:bodyPr/>
          <a:lstStyle/>
          <a:p>
            <a:fld id="{08A9EDF8-A75A-AA4C-9FFE-984496F31145}" type="datetimeFigureOut">
              <a:rPr lang="en-US" smtClean="0"/>
              <a:t>5/10/19</a:t>
            </a:fld>
            <a:endParaRPr lang="en-US"/>
          </a:p>
        </p:txBody>
      </p:sp>
      <p:sp>
        <p:nvSpPr>
          <p:cNvPr id="5" name="Footer Placeholder 4">
            <a:extLst>
              <a:ext uri="{FF2B5EF4-FFF2-40B4-BE49-F238E27FC236}">
                <a16:creationId xmlns:a16="http://schemas.microsoft.com/office/drawing/2014/main" id="{CB0FEF64-BE28-D64B-9C4A-41681288E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06AC57-8094-554C-B7C2-5643ED2B46E4}"/>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354009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5268-4EC6-8840-A6FA-EC9142CB2B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9AA0D0-F04E-D044-B484-BCB2CB9A1C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DC2B8-B18C-2F4D-8D63-3AC737D2FBC9}"/>
              </a:ext>
            </a:extLst>
          </p:cNvPr>
          <p:cNvSpPr>
            <a:spLocks noGrp="1"/>
          </p:cNvSpPr>
          <p:nvPr>
            <p:ph type="dt" sz="half" idx="10"/>
          </p:nvPr>
        </p:nvSpPr>
        <p:spPr/>
        <p:txBody>
          <a:bodyPr/>
          <a:lstStyle/>
          <a:p>
            <a:fld id="{08A9EDF8-A75A-AA4C-9FFE-984496F31145}" type="datetimeFigureOut">
              <a:rPr lang="en-US" smtClean="0"/>
              <a:t>5/10/19</a:t>
            </a:fld>
            <a:endParaRPr lang="en-US"/>
          </a:p>
        </p:txBody>
      </p:sp>
      <p:sp>
        <p:nvSpPr>
          <p:cNvPr id="5" name="Footer Placeholder 4">
            <a:extLst>
              <a:ext uri="{FF2B5EF4-FFF2-40B4-BE49-F238E27FC236}">
                <a16:creationId xmlns:a16="http://schemas.microsoft.com/office/drawing/2014/main" id="{B7E2F3E4-0321-C54E-9CAB-BAE36F4E1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5B718-5937-FA47-B2CE-9CD093055A3D}"/>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117672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84FC34-0F0D-B348-8FF2-7E7EDE624D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B4F76-3261-2045-BECA-F7F6C1A403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F710C-6EBE-D642-9DDE-E1264C5AAEF2}"/>
              </a:ext>
            </a:extLst>
          </p:cNvPr>
          <p:cNvSpPr>
            <a:spLocks noGrp="1"/>
          </p:cNvSpPr>
          <p:nvPr>
            <p:ph type="dt" sz="half" idx="10"/>
          </p:nvPr>
        </p:nvSpPr>
        <p:spPr/>
        <p:txBody>
          <a:bodyPr/>
          <a:lstStyle/>
          <a:p>
            <a:fld id="{08A9EDF8-A75A-AA4C-9FFE-984496F31145}" type="datetimeFigureOut">
              <a:rPr lang="en-US" smtClean="0"/>
              <a:t>5/10/19</a:t>
            </a:fld>
            <a:endParaRPr lang="en-US"/>
          </a:p>
        </p:txBody>
      </p:sp>
      <p:sp>
        <p:nvSpPr>
          <p:cNvPr id="5" name="Footer Placeholder 4">
            <a:extLst>
              <a:ext uri="{FF2B5EF4-FFF2-40B4-BE49-F238E27FC236}">
                <a16:creationId xmlns:a16="http://schemas.microsoft.com/office/drawing/2014/main" id="{50B651E8-27A0-7D4B-9240-68AD0F4A5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08735-0A5A-2941-BE70-C1244C1D8B62}"/>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22125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FF72-A30A-C54B-A8AF-54BE29A88009}"/>
              </a:ext>
            </a:extLst>
          </p:cNvPr>
          <p:cNvSpPr>
            <a:spLocks noGrp="1"/>
          </p:cNvSpPr>
          <p:nvPr>
            <p:ph type="title"/>
          </p:nvPr>
        </p:nvSpPr>
        <p:spPr/>
        <p:txBody>
          <a:bodyPr/>
          <a:lstStyle>
            <a:lvl1pPr>
              <a:defRPr baseline="0">
                <a:latin typeface="Powderfinger Type" panose="02020709070000000403" pitchFamily="49"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47A366BB-AEF1-3047-A686-78B8A4FB51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45233-D9DA-2D46-AF70-DE3F1A712230}"/>
              </a:ext>
            </a:extLst>
          </p:cNvPr>
          <p:cNvSpPr>
            <a:spLocks noGrp="1"/>
          </p:cNvSpPr>
          <p:nvPr>
            <p:ph type="dt" sz="half" idx="10"/>
          </p:nvPr>
        </p:nvSpPr>
        <p:spPr/>
        <p:txBody>
          <a:bodyPr/>
          <a:lstStyle/>
          <a:p>
            <a:fld id="{08A9EDF8-A75A-AA4C-9FFE-984496F31145}" type="datetimeFigureOut">
              <a:rPr lang="en-US" smtClean="0"/>
              <a:t>5/10/19</a:t>
            </a:fld>
            <a:endParaRPr lang="en-US"/>
          </a:p>
        </p:txBody>
      </p:sp>
      <p:sp>
        <p:nvSpPr>
          <p:cNvPr id="5" name="Footer Placeholder 4">
            <a:extLst>
              <a:ext uri="{FF2B5EF4-FFF2-40B4-BE49-F238E27FC236}">
                <a16:creationId xmlns:a16="http://schemas.microsoft.com/office/drawing/2014/main" id="{5584DE2F-CA3E-3B4B-ADAA-A44399247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2022C-F1A6-F245-8373-114FCB7097A6}"/>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99316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4CFA-7199-084D-8764-788497B9FA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E852EC-0CB4-D445-8C0B-DF70795474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7FA1CE-7C4E-5649-B4BD-F71F04888359}"/>
              </a:ext>
            </a:extLst>
          </p:cNvPr>
          <p:cNvSpPr>
            <a:spLocks noGrp="1"/>
          </p:cNvSpPr>
          <p:nvPr>
            <p:ph type="dt" sz="half" idx="10"/>
          </p:nvPr>
        </p:nvSpPr>
        <p:spPr/>
        <p:txBody>
          <a:bodyPr/>
          <a:lstStyle/>
          <a:p>
            <a:fld id="{08A9EDF8-A75A-AA4C-9FFE-984496F31145}" type="datetimeFigureOut">
              <a:rPr lang="en-US" smtClean="0"/>
              <a:t>5/10/19</a:t>
            </a:fld>
            <a:endParaRPr lang="en-US"/>
          </a:p>
        </p:txBody>
      </p:sp>
      <p:sp>
        <p:nvSpPr>
          <p:cNvPr id="5" name="Footer Placeholder 4">
            <a:extLst>
              <a:ext uri="{FF2B5EF4-FFF2-40B4-BE49-F238E27FC236}">
                <a16:creationId xmlns:a16="http://schemas.microsoft.com/office/drawing/2014/main" id="{4EC81259-A0F7-6C45-868F-E4D7F9AA6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59C59-0462-7549-8CF8-54D7FC6AE8AC}"/>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211327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5BAE2-0407-DA43-A568-C7EA04282F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963B7A-019C-B24F-86E6-2258D53156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FD9DE9-9624-EC42-8962-C8DF2F6A80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0D3388-4C22-7047-AD61-B2FB0BDBBF64}"/>
              </a:ext>
            </a:extLst>
          </p:cNvPr>
          <p:cNvSpPr>
            <a:spLocks noGrp="1"/>
          </p:cNvSpPr>
          <p:nvPr>
            <p:ph type="dt" sz="half" idx="10"/>
          </p:nvPr>
        </p:nvSpPr>
        <p:spPr/>
        <p:txBody>
          <a:bodyPr/>
          <a:lstStyle/>
          <a:p>
            <a:fld id="{08A9EDF8-A75A-AA4C-9FFE-984496F31145}" type="datetimeFigureOut">
              <a:rPr lang="en-US" smtClean="0"/>
              <a:t>5/10/19</a:t>
            </a:fld>
            <a:endParaRPr lang="en-US"/>
          </a:p>
        </p:txBody>
      </p:sp>
      <p:sp>
        <p:nvSpPr>
          <p:cNvPr id="6" name="Footer Placeholder 5">
            <a:extLst>
              <a:ext uri="{FF2B5EF4-FFF2-40B4-BE49-F238E27FC236}">
                <a16:creationId xmlns:a16="http://schemas.microsoft.com/office/drawing/2014/main" id="{D1339BE4-35E4-134E-A7B0-FC7E64F63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9D6A1-6F89-B945-A54E-E0BE1FA441CD}"/>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2946567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7885-2B74-8747-B9F2-3B0821D3CA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0A2B59-855A-6E4E-9C83-6329026E5E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48D5CF-374E-E045-867E-5D443B0C9A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D14827-D232-AF44-8094-C712DDD72C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E726F8-5F52-8B49-989C-DE6FDF54BA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15BF42-23F6-AC49-916D-AED6F98B16E4}"/>
              </a:ext>
            </a:extLst>
          </p:cNvPr>
          <p:cNvSpPr>
            <a:spLocks noGrp="1"/>
          </p:cNvSpPr>
          <p:nvPr>
            <p:ph type="dt" sz="half" idx="10"/>
          </p:nvPr>
        </p:nvSpPr>
        <p:spPr/>
        <p:txBody>
          <a:bodyPr/>
          <a:lstStyle/>
          <a:p>
            <a:fld id="{08A9EDF8-A75A-AA4C-9FFE-984496F31145}" type="datetimeFigureOut">
              <a:rPr lang="en-US" smtClean="0"/>
              <a:t>5/10/19</a:t>
            </a:fld>
            <a:endParaRPr lang="en-US"/>
          </a:p>
        </p:txBody>
      </p:sp>
      <p:sp>
        <p:nvSpPr>
          <p:cNvPr id="8" name="Footer Placeholder 7">
            <a:extLst>
              <a:ext uri="{FF2B5EF4-FFF2-40B4-BE49-F238E27FC236}">
                <a16:creationId xmlns:a16="http://schemas.microsoft.com/office/drawing/2014/main" id="{5C11B5CE-323D-E042-92D1-0C30DADBE0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DA6943-AB66-BF40-9ACD-D893506F9546}"/>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422623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14C6-C0B5-9C4E-B5BF-540BCB7D95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9E6D57-3B0D-1248-8EEA-A322F1D8AF4D}"/>
              </a:ext>
            </a:extLst>
          </p:cNvPr>
          <p:cNvSpPr>
            <a:spLocks noGrp="1"/>
          </p:cNvSpPr>
          <p:nvPr>
            <p:ph type="dt" sz="half" idx="10"/>
          </p:nvPr>
        </p:nvSpPr>
        <p:spPr/>
        <p:txBody>
          <a:bodyPr/>
          <a:lstStyle/>
          <a:p>
            <a:fld id="{08A9EDF8-A75A-AA4C-9FFE-984496F31145}" type="datetimeFigureOut">
              <a:rPr lang="en-US" smtClean="0"/>
              <a:t>5/10/19</a:t>
            </a:fld>
            <a:endParaRPr lang="en-US"/>
          </a:p>
        </p:txBody>
      </p:sp>
      <p:sp>
        <p:nvSpPr>
          <p:cNvPr id="4" name="Footer Placeholder 3">
            <a:extLst>
              <a:ext uri="{FF2B5EF4-FFF2-40B4-BE49-F238E27FC236}">
                <a16:creationId xmlns:a16="http://schemas.microsoft.com/office/drawing/2014/main" id="{C061D488-3548-6742-9403-CF168D6A26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051C30-DD74-CC48-9EC4-62264C304FC9}"/>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244559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7BE34C-FD65-6B45-92C6-2DAE8D9BD921}"/>
              </a:ext>
            </a:extLst>
          </p:cNvPr>
          <p:cNvSpPr>
            <a:spLocks noGrp="1"/>
          </p:cNvSpPr>
          <p:nvPr>
            <p:ph type="dt" sz="half" idx="10"/>
          </p:nvPr>
        </p:nvSpPr>
        <p:spPr/>
        <p:txBody>
          <a:bodyPr/>
          <a:lstStyle/>
          <a:p>
            <a:fld id="{08A9EDF8-A75A-AA4C-9FFE-984496F31145}" type="datetimeFigureOut">
              <a:rPr lang="en-US" smtClean="0"/>
              <a:t>5/10/19</a:t>
            </a:fld>
            <a:endParaRPr lang="en-US"/>
          </a:p>
        </p:txBody>
      </p:sp>
      <p:sp>
        <p:nvSpPr>
          <p:cNvPr id="3" name="Footer Placeholder 2">
            <a:extLst>
              <a:ext uri="{FF2B5EF4-FFF2-40B4-BE49-F238E27FC236}">
                <a16:creationId xmlns:a16="http://schemas.microsoft.com/office/drawing/2014/main" id="{BEB4E509-86E9-FD4F-8F9E-750CC9415C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CAD810-873C-BE42-B9DE-7AACB24B280F}"/>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2845980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8E13F-E8B3-114D-ABB0-D90E3D7621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EF3D54-90AE-3740-ABF9-5CFD0448D8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DC1C11-B5EE-5A4C-8952-88832E00A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57B1DD-C30F-D042-A66C-1C616964000B}"/>
              </a:ext>
            </a:extLst>
          </p:cNvPr>
          <p:cNvSpPr>
            <a:spLocks noGrp="1"/>
          </p:cNvSpPr>
          <p:nvPr>
            <p:ph type="dt" sz="half" idx="10"/>
          </p:nvPr>
        </p:nvSpPr>
        <p:spPr/>
        <p:txBody>
          <a:bodyPr/>
          <a:lstStyle/>
          <a:p>
            <a:fld id="{08A9EDF8-A75A-AA4C-9FFE-984496F31145}" type="datetimeFigureOut">
              <a:rPr lang="en-US" smtClean="0"/>
              <a:t>5/10/19</a:t>
            </a:fld>
            <a:endParaRPr lang="en-US"/>
          </a:p>
        </p:txBody>
      </p:sp>
      <p:sp>
        <p:nvSpPr>
          <p:cNvPr id="6" name="Footer Placeholder 5">
            <a:extLst>
              <a:ext uri="{FF2B5EF4-FFF2-40B4-BE49-F238E27FC236}">
                <a16:creationId xmlns:a16="http://schemas.microsoft.com/office/drawing/2014/main" id="{36467EE7-BC1E-7744-8B79-3ADFBDFD1D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AEEE3-E395-A04B-90FF-D2C8DC96A7CA}"/>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405098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62D4-1285-7846-B770-48D47ED0F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1301B2-8055-454D-B9E5-96448D022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2B5497-F7A3-B04D-8980-84DF0F99A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5C38C3-B305-9D47-8346-07F46C98CD51}"/>
              </a:ext>
            </a:extLst>
          </p:cNvPr>
          <p:cNvSpPr>
            <a:spLocks noGrp="1"/>
          </p:cNvSpPr>
          <p:nvPr>
            <p:ph type="dt" sz="half" idx="10"/>
          </p:nvPr>
        </p:nvSpPr>
        <p:spPr/>
        <p:txBody>
          <a:bodyPr/>
          <a:lstStyle/>
          <a:p>
            <a:fld id="{08A9EDF8-A75A-AA4C-9FFE-984496F31145}" type="datetimeFigureOut">
              <a:rPr lang="en-US" smtClean="0"/>
              <a:t>5/10/19</a:t>
            </a:fld>
            <a:endParaRPr lang="en-US"/>
          </a:p>
        </p:txBody>
      </p:sp>
      <p:sp>
        <p:nvSpPr>
          <p:cNvPr id="6" name="Footer Placeholder 5">
            <a:extLst>
              <a:ext uri="{FF2B5EF4-FFF2-40B4-BE49-F238E27FC236}">
                <a16:creationId xmlns:a16="http://schemas.microsoft.com/office/drawing/2014/main" id="{5846C9F0-76A5-A944-90EE-408C101BFE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D13B8C-C350-144F-A946-EAE083EF486A}"/>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1760024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F4FDEE-CB15-1240-AA55-6B605F5216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531B9F-7F49-A24A-915F-2C33008498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27B33-5903-AA45-ACF0-DF4E9D1FA5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9EDF8-A75A-AA4C-9FFE-984496F31145}" type="datetimeFigureOut">
              <a:rPr lang="en-US" smtClean="0"/>
              <a:t>5/10/19</a:t>
            </a:fld>
            <a:endParaRPr lang="en-US"/>
          </a:p>
        </p:txBody>
      </p:sp>
      <p:sp>
        <p:nvSpPr>
          <p:cNvPr id="5" name="Footer Placeholder 4">
            <a:extLst>
              <a:ext uri="{FF2B5EF4-FFF2-40B4-BE49-F238E27FC236}">
                <a16:creationId xmlns:a16="http://schemas.microsoft.com/office/drawing/2014/main" id="{60E67E2E-F48C-1047-8187-BCD5E4326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B3EBA5-9FA3-964C-8848-F4E20EC89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40BC6-23EF-8C47-A7CD-DC90BF8A61B0}" type="slidenum">
              <a:rPr lang="en-US" smtClean="0"/>
              <a:t>‹#›</a:t>
            </a:fld>
            <a:endParaRPr lang="en-US"/>
          </a:p>
        </p:txBody>
      </p:sp>
    </p:spTree>
    <p:extLst>
      <p:ext uri="{BB962C8B-B14F-4D97-AF65-F5344CB8AC3E}">
        <p14:creationId xmlns:p14="http://schemas.microsoft.com/office/powerpoint/2010/main" val="3635425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9743-EF7A-BD48-A741-30A4EC0AD971}"/>
              </a:ext>
            </a:extLst>
          </p:cNvPr>
          <p:cNvSpPr>
            <a:spLocks noGrp="1"/>
          </p:cNvSpPr>
          <p:nvPr>
            <p:ph type="ctrTitle"/>
          </p:nvPr>
        </p:nvSpPr>
        <p:spPr/>
        <p:txBody>
          <a:bodyPr>
            <a:normAutofit fontScale="90000"/>
          </a:bodyPr>
          <a:lstStyle/>
          <a:p>
            <a:r>
              <a:rPr lang="en-US" dirty="0"/>
              <a:t>What part of “NO” is so hard for the DNS to understand?</a:t>
            </a:r>
          </a:p>
        </p:txBody>
      </p:sp>
      <p:sp>
        <p:nvSpPr>
          <p:cNvPr id="3" name="Subtitle 2">
            <a:extLst>
              <a:ext uri="{FF2B5EF4-FFF2-40B4-BE49-F238E27FC236}">
                <a16:creationId xmlns:a16="http://schemas.microsoft.com/office/drawing/2014/main" id="{F579BB89-2DBB-674D-A0A6-A47A83738681}"/>
              </a:ext>
            </a:extLst>
          </p:cNvPr>
          <p:cNvSpPr>
            <a:spLocks noGrp="1"/>
          </p:cNvSpPr>
          <p:nvPr>
            <p:ph type="subTitle" idx="1"/>
          </p:nvPr>
        </p:nvSpPr>
        <p:spPr/>
        <p:txBody>
          <a:bodyPr/>
          <a:lstStyle/>
          <a:p>
            <a:pPr algn="r"/>
            <a:r>
              <a:rPr lang="en-US" dirty="0"/>
              <a:t>Geoff Huston</a:t>
            </a:r>
          </a:p>
          <a:p>
            <a:pPr algn="r"/>
            <a:r>
              <a:rPr lang="en-US" dirty="0"/>
              <a:t>Joao Damas</a:t>
            </a:r>
          </a:p>
          <a:p>
            <a:pPr algn="r"/>
            <a:r>
              <a:rPr lang="en-US" dirty="0"/>
              <a:t>APNIC Labs</a:t>
            </a:r>
          </a:p>
        </p:txBody>
      </p:sp>
    </p:spTree>
    <p:extLst>
      <p:ext uri="{BB962C8B-B14F-4D97-AF65-F5344CB8AC3E}">
        <p14:creationId xmlns:p14="http://schemas.microsoft.com/office/powerpoint/2010/main" val="2446305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C243-6207-C247-9552-FE39948BAFA6}"/>
              </a:ext>
            </a:extLst>
          </p:cNvPr>
          <p:cNvSpPr>
            <a:spLocks noGrp="1"/>
          </p:cNvSpPr>
          <p:nvPr>
            <p:ph type="title"/>
          </p:nvPr>
        </p:nvSpPr>
        <p:spPr/>
        <p:txBody>
          <a:bodyPr/>
          <a:lstStyle/>
          <a:p>
            <a:r>
              <a:rPr lang="en-US" dirty="0"/>
              <a:t>Does UDP suck THAT much?</a:t>
            </a:r>
          </a:p>
        </p:txBody>
      </p:sp>
      <p:sp>
        <p:nvSpPr>
          <p:cNvPr id="3" name="Content Placeholder 2">
            <a:extLst>
              <a:ext uri="{FF2B5EF4-FFF2-40B4-BE49-F238E27FC236}">
                <a16:creationId xmlns:a16="http://schemas.microsoft.com/office/drawing/2014/main" id="{6F07F3FC-B28F-A44B-A051-1A33F47F3B80}"/>
              </a:ext>
            </a:extLst>
          </p:cNvPr>
          <p:cNvSpPr>
            <a:spLocks noGrp="1"/>
          </p:cNvSpPr>
          <p:nvPr>
            <p:ph idx="1"/>
          </p:nvPr>
        </p:nvSpPr>
        <p:spPr/>
        <p:txBody>
          <a:bodyPr/>
          <a:lstStyle/>
          <a:p>
            <a:r>
              <a:rPr lang="en-US" dirty="0"/>
              <a:t>Why is the total re-query rate at 51% of tests?</a:t>
            </a:r>
          </a:p>
          <a:p>
            <a:r>
              <a:rPr lang="en-US" dirty="0"/>
              <a:t>Surely DNS over UDP is not THAT bad</a:t>
            </a:r>
          </a:p>
          <a:p>
            <a:pPr lvl="1"/>
            <a:r>
              <a:rPr lang="en-US" dirty="0"/>
              <a:t>The servers are responding to every query</a:t>
            </a:r>
          </a:p>
          <a:p>
            <a:pPr lvl="1"/>
            <a:r>
              <a:rPr lang="en-US" dirty="0"/>
              <a:t>The signed response is 603 bytes in size</a:t>
            </a:r>
          </a:p>
          <a:p>
            <a:pPr lvl="1"/>
            <a:r>
              <a:rPr lang="en-US" dirty="0"/>
              <a:t>We are using a distributed setup of servers to localize DNS transactions</a:t>
            </a:r>
          </a:p>
          <a:p>
            <a:pPr lvl="1"/>
            <a:r>
              <a:rPr lang="en-US" dirty="0"/>
              <a:t>So why are the servers seeing 51% of tests generate 2 or more queries?</a:t>
            </a:r>
          </a:p>
          <a:p>
            <a:pPr lvl="1"/>
            <a:endParaRPr lang="en-US" dirty="0"/>
          </a:p>
          <a:p>
            <a:pPr lvl="1"/>
            <a:endParaRPr lang="en-US" dirty="0"/>
          </a:p>
        </p:txBody>
      </p:sp>
    </p:spTree>
    <p:extLst>
      <p:ext uri="{BB962C8B-B14F-4D97-AF65-F5344CB8AC3E}">
        <p14:creationId xmlns:p14="http://schemas.microsoft.com/office/powerpoint/2010/main" val="4136622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F376-4D7C-2D44-BCE8-0B9F39BDF20A}"/>
              </a:ext>
            </a:extLst>
          </p:cNvPr>
          <p:cNvSpPr>
            <a:spLocks noGrp="1"/>
          </p:cNvSpPr>
          <p:nvPr>
            <p:ph type="title"/>
          </p:nvPr>
        </p:nvSpPr>
        <p:spPr/>
        <p:txBody>
          <a:bodyPr/>
          <a:lstStyle/>
          <a:p>
            <a:r>
              <a:rPr lang="en-AU" dirty="0"/>
              <a:t>Re-Query Time Intervals</a:t>
            </a:r>
          </a:p>
        </p:txBody>
      </p:sp>
      <p:pic>
        <p:nvPicPr>
          <p:cNvPr id="5" name="Content Placeholder 4">
            <a:extLst>
              <a:ext uri="{FF2B5EF4-FFF2-40B4-BE49-F238E27FC236}">
                <a16:creationId xmlns:a16="http://schemas.microsoft.com/office/drawing/2014/main" id="{5B3049A1-7E72-604C-89AB-0F2D03E7AA71}"/>
              </a:ext>
            </a:extLst>
          </p:cNvPr>
          <p:cNvPicPr>
            <a:picLocks noGrp="1" noChangeAspect="1"/>
          </p:cNvPicPr>
          <p:nvPr>
            <p:ph idx="1"/>
          </p:nvPr>
        </p:nvPicPr>
        <p:blipFill>
          <a:blip r:embed="rId2"/>
          <a:stretch>
            <a:fillRect/>
          </a:stretch>
        </p:blipFill>
        <p:spPr>
          <a:xfrm>
            <a:off x="838200" y="1825625"/>
            <a:ext cx="6197360" cy="4351338"/>
          </a:xfrm>
        </p:spPr>
      </p:pic>
      <p:sp>
        <p:nvSpPr>
          <p:cNvPr id="6" name="TextBox 5">
            <a:extLst>
              <a:ext uri="{FF2B5EF4-FFF2-40B4-BE49-F238E27FC236}">
                <a16:creationId xmlns:a16="http://schemas.microsoft.com/office/drawing/2014/main" id="{2A7749BF-C01E-9945-B1DF-715443604B11}"/>
              </a:ext>
            </a:extLst>
          </p:cNvPr>
          <p:cNvSpPr txBox="1"/>
          <p:nvPr/>
        </p:nvSpPr>
        <p:spPr>
          <a:xfrm>
            <a:off x="7240137" y="2782669"/>
            <a:ext cx="3425416" cy="1200329"/>
          </a:xfrm>
          <a:prstGeom prst="rect">
            <a:avLst/>
          </a:prstGeom>
          <a:noFill/>
        </p:spPr>
        <p:txBody>
          <a:bodyPr wrap="square" rtlCol="0">
            <a:spAutoFit/>
          </a:bodyPr>
          <a:lstStyle/>
          <a:p>
            <a:r>
              <a:rPr lang="en-AU" dirty="0"/>
              <a:t>There are strong local peaks at regular 1 second intervals – this would appear to be an end host re-query behaviour</a:t>
            </a:r>
          </a:p>
        </p:txBody>
      </p:sp>
    </p:spTree>
    <p:extLst>
      <p:ext uri="{BB962C8B-B14F-4D97-AF65-F5344CB8AC3E}">
        <p14:creationId xmlns:p14="http://schemas.microsoft.com/office/powerpoint/2010/main" val="57766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9BF3-CE43-3746-9FC5-4991D43D9214}"/>
              </a:ext>
            </a:extLst>
          </p:cNvPr>
          <p:cNvSpPr>
            <a:spLocks noGrp="1"/>
          </p:cNvSpPr>
          <p:nvPr>
            <p:ph type="title"/>
          </p:nvPr>
        </p:nvSpPr>
        <p:spPr/>
        <p:txBody>
          <a:bodyPr/>
          <a:lstStyle/>
          <a:p>
            <a:r>
              <a:rPr lang="en-AU" dirty="0"/>
              <a:t>Re-Query Time Intervals</a:t>
            </a:r>
          </a:p>
        </p:txBody>
      </p:sp>
      <p:sp>
        <p:nvSpPr>
          <p:cNvPr id="6" name="TextBox 5">
            <a:extLst>
              <a:ext uri="{FF2B5EF4-FFF2-40B4-BE49-F238E27FC236}">
                <a16:creationId xmlns:a16="http://schemas.microsoft.com/office/drawing/2014/main" id="{11821E4C-A848-0740-ABE9-7A48150054F2}"/>
              </a:ext>
            </a:extLst>
          </p:cNvPr>
          <p:cNvSpPr txBox="1"/>
          <p:nvPr/>
        </p:nvSpPr>
        <p:spPr>
          <a:xfrm>
            <a:off x="7977117" y="2026692"/>
            <a:ext cx="4012441" cy="1754326"/>
          </a:xfrm>
          <a:prstGeom prst="rect">
            <a:avLst/>
          </a:prstGeom>
          <a:noFill/>
        </p:spPr>
        <p:txBody>
          <a:bodyPr wrap="square" rtlCol="0">
            <a:spAutoFit/>
          </a:bodyPr>
          <a:lstStyle/>
          <a:p>
            <a:r>
              <a:rPr lang="en-AU" dirty="0"/>
              <a:t>There are local re-query peaks here at 370 </a:t>
            </a:r>
            <a:r>
              <a:rPr lang="en-AU" dirty="0" err="1"/>
              <a:t>ms</a:t>
            </a:r>
            <a:r>
              <a:rPr lang="en-AU" dirty="0"/>
              <a:t>, 800ms, 1 sec and 1.5sec</a:t>
            </a:r>
          </a:p>
          <a:p>
            <a:endParaRPr lang="en-AU" dirty="0"/>
          </a:p>
          <a:p>
            <a:r>
              <a:rPr lang="en-AU" dirty="0"/>
              <a:t>It is likely that these time intervals represent recursive resolver re-query timers</a:t>
            </a:r>
          </a:p>
        </p:txBody>
      </p:sp>
      <p:pic>
        <p:nvPicPr>
          <p:cNvPr id="10" name="Content Placeholder 9">
            <a:extLst>
              <a:ext uri="{FF2B5EF4-FFF2-40B4-BE49-F238E27FC236}">
                <a16:creationId xmlns:a16="http://schemas.microsoft.com/office/drawing/2014/main" id="{71039D04-18F6-F243-B2A0-A1738F8807CB}"/>
              </a:ext>
            </a:extLst>
          </p:cNvPr>
          <p:cNvPicPr>
            <a:picLocks noGrp="1" noChangeAspect="1"/>
          </p:cNvPicPr>
          <p:nvPr>
            <p:ph idx="1"/>
          </p:nvPr>
        </p:nvPicPr>
        <p:blipFill>
          <a:blip r:embed="rId2"/>
          <a:stretch>
            <a:fillRect/>
          </a:stretch>
        </p:blipFill>
        <p:spPr>
          <a:xfrm>
            <a:off x="265287" y="1690688"/>
            <a:ext cx="7372295" cy="4791992"/>
          </a:xfrm>
        </p:spPr>
      </p:pic>
      <p:sp>
        <p:nvSpPr>
          <p:cNvPr id="11" name="TextBox 10">
            <a:extLst>
              <a:ext uri="{FF2B5EF4-FFF2-40B4-BE49-F238E27FC236}">
                <a16:creationId xmlns:a16="http://schemas.microsoft.com/office/drawing/2014/main" id="{F1D9619F-00F8-244D-9915-562BDC0A4533}"/>
              </a:ext>
            </a:extLst>
          </p:cNvPr>
          <p:cNvSpPr txBox="1"/>
          <p:nvPr/>
        </p:nvSpPr>
        <p:spPr>
          <a:xfrm>
            <a:off x="1904214" y="2884602"/>
            <a:ext cx="997389" cy="369332"/>
          </a:xfrm>
          <a:prstGeom prst="rect">
            <a:avLst/>
          </a:prstGeom>
          <a:noFill/>
        </p:spPr>
        <p:txBody>
          <a:bodyPr wrap="none" rtlCol="0">
            <a:spAutoFit/>
          </a:bodyPr>
          <a:lstStyle/>
          <a:p>
            <a:r>
              <a:rPr lang="en-AU" dirty="0">
                <a:latin typeface="AhnbergHand" pitchFamily="2" charset="0"/>
              </a:rPr>
              <a:t>370ms</a:t>
            </a:r>
          </a:p>
        </p:txBody>
      </p:sp>
      <p:sp>
        <p:nvSpPr>
          <p:cNvPr id="12" name="TextBox 11">
            <a:extLst>
              <a:ext uri="{FF2B5EF4-FFF2-40B4-BE49-F238E27FC236}">
                <a16:creationId xmlns:a16="http://schemas.microsoft.com/office/drawing/2014/main" id="{3054D22E-25B4-8640-B7CE-C07B63182308}"/>
              </a:ext>
            </a:extLst>
          </p:cNvPr>
          <p:cNvSpPr txBox="1"/>
          <p:nvPr/>
        </p:nvSpPr>
        <p:spPr>
          <a:xfrm>
            <a:off x="2443113" y="3319354"/>
            <a:ext cx="963725" cy="369332"/>
          </a:xfrm>
          <a:prstGeom prst="rect">
            <a:avLst/>
          </a:prstGeom>
          <a:noFill/>
        </p:spPr>
        <p:txBody>
          <a:bodyPr wrap="none" rtlCol="0">
            <a:spAutoFit/>
          </a:bodyPr>
          <a:lstStyle/>
          <a:p>
            <a:r>
              <a:rPr lang="en-AU" dirty="0">
                <a:latin typeface="AhnbergHand" pitchFamily="2" charset="0"/>
              </a:rPr>
              <a:t>800ms</a:t>
            </a:r>
          </a:p>
        </p:txBody>
      </p:sp>
      <p:sp>
        <p:nvSpPr>
          <p:cNvPr id="13" name="TextBox 12">
            <a:extLst>
              <a:ext uri="{FF2B5EF4-FFF2-40B4-BE49-F238E27FC236}">
                <a16:creationId xmlns:a16="http://schemas.microsoft.com/office/drawing/2014/main" id="{ADBABEB9-3AF9-DF4C-920F-30F3974625F4}"/>
              </a:ext>
            </a:extLst>
          </p:cNvPr>
          <p:cNvSpPr txBox="1"/>
          <p:nvPr/>
        </p:nvSpPr>
        <p:spPr>
          <a:xfrm>
            <a:off x="2861496" y="3754106"/>
            <a:ext cx="401072" cy="369332"/>
          </a:xfrm>
          <a:prstGeom prst="rect">
            <a:avLst/>
          </a:prstGeom>
          <a:noFill/>
        </p:spPr>
        <p:txBody>
          <a:bodyPr wrap="none" rtlCol="0">
            <a:spAutoFit/>
          </a:bodyPr>
          <a:lstStyle/>
          <a:p>
            <a:r>
              <a:rPr lang="en-AU" dirty="0">
                <a:latin typeface="AhnbergHand" pitchFamily="2" charset="0"/>
              </a:rPr>
              <a:t>1s</a:t>
            </a:r>
          </a:p>
        </p:txBody>
      </p:sp>
      <p:sp>
        <p:nvSpPr>
          <p:cNvPr id="14" name="TextBox 13">
            <a:extLst>
              <a:ext uri="{FF2B5EF4-FFF2-40B4-BE49-F238E27FC236}">
                <a16:creationId xmlns:a16="http://schemas.microsoft.com/office/drawing/2014/main" id="{E3BE9C25-B8F9-9C42-B6DC-9DD9F155967E}"/>
              </a:ext>
            </a:extLst>
          </p:cNvPr>
          <p:cNvSpPr txBox="1"/>
          <p:nvPr/>
        </p:nvSpPr>
        <p:spPr>
          <a:xfrm>
            <a:off x="3508375" y="3938772"/>
            <a:ext cx="611065" cy="369332"/>
          </a:xfrm>
          <a:prstGeom prst="rect">
            <a:avLst/>
          </a:prstGeom>
          <a:noFill/>
        </p:spPr>
        <p:txBody>
          <a:bodyPr wrap="none" rtlCol="0">
            <a:spAutoFit/>
          </a:bodyPr>
          <a:lstStyle/>
          <a:p>
            <a:r>
              <a:rPr lang="en-AU" dirty="0">
                <a:latin typeface="AhnbergHand" pitchFamily="2" charset="0"/>
              </a:rPr>
              <a:t>1.5s</a:t>
            </a:r>
          </a:p>
        </p:txBody>
      </p:sp>
      <p:sp>
        <p:nvSpPr>
          <p:cNvPr id="15" name="Freeform 14">
            <a:extLst>
              <a:ext uri="{FF2B5EF4-FFF2-40B4-BE49-F238E27FC236}">
                <a16:creationId xmlns:a16="http://schemas.microsoft.com/office/drawing/2014/main" id="{97DBE26E-AA22-3644-A346-2CE9C362AA85}"/>
              </a:ext>
            </a:extLst>
          </p:cNvPr>
          <p:cNvSpPr/>
          <p:nvPr/>
        </p:nvSpPr>
        <p:spPr>
          <a:xfrm>
            <a:off x="1717157" y="3223967"/>
            <a:ext cx="516996" cy="1735961"/>
          </a:xfrm>
          <a:custGeom>
            <a:avLst/>
            <a:gdLst>
              <a:gd name="connsiteX0" fmla="*/ 516996 w 516996"/>
              <a:gd name="connsiteY0" fmla="*/ 0 h 1735961"/>
              <a:gd name="connsiteX1" fmla="*/ 290752 w 516996"/>
              <a:gd name="connsiteY1" fmla="*/ 1206631 h 1735961"/>
              <a:gd name="connsiteX2" fmla="*/ 17375 w 516996"/>
              <a:gd name="connsiteY2" fmla="*/ 1706252 h 1735961"/>
              <a:gd name="connsiteX3" fmla="*/ 26802 w 516996"/>
              <a:gd name="connsiteY3" fmla="*/ 1583703 h 1735961"/>
              <a:gd name="connsiteX4" fmla="*/ 17375 w 516996"/>
              <a:gd name="connsiteY4" fmla="*/ 1725105 h 1735961"/>
              <a:gd name="connsiteX5" fmla="*/ 83363 w 516996"/>
              <a:gd name="connsiteY5" fmla="*/ 1715678 h 17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996" h="1735961">
                <a:moveTo>
                  <a:pt x="516996" y="0"/>
                </a:moveTo>
                <a:cubicBezTo>
                  <a:pt x="445509" y="461128"/>
                  <a:pt x="374022" y="922256"/>
                  <a:pt x="290752" y="1206631"/>
                </a:cubicBezTo>
                <a:cubicBezTo>
                  <a:pt x="207482" y="1491006"/>
                  <a:pt x="61367" y="1643407"/>
                  <a:pt x="17375" y="1706252"/>
                </a:cubicBezTo>
                <a:cubicBezTo>
                  <a:pt x="-26617" y="1769097"/>
                  <a:pt x="26802" y="1580561"/>
                  <a:pt x="26802" y="1583703"/>
                </a:cubicBezTo>
                <a:cubicBezTo>
                  <a:pt x="26802" y="1586845"/>
                  <a:pt x="7948" y="1703109"/>
                  <a:pt x="17375" y="1725105"/>
                </a:cubicBezTo>
                <a:cubicBezTo>
                  <a:pt x="26802" y="1747101"/>
                  <a:pt x="55082" y="1731389"/>
                  <a:pt x="83363" y="171567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44878BFB-5B11-8940-8F60-EF9BB5DFBA03}"/>
              </a:ext>
            </a:extLst>
          </p:cNvPr>
          <p:cNvSpPr/>
          <p:nvPr/>
        </p:nvSpPr>
        <p:spPr>
          <a:xfrm>
            <a:off x="2029689" y="4114800"/>
            <a:ext cx="362961" cy="1407083"/>
          </a:xfrm>
          <a:custGeom>
            <a:avLst/>
            <a:gdLst>
              <a:gd name="connsiteX0" fmla="*/ 54833 w 362961"/>
              <a:gd name="connsiteY0" fmla="*/ 0 h 1407083"/>
              <a:gd name="connsiteX1" fmla="*/ 589 w 362961"/>
              <a:gd name="connsiteY1" fmla="*/ 387458 h 1407083"/>
              <a:gd name="connsiteX2" fmla="*/ 85830 w 362961"/>
              <a:gd name="connsiteY2" fmla="*/ 891153 h 1407083"/>
              <a:gd name="connsiteX3" fmla="*/ 341552 w 362961"/>
              <a:gd name="connsiteY3" fmla="*/ 1394847 h 1407083"/>
              <a:gd name="connsiteX4" fmla="*/ 349301 w 362961"/>
              <a:gd name="connsiteY4" fmla="*/ 1263112 h 1407083"/>
              <a:gd name="connsiteX5" fmla="*/ 349301 w 362961"/>
              <a:gd name="connsiteY5" fmla="*/ 1394847 h 1407083"/>
              <a:gd name="connsiteX6" fmla="*/ 209816 w 362961"/>
              <a:gd name="connsiteY6" fmla="*/ 1317356 h 140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961" h="1407083">
                <a:moveTo>
                  <a:pt x="54833" y="0"/>
                </a:moveTo>
                <a:cubicBezTo>
                  <a:pt x="25128" y="119466"/>
                  <a:pt x="-4577" y="238933"/>
                  <a:pt x="589" y="387458"/>
                </a:cubicBezTo>
                <a:cubicBezTo>
                  <a:pt x="5755" y="535983"/>
                  <a:pt x="29003" y="723255"/>
                  <a:pt x="85830" y="891153"/>
                </a:cubicBezTo>
                <a:cubicBezTo>
                  <a:pt x="142657" y="1059051"/>
                  <a:pt x="297640" y="1332854"/>
                  <a:pt x="341552" y="1394847"/>
                </a:cubicBezTo>
                <a:cubicBezTo>
                  <a:pt x="385464" y="1456840"/>
                  <a:pt x="348010" y="1263112"/>
                  <a:pt x="349301" y="1263112"/>
                </a:cubicBezTo>
                <a:cubicBezTo>
                  <a:pt x="350592" y="1263112"/>
                  <a:pt x="372548" y="1385806"/>
                  <a:pt x="349301" y="1394847"/>
                </a:cubicBezTo>
                <a:cubicBezTo>
                  <a:pt x="326054" y="1403888"/>
                  <a:pt x="267935" y="1360622"/>
                  <a:pt x="209816" y="13173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8ACA6F19-E6AD-164E-9990-580EA3DB05F6}"/>
              </a:ext>
            </a:extLst>
          </p:cNvPr>
          <p:cNvSpPr/>
          <p:nvPr/>
        </p:nvSpPr>
        <p:spPr>
          <a:xfrm>
            <a:off x="2623214" y="3735092"/>
            <a:ext cx="119986" cy="1664771"/>
          </a:xfrm>
          <a:custGeom>
            <a:avLst/>
            <a:gdLst>
              <a:gd name="connsiteX0" fmla="*/ 119986 w 119986"/>
              <a:gd name="connsiteY0" fmla="*/ 0 h 1664771"/>
              <a:gd name="connsiteX1" fmla="*/ 73491 w 119986"/>
              <a:gd name="connsiteY1" fmla="*/ 906650 h 1664771"/>
              <a:gd name="connsiteX2" fmla="*/ 11498 w 119986"/>
              <a:gd name="connsiteY2" fmla="*/ 1635071 h 1664771"/>
              <a:gd name="connsiteX3" fmla="*/ 3749 w 119986"/>
              <a:gd name="connsiteY3" fmla="*/ 1534332 h 1664771"/>
              <a:gd name="connsiteX4" fmla="*/ 3749 w 119986"/>
              <a:gd name="connsiteY4" fmla="*/ 1635071 h 1664771"/>
              <a:gd name="connsiteX5" fmla="*/ 50244 w 119986"/>
              <a:gd name="connsiteY5" fmla="*/ 1549830 h 16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986" h="1664771">
                <a:moveTo>
                  <a:pt x="119986" y="0"/>
                </a:moveTo>
                <a:cubicBezTo>
                  <a:pt x="105779" y="317069"/>
                  <a:pt x="91572" y="634138"/>
                  <a:pt x="73491" y="906650"/>
                </a:cubicBezTo>
                <a:cubicBezTo>
                  <a:pt x="55410" y="1179162"/>
                  <a:pt x="23122" y="1530457"/>
                  <a:pt x="11498" y="1635071"/>
                </a:cubicBezTo>
                <a:cubicBezTo>
                  <a:pt x="-126" y="1739685"/>
                  <a:pt x="5040" y="1534332"/>
                  <a:pt x="3749" y="1534332"/>
                </a:cubicBezTo>
                <a:cubicBezTo>
                  <a:pt x="2458" y="1534332"/>
                  <a:pt x="-4000" y="1632488"/>
                  <a:pt x="3749" y="1635071"/>
                </a:cubicBezTo>
                <a:cubicBezTo>
                  <a:pt x="11498" y="1637654"/>
                  <a:pt x="30871" y="1593742"/>
                  <a:pt x="50244" y="154983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4D93E814-851B-2C48-9E52-BBA5DA40DBA8}"/>
              </a:ext>
            </a:extLst>
          </p:cNvPr>
          <p:cNvSpPr/>
          <p:nvPr/>
        </p:nvSpPr>
        <p:spPr>
          <a:xfrm>
            <a:off x="2706177" y="4184542"/>
            <a:ext cx="1643967" cy="1576117"/>
          </a:xfrm>
          <a:custGeom>
            <a:avLst/>
            <a:gdLst>
              <a:gd name="connsiteX0" fmla="*/ 13776 w 1643967"/>
              <a:gd name="connsiteY0" fmla="*/ 0 h 1576117"/>
              <a:gd name="connsiteX1" fmla="*/ 6026 w 1643967"/>
              <a:gd name="connsiteY1" fmla="*/ 503695 h 1576117"/>
              <a:gd name="connsiteX2" fmla="*/ 91267 w 1643967"/>
              <a:gd name="connsiteY2" fmla="*/ 798163 h 1576117"/>
              <a:gd name="connsiteX3" fmla="*/ 463226 w 1643967"/>
              <a:gd name="connsiteY3" fmla="*/ 1015139 h 1576117"/>
              <a:gd name="connsiteX4" fmla="*/ 1013416 w 1643967"/>
              <a:gd name="connsiteY4" fmla="*/ 1077133 h 1576117"/>
              <a:gd name="connsiteX5" fmla="*/ 1377626 w 1643967"/>
              <a:gd name="connsiteY5" fmla="*/ 1216617 h 1576117"/>
              <a:gd name="connsiteX6" fmla="*/ 1625599 w 1643967"/>
              <a:gd name="connsiteY6" fmla="*/ 1557580 h 1576117"/>
              <a:gd name="connsiteX7" fmla="*/ 1625599 w 1643967"/>
              <a:gd name="connsiteY7" fmla="*/ 1402597 h 1576117"/>
              <a:gd name="connsiteX8" fmla="*/ 1625599 w 1643967"/>
              <a:gd name="connsiteY8" fmla="*/ 1573078 h 1576117"/>
              <a:gd name="connsiteX9" fmla="*/ 1478365 w 1643967"/>
              <a:gd name="connsiteY9" fmla="*/ 1495587 h 157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967" h="1576117">
                <a:moveTo>
                  <a:pt x="13776" y="0"/>
                </a:moveTo>
                <a:cubicBezTo>
                  <a:pt x="3443" y="185334"/>
                  <a:pt x="-6889" y="370668"/>
                  <a:pt x="6026" y="503695"/>
                </a:cubicBezTo>
                <a:cubicBezTo>
                  <a:pt x="18941" y="636722"/>
                  <a:pt x="15067" y="712922"/>
                  <a:pt x="91267" y="798163"/>
                </a:cubicBezTo>
                <a:cubicBezTo>
                  <a:pt x="167467" y="883404"/>
                  <a:pt x="309535" y="968644"/>
                  <a:pt x="463226" y="1015139"/>
                </a:cubicBezTo>
                <a:cubicBezTo>
                  <a:pt x="616917" y="1061634"/>
                  <a:pt x="861016" y="1043553"/>
                  <a:pt x="1013416" y="1077133"/>
                </a:cubicBezTo>
                <a:cubicBezTo>
                  <a:pt x="1165816" y="1110713"/>
                  <a:pt x="1275596" y="1136543"/>
                  <a:pt x="1377626" y="1216617"/>
                </a:cubicBezTo>
                <a:cubicBezTo>
                  <a:pt x="1479656" y="1296691"/>
                  <a:pt x="1584270" y="1526583"/>
                  <a:pt x="1625599" y="1557580"/>
                </a:cubicBezTo>
                <a:cubicBezTo>
                  <a:pt x="1666928" y="1588577"/>
                  <a:pt x="1625599" y="1402597"/>
                  <a:pt x="1625599" y="1402597"/>
                </a:cubicBezTo>
                <a:cubicBezTo>
                  <a:pt x="1625599" y="1405180"/>
                  <a:pt x="1650138" y="1557580"/>
                  <a:pt x="1625599" y="1573078"/>
                </a:cubicBezTo>
                <a:cubicBezTo>
                  <a:pt x="1601060" y="1588576"/>
                  <a:pt x="1539712" y="1542081"/>
                  <a:pt x="1478365" y="149558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20">
            <a:extLst>
              <a:ext uri="{FF2B5EF4-FFF2-40B4-BE49-F238E27FC236}">
                <a16:creationId xmlns:a16="http://schemas.microsoft.com/office/drawing/2014/main" id="{B6F661F5-2AAE-564B-B540-14AF7F6E28DB}"/>
              </a:ext>
            </a:extLst>
          </p:cNvPr>
          <p:cNvSpPr/>
          <p:nvPr/>
        </p:nvSpPr>
        <p:spPr>
          <a:xfrm>
            <a:off x="2983424" y="4238786"/>
            <a:ext cx="139511" cy="1255661"/>
          </a:xfrm>
          <a:custGeom>
            <a:avLst/>
            <a:gdLst>
              <a:gd name="connsiteX0" fmla="*/ 100739 w 139511"/>
              <a:gd name="connsiteY0" fmla="*/ 0 h 1255661"/>
              <a:gd name="connsiteX1" fmla="*/ 69742 w 139511"/>
              <a:gd name="connsiteY1" fmla="*/ 1115878 h 1255661"/>
              <a:gd name="connsiteX2" fmla="*/ 85240 w 139511"/>
              <a:gd name="connsiteY2" fmla="*/ 1239865 h 1255661"/>
              <a:gd name="connsiteX3" fmla="*/ 139484 w 139511"/>
              <a:gd name="connsiteY3" fmla="*/ 1123628 h 1255661"/>
              <a:gd name="connsiteX4" fmla="*/ 77491 w 139511"/>
              <a:gd name="connsiteY4" fmla="*/ 1247614 h 1255661"/>
              <a:gd name="connsiteX5" fmla="*/ 0 w 139511"/>
              <a:gd name="connsiteY5" fmla="*/ 1170122 h 125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511" h="1255661">
                <a:moveTo>
                  <a:pt x="100739" y="0"/>
                </a:moveTo>
                <a:cubicBezTo>
                  <a:pt x="86532" y="454617"/>
                  <a:pt x="72325" y="909234"/>
                  <a:pt x="69742" y="1115878"/>
                </a:cubicBezTo>
                <a:cubicBezTo>
                  <a:pt x="67159" y="1322522"/>
                  <a:pt x="73616" y="1238573"/>
                  <a:pt x="85240" y="1239865"/>
                </a:cubicBezTo>
                <a:cubicBezTo>
                  <a:pt x="96864" y="1241157"/>
                  <a:pt x="140775" y="1122337"/>
                  <a:pt x="139484" y="1123628"/>
                </a:cubicBezTo>
                <a:cubicBezTo>
                  <a:pt x="138193" y="1124919"/>
                  <a:pt x="100738" y="1239865"/>
                  <a:pt x="77491" y="1247614"/>
                </a:cubicBezTo>
                <a:cubicBezTo>
                  <a:pt x="54244" y="1255363"/>
                  <a:pt x="27122" y="1212742"/>
                  <a:pt x="0" y="117012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a:extLst>
              <a:ext uri="{FF2B5EF4-FFF2-40B4-BE49-F238E27FC236}">
                <a16:creationId xmlns:a16="http://schemas.microsoft.com/office/drawing/2014/main" id="{6993E52A-858E-5941-AD01-4284780D571D}"/>
              </a:ext>
            </a:extLst>
          </p:cNvPr>
          <p:cNvSpPr/>
          <p:nvPr/>
        </p:nvSpPr>
        <p:spPr>
          <a:xfrm>
            <a:off x="3084163" y="4347275"/>
            <a:ext cx="2255003" cy="1418493"/>
          </a:xfrm>
          <a:custGeom>
            <a:avLst/>
            <a:gdLst>
              <a:gd name="connsiteX0" fmla="*/ 0 w 2255003"/>
              <a:gd name="connsiteY0" fmla="*/ 0 h 1418493"/>
              <a:gd name="connsiteX1" fmla="*/ 46495 w 2255003"/>
              <a:gd name="connsiteY1" fmla="*/ 371959 h 1418493"/>
              <a:gd name="connsiteX2" fmla="*/ 247973 w 2255003"/>
              <a:gd name="connsiteY2" fmla="*/ 457200 h 1418493"/>
              <a:gd name="connsiteX3" fmla="*/ 790413 w 2255003"/>
              <a:gd name="connsiteY3" fmla="*/ 534691 h 1418493"/>
              <a:gd name="connsiteX4" fmla="*/ 1836549 w 2255003"/>
              <a:gd name="connsiteY4" fmla="*/ 565688 h 1418493"/>
              <a:gd name="connsiteX5" fmla="*/ 2154264 w 2255003"/>
              <a:gd name="connsiteY5" fmla="*/ 1239864 h 1418493"/>
              <a:gd name="connsiteX6" fmla="*/ 2193010 w 2255003"/>
              <a:gd name="connsiteY6" fmla="*/ 1418094 h 1418493"/>
              <a:gd name="connsiteX7" fmla="*/ 2255003 w 2255003"/>
              <a:gd name="connsiteY7" fmla="*/ 1278610 h 141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5003" h="1418493">
                <a:moveTo>
                  <a:pt x="0" y="0"/>
                </a:moveTo>
                <a:cubicBezTo>
                  <a:pt x="2583" y="147879"/>
                  <a:pt x="5166" y="295759"/>
                  <a:pt x="46495" y="371959"/>
                </a:cubicBezTo>
                <a:cubicBezTo>
                  <a:pt x="87824" y="448159"/>
                  <a:pt x="123987" y="430078"/>
                  <a:pt x="247973" y="457200"/>
                </a:cubicBezTo>
                <a:cubicBezTo>
                  <a:pt x="371959" y="484322"/>
                  <a:pt x="525650" y="516610"/>
                  <a:pt x="790413" y="534691"/>
                </a:cubicBezTo>
                <a:cubicBezTo>
                  <a:pt x="1055176" y="552772"/>
                  <a:pt x="1609241" y="448159"/>
                  <a:pt x="1836549" y="565688"/>
                </a:cubicBezTo>
                <a:cubicBezTo>
                  <a:pt x="2063857" y="683217"/>
                  <a:pt x="2094854" y="1097796"/>
                  <a:pt x="2154264" y="1239864"/>
                </a:cubicBezTo>
                <a:cubicBezTo>
                  <a:pt x="2213674" y="1381932"/>
                  <a:pt x="2176220" y="1411636"/>
                  <a:pt x="2193010" y="1418094"/>
                </a:cubicBezTo>
                <a:cubicBezTo>
                  <a:pt x="2209800" y="1424552"/>
                  <a:pt x="2232401" y="1351581"/>
                  <a:pt x="2255003" y="127861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22">
            <a:extLst>
              <a:ext uri="{FF2B5EF4-FFF2-40B4-BE49-F238E27FC236}">
                <a16:creationId xmlns:a16="http://schemas.microsoft.com/office/drawing/2014/main" id="{8A5B10EE-54D6-0C40-B6A0-A8F19F91B7AF}"/>
              </a:ext>
            </a:extLst>
          </p:cNvPr>
          <p:cNvSpPr/>
          <p:nvPr/>
        </p:nvSpPr>
        <p:spPr>
          <a:xfrm>
            <a:off x="5176434" y="5672380"/>
            <a:ext cx="112334" cy="101529"/>
          </a:xfrm>
          <a:custGeom>
            <a:avLst/>
            <a:gdLst>
              <a:gd name="connsiteX0" fmla="*/ 0 w 112334"/>
              <a:gd name="connsiteY0" fmla="*/ 0 h 101529"/>
              <a:gd name="connsiteX1" fmla="*/ 108488 w 112334"/>
              <a:gd name="connsiteY1" fmla="*/ 100739 h 101529"/>
              <a:gd name="connsiteX2" fmla="*/ 77491 w 112334"/>
              <a:gd name="connsiteY2" fmla="*/ 38745 h 101529"/>
            </a:gdLst>
            <a:ahLst/>
            <a:cxnLst>
              <a:cxn ang="0">
                <a:pos x="connsiteX0" y="connsiteY0"/>
              </a:cxn>
              <a:cxn ang="0">
                <a:pos x="connsiteX1" y="connsiteY1"/>
              </a:cxn>
              <a:cxn ang="0">
                <a:pos x="connsiteX2" y="connsiteY2"/>
              </a:cxn>
            </a:cxnLst>
            <a:rect l="l" t="t" r="r" b="b"/>
            <a:pathLst>
              <a:path w="112334" h="101529">
                <a:moveTo>
                  <a:pt x="0" y="0"/>
                </a:moveTo>
                <a:cubicBezTo>
                  <a:pt x="47786" y="47141"/>
                  <a:pt x="95573" y="94282"/>
                  <a:pt x="108488" y="100739"/>
                </a:cubicBezTo>
                <a:cubicBezTo>
                  <a:pt x="121403" y="107197"/>
                  <a:pt x="99447" y="72971"/>
                  <a:pt x="77491" y="38745"/>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23">
            <a:extLst>
              <a:ext uri="{FF2B5EF4-FFF2-40B4-BE49-F238E27FC236}">
                <a16:creationId xmlns:a16="http://schemas.microsoft.com/office/drawing/2014/main" id="{4AAD48FD-13E2-D24B-8633-1BF6CEAB9709}"/>
              </a:ext>
            </a:extLst>
          </p:cNvPr>
          <p:cNvSpPr/>
          <p:nvPr/>
        </p:nvSpPr>
        <p:spPr>
          <a:xfrm>
            <a:off x="3820332" y="4269783"/>
            <a:ext cx="348712" cy="1547118"/>
          </a:xfrm>
          <a:custGeom>
            <a:avLst/>
            <a:gdLst>
              <a:gd name="connsiteX0" fmla="*/ 0 w 348712"/>
              <a:gd name="connsiteY0" fmla="*/ 0 h 1547118"/>
              <a:gd name="connsiteX1" fmla="*/ 185979 w 348712"/>
              <a:gd name="connsiteY1" fmla="*/ 666427 h 1547118"/>
              <a:gd name="connsiteX2" fmla="*/ 302217 w 348712"/>
              <a:gd name="connsiteY2" fmla="*/ 1511085 h 1547118"/>
              <a:gd name="connsiteX3" fmla="*/ 201478 w 348712"/>
              <a:gd name="connsiteY3" fmla="*/ 1402597 h 1547118"/>
              <a:gd name="connsiteX4" fmla="*/ 294468 w 348712"/>
              <a:gd name="connsiteY4" fmla="*/ 1503336 h 1547118"/>
              <a:gd name="connsiteX5" fmla="*/ 348712 w 348712"/>
              <a:gd name="connsiteY5" fmla="*/ 1410346 h 154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712" h="1547118">
                <a:moveTo>
                  <a:pt x="0" y="0"/>
                </a:moveTo>
                <a:cubicBezTo>
                  <a:pt x="67805" y="207290"/>
                  <a:pt x="135610" y="414580"/>
                  <a:pt x="185979" y="666427"/>
                </a:cubicBezTo>
                <a:cubicBezTo>
                  <a:pt x="236349" y="918275"/>
                  <a:pt x="299634" y="1388390"/>
                  <a:pt x="302217" y="1511085"/>
                </a:cubicBezTo>
                <a:cubicBezTo>
                  <a:pt x="304800" y="1633780"/>
                  <a:pt x="202769" y="1403888"/>
                  <a:pt x="201478" y="1402597"/>
                </a:cubicBezTo>
                <a:cubicBezTo>
                  <a:pt x="200187" y="1401306"/>
                  <a:pt x="269929" y="1502045"/>
                  <a:pt x="294468" y="1503336"/>
                </a:cubicBezTo>
                <a:cubicBezTo>
                  <a:pt x="319007" y="1504627"/>
                  <a:pt x="333859" y="1457486"/>
                  <a:pt x="348712" y="1410346"/>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64903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9BF3-CE43-3746-9FC5-4991D43D9214}"/>
              </a:ext>
            </a:extLst>
          </p:cNvPr>
          <p:cNvSpPr>
            <a:spLocks noGrp="1"/>
          </p:cNvSpPr>
          <p:nvPr>
            <p:ph type="title"/>
          </p:nvPr>
        </p:nvSpPr>
        <p:spPr/>
        <p:txBody>
          <a:bodyPr/>
          <a:lstStyle/>
          <a:p>
            <a:r>
              <a:rPr lang="en-AU" dirty="0"/>
              <a:t>Re-Query Time Intervals</a:t>
            </a:r>
          </a:p>
        </p:txBody>
      </p:sp>
      <p:sp>
        <p:nvSpPr>
          <p:cNvPr id="6" name="TextBox 5">
            <a:extLst>
              <a:ext uri="{FF2B5EF4-FFF2-40B4-BE49-F238E27FC236}">
                <a16:creationId xmlns:a16="http://schemas.microsoft.com/office/drawing/2014/main" id="{11821E4C-A848-0740-ABE9-7A48150054F2}"/>
              </a:ext>
            </a:extLst>
          </p:cNvPr>
          <p:cNvSpPr txBox="1"/>
          <p:nvPr/>
        </p:nvSpPr>
        <p:spPr>
          <a:xfrm>
            <a:off x="7977117" y="2026692"/>
            <a:ext cx="4012441" cy="646331"/>
          </a:xfrm>
          <a:prstGeom prst="rect">
            <a:avLst/>
          </a:prstGeom>
          <a:noFill/>
        </p:spPr>
        <p:txBody>
          <a:bodyPr wrap="square" rtlCol="0">
            <a:spAutoFit/>
          </a:bodyPr>
          <a:lstStyle/>
          <a:p>
            <a:r>
              <a:rPr lang="en-AU" dirty="0"/>
              <a:t>One half of all re-queries occur in the first 250 </a:t>
            </a:r>
            <a:r>
              <a:rPr lang="en-AU" dirty="0" err="1"/>
              <a:t>ms</a:t>
            </a:r>
            <a:endParaRPr lang="en-AU" dirty="0"/>
          </a:p>
        </p:txBody>
      </p:sp>
      <p:pic>
        <p:nvPicPr>
          <p:cNvPr id="7" name="Content Placeholder 6">
            <a:extLst>
              <a:ext uri="{FF2B5EF4-FFF2-40B4-BE49-F238E27FC236}">
                <a16:creationId xmlns:a16="http://schemas.microsoft.com/office/drawing/2014/main" id="{22F9CA7C-E3CD-0048-85FA-55DB0482BCBD}"/>
              </a:ext>
            </a:extLst>
          </p:cNvPr>
          <p:cNvPicPr>
            <a:picLocks noGrp="1" noChangeAspect="1"/>
          </p:cNvPicPr>
          <p:nvPr>
            <p:ph idx="1"/>
          </p:nvPr>
        </p:nvPicPr>
        <p:blipFill>
          <a:blip r:embed="rId2"/>
          <a:stretch>
            <a:fillRect/>
          </a:stretch>
        </p:blipFill>
        <p:spPr>
          <a:xfrm>
            <a:off x="447822" y="1690687"/>
            <a:ext cx="7260829" cy="4719539"/>
          </a:xfrm>
        </p:spPr>
      </p:pic>
      <p:sp>
        <p:nvSpPr>
          <p:cNvPr id="8" name="Freeform 7">
            <a:extLst>
              <a:ext uri="{FF2B5EF4-FFF2-40B4-BE49-F238E27FC236}">
                <a16:creationId xmlns:a16="http://schemas.microsoft.com/office/drawing/2014/main" id="{6814F70A-1402-DC48-8437-AD1DC814CF4B}"/>
              </a:ext>
            </a:extLst>
          </p:cNvPr>
          <p:cNvSpPr/>
          <p:nvPr/>
        </p:nvSpPr>
        <p:spPr>
          <a:xfrm>
            <a:off x="886120" y="3871061"/>
            <a:ext cx="2187018" cy="18853"/>
          </a:xfrm>
          <a:custGeom>
            <a:avLst/>
            <a:gdLst>
              <a:gd name="connsiteX0" fmla="*/ 0 w 2187018"/>
              <a:gd name="connsiteY0" fmla="*/ 18853 h 18853"/>
              <a:gd name="connsiteX1" fmla="*/ 2187018 w 2187018"/>
              <a:gd name="connsiteY1" fmla="*/ 0 h 18853"/>
            </a:gdLst>
            <a:ahLst/>
            <a:cxnLst>
              <a:cxn ang="0">
                <a:pos x="connsiteX0" y="connsiteY0"/>
              </a:cxn>
              <a:cxn ang="0">
                <a:pos x="connsiteX1" y="connsiteY1"/>
              </a:cxn>
            </a:cxnLst>
            <a:rect l="l" t="t" r="r" b="b"/>
            <a:pathLst>
              <a:path w="2187018" h="18853">
                <a:moveTo>
                  <a:pt x="0" y="18853"/>
                </a:moveTo>
                <a:lnTo>
                  <a:pt x="2187018"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5ABAD106-8E88-7E4B-86CD-F92C6E0112A0}"/>
              </a:ext>
            </a:extLst>
          </p:cNvPr>
          <p:cNvSpPr/>
          <p:nvPr/>
        </p:nvSpPr>
        <p:spPr>
          <a:xfrm>
            <a:off x="2611464" y="3766088"/>
            <a:ext cx="15498" cy="2316997"/>
          </a:xfrm>
          <a:custGeom>
            <a:avLst/>
            <a:gdLst>
              <a:gd name="connsiteX0" fmla="*/ 0 w 15498"/>
              <a:gd name="connsiteY0" fmla="*/ 0 h 2316997"/>
              <a:gd name="connsiteX1" fmla="*/ 7749 w 15498"/>
              <a:gd name="connsiteY1" fmla="*/ 1441343 h 2316997"/>
              <a:gd name="connsiteX2" fmla="*/ 15498 w 15498"/>
              <a:gd name="connsiteY2" fmla="*/ 2316997 h 2316997"/>
            </a:gdLst>
            <a:ahLst/>
            <a:cxnLst>
              <a:cxn ang="0">
                <a:pos x="connsiteX0" y="connsiteY0"/>
              </a:cxn>
              <a:cxn ang="0">
                <a:pos x="connsiteX1" y="connsiteY1"/>
              </a:cxn>
              <a:cxn ang="0">
                <a:pos x="connsiteX2" y="connsiteY2"/>
              </a:cxn>
            </a:cxnLst>
            <a:rect l="l" t="t" r="r" b="b"/>
            <a:pathLst>
              <a:path w="15498" h="2316997">
                <a:moveTo>
                  <a:pt x="0" y="0"/>
                </a:moveTo>
                <a:cubicBezTo>
                  <a:pt x="2583" y="527588"/>
                  <a:pt x="5166" y="1055177"/>
                  <a:pt x="7749" y="1441343"/>
                </a:cubicBezTo>
                <a:cubicBezTo>
                  <a:pt x="10332" y="1827509"/>
                  <a:pt x="12915" y="2072253"/>
                  <a:pt x="15498" y="23169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1941E214-AF85-024C-881A-D947DAEC6C40}"/>
              </a:ext>
            </a:extLst>
          </p:cNvPr>
          <p:cNvSpPr/>
          <p:nvPr/>
        </p:nvSpPr>
        <p:spPr>
          <a:xfrm>
            <a:off x="2681778" y="2273994"/>
            <a:ext cx="5284351" cy="1505305"/>
          </a:xfrm>
          <a:custGeom>
            <a:avLst/>
            <a:gdLst>
              <a:gd name="connsiteX0" fmla="*/ 5284351 w 5284351"/>
              <a:gd name="connsiteY0" fmla="*/ 104996 h 1505305"/>
              <a:gd name="connsiteX1" fmla="*/ 3370310 w 5284351"/>
              <a:gd name="connsiteY1" fmla="*/ 73999 h 1505305"/>
              <a:gd name="connsiteX2" fmla="*/ 681354 w 5284351"/>
              <a:gd name="connsiteY2" fmla="*/ 941904 h 1505305"/>
              <a:gd name="connsiteX3" fmla="*/ 53673 w 5284351"/>
              <a:gd name="connsiteY3" fmla="*/ 1437850 h 1505305"/>
              <a:gd name="connsiteX4" fmla="*/ 30425 w 5284351"/>
              <a:gd name="connsiteY4" fmla="*/ 1236372 h 1505305"/>
              <a:gd name="connsiteX5" fmla="*/ 22676 w 5284351"/>
              <a:gd name="connsiteY5" fmla="*/ 1492094 h 1505305"/>
              <a:gd name="connsiteX6" fmla="*/ 247402 w 5284351"/>
              <a:gd name="connsiteY6" fmla="*/ 1445599 h 15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351" h="1505305">
                <a:moveTo>
                  <a:pt x="5284351" y="104996"/>
                </a:moveTo>
                <a:cubicBezTo>
                  <a:pt x="4710913" y="19755"/>
                  <a:pt x="4137476" y="-65486"/>
                  <a:pt x="3370310" y="73999"/>
                </a:cubicBezTo>
                <a:cubicBezTo>
                  <a:pt x="2603144" y="213484"/>
                  <a:pt x="1234127" y="714596"/>
                  <a:pt x="681354" y="941904"/>
                </a:cubicBezTo>
                <a:cubicBezTo>
                  <a:pt x="128581" y="1169213"/>
                  <a:pt x="162161" y="1388772"/>
                  <a:pt x="53673" y="1437850"/>
                </a:cubicBezTo>
                <a:cubicBezTo>
                  <a:pt x="-54815" y="1486928"/>
                  <a:pt x="35591" y="1227331"/>
                  <a:pt x="30425" y="1236372"/>
                </a:cubicBezTo>
                <a:cubicBezTo>
                  <a:pt x="25259" y="1245413"/>
                  <a:pt x="-13487" y="1457223"/>
                  <a:pt x="22676" y="1492094"/>
                </a:cubicBezTo>
                <a:cubicBezTo>
                  <a:pt x="58839" y="1526965"/>
                  <a:pt x="153120" y="1486282"/>
                  <a:pt x="247402" y="144559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8781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56544-4CF9-9B44-8281-2A8024220AF5}"/>
              </a:ext>
            </a:extLst>
          </p:cNvPr>
          <p:cNvSpPr>
            <a:spLocks noGrp="1"/>
          </p:cNvSpPr>
          <p:nvPr>
            <p:ph type="title"/>
          </p:nvPr>
        </p:nvSpPr>
        <p:spPr/>
        <p:txBody>
          <a:bodyPr/>
          <a:lstStyle/>
          <a:p>
            <a:r>
              <a:rPr lang="en-AU" dirty="0"/>
              <a:t>DNSSEC?</a:t>
            </a:r>
          </a:p>
        </p:txBody>
      </p:sp>
      <p:sp>
        <p:nvSpPr>
          <p:cNvPr id="3" name="Content Placeholder 2">
            <a:extLst>
              <a:ext uri="{FF2B5EF4-FFF2-40B4-BE49-F238E27FC236}">
                <a16:creationId xmlns:a16="http://schemas.microsoft.com/office/drawing/2014/main" id="{6E2FD9D6-9F0E-DF48-A4E9-79BD37D359B7}"/>
              </a:ext>
            </a:extLst>
          </p:cNvPr>
          <p:cNvSpPr>
            <a:spLocks noGrp="1"/>
          </p:cNvSpPr>
          <p:nvPr>
            <p:ph idx="1"/>
          </p:nvPr>
        </p:nvSpPr>
        <p:spPr/>
        <p:txBody>
          <a:bodyPr/>
          <a:lstStyle/>
          <a:p>
            <a:r>
              <a:rPr lang="en-AU" dirty="0"/>
              <a:t>This is a DNSSEC-signed non-existent name.</a:t>
            </a:r>
          </a:p>
          <a:p>
            <a:r>
              <a:rPr lang="en-AU" dirty="0"/>
              <a:t>Is DNSSEC a factor in the excessive re-query volume?</a:t>
            </a:r>
          </a:p>
          <a:p>
            <a:pPr lvl="1"/>
            <a:r>
              <a:rPr lang="en-AU" dirty="0"/>
              <a:t>i.e. is the additional time to validate causing </a:t>
            </a:r>
            <a:r>
              <a:rPr lang="en-AU" dirty="0" err="1"/>
              <a:t>requery</a:t>
            </a:r>
            <a:r>
              <a:rPr lang="en-AU" dirty="0"/>
              <a:t> timers to trigger?</a:t>
            </a:r>
          </a:p>
          <a:p>
            <a:r>
              <a:rPr lang="en-AU" dirty="0"/>
              <a:t>We added an unsigned non-existent name to the test set</a:t>
            </a:r>
          </a:p>
        </p:txBody>
      </p:sp>
    </p:spTree>
    <p:extLst>
      <p:ext uri="{BB962C8B-B14F-4D97-AF65-F5344CB8AC3E}">
        <p14:creationId xmlns:p14="http://schemas.microsoft.com/office/powerpoint/2010/main" val="86743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AD8DC-9374-5C46-8DD1-1C45FF963D13}"/>
              </a:ext>
            </a:extLst>
          </p:cNvPr>
          <p:cNvSpPr>
            <a:spLocks noGrp="1"/>
          </p:cNvSpPr>
          <p:nvPr>
            <p:ph type="title"/>
          </p:nvPr>
        </p:nvSpPr>
        <p:spPr/>
        <p:txBody>
          <a:bodyPr/>
          <a:lstStyle/>
          <a:p>
            <a:r>
              <a:rPr lang="en-AU" dirty="0"/>
              <a:t>Signed vs Unsigned</a:t>
            </a:r>
          </a:p>
        </p:txBody>
      </p:sp>
      <p:sp>
        <p:nvSpPr>
          <p:cNvPr id="3" name="Content Placeholder 2">
            <a:extLst>
              <a:ext uri="{FF2B5EF4-FFF2-40B4-BE49-F238E27FC236}">
                <a16:creationId xmlns:a16="http://schemas.microsoft.com/office/drawing/2014/main" id="{95BF6438-6831-1040-9814-95F5F982DDFA}"/>
              </a:ext>
            </a:extLst>
          </p:cNvPr>
          <p:cNvSpPr>
            <a:spLocks noGrp="1"/>
          </p:cNvSpPr>
          <p:nvPr>
            <p:ph idx="1"/>
          </p:nvPr>
        </p:nvSpPr>
        <p:spPr>
          <a:xfrm>
            <a:off x="838200" y="4949505"/>
            <a:ext cx="10515600" cy="1227458"/>
          </a:xfrm>
        </p:spPr>
        <p:txBody>
          <a:bodyPr/>
          <a:lstStyle/>
          <a:p>
            <a:pPr marL="0" indent="0">
              <a:buNone/>
            </a:pPr>
            <a:r>
              <a:rPr lang="en-AU" dirty="0"/>
              <a:t>DNSSEC validation adds delay, and in around 12% of cases this additional delay causes the resolver system to re-query the name</a:t>
            </a:r>
          </a:p>
        </p:txBody>
      </p:sp>
      <p:sp>
        <p:nvSpPr>
          <p:cNvPr id="5" name="TextBox 4">
            <a:extLst>
              <a:ext uri="{FF2B5EF4-FFF2-40B4-BE49-F238E27FC236}">
                <a16:creationId xmlns:a16="http://schemas.microsoft.com/office/drawing/2014/main" id="{26E11DDE-808E-004C-BE53-16378B4CE52F}"/>
              </a:ext>
            </a:extLst>
          </p:cNvPr>
          <p:cNvSpPr txBox="1"/>
          <p:nvPr/>
        </p:nvSpPr>
        <p:spPr>
          <a:xfrm>
            <a:off x="2189527" y="1585520"/>
            <a:ext cx="7105475" cy="3139321"/>
          </a:xfrm>
          <a:prstGeom prst="rect">
            <a:avLst/>
          </a:prstGeom>
          <a:noFill/>
        </p:spPr>
        <p:txBody>
          <a:bodyPr wrap="square" rtlCol="0">
            <a:spAutoFit/>
          </a:bodyPr>
          <a:lstStyle/>
          <a:p>
            <a:r>
              <a:rPr lang="en-AU" dirty="0"/>
              <a:t>		       </a:t>
            </a:r>
            <a:r>
              <a:rPr lang="en-AU" b="1" dirty="0"/>
              <a:t>Signed	   Unsigned</a:t>
            </a:r>
          </a:p>
          <a:p>
            <a:endParaRPr lang="en-AU" dirty="0"/>
          </a:p>
          <a:p>
            <a:r>
              <a:rPr lang="en-AU" dirty="0"/>
              <a:t>Experiments	  65,686,452	  69,251,349</a:t>
            </a:r>
          </a:p>
          <a:p>
            <a:r>
              <a:rPr lang="en-AU" dirty="0"/>
              <a:t>A/AAAA		  81,057,694	  84,979,990</a:t>
            </a:r>
          </a:p>
          <a:p>
            <a:r>
              <a:rPr lang="en-AU" dirty="0"/>
              <a:t>Queries		153,697,947	122,665,888</a:t>
            </a:r>
          </a:p>
          <a:p>
            <a:endParaRPr lang="en-AU" dirty="0"/>
          </a:p>
          <a:p>
            <a:r>
              <a:rPr lang="en-AU" dirty="0"/>
              <a:t>Single Query </a:t>
            </a:r>
            <a:r>
              <a:rPr lang="en-AU" dirty="0" err="1"/>
              <a:t>Exps</a:t>
            </a:r>
            <a:r>
              <a:rPr lang="en-AU" dirty="0"/>
              <a:t>	  47,694,930	  60,061,746</a:t>
            </a:r>
          </a:p>
          <a:p>
            <a:r>
              <a:rPr lang="en-AU" dirty="0"/>
              <a:t>Ratio		              59%	              71%</a:t>
            </a:r>
          </a:p>
          <a:p>
            <a:endParaRPr lang="en-AU" dirty="0"/>
          </a:p>
          <a:p>
            <a:r>
              <a:rPr lang="en-AU" dirty="0"/>
              <a:t>Multi-Query </a:t>
            </a:r>
            <a:r>
              <a:rPr lang="en-AU" dirty="0" err="1"/>
              <a:t>Exps</a:t>
            </a:r>
            <a:r>
              <a:rPr lang="en-AU" dirty="0"/>
              <a:t>	  33,092,764	  24,918,244</a:t>
            </a:r>
          </a:p>
          <a:p>
            <a:r>
              <a:rPr lang="en-AU" dirty="0"/>
              <a:t>Re-Query Rate	              3.19	              2.51</a:t>
            </a:r>
          </a:p>
        </p:txBody>
      </p:sp>
      <p:sp>
        <p:nvSpPr>
          <p:cNvPr id="4" name="TextBox 3">
            <a:extLst>
              <a:ext uri="{FF2B5EF4-FFF2-40B4-BE49-F238E27FC236}">
                <a16:creationId xmlns:a16="http://schemas.microsoft.com/office/drawing/2014/main" id="{F139C20A-4519-DD4D-ADC1-7D2270B3131E}"/>
              </a:ext>
            </a:extLst>
          </p:cNvPr>
          <p:cNvSpPr txBox="1"/>
          <p:nvPr/>
        </p:nvSpPr>
        <p:spPr>
          <a:xfrm>
            <a:off x="7555424" y="2424864"/>
            <a:ext cx="4054777" cy="307777"/>
          </a:xfrm>
          <a:prstGeom prst="rect">
            <a:avLst/>
          </a:prstGeom>
          <a:noFill/>
        </p:spPr>
        <p:txBody>
          <a:bodyPr wrap="square" rtlCol="0">
            <a:spAutoFit/>
          </a:bodyPr>
          <a:lstStyle/>
          <a:p>
            <a:r>
              <a:rPr lang="en-AU" sz="1400" dirty="0">
                <a:solidFill>
                  <a:schemeClr val="accent5">
                    <a:lumMod val="50000"/>
                  </a:schemeClr>
                </a:solidFill>
                <a:latin typeface="AhnbergHand" pitchFamily="2" charset="0"/>
              </a:rPr>
              <a:t>Split out the ‘happy eyeballs’ factor</a:t>
            </a:r>
          </a:p>
        </p:txBody>
      </p:sp>
      <p:sp>
        <p:nvSpPr>
          <p:cNvPr id="6" name="Freeform 5">
            <a:extLst>
              <a:ext uri="{FF2B5EF4-FFF2-40B4-BE49-F238E27FC236}">
                <a16:creationId xmlns:a16="http://schemas.microsoft.com/office/drawing/2014/main" id="{449C68E1-F9EC-AB4A-93C1-1974CCFE23C6}"/>
              </a:ext>
            </a:extLst>
          </p:cNvPr>
          <p:cNvSpPr/>
          <p:nvPr/>
        </p:nvSpPr>
        <p:spPr>
          <a:xfrm>
            <a:off x="7134915" y="2479687"/>
            <a:ext cx="420509" cy="294510"/>
          </a:xfrm>
          <a:custGeom>
            <a:avLst/>
            <a:gdLst>
              <a:gd name="connsiteX0" fmla="*/ 420509 w 420509"/>
              <a:gd name="connsiteY0" fmla="*/ 108530 h 294510"/>
              <a:gd name="connsiteX1" fmla="*/ 9804 w 420509"/>
              <a:gd name="connsiteY1" fmla="*/ 131777 h 294510"/>
              <a:gd name="connsiteX2" fmla="*/ 118292 w 420509"/>
              <a:gd name="connsiteY2" fmla="*/ 42 h 294510"/>
              <a:gd name="connsiteX3" fmla="*/ 2054 w 420509"/>
              <a:gd name="connsiteY3" fmla="*/ 147276 h 294510"/>
              <a:gd name="connsiteX4" fmla="*/ 157038 w 420509"/>
              <a:gd name="connsiteY4" fmla="*/ 294510 h 294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509" h="294510">
                <a:moveTo>
                  <a:pt x="420509" y="108530"/>
                </a:moveTo>
                <a:cubicBezTo>
                  <a:pt x="240341" y="129194"/>
                  <a:pt x="60173" y="149858"/>
                  <a:pt x="9804" y="131777"/>
                </a:cubicBezTo>
                <a:cubicBezTo>
                  <a:pt x="-40565" y="113696"/>
                  <a:pt x="119584" y="-2541"/>
                  <a:pt x="118292" y="42"/>
                </a:cubicBezTo>
                <a:cubicBezTo>
                  <a:pt x="117000" y="2625"/>
                  <a:pt x="-4404" y="98198"/>
                  <a:pt x="2054" y="147276"/>
                </a:cubicBezTo>
                <a:cubicBezTo>
                  <a:pt x="8512" y="196354"/>
                  <a:pt x="82775" y="245432"/>
                  <a:pt x="157038" y="2945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35305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0741-A801-914B-BFDD-EFBA8B61EA5A}"/>
              </a:ext>
            </a:extLst>
          </p:cNvPr>
          <p:cNvSpPr>
            <a:spLocks noGrp="1"/>
          </p:cNvSpPr>
          <p:nvPr>
            <p:ph type="title"/>
          </p:nvPr>
        </p:nvSpPr>
        <p:spPr/>
        <p:txBody>
          <a:bodyPr/>
          <a:lstStyle/>
          <a:p>
            <a:r>
              <a:rPr lang="en-AU" dirty="0"/>
              <a:t>Signed vs Unsigned</a:t>
            </a:r>
          </a:p>
        </p:txBody>
      </p:sp>
      <p:sp>
        <p:nvSpPr>
          <p:cNvPr id="3" name="Content Placeholder 2">
            <a:extLst>
              <a:ext uri="{FF2B5EF4-FFF2-40B4-BE49-F238E27FC236}">
                <a16:creationId xmlns:a16="http://schemas.microsoft.com/office/drawing/2014/main" id="{A2F53DBE-0BBD-2B4E-BC16-085EE9511C49}"/>
              </a:ext>
            </a:extLst>
          </p:cNvPr>
          <p:cNvSpPr>
            <a:spLocks noGrp="1"/>
          </p:cNvSpPr>
          <p:nvPr>
            <p:ph idx="1"/>
          </p:nvPr>
        </p:nvSpPr>
        <p:spPr/>
        <p:txBody>
          <a:bodyPr/>
          <a:lstStyle/>
          <a:p>
            <a:r>
              <a:rPr lang="en-AU" dirty="0"/>
              <a:t>So there are a set of resolvers that are working on the margins of their timers, and in 12% of cases the additional DNSSEC queries to perform validation cause the resolver to time out and re-query.</a:t>
            </a:r>
          </a:p>
          <a:p>
            <a:endParaRPr lang="en-AU" dirty="0"/>
          </a:p>
          <a:p>
            <a:r>
              <a:rPr lang="en-AU" dirty="0"/>
              <a:t>OK – but the 12% delay factor is still not enough to explain the high query rate for NXDOMAIN responses</a:t>
            </a:r>
          </a:p>
          <a:p>
            <a:r>
              <a:rPr lang="en-AU" dirty="0"/>
              <a:t>What else is going on?</a:t>
            </a:r>
          </a:p>
        </p:txBody>
      </p:sp>
    </p:spTree>
    <p:extLst>
      <p:ext uri="{BB962C8B-B14F-4D97-AF65-F5344CB8AC3E}">
        <p14:creationId xmlns:p14="http://schemas.microsoft.com/office/powerpoint/2010/main" val="2350803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6CC3-B6CC-F44F-87C5-D8A6CA10AE1C}"/>
              </a:ext>
            </a:extLst>
          </p:cNvPr>
          <p:cNvSpPr>
            <a:spLocks noGrp="1"/>
          </p:cNvSpPr>
          <p:nvPr>
            <p:ph type="title"/>
          </p:nvPr>
        </p:nvSpPr>
        <p:spPr/>
        <p:txBody>
          <a:bodyPr/>
          <a:lstStyle/>
          <a:p>
            <a:r>
              <a:rPr lang="en-AU" dirty="0"/>
              <a:t>NXDOMAIN re-queries</a:t>
            </a:r>
          </a:p>
        </p:txBody>
      </p:sp>
      <p:sp>
        <p:nvSpPr>
          <p:cNvPr id="3" name="Content Placeholder 2">
            <a:extLst>
              <a:ext uri="{FF2B5EF4-FFF2-40B4-BE49-F238E27FC236}">
                <a16:creationId xmlns:a16="http://schemas.microsoft.com/office/drawing/2014/main" id="{113189E8-2049-254D-B5EB-7E34E642B6E4}"/>
              </a:ext>
            </a:extLst>
          </p:cNvPr>
          <p:cNvSpPr>
            <a:spLocks noGrp="1"/>
          </p:cNvSpPr>
          <p:nvPr>
            <p:ph idx="1"/>
          </p:nvPr>
        </p:nvSpPr>
        <p:spPr/>
        <p:txBody>
          <a:bodyPr/>
          <a:lstStyle/>
          <a:p>
            <a:r>
              <a:rPr lang="en-AU" dirty="0"/>
              <a:t>39% of queries are re-queries when the domain is signed</a:t>
            </a:r>
          </a:p>
          <a:p>
            <a:pPr lvl="1"/>
            <a:r>
              <a:rPr lang="en-AU" dirty="0"/>
              <a:t>And of those, 30% are the same source address and 69% are the same subnet</a:t>
            </a:r>
          </a:p>
          <a:p>
            <a:r>
              <a:rPr lang="en-AU" dirty="0"/>
              <a:t>29% of queries are re-queries when the domain is unsigned</a:t>
            </a:r>
          </a:p>
          <a:p>
            <a:pPr lvl="1"/>
            <a:r>
              <a:rPr lang="en-AU" dirty="0"/>
              <a:t>And of those, 11% are the same source address and 50% are the same subnet</a:t>
            </a:r>
          </a:p>
          <a:p>
            <a:pPr lvl="1"/>
            <a:endParaRPr lang="en-AU" dirty="0"/>
          </a:p>
          <a:p>
            <a:r>
              <a:rPr lang="en-AU" dirty="0"/>
              <a:t>It appears that DNSSEC validation adds a time component that causes resolvers to trigger internal timers and re-query in around 12% of cases</a:t>
            </a:r>
          </a:p>
          <a:p>
            <a:pPr marL="0" indent="0">
              <a:buNone/>
            </a:pPr>
            <a:r>
              <a:rPr lang="en-AU" dirty="0"/>
              <a:t> </a:t>
            </a:r>
          </a:p>
          <a:p>
            <a:endParaRPr lang="en-AU" dirty="0"/>
          </a:p>
        </p:txBody>
      </p:sp>
      <p:sp>
        <p:nvSpPr>
          <p:cNvPr id="4" name="Freeform 3">
            <a:extLst>
              <a:ext uri="{FF2B5EF4-FFF2-40B4-BE49-F238E27FC236}">
                <a16:creationId xmlns:a16="http://schemas.microsoft.com/office/drawing/2014/main" id="{1F08AD74-4184-4C45-AD4F-623D6B99CA4E}"/>
              </a:ext>
            </a:extLst>
          </p:cNvPr>
          <p:cNvSpPr/>
          <p:nvPr/>
        </p:nvSpPr>
        <p:spPr>
          <a:xfrm>
            <a:off x="445672" y="3711094"/>
            <a:ext cx="11229211" cy="1629518"/>
          </a:xfrm>
          <a:custGeom>
            <a:avLst/>
            <a:gdLst>
              <a:gd name="connsiteX0" fmla="*/ 5335196 w 11229211"/>
              <a:gd name="connsiteY0" fmla="*/ 186730 h 1629518"/>
              <a:gd name="connsiteX1" fmla="*/ 3475399 w 11229211"/>
              <a:gd name="connsiteY1" fmla="*/ 750 h 1629518"/>
              <a:gd name="connsiteX2" fmla="*/ 367989 w 11229211"/>
              <a:gd name="connsiteY2" fmla="*/ 248723 h 1629518"/>
              <a:gd name="connsiteX3" fmla="*/ 58023 w 11229211"/>
              <a:gd name="connsiteY3" fmla="*/ 760167 h 1629518"/>
              <a:gd name="connsiteX4" fmla="*/ 352491 w 11229211"/>
              <a:gd name="connsiteY4" fmla="*/ 1356852 h 1629518"/>
              <a:gd name="connsiteX5" fmla="*/ 1747338 w 11229211"/>
              <a:gd name="connsiteY5" fmla="*/ 1612574 h 1629518"/>
              <a:gd name="connsiteX6" fmla="*/ 6265094 w 11229211"/>
              <a:gd name="connsiteY6" fmla="*/ 1573828 h 1629518"/>
              <a:gd name="connsiteX7" fmla="*/ 10658864 w 11229211"/>
              <a:gd name="connsiteY7" fmla="*/ 1318106 h 1629518"/>
              <a:gd name="connsiteX8" fmla="*/ 11023074 w 11229211"/>
              <a:gd name="connsiteY8" fmla="*/ 341713 h 1629518"/>
              <a:gd name="connsiteX9" fmla="*/ 9248518 w 11229211"/>
              <a:gd name="connsiteY9" fmla="*/ 140235 h 1629518"/>
              <a:gd name="connsiteX10" fmla="*/ 5637413 w 11229211"/>
              <a:gd name="connsiteY10" fmla="*/ 287469 h 162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29211" h="1629518">
                <a:moveTo>
                  <a:pt x="5335196" y="186730"/>
                </a:moveTo>
                <a:cubicBezTo>
                  <a:pt x="4819231" y="88574"/>
                  <a:pt x="4303267" y="-9582"/>
                  <a:pt x="3475399" y="750"/>
                </a:cubicBezTo>
                <a:cubicBezTo>
                  <a:pt x="2647531" y="11082"/>
                  <a:pt x="937552" y="122154"/>
                  <a:pt x="367989" y="248723"/>
                </a:cubicBezTo>
                <a:cubicBezTo>
                  <a:pt x="-201574" y="375292"/>
                  <a:pt x="60606" y="575479"/>
                  <a:pt x="58023" y="760167"/>
                </a:cubicBezTo>
                <a:cubicBezTo>
                  <a:pt x="55440" y="944855"/>
                  <a:pt x="70939" y="1214784"/>
                  <a:pt x="352491" y="1356852"/>
                </a:cubicBezTo>
                <a:cubicBezTo>
                  <a:pt x="634043" y="1498920"/>
                  <a:pt x="761904" y="1576411"/>
                  <a:pt x="1747338" y="1612574"/>
                </a:cubicBezTo>
                <a:cubicBezTo>
                  <a:pt x="2732772" y="1648737"/>
                  <a:pt x="4779840" y="1622906"/>
                  <a:pt x="6265094" y="1573828"/>
                </a:cubicBezTo>
                <a:cubicBezTo>
                  <a:pt x="7750348" y="1524750"/>
                  <a:pt x="9865867" y="1523458"/>
                  <a:pt x="10658864" y="1318106"/>
                </a:cubicBezTo>
                <a:cubicBezTo>
                  <a:pt x="11451861" y="1112754"/>
                  <a:pt x="11258132" y="538025"/>
                  <a:pt x="11023074" y="341713"/>
                </a:cubicBezTo>
                <a:cubicBezTo>
                  <a:pt x="10788016" y="145401"/>
                  <a:pt x="10146128" y="149276"/>
                  <a:pt x="9248518" y="140235"/>
                </a:cubicBezTo>
                <a:cubicBezTo>
                  <a:pt x="8350908" y="131194"/>
                  <a:pt x="6994160" y="209331"/>
                  <a:pt x="5637413" y="2874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86614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45FCB-C2EC-0542-BBC1-514855645E81}"/>
              </a:ext>
            </a:extLst>
          </p:cNvPr>
          <p:cNvSpPr>
            <a:spLocks noGrp="1"/>
          </p:cNvSpPr>
          <p:nvPr>
            <p:ph type="title"/>
          </p:nvPr>
        </p:nvSpPr>
        <p:spPr/>
        <p:txBody>
          <a:bodyPr/>
          <a:lstStyle/>
          <a:p>
            <a:r>
              <a:rPr lang="en-AU" dirty="0"/>
              <a:t>Re-Queries per resolver IP </a:t>
            </a:r>
            <a:r>
              <a:rPr lang="en-AU" dirty="0" err="1"/>
              <a:t>addresss</a:t>
            </a:r>
            <a:endParaRPr lang="en-AU" dirty="0"/>
          </a:p>
        </p:txBody>
      </p:sp>
      <p:pic>
        <p:nvPicPr>
          <p:cNvPr id="7" name="Picture 6">
            <a:extLst>
              <a:ext uri="{FF2B5EF4-FFF2-40B4-BE49-F238E27FC236}">
                <a16:creationId xmlns:a16="http://schemas.microsoft.com/office/drawing/2014/main" id="{A4A84CAF-0226-684C-B4C4-37677EAFBC1A}"/>
              </a:ext>
            </a:extLst>
          </p:cNvPr>
          <p:cNvPicPr>
            <a:picLocks noChangeAspect="1"/>
          </p:cNvPicPr>
          <p:nvPr/>
        </p:nvPicPr>
        <p:blipFill>
          <a:blip r:embed="rId2"/>
          <a:stretch>
            <a:fillRect/>
          </a:stretch>
        </p:blipFill>
        <p:spPr>
          <a:xfrm>
            <a:off x="425445" y="1779736"/>
            <a:ext cx="6905252" cy="4848368"/>
          </a:xfrm>
          <a:prstGeom prst="rect">
            <a:avLst/>
          </a:prstGeom>
        </p:spPr>
      </p:pic>
      <p:sp>
        <p:nvSpPr>
          <p:cNvPr id="6" name="TextBox 5">
            <a:extLst>
              <a:ext uri="{FF2B5EF4-FFF2-40B4-BE49-F238E27FC236}">
                <a16:creationId xmlns:a16="http://schemas.microsoft.com/office/drawing/2014/main" id="{BB60A302-3313-7942-8D66-D659AC99DBC2}"/>
              </a:ext>
            </a:extLst>
          </p:cNvPr>
          <p:cNvSpPr txBox="1"/>
          <p:nvPr/>
        </p:nvSpPr>
        <p:spPr>
          <a:xfrm>
            <a:off x="7330697" y="1898542"/>
            <a:ext cx="4658748" cy="1200329"/>
          </a:xfrm>
          <a:prstGeom prst="rect">
            <a:avLst/>
          </a:prstGeom>
          <a:noFill/>
        </p:spPr>
        <p:txBody>
          <a:bodyPr wrap="square" rtlCol="0">
            <a:spAutoFit/>
          </a:bodyPr>
          <a:lstStyle/>
          <a:p>
            <a:r>
              <a:rPr lang="en-AU" dirty="0"/>
              <a:t>The log scale exaggerates the effect, but we observe that a DNSSEC-signed NXDOMAIN response generates a higher repeat query profile from the same resolver IP address</a:t>
            </a:r>
          </a:p>
        </p:txBody>
      </p:sp>
    </p:spTree>
    <p:extLst>
      <p:ext uri="{BB962C8B-B14F-4D97-AF65-F5344CB8AC3E}">
        <p14:creationId xmlns:p14="http://schemas.microsoft.com/office/powerpoint/2010/main" val="3920424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D162-B7C5-9444-948F-9AEB9F594516}"/>
              </a:ext>
            </a:extLst>
          </p:cNvPr>
          <p:cNvSpPr>
            <a:spLocks noGrp="1"/>
          </p:cNvSpPr>
          <p:nvPr>
            <p:ph type="title"/>
          </p:nvPr>
        </p:nvSpPr>
        <p:spPr/>
        <p:txBody>
          <a:bodyPr/>
          <a:lstStyle/>
          <a:p>
            <a:r>
              <a:rPr lang="en-AU" dirty="0"/>
              <a:t>Resolver “farms”</a:t>
            </a:r>
          </a:p>
        </p:txBody>
      </p:sp>
      <p:sp>
        <p:nvSpPr>
          <p:cNvPr id="3" name="Content Placeholder 2">
            <a:extLst>
              <a:ext uri="{FF2B5EF4-FFF2-40B4-BE49-F238E27FC236}">
                <a16:creationId xmlns:a16="http://schemas.microsoft.com/office/drawing/2014/main" id="{D773F710-635E-3749-8E00-836E4EC334D1}"/>
              </a:ext>
            </a:extLst>
          </p:cNvPr>
          <p:cNvSpPr>
            <a:spLocks noGrp="1"/>
          </p:cNvSpPr>
          <p:nvPr>
            <p:ph idx="1"/>
          </p:nvPr>
        </p:nvSpPr>
        <p:spPr>
          <a:xfrm>
            <a:off x="838200" y="1825625"/>
            <a:ext cx="10515600" cy="607182"/>
          </a:xfrm>
        </p:spPr>
        <p:txBody>
          <a:bodyPr/>
          <a:lstStyle/>
          <a:p>
            <a:pPr marL="0" indent="0">
              <a:buNone/>
            </a:pPr>
            <a:r>
              <a:rPr lang="en-AU" dirty="0"/>
              <a:t>We also see query patterns of the form:</a:t>
            </a:r>
          </a:p>
        </p:txBody>
      </p:sp>
      <p:sp>
        <p:nvSpPr>
          <p:cNvPr id="4" name="Rectangle 3">
            <a:extLst>
              <a:ext uri="{FF2B5EF4-FFF2-40B4-BE49-F238E27FC236}">
                <a16:creationId xmlns:a16="http://schemas.microsoft.com/office/drawing/2014/main" id="{F2457489-3BB1-B942-95D1-C38E199D2EFB}"/>
              </a:ext>
            </a:extLst>
          </p:cNvPr>
          <p:cNvSpPr/>
          <p:nvPr/>
        </p:nvSpPr>
        <p:spPr>
          <a:xfrm>
            <a:off x="838200" y="2563853"/>
            <a:ext cx="3649910" cy="3693319"/>
          </a:xfrm>
          <a:prstGeom prst="rect">
            <a:avLst/>
          </a:prstGeom>
        </p:spPr>
        <p:txBody>
          <a:bodyPr wrap="square">
            <a:spAutoFit/>
          </a:bodyPr>
          <a:lstStyle/>
          <a:p>
            <a:r>
              <a:rPr lang="en-AU" dirty="0"/>
              <a:t>Resolver		Query Time</a:t>
            </a:r>
          </a:p>
          <a:p>
            <a:r>
              <a:rPr lang="en-AU" dirty="0">
                <a:solidFill>
                  <a:schemeClr val="accent4">
                    <a:lumMod val="50000"/>
                  </a:schemeClr>
                </a:solidFill>
              </a:rPr>
              <a:t>7x.xxx.0.178	0.752</a:t>
            </a:r>
          </a:p>
          <a:p>
            <a:r>
              <a:rPr lang="en-AU" dirty="0"/>
              <a:t>6z.zzz.161.146	0.865</a:t>
            </a:r>
          </a:p>
          <a:p>
            <a:r>
              <a:rPr lang="en-AU" dirty="0">
                <a:solidFill>
                  <a:schemeClr val="accent4">
                    <a:lumMod val="50000"/>
                  </a:schemeClr>
                </a:solidFill>
              </a:rPr>
              <a:t>7x.xxx.0.230	0.980</a:t>
            </a:r>
          </a:p>
          <a:p>
            <a:r>
              <a:rPr lang="en-AU" dirty="0"/>
              <a:t>6z.zzz.161.220	1.094</a:t>
            </a:r>
          </a:p>
          <a:p>
            <a:r>
              <a:rPr lang="en-AU" dirty="0">
                <a:solidFill>
                  <a:schemeClr val="accent4">
                    <a:lumMod val="50000"/>
                  </a:schemeClr>
                </a:solidFill>
              </a:rPr>
              <a:t>7x.xxx.0.188	1.201</a:t>
            </a:r>
          </a:p>
          <a:p>
            <a:r>
              <a:rPr lang="en-AU" dirty="0"/>
              <a:t>6z.zzz.161.182	1.319</a:t>
            </a:r>
          </a:p>
          <a:p>
            <a:r>
              <a:rPr lang="en-AU" dirty="0">
                <a:solidFill>
                  <a:schemeClr val="accent4">
                    <a:lumMod val="50000"/>
                  </a:schemeClr>
                </a:solidFill>
              </a:rPr>
              <a:t>7x.xxx.0.180	1.430</a:t>
            </a:r>
          </a:p>
          <a:p>
            <a:r>
              <a:rPr lang="en-AU" dirty="0"/>
              <a:t>6z.zzz.161.144	1.542</a:t>
            </a:r>
          </a:p>
          <a:p>
            <a:r>
              <a:rPr lang="en-AU" dirty="0">
                <a:solidFill>
                  <a:schemeClr val="accent4">
                    <a:lumMod val="50000"/>
                  </a:schemeClr>
                </a:solidFill>
              </a:rPr>
              <a:t>7x.xxx.0.226	1.650</a:t>
            </a:r>
          </a:p>
          <a:p>
            <a:r>
              <a:rPr lang="en-AU" dirty="0">
                <a:solidFill>
                  <a:schemeClr val="accent4">
                    <a:lumMod val="50000"/>
                  </a:schemeClr>
                </a:solidFill>
              </a:rPr>
              <a:t>7x.xxx.0.138	1.654</a:t>
            </a:r>
          </a:p>
          <a:p>
            <a:r>
              <a:rPr lang="en-AU" dirty="0"/>
              <a:t>6z.zzz.161.134	1.762</a:t>
            </a:r>
          </a:p>
          <a:p>
            <a:r>
              <a:rPr lang="en-AU" dirty="0"/>
              <a:t>6z.zzz.161.222	1.775</a:t>
            </a:r>
          </a:p>
        </p:txBody>
      </p:sp>
      <p:sp>
        <p:nvSpPr>
          <p:cNvPr id="5" name="TextBox 4">
            <a:extLst>
              <a:ext uri="{FF2B5EF4-FFF2-40B4-BE49-F238E27FC236}">
                <a16:creationId xmlns:a16="http://schemas.microsoft.com/office/drawing/2014/main" id="{AD89DABD-40EA-2C40-BD86-18F5D925A64E}"/>
              </a:ext>
            </a:extLst>
          </p:cNvPr>
          <p:cNvSpPr txBox="1"/>
          <p:nvPr/>
        </p:nvSpPr>
        <p:spPr>
          <a:xfrm>
            <a:off x="4723002" y="2684477"/>
            <a:ext cx="5436066" cy="2585323"/>
          </a:xfrm>
          <a:prstGeom prst="rect">
            <a:avLst/>
          </a:prstGeom>
          <a:noFill/>
        </p:spPr>
        <p:txBody>
          <a:bodyPr wrap="square" rtlCol="0">
            <a:spAutoFit/>
          </a:bodyPr>
          <a:lstStyle/>
          <a:p>
            <a:r>
              <a:rPr lang="en-AU" dirty="0"/>
              <a:t>It appears that some resolver farms operate by farming</a:t>
            </a:r>
          </a:p>
          <a:p>
            <a:r>
              <a:rPr lang="en-AU" dirty="0"/>
              <a:t>the query across all members of the farm. This pattern seen here shows two such cases where different IP addresses in the same subnet repeat the initial query at approximately 100ms intervals</a:t>
            </a:r>
          </a:p>
          <a:p>
            <a:endParaRPr lang="en-AU" dirty="0"/>
          </a:p>
          <a:p>
            <a:endParaRPr lang="en-AU" dirty="0"/>
          </a:p>
          <a:p>
            <a:r>
              <a:rPr lang="en-AU" dirty="0"/>
              <a:t>How common is this form of subnet-based query repetition?</a:t>
            </a:r>
          </a:p>
        </p:txBody>
      </p:sp>
    </p:spTree>
    <p:extLst>
      <p:ext uri="{BB962C8B-B14F-4D97-AF65-F5344CB8AC3E}">
        <p14:creationId xmlns:p14="http://schemas.microsoft.com/office/powerpoint/2010/main" val="43700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6050-2BB3-5843-AEC4-AB6B27DE6B1D}"/>
              </a:ext>
            </a:extLst>
          </p:cNvPr>
          <p:cNvSpPr>
            <a:spLocks noGrp="1"/>
          </p:cNvSpPr>
          <p:nvPr>
            <p:ph type="title"/>
          </p:nvPr>
        </p:nvSpPr>
        <p:spPr/>
        <p:txBody>
          <a:bodyPr/>
          <a:lstStyle/>
          <a:p>
            <a:r>
              <a:rPr lang="en-US" dirty="0"/>
              <a:t>We were looking elsewhere…</a:t>
            </a:r>
          </a:p>
        </p:txBody>
      </p:sp>
      <p:sp>
        <p:nvSpPr>
          <p:cNvPr id="3" name="Content Placeholder 2">
            <a:extLst>
              <a:ext uri="{FF2B5EF4-FFF2-40B4-BE49-F238E27FC236}">
                <a16:creationId xmlns:a16="http://schemas.microsoft.com/office/drawing/2014/main" id="{15AD5B97-376D-834C-B8EF-6C8689F77337}"/>
              </a:ext>
            </a:extLst>
          </p:cNvPr>
          <p:cNvSpPr>
            <a:spLocks noGrp="1"/>
          </p:cNvSpPr>
          <p:nvPr>
            <p:ph idx="1"/>
          </p:nvPr>
        </p:nvSpPr>
        <p:spPr/>
        <p:txBody>
          <a:bodyPr/>
          <a:lstStyle/>
          <a:p>
            <a:r>
              <a:rPr lang="en-US" dirty="0"/>
              <a:t>We were setting up a measurement experiment that was looking at the extent of support for aggressive NSEC caching (RFC8198) in the DNS</a:t>
            </a:r>
          </a:p>
          <a:p>
            <a:r>
              <a:rPr lang="en-US" dirty="0"/>
              <a:t>The experiment setup involved presenting to the user a DNS name that did not exist from a signed zone, so that we would pass an NSEC record to a DNSSEC-aware resolver</a:t>
            </a:r>
          </a:p>
          <a:p>
            <a:r>
              <a:rPr lang="en-US" dirty="0"/>
              <a:t>But was was intriguing was that we were seeing many more queries for the non-existent name than we had expected</a:t>
            </a:r>
          </a:p>
        </p:txBody>
      </p:sp>
    </p:spTree>
    <p:extLst>
      <p:ext uri="{BB962C8B-B14F-4D97-AF65-F5344CB8AC3E}">
        <p14:creationId xmlns:p14="http://schemas.microsoft.com/office/powerpoint/2010/main" val="2840862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83BC-7D65-484A-9D8E-26DE0BA3C092}"/>
              </a:ext>
            </a:extLst>
          </p:cNvPr>
          <p:cNvSpPr>
            <a:spLocks noGrp="1"/>
          </p:cNvSpPr>
          <p:nvPr>
            <p:ph type="title"/>
          </p:nvPr>
        </p:nvSpPr>
        <p:spPr/>
        <p:txBody>
          <a:bodyPr/>
          <a:lstStyle/>
          <a:p>
            <a:r>
              <a:rPr lang="en-AU" dirty="0"/>
              <a:t>Re-query Profile</a:t>
            </a:r>
          </a:p>
        </p:txBody>
      </p:sp>
      <p:sp>
        <p:nvSpPr>
          <p:cNvPr id="3" name="Content Placeholder 2">
            <a:extLst>
              <a:ext uri="{FF2B5EF4-FFF2-40B4-BE49-F238E27FC236}">
                <a16:creationId xmlns:a16="http://schemas.microsoft.com/office/drawing/2014/main" id="{321AF0EF-66C8-9344-A9F8-61D797150626}"/>
              </a:ext>
            </a:extLst>
          </p:cNvPr>
          <p:cNvSpPr>
            <a:spLocks noGrp="1"/>
          </p:cNvSpPr>
          <p:nvPr>
            <p:ph idx="1"/>
          </p:nvPr>
        </p:nvSpPr>
        <p:spPr/>
        <p:txBody>
          <a:bodyPr/>
          <a:lstStyle/>
          <a:p>
            <a:pPr marL="0" indent="0">
              <a:buNone/>
            </a:pPr>
            <a:r>
              <a:rPr lang="en-AU" dirty="0"/>
              <a:t>			  Signed		  Unsigned</a:t>
            </a:r>
          </a:p>
          <a:p>
            <a:pPr marL="0" indent="0">
              <a:buNone/>
            </a:pPr>
            <a:r>
              <a:rPr lang="en-AU" dirty="0"/>
              <a:t>Queries		153,697,947		122,665,888</a:t>
            </a:r>
          </a:p>
          <a:p>
            <a:pPr marL="0" indent="0">
              <a:buNone/>
            </a:pPr>
            <a:r>
              <a:rPr lang="en-AU" dirty="0"/>
              <a:t>Re-queries		  59,782,873		  35,297,618</a:t>
            </a:r>
          </a:p>
          <a:p>
            <a:pPr marL="0" indent="0">
              <a:buNone/>
            </a:pPr>
            <a:r>
              <a:rPr lang="en-AU" dirty="0"/>
              <a:t>Same IP Address	  17,848,729		    4,024,583</a:t>
            </a:r>
          </a:p>
          <a:p>
            <a:pPr marL="0" indent="0">
              <a:buNone/>
            </a:pPr>
            <a:r>
              <a:rPr lang="en-AU" dirty="0"/>
              <a:t>Same Subnet	  41,111,416		   17,618,192</a:t>
            </a:r>
          </a:p>
        </p:txBody>
      </p:sp>
      <p:sp>
        <p:nvSpPr>
          <p:cNvPr id="4" name="TextBox 3">
            <a:extLst>
              <a:ext uri="{FF2B5EF4-FFF2-40B4-BE49-F238E27FC236}">
                <a16:creationId xmlns:a16="http://schemas.microsoft.com/office/drawing/2014/main" id="{716978E5-8538-6441-8734-BF6FBFB6157F}"/>
              </a:ext>
            </a:extLst>
          </p:cNvPr>
          <p:cNvSpPr txBox="1"/>
          <p:nvPr/>
        </p:nvSpPr>
        <p:spPr>
          <a:xfrm>
            <a:off x="2625755" y="4834572"/>
            <a:ext cx="7608814" cy="1754326"/>
          </a:xfrm>
          <a:prstGeom prst="rect">
            <a:avLst/>
          </a:prstGeom>
          <a:noFill/>
        </p:spPr>
        <p:txBody>
          <a:bodyPr wrap="square" rtlCol="0">
            <a:spAutoFit/>
          </a:bodyPr>
          <a:lstStyle/>
          <a:p>
            <a:r>
              <a:rPr lang="en-AU" dirty="0">
                <a:latin typeface="AhnbergHand" pitchFamily="2" charset="0"/>
              </a:rPr>
              <a:t>Some 70% of the re-queries are from resolvers that share the same subnet prefix when the domain is DNSSEC signed. This drops to 50% with an unsigned domain</a:t>
            </a:r>
          </a:p>
          <a:p>
            <a:endParaRPr lang="en-AU" dirty="0">
              <a:solidFill>
                <a:schemeClr val="accent4">
                  <a:lumMod val="50000"/>
                </a:schemeClr>
              </a:solidFill>
              <a:latin typeface="AhnbergHand" pitchFamily="2" charset="0"/>
            </a:endParaRPr>
          </a:p>
          <a:p>
            <a:r>
              <a:rPr lang="en-AU" dirty="0">
                <a:solidFill>
                  <a:schemeClr val="accent4">
                    <a:lumMod val="50000"/>
                  </a:schemeClr>
                </a:solidFill>
                <a:latin typeface="AhnbergHand" pitchFamily="2" charset="0"/>
              </a:rPr>
              <a:t>This points to some outstanding issues with resolver farm management</a:t>
            </a:r>
          </a:p>
        </p:txBody>
      </p:sp>
    </p:spTree>
    <p:extLst>
      <p:ext uri="{BB962C8B-B14F-4D97-AF65-F5344CB8AC3E}">
        <p14:creationId xmlns:p14="http://schemas.microsoft.com/office/powerpoint/2010/main" val="4043671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D9CF-707F-084D-B25B-A0C1026DC821}"/>
              </a:ext>
            </a:extLst>
          </p:cNvPr>
          <p:cNvSpPr>
            <a:spLocks noGrp="1"/>
          </p:cNvSpPr>
          <p:nvPr>
            <p:ph type="title"/>
          </p:nvPr>
        </p:nvSpPr>
        <p:spPr/>
        <p:txBody>
          <a:bodyPr/>
          <a:lstStyle/>
          <a:p>
            <a:r>
              <a:rPr lang="en-AU" dirty="0"/>
              <a:t>It may sound odd but…</a:t>
            </a:r>
          </a:p>
        </p:txBody>
      </p:sp>
      <p:sp>
        <p:nvSpPr>
          <p:cNvPr id="3" name="Content Placeholder 2">
            <a:extLst>
              <a:ext uri="{FF2B5EF4-FFF2-40B4-BE49-F238E27FC236}">
                <a16:creationId xmlns:a16="http://schemas.microsoft.com/office/drawing/2014/main" id="{97A23276-FBD9-094B-8115-1716F5122035}"/>
              </a:ext>
            </a:extLst>
          </p:cNvPr>
          <p:cNvSpPr>
            <a:spLocks noGrp="1"/>
          </p:cNvSpPr>
          <p:nvPr>
            <p:ph idx="1"/>
          </p:nvPr>
        </p:nvSpPr>
        <p:spPr/>
        <p:txBody>
          <a:bodyPr/>
          <a:lstStyle/>
          <a:p>
            <a:r>
              <a:rPr lang="en-AU" dirty="0"/>
              <a:t>Is NXDOMAIN part of the issue here?</a:t>
            </a:r>
          </a:p>
          <a:p>
            <a:r>
              <a:rPr lang="en-AU" dirty="0"/>
              <a:t>Is the re-query rate lower if the name exists in the DNS?</a:t>
            </a:r>
          </a:p>
          <a:p>
            <a:r>
              <a:rPr lang="en-AU" dirty="0"/>
              <a:t>So we also ran the same query count for queries to a dual-stack defined domain name that did exist in the DNS</a:t>
            </a:r>
          </a:p>
        </p:txBody>
      </p:sp>
    </p:spTree>
    <p:extLst>
      <p:ext uri="{BB962C8B-B14F-4D97-AF65-F5344CB8AC3E}">
        <p14:creationId xmlns:p14="http://schemas.microsoft.com/office/powerpoint/2010/main" val="281451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7595-0B84-2742-9E2C-AA816E67B957}"/>
              </a:ext>
            </a:extLst>
          </p:cNvPr>
          <p:cNvSpPr>
            <a:spLocks noGrp="1"/>
          </p:cNvSpPr>
          <p:nvPr>
            <p:ph type="title"/>
          </p:nvPr>
        </p:nvSpPr>
        <p:spPr/>
        <p:txBody>
          <a:bodyPr/>
          <a:lstStyle/>
          <a:p>
            <a:r>
              <a:rPr lang="en-AU" dirty="0"/>
              <a:t>NXDOMAIN vs A/AAAA re-queries</a:t>
            </a:r>
          </a:p>
        </p:txBody>
      </p:sp>
      <p:sp>
        <p:nvSpPr>
          <p:cNvPr id="3" name="Content Placeholder 2">
            <a:extLst>
              <a:ext uri="{FF2B5EF4-FFF2-40B4-BE49-F238E27FC236}">
                <a16:creationId xmlns:a16="http://schemas.microsoft.com/office/drawing/2014/main" id="{E698C2C5-DBDF-CE41-96EC-40DBD52D2968}"/>
              </a:ext>
            </a:extLst>
          </p:cNvPr>
          <p:cNvSpPr>
            <a:spLocks noGrp="1"/>
          </p:cNvSpPr>
          <p:nvPr>
            <p:ph idx="1"/>
          </p:nvPr>
        </p:nvSpPr>
        <p:spPr>
          <a:xfrm>
            <a:off x="838200" y="1825624"/>
            <a:ext cx="10515600" cy="4877179"/>
          </a:xfrm>
        </p:spPr>
        <p:txBody>
          <a:bodyPr>
            <a:normAutofit fontScale="62500" lnSpcReduction="20000"/>
          </a:bodyPr>
          <a:lstStyle/>
          <a:p>
            <a:pPr marL="0" indent="0">
              <a:buNone/>
            </a:pPr>
            <a:r>
              <a:rPr lang="en-AU" dirty="0"/>
              <a:t>NXDOMAIN Signed:</a:t>
            </a:r>
          </a:p>
          <a:p>
            <a:pPr marL="0" indent="0">
              <a:buNone/>
            </a:pPr>
            <a:r>
              <a:rPr lang="en-AU" dirty="0"/>
              <a:t>	41% of experiments generate multiple queries</a:t>
            </a:r>
          </a:p>
          <a:p>
            <a:pPr marL="0" indent="0">
              <a:buNone/>
            </a:pPr>
            <a:r>
              <a:rPr lang="en-AU" dirty="0"/>
              <a:t>	39% of queries are re-queries (</a:t>
            </a:r>
            <a:r>
              <a:rPr lang="en-AU" dirty="0" err="1"/>
              <a:t>avg</a:t>
            </a:r>
            <a:r>
              <a:rPr lang="en-AU" dirty="0"/>
              <a:t> of 3.19 queries per experiment)</a:t>
            </a:r>
          </a:p>
          <a:p>
            <a:pPr marL="0" indent="0">
              <a:buNone/>
            </a:pPr>
            <a:r>
              <a:rPr lang="en-AU" dirty="0"/>
              <a:t>A/AAAA Signed:</a:t>
            </a:r>
          </a:p>
          <a:p>
            <a:pPr marL="0" indent="0">
              <a:buNone/>
            </a:pPr>
            <a:r>
              <a:rPr lang="en-AU" dirty="0"/>
              <a:t>	18% of experiments generate multiple queries</a:t>
            </a:r>
          </a:p>
          <a:p>
            <a:pPr marL="0" indent="0">
              <a:buNone/>
            </a:pPr>
            <a:r>
              <a:rPr lang="en-AU" dirty="0"/>
              <a:t>	13% of queries are re-queries (</a:t>
            </a:r>
            <a:r>
              <a:rPr lang="en-AU" dirty="0" err="1"/>
              <a:t>avg</a:t>
            </a:r>
            <a:r>
              <a:rPr lang="en-AU" dirty="0"/>
              <a:t> of 5.81 queries per experiment)</a:t>
            </a:r>
          </a:p>
          <a:p>
            <a:pPr marL="0" indent="0">
              <a:buNone/>
            </a:pPr>
            <a:endParaRPr lang="en-AU" dirty="0"/>
          </a:p>
          <a:p>
            <a:pPr marL="0" indent="0">
              <a:buNone/>
            </a:pPr>
            <a:endParaRPr lang="en-AU" dirty="0"/>
          </a:p>
          <a:p>
            <a:pPr marL="0" indent="0">
              <a:buNone/>
            </a:pPr>
            <a:r>
              <a:rPr lang="en-AU" dirty="0"/>
              <a:t>NXDOMAIN Unsigned:</a:t>
            </a:r>
          </a:p>
          <a:p>
            <a:pPr marL="0" indent="0">
              <a:buNone/>
            </a:pPr>
            <a:r>
              <a:rPr lang="en-AU" dirty="0"/>
              <a:t>	39% of experiments generate multiple queries</a:t>
            </a:r>
          </a:p>
          <a:p>
            <a:pPr marL="0" indent="0">
              <a:buNone/>
            </a:pPr>
            <a:r>
              <a:rPr lang="en-AU" dirty="0"/>
              <a:t>	29% of queries are re-queries (</a:t>
            </a:r>
            <a:r>
              <a:rPr lang="en-AU" dirty="0" err="1"/>
              <a:t>avg</a:t>
            </a:r>
            <a:r>
              <a:rPr lang="en-AU" dirty="0"/>
              <a:t> of 2.51 queries per experiment)</a:t>
            </a:r>
          </a:p>
          <a:p>
            <a:pPr marL="0" indent="0">
              <a:buNone/>
            </a:pPr>
            <a:endParaRPr lang="en-AU" dirty="0"/>
          </a:p>
          <a:p>
            <a:pPr marL="0" indent="0">
              <a:buNone/>
            </a:pPr>
            <a:r>
              <a:rPr lang="en-AU" dirty="0"/>
              <a:t>A/AAAA Unsigned</a:t>
            </a:r>
          </a:p>
          <a:p>
            <a:pPr marL="0" indent="0">
              <a:buNone/>
            </a:pPr>
            <a:r>
              <a:rPr lang="en-AU" dirty="0"/>
              <a:t>	38% of experiments generate multiple queries </a:t>
            </a:r>
          </a:p>
          <a:p>
            <a:pPr marL="0" indent="0">
              <a:buNone/>
            </a:pPr>
            <a:r>
              <a:rPr lang="en-AU" dirty="0"/>
              <a:t>	36% of queries are re-queries (</a:t>
            </a:r>
            <a:r>
              <a:rPr lang="en-AU" dirty="0" err="1"/>
              <a:t>avg</a:t>
            </a:r>
            <a:r>
              <a:rPr lang="en-AU" dirty="0"/>
              <a:t> of 3.03 queries per experiment)</a:t>
            </a:r>
          </a:p>
          <a:p>
            <a:pPr marL="0" indent="0">
              <a:buNone/>
            </a:pPr>
            <a:endParaRPr lang="en-AU" dirty="0"/>
          </a:p>
        </p:txBody>
      </p:sp>
      <p:sp>
        <p:nvSpPr>
          <p:cNvPr id="5" name="Rectangle 4">
            <a:extLst>
              <a:ext uri="{FF2B5EF4-FFF2-40B4-BE49-F238E27FC236}">
                <a16:creationId xmlns:a16="http://schemas.microsoft.com/office/drawing/2014/main" id="{2320468B-6B61-8149-AEBC-0335210FC95E}"/>
              </a:ext>
            </a:extLst>
          </p:cNvPr>
          <p:cNvSpPr/>
          <p:nvPr/>
        </p:nvSpPr>
        <p:spPr>
          <a:xfrm>
            <a:off x="402956" y="4060556"/>
            <a:ext cx="9337729" cy="2642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6157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7595-0B84-2742-9E2C-AA816E67B957}"/>
              </a:ext>
            </a:extLst>
          </p:cNvPr>
          <p:cNvSpPr>
            <a:spLocks noGrp="1"/>
          </p:cNvSpPr>
          <p:nvPr>
            <p:ph type="title"/>
          </p:nvPr>
        </p:nvSpPr>
        <p:spPr/>
        <p:txBody>
          <a:bodyPr/>
          <a:lstStyle/>
          <a:p>
            <a:r>
              <a:rPr lang="en-AU" dirty="0"/>
              <a:t>NXDOMAIN vs A/AAAA re-queries</a:t>
            </a:r>
          </a:p>
        </p:txBody>
      </p:sp>
      <p:sp>
        <p:nvSpPr>
          <p:cNvPr id="3" name="Content Placeholder 2">
            <a:extLst>
              <a:ext uri="{FF2B5EF4-FFF2-40B4-BE49-F238E27FC236}">
                <a16:creationId xmlns:a16="http://schemas.microsoft.com/office/drawing/2014/main" id="{E698C2C5-DBDF-CE41-96EC-40DBD52D2968}"/>
              </a:ext>
            </a:extLst>
          </p:cNvPr>
          <p:cNvSpPr>
            <a:spLocks noGrp="1"/>
          </p:cNvSpPr>
          <p:nvPr>
            <p:ph idx="1"/>
          </p:nvPr>
        </p:nvSpPr>
        <p:spPr>
          <a:xfrm>
            <a:off x="838200" y="1825624"/>
            <a:ext cx="10515600" cy="4877179"/>
          </a:xfrm>
        </p:spPr>
        <p:txBody>
          <a:bodyPr>
            <a:normAutofit fontScale="62500" lnSpcReduction="20000"/>
          </a:bodyPr>
          <a:lstStyle/>
          <a:p>
            <a:pPr marL="0" indent="0">
              <a:buNone/>
            </a:pPr>
            <a:r>
              <a:rPr lang="en-AU" dirty="0"/>
              <a:t>NXDOMAIN Signed:</a:t>
            </a:r>
          </a:p>
          <a:p>
            <a:pPr marL="0" indent="0">
              <a:buNone/>
            </a:pPr>
            <a:r>
              <a:rPr lang="en-AU" dirty="0"/>
              <a:t>	41% of experiments generate multiple queries</a:t>
            </a:r>
          </a:p>
          <a:p>
            <a:pPr marL="0" indent="0">
              <a:buNone/>
            </a:pPr>
            <a:r>
              <a:rPr lang="en-AU" dirty="0"/>
              <a:t>	39% of queries are re-queries (</a:t>
            </a:r>
            <a:r>
              <a:rPr lang="en-AU" dirty="0" err="1"/>
              <a:t>avg</a:t>
            </a:r>
            <a:r>
              <a:rPr lang="en-AU" dirty="0"/>
              <a:t> of 3.19 queries per experiment)</a:t>
            </a:r>
          </a:p>
          <a:p>
            <a:pPr marL="0" indent="0">
              <a:buNone/>
            </a:pPr>
            <a:r>
              <a:rPr lang="en-AU" dirty="0"/>
              <a:t>A/AAAA Signed:</a:t>
            </a:r>
          </a:p>
          <a:p>
            <a:pPr marL="0" indent="0">
              <a:buNone/>
            </a:pPr>
            <a:r>
              <a:rPr lang="en-AU" dirty="0"/>
              <a:t>	18% of experiments generate multiple queries</a:t>
            </a:r>
          </a:p>
          <a:p>
            <a:pPr marL="0" indent="0">
              <a:buNone/>
            </a:pPr>
            <a:r>
              <a:rPr lang="en-AU" dirty="0"/>
              <a:t>	13% of queries are re-queries (</a:t>
            </a:r>
            <a:r>
              <a:rPr lang="en-AU" dirty="0" err="1"/>
              <a:t>avg</a:t>
            </a:r>
            <a:r>
              <a:rPr lang="en-AU" dirty="0"/>
              <a:t> of 5.81 queries per experiment)</a:t>
            </a:r>
          </a:p>
          <a:p>
            <a:pPr marL="0" indent="0">
              <a:buNone/>
            </a:pPr>
            <a:endParaRPr lang="en-AU" dirty="0"/>
          </a:p>
          <a:p>
            <a:pPr marL="0" indent="0">
              <a:buNone/>
            </a:pPr>
            <a:endParaRPr lang="en-AU" dirty="0"/>
          </a:p>
          <a:p>
            <a:pPr marL="0" indent="0">
              <a:buNone/>
            </a:pPr>
            <a:r>
              <a:rPr lang="en-AU" dirty="0"/>
              <a:t>NXDOMAIN Unsigned:</a:t>
            </a:r>
          </a:p>
          <a:p>
            <a:pPr marL="0" indent="0">
              <a:buNone/>
            </a:pPr>
            <a:r>
              <a:rPr lang="en-AU" dirty="0"/>
              <a:t>	39% of experiments generate multiple queries</a:t>
            </a:r>
          </a:p>
          <a:p>
            <a:pPr marL="0" indent="0">
              <a:buNone/>
            </a:pPr>
            <a:r>
              <a:rPr lang="en-AU" dirty="0"/>
              <a:t>	29% of queries are re-queries (</a:t>
            </a:r>
            <a:r>
              <a:rPr lang="en-AU" dirty="0" err="1"/>
              <a:t>avg</a:t>
            </a:r>
            <a:r>
              <a:rPr lang="en-AU" dirty="0"/>
              <a:t> of 2.51 queries per experiment)</a:t>
            </a:r>
          </a:p>
          <a:p>
            <a:pPr marL="0" indent="0">
              <a:buNone/>
            </a:pPr>
            <a:endParaRPr lang="en-AU" dirty="0"/>
          </a:p>
          <a:p>
            <a:pPr marL="0" indent="0">
              <a:buNone/>
            </a:pPr>
            <a:r>
              <a:rPr lang="en-AU" dirty="0"/>
              <a:t>A/AAAA Unsigned</a:t>
            </a:r>
          </a:p>
          <a:p>
            <a:pPr marL="0" indent="0">
              <a:buNone/>
            </a:pPr>
            <a:r>
              <a:rPr lang="en-AU" dirty="0"/>
              <a:t>	38% of experiments generate multiple queries </a:t>
            </a:r>
          </a:p>
          <a:p>
            <a:pPr marL="0" indent="0">
              <a:buNone/>
            </a:pPr>
            <a:r>
              <a:rPr lang="en-AU" dirty="0"/>
              <a:t>	36% of queries are re-queries (</a:t>
            </a:r>
            <a:r>
              <a:rPr lang="en-AU" dirty="0" err="1"/>
              <a:t>avg</a:t>
            </a:r>
            <a:r>
              <a:rPr lang="en-AU" dirty="0"/>
              <a:t> of 3.03 queries per experiment)</a:t>
            </a:r>
          </a:p>
          <a:p>
            <a:pPr marL="0" indent="0">
              <a:buNone/>
            </a:pPr>
            <a:endParaRPr lang="en-AU" dirty="0"/>
          </a:p>
        </p:txBody>
      </p:sp>
    </p:spTree>
    <p:extLst>
      <p:ext uri="{BB962C8B-B14F-4D97-AF65-F5344CB8AC3E}">
        <p14:creationId xmlns:p14="http://schemas.microsoft.com/office/powerpoint/2010/main" val="417925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A83E-E03B-2648-BE5F-55A40C208051}"/>
              </a:ext>
            </a:extLst>
          </p:cNvPr>
          <p:cNvSpPr>
            <a:spLocks noGrp="1"/>
          </p:cNvSpPr>
          <p:nvPr>
            <p:ph type="title"/>
          </p:nvPr>
        </p:nvSpPr>
        <p:spPr/>
        <p:txBody>
          <a:bodyPr/>
          <a:lstStyle/>
          <a:p>
            <a:r>
              <a:rPr lang="en-AU" dirty="0"/>
              <a:t>How Odd!</a:t>
            </a:r>
          </a:p>
        </p:txBody>
      </p:sp>
      <p:sp>
        <p:nvSpPr>
          <p:cNvPr id="3" name="Content Placeholder 2">
            <a:extLst>
              <a:ext uri="{FF2B5EF4-FFF2-40B4-BE49-F238E27FC236}">
                <a16:creationId xmlns:a16="http://schemas.microsoft.com/office/drawing/2014/main" id="{E8CD5C42-68D8-4C40-9EE0-F7ABF5075F8B}"/>
              </a:ext>
            </a:extLst>
          </p:cNvPr>
          <p:cNvSpPr>
            <a:spLocks noGrp="1"/>
          </p:cNvSpPr>
          <p:nvPr>
            <p:ph idx="1"/>
          </p:nvPr>
        </p:nvSpPr>
        <p:spPr/>
        <p:txBody>
          <a:bodyPr/>
          <a:lstStyle/>
          <a:p>
            <a:r>
              <a:rPr lang="en-AU" dirty="0"/>
              <a:t>The proportion of experiments that are completed in a single query are unchanged with there is an unsigned response</a:t>
            </a:r>
          </a:p>
          <a:p>
            <a:pPr lvl="1"/>
            <a:r>
              <a:rPr lang="en-AU" dirty="0"/>
              <a:t>Where re-query occurs the average number of queries per experiment rises from 2.5 to 3.0</a:t>
            </a:r>
          </a:p>
          <a:p>
            <a:r>
              <a:rPr lang="en-AU" dirty="0"/>
              <a:t>The proportion of experiments that are completed in a single query rise with there is a signed response</a:t>
            </a:r>
          </a:p>
          <a:p>
            <a:pPr lvl="1"/>
            <a:r>
              <a:rPr lang="en-AU" dirty="0"/>
              <a:t>Where re-query occurs the average number of queries per experiment rises from 3.2 to 5.8</a:t>
            </a:r>
          </a:p>
          <a:p>
            <a:endParaRPr lang="en-AU" dirty="0"/>
          </a:p>
        </p:txBody>
      </p:sp>
    </p:spTree>
    <p:extLst>
      <p:ext uri="{BB962C8B-B14F-4D97-AF65-F5344CB8AC3E}">
        <p14:creationId xmlns:p14="http://schemas.microsoft.com/office/powerpoint/2010/main" val="2247776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56A1-AF8B-C04B-8965-F1443267FB36}"/>
              </a:ext>
            </a:extLst>
          </p:cNvPr>
          <p:cNvSpPr>
            <a:spLocks noGrp="1"/>
          </p:cNvSpPr>
          <p:nvPr>
            <p:ph type="title"/>
          </p:nvPr>
        </p:nvSpPr>
        <p:spPr/>
        <p:txBody>
          <a:bodyPr/>
          <a:lstStyle/>
          <a:p>
            <a:r>
              <a:rPr lang="en-AU" dirty="0"/>
              <a:t>WTF?</a:t>
            </a:r>
          </a:p>
        </p:txBody>
      </p:sp>
      <p:sp>
        <p:nvSpPr>
          <p:cNvPr id="3" name="Content Placeholder 2">
            <a:extLst>
              <a:ext uri="{FF2B5EF4-FFF2-40B4-BE49-F238E27FC236}">
                <a16:creationId xmlns:a16="http://schemas.microsoft.com/office/drawing/2014/main" id="{E7180D96-78F7-F54A-B1D4-D88E171D5292}"/>
              </a:ext>
            </a:extLst>
          </p:cNvPr>
          <p:cNvSpPr>
            <a:spLocks noGrp="1"/>
          </p:cNvSpPr>
          <p:nvPr>
            <p:ph idx="1"/>
          </p:nvPr>
        </p:nvSpPr>
        <p:spPr/>
        <p:txBody>
          <a:bodyPr/>
          <a:lstStyle/>
          <a:p>
            <a:r>
              <a:rPr lang="en-AU" dirty="0"/>
              <a:t>A DNSSEC-signed NXDOMAIN response generates more re-queries than a DNSSEC-signed A / AAAA response</a:t>
            </a:r>
          </a:p>
          <a:p>
            <a:endParaRPr lang="en-AU" dirty="0"/>
          </a:p>
        </p:txBody>
      </p:sp>
      <p:pic>
        <p:nvPicPr>
          <p:cNvPr id="5" name="Picture 4">
            <a:extLst>
              <a:ext uri="{FF2B5EF4-FFF2-40B4-BE49-F238E27FC236}">
                <a16:creationId xmlns:a16="http://schemas.microsoft.com/office/drawing/2014/main" id="{83C8E8D3-67E5-3344-91AC-50D534F86F46}"/>
              </a:ext>
            </a:extLst>
          </p:cNvPr>
          <p:cNvPicPr>
            <a:picLocks noChangeAspect="1"/>
          </p:cNvPicPr>
          <p:nvPr/>
        </p:nvPicPr>
        <p:blipFill>
          <a:blip r:embed="rId2"/>
          <a:stretch>
            <a:fillRect/>
          </a:stretch>
        </p:blipFill>
        <p:spPr>
          <a:xfrm>
            <a:off x="3123364" y="2683660"/>
            <a:ext cx="5945272" cy="4174340"/>
          </a:xfrm>
          <a:prstGeom prst="rect">
            <a:avLst/>
          </a:prstGeom>
        </p:spPr>
      </p:pic>
    </p:spTree>
    <p:extLst>
      <p:ext uri="{BB962C8B-B14F-4D97-AF65-F5344CB8AC3E}">
        <p14:creationId xmlns:p14="http://schemas.microsoft.com/office/powerpoint/2010/main" val="3074322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D86-63D5-A34D-8131-17790732E078}"/>
              </a:ext>
            </a:extLst>
          </p:cNvPr>
          <p:cNvSpPr>
            <a:spLocks noGrp="1"/>
          </p:cNvSpPr>
          <p:nvPr>
            <p:ph type="title"/>
          </p:nvPr>
        </p:nvSpPr>
        <p:spPr/>
        <p:txBody>
          <a:bodyPr/>
          <a:lstStyle/>
          <a:p>
            <a:r>
              <a:rPr lang="en-AU" dirty="0"/>
              <a:t>Pulling it back together</a:t>
            </a:r>
          </a:p>
        </p:txBody>
      </p:sp>
      <p:sp>
        <p:nvSpPr>
          <p:cNvPr id="3" name="Content Placeholder 2">
            <a:extLst>
              <a:ext uri="{FF2B5EF4-FFF2-40B4-BE49-F238E27FC236}">
                <a16:creationId xmlns:a16="http://schemas.microsoft.com/office/drawing/2014/main" id="{7F39AB7E-9184-AE40-9795-757AB7EB814A}"/>
              </a:ext>
            </a:extLst>
          </p:cNvPr>
          <p:cNvSpPr>
            <a:spLocks noGrp="1"/>
          </p:cNvSpPr>
          <p:nvPr>
            <p:ph idx="1"/>
          </p:nvPr>
        </p:nvSpPr>
        <p:spPr/>
        <p:txBody>
          <a:bodyPr/>
          <a:lstStyle/>
          <a:p>
            <a:r>
              <a:rPr lang="en-AU" dirty="0"/>
              <a:t>Why are there so many repeat queries?</a:t>
            </a:r>
          </a:p>
          <a:p>
            <a:pPr lvl="1"/>
            <a:r>
              <a:rPr lang="en-AU" dirty="0"/>
              <a:t>&lt;reasons&gt;</a:t>
            </a:r>
          </a:p>
          <a:p>
            <a:pPr lvl="1"/>
            <a:r>
              <a:rPr lang="en-AU" dirty="0"/>
              <a:t>Resolver Farms</a:t>
            </a:r>
          </a:p>
          <a:p>
            <a:pPr lvl="1"/>
            <a:r>
              <a:rPr lang="en-AU" dirty="0"/>
              <a:t>NXDOMAIN</a:t>
            </a:r>
          </a:p>
          <a:p>
            <a:pPr lvl="1"/>
            <a:r>
              <a:rPr lang="en-AU" dirty="0"/>
              <a:t>DNSSEC Signing</a:t>
            </a:r>
          </a:p>
          <a:p>
            <a:pPr lvl="1"/>
            <a:r>
              <a:rPr lang="en-AU" dirty="0"/>
              <a:t>Happy Eyeballs</a:t>
            </a:r>
          </a:p>
          <a:p>
            <a:pPr lvl="1"/>
            <a:endParaRPr lang="en-AU" dirty="0"/>
          </a:p>
        </p:txBody>
      </p:sp>
      <p:pic>
        <p:nvPicPr>
          <p:cNvPr id="5" name="Picture 4">
            <a:extLst>
              <a:ext uri="{FF2B5EF4-FFF2-40B4-BE49-F238E27FC236}">
                <a16:creationId xmlns:a16="http://schemas.microsoft.com/office/drawing/2014/main" id="{029449F2-1F84-7C41-8084-5D88ACB5120E}"/>
              </a:ext>
            </a:extLst>
          </p:cNvPr>
          <p:cNvPicPr>
            <a:picLocks noChangeAspect="1"/>
          </p:cNvPicPr>
          <p:nvPr/>
        </p:nvPicPr>
        <p:blipFill>
          <a:blip r:embed="rId2"/>
          <a:stretch>
            <a:fillRect/>
          </a:stretch>
        </p:blipFill>
        <p:spPr>
          <a:xfrm>
            <a:off x="4740614" y="2395658"/>
            <a:ext cx="5273824" cy="4445759"/>
          </a:xfrm>
          <a:prstGeom prst="rect">
            <a:avLst/>
          </a:prstGeom>
        </p:spPr>
      </p:pic>
      <p:sp>
        <p:nvSpPr>
          <p:cNvPr id="9" name="Freeform 8">
            <a:extLst>
              <a:ext uri="{FF2B5EF4-FFF2-40B4-BE49-F238E27FC236}">
                <a16:creationId xmlns:a16="http://schemas.microsoft.com/office/drawing/2014/main" id="{3BE2F406-88A8-C547-8446-A719CB4B6172}"/>
              </a:ext>
            </a:extLst>
          </p:cNvPr>
          <p:cNvSpPr/>
          <p:nvPr/>
        </p:nvSpPr>
        <p:spPr>
          <a:xfrm>
            <a:off x="3378626" y="2510725"/>
            <a:ext cx="3676515" cy="681926"/>
          </a:xfrm>
          <a:custGeom>
            <a:avLst/>
            <a:gdLst>
              <a:gd name="connsiteX0" fmla="*/ 0 w 3676515"/>
              <a:gd name="connsiteY0" fmla="*/ 0 h 681926"/>
              <a:gd name="connsiteX1" fmla="*/ 54244 w 3676515"/>
              <a:gd name="connsiteY1" fmla="*/ 15499 h 681926"/>
              <a:gd name="connsiteX2" fmla="*/ 3425126 w 3676515"/>
              <a:gd name="connsiteY2" fmla="*/ 472699 h 681926"/>
              <a:gd name="connsiteX3" fmla="*/ 3223648 w 3676515"/>
              <a:gd name="connsiteY3" fmla="*/ 340963 h 681926"/>
              <a:gd name="connsiteX4" fmla="*/ 3673099 w 3676515"/>
              <a:gd name="connsiteY4" fmla="*/ 511444 h 681926"/>
              <a:gd name="connsiteX5" fmla="*/ 3394129 w 3676515"/>
              <a:gd name="connsiteY5" fmla="*/ 681926 h 6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6515" h="681926">
                <a:moveTo>
                  <a:pt x="0" y="0"/>
                </a:moveTo>
                <a:lnTo>
                  <a:pt x="54244" y="15499"/>
                </a:lnTo>
                <a:lnTo>
                  <a:pt x="3425126" y="472699"/>
                </a:lnTo>
                <a:cubicBezTo>
                  <a:pt x="3953360" y="526943"/>
                  <a:pt x="3182319" y="334506"/>
                  <a:pt x="3223648" y="340963"/>
                </a:cubicBezTo>
                <a:cubicBezTo>
                  <a:pt x="3264977" y="347420"/>
                  <a:pt x="3644686" y="454617"/>
                  <a:pt x="3673099" y="511444"/>
                </a:cubicBezTo>
                <a:cubicBezTo>
                  <a:pt x="3701512" y="568271"/>
                  <a:pt x="3547820" y="625098"/>
                  <a:pt x="3394129" y="6819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4D12F08B-91B5-DA4C-B9E6-94399A6AB6E0}"/>
              </a:ext>
            </a:extLst>
          </p:cNvPr>
          <p:cNvSpPr/>
          <p:nvPr/>
        </p:nvSpPr>
        <p:spPr>
          <a:xfrm>
            <a:off x="3688597" y="2952427"/>
            <a:ext cx="2851708" cy="1021466"/>
          </a:xfrm>
          <a:custGeom>
            <a:avLst/>
            <a:gdLst>
              <a:gd name="connsiteX0" fmla="*/ 0 w 2851708"/>
              <a:gd name="connsiteY0" fmla="*/ 0 h 1021466"/>
              <a:gd name="connsiteX1" fmla="*/ 2673457 w 2851708"/>
              <a:gd name="connsiteY1" fmla="*/ 953146 h 1021466"/>
              <a:gd name="connsiteX2" fmla="*/ 2580467 w 2851708"/>
              <a:gd name="connsiteY2" fmla="*/ 782665 h 1021466"/>
              <a:gd name="connsiteX3" fmla="*/ 2851688 w 2851708"/>
              <a:gd name="connsiteY3" fmla="*/ 991892 h 1021466"/>
              <a:gd name="connsiteX4" fmla="*/ 2564969 w 2851708"/>
              <a:gd name="connsiteY4" fmla="*/ 1015139 h 1021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708" h="1021466">
                <a:moveTo>
                  <a:pt x="0" y="0"/>
                </a:moveTo>
                <a:cubicBezTo>
                  <a:pt x="1121689" y="411351"/>
                  <a:pt x="2243379" y="822702"/>
                  <a:pt x="2673457" y="953146"/>
                </a:cubicBezTo>
                <a:cubicBezTo>
                  <a:pt x="3103535" y="1083590"/>
                  <a:pt x="2550762" y="776207"/>
                  <a:pt x="2580467" y="782665"/>
                </a:cubicBezTo>
                <a:cubicBezTo>
                  <a:pt x="2610172" y="789123"/>
                  <a:pt x="2854271" y="953146"/>
                  <a:pt x="2851688" y="991892"/>
                </a:cubicBezTo>
                <a:cubicBezTo>
                  <a:pt x="2849105" y="1030638"/>
                  <a:pt x="2707037" y="1022888"/>
                  <a:pt x="2564969" y="10151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2A469209-0968-4C4A-8065-F29C1361483A}"/>
              </a:ext>
            </a:extLst>
          </p:cNvPr>
          <p:cNvSpPr/>
          <p:nvPr/>
        </p:nvSpPr>
        <p:spPr>
          <a:xfrm>
            <a:off x="3339264" y="3299293"/>
            <a:ext cx="2589582" cy="1280456"/>
          </a:xfrm>
          <a:custGeom>
            <a:avLst/>
            <a:gdLst>
              <a:gd name="connsiteX0" fmla="*/ 116858 w 2589582"/>
              <a:gd name="connsiteY0" fmla="*/ 32843 h 1280456"/>
              <a:gd name="connsiteX1" fmla="*/ 264092 w 2589582"/>
              <a:gd name="connsiteY1" fmla="*/ 141331 h 1280456"/>
              <a:gd name="connsiteX2" fmla="*/ 2441604 w 2589582"/>
              <a:gd name="connsiteY2" fmla="*/ 1156470 h 1280456"/>
              <a:gd name="connsiteX3" fmla="*/ 2348614 w 2589582"/>
              <a:gd name="connsiteY3" fmla="*/ 908497 h 1280456"/>
              <a:gd name="connsiteX4" fmla="*/ 2588838 w 2589582"/>
              <a:gd name="connsiteY4" fmla="*/ 1195215 h 1280456"/>
              <a:gd name="connsiteX5" fmla="*/ 2255624 w 2589582"/>
              <a:gd name="connsiteY5" fmla="*/ 1280456 h 12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9582" h="1280456">
                <a:moveTo>
                  <a:pt x="116858" y="32843"/>
                </a:moveTo>
                <a:cubicBezTo>
                  <a:pt x="-3254" y="-6549"/>
                  <a:pt x="-123365" y="-45940"/>
                  <a:pt x="264092" y="141331"/>
                </a:cubicBezTo>
                <a:cubicBezTo>
                  <a:pt x="651549" y="328602"/>
                  <a:pt x="2094184" y="1028609"/>
                  <a:pt x="2441604" y="1156470"/>
                </a:cubicBezTo>
                <a:cubicBezTo>
                  <a:pt x="2789024" y="1284331"/>
                  <a:pt x="2324075" y="902040"/>
                  <a:pt x="2348614" y="908497"/>
                </a:cubicBezTo>
                <a:cubicBezTo>
                  <a:pt x="2373153" y="914955"/>
                  <a:pt x="2604336" y="1133222"/>
                  <a:pt x="2588838" y="1195215"/>
                </a:cubicBezTo>
                <a:cubicBezTo>
                  <a:pt x="2573340" y="1257208"/>
                  <a:pt x="2414482" y="1268832"/>
                  <a:pt x="2255624" y="12804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B775398F-DE19-9244-8D2E-1C3971AF81F1}"/>
              </a:ext>
            </a:extLst>
          </p:cNvPr>
          <p:cNvSpPr/>
          <p:nvPr/>
        </p:nvSpPr>
        <p:spPr>
          <a:xfrm>
            <a:off x="3518115" y="3688597"/>
            <a:ext cx="2767226" cy="1735810"/>
          </a:xfrm>
          <a:custGeom>
            <a:avLst/>
            <a:gdLst>
              <a:gd name="connsiteX0" fmla="*/ 0 w 2767226"/>
              <a:gd name="connsiteY0" fmla="*/ 0 h 1735810"/>
              <a:gd name="connsiteX1" fmla="*/ 2619214 w 2767226"/>
              <a:gd name="connsiteY1" fmla="*/ 1611823 h 1735810"/>
              <a:gd name="connsiteX2" fmla="*/ 2471980 w 2767226"/>
              <a:gd name="connsiteY2" fmla="*/ 1294108 h 1735810"/>
              <a:gd name="connsiteX3" fmla="*/ 2750949 w 2767226"/>
              <a:gd name="connsiteY3" fmla="*/ 1635071 h 1735810"/>
              <a:gd name="connsiteX4" fmla="*/ 2471980 w 2767226"/>
              <a:gd name="connsiteY4" fmla="*/ 1735810 h 173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226" h="1735810">
                <a:moveTo>
                  <a:pt x="0" y="0"/>
                </a:moveTo>
                <a:cubicBezTo>
                  <a:pt x="1103608" y="698069"/>
                  <a:pt x="2207217" y="1396138"/>
                  <a:pt x="2619214" y="1611823"/>
                </a:cubicBezTo>
                <a:cubicBezTo>
                  <a:pt x="3031211" y="1827508"/>
                  <a:pt x="2450024" y="1290233"/>
                  <a:pt x="2471980" y="1294108"/>
                </a:cubicBezTo>
                <a:cubicBezTo>
                  <a:pt x="2493936" y="1297983"/>
                  <a:pt x="2750949" y="1561454"/>
                  <a:pt x="2750949" y="1635071"/>
                </a:cubicBezTo>
                <a:cubicBezTo>
                  <a:pt x="2750949" y="1708688"/>
                  <a:pt x="2611464" y="1722249"/>
                  <a:pt x="2471980" y="17358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5CD633D5-3132-0747-A898-3B0230805F0A}"/>
              </a:ext>
            </a:extLst>
          </p:cNvPr>
          <p:cNvSpPr/>
          <p:nvPr/>
        </p:nvSpPr>
        <p:spPr>
          <a:xfrm>
            <a:off x="3533614" y="4122549"/>
            <a:ext cx="3956844" cy="2356611"/>
          </a:xfrm>
          <a:custGeom>
            <a:avLst/>
            <a:gdLst>
              <a:gd name="connsiteX0" fmla="*/ 0 w 3956844"/>
              <a:gd name="connsiteY0" fmla="*/ 0 h 2356611"/>
              <a:gd name="connsiteX1" fmla="*/ 3719593 w 3956844"/>
              <a:gd name="connsiteY1" fmla="*/ 2231756 h 2356611"/>
              <a:gd name="connsiteX2" fmla="*/ 3611105 w 3956844"/>
              <a:gd name="connsiteY2" fmla="*/ 1968285 h 2356611"/>
              <a:gd name="connsiteX3" fmla="*/ 3874576 w 3956844"/>
              <a:gd name="connsiteY3" fmla="*/ 2324746 h 2356611"/>
              <a:gd name="connsiteX4" fmla="*/ 3448372 w 3956844"/>
              <a:gd name="connsiteY4" fmla="*/ 2316997 h 2356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844" h="2356611">
                <a:moveTo>
                  <a:pt x="0" y="0"/>
                </a:moveTo>
                <a:cubicBezTo>
                  <a:pt x="1558871" y="951854"/>
                  <a:pt x="3117742" y="1903709"/>
                  <a:pt x="3719593" y="2231756"/>
                </a:cubicBezTo>
                <a:cubicBezTo>
                  <a:pt x="4321444" y="2559803"/>
                  <a:pt x="3585275" y="1952787"/>
                  <a:pt x="3611105" y="1968285"/>
                </a:cubicBezTo>
                <a:cubicBezTo>
                  <a:pt x="3636935" y="1983783"/>
                  <a:pt x="3901698" y="2266627"/>
                  <a:pt x="3874576" y="2324746"/>
                </a:cubicBezTo>
                <a:cubicBezTo>
                  <a:pt x="3847454" y="2382865"/>
                  <a:pt x="3647913" y="2349931"/>
                  <a:pt x="3448372" y="23169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51459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62F1-F077-594C-9E88-57F03B9384F5}"/>
              </a:ext>
            </a:extLst>
          </p:cNvPr>
          <p:cNvSpPr>
            <a:spLocks noGrp="1"/>
          </p:cNvSpPr>
          <p:nvPr>
            <p:ph type="title"/>
          </p:nvPr>
        </p:nvSpPr>
        <p:spPr/>
        <p:txBody>
          <a:bodyPr/>
          <a:lstStyle/>
          <a:p>
            <a:r>
              <a:rPr lang="en-AU" dirty="0"/>
              <a:t>Thanks!</a:t>
            </a:r>
          </a:p>
        </p:txBody>
      </p:sp>
      <p:sp>
        <p:nvSpPr>
          <p:cNvPr id="3" name="Content Placeholder 2">
            <a:extLst>
              <a:ext uri="{FF2B5EF4-FFF2-40B4-BE49-F238E27FC236}">
                <a16:creationId xmlns:a16="http://schemas.microsoft.com/office/drawing/2014/main" id="{1F34E672-DA4A-E94E-8477-046504AE1CAB}"/>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391474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A8AC-36D7-6241-9B70-680D90292A5A}"/>
              </a:ext>
            </a:extLst>
          </p:cNvPr>
          <p:cNvSpPr>
            <a:spLocks noGrp="1"/>
          </p:cNvSpPr>
          <p:nvPr>
            <p:ph type="title"/>
          </p:nvPr>
        </p:nvSpPr>
        <p:spPr/>
        <p:txBody>
          <a:bodyPr/>
          <a:lstStyle/>
          <a:p>
            <a:r>
              <a:rPr lang="en-US" dirty="0"/>
              <a:t>What we saw:</a:t>
            </a:r>
          </a:p>
        </p:txBody>
      </p:sp>
      <p:sp>
        <p:nvSpPr>
          <p:cNvPr id="3" name="Content Placeholder 2">
            <a:extLst>
              <a:ext uri="{FF2B5EF4-FFF2-40B4-BE49-F238E27FC236}">
                <a16:creationId xmlns:a16="http://schemas.microsoft.com/office/drawing/2014/main" id="{6B24070D-294C-9E49-BA44-661DE0A78608}"/>
              </a:ext>
            </a:extLst>
          </p:cNvPr>
          <p:cNvSpPr>
            <a:spLocks noGrp="1"/>
          </p:cNvSpPr>
          <p:nvPr>
            <p:ph idx="1"/>
          </p:nvPr>
        </p:nvSpPr>
        <p:spPr>
          <a:xfrm>
            <a:off x="838200" y="1825625"/>
            <a:ext cx="7030915" cy="4351338"/>
          </a:xfrm>
        </p:spPr>
        <p:txBody>
          <a:bodyPr>
            <a:normAutofit fontScale="85000" lnSpcReduction="20000"/>
          </a:bodyPr>
          <a:lstStyle/>
          <a:p>
            <a:r>
              <a:rPr lang="en-US" dirty="0"/>
              <a:t>We used an online ad to get users to query for a unique non-existent DNS name</a:t>
            </a:r>
          </a:p>
          <a:p>
            <a:r>
              <a:rPr lang="en-US" dirty="0"/>
              <a:t>And then counted the number of queries we saw for these names</a:t>
            </a:r>
          </a:p>
          <a:p>
            <a:endParaRPr lang="en-US" dirty="0"/>
          </a:p>
          <a:p>
            <a:pPr marL="0" indent="0">
              <a:buNone/>
            </a:pPr>
            <a:endParaRPr lang="en-US" dirty="0"/>
          </a:p>
          <a:p>
            <a:pPr marL="0" indent="0">
              <a:buNone/>
            </a:pPr>
            <a:endParaRPr lang="en-US" dirty="0"/>
          </a:p>
          <a:p>
            <a:pPr marL="0" indent="0">
              <a:buNone/>
            </a:pPr>
            <a:endParaRPr lang="en-US" dirty="0"/>
          </a:p>
          <a:p>
            <a:r>
              <a:rPr lang="en-US" dirty="0"/>
              <a:t>That’s an average of 2.37 queries per non-existent name!</a:t>
            </a:r>
          </a:p>
          <a:p>
            <a:pPr marL="0" indent="0">
              <a:buNone/>
            </a:pPr>
            <a:endParaRPr lang="en-US" b="1" dirty="0"/>
          </a:p>
          <a:p>
            <a:pPr marL="0" indent="0">
              <a:buNone/>
            </a:pPr>
            <a:r>
              <a:rPr lang="en-US" sz="3800" b="1" dirty="0"/>
              <a:t>Why so many queries?</a:t>
            </a:r>
          </a:p>
        </p:txBody>
      </p:sp>
      <p:sp>
        <p:nvSpPr>
          <p:cNvPr id="4" name="Rectangle 3">
            <a:extLst>
              <a:ext uri="{FF2B5EF4-FFF2-40B4-BE49-F238E27FC236}">
                <a16:creationId xmlns:a16="http://schemas.microsoft.com/office/drawing/2014/main" id="{F071A2CC-24CA-494F-A8E3-C5D5856ED8EA}"/>
              </a:ext>
            </a:extLst>
          </p:cNvPr>
          <p:cNvSpPr/>
          <p:nvPr/>
        </p:nvSpPr>
        <p:spPr>
          <a:xfrm>
            <a:off x="2750827" y="3429000"/>
            <a:ext cx="4434227" cy="1815882"/>
          </a:xfrm>
          <a:prstGeom prst="rect">
            <a:avLst/>
          </a:prstGeom>
        </p:spPr>
        <p:txBody>
          <a:bodyPr wrap="none">
            <a:spAutoFit/>
          </a:bodyPr>
          <a:lstStyle/>
          <a:p>
            <a:r>
              <a:rPr lang="en-US" sz="2800" dirty="0"/>
              <a:t>Queried Names: 60,210,983</a:t>
            </a:r>
          </a:p>
          <a:p>
            <a:r>
              <a:rPr lang="en-US" sz="2800" dirty="0"/>
              <a:t>DNS Queries:    142,631,272</a:t>
            </a:r>
          </a:p>
          <a:p>
            <a:endParaRPr lang="en-US" sz="2800" dirty="0"/>
          </a:p>
          <a:p>
            <a:endParaRPr lang="en-US" sz="2800" dirty="0"/>
          </a:p>
        </p:txBody>
      </p:sp>
      <p:pic>
        <p:nvPicPr>
          <p:cNvPr id="5" name="Picture 4">
            <a:extLst>
              <a:ext uri="{FF2B5EF4-FFF2-40B4-BE49-F238E27FC236}">
                <a16:creationId xmlns:a16="http://schemas.microsoft.com/office/drawing/2014/main" id="{D25F3278-3699-3046-A9E8-ADE9C35638F7}"/>
              </a:ext>
            </a:extLst>
          </p:cNvPr>
          <p:cNvPicPr>
            <a:picLocks noChangeAspect="1"/>
          </p:cNvPicPr>
          <p:nvPr/>
        </p:nvPicPr>
        <p:blipFill>
          <a:blip r:embed="rId2"/>
          <a:stretch>
            <a:fillRect/>
          </a:stretch>
        </p:blipFill>
        <p:spPr>
          <a:xfrm>
            <a:off x="8185883" y="2087929"/>
            <a:ext cx="3746805" cy="3314700"/>
          </a:xfrm>
          <a:prstGeom prst="rect">
            <a:avLst/>
          </a:prstGeom>
        </p:spPr>
      </p:pic>
    </p:spTree>
    <p:extLst>
      <p:ext uri="{BB962C8B-B14F-4D97-AF65-F5344CB8AC3E}">
        <p14:creationId xmlns:p14="http://schemas.microsoft.com/office/powerpoint/2010/main" val="160260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971F-728E-B84B-AA34-524B5DF9336B}"/>
              </a:ext>
            </a:extLst>
          </p:cNvPr>
          <p:cNvSpPr>
            <a:spLocks noGrp="1"/>
          </p:cNvSpPr>
          <p:nvPr>
            <p:ph type="title"/>
          </p:nvPr>
        </p:nvSpPr>
        <p:spPr/>
        <p:txBody>
          <a:bodyPr/>
          <a:lstStyle/>
          <a:p>
            <a:r>
              <a:rPr lang="en-US" dirty="0"/>
              <a:t>Expectations</a:t>
            </a:r>
          </a:p>
        </p:txBody>
      </p:sp>
      <p:sp>
        <p:nvSpPr>
          <p:cNvPr id="3" name="Content Placeholder 2">
            <a:extLst>
              <a:ext uri="{FF2B5EF4-FFF2-40B4-BE49-F238E27FC236}">
                <a16:creationId xmlns:a16="http://schemas.microsoft.com/office/drawing/2014/main" id="{FBBF19E6-BFF0-3545-94EE-D11C82BDDFBE}"/>
              </a:ext>
            </a:extLst>
          </p:cNvPr>
          <p:cNvSpPr>
            <a:spLocks noGrp="1"/>
          </p:cNvSpPr>
          <p:nvPr>
            <p:ph idx="1"/>
          </p:nvPr>
        </p:nvSpPr>
        <p:spPr/>
        <p:txBody>
          <a:bodyPr/>
          <a:lstStyle/>
          <a:p>
            <a:r>
              <a:rPr lang="en-US" dirty="0"/>
              <a:t>If “NO means NO” then naïvely we would expect to see 1 query per name, not 2.37 queries per name</a:t>
            </a:r>
          </a:p>
          <a:p>
            <a:endParaRPr lang="en-US" dirty="0"/>
          </a:p>
          <a:p>
            <a:r>
              <a:rPr lang="en-US" dirty="0"/>
              <a:t>But maybe that’s just too naïve these days…</a:t>
            </a:r>
          </a:p>
        </p:txBody>
      </p:sp>
    </p:spTree>
    <p:extLst>
      <p:ext uri="{BB962C8B-B14F-4D97-AF65-F5344CB8AC3E}">
        <p14:creationId xmlns:p14="http://schemas.microsoft.com/office/powerpoint/2010/main" val="3769768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D63A-0897-0A48-9CA8-5CFD4DFFD7A7}"/>
              </a:ext>
            </a:extLst>
          </p:cNvPr>
          <p:cNvSpPr>
            <a:spLocks noGrp="1"/>
          </p:cNvSpPr>
          <p:nvPr>
            <p:ph type="title"/>
          </p:nvPr>
        </p:nvSpPr>
        <p:spPr/>
        <p:txBody>
          <a:bodyPr/>
          <a:lstStyle/>
          <a:p>
            <a:r>
              <a:rPr lang="en-US" dirty="0"/>
              <a:t>Happy Eyeballs and the DNS</a:t>
            </a:r>
          </a:p>
        </p:txBody>
      </p:sp>
      <p:sp>
        <p:nvSpPr>
          <p:cNvPr id="3" name="Content Placeholder 2">
            <a:extLst>
              <a:ext uri="{FF2B5EF4-FFF2-40B4-BE49-F238E27FC236}">
                <a16:creationId xmlns:a16="http://schemas.microsoft.com/office/drawing/2014/main" id="{AAFA0140-FAB5-7C49-A940-331DC9CF61CA}"/>
              </a:ext>
            </a:extLst>
          </p:cNvPr>
          <p:cNvSpPr>
            <a:spLocks noGrp="1"/>
          </p:cNvSpPr>
          <p:nvPr>
            <p:ph idx="1"/>
          </p:nvPr>
        </p:nvSpPr>
        <p:spPr/>
        <p:txBody>
          <a:bodyPr/>
          <a:lstStyle/>
          <a:p>
            <a:pPr marL="0" indent="0">
              <a:buNone/>
            </a:pPr>
            <a:r>
              <a:rPr lang="en-US" dirty="0"/>
              <a:t>A ‘happy eyeballs” dual stack client will launch 2 DNS queries back-to-back (roughly), for A and AAAA records of the name</a:t>
            </a:r>
          </a:p>
          <a:p>
            <a:pPr lvl="1"/>
            <a:r>
              <a:rPr lang="en-US" dirty="0"/>
              <a:t>23% of clients asked both A and AAAA records</a:t>
            </a:r>
          </a:p>
          <a:p>
            <a:pPr lvl="1"/>
            <a:r>
              <a:rPr lang="en-US" dirty="0"/>
              <a:t>3% asked only AAAA records (*)</a:t>
            </a:r>
          </a:p>
          <a:p>
            <a:pPr lvl="1"/>
            <a:r>
              <a:rPr lang="en-US" dirty="0"/>
              <a:t>74% asked only for A records</a:t>
            </a:r>
          </a:p>
          <a:p>
            <a:pPr lvl="1"/>
            <a:endParaRPr lang="en-US" dirty="0"/>
          </a:p>
          <a:p>
            <a:pPr lvl="1"/>
            <a:endParaRPr lang="en-US" dirty="0"/>
          </a:p>
          <a:p>
            <a:pPr lvl="1"/>
            <a:endParaRPr lang="en-US" dirty="0"/>
          </a:p>
        </p:txBody>
      </p:sp>
      <p:sp>
        <p:nvSpPr>
          <p:cNvPr id="4" name="TextBox 3">
            <a:extLst>
              <a:ext uri="{FF2B5EF4-FFF2-40B4-BE49-F238E27FC236}">
                <a16:creationId xmlns:a16="http://schemas.microsoft.com/office/drawing/2014/main" id="{26070040-01E4-9F4E-A876-9F5D840F20AA}"/>
              </a:ext>
            </a:extLst>
          </p:cNvPr>
          <p:cNvSpPr txBox="1"/>
          <p:nvPr/>
        </p:nvSpPr>
        <p:spPr>
          <a:xfrm>
            <a:off x="1083000" y="5569545"/>
            <a:ext cx="7813077" cy="923330"/>
          </a:xfrm>
          <a:prstGeom prst="rect">
            <a:avLst/>
          </a:prstGeom>
          <a:noFill/>
        </p:spPr>
        <p:txBody>
          <a:bodyPr wrap="square" rtlCol="0">
            <a:spAutoFit/>
          </a:bodyPr>
          <a:lstStyle/>
          <a:p>
            <a:r>
              <a:rPr lang="en-US" dirty="0"/>
              <a:t>* If the client asks for a AAAA record and waits for a response before asking for the A record then the NXDOMAIN response will stop the connection process and any subsequent A query will not be performed</a:t>
            </a:r>
          </a:p>
        </p:txBody>
      </p:sp>
      <p:grpSp>
        <p:nvGrpSpPr>
          <p:cNvPr id="9" name="Group 8">
            <a:extLst>
              <a:ext uri="{FF2B5EF4-FFF2-40B4-BE49-F238E27FC236}">
                <a16:creationId xmlns:a16="http://schemas.microsoft.com/office/drawing/2014/main" id="{83826159-CC57-2D4C-AF23-090263894E8A}"/>
              </a:ext>
            </a:extLst>
          </p:cNvPr>
          <p:cNvGrpSpPr/>
          <p:nvPr/>
        </p:nvGrpSpPr>
        <p:grpSpPr>
          <a:xfrm>
            <a:off x="5917574" y="3750589"/>
            <a:ext cx="942189" cy="773881"/>
            <a:chOff x="5847831" y="3580108"/>
            <a:chExt cx="942189" cy="773881"/>
          </a:xfrm>
        </p:grpSpPr>
        <p:sp>
          <p:nvSpPr>
            <p:cNvPr id="6" name="Freeform 5">
              <a:extLst>
                <a:ext uri="{FF2B5EF4-FFF2-40B4-BE49-F238E27FC236}">
                  <a16:creationId xmlns:a16="http://schemas.microsoft.com/office/drawing/2014/main" id="{E19190ED-DC1C-EF4E-86F7-FA142CDBC713}"/>
                </a:ext>
              </a:extLst>
            </p:cNvPr>
            <p:cNvSpPr/>
            <p:nvPr/>
          </p:nvSpPr>
          <p:spPr>
            <a:xfrm>
              <a:off x="5847831" y="3580552"/>
              <a:ext cx="942189" cy="773437"/>
            </a:xfrm>
            <a:custGeom>
              <a:avLst/>
              <a:gdLst>
                <a:gd name="connsiteX0" fmla="*/ 2779 w 942189"/>
                <a:gd name="connsiteY0" fmla="*/ 270777 h 773437"/>
                <a:gd name="connsiteX1" fmla="*/ 10528 w 942189"/>
                <a:gd name="connsiteY1" fmla="*/ 727977 h 773437"/>
                <a:gd name="connsiteX2" fmla="*/ 88020 w 942189"/>
                <a:gd name="connsiteY2" fmla="*/ 751224 h 773437"/>
                <a:gd name="connsiteX3" fmla="*/ 622711 w 942189"/>
                <a:gd name="connsiteY3" fmla="*/ 751224 h 773437"/>
                <a:gd name="connsiteX4" fmla="*/ 645959 w 942189"/>
                <a:gd name="connsiteY4" fmla="*/ 735726 h 773437"/>
                <a:gd name="connsiteX5" fmla="*/ 653708 w 942189"/>
                <a:gd name="connsiteY5" fmla="*/ 294024 h 773437"/>
                <a:gd name="connsiteX6" fmla="*/ 653708 w 942189"/>
                <a:gd name="connsiteY6" fmla="*/ 270777 h 773437"/>
                <a:gd name="connsiteX7" fmla="*/ 909430 w 942189"/>
                <a:gd name="connsiteY7" fmla="*/ 15055 h 773437"/>
                <a:gd name="connsiteX8" fmla="*/ 940427 w 942189"/>
                <a:gd name="connsiteY8" fmla="*/ 69299 h 773437"/>
                <a:gd name="connsiteX9" fmla="*/ 924928 w 942189"/>
                <a:gd name="connsiteY9" fmla="*/ 394763 h 773437"/>
                <a:gd name="connsiteX10" fmla="*/ 886183 w 942189"/>
                <a:gd name="connsiteY10" fmla="*/ 410262 h 773437"/>
                <a:gd name="connsiteX11" fmla="*/ 669206 w 942189"/>
                <a:gd name="connsiteY11" fmla="*/ 727977 h 77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189" h="773437">
                  <a:moveTo>
                    <a:pt x="2779" y="270777"/>
                  </a:moveTo>
                  <a:cubicBezTo>
                    <a:pt x="-450" y="459340"/>
                    <a:pt x="-3679" y="647903"/>
                    <a:pt x="10528" y="727977"/>
                  </a:cubicBezTo>
                  <a:cubicBezTo>
                    <a:pt x="24735" y="808051"/>
                    <a:pt x="-14010" y="747350"/>
                    <a:pt x="88020" y="751224"/>
                  </a:cubicBezTo>
                  <a:cubicBezTo>
                    <a:pt x="190050" y="755098"/>
                    <a:pt x="622711" y="751224"/>
                    <a:pt x="622711" y="751224"/>
                  </a:cubicBezTo>
                  <a:cubicBezTo>
                    <a:pt x="715701" y="748641"/>
                    <a:pt x="640793" y="811926"/>
                    <a:pt x="645959" y="735726"/>
                  </a:cubicBezTo>
                  <a:cubicBezTo>
                    <a:pt x="651125" y="659526"/>
                    <a:pt x="652417" y="371515"/>
                    <a:pt x="653708" y="294024"/>
                  </a:cubicBezTo>
                  <a:cubicBezTo>
                    <a:pt x="654999" y="216533"/>
                    <a:pt x="611088" y="317272"/>
                    <a:pt x="653708" y="270777"/>
                  </a:cubicBezTo>
                  <a:cubicBezTo>
                    <a:pt x="696328" y="224282"/>
                    <a:pt x="861644" y="48635"/>
                    <a:pt x="909430" y="15055"/>
                  </a:cubicBezTo>
                  <a:cubicBezTo>
                    <a:pt x="957216" y="-18525"/>
                    <a:pt x="937844" y="6014"/>
                    <a:pt x="940427" y="69299"/>
                  </a:cubicBezTo>
                  <a:cubicBezTo>
                    <a:pt x="943010" y="132584"/>
                    <a:pt x="933969" y="337936"/>
                    <a:pt x="924928" y="394763"/>
                  </a:cubicBezTo>
                  <a:cubicBezTo>
                    <a:pt x="915887" y="451590"/>
                    <a:pt x="928803" y="354726"/>
                    <a:pt x="886183" y="410262"/>
                  </a:cubicBezTo>
                  <a:cubicBezTo>
                    <a:pt x="843563" y="465798"/>
                    <a:pt x="756384" y="596887"/>
                    <a:pt x="669206" y="727977"/>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E75461FC-4904-9447-BBFE-1D53003AED0C}"/>
                </a:ext>
              </a:extLst>
            </p:cNvPr>
            <p:cNvSpPr/>
            <p:nvPr/>
          </p:nvSpPr>
          <p:spPr>
            <a:xfrm>
              <a:off x="5860881" y="3611105"/>
              <a:ext cx="570916" cy="232739"/>
            </a:xfrm>
            <a:custGeom>
              <a:avLst/>
              <a:gdLst>
                <a:gd name="connsiteX0" fmla="*/ 570916 w 570916"/>
                <a:gd name="connsiteY0" fmla="*/ 201478 h 232739"/>
                <a:gd name="connsiteX1" fmla="*/ 51722 w 570916"/>
                <a:gd name="connsiteY1" fmla="*/ 232475 h 232739"/>
                <a:gd name="connsiteX2" fmla="*/ 43973 w 570916"/>
                <a:gd name="connsiteY2" fmla="*/ 185980 h 232739"/>
                <a:gd name="connsiteX3" fmla="*/ 276448 w 570916"/>
                <a:gd name="connsiteY3" fmla="*/ 0 h 232739"/>
              </a:gdLst>
              <a:ahLst/>
              <a:cxnLst>
                <a:cxn ang="0">
                  <a:pos x="connsiteX0" y="connsiteY0"/>
                </a:cxn>
                <a:cxn ang="0">
                  <a:pos x="connsiteX1" y="connsiteY1"/>
                </a:cxn>
                <a:cxn ang="0">
                  <a:pos x="connsiteX2" y="connsiteY2"/>
                </a:cxn>
                <a:cxn ang="0">
                  <a:pos x="connsiteX3" y="connsiteY3"/>
                </a:cxn>
              </a:cxnLst>
              <a:rect l="l" t="t" r="r" b="b"/>
              <a:pathLst>
                <a:path w="570916" h="232739">
                  <a:moveTo>
                    <a:pt x="570916" y="201478"/>
                  </a:moveTo>
                  <a:cubicBezTo>
                    <a:pt x="355231" y="218268"/>
                    <a:pt x="139546" y="235058"/>
                    <a:pt x="51722" y="232475"/>
                  </a:cubicBezTo>
                  <a:cubicBezTo>
                    <a:pt x="-36102" y="229892"/>
                    <a:pt x="6519" y="224726"/>
                    <a:pt x="43973" y="185980"/>
                  </a:cubicBezTo>
                  <a:cubicBezTo>
                    <a:pt x="81427" y="147234"/>
                    <a:pt x="178937" y="73617"/>
                    <a:pt x="276448" y="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F880767D-BBB6-E740-9432-C736F55D26DC}"/>
                </a:ext>
              </a:extLst>
            </p:cNvPr>
            <p:cNvSpPr/>
            <p:nvPr/>
          </p:nvSpPr>
          <p:spPr>
            <a:xfrm>
              <a:off x="6183824" y="3580108"/>
              <a:ext cx="557939" cy="23935"/>
            </a:xfrm>
            <a:custGeom>
              <a:avLst/>
              <a:gdLst>
                <a:gd name="connsiteX0" fmla="*/ 0 w 557939"/>
                <a:gd name="connsiteY0" fmla="*/ 15499 h 23935"/>
                <a:gd name="connsiteX1" fmla="*/ 123986 w 557939"/>
                <a:gd name="connsiteY1" fmla="*/ 23248 h 23935"/>
                <a:gd name="connsiteX2" fmla="*/ 557939 w 557939"/>
                <a:gd name="connsiteY2" fmla="*/ 0 h 23935"/>
              </a:gdLst>
              <a:ahLst/>
              <a:cxnLst>
                <a:cxn ang="0">
                  <a:pos x="connsiteX0" y="connsiteY0"/>
                </a:cxn>
                <a:cxn ang="0">
                  <a:pos x="connsiteX1" y="connsiteY1"/>
                </a:cxn>
                <a:cxn ang="0">
                  <a:pos x="connsiteX2" y="connsiteY2"/>
                </a:cxn>
              </a:cxnLst>
              <a:rect l="l" t="t" r="r" b="b"/>
              <a:pathLst>
                <a:path w="557939" h="23935">
                  <a:moveTo>
                    <a:pt x="0" y="15499"/>
                  </a:moveTo>
                  <a:cubicBezTo>
                    <a:pt x="15498" y="20665"/>
                    <a:pt x="30996" y="25831"/>
                    <a:pt x="123986" y="23248"/>
                  </a:cubicBezTo>
                  <a:cubicBezTo>
                    <a:pt x="216976" y="20665"/>
                    <a:pt x="387457" y="10332"/>
                    <a:pt x="557939" y="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Freeform 10">
            <a:extLst>
              <a:ext uri="{FF2B5EF4-FFF2-40B4-BE49-F238E27FC236}">
                <a16:creationId xmlns:a16="http://schemas.microsoft.com/office/drawing/2014/main" id="{10E5E5E6-283C-5848-A34A-73E68ACDE3D3}"/>
              </a:ext>
            </a:extLst>
          </p:cNvPr>
          <p:cNvSpPr/>
          <p:nvPr/>
        </p:nvSpPr>
        <p:spPr>
          <a:xfrm>
            <a:off x="6904495" y="3364093"/>
            <a:ext cx="2713172" cy="363249"/>
          </a:xfrm>
          <a:custGeom>
            <a:avLst/>
            <a:gdLst>
              <a:gd name="connsiteX0" fmla="*/ 0 w 2713172"/>
              <a:gd name="connsiteY0" fmla="*/ 363249 h 363249"/>
              <a:gd name="connsiteX1" fmla="*/ 635430 w 2713172"/>
              <a:gd name="connsiteY1" fmla="*/ 6788 h 363249"/>
              <a:gd name="connsiteX2" fmla="*/ 2030278 w 2713172"/>
              <a:gd name="connsiteY2" fmla="*/ 138524 h 363249"/>
              <a:gd name="connsiteX3" fmla="*/ 2657959 w 2713172"/>
              <a:gd name="connsiteY3" fmla="*/ 254761 h 363249"/>
              <a:gd name="connsiteX4" fmla="*/ 2464230 w 2713172"/>
              <a:gd name="connsiteY4" fmla="*/ 61032 h 363249"/>
              <a:gd name="connsiteX5" fmla="*/ 2712203 w 2713172"/>
              <a:gd name="connsiteY5" fmla="*/ 293507 h 363249"/>
              <a:gd name="connsiteX6" fmla="*/ 2533973 w 2713172"/>
              <a:gd name="connsiteY6" fmla="*/ 363249 h 36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172" h="363249">
                <a:moveTo>
                  <a:pt x="0" y="363249"/>
                </a:moveTo>
                <a:cubicBezTo>
                  <a:pt x="148525" y="203745"/>
                  <a:pt x="297050" y="44242"/>
                  <a:pt x="635430" y="6788"/>
                </a:cubicBezTo>
                <a:cubicBezTo>
                  <a:pt x="973810" y="-30666"/>
                  <a:pt x="1693190" y="97195"/>
                  <a:pt x="2030278" y="138524"/>
                </a:cubicBezTo>
                <a:cubicBezTo>
                  <a:pt x="2367366" y="179853"/>
                  <a:pt x="2585634" y="267676"/>
                  <a:pt x="2657959" y="254761"/>
                </a:cubicBezTo>
                <a:cubicBezTo>
                  <a:pt x="2730284" y="241846"/>
                  <a:pt x="2455189" y="54574"/>
                  <a:pt x="2464230" y="61032"/>
                </a:cubicBezTo>
                <a:cubicBezTo>
                  <a:pt x="2473271" y="67490"/>
                  <a:pt x="2700579" y="243138"/>
                  <a:pt x="2712203" y="293507"/>
                </a:cubicBezTo>
                <a:cubicBezTo>
                  <a:pt x="2723827" y="343876"/>
                  <a:pt x="2628900" y="353562"/>
                  <a:pt x="2533973" y="363249"/>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E9C874CA-B479-DA48-BF1F-2ACF4321B366}"/>
              </a:ext>
            </a:extLst>
          </p:cNvPr>
          <p:cNvSpPr txBox="1"/>
          <p:nvPr/>
        </p:nvSpPr>
        <p:spPr>
          <a:xfrm>
            <a:off x="9767526" y="3429000"/>
            <a:ext cx="816570" cy="369332"/>
          </a:xfrm>
          <a:prstGeom prst="rect">
            <a:avLst/>
          </a:prstGeom>
          <a:noFill/>
        </p:spPr>
        <p:txBody>
          <a:bodyPr wrap="none" rtlCol="0">
            <a:spAutoFit/>
          </a:bodyPr>
          <a:lstStyle/>
          <a:p>
            <a:r>
              <a:rPr lang="en-AU" dirty="0"/>
              <a:t>AAAA?</a:t>
            </a:r>
          </a:p>
        </p:txBody>
      </p:sp>
      <p:sp>
        <p:nvSpPr>
          <p:cNvPr id="14" name="TextBox 13">
            <a:extLst>
              <a:ext uri="{FF2B5EF4-FFF2-40B4-BE49-F238E27FC236}">
                <a16:creationId xmlns:a16="http://schemas.microsoft.com/office/drawing/2014/main" id="{6D7DFF3A-F5F6-B94A-A2F9-C90E35683E5B}"/>
              </a:ext>
            </a:extLst>
          </p:cNvPr>
          <p:cNvSpPr txBox="1"/>
          <p:nvPr/>
        </p:nvSpPr>
        <p:spPr>
          <a:xfrm>
            <a:off x="9802789" y="3875890"/>
            <a:ext cx="417422" cy="369332"/>
          </a:xfrm>
          <a:prstGeom prst="rect">
            <a:avLst/>
          </a:prstGeom>
          <a:noFill/>
        </p:spPr>
        <p:txBody>
          <a:bodyPr wrap="none" rtlCol="0">
            <a:spAutoFit/>
          </a:bodyPr>
          <a:lstStyle/>
          <a:p>
            <a:r>
              <a:rPr lang="en-AU" dirty="0"/>
              <a:t>A?</a:t>
            </a:r>
          </a:p>
        </p:txBody>
      </p:sp>
      <p:sp>
        <p:nvSpPr>
          <p:cNvPr id="15" name="Freeform 14">
            <a:extLst>
              <a:ext uri="{FF2B5EF4-FFF2-40B4-BE49-F238E27FC236}">
                <a16:creationId xmlns:a16="http://schemas.microsoft.com/office/drawing/2014/main" id="{1C2D5D4E-D27A-A449-8E51-5786B8017672}"/>
              </a:ext>
            </a:extLst>
          </p:cNvPr>
          <p:cNvSpPr/>
          <p:nvPr/>
        </p:nvSpPr>
        <p:spPr>
          <a:xfrm>
            <a:off x="6925244" y="3723533"/>
            <a:ext cx="2718084" cy="639240"/>
          </a:xfrm>
          <a:custGeom>
            <a:avLst/>
            <a:gdLst>
              <a:gd name="connsiteX0" fmla="*/ 2691454 w 2718084"/>
              <a:gd name="connsiteY0" fmla="*/ 3809 h 639240"/>
              <a:gd name="connsiteX1" fmla="*/ 2598464 w 2718084"/>
              <a:gd name="connsiteY1" fmla="*/ 81301 h 639240"/>
              <a:gd name="connsiteX2" fmla="*/ 1746058 w 2718084"/>
              <a:gd name="connsiteY2" fmla="*/ 553999 h 639240"/>
              <a:gd name="connsiteX3" fmla="*/ 103237 w 2718084"/>
              <a:gd name="connsiteY3" fmla="*/ 492006 h 639240"/>
              <a:gd name="connsiteX4" fmla="*/ 327963 w 2718084"/>
              <a:gd name="connsiteY4" fmla="*/ 445511 h 639240"/>
              <a:gd name="connsiteX5" fmla="*/ 2498 w 2718084"/>
              <a:gd name="connsiteY5" fmla="*/ 507504 h 639240"/>
              <a:gd name="connsiteX6" fmla="*/ 203976 w 2718084"/>
              <a:gd name="connsiteY6" fmla="*/ 639240 h 63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8084" h="639240">
                <a:moveTo>
                  <a:pt x="2691454" y="3809"/>
                </a:moveTo>
                <a:cubicBezTo>
                  <a:pt x="2723742" y="-3294"/>
                  <a:pt x="2756030" y="-10397"/>
                  <a:pt x="2598464" y="81301"/>
                </a:cubicBezTo>
                <a:cubicBezTo>
                  <a:pt x="2440898" y="172999"/>
                  <a:pt x="2161929" y="485548"/>
                  <a:pt x="1746058" y="553999"/>
                </a:cubicBezTo>
                <a:cubicBezTo>
                  <a:pt x="1330187" y="622450"/>
                  <a:pt x="339586" y="510087"/>
                  <a:pt x="103237" y="492006"/>
                </a:cubicBezTo>
                <a:cubicBezTo>
                  <a:pt x="-133112" y="473925"/>
                  <a:pt x="344753" y="442928"/>
                  <a:pt x="327963" y="445511"/>
                </a:cubicBezTo>
                <a:cubicBezTo>
                  <a:pt x="311173" y="448094"/>
                  <a:pt x="23162" y="475216"/>
                  <a:pt x="2498" y="507504"/>
                </a:cubicBezTo>
                <a:cubicBezTo>
                  <a:pt x="-18166" y="539792"/>
                  <a:pt x="92905" y="589516"/>
                  <a:pt x="203976" y="639240"/>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BAFC938A-234F-CC47-8AC4-EBD3D8ED5481}"/>
              </a:ext>
            </a:extLst>
          </p:cNvPr>
          <p:cNvSpPr/>
          <p:nvPr/>
        </p:nvSpPr>
        <p:spPr>
          <a:xfrm>
            <a:off x="6850251" y="3534350"/>
            <a:ext cx="2675342" cy="526206"/>
          </a:xfrm>
          <a:custGeom>
            <a:avLst/>
            <a:gdLst>
              <a:gd name="connsiteX0" fmla="*/ 0 w 2675342"/>
              <a:gd name="connsiteY0" fmla="*/ 378972 h 526206"/>
              <a:gd name="connsiteX1" fmla="*/ 550190 w 2675342"/>
              <a:gd name="connsiteY1" fmla="*/ 30260 h 526206"/>
              <a:gd name="connsiteX2" fmla="*/ 1263112 w 2675342"/>
              <a:gd name="connsiteY2" fmla="*/ 69006 h 526206"/>
              <a:gd name="connsiteX3" fmla="*/ 2619213 w 2675342"/>
              <a:gd name="connsiteY3" fmla="*/ 479711 h 526206"/>
              <a:gd name="connsiteX4" fmla="*/ 2440983 w 2675342"/>
              <a:gd name="connsiteY4" fmla="*/ 309230 h 526206"/>
              <a:gd name="connsiteX5" fmla="*/ 2665708 w 2675342"/>
              <a:gd name="connsiteY5" fmla="*/ 479711 h 526206"/>
              <a:gd name="connsiteX6" fmla="*/ 2378990 w 2675342"/>
              <a:gd name="connsiteY6" fmla="*/ 526206 h 5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342" h="526206">
                <a:moveTo>
                  <a:pt x="0" y="378972"/>
                </a:moveTo>
                <a:cubicBezTo>
                  <a:pt x="169835" y="230446"/>
                  <a:pt x="339671" y="81921"/>
                  <a:pt x="550190" y="30260"/>
                </a:cubicBezTo>
                <a:cubicBezTo>
                  <a:pt x="760709" y="-21401"/>
                  <a:pt x="918275" y="-5902"/>
                  <a:pt x="1263112" y="69006"/>
                </a:cubicBezTo>
                <a:cubicBezTo>
                  <a:pt x="1607949" y="143914"/>
                  <a:pt x="2422901" y="439674"/>
                  <a:pt x="2619213" y="479711"/>
                </a:cubicBezTo>
                <a:cubicBezTo>
                  <a:pt x="2815525" y="519748"/>
                  <a:pt x="2433234" y="309230"/>
                  <a:pt x="2440983" y="309230"/>
                </a:cubicBezTo>
                <a:cubicBezTo>
                  <a:pt x="2448732" y="309230"/>
                  <a:pt x="2676040" y="443548"/>
                  <a:pt x="2665708" y="479711"/>
                </a:cubicBezTo>
                <a:cubicBezTo>
                  <a:pt x="2655376" y="515874"/>
                  <a:pt x="2517183" y="521040"/>
                  <a:pt x="2378990" y="526206"/>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3F292A42-726C-0846-A2E4-F0A24286E851}"/>
              </a:ext>
            </a:extLst>
          </p:cNvPr>
          <p:cNvSpPr/>
          <p:nvPr/>
        </p:nvSpPr>
        <p:spPr>
          <a:xfrm>
            <a:off x="6883868" y="4060556"/>
            <a:ext cx="2678586" cy="604434"/>
          </a:xfrm>
          <a:custGeom>
            <a:avLst/>
            <a:gdLst>
              <a:gd name="connsiteX0" fmla="*/ 2678586 w 2678586"/>
              <a:gd name="connsiteY0" fmla="*/ 0 h 604434"/>
              <a:gd name="connsiteX1" fmla="*/ 2229135 w 2678586"/>
              <a:gd name="connsiteY1" fmla="*/ 333213 h 604434"/>
              <a:gd name="connsiteX2" fmla="*/ 1609203 w 2678586"/>
              <a:gd name="connsiteY2" fmla="*/ 557939 h 604434"/>
              <a:gd name="connsiteX3" fmla="*/ 787793 w 2678586"/>
              <a:gd name="connsiteY3" fmla="*/ 534691 h 604434"/>
              <a:gd name="connsiteX4" fmla="*/ 12878 w 2678586"/>
              <a:gd name="connsiteY4" fmla="*/ 449451 h 604434"/>
              <a:gd name="connsiteX5" fmla="*/ 284098 w 2678586"/>
              <a:gd name="connsiteY5" fmla="*/ 402956 h 604434"/>
              <a:gd name="connsiteX6" fmla="*/ 20627 w 2678586"/>
              <a:gd name="connsiteY6" fmla="*/ 449451 h 604434"/>
              <a:gd name="connsiteX7" fmla="*/ 144613 w 2678586"/>
              <a:gd name="connsiteY7" fmla="*/ 604434 h 60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8586" h="604434">
                <a:moveTo>
                  <a:pt x="2678586" y="0"/>
                </a:moveTo>
                <a:cubicBezTo>
                  <a:pt x="2542975" y="120111"/>
                  <a:pt x="2407365" y="240223"/>
                  <a:pt x="2229135" y="333213"/>
                </a:cubicBezTo>
                <a:cubicBezTo>
                  <a:pt x="2050905" y="426203"/>
                  <a:pt x="1849427" y="524359"/>
                  <a:pt x="1609203" y="557939"/>
                </a:cubicBezTo>
                <a:cubicBezTo>
                  <a:pt x="1368979" y="591519"/>
                  <a:pt x="1053847" y="552772"/>
                  <a:pt x="787793" y="534691"/>
                </a:cubicBezTo>
                <a:cubicBezTo>
                  <a:pt x="521739" y="516610"/>
                  <a:pt x="96827" y="471407"/>
                  <a:pt x="12878" y="449451"/>
                </a:cubicBezTo>
                <a:cubicBezTo>
                  <a:pt x="-71071" y="427495"/>
                  <a:pt x="282807" y="402956"/>
                  <a:pt x="284098" y="402956"/>
                </a:cubicBezTo>
                <a:cubicBezTo>
                  <a:pt x="285389" y="402956"/>
                  <a:pt x="43874" y="415871"/>
                  <a:pt x="20627" y="449451"/>
                </a:cubicBezTo>
                <a:cubicBezTo>
                  <a:pt x="-2620" y="483031"/>
                  <a:pt x="70996" y="543732"/>
                  <a:pt x="144613" y="604434"/>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9044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1501-33AB-F548-8207-EC3DC7C02E12}"/>
              </a:ext>
            </a:extLst>
          </p:cNvPr>
          <p:cNvSpPr>
            <a:spLocks noGrp="1"/>
          </p:cNvSpPr>
          <p:nvPr>
            <p:ph type="title"/>
          </p:nvPr>
        </p:nvSpPr>
        <p:spPr/>
        <p:txBody>
          <a:bodyPr/>
          <a:lstStyle/>
          <a:p>
            <a:r>
              <a:rPr lang="en-US" dirty="0"/>
              <a:t>Factoring Happy Eyeballs</a:t>
            </a:r>
          </a:p>
        </p:txBody>
      </p:sp>
      <p:sp>
        <p:nvSpPr>
          <p:cNvPr id="3" name="Content Placeholder 2">
            <a:extLst>
              <a:ext uri="{FF2B5EF4-FFF2-40B4-BE49-F238E27FC236}">
                <a16:creationId xmlns:a16="http://schemas.microsoft.com/office/drawing/2014/main" id="{7FC078D8-59EF-2D43-975E-46ED65F8B6B6}"/>
              </a:ext>
            </a:extLst>
          </p:cNvPr>
          <p:cNvSpPr>
            <a:spLocks noGrp="1"/>
          </p:cNvSpPr>
          <p:nvPr>
            <p:ph idx="1"/>
          </p:nvPr>
        </p:nvSpPr>
        <p:spPr/>
        <p:txBody>
          <a:bodyPr/>
          <a:lstStyle/>
          <a:p>
            <a:r>
              <a:rPr lang="en-US" dirty="0"/>
              <a:t>If we split out the A and AAAA queries the experiment launched 73,537,852 DNS resolution ‘events’</a:t>
            </a:r>
          </a:p>
          <a:p>
            <a:r>
              <a:rPr lang="en-US" dirty="0"/>
              <a:t>We saw 142,631,272 DNS queries, or an average of 1.93 queries per name</a:t>
            </a:r>
          </a:p>
          <a:p>
            <a:endParaRPr lang="en-US" dirty="0"/>
          </a:p>
          <a:p>
            <a:r>
              <a:rPr lang="en-US" dirty="0"/>
              <a:t>That’s better, but still unexpectedly high</a:t>
            </a:r>
          </a:p>
          <a:p>
            <a:pPr marL="0" indent="0">
              <a:buNone/>
            </a:pPr>
            <a:r>
              <a:rPr lang="en-US" dirty="0"/>
              <a:t> </a:t>
            </a:r>
          </a:p>
          <a:p>
            <a:endParaRPr lang="en-US" dirty="0"/>
          </a:p>
        </p:txBody>
      </p:sp>
      <p:pic>
        <p:nvPicPr>
          <p:cNvPr id="4" name="Picture 3">
            <a:extLst>
              <a:ext uri="{FF2B5EF4-FFF2-40B4-BE49-F238E27FC236}">
                <a16:creationId xmlns:a16="http://schemas.microsoft.com/office/drawing/2014/main" id="{ECFCAEB4-14F5-1E41-8245-4EF6DA7B8E9F}"/>
              </a:ext>
            </a:extLst>
          </p:cNvPr>
          <p:cNvPicPr>
            <a:picLocks noChangeAspect="1"/>
          </p:cNvPicPr>
          <p:nvPr/>
        </p:nvPicPr>
        <p:blipFill>
          <a:blip r:embed="rId2"/>
          <a:stretch>
            <a:fillRect/>
          </a:stretch>
        </p:blipFill>
        <p:spPr>
          <a:xfrm>
            <a:off x="7210380" y="3349869"/>
            <a:ext cx="4596223" cy="3301512"/>
          </a:xfrm>
          <a:prstGeom prst="rect">
            <a:avLst/>
          </a:prstGeom>
        </p:spPr>
      </p:pic>
      <p:sp>
        <p:nvSpPr>
          <p:cNvPr id="5" name="Freeform 4">
            <a:extLst>
              <a:ext uri="{FF2B5EF4-FFF2-40B4-BE49-F238E27FC236}">
                <a16:creationId xmlns:a16="http://schemas.microsoft.com/office/drawing/2014/main" id="{F6EBB9D6-6179-1E4C-8D97-03CE1E636053}"/>
              </a:ext>
            </a:extLst>
          </p:cNvPr>
          <p:cNvSpPr/>
          <p:nvPr/>
        </p:nvSpPr>
        <p:spPr>
          <a:xfrm>
            <a:off x="9097443" y="3618854"/>
            <a:ext cx="1766881" cy="906651"/>
          </a:xfrm>
          <a:custGeom>
            <a:avLst/>
            <a:gdLst>
              <a:gd name="connsiteX0" fmla="*/ 953208 w 1766881"/>
              <a:gd name="connsiteY0" fmla="*/ 0 h 906651"/>
              <a:gd name="connsiteX1" fmla="*/ 1255425 w 1766881"/>
              <a:gd name="connsiteY1" fmla="*/ 7749 h 906651"/>
              <a:gd name="connsiteX2" fmla="*/ 1766869 w 1766881"/>
              <a:gd name="connsiteY2" fmla="*/ 15499 h 906651"/>
              <a:gd name="connsiteX3" fmla="*/ 1270923 w 1766881"/>
              <a:gd name="connsiteY3" fmla="*/ 30997 h 906651"/>
              <a:gd name="connsiteX4" fmla="*/ 1208930 w 1766881"/>
              <a:gd name="connsiteY4" fmla="*/ 85241 h 906651"/>
              <a:gd name="connsiteX5" fmla="*/ 46557 w 1766881"/>
              <a:gd name="connsiteY5" fmla="*/ 829160 h 906651"/>
              <a:gd name="connsiteX6" fmla="*/ 209289 w 1766881"/>
              <a:gd name="connsiteY6" fmla="*/ 542441 h 906651"/>
              <a:gd name="connsiteX7" fmla="*/ 15560 w 1766881"/>
              <a:gd name="connsiteY7" fmla="*/ 798163 h 906651"/>
              <a:gd name="connsiteX8" fmla="*/ 193791 w 1766881"/>
              <a:gd name="connsiteY8" fmla="*/ 906651 h 9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6881" h="906651">
                <a:moveTo>
                  <a:pt x="953208" y="0"/>
                </a:moveTo>
                <a:lnTo>
                  <a:pt x="1255425" y="7749"/>
                </a:lnTo>
                <a:lnTo>
                  <a:pt x="1766869" y="15499"/>
                </a:lnTo>
                <a:cubicBezTo>
                  <a:pt x="1769452" y="19374"/>
                  <a:pt x="1363913" y="19373"/>
                  <a:pt x="1270923" y="30997"/>
                </a:cubicBezTo>
                <a:cubicBezTo>
                  <a:pt x="1177933" y="42621"/>
                  <a:pt x="1412991" y="-47786"/>
                  <a:pt x="1208930" y="85241"/>
                </a:cubicBezTo>
                <a:cubicBezTo>
                  <a:pt x="1004869" y="218268"/>
                  <a:pt x="213164" y="752960"/>
                  <a:pt x="46557" y="829160"/>
                </a:cubicBezTo>
                <a:cubicBezTo>
                  <a:pt x="-120050" y="905360"/>
                  <a:pt x="214455" y="547607"/>
                  <a:pt x="209289" y="542441"/>
                </a:cubicBezTo>
                <a:cubicBezTo>
                  <a:pt x="204123" y="537275"/>
                  <a:pt x="18143" y="737462"/>
                  <a:pt x="15560" y="798163"/>
                </a:cubicBezTo>
                <a:cubicBezTo>
                  <a:pt x="12977" y="858864"/>
                  <a:pt x="103384" y="882757"/>
                  <a:pt x="193791" y="9066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2617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23FE0-B8CB-7145-B8E7-8682A9184C2F}"/>
              </a:ext>
            </a:extLst>
          </p:cNvPr>
          <p:cNvSpPr>
            <a:spLocks noGrp="1"/>
          </p:cNvSpPr>
          <p:nvPr>
            <p:ph type="title"/>
          </p:nvPr>
        </p:nvSpPr>
        <p:spPr/>
        <p:txBody>
          <a:bodyPr/>
          <a:lstStyle/>
          <a:p>
            <a:r>
              <a:rPr lang="en-AU" dirty="0"/>
              <a:t>Single vs Multiple Queries</a:t>
            </a:r>
          </a:p>
        </p:txBody>
      </p:sp>
      <p:sp>
        <p:nvSpPr>
          <p:cNvPr id="3" name="Content Placeholder 2">
            <a:extLst>
              <a:ext uri="{FF2B5EF4-FFF2-40B4-BE49-F238E27FC236}">
                <a16:creationId xmlns:a16="http://schemas.microsoft.com/office/drawing/2014/main" id="{32FA984D-6684-F341-9FBE-4BEB40B72AB7}"/>
              </a:ext>
            </a:extLst>
          </p:cNvPr>
          <p:cNvSpPr>
            <a:spLocks noGrp="1"/>
          </p:cNvSpPr>
          <p:nvPr>
            <p:ph idx="1"/>
          </p:nvPr>
        </p:nvSpPr>
        <p:spPr/>
        <p:txBody>
          <a:bodyPr/>
          <a:lstStyle/>
          <a:p>
            <a:r>
              <a:rPr lang="en-AU" dirty="0"/>
              <a:t>36,059,484 resolution ‘events’ were completed with just 1 query to the authoritative server (49% of all resolution events)</a:t>
            </a:r>
          </a:p>
          <a:p>
            <a:r>
              <a:rPr lang="en-AU" dirty="0"/>
              <a:t>If there were multiple queries for a name (&gt;= 2 queries(, then the average of the multiple queries was 2.84 queries </a:t>
            </a:r>
          </a:p>
        </p:txBody>
      </p:sp>
    </p:spTree>
    <p:extLst>
      <p:ext uri="{BB962C8B-B14F-4D97-AF65-F5344CB8AC3E}">
        <p14:creationId xmlns:p14="http://schemas.microsoft.com/office/powerpoint/2010/main" val="3964048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104F-AD11-4849-9B3D-8A2FD9E4AA42}"/>
              </a:ext>
            </a:extLst>
          </p:cNvPr>
          <p:cNvSpPr>
            <a:spLocks noGrp="1"/>
          </p:cNvSpPr>
          <p:nvPr>
            <p:ph type="title"/>
          </p:nvPr>
        </p:nvSpPr>
        <p:spPr/>
        <p:txBody>
          <a:bodyPr/>
          <a:lstStyle/>
          <a:p>
            <a:r>
              <a:rPr lang="en-US" dirty="0"/>
              <a:t>Distribution of Queries</a:t>
            </a:r>
          </a:p>
        </p:txBody>
      </p:sp>
      <p:sp>
        <p:nvSpPr>
          <p:cNvPr id="3" name="Content Placeholder 2">
            <a:extLst>
              <a:ext uri="{FF2B5EF4-FFF2-40B4-BE49-F238E27FC236}">
                <a16:creationId xmlns:a16="http://schemas.microsoft.com/office/drawing/2014/main" id="{CE2ACB49-3AFD-EE4D-926C-9D50FC1B0064}"/>
              </a:ext>
            </a:extLst>
          </p:cNvPr>
          <p:cNvSpPr>
            <a:spLocks noGrp="1"/>
          </p:cNvSpPr>
          <p:nvPr>
            <p:ph idx="1"/>
          </p:nvPr>
        </p:nvSpPr>
        <p:spPr/>
        <p:txBody>
          <a:bodyPr/>
          <a:lstStyle/>
          <a:p>
            <a:r>
              <a:rPr lang="en-US" dirty="0"/>
              <a:t>Is this a generic issue of re-queries across a large set of queries?</a:t>
            </a:r>
          </a:p>
          <a:p>
            <a:r>
              <a:rPr lang="en-US" dirty="0"/>
              <a:t>Or a small number of queries that are the subject of a frenzy of re-queries?</a:t>
            </a:r>
          </a:p>
        </p:txBody>
      </p:sp>
    </p:spTree>
    <p:extLst>
      <p:ext uri="{BB962C8B-B14F-4D97-AF65-F5344CB8AC3E}">
        <p14:creationId xmlns:p14="http://schemas.microsoft.com/office/powerpoint/2010/main" val="257233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BD7D-1849-4843-8843-4A5E35913A08}"/>
              </a:ext>
            </a:extLst>
          </p:cNvPr>
          <p:cNvSpPr>
            <a:spLocks noGrp="1"/>
          </p:cNvSpPr>
          <p:nvPr>
            <p:ph type="title"/>
          </p:nvPr>
        </p:nvSpPr>
        <p:spPr/>
        <p:txBody>
          <a:bodyPr/>
          <a:lstStyle/>
          <a:p>
            <a:r>
              <a:rPr lang="en-US" dirty="0"/>
              <a:t>Re-query Distribution</a:t>
            </a:r>
          </a:p>
        </p:txBody>
      </p:sp>
      <p:pic>
        <p:nvPicPr>
          <p:cNvPr id="9" name="Content Placeholder 8">
            <a:extLst>
              <a:ext uri="{FF2B5EF4-FFF2-40B4-BE49-F238E27FC236}">
                <a16:creationId xmlns:a16="http://schemas.microsoft.com/office/drawing/2014/main" id="{E0FB97C6-DE95-FC46-BE5A-D550A995D17F}"/>
              </a:ext>
            </a:extLst>
          </p:cNvPr>
          <p:cNvPicPr>
            <a:picLocks noGrp="1" noChangeAspect="1"/>
          </p:cNvPicPr>
          <p:nvPr>
            <p:ph idx="1"/>
          </p:nvPr>
        </p:nvPicPr>
        <p:blipFill>
          <a:blip r:embed="rId3"/>
          <a:stretch>
            <a:fillRect/>
          </a:stretch>
        </p:blipFill>
        <p:spPr>
          <a:xfrm>
            <a:off x="706154" y="1690688"/>
            <a:ext cx="4355988" cy="2903992"/>
          </a:xfrm>
        </p:spPr>
      </p:pic>
      <p:pic>
        <p:nvPicPr>
          <p:cNvPr id="11" name="Picture 10">
            <a:extLst>
              <a:ext uri="{FF2B5EF4-FFF2-40B4-BE49-F238E27FC236}">
                <a16:creationId xmlns:a16="http://schemas.microsoft.com/office/drawing/2014/main" id="{909B1671-BC36-7048-8DFA-AD99E64C0F7C}"/>
              </a:ext>
            </a:extLst>
          </p:cNvPr>
          <p:cNvPicPr>
            <a:picLocks noChangeAspect="1"/>
          </p:cNvPicPr>
          <p:nvPr/>
        </p:nvPicPr>
        <p:blipFill>
          <a:blip r:embed="rId4"/>
          <a:stretch>
            <a:fillRect/>
          </a:stretch>
        </p:blipFill>
        <p:spPr>
          <a:xfrm>
            <a:off x="5818413" y="2685142"/>
            <a:ext cx="5434694" cy="3623129"/>
          </a:xfrm>
          <a:prstGeom prst="rect">
            <a:avLst/>
          </a:prstGeom>
        </p:spPr>
      </p:pic>
      <p:sp>
        <p:nvSpPr>
          <p:cNvPr id="12" name="Freeform 11">
            <a:extLst>
              <a:ext uri="{FF2B5EF4-FFF2-40B4-BE49-F238E27FC236}">
                <a16:creationId xmlns:a16="http://schemas.microsoft.com/office/drawing/2014/main" id="{12A42E00-8E91-2E44-9517-16C938001D5C}"/>
              </a:ext>
            </a:extLst>
          </p:cNvPr>
          <p:cNvSpPr/>
          <p:nvPr/>
        </p:nvSpPr>
        <p:spPr>
          <a:xfrm>
            <a:off x="398786" y="3814267"/>
            <a:ext cx="1265507" cy="1287464"/>
          </a:xfrm>
          <a:custGeom>
            <a:avLst/>
            <a:gdLst>
              <a:gd name="connsiteX0" fmla="*/ 573671 w 1265507"/>
              <a:gd name="connsiteY0" fmla="*/ 844819 h 1287464"/>
              <a:gd name="connsiteX1" fmla="*/ 631728 w 1265507"/>
              <a:gd name="connsiteY1" fmla="*/ 859333 h 1287464"/>
              <a:gd name="connsiteX2" fmla="*/ 1263100 w 1265507"/>
              <a:gd name="connsiteY2" fmla="*/ 387619 h 1287464"/>
              <a:gd name="connsiteX3" fmla="*/ 370471 w 1265507"/>
              <a:gd name="connsiteY3" fmla="*/ 32019 h 1287464"/>
              <a:gd name="connsiteX4" fmla="*/ 14871 w 1265507"/>
              <a:gd name="connsiteY4" fmla="*/ 1229447 h 1287464"/>
              <a:gd name="connsiteX5" fmla="*/ 820414 w 1265507"/>
              <a:gd name="connsiteY5" fmla="*/ 989962 h 128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5507" h="1287464">
                <a:moveTo>
                  <a:pt x="573671" y="844819"/>
                </a:moveTo>
                <a:cubicBezTo>
                  <a:pt x="545247" y="890176"/>
                  <a:pt x="516823" y="935533"/>
                  <a:pt x="631728" y="859333"/>
                </a:cubicBezTo>
                <a:cubicBezTo>
                  <a:pt x="746633" y="783133"/>
                  <a:pt x="1306643" y="525505"/>
                  <a:pt x="1263100" y="387619"/>
                </a:cubicBezTo>
                <a:cubicBezTo>
                  <a:pt x="1219557" y="249733"/>
                  <a:pt x="578509" y="-108286"/>
                  <a:pt x="370471" y="32019"/>
                </a:cubicBezTo>
                <a:cubicBezTo>
                  <a:pt x="162433" y="172324"/>
                  <a:pt x="-60120" y="1069790"/>
                  <a:pt x="14871" y="1229447"/>
                </a:cubicBezTo>
                <a:cubicBezTo>
                  <a:pt x="89861" y="1389104"/>
                  <a:pt x="455137" y="1189533"/>
                  <a:pt x="820414" y="9899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84239DD1-2423-9747-BAE8-D148CDF81659}"/>
              </a:ext>
            </a:extLst>
          </p:cNvPr>
          <p:cNvSpPr/>
          <p:nvPr/>
        </p:nvSpPr>
        <p:spPr>
          <a:xfrm>
            <a:off x="1328057" y="4891314"/>
            <a:ext cx="4674003" cy="1309398"/>
          </a:xfrm>
          <a:custGeom>
            <a:avLst/>
            <a:gdLst>
              <a:gd name="connsiteX0" fmla="*/ 188686 w 4674003"/>
              <a:gd name="connsiteY0" fmla="*/ 0 h 1309398"/>
              <a:gd name="connsiteX1" fmla="*/ 290286 w 4674003"/>
              <a:gd name="connsiteY1" fmla="*/ 58057 h 1309398"/>
              <a:gd name="connsiteX2" fmla="*/ 2140857 w 4674003"/>
              <a:gd name="connsiteY2" fmla="*/ 1074057 h 1309398"/>
              <a:gd name="connsiteX3" fmla="*/ 4419600 w 4674003"/>
              <a:gd name="connsiteY3" fmla="*/ 464457 h 1309398"/>
              <a:gd name="connsiteX4" fmla="*/ 4064000 w 4674003"/>
              <a:gd name="connsiteY4" fmla="*/ 391886 h 1309398"/>
              <a:gd name="connsiteX5" fmla="*/ 4666343 w 4674003"/>
              <a:gd name="connsiteY5" fmla="*/ 406400 h 1309398"/>
              <a:gd name="connsiteX6" fmla="*/ 4412343 w 4674003"/>
              <a:gd name="connsiteY6" fmla="*/ 776515 h 1309398"/>
              <a:gd name="connsiteX7" fmla="*/ 4535714 w 4674003"/>
              <a:gd name="connsiteY7" fmla="*/ 544286 h 1309398"/>
              <a:gd name="connsiteX8" fmla="*/ 2837543 w 4674003"/>
              <a:gd name="connsiteY8" fmla="*/ 1240972 h 1309398"/>
              <a:gd name="connsiteX9" fmla="*/ 1632857 w 4674003"/>
              <a:gd name="connsiteY9" fmla="*/ 1168400 h 1309398"/>
              <a:gd name="connsiteX10" fmla="*/ 0 w 4674003"/>
              <a:gd name="connsiteY10" fmla="*/ 224972 h 130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4003" h="1309398">
                <a:moveTo>
                  <a:pt x="188686" y="0"/>
                </a:moveTo>
                <a:lnTo>
                  <a:pt x="290286" y="58057"/>
                </a:lnTo>
                <a:cubicBezTo>
                  <a:pt x="615648" y="237066"/>
                  <a:pt x="1452638" y="1006324"/>
                  <a:pt x="2140857" y="1074057"/>
                </a:cubicBezTo>
                <a:cubicBezTo>
                  <a:pt x="2829076" y="1141790"/>
                  <a:pt x="4099076" y="578152"/>
                  <a:pt x="4419600" y="464457"/>
                </a:cubicBezTo>
                <a:cubicBezTo>
                  <a:pt x="4740124" y="350762"/>
                  <a:pt x="4022876" y="401562"/>
                  <a:pt x="4064000" y="391886"/>
                </a:cubicBezTo>
                <a:cubicBezTo>
                  <a:pt x="4105124" y="382210"/>
                  <a:pt x="4608286" y="342295"/>
                  <a:pt x="4666343" y="406400"/>
                </a:cubicBezTo>
                <a:cubicBezTo>
                  <a:pt x="4724400" y="470505"/>
                  <a:pt x="4434114" y="753534"/>
                  <a:pt x="4412343" y="776515"/>
                </a:cubicBezTo>
                <a:cubicBezTo>
                  <a:pt x="4390572" y="799496"/>
                  <a:pt x="4798181" y="466877"/>
                  <a:pt x="4535714" y="544286"/>
                </a:cubicBezTo>
                <a:cubicBezTo>
                  <a:pt x="4273247" y="621695"/>
                  <a:pt x="3321353" y="1136953"/>
                  <a:pt x="2837543" y="1240972"/>
                </a:cubicBezTo>
                <a:cubicBezTo>
                  <a:pt x="2353734" y="1344991"/>
                  <a:pt x="2105781" y="1337733"/>
                  <a:pt x="1632857" y="1168400"/>
                </a:cubicBezTo>
                <a:cubicBezTo>
                  <a:pt x="1159933" y="999067"/>
                  <a:pt x="579966" y="612019"/>
                  <a:pt x="0" y="2249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813B49A-62D1-E54B-B1F8-B91775696E11}"/>
              </a:ext>
            </a:extLst>
          </p:cNvPr>
          <p:cNvSpPr txBox="1"/>
          <p:nvPr/>
        </p:nvSpPr>
        <p:spPr>
          <a:xfrm>
            <a:off x="6916056" y="6338986"/>
            <a:ext cx="4497706" cy="307777"/>
          </a:xfrm>
          <a:prstGeom prst="rect">
            <a:avLst/>
          </a:prstGeom>
          <a:noFill/>
        </p:spPr>
        <p:txBody>
          <a:bodyPr wrap="none" rtlCol="0">
            <a:spAutoFit/>
          </a:bodyPr>
          <a:lstStyle/>
          <a:p>
            <a:r>
              <a:rPr lang="en-US" sz="1400" dirty="0"/>
              <a:t>32% of queries were parts of query sequences of 3 or more</a:t>
            </a:r>
          </a:p>
        </p:txBody>
      </p:sp>
      <p:sp>
        <p:nvSpPr>
          <p:cNvPr id="16" name="Freeform 15">
            <a:extLst>
              <a:ext uri="{FF2B5EF4-FFF2-40B4-BE49-F238E27FC236}">
                <a16:creationId xmlns:a16="http://schemas.microsoft.com/office/drawing/2014/main" id="{59A13E70-B1EF-A64E-BC25-B029A7E9D073}"/>
              </a:ext>
            </a:extLst>
          </p:cNvPr>
          <p:cNvSpPr/>
          <p:nvPr/>
        </p:nvSpPr>
        <p:spPr>
          <a:xfrm>
            <a:off x="6948778" y="6139522"/>
            <a:ext cx="957821" cy="239507"/>
          </a:xfrm>
          <a:custGeom>
            <a:avLst/>
            <a:gdLst>
              <a:gd name="connsiteX0" fmla="*/ 112422 w 957821"/>
              <a:gd name="connsiteY0" fmla="*/ 239507 h 239507"/>
              <a:gd name="connsiteX1" fmla="*/ 119679 w 957821"/>
              <a:gd name="connsiteY1" fmla="*/ 145164 h 239507"/>
              <a:gd name="connsiteX2" fmla="*/ 97908 w 957821"/>
              <a:gd name="connsiteY2" fmla="*/ 50821 h 239507"/>
              <a:gd name="connsiteX3" fmla="*/ 25336 w 957821"/>
              <a:gd name="connsiteY3" fmla="*/ 43564 h 239507"/>
              <a:gd name="connsiteX4" fmla="*/ 584136 w 957821"/>
              <a:gd name="connsiteY4" fmla="*/ 50821 h 239507"/>
              <a:gd name="connsiteX5" fmla="*/ 954251 w 957821"/>
              <a:gd name="connsiteY5" fmla="*/ 58078 h 239507"/>
              <a:gd name="connsiteX6" fmla="*/ 780079 w 957821"/>
              <a:gd name="connsiteY6" fmla="*/ 21 h 239507"/>
              <a:gd name="connsiteX7" fmla="*/ 925222 w 957821"/>
              <a:gd name="connsiteY7" fmla="*/ 65335 h 239507"/>
              <a:gd name="connsiteX8" fmla="*/ 700251 w 957821"/>
              <a:gd name="connsiteY8" fmla="*/ 152421 h 23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821" h="239507">
                <a:moveTo>
                  <a:pt x="112422" y="239507"/>
                </a:moveTo>
                <a:cubicBezTo>
                  <a:pt x="117260" y="208059"/>
                  <a:pt x="122098" y="176612"/>
                  <a:pt x="119679" y="145164"/>
                </a:cubicBezTo>
                <a:cubicBezTo>
                  <a:pt x="117260" y="113716"/>
                  <a:pt x="113632" y="67754"/>
                  <a:pt x="97908" y="50821"/>
                </a:cubicBezTo>
                <a:cubicBezTo>
                  <a:pt x="82184" y="33888"/>
                  <a:pt x="-55702" y="43564"/>
                  <a:pt x="25336" y="43564"/>
                </a:cubicBezTo>
                <a:cubicBezTo>
                  <a:pt x="106374" y="43564"/>
                  <a:pt x="584136" y="50821"/>
                  <a:pt x="584136" y="50821"/>
                </a:cubicBezTo>
                <a:cubicBezTo>
                  <a:pt x="738955" y="53240"/>
                  <a:pt x="921594" y="66545"/>
                  <a:pt x="954251" y="58078"/>
                </a:cubicBezTo>
                <a:cubicBezTo>
                  <a:pt x="986908" y="49611"/>
                  <a:pt x="784917" y="-1188"/>
                  <a:pt x="780079" y="21"/>
                </a:cubicBezTo>
                <a:cubicBezTo>
                  <a:pt x="775241" y="1230"/>
                  <a:pt x="938527" y="39935"/>
                  <a:pt x="925222" y="65335"/>
                </a:cubicBezTo>
                <a:cubicBezTo>
                  <a:pt x="911917" y="90735"/>
                  <a:pt x="806084" y="121578"/>
                  <a:pt x="700251" y="1524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112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10020</TotalTime>
  <Words>1122</Words>
  <Application>Microsoft Macintosh PowerPoint</Application>
  <PresentationFormat>Widescreen</PresentationFormat>
  <Paragraphs>182</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AhnbergHand</vt:lpstr>
      <vt:lpstr>Arial</vt:lpstr>
      <vt:lpstr>Calibri</vt:lpstr>
      <vt:lpstr>Calibri Light</vt:lpstr>
      <vt:lpstr>Powderfinger Type</vt:lpstr>
      <vt:lpstr>Office Theme</vt:lpstr>
      <vt:lpstr>What part of “NO” is so hard for the DNS to understand?</vt:lpstr>
      <vt:lpstr>We were looking elsewhere…</vt:lpstr>
      <vt:lpstr>What we saw:</vt:lpstr>
      <vt:lpstr>Expectations</vt:lpstr>
      <vt:lpstr>Happy Eyeballs and the DNS</vt:lpstr>
      <vt:lpstr>Factoring Happy Eyeballs</vt:lpstr>
      <vt:lpstr>Single vs Multiple Queries</vt:lpstr>
      <vt:lpstr>Distribution of Queries</vt:lpstr>
      <vt:lpstr>Re-query Distribution</vt:lpstr>
      <vt:lpstr>Does UDP suck THAT much?</vt:lpstr>
      <vt:lpstr>Re-Query Time Intervals</vt:lpstr>
      <vt:lpstr>Re-Query Time Intervals</vt:lpstr>
      <vt:lpstr>Re-Query Time Intervals</vt:lpstr>
      <vt:lpstr>DNSSEC?</vt:lpstr>
      <vt:lpstr>Signed vs Unsigned</vt:lpstr>
      <vt:lpstr>Signed vs Unsigned</vt:lpstr>
      <vt:lpstr>NXDOMAIN re-queries</vt:lpstr>
      <vt:lpstr>Re-Queries per resolver IP addresss</vt:lpstr>
      <vt:lpstr>Resolver “farms”</vt:lpstr>
      <vt:lpstr>Re-query Profile</vt:lpstr>
      <vt:lpstr>It may sound odd but…</vt:lpstr>
      <vt:lpstr>NXDOMAIN vs A/AAAA re-queries</vt:lpstr>
      <vt:lpstr>NXDOMAIN vs A/AAAA re-queries</vt:lpstr>
      <vt:lpstr>How Odd!</vt:lpstr>
      <vt:lpstr>WTF?</vt:lpstr>
      <vt:lpstr>Pulling it back together</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part of “NO” is so hard to Understsand?</dc:title>
  <dc:creator>Geoff Huston</dc:creator>
  <cp:lastModifiedBy>Geoff Huston</cp:lastModifiedBy>
  <cp:revision>61</cp:revision>
  <cp:lastPrinted>2019-04-27T00:10:21Z</cp:lastPrinted>
  <dcterms:created xsi:type="dcterms:W3CDTF">2019-03-14T03:13:17Z</dcterms:created>
  <dcterms:modified xsi:type="dcterms:W3CDTF">2019-05-10T09:42:52Z</dcterms:modified>
</cp:coreProperties>
</file>