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45" r:id="rId3"/>
    <p:sldId id="348" r:id="rId4"/>
    <p:sldId id="329" r:id="rId5"/>
    <p:sldId id="330" r:id="rId6"/>
    <p:sldId id="331" r:id="rId7"/>
    <p:sldId id="332" r:id="rId8"/>
    <p:sldId id="334" r:id="rId9"/>
    <p:sldId id="333" r:id="rId10"/>
    <p:sldId id="335" r:id="rId11"/>
    <p:sldId id="259" r:id="rId12"/>
    <p:sldId id="338" r:id="rId13"/>
    <p:sldId id="275" r:id="rId14"/>
    <p:sldId id="261" r:id="rId15"/>
    <p:sldId id="269" r:id="rId16"/>
    <p:sldId id="305" r:id="rId17"/>
    <p:sldId id="343" r:id="rId18"/>
    <p:sldId id="270" r:id="rId19"/>
    <p:sldId id="271" r:id="rId20"/>
    <p:sldId id="276" r:id="rId21"/>
    <p:sldId id="290" r:id="rId22"/>
    <p:sldId id="285" r:id="rId23"/>
    <p:sldId id="299" r:id="rId24"/>
    <p:sldId id="300" r:id="rId25"/>
    <p:sldId id="306" r:id="rId26"/>
    <p:sldId id="307" r:id="rId27"/>
    <p:sldId id="310" r:id="rId28"/>
    <p:sldId id="312" r:id="rId29"/>
    <p:sldId id="313" r:id="rId30"/>
    <p:sldId id="311" r:id="rId31"/>
    <p:sldId id="314" r:id="rId32"/>
    <p:sldId id="315" r:id="rId33"/>
    <p:sldId id="317" r:id="rId34"/>
    <p:sldId id="321" r:id="rId35"/>
    <p:sldId id="318" r:id="rId36"/>
    <p:sldId id="326" r:id="rId37"/>
    <p:sldId id="327" r:id="rId38"/>
    <p:sldId id="339" r:id="rId39"/>
    <p:sldId id="340" r:id="rId40"/>
    <p:sldId id="342" r:id="rId41"/>
    <p:sldId id="341" r:id="rId42"/>
    <p:sldId id="344" r:id="rId43"/>
    <p:sldId id="347" r:id="rId44"/>
    <p:sldId id="319" r:id="rId45"/>
    <p:sldId id="309" r:id="rId46"/>
    <p:sldId id="28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40"/>
    <p:restoredTop sz="94647"/>
  </p:normalViewPr>
  <p:slideViewPr>
    <p:cSldViewPr snapToGrid="0" snapToObjects="1">
      <p:cViewPr varScale="1">
        <p:scale>
          <a:sx n="98" d="100"/>
          <a:sy n="98" d="100"/>
        </p:scale>
        <p:origin x="18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3363C1-015B-1347-BEBD-3135EB34B609}"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363C1-015B-1347-BEBD-3135EB34B609}"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363C1-015B-1347-BEBD-3135EB34B609}"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363C1-015B-1347-BEBD-3135EB34B609}"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3363C1-015B-1347-BEBD-3135EB34B609}"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3363C1-015B-1347-BEBD-3135EB34B609}"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3363C1-015B-1347-BEBD-3135EB34B609}" type="datetimeFigureOut">
              <a:rPr lang="en-US" smtClean="0"/>
              <a:t>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3363C1-015B-1347-BEBD-3135EB34B609}" type="datetimeFigureOut">
              <a:rPr lang="en-US" smtClean="0"/>
              <a:t>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363C1-015B-1347-BEBD-3135EB34B609}" type="datetimeFigureOut">
              <a:rPr lang="en-US" smtClean="0"/>
              <a:t>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3363C1-015B-1347-BEBD-3135EB34B609}"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3363C1-015B-1347-BEBD-3135EB34B609}"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363C1-015B-1347-BEBD-3135EB34B609}" type="datetimeFigureOut">
              <a:rPr lang="en-US" smtClean="0"/>
              <a:t>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98D67-254C-A740-BFF6-95100130D036}"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8270" y="1019493"/>
            <a:ext cx="9144000" cy="2387600"/>
          </a:xfrm>
        </p:spPr>
        <p:txBody>
          <a:bodyPr/>
          <a:lstStyle/>
          <a:p>
            <a:r>
              <a:rPr lang="en-US" dirty="0">
                <a:latin typeface="Powderfinger Type" panose="02020709070000000403" pitchFamily="49" charset="77"/>
              </a:rPr>
              <a:t>A Review of the KSK Roll </a:t>
            </a:r>
          </a:p>
        </p:txBody>
      </p:sp>
      <p:sp>
        <p:nvSpPr>
          <p:cNvPr id="3" name="Subtitle 2"/>
          <p:cNvSpPr>
            <a:spLocks noGrp="1"/>
          </p:cNvSpPr>
          <p:nvPr>
            <p:ph type="subTitle" idx="1"/>
          </p:nvPr>
        </p:nvSpPr>
        <p:spPr>
          <a:xfrm>
            <a:off x="2301240" y="4322128"/>
            <a:ext cx="9144000" cy="1655762"/>
          </a:xfrm>
        </p:spPr>
        <p:txBody>
          <a:bodyPr>
            <a:normAutofit/>
          </a:bodyPr>
          <a:lstStyle/>
          <a:p>
            <a:pPr algn="r"/>
            <a:r>
              <a:rPr lang="en-US" sz="2000" dirty="0">
                <a:solidFill>
                  <a:schemeClr val="bg1">
                    <a:lumMod val="75000"/>
                  </a:schemeClr>
                </a:solidFill>
                <a:latin typeface="AhnbergHand" charset="0"/>
                <a:ea typeface="AhnbergHand" charset="0"/>
                <a:cs typeface="AhnbergHand" charset="0"/>
              </a:rPr>
              <a:t>Geoff Huston</a:t>
            </a:r>
          </a:p>
          <a:p>
            <a:pPr algn="r"/>
            <a:r>
              <a:rPr lang="en-US" sz="2000" dirty="0">
                <a:solidFill>
                  <a:schemeClr val="bg1">
                    <a:lumMod val="75000"/>
                  </a:schemeClr>
                </a:solidFill>
                <a:latin typeface="AhnbergHand" charset="0"/>
                <a:ea typeface="AhnbergHand" charset="0"/>
                <a:cs typeface="AhnbergHand" charset="0"/>
              </a:rPr>
              <a:t>APNIC Labs</a:t>
            </a:r>
          </a:p>
          <a:p>
            <a:pPr algn="r"/>
            <a:endParaRPr lang="en-US" sz="2000" dirty="0">
              <a:solidFill>
                <a:schemeClr val="bg1">
                  <a:lumMod val="75000"/>
                </a:schemeClr>
              </a:solidFill>
              <a:latin typeface="AhnbergHand" charset="0"/>
              <a:ea typeface="AhnbergHand" charset="0"/>
              <a:cs typeface="AhnbergHand" charset="0"/>
            </a:endParaRP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498D-49BC-4D47-8440-62A84D0872C3}"/>
              </a:ext>
            </a:extLst>
          </p:cNvPr>
          <p:cNvSpPr>
            <a:spLocks noGrp="1"/>
          </p:cNvSpPr>
          <p:nvPr>
            <p:ph type="title"/>
          </p:nvPr>
        </p:nvSpPr>
        <p:spPr/>
        <p:txBody>
          <a:bodyPr/>
          <a:lstStyle/>
          <a:p>
            <a:r>
              <a:rPr lang="en-AU" dirty="0">
                <a:latin typeface="Powderfinger Type" panose="02020709070000000403" pitchFamily="49" charset="77"/>
              </a:rPr>
              <a:t>What Did Not</a:t>
            </a:r>
          </a:p>
        </p:txBody>
      </p:sp>
      <p:sp>
        <p:nvSpPr>
          <p:cNvPr id="3" name="Content Placeholder 2">
            <a:extLst>
              <a:ext uri="{FF2B5EF4-FFF2-40B4-BE49-F238E27FC236}">
                <a16:creationId xmlns:a16="http://schemas.microsoft.com/office/drawing/2014/main" id="{F1215DD7-CED2-4D4A-992A-3763DCAF03D5}"/>
              </a:ext>
            </a:extLst>
          </p:cNvPr>
          <p:cNvSpPr>
            <a:spLocks noGrp="1"/>
          </p:cNvSpPr>
          <p:nvPr>
            <p:ph idx="1"/>
          </p:nvPr>
        </p:nvSpPr>
        <p:spPr/>
        <p:txBody>
          <a:bodyPr/>
          <a:lstStyle/>
          <a:p>
            <a:r>
              <a:rPr lang="en-AU" dirty="0"/>
              <a:t>The exercise was not exactly incident free</a:t>
            </a:r>
          </a:p>
          <a:p>
            <a:r>
              <a:rPr lang="en-AU" dirty="0"/>
              <a:t>There were issues with:</a:t>
            </a:r>
          </a:p>
          <a:p>
            <a:pPr lvl="1"/>
            <a:r>
              <a:rPr lang="en-AU" dirty="0"/>
              <a:t>Predicting the impact of the KSK roll</a:t>
            </a:r>
          </a:p>
          <a:p>
            <a:pPr lvl="1"/>
            <a:r>
              <a:rPr lang="en-AU" dirty="0"/>
              <a:t>Measuring the impact of the KSK roll</a:t>
            </a:r>
          </a:p>
          <a:p>
            <a:pPr lvl="1"/>
            <a:r>
              <a:rPr lang="en-AU" dirty="0"/>
              <a:t>Predicting the impact of KSK revocation</a:t>
            </a:r>
          </a:p>
          <a:p>
            <a:pPr lvl="1"/>
            <a:endParaRPr lang="en-AU" dirty="0"/>
          </a:p>
        </p:txBody>
      </p:sp>
    </p:spTree>
    <p:extLst>
      <p:ext uri="{BB962C8B-B14F-4D97-AF65-F5344CB8AC3E}">
        <p14:creationId xmlns:p14="http://schemas.microsoft.com/office/powerpoint/2010/main" val="3939239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KSK Measurement Objective</a:t>
            </a:r>
          </a:p>
        </p:txBody>
      </p:sp>
      <p:sp>
        <p:nvSpPr>
          <p:cNvPr id="3" name="Content Placeholder 2"/>
          <p:cNvSpPr>
            <a:spLocks noGrp="1"/>
          </p:cNvSpPr>
          <p:nvPr>
            <p:ph idx="1"/>
          </p:nvPr>
        </p:nvSpPr>
        <p:spPr/>
        <p:txBody>
          <a:bodyPr>
            <a:noAutofit/>
          </a:bodyPr>
          <a:lstStyle/>
          <a:p>
            <a:pPr marL="0" indent="0">
              <a:buNone/>
            </a:pPr>
            <a:r>
              <a:rPr lang="en-US" b="1" dirty="0"/>
              <a:t>What number of users are at risk of being impacted by the KSK Roll?</a:t>
            </a:r>
          </a:p>
          <a:p>
            <a:pPr lvl="1"/>
            <a:endParaRPr lang="en-US" sz="2800" dirty="0"/>
          </a:p>
        </p:txBody>
      </p:sp>
      <p:pic>
        <p:nvPicPr>
          <p:cNvPr id="4" name="Picture 3">
            <a:extLst>
              <a:ext uri="{FF2B5EF4-FFF2-40B4-BE49-F238E27FC236}">
                <a16:creationId xmlns:a16="http://schemas.microsoft.com/office/drawing/2014/main" id="{53E5505B-FD23-2D48-AD9D-ACA77A322309}"/>
              </a:ext>
            </a:extLst>
          </p:cNvPr>
          <p:cNvPicPr>
            <a:picLocks noChangeAspect="1"/>
          </p:cNvPicPr>
          <p:nvPr/>
        </p:nvPicPr>
        <p:blipFill>
          <a:blip r:embed="rId2"/>
          <a:stretch>
            <a:fillRect/>
          </a:stretch>
        </p:blipFill>
        <p:spPr>
          <a:xfrm>
            <a:off x="3610947" y="2467205"/>
            <a:ext cx="3421073" cy="3844695"/>
          </a:xfrm>
          <a:prstGeom prst="rect">
            <a:avLst/>
          </a:prstGeom>
        </p:spPr>
      </p:pic>
    </p:spTree>
    <p:extLst>
      <p:ext uri="{BB962C8B-B14F-4D97-AF65-F5344CB8AC3E}">
        <p14:creationId xmlns:p14="http://schemas.microsoft.com/office/powerpoint/2010/main" val="1711892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KSK Measurement Objective</a:t>
            </a:r>
          </a:p>
        </p:txBody>
      </p:sp>
      <p:sp>
        <p:nvSpPr>
          <p:cNvPr id="3" name="Content Placeholder 2"/>
          <p:cNvSpPr>
            <a:spLocks noGrp="1"/>
          </p:cNvSpPr>
          <p:nvPr>
            <p:ph idx="1"/>
          </p:nvPr>
        </p:nvSpPr>
        <p:spPr/>
        <p:txBody>
          <a:bodyPr>
            <a:noAutofit/>
          </a:bodyPr>
          <a:lstStyle/>
          <a:p>
            <a:pPr marL="0" indent="0">
              <a:buNone/>
            </a:pPr>
            <a:r>
              <a:rPr lang="en-US" b="1" dirty="0"/>
              <a:t>What number of users are at risk of being impacted by the KSK Roll?</a:t>
            </a:r>
          </a:p>
          <a:p>
            <a:pPr lvl="1"/>
            <a:endParaRPr lang="en-US" sz="2800" dirty="0"/>
          </a:p>
        </p:txBody>
      </p:sp>
      <p:pic>
        <p:nvPicPr>
          <p:cNvPr id="4" name="Picture 3">
            <a:extLst>
              <a:ext uri="{FF2B5EF4-FFF2-40B4-BE49-F238E27FC236}">
                <a16:creationId xmlns:a16="http://schemas.microsoft.com/office/drawing/2014/main" id="{53E5505B-FD23-2D48-AD9D-ACA77A322309}"/>
              </a:ext>
            </a:extLst>
          </p:cNvPr>
          <p:cNvPicPr>
            <a:picLocks noChangeAspect="1"/>
          </p:cNvPicPr>
          <p:nvPr/>
        </p:nvPicPr>
        <p:blipFill>
          <a:blip r:embed="rId2"/>
          <a:stretch>
            <a:fillRect/>
          </a:stretch>
        </p:blipFill>
        <p:spPr>
          <a:xfrm>
            <a:off x="3610947" y="2467205"/>
            <a:ext cx="3421073" cy="3844695"/>
          </a:xfrm>
          <a:prstGeom prst="rect">
            <a:avLst/>
          </a:prstGeom>
        </p:spPr>
      </p:pic>
      <p:sp>
        <p:nvSpPr>
          <p:cNvPr id="5" name="TextBox 4">
            <a:extLst>
              <a:ext uri="{FF2B5EF4-FFF2-40B4-BE49-F238E27FC236}">
                <a16:creationId xmlns:a16="http://schemas.microsoft.com/office/drawing/2014/main" id="{5F011EA5-87C1-7144-86B7-34800986EA8A}"/>
              </a:ext>
            </a:extLst>
          </p:cNvPr>
          <p:cNvSpPr txBox="1"/>
          <p:nvPr/>
        </p:nvSpPr>
        <p:spPr>
          <a:xfrm rot="20958006">
            <a:off x="6920275" y="3297143"/>
            <a:ext cx="4837040" cy="1477328"/>
          </a:xfrm>
          <a:prstGeom prst="rect">
            <a:avLst/>
          </a:prstGeom>
          <a:noFill/>
        </p:spPr>
        <p:txBody>
          <a:bodyPr wrap="square" rtlCol="0">
            <a:spAutoFit/>
          </a:bodyPr>
          <a:lstStyle/>
          <a:p>
            <a:pPr algn="ctr"/>
            <a:r>
              <a:rPr lang="en-AU" dirty="0">
                <a:solidFill>
                  <a:srgbClr val="FF0000"/>
                </a:solidFill>
                <a:latin typeface="AhnbergHand" pitchFamily="2" charset="0"/>
              </a:rPr>
              <a:t>We can’t do this measurement directly</a:t>
            </a:r>
          </a:p>
          <a:p>
            <a:pPr algn="ctr"/>
            <a:r>
              <a:rPr lang="en-AU" dirty="0">
                <a:solidFill>
                  <a:srgbClr val="FF0000"/>
                </a:solidFill>
                <a:latin typeface="AhnbergHand" pitchFamily="2" charset="0"/>
              </a:rPr>
              <a:t>We can only measure the capabilities of the DNS infrastructure and estimate the impact</a:t>
            </a:r>
          </a:p>
        </p:txBody>
      </p:sp>
    </p:spTree>
    <p:extLst>
      <p:ext uri="{BB962C8B-B14F-4D97-AF65-F5344CB8AC3E}">
        <p14:creationId xmlns:p14="http://schemas.microsoft.com/office/powerpoint/2010/main" val="2850785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Powderfinger Type" panose="02020709070000000403" pitchFamily="49" charset="77"/>
              </a:rPr>
              <a:t>Signalling via Queries</a:t>
            </a:r>
          </a:p>
        </p:txBody>
      </p:sp>
      <p:sp>
        <p:nvSpPr>
          <p:cNvPr id="14" name="Freeform 13"/>
          <p:cNvSpPr/>
          <p:nvPr/>
        </p:nvSpPr>
        <p:spPr>
          <a:xfrm>
            <a:off x="1998206" y="1916584"/>
            <a:ext cx="1471368"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2204704" y="2140438"/>
            <a:ext cx="928459" cy="369332"/>
          </a:xfrm>
          <a:prstGeom prst="rect">
            <a:avLst/>
          </a:prstGeom>
          <a:noFill/>
        </p:spPr>
        <p:txBody>
          <a:bodyPr wrap="none" rtlCol="0">
            <a:spAutoFit/>
          </a:bodyPr>
          <a:lstStyle/>
          <a:p>
            <a:r>
              <a:rPr lang="en-US" dirty="0">
                <a:latin typeface="AhnbergHand"/>
                <a:cs typeface="AhnbergHand"/>
              </a:rPr>
              <a:t>Client</a:t>
            </a:r>
          </a:p>
        </p:txBody>
      </p:sp>
      <p:sp>
        <p:nvSpPr>
          <p:cNvPr id="16" name="Freeform 15"/>
          <p:cNvSpPr/>
          <p:nvPr/>
        </p:nvSpPr>
        <p:spPr>
          <a:xfrm>
            <a:off x="4660845" y="1916963"/>
            <a:ext cx="1868512" cy="833738"/>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607932" y="2140438"/>
            <a:ext cx="1896962" cy="369332"/>
          </a:xfrm>
          <a:prstGeom prst="rect">
            <a:avLst/>
          </a:prstGeom>
          <a:noFill/>
        </p:spPr>
        <p:txBody>
          <a:bodyPr wrap="none" rtlCol="0">
            <a:spAutoFit/>
          </a:bodyPr>
          <a:lstStyle/>
          <a:p>
            <a:r>
              <a:rPr lang="en-US" dirty="0">
                <a:latin typeface="AhnbergHand"/>
                <a:cs typeface="AhnbergHand"/>
              </a:rPr>
              <a:t>DNS Resolver</a:t>
            </a:r>
          </a:p>
        </p:txBody>
      </p:sp>
      <p:sp>
        <p:nvSpPr>
          <p:cNvPr id="18" name="Freeform 17"/>
          <p:cNvSpPr/>
          <p:nvPr/>
        </p:nvSpPr>
        <p:spPr>
          <a:xfrm>
            <a:off x="3367290" y="1943100"/>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6410665" y="1818393"/>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7643516" y="1940062"/>
            <a:ext cx="2026264"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7850014" y="2163916"/>
            <a:ext cx="987771" cy="369332"/>
          </a:xfrm>
          <a:prstGeom prst="rect">
            <a:avLst/>
          </a:prstGeom>
          <a:noFill/>
        </p:spPr>
        <p:txBody>
          <a:bodyPr wrap="none" rtlCol="0">
            <a:spAutoFit/>
          </a:bodyPr>
          <a:lstStyle/>
          <a:p>
            <a:r>
              <a:rPr lang="en-US" dirty="0">
                <a:solidFill>
                  <a:schemeClr val="accent1"/>
                </a:solidFill>
                <a:latin typeface="AhnbergHand"/>
                <a:cs typeface="AhnbergHand"/>
              </a:rPr>
              <a:t>Server</a:t>
            </a:r>
          </a:p>
        </p:txBody>
      </p:sp>
      <p:grpSp>
        <p:nvGrpSpPr>
          <p:cNvPr id="25" name="Group 24"/>
          <p:cNvGrpSpPr/>
          <p:nvPr/>
        </p:nvGrpSpPr>
        <p:grpSpPr>
          <a:xfrm>
            <a:off x="6410665" y="3055362"/>
            <a:ext cx="729236" cy="495837"/>
            <a:chOff x="4924605" y="4010196"/>
            <a:chExt cx="729236" cy="495837"/>
          </a:xfrm>
        </p:grpSpPr>
        <p:sp>
          <p:nvSpPr>
            <p:cNvPr id="26" name="Freeform 25"/>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28" name="Group 27"/>
          <p:cNvGrpSpPr/>
          <p:nvPr/>
        </p:nvGrpSpPr>
        <p:grpSpPr>
          <a:xfrm>
            <a:off x="6417949" y="3842267"/>
            <a:ext cx="729236" cy="495837"/>
            <a:chOff x="4924605" y="4010196"/>
            <a:chExt cx="729236" cy="495837"/>
          </a:xfrm>
        </p:grpSpPr>
        <p:sp>
          <p:nvSpPr>
            <p:cNvPr id="29" name="Freeform 28"/>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1" name="Group 30"/>
          <p:cNvGrpSpPr/>
          <p:nvPr/>
        </p:nvGrpSpPr>
        <p:grpSpPr>
          <a:xfrm>
            <a:off x="5439581" y="4440744"/>
            <a:ext cx="729236" cy="495837"/>
            <a:chOff x="4924605" y="4010196"/>
            <a:chExt cx="729236" cy="495837"/>
          </a:xfrm>
        </p:grpSpPr>
        <p:sp>
          <p:nvSpPr>
            <p:cNvPr id="32" name="Freeform 31"/>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4" name="Group 33"/>
          <p:cNvGrpSpPr/>
          <p:nvPr/>
        </p:nvGrpSpPr>
        <p:grpSpPr>
          <a:xfrm>
            <a:off x="5339733" y="3594348"/>
            <a:ext cx="729236" cy="495837"/>
            <a:chOff x="4924605" y="4010196"/>
            <a:chExt cx="729236" cy="495837"/>
          </a:xfrm>
        </p:grpSpPr>
        <p:sp>
          <p:nvSpPr>
            <p:cNvPr id="35" name="Freeform 34"/>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49" name="Group 48"/>
          <p:cNvGrpSpPr/>
          <p:nvPr/>
        </p:nvGrpSpPr>
        <p:grpSpPr>
          <a:xfrm>
            <a:off x="4629595" y="3055362"/>
            <a:ext cx="729236" cy="495837"/>
            <a:chOff x="4924605" y="4010196"/>
            <a:chExt cx="729236" cy="495837"/>
          </a:xfrm>
        </p:grpSpPr>
        <p:sp>
          <p:nvSpPr>
            <p:cNvPr id="50" name="Freeform 49"/>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52" name="Freeform 51"/>
          <p:cNvSpPr/>
          <p:nvPr/>
        </p:nvSpPr>
        <p:spPr>
          <a:xfrm>
            <a:off x="5311824" y="3060367"/>
            <a:ext cx="1057459" cy="147909"/>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a:off x="7034071" y="2294891"/>
            <a:ext cx="531888" cy="756805"/>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6011646" y="3311303"/>
            <a:ext cx="370176" cy="436472"/>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7138450" y="2644368"/>
            <a:ext cx="431229" cy="1459895"/>
          </a:xfrm>
          <a:custGeom>
            <a:avLst/>
            <a:gdLst>
              <a:gd name="connsiteX0" fmla="*/ 0 w 431229"/>
              <a:gd name="connsiteY0" fmla="*/ 1459895 h 1459895"/>
              <a:gd name="connsiteX1" fmla="*/ 426212 w 431229"/>
              <a:gd name="connsiteY1" fmla="*/ 868370 h 1459895"/>
              <a:gd name="connsiteX2" fmla="*/ 243550 w 431229"/>
              <a:gd name="connsiteY2" fmla="*/ 259446 h 1459895"/>
              <a:gd name="connsiteX3" fmla="*/ 400117 w 431229"/>
              <a:gd name="connsiteY3" fmla="*/ 24576 h 1459895"/>
              <a:gd name="connsiteX4" fmla="*/ 295739 w 431229"/>
              <a:gd name="connsiteY4" fmla="*/ 7178 h 1459895"/>
              <a:gd name="connsiteX5" fmla="*/ 417514 w 431229"/>
              <a:gd name="connsiteY5" fmla="*/ 24576 h 1459895"/>
              <a:gd name="connsiteX6" fmla="*/ 417514 w 431229"/>
              <a:gd name="connsiteY6" fmla="*/ 163758 h 14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29" h="1459895">
                <a:moveTo>
                  <a:pt x="0" y="1459895"/>
                </a:moveTo>
                <a:cubicBezTo>
                  <a:pt x="192810" y="1264170"/>
                  <a:pt x="385620" y="1068445"/>
                  <a:pt x="426212" y="868370"/>
                </a:cubicBezTo>
                <a:cubicBezTo>
                  <a:pt x="466804" y="668295"/>
                  <a:pt x="247899" y="400078"/>
                  <a:pt x="243550" y="259446"/>
                </a:cubicBezTo>
                <a:cubicBezTo>
                  <a:pt x="239201" y="118814"/>
                  <a:pt x="391419" y="66621"/>
                  <a:pt x="400117" y="24576"/>
                </a:cubicBezTo>
                <a:cubicBezTo>
                  <a:pt x="408815" y="-17469"/>
                  <a:pt x="292840" y="7178"/>
                  <a:pt x="295739" y="7178"/>
                </a:cubicBezTo>
                <a:cubicBezTo>
                  <a:pt x="298638" y="7178"/>
                  <a:pt x="397218" y="-1521"/>
                  <a:pt x="417514" y="24576"/>
                </a:cubicBezTo>
                <a:cubicBezTo>
                  <a:pt x="437810" y="50673"/>
                  <a:pt x="417514" y="163758"/>
                  <a:pt x="417514" y="16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5729338" y="4056656"/>
            <a:ext cx="217456" cy="369467"/>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6051172" y="3869245"/>
            <a:ext cx="313186" cy="139330"/>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6181646" y="4338599"/>
            <a:ext cx="730650" cy="318062"/>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5346617" y="2739801"/>
            <a:ext cx="695857" cy="320594"/>
          </a:xfrm>
          <a:custGeom>
            <a:avLst/>
            <a:gdLst>
              <a:gd name="connsiteX0" fmla="*/ 0 w 695857"/>
              <a:gd name="connsiteY0" fmla="*/ 320594 h 320594"/>
              <a:gd name="connsiteX1" fmla="*/ 495798 w 695857"/>
              <a:gd name="connsiteY1" fmla="*/ 120519 h 320594"/>
              <a:gd name="connsiteX2" fmla="*/ 608875 w 695857"/>
              <a:gd name="connsiteY2" fmla="*/ 16132 h 320594"/>
              <a:gd name="connsiteX3" fmla="*/ 469704 w 695857"/>
              <a:gd name="connsiteY3" fmla="*/ 16132 h 320594"/>
              <a:gd name="connsiteX4" fmla="*/ 652366 w 695857"/>
              <a:gd name="connsiteY4" fmla="*/ 7433 h 320594"/>
              <a:gd name="connsiteX5" fmla="*/ 695857 w 695857"/>
              <a:gd name="connsiteY5" fmla="*/ 137917 h 32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857" h="320594">
                <a:moveTo>
                  <a:pt x="0" y="320594"/>
                </a:moveTo>
                <a:cubicBezTo>
                  <a:pt x="197159" y="245928"/>
                  <a:pt x="394319" y="171263"/>
                  <a:pt x="495798" y="120519"/>
                </a:cubicBezTo>
                <a:cubicBezTo>
                  <a:pt x="597277" y="69775"/>
                  <a:pt x="613224" y="33530"/>
                  <a:pt x="608875" y="16132"/>
                </a:cubicBezTo>
                <a:cubicBezTo>
                  <a:pt x="604526" y="-1266"/>
                  <a:pt x="462456" y="17582"/>
                  <a:pt x="469704" y="16132"/>
                </a:cubicBezTo>
                <a:cubicBezTo>
                  <a:pt x="476952" y="14682"/>
                  <a:pt x="614674" y="-12864"/>
                  <a:pt x="652366" y="7433"/>
                </a:cubicBezTo>
                <a:cubicBezTo>
                  <a:pt x="690058" y="27730"/>
                  <a:pt x="695857" y="137917"/>
                  <a:pt x="695857" y="13791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7" name="Group 66"/>
          <p:cNvGrpSpPr/>
          <p:nvPr/>
        </p:nvGrpSpPr>
        <p:grpSpPr>
          <a:xfrm>
            <a:off x="6669453" y="4730585"/>
            <a:ext cx="729236" cy="495837"/>
            <a:chOff x="4924605" y="4010196"/>
            <a:chExt cx="729236" cy="495837"/>
          </a:xfrm>
        </p:grpSpPr>
        <p:sp>
          <p:nvSpPr>
            <p:cNvPr id="68" name="Freeform 67"/>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0" name="Group 69"/>
          <p:cNvGrpSpPr/>
          <p:nvPr/>
        </p:nvGrpSpPr>
        <p:grpSpPr>
          <a:xfrm>
            <a:off x="7442612" y="4348376"/>
            <a:ext cx="729236" cy="495837"/>
            <a:chOff x="5670962" y="4828436"/>
            <a:chExt cx="729236" cy="495837"/>
          </a:xfrm>
        </p:grpSpPr>
        <p:sp>
          <p:nvSpPr>
            <p:cNvPr id="71" name="Freeform 70"/>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3" name="Group 72"/>
          <p:cNvGrpSpPr/>
          <p:nvPr/>
        </p:nvGrpSpPr>
        <p:grpSpPr>
          <a:xfrm>
            <a:off x="7595012" y="4500776"/>
            <a:ext cx="729236" cy="495837"/>
            <a:chOff x="5670962" y="4828436"/>
            <a:chExt cx="729236" cy="495837"/>
          </a:xfrm>
        </p:grpSpPr>
        <p:sp>
          <p:nvSpPr>
            <p:cNvPr id="74" name="Freeform 73"/>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6" name="Group 75"/>
          <p:cNvGrpSpPr/>
          <p:nvPr/>
        </p:nvGrpSpPr>
        <p:grpSpPr>
          <a:xfrm>
            <a:off x="7747412" y="4653176"/>
            <a:ext cx="729236" cy="495837"/>
            <a:chOff x="5670962" y="4828436"/>
            <a:chExt cx="729236" cy="495837"/>
          </a:xfrm>
        </p:grpSpPr>
        <p:sp>
          <p:nvSpPr>
            <p:cNvPr id="77" name="Freeform 76"/>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9" name="Group 78"/>
          <p:cNvGrpSpPr/>
          <p:nvPr/>
        </p:nvGrpSpPr>
        <p:grpSpPr>
          <a:xfrm>
            <a:off x="7899812" y="4805576"/>
            <a:ext cx="729236" cy="495837"/>
            <a:chOff x="5670962" y="4828436"/>
            <a:chExt cx="729236" cy="495837"/>
          </a:xfrm>
        </p:grpSpPr>
        <p:sp>
          <p:nvSpPr>
            <p:cNvPr id="80" name="Freeform 79"/>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2" name="Group 81"/>
          <p:cNvGrpSpPr/>
          <p:nvPr/>
        </p:nvGrpSpPr>
        <p:grpSpPr>
          <a:xfrm>
            <a:off x="8052212" y="4957976"/>
            <a:ext cx="729236" cy="495837"/>
            <a:chOff x="5670962" y="4828436"/>
            <a:chExt cx="729236" cy="495837"/>
          </a:xfrm>
        </p:grpSpPr>
        <p:sp>
          <p:nvSpPr>
            <p:cNvPr id="83" name="Freeform 82"/>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5" name="Group 84"/>
          <p:cNvGrpSpPr/>
          <p:nvPr/>
        </p:nvGrpSpPr>
        <p:grpSpPr>
          <a:xfrm>
            <a:off x="8204612" y="5110376"/>
            <a:ext cx="729236" cy="495837"/>
            <a:chOff x="5670962" y="4828436"/>
            <a:chExt cx="729236" cy="495837"/>
          </a:xfrm>
        </p:grpSpPr>
        <p:sp>
          <p:nvSpPr>
            <p:cNvPr id="86" name="Freeform 85"/>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88" name="Freeform 87"/>
          <p:cNvSpPr/>
          <p:nvPr/>
        </p:nvSpPr>
        <p:spPr>
          <a:xfrm>
            <a:off x="6171770" y="4809844"/>
            <a:ext cx="398449" cy="217116"/>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Freeform 88"/>
          <p:cNvSpPr/>
          <p:nvPr/>
        </p:nvSpPr>
        <p:spPr>
          <a:xfrm>
            <a:off x="5996766" y="4074857"/>
            <a:ext cx="593149" cy="744986"/>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Freeform 89"/>
          <p:cNvSpPr/>
          <p:nvPr/>
        </p:nvSpPr>
        <p:spPr>
          <a:xfrm>
            <a:off x="7351803" y="4858183"/>
            <a:ext cx="195005" cy="106190"/>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Freeform 90"/>
          <p:cNvSpPr/>
          <p:nvPr/>
        </p:nvSpPr>
        <p:spPr>
          <a:xfrm>
            <a:off x="7356803" y="5024840"/>
            <a:ext cx="326898" cy="114998"/>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Freeform 91"/>
          <p:cNvSpPr/>
          <p:nvPr/>
        </p:nvSpPr>
        <p:spPr>
          <a:xfrm>
            <a:off x="7356803" y="5069839"/>
            <a:ext cx="491901" cy="22156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Freeform 92"/>
          <p:cNvSpPr/>
          <p:nvPr/>
        </p:nvSpPr>
        <p:spPr>
          <a:xfrm>
            <a:off x="7341802" y="5129838"/>
            <a:ext cx="645018" cy="340755"/>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Freeform 93"/>
          <p:cNvSpPr/>
          <p:nvPr/>
        </p:nvSpPr>
        <p:spPr>
          <a:xfrm>
            <a:off x="7306801" y="5174837"/>
            <a:ext cx="806338" cy="568873"/>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Freeform 94"/>
          <p:cNvSpPr/>
          <p:nvPr/>
        </p:nvSpPr>
        <p:spPr>
          <a:xfrm>
            <a:off x="7176798" y="5184837"/>
            <a:ext cx="1170032" cy="826556"/>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Freeform 95"/>
          <p:cNvSpPr/>
          <p:nvPr/>
        </p:nvSpPr>
        <p:spPr>
          <a:xfrm>
            <a:off x="7982460" y="2753484"/>
            <a:ext cx="648377" cy="16459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Freeform 96"/>
          <p:cNvSpPr/>
          <p:nvPr/>
        </p:nvSpPr>
        <p:spPr>
          <a:xfrm>
            <a:off x="8134860" y="2753484"/>
            <a:ext cx="648377" cy="17983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Freeform 97"/>
          <p:cNvSpPr/>
          <p:nvPr/>
        </p:nvSpPr>
        <p:spPr>
          <a:xfrm>
            <a:off x="8287260" y="2753484"/>
            <a:ext cx="648377" cy="19507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Freeform 98"/>
          <p:cNvSpPr/>
          <p:nvPr/>
        </p:nvSpPr>
        <p:spPr>
          <a:xfrm>
            <a:off x="8439660" y="2753484"/>
            <a:ext cx="648377" cy="21031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Freeform 99"/>
          <p:cNvSpPr/>
          <p:nvPr/>
        </p:nvSpPr>
        <p:spPr>
          <a:xfrm>
            <a:off x="8592060" y="2753484"/>
            <a:ext cx="648377" cy="22555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Freeform 100"/>
          <p:cNvSpPr/>
          <p:nvPr/>
        </p:nvSpPr>
        <p:spPr>
          <a:xfrm>
            <a:off x="8744460" y="2753484"/>
            <a:ext cx="648377" cy="24079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474057" y="2223739"/>
            <a:ext cx="1071105" cy="1068101"/>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3451860" y="2366010"/>
            <a:ext cx="1977937" cy="246888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ight Arrow 2"/>
          <p:cNvSpPr/>
          <p:nvPr/>
        </p:nvSpPr>
        <p:spPr>
          <a:xfrm rot="20224733">
            <a:off x="6085648" y="2376095"/>
            <a:ext cx="1918400" cy="1088111"/>
          </a:xfrm>
          <a:prstGeom prst="rightArrow">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rot="20251494">
            <a:off x="6389398" y="2785996"/>
            <a:ext cx="926857" cy="369332"/>
          </a:xfrm>
          <a:prstGeom prst="rect">
            <a:avLst/>
          </a:prstGeom>
          <a:noFill/>
        </p:spPr>
        <p:txBody>
          <a:bodyPr wrap="none" rtlCol="0">
            <a:spAutoFit/>
          </a:bodyPr>
          <a:lstStyle/>
          <a:p>
            <a:r>
              <a:rPr lang="en-AU" b="1" dirty="0">
                <a:solidFill>
                  <a:srgbClr val="FF0000"/>
                </a:solidFill>
              </a:rPr>
              <a:t>Queries</a:t>
            </a:r>
          </a:p>
        </p:txBody>
      </p:sp>
      <p:sp>
        <p:nvSpPr>
          <p:cNvPr id="5" name="TextBox 4"/>
          <p:cNvSpPr txBox="1"/>
          <p:nvPr/>
        </p:nvSpPr>
        <p:spPr>
          <a:xfrm>
            <a:off x="351401" y="4059383"/>
            <a:ext cx="3932782" cy="1631216"/>
          </a:xfrm>
          <a:prstGeom prst="rect">
            <a:avLst/>
          </a:prstGeom>
          <a:noFill/>
        </p:spPr>
        <p:txBody>
          <a:bodyPr wrap="square" rtlCol="0">
            <a:spAutoFit/>
          </a:bodyPr>
          <a:lstStyle/>
          <a:p>
            <a:r>
              <a:rPr lang="en-AU" sz="2000" dirty="0">
                <a:latin typeface="AhnbergHand" pitchFamily="2" charset="0"/>
              </a:rPr>
              <a:t>The query contains added resolver information which passes inward in the DNS towards the authoritative server(s)</a:t>
            </a:r>
          </a:p>
        </p:txBody>
      </p:sp>
    </p:spTree>
    <p:extLst>
      <p:ext uri="{BB962C8B-B14F-4D97-AF65-F5344CB8AC3E}">
        <p14:creationId xmlns:p14="http://schemas.microsoft.com/office/powerpoint/2010/main" val="926167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 y="365125"/>
            <a:ext cx="11521440" cy="1325563"/>
          </a:xfrm>
        </p:spPr>
        <p:txBody>
          <a:bodyPr/>
          <a:lstStyle/>
          <a:p>
            <a:r>
              <a:rPr lang="en-US" dirty="0">
                <a:latin typeface="Powderfinger Type" panose="02020709070000000403" pitchFamily="49" charset="77"/>
              </a:rPr>
              <a:t>Measuring Resolvers with RFC 8145</a:t>
            </a:r>
          </a:p>
        </p:txBody>
      </p:sp>
      <p:sp>
        <p:nvSpPr>
          <p:cNvPr id="3" name="Content Placeholder 2"/>
          <p:cNvSpPr>
            <a:spLocks noGrp="1"/>
          </p:cNvSpPr>
          <p:nvPr>
            <p:ph idx="1"/>
          </p:nvPr>
        </p:nvSpPr>
        <p:spPr>
          <a:xfrm>
            <a:off x="838200" y="1690688"/>
            <a:ext cx="7543800" cy="4351338"/>
          </a:xfrm>
        </p:spPr>
        <p:txBody>
          <a:bodyPr>
            <a:noAutofit/>
          </a:bodyPr>
          <a:lstStyle/>
          <a:p>
            <a:pPr marL="0" indent="0">
              <a:buNone/>
            </a:pPr>
            <a:r>
              <a:rPr lang="en-US" dirty="0"/>
              <a:t>Getting resolvers to report on their local trusted key state</a:t>
            </a:r>
          </a:p>
          <a:p>
            <a:pPr lvl="1"/>
            <a:r>
              <a:rPr lang="en-US" sz="2800" dirty="0"/>
              <a:t>A change to resolver behavior that requires deployment of new resolver code</a:t>
            </a:r>
          </a:p>
          <a:p>
            <a:pPr lvl="1"/>
            <a:r>
              <a:rPr lang="en-US" sz="2800" dirty="0"/>
              <a:t>Resolvers that support the RFC 8145 signal mechanism periodically include the key tag of their locally trusted keys into a query directed towards the root servers</a:t>
            </a:r>
          </a:p>
          <a:p>
            <a:pPr lvl="1"/>
            <a:endParaRPr lang="en-US" sz="2800" dirty="0"/>
          </a:p>
          <a:p>
            <a:pPr lvl="1"/>
            <a:endParaRPr lang="en-US" sz="2800" dirty="0"/>
          </a:p>
        </p:txBody>
      </p:sp>
      <p:pic>
        <p:nvPicPr>
          <p:cNvPr id="5" name="Picture 4">
            <a:extLst>
              <a:ext uri="{FF2B5EF4-FFF2-40B4-BE49-F238E27FC236}">
                <a16:creationId xmlns:a16="http://schemas.microsoft.com/office/drawing/2014/main" id="{BD862F66-7C7D-F64F-B453-1B4E22E333BA}"/>
              </a:ext>
            </a:extLst>
          </p:cNvPr>
          <p:cNvPicPr>
            <a:picLocks noChangeAspect="1"/>
          </p:cNvPicPr>
          <p:nvPr/>
        </p:nvPicPr>
        <p:blipFill>
          <a:blip r:embed="rId2"/>
          <a:stretch>
            <a:fillRect/>
          </a:stretch>
        </p:blipFill>
        <p:spPr>
          <a:xfrm>
            <a:off x="8527887" y="1539550"/>
            <a:ext cx="3006352" cy="1754155"/>
          </a:xfrm>
          <a:prstGeom prst="rect">
            <a:avLst/>
          </a:prstGeom>
        </p:spPr>
      </p:pic>
    </p:spTree>
    <p:extLst>
      <p:ext uri="{BB962C8B-B14F-4D97-AF65-F5344CB8AC3E}">
        <p14:creationId xmlns:p14="http://schemas.microsoft.com/office/powerpoint/2010/main" val="734131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Powderfinger Type" panose="02020709070000000403" pitchFamily="49" charset="77"/>
              </a:rPr>
              <a:t>What did we see at the roots?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8449" y="1927701"/>
            <a:ext cx="5290131" cy="3903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31" y="1661854"/>
            <a:ext cx="5781039" cy="4123925"/>
          </a:xfrm>
          <a:prstGeom prst="rect">
            <a:avLst/>
          </a:prstGeom>
        </p:spPr>
      </p:pic>
      <p:sp>
        <p:nvSpPr>
          <p:cNvPr id="6" name="TextBox 5"/>
          <p:cNvSpPr txBox="1"/>
          <p:nvPr/>
        </p:nvSpPr>
        <p:spPr>
          <a:xfrm>
            <a:off x="689149" y="6042392"/>
            <a:ext cx="11038599" cy="754053"/>
          </a:xfrm>
          <a:prstGeom prst="rect">
            <a:avLst/>
          </a:prstGeom>
          <a:noFill/>
        </p:spPr>
        <p:txBody>
          <a:bodyPr wrap="none" rtlCol="0">
            <a:spAutoFit/>
          </a:bodyPr>
          <a:lstStyle/>
          <a:p>
            <a:r>
              <a:rPr lang="en-AU" sz="1600" dirty="0"/>
              <a:t>Duane </a:t>
            </a:r>
            <a:r>
              <a:rPr lang="en-AU" sz="1600" dirty="0" err="1"/>
              <a:t>Wessels</a:t>
            </a:r>
            <a:r>
              <a:rPr lang="en-AU" sz="1600" dirty="0"/>
              <a:t> VeriSign RFC 8145 </a:t>
            </a:r>
            <a:r>
              <a:rPr lang="en-AU" sz="1600" dirty="0" err="1"/>
              <a:t>Signaling</a:t>
            </a:r>
            <a:r>
              <a:rPr lang="en-AU" sz="1600" dirty="0"/>
              <a:t> Trust Anchor Knowledge In DNS Security Extensions</a:t>
            </a:r>
          </a:p>
          <a:p>
            <a:r>
              <a:rPr lang="en-AU" sz="1600" dirty="0"/>
              <a:t>Presentation to DNSSEC Workshop @ ICANN 60 </a:t>
            </a:r>
            <a:r>
              <a:rPr lang="mr-IN" sz="1600" dirty="0"/>
              <a:t>–</a:t>
            </a:r>
            <a:r>
              <a:rPr lang="en-AU" sz="1600" dirty="0"/>
              <a:t> 1 Nov 2017 </a:t>
            </a:r>
          </a:p>
          <a:p>
            <a:r>
              <a:rPr lang="en-AU" sz="1100" dirty="0"/>
              <a:t>https://</a:t>
            </a:r>
            <a:r>
              <a:rPr lang="en-AU" sz="1100" dirty="0" err="1"/>
              <a:t>schd.ws</a:t>
            </a:r>
            <a:r>
              <a:rPr lang="en-AU" sz="1100" dirty="0"/>
              <a:t>/</a:t>
            </a:r>
            <a:r>
              <a:rPr lang="en-AU" sz="1100" dirty="0" err="1"/>
              <a:t>hosted_files</a:t>
            </a:r>
            <a:r>
              <a:rPr lang="en-AU" sz="1100" dirty="0"/>
              <a:t>/icann60abudhabi2017/</a:t>
            </a:r>
            <a:r>
              <a:rPr lang="en-AU" sz="1100" dirty="0" err="1"/>
              <a:t>ea</a:t>
            </a:r>
            <a:r>
              <a:rPr lang="en-AU" sz="1100" dirty="0"/>
              <a:t>/Duane%20Wessels-VeriSign-RFC%208145-Signaling%20Trust%20Anchor%20Knowledge%20in%20DNS%20Security%20Extensions.pdf</a:t>
            </a:r>
          </a:p>
        </p:txBody>
      </p:sp>
      <p:sp>
        <p:nvSpPr>
          <p:cNvPr id="3" name="Freeform 2">
            <a:extLst>
              <a:ext uri="{FF2B5EF4-FFF2-40B4-BE49-F238E27FC236}">
                <a16:creationId xmlns:a16="http://schemas.microsoft.com/office/drawing/2014/main" id="{89C5F710-CCDE-D040-AD8E-3644B06D55CD}"/>
              </a:ext>
            </a:extLst>
          </p:cNvPr>
          <p:cNvSpPr/>
          <p:nvPr/>
        </p:nvSpPr>
        <p:spPr>
          <a:xfrm>
            <a:off x="3780875" y="929253"/>
            <a:ext cx="834668" cy="224633"/>
          </a:xfrm>
          <a:custGeom>
            <a:avLst/>
            <a:gdLst>
              <a:gd name="connsiteX0" fmla="*/ 159754 w 834668"/>
              <a:gd name="connsiteY0" fmla="*/ 224633 h 224633"/>
              <a:gd name="connsiteX1" fmla="*/ 406496 w 834668"/>
              <a:gd name="connsiteY1" fmla="*/ 166576 h 224633"/>
              <a:gd name="connsiteX2" fmla="*/ 776611 w 834668"/>
              <a:gd name="connsiteY2" fmla="*/ 14176 h 224633"/>
              <a:gd name="connsiteX3" fmla="*/ 96 w 834668"/>
              <a:gd name="connsiteY3" fmla="*/ 21433 h 224633"/>
              <a:gd name="connsiteX4" fmla="*/ 834668 w 834668"/>
              <a:gd name="connsiteY4" fmla="*/ 144804 h 224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668" h="224633">
                <a:moveTo>
                  <a:pt x="159754" y="224633"/>
                </a:moveTo>
                <a:cubicBezTo>
                  <a:pt x="231720" y="213142"/>
                  <a:pt x="303687" y="201652"/>
                  <a:pt x="406496" y="166576"/>
                </a:cubicBezTo>
                <a:cubicBezTo>
                  <a:pt x="509305" y="131500"/>
                  <a:pt x="844344" y="38366"/>
                  <a:pt x="776611" y="14176"/>
                </a:cubicBezTo>
                <a:cubicBezTo>
                  <a:pt x="708878" y="-10015"/>
                  <a:pt x="-9580" y="-338"/>
                  <a:pt x="96" y="21433"/>
                </a:cubicBezTo>
                <a:cubicBezTo>
                  <a:pt x="9772" y="43204"/>
                  <a:pt x="422220" y="94004"/>
                  <a:pt x="834668" y="144804"/>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2D4F79B6-1AA1-6C41-9D22-FE41FA97B0F0}"/>
              </a:ext>
            </a:extLst>
          </p:cNvPr>
          <p:cNvSpPr txBox="1"/>
          <p:nvPr/>
        </p:nvSpPr>
        <p:spPr>
          <a:xfrm>
            <a:off x="3345576" y="454476"/>
            <a:ext cx="2815194" cy="369332"/>
          </a:xfrm>
          <a:prstGeom prst="rect">
            <a:avLst/>
          </a:prstGeom>
          <a:noFill/>
        </p:spPr>
        <p:txBody>
          <a:bodyPr wrap="none" rtlCol="0">
            <a:spAutoFit/>
          </a:bodyPr>
          <a:lstStyle/>
          <a:p>
            <a:r>
              <a:rPr lang="en-AU" dirty="0">
                <a:latin typeface="AhnbergHand" pitchFamily="2" charset="0"/>
              </a:rPr>
              <a:t>root service operators</a:t>
            </a:r>
          </a:p>
        </p:txBody>
      </p:sp>
      <p:sp>
        <p:nvSpPr>
          <p:cNvPr id="8" name="Freeform 7">
            <a:extLst>
              <a:ext uri="{FF2B5EF4-FFF2-40B4-BE49-F238E27FC236}">
                <a16:creationId xmlns:a16="http://schemas.microsoft.com/office/drawing/2014/main" id="{CE44458C-418F-564D-B576-D821EEEC985B}"/>
              </a:ext>
            </a:extLst>
          </p:cNvPr>
          <p:cNvSpPr/>
          <p:nvPr/>
        </p:nvSpPr>
        <p:spPr>
          <a:xfrm>
            <a:off x="4455886" y="841782"/>
            <a:ext cx="515257" cy="500789"/>
          </a:xfrm>
          <a:custGeom>
            <a:avLst/>
            <a:gdLst>
              <a:gd name="connsiteX0" fmla="*/ 0 w 515257"/>
              <a:gd name="connsiteY0" fmla="*/ 479018 h 500789"/>
              <a:gd name="connsiteX1" fmla="*/ 268514 w 515257"/>
              <a:gd name="connsiteY1" fmla="*/ 304847 h 500789"/>
              <a:gd name="connsiteX2" fmla="*/ 290285 w 515257"/>
              <a:gd name="connsiteY2" fmla="*/ 47 h 500789"/>
              <a:gd name="connsiteX3" fmla="*/ 304800 w 515257"/>
              <a:gd name="connsiteY3" fmla="*/ 283075 h 500789"/>
              <a:gd name="connsiteX4" fmla="*/ 515257 w 515257"/>
              <a:gd name="connsiteY4" fmla="*/ 500789 h 500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257" h="500789">
                <a:moveTo>
                  <a:pt x="0" y="479018"/>
                </a:moveTo>
                <a:cubicBezTo>
                  <a:pt x="110066" y="431846"/>
                  <a:pt x="220133" y="384675"/>
                  <a:pt x="268514" y="304847"/>
                </a:cubicBezTo>
                <a:cubicBezTo>
                  <a:pt x="316895" y="225019"/>
                  <a:pt x="284237" y="3676"/>
                  <a:pt x="290285" y="47"/>
                </a:cubicBezTo>
                <a:cubicBezTo>
                  <a:pt x="296333" y="-3582"/>
                  <a:pt x="267305" y="199618"/>
                  <a:pt x="304800" y="283075"/>
                </a:cubicBezTo>
                <a:cubicBezTo>
                  <a:pt x="342295" y="366532"/>
                  <a:pt x="428776" y="433660"/>
                  <a:pt x="515257" y="5007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48458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6541B-F6EF-2D4C-82E7-41E1197ED97C}"/>
              </a:ext>
            </a:extLst>
          </p:cNvPr>
          <p:cNvSpPr>
            <a:spLocks noGrp="1"/>
          </p:cNvSpPr>
          <p:nvPr>
            <p:ph type="title"/>
          </p:nvPr>
        </p:nvSpPr>
        <p:spPr>
          <a:xfrm>
            <a:off x="838200" y="365125"/>
            <a:ext cx="11353800" cy="1325563"/>
          </a:xfrm>
        </p:spPr>
        <p:txBody>
          <a:bodyPr/>
          <a:lstStyle/>
          <a:p>
            <a:r>
              <a:rPr lang="en-AU" dirty="0">
                <a:latin typeface="Powderfinger Type" panose="02020709070000000403" pitchFamily="49" charset="77"/>
              </a:rPr>
              <a:t>12 months of RFC8145 signalling</a:t>
            </a:r>
          </a:p>
        </p:txBody>
      </p:sp>
      <p:pic>
        <p:nvPicPr>
          <p:cNvPr id="9" name="Content Placeholder 8">
            <a:extLst>
              <a:ext uri="{FF2B5EF4-FFF2-40B4-BE49-F238E27FC236}">
                <a16:creationId xmlns:a16="http://schemas.microsoft.com/office/drawing/2014/main" id="{C383979E-C3C2-B546-9CBC-43021864BC62}"/>
              </a:ext>
            </a:extLst>
          </p:cNvPr>
          <p:cNvPicPr>
            <a:picLocks noGrp="1" noChangeAspect="1"/>
          </p:cNvPicPr>
          <p:nvPr>
            <p:ph idx="1"/>
          </p:nvPr>
        </p:nvPicPr>
        <p:blipFill>
          <a:blip r:embed="rId2"/>
          <a:stretch>
            <a:fillRect/>
          </a:stretch>
        </p:blipFill>
        <p:spPr>
          <a:xfrm>
            <a:off x="2332343" y="1825625"/>
            <a:ext cx="7527314" cy="4351338"/>
          </a:xfrm>
        </p:spPr>
      </p:pic>
      <p:sp>
        <p:nvSpPr>
          <p:cNvPr id="10" name="TextBox 9">
            <a:extLst>
              <a:ext uri="{FF2B5EF4-FFF2-40B4-BE49-F238E27FC236}">
                <a16:creationId xmlns:a16="http://schemas.microsoft.com/office/drawing/2014/main" id="{19FA4B1D-BF71-D545-AFF5-BDAB40639CEC}"/>
              </a:ext>
            </a:extLst>
          </p:cNvPr>
          <p:cNvSpPr txBox="1"/>
          <p:nvPr/>
        </p:nvSpPr>
        <p:spPr>
          <a:xfrm>
            <a:off x="7053942" y="6382140"/>
            <a:ext cx="3368743" cy="276999"/>
          </a:xfrm>
          <a:prstGeom prst="rect">
            <a:avLst/>
          </a:prstGeom>
          <a:noFill/>
        </p:spPr>
        <p:txBody>
          <a:bodyPr wrap="none" rtlCol="0">
            <a:spAutoFit/>
          </a:bodyPr>
          <a:lstStyle/>
          <a:p>
            <a:r>
              <a:rPr lang="en-AU" sz="1200" dirty="0"/>
              <a:t>http://root-trust-anchor-</a:t>
            </a:r>
            <a:r>
              <a:rPr lang="en-AU" sz="1200" dirty="0" err="1"/>
              <a:t>reports.research.icann.org</a:t>
            </a:r>
            <a:endParaRPr lang="en-AU" sz="1200" dirty="0"/>
          </a:p>
        </p:txBody>
      </p:sp>
      <p:sp>
        <p:nvSpPr>
          <p:cNvPr id="11" name="Freeform 10">
            <a:extLst>
              <a:ext uri="{FF2B5EF4-FFF2-40B4-BE49-F238E27FC236}">
                <a16:creationId xmlns:a16="http://schemas.microsoft.com/office/drawing/2014/main" id="{D1A4CA58-CE42-CB41-A268-27FD5492A4FB}"/>
              </a:ext>
            </a:extLst>
          </p:cNvPr>
          <p:cNvSpPr/>
          <p:nvPr/>
        </p:nvSpPr>
        <p:spPr>
          <a:xfrm>
            <a:off x="9656772" y="5212080"/>
            <a:ext cx="1384608" cy="100238"/>
          </a:xfrm>
          <a:custGeom>
            <a:avLst/>
            <a:gdLst>
              <a:gd name="connsiteX0" fmla="*/ 5388 w 1384608"/>
              <a:gd name="connsiteY0" fmla="*/ 91440 h 100238"/>
              <a:gd name="connsiteX1" fmla="*/ 211128 w 1384608"/>
              <a:gd name="connsiteY1" fmla="*/ 91440 h 100238"/>
              <a:gd name="connsiteX2" fmla="*/ 1384608 w 1384608"/>
              <a:gd name="connsiteY2" fmla="*/ 0 h 100238"/>
            </a:gdLst>
            <a:ahLst/>
            <a:cxnLst>
              <a:cxn ang="0">
                <a:pos x="connsiteX0" y="connsiteY0"/>
              </a:cxn>
              <a:cxn ang="0">
                <a:pos x="connsiteX1" y="connsiteY1"/>
              </a:cxn>
              <a:cxn ang="0">
                <a:pos x="connsiteX2" y="connsiteY2"/>
              </a:cxn>
            </a:cxnLst>
            <a:rect l="l" t="t" r="r" b="b"/>
            <a:pathLst>
              <a:path w="1384608" h="100238">
                <a:moveTo>
                  <a:pt x="5388" y="91440"/>
                </a:moveTo>
                <a:cubicBezTo>
                  <a:pt x="-6677" y="99060"/>
                  <a:pt x="-18742" y="106680"/>
                  <a:pt x="211128" y="91440"/>
                </a:cubicBezTo>
                <a:cubicBezTo>
                  <a:pt x="440998" y="76200"/>
                  <a:pt x="912803" y="38100"/>
                  <a:pt x="138460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6BD50170-F354-DB43-8847-69FD13764853}"/>
              </a:ext>
            </a:extLst>
          </p:cNvPr>
          <p:cNvSpPr/>
          <p:nvPr/>
        </p:nvSpPr>
        <p:spPr>
          <a:xfrm>
            <a:off x="9677073" y="5113020"/>
            <a:ext cx="206067" cy="297180"/>
          </a:xfrm>
          <a:custGeom>
            <a:avLst/>
            <a:gdLst>
              <a:gd name="connsiteX0" fmla="*/ 167967 w 206067"/>
              <a:gd name="connsiteY0" fmla="*/ 0 h 297180"/>
              <a:gd name="connsiteX1" fmla="*/ 327 w 206067"/>
              <a:gd name="connsiteY1" fmla="*/ 198120 h 297180"/>
              <a:gd name="connsiteX2" fmla="*/ 206067 w 206067"/>
              <a:gd name="connsiteY2" fmla="*/ 297180 h 297180"/>
            </a:gdLst>
            <a:ahLst/>
            <a:cxnLst>
              <a:cxn ang="0">
                <a:pos x="connsiteX0" y="connsiteY0"/>
              </a:cxn>
              <a:cxn ang="0">
                <a:pos x="connsiteX1" y="connsiteY1"/>
              </a:cxn>
              <a:cxn ang="0">
                <a:pos x="connsiteX2" y="connsiteY2"/>
              </a:cxn>
            </a:cxnLst>
            <a:rect l="l" t="t" r="r" b="b"/>
            <a:pathLst>
              <a:path w="206067" h="297180">
                <a:moveTo>
                  <a:pt x="167967" y="0"/>
                </a:moveTo>
                <a:cubicBezTo>
                  <a:pt x="80972" y="74295"/>
                  <a:pt x="-6023" y="148590"/>
                  <a:pt x="327" y="198120"/>
                </a:cubicBezTo>
                <a:cubicBezTo>
                  <a:pt x="6677" y="247650"/>
                  <a:pt x="106372" y="272415"/>
                  <a:pt x="206067" y="2971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E51599C3-D947-D94F-B827-3BE0D5587D11}"/>
              </a:ext>
            </a:extLst>
          </p:cNvPr>
          <p:cNvSpPr txBox="1"/>
          <p:nvPr/>
        </p:nvSpPr>
        <p:spPr>
          <a:xfrm>
            <a:off x="9903441" y="4001294"/>
            <a:ext cx="2142392" cy="1169551"/>
          </a:xfrm>
          <a:prstGeom prst="rect">
            <a:avLst/>
          </a:prstGeom>
          <a:noFill/>
        </p:spPr>
        <p:txBody>
          <a:bodyPr wrap="square" rtlCol="0">
            <a:spAutoFit/>
          </a:bodyPr>
          <a:lstStyle/>
          <a:p>
            <a:r>
              <a:rPr lang="en-US" sz="1400" dirty="0">
                <a:solidFill>
                  <a:srgbClr val="FF0000"/>
                </a:solidFill>
                <a:latin typeface="AhnbergHand" pitchFamily="2" charset="0"/>
              </a:rPr>
              <a:t>Yes, with just a few days to go this mechanism was still reporting 5% ‘breakage’</a:t>
            </a:r>
          </a:p>
        </p:txBody>
      </p:sp>
      <p:sp>
        <p:nvSpPr>
          <p:cNvPr id="4" name="Freeform 3">
            <a:extLst>
              <a:ext uri="{FF2B5EF4-FFF2-40B4-BE49-F238E27FC236}">
                <a16:creationId xmlns:a16="http://schemas.microsoft.com/office/drawing/2014/main" id="{9DF82F15-C7D9-9C48-A778-67694C008D3F}"/>
              </a:ext>
            </a:extLst>
          </p:cNvPr>
          <p:cNvSpPr/>
          <p:nvPr/>
        </p:nvSpPr>
        <p:spPr>
          <a:xfrm>
            <a:off x="8948243" y="5063616"/>
            <a:ext cx="668418" cy="653791"/>
          </a:xfrm>
          <a:custGeom>
            <a:avLst/>
            <a:gdLst>
              <a:gd name="connsiteX0" fmla="*/ 652957 w 668418"/>
              <a:gd name="connsiteY0" fmla="*/ 156084 h 653791"/>
              <a:gd name="connsiteX1" fmla="*/ 317677 w 668418"/>
              <a:gd name="connsiteY1" fmla="*/ 11304 h 653791"/>
              <a:gd name="connsiteX2" fmla="*/ 5257 w 668418"/>
              <a:gd name="connsiteY2" fmla="*/ 422784 h 653791"/>
              <a:gd name="connsiteX3" fmla="*/ 584377 w 668418"/>
              <a:gd name="connsiteY3" fmla="*/ 651384 h 653791"/>
              <a:gd name="connsiteX4" fmla="*/ 652957 w 668418"/>
              <a:gd name="connsiteY4" fmla="*/ 285624 h 653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418" h="653791">
                <a:moveTo>
                  <a:pt x="652957" y="156084"/>
                </a:moveTo>
                <a:cubicBezTo>
                  <a:pt x="539292" y="61469"/>
                  <a:pt x="425627" y="-33146"/>
                  <a:pt x="317677" y="11304"/>
                </a:cubicBezTo>
                <a:cubicBezTo>
                  <a:pt x="209727" y="55754"/>
                  <a:pt x="-39193" y="316104"/>
                  <a:pt x="5257" y="422784"/>
                </a:cubicBezTo>
                <a:cubicBezTo>
                  <a:pt x="49707" y="529464"/>
                  <a:pt x="476427" y="674244"/>
                  <a:pt x="584377" y="651384"/>
                </a:cubicBezTo>
                <a:cubicBezTo>
                  <a:pt x="692327" y="628524"/>
                  <a:pt x="672642" y="457074"/>
                  <a:pt x="652957" y="2856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175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BD103D-5577-074C-8F6B-CAA913E426F2}"/>
              </a:ext>
            </a:extLst>
          </p:cNvPr>
          <p:cNvPicPr>
            <a:picLocks noChangeAspect="1"/>
          </p:cNvPicPr>
          <p:nvPr/>
        </p:nvPicPr>
        <p:blipFill>
          <a:blip r:embed="rId2"/>
          <a:stretch>
            <a:fillRect/>
          </a:stretch>
        </p:blipFill>
        <p:spPr>
          <a:xfrm>
            <a:off x="1076679" y="1481816"/>
            <a:ext cx="8539982" cy="4847778"/>
          </a:xfrm>
          <a:prstGeom prst="rect">
            <a:avLst/>
          </a:prstGeom>
        </p:spPr>
      </p:pic>
      <p:sp>
        <p:nvSpPr>
          <p:cNvPr id="2" name="Title 1">
            <a:extLst>
              <a:ext uri="{FF2B5EF4-FFF2-40B4-BE49-F238E27FC236}">
                <a16:creationId xmlns:a16="http://schemas.microsoft.com/office/drawing/2014/main" id="{1DC6541B-F6EF-2D4C-82E7-41E1197ED97C}"/>
              </a:ext>
            </a:extLst>
          </p:cNvPr>
          <p:cNvSpPr>
            <a:spLocks noGrp="1"/>
          </p:cNvSpPr>
          <p:nvPr>
            <p:ph type="title"/>
          </p:nvPr>
        </p:nvSpPr>
        <p:spPr>
          <a:xfrm>
            <a:off x="838200" y="365125"/>
            <a:ext cx="11353800" cy="1325563"/>
          </a:xfrm>
        </p:spPr>
        <p:txBody>
          <a:bodyPr/>
          <a:lstStyle/>
          <a:p>
            <a:r>
              <a:rPr lang="en-AU" dirty="0">
                <a:latin typeface="Powderfinger Type" panose="02020709070000000403" pitchFamily="49" charset="77"/>
              </a:rPr>
              <a:t>20 months of RFC8145 signalling</a:t>
            </a:r>
          </a:p>
        </p:txBody>
      </p:sp>
      <p:sp>
        <p:nvSpPr>
          <p:cNvPr id="10" name="TextBox 9">
            <a:extLst>
              <a:ext uri="{FF2B5EF4-FFF2-40B4-BE49-F238E27FC236}">
                <a16:creationId xmlns:a16="http://schemas.microsoft.com/office/drawing/2014/main" id="{19FA4B1D-BF71-D545-AFF5-BDAB40639CEC}"/>
              </a:ext>
            </a:extLst>
          </p:cNvPr>
          <p:cNvSpPr txBox="1"/>
          <p:nvPr/>
        </p:nvSpPr>
        <p:spPr>
          <a:xfrm>
            <a:off x="7053942" y="6382140"/>
            <a:ext cx="3368743" cy="276999"/>
          </a:xfrm>
          <a:prstGeom prst="rect">
            <a:avLst/>
          </a:prstGeom>
          <a:noFill/>
        </p:spPr>
        <p:txBody>
          <a:bodyPr wrap="none" rtlCol="0">
            <a:spAutoFit/>
          </a:bodyPr>
          <a:lstStyle/>
          <a:p>
            <a:r>
              <a:rPr lang="en-AU" sz="1200" dirty="0"/>
              <a:t>http://root-trust-anchor-</a:t>
            </a:r>
            <a:r>
              <a:rPr lang="en-AU" sz="1200" dirty="0" err="1"/>
              <a:t>reports.research.icann.org</a:t>
            </a:r>
            <a:endParaRPr lang="en-AU" sz="1200" dirty="0"/>
          </a:p>
        </p:txBody>
      </p:sp>
      <p:sp>
        <p:nvSpPr>
          <p:cNvPr id="3" name="TextBox 2">
            <a:extLst>
              <a:ext uri="{FF2B5EF4-FFF2-40B4-BE49-F238E27FC236}">
                <a16:creationId xmlns:a16="http://schemas.microsoft.com/office/drawing/2014/main" id="{E51599C3-D947-D94F-B827-3BE0D5587D11}"/>
              </a:ext>
            </a:extLst>
          </p:cNvPr>
          <p:cNvSpPr txBox="1"/>
          <p:nvPr/>
        </p:nvSpPr>
        <p:spPr>
          <a:xfrm>
            <a:off x="9903441" y="4001294"/>
            <a:ext cx="2142392" cy="738664"/>
          </a:xfrm>
          <a:prstGeom prst="rect">
            <a:avLst/>
          </a:prstGeom>
          <a:noFill/>
        </p:spPr>
        <p:txBody>
          <a:bodyPr wrap="square" rtlCol="0">
            <a:spAutoFit/>
          </a:bodyPr>
          <a:lstStyle/>
          <a:p>
            <a:r>
              <a:rPr lang="en-US" sz="1400" dirty="0">
                <a:solidFill>
                  <a:srgbClr val="FF0000"/>
                </a:solidFill>
                <a:latin typeface="AhnbergHand" pitchFamily="2" charset="0"/>
              </a:rPr>
              <a:t>This mechanism is still reporting 1% ‘breakage’</a:t>
            </a:r>
          </a:p>
        </p:txBody>
      </p:sp>
      <p:sp>
        <p:nvSpPr>
          <p:cNvPr id="4" name="Freeform 3">
            <a:extLst>
              <a:ext uri="{FF2B5EF4-FFF2-40B4-BE49-F238E27FC236}">
                <a16:creationId xmlns:a16="http://schemas.microsoft.com/office/drawing/2014/main" id="{9DF82F15-C7D9-9C48-A778-67694C008D3F}"/>
              </a:ext>
            </a:extLst>
          </p:cNvPr>
          <p:cNvSpPr/>
          <p:nvPr/>
        </p:nvSpPr>
        <p:spPr>
          <a:xfrm>
            <a:off x="8664296" y="5376184"/>
            <a:ext cx="668418" cy="653791"/>
          </a:xfrm>
          <a:custGeom>
            <a:avLst/>
            <a:gdLst>
              <a:gd name="connsiteX0" fmla="*/ 652957 w 668418"/>
              <a:gd name="connsiteY0" fmla="*/ 156084 h 653791"/>
              <a:gd name="connsiteX1" fmla="*/ 317677 w 668418"/>
              <a:gd name="connsiteY1" fmla="*/ 11304 h 653791"/>
              <a:gd name="connsiteX2" fmla="*/ 5257 w 668418"/>
              <a:gd name="connsiteY2" fmla="*/ 422784 h 653791"/>
              <a:gd name="connsiteX3" fmla="*/ 584377 w 668418"/>
              <a:gd name="connsiteY3" fmla="*/ 651384 h 653791"/>
              <a:gd name="connsiteX4" fmla="*/ 652957 w 668418"/>
              <a:gd name="connsiteY4" fmla="*/ 285624 h 653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418" h="653791">
                <a:moveTo>
                  <a:pt x="652957" y="156084"/>
                </a:moveTo>
                <a:cubicBezTo>
                  <a:pt x="539292" y="61469"/>
                  <a:pt x="425627" y="-33146"/>
                  <a:pt x="317677" y="11304"/>
                </a:cubicBezTo>
                <a:cubicBezTo>
                  <a:pt x="209727" y="55754"/>
                  <a:pt x="-39193" y="316104"/>
                  <a:pt x="5257" y="422784"/>
                </a:cubicBezTo>
                <a:cubicBezTo>
                  <a:pt x="49707" y="529464"/>
                  <a:pt x="476427" y="674244"/>
                  <a:pt x="584377" y="651384"/>
                </a:cubicBezTo>
                <a:cubicBezTo>
                  <a:pt x="692327" y="628524"/>
                  <a:pt x="672642" y="457074"/>
                  <a:pt x="652957" y="2856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AE839C68-EBE3-D84D-933A-299DDE1939F9}"/>
              </a:ext>
            </a:extLst>
          </p:cNvPr>
          <p:cNvSpPr/>
          <p:nvPr/>
        </p:nvSpPr>
        <p:spPr>
          <a:xfrm>
            <a:off x="9370279" y="4743061"/>
            <a:ext cx="986537" cy="949079"/>
          </a:xfrm>
          <a:custGeom>
            <a:avLst/>
            <a:gdLst>
              <a:gd name="connsiteX0" fmla="*/ 970061 w 986537"/>
              <a:gd name="connsiteY0" fmla="*/ 49919 h 949079"/>
              <a:gd name="connsiteX1" fmla="*/ 916721 w 986537"/>
              <a:gd name="connsiteY1" fmla="*/ 57539 h 949079"/>
              <a:gd name="connsiteX2" fmla="*/ 413801 w 986537"/>
              <a:gd name="connsiteY2" fmla="*/ 629039 h 949079"/>
              <a:gd name="connsiteX3" fmla="*/ 48041 w 986537"/>
              <a:gd name="connsiteY3" fmla="*/ 842399 h 949079"/>
              <a:gd name="connsiteX4" fmla="*/ 124241 w 986537"/>
              <a:gd name="connsiteY4" fmla="*/ 674759 h 949079"/>
              <a:gd name="connsiteX5" fmla="*/ 2321 w 986537"/>
              <a:gd name="connsiteY5" fmla="*/ 872879 h 949079"/>
              <a:gd name="connsiteX6" fmla="*/ 253781 w 986537"/>
              <a:gd name="connsiteY6" fmla="*/ 949079 h 94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537" h="949079">
                <a:moveTo>
                  <a:pt x="970061" y="49919"/>
                </a:moveTo>
                <a:cubicBezTo>
                  <a:pt x="989746" y="5469"/>
                  <a:pt x="1009431" y="-38981"/>
                  <a:pt x="916721" y="57539"/>
                </a:cubicBezTo>
                <a:cubicBezTo>
                  <a:pt x="824011" y="154059"/>
                  <a:pt x="558581" y="498229"/>
                  <a:pt x="413801" y="629039"/>
                </a:cubicBezTo>
                <a:cubicBezTo>
                  <a:pt x="269021" y="759849"/>
                  <a:pt x="96301" y="834779"/>
                  <a:pt x="48041" y="842399"/>
                </a:cubicBezTo>
                <a:cubicBezTo>
                  <a:pt x="-219" y="850019"/>
                  <a:pt x="131861" y="669679"/>
                  <a:pt x="124241" y="674759"/>
                </a:cubicBezTo>
                <a:cubicBezTo>
                  <a:pt x="116621" y="679839"/>
                  <a:pt x="-19269" y="827159"/>
                  <a:pt x="2321" y="872879"/>
                </a:cubicBezTo>
                <a:cubicBezTo>
                  <a:pt x="23911" y="918599"/>
                  <a:pt x="138846" y="933839"/>
                  <a:pt x="253781" y="9490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72213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Powderfinger Type" panose="02020709070000000403" pitchFamily="49" charset="77"/>
              </a:rPr>
              <a:t>What is this saying?</a:t>
            </a:r>
          </a:p>
        </p:txBody>
      </p:sp>
      <p:sp>
        <p:nvSpPr>
          <p:cNvPr id="3" name="Content Placeholder 2"/>
          <p:cNvSpPr>
            <a:spLocks noGrp="1"/>
          </p:cNvSpPr>
          <p:nvPr>
            <p:ph idx="1"/>
          </p:nvPr>
        </p:nvSpPr>
        <p:spPr/>
        <p:txBody>
          <a:bodyPr/>
          <a:lstStyle/>
          <a:p>
            <a:pPr marL="0" indent="0">
              <a:buNone/>
            </a:pPr>
            <a:r>
              <a:rPr lang="en-AU" dirty="0"/>
              <a:t>It’s clear that there is some residual set of resolvers that are signalling that they have not yet learned to trust KSK-2017</a:t>
            </a:r>
          </a:p>
          <a:p>
            <a:pPr marL="0" indent="0">
              <a:buNone/>
            </a:pPr>
            <a:r>
              <a:rPr lang="en-AU" dirty="0"/>
              <a:t>But its </a:t>
            </a:r>
            <a:r>
              <a:rPr lang="en-AU" b="1" dirty="0"/>
              <a:t>not</a:t>
            </a:r>
            <a:r>
              <a:rPr lang="en-AU" dirty="0"/>
              <a:t> clear if: </a:t>
            </a:r>
          </a:p>
          <a:p>
            <a:pPr lvl="1"/>
            <a:r>
              <a:rPr lang="en-AU" dirty="0"/>
              <a:t>This is an accurate signal about the state of this resolver</a:t>
            </a:r>
          </a:p>
          <a:p>
            <a:pPr lvl="1"/>
            <a:r>
              <a:rPr lang="en-AU" dirty="0"/>
              <a:t>This is an accurate signal about the identity of this resolver</a:t>
            </a:r>
          </a:p>
          <a:p>
            <a:pPr lvl="1"/>
            <a:r>
              <a:rPr lang="en-AU" dirty="0"/>
              <a:t>Whether the resolver attempts DNSSEC validation</a:t>
            </a:r>
          </a:p>
          <a:p>
            <a:pPr lvl="1"/>
            <a:r>
              <a:rPr lang="en-AU" dirty="0"/>
              <a:t>How many users sit ‘behind’ this resolver</a:t>
            </a:r>
          </a:p>
          <a:p>
            <a:pPr lvl="1"/>
            <a:r>
              <a:rPr lang="en-AU" dirty="0"/>
              <a:t>Whether these uses rely solely on this resolver, or if they also have alternate resolvers that they can use</a:t>
            </a:r>
          </a:p>
          <a:p>
            <a:endParaRPr lang="en-AU" dirty="0"/>
          </a:p>
          <a:p>
            <a:endParaRPr lang="en-AU" dirty="0"/>
          </a:p>
        </p:txBody>
      </p:sp>
    </p:spTree>
    <p:extLst>
      <p:ext uri="{BB962C8B-B14F-4D97-AF65-F5344CB8AC3E}">
        <p14:creationId xmlns:p14="http://schemas.microsoft.com/office/powerpoint/2010/main" val="606587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Powderfinger Type" panose="02020709070000000403" pitchFamily="49" charset="77"/>
              </a:rPr>
              <a:t>Why?</a:t>
            </a:r>
          </a:p>
        </p:txBody>
      </p:sp>
      <p:sp>
        <p:nvSpPr>
          <p:cNvPr id="3" name="Content Placeholder 2"/>
          <p:cNvSpPr>
            <a:spLocks noGrp="1"/>
          </p:cNvSpPr>
          <p:nvPr>
            <p:ph idx="1"/>
          </p:nvPr>
        </p:nvSpPr>
        <p:spPr/>
        <p:txBody>
          <a:bodyPr>
            <a:normAutofit lnSpcReduction="10000"/>
          </a:bodyPr>
          <a:lstStyle/>
          <a:p>
            <a:r>
              <a:rPr lang="en-AU" dirty="0"/>
              <a:t>Because the DNS does not disclose the antecedents of a query</a:t>
            </a:r>
          </a:p>
          <a:p>
            <a:pPr lvl="1"/>
            <a:r>
              <a:rPr lang="en-AU" dirty="0"/>
              <a:t>If A forwards a query to B, who queries a Root Server then if the query contains an implicit  signal (as in this case) then it appears that B is querying, not A</a:t>
            </a:r>
          </a:p>
          <a:p>
            <a:pPr lvl="1"/>
            <a:r>
              <a:rPr lang="en-AU" dirty="0"/>
              <a:t>At no time is the user made visible in the referred query</a:t>
            </a:r>
          </a:p>
          <a:p>
            <a:r>
              <a:rPr lang="en-AU" dirty="0"/>
              <a:t>Because caching</a:t>
            </a:r>
          </a:p>
          <a:p>
            <a:pPr lvl="1"/>
            <a:r>
              <a:rPr lang="en-AU" dirty="0"/>
              <a:t>If A and B both forward their queries via C, then it may be that one or both of these queries may be answered from C’s cache</a:t>
            </a:r>
          </a:p>
          <a:p>
            <a:pPr lvl="1"/>
            <a:r>
              <a:rPr lang="en-AU" dirty="0"/>
              <a:t>In this case the signal is being suppressed</a:t>
            </a:r>
          </a:p>
          <a:p>
            <a:r>
              <a:rPr lang="en-AU" dirty="0"/>
              <a:t>Because its actually measuring a cause, not the outcome</a:t>
            </a:r>
          </a:p>
          <a:p>
            <a:pPr lvl="1"/>
            <a:r>
              <a:rPr lang="en-AU" dirty="0"/>
              <a:t>Its measuring resolvers’ uptake of the new KSK, but is not able to measure the user impact of this</a:t>
            </a:r>
          </a:p>
          <a:p>
            <a:pPr lvl="1"/>
            <a:endParaRPr lang="en-AU" dirty="0"/>
          </a:p>
        </p:txBody>
      </p:sp>
    </p:spTree>
    <p:extLst>
      <p:ext uri="{BB962C8B-B14F-4D97-AF65-F5344CB8AC3E}">
        <p14:creationId xmlns:p14="http://schemas.microsoft.com/office/powerpoint/2010/main" val="1010525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775C-D782-E840-ADD9-6DC6FECCB12D}"/>
              </a:ext>
            </a:extLst>
          </p:cNvPr>
          <p:cNvSpPr>
            <a:spLocks noGrp="1"/>
          </p:cNvSpPr>
          <p:nvPr>
            <p:ph type="title"/>
          </p:nvPr>
        </p:nvSpPr>
        <p:spPr/>
        <p:txBody>
          <a:bodyPr/>
          <a:lstStyle/>
          <a:p>
            <a:r>
              <a:rPr lang="en-AU" dirty="0">
                <a:latin typeface="Powderfinger Type" panose="02020709070000000403" pitchFamily="49" charset="77"/>
              </a:rPr>
              <a:t>Why am I presenting this?</a:t>
            </a:r>
          </a:p>
        </p:txBody>
      </p:sp>
      <p:sp>
        <p:nvSpPr>
          <p:cNvPr id="3" name="Content Placeholder 2">
            <a:extLst>
              <a:ext uri="{FF2B5EF4-FFF2-40B4-BE49-F238E27FC236}">
                <a16:creationId xmlns:a16="http://schemas.microsoft.com/office/drawing/2014/main" id="{7DF1FDA5-0184-B849-8635-F4F3BEA5F4C8}"/>
              </a:ext>
            </a:extLst>
          </p:cNvPr>
          <p:cNvSpPr>
            <a:spLocks noGrp="1"/>
          </p:cNvSpPr>
          <p:nvPr>
            <p:ph idx="1"/>
          </p:nvPr>
        </p:nvSpPr>
        <p:spPr/>
        <p:txBody>
          <a:bodyPr/>
          <a:lstStyle/>
          <a:p>
            <a:r>
              <a:rPr lang="en-AU" dirty="0"/>
              <a:t>I ’m not part of ICANN or the PTI</a:t>
            </a:r>
          </a:p>
          <a:p>
            <a:r>
              <a:rPr lang="en-AU" dirty="0"/>
              <a:t>APNIC is not a root server operator</a:t>
            </a:r>
          </a:p>
          <a:p>
            <a:r>
              <a:rPr lang="en-AU" dirty="0"/>
              <a:t>I’m not a member of the root server cabal</a:t>
            </a:r>
          </a:p>
          <a:p>
            <a:r>
              <a:rPr lang="en-AU" dirty="0"/>
              <a:t>I can’t see root server query data</a:t>
            </a:r>
          </a:p>
          <a:p>
            <a:endParaRPr lang="en-AU" dirty="0"/>
          </a:p>
        </p:txBody>
      </p:sp>
    </p:spTree>
    <p:extLst>
      <p:ext uri="{BB962C8B-B14F-4D97-AF65-F5344CB8AC3E}">
        <p14:creationId xmlns:p14="http://schemas.microsoft.com/office/powerpoint/2010/main" val="1599722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Powderfinger Type" panose="02020709070000000403" pitchFamily="49" charset="77"/>
              </a:rPr>
              <a:t>Signalling via Responses</a:t>
            </a:r>
          </a:p>
        </p:txBody>
      </p:sp>
      <p:sp>
        <p:nvSpPr>
          <p:cNvPr id="14" name="Freeform 13"/>
          <p:cNvSpPr/>
          <p:nvPr/>
        </p:nvSpPr>
        <p:spPr>
          <a:xfrm>
            <a:off x="1998206" y="1916584"/>
            <a:ext cx="1471368"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2204704" y="2140438"/>
            <a:ext cx="928459" cy="369332"/>
          </a:xfrm>
          <a:prstGeom prst="rect">
            <a:avLst/>
          </a:prstGeom>
          <a:noFill/>
        </p:spPr>
        <p:txBody>
          <a:bodyPr wrap="none" rtlCol="0">
            <a:spAutoFit/>
          </a:bodyPr>
          <a:lstStyle/>
          <a:p>
            <a:r>
              <a:rPr lang="en-US" dirty="0">
                <a:latin typeface="AhnbergHand"/>
                <a:cs typeface="AhnbergHand"/>
              </a:rPr>
              <a:t>Client</a:t>
            </a:r>
          </a:p>
        </p:txBody>
      </p:sp>
      <p:sp>
        <p:nvSpPr>
          <p:cNvPr id="16" name="Freeform 15"/>
          <p:cNvSpPr/>
          <p:nvPr/>
        </p:nvSpPr>
        <p:spPr>
          <a:xfrm>
            <a:off x="4660845" y="1916963"/>
            <a:ext cx="1868512" cy="833738"/>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607932" y="2140438"/>
            <a:ext cx="1896962" cy="369332"/>
          </a:xfrm>
          <a:prstGeom prst="rect">
            <a:avLst/>
          </a:prstGeom>
          <a:noFill/>
        </p:spPr>
        <p:txBody>
          <a:bodyPr wrap="none" rtlCol="0">
            <a:spAutoFit/>
          </a:bodyPr>
          <a:lstStyle/>
          <a:p>
            <a:r>
              <a:rPr lang="en-US" dirty="0">
                <a:latin typeface="AhnbergHand"/>
                <a:cs typeface="AhnbergHand"/>
              </a:rPr>
              <a:t>DNS Resolver</a:t>
            </a:r>
          </a:p>
        </p:txBody>
      </p:sp>
      <p:sp>
        <p:nvSpPr>
          <p:cNvPr id="18" name="Freeform 17"/>
          <p:cNvSpPr/>
          <p:nvPr/>
        </p:nvSpPr>
        <p:spPr>
          <a:xfrm>
            <a:off x="3367290" y="1943100"/>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6410665" y="1818393"/>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7643516" y="1940062"/>
            <a:ext cx="2026264"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7850014" y="2163916"/>
            <a:ext cx="987771" cy="369332"/>
          </a:xfrm>
          <a:prstGeom prst="rect">
            <a:avLst/>
          </a:prstGeom>
          <a:noFill/>
        </p:spPr>
        <p:txBody>
          <a:bodyPr wrap="none" rtlCol="0">
            <a:spAutoFit/>
          </a:bodyPr>
          <a:lstStyle/>
          <a:p>
            <a:r>
              <a:rPr lang="en-US" dirty="0">
                <a:solidFill>
                  <a:schemeClr val="accent1"/>
                </a:solidFill>
                <a:latin typeface="AhnbergHand"/>
                <a:cs typeface="AhnbergHand"/>
              </a:rPr>
              <a:t>Server</a:t>
            </a:r>
          </a:p>
        </p:txBody>
      </p:sp>
      <p:grpSp>
        <p:nvGrpSpPr>
          <p:cNvPr id="25" name="Group 24"/>
          <p:cNvGrpSpPr/>
          <p:nvPr/>
        </p:nvGrpSpPr>
        <p:grpSpPr>
          <a:xfrm>
            <a:off x="6410665" y="3055362"/>
            <a:ext cx="729236" cy="495837"/>
            <a:chOff x="4924605" y="4010196"/>
            <a:chExt cx="729236" cy="495837"/>
          </a:xfrm>
        </p:grpSpPr>
        <p:sp>
          <p:nvSpPr>
            <p:cNvPr id="26" name="Freeform 25"/>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28" name="Group 27"/>
          <p:cNvGrpSpPr/>
          <p:nvPr/>
        </p:nvGrpSpPr>
        <p:grpSpPr>
          <a:xfrm>
            <a:off x="6417949" y="3842267"/>
            <a:ext cx="729236" cy="495837"/>
            <a:chOff x="4924605" y="4010196"/>
            <a:chExt cx="729236" cy="495837"/>
          </a:xfrm>
        </p:grpSpPr>
        <p:sp>
          <p:nvSpPr>
            <p:cNvPr id="29" name="Freeform 28"/>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1" name="Group 30"/>
          <p:cNvGrpSpPr/>
          <p:nvPr/>
        </p:nvGrpSpPr>
        <p:grpSpPr>
          <a:xfrm>
            <a:off x="5439581" y="4440744"/>
            <a:ext cx="729236" cy="495837"/>
            <a:chOff x="4924605" y="4010196"/>
            <a:chExt cx="729236" cy="495837"/>
          </a:xfrm>
        </p:grpSpPr>
        <p:sp>
          <p:nvSpPr>
            <p:cNvPr id="32" name="Freeform 31"/>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4" name="Group 33"/>
          <p:cNvGrpSpPr/>
          <p:nvPr/>
        </p:nvGrpSpPr>
        <p:grpSpPr>
          <a:xfrm>
            <a:off x="5339733" y="3594348"/>
            <a:ext cx="729236" cy="495837"/>
            <a:chOff x="4924605" y="4010196"/>
            <a:chExt cx="729236" cy="495837"/>
          </a:xfrm>
        </p:grpSpPr>
        <p:sp>
          <p:nvSpPr>
            <p:cNvPr id="35" name="Freeform 34"/>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49" name="Group 48"/>
          <p:cNvGrpSpPr/>
          <p:nvPr/>
        </p:nvGrpSpPr>
        <p:grpSpPr>
          <a:xfrm>
            <a:off x="4629595" y="3055362"/>
            <a:ext cx="729236" cy="495837"/>
            <a:chOff x="4924605" y="4010196"/>
            <a:chExt cx="729236" cy="495837"/>
          </a:xfrm>
        </p:grpSpPr>
        <p:sp>
          <p:nvSpPr>
            <p:cNvPr id="50" name="Freeform 49"/>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52" name="Freeform 51"/>
          <p:cNvSpPr/>
          <p:nvPr/>
        </p:nvSpPr>
        <p:spPr>
          <a:xfrm>
            <a:off x="5311824" y="3060367"/>
            <a:ext cx="1057459" cy="147909"/>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a:off x="7034071" y="2294891"/>
            <a:ext cx="531888" cy="756805"/>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6011646" y="3311303"/>
            <a:ext cx="370176" cy="436472"/>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7138450" y="2644368"/>
            <a:ext cx="431229" cy="1459895"/>
          </a:xfrm>
          <a:custGeom>
            <a:avLst/>
            <a:gdLst>
              <a:gd name="connsiteX0" fmla="*/ 0 w 431229"/>
              <a:gd name="connsiteY0" fmla="*/ 1459895 h 1459895"/>
              <a:gd name="connsiteX1" fmla="*/ 426212 w 431229"/>
              <a:gd name="connsiteY1" fmla="*/ 868370 h 1459895"/>
              <a:gd name="connsiteX2" fmla="*/ 243550 w 431229"/>
              <a:gd name="connsiteY2" fmla="*/ 259446 h 1459895"/>
              <a:gd name="connsiteX3" fmla="*/ 400117 w 431229"/>
              <a:gd name="connsiteY3" fmla="*/ 24576 h 1459895"/>
              <a:gd name="connsiteX4" fmla="*/ 295739 w 431229"/>
              <a:gd name="connsiteY4" fmla="*/ 7178 h 1459895"/>
              <a:gd name="connsiteX5" fmla="*/ 417514 w 431229"/>
              <a:gd name="connsiteY5" fmla="*/ 24576 h 1459895"/>
              <a:gd name="connsiteX6" fmla="*/ 417514 w 431229"/>
              <a:gd name="connsiteY6" fmla="*/ 163758 h 14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29" h="1459895">
                <a:moveTo>
                  <a:pt x="0" y="1459895"/>
                </a:moveTo>
                <a:cubicBezTo>
                  <a:pt x="192810" y="1264170"/>
                  <a:pt x="385620" y="1068445"/>
                  <a:pt x="426212" y="868370"/>
                </a:cubicBezTo>
                <a:cubicBezTo>
                  <a:pt x="466804" y="668295"/>
                  <a:pt x="247899" y="400078"/>
                  <a:pt x="243550" y="259446"/>
                </a:cubicBezTo>
                <a:cubicBezTo>
                  <a:pt x="239201" y="118814"/>
                  <a:pt x="391419" y="66621"/>
                  <a:pt x="400117" y="24576"/>
                </a:cubicBezTo>
                <a:cubicBezTo>
                  <a:pt x="408815" y="-17469"/>
                  <a:pt x="292840" y="7178"/>
                  <a:pt x="295739" y="7178"/>
                </a:cubicBezTo>
                <a:cubicBezTo>
                  <a:pt x="298638" y="7178"/>
                  <a:pt x="397218" y="-1521"/>
                  <a:pt x="417514" y="24576"/>
                </a:cubicBezTo>
                <a:cubicBezTo>
                  <a:pt x="437810" y="50673"/>
                  <a:pt x="417514" y="163758"/>
                  <a:pt x="417514" y="16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5729338" y="4056656"/>
            <a:ext cx="217456" cy="369467"/>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6051172" y="3869245"/>
            <a:ext cx="313186" cy="139330"/>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6181646" y="4338599"/>
            <a:ext cx="730650" cy="318062"/>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5346617" y="2739801"/>
            <a:ext cx="695857" cy="320594"/>
          </a:xfrm>
          <a:custGeom>
            <a:avLst/>
            <a:gdLst>
              <a:gd name="connsiteX0" fmla="*/ 0 w 695857"/>
              <a:gd name="connsiteY0" fmla="*/ 320594 h 320594"/>
              <a:gd name="connsiteX1" fmla="*/ 495798 w 695857"/>
              <a:gd name="connsiteY1" fmla="*/ 120519 h 320594"/>
              <a:gd name="connsiteX2" fmla="*/ 608875 w 695857"/>
              <a:gd name="connsiteY2" fmla="*/ 16132 h 320594"/>
              <a:gd name="connsiteX3" fmla="*/ 469704 w 695857"/>
              <a:gd name="connsiteY3" fmla="*/ 16132 h 320594"/>
              <a:gd name="connsiteX4" fmla="*/ 652366 w 695857"/>
              <a:gd name="connsiteY4" fmla="*/ 7433 h 320594"/>
              <a:gd name="connsiteX5" fmla="*/ 695857 w 695857"/>
              <a:gd name="connsiteY5" fmla="*/ 137917 h 32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857" h="320594">
                <a:moveTo>
                  <a:pt x="0" y="320594"/>
                </a:moveTo>
                <a:cubicBezTo>
                  <a:pt x="197159" y="245928"/>
                  <a:pt x="394319" y="171263"/>
                  <a:pt x="495798" y="120519"/>
                </a:cubicBezTo>
                <a:cubicBezTo>
                  <a:pt x="597277" y="69775"/>
                  <a:pt x="613224" y="33530"/>
                  <a:pt x="608875" y="16132"/>
                </a:cubicBezTo>
                <a:cubicBezTo>
                  <a:pt x="604526" y="-1266"/>
                  <a:pt x="462456" y="17582"/>
                  <a:pt x="469704" y="16132"/>
                </a:cubicBezTo>
                <a:cubicBezTo>
                  <a:pt x="476952" y="14682"/>
                  <a:pt x="614674" y="-12864"/>
                  <a:pt x="652366" y="7433"/>
                </a:cubicBezTo>
                <a:cubicBezTo>
                  <a:pt x="690058" y="27730"/>
                  <a:pt x="695857" y="137917"/>
                  <a:pt x="695857" y="13791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7" name="Group 66"/>
          <p:cNvGrpSpPr/>
          <p:nvPr/>
        </p:nvGrpSpPr>
        <p:grpSpPr>
          <a:xfrm>
            <a:off x="6669453" y="4730585"/>
            <a:ext cx="729236" cy="495837"/>
            <a:chOff x="4924605" y="4010196"/>
            <a:chExt cx="729236" cy="495837"/>
          </a:xfrm>
        </p:grpSpPr>
        <p:sp>
          <p:nvSpPr>
            <p:cNvPr id="68" name="Freeform 67"/>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0" name="Group 69"/>
          <p:cNvGrpSpPr/>
          <p:nvPr/>
        </p:nvGrpSpPr>
        <p:grpSpPr>
          <a:xfrm>
            <a:off x="7442612" y="4348376"/>
            <a:ext cx="729236" cy="495837"/>
            <a:chOff x="5670962" y="4828436"/>
            <a:chExt cx="729236" cy="495837"/>
          </a:xfrm>
        </p:grpSpPr>
        <p:sp>
          <p:nvSpPr>
            <p:cNvPr id="71" name="Freeform 70"/>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3" name="Group 72"/>
          <p:cNvGrpSpPr/>
          <p:nvPr/>
        </p:nvGrpSpPr>
        <p:grpSpPr>
          <a:xfrm>
            <a:off x="7595012" y="4500776"/>
            <a:ext cx="729236" cy="495837"/>
            <a:chOff x="5670962" y="4828436"/>
            <a:chExt cx="729236" cy="495837"/>
          </a:xfrm>
        </p:grpSpPr>
        <p:sp>
          <p:nvSpPr>
            <p:cNvPr id="74" name="Freeform 73"/>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6" name="Group 75"/>
          <p:cNvGrpSpPr/>
          <p:nvPr/>
        </p:nvGrpSpPr>
        <p:grpSpPr>
          <a:xfrm>
            <a:off x="7747412" y="4653176"/>
            <a:ext cx="729236" cy="495837"/>
            <a:chOff x="5670962" y="4828436"/>
            <a:chExt cx="729236" cy="495837"/>
          </a:xfrm>
        </p:grpSpPr>
        <p:sp>
          <p:nvSpPr>
            <p:cNvPr id="77" name="Freeform 76"/>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9" name="Group 78"/>
          <p:cNvGrpSpPr/>
          <p:nvPr/>
        </p:nvGrpSpPr>
        <p:grpSpPr>
          <a:xfrm>
            <a:off x="7899812" y="4805576"/>
            <a:ext cx="729236" cy="495837"/>
            <a:chOff x="5670962" y="4828436"/>
            <a:chExt cx="729236" cy="495837"/>
          </a:xfrm>
        </p:grpSpPr>
        <p:sp>
          <p:nvSpPr>
            <p:cNvPr id="80" name="Freeform 79"/>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2" name="Group 81"/>
          <p:cNvGrpSpPr/>
          <p:nvPr/>
        </p:nvGrpSpPr>
        <p:grpSpPr>
          <a:xfrm>
            <a:off x="8052212" y="4957976"/>
            <a:ext cx="729236" cy="495837"/>
            <a:chOff x="5670962" y="4828436"/>
            <a:chExt cx="729236" cy="495837"/>
          </a:xfrm>
        </p:grpSpPr>
        <p:sp>
          <p:nvSpPr>
            <p:cNvPr id="83" name="Freeform 82"/>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5" name="Group 84"/>
          <p:cNvGrpSpPr/>
          <p:nvPr/>
        </p:nvGrpSpPr>
        <p:grpSpPr>
          <a:xfrm>
            <a:off x="8204612" y="5110376"/>
            <a:ext cx="729236" cy="495837"/>
            <a:chOff x="5670962" y="4828436"/>
            <a:chExt cx="729236" cy="495837"/>
          </a:xfrm>
        </p:grpSpPr>
        <p:sp>
          <p:nvSpPr>
            <p:cNvPr id="86" name="Freeform 85"/>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88" name="Freeform 87"/>
          <p:cNvSpPr/>
          <p:nvPr/>
        </p:nvSpPr>
        <p:spPr>
          <a:xfrm>
            <a:off x="6171770" y="4809844"/>
            <a:ext cx="398449" cy="217116"/>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Freeform 88"/>
          <p:cNvSpPr/>
          <p:nvPr/>
        </p:nvSpPr>
        <p:spPr>
          <a:xfrm>
            <a:off x="5996766" y="4074857"/>
            <a:ext cx="593149" cy="744986"/>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Freeform 89"/>
          <p:cNvSpPr/>
          <p:nvPr/>
        </p:nvSpPr>
        <p:spPr>
          <a:xfrm>
            <a:off x="7351803" y="4858183"/>
            <a:ext cx="195005" cy="106190"/>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Freeform 90"/>
          <p:cNvSpPr/>
          <p:nvPr/>
        </p:nvSpPr>
        <p:spPr>
          <a:xfrm>
            <a:off x="7356803" y="5024840"/>
            <a:ext cx="326898" cy="114998"/>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Freeform 91"/>
          <p:cNvSpPr/>
          <p:nvPr/>
        </p:nvSpPr>
        <p:spPr>
          <a:xfrm>
            <a:off x="7356803" y="5069839"/>
            <a:ext cx="491901" cy="22156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Freeform 92"/>
          <p:cNvSpPr/>
          <p:nvPr/>
        </p:nvSpPr>
        <p:spPr>
          <a:xfrm>
            <a:off x="7341802" y="5129838"/>
            <a:ext cx="645018" cy="340755"/>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Freeform 93"/>
          <p:cNvSpPr/>
          <p:nvPr/>
        </p:nvSpPr>
        <p:spPr>
          <a:xfrm>
            <a:off x="7306801" y="5174837"/>
            <a:ext cx="806338" cy="568873"/>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Freeform 94"/>
          <p:cNvSpPr/>
          <p:nvPr/>
        </p:nvSpPr>
        <p:spPr>
          <a:xfrm>
            <a:off x="7176798" y="5184837"/>
            <a:ext cx="1170032" cy="826556"/>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Freeform 95"/>
          <p:cNvSpPr/>
          <p:nvPr/>
        </p:nvSpPr>
        <p:spPr>
          <a:xfrm>
            <a:off x="7982460" y="2753484"/>
            <a:ext cx="648377" cy="16459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Freeform 96"/>
          <p:cNvSpPr/>
          <p:nvPr/>
        </p:nvSpPr>
        <p:spPr>
          <a:xfrm>
            <a:off x="8134860" y="2753484"/>
            <a:ext cx="648377" cy="17983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Freeform 97"/>
          <p:cNvSpPr/>
          <p:nvPr/>
        </p:nvSpPr>
        <p:spPr>
          <a:xfrm>
            <a:off x="8287260" y="2753484"/>
            <a:ext cx="648377" cy="19507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Freeform 98"/>
          <p:cNvSpPr/>
          <p:nvPr/>
        </p:nvSpPr>
        <p:spPr>
          <a:xfrm>
            <a:off x="8439660" y="2753484"/>
            <a:ext cx="648377" cy="21031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Freeform 99"/>
          <p:cNvSpPr/>
          <p:nvPr/>
        </p:nvSpPr>
        <p:spPr>
          <a:xfrm>
            <a:off x="8592060" y="2753484"/>
            <a:ext cx="648377" cy="22555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Freeform 100"/>
          <p:cNvSpPr/>
          <p:nvPr/>
        </p:nvSpPr>
        <p:spPr>
          <a:xfrm>
            <a:off x="8744460" y="2753484"/>
            <a:ext cx="648377" cy="24079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474057" y="2223739"/>
            <a:ext cx="1071105" cy="1068101"/>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3451860" y="2366010"/>
            <a:ext cx="1977937" cy="246888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Right Arrow 101"/>
          <p:cNvSpPr/>
          <p:nvPr/>
        </p:nvSpPr>
        <p:spPr>
          <a:xfrm rot="11686614">
            <a:off x="4143041" y="2046117"/>
            <a:ext cx="1918400" cy="1088111"/>
          </a:xfrm>
          <a:prstGeom prst="rightArrow">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sp>
        <p:nvSpPr>
          <p:cNvPr id="103" name="TextBox 102"/>
          <p:cNvSpPr txBox="1"/>
          <p:nvPr/>
        </p:nvSpPr>
        <p:spPr>
          <a:xfrm rot="820494">
            <a:off x="4535111" y="2386260"/>
            <a:ext cx="1186543" cy="369332"/>
          </a:xfrm>
          <a:prstGeom prst="rect">
            <a:avLst/>
          </a:prstGeom>
          <a:noFill/>
        </p:spPr>
        <p:txBody>
          <a:bodyPr wrap="none" rtlCol="0">
            <a:spAutoFit/>
          </a:bodyPr>
          <a:lstStyle/>
          <a:p>
            <a:r>
              <a:rPr lang="en-AU" b="1" dirty="0">
                <a:solidFill>
                  <a:srgbClr val="FF0000"/>
                </a:solidFill>
              </a:rPr>
              <a:t>Responses</a:t>
            </a:r>
          </a:p>
        </p:txBody>
      </p:sp>
      <p:sp>
        <p:nvSpPr>
          <p:cNvPr id="104" name="TextBox 103"/>
          <p:cNvSpPr txBox="1"/>
          <p:nvPr/>
        </p:nvSpPr>
        <p:spPr>
          <a:xfrm>
            <a:off x="351401" y="4059383"/>
            <a:ext cx="3932782" cy="1938992"/>
          </a:xfrm>
          <a:prstGeom prst="rect">
            <a:avLst/>
          </a:prstGeom>
          <a:noFill/>
        </p:spPr>
        <p:txBody>
          <a:bodyPr wrap="square" rtlCol="0">
            <a:spAutoFit/>
          </a:bodyPr>
          <a:lstStyle/>
          <a:p>
            <a:r>
              <a:rPr lang="en-AU" sz="2000" dirty="0">
                <a:latin typeface="AhnbergHand" pitchFamily="2" charset="0"/>
              </a:rPr>
              <a:t>The response contains added information or altered behaviours which passes backward in the DNS towards the original </a:t>
            </a:r>
            <a:r>
              <a:rPr lang="en-AU" sz="2000" dirty="0" err="1">
                <a:latin typeface="AhnbergHand" pitchFamily="2" charset="0"/>
              </a:rPr>
              <a:t>querier</a:t>
            </a:r>
            <a:endParaRPr lang="en-AU" sz="2000" dirty="0">
              <a:latin typeface="AhnbergHand" pitchFamily="2" charset="0"/>
            </a:endParaRPr>
          </a:p>
        </p:txBody>
      </p:sp>
    </p:spTree>
    <p:extLst>
      <p:ext uri="{BB962C8B-B14F-4D97-AF65-F5344CB8AC3E}">
        <p14:creationId xmlns:p14="http://schemas.microsoft.com/office/powerpoint/2010/main" val="1128656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F944C09-907A-BF45-B181-A542B0F70D51}"/>
              </a:ext>
            </a:extLst>
          </p:cNvPr>
          <p:cNvGrpSpPr/>
          <p:nvPr/>
        </p:nvGrpSpPr>
        <p:grpSpPr>
          <a:xfrm>
            <a:off x="8326794" y="6985"/>
            <a:ext cx="3812852" cy="2126242"/>
            <a:chOff x="7900074" y="365125"/>
            <a:chExt cx="3812852" cy="2126242"/>
          </a:xfrm>
        </p:grpSpPr>
        <p:pic>
          <p:nvPicPr>
            <p:cNvPr id="5" name="Picture 4">
              <a:extLst>
                <a:ext uri="{FF2B5EF4-FFF2-40B4-BE49-F238E27FC236}">
                  <a16:creationId xmlns:a16="http://schemas.microsoft.com/office/drawing/2014/main" id="{49EA5111-804A-0949-B6BD-0A9B6E39EB5A}"/>
                </a:ext>
              </a:extLst>
            </p:cNvPr>
            <p:cNvPicPr>
              <a:picLocks noChangeAspect="1"/>
            </p:cNvPicPr>
            <p:nvPr/>
          </p:nvPicPr>
          <p:blipFill>
            <a:blip r:embed="rId2"/>
            <a:stretch>
              <a:fillRect/>
            </a:stretch>
          </p:blipFill>
          <p:spPr>
            <a:xfrm>
              <a:off x="7987004" y="365125"/>
              <a:ext cx="3725922" cy="2126242"/>
            </a:xfrm>
            <a:prstGeom prst="rect">
              <a:avLst/>
            </a:prstGeom>
          </p:spPr>
        </p:pic>
        <p:sp>
          <p:nvSpPr>
            <p:cNvPr id="6" name="Rectangle 5">
              <a:extLst>
                <a:ext uri="{FF2B5EF4-FFF2-40B4-BE49-F238E27FC236}">
                  <a16:creationId xmlns:a16="http://schemas.microsoft.com/office/drawing/2014/main" id="{1B65B1E7-4B13-DE48-B3CC-FCE571C277E0}"/>
                </a:ext>
              </a:extLst>
            </p:cNvPr>
            <p:cNvSpPr/>
            <p:nvPr/>
          </p:nvSpPr>
          <p:spPr>
            <a:xfrm>
              <a:off x="7900074" y="1526933"/>
              <a:ext cx="1137246" cy="956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latin typeface="Powderfinger Type" panose="02020709070000000403" pitchFamily="49" charset="77"/>
              </a:rPr>
              <a:t>User-Side Measurement</a:t>
            </a:r>
          </a:p>
        </p:txBody>
      </p:sp>
      <p:sp>
        <p:nvSpPr>
          <p:cNvPr id="3" name="Content Placeholder 2"/>
          <p:cNvSpPr>
            <a:spLocks noGrp="1"/>
          </p:cNvSpPr>
          <p:nvPr>
            <p:ph idx="1"/>
          </p:nvPr>
        </p:nvSpPr>
        <p:spPr/>
        <p:txBody>
          <a:bodyPr>
            <a:normAutofit/>
          </a:bodyPr>
          <a:lstStyle/>
          <a:p>
            <a:pPr marL="0" indent="0">
              <a:buNone/>
            </a:pPr>
            <a:r>
              <a:rPr lang="en-US" dirty="0"/>
              <a:t>Can we devise a DNS query that could reveal the state of the trusted keys of the resolvers back to the user?</a:t>
            </a:r>
          </a:p>
          <a:p>
            <a:pPr marL="0" indent="0">
              <a:buNone/>
            </a:pPr>
            <a:endParaRPr lang="en-US" dirty="0"/>
          </a:p>
          <a:p>
            <a:pPr lvl="1"/>
            <a:r>
              <a:rPr lang="en-US" dirty="0"/>
              <a:t>What about a change to the resolver’s reporting of validation outcome depending on the resolver’s local trusted key state?</a:t>
            </a:r>
          </a:p>
          <a:p>
            <a:pPr lvl="2"/>
            <a:r>
              <a:rPr lang="en-US" sz="2400" dirty="0"/>
              <a:t>If a query contains the label </a:t>
            </a:r>
            <a:r>
              <a:rPr lang="en-US" sz="2400" b="1" dirty="0"/>
              <a:t>“root-key-sentinel-is-ta-&lt;key-tag&gt;</a:t>
            </a:r>
            <a:r>
              <a:rPr lang="en-US" sz="2400" dirty="0"/>
              <a:t>” then a validating resolver will report validation failure (SERVFAIL) if the key is NOT in the local trusted key store</a:t>
            </a:r>
            <a:endParaRPr lang="en-US" dirty="0"/>
          </a:p>
          <a:p>
            <a:pPr lvl="2"/>
            <a:r>
              <a:rPr lang="en-US" sz="2400" dirty="0"/>
              <a:t>If a query contains the label </a:t>
            </a:r>
            <a:r>
              <a:rPr lang="en-US" sz="2400" b="1" dirty="0"/>
              <a:t>“root-key-sentinel-not-ta-&lt;key-tag&gt;”</a:t>
            </a:r>
            <a:r>
              <a:rPr lang="en-US" sz="2400" dirty="0"/>
              <a:t> then a validating resolver will report validation failure (SERVFAIL) if the key IS in the local trusted key store</a:t>
            </a:r>
          </a:p>
          <a:p>
            <a:pPr lvl="1"/>
            <a:endParaRPr lang="en-US" dirty="0"/>
          </a:p>
        </p:txBody>
      </p:sp>
    </p:spTree>
    <p:extLst>
      <p:ext uri="{BB962C8B-B14F-4D97-AF65-F5344CB8AC3E}">
        <p14:creationId xmlns:p14="http://schemas.microsoft.com/office/powerpoint/2010/main" val="1877969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BC0C-8604-C541-9B05-C03954A941A5}"/>
              </a:ext>
            </a:extLst>
          </p:cNvPr>
          <p:cNvSpPr>
            <a:spLocks noGrp="1"/>
          </p:cNvSpPr>
          <p:nvPr>
            <p:ph type="title"/>
          </p:nvPr>
        </p:nvSpPr>
        <p:spPr/>
        <p:txBody>
          <a:bodyPr/>
          <a:lstStyle/>
          <a:p>
            <a:r>
              <a:rPr lang="en-AU" dirty="0">
                <a:latin typeface="Powderfinger Type" panose="02020709070000000403" pitchFamily="49" charset="77"/>
              </a:rPr>
              <a:t>DNS + Web</a:t>
            </a:r>
          </a:p>
        </p:txBody>
      </p:sp>
      <p:sp>
        <p:nvSpPr>
          <p:cNvPr id="3" name="Content Placeholder 2">
            <a:extLst>
              <a:ext uri="{FF2B5EF4-FFF2-40B4-BE49-F238E27FC236}">
                <a16:creationId xmlns:a16="http://schemas.microsoft.com/office/drawing/2014/main" id="{81307B28-7D87-6E49-8874-23159ABE64B6}"/>
              </a:ext>
            </a:extLst>
          </p:cNvPr>
          <p:cNvSpPr>
            <a:spLocks noGrp="1"/>
          </p:cNvSpPr>
          <p:nvPr>
            <p:ph idx="1"/>
          </p:nvPr>
        </p:nvSpPr>
        <p:spPr/>
        <p:txBody>
          <a:bodyPr/>
          <a:lstStyle/>
          <a:p>
            <a:r>
              <a:rPr lang="en-AU" dirty="0"/>
              <a:t>How can you tell if a user is able to resolve a DNS name?</a:t>
            </a:r>
          </a:p>
          <a:p>
            <a:pPr lvl="1"/>
            <a:r>
              <a:rPr lang="en-AU" dirty="0"/>
              <a:t>Be the user (get the user to run a script of some sort)</a:t>
            </a:r>
          </a:p>
          <a:p>
            <a:pPr lvl="1"/>
            <a:r>
              <a:rPr lang="en-AU" dirty="0"/>
              <a:t>Look at the DNS server AND the Web server</a:t>
            </a:r>
          </a:p>
          <a:p>
            <a:pPr lvl="2"/>
            <a:r>
              <a:rPr lang="en-AU" dirty="0"/>
              <a:t>The Web object is fetched only when the DNS provides a resolution answer</a:t>
            </a:r>
          </a:p>
          <a:p>
            <a:pPr lvl="2"/>
            <a:r>
              <a:rPr lang="en-AU" dirty="0"/>
              <a:t>But the opposite is not necessarily the case, so there is a noise component in such an approach</a:t>
            </a:r>
          </a:p>
        </p:txBody>
      </p:sp>
    </p:spTree>
    <p:extLst>
      <p:ext uri="{BB962C8B-B14F-4D97-AF65-F5344CB8AC3E}">
        <p14:creationId xmlns:p14="http://schemas.microsoft.com/office/powerpoint/2010/main" val="2842085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FFD0-4F9E-4445-BFF4-1163C11FDDA0}"/>
              </a:ext>
            </a:extLst>
          </p:cNvPr>
          <p:cNvSpPr>
            <a:spLocks noGrp="1"/>
          </p:cNvSpPr>
          <p:nvPr>
            <p:ph type="title"/>
          </p:nvPr>
        </p:nvSpPr>
        <p:spPr/>
        <p:txBody>
          <a:bodyPr/>
          <a:lstStyle/>
          <a:p>
            <a:r>
              <a:rPr lang="en-AU" dirty="0">
                <a:latin typeface="Powderfinger Type" panose="02020709070000000403" pitchFamily="49" charset="77"/>
              </a:rPr>
              <a:t>Prior to the KSK Roll</a:t>
            </a:r>
          </a:p>
        </p:txBody>
      </p:sp>
      <p:sp>
        <p:nvSpPr>
          <p:cNvPr id="8" name="TextBox 7">
            <a:extLst>
              <a:ext uri="{FF2B5EF4-FFF2-40B4-BE49-F238E27FC236}">
                <a16:creationId xmlns:a16="http://schemas.microsoft.com/office/drawing/2014/main" id="{0FEC52D4-9058-B943-9260-DEFDE35396AC}"/>
              </a:ext>
            </a:extLst>
          </p:cNvPr>
          <p:cNvSpPr txBox="1"/>
          <p:nvPr/>
        </p:nvSpPr>
        <p:spPr>
          <a:xfrm>
            <a:off x="8164286" y="1757676"/>
            <a:ext cx="3349689" cy="646331"/>
          </a:xfrm>
          <a:prstGeom prst="rect">
            <a:avLst/>
          </a:prstGeom>
          <a:noFill/>
        </p:spPr>
        <p:txBody>
          <a:bodyPr wrap="square" rtlCol="0">
            <a:spAutoFit/>
          </a:bodyPr>
          <a:lstStyle/>
          <a:p>
            <a:r>
              <a:rPr lang="en-AU" dirty="0"/>
              <a:t>16% of users use DNSSEC-validating resolvers</a:t>
            </a:r>
          </a:p>
        </p:txBody>
      </p:sp>
      <p:sp>
        <p:nvSpPr>
          <p:cNvPr id="9" name="TextBox 8">
            <a:extLst>
              <a:ext uri="{FF2B5EF4-FFF2-40B4-BE49-F238E27FC236}">
                <a16:creationId xmlns:a16="http://schemas.microsoft.com/office/drawing/2014/main" id="{A9C1EEBD-479F-3547-A518-55A0C1BFC26F}"/>
              </a:ext>
            </a:extLst>
          </p:cNvPr>
          <p:cNvSpPr txBox="1"/>
          <p:nvPr/>
        </p:nvSpPr>
        <p:spPr>
          <a:xfrm>
            <a:off x="8112975" y="3045162"/>
            <a:ext cx="3349689" cy="646331"/>
          </a:xfrm>
          <a:prstGeom prst="rect">
            <a:avLst/>
          </a:prstGeom>
          <a:noFill/>
        </p:spPr>
        <p:txBody>
          <a:bodyPr wrap="square" rtlCol="0">
            <a:spAutoFit/>
          </a:bodyPr>
          <a:lstStyle/>
          <a:p>
            <a:r>
              <a:rPr lang="en-AU" dirty="0"/>
              <a:t>15% of users do not report</a:t>
            </a:r>
          </a:p>
          <a:p>
            <a:r>
              <a:rPr lang="en-AU" dirty="0"/>
              <a:t>their KSK trust-state</a:t>
            </a:r>
          </a:p>
        </p:txBody>
      </p:sp>
      <p:sp>
        <p:nvSpPr>
          <p:cNvPr id="12" name="Rectangle 11">
            <a:extLst>
              <a:ext uri="{FF2B5EF4-FFF2-40B4-BE49-F238E27FC236}">
                <a16:creationId xmlns:a16="http://schemas.microsoft.com/office/drawing/2014/main" id="{E4811235-D3C8-4046-B4DA-65795CBBBD4F}"/>
              </a:ext>
            </a:extLst>
          </p:cNvPr>
          <p:cNvSpPr/>
          <p:nvPr/>
        </p:nvSpPr>
        <p:spPr>
          <a:xfrm>
            <a:off x="8054494" y="5017019"/>
            <a:ext cx="3459480" cy="646331"/>
          </a:xfrm>
          <a:prstGeom prst="rect">
            <a:avLst/>
          </a:prstGeom>
        </p:spPr>
        <p:txBody>
          <a:bodyPr wrap="square">
            <a:spAutoFit/>
          </a:bodyPr>
          <a:lstStyle/>
          <a:p>
            <a:r>
              <a:rPr lang="en-AU" dirty="0"/>
              <a:t>0.5% of users report KSK-2017</a:t>
            </a:r>
          </a:p>
          <a:p>
            <a:r>
              <a:rPr lang="en-AU" dirty="0"/>
              <a:t>loaded</a:t>
            </a:r>
          </a:p>
        </p:txBody>
      </p:sp>
      <p:sp>
        <p:nvSpPr>
          <p:cNvPr id="3" name="Rectangle 2">
            <a:extLst>
              <a:ext uri="{FF2B5EF4-FFF2-40B4-BE49-F238E27FC236}">
                <a16:creationId xmlns:a16="http://schemas.microsoft.com/office/drawing/2014/main" id="{346AE3C1-B130-EC41-B766-6D66B5B9196E}"/>
              </a:ext>
            </a:extLst>
          </p:cNvPr>
          <p:cNvSpPr/>
          <p:nvPr/>
        </p:nvSpPr>
        <p:spPr>
          <a:xfrm>
            <a:off x="8054494" y="5898804"/>
            <a:ext cx="6096000" cy="646331"/>
          </a:xfrm>
          <a:prstGeom prst="rect">
            <a:avLst/>
          </a:prstGeom>
        </p:spPr>
        <p:txBody>
          <a:bodyPr>
            <a:spAutoFit/>
          </a:bodyPr>
          <a:lstStyle/>
          <a:p>
            <a:r>
              <a:rPr lang="en-AU" dirty="0"/>
              <a:t>0.005% of users report KSK-2017</a:t>
            </a:r>
          </a:p>
          <a:p>
            <a:r>
              <a:rPr lang="en-AU" dirty="0"/>
              <a:t>NOT loaded</a:t>
            </a:r>
          </a:p>
        </p:txBody>
      </p:sp>
      <p:pic>
        <p:nvPicPr>
          <p:cNvPr id="17" name="Content Placeholder 16">
            <a:extLst>
              <a:ext uri="{FF2B5EF4-FFF2-40B4-BE49-F238E27FC236}">
                <a16:creationId xmlns:a16="http://schemas.microsoft.com/office/drawing/2014/main" id="{990F4DDD-0ABB-4541-96C4-436C141C1837}"/>
              </a:ext>
            </a:extLst>
          </p:cNvPr>
          <p:cNvPicPr>
            <a:picLocks noGrp="1" noChangeAspect="1"/>
          </p:cNvPicPr>
          <p:nvPr>
            <p:ph idx="1"/>
          </p:nvPr>
        </p:nvPicPr>
        <p:blipFill>
          <a:blip r:embed="rId2"/>
          <a:stretch>
            <a:fillRect/>
          </a:stretch>
        </p:blipFill>
        <p:spPr>
          <a:xfrm>
            <a:off x="485265" y="1690688"/>
            <a:ext cx="6913910" cy="4854447"/>
          </a:xfrm>
        </p:spPr>
      </p:pic>
      <p:sp>
        <p:nvSpPr>
          <p:cNvPr id="18" name="Freeform 17">
            <a:extLst>
              <a:ext uri="{FF2B5EF4-FFF2-40B4-BE49-F238E27FC236}">
                <a16:creationId xmlns:a16="http://schemas.microsoft.com/office/drawing/2014/main" id="{A50803B9-A779-C846-8D9B-438B714C0DBC}"/>
              </a:ext>
            </a:extLst>
          </p:cNvPr>
          <p:cNvSpPr/>
          <p:nvPr/>
        </p:nvSpPr>
        <p:spPr>
          <a:xfrm>
            <a:off x="7290192" y="1958918"/>
            <a:ext cx="937929" cy="300635"/>
          </a:xfrm>
          <a:custGeom>
            <a:avLst/>
            <a:gdLst>
              <a:gd name="connsiteX0" fmla="*/ 15677 w 937929"/>
              <a:gd name="connsiteY0" fmla="*/ 289760 h 300635"/>
              <a:gd name="connsiteX1" fmla="*/ 118314 w 937929"/>
              <a:gd name="connsiteY1" fmla="*/ 271098 h 300635"/>
              <a:gd name="connsiteX2" fmla="*/ 892755 w 937929"/>
              <a:gd name="connsiteY2" fmla="*/ 37833 h 300635"/>
              <a:gd name="connsiteX3" fmla="*/ 640828 w 937929"/>
              <a:gd name="connsiteY3" fmla="*/ 511 h 300635"/>
              <a:gd name="connsiteX4" fmla="*/ 930077 w 937929"/>
              <a:gd name="connsiteY4" fmla="*/ 37833 h 300635"/>
              <a:gd name="connsiteX5" fmla="*/ 827441 w 937929"/>
              <a:gd name="connsiteY5" fmla="*/ 215115 h 30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929" h="300635">
                <a:moveTo>
                  <a:pt x="15677" y="289760"/>
                </a:moveTo>
                <a:cubicBezTo>
                  <a:pt x="-6095" y="301423"/>
                  <a:pt x="-27866" y="313086"/>
                  <a:pt x="118314" y="271098"/>
                </a:cubicBezTo>
                <a:cubicBezTo>
                  <a:pt x="264494" y="229110"/>
                  <a:pt x="805669" y="82931"/>
                  <a:pt x="892755" y="37833"/>
                </a:cubicBezTo>
                <a:cubicBezTo>
                  <a:pt x="979841" y="-7265"/>
                  <a:pt x="634608" y="511"/>
                  <a:pt x="640828" y="511"/>
                </a:cubicBezTo>
                <a:cubicBezTo>
                  <a:pt x="647048" y="511"/>
                  <a:pt x="898975" y="2066"/>
                  <a:pt x="930077" y="37833"/>
                </a:cubicBezTo>
                <a:cubicBezTo>
                  <a:pt x="961179" y="73600"/>
                  <a:pt x="894310" y="144357"/>
                  <a:pt x="827441" y="2151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18">
            <a:extLst>
              <a:ext uri="{FF2B5EF4-FFF2-40B4-BE49-F238E27FC236}">
                <a16:creationId xmlns:a16="http://schemas.microsoft.com/office/drawing/2014/main" id="{C9D1BA1A-4B78-FB46-BAAF-4686EEC7A2AE}"/>
              </a:ext>
            </a:extLst>
          </p:cNvPr>
          <p:cNvSpPr/>
          <p:nvPr/>
        </p:nvSpPr>
        <p:spPr>
          <a:xfrm>
            <a:off x="7265160" y="2365967"/>
            <a:ext cx="796506" cy="3532837"/>
          </a:xfrm>
          <a:custGeom>
            <a:avLst/>
            <a:gdLst>
              <a:gd name="connsiteX0" fmla="*/ 88140 w 796506"/>
              <a:gd name="connsiteY0" fmla="*/ 19093 h 3707256"/>
              <a:gd name="connsiteX1" fmla="*/ 194820 w 796506"/>
              <a:gd name="connsiteY1" fmla="*/ 57193 h 3707256"/>
              <a:gd name="connsiteX2" fmla="*/ 194820 w 796506"/>
              <a:gd name="connsiteY2" fmla="*/ 499153 h 3707256"/>
              <a:gd name="connsiteX3" fmla="*/ 187200 w 796506"/>
              <a:gd name="connsiteY3" fmla="*/ 895393 h 3707256"/>
              <a:gd name="connsiteX4" fmla="*/ 217680 w 796506"/>
              <a:gd name="connsiteY4" fmla="*/ 956353 h 3707256"/>
              <a:gd name="connsiteX5" fmla="*/ 773940 w 796506"/>
              <a:gd name="connsiteY5" fmla="*/ 963973 h 3707256"/>
              <a:gd name="connsiteX6" fmla="*/ 629160 w 796506"/>
              <a:gd name="connsiteY6" fmla="*/ 872533 h 3707256"/>
              <a:gd name="connsiteX7" fmla="*/ 773940 w 796506"/>
              <a:gd name="connsiteY7" fmla="*/ 956353 h 3707256"/>
              <a:gd name="connsiteX8" fmla="*/ 720600 w 796506"/>
              <a:gd name="connsiteY8" fmla="*/ 1070653 h 3707256"/>
              <a:gd name="connsiteX9" fmla="*/ 766320 w 796506"/>
              <a:gd name="connsiteY9" fmla="*/ 979213 h 3707256"/>
              <a:gd name="connsiteX10" fmla="*/ 187200 w 796506"/>
              <a:gd name="connsiteY10" fmla="*/ 948733 h 3707256"/>
              <a:gd name="connsiteX11" fmla="*/ 179580 w 796506"/>
              <a:gd name="connsiteY11" fmla="*/ 956353 h 3707256"/>
              <a:gd name="connsiteX12" fmla="*/ 255780 w 796506"/>
              <a:gd name="connsiteY12" fmla="*/ 1375453 h 3707256"/>
              <a:gd name="connsiteX13" fmla="*/ 210060 w 796506"/>
              <a:gd name="connsiteY13" fmla="*/ 3310933 h 3707256"/>
              <a:gd name="connsiteX14" fmla="*/ 27180 w 796506"/>
              <a:gd name="connsiteY14" fmla="*/ 3676693 h 3707256"/>
              <a:gd name="connsiteX15" fmla="*/ 4320 w 796506"/>
              <a:gd name="connsiteY15" fmla="*/ 3661453 h 370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6506" h="3707256">
                <a:moveTo>
                  <a:pt x="88140" y="19093"/>
                </a:moveTo>
                <a:cubicBezTo>
                  <a:pt x="132590" y="-1862"/>
                  <a:pt x="177040" y="-22817"/>
                  <a:pt x="194820" y="57193"/>
                </a:cubicBezTo>
                <a:cubicBezTo>
                  <a:pt x="212600" y="137203"/>
                  <a:pt x="196090" y="359453"/>
                  <a:pt x="194820" y="499153"/>
                </a:cubicBezTo>
                <a:cubicBezTo>
                  <a:pt x="193550" y="638853"/>
                  <a:pt x="183390" y="819193"/>
                  <a:pt x="187200" y="895393"/>
                </a:cubicBezTo>
                <a:cubicBezTo>
                  <a:pt x="191010" y="971593"/>
                  <a:pt x="119890" y="944923"/>
                  <a:pt x="217680" y="956353"/>
                </a:cubicBezTo>
                <a:cubicBezTo>
                  <a:pt x="315470" y="967783"/>
                  <a:pt x="705360" y="977943"/>
                  <a:pt x="773940" y="963973"/>
                </a:cubicBezTo>
                <a:cubicBezTo>
                  <a:pt x="842520" y="950003"/>
                  <a:pt x="629160" y="873803"/>
                  <a:pt x="629160" y="872533"/>
                </a:cubicBezTo>
                <a:cubicBezTo>
                  <a:pt x="629160" y="871263"/>
                  <a:pt x="758700" y="923333"/>
                  <a:pt x="773940" y="956353"/>
                </a:cubicBezTo>
                <a:cubicBezTo>
                  <a:pt x="789180" y="989373"/>
                  <a:pt x="721870" y="1066843"/>
                  <a:pt x="720600" y="1070653"/>
                </a:cubicBezTo>
                <a:cubicBezTo>
                  <a:pt x="719330" y="1074463"/>
                  <a:pt x="855220" y="999533"/>
                  <a:pt x="766320" y="979213"/>
                </a:cubicBezTo>
                <a:cubicBezTo>
                  <a:pt x="677420" y="958893"/>
                  <a:pt x="284990" y="952543"/>
                  <a:pt x="187200" y="948733"/>
                </a:cubicBezTo>
                <a:cubicBezTo>
                  <a:pt x="89410" y="944923"/>
                  <a:pt x="168150" y="885233"/>
                  <a:pt x="179580" y="956353"/>
                </a:cubicBezTo>
                <a:cubicBezTo>
                  <a:pt x="191010" y="1027473"/>
                  <a:pt x="250700" y="983023"/>
                  <a:pt x="255780" y="1375453"/>
                </a:cubicBezTo>
                <a:cubicBezTo>
                  <a:pt x="260860" y="1767883"/>
                  <a:pt x="248160" y="2927393"/>
                  <a:pt x="210060" y="3310933"/>
                </a:cubicBezTo>
                <a:cubicBezTo>
                  <a:pt x="171960" y="3694473"/>
                  <a:pt x="61470" y="3618273"/>
                  <a:pt x="27180" y="3676693"/>
                </a:cubicBezTo>
                <a:cubicBezTo>
                  <a:pt x="-7110" y="3735113"/>
                  <a:pt x="-1395" y="3698283"/>
                  <a:pt x="4320" y="36614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a:extLst>
              <a:ext uri="{FF2B5EF4-FFF2-40B4-BE49-F238E27FC236}">
                <a16:creationId xmlns:a16="http://schemas.microsoft.com/office/drawing/2014/main" id="{462DF9CD-ECFA-4349-8179-8E92E33B61C0}"/>
              </a:ext>
            </a:extLst>
          </p:cNvPr>
          <p:cNvSpPr/>
          <p:nvPr/>
        </p:nvSpPr>
        <p:spPr>
          <a:xfrm>
            <a:off x="7299640" y="5290690"/>
            <a:ext cx="747080" cy="587196"/>
          </a:xfrm>
          <a:custGeom>
            <a:avLst/>
            <a:gdLst>
              <a:gd name="connsiteX0" fmla="*/ 320 w 747080"/>
              <a:gd name="connsiteY0" fmla="*/ 569090 h 587196"/>
              <a:gd name="connsiteX1" fmla="*/ 76520 w 747080"/>
              <a:gd name="connsiteY1" fmla="*/ 553850 h 587196"/>
              <a:gd name="connsiteX2" fmla="*/ 472760 w 747080"/>
              <a:gd name="connsiteY2" fmla="*/ 264290 h 587196"/>
              <a:gd name="connsiteX3" fmla="*/ 693740 w 747080"/>
              <a:gd name="connsiteY3" fmla="*/ 12830 h 587196"/>
              <a:gd name="connsiteX4" fmla="*/ 533720 w 747080"/>
              <a:gd name="connsiteY4" fmla="*/ 43310 h 587196"/>
              <a:gd name="connsiteX5" fmla="*/ 670880 w 747080"/>
              <a:gd name="connsiteY5" fmla="*/ 5210 h 587196"/>
              <a:gd name="connsiteX6" fmla="*/ 747080 w 747080"/>
              <a:gd name="connsiteY6" fmla="*/ 180470 h 58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080" h="587196">
                <a:moveTo>
                  <a:pt x="320" y="569090"/>
                </a:moveTo>
                <a:cubicBezTo>
                  <a:pt x="-950" y="586870"/>
                  <a:pt x="-2220" y="604650"/>
                  <a:pt x="76520" y="553850"/>
                </a:cubicBezTo>
                <a:cubicBezTo>
                  <a:pt x="155260" y="503050"/>
                  <a:pt x="369890" y="354460"/>
                  <a:pt x="472760" y="264290"/>
                </a:cubicBezTo>
                <a:cubicBezTo>
                  <a:pt x="575630" y="174120"/>
                  <a:pt x="683580" y="49660"/>
                  <a:pt x="693740" y="12830"/>
                </a:cubicBezTo>
                <a:cubicBezTo>
                  <a:pt x="703900" y="-24000"/>
                  <a:pt x="537530" y="44580"/>
                  <a:pt x="533720" y="43310"/>
                </a:cubicBezTo>
                <a:cubicBezTo>
                  <a:pt x="529910" y="42040"/>
                  <a:pt x="635320" y="-17650"/>
                  <a:pt x="670880" y="5210"/>
                </a:cubicBezTo>
                <a:cubicBezTo>
                  <a:pt x="706440" y="28070"/>
                  <a:pt x="726760" y="104270"/>
                  <a:pt x="747080" y="1804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20">
            <a:extLst>
              <a:ext uri="{FF2B5EF4-FFF2-40B4-BE49-F238E27FC236}">
                <a16:creationId xmlns:a16="http://schemas.microsoft.com/office/drawing/2014/main" id="{91AFC977-DDB7-0A42-8241-F55F63400740}"/>
              </a:ext>
            </a:extLst>
          </p:cNvPr>
          <p:cNvSpPr/>
          <p:nvPr/>
        </p:nvSpPr>
        <p:spPr>
          <a:xfrm>
            <a:off x="7307580" y="5905493"/>
            <a:ext cx="740255" cy="236227"/>
          </a:xfrm>
          <a:custGeom>
            <a:avLst/>
            <a:gdLst>
              <a:gd name="connsiteX0" fmla="*/ 0 w 740255"/>
              <a:gd name="connsiteY0" fmla="*/ 68587 h 236227"/>
              <a:gd name="connsiteX1" fmla="*/ 464820 w 740255"/>
              <a:gd name="connsiteY1" fmla="*/ 99067 h 236227"/>
              <a:gd name="connsiteX2" fmla="*/ 739140 w 740255"/>
              <a:gd name="connsiteY2" fmla="*/ 167647 h 236227"/>
              <a:gd name="connsiteX3" fmla="*/ 556260 w 740255"/>
              <a:gd name="connsiteY3" fmla="*/ 7 h 236227"/>
              <a:gd name="connsiteX4" fmla="*/ 739140 w 740255"/>
              <a:gd name="connsiteY4" fmla="*/ 175267 h 236227"/>
              <a:gd name="connsiteX5" fmla="*/ 449580 w 740255"/>
              <a:gd name="connsiteY5" fmla="*/ 236227 h 23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55" h="236227">
                <a:moveTo>
                  <a:pt x="0" y="68587"/>
                </a:moveTo>
                <a:cubicBezTo>
                  <a:pt x="170815" y="75572"/>
                  <a:pt x="341630" y="82557"/>
                  <a:pt x="464820" y="99067"/>
                </a:cubicBezTo>
                <a:cubicBezTo>
                  <a:pt x="588010" y="115577"/>
                  <a:pt x="723900" y="184157"/>
                  <a:pt x="739140" y="167647"/>
                </a:cubicBezTo>
                <a:cubicBezTo>
                  <a:pt x="754380" y="151137"/>
                  <a:pt x="556260" y="-1263"/>
                  <a:pt x="556260" y="7"/>
                </a:cubicBezTo>
                <a:cubicBezTo>
                  <a:pt x="556260" y="1277"/>
                  <a:pt x="756920" y="135897"/>
                  <a:pt x="739140" y="175267"/>
                </a:cubicBezTo>
                <a:cubicBezTo>
                  <a:pt x="721360" y="214637"/>
                  <a:pt x="585470" y="225432"/>
                  <a:pt x="449580" y="2362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73951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0C8EF-A3DB-964F-9F63-B767F96FF615}"/>
              </a:ext>
            </a:extLst>
          </p:cNvPr>
          <p:cNvSpPr>
            <a:spLocks noGrp="1"/>
          </p:cNvSpPr>
          <p:nvPr>
            <p:ph type="title"/>
          </p:nvPr>
        </p:nvSpPr>
        <p:spPr/>
        <p:txBody>
          <a:bodyPr/>
          <a:lstStyle/>
          <a:p>
            <a:r>
              <a:rPr lang="en-AU" dirty="0">
                <a:latin typeface="Powderfinger Type" panose="02020709070000000403" pitchFamily="49" charset="77"/>
              </a:rPr>
              <a:t>Possibly Affected Users</a:t>
            </a:r>
          </a:p>
        </p:txBody>
      </p:sp>
      <p:sp>
        <p:nvSpPr>
          <p:cNvPr id="6" name="TextBox 5">
            <a:extLst>
              <a:ext uri="{FF2B5EF4-FFF2-40B4-BE49-F238E27FC236}">
                <a16:creationId xmlns:a16="http://schemas.microsoft.com/office/drawing/2014/main" id="{0C13CC61-C0C0-8B47-8D87-DD3C33220C35}"/>
              </a:ext>
            </a:extLst>
          </p:cNvPr>
          <p:cNvSpPr txBox="1"/>
          <p:nvPr/>
        </p:nvSpPr>
        <p:spPr>
          <a:xfrm>
            <a:off x="7669763" y="2192694"/>
            <a:ext cx="4012164" cy="2585323"/>
          </a:xfrm>
          <a:prstGeom prst="rect">
            <a:avLst/>
          </a:prstGeom>
          <a:noFill/>
        </p:spPr>
        <p:txBody>
          <a:bodyPr wrap="square" rtlCol="0">
            <a:spAutoFit/>
          </a:bodyPr>
          <a:lstStyle/>
          <a:p>
            <a:r>
              <a:rPr lang="en-AU" dirty="0"/>
              <a:t>Between 0.1% to 0.2% of users are reporting that their resolvers have not loaded KSK-2017 as a trust anchor </a:t>
            </a:r>
          </a:p>
          <a:p>
            <a:endParaRPr lang="en-AU" dirty="0"/>
          </a:p>
          <a:p>
            <a:r>
              <a:rPr lang="en-AU" dirty="0"/>
              <a:t>The measurement has many uncertainties and many sources of noise so this is an upper bound of the pool of users who may encounter DNS failure due to to the KSK roll </a:t>
            </a:r>
          </a:p>
        </p:txBody>
      </p:sp>
      <p:pic>
        <p:nvPicPr>
          <p:cNvPr id="10" name="Picture 9">
            <a:extLst>
              <a:ext uri="{FF2B5EF4-FFF2-40B4-BE49-F238E27FC236}">
                <a16:creationId xmlns:a16="http://schemas.microsoft.com/office/drawing/2014/main" id="{4A83D29E-4416-5044-9D21-AB8F3A92D2FD}"/>
              </a:ext>
            </a:extLst>
          </p:cNvPr>
          <p:cNvPicPr>
            <a:picLocks noChangeAspect="1"/>
          </p:cNvPicPr>
          <p:nvPr/>
        </p:nvPicPr>
        <p:blipFill>
          <a:blip r:embed="rId2"/>
          <a:stretch>
            <a:fillRect/>
          </a:stretch>
        </p:blipFill>
        <p:spPr>
          <a:xfrm>
            <a:off x="538161" y="1535906"/>
            <a:ext cx="6691313" cy="4698156"/>
          </a:xfrm>
          <a:prstGeom prst="rect">
            <a:avLst/>
          </a:prstGeom>
        </p:spPr>
      </p:pic>
    </p:spTree>
    <p:extLst>
      <p:ext uri="{BB962C8B-B14F-4D97-AF65-F5344CB8AC3E}">
        <p14:creationId xmlns:p14="http://schemas.microsoft.com/office/powerpoint/2010/main" val="28892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07C10-C994-2245-B11A-AF99F6A4334D}"/>
              </a:ext>
            </a:extLst>
          </p:cNvPr>
          <p:cNvSpPr>
            <a:spLocks noGrp="1"/>
          </p:cNvSpPr>
          <p:nvPr>
            <p:ph type="title"/>
          </p:nvPr>
        </p:nvSpPr>
        <p:spPr/>
        <p:txBody>
          <a:bodyPr/>
          <a:lstStyle/>
          <a:p>
            <a:r>
              <a:rPr lang="en-US" dirty="0">
                <a:latin typeface="Powderfinger Type" panose="02020709070000000403" pitchFamily="49" charset="77"/>
              </a:rPr>
              <a:t>What happened</a:t>
            </a:r>
          </a:p>
        </p:txBody>
      </p:sp>
      <p:pic>
        <p:nvPicPr>
          <p:cNvPr id="6" name="Content Placeholder 5">
            <a:extLst>
              <a:ext uri="{FF2B5EF4-FFF2-40B4-BE49-F238E27FC236}">
                <a16:creationId xmlns:a16="http://schemas.microsoft.com/office/drawing/2014/main" id="{BE84FE72-4F6D-4143-B448-FA05C1D89DEB}"/>
              </a:ext>
            </a:extLst>
          </p:cNvPr>
          <p:cNvPicPr>
            <a:picLocks noGrp="1" noChangeAspect="1"/>
          </p:cNvPicPr>
          <p:nvPr>
            <p:ph idx="1"/>
          </p:nvPr>
        </p:nvPicPr>
        <p:blipFill>
          <a:blip r:embed="rId2"/>
          <a:stretch>
            <a:fillRect/>
          </a:stretch>
        </p:blipFill>
        <p:spPr>
          <a:xfrm>
            <a:off x="3376414" y="1825625"/>
            <a:ext cx="5439172" cy="4351338"/>
          </a:xfrm>
          <a:prstGeom prst="rect">
            <a:avLst/>
          </a:prstGeom>
        </p:spPr>
      </p:pic>
      <p:sp>
        <p:nvSpPr>
          <p:cNvPr id="7" name="TextBox 6">
            <a:extLst>
              <a:ext uri="{FF2B5EF4-FFF2-40B4-BE49-F238E27FC236}">
                <a16:creationId xmlns:a16="http://schemas.microsoft.com/office/drawing/2014/main" id="{7934C39B-418C-DD41-B142-309793DC8C5C}"/>
              </a:ext>
            </a:extLst>
          </p:cNvPr>
          <p:cNvSpPr txBox="1"/>
          <p:nvPr/>
        </p:nvSpPr>
        <p:spPr>
          <a:xfrm>
            <a:off x="8473440" y="5981700"/>
            <a:ext cx="2998641" cy="369332"/>
          </a:xfrm>
          <a:prstGeom prst="rect">
            <a:avLst/>
          </a:prstGeom>
          <a:noFill/>
        </p:spPr>
        <p:txBody>
          <a:bodyPr wrap="none" rtlCol="0">
            <a:spAutoFit/>
          </a:bodyPr>
          <a:lstStyle/>
          <a:p>
            <a:r>
              <a:rPr lang="en-US" dirty="0"/>
              <a:t>SIDN Labs Atlas Measurement</a:t>
            </a:r>
          </a:p>
        </p:txBody>
      </p:sp>
    </p:spTree>
    <p:extLst>
      <p:ext uri="{BB962C8B-B14F-4D97-AF65-F5344CB8AC3E}">
        <p14:creationId xmlns:p14="http://schemas.microsoft.com/office/powerpoint/2010/main" val="183224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49215-E708-914E-957C-099D540B1AFE}"/>
              </a:ext>
            </a:extLst>
          </p:cNvPr>
          <p:cNvSpPr>
            <a:spLocks noGrp="1"/>
          </p:cNvSpPr>
          <p:nvPr>
            <p:ph type="title"/>
          </p:nvPr>
        </p:nvSpPr>
        <p:spPr/>
        <p:txBody>
          <a:bodyPr/>
          <a:lstStyle/>
          <a:p>
            <a:r>
              <a:rPr lang="en-US" dirty="0">
                <a:latin typeface="Powderfinger Type" panose="02020709070000000403" pitchFamily="49" charset="77"/>
              </a:rPr>
              <a:t>What we saw</a:t>
            </a:r>
          </a:p>
        </p:txBody>
      </p:sp>
      <p:pic>
        <p:nvPicPr>
          <p:cNvPr id="5" name="Content Placeholder 4">
            <a:extLst>
              <a:ext uri="{FF2B5EF4-FFF2-40B4-BE49-F238E27FC236}">
                <a16:creationId xmlns:a16="http://schemas.microsoft.com/office/drawing/2014/main" id="{797D84BF-45A2-9B4D-97FD-2140FDB73DB1}"/>
              </a:ext>
            </a:extLst>
          </p:cNvPr>
          <p:cNvPicPr>
            <a:picLocks noGrp="1" noChangeAspect="1"/>
          </p:cNvPicPr>
          <p:nvPr>
            <p:ph idx="1"/>
          </p:nvPr>
        </p:nvPicPr>
        <p:blipFill>
          <a:blip r:embed="rId2"/>
          <a:stretch>
            <a:fillRect/>
          </a:stretch>
        </p:blipFill>
        <p:spPr>
          <a:xfrm>
            <a:off x="587829" y="1305939"/>
            <a:ext cx="7576457" cy="5319640"/>
          </a:xfrm>
        </p:spPr>
      </p:pic>
      <p:sp>
        <p:nvSpPr>
          <p:cNvPr id="6" name="TextBox 5">
            <a:extLst>
              <a:ext uri="{FF2B5EF4-FFF2-40B4-BE49-F238E27FC236}">
                <a16:creationId xmlns:a16="http://schemas.microsoft.com/office/drawing/2014/main" id="{18382935-E16A-7E42-85A4-463F8857C987}"/>
              </a:ext>
            </a:extLst>
          </p:cNvPr>
          <p:cNvSpPr txBox="1"/>
          <p:nvPr/>
        </p:nvSpPr>
        <p:spPr>
          <a:xfrm>
            <a:off x="7977674" y="2245356"/>
            <a:ext cx="3895618" cy="369332"/>
          </a:xfrm>
          <a:prstGeom prst="rect">
            <a:avLst/>
          </a:prstGeom>
          <a:noFill/>
        </p:spPr>
        <p:txBody>
          <a:bodyPr wrap="none" rtlCol="0">
            <a:spAutoFit/>
          </a:bodyPr>
          <a:lstStyle/>
          <a:p>
            <a:r>
              <a:rPr lang="en-US" dirty="0">
                <a:latin typeface="AhnbergHand" pitchFamily="2" charset="0"/>
              </a:rPr>
              <a:t>% of folk that reported “good”</a:t>
            </a:r>
          </a:p>
        </p:txBody>
      </p:sp>
      <p:sp>
        <p:nvSpPr>
          <p:cNvPr id="7" name="TextBox 6">
            <a:extLst>
              <a:ext uri="{FF2B5EF4-FFF2-40B4-BE49-F238E27FC236}">
                <a16:creationId xmlns:a16="http://schemas.microsoft.com/office/drawing/2014/main" id="{7691807E-23F4-8747-A918-7B6508C6D86D}"/>
              </a:ext>
            </a:extLst>
          </p:cNvPr>
          <p:cNvSpPr txBox="1"/>
          <p:nvPr/>
        </p:nvSpPr>
        <p:spPr>
          <a:xfrm>
            <a:off x="7977674" y="5980712"/>
            <a:ext cx="3738524" cy="369332"/>
          </a:xfrm>
          <a:prstGeom prst="rect">
            <a:avLst/>
          </a:prstGeom>
          <a:noFill/>
        </p:spPr>
        <p:txBody>
          <a:bodyPr wrap="none" rtlCol="0">
            <a:spAutoFit/>
          </a:bodyPr>
          <a:lstStyle/>
          <a:p>
            <a:r>
              <a:rPr lang="en-US" dirty="0">
                <a:latin typeface="AhnbergHand" pitchFamily="2" charset="0"/>
              </a:rPr>
              <a:t>% of folk that reported “bad”</a:t>
            </a:r>
          </a:p>
        </p:txBody>
      </p:sp>
      <p:sp>
        <p:nvSpPr>
          <p:cNvPr id="8" name="Freeform 7">
            <a:extLst>
              <a:ext uri="{FF2B5EF4-FFF2-40B4-BE49-F238E27FC236}">
                <a16:creationId xmlns:a16="http://schemas.microsoft.com/office/drawing/2014/main" id="{A71B659E-F14C-9342-8DF0-FC41A8576E21}"/>
              </a:ext>
            </a:extLst>
          </p:cNvPr>
          <p:cNvSpPr/>
          <p:nvPr/>
        </p:nvSpPr>
        <p:spPr>
          <a:xfrm>
            <a:off x="7044520" y="2453951"/>
            <a:ext cx="914492" cy="429208"/>
          </a:xfrm>
          <a:custGeom>
            <a:avLst/>
            <a:gdLst>
              <a:gd name="connsiteX0" fmla="*/ 914492 w 914492"/>
              <a:gd name="connsiteY0" fmla="*/ 74645 h 429208"/>
              <a:gd name="connsiteX1" fmla="*/ 46745 w 914492"/>
              <a:gd name="connsiteY1" fmla="*/ 223935 h 429208"/>
              <a:gd name="connsiteX2" fmla="*/ 177374 w 914492"/>
              <a:gd name="connsiteY2" fmla="*/ 0 h 429208"/>
              <a:gd name="connsiteX3" fmla="*/ 92 w 914492"/>
              <a:gd name="connsiteY3" fmla="*/ 223935 h 429208"/>
              <a:gd name="connsiteX4" fmla="*/ 205366 w 914492"/>
              <a:gd name="connsiteY4" fmla="*/ 429208 h 429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92" h="429208">
                <a:moveTo>
                  <a:pt x="914492" y="74645"/>
                </a:moveTo>
                <a:cubicBezTo>
                  <a:pt x="542045" y="155510"/>
                  <a:pt x="169598" y="236376"/>
                  <a:pt x="46745" y="223935"/>
                </a:cubicBezTo>
                <a:cubicBezTo>
                  <a:pt x="-76108" y="211494"/>
                  <a:pt x="185149" y="0"/>
                  <a:pt x="177374" y="0"/>
                </a:cubicBezTo>
                <a:cubicBezTo>
                  <a:pt x="169599" y="0"/>
                  <a:pt x="-4573" y="152400"/>
                  <a:pt x="92" y="223935"/>
                </a:cubicBezTo>
                <a:cubicBezTo>
                  <a:pt x="4757" y="295470"/>
                  <a:pt x="105061" y="362339"/>
                  <a:pt x="205366" y="4292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1FB5808C-D955-6642-8303-9F3AE8F83817}"/>
              </a:ext>
            </a:extLst>
          </p:cNvPr>
          <p:cNvSpPr/>
          <p:nvPr/>
        </p:nvSpPr>
        <p:spPr>
          <a:xfrm>
            <a:off x="7177985" y="5905500"/>
            <a:ext cx="746815" cy="365760"/>
          </a:xfrm>
          <a:custGeom>
            <a:avLst/>
            <a:gdLst>
              <a:gd name="connsiteX0" fmla="*/ 746815 w 746815"/>
              <a:gd name="connsiteY0" fmla="*/ 129540 h 365760"/>
              <a:gd name="connsiteX1" fmla="*/ 38155 w 746815"/>
              <a:gd name="connsiteY1" fmla="*/ 213360 h 365760"/>
              <a:gd name="connsiteX2" fmla="*/ 182935 w 746815"/>
              <a:gd name="connsiteY2" fmla="*/ 0 h 365760"/>
              <a:gd name="connsiteX3" fmla="*/ 55 w 746815"/>
              <a:gd name="connsiteY3" fmla="*/ 213360 h 365760"/>
              <a:gd name="connsiteX4" fmla="*/ 167695 w 746815"/>
              <a:gd name="connsiteY4" fmla="*/ 365760 h 36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815" h="365760">
                <a:moveTo>
                  <a:pt x="746815" y="129540"/>
                </a:moveTo>
                <a:cubicBezTo>
                  <a:pt x="439475" y="182245"/>
                  <a:pt x="132135" y="234950"/>
                  <a:pt x="38155" y="213360"/>
                </a:cubicBezTo>
                <a:cubicBezTo>
                  <a:pt x="-55825" y="191770"/>
                  <a:pt x="189285" y="0"/>
                  <a:pt x="182935" y="0"/>
                </a:cubicBezTo>
                <a:cubicBezTo>
                  <a:pt x="176585" y="0"/>
                  <a:pt x="2595" y="152400"/>
                  <a:pt x="55" y="213360"/>
                </a:cubicBezTo>
                <a:cubicBezTo>
                  <a:pt x="-2485" y="274320"/>
                  <a:pt x="82605" y="320040"/>
                  <a:pt x="167695" y="3657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44F45FE-FD9C-5A4F-96DB-B283A821FA70}"/>
              </a:ext>
            </a:extLst>
          </p:cNvPr>
          <p:cNvSpPr txBox="1"/>
          <p:nvPr/>
        </p:nvSpPr>
        <p:spPr>
          <a:xfrm>
            <a:off x="5547360" y="4945380"/>
            <a:ext cx="2133918" cy="369332"/>
          </a:xfrm>
          <a:prstGeom prst="rect">
            <a:avLst/>
          </a:prstGeom>
          <a:noFill/>
        </p:spPr>
        <p:txBody>
          <a:bodyPr wrap="none" rtlCol="0">
            <a:spAutoFit/>
          </a:bodyPr>
          <a:lstStyle/>
          <a:p>
            <a:r>
              <a:rPr lang="en-US" dirty="0">
                <a:latin typeface="AhnbergHand" pitchFamily="2" charset="0"/>
              </a:rPr>
              <a:t>KSK roll period</a:t>
            </a:r>
          </a:p>
        </p:txBody>
      </p:sp>
      <p:sp>
        <p:nvSpPr>
          <p:cNvPr id="14" name="Freeform 13">
            <a:extLst>
              <a:ext uri="{FF2B5EF4-FFF2-40B4-BE49-F238E27FC236}">
                <a16:creationId xmlns:a16="http://schemas.microsoft.com/office/drawing/2014/main" id="{F58C4A75-F31A-C942-BACA-6E958372942C}"/>
              </a:ext>
            </a:extLst>
          </p:cNvPr>
          <p:cNvSpPr/>
          <p:nvPr/>
        </p:nvSpPr>
        <p:spPr>
          <a:xfrm>
            <a:off x="6240780" y="5334000"/>
            <a:ext cx="218652" cy="679789"/>
          </a:xfrm>
          <a:custGeom>
            <a:avLst/>
            <a:gdLst>
              <a:gd name="connsiteX0" fmla="*/ 0 w 218652"/>
              <a:gd name="connsiteY0" fmla="*/ 0 h 679789"/>
              <a:gd name="connsiteX1" fmla="*/ 190500 w 218652"/>
              <a:gd name="connsiteY1" fmla="*/ 640080 h 679789"/>
              <a:gd name="connsiteX2" fmla="*/ 213360 w 218652"/>
              <a:gd name="connsiteY2" fmla="*/ 449580 h 679789"/>
              <a:gd name="connsiteX3" fmla="*/ 205740 w 218652"/>
              <a:gd name="connsiteY3" fmla="*/ 678180 h 679789"/>
              <a:gd name="connsiteX4" fmla="*/ 83820 w 218652"/>
              <a:gd name="connsiteY4" fmla="*/ 533400 h 679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652" h="679789">
                <a:moveTo>
                  <a:pt x="0" y="0"/>
                </a:moveTo>
                <a:cubicBezTo>
                  <a:pt x="77470" y="282575"/>
                  <a:pt x="154940" y="565150"/>
                  <a:pt x="190500" y="640080"/>
                </a:cubicBezTo>
                <a:cubicBezTo>
                  <a:pt x="226060" y="715010"/>
                  <a:pt x="210820" y="443230"/>
                  <a:pt x="213360" y="449580"/>
                </a:cubicBezTo>
                <a:cubicBezTo>
                  <a:pt x="215900" y="455930"/>
                  <a:pt x="227330" y="664210"/>
                  <a:pt x="205740" y="678180"/>
                </a:cubicBezTo>
                <a:cubicBezTo>
                  <a:pt x="184150" y="692150"/>
                  <a:pt x="133985" y="612775"/>
                  <a:pt x="83820" y="533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B6CCA7B5-55D6-A242-B74F-213A46A1F028}"/>
              </a:ext>
            </a:extLst>
          </p:cNvPr>
          <p:cNvSpPr/>
          <p:nvPr/>
        </p:nvSpPr>
        <p:spPr>
          <a:xfrm>
            <a:off x="6233160" y="2821848"/>
            <a:ext cx="335280" cy="2104950"/>
          </a:xfrm>
          <a:custGeom>
            <a:avLst/>
            <a:gdLst>
              <a:gd name="connsiteX0" fmla="*/ 0 w 335280"/>
              <a:gd name="connsiteY0" fmla="*/ 2047332 h 2104950"/>
              <a:gd name="connsiteX1" fmla="*/ 45720 w 335280"/>
              <a:gd name="connsiteY1" fmla="*/ 1864452 h 2104950"/>
              <a:gd name="connsiteX2" fmla="*/ 213360 w 335280"/>
              <a:gd name="connsiteY2" fmla="*/ 127092 h 2104950"/>
              <a:gd name="connsiteX3" fmla="*/ 15240 w 335280"/>
              <a:gd name="connsiteY3" fmla="*/ 325212 h 2104950"/>
              <a:gd name="connsiteX4" fmla="*/ 190500 w 335280"/>
              <a:gd name="connsiteY4" fmla="*/ 5172 h 2104950"/>
              <a:gd name="connsiteX5" fmla="*/ 335280 w 335280"/>
              <a:gd name="connsiteY5" fmla="*/ 157572 h 21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80" h="2104950">
                <a:moveTo>
                  <a:pt x="0" y="2047332"/>
                </a:moveTo>
                <a:cubicBezTo>
                  <a:pt x="5080" y="2115912"/>
                  <a:pt x="10160" y="2184492"/>
                  <a:pt x="45720" y="1864452"/>
                </a:cubicBezTo>
                <a:cubicBezTo>
                  <a:pt x="81280" y="1544412"/>
                  <a:pt x="218440" y="383632"/>
                  <a:pt x="213360" y="127092"/>
                </a:cubicBezTo>
                <a:cubicBezTo>
                  <a:pt x="208280" y="-129448"/>
                  <a:pt x="19050" y="345532"/>
                  <a:pt x="15240" y="325212"/>
                </a:cubicBezTo>
                <a:cubicBezTo>
                  <a:pt x="11430" y="304892"/>
                  <a:pt x="137160" y="33112"/>
                  <a:pt x="190500" y="5172"/>
                </a:cubicBezTo>
                <a:cubicBezTo>
                  <a:pt x="243840" y="-22768"/>
                  <a:pt x="289560" y="67402"/>
                  <a:pt x="335280" y="1575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033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AFEA2-6A09-F646-816D-93F4995A712A}"/>
              </a:ext>
            </a:extLst>
          </p:cNvPr>
          <p:cNvSpPr>
            <a:spLocks noGrp="1"/>
          </p:cNvSpPr>
          <p:nvPr>
            <p:ph type="title"/>
          </p:nvPr>
        </p:nvSpPr>
        <p:spPr/>
        <p:txBody>
          <a:bodyPr/>
          <a:lstStyle/>
          <a:p>
            <a:r>
              <a:rPr lang="en-US" dirty="0">
                <a:latin typeface="Powderfinger Type" panose="02020709070000000403" pitchFamily="49" charset="77"/>
              </a:rPr>
              <a:t>What we heard</a:t>
            </a:r>
          </a:p>
        </p:txBody>
      </p:sp>
      <p:pic>
        <p:nvPicPr>
          <p:cNvPr id="5" name="Content Placeholder 4">
            <a:extLst>
              <a:ext uri="{FF2B5EF4-FFF2-40B4-BE49-F238E27FC236}">
                <a16:creationId xmlns:a16="http://schemas.microsoft.com/office/drawing/2014/main" id="{CF894E7A-A765-0541-A67D-EED1C09386DC}"/>
              </a:ext>
            </a:extLst>
          </p:cNvPr>
          <p:cNvPicPr>
            <a:picLocks noGrp="1" noChangeAspect="1"/>
          </p:cNvPicPr>
          <p:nvPr>
            <p:ph idx="1"/>
          </p:nvPr>
        </p:nvPicPr>
        <p:blipFill>
          <a:blip r:embed="rId2"/>
          <a:stretch>
            <a:fillRect/>
          </a:stretch>
        </p:blipFill>
        <p:spPr>
          <a:xfrm>
            <a:off x="997204" y="1690688"/>
            <a:ext cx="4449933" cy="4351338"/>
          </a:xfrm>
        </p:spPr>
      </p:pic>
      <p:pic>
        <p:nvPicPr>
          <p:cNvPr id="7" name="Picture 6">
            <a:extLst>
              <a:ext uri="{FF2B5EF4-FFF2-40B4-BE49-F238E27FC236}">
                <a16:creationId xmlns:a16="http://schemas.microsoft.com/office/drawing/2014/main" id="{6863BE4A-E9D9-5F43-B34E-08FFC4A5B2D1}"/>
              </a:ext>
            </a:extLst>
          </p:cNvPr>
          <p:cNvPicPr>
            <a:picLocks noChangeAspect="1"/>
          </p:cNvPicPr>
          <p:nvPr/>
        </p:nvPicPr>
        <p:blipFill>
          <a:blip r:embed="rId3"/>
          <a:stretch>
            <a:fillRect/>
          </a:stretch>
        </p:blipFill>
        <p:spPr>
          <a:xfrm>
            <a:off x="5606141" y="3429000"/>
            <a:ext cx="6283647" cy="1131056"/>
          </a:xfrm>
          <a:prstGeom prst="rect">
            <a:avLst/>
          </a:prstGeom>
        </p:spPr>
      </p:pic>
    </p:spTree>
    <p:extLst>
      <p:ext uri="{BB962C8B-B14F-4D97-AF65-F5344CB8AC3E}">
        <p14:creationId xmlns:p14="http://schemas.microsoft.com/office/powerpoint/2010/main" val="1469001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8792-8488-1B46-AE50-F0BEB37A8C24}"/>
              </a:ext>
            </a:extLst>
          </p:cNvPr>
          <p:cNvSpPr>
            <a:spLocks noGrp="1"/>
          </p:cNvSpPr>
          <p:nvPr>
            <p:ph type="title"/>
          </p:nvPr>
        </p:nvSpPr>
        <p:spPr/>
        <p:txBody>
          <a:bodyPr/>
          <a:lstStyle/>
          <a:p>
            <a:r>
              <a:rPr lang="en-US" dirty="0">
                <a:latin typeface="Powderfinger Type" panose="02020709070000000403" pitchFamily="49" charset="77"/>
              </a:rPr>
              <a:t>What happens when you lose track of the KSK?</a:t>
            </a:r>
          </a:p>
        </p:txBody>
      </p:sp>
      <p:sp>
        <p:nvSpPr>
          <p:cNvPr id="3" name="Content Placeholder 2">
            <a:extLst>
              <a:ext uri="{FF2B5EF4-FFF2-40B4-BE49-F238E27FC236}">
                <a16:creationId xmlns:a16="http://schemas.microsoft.com/office/drawing/2014/main" id="{AF5524FA-35F2-2C42-8C97-61AC8737B3F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507558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21EB-B2ED-9449-ACBB-7F599915378B}"/>
              </a:ext>
            </a:extLst>
          </p:cNvPr>
          <p:cNvSpPr/>
          <p:nvPr/>
        </p:nvSpPr>
        <p:spPr>
          <a:xfrm>
            <a:off x="-15240" y="-30480"/>
            <a:ext cx="12207240" cy="68884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latin typeface="AhnbergHand" pitchFamily="2" charset="0"/>
              </a:rPr>
              <a:t>Everything goes black</a:t>
            </a:r>
          </a:p>
        </p:txBody>
      </p:sp>
    </p:spTree>
    <p:extLst>
      <p:ext uri="{BB962C8B-B14F-4D97-AF65-F5344CB8AC3E}">
        <p14:creationId xmlns:p14="http://schemas.microsoft.com/office/powerpoint/2010/main" val="280159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775C-D782-E840-ADD9-6DC6FECCB12D}"/>
              </a:ext>
            </a:extLst>
          </p:cNvPr>
          <p:cNvSpPr>
            <a:spLocks noGrp="1"/>
          </p:cNvSpPr>
          <p:nvPr>
            <p:ph type="title"/>
          </p:nvPr>
        </p:nvSpPr>
        <p:spPr/>
        <p:txBody>
          <a:bodyPr/>
          <a:lstStyle/>
          <a:p>
            <a:r>
              <a:rPr lang="en-AU" dirty="0">
                <a:latin typeface="Powderfinger Type" panose="02020709070000000403" pitchFamily="49" charset="77"/>
              </a:rPr>
              <a:t>Why am I presenting this?</a:t>
            </a:r>
          </a:p>
        </p:txBody>
      </p:sp>
      <p:sp>
        <p:nvSpPr>
          <p:cNvPr id="3" name="Content Placeholder 2">
            <a:extLst>
              <a:ext uri="{FF2B5EF4-FFF2-40B4-BE49-F238E27FC236}">
                <a16:creationId xmlns:a16="http://schemas.microsoft.com/office/drawing/2014/main" id="{7DF1FDA5-0184-B849-8635-F4F3BEA5F4C8}"/>
              </a:ext>
            </a:extLst>
          </p:cNvPr>
          <p:cNvSpPr>
            <a:spLocks noGrp="1"/>
          </p:cNvSpPr>
          <p:nvPr>
            <p:ph idx="1"/>
          </p:nvPr>
        </p:nvSpPr>
        <p:spPr/>
        <p:txBody>
          <a:bodyPr/>
          <a:lstStyle/>
          <a:p>
            <a:endParaRPr lang="en-AU" dirty="0"/>
          </a:p>
          <a:p>
            <a:pPr marL="0" indent="0">
              <a:buNone/>
            </a:pPr>
            <a:r>
              <a:rPr lang="en-AU" dirty="0"/>
              <a:t>But …</a:t>
            </a:r>
          </a:p>
          <a:p>
            <a:endParaRPr lang="en-AU" dirty="0"/>
          </a:p>
          <a:p>
            <a:pPr marL="457200" lvl="1" indent="0">
              <a:buNone/>
            </a:pPr>
            <a:r>
              <a:rPr lang="en-AU" sz="2800" dirty="0"/>
              <a:t>I’m one of almost 4 billion consumers of the DNS, and the stability, integrity and robustness of the DNS root matters for me</a:t>
            </a:r>
          </a:p>
          <a:p>
            <a:pPr marL="457200" lvl="1" indent="0">
              <a:buNone/>
            </a:pPr>
            <a:endParaRPr lang="en-AU" sz="2800" dirty="0"/>
          </a:p>
          <a:p>
            <a:pPr marL="457200" lvl="1" indent="0">
              <a:buNone/>
            </a:pPr>
            <a:r>
              <a:rPr lang="en-AU" sz="2800" dirty="0"/>
              <a:t>So I’m an interested member of the community of DNS consumers</a:t>
            </a:r>
          </a:p>
        </p:txBody>
      </p:sp>
    </p:spTree>
    <p:extLst>
      <p:ext uri="{BB962C8B-B14F-4D97-AF65-F5344CB8AC3E}">
        <p14:creationId xmlns:p14="http://schemas.microsoft.com/office/powerpoint/2010/main" val="471207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5D24D-942D-9B46-89B3-170FCD7FB289}"/>
              </a:ext>
            </a:extLst>
          </p:cNvPr>
          <p:cNvSpPr>
            <a:spLocks noGrp="1"/>
          </p:cNvSpPr>
          <p:nvPr>
            <p:ph type="title"/>
          </p:nvPr>
        </p:nvSpPr>
        <p:spPr/>
        <p:txBody>
          <a:bodyPr/>
          <a:lstStyle/>
          <a:p>
            <a:r>
              <a:rPr lang="en-US" dirty="0">
                <a:latin typeface="Powderfinger Type" panose="02020709070000000403" pitchFamily="49" charset="77"/>
              </a:rPr>
              <a:t>EIR - AS5466 DNSSEC Data</a:t>
            </a:r>
          </a:p>
        </p:txBody>
      </p:sp>
      <p:pic>
        <p:nvPicPr>
          <p:cNvPr id="5" name="Content Placeholder 4">
            <a:extLst>
              <a:ext uri="{FF2B5EF4-FFF2-40B4-BE49-F238E27FC236}">
                <a16:creationId xmlns:a16="http://schemas.microsoft.com/office/drawing/2014/main" id="{00DB2D38-E5F1-FD48-8520-F13819A956E6}"/>
              </a:ext>
            </a:extLst>
          </p:cNvPr>
          <p:cNvPicPr>
            <a:picLocks noGrp="1" noChangeAspect="1"/>
          </p:cNvPicPr>
          <p:nvPr>
            <p:ph idx="1"/>
          </p:nvPr>
        </p:nvPicPr>
        <p:blipFill>
          <a:blip r:embed="rId2"/>
          <a:stretch>
            <a:fillRect/>
          </a:stretch>
        </p:blipFill>
        <p:spPr>
          <a:xfrm>
            <a:off x="838200" y="1690688"/>
            <a:ext cx="6197360" cy="4351338"/>
          </a:xfrm>
        </p:spPr>
      </p:pic>
      <p:sp>
        <p:nvSpPr>
          <p:cNvPr id="6" name="TextBox 5">
            <a:extLst>
              <a:ext uri="{FF2B5EF4-FFF2-40B4-BE49-F238E27FC236}">
                <a16:creationId xmlns:a16="http://schemas.microsoft.com/office/drawing/2014/main" id="{877B5918-5AB8-D442-AB37-7887791EF7C7}"/>
              </a:ext>
            </a:extLst>
          </p:cNvPr>
          <p:cNvSpPr txBox="1"/>
          <p:nvPr/>
        </p:nvSpPr>
        <p:spPr>
          <a:xfrm flipH="1">
            <a:off x="5233368" y="4805213"/>
            <a:ext cx="3590592" cy="369332"/>
          </a:xfrm>
          <a:prstGeom prst="rect">
            <a:avLst/>
          </a:prstGeom>
          <a:solidFill>
            <a:schemeClr val="bg1"/>
          </a:solidFill>
        </p:spPr>
        <p:txBody>
          <a:bodyPr wrap="square" rtlCol="0">
            <a:spAutoFit/>
          </a:bodyPr>
          <a:lstStyle/>
          <a:p>
            <a:r>
              <a:rPr lang="en-US" dirty="0">
                <a:latin typeface="AhnbergHand" pitchFamily="2" charset="0"/>
              </a:rPr>
              <a:t>KSK Roll Cache Expiry</a:t>
            </a:r>
          </a:p>
        </p:txBody>
      </p:sp>
      <p:sp>
        <p:nvSpPr>
          <p:cNvPr id="7" name="Freeform 6">
            <a:extLst>
              <a:ext uri="{FF2B5EF4-FFF2-40B4-BE49-F238E27FC236}">
                <a16:creationId xmlns:a16="http://schemas.microsoft.com/office/drawing/2014/main" id="{48AD0823-7B97-E14F-AACA-E9ACE2EBD859}"/>
              </a:ext>
            </a:extLst>
          </p:cNvPr>
          <p:cNvSpPr/>
          <p:nvPr/>
        </p:nvSpPr>
        <p:spPr>
          <a:xfrm>
            <a:off x="4757599" y="4805213"/>
            <a:ext cx="411560" cy="289301"/>
          </a:xfrm>
          <a:custGeom>
            <a:avLst/>
            <a:gdLst>
              <a:gd name="connsiteX0" fmla="*/ 411560 w 411560"/>
              <a:gd name="connsiteY0" fmla="*/ 140011 h 289301"/>
              <a:gd name="connsiteX1" fmla="*/ 187625 w 411560"/>
              <a:gd name="connsiteY1" fmla="*/ 149342 h 289301"/>
              <a:gd name="connsiteX2" fmla="*/ 19674 w 411560"/>
              <a:gd name="connsiteY2" fmla="*/ 158673 h 289301"/>
              <a:gd name="connsiteX3" fmla="*/ 271601 w 411560"/>
              <a:gd name="connsiteY3" fmla="*/ 52 h 289301"/>
              <a:gd name="connsiteX4" fmla="*/ 1013 w 411560"/>
              <a:gd name="connsiteY4" fmla="*/ 177334 h 289301"/>
              <a:gd name="connsiteX5" fmla="*/ 196956 w 411560"/>
              <a:gd name="connsiteY5" fmla="*/ 289301 h 28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560" h="289301">
                <a:moveTo>
                  <a:pt x="411560" y="140011"/>
                </a:moveTo>
                <a:lnTo>
                  <a:pt x="187625" y="149342"/>
                </a:lnTo>
                <a:cubicBezTo>
                  <a:pt x="122311" y="152452"/>
                  <a:pt x="5678" y="183555"/>
                  <a:pt x="19674" y="158673"/>
                </a:cubicBezTo>
                <a:cubicBezTo>
                  <a:pt x="33670" y="133791"/>
                  <a:pt x="274711" y="-3058"/>
                  <a:pt x="271601" y="52"/>
                </a:cubicBezTo>
                <a:cubicBezTo>
                  <a:pt x="268491" y="3162"/>
                  <a:pt x="13454" y="129126"/>
                  <a:pt x="1013" y="177334"/>
                </a:cubicBezTo>
                <a:cubicBezTo>
                  <a:pt x="-11428" y="225542"/>
                  <a:pt x="92764" y="257421"/>
                  <a:pt x="196956" y="2893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950BCC-34D7-E845-93A8-11A582BBE94D}"/>
              </a:ext>
            </a:extLst>
          </p:cNvPr>
          <p:cNvSpPr txBox="1"/>
          <p:nvPr/>
        </p:nvSpPr>
        <p:spPr>
          <a:xfrm>
            <a:off x="6903720" y="2701573"/>
            <a:ext cx="3840480" cy="369332"/>
          </a:xfrm>
          <a:prstGeom prst="rect">
            <a:avLst/>
          </a:prstGeom>
          <a:noFill/>
        </p:spPr>
        <p:txBody>
          <a:bodyPr wrap="square" rtlCol="0">
            <a:spAutoFit/>
          </a:bodyPr>
          <a:lstStyle/>
          <a:p>
            <a:r>
              <a:rPr lang="en-US" dirty="0">
                <a:latin typeface="AhnbergHand" pitchFamily="2" charset="0"/>
              </a:rPr>
              <a:t>Daily Sample Count</a:t>
            </a:r>
          </a:p>
        </p:txBody>
      </p:sp>
      <p:sp>
        <p:nvSpPr>
          <p:cNvPr id="9" name="TextBox 8">
            <a:extLst>
              <a:ext uri="{FF2B5EF4-FFF2-40B4-BE49-F238E27FC236}">
                <a16:creationId xmlns:a16="http://schemas.microsoft.com/office/drawing/2014/main" id="{BC360893-B9A4-684F-B1B4-3ECA9B63418A}"/>
              </a:ext>
            </a:extLst>
          </p:cNvPr>
          <p:cNvSpPr txBox="1"/>
          <p:nvPr/>
        </p:nvSpPr>
        <p:spPr>
          <a:xfrm>
            <a:off x="6903720" y="3240330"/>
            <a:ext cx="3840480" cy="369332"/>
          </a:xfrm>
          <a:prstGeom prst="rect">
            <a:avLst/>
          </a:prstGeom>
          <a:noFill/>
        </p:spPr>
        <p:txBody>
          <a:bodyPr wrap="square" rtlCol="0">
            <a:spAutoFit/>
          </a:bodyPr>
          <a:lstStyle/>
          <a:p>
            <a:r>
              <a:rPr lang="en-US" dirty="0">
                <a:latin typeface="AhnbergHand" pitchFamily="2" charset="0"/>
              </a:rPr>
              <a:t>Validating Sample Count</a:t>
            </a:r>
          </a:p>
        </p:txBody>
      </p:sp>
    </p:spTree>
    <p:extLst>
      <p:ext uri="{BB962C8B-B14F-4D97-AF65-F5344CB8AC3E}">
        <p14:creationId xmlns:p14="http://schemas.microsoft.com/office/powerpoint/2010/main" val="2661968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0327-97FA-2E4F-A958-345CB994B253}"/>
              </a:ext>
            </a:extLst>
          </p:cNvPr>
          <p:cNvSpPr>
            <a:spLocks noGrp="1"/>
          </p:cNvSpPr>
          <p:nvPr>
            <p:ph type="title"/>
          </p:nvPr>
        </p:nvSpPr>
        <p:spPr/>
        <p:txBody>
          <a:bodyPr/>
          <a:lstStyle/>
          <a:p>
            <a:r>
              <a:rPr lang="en-US" dirty="0">
                <a:latin typeface="Powderfinger Type" panose="02020709070000000403" pitchFamily="49" charset="77"/>
              </a:rPr>
              <a:t>Internet DNSSEC Data</a:t>
            </a:r>
          </a:p>
        </p:txBody>
      </p:sp>
      <p:pic>
        <p:nvPicPr>
          <p:cNvPr id="5" name="Picture 4">
            <a:extLst>
              <a:ext uri="{FF2B5EF4-FFF2-40B4-BE49-F238E27FC236}">
                <a16:creationId xmlns:a16="http://schemas.microsoft.com/office/drawing/2014/main" id="{C93D85D1-F339-504A-AF33-1A6434668CEA}"/>
              </a:ext>
            </a:extLst>
          </p:cNvPr>
          <p:cNvPicPr>
            <a:picLocks noChangeAspect="1"/>
          </p:cNvPicPr>
          <p:nvPr/>
        </p:nvPicPr>
        <p:blipFill>
          <a:blip r:embed="rId2"/>
          <a:stretch>
            <a:fillRect/>
          </a:stretch>
        </p:blipFill>
        <p:spPr>
          <a:xfrm>
            <a:off x="911431" y="1408921"/>
            <a:ext cx="6830574" cy="4795935"/>
          </a:xfrm>
          <a:prstGeom prst="rect">
            <a:avLst/>
          </a:prstGeom>
        </p:spPr>
      </p:pic>
      <p:sp>
        <p:nvSpPr>
          <p:cNvPr id="6" name="TextBox 5">
            <a:extLst>
              <a:ext uri="{FF2B5EF4-FFF2-40B4-BE49-F238E27FC236}">
                <a16:creationId xmlns:a16="http://schemas.microsoft.com/office/drawing/2014/main" id="{D19EBE74-AE4A-414E-96CA-D3697AC47F75}"/>
              </a:ext>
            </a:extLst>
          </p:cNvPr>
          <p:cNvSpPr txBox="1"/>
          <p:nvPr/>
        </p:nvSpPr>
        <p:spPr>
          <a:xfrm>
            <a:off x="8444597" y="3806888"/>
            <a:ext cx="3229243" cy="646331"/>
          </a:xfrm>
          <a:prstGeom prst="rect">
            <a:avLst/>
          </a:prstGeom>
          <a:noFill/>
        </p:spPr>
        <p:txBody>
          <a:bodyPr wrap="square" rtlCol="0">
            <a:spAutoFit/>
          </a:bodyPr>
          <a:lstStyle/>
          <a:p>
            <a:r>
              <a:rPr lang="en-US" dirty="0">
                <a:latin typeface="AhnbergHand" pitchFamily="2" charset="0"/>
              </a:rPr>
              <a:t>Is this part-related to the KSK Roll?</a:t>
            </a:r>
          </a:p>
        </p:txBody>
      </p:sp>
      <p:sp>
        <p:nvSpPr>
          <p:cNvPr id="7" name="Freeform 6">
            <a:extLst>
              <a:ext uri="{FF2B5EF4-FFF2-40B4-BE49-F238E27FC236}">
                <a16:creationId xmlns:a16="http://schemas.microsoft.com/office/drawing/2014/main" id="{A05AD580-14DE-5749-9C4C-88124282E46D}"/>
              </a:ext>
            </a:extLst>
          </p:cNvPr>
          <p:cNvSpPr/>
          <p:nvPr/>
        </p:nvSpPr>
        <p:spPr>
          <a:xfrm>
            <a:off x="4402751" y="4576699"/>
            <a:ext cx="1665007" cy="884029"/>
          </a:xfrm>
          <a:custGeom>
            <a:avLst/>
            <a:gdLst>
              <a:gd name="connsiteX0" fmla="*/ 1494196 w 1665007"/>
              <a:gd name="connsiteY0" fmla="*/ 872379 h 884029"/>
              <a:gd name="connsiteX1" fmla="*/ 1652816 w 1665007"/>
              <a:gd name="connsiteY1" fmla="*/ 452501 h 884029"/>
              <a:gd name="connsiteX2" fmla="*/ 1204947 w 1665007"/>
              <a:gd name="connsiteY2" fmla="*/ 13962 h 884029"/>
              <a:gd name="connsiteX3" fmla="*/ 19959 w 1665007"/>
              <a:gd name="connsiteY3" fmla="*/ 172583 h 884029"/>
              <a:gd name="connsiteX4" fmla="*/ 523812 w 1665007"/>
              <a:gd name="connsiteY4" fmla="*/ 797734 h 884029"/>
              <a:gd name="connsiteX5" fmla="*/ 1335576 w 1665007"/>
              <a:gd name="connsiteY5" fmla="*/ 863048 h 88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007" h="884029">
                <a:moveTo>
                  <a:pt x="1494196" y="872379"/>
                </a:moveTo>
                <a:cubicBezTo>
                  <a:pt x="1597610" y="733974"/>
                  <a:pt x="1701024" y="595570"/>
                  <a:pt x="1652816" y="452501"/>
                </a:cubicBezTo>
                <a:cubicBezTo>
                  <a:pt x="1604608" y="309431"/>
                  <a:pt x="1477090" y="60615"/>
                  <a:pt x="1204947" y="13962"/>
                </a:cubicBezTo>
                <a:cubicBezTo>
                  <a:pt x="932804" y="-32691"/>
                  <a:pt x="133481" y="41954"/>
                  <a:pt x="19959" y="172583"/>
                </a:cubicBezTo>
                <a:cubicBezTo>
                  <a:pt x="-93563" y="303212"/>
                  <a:pt x="304543" y="682657"/>
                  <a:pt x="523812" y="797734"/>
                </a:cubicBezTo>
                <a:cubicBezTo>
                  <a:pt x="743081" y="912811"/>
                  <a:pt x="1039328" y="887929"/>
                  <a:pt x="1335576" y="8630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E3E3D72B-15C9-EE47-8F2E-478DF1E41145}"/>
              </a:ext>
            </a:extLst>
          </p:cNvPr>
          <p:cNvSpPr/>
          <p:nvPr/>
        </p:nvSpPr>
        <p:spPr>
          <a:xfrm>
            <a:off x="5893864" y="4059791"/>
            <a:ext cx="2253172" cy="557929"/>
          </a:xfrm>
          <a:custGeom>
            <a:avLst/>
            <a:gdLst>
              <a:gd name="connsiteX0" fmla="*/ 2213816 w 2253172"/>
              <a:gd name="connsiteY0" fmla="*/ 9289 h 557929"/>
              <a:gd name="connsiteX1" fmla="*/ 2160476 w 2253172"/>
              <a:gd name="connsiteY1" fmla="*/ 1669 h 557929"/>
              <a:gd name="connsiteX2" fmla="*/ 537416 w 2253172"/>
              <a:gd name="connsiteY2" fmla="*/ 138829 h 557929"/>
              <a:gd name="connsiteX3" fmla="*/ 19256 w 2253172"/>
              <a:gd name="connsiteY3" fmla="*/ 542689 h 557929"/>
              <a:gd name="connsiteX4" fmla="*/ 103076 w 2253172"/>
              <a:gd name="connsiteY4" fmla="*/ 321709 h 557929"/>
              <a:gd name="connsiteX5" fmla="*/ 26876 w 2253172"/>
              <a:gd name="connsiteY5" fmla="*/ 512209 h 557929"/>
              <a:gd name="connsiteX6" fmla="*/ 285956 w 2253172"/>
              <a:gd name="connsiteY6" fmla="*/ 557929 h 55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3172" h="557929">
                <a:moveTo>
                  <a:pt x="2213816" y="9289"/>
                </a:moveTo>
                <a:cubicBezTo>
                  <a:pt x="2326846" y="-5316"/>
                  <a:pt x="2160476" y="1669"/>
                  <a:pt x="2160476" y="1669"/>
                </a:cubicBezTo>
                <a:cubicBezTo>
                  <a:pt x="1881076" y="23259"/>
                  <a:pt x="894286" y="48659"/>
                  <a:pt x="537416" y="138829"/>
                </a:cubicBezTo>
                <a:cubicBezTo>
                  <a:pt x="180546" y="228999"/>
                  <a:pt x="91646" y="512209"/>
                  <a:pt x="19256" y="542689"/>
                </a:cubicBezTo>
                <a:cubicBezTo>
                  <a:pt x="-53134" y="573169"/>
                  <a:pt x="101806" y="326789"/>
                  <a:pt x="103076" y="321709"/>
                </a:cubicBezTo>
                <a:cubicBezTo>
                  <a:pt x="104346" y="316629"/>
                  <a:pt x="-3604" y="472839"/>
                  <a:pt x="26876" y="512209"/>
                </a:cubicBezTo>
                <a:cubicBezTo>
                  <a:pt x="57356" y="551579"/>
                  <a:pt x="171656" y="554754"/>
                  <a:pt x="285956" y="5579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13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9E55-D98F-F144-AD5F-0DA9569AD0AE}"/>
              </a:ext>
            </a:extLst>
          </p:cNvPr>
          <p:cNvSpPr>
            <a:spLocks noGrp="1"/>
          </p:cNvSpPr>
          <p:nvPr>
            <p:ph type="title"/>
          </p:nvPr>
        </p:nvSpPr>
        <p:spPr/>
        <p:txBody>
          <a:bodyPr/>
          <a:lstStyle/>
          <a:p>
            <a:r>
              <a:rPr lang="en-US" dirty="0"/>
              <a:t>Looking for Affected Networks</a:t>
            </a:r>
          </a:p>
        </p:txBody>
      </p:sp>
      <p:sp>
        <p:nvSpPr>
          <p:cNvPr id="3" name="Content Placeholder 2">
            <a:extLst>
              <a:ext uri="{FF2B5EF4-FFF2-40B4-BE49-F238E27FC236}">
                <a16:creationId xmlns:a16="http://schemas.microsoft.com/office/drawing/2014/main" id="{E252810B-AD71-A94F-83BB-9572B4719CB4}"/>
              </a:ext>
            </a:extLst>
          </p:cNvPr>
          <p:cNvSpPr>
            <a:spLocks noGrp="1"/>
          </p:cNvSpPr>
          <p:nvPr>
            <p:ph idx="1"/>
          </p:nvPr>
        </p:nvSpPr>
        <p:spPr/>
        <p:txBody>
          <a:bodyPr/>
          <a:lstStyle/>
          <a:p>
            <a:r>
              <a:rPr lang="en-US" dirty="0"/>
              <a:t>Lets use the following filter:</a:t>
            </a:r>
          </a:p>
          <a:p>
            <a:pPr lvl="1"/>
            <a:r>
              <a:rPr lang="en-US" dirty="0"/>
              <a:t>More than 400 samples / day in the lead up to the KSK roll (using weighted sample count)</a:t>
            </a:r>
          </a:p>
          <a:p>
            <a:pPr lvl="1"/>
            <a:r>
              <a:rPr lang="en-US" dirty="0"/>
              <a:t>DNSSEC validation level more than 30% prior to the KSK roll</a:t>
            </a:r>
          </a:p>
          <a:p>
            <a:pPr lvl="1"/>
            <a:r>
              <a:rPr lang="en-US" dirty="0"/>
              <a:t>Drop of more than 33% in DNSSEC validation during the KSK roll</a:t>
            </a:r>
          </a:p>
          <a:p>
            <a:endParaRPr lang="en-US" dirty="0"/>
          </a:p>
        </p:txBody>
      </p:sp>
    </p:spTree>
    <p:extLst>
      <p:ext uri="{BB962C8B-B14F-4D97-AF65-F5344CB8AC3E}">
        <p14:creationId xmlns:p14="http://schemas.microsoft.com/office/powerpoint/2010/main" val="2945632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B41C000-D991-8243-A0F8-6BA6F1289B45}"/>
              </a:ext>
            </a:extLst>
          </p:cNvPr>
          <p:cNvSpPr txBox="1"/>
          <p:nvPr/>
        </p:nvSpPr>
        <p:spPr>
          <a:xfrm>
            <a:off x="2080260" y="0"/>
            <a:ext cx="9946954" cy="6924973"/>
          </a:xfrm>
          <a:prstGeom prst="rect">
            <a:avLst/>
          </a:prstGeom>
          <a:noFill/>
        </p:spPr>
        <p:txBody>
          <a:bodyPr wrap="none" rtlCol="0">
            <a:spAutoFit/>
          </a:bodyPr>
          <a:lstStyle/>
          <a:p>
            <a:r>
              <a:rPr lang="en-US" sz="1200" b="1" dirty="0">
                <a:latin typeface="Menlo" panose="020B0609030804020204" pitchFamily="49" charset="0"/>
                <a:ea typeface="Menlo" panose="020B0609030804020204" pitchFamily="49" charset="0"/>
                <a:cs typeface="Menlo" panose="020B0609030804020204" pitchFamily="49" charset="0"/>
              </a:rPr>
              <a:t>Rank AS      CC Seen                 Validating          As Name</a:t>
            </a:r>
          </a:p>
          <a:p>
            <a:r>
              <a:rPr lang="en-US" sz="1200" b="1" dirty="0">
                <a:latin typeface="Menlo" panose="020B0609030804020204" pitchFamily="49" charset="0"/>
                <a:ea typeface="Menlo" panose="020B0609030804020204" pitchFamily="49" charset="0"/>
                <a:cs typeface="Menlo" panose="020B0609030804020204" pitchFamily="49" charset="0"/>
              </a:rPr>
              <a:t>                Before During After  Before During After </a:t>
            </a:r>
          </a:p>
          <a:p>
            <a:r>
              <a:rPr lang="en-US" sz="1200" dirty="0">
                <a:latin typeface="Menlo" panose="020B0609030804020204" pitchFamily="49" charset="0"/>
                <a:ea typeface="Menlo" panose="020B0609030804020204" pitchFamily="49" charset="0"/>
                <a:cs typeface="Menlo" panose="020B0609030804020204" pitchFamily="49" charset="0"/>
              </a:rPr>
              <a:t> 1  AS2018   ZA 1,858  1,122  1,473    694   220    288  TENET, South Africa</a:t>
            </a:r>
          </a:p>
          <a:p>
            <a:r>
              <a:rPr lang="en-US" sz="1200" dirty="0">
                <a:latin typeface="Menlo" panose="020B0609030804020204" pitchFamily="49" charset="0"/>
                <a:ea typeface="Menlo" panose="020B0609030804020204" pitchFamily="49" charset="0"/>
                <a:cs typeface="Menlo" panose="020B0609030804020204" pitchFamily="49" charset="0"/>
              </a:rPr>
              <a:t> 2  AS10396  PR 1,789  1,673  1,988  1,647   276     33  COQUI-NET - DATACOM CARIBE, Puerto Rico</a:t>
            </a:r>
          </a:p>
          <a:p>
            <a:r>
              <a:rPr lang="en-US" sz="1200" dirty="0">
                <a:latin typeface="Menlo" panose="020B0609030804020204" pitchFamily="49" charset="0"/>
                <a:ea typeface="Menlo" panose="020B0609030804020204" pitchFamily="49" charset="0"/>
                <a:cs typeface="Menlo" panose="020B0609030804020204" pitchFamily="49" charset="0"/>
              </a:rPr>
              <a:t> 3  AS45773  PK 1,553    388  1,393    606   178    540  HECPERN-AS-PK PERN, Pakistan</a:t>
            </a:r>
          </a:p>
          <a:p>
            <a:r>
              <a:rPr lang="en-US" sz="1200" dirty="0">
                <a:latin typeface="Menlo" panose="020B0609030804020204" pitchFamily="49" charset="0"/>
                <a:ea typeface="Menlo" panose="020B0609030804020204" pitchFamily="49" charset="0"/>
                <a:cs typeface="Menlo" panose="020B0609030804020204" pitchFamily="49" charset="0"/>
              </a:rPr>
              <a:t> 4  AS15169  IN 1,271    438  1,286  1,209   438  1,242  GOOGLE - Google LLC, India</a:t>
            </a:r>
          </a:p>
          <a:p>
            <a:r>
              <a:rPr lang="en-US" sz="1200" dirty="0">
                <a:latin typeface="Menlo" panose="020B0609030804020204" pitchFamily="49" charset="0"/>
                <a:ea typeface="Menlo" panose="020B0609030804020204" pitchFamily="49" charset="0"/>
                <a:cs typeface="Menlo" panose="020B0609030804020204" pitchFamily="49" charset="0"/>
              </a:rPr>
              <a:t> 5  AS22616  US 1,264    503  1,526    883   377  1,014  ZSCALER- SJC, US</a:t>
            </a:r>
          </a:p>
          <a:p>
            <a:r>
              <a:rPr lang="en-US" sz="1200" dirty="0">
                <a:latin typeface="Menlo" panose="020B0609030804020204" pitchFamily="49" charset="0"/>
                <a:ea typeface="Menlo" panose="020B0609030804020204" pitchFamily="49" charset="0"/>
                <a:cs typeface="Menlo" panose="020B0609030804020204" pitchFamily="49" charset="0"/>
              </a:rPr>
              <a:t> 6  AS53813  IN 1,213    689  1,862  1,063   582  1,419  ZSCALER, India</a:t>
            </a:r>
          </a:p>
          <a:p>
            <a:r>
              <a:rPr lang="en-US" sz="1200" dirty="0">
                <a:latin typeface="Menlo" panose="020B0609030804020204" pitchFamily="49" charset="0"/>
                <a:ea typeface="Menlo" panose="020B0609030804020204" pitchFamily="49" charset="0"/>
                <a:cs typeface="Menlo" panose="020B0609030804020204" pitchFamily="49" charset="0"/>
              </a:rPr>
              <a:t> 7  AS1916   BR 1,062     94    991    326    37    277  Rede Nacional de Ensino e </a:t>
            </a:r>
            <a:r>
              <a:rPr lang="en-US" sz="1200" dirty="0" err="1">
                <a:latin typeface="Menlo" panose="020B0609030804020204" pitchFamily="49" charset="0"/>
                <a:ea typeface="Menlo" panose="020B0609030804020204" pitchFamily="49" charset="0"/>
                <a:cs typeface="Menlo" panose="020B0609030804020204" pitchFamily="49" charset="0"/>
              </a:rPr>
              <a:t>Pesquisa</a:t>
            </a:r>
            <a:r>
              <a:rPr lang="en-US" sz="1200" dirty="0">
                <a:latin typeface="Menlo" panose="020B0609030804020204" pitchFamily="49" charset="0"/>
                <a:ea typeface="Menlo" panose="020B0609030804020204" pitchFamily="49" charset="0"/>
                <a:cs typeface="Menlo" panose="020B0609030804020204" pitchFamily="49" charset="0"/>
              </a:rPr>
              <a:t>, Brazil</a:t>
            </a:r>
          </a:p>
          <a:p>
            <a:r>
              <a:rPr lang="en-US" sz="1200" dirty="0">
                <a:latin typeface="Menlo" panose="020B0609030804020204" pitchFamily="49" charset="0"/>
                <a:ea typeface="Menlo" panose="020B0609030804020204" pitchFamily="49" charset="0"/>
                <a:cs typeface="Menlo" panose="020B0609030804020204" pitchFamily="49" charset="0"/>
              </a:rPr>
              <a:t> 8  AS9658   PH   931    281    842    440   136    404  ETPI-IDS-AS-AP Eastern Telecoms, Philippines</a:t>
            </a:r>
          </a:p>
          <a:p>
            <a:r>
              <a:rPr lang="en-US" sz="1200" dirty="0">
                <a:latin typeface="Menlo" panose="020B0609030804020204" pitchFamily="49" charset="0"/>
                <a:ea typeface="Menlo" panose="020B0609030804020204" pitchFamily="49" charset="0"/>
                <a:cs typeface="Menlo" panose="020B0609030804020204" pitchFamily="49" charset="0"/>
              </a:rPr>
              <a:t> 9  AS37406  SS   888    486    972    582   365    599  RCS, South Sudan</a:t>
            </a:r>
          </a:p>
          <a:p>
            <a:r>
              <a:rPr lang="en-US" sz="1200" dirty="0">
                <a:latin typeface="Menlo" panose="020B0609030804020204" pitchFamily="49" charset="0"/>
                <a:ea typeface="Menlo" panose="020B0609030804020204" pitchFamily="49" charset="0"/>
                <a:cs typeface="Menlo" panose="020B0609030804020204" pitchFamily="49" charset="0"/>
              </a:rPr>
              <a:t>10  AS263327 BR   882    345    438    776   289    359  ONLINE SERVICOS DE TELECOMUNICACOES, Brazil</a:t>
            </a:r>
          </a:p>
          <a:p>
            <a:r>
              <a:rPr lang="en-US" sz="1200" dirty="0">
                <a:latin typeface="Menlo" panose="020B0609030804020204" pitchFamily="49" charset="0"/>
                <a:ea typeface="Menlo" panose="020B0609030804020204" pitchFamily="49" charset="0"/>
                <a:cs typeface="Menlo" panose="020B0609030804020204" pitchFamily="49" charset="0"/>
              </a:rPr>
              <a:t>11  AS17557  PK   835    430    777    431   277    413  Pakistan Telecommunication, Pakistan</a:t>
            </a:r>
          </a:p>
          <a:p>
            <a:r>
              <a:rPr lang="en-US" sz="1200" dirty="0">
                <a:latin typeface="Menlo" panose="020B0609030804020204" pitchFamily="49" charset="0"/>
                <a:ea typeface="Menlo" panose="020B0609030804020204" pitchFamily="49" charset="0"/>
                <a:cs typeface="Menlo" panose="020B0609030804020204" pitchFamily="49" charset="0"/>
              </a:rPr>
              <a:t>12  AS36914  KE   834    476    937    583   354    670  KENET , Kenya</a:t>
            </a:r>
          </a:p>
          <a:p>
            <a:r>
              <a:rPr lang="en-US" sz="1200" dirty="0">
                <a:latin typeface="Menlo" panose="020B0609030804020204" pitchFamily="49" charset="0"/>
                <a:ea typeface="Menlo" panose="020B0609030804020204" pitchFamily="49" charset="0"/>
                <a:cs typeface="Menlo" panose="020B0609030804020204" pitchFamily="49" charset="0"/>
              </a:rPr>
              <a:t>13  AS327687 UG   802    473    834    390   189    332  RENU, Uganda</a:t>
            </a:r>
          </a:p>
          <a:p>
            <a:r>
              <a:rPr lang="en-US" sz="1200" dirty="0">
                <a:latin typeface="Menlo" panose="020B0609030804020204" pitchFamily="49" charset="0"/>
                <a:ea typeface="Menlo" panose="020B0609030804020204" pitchFamily="49" charset="0"/>
                <a:cs typeface="Menlo" panose="020B0609030804020204" pitchFamily="49" charset="0"/>
              </a:rPr>
              <a:t>14  AS680    DE   773    966  1,332    268   117    289  DFN </a:t>
            </a:r>
            <a:r>
              <a:rPr lang="en-US" sz="1200" dirty="0" err="1">
                <a:latin typeface="Menlo" panose="020B0609030804020204" pitchFamily="49" charset="0"/>
                <a:ea typeface="Menlo" panose="020B0609030804020204" pitchFamily="49" charset="0"/>
                <a:cs typeface="Menlo" panose="020B0609030804020204" pitchFamily="49" charset="0"/>
              </a:rPr>
              <a:t>Verein</a:t>
            </a:r>
            <a:r>
              <a:rPr lang="en-US" sz="1200" dirty="0">
                <a:latin typeface="Menlo" panose="020B0609030804020204" pitchFamily="49" charset="0"/>
                <a:ea typeface="Menlo" panose="020B0609030804020204" pitchFamily="49" charset="0"/>
                <a:cs typeface="Menlo" panose="020B0609030804020204" pitchFamily="49" charset="0"/>
              </a:rPr>
              <a:t> </a:t>
            </a:r>
            <a:r>
              <a:rPr lang="en-US" sz="1200" dirty="0" err="1">
                <a:latin typeface="Menlo" panose="020B0609030804020204" pitchFamily="49" charset="0"/>
                <a:ea typeface="Menlo" panose="020B0609030804020204" pitchFamily="49" charset="0"/>
                <a:cs typeface="Menlo" panose="020B0609030804020204" pitchFamily="49" charset="0"/>
              </a:rPr>
              <a:t>zur</a:t>
            </a:r>
            <a:r>
              <a:rPr lang="en-US" sz="1200" dirty="0">
                <a:latin typeface="Menlo" panose="020B0609030804020204" pitchFamily="49" charset="0"/>
                <a:ea typeface="Menlo" panose="020B0609030804020204" pitchFamily="49" charset="0"/>
                <a:cs typeface="Menlo" panose="020B0609030804020204" pitchFamily="49" charset="0"/>
              </a:rPr>
              <a:t> </a:t>
            </a:r>
            <a:r>
              <a:rPr lang="en-US" sz="1200" dirty="0" err="1">
                <a:latin typeface="Menlo" panose="020B0609030804020204" pitchFamily="49" charset="0"/>
                <a:ea typeface="Menlo" panose="020B0609030804020204" pitchFamily="49" charset="0"/>
                <a:cs typeface="Menlo" panose="020B0609030804020204" pitchFamily="49" charset="0"/>
              </a:rPr>
              <a:t>Foerderung</a:t>
            </a:r>
            <a:r>
              <a:rPr lang="en-US" sz="1200" dirty="0">
                <a:latin typeface="Menlo" panose="020B0609030804020204" pitchFamily="49" charset="0"/>
                <a:ea typeface="Menlo" panose="020B0609030804020204" pitchFamily="49" charset="0"/>
                <a:cs typeface="Menlo" panose="020B0609030804020204" pitchFamily="49" charset="0"/>
              </a:rPr>
              <a:t>, Germany</a:t>
            </a:r>
          </a:p>
          <a:p>
            <a:r>
              <a:rPr lang="en-US" sz="1200" dirty="0">
                <a:latin typeface="Menlo" panose="020B0609030804020204" pitchFamily="49" charset="0"/>
                <a:ea typeface="Menlo" panose="020B0609030804020204" pitchFamily="49" charset="0"/>
                <a:cs typeface="Menlo" panose="020B0609030804020204" pitchFamily="49" charset="0"/>
              </a:rPr>
              <a:t>15  AS201767 UZ   761    538    729    461   200    371  UZMOBILE, Uzbekistan</a:t>
            </a:r>
          </a:p>
          <a:p>
            <a:r>
              <a:rPr lang="en-US" sz="1200" dirty="0">
                <a:latin typeface="Menlo" panose="020B0609030804020204" pitchFamily="49" charset="0"/>
                <a:ea typeface="Menlo" panose="020B0609030804020204" pitchFamily="49" charset="0"/>
                <a:cs typeface="Menlo" panose="020B0609030804020204" pitchFamily="49" charset="0"/>
              </a:rPr>
              <a:t>16  AS37682  NG   695    401    728    593   274    568  TIZETI, Nigeria</a:t>
            </a:r>
          </a:p>
          <a:p>
            <a:r>
              <a:rPr lang="en-US" sz="1200" dirty="0">
                <a:latin typeface="Menlo" panose="020B0609030804020204" pitchFamily="49" charset="0"/>
                <a:ea typeface="Menlo" panose="020B0609030804020204" pitchFamily="49" charset="0"/>
                <a:cs typeface="Menlo" panose="020B0609030804020204" pitchFamily="49" charset="0"/>
              </a:rPr>
              <a:t>17  AS7470   TH   674    214    507    219    94    182  True Internet, Thailand</a:t>
            </a:r>
          </a:p>
          <a:p>
            <a:r>
              <a:rPr lang="en-US" sz="1200" dirty="0">
                <a:latin typeface="Menlo" panose="020B0609030804020204" pitchFamily="49" charset="0"/>
                <a:ea typeface="Menlo" panose="020B0609030804020204" pitchFamily="49" charset="0"/>
                <a:cs typeface="Menlo" panose="020B0609030804020204" pitchFamily="49" charset="0"/>
              </a:rPr>
              <a:t>18  AS51167  DE   670    378    479    214    78    156  CONTABO, Germany</a:t>
            </a:r>
          </a:p>
          <a:p>
            <a:r>
              <a:rPr lang="en-US" sz="1200" dirty="0">
                <a:latin typeface="Menlo" panose="020B0609030804020204" pitchFamily="49" charset="0"/>
                <a:ea typeface="Menlo" panose="020B0609030804020204" pitchFamily="49" charset="0"/>
                <a:cs typeface="Menlo" panose="020B0609030804020204" pitchFamily="49" charset="0"/>
              </a:rPr>
              <a:t>19  AS15525  PT   600    260    593    287   125    284  MEO-EMPRESAS, Portugal</a:t>
            </a:r>
          </a:p>
          <a:p>
            <a:r>
              <a:rPr lang="en-US" sz="1200" dirty="0">
                <a:latin typeface="Menlo" panose="020B0609030804020204" pitchFamily="49" charset="0"/>
                <a:ea typeface="Menlo" panose="020B0609030804020204" pitchFamily="49" charset="0"/>
                <a:cs typeface="Menlo" panose="020B0609030804020204" pitchFamily="49" charset="0"/>
              </a:rPr>
              <a:t>20  AS14061  GB   594    468    672    260   169    313  </a:t>
            </a:r>
            <a:r>
              <a:rPr lang="en-US" sz="1200" dirty="0" err="1">
                <a:latin typeface="Menlo" panose="020B0609030804020204" pitchFamily="49" charset="0"/>
                <a:ea typeface="Menlo" panose="020B0609030804020204" pitchFamily="49" charset="0"/>
                <a:cs typeface="Menlo" panose="020B0609030804020204" pitchFamily="49" charset="0"/>
              </a:rPr>
              <a:t>DigitalOcean</a:t>
            </a:r>
            <a:r>
              <a:rPr lang="en-US" sz="1200" dirty="0">
                <a:latin typeface="Menlo" panose="020B0609030804020204" pitchFamily="49" charset="0"/>
                <a:ea typeface="Menlo" panose="020B0609030804020204" pitchFamily="49" charset="0"/>
                <a:cs typeface="Menlo" panose="020B0609030804020204" pitchFamily="49" charset="0"/>
              </a:rPr>
              <a:t>, United Kingdom</a:t>
            </a:r>
          </a:p>
          <a:p>
            <a:r>
              <a:rPr lang="en-US" sz="1200" dirty="0">
                <a:latin typeface="Menlo" panose="020B0609030804020204" pitchFamily="49" charset="0"/>
                <a:ea typeface="Menlo" panose="020B0609030804020204" pitchFamily="49" charset="0"/>
                <a:cs typeface="Menlo" panose="020B0609030804020204" pitchFamily="49" charset="0"/>
              </a:rPr>
              <a:t>21  AS37130  ZA   585      5    464    414     0    260  SITA, South Africa</a:t>
            </a:r>
          </a:p>
          <a:p>
            <a:r>
              <a:rPr lang="en-US" sz="1200" dirty="0">
                <a:latin typeface="Menlo" panose="020B0609030804020204" pitchFamily="49" charset="0"/>
                <a:ea typeface="Menlo" panose="020B0609030804020204" pitchFamily="49" charset="0"/>
                <a:cs typeface="Menlo" panose="020B0609030804020204" pitchFamily="49" charset="0"/>
              </a:rPr>
              <a:t>22  AS30998  NG   583    264    484    192    54    143  NAL, Nigeria</a:t>
            </a:r>
          </a:p>
          <a:p>
            <a:r>
              <a:rPr lang="en-US" sz="1200" dirty="0">
                <a:latin typeface="Menlo" panose="020B0609030804020204" pitchFamily="49" charset="0"/>
                <a:ea typeface="Menlo" panose="020B0609030804020204" pitchFamily="49" charset="0"/>
                <a:cs typeface="Menlo" panose="020B0609030804020204" pitchFamily="49" charset="0"/>
              </a:rPr>
              <a:t>23  AS135407 PK   569    227    457    419   207    344  TES-PL-AS-AP Trans World, Pakistan</a:t>
            </a:r>
          </a:p>
          <a:p>
            <a:r>
              <a:rPr lang="en-US" sz="1200" dirty="0">
                <a:latin typeface="Menlo" panose="020B0609030804020204" pitchFamily="49" charset="0"/>
                <a:ea typeface="Menlo" panose="020B0609030804020204" pitchFamily="49" charset="0"/>
                <a:cs typeface="Menlo" panose="020B0609030804020204" pitchFamily="49" charset="0"/>
              </a:rPr>
              <a:t>24  AS16814  AR   565    235    456    258   120    208  NSS, Argentina</a:t>
            </a:r>
          </a:p>
          <a:p>
            <a:r>
              <a:rPr lang="en-US" sz="1200" dirty="0">
                <a:latin typeface="Menlo" panose="020B0609030804020204" pitchFamily="49" charset="0"/>
                <a:ea typeface="Menlo" panose="020B0609030804020204" pitchFamily="49" charset="0"/>
                <a:cs typeface="Menlo" panose="020B0609030804020204" pitchFamily="49" charset="0"/>
              </a:rPr>
              <a:t>25  AS132335 IN   563     17     30    538    17     23  NETWORK-LEAPSWITCH-IN </a:t>
            </a:r>
            <a:r>
              <a:rPr lang="en-US" sz="1200" dirty="0" err="1">
                <a:latin typeface="Menlo" panose="020B0609030804020204" pitchFamily="49" charset="0"/>
                <a:ea typeface="Menlo" panose="020B0609030804020204" pitchFamily="49" charset="0"/>
                <a:cs typeface="Menlo" panose="020B0609030804020204" pitchFamily="49" charset="0"/>
              </a:rPr>
              <a:t>LeapSwitch</a:t>
            </a:r>
            <a:r>
              <a:rPr lang="en-US" sz="1200" dirty="0">
                <a:latin typeface="Menlo" panose="020B0609030804020204" pitchFamily="49" charset="0"/>
                <a:ea typeface="Menlo" panose="020B0609030804020204" pitchFamily="49" charset="0"/>
                <a:cs typeface="Menlo" panose="020B0609030804020204" pitchFamily="49" charset="0"/>
              </a:rPr>
              <a:t> Networks, India</a:t>
            </a:r>
          </a:p>
          <a:p>
            <a:r>
              <a:rPr lang="en-US" sz="1200" dirty="0">
                <a:latin typeface="Menlo" panose="020B0609030804020204" pitchFamily="49" charset="0"/>
                <a:ea typeface="Menlo" panose="020B0609030804020204" pitchFamily="49" charset="0"/>
                <a:cs typeface="Menlo" panose="020B0609030804020204" pitchFamily="49" charset="0"/>
              </a:rPr>
              <a:t>26  AS5438   TN   559    532    579    526   171     27  </a:t>
            </a:r>
            <a:r>
              <a:rPr lang="en-US" sz="1200" dirty="0" err="1">
                <a:latin typeface="Menlo" panose="020B0609030804020204" pitchFamily="49" charset="0"/>
                <a:ea typeface="Menlo" panose="020B0609030804020204" pitchFamily="49" charset="0"/>
                <a:cs typeface="Menlo" panose="020B0609030804020204" pitchFamily="49" charset="0"/>
              </a:rPr>
              <a:t>ATI,Tunisia</a:t>
            </a:r>
            <a:endParaRPr lang="en-US" sz="1200" dirty="0">
              <a:latin typeface="Menlo" panose="020B0609030804020204" pitchFamily="49" charset="0"/>
              <a:ea typeface="Menlo" panose="020B0609030804020204" pitchFamily="49" charset="0"/>
              <a:cs typeface="Menlo" panose="020B0609030804020204" pitchFamily="49" charset="0"/>
            </a:endParaRPr>
          </a:p>
          <a:p>
            <a:r>
              <a:rPr lang="en-US" sz="1200" dirty="0">
                <a:latin typeface="Menlo" panose="020B0609030804020204" pitchFamily="49" charset="0"/>
                <a:ea typeface="Menlo" panose="020B0609030804020204" pitchFamily="49" charset="0"/>
                <a:cs typeface="Menlo" panose="020B0609030804020204" pitchFamily="49" charset="0"/>
              </a:rPr>
              <a:t>27  AS5466   IE   547    240    401    419   184    329  EIRCOM Internet House, IE Ireland</a:t>
            </a:r>
          </a:p>
          <a:p>
            <a:r>
              <a:rPr lang="en-US" sz="1200" dirty="0">
                <a:latin typeface="Menlo" panose="020B0609030804020204" pitchFamily="49" charset="0"/>
                <a:ea typeface="Menlo" panose="020B0609030804020204" pitchFamily="49" charset="0"/>
                <a:cs typeface="Menlo" panose="020B0609030804020204" pitchFamily="49" charset="0"/>
              </a:rPr>
              <a:t>28  AS18002  IN   538    467    614    277   176    242  WORLDPHONE-IN AS, India</a:t>
            </a:r>
          </a:p>
          <a:p>
            <a:r>
              <a:rPr lang="en-US" sz="1200" dirty="0">
                <a:latin typeface="Menlo" panose="020B0609030804020204" pitchFamily="49" charset="0"/>
                <a:ea typeface="Menlo" panose="020B0609030804020204" pitchFamily="49" charset="0"/>
                <a:cs typeface="Menlo" panose="020B0609030804020204" pitchFamily="49" charset="0"/>
              </a:rPr>
              <a:t>29  AS37209  NG   532    109    438    269    45    194  HYPERIA, Nigeria</a:t>
            </a:r>
          </a:p>
          <a:p>
            <a:r>
              <a:rPr lang="en-US" sz="1200" dirty="0">
                <a:latin typeface="Menlo" panose="020B0609030804020204" pitchFamily="49" charset="0"/>
                <a:ea typeface="Menlo" panose="020B0609030804020204" pitchFamily="49" charset="0"/>
                <a:cs typeface="Menlo" panose="020B0609030804020204" pitchFamily="49" charset="0"/>
              </a:rPr>
              <a:t>30  AS37100  ZA   454    161    401    168    95    131  SEACOM-AS, South Africa</a:t>
            </a:r>
          </a:p>
          <a:p>
            <a:r>
              <a:rPr lang="en-US" sz="1200" dirty="0">
                <a:latin typeface="Menlo" panose="020B0609030804020204" pitchFamily="49" charset="0"/>
                <a:ea typeface="Menlo" panose="020B0609030804020204" pitchFamily="49" charset="0"/>
                <a:cs typeface="Menlo" panose="020B0609030804020204" pitchFamily="49" charset="0"/>
              </a:rPr>
              <a:t>31  AS5588   CZ   453    175    430    186   102    162  GTSCE GTS Central Europe, Czechia</a:t>
            </a:r>
          </a:p>
          <a:p>
            <a:r>
              <a:rPr lang="en-US" sz="1200" dirty="0">
                <a:latin typeface="Menlo" panose="020B0609030804020204" pitchFamily="49" charset="0"/>
                <a:ea typeface="Menlo" panose="020B0609030804020204" pitchFamily="49" charset="0"/>
                <a:cs typeface="Menlo" panose="020B0609030804020204" pitchFamily="49" charset="0"/>
              </a:rPr>
              <a:t>32  AS1103   NL   446     38    363    189     7    132  </a:t>
            </a:r>
            <a:r>
              <a:rPr lang="en-US" sz="1200" dirty="0" err="1">
                <a:latin typeface="Menlo" panose="020B0609030804020204" pitchFamily="49" charset="0"/>
                <a:ea typeface="Menlo" panose="020B0609030804020204" pitchFamily="49" charset="0"/>
                <a:cs typeface="Menlo" panose="020B0609030804020204" pitchFamily="49" charset="0"/>
              </a:rPr>
              <a:t>SURFnet</a:t>
            </a:r>
            <a:r>
              <a:rPr lang="en-US" sz="1200" dirty="0">
                <a:latin typeface="Menlo" panose="020B0609030804020204" pitchFamily="49" charset="0"/>
                <a:ea typeface="Menlo" panose="020B0609030804020204" pitchFamily="49" charset="0"/>
                <a:cs typeface="Menlo" panose="020B0609030804020204" pitchFamily="49" charset="0"/>
              </a:rPr>
              <a:t>, The Netherlands</a:t>
            </a:r>
          </a:p>
          <a:p>
            <a:r>
              <a:rPr lang="en-US" sz="1200" dirty="0">
                <a:latin typeface="Menlo" panose="020B0609030804020204" pitchFamily="49" charset="0"/>
                <a:ea typeface="Menlo" panose="020B0609030804020204" pitchFamily="49" charset="0"/>
                <a:cs typeface="Menlo" panose="020B0609030804020204" pitchFamily="49" charset="0"/>
              </a:rPr>
              <a:t>33  AS17563  PK   402    117    359    207    64    199  </a:t>
            </a:r>
            <a:r>
              <a:rPr lang="en-US" sz="1200" dirty="0" err="1">
                <a:latin typeface="Menlo" panose="020B0609030804020204" pitchFamily="49" charset="0"/>
                <a:ea typeface="Menlo" panose="020B0609030804020204" pitchFamily="49" charset="0"/>
                <a:cs typeface="Menlo" panose="020B0609030804020204" pitchFamily="49" charset="0"/>
              </a:rPr>
              <a:t>Nexlinx</a:t>
            </a:r>
            <a:r>
              <a:rPr lang="en-US" sz="1200" dirty="0">
                <a:latin typeface="Menlo" panose="020B0609030804020204" pitchFamily="49" charset="0"/>
                <a:ea typeface="Menlo" panose="020B0609030804020204" pitchFamily="49" charset="0"/>
                <a:cs typeface="Menlo" panose="020B0609030804020204" pitchFamily="49" charset="0"/>
              </a:rPr>
              <a:t>,  Pakistan</a:t>
            </a:r>
          </a:p>
          <a:p>
            <a:r>
              <a:rPr lang="en-US" sz="1200" dirty="0">
                <a:latin typeface="Menlo" panose="020B0609030804020204" pitchFamily="49" charset="0"/>
                <a:ea typeface="Menlo" panose="020B0609030804020204" pitchFamily="49" charset="0"/>
                <a:cs typeface="Menlo" panose="020B0609030804020204" pitchFamily="49" charset="0"/>
              </a:rPr>
              <a:t>34  AS327724 UG   401    120    538    208   103    266  NITA, Uganda</a:t>
            </a:r>
          </a:p>
          <a:p>
            <a:r>
              <a:rPr lang="en-US" sz="1200" dirty="0">
                <a:latin typeface="Menlo" panose="020B0609030804020204" pitchFamily="49" charset="0"/>
                <a:ea typeface="Menlo" panose="020B0609030804020204" pitchFamily="49" charset="0"/>
                <a:cs typeface="Menlo" panose="020B0609030804020204" pitchFamily="49" charset="0"/>
              </a:rPr>
              <a:t>35  AS7590   PK   400    122    329    266    84    224  COMSATS, Pakistan</a:t>
            </a:r>
          </a:p>
        </p:txBody>
      </p:sp>
    </p:spTree>
    <p:extLst>
      <p:ext uri="{BB962C8B-B14F-4D97-AF65-F5344CB8AC3E}">
        <p14:creationId xmlns:p14="http://schemas.microsoft.com/office/powerpoint/2010/main" val="1215517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B41C000-D991-8243-A0F8-6BA6F1289B45}"/>
              </a:ext>
            </a:extLst>
          </p:cNvPr>
          <p:cNvSpPr txBox="1"/>
          <p:nvPr/>
        </p:nvSpPr>
        <p:spPr>
          <a:xfrm>
            <a:off x="2080260" y="0"/>
            <a:ext cx="10236514" cy="6924973"/>
          </a:xfrm>
          <a:prstGeom prst="rect">
            <a:avLst/>
          </a:prstGeom>
          <a:noFill/>
        </p:spPr>
        <p:txBody>
          <a:bodyPr wrap="square" rtlCol="0">
            <a:spAutoFit/>
          </a:bodyPr>
          <a:lstStyle/>
          <a:p>
            <a:r>
              <a:rPr lang="en-US" sz="1200" b="1" dirty="0">
                <a:latin typeface="Menlo" panose="020B0609030804020204" pitchFamily="49" charset="0"/>
                <a:ea typeface="Menlo" panose="020B0609030804020204" pitchFamily="49" charset="0"/>
                <a:cs typeface="Menlo" panose="020B0609030804020204" pitchFamily="49" charset="0"/>
              </a:rPr>
              <a:t>Rank AS      CC Seen                 Validating          As Name</a:t>
            </a:r>
          </a:p>
          <a:p>
            <a:r>
              <a:rPr lang="en-US" sz="1200" b="1" dirty="0">
                <a:latin typeface="Menlo" panose="020B0609030804020204" pitchFamily="49" charset="0"/>
                <a:ea typeface="Menlo" panose="020B0609030804020204" pitchFamily="49" charset="0"/>
                <a:cs typeface="Menlo" panose="020B0609030804020204" pitchFamily="49" charset="0"/>
              </a:rPr>
              <a:t>                Before During After  Before During After </a:t>
            </a:r>
          </a:p>
          <a:p>
            <a:r>
              <a:rPr lang="en-US" sz="1200" dirty="0">
                <a:latin typeface="Menlo" panose="020B0609030804020204" pitchFamily="49" charset="0"/>
                <a:ea typeface="Menlo" panose="020B0609030804020204" pitchFamily="49" charset="0"/>
                <a:cs typeface="Menlo" panose="020B0609030804020204" pitchFamily="49" charset="0"/>
              </a:rPr>
              <a:t> 1  AS2018   ZA 1,858  1,122  1,473    694   220    288  TENET, South Africa</a:t>
            </a:r>
          </a:p>
          <a:p>
            <a:r>
              <a:rPr lang="en-US" sz="1200" dirty="0">
                <a:latin typeface="Menlo" panose="020B0609030804020204" pitchFamily="49" charset="0"/>
                <a:ea typeface="Menlo" panose="020B0609030804020204" pitchFamily="49" charset="0"/>
                <a:cs typeface="Menlo" panose="020B0609030804020204" pitchFamily="49" charset="0"/>
              </a:rPr>
              <a:t> 2  AS10396  PR 1,789  1,673  1,988  1,647   276     33  COQUI-NET - DATACOM CARIBE, Puerto Rico</a:t>
            </a:r>
          </a:p>
          <a:p>
            <a:r>
              <a:rPr lang="en-US" sz="1200" dirty="0">
                <a:latin typeface="Menlo" panose="020B0609030804020204" pitchFamily="49" charset="0"/>
                <a:ea typeface="Menlo" panose="020B0609030804020204" pitchFamily="49" charset="0"/>
                <a:cs typeface="Menlo" panose="020B0609030804020204" pitchFamily="49" charset="0"/>
              </a:rPr>
              <a:t> 3  AS45773  PK 1,553    388  1,393    606   178    540  HECPERN-AS-PK PERN, Pakistan</a:t>
            </a:r>
          </a:p>
          <a:p>
            <a:r>
              <a:rPr lang="en-US" sz="1200" dirty="0">
                <a:latin typeface="Menlo" panose="020B0609030804020204" pitchFamily="49" charset="0"/>
                <a:ea typeface="Menlo" panose="020B0609030804020204" pitchFamily="49" charset="0"/>
                <a:cs typeface="Menlo" panose="020B0609030804020204" pitchFamily="49" charset="0"/>
              </a:rPr>
              <a:t> 4  AS15169  IN 1,271    438  1,286  1,209   438  1,242  GOOGLE - Google LLC, India</a:t>
            </a:r>
          </a:p>
          <a:p>
            <a:r>
              <a:rPr lang="en-US" sz="1200" dirty="0">
                <a:latin typeface="Menlo" panose="020B0609030804020204" pitchFamily="49" charset="0"/>
                <a:ea typeface="Menlo" panose="020B0609030804020204" pitchFamily="49" charset="0"/>
                <a:cs typeface="Menlo" panose="020B0609030804020204" pitchFamily="49" charset="0"/>
              </a:rPr>
              <a:t> 5  AS22616  US 1,264    503  1,526    883   377  1,014  ZSCALER- SJC, US</a:t>
            </a:r>
          </a:p>
          <a:p>
            <a:r>
              <a:rPr lang="en-US" sz="1200" dirty="0">
                <a:latin typeface="Menlo" panose="020B0609030804020204" pitchFamily="49" charset="0"/>
                <a:ea typeface="Menlo" panose="020B0609030804020204" pitchFamily="49" charset="0"/>
                <a:cs typeface="Menlo" panose="020B0609030804020204" pitchFamily="49" charset="0"/>
              </a:rPr>
              <a:t> 6  AS53813  IN 1,213    689  1,862  1,063   582  1,419  ZSCALER, India</a:t>
            </a:r>
          </a:p>
          <a:p>
            <a:r>
              <a:rPr lang="en-US" sz="1200" dirty="0">
                <a:latin typeface="Menlo" panose="020B0609030804020204" pitchFamily="49" charset="0"/>
                <a:ea typeface="Menlo" panose="020B0609030804020204" pitchFamily="49" charset="0"/>
                <a:cs typeface="Menlo" panose="020B0609030804020204" pitchFamily="49" charset="0"/>
              </a:rPr>
              <a:t> 7  AS1916   BR 1,062     94    991    326    37    277  Rede Nacional de Ensino e </a:t>
            </a:r>
            <a:r>
              <a:rPr lang="en-US" sz="1200" dirty="0" err="1">
                <a:latin typeface="Menlo" panose="020B0609030804020204" pitchFamily="49" charset="0"/>
                <a:ea typeface="Menlo" panose="020B0609030804020204" pitchFamily="49" charset="0"/>
                <a:cs typeface="Menlo" panose="020B0609030804020204" pitchFamily="49" charset="0"/>
              </a:rPr>
              <a:t>Pesquisa</a:t>
            </a:r>
            <a:r>
              <a:rPr lang="en-US" sz="1200" dirty="0">
                <a:latin typeface="Menlo" panose="020B0609030804020204" pitchFamily="49" charset="0"/>
                <a:ea typeface="Menlo" panose="020B0609030804020204" pitchFamily="49" charset="0"/>
                <a:cs typeface="Menlo" panose="020B0609030804020204" pitchFamily="49" charset="0"/>
              </a:rPr>
              <a:t>, Brazil</a:t>
            </a:r>
          </a:p>
          <a:p>
            <a:r>
              <a:rPr lang="en-US" sz="1200" dirty="0">
                <a:latin typeface="Menlo" panose="020B0609030804020204" pitchFamily="49" charset="0"/>
                <a:ea typeface="Menlo" panose="020B0609030804020204" pitchFamily="49" charset="0"/>
                <a:cs typeface="Menlo" panose="020B0609030804020204" pitchFamily="49" charset="0"/>
              </a:rPr>
              <a:t> 8  AS9658   PH   931    281    842    440   136    404  ETPI-IDS-AS-AP Eastern Telecoms, Philippines</a:t>
            </a:r>
          </a:p>
          <a:p>
            <a:r>
              <a:rPr lang="en-US" sz="1200" dirty="0">
                <a:latin typeface="Menlo" panose="020B0609030804020204" pitchFamily="49" charset="0"/>
                <a:ea typeface="Menlo" panose="020B0609030804020204" pitchFamily="49" charset="0"/>
                <a:cs typeface="Menlo" panose="020B0609030804020204" pitchFamily="49" charset="0"/>
              </a:rPr>
              <a:t> 9  AS37406  SS   888    486    972    582   365    599  RCS, South Sudan</a:t>
            </a:r>
          </a:p>
          <a:p>
            <a:r>
              <a:rPr lang="en-US" sz="1200" dirty="0">
                <a:latin typeface="Menlo" panose="020B0609030804020204" pitchFamily="49" charset="0"/>
                <a:ea typeface="Menlo" panose="020B0609030804020204" pitchFamily="49" charset="0"/>
                <a:cs typeface="Menlo" panose="020B0609030804020204" pitchFamily="49" charset="0"/>
              </a:rPr>
              <a:t>10  AS263327 BR   882    345    438    776   289    359  ONLINE SERVICOS DE TELECOMUNICACOES, Brazil</a:t>
            </a:r>
          </a:p>
          <a:p>
            <a:r>
              <a:rPr lang="en-US" sz="1200" dirty="0">
                <a:latin typeface="Menlo" panose="020B0609030804020204" pitchFamily="49" charset="0"/>
                <a:ea typeface="Menlo" panose="020B0609030804020204" pitchFamily="49" charset="0"/>
                <a:cs typeface="Menlo" panose="020B0609030804020204" pitchFamily="49" charset="0"/>
              </a:rPr>
              <a:t>11  AS17557  PK   835    430    777    431   277    413  Pakistan Telecommunication, Pakistan</a:t>
            </a:r>
          </a:p>
          <a:p>
            <a:r>
              <a:rPr lang="en-US" sz="1200" dirty="0">
                <a:latin typeface="Menlo" panose="020B0609030804020204" pitchFamily="49" charset="0"/>
                <a:ea typeface="Menlo" panose="020B0609030804020204" pitchFamily="49" charset="0"/>
                <a:cs typeface="Menlo" panose="020B0609030804020204" pitchFamily="49" charset="0"/>
              </a:rPr>
              <a:t>12  AS36914  KE   834    476    937    583   354    670  KENET , Kenya</a:t>
            </a:r>
          </a:p>
          <a:p>
            <a:r>
              <a:rPr lang="en-US" sz="1200" dirty="0">
                <a:latin typeface="Menlo" panose="020B0609030804020204" pitchFamily="49" charset="0"/>
                <a:ea typeface="Menlo" panose="020B0609030804020204" pitchFamily="49" charset="0"/>
                <a:cs typeface="Menlo" panose="020B0609030804020204" pitchFamily="49" charset="0"/>
              </a:rPr>
              <a:t>13  AS327687 UG   802    473    834    390   189    332  RENU, Uganda</a:t>
            </a:r>
          </a:p>
          <a:p>
            <a:r>
              <a:rPr lang="en-US" sz="1200" dirty="0">
                <a:latin typeface="Menlo" panose="020B0609030804020204" pitchFamily="49" charset="0"/>
                <a:ea typeface="Menlo" panose="020B0609030804020204" pitchFamily="49" charset="0"/>
                <a:cs typeface="Menlo" panose="020B0609030804020204" pitchFamily="49" charset="0"/>
              </a:rPr>
              <a:t>14  AS680    DE   773    966  1,332    268   117    289  DFN </a:t>
            </a:r>
            <a:r>
              <a:rPr lang="en-US" sz="1200" dirty="0" err="1">
                <a:latin typeface="Menlo" panose="020B0609030804020204" pitchFamily="49" charset="0"/>
                <a:ea typeface="Menlo" panose="020B0609030804020204" pitchFamily="49" charset="0"/>
                <a:cs typeface="Menlo" panose="020B0609030804020204" pitchFamily="49" charset="0"/>
              </a:rPr>
              <a:t>Verein</a:t>
            </a:r>
            <a:r>
              <a:rPr lang="en-US" sz="1200" dirty="0">
                <a:latin typeface="Menlo" panose="020B0609030804020204" pitchFamily="49" charset="0"/>
                <a:ea typeface="Menlo" panose="020B0609030804020204" pitchFamily="49" charset="0"/>
                <a:cs typeface="Menlo" panose="020B0609030804020204" pitchFamily="49" charset="0"/>
              </a:rPr>
              <a:t> </a:t>
            </a:r>
            <a:r>
              <a:rPr lang="en-US" sz="1200" dirty="0" err="1">
                <a:latin typeface="Menlo" panose="020B0609030804020204" pitchFamily="49" charset="0"/>
                <a:ea typeface="Menlo" panose="020B0609030804020204" pitchFamily="49" charset="0"/>
                <a:cs typeface="Menlo" panose="020B0609030804020204" pitchFamily="49" charset="0"/>
              </a:rPr>
              <a:t>zur</a:t>
            </a:r>
            <a:r>
              <a:rPr lang="en-US" sz="1200" dirty="0">
                <a:latin typeface="Menlo" panose="020B0609030804020204" pitchFamily="49" charset="0"/>
                <a:ea typeface="Menlo" panose="020B0609030804020204" pitchFamily="49" charset="0"/>
                <a:cs typeface="Menlo" panose="020B0609030804020204" pitchFamily="49" charset="0"/>
              </a:rPr>
              <a:t> </a:t>
            </a:r>
            <a:r>
              <a:rPr lang="en-US" sz="1200" dirty="0" err="1">
                <a:latin typeface="Menlo" panose="020B0609030804020204" pitchFamily="49" charset="0"/>
                <a:ea typeface="Menlo" panose="020B0609030804020204" pitchFamily="49" charset="0"/>
                <a:cs typeface="Menlo" panose="020B0609030804020204" pitchFamily="49" charset="0"/>
              </a:rPr>
              <a:t>Foerderung</a:t>
            </a:r>
            <a:r>
              <a:rPr lang="en-US" sz="1200" dirty="0">
                <a:latin typeface="Menlo" panose="020B0609030804020204" pitchFamily="49" charset="0"/>
                <a:ea typeface="Menlo" panose="020B0609030804020204" pitchFamily="49" charset="0"/>
                <a:cs typeface="Menlo" panose="020B0609030804020204" pitchFamily="49" charset="0"/>
              </a:rPr>
              <a:t>, Germany</a:t>
            </a:r>
          </a:p>
          <a:p>
            <a:r>
              <a:rPr lang="en-US" sz="1200" dirty="0">
                <a:latin typeface="Menlo" panose="020B0609030804020204" pitchFamily="49" charset="0"/>
                <a:ea typeface="Menlo" panose="020B0609030804020204" pitchFamily="49" charset="0"/>
                <a:cs typeface="Menlo" panose="020B0609030804020204" pitchFamily="49" charset="0"/>
              </a:rPr>
              <a:t>15  AS201767 UZ   761    538    729    461   200    371  UZMOBILE, Uzbekistan</a:t>
            </a:r>
          </a:p>
          <a:p>
            <a:r>
              <a:rPr lang="en-US" sz="1200" dirty="0">
                <a:latin typeface="Menlo" panose="020B0609030804020204" pitchFamily="49" charset="0"/>
                <a:ea typeface="Menlo" panose="020B0609030804020204" pitchFamily="49" charset="0"/>
                <a:cs typeface="Menlo" panose="020B0609030804020204" pitchFamily="49" charset="0"/>
              </a:rPr>
              <a:t>16  AS37682  NG   695    401    728    593   274    568  TIZETI, Nigeria</a:t>
            </a:r>
          </a:p>
          <a:p>
            <a:r>
              <a:rPr lang="en-US" sz="1200" dirty="0">
                <a:latin typeface="Menlo" panose="020B0609030804020204" pitchFamily="49" charset="0"/>
                <a:ea typeface="Menlo" panose="020B0609030804020204" pitchFamily="49" charset="0"/>
                <a:cs typeface="Menlo" panose="020B0609030804020204" pitchFamily="49" charset="0"/>
              </a:rPr>
              <a:t>17  AS7470   TH   674    214    507    219    94    182  True Internet, Thailand</a:t>
            </a:r>
          </a:p>
          <a:p>
            <a:r>
              <a:rPr lang="en-US" sz="1200" dirty="0">
                <a:latin typeface="Menlo" panose="020B0609030804020204" pitchFamily="49" charset="0"/>
                <a:ea typeface="Menlo" panose="020B0609030804020204" pitchFamily="49" charset="0"/>
                <a:cs typeface="Menlo" panose="020B0609030804020204" pitchFamily="49" charset="0"/>
              </a:rPr>
              <a:t>18  AS51167  DE   670    378    479    214    78    156  CONTABO, Germany</a:t>
            </a:r>
          </a:p>
          <a:p>
            <a:r>
              <a:rPr lang="en-US" sz="1200" dirty="0">
                <a:latin typeface="Menlo" panose="020B0609030804020204" pitchFamily="49" charset="0"/>
                <a:ea typeface="Menlo" panose="020B0609030804020204" pitchFamily="49" charset="0"/>
                <a:cs typeface="Menlo" panose="020B0609030804020204" pitchFamily="49" charset="0"/>
              </a:rPr>
              <a:t>19  AS15525  PT   600    260    593    287   125    284  MEO-EMPRESAS, Portugal</a:t>
            </a:r>
          </a:p>
          <a:p>
            <a:r>
              <a:rPr lang="en-US" sz="1200" dirty="0">
                <a:latin typeface="Menlo" panose="020B0609030804020204" pitchFamily="49" charset="0"/>
                <a:ea typeface="Menlo" panose="020B0609030804020204" pitchFamily="49" charset="0"/>
                <a:cs typeface="Menlo" panose="020B0609030804020204" pitchFamily="49" charset="0"/>
              </a:rPr>
              <a:t>20  AS14061  GB   594    468    672    260   169    313  </a:t>
            </a:r>
            <a:r>
              <a:rPr lang="en-US" sz="1200" dirty="0" err="1">
                <a:latin typeface="Menlo" panose="020B0609030804020204" pitchFamily="49" charset="0"/>
                <a:ea typeface="Menlo" panose="020B0609030804020204" pitchFamily="49" charset="0"/>
                <a:cs typeface="Menlo" panose="020B0609030804020204" pitchFamily="49" charset="0"/>
              </a:rPr>
              <a:t>DigitalOcean</a:t>
            </a:r>
            <a:r>
              <a:rPr lang="en-US" sz="1200" dirty="0">
                <a:latin typeface="Menlo" panose="020B0609030804020204" pitchFamily="49" charset="0"/>
                <a:ea typeface="Menlo" panose="020B0609030804020204" pitchFamily="49" charset="0"/>
                <a:cs typeface="Menlo" panose="020B0609030804020204" pitchFamily="49" charset="0"/>
              </a:rPr>
              <a:t>, United Kingdom</a:t>
            </a:r>
          </a:p>
          <a:p>
            <a:r>
              <a:rPr lang="en-US" sz="1200" dirty="0">
                <a:latin typeface="Menlo" panose="020B0609030804020204" pitchFamily="49" charset="0"/>
                <a:ea typeface="Menlo" panose="020B0609030804020204" pitchFamily="49" charset="0"/>
                <a:cs typeface="Menlo" panose="020B0609030804020204" pitchFamily="49" charset="0"/>
              </a:rPr>
              <a:t>21  AS37130  ZA   585      5    464    414     0    260  SITA, South Africa</a:t>
            </a:r>
          </a:p>
          <a:p>
            <a:r>
              <a:rPr lang="en-US" sz="1200" dirty="0">
                <a:latin typeface="Menlo" panose="020B0609030804020204" pitchFamily="49" charset="0"/>
                <a:ea typeface="Menlo" panose="020B0609030804020204" pitchFamily="49" charset="0"/>
                <a:cs typeface="Menlo" panose="020B0609030804020204" pitchFamily="49" charset="0"/>
              </a:rPr>
              <a:t>22  AS30998  NG   583    264    484    192    54    143  NAL, Nigeria</a:t>
            </a:r>
          </a:p>
          <a:p>
            <a:r>
              <a:rPr lang="en-US" sz="1200" dirty="0">
                <a:latin typeface="Menlo" panose="020B0609030804020204" pitchFamily="49" charset="0"/>
                <a:ea typeface="Menlo" panose="020B0609030804020204" pitchFamily="49" charset="0"/>
                <a:cs typeface="Menlo" panose="020B0609030804020204" pitchFamily="49" charset="0"/>
              </a:rPr>
              <a:t>23  AS135407 PK   569    227    457    419   207    344  TES-PL-AS-AP Trans World, Pakistan</a:t>
            </a:r>
          </a:p>
          <a:p>
            <a:r>
              <a:rPr lang="en-US" sz="1200" dirty="0">
                <a:latin typeface="Menlo" panose="020B0609030804020204" pitchFamily="49" charset="0"/>
                <a:ea typeface="Menlo" panose="020B0609030804020204" pitchFamily="49" charset="0"/>
                <a:cs typeface="Menlo" panose="020B0609030804020204" pitchFamily="49" charset="0"/>
              </a:rPr>
              <a:t>24  AS16814  AR   565    235    456    258   120    208  NSS, Argentina</a:t>
            </a:r>
          </a:p>
          <a:p>
            <a:r>
              <a:rPr lang="en-US" sz="1200" dirty="0">
                <a:latin typeface="Menlo" panose="020B0609030804020204" pitchFamily="49" charset="0"/>
                <a:ea typeface="Menlo" panose="020B0609030804020204" pitchFamily="49" charset="0"/>
                <a:cs typeface="Menlo" panose="020B0609030804020204" pitchFamily="49" charset="0"/>
              </a:rPr>
              <a:t>25  AS132335 IN   563     17     30    538    17     23  NETWORK-LEAPSWITCH-IN </a:t>
            </a:r>
            <a:r>
              <a:rPr lang="en-US" sz="1200" dirty="0" err="1">
                <a:latin typeface="Menlo" panose="020B0609030804020204" pitchFamily="49" charset="0"/>
                <a:ea typeface="Menlo" panose="020B0609030804020204" pitchFamily="49" charset="0"/>
                <a:cs typeface="Menlo" panose="020B0609030804020204" pitchFamily="49" charset="0"/>
              </a:rPr>
              <a:t>LeapSwitch</a:t>
            </a:r>
            <a:r>
              <a:rPr lang="en-US" sz="1200" dirty="0">
                <a:latin typeface="Menlo" panose="020B0609030804020204" pitchFamily="49" charset="0"/>
                <a:ea typeface="Menlo" panose="020B0609030804020204" pitchFamily="49" charset="0"/>
                <a:cs typeface="Menlo" panose="020B0609030804020204" pitchFamily="49" charset="0"/>
              </a:rPr>
              <a:t> Networks, India</a:t>
            </a:r>
          </a:p>
          <a:p>
            <a:r>
              <a:rPr lang="en-US" sz="1200" dirty="0">
                <a:latin typeface="Menlo" panose="020B0609030804020204" pitchFamily="49" charset="0"/>
                <a:ea typeface="Menlo" panose="020B0609030804020204" pitchFamily="49" charset="0"/>
                <a:cs typeface="Menlo" panose="020B0609030804020204" pitchFamily="49" charset="0"/>
              </a:rPr>
              <a:t>26  AS5438   TN   559    532    579    526   171     27  </a:t>
            </a:r>
            <a:r>
              <a:rPr lang="en-US" sz="1200" dirty="0" err="1">
                <a:latin typeface="Menlo" panose="020B0609030804020204" pitchFamily="49" charset="0"/>
                <a:ea typeface="Menlo" panose="020B0609030804020204" pitchFamily="49" charset="0"/>
                <a:cs typeface="Menlo" panose="020B0609030804020204" pitchFamily="49" charset="0"/>
              </a:rPr>
              <a:t>ATI,Tunisia</a:t>
            </a:r>
            <a:endParaRPr lang="en-US" sz="1200" dirty="0">
              <a:latin typeface="Menlo" panose="020B0609030804020204" pitchFamily="49" charset="0"/>
              <a:ea typeface="Menlo" panose="020B0609030804020204" pitchFamily="49" charset="0"/>
              <a:cs typeface="Menlo" panose="020B0609030804020204" pitchFamily="49" charset="0"/>
            </a:endParaRPr>
          </a:p>
          <a:p>
            <a:r>
              <a:rPr lang="en-US" sz="1200" dirty="0">
                <a:latin typeface="Menlo" panose="020B0609030804020204" pitchFamily="49" charset="0"/>
                <a:ea typeface="Menlo" panose="020B0609030804020204" pitchFamily="49" charset="0"/>
                <a:cs typeface="Menlo" panose="020B0609030804020204" pitchFamily="49" charset="0"/>
              </a:rPr>
              <a:t>27  AS5466   IE   547    240    401    419   184    329  EIRCOM Internet House, IE Ireland</a:t>
            </a:r>
          </a:p>
          <a:p>
            <a:r>
              <a:rPr lang="en-US" sz="1200" dirty="0">
                <a:latin typeface="Menlo" panose="020B0609030804020204" pitchFamily="49" charset="0"/>
                <a:ea typeface="Menlo" panose="020B0609030804020204" pitchFamily="49" charset="0"/>
                <a:cs typeface="Menlo" panose="020B0609030804020204" pitchFamily="49" charset="0"/>
              </a:rPr>
              <a:t>28  AS18002  IN   538    467    614    277   176    242  WORLDPHONE-IN AS, India</a:t>
            </a:r>
          </a:p>
          <a:p>
            <a:r>
              <a:rPr lang="en-US" sz="1200" dirty="0">
                <a:latin typeface="Menlo" panose="020B0609030804020204" pitchFamily="49" charset="0"/>
                <a:ea typeface="Menlo" panose="020B0609030804020204" pitchFamily="49" charset="0"/>
                <a:cs typeface="Menlo" panose="020B0609030804020204" pitchFamily="49" charset="0"/>
              </a:rPr>
              <a:t>29  AS37209  NG   532    109    438    269    45    194  HYPERIA, Nigeria</a:t>
            </a:r>
          </a:p>
          <a:p>
            <a:r>
              <a:rPr lang="en-US" sz="1200" dirty="0">
                <a:latin typeface="Menlo" panose="020B0609030804020204" pitchFamily="49" charset="0"/>
                <a:ea typeface="Menlo" panose="020B0609030804020204" pitchFamily="49" charset="0"/>
                <a:cs typeface="Menlo" panose="020B0609030804020204" pitchFamily="49" charset="0"/>
              </a:rPr>
              <a:t>30  AS37100  ZA   454    161    401    168    95    131  SEACOM-AS, South Africa</a:t>
            </a:r>
          </a:p>
          <a:p>
            <a:r>
              <a:rPr lang="en-US" sz="1200" dirty="0">
                <a:latin typeface="Menlo" panose="020B0609030804020204" pitchFamily="49" charset="0"/>
                <a:ea typeface="Menlo" panose="020B0609030804020204" pitchFamily="49" charset="0"/>
                <a:cs typeface="Menlo" panose="020B0609030804020204" pitchFamily="49" charset="0"/>
              </a:rPr>
              <a:t>31  AS5588   CZ   453    175    430    186   102    162  GTSCE GTS Central Europe, Czechia</a:t>
            </a:r>
          </a:p>
          <a:p>
            <a:r>
              <a:rPr lang="en-US" sz="1200" dirty="0">
                <a:latin typeface="Menlo" panose="020B0609030804020204" pitchFamily="49" charset="0"/>
                <a:ea typeface="Menlo" panose="020B0609030804020204" pitchFamily="49" charset="0"/>
                <a:cs typeface="Menlo" panose="020B0609030804020204" pitchFamily="49" charset="0"/>
              </a:rPr>
              <a:t>32  AS1103   NL   446     38    363    189     7    132  </a:t>
            </a:r>
            <a:r>
              <a:rPr lang="en-US" sz="1200" dirty="0" err="1">
                <a:latin typeface="Menlo" panose="020B0609030804020204" pitchFamily="49" charset="0"/>
                <a:ea typeface="Menlo" panose="020B0609030804020204" pitchFamily="49" charset="0"/>
                <a:cs typeface="Menlo" panose="020B0609030804020204" pitchFamily="49" charset="0"/>
              </a:rPr>
              <a:t>SURFnet</a:t>
            </a:r>
            <a:r>
              <a:rPr lang="en-US" sz="1200" dirty="0">
                <a:latin typeface="Menlo" panose="020B0609030804020204" pitchFamily="49" charset="0"/>
                <a:ea typeface="Menlo" panose="020B0609030804020204" pitchFamily="49" charset="0"/>
                <a:cs typeface="Menlo" panose="020B0609030804020204" pitchFamily="49" charset="0"/>
              </a:rPr>
              <a:t>, The Netherlands</a:t>
            </a:r>
          </a:p>
          <a:p>
            <a:r>
              <a:rPr lang="en-US" sz="1200" dirty="0">
                <a:latin typeface="Menlo" panose="020B0609030804020204" pitchFamily="49" charset="0"/>
                <a:ea typeface="Menlo" panose="020B0609030804020204" pitchFamily="49" charset="0"/>
                <a:cs typeface="Menlo" panose="020B0609030804020204" pitchFamily="49" charset="0"/>
              </a:rPr>
              <a:t>33  AS17563  PK   402    117    359    207    64    199  </a:t>
            </a:r>
            <a:r>
              <a:rPr lang="en-US" sz="1200" dirty="0" err="1">
                <a:latin typeface="Menlo" panose="020B0609030804020204" pitchFamily="49" charset="0"/>
                <a:ea typeface="Menlo" panose="020B0609030804020204" pitchFamily="49" charset="0"/>
                <a:cs typeface="Menlo" panose="020B0609030804020204" pitchFamily="49" charset="0"/>
              </a:rPr>
              <a:t>Nexlinx</a:t>
            </a:r>
            <a:r>
              <a:rPr lang="en-US" sz="1200" dirty="0">
                <a:latin typeface="Menlo" panose="020B0609030804020204" pitchFamily="49" charset="0"/>
                <a:ea typeface="Menlo" panose="020B0609030804020204" pitchFamily="49" charset="0"/>
                <a:cs typeface="Menlo" panose="020B0609030804020204" pitchFamily="49" charset="0"/>
              </a:rPr>
              <a:t>,  Pakistan</a:t>
            </a:r>
          </a:p>
          <a:p>
            <a:r>
              <a:rPr lang="en-US" sz="1200" dirty="0">
                <a:latin typeface="Menlo" panose="020B0609030804020204" pitchFamily="49" charset="0"/>
                <a:ea typeface="Menlo" panose="020B0609030804020204" pitchFamily="49" charset="0"/>
                <a:cs typeface="Menlo" panose="020B0609030804020204" pitchFamily="49" charset="0"/>
              </a:rPr>
              <a:t>34  AS327724 UG   401    120    538    208   103    266  NITA, Uganda</a:t>
            </a:r>
          </a:p>
          <a:p>
            <a:r>
              <a:rPr lang="en-US" sz="1200" dirty="0">
                <a:latin typeface="Menlo" panose="020B0609030804020204" pitchFamily="49" charset="0"/>
                <a:ea typeface="Menlo" panose="020B0609030804020204" pitchFamily="49" charset="0"/>
                <a:cs typeface="Menlo" panose="020B0609030804020204" pitchFamily="49" charset="0"/>
              </a:rPr>
              <a:t>35  AS7590   PK   400    122    329    266    84    224  COMSATS, Pakistan</a:t>
            </a:r>
          </a:p>
        </p:txBody>
      </p:sp>
      <p:sp>
        <p:nvSpPr>
          <p:cNvPr id="3" name="TextBox 2">
            <a:extLst>
              <a:ext uri="{FF2B5EF4-FFF2-40B4-BE49-F238E27FC236}">
                <a16:creationId xmlns:a16="http://schemas.microsoft.com/office/drawing/2014/main" id="{46D1D555-97FA-1B42-877F-25151A49A1B6}"/>
              </a:ext>
            </a:extLst>
          </p:cNvPr>
          <p:cNvSpPr txBox="1"/>
          <p:nvPr/>
        </p:nvSpPr>
        <p:spPr>
          <a:xfrm>
            <a:off x="0" y="5528370"/>
            <a:ext cx="2057400" cy="830997"/>
          </a:xfrm>
          <a:prstGeom prst="rect">
            <a:avLst/>
          </a:prstGeom>
          <a:noFill/>
        </p:spPr>
        <p:txBody>
          <a:bodyPr wrap="square" rtlCol="0">
            <a:spAutoFit/>
          </a:bodyPr>
          <a:lstStyle/>
          <a:p>
            <a:r>
              <a:rPr lang="en-US" sz="1600" dirty="0">
                <a:latin typeface="AhnbergHand" pitchFamily="2" charset="0"/>
              </a:rPr>
              <a:t>These networks turned DNSSEC validation off!</a:t>
            </a:r>
          </a:p>
        </p:txBody>
      </p:sp>
      <p:sp>
        <p:nvSpPr>
          <p:cNvPr id="2" name="Freeform 1">
            <a:extLst>
              <a:ext uri="{FF2B5EF4-FFF2-40B4-BE49-F238E27FC236}">
                <a16:creationId xmlns:a16="http://schemas.microsoft.com/office/drawing/2014/main" id="{A8761899-44C6-AD41-9019-2428E8166BD9}"/>
              </a:ext>
            </a:extLst>
          </p:cNvPr>
          <p:cNvSpPr/>
          <p:nvPr/>
        </p:nvSpPr>
        <p:spPr>
          <a:xfrm>
            <a:off x="1432560" y="631701"/>
            <a:ext cx="748600" cy="5069995"/>
          </a:xfrm>
          <a:custGeom>
            <a:avLst/>
            <a:gdLst>
              <a:gd name="connsiteX0" fmla="*/ 0 w 748600"/>
              <a:gd name="connsiteY0" fmla="*/ 4892799 h 5069995"/>
              <a:gd name="connsiteX1" fmla="*/ 83820 w 748600"/>
              <a:gd name="connsiteY1" fmla="*/ 4732779 h 5069995"/>
              <a:gd name="connsiteX2" fmla="*/ 190500 w 748600"/>
              <a:gd name="connsiteY2" fmla="*/ 1829559 h 5069995"/>
              <a:gd name="connsiteX3" fmla="*/ 251460 w 748600"/>
              <a:gd name="connsiteY3" fmla="*/ 282699 h 5069995"/>
              <a:gd name="connsiteX4" fmla="*/ 731520 w 748600"/>
              <a:gd name="connsiteY4" fmla="*/ 46479 h 5069995"/>
              <a:gd name="connsiteX5" fmla="*/ 601980 w 748600"/>
              <a:gd name="connsiteY5" fmla="*/ 759 h 5069995"/>
              <a:gd name="connsiteX6" fmla="*/ 746760 w 748600"/>
              <a:gd name="connsiteY6" fmla="*/ 61719 h 5069995"/>
              <a:gd name="connsiteX7" fmla="*/ 670560 w 748600"/>
              <a:gd name="connsiteY7" fmla="*/ 137919 h 506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600" h="5069995">
                <a:moveTo>
                  <a:pt x="0" y="4892799"/>
                </a:moveTo>
                <a:cubicBezTo>
                  <a:pt x="26035" y="5068059"/>
                  <a:pt x="52070" y="5243319"/>
                  <a:pt x="83820" y="4732779"/>
                </a:cubicBezTo>
                <a:cubicBezTo>
                  <a:pt x="115570" y="4222239"/>
                  <a:pt x="162560" y="2571239"/>
                  <a:pt x="190500" y="1829559"/>
                </a:cubicBezTo>
                <a:cubicBezTo>
                  <a:pt x="218440" y="1087879"/>
                  <a:pt x="161290" y="579879"/>
                  <a:pt x="251460" y="282699"/>
                </a:cubicBezTo>
                <a:cubicBezTo>
                  <a:pt x="341630" y="-14481"/>
                  <a:pt x="673100" y="93469"/>
                  <a:pt x="731520" y="46479"/>
                </a:cubicBezTo>
                <a:cubicBezTo>
                  <a:pt x="789940" y="-511"/>
                  <a:pt x="599440" y="-1781"/>
                  <a:pt x="601980" y="759"/>
                </a:cubicBezTo>
                <a:cubicBezTo>
                  <a:pt x="604520" y="3299"/>
                  <a:pt x="735330" y="38859"/>
                  <a:pt x="746760" y="61719"/>
                </a:cubicBezTo>
                <a:cubicBezTo>
                  <a:pt x="758190" y="84579"/>
                  <a:pt x="714375" y="111249"/>
                  <a:pt x="670560" y="1379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C1238156-064E-F843-950B-AEE1E28FE4C5}"/>
              </a:ext>
            </a:extLst>
          </p:cNvPr>
          <p:cNvSpPr/>
          <p:nvPr/>
        </p:nvSpPr>
        <p:spPr>
          <a:xfrm>
            <a:off x="1531066" y="4792957"/>
            <a:ext cx="519149" cy="822983"/>
          </a:xfrm>
          <a:custGeom>
            <a:avLst/>
            <a:gdLst>
              <a:gd name="connsiteX0" fmla="*/ 554 w 519149"/>
              <a:gd name="connsiteY0" fmla="*/ 822983 h 822983"/>
              <a:gd name="connsiteX1" fmla="*/ 23414 w 519149"/>
              <a:gd name="connsiteY1" fmla="*/ 396263 h 822983"/>
              <a:gd name="connsiteX2" fmla="*/ 152954 w 519149"/>
              <a:gd name="connsiteY2" fmla="*/ 121943 h 822983"/>
              <a:gd name="connsiteX3" fmla="*/ 511094 w 519149"/>
              <a:gd name="connsiteY3" fmla="*/ 68603 h 822983"/>
              <a:gd name="connsiteX4" fmla="*/ 358694 w 519149"/>
              <a:gd name="connsiteY4" fmla="*/ 23 h 822983"/>
              <a:gd name="connsiteX5" fmla="*/ 518714 w 519149"/>
              <a:gd name="connsiteY5" fmla="*/ 76223 h 822983"/>
              <a:gd name="connsiteX6" fmla="*/ 396794 w 519149"/>
              <a:gd name="connsiteY6" fmla="*/ 160043 h 82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49" h="822983">
                <a:moveTo>
                  <a:pt x="554" y="822983"/>
                </a:moveTo>
                <a:cubicBezTo>
                  <a:pt x="-716" y="668043"/>
                  <a:pt x="-1986" y="513103"/>
                  <a:pt x="23414" y="396263"/>
                </a:cubicBezTo>
                <a:cubicBezTo>
                  <a:pt x="48814" y="279423"/>
                  <a:pt x="71674" y="176553"/>
                  <a:pt x="152954" y="121943"/>
                </a:cubicBezTo>
                <a:cubicBezTo>
                  <a:pt x="234234" y="67333"/>
                  <a:pt x="476804" y="88923"/>
                  <a:pt x="511094" y="68603"/>
                </a:cubicBezTo>
                <a:cubicBezTo>
                  <a:pt x="545384" y="48283"/>
                  <a:pt x="357424" y="-1247"/>
                  <a:pt x="358694" y="23"/>
                </a:cubicBezTo>
                <a:cubicBezTo>
                  <a:pt x="359964" y="1293"/>
                  <a:pt x="512364" y="49553"/>
                  <a:pt x="518714" y="76223"/>
                </a:cubicBezTo>
                <a:cubicBezTo>
                  <a:pt x="525064" y="102893"/>
                  <a:pt x="460929" y="131468"/>
                  <a:pt x="396794" y="1600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0861243E-95A1-724C-B862-D7FA7F4303E3}"/>
              </a:ext>
            </a:extLst>
          </p:cNvPr>
          <p:cNvSpPr/>
          <p:nvPr/>
        </p:nvSpPr>
        <p:spPr>
          <a:xfrm>
            <a:off x="1593319" y="4998720"/>
            <a:ext cx="426199" cy="617220"/>
          </a:xfrm>
          <a:custGeom>
            <a:avLst/>
            <a:gdLst>
              <a:gd name="connsiteX0" fmla="*/ 22121 w 426199"/>
              <a:gd name="connsiteY0" fmla="*/ 617220 h 617220"/>
              <a:gd name="connsiteX1" fmla="*/ 29741 w 426199"/>
              <a:gd name="connsiteY1" fmla="*/ 137160 h 617220"/>
              <a:gd name="connsiteX2" fmla="*/ 311681 w 426199"/>
              <a:gd name="connsiteY2" fmla="*/ 45720 h 617220"/>
              <a:gd name="connsiteX3" fmla="*/ 425981 w 426199"/>
              <a:gd name="connsiteY3" fmla="*/ 76200 h 617220"/>
              <a:gd name="connsiteX4" fmla="*/ 342161 w 426199"/>
              <a:gd name="connsiteY4" fmla="*/ 0 h 617220"/>
              <a:gd name="connsiteX5" fmla="*/ 403121 w 426199"/>
              <a:gd name="connsiteY5" fmla="*/ 76200 h 617220"/>
              <a:gd name="connsiteX6" fmla="*/ 326921 w 426199"/>
              <a:gd name="connsiteY6" fmla="*/ 144780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199" h="617220">
                <a:moveTo>
                  <a:pt x="22121" y="617220"/>
                </a:moveTo>
                <a:cubicBezTo>
                  <a:pt x="1801" y="424815"/>
                  <a:pt x="-18519" y="232410"/>
                  <a:pt x="29741" y="137160"/>
                </a:cubicBezTo>
                <a:cubicBezTo>
                  <a:pt x="78001" y="41910"/>
                  <a:pt x="245641" y="55880"/>
                  <a:pt x="311681" y="45720"/>
                </a:cubicBezTo>
                <a:cubicBezTo>
                  <a:pt x="377721" y="35560"/>
                  <a:pt x="420901" y="83820"/>
                  <a:pt x="425981" y="76200"/>
                </a:cubicBezTo>
                <a:cubicBezTo>
                  <a:pt x="431061" y="68580"/>
                  <a:pt x="345971" y="0"/>
                  <a:pt x="342161" y="0"/>
                </a:cubicBezTo>
                <a:cubicBezTo>
                  <a:pt x="338351" y="0"/>
                  <a:pt x="405661" y="52070"/>
                  <a:pt x="403121" y="76200"/>
                </a:cubicBezTo>
                <a:cubicBezTo>
                  <a:pt x="400581" y="100330"/>
                  <a:pt x="363751" y="122555"/>
                  <a:pt x="326921" y="1447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EA3A95B0-3F43-3D4E-AA82-359C075BA891}"/>
              </a:ext>
            </a:extLst>
          </p:cNvPr>
          <p:cNvSpPr/>
          <p:nvPr/>
        </p:nvSpPr>
        <p:spPr>
          <a:xfrm>
            <a:off x="6096000" y="585989"/>
            <a:ext cx="876384" cy="199622"/>
          </a:xfrm>
          <a:custGeom>
            <a:avLst/>
            <a:gdLst>
              <a:gd name="connsiteX0" fmla="*/ 0 w 339764"/>
              <a:gd name="connsiteY0" fmla="*/ 90152 h 199622"/>
              <a:gd name="connsiteX1" fmla="*/ 334850 w 339764"/>
              <a:gd name="connsiteY1" fmla="*/ 90152 h 199622"/>
              <a:gd name="connsiteX2" fmla="*/ 206062 w 339764"/>
              <a:gd name="connsiteY2" fmla="*/ 0 h 199622"/>
              <a:gd name="connsiteX3" fmla="*/ 296214 w 339764"/>
              <a:gd name="connsiteY3" fmla="*/ 90152 h 199622"/>
              <a:gd name="connsiteX4" fmla="*/ 173865 w 339764"/>
              <a:gd name="connsiteY4" fmla="*/ 199622 h 199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764" h="199622">
                <a:moveTo>
                  <a:pt x="0" y="90152"/>
                </a:moveTo>
                <a:cubicBezTo>
                  <a:pt x="150253" y="97664"/>
                  <a:pt x="300506" y="105177"/>
                  <a:pt x="334850" y="90152"/>
                </a:cubicBezTo>
                <a:cubicBezTo>
                  <a:pt x="369194" y="75127"/>
                  <a:pt x="212501" y="0"/>
                  <a:pt x="206062" y="0"/>
                </a:cubicBezTo>
                <a:cubicBezTo>
                  <a:pt x="199623" y="0"/>
                  <a:pt x="301580" y="56882"/>
                  <a:pt x="296214" y="90152"/>
                </a:cubicBezTo>
                <a:cubicBezTo>
                  <a:pt x="290848" y="123422"/>
                  <a:pt x="232356" y="161522"/>
                  <a:pt x="173865" y="1996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980047B3-8599-9C4E-A8EC-7EDC26E065CC}"/>
              </a:ext>
            </a:extLst>
          </p:cNvPr>
          <p:cNvSpPr/>
          <p:nvPr/>
        </p:nvSpPr>
        <p:spPr>
          <a:xfrm>
            <a:off x="6096000" y="4792957"/>
            <a:ext cx="876384" cy="199622"/>
          </a:xfrm>
          <a:custGeom>
            <a:avLst/>
            <a:gdLst>
              <a:gd name="connsiteX0" fmla="*/ 0 w 339764"/>
              <a:gd name="connsiteY0" fmla="*/ 90152 h 199622"/>
              <a:gd name="connsiteX1" fmla="*/ 334850 w 339764"/>
              <a:gd name="connsiteY1" fmla="*/ 90152 h 199622"/>
              <a:gd name="connsiteX2" fmla="*/ 206062 w 339764"/>
              <a:gd name="connsiteY2" fmla="*/ 0 h 199622"/>
              <a:gd name="connsiteX3" fmla="*/ 296214 w 339764"/>
              <a:gd name="connsiteY3" fmla="*/ 90152 h 199622"/>
              <a:gd name="connsiteX4" fmla="*/ 173865 w 339764"/>
              <a:gd name="connsiteY4" fmla="*/ 199622 h 199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764" h="199622">
                <a:moveTo>
                  <a:pt x="0" y="90152"/>
                </a:moveTo>
                <a:cubicBezTo>
                  <a:pt x="150253" y="97664"/>
                  <a:pt x="300506" y="105177"/>
                  <a:pt x="334850" y="90152"/>
                </a:cubicBezTo>
                <a:cubicBezTo>
                  <a:pt x="369194" y="75127"/>
                  <a:pt x="212501" y="0"/>
                  <a:pt x="206062" y="0"/>
                </a:cubicBezTo>
                <a:cubicBezTo>
                  <a:pt x="199623" y="0"/>
                  <a:pt x="301580" y="56882"/>
                  <a:pt x="296214" y="90152"/>
                </a:cubicBezTo>
                <a:cubicBezTo>
                  <a:pt x="290848" y="123422"/>
                  <a:pt x="232356" y="161522"/>
                  <a:pt x="173865" y="1996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C88A0EEE-78FA-C34C-A25A-DA446E34A840}"/>
              </a:ext>
            </a:extLst>
          </p:cNvPr>
          <p:cNvSpPr/>
          <p:nvPr/>
        </p:nvSpPr>
        <p:spPr>
          <a:xfrm>
            <a:off x="6096000" y="5004826"/>
            <a:ext cx="876384" cy="199622"/>
          </a:xfrm>
          <a:custGeom>
            <a:avLst/>
            <a:gdLst>
              <a:gd name="connsiteX0" fmla="*/ 0 w 339764"/>
              <a:gd name="connsiteY0" fmla="*/ 90152 h 199622"/>
              <a:gd name="connsiteX1" fmla="*/ 334850 w 339764"/>
              <a:gd name="connsiteY1" fmla="*/ 90152 h 199622"/>
              <a:gd name="connsiteX2" fmla="*/ 206062 w 339764"/>
              <a:gd name="connsiteY2" fmla="*/ 0 h 199622"/>
              <a:gd name="connsiteX3" fmla="*/ 296214 w 339764"/>
              <a:gd name="connsiteY3" fmla="*/ 90152 h 199622"/>
              <a:gd name="connsiteX4" fmla="*/ 173865 w 339764"/>
              <a:gd name="connsiteY4" fmla="*/ 199622 h 199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764" h="199622">
                <a:moveTo>
                  <a:pt x="0" y="90152"/>
                </a:moveTo>
                <a:cubicBezTo>
                  <a:pt x="150253" y="97664"/>
                  <a:pt x="300506" y="105177"/>
                  <a:pt x="334850" y="90152"/>
                </a:cubicBezTo>
                <a:cubicBezTo>
                  <a:pt x="369194" y="75127"/>
                  <a:pt x="212501" y="0"/>
                  <a:pt x="206062" y="0"/>
                </a:cubicBezTo>
                <a:cubicBezTo>
                  <a:pt x="199623" y="0"/>
                  <a:pt x="301580" y="56882"/>
                  <a:pt x="296214" y="90152"/>
                </a:cubicBezTo>
                <a:cubicBezTo>
                  <a:pt x="290848" y="123422"/>
                  <a:pt x="232356" y="161522"/>
                  <a:pt x="173865" y="1996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92077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51B-27B6-E64C-8B77-BEFDBB8E4240}"/>
              </a:ext>
            </a:extLst>
          </p:cNvPr>
          <p:cNvSpPr>
            <a:spLocks noGrp="1"/>
          </p:cNvSpPr>
          <p:nvPr>
            <p:ph type="title"/>
          </p:nvPr>
        </p:nvSpPr>
        <p:spPr/>
        <p:txBody>
          <a:bodyPr/>
          <a:lstStyle/>
          <a:p>
            <a:r>
              <a:rPr lang="en-US" dirty="0">
                <a:latin typeface="Powderfinger Type" panose="02020709070000000403" pitchFamily="49" charset="77"/>
              </a:rPr>
              <a:t>Impact of the KSK Roll</a:t>
            </a:r>
          </a:p>
        </p:txBody>
      </p:sp>
      <p:sp>
        <p:nvSpPr>
          <p:cNvPr id="3" name="Content Placeholder 2">
            <a:extLst>
              <a:ext uri="{FF2B5EF4-FFF2-40B4-BE49-F238E27FC236}">
                <a16:creationId xmlns:a16="http://schemas.microsoft.com/office/drawing/2014/main" id="{6973C0F2-63B5-D345-8C9D-3933DACBE2F3}"/>
              </a:ext>
            </a:extLst>
          </p:cNvPr>
          <p:cNvSpPr>
            <a:spLocks noGrp="1"/>
          </p:cNvSpPr>
          <p:nvPr>
            <p:ph idx="1"/>
          </p:nvPr>
        </p:nvSpPr>
        <p:spPr/>
        <p:txBody>
          <a:bodyPr/>
          <a:lstStyle/>
          <a:p>
            <a:r>
              <a:rPr lang="en-US" dirty="0"/>
              <a:t>The immediate impact appears to be some 0.2% - 0.3% of users</a:t>
            </a:r>
          </a:p>
          <a:p>
            <a:r>
              <a:rPr lang="en-US" dirty="0"/>
              <a:t>In 32 ISP cases service was restored with DNSSEC validation enabled</a:t>
            </a:r>
          </a:p>
          <a:p>
            <a:r>
              <a:rPr lang="en-US" dirty="0"/>
              <a:t>In 3 ISP cases DNSSEC validation was turned off</a:t>
            </a:r>
          </a:p>
        </p:txBody>
      </p:sp>
    </p:spTree>
    <p:extLst>
      <p:ext uri="{BB962C8B-B14F-4D97-AF65-F5344CB8AC3E}">
        <p14:creationId xmlns:p14="http://schemas.microsoft.com/office/powerpoint/2010/main" val="1397449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8D62-7AA5-BD45-9BC6-C73B1840C705}"/>
              </a:ext>
            </a:extLst>
          </p:cNvPr>
          <p:cNvSpPr>
            <a:spLocks noGrp="1"/>
          </p:cNvSpPr>
          <p:nvPr>
            <p:ph type="title"/>
          </p:nvPr>
        </p:nvSpPr>
        <p:spPr/>
        <p:txBody>
          <a:bodyPr/>
          <a:lstStyle/>
          <a:p>
            <a:r>
              <a:rPr lang="en-AU" dirty="0">
                <a:latin typeface="Powderfinger Type" panose="02020709070000000403" pitchFamily="49" charset="77"/>
              </a:rPr>
              <a:t>But that’s not the end of the story…</a:t>
            </a:r>
          </a:p>
        </p:txBody>
      </p:sp>
      <p:sp>
        <p:nvSpPr>
          <p:cNvPr id="3" name="Content Placeholder 2">
            <a:extLst>
              <a:ext uri="{FF2B5EF4-FFF2-40B4-BE49-F238E27FC236}">
                <a16:creationId xmlns:a16="http://schemas.microsoft.com/office/drawing/2014/main" id="{772EE4AD-FC0E-1645-B87F-189EE5E34500}"/>
              </a:ext>
            </a:extLst>
          </p:cNvPr>
          <p:cNvSpPr>
            <a:spLocks noGrp="1"/>
          </p:cNvSpPr>
          <p:nvPr>
            <p:ph idx="1"/>
          </p:nvPr>
        </p:nvSpPr>
        <p:spPr/>
        <p:txBody>
          <a:bodyPr/>
          <a:lstStyle/>
          <a:p>
            <a:r>
              <a:rPr lang="en-AU" dirty="0"/>
              <a:t>The next event was the revocation of KSK-2010 at 1400 UTC, 11 January 2019</a:t>
            </a:r>
          </a:p>
          <a:p>
            <a:pPr lvl="1"/>
            <a:r>
              <a:rPr lang="en-AU" dirty="0"/>
              <a:t>This was meant to be easy</a:t>
            </a:r>
          </a:p>
          <a:p>
            <a:pPr lvl="1"/>
            <a:r>
              <a:rPr lang="en-AU" dirty="0"/>
              <a:t>It required no trust transition on the part of DNSSEC-validating resolvers</a:t>
            </a:r>
          </a:p>
          <a:p>
            <a:pPr lvl="1"/>
            <a:r>
              <a:rPr lang="en-AU" dirty="0"/>
              <a:t>KSK-2010 was published as a signing KEY for DNSSEC with the ”revoke bit” set in the key flags</a:t>
            </a:r>
          </a:p>
          <a:p>
            <a:pPr lvl="1"/>
            <a:r>
              <a:rPr lang="en-AU" dirty="0"/>
              <a:t>While the DNSKEY response was large (1,449 octets) other parts of the DNS generate larger responses  for validating resolvers</a:t>
            </a:r>
          </a:p>
          <a:p>
            <a:pPr lvl="1"/>
            <a:endParaRPr lang="en-AU" dirty="0"/>
          </a:p>
        </p:txBody>
      </p:sp>
    </p:spTree>
    <p:extLst>
      <p:ext uri="{BB962C8B-B14F-4D97-AF65-F5344CB8AC3E}">
        <p14:creationId xmlns:p14="http://schemas.microsoft.com/office/powerpoint/2010/main" val="990980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82C45-861C-5D45-BA9D-D57183E72450}"/>
              </a:ext>
            </a:extLst>
          </p:cNvPr>
          <p:cNvSpPr>
            <a:spLocks noGrp="1"/>
          </p:cNvSpPr>
          <p:nvPr>
            <p:ph type="title"/>
          </p:nvPr>
        </p:nvSpPr>
        <p:spPr/>
        <p:txBody>
          <a:bodyPr/>
          <a:lstStyle/>
          <a:p>
            <a:r>
              <a:rPr lang="en-AU" dirty="0"/>
              <a:t>And for clients the revocation  was uneventful</a:t>
            </a:r>
          </a:p>
        </p:txBody>
      </p:sp>
      <p:pic>
        <p:nvPicPr>
          <p:cNvPr id="5" name="Content Placeholder 4">
            <a:extLst>
              <a:ext uri="{FF2B5EF4-FFF2-40B4-BE49-F238E27FC236}">
                <a16:creationId xmlns:a16="http://schemas.microsoft.com/office/drawing/2014/main" id="{86DA5D82-AD26-3946-B78F-54A66A413396}"/>
              </a:ext>
            </a:extLst>
          </p:cNvPr>
          <p:cNvPicPr>
            <a:picLocks noGrp="1" noChangeAspect="1"/>
          </p:cNvPicPr>
          <p:nvPr>
            <p:ph idx="1"/>
          </p:nvPr>
        </p:nvPicPr>
        <p:blipFill>
          <a:blip r:embed="rId2"/>
          <a:stretch>
            <a:fillRect/>
          </a:stretch>
        </p:blipFill>
        <p:spPr>
          <a:xfrm>
            <a:off x="2251942" y="1825625"/>
            <a:ext cx="7688115" cy="4351338"/>
          </a:xfrm>
        </p:spPr>
      </p:pic>
    </p:spTree>
    <p:extLst>
      <p:ext uri="{BB962C8B-B14F-4D97-AF65-F5344CB8AC3E}">
        <p14:creationId xmlns:p14="http://schemas.microsoft.com/office/powerpoint/2010/main" val="3202913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77C1A-7B69-544E-AC15-AD95735986C0}"/>
              </a:ext>
            </a:extLst>
          </p:cNvPr>
          <p:cNvSpPr>
            <a:spLocks noGrp="1"/>
          </p:cNvSpPr>
          <p:nvPr>
            <p:ph type="title"/>
          </p:nvPr>
        </p:nvSpPr>
        <p:spPr/>
        <p:txBody>
          <a:bodyPr/>
          <a:lstStyle/>
          <a:p>
            <a:r>
              <a:rPr lang="en-AU" dirty="0"/>
              <a:t>But Root Servers reported a different story</a:t>
            </a:r>
          </a:p>
        </p:txBody>
      </p:sp>
      <p:sp>
        <p:nvSpPr>
          <p:cNvPr id="5" name="TextBox 4">
            <a:extLst>
              <a:ext uri="{FF2B5EF4-FFF2-40B4-BE49-F238E27FC236}">
                <a16:creationId xmlns:a16="http://schemas.microsoft.com/office/drawing/2014/main" id="{CFF4A6E1-3F85-4B4C-944B-316E05E9F3B4}"/>
              </a:ext>
            </a:extLst>
          </p:cNvPr>
          <p:cNvSpPr txBox="1"/>
          <p:nvPr/>
        </p:nvSpPr>
        <p:spPr>
          <a:xfrm>
            <a:off x="3684482" y="6308209"/>
            <a:ext cx="6019597" cy="369332"/>
          </a:xfrm>
          <a:prstGeom prst="rect">
            <a:avLst/>
          </a:prstGeom>
          <a:noFill/>
        </p:spPr>
        <p:txBody>
          <a:bodyPr wrap="none" rtlCol="0">
            <a:spAutoFit/>
          </a:bodyPr>
          <a:lstStyle/>
          <a:p>
            <a:r>
              <a:rPr lang="en-AU" i="1" dirty="0"/>
              <a:t>Duane Wessels, KSK Roller Post Analysis, DNS OARC, May 2019</a:t>
            </a:r>
          </a:p>
        </p:txBody>
      </p:sp>
      <p:pic>
        <p:nvPicPr>
          <p:cNvPr id="9" name="Picture 8">
            <a:extLst>
              <a:ext uri="{FF2B5EF4-FFF2-40B4-BE49-F238E27FC236}">
                <a16:creationId xmlns:a16="http://schemas.microsoft.com/office/drawing/2014/main" id="{183FBF39-9738-6646-886E-42B975EE63C8}"/>
              </a:ext>
            </a:extLst>
          </p:cNvPr>
          <p:cNvPicPr>
            <a:picLocks noChangeAspect="1"/>
          </p:cNvPicPr>
          <p:nvPr/>
        </p:nvPicPr>
        <p:blipFill>
          <a:blip r:embed="rId2"/>
          <a:stretch>
            <a:fillRect/>
          </a:stretch>
        </p:blipFill>
        <p:spPr>
          <a:xfrm>
            <a:off x="3684482" y="1690688"/>
            <a:ext cx="5776033" cy="4539834"/>
          </a:xfrm>
          <a:prstGeom prst="rect">
            <a:avLst/>
          </a:prstGeom>
        </p:spPr>
      </p:pic>
    </p:spTree>
    <p:extLst>
      <p:ext uri="{BB962C8B-B14F-4D97-AF65-F5344CB8AC3E}">
        <p14:creationId xmlns:p14="http://schemas.microsoft.com/office/powerpoint/2010/main" val="449761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34D5-495D-2F45-AB3D-BDB84F05AA7B}"/>
              </a:ext>
            </a:extLst>
          </p:cNvPr>
          <p:cNvSpPr>
            <a:spLocks noGrp="1"/>
          </p:cNvSpPr>
          <p:nvPr>
            <p:ph type="title"/>
          </p:nvPr>
        </p:nvSpPr>
        <p:spPr/>
        <p:txBody>
          <a:bodyPr/>
          <a:lstStyle/>
          <a:p>
            <a:r>
              <a:rPr lang="en-AU" dirty="0"/>
              <a:t>Why?</a:t>
            </a:r>
          </a:p>
        </p:txBody>
      </p:sp>
      <p:pic>
        <p:nvPicPr>
          <p:cNvPr id="5" name="Content Placeholder 4">
            <a:extLst>
              <a:ext uri="{FF2B5EF4-FFF2-40B4-BE49-F238E27FC236}">
                <a16:creationId xmlns:a16="http://schemas.microsoft.com/office/drawing/2014/main" id="{507B4712-64B8-1446-B2DE-150E20CC90AF}"/>
              </a:ext>
            </a:extLst>
          </p:cNvPr>
          <p:cNvPicPr>
            <a:picLocks noGrp="1" noChangeAspect="1"/>
          </p:cNvPicPr>
          <p:nvPr>
            <p:ph idx="1"/>
          </p:nvPr>
        </p:nvPicPr>
        <p:blipFill>
          <a:blip r:embed="rId2"/>
          <a:stretch>
            <a:fillRect/>
          </a:stretch>
        </p:blipFill>
        <p:spPr>
          <a:xfrm>
            <a:off x="4807132" y="753994"/>
            <a:ext cx="5574418" cy="5738881"/>
          </a:xfrm>
        </p:spPr>
      </p:pic>
      <p:sp>
        <p:nvSpPr>
          <p:cNvPr id="6" name="TextBox 5">
            <a:extLst>
              <a:ext uri="{FF2B5EF4-FFF2-40B4-BE49-F238E27FC236}">
                <a16:creationId xmlns:a16="http://schemas.microsoft.com/office/drawing/2014/main" id="{E747768D-CFFB-9E4C-B552-5783CCFA1467}"/>
              </a:ext>
            </a:extLst>
          </p:cNvPr>
          <p:cNvSpPr txBox="1"/>
          <p:nvPr/>
        </p:nvSpPr>
        <p:spPr>
          <a:xfrm>
            <a:off x="612062" y="3105834"/>
            <a:ext cx="4587240" cy="646331"/>
          </a:xfrm>
          <a:prstGeom prst="rect">
            <a:avLst/>
          </a:prstGeom>
          <a:noFill/>
        </p:spPr>
        <p:txBody>
          <a:bodyPr wrap="square" rtlCol="0">
            <a:spAutoFit/>
          </a:bodyPr>
          <a:lstStyle/>
          <a:p>
            <a:r>
              <a:rPr lang="en-AU" dirty="0"/>
              <a:t>Query spin in old versions of a popularly deployed resolver</a:t>
            </a:r>
          </a:p>
        </p:txBody>
      </p:sp>
    </p:spTree>
    <p:extLst>
      <p:ext uri="{BB962C8B-B14F-4D97-AF65-F5344CB8AC3E}">
        <p14:creationId xmlns:p14="http://schemas.microsoft.com/office/powerpoint/2010/main" val="725524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D8EC-47C8-3C4A-BD13-F9AB2F4753A8}"/>
              </a:ext>
            </a:extLst>
          </p:cNvPr>
          <p:cNvSpPr>
            <a:spLocks noGrp="1"/>
          </p:cNvSpPr>
          <p:nvPr>
            <p:ph type="title"/>
          </p:nvPr>
        </p:nvSpPr>
        <p:spPr/>
        <p:txBody>
          <a:bodyPr/>
          <a:lstStyle/>
          <a:p>
            <a:r>
              <a:rPr lang="en-AU" dirty="0">
                <a:latin typeface="Powderfinger Type" panose="02020709070000000403" pitchFamily="49" charset="77"/>
              </a:rPr>
              <a:t>The Plan</a:t>
            </a:r>
          </a:p>
        </p:txBody>
      </p:sp>
      <p:sp>
        <p:nvSpPr>
          <p:cNvPr id="3" name="Content Placeholder 2">
            <a:extLst>
              <a:ext uri="{FF2B5EF4-FFF2-40B4-BE49-F238E27FC236}">
                <a16:creationId xmlns:a16="http://schemas.microsoft.com/office/drawing/2014/main" id="{C821F4A7-C7FF-D94C-8AFF-384E20630C8D}"/>
              </a:ext>
            </a:extLst>
          </p:cNvPr>
          <p:cNvSpPr>
            <a:spLocks noGrp="1"/>
          </p:cNvSpPr>
          <p:nvPr>
            <p:ph idx="1"/>
          </p:nvPr>
        </p:nvSpPr>
        <p:spPr/>
        <p:txBody>
          <a:bodyPr/>
          <a:lstStyle/>
          <a:p>
            <a:r>
              <a:rPr lang="en-AU" dirty="0"/>
              <a:t>The KSK is “special”</a:t>
            </a:r>
          </a:p>
          <a:p>
            <a:r>
              <a:rPr lang="en-AU" dirty="0"/>
              <a:t>There is no “parent” key for the root</a:t>
            </a:r>
          </a:p>
          <a:p>
            <a:r>
              <a:rPr lang="en-AU" dirty="0"/>
              <a:t>Every DNSSEC-validating resolver needs to load (and trust) the new KSK</a:t>
            </a:r>
          </a:p>
          <a:p>
            <a:r>
              <a:rPr lang="en-AU" dirty="0"/>
              <a:t>The plan is to use “old-signs-new” approach</a:t>
            </a:r>
          </a:p>
          <a:p>
            <a:pPr lvl="1"/>
            <a:r>
              <a:rPr lang="en-AU" dirty="0"/>
              <a:t>The old key signs over the new key for some minimum hold-down period</a:t>
            </a:r>
          </a:p>
          <a:p>
            <a:pPr lvl="1"/>
            <a:r>
              <a:rPr lang="en-AU" dirty="0"/>
              <a:t>DNSSEC-validating resolvers are supposed to add the new key to their local trusted key collection once they have seen a stable sign-over for the hold-down period</a:t>
            </a:r>
          </a:p>
        </p:txBody>
      </p:sp>
    </p:spTree>
    <p:extLst>
      <p:ext uri="{BB962C8B-B14F-4D97-AF65-F5344CB8AC3E}">
        <p14:creationId xmlns:p14="http://schemas.microsoft.com/office/powerpoint/2010/main" val="2483756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F36D-B6CE-2448-8CA3-AC56C31C2BC7}"/>
              </a:ext>
            </a:extLst>
          </p:cNvPr>
          <p:cNvSpPr>
            <a:spLocks noGrp="1"/>
          </p:cNvSpPr>
          <p:nvPr>
            <p:ph type="title"/>
          </p:nvPr>
        </p:nvSpPr>
        <p:spPr/>
        <p:txBody>
          <a:bodyPr/>
          <a:lstStyle/>
          <a:p>
            <a:r>
              <a:rPr lang="en-US" dirty="0">
                <a:latin typeface="Powderfinger Type" panose="02020709070000000403" pitchFamily="49" charset="77"/>
              </a:rPr>
              <a:t>Lessons Learned</a:t>
            </a:r>
          </a:p>
        </p:txBody>
      </p:sp>
      <p:sp>
        <p:nvSpPr>
          <p:cNvPr id="3" name="Content Placeholder 2">
            <a:extLst>
              <a:ext uri="{FF2B5EF4-FFF2-40B4-BE49-F238E27FC236}">
                <a16:creationId xmlns:a16="http://schemas.microsoft.com/office/drawing/2014/main" id="{BE8EDFF2-41B8-8945-8328-89055134F0C8}"/>
              </a:ext>
            </a:extLst>
          </p:cNvPr>
          <p:cNvSpPr>
            <a:spLocks noGrp="1"/>
          </p:cNvSpPr>
          <p:nvPr>
            <p:ph idx="1"/>
          </p:nvPr>
        </p:nvSpPr>
        <p:spPr/>
        <p:txBody>
          <a:bodyPr/>
          <a:lstStyle/>
          <a:p>
            <a:r>
              <a:rPr lang="en-US" dirty="0"/>
              <a:t>Yes, we can roll the KSK!</a:t>
            </a:r>
          </a:p>
          <a:p>
            <a:r>
              <a:rPr lang="en-US" dirty="0"/>
              <a:t>Yes, the extensive contact campaign helped</a:t>
            </a:r>
          </a:p>
          <a:p>
            <a:pPr marL="0" indent="0">
              <a:buNone/>
            </a:pPr>
            <a:r>
              <a:rPr lang="en-US" dirty="0"/>
              <a:t>BUT</a:t>
            </a:r>
          </a:p>
          <a:p>
            <a:r>
              <a:rPr lang="en-US" dirty="0"/>
              <a:t>The DNS is VERY opaque!</a:t>
            </a:r>
          </a:p>
          <a:p>
            <a:r>
              <a:rPr lang="en-US" dirty="0"/>
              <a:t>Instrumentation was extremely challenging</a:t>
            </a:r>
          </a:p>
          <a:p>
            <a:pPr marL="0" indent="0">
              <a:buNone/>
            </a:pPr>
            <a:endParaRPr lang="en-US" dirty="0"/>
          </a:p>
          <a:p>
            <a:endParaRPr lang="en-US" dirty="0"/>
          </a:p>
        </p:txBody>
      </p:sp>
    </p:spTree>
    <p:extLst>
      <p:ext uri="{BB962C8B-B14F-4D97-AF65-F5344CB8AC3E}">
        <p14:creationId xmlns:p14="http://schemas.microsoft.com/office/powerpoint/2010/main" val="1291690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457FC-5596-8E47-87A9-44BA9EAD9792}"/>
              </a:ext>
            </a:extLst>
          </p:cNvPr>
          <p:cNvSpPr>
            <a:spLocks noGrp="1"/>
          </p:cNvSpPr>
          <p:nvPr>
            <p:ph type="title"/>
          </p:nvPr>
        </p:nvSpPr>
        <p:spPr/>
        <p:txBody>
          <a:bodyPr/>
          <a:lstStyle/>
          <a:p>
            <a:r>
              <a:rPr lang="en-AU" dirty="0">
                <a:latin typeface="Powderfinger Type" panose="02020709070000000403" pitchFamily="49" charset="77"/>
              </a:rPr>
              <a:t>What Next?</a:t>
            </a:r>
          </a:p>
        </p:txBody>
      </p:sp>
      <p:sp>
        <p:nvSpPr>
          <p:cNvPr id="3" name="Content Placeholder 2">
            <a:extLst>
              <a:ext uri="{FF2B5EF4-FFF2-40B4-BE49-F238E27FC236}">
                <a16:creationId xmlns:a16="http://schemas.microsoft.com/office/drawing/2014/main" id="{E95B4584-B18D-7641-82CA-FE4C13A493D9}"/>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731385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17D29-17C1-F945-A300-F0157DD9AEF1}"/>
              </a:ext>
            </a:extLst>
          </p:cNvPr>
          <p:cNvSpPr>
            <a:spLocks noGrp="1"/>
          </p:cNvSpPr>
          <p:nvPr>
            <p:ph type="title"/>
          </p:nvPr>
        </p:nvSpPr>
        <p:spPr/>
        <p:txBody>
          <a:bodyPr/>
          <a:lstStyle/>
          <a:p>
            <a:r>
              <a:rPr lang="en-AU" dirty="0">
                <a:latin typeface="Powderfinger Type" panose="02020709070000000403" pitchFamily="49" charset="77"/>
              </a:rPr>
              <a:t>Observations</a:t>
            </a:r>
          </a:p>
        </p:txBody>
      </p:sp>
      <p:sp>
        <p:nvSpPr>
          <p:cNvPr id="3" name="Content Placeholder 2">
            <a:extLst>
              <a:ext uri="{FF2B5EF4-FFF2-40B4-BE49-F238E27FC236}">
                <a16:creationId xmlns:a16="http://schemas.microsoft.com/office/drawing/2014/main" id="{291444BC-D41F-A047-ADF2-C432A00634E5}"/>
              </a:ext>
            </a:extLst>
          </p:cNvPr>
          <p:cNvSpPr>
            <a:spLocks noGrp="1"/>
          </p:cNvSpPr>
          <p:nvPr>
            <p:ph idx="1"/>
          </p:nvPr>
        </p:nvSpPr>
        <p:spPr/>
        <p:txBody>
          <a:bodyPr/>
          <a:lstStyle/>
          <a:p>
            <a:r>
              <a:rPr lang="en-AU" dirty="0"/>
              <a:t>The operation was an experiment</a:t>
            </a:r>
          </a:p>
          <a:p>
            <a:r>
              <a:rPr lang="en-AU" dirty="0"/>
              <a:t>DNS trust state signalling (both forms) seems to add more noise rather than clarity</a:t>
            </a:r>
          </a:p>
          <a:p>
            <a:r>
              <a:rPr lang="en-AU" dirty="0"/>
              <a:t>We could think about making the DNS more transparent</a:t>
            </a:r>
          </a:p>
          <a:p>
            <a:pPr lvl="1"/>
            <a:r>
              <a:rPr lang="en-AU" dirty="0"/>
              <a:t>But there is a clear trade-off between greater transparency and exposing end user behaviours</a:t>
            </a:r>
          </a:p>
          <a:p>
            <a:pPr lvl="1"/>
            <a:r>
              <a:rPr lang="en-AU" dirty="0"/>
              <a:t>So maybe we might not want to go there!</a:t>
            </a:r>
          </a:p>
        </p:txBody>
      </p:sp>
    </p:spTree>
    <p:extLst>
      <p:ext uri="{BB962C8B-B14F-4D97-AF65-F5344CB8AC3E}">
        <p14:creationId xmlns:p14="http://schemas.microsoft.com/office/powerpoint/2010/main" val="3888281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E112-4761-934E-98E8-9B695FF3DD1E}"/>
              </a:ext>
            </a:extLst>
          </p:cNvPr>
          <p:cNvSpPr>
            <a:spLocks noGrp="1"/>
          </p:cNvSpPr>
          <p:nvPr>
            <p:ph type="title"/>
          </p:nvPr>
        </p:nvSpPr>
        <p:spPr/>
        <p:txBody>
          <a:bodyPr/>
          <a:lstStyle/>
          <a:p>
            <a:r>
              <a:rPr lang="en-AU" dirty="0">
                <a:latin typeface="Powderfinger Type" panose="02020709070000000403" pitchFamily="49" charset="77"/>
              </a:rPr>
              <a:t>Observations</a:t>
            </a:r>
          </a:p>
        </p:txBody>
      </p:sp>
      <p:sp>
        <p:nvSpPr>
          <p:cNvPr id="3" name="Content Placeholder 2">
            <a:extLst>
              <a:ext uri="{FF2B5EF4-FFF2-40B4-BE49-F238E27FC236}">
                <a16:creationId xmlns:a16="http://schemas.microsoft.com/office/drawing/2014/main" id="{178635C2-D6BE-334F-B073-753BD55F2267}"/>
              </a:ext>
            </a:extLst>
          </p:cNvPr>
          <p:cNvSpPr>
            <a:spLocks noGrp="1"/>
          </p:cNvSpPr>
          <p:nvPr>
            <p:ph idx="1"/>
          </p:nvPr>
        </p:nvSpPr>
        <p:spPr/>
        <p:txBody>
          <a:bodyPr/>
          <a:lstStyle/>
          <a:p>
            <a:r>
              <a:rPr lang="en-AU" dirty="0"/>
              <a:t>Is DNSSEC validation most appropriately a resolver function or an edge function?</a:t>
            </a:r>
          </a:p>
          <a:p>
            <a:pPr lvl="1"/>
            <a:r>
              <a:rPr lang="en-AU" dirty="0"/>
              <a:t>Envisaged in DANE Chain Extensions in the TLS  - requires edge devices to hold the current KSK value and perform DNSSEC validation</a:t>
            </a:r>
          </a:p>
          <a:p>
            <a:pPr lvl="1"/>
            <a:r>
              <a:rPr lang="en-AU" dirty="0"/>
              <a:t>Is 5011 really the best way for edge devices to maintain their KSK copy?</a:t>
            </a:r>
          </a:p>
          <a:p>
            <a:pPr lvl="1"/>
            <a:r>
              <a:rPr lang="en-AU" dirty="0"/>
              <a:t>Really?</a:t>
            </a:r>
          </a:p>
          <a:p>
            <a:pPr marL="457200" lvl="1" indent="0">
              <a:buNone/>
            </a:pPr>
            <a:endParaRPr lang="en-AU" dirty="0"/>
          </a:p>
          <a:p>
            <a:pPr marL="457200" lvl="1" indent="0">
              <a:buNone/>
            </a:pPr>
            <a:endParaRPr lang="en-AU" dirty="0"/>
          </a:p>
          <a:p>
            <a:pPr marL="0" indent="0">
              <a:buNone/>
            </a:pPr>
            <a:r>
              <a:rPr lang="en-AU" dirty="0"/>
              <a:t>If we want to think about scaling DNSSEC validation to every host device what KSK management practices will scale?</a:t>
            </a:r>
          </a:p>
        </p:txBody>
      </p:sp>
    </p:spTree>
    <p:extLst>
      <p:ext uri="{BB962C8B-B14F-4D97-AF65-F5344CB8AC3E}">
        <p14:creationId xmlns:p14="http://schemas.microsoft.com/office/powerpoint/2010/main" val="1375526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F36D-B6CE-2448-8CA3-AC56C31C2BC7}"/>
              </a:ext>
            </a:extLst>
          </p:cNvPr>
          <p:cNvSpPr>
            <a:spLocks noGrp="1"/>
          </p:cNvSpPr>
          <p:nvPr>
            <p:ph type="title"/>
          </p:nvPr>
        </p:nvSpPr>
        <p:spPr/>
        <p:txBody>
          <a:bodyPr/>
          <a:lstStyle/>
          <a:p>
            <a:r>
              <a:rPr lang="en-US" dirty="0">
                <a:latin typeface="Powderfinger Type" panose="02020709070000000403" pitchFamily="49" charset="77"/>
              </a:rPr>
              <a:t>One View</a:t>
            </a:r>
          </a:p>
        </p:txBody>
      </p:sp>
      <p:sp>
        <p:nvSpPr>
          <p:cNvPr id="3" name="Content Placeholder 2">
            <a:extLst>
              <a:ext uri="{FF2B5EF4-FFF2-40B4-BE49-F238E27FC236}">
                <a16:creationId xmlns:a16="http://schemas.microsoft.com/office/drawing/2014/main" id="{BE8EDFF2-41B8-8945-8328-89055134F0C8}"/>
              </a:ext>
            </a:extLst>
          </p:cNvPr>
          <p:cNvSpPr>
            <a:spLocks noGrp="1"/>
          </p:cNvSpPr>
          <p:nvPr>
            <p:ph idx="1"/>
          </p:nvPr>
        </p:nvSpPr>
        <p:spPr/>
        <p:txBody>
          <a:bodyPr/>
          <a:lstStyle/>
          <a:p>
            <a:r>
              <a:rPr lang="en-US" dirty="0"/>
              <a:t>We should perform this operation often</a:t>
            </a:r>
          </a:p>
          <a:p>
            <a:pPr lvl="1"/>
            <a:r>
              <a:rPr lang="en-US" dirty="0"/>
              <a:t>Maybe we just need to keep rolling every year</a:t>
            </a:r>
          </a:p>
          <a:p>
            <a:pPr lvl="1"/>
            <a:r>
              <a:rPr lang="en-US" dirty="0"/>
              <a:t>That way we train the manual loaders to keep up!</a:t>
            </a:r>
          </a:p>
          <a:p>
            <a:r>
              <a:rPr lang="en-US" dirty="0"/>
              <a:t>We should now look at an Elliptical Curve algorithm roll</a:t>
            </a:r>
          </a:p>
          <a:p>
            <a:r>
              <a:rPr lang="en-US" dirty="0"/>
              <a:t>We should now look at standing a backup KSK provision</a:t>
            </a:r>
          </a:p>
        </p:txBody>
      </p:sp>
    </p:spTree>
    <p:extLst>
      <p:ext uri="{BB962C8B-B14F-4D97-AF65-F5344CB8AC3E}">
        <p14:creationId xmlns:p14="http://schemas.microsoft.com/office/powerpoint/2010/main" val="2071534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C309-2FDF-0340-9092-8DFD64EECA15}"/>
              </a:ext>
            </a:extLst>
          </p:cNvPr>
          <p:cNvSpPr>
            <a:spLocks noGrp="1"/>
          </p:cNvSpPr>
          <p:nvPr>
            <p:ph type="title"/>
          </p:nvPr>
        </p:nvSpPr>
        <p:spPr/>
        <p:txBody>
          <a:bodyPr/>
          <a:lstStyle/>
          <a:p>
            <a:r>
              <a:rPr lang="en-US" dirty="0">
                <a:latin typeface="Powderfinger Type" panose="02020709070000000403" pitchFamily="49" charset="77"/>
              </a:rPr>
              <a:t>Another View</a:t>
            </a:r>
          </a:p>
        </p:txBody>
      </p:sp>
      <p:sp>
        <p:nvSpPr>
          <p:cNvPr id="3" name="Content Placeholder 2">
            <a:extLst>
              <a:ext uri="{FF2B5EF4-FFF2-40B4-BE49-F238E27FC236}">
                <a16:creationId xmlns:a16="http://schemas.microsoft.com/office/drawing/2014/main" id="{98FFECDA-4258-8F4D-B289-0366D29711EF}"/>
              </a:ext>
            </a:extLst>
          </p:cNvPr>
          <p:cNvSpPr>
            <a:spLocks noGrp="1"/>
          </p:cNvSpPr>
          <p:nvPr>
            <p:ph idx="1"/>
          </p:nvPr>
        </p:nvSpPr>
        <p:spPr/>
        <p:txBody>
          <a:bodyPr/>
          <a:lstStyle/>
          <a:p>
            <a:r>
              <a:rPr lang="en-US" dirty="0"/>
              <a:t>Why are we rolling the KSK?</a:t>
            </a:r>
          </a:p>
          <a:p>
            <a:r>
              <a:rPr lang="en-US" dirty="0"/>
              <a:t>Actual key compromise might not play out in the same staged manner as a planned key roll</a:t>
            </a:r>
          </a:p>
          <a:p>
            <a:r>
              <a:rPr lang="en-US" dirty="0"/>
              <a:t>If these planned key rolls are not a rehearsal for some unforeseen potential calamity then why are we deliberately adding instability into DNSSEC?</a:t>
            </a:r>
          </a:p>
          <a:p>
            <a:r>
              <a:rPr lang="en-US" dirty="0"/>
              <a:t>Is doing this again going to teach us anything new?</a:t>
            </a:r>
          </a:p>
          <a:p>
            <a:r>
              <a:rPr lang="en-US" dirty="0"/>
              <a:t>Is old-signs-new really the best way to do this?</a:t>
            </a:r>
          </a:p>
          <a:p>
            <a:r>
              <a:rPr lang="en-US" dirty="0"/>
              <a:t>How should we scale the KSK?</a:t>
            </a:r>
          </a:p>
          <a:p>
            <a:pPr lvl="1"/>
            <a:endParaRPr lang="en-US" dirty="0"/>
          </a:p>
          <a:p>
            <a:endParaRPr lang="en-US" dirty="0"/>
          </a:p>
        </p:txBody>
      </p:sp>
    </p:spTree>
    <p:extLst>
      <p:ext uri="{BB962C8B-B14F-4D97-AF65-F5344CB8AC3E}">
        <p14:creationId xmlns:p14="http://schemas.microsoft.com/office/powerpoint/2010/main" val="4201781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202" y="2103437"/>
            <a:ext cx="10515600" cy="1325563"/>
          </a:xfrm>
        </p:spPr>
        <p:txBody>
          <a:bodyPr/>
          <a:lstStyle/>
          <a:p>
            <a:r>
              <a:rPr lang="en-AU" dirty="0">
                <a:solidFill>
                  <a:schemeClr val="bg1">
                    <a:lumMod val="75000"/>
                  </a:schemeClr>
                </a:solidFill>
                <a:latin typeface="AhnbergHand" charset="0"/>
                <a:ea typeface="AhnbergHand" charset="0"/>
                <a:cs typeface="AhnbergHand" charset="0"/>
              </a:rPr>
              <a:t>Thanks!</a:t>
            </a:r>
          </a:p>
        </p:txBody>
      </p:sp>
    </p:spTree>
    <p:extLst>
      <p:ext uri="{BB962C8B-B14F-4D97-AF65-F5344CB8AC3E}">
        <p14:creationId xmlns:p14="http://schemas.microsoft.com/office/powerpoint/2010/main" val="135835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9C6F-DD0D-6149-9496-112E0CE6CE9C}"/>
              </a:ext>
            </a:extLst>
          </p:cNvPr>
          <p:cNvSpPr>
            <a:spLocks noGrp="1"/>
          </p:cNvSpPr>
          <p:nvPr>
            <p:ph type="title"/>
          </p:nvPr>
        </p:nvSpPr>
        <p:spPr/>
        <p:txBody>
          <a:bodyPr/>
          <a:lstStyle/>
          <a:p>
            <a:r>
              <a:rPr lang="en-AU" dirty="0">
                <a:latin typeface="Powderfinger Type" panose="02020709070000000403" pitchFamily="49" charset="77"/>
              </a:rPr>
              <a:t>The Plan  - V1</a:t>
            </a:r>
          </a:p>
        </p:txBody>
      </p:sp>
      <p:pic>
        <p:nvPicPr>
          <p:cNvPr id="5" name="Content Placeholder 4">
            <a:extLst>
              <a:ext uri="{FF2B5EF4-FFF2-40B4-BE49-F238E27FC236}">
                <a16:creationId xmlns:a16="http://schemas.microsoft.com/office/drawing/2014/main" id="{1D424A35-8AC0-D74E-95F0-144AAD1E8487}"/>
              </a:ext>
            </a:extLst>
          </p:cNvPr>
          <p:cNvPicPr>
            <a:picLocks noGrp="1" noChangeAspect="1"/>
          </p:cNvPicPr>
          <p:nvPr>
            <p:ph idx="1"/>
          </p:nvPr>
        </p:nvPicPr>
        <p:blipFill>
          <a:blip r:embed="rId2"/>
          <a:stretch>
            <a:fillRect/>
          </a:stretch>
        </p:blipFill>
        <p:spPr>
          <a:xfrm>
            <a:off x="2093577" y="1421023"/>
            <a:ext cx="7232000" cy="4667250"/>
          </a:xfrm>
        </p:spPr>
      </p:pic>
      <p:sp>
        <p:nvSpPr>
          <p:cNvPr id="6" name="TextBox 5">
            <a:extLst>
              <a:ext uri="{FF2B5EF4-FFF2-40B4-BE49-F238E27FC236}">
                <a16:creationId xmlns:a16="http://schemas.microsoft.com/office/drawing/2014/main" id="{04A4648F-DAF3-4B4E-B318-CDAE3D0DD661}"/>
              </a:ext>
            </a:extLst>
          </p:cNvPr>
          <p:cNvSpPr txBox="1"/>
          <p:nvPr/>
        </p:nvSpPr>
        <p:spPr>
          <a:xfrm>
            <a:off x="3965097" y="6352248"/>
            <a:ext cx="2146742" cy="369332"/>
          </a:xfrm>
          <a:prstGeom prst="rect">
            <a:avLst/>
          </a:prstGeom>
          <a:noFill/>
        </p:spPr>
        <p:txBody>
          <a:bodyPr wrap="none" rtlCol="0">
            <a:spAutoFit/>
          </a:bodyPr>
          <a:lstStyle/>
          <a:p>
            <a:r>
              <a:rPr lang="en-AU" dirty="0">
                <a:latin typeface="AhnbergHand" pitchFamily="2" charset="0"/>
              </a:rPr>
              <a:t>11 October 2017</a:t>
            </a:r>
          </a:p>
        </p:txBody>
      </p:sp>
      <p:sp>
        <p:nvSpPr>
          <p:cNvPr id="7" name="Freeform 6">
            <a:extLst>
              <a:ext uri="{FF2B5EF4-FFF2-40B4-BE49-F238E27FC236}">
                <a16:creationId xmlns:a16="http://schemas.microsoft.com/office/drawing/2014/main" id="{BE24AAFB-8449-D04C-B917-017759F3DF8D}"/>
              </a:ext>
            </a:extLst>
          </p:cNvPr>
          <p:cNvSpPr/>
          <p:nvPr/>
        </p:nvSpPr>
        <p:spPr>
          <a:xfrm>
            <a:off x="4458622" y="5929276"/>
            <a:ext cx="202390" cy="415282"/>
          </a:xfrm>
          <a:custGeom>
            <a:avLst/>
            <a:gdLst>
              <a:gd name="connsiteX0" fmla="*/ 186206 w 202390"/>
              <a:gd name="connsiteY0" fmla="*/ 414880 h 415282"/>
              <a:gd name="connsiteX1" fmla="*/ 170022 w 202390"/>
              <a:gd name="connsiteY1" fmla="*/ 358236 h 415282"/>
              <a:gd name="connsiteX2" fmla="*/ 105286 w 202390"/>
              <a:gd name="connsiteY2" fmla="*/ 58830 h 415282"/>
              <a:gd name="connsiteX3" fmla="*/ 90 w 202390"/>
              <a:gd name="connsiteY3" fmla="*/ 172119 h 415282"/>
              <a:gd name="connsiteX4" fmla="*/ 89102 w 202390"/>
              <a:gd name="connsiteY4" fmla="*/ 2186 h 415282"/>
              <a:gd name="connsiteX5" fmla="*/ 202390 w 202390"/>
              <a:gd name="connsiteY5" fmla="*/ 91198 h 41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0" h="415282">
                <a:moveTo>
                  <a:pt x="186206" y="414880"/>
                </a:moveTo>
                <a:cubicBezTo>
                  <a:pt x="184857" y="416229"/>
                  <a:pt x="183509" y="417578"/>
                  <a:pt x="170022" y="358236"/>
                </a:cubicBezTo>
                <a:cubicBezTo>
                  <a:pt x="156535" y="298894"/>
                  <a:pt x="133608" y="89849"/>
                  <a:pt x="105286" y="58830"/>
                </a:cubicBezTo>
                <a:cubicBezTo>
                  <a:pt x="76964" y="27811"/>
                  <a:pt x="2787" y="181560"/>
                  <a:pt x="90" y="172119"/>
                </a:cubicBezTo>
                <a:cubicBezTo>
                  <a:pt x="-2607" y="162678"/>
                  <a:pt x="55385" y="15673"/>
                  <a:pt x="89102" y="2186"/>
                </a:cubicBezTo>
                <a:cubicBezTo>
                  <a:pt x="122819" y="-11301"/>
                  <a:pt x="162604" y="39948"/>
                  <a:pt x="202390" y="911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53473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DC73-B564-8848-8303-E01A4E2A39D9}"/>
              </a:ext>
            </a:extLst>
          </p:cNvPr>
          <p:cNvSpPr>
            <a:spLocks noGrp="1"/>
          </p:cNvSpPr>
          <p:nvPr>
            <p:ph type="title"/>
          </p:nvPr>
        </p:nvSpPr>
        <p:spPr/>
        <p:txBody>
          <a:bodyPr/>
          <a:lstStyle/>
          <a:p>
            <a:r>
              <a:rPr lang="en-AU" dirty="0">
                <a:latin typeface="Powderfinger Type" panose="02020709070000000403" pitchFamily="49" charset="77"/>
              </a:rPr>
              <a:t>The best laid plans…</a:t>
            </a:r>
          </a:p>
        </p:txBody>
      </p:sp>
      <p:pic>
        <p:nvPicPr>
          <p:cNvPr id="5" name="Content Placeholder 4">
            <a:extLst>
              <a:ext uri="{FF2B5EF4-FFF2-40B4-BE49-F238E27FC236}">
                <a16:creationId xmlns:a16="http://schemas.microsoft.com/office/drawing/2014/main" id="{3B896FBD-7162-4045-8478-A448BF725750}"/>
              </a:ext>
            </a:extLst>
          </p:cNvPr>
          <p:cNvPicPr>
            <a:picLocks noGrp="1" noChangeAspect="1"/>
          </p:cNvPicPr>
          <p:nvPr>
            <p:ph idx="1"/>
          </p:nvPr>
        </p:nvPicPr>
        <p:blipFill>
          <a:blip r:embed="rId2"/>
          <a:stretch>
            <a:fillRect/>
          </a:stretch>
        </p:blipFill>
        <p:spPr>
          <a:xfrm>
            <a:off x="1906641" y="1825625"/>
            <a:ext cx="8378718" cy="4351338"/>
          </a:xfrm>
        </p:spPr>
      </p:pic>
    </p:spTree>
    <p:extLst>
      <p:ext uri="{BB962C8B-B14F-4D97-AF65-F5344CB8AC3E}">
        <p14:creationId xmlns:p14="http://schemas.microsoft.com/office/powerpoint/2010/main" val="352313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1AB6-2479-4C4A-BFE9-D52321EC4408}"/>
              </a:ext>
            </a:extLst>
          </p:cNvPr>
          <p:cNvSpPr>
            <a:spLocks noGrp="1"/>
          </p:cNvSpPr>
          <p:nvPr>
            <p:ph type="title"/>
          </p:nvPr>
        </p:nvSpPr>
        <p:spPr/>
        <p:txBody>
          <a:bodyPr/>
          <a:lstStyle/>
          <a:p>
            <a:r>
              <a:rPr lang="en-AU" dirty="0">
                <a:latin typeface="Powderfinger Type" panose="02020709070000000403" pitchFamily="49" charset="77"/>
              </a:rPr>
              <a:t>The Plan  - V2</a:t>
            </a:r>
          </a:p>
        </p:txBody>
      </p:sp>
      <p:pic>
        <p:nvPicPr>
          <p:cNvPr id="5" name="Content Placeholder 4">
            <a:extLst>
              <a:ext uri="{FF2B5EF4-FFF2-40B4-BE49-F238E27FC236}">
                <a16:creationId xmlns:a16="http://schemas.microsoft.com/office/drawing/2014/main" id="{2E46043A-E077-5646-B95C-7DF0A1AE4159}"/>
              </a:ext>
            </a:extLst>
          </p:cNvPr>
          <p:cNvPicPr>
            <a:picLocks noGrp="1" noChangeAspect="1"/>
          </p:cNvPicPr>
          <p:nvPr>
            <p:ph idx="1"/>
          </p:nvPr>
        </p:nvPicPr>
        <p:blipFill>
          <a:blip r:embed="rId2"/>
          <a:stretch>
            <a:fillRect/>
          </a:stretch>
        </p:blipFill>
        <p:spPr>
          <a:xfrm>
            <a:off x="1413846" y="1690688"/>
            <a:ext cx="6742488" cy="4351338"/>
          </a:xfrm>
        </p:spPr>
      </p:pic>
      <p:pic>
        <p:nvPicPr>
          <p:cNvPr id="7" name="Content Placeholder 4">
            <a:extLst>
              <a:ext uri="{FF2B5EF4-FFF2-40B4-BE49-F238E27FC236}">
                <a16:creationId xmlns:a16="http://schemas.microsoft.com/office/drawing/2014/main" id="{E636D5D9-1972-754B-B4DC-54CD31D159BB}"/>
              </a:ext>
            </a:extLst>
          </p:cNvPr>
          <p:cNvPicPr>
            <a:picLocks noChangeAspect="1"/>
          </p:cNvPicPr>
          <p:nvPr/>
        </p:nvPicPr>
        <p:blipFill>
          <a:blip r:embed="rId2"/>
          <a:stretch>
            <a:fillRect/>
          </a:stretch>
        </p:blipFill>
        <p:spPr>
          <a:xfrm>
            <a:off x="4956809" y="1690688"/>
            <a:ext cx="6742488" cy="4351338"/>
          </a:xfrm>
          <a:prstGeom prst="rect">
            <a:avLst/>
          </a:prstGeom>
        </p:spPr>
      </p:pic>
      <p:sp>
        <p:nvSpPr>
          <p:cNvPr id="8" name="Rectangle 7">
            <a:extLst>
              <a:ext uri="{FF2B5EF4-FFF2-40B4-BE49-F238E27FC236}">
                <a16:creationId xmlns:a16="http://schemas.microsoft.com/office/drawing/2014/main" id="{73CA4C8C-F239-D144-90B9-9CEB250522EF}"/>
              </a:ext>
            </a:extLst>
          </p:cNvPr>
          <p:cNvSpPr/>
          <p:nvPr/>
        </p:nvSpPr>
        <p:spPr>
          <a:xfrm>
            <a:off x="3706152" y="1690688"/>
            <a:ext cx="3536220" cy="4351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A1E43633-F3B9-DA46-990F-83D798DBA3C0}"/>
              </a:ext>
            </a:extLst>
          </p:cNvPr>
          <p:cNvSpPr txBox="1"/>
          <p:nvPr/>
        </p:nvSpPr>
        <p:spPr>
          <a:xfrm>
            <a:off x="6472258" y="6337188"/>
            <a:ext cx="2109873" cy="369332"/>
          </a:xfrm>
          <a:prstGeom prst="rect">
            <a:avLst/>
          </a:prstGeom>
          <a:noFill/>
        </p:spPr>
        <p:txBody>
          <a:bodyPr wrap="none" rtlCol="0">
            <a:spAutoFit/>
          </a:bodyPr>
          <a:lstStyle/>
          <a:p>
            <a:r>
              <a:rPr lang="en-AU" dirty="0">
                <a:latin typeface="AhnbergHand" pitchFamily="2" charset="0"/>
              </a:rPr>
              <a:t>11 October 2018</a:t>
            </a:r>
          </a:p>
        </p:txBody>
      </p:sp>
      <p:sp>
        <p:nvSpPr>
          <p:cNvPr id="9" name="TextBox 5">
            <a:extLst>
              <a:ext uri="{FF2B5EF4-FFF2-40B4-BE49-F238E27FC236}">
                <a16:creationId xmlns:a16="http://schemas.microsoft.com/office/drawing/2014/main" id="{04A4648F-DAF3-4B4E-B318-CDAE3D0DD661}"/>
              </a:ext>
            </a:extLst>
          </p:cNvPr>
          <p:cNvSpPr txBox="1"/>
          <p:nvPr/>
        </p:nvSpPr>
        <p:spPr>
          <a:xfrm>
            <a:off x="2845016" y="6326841"/>
            <a:ext cx="262924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latin typeface="AhnbergHand" pitchFamily="2" charset="0"/>
              </a:rPr>
              <a:t>27 September 2017</a:t>
            </a:r>
          </a:p>
        </p:txBody>
      </p:sp>
      <p:sp>
        <p:nvSpPr>
          <p:cNvPr id="3" name="Freeform 2">
            <a:extLst>
              <a:ext uri="{FF2B5EF4-FFF2-40B4-BE49-F238E27FC236}">
                <a16:creationId xmlns:a16="http://schemas.microsoft.com/office/drawing/2014/main" id="{A1CA6F4F-A881-444F-90E9-3D58631CCCA6}"/>
              </a:ext>
            </a:extLst>
          </p:cNvPr>
          <p:cNvSpPr/>
          <p:nvPr/>
        </p:nvSpPr>
        <p:spPr>
          <a:xfrm>
            <a:off x="3625738" y="5250530"/>
            <a:ext cx="511760" cy="1143785"/>
          </a:xfrm>
          <a:custGeom>
            <a:avLst/>
            <a:gdLst>
              <a:gd name="connsiteX0" fmla="*/ 511760 w 511760"/>
              <a:gd name="connsiteY0" fmla="*/ 1143785 h 1143785"/>
              <a:gd name="connsiteX1" fmla="*/ 38347 w 511760"/>
              <a:gd name="connsiteY1" fmla="*/ 67257 h 1143785"/>
              <a:gd name="connsiteX2" fmla="*/ 25377 w 511760"/>
              <a:gd name="connsiteY2" fmla="*/ 196959 h 1143785"/>
              <a:gd name="connsiteX3" fmla="*/ 5922 w 511760"/>
              <a:gd name="connsiteY3" fmla="*/ 8891 h 1143785"/>
              <a:gd name="connsiteX4" fmla="*/ 122653 w 511760"/>
              <a:gd name="connsiteY4" fmla="*/ 47802 h 1143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760" h="1143785">
                <a:moveTo>
                  <a:pt x="511760" y="1143785"/>
                </a:moveTo>
                <a:cubicBezTo>
                  <a:pt x="315585" y="684423"/>
                  <a:pt x="119411" y="225061"/>
                  <a:pt x="38347" y="67257"/>
                </a:cubicBezTo>
                <a:cubicBezTo>
                  <a:pt x="-42717" y="-90547"/>
                  <a:pt x="30781" y="206687"/>
                  <a:pt x="25377" y="196959"/>
                </a:cubicBezTo>
                <a:cubicBezTo>
                  <a:pt x="19973" y="187231"/>
                  <a:pt x="-10291" y="33751"/>
                  <a:pt x="5922" y="8891"/>
                </a:cubicBezTo>
                <a:cubicBezTo>
                  <a:pt x="22135" y="-15969"/>
                  <a:pt x="72394" y="15916"/>
                  <a:pt x="122653" y="4780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reeform 3">
            <a:extLst>
              <a:ext uri="{FF2B5EF4-FFF2-40B4-BE49-F238E27FC236}">
                <a16:creationId xmlns:a16="http://schemas.microsoft.com/office/drawing/2014/main" id="{8DAA1D64-3A3B-9F4E-93AE-B8DEE32E0085}"/>
              </a:ext>
            </a:extLst>
          </p:cNvPr>
          <p:cNvSpPr/>
          <p:nvPr/>
        </p:nvSpPr>
        <p:spPr>
          <a:xfrm>
            <a:off x="6770713" y="5356689"/>
            <a:ext cx="531517" cy="970552"/>
          </a:xfrm>
          <a:custGeom>
            <a:avLst/>
            <a:gdLst>
              <a:gd name="connsiteX0" fmla="*/ 19193 w 531517"/>
              <a:gd name="connsiteY0" fmla="*/ 920894 h 970552"/>
              <a:gd name="connsiteX1" fmla="*/ 51619 w 531517"/>
              <a:gd name="connsiteY1" fmla="*/ 875498 h 970552"/>
              <a:gd name="connsiteX2" fmla="*/ 460181 w 531517"/>
              <a:gd name="connsiteY2" fmla="*/ 58375 h 970552"/>
              <a:gd name="connsiteX3" fmla="*/ 278598 w 531517"/>
              <a:gd name="connsiteY3" fmla="*/ 194562 h 970552"/>
              <a:gd name="connsiteX4" fmla="*/ 479636 w 531517"/>
              <a:gd name="connsiteY4" fmla="*/ 9 h 970552"/>
              <a:gd name="connsiteX5" fmla="*/ 531517 w 531517"/>
              <a:gd name="connsiteY5" fmla="*/ 188077 h 97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517" h="970552">
                <a:moveTo>
                  <a:pt x="19193" y="920894"/>
                </a:moveTo>
                <a:cubicBezTo>
                  <a:pt x="-1343" y="970072"/>
                  <a:pt x="-21879" y="1019251"/>
                  <a:pt x="51619" y="875498"/>
                </a:cubicBezTo>
                <a:cubicBezTo>
                  <a:pt x="125117" y="731745"/>
                  <a:pt x="422351" y="171864"/>
                  <a:pt x="460181" y="58375"/>
                </a:cubicBezTo>
                <a:cubicBezTo>
                  <a:pt x="498011" y="-55114"/>
                  <a:pt x="275355" y="204290"/>
                  <a:pt x="278598" y="194562"/>
                </a:cubicBezTo>
                <a:cubicBezTo>
                  <a:pt x="281841" y="184834"/>
                  <a:pt x="437483" y="1090"/>
                  <a:pt x="479636" y="9"/>
                </a:cubicBezTo>
                <a:cubicBezTo>
                  <a:pt x="521789" y="-1072"/>
                  <a:pt x="526653" y="93502"/>
                  <a:pt x="531517" y="18807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A69957ED-F4FD-1D4A-8105-3BD67F00CD95}"/>
              </a:ext>
            </a:extLst>
          </p:cNvPr>
          <p:cNvSpPr/>
          <p:nvPr/>
        </p:nvSpPr>
        <p:spPr>
          <a:xfrm>
            <a:off x="3722451" y="4639421"/>
            <a:ext cx="3379037" cy="172528"/>
          </a:xfrm>
          <a:custGeom>
            <a:avLst/>
            <a:gdLst>
              <a:gd name="connsiteX0" fmla="*/ 0 w 3379037"/>
              <a:gd name="connsiteY0" fmla="*/ 42826 h 172528"/>
              <a:gd name="connsiteX1" fmla="*/ 700392 w 3379037"/>
              <a:gd name="connsiteY1" fmla="*/ 16885 h 172528"/>
              <a:gd name="connsiteX2" fmla="*/ 1750979 w 3379037"/>
              <a:gd name="connsiteY2" fmla="*/ 3915 h 172528"/>
              <a:gd name="connsiteX3" fmla="*/ 2989634 w 3379037"/>
              <a:gd name="connsiteY3" fmla="*/ 88222 h 172528"/>
              <a:gd name="connsiteX4" fmla="*/ 3372255 w 3379037"/>
              <a:gd name="connsiteY4" fmla="*/ 94707 h 172528"/>
              <a:gd name="connsiteX5" fmla="*/ 3145277 w 3379037"/>
              <a:gd name="connsiteY5" fmla="*/ 3915 h 172528"/>
              <a:gd name="connsiteX6" fmla="*/ 3378740 w 3379037"/>
              <a:gd name="connsiteY6" fmla="*/ 107677 h 172528"/>
              <a:gd name="connsiteX7" fmla="*/ 3184187 w 3379037"/>
              <a:gd name="connsiteY7" fmla="*/ 172528 h 17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9037" h="172528">
                <a:moveTo>
                  <a:pt x="0" y="42826"/>
                </a:moveTo>
                <a:cubicBezTo>
                  <a:pt x="204281" y="33098"/>
                  <a:pt x="700392" y="16885"/>
                  <a:pt x="700392" y="16885"/>
                </a:cubicBezTo>
                <a:cubicBezTo>
                  <a:pt x="992222" y="10400"/>
                  <a:pt x="1369439" y="-7975"/>
                  <a:pt x="1750979" y="3915"/>
                </a:cubicBezTo>
                <a:cubicBezTo>
                  <a:pt x="2132519" y="15804"/>
                  <a:pt x="2719421" y="73090"/>
                  <a:pt x="2989634" y="88222"/>
                </a:cubicBezTo>
                <a:cubicBezTo>
                  <a:pt x="3259847" y="103354"/>
                  <a:pt x="3346315" y="108758"/>
                  <a:pt x="3372255" y="94707"/>
                </a:cubicBezTo>
                <a:cubicBezTo>
                  <a:pt x="3398195" y="80656"/>
                  <a:pt x="3144196" y="1753"/>
                  <a:pt x="3145277" y="3915"/>
                </a:cubicBezTo>
                <a:cubicBezTo>
                  <a:pt x="3146358" y="6077"/>
                  <a:pt x="3372255" y="79575"/>
                  <a:pt x="3378740" y="107677"/>
                </a:cubicBezTo>
                <a:cubicBezTo>
                  <a:pt x="3385225" y="135779"/>
                  <a:pt x="3284706" y="154153"/>
                  <a:pt x="3184187" y="172528"/>
                </a:cubicBezTo>
              </a:path>
            </a:pathLst>
          </a:custGeom>
          <a:noFill/>
          <a:ln w="57150">
            <a:solidFill>
              <a:srgbClr val="FF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A5EEE1A7-5987-3945-A86A-4EBBF79F2A2F}"/>
              </a:ext>
            </a:extLst>
          </p:cNvPr>
          <p:cNvSpPr/>
          <p:nvPr/>
        </p:nvSpPr>
        <p:spPr>
          <a:xfrm>
            <a:off x="3741906" y="4993520"/>
            <a:ext cx="3338400" cy="252931"/>
          </a:xfrm>
          <a:custGeom>
            <a:avLst/>
            <a:gdLst>
              <a:gd name="connsiteX0" fmla="*/ 0 w 3338400"/>
              <a:gd name="connsiteY0" fmla="*/ 110259 h 252931"/>
              <a:gd name="connsiteX1" fmla="*/ 1238656 w 3338400"/>
              <a:gd name="connsiteY1" fmla="*/ 116744 h 252931"/>
              <a:gd name="connsiteX2" fmla="*/ 3073941 w 3338400"/>
              <a:gd name="connsiteY2" fmla="*/ 84318 h 252931"/>
              <a:gd name="connsiteX3" fmla="*/ 3333345 w 3338400"/>
              <a:gd name="connsiteY3" fmla="*/ 84318 h 252931"/>
              <a:gd name="connsiteX4" fmla="*/ 3145277 w 3338400"/>
              <a:gd name="connsiteY4" fmla="*/ 12 h 252931"/>
              <a:gd name="connsiteX5" fmla="*/ 3333345 w 3338400"/>
              <a:gd name="connsiteY5" fmla="*/ 90803 h 252931"/>
              <a:gd name="connsiteX6" fmla="*/ 3197158 w 3338400"/>
              <a:gd name="connsiteY6" fmla="*/ 252931 h 25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400" h="252931">
                <a:moveTo>
                  <a:pt x="0" y="110259"/>
                </a:moveTo>
                <a:lnTo>
                  <a:pt x="1238656" y="116744"/>
                </a:lnTo>
                <a:lnTo>
                  <a:pt x="3073941" y="84318"/>
                </a:lnTo>
                <a:cubicBezTo>
                  <a:pt x="3423056" y="78914"/>
                  <a:pt x="3321456" y="98369"/>
                  <a:pt x="3333345" y="84318"/>
                </a:cubicBezTo>
                <a:cubicBezTo>
                  <a:pt x="3345234" y="70267"/>
                  <a:pt x="3145277" y="-1069"/>
                  <a:pt x="3145277" y="12"/>
                </a:cubicBezTo>
                <a:cubicBezTo>
                  <a:pt x="3145277" y="1093"/>
                  <a:pt x="3324698" y="48650"/>
                  <a:pt x="3333345" y="90803"/>
                </a:cubicBezTo>
                <a:cubicBezTo>
                  <a:pt x="3341992" y="132956"/>
                  <a:pt x="3269575" y="192943"/>
                  <a:pt x="3197158" y="252931"/>
                </a:cubicBezTo>
              </a:path>
            </a:pathLst>
          </a:custGeom>
          <a:noFill/>
          <a:ln w="57150">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00D693CF-6362-BB46-BD52-8CE849FA38E5}"/>
              </a:ext>
            </a:extLst>
          </p:cNvPr>
          <p:cNvSpPr txBox="1"/>
          <p:nvPr/>
        </p:nvSpPr>
        <p:spPr>
          <a:xfrm>
            <a:off x="9243927" y="6308209"/>
            <a:ext cx="2167581" cy="369332"/>
          </a:xfrm>
          <a:prstGeom prst="rect">
            <a:avLst/>
          </a:prstGeom>
          <a:noFill/>
          <a:ln>
            <a:noFill/>
          </a:ln>
        </p:spPr>
        <p:txBody>
          <a:bodyPr wrap="none" rtlCol="0">
            <a:spAutoFit/>
          </a:bodyPr>
          <a:lstStyle/>
          <a:p>
            <a:r>
              <a:rPr lang="en-AU" dirty="0">
                <a:latin typeface="AhnbergHand" pitchFamily="2" charset="0"/>
              </a:rPr>
              <a:t>11 January 2019</a:t>
            </a:r>
          </a:p>
        </p:txBody>
      </p:sp>
      <p:sp>
        <p:nvSpPr>
          <p:cNvPr id="14" name="Freeform 13">
            <a:extLst>
              <a:ext uri="{FF2B5EF4-FFF2-40B4-BE49-F238E27FC236}">
                <a16:creationId xmlns:a16="http://schemas.microsoft.com/office/drawing/2014/main" id="{C147BA18-12B2-D04E-8C5C-DD756A2DCB12}"/>
              </a:ext>
            </a:extLst>
          </p:cNvPr>
          <p:cNvSpPr/>
          <p:nvPr/>
        </p:nvSpPr>
        <p:spPr>
          <a:xfrm>
            <a:off x="9688749" y="5376094"/>
            <a:ext cx="382621" cy="907974"/>
          </a:xfrm>
          <a:custGeom>
            <a:avLst/>
            <a:gdLst>
              <a:gd name="connsiteX0" fmla="*/ 0 w 382621"/>
              <a:gd name="connsiteY0" fmla="*/ 907974 h 907974"/>
              <a:gd name="connsiteX1" fmla="*/ 285345 w 382621"/>
              <a:gd name="connsiteY1" fmla="*/ 58425 h 907974"/>
              <a:gd name="connsiteX2" fmla="*/ 168613 w 382621"/>
              <a:gd name="connsiteY2" fmla="*/ 136246 h 907974"/>
              <a:gd name="connsiteX3" fmla="*/ 311285 w 382621"/>
              <a:gd name="connsiteY3" fmla="*/ 59 h 907974"/>
              <a:gd name="connsiteX4" fmla="*/ 382621 w 382621"/>
              <a:gd name="connsiteY4" fmla="*/ 155702 h 907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21" h="907974">
                <a:moveTo>
                  <a:pt x="0" y="907974"/>
                </a:moveTo>
                <a:cubicBezTo>
                  <a:pt x="128621" y="547510"/>
                  <a:pt x="257243" y="187046"/>
                  <a:pt x="285345" y="58425"/>
                </a:cubicBezTo>
                <a:cubicBezTo>
                  <a:pt x="313447" y="-70196"/>
                  <a:pt x="164290" y="145974"/>
                  <a:pt x="168613" y="136246"/>
                </a:cubicBezTo>
                <a:cubicBezTo>
                  <a:pt x="172936" y="126518"/>
                  <a:pt x="275617" y="-3184"/>
                  <a:pt x="311285" y="59"/>
                </a:cubicBezTo>
                <a:cubicBezTo>
                  <a:pt x="346953" y="3302"/>
                  <a:pt x="364787" y="79502"/>
                  <a:pt x="382621" y="15570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DC62F05D-D435-6144-90D1-25EF286C544F}"/>
              </a:ext>
            </a:extLst>
          </p:cNvPr>
          <p:cNvSpPr txBox="1"/>
          <p:nvPr/>
        </p:nvSpPr>
        <p:spPr>
          <a:xfrm flipH="1">
            <a:off x="3846469" y="3799472"/>
            <a:ext cx="3255585" cy="523220"/>
          </a:xfrm>
          <a:prstGeom prst="rect">
            <a:avLst/>
          </a:prstGeom>
          <a:noFill/>
        </p:spPr>
        <p:txBody>
          <a:bodyPr wrap="square" rtlCol="0">
            <a:spAutoFit/>
          </a:bodyPr>
          <a:lstStyle/>
          <a:p>
            <a:r>
              <a:rPr lang="en-AU" sz="1400" dirty="0">
                <a:latin typeface="AhnbergHand" pitchFamily="2" charset="0"/>
              </a:rPr>
              <a:t>KSK-2017 is published in the root zone across the pause</a:t>
            </a:r>
          </a:p>
        </p:txBody>
      </p:sp>
    </p:spTree>
    <p:extLst>
      <p:ext uri="{BB962C8B-B14F-4D97-AF65-F5344CB8AC3E}">
        <p14:creationId xmlns:p14="http://schemas.microsoft.com/office/powerpoint/2010/main" val="2802276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76C04-4BAD-DD47-A719-81C7233AE0B8}"/>
              </a:ext>
            </a:extLst>
          </p:cNvPr>
          <p:cNvSpPr>
            <a:spLocks noGrp="1"/>
          </p:cNvSpPr>
          <p:nvPr>
            <p:ph type="title"/>
          </p:nvPr>
        </p:nvSpPr>
        <p:spPr/>
        <p:txBody>
          <a:bodyPr/>
          <a:lstStyle/>
          <a:p>
            <a:r>
              <a:rPr lang="en-AU" dirty="0">
                <a:latin typeface="Powderfinger Type" panose="02020709070000000403" pitchFamily="49" charset="77"/>
              </a:rPr>
              <a:t>Goodbye KSK-2010</a:t>
            </a:r>
          </a:p>
        </p:txBody>
      </p:sp>
      <p:pic>
        <p:nvPicPr>
          <p:cNvPr id="5" name="Content Placeholder 4">
            <a:extLst>
              <a:ext uri="{FF2B5EF4-FFF2-40B4-BE49-F238E27FC236}">
                <a16:creationId xmlns:a16="http://schemas.microsoft.com/office/drawing/2014/main" id="{B963DAC8-B900-304E-B96E-192124010ED9}"/>
              </a:ext>
            </a:extLst>
          </p:cNvPr>
          <p:cNvPicPr>
            <a:picLocks noGrp="1" noChangeAspect="1"/>
          </p:cNvPicPr>
          <p:nvPr>
            <p:ph idx="1"/>
          </p:nvPr>
        </p:nvPicPr>
        <p:blipFill>
          <a:blip r:embed="rId2"/>
          <a:stretch>
            <a:fillRect/>
          </a:stretch>
        </p:blipFill>
        <p:spPr>
          <a:xfrm>
            <a:off x="838200" y="2207009"/>
            <a:ext cx="10515600" cy="3588570"/>
          </a:xfrm>
        </p:spPr>
      </p:pic>
    </p:spTree>
    <p:extLst>
      <p:ext uri="{BB962C8B-B14F-4D97-AF65-F5344CB8AC3E}">
        <p14:creationId xmlns:p14="http://schemas.microsoft.com/office/powerpoint/2010/main" val="154653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FF11-981D-CB41-ABB1-156A24411E6B}"/>
              </a:ext>
            </a:extLst>
          </p:cNvPr>
          <p:cNvSpPr>
            <a:spLocks noGrp="1"/>
          </p:cNvSpPr>
          <p:nvPr>
            <p:ph type="title"/>
          </p:nvPr>
        </p:nvSpPr>
        <p:spPr/>
        <p:txBody>
          <a:bodyPr/>
          <a:lstStyle/>
          <a:p>
            <a:r>
              <a:rPr lang="en-AU" dirty="0">
                <a:latin typeface="Powderfinger Type" panose="02020709070000000403" pitchFamily="49" charset="77"/>
              </a:rPr>
              <a:t>What Worked</a:t>
            </a:r>
          </a:p>
        </p:txBody>
      </p:sp>
      <p:sp>
        <p:nvSpPr>
          <p:cNvPr id="3" name="Content Placeholder 2">
            <a:extLst>
              <a:ext uri="{FF2B5EF4-FFF2-40B4-BE49-F238E27FC236}">
                <a16:creationId xmlns:a16="http://schemas.microsoft.com/office/drawing/2014/main" id="{661A43CA-ED47-D249-89A0-13DB9CA562CF}"/>
              </a:ext>
            </a:extLst>
          </p:cNvPr>
          <p:cNvSpPr>
            <a:spLocks noGrp="1"/>
          </p:cNvSpPr>
          <p:nvPr>
            <p:ph idx="1"/>
          </p:nvPr>
        </p:nvSpPr>
        <p:spPr>
          <a:xfrm>
            <a:off x="155728" y="2289373"/>
            <a:ext cx="3923657" cy="4351338"/>
          </a:xfrm>
        </p:spPr>
        <p:txBody>
          <a:bodyPr/>
          <a:lstStyle/>
          <a:p>
            <a:pPr marL="0" indent="0">
              <a:buNone/>
            </a:pPr>
            <a:r>
              <a:rPr lang="en-AU" dirty="0"/>
              <a:t>The KSK was rolled</a:t>
            </a:r>
          </a:p>
          <a:p>
            <a:pPr marL="0" indent="0">
              <a:buNone/>
            </a:pPr>
            <a:r>
              <a:rPr lang="en-AU" dirty="0"/>
              <a:t>Internet-wide DNSSEC validation levels were not significantly impacted</a:t>
            </a:r>
          </a:p>
          <a:p>
            <a:endParaRPr lang="en-AU" dirty="0"/>
          </a:p>
        </p:txBody>
      </p:sp>
      <p:pic>
        <p:nvPicPr>
          <p:cNvPr id="6" name="Picture 5">
            <a:extLst>
              <a:ext uri="{FF2B5EF4-FFF2-40B4-BE49-F238E27FC236}">
                <a16:creationId xmlns:a16="http://schemas.microsoft.com/office/drawing/2014/main" id="{C7ACC76D-B5B6-C841-94B1-733AE5850DB8}"/>
              </a:ext>
            </a:extLst>
          </p:cNvPr>
          <p:cNvPicPr>
            <a:picLocks noChangeAspect="1"/>
          </p:cNvPicPr>
          <p:nvPr/>
        </p:nvPicPr>
        <p:blipFill>
          <a:blip r:embed="rId2"/>
          <a:stretch>
            <a:fillRect/>
          </a:stretch>
        </p:blipFill>
        <p:spPr>
          <a:xfrm>
            <a:off x="3938422" y="1690688"/>
            <a:ext cx="8097850" cy="4148066"/>
          </a:xfrm>
          <a:prstGeom prst="rect">
            <a:avLst/>
          </a:prstGeom>
        </p:spPr>
      </p:pic>
      <p:sp>
        <p:nvSpPr>
          <p:cNvPr id="7" name="Freeform 6">
            <a:extLst>
              <a:ext uri="{FF2B5EF4-FFF2-40B4-BE49-F238E27FC236}">
                <a16:creationId xmlns:a16="http://schemas.microsoft.com/office/drawing/2014/main" id="{A96471CE-31A2-D848-8A0D-0F36355EC77D}"/>
              </a:ext>
            </a:extLst>
          </p:cNvPr>
          <p:cNvSpPr/>
          <p:nvPr/>
        </p:nvSpPr>
        <p:spPr>
          <a:xfrm>
            <a:off x="7380514" y="2299063"/>
            <a:ext cx="1177838" cy="879029"/>
          </a:xfrm>
          <a:custGeom>
            <a:avLst/>
            <a:gdLst>
              <a:gd name="connsiteX0" fmla="*/ 169817 w 1177838"/>
              <a:gd name="connsiteY0" fmla="*/ 130628 h 879029"/>
              <a:gd name="connsiteX1" fmla="*/ 65315 w 1177838"/>
              <a:gd name="connsiteY1" fmla="*/ 431074 h 879029"/>
              <a:gd name="connsiteX2" fmla="*/ 287383 w 1177838"/>
              <a:gd name="connsiteY2" fmla="*/ 731520 h 879029"/>
              <a:gd name="connsiteX3" fmla="*/ 901337 w 1177838"/>
              <a:gd name="connsiteY3" fmla="*/ 875211 h 879029"/>
              <a:gd name="connsiteX4" fmla="*/ 1175657 w 1177838"/>
              <a:gd name="connsiteY4" fmla="*/ 587828 h 879029"/>
              <a:gd name="connsiteX5" fmla="*/ 966652 w 1177838"/>
              <a:gd name="connsiteY5" fmla="*/ 117566 h 879029"/>
              <a:gd name="connsiteX6" fmla="*/ 0 w 1177838"/>
              <a:gd name="connsiteY6" fmla="*/ 0 h 87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7838" h="879029">
                <a:moveTo>
                  <a:pt x="169817" y="130628"/>
                </a:moveTo>
                <a:cubicBezTo>
                  <a:pt x="107769" y="230776"/>
                  <a:pt x="45721" y="330925"/>
                  <a:pt x="65315" y="431074"/>
                </a:cubicBezTo>
                <a:cubicBezTo>
                  <a:pt x="84909" y="531223"/>
                  <a:pt x="148046" y="657497"/>
                  <a:pt x="287383" y="731520"/>
                </a:cubicBezTo>
                <a:cubicBezTo>
                  <a:pt x="426720" y="805543"/>
                  <a:pt x="753291" y="899160"/>
                  <a:pt x="901337" y="875211"/>
                </a:cubicBezTo>
                <a:cubicBezTo>
                  <a:pt x="1049383" y="851262"/>
                  <a:pt x="1164771" y="714102"/>
                  <a:pt x="1175657" y="587828"/>
                </a:cubicBezTo>
                <a:cubicBezTo>
                  <a:pt x="1186543" y="461554"/>
                  <a:pt x="1162595" y="215537"/>
                  <a:pt x="966652" y="117566"/>
                </a:cubicBezTo>
                <a:cubicBezTo>
                  <a:pt x="770709" y="19595"/>
                  <a:pt x="385354" y="9797"/>
                  <a:pt x="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98223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5452</TotalTime>
  <Words>2639</Words>
  <Application>Microsoft Macintosh PowerPoint</Application>
  <PresentationFormat>Widescreen</PresentationFormat>
  <Paragraphs>283</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AhnbergHand</vt:lpstr>
      <vt:lpstr>Arial</vt:lpstr>
      <vt:lpstr>Calibri</vt:lpstr>
      <vt:lpstr>Calibri Light</vt:lpstr>
      <vt:lpstr>Menlo</vt:lpstr>
      <vt:lpstr>Powderfinger Type</vt:lpstr>
      <vt:lpstr>Office Theme</vt:lpstr>
      <vt:lpstr>A Review of the KSK Roll </vt:lpstr>
      <vt:lpstr>Why am I presenting this?</vt:lpstr>
      <vt:lpstr>Why am I presenting this?</vt:lpstr>
      <vt:lpstr>The Plan</vt:lpstr>
      <vt:lpstr>The Plan  - V1</vt:lpstr>
      <vt:lpstr>The best laid plans…</vt:lpstr>
      <vt:lpstr>The Plan  - V2</vt:lpstr>
      <vt:lpstr>Goodbye KSK-2010</vt:lpstr>
      <vt:lpstr>What Worked</vt:lpstr>
      <vt:lpstr>What Did Not</vt:lpstr>
      <vt:lpstr>KSK Measurement Objective</vt:lpstr>
      <vt:lpstr>KSK Measurement Objective</vt:lpstr>
      <vt:lpstr>Signalling via Queries</vt:lpstr>
      <vt:lpstr>Measuring Resolvers with RFC 8145</vt:lpstr>
      <vt:lpstr>What did we see at the roots?</vt:lpstr>
      <vt:lpstr>12 months of RFC8145 signalling</vt:lpstr>
      <vt:lpstr>20 months of RFC8145 signalling</vt:lpstr>
      <vt:lpstr>What is this saying?</vt:lpstr>
      <vt:lpstr>Why?</vt:lpstr>
      <vt:lpstr>Signalling via Responses</vt:lpstr>
      <vt:lpstr>User-Side Measurement</vt:lpstr>
      <vt:lpstr>DNS + Web</vt:lpstr>
      <vt:lpstr>Prior to the KSK Roll</vt:lpstr>
      <vt:lpstr>Possibly Affected Users</vt:lpstr>
      <vt:lpstr>What happened</vt:lpstr>
      <vt:lpstr>What we saw</vt:lpstr>
      <vt:lpstr>What we heard</vt:lpstr>
      <vt:lpstr>What happens when you lose track of the KSK?</vt:lpstr>
      <vt:lpstr>PowerPoint Presentation</vt:lpstr>
      <vt:lpstr>EIR - AS5466 DNSSEC Data</vt:lpstr>
      <vt:lpstr>Internet DNSSEC Data</vt:lpstr>
      <vt:lpstr>Looking for Affected Networks</vt:lpstr>
      <vt:lpstr>PowerPoint Presentation</vt:lpstr>
      <vt:lpstr>PowerPoint Presentation</vt:lpstr>
      <vt:lpstr>Impact of the KSK Roll</vt:lpstr>
      <vt:lpstr>But that’s not the end of the story…</vt:lpstr>
      <vt:lpstr>And for clients the revocation  was uneventful</vt:lpstr>
      <vt:lpstr>But Root Servers reported a different story</vt:lpstr>
      <vt:lpstr>Why?</vt:lpstr>
      <vt:lpstr>Lessons Learned</vt:lpstr>
      <vt:lpstr>What Next?</vt:lpstr>
      <vt:lpstr>Observations</vt:lpstr>
      <vt:lpstr>Observations</vt:lpstr>
      <vt:lpstr>One View</vt:lpstr>
      <vt:lpstr>Another View</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KSK Roll Measurement</dc:title>
  <dc:creator>Geoff Huston</dc:creator>
  <cp:lastModifiedBy>Geoff Huston</cp:lastModifiedBy>
  <cp:revision>91</cp:revision>
  <cp:lastPrinted>2019-05-20T14:03:04Z</cp:lastPrinted>
  <dcterms:created xsi:type="dcterms:W3CDTF">2017-10-20T11:47:15Z</dcterms:created>
  <dcterms:modified xsi:type="dcterms:W3CDTF">2019-05-20T14:03:15Z</dcterms:modified>
</cp:coreProperties>
</file>