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5" r:id="rId3"/>
    <p:sldId id="327" r:id="rId4"/>
    <p:sldId id="257" r:id="rId5"/>
    <p:sldId id="286" r:id="rId6"/>
    <p:sldId id="315" r:id="rId7"/>
    <p:sldId id="260" r:id="rId8"/>
    <p:sldId id="316" r:id="rId9"/>
    <p:sldId id="317" r:id="rId10"/>
    <p:sldId id="310" r:id="rId11"/>
    <p:sldId id="318" r:id="rId12"/>
    <p:sldId id="320" r:id="rId13"/>
    <p:sldId id="283" r:id="rId14"/>
    <p:sldId id="325" r:id="rId15"/>
    <p:sldId id="326" r:id="rId16"/>
    <p:sldId id="296" r:id="rId17"/>
    <p:sldId id="321" r:id="rId18"/>
    <p:sldId id="276" r:id="rId19"/>
    <p:sldId id="323" r:id="rId20"/>
    <p:sldId id="328" r:id="rId21"/>
    <p:sldId id="300" r:id="rId22"/>
    <p:sldId id="277" r:id="rId2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2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4694"/>
  </p:normalViewPr>
  <p:slideViewPr>
    <p:cSldViewPr snapToGrid="0" snapToObjects="1">
      <p:cViewPr varScale="1">
        <p:scale>
          <a:sx n="219" d="100"/>
          <a:sy n="219" d="100"/>
        </p:scale>
        <p:origin x="64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5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0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6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6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1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7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3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7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4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7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79FDF-0409-F240-8A95-27020ED84A8B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5F947-F7CB-A340-8266-3C975272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0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b="1" kern="1200">
          <a:solidFill>
            <a:srgbClr val="984807"/>
          </a:solidFill>
          <a:latin typeface="Powderfinger Type"/>
          <a:ea typeface="+mj-ea"/>
          <a:cs typeface="Powderfinger Type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Resolvers We Use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7758" y="2927839"/>
            <a:ext cx="4800600" cy="1314450"/>
          </a:xfrm>
        </p:spPr>
        <p:txBody>
          <a:bodyPr>
            <a:normAutofit/>
          </a:bodyPr>
          <a:lstStyle/>
          <a:p>
            <a:pPr algn="r"/>
            <a:r>
              <a:rPr lang="en-US" sz="1800" dirty="0">
                <a:latin typeface="AhnbergHand"/>
                <a:cs typeface="AhnbergHand"/>
              </a:rPr>
              <a:t>Geoff Huston</a:t>
            </a:r>
          </a:p>
          <a:p>
            <a:pPr algn="r"/>
            <a:r>
              <a:rPr lang="en-US" sz="1800" dirty="0">
                <a:latin typeface="AhnbergHand"/>
                <a:cs typeface="AhnbergHand"/>
              </a:rPr>
              <a:t>APNIC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5760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15266"/>
            <a:ext cx="6172200" cy="857250"/>
          </a:xfrm>
        </p:spPr>
        <p:txBody>
          <a:bodyPr/>
          <a:lstStyle/>
          <a:p>
            <a:r>
              <a:rPr lang="en-US" dirty="0"/>
              <a:t>Resolver Distribution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09981F-668E-3542-AFD0-EDCD6DE1A7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0956" y="900011"/>
            <a:ext cx="6010578" cy="4220193"/>
          </a:xfrm>
        </p:spPr>
      </p:pic>
    </p:spTree>
    <p:extLst>
      <p:ext uri="{BB962C8B-B14F-4D97-AF65-F5344CB8AC3E}">
        <p14:creationId xmlns:p14="http://schemas.microsoft.com/office/powerpoint/2010/main" val="1894628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15266"/>
            <a:ext cx="6172200" cy="857250"/>
          </a:xfrm>
        </p:spPr>
        <p:txBody>
          <a:bodyPr/>
          <a:lstStyle/>
          <a:p>
            <a:r>
              <a:rPr lang="en-US" dirty="0"/>
              <a:t>Resolver Distribution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09981F-668E-3542-AFD0-EDCD6DE1A7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1065" y="866894"/>
            <a:ext cx="6010578" cy="422019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E19792-BF63-AE4E-9CE4-5E10115C5BFA}"/>
              </a:ext>
            </a:extLst>
          </p:cNvPr>
          <p:cNvSpPr txBox="1"/>
          <p:nvPr/>
        </p:nvSpPr>
        <p:spPr>
          <a:xfrm>
            <a:off x="206058" y="3807647"/>
            <a:ext cx="1610859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Just 3 resolver farms are used by 30% of users!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CD5B7D15-FEF4-1742-9C6F-0880762B3049}"/>
              </a:ext>
            </a:extLst>
          </p:cNvPr>
          <p:cNvSpPr/>
          <p:nvPr/>
        </p:nvSpPr>
        <p:spPr>
          <a:xfrm>
            <a:off x="2192415" y="3489945"/>
            <a:ext cx="386798" cy="238387"/>
          </a:xfrm>
          <a:custGeom>
            <a:avLst/>
            <a:gdLst>
              <a:gd name="connsiteX0" fmla="*/ 2868 w 515730"/>
              <a:gd name="connsiteY0" fmla="*/ 180753 h 317849"/>
              <a:gd name="connsiteX1" fmla="*/ 141259 w 515730"/>
              <a:gd name="connsiteY1" fmla="*/ 311014 h 317849"/>
              <a:gd name="connsiteX2" fmla="*/ 377339 w 515730"/>
              <a:gd name="connsiteY2" fmla="*/ 278448 h 317849"/>
              <a:gd name="connsiteX3" fmla="*/ 515730 w 515730"/>
              <a:gd name="connsiteY3" fmla="*/ 99341 h 317849"/>
              <a:gd name="connsiteX4" fmla="*/ 377339 w 515730"/>
              <a:gd name="connsiteY4" fmla="*/ 9787 h 317849"/>
              <a:gd name="connsiteX5" fmla="*/ 76134 w 515730"/>
              <a:gd name="connsiteY5" fmla="*/ 17928 h 317849"/>
              <a:gd name="connsiteX6" fmla="*/ 2868 w 515730"/>
              <a:gd name="connsiteY6" fmla="*/ 180753 h 31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5730" h="317849">
                <a:moveTo>
                  <a:pt x="2868" y="180753"/>
                </a:moveTo>
                <a:cubicBezTo>
                  <a:pt x="13722" y="229601"/>
                  <a:pt x="78847" y="294732"/>
                  <a:pt x="141259" y="311014"/>
                </a:cubicBezTo>
                <a:cubicBezTo>
                  <a:pt x="203671" y="327296"/>
                  <a:pt x="314927" y="313727"/>
                  <a:pt x="377339" y="278448"/>
                </a:cubicBezTo>
                <a:cubicBezTo>
                  <a:pt x="439751" y="243169"/>
                  <a:pt x="515730" y="144118"/>
                  <a:pt x="515730" y="99341"/>
                </a:cubicBezTo>
                <a:cubicBezTo>
                  <a:pt x="515730" y="54564"/>
                  <a:pt x="450605" y="23356"/>
                  <a:pt x="377339" y="9787"/>
                </a:cubicBezTo>
                <a:cubicBezTo>
                  <a:pt x="304073" y="-3782"/>
                  <a:pt x="141259" y="-5139"/>
                  <a:pt x="76134" y="17928"/>
                </a:cubicBezTo>
                <a:cubicBezTo>
                  <a:pt x="11009" y="40995"/>
                  <a:pt x="-7986" y="131905"/>
                  <a:pt x="2868" y="180753"/>
                </a:cubicBezTo>
                <a:close/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79A0E7-9DA0-2343-B01E-EED677B2D10E}"/>
              </a:ext>
            </a:extLst>
          </p:cNvPr>
          <p:cNvSpPr txBox="1"/>
          <p:nvPr/>
        </p:nvSpPr>
        <p:spPr>
          <a:xfrm>
            <a:off x="5289293" y="2050020"/>
            <a:ext cx="1825223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450 visible resolver sets handle the query load for 90% of all users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8A0D8542-B48D-7F49-8B42-362BED655C25}"/>
              </a:ext>
            </a:extLst>
          </p:cNvPr>
          <p:cNvSpPr/>
          <p:nvPr/>
        </p:nvSpPr>
        <p:spPr>
          <a:xfrm>
            <a:off x="1934067" y="1616855"/>
            <a:ext cx="3809831" cy="42742"/>
          </a:xfrm>
          <a:custGeom>
            <a:avLst/>
            <a:gdLst>
              <a:gd name="connsiteX0" fmla="*/ 0 w 5079774"/>
              <a:gd name="connsiteY0" fmla="*/ 56989 h 56989"/>
              <a:gd name="connsiteX1" fmla="*/ 1294366 w 5079774"/>
              <a:gd name="connsiteY1" fmla="*/ 40706 h 56989"/>
              <a:gd name="connsiteX2" fmla="*/ 4045910 w 5079774"/>
              <a:gd name="connsiteY2" fmla="*/ 8141 h 56989"/>
              <a:gd name="connsiteX3" fmla="*/ 5079774 w 5079774"/>
              <a:gd name="connsiteY3" fmla="*/ 0 h 5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9774" h="56989">
                <a:moveTo>
                  <a:pt x="0" y="56989"/>
                </a:moveTo>
                <a:lnTo>
                  <a:pt x="1294366" y="40706"/>
                </a:lnTo>
                <a:lnTo>
                  <a:pt x="4045910" y="8141"/>
                </a:lnTo>
                <a:lnTo>
                  <a:pt x="5079774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63F0725-764E-144A-AF05-D1A742E75838}"/>
              </a:ext>
            </a:extLst>
          </p:cNvPr>
          <p:cNvSpPr/>
          <p:nvPr/>
        </p:nvSpPr>
        <p:spPr>
          <a:xfrm>
            <a:off x="5163163" y="1117671"/>
            <a:ext cx="20134" cy="3437651"/>
          </a:xfrm>
          <a:custGeom>
            <a:avLst/>
            <a:gdLst>
              <a:gd name="connsiteX0" fmla="*/ 24496 w 26845"/>
              <a:gd name="connsiteY0" fmla="*/ 0 h 4583534"/>
              <a:gd name="connsiteX1" fmla="*/ 24496 w 26845"/>
              <a:gd name="connsiteY1" fmla="*/ 757138 h 4583534"/>
              <a:gd name="connsiteX2" fmla="*/ 74 w 26845"/>
              <a:gd name="connsiteY2" fmla="*/ 3012269 h 4583534"/>
              <a:gd name="connsiteX3" fmla="*/ 16355 w 26845"/>
              <a:gd name="connsiteY3" fmla="*/ 4583534 h 4583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45" h="4583534">
                <a:moveTo>
                  <a:pt x="24496" y="0"/>
                </a:moveTo>
                <a:cubicBezTo>
                  <a:pt x="26531" y="127546"/>
                  <a:pt x="28566" y="255093"/>
                  <a:pt x="24496" y="757138"/>
                </a:cubicBezTo>
                <a:cubicBezTo>
                  <a:pt x="20426" y="1259183"/>
                  <a:pt x="1431" y="2374536"/>
                  <a:pt x="74" y="3012269"/>
                </a:cubicBezTo>
                <a:cubicBezTo>
                  <a:pt x="-1283" y="3650002"/>
                  <a:pt x="16355" y="4583534"/>
                  <a:pt x="16355" y="458353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AB5B10-B0D8-0546-BC82-DCD65A413F67}"/>
              </a:ext>
            </a:extLst>
          </p:cNvPr>
          <p:cNvSpPr txBox="1"/>
          <p:nvPr/>
        </p:nvSpPr>
        <p:spPr>
          <a:xfrm>
            <a:off x="5800037" y="1529634"/>
            <a:ext cx="124793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90% of users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B76D7DD-59C9-C24A-A48E-4F290F49915C}"/>
              </a:ext>
            </a:extLst>
          </p:cNvPr>
          <p:cNvSpPr/>
          <p:nvPr/>
        </p:nvSpPr>
        <p:spPr>
          <a:xfrm>
            <a:off x="4995739" y="1470197"/>
            <a:ext cx="322467" cy="333203"/>
          </a:xfrm>
          <a:custGeom>
            <a:avLst/>
            <a:gdLst>
              <a:gd name="connsiteX0" fmla="*/ 429956 w 429956"/>
              <a:gd name="connsiteY0" fmla="*/ 316115 h 444270"/>
              <a:gd name="connsiteX1" fmla="*/ 397393 w 429956"/>
              <a:gd name="connsiteY1" fmla="*/ 39312 h 444270"/>
              <a:gd name="connsiteX2" fmla="*/ 71767 w 429956"/>
              <a:gd name="connsiteY2" fmla="*/ 39312 h 444270"/>
              <a:gd name="connsiteX3" fmla="*/ 22923 w 429956"/>
              <a:gd name="connsiteY3" fmla="*/ 389387 h 444270"/>
              <a:gd name="connsiteX4" fmla="*/ 364831 w 429956"/>
              <a:gd name="connsiteY4" fmla="*/ 438234 h 444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956" h="444270">
                <a:moveTo>
                  <a:pt x="429956" y="316115"/>
                </a:moveTo>
                <a:lnTo>
                  <a:pt x="397393" y="39312"/>
                </a:lnTo>
                <a:cubicBezTo>
                  <a:pt x="337695" y="-6822"/>
                  <a:pt x="134179" y="-19034"/>
                  <a:pt x="71767" y="39312"/>
                </a:cubicBezTo>
                <a:cubicBezTo>
                  <a:pt x="9355" y="97658"/>
                  <a:pt x="-25921" y="322900"/>
                  <a:pt x="22923" y="389387"/>
                </a:cubicBezTo>
                <a:cubicBezTo>
                  <a:pt x="71767" y="455874"/>
                  <a:pt x="218299" y="447054"/>
                  <a:pt x="364831" y="438234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B6129A9D-53D3-924E-8A54-D6277D57FE37}"/>
              </a:ext>
            </a:extLst>
          </p:cNvPr>
          <p:cNvSpPr/>
          <p:nvPr/>
        </p:nvSpPr>
        <p:spPr>
          <a:xfrm>
            <a:off x="5346276" y="1725068"/>
            <a:ext cx="601469" cy="164915"/>
          </a:xfrm>
          <a:custGeom>
            <a:avLst/>
            <a:gdLst>
              <a:gd name="connsiteX0" fmla="*/ 801958 w 801958"/>
              <a:gd name="connsiteY0" fmla="*/ 219887 h 219887"/>
              <a:gd name="connsiteX1" fmla="*/ 403066 w 801958"/>
              <a:gd name="connsiteY1" fmla="*/ 81485 h 219887"/>
              <a:gd name="connsiteX2" fmla="*/ 12314 w 801958"/>
              <a:gd name="connsiteY2" fmla="*/ 48920 h 219887"/>
              <a:gd name="connsiteX3" fmla="*/ 199549 w 801958"/>
              <a:gd name="connsiteY3" fmla="*/ 73 h 219887"/>
              <a:gd name="connsiteX4" fmla="*/ 4173 w 801958"/>
              <a:gd name="connsiteY4" fmla="*/ 40779 h 219887"/>
              <a:gd name="connsiteX5" fmla="*/ 61158 w 801958"/>
              <a:gd name="connsiteY5" fmla="*/ 146615 h 219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1958" h="219887">
                <a:moveTo>
                  <a:pt x="801958" y="219887"/>
                </a:moveTo>
                <a:cubicBezTo>
                  <a:pt x="668315" y="164933"/>
                  <a:pt x="534673" y="109979"/>
                  <a:pt x="403066" y="81485"/>
                </a:cubicBezTo>
                <a:cubicBezTo>
                  <a:pt x="271459" y="52990"/>
                  <a:pt x="46233" y="62489"/>
                  <a:pt x="12314" y="48920"/>
                </a:cubicBezTo>
                <a:cubicBezTo>
                  <a:pt x="-21605" y="35351"/>
                  <a:pt x="200906" y="1430"/>
                  <a:pt x="199549" y="73"/>
                </a:cubicBezTo>
                <a:cubicBezTo>
                  <a:pt x="198192" y="-1284"/>
                  <a:pt x="27238" y="16355"/>
                  <a:pt x="4173" y="40779"/>
                </a:cubicBezTo>
                <a:cubicBezTo>
                  <a:pt x="-18892" y="65203"/>
                  <a:pt x="61158" y="146615"/>
                  <a:pt x="61158" y="14661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C409FCED-2129-AA45-93D3-F1F12E9A3C56}"/>
              </a:ext>
            </a:extLst>
          </p:cNvPr>
          <p:cNvSpPr/>
          <p:nvPr/>
        </p:nvSpPr>
        <p:spPr>
          <a:xfrm>
            <a:off x="1630777" y="3558292"/>
            <a:ext cx="495820" cy="297331"/>
          </a:xfrm>
          <a:custGeom>
            <a:avLst/>
            <a:gdLst>
              <a:gd name="connsiteX0" fmla="*/ 0 w 495820"/>
              <a:gd name="connsiteY0" fmla="*/ 297331 h 297331"/>
              <a:gd name="connsiteX1" fmla="*/ 87363 w 495820"/>
              <a:gd name="connsiteY1" fmla="*/ 93484 h 297331"/>
              <a:gd name="connsiteX2" fmla="*/ 477585 w 495820"/>
              <a:gd name="connsiteY2" fmla="*/ 29418 h 297331"/>
              <a:gd name="connsiteX3" fmla="*/ 436815 w 495820"/>
              <a:gd name="connsiteY3" fmla="*/ 297 h 297331"/>
              <a:gd name="connsiteX4" fmla="*/ 483409 w 495820"/>
              <a:gd name="connsiteY4" fmla="*/ 17769 h 297331"/>
              <a:gd name="connsiteX5" fmla="*/ 425167 w 495820"/>
              <a:gd name="connsiteY5" fmla="*/ 70187 h 29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5820" h="297331">
                <a:moveTo>
                  <a:pt x="0" y="297331"/>
                </a:moveTo>
                <a:cubicBezTo>
                  <a:pt x="3882" y="217733"/>
                  <a:pt x="7765" y="138136"/>
                  <a:pt x="87363" y="93484"/>
                </a:cubicBezTo>
                <a:cubicBezTo>
                  <a:pt x="166961" y="48832"/>
                  <a:pt x="419343" y="44949"/>
                  <a:pt x="477585" y="29418"/>
                </a:cubicBezTo>
                <a:cubicBezTo>
                  <a:pt x="535827" y="13887"/>
                  <a:pt x="435844" y="2238"/>
                  <a:pt x="436815" y="297"/>
                </a:cubicBezTo>
                <a:cubicBezTo>
                  <a:pt x="437786" y="-1645"/>
                  <a:pt x="485350" y="6121"/>
                  <a:pt x="483409" y="17769"/>
                </a:cubicBezTo>
                <a:cubicBezTo>
                  <a:pt x="481468" y="29417"/>
                  <a:pt x="453317" y="49802"/>
                  <a:pt x="425167" y="70187"/>
                </a:cubicBezTo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4774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A8587-E55D-5448-A8E0-165C20D7B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Counting Resolver Use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B78A95-4BBE-0447-8F8F-E7AE254759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667" y="991627"/>
            <a:ext cx="8375798" cy="3889056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E255925-6034-D34D-BCCA-43E308705193}"/>
              </a:ext>
            </a:extLst>
          </p:cNvPr>
          <p:cNvSpPr txBox="1"/>
          <p:nvPr/>
        </p:nvSpPr>
        <p:spPr>
          <a:xfrm>
            <a:off x="864698" y="1470779"/>
            <a:ext cx="440620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0070C0"/>
                </a:solidFill>
                <a:latin typeface="AhnbergHand" pitchFamily="2" charset="0"/>
              </a:rPr>
              <a:t>55% of users use resolvers located in the same network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E501B2-94D2-A945-AC76-63C907565F0E}"/>
              </a:ext>
            </a:extLst>
          </p:cNvPr>
          <p:cNvSpPr txBox="1"/>
          <p:nvPr/>
        </p:nvSpPr>
        <p:spPr>
          <a:xfrm>
            <a:off x="781415" y="2650772"/>
            <a:ext cx="471663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FF0000"/>
                </a:solidFill>
                <a:latin typeface="AhnbergHand" pitchFamily="2" charset="0"/>
              </a:rPr>
              <a:t>40% of users use resolvers located in the same country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827BA-D3D7-594B-BBD4-18E7C33EE196}"/>
              </a:ext>
            </a:extLst>
          </p:cNvPr>
          <p:cNvSpPr txBox="1"/>
          <p:nvPr/>
        </p:nvSpPr>
        <p:spPr>
          <a:xfrm>
            <a:off x="781415" y="3830765"/>
            <a:ext cx="366730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FFC000"/>
                </a:solidFill>
                <a:latin typeface="AhnbergHand" pitchFamily="2" charset="0"/>
              </a:rPr>
              <a:t>23% of users use Google’s public DNS service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F1ADECD0-59B0-4345-8DA7-880E3B03EFC4}"/>
              </a:ext>
            </a:extLst>
          </p:cNvPr>
          <p:cNvSpPr/>
          <p:nvPr/>
        </p:nvSpPr>
        <p:spPr>
          <a:xfrm>
            <a:off x="4816617" y="1630729"/>
            <a:ext cx="3681790" cy="314787"/>
          </a:xfrm>
          <a:custGeom>
            <a:avLst/>
            <a:gdLst>
              <a:gd name="connsiteX0" fmla="*/ 0 w 3681790"/>
              <a:gd name="connsiteY0" fmla="*/ 34993 h 314787"/>
              <a:gd name="connsiteX1" fmla="*/ 832861 w 3681790"/>
              <a:gd name="connsiteY1" fmla="*/ 314555 h 314787"/>
              <a:gd name="connsiteX2" fmla="*/ 3453752 w 3681790"/>
              <a:gd name="connsiteY2" fmla="*/ 81587 h 314787"/>
              <a:gd name="connsiteX3" fmla="*/ 3523643 w 3681790"/>
              <a:gd name="connsiteY3" fmla="*/ 5872 h 314787"/>
              <a:gd name="connsiteX4" fmla="*/ 3680896 w 3681790"/>
              <a:gd name="connsiteY4" fmla="*/ 17521 h 314787"/>
              <a:gd name="connsiteX5" fmla="*/ 3576061 w 3681790"/>
              <a:gd name="connsiteY5" fmla="*/ 116532 h 31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81790" h="314787">
                <a:moveTo>
                  <a:pt x="0" y="34993"/>
                </a:moveTo>
                <a:cubicBezTo>
                  <a:pt x="128618" y="170891"/>
                  <a:pt x="257236" y="306789"/>
                  <a:pt x="832861" y="314555"/>
                </a:cubicBezTo>
                <a:cubicBezTo>
                  <a:pt x="1408486" y="322321"/>
                  <a:pt x="3005288" y="133034"/>
                  <a:pt x="3453752" y="81587"/>
                </a:cubicBezTo>
                <a:cubicBezTo>
                  <a:pt x="3902216" y="30140"/>
                  <a:pt x="3485786" y="16550"/>
                  <a:pt x="3523643" y="5872"/>
                </a:cubicBezTo>
                <a:cubicBezTo>
                  <a:pt x="3561500" y="-4806"/>
                  <a:pt x="3672160" y="-922"/>
                  <a:pt x="3680896" y="17521"/>
                </a:cubicBezTo>
                <a:cubicBezTo>
                  <a:pt x="3689632" y="35964"/>
                  <a:pt x="3632846" y="76248"/>
                  <a:pt x="3576061" y="116532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CB7F90FD-601C-7F43-B89F-5D5B1BC3B483}"/>
              </a:ext>
            </a:extLst>
          </p:cNvPr>
          <p:cNvSpPr/>
          <p:nvPr/>
        </p:nvSpPr>
        <p:spPr>
          <a:xfrm>
            <a:off x="5102003" y="2506972"/>
            <a:ext cx="3378891" cy="282822"/>
          </a:xfrm>
          <a:custGeom>
            <a:avLst/>
            <a:gdLst>
              <a:gd name="connsiteX0" fmla="*/ 0 w 3378891"/>
              <a:gd name="connsiteY0" fmla="*/ 282822 h 282822"/>
              <a:gd name="connsiteX1" fmla="*/ 1141543 w 3378891"/>
              <a:gd name="connsiteY1" fmla="*/ 230404 h 282822"/>
              <a:gd name="connsiteX2" fmla="*/ 3220784 w 3378891"/>
              <a:gd name="connsiteY2" fmla="*/ 61502 h 282822"/>
              <a:gd name="connsiteX3" fmla="*/ 3180015 w 3378891"/>
              <a:gd name="connsiteY3" fmla="*/ 3260 h 282822"/>
              <a:gd name="connsiteX4" fmla="*/ 3378038 w 3378891"/>
              <a:gd name="connsiteY4" fmla="*/ 20732 h 282822"/>
              <a:gd name="connsiteX5" fmla="*/ 3238257 w 3378891"/>
              <a:gd name="connsiteY5" fmla="*/ 131392 h 28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891" h="282822">
                <a:moveTo>
                  <a:pt x="0" y="282822"/>
                </a:moveTo>
                <a:cubicBezTo>
                  <a:pt x="302373" y="275056"/>
                  <a:pt x="604746" y="267291"/>
                  <a:pt x="1141543" y="230404"/>
                </a:cubicBezTo>
                <a:cubicBezTo>
                  <a:pt x="1678340" y="193517"/>
                  <a:pt x="2881039" y="99359"/>
                  <a:pt x="3220784" y="61502"/>
                </a:cubicBezTo>
                <a:cubicBezTo>
                  <a:pt x="3560529" y="23645"/>
                  <a:pt x="3153806" y="10055"/>
                  <a:pt x="3180015" y="3260"/>
                </a:cubicBezTo>
                <a:cubicBezTo>
                  <a:pt x="3206224" y="-3535"/>
                  <a:pt x="3368331" y="-623"/>
                  <a:pt x="3378038" y="20732"/>
                </a:cubicBezTo>
                <a:cubicBezTo>
                  <a:pt x="3387745" y="42087"/>
                  <a:pt x="3313001" y="86739"/>
                  <a:pt x="3238257" y="131392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5BF6BE2-DDDE-B740-ACFB-578201AE5411}"/>
              </a:ext>
            </a:extLst>
          </p:cNvPr>
          <p:cNvSpPr/>
          <p:nvPr/>
        </p:nvSpPr>
        <p:spPr>
          <a:xfrm>
            <a:off x="4278210" y="3512422"/>
            <a:ext cx="4190767" cy="501362"/>
          </a:xfrm>
          <a:custGeom>
            <a:avLst/>
            <a:gdLst>
              <a:gd name="connsiteX0" fmla="*/ 31701 w 4190767"/>
              <a:gd name="connsiteY0" fmla="*/ 482982 h 501362"/>
              <a:gd name="connsiteX1" fmla="*/ 95767 w 4190767"/>
              <a:gd name="connsiteY1" fmla="*/ 477158 h 501362"/>
              <a:gd name="connsiteX2" fmla="*/ 1598412 w 4190767"/>
              <a:gd name="connsiteY2" fmla="*/ 471333 h 501362"/>
              <a:gd name="connsiteX3" fmla="*/ 4027105 w 4190767"/>
              <a:gd name="connsiteY3" fmla="*/ 86936 h 501362"/>
              <a:gd name="connsiteX4" fmla="*/ 3992159 w 4190767"/>
              <a:gd name="connsiteY4" fmla="*/ 5397 h 501362"/>
              <a:gd name="connsiteX5" fmla="*/ 4178534 w 4190767"/>
              <a:gd name="connsiteY5" fmla="*/ 28694 h 501362"/>
              <a:gd name="connsiteX6" fmla="*/ 4085347 w 4190767"/>
              <a:gd name="connsiteY6" fmla="*/ 197596 h 50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0767" h="501362">
                <a:moveTo>
                  <a:pt x="31701" y="482982"/>
                </a:moveTo>
                <a:cubicBezTo>
                  <a:pt x="-66825" y="481040"/>
                  <a:pt x="95767" y="477158"/>
                  <a:pt x="95767" y="477158"/>
                </a:cubicBezTo>
                <a:cubicBezTo>
                  <a:pt x="356885" y="475217"/>
                  <a:pt x="943189" y="536370"/>
                  <a:pt x="1598412" y="471333"/>
                </a:cubicBezTo>
                <a:cubicBezTo>
                  <a:pt x="2253635" y="406296"/>
                  <a:pt x="3628147" y="164592"/>
                  <a:pt x="4027105" y="86936"/>
                </a:cubicBezTo>
                <a:cubicBezTo>
                  <a:pt x="4426063" y="9280"/>
                  <a:pt x="3966921" y="15104"/>
                  <a:pt x="3992159" y="5397"/>
                </a:cubicBezTo>
                <a:cubicBezTo>
                  <a:pt x="4017397" y="-4310"/>
                  <a:pt x="4163003" y="-3339"/>
                  <a:pt x="4178534" y="28694"/>
                </a:cubicBezTo>
                <a:cubicBezTo>
                  <a:pt x="4194065" y="60727"/>
                  <a:pt x="4139706" y="129161"/>
                  <a:pt x="4085347" y="197596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7C184F-B725-7944-90D6-A26BCFBAAE09}"/>
              </a:ext>
            </a:extLst>
          </p:cNvPr>
          <p:cNvSpPr/>
          <p:nvPr/>
        </p:nvSpPr>
        <p:spPr>
          <a:xfrm>
            <a:off x="74870" y="4826092"/>
            <a:ext cx="31467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/>
              <a:t>https://</a:t>
            </a:r>
            <a:r>
              <a:rPr lang="en-AU" dirty="0" err="1"/>
              <a:t>stats.labs.apnic.net</a:t>
            </a:r>
            <a:r>
              <a:rPr lang="en-AU" dirty="0"/>
              <a:t>/</a:t>
            </a:r>
            <a:r>
              <a:rPr lang="en-AU" dirty="0" err="1"/>
              <a:t>rvrs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2597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Mapping Open Resolvers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each country can we show the distribution of the resolvers used by users located within that country?</a:t>
            </a:r>
          </a:p>
        </p:txBody>
      </p:sp>
    </p:spTree>
    <p:extLst>
      <p:ext uri="{BB962C8B-B14F-4D97-AF65-F5344CB8AC3E}">
        <p14:creationId xmlns:p14="http://schemas.microsoft.com/office/powerpoint/2010/main" val="1921155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Mapping Open Resolvers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021B85-3554-554C-87F9-277395667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657" y="1180182"/>
            <a:ext cx="5228686" cy="375733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43B7102-FF6C-724D-8C72-EAA11D13C24A}"/>
              </a:ext>
            </a:extLst>
          </p:cNvPr>
          <p:cNvSpPr/>
          <p:nvPr/>
        </p:nvSpPr>
        <p:spPr>
          <a:xfrm>
            <a:off x="1747261" y="1180183"/>
            <a:ext cx="6243547" cy="12718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9DD34D-ED4C-EF44-A450-8A0E82B58D9D}"/>
              </a:ext>
            </a:extLst>
          </p:cNvPr>
          <p:cNvSpPr txBox="1"/>
          <p:nvPr/>
        </p:nvSpPr>
        <p:spPr>
          <a:xfrm>
            <a:off x="1566711" y="2003526"/>
            <a:ext cx="4035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%Clients using ISP resolvers per Economy</a:t>
            </a:r>
          </a:p>
        </p:txBody>
      </p:sp>
    </p:spTree>
    <p:extLst>
      <p:ext uri="{BB962C8B-B14F-4D97-AF65-F5344CB8AC3E}">
        <p14:creationId xmlns:p14="http://schemas.microsoft.com/office/powerpoint/2010/main" val="1976573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Mapping Open Resolvers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DDF8BB-C131-2F49-9AA4-E2EBE3269A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471"/>
          <a:stretch/>
        </p:blipFill>
        <p:spPr>
          <a:xfrm>
            <a:off x="1310446" y="2407024"/>
            <a:ext cx="6052687" cy="27364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8C2A0F-DA1E-B142-9EDF-B565C03CB299}"/>
              </a:ext>
            </a:extLst>
          </p:cNvPr>
          <p:cNvSpPr txBox="1"/>
          <p:nvPr/>
        </p:nvSpPr>
        <p:spPr>
          <a:xfrm>
            <a:off x="1252204" y="1933636"/>
            <a:ext cx="4308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%Clients using Open Resolvers per Economy</a:t>
            </a:r>
          </a:p>
        </p:txBody>
      </p:sp>
    </p:spTree>
    <p:extLst>
      <p:ext uri="{BB962C8B-B14F-4D97-AF65-F5344CB8AC3E}">
        <p14:creationId xmlns:p14="http://schemas.microsoft.com/office/powerpoint/2010/main" val="2207010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Where is Google’s DNS used?</a:t>
            </a:r>
          </a:p>
        </p:txBody>
      </p:sp>
      <p:sp>
        <p:nvSpPr>
          <p:cNvPr id="5" name="Rectangle 4"/>
          <p:cNvSpPr/>
          <p:nvPr/>
        </p:nvSpPr>
        <p:spPr>
          <a:xfrm>
            <a:off x="5499881" y="4127179"/>
            <a:ext cx="1454172" cy="375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13A1BC1-72D7-B94D-8D6F-45A17F740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2603" y="1200150"/>
            <a:ext cx="7098794" cy="3394075"/>
          </a:xfrm>
        </p:spPr>
      </p:pic>
    </p:spTree>
    <p:extLst>
      <p:ext uri="{BB962C8B-B14F-4D97-AF65-F5344CB8AC3E}">
        <p14:creationId xmlns:p14="http://schemas.microsoft.com/office/powerpoint/2010/main" val="468586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Where are Google’s DNS Users?</a:t>
            </a:r>
          </a:p>
        </p:txBody>
      </p:sp>
      <p:sp>
        <p:nvSpPr>
          <p:cNvPr id="5" name="Rectangle 4"/>
          <p:cNvSpPr/>
          <p:nvPr/>
        </p:nvSpPr>
        <p:spPr>
          <a:xfrm>
            <a:off x="5499881" y="4127179"/>
            <a:ext cx="1454172" cy="375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F08514-3931-2E45-9C0D-B9E1C0A8C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0F29FD-4D33-8D48-B85E-AE859950E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80" y="1200151"/>
            <a:ext cx="7339526" cy="360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53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happening?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99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 At lot of this story is Google’s Public DNS, which now has a “market share” of more than 9% of the entire Internet’s user population for first query, and included in 23% of all users’ full resolver sets</a:t>
            </a:r>
          </a:p>
          <a:p>
            <a:pPr lvl="1">
              <a:spcBef>
                <a:spcPts val="990"/>
              </a:spcBef>
              <a:buFont typeface="Arial" panose="020B0604020202020204" pitchFamily="34" charset="0"/>
              <a:buChar char="•"/>
            </a:pPr>
            <a:r>
              <a:rPr lang="en-US" sz="1700" dirty="0"/>
              <a:t>In some cases individual users may want to circumvent content control via national DNS filtering measures</a:t>
            </a:r>
          </a:p>
          <a:p>
            <a:pPr lvl="1">
              <a:spcBef>
                <a:spcPts val="990"/>
              </a:spcBef>
              <a:buFont typeface="Arial" panose="020B0604020202020204" pitchFamily="34" charset="0"/>
              <a:buChar char="•"/>
            </a:pPr>
            <a:r>
              <a:rPr lang="en-US" sz="1700" dirty="0"/>
              <a:t>In other cases ISPs redirecting queries towards Google, as its cheaper than running a local recursive DNS resolver service</a:t>
            </a:r>
            <a:r>
              <a:rPr lang="en-US" sz="1300" dirty="0"/>
              <a:t>!</a:t>
            </a:r>
          </a:p>
          <a:p>
            <a:pPr lvl="1">
              <a:spcBef>
                <a:spcPts val="99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Most users never twiddle the knobs – so its ISP / application settings rather than user settings that lie behind this resolver distribution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1149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A2F2746-0CC0-4946-B9D9-F0F9E13EA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56" y="1143959"/>
            <a:ext cx="7542344" cy="35068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B406A8-91EE-B649-801F-28AFAD753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Netherlands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1FEA88-F5C9-7443-9DBC-A39AAA4E8F15}"/>
              </a:ext>
            </a:extLst>
          </p:cNvPr>
          <p:cNvSpPr txBox="1"/>
          <p:nvPr/>
        </p:nvSpPr>
        <p:spPr>
          <a:xfrm>
            <a:off x="1233613" y="1688069"/>
            <a:ext cx="440620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0070C0"/>
                </a:solidFill>
                <a:latin typeface="AhnbergHand" pitchFamily="2" charset="0"/>
              </a:rPr>
              <a:t>66% of users use resolvers located in the same network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04817B-4297-C940-AD3C-5C783E1B0847}"/>
              </a:ext>
            </a:extLst>
          </p:cNvPr>
          <p:cNvSpPr txBox="1"/>
          <p:nvPr/>
        </p:nvSpPr>
        <p:spPr>
          <a:xfrm>
            <a:off x="553299" y="762358"/>
            <a:ext cx="1360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All Resolvers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16CB58-C1AD-7F4C-AE7F-00F060D3357F}"/>
              </a:ext>
            </a:extLst>
          </p:cNvPr>
          <p:cNvSpPr txBox="1"/>
          <p:nvPr/>
        </p:nvSpPr>
        <p:spPr>
          <a:xfrm>
            <a:off x="1363991" y="2566343"/>
            <a:ext cx="440620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FF0000"/>
                </a:solidFill>
                <a:latin typeface="AhnbergHand" pitchFamily="2" charset="0"/>
              </a:rPr>
              <a:t>55% of users use resolvers located in the Netherlands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0F6728-FCAE-A54C-BB30-F88CBCBA454A}"/>
              </a:ext>
            </a:extLst>
          </p:cNvPr>
          <p:cNvSpPr txBox="1"/>
          <p:nvPr/>
        </p:nvSpPr>
        <p:spPr>
          <a:xfrm>
            <a:off x="1393547" y="3477773"/>
            <a:ext cx="440620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FFC000"/>
                </a:solidFill>
                <a:latin typeface="AhnbergHand" pitchFamily="2" charset="0"/>
              </a:rPr>
              <a:t>19% of users use Google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495BF2D7-C599-D84E-819F-0F7592D31ADF}"/>
              </a:ext>
            </a:extLst>
          </p:cNvPr>
          <p:cNvSpPr/>
          <p:nvPr/>
        </p:nvSpPr>
        <p:spPr>
          <a:xfrm>
            <a:off x="525529" y="764984"/>
            <a:ext cx="462798" cy="452275"/>
          </a:xfrm>
          <a:custGeom>
            <a:avLst/>
            <a:gdLst>
              <a:gd name="connsiteX0" fmla="*/ 278211 w 462798"/>
              <a:gd name="connsiteY0" fmla="*/ 452275 h 452275"/>
              <a:gd name="connsiteX1" fmla="*/ 452937 w 462798"/>
              <a:gd name="connsiteY1" fmla="*/ 67877 h 452275"/>
              <a:gd name="connsiteX2" fmla="*/ 16122 w 462798"/>
              <a:gd name="connsiteY2" fmla="*/ 21284 h 452275"/>
              <a:gd name="connsiteX3" fmla="*/ 109309 w 462798"/>
              <a:gd name="connsiteY3" fmla="*/ 300845 h 452275"/>
              <a:gd name="connsiteX4" fmla="*/ 254914 w 462798"/>
              <a:gd name="connsiteY4" fmla="*/ 341615 h 452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798" h="452275">
                <a:moveTo>
                  <a:pt x="278211" y="452275"/>
                </a:moveTo>
                <a:cubicBezTo>
                  <a:pt x="387414" y="295992"/>
                  <a:pt x="496618" y="139709"/>
                  <a:pt x="452937" y="67877"/>
                </a:cubicBezTo>
                <a:cubicBezTo>
                  <a:pt x="409256" y="-3955"/>
                  <a:pt x="73393" y="-17544"/>
                  <a:pt x="16122" y="21284"/>
                </a:cubicBezTo>
                <a:cubicBezTo>
                  <a:pt x="-41149" y="60112"/>
                  <a:pt x="69510" y="247457"/>
                  <a:pt x="109309" y="300845"/>
                </a:cubicBezTo>
                <a:cubicBezTo>
                  <a:pt x="149108" y="354233"/>
                  <a:pt x="202011" y="347924"/>
                  <a:pt x="254914" y="34161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5E6D1652-297C-AB43-8CCC-5BD3984A9771}"/>
              </a:ext>
            </a:extLst>
          </p:cNvPr>
          <p:cNvSpPr/>
          <p:nvPr/>
        </p:nvSpPr>
        <p:spPr>
          <a:xfrm>
            <a:off x="5014639" y="1094950"/>
            <a:ext cx="1999656" cy="342788"/>
          </a:xfrm>
          <a:custGeom>
            <a:avLst/>
            <a:gdLst>
              <a:gd name="connsiteX0" fmla="*/ 99012 w 1999656"/>
              <a:gd name="connsiteY0" fmla="*/ 75715 h 342788"/>
              <a:gd name="connsiteX1" fmla="*/ 104836 w 1999656"/>
              <a:gd name="connsiteY1" fmla="*/ 308683 h 342788"/>
              <a:gd name="connsiteX2" fmla="*/ 413519 w 1999656"/>
              <a:gd name="connsiteY2" fmla="*/ 302859 h 342788"/>
              <a:gd name="connsiteX3" fmla="*/ 1258029 w 1999656"/>
              <a:gd name="connsiteY3" fmla="*/ 314507 h 342788"/>
              <a:gd name="connsiteX4" fmla="*/ 1857922 w 1999656"/>
              <a:gd name="connsiteY4" fmla="*/ 326156 h 342788"/>
              <a:gd name="connsiteX5" fmla="*/ 1939460 w 1999656"/>
              <a:gd name="connsiteY5" fmla="*/ 64067 h 342788"/>
              <a:gd name="connsiteX6" fmla="*/ 1100775 w 1999656"/>
              <a:gd name="connsiteY6" fmla="*/ 23297 h 342788"/>
              <a:gd name="connsiteX7" fmla="*/ 0 w 1999656"/>
              <a:gd name="connsiteY7" fmla="*/ 0 h 342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99656" h="342788">
                <a:moveTo>
                  <a:pt x="99012" y="75715"/>
                </a:moveTo>
                <a:cubicBezTo>
                  <a:pt x="75715" y="173270"/>
                  <a:pt x="52418" y="270826"/>
                  <a:pt x="104836" y="308683"/>
                </a:cubicBezTo>
                <a:cubicBezTo>
                  <a:pt x="157254" y="346540"/>
                  <a:pt x="413519" y="302859"/>
                  <a:pt x="413519" y="302859"/>
                </a:cubicBezTo>
                <a:lnTo>
                  <a:pt x="1258029" y="314507"/>
                </a:lnTo>
                <a:cubicBezTo>
                  <a:pt x="1498763" y="318390"/>
                  <a:pt x="1744350" y="367896"/>
                  <a:pt x="1857922" y="326156"/>
                </a:cubicBezTo>
                <a:cubicBezTo>
                  <a:pt x="1971494" y="284416"/>
                  <a:pt x="2065651" y="114544"/>
                  <a:pt x="1939460" y="64067"/>
                </a:cubicBezTo>
                <a:cubicBezTo>
                  <a:pt x="1813269" y="13590"/>
                  <a:pt x="1424018" y="33975"/>
                  <a:pt x="1100775" y="23297"/>
                </a:cubicBezTo>
                <a:cubicBezTo>
                  <a:pt x="777532" y="12619"/>
                  <a:pt x="388766" y="6309"/>
                  <a:pt x="0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D899E33-F063-FD47-97AD-8E3AB92F6E7F}"/>
              </a:ext>
            </a:extLst>
          </p:cNvPr>
          <p:cNvSpPr/>
          <p:nvPr/>
        </p:nvSpPr>
        <p:spPr>
          <a:xfrm>
            <a:off x="6278492" y="1421106"/>
            <a:ext cx="2118737" cy="2947078"/>
          </a:xfrm>
          <a:custGeom>
            <a:avLst/>
            <a:gdLst>
              <a:gd name="connsiteX0" fmla="*/ 0 w 2118737"/>
              <a:gd name="connsiteY0" fmla="*/ 0 h 2947078"/>
              <a:gd name="connsiteX1" fmla="*/ 471760 w 2118737"/>
              <a:gd name="connsiteY1" fmla="*/ 832861 h 2947078"/>
              <a:gd name="connsiteX2" fmla="*/ 1729788 w 2118737"/>
              <a:gd name="connsiteY2" fmla="*/ 2463638 h 2947078"/>
              <a:gd name="connsiteX3" fmla="*/ 2090889 w 2118737"/>
              <a:gd name="connsiteY3" fmla="*/ 2900453 h 2947078"/>
              <a:gd name="connsiteX4" fmla="*/ 2096713 w 2118737"/>
              <a:gd name="connsiteY4" fmla="*/ 2795618 h 2947078"/>
              <a:gd name="connsiteX5" fmla="*/ 2114186 w 2118737"/>
              <a:gd name="connsiteY5" fmla="*/ 2935398 h 2947078"/>
              <a:gd name="connsiteX6" fmla="*/ 2003526 w 2118737"/>
              <a:gd name="connsiteY6" fmla="*/ 2929574 h 2947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18737" h="2947078">
                <a:moveTo>
                  <a:pt x="0" y="0"/>
                </a:moveTo>
                <a:cubicBezTo>
                  <a:pt x="91731" y="211127"/>
                  <a:pt x="183462" y="422255"/>
                  <a:pt x="471760" y="832861"/>
                </a:cubicBezTo>
                <a:cubicBezTo>
                  <a:pt x="760058" y="1243467"/>
                  <a:pt x="1459933" y="2119039"/>
                  <a:pt x="1729788" y="2463638"/>
                </a:cubicBezTo>
                <a:cubicBezTo>
                  <a:pt x="1999643" y="2808237"/>
                  <a:pt x="2029735" y="2845123"/>
                  <a:pt x="2090889" y="2900453"/>
                </a:cubicBezTo>
                <a:cubicBezTo>
                  <a:pt x="2152043" y="2955783"/>
                  <a:pt x="2092830" y="2789794"/>
                  <a:pt x="2096713" y="2795618"/>
                </a:cubicBezTo>
                <a:cubicBezTo>
                  <a:pt x="2100596" y="2801442"/>
                  <a:pt x="2129717" y="2913072"/>
                  <a:pt x="2114186" y="2935398"/>
                </a:cubicBezTo>
                <a:cubicBezTo>
                  <a:pt x="2098655" y="2957724"/>
                  <a:pt x="2051090" y="2943649"/>
                  <a:pt x="2003526" y="2929574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652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DoH</a:t>
            </a:r>
            <a:r>
              <a:rPr lang="en-US" dirty="0"/>
              <a:t> Debate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dirty="0"/>
              <a:t>DNS over HTTPS (</a:t>
            </a:r>
            <a:r>
              <a:rPr lang="en-US" dirty="0" err="1"/>
              <a:t>DoH</a:t>
            </a:r>
            <a:r>
              <a:rPr lang="en-US" dirty="0"/>
              <a:t>) has excited a lot of reaction:</a:t>
            </a:r>
          </a:p>
          <a:p>
            <a:pPr marL="300038" lvl="1" indent="0">
              <a:spcAft>
                <a:spcPts val="450"/>
              </a:spcAft>
              <a:buNone/>
            </a:pPr>
            <a:r>
              <a:rPr lang="en-US" dirty="0"/>
              <a:t>Some see this as trying to stop the widespread abuse of users via existing DNS inspection and manipulation practices (the “DNS Privacy” argument)</a:t>
            </a:r>
          </a:p>
          <a:p>
            <a:pPr marL="300038" lvl="1" indent="0">
              <a:spcAft>
                <a:spcPts val="450"/>
              </a:spcAft>
              <a:buNone/>
            </a:pPr>
            <a:r>
              <a:rPr lang="en-US" dirty="0"/>
              <a:t>Some see this as browsers bypassing a diverse ISP DNS infrastructure and passing DNS traffic to a far smaller set of open resolver operators (the “DNS Centrality” argument)</a:t>
            </a:r>
          </a:p>
          <a:p>
            <a:pPr marL="0" indent="0">
              <a:spcAft>
                <a:spcPts val="45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89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7BC7-1402-8C48-9DF8-44E46DA9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DNS Centrality?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4FEC3-E0C7-FF41-88B6-4589E8701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Today: Not really</a:t>
            </a:r>
          </a:p>
          <a:p>
            <a:pPr lvl="1"/>
            <a:r>
              <a:rPr lang="en-AU" dirty="0"/>
              <a:t>Google’s service is used largely because ISPs (and some applications) direct queries to their service</a:t>
            </a:r>
          </a:p>
          <a:p>
            <a:pPr lvl="1"/>
            <a:r>
              <a:rPr lang="en-AU" dirty="0"/>
              <a:t>All other open resolvers have negligible market share from an Internet-wider perspective</a:t>
            </a:r>
          </a:p>
          <a:p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9727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Where is the DNS heading?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450"/>
              </a:spcAft>
            </a:pPr>
            <a:r>
              <a:rPr lang="en-US" dirty="0"/>
              <a:t>Is the DNS under pressure to aggregate to ever larger resolvers and server farms?</a:t>
            </a:r>
          </a:p>
          <a:p>
            <a:pPr>
              <a:spcAft>
                <a:spcPts val="450"/>
              </a:spcAft>
            </a:pPr>
            <a:r>
              <a:rPr lang="en-US" dirty="0"/>
              <a:t>What is the economic model of name resolution in a highly aggregated environment? Will resolver operators rely on data mining of queries to generate revenue streams?</a:t>
            </a:r>
          </a:p>
          <a:p>
            <a:pPr>
              <a:spcAft>
                <a:spcPts val="450"/>
              </a:spcAft>
            </a:pPr>
            <a:r>
              <a:rPr lang="en-US" dirty="0"/>
              <a:t>Is it possible to reduce the information exposure while still using common resolver caches?</a:t>
            </a:r>
          </a:p>
          <a:p>
            <a:pPr>
              <a:spcAft>
                <a:spcPts val="450"/>
              </a:spcAft>
            </a:pPr>
            <a:r>
              <a:rPr lang="en-US" dirty="0"/>
              <a:t>What is the nature of the trade-off between resolution performance and information leakage in DNS resolution?</a:t>
            </a:r>
          </a:p>
          <a:p>
            <a:pPr>
              <a:spcAft>
                <a:spcPts val="450"/>
              </a:spcAft>
            </a:pPr>
            <a:r>
              <a:rPr lang="en-US" dirty="0"/>
              <a:t>Will application-specific name realms take over this space? Are we seeing the end </a:t>
            </a:r>
            <a:r>
              <a:rPr lang="en-US"/>
              <a:t>of the </a:t>
            </a:r>
            <a:r>
              <a:rPr lang="en-US" dirty="0"/>
              <a:t>current model of a single infrastructure-level DNS?</a:t>
            </a:r>
          </a:p>
        </p:txBody>
      </p:sp>
    </p:spTree>
    <p:extLst>
      <p:ext uri="{BB962C8B-B14F-4D97-AF65-F5344CB8AC3E}">
        <p14:creationId xmlns:p14="http://schemas.microsoft.com/office/powerpoint/2010/main" val="553299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7236" y="1200151"/>
            <a:ext cx="4798211" cy="339447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428595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845F4-38A2-8C41-AACC-C18A200CA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DNS Centrality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48226-F1AD-C540-8C7A-7AE1010FB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Will </a:t>
            </a:r>
            <a:r>
              <a:rPr lang="en-AU" dirty="0" err="1"/>
              <a:t>DoH</a:t>
            </a:r>
            <a:r>
              <a:rPr lang="en-AU" dirty="0"/>
              <a:t> make DNS Centrality “worse”?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Hard to say with knowing:</a:t>
            </a:r>
          </a:p>
          <a:p>
            <a:r>
              <a:rPr lang="en-AU" dirty="0"/>
              <a:t>How good/bad is DNS Centrality today?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Hard to answer without data:</a:t>
            </a:r>
          </a:p>
          <a:p>
            <a:r>
              <a:rPr lang="en-AU" dirty="0"/>
              <a:t>Can we measure DNS Centrality?</a:t>
            </a:r>
          </a:p>
        </p:txBody>
      </p:sp>
    </p:spTree>
    <p:extLst>
      <p:ext uri="{BB962C8B-B14F-4D97-AF65-F5344CB8AC3E}">
        <p14:creationId xmlns:p14="http://schemas.microsoft.com/office/powerpoint/2010/main" val="408051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Measuring the Internet via its 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At APNIC Labs we’ve been using online ads to measure the user’s view of the  Internet for some years</a:t>
            </a:r>
          </a:p>
          <a:p>
            <a:pPr lvl="1"/>
            <a:r>
              <a:rPr lang="en-US" dirty="0"/>
              <a:t>We ask users to fetch a unique URL</a:t>
            </a:r>
          </a:p>
          <a:p>
            <a:pPr lvl="1"/>
            <a:r>
              <a:rPr lang="en-US" dirty="0"/>
              <a:t>This involves a DNS resolution and a HTTP GET to our servers</a:t>
            </a:r>
          </a:p>
          <a:p>
            <a:pPr lvl="1"/>
            <a:r>
              <a:rPr lang="en-US" dirty="0"/>
              <a:t>So we collect sets of DNS queries and user data</a:t>
            </a:r>
          </a:p>
          <a:p>
            <a:r>
              <a:rPr lang="en-US" dirty="0"/>
              <a:t>We need to match the endpoint against the recursive resolver that performs the DNS query to the auth server</a:t>
            </a:r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96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Users and Resolvers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These data sets also allow us to match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1800" dirty="0"/>
              <a:t>the IP address of the resolver that queries the authoritative name server (the “visible resolver”)</a:t>
            </a:r>
          </a:p>
          <a:p>
            <a:pPr marL="0" indent="0">
              <a:buNone/>
            </a:pPr>
            <a:r>
              <a:rPr lang="en-US" dirty="0"/>
              <a:t>to</a:t>
            </a:r>
          </a:p>
          <a:p>
            <a:pPr lvl="1"/>
            <a:r>
              <a:rPr lang="en-US" sz="1800" dirty="0"/>
              <a:t>the IP address of the client </a:t>
            </a:r>
            <a:r>
              <a:rPr lang="en-US" sz="1800" dirty="0" err="1"/>
              <a:t>plztform</a:t>
            </a:r>
            <a:r>
              <a:rPr lang="en-US" sz="1800" dirty="0"/>
              <a:t> that retrieves the URL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069" y="-62151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Top 25 Resolvers – By IP Address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66" y="733221"/>
            <a:ext cx="7294005" cy="38742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b="1" dirty="0">
                <a:latin typeface="Lucida Console"/>
                <a:cs typeface="Lucida Console"/>
              </a:rPr>
              <a:t>Rank  Resolver                Use %       AS       AS Name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	125.5.210.212			0.57%	     AS7629	EPLDT, PH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	196.188.52.8      		0.49%		AS24757	</a:t>
            </a:r>
            <a:r>
              <a:rPr lang="en-US" sz="900" dirty="0" err="1">
                <a:latin typeface="Lucida Console"/>
                <a:cs typeface="Lucida Console"/>
              </a:rPr>
              <a:t>EthioNet</a:t>
            </a:r>
            <a:r>
              <a:rPr lang="en-US" sz="900" dirty="0">
                <a:latin typeface="Lucida Console"/>
                <a:cs typeface="Lucida Console"/>
              </a:rPr>
              <a:t>-AS, ET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3	202.56.215.67    		0.34%		AS24560	Bharti Airtel,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4	2401:4900:50:9::5 		0.34%		AS9498	Bharti Airtel,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5	129.205.112.254   		0.28%		AS37148	</a:t>
            </a:r>
            <a:r>
              <a:rPr lang="en-US" sz="900" dirty="0" err="1">
                <a:latin typeface="Lucida Console"/>
                <a:cs typeface="Lucida Console"/>
              </a:rPr>
              <a:t>Globa</a:t>
            </a:r>
            <a:r>
              <a:rPr lang="en-US" sz="900" dirty="0">
                <a:latin typeface="Lucida Console"/>
                <a:cs typeface="Lucida Console"/>
              </a:rPr>
              <a:t> Com, NG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6	101.95.144.211    		0.27%		AS4812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7	2405:200:160c:1957:78::6	0.27%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8	49.45.29.22        		0.27%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9	2405:200:160c:1957:78::4	0.27%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10	49.45.29.20 			0.27%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228600" indent="-228600">
              <a:buAutoNum type="arabicPlain" startAt="11"/>
            </a:pPr>
            <a:r>
              <a:rPr lang="en-US" sz="900" dirty="0">
                <a:latin typeface="Lucida Console"/>
                <a:cs typeface="Lucida Console"/>
              </a:rPr>
              <a:t>  49.45.29.21 			0.27%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12	2405:200:160c:1957:78::5	0.26%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13	221.228.15.194 			0.25%		AS4134	</a:t>
            </a:r>
            <a:r>
              <a:rPr lang="en-US" sz="900" dirty="0" err="1">
                <a:latin typeface="Lucida Console"/>
                <a:cs typeface="Lucida Console"/>
              </a:rPr>
              <a:t>Chinanet</a:t>
            </a:r>
            <a:r>
              <a:rPr lang="en-US" sz="900" dirty="0">
                <a:latin typeface="Lucida Console"/>
                <a:cs typeface="Lucida Console"/>
              </a:rPr>
              <a:t> Backbone,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14	101.95.144.210 			0.25%		AS4812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15	219.128.128.102 		0.21%		AS58543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16	2405:200:1613:1957:78::4	0.20%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17	49.44.189.220 			0.20%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18	2405:200:1613:1957:78::5	0.20%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19	49.44.189.221 			0.20%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20	49.44.189.222    		0.20%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21	2405:200:1613:1957:78::6	0.20%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22	49.45.28.53    			0.19%		AS55836 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23	2405:200:1609:1957:78::5	0.19%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228600" indent="-228600">
              <a:buAutoNum type="arabicPlain" startAt="24"/>
            </a:pPr>
            <a:r>
              <a:rPr lang="en-US" sz="900" dirty="0">
                <a:latin typeface="Lucida Console"/>
                <a:cs typeface="Lucida Console"/>
              </a:rPr>
              <a:t>  2405:200:1609:1957:78::7	0.19%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228600" indent="-228600">
              <a:buAutoNum type="arabicPlain" startAt="24"/>
            </a:pPr>
            <a:r>
              <a:rPr lang="en-US" sz="900" dirty="0">
                <a:latin typeface="Lucida Console"/>
                <a:cs typeface="Lucida Console"/>
              </a:rPr>
              <a:t>	49.45.28.55    			0.19%		AS55836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FE2CCB-E80D-2B4F-8C53-EED73FE598B9}"/>
              </a:ext>
            </a:extLst>
          </p:cNvPr>
          <p:cNvSpPr txBox="1"/>
          <p:nvPr/>
        </p:nvSpPr>
        <p:spPr>
          <a:xfrm>
            <a:off x="5960950" y="1856169"/>
            <a:ext cx="28530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984807"/>
                </a:solidFill>
                <a:latin typeface="AhnbergHand"/>
                <a:cs typeface="AhnbergHand"/>
              </a:rPr>
              <a:t>This list looks pretty strange!</a:t>
            </a:r>
          </a:p>
          <a:p>
            <a:endParaRPr lang="en-US" sz="1350" dirty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350" dirty="0">
                <a:solidFill>
                  <a:srgbClr val="984807"/>
                </a:solidFill>
                <a:latin typeface="AhnbergHand"/>
                <a:cs typeface="AhnbergHand"/>
              </a:rPr>
              <a:t>A number of these resolvers share the same subnet – are they different resolvers or part of a larger resolver “farm”?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FE2A841F-D7BC-534B-B859-FDAD1724F5E7}"/>
              </a:ext>
            </a:extLst>
          </p:cNvPr>
          <p:cNvSpPr/>
          <p:nvPr/>
        </p:nvSpPr>
        <p:spPr>
          <a:xfrm>
            <a:off x="5430173" y="2170909"/>
            <a:ext cx="580405" cy="479104"/>
          </a:xfrm>
          <a:custGeom>
            <a:avLst/>
            <a:gdLst>
              <a:gd name="connsiteX0" fmla="*/ 580405 w 580405"/>
              <a:gd name="connsiteY0" fmla="*/ 479104 h 479104"/>
              <a:gd name="connsiteX1" fmla="*/ 32930 w 580405"/>
              <a:gd name="connsiteY1" fmla="*/ 36464 h 479104"/>
              <a:gd name="connsiteX2" fmla="*/ 56227 w 580405"/>
              <a:gd name="connsiteY2" fmla="*/ 135476 h 479104"/>
              <a:gd name="connsiteX3" fmla="*/ 9633 w 580405"/>
              <a:gd name="connsiteY3" fmla="*/ 18992 h 479104"/>
              <a:gd name="connsiteX4" fmla="*/ 102821 w 580405"/>
              <a:gd name="connsiteY4" fmla="*/ 1519 h 479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0405" h="479104">
                <a:moveTo>
                  <a:pt x="580405" y="479104"/>
                </a:moveTo>
                <a:cubicBezTo>
                  <a:pt x="350349" y="286419"/>
                  <a:pt x="120293" y="93735"/>
                  <a:pt x="32930" y="36464"/>
                </a:cubicBezTo>
                <a:cubicBezTo>
                  <a:pt x="-54433" y="-20807"/>
                  <a:pt x="60110" y="138388"/>
                  <a:pt x="56227" y="135476"/>
                </a:cubicBezTo>
                <a:cubicBezTo>
                  <a:pt x="52344" y="132564"/>
                  <a:pt x="1867" y="41318"/>
                  <a:pt x="9633" y="18992"/>
                </a:cubicBezTo>
                <a:cubicBezTo>
                  <a:pt x="17399" y="-3334"/>
                  <a:pt x="60110" y="-908"/>
                  <a:pt x="102821" y="1519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5F3C516-137E-8D4C-9725-7C54091890CF}"/>
              </a:ext>
            </a:extLst>
          </p:cNvPr>
          <p:cNvSpPr/>
          <p:nvPr/>
        </p:nvSpPr>
        <p:spPr>
          <a:xfrm>
            <a:off x="5463103" y="2428253"/>
            <a:ext cx="489233" cy="227584"/>
          </a:xfrm>
          <a:custGeom>
            <a:avLst/>
            <a:gdLst>
              <a:gd name="connsiteX0" fmla="*/ 489233 w 489233"/>
              <a:gd name="connsiteY0" fmla="*/ 227584 h 227584"/>
              <a:gd name="connsiteX1" fmla="*/ 40770 w 489233"/>
              <a:gd name="connsiteY1" fmla="*/ 70330 h 227584"/>
              <a:gd name="connsiteX2" fmla="*/ 93187 w 489233"/>
              <a:gd name="connsiteY2" fmla="*/ 440 h 227584"/>
              <a:gd name="connsiteX3" fmla="*/ 0 w 489233"/>
              <a:gd name="connsiteY3" fmla="*/ 47034 h 227584"/>
              <a:gd name="connsiteX4" fmla="*/ 93187 w 489233"/>
              <a:gd name="connsiteY4" fmla="*/ 169342 h 2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233" h="227584">
                <a:moveTo>
                  <a:pt x="489233" y="227584"/>
                </a:moveTo>
                <a:cubicBezTo>
                  <a:pt x="298005" y="167885"/>
                  <a:pt x="106778" y="108187"/>
                  <a:pt x="40770" y="70330"/>
                </a:cubicBezTo>
                <a:cubicBezTo>
                  <a:pt x="-25238" y="32473"/>
                  <a:pt x="99982" y="4323"/>
                  <a:pt x="93187" y="440"/>
                </a:cubicBezTo>
                <a:cubicBezTo>
                  <a:pt x="86392" y="-3443"/>
                  <a:pt x="0" y="18884"/>
                  <a:pt x="0" y="47034"/>
                </a:cubicBezTo>
                <a:cubicBezTo>
                  <a:pt x="0" y="75184"/>
                  <a:pt x="46593" y="122263"/>
                  <a:pt x="93187" y="169342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6F9F89A9-8364-494C-BE85-124E27A081ED}"/>
              </a:ext>
            </a:extLst>
          </p:cNvPr>
          <p:cNvSpPr/>
          <p:nvPr/>
        </p:nvSpPr>
        <p:spPr>
          <a:xfrm>
            <a:off x="5491909" y="2644189"/>
            <a:ext cx="448779" cy="99011"/>
          </a:xfrm>
          <a:custGeom>
            <a:avLst/>
            <a:gdLst>
              <a:gd name="connsiteX0" fmla="*/ 448779 w 448779"/>
              <a:gd name="connsiteY0" fmla="*/ 58242 h 99011"/>
              <a:gd name="connsiteX1" fmla="*/ 35260 w 448779"/>
              <a:gd name="connsiteY1" fmla="*/ 23296 h 99011"/>
              <a:gd name="connsiteX2" fmla="*/ 128448 w 448779"/>
              <a:gd name="connsiteY2" fmla="*/ 0 h 99011"/>
              <a:gd name="connsiteX3" fmla="*/ 315 w 448779"/>
              <a:gd name="connsiteY3" fmla="*/ 23296 h 99011"/>
              <a:gd name="connsiteX4" fmla="*/ 99327 w 448779"/>
              <a:gd name="connsiteY4" fmla="*/ 99011 h 9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8779" h="99011">
                <a:moveTo>
                  <a:pt x="448779" y="58242"/>
                </a:moveTo>
                <a:cubicBezTo>
                  <a:pt x="268713" y="45622"/>
                  <a:pt x="88648" y="33003"/>
                  <a:pt x="35260" y="23296"/>
                </a:cubicBezTo>
                <a:cubicBezTo>
                  <a:pt x="-18129" y="13589"/>
                  <a:pt x="134272" y="0"/>
                  <a:pt x="128448" y="0"/>
                </a:cubicBezTo>
                <a:cubicBezTo>
                  <a:pt x="122624" y="0"/>
                  <a:pt x="5168" y="6794"/>
                  <a:pt x="315" y="23296"/>
                </a:cubicBezTo>
                <a:cubicBezTo>
                  <a:pt x="-4538" y="39798"/>
                  <a:pt x="47394" y="69404"/>
                  <a:pt x="99327" y="99011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9888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54"/>
            <a:ext cx="8229600" cy="857250"/>
          </a:xfrm>
        </p:spPr>
        <p:txBody>
          <a:bodyPr/>
          <a:lstStyle/>
          <a:p>
            <a:r>
              <a:rPr lang="en-US" dirty="0"/>
              <a:t>Top Resolvers – by Origin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98" y="750673"/>
            <a:ext cx="8171161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b="1" dirty="0">
                <a:latin typeface="Lucida Console"/>
                <a:cs typeface="Lucida Console"/>
              </a:rPr>
              <a:t>Rank Resolver       Use %  	Open Resolver / AS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1	</a:t>
            </a:r>
            <a:r>
              <a:rPr lang="en-US" sz="900" b="1" dirty="0">
                <a:solidFill>
                  <a:srgbClr val="FF0000"/>
                </a:solidFill>
                <a:latin typeface="Lucida Console"/>
                <a:cs typeface="Lucida Console"/>
              </a:rPr>
              <a:t>Google DNS</a:t>
            </a:r>
            <a:r>
              <a:rPr lang="en-US" sz="900" dirty="0">
                <a:solidFill>
                  <a:srgbClr val="FF0000"/>
                </a:solidFill>
                <a:latin typeface="Lucida Console"/>
                <a:cs typeface="Lucida Console"/>
              </a:rPr>
              <a:t>	</a:t>
            </a:r>
            <a:r>
              <a:rPr lang="en-US" sz="900" dirty="0">
                <a:latin typeface="Lucida Console"/>
                <a:cs typeface="Lucida Console"/>
              </a:rPr>
              <a:t>	9.39%  	GOOGLE,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2	AS55836		7.89%	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3	AS4134		5.22%		</a:t>
            </a:r>
            <a:r>
              <a:rPr lang="en-US" sz="900" dirty="0" err="1">
                <a:latin typeface="Lucida Console"/>
                <a:cs typeface="Lucida Console"/>
              </a:rPr>
              <a:t>ChinaNET</a:t>
            </a:r>
            <a:r>
              <a:rPr lang="en-US" sz="900" dirty="0">
                <a:latin typeface="Lucida Console"/>
                <a:cs typeface="Lucida Console"/>
              </a:rPr>
              <a:t> Backbone,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4	AS4837		2.86%		China Unicom,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5	AS9498		2.17%		Bharti Airtel,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6	AS9808		1.66%		China Mobile,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7	</a:t>
            </a:r>
            <a:r>
              <a:rPr lang="en-US" sz="900" b="1" dirty="0">
                <a:solidFill>
                  <a:srgbClr val="FF0000"/>
                </a:solidFill>
                <a:latin typeface="Lucida Console"/>
                <a:cs typeface="Lucida Console"/>
              </a:rPr>
              <a:t>114dn</a:t>
            </a:r>
            <a:r>
              <a:rPr lang="en-US" sz="900" dirty="0">
                <a:solidFill>
                  <a:srgbClr val="FF0000"/>
                </a:solidFill>
                <a:latin typeface="Lucida Console"/>
                <a:cs typeface="Lucida Console"/>
              </a:rPr>
              <a:t>s</a:t>
            </a:r>
            <a:r>
              <a:rPr lang="en-US" sz="900" dirty="0">
                <a:latin typeface="Lucida Console"/>
                <a:cs typeface="Lucida Console"/>
              </a:rPr>
              <a:t>		1.55% 	</a:t>
            </a:r>
            <a:r>
              <a:rPr lang="en-US" sz="900" dirty="0" err="1">
                <a:latin typeface="Lucida Console"/>
                <a:cs typeface="Lucida Console"/>
              </a:rPr>
              <a:t>ChinaNET</a:t>
            </a:r>
            <a:r>
              <a:rPr lang="en-US" sz="900" dirty="0">
                <a:latin typeface="Lucida Console"/>
                <a:cs typeface="Lucida Console"/>
              </a:rPr>
              <a:t> Backbone,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8	</a:t>
            </a:r>
            <a:r>
              <a:rPr lang="en-US" sz="900" b="1" dirty="0">
                <a:solidFill>
                  <a:srgbClr val="FF0000"/>
                </a:solidFill>
                <a:latin typeface="Lucida Console"/>
                <a:cs typeface="Lucida Console"/>
              </a:rPr>
              <a:t>OpenDNS</a:t>
            </a:r>
            <a:r>
              <a:rPr lang="en-US" sz="900" dirty="0">
                <a:latin typeface="Lucida Console"/>
                <a:cs typeface="Lucida Console"/>
              </a:rPr>
              <a:t>		1.49% 	OpenDNS,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9	AS58543		1.47% 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10	AS24560		1.25% 	Bharti Airtel,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11	</a:t>
            </a:r>
            <a:r>
              <a:rPr lang="en-US" sz="900" b="1" dirty="0" err="1">
                <a:solidFill>
                  <a:srgbClr val="FF0000"/>
                </a:solidFill>
                <a:latin typeface="Lucida Console"/>
                <a:cs typeface="Lucida Console"/>
              </a:rPr>
              <a:t>dnspai</a:t>
            </a:r>
            <a:r>
              <a:rPr lang="en-US" sz="900" dirty="0">
                <a:latin typeface="Lucida Console"/>
                <a:cs typeface="Lucida Console"/>
              </a:rPr>
              <a:t> 		1.19% 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12	AS38266 		1.10% 	Vodafone India,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13	</a:t>
            </a:r>
            <a:r>
              <a:rPr lang="en-US" sz="900" b="1" dirty="0" err="1">
                <a:solidFill>
                  <a:srgbClr val="FF0000"/>
                </a:solidFill>
                <a:latin typeface="Lucida Console"/>
                <a:cs typeface="Lucida Console"/>
              </a:rPr>
              <a:t>OneDns</a:t>
            </a:r>
            <a:r>
              <a:rPr lang="en-US" sz="900" dirty="0">
                <a:latin typeface="Lucida Console"/>
                <a:cs typeface="Lucida Console"/>
              </a:rPr>
              <a:t> 		1.01% 	China Unicom Beijing Province Network,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14	AS8151 		0.92% 	</a:t>
            </a:r>
            <a:r>
              <a:rPr lang="en-US" sz="900" dirty="0" err="1">
                <a:latin typeface="Lucida Console"/>
                <a:cs typeface="Lucida Console"/>
              </a:rPr>
              <a:t>Uninet</a:t>
            </a:r>
            <a:r>
              <a:rPr lang="en-US" sz="900" dirty="0">
                <a:latin typeface="Lucida Console"/>
                <a:cs typeface="Lucida Console"/>
              </a:rPr>
              <a:t>, MX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15	AS45271 		0.88% 	Idea Cellular,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16	AS56040 		0.83% 	China Mobile,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17	AS7922 		0.79% 	Comcast,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18	</a:t>
            </a:r>
            <a:r>
              <a:rPr lang="en-US" sz="900" b="1" dirty="0">
                <a:solidFill>
                  <a:srgbClr val="FF0000"/>
                </a:solidFill>
                <a:latin typeface="Lucida Console"/>
                <a:cs typeface="Lucida Console"/>
              </a:rPr>
              <a:t>Cloudflare</a:t>
            </a:r>
            <a:r>
              <a:rPr lang="en-US" sz="900" dirty="0">
                <a:latin typeface="Lucida Console"/>
                <a:cs typeface="Lucida Console"/>
              </a:rPr>
              <a:t> 	0.76% 	Cloudflare,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19	</a:t>
            </a:r>
            <a:r>
              <a:rPr lang="en-US" sz="900" b="1" dirty="0">
                <a:solidFill>
                  <a:srgbClr val="FF0000"/>
                </a:solidFill>
                <a:latin typeface="Lucida Console"/>
                <a:cs typeface="Lucida Console"/>
              </a:rPr>
              <a:t>Level3</a:t>
            </a:r>
            <a:r>
              <a:rPr lang="en-US" sz="900" dirty="0">
                <a:latin typeface="Lucida Console"/>
                <a:cs typeface="Lucida Console"/>
              </a:rPr>
              <a:t> 		0.76% 	Level 3,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20	AS23693	 	0.73% 	Telekomunikasi </a:t>
            </a:r>
            <a:r>
              <a:rPr lang="en-US" sz="900" dirty="0" err="1">
                <a:latin typeface="Lucida Console"/>
                <a:cs typeface="Lucida Console"/>
              </a:rPr>
              <a:t>Selular</a:t>
            </a:r>
            <a:r>
              <a:rPr lang="en-US" sz="900" dirty="0">
                <a:latin typeface="Lucida Console"/>
                <a:cs typeface="Lucida Console"/>
              </a:rPr>
              <a:t>, ID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21	AS56046 		0.71% 	China </a:t>
            </a:r>
            <a:r>
              <a:rPr lang="en-US" sz="900" dirty="0" err="1">
                <a:latin typeface="Lucida Console"/>
                <a:cs typeface="Lucida Console"/>
              </a:rPr>
              <a:t>MobilE</a:t>
            </a:r>
            <a:r>
              <a:rPr lang="en-US" sz="900" dirty="0">
                <a:latin typeface="Lucida Console"/>
                <a:cs typeface="Lucida Console"/>
              </a:rPr>
              <a:t>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22	AS9121 		0.66% 	TTNET, TR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23	AS17974 		0.65% 	Telekomunikasi Indonesia, ID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24	AS7629 		0.63% 	EPLDT, PH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25	AS132199 		0.58% 	Globe Telecom, PH</a:t>
            </a:r>
          </a:p>
        </p:txBody>
      </p:sp>
    </p:spTree>
    <p:extLst>
      <p:ext uri="{BB962C8B-B14F-4D97-AF65-F5344CB8AC3E}">
        <p14:creationId xmlns:p14="http://schemas.microsoft.com/office/powerpoint/2010/main" val="3323454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10CA-9950-AA43-8ABA-947461820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33" y="205979"/>
            <a:ext cx="8669612" cy="857250"/>
          </a:xfrm>
        </p:spPr>
        <p:txBody>
          <a:bodyPr>
            <a:normAutofit fontScale="90000"/>
          </a:bodyPr>
          <a:lstStyle/>
          <a:p>
            <a:r>
              <a:rPr lang="en-AU" dirty="0"/>
              <a:t>First Resolver or Full Resolver Set?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8AAC6-7DC9-5C49-AE64-A454EB58A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End hosts are often configured with 2 or more recursive resolvers</a:t>
            </a:r>
          </a:p>
          <a:p>
            <a:r>
              <a:rPr lang="en-AU" dirty="0"/>
              <a:t>Is there much of a change in the use of recursive resolvers when we look at this full resolver set?</a:t>
            </a:r>
          </a:p>
          <a:p>
            <a:r>
              <a:rPr lang="en-AU" dirty="0"/>
              <a:t>Lets re-run this test with an authoritative name server that always returns the SERVFAIL response code</a:t>
            </a:r>
          </a:p>
        </p:txBody>
      </p:sp>
    </p:spTree>
    <p:extLst>
      <p:ext uri="{BB962C8B-B14F-4D97-AF65-F5344CB8AC3E}">
        <p14:creationId xmlns:p14="http://schemas.microsoft.com/office/powerpoint/2010/main" val="2916947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54"/>
            <a:ext cx="8229600" cy="857250"/>
          </a:xfrm>
        </p:spPr>
        <p:txBody>
          <a:bodyPr/>
          <a:lstStyle/>
          <a:p>
            <a:r>
              <a:rPr lang="en-US" dirty="0"/>
              <a:t>Top Resolvers – by Origin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98" y="750673"/>
            <a:ext cx="8171161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b="1" dirty="0">
                <a:latin typeface="Lucida Console"/>
                <a:cs typeface="Lucida Console"/>
              </a:rPr>
              <a:t>Rank Resolver       Use %  		 Open Resolver / AS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1	</a:t>
            </a:r>
            <a:r>
              <a:rPr lang="en-US" sz="900" dirty="0" err="1">
                <a:solidFill>
                  <a:srgbClr val="FF0000"/>
                </a:solidFill>
                <a:latin typeface="Lucida Console"/>
                <a:cs typeface="Lucida Console"/>
              </a:rPr>
              <a:t>googlepdns</a:t>
            </a:r>
            <a:r>
              <a:rPr lang="en-US" sz="900" dirty="0">
                <a:solidFill>
                  <a:srgbClr val="FF0000"/>
                </a:solidFill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	22.84%		Google,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2	AS55836 		 7.92%		Reliance </a:t>
            </a:r>
            <a:r>
              <a:rPr lang="en-US" sz="900" dirty="0" err="1">
                <a:latin typeface="Lucida Console"/>
                <a:cs typeface="Lucida Console"/>
              </a:rPr>
              <a:t>Jio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Infocomm</a:t>
            </a:r>
            <a:r>
              <a:rPr lang="en-US" sz="900" dirty="0">
                <a:latin typeface="Lucida Console"/>
                <a:cs typeface="Lucida Console"/>
              </a:rPr>
              <a:t> Limited,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3	AS4134 		 5.59%		</a:t>
            </a:r>
            <a:r>
              <a:rPr lang="en-US" sz="900" dirty="0" err="1">
                <a:latin typeface="Lucida Console"/>
                <a:cs typeface="Lucida Console"/>
              </a:rPr>
              <a:t>ChinaNET</a:t>
            </a:r>
            <a:r>
              <a:rPr lang="en-US" sz="900" dirty="0">
                <a:latin typeface="Lucida Console"/>
                <a:cs typeface="Lucida Console"/>
              </a:rPr>
              <a:t> Backbone,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4	AS4837 		 3.14%		China Unicom,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5	114dns		 3.13%		</a:t>
            </a:r>
            <a:r>
              <a:rPr lang="en-US" sz="900" dirty="0" err="1">
                <a:latin typeface="Lucida Console"/>
                <a:cs typeface="Lucida Console"/>
              </a:rPr>
              <a:t>ChinaNET</a:t>
            </a:r>
            <a:r>
              <a:rPr lang="en-US" sz="900" dirty="0">
                <a:latin typeface="Lucida Console"/>
                <a:cs typeface="Lucida Console"/>
              </a:rPr>
              <a:t>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6	AS9498 		 2.90%		Bharti Airtel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7	</a:t>
            </a:r>
            <a:r>
              <a:rPr lang="en-US" sz="900" dirty="0" err="1">
                <a:solidFill>
                  <a:srgbClr val="FF0000"/>
                </a:solidFill>
                <a:latin typeface="Lucida Console"/>
                <a:cs typeface="Lucida Console"/>
              </a:rPr>
              <a:t>opendns</a:t>
            </a:r>
            <a:r>
              <a:rPr lang="en-US" sz="900" dirty="0">
                <a:latin typeface="Lucida Console"/>
                <a:cs typeface="Lucida Console"/>
              </a:rPr>
              <a:t>		 2.56%		OpenDNS,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8	AS24560 		 2.54%		Bharti Airtel,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 9	AS9808 		 1.87%		China Mobile,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10	</a:t>
            </a:r>
            <a:r>
              <a:rPr lang="en-US" sz="900" dirty="0">
                <a:solidFill>
                  <a:srgbClr val="FF0000"/>
                </a:solidFill>
                <a:latin typeface="Lucida Console"/>
                <a:cs typeface="Lucida Console"/>
              </a:rPr>
              <a:t>level3</a:t>
            </a:r>
            <a:r>
              <a:rPr lang="en-US" sz="900" dirty="0">
                <a:latin typeface="Lucida Console"/>
                <a:cs typeface="Lucida Console"/>
              </a:rPr>
              <a:t> 		 1.54%		Level 3,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11	AS58543 		 1.53%	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12	</a:t>
            </a:r>
            <a:r>
              <a:rPr lang="en-US" sz="900" dirty="0" err="1">
                <a:solidFill>
                  <a:srgbClr val="FF0000"/>
                </a:solidFill>
                <a:latin typeface="Lucida Console"/>
                <a:cs typeface="Lucida Console"/>
              </a:rPr>
              <a:t>dnspai</a:t>
            </a:r>
            <a:r>
              <a:rPr lang="en-US" sz="900" dirty="0">
                <a:latin typeface="Lucida Console"/>
                <a:cs typeface="Lucida Console"/>
              </a:rPr>
              <a:t> 		 1.37%		China Telecom,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13	</a:t>
            </a:r>
            <a:r>
              <a:rPr lang="en-US" sz="900" dirty="0" err="1">
                <a:solidFill>
                  <a:srgbClr val="FF0000"/>
                </a:solidFill>
                <a:latin typeface="Lucida Console"/>
                <a:cs typeface="Lucida Console"/>
              </a:rPr>
              <a:t>cloudflare</a:t>
            </a:r>
            <a:r>
              <a:rPr lang="en-US" sz="900" dirty="0">
                <a:latin typeface="Lucida Console"/>
                <a:cs typeface="Lucida Console"/>
              </a:rPr>
              <a:t> 	 1.23%		Cloudflare,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14	</a:t>
            </a:r>
            <a:r>
              <a:rPr lang="en-US" sz="900" dirty="0" err="1">
                <a:solidFill>
                  <a:srgbClr val="FF0000"/>
                </a:solidFill>
                <a:latin typeface="Lucida Console"/>
                <a:cs typeface="Lucida Console"/>
              </a:rPr>
              <a:t>onedns</a:t>
            </a:r>
            <a:r>
              <a:rPr lang="en-US" sz="900" dirty="0">
                <a:solidFill>
                  <a:srgbClr val="FF0000"/>
                </a:solidFill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		 1.20%		China Unicom,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15	AS38266 		 1.10%		Vodafone India, IN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16	AS56046 		 1.05	%		China Mobile,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17	AS8151 		 1.00%		</a:t>
            </a:r>
            <a:r>
              <a:rPr lang="en-US" sz="900" dirty="0" err="1">
                <a:latin typeface="Lucida Console"/>
                <a:cs typeface="Lucida Console"/>
              </a:rPr>
              <a:t>Uninet</a:t>
            </a:r>
            <a:r>
              <a:rPr lang="en-US" sz="900" dirty="0">
                <a:latin typeface="Lucida Console"/>
                <a:cs typeface="Lucida Console"/>
              </a:rPr>
              <a:t>, MX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18	AS56040 		 0.96%		China Mobile, CN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19	AS45271 		 0.91%		Idea Cellular, 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20	AS7922 		 0.80%		Comcast, 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21	AS23693 		 0.73%		Telekomunikasi </a:t>
            </a:r>
            <a:r>
              <a:rPr lang="en-US" sz="900" dirty="0" err="1">
                <a:latin typeface="Lucida Console"/>
                <a:cs typeface="Lucida Console"/>
              </a:rPr>
              <a:t>Selular</a:t>
            </a:r>
            <a:r>
              <a:rPr lang="en-US" sz="900" dirty="0">
                <a:latin typeface="Lucida Console"/>
                <a:cs typeface="Lucida Console"/>
              </a:rPr>
              <a:t>, ID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22	AS7629 		 0.70%		EPLDT, PH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23	AS9121 		 0.68%		TTNET, TR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24	AS17974 		 0.66%		Telekomunikasi Indonesia, ID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 25	AS132199 		 0.58%		Globe Telecom, PH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F85F88-5921-A048-9B39-AAF5B4F880C3}"/>
              </a:ext>
            </a:extLst>
          </p:cNvPr>
          <p:cNvSpPr txBox="1"/>
          <p:nvPr/>
        </p:nvSpPr>
        <p:spPr>
          <a:xfrm>
            <a:off x="5556335" y="2078577"/>
            <a:ext cx="2882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chemeClr val="accent6">
                    <a:lumMod val="50000"/>
                  </a:schemeClr>
                </a:solidFill>
                <a:latin typeface="AhnbergHand" pitchFamily="2" charset="0"/>
              </a:rPr>
              <a:t>Full Resolver Set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7DC095E8-AE9F-1046-A8D1-04A228A5EBC8}"/>
              </a:ext>
            </a:extLst>
          </p:cNvPr>
          <p:cNvSpPr/>
          <p:nvPr/>
        </p:nvSpPr>
        <p:spPr>
          <a:xfrm>
            <a:off x="5293668" y="1853800"/>
            <a:ext cx="3098611" cy="1040829"/>
          </a:xfrm>
          <a:custGeom>
            <a:avLst/>
            <a:gdLst>
              <a:gd name="connsiteX0" fmla="*/ 670317 w 3098611"/>
              <a:gd name="connsiteY0" fmla="*/ 895224 h 1040829"/>
              <a:gd name="connsiteX1" fmla="*/ 2918459 w 3098611"/>
              <a:gd name="connsiteY1" fmla="*/ 906873 h 1040829"/>
              <a:gd name="connsiteX2" fmla="*/ 2679667 w 3098611"/>
              <a:gd name="connsiteY2" fmla="*/ 167199 h 1040829"/>
              <a:gd name="connsiteX3" fmla="*/ 448997 w 3098611"/>
              <a:gd name="connsiteY3" fmla="*/ 9945 h 1040829"/>
              <a:gd name="connsiteX4" fmla="*/ 6357 w 3098611"/>
              <a:gd name="connsiteY4" fmla="*/ 353573 h 1040829"/>
              <a:gd name="connsiteX5" fmla="*/ 221853 w 3098611"/>
              <a:gd name="connsiteY5" fmla="*/ 802037 h 1040829"/>
              <a:gd name="connsiteX6" fmla="*/ 693614 w 3098611"/>
              <a:gd name="connsiteY6" fmla="*/ 1040829 h 104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98611" h="1040829">
                <a:moveTo>
                  <a:pt x="670317" y="895224"/>
                </a:moveTo>
                <a:cubicBezTo>
                  <a:pt x="1626942" y="961717"/>
                  <a:pt x="2583567" y="1028211"/>
                  <a:pt x="2918459" y="906873"/>
                </a:cubicBezTo>
                <a:cubicBezTo>
                  <a:pt x="3253351" y="785535"/>
                  <a:pt x="3091244" y="316687"/>
                  <a:pt x="2679667" y="167199"/>
                </a:cubicBezTo>
                <a:cubicBezTo>
                  <a:pt x="2268090" y="17711"/>
                  <a:pt x="894549" y="-21117"/>
                  <a:pt x="448997" y="9945"/>
                </a:cubicBezTo>
                <a:cubicBezTo>
                  <a:pt x="3445" y="41007"/>
                  <a:pt x="44214" y="221558"/>
                  <a:pt x="6357" y="353573"/>
                </a:cubicBezTo>
                <a:cubicBezTo>
                  <a:pt x="-31500" y="485588"/>
                  <a:pt x="107310" y="687494"/>
                  <a:pt x="221853" y="802037"/>
                </a:cubicBezTo>
                <a:cubicBezTo>
                  <a:pt x="336396" y="916580"/>
                  <a:pt x="515005" y="978704"/>
                  <a:pt x="693614" y="1040829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9115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7339</TotalTime>
  <Words>774</Words>
  <Application>Microsoft Macintosh PowerPoint</Application>
  <PresentationFormat>On-screen Show (16:9)</PresentationFormat>
  <Paragraphs>155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AhnbergHand</vt:lpstr>
      <vt:lpstr>Arial</vt:lpstr>
      <vt:lpstr>Calibri</vt:lpstr>
      <vt:lpstr>Lucida Console</vt:lpstr>
      <vt:lpstr>Powderfinger Type</vt:lpstr>
      <vt:lpstr>Office Theme</vt:lpstr>
      <vt:lpstr>The Resolvers We Use</vt:lpstr>
      <vt:lpstr>The DoH Debate</vt:lpstr>
      <vt:lpstr>DNS Centrality</vt:lpstr>
      <vt:lpstr>Measuring the Internet via its Users</vt:lpstr>
      <vt:lpstr>Users and Resolvers</vt:lpstr>
      <vt:lpstr>Top 25 Resolvers – By IP Address</vt:lpstr>
      <vt:lpstr>Top Resolvers – by Origin AS</vt:lpstr>
      <vt:lpstr>First Resolver or Full Resolver Set?</vt:lpstr>
      <vt:lpstr>Top Resolvers – by Origin AS</vt:lpstr>
      <vt:lpstr>Resolver Distribution</vt:lpstr>
      <vt:lpstr>Resolver Distribution</vt:lpstr>
      <vt:lpstr>Counting Resolver Use</vt:lpstr>
      <vt:lpstr>Mapping Open Resolvers</vt:lpstr>
      <vt:lpstr>Mapping Open Resolvers</vt:lpstr>
      <vt:lpstr>Mapping Open Resolvers</vt:lpstr>
      <vt:lpstr>Where is Google’s DNS used?</vt:lpstr>
      <vt:lpstr>Where are Google’s DNS Users?</vt:lpstr>
      <vt:lpstr>Why is this happening?</vt:lpstr>
      <vt:lpstr>Netherlands</vt:lpstr>
      <vt:lpstr>DNS Centrality?</vt:lpstr>
      <vt:lpstr>Where is the DNS heading?</vt:lpstr>
      <vt:lpstr>PowerPoint Presentation</vt:lpstr>
    </vt:vector>
  </TitlesOfParts>
  <Company>APNIC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Resolvers We Use</dc:title>
  <dc:creator>Geoff Huston</dc:creator>
  <cp:lastModifiedBy>Geoff Huston</cp:lastModifiedBy>
  <cp:revision>109</cp:revision>
  <dcterms:created xsi:type="dcterms:W3CDTF">2014-10-21T03:42:12Z</dcterms:created>
  <dcterms:modified xsi:type="dcterms:W3CDTF">2019-10-15T11:58:47Z</dcterms:modified>
</cp:coreProperties>
</file>