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7" r:id="rId2"/>
    <p:sldId id="298" r:id="rId3"/>
    <p:sldId id="299" r:id="rId4"/>
    <p:sldId id="328" r:id="rId5"/>
    <p:sldId id="329" r:id="rId6"/>
    <p:sldId id="302" r:id="rId7"/>
    <p:sldId id="303" r:id="rId8"/>
    <p:sldId id="330" r:id="rId9"/>
    <p:sldId id="305" r:id="rId10"/>
    <p:sldId id="346" r:id="rId11"/>
    <p:sldId id="347" r:id="rId12"/>
    <p:sldId id="308" r:id="rId13"/>
    <p:sldId id="309" r:id="rId14"/>
    <p:sldId id="331" r:id="rId15"/>
    <p:sldId id="311" r:id="rId16"/>
    <p:sldId id="333" r:id="rId17"/>
    <p:sldId id="334" r:id="rId18"/>
    <p:sldId id="335" r:id="rId19"/>
    <p:sldId id="336" r:id="rId20"/>
    <p:sldId id="337" r:id="rId21"/>
    <p:sldId id="338" r:id="rId22"/>
    <p:sldId id="339" r:id="rId23"/>
    <p:sldId id="340" r:id="rId24"/>
    <p:sldId id="341" r:id="rId25"/>
    <p:sldId id="342" r:id="rId26"/>
    <p:sldId id="345" r:id="rId27"/>
    <p:sldId id="34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35353"/>
    <a:srgbClr val="676767"/>
    <a:srgbClr val="5B2B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59" autoAdjust="0"/>
    <p:restoredTop sz="94694"/>
  </p:normalViewPr>
  <p:slideViewPr>
    <p:cSldViewPr snapToGrid="0" snapToObjects="1">
      <p:cViewPr varScale="1">
        <p:scale>
          <a:sx n="219" d="100"/>
          <a:sy n="219" d="100"/>
        </p:scale>
        <p:origin x="728"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C79FDF-0409-F240-8A95-27020ED84A8B}"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7908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42019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2004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AU" dirty="0"/>
          </a:p>
        </p:txBody>
      </p:sp>
      <p:sp>
        <p:nvSpPr>
          <p:cNvPr id="3" name="Content Placeholder 2"/>
          <p:cNvSpPr>
            <a:spLocks noGrp="1"/>
          </p:cNvSpPr>
          <p:nvPr>
            <p:ph idx="1"/>
          </p:nvPr>
        </p:nvSpPr>
        <p:spPr>
          <a:xfrm>
            <a:off x="405880" y="843558"/>
            <a:ext cx="8352928" cy="1836024"/>
          </a:xfrm>
        </p:spPr>
        <p:txBody>
          <a:body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395289" y="2859782"/>
            <a:ext cx="8353425" cy="1764196"/>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157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9517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8DC79FDF-0409-F240-8A95-27020ED84A8B}" type="datetimeFigureOut">
              <a:rPr lang="en-US" smtClean="0"/>
              <a:t>10/22/19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495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8DC79FDF-0409-F240-8A95-27020ED84A8B}"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6461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8DC79FDF-0409-F240-8A95-27020ED84A8B}" type="datetimeFigureOut">
              <a:rPr lang="en-US" smtClean="0"/>
              <a:t>10/22/19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3363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8DC79FDF-0409-F240-8A95-27020ED84A8B}" type="datetimeFigureOut">
              <a:rPr lang="en-US" smtClean="0"/>
              <a:t>10/22/19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0458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79FDF-0409-F240-8A95-27020ED84A8B}" type="datetimeFigureOut">
              <a:rPr lang="en-US" smtClean="0"/>
              <a:t>10/22/19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8572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8438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10/22/19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22937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DC79FDF-0409-F240-8A95-27020ED84A8B}" type="datetimeFigureOut">
              <a:rPr lang="en-US" smtClean="0"/>
              <a:t>10/22/19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15F947-F7CB-A340-8266-3C975272BEC0}" type="slidenum">
              <a:rPr lang="en-US" smtClean="0"/>
              <a:t>‹#›</a:t>
            </a:fld>
            <a:endParaRPr lang="en-US"/>
          </a:p>
        </p:txBody>
      </p:sp>
    </p:spTree>
    <p:extLst>
      <p:ext uri="{BB962C8B-B14F-4D97-AF65-F5344CB8AC3E}">
        <p14:creationId xmlns:p14="http://schemas.microsoft.com/office/powerpoint/2010/main" val="47740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42900" rtl="0" eaLnBrk="1" latinLnBrk="0" hangingPunct="1">
        <a:spcBef>
          <a:spcPct val="0"/>
        </a:spcBef>
        <a:buNone/>
        <a:defRPr sz="3300" b="1" kern="1200">
          <a:solidFill>
            <a:srgbClr val="984807"/>
          </a:solidFill>
          <a:latin typeface="Powderfinger Type"/>
          <a:ea typeface="+mj-ea"/>
          <a:cs typeface="Powderfinger Type"/>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2D80-7A28-124F-9CAA-78E9D1FB3231}"/>
              </a:ext>
            </a:extLst>
          </p:cNvPr>
          <p:cNvSpPr>
            <a:spLocks noGrp="1"/>
          </p:cNvSpPr>
          <p:nvPr>
            <p:ph type="ctrTitle"/>
          </p:nvPr>
        </p:nvSpPr>
        <p:spPr/>
        <p:txBody>
          <a:bodyPr>
            <a:normAutofit fontScale="90000"/>
          </a:bodyPr>
          <a:lstStyle/>
          <a:p>
            <a:r>
              <a:rPr lang="en-AU" sz="4900" dirty="0">
                <a:latin typeface="Powderfinger Type" panose="02020709070000000403" pitchFamily="49" charset="77"/>
              </a:rPr>
              <a:t>NSEC </a:t>
            </a:r>
            <a:r>
              <a:rPr lang="en-AU" sz="4900">
                <a:latin typeface="Powderfinger Type" panose="02020709070000000403" pitchFamily="49" charset="77"/>
              </a:rPr>
              <a:t>Caching Revisited</a:t>
            </a:r>
            <a:endParaRPr lang="en-AU" i="1" dirty="0">
              <a:latin typeface="AhnbergHand" pitchFamily="2" charset="0"/>
            </a:endParaRPr>
          </a:p>
        </p:txBody>
      </p:sp>
      <p:sp>
        <p:nvSpPr>
          <p:cNvPr id="3" name="Subtitle 2">
            <a:extLst>
              <a:ext uri="{FF2B5EF4-FFF2-40B4-BE49-F238E27FC236}">
                <a16:creationId xmlns:a16="http://schemas.microsoft.com/office/drawing/2014/main" id="{46068F45-E05C-8348-9CB9-E10BFD1E5504}"/>
              </a:ext>
            </a:extLst>
          </p:cNvPr>
          <p:cNvSpPr>
            <a:spLocks noGrp="1"/>
          </p:cNvSpPr>
          <p:nvPr>
            <p:ph type="subTitle" idx="1"/>
          </p:nvPr>
        </p:nvSpPr>
        <p:spPr>
          <a:xfrm>
            <a:off x="1970690" y="3600163"/>
            <a:ext cx="6858000" cy="1241822"/>
          </a:xfrm>
        </p:spPr>
        <p:txBody>
          <a:bodyPr>
            <a:normAutofit/>
          </a:bodyPr>
          <a:lstStyle/>
          <a:p>
            <a:pPr lvl="1" algn="r"/>
            <a:r>
              <a:rPr lang="en-AU" sz="1600" dirty="0">
                <a:solidFill>
                  <a:schemeClr val="bg1">
                    <a:lumMod val="50000"/>
                  </a:schemeClr>
                </a:solidFill>
                <a:latin typeface="AhnbergHand" pitchFamily="2" charset="0"/>
              </a:rPr>
              <a:t>Geoff Huston, Joao Damas</a:t>
            </a:r>
          </a:p>
          <a:p>
            <a:pPr lvl="1" algn="r"/>
            <a:r>
              <a:rPr lang="en-AU" sz="1600" dirty="0">
                <a:solidFill>
                  <a:schemeClr val="bg1">
                    <a:lumMod val="50000"/>
                  </a:schemeClr>
                </a:solidFill>
                <a:latin typeface="AhnbergHand" pitchFamily="2" charset="0"/>
              </a:rPr>
              <a:t>APNIC Labs</a:t>
            </a:r>
          </a:p>
          <a:p>
            <a:pPr lvl="1" algn="r"/>
            <a:r>
              <a:rPr lang="en-AU" sz="1600" dirty="0">
                <a:solidFill>
                  <a:schemeClr val="bg1">
                    <a:lumMod val="50000"/>
                  </a:schemeClr>
                </a:solidFill>
                <a:latin typeface="AhnbergHand" pitchFamily="2" charset="0"/>
              </a:rPr>
              <a:t>October ‘19</a:t>
            </a:r>
          </a:p>
        </p:txBody>
      </p:sp>
    </p:spTree>
    <p:extLst>
      <p:ext uri="{BB962C8B-B14F-4D97-AF65-F5344CB8AC3E}">
        <p14:creationId xmlns:p14="http://schemas.microsoft.com/office/powerpoint/2010/main" val="44704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ED5C-A4EA-FD48-BC88-AA249E9CE0FD}"/>
              </a:ext>
            </a:extLst>
          </p:cNvPr>
          <p:cNvSpPr>
            <a:spLocks noGrp="1"/>
          </p:cNvSpPr>
          <p:nvPr>
            <p:ph type="title"/>
          </p:nvPr>
        </p:nvSpPr>
        <p:spPr/>
        <p:txBody>
          <a:bodyPr/>
          <a:lstStyle/>
          <a:p>
            <a:r>
              <a:rPr lang="en-AU" dirty="0"/>
              <a:t>Measurement Details</a:t>
            </a:r>
          </a:p>
        </p:txBody>
      </p:sp>
      <p:pic>
        <p:nvPicPr>
          <p:cNvPr id="5" name="Content Placeholder 4">
            <a:extLst>
              <a:ext uri="{FF2B5EF4-FFF2-40B4-BE49-F238E27FC236}">
                <a16:creationId xmlns:a16="http://schemas.microsoft.com/office/drawing/2014/main" id="{F38B6B14-06BC-2A4D-876A-3500B5C83129}"/>
              </a:ext>
            </a:extLst>
          </p:cNvPr>
          <p:cNvPicPr>
            <a:picLocks noGrp="1" noChangeAspect="1"/>
          </p:cNvPicPr>
          <p:nvPr>
            <p:ph idx="1"/>
          </p:nvPr>
        </p:nvPicPr>
        <p:blipFill>
          <a:blip r:embed="rId2"/>
          <a:stretch>
            <a:fillRect/>
          </a:stretch>
        </p:blipFill>
        <p:spPr>
          <a:xfrm>
            <a:off x="1385888" y="1505546"/>
            <a:ext cx="6372225" cy="2990850"/>
          </a:xfrm>
        </p:spPr>
      </p:pic>
      <p:sp>
        <p:nvSpPr>
          <p:cNvPr id="4" name="Rectangle 3">
            <a:extLst>
              <a:ext uri="{FF2B5EF4-FFF2-40B4-BE49-F238E27FC236}">
                <a16:creationId xmlns:a16="http://schemas.microsoft.com/office/drawing/2014/main" id="{B9FB517E-A75B-6B4A-8D9B-80551119B49A}"/>
              </a:ext>
            </a:extLst>
          </p:cNvPr>
          <p:cNvSpPr/>
          <p:nvPr/>
        </p:nvSpPr>
        <p:spPr>
          <a:xfrm>
            <a:off x="6670623" y="3402767"/>
            <a:ext cx="45719" cy="112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4EAB4E8-E121-7646-8F0D-131337B5789D}"/>
              </a:ext>
            </a:extLst>
          </p:cNvPr>
          <p:cNvSpPr txBox="1"/>
          <p:nvPr/>
        </p:nvSpPr>
        <p:spPr>
          <a:xfrm>
            <a:off x="6579249" y="3335303"/>
            <a:ext cx="250390" cy="246221"/>
          </a:xfrm>
          <a:prstGeom prst="rect">
            <a:avLst/>
          </a:prstGeom>
          <a:noFill/>
        </p:spPr>
        <p:txBody>
          <a:bodyPr wrap="none" rtlCol="0">
            <a:spAutoFit/>
          </a:bodyPr>
          <a:lstStyle/>
          <a:p>
            <a:r>
              <a:rPr lang="en-AU" sz="1000" dirty="0">
                <a:solidFill>
                  <a:srgbClr val="535353"/>
                </a:solidFill>
              </a:rPr>
              <a:t>3</a:t>
            </a:r>
          </a:p>
        </p:txBody>
      </p:sp>
      <p:sp>
        <p:nvSpPr>
          <p:cNvPr id="6" name="Freeform 5">
            <a:extLst>
              <a:ext uri="{FF2B5EF4-FFF2-40B4-BE49-F238E27FC236}">
                <a16:creationId xmlns:a16="http://schemas.microsoft.com/office/drawing/2014/main" id="{FD13BE7D-0F46-5C4A-B7D4-689F3999170E}"/>
              </a:ext>
            </a:extLst>
          </p:cNvPr>
          <p:cNvSpPr/>
          <p:nvPr/>
        </p:nvSpPr>
        <p:spPr>
          <a:xfrm>
            <a:off x="3667709" y="3596013"/>
            <a:ext cx="3765733" cy="350152"/>
          </a:xfrm>
          <a:custGeom>
            <a:avLst/>
            <a:gdLst>
              <a:gd name="connsiteX0" fmla="*/ 1585271 w 2193694"/>
              <a:gd name="connsiteY0" fmla="*/ 308303 h 381875"/>
              <a:gd name="connsiteX1" fmla="*/ 2089768 w 2193694"/>
              <a:gd name="connsiteY1" fmla="*/ 245241 h 381875"/>
              <a:gd name="connsiteX2" fmla="*/ 2110789 w 2193694"/>
              <a:gd name="connsiteY2" fmla="*/ 66565 h 381875"/>
              <a:gd name="connsiteX3" fmla="*/ 1185878 w 2193694"/>
              <a:gd name="connsiteY3" fmla="*/ 3503 h 381875"/>
              <a:gd name="connsiteX4" fmla="*/ 61271 w 2193694"/>
              <a:gd name="connsiteY4" fmla="*/ 35034 h 381875"/>
              <a:gd name="connsiteX5" fmla="*/ 208416 w 2193694"/>
              <a:gd name="connsiteY5" fmla="*/ 255751 h 381875"/>
              <a:gd name="connsiteX6" fmla="*/ 712913 w 2193694"/>
              <a:gd name="connsiteY6" fmla="*/ 287282 h 381875"/>
              <a:gd name="connsiteX7" fmla="*/ 1890071 w 2193694"/>
              <a:gd name="connsiteY7" fmla="*/ 381875 h 38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3694" h="381875">
                <a:moveTo>
                  <a:pt x="1585271" y="308303"/>
                </a:moveTo>
                <a:cubicBezTo>
                  <a:pt x="1793726" y="296917"/>
                  <a:pt x="2002182" y="285531"/>
                  <a:pt x="2089768" y="245241"/>
                </a:cubicBezTo>
                <a:cubicBezTo>
                  <a:pt x="2177354" y="204951"/>
                  <a:pt x="2261437" y="106855"/>
                  <a:pt x="2110789" y="66565"/>
                </a:cubicBezTo>
                <a:cubicBezTo>
                  <a:pt x="1960141" y="26275"/>
                  <a:pt x="1527464" y="8758"/>
                  <a:pt x="1185878" y="3503"/>
                </a:cubicBezTo>
                <a:cubicBezTo>
                  <a:pt x="844292" y="-1752"/>
                  <a:pt x="224181" y="-7007"/>
                  <a:pt x="61271" y="35034"/>
                </a:cubicBezTo>
                <a:cubicBezTo>
                  <a:pt x="-101639" y="77075"/>
                  <a:pt x="99809" y="213710"/>
                  <a:pt x="208416" y="255751"/>
                </a:cubicBezTo>
                <a:cubicBezTo>
                  <a:pt x="317023" y="297792"/>
                  <a:pt x="712913" y="287282"/>
                  <a:pt x="712913" y="287282"/>
                </a:cubicBezTo>
                <a:lnTo>
                  <a:pt x="1890071" y="381875"/>
                </a:ln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TextBox 6">
            <a:extLst>
              <a:ext uri="{FF2B5EF4-FFF2-40B4-BE49-F238E27FC236}">
                <a16:creationId xmlns:a16="http://schemas.microsoft.com/office/drawing/2014/main" id="{56F1A49F-9663-404D-AD64-97701A62002F}"/>
              </a:ext>
            </a:extLst>
          </p:cNvPr>
          <p:cNvSpPr txBox="1"/>
          <p:nvPr/>
        </p:nvSpPr>
        <p:spPr>
          <a:xfrm>
            <a:off x="5368159" y="4387677"/>
            <a:ext cx="3091520" cy="715581"/>
          </a:xfrm>
          <a:prstGeom prst="rect">
            <a:avLst/>
          </a:prstGeom>
          <a:noFill/>
        </p:spPr>
        <p:txBody>
          <a:bodyPr wrap="square" rtlCol="0">
            <a:spAutoFit/>
          </a:bodyPr>
          <a:lstStyle/>
          <a:p>
            <a:r>
              <a:rPr lang="en-AU" sz="1350" b="1" dirty="0">
                <a:solidFill>
                  <a:srgbClr val="7030A0"/>
                </a:solidFill>
                <a:latin typeface="AhnbergHand" pitchFamily="2" charset="0"/>
              </a:rPr>
              <a:t>We should not see this query if the recursive resolver is performing NSEC caching</a:t>
            </a:r>
          </a:p>
        </p:txBody>
      </p:sp>
      <p:sp>
        <p:nvSpPr>
          <p:cNvPr id="8" name="Freeform 7">
            <a:extLst>
              <a:ext uri="{FF2B5EF4-FFF2-40B4-BE49-F238E27FC236}">
                <a16:creationId xmlns:a16="http://schemas.microsoft.com/office/drawing/2014/main" id="{5E4495A7-3235-BC48-9DC9-13995CC1A8BD}"/>
              </a:ext>
            </a:extLst>
          </p:cNvPr>
          <p:cNvSpPr/>
          <p:nvPr/>
        </p:nvSpPr>
        <p:spPr>
          <a:xfrm>
            <a:off x="7021562" y="3874758"/>
            <a:ext cx="396114" cy="555353"/>
          </a:xfrm>
          <a:custGeom>
            <a:avLst/>
            <a:gdLst>
              <a:gd name="connsiteX0" fmla="*/ 528152 w 528152"/>
              <a:gd name="connsiteY0" fmla="*/ 740470 h 740470"/>
              <a:gd name="connsiteX1" fmla="*/ 65697 w 528152"/>
              <a:gd name="connsiteY1" fmla="*/ 36277 h 740470"/>
              <a:gd name="connsiteX2" fmla="*/ 76208 w 528152"/>
              <a:gd name="connsiteY2" fmla="*/ 214953 h 740470"/>
              <a:gd name="connsiteX3" fmla="*/ 13146 w 528152"/>
              <a:gd name="connsiteY3" fmla="*/ 4746 h 740470"/>
              <a:gd name="connsiteX4" fmla="*/ 370497 w 528152"/>
              <a:gd name="connsiteY4" fmla="*/ 88828 h 7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152" h="740470">
                <a:moveTo>
                  <a:pt x="528152" y="740470"/>
                </a:moveTo>
                <a:cubicBezTo>
                  <a:pt x="334586" y="432166"/>
                  <a:pt x="141021" y="123863"/>
                  <a:pt x="65697" y="36277"/>
                </a:cubicBezTo>
                <a:cubicBezTo>
                  <a:pt x="-9627" y="-51309"/>
                  <a:pt x="84966" y="220208"/>
                  <a:pt x="76208" y="214953"/>
                </a:cubicBezTo>
                <a:cubicBezTo>
                  <a:pt x="67450" y="209698"/>
                  <a:pt x="-35902" y="25767"/>
                  <a:pt x="13146" y="4746"/>
                </a:cubicBezTo>
                <a:cubicBezTo>
                  <a:pt x="62194" y="-16275"/>
                  <a:pt x="216345" y="36276"/>
                  <a:pt x="370497" y="88828"/>
                </a:cubicBez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364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ED5C-A4EA-FD48-BC88-AA249E9CE0FD}"/>
              </a:ext>
            </a:extLst>
          </p:cNvPr>
          <p:cNvSpPr>
            <a:spLocks noGrp="1"/>
          </p:cNvSpPr>
          <p:nvPr>
            <p:ph type="title"/>
          </p:nvPr>
        </p:nvSpPr>
        <p:spPr/>
        <p:txBody>
          <a:bodyPr/>
          <a:lstStyle/>
          <a:p>
            <a:r>
              <a:rPr lang="en-AU" dirty="0"/>
              <a:t>Measurement Details</a:t>
            </a:r>
          </a:p>
        </p:txBody>
      </p:sp>
      <p:pic>
        <p:nvPicPr>
          <p:cNvPr id="5" name="Content Placeholder 4">
            <a:extLst>
              <a:ext uri="{FF2B5EF4-FFF2-40B4-BE49-F238E27FC236}">
                <a16:creationId xmlns:a16="http://schemas.microsoft.com/office/drawing/2014/main" id="{F38B6B14-06BC-2A4D-876A-3500B5C83129}"/>
              </a:ext>
            </a:extLst>
          </p:cNvPr>
          <p:cNvPicPr>
            <a:picLocks noGrp="1" noChangeAspect="1"/>
          </p:cNvPicPr>
          <p:nvPr>
            <p:ph idx="1"/>
          </p:nvPr>
        </p:nvPicPr>
        <p:blipFill>
          <a:blip r:embed="rId2"/>
          <a:stretch>
            <a:fillRect/>
          </a:stretch>
        </p:blipFill>
        <p:spPr>
          <a:xfrm>
            <a:off x="1385888" y="1505546"/>
            <a:ext cx="6372225" cy="2990850"/>
          </a:xfrm>
        </p:spPr>
      </p:pic>
      <p:sp>
        <p:nvSpPr>
          <p:cNvPr id="4" name="Rectangle 3">
            <a:extLst>
              <a:ext uri="{FF2B5EF4-FFF2-40B4-BE49-F238E27FC236}">
                <a16:creationId xmlns:a16="http://schemas.microsoft.com/office/drawing/2014/main" id="{B9FB517E-A75B-6B4A-8D9B-80551119B49A}"/>
              </a:ext>
            </a:extLst>
          </p:cNvPr>
          <p:cNvSpPr/>
          <p:nvPr/>
        </p:nvSpPr>
        <p:spPr>
          <a:xfrm>
            <a:off x="6670623" y="3402767"/>
            <a:ext cx="45719" cy="112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4EAB4E8-E121-7646-8F0D-131337B5789D}"/>
              </a:ext>
            </a:extLst>
          </p:cNvPr>
          <p:cNvSpPr txBox="1"/>
          <p:nvPr/>
        </p:nvSpPr>
        <p:spPr>
          <a:xfrm>
            <a:off x="6579249" y="3335303"/>
            <a:ext cx="250390" cy="246221"/>
          </a:xfrm>
          <a:prstGeom prst="rect">
            <a:avLst/>
          </a:prstGeom>
          <a:noFill/>
        </p:spPr>
        <p:txBody>
          <a:bodyPr wrap="none" rtlCol="0">
            <a:spAutoFit/>
          </a:bodyPr>
          <a:lstStyle/>
          <a:p>
            <a:r>
              <a:rPr lang="en-AU" sz="1000" dirty="0">
                <a:solidFill>
                  <a:srgbClr val="535353"/>
                </a:solidFill>
              </a:rPr>
              <a:t>3</a:t>
            </a:r>
          </a:p>
        </p:txBody>
      </p:sp>
      <p:sp>
        <p:nvSpPr>
          <p:cNvPr id="6" name="Freeform 5">
            <a:extLst>
              <a:ext uri="{FF2B5EF4-FFF2-40B4-BE49-F238E27FC236}">
                <a16:creationId xmlns:a16="http://schemas.microsoft.com/office/drawing/2014/main" id="{FD13BE7D-0F46-5C4A-B7D4-689F3999170E}"/>
              </a:ext>
            </a:extLst>
          </p:cNvPr>
          <p:cNvSpPr/>
          <p:nvPr/>
        </p:nvSpPr>
        <p:spPr>
          <a:xfrm>
            <a:off x="3667709" y="3596013"/>
            <a:ext cx="3765733" cy="350152"/>
          </a:xfrm>
          <a:custGeom>
            <a:avLst/>
            <a:gdLst>
              <a:gd name="connsiteX0" fmla="*/ 1585271 w 2193694"/>
              <a:gd name="connsiteY0" fmla="*/ 308303 h 381875"/>
              <a:gd name="connsiteX1" fmla="*/ 2089768 w 2193694"/>
              <a:gd name="connsiteY1" fmla="*/ 245241 h 381875"/>
              <a:gd name="connsiteX2" fmla="*/ 2110789 w 2193694"/>
              <a:gd name="connsiteY2" fmla="*/ 66565 h 381875"/>
              <a:gd name="connsiteX3" fmla="*/ 1185878 w 2193694"/>
              <a:gd name="connsiteY3" fmla="*/ 3503 h 381875"/>
              <a:gd name="connsiteX4" fmla="*/ 61271 w 2193694"/>
              <a:gd name="connsiteY4" fmla="*/ 35034 h 381875"/>
              <a:gd name="connsiteX5" fmla="*/ 208416 w 2193694"/>
              <a:gd name="connsiteY5" fmla="*/ 255751 h 381875"/>
              <a:gd name="connsiteX6" fmla="*/ 712913 w 2193694"/>
              <a:gd name="connsiteY6" fmla="*/ 287282 h 381875"/>
              <a:gd name="connsiteX7" fmla="*/ 1890071 w 2193694"/>
              <a:gd name="connsiteY7" fmla="*/ 381875 h 38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3694" h="381875">
                <a:moveTo>
                  <a:pt x="1585271" y="308303"/>
                </a:moveTo>
                <a:cubicBezTo>
                  <a:pt x="1793726" y="296917"/>
                  <a:pt x="2002182" y="285531"/>
                  <a:pt x="2089768" y="245241"/>
                </a:cubicBezTo>
                <a:cubicBezTo>
                  <a:pt x="2177354" y="204951"/>
                  <a:pt x="2261437" y="106855"/>
                  <a:pt x="2110789" y="66565"/>
                </a:cubicBezTo>
                <a:cubicBezTo>
                  <a:pt x="1960141" y="26275"/>
                  <a:pt x="1527464" y="8758"/>
                  <a:pt x="1185878" y="3503"/>
                </a:cubicBezTo>
                <a:cubicBezTo>
                  <a:pt x="844292" y="-1752"/>
                  <a:pt x="224181" y="-7007"/>
                  <a:pt x="61271" y="35034"/>
                </a:cubicBezTo>
                <a:cubicBezTo>
                  <a:pt x="-101639" y="77075"/>
                  <a:pt x="99809" y="213710"/>
                  <a:pt x="208416" y="255751"/>
                </a:cubicBezTo>
                <a:cubicBezTo>
                  <a:pt x="317023" y="297792"/>
                  <a:pt x="712913" y="287282"/>
                  <a:pt x="712913" y="287282"/>
                </a:cubicBezTo>
                <a:lnTo>
                  <a:pt x="1890071" y="381875"/>
                </a:ln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TextBox 6">
            <a:extLst>
              <a:ext uri="{FF2B5EF4-FFF2-40B4-BE49-F238E27FC236}">
                <a16:creationId xmlns:a16="http://schemas.microsoft.com/office/drawing/2014/main" id="{56F1A49F-9663-404D-AD64-97701A62002F}"/>
              </a:ext>
            </a:extLst>
          </p:cNvPr>
          <p:cNvSpPr txBox="1"/>
          <p:nvPr/>
        </p:nvSpPr>
        <p:spPr>
          <a:xfrm>
            <a:off x="5368159" y="4387677"/>
            <a:ext cx="3091520" cy="715581"/>
          </a:xfrm>
          <a:prstGeom prst="rect">
            <a:avLst/>
          </a:prstGeom>
          <a:noFill/>
        </p:spPr>
        <p:txBody>
          <a:bodyPr wrap="square" rtlCol="0">
            <a:spAutoFit/>
          </a:bodyPr>
          <a:lstStyle/>
          <a:p>
            <a:r>
              <a:rPr lang="en-AU" sz="1350" b="1" dirty="0">
                <a:solidFill>
                  <a:srgbClr val="7030A0"/>
                </a:solidFill>
                <a:latin typeface="AhnbergHand" pitchFamily="2" charset="0"/>
              </a:rPr>
              <a:t>We should not see this query if the recursive resolver is performing NSEC caching</a:t>
            </a:r>
          </a:p>
        </p:txBody>
      </p:sp>
      <p:sp>
        <p:nvSpPr>
          <p:cNvPr id="8" name="Freeform 7">
            <a:extLst>
              <a:ext uri="{FF2B5EF4-FFF2-40B4-BE49-F238E27FC236}">
                <a16:creationId xmlns:a16="http://schemas.microsoft.com/office/drawing/2014/main" id="{5E4495A7-3235-BC48-9DC9-13995CC1A8BD}"/>
              </a:ext>
            </a:extLst>
          </p:cNvPr>
          <p:cNvSpPr/>
          <p:nvPr/>
        </p:nvSpPr>
        <p:spPr>
          <a:xfrm>
            <a:off x="7021562" y="3874758"/>
            <a:ext cx="396114" cy="555353"/>
          </a:xfrm>
          <a:custGeom>
            <a:avLst/>
            <a:gdLst>
              <a:gd name="connsiteX0" fmla="*/ 528152 w 528152"/>
              <a:gd name="connsiteY0" fmla="*/ 740470 h 740470"/>
              <a:gd name="connsiteX1" fmla="*/ 65697 w 528152"/>
              <a:gd name="connsiteY1" fmla="*/ 36277 h 740470"/>
              <a:gd name="connsiteX2" fmla="*/ 76208 w 528152"/>
              <a:gd name="connsiteY2" fmla="*/ 214953 h 740470"/>
              <a:gd name="connsiteX3" fmla="*/ 13146 w 528152"/>
              <a:gd name="connsiteY3" fmla="*/ 4746 h 740470"/>
              <a:gd name="connsiteX4" fmla="*/ 370497 w 528152"/>
              <a:gd name="connsiteY4" fmla="*/ 88828 h 740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152" h="740470">
                <a:moveTo>
                  <a:pt x="528152" y="740470"/>
                </a:moveTo>
                <a:cubicBezTo>
                  <a:pt x="334586" y="432166"/>
                  <a:pt x="141021" y="123863"/>
                  <a:pt x="65697" y="36277"/>
                </a:cubicBezTo>
                <a:cubicBezTo>
                  <a:pt x="-9627" y="-51309"/>
                  <a:pt x="84966" y="220208"/>
                  <a:pt x="76208" y="214953"/>
                </a:cubicBezTo>
                <a:cubicBezTo>
                  <a:pt x="67450" y="209698"/>
                  <a:pt x="-35902" y="25767"/>
                  <a:pt x="13146" y="4746"/>
                </a:cubicBezTo>
                <a:cubicBezTo>
                  <a:pt x="62194" y="-16275"/>
                  <a:pt x="216345" y="36276"/>
                  <a:pt x="370497" y="88828"/>
                </a:cubicBez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5F843C0E-4EDB-3F4F-AADC-9E2C1B331F75}"/>
              </a:ext>
            </a:extLst>
          </p:cNvPr>
          <p:cNvSpPr txBox="1"/>
          <p:nvPr/>
        </p:nvSpPr>
        <p:spPr>
          <a:xfrm>
            <a:off x="5673859" y="813049"/>
            <a:ext cx="3091520" cy="715581"/>
          </a:xfrm>
          <a:prstGeom prst="rect">
            <a:avLst/>
          </a:prstGeom>
          <a:noFill/>
        </p:spPr>
        <p:txBody>
          <a:bodyPr wrap="square" rtlCol="0">
            <a:spAutoFit/>
          </a:bodyPr>
          <a:lstStyle/>
          <a:p>
            <a:r>
              <a:rPr lang="en-AU" sz="1350" b="1" dirty="0">
                <a:solidFill>
                  <a:schemeClr val="accent4">
                    <a:lumMod val="50000"/>
                  </a:schemeClr>
                </a:solidFill>
                <a:latin typeface="AhnbergHand" pitchFamily="2" charset="0"/>
              </a:rPr>
              <a:t>We might not see this query either if a previous NSEC record has been cached</a:t>
            </a:r>
          </a:p>
        </p:txBody>
      </p:sp>
      <p:sp>
        <p:nvSpPr>
          <p:cNvPr id="10" name="Freeform 9">
            <a:extLst>
              <a:ext uri="{FF2B5EF4-FFF2-40B4-BE49-F238E27FC236}">
                <a16:creationId xmlns:a16="http://schemas.microsoft.com/office/drawing/2014/main" id="{4527A4D1-BA01-4745-BE28-FF3480A8DD05}"/>
              </a:ext>
            </a:extLst>
          </p:cNvPr>
          <p:cNvSpPr/>
          <p:nvPr/>
        </p:nvSpPr>
        <p:spPr>
          <a:xfrm>
            <a:off x="3687570" y="2280320"/>
            <a:ext cx="3793525" cy="271910"/>
          </a:xfrm>
          <a:custGeom>
            <a:avLst/>
            <a:gdLst>
              <a:gd name="connsiteX0" fmla="*/ 285862 w 5058033"/>
              <a:gd name="connsiteY0" fmla="*/ 7573 h 362546"/>
              <a:gd name="connsiteX1" fmla="*/ 212289 w 5058033"/>
              <a:gd name="connsiteY1" fmla="*/ 18083 h 362546"/>
              <a:gd name="connsiteX2" fmla="*/ 128207 w 5058033"/>
              <a:gd name="connsiteY2" fmla="*/ 165228 h 362546"/>
              <a:gd name="connsiteX3" fmla="*/ 2135682 w 5058033"/>
              <a:gd name="connsiteY3" fmla="*/ 270332 h 362546"/>
              <a:gd name="connsiteX4" fmla="*/ 4899903 w 5058033"/>
              <a:gd name="connsiteY4" fmla="*/ 354414 h 362546"/>
              <a:gd name="connsiteX5" fmla="*/ 4290303 w 5058033"/>
              <a:gd name="connsiteY5" fmla="*/ 60125 h 362546"/>
              <a:gd name="connsiteX6" fmla="*/ 727296 w 5058033"/>
              <a:gd name="connsiteY6" fmla="*/ 70635 h 362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033" h="362546">
                <a:moveTo>
                  <a:pt x="285862" y="7573"/>
                </a:moveTo>
                <a:cubicBezTo>
                  <a:pt x="262213" y="-310"/>
                  <a:pt x="238565" y="-8193"/>
                  <a:pt x="212289" y="18083"/>
                </a:cubicBezTo>
                <a:cubicBezTo>
                  <a:pt x="186013" y="44359"/>
                  <a:pt x="-192358" y="123187"/>
                  <a:pt x="128207" y="165228"/>
                </a:cubicBezTo>
                <a:cubicBezTo>
                  <a:pt x="448772" y="207269"/>
                  <a:pt x="2135682" y="270332"/>
                  <a:pt x="2135682" y="270332"/>
                </a:cubicBezTo>
                <a:cubicBezTo>
                  <a:pt x="2930965" y="301863"/>
                  <a:pt x="4540800" y="389448"/>
                  <a:pt x="4899903" y="354414"/>
                </a:cubicBezTo>
                <a:cubicBezTo>
                  <a:pt x="5259006" y="319380"/>
                  <a:pt x="4985737" y="107421"/>
                  <a:pt x="4290303" y="60125"/>
                </a:cubicBezTo>
                <a:cubicBezTo>
                  <a:pt x="3594869" y="12829"/>
                  <a:pt x="2161082" y="41732"/>
                  <a:pt x="727296" y="7063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06845A60-AD93-6E40-97BC-1442E2287C9F}"/>
              </a:ext>
            </a:extLst>
          </p:cNvPr>
          <p:cNvSpPr/>
          <p:nvPr/>
        </p:nvSpPr>
        <p:spPr>
          <a:xfrm>
            <a:off x="7614233" y="1528630"/>
            <a:ext cx="569640" cy="1001736"/>
          </a:xfrm>
          <a:custGeom>
            <a:avLst/>
            <a:gdLst>
              <a:gd name="connsiteX0" fmla="*/ 200379 w 759520"/>
              <a:gd name="connsiteY0" fmla="*/ 57487 h 1707611"/>
              <a:gd name="connsiteX1" fmla="*/ 242420 w 759520"/>
              <a:gd name="connsiteY1" fmla="*/ 110038 h 1707611"/>
              <a:gd name="connsiteX2" fmla="*/ 757427 w 759520"/>
              <a:gd name="connsiteY2" fmla="*/ 1055969 h 1707611"/>
              <a:gd name="connsiteX3" fmla="*/ 21703 w 759520"/>
              <a:gd name="connsiteY3" fmla="*/ 1518424 h 1707611"/>
              <a:gd name="connsiteX4" fmla="*/ 179358 w 759520"/>
              <a:gd name="connsiteY4" fmla="*/ 1287197 h 1707611"/>
              <a:gd name="connsiteX5" fmla="*/ 11192 w 759520"/>
              <a:gd name="connsiteY5" fmla="*/ 1549956 h 1707611"/>
              <a:gd name="connsiteX6" fmla="*/ 400075 w 759520"/>
              <a:gd name="connsiteY6" fmla="*/ 1707611 h 170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520" h="1707611">
                <a:moveTo>
                  <a:pt x="200379" y="57487"/>
                </a:moveTo>
                <a:cubicBezTo>
                  <a:pt x="174979" y="555"/>
                  <a:pt x="149579" y="-56376"/>
                  <a:pt x="242420" y="110038"/>
                </a:cubicBezTo>
                <a:cubicBezTo>
                  <a:pt x="335261" y="276452"/>
                  <a:pt x="794213" y="821238"/>
                  <a:pt x="757427" y="1055969"/>
                </a:cubicBezTo>
                <a:cubicBezTo>
                  <a:pt x="720641" y="1290700"/>
                  <a:pt x="118048" y="1479886"/>
                  <a:pt x="21703" y="1518424"/>
                </a:cubicBezTo>
                <a:cubicBezTo>
                  <a:pt x="-74642" y="1556962"/>
                  <a:pt x="181110" y="1281942"/>
                  <a:pt x="179358" y="1287197"/>
                </a:cubicBezTo>
                <a:cubicBezTo>
                  <a:pt x="177606" y="1292452"/>
                  <a:pt x="-25594" y="1479887"/>
                  <a:pt x="11192" y="1549956"/>
                </a:cubicBezTo>
                <a:cubicBezTo>
                  <a:pt x="47978" y="1620025"/>
                  <a:pt x="224026" y="1663818"/>
                  <a:pt x="400075" y="1707611"/>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169764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EEBB-5354-7E4C-B469-EEA81DD883B4}"/>
              </a:ext>
            </a:extLst>
          </p:cNvPr>
          <p:cNvSpPr>
            <a:spLocks noGrp="1"/>
          </p:cNvSpPr>
          <p:nvPr>
            <p:ph type="title"/>
          </p:nvPr>
        </p:nvSpPr>
        <p:spPr/>
        <p:txBody>
          <a:bodyPr/>
          <a:lstStyle/>
          <a:p>
            <a:r>
              <a:rPr lang="en-AU" dirty="0"/>
              <a:t>Predictions</a:t>
            </a:r>
          </a:p>
        </p:txBody>
      </p:sp>
      <p:sp>
        <p:nvSpPr>
          <p:cNvPr id="3" name="Content Placeholder 2">
            <a:extLst>
              <a:ext uri="{FF2B5EF4-FFF2-40B4-BE49-F238E27FC236}">
                <a16:creationId xmlns:a16="http://schemas.microsoft.com/office/drawing/2014/main" id="{7A5B6608-E70B-8448-8F27-0D8135ABF3F6}"/>
              </a:ext>
            </a:extLst>
          </p:cNvPr>
          <p:cNvSpPr>
            <a:spLocks noGrp="1"/>
          </p:cNvSpPr>
          <p:nvPr>
            <p:ph idx="1"/>
          </p:nvPr>
        </p:nvSpPr>
        <p:spPr/>
        <p:txBody>
          <a:bodyPr/>
          <a:lstStyle/>
          <a:p>
            <a:r>
              <a:rPr lang="en-AU" dirty="0"/>
              <a:t>How many users sit behind DNSSEC validating resolvers?</a:t>
            </a:r>
          </a:p>
          <a:p>
            <a:r>
              <a:rPr lang="en-AU" dirty="0"/>
              <a:t>In this case the NSEC record is validly signed, so we are interested only in the user’s “first choice” resolver </a:t>
            </a:r>
          </a:p>
        </p:txBody>
      </p:sp>
    </p:spTree>
    <p:extLst>
      <p:ext uri="{BB962C8B-B14F-4D97-AF65-F5344CB8AC3E}">
        <p14:creationId xmlns:p14="http://schemas.microsoft.com/office/powerpoint/2010/main" val="210702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D37B6-1E98-6D45-A455-5C8C6582B56D}"/>
              </a:ext>
            </a:extLst>
          </p:cNvPr>
          <p:cNvPicPr>
            <a:picLocks noChangeAspect="1"/>
          </p:cNvPicPr>
          <p:nvPr/>
        </p:nvPicPr>
        <p:blipFill>
          <a:blip r:embed="rId2"/>
          <a:stretch>
            <a:fillRect/>
          </a:stretch>
        </p:blipFill>
        <p:spPr>
          <a:xfrm>
            <a:off x="52627" y="901938"/>
            <a:ext cx="7192893" cy="3691554"/>
          </a:xfrm>
          <a:prstGeom prst="rect">
            <a:avLst/>
          </a:prstGeom>
        </p:spPr>
      </p:pic>
      <p:sp>
        <p:nvSpPr>
          <p:cNvPr id="2" name="Title 1">
            <a:extLst>
              <a:ext uri="{FF2B5EF4-FFF2-40B4-BE49-F238E27FC236}">
                <a16:creationId xmlns:a16="http://schemas.microsoft.com/office/drawing/2014/main" id="{78F8EA8F-DC43-8A4E-9518-61028F24CEB5}"/>
              </a:ext>
            </a:extLst>
          </p:cNvPr>
          <p:cNvSpPr>
            <a:spLocks noGrp="1"/>
          </p:cNvSpPr>
          <p:nvPr>
            <p:ph type="title"/>
          </p:nvPr>
        </p:nvSpPr>
        <p:spPr/>
        <p:txBody>
          <a:bodyPr/>
          <a:lstStyle/>
          <a:p>
            <a:r>
              <a:rPr lang="en-AU" dirty="0"/>
              <a:t>DNSSEC Validation Rates</a:t>
            </a:r>
          </a:p>
        </p:txBody>
      </p:sp>
      <p:sp>
        <p:nvSpPr>
          <p:cNvPr id="7" name="TextBox 6">
            <a:extLst>
              <a:ext uri="{FF2B5EF4-FFF2-40B4-BE49-F238E27FC236}">
                <a16:creationId xmlns:a16="http://schemas.microsoft.com/office/drawing/2014/main" id="{B0CA2C28-1998-FD4C-B524-795AA16C6711}"/>
              </a:ext>
            </a:extLst>
          </p:cNvPr>
          <p:cNvSpPr txBox="1"/>
          <p:nvPr/>
        </p:nvSpPr>
        <p:spPr>
          <a:xfrm>
            <a:off x="7244256" y="2483069"/>
            <a:ext cx="1671145" cy="1131079"/>
          </a:xfrm>
          <a:prstGeom prst="rect">
            <a:avLst/>
          </a:prstGeom>
          <a:noFill/>
        </p:spPr>
        <p:txBody>
          <a:bodyPr wrap="square" rtlCol="0">
            <a:spAutoFit/>
          </a:bodyPr>
          <a:lstStyle/>
          <a:p>
            <a:r>
              <a:rPr lang="en-AU" sz="1350" dirty="0"/>
              <a:t>30% of users send queries to DNS resolvers that perform DNSSEC validation</a:t>
            </a:r>
          </a:p>
        </p:txBody>
      </p:sp>
      <p:sp>
        <p:nvSpPr>
          <p:cNvPr id="8" name="Freeform 7">
            <a:extLst>
              <a:ext uri="{FF2B5EF4-FFF2-40B4-BE49-F238E27FC236}">
                <a16:creationId xmlns:a16="http://schemas.microsoft.com/office/drawing/2014/main" id="{8F4DDAC0-93DF-7A4A-B040-0BD92549C8C1}"/>
              </a:ext>
            </a:extLst>
          </p:cNvPr>
          <p:cNvSpPr/>
          <p:nvPr/>
        </p:nvSpPr>
        <p:spPr>
          <a:xfrm>
            <a:off x="6402429" y="1216948"/>
            <a:ext cx="797955" cy="903515"/>
          </a:xfrm>
          <a:custGeom>
            <a:avLst/>
            <a:gdLst>
              <a:gd name="connsiteX0" fmla="*/ 470794 w 1063940"/>
              <a:gd name="connsiteY0" fmla="*/ 1068051 h 1204686"/>
              <a:gd name="connsiteX1" fmla="*/ 565387 w 1063940"/>
              <a:gd name="connsiteY1" fmla="*/ 1068051 h 1204686"/>
              <a:gd name="connsiteX2" fmla="*/ 1059373 w 1063940"/>
              <a:gd name="connsiteY2" fmla="*/ 626617 h 1204686"/>
              <a:gd name="connsiteX3" fmla="*/ 775594 w 1063940"/>
              <a:gd name="connsiteY3" fmla="*/ 6506 h 1204686"/>
              <a:gd name="connsiteX4" fmla="*/ 187014 w 1063940"/>
              <a:gd name="connsiteY4" fmla="*/ 332327 h 1204686"/>
              <a:gd name="connsiteX5" fmla="*/ 18849 w 1063940"/>
              <a:gd name="connsiteY5" fmla="*/ 815803 h 1204686"/>
              <a:gd name="connsiteX6" fmla="*/ 565387 w 1063940"/>
              <a:gd name="connsiteY6" fmla="*/ 1204686 h 120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3940" h="1204686">
                <a:moveTo>
                  <a:pt x="470794" y="1068051"/>
                </a:moveTo>
                <a:cubicBezTo>
                  <a:pt x="469042" y="1104837"/>
                  <a:pt x="467291" y="1141623"/>
                  <a:pt x="565387" y="1068051"/>
                </a:cubicBezTo>
                <a:cubicBezTo>
                  <a:pt x="663483" y="994479"/>
                  <a:pt x="1024339" y="803541"/>
                  <a:pt x="1059373" y="626617"/>
                </a:cubicBezTo>
                <a:cubicBezTo>
                  <a:pt x="1094408" y="449693"/>
                  <a:pt x="920987" y="55554"/>
                  <a:pt x="775594" y="6506"/>
                </a:cubicBezTo>
                <a:cubicBezTo>
                  <a:pt x="630201" y="-42542"/>
                  <a:pt x="313138" y="197444"/>
                  <a:pt x="187014" y="332327"/>
                </a:cubicBezTo>
                <a:cubicBezTo>
                  <a:pt x="60890" y="467210"/>
                  <a:pt x="-44213" y="670410"/>
                  <a:pt x="18849" y="815803"/>
                </a:cubicBezTo>
                <a:cubicBezTo>
                  <a:pt x="81911" y="961196"/>
                  <a:pt x="323649" y="1082941"/>
                  <a:pt x="565387" y="12046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D6EEFF9B-42D3-4641-AA6D-CB2E36937C84}"/>
              </a:ext>
            </a:extLst>
          </p:cNvPr>
          <p:cNvSpPr/>
          <p:nvPr/>
        </p:nvSpPr>
        <p:spPr>
          <a:xfrm>
            <a:off x="7290656" y="1608082"/>
            <a:ext cx="686735" cy="851339"/>
          </a:xfrm>
          <a:custGeom>
            <a:avLst/>
            <a:gdLst>
              <a:gd name="connsiteX0" fmla="*/ 842022 w 915646"/>
              <a:gd name="connsiteY0" fmla="*/ 1135118 h 1135118"/>
              <a:gd name="connsiteX1" fmla="*/ 873553 w 915646"/>
              <a:gd name="connsiteY1" fmla="*/ 924911 h 1135118"/>
              <a:gd name="connsiteX2" fmla="*/ 884063 w 915646"/>
              <a:gd name="connsiteY2" fmla="*/ 546538 h 1135118"/>
              <a:gd name="connsiteX3" fmla="*/ 432118 w 915646"/>
              <a:gd name="connsiteY3" fmla="*/ 199697 h 1135118"/>
              <a:gd name="connsiteX4" fmla="*/ 22215 w 915646"/>
              <a:gd name="connsiteY4" fmla="*/ 136635 h 1135118"/>
              <a:gd name="connsiteX5" fmla="*/ 379566 w 915646"/>
              <a:gd name="connsiteY5" fmla="*/ 0 h 1135118"/>
              <a:gd name="connsiteX6" fmla="*/ 11704 w 915646"/>
              <a:gd name="connsiteY6" fmla="*/ 136635 h 1135118"/>
              <a:gd name="connsiteX7" fmla="*/ 127318 w 915646"/>
              <a:gd name="connsiteY7" fmla="*/ 346842 h 113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646" h="1135118">
                <a:moveTo>
                  <a:pt x="842022" y="1135118"/>
                </a:moveTo>
                <a:cubicBezTo>
                  <a:pt x="854284" y="1079063"/>
                  <a:pt x="866546" y="1023008"/>
                  <a:pt x="873553" y="924911"/>
                </a:cubicBezTo>
                <a:cubicBezTo>
                  <a:pt x="880560" y="826814"/>
                  <a:pt x="957635" y="667407"/>
                  <a:pt x="884063" y="546538"/>
                </a:cubicBezTo>
                <a:cubicBezTo>
                  <a:pt x="810491" y="425669"/>
                  <a:pt x="575759" y="268014"/>
                  <a:pt x="432118" y="199697"/>
                </a:cubicBezTo>
                <a:cubicBezTo>
                  <a:pt x="288477" y="131380"/>
                  <a:pt x="30974" y="169918"/>
                  <a:pt x="22215" y="136635"/>
                </a:cubicBezTo>
                <a:cubicBezTo>
                  <a:pt x="13456" y="103352"/>
                  <a:pt x="381318" y="0"/>
                  <a:pt x="379566" y="0"/>
                </a:cubicBezTo>
                <a:cubicBezTo>
                  <a:pt x="377814" y="0"/>
                  <a:pt x="53745" y="78828"/>
                  <a:pt x="11704" y="136635"/>
                </a:cubicBezTo>
                <a:cubicBezTo>
                  <a:pt x="-30337" y="194442"/>
                  <a:pt x="48490" y="270642"/>
                  <a:pt x="127318" y="3468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TextBox 2">
            <a:extLst>
              <a:ext uri="{FF2B5EF4-FFF2-40B4-BE49-F238E27FC236}">
                <a16:creationId xmlns:a16="http://schemas.microsoft.com/office/drawing/2014/main" id="{09BEC41C-2697-AB47-B90A-6823563DBF7E}"/>
              </a:ext>
            </a:extLst>
          </p:cNvPr>
          <p:cNvSpPr txBox="1"/>
          <p:nvPr/>
        </p:nvSpPr>
        <p:spPr>
          <a:xfrm>
            <a:off x="519025" y="4593492"/>
            <a:ext cx="4968552" cy="307777"/>
          </a:xfrm>
          <a:prstGeom prst="rect">
            <a:avLst/>
          </a:prstGeom>
          <a:noFill/>
        </p:spPr>
        <p:txBody>
          <a:bodyPr wrap="square" rtlCol="0">
            <a:spAutoFit/>
          </a:bodyPr>
          <a:lstStyle/>
          <a:p>
            <a:r>
              <a:rPr lang="en-AU" sz="1400" dirty="0"/>
              <a:t>https://</a:t>
            </a:r>
            <a:r>
              <a:rPr lang="en-AU" sz="1400" dirty="0" err="1"/>
              <a:t>stats.labs.apnic.net</a:t>
            </a:r>
            <a:r>
              <a:rPr lang="en-AU" sz="1400" dirty="0"/>
              <a:t>/</a:t>
            </a:r>
            <a:r>
              <a:rPr lang="en-AU" sz="1400" dirty="0" err="1"/>
              <a:t>dnssec</a:t>
            </a:r>
            <a:r>
              <a:rPr lang="en-AU" sz="1400" dirty="0"/>
              <a:t>/XA</a:t>
            </a:r>
          </a:p>
        </p:txBody>
      </p:sp>
    </p:spTree>
    <p:extLst>
      <p:ext uri="{BB962C8B-B14F-4D97-AF65-F5344CB8AC3E}">
        <p14:creationId xmlns:p14="http://schemas.microsoft.com/office/powerpoint/2010/main" val="3638488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0C7C-51C2-3E44-9C76-7C4D5E2E5335}"/>
              </a:ext>
            </a:extLst>
          </p:cNvPr>
          <p:cNvSpPr>
            <a:spLocks noGrp="1"/>
          </p:cNvSpPr>
          <p:nvPr>
            <p:ph type="title"/>
          </p:nvPr>
        </p:nvSpPr>
        <p:spPr/>
        <p:txBody>
          <a:bodyPr/>
          <a:lstStyle/>
          <a:p>
            <a:r>
              <a:rPr lang="en-AU" dirty="0"/>
              <a:t>Predictions</a:t>
            </a:r>
          </a:p>
        </p:txBody>
      </p:sp>
      <p:sp>
        <p:nvSpPr>
          <p:cNvPr id="3" name="Content Placeholder 2">
            <a:extLst>
              <a:ext uri="{FF2B5EF4-FFF2-40B4-BE49-F238E27FC236}">
                <a16:creationId xmlns:a16="http://schemas.microsoft.com/office/drawing/2014/main" id="{0AC2D5FB-1B4A-4F4A-953F-C863FB03EA14}"/>
              </a:ext>
            </a:extLst>
          </p:cNvPr>
          <p:cNvSpPr>
            <a:spLocks noGrp="1"/>
          </p:cNvSpPr>
          <p:nvPr>
            <p:ph idx="1"/>
          </p:nvPr>
        </p:nvSpPr>
        <p:spPr/>
        <p:txBody>
          <a:bodyPr>
            <a:normAutofit lnSpcReduction="10000"/>
          </a:bodyPr>
          <a:lstStyle/>
          <a:p>
            <a:r>
              <a:rPr lang="en-AU" dirty="0"/>
              <a:t>In up to 30% of these measurements we expect to see a query pattern consistent with DNSSEC validation being performed by the recursive resolver</a:t>
            </a:r>
          </a:p>
          <a:p>
            <a:r>
              <a:rPr lang="en-AU" dirty="0"/>
              <a:t>The maximum NSEC caching rate would therefore be visible for some 30% of users</a:t>
            </a:r>
          </a:p>
          <a:p>
            <a:pPr lvl="1"/>
            <a:r>
              <a:rPr lang="en-AU" dirty="0"/>
              <a:t>While some resolver code has NSEC caching enabled by default other code sets have it as a configurable option</a:t>
            </a:r>
          </a:p>
          <a:p>
            <a:pPr lvl="1"/>
            <a:r>
              <a:rPr lang="en-AU" dirty="0"/>
              <a:t>Somewhere between 0% and 30% of all measurements is the range of possible outcomes from this experiment</a:t>
            </a:r>
          </a:p>
        </p:txBody>
      </p:sp>
    </p:spTree>
    <p:extLst>
      <p:ext uri="{BB962C8B-B14F-4D97-AF65-F5344CB8AC3E}">
        <p14:creationId xmlns:p14="http://schemas.microsoft.com/office/powerpoint/2010/main" val="76836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C174C4-EF63-0746-8E18-F90345DABFA7}"/>
              </a:ext>
            </a:extLst>
          </p:cNvPr>
          <p:cNvPicPr>
            <a:picLocks noGrp="1" noChangeAspect="1"/>
          </p:cNvPicPr>
          <p:nvPr>
            <p:ph idx="1"/>
          </p:nvPr>
        </p:nvPicPr>
        <p:blipFill>
          <a:blip r:embed="rId2"/>
          <a:stretch>
            <a:fillRect/>
          </a:stretch>
        </p:blipFill>
        <p:spPr>
          <a:xfrm>
            <a:off x="1735612" y="1176288"/>
            <a:ext cx="4898519" cy="3265679"/>
          </a:xfrm>
        </p:spPr>
      </p:pic>
      <p:sp>
        <p:nvSpPr>
          <p:cNvPr id="2" name="Title 1">
            <a:extLst>
              <a:ext uri="{FF2B5EF4-FFF2-40B4-BE49-F238E27FC236}">
                <a16:creationId xmlns:a16="http://schemas.microsoft.com/office/drawing/2014/main" id="{E2335ED4-E689-2046-B371-7EB3E1EA49E0}"/>
              </a:ext>
            </a:extLst>
          </p:cNvPr>
          <p:cNvSpPr>
            <a:spLocks noGrp="1"/>
          </p:cNvSpPr>
          <p:nvPr>
            <p:ph type="title"/>
          </p:nvPr>
        </p:nvSpPr>
        <p:spPr/>
        <p:txBody>
          <a:bodyPr/>
          <a:lstStyle/>
          <a:p>
            <a:r>
              <a:rPr lang="en-AU" dirty="0"/>
              <a:t>Results</a:t>
            </a:r>
          </a:p>
        </p:txBody>
      </p:sp>
      <p:sp>
        <p:nvSpPr>
          <p:cNvPr id="4" name="Freeform 3">
            <a:extLst>
              <a:ext uri="{FF2B5EF4-FFF2-40B4-BE49-F238E27FC236}">
                <a16:creationId xmlns:a16="http://schemas.microsoft.com/office/drawing/2014/main" id="{E4EC737F-178A-1442-9F42-DDD3BD81059A}"/>
              </a:ext>
            </a:extLst>
          </p:cNvPr>
          <p:cNvSpPr/>
          <p:nvPr/>
        </p:nvSpPr>
        <p:spPr>
          <a:xfrm>
            <a:off x="1975704" y="4668780"/>
            <a:ext cx="4658427" cy="324386"/>
          </a:xfrm>
          <a:custGeom>
            <a:avLst/>
            <a:gdLst>
              <a:gd name="connsiteX0" fmla="*/ 290870 w 7914893"/>
              <a:gd name="connsiteY0" fmla="*/ 29 h 432515"/>
              <a:gd name="connsiteX1" fmla="*/ 31378 w 7914893"/>
              <a:gd name="connsiteY1" fmla="*/ 148310 h 432515"/>
              <a:gd name="connsiteX2" fmla="*/ 204373 w 7914893"/>
              <a:gd name="connsiteY2" fmla="*/ 333661 h 432515"/>
              <a:gd name="connsiteX3" fmla="*/ 19022 w 7914893"/>
              <a:gd name="connsiteY3" fmla="*/ 160666 h 432515"/>
              <a:gd name="connsiteX4" fmla="*/ 760427 w 7914893"/>
              <a:gd name="connsiteY4" fmla="*/ 210093 h 432515"/>
              <a:gd name="connsiteX5" fmla="*/ 4541595 w 7914893"/>
              <a:gd name="connsiteY5" fmla="*/ 185380 h 432515"/>
              <a:gd name="connsiteX6" fmla="*/ 6988232 w 7914893"/>
              <a:gd name="connsiteY6" fmla="*/ 123596 h 432515"/>
              <a:gd name="connsiteX7" fmla="*/ 7890276 w 7914893"/>
              <a:gd name="connsiteY7" fmla="*/ 123596 h 432515"/>
              <a:gd name="connsiteX8" fmla="*/ 7680211 w 7914893"/>
              <a:gd name="connsiteY8" fmla="*/ 29 h 432515"/>
              <a:gd name="connsiteX9" fmla="*/ 7902632 w 7914893"/>
              <a:gd name="connsiteY9" fmla="*/ 135953 h 432515"/>
              <a:gd name="connsiteX10" fmla="*/ 7371292 w 7914893"/>
              <a:gd name="connsiteY10" fmla="*/ 432515 h 4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4893" h="432515">
                <a:moveTo>
                  <a:pt x="290870" y="29"/>
                </a:moveTo>
                <a:cubicBezTo>
                  <a:pt x="168332" y="46367"/>
                  <a:pt x="45794" y="92705"/>
                  <a:pt x="31378" y="148310"/>
                </a:cubicBezTo>
                <a:cubicBezTo>
                  <a:pt x="16962" y="203915"/>
                  <a:pt x="206432" y="331602"/>
                  <a:pt x="204373" y="333661"/>
                </a:cubicBezTo>
                <a:cubicBezTo>
                  <a:pt x="202314" y="335720"/>
                  <a:pt x="-73654" y="181261"/>
                  <a:pt x="19022" y="160666"/>
                </a:cubicBezTo>
                <a:cubicBezTo>
                  <a:pt x="111698" y="140071"/>
                  <a:pt x="760427" y="210093"/>
                  <a:pt x="760427" y="210093"/>
                </a:cubicBezTo>
                <a:lnTo>
                  <a:pt x="4541595" y="185380"/>
                </a:lnTo>
                <a:cubicBezTo>
                  <a:pt x="5579562" y="170964"/>
                  <a:pt x="6430119" y="133893"/>
                  <a:pt x="6988232" y="123596"/>
                </a:cubicBezTo>
                <a:cubicBezTo>
                  <a:pt x="7546345" y="113299"/>
                  <a:pt x="7774946" y="144190"/>
                  <a:pt x="7890276" y="123596"/>
                </a:cubicBezTo>
                <a:cubicBezTo>
                  <a:pt x="8005606" y="103002"/>
                  <a:pt x="7678152" y="-2030"/>
                  <a:pt x="7680211" y="29"/>
                </a:cubicBezTo>
                <a:cubicBezTo>
                  <a:pt x="7682270" y="2088"/>
                  <a:pt x="7954119" y="63872"/>
                  <a:pt x="7902632" y="135953"/>
                </a:cubicBezTo>
                <a:cubicBezTo>
                  <a:pt x="7851146" y="208034"/>
                  <a:pt x="7611219" y="320274"/>
                  <a:pt x="7371292" y="432515"/>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a:extLst>
              <a:ext uri="{FF2B5EF4-FFF2-40B4-BE49-F238E27FC236}">
                <a16:creationId xmlns:a16="http://schemas.microsoft.com/office/drawing/2014/main" id="{9C5A7BCC-4AC0-914A-858C-194F13826555}"/>
              </a:ext>
            </a:extLst>
          </p:cNvPr>
          <p:cNvSpPr txBox="1"/>
          <p:nvPr/>
        </p:nvSpPr>
        <p:spPr>
          <a:xfrm>
            <a:off x="152618" y="2427225"/>
            <a:ext cx="1819729" cy="300082"/>
          </a:xfrm>
          <a:prstGeom prst="rect">
            <a:avLst/>
          </a:prstGeom>
          <a:noFill/>
        </p:spPr>
        <p:txBody>
          <a:bodyPr wrap="none" rtlCol="0">
            <a:spAutoFit/>
          </a:bodyPr>
          <a:lstStyle/>
          <a:p>
            <a:r>
              <a:rPr lang="en-AU" sz="1350" dirty="0"/>
              <a:t>7% average outcome</a:t>
            </a:r>
          </a:p>
        </p:txBody>
      </p:sp>
      <p:sp>
        <p:nvSpPr>
          <p:cNvPr id="7" name="Freeform 6">
            <a:extLst>
              <a:ext uri="{FF2B5EF4-FFF2-40B4-BE49-F238E27FC236}">
                <a16:creationId xmlns:a16="http://schemas.microsoft.com/office/drawing/2014/main" id="{4DE78029-D09F-BF41-A5EA-1EBDE9693602}"/>
              </a:ext>
            </a:extLst>
          </p:cNvPr>
          <p:cNvSpPr/>
          <p:nvPr/>
        </p:nvSpPr>
        <p:spPr>
          <a:xfrm>
            <a:off x="1472922" y="2712171"/>
            <a:ext cx="421393" cy="268013"/>
          </a:xfrm>
          <a:custGeom>
            <a:avLst/>
            <a:gdLst>
              <a:gd name="connsiteX0" fmla="*/ 0 w 561857"/>
              <a:gd name="connsiteY0" fmla="*/ 115614 h 357351"/>
              <a:gd name="connsiteX1" fmla="*/ 557048 w 561857"/>
              <a:gd name="connsiteY1" fmla="*/ 178676 h 357351"/>
              <a:gd name="connsiteX2" fmla="*/ 283779 w 561857"/>
              <a:gd name="connsiteY2" fmla="*/ 0 h 357351"/>
              <a:gd name="connsiteX3" fmla="*/ 536027 w 561857"/>
              <a:gd name="connsiteY3" fmla="*/ 178676 h 357351"/>
              <a:gd name="connsiteX4" fmla="*/ 294289 w 561857"/>
              <a:gd name="connsiteY4" fmla="*/ 357351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857" h="357351">
                <a:moveTo>
                  <a:pt x="0" y="115614"/>
                </a:moveTo>
                <a:cubicBezTo>
                  <a:pt x="254876" y="156779"/>
                  <a:pt x="509752" y="197945"/>
                  <a:pt x="557048" y="178676"/>
                </a:cubicBezTo>
                <a:cubicBezTo>
                  <a:pt x="604345" y="159407"/>
                  <a:pt x="287282" y="0"/>
                  <a:pt x="283779" y="0"/>
                </a:cubicBezTo>
                <a:cubicBezTo>
                  <a:pt x="280276" y="0"/>
                  <a:pt x="534275" y="119118"/>
                  <a:pt x="536027" y="178676"/>
                </a:cubicBezTo>
                <a:cubicBezTo>
                  <a:pt x="537779" y="238234"/>
                  <a:pt x="416034" y="297792"/>
                  <a:pt x="294289" y="357351"/>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TextBox 7">
            <a:extLst>
              <a:ext uri="{FF2B5EF4-FFF2-40B4-BE49-F238E27FC236}">
                <a16:creationId xmlns:a16="http://schemas.microsoft.com/office/drawing/2014/main" id="{C5DBA310-9221-3843-98EF-94B9CA510D0C}"/>
              </a:ext>
            </a:extLst>
          </p:cNvPr>
          <p:cNvSpPr txBox="1"/>
          <p:nvPr/>
        </p:nvSpPr>
        <p:spPr>
          <a:xfrm>
            <a:off x="152618" y="3284555"/>
            <a:ext cx="2335960" cy="300082"/>
          </a:xfrm>
          <a:prstGeom prst="rect">
            <a:avLst/>
          </a:prstGeom>
          <a:noFill/>
        </p:spPr>
        <p:txBody>
          <a:bodyPr wrap="none" rtlCol="0">
            <a:spAutoFit/>
          </a:bodyPr>
          <a:lstStyle/>
          <a:p>
            <a:r>
              <a:rPr lang="en-AU" sz="1350" dirty="0"/>
              <a:t>Weekdays tend to be higher</a:t>
            </a:r>
          </a:p>
        </p:txBody>
      </p:sp>
      <p:sp>
        <p:nvSpPr>
          <p:cNvPr id="9" name="Freeform 8">
            <a:extLst>
              <a:ext uri="{FF2B5EF4-FFF2-40B4-BE49-F238E27FC236}">
                <a16:creationId xmlns:a16="http://schemas.microsoft.com/office/drawing/2014/main" id="{BF880584-CC64-6140-BF52-AD0DD11D7BFC}"/>
              </a:ext>
            </a:extLst>
          </p:cNvPr>
          <p:cNvSpPr/>
          <p:nvPr/>
        </p:nvSpPr>
        <p:spPr>
          <a:xfrm>
            <a:off x="2260214" y="2604903"/>
            <a:ext cx="3116100" cy="854674"/>
          </a:xfrm>
          <a:custGeom>
            <a:avLst/>
            <a:gdLst>
              <a:gd name="connsiteX0" fmla="*/ 0 w 6043449"/>
              <a:gd name="connsiteY0" fmla="*/ 1367395 h 1367395"/>
              <a:gd name="connsiteX1" fmla="*/ 3678621 w 6043449"/>
              <a:gd name="connsiteY1" fmla="*/ 1199229 h 1367395"/>
              <a:gd name="connsiteX2" fmla="*/ 5822731 w 6043449"/>
              <a:gd name="connsiteY2" fmla="*/ 736774 h 1367395"/>
              <a:gd name="connsiteX3" fmla="*/ 5927835 w 6043449"/>
              <a:gd name="connsiteY3" fmla="*/ 22070 h 1367395"/>
              <a:gd name="connsiteX4" fmla="*/ 5906814 w 6043449"/>
              <a:gd name="connsiteY4" fmla="*/ 169215 h 1367395"/>
              <a:gd name="connsiteX5" fmla="*/ 5938345 w 6043449"/>
              <a:gd name="connsiteY5" fmla="*/ 32581 h 1367395"/>
              <a:gd name="connsiteX6" fmla="*/ 6043449 w 6043449"/>
              <a:gd name="connsiteY6" fmla="*/ 148195 h 136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3449" h="1367395">
                <a:moveTo>
                  <a:pt x="0" y="1367395"/>
                </a:moveTo>
                <a:cubicBezTo>
                  <a:pt x="1354083" y="1335863"/>
                  <a:pt x="2708166" y="1304332"/>
                  <a:pt x="3678621" y="1199229"/>
                </a:cubicBezTo>
                <a:cubicBezTo>
                  <a:pt x="4649076" y="1094126"/>
                  <a:pt x="5447862" y="932967"/>
                  <a:pt x="5822731" y="736774"/>
                </a:cubicBezTo>
                <a:cubicBezTo>
                  <a:pt x="6197600" y="540581"/>
                  <a:pt x="5913821" y="116663"/>
                  <a:pt x="5927835" y="22070"/>
                </a:cubicBezTo>
                <a:cubicBezTo>
                  <a:pt x="5941849" y="-72523"/>
                  <a:pt x="5905062" y="167463"/>
                  <a:pt x="5906814" y="169215"/>
                </a:cubicBezTo>
                <a:cubicBezTo>
                  <a:pt x="5908566" y="170967"/>
                  <a:pt x="5915573" y="36084"/>
                  <a:pt x="5938345" y="32581"/>
                </a:cubicBezTo>
                <a:cubicBezTo>
                  <a:pt x="5961118" y="29078"/>
                  <a:pt x="6002283" y="88636"/>
                  <a:pt x="6043449" y="148195"/>
                </a:cubicBezTo>
              </a:path>
            </a:pathLst>
          </a:cu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691A2445-F61C-114F-9513-347D8CE8A808}"/>
              </a:ext>
            </a:extLst>
          </p:cNvPr>
          <p:cNvSpPr txBox="1"/>
          <p:nvPr/>
        </p:nvSpPr>
        <p:spPr>
          <a:xfrm>
            <a:off x="3288577" y="4441967"/>
            <a:ext cx="2310248" cy="300082"/>
          </a:xfrm>
          <a:prstGeom prst="rect">
            <a:avLst/>
          </a:prstGeom>
          <a:noFill/>
        </p:spPr>
        <p:txBody>
          <a:bodyPr wrap="none" rtlCol="0">
            <a:spAutoFit/>
          </a:bodyPr>
          <a:lstStyle/>
          <a:p>
            <a:r>
              <a:rPr lang="en-AU" sz="1350" dirty="0"/>
              <a:t>98 days, 266M experiments</a:t>
            </a:r>
          </a:p>
        </p:txBody>
      </p:sp>
    </p:spTree>
    <p:extLst>
      <p:ext uri="{BB962C8B-B14F-4D97-AF65-F5344CB8AC3E}">
        <p14:creationId xmlns:p14="http://schemas.microsoft.com/office/powerpoint/2010/main" val="277049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DEC0-BF7E-8046-BA37-2C6C78EB8358}"/>
              </a:ext>
            </a:extLst>
          </p:cNvPr>
          <p:cNvSpPr>
            <a:spLocks noGrp="1"/>
          </p:cNvSpPr>
          <p:nvPr>
            <p:ph type="title"/>
          </p:nvPr>
        </p:nvSpPr>
        <p:spPr>
          <a:xfrm>
            <a:off x="395536" y="130324"/>
            <a:ext cx="8352928" cy="857250"/>
          </a:xfrm>
        </p:spPr>
        <p:txBody>
          <a:bodyPr>
            <a:normAutofit fontScale="90000"/>
          </a:bodyPr>
          <a:lstStyle/>
          <a:p>
            <a:r>
              <a:rPr lang="en-AU" dirty="0"/>
              <a:t>This is lower than we had anticipated</a:t>
            </a:r>
          </a:p>
        </p:txBody>
      </p:sp>
      <p:sp>
        <p:nvSpPr>
          <p:cNvPr id="3" name="Content Placeholder 2">
            <a:extLst>
              <a:ext uri="{FF2B5EF4-FFF2-40B4-BE49-F238E27FC236}">
                <a16:creationId xmlns:a16="http://schemas.microsoft.com/office/drawing/2014/main" id="{5A16855C-BDCD-304D-A9D0-37A66280E129}"/>
              </a:ext>
            </a:extLst>
          </p:cNvPr>
          <p:cNvSpPr>
            <a:spLocks noGrp="1"/>
          </p:cNvSpPr>
          <p:nvPr>
            <p:ph idx="1"/>
          </p:nvPr>
        </p:nvSpPr>
        <p:spPr>
          <a:xfrm>
            <a:off x="755576" y="1268760"/>
            <a:ext cx="7920880" cy="3751262"/>
          </a:xfrm>
        </p:spPr>
        <p:txBody>
          <a:bodyPr/>
          <a:lstStyle/>
          <a:p>
            <a:r>
              <a:rPr lang="en-AU" dirty="0"/>
              <a:t>And some open resolvers that we had thought were NSEC caching were showing variable behaviour</a:t>
            </a:r>
          </a:p>
          <a:p>
            <a:pPr lvl="1"/>
            <a:r>
              <a:rPr lang="en-AU" dirty="0"/>
              <a:t>Sometimes they queried as if they were NSEC caching and other times not</a:t>
            </a:r>
          </a:p>
        </p:txBody>
      </p:sp>
      <p:sp>
        <p:nvSpPr>
          <p:cNvPr id="4" name="TextBox 3">
            <a:extLst>
              <a:ext uri="{FF2B5EF4-FFF2-40B4-BE49-F238E27FC236}">
                <a16:creationId xmlns:a16="http://schemas.microsoft.com/office/drawing/2014/main" id="{3D7A70B8-FE67-9046-8A03-D02FAA9EBB95}"/>
              </a:ext>
            </a:extLst>
          </p:cNvPr>
          <p:cNvSpPr txBox="1"/>
          <p:nvPr/>
        </p:nvSpPr>
        <p:spPr>
          <a:xfrm rot="20973423">
            <a:off x="2255308" y="3041500"/>
            <a:ext cx="2938625" cy="461665"/>
          </a:xfrm>
          <a:prstGeom prst="rect">
            <a:avLst/>
          </a:prstGeom>
          <a:noFill/>
        </p:spPr>
        <p:txBody>
          <a:bodyPr wrap="none" rtlCol="0">
            <a:spAutoFit/>
          </a:bodyPr>
          <a:lstStyle/>
          <a:p>
            <a:r>
              <a:rPr lang="en-AU" sz="2400" b="1" dirty="0">
                <a:solidFill>
                  <a:schemeClr val="accent6">
                    <a:lumMod val="50000"/>
                  </a:schemeClr>
                </a:solidFill>
                <a:latin typeface="AhnbergHand" pitchFamily="2" charset="0"/>
              </a:rPr>
              <a:t>What’s going on?</a:t>
            </a:r>
          </a:p>
        </p:txBody>
      </p:sp>
    </p:spTree>
    <p:extLst>
      <p:ext uri="{BB962C8B-B14F-4D97-AF65-F5344CB8AC3E}">
        <p14:creationId xmlns:p14="http://schemas.microsoft.com/office/powerpoint/2010/main" val="360819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AEA2-E4DD-1B41-8C17-F20CEC8E0721}"/>
              </a:ext>
            </a:extLst>
          </p:cNvPr>
          <p:cNvSpPr>
            <a:spLocks noGrp="1"/>
          </p:cNvSpPr>
          <p:nvPr>
            <p:ph type="title"/>
          </p:nvPr>
        </p:nvSpPr>
        <p:spPr/>
        <p:txBody>
          <a:bodyPr/>
          <a:lstStyle/>
          <a:p>
            <a:r>
              <a:rPr lang="en-AU" dirty="0"/>
              <a:t>DNS Load Balancing</a:t>
            </a:r>
          </a:p>
        </p:txBody>
      </p:sp>
      <p:sp>
        <p:nvSpPr>
          <p:cNvPr id="3" name="Content Placeholder 2">
            <a:extLst>
              <a:ext uri="{FF2B5EF4-FFF2-40B4-BE49-F238E27FC236}">
                <a16:creationId xmlns:a16="http://schemas.microsoft.com/office/drawing/2014/main" id="{9F70C57A-6B46-DA44-BEFE-2AE43A638151}"/>
              </a:ext>
            </a:extLst>
          </p:cNvPr>
          <p:cNvSpPr>
            <a:spLocks noGrp="1"/>
          </p:cNvSpPr>
          <p:nvPr>
            <p:ph idx="1"/>
          </p:nvPr>
        </p:nvSpPr>
        <p:spPr>
          <a:xfrm>
            <a:off x="628650" y="1067425"/>
            <a:ext cx="7886700" cy="1202531"/>
          </a:xfrm>
        </p:spPr>
        <p:txBody>
          <a:bodyPr/>
          <a:lstStyle/>
          <a:p>
            <a:pPr marL="0" indent="0">
              <a:buNone/>
            </a:pPr>
            <a:r>
              <a:rPr lang="en-AU" dirty="0"/>
              <a:t>The scenario of a stub resolver sending queries to a single instance of a DNS recursive resolver is being overshadowed by DNS load balancing scenarios</a:t>
            </a:r>
          </a:p>
        </p:txBody>
      </p:sp>
      <p:sp>
        <p:nvSpPr>
          <p:cNvPr id="4" name="Freeform 3">
            <a:extLst>
              <a:ext uri="{FF2B5EF4-FFF2-40B4-BE49-F238E27FC236}">
                <a16:creationId xmlns:a16="http://schemas.microsoft.com/office/drawing/2014/main" id="{26B1E943-DAC7-F349-ABC7-B0D1097FF9CA}"/>
              </a:ext>
            </a:extLst>
          </p:cNvPr>
          <p:cNvSpPr/>
          <p:nvPr/>
        </p:nvSpPr>
        <p:spPr>
          <a:xfrm>
            <a:off x="2007277" y="3192517"/>
            <a:ext cx="507323" cy="580754"/>
          </a:xfrm>
          <a:custGeom>
            <a:avLst/>
            <a:gdLst>
              <a:gd name="connsiteX0" fmla="*/ 3768 w 676430"/>
              <a:gd name="connsiteY0" fmla="*/ 0 h 774338"/>
              <a:gd name="connsiteX1" fmla="*/ 14279 w 676430"/>
              <a:gd name="connsiteY1" fmla="*/ 683173 h 774338"/>
              <a:gd name="connsiteX2" fmla="*/ 119382 w 676430"/>
              <a:gd name="connsiteY2" fmla="*/ 767256 h 774338"/>
              <a:gd name="connsiteX3" fmla="*/ 676430 w 676430"/>
              <a:gd name="connsiteY3" fmla="*/ 767256 h 774338"/>
            </a:gdLst>
            <a:ahLst/>
            <a:cxnLst>
              <a:cxn ang="0">
                <a:pos x="connsiteX0" y="connsiteY0"/>
              </a:cxn>
              <a:cxn ang="0">
                <a:pos x="connsiteX1" y="connsiteY1"/>
              </a:cxn>
              <a:cxn ang="0">
                <a:pos x="connsiteX2" y="connsiteY2"/>
              </a:cxn>
              <a:cxn ang="0">
                <a:pos x="connsiteX3" y="connsiteY3"/>
              </a:cxn>
            </a:cxnLst>
            <a:rect l="l" t="t" r="r" b="b"/>
            <a:pathLst>
              <a:path w="676430" h="774338">
                <a:moveTo>
                  <a:pt x="3768" y="0"/>
                </a:moveTo>
                <a:cubicBezTo>
                  <a:pt x="-611" y="277648"/>
                  <a:pt x="-4990" y="555297"/>
                  <a:pt x="14279" y="683173"/>
                </a:cubicBezTo>
                <a:cubicBezTo>
                  <a:pt x="33548" y="811049"/>
                  <a:pt x="9024" y="753242"/>
                  <a:pt x="119382" y="767256"/>
                </a:cubicBezTo>
                <a:cubicBezTo>
                  <a:pt x="229741" y="781270"/>
                  <a:pt x="583589" y="770760"/>
                  <a:pt x="676430" y="767256"/>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39DD53FD-4FB9-1A41-9D37-EB4128F669A3}"/>
              </a:ext>
            </a:extLst>
          </p:cNvPr>
          <p:cNvSpPr/>
          <p:nvPr/>
        </p:nvSpPr>
        <p:spPr>
          <a:xfrm>
            <a:off x="2057401" y="3184634"/>
            <a:ext cx="477737" cy="543911"/>
          </a:xfrm>
          <a:custGeom>
            <a:avLst/>
            <a:gdLst>
              <a:gd name="connsiteX0" fmla="*/ 0 w 636983"/>
              <a:gd name="connsiteY0" fmla="*/ 0 h 725214"/>
              <a:gd name="connsiteX1" fmla="*/ 578069 w 636983"/>
              <a:gd name="connsiteY1" fmla="*/ 21021 h 725214"/>
              <a:gd name="connsiteX2" fmla="*/ 620111 w 636983"/>
              <a:gd name="connsiteY2" fmla="*/ 42041 h 725214"/>
              <a:gd name="connsiteX3" fmla="*/ 599090 w 636983"/>
              <a:gd name="connsiteY3" fmla="*/ 504497 h 725214"/>
              <a:gd name="connsiteX4" fmla="*/ 609600 w 636983"/>
              <a:gd name="connsiteY4" fmla="*/ 725214 h 72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83" h="725214">
                <a:moveTo>
                  <a:pt x="0" y="0"/>
                </a:moveTo>
                <a:lnTo>
                  <a:pt x="578069" y="21021"/>
                </a:lnTo>
                <a:cubicBezTo>
                  <a:pt x="681421" y="28028"/>
                  <a:pt x="616608" y="-38538"/>
                  <a:pt x="620111" y="42041"/>
                </a:cubicBezTo>
                <a:cubicBezTo>
                  <a:pt x="623614" y="122620"/>
                  <a:pt x="600842" y="390635"/>
                  <a:pt x="599090" y="504497"/>
                </a:cubicBezTo>
                <a:cubicBezTo>
                  <a:pt x="597338" y="618359"/>
                  <a:pt x="603469" y="671786"/>
                  <a:pt x="609600" y="725214"/>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A27EE3AA-E752-B547-A33A-3B2E8032A988}"/>
              </a:ext>
            </a:extLst>
          </p:cNvPr>
          <p:cNvSpPr/>
          <p:nvPr/>
        </p:nvSpPr>
        <p:spPr>
          <a:xfrm>
            <a:off x="5944715" y="3913789"/>
            <a:ext cx="507323" cy="580754"/>
          </a:xfrm>
          <a:custGeom>
            <a:avLst/>
            <a:gdLst>
              <a:gd name="connsiteX0" fmla="*/ 3768 w 676430"/>
              <a:gd name="connsiteY0" fmla="*/ 0 h 774338"/>
              <a:gd name="connsiteX1" fmla="*/ 14279 w 676430"/>
              <a:gd name="connsiteY1" fmla="*/ 683173 h 774338"/>
              <a:gd name="connsiteX2" fmla="*/ 119382 w 676430"/>
              <a:gd name="connsiteY2" fmla="*/ 767256 h 774338"/>
              <a:gd name="connsiteX3" fmla="*/ 676430 w 676430"/>
              <a:gd name="connsiteY3" fmla="*/ 767256 h 774338"/>
            </a:gdLst>
            <a:ahLst/>
            <a:cxnLst>
              <a:cxn ang="0">
                <a:pos x="connsiteX0" y="connsiteY0"/>
              </a:cxn>
              <a:cxn ang="0">
                <a:pos x="connsiteX1" y="connsiteY1"/>
              </a:cxn>
              <a:cxn ang="0">
                <a:pos x="connsiteX2" y="connsiteY2"/>
              </a:cxn>
              <a:cxn ang="0">
                <a:pos x="connsiteX3" y="connsiteY3"/>
              </a:cxn>
            </a:cxnLst>
            <a:rect l="l" t="t" r="r" b="b"/>
            <a:pathLst>
              <a:path w="676430" h="774338">
                <a:moveTo>
                  <a:pt x="3768" y="0"/>
                </a:moveTo>
                <a:cubicBezTo>
                  <a:pt x="-611" y="277648"/>
                  <a:pt x="-4990" y="555297"/>
                  <a:pt x="14279" y="683173"/>
                </a:cubicBezTo>
                <a:cubicBezTo>
                  <a:pt x="33548" y="811049"/>
                  <a:pt x="9024" y="753242"/>
                  <a:pt x="119382" y="767256"/>
                </a:cubicBezTo>
                <a:cubicBezTo>
                  <a:pt x="229741" y="781270"/>
                  <a:pt x="583589" y="770760"/>
                  <a:pt x="676430" y="76725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Freeform 6">
            <a:extLst>
              <a:ext uri="{FF2B5EF4-FFF2-40B4-BE49-F238E27FC236}">
                <a16:creationId xmlns:a16="http://schemas.microsoft.com/office/drawing/2014/main" id="{6E931739-13EE-1043-B19D-378D5BEB8A38}"/>
              </a:ext>
            </a:extLst>
          </p:cNvPr>
          <p:cNvSpPr/>
          <p:nvPr/>
        </p:nvSpPr>
        <p:spPr>
          <a:xfrm>
            <a:off x="5994838" y="3905907"/>
            <a:ext cx="477737" cy="543911"/>
          </a:xfrm>
          <a:custGeom>
            <a:avLst/>
            <a:gdLst>
              <a:gd name="connsiteX0" fmla="*/ 0 w 636983"/>
              <a:gd name="connsiteY0" fmla="*/ 0 h 725214"/>
              <a:gd name="connsiteX1" fmla="*/ 578069 w 636983"/>
              <a:gd name="connsiteY1" fmla="*/ 21021 h 725214"/>
              <a:gd name="connsiteX2" fmla="*/ 620111 w 636983"/>
              <a:gd name="connsiteY2" fmla="*/ 42041 h 725214"/>
              <a:gd name="connsiteX3" fmla="*/ 599090 w 636983"/>
              <a:gd name="connsiteY3" fmla="*/ 504497 h 725214"/>
              <a:gd name="connsiteX4" fmla="*/ 609600 w 636983"/>
              <a:gd name="connsiteY4" fmla="*/ 725214 h 72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83" h="725214">
                <a:moveTo>
                  <a:pt x="0" y="0"/>
                </a:moveTo>
                <a:lnTo>
                  <a:pt x="578069" y="21021"/>
                </a:lnTo>
                <a:cubicBezTo>
                  <a:pt x="681421" y="28028"/>
                  <a:pt x="616608" y="-38538"/>
                  <a:pt x="620111" y="42041"/>
                </a:cubicBezTo>
                <a:cubicBezTo>
                  <a:pt x="623614" y="122620"/>
                  <a:pt x="600842" y="390635"/>
                  <a:pt x="599090" y="504497"/>
                </a:cubicBezTo>
                <a:cubicBezTo>
                  <a:pt x="597338" y="618359"/>
                  <a:pt x="603469" y="671786"/>
                  <a:pt x="609600" y="7252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8" name="Freeform 7">
            <a:extLst>
              <a:ext uri="{FF2B5EF4-FFF2-40B4-BE49-F238E27FC236}">
                <a16:creationId xmlns:a16="http://schemas.microsoft.com/office/drawing/2014/main" id="{794E2D11-0672-554C-BB74-8F1E86867E41}"/>
              </a:ext>
            </a:extLst>
          </p:cNvPr>
          <p:cNvSpPr/>
          <p:nvPr/>
        </p:nvSpPr>
        <p:spPr>
          <a:xfrm>
            <a:off x="5932891" y="3079502"/>
            <a:ext cx="507323" cy="580754"/>
          </a:xfrm>
          <a:custGeom>
            <a:avLst/>
            <a:gdLst>
              <a:gd name="connsiteX0" fmla="*/ 3768 w 676430"/>
              <a:gd name="connsiteY0" fmla="*/ 0 h 774338"/>
              <a:gd name="connsiteX1" fmla="*/ 14279 w 676430"/>
              <a:gd name="connsiteY1" fmla="*/ 683173 h 774338"/>
              <a:gd name="connsiteX2" fmla="*/ 119382 w 676430"/>
              <a:gd name="connsiteY2" fmla="*/ 767256 h 774338"/>
              <a:gd name="connsiteX3" fmla="*/ 676430 w 676430"/>
              <a:gd name="connsiteY3" fmla="*/ 767256 h 774338"/>
            </a:gdLst>
            <a:ahLst/>
            <a:cxnLst>
              <a:cxn ang="0">
                <a:pos x="connsiteX0" y="connsiteY0"/>
              </a:cxn>
              <a:cxn ang="0">
                <a:pos x="connsiteX1" y="connsiteY1"/>
              </a:cxn>
              <a:cxn ang="0">
                <a:pos x="connsiteX2" y="connsiteY2"/>
              </a:cxn>
              <a:cxn ang="0">
                <a:pos x="connsiteX3" y="connsiteY3"/>
              </a:cxn>
            </a:cxnLst>
            <a:rect l="l" t="t" r="r" b="b"/>
            <a:pathLst>
              <a:path w="676430" h="774338">
                <a:moveTo>
                  <a:pt x="3768" y="0"/>
                </a:moveTo>
                <a:cubicBezTo>
                  <a:pt x="-611" y="277648"/>
                  <a:pt x="-4990" y="555297"/>
                  <a:pt x="14279" y="683173"/>
                </a:cubicBezTo>
                <a:cubicBezTo>
                  <a:pt x="33548" y="811049"/>
                  <a:pt x="9024" y="753242"/>
                  <a:pt x="119382" y="767256"/>
                </a:cubicBezTo>
                <a:cubicBezTo>
                  <a:pt x="229741" y="781270"/>
                  <a:pt x="583589" y="770760"/>
                  <a:pt x="676430" y="76725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9B499C13-679C-C04F-BEAB-6BD562E20997}"/>
              </a:ext>
            </a:extLst>
          </p:cNvPr>
          <p:cNvSpPr/>
          <p:nvPr/>
        </p:nvSpPr>
        <p:spPr>
          <a:xfrm>
            <a:off x="5983014" y="3071620"/>
            <a:ext cx="477737" cy="543911"/>
          </a:xfrm>
          <a:custGeom>
            <a:avLst/>
            <a:gdLst>
              <a:gd name="connsiteX0" fmla="*/ 0 w 636983"/>
              <a:gd name="connsiteY0" fmla="*/ 0 h 725214"/>
              <a:gd name="connsiteX1" fmla="*/ 578069 w 636983"/>
              <a:gd name="connsiteY1" fmla="*/ 21021 h 725214"/>
              <a:gd name="connsiteX2" fmla="*/ 620111 w 636983"/>
              <a:gd name="connsiteY2" fmla="*/ 42041 h 725214"/>
              <a:gd name="connsiteX3" fmla="*/ 599090 w 636983"/>
              <a:gd name="connsiteY3" fmla="*/ 504497 h 725214"/>
              <a:gd name="connsiteX4" fmla="*/ 609600 w 636983"/>
              <a:gd name="connsiteY4" fmla="*/ 725214 h 72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83" h="725214">
                <a:moveTo>
                  <a:pt x="0" y="0"/>
                </a:moveTo>
                <a:lnTo>
                  <a:pt x="578069" y="21021"/>
                </a:lnTo>
                <a:cubicBezTo>
                  <a:pt x="681421" y="28028"/>
                  <a:pt x="616608" y="-38538"/>
                  <a:pt x="620111" y="42041"/>
                </a:cubicBezTo>
                <a:cubicBezTo>
                  <a:pt x="623614" y="122620"/>
                  <a:pt x="600842" y="390635"/>
                  <a:pt x="599090" y="504497"/>
                </a:cubicBezTo>
                <a:cubicBezTo>
                  <a:pt x="597338" y="618359"/>
                  <a:pt x="603469" y="671786"/>
                  <a:pt x="609600" y="7252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B3F6A7E1-AB8D-4940-A6AC-14865095F24C}"/>
              </a:ext>
            </a:extLst>
          </p:cNvPr>
          <p:cNvSpPr/>
          <p:nvPr/>
        </p:nvSpPr>
        <p:spPr>
          <a:xfrm>
            <a:off x="5932891" y="2363757"/>
            <a:ext cx="507323" cy="580754"/>
          </a:xfrm>
          <a:custGeom>
            <a:avLst/>
            <a:gdLst>
              <a:gd name="connsiteX0" fmla="*/ 3768 w 676430"/>
              <a:gd name="connsiteY0" fmla="*/ 0 h 774338"/>
              <a:gd name="connsiteX1" fmla="*/ 14279 w 676430"/>
              <a:gd name="connsiteY1" fmla="*/ 683173 h 774338"/>
              <a:gd name="connsiteX2" fmla="*/ 119382 w 676430"/>
              <a:gd name="connsiteY2" fmla="*/ 767256 h 774338"/>
              <a:gd name="connsiteX3" fmla="*/ 676430 w 676430"/>
              <a:gd name="connsiteY3" fmla="*/ 767256 h 774338"/>
            </a:gdLst>
            <a:ahLst/>
            <a:cxnLst>
              <a:cxn ang="0">
                <a:pos x="connsiteX0" y="connsiteY0"/>
              </a:cxn>
              <a:cxn ang="0">
                <a:pos x="connsiteX1" y="connsiteY1"/>
              </a:cxn>
              <a:cxn ang="0">
                <a:pos x="connsiteX2" y="connsiteY2"/>
              </a:cxn>
              <a:cxn ang="0">
                <a:pos x="connsiteX3" y="connsiteY3"/>
              </a:cxn>
            </a:cxnLst>
            <a:rect l="l" t="t" r="r" b="b"/>
            <a:pathLst>
              <a:path w="676430" h="774338">
                <a:moveTo>
                  <a:pt x="3768" y="0"/>
                </a:moveTo>
                <a:cubicBezTo>
                  <a:pt x="-611" y="277648"/>
                  <a:pt x="-4990" y="555297"/>
                  <a:pt x="14279" y="683173"/>
                </a:cubicBezTo>
                <a:cubicBezTo>
                  <a:pt x="33548" y="811049"/>
                  <a:pt x="9024" y="753242"/>
                  <a:pt x="119382" y="767256"/>
                </a:cubicBezTo>
                <a:cubicBezTo>
                  <a:pt x="229741" y="781270"/>
                  <a:pt x="583589" y="770760"/>
                  <a:pt x="676430" y="76725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36341830-BF28-F242-9AD5-72E199B86D8F}"/>
              </a:ext>
            </a:extLst>
          </p:cNvPr>
          <p:cNvSpPr/>
          <p:nvPr/>
        </p:nvSpPr>
        <p:spPr>
          <a:xfrm>
            <a:off x="5983014" y="2355874"/>
            <a:ext cx="477737" cy="543911"/>
          </a:xfrm>
          <a:custGeom>
            <a:avLst/>
            <a:gdLst>
              <a:gd name="connsiteX0" fmla="*/ 0 w 636983"/>
              <a:gd name="connsiteY0" fmla="*/ 0 h 725214"/>
              <a:gd name="connsiteX1" fmla="*/ 578069 w 636983"/>
              <a:gd name="connsiteY1" fmla="*/ 21021 h 725214"/>
              <a:gd name="connsiteX2" fmla="*/ 620111 w 636983"/>
              <a:gd name="connsiteY2" fmla="*/ 42041 h 725214"/>
              <a:gd name="connsiteX3" fmla="*/ 599090 w 636983"/>
              <a:gd name="connsiteY3" fmla="*/ 504497 h 725214"/>
              <a:gd name="connsiteX4" fmla="*/ 609600 w 636983"/>
              <a:gd name="connsiteY4" fmla="*/ 725214 h 725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83" h="725214">
                <a:moveTo>
                  <a:pt x="0" y="0"/>
                </a:moveTo>
                <a:lnTo>
                  <a:pt x="578069" y="21021"/>
                </a:lnTo>
                <a:cubicBezTo>
                  <a:pt x="681421" y="28028"/>
                  <a:pt x="616608" y="-38538"/>
                  <a:pt x="620111" y="42041"/>
                </a:cubicBezTo>
                <a:cubicBezTo>
                  <a:pt x="623614" y="122620"/>
                  <a:pt x="600842" y="390635"/>
                  <a:pt x="599090" y="504497"/>
                </a:cubicBezTo>
                <a:cubicBezTo>
                  <a:pt x="597338" y="618359"/>
                  <a:pt x="603469" y="671786"/>
                  <a:pt x="609600" y="725214"/>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Freeform 14">
            <a:extLst>
              <a:ext uri="{FF2B5EF4-FFF2-40B4-BE49-F238E27FC236}">
                <a16:creationId xmlns:a16="http://schemas.microsoft.com/office/drawing/2014/main" id="{2D46DD57-C058-2841-80AD-C03AAEFA6D70}"/>
              </a:ext>
            </a:extLst>
          </p:cNvPr>
          <p:cNvSpPr/>
          <p:nvPr/>
        </p:nvSpPr>
        <p:spPr>
          <a:xfrm>
            <a:off x="4487705" y="3074275"/>
            <a:ext cx="336543" cy="756746"/>
          </a:xfrm>
          <a:custGeom>
            <a:avLst/>
            <a:gdLst>
              <a:gd name="connsiteX0" fmla="*/ 448724 w 448724"/>
              <a:gd name="connsiteY0" fmla="*/ 0 h 1008994"/>
              <a:gd name="connsiteX1" fmla="*/ 38821 w 448724"/>
              <a:gd name="connsiteY1" fmla="*/ 483476 h 1008994"/>
              <a:gd name="connsiteX2" fmla="*/ 59841 w 448724"/>
              <a:gd name="connsiteY2" fmla="*/ 525518 h 1008994"/>
              <a:gd name="connsiteX3" fmla="*/ 417193 w 448724"/>
              <a:gd name="connsiteY3" fmla="*/ 1008994 h 1008994"/>
            </a:gdLst>
            <a:ahLst/>
            <a:cxnLst>
              <a:cxn ang="0">
                <a:pos x="connsiteX0" y="connsiteY0"/>
              </a:cxn>
              <a:cxn ang="0">
                <a:pos x="connsiteX1" y="connsiteY1"/>
              </a:cxn>
              <a:cxn ang="0">
                <a:pos x="connsiteX2" y="connsiteY2"/>
              </a:cxn>
              <a:cxn ang="0">
                <a:pos x="connsiteX3" y="connsiteY3"/>
              </a:cxn>
            </a:cxnLst>
            <a:rect l="l" t="t" r="r" b="b"/>
            <a:pathLst>
              <a:path w="448724" h="1008994">
                <a:moveTo>
                  <a:pt x="448724" y="0"/>
                </a:moveTo>
                <a:lnTo>
                  <a:pt x="38821" y="483476"/>
                </a:lnTo>
                <a:cubicBezTo>
                  <a:pt x="-25993" y="571062"/>
                  <a:pt x="-3221" y="437932"/>
                  <a:pt x="59841" y="525518"/>
                </a:cubicBezTo>
                <a:cubicBezTo>
                  <a:pt x="122903" y="613104"/>
                  <a:pt x="270048" y="811049"/>
                  <a:pt x="417193" y="1008994"/>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Freeform 15">
            <a:extLst>
              <a:ext uri="{FF2B5EF4-FFF2-40B4-BE49-F238E27FC236}">
                <a16:creationId xmlns:a16="http://schemas.microsoft.com/office/drawing/2014/main" id="{599022CA-09C1-924A-9FCC-1F43A2C73070}"/>
              </a:ext>
            </a:extLst>
          </p:cNvPr>
          <p:cNvSpPr/>
          <p:nvPr/>
        </p:nvSpPr>
        <p:spPr>
          <a:xfrm flipH="1">
            <a:off x="4824248" y="3079502"/>
            <a:ext cx="336543" cy="756746"/>
          </a:xfrm>
          <a:custGeom>
            <a:avLst/>
            <a:gdLst>
              <a:gd name="connsiteX0" fmla="*/ 448724 w 448724"/>
              <a:gd name="connsiteY0" fmla="*/ 0 h 1008994"/>
              <a:gd name="connsiteX1" fmla="*/ 38821 w 448724"/>
              <a:gd name="connsiteY1" fmla="*/ 483476 h 1008994"/>
              <a:gd name="connsiteX2" fmla="*/ 59841 w 448724"/>
              <a:gd name="connsiteY2" fmla="*/ 525518 h 1008994"/>
              <a:gd name="connsiteX3" fmla="*/ 417193 w 448724"/>
              <a:gd name="connsiteY3" fmla="*/ 1008994 h 1008994"/>
            </a:gdLst>
            <a:ahLst/>
            <a:cxnLst>
              <a:cxn ang="0">
                <a:pos x="connsiteX0" y="connsiteY0"/>
              </a:cxn>
              <a:cxn ang="0">
                <a:pos x="connsiteX1" y="connsiteY1"/>
              </a:cxn>
              <a:cxn ang="0">
                <a:pos x="connsiteX2" y="connsiteY2"/>
              </a:cxn>
              <a:cxn ang="0">
                <a:pos x="connsiteX3" y="connsiteY3"/>
              </a:cxn>
            </a:cxnLst>
            <a:rect l="l" t="t" r="r" b="b"/>
            <a:pathLst>
              <a:path w="448724" h="1008994">
                <a:moveTo>
                  <a:pt x="448724" y="0"/>
                </a:moveTo>
                <a:lnTo>
                  <a:pt x="38821" y="483476"/>
                </a:lnTo>
                <a:cubicBezTo>
                  <a:pt x="-25993" y="571062"/>
                  <a:pt x="-3221" y="437932"/>
                  <a:pt x="59841" y="525518"/>
                </a:cubicBezTo>
                <a:cubicBezTo>
                  <a:pt x="122903" y="613104"/>
                  <a:pt x="270048" y="811049"/>
                  <a:pt x="417193" y="1008994"/>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Freeform 16">
            <a:extLst>
              <a:ext uri="{FF2B5EF4-FFF2-40B4-BE49-F238E27FC236}">
                <a16:creationId xmlns:a16="http://schemas.microsoft.com/office/drawing/2014/main" id="{5666FCB0-999D-804B-A839-4A916F38C1EB}"/>
              </a:ext>
            </a:extLst>
          </p:cNvPr>
          <p:cNvSpPr/>
          <p:nvPr/>
        </p:nvSpPr>
        <p:spPr>
          <a:xfrm>
            <a:off x="2668294" y="3350091"/>
            <a:ext cx="1609439" cy="220799"/>
          </a:xfrm>
          <a:custGeom>
            <a:avLst/>
            <a:gdLst>
              <a:gd name="connsiteX0" fmla="*/ 36814 w 2145919"/>
              <a:gd name="connsiteY0" fmla="*/ 126234 h 294399"/>
              <a:gd name="connsiteX1" fmla="*/ 131407 w 2145919"/>
              <a:gd name="connsiteY1" fmla="*/ 115723 h 294399"/>
              <a:gd name="connsiteX2" fmla="*/ 2054800 w 2145919"/>
              <a:gd name="connsiteY2" fmla="*/ 147254 h 294399"/>
              <a:gd name="connsiteX3" fmla="*/ 1865614 w 2145919"/>
              <a:gd name="connsiteY3" fmla="*/ 110 h 294399"/>
              <a:gd name="connsiteX4" fmla="*/ 2138883 w 2145919"/>
              <a:gd name="connsiteY4" fmla="*/ 126234 h 294399"/>
              <a:gd name="connsiteX5" fmla="*/ 1949697 w 2145919"/>
              <a:gd name="connsiteY5" fmla="*/ 294399 h 29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919" h="294399">
                <a:moveTo>
                  <a:pt x="36814" y="126234"/>
                </a:moveTo>
                <a:cubicBezTo>
                  <a:pt x="-84055" y="119227"/>
                  <a:pt x="131407" y="115723"/>
                  <a:pt x="131407" y="115723"/>
                </a:cubicBezTo>
                <a:cubicBezTo>
                  <a:pt x="467738" y="119226"/>
                  <a:pt x="1765766" y="166523"/>
                  <a:pt x="2054800" y="147254"/>
                </a:cubicBezTo>
                <a:cubicBezTo>
                  <a:pt x="2343835" y="127985"/>
                  <a:pt x="1851600" y="3613"/>
                  <a:pt x="1865614" y="110"/>
                </a:cubicBezTo>
                <a:cubicBezTo>
                  <a:pt x="1879628" y="-3393"/>
                  <a:pt x="2124869" y="77186"/>
                  <a:pt x="2138883" y="126234"/>
                </a:cubicBezTo>
                <a:cubicBezTo>
                  <a:pt x="2152897" y="175282"/>
                  <a:pt x="2051297" y="234840"/>
                  <a:pt x="1949697" y="29439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Freeform 17">
            <a:extLst>
              <a:ext uri="{FF2B5EF4-FFF2-40B4-BE49-F238E27FC236}">
                <a16:creationId xmlns:a16="http://schemas.microsoft.com/office/drawing/2014/main" id="{91638879-9330-5445-AA45-FCD9A7AD61F1}"/>
              </a:ext>
            </a:extLst>
          </p:cNvPr>
          <p:cNvSpPr/>
          <p:nvPr/>
        </p:nvSpPr>
        <p:spPr>
          <a:xfrm>
            <a:off x="5115910" y="2696881"/>
            <a:ext cx="767303" cy="527168"/>
          </a:xfrm>
          <a:custGeom>
            <a:avLst/>
            <a:gdLst>
              <a:gd name="connsiteX0" fmla="*/ 0 w 1023070"/>
              <a:gd name="connsiteY0" fmla="*/ 702890 h 702890"/>
              <a:gd name="connsiteX1" fmla="*/ 966952 w 1023070"/>
              <a:gd name="connsiteY1" fmla="*/ 72269 h 702890"/>
              <a:gd name="connsiteX2" fmla="*/ 798786 w 1023070"/>
              <a:gd name="connsiteY2" fmla="*/ 9207 h 702890"/>
              <a:gd name="connsiteX3" fmla="*/ 1019503 w 1023070"/>
              <a:gd name="connsiteY3" fmla="*/ 30228 h 702890"/>
              <a:gd name="connsiteX4" fmla="*/ 914400 w 1023070"/>
              <a:gd name="connsiteY4" fmla="*/ 271966 h 70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070" h="702890">
                <a:moveTo>
                  <a:pt x="0" y="702890"/>
                </a:moveTo>
                <a:cubicBezTo>
                  <a:pt x="416910" y="445386"/>
                  <a:pt x="833821" y="187883"/>
                  <a:pt x="966952" y="72269"/>
                </a:cubicBezTo>
                <a:cubicBezTo>
                  <a:pt x="1100083" y="-43345"/>
                  <a:pt x="790027" y="16214"/>
                  <a:pt x="798786" y="9207"/>
                </a:cubicBezTo>
                <a:cubicBezTo>
                  <a:pt x="807545" y="2200"/>
                  <a:pt x="1000234" y="-13565"/>
                  <a:pt x="1019503" y="30228"/>
                </a:cubicBezTo>
                <a:cubicBezTo>
                  <a:pt x="1038772" y="74021"/>
                  <a:pt x="976586" y="172993"/>
                  <a:pt x="914400" y="27196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20CE4906-958E-7C41-8D8E-FA5562439048}"/>
              </a:ext>
            </a:extLst>
          </p:cNvPr>
          <p:cNvSpPr txBox="1"/>
          <p:nvPr/>
        </p:nvSpPr>
        <p:spPr>
          <a:xfrm>
            <a:off x="1555697" y="3931109"/>
            <a:ext cx="1457450" cy="300082"/>
          </a:xfrm>
          <a:prstGeom prst="rect">
            <a:avLst/>
          </a:prstGeom>
          <a:noFill/>
        </p:spPr>
        <p:txBody>
          <a:bodyPr wrap="none" rtlCol="0">
            <a:spAutoFit/>
          </a:bodyPr>
          <a:lstStyle/>
          <a:p>
            <a:r>
              <a:rPr lang="en-AU" sz="1350" dirty="0">
                <a:latin typeface="AhnbergHand" pitchFamily="2" charset="0"/>
              </a:rPr>
              <a:t>Stub Resolver</a:t>
            </a:r>
          </a:p>
        </p:txBody>
      </p:sp>
      <p:sp>
        <p:nvSpPr>
          <p:cNvPr id="20" name="TextBox 19">
            <a:extLst>
              <a:ext uri="{FF2B5EF4-FFF2-40B4-BE49-F238E27FC236}">
                <a16:creationId xmlns:a16="http://schemas.microsoft.com/office/drawing/2014/main" id="{E242A3BC-8F03-4E4F-9338-5E7B075278BA}"/>
              </a:ext>
            </a:extLst>
          </p:cNvPr>
          <p:cNvSpPr txBox="1"/>
          <p:nvPr/>
        </p:nvSpPr>
        <p:spPr>
          <a:xfrm>
            <a:off x="5528465" y="4695469"/>
            <a:ext cx="1996059" cy="300082"/>
          </a:xfrm>
          <a:prstGeom prst="rect">
            <a:avLst/>
          </a:prstGeom>
          <a:noFill/>
        </p:spPr>
        <p:txBody>
          <a:bodyPr wrap="none" rtlCol="0">
            <a:spAutoFit/>
          </a:bodyPr>
          <a:lstStyle/>
          <a:p>
            <a:r>
              <a:rPr lang="en-AU" sz="1350" dirty="0">
                <a:latin typeface="AhnbergHand" pitchFamily="2" charset="0"/>
              </a:rPr>
              <a:t>Recursive Resolvers</a:t>
            </a:r>
          </a:p>
        </p:txBody>
      </p:sp>
      <p:sp>
        <p:nvSpPr>
          <p:cNvPr id="21" name="TextBox 20">
            <a:extLst>
              <a:ext uri="{FF2B5EF4-FFF2-40B4-BE49-F238E27FC236}">
                <a16:creationId xmlns:a16="http://schemas.microsoft.com/office/drawing/2014/main" id="{5D4DC061-47C1-9A40-AFB4-D8ABF571367C}"/>
              </a:ext>
            </a:extLst>
          </p:cNvPr>
          <p:cNvSpPr txBox="1"/>
          <p:nvPr/>
        </p:nvSpPr>
        <p:spPr>
          <a:xfrm>
            <a:off x="4074461" y="3877858"/>
            <a:ext cx="1478290" cy="507831"/>
          </a:xfrm>
          <a:prstGeom prst="rect">
            <a:avLst/>
          </a:prstGeom>
          <a:noFill/>
        </p:spPr>
        <p:txBody>
          <a:bodyPr wrap="none" rtlCol="0">
            <a:spAutoFit/>
          </a:bodyPr>
          <a:lstStyle/>
          <a:p>
            <a:pPr algn="ctr"/>
            <a:r>
              <a:rPr lang="en-AU" sz="1350" dirty="0">
                <a:latin typeface="AhnbergHand" pitchFamily="2" charset="0"/>
              </a:rPr>
              <a:t>DNS</a:t>
            </a:r>
          </a:p>
          <a:p>
            <a:pPr algn="ctr"/>
            <a:r>
              <a:rPr lang="en-AU" sz="1350" dirty="0">
                <a:latin typeface="AhnbergHand" pitchFamily="2" charset="0"/>
              </a:rPr>
              <a:t>Load Balancer</a:t>
            </a:r>
          </a:p>
        </p:txBody>
      </p:sp>
      <p:sp>
        <p:nvSpPr>
          <p:cNvPr id="13" name="TextBox 12">
            <a:extLst>
              <a:ext uri="{FF2B5EF4-FFF2-40B4-BE49-F238E27FC236}">
                <a16:creationId xmlns:a16="http://schemas.microsoft.com/office/drawing/2014/main" id="{AD86BD6A-6AAA-DD4F-97B5-EBBCB37EE805}"/>
              </a:ext>
            </a:extLst>
          </p:cNvPr>
          <p:cNvSpPr txBox="1"/>
          <p:nvPr/>
        </p:nvSpPr>
        <p:spPr>
          <a:xfrm>
            <a:off x="4028091" y="2765828"/>
            <a:ext cx="1489510" cy="261610"/>
          </a:xfrm>
          <a:prstGeom prst="rect">
            <a:avLst/>
          </a:prstGeom>
          <a:noFill/>
        </p:spPr>
        <p:txBody>
          <a:bodyPr wrap="none" rtlCol="0">
            <a:spAutoFit/>
          </a:bodyPr>
          <a:lstStyle/>
          <a:p>
            <a:r>
              <a:rPr lang="en-AU" sz="1100" dirty="0">
                <a:solidFill>
                  <a:schemeClr val="accent6">
                    <a:lumMod val="50000"/>
                  </a:schemeClr>
                </a:solidFill>
                <a:latin typeface="AhnbergHand" pitchFamily="2" charset="0"/>
              </a:rPr>
              <a:t>Resolver selection</a:t>
            </a:r>
          </a:p>
        </p:txBody>
      </p:sp>
      <p:sp>
        <p:nvSpPr>
          <p:cNvPr id="14" name="Freeform 13">
            <a:extLst>
              <a:ext uri="{FF2B5EF4-FFF2-40B4-BE49-F238E27FC236}">
                <a16:creationId xmlns:a16="http://schemas.microsoft.com/office/drawing/2014/main" id="{60A90F90-65F0-C143-BF37-DE3498B5F1A8}"/>
              </a:ext>
            </a:extLst>
          </p:cNvPr>
          <p:cNvSpPr/>
          <p:nvPr/>
        </p:nvSpPr>
        <p:spPr>
          <a:xfrm>
            <a:off x="5223353" y="3325660"/>
            <a:ext cx="639076" cy="231732"/>
          </a:xfrm>
          <a:custGeom>
            <a:avLst/>
            <a:gdLst>
              <a:gd name="connsiteX0" fmla="*/ 0 w 639076"/>
              <a:gd name="connsiteY0" fmla="*/ 125261 h 231732"/>
              <a:gd name="connsiteX1" fmla="*/ 594987 w 639076"/>
              <a:gd name="connsiteY1" fmla="*/ 112735 h 231732"/>
              <a:gd name="connsiteX2" fmla="*/ 457200 w 639076"/>
              <a:gd name="connsiteY2" fmla="*/ 0 h 231732"/>
              <a:gd name="connsiteX3" fmla="*/ 638828 w 639076"/>
              <a:gd name="connsiteY3" fmla="*/ 112735 h 231732"/>
              <a:gd name="connsiteX4" fmla="*/ 488515 w 639076"/>
              <a:gd name="connsiteY4" fmla="*/ 231732 h 23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076" h="231732">
                <a:moveTo>
                  <a:pt x="0" y="125261"/>
                </a:moveTo>
                <a:lnTo>
                  <a:pt x="594987" y="112735"/>
                </a:lnTo>
                <a:cubicBezTo>
                  <a:pt x="671187" y="91858"/>
                  <a:pt x="449893" y="0"/>
                  <a:pt x="457200" y="0"/>
                </a:cubicBezTo>
                <a:cubicBezTo>
                  <a:pt x="464507" y="0"/>
                  <a:pt x="633609" y="74113"/>
                  <a:pt x="638828" y="112735"/>
                </a:cubicBezTo>
                <a:cubicBezTo>
                  <a:pt x="644047" y="151357"/>
                  <a:pt x="566281" y="191544"/>
                  <a:pt x="488515" y="231732"/>
                </a:cubicBezTo>
              </a:path>
            </a:pathLst>
          </a:custGeom>
          <a:no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lumMod val="85000"/>
                </a:schemeClr>
              </a:solidFill>
            </a:endParaRPr>
          </a:p>
        </p:txBody>
      </p:sp>
      <p:sp>
        <p:nvSpPr>
          <p:cNvPr id="28" name="Freeform 27">
            <a:extLst>
              <a:ext uri="{FF2B5EF4-FFF2-40B4-BE49-F238E27FC236}">
                <a16:creationId xmlns:a16="http://schemas.microsoft.com/office/drawing/2014/main" id="{24A326A0-8109-8F47-8547-581906C8AB84}"/>
              </a:ext>
            </a:extLst>
          </p:cNvPr>
          <p:cNvSpPr/>
          <p:nvPr/>
        </p:nvSpPr>
        <p:spPr>
          <a:xfrm>
            <a:off x="6532323" y="2523918"/>
            <a:ext cx="1251817" cy="256860"/>
          </a:xfrm>
          <a:custGeom>
            <a:avLst/>
            <a:gdLst>
              <a:gd name="connsiteX0" fmla="*/ 0 w 1251817"/>
              <a:gd name="connsiteY0" fmla="*/ 112811 h 256860"/>
              <a:gd name="connsiteX1" fmla="*/ 1196236 w 1251817"/>
              <a:gd name="connsiteY1" fmla="*/ 94022 h 256860"/>
              <a:gd name="connsiteX2" fmla="*/ 1070976 w 1251817"/>
              <a:gd name="connsiteY2" fmla="*/ 77 h 256860"/>
              <a:gd name="connsiteX3" fmla="*/ 1227551 w 1251817"/>
              <a:gd name="connsiteY3" fmla="*/ 81496 h 256860"/>
              <a:gd name="connsiteX4" fmla="*/ 1114817 w 1251817"/>
              <a:gd name="connsiteY4" fmla="*/ 256860 h 25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817" h="256860">
                <a:moveTo>
                  <a:pt x="0" y="112811"/>
                </a:moveTo>
                <a:cubicBezTo>
                  <a:pt x="508870" y="112811"/>
                  <a:pt x="1017740" y="112811"/>
                  <a:pt x="1196236" y="94022"/>
                </a:cubicBezTo>
                <a:cubicBezTo>
                  <a:pt x="1374732" y="75233"/>
                  <a:pt x="1065757" y="2165"/>
                  <a:pt x="1070976" y="77"/>
                </a:cubicBezTo>
                <a:cubicBezTo>
                  <a:pt x="1076195" y="-2011"/>
                  <a:pt x="1220244" y="38699"/>
                  <a:pt x="1227551" y="81496"/>
                </a:cubicBezTo>
                <a:cubicBezTo>
                  <a:pt x="1234858" y="124293"/>
                  <a:pt x="1174837" y="190576"/>
                  <a:pt x="1114817" y="25686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A76A9F51-9814-F54A-886E-189627450B69}"/>
              </a:ext>
            </a:extLst>
          </p:cNvPr>
          <p:cNvSpPr txBox="1"/>
          <p:nvPr/>
        </p:nvSpPr>
        <p:spPr>
          <a:xfrm>
            <a:off x="7784140" y="2443839"/>
            <a:ext cx="1289135" cy="300082"/>
          </a:xfrm>
          <a:prstGeom prst="rect">
            <a:avLst/>
          </a:prstGeom>
          <a:noFill/>
        </p:spPr>
        <p:txBody>
          <a:bodyPr wrap="none" rtlCol="0">
            <a:spAutoFit/>
          </a:bodyPr>
          <a:lstStyle/>
          <a:p>
            <a:r>
              <a:rPr lang="en-AU" sz="1350" dirty="0">
                <a:latin typeface="AhnbergHand" pitchFamily="2" charset="0"/>
              </a:rPr>
              <a:t>Auth Server</a:t>
            </a:r>
          </a:p>
        </p:txBody>
      </p:sp>
      <p:sp>
        <p:nvSpPr>
          <p:cNvPr id="30" name="Freeform 29">
            <a:extLst>
              <a:ext uri="{FF2B5EF4-FFF2-40B4-BE49-F238E27FC236}">
                <a16:creationId xmlns:a16="http://schemas.microsoft.com/office/drawing/2014/main" id="{8B4CBDDA-C847-E04B-804B-1EC70533A2B0}"/>
              </a:ext>
            </a:extLst>
          </p:cNvPr>
          <p:cNvSpPr/>
          <p:nvPr/>
        </p:nvSpPr>
        <p:spPr>
          <a:xfrm>
            <a:off x="5054252" y="3726493"/>
            <a:ext cx="766974" cy="471073"/>
          </a:xfrm>
          <a:custGeom>
            <a:avLst/>
            <a:gdLst>
              <a:gd name="connsiteX0" fmla="*/ 0 w 766974"/>
              <a:gd name="connsiteY0" fmla="*/ 0 h 471073"/>
              <a:gd name="connsiteX1" fmla="*/ 726510 w 766974"/>
              <a:gd name="connsiteY1" fmla="*/ 432148 h 471073"/>
              <a:gd name="connsiteX2" fmla="*/ 682669 w 766974"/>
              <a:gd name="connsiteY2" fmla="*/ 250521 h 471073"/>
              <a:gd name="connsiteX3" fmla="*/ 757825 w 766974"/>
              <a:gd name="connsiteY3" fmla="*/ 438411 h 471073"/>
              <a:gd name="connsiteX4" fmla="*/ 569934 w 766974"/>
              <a:gd name="connsiteY4" fmla="*/ 469726 h 471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974" h="471073">
                <a:moveTo>
                  <a:pt x="0" y="0"/>
                </a:moveTo>
                <a:cubicBezTo>
                  <a:pt x="306366" y="195197"/>
                  <a:pt x="612732" y="390395"/>
                  <a:pt x="726510" y="432148"/>
                </a:cubicBezTo>
                <a:cubicBezTo>
                  <a:pt x="840288" y="473901"/>
                  <a:pt x="677450" y="249477"/>
                  <a:pt x="682669" y="250521"/>
                </a:cubicBezTo>
                <a:cubicBezTo>
                  <a:pt x="687888" y="251565"/>
                  <a:pt x="776614" y="401877"/>
                  <a:pt x="757825" y="438411"/>
                </a:cubicBezTo>
                <a:cubicBezTo>
                  <a:pt x="739036" y="474945"/>
                  <a:pt x="654485" y="472335"/>
                  <a:pt x="569934" y="469726"/>
                </a:cubicBezTo>
              </a:path>
            </a:pathLst>
          </a:custGeom>
          <a:noFill/>
          <a:ln w="2857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8408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33BE-00A1-334B-8E7F-38216105A512}"/>
              </a:ext>
            </a:extLst>
          </p:cNvPr>
          <p:cNvSpPr>
            <a:spLocks noGrp="1"/>
          </p:cNvSpPr>
          <p:nvPr>
            <p:ph type="title"/>
          </p:nvPr>
        </p:nvSpPr>
        <p:spPr>
          <a:xfrm>
            <a:off x="395536" y="202332"/>
            <a:ext cx="8352928" cy="857250"/>
          </a:xfrm>
        </p:spPr>
        <p:txBody>
          <a:bodyPr>
            <a:normAutofit fontScale="90000"/>
          </a:bodyPr>
          <a:lstStyle/>
          <a:p>
            <a:r>
              <a:rPr lang="en-AU" dirty="0"/>
              <a:t>Measuring Load Balancing by IP addresses</a:t>
            </a:r>
          </a:p>
        </p:txBody>
      </p:sp>
      <p:sp>
        <p:nvSpPr>
          <p:cNvPr id="3" name="Content Placeholder 2">
            <a:extLst>
              <a:ext uri="{FF2B5EF4-FFF2-40B4-BE49-F238E27FC236}">
                <a16:creationId xmlns:a16="http://schemas.microsoft.com/office/drawing/2014/main" id="{1154B63C-2878-DC41-8578-67C65192964C}"/>
              </a:ext>
            </a:extLst>
          </p:cNvPr>
          <p:cNvSpPr>
            <a:spLocks noGrp="1"/>
          </p:cNvSpPr>
          <p:nvPr>
            <p:ph idx="1"/>
          </p:nvPr>
        </p:nvSpPr>
        <p:spPr>
          <a:xfrm>
            <a:off x="755576" y="1275606"/>
            <a:ext cx="7920880" cy="3751262"/>
          </a:xfrm>
        </p:spPr>
        <p:txBody>
          <a:bodyPr>
            <a:normAutofit/>
          </a:bodyPr>
          <a:lstStyle/>
          <a:p>
            <a:r>
              <a:rPr lang="en-AU" sz="2000" dirty="0"/>
              <a:t>Over the 98 day period we observed </a:t>
            </a:r>
            <a:r>
              <a:rPr lang="en-AU" sz="2000" b="1" dirty="0"/>
              <a:t>559,357</a:t>
            </a:r>
            <a:r>
              <a:rPr lang="en-AU" sz="2000" dirty="0"/>
              <a:t> distinct IP addresses that queried the experiment’s authoritative name servers with query names generated by the experiment</a:t>
            </a:r>
          </a:p>
          <a:p>
            <a:r>
              <a:rPr lang="en-AU" sz="2000" dirty="0"/>
              <a:t>If we group these addresses using a /24 (IPv4) and /48 (IPv6) subnet  we observed </a:t>
            </a:r>
            <a:r>
              <a:rPr lang="en-AU" sz="2000" b="1" dirty="0"/>
              <a:t>295,546</a:t>
            </a:r>
            <a:r>
              <a:rPr lang="en-AU" sz="2000" dirty="0"/>
              <a:t> distinct subnets</a:t>
            </a:r>
          </a:p>
          <a:p>
            <a:endParaRPr lang="en-AU" sz="2000" dirty="0"/>
          </a:p>
          <a:p>
            <a:r>
              <a:rPr lang="en-AU" sz="2000" b="1" dirty="0"/>
              <a:t>More than one half of the visible recursive resolver set share a common subnet with other recursive resolvers</a:t>
            </a:r>
          </a:p>
        </p:txBody>
      </p:sp>
      <p:sp>
        <p:nvSpPr>
          <p:cNvPr id="4" name="Freeform 3">
            <a:extLst>
              <a:ext uri="{FF2B5EF4-FFF2-40B4-BE49-F238E27FC236}">
                <a16:creationId xmlns:a16="http://schemas.microsoft.com/office/drawing/2014/main" id="{7862A008-7A3B-4144-86F1-1DB2347910FA}"/>
              </a:ext>
            </a:extLst>
          </p:cNvPr>
          <p:cNvSpPr/>
          <p:nvPr/>
        </p:nvSpPr>
        <p:spPr>
          <a:xfrm>
            <a:off x="493232" y="3160192"/>
            <a:ext cx="7540971" cy="1173016"/>
          </a:xfrm>
          <a:custGeom>
            <a:avLst/>
            <a:gdLst>
              <a:gd name="connsiteX0" fmla="*/ 3816679 w 7540971"/>
              <a:gd name="connsiteY0" fmla="*/ 969169 h 1173016"/>
              <a:gd name="connsiteX1" fmla="*/ 6064822 w 7540971"/>
              <a:gd name="connsiteY1" fmla="*/ 963344 h 1173016"/>
              <a:gd name="connsiteX2" fmla="*/ 6955925 w 7540971"/>
              <a:gd name="connsiteY2" fmla="*/ 875981 h 1173016"/>
              <a:gd name="connsiteX3" fmla="*/ 7485927 w 7540971"/>
              <a:gd name="connsiteY3" fmla="*/ 549826 h 1173016"/>
              <a:gd name="connsiteX4" fmla="*/ 6938452 w 7540971"/>
              <a:gd name="connsiteY4" fmla="*/ 31472 h 1173016"/>
              <a:gd name="connsiteX5" fmla="*/ 2308210 w 7540971"/>
              <a:gd name="connsiteY5" fmla="*/ 54769 h 1173016"/>
              <a:gd name="connsiteX6" fmla="*/ 595894 w 7540971"/>
              <a:gd name="connsiteY6" fmla="*/ 37296 h 1173016"/>
              <a:gd name="connsiteX7" fmla="*/ 77540 w 7540971"/>
              <a:gd name="connsiteY7" fmla="*/ 130483 h 1173016"/>
              <a:gd name="connsiteX8" fmla="*/ 60067 w 7540971"/>
              <a:gd name="connsiteY8" fmla="*/ 497408 h 1173016"/>
              <a:gd name="connsiteX9" fmla="*/ 630839 w 7540971"/>
              <a:gd name="connsiteY9" fmla="*/ 998290 h 1173016"/>
              <a:gd name="connsiteX10" fmla="*/ 3921514 w 7540971"/>
              <a:gd name="connsiteY10" fmla="*/ 1173016 h 1173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40971" h="1173016">
                <a:moveTo>
                  <a:pt x="3816679" y="969169"/>
                </a:moveTo>
                <a:lnTo>
                  <a:pt x="6064822" y="963344"/>
                </a:lnTo>
                <a:cubicBezTo>
                  <a:pt x="6588030" y="947813"/>
                  <a:pt x="6719074" y="944901"/>
                  <a:pt x="6955925" y="875981"/>
                </a:cubicBezTo>
                <a:cubicBezTo>
                  <a:pt x="7192776" y="807061"/>
                  <a:pt x="7488839" y="690577"/>
                  <a:pt x="7485927" y="549826"/>
                </a:cubicBezTo>
                <a:cubicBezTo>
                  <a:pt x="7483015" y="409075"/>
                  <a:pt x="7801405" y="113981"/>
                  <a:pt x="6938452" y="31472"/>
                </a:cubicBezTo>
                <a:cubicBezTo>
                  <a:pt x="6075499" y="-51037"/>
                  <a:pt x="2308210" y="54769"/>
                  <a:pt x="2308210" y="54769"/>
                </a:cubicBezTo>
                <a:cubicBezTo>
                  <a:pt x="1251117" y="55740"/>
                  <a:pt x="967672" y="24677"/>
                  <a:pt x="595894" y="37296"/>
                </a:cubicBezTo>
                <a:cubicBezTo>
                  <a:pt x="224116" y="49915"/>
                  <a:pt x="166844" y="53798"/>
                  <a:pt x="77540" y="130483"/>
                </a:cubicBezTo>
                <a:cubicBezTo>
                  <a:pt x="-11765" y="207168"/>
                  <a:pt x="-32149" y="352774"/>
                  <a:pt x="60067" y="497408"/>
                </a:cubicBezTo>
                <a:cubicBezTo>
                  <a:pt x="152283" y="642042"/>
                  <a:pt x="-12735" y="885689"/>
                  <a:pt x="630839" y="998290"/>
                </a:cubicBezTo>
                <a:cubicBezTo>
                  <a:pt x="1274413" y="1110891"/>
                  <a:pt x="2597963" y="1141953"/>
                  <a:pt x="3921514" y="117301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79043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A1AE-C18C-F54C-BA30-E1BFB64F8CE8}"/>
              </a:ext>
            </a:extLst>
          </p:cNvPr>
          <p:cNvSpPr>
            <a:spLocks noGrp="1"/>
          </p:cNvSpPr>
          <p:nvPr>
            <p:ph type="title"/>
          </p:nvPr>
        </p:nvSpPr>
        <p:spPr>
          <a:xfrm>
            <a:off x="395536" y="130324"/>
            <a:ext cx="8352928" cy="857250"/>
          </a:xfrm>
        </p:spPr>
        <p:txBody>
          <a:bodyPr>
            <a:normAutofit fontScale="90000"/>
          </a:bodyPr>
          <a:lstStyle/>
          <a:p>
            <a:r>
              <a:rPr lang="en-AU" dirty="0"/>
              <a:t>Query Distribution in Resolver Farms</a:t>
            </a:r>
          </a:p>
        </p:txBody>
      </p:sp>
      <p:sp>
        <p:nvSpPr>
          <p:cNvPr id="3" name="Content Placeholder 2">
            <a:extLst>
              <a:ext uri="{FF2B5EF4-FFF2-40B4-BE49-F238E27FC236}">
                <a16:creationId xmlns:a16="http://schemas.microsoft.com/office/drawing/2014/main" id="{748FE8C4-7F9A-6147-AB1F-6D979B9D93FC}"/>
              </a:ext>
            </a:extLst>
          </p:cNvPr>
          <p:cNvSpPr>
            <a:spLocks noGrp="1"/>
          </p:cNvSpPr>
          <p:nvPr>
            <p:ph idx="1"/>
          </p:nvPr>
        </p:nvSpPr>
        <p:spPr>
          <a:xfrm>
            <a:off x="755576" y="1124744"/>
            <a:ext cx="7920880" cy="3751262"/>
          </a:xfrm>
        </p:spPr>
        <p:txBody>
          <a:bodyPr/>
          <a:lstStyle/>
          <a:p>
            <a:r>
              <a:rPr lang="en-AU" dirty="0"/>
              <a:t>How do you distribute DNS queries in a resolver farm and maximise cache performance?</a:t>
            </a:r>
          </a:p>
          <a:p>
            <a:endParaRPr lang="en-AU" dirty="0"/>
          </a:p>
          <a:p>
            <a:pPr lvl="1"/>
            <a:r>
              <a:rPr lang="en-AU" dirty="0"/>
              <a:t>Run some form of cache memory bus across the resolvers to share cached data across all members of the resolver farm</a:t>
            </a:r>
          </a:p>
          <a:p>
            <a:pPr marL="342900" lvl="1" indent="0">
              <a:buNone/>
            </a:pPr>
            <a:r>
              <a:rPr lang="en-AU" dirty="0"/>
              <a:t>or</a:t>
            </a:r>
          </a:p>
          <a:p>
            <a:pPr lvl="1"/>
            <a:r>
              <a:rPr lang="en-AU" dirty="0"/>
              <a:t>Hash the query name so that the same resolver handles all queries for a given name</a:t>
            </a:r>
          </a:p>
        </p:txBody>
      </p:sp>
    </p:spTree>
    <p:extLst>
      <p:ext uri="{BB962C8B-B14F-4D97-AF65-F5344CB8AC3E}">
        <p14:creationId xmlns:p14="http://schemas.microsoft.com/office/powerpoint/2010/main" val="374511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4B2F-C59D-BB43-A543-1806BF63CF07}"/>
              </a:ext>
            </a:extLst>
          </p:cNvPr>
          <p:cNvSpPr>
            <a:spLocks noGrp="1"/>
          </p:cNvSpPr>
          <p:nvPr>
            <p:ph type="title"/>
          </p:nvPr>
        </p:nvSpPr>
        <p:spPr/>
        <p:txBody>
          <a:bodyPr/>
          <a:lstStyle/>
          <a:p>
            <a:r>
              <a:rPr lang="en-AU" dirty="0"/>
              <a:t>What is NSEC Caching?</a:t>
            </a:r>
          </a:p>
        </p:txBody>
      </p:sp>
      <p:sp>
        <p:nvSpPr>
          <p:cNvPr id="3" name="Content Placeholder 2">
            <a:extLst>
              <a:ext uri="{FF2B5EF4-FFF2-40B4-BE49-F238E27FC236}">
                <a16:creationId xmlns:a16="http://schemas.microsoft.com/office/drawing/2014/main" id="{F8E39C50-2A19-D248-BB96-C288420C246A}"/>
              </a:ext>
            </a:extLst>
          </p:cNvPr>
          <p:cNvSpPr>
            <a:spLocks noGrp="1"/>
          </p:cNvSpPr>
          <p:nvPr>
            <p:ph idx="1"/>
          </p:nvPr>
        </p:nvSpPr>
        <p:spPr/>
        <p:txBody>
          <a:bodyPr>
            <a:normAutofit lnSpcReduction="10000"/>
          </a:bodyPr>
          <a:lstStyle/>
          <a:p>
            <a:pPr marL="0" indent="0">
              <a:buNone/>
            </a:pPr>
            <a:r>
              <a:rPr lang="en-AU" dirty="0"/>
              <a:t>RFC 8198, July 2017:</a:t>
            </a:r>
          </a:p>
          <a:p>
            <a:r>
              <a:rPr lang="en-AU" dirty="0"/>
              <a:t>If a DNS zone is pre-signed then each zone entry is “connected” to the next with a NSEC  (or NSEC3) record</a:t>
            </a:r>
          </a:p>
          <a:p>
            <a:r>
              <a:rPr lang="en-AU" dirty="0"/>
              <a:t>Proof of non-existence of a name is provided by a signed NSEC record that “spans” the query name</a:t>
            </a:r>
          </a:p>
          <a:p>
            <a:r>
              <a:rPr lang="en-AU" dirty="0"/>
              <a:t>If a DNSSEC-validating recursive resolver receives an NSEC record it can cache this record and use it to answer all subsequent queries for names in the NSEC span for the TTL of the record</a:t>
            </a:r>
          </a:p>
        </p:txBody>
      </p:sp>
    </p:spTree>
    <p:extLst>
      <p:ext uri="{BB962C8B-B14F-4D97-AF65-F5344CB8AC3E}">
        <p14:creationId xmlns:p14="http://schemas.microsoft.com/office/powerpoint/2010/main" val="370387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5C61-FF81-0A44-A898-7292E00C0261}"/>
              </a:ext>
            </a:extLst>
          </p:cNvPr>
          <p:cNvSpPr>
            <a:spLocks noGrp="1"/>
          </p:cNvSpPr>
          <p:nvPr>
            <p:ph type="title"/>
          </p:nvPr>
        </p:nvSpPr>
        <p:spPr/>
        <p:txBody>
          <a:bodyPr>
            <a:normAutofit fontScale="90000"/>
          </a:bodyPr>
          <a:lstStyle/>
          <a:p>
            <a:r>
              <a:rPr lang="en-AU" dirty="0"/>
              <a:t>Query Name Hashing and NSEC caching</a:t>
            </a:r>
          </a:p>
        </p:txBody>
      </p:sp>
      <p:pic>
        <p:nvPicPr>
          <p:cNvPr id="5" name="Content Placeholder 4">
            <a:extLst>
              <a:ext uri="{FF2B5EF4-FFF2-40B4-BE49-F238E27FC236}">
                <a16:creationId xmlns:a16="http://schemas.microsoft.com/office/drawing/2014/main" id="{D056D618-EB65-1F4B-83C3-BF37BC9E3958}"/>
              </a:ext>
            </a:extLst>
          </p:cNvPr>
          <p:cNvPicPr>
            <a:picLocks noGrp="1" noChangeAspect="1"/>
          </p:cNvPicPr>
          <p:nvPr>
            <p:ph idx="1"/>
          </p:nvPr>
        </p:nvPicPr>
        <p:blipFill>
          <a:blip r:embed="rId2"/>
          <a:stretch>
            <a:fillRect/>
          </a:stretch>
        </p:blipFill>
        <p:spPr>
          <a:xfrm>
            <a:off x="628650" y="1427423"/>
            <a:ext cx="7886700" cy="3147096"/>
          </a:xfrm>
        </p:spPr>
      </p:pic>
      <p:sp>
        <p:nvSpPr>
          <p:cNvPr id="7" name="Rectangle 6">
            <a:extLst>
              <a:ext uri="{FF2B5EF4-FFF2-40B4-BE49-F238E27FC236}">
                <a16:creationId xmlns:a16="http://schemas.microsoft.com/office/drawing/2014/main" id="{542A764B-A163-BB49-ABE3-F1E16B13D67B}"/>
              </a:ext>
            </a:extLst>
          </p:cNvPr>
          <p:cNvSpPr/>
          <p:nvPr/>
        </p:nvSpPr>
        <p:spPr>
          <a:xfrm>
            <a:off x="2885090" y="2427890"/>
            <a:ext cx="1032641" cy="1008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9" name="Straight Arrow Connector 8">
            <a:extLst>
              <a:ext uri="{FF2B5EF4-FFF2-40B4-BE49-F238E27FC236}">
                <a16:creationId xmlns:a16="http://schemas.microsoft.com/office/drawing/2014/main" id="{C8CB9F22-D938-D741-B21C-D87DF4EDB0EE}"/>
              </a:ext>
            </a:extLst>
          </p:cNvPr>
          <p:cNvCxnSpPr/>
          <p:nvPr/>
        </p:nvCxnSpPr>
        <p:spPr>
          <a:xfrm>
            <a:off x="2885090" y="2136227"/>
            <a:ext cx="283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E1059D-F939-124E-A1E8-05C6249D7B27}"/>
              </a:ext>
            </a:extLst>
          </p:cNvPr>
          <p:cNvCxnSpPr/>
          <p:nvPr/>
        </p:nvCxnSpPr>
        <p:spPr>
          <a:xfrm>
            <a:off x="2940270" y="3436883"/>
            <a:ext cx="2207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E3BC2508-119A-6E43-AF72-B1F795ED23A3}"/>
              </a:ext>
            </a:extLst>
          </p:cNvPr>
          <p:cNvSpPr/>
          <p:nvPr/>
        </p:nvSpPr>
        <p:spPr>
          <a:xfrm>
            <a:off x="2267184" y="1102834"/>
            <a:ext cx="336543" cy="756746"/>
          </a:xfrm>
          <a:custGeom>
            <a:avLst/>
            <a:gdLst>
              <a:gd name="connsiteX0" fmla="*/ 448724 w 448724"/>
              <a:gd name="connsiteY0" fmla="*/ 0 h 1008994"/>
              <a:gd name="connsiteX1" fmla="*/ 38821 w 448724"/>
              <a:gd name="connsiteY1" fmla="*/ 483476 h 1008994"/>
              <a:gd name="connsiteX2" fmla="*/ 59841 w 448724"/>
              <a:gd name="connsiteY2" fmla="*/ 525518 h 1008994"/>
              <a:gd name="connsiteX3" fmla="*/ 417193 w 448724"/>
              <a:gd name="connsiteY3" fmla="*/ 1008994 h 1008994"/>
            </a:gdLst>
            <a:ahLst/>
            <a:cxnLst>
              <a:cxn ang="0">
                <a:pos x="connsiteX0" y="connsiteY0"/>
              </a:cxn>
              <a:cxn ang="0">
                <a:pos x="connsiteX1" y="connsiteY1"/>
              </a:cxn>
              <a:cxn ang="0">
                <a:pos x="connsiteX2" y="connsiteY2"/>
              </a:cxn>
              <a:cxn ang="0">
                <a:pos x="connsiteX3" y="connsiteY3"/>
              </a:cxn>
            </a:cxnLst>
            <a:rect l="l" t="t" r="r" b="b"/>
            <a:pathLst>
              <a:path w="448724" h="1008994">
                <a:moveTo>
                  <a:pt x="448724" y="0"/>
                </a:moveTo>
                <a:lnTo>
                  <a:pt x="38821" y="483476"/>
                </a:lnTo>
                <a:cubicBezTo>
                  <a:pt x="-25993" y="571062"/>
                  <a:pt x="-3221" y="437932"/>
                  <a:pt x="59841" y="525518"/>
                </a:cubicBezTo>
                <a:cubicBezTo>
                  <a:pt x="122903" y="613104"/>
                  <a:pt x="270048" y="811049"/>
                  <a:pt x="417193" y="1008994"/>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AB40563E-5CBA-4340-A5B8-63AEC88410EF}"/>
              </a:ext>
            </a:extLst>
          </p:cNvPr>
          <p:cNvSpPr/>
          <p:nvPr/>
        </p:nvSpPr>
        <p:spPr>
          <a:xfrm flipH="1">
            <a:off x="2603727" y="1108061"/>
            <a:ext cx="336543" cy="756746"/>
          </a:xfrm>
          <a:custGeom>
            <a:avLst/>
            <a:gdLst>
              <a:gd name="connsiteX0" fmla="*/ 448724 w 448724"/>
              <a:gd name="connsiteY0" fmla="*/ 0 h 1008994"/>
              <a:gd name="connsiteX1" fmla="*/ 38821 w 448724"/>
              <a:gd name="connsiteY1" fmla="*/ 483476 h 1008994"/>
              <a:gd name="connsiteX2" fmla="*/ 59841 w 448724"/>
              <a:gd name="connsiteY2" fmla="*/ 525518 h 1008994"/>
              <a:gd name="connsiteX3" fmla="*/ 417193 w 448724"/>
              <a:gd name="connsiteY3" fmla="*/ 1008994 h 1008994"/>
            </a:gdLst>
            <a:ahLst/>
            <a:cxnLst>
              <a:cxn ang="0">
                <a:pos x="connsiteX0" y="connsiteY0"/>
              </a:cxn>
              <a:cxn ang="0">
                <a:pos x="connsiteX1" y="connsiteY1"/>
              </a:cxn>
              <a:cxn ang="0">
                <a:pos x="connsiteX2" y="connsiteY2"/>
              </a:cxn>
              <a:cxn ang="0">
                <a:pos x="connsiteX3" y="connsiteY3"/>
              </a:cxn>
            </a:cxnLst>
            <a:rect l="l" t="t" r="r" b="b"/>
            <a:pathLst>
              <a:path w="448724" h="1008994">
                <a:moveTo>
                  <a:pt x="448724" y="0"/>
                </a:moveTo>
                <a:lnTo>
                  <a:pt x="38821" y="483476"/>
                </a:lnTo>
                <a:cubicBezTo>
                  <a:pt x="-25993" y="571062"/>
                  <a:pt x="-3221" y="437932"/>
                  <a:pt x="59841" y="525518"/>
                </a:cubicBezTo>
                <a:cubicBezTo>
                  <a:pt x="122903" y="613104"/>
                  <a:pt x="270048" y="811049"/>
                  <a:pt x="417193" y="1008994"/>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A6A512F6-9CB8-174D-A6AE-D2C0425C6DDD}"/>
              </a:ext>
            </a:extLst>
          </p:cNvPr>
          <p:cNvSpPr/>
          <p:nvPr/>
        </p:nvSpPr>
        <p:spPr>
          <a:xfrm>
            <a:off x="1979112" y="1520732"/>
            <a:ext cx="1185457" cy="508484"/>
          </a:xfrm>
          <a:custGeom>
            <a:avLst/>
            <a:gdLst>
              <a:gd name="connsiteX0" fmla="*/ 0 w 1185457"/>
              <a:gd name="connsiteY0" fmla="*/ 508484 h 508484"/>
              <a:gd name="connsiteX1" fmla="*/ 519830 w 1185457"/>
              <a:gd name="connsiteY1" fmla="*/ 7443 h 508484"/>
              <a:gd name="connsiteX2" fmla="*/ 1045924 w 1185457"/>
              <a:gd name="connsiteY2" fmla="*/ 214123 h 508484"/>
              <a:gd name="connsiteX3" fmla="*/ 1183710 w 1185457"/>
              <a:gd name="connsiteY3" fmla="*/ 295542 h 508484"/>
              <a:gd name="connsiteX4" fmla="*/ 1127343 w 1185457"/>
              <a:gd name="connsiteY4" fmla="*/ 170282 h 508484"/>
              <a:gd name="connsiteX5" fmla="*/ 1183710 w 1185457"/>
              <a:gd name="connsiteY5" fmla="*/ 295542 h 508484"/>
              <a:gd name="connsiteX6" fmla="*/ 1045924 w 1185457"/>
              <a:gd name="connsiteY6" fmla="*/ 333120 h 50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5457" h="508484">
                <a:moveTo>
                  <a:pt x="0" y="508484"/>
                </a:moveTo>
                <a:cubicBezTo>
                  <a:pt x="172754" y="282493"/>
                  <a:pt x="345509" y="56503"/>
                  <a:pt x="519830" y="7443"/>
                </a:cubicBezTo>
                <a:cubicBezTo>
                  <a:pt x="694151" y="-41617"/>
                  <a:pt x="935277" y="166106"/>
                  <a:pt x="1045924" y="214123"/>
                </a:cubicBezTo>
                <a:cubicBezTo>
                  <a:pt x="1156571" y="262139"/>
                  <a:pt x="1170140" y="302849"/>
                  <a:pt x="1183710" y="295542"/>
                </a:cubicBezTo>
                <a:cubicBezTo>
                  <a:pt x="1197280" y="288235"/>
                  <a:pt x="1127343" y="170282"/>
                  <a:pt x="1127343" y="170282"/>
                </a:cubicBezTo>
                <a:cubicBezTo>
                  <a:pt x="1127343" y="170282"/>
                  <a:pt x="1197280" y="268402"/>
                  <a:pt x="1183710" y="295542"/>
                </a:cubicBezTo>
                <a:cubicBezTo>
                  <a:pt x="1170140" y="322682"/>
                  <a:pt x="1108032" y="327901"/>
                  <a:pt x="1045924" y="33312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293D6121-9CCA-B644-B987-9BE9A3724588}"/>
              </a:ext>
            </a:extLst>
          </p:cNvPr>
          <p:cNvSpPr/>
          <p:nvPr/>
        </p:nvSpPr>
        <p:spPr>
          <a:xfrm>
            <a:off x="1972849" y="1649111"/>
            <a:ext cx="1246833" cy="1745442"/>
          </a:xfrm>
          <a:custGeom>
            <a:avLst/>
            <a:gdLst>
              <a:gd name="connsiteX0" fmla="*/ 0 w 1246833"/>
              <a:gd name="connsiteY0" fmla="*/ 1745442 h 1745442"/>
              <a:gd name="connsiteX1" fmla="*/ 350729 w 1246833"/>
              <a:gd name="connsiteY1" fmla="*/ 423947 h 1745442"/>
              <a:gd name="connsiteX2" fmla="*/ 551146 w 1246833"/>
              <a:gd name="connsiteY2" fmla="*/ 54429 h 1745442"/>
              <a:gd name="connsiteX3" fmla="*/ 770351 w 1246833"/>
              <a:gd name="connsiteY3" fmla="*/ 142111 h 1745442"/>
              <a:gd name="connsiteX4" fmla="*/ 1208762 w 1246833"/>
              <a:gd name="connsiteY4" fmla="*/ 1344610 h 1745442"/>
              <a:gd name="connsiteX5" fmla="*/ 1227551 w 1246833"/>
              <a:gd name="connsiteY5" fmla="*/ 1225612 h 1745442"/>
              <a:gd name="connsiteX6" fmla="*/ 1240077 w 1246833"/>
              <a:gd name="connsiteY6" fmla="*/ 1426029 h 1745442"/>
              <a:gd name="connsiteX7" fmla="*/ 1158658 w 1246833"/>
              <a:gd name="connsiteY7" fmla="*/ 1382188 h 174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6833" h="1745442">
                <a:moveTo>
                  <a:pt x="0" y="1745442"/>
                </a:moveTo>
                <a:cubicBezTo>
                  <a:pt x="129435" y="1225612"/>
                  <a:pt x="258871" y="705782"/>
                  <a:pt x="350729" y="423947"/>
                </a:cubicBezTo>
                <a:cubicBezTo>
                  <a:pt x="442587" y="142111"/>
                  <a:pt x="481209" y="101402"/>
                  <a:pt x="551146" y="54429"/>
                </a:cubicBezTo>
                <a:cubicBezTo>
                  <a:pt x="621083" y="7456"/>
                  <a:pt x="660748" y="-72919"/>
                  <a:pt x="770351" y="142111"/>
                </a:cubicBezTo>
                <a:cubicBezTo>
                  <a:pt x="879954" y="357141"/>
                  <a:pt x="1132562" y="1164027"/>
                  <a:pt x="1208762" y="1344610"/>
                </a:cubicBezTo>
                <a:cubicBezTo>
                  <a:pt x="1284962" y="1525193"/>
                  <a:pt x="1222332" y="1212042"/>
                  <a:pt x="1227551" y="1225612"/>
                </a:cubicBezTo>
                <a:cubicBezTo>
                  <a:pt x="1232770" y="1239182"/>
                  <a:pt x="1251559" y="1399933"/>
                  <a:pt x="1240077" y="1426029"/>
                </a:cubicBezTo>
                <a:cubicBezTo>
                  <a:pt x="1228595" y="1452125"/>
                  <a:pt x="1193626" y="1417156"/>
                  <a:pt x="1158658" y="13821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16301AA-F823-F04A-BB92-8B7E440F33AF}"/>
              </a:ext>
            </a:extLst>
          </p:cNvPr>
          <p:cNvSpPr/>
          <p:nvPr/>
        </p:nvSpPr>
        <p:spPr>
          <a:xfrm>
            <a:off x="7478974" y="3394553"/>
            <a:ext cx="45719" cy="1265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C8AFD38C-B30D-0A4C-9768-783307DC4B9B}"/>
              </a:ext>
            </a:extLst>
          </p:cNvPr>
          <p:cNvSpPr txBox="1"/>
          <p:nvPr/>
        </p:nvSpPr>
        <p:spPr>
          <a:xfrm>
            <a:off x="7376638" y="3331569"/>
            <a:ext cx="250390" cy="246221"/>
          </a:xfrm>
          <a:prstGeom prst="rect">
            <a:avLst/>
          </a:prstGeom>
          <a:noFill/>
        </p:spPr>
        <p:txBody>
          <a:bodyPr wrap="none" rtlCol="0">
            <a:spAutoFit/>
          </a:bodyPr>
          <a:lstStyle/>
          <a:p>
            <a:r>
              <a:rPr lang="en-AU" sz="1000" dirty="0"/>
              <a:t>3</a:t>
            </a:r>
            <a:endParaRPr lang="en-AU" dirty="0"/>
          </a:p>
        </p:txBody>
      </p:sp>
    </p:spTree>
    <p:extLst>
      <p:ext uri="{BB962C8B-B14F-4D97-AF65-F5344CB8AC3E}">
        <p14:creationId xmlns:p14="http://schemas.microsoft.com/office/powerpoint/2010/main" val="272833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D265-1CD6-C646-960D-E82020B00DAF}"/>
              </a:ext>
            </a:extLst>
          </p:cNvPr>
          <p:cNvSpPr>
            <a:spLocks noGrp="1"/>
          </p:cNvSpPr>
          <p:nvPr>
            <p:ph type="title"/>
          </p:nvPr>
        </p:nvSpPr>
        <p:spPr/>
        <p:txBody>
          <a:bodyPr/>
          <a:lstStyle/>
          <a:p>
            <a:r>
              <a:rPr lang="en-AU" dirty="0"/>
              <a:t>Does NSEC Caching Deliver?</a:t>
            </a:r>
          </a:p>
        </p:txBody>
      </p:sp>
      <p:sp>
        <p:nvSpPr>
          <p:cNvPr id="3" name="Content Placeholder 2">
            <a:extLst>
              <a:ext uri="{FF2B5EF4-FFF2-40B4-BE49-F238E27FC236}">
                <a16:creationId xmlns:a16="http://schemas.microsoft.com/office/drawing/2014/main" id="{C65FDCD1-532F-8B48-B26A-D49DC07C91D7}"/>
              </a:ext>
            </a:extLst>
          </p:cNvPr>
          <p:cNvSpPr>
            <a:spLocks noGrp="1"/>
          </p:cNvSpPr>
          <p:nvPr>
            <p:ph idx="1"/>
          </p:nvPr>
        </p:nvSpPr>
        <p:spPr/>
        <p:txBody>
          <a:bodyPr/>
          <a:lstStyle/>
          <a:p>
            <a:r>
              <a:rPr lang="en-AU" dirty="0"/>
              <a:t>The results are not all that promising for conventional query traffic</a:t>
            </a:r>
          </a:p>
          <a:p>
            <a:r>
              <a:rPr lang="en-AU" dirty="0"/>
              <a:t>Despite a large number of recursive resolvers performing DNSSEC  validation (and possibly even performing NSEC caching) the apparent widespread use of </a:t>
            </a:r>
            <a:r>
              <a:rPr lang="en-AU" dirty="0" err="1"/>
              <a:t>qname</a:t>
            </a:r>
            <a:r>
              <a:rPr lang="en-AU" dirty="0"/>
              <a:t>-hashing DNS load balancers works against NSEC caching</a:t>
            </a:r>
          </a:p>
          <a:p>
            <a:endParaRPr lang="en-AU" dirty="0"/>
          </a:p>
          <a:p>
            <a:endParaRPr lang="en-AU" dirty="0"/>
          </a:p>
        </p:txBody>
      </p:sp>
      <p:sp>
        <p:nvSpPr>
          <p:cNvPr id="4" name="Freeform 3">
            <a:extLst>
              <a:ext uri="{FF2B5EF4-FFF2-40B4-BE49-F238E27FC236}">
                <a16:creationId xmlns:a16="http://schemas.microsoft.com/office/drawing/2014/main" id="{20682533-9F05-3F40-AE61-09B4B0DE8CC1}"/>
              </a:ext>
            </a:extLst>
          </p:cNvPr>
          <p:cNvSpPr/>
          <p:nvPr/>
        </p:nvSpPr>
        <p:spPr>
          <a:xfrm>
            <a:off x="2642607" y="1617645"/>
            <a:ext cx="2808312" cy="72008"/>
          </a:xfrm>
          <a:custGeom>
            <a:avLst/>
            <a:gdLst>
              <a:gd name="connsiteX0" fmla="*/ 0 w 3138616"/>
              <a:gd name="connsiteY0" fmla="*/ 0 h 74141"/>
              <a:gd name="connsiteX1" fmla="*/ 902043 w 3138616"/>
              <a:gd name="connsiteY1" fmla="*/ 49427 h 74141"/>
              <a:gd name="connsiteX2" fmla="*/ 2421924 w 3138616"/>
              <a:gd name="connsiteY2" fmla="*/ 61784 h 74141"/>
              <a:gd name="connsiteX3" fmla="*/ 3138616 w 3138616"/>
              <a:gd name="connsiteY3" fmla="*/ 74141 h 74141"/>
            </a:gdLst>
            <a:ahLst/>
            <a:cxnLst>
              <a:cxn ang="0">
                <a:pos x="connsiteX0" y="connsiteY0"/>
              </a:cxn>
              <a:cxn ang="0">
                <a:pos x="connsiteX1" y="connsiteY1"/>
              </a:cxn>
              <a:cxn ang="0">
                <a:pos x="connsiteX2" y="connsiteY2"/>
              </a:cxn>
              <a:cxn ang="0">
                <a:pos x="connsiteX3" y="connsiteY3"/>
              </a:cxn>
            </a:cxnLst>
            <a:rect l="l" t="t" r="r" b="b"/>
            <a:pathLst>
              <a:path w="3138616" h="74141">
                <a:moveTo>
                  <a:pt x="0" y="0"/>
                </a:moveTo>
                <a:cubicBezTo>
                  <a:pt x="249194" y="19565"/>
                  <a:pt x="498389" y="39130"/>
                  <a:pt x="902043" y="49427"/>
                </a:cubicBezTo>
                <a:cubicBezTo>
                  <a:pt x="1305697" y="59724"/>
                  <a:pt x="2421924" y="61784"/>
                  <a:pt x="2421924" y="61784"/>
                </a:cubicBezTo>
                <a:lnTo>
                  <a:pt x="3138616" y="74141"/>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003181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C4A92-6DD0-9E4B-954F-10D7CEFEC98C}"/>
              </a:ext>
            </a:extLst>
          </p:cNvPr>
          <p:cNvSpPr>
            <a:spLocks noGrp="1"/>
          </p:cNvSpPr>
          <p:nvPr>
            <p:ph type="title"/>
          </p:nvPr>
        </p:nvSpPr>
        <p:spPr/>
        <p:txBody>
          <a:bodyPr>
            <a:noAutofit/>
          </a:bodyPr>
          <a:lstStyle/>
          <a:p>
            <a:r>
              <a:rPr lang="en-AU" sz="2800" dirty="0"/>
              <a:t>What about NSEC caching as a response to Random Subdomain Attack?</a:t>
            </a:r>
          </a:p>
        </p:txBody>
      </p:sp>
      <p:sp>
        <p:nvSpPr>
          <p:cNvPr id="3" name="Content Placeholder 2">
            <a:extLst>
              <a:ext uri="{FF2B5EF4-FFF2-40B4-BE49-F238E27FC236}">
                <a16:creationId xmlns:a16="http://schemas.microsoft.com/office/drawing/2014/main" id="{2271B6E4-F637-0A45-B448-4036494E4A8C}"/>
              </a:ext>
            </a:extLst>
          </p:cNvPr>
          <p:cNvSpPr>
            <a:spLocks noGrp="1"/>
          </p:cNvSpPr>
          <p:nvPr>
            <p:ph idx="1"/>
          </p:nvPr>
        </p:nvSpPr>
        <p:spPr/>
        <p:txBody>
          <a:bodyPr>
            <a:normAutofit fontScale="92500"/>
          </a:bodyPr>
          <a:lstStyle/>
          <a:p>
            <a:r>
              <a:rPr lang="en-AU" dirty="0"/>
              <a:t>It depends…</a:t>
            </a:r>
          </a:p>
          <a:p>
            <a:r>
              <a:rPr lang="en-AU" dirty="0"/>
              <a:t>If the attack query pattern is widely distributed  then each recursive resolver may not experience sufficient query intensity to load all resolver farm members with the cached NSEC records</a:t>
            </a:r>
          </a:p>
          <a:p>
            <a:endParaRPr lang="en-AU" dirty="0"/>
          </a:p>
          <a:p>
            <a:pPr marL="0" indent="0">
              <a:buNone/>
            </a:pPr>
            <a:r>
              <a:rPr lang="en-AU" dirty="0"/>
              <a:t>But</a:t>
            </a:r>
          </a:p>
          <a:p>
            <a:pPr lvl="1"/>
            <a:r>
              <a:rPr lang="en-AU" dirty="0"/>
              <a:t>We didn’t test this scenario using the ad platform using a very high query intensity as we don’t have the capacity in this platform to operate at very high query loads over sustained periods</a:t>
            </a:r>
          </a:p>
        </p:txBody>
      </p:sp>
    </p:spTree>
    <p:extLst>
      <p:ext uri="{BB962C8B-B14F-4D97-AF65-F5344CB8AC3E}">
        <p14:creationId xmlns:p14="http://schemas.microsoft.com/office/powerpoint/2010/main" val="86359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B64C-1FC7-BF40-8829-9A760EBA4BD2}"/>
              </a:ext>
            </a:extLst>
          </p:cNvPr>
          <p:cNvSpPr>
            <a:spLocks noGrp="1"/>
          </p:cNvSpPr>
          <p:nvPr>
            <p:ph type="title"/>
          </p:nvPr>
        </p:nvSpPr>
        <p:spPr/>
        <p:txBody>
          <a:bodyPr/>
          <a:lstStyle/>
          <a:p>
            <a:r>
              <a:rPr lang="en-AU" dirty="0"/>
              <a:t>NSEC Caching?</a:t>
            </a:r>
          </a:p>
        </p:txBody>
      </p:sp>
      <p:sp>
        <p:nvSpPr>
          <p:cNvPr id="3" name="Content Placeholder 2">
            <a:extLst>
              <a:ext uri="{FF2B5EF4-FFF2-40B4-BE49-F238E27FC236}">
                <a16:creationId xmlns:a16="http://schemas.microsoft.com/office/drawing/2014/main" id="{4AAC75DA-48EC-AB45-8190-3566364B2401}"/>
              </a:ext>
            </a:extLst>
          </p:cNvPr>
          <p:cNvSpPr>
            <a:spLocks noGrp="1"/>
          </p:cNvSpPr>
          <p:nvPr>
            <p:ph idx="1"/>
          </p:nvPr>
        </p:nvSpPr>
        <p:spPr/>
        <p:txBody>
          <a:bodyPr>
            <a:normAutofit fontScale="92500"/>
          </a:bodyPr>
          <a:lstStyle/>
          <a:p>
            <a:pPr>
              <a:buFont typeface=".Apple Color Emoji UI"/>
              <a:buChar char="☹️"/>
            </a:pPr>
            <a:r>
              <a:rPr lang="en-AU" dirty="0"/>
              <a:t>The recursive resolver needs to perform range checks against its help cache state  - this may make lookups into the cache database slightly slower</a:t>
            </a:r>
          </a:p>
          <a:p>
            <a:pPr>
              <a:buFont typeface=".Apple Color Emoji UI"/>
              <a:buChar char="😊"/>
            </a:pPr>
            <a:r>
              <a:rPr lang="en-AU" dirty="0"/>
              <a:t>The cache does not contain individual NXDOMAIN entries for signed zones, so the cache efficiency increases with NSEC caching</a:t>
            </a:r>
          </a:p>
          <a:p>
            <a:pPr>
              <a:buFont typeface=".Apple Color Emoji UI"/>
              <a:buChar char="☹️"/>
            </a:pPr>
            <a:r>
              <a:rPr lang="en-AU" dirty="0"/>
              <a:t>Commonly used DNS load balancers appear to spread query names across individual resolver engines and this appears to reduce the effectiveness of NSEC caching for the resolver farm as a whole</a:t>
            </a:r>
          </a:p>
          <a:p>
            <a:endParaRPr lang="en-AU" dirty="0"/>
          </a:p>
        </p:txBody>
      </p:sp>
    </p:spTree>
    <p:extLst>
      <p:ext uri="{BB962C8B-B14F-4D97-AF65-F5344CB8AC3E}">
        <p14:creationId xmlns:p14="http://schemas.microsoft.com/office/powerpoint/2010/main" val="104459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9A5F-20ED-EF4D-B654-D0970422F391}"/>
              </a:ext>
            </a:extLst>
          </p:cNvPr>
          <p:cNvSpPr>
            <a:spLocks noGrp="1"/>
          </p:cNvSpPr>
          <p:nvPr>
            <p:ph type="title"/>
          </p:nvPr>
        </p:nvSpPr>
        <p:spPr/>
        <p:txBody>
          <a:bodyPr/>
          <a:lstStyle/>
          <a:p>
            <a:r>
              <a:rPr lang="en-AU" dirty="0">
                <a:latin typeface="Powderfinger Type" panose="02020709070000000403" pitchFamily="49" charset="77"/>
              </a:rPr>
              <a:t>NSEC Caching?</a:t>
            </a:r>
          </a:p>
        </p:txBody>
      </p:sp>
      <p:sp>
        <p:nvSpPr>
          <p:cNvPr id="3" name="Content Placeholder 2">
            <a:extLst>
              <a:ext uri="{FF2B5EF4-FFF2-40B4-BE49-F238E27FC236}">
                <a16:creationId xmlns:a16="http://schemas.microsoft.com/office/drawing/2014/main" id="{F7491ABE-6089-4943-8769-C575C24F88B6}"/>
              </a:ext>
            </a:extLst>
          </p:cNvPr>
          <p:cNvSpPr>
            <a:spLocks noGrp="1"/>
          </p:cNvSpPr>
          <p:nvPr>
            <p:ph idx="1"/>
          </p:nvPr>
        </p:nvSpPr>
        <p:spPr/>
        <p:txBody>
          <a:bodyPr/>
          <a:lstStyle/>
          <a:p>
            <a:pPr marL="0" indent="0">
              <a:buNone/>
            </a:pPr>
            <a:r>
              <a:rPr lang="en-AU" b="1" dirty="0"/>
              <a:t>Mostly Harmless!</a:t>
            </a:r>
          </a:p>
          <a:p>
            <a:pPr marL="0" indent="0">
              <a:buNone/>
            </a:pPr>
            <a:endParaRPr lang="en-AU" dirty="0"/>
          </a:p>
          <a:p>
            <a:r>
              <a:rPr lang="en-AU" dirty="0"/>
              <a:t>NSEC caching does not appear to be harmful to the DNS</a:t>
            </a:r>
          </a:p>
          <a:p>
            <a:r>
              <a:rPr lang="en-AU" dirty="0"/>
              <a:t>But in today’s resolver environment the interplay between commonly used load balancers and queries for non-existent names tends to negate much of the potential benefit of NSEC caching</a:t>
            </a:r>
          </a:p>
        </p:txBody>
      </p:sp>
    </p:spTree>
    <p:extLst>
      <p:ext uri="{BB962C8B-B14F-4D97-AF65-F5344CB8AC3E}">
        <p14:creationId xmlns:p14="http://schemas.microsoft.com/office/powerpoint/2010/main" val="726672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1DC2-A6D0-0E4D-93CA-D401F178B683}"/>
              </a:ext>
            </a:extLst>
          </p:cNvPr>
          <p:cNvSpPr>
            <a:spLocks noGrp="1"/>
          </p:cNvSpPr>
          <p:nvPr>
            <p:ph type="title"/>
          </p:nvPr>
        </p:nvSpPr>
        <p:spPr>
          <a:xfrm>
            <a:off x="395536" y="112570"/>
            <a:ext cx="8352928" cy="857250"/>
          </a:xfrm>
        </p:spPr>
        <p:txBody>
          <a:bodyPr/>
          <a:lstStyle/>
          <a:p>
            <a:r>
              <a:rPr lang="en-GB" dirty="0">
                <a:latin typeface="Powderfinger Type" panose="02020709070000000403" pitchFamily="49" charset="77"/>
              </a:rPr>
              <a:t>One more thing…	</a:t>
            </a:r>
          </a:p>
        </p:txBody>
      </p:sp>
      <p:sp>
        <p:nvSpPr>
          <p:cNvPr id="3" name="Content Placeholder 2">
            <a:extLst>
              <a:ext uri="{FF2B5EF4-FFF2-40B4-BE49-F238E27FC236}">
                <a16:creationId xmlns:a16="http://schemas.microsoft.com/office/drawing/2014/main" id="{942A42DA-D047-3D45-8578-E7AE9402CE3A}"/>
              </a:ext>
            </a:extLst>
          </p:cNvPr>
          <p:cNvSpPr>
            <a:spLocks noGrp="1"/>
          </p:cNvSpPr>
          <p:nvPr>
            <p:ph idx="1"/>
          </p:nvPr>
        </p:nvSpPr>
        <p:spPr>
          <a:xfrm>
            <a:off x="405880" y="1115560"/>
            <a:ext cx="8352928" cy="3816424"/>
          </a:xfrm>
        </p:spPr>
        <p:txBody>
          <a:bodyPr/>
          <a:lstStyle/>
          <a:p>
            <a:r>
              <a:rPr lang="en-GB" dirty="0"/>
              <a:t>The observed model of DNS operational deployment at scale is diverging from the classical stub-resolver-authoritative model that many still use as a reference</a:t>
            </a:r>
          </a:p>
          <a:p>
            <a:r>
              <a:rPr lang="en-GB" dirty="0"/>
              <a:t>Caching has long been a fundamental property of DNS but the current deployment model with extensive use of DNS load balancers alters aggregate cache behaviour</a:t>
            </a:r>
          </a:p>
          <a:p>
            <a:r>
              <a:rPr lang="en-GB" dirty="0"/>
              <a:t>Is it time to consider how DNS load balancers fit within the larger DNS architecture?</a:t>
            </a:r>
          </a:p>
        </p:txBody>
      </p:sp>
    </p:spTree>
    <p:extLst>
      <p:ext uri="{BB962C8B-B14F-4D97-AF65-F5344CB8AC3E}">
        <p14:creationId xmlns:p14="http://schemas.microsoft.com/office/powerpoint/2010/main" val="3960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A339-3465-7048-A8F0-B8EC5E93D1B1}"/>
              </a:ext>
            </a:extLst>
          </p:cNvPr>
          <p:cNvSpPr>
            <a:spLocks noGrp="1"/>
          </p:cNvSpPr>
          <p:nvPr>
            <p:ph type="title"/>
          </p:nvPr>
        </p:nvSpPr>
        <p:spPr/>
        <p:txBody>
          <a:bodyPr/>
          <a:lstStyle/>
          <a:p>
            <a:r>
              <a:rPr lang="en-AU" dirty="0"/>
              <a:t>Standards?</a:t>
            </a:r>
          </a:p>
        </p:txBody>
      </p:sp>
      <p:sp>
        <p:nvSpPr>
          <p:cNvPr id="4" name="Content Placeholder 3">
            <a:extLst>
              <a:ext uri="{FF2B5EF4-FFF2-40B4-BE49-F238E27FC236}">
                <a16:creationId xmlns:a16="http://schemas.microsoft.com/office/drawing/2014/main" id="{FF18C3F8-0D1D-BC46-818B-C2744F047CEA}"/>
              </a:ext>
            </a:extLst>
          </p:cNvPr>
          <p:cNvSpPr>
            <a:spLocks noGrp="1"/>
          </p:cNvSpPr>
          <p:nvPr>
            <p:ph sz="quarter" idx="13"/>
          </p:nvPr>
        </p:nvSpPr>
        <p:spPr>
          <a:xfrm>
            <a:off x="395289" y="1159017"/>
            <a:ext cx="8353425" cy="3464961"/>
          </a:xfrm>
        </p:spPr>
        <p:txBody>
          <a:bodyPr/>
          <a:lstStyle/>
          <a:p>
            <a:r>
              <a:rPr lang="en-AU" dirty="0"/>
              <a:t>This is similar to the situation with NATs for many years</a:t>
            </a:r>
          </a:p>
          <a:p>
            <a:r>
              <a:rPr lang="en-AU" dirty="0"/>
              <a:t>The absence of standard specifications that describe how such units should behave mean that individual implementors are able to make their own choices</a:t>
            </a:r>
          </a:p>
          <a:p>
            <a:r>
              <a:rPr lang="en-AU" dirty="0"/>
              <a:t>And this can result </a:t>
            </a:r>
            <a:r>
              <a:rPr lang="en-AU"/>
              <a:t>in unexpected variance </a:t>
            </a:r>
            <a:r>
              <a:rPr lang="en-AU" dirty="0"/>
              <a:t>in behaviours for aspects of DNS resolution</a:t>
            </a:r>
          </a:p>
        </p:txBody>
      </p:sp>
    </p:spTree>
    <p:extLst>
      <p:ext uri="{BB962C8B-B14F-4D97-AF65-F5344CB8AC3E}">
        <p14:creationId xmlns:p14="http://schemas.microsoft.com/office/powerpoint/2010/main" val="4166163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4A70-5401-6543-892C-C178B0B80BBF}"/>
              </a:ext>
            </a:extLst>
          </p:cNvPr>
          <p:cNvSpPr>
            <a:spLocks noGrp="1"/>
          </p:cNvSpPr>
          <p:nvPr>
            <p:ph type="title"/>
          </p:nvPr>
        </p:nvSpPr>
        <p:spPr>
          <a:xfrm>
            <a:off x="3342290" y="2299714"/>
            <a:ext cx="5614495" cy="994172"/>
          </a:xfrm>
        </p:spPr>
        <p:txBody>
          <a:bodyPr/>
          <a:lstStyle/>
          <a:p>
            <a:r>
              <a:rPr lang="en-AU" dirty="0">
                <a:latin typeface="AhnbergHand" pitchFamily="2" charset="0"/>
              </a:rPr>
              <a:t>Thanks!</a:t>
            </a:r>
          </a:p>
        </p:txBody>
      </p:sp>
    </p:spTree>
    <p:extLst>
      <p:ext uri="{BB962C8B-B14F-4D97-AF65-F5344CB8AC3E}">
        <p14:creationId xmlns:p14="http://schemas.microsoft.com/office/powerpoint/2010/main" val="307548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2445-C7BF-6E48-8772-42B6A031170F}"/>
              </a:ext>
            </a:extLst>
          </p:cNvPr>
          <p:cNvSpPr>
            <a:spLocks noGrp="1"/>
          </p:cNvSpPr>
          <p:nvPr>
            <p:ph type="title"/>
          </p:nvPr>
        </p:nvSpPr>
        <p:spPr/>
        <p:txBody>
          <a:bodyPr>
            <a:normAutofit fontScale="90000"/>
          </a:bodyPr>
          <a:lstStyle/>
          <a:p>
            <a:r>
              <a:rPr lang="en-AU" dirty="0"/>
              <a:t>NSEC Caching Benefits</a:t>
            </a:r>
            <a:br>
              <a:rPr lang="en-AU" dirty="0"/>
            </a:br>
            <a:r>
              <a:rPr lang="en-AU" sz="3100" dirty="0"/>
              <a:t>(according to RFC8198)</a:t>
            </a:r>
            <a:endParaRPr lang="en-AU" dirty="0"/>
          </a:p>
        </p:txBody>
      </p:sp>
      <p:sp>
        <p:nvSpPr>
          <p:cNvPr id="3" name="Content Placeholder 2">
            <a:extLst>
              <a:ext uri="{FF2B5EF4-FFF2-40B4-BE49-F238E27FC236}">
                <a16:creationId xmlns:a16="http://schemas.microsoft.com/office/drawing/2014/main" id="{2FED208C-15B1-E04E-A2EA-7A8F586C9752}"/>
              </a:ext>
            </a:extLst>
          </p:cNvPr>
          <p:cNvSpPr>
            <a:spLocks noGrp="1"/>
          </p:cNvSpPr>
          <p:nvPr>
            <p:ph idx="1"/>
          </p:nvPr>
        </p:nvSpPr>
        <p:spPr/>
        <p:txBody>
          <a:bodyPr/>
          <a:lstStyle/>
          <a:p>
            <a:r>
              <a:rPr lang="en-AU" dirty="0"/>
              <a:t>Reduced Latency</a:t>
            </a:r>
          </a:p>
          <a:p>
            <a:r>
              <a:rPr lang="en-AU" dirty="0"/>
              <a:t>Decreased Recursive Resolver Load</a:t>
            </a:r>
          </a:p>
          <a:p>
            <a:r>
              <a:rPr lang="en-AU" dirty="0"/>
              <a:t>Decreased Authoritative Server Load</a:t>
            </a:r>
          </a:p>
          <a:p>
            <a:r>
              <a:rPr lang="en-AU" dirty="0"/>
              <a:t>Random name attack mitigation</a:t>
            </a:r>
          </a:p>
        </p:txBody>
      </p:sp>
    </p:spTree>
    <p:extLst>
      <p:ext uri="{BB962C8B-B14F-4D97-AF65-F5344CB8AC3E}">
        <p14:creationId xmlns:p14="http://schemas.microsoft.com/office/powerpoint/2010/main" val="390946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D291-6353-1D45-815A-1948383588EF}"/>
              </a:ext>
            </a:extLst>
          </p:cNvPr>
          <p:cNvSpPr>
            <a:spLocks noGrp="1"/>
          </p:cNvSpPr>
          <p:nvPr>
            <p:ph type="title"/>
          </p:nvPr>
        </p:nvSpPr>
        <p:spPr>
          <a:xfrm>
            <a:off x="628650" y="288008"/>
            <a:ext cx="7886700" cy="994172"/>
          </a:xfrm>
        </p:spPr>
        <p:txBody>
          <a:bodyPr/>
          <a:lstStyle/>
          <a:p>
            <a:r>
              <a:rPr lang="en-AU" dirty="0"/>
              <a:t>Does it Deliver?</a:t>
            </a:r>
          </a:p>
        </p:txBody>
      </p:sp>
      <p:pic>
        <p:nvPicPr>
          <p:cNvPr id="5" name="Picture 4">
            <a:extLst>
              <a:ext uri="{FF2B5EF4-FFF2-40B4-BE49-F238E27FC236}">
                <a16:creationId xmlns:a16="http://schemas.microsoft.com/office/drawing/2014/main" id="{A8A60B4E-5371-BE40-B2BE-272DD3C53654}"/>
              </a:ext>
            </a:extLst>
          </p:cNvPr>
          <p:cNvPicPr>
            <a:picLocks noChangeAspect="1"/>
          </p:cNvPicPr>
          <p:nvPr/>
        </p:nvPicPr>
        <p:blipFill>
          <a:blip r:embed="rId2"/>
          <a:stretch>
            <a:fillRect/>
          </a:stretch>
        </p:blipFill>
        <p:spPr>
          <a:xfrm>
            <a:off x="315098" y="1707562"/>
            <a:ext cx="4232281" cy="3162095"/>
          </a:xfrm>
          <a:prstGeom prst="rect">
            <a:avLst/>
          </a:prstGeom>
        </p:spPr>
      </p:pic>
      <p:pic>
        <p:nvPicPr>
          <p:cNvPr id="6" name="Picture 5">
            <a:extLst>
              <a:ext uri="{FF2B5EF4-FFF2-40B4-BE49-F238E27FC236}">
                <a16:creationId xmlns:a16="http://schemas.microsoft.com/office/drawing/2014/main" id="{498B893C-B72C-0042-BBB7-D4CF1C8759E9}"/>
              </a:ext>
            </a:extLst>
          </p:cNvPr>
          <p:cNvPicPr>
            <a:picLocks noChangeAspect="1"/>
          </p:cNvPicPr>
          <p:nvPr/>
        </p:nvPicPr>
        <p:blipFill>
          <a:blip r:embed="rId3"/>
          <a:stretch>
            <a:fillRect/>
          </a:stretch>
        </p:blipFill>
        <p:spPr>
          <a:xfrm>
            <a:off x="4596623" y="1791896"/>
            <a:ext cx="4247049" cy="3162095"/>
          </a:xfrm>
          <a:prstGeom prst="rect">
            <a:avLst/>
          </a:prstGeom>
        </p:spPr>
      </p:pic>
      <p:sp>
        <p:nvSpPr>
          <p:cNvPr id="7" name="TextBox 6">
            <a:extLst>
              <a:ext uri="{FF2B5EF4-FFF2-40B4-BE49-F238E27FC236}">
                <a16:creationId xmlns:a16="http://schemas.microsoft.com/office/drawing/2014/main" id="{117BB924-22C6-BD4E-99D0-CBF47C64DB42}"/>
              </a:ext>
            </a:extLst>
          </p:cNvPr>
          <p:cNvSpPr txBox="1"/>
          <p:nvPr/>
        </p:nvSpPr>
        <p:spPr>
          <a:xfrm>
            <a:off x="5076056" y="4873116"/>
            <a:ext cx="2797754" cy="300082"/>
          </a:xfrm>
          <a:prstGeom prst="rect">
            <a:avLst/>
          </a:prstGeom>
          <a:solidFill>
            <a:schemeClr val="bg1"/>
          </a:solidFill>
        </p:spPr>
        <p:txBody>
          <a:bodyPr wrap="none" rtlCol="0">
            <a:spAutoFit/>
          </a:bodyPr>
          <a:lstStyle/>
          <a:p>
            <a:r>
              <a:rPr lang="en-AU" sz="1350" dirty="0">
                <a:solidFill>
                  <a:schemeClr val="bg1">
                    <a:lumMod val="65000"/>
                  </a:schemeClr>
                </a:solidFill>
              </a:rPr>
              <a:t>Random Subdomain Attack Traffic</a:t>
            </a:r>
          </a:p>
        </p:txBody>
      </p:sp>
      <p:sp>
        <p:nvSpPr>
          <p:cNvPr id="8" name="Freeform 7">
            <a:extLst>
              <a:ext uri="{FF2B5EF4-FFF2-40B4-BE49-F238E27FC236}">
                <a16:creationId xmlns:a16="http://schemas.microsoft.com/office/drawing/2014/main" id="{5A66A0B4-53C6-ED4B-9425-64CB1EA1CA6D}"/>
              </a:ext>
            </a:extLst>
          </p:cNvPr>
          <p:cNvSpPr/>
          <p:nvPr/>
        </p:nvSpPr>
        <p:spPr>
          <a:xfrm>
            <a:off x="7097309" y="2296763"/>
            <a:ext cx="685800" cy="2657228"/>
          </a:xfrm>
          <a:custGeom>
            <a:avLst/>
            <a:gdLst>
              <a:gd name="connsiteX0" fmla="*/ 24714 w 914400"/>
              <a:gd name="connsiteY0" fmla="*/ 3462012 h 3542971"/>
              <a:gd name="connsiteX1" fmla="*/ 49427 w 914400"/>
              <a:gd name="connsiteY1" fmla="*/ 3412585 h 3542971"/>
              <a:gd name="connsiteX2" fmla="*/ 469557 w 914400"/>
              <a:gd name="connsiteY2" fmla="*/ 2238693 h 3542971"/>
              <a:gd name="connsiteX3" fmla="*/ 667265 w 914400"/>
              <a:gd name="connsiteY3" fmla="*/ 125687 h 3542971"/>
              <a:gd name="connsiteX4" fmla="*/ 457200 w 914400"/>
              <a:gd name="connsiteY4" fmla="*/ 249255 h 3542971"/>
              <a:gd name="connsiteX5" fmla="*/ 679622 w 914400"/>
              <a:gd name="connsiteY5" fmla="*/ 2120 h 3542971"/>
              <a:gd name="connsiteX6" fmla="*/ 914400 w 914400"/>
              <a:gd name="connsiteY6" fmla="*/ 150401 h 354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3542971">
                <a:moveTo>
                  <a:pt x="24714" y="3462012"/>
                </a:moveTo>
                <a:cubicBezTo>
                  <a:pt x="0" y="3539242"/>
                  <a:pt x="-24714" y="3616472"/>
                  <a:pt x="49427" y="3412585"/>
                </a:cubicBezTo>
                <a:cubicBezTo>
                  <a:pt x="123568" y="3208698"/>
                  <a:pt x="366584" y="2786509"/>
                  <a:pt x="469557" y="2238693"/>
                </a:cubicBezTo>
                <a:cubicBezTo>
                  <a:pt x="572530" y="1690877"/>
                  <a:pt x="669325" y="457260"/>
                  <a:pt x="667265" y="125687"/>
                </a:cubicBezTo>
                <a:cubicBezTo>
                  <a:pt x="665206" y="-205886"/>
                  <a:pt x="455140" y="269850"/>
                  <a:pt x="457200" y="249255"/>
                </a:cubicBezTo>
                <a:cubicBezTo>
                  <a:pt x="459260" y="228660"/>
                  <a:pt x="603422" y="18596"/>
                  <a:pt x="679622" y="2120"/>
                </a:cubicBezTo>
                <a:cubicBezTo>
                  <a:pt x="755822" y="-14356"/>
                  <a:pt x="835111" y="68022"/>
                  <a:pt x="914400" y="150401"/>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 name="Content Placeholder 2">
            <a:extLst>
              <a:ext uri="{FF2B5EF4-FFF2-40B4-BE49-F238E27FC236}">
                <a16:creationId xmlns:a16="http://schemas.microsoft.com/office/drawing/2014/main" id="{25A33DA7-5D85-224B-9681-5AF78EBB112D}"/>
              </a:ext>
            </a:extLst>
          </p:cNvPr>
          <p:cNvSpPr>
            <a:spLocks noGrp="1"/>
          </p:cNvSpPr>
          <p:nvPr>
            <p:ph idx="1"/>
          </p:nvPr>
        </p:nvSpPr>
        <p:spPr>
          <a:xfrm>
            <a:off x="1187624" y="1203598"/>
            <a:ext cx="6840760" cy="3631758"/>
          </a:xfrm>
        </p:spPr>
        <p:txBody>
          <a:bodyPr/>
          <a:lstStyle/>
          <a:p>
            <a:r>
              <a:rPr lang="en-AU" dirty="0"/>
              <a:t>Petr </a:t>
            </a:r>
            <a:r>
              <a:rPr lang="en-AU" dirty="0" err="1"/>
              <a:t>Špaček’s</a:t>
            </a:r>
            <a:r>
              <a:rPr lang="en-AU" dirty="0"/>
              <a:t> report to DNS OARC 28 (2018)</a:t>
            </a:r>
          </a:p>
          <a:p>
            <a:pPr marL="300038" lvl="1" indent="0">
              <a:buNone/>
            </a:pPr>
            <a:r>
              <a:rPr lang="en-AU" sz="700" dirty="0">
                <a:solidFill>
                  <a:schemeClr val="bg1">
                    <a:lumMod val="50000"/>
                  </a:schemeClr>
                </a:solidFill>
              </a:rPr>
              <a:t>https://</a:t>
            </a:r>
            <a:r>
              <a:rPr lang="en-AU" sz="700" dirty="0" err="1">
                <a:solidFill>
                  <a:schemeClr val="bg1">
                    <a:lumMod val="50000"/>
                  </a:schemeClr>
                </a:solidFill>
              </a:rPr>
              <a:t>indico.dns-oarc.net</a:t>
            </a:r>
            <a:r>
              <a:rPr lang="en-AU" sz="700" dirty="0">
                <a:solidFill>
                  <a:schemeClr val="bg1">
                    <a:lumMod val="50000"/>
                  </a:schemeClr>
                </a:solidFill>
              </a:rPr>
              <a:t>/event/28/contributions/509/attachments/479/786/DNS-OARC-28-presentation-RFC8198.pdf</a:t>
            </a:r>
            <a:endParaRPr lang="en-AU" sz="100" dirty="0">
              <a:solidFill>
                <a:schemeClr val="bg1">
                  <a:lumMod val="50000"/>
                </a:schemeClr>
              </a:solidFill>
            </a:endParaRPr>
          </a:p>
        </p:txBody>
      </p:sp>
    </p:spTree>
    <p:extLst>
      <p:ext uri="{BB962C8B-B14F-4D97-AF65-F5344CB8AC3E}">
        <p14:creationId xmlns:p14="http://schemas.microsoft.com/office/powerpoint/2010/main" val="141352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D291-6353-1D45-815A-1948383588EF}"/>
              </a:ext>
            </a:extLst>
          </p:cNvPr>
          <p:cNvSpPr>
            <a:spLocks noGrp="1"/>
          </p:cNvSpPr>
          <p:nvPr>
            <p:ph type="title"/>
          </p:nvPr>
        </p:nvSpPr>
        <p:spPr>
          <a:xfrm>
            <a:off x="628650" y="288008"/>
            <a:ext cx="7886700" cy="994172"/>
          </a:xfrm>
        </p:spPr>
        <p:txBody>
          <a:bodyPr/>
          <a:lstStyle/>
          <a:p>
            <a:r>
              <a:rPr lang="en-AU" dirty="0"/>
              <a:t>Does it Deliver?</a:t>
            </a:r>
          </a:p>
        </p:txBody>
      </p:sp>
      <p:sp>
        <p:nvSpPr>
          <p:cNvPr id="3" name="Content Placeholder 2">
            <a:extLst>
              <a:ext uri="{FF2B5EF4-FFF2-40B4-BE49-F238E27FC236}">
                <a16:creationId xmlns:a16="http://schemas.microsoft.com/office/drawing/2014/main" id="{25A33DA7-5D85-224B-9681-5AF78EBB112D}"/>
              </a:ext>
            </a:extLst>
          </p:cNvPr>
          <p:cNvSpPr>
            <a:spLocks noGrp="1"/>
          </p:cNvSpPr>
          <p:nvPr>
            <p:ph idx="1"/>
          </p:nvPr>
        </p:nvSpPr>
        <p:spPr>
          <a:xfrm>
            <a:off x="1187624" y="1203598"/>
            <a:ext cx="6840760" cy="3631758"/>
          </a:xfrm>
        </p:spPr>
        <p:txBody>
          <a:bodyPr/>
          <a:lstStyle/>
          <a:p>
            <a:r>
              <a:rPr lang="en-AU" dirty="0"/>
              <a:t>Petr </a:t>
            </a:r>
            <a:r>
              <a:rPr lang="en-AU" dirty="0" err="1"/>
              <a:t>Špaček’s</a:t>
            </a:r>
            <a:r>
              <a:rPr lang="en-AU" dirty="0"/>
              <a:t> report to DNS OARC 28 (2018)</a:t>
            </a:r>
          </a:p>
          <a:p>
            <a:pPr marL="300038" lvl="1" indent="0">
              <a:buNone/>
            </a:pPr>
            <a:r>
              <a:rPr lang="en-AU" sz="700" dirty="0">
                <a:solidFill>
                  <a:schemeClr val="bg1">
                    <a:lumMod val="50000"/>
                  </a:schemeClr>
                </a:solidFill>
              </a:rPr>
              <a:t>https://</a:t>
            </a:r>
            <a:r>
              <a:rPr lang="en-AU" sz="700" dirty="0" err="1">
                <a:solidFill>
                  <a:schemeClr val="bg1">
                    <a:lumMod val="50000"/>
                  </a:schemeClr>
                </a:solidFill>
              </a:rPr>
              <a:t>indico.dns-oarc.net</a:t>
            </a:r>
            <a:r>
              <a:rPr lang="en-AU" sz="700" dirty="0">
                <a:solidFill>
                  <a:schemeClr val="bg1">
                    <a:lumMod val="50000"/>
                  </a:schemeClr>
                </a:solidFill>
              </a:rPr>
              <a:t>/event/28/contributions/509/attachments/479/786/DNS-OARC-28-presentation-RFC8198.pdf</a:t>
            </a:r>
            <a:endParaRPr lang="en-AU" sz="400" dirty="0">
              <a:solidFill>
                <a:schemeClr val="bg1">
                  <a:lumMod val="50000"/>
                </a:schemeClr>
              </a:solidFill>
            </a:endParaRPr>
          </a:p>
        </p:txBody>
      </p:sp>
      <p:pic>
        <p:nvPicPr>
          <p:cNvPr id="10" name="Picture 9">
            <a:extLst>
              <a:ext uri="{FF2B5EF4-FFF2-40B4-BE49-F238E27FC236}">
                <a16:creationId xmlns:a16="http://schemas.microsoft.com/office/drawing/2014/main" id="{65E1436E-20CA-0247-99DE-C757572165F5}"/>
              </a:ext>
            </a:extLst>
          </p:cNvPr>
          <p:cNvPicPr>
            <a:picLocks noChangeAspect="1"/>
          </p:cNvPicPr>
          <p:nvPr/>
        </p:nvPicPr>
        <p:blipFill>
          <a:blip r:embed="rId2"/>
          <a:stretch>
            <a:fillRect/>
          </a:stretch>
        </p:blipFill>
        <p:spPr>
          <a:xfrm>
            <a:off x="311839" y="1861719"/>
            <a:ext cx="4006848" cy="3003214"/>
          </a:xfrm>
          <a:prstGeom prst="rect">
            <a:avLst/>
          </a:prstGeom>
        </p:spPr>
      </p:pic>
      <p:pic>
        <p:nvPicPr>
          <p:cNvPr id="11" name="Picture 10">
            <a:extLst>
              <a:ext uri="{FF2B5EF4-FFF2-40B4-BE49-F238E27FC236}">
                <a16:creationId xmlns:a16="http://schemas.microsoft.com/office/drawing/2014/main" id="{BA01350F-DF5C-9C4B-81C9-2D27C2AB11BD}"/>
              </a:ext>
            </a:extLst>
          </p:cNvPr>
          <p:cNvPicPr>
            <a:picLocks noChangeAspect="1"/>
          </p:cNvPicPr>
          <p:nvPr/>
        </p:nvPicPr>
        <p:blipFill>
          <a:blip r:embed="rId3"/>
          <a:stretch>
            <a:fillRect/>
          </a:stretch>
        </p:blipFill>
        <p:spPr>
          <a:xfrm>
            <a:off x="4635498" y="1861719"/>
            <a:ext cx="4001735" cy="3003214"/>
          </a:xfrm>
          <a:prstGeom prst="rect">
            <a:avLst/>
          </a:prstGeom>
        </p:spPr>
      </p:pic>
    </p:spTree>
    <p:extLst>
      <p:ext uri="{BB962C8B-B14F-4D97-AF65-F5344CB8AC3E}">
        <p14:creationId xmlns:p14="http://schemas.microsoft.com/office/powerpoint/2010/main" val="103651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3207-C88D-514B-A167-FC5A19D64F3B}"/>
              </a:ext>
            </a:extLst>
          </p:cNvPr>
          <p:cNvSpPr>
            <a:spLocks noGrp="1"/>
          </p:cNvSpPr>
          <p:nvPr>
            <p:ph type="title"/>
          </p:nvPr>
        </p:nvSpPr>
        <p:spPr/>
        <p:txBody>
          <a:bodyPr/>
          <a:lstStyle/>
          <a:p>
            <a:r>
              <a:rPr lang="en-AU" dirty="0"/>
              <a:t>Benchtop vs Live Measurement</a:t>
            </a:r>
          </a:p>
        </p:txBody>
      </p:sp>
      <p:sp>
        <p:nvSpPr>
          <p:cNvPr id="3" name="Content Placeholder 2">
            <a:extLst>
              <a:ext uri="{FF2B5EF4-FFF2-40B4-BE49-F238E27FC236}">
                <a16:creationId xmlns:a16="http://schemas.microsoft.com/office/drawing/2014/main" id="{A26D5D3B-6A00-A348-BB1B-9A6FE21C4D29}"/>
              </a:ext>
            </a:extLst>
          </p:cNvPr>
          <p:cNvSpPr>
            <a:spLocks noGrp="1"/>
          </p:cNvSpPr>
          <p:nvPr>
            <p:ph idx="1"/>
          </p:nvPr>
        </p:nvSpPr>
        <p:spPr/>
        <p:txBody>
          <a:bodyPr>
            <a:normAutofit/>
          </a:bodyPr>
          <a:lstStyle/>
          <a:p>
            <a:r>
              <a:rPr lang="en-AU" dirty="0"/>
              <a:t>Petr’s results were obtained by feeding a log of query data into a resolver and measuring the query traffic from the resolver to the authoritative server(s)</a:t>
            </a:r>
          </a:p>
          <a:p>
            <a:r>
              <a:rPr lang="en-AU" dirty="0"/>
              <a:t>We thought it would be useful to see if these results are reproducible in the Internet:</a:t>
            </a:r>
          </a:p>
          <a:p>
            <a:endParaRPr lang="en-AU" dirty="0"/>
          </a:p>
          <a:p>
            <a:r>
              <a:rPr lang="en-AU" b="1" dirty="0"/>
              <a:t>To what extent is NSEC caching visible in the DNS today?</a:t>
            </a:r>
          </a:p>
          <a:p>
            <a:r>
              <a:rPr lang="en-AU" b="1" dirty="0"/>
              <a:t>How well does NSEC caching work?</a:t>
            </a:r>
          </a:p>
        </p:txBody>
      </p:sp>
    </p:spTree>
    <p:extLst>
      <p:ext uri="{BB962C8B-B14F-4D97-AF65-F5344CB8AC3E}">
        <p14:creationId xmlns:p14="http://schemas.microsoft.com/office/powerpoint/2010/main" val="375290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1C3F-9BAA-9243-84A9-42039A0FD504}"/>
              </a:ext>
            </a:extLst>
          </p:cNvPr>
          <p:cNvSpPr>
            <a:spLocks noGrp="1"/>
          </p:cNvSpPr>
          <p:nvPr>
            <p:ph type="title"/>
          </p:nvPr>
        </p:nvSpPr>
        <p:spPr/>
        <p:txBody>
          <a:bodyPr/>
          <a:lstStyle/>
          <a:p>
            <a:r>
              <a:rPr lang="en-AU" dirty="0"/>
              <a:t>Measurement Setup</a:t>
            </a:r>
          </a:p>
        </p:txBody>
      </p:sp>
      <p:sp>
        <p:nvSpPr>
          <p:cNvPr id="3" name="Content Placeholder 2">
            <a:extLst>
              <a:ext uri="{FF2B5EF4-FFF2-40B4-BE49-F238E27FC236}">
                <a16:creationId xmlns:a16="http://schemas.microsoft.com/office/drawing/2014/main" id="{4F06AC30-25F8-EF40-B11F-CA7538AE402F}"/>
              </a:ext>
            </a:extLst>
          </p:cNvPr>
          <p:cNvSpPr>
            <a:spLocks noGrp="1"/>
          </p:cNvSpPr>
          <p:nvPr>
            <p:ph idx="1"/>
          </p:nvPr>
        </p:nvSpPr>
        <p:spPr/>
        <p:txBody>
          <a:bodyPr>
            <a:normAutofit fontScale="92500" lnSpcReduction="20000"/>
          </a:bodyPr>
          <a:lstStyle/>
          <a:p>
            <a:r>
              <a:rPr lang="en-AU" dirty="0"/>
              <a:t>We use APNIC Lab’s Ad-based measurement platform in conjunction with a set of servers</a:t>
            </a:r>
          </a:p>
          <a:p>
            <a:r>
              <a:rPr lang="en-AU" dirty="0"/>
              <a:t>The Ad campaign delivers some 8M – 12M ads per day to eyeball networks across the entire Internet</a:t>
            </a:r>
          </a:p>
          <a:p>
            <a:r>
              <a:rPr lang="en-AU" dirty="0"/>
              <a:t>Each ad contains an HTML5 script that runs the NSEC experiment:</a:t>
            </a:r>
          </a:p>
          <a:p>
            <a:pPr lvl="1"/>
            <a:r>
              <a:rPr lang="en-AU" dirty="0"/>
              <a:t>Generate unique label name within a DNSSEC-signed domain name and query</a:t>
            </a:r>
          </a:p>
          <a:p>
            <a:pPr lvl="1"/>
            <a:r>
              <a:rPr lang="en-AU" dirty="0"/>
              <a:t>The DNSSEC response is an NXDOMAIN code with an NSEC record that includes a span across the label name space in the domain</a:t>
            </a:r>
          </a:p>
          <a:p>
            <a:pPr lvl="1"/>
            <a:r>
              <a:rPr lang="en-AU" dirty="0"/>
              <a:t>Wait 2 seconds</a:t>
            </a:r>
          </a:p>
          <a:p>
            <a:pPr lvl="1"/>
            <a:r>
              <a:rPr lang="en-AU" dirty="0"/>
              <a:t>Generate a new unique label name sits within the span of the NSEC record</a:t>
            </a:r>
          </a:p>
        </p:txBody>
      </p:sp>
    </p:spTree>
    <p:extLst>
      <p:ext uri="{BB962C8B-B14F-4D97-AF65-F5344CB8AC3E}">
        <p14:creationId xmlns:p14="http://schemas.microsoft.com/office/powerpoint/2010/main" val="124007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2D90-C849-1A4A-98F0-1FBECD63FA4A}"/>
              </a:ext>
            </a:extLst>
          </p:cNvPr>
          <p:cNvSpPr>
            <a:spLocks noGrp="1"/>
          </p:cNvSpPr>
          <p:nvPr>
            <p:ph type="title"/>
          </p:nvPr>
        </p:nvSpPr>
        <p:spPr/>
        <p:txBody>
          <a:bodyPr/>
          <a:lstStyle/>
          <a:p>
            <a:r>
              <a:rPr lang="en-AU" dirty="0"/>
              <a:t>Measurement Setup</a:t>
            </a:r>
          </a:p>
        </p:txBody>
      </p:sp>
      <p:sp>
        <p:nvSpPr>
          <p:cNvPr id="3" name="Content Placeholder 2">
            <a:extLst>
              <a:ext uri="{FF2B5EF4-FFF2-40B4-BE49-F238E27FC236}">
                <a16:creationId xmlns:a16="http://schemas.microsoft.com/office/drawing/2014/main" id="{D6280880-17A1-A946-A6DA-8B164B4F8136}"/>
              </a:ext>
            </a:extLst>
          </p:cNvPr>
          <p:cNvSpPr>
            <a:spLocks noGrp="1"/>
          </p:cNvSpPr>
          <p:nvPr>
            <p:ph idx="1"/>
          </p:nvPr>
        </p:nvSpPr>
        <p:spPr/>
        <p:txBody>
          <a:bodyPr>
            <a:normAutofit lnSpcReduction="10000"/>
          </a:bodyPr>
          <a:lstStyle/>
          <a:p>
            <a:pPr marL="0" indent="0">
              <a:buNone/>
            </a:pPr>
            <a:r>
              <a:rPr lang="en-AU" dirty="0"/>
              <a:t>Controls:</a:t>
            </a:r>
          </a:p>
          <a:p>
            <a:r>
              <a:rPr lang="en-AU" dirty="0"/>
              <a:t>We use a pair of unique labels that generate a CNAME response to a unique non-existent name</a:t>
            </a:r>
          </a:p>
          <a:p>
            <a:pPr lvl="1"/>
            <a:r>
              <a:rPr lang="en-AU" dirty="0"/>
              <a:t>That way the authoritative server will see the query that generates the CNAME response and depending on whether the recursive resolver is performing NSEC caching  the authoritative server may (or may not) see the second CNAME target name query</a:t>
            </a:r>
          </a:p>
          <a:p>
            <a:r>
              <a:rPr lang="en-AU" dirty="0"/>
              <a:t>We use a second pair of labels that are generated within an unsigned zone where the server always returns NXDOMAIN</a:t>
            </a:r>
          </a:p>
        </p:txBody>
      </p:sp>
    </p:spTree>
    <p:extLst>
      <p:ext uri="{BB962C8B-B14F-4D97-AF65-F5344CB8AC3E}">
        <p14:creationId xmlns:p14="http://schemas.microsoft.com/office/powerpoint/2010/main" val="59830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ED5C-A4EA-FD48-BC88-AA249E9CE0FD}"/>
              </a:ext>
            </a:extLst>
          </p:cNvPr>
          <p:cNvSpPr>
            <a:spLocks noGrp="1"/>
          </p:cNvSpPr>
          <p:nvPr>
            <p:ph type="title"/>
          </p:nvPr>
        </p:nvSpPr>
        <p:spPr/>
        <p:txBody>
          <a:bodyPr/>
          <a:lstStyle/>
          <a:p>
            <a:r>
              <a:rPr lang="en-AU" dirty="0"/>
              <a:t>Measurement Details</a:t>
            </a:r>
          </a:p>
        </p:txBody>
      </p:sp>
      <p:pic>
        <p:nvPicPr>
          <p:cNvPr id="5" name="Content Placeholder 4">
            <a:extLst>
              <a:ext uri="{FF2B5EF4-FFF2-40B4-BE49-F238E27FC236}">
                <a16:creationId xmlns:a16="http://schemas.microsoft.com/office/drawing/2014/main" id="{F38B6B14-06BC-2A4D-876A-3500B5C83129}"/>
              </a:ext>
            </a:extLst>
          </p:cNvPr>
          <p:cNvPicPr>
            <a:picLocks noGrp="1" noChangeAspect="1"/>
          </p:cNvPicPr>
          <p:nvPr>
            <p:ph idx="1"/>
          </p:nvPr>
        </p:nvPicPr>
        <p:blipFill>
          <a:blip r:embed="rId2"/>
          <a:stretch>
            <a:fillRect/>
          </a:stretch>
        </p:blipFill>
        <p:spPr>
          <a:xfrm>
            <a:off x="1385888" y="1505546"/>
            <a:ext cx="6372225" cy="2990850"/>
          </a:xfrm>
        </p:spPr>
      </p:pic>
      <p:sp>
        <p:nvSpPr>
          <p:cNvPr id="4" name="Rectangle 3">
            <a:extLst>
              <a:ext uri="{FF2B5EF4-FFF2-40B4-BE49-F238E27FC236}">
                <a16:creationId xmlns:a16="http://schemas.microsoft.com/office/drawing/2014/main" id="{B9FB517E-A75B-6B4A-8D9B-80551119B49A}"/>
              </a:ext>
            </a:extLst>
          </p:cNvPr>
          <p:cNvSpPr/>
          <p:nvPr/>
        </p:nvSpPr>
        <p:spPr>
          <a:xfrm>
            <a:off x="6670623" y="3402767"/>
            <a:ext cx="45719" cy="1124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84EAB4E8-E121-7646-8F0D-131337B5789D}"/>
              </a:ext>
            </a:extLst>
          </p:cNvPr>
          <p:cNvSpPr txBox="1"/>
          <p:nvPr/>
        </p:nvSpPr>
        <p:spPr>
          <a:xfrm>
            <a:off x="6579249" y="3335303"/>
            <a:ext cx="250390" cy="246221"/>
          </a:xfrm>
          <a:prstGeom prst="rect">
            <a:avLst/>
          </a:prstGeom>
          <a:noFill/>
        </p:spPr>
        <p:txBody>
          <a:bodyPr wrap="none" rtlCol="0">
            <a:spAutoFit/>
          </a:bodyPr>
          <a:lstStyle/>
          <a:p>
            <a:r>
              <a:rPr lang="en-AU" sz="1000" dirty="0">
                <a:solidFill>
                  <a:srgbClr val="535353"/>
                </a:solidFill>
              </a:rPr>
              <a:t>3</a:t>
            </a:r>
          </a:p>
        </p:txBody>
      </p:sp>
    </p:spTree>
    <p:extLst>
      <p:ext uri="{BB962C8B-B14F-4D97-AF65-F5344CB8AC3E}">
        <p14:creationId xmlns:p14="http://schemas.microsoft.com/office/powerpoint/2010/main" val="1797548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7253</TotalTime>
  <Words>1246</Words>
  <Application>Microsoft Macintosh PowerPoint</Application>
  <PresentationFormat>On-screen Show (16:9)</PresentationFormat>
  <Paragraphs>116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.Apple Color Emoji UI</vt:lpstr>
      <vt:lpstr>AhnbergHand</vt:lpstr>
      <vt:lpstr>Arial</vt:lpstr>
      <vt:lpstr>Calibri</vt:lpstr>
      <vt:lpstr>Powderfinger Type</vt:lpstr>
      <vt:lpstr>Office Theme</vt:lpstr>
      <vt:lpstr>NSEC Caching Revisited</vt:lpstr>
      <vt:lpstr>What is NSEC Caching?</vt:lpstr>
      <vt:lpstr>NSEC Caching Benefits (according to RFC8198)</vt:lpstr>
      <vt:lpstr>Does it Deliver?</vt:lpstr>
      <vt:lpstr>Does it Deliver?</vt:lpstr>
      <vt:lpstr>Benchtop vs Live Measurement</vt:lpstr>
      <vt:lpstr>Measurement Setup</vt:lpstr>
      <vt:lpstr>Measurement Setup</vt:lpstr>
      <vt:lpstr>Measurement Details</vt:lpstr>
      <vt:lpstr>Measurement Details</vt:lpstr>
      <vt:lpstr>Measurement Details</vt:lpstr>
      <vt:lpstr>Predictions</vt:lpstr>
      <vt:lpstr>DNSSEC Validation Rates</vt:lpstr>
      <vt:lpstr>Predictions</vt:lpstr>
      <vt:lpstr>Results</vt:lpstr>
      <vt:lpstr>This is lower than we had anticipated</vt:lpstr>
      <vt:lpstr>DNS Load Balancing</vt:lpstr>
      <vt:lpstr>Measuring Load Balancing by IP addresses</vt:lpstr>
      <vt:lpstr>Query Distribution in Resolver Farms</vt:lpstr>
      <vt:lpstr>Query Name Hashing and NSEC caching</vt:lpstr>
      <vt:lpstr>Does NSEC Caching Deliver?</vt:lpstr>
      <vt:lpstr>What about NSEC caching as a response to Random Subdomain Attack?</vt:lpstr>
      <vt:lpstr>NSEC Caching?</vt:lpstr>
      <vt:lpstr>NSEC Caching?</vt:lpstr>
      <vt:lpstr>One more thing… </vt:lpstr>
      <vt:lpstr>Standards?</vt:lpstr>
      <vt:lpstr>Thanks!</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Resolvers We Use</dc:title>
  <dc:creator>Geoff Huston</dc:creator>
  <cp:lastModifiedBy>Geoff Huston</cp:lastModifiedBy>
  <cp:revision>111</cp:revision>
  <dcterms:created xsi:type="dcterms:W3CDTF">2014-10-21T03:42:12Z</dcterms:created>
  <dcterms:modified xsi:type="dcterms:W3CDTF">2019-10-21T21:53:07Z</dcterms:modified>
</cp:coreProperties>
</file>