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9" r:id="rId3"/>
    <p:sldId id="428" r:id="rId4"/>
    <p:sldId id="429" r:id="rId5"/>
    <p:sldId id="427" r:id="rId6"/>
    <p:sldId id="361" r:id="rId7"/>
    <p:sldId id="360" r:id="rId8"/>
    <p:sldId id="362" r:id="rId9"/>
    <p:sldId id="407" r:id="rId10"/>
    <p:sldId id="410" r:id="rId11"/>
    <p:sldId id="409" r:id="rId12"/>
    <p:sldId id="411" r:id="rId13"/>
    <p:sldId id="430" r:id="rId14"/>
    <p:sldId id="431" r:id="rId15"/>
    <p:sldId id="432" r:id="rId16"/>
    <p:sldId id="433" r:id="rId17"/>
    <p:sldId id="434" r:id="rId18"/>
    <p:sldId id="435" r:id="rId19"/>
    <p:sldId id="4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2D43-80C4-1848-B44B-C6693CB0A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E2345-C4EA-BA44-BBEE-9B5C034B1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BBEF-FCEC-CF4B-8928-5EE749A0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E5492-0667-8740-AEF6-8E4148D0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D704-1E8C-2844-A33F-88630A69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02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5EB8-14C9-9546-9481-7F5AAB7B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FBB01-3236-A64F-B8E2-47118989D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EC3EA-E45F-5044-A0B9-69CFBFD4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17838-B237-274A-8753-C147D4E0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A8414-624A-664F-8AB1-DFB5FFA2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1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7FB9E-D206-7140-958F-8FFEF44E9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934E7-E5D1-0F48-9488-874054188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D21B2-EFBE-A449-834B-0D2A2AF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4312D-DB8C-5944-900A-6987CF0F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A69B4-A296-B040-85A4-CE0658C7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0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E05C-A223-EF40-959E-E22F145B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 b="1"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901F-E6D1-F14F-91B4-E11D96A2C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4AF5C-BF14-C848-A4B2-3D5E8E94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19BF-3922-454C-91BA-2F7B9C9B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FBFE-67CE-234F-B5F2-89C05B09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10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603F-AAE1-0B4E-8CDC-4F97CDA8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C275F-F104-B646-BC40-9C19D593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76FF7-58A7-0D4F-92C7-20C2B2F2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C507-C93B-E443-8DA7-65F902BA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43BD-9004-0C4E-8B42-36AE12AB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88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7BB6-BE4F-9943-9420-E39BBB49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16816-50E8-8B45-B9EA-B46F46992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74EEA-2910-EF49-9D56-A706A9EDA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A0F18-5ED0-8346-9687-19E71C51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F99EC-EAC0-4F43-937B-7F5FFF25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13296-3E95-8F49-B0F0-3B593ECA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5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0EB9-CFDA-6941-B438-AB679C59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92823-5EAA-8E42-A997-5B4321E8D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65552-57E8-774E-92A0-949D2FC09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8B1F9-A932-A24B-A0BD-9BB0E213F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21726-A6F7-D145-B0D7-491246F31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BA455-BC41-064D-919C-915A835A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D5342-F3E1-4049-90B8-B491468A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799B6-294D-234C-9C7B-34174A38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81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5296-D32A-544B-8B6E-3E895029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4FA4B-94AA-6C42-B495-B299287B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F3752-E47A-8B4D-973D-389A7AD3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9DCA0-04C6-D54A-AE22-1343F40B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81425-9506-984F-95B6-8D5020EF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2571E-67A5-B740-811A-4AC4C8C5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7F466-E519-C84B-AE43-078F405F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10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DD2D-167B-DB42-94DE-3298A63D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2D5B-E545-0B46-AAFE-6A933DC6B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6A8A1-C73C-C54F-87A8-C241F3D7E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9DE27-20E4-F848-A05F-67F36BA6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8D223-C986-C647-9BBE-08FFEF2C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29A3-DE93-354E-AD8B-4141220A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69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89B7-6B84-3D4B-961A-14F25D5A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07DFA-1AAA-5844-BF43-A45083DE4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F732D-6F6D-5D46-AE83-82D9F15A9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42BA9-791C-D846-924A-0A3B2D1C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CBF43-18DC-9946-9723-E330FB0B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AF13F-3686-1E4C-914A-57FB857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24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43D38-A06E-224E-BAB9-11FD4CC2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A7243-08D5-0542-A156-A1F5FD4C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2EF77-B981-D742-885F-ED8DF93AC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E98A-78ED-B644-81A5-8C62D9446C6C}" type="datetimeFigureOut">
              <a:rPr lang="en-AU" smtClean="0"/>
              <a:t>22/7/20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FB04-FF08-5945-831F-421A6FC7A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293D-61E0-FC4D-B5E4-6F36E80C6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98B8-DB51-D343-9DA7-C6383B93D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7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4463-62DE-7C4E-B226-D28F51863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Cause and Effect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CCFB3-0C52-3F46-AACC-912243665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AU" dirty="0"/>
              <a:t>Geoff Huston</a:t>
            </a:r>
          </a:p>
          <a:p>
            <a:pPr algn="r"/>
            <a:r>
              <a:rPr lang="en-AU" dirty="0"/>
              <a:t>APNIC Labs</a:t>
            </a:r>
          </a:p>
          <a:p>
            <a:pPr algn="r"/>
            <a:r>
              <a:rPr lang="en-AU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46748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267F9D-2D14-6147-B332-39D3771F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31" y="512743"/>
            <a:ext cx="6464300" cy="90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B6AEE-20DC-2240-953F-19A370939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18579"/>
            <a:ext cx="9144000" cy="382084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1F13B9DB-EC47-7B4E-B479-B58BDB18A420}"/>
              </a:ext>
            </a:extLst>
          </p:cNvPr>
          <p:cNvSpPr/>
          <p:nvPr/>
        </p:nvSpPr>
        <p:spPr>
          <a:xfrm>
            <a:off x="4185873" y="2906209"/>
            <a:ext cx="1829104" cy="641803"/>
          </a:xfrm>
          <a:custGeom>
            <a:avLst/>
            <a:gdLst>
              <a:gd name="connsiteX0" fmla="*/ 416993 w 1829104"/>
              <a:gd name="connsiteY0" fmla="*/ 438874 h 641802"/>
              <a:gd name="connsiteX1" fmla="*/ 555889 w 1829104"/>
              <a:gd name="connsiteY1" fmla="*/ 438874 h 641802"/>
              <a:gd name="connsiteX2" fmla="*/ 1609185 w 1829104"/>
              <a:gd name="connsiteY2" fmla="*/ 438874 h 641802"/>
              <a:gd name="connsiteX3" fmla="*/ 1551312 w 1829104"/>
              <a:gd name="connsiteY3" fmla="*/ 137932 h 641802"/>
              <a:gd name="connsiteX4" fmla="*/ 139200 w 1829104"/>
              <a:gd name="connsiteY4" fmla="*/ 22185 h 641802"/>
              <a:gd name="connsiteX5" fmla="*/ 243373 w 1829104"/>
              <a:gd name="connsiteY5" fmla="*/ 566195 h 641802"/>
              <a:gd name="connsiteX6" fmla="*/ 1829104 w 1829104"/>
              <a:gd name="connsiteY6" fmla="*/ 624068 h 64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104" h="641802">
                <a:moveTo>
                  <a:pt x="416993" y="438874"/>
                </a:moveTo>
                <a:lnTo>
                  <a:pt x="555889" y="438874"/>
                </a:lnTo>
                <a:cubicBezTo>
                  <a:pt x="754588" y="438874"/>
                  <a:pt x="1443281" y="489031"/>
                  <a:pt x="1609185" y="438874"/>
                </a:cubicBezTo>
                <a:cubicBezTo>
                  <a:pt x="1775089" y="388717"/>
                  <a:pt x="1796309" y="207380"/>
                  <a:pt x="1551312" y="137932"/>
                </a:cubicBezTo>
                <a:cubicBezTo>
                  <a:pt x="1306315" y="68484"/>
                  <a:pt x="357190" y="-49192"/>
                  <a:pt x="139200" y="22185"/>
                </a:cubicBezTo>
                <a:cubicBezTo>
                  <a:pt x="-78790" y="93562"/>
                  <a:pt x="-38278" y="465881"/>
                  <a:pt x="243373" y="566195"/>
                </a:cubicBezTo>
                <a:cubicBezTo>
                  <a:pt x="525024" y="666509"/>
                  <a:pt x="1177064" y="645288"/>
                  <a:pt x="1829104" y="62406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56EC799-2BBC-1242-80DF-1F64865469F2}"/>
              </a:ext>
            </a:extLst>
          </p:cNvPr>
          <p:cNvSpPr/>
          <p:nvPr/>
        </p:nvSpPr>
        <p:spPr>
          <a:xfrm>
            <a:off x="5216325" y="874953"/>
            <a:ext cx="928140" cy="2227817"/>
          </a:xfrm>
          <a:custGeom>
            <a:avLst/>
            <a:gdLst>
              <a:gd name="connsiteX0" fmla="*/ 0 w 928140"/>
              <a:gd name="connsiteY0" fmla="*/ 27874 h 2227817"/>
              <a:gd name="connsiteX1" fmla="*/ 925975 w 928140"/>
              <a:gd name="connsiteY1" fmla="*/ 294092 h 2227817"/>
              <a:gd name="connsiteX2" fmla="*/ 254643 w 928140"/>
              <a:gd name="connsiteY2" fmla="*/ 2134467 h 2227817"/>
              <a:gd name="connsiteX3" fmla="*/ 208344 w 928140"/>
              <a:gd name="connsiteY3" fmla="*/ 1740927 h 2227817"/>
              <a:gd name="connsiteX4" fmla="*/ 196770 w 928140"/>
              <a:gd name="connsiteY4" fmla="*/ 2215490 h 2227817"/>
              <a:gd name="connsiteX5" fmla="*/ 613458 w 928140"/>
              <a:gd name="connsiteY5" fmla="*/ 2041869 h 222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140" h="2227817">
                <a:moveTo>
                  <a:pt x="0" y="27874"/>
                </a:moveTo>
                <a:cubicBezTo>
                  <a:pt x="441767" y="-14567"/>
                  <a:pt x="883534" y="-57007"/>
                  <a:pt x="925975" y="294092"/>
                </a:cubicBezTo>
                <a:cubicBezTo>
                  <a:pt x="968416" y="645191"/>
                  <a:pt x="374248" y="1893328"/>
                  <a:pt x="254643" y="2134467"/>
                </a:cubicBezTo>
                <a:cubicBezTo>
                  <a:pt x="135038" y="2375606"/>
                  <a:pt x="217990" y="1727423"/>
                  <a:pt x="208344" y="1740927"/>
                </a:cubicBezTo>
                <a:cubicBezTo>
                  <a:pt x="198698" y="1754431"/>
                  <a:pt x="129251" y="2165333"/>
                  <a:pt x="196770" y="2215490"/>
                </a:cubicBezTo>
                <a:cubicBezTo>
                  <a:pt x="264289" y="2265647"/>
                  <a:pt x="438873" y="2153758"/>
                  <a:pt x="613458" y="204186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94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C2E4-1ACE-A548-BC03-D9F3D97C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What can be scripted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C707-22D3-A947-8431-390C88B6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dirty="0"/>
              <a:t>Not much:</a:t>
            </a:r>
          </a:p>
          <a:p>
            <a:pPr lvl="1"/>
            <a:r>
              <a:rPr lang="en-AU" dirty="0" err="1"/>
              <a:t>http.FetchImg</a:t>
            </a:r>
            <a:r>
              <a:rPr lang="en-AU" dirty="0"/>
              <a:t>()</a:t>
            </a:r>
          </a:p>
          <a:p>
            <a:pPr marL="914377" lvl="2" indent="0">
              <a:buNone/>
            </a:pPr>
            <a:r>
              <a:rPr lang="en-AU" dirty="0"/>
              <a:t>i.e. attempt to retrieve a URL</a:t>
            </a:r>
          </a:p>
          <a:p>
            <a:pPr marL="914377" lvl="2" indent="0">
              <a:buNone/>
            </a:pPr>
            <a:endParaRPr lang="en-AU" dirty="0"/>
          </a:p>
          <a:p>
            <a:pPr marL="114297" indent="0">
              <a:buNone/>
            </a:pPr>
            <a:r>
              <a:rPr lang="en-AU" dirty="0"/>
              <a:t>But that’s enough!</a:t>
            </a:r>
          </a:p>
          <a:p>
            <a:pPr marL="971526" lvl="1" indent="-457189"/>
            <a:r>
              <a:rPr lang="en-AU" dirty="0"/>
              <a:t>It’s EXACTLY what users do!</a:t>
            </a:r>
          </a:p>
          <a:p>
            <a:pPr marL="971526" lvl="1" indent="-457189"/>
            <a:r>
              <a:rPr lang="en-AU" dirty="0"/>
              <a:t>A URL consists of a DNS question and an HTML question</a:t>
            </a:r>
          </a:p>
          <a:p>
            <a:pPr marL="971526" lvl="1" indent="-457189"/>
            <a:r>
              <a:rPr lang="en-AU" dirty="0"/>
              <a:t>What if we point both the DNS and the HTML to servers we run?</a:t>
            </a:r>
          </a:p>
          <a:p>
            <a:pPr marL="971526" lvl="1" indent="-457189"/>
            <a:r>
              <a:rPr lang="en-AU" dirty="0"/>
              <a:t>As long as each Ad execution uses unique names we can push the user query back to our servers </a:t>
            </a:r>
          </a:p>
        </p:txBody>
      </p:sp>
    </p:spTree>
    <p:extLst>
      <p:ext uri="{BB962C8B-B14F-4D97-AF65-F5344CB8AC3E}">
        <p14:creationId xmlns:p14="http://schemas.microsoft.com/office/powerpoint/2010/main" val="357194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5E8F20-8F42-324C-901A-91D2058A872E}"/>
              </a:ext>
            </a:extLst>
          </p:cNvPr>
          <p:cNvSpPr/>
          <p:nvPr/>
        </p:nvSpPr>
        <p:spPr>
          <a:xfrm>
            <a:off x="2392767" y="3361424"/>
            <a:ext cx="441873" cy="346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E8F6E-9467-3B4B-A7F3-71E4EE8E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DNS Label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04D8-14A0-8B45-9289-32D49F6F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Think of a DNS name as a </a:t>
            </a:r>
            <a:r>
              <a:rPr lang="en-AU" dirty="0" err="1"/>
              <a:t>microcoded</a:t>
            </a:r>
            <a:r>
              <a:rPr lang="en-AU" dirty="0"/>
              <a:t> instruction set directed to programmable DNS and HTTP servers …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4610CFB-2324-724C-982B-99BB2F127AD6}"/>
              </a:ext>
            </a:extLst>
          </p:cNvPr>
          <p:cNvSpPr/>
          <p:nvPr/>
        </p:nvSpPr>
        <p:spPr>
          <a:xfrm>
            <a:off x="2235186" y="3749040"/>
            <a:ext cx="599454" cy="1505"/>
          </a:xfrm>
          <a:custGeom>
            <a:avLst/>
            <a:gdLst>
              <a:gd name="connsiteX0" fmla="*/ 599454 w 599454"/>
              <a:gd name="connsiteY0" fmla="*/ 0 h 1505"/>
              <a:gd name="connsiteX1" fmla="*/ 14 w 599454"/>
              <a:gd name="connsiteY1" fmla="*/ 0 h 1505"/>
              <a:gd name="connsiteX2" fmla="*/ 599454 w 599454"/>
              <a:gd name="connsiteY2" fmla="*/ 0 h 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454" h="1505">
                <a:moveTo>
                  <a:pt x="599454" y="0"/>
                </a:moveTo>
                <a:lnTo>
                  <a:pt x="14" y="0"/>
                </a:lnTo>
                <a:cubicBezTo>
                  <a:pt x="-3373" y="3387"/>
                  <a:pt x="599454" y="0"/>
                  <a:pt x="599454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8C0DBCF-5F4F-FB47-8419-53D50CA89DCC}"/>
              </a:ext>
            </a:extLst>
          </p:cNvPr>
          <p:cNvSpPr/>
          <p:nvPr/>
        </p:nvSpPr>
        <p:spPr>
          <a:xfrm>
            <a:off x="2946400" y="3728720"/>
            <a:ext cx="3598518" cy="20485"/>
          </a:xfrm>
          <a:custGeom>
            <a:avLst/>
            <a:gdLst>
              <a:gd name="connsiteX0" fmla="*/ 0 w 3598518"/>
              <a:gd name="connsiteY0" fmla="*/ 10160 h 20485"/>
              <a:gd name="connsiteX1" fmla="*/ 1036320 w 3598518"/>
              <a:gd name="connsiteY1" fmla="*/ 20320 h 20485"/>
              <a:gd name="connsiteX2" fmla="*/ 3220720 w 3598518"/>
              <a:gd name="connsiteY2" fmla="*/ 10160 h 20485"/>
              <a:gd name="connsiteX3" fmla="*/ 3596640 w 3598518"/>
              <a:gd name="connsiteY3" fmla="*/ 0 h 20485"/>
              <a:gd name="connsiteX4" fmla="*/ 314960 w 3598518"/>
              <a:gd name="connsiteY4" fmla="*/ 20320 h 20485"/>
              <a:gd name="connsiteX5" fmla="*/ 375920 w 3598518"/>
              <a:gd name="connsiteY5" fmla="*/ 10160 h 20485"/>
              <a:gd name="connsiteX6" fmla="*/ 792480 w 3598518"/>
              <a:gd name="connsiteY6" fmla="*/ 20320 h 2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8518" h="20485">
                <a:moveTo>
                  <a:pt x="0" y="10160"/>
                </a:moveTo>
                <a:lnTo>
                  <a:pt x="1036320" y="20320"/>
                </a:lnTo>
                <a:lnTo>
                  <a:pt x="3220720" y="10160"/>
                </a:lnTo>
                <a:cubicBezTo>
                  <a:pt x="3647440" y="6773"/>
                  <a:pt x="3596640" y="0"/>
                  <a:pt x="3596640" y="0"/>
                </a:cubicBezTo>
                <a:lnTo>
                  <a:pt x="314960" y="20320"/>
                </a:lnTo>
                <a:cubicBezTo>
                  <a:pt x="-221827" y="22013"/>
                  <a:pt x="296333" y="10160"/>
                  <a:pt x="375920" y="10160"/>
                </a:cubicBezTo>
                <a:cubicBezTo>
                  <a:pt x="455507" y="10160"/>
                  <a:pt x="623993" y="15240"/>
                  <a:pt x="792480" y="20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AC17791-A075-9841-AB95-7D8890A7B452}"/>
              </a:ext>
            </a:extLst>
          </p:cNvPr>
          <p:cNvSpPr/>
          <p:nvPr/>
        </p:nvSpPr>
        <p:spPr>
          <a:xfrm>
            <a:off x="6675120" y="3708400"/>
            <a:ext cx="223520" cy="30480"/>
          </a:xfrm>
          <a:custGeom>
            <a:avLst/>
            <a:gdLst>
              <a:gd name="connsiteX0" fmla="*/ 0 w 223520"/>
              <a:gd name="connsiteY0" fmla="*/ 30480 h 30480"/>
              <a:gd name="connsiteX1" fmla="*/ 223520 w 223520"/>
              <a:gd name="connsiteY1" fmla="*/ 0 h 30480"/>
              <a:gd name="connsiteX2" fmla="*/ 0 w 223520"/>
              <a:gd name="connsiteY2" fmla="*/ 30480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" h="30480">
                <a:moveTo>
                  <a:pt x="0" y="30480"/>
                </a:moveTo>
                <a:lnTo>
                  <a:pt x="223520" y="0"/>
                </a:lnTo>
                <a:cubicBezTo>
                  <a:pt x="220133" y="0"/>
                  <a:pt x="0" y="30480"/>
                  <a:pt x="0" y="3048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D58CD2-7CB8-4349-BCC9-54E36A3A9F76}"/>
              </a:ext>
            </a:extLst>
          </p:cNvPr>
          <p:cNvSpPr txBox="1"/>
          <p:nvPr/>
        </p:nvSpPr>
        <p:spPr>
          <a:xfrm>
            <a:off x="1188720" y="4098052"/>
            <a:ext cx="743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Coded instructions to the authoritative server to deliver a particular 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EAF4A-6EEA-6D4E-B0EE-1328C538683A}"/>
              </a:ext>
            </a:extLst>
          </p:cNvPr>
          <p:cNvSpPr txBox="1"/>
          <p:nvPr/>
        </p:nvSpPr>
        <p:spPr>
          <a:xfrm>
            <a:off x="1290320" y="4846320"/>
            <a:ext cx="589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Information about the client and when the label was created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7FCF2-AC8B-E84E-8BD4-EED2239D8955}"/>
              </a:ext>
            </a:extLst>
          </p:cNvPr>
          <p:cNvSpPr txBox="1"/>
          <p:nvPr/>
        </p:nvSpPr>
        <p:spPr>
          <a:xfrm>
            <a:off x="1422400" y="5477430"/>
            <a:ext cx="446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Syntactic sugar to keep the advertiser happy!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A09C8DA-3FC0-EA41-8DEC-CC941973BCC1}"/>
              </a:ext>
            </a:extLst>
          </p:cNvPr>
          <p:cNvSpPr/>
          <p:nvPr/>
        </p:nvSpPr>
        <p:spPr>
          <a:xfrm>
            <a:off x="1788160" y="3793156"/>
            <a:ext cx="604607" cy="321644"/>
          </a:xfrm>
          <a:custGeom>
            <a:avLst/>
            <a:gdLst>
              <a:gd name="connsiteX0" fmla="*/ 0 w 604607"/>
              <a:gd name="connsiteY0" fmla="*/ 321644 h 321644"/>
              <a:gd name="connsiteX1" fmla="*/ 599440 w 604607"/>
              <a:gd name="connsiteY1" fmla="*/ 16844 h 321644"/>
              <a:gd name="connsiteX2" fmla="*/ 304800 w 604607"/>
              <a:gd name="connsiteY2" fmla="*/ 37164 h 321644"/>
              <a:gd name="connsiteX3" fmla="*/ 568960 w 604607"/>
              <a:gd name="connsiteY3" fmla="*/ 16844 h 321644"/>
              <a:gd name="connsiteX4" fmla="*/ 508000 w 604607"/>
              <a:gd name="connsiteY4" fmla="*/ 189564 h 3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07" h="321644">
                <a:moveTo>
                  <a:pt x="0" y="321644"/>
                </a:moveTo>
                <a:cubicBezTo>
                  <a:pt x="274320" y="192950"/>
                  <a:pt x="548640" y="64257"/>
                  <a:pt x="599440" y="16844"/>
                </a:cubicBezTo>
                <a:cubicBezTo>
                  <a:pt x="650240" y="-30569"/>
                  <a:pt x="309880" y="37164"/>
                  <a:pt x="304800" y="37164"/>
                </a:cubicBezTo>
                <a:cubicBezTo>
                  <a:pt x="299720" y="37164"/>
                  <a:pt x="535093" y="-8556"/>
                  <a:pt x="568960" y="16844"/>
                </a:cubicBezTo>
                <a:cubicBezTo>
                  <a:pt x="602827" y="42244"/>
                  <a:pt x="555413" y="115904"/>
                  <a:pt x="508000" y="1895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7326D61-4919-EC4C-B5BD-185BFAF90007}"/>
              </a:ext>
            </a:extLst>
          </p:cNvPr>
          <p:cNvSpPr/>
          <p:nvPr/>
        </p:nvSpPr>
        <p:spPr>
          <a:xfrm>
            <a:off x="1585574" y="3777402"/>
            <a:ext cx="2390071" cy="1120967"/>
          </a:xfrm>
          <a:custGeom>
            <a:avLst/>
            <a:gdLst>
              <a:gd name="connsiteX0" fmla="*/ 60346 w 2390071"/>
              <a:gd name="connsiteY0" fmla="*/ 1099398 h 1120967"/>
              <a:gd name="connsiteX1" fmla="*/ 111146 w 2390071"/>
              <a:gd name="connsiteY1" fmla="*/ 1058758 h 1120967"/>
              <a:gd name="connsiteX2" fmla="*/ 2295546 w 2390071"/>
              <a:gd name="connsiteY2" fmla="*/ 63078 h 1120967"/>
              <a:gd name="connsiteX3" fmla="*/ 2031386 w 2390071"/>
              <a:gd name="connsiteY3" fmla="*/ 103718 h 1120967"/>
              <a:gd name="connsiteX4" fmla="*/ 2376826 w 2390071"/>
              <a:gd name="connsiteY4" fmla="*/ 2118 h 1120967"/>
              <a:gd name="connsiteX5" fmla="*/ 2285386 w 2390071"/>
              <a:gd name="connsiteY5" fmla="*/ 215478 h 112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0071" h="1120967">
                <a:moveTo>
                  <a:pt x="60346" y="1099398"/>
                </a:moveTo>
                <a:cubicBezTo>
                  <a:pt x="-100521" y="1165438"/>
                  <a:pt x="111146" y="1058758"/>
                  <a:pt x="111146" y="1058758"/>
                </a:cubicBezTo>
                <a:lnTo>
                  <a:pt x="2295546" y="63078"/>
                </a:lnTo>
                <a:cubicBezTo>
                  <a:pt x="2615586" y="-96095"/>
                  <a:pt x="2017839" y="113878"/>
                  <a:pt x="2031386" y="103718"/>
                </a:cubicBezTo>
                <a:cubicBezTo>
                  <a:pt x="2044933" y="93558"/>
                  <a:pt x="2334493" y="-16509"/>
                  <a:pt x="2376826" y="2118"/>
                </a:cubicBezTo>
                <a:cubicBezTo>
                  <a:pt x="2419159" y="20745"/>
                  <a:pt x="2352272" y="118111"/>
                  <a:pt x="2285386" y="2154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31D92DB5-899F-F842-9B5D-665A4BEAE7BF}"/>
              </a:ext>
            </a:extLst>
          </p:cNvPr>
          <p:cNvSpPr/>
          <p:nvPr/>
        </p:nvSpPr>
        <p:spPr>
          <a:xfrm>
            <a:off x="1828800" y="3818011"/>
            <a:ext cx="4929260" cy="1688709"/>
          </a:xfrm>
          <a:custGeom>
            <a:avLst/>
            <a:gdLst>
              <a:gd name="connsiteX0" fmla="*/ 0 w 4929260"/>
              <a:gd name="connsiteY0" fmla="*/ 1688709 h 1688709"/>
              <a:gd name="connsiteX1" fmla="*/ 2834640 w 4929260"/>
              <a:gd name="connsiteY1" fmla="*/ 835269 h 1688709"/>
              <a:gd name="connsiteX2" fmla="*/ 4521200 w 4929260"/>
              <a:gd name="connsiteY2" fmla="*/ 235829 h 1688709"/>
              <a:gd name="connsiteX3" fmla="*/ 4927600 w 4929260"/>
              <a:gd name="connsiteY3" fmla="*/ 2149 h 1688709"/>
              <a:gd name="connsiteX4" fmla="*/ 4673600 w 4929260"/>
              <a:gd name="connsiteY4" fmla="*/ 113909 h 1688709"/>
              <a:gd name="connsiteX5" fmla="*/ 4897120 w 4929260"/>
              <a:gd name="connsiteY5" fmla="*/ 12309 h 1688709"/>
              <a:gd name="connsiteX6" fmla="*/ 4775200 w 4929260"/>
              <a:gd name="connsiteY6" fmla="*/ 215509 h 168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9260" h="1688709">
                <a:moveTo>
                  <a:pt x="0" y="1688709"/>
                </a:moveTo>
                <a:lnTo>
                  <a:pt x="2834640" y="835269"/>
                </a:lnTo>
                <a:cubicBezTo>
                  <a:pt x="3588173" y="593122"/>
                  <a:pt x="4172373" y="374682"/>
                  <a:pt x="4521200" y="235829"/>
                </a:cubicBezTo>
                <a:cubicBezTo>
                  <a:pt x="4870027" y="96976"/>
                  <a:pt x="4902200" y="22469"/>
                  <a:pt x="4927600" y="2149"/>
                </a:cubicBezTo>
                <a:cubicBezTo>
                  <a:pt x="4953000" y="-18171"/>
                  <a:pt x="4678680" y="112216"/>
                  <a:pt x="4673600" y="113909"/>
                </a:cubicBezTo>
                <a:cubicBezTo>
                  <a:pt x="4668520" y="115602"/>
                  <a:pt x="4880187" y="-4624"/>
                  <a:pt x="4897120" y="12309"/>
                </a:cubicBezTo>
                <a:cubicBezTo>
                  <a:pt x="4914053" y="29242"/>
                  <a:pt x="4844626" y="122375"/>
                  <a:pt x="4775200" y="2155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AF3AE3-B4D3-9244-B026-2AD2761FE6D8}"/>
              </a:ext>
            </a:extLst>
          </p:cNvPr>
          <p:cNvSpPr/>
          <p:nvPr/>
        </p:nvSpPr>
        <p:spPr>
          <a:xfrm>
            <a:off x="2936022" y="3368316"/>
            <a:ext cx="3659587" cy="346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00042-B3D1-3F4D-8C5B-929B0B8E96E8}"/>
              </a:ext>
            </a:extLst>
          </p:cNvPr>
          <p:cNvSpPr/>
          <p:nvPr/>
        </p:nvSpPr>
        <p:spPr>
          <a:xfrm>
            <a:off x="6646300" y="3385812"/>
            <a:ext cx="223520" cy="346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9B4F3-B324-BB46-85E2-9B827CBFAFD4}"/>
              </a:ext>
            </a:extLst>
          </p:cNvPr>
          <p:cNvSpPr txBox="1"/>
          <p:nvPr/>
        </p:nvSpPr>
        <p:spPr>
          <a:xfrm>
            <a:off x="1767137" y="3368316"/>
            <a:ext cx="819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http://06s-u69c5b052-c13-s1579128735-icb0a3c4c-0.ap.dotnxdomain.net/1x1.png</a:t>
            </a:r>
          </a:p>
        </p:txBody>
      </p:sp>
    </p:spTree>
    <p:extLst>
      <p:ext uri="{BB962C8B-B14F-4D97-AF65-F5344CB8AC3E}">
        <p14:creationId xmlns:p14="http://schemas.microsoft.com/office/powerpoint/2010/main" val="279700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8F6E-9467-3B4B-A7F3-71E4EE8E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DNS Label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04D8-14A0-8B45-9289-32D49F6F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Think of a URL name as a </a:t>
            </a:r>
            <a:r>
              <a:rPr lang="en-AU" dirty="0" err="1"/>
              <a:t>microcoded</a:t>
            </a:r>
            <a:r>
              <a:rPr lang="en-AU" dirty="0"/>
              <a:t> instruction set directed to programmable DNS and HTTP servers …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FB26B-EE97-0D4B-852C-57065DDBB708}"/>
              </a:ext>
            </a:extLst>
          </p:cNvPr>
          <p:cNvSpPr/>
          <p:nvPr/>
        </p:nvSpPr>
        <p:spPr>
          <a:xfrm>
            <a:off x="2370552" y="3351612"/>
            <a:ext cx="441873" cy="346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33B422-CF0B-E849-92E3-0532883B6F79}"/>
              </a:ext>
            </a:extLst>
          </p:cNvPr>
          <p:cNvSpPr/>
          <p:nvPr/>
        </p:nvSpPr>
        <p:spPr>
          <a:xfrm>
            <a:off x="2887835" y="3368316"/>
            <a:ext cx="4199669" cy="346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5EC9AE-9B48-4046-9D58-34A991340C05}"/>
              </a:ext>
            </a:extLst>
          </p:cNvPr>
          <p:cNvSpPr/>
          <p:nvPr/>
        </p:nvSpPr>
        <p:spPr>
          <a:xfrm>
            <a:off x="7151417" y="3408470"/>
            <a:ext cx="223520" cy="346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9B4F3-B324-BB46-85E2-9B827CBFAFD4}"/>
              </a:ext>
            </a:extLst>
          </p:cNvPr>
          <p:cNvSpPr txBox="1"/>
          <p:nvPr/>
        </p:nvSpPr>
        <p:spPr>
          <a:xfrm>
            <a:off x="1780138" y="3371722"/>
            <a:ext cx="849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http://06s-u69c5b052-c13-a4c5-s1579128735-icb0a3c4c-0.ap.dotnxdomain.net/1x1.png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EA64B-BEFF-CA47-B666-EFD263C35C01}"/>
              </a:ext>
            </a:extLst>
          </p:cNvPr>
          <p:cNvSpPr txBox="1"/>
          <p:nvPr/>
        </p:nvSpPr>
        <p:spPr>
          <a:xfrm>
            <a:off x="1796413" y="4287526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IPv6 access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369C2-9722-6841-97DF-9B74168C5348}"/>
              </a:ext>
            </a:extLst>
          </p:cNvPr>
          <p:cNvSpPr txBox="1"/>
          <p:nvPr/>
        </p:nvSpPr>
        <p:spPr>
          <a:xfrm>
            <a:off x="2080893" y="4618763"/>
            <a:ext cx="323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Valid DNSSEC signature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A5C3D-E20E-B043-8B8F-21D24C41B07A}"/>
              </a:ext>
            </a:extLst>
          </p:cNvPr>
          <p:cNvSpPr txBox="1"/>
          <p:nvPr/>
        </p:nvSpPr>
        <p:spPr>
          <a:xfrm>
            <a:off x="3015613" y="5281237"/>
            <a:ext cx="388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 is located in Country 13 (Australia)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0EE9D-CABD-E049-AC5B-951A5FD1A8C5}"/>
              </a:ext>
            </a:extLst>
          </p:cNvPr>
          <p:cNvSpPr txBox="1"/>
          <p:nvPr/>
        </p:nvSpPr>
        <p:spPr>
          <a:xfrm>
            <a:off x="5372733" y="5943711"/>
            <a:ext cx="32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Time is 16 January 2020 9:52am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12DED-A112-4143-8C7E-39211D11A7F3}"/>
              </a:ext>
            </a:extLst>
          </p:cNvPr>
          <p:cNvSpPr txBox="1"/>
          <p:nvPr/>
        </p:nvSpPr>
        <p:spPr>
          <a:xfrm>
            <a:off x="6866253" y="6274949"/>
            <a:ext cx="34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User’s IPv4 address is 203.10.60.76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5AEC4-9951-3F4C-9B46-28CEB65AC499}"/>
              </a:ext>
            </a:extLst>
          </p:cNvPr>
          <p:cNvSpPr txBox="1"/>
          <p:nvPr/>
        </p:nvSpPr>
        <p:spPr>
          <a:xfrm>
            <a:off x="1623693" y="3956289"/>
            <a:ext cx="21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Immediate response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9F3BB7-3011-924F-99C7-C5FEAFBE2E78}"/>
              </a:ext>
            </a:extLst>
          </p:cNvPr>
          <p:cNvSpPr/>
          <p:nvPr/>
        </p:nvSpPr>
        <p:spPr>
          <a:xfrm>
            <a:off x="2241631" y="3634417"/>
            <a:ext cx="306268" cy="254683"/>
          </a:xfrm>
          <a:custGeom>
            <a:avLst/>
            <a:gdLst>
              <a:gd name="connsiteX0" fmla="*/ 0 w 306268"/>
              <a:gd name="connsiteY0" fmla="*/ 254683 h 254683"/>
              <a:gd name="connsiteX1" fmla="*/ 254643 w 306268"/>
              <a:gd name="connsiteY1" fmla="*/ 23189 h 254683"/>
              <a:gd name="connsiteX2" fmla="*/ 81023 w 306268"/>
              <a:gd name="connsiteY2" fmla="*/ 69488 h 254683"/>
              <a:gd name="connsiteX3" fmla="*/ 277793 w 306268"/>
              <a:gd name="connsiteY3" fmla="*/ 40 h 254683"/>
              <a:gd name="connsiteX4" fmla="*/ 300942 w 306268"/>
              <a:gd name="connsiteY4" fmla="*/ 81062 h 25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68" h="254683">
                <a:moveTo>
                  <a:pt x="0" y="254683"/>
                </a:moveTo>
                <a:cubicBezTo>
                  <a:pt x="120569" y="154369"/>
                  <a:pt x="241139" y="54055"/>
                  <a:pt x="254643" y="23189"/>
                </a:cubicBezTo>
                <a:cubicBezTo>
                  <a:pt x="268147" y="-7677"/>
                  <a:pt x="77165" y="73346"/>
                  <a:pt x="81023" y="69488"/>
                </a:cubicBezTo>
                <a:cubicBezTo>
                  <a:pt x="84881" y="65630"/>
                  <a:pt x="241140" y="-1889"/>
                  <a:pt x="277793" y="40"/>
                </a:cubicBezTo>
                <a:cubicBezTo>
                  <a:pt x="314446" y="1969"/>
                  <a:pt x="307694" y="41515"/>
                  <a:pt x="300942" y="8106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01948B-21B2-A044-AE53-2011FD73CEBA}"/>
              </a:ext>
            </a:extLst>
          </p:cNvPr>
          <p:cNvSpPr/>
          <p:nvPr/>
        </p:nvSpPr>
        <p:spPr>
          <a:xfrm>
            <a:off x="2623309" y="3630896"/>
            <a:ext cx="272803" cy="593869"/>
          </a:xfrm>
          <a:custGeom>
            <a:avLst/>
            <a:gdLst>
              <a:gd name="connsiteX0" fmla="*/ 266503 w 272802"/>
              <a:gd name="connsiteY0" fmla="*/ 593869 h 593869"/>
              <a:gd name="connsiteX1" fmla="*/ 243353 w 272802"/>
              <a:gd name="connsiteY1" fmla="*/ 431824 h 593869"/>
              <a:gd name="connsiteX2" fmla="*/ 35009 w 272802"/>
              <a:gd name="connsiteY2" fmla="*/ 38285 h 593869"/>
              <a:gd name="connsiteX3" fmla="*/ 285 w 272802"/>
              <a:gd name="connsiteY3" fmla="*/ 188755 h 593869"/>
              <a:gd name="connsiteX4" fmla="*/ 35009 w 272802"/>
              <a:gd name="connsiteY4" fmla="*/ 3561 h 593869"/>
              <a:gd name="connsiteX5" fmla="*/ 185480 w 272802"/>
              <a:gd name="connsiteY5" fmla="*/ 84583 h 59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802" h="593869">
                <a:moveTo>
                  <a:pt x="266503" y="593869"/>
                </a:moveTo>
                <a:cubicBezTo>
                  <a:pt x="274219" y="559145"/>
                  <a:pt x="281935" y="524421"/>
                  <a:pt x="243353" y="431824"/>
                </a:cubicBezTo>
                <a:cubicBezTo>
                  <a:pt x="204771" y="339227"/>
                  <a:pt x="75520" y="78796"/>
                  <a:pt x="35009" y="38285"/>
                </a:cubicBezTo>
                <a:cubicBezTo>
                  <a:pt x="-5502" y="-2226"/>
                  <a:pt x="285" y="194542"/>
                  <a:pt x="285" y="188755"/>
                </a:cubicBezTo>
                <a:cubicBezTo>
                  <a:pt x="285" y="182968"/>
                  <a:pt x="4143" y="20923"/>
                  <a:pt x="35009" y="3561"/>
                </a:cubicBezTo>
                <a:cubicBezTo>
                  <a:pt x="65875" y="-13801"/>
                  <a:pt x="125677" y="35391"/>
                  <a:pt x="185480" y="8458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F3D9D58-82A4-F647-8C78-22B23B38AEBB}"/>
              </a:ext>
            </a:extLst>
          </p:cNvPr>
          <p:cNvSpPr/>
          <p:nvPr/>
        </p:nvSpPr>
        <p:spPr>
          <a:xfrm>
            <a:off x="2762330" y="3613505"/>
            <a:ext cx="1782663" cy="1097399"/>
          </a:xfrm>
          <a:custGeom>
            <a:avLst/>
            <a:gdLst>
              <a:gd name="connsiteX0" fmla="*/ 1782662 w 1782662"/>
              <a:gd name="connsiteY0" fmla="*/ 1097398 h 1097398"/>
              <a:gd name="connsiteX1" fmla="*/ 810389 w 1782662"/>
              <a:gd name="connsiteY1" fmla="*/ 460791 h 1097398"/>
              <a:gd name="connsiteX2" fmla="*/ 34885 w 1782662"/>
              <a:gd name="connsiteY2" fmla="*/ 44102 h 1097398"/>
              <a:gd name="connsiteX3" fmla="*/ 127483 w 1782662"/>
              <a:gd name="connsiteY3" fmla="*/ 194573 h 1097398"/>
              <a:gd name="connsiteX4" fmla="*/ 69609 w 1782662"/>
              <a:gd name="connsiteY4" fmla="*/ 9378 h 1097398"/>
              <a:gd name="connsiteX5" fmla="*/ 231655 w 1782662"/>
              <a:gd name="connsiteY5" fmla="*/ 44102 h 10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662" h="1097398">
                <a:moveTo>
                  <a:pt x="1782662" y="1097398"/>
                </a:moveTo>
                <a:cubicBezTo>
                  <a:pt x="1442173" y="866869"/>
                  <a:pt x="1101685" y="636340"/>
                  <a:pt x="810389" y="460791"/>
                </a:cubicBezTo>
                <a:cubicBezTo>
                  <a:pt x="519093" y="285242"/>
                  <a:pt x="148703" y="88472"/>
                  <a:pt x="34885" y="44102"/>
                </a:cubicBezTo>
                <a:cubicBezTo>
                  <a:pt x="-78933" y="-268"/>
                  <a:pt x="121696" y="200360"/>
                  <a:pt x="127483" y="194573"/>
                </a:cubicBezTo>
                <a:cubicBezTo>
                  <a:pt x="133270" y="188786"/>
                  <a:pt x="52247" y="34456"/>
                  <a:pt x="69609" y="9378"/>
                </a:cubicBezTo>
                <a:cubicBezTo>
                  <a:pt x="86971" y="-15700"/>
                  <a:pt x="159313" y="14201"/>
                  <a:pt x="231655" y="4410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53E34C5-AC92-1F42-BAAE-46E53BE31E12}"/>
              </a:ext>
            </a:extLst>
          </p:cNvPr>
          <p:cNvSpPr/>
          <p:nvPr/>
        </p:nvSpPr>
        <p:spPr>
          <a:xfrm>
            <a:off x="4305042" y="3696248"/>
            <a:ext cx="2161349" cy="1570241"/>
          </a:xfrm>
          <a:custGeom>
            <a:avLst/>
            <a:gdLst>
              <a:gd name="connsiteX0" fmla="*/ 2161349 w 2161349"/>
              <a:gd name="connsiteY0" fmla="*/ 1570241 h 1570241"/>
              <a:gd name="connsiteX1" fmla="*/ 1304822 w 2161349"/>
              <a:gd name="connsiteY1" fmla="*/ 482221 h 1570241"/>
              <a:gd name="connsiteX2" fmla="*/ 54756 w 2161349"/>
              <a:gd name="connsiteY2" fmla="*/ 30808 h 1570241"/>
              <a:gd name="connsiteX3" fmla="*/ 205227 w 2161349"/>
              <a:gd name="connsiteY3" fmla="*/ 308600 h 1570241"/>
              <a:gd name="connsiteX4" fmla="*/ 43182 w 2161349"/>
              <a:gd name="connsiteY4" fmla="*/ 30808 h 1570241"/>
              <a:gd name="connsiteX5" fmla="*/ 182078 w 2161349"/>
              <a:gd name="connsiteY5" fmla="*/ 19233 h 15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349" h="1570241">
                <a:moveTo>
                  <a:pt x="2161349" y="1570241"/>
                </a:moveTo>
                <a:cubicBezTo>
                  <a:pt x="1908635" y="1154517"/>
                  <a:pt x="1655921" y="738793"/>
                  <a:pt x="1304822" y="482221"/>
                </a:cubicBezTo>
                <a:cubicBezTo>
                  <a:pt x="953723" y="225649"/>
                  <a:pt x="238022" y="59745"/>
                  <a:pt x="54756" y="30808"/>
                </a:cubicBezTo>
                <a:cubicBezTo>
                  <a:pt x="-128510" y="1871"/>
                  <a:pt x="207156" y="308600"/>
                  <a:pt x="205227" y="308600"/>
                </a:cubicBezTo>
                <a:cubicBezTo>
                  <a:pt x="203298" y="308600"/>
                  <a:pt x="47040" y="79036"/>
                  <a:pt x="43182" y="30808"/>
                </a:cubicBezTo>
                <a:cubicBezTo>
                  <a:pt x="39324" y="-17420"/>
                  <a:pt x="110701" y="906"/>
                  <a:pt x="182078" y="1923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E0FDA8D-0A15-1F43-AEB0-8A0A105E1DF3}"/>
              </a:ext>
            </a:extLst>
          </p:cNvPr>
          <p:cNvSpPr/>
          <p:nvPr/>
        </p:nvSpPr>
        <p:spPr>
          <a:xfrm>
            <a:off x="5336399" y="3689485"/>
            <a:ext cx="2509791" cy="2132588"/>
          </a:xfrm>
          <a:custGeom>
            <a:avLst/>
            <a:gdLst>
              <a:gd name="connsiteX0" fmla="*/ 2136988 w 2509790"/>
              <a:gd name="connsiteY0" fmla="*/ 2132588 h 2132588"/>
              <a:gd name="connsiteX1" fmla="*/ 2356907 w 2509790"/>
              <a:gd name="connsiteY1" fmla="*/ 998269 h 2132588"/>
              <a:gd name="connsiteX2" fmla="*/ 134568 w 2509790"/>
              <a:gd name="connsiteY2" fmla="*/ 49145 h 2132588"/>
              <a:gd name="connsiteX3" fmla="*/ 227166 w 2509790"/>
              <a:gd name="connsiteY3" fmla="*/ 199616 h 2132588"/>
              <a:gd name="connsiteX4" fmla="*/ 53545 w 2509790"/>
              <a:gd name="connsiteY4" fmla="*/ 14421 h 2132588"/>
              <a:gd name="connsiteX5" fmla="*/ 250315 w 2509790"/>
              <a:gd name="connsiteY5" fmla="*/ 25995 h 213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790" h="2132588">
                <a:moveTo>
                  <a:pt x="2136988" y="2132588"/>
                </a:moveTo>
                <a:cubicBezTo>
                  <a:pt x="2413816" y="1739048"/>
                  <a:pt x="2690644" y="1345509"/>
                  <a:pt x="2356907" y="998269"/>
                </a:cubicBezTo>
                <a:cubicBezTo>
                  <a:pt x="2023170" y="651028"/>
                  <a:pt x="489525" y="182254"/>
                  <a:pt x="134568" y="49145"/>
                </a:cubicBezTo>
                <a:cubicBezTo>
                  <a:pt x="-220389" y="-83964"/>
                  <a:pt x="240670" y="205403"/>
                  <a:pt x="227166" y="199616"/>
                </a:cubicBezTo>
                <a:cubicBezTo>
                  <a:pt x="213662" y="193829"/>
                  <a:pt x="49687" y="43358"/>
                  <a:pt x="53545" y="14421"/>
                </a:cubicBezTo>
                <a:cubicBezTo>
                  <a:pt x="57403" y="-14516"/>
                  <a:pt x="153859" y="5739"/>
                  <a:pt x="250315" y="2599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B20787B-C91D-234F-B5E0-B08D28991412}"/>
              </a:ext>
            </a:extLst>
          </p:cNvPr>
          <p:cNvSpPr/>
          <p:nvPr/>
        </p:nvSpPr>
        <p:spPr>
          <a:xfrm>
            <a:off x="6376947" y="3748027"/>
            <a:ext cx="2227948" cy="2606480"/>
          </a:xfrm>
          <a:custGeom>
            <a:avLst/>
            <a:gdLst>
              <a:gd name="connsiteX0" fmla="*/ 1501554 w 2227948"/>
              <a:gd name="connsiteY0" fmla="*/ 2606480 h 2606480"/>
              <a:gd name="connsiteX1" fmla="*/ 2138162 w 2227948"/>
              <a:gd name="connsiteY1" fmla="*/ 1506885 h 2606480"/>
              <a:gd name="connsiteX2" fmla="*/ 1999266 w 2227948"/>
              <a:gd name="connsiteY2" fmla="*/ 870278 h 2606480"/>
              <a:gd name="connsiteX3" fmla="*/ 89443 w 2227948"/>
              <a:gd name="connsiteY3" fmla="*/ 48475 h 2606480"/>
              <a:gd name="connsiteX4" fmla="*/ 286212 w 2227948"/>
              <a:gd name="connsiteY4" fmla="*/ 245245 h 2606480"/>
              <a:gd name="connsiteX5" fmla="*/ 43144 w 2227948"/>
              <a:gd name="connsiteY5" fmla="*/ 25326 h 2606480"/>
              <a:gd name="connsiteX6" fmla="*/ 390385 w 2227948"/>
              <a:gd name="connsiteY6" fmla="*/ 13751 h 2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948" h="2606480">
                <a:moveTo>
                  <a:pt x="1501554" y="2606480"/>
                </a:moveTo>
                <a:cubicBezTo>
                  <a:pt x="1778382" y="2201366"/>
                  <a:pt x="2055210" y="1796252"/>
                  <a:pt x="2138162" y="1506885"/>
                </a:cubicBezTo>
                <a:cubicBezTo>
                  <a:pt x="2221114" y="1217518"/>
                  <a:pt x="2340719" y="1113346"/>
                  <a:pt x="1999266" y="870278"/>
                </a:cubicBezTo>
                <a:cubicBezTo>
                  <a:pt x="1657813" y="627210"/>
                  <a:pt x="374952" y="152647"/>
                  <a:pt x="89443" y="48475"/>
                </a:cubicBezTo>
                <a:cubicBezTo>
                  <a:pt x="-196066" y="-55697"/>
                  <a:pt x="293928" y="249103"/>
                  <a:pt x="286212" y="245245"/>
                </a:cubicBezTo>
                <a:cubicBezTo>
                  <a:pt x="278496" y="241387"/>
                  <a:pt x="25782" y="63908"/>
                  <a:pt x="43144" y="25326"/>
                </a:cubicBezTo>
                <a:cubicBezTo>
                  <a:pt x="60506" y="-13256"/>
                  <a:pt x="225445" y="247"/>
                  <a:pt x="390385" y="1375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179FB1-3014-5348-A659-0D83336F76CC}"/>
              </a:ext>
            </a:extLst>
          </p:cNvPr>
          <p:cNvSpPr txBox="1"/>
          <p:nvPr/>
        </p:nvSpPr>
        <p:spPr>
          <a:xfrm>
            <a:off x="4427853" y="5612474"/>
            <a:ext cx="347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 is located in AS1221 (Telstra)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788A40-BDE1-1D43-8192-C13E0DC85544}"/>
              </a:ext>
            </a:extLst>
          </p:cNvPr>
          <p:cNvSpPr txBox="1"/>
          <p:nvPr/>
        </p:nvSpPr>
        <p:spPr>
          <a:xfrm>
            <a:off x="2363083" y="4960337"/>
            <a:ext cx="506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uuid</a:t>
            </a:r>
            <a:r>
              <a:rPr lang="en-AU" dirty="0"/>
              <a:t> to map multiple queries to a single experiment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6FABD9F-46FA-A44F-8CD1-D699EB6AFECA}"/>
              </a:ext>
            </a:extLst>
          </p:cNvPr>
          <p:cNvSpPr/>
          <p:nvPr/>
        </p:nvSpPr>
        <p:spPr>
          <a:xfrm>
            <a:off x="3480818" y="3681400"/>
            <a:ext cx="2144967" cy="1359044"/>
          </a:xfrm>
          <a:custGeom>
            <a:avLst/>
            <a:gdLst>
              <a:gd name="connsiteX0" fmla="*/ 2097022 w 2144967"/>
              <a:gd name="connsiteY0" fmla="*/ 1357960 h 1359044"/>
              <a:gd name="connsiteX1" fmla="*/ 2046222 w 2144967"/>
              <a:gd name="connsiteY1" fmla="*/ 1236040 h 1359044"/>
              <a:gd name="connsiteX2" fmla="*/ 1213102 w 2144967"/>
              <a:gd name="connsiteY2" fmla="*/ 585800 h 1359044"/>
              <a:gd name="connsiteX3" fmla="*/ 75182 w 2144967"/>
              <a:gd name="connsiteY3" fmla="*/ 27000 h 1359044"/>
              <a:gd name="connsiteX4" fmla="*/ 105662 w 2144967"/>
              <a:gd name="connsiteY4" fmla="*/ 189560 h 1359044"/>
              <a:gd name="connsiteX5" fmla="*/ 4062 w 2144967"/>
              <a:gd name="connsiteY5" fmla="*/ 6680 h 1359044"/>
              <a:gd name="connsiteX6" fmla="*/ 268222 w 2144967"/>
              <a:gd name="connsiteY6" fmla="*/ 57480 h 135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967" h="1359044">
                <a:moveTo>
                  <a:pt x="2097022" y="1357960"/>
                </a:moveTo>
                <a:cubicBezTo>
                  <a:pt x="2145282" y="1361346"/>
                  <a:pt x="2193542" y="1364733"/>
                  <a:pt x="2046222" y="1236040"/>
                </a:cubicBezTo>
                <a:cubicBezTo>
                  <a:pt x="1898902" y="1107347"/>
                  <a:pt x="1541609" y="787307"/>
                  <a:pt x="1213102" y="585800"/>
                </a:cubicBezTo>
                <a:cubicBezTo>
                  <a:pt x="884595" y="384293"/>
                  <a:pt x="259755" y="93040"/>
                  <a:pt x="75182" y="27000"/>
                </a:cubicBezTo>
                <a:cubicBezTo>
                  <a:pt x="-109391" y="-39040"/>
                  <a:pt x="117515" y="192947"/>
                  <a:pt x="105662" y="189560"/>
                </a:cubicBezTo>
                <a:cubicBezTo>
                  <a:pt x="93809" y="186173"/>
                  <a:pt x="-23031" y="28693"/>
                  <a:pt x="4062" y="6680"/>
                </a:cubicBezTo>
                <a:cubicBezTo>
                  <a:pt x="31155" y="-15333"/>
                  <a:pt x="149688" y="21073"/>
                  <a:pt x="268222" y="574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AA908EB-2040-C544-A117-940B9BC78259}"/>
              </a:ext>
            </a:extLst>
          </p:cNvPr>
          <p:cNvSpPr/>
          <p:nvPr/>
        </p:nvSpPr>
        <p:spPr>
          <a:xfrm>
            <a:off x="4683134" y="3664795"/>
            <a:ext cx="2684603" cy="2062453"/>
          </a:xfrm>
          <a:custGeom>
            <a:avLst/>
            <a:gdLst>
              <a:gd name="connsiteX0" fmla="*/ 2205346 w 2684603"/>
              <a:gd name="connsiteY0" fmla="*/ 2045125 h 2062453"/>
              <a:gd name="connsiteX1" fmla="*/ 2317106 w 2684603"/>
              <a:gd name="connsiteY1" fmla="*/ 1994325 h 2062453"/>
              <a:gd name="connsiteX2" fmla="*/ 2672706 w 2684603"/>
              <a:gd name="connsiteY2" fmla="*/ 1496485 h 2062453"/>
              <a:gd name="connsiteX3" fmla="*/ 1829426 w 2684603"/>
              <a:gd name="connsiteY3" fmla="*/ 907205 h 2062453"/>
              <a:gd name="connsiteX4" fmla="*/ 356226 w 2684603"/>
              <a:gd name="connsiteY4" fmla="*/ 114725 h 2062453"/>
              <a:gd name="connsiteX5" fmla="*/ 626 w 2684603"/>
              <a:gd name="connsiteY5" fmla="*/ 84245 h 2062453"/>
              <a:gd name="connsiteX6" fmla="*/ 264786 w 2684603"/>
              <a:gd name="connsiteY6" fmla="*/ 297605 h 2062453"/>
              <a:gd name="connsiteX7" fmla="*/ 71746 w 2684603"/>
              <a:gd name="connsiteY7" fmla="*/ 23285 h 2062453"/>
              <a:gd name="connsiteX8" fmla="*/ 407026 w 2684603"/>
              <a:gd name="connsiteY8" fmla="*/ 33445 h 206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4603" h="2062453">
                <a:moveTo>
                  <a:pt x="2205346" y="2045125"/>
                </a:moveTo>
                <a:cubicBezTo>
                  <a:pt x="2222279" y="2065445"/>
                  <a:pt x="2239213" y="2085765"/>
                  <a:pt x="2317106" y="1994325"/>
                </a:cubicBezTo>
                <a:cubicBezTo>
                  <a:pt x="2394999" y="1902885"/>
                  <a:pt x="2753986" y="1677672"/>
                  <a:pt x="2672706" y="1496485"/>
                </a:cubicBezTo>
                <a:cubicBezTo>
                  <a:pt x="2591426" y="1315298"/>
                  <a:pt x="2215506" y="1137498"/>
                  <a:pt x="1829426" y="907205"/>
                </a:cubicBezTo>
                <a:cubicBezTo>
                  <a:pt x="1443346" y="676912"/>
                  <a:pt x="661026" y="251885"/>
                  <a:pt x="356226" y="114725"/>
                </a:cubicBezTo>
                <a:cubicBezTo>
                  <a:pt x="51426" y="-22435"/>
                  <a:pt x="15866" y="53765"/>
                  <a:pt x="626" y="84245"/>
                </a:cubicBezTo>
                <a:cubicBezTo>
                  <a:pt x="-14614" y="114725"/>
                  <a:pt x="252933" y="307765"/>
                  <a:pt x="264786" y="297605"/>
                </a:cubicBezTo>
                <a:cubicBezTo>
                  <a:pt x="276639" y="287445"/>
                  <a:pt x="48039" y="67312"/>
                  <a:pt x="71746" y="23285"/>
                </a:cubicBezTo>
                <a:cubicBezTo>
                  <a:pt x="95453" y="-20742"/>
                  <a:pt x="251239" y="6351"/>
                  <a:pt x="407026" y="334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63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C3B1-09E5-FC48-8C8B-5954EB36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0280" cy="1325563"/>
          </a:xfrm>
        </p:spPr>
        <p:txBody>
          <a:bodyPr/>
          <a:lstStyle/>
          <a:p>
            <a:r>
              <a:rPr lang="en-AU" dirty="0"/>
              <a:t>Generating a DNS response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6A2A-2C9B-A145-B1E7-1E8D2C0D4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Use the query label to trigger a particular DNS response behaviour, such as:</a:t>
            </a:r>
          </a:p>
          <a:p>
            <a:pPr lvl="1"/>
            <a:r>
              <a:rPr lang="en-AU" dirty="0"/>
              <a:t>Validly DNSSEC-signed or invalidly signed</a:t>
            </a:r>
          </a:p>
          <a:p>
            <a:pPr lvl="1"/>
            <a:r>
              <a:rPr lang="en-AU" dirty="0"/>
              <a:t>Padded (large) response</a:t>
            </a:r>
          </a:p>
          <a:p>
            <a:pPr lvl="1"/>
            <a:r>
              <a:rPr lang="en-AU" dirty="0"/>
              <a:t>Truncated response</a:t>
            </a:r>
          </a:p>
          <a:p>
            <a:pPr lvl="1"/>
            <a:r>
              <a:rPr lang="en-AU" dirty="0"/>
              <a:t>Delayed response</a:t>
            </a:r>
          </a:p>
          <a:p>
            <a:pPr lvl="1"/>
            <a:r>
              <a:rPr lang="en-AU" dirty="0"/>
              <a:t>SERVFAIL response</a:t>
            </a:r>
          </a:p>
          <a:p>
            <a:pPr lvl="1"/>
            <a:r>
              <a:rPr lang="en-AU" dirty="0"/>
              <a:t>NXDOMAIN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295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BCC2-4666-144F-9E25-AD2862A1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Confirming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5C94-860D-CC4E-BC1F-DB0754037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can you tell if the client received the DNS response?</a:t>
            </a:r>
          </a:p>
          <a:p>
            <a:pPr lvl="1"/>
            <a:r>
              <a:rPr lang="en-AU" dirty="0"/>
              <a:t>Leverage the DNS discovery process using a technique of “</a:t>
            </a:r>
            <a:r>
              <a:rPr lang="en-AU" dirty="0" err="1"/>
              <a:t>glueless</a:t>
            </a:r>
            <a:r>
              <a:rPr lang="en-AU" dirty="0"/>
              <a:t>” delegation where the label is at the apex of its own delegated zone</a:t>
            </a:r>
          </a:p>
          <a:p>
            <a:pPr lvl="1"/>
            <a:r>
              <a:rPr lang="en-AU" dirty="0"/>
              <a:t>Inject the DNS behaviour into the name server response</a:t>
            </a:r>
          </a:p>
          <a:p>
            <a:pPr lvl="1"/>
            <a:r>
              <a:rPr lang="en-AU" dirty="0"/>
              <a:t>The final query will only be made if the discovery name server response was received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A1CA4-8F20-C642-80EC-2D1F1DF2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86" y="3911600"/>
            <a:ext cx="4842977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3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5962-553D-1048-9C8D-E819E22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4A342-F340-C242-A23E-A078ECA4A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DNSSEC validation capability</a:t>
            </a:r>
          </a:p>
          <a:p>
            <a:r>
              <a:rPr lang="en-AU" dirty="0"/>
              <a:t>Distribution of use of open DNS resolvers</a:t>
            </a:r>
          </a:p>
          <a:p>
            <a:r>
              <a:rPr lang="en-AU" dirty="0"/>
              <a:t>DNS happy eyeballs</a:t>
            </a:r>
          </a:p>
          <a:p>
            <a:r>
              <a:rPr lang="en-AU" dirty="0"/>
              <a:t>DNS over IPv6</a:t>
            </a:r>
          </a:p>
          <a:p>
            <a:r>
              <a:rPr lang="en-AU" dirty="0"/>
              <a:t>NSEC caching</a:t>
            </a:r>
          </a:p>
          <a:p>
            <a:r>
              <a:rPr lang="en-AU" dirty="0" err="1"/>
              <a:t>Qname</a:t>
            </a:r>
            <a:r>
              <a:rPr lang="en-AU" dirty="0"/>
              <a:t> minimisation</a:t>
            </a:r>
          </a:p>
          <a:p>
            <a:r>
              <a:rPr lang="en-AU" dirty="0"/>
              <a:t>Zombie query patterns</a:t>
            </a:r>
          </a:p>
          <a:p>
            <a:r>
              <a:rPr lang="en-AU" dirty="0"/>
              <a:t>KSK roll analysis</a:t>
            </a:r>
          </a:p>
        </p:txBody>
      </p:sp>
    </p:spTree>
    <p:extLst>
      <p:ext uri="{BB962C8B-B14F-4D97-AF65-F5344CB8AC3E}">
        <p14:creationId xmlns:p14="http://schemas.microsoft.com/office/powerpoint/2010/main" val="177751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D10E-992B-2645-B6F6-F6E5E301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DNSSEC Validation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1DBC6A-A73B-0A4E-BD36-BC8A152AE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992" y="1825625"/>
            <a:ext cx="848401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A4CA8-4F68-5743-B548-A9F37CA56F33}"/>
              </a:ext>
            </a:extLst>
          </p:cNvPr>
          <p:cNvSpPr txBox="1"/>
          <p:nvPr/>
        </p:nvSpPr>
        <p:spPr>
          <a:xfrm>
            <a:off x="4511040" y="6479143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dnssec</a:t>
            </a:r>
            <a:r>
              <a:rPr lang="en-AU" dirty="0"/>
              <a:t>/XA</a:t>
            </a:r>
          </a:p>
        </p:txBody>
      </p:sp>
    </p:spTree>
    <p:extLst>
      <p:ext uri="{BB962C8B-B14F-4D97-AF65-F5344CB8AC3E}">
        <p14:creationId xmlns:p14="http://schemas.microsoft.com/office/powerpoint/2010/main" val="52748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FD16-39A7-0E46-AAF5-FACE4252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1929240" cy="1325563"/>
          </a:xfrm>
        </p:spPr>
        <p:txBody>
          <a:bodyPr/>
          <a:lstStyle/>
          <a:p>
            <a:r>
              <a:rPr lang="en-AU" dirty="0"/>
              <a:t>Example: Open DNS Resolver 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438535-F41D-BE4B-B873-2513EEB60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911" y="1825625"/>
            <a:ext cx="7674177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5E9B00-B85C-E944-A5E3-A9941FB7B221}"/>
              </a:ext>
            </a:extLst>
          </p:cNvPr>
          <p:cNvSpPr txBox="1"/>
          <p:nvPr/>
        </p:nvSpPr>
        <p:spPr>
          <a:xfrm>
            <a:off x="4511040" y="6479143"/>
            <a:ext cx="348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rvrs</a:t>
            </a:r>
            <a:r>
              <a:rPr lang="en-AU" dirty="0"/>
              <a:t>/XA</a:t>
            </a:r>
          </a:p>
        </p:txBody>
      </p:sp>
    </p:spTree>
    <p:extLst>
      <p:ext uri="{BB962C8B-B14F-4D97-AF65-F5344CB8AC3E}">
        <p14:creationId xmlns:p14="http://schemas.microsoft.com/office/powerpoint/2010/main" val="411450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A27AF6-36B3-F54E-B2B2-B53429613645}"/>
              </a:ext>
            </a:extLst>
          </p:cNvPr>
          <p:cNvSpPr txBox="1"/>
          <p:nvPr/>
        </p:nvSpPr>
        <p:spPr>
          <a:xfrm rot="21349408">
            <a:off x="4162097" y="342900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40942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1108456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owderfinger Type"/>
                <a:cs typeface="Powderfinger Type"/>
              </a:rPr>
              <a:t>Approaches to DNS Measurement...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47520"/>
            <a:ext cx="66929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Gather a set of DNS queries and/ or responses from a recursive resolver or an authoritative server</a:t>
            </a:r>
          </a:p>
          <a:p>
            <a:pPr marL="0" indent="0">
              <a:buNone/>
            </a:pPr>
            <a:r>
              <a:rPr lang="en-US" dirty="0"/>
              <a:t>Sift through the query/response log using some form of selection criteria</a:t>
            </a:r>
          </a:p>
          <a:p>
            <a:pPr marL="0" indent="0">
              <a:buNone/>
            </a:pPr>
            <a:r>
              <a:rPr lang="en-US" dirty="0"/>
              <a:t>Propose a theory of DNS </a:t>
            </a:r>
            <a:r>
              <a:rPr lang="en-US" dirty="0" err="1"/>
              <a:t>behaviour</a:t>
            </a:r>
            <a:r>
              <a:rPr lang="en-US" dirty="0"/>
              <a:t> based on the observed traffic</a:t>
            </a:r>
          </a:p>
          <a:p>
            <a:pPr marL="914377" lvl="2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43CAA-B3BA-5848-84F9-9772BF7E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57" y="1757680"/>
            <a:ext cx="4129982" cy="24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1108456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owderfinger Type"/>
                <a:cs typeface="Powderfinger Type"/>
              </a:rPr>
              <a:t>Approaches to DNS Measurement...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47520"/>
            <a:ext cx="657737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problem with this approach is that there is no clear picture of </a:t>
            </a:r>
            <a:r>
              <a:rPr lang="en-US" b="1" dirty="0"/>
              <a:t>why</a:t>
            </a:r>
            <a:r>
              <a:rPr lang="en-US" dirty="0"/>
              <a:t> the query was made:</a:t>
            </a:r>
          </a:p>
          <a:p>
            <a:r>
              <a:rPr lang="en-US" dirty="0"/>
              <a:t>It could’ve been a stub resolver query from an application</a:t>
            </a:r>
          </a:p>
          <a:p>
            <a:r>
              <a:rPr lang="en-US" dirty="0"/>
              <a:t>Or a resolver performing cache refresh</a:t>
            </a:r>
          </a:p>
          <a:p>
            <a:r>
              <a:rPr lang="en-US" dirty="0"/>
              <a:t>Or a query log analyzer performing query/response validation </a:t>
            </a:r>
          </a:p>
          <a:p>
            <a:r>
              <a:rPr lang="en-US" dirty="0"/>
              <a:t>Or some form of attack or backscatter from an attack</a:t>
            </a:r>
          </a:p>
          <a:p>
            <a:r>
              <a:rPr lang="en-US" dirty="0"/>
              <a:t>Or &lt;other&gt;!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377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457DE-EE28-0B40-A26F-8E727ECB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92" y="1663701"/>
            <a:ext cx="3224207" cy="26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1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F851-0535-7A41-9E23-EAE4DF35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Alternatively…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E0911-0828-2A4C-8D96-069B0DF5B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We might understand the </a:t>
            </a:r>
            <a:r>
              <a:rPr lang="en-AU" i="1" dirty="0"/>
              <a:t>effect</a:t>
            </a:r>
            <a:r>
              <a:rPr lang="en-AU" dirty="0"/>
              <a:t> better if we controlled the </a:t>
            </a:r>
            <a:r>
              <a:rPr lang="en-AU" i="1" dirty="0"/>
              <a:t>cause</a:t>
            </a:r>
          </a:p>
          <a:p>
            <a:endParaRPr lang="en-AU" dirty="0"/>
          </a:p>
          <a:p>
            <a:pPr marL="457200" lvl="1" indent="0">
              <a:buNone/>
            </a:pPr>
            <a:r>
              <a:rPr lang="en-AU" dirty="0"/>
              <a:t>i.e. generate queries in a known context and look at their effect within in the DNS resolution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188545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9"/>
            <a:ext cx="10210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Powderfinger Type"/>
                <a:cs typeface="Powderfinger Type"/>
              </a:rPr>
              <a:t>Inside looking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86" y="1600201"/>
            <a:ext cx="65269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Instrument a DNS client</a:t>
            </a:r>
          </a:p>
          <a:p>
            <a:pPr lvl="1"/>
            <a:r>
              <a:rPr lang="en-US" dirty="0"/>
              <a:t>Use the client to generate various DNS queries</a:t>
            </a:r>
          </a:p>
          <a:p>
            <a:pPr lvl="1"/>
            <a:r>
              <a:rPr lang="en-US" dirty="0"/>
              <a:t>Measure the absolute outcomes and the variance</a:t>
            </a:r>
          </a:p>
          <a:p>
            <a:pPr marL="0" indent="-23">
              <a:buNone/>
            </a:pPr>
            <a:endParaRPr lang="en-US" dirty="0"/>
          </a:p>
          <a:p>
            <a:pPr marL="0" indent="-23">
              <a:buNone/>
            </a:pPr>
            <a:r>
              <a:rPr lang="en-US" dirty="0"/>
              <a:t>This needs the ability to either coopt or manufacture a collection of willing clients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222" y="1600201"/>
            <a:ext cx="3459978" cy="25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Powderfinger Type"/>
                <a:cs typeface="Powderfinger Type"/>
              </a:rPr>
              <a:t>Inside looking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2"/>
            <a:ext cx="8585200" cy="22733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RIPE Atlas</a:t>
            </a:r>
          </a:p>
          <a:p>
            <a:pPr lvl="2"/>
            <a:r>
              <a:rPr lang="en-US" sz="2400" dirty="0"/>
              <a:t>Many thousands of end points installed in end user networks</a:t>
            </a:r>
          </a:p>
          <a:p>
            <a:pPr lvl="2"/>
            <a:r>
              <a:rPr lang="en-US" sz="2400" dirty="0"/>
              <a:t>Programmable DNS queries</a:t>
            </a:r>
          </a:p>
          <a:p>
            <a:pPr lvl="2"/>
            <a:r>
              <a:rPr lang="en-US" sz="2400" dirty="0"/>
              <a:t>Report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87E02-01C7-FD43-90DA-04E249CA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47" y="4037840"/>
            <a:ext cx="6065135" cy="255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10160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Powderfinger Type"/>
                <a:cs typeface="Powderfinger Type"/>
              </a:rPr>
              <a:t>Outside looking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81" y="1463359"/>
            <a:ext cx="681919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Set up authoritative server(s)</a:t>
            </a:r>
          </a:p>
          <a:p>
            <a:pPr lvl="1"/>
            <a:r>
              <a:rPr lang="en-US" sz="2200" dirty="0"/>
              <a:t>Enroll end users to send queries to it </a:t>
            </a:r>
          </a:p>
          <a:p>
            <a:pPr lvl="1"/>
            <a:r>
              <a:rPr lang="en-US" sz="2200" dirty="0"/>
              <a:t>Measure the outcomes from the perspective of the server, not the end client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86" t="-313" r="26587" b="313"/>
          <a:stretch/>
        </p:blipFill>
        <p:spPr>
          <a:xfrm>
            <a:off x="8607972" y="1642241"/>
            <a:ext cx="3076028" cy="27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measure using millions of end devices?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APNIC Lab’s approach</a:t>
            </a:r>
          </a:p>
          <a:p>
            <a:r>
              <a:rPr lang="en-US" dirty="0"/>
              <a:t>we originally wanted to measure IPv6 deployment as seen by end users</a:t>
            </a:r>
          </a:p>
          <a:p>
            <a:r>
              <a:rPr lang="en-US" dirty="0"/>
              <a:t>We wanted to say something about ALL users</a:t>
            </a:r>
          </a:p>
          <a:p>
            <a:r>
              <a:rPr lang="en-US" dirty="0"/>
              <a:t>So we were looking at a way to sample end users in a random but statistically significant fashion across the entire network</a:t>
            </a:r>
          </a:p>
          <a:p>
            <a:r>
              <a:rPr lang="en-US" dirty="0"/>
              <a:t>We stumbled across the advertising networks...</a:t>
            </a:r>
          </a:p>
        </p:txBody>
      </p:sp>
    </p:spTree>
    <p:extLst>
      <p:ext uri="{BB962C8B-B14F-4D97-AF65-F5344CB8AC3E}">
        <p14:creationId xmlns:p14="http://schemas.microsoft.com/office/powerpoint/2010/main" val="92734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267F9D-2D14-6147-B332-39D3771F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31" y="512743"/>
            <a:ext cx="64643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687</Words>
  <Application>Microsoft Macintosh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AhnbergHand</vt:lpstr>
      <vt:lpstr>Arial</vt:lpstr>
      <vt:lpstr>Calibri</vt:lpstr>
      <vt:lpstr>Calibri Light</vt:lpstr>
      <vt:lpstr>Powderfinger Type</vt:lpstr>
      <vt:lpstr>Office Theme</vt:lpstr>
      <vt:lpstr>Cause and Effect</vt:lpstr>
      <vt:lpstr>Approaches to DNS Measurement...</vt:lpstr>
      <vt:lpstr>Approaches to DNS Measurement...</vt:lpstr>
      <vt:lpstr>Alternatively…</vt:lpstr>
      <vt:lpstr>Inside looking Out</vt:lpstr>
      <vt:lpstr>Inside looking Out</vt:lpstr>
      <vt:lpstr>Outside looking In</vt:lpstr>
      <vt:lpstr>How to measure using millions of end devices?</vt:lpstr>
      <vt:lpstr>PowerPoint Presentation</vt:lpstr>
      <vt:lpstr>PowerPoint Presentation</vt:lpstr>
      <vt:lpstr>What can be scripted</vt:lpstr>
      <vt:lpstr>DNS Label encoding</vt:lpstr>
      <vt:lpstr>DNS Label Encoding</vt:lpstr>
      <vt:lpstr>Generating a DNS response behaviour</vt:lpstr>
      <vt:lpstr>Confirming responses</vt:lpstr>
      <vt:lpstr>Example Measurements</vt:lpstr>
      <vt:lpstr>Example: DNSSEC Validation</vt:lpstr>
      <vt:lpstr>Example: Open DNS Resolver Use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and Effect</dc:title>
  <dc:creator>Geoff Huston</dc:creator>
  <cp:lastModifiedBy>Geoff Huston</cp:lastModifiedBy>
  <cp:revision>11</cp:revision>
  <dcterms:created xsi:type="dcterms:W3CDTF">2020-07-19T23:55:21Z</dcterms:created>
  <dcterms:modified xsi:type="dcterms:W3CDTF">2020-07-21T20:01:03Z</dcterms:modified>
</cp:coreProperties>
</file>