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84" r:id="rId2"/>
    <p:sldId id="401" r:id="rId3"/>
    <p:sldId id="373" r:id="rId4"/>
    <p:sldId id="386" r:id="rId5"/>
    <p:sldId id="387" r:id="rId6"/>
    <p:sldId id="388" r:id="rId7"/>
    <p:sldId id="413" r:id="rId8"/>
    <p:sldId id="286" r:id="rId9"/>
    <p:sldId id="287" r:id="rId10"/>
    <p:sldId id="412" r:id="rId11"/>
    <p:sldId id="374" r:id="rId12"/>
    <p:sldId id="375" r:id="rId13"/>
    <p:sldId id="336" r:id="rId14"/>
    <p:sldId id="340" r:id="rId15"/>
    <p:sldId id="341" r:id="rId16"/>
    <p:sldId id="342" r:id="rId17"/>
    <p:sldId id="345" r:id="rId18"/>
    <p:sldId id="399" r:id="rId19"/>
    <p:sldId id="400" r:id="rId20"/>
    <p:sldId id="404" r:id="rId21"/>
    <p:sldId id="414" r:id="rId22"/>
    <p:sldId id="419" r:id="rId23"/>
    <p:sldId id="420" r:id="rId24"/>
    <p:sldId id="415" r:id="rId25"/>
    <p:sldId id="421" r:id="rId26"/>
    <p:sldId id="416" r:id="rId27"/>
    <p:sldId id="407" r:id="rId28"/>
    <p:sldId id="408" r:id="rId29"/>
    <p:sldId id="289" r:id="rId30"/>
    <p:sldId id="290" r:id="rId31"/>
    <p:sldId id="355" r:id="rId32"/>
    <p:sldId id="291" r:id="rId33"/>
    <p:sldId id="292" r:id="rId34"/>
    <p:sldId id="417" r:id="rId35"/>
    <p:sldId id="347" r:id="rId36"/>
    <p:sldId id="358" r:id="rId37"/>
    <p:sldId id="422" r:id="rId38"/>
    <p:sldId id="348" r:id="rId39"/>
    <p:sldId id="296" r:id="rId40"/>
    <p:sldId id="297" r:id="rId41"/>
    <p:sldId id="360" r:id="rId42"/>
    <p:sldId id="359" r:id="rId43"/>
    <p:sldId id="376" r:id="rId44"/>
    <p:sldId id="298" r:id="rId45"/>
    <p:sldId id="351" r:id="rId46"/>
    <p:sldId id="380" r:id="rId47"/>
    <p:sldId id="301" r:id="rId48"/>
    <p:sldId id="382" r:id="rId49"/>
    <p:sldId id="383" r:id="rId50"/>
    <p:sldId id="384" r:id="rId51"/>
    <p:sldId id="304" r:id="rId52"/>
    <p:sldId id="305" r:id="rId53"/>
    <p:sldId id="306" r:id="rId54"/>
    <p:sldId id="391" r:id="rId55"/>
    <p:sldId id="392" r:id="rId56"/>
    <p:sldId id="393" r:id="rId57"/>
    <p:sldId id="307" r:id="rId58"/>
    <p:sldId id="356" r:id="rId59"/>
    <p:sldId id="309" r:id="rId60"/>
    <p:sldId id="357" r:id="rId61"/>
    <p:sldId id="377" r:id="rId62"/>
    <p:sldId id="311" r:id="rId63"/>
    <p:sldId id="395" r:id="rId64"/>
    <p:sldId id="394" r:id="rId65"/>
    <p:sldId id="385" r:id="rId66"/>
    <p:sldId id="316" r:id="rId67"/>
    <p:sldId id="370" r:id="rId68"/>
    <p:sldId id="318" r:id="rId69"/>
    <p:sldId id="320" r:id="rId70"/>
    <p:sldId id="321" r:id="rId71"/>
    <p:sldId id="322" r:id="rId72"/>
    <p:sldId id="323" r:id="rId73"/>
    <p:sldId id="328" r:id="rId74"/>
    <p:sldId id="396" r:id="rId75"/>
    <p:sldId id="378" r:id="rId76"/>
    <p:sldId id="331" r:id="rId77"/>
    <p:sldId id="332" r:id="rId78"/>
    <p:sldId id="334" r:id="rId79"/>
    <p:sldId id="410" r:id="rId80"/>
    <p:sldId id="397" r:id="rId81"/>
    <p:sldId id="411" r:id="rId82"/>
    <p:sldId id="398" r:id="rId83"/>
    <p:sldId id="335"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08"/>
    <p:restoredTop sz="94558"/>
  </p:normalViewPr>
  <p:slideViewPr>
    <p:cSldViewPr snapToGrid="0" snapToObjects="1">
      <p:cViewPr varScale="1">
        <p:scale>
          <a:sx n="121" d="100"/>
          <a:sy n="121" d="100"/>
        </p:scale>
        <p:origin x="247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544C7-E2E7-8440-90F7-795380B73D76}" type="datetimeFigureOut">
              <a:rPr lang="en-US" smtClean="0"/>
              <a:t>8/4/20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B6FE6-BEEB-1143-A5A6-B1C3CF5EF167}" type="slidenum">
              <a:rPr lang="en-US" smtClean="0"/>
              <a:t>‹#›</a:t>
            </a:fld>
            <a:endParaRPr lang="en-US"/>
          </a:p>
        </p:txBody>
      </p:sp>
    </p:spTree>
    <p:extLst>
      <p:ext uri="{BB962C8B-B14F-4D97-AF65-F5344CB8AC3E}">
        <p14:creationId xmlns:p14="http://schemas.microsoft.com/office/powerpoint/2010/main" val="139327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FB6FE6-BEEB-1143-A5A6-B1C3CF5EF167}" type="slidenum">
              <a:rPr lang="en-US" smtClean="0"/>
              <a:t>46</a:t>
            </a:fld>
            <a:endParaRPr lang="en-US"/>
          </a:p>
        </p:txBody>
      </p:sp>
    </p:spTree>
    <p:extLst>
      <p:ext uri="{BB962C8B-B14F-4D97-AF65-F5344CB8AC3E}">
        <p14:creationId xmlns:p14="http://schemas.microsoft.com/office/powerpoint/2010/main" val="136517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7D31352-7BE6-F44A-91AD-A4B2F2F591C1}" type="datetimeFigureOut">
              <a:rPr lang="en-US" smtClean="0"/>
              <a:t>8/4/20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77569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8/4/20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60327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8/4/20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87313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8/4/20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8540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7D31352-7BE6-F44A-91AD-A4B2F2F591C1}" type="datetimeFigureOut">
              <a:rPr lang="en-US" smtClean="0"/>
              <a:t>8/4/20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349135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C7D31352-7BE6-F44A-91AD-A4B2F2F591C1}" type="datetimeFigureOut">
              <a:rPr lang="en-US" smtClean="0"/>
              <a:t>8/4/20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5788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C7D31352-7BE6-F44A-91AD-A4B2F2F591C1}" type="datetimeFigureOut">
              <a:rPr lang="en-US" smtClean="0"/>
              <a:t>8/4/20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09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C7D31352-7BE6-F44A-91AD-A4B2F2F591C1}" type="datetimeFigureOut">
              <a:rPr lang="en-US" smtClean="0"/>
              <a:t>8/4/20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61788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1352-7BE6-F44A-91AD-A4B2F2F591C1}" type="datetimeFigureOut">
              <a:rPr lang="en-US" smtClean="0"/>
              <a:t>8/4/20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36628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8/4/20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95184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8/4/20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54891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31352-7BE6-F44A-91AD-A4B2F2F591C1}" type="datetimeFigureOut">
              <a:rPr lang="en-US" smtClean="0"/>
              <a:t>8/4/20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80929-8AD6-A44E-A022-A7CE04137689}" type="slidenum">
              <a:rPr lang="en-AU" smtClean="0"/>
              <a:t>‹#›</a:t>
            </a:fld>
            <a:endParaRPr lang="en-AU"/>
          </a:p>
        </p:txBody>
      </p:sp>
    </p:spTree>
    <p:extLst>
      <p:ext uri="{BB962C8B-B14F-4D97-AF65-F5344CB8AC3E}">
        <p14:creationId xmlns:p14="http://schemas.microsoft.com/office/powerpoint/2010/main" val="138727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baseline="0">
          <a:solidFill>
            <a:schemeClr val="accent6">
              <a:lumMod val="50000"/>
            </a:schemeClr>
          </a:solidFill>
          <a:latin typeface="Powderfinger-Type"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6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0688"/>
            <a:ext cx="8208912" cy="2160239"/>
          </a:xfrm>
        </p:spPr>
        <p:txBody>
          <a:bodyPr/>
          <a:lstStyle/>
          <a:p>
            <a:r>
              <a:rPr lang="en-US" dirty="0"/>
              <a:t>Security</a:t>
            </a:r>
          </a:p>
        </p:txBody>
      </p:sp>
      <p:sp>
        <p:nvSpPr>
          <p:cNvPr id="3" name="Subtitle 2"/>
          <p:cNvSpPr>
            <a:spLocks noGrp="1"/>
          </p:cNvSpPr>
          <p:nvPr>
            <p:ph type="subTitle" idx="1"/>
          </p:nvPr>
        </p:nvSpPr>
        <p:spPr>
          <a:xfrm>
            <a:off x="683568" y="3861048"/>
            <a:ext cx="8208912" cy="1752600"/>
          </a:xfrm>
        </p:spPr>
        <p:txBody>
          <a:bodyPr>
            <a:normAutofit/>
          </a:bodyPr>
          <a:lstStyle/>
          <a:p>
            <a:pPr algn="r"/>
            <a:r>
              <a:rPr lang="en-US" sz="1600" dirty="0">
                <a:solidFill>
                  <a:schemeClr val="bg1">
                    <a:lumMod val="65000"/>
                  </a:schemeClr>
                </a:solidFill>
                <a:latin typeface="AhnbergHand" charset="0"/>
                <a:ea typeface="AhnbergHand" charset="0"/>
                <a:cs typeface="AhnbergHand" charset="0"/>
              </a:rPr>
              <a:t>Geoff Huston</a:t>
            </a:r>
          </a:p>
          <a:p>
            <a:pPr algn="r"/>
            <a:r>
              <a:rPr lang="en-US" sz="16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9305" y="4567718"/>
            <a:ext cx="555143" cy="58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50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a:latin typeface="Menlo" charset="0"/>
                <a:ea typeface="Menlo" charset="0"/>
                <a:cs typeface="Menlo" charset="0"/>
              </a:rPr>
              <a:t>$ dig -x 23.214.88.32 +short</a:t>
            </a:r>
          </a:p>
          <a:p>
            <a:pPr marL="0" indent="0">
              <a:buNone/>
            </a:pPr>
            <a:r>
              <a:rPr lang="en-US" sz="1600" dirty="0">
                <a:latin typeface="Menlo" charset="0"/>
                <a:ea typeface="Menlo" charset="0"/>
                <a:cs typeface="Menlo" charset="0"/>
              </a:rPr>
              <a:t>a23-214-88-32.deploy.static.akamaitechnologies.com.</a:t>
            </a:r>
          </a:p>
          <a:p>
            <a:pPr marL="0" indent="0">
              <a:buNone/>
            </a:pPr>
            <a:endParaRPr lang="en-US" sz="2000" dirty="0"/>
          </a:p>
          <a:p>
            <a:pPr marL="0" indent="0">
              <a:buNone/>
            </a:pPr>
            <a:r>
              <a:rPr lang="en-US" sz="2000" dirty="0"/>
              <a:t>That</a:t>
            </a:r>
            <a:r>
              <a:rPr lang="uk-UA" sz="2000" dirty="0"/>
              <a:t>’</a:t>
            </a:r>
            <a:r>
              <a:rPr lang="en-US" sz="2000" dirty="0"/>
              <a:t>s </a:t>
            </a:r>
            <a:r>
              <a:rPr lang="en-US" sz="2000" b="1" dirty="0"/>
              <a:t>not</a:t>
            </a:r>
            <a:r>
              <a:rPr lang="en-US" sz="2000" dirty="0"/>
              <a:t> an IP addresses that was allocated to the Commonwealth Bank!</a:t>
            </a:r>
          </a:p>
          <a:p>
            <a:pPr marL="0" indent="0">
              <a:buNone/>
            </a:pPr>
            <a:endParaRPr lang="en-US" sz="2000" dirty="0"/>
          </a:p>
          <a:p>
            <a:pPr marL="400050" lvl="1" indent="0">
              <a:buNone/>
            </a:pPr>
            <a:r>
              <a:rPr lang="en-US" sz="2000" dirty="0"/>
              <a:t>The Commonwealth Bank of Australia has the address blocks </a:t>
            </a:r>
          </a:p>
          <a:p>
            <a:pPr marL="400050" lvl="1" indent="0">
              <a:buNone/>
            </a:pPr>
            <a:r>
              <a:rPr lang="nb-NO" sz="2000" dirty="0"/>
              <a:t>140.168.0.0 - 140.168.255.255 and </a:t>
            </a:r>
          </a:p>
          <a:p>
            <a:pPr marL="400050" lvl="1" indent="0">
              <a:buNone/>
            </a:pPr>
            <a:r>
              <a:rPr lang="hr-HR" sz="2000" dirty="0"/>
              <a:t>203.17.185.0 - 203.17.185.255</a:t>
            </a:r>
          </a:p>
          <a:p>
            <a:pPr marL="0" indent="0">
              <a:buNone/>
            </a:pPr>
            <a:endParaRPr lang="hr-HR" sz="2000" dirty="0">
              <a:ea typeface="Menlo" charset="0"/>
              <a:cs typeface="Menlo" charset="0"/>
            </a:endParaRPr>
          </a:p>
        </p:txBody>
      </p:sp>
    </p:spTree>
    <p:extLst>
      <p:ext uri="{BB962C8B-B14F-4D97-AF65-F5344CB8AC3E}">
        <p14:creationId xmlns:p14="http://schemas.microsoft.com/office/powerpoint/2010/main" val="262255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a:latin typeface="Menlo" charset="0"/>
                <a:ea typeface="Menlo" charset="0"/>
                <a:cs typeface="Menlo" charset="0"/>
              </a:rPr>
              <a:t>$ dig -x 23.214.88.32 +short</a:t>
            </a:r>
          </a:p>
          <a:p>
            <a:pPr marL="0" indent="0">
              <a:buNone/>
            </a:pPr>
            <a:r>
              <a:rPr lang="en-US" sz="1600" dirty="0">
                <a:latin typeface="Menlo" charset="0"/>
                <a:ea typeface="Menlo" charset="0"/>
                <a:cs typeface="Menlo" charset="0"/>
              </a:rPr>
              <a:t>a23-214-88-32.deploy.static.akamaitechnologies.com. </a:t>
            </a:r>
          </a:p>
          <a:p>
            <a:pPr marL="0" indent="0">
              <a:buNone/>
            </a:pPr>
            <a:endParaRPr lang="en-US" sz="1600" dirty="0">
              <a:latin typeface="Menlo" charset="0"/>
              <a:ea typeface="Menlo" charset="0"/>
              <a:cs typeface="Menlo" charset="0"/>
            </a:endParaRPr>
          </a:p>
          <a:p>
            <a:pPr marL="0" indent="0">
              <a:buNone/>
            </a:pPr>
            <a:r>
              <a:rPr lang="hr-HR" sz="2000" dirty="0" err="1">
                <a:ea typeface="Menlo" charset="0"/>
                <a:cs typeface="Menlo" charset="0"/>
              </a:rPr>
              <a:t>That’s</a:t>
            </a:r>
            <a:r>
              <a:rPr lang="hr-HR" sz="2000" dirty="0">
                <a:ea typeface="Menlo" charset="0"/>
                <a:cs typeface="Menlo" charset="0"/>
              </a:rPr>
              <a:t> </a:t>
            </a:r>
            <a:r>
              <a:rPr lang="hr-HR" sz="2000" dirty="0" err="1">
                <a:ea typeface="Menlo" charset="0"/>
                <a:cs typeface="Menlo" charset="0"/>
              </a:rPr>
              <a:t>an</a:t>
            </a:r>
            <a:r>
              <a:rPr lang="hr-HR" sz="2000" dirty="0">
                <a:ea typeface="Menlo" charset="0"/>
                <a:cs typeface="Menlo" charset="0"/>
              </a:rPr>
              <a:t> </a:t>
            </a:r>
            <a:r>
              <a:rPr lang="hr-HR" sz="2000" dirty="0" err="1">
                <a:ea typeface="Menlo" charset="0"/>
                <a:cs typeface="Menlo" charset="0"/>
              </a:rPr>
              <a:t>Akamai</a:t>
            </a:r>
            <a:r>
              <a:rPr lang="hr-HR" sz="2000" dirty="0">
                <a:ea typeface="Menlo" charset="0"/>
                <a:cs typeface="Menlo" charset="0"/>
              </a:rPr>
              <a:t> IP </a:t>
            </a:r>
            <a:r>
              <a:rPr lang="hr-HR" sz="2000" dirty="0" err="1">
                <a:ea typeface="Menlo" charset="0"/>
                <a:cs typeface="Menlo" charset="0"/>
              </a:rPr>
              <a:t>address</a:t>
            </a:r>
            <a:r>
              <a:rPr lang="hr-HR" sz="2000" dirty="0">
                <a:ea typeface="Menlo" charset="0"/>
                <a:cs typeface="Menlo" charset="0"/>
              </a:rPr>
              <a:t> </a:t>
            </a:r>
          </a:p>
          <a:p>
            <a:pPr marL="0" indent="0">
              <a:buNone/>
            </a:pPr>
            <a:endParaRPr lang="hr-HR" sz="2000" dirty="0">
              <a:ea typeface="Menlo" charset="0"/>
              <a:cs typeface="Menlo" charset="0"/>
            </a:endParaRPr>
          </a:p>
          <a:p>
            <a:pPr marL="0" indent="0">
              <a:buNone/>
            </a:pPr>
            <a:r>
              <a:rPr lang="hr-HR" sz="2000" dirty="0" err="1">
                <a:ea typeface="Menlo" charset="0"/>
                <a:cs typeface="Menlo" charset="0"/>
              </a:rPr>
              <a:t>And</a:t>
            </a:r>
            <a:r>
              <a:rPr lang="hr-HR" sz="2000" dirty="0">
                <a:ea typeface="Menlo" charset="0"/>
                <a:cs typeface="Menlo" charset="0"/>
              </a:rPr>
              <a:t> </a:t>
            </a:r>
            <a:r>
              <a:rPr lang="hr-HR" sz="2000" dirty="0" err="1">
                <a:ea typeface="Menlo" charset="0"/>
                <a:cs typeface="Menlo" charset="0"/>
              </a:rPr>
              <a:t>I’m</a:t>
            </a:r>
            <a:r>
              <a:rPr lang="hr-HR" sz="2000" dirty="0">
                <a:ea typeface="Menlo" charset="0"/>
                <a:cs typeface="Menlo" charset="0"/>
              </a:rPr>
              <a:t> NOT a </a:t>
            </a:r>
            <a:r>
              <a:rPr lang="hr-HR" sz="2000" dirty="0" err="1">
                <a:ea typeface="Menlo" charset="0"/>
                <a:cs typeface="Menlo" charset="0"/>
              </a:rPr>
              <a:t>customer</a:t>
            </a:r>
            <a:r>
              <a:rPr lang="hr-HR" sz="2000" dirty="0">
                <a:ea typeface="Menlo" charset="0"/>
                <a:cs typeface="Menlo" charset="0"/>
              </a:rPr>
              <a:t> </a:t>
            </a:r>
            <a:r>
              <a:rPr lang="hr-HR" sz="2000" dirty="0" err="1">
                <a:ea typeface="Menlo" charset="0"/>
                <a:cs typeface="Menlo" charset="0"/>
              </a:rPr>
              <a:t>of</a:t>
            </a:r>
            <a:r>
              <a:rPr lang="hr-HR" sz="2000" dirty="0">
                <a:ea typeface="Menlo" charset="0"/>
                <a:cs typeface="Menlo" charset="0"/>
              </a:rPr>
              <a:t> </a:t>
            </a:r>
            <a:r>
              <a:rPr lang="hr-HR" sz="2000" dirty="0" err="1">
                <a:ea typeface="Menlo" charset="0"/>
                <a:cs typeface="Menlo" charset="0"/>
              </a:rPr>
              <a:t>the</a:t>
            </a:r>
            <a:r>
              <a:rPr lang="hr-HR" sz="2000" dirty="0">
                <a:ea typeface="Menlo" charset="0"/>
                <a:cs typeface="Menlo" charset="0"/>
              </a:rPr>
              <a:t> Internet Bank </a:t>
            </a:r>
            <a:r>
              <a:rPr lang="hr-HR" sz="2000" dirty="0" err="1">
                <a:ea typeface="Menlo" charset="0"/>
                <a:cs typeface="Menlo" charset="0"/>
              </a:rPr>
              <a:t>of</a:t>
            </a:r>
            <a:r>
              <a:rPr lang="hr-HR" sz="2000" dirty="0">
                <a:ea typeface="Menlo" charset="0"/>
                <a:cs typeface="Menlo" charset="0"/>
              </a:rPr>
              <a:t> </a:t>
            </a:r>
            <a:r>
              <a:rPr lang="hr-HR" sz="2000" dirty="0" err="1">
                <a:ea typeface="Menlo" charset="0"/>
                <a:cs typeface="Menlo" charset="0"/>
              </a:rPr>
              <a:t>Akamai</a:t>
            </a:r>
            <a:r>
              <a:rPr lang="hr-HR" sz="2000" dirty="0">
                <a:ea typeface="Menlo" charset="0"/>
                <a:cs typeface="Menlo" charset="0"/>
              </a:rPr>
              <a:t>!</a:t>
            </a:r>
            <a:br>
              <a:rPr lang="hr-HR" sz="2000" dirty="0">
                <a:ea typeface="Menlo" charset="0"/>
                <a:cs typeface="Menlo" charset="0"/>
              </a:rPr>
            </a:br>
            <a:endParaRPr lang="hr-HR" sz="2000" dirty="0">
              <a:ea typeface="Menlo" charset="0"/>
              <a:cs typeface="Menlo" charset="0"/>
            </a:endParaRPr>
          </a:p>
          <a:p>
            <a:pPr marL="0" indent="0">
              <a:buNone/>
            </a:pPr>
            <a:r>
              <a:rPr lang="hr-HR" sz="2000" dirty="0" err="1">
                <a:ea typeface="Menlo" charset="0"/>
                <a:cs typeface="Menlo" charset="0"/>
              </a:rPr>
              <a:t>Why</a:t>
            </a:r>
            <a:r>
              <a:rPr lang="hr-HR" sz="2000" dirty="0">
                <a:ea typeface="Menlo" charset="0"/>
                <a:cs typeface="Menlo" charset="0"/>
              </a:rPr>
              <a:t> </a:t>
            </a:r>
            <a:r>
              <a:rPr lang="hr-HR" sz="2000" dirty="0" err="1">
                <a:ea typeface="Menlo" charset="0"/>
                <a:cs typeface="Menlo" charset="0"/>
              </a:rPr>
              <a:t>should</a:t>
            </a:r>
            <a:r>
              <a:rPr lang="hr-HR" sz="2000" dirty="0">
                <a:ea typeface="Menlo" charset="0"/>
                <a:cs typeface="Menlo" charset="0"/>
              </a:rPr>
              <a:t> </a:t>
            </a:r>
            <a:r>
              <a:rPr lang="hr-HR" sz="2000" dirty="0" err="1">
                <a:ea typeface="Menlo" charset="0"/>
                <a:cs typeface="Menlo" charset="0"/>
              </a:rPr>
              <a:t>my</a:t>
            </a:r>
            <a:r>
              <a:rPr lang="hr-HR" sz="2000" dirty="0">
                <a:ea typeface="Menlo" charset="0"/>
                <a:cs typeface="Menlo" charset="0"/>
              </a:rPr>
              <a:t> browser trust </a:t>
            </a:r>
            <a:r>
              <a:rPr lang="hr-HR" sz="2000" dirty="0" err="1">
                <a:ea typeface="Menlo" charset="0"/>
                <a:cs typeface="Menlo" charset="0"/>
              </a:rPr>
              <a:t>that</a:t>
            </a:r>
            <a:r>
              <a:rPr lang="hr-HR" sz="2000" dirty="0">
                <a:ea typeface="Menlo" charset="0"/>
                <a:cs typeface="Menlo" charset="0"/>
              </a:rPr>
              <a:t> 23.214.88.32 </a:t>
            </a:r>
            <a:r>
              <a:rPr lang="hr-HR" sz="2000" dirty="0" err="1">
                <a:ea typeface="Menlo" charset="0"/>
                <a:cs typeface="Menlo" charset="0"/>
              </a:rPr>
              <a:t>is</a:t>
            </a:r>
            <a:r>
              <a:rPr lang="hr-HR" sz="2000" dirty="0">
                <a:ea typeface="Menlo" charset="0"/>
                <a:cs typeface="Menlo" charset="0"/>
              </a:rPr>
              <a:t> </a:t>
            </a:r>
            <a:r>
              <a:rPr lang="hr-HR" sz="2000" dirty="0" err="1">
                <a:ea typeface="Menlo" charset="0"/>
                <a:cs typeface="Menlo" charset="0"/>
              </a:rPr>
              <a:t>really</a:t>
            </a:r>
            <a:r>
              <a:rPr lang="hr-HR" sz="2000" dirty="0">
                <a:ea typeface="Menlo" charset="0"/>
                <a:cs typeface="Menlo" charset="0"/>
              </a:rPr>
              <a:t> </a:t>
            </a:r>
            <a:r>
              <a:rPr lang="hr-HR" sz="2000" dirty="0" err="1">
                <a:ea typeface="Menlo" charset="0"/>
                <a:cs typeface="Menlo" charset="0"/>
              </a:rPr>
              <a:t>the</a:t>
            </a:r>
            <a:r>
              <a:rPr lang="hr-HR" sz="2000" dirty="0">
                <a:ea typeface="Menlo" charset="0"/>
                <a:cs typeface="Menlo" charset="0"/>
              </a:rPr>
              <a:t> </a:t>
            </a:r>
            <a:r>
              <a:rPr lang="hr-HR" sz="2000" dirty="0" err="1">
                <a:ea typeface="Menlo" charset="0"/>
                <a:cs typeface="Menlo" charset="0"/>
              </a:rPr>
              <a:t>authentic</a:t>
            </a:r>
            <a:r>
              <a:rPr lang="hr-HR" sz="2000" dirty="0">
                <a:ea typeface="Menlo" charset="0"/>
                <a:cs typeface="Menlo" charset="0"/>
              </a:rPr>
              <a:t> web site for </a:t>
            </a:r>
            <a:r>
              <a:rPr lang="hr-HR" sz="2000" dirty="0" err="1">
                <a:ea typeface="Menlo" charset="0"/>
                <a:cs typeface="Menlo" charset="0"/>
              </a:rPr>
              <a:t>the</a:t>
            </a:r>
            <a:r>
              <a:rPr lang="hr-HR" sz="2000" dirty="0">
                <a:ea typeface="Menlo" charset="0"/>
                <a:cs typeface="Menlo" charset="0"/>
              </a:rPr>
              <a:t> Commonwealth Bank </a:t>
            </a:r>
            <a:r>
              <a:rPr lang="hr-HR" sz="2000" dirty="0" err="1">
                <a:ea typeface="Menlo" charset="0"/>
                <a:cs typeface="Menlo" charset="0"/>
              </a:rPr>
              <a:t>of</a:t>
            </a:r>
            <a:r>
              <a:rPr lang="hr-HR" sz="2000" dirty="0">
                <a:ea typeface="Menlo" charset="0"/>
                <a:cs typeface="Menlo" charset="0"/>
              </a:rPr>
              <a:t> Australia, </a:t>
            </a:r>
            <a:r>
              <a:rPr lang="hr-HR" sz="2000" dirty="0" err="1">
                <a:ea typeface="Menlo" charset="0"/>
                <a:cs typeface="Menlo" charset="0"/>
              </a:rPr>
              <a:t>and</a:t>
            </a:r>
            <a:r>
              <a:rPr lang="hr-HR" sz="2000" dirty="0">
                <a:ea typeface="Menlo" charset="0"/>
                <a:cs typeface="Menlo" charset="0"/>
              </a:rPr>
              <a:t> </a:t>
            </a:r>
            <a:r>
              <a:rPr lang="hr-HR" sz="2000" dirty="0" err="1">
                <a:ea typeface="Menlo" charset="0"/>
                <a:cs typeface="Menlo" charset="0"/>
              </a:rPr>
              <a:t>not</a:t>
            </a:r>
            <a:r>
              <a:rPr lang="hr-HR" sz="2000" dirty="0">
                <a:ea typeface="Menlo" charset="0"/>
                <a:cs typeface="Menlo" charset="0"/>
              </a:rPr>
              <a:t> some </a:t>
            </a:r>
            <a:r>
              <a:rPr lang="hr-HR" sz="2000" dirty="0" err="1">
                <a:ea typeface="Menlo" charset="0"/>
                <a:cs typeface="Menlo" charset="0"/>
              </a:rPr>
              <a:t>dastardly</a:t>
            </a:r>
            <a:r>
              <a:rPr lang="hr-HR" sz="2000" dirty="0">
                <a:ea typeface="Menlo" charset="0"/>
                <a:cs typeface="Menlo" charset="0"/>
              </a:rPr>
              <a:t> </a:t>
            </a:r>
            <a:r>
              <a:rPr lang="hr-HR" sz="2000" dirty="0" err="1">
                <a:ea typeface="Menlo" charset="0"/>
                <a:cs typeface="Menlo" charset="0"/>
              </a:rPr>
              <a:t>evil</a:t>
            </a:r>
            <a:r>
              <a:rPr lang="hr-HR" sz="2000" dirty="0">
                <a:ea typeface="Menlo" charset="0"/>
                <a:cs typeface="Menlo" charset="0"/>
              </a:rPr>
              <a:t> </a:t>
            </a:r>
            <a:r>
              <a:rPr lang="hr-HR" sz="2000" dirty="0" err="1">
                <a:ea typeface="Menlo" charset="0"/>
                <a:cs typeface="Menlo" charset="0"/>
              </a:rPr>
              <a:t>scam</a:t>
            </a:r>
            <a:r>
              <a:rPr lang="hr-HR" sz="2000" dirty="0">
                <a:ea typeface="Menlo" charset="0"/>
                <a:cs typeface="Menlo" charset="0"/>
              </a:rPr>
              <a:t> </a:t>
            </a:r>
            <a:r>
              <a:rPr lang="hr-HR" sz="2000" dirty="0" err="1">
                <a:ea typeface="Menlo" charset="0"/>
                <a:cs typeface="Menlo" charset="0"/>
              </a:rPr>
              <a:t>designed</a:t>
            </a:r>
            <a:r>
              <a:rPr lang="hr-HR" sz="2000" dirty="0">
                <a:ea typeface="Menlo" charset="0"/>
                <a:cs typeface="Menlo" charset="0"/>
              </a:rPr>
              <a:t> to </a:t>
            </a:r>
            <a:r>
              <a:rPr lang="hr-HR" sz="2000" dirty="0" err="1">
                <a:ea typeface="Menlo" charset="0"/>
                <a:cs typeface="Menlo" charset="0"/>
              </a:rPr>
              <a:t>steal</a:t>
            </a:r>
            <a:r>
              <a:rPr lang="hr-HR" sz="2000" dirty="0">
                <a:ea typeface="Menlo" charset="0"/>
                <a:cs typeface="Menlo" charset="0"/>
              </a:rPr>
              <a:t> </a:t>
            </a:r>
            <a:r>
              <a:rPr lang="hr-HR" sz="2000" dirty="0" err="1">
                <a:ea typeface="Menlo" charset="0"/>
                <a:cs typeface="Menlo" charset="0"/>
              </a:rPr>
              <a:t>my</a:t>
            </a:r>
            <a:r>
              <a:rPr lang="hr-HR" sz="2000" dirty="0">
                <a:ea typeface="Menlo" charset="0"/>
                <a:cs typeface="Menlo" charset="0"/>
              </a:rPr>
              <a:t> </a:t>
            </a:r>
            <a:r>
              <a:rPr lang="hr-HR" sz="2000" dirty="0" err="1">
                <a:ea typeface="Menlo" charset="0"/>
                <a:cs typeface="Menlo" charset="0"/>
              </a:rPr>
              <a:t>passwords</a:t>
            </a:r>
            <a:r>
              <a:rPr lang="hr-HR" sz="2000" dirty="0">
                <a:ea typeface="Menlo" charset="0"/>
                <a:cs typeface="Menlo" charset="0"/>
              </a:rPr>
              <a:t> </a:t>
            </a:r>
            <a:r>
              <a:rPr lang="hr-HR" sz="2000" dirty="0" err="1">
                <a:ea typeface="Menlo" charset="0"/>
                <a:cs typeface="Menlo" charset="0"/>
              </a:rPr>
              <a:t>and</a:t>
            </a:r>
            <a:r>
              <a:rPr lang="hr-HR" sz="2000" dirty="0">
                <a:ea typeface="Menlo" charset="0"/>
                <a:cs typeface="Menlo" charset="0"/>
              </a:rPr>
              <a:t> </a:t>
            </a:r>
            <a:r>
              <a:rPr lang="hr-HR" sz="2000" dirty="0" err="1">
                <a:ea typeface="Menlo" charset="0"/>
                <a:cs typeface="Menlo" charset="0"/>
              </a:rPr>
              <a:t>my</a:t>
            </a:r>
            <a:r>
              <a:rPr lang="hr-HR" sz="2000" dirty="0">
                <a:ea typeface="Menlo" charset="0"/>
                <a:cs typeface="Menlo" charset="0"/>
              </a:rPr>
              <a:t> </a:t>
            </a:r>
            <a:r>
              <a:rPr lang="hr-HR" sz="2000" dirty="0" err="1">
                <a:ea typeface="Menlo" charset="0"/>
                <a:cs typeface="Menlo" charset="0"/>
              </a:rPr>
              <a:t>money</a:t>
            </a:r>
            <a:r>
              <a:rPr lang="hr-HR" sz="2000" dirty="0">
                <a:ea typeface="Menlo" charset="0"/>
                <a:cs typeface="Menlo" charset="0"/>
              </a:rPr>
              <a:t>?</a:t>
            </a:r>
          </a:p>
          <a:p>
            <a:pPr marL="0" indent="0">
              <a:buNone/>
            </a:pPr>
            <a:endParaRPr lang="hr-HR" sz="2000" dirty="0">
              <a:ea typeface="Menlo" charset="0"/>
              <a:cs typeface="Menlo" charset="0"/>
            </a:endParaRPr>
          </a:p>
          <a:p>
            <a:pPr marL="0" indent="0">
              <a:buNone/>
            </a:pPr>
            <a:r>
              <a:rPr lang="hr-HR" sz="2000" dirty="0" err="1">
                <a:ea typeface="Menlo" charset="0"/>
                <a:cs typeface="Menlo" charset="0"/>
              </a:rPr>
              <a:t>And</a:t>
            </a:r>
            <a:r>
              <a:rPr lang="hr-HR" sz="2000" dirty="0">
                <a:ea typeface="Menlo" charset="0"/>
                <a:cs typeface="Menlo" charset="0"/>
              </a:rPr>
              <a:t> </a:t>
            </a:r>
            <a:r>
              <a:rPr lang="hr-HR" sz="2000" dirty="0" err="1">
                <a:ea typeface="Menlo" charset="0"/>
                <a:cs typeface="Menlo" charset="0"/>
              </a:rPr>
              <a:t>why</a:t>
            </a:r>
            <a:r>
              <a:rPr lang="hr-HR" sz="2000" dirty="0">
                <a:ea typeface="Menlo" charset="0"/>
                <a:cs typeface="Menlo" charset="0"/>
              </a:rPr>
              <a:t> </a:t>
            </a:r>
            <a:r>
              <a:rPr lang="hr-HR" sz="2000" dirty="0" err="1">
                <a:ea typeface="Menlo" charset="0"/>
                <a:cs typeface="Menlo" charset="0"/>
              </a:rPr>
              <a:t>should</a:t>
            </a:r>
            <a:r>
              <a:rPr lang="hr-HR" sz="2000" dirty="0">
                <a:ea typeface="Menlo" charset="0"/>
                <a:cs typeface="Menlo" charset="0"/>
              </a:rPr>
              <a:t> I trust </a:t>
            </a:r>
            <a:r>
              <a:rPr lang="hr-HR" sz="2000" dirty="0" err="1">
                <a:ea typeface="Menlo" charset="0"/>
                <a:cs typeface="Menlo" charset="0"/>
              </a:rPr>
              <a:t>my</a:t>
            </a:r>
            <a:r>
              <a:rPr lang="hr-HR" sz="2000" dirty="0">
                <a:ea typeface="Menlo" charset="0"/>
                <a:cs typeface="Menlo" charset="0"/>
              </a:rPr>
              <a:t> browser?</a:t>
            </a:r>
          </a:p>
        </p:txBody>
      </p:sp>
      <p:sp>
        <p:nvSpPr>
          <p:cNvPr id="4" name="Freeform 3">
            <a:extLst>
              <a:ext uri="{FF2B5EF4-FFF2-40B4-BE49-F238E27FC236}">
                <a16:creationId xmlns:a16="http://schemas.microsoft.com/office/drawing/2014/main" id="{C63FBBA5-028A-AB4D-BEF1-1C3B945A08F0}"/>
              </a:ext>
            </a:extLst>
          </p:cNvPr>
          <p:cNvSpPr/>
          <p:nvPr/>
        </p:nvSpPr>
        <p:spPr>
          <a:xfrm>
            <a:off x="1555531" y="1506065"/>
            <a:ext cx="1613594" cy="44711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DD951EC2-C022-BD4E-928B-30E79B5987DE}"/>
              </a:ext>
            </a:extLst>
          </p:cNvPr>
          <p:cNvSpPr/>
          <p:nvPr/>
        </p:nvSpPr>
        <p:spPr>
          <a:xfrm>
            <a:off x="2007264" y="1965422"/>
            <a:ext cx="315522" cy="588592"/>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15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 question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hr-HR" sz="2000" dirty="0">
                <a:latin typeface="AhnbergHand" pitchFamily="2" charset="0"/>
                <a:ea typeface="Menlo" charset="0"/>
                <a:cs typeface="Menlo" charset="0"/>
              </a:rPr>
              <a:t>How </a:t>
            </a:r>
            <a:r>
              <a:rPr lang="hr-HR" sz="2000" dirty="0" err="1">
                <a:latin typeface="AhnbergHand" pitchFamily="2" charset="0"/>
                <a:ea typeface="Menlo" charset="0"/>
                <a:cs typeface="Menlo" charset="0"/>
              </a:rPr>
              <a:t>does</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my</a:t>
            </a:r>
            <a:r>
              <a:rPr lang="hr-HR" sz="2000" dirty="0">
                <a:latin typeface="AhnbergHand" pitchFamily="2" charset="0"/>
                <a:ea typeface="Menlo" charset="0"/>
                <a:cs typeface="Menlo" charset="0"/>
              </a:rPr>
              <a:t> browser </a:t>
            </a:r>
            <a:r>
              <a:rPr lang="hr-HR" sz="2000" dirty="0" err="1">
                <a:latin typeface="AhnbergHand" pitchFamily="2" charset="0"/>
                <a:ea typeface="Menlo" charset="0"/>
                <a:cs typeface="Menlo" charset="0"/>
              </a:rPr>
              <a:t>tell</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the</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difference</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between</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an</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intended</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truth</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and</a:t>
            </a:r>
            <a:r>
              <a:rPr lang="hr-HR" sz="2000" dirty="0">
                <a:latin typeface="AhnbergHand" pitchFamily="2" charset="0"/>
                <a:ea typeface="Menlo" charset="0"/>
                <a:cs typeface="Menlo" charset="0"/>
              </a:rPr>
              <a:t> a </a:t>
            </a:r>
            <a:r>
              <a:rPr lang="hr-HR" sz="2000" dirty="0" err="1">
                <a:latin typeface="AhnbergHand" pitchFamily="2" charset="0"/>
                <a:ea typeface="Menlo" charset="0"/>
                <a:cs typeface="Menlo" charset="0"/>
              </a:rPr>
              <a:t>dastardly</a:t>
            </a:r>
            <a:r>
              <a:rPr lang="hr-HR" sz="2000" dirty="0">
                <a:latin typeface="AhnbergHand" pitchFamily="2" charset="0"/>
                <a:ea typeface="Menlo" charset="0"/>
                <a:cs typeface="Menlo" charset="0"/>
              </a:rPr>
              <a:t> </a:t>
            </a:r>
            <a:r>
              <a:rPr lang="hr-HR" sz="2000" dirty="0" err="1">
                <a:latin typeface="AhnbergHand" pitchFamily="2" charset="0"/>
                <a:ea typeface="Menlo" charset="0"/>
                <a:cs typeface="Menlo" charset="0"/>
              </a:rPr>
              <a:t>lie</a:t>
            </a:r>
            <a:r>
              <a:rPr lang="hr-HR" sz="2000" dirty="0">
                <a:latin typeface="AhnbergHand" pitchFamily="2" charset="0"/>
                <a:ea typeface="Menlo" charset="0"/>
                <a:cs typeface="Menlo" charset="0"/>
              </a:rPr>
              <a:t>?</a:t>
            </a:r>
            <a:endParaRPr lang="en-US" sz="2000" dirty="0">
              <a:latin typeface="AhnbergHand" pitchFamily="2" charset="0"/>
              <a:ea typeface="Menlo" charset="0"/>
              <a:cs typeface="Menlo" charset="0"/>
            </a:endParaRPr>
          </a:p>
        </p:txBody>
      </p:sp>
    </p:spTree>
    <p:extLst>
      <p:ext uri="{BB962C8B-B14F-4D97-AF65-F5344CB8AC3E}">
        <p14:creationId xmlns:p14="http://schemas.microsoft.com/office/powerpoint/2010/main" val="338972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p:txBody>
          <a:bodyPr/>
          <a:lstStyle/>
          <a:p>
            <a:pPr marL="0" indent="0">
              <a:buNone/>
            </a:pPr>
            <a:r>
              <a:rPr lang="en-US" dirty="0"/>
              <a:t>Also, how can you keep your session a secret from wire(less) snoopers?</a:t>
            </a:r>
          </a:p>
          <a:p>
            <a:endParaRPr lang="en-US" dirty="0"/>
          </a:p>
          <a:p>
            <a:endParaRPr lang="en-US" dirty="0"/>
          </a:p>
        </p:txBody>
      </p:sp>
      <p:pic>
        <p:nvPicPr>
          <p:cNvPr id="5" name="Picture 4">
            <a:extLst>
              <a:ext uri="{FF2B5EF4-FFF2-40B4-BE49-F238E27FC236}">
                <a16:creationId xmlns:a16="http://schemas.microsoft.com/office/drawing/2014/main" id="{9BBB9346-32B0-8441-8566-9395BD4E360C}"/>
              </a:ext>
            </a:extLst>
          </p:cNvPr>
          <p:cNvPicPr>
            <a:picLocks noChangeAspect="1"/>
          </p:cNvPicPr>
          <p:nvPr/>
        </p:nvPicPr>
        <p:blipFill>
          <a:blip r:embed="rId2"/>
          <a:stretch>
            <a:fillRect/>
          </a:stretch>
        </p:blipFill>
        <p:spPr>
          <a:xfrm>
            <a:off x="2693317" y="3863181"/>
            <a:ext cx="2905385" cy="381125"/>
          </a:xfrm>
          <a:prstGeom prst="rect">
            <a:avLst/>
          </a:prstGeom>
        </p:spPr>
      </p:pic>
      <p:sp>
        <p:nvSpPr>
          <p:cNvPr id="7" name="Freeform 6">
            <a:extLst>
              <a:ext uri="{FF2B5EF4-FFF2-40B4-BE49-F238E27FC236}">
                <a16:creationId xmlns:a16="http://schemas.microsoft.com/office/drawing/2014/main" id="{B9D35A59-4355-AD4D-9FD0-705F0A0C0C36}"/>
              </a:ext>
            </a:extLst>
          </p:cNvPr>
          <p:cNvSpPr/>
          <p:nvPr/>
        </p:nvSpPr>
        <p:spPr>
          <a:xfrm>
            <a:off x="3708656" y="3741546"/>
            <a:ext cx="525313" cy="466782"/>
          </a:xfrm>
          <a:custGeom>
            <a:avLst/>
            <a:gdLst>
              <a:gd name="connsiteX0" fmla="*/ 180348 w 525313"/>
              <a:gd name="connsiteY0" fmla="*/ 396476 h 466782"/>
              <a:gd name="connsiteX1" fmla="*/ 465161 w 525313"/>
              <a:gd name="connsiteY1" fmla="*/ 254069 h 466782"/>
              <a:gd name="connsiteX2" fmla="*/ 495142 w 525313"/>
              <a:gd name="connsiteY2" fmla="*/ 51702 h 466782"/>
              <a:gd name="connsiteX3" fmla="*/ 112893 w 525313"/>
              <a:gd name="connsiteY3" fmla="*/ 29217 h 466782"/>
              <a:gd name="connsiteX4" fmla="*/ 466 w 525313"/>
              <a:gd name="connsiteY4" fmla="*/ 411466 h 466782"/>
              <a:gd name="connsiteX5" fmla="*/ 142873 w 525313"/>
              <a:gd name="connsiteY5" fmla="*/ 456436 h 46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13" h="466782">
                <a:moveTo>
                  <a:pt x="180348" y="396476"/>
                </a:moveTo>
                <a:cubicBezTo>
                  <a:pt x="296521" y="354003"/>
                  <a:pt x="412695" y="311531"/>
                  <a:pt x="465161" y="254069"/>
                </a:cubicBezTo>
                <a:cubicBezTo>
                  <a:pt x="517627" y="196607"/>
                  <a:pt x="553853" y="89177"/>
                  <a:pt x="495142" y="51702"/>
                </a:cubicBezTo>
                <a:cubicBezTo>
                  <a:pt x="436431" y="14227"/>
                  <a:pt x="195339" y="-30744"/>
                  <a:pt x="112893" y="29217"/>
                </a:cubicBezTo>
                <a:cubicBezTo>
                  <a:pt x="30447" y="89178"/>
                  <a:pt x="-4531" y="340263"/>
                  <a:pt x="466" y="411466"/>
                </a:cubicBezTo>
                <a:cubicBezTo>
                  <a:pt x="5463" y="482669"/>
                  <a:pt x="74168" y="469552"/>
                  <a:pt x="142873" y="456436"/>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68453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It’s all about cryptography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716" y="2816393"/>
            <a:ext cx="2189527" cy="922859"/>
          </a:xfrm>
          <a:prstGeom prst="rect">
            <a:avLst/>
          </a:prstGeom>
        </p:spPr>
      </p:pic>
      <p:pic>
        <p:nvPicPr>
          <p:cNvPr id="6" name="Picture 5"/>
          <p:cNvPicPr>
            <a:picLocks noChangeAspect="1"/>
          </p:cNvPicPr>
          <p:nvPr/>
        </p:nvPicPr>
        <p:blipFill>
          <a:blip r:embed="rId3"/>
          <a:stretch>
            <a:fillRect/>
          </a:stretch>
        </p:blipFill>
        <p:spPr>
          <a:xfrm>
            <a:off x="4874476" y="3855615"/>
            <a:ext cx="1163503" cy="779547"/>
          </a:xfrm>
          <a:prstGeom prst="rect">
            <a:avLst/>
          </a:prstGeom>
        </p:spPr>
      </p:pic>
      <p:pic>
        <p:nvPicPr>
          <p:cNvPr id="7" name="Picture 6"/>
          <p:cNvPicPr>
            <a:picLocks noChangeAspect="1"/>
          </p:cNvPicPr>
          <p:nvPr/>
        </p:nvPicPr>
        <p:blipFill>
          <a:blip r:embed="rId4"/>
          <a:stretch>
            <a:fillRect/>
          </a:stretch>
        </p:blipFill>
        <p:spPr>
          <a:xfrm>
            <a:off x="3389155" y="3029646"/>
            <a:ext cx="1918981" cy="825969"/>
          </a:xfrm>
          <a:prstGeom prst="rect">
            <a:avLst/>
          </a:prstGeom>
        </p:spPr>
      </p:pic>
      <p:pic>
        <p:nvPicPr>
          <p:cNvPr id="8" name="Picture 7"/>
          <p:cNvPicPr>
            <a:picLocks noChangeAspect="1"/>
          </p:cNvPicPr>
          <p:nvPr/>
        </p:nvPicPr>
        <p:blipFill>
          <a:blip r:embed="rId5"/>
          <a:stretch>
            <a:fillRect/>
          </a:stretch>
        </p:blipFill>
        <p:spPr>
          <a:xfrm>
            <a:off x="2338565" y="3855615"/>
            <a:ext cx="2409737" cy="1790936"/>
          </a:xfrm>
          <a:prstGeom prst="rect">
            <a:avLst/>
          </a:prstGeom>
        </p:spPr>
      </p:pic>
      <p:pic>
        <p:nvPicPr>
          <p:cNvPr id="9" name="Picture 8"/>
          <p:cNvPicPr>
            <a:picLocks noChangeAspect="1"/>
          </p:cNvPicPr>
          <p:nvPr/>
        </p:nvPicPr>
        <p:blipFill>
          <a:blip r:embed="rId6"/>
          <a:stretch>
            <a:fillRect/>
          </a:stretch>
        </p:blipFill>
        <p:spPr>
          <a:xfrm>
            <a:off x="1216988" y="2432595"/>
            <a:ext cx="2243148" cy="1521555"/>
          </a:xfrm>
          <a:prstGeom prst="rect">
            <a:avLst/>
          </a:prstGeom>
        </p:spPr>
      </p:pic>
    </p:spTree>
    <p:extLst>
      <p:ext uri="{BB962C8B-B14F-4D97-AF65-F5344CB8AC3E}">
        <p14:creationId xmlns:p14="http://schemas.microsoft.com/office/powerpoint/2010/main" val="369766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a:xfrm>
            <a:off x="1485903" y="2057403"/>
            <a:ext cx="4250072" cy="3394472"/>
          </a:xfrm>
        </p:spPr>
        <p:txBody>
          <a:bodyPr>
            <a:normAutofit fontScale="77500" lnSpcReduction="20000"/>
          </a:bodyPr>
          <a:lstStyle/>
          <a:p>
            <a:pPr marL="0" indent="0">
              <a:buNone/>
            </a:pPr>
            <a:r>
              <a:rPr lang="en-US" dirty="0"/>
              <a:t>Pick a </a:t>
            </a:r>
            <a:r>
              <a:rPr lang="en-US" b="1" dirty="0"/>
              <a:t>pair</a:t>
            </a:r>
            <a:r>
              <a:rPr lang="en-US" dirty="0"/>
              <a:t> of keys such that:</a:t>
            </a:r>
          </a:p>
          <a:p>
            <a:pPr lvl="1"/>
            <a:r>
              <a:rPr lang="en-US" dirty="0"/>
              <a:t>Messages encoded with one key can only be decoded with the other key</a:t>
            </a:r>
          </a:p>
          <a:p>
            <a:pPr lvl="1"/>
            <a:r>
              <a:rPr lang="en-US" dirty="0"/>
              <a:t>Knowledge of the value of one key does not infer the value of the other key</a:t>
            </a:r>
          </a:p>
          <a:p>
            <a:pPr lvl="1"/>
            <a:r>
              <a:rPr lang="en-US" dirty="0"/>
              <a:t>Make one key public, and keep the other a closely guarded private secret</a:t>
            </a:r>
          </a:p>
        </p:txBody>
      </p:sp>
      <p:pic>
        <p:nvPicPr>
          <p:cNvPr id="7" name="Picture 6">
            <a:extLst>
              <a:ext uri="{FF2B5EF4-FFF2-40B4-BE49-F238E27FC236}">
                <a16:creationId xmlns:a16="http://schemas.microsoft.com/office/drawing/2014/main" id="{FFE39575-117C-4D46-81C3-3DFD41E5443E}"/>
              </a:ext>
            </a:extLst>
          </p:cNvPr>
          <p:cNvPicPr>
            <a:picLocks noChangeAspect="1"/>
          </p:cNvPicPr>
          <p:nvPr/>
        </p:nvPicPr>
        <p:blipFill>
          <a:blip r:embed="rId2"/>
          <a:stretch>
            <a:fillRect/>
          </a:stretch>
        </p:blipFill>
        <p:spPr>
          <a:xfrm>
            <a:off x="5735975" y="1641422"/>
            <a:ext cx="3211435" cy="2312233"/>
          </a:xfrm>
          <a:prstGeom prst="rect">
            <a:avLst/>
          </a:prstGeom>
        </p:spPr>
      </p:pic>
    </p:spTree>
    <p:extLst>
      <p:ext uri="{BB962C8B-B14F-4D97-AF65-F5344CB8AC3E}">
        <p14:creationId xmlns:p14="http://schemas.microsoft.com/office/powerpoint/2010/main" val="1999089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Primes</a:t>
            </a:r>
          </a:p>
        </p:txBody>
      </p:sp>
      <p:sp>
        <p:nvSpPr>
          <p:cNvPr id="3" name="Content Placeholder 2"/>
          <p:cNvSpPr>
            <a:spLocks noGrp="1"/>
          </p:cNvSpPr>
          <p:nvPr>
            <p:ph idx="1"/>
          </p:nvPr>
        </p:nvSpPr>
        <p:spPr>
          <a:xfrm>
            <a:off x="2933005" y="2158071"/>
            <a:ext cx="3073517" cy="668498"/>
          </a:xfrm>
        </p:spPr>
        <p:txBody>
          <a:bodyPr>
            <a:normAutofit fontScale="85000" lnSpcReduction="10000"/>
          </a:bodyPr>
          <a:lstStyle/>
          <a:p>
            <a:pPr marL="0" indent="0">
              <a:buNone/>
            </a:pPr>
            <a:r>
              <a:rPr lang="mr-IN" dirty="0"/>
              <a:t>(</a:t>
            </a:r>
            <a:r>
              <a:rPr lang="mr-IN" i="1" dirty="0" err="1"/>
              <a:t>m</a:t>
            </a:r>
            <a:r>
              <a:rPr lang="mr-IN" i="1" baseline="30000" dirty="0" err="1">
                <a:solidFill>
                  <a:srgbClr val="FF0000"/>
                </a:solidFill>
              </a:rPr>
              <a:t>e</a:t>
            </a:r>
            <a:r>
              <a:rPr lang="mr-IN" dirty="0"/>
              <a:t>)</a:t>
            </a:r>
            <a:r>
              <a:rPr lang="mr-IN" i="1" baseline="30000" dirty="0" err="1">
                <a:solidFill>
                  <a:srgbClr val="FF0000"/>
                </a:solidFill>
              </a:rPr>
              <a:t>d</a:t>
            </a:r>
            <a:r>
              <a:rPr lang="mr-IN" dirty="0"/>
              <a:t> ≡ </a:t>
            </a:r>
            <a:r>
              <a:rPr lang="mr-IN" i="1" dirty="0" err="1"/>
              <a:t>m</a:t>
            </a:r>
            <a:r>
              <a:rPr lang="mr-IN" dirty="0"/>
              <a:t> (</a:t>
            </a:r>
            <a:r>
              <a:rPr lang="mr-IN" dirty="0" err="1"/>
              <a:t>mod</a:t>
            </a:r>
            <a:r>
              <a:rPr lang="mr-IN" dirty="0"/>
              <a:t> </a:t>
            </a:r>
            <a:r>
              <a:rPr lang="mr-IN" i="1" dirty="0" err="1">
                <a:solidFill>
                  <a:srgbClr val="FF0000"/>
                </a:solidFill>
              </a:rPr>
              <a:t>n</a:t>
            </a:r>
            <a:r>
              <a:rPr lang="mr-IN" dirty="0"/>
              <a:t>)</a:t>
            </a:r>
            <a:endParaRPr lang="en-US" dirty="0"/>
          </a:p>
        </p:txBody>
      </p:sp>
      <p:sp>
        <p:nvSpPr>
          <p:cNvPr id="5" name="TextBox 4"/>
          <p:cNvSpPr txBox="1"/>
          <p:nvPr/>
        </p:nvSpPr>
        <p:spPr>
          <a:xfrm>
            <a:off x="3873620" y="2927236"/>
            <a:ext cx="3617753" cy="1131079"/>
          </a:xfrm>
          <a:prstGeom prst="rect">
            <a:avLst/>
          </a:prstGeom>
          <a:noFill/>
        </p:spPr>
        <p:txBody>
          <a:bodyPr wrap="square" rtlCol="0">
            <a:spAutoFit/>
          </a:bodyPr>
          <a:lstStyle/>
          <a:p>
            <a:r>
              <a:rPr lang="en-US" sz="1350" dirty="0"/>
              <a:t>As long as </a:t>
            </a:r>
            <a:r>
              <a:rPr lang="en-US" sz="1350" i="1" dirty="0"/>
              <a:t>d</a:t>
            </a:r>
            <a:r>
              <a:rPr lang="en-US" sz="1350" dirty="0"/>
              <a:t> and </a:t>
            </a:r>
            <a:r>
              <a:rPr lang="en-US" sz="1350" i="1" dirty="0"/>
              <a:t>n</a:t>
            </a:r>
            <a:r>
              <a:rPr lang="en-US" sz="1350" dirty="0"/>
              <a:t> are relatively large, and </a:t>
            </a:r>
            <a:r>
              <a:rPr lang="en-US" sz="1350" i="1" dirty="0"/>
              <a:t>n</a:t>
            </a:r>
            <a:r>
              <a:rPr lang="en-US" sz="1350" dirty="0"/>
              <a:t> is the product of two large prime numbers, then finding the value of </a:t>
            </a:r>
            <a:r>
              <a:rPr lang="en-US" sz="1350" i="1" dirty="0"/>
              <a:t>d</a:t>
            </a:r>
            <a:r>
              <a:rPr lang="en-US" sz="1350" dirty="0"/>
              <a:t> when you already know the values of </a:t>
            </a:r>
            <a:r>
              <a:rPr lang="en-US" sz="1350" i="1" dirty="0"/>
              <a:t>e</a:t>
            </a:r>
            <a:r>
              <a:rPr lang="en-US" sz="1350" dirty="0"/>
              <a:t> and </a:t>
            </a:r>
            <a:r>
              <a:rPr lang="en-US" sz="1350" i="1" dirty="0"/>
              <a:t>n</a:t>
            </a:r>
            <a:r>
              <a:rPr lang="en-US" sz="1350" dirty="0"/>
              <a:t> is computationally expensive</a:t>
            </a:r>
          </a:p>
        </p:txBody>
      </p:sp>
    </p:spTree>
    <p:extLst>
      <p:ext uri="{BB962C8B-B14F-4D97-AF65-F5344CB8AC3E}">
        <p14:creationId xmlns:p14="http://schemas.microsoft.com/office/powerpoint/2010/main" val="130844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a:xfrm>
            <a:off x="1712473" y="2434348"/>
            <a:ext cx="6792086" cy="3394472"/>
          </a:xfrm>
        </p:spPr>
        <p:txBody>
          <a:bodyPr>
            <a:normAutofit fontScale="70000" lnSpcReduction="20000"/>
          </a:bodyPr>
          <a:lstStyle/>
          <a:p>
            <a:pPr marL="0" indent="0">
              <a:buNone/>
            </a:pPr>
            <a:r>
              <a:rPr lang="en-US" sz="2800" dirty="0">
                <a:latin typeface="AhnbergHand" charset="0"/>
                <a:ea typeface="AhnbergHand" charset="0"/>
                <a:cs typeface="AhnbergHand" charset="0"/>
              </a:rPr>
              <a:t>Because much of the foundation of Internet security rests upon this prime number relationship</a:t>
            </a:r>
          </a:p>
          <a:p>
            <a:pPr marL="0" indent="0">
              <a:buNone/>
            </a:pPr>
            <a:endParaRPr lang="en-US" sz="2800" dirty="0">
              <a:latin typeface="AhnbergHand" charset="0"/>
              <a:ea typeface="AhnbergHand" charset="0"/>
              <a:cs typeface="AhnbergHand" charset="0"/>
            </a:endParaRPr>
          </a:p>
          <a:p>
            <a:pPr marL="0" indent="0">
              <a:buNone/>
            </a:pPr>
            <a:r>
              <a:rPr lang="en-US" sz="2800" dirty="0">
                <a:latin typeface="AhnbergHand" charset="0"/>
                <a:ea typeface="AhnbergHand" charset="0"/>
                <a:cs typeface="AhnbergHand" charset="0"/>
              </a:rPr>
              <a:t>Because prime number factorization still involves enumeration</a:t>
            </a:r>
          </a:p>
          <a:p>
            <a:pPr marL="0" indent="0">
              <a:buNone/>
            </a:pPr>
            <a:endParaRPr lang="en-US" sz="2800" dirty="0">
              <a:latin typeface="AhnbergHand" charset="0"/>
              <a:ea typeface="AhnbergHand" charset="0"/>
              <a:cs typeface="AhnbergHand" charset="0"/>
            </a:endParaRPr>
          </a:p>
          <a:p>
            <a:pPr marL="0" indent="0">
              <a:buNone/>
            </a:pPr>
            <a:r>
              <a:rPr lang="en-US" sz="2800" dirty="0">
                <a:latin typeface="AhnbergHand" charset="0"/>
                <a:ea typeface="AhnbergHand" charset="0"/>
                <a:cs typeface="AhnbergHand" charset="0"/>
              </a:rPr>
              <a:t>And cryptography is still about getting the defender to perform just enough work to make the attacker’s task so much greater that its infeasible</a:t>
            </a:r>
          </a:p>
          <a:p>
            <a:pPr marL="0" indent="0">
              <a:buNone/>
            </a:pPr>
            <a:r>
              <a:rPr lang="en-US" dirty="0">
                <a:latin typeface="AhnbergHand" charset="0"/>
                <a:ea typeface="AhnbergHand" charset="0"/>
                <a:cs typeface="AhnbergHand" charset="0"/>
              </a:rPr>
              <a:t> </a:t>
            </a:r>
          </a:p>
        </p:txBody>
      </p:sp>
    </p:spTree>
    <p:extLst>
      <p:ext uri="{BB962C8B-B14F-4D97-AF65-F5344CB8AC3E}">
        <p14:creationId xmlns:p14="http://schemas.microsoft.com/office/powerpoint/2010/main" val="932279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165C-8C72-1F4E-B1C0-DD1FF92C775E}"/>
              </a:ext>
            </a:extLst>
          </p:cNvPr>
          <p:cNvSpPr>
            <a:spLocks noGrp="1"/>
          </p:cNvSpPr>
          <p:nvPr>
            <p:ph type="title"/>
          </p:nvPr>
        </p:nvSpPr>
        <p:spPr/>
        <p:txBody>
          <a:bodyPr>
            <a:normAutofit fontScale="90000"/>
          </a:bodyPr>
          <a:lstStyle/>
          <a:p>
            <a:r>
              <a:rPr lang="en-AU" dirty="0"/>
              <a:t>Back to Public/Private Key Pairs</a:t>
            </a:r>
          </a:p>
        </p:txBody>
      </p:sp>
      <p:sp>
        <p:nvSpPr>
          <p:cNvPr id="3" name="Content Placeholder 2">
            <a:extLst>
              <a:ext uri="{FF2B5EF4-FFF2-40B4-BE49-F238E27FC236}">
                <a16:creationId xmlns:a16="http://schemas.microsoft.com/office/drawing/2014/main" id="{761C313F-4103-3F47-A8AD-04151131513E}"/>
              </a:ext>
            </a:extLst>
          </p:cNvPr>
          <p:cNvSpPr>
            <a:spLocks noGrp="1"/>
          </p:cNvSpPr>
          <p:nvPr>
            <p:ph idx="1"/>
          </p:nvPr>
        </p:nvSpPr>
        <p:spPr>
          <a:xfrm>
            <a:off x="1361090" y="1915511"/>
            <a:ext cx="7530662" cy="4525963"/>
          </a:xfrm>
        </p:spPr>
        <p:txBody>
          <a:bodyPr>
            <a:normAutofit/>
          </a:bodyPr>
          <a:lstStyle/>
          <a:p>
            <a:r>
              <a:rPr lang="en-AU" sz="2400" dirty="0"/>
              <a:t>If I have a copy of your PUBLIC key, </a:t>
            </a:r>
          </a:p>
          <a:p>
            <a:r>
              <a:rPr lang="en-AU" sz="2400" dirty="0"/>
              <a:t>And you encrypt a message with your PRIVATE key,</a:t>
            </a:r>
          </a:p>
          <a:p>
            <a:r>
              <a:rPr lang="en-AU" sz="2400" dirty="0"/>
              <a:t>Then I can decrypt the message.</a:t>
            </a:r>
          </a:p>
          <a:p>
            <a:endParaRPr lang="en-AU" sz="2400" dirty="0"/>
          </a:p>
          <a:p>
            <a:r>
              <a:rPr lang="en-AU" sz="2400" dirty="0"/>
              <a:t>And I know it was you that sent it.</a:t>
            </a:r>
          </a:p>
          <a:p>
            <a:r>
              <a:rPr lang="en-AU" sz="2400" dirty="0"/>
              <a:t>And you can’t deny it.</a:t>
            </a:r>
          </a:p>
        </p:txBody>
      </p:sp>
    </p:spTree>
    <p:extLst>
      <p:ext uri="{BB962C8B-B14F-4D97-AF65-F5344CB8AC3E}">
        <p14:creationId xmlns:p14="http://schemas.microsoft.com/office/powerpoint/2010/main" val="1337261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2400" dirty="0"/>
              <a:t>But how do I know this is YOUR public key?</a:t>
            </a:r>
          </a:p>
          <a:p>
            <a:pPr lvl="1"/>
            <a:r>
              <a:rPr lang="en-AU" sz="2000" dirty="0"/>
              <a:t>And not the public key of some dastardly evil agent pretending to be you?</a:t>
            </a:r>
          </a:p>
          <a:p>
            <a:endParaRPr lang="en-AU" sz="2400" dirty="0"/>
          </a:p>
          <a:p>
            <a:r>
              <a:rPr lang="en-AU" sz="2400" dirty="0"/>
              <a:t>I don’t know you</a:t>
            </a:r>
          </a:p>
          <a:p>
            <a:r>
              <a:rPr lang="en-AU" sz="2400" dirty="0"/>
              <a:t>I’ve never met you</a:t>
            </a:r>
          </a:p>
          <a:p>
            <a:r>
              <a:rPr lang="en-AU" sz="2400" dirty="0"/>
              <a:t>So I have absolutely no clue if this public key value is yours or not!</a:t>
            </a:r>
          </a:p>
          <a:p>
            <a:endParaRPr lang="en-AU" sz="2400" dirty="0"/>
          </a:p>
          <a:p>
            <a:endParaRPr lang="en-AU" sz="2400" dirty="0"/>
          </a:p>
        </p:txBody>
      </p:sp>
    </p:spTree>
    <p:extLst>
      <p:ext uri="{BB962C8B-B14F-4D97-AF65-F5344CB8AC3E}">
        <p14:creationId xmlns:p14="http://schemas.microsoft.com/office/powerpoint/2010/main" val="2707867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0688"/>
            <a:ext cx="8208912" cy="2160239"/>
          </a:xfrm>
        </p:spPr>
        <p:txBody>
          <a:bodyPr/>
          <a:lstStyle/>
          <a:p>
            <a:r>
              <a:rPr lang="en-US" dirty="0"/>
              <a:t>Insecurity</a:t>
            </a:r>
          </a:p>
        </p:txBody>
      </p:sp>
      <p:sp>
        <p:nvSpPr>
          <p:cNvPr id="3" name="Subtitle 2"/>
          <p:cNvSpPr>
            <a:spLocks noGrp="1"/>
          </p:cNvSpPr>
          <p:nvPr>
            <p:ph type="subTitle" idx="1"/>
          </p:nvPr>
        </p:nvSpPr>
        <p:spPr>
          <a:xfrm>
            <a:off x="683568" y="3861048"/>
            <a:ext cx="8208912" cy="1752600"/>
          </a:xfrm>
        </p:spPr>
        <p:txBody>
          <a:bodyPr>
            <a:normAutofit/>
          </a:bodyPr>
          <a:lstStyle/>
          <a:p>
            <a:pPr algn="r"/>
            <a:r>
              <a:rPr lang="en-US" sz="1600" dirty="0">
                <a:solidFill>
                  <a:schemeClr val="bg1">
                    <a:lumMod val="65000"/>
                  </a:schemeClr>
                </a:solidFill>
                <a:latin typeface="AhnbergHand" charset="0"/>
                <a:ea typeface="AhnbergHand" charset="0"/>
                <a:cs typeface="AhnbergHand" charset="0"/>
              </a:rPr>
              <a:t>Geoff Huston</a:t>
            </a:r>
          </a:p>
          <a:p>
            <a:pPr algn="r"/>
            <a:r>
              <a:rPr lang="en-US" sz="16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AA3CAFD8-9BD2-6C4E-AFAC-48197758B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9305" y="4567718"/>
            <a:ext cx="555143" cy="58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520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2300" dirty="0"/>
              <a:t>What if I ‘trust’ an intermediary?</a:t>
            </a:r>
          </a:p>
          <a:p>
            <a:pPr lvl="1"/>
            <a:r>
              <a:rPr lang="en-AU" sz="2300" dirty="0"/>
              <a:t>Who has contacted you and validated your identity and conducted a ‘proof of possession’ test that you have control of a private key that matches your public key</a:t>
            </a:r>
          </a:p>
          <a:p>
            <a:r>
              <a:rPr lang="en-AU" sz="2300" dirty="0"/>
              <a:t>Then if the intermediary signs an attestation that this is your public key (with their private key) then I would be able to trust this public key</a:t>
            </a:r>
          </a:p>
          <a:p>
            <a:r>
              <a:rPr lang="en-AU" sz="2300" dirty="0"/>
              <a:t>This ‘attestation’ takes the form of a “public key certificate”</a:t>
            </a:r>
          </a:p>
          <a:p>
            <a:endParaRPr lang="en-AU" sz="2300" dirty="0"/>
          </a:p>
        </p:txBody>
      </p:sp>
    </p:spTree>
    <p:extLst>
      <p:ext uri="{BB962C8B-B14F-4D97-AF65-F5344CB8AC3E}">
        <p14:creationId xmlns:p14="http://schemas.microsoft.com/office/powerpoint/2010/main" val="353019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r>
              <a:rPr lang="en-AU" sz="2300" dirty="0"/>
              <a:t>If the intermediary signs an attestation that this is a public key (with their private key) then </a:t>
            </a:r>
          </a:p>
          <a:p>
            <a:pPr lvl="1"/>
            <a:r>
              <a:rPr lang="en-AU" sz="1900" dirty="0"/>
              <a:t>I trust this intermediary</a:t>
            </a:r>
          </a:p>
          <a:p>
            <a:pPr lvl="1"/>
            <a:r>
              <a:rPr lang="en-AU" sz="1900" dirty="0"/>
              <a:t>And this intermediary has said that this is your public key</a:t>
            </a:r>
          </a:p>
          <a:p>
            <a:pPr lvl="1"/>
            <a:r>
              <a:rPr lang="en-AU" sz="1900" dirty="0"/>
              <a:t>Then I can trust that this is your public key</a:t>
            </a:r>
          </a:p>
          <a:p>
            <a:r>
              <a:rPr lang="en-AU" sz="2300" dirty="0"/>
              <a:t>This ‘attestation’ takes the form of a “public key certificate”</a:t>
            </a:r>
          </a:p>
          <a:p>
            <a:endParaRPr lang="en-AU" sz="2300" dirty="0"/>
          </a:p>
        </p:txBody>
      </p:sp>
    </p:spTree>
    <p:extLst>
      <p:ext uri="{BB962C8B-B14F-4D97-AF65-F5344CB8AC3E}">
        <p14:creationId xmlns:p14="http://schemas.microsoft.com/office/powerpoint/2010/main" val="1542927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D2E722-A316-794C-B9E4-4C260D81236B}"/>
              </a:ext>
            </a:extLst>
          </p:cNvPr>
          <p:cNvPicPr>
            <a:picLocks noChangeAspect="1"/>
          </p:cNvPicPr>
          <p:nvPr/>
        </p:nvPicPr>
        <p:blipFill>
          <a:blip r:embed="rId2"/>
          <a:stretch>
            <a:fillRect/>
          </a:stretch>
        </p:blipFill>
        <p:spPr>
          <a:xfrm>
            <a:off x="1454727" y="0"/>
            <a:ext cx="6234545" cy="6858000"/>
          </a:xfrm>
          <a:prstGeom prst="rect">
            <a:avLst/>
          </a:prstGeom>
        </p:spPr>
      </p:pic>
      <p:sp>
        <p:nvSpPr>
          <p:cNvPr id="9" name="Freeform 8">
            <a:extLst>
              <a:ext uri="{FF2B5EF4-FFF2-40B4-BE49-F238E27FC236}">
                <a16:creationId xmlns:a16="http://schemas.microsoft.com/office/drawing/2014/main" id="{8902D700-876D-A84B-A275-512438ACF90D}"/>
              </a:ext>
            </a:extLst>
          </p:cNvPr>
          <p:cNvSpPr/>
          <p:nvPr/>
        </p:nvSpPr>
        <p:spPr>
          <a:xfrm>
            <a:off x="1502979" y="3528066"/>
            <a:ext cx="3380479" cy="662537"/>
          </a:xfrm>
          <a:custGeom>
            <a:avLst/>
            <a:gdLst>
              <a:gd name="connsiteX0" fmla="*/ 0 w 3380479"/>
              <a:gd name="connsiteY0" fmla="*/ 360762 h 662537"/>
              <a:gd name="connsiteX1" fmla="*/ 903890 w 3380479"/>
              <a:gd name="connsiteY1" fmla="*/ 655051 h 662537"/>
              <a:gd name="connsiteX2" fmla="*/ 3016469 w 3380479"/>
              <a:gd name="connsiteY2" fmla="*/ 528927 h 662537"/>
              <a:gd name="connsiteX3" fmla="*/ 3174124 w 3380479"/>
              <a:gd name="connsiteY3" fmla="*/ 45451 h 662537"/>
              <a:gd name="connsiteX4" fmla="*/ 893380 w 3380479"/>
              <a:gd name="connsiteY4" fmla="*/ 45451 h 662537"/>
              <a:gd name="connsiteX5" fmla="*/ 325821 w 3380479"/>
              <a:gd name="connsiteY5" fmla="*/ 266168 h 662537"/>
              <a:gd name="connsiteX6" fmla="*/ 378373 w 3380479"/>
              <a:gd name="connsiteY6" fmla="*/ 339741 h 66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479" h="662537">
                <a:moveTo>
                  <a:pt x="0" y="360762"/>
                </a:moveTo>
                <a:cubicBezTo>
                  <a:pt x="200572" y="493893"/>
                  <a:pt x="401145" y="627024"/>
                  <a:pt x="903890" y="655051"/>
                </a:cubicBezTo>
                <a:cubicBezTo>
                  <a:pt x="1406635" y="683078"/>
                  <a:pt x="2638097" y="630527"/>
                  <a:pt x="3016469" y="528927"/>
                </a:cubicBezTo>
                <a:cubicBezTo>
                  <a:pt x="3394841" y="427327"/>
                  <a:pt x="3527972" y="126030"/>
                  <a:pt x="3174124" y="45451"/>
                </a:cubicBezTo>
                <a:cubicBezTo>
                  <a:pt x="2820276" y="-35128"/>
                  <a:pt x="1368097" y="8665"/>
                  <a:pt x="893380" y="45451"/>
                </a:cubicBezTo>
                <a:cubicBezTo>
                  <a:pt x="418663" y="82237"/>
                  <a:pt x="411656" y="217120"/>
                  <a:pt x="325821" y="266168"/>
                </a:cubicBezTo>
                <a:cubicBezTo>
                  <a:pt x="239987" y="315216"/>
                  <a:pt x="309180" y="327478"/>
                  <a:pt x="378373" y="33974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98446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675C3B-78F5-E744-BF5F-3574B98A03B3}"/>
              </a:ext>
            </a:extLst>
          </p:cNvPr>
          <p:cNvPicPr>
            <a:picLocks noGrp="1" noChangeAspect="1"/>
          </p:cNvPicPr>
          <p:nvPr>
            <p:ph idx="1"/>
          </p:nvPr>
        </p:nvPicPr>
        <p:blipFill>
          <a:blip r:embed="rId2"/>
          <a:stretch>
            <a:fillRect/>
          </a:stretch>
        </p:blipFill>
        <p:spPr>
          <a:xfrm>
            <a:off x="1444818" y="1"/>
            <a:ext cx="6688665" cy="6857999"/>
          </a:xfrm>
        </p:spPr>
      </p:pic>
      <p:sp>
        <p:nvSpPr>
          <p:cNvPr id="6" name="TextBox 5">
            <a:extLst>
              <a:ext uri="{FF2B5EF4-FFF2-40B4-BE49-F238E27FC236}">
                <a16:creationId xmlns:a16="http://schemas.microsoft.com/office/drawing/2014/main" id="{19B0392A-7C12-0E4D-A836-8E409177DE78}"/>
              </a:ext>
            </a:extLst>
          </p:cNvPr>
          <p:cNvSpPr txBox="1"/>
          <p:nvPr/>
        </p:nvSpPr>
        <p:spPr>
          <a:xfrm rot="20955274">
            <a:off x="1672640" y="3731891"/>
            <a:ext cx="5966958" cy="1200329"/>
          </a:xfrm>
          <a:prstGeom prst="rect">
            <a:avLst/>
          </a:prstGeom>
          <a:solidFill>
            <a:srgbClr val="FFFFFF">
              <a:alpha val="81961"/>
            </a:srgbClr>
          </a:solidFill>
        </p:spPr>
        <p:txBody>
          <a:bodyPr wrap="square" rtlCol="0">
            <a:spAutoFit/>
          </a:bodyPr>
          <a:lstStyle/>
          <a:p>
            <a:r>
              <a:rPr lang="en-AU" dirty="0">
                <a:latin typeface="AhnbergHand" pitchFamily="2" charset="0"/>
              </a:rPr>
              <a:t>No all certificates are the same - This certificate binds a public key to a set of names without any attestation to the identity of the name “holder”</a:t>
            </a:r>
          </a:p>
        </p:txBody>
      </p:sp>
      <p:sp>
        <p:nvSpPr>
          <p:cNvPr id="7" name="Freeform 6">
            <a:extLst>
              <a:ext uri="{FF2B5EF4-FFF2-40B4-BE49-F238E27FC236}">
                <a16:creationId xmlns:a16="http://schemas.microsoft.com/office/drawing/2014/main" id="{1E61C3B1-2807-8340-B9E7-494E6E49CAD5}"/>
              </a:ext>
            </a:extLst>
          </p:cNvPr>
          <p:cNvSpPr/>
          <p:nvPr/>
        </p:nvSpPr>
        <p:spPr>
          <a:xfrm>
            <a:off x="1725471" y="2436214"/>
            <a:ext cx="2363658" cy="561085"/>
          </a:xfrm>
          <a:custGeom>
            <a:avLst/>
            <a:gdLst>
              <a:gd name="connsiteX0" fmla="*/ 176901 w 2363658"/>
              <a:gd name="connsiteY0" fmla="*/ 433110 h 561085"/>
              <a:gd name="connsiteX1" fmla="*/ 1837536 w 2363658"/>
              <a:gd name="connsiteY1" fmla="*/ 538214 h 561085"/>
              <a:gd name="connsiteX2" fmla="*/ 2299991 w 2363658"/>
              <a:gd name="connsiteY2" fmla="*/ 44227 h 561085"/>
              <a:gd name="connsiteX3" fmla="*/ 628846 w 2363658"/>
              <a:gd name="connsiteY3" fmla="*/ 54738 h 561085"/>
              <a:gd name="connsiteX4" fmla="*/ 29757 w 2363658"/>
              <a:gd name="connsiteY4" fmla="*/ 317496 h 561085"/>
              <a:gd name="connsiteX5" fmla="*/ 145370 w 2363658"/>
              <a:gd name="connsiteY5" fmla="*/ 559234 h 56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658" h="561085">
                <a:moveTo>
                  <a:pt x="176901" y="433110"/>
                </a:moveTo>
                <a:cubicBezTo>
                  <a:pt x="830294" y="518069"/>
                  <a:pt x="1483688" y="603028"/>
                  <a:pt x="1837536" y="538214"/>
                </a:cubicBezTo>
                <a:cubicBezTo>
                  <a:pt x="2191384" y="473400"/>
                  <a:pt x="2501439" y="124806"/>
                  <a:pt x="2299991" y="44227"/>
                </a:cubicBezTo>
                <a:cubicBezTo>
                  <a:pt x="2098543" y="-36352"/>
                  <a:pt x="1007218" y="9193"/>
                  <a:pt x="628846" y="54738"/>
                </a:cubicBezTo>
                <a:cubicBezTo>
                  <a:pt x="250474" y="100283"/>
                  <a:pt x="110336" y="233413"/>
                  <a:pt x="29757" y="317496"/>
                </a:cubicBezTo>
                <a:cubicBezTo>
                  <a:pt x="-50822" y="401579"/>
                  <a:pt x="47274" y="480406"/>
                  <a:pt x="145370" y="55923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28622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273006" y="1179035"/>
            <a:ext cx="6756400" cy="43180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273006" y="3198896"/>
            <a:ext cx="6667500" cy="4572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253956" y="4892083"/>
            <a:ext cx="6705600" cy="444500"/>
          </a:xfrm>
          <a:prstGeom prst="rect">
            <a:avLst/>
          </a:prstGeom>
        </p:spPr>
      </p:pic>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766259" y="5336583"/>
            <a:ext cx="4927600" cy="444500"/>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747568" y="1627179"/>
            <a:ext cx="5321300" cy="419100"/>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727096" y="3656096"/>
            <a:ext cx="5308600" cy="418678"/>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7148677" y="1191685"/>
            <a:ext cx="543482" cy="276999"/>
          </a:xfrm>
          <a:prstGeom prst="rect">
            <a:avLst/>
          </a:prstGeom>
          <a:noFill/>
        </p:spPr>
        <p:txBody>
          <a:bodyPr wrap="none" rtlCol="0">
            <a:spAutoFit/>
          </a:bodyPr>
          <a:lstStyle/>
          <a:p>
            <a:r>
              <a:rPr lang="en-AU" sz="12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6118112" y="1657670"/>
            <a:ext cx="679097" cy="276999"/>
          </a:xfrm>
          <a:prstGeom prst="rect">
            <a:avLst/>
          </a:prstGeom>
          <a:noFill/>
        </p:spPr>
        <p:txBody>
          <a:bodyPr wrap="none" rtlCol="0">
            <a:spAutoFit/>
          </a:bodyPr>
          <a:lstStyle/>
          <a:p>
            <a:r>
              <a:rPr lang="en-AU" sz="1200" i="1" dirty="0"/>
              <a:t>Chrome</a:t>
            </a:r>
          </a:p>
        </p:txBody>
      </p:sp>
    </p:spTree>
    <p:extLst>
      <p:ext uri="{BB962C8B-B14F-4D97-AF65-F5344CB8AC3E}">
        <p14:creationId xmlns:p14="http://schemas.microsoft.com/office/powerpoint/2010/main" val="1422874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273006" y="1179035"/>
            <a:ext cx="6756400" cy="43180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273006" y="3198896"/>
            <a:ext cx="6667500" cy="4572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253956" y="4892083"/>
            <a:ext cx="6705600" cy="444500"/>
          </a:xfrm>
          <a:prstGeom prst="rect">
            <a:avLst/>
          </a:prstGeom>
        </p:spPr>
      </p:pic>
      <p:sp>
        <p:nvSpPr>
          <p:cNvPr id="10" name="TextBox 9">
            <a:extLst>
              <a:ext uri="{FF2B5EF4-FFF2-40B4-BE49-F238E27FC236}">
                <a16:creationId xmlns:a16="http://schemas.microsoft.com/office/drawing/2014/main" id="{657B8F79-89AA-AC4D-94A5-3F0E3B69F83F}"/>
              </a:ext>
            </a:extLst>
          </p:cNvPr>
          <p:cNvSpPr txBox="1"/>
          <p:nvPr/>
        </p:nvSpPr>
        <p:spPr>
          <a:xfrm>
            <a:off x="2936985" y="2135732"/>
            <a:ext cx="5479919" cy="923330"/>
          </a:xfrm>
          <a:prstGeom prst="rect">
            <a:avLst/>
          </a:prstGeom>
          <a:noFill/>
        </p:spPr>
        <p:txBody>
          <a:bodyPr wrap="square" rtlCol="0">
            <a:spAutoFit/>
          </a:bodyPr>
          <a:lstStyle/>
          <a:p>
            <a:r>
              <a:rPr lang="en-AU" dirty="0"/>
              <a:t>This web site’s certificate was issued to an organisation called the “Commonwealth Bank of Australia” located in Sydney, Australia</a:t>
            </a:r>
          </a:p>
        </p:txBody>
      </p:sp>
      <p:sp>
        <p:nvSpPr>
          <p:cNvPr id="11" name="TextBox 10">
            <a:extLst>
              <a:ext uri="{FF2B5EF4-FFF2-40B4-BE49-F238E27FC236}">
                <a16:creationId xmlns:a16="http://schemas.microsoft.com/office/drawing/2014/main" id="{DBA639CF-F139-AA43-9469-F5460EE1CABD}"/>
              </a:ext>
            </a:extLst>
          </p:cNvPr>
          <p:cNvSpPr txBox="1"/>
          <p:nvPr/>
        </p:nvSpPr>
        <p:spPr>
          <a:xfrm>
            <a:off x="2936985" y="4074774"/>
            <a:ext cx="5479919" cy="646331"/>
          </a:xfrm>
          <a:prstGeom prst="rect">
            <a:avLst/>
          </a:prstGeom>
          <a:noFill/>
        </p:spPr>
        <p:txBody>
          <a:bodyPr wrap="square" rtlCol="0">
            <a:spAutoFit/>
          </a:bodyPr>
          <a:lstStyle/>
          <a:p>
            <a:r>
              <a:rPr lang="en-AU" dirty="0"/>
              <a:t>This web site’s certificate was issued to “Cloudflare Inc” located in San Francisco, USA!!</a:t>
            </a:r>
          </a:p>
        </p:txBody>
      </p:sp>
      <p:sp>
        <p:nvSpPr>
          <p:cNvPr id="12" name="TextBox 11">
            <a:extLst>
              <a:ext uri="{FF2B5EF4-FFF2-40B4-BE49-F238E27FC236}">
                <a16:creationId xmlns:a16="http://schemas.microsoft.com/office/drawing/2014/main" id="{1FF2D81E-BC65-A246-82FC-F2697CF2CD20}"/>
              </a:ext>
            </a:extLst>
          </p:cNvPr>
          <p:cNvSpPr txBox="1"/>
          <p:nvPr/>
        </p:nvSpPr>
        <p:spPr>
          <a:xfrm>
            <a:off x="3019047" y="5870536"/>
            <a:ext cx="5479919" cy="646331"/>
          </a:xfrm>
          <a:prstGeom prst="rect">
            <a:avLst/>
          </a:prstGeom>
          <a:noFill/>
        </p:spPr>
        <p:txBody>
          <a:bodyPr wrap="square" rtlCol="0">
            <a:spAutoFit/>
          </a:bodyPr>
          <a:lstStyle/>
          <a:p>
            <a:r>
              <a:rPr lang="en-AU" dirty="0"/>
              <a:t>This web site’s certificate says </a:t>
            </a:r>
            <a:r>
              <a:rPr lang="en-AU" i="1" dirty="0"/>
              <a:t>nothing</a:t>
            </a:r>
            <a:r>
              <a:rPr lang="en-AU" dirty="0"/>
              <a:t> about the entity that holds the public key associated with this domain </a:t>
            </a:r>
          </a:p>
        </p:txBody>
      </p:sp>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766259" y="5336583"/>
            <a:ext cx="4927600" cy="444500"/>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747568" y="1627179"/>
            <a:ext cx="5321300" cy="419100"/>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727096" y="3656096"/>
            <a:ext cx="5308600" cy="418678"/>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7148677" y="1191685"/>
            <a:ext cx="543482" cy="276999"/>
          </a:xfrm>
          <a:prstGeom prst="rect">
            <a:avLst/>
          </a:prstGeom>
          <a:noFill/>
        </p:spPr>
        <p:txBody>
          <a:bodyPr wrap="none" rtlCol="0">
            <a:spAutoFit/>
          </a:bodyPr>
          <a:lstStyle/>
          <a:p>
            <a:r>
              <a:rPr lang="en-AU" sz="12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6118112" y="1657670"/>
            <a:ext cx="679097" cy="276999"/>
          </a:xfrm>
          <a:prstGeom prst="rect">
            <a:avLst/>
          </a:prstGeom>
          <a:noFill/>
        </p:spPr>
        <p:txBody>
          <a:bodyPr wrap="none" rtlCol="0">
            <a:spAutoFit/>
          </a:bodyPr>
          <a:lstStyle/>
          <a:p>
            <a:r>
              <a:rPr lang="en-AU" sz="1200" i="1" dirty="0"/>
              <a:t>Chrome</a:t>
            </a:r>
          </a:p>
        </p:txBody>
      </p:sp>
    </p:spTree>
    <p:extLst>
      <p:ext uri="{BB962C8B-B14F-4D97-AF65-F5344CB8AC3E}">
        <p14:creationId xmlns:p14="http://schemas.microsoft.com/office/powerpoint/2010/main" val="161979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73C-AF2D-784F-803A-FD535941809C}"/>
              </a:ext>
            </a:extLst>
          </p:cNvPr>
          <p:cNvSpPr>
            <a:spLocks noGrp="1"/>
          </p:cNvSpPr>
          <p:nvPr>
            <p:ph type="title"/>
          </p:nvPr>
        </p:nvSpPr>
        <p:spPr/>
        <p:txBody>
          <a:bodyPr/>
          <a:lstStyle/>
          <a:p>
            <a:r>
              <a:rPr lang="en-AU" dirty="0"/>
              <a:t>Moving on…</a:t>
            </a:r>
          </a:p>
        </p:txBody>
      </p:sp>
      <p:sp>
        <p:nvSpPr>
          <p:cNvPr id="3" name="Content Placeholder 2">
            <a:extLst>
              <a:ext uri="{FF2B5EF4-FFF2-40B4-BE49-F238E27FC236}">
                <a16:creationId xmlns:a16="http://schemas.microsoft.com/office/drawing/2014/main" id="{FA8842DD-3DD7-0D40-888E-47E02AE1B1E5}"/>
              </a:ext>
            </a:extLst>
          </p:cNvPr>
          <p:cNvSpPr>
            <a:spLocks noGrp="1"/>
          </p:cNvSpPr>
          <p:nvPr>
            <p:ph idx="1"/>
          </p:nvPr>
        </p:nvSpPr>
        <p:spPr/>
        <p:txBody>
          <a:bodyPr/>
          <a:lstStyle/>
          <a:p>
            <a:r>
              <a:rPr lang="en-AU" dirty="0"/>
              <a:t>Ok, so the certificate system is a total mess, but TLS still works, right?</a:t>
            </a:r>
          </a:p>
        </p:txBody>
      </p:sp>
    </p:spTree>
    <p:extLst>
      <p:ext uri="{BB962C8B-B14F-4D97-AF65-F5344CB8AC3E}">
        <p14:creationId xmlns:p14="http://schemas.microsoft.com/office/powerpoint/2010/main" val="2847372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1395756" y="1825625"/>
            <a:ext cx="6352488" cy="4351338"/>
          </a:xfrm>
          <a:prstGeom prst="rect">
            <a:avLst/>
          </a:prstGeom>
        </p:spPr>
      </p:pic>
      <p:sp>
        <p:nvSpPr>
          <p:cNvPr id="5" name="Rectangle 4"/>
          <p:cNvSpPr/>
          <p:nvPr/>
        </p:nvSpPr>
        <p:spPr>
          <a:xfrm>
            <a:off x="6550020" y="6596390"/>
            <a:ext cx="2593980" cy="261610"/>
          </a:xfrm>
          <a:prstGeom prst="rect">
            <a:avLst/>
          </a:prstGeom>
        </p:spPr>
        <p:txBody>
          <a:bodyPr wrap="none">
            <a:spAutoFit/>
          </a:bodyPr>
          <a:lstStyle/>
          <a:p>
            <a:r>
              <a:rPr lang="en-US" sz="1100" dirty="0"/>
              <a:t>https://</a:t>
            </a:r>
            <a:r>
              <a:rPr lang="en-US" sz="1100" dirty="0" err="1"/>
              <a:t>rhsecurity.wordpress.com</a:t>
            </a:r>
            <a:r>
              <a:rPr lang="en-US" sz="1100" dirty="0"/>
              <a:t>/tag/</a:t>
            </a:r>
            <a:r>
              <a:rPr lang="en-US" sz="1100" dirty="0" err="1"/>
              <a:t>tls</a:t>
            </a:r>
            <a:r>
              <a:rPr lang="en-US" sz="1100" dirty="0"/>
              <a:t>/</a:t>
            </a:r>
          </a:p>
        </p:txBody>
      </p:sp>
    </p:spTree>
    <p:extLst>
      <p:ext uri="{BB962C8B-B14F-4D97-AF65-F5344CB8AC3E}">
        <p14:creationId xmlns:p14="http://schemas.microsoft.com/office/powerpoint/2010/main" val="1250963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1395756" y="1825625"/>
            <a:ext cx="6352488" cy="4351338"/>
          </a:xfrm>
          <a:prstGeom prst="rect">
            <a:avLst/>
          </a:prstGeom>
        </p:spPr>
      </p:pic>
      <p:sp>
        <p:nvSpPr>
          <p:cNvPr id="5" name="Rectangle 4"/>
          <p:cNvSpPr/>
          <p:nvPr/>
        </p:nvSpPr>
        <p:spPr>
          <a:xfrm>
            <a:off x="6550020" y="6596390"/>
            <a:ext cx="2593980" cy="261610"/>
          </a:xfrm>
          <a:prstGeom prst="rect">
            <a:avLst/>
          </a:prstGeom>
        </p:spPr>
        <p:txBody>
          <a:bodyPr wrap="none">
            <a:spAutoFit/>
          </a:bodyPr>
          <a:lstStyle/>
          <a:p>
            <a:r>
              <a:rPr lang="en-US" sz="1100" dirty="0"/>
              <a:t>https://</a:t>
            </a:r>
            <a:r>
              <a:rPr lang="en-US" sz="1100" dirty="0" err="1"/>
              <a:t>rhsecurity.wordpress.com</a:t>
            </a:r>
            <a:r>
              <a:rPr lang="en-US" sz="1100" dirty="0"/>
              <a:t>/tag/</a:t>
            </a:r>
            <a:r>
              <a:rPr lang="en-US" sz="1100" dirty="0" err="1"/>
              <a:t>tls</a:t>
            </a:r>
            <a:r>
              <a:rPr lang="en-US" sz="1100" dirty="0"/>
              <a:t>/</a:t>
            </a:r>
          </a:p>
        </p:txBody>
      </p:sp>
      <p:sp>
        <p:nvSpPr>
          <p:cNvPr id="3" name="Freeform 2"/>
          <p:cNvSpPr/>
          <p:nvPr/>
        </p:nvSpPr>
        <p:spPr>
          <a:xfrm>
            <a:off x="3070126" y="3783328"/>
            <a:ext cx="2379236" cy="41496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015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1395756" y="1825625"/>
            <a:ext cx="6352488" cy="4351338"/>
          </a:xfrm>
          <a:prstGeom prst="rect">
            <a:avLst/>
          </a:prstGeom>
        </p:spPr>
      </p:pic>
      <p:sp>
        <p:nvSpPr>
          <p:cNvPr id="5" name="Rectangle 4"/>
          <p:cNvSpPr/>
          <p:nvPr/>
        </p:nvSpPr>
        <p:spPr>
          <a:xfrm>
            <a:off x="6550020" y="6596390"/>
            <a:ext cx="2593980" cy="261610"/>
          </a:xfrm>
          <a:prstGeom prst="rect">
            <a:avLst/>
          </a:prstGeom>
        </p:spPr>
        <p:txBody>
          <a:bodyPr wrap="none">
            <a:spAutoFit/>
          </a:bodyPr>
          <a:lstStyle/>
          <a:p>
            <a:r>
              <a:rPr lang="en-US" sz="1100" dirty="0"/>
              <a:t>https://</a:t>
            </a:r>
            <a:r>
              <a:rPr lang="en-US" sz="1100" dirty="0" err="1"/>
              <a:t>rhsecurity.wordpress.com</a:t>
            </a:r>
            <a:r>
              <a:rPr lang="en-US" sz="1100" dirty="0"/>
              <a:t>/tag/</a:t>
            </a:r>
            <a:r>
              <a:rPr lang="en-US" sz="1100" dirty="0" err="1"/>
              <a:t>tls</a:t>
            </a:r>
            <a:r>
              <a:rPr lang="en-US" sz="1100" dirty="0"/>
              <a:t>/</a:t>
            </a:r>
          </a:p>
        </p:txBody>
      </p:sp>
      <p:sp>
        <p:nvSpPr>
          <p:cNvPr id="3" name="Freeform 2"/>
          <p:cNvSpPr/>
          <p:nvPr/>
        </p:nvSpPr>
        <p:spPr>
          <a:xfrm>
            <a:off x="3444664" y="3261874"/>
            <a:ext cx="1555501" cy="169223"/>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70126" y="3783328"/>
            <a:ext cx="2379236" cy="41496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4989905" y="3398192"/>
            <a:ext cx="242053" cy="362775"/>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3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2743200" y="1417638"/>
            <a:ext cx="4042126" cy="3788600"/>
          </a:xfrm>
          <a:prstGeom prst="rect">
            <a:avLst/>
          </a:prstGeom>
        </p:spPr>
      </p:pic>
    </p:spTree>
    <p:extLst>
      <p:ext uri="{BB962C8B-B14F-4D97-AF65-F5344CB8AC3E}">
        <p14:creationId xmlns:p14="http://schemas.microsoft.com/office/powerpoint/2010/main" val="2305765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9AACA-2E19-E64F-AA92-357F568BDD6B}"/>
              </a:ext>
            </a:extLst>
          </p:cNvPr>
          <p:cNvPicPr>
            <a:picLocks noChangeAspect="1"/>
          </p:cNvPicPr>
          <p:nvPr/>
        </p:nvPicPr>
        <p:blipFill>
          <a:blip r:embed="rId2"/>
          <a:stretch>
            <a:fillRect/>
          </a:stretch>
        </p:blipFill>
        <p:spPr>
          <a:xfrm>
            <a:off x="1725581" y="0"/>
            <a:ext cx="5692837" cy="6858000"/>
          </a:xfrm>
          <a:prstGeom prst="rect">
            <a:avLst/>
          </a:prstGeom>
        </p:spPr>
      </p:pic>
      <p:sp>
        <p:nvSpPr>
          <p:cNvPr id="2" name="Freeform 1"/>
          <p:cNvSpPr/>
          <p:nvPr/>
        </p:nvSpPr>
        <p:spPr>
          <a:xfrm>
            <a:off x="2041053" y="4581873"/>
            <a:ext cx="2912891" cy="1173091"/>
          </a:xfrm>
          <a:custGeom>
            <a:avLst/>
            <a:gdLst>
              <a:gd name="connsiteX0" fmla="*/ 2517659 w 2912891"/>
              <a:gd name="connsiteY0" fmla="*/ 396476 h 1072858"/>
              <a:gd name="connsiteX1" fmla="*/ 2199606 w 2912891"/>
              <a:gd name="connsiteY1" fmla="*/ 54570 h 1072858"/>
              <a:gd name="connsiteX2" fmla="*/ 179975 w 2912891"/>
              <a:gd name="connsiteY2" fmla="*/ 38668 h 1072858"/>
              <a:gd name="connsiteX3" fmla="*/ 108413 w 2912891"/>
              <a:gd name="connsiteY3" fmla="*/ 428282 h 1072858"/>
              <a:gd name="connsiteX4" fmla="*/ 267440 w 2912891"/>
              <a:gd name="connsiteY4" fmla="*/ 1000776 h 1072858"/>
              <a:gd name="connsiteX5" fmla="*/ 1833846 w 2912891"/>
              <a:gd name="connsiteY5" fmla="*/ 1016678 h 1072858"/>
              <a:gd name="connsiteX6" fmla="*/ 2851613 w 2912891"/>
              <a:gd name="connsiteY6" fmla="*/ 563454 h 1072858"/>
              <a:gd name="connsiteX7" fmla="*/ 2803906 w 2912891"/>
              <a:gd name="connsiteY7" fmla="*/ 293109 h 10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891" h="1072858">
                <a:moveTo>
                  <a:pt x="2517659" y="396476"/>
                </a:moveTo>
                <a:cubicBezTo>
                  <a:pt x="2553439" y="255340"/>
                  <a:pt x="2589220" y="114205"/>
                  <a:pt x="2199606" y="54570"/>
                </a:cubicBezTo>
                <a:cubicBezTo>
                  <a:pt x="1809992" y="-5065"/>
                  <a:pt x="528507" y="-23617"/>
                  <a:pt x="179975" y="38668"/>
                </a:cubicBezTo>
                <a:cubicBezTo>
                  <a:pt x="-168557" y="100953"/>
                  <a:pt x="93836" y="267931"/>
                  <a:pt x="108413" y="428282"/>
                </a:cubicBezTo>
                <a:cubicBezTo>
                  <a:pt x="122990" y="588633"/>
                  <a:pt x="-20132" y="902710"/>
                  <a:pt x="267440" y="1000776"/>
                </a:cubicBezTo>
                <a:cubicBezTo>
                  <a:pt x="555012" y="1098842"/>
                  <a:pt x="1403150" y="1089565"/>
                  <a:pt x="1833846" y="1016678"/>
                </a:cubicBezTo>
                <a:cubicBezTo>
                  <a:pt x="2264542" y="943791"/>
                  <a:pt x="2689936" y="684049"/>
                  <a:pt x="2851613" y="563454"/>
                </a:cubicBezTo>
                <a:cubicBezTo>
                  <a:pt x="3013290" y="442859"/>
                  <a:pt x="2803906" y="293109"/>
                  <a:pt x="2803906" y="293109"/>
                </a:cubicBez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CD1ED6D2-BA83-9A44-B6DE-54E3951FB8BA}"/>
              </a:ext>
            </a:extLst>
          </p:cNvPr>
          <p:cNvSpPr/>
          <p:nvPr/>
        </p:nvSpPr>
        <p:spPr>
          <a:xfrm>
            <a:off x="4204005" y="4968432"/>
            <a:ext cx="2139245" cy="153487"/>
          </a:xfrm>
          <a:custGeom>
            <a:avLst/>
            <a:gdLst>
              <a:gd name="connsiteX0" fmla="*/ 2139245 w 2139245"/>
              <a:gd name="connsiteY0" fmla="*/ 31993 h 153487"/>
              <a:gd name="connsiteX1" fmla="*/ 1180085 w 2139245"/>
              <a:gd name="connsiteY1" fmla="*/ 51176 h 153487"/>
              <a:gd name="connsiteX2" fmla="*/ 48275 w 2139245"/>
              <a:gd name="connsiteY2" fmla="*/ 70360 h 153487"/>
              <a:gd name="connsiteX3" fmla="*/ 188952 w 2139245"/>
              <a:gd name="connsiteY3" fmla="*/ 21 h 153487"/>
              <a:gd name="connsiteX4" fmla="*/ 9908 w 2139245"/>
              <a:gd name="connsiteY4" fmla="*/ 63965 h 153487"/>
              <a:gd name="connsiteX5" fmla="*/ 150585 w 2139245"/>
              <a:gd name="connsiteY5" fmla="*/ 153487 h 1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245" h="153487">
                <a:moveTo>
                  <a:pt x="2139245" y="31993"/>
                </a:moveTo>
                <a:lnTo>
                  <a:pt x="1180085" y="51176"/>
                </a:lnTo>
                <a:cubicBezTo>
                  <a:pt x="831590" y="57571"/>
                  <a:pt x="213464" y="78886"/>
                  <a:pt x="48275" y="70360"/>
                </a:cubicBezTo>
                <a:cubicBezTo>
                  <a:pt x="-116914" y="61834"/>
                  <a:pt x="195346" y="1087"/>
                  <a:pt x="188952" y="21"/>
                </a:cubicBezTo>
                <a:cubicBezTo>
                  <a:pt x="182558" y="-1045"/>
                  <a:pt x="16302" y="38387"/>
                  <a:pt x="9908" y="63965"/>
                </a:cubicBezTo>
                <a:cubicBezTo>
                  <a:pt x="3514" y="89543"/>
                  <a:pt x="77049" y="121515"/>
                  <a:pt x="150585" y="153487"/>
                </a:cubicBezTo>
              </a:path>
            </a:pathLst>
          </a:custGeom>
          <a:noFill/>
          <a:ln w="5715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6433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1395756" y="1825625"/>
            <a:ext cx="6352488" cy="4351338"/>
          </a:xfrm>
          <a:prstGeom prst="rect">
            <a:avLst/>
          </a:prstGeom>
        </p:spPr>
      </p:pic>
      <p:sp>
        <p:nvSpPr>
          <p:cNvPr id="5" name="Rectangle 4"/>
          <p:cNvSpPr/>
          <p:nvPr/>
        </p:nvSpPr>
        <p:spPr>
          <a:xfrm>
            <a:off x="6550020" y="6596390"/>
            <a:ext cx="2593980" cy="261610"/>
          </a:xfrm>
          <a:prstGeom prst="rect">
            <a:avLst/>
          </a:prstGeom>
        </p:spPr>
        <p:txBody>
          <a:bodyPr wrap="none">
            <a:spAutoFit/>
          </a:bodyPr>
          <a:lstStyle/>
          <a:p>
            <a:r>
              <a:rPr lang="en-US" sz="1100" dirty="0"/>
              <a:t>https://</a:t>
            </a:r>
            <a:r>
              <a:rPr lang="en-US" sz="1100" dirty="0" err="1"/>
              <a:t>rhsecurity.wordpress.com</a:t>
            </a:r>
            <a:r>
              <a:rPr lang="en-US" sz="1100" dirty="0"/>
              <a:t>/tag/</a:t>
            </a:r>
            <a:r>
              <a:rPr lang="en-US" sz="1100" dirty="0" err="1"/>
              <a:t>tls</a:t>
            </a:r>
            <a:r>
              <a:rPr lang="en-US" sz="1100" dirty="0"/>
              <a:t>/</a:t>
            </a:r>
          </a:p>
        </p:txBody>
      </p:sp>
      <p:sp>
        <p:nvSpPr>
          <p:cNvPr id="3" name="Freeform 2"/>
          <p:cNvSpPr/>
          <p:nvPr/>
        </p:nvSpPr>
        <p:spPr>
          <a:xfrm>
            <a:off x="3444664" y="3261874"/>
            <a:ext cx="1555501" cy="169223"/>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466251" y="3095538"/>
            <a:ext cx="956457" cy="343948"/>
          </a:xfrm>
          <a:custGeom>
            <a:avLst/>
            <a:gdLst>
              <a:gd name="connsiteX0" fmla="*/ 956457 w 956457"/>
              <a:gd name="connsiteY0" fmla="*/ 234891 h 343948"/>
              <a:gd name="connsiteX1" fmla="*/ 679621 w 956457"/>
              <a:gd name="connsiteY1" fmla="*/ 167779 h 343948"/>
              <a:gd name="connsiteX2" fmla="*/ 117558 w 956457"/>
              <a:gd name="connsiteY2" fmla="*/ 167779 h 343948"/>
              <a:gd name="connsiteX3" fmla="*/ 218226 w 956457"/>
              <a:gd name="connsiteY3" fmla="*/ 0 h 343948"/>
              <a:gd name="connsiteX4" fmla="*/ 112 w 956457"/>
              <a:gd name="connsiteY4" fmla="*/ 167779 h 343948"/>
              <a:gd name="connsiteX5" fmla="*/ 251782 w 956457"/>
              <a:gd name="connsiteY5"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457" h="343948">
                <a:moveTo>
                  <a:pt x="956457" y="234891"/>
                </a:moveTo>
                <a:cubicBezTo>
                  <a:pt x="887947" y="206927"/>
                  <a:pt x="819437" y="178964"/>
                  <a:pt x="679621" y="167779"/>
                </a:cubicBezTo>
                <a:cubicBezTo>
                  <a:pt x="539804" y="156594"/>
                  <a:pt x="194457" y="195742"/>
                  <a:pt x="117558" y="167779"/>
                </a:cubicBezTo>
                <a:cubicBezTo>
                  <a:pt x="40659" y="139816"/>
                  <a:pt x="237800" y="0"/>
                  <a:pt x="218226" y="0"/>
                </a:cubicBezTo>
                <a:cubicBezTo>
                  <a:pt x="198652" y="0"/>
                  <a:pt x="-5481" y="110454"/>
                  <a:pt x="112" y="167779"/>
                </a:cubicBezTo>
                <a:cubicBezTo>
                  <a:pt x="5705" y="225104"/>
                  <a:pt x="128743" y="284526"/>
                  <a:pt x="251782" y="3439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110336">
            <a:off x="274749" y="2457792"/>
            <a:ext cx="3268844" cy="923330"/>
          </a:xfrm>
          <a:prstGeom prst="rect">
            <a:avLst/>
          </a:prstGeom>
          <a:solidFill>
            <a:schemeClr val="bg1"/>
          </a:solidFill>
        </p:spPr>
        <p:txBody>
          <a:bodyPr wrap="none" rtlCol="0">
            <a:spAutoFit/>
          </a:bodyPr>
          <a:lstStyle/>
          <a:p>
            <a:r>
              <a:rPr lang="en-US" dirty="0">
                <a:solidFill>
                  <a:schemeClr val="accent4">
                    <a:lumMod val="50000"/>
                  </a:schemeClr>
                </a:solidFill>
                <a:latin typeface="AhnbergHand" charset="0"/>
                <a:ea typeface="AhnbergHand" charset="0"/>
                <a:cs typeface="AhnbergHand" charset="0"/>
              </a:rPr>
              <a:t>How does the client</a:t>
            </a:r>
          </a:p>
          <a:p>
            <a:r>
              <a:rPr lang="en-US" dirty="0" err="1">
                <a:solidFill>
                  <a:schemeClr val="accent4">
                    <a:lumMod val="50000"/>
                  </a:schemeClr>
                </a:solidFill>
                <a:latin typeface="AhnbergHand" charset="0"/>
                <a:ea typeface="AhnbergHand" charset="0"/>
                <a:cs typeface="AhnbergHand" charset="0"/>
              </a:rPr>
              <a:t>recognise</a:t>
            </a:r>
            <a:r>
              <a:rPr lang="en-US" dirty="0">
                <a:solidFill>
                  <a:schemeClr val="accent4">
                    <a:lumMod val="50000"/>
                  </a:schemeClr>
                </a:solidFill>
                <a:latin typeface="AhnbergHand" charset="0"/>
                <a:ea typeface="AhnbergHand" charset="0"/>
                <a:cs typeface="AhnbergHand" charset="0"/>
              </a:rPr>
              <a:t> this certificate</a:t>
            </a:r>
          </a:p>
          <a:p>
            <a:r>
              <a:rPr lang="en-US" dirty="0">
                <a:solidFill>
                  <a:schemeClr val="accent4">
                    <a:lumMod val="50000"/>
                  </a:schemeClr>
                </a:solidFill>
                <a:latin typeface="AhnbergHand" charset="0"/>
                <a:ea typeface="AhnbergHand" charset="0"/>
                <a:cs typeface="AhnbergHand" charset="0"/>
              </a:rPr>
              <a:t>as the “right” certificate?</a:t>
            </a:r>
          </a:p>
        </p:txBody>
      </p:sp>
      <p:sp>
        <p:nvSpPr>
          <p:cNvPr id="8" name="Freeform 7"/>
          <p:cNvSpPr/>
          <p:nvPr/>
        </p:nvSpPr>
        <p:spPr>
          <a:xfrm>
            <a:off x="3070126" y="3783328"/>
            <a:ext cx="2379236" cy="41496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4989905" y="3398192"/>
            <a:ext cx="242053" cy="362775"/>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083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7581FA-F56A-6645-AA09-AE09EB9850B6}"/>
              </a:ext>
            </a:extLst>
          </p:cNvPr>
          <p:cNvPicPr>
            <a:picLocks noChangeAspect="1"/>
          </p:cNvPicPr>
          <p:nvPr/>
        </p:nvPicPr>
        <p:blipFill>
          <a:blip r:embed="rId2"/>
          <a:stretch>
            <a:fillRect/>
          </a:stretch>
        </p:blipFill>
        <p:spPr>
          <a:xfrm>
            <a:off x="1725581" y="0"/>
            <a:ext cx="5692837" cy="6858000"/>
          </a:xfrm>
          <a:prstGeom prst="rect">
            <a:avLst/>
          </a:prstGeom>
        </p:spPr>
      </p:pic>
      <p:sp>
        <p:nvSpPr>
          <p:cNvPr id="2" name="Freeform 1"/>
          <p:cNvSpPr/>
          <p:nvPr/>
        </p:nvSpPr>
        <p:spPr>
          <a:xfrm>
            <a:off x="2277476" y="1539929"/>
            <a:ext cx="1439811" cy="528142"/>
          </a:xfrm>
          <a:custGeom>
            <a:avLst/>
            <a:gdLst>
              <a:gd name="connsiteX0" fmla="*/ 394286 w 1439811"/>
              <a:gd name="connsiteY0" fmla="*/ 385996 h 528142"/>
              <a:gd name="connsiteX1" fmla="*/ 1249963 w 1439811"/>
              <a:gd name="connsiteY1" fmla="*/ 385996 h 528142"/>
              <a:gd name="connsiteX2" fmla="*/ 1375798 w 1439811"/>
              <a:gd name="connsiteY2" fmla="*/ 151104 h 528142"/>
              <a:gd name="connsiteX3" fmla="*/ 436231 w 1439811"/>
              <a:gd name="connsiteY3" fmla="*/ 102 h 528142"/>
              <a:gd name="connsiteX4" fmla="*/ 4 w 1439811"/>
              <a:gd name="connsiteY4" fmla="*/ 134326 h 528142"/>
              <a:gd name="connsiteX5" fmla="*/ 427842 w 1439811"/>
              <a:gd name="connsiteY5" fmla="*/ 495052 h 528142"/>
              <a:gd name="connsiteX6" fmla="*/ 620789 w 1439811"/>
              <a:gd name="connsiteY6" fmla="*/ 511830 h 5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11" h="528142">
                <a:moveTo>
                  <a:pt x="394286" y="385996"/>
                </a:moveTo>
                <a:cubicBezTo>
                  <a:pt x="740332" y="405570"/>
                  <a:pt x="1086378" y="425145"/>
                  <a:pt x="1249963" y="385996"/>
                </a:cubicBezTo>
                <a:cubicBezTo>
                  <a:pt x="1413548" y="346847"/>
                  <a:pt x="1511420" y="215420"/>
                  <a:pt x="1375798" y="151104"/>
                </a:cubicBezTo>
                <a:cubicBezTo>
                  <a:pt x="1240176" y="86788"/>
                  <a:pt x="665530" y="2898"/>
                  <a:pt x="436231" y="102"/>
                </a:cubicBezTo>
                <a:cubicBezTo>
                  <a:pt x="206932" y="-2694"/>
                  <a:pt x="1402" y="51834"/>
                  <a:pt x="4" y="134326"/>
                </a:cubicBezTo>
                <a:cubicBezTo>
                  <a:pt x="-1394" y="216818"/>
                  <a:pt x="324378" y="432135"/>
                  <a:pt x="427842" y="495052"/>
                </a:cubicBezTo>
                <a:cubicBezTo>
                  <a:pt x="531306" y="557969"/>
                  <a:pt x="620789" y="511830"/>
                  <a:pt x="620789" y="51183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842158" y="2068071"/>
            <a:ext cx="154584" cy="400972"/>
          </a:xfrm>
          <a:custGeom>
            <a:avLst/>
            <a:gdLst>
              <a:gd name="connsiteX0" fmla="*/ 0 w 154584"/>
              <a:gd name="connsiteY0" fmla="*/ 79511 h 400972"/>
              <a:gd name="connsiteX1" fmla="*/ 142613 w 154584"/>
              <a:gd name="connsiteY1" fmla="*/ 4010 h 400972"/>
              <a:gd name="connsiteX2" fmla="*/ 134224 w 154584"/>
              <a:gd name="connsiteY2" fmla="*/ 188568 h 400972"/>
              <a:gd name="connsiteX3" fmla="*/ 33556 w 154584"/>
              <a:gd name="connsiteY3" fmla="*/ 222123 h 400972"/>
              <a:gd name="connsiteX4" fmla="*/ 33556 w 154584"/>
              <a:gd name="connsiteY4" fmla="*/ 381514 h 400972"/>
              <a:gd name="connsiteX5" fmla="*/ 50334 w 154584"/>
              <a:gd name="connsiteY5" fmla="*/ 398292 h 4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4" h="400972">
                <a:moveTo>
                  <a:pt x="0" y="79511"/>
                </a:moveTo>
                <a:cubicBezTo>
                  <a:pt x="60121" y="32672"/>
                  <a:pt x="120242" y="-14166"/>
                  <a:pt x="142613" y="4010"/>
                </a:cubicBezTo>
                <a:cubicBezTo>
                  <a:pt x="164984" y="22186"/>
                  <a:pt x="152400" y="152216"/>
                  <a:pt x="134224" y="188568"/>
                </a:cubicBezTo>
                <a:cubicBezTo>
                  <a:pt x="116048" y="224920"/>
                  <a:pt x="50334" y="189965"/>
                  <a:pt x="33556" y="222123"/>
                </a:cubicBezTo>
                <a:cubicBezTo>
                  <a:pt x="16778" y="254281"/>
                  <a:pt x="30760" y="352153"/>
                  <a:pt x="33556" y="381514"/>
                </a:cubicBezTo>
                <a:cubicBezTo>
                  <a:pt x="36352" y="410875"/>
                  <a:pt x="50334" y="398292"/>
                  <a:pt x="50334" y="39829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869128" y="2557835"/>
            <a:ext cx="67876" cy="48911"/>
          </a:xfrm>
          <a:custGeom>
            <a:avLst/>
            <a:gdLst>
              <a:gd name="connsiteX0" fmla="*/ 67872 w 67876"/>
              <a:gd name="connsiteY0" fmla="*/ 17090 h 48911"/>
              <a:gd name="connsiteX1" fmla="*/ 7547 w 67876"/>
              <a:gd name="connsiteY1" fmla="*/ 1215 h 48911"/>
              <a:gd name="connsiteX2" fmla="*/ 4372 w 67876"/>
              <a:gd name="connsiteY2" fmla="*/ 48840 h 48911"/>
              <a:gd name="connsiteX3" fmla="*/ 67872 w 67876"/>
              <a:gd name="connsiteY3" fmla="*/ 17090 h 48911"/>
            </a:gdLst>
            <a:ahLst/>
            <a:cxnLst>
              <a:cxn ang="0">
                <a:pos x="connsiteX0" y="connsiteY0"/>
              </a:cxn>
              <a:cxn ang="0">
                <a:pos x="connsiteX1" y="connsiteY1"/>
              </a:cxn>
              <a:cxn ang="0">
                <a:pos x="connsiteX2" y="connsiteY2"/>
              </a:cxn>
              <a:cxn ang="0">
                <a:pos x="connsiteX3" y="connsiteY3"/>
              </a:cxn>
            </a:cxnLst>
            <a:rect l="l" t="t" r="r" b="b"/>
            <a:pathLst>
              <a:path w="67876" h="48911">
                <a:moveTo>
                  <a:pt x="67872" y="17090"/>
                </a:moveTo>
                <a:cubicBezTo>
                  <a:pt x="68401" y="9152"/>
                  <a:pt x="18130" y="-4077"/>
                  <a:pt x="7547" y="1215"/>
                </a:cubicBezTo>
                <a:cubicBezTo>
                  <a:pt x="-3036" y="6507"/>
                  <a:pt x="-920" y="47253"/>
                  <a:pt x="4372" y="48840"/>
                </a:cubicBezTo>
                <a:cubicBezTo>
                  <a:pt x="9664" y="50427"/>
                  <a:pt x="67343" y="25028"/>
                  <a:pt x="67872" y="17090"/>
                </a:cubicBezTo>
                <a:close/>
              </a:path>
            </a:pathLst>
          </a:custGeom>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1357959">
            <a:off x="4150843" y="2159881"/>
            <a:ext cx="2622347" cy="923330"/>
          </a:xfrm>
          <a:prstGeom prst="rect">
            <a:avLst/>
          </a:prstGeom>
          <a:noFill/>
        </p:spPr>
        <p:txBody>
          <a:bodyPr wrap="square" rtlCol="0">
            <a:spAutoFit/>
          </a:bodyPr>
          <a:lstStyle/>
          <a:p>
            <a:r>
              <a:rPr lang="en-US" dirty="0">
                <a:solidFill>
                  <a:schemeClr val="accent4">
                    <a:lumMod val="50000"/>
                  </a:schemeClr>
                </a:solidFill>
                <a:latin typeface="AhnbergHand" charset="0"/>
                <a:ea typeface="AhnbergHand" charset="0"/>
                <a:cs typeface="AhnbergHand" charset="0"/>
              </a:rPr>
              <a:t>How did my browser know that this is a “valid” cert?</a:t>
            </a:r>
          </a:p>
        </p:txBody>
      </p:sp>
    </p:spTree>
    <p:extLst>
      <p:ext uri="{BB962C8B-B14F-4D97-AF65-F5344CB8AC3E}">
        <p14:creationId xmlns:p14="http://schemas.microsoft.com/office/powerpoint/2010/main" val="294901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Domain </a:t>
            </a:r>
            <a:r>
              <a:rPr lang="en-US" sz="4000"/>
              <a:t>Name Certification</a:t>
            </a:r>
            <a:endParaRPr lang="en-US" sz="4000" dirty="0"/>
          </a:p>
        </p:txBody>
      </p:sp>
      <p:sp>
        <p:nvSpPr>
          <p:cNvPr id="3" name="Content Placeholder 2"/>
          <p:cNvSpPr>
            <a:spLocks noGrp="1"/>
          </p:cNvSpPr>
          <p:nvPr>
            <p:ph idx="1"/>
          </p:nvPr>
        </p:nvSpPr>
        <p:spPr/>
        <p:txBody>
          <a:bodyPr>
            <a:normAutofit fontScale="70000" lnSpcReduction="20000"/>
          </a:bodyPr>
          <a:lstStyle/>
          <a:p>
            <a:r>
              <a:rPr lang="en-US" dirty="0"/>
              <a:t>The Commonwealth Bank of Australia has generated a key pair</a:t>
            </a:r>
          </a:p>
          <a:p>
            <a:r>
              <a:rPr lang="en-US" dirty="0"/>
              <a:t>And they passed a certificate signing request to a company called “DigiCert Inc”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DigiCert and the certificates that they issue</a:t>
            </a:r>
          </a:p>
          <a:p>
            <a:r>
              <a:rPr lang="en-US" dirty="0"/>
              <a:t>And I am prepared to trust them because DigiCert NEVER lie!</a:t>
            </a:r>
          </a:p>
          <a:p>
            <a:endParaRPr lang="en-US" dirty="0"/>
          </a:p>
        </p:txBody>
      </p:sp>
    </p:spTree>
    <p:extLst>
      <p:ext uri="{BB962C8B-B14F-4D97-AF65-F5344CB8AC3E}">
        <p14:creationId xmlns:p14="http://schemas.microsoft.com/office/powerpoint/2010/main" val="10395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Domain </a:t>
            </a:r>
            <a:r>
              <a:rPr lang="en-US" sz="4000"/>
              <a:t>Name Certification</a:t>
            </a:r>
            <a:endParaRPr lang="en-US" sz="4000" dirty="0"/>
          </a:p>
        </p:txBody>
      </p:sp>
      <p:sp>
        <p:nvSpPr>
          <p:cNvPr id="3" name="Content Placeholder 2"/>
          <p:cNvSpPr>
            <a:spLocks noGrp="1"/>
          </p:cNvSpPr>
          <p:nvPr>
            <p:ph idx="1"/>
          </p:nvPr>
        </p:nvSpPr>
        <p:spPr/>
        <p:txBody>
          <a:bodyPr>
            <a:normAutofit fontScale="70000" lnSpcReduction="20000"/>
          </a:bodyPr>
          <a:lstStyle/>
          <a:p>
            <a:r>
              <a:rPr lang="en-US" dirty="0"/>
              <a:t>The Commonwealth Bank of Australia has generated a key pair</a:t>
            </a:r>
          </a:p>
          <a:p>
            <a:r>
              <a:rPr lang="en-US" dirty="0"/>
              <a:t>And they passed a certificate signing request to a company called “DigiCert Inc”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DigiCert and the certificates that they issue</a:t>
            </a:r>
          </a:p>
          <a:p>
            <a:r>
              <a:rPr lang="en-US" dirty="0"/>
              <a:t>And I am prepared to trust them because DigiCert NEVER lie!</a:t>
            </a:r>
          </a:p>
          <a:p>
            <a:endParaRPr lang="en-US" dirty="0"/>
          </a:p>
        </p:txBody>
      </p:sp>
      <p:sp>
        <p:nvSpPr>
          <p:cNvPr id="4" name="TextBox 3">
            <a:extLst>
              <a:ext uri="{FF2B5EF4-FFF2-40B4-BE49-F238E27FC236}">
                <a16:creationId xmlns:a16="http://schemas.microsoft.com/office/drawing/2014/main" id="{91F19214-701C-734A-83F5-0A37F9AAE8B4}"/>
              </a:ext>
            </a:extLst>
          </p:cNvPr>
          <p:cNvSpPr txBox="1"/>
          <p:nvPr/>
        </p:nvSpPr>
        <p:spPr>
          <a:xfrm rot="470428">
            <a:off x="2529859" y="5870045"/>
            <a:ext cx="5950668"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How do I know that? Why should I trust them?</a:t>
            </a:r>
          </a:p>
        </p:txBody>
      </p:sp>
      <p:sp>
        <p:nvSpPr>
          <p:cNvPr id="5" name="Freeform 4">
            <a:extLst>
              <a:ext uri="{FF2B5EF4-FFF2-40B4-BE49-F238E27FC236}">
                <a16:creationId xmlns:a16="http://schemas.microsoft.com/office/drawing/2014/main" id="{FB0E8831-3F21-1647-9BA1-13A8828ED961}"/>
              </a:ext>
            </a:extLst>
          </p:cNvPr>
          <p:cNvSpPr/>
          <p:nvPr/>
        </p:nvSpPr>
        <p:spPr>
          <a:xfrm>
            <a:off x="5505193" y="5433809"/>
            <a:ext cx="2564156" cy="64162"/>
          </a:xfrm>
          <a:custGeom>
            <a:avLst/>
            <a:gdLst>
              <a:gd name="connsiteX0" fmla="*/ 0 w 2564156"/>
              <a:gd name="connsiteY0" fmla="*/ 64162 h 64162"/>
              <a:gd name="connsiteX1" fmla="*/ 447608 w 2564156"/>
              <a:gd name="connsiteY1" fmla="*/ 38584 h 64162"/>
              <a:gd name="connsiteX2" fmla="*/ 1879955 w 2564156"/>
              <a:gd name="connsiteY2" fmla="*/ 218 h 64162"/>
              <a:gd name="connsiteX3" fmla="*/ 2564156 w 2564156"/>
              <a:gd name="connsiteY3" fmla="*/ 25796 h 64162"/>
            </a:gdLst>
            <a:ahLst/>
            <a:cxnLst>
              <a:cxn ang="0">
                <a:pos x="connsiteX0" y="connsiteY0"/>
              </a:cxn>
              <a:cxn ang="0">
                <a:pos x="connsiteX1" y="connsiteY1"/>
              </a:cxn>
              <a:cxn ang="0">
                <a:pos x="connsiteX2" y="connsiteY2"/>
              </a:cxn>
              <a:cxn ang="0">
                <a:pos x="connsiteX3" y="connsiteY3"/>
              </a:cxn>
            </a:cxnLst>
            <a:rect l="l" t="t" r="r" b="b"/>
            <a:pathLst>
              <a:path w="2564156" h="64162">
                <a:moveTo>
                  <a:pt x="0" y="64162"/>
                </a:moveTo>
                <a:cubicBezTo>
                  <a:pt x="67141" y="56701"/>
                  <a:pt x="447608" y="38584"/>
                  <a:pt x="447608" y="38584"/>
                </a:cubicBezTo>
                <a:lnTo>
                  <a:pt x="1879955" y="218"/>
                </a:lnTo>
                <a:cubicBezTo>
                  <a:pt x="2232713" y="-1913"/>
                  <a:pt x="2398434" y="11941"/>
                  <a:pt x="2564156" y="25796"/>
                </a:cubicBezTo>
              </a:path>
            </a:pathLst>
          </a:custGeom>
          <a:noFill/>
          <a:ln w="571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84667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1FA0A-D043-1A47-87C4-6F56C9BA4FEE}"/>
              </a:ext>
            </a:extLst>
          </p:cNvPr>
          <p:cNvPicPr>
            <a:picLocks noChangeAspect="1"/>
          </p:cNvPicPr>
          <p:nvPr/>
        </p:nvPicPr>
        <p:blipFill>
          <a:blip r:embed="rId2"/>
          <a:stretch>
            <a:fillRect/>
          </a:stretch>
        </p:blipFill>
        <p:spPr>
          <a:xfrm>
            <a:off x="2645157" y="1317247"/>
            <a:ext cx="5620043" cy="5272187"/>
          </a:xfrm>
          <a:prstGeom prst="rect">
            <a:avLst/>
          </a:prstGeom>
        </p:spPr>
      </p:pic>
      <p:sp>
        <p:nvSpPr>
          <p:cNvPr id="2" name="Title 1"/>
          <p:cNvSpPr>
            <a:spLocks noGrp="1"/>
          </p:cNvSpPr>
          <p:nvPr>
            <p:ph type="title"/>
          </p:nvPr>
        </p:nvSpPr>
        <p:spPr>
          <a:xfrm>
            <a:off x="385369" y="71511"/>
            <a:ext cx="7886700" cy="1325563"/>
          </a:xfrm>
        </p:spPr>
        <p:txBody>
          <a:bodyPr/>
          <a:lstStyle/>
          <a:p>
            <a:r>
              <a:rPr lang="en-US" dirty="0"/>
              <a:t>Local Trust</a:t>
            </a:r>
          </a:p>
        </p:txBody>
      </p:sp>
      <p:sp>
        <p:nvSpPr>
          <p:cNvPr id="7" name="TextBox 6"/>
          <p:cNvSpPr txBox="1"/>
          <p:nvPr/>
        </p:nvSpPr>
        <p:spPr>
          <a:xfrm>
            <a:off x="342379" y="3675432"/>
            <a:ext cx="2155970" cy="1200329"/>
          </a:xfrm>
          <a:prstGeom prst="rect">
            <a:avLst/>
          </a:prstGeom>
          <a:solidFill>
            <a:schemeClr val="bg1"/>
          </a:solidFill>
        </p:spPr>
        <p:txBody>
          <a:bodyPr wrap="square" rtlCol="0">
            <a:spAutoFit/>
          </a:bodyPr>
          <a:lstStyle/>
          <a:p>
            <a:r>
              <a:rPr lang="en-US" sz="1200" dirty="0">
                <a:latin typeface="AhnbergHand" charset="0"/>
                <a:ea typeface="AhnbergHand" charset="0"/>
                <a:cs typeface="AhnbergHand" charset="0"/>
              </a:rPr>
              <a:t>The cert I’m being asked to trust was issued by a certification authority that my browser already trusts – so I </a:t>
            </a:r>
            <a:r>
              <a:rPr lang="en-US" sz="1200">
                <a:latin typeface="AhnbergHand" charset="0"/>
                <a:ea typeface="AhnbergHand" charset="0"/>
                <a:cs typeface="AhnbergHand" charset="0"/>
              </a:rPr>
              <a:t>trust that cert!</a:t>
            </a:r>
          </a:p>
        </p:txBody>
      </p:sp>
      <p:sp>
        <p:nvSpPr>
          <p:cNvPr id="6" name="Freeform 5"/>
          <p:cNvSpPr/>
          <p:nvPr/>
        </p:nvSpPr>
        <p:spPr>
          <a:xfrm>
            <a:off x="2362248" y="5266720"/>
            <a:ext cx="1040350" cy="151002"/>
          </a:xfrm>
          <a:custGeom>
            <a:avLst/>
            <a:gdLst>
              <a:gd name="connsiteX0" fmla="*/ 0 w 1040350"/>
              <a:gd name="connsiteY0" fmla="*/ 75501 h 151002"/>
              <a:gd name="connsiteX1" fmla="*/ 461395 w 1040350"/>
              <a:gd name="connsiteY1" fmla="*/ 67112 h 151002"/>
              <a:gd name="connsiteX2" fmla="*/ 1015068 w 1040350"/>
              <a:gd name="connsiteY2" fmla="*/ 50334 h 151002"/>
              <a:gd name="connsiteX3" fmla="*/ 796954 w 1040350"/>
              <a:gd name="connsiteY3" fmla="*/ 0 h 151002"/>
              <a:gd name="connsiteX4" fmla="*/ 1040235 w 1040350"/>
              <a:gd name="connsiteY4" fmla="*/ 50334 h 151002"/>
              <a:gd name="connsiteX5" fmla="*/ 822121 w 1040350"/>
              <a:gd name="connsiteY5" fmla="*/ 151002 h 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50" h="151002">
                <a:moveTo>
                  <a:pt x="0" y="75501"/>
                </a:moveTo>
                <a:lnTo>
                  <a:pt x="461395" y="67112"/>
                </a:lnTo>
                <a:cubicBezTo>
                  <a:pt x="630573" y="62917"/>
                  <a:pt x="959142" y="61519"/>
                  <a:pt x="1015068" y="50334"/>
                </a:cubicBezTo>
                <a:cubicBezTo>
                  <a:pt x="1070994" y="39149"/>
                  <a:pt x="792760" y="0"/>
                  <a:pt x="796954" y="0"/>
                </a:cubicBezTo>
                <a:cubicBezTo>
                  <a:pt x="801148" y="0"/>
                  <a:pt x="1036041" y="25167"/>
                  <a:pt x="1040235" y="50334"/>
                </a:cubicBezTo>
                <a:cubicBezTo>
                  <a:pt x="1044429" y="75501"/>
                  <a:pt x="933275" y="113251"/>
                  <a:pt x="822121" y="1510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565845" y="5125580"/>
            <a:ext cx="4536108" cy="292142"/>
          </a:xfrm>
          <a:custGeom>
            <a:avLst/>
            <a:gdLst>
              <a:gd name="connsiteX0" fmla="*/ 970969 w 4536108"/>
              <a:gd name="connsiteY0" fmla="*/ 44649 h 292142"/>
              <a:gd name="connsiteX1" fmla="*/ 909423 w 4536108"/>
              <a:gd name="connsiteY1" fmla="*/ 44649 h 292142"/>
              <a:gd name="connsiteX2" fmla="*/ 258793 w 4536108"/>
              <a:gd name="connsiteY2" fmla="*/ 97403 h 292142"/>
              <a:gd name="connsiteX3" fmla="*/ 346716 w 4536108"/>
              <a:gd name="connsiteY3" fmla="*/ 273249 h 292142"/>
              <a:gd name="connsiteX4" fmla="*/ 4268085 w 4536108"/>
              <a:gd name="connsiteY4" fmla="*/ 264457 h 292142"/>
              <a:gd name="connsiteX5" fmla="*/ 3977939 w 4536108"/>
              <a:gd name="connsiteY5" fmla="*/ 71026 h 292142"/>
              <a:gd name="connsiteX6" fmla="*/ 2272231 w 4536108"/>
              <a:gd name="connsiteY6" fmla="*/ 688 h 292142"/>
              <a:gd name="connsiteX7" fmla="*/ 566523 w 4536108"/>
              <a:gd name="connsiteY7" fmla="*/ 106195 h 2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108" h="292142">
                <a:moveTo>
                  <a:pt x="970969" y="44649"/>
                </a:moveTo>
                <a:cubicBezTo>
                  <a:pt x="999544" y="40253"/>
                  <a:pt x="909423" y="44649"/>
                  <a:pt x="909423" y="44649"/>
                </a:cubicBezTo>
                <a:cubicBezTo>
                  <a:pt x="790727" y="53441"/>
                  <a:pt x="352577" y="59303"/>
                  <a:pt x="258793" y="97403"/>
                </a:cubicBezTo>
                <a:cubicBezTo>
                  <a:pt x="165008" y="135503"/>
                  <a:pt x="-321499" y="245407"/>
                  <a:pt x="346716" y="273249"/>
                </a:cubicBezTo>
                <a:cubicBezTo>
                  <a:pt x="1014931" y="301091"/>
                  <a:pt x="3662881" y="298161"/>
                  <a:pt x="4268085" y="264457"/>
                </a:cubicBezTo>
                <a:cubicBezTo>
                  <a:pt x="4873289" y="230753"/>
                  <a:pt x="4310581" y="114988"/>
                  <a:pt x="3977939" y="71026"/>
                </a:cubicBezTo>
                <a:cubicBezTo>
                  <a:pt x="3645297" y="27064"/>
                  <a:pt x="2840800" y="-5173"/>
                  <a:pt x="2272231" y="688"/>
                </a:cubicBezTo>
                <a:cubicBezTo>
                  <a:pt x="1703662" y="6549"/>
                  <a:pt x="566523" y="106195"/>
                  <a:pt x="566523" y="10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306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3" y="326115"/>
            <a:ext cx="8229600" cy="114300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2400" dirty="0"/>
              <a:t>These Certificate Authorities are listed in my computer’s trust set because they claim to operate according to the practices defined by the CAB industry forum (of which they are a member) and they </a:t>
            </a:r>
            <a:r>
              <a:rPr lang="en-US" sz="2400" b="1" dirty="0"/>
              <a:t>never</a:t>
            </a:r>
            <a:r>
              <a:rPr lang="en-US" sz="24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003786" y="2939507"/>
            <a:ext cx="4241559" cy="3592378"/>
          </a:xfrm>
          <a:prstGeom prst="rect">
            <a:avLst/>
          </a:prstGeom>
        </p:spPr>
      </p:pic>
    </p:spTree>
    <p:extLst>
      <p:ext uri="{BB962C8B-B14F-4D97-AF65-F5344CB8AC3E}">
        <p14:creationId xmlns:p14="http://schemas.microsoft.com/office/powerpoint/2010/main" val="4362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3" y="326115"/>
            <a:ext cx="8229600" cy="114300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2400" dirty="0"/>
              <a:t>These Certificate Authorities are listed in my computer’s trust set because they claim to operate according to the practices defined by the CAB industry forum (of which they are a member) and they </a:t>
            </a:r>
            <a:r>
              <a:rPr lang="en-US" sz="2400" b="1" dirty="0"/>
              <a:t>never</a:t>
            </a:r>
            <a:r>
              <a:rPr lang="en-US" sz="24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003786" y="2939507"/>
            <a:ext cx="4241559" cy="3592378"/>
          </a:xfrm>
          <a:prstGeom prst="rect">
            <a:avLst/>
          </a:prstGeom>
        </p:spPr>
      </p:pic>
      <p:sp>
        <p:nvSpPr>
          <p:cNvPr id="7" name="TextBox 6">
            <a:extLst>
              <a:ext uri="{FF2B5EF4-FFF2-40B4-BE49-F238E27FC236}">
                <a16:creationId xmlns:a16="http://schemas.microsoft.com/office/drawing/2014/main" id="{37E17F01-7446-DB4A-B7BE-DBAFAF980791}"/>
              </a:ext>
            </a:extLst>
          </p:cNvPr>
          <p:cNvSpPr txBox="1"/>
          <p:nvPr/>
        </p:nvSpPr>
        <p:spPr>
          <a:xfrm rot="20808002">
            <a:off x="1463784" y="3510669"/>
            <a:ext cx="6216432" cy="1754326"/>
          </a:xfrm>
          <a:prstGeom prst="rect">
            <a:avLst/>
          </a:prstGeom>
          <a:solidFill>
            <a:schemeClr val="bg1"/>
          </a:solidFill>
        </p:spPr>
        <p:txBody>
          <a:bodyPr wrap="square" rtlCol="0">
            <a:spAutoFit/>
          </a:bodyPr>
          <a:lstStyle/>
          <a:p>
            <a:r>
              <a:rPr lang="en-AU" dirty="0">
                <a:solidFill>
                  <a:srgbClr val="FF0000"/>
                </a:solidFill>
                <a:latin typeface="AhnbergHand" pitchFamily="2" charset="0"/>
              </a:rPr>
              <a:t>So somebody (I have never met) paid someone else (whom I have also never met) some  money and then my browser trusts everything they have ever done and everything they will ever do in the future – ok?</a:t>
            </a:r>
          </a:p>
          <a:p>
            <a:endParaRPr lang="en-AU" dirty="0">
              <a:solidFill>
                <a:srgbClr val="FF0000"/>
              </a:solidFill>
              <a:latin typeface="AhnbergHand" pitchFamily="2" charset="0"/>
            </a:endParaRPr>
          </a:p>
        </p:txBody>
      </p:sp>
    </p:spTree>
    <p:extLst>
      <p:ext uri="{BB962C8B-B14F-4D97-AF65-F5344CB8AC3E}">
        <p14:creationId xmlns:p14="http://schemas.microsoft.com/office/powerpoint/2010/main" val="3458846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Local Trust or Local Credulity</a:t>
            </a:r>
            <a:r>
              <a:rPr lang="en-US" sz="3100" dirty="0"/>
              <a: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538" y="1400961"/>
            <a:ext cx="5375812" cy="4995644"/>
          </a:xfrm>
          <a:prstGeom prst="rect">
            <a:avLst/>
          </a:prstGeom>
        </p:spPr>
      </p:pic>
      <p:sp>
        <p:nvSpPr>
          <p:cNvPr id="5" name="TextBox 4"/>
          <p:cNvSpPr txBox="1"/>
          <p:nvPr/>
        </p:nvSpPr>
        <p:spPr>
          <a:xfrm>
            <a:off x="151002" y="2114026"/>
            <a:ext cx="2250681" cy="923330"/>
          </a:xfrm>
          <a:prstGeom prst="rect">
            <a:avLst/>
          </a:prstGeom>
          <a:noFill/>
        </p:spPr>
        <p:txBody>
          <a:bodyPr wrap="none" rtlCol="0">
            <a:spAutoFit/>
          </a:bodyPr>
          <a:lstStyle/>
          <a:p>
            <a:r>
              <a:rPr lang="en-US" dirty="0"/>
              <a:t>Wow!</a:t>
            </a:r>
          </a:p>
          <a:p>
            <a:endParaRPr lang="en-US" dirty="0"/>
          </a:p>
          <a:p>
            <a:r>
              <a:rPr lang="en-US" dirty="0"/>
              <a:t>Are they </a:t>
            </a:r>
            <a:r>
              <a:rPr lang="en-US" b="1" dirty="0"/>
              <a:t>all</a:t>
            </a:r>
            <a:r>
              <a:rPr lang="en-US" dirty="0"/>
              <a:t> trustable?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363038"/>
            <a:ext cx="2392723" cy="749300"/>
          </a:xfrm>
          <a:prstGeom prst="rect">
            <a:avLst/>
          </a:prstGeom>
        </p:spPr>
      </p:pic>
      <p:sp>
        <p:nvSpPr>
          <p:cNvPr id="6" name="TextBox 5"/>
          <p:cNvSpPr txBox="1"/>
          <p:nvPr/>
        </p:nvSpPr>
        <p:spPr>
          <a:xfrm>
            <a:off x="361997" y="5432579"/>
            <a:ext cx="45719"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93641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538" y="1400961"/>
            <a:ext cx="5375812" cy="4995644"/>
          </a:xfrm>
          <a:prstGeom prst="rect">
            <a:avLst/>
          </a:prstGeom>
        </p:spPr>
      </p:pic>
      <p:sp>
        <p:nvSpPr>
          <p:cNvPr id="5" name="TextBox 4"/>
          <p:cNvSpPr txBox="1"/>
          <p:nvPr/>
        </p:nvSpPr>
        <p:spPr>
          <a:xfrm>
            <a:off x="151002" y="2114026"/>
            <a:ext cx="2250681" cy="923330"/>
          </a:xfrm>
          <a:prstGeom prst="rect">
            <a:avLst/>
          </a:prstGeom>
          <a:noFill/>
        </p:spPr>
        <p:txBody>
          <a:bodyPr wrap="none" rtlCol="0">
            <a:spAutoFit/>
          </a:bodyPr>
          <a:lstStyle/>
          <a:p>
            <a:r>
              <a:rPr lang="en-US" dirty="0"/>
              <a:t>Wow!</a:t>
            </a:r>
          </a:p>
          <a:p>
            <a:endParaRPr lang="en-US" dirty="0"/>
          </a:p>
          <a:p>
            <a:r>
              <a:rPr lang="en-US" dirty="0"/>
              <a:t>Are they </a:t>
            </a:r>
            <a:r>
              <a:rPr lang="en-US" b="1" dirty="0"/>
              <a:t>all</a:t>
            </a:r>
            <a:r>
              <a:rPr lang="en-US" dirty="0"/>
              <a:t> trustable?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25" y="2483141"/>
            <a:ext cx="4925678" cy="3913464"/>
          </a:xfrm>
          <a:prstGeom prst="rect">
            <a:avLst/>
          </a:prstGeom>
        </p:spPr>
      </p:pic>
      <p:sp>
        <p:nvSpPr>
          <p:cNvPr id="7" name="Freeform 6"/>
          <p:cNvSpPr/>
          <p:nvPr/>
        </p:nvSpPr>
        <p:spPr>
          <a:xfrm>
            <a:off x="3280312" y="2639166"/>
            <a:ext cx="1054760" cy="407613"/>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047225" y="2058544"/>
            <a:ext cx="1650190" cy="2620108"/>
          </a:xfrm>
          <a:custGeom>
            <a:avLst/>
            <a:gdLst>
              <a:gd name="connsiteX0" fmla="*/ 0 w 1585324"/>
              <a:gd name="connsiteY0" fmla="*/ 546381 h 2955601"/>
              <a:gd name="connsiteX1" fmla="*/ 1040234 w 1585324"/>
              <a:gd name="connsiteY1" fmla="*/ 1097 h 2955601"/>
              <a:gd name="connsiteX2" fmla="*/ 1568741 w 1585324"/>
              <a:gd name="connsiteY2" fmla="*/ 672216 h 2955601"/>
              <a:gd name="connsiteX3" fmla="*/ 1459684 w 1585324"/>
              <a:gd name="connsiteY3" fmla="*/ 2761075 h 2955601"/>
              <a:gd name="connsiteX4" fmla="*/ 1535185 w 1585324"/>
              <a:gd name="connsiteY4" fmla="*/ 2853354 h 2955601"/>
              <a:gd name="connsiteX5" fmla="*/ 1451295 w 1585324"/>
              <a:gd name="connsiteY5" fmla="*/ 2954021 h 2955601"/>
              <a:gd name="connsiteX6" fmla="*/ 1241570 w 1585324"/>
              <a:gd name="connsiteY6" fmla="*/ 2769464 h 295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24" h="2955601">
                <a:moveTo>
                  <a:pt x="0" y="546381"/>
                </a:moveTo>
                <a:cubicBezTo>
                  <a:pt x="389388" y="263253"/>
                  <a:pt x="778777" y="-19875"/>
                  <a:pt x="1040234" y="1097"/>
                </a:cubicBezTo>
                <a:cubicBezTo>
                  <a:pt x="1301691" y="22069"/>
                  <a:pt x="1498833" y="212220"/>
                  <a:pt x="1568741" y="672216"/>
                </a:cubicBezTo>
                <a:cubicBezTo>
                  <a:pt x="1638649" y="1132212"/>
                  <a:pt x="1465277" y="2397552"/>
                  <a:pt x="1459684" y="2761075"/>
                </a:cubicBezTo>
                <a:cubicBezTo>
                  <a:pt x="1454091" y="3124598"/>
                  <a:pt x="1536583" y="2821196"/>
                  <a:pt x="1535185" y="2853354"/>
                </a:cubicBezTo>
                <a:cubicBezTo>
                  <a:pt x="1533787" y="2885512"/>
                  <a:pt x="1500231" y="2968003"/>
                  <a:pt x="1451295" y="2954021"/>
                </a:cubicBezTo>
                <a:cubicBezTo>
                  <a:pt x="1402359" y="2940039"/>
                  <a:pt x="1321964" y="2854751"/>
                  <a:pt x="1241570" y="27694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03686" y="4678651"/>
            <a:ext cx="4481928" cy="670986"/>
          </a:xfrm>
          <a:custGeom>
            <a:avLst/>
            <a:gdLst>
              <a:gd name="connsiteX0" fmla="*/ 829551 w 4481928"/>
              <a:gd name="connsiteY0" fmla="*/ 113336 h 670986"/>
              <a:gd name="connsiteX1" fmla="*/ 762439 w 4481928"/>
              <a:gd name="connsiteY1" fmla="*/ 113336 h 670986"/>
              <a:gd name="connsiteX2" fmla="*/ 99708 w 4481928"/>
              <a:gd name="connsiteY2" fmla="*/ 96558 h 670986"/>
              <a:gd name="connsiteX3" fmla="*/ 57763 w 4481928"/>
              <a:gd name="connsiteY3" fmla="*/ 398561 h 670986"/>
              <a:gd name="connsiteX4" fmla="*/ 250710 w 4481928"/>
              <a:gd name="connsiteY4" fmla="*/ 667009 h 670986"/>
              <a:gd name="connsiteX5" fmla="*/ 2658351 w 4481928"/>
              <a:gd name="connsiteY5" fmla="*/ 566341 h 670986"/>
              <a:gd name="connsiteX6" fmla="*/ 3891532 w 4481928"/>
              <a:gd name="connsiteY6" fmla="*/ 524396 h 670986"/>
              <a:gd name="connsiteX7" fmla="*/ 4420039 w 4481928"/>
              <a:gd name="connsiteY7" fmla="*/ 516007 h 670986"/>
              <a:gd name="connsiteX8" fmla="*/ 4436817 w 4481928"/>
              <a:gd name="connsiteY8" fmla="*/ 172058 h 670986"/>
              <a:gd name="connsiteX9" fmla="*/ 4109646 w 4481928"/>
              <a:gd name="connsiteY9" fmla="*/ 4279 h 670986"/>
              <a:gd name="connsiteX10" fmla="*/ 1156721 w 4481928"/>
              <a:gd name="connsiteY10" fmla="*/ 46224 h 670986"/>
              <a:gd name="connsiteX11" fmla="*/ 703716 w 4481928"/>
              <a:gd name="connsiteY11" fmla="*/ 54613 h 6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28" h="670986">
                <a:moveTo>
                  <a:pt x="829551" y="113336"/>
                </a:moveTo>
                <a:cubicBezTo>
                  <a:pt x="856815" y="114734"/>
                  <a:pt x="762439" y="113336"/>
                  <a:pt x="762439" y="113336"/>
                </a:cubicBezTo>
                <a:cubicBezTo>
                  <a:pt x="640798" y="110540"/>
                  <a:pt x="217154" y="49021"/>
                  <a:pt x="99708" y="96558"/>
                </a:cubicBezTo>
                <a:cubicBezTo>
                  <a:pt x="-17738" y="144095"/>
                  <a:pt x="32596" y="303486"/>
                  <a:pt x="57763" y="398561"/>
                </a:cubicBezTo>
                <a:cubicBezTo>
                  <a:pt x="82930" y="493636"/>
                  <a:pt x="-182721" y="639046"/>
                  <a:pt x="250710" y="667009"/>
                </a:cubicBezTo>
                <a:cubicBezTo>
                  <a:pt x="684141" y="694972"/>
                  <a:pt x="2658351" y="566341"/>
                  <a:pt x="2658351" y="566341"/>
                </a:cubicBezTo>
                <a:lnTo>
                  <a:pt x="3891532" y="524396"/>
                </a:lnTo>
                <a:cubicBezTo>
                  <a:pt x="4185147" y="516007"/>
                  <a:pt x="4329158" y="574730"/>
                  <a:pt x="4420039" y="516007"/>
                </a:cubicBezTo>
                <a:cubicBezTo>
                  <a:pt x="4510920" y="457284"/>
                  <a:pt x="4488549" y="257346"/>
                  <a:pt x="4436817" y="172058"/>
                </a:cubicBezTo>
                <a:cubicBezTo>
                  <a:pt x="4385085" y="86770"/>
                  <a:pt x="4656329" y="25251"/>
                  <a:pt x="4109646" y="4279"/>
                </a:cubicBezTo>
                <a:cubicBezTo>
                  <a:pt x="3562963" y="-16693"/>
                  <a:pt x="1156721" y="46224"/>
                  <a:pt x="1156721" y="46224"/>
                </a:cubicBezTo>
                <a:lnTo>
                  <a:pt x="703716" y="54613"/>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243328">
            <a:off x="1377826" y="3251380"/>
            <a:ext cx="1904689" cy="369332"/>
          </a:xfrm>
          <a:prstGeom prst="rect">
            <a:avLst/>
          </a:prstGeom>
          <a:solidFill>
            <a:schemeClr val="bg1"/>
          </a:solidFill>
        </p:spPr>
        <p:txBody>
          <a:bodyPr wrap="none" rtlCol="0">
            <a:spAutoFit/>
          </a:bodyPr>
          <a:lstStyle/>
          <a:p>
            <a:r>
              <a:rPr lang="en-US">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20330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My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2743200" y="1417638"/>
            <a:ext cx="4042126" cy="3788600"/>
          </a:xfrm>
          <a:prstGeom prst="rect">
            <a:avLst/>
          </a:prstGeom>
        </p:spPr>
      </p:pic>
    </p:spTree>
    <p:extLst>
      <p:ext uri="{BB962C8B-B14F-4D97-AF65-F5344CB8AC3E}">
        <p14:creationId xmlns:p14="http://schemas.microsoft.com/office/powerpoint/2010/main" val="423840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259" y="1384183"/>
            <a:ext cx="5375812" cy="4995644"/>
          </a:xfrm>
          <a:prstGeom prst="rect">
            <a:avLst/>
          </a:prstGeom>
        </p:spPr>
      </p:pic>
      <p:sp>
        <p:nvSpPr>
          <p:cNvPr id="5" name="TextBox 4"/>
          <p:cNvSpPr txBox="1"/>
          <p:nvPr/>
        </p:nvSpPr>
        <p:spPr>
          <a:xfrm>
            <a:off x="151002" y="2114026"/>
            <a:ext cx="2260299" cy="923330"/>
          </a:xfrm>
          <a:prstGeom prst="rect">
            <a:avLst/>
          </a:prstGeom>
          <a:noFill/>
        </p:spPr>
        <p:txBody>
          <a:bodyPr wrap="none" rtlCol="0">
            <a:spAutoFit/>
          </a:bodyPr>
          <a:lstStyle/>
          <a:p>
            <a:r>
              <a:rPr lang="en-US" dirty="0"/>
              <a:t>Wow!</a:t>
            </a:r>
          </a:p>
          <a:p>
            <a:endParaRPr lang="en-US" dirty="0"/>
          </a:p>
          <a:p>
            <a:r>
              <a:rPr lang="en-US" dirty="0"/>
              <a:t>Are they </a:t>
            </a:r>
            <a:r>
              <a:rPr lang="en-US" b="1" dirty="0"/>
              <a:t>all</a:t>
            </a:r>
            <a:r>
              <a:rPr lang="en-US" dirty="0"/>
              <a:t> trustable?</a:t>
            </a:r>
          </a:p>
        </p:txBody>
      </p:sp>
      <p:sp>
        <p:nvSpPr>
          <p:cNvPr id="7" name="Freeform 6"/>
          <p:cNvSpPr/>
          <p:nvPr/>
        </p:nvSpPr>
        <p:spPr>
          <a:xfrm>
            <a:off x="3238367" y="2781779"/>
            <a:ext cx="1054760" cy="407613"/>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988" y="2250829"/>
            <a:ext cx="4667815" cy="4484077"/>
          </a:xfrm>
          <a:prstGeom prst="rect">
            <a:avLst/>
          </a:prstGeom>
        </p:spPr>
      </p:pic>
      <p:sp>
        <p:nvSpPr>
          <p:cNvPr id="11" name="Freeform 10"/>
          <p:cNvSpPr/>
          <p:nvPr/>
        </p:nvSpPr>
        <p:spPr>
          <a:xfrm>
            <a:off x="4999835" y="5582784"/>
            <a:ext cx="2369769" cy="833791"/>
          </a:xfrm>
          <a:custGeom>
            <a:avLst/>
            <a:gdLst>
              <a:gd name="connsiteX0" fmla="*/ 1462511 w 2369769"/>
              <a:gd name="connsiteY0" fmla="*/ 747678 h 833791"/>
              <a:gd name="connsiteX1" fmla="*/ 2095557 w 2369769"/>
              <a:gd name="connsiteY1" fmla="*/ 738885 h 833791"/>
              <a:gd name="connsiteX2" fmla="*/ 2359327 w 2369769"/>
              <a:gd name="connsiteY2" fmla="*/ 686131 h 833791"/>
              <a:gd name="connsiteX3" fmla="*/ 2262611 w 2369769"/>
              <a:gd name="connsiteY3" fmla="*/ 141008 h 833791"/>
              <a:gd name="connsiteX4" fmla="*/ 1770242 w 2369769"/>
              <a:gd name="connsiteY4" fmla="*/ 61878 h 833791"/>
              <a:gd name="connsiteX5" fmla="*/ 99703 w 2369769"/>
              <a:gd name="connsiteY5" fmla="*/ 53085 h 833791"/>
              <a:gd name="connsiteX6" fmla="*/ 310719 w 2369769"/>
              <a:gd name="connsiteY6" fmla="*/ 765262 h 833791"/>
              <a:gd name="connsiteX7" fmla="*/ 1304250 w 2369769"/>
              <a:gd name="connsiteY7" fmla="*/ 765262 h 8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769" h="833791">
                <a:moveTo>
                  <a:pt x="1462511" y="747678"/>
                </a:moveTo>
                <a:cubicBezTo>
                  <a:pt x="1704299" y="748410"/>
                  <a:pt x="1946088" y="749143"/>
                  <a:pt x="2095557" y="738885"/>
                </a:cubicBezTo>
                <a:cubicBezTo>
                  <a:pt x="2245026" y="728627"/>
                  <a:pt x="2331485" y="785777"/>
                  <a:pt x="2359327" y="686131"/>
                </a:cubicBezTo>
                <a:cubicBezTo>
                  <a:pt x="2387169" y="586485"/>
                  <a:pt x="2360792" y="245050"/>
                  <a:pt x="2262611" y="141008"/>
                </a:cubicBezTo>
                <a:cubicBezTo>
                  <a:pt x="2164430" y="36966"/>
                  <a:pt x="2130727" y="76532"/>
                  <a:pt x="1770242" y="61878"/>
                </a:cubicBezTo>
                <a:cubicBezTo>
                  <a:pt x="1409757" y="47224"/>
                  <a:pt x="342957" y="-64146"/>
                  <a:pt x="99703" y="53085"/>
                </a:cubicBezTo>
                <a:cubicBezTo>
                  <a:pt x="-143551" y="170316"/>
                  <a:pt x="109961" y="646566"/>
                  <a:pt x="310719" y="765262"/>
                </a:cubicBezTo>
                <a:cubicBezTo>
                  <a:pt x="511477" y="883958"/>
                  <a:pt x="907863" y="824610"/>
                  <a:pt x="1304250" y="7652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974123" y="2576023"/>
            <a:ext cx="1926170" cy="2867767"/>
          </a:xfrm>
          <a:custGeom>
            <a:avLst/>
            <a:gdLst>
              <a:gd name="connsiteX0" fmla="*/ 0 w 1926170"/>
              <a:gd name="connsiteY0" fmla="*/ 228723 h 2867767"/>
              <a:gd name="connsiteX1" fmla="*/ 175846 w 1926170"/>
              <a:gd name="connsiteY1" fmla="*/ 114423 h 2867767"/>
              <a:gd name="connsiteX2" fmla="*/ 729762 w 1926170"/>
              <a:gd name="connsiteY2" fmla="*/ 114423 h 2867767"/>
              <a:gd name="connsiteX3" fmla="*/ 1644162 w 1926170"/>
              <a:gd name="connsiteY3" fmla="*/ 1600323 h 2867767"/>
              <a:gd name="connsiteX4" fmla="*/ 1776046 w 1926170"/>
              <a:gd name="connsiteY4" fmla="*/ 2822454 h 2867767"/>
              <a:gd name="connsiteX5" fmla="*/ 1925515 w 1926170"/>
              <a:gd name="connsiteY5" fmla="*/ 2629023 h 2867767"/>
              <a:gd name="connsiteX6" fmla="*/ 1714500 w 1926170"/>
              <a:gd name="connsiteY6" fmla="*/ 2857623 h 2867767"/>
              <a:gd name="connsiteX7" fmla="*/ 1635369 w 1926170"/>
              <a:gd name="connsiteY7" fmla="*/ 2593854 h 28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170" h="2867767">
                <a:moveTo>
                  <a:pt x="0" y="228723"/>
                </a:moveTo>
                <a:cubicBezTo>
                  <a:pt x="27109" y="181098"/>
                  <a:pt x="54219" y="133473"/>
                  <a:pt x="175846" y="114423"/>
                </a:cubicBezTo>
                <a:cubicBezTo>
                  <a:pt x="297473" y="95373"/>
                  <a:pt x="485043" y="-133227"/>
                  <a:pt x="729762" y="114423"/>
                </a:cubicBezTo>
                <a:cubicBezTo>
                  <a:pt x="974481" y="362073"/>
                  <a:pt x="1469781" y="1148985"/>
                  <a:pt x="1644162" y="1600323"/>
                </a:cubicBezTo>
                <a:cubicBezTo>
                  <a:pt x="1818543" y="2051661"/>
                  <a:pt x="1729154" y="2651004"/>
                  <a:pt x="1776046" y="2822454"/>
                </a:cubicBezTo>
                <a:cubicBezTo>
                  <a:pt x="1822938" y="2993904"/>
                  <a:pt x="1935773" y="2623162"/>
                  <a:pt x="1925515" y="2629023"/>
                </a:cubicBezTo>
                <a:cubicBezTo>
                  <a:pt x="1915257" y="2634885"/>
                  <a:pt x="1762858" y="2863484"/>
                  <a:pt x="1714500" y="2857623"/>
                </a:cubicBezTo>
                <a:cubicBezTo>
                  <a:pt x="1666142" y="2851762"/>
                  <a:pt x="1635369" y="2593854"/>
                  <a:pt x="1635369" y="25938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243328">
            <a:off x="1377826" y="3251380"/>
            <a:ext cx="1904689" cy="369332"/>
          </a:xfrm>
          <a:prstGeom prst="rect">
            <a:avLst/>
          </a:prstGeom>
          <a:solidFill>
            <a:schemeClr val="bg1"/>
          </a:solidFill>
        </p:spPr>
        <p:txBody>
          <a:bodyPr wrap="none" rtlCol="0">
            <a:spAutoFit/>
          </a:bodyPr>
          <a:lstStyle/>
          <a:p>
            <a:r>
              <a:rPr lang="en-US">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32552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Never?</a:t>
            </a:r>
          </a:p>
        </p:txBody>
      </p:sp>
    </p:spTree>
    <p:extLst>
      <p:ext uri="{BB962C8B-B14F-4D97-AF65-F5344CB8AC3E}">
        <p14:creationId xmlns:p14="http://schemas.microsoft.com/office/powerpoint/2010/main" val="160969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929" y="1350526"/>
            <a:ext cx="4568517" cy="5209063"/>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740" y="3741489"/>
            <a:ext cx="3290334" cy="2898397"/>
          </a:xfrm>
          <a:prstGeom prst="rect">
            <a:avLst/>
          </a:prstGeom>
        </p:spPr>
      </p:pic>
      <p:sp>
        <p:nvSpPr>
          <p:cNvPr id="8" name="Rectangle 7"/>
          <p:cNvSpPr/>
          <p:nvPr/>
        </p:nvSpPr>
        <p:spPr>
          <a:xfrm>
            <a:off x="4945310" y="1417638"/>
            <a:ext cx="4064466" cy="923330"/>
          </a:xfrm>
          <a:prstGeom prst="rect">
            <a:avLst/>
          </a:prstGeom>
        </p:spPr>
        <p:txBody>
          <a:bodyPr wrap="square">
            <a:spAutoFit/>
          </a:bodyPr>
          <a:lstStyle/>
          <a:p>
            <a:r>
              <a:rPr lang="en-US" dirty="0"/>
              <a:t>http://</a:t>
            </a:r>
            <a:r>
              <a:rPr lang="en-US" dirty="0" err="1"/>
              <a:t>arstechnica.com</a:t>
            </a:r>
            <a:r>
              <a:rPr lang="en-US" dirty="0"/>
              <a:t>/security/2017/01/already-on-probation-symantec-issues-more-illegit-https-certificates/</a:t>
            </a:r>
          </a:p>
        </p:txBody>
      </p:sp>
    </p:spTree>
    <p:extLst>
      <p:ext uri="{BB962C8B-B14F-4D97-AF65-F5344CB8AC3E}">
        <p14:creationId xmlns:p14="http://schemas.microsoft.com/office/powerpoint/2010/main" val="142479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9" name="Picture 8">
            <a:extLst>
              <a:ext uri="{FF2B5EF4-FFF2-40B4-BE49-F238E27FC236}">
                <a16:creationId xmlns:a16="http://schemas.microsoft.com/office/drawing/2014/main" id="{06139AE3-3E39-F041-B65E-76F85074A43A}"/>
              </a:ext>
            </a:extLst>
          </p:cNvPr>
          <p:cNvPicPr>
            <a:picLocks noChangeAspect="1"/>
          </p:cNvPicPr>
          <p:nvPr/>
        </p:nvPicPr>
        <p:blipFill>
          <a:blip r:embed="rId2"/>
          <a:stretch>
            <a:fillRect/>
          </a:stretch>
        </p:blipFill>
        <p:spPr>
          <a:xfrm>
            <a:off x="2395761" y="1281907"/>
            <a:ext cx="4070006" cy="5440362"/>
          </a:xfrm>
          <a:prstGeom prst="rect">
            <a:avLst/>
          </a:prstGeom>
        </p:spPr>
      </p:pic>
    </p:spTree>
    <p:extLst>
      <p:ext uri="{BB962C8B-B14F-4D97-AF65-F5344CB8AC3E}">
        <p14:creationId xmlns:p14="http://schemas.microsoft.com/office/powerpoint/2010/main" val="2840489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With unpleasant consequences when it all goes wrong</a:t>
            </a:r>
          </a:p>
        </p:txBody>
      </p:sp>
    </p:spTree>
    <p:extLst>
      <p:ext uri="{BB962C8B-B14F-4D97-AF65-F5344CB8AC3E}">
        <p14:creationId xmlns:p14="http://schemas.microsoft.com/office/powerpoint/2010/main" val="1491154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With unpleasant consequences when it all goes wrong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8661">
            <a:off x="554132" y="1822834"/>
            <a:ext cx="7286488" cy="546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
          <p:cNvSpPr>
            <a:spLocks/>
          </p:cNvSpPr>
          <p:nvPr/>
        </p:nvSpPr>
        <p:spPr bwMode="auto">
          <a:xfrm>
            <a:off x="6035623" y="5956299"/>
            <a:ext cx="3228975" cy="711200"/>
          </a:xfrm>
          <a:prstGeom prst="rect">
            <a:avLst/>
          </a:prstGeom>
          <a:solidFill>
            <a:schemeClr val="bg1"/>
          </a:solidFill>
          <a:ln>
            <a:noFill/>
          </a:ln>
        </p:spPr>
        <p:txBody>
          <a:bodyPr wrap="none" lIns="0" tIns="0" rIns="0" bIns="0" anchor="ctr">
            <a:spAutoFit/>
          </a:bodyPr>
          <a:lstStyle>
            <a:lvl1pPr algn="ctr">
              <a:defRPr sz="4200">
                <a:solidFill>
                  <a:srgbClr val="000000"/>
                </a:solidFill>
                <a:latin typeface="Gill Sans" charset="0"/>
                <a:ea typeface="ヒラギノ角ゴ ProN W3" charset="-128"/>
                <a:sym typeface="Gill Sans" charset="0"/>
              </a:defRPr>
            </a:lvl1pPr>
            <a:lvl2pPr marL="742950" indent="-285750" algn="ctr">
              <a:defRPr sz="4200">
                <a:solidFill>
                  <a:srgbClr val="000000"/>
                </a:solidFill>
                <a:latin typeface="Gill Sans" charset="0"/>
                <a:ea typeface="ヒラギノ角ゴ ProN W3" charset="-128"/>
                <a:sym typeface="Gill Sans" charset="0"/>
              </a:defRPr>
            </a:lvl2pPr>
            <a:lvl3pPr marL="1143000" indent="-228600" algn="ctr">
              <a:defRPr sz="4200">
                <a:solidFill>
                  <a:srgbClr val="000000"/>
                </a:solidFill>
                <a:latin typeface="Gill Sans" charset="0"/>
                <a:ea typeface="ヒラギノ角ゴ ProN W3" charset="-128"/>
                <a:sym typeface="Gill Sans" charset="0"/>
              </a:defRPr>
            </a:lvl3pPr>
            <a:lvl4pPr marL="1600200" indent="-228600" algn="ctr">
              <a:defRPr sz="4200">
                <a:solidFill>
                  <a:srgbClr val="000000"/>
                </a:solidFill>
                <a:latin typeface="Gill Sans" charset="0"/>
                <a:ea typeface="ヒラギノ角ゴ ProN W3" charset="-128"/>
                <a:sym typeface="Gill Sans" charset="0"/>
              </a:defRPr>
            </a:lvl4pPr>
            <a:lvl5pPr marL="2057400" indent="-228600" algn="ctr">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2100" dirty="0">
                <a:solidFill>
                  <a:schemeClr val="tx1"/>
                </a:solidFill>
                <a:ea typeface="ＭＳ Ｐゴシック" charset="-128"/>
              </a:rPr>
              <a:t>International Herald Tribune </a:t>
            </a:r>
          </a:p>
          <a:p>
            <a:pPr eaLnBrk="1" hangingPunct="1"/>
            <a:r>
              <a:rPr lang="en-US" altLang="en-US" sz="2100" dirty="0">
                <a:solidFill>
                  <a:schemeClr val="tx1"/>
                </a:solidFill>
                <a:ea typeface="ＭＳ Ｐゴシック" charset="-128"/>
              </a:rPr>
              <a:t>Sep 13, 2011 Front Page</a:t>
            </a:r>
          </a:p>
        </p:txBody>
      </p:sp>
    </p:spTree>
    <p:extLst>
      <p:ext uri="{BB962C8B-B14F-4D97-AF65-F5344CB8AC3E}">
        <p14:creationId xmlns:p14="http://schemas.microsoft.com/office/powerpoint/2010/main" val="778727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1E64C-C393-CE44-959C-BC93838E5573}"/>
              </a:ext>
            </a:extLst>
          </p:cNvPr>
          <p:cNvSpPr/>
          <p:nvPr/>
        </p:nvSpPr>
        <p:spPr>
          <a:xfrm>
            <a:off x="936885" y="5908431"/>
            <a:ext cx="5802228" cy="425112"/>
          </a:xfrm>
          <a:prstGeom prst="rect">
            <a:avLst/>
          </a:prstGeom>
          <a:solidFill>
            <a:srgbClr val="F0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5" name="Content Placeholder 4">
            <a:extLst>
              <a:ext uri="{FF2B5EF4-FFF2-40B4-BE49-F238E27FC236}">
                <a16:creationId xmlns:a16="http://schemas.microsoft.com/office/drawing/2014/main" id="{9D2E2F3D-3E4A-4740-A6E6-66EFA181D50C}"/>
              </a:ext>
            </a:extLst>
          </p:cNvPr>
          <p:cNvPicPr>
            <a:picLocks noGrp="1" noChangeAspect="1"/>
          </p:cNvPicPr>
          <p:nvPr>
            <p:ph idx="1"/>
          </p:nvPr>
        </p:nvPicPr>
        <p:blipFill>
          <a:blip r:embed="rId3"/>
          <a:stretch>
            <a:fillRect/>
          </a:stretch>
        </p:blipFill>
        <p:spPr>
          <a:xfrm>
            <a:off x="936885" y="143347"/>
            <a:ext cx="5802228" cy="6058905"/>
          </a:xfrm>
        </p:spPr>
      </p:pic>
      <p:pic>
        <p:nvPicPr>
          <p:cNvPr id="7" name="Picture 6">
            <a:extLst>
              <a:ext uri="{FF2B5EF4-FFF2-40B4-BE49-F238E27FC236}">
                <a16:creationId xmlns:a16="http://schemas.microsoft.com/office/drawing/2014/main" id="{A42394BC-44D4-834B-9ABC-27858338F478}"/>
              </a:ext>
            </a:extLst>
          </p:cNvPr>
          <p:cNvPicPr>
            <a:picLocks noChangeAspect="1"/>
          </p:cNvPicPr>
          <p:nvPr/>
        </p:nvPicPr>
        <p:blipFill>
          <a:blip r:embed="rId4"/>
          <a:stretch>
            <a:fillRect/>
          </a:stretch>
        </p:blipFill>
        <p:spPr>
          <a:xfrm>
            <a:off x="1664790" y="6070961"/>
            <a:ext cx="4346419" cy="262582"/>
          </a:xfrm>
          <a:prstGeom prst="rect">
            <a:avLst/>
          </a:prstGeom>
        </p:spPr>
      </p:pic>
    </p:spTree>
    <p:extLst>
      <p:ext uri="{BB962C8B-B14F-4D97-AF65-F5344CB8AC3E}">
        <p14:creationId xmlns:p14="http://schemas.microsoft.com/office/powerpoint/2010/main" val="335554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going wrong here?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8068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Tree>
    <p:extLst>
      <p:ext uri="{BB962C8B-B14F-4D97-AF65-F5344CB8AC3E}">
        <p14:creationId xmlns:p14="http://schemas.microsoft.com/office/powerpoint/2010/main" val="2220812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a:t>
            </a:r>
            <a:r>
              <a:rPr lang="en-US"/>
              <a:t>is that your </a:t>
            </a:r>
            <a:r>
              <a:rPr lang="en-US" dirty="0"/>
              <a:t>browser will allow ANY CA to be used to validate </a:t>
            </a:r>
            <a:r>
              <a:rPr lang="en-US"/>
              <a:t>a certificate!</a:t>
            </a:r>
            <a:endParaRPr lang="en-US" dirty="0"/>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2677855" y="4916156"/>
            <a:ext cx="4919937" cy="461665"/>
          </a:xfrm>
          <a:prstGeom prst="rect">
            <a:avLst/>
          </a:prstGeom>
          <a:solidFill>
            <a:schemeClr val="bg1"/>
          </a:solidFill>
        </p:spPr>
        <p:txBody>
          <a:bodyPr wrap="none" rtlCol="0">
            <a:spAutoFit/>
          </a:bodyPr>
          <a:lstStyle/>
          <a:p>
            <a:r>
              <a:rPr lang="en-US" sz="2400" dirty="0">
                <a:solidFill>
                  <a:schemeClr val="accent6">
                    <a:lumMod val="50000"/>
                  </a:schemeClr>
                </a:solidFill>
                <a:latin typeface="AhnbergHand" charset="0"/>
                <a:ea typeface="AhnbergHand" charset="0"/>
                <a:cs typeface="AhnbergHand" charset="0"/>
              </a:rPr>
              <a:t>WOW! That’s awesomely bad!</a:t>
            </a:r>
          </a:p>
        </p:txBody>
      </p:sp>
    </p:spTree>
    <p:extLst>
      <p:ext uri="{BB962C8B-B14F-4D97-AF65-F5344CB8AC3E}">
        <p14:creationId xmlns:p14="http://schemas.microsoft.com/office/powerpoint/2010/main" val="2808362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a:t>
            </a:r>
            <a:r>
              <a:rPr lang="en-US"/>
              <a:t>My Bank!</a:t>
            </a:r>
            <a:endParaRPr lang="en-US" dirty="0"/>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2743200" y="1417638"/>
            <a:ext cx="4042126" cy="3788600"/>
          </a:xfrm>
          <a:prstGeom prst="rect">
            <a:avLst/>
          </a:prstGeom>
        </p:spPr>
      </p:pic>
      <p:sp>
        <p:nvSpPr>
          <p:cNvPr id="3" name="TextBox 2">
            <a:extLst>
              <a:ext uri="{FF2B5EF4-FFF2-40B4-BE49-F238E27FC236}">
                <a16:creationId xmlns:a16="http://schemas.microsoft.com/office/drawing/2014/main" id="{D36B48DD-9259-CE4F-81E8-42D6E8F32145}"/>
              </a:ext>
            </a:extLst>
          </p:cNvPr>
          <p:cNvSpPr txBox="1"/>
          <p:nvPr/>
        </p:nvSpPr>
        <p:spPr>
          <a:xfrm rot="20728189">
            <a:off x="638238" y="1955411"/>
            <a:ext cx="1923925" cy="707886"/>
          </a:xfrm>
          <a:prstGeom prst="rect">
            <a:avLst/>
          </a:prstGeom>
          <a:noFill/>
        </p:spPr>
        <p:txBody>
          <a:bodyPr wrap="none" rtlCol="0">
            <a:spAutoFit/>
          </a:bodyPr>
          <a:lstStyle/>
          <a:p>
            <a:r>
              <a:rPr lang="en-AU" sz="4000" dirty="0">
                <a:latin typeface="AhnbergHand" pitchFamily="2" charset="0"/>
              </a:rPr>
              <a:t>I hope!</a:t>
            </a:r>
          </a:p>
        </p:txBody>
      </p:sp>
    </p:spTree>
    <p:extLst>
      <p:ext uri="{BB962C8B-B14F-4D97-AF65-F5344CB8AC3E}">
        <p14:creationId xmlns:p14="http://schemas.microsoft.com/office/powerpoint/2010/main" val="376012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going wrong here?</a:t>
            </a:r>
          </a:p>
        </p:txBody>
      </p:sp>
      <p:sp>
        <p:nvSpPr>
          <p:cNvPr id="3" name="Content Placeholder 2"/>
          <p:cNvSpPr>
            <a:spLocks noGrp="1"/>
          </p:cNvSpPr>
          <p:nvPr>
            <p:ph idx="1"/>
          </p:nvPr>
        </p:nvSpPr>
        <p:spPr>
          <a:xfrm>
            <a:off x="457200" y="1600200"/>
            <a:ext cx="8229600" cy="4525963"/>
          </a:xfrm>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2677855" y="4916156"/>
            <a:ext cx="4919937" cy="461665"/>
          </a:xfrm>
          <a:prstGeom prst="rect">
            <a:avLst/>
          </a:prstGeom>
          <a:solidFill>
            <a:schemeClr val="bg1"/>
          </a:solidFill>
        </p:spPr>
        <p:txBody>
          <a:bodyPr wrap="none" rtlCol="0">
            <a:spAutoFit/>
          </a:bodyPr>
          <a:lstStyle/>
          <a:p>
            <a:r>
              <a:rPr lang="en-US" sz="2400" dirty="0">
                <a:solidFill>
                  <a:schemeClr val="accent6">
                    <a:lumMod val="50000"/>
                  </a:schemeClr>
                </a:solidFill>
                <a:latin typeface="AhnbergHand" charset="0"/>
                <a:ea typeface="AhnbergHand" charset="0"/>
                <a:cs typeface="AhnbergHand" charset="0"/>
              </a:rPr>
              <a:t>WOW! That’s awesomely bad!</a:t>
            </a:r>
          </a:p>
        </p:txBody>
      </p:sp>
      <p:pic>
        <p:nvPicPr>
          <p:cNvPr id="5" name="Picture 4">
            <a:extLst>
              <a:ext uri="{FF2B5EF4-FFF2-40B4-BE49-F238E27FC236}">
                <a16:creationId xmlns:a16="http://schemas.microsoft.com/office/drawing/2014/main" id="{2FED891B-8AEC-E547-9510-6589225C7481}"/>
              </a:ext>
            </a:extLst>
          </p:cNvPr>
          <p:cNvPicPr>
            <a:picLocks noChangeAspect="1"/>
          </p:cNvPicPr>
          <p:nvPr/>
        </p:nvPicPr>
        <p:blipFill>
          <a:blip r:embed="rId2"/>
          <a:stretch>
            <a:fillRect/>
          </a:stretch>
        </p:blipFill>
        <p:spPr>
          <a:xfrm>
            <a:off x="1282103" y="2189207"/>
            <a:ext cx="2403901" cy="2393217"/>
          </a:xfrm>
          <a:prstGeom prst="rect">
            <a:avLst/>
          </a:prstGeom>
        </p:spPr>
      </p:pic>
      <p:sp>
        <p:nvSpPr>
          <p:cNvPr id="6" name="TextBox 5">
            <a:extLst>
              <a:ext uri="{FF2B5EF4-FFF2-40B4-BE49-F238E27FC236}">
                <a16:creationId xmlns:a16="http://schemas.microsoft.com/office/drawing/2014/main" id="{03A9E8CF-E3C4-6D43-8268-6736449E11E6}"/>
              </a:ext>
            </a:extLst>
          </p:cNvPr>
          <p:cNvSpPr txBox="1"/>
          <p:nvPr/>
        </p:nvSpPr>
        <p:spPr>
          <a:xfrm>
            <a:off x="3686004" y="2189207"/>
            <a:ext cx="4263825" cy="2031325"/>
          </a:xfrm>
          <a:prstGeom prst="rect">
            <a:avLst/>
          </a:prstGeom>
          <a:solidFill>
            <a:schemeClr val="bg1"/>
          </a:solidFill>
        </p:spPr>
        <p:txBody>
          <a:bodyPr wrap="square" rtlCol="0">
            <a:spAutoFit/>
          </a:bodyPr>
          <a:lstStyle/>
          <a:p>
            <a:r>
              <a:rPr lang="en-US" dirty="0">
                <a:solidFill>
                  <a:schemeClr val="accent1">
                    <a:lumMod val="75000"/>
                  </a:schemeClr>
                </a:solidFill>
                <a:latin typeface="AhnbergHand" charset="0"/>
                <a:ea typeface="AhnbergHand" charset="0"/>
                <a:cs typeface="AhnbergHand" charset="0"/>
              </a:rPr>
              <a:t>Here’s a lock – it might be the lock on your front door for all I know.</a:t>
            </a:r>
          </a:p>
          <a:p>
            <a:endParaRPr lang="en-US" dirty="0">
              <a:solidFill>
                <a:schemeClr val="accent1">
                  <a:lumMod val="75000"/>
                </a:schemeClr>
              </a:solidFill>
              <a:latin typeface="AhnbergHand" charset="0"/>
              <a:ea typeface="AhnbergHand" charset="0"/>
              <a:cs typeface="AhnbergHand" charset="0"/>
            </a:endParaRPr>
          </a:p>
          <a:p>
            <a:r>
              <a:rPr lang="en-US" dirty="0">
                <a:solidFill>
                  <a:schemeClr val="accent1">
                    <a:lumMod val="75000"/>
                  </a:schemeClr>
                </a:solidFill>
                <a:latin typeface="AhnbergHand" charset="0"/>
                <a:ea typeface="AhnbergHand" charset="0"/>
                <a:cs typeface="AhnbergHand" charset="0"/>
              </a:rPr>
              <a:t>The lock might LOOK secure, but don</a:t>
            </a:r>
            <a:r>
              <a:rPr lang="uk-UA" dirty="0">
                <a:solidFill>
                  <a:schemeClr val="accent1">
                    <a:lumMod val="75000"/>
                  </a:schemeClr>
                </a:solidFill>
                <a:latin typeface="AhnbergHand" charset="0"/>
                <a:ea typeface="AhnbergHand" charset="0"/>
                <a:cs typeface="AhnbergHand" charset="0"/>
              </a:rPr>
              <a:t>’</a:t>
            </a:r>
            <a:r>
              <a:rPr lang="en-US" dirty="0">
                <a:solidFill>
                  <a:schemeClr val="accent1">
                    <a:lumMod val="75000"/>
                  </a:schemeClr>
                </a:solidFill>
                <a:latin typeface="AhnbergHand" charset="0"/>
                <a:ea typeface="AhnbergHand" charset="0"/>
                <a:cs typeface="AhnbergHand" charset="0"/>
              </a:rPr>
              <a:t>t worry – literally ANY key can open it!</a:t>
            </a:r>
          </a:p>
        </p:txBody>
      </p:sp>
    </p:spTree>
    <p:extLst>
      <p:ext uri="{BB962C8B-B14F-4D97-AF65-F5344CB8AC3E}">
        <p14:creationId xmlns:p14="http://schemas.microsoft.com/office/powerpoint/2010/main" val="2278683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going wrong here?</a:t>
            </a:r>
          </a:p>
        </p:txBody>
      </p:sp>
      <p:sp>
        <p:nvSpPr>
          <p:cNvPr id="3" name="Content Placeholder 2"/>
          <p:cNvSpPr>
            <a:spLocks noGrp="1"/>
          </p:cNvSpPr>
          <p:nvPr>
            <p:ph idx="1"/>
          </p:nvPr>
        </p:nvSpPr>
        <p:spPr>
          <a:xfrm>
            <a:off x="398312" y="1628800"/>
            <a:ext cx="8352928" cy="4565103"/>
          </a:xfrm>
        </p:spPr>
        <p:txBody>
          <a:bodyPr>
            <a:normAutofit lnSpcReduction="10000"/>
          </a:bodyPr>
          <a:lstStyle/>
          <a:p>
            <a:r>
              <a:rPr lang="en-US" dirty="0"/>
              <a:t>There is no incentive for quality in the CA marketplace</a:t>
            </a:r>
          </a:p>
          <a:p>
            <a:r>
              <a:rPr lang="en-US" dirty="0"/>
              <a:t>Why pay more for any certificate when the entire CA structure is only as strong as the weakest CA</a:t>
            </a:r>
          </a:p>
          <a:p>
            <a:r>
              <a:rPr lang="en-US" dirty="0"/>
              <a:t>And your browser trusts a LOT of CAs!</a:t>
            </a:r>
          </a:p>
          <a:p>
            <a:pPr lvl="1"/>
            <a:r>
              <a:rPr lang="en-US" dirty="0"/>
              <a:t>About 60 – 100 CA’s</a:t>
            </a:r>
          </a:p>
          <a:p>
            <a:pPr lvl="1"/>
            <a:r>
              <a:rPr lang="en-US" dirty="0"/>
              <a:t>About 1,500 Subordinate RA’s</a:t>
            </a:r>
          </a:p>
          <a:p>
            <a:pPr lvl="1"/>
            <a:r>
              <a:rPr lang="en-US" dirty="0"/>
              <a:t>Operated by 650 different </a:t>
            </a:r>
            <a:r>
              <a:rPr lang="en-US" dirty="0" err="1"/>
              <a:t>organisations</a:t>
            </a:r>
            <a:endParaRPr lang="en-US" dirty="0"/>
          </a:p>
          <a:p>
            <a:endParaRPr lang="en-US" dirty="0"/>
          </a:p>
          <a:p>
            <a:endParaRPr lang="en-US" dirty="0"/>
          </a:p>
        </p:txBody>
      </p:sp>
      <p:sp>
        <p:nvSpPr>
          <p:cNvPr id="4" name="TextBox 3"/>
          <p:cNvSpPr txBox="1"/>
          <p:nvPr/>
        </p:nvSpPr>
        <p:spPr>
          <a:xfrm>
            <a:off x="2566972" y="5934670"/>
            <a:ext cx="6822830" cy="923330"/>
          </a:xfrm>
          <a:prstGeom prst="rect">
            <a:avLst/>
          </a:prstGeom>
          <a:noFill/>
        </p:spPr>
        <p:txBody>
          <a:bodyPr wrap="square" rtlCol="0">
            <a:spAutoFit/>
          </a:bodyPr>
          <a:lstStyle/>
          <a:p>
            <a:r>
              <a:rPr lang="en-US" altLang="en-US" dirty="0">
                <a:effectLst>
                  <a:outerShdw blurRad="38100" dist="38100" dir="2700000" algn="tl">
                    <a:srgbClr val="FFFFFF"/>
                  </a:outerShdw>
                </a:effectLst>
                <a:latin typeface="Bradley Hand ITC TT-Bold" charset="0"/>
                <a:ea typeface="ＭＳ Ｐゴシック" charset="-128"/>
                <a:sym typeface="Bradley Hand ITC TT-Bold" charset="0"/>
              </a:rPr>
              <a:t>See the EFF SSL observatory</a:t>
            </a:r>
            <a:br>
              <a:rPr lang="en-US" altLang="en-US" dirty="0">
                <a:effectLst>
                  <a:outerShdw blurRad="38100" dist="38100" dir="2700000" algn="tl">
                    <a:srgbClr val="FFFFFF"/>
                  </a:outerShdw>
                </a:effectLst>
                <a:latin typeface="Bradley Hand ITC TT-Bold" charset="0"/>
                <a:ea typeface="ＭＳ Ｐゴシック" charset="-128"/>
                <a:sym typeface="Bradley Hand ITC TT-Bold" charset="0"/>
              </a:rPr>
            </a:br>
            <a:r>
              <a:rPr lang="en-US" altLang="en-US" dirty="0">
                <a:effectLst>
                  <a:outerShdw blurRad="38100" dist="38100" dir="2700000" algn="tl">
                    <a:srgbClr val="FFFFFF"/>
                  </a:outerShdw>
                </a:effectLst>
                <a:latin typeface="Bradley Hand ITC TT-Bold" charset="0"/>
                <a:ea typeface="ＭＳ Ｐゴシック" charset="-128"/>
                <a:sym typeface="Bradley Hand ITC TT-Bold" charset="0"/>
              </a:rPr>
              <a:t>http://</a:t>
            </a:r>
            <a:r>
              <a:rPr lang="en-US" altLang="en-US" dirty="0" err="1">
                <a:effectLst>
                  <a:outerShdw blurRad="38100" dist="38100" dir="2700000" algn="tl">
                    <a:srgbClr val="FFFFFF"/>
                  </a:outerShdw>
                </a:effectLst>
                <a:latin typeface="Bradley Hand ITC TT-Bold" charset="0"/>
                <a:ea typeface="ＭＳ Ｐゴシック" charset="-128"/>
                <a:sym typeface="Bradley Hand ITC TT-Bold" charset="0"/>
              </a:rPr>
              <a:t>www.eff.org</a:t>
            </a:r>
            <a:r>
              <a:rPr lang="en-US" altLang="en-US" dirty="0">
                <a:effectLst>
                  <a:outerShdw blurRad="38100" dist="38100" dir="2700000" algn="tl">
                    <a:srgbClr val="FFFFFF"/>
                  </a:outerShdw>
                </a:effectLst>
                <a:latin typeface="Bradley Hand ITC TT-Bold" charset="0"/>
                <a:ea typeface="ＭＳ Ｐゴシック" charset="-128"/>
                <a:sym typeface="Bradley Hand ITC TT-Bold" charset="0"/>
              </a:rPr>
              <a:t>/files/</a:t>
            </a:r>
            <a:r>
              <a:rPr lang="en-US" altLang="en-US" dirty="0" err="1">
                <a:effectLst>
                  <a:outerShdw blurRad="38100" dist="38100" dir="2700000" algn="tl">
                    <a:srgbClr val="FFFFFF"/>
                  </a:outerShdw>
                </a:effectLst>
                <a:latin typeface="Bradley Hand ITC TT-Bold" charset="0"/>
                <a:ea typeface="ＭＳ Ｐゴシック" charset="-128"/>
                <a:sym typeface="Bradley Hand ITC TT-Bold" charset="0"/>
              </a:rPr>
              <a:t>DefconSSLiverse.pdf</a:t>
            </a:r>
            <a:endParaRPr lang="en-US" altLang="en-US" dirty="0">
              <a:effectLst>
                <a:outerShdw blurRad="38100" dist="38100" dir="2700000" algn="tl">
                  <a:srgbClr val="FFFFFF"/>
                </a:outerShdw>
              </a:effectLst>
              <a:latin typeface="Bradley Hand ITC TT-Bold" charset="0"/>
              <a:ea typeface="ＭＳ Ｐゴシック" charset="-128"/>
              <a:sym typeface="Bradley Hand ITC TT-Bold" charset="0"/>
            </a:endParaRPr>
          </a:p>
          <a:p>
            <a:endParaRPr lang="en-US" dirty="0"/>
          </a:p>
        </p:txBody>
      </p:sp>
    </p:spTree>
    <p:extLst>
      <p:ext uri="{BB962C8B-B14F-4D97-AF65-F5344CB8AC3E}">
        <p14:creationId xmlns:p14="http://schemas.microsoft.com/office/powerpoint/2010/main" val="2110320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 a </a:t>
            </a:r>
            <a:r>
              <a:rPr lang="en-US" sz="3600"/>
              <a:t>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sp>
        <p:nvSpPr>
          <p:cNvPr id="6" name="Rectangle 4"/>
          <p:cNvSpPr>
            <a:spLocks/>
          </p:cNvSpPr>
          <p:nvPr/>
        </p:nvSpPr>
        <p:spPr bwMode="auto">
          <a:xfrm rot="457876">
            <a:off x="376345" y="3920738"/>
            <a:ext cx="3022600" cy="881534"/>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426752" y="5825605"/>
            <a:ext cx="1768488" cy="1152004"/>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42151" y="4533412"/>
            <a:ext cx="2360107" cy="550396"/>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313460" y="5950075"/>
            <a:ext cx="1778123" cy="85457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833545" y="5041066"/>
            <a:ext cx="2108200" cy="12192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
        <p:nvSpPr>
          <p:cNvPr id="8" name="TextBox 7"/>
          <p:cNvSpPr txBox="1"/>
          <p:nvPr/>
        </p:nvSpPr>
        <p:spPr>
          <a:xfrm>
            <a:off x="4427932" y="4188715"/>
            <a:ext cx="655949" cy="1107996"/>
          </a:xfrm>
          <a:prstGeom prst="rect">
            <a:avLst/>
          </a:prstGeom>
          <a:noFill/>
        </p:spPr>
        <p:txBody>
          <a:bodyPr wrap="none" rtlCol="0">
            <a:spAutoFit/>
          </a:bodyPr>
          <a:lstStyle/>
          <a:p>
            <a:r>
              <a:rPr lang="en-US" sz="6600" dirty="0"/>
              <a:t>?</a:t>
            </a:r>
            <a:endParaRPr lang="en-US" dirty="0"/>
          </a:p>
        </p:txBody>
      </p:sp>
    </p:spTree>
    <p:extLst>
      <p:ext uri="{BB962C8B-B14F-4D97-AF65-F5344CB8AC3E}">
        <p14:creationId xmlns:p14="http://schemas.microsoft.com/office/powerpoint/2010/main" val="316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 a </a:t>
            </a:r>
            <a:r>
              <a:rPr lang="en-US" sz="3600"/>
              <a:t>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0031" y="3880826"/>
            <a:ext cx="2821464" cy="243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p:cNvSpPr>
          <p:nvPr/>
        </p:nvSpPr>
        <p:spPr bwMode="auto">
          <a:xfrm rot="20812875">
            <a:off x="6669678" y="4013553"/>
            <a:ext cx="1772728" cy="110108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Cheap!</a:t>
            </a:r>
          </a:p>
        </p:txBody>
      </p:sp>
      <p:sp>
        <p:nvSpPr>
          <p:cNvPr id="6" name="Rectangle 4"/>
          <p:cNvSpPr>
            <a:spLocks/>
          </p:cNvSpPr>
          <p:nvPr/>
        </p:nvSpPr>
        <p:spPr bwMode="auto">
          <a:xfrm rot="457876">
            <a:off x="376345" y="3920738"/>
            <a:ext cx="3022600" cy="881534"/>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426752" y="5825605"/>
            <a:ext cx="1768488" cy="1152004"/>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42151" y="4533412"/>
            <a:ext cx="2360107" cy="550396"/>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313460" y="5950075"/>
            <a:ext cx="1778123" cy="85457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833545" y="5041066"/>
            <a:ext cx="2108200" cy="12192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4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Tree>
    <p:extLst>
      <p:ext uri="{BB962C8B-B14F-4D97-AF65-F5344CB8AC3E}">
        <p14:creationId xmlns:p14="http://schemas.microsoft.com/office/powerpoint/2010/main" val="11912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3F37ED0E-89A6-3C42-A30F-4A409A77E864}"/>
              </a:ext>
            </a:extLst>
          </p:cNvPr>
          <p:cNvSpPr>
            <a:spLocks noGrp="1"/>
          </p:cNvSpPr>
          <p:nvPr>
            <p:ph idx="1"/>
          </p:nvPr>
        </p:nvSpPr>
        <p:spPr/>
        <p:txBody>
          <a:bodyPr/>
          <a:lstStyle/>
          <a:p>
            <a:pPr marL="0" indent="0">
              <a:buNone/>
            </a:pPr>
            <a:r>
              <a:rPr lang="en-AU" dirty="0"/>
              <a:t>Really.</a:t>
            </a:r>
          </a:p>
          <a:p>
            <a:endParaRPr lang="en-AU" dirty="0"/>
          </a:p>
          <a:p>
            <a:r>
              <a:rPr lang="en-AU" dirty="0"/>
              <a:t>Because ‘bad’ certificates can be revoked</a:t>
            </a:r>
          </a:p>
          <a:p>
            <a:r>
              <a:rPr lang="en-AU" dirty="0"/>
              <a:t>And browsers </a:t>
            </a:r>
            <a:r>
              <a:rPr lang="en-AU" b="1" dirty="0"/>
              <a:t>always</a:t>
            </a:r>
            <a:r>
              <a:rPr lang="en-AU" dirty="0"/>
              <a:t> check revocation status of certificates</a:t>
            </a:r>
          </a:p>
        </p:txBody>
      </p:sp>
    </p:spTree>
    <p:extLst>
      <p:ext uri="{BB962C8B-B14F-4D97-AF65-F5344CB8AC3E}">
        <p14:creationId xmlns:p14="http://schemas.microsoft.com/office/powerpoint/2010/main" val="3008625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Always?</a:t>
            </a:r>
          </a:p>
        </p:txBody>
      </p:sp>
      <p:sp>
        <p:nvSpPr>
          <p:cNvPr id="5" name="Content Placeholder 4">
            <a:extLst>
              <a:ext uri="{FF2B5EF4-FFF2-40B4-BE49-F238E27FC236}">
                <a16:creationId xmlns:a16="http://schemas.microsoft.com/office/drawing/2014/main" id="{909185FE-2B0A-1943-99CD-797FF57E900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723426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a:xfrm>
            <a:off x="457200" y="434493"/>
            <a:ext cx="8229600" cy="1143000"/>
          </a:xfrm>
        </p:spPr>
        <p:txBody>
          <a:bodyPr>
            <a:normAutofit fontScale="90000"/>
          </a:bodyPr>
          <a:lstStyle/>
          <a:p>
            <a:r>
              <a:rPr lang="en-AU" dirty="0"/>
              <a:t>Ok – Not Always. </a:t>
            </a:r>
            <a:br>
              <a:rPr lang="en-AU" dirty="0"/>
            </a:br>
            <a:r>
              <a:rPr lang="en-AU" dirty="0"/>
              <a:t>Some do. </a:t>
            </a:r>
            <a:br>
              <a:rPr lang="en-AU" dirty="0"/>
            </a:br>
            <a:r>
              <a:rPr lang="en-AU" dirty="0"/>
              <a:t>Sometimes.</a:t>
            </a:r>
          </a:p>
        </p:txBody>
      </p:sp>
      <p:pic>
        <p:nvPicPr>
          <p:cNvPr id="5" name="Picture 4">
            <a:extLst>
              <a:ext uri="{FF2B5EF4-FFF2-40B4-BE49-F238E27FC236}">
                <a16:creationId xmlns:a16="http://schemas.microsoft.com/office/drawing/2014/main" id="{8CB6912B-B78A-FB49-9F7B-A96C07B6686B}"/>
              </a:ext>
            </a:extLst>
          </p:cNvPr>
          <p:cNvPicPr>
            <a:picLocks noChangeAspect="1"/>
          </p:cNvPicPr>
          <p:nvPr/>
        </p:nvPicPr>
        <p:blipFill>
          <a:blip r:embed="rId2"/>
          <a:stretch>
            <a:fillRect/>
          </a:stretch>
        </p:blipFill>
        <p:spPr>
          <a:xfrm>
            <a:off x="1143000" y="2193992"/>
            <a:ext cx="8001000" cy="3403600"/>
          </a:xfrm>
          <a:prstGeom prst="rect">
            <a:avLst/>
          </a:prstGeom>
        </p:spPr>
      </p:pic>
      <p:sp>
        <p:nvSpPr>
          <p:cNvPr id="3" name="Rectangle 2">
            <a:extLst>
              <a:ext uri="{FF2B5EF4-FFF2-40B4-BE49-F238E27FC236}">
                <a16:creationId xmlns:a16="http://schemas.microsoft.com/office/drawing/2014/main" id="{3CA2FF81-63B4-DA49-A1B3-46EA0B63363F}"/>
              </a:ext>
            </a:extLst>
          </p:cNvPr>
          <p:cNvSpPr/>
          <p:nvPr/>
        </p:nvSpPr>
        <p:spPr>
          <a:xfrm>
            <a:off x="1889547" y="5853098"/>
            <a:ext cx="5751768" cy="369332"/>
          </a:xfrm>
          <a:prstGeom prst="rect">
            <a:avLst/>
          </a:prstGeom>
        </p:spPr>
        <p:txBody>
          <a:bodyPr wrap="square">
            <a:spAutoFit/>
          </a:bodyPr>
          <a:lstStyle/>
          <a:p>
            <a:r>
              <a:rPr lang="en-AU" dirty="0"/>
              <a:t>https://</a:t>
            </a:r>
            <a:r>
              <a:rPr lang="en-AU" dirty="0" err="1"/>
              <a:t>www.potaroo.net</a:t>
            </a:r>
            <a:r>
              <a:rPr lang="en-AU" dirty="0"/>
              <a:t>/</a:t>
            </a:r>
            <a:r>
              <a:rPr lang="en-AU" dirty="0" err="1"/>
              <a:t>ispcol</a:t>
            </a:r>
            <a:r>
              <a:rPr lang="en-AU" dirty="0"/>
              <a:t>/2020-03/</a:t>
            </a:r>
            <a:r>
              <a:rPr lang="en-AU" dirty="0" err="1"/>
              <a:t>revocation.html</a:t>
            </a:r>
            <a:endParaRPr lang="en-AU" dirty="0"/>
          </a:p>
        </p:txBody>
      </p:sp>
      <p:sp>
        <p:nvSpPr>
          <p:cNvPr id="4" name="Freeform 3">
            <a:extLst>
              <a:ext uri="{FF2B5EF4-FFF2-40B4-BE49-F238E27FC236}">
                <a16:creationId xmlns:a16="http://schemas.microsoft.com/office/drawing/2014/main" id="{D9E5F90B-72AB-234B-B41D-39EB92831682}"/>
              </a:ext>
            </a:extLst>
          </p:cNvPr>
          <p:cNvSpPr/>
          <p:nvPr/>
        </p:nvSpPr>
        <p:spPr>
          <a:xfrm>
            <a:off x="1413164" y="2672862"/>
            <a:ext cx="6579843" cy="51155"/>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B43CA1F5-145A-F94C-8465-567BFC91628D}"/>
              </a:ext>
            </a:extLst>
          </p:cNvPr>
          <p:cNvSpPr/>
          <p:nvPr/>
        </p:nvSpPr>
        <p:spPr>
          <a:xfrm>
            <a:off x="1475509" y="3270179"/>
            <a:ext cx="6579843" cy="51155"/>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7C999B0C-9778-414D-9F01-1987B131E3C4}"/>
              </a:ext>
            </a:extLst>
          </p:cNvPr>
          <p:cNvSpPr/>
          <p:nvPr/>
        </p:nvSpPr>
        <p:spPr>
          <a:xfrm>
            <a:off x="1469115" y="3848176"/>
            <a:ext cx="6579843" cy="51155"/>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D40162A1-2BB1-8B42-9315-4CD7FA8D344B}"/>
              </a:ext>
            </a:extLst>
          </p:cNvPr>
          <p:cNvSpPr/>
          <p:nvPr/>
        </p:nvSpPr>
        <p:spPr>
          <a:xfrm>
            <a:off x="1413163" y="4408307"/>
            <a:ext cx="6579843" cy="51155"/>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4F69E4B5-84F5-D544-B73F-BABF124DFC19}"/>
              </a:ext>
            </a:extLst>
          </p:cNvPr>
          <p:cNvSpPr/>
          <p:nvPr/>
        </p:nvSpPr>
        <p:spPr>
          <a:xfrm>
            <a:off x="7200101" y="2397902"/>
            <a:ext cx="79000" cy="2832722"/>
          </a:xfrm>
          <a:custGeom>
            <a:avLst/>
            <a:gdLst>
              <a:gd name="connsiteX0" fmla="*/ 0 w 79000"/>
              <a:gd name="connsiteY0" fmla="*/ 0 h 2832722"/>
              <a:gd name="connsiteX1" fmla="*/ 76733 w 79000"/>
              <a:gd name="connsiteY1" fmla="*/ 1553841 h 2832722"/>
              <a:gd name="connsiteX2" fmla="*/ 51155 w 79000"/>
              <a:gd name="connsiteY2" fmla="*/ 2832722 h 2832722"/>
            </a:gdLst>
            <a:ahLst/>
            <a:cxnLst>
              <a:cxn ang="0">
                <a:pos x="connsiteX0" y="connsiteY0"/>
              </a:cxn>
              <a:cxn ang="0">
                <a:pos x="connsiteX1" y="connsiteY1"/>
              </a:cxn>
              <a:cxn ang="0">
                <a:pos x="connsiteX2" y="connsiteY2"/>
              </a:cxn>
            </a:cxnLst>
            <a:rect l="l" t="t" r="r" b="b"/>
            <a:pathLst>
              <a:path w="79000" h="2832722">
                <a:moveTo>
                  <a:pt x="0" y="0"/>
                </a:moveTo>
                <a:cubicBezTo>
                  <a:pt x="34103" y="540860"/>
                  <a:pt x="68207" y="1081721"/>
                  <a:pt x="76733" y="1553841"/>
                </a:cubicBezTo>
                <a:cubicBezTo>
                  <a:pt x="85259" y="2025961"/>
                  <a:pt x="68207" y="2429341"/>
                  <a:pt x="51155" y="283272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Freeform 10">
            <a:extLst>
              <a:ext uri="{FF2B5EF4-FFF2-40B4-BE49-F238E27FC236}">
                <a16:creationId xmlns:a16="http://schemas.microsoft.com/office/drawing/2014/main" id="{94F44F3D-917F-974B-83A7-BC681858744F}"/>
              </a:ext>
            </a:extLst>
          </p:cNvPr>
          <p:cNvSpPr/>
          <p:nvPr/>
        </p:nvSpPr>
        <p:spPr>
          <a:xfrm>
            <a:off x="6405986" y="2316398"/>
            <a:ext cx="109913" cy="2907831"/>
          </a:xfrm>
          <a:custGeom>
            <a:avLst/>
            <a:gdLst>
              <a:gd name="connsiteX0" fmla="*/ 1208 w 109913"/>
              <a:gd name="connsiteY0" fmla="*/ 43138 h 2907831"/>
              <a:gd name="connsiteX1" fmla="*/ 7603 w 109913"/>
              <a:gd name="connsiteY1" fmla="*/ 177420 h 2907831"/>
              <a:gd name="connsiteX2" fmla="*/ 58758 w 109913"/>
              <a:gd name="connsiteY2" fmla="*/ 1462696 h 2907831"/>
              <a:gd name="connsiteX3" fmla="*/ 109913 w 109913"/>
              <a:gd name="connsiteY3" fmla="*/ 2907831 h 2907831"/>
            </a:gdLst>
            <a:ahLst/>
            <a:cxnLst>
              <a:cxn ang="0">
                <a:pos x="connsiteX0" y="connsiteY0"/>
              </a:cxn>
              <a:cxn ang="0">
                <a:pos x="connsiteX1" y="connsiteY1"/>
              </a:cxn>
              <a:cxn ang="0">
                <a:pos x="connsiteX2" y="connsiteY2"/>
              </a:cxn>
              <a:cxn ang="0">
                <a:pos x="connsiteX3" y="connsiteY3"/>
              </a:cxn>
            </a:cxnLst>
            <a:rect l="l" t="t" r="r" b="b"/>
            <a:pathLst>
              <a:path w="109913" h="2907831">
                <a:moveTo>
                  <a:pt x="1208" y="43138"/>
                </a:moveTo>
                <a:cubicBezTo>
                  <a:pt x="-391" y="-8018"/>
                  <a:pt x="-1989" y="-59173"/>
                  <a:pt x="7603" y="177420"/>
                </a:cubicBezTo>
                <a:cubicBezTo>
                  <a:pt x="17195" y="414013"/>
                  <a:pt x="41706" y="1007628"/>
                  <a:pt x="58758" y="1462696"/>
                </a:cubicBezTo>
                <a:cubicBezTo>
                  <a:pt x="75810" y="1917764"/>
                  <a:pt x="92861" y="2412797"/>
                  <a:pt x="109913" y="290783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6D021854-5C13-3846-99A5-78E48AD152E6}"/>
              </a:ext>
            </a:extLst>
          </p:cNvPr>
          <p:cNvSpPr/>
          <p:nvPr/>
        </p:nvSpPr>
        <p:spPr>
          <a:xfrm>
            <a:off x="5070764" y="2359536"/>
            <a:ext cx="77106" cy="2653678"/>
          </a:xfrm>
          <a:custGeom>
            <a:avLst/>
            <a:gdLst>
              <a:gd name="connsiteX0" fmla="*/ 0 w 77106"/>
              <a:gd name="connsiteY0" fmla="*/ 0 h 2653678"/>
              <a:gd name="connsiteX1" fmla="*/ 70338 w 77106"/>
              <a:gd name="connsiteY1" fmla="*/ 1298064 h 2653678"/>
              <a:gd name="connsiteX2" fmla="*/ 70338 w 77106"/>
              <a:gd name="connsiteY2" fmla="*/ 2653678 h 2653678"/>
            </a:gdLst>
            <a:ahLst/>
            <a:cxnLst>
              <a:cxn ang="0">
                <a:pos x="connsiteX0" y="connsiteY0"/>
              </a:cxn>
              <a:cxn ang="0">
                <a:pos x="connsiteX1" y="connsiteY1"/>
              </a:cxn>
              <a:cxn ang="0">
                <a:pos x="connsiteX2" y="connsiteY2"/>
              </a:cxn>
            </a:cxnLst>
            <a:rect l="l" t="t" r="r" b="b"/>
            <a:pathLst>
              <a:path w="77106" h="2653678">
                <a:moveTo>
                  <a:pt x="0" y="0"/>
                </a:moveTo>
                <a:cubicBezTo>
                  <a:pt x="29307" y="427892"/>
                  <a:pt x="58615" y="855784"/>
                  <a:pt x="70338" y="1298064"/>
                </a:cubicBezTo>
                <a:cubicBezTo>
                  <a:pt x="82061" y="1740344"/>
                  <a:pt x="76199" y="2197011"/>
                  <a:pt x="70338" y="265367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3215D8C3-ADAD-5546-BF6E-42A66BFE47DD}"/>
              </a:ext>
            </a:extLst>
          </p:cNvPr>
          <p:cNvSpPr/>
          <p:nvPr/>
        </p:nvSpPr>
        <p:spPr>
          <a:xfrm>
            <a:off x="4252280" y="2378719"/>
            <a:ext cx="63944" cy="2615312"/>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F91181DB-0BFA-D34C-B220-60BEC1E67C1A}"/>
              </a:ext>
            </a:extLst>
          </p:cNvPr>
          <p:cNvSpPr/>
          <p:nvPr/>
        </p:nvSpPr>
        <p:spPr>
          <a:xfrm>
            <a:off x="2601724" y="2397902"/>
            <a:ext cx="63944" cy="2615312"/>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51260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710" y="2549866"/>
            <a:ext cx="6926580" cy="3125168"/>
          </a:xfrm>
          <a:prstGeom prst="rect">
            <a:avLst/>
          </a:prstGeom>
        </p:spPr>
      </p:pic>
    </p:spTree>
    <p:extLst>
      <p:ext uri="{BB962C8B-B14F-4D97-AF65-F5344CB8AC3E}">
        <p14:creationId xmlns:p14="http://schemas.microsoft.com/office/powerpoint/2010/main" val="960248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710" y="2549866"/>
            <a:ext cx="6926580" cy="3125168"/>
          </a:xfrm>
          <a:prstGeom prst="rect">
            <a:avLst/>
          </a:prstGeom>
        </p:spPr>
      </p:pic>
      <p:sp>
        <p:nvSpPr>
          <p:cNvPr id="6" name="TextBox 5"/>
          <p:cNvSpPr txBox="1"/>
          <p:nvPr/>
        </p:nvSpPr>
        <p:spPr>
          <a:xfrm rot="21258641">
            <a:off x="1308436" y="3483057"/>
            <a:ext cx="6000750" cy="1938992"/>
          </a:xfrm>
          <a:prstGeom prst="rect">
            <a:avLst/>
          </a:prstGeom>
          <a:solidFill>
            <a:srgbClr val="FFFFFF">
              <a:alpha val="81569"/>
            </a:srgbClr>
          </a:solidFill>
        </p:spPr>
        <p:txBody>
          <a:bodyPr wrap="square" rtlCol="0">
            <a:spAutoFit/>
          </a:bodyPr>
          <a:lstStyle/>
          <a:p>
            <a:r>
              <a:rPr lang="en-US" sz="2000" b="1" dirty="0">
                <a:solidFill>
                  <a:schemeClr val="accent6">
                    <a:lumMod val="50000"/>
                  </a:schemeClr>
                </a:solidFill>
                <a:latin typeface="AhnbergHand" charset="0"/>
                <a:ea typeface="AhnbergHand" charset="0"/>
                <a:cs typeface="AhnbergHand" charset="0"/>
              </a:rPr>
              <a:t>Will the automation of the Cert Issuance coupled with a totally free service make the overall environment more or less secure?</a:t>
            </a:r>
          </a:p>
          <a:p>
            <a:endParaRPr lang="en-US" sz="2000" b="1" dirty="0">
              <a:solidFill>
                <a:schemeClr val="accent6">
                  <a:lumMod val="50000"/>
                </a:schemeClr>
              </a:solidFill>
              <a:latin typeface="AhnbergHand" charset="0"/>
              <a:ea typeface="AhnbergHand" charset="0"/>
              <a:cs typeface="AhnbergHand" charset="0"/>
            </a:endParaRPr>
          </a:p>
          <a:p>
            <a:r>
              <a:rPr lang="en-US" sz="2000" b="1" dirty="0">
                <a:solidFill>
                  <a:schemeClr val="accent6">
                    <a:lumMod val="50000"/>
                  </a:schemeClr>
                </a:solidFill>
                <a:latin typeface="AhnbergHand" charset="0"/>
                <a:ea typeface="AhnbergHand" charset="0"/>
                <a:cs typeface="AhnbergHand" charset="0"/>
              </a:rPr>
              <a:t>I think we already know the answer!</a:t>
            </a:r>
          </a:p>
        </p:txBody>
      </p:sp>
    </p:spTree>
    <p:extLst>
      <p:ext uri="{BB962C8B-B14F-4D97-AF65-F5344CB8AC3E}">
        <p14:creationId xmlns:p14="http://schemas.microsoft.com/office/powerpoint/2010/main" val="1346101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457200" y="1600200"/>
            <a:ext cx="8100060" cy="4525963"/>
          </a:xfrm>
        </p:spPr>
        <p:txBody>
          <a:bodyPr/>
          <a:lstStyle/>
          <a:p>
            <a:pPr marL="0" indent="0">
              <a:buNone/>
            </a:pPr>
            <a:r>
              <a:rPr lang="en-US" dirty="0"/>
              <a:t>Option B:  White Listing and Pinning with HSTS</a:t>
            </a:r>
          </a:p>
          <a:p>
            <a:pPr marL="0" indent="0">
              <a:buNone/>
            </a:pPr>
            <a:endParaRPr lang="en-US" dirty="0"/>
          </a:p>
          <a:p>
            <a:pPr marL="0" indent="0">
              <a:buNone/>
            </a:pPr>
            <a:r>
              <a:rPr lang="en-US" sz="2000" dirty="0">
                <a:hlinkClick r:id="rId2"/>
              </a:rPr>
              <a:t>https://code.google.com/p/chromium/codesearch#chromium/src/net/http/transport_security_state_static.json</a:t>
            </a:r>
            <a:endParaRPr lang="en-US" sz="20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80" y="3516300"/>
            <a:ext cx="5749080" cy="3044520"/>
          </a:xfrm>
          <a:prstGeom prst="rect">
            <a:avLst/>
          </a:prstGeom>
        </p:spPr>
      </p:pic>
    </p:spTree>
    <p:extLst>
      <p:ext uri="{BB962C8B-B14F-4D97-AF65-F5344CB8AC3E}">
        <p14:creationId xmlns:p14="http://schemas.microsoft.com/office/powerpoint/2010/main" val="1116877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176307">
            <a:off x="457200" y="1600200"/>
            <a:ext cx="8229600" cy="4525963"/>
          </a:xfrm>
        </p:spPr>
        <p:txBody>
          <a:bodyPr/>
          <a:lstStyle/>
          <a:p>
            <a:pPr marL="0" indent="0">
              <a:buNone/>
            </a:pPr>
            <a:r>
              <a:rPr lang="en-US" sz="28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171625" y="2713233"/>
            <a:ext cx="4042126" cy="378860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6345143" y="5660032"/>
            <a:ext cx="2452255" cy="923330"/>
          </a:xfrm>
          <a:prstGeom prst="rect">
            <a:avLst/>
          </a:prstGeom>
          <a:noFill/>
        </p:spPr>
        <p:txBody>
          <a:bodyPr wrap="square" rtlCol="0">
            <a:spAutoFit/>
          </a:bodyPr>
          <a:lstStyle/>
          <a:p>
            <a:r>
              <a:rPr lang="en-AU" dirty="0">
                <a:solidFill>
                  <a:schemeClr val="accent2">
                    <a:lumMod val="50000"/>
                  </a:schemeClr>
                </a:solidFill>
                <a:latin typeface="AhnbergHand" pitchFamily="2" charset="0"/>
              </a:rPr>
              <a:t>Its trivial to mock up a web page to look like another</a:t>
            </a:r>
          </a:p>
        </p:txBody>
      </p:sp>
      <p:sp>
        <p:nvSpPr>
          <p:cNvPr id="7" name="Freeform 6">
            <a:extLst>
              <a:ext uri="{FF2B5EF4-FFF2-40B4-BE49-F238E27FC236}">
                <a16:creationId xmlns:a16="http://schemas.microsoft.com/office/drawing/2014/main" id="{E44F4216-3D44-6740-A477-566B46492D71}"/>
              </a:ext>
            </a:extLst>
          </p:cNvPr>
          <p:cNvSpPr/>
          <p:nvPr/>
        </p:nvSpPr>
        <p:spPr>
          <a:xfrm>
            <a:off x="4961364" y="2682938"/>
            <a:ext cx="288443" cy="184428"/>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3226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457200" y="1600200"/>
            <a:ext cx="8100060" cy="4525963"/>
          </a:xfrm>
        </p:spPr>
        <p:txBody>
          <a:bodyPr/>
          <a:lstStyle/>
          <a:p>
            <a:pPr marL="0" indent="0">
              <a:buNone/>
            </a:pPr>
            <a:r>
              <a:rPr lang="en-US" dirty="0"/>
              <a:t>Option B:  White Listing and Pinning with HSTS</a:t>
            </a:r>
          </a:p>
          <a:p>
            <a:pPr marL="0" indent="0">
              <a:buNone/>
            </a:pPr>
            <a:endParaRPr lang="en-US" dirty="0"/>
          </a:p>
          <a:p>
            <a:pPr marL="0" indent="0">
              <a:buNone/>
            </a:pPr>
            <a:r>
              <a:rPr lang="en-US" sz="2000" dirty="0">
                <a:hlinkClick r:id="rId2"/>
              </a:rPr>
              <a:t>https://code.google.com/p/chromium/codesearch#chromium/src/net/http/transport_security_state_static.json</a:t>
            </a:r>
            <a:endParaRPr lang="en-US" sz="20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80" y="3516300"/>
            <a:ext cx="5749080" cy="3044520"/>
          </a:xfrm>
          <a:prstGeom prst="rect">
            <a:avLst/>
          </a:prstGeom>
        </p:spPr>
      </p:pic>
      <p:sp>
        <p:nvSpPr>
          <p:cNvPr id="6" name="TextBox 5"/>
          <p:cNvSpPr txBox="1"/>
          <p:nvPr/>
        </p:nvSpPr>
        <p:spPr>
          <a:xfrm rot="21258641">
            <a:off x="1206704" y="2697301"/>
            <a:ext cx="6730593" cy="1323439"/>
          </a:xfrm>
          <a:prstGeom prst="rect">
            <a:avLst/>
          </a:prstGeom>
          <a:solidFill>
            <a:schemeClr val="bg1">
              <a:alpha val="92000"/>
            </a:schemeClr>
          </a:solidFill>
        </p:spPr>
        <p:txBody>
          <a:bodyPr wrap="square" rtlCol="0">
            <a:spAutoFit/>
          </a:bodyPr>
          <a:lstStyle/>
          <a:p>
            <a:r>
              <a:rPr lang="en-US" sz="2000" b="1" dirty="0">
                <a:solidFill>
                  <a:schemeClr val="accent6">
                    <a:lumMod val="50000"/>
                  </a:schemeClr>
                </a:solidFill>
                <a:latin typeface="AhnbergHand" charset="0"/>
                <a:ea typeface="AhnbergHand" charset="0"/>
                <a:cs typeface="AhnbergHand" charset="0"/>
              </a:rPr>
              <a:t>Its not a totally insane idea -- until you </a:t>
            </a:r>
            <a:r>
              <a:rPr lang="en-US" sz="2000" b="1" dirty="0" err="1">
                <a:solidFill>
                  <a:schemeClr val="accent6">
                    <a:lumMod val="50000"/>
                  </a:schemeClr>
                </a:solidFill>
                <a:latin typeface="AhnbergHand" charset="0"/>
                <a:ea typeface="AhnbergHand" charset="0"/>
                <a:cs typeface="AhnbergHand" charset="0"/>
              </a:rPr>
              <a:t>realise</a:t>
            </a:r>
            <a:r>
              <a:rPr lang="en-US" sz="2000" b="1" dirty="0">
                <a:solidFill>
                  <a:schemeClr val="accent6">
                    <a:lumMod val="50000"/>
                  </a:schemeClr>
                </a:solidFill>
                <a:latin typeface="AhnbergHand" charset="0"/>
                <a:ea typeface="AhnbergHand" charset="0"/>
                <a:cs typeface="AhnbergHand" charset="0"/>
              </a:rPr>
              <a:t> that it appears to be completely </a:t>
            </a:r>
            <a:r>
              <a:rPr lang="en-US" sz="2000" b="1" dirty="0" err="1">
                <a:solidFill>
                  <a:schemeClr val="accent6">
                    <a:lumMod val="50000"/>
                  </a:schemeClr>
                </a:solidFill>
                <a:latin typeface="AhnbergHand" charset="0"/>
                <a:ea typeface="AhnbergHand" charset="0"/>
                <a:cs typeface="AhnbergHand" charset="0"/>
              </a:rPr>
              <a:t>unscaleable</a:t>
            </a:r>
            <a:r>
              <a:rPr lang="en-US" sz="2000" b="1" dirty="0">
                <a:solidFill>
                  <a:schemeClr val="accent6">
                    <a:lumMod val="50000"/>
                  </a:schemeClr>
                </a:solidFill>
                <a:latin typeface="AhnbergHand" charset="0"/>
                <a:ea typeface="AhnbergHand" charset="0"/>
                <a:cs typeface="AhnbergHand" charset="0"/>
              </a:rPr>
              <a:t>!</a:t>
            </a:r>
          </a:p>
          <a:p>
            <a:endParaRPr lang="en-US" sz="2000" b="1" dirty="0">
              <a:solidFill>
                <a:schemeClr val="accent6">
                  <a:lumMod val="50000"/>
                </a:schemeClr>
              </a:solidFill>
              <a:latin typeface="AhnbergHand" charset="0"/>
              <a:ea typeface="AhnbergHand" charset="0"/>
              <a:cs typeface="AhnbergHand" charset="0"/>
            </a:endParaRPr>
          </a:p>
          <a:p>
            <a:r>
              <a:rPr lang="en-US" sz="2000" b="1" dirty="0">
                <a:solidFill>
                  <a:schemeClr val="accent6">
                    <a:lumMod val="50000"/>
                  </a:schemeClr>
                </a:solidFill>
                <a:latin typeface="AhnbergHand" charset="0"/>
                <a:ea typeface="AhnbergHand" charset="0"/>
                <a:cs typeface="AhnbergHand" charset="0"/>
              </a:rPr>
              <a:t>Its just Google protecting itself and no one else</a:t>
            </a:r>
          </a:p>
        </p:txBody>
      </p:sp>
    </p:spTree>
    <p:extLst>
      <p:ext uri="{BB962C8B-B14F-4D97-AF65-F5344CB8AC3E}">
        <p14:creationId xmlns:p14="http://schemas.microsoft.com/office/powerpoint/2010/main" val="718088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457200" y="1600200"/>
            <a:ext cx="8100060" cy="4525963"/>
          </a:xfrm>
        </p:spPr>
        <p:txBody>
          <a:bodyPr/>
          <a:lstStyle/>
          <a:p>
            <a:pPr marL="0" indent="0">
              <a:buNone/>
            </a:pPr>
            <a:r>
              <a:rPr lang="en-US" dirty="0"/>
              <a:t>Option B:  White Listing and Pinning with HSTS</a:t>
            </a:r>
          </a:p>
          <a:p>
            <a:pPr marL="0" indent="0">
              <a:buNone/>
            </a:pPr>
            <a:endParaRPr lang="en-US" dirty="0"/>
          </a:p>
          <a:p>
            <a:pPr marL="0" indent="0">
              <a:buNone/>
            </a:pPr>
            <a:r>
              <a:rPr lang="en-US" sz="2000" dirty="0">
                <a:hlinkClick r:id="rId2"/>
              </a:rPr>
              <a:t>https://code.google.com/p/chromium/codesearch#chromium/src/net/http/transport_security_state_static.json</a:t>
            </a:r>
            <a:endParaRPr lang="en-US" sz="20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80" y="3516300"/>
            <a:ext cx="5749080" cy="3044520"/>
          </a:xfrm>
          <a:prstGeom prst="rect">
            <a:avLst/>
          </a:prstGeom>
        </p:spPr>
      </p:pic>
      <p:sp>
        <p:nvSpPr>
          <p:cNvPr id="6" name="TextBox 5"/>
          <p:cNvSpPr txBox="1"/>
          <p:nvPr/>
        </p:nvSpPr>
        <p:spPr>
          <a:xfrm rot="21258641">
            <a:off x="911323" y="1584941"/>
            <a:ext cx="6730593" cy="1323439"/>
          </a:xfrm>
          <a:prstGeom prst="rect">
            <a:avLst/>
          </a:prstGeom>
          <a:solidFill>
            <a:schemeClr val="bg1">
              <a:alpha val="92000"/>
            </a:schemeClr>
          </a:solidFill>
        </p:spPr>
        <p:txBody>
          <a:bodyPr wrap="square" rtlCol="0">
            <a:spAutoFit/>
          </a:bodyPr>
          <a:lstStyle/>
          <a:p>
            <a:r>
              <a:rPr lang="en-US" sz="2000" b="1" dirty="0">
                <a:solidFill>
                  <a:schemeClr val="accent6">
                    <a:lumMod val="50000"/>
                  </a:schemeClr>
                </a:solidFill>
                <a:latin typeface="AhnbergHand" charset="0"/>
                <a:ea typeface="AhnbergHand" charset="0"/>
                <a:cs typeface="AhnbergHand" charset="0"/>
              </a:rPr>
              <a:t>Its not a totally insane idea -- until you </a:t>
            </a:r>
            <a:r>
              <a:rPr lang="en-US" sz="2000" b="1" dirty="0" err="1">
                <a:solidFill>
                  <a:schemeClr val="accent6">
                    <a:lumMod val="50000"/>
                  </a:schemeClr>
                </a:solidFill>
                <a:latin typeface="AhnbergHand" charset="0"/>
                <a:ea typeface="AhnbergHand" charset="0"/>
                <a:cs typeface="AhnbergHand" charset="0"/>
              </a:rPr>
              <a:t>realise</a:t>
            </a:r>
            <a:r>
              <a:rPr lang="en-US" sz="2000" b="1" dirty="0">
                <a:solidFill>
                  <a:schemeClr val="accent6">
                    <a:lumMod val="50000"/>
                  </a:schemeClr>
                </a:solidFill>
                <a:latin typeface="AhnbergHand" charset="0"/>
                <a:ea typeface="AhnbergHand" charset="0"/>
                <a:cs typeface="AhnbergHand" charset="0"/>
              </a:rPr>
              <a:t> that it appears to be completely </a:t>
            </a:r>
            <a:r>
              <a:rPr lang="en-US" sz="2000" b="1" dirty="0" err="1">
                <a:solidFill>
                  <a:schemeClr val="accent6">
                    <a:lumMod val="50000"/>
                  </a:schemeClr>
                </a:solidFill>
                <a:latin typeface="AhnbergHand" charset="0"/>
                <a:ea typeface="AhnbergHand" charset="0"/>
                <a:cs typeface="AhnbergHand" charset="0"/>
              </a:rPr>
              <a:t>unscaleable</a:t>
            </a:r>
            <a:r>
              <a:rPr lang="en-US" sz="2000" b="1" dirty="0">
                <a:solidFill>
                  <a:schemeClr val="accent6">
                    <a:lumMod val="50000"/>
                  </a:schemeClr>
                </a:solidFill>
                <a:latin typeface="AhnbergHand" charset="0"/>
                <a:ea typeface="AhnbergHand" charset="0"/>
                <a:cs typeface="AhnbergHand" charset="0"/>
              </a:rPr>
              <a:t>!</a:t>
            </a:r>
          </a:p>
          <a:p>
            <a:endParaRPr lang="en-US" sz="2000" b="1" dirty="0">
              <a:solidFill>
                <a:schemeClr val="accent6">
                  <a:lumMod val="50000"/>
                </a:schemeClr>
              </a:solidFill>
              <a:latin typeface="AhnbergHand" charset="0"/>
              <a:ea typeface="AhnbergHand" charset="0"/>
              <a:cs typeface="AhnbergHand" charset="0"/>
            </a:endParaRPr>
          </a:p>
          <a:p>
            <a:r>
              <a:rPr lang="en-US" sz="2000" b="1" dirty="0">
                <a:solidFill>
                  <a:schemeClr val="accent6">
                    <a:lumMod val="50000"/>
                  </a:schemeClr>
                </a:solidFill>
                <a:latin typeface="AhnbergHand" charset="0"/>
                <a:ea typeface="AhnbergHand" charset="0"/>
                <a:cs typeface="AhnbergHand" charset="0"/>
              </a:rPr>
              <a:t>Its just Google protecting itself and no one else</a:t>
            </a:r>
          </a:p>
        </p:txBody>
      </p:sp>
      <p:pic>
        <p:nvPicPr>
          <p:cNvPr id="4" name="Picture 3">
            <a:extLst>
              <a:ext uri="{FF2B5EF4-FFF2-40B4-BE49-F238E27FC236}">
                <a16:creationId xmlns:a16="http://schemas.microsoft.com/office/drawing/2014/main" id="{450951D3-47BD-8B41-86E7-4603F2A1D95C}"/>
              </a:ext>
            </a:extLst>
          </p:cNvPr>
          <p:cNvPicPr>
            <a:picLocks noChangeAspect="1"/>
          </p:cNvPicPr>
          <p:nvPr/>
        </p:nvPicPr>
        <p:blipFill>
          <a:blip r:embed="rId4"/>
          <a:stretch>
            <a:fillRect/>
          </a:stretch>
        </p:blipFill>
        <p:spPr>
          <a:xfrm>
            <a:off x="0" y="3238737"/>
            <a:ext cx="9144000" cy="2493818"/>
          </a:xfrm>
          <a:prstGeom prst="rect">
            <a:avLst/>
          </a:prstGeom>
        </p:spPr>
      </p:pic>
    </p:spTree>
    <p:extLst>
      <p:ext uri="{BB962C8B-B14F-4D97-AF65-F5344CB8AC3E}">
        <p14:creationId xmlns:p14="http://schemas.microsoft.com/office/powerpoint/2010/main" val="276771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1886350" y="2265767"/>
            <a:ext cx="3796742" cy="4131835"/>
          </a:xfrm>
          <a:prstGeom prst="rect">
            <a:avLst/>
          </a:prstGeom>
        </p:spPr>
      </p:pic>
      <p:pic>
        <p:nvPicPr>
          <p:cNvPr id="6" name="Picture 5">
            <a:extLst>
              <a:ext uri="{FF2B5EF4-FFF2-40B4-BE49-F238E27FC236}">
                <a16:creationId xmlns:a16="http://schemas.microsoft.com/office/drawing/2014/main" id="{3C28E77B-3E25-F34E-825F-3BE7F2084F4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95182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1886350" y="2265767"/>
            <a:ext cx="3796742" cy="4131835"/>
          </a:xfrm>
          <a:prstGeom prst="rect">
            <a:avLst/>
          </a:prstGeom>
        </p:spPr>
      </p:pic>
      <p:pic>
        <p:nvPicPr>
          <p:cNvPr id="6" name="Picture 5">
            <a:extLst>
              <a:ext uri="{FF2B5EF4-FFF2-40B4-BE49-F238E27FC236}">
                <a16:creationId xmlns:a16="http://schemas.microsoft.com/office/drawing/2014/main" id="{3C28E77B-3E25-F34E-825F-3BE7F2084F43}"/>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580458AD-24CD-AD4B-AD05-31AAA43DB55B}"/>
              </a:ext>
            </a:extLst>
          </p:cNvPr>
          <p:cNvPicPr>
            <a:picLocks noChangeAspect="1"/>
          </p:cNvPicPr>
          <p:nvPr/>
        </p:nvPicPr>
        <p:blipFill>
          <a:blip r:embed="rId4"/>
          <a:stretch>
            <a:fillRect/>
          </a:stretch>
        </p:blipFill>
        <p:spPr>
          <a:xfrm>
            <a:off x="166255" y="4514850"/>
            <a:ext cx="9144000" cy="742950"/>
          </a:xfrm>
          <a:prstGeom prst="rect">
            <a:avLst/>
          </a:prstGeom>
        </p:spPr>
      </p:pic>
      <p:sp>
        <p:nvSpPr>
          <p:cNvPr id="8" name="Freeform 7">
            <a:extLst>
              <a:ext uri="{FF2B5EF4-FFF2-40B4-BE49-F238E27FC236}">
                <a16:creationId xmlns:a16="http://schemas.microsoft.com/office/drawing/2014/main" id="{957AEFBE-01F3-B240-A39C-527FBB2B925B}"/>
              </a:ext>
            </a:extLst>
          </p:cNvPr>
          <p:cNvSpPr/>
          <p:nvPr/>
        </p:nvSpPr>
        <p:spPr>
          <a:xfrm>
            <a:off x="3546401" y="4846012"/>
            <a:ext cx="5533655" cy="26525"/>
          </a:xfrm>
          <a:custGeom>
            <a:avLst/>
            <a:gdLst>
              <a:gd name="connsiteX0" fmla="*/ 15283 w 5533655"/>
              <a:gd name="connsiteY0" fmla="*/ 947 h 26525"/>
              <a:gd name="connsiteX1" fmla="*/ 111199 w 5533655"/>
              <a:gd name="connsiteY1" fmla="*/ 947 h 26525"/>
              <a:gd name="connsiteX2" fmla="*/ 1364502 w 5533655"/>
              <a:gd name="connsiteY2" fmla="*/ 26525 h 26525"/>
              <a:gd name="connsiteX3" fmla="*/ 3736827 w 5533655"/>
              <a:gd name="connsiteY3" fmla="*/ 26525 h 26525"/>
              <a:gd name="connsiteX4" fmla="*/ 5533655 w 5533655"/>
              <a:gd name="connsiteY4" fmla="*/ 26525 h 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655" h="26525">
                <a:moveTo>
                  <a:pt x="15283" y="947"/>
                </a:moveTo>
                <a:cubicBezTo>
                  <a:pt x="-49194" y="-1185"/>
                  <a:pt x="111199" y="947"/>
                  <a:pt x="111199" y="947"/>
                </a:cubicBezTo>
                <a:lnTo>
                  <a:pt x="1364502" y="26525"/>
                </a:lnTo>
                <a:lnTo>
                  <a:pt x="3736827" y="26525"/>
                </a:lnTo>
                <a:lnTo>
                  <a:pt x="5533655" y="26525"/>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93229228-1334-264C-B233-E0E0801B8F39}"/>
              </a:ext>
            </a:extLst>
          </p:cNvPr>
          <p:cNvSpPr/>
          <p:nvPr/>
        </p:nvSpPr>
        <p:spPr>
          <a:xfrm>
            <a:off x="185438" y="5026003"/>
            <a:ext cx="3165231" cy="19183"/>
          </a:xfrm>
          <a:custGeom>
            <a:avLst/>
            <a:gdLst>
              <a:gd name="connsiteX0" fmla="*/ 0 w 3165231"/>
              <a:gd name="connsiteY0" fmla="*/ 19183 h 19183"/>
              <a:gd name="connsiteX1" fmla="*/ 1489896 w 3165231"/>
              <a:gd name="connsiteY1" fmla="*/ 6394 h 19183"/>
              <a:gd name="connsiteX2" fmla="*/ 3165231 w 3165231"/>
              <a:gd name="connsiteY2" fmla="*/ 0 h 19183"/>
            </a:gdLst>
            <a:ahLst/>
            <a:cxnLst>
              <a:cxn ang="0">
                <a:pos x="connsiteX0" y="connsiteY0"/>
              </a:cxn>
              <a:cxn ang="0">
                <a:pos x="connsiteX1" y="connsiteY1"/>
              </a:cxn>
              <a:cxn ang="0">
                <a:pos x="connsiteX2" y="connsiteY2"/>
              </a:cxn>
            </a:cxnLst>
            <a:rect l="l" t="t" r="r" b="b"/>
            <a:pathLst>
              <a:path w="3165231" h="19183">
                <a:moveTo>
                  <a:pt x="0" y="19183"/>
                </a:moveTo>
                <a:lnTo>
                  <a:pt x="1489896" y="6394"/>
                </a:lnTo>
                <a:lnTo>
                  <a:pt x="3165231" y="0"/>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95429B4C-E31E-1342-86E3-A421B2B54750}"/>
              </a:ext>
            </a:extLst>
          </p:cNvPr>
          <p:cNvSpPr txBox="1"/>
          <p:nvPr/>
        </p:nvSpPr>
        <p:spPr>
          <a:xfrm>
            <a:off x="327713" y="3692252"/>
            <a:ext cx="2784764" cy="369332"/>
          </a:xfrm>
          <a:prstGeom prst="rect">
            <a:avLst/>
          </a:prstGeom>
          <a:noFill/>
        </p:spPr>
        <p:txBody>
          <a:bodyPr wrap="square" rtlCol="0">
            <a:spAutoFit/>
          </a:bodyPr>
          <a:lstStyle/>
          <a:p>
            <a:r>
              <a:rPr lang="en-AU" dirty="0">
                <a:latin typeface="AhnbergHand" pitchFamily="2" charset="0"/>
              </a:rPr>
              <a:t>This is true</a:t>
            </a:r>
          </a:p>
        </p:txBody>
      </p:sp>
      <p:sp>
        <p:nvSpPr>
          <p:cNvPr id="11" name="Freeform 10">
            <a:extLst>
              <a:ext uri="{FF2B5EF4-FFF2-40B4-BE49-F238E27FC236}">
                <a16:creationId xmlns:a16="http://schemas.microsoft.com/office/drawing/2014/main" id="{C1DC1788-5B19-FF48-A593-254A46D1AB77}"/>
              </a:ext>
            </a:extLst>
          </p:cNvPr>
          <p:cNvSpPr/>
          <p:nvPr/>
        </p:nvSpPr>
        <p:spPr>
          <a:xfrm>
            <a:off x="1990743" y="3977649"/>
            <a:ext cx="2169932" cy="725869"/>
          </a:xfrm>
          <a:custGeom>
            <a:avLst/>
            <a:gdLst>
              <a:gd name="connsiteX0" fmla="*/ 19572 w 2169932"/>
              <a:gd name="connsiteY0" fmla="*/ 3485 h 725869"/>
              <a:gd name="connsiteX1" fmla="*/ 179432 w 2169932"/>
              <a:gd name="connsiteY1" fmla="*/ 73823 h 725869"/>
              <a:gd name="connsiteX2" fmla="*/ 2059387 w 2169932"/>
              <a:gd name="connsiteY2" fmla="*/ 694081 h 725869"/>
              <a:gd name="connsiteX3" fmla="*/ 1969865 w 2169932"/>
              <a:gd name="connsiteY3" fmla="*/ 566193 h 725869"/>
              <a:gd name="connsiteX4" fmla="*/ 2142514 w 2169932"/>
              <a:gd name="connsiteY4" fmla="*/ 719658 h 725869"/>
              <a:gd name="connsiteX5" fmla="*/ 1701300 w 2169932"/>
              <a:gd name="connsiteY5" fmla="*/ 681292 h 7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932" h="725869">
                <a:moveTo>
                  <a:pt x="19572" y="3485"/>
                </a:moveTo>
                <a:cubicBezTo>
                  <a:pt x="-70483" y="-18896"/>
                  <a:pt x="179432" y="73823"/>
                  <a:pt x="179432" y="73823"/>
                </a:cubicBezTo>
                <a:cubicBezTo>
                  <a:pt x="519401" y="188922"/>
                  <a:pt x="1760982" y="612019"/>
                  <a:pt x="2059387" y="694081"/>
                </a:cubicBezTo>
                <a:cubicBezTo>
                  <a:pt x="2357793" y="776143"/>
                  <a:pt x="1956011" y="561930"/>
                  <a:pt x="1969865" y="566193"/>
                </a:cubicBezTo>
                <a:cubicBezTo>
                  <a:pt x="1983719" y="570456"/>
                  <a:pt x="2187275" y="700475"/>
                  <a:pt x="2142514" y="719658"/>
                </a:cubicBezTo>
                <a:cubicBezTo>
                  <a:pt x="2097753" y="738841"/>
                  <a:pt x="1899526" y="710066"/>
                  <a:pt x="1701300" y="681292"/>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8A0EB784-BA6E-724E-B251-CFA3E3ACAAB8}"/>
              </a:ext>
            </a:extLst>
          </p:cNvPr>
          <p:cNvSpPr/>
          <p:nvPr/>
        </p:nvSpPr>
        <p:spPr>
          <a:xfrm>
            <a:off x="3427401" y="5026003"/>
            <a:ext cx="5173075" cy="25577"/>
          </a:xfrm>
          <a:custGeom>
            <a:avLst/>
            <a:gdLst>
              <a:gd name="connsiteX0" fmla="*/ 0 w 5173075"/>
              <a:gd name="connsiteY0" fmla="*/ 0 h 25577"/>
              <a:gd name="connsiteX1" fmla="*/ 786512 w 5173075"/>
              <a:gd name="connsiteY1" fmla="*/ 19183 h 25577"/>
              <a:gd name="connsiteX2" fmla="*/ 4226702 w 5173075"/>
              <a:gd name="connsiteY2" fmla="*/ 25577 h 25577"/>
              <a:gd name="connsiteX3" fmla="*/ 5173075 w 5173075"/>
              <a:gd name="connsiteY3" fmla="*/ 6394 h 25577"/>
            </a:gdLst>
            <a:ahLst/>
            <a:cxnLst>
              <a:cxn ang="0">
                <a:pos x="connsiteX0" y="connsiteY0"/>
              </a:cxn>
              <a:cxn ang="0">
                <a:pos x="connsiteX1" y="connsiteY1"/>
              </a:cxn>
              <a:cxn ang="0">
                <a:pos x="connsiteX2" y="connsiteY2"/>
              </a:cxn>
              <a:cxn ang="0">
                <a:pos x="connsiteX3" y="connsiteY3"/>
              </a:cxn>
            </a:cxnLst>
            <a:rect l="l" t="t" r="r" b="b"/>
            <a:pathLst>
              <a:path w="5173075" h="25577">
                <a:moveTo>
                  <a:pt x="0" y="0"/>
                </a:moveTo>
                <a:lnTo>
                  <a:pt x="786512" y="19183"/>
                </a:lnTo>
                <a:lnTo>
                  <a:pt x="4226702" y="25577"/>
                </a:lnTo>
                <a:cubicBezTo>
                  <a:pt x="4957796" y="23446"/>
                  <a:pt x="5065435" y="14920"/>
                  <a:pt x="5173075" y="639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D60CD627-BA03-7942-8B75-B8BEFB6851B0}"/>
              </a:ext>
            </a:extLst>
          </p:cNvPr>
          <p:cNvSpPr txBox="1"/>
          <p:nvPr/>
        </p:nvSpPr>
        <p:spPr>
          <a:xfrm>
            <a:off x="5510911" y="5439052"/>
            <a:ext cx="2784764" cy="369332"/>
          </a:xfrm>
          <a:prstGeom prst="rect">
            <a:avLst/>
          </a:prstGeom>
          <a:noFill/>
        </p:spPr>
        <p:txBody>
          <a:bodyPr wrap="square" rtlCol="0">
            <a:spAutoFit/>
          </a:bodyPr>
          <a:lstStyle/>
          <a:p>
            <a:r>
              <a:rPr lang="en-AU" dirty="0">
                <a:latin typeface="AhnbergHand" pitchFamily="2" charset="0"/>
              </a:rPr>
              <a:t>This is a fail</a:t>
            </a:r>
          </a:p>
        </p:txBody>
      </p:sp>
      <p:sp>
        <p:nvSpPr>
          <p:cNvPr id="14" name="Freeform 13">
            <a:extLst>
              <a:ext uri="{FF2B5EF4-FFF2-40B4-BE49-F238E27FC236}">
                <a16:creationId xmlns:a16="http://schemas.microsoft.com/office/drawing/2014/main" id="{146079C7-168D-2746-BD6F-699368D2B913}"/>
              </a:ext>
            </a:extLst>
          </p:cNvPr>
          <p:cNvSpPr/>
          <p:nvPr/>
        </p:nvSpPr>
        <p:spPr>
          <a:xfrm>
            <a:off x="5927596" y="5032386"/>
            <a:ext cx="549937" cy="409253"/>
          </a:xfrm>
          <a:custGeom>
            <a:avLst/>
            <a:gdLst>
              <a:gd name="connsiteX0" fmla="*/ 383682 w 549937"/>
              <a:gd name="connsiteY0" fmla="*/ 409253 h 409253"/>
              <a:gd name="connsiteX1" fmla="*/ 108723 w 549937"/>
              <a:gd name="connsiteY1" fmla="*/ 38378 h 409253"/>
              <a:gd name="connsiteX2" fmla="*/ 18 w 549937"/>
              <a:gd name="connsiteY2" fmla="*/ 147083 h 409253"/>
              <a:gd name="connsiteX3" fmla="*/ 115117 w 549937"/>
              <a:gd name="connsiteY3" fmla="*/ 11 h 409253"/>
              <a:gd name="connsiteX4" fmla="*/ 549937 w 549937"/>
              <a:gd name="connsiteY4" fmla="*/ 140688 h 40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937" h="409253">
                <a:moveTo>
                  <a:pt x="383682" y="409253"/>
                </a:moveTo>
                <a:cubicBezTo>
                  <a:pt x="278174" y="245663"/>
                  <a:pt x="172667" y="82073"/>
                  <a:pt x="108723" y="38378"/>
                </a:cubicBezTo>
                <a:cubicBezTo>
                  <a:pt x="44779" y="-5317"/>
                  <a:pt x="-1048" y="153477"/>
                  <a:pt x="18" y="147083"/>
                </a:cubicBezTo>
                <a:cubicBezTo>
                  <a:pt x="1084" y="140689"/>
                  <a:pt x="23464" y="1077"/>
                  <a:pt x="115117" y="11"/>
                </a:cubicBezTo>
                <a:cubicBezTo>
                  <a:pt x="206770" y="-1055"/>
                  <a:pt x="378353" y="69816"/>
                  <a:pt x="549937" y="14068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38983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1886350" y="2265767"/>
            <a:ext cx="3796742" cy="4131835"/>
          </a:xfrm>
          <a:prstGeom prst="rect">
            <a:avLst/>
          </a:prstGeom>
        </p:spPr>
      </p:pic>
      <p:sp>
        <p:nvSpPr>
          <p:cNvPr id="4" name="TextBox 3">
            <a:extLst>
              <a:ext uri="{FF2B5EF4-FFF2-40B4-BE49-F238E27FC236}">
                <a16:creationId xmlns:a16="http://schemas.microsoft.com/office/drawing/2014/main" id="{61C75A21-EE12-E34D-A02D-24563025E770}"/>
              </a:ext>
            </a:extLst>
          </p:cNvPr>
          <p:cNvSpPr txBox="1"/>
          <p:nvPr/>
        </p:nvSpPr>
        <p:spPr>
          <a:xfrm rot="21030477">
            <a:off x="412406" y="3305843"/>
            <a:ext cx="8526954" cy="1754326"/>
          </a:xfrm>
          <a:prstGeom prst="rect">
            <a:avLst/>
          </a:prstGeom>
          <a:noFill/>
        </p:spPr>
        <p:txBody>
          <a:bodyPr wrap="square" rtlCol="0">
            <a:spAutoFit/>
          </a:bodyPr>
          <a:lstStyle/>
          <a:p>
            <a:r>
              <a:rPr lang="en-AU" dirty="0">
                <a:latin typeface="AhnbergHand" pitchFamily="2" charset="0"/>
              </a:rPr>
              <a:t>Its just so broken</a:t>
            </a:r>
          </a:p>
          <a:p>
            <a:r>
              <a:rPr lang="en-AU" dirty="0">
                <a:latin typeface="AhnbergHand" pitchFamily="2" charset="0"/>
              </a:rPr>
              <a:t>These transparency logs are a case of same week service in a millisecond world -- Assuming anyone looks in the first place!</a:t>
            </a:r>
          </a:p>
          <a:p>
            <a:endParaRPr lang="en-AU" dirty="0">
              <a:latin typeface="AhnbergHand" pitchFamily="2" charset="0"/>
            </a:endParaRPr>
          </a:p>
          <a:p>
            <a:endParaRPr lang="en-AU" dirty="0">
              <a:latin typeface="AhnbergHand" pitchFamily="2" charset="0"/>
            </a:endParaRPr>
          </a:p>
          <a:p>
            <a:r>
              <a:rPr lang="en-AU" dirty="0">
                <a:solidFill>
                  <a:srgbClr val="FF0000"/>
                </a:solidFill>
                <a:latin typeface="AhnbergHand" pitchFamily="2" charset="0"/>
              </a:rPr>
              <a:t>Cert Transparency is probably worse than a placebo!</a:t>
            </a:r>
          </a:p>
        </p:txBody>
      </p:sp>
    </p:spTree>
    <p:extLst>
      <p:ext uri="{BB962C8B-B14F-4D97-AF65-F5344CB8AC3E}">
        <p14:creationId xmlns:p14="http://schemas.microsoft.com/office/powerpoint/2010/main" val="356206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D:  Use the DNS!</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2888457"/>
            <a:ext cx="5372100" cy="3289300"/>
          </a:xfrm>
          <a:prstGeom prst="rect">
            <a:avLst/>
          </a:prstGeom>
        </p:spPr>
      </p:pic>
      <p:sp>
        <p:nvSpPr>
          <p:cNvPr id="7" name="TextBox 6"/>
          <p:cNvSpPr txBox="1"/>
          <p:nvPr/>
        </p:nvSpPr>
        <p:spPr>
          <a:xfrm>
            <a:off x="6920917" y="6505151"/>
            <a:ext cx="2117503" cy="276999"/>
          </a:xfrm>
          <a:prstGeom prst="rect">
            <a:avLst/>
          </a:prstGeom>
          <a:noFill/>
        </p:spPr>
        <p:txBody>
          <a:bodyPr wrap="none" rtlCol="0">
            <a:spAutoFit/>
          </a:bodyPr>
          <a:lstStyle/>
          <a:p>
            <a:r>
              <a:rPr lang="en-US" sz="1200" dirty="0" err="1"/>
              <a:t>www.cafepress.com</a:t>
            </a:r>
            <a:r>
              <a:rPr lang="en-US" sz="1200" dirty="0"/>
              <a:t>/</a:t>
            </a:r>
            <a:r>
              <a:rPr lang="en-US" sz="1200" dirty="0" err="1"/>
              <a:t>nxdomain</a:t>
            </a:r>
            <a:endParaRPr lang="en-US" sz="1200" dirty="0"/>
          </a:p>
        </p:txBody>
      </p:sp>
      <p:sp>
        <p:nvSpPr>
          <p:cNvPr id="4" name="Rectangle 3">
            <a:extLst>
              <a:ext uri="{FF2B5EF4-FFF2-40B4-BE49-F238E27FC236}">
                <a16:creationId xmlns:a16="http://schemas.microsoft.com/office/drawing/2014/main" id="{36B04404-9D49-4D46-ABE2-C8D01AC86AE3}"/>
              </a:ext>
            </a:extLst>
          </p:cNvPr>
          <p:cNvSpPr/>
          <p:nvPr/>
        </p:nvSpPr>
        <p:spPr>
          <a:xfrm>
            <a:off x="3725056" y="4467069"/>
            <a:ext cx="1941226" cy="442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0340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Tree>
    <p:extLst>
      <p:ext uri="{BB962C8B-B14F-4D97-AF65-F5344CB8AC3E}">
        <p14:creationId xmlns:p14="http://schemas.microsoft.com/office/powerpoint/2010/main" val="54165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
        <p:nvSpPr>
          <p:cNvPr id="4" name="TextBox 3"/>
          <p:cNvSpPr txBox="1"/>
          <p:nvPr/>
        </p:nvSpPr>
        <p:spPr>
          <a:xfrm rot="20187315">
            <a:off x="1011340" y="3440823"/>
            <a:ext cx="5578771" cy="584775"/>
          </a:xfrm>
          <a:prstGeom prst="rect">
            <a:avLst/>
          </a:prstGeom>
          <a:solidFill>
            <a:schemeClr val="bg1"/>
          </a:solidFill>
        </p:spPr>
        <p:txBody>
          <a:bodyPr wrap="none" rtlCol="0">
            <a:spAutoFit/>
          </a:bodyPr>
          <a:lstStyle/>
          <a:p>
            <a:r>
              <a:rPr lang="en-US" sz="3200" dirty="0">
                <a:solidFill>
                  <a:schemeClr val="accent2">
                    <a:lumMod val="50000"/>
                  </a:schemeClr>
                </a:solidFill>
                <a:latin typeface="AhnbergHand" charset="0"/>
                <a:ea typeface="AhnbergHand" charset="0"/>
                <a:cs typeface="AhnbergHand" charset="0"/>
              </a:rPr>
              <a:t>Who needs CA’s anyway?</a:t>
            </a:r>
          </a:p>
        </p:txBody>
      </p:sp>
      <p:sp>
        <p:nvSpPr>
          <p:cNvPr id="5" name="Freeform 4"/>
          <p:cNvSpPr/>
          <p:nvPr/>
        </p:nvSpPr>
        <p:spPr>
          <a:xfrm>
            <a:off x="617662" y="5041784"/>
            <a:ext cx="7589393" cy="1304390"/>
          </a:xfrm>
          <a:custGeom>
            <a:avLst/>
            <a:gdLst>
              <a:gd name="connsiteX0" fmla="*/ 3409054 w 7589393"/>
              <a:gd name="connsiteY0" fmla="*/ 201335 h 1304390"/>
              <a:gd name="connsiteX1" fmla="*/ 1152415 w 7589393"/>
              <a:gd name="connsiteY1" fmla="*/ 125834 h 1304390"/>
              <a:gd name="connsiteX2" fmla="*/ 36679 w 7589393"/>
              <a:gd name="connsiteY2" fmla="*/ 587229 h 1304390"/>
              <a:gd name="connsiteX3" fmla="*/ 2435931 w 7589393"/>
              <a:gd name="connsiteY3" fmla="*/ 1283515 h 1304390"/>
              <a:gd name="connsiteX4" fmla="*/ 5229465 w 7589393"/>
              <a:gd name="connsiteY4" fmla="*/ 1115735 h 1304390"/>
              <a:gd name="connsiteX5" fmla="*/ 7024709 w 7589393"/>
              <a:gd name="connsiteY5" fmla="*/ 1048623 h 1304390"/>
              <a:gd name="connsiteX6" fmla="*/ 7536437 w 7589393"/>
              <a:gd name="connsiteY6" fmla="*/ 209724 h 1304390"/>
              <a:gd name="connsiteX7" fmla="*/ 5942529 w 7589393"/>
              <a:gd name="connsiteY7" fmla="*/ 117445 h 1304390"/>
              <a:gd name="connsiteX8" fmla="*/ 3836892 w 7589393"/>
              <a:gd name="connsiteY8" fmla="*/ 0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393" h="1304390">
                <a:moveTo>
                  <a:pt x="3409054" y="201335"/>
                </a:moveTo>
                <a:cubicBezTo>
                  <a:pt x="2561766" y="131426"/>
                  <a:pt x="1714478" y="61518"/>
                  <a:pt x="1152415" y="125834"/>
                </a:cubicBezTo>
                <a:cubicBezTo>
                  <a:pt x="590352" y="190150"/>
                  <a:pt x="-177240" y="394282"/>
                  <a:pt x="36679" y="587229"/>
                </a:cubicBezTo>
                <a:cubicBezTo>
                  <a:pt x="250598" y="780176"/>
                  <a:pt x="1570467" y="1195431"/>
                  <a:pt x="2435931" y="1283515"/>
                </a:cubicBezTo>
                <a:cubicBezTo>
                  <a:pt x="3301395" y="1371599"/>
                  <a:pt x="4464669" y="1154884"/>
                  <a:pt x="5229465" y="1115735"/>
                </a:cubicBezTo>
                <a:cubicBezTo>
                  <a:pt x="5994261" y="1076586"/>
                  <a:pt x="6640214" y="1199625"/>
                  <a:pt x="7024709" y="1048623"/>
                </a:cubicBezTo>
                <a:cubicBezTo>
                  <a:pt x="7409204" y="897621"/>
                  <a:pt x="7716800" y="364920"/>
                  <a:pt x="7536437" y="209724"/>
                </a:cubicBezTo>
                <a:cubicBezTo>
                  <a:pt x="7356074" y="54528"/>
                  <a:pt x="5942529" y="117445"/>
                  <a:pt x="5942529" y="117445"/>
                </a:cubicBezTo>
                <a:lnTo>
                  <a:pt x="3836892" y="0"/>
                </a:ln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659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a:t>
            </a:r>
          </a:p>
        </p:txBody>
      </p:sp>
      <p:sp>
        <p:nvSpPr>
          <p:cNvPr id="3" name="Content Placeholder 2"/>
          <p:cNvSpPr>
            <a:spLocks noGrp="1"/>
          </p:cNvSpPr>
          <p:nvPr>
            <p:ph idx="1"/>
          </p:nvPr>
        </p:nvSpPr>
        <p:spPr/>
        <p:txBody>
          <a:bodyPr/>
          <a:lstStyle/>
          <a:p>
            <a:r>
              <a:rPr lang="en-US" dirty="0"/>
              <a:t>Using the DNS to associated domain name public key certificates with domain name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79"/>
          <a:stretch/>
        </p:blipFill>
        <p:spPr>
          <a:xfrm>
            <a:off x="1943100" y="2998294"/>
            <a:ext cx="4721470" cy="3518760"/>
          </a:xfrm>
          <a:prstGeom prst="rect">
            <a:avLst/>
          </a:prstGeom>
        </p:spPr>
      </p:pic>
      <p:sp>
        <p:nvSpPr>
          <p:cNvPr id="5" name="TextBox 4"/>
          <p:cNvSpPr txBox="1"/>
          <p:nvPr/>
        </p:nvSpPr>
        <p:spPr>
          <a:xfrm rot="20704521">
            <a:off x="2272635" y="4720262"/>
            <a:ext cx="4435830"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RFC6698 -- You should read this!</a:t>
            </a:r>
          </a:p>
        </p:txBody>
      </p:sp>
    </p:spTree>
    <p:extLst>
      <p:ext uri="{BB962C8B-B14F-4D97-AF65-F5344CB8AC3E}">
        <p14:creationId xmlns:p14="http://schemas.microsoft.com/office/powerpoint/2010/main" val="1524852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with DANE</a:t>
            </a:r>
          </a:p>
        </p:txBody>
      </p:sp>
      <p:sp>
        <p:nvSpPr>
          <p:cNvPr id="3" name="Content Placeholder 2"/>
          <p:cNvSpPr>
            <a:spLocks noGrp="1"/>
          </p:cNvSpPr>
          <p:nvPr>
            <p:ph idx="1"/>
          </p:nvPr>
        </p:nvSpPr>
        <p:spPr/>
        <p:txBody>
          <a:bodyPr/>
          <a:lstStyle/>
          <a:p>
            <a:r>
              <a:rPr lang="en-US" dirty="0"/>
              <a:t>Client receives server cert in Server Hello</a:t>
            </a:r>
          </a:p>
          <a:p>
            <a:pPr lvl="1"/>
            <a:r>
              <a:rPr lang="en-US" i="1" dirty="0"/>
              <a:t>Client lookups the DNS for the TLSA Resource Record of the domain name</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1302775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176307">
            <a:off x="457200" y="1600200"/>
            <a:ext cx="8229600" cy="4525963"/>
          </a:xfrm>
        </p:spPr>
        <p:txBody>
          <a:bodyPr/>
          <a:lstStyle/>
          <a:p>
            <a:pPr marL="0" indent="0">
              <a:buNone/>
            </a:pPr>
            <a:r>
              <a:rPr lang="en-US" sz="28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171625" y="2713233"/>
            <a:ext cx="4042126" cy="378860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6338287" y="5660032"/>
            <a:ext cx="2452255" cy="923330"/>
          </a:xfrm>
          <a:prstGeom prst="rect">
            <a:avLst/>
          </a:prstGeom>
          <a:noFill/>
        </p:spPr>
        <p:txBody>
          <a:bodyPr wrap="square" rtlCol="0">
            <a:spAutoFit/>
          </a:bodyPr>
          <a:lstStyle/>
          <a:p>
            <a:r>
              <a:rPr lang="en-AU" dirty="0">
                <a:solidFill>
                  <a:schemeClr val="accent2">
                    <a:lumMod val="50000"/>
                  </a:schemeClr>
                </a:solidFill>
                <a:latin typeface="AhnbergHand" pitchFamily="2" charset="0"/>
              </a:rPr>
              <a:t>Its trivial to mock up a web page to look like another</a:t>
            </a:r>
          </a:p>
        </p:txBody>
      </p:sp>
      <p:sp>
        <p:nvSpPr>
          <p:cNvPr id="7" name="Freeform 6">
            <a:extLst>
              <a:ext uri="{FF2B5EF4-FFF2-40B4-BE49-F238E27FC236}">
                <a16:creationId xmlns:a16="http://schemas.microsoft.com/office/drawing/2014/main" id="{E44F4216-3D44-6740-A477-566B46492D71}"/>
              </a:ext>
            </a:extLst>
          </p:cNvPr>
          <p:cNvSpPr/>
          <p:nvPr/>
        </p:nvSpPr>
        <p:spPr>
          <a:xfrm>
            <a:off x="4961364" y="2682938"/>
            <a:ext cx="288443" cy="184428"/>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0B5E120-C12A-674B-B626-B49731918EAE}"/>
              </a:ext>
            </a:extLst>
          </p:cNvPr>
          <p:cNvSpPr txBox="1"/>
          <p:nvPr/>
        </p:nvSpPr>
        <p:spPr>
          <a:xfrm rot="20549365" flipH="1">
            <a:off x="3056292" y="3523300"/>
            <a:ext cx="4387030" cy="923330"/>
          </a:xfrm>
          <a:prstGeom prst="rect">
            <a:avLst/>
          </a:prstGeom>
          <a:solidFill>
            <a:schemeClr val="bg1"/>
          </a:solidFill>
        </p:spPr>
        <p:txBody>
          <a:bodyPr wrap="square" rtlCol="0">
            <a:spAutoFit/>
          </a:bodyPr>
          <a:lstStyle/>
          <a:p>
            <a:r>
              <a:rPr lang="en-AU" dirty="0">
                <a:solidFill>
                  <a:srgbClr val="FF0000"/>
                </a:solidFill>
                <a:latin typeface="AhnbergHand" pitchFamily="2" charset="0"/>
              </a:rPr>
              <a:t>So why should I enter my username and password into this particular screen?</a:t>
            </a:r>
          </a:p>
        </p:txBody>
      </p:sp>
    </p:spTree>
    <p:extLst>
      <p:ext uri="{BB962C8B-B14F-4D97-AF65-F5344CB8AC3E}">
        <p14:creationId xmlns:p14="http://schemas.microsoft.com/office/powerpoint/2010/main" val="1063230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Connections</a:t>
            </a:r>
          </a:p>
        </p:txBody>
      </p:sp>
      <p:pic>
        <p:nvPicPr>
          <p:cNvPr id="4" name="Content Placeholder 3"/>
          <p:cNvPicPr>
            <a:picLocks noGrp="1" noChangeAspect="1"/>
          </p:cNvPicPr>
          <p:nvPr>
            <p:ph idx="1"/>
          </p:nvPr>
        </p:nvPicPr>
        <p:blipFill>
          <a:blip r:embed="rId2"/>
          <a:stretch>
            <a:fillRect/>
          </a:stretch>
        </p:blipFill>
        <p:spPr>
          <a:xfrm>
            <a:off x="3198179" y="1808040"/>
            <a:ext cx="6352488" cy="4351338"/>
          </a:xfrm>
          <a:prstGeom prst="rect">
            <a:avLst/>
          </a:prstGeom>
        </p:spPr>
      </p:pic>
      <p:sp>
        <p:nvSpPr>
          <p:cNvPr id="5" name="Rectangle 4"/>
          <p:cNvSpPr/>
          <p:nvPr/>
        </p:nvSpPr>
        <p:spPr>
          <a:xfrm>
            <a:off x="6550020" y="6596390"/>
            <a:ext cx="2593980" cy="261610"/>
          </a:xfrm>
          <a:prstGeom prst="rect">
            <a:avLst/>
          </a:prstGeom>
        </p:spPr>
        <p:txBody>
          <a:bodyPr wrap="none">
            <a:spAutoFit/>
          </a:bodyPr>
          <a:lstStyle/>
          <a:p>
            <a:r>
              <a:rPr lang="en-US" sz="1100" dirty="0"/>
              <a:t>https://</a:t>
            </a:r>
            <a:r>
              <a:rPr lang="en-US" sz="1100" dirty="0" err="1"/>
              <a:t>rhsecurity.wordpress.com</a:t>
            </a:r>
            <a:r>
              <a:rPr lang="en-US" sz="1100" dirty="0"/>
              <a:t>/tag/</a:t>
            </a:r>
            <a:r>
              <a:rPr lang="en-US" sz="1100" dirty="0" err="1"/>
              <a:t>tls</a:t>
            </a:r>
            <a:r>
              <a:rPr lang="en-US" sz="1100" dirty="0"/>
              <a:t>/</a:t>
            </a:r>
          </a:p>
        </p:txBody>
      </p:sp>
      <p:sp>
        <p:nvSpPr>
          <p:cNvPr id="8" name="TextBox 7"/>
          <p:cNvSpPr txBox="1"/>
          <p:nvPr/>
        </p:nvSpPr>
        <p:spPr>
          <a:xfrm rot="20991988">
            <a:off x="3587633" y="2813358"/>
            <a:ext cx="1476686" cy="646331"/>
          </a:xfrm>
          <a:prstGeom prst="rect">
            <a:avLst/>
          </a:prstGeom>
          <a:noFill/>
        </p:spPr>
        <p:txBody>
          <a:bodyPr wrap="none" rtlCol="0">
            <a:spAutoFit/>
          </a:bodyPr>
          <a:lstStyle/>
          <a:p>
            <a:pPr algn="ctr"/>
            <a:r>
              <a:rPr lang="en-US" dirty="0">
                <a:latin typeface="AhnbergHand" charset="0"/>
                <a:ea typeface="AhnbergHand" charset="0"/>
                <a:cs typeface="AhnbergHand" charset="0"/>
              </a:rPr>
              <a:t>Public Key</a:t>
            </a:r>
          </a:p>
          <a:p>
            <a:pPr algn="ctr"/>
            <a:r>
              <a:rPr lang="en-US" dirty="0">
                <a:latin typeface="AhnbergHand" charset="0"/>
                <a:ea typeface="AhnbergHand" charset="0"/>
                <a:cs typeface="AhnbergHand" charset="0"/>
              </a:rPr>
              <a:t>Cert</a:t>
            </a:r>
          </a:p>
        </p:txBody>
      </p:sp>
      <p:sp>
        <p:nvSpPr>
          <p:cNvPr id="9" name="TextBox 8"/>
          <p:cNvSpPr txBox="1"/>
          <p:nvPr/>
        </p:nvSpPr>
        <p:spPr>
          <a:xfrm>
            <a:off x="2556192" y="1564698"/>
            <a:ext cx="1556836" cy="369332"/>
          </a:xfrm>
          <a:prstGeom prst="rect">
            <a:avLst/>
          </a:prstGeom>
          <a:noFill/>
        </p:spPr>
        <p:txBody>
          <a:bodyPr wrap="none" rtlCol="0">
            <a:spAutoFit/>
          </a:bodyPr>
          <a:lstStyle/>
          <a:p>
            <a:r>
              <a:rPr lang="en-US">
                <a:latin typeface="AhnbergHand" charset="0"/>
                <a:ea typeface="AhnbergHand" charset="0"/>
                <a:cs typeface="AhnbergHand" charset="0"/>
              </a:rPr>
              <a:t>DNS Name</a:t>
            </a:r>
            <a:endParaRPr lang="en-US" dirty="0">
              <a:latin typeface="AhnbergHand" charset="0"/>
              <a:ea typeface="AhnbergHand" charset="0"/>
              <a:cs typeface="AhnbergHand" charset="0"/>
            </a:endParaRPr>
          </a:p>
        </p:txBody>
      </p:sp>
      <p:sp>
        <p:nvSpPr>
          <p:cNvPr id="10" name="Freeform 9"/>
          <p:cNvSpPr/>
          <p:nvPr/>
        </p:nvSpPr>
        <p:spPr>
          <a:xfrm>
            <a:off x="3019273" y="1978269"/>
            <a:ext cx="696474" cy="413239"/>
          </a:xfrm>
          <a:custGeom>
            <a:avLst/>
            <a:gdLst>
              <a:gd name="connsiteX0" fmla="*/ 286635 w 696474"/>
              <a:gd name="connsiteY0" fmla="*/ 0 h 413239"/>
              <a:gd name="connsiteX1" fmla="*/ 14073 w 696474"/>
              <a:gd name="connsiteY1" fmla="*/ 228600 h 413239"/>
              <a:gd name="connsiteX2" fmla="*/ 673496 w 696474"/>
              <a:gd name="connsiteY2" fmla="*/ 307731 h 413239"/>
              <a:gd name="connsiteX3" fmla="*/ 559196 w 696474"/>
              <a:gd name="connsiteY3" fmla="*/ 175846 h 413239"/>
              <a:gd name="connsiteX4" fmla="*/ 691081 w 696474"/>
              <a:gd name="connsiteY4" fmla="*/ 316523 h 413239"/>
              <a:gd name="connsiteX5" fmla="*/ 541612 w 696474"/>
              <a:gd name="connsiteY5" fmla="*/ 413239 h 4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74" h="413239">
                <a:moveTo>
                  <a:pt x="286635" y="0"/>
                </a:moveTo>
                <a:cubicBezTo>
                  <a:pt x="118115" y="88656"/>
                  <a:pt x="-50404" y="177312"/>
                  <a:pt x="14073" y="228600"/>
                </a:cubicBezTo>
                <a:cubicBezTo>
                  <a:pt x="78550" y="279888"/>
                  <a:pt x="582642" y="316523"/>
                  <a:pt x="673496" y="307731"/>
                </a:cubicBezTo>
                <a:cubicBezTo>
                  <a:pt x="764350" y="298939"/>
                  <a:pt x="556265" y="174381"/>
                  <a:pt x="559196" y="175846"/>
                </a:cubicBezTo>
                <a:cubicBezTo>
                  <a:pt x="562127" y="177311"/>
                  <a:pt x="694012" y="276958"/>
                  <a:pt x="691081" y="316523"/>
                </a:cubicBezTo>
                <a:cubicBezTo>
                  <a:pt x="688150" y="356088"/>
                  <a:pt x="541612" y="413239"/>
                  <a:pt x="541612" y="41323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58462" y="1934308"/>
            <a:ext cx="1310053" cy="558199"/>
          </a:xfrm>
          <a:custGeom>
            <a:avLst/>
            <a:gdLst>
              <a:gd name="connsiteX0" fmla="*/ 1310053 w 1310053"/>
              <a:gd name="connsiteY0" fmla="*/ 0 h 558199"/>
              <a:gd name="connsiteX1" fmla="*/ 1002323 w 1310053"/>
              <a:gd name="connsiteY1" fmla="*/ 211015 h 558199"/>
              <a:gd name="connsiteX2" fmla="*/ 193430 w 1310053"/>
              <a:gd name="connsiteY2" fmla="*/ 254977 h 558199"/>
              <a:gd name="connsiteX3" fmla="*/ 105507 w 1310053"/>
              <a:gd name="connsiteY3" fmla="*/ 553915 h 558199"/>
              <a:gd name="connsiteX4" fmla="*/ 228600 w 1310053"/>
              <a:gd name="connsiteY4" fmla="*/ 439615 h 558199"/>
              <a:gd name="connsiteX5" fmla="*/ 105507 w 1310053"/>
              <a:gd name="connsiteY5" fmla="*/ 553915 h 558199"/>
              <a:gd name="connsiteX6" fmla="*/ 0 w 1310053"/>
              <a:gd name="connsiteY6" fmla="*/ 483577 h 5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053" h="558199">
                <a:moveTo>
                  <a:pt x="1310053" y="0"/>
                </a:moveTo>
                <a:cubicBezTo>
                  <a:pt x="1249240" y="84259"/>
                  <a:pt x="1188427" y="168519"/>
                  <a:pt x="1002323" y="211015"/>
                </a:cubicBezTo>
                <a:cubicBezTo>
                  <a:pt x="816219" y="253511"/>
                  <a:pt x="342899" y="197827"/>
                  <a:pt x="193430" y="254977"/>
                </a:cubicBezTo>
                <a:cubicBezTo>
                  <a:pt x="43961" y="312127"/>
                  <a:pt x="99645" y="523142"/>
                  <a:pt x="105507" y="553915"/>
                </a:cubicBezTo>
                <a:cubicBezTo>
                  <a:pt x="111369" y="584688"/>
                  <a:pt x="228600" y="439615"/>
                  <a:pt x="228600" y="439615"/>
                </a:cubicBezTo>
                <a:cubicBezTo>
                  <a:pt x="228600" y="439615"/>
                  <a:pt x="143607" y="546588"/>
                  <a:pt x="105507" y="553915"/>
                </a:cubicBezTo>
                <a:cubicBezTo>
                  <a:pt x="67407" y="561242"/>
                  <a:pt x="33703" y="522409"/>
                  <a:pt x="0" y="48357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43281" y="2551460"/>
            <a:ext cx="1696298" cy="369332"/>
          </a:xfrm>
          <a:prstGeom prst="rect">
            <a:avLst/>
          </a:prstGeom>
          <a:noFill/>
        </p:spPr>
        <p:txBody>
          <a:bodyPr wrap="none" rtlCol="0">
            <a:spAutoFit/>
          </a:bodyPr>
          <a:lstStyle/>
          <a:p>
            <a:r>
              <a:rPr lang="en-US">
                <a:latin typeface="AhnbergHand" charset="0"/>
                <a:ea typeface="AhnbergHand" charset="0"/>
                <a:cs typeface="AhnbergHand" charset="0"/>
              </a:rPr>
              <a:t>TLSA query</a:t>
            </a:r>
            <a:endParaRPr lang="en-US" dirty="0">
              <a:latin typeface="AhnbergHand" charset="0"/>
              <a:ea typeface="AhnbergHand" charset="0"/>
              <a:cs typeface="AhnbergHand" charset="0"/>
            </a:endParaRPr>
          </a:p>
        </p:txBody>
      </p:sp>
      <p:sp>
        <p:nvSpPr>
          <p:cNvPr id="14" name="Freeform 13"/>
          <p:cNvSpPr/>
          <p:nvPr/>
        </p:nvSpPr>
        <p:spPr>
          <a:xfrm>
            <a:off x="1544687" y="2910980"/>
            <a:ext cx="2063880" cy="343948"/>
          </a:xfrm>
          <a:custGeom>
            <a:avLst/>
            <a:gdLst>
              <a:gd name="connsiteX0" fmla="*/ 32443 w 2063880"/>
              <a:gd name="connsiteY0" fmla="*/ 0 h 343948"/>
              <a:gd name="connsiteX1" fmla="*/ 133111 w 2063880"/>
              <a:gd name="connsiteY1" fmla="*/ 285226 h 343948"/>
              <a:gd name="connsiteX2" fmla="*/ 1097845 w 2063880"/>
              <a:gd name="connsiteY2" fmla="*/ 243281 h 343948"/>
              <a:gd name="connsiteX3" fmla="*/ 2045801 w 2063880"/>
              <a:gd name="connsiteY3" fmla="*/ 276837 h 343948"/>
              <a:gd name="connsiteX4" fmla="*/ 1743797 w 2063880"/>
              <a:gd name="connsiteY4" fmla="*/ 142613 h 343948"/>
              <a:gd name="connsiteX5" fmla="*/ 2037412 w 2063880"/>
              <a:gd name="connsiteY5" fmla="*/ 285226 h 343948"/>
              <a:gd name="connsiteX6" fmla="*/ 1836076 w 2063880"/>
              <a:gd name="connsiteY6"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880" h="343948">
                <a:moveTo>
                  <a:pt x="32443" y="0"/>
                </a:moveTo>
                <a:cubicBezTo>
                  <a:pt x="-6007" y="122339"/>
                  <a:pt x="-44456" y="244679"/>
                  <a:pt x="133111" y="285226"/>
                </a:cubicBezTo>
                <a:cubicBezTo>
                  <a:pt x="310678" y="325773"/>
                  <a:pt x="779063" y="244679"/>
                  <a:pt x="1097845" y="243281"/>
                </a:cubicBezTo>
                <a:cubicBezTo>
                  <a:pt x="1416627" y="241883"/>
                  <a:pt x="1938142" y="293615"/>
                  <a:pt x="2045801" y="276837"/>
                </a:cubicBezTo>
                <a:cubicBezTo>
                  <a:pt x="2153460" y="260059"/>
                  <a:pt x="1745195" y="141215"/>
                  <a:pt x="1743797" y="142613"/>
                </a:cubicBezTo>
                <a:cubicBezTo>
                  <a:pt x="1742399" y="144011"/>
                  <a:pt x="2022032" y="251670"/>
                  <a:pt x="2037412" y="285226"/>
                </a:cubicBezTo>
                <a:cubicBezTo>
                  <a:pt x="2052792" y="318782"/>
                  <a:pt x="1944434" y="331365"/>
                  <a:pt x="1836076" y="343948"/>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1350627" y="2876020"/>
            <a:ext cx="377505" cy="194351"/>
          </a:xfrm>
          <a:custGeom>
            <a:avLst/>
            <a:gdLst>
              <a:gd name="connsiteX0" fmla="*/ 0 w 377505"/>
              <a:gd name="connsiteY0" fmla="*/ 194351 h 194351"/>
              <a:gd name="connsiteX1" fmla="*/ 192947 w 377505"/>
              <a:gd name="connsiteY1" fmla="*/ 1404 h 194351"/>
              <a:gd name="connsiteX2" fmla="*/ 377505 w 377505"/>
              <a:gd name="connsiteY2" fmla="*/ 102072 h 194351"/>
            </a:gdLst>
            <a:ahLst/>
            <a:cxnLst>
              <a:cxn ang="0">
                <a:pos x="connsiteX0" y="connsiteY0"/>
              </a:cxn>
              <a:cxn ang="0">
                <a:pos x="connsiteX1" y="connsiteY1"/>
              </a:cxn>
              <a:cxn ang="0">
                <a:pos x="connsiteX2" y="connsiteY2"/>
              </a:cxn>
            </a:cxnLst>
            <a:rect l="l" t="t" r="r" b="b"/>
            <a:pathLst>
              <a:path w="377505" h="194351">
                <a:moveTo>
                  <a:pt x="0" y="194351"/>
                </a:moveTo>
                <a:cubicBezTo>
                  <a:pt x="65015" y="105567"/>
                  <a:pt x="130030" y="16784"/>
                  <a:pt x="192947" y="1404"/>
                </a:cubicBezTo>
                <a:cubicBezTo>
                  <a:pt x="255865" y="-13976"/>
                  <a:pt x="377505" y="102072"/>
                  <a:pt x="377505" y="102072"/>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5334392" y="3192862"/>
            <a:ext cx="1365433" cy="255013"/>
          </a:xfrm>
          <a:custGeom>
            <a:avLst/>
            <a:gdLst>
              <a:gd name="connsiteX0" fmla="*/ 143619 w 1365433"/>
              <a:gd name="connsiteY0" fmla="*/ 187901 h 255013"/>
              <a:gd name="connsiteX1" fmla="*/ 722459 w 1365433"/>
              <a:gd name="connsiteY1" fmla="*/ 196290 h 255013"/>
              <a:gd name="connsiteX2" fmla="*/ 1309689 w 1365433"/>
              <a:gd name="connsiteY2" fmla="*/ 187901 h 255013"/>
              <a:gd name="connsiteX3" fmla="*/ 1200632 w 1365433"/>
              <a:gd name="connsiteY3" fmla="*/ 53677 h 255013"/>
              <a:gd name="connsiteX4" fmla="*/ 68118 w 1365433"/>
              <a:gd name="connsiteY4" fmla="*/ 11732 h 255013"/>
              <a:gd name="connsiteX5" fmla="*/ 126841 w 1365433"/>
              <a:gd name="connsiteY5" fmla="*/ 255013 h 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433" h="255013">
                <a:moveTo>
                  <a:pt x="143619" y="187901"/>
                </a:moveTo>
                <a:lnTo>
                  <a:pt x="722459" y="196290"/>
                </a:lnTo>
                <a:cubicBezTo>
                  <a:pt x="916804" y="196290"/>
                  <a:pt x="1229994" y="211670"/>
                  <a:pt x="1309689" y="187901"/>
                </a:cubicBezTo>
                <a:cubicBezTo>
                  <a:pt x="1389384" y="164132"/>
                  <a:pt x="1407561" y="83038"/>
                  <a:pt x="1200632" y="53677"/>
                </a:cubicBezTo>
                <a:cubicBezTo>
                  <a:pt x="993704" y="24315"/>
                  <a:pt x="247083" y="-21824"/>
                  <a:pt x="68118" y="11732"/>
                </a:cubicBezTo>
                <a:cubicBezTo>
                  <a:pt x="-110847" y="45288"/>
                  <a:pt x="118452" y="214466"/>
                  <a:pt x="126841" y="2550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4333847" y="3389814"/>
            <a:ext cx="1359104" cy="448463"/>
          </a:xfrm>
          <a:custGeom>
            <a:avLst/>
            <a:gdLst>
              <a:gd name="connsiteX0" fmla="*/ 1359104 w 1359104"/>
              <a:gd name="connsiteY0" fmla="*/ 0 h 448463"/>
              <a:gd name="connsiteX1" fmla="*/ 604095 w 1359104"/>
              <a:gd name="connsiteY1" fmla="*/ 436228 h 448463"/>
              <a:gd name="connsiteX2" fmla="*/ 167867 w 1359104"/>
              <a:gd name="connsiteY2" fmla="*/ 310393 h 448463"/>
              <a:gd name="connsiteX3" fmla="*/ 42032 w 1359104"/>
              <a:gd name="connsiteY3" fmla="*/ 125835 h 448463"/>
              <a:gd name="connsiteX4" fmla="*/ 87 w 1359104"/>
              <a:gd name="connsiteY4" fmla="*/ 276837 h 448463"/>
              <a:gd name="connsiteX5" fmla="*/ 50421 w 1359104"/>
              <a:gd name="connsiteY5" fmla="*/ 100668 h 448463"/>
              <a:gd name="connsiteX6" fmla="*/ 251757 w 1359104"/>
              <a:gd name="connsiteY6" fmla="*/ 142613 h 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104" h="448463">
                <a:moveTo>
                  <a:pt x="1359104" y="0"/>
                </a:moveTo>
                <a:cubicBezTo>
                  <a:pt x="1080869" y="192248"/>
                  <a:pt x="802635" y="384496"/>
                  <a:pt x="604095" y="436228"/>
                </a:cubicBezTo>
                <a:cubicBezTo>
                  <a:pt x="405555" y="487960"/>
                  <a:pt x="261544" y="362125"/>
                  <a:pt x="167867" y="310393"/>
                </a:cubicBezTo>
                <a:cubicBezTo>
                  <a:pt x="74190" y="258661"/>
                  <a:pt x="69995" y="131428"/>
                  <a:pt x="42032" y="125835"/>
                </a:cubicBezTo>
                <a:cubicBezTo>
                  <a:pt x="14069" y="120242"/>
                  <a:pt x="-1311" y="281031"/>
                  <a:pt x="87" y="276837"/>
                </a:cubicBezTo>
                <a:cubicBezTo>
                  <a:pt x="1485" y="272643"/>
                  <a:pt x="8476" y="123039"/>
                  <a:pt x="50421" y="100668"/>
                </a:cubicBezTo>
                <a:cubicBezTo>
                  <a:pt x="92366" y="78297"/>
                  <a:pt x="251757" y="142613"/>
                  <a:pt x="251757" y="1426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problem</a:t>
            </a:r>
            <a:r>
              <a:rPr lang="is-IS" dirty="0"/>
              <a:t>…</a:t>
            </a:r>
            <a:endParaRPr lang="en-US" dirty="0"/>
          </a:p>
        </p:txBody>
      </p:sp>
      <p:sp>
        <p:nvSpPr>
          <p:cNvPr id="3" name="Content Placeholder 2"/>
          <p:cNvSpPr>
            <a:spLocks noGrp="1"/>
          </p:cNvSpPr>
          <p:nvPr>
            <p:ph idx="1"/>
          </p:nvPr>
        </p:nvSpPr>
        <p:spPr/>
        <p:txBody>
          <a:bodyPr>
            <a:normAutofit/>
          </a:bodyPr>
          <a:lstStyle/>
          <a:p>
            <a:r>
              <a:rPr lang="en-US" dirty="0"/>
              <a:t>The DNS is full of liars and lies!</a:t>
            </a:r>
          </a:p>
          <a:p>
            <a:r>
              <a:rPr lang="en-US" dirty="0"/>
              <a:t>And this can compromise the integrity of public key information embedded in the DNS</a:t>
            </a:r>
          </a:p>
          <a:p>
            <a:r>
              <a:rPr lang="en-US" dirty="0"/>
              <a:t>Unless we fix the DNS we are no better off than before with these TLSA records!</a:t>
            </a:r>
          </a:p>
        </p:txBody>
      </p:sp>
    </p:spTree>
    <p:extLst>
      <p:ext uri="{BB962C8B-B14F-4D97-AF65-F5344CB8AC3E}">
        <p14:creationId xmlns:p14="http://schemas.microsoft.com/office/powerpoint/2010/main" val="2108285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response</a:t>
            </a:r>
            <a:r>
              <a:rPr lang="is-IS" dirty="0"/>
              <a:t>…</a:t>
            </a:r>
            <a:endParaRPr lang="en-US" dirty="0"/>
          </a:p>
        </p:txBody>
      </p:sp>
      <p:sp>
        <p:nvSpPr>
          <p:cNvPr id="3" name="Content Placeholder 2"/>
          <p:cNvSpPr>
            <a:spLocks noGrp="1"/>
          </p:cNvSpPr>
          <p:nvPr>
            <p:ph idx="1"/>
          </p:nvPr>
        </p:nvSpPr>
        <p:spPr/>
        <p:txBody>
          <a:bodyPr>
            <a:normAutofit/>
          </a:bodyPr>
          <a:lstStyle/>
          <a:p>
            <a:r>
              <a:rPr lang="en-US" dirty="0"/>
              <a:t>We need to allow users to </a:t>
            </a:r>
            <a:r>
              <a:rPr lang="en-US" b="1" dirty="0"/>
              <a:t>validate</a:t>
            </a:r>
            <a:r>
              <a:rPr lang="en-US" dirty="0"/>
              <a:t> DNS responses for themselves</a:t>
            </a:r>
          </a:p>
          <a:p>
            <a:r>
              <a:rPr lang="en-US" dirty="0"/>
              <a:t>And for this we need a Secure DNS framework</a:t>
            </a:r>
          </a:p>
          <a:p>
            <a:r>
              <a:rPr lang="en-US" dirty="0"/>
              <a:t>Which we have – and it’s called </a:t>
            </a:r>
            <a:r>
              <a:rPr lang="en-US" b="1" dirty="0"/>
              <a:t>DNSSEC</a:t>
            </a:r>
            <a:r>
              <a:rPr lang="en-US" dirty="0"/>
              <a:t>!</a:t>
            </a:r>
          </a:p>
        </p:txBody>
      </p:sp>
    </p:spTree>
    <p:extLst>
      <p:ext uri="{BB962C8B-B14F-4D97-AF65-F5344CB8AC3E}">
        <p14:creationId xmlns:p14="http://schemas.microsoft.com/office/powerpoint/2010/main" val="479970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lnSpcReduction="10000"/>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Tree>
    <p:extLst>
      <p:ext uri="{BB962C8B-B14F-4D97-AF65-F5344CB8AC3E}">
        <p14:creationId xmlns:p14="http://schemas.microsoft.com/office/powerpoint/2010/main" val="1098121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lnSpcReduction="10000"/>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
        <p:nvSpPr>
          <p:cNvPr id="4" name="TextBox 3">
            <a:extLst>
              <a:ext uri="{FF2B5EF4-FFF2-40B4-BE49-F238E27FC236}">
                <a16:creationId xmlns:a16="http://schemas.microsoft.com/office/drawing/2014/main" id="{B20348E9-AEE6-4B4B-BB51-9CAF4D899A12}"/>
              </a:ext>
            </a:extLst>
          </p:cNvPr>
          <p:cNvSpPr txBox="1"/>
          <p:nvPr/>
        </p:nvSpPr>
        <p:spPr>
          <a:xfrm rot="20884264">
            <a:off x="2700333" y="3297689"/>
            <a:ext cx="3743332" cy="769441"/>
          </a:xfrm>
          <a:prstGeom prst="rect">
            <a:avLst/>
          </a:prstGeom>
          <a:solidFill>
            <a:schemeClr val="bg1"/>
          </a:solidFill>
        </p:spPr>
        <p:txBody>
          <a:bodyPr wrap="none" rtlCol="0">
            <a:spAutoFit/>
          </a:bodyPr>
          <a:lstStyle/>
          <a:p>
            <a:r>
              <a:rPr lang="en-AU" sz="4400" dirty="0">
                <a:solidFill>
                  <a:srgbClr val="FF0000"/>
                </a:solidFill>
                <a:latin typeface="AhnbergHand" pitchFamily="2" charset="0"/>
              </a:rPr>
              <a:t>Yes, but No!</a:t>
            </a:r>
          </a:p>
        </p:txBody>
      </p:sp>
    </p:spTree>
    <p:extLst>
      <p:ext uri="{BB962C8B-B14F-4D97-AF65-F5344CB8AC3E}">
        <p14:creationId xmlns:p14="http://schemas.microsoft.com/office/powerpoint/2010/main" val="3349467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077"/>
            <a:ext cx="7886700" cy="1325563"/>
          </a:xfrm>
        </p:spPr>
        <p:txBody>
          <a:bodyPr/>
          <a:lstStyle/>
          <a:p>
            <a:r>
              <a:rPr lang="en-US" dirty="0"/>
              <a:t>DANE + DNSSEC</a:t>
            </a:r>
          </a:p>
        </p:txBody>
      </p:sp>
      <p:sp>
        <p:nvSpPr>
          <p:cNvPr id="5" name="TextBox 4"/>
          <p:cNvSpPr txBox="1"/>
          <p:nvPr/>
        </p:nvSpPr>
        <p:spPr>
          <a:xfrm>
            <a:off x="5895591" y="2009537"/>
            <a:ext cx="3104564" cy="646331"/>
          </a:xfrm>
          <a:prstGeom prst="rect">
            <a:avLst/>
          </a:prstGeom>
          <a:noFill/>
        </p:spPr>
        <p:txBody>
          <a:bodyPr wrap="square" rtlCol="0">
            <a:spAutoFit/>
          </a:bodyPr>
          <a:lstStyle/>
          <a:p>
            <a:r>
              <a:rPr lang="en-US" dirty="0">
                <a:latin typeface="AhnbergHand" pitchFamily="2" charset="0"/>
              </a:rPr>
              <a:t>DANE validation can be SO SLOW!</a:t>
            </a:r>
          </a:p>
        </p:txBody>
      </p:sp>
      <p:pic>
        <p:nvPicPr>
          <p:cNvPr id="8" name="Picture 7">
            <a:extLst>
              <a:ext uri="{FF2B5EF4-FFF2-40B4-BE49-F238E27FC236}">
                <a16:creationId xmlns:a16="http://schemas.microsoft.com/office/drawing/2014/main" id="{F55AB63B-3A28-7748-B2E3-1E6E4EDF9400}"/>
              </a:ext>
            </a:extLst>
          </p:cNvPr>
          <p:cNvPicPr>
            <a:picLocks noChangeAspect="1"/>
          </p:cNvPicPr>
          <p:nvPr/>
        </p:nvPicPr>
        <p:blipFill>
          <a:blip r:embed="rId2"/>
          <a:stretch>
            <a:fillRect/>
          </a:stretch>
        </p:blipFill>
        <p:spPr>
          <a:xfrm>
            <a:off x="628650" y="1051253"/>
            <a:ext cx="4927915" cy="5235247"/>
          </a:xfrm>
          <a:prstGeom prst="rect">
            <a:avLst/>
          </a:prstGeom>
        </p:spPr>
      </p:pic>
      <p:sp>
        <p:nvSpPr>
          <p:cNvPr id="9" name="Freeform 8">
            <a:extLst>
              <a:ext uri="{FF2B5EF4-FFF2-40B4-BE49-F238E27FC236}">
                <a16:creationId xmlns:a16="http://schemas.microsoft.com/office/drawing/2014/main" id="{87C17D4F-8B4A-FC4F-848D-512CAAE2ADFE}"/>
              </a:ext>
            </a:extLst>
          </p:cNvPr>
          <p:cNvSpPr/>
          <p:nvPr/>
        </p:nvSpPr>
        <p:spPr>
          <a:xfrm>
            <a:off x="3648372" y="2135969"/>
            <a:ext cx="2180928" cy="242900"/>
          </a:xfrm>
          <a:custGeom>
            <a:avLst/>
            <a:gdLst>
              <a:gd name="connsiteX0" fmla="*/ 2180928 w 2180928"/>
              <a:gd name="connsiteY0" fmla="*/ 28587 h 242900"/>
              <a:gd name="connsiteX1" fmla="*/ 1245097 w 2180928"/>
              <a:gd name="connsiteY1" fmla="*/ 100025 h 242900"/>
              <a:gd name="connsiteX2" fmla="*/ 23516 w 2180928"/>
              <a:gd name="connsiteY2" fmla="*/ 128600 h 242900"/>
              <a:gd name="connsiteX3" fmla="*/ 409278 w 2180928"/>
              <a:gd name="connsiteY3" fmla="*/ 12 h 242900"/>
              <a:gd name="connsiteX4" fmla="*/ 23516 w 2180928"/>
              <a:gd name="connsiteY4" fmla="*/ 121456 h 242900"/>
              <a:gd name="connsiteX5" fmla="*/ 502147 w 2180928"/>
              <a:gd name="connsiteY5" fmla="*/ 242900 h 2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928" h="242900">
                <a:moveTo>
                  <a:pt x="2180928" y="28587"/>
                </a:moveTo>
                <a:cubicBezTo>
                  <a:pt x="1892797" y="55971"/>
                  <a:pt x="1604666" y="83356"/>
                  <a:pt x="1245097" y="100025"/>
                </a:cubicBezTo>
                <a:cubicBezTo>
                  <a:pt x="885528" y="116694"/>
                  <a:pt x="162819" y="145269"/>
                  <a:pt x="23516" y="128600"/>
                </a:cubicBezTo>
                <a:cubicBezTo>
                  <a:pt x="-115787" y="111931"/>
                  <a:pt x="409278" y="1203"/>
                  <a:pt x="409278" y="12"/>
                </a:cubicBezTo>
                <a:cubicBezTo>
                  <a:pt x="409278" y="-1179"/>
                  <a:pt x="8038" y="80975"/>
                  <a:pt x="23516" y="121456"/>
                </a:cubicBezTo>
                <a:cubicBezTo>
                  <a:pt x="38994" y="161937"/>
                  <a:pt x="270570" y="202418"/>
                  <a:pt x="502147" y="24290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22291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is-IS" dirty="0"/>
              <a:t>…</a:t>
            </a:r>
            <a:endParaRPr lang="en-US" dirty="0"/>
          </a:p>
        </p:txBody>
      </p:sp>
      <p:sp>
        <p:nvSpPr>
          <p:cNvPr id="3" name="Content Placeholder 2"/>
          <p:cNvSpPr>
            <a:spLocks noGrp="1"/>
          </p:cNvSpPr>
          <p:nvPr>
            <p:ph idx="1"/>
          </p:nvPr>
        </p:nvSpPr>
        <p:spPr/>
        <p:txBody>
          <a:bodyPr/>
          <a:lstStyle/>
          <a:p>
            <a:pPr marL="0" indent="0">
              <a:buNone/>
            </a:pPr>
            <a:r>
              <a:rPr lang="en-US" dirty="0"/>
              <a:t>Faster validation?</a:t>
            </a:r>
          </a:p>
        </p:txBody>
      </p:sp>
      <p:pic>
        <p:nvPicPr>
          <p:cNvPr id="5" name="Picture 4">
            <a:extLst>
              <a:ext uri="{FF2B5EF4-FFF2-40B4-BE49-F238E27FC236}">
                <a16:creationId xmlns:a16="http://schemas.microsoft.com/office/drawing/2014/main" id="{032F2979-5B01-DE40-9991-6B277F4BFFB7}"/>
              </a:ext>
            </a:extLst>
          </p:cNvPr>
          <p:cNvPicPr>
            <a:picLocks noChangeAspect="1"/>
          </p:cNvPicPr>
          <p:nvPr/>
        </p:nvPicPr>
        <p:blipFill>
          <a:blip r:embed="rId2"/>
          <a:stretch>
            <a:fillRect/>
          </a:stretch>
        </p:blipFill>
        <p:spPr>
          <a:xfrm>
            <a:off x="2078831" y="3054286"/>
            <a:ext cx="5925344" cy="3422714"/>
          </a:xfrm>
          <a:prstGeom prst="rect">
            <a:avLst/>
          </a:prstGeom>
        </p:spPr>
      </p:pic>
    </p:spTree>
    <p:extLst>
      <p:ext uri="{BB962C8B-B14F-4D97-AF65-F5344CB8AC3E}">
        <p14:creationId xmlns:p14="http://schemas.microsoft.com/office/powerpoint/2010/main" val="2033271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 Look! No DNS!</a:t>
            </a:r>
          </a:p>
        </p:txBody>
      </p:sp>
      <p:sp>
        <p:nvSpPr>
          <p:cNvPr id="3" name="Content Placeholder 2"/>
          <p:cNvSpPr>
            <a:spLocks noGrp="1"/>
          </p:cNvSpPr>
          <p:nvPr>
            <p:ph idx="1"/>
          </p:nvPr>
        </p:nvSpPr>
        <p:spPr/>
        <p:txBody>
          <a:bodyPr>
            <a:normAutofit lnSpcReduction="10000"/>
          </a:bodyPr>
          <a:lstStyle/>
          <a:p>
            <a:r>
              <a:rPr lang="en-US" dirty="0"/>
              <a:t>Server packages server cert, TLSA record and the DNSSEC credential chain in a single bundle</a:t>
            </a:r>
          </a:p>
          <a:p>
            <a:r>
              <a:rPr lang="en-US" dirty="0"/>
              <a:t>Client receives bundle in Server Hello</a:t>
            </a:r>
          </a:p>
          <a:p>
            <a:pPr lvl="1"/>
            <a:r>
              <a:rPr lang="en-US" i="1" dirty="0"/>
              <a:t>Client performs validation of TLSA Resource Record using the supplied DNSEC signatures plus the local DNS Root Trust Anchor without performing any DNS queries</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279229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628649" y="1825625"/>
            <a:ext cx="8255291" cy="435133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We could do a </a:t>
            </a:r>
            <a:r>
              <a:rPr lang="en-US" sz="2800" b="1" dirty="0"/>
              <a:t>far</a:t>
            </a:r>
            <a:r>
              <a:rPr lang="en-US" sz="2800" dirty="0"/>
              <a:t> better job at Internet Security:</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Publishing DNSSEC-signed zones</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Publishing DANE TLSA records</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Using DNSSEC-validating resolution</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Using TLSA records to guide TLS Key Exchange </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Stapling the TLSA + sig bundle into TLS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p:txBody>
      </p:sp>
    </p:spTree>
    <p:extLst>
      <p:ext uri="{BB962C8B-B14F-4D97-AF65-F5344CB8AC3E}">
        <p14:creationId xmlns:p14="http://schemas.microsoft.com/office/powerpoint/2010/main" val="716986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628649" y="1825625"/>
            <a:ext cx="8255291" cy="435133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We could do a </a:t>
            </a:r>
            <a:r>
              <a:rPr lang="en-US" sz="2800" b="1" dirty="0"/>
              <a:t>far</a:t>
            </a:r>
            <a:r>
              <a:rPr lang="en-US" sz="2800" dirty="0"/>
              <a:t> better job at Internet Security:</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Publishing DNSSEC-signed zones</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Publishing DANE TLSA records</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Using DNSSEC-validating resolution</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Using TLSA records to guide TLS Key Exchange </a:t>
            </a:r>
          </a:p>
          <a:p>
            <a:pPr marL="0" lvl="0" indent="0" defTabSz="914400">
              <a:spcBef>
                <a:spcPts val="0"/>
              </a:spcBef>
              <a:buNone/>
              <a:defRPr/>
            </a:pPr>
            <a:r>
              <a:rPr lang="en-US" sz="2800" dirty="0"/>
              <a:t>	 Stapling the TLSA + sig bundle into TLS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p:txBody>
      </p:sp>
      <p:sp>
        <p:nvSpPr>
          <p:cNvPr id="4" name="TextBox 3">
            <a:extLst>
              <a:ext uri="{FF2B5EF4-FFF2-40B4-BE49-F238E27FC236}">
                <a16:creationId xmlns:a16="http://schemas.microsoft.com/office/drawing/2014/main" id="{1ACC0ECB-EB2D-4B49-806E-8E9E88CD2BB0}"/>
              </a:ext>
            </a:extLst>
          </p:cNvPr>
          <p:cNvSpPr txBox="1"/>
          <p:nvPr/>
        </p:nvSpPr>
        <p:spPr>
          <a:xfrm rot="20847355">
            <a:off x="1102027" y="2068218"/>
            <a:ext cx="6939947" cy="2246769"/>
          </a:xfrm>
          <a:prstGeom prst="rect">
            <a:avLst/>
          </a:prstGeom>
          <a:solidFill>
            <a:schemeClr val="bg1"/>
          </a:solidFill>
        </p:spPr>
        <p:txBody>
          <a:bodyPr wrap="square" rtlCol="0">
            <a:spAutoFit/>
          </a:bodyPr>
          <a:lstStyle/>
          <a:p>
            <a:pPr lvl="0" defTabSz="914400">
              <a:defRPr/>
            </a:pPr>
            <a:r>
              <a:rPr lang="en-US" sz="2800" b="1" dirty="0">
                <a:solidFill>
                  <a:schemeClr val="accent2">
                    <a:lumMod val="50000"/>
                  </a:schemeClr>
                </a:solidFill>
                <a:latin typeface="AhnbergHand" pitchFamily="2" charset="0"/>
              </a:rPr>
              <a:t>But nothing has happened for more than a decade!</a:t>
            </a:r>
          </a:p>
          <a:p>
            <a:pPr lvl="0" defTabSz="914400">
              <a:defRPr/>
            </a:pPr>
            <a:endParaRPr lang="en-US" sz="2800" b="1" dirty="0">
              <a:solidFill>
                <a:schemeClr val="accent2">
                  <a:lumMod val="50000"/>
                </a:schemeClr>
              </a:solidFill>
              <a:latin typeface="AhnbergHand" pitchFamily="2" charset="0"/>
            </a:endParaRPr>
          </a:p>
          <a:p>
            <a:pPr lvl="0" defTabSz="914400">
              <a:defRPr/>
            </a:pPr>
            <a:r>
              <a:rPr lang="en-US" sz="2800" b="1" dirty="0">
                <a:solidFill>
                  <a:schemeClr val="accent2">
                    <a:lumMod val="50000"/>
                  </a:schemeClr>
                </a:solidFill>
                <a:latin typeface="AhnbergHand" pitchFamily="2" charset="0"/>
              </a:rPr>
              <a:t>Why not?</a:t>
            </a:r>
          </a:p>
          <a:p>
            <a:endParaRPr lang="en-AU" sz="2800" b="1" dirty="0">
              <a:solidFill>
                <a:schemeClr val="accent2">
                  <a:lumMod val="50000"/>
                </a:schemeClr>
              </a:solidFill>
              <a:latin typeface="AhnbergHand" pitchFamily="2" charset="0"/>
            </a:endParaRPr>
          </a:p>
        </p:txBody>
      </p:sp>
    </p:spTree>
    <p:extLst>
      <p:ext uri="{BB962C8B-B14F-4D97-AF65-F5344CB8AC3E}">
        <p14:creationId xmlns:p14="http://schemas.microsoft.com/office/powerpoint/2010/main" val="292418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Opening the Connection: First Steps</a:t>
            </a:r>
          </a:p>
        </p:txBody>
      </p:sp>
      <p:sp>
        <p:nvSpPr>
          <p:cNvPr id="3" name="Content Placeholder 2"/>
          <p:cNvSpPr>
            <a:spLocks noGrp="1"/>
          </p:cNvSpPr>
          <p:nvPr>
            <p:ph idx="1"/>
          </p:nvPr>
        </p:nvSpPr>
        <p:spPr>
          <a:xfrm>
            <a:off x="2021222" y="1766902"/>
            <a:ext cx="5287081" cy="4351338"/>
          </a:xfrm>
        </p:spPr>
        <p:txBody>
          <a:bodyPr>
            <a:normAutofit/>
          </a:bodyPr>
          <a:lstStyle/>
          <a:p>
            <a:pPr marL="0" indent="0">
              <a:buNone/>
            </a:pPr>
            <a:r>
              <a:rPr lang="en-US" sz="2000" dirty="0"/>
              <a:t>Client:</a:t>
            </a:r>
          </a:p>
          <a:p>
            <a:pPr marL="0" indent="0">
              <a:buNone/>
            </a:pPr>
            <a:r>
              <a:rPr lang="en-US" sz="2000" dirty="0"/>
              <a:t>   </a:t>
            </a:r>
            <a:r>
              <a:rPr lang="en-US" sz="2000" i="1" dirty="0"/>
              <a:t>DNS Query</a:t>
            </a:r>
            <a:r>
              <a:rPr lang="en-US" sz="2000" dirty="0"/>
              <a:t>:</a:t>
            </a:r>
          </a:p>
          <a:p>
            <a:pPr marL="0" indent="0">
              <a:buNone/>
            </a:pPr>
            <a:r>
              <a:rPr lang="en-US" sz="2000" dirty="0"/>
              <a:t>          www.commbank.com.au?</a:t>
            </a:r>
          </a:p>
          <a:p>
            <a:pPr marL="0" indent="0" algn="r">
              <a:buNone/>
            </a:pPr>
            <a:r>
              <a:rPr lang="en-US" sz="2000" i="1" dirty="0"/>
              <a:t>DNS Response:</a:t>
            </a:r>
          </a:p>
          <a:p>
            <a:pPr marL="0" indent="0" algn="r">
              <a:buNone/>
            </a:pPr>
            <a:r>
              <a:rPr lang="en-US" sz="2000" dirty="0"/>
              <a:t>23.214.88.32</a:t>
            </a:r>
          </a:p>
          <a:p>
            <a:pPr marL="0" indent="0">
              <a:buNone/>
            </a:pPr>
            <a:r>
              <a:rPr lang="en-US" sz="2000" dirty="0"/>
              <a:t>   </a:t>
            </a:r>
          </a:p>
          <a:p>
            <a:pPr marL="0" indent="0">
              <a:buNone/>
            </a:pPr>
            <a:endParaRPr lang="en-US" sz="2000" dirty="0"/>
          </a:p>
          <a:p>
            <a:pPr marL="0" indent="0">
              <a:buNone/>
            </a:pPr>
            <a:r>
              <a:rPr lang="en-US" sz="2000" dirty="0"/>
              <a:t> </a:t>
            </a:r>
            <a:r>
              <a:rPr lang="en-US" sz="2000" i="1" dirty="0"/>
              <a:t>TCP Session</a:t>
            </a:r>
            <a:r>
              <a:rPr lang="en-US" sz="2000" dirty="0"/>
              <a:t>:</a:t>
            </a:r>
          </a:p>
          <a:p>
            <a:pPr marL="0" indent="0">
              <a:buNone/>
            </a:pPr>
            <a:r>
              <a:rPr lang="en-US" sz="2000" dirty="0"/>
              <a:t>          TCP Connect 23.214.88.32, port 443 </a:t>
            </a:r>
          </a:p>
          <a:p>
            <a:pPr marL="0" indent="0" algn="r">
              <a:buNone/>
            </a:pPr>
            <a:r>
              <a:rPr lang="en-US" sz="2000" dirty="0"/>
              <a:t> </a:t>
            </a:r>
          </a:p>
          <a:p>
            <a:pPr marL="0" indent="0">
              <a:buNone/>
            </a:pPr>
            <a:endParaRPr lang="en-US" sz="2000" dirty="0"/>
          </a:p>
        </p:txBody>
      </p:sp>
      <p:pic>
        <p:nvPicPr>
          <p:cNvPr id="4" name="Content Placeholder 3"/>
          <p:cNvPicPr>
            <a:picLocks noChangeAspect="1"/>
          </p:cNvPicPr>
          <p:nvPr/>
        </p:nvPicPr>
        <p:blipFill rotWithShape="1">
          <a:blip r:embed="rId2"/>
          <a:srcRect t="-1030" b="9116"/>
          <a:stretch/>
        </p:blipFill>
        <p:spPr>
          <a:xfrm>
            <a:off x="683568" y="1700808"/>
            <a:ext cx="1110817" cy="869461"/>
          </a:xfrm>
          <a:prstGeom prst="rect">
            <a:avLst/>
          </a:prstGeom>
        </p:spPr>
      </p:pic>
      <p:pic>
        <p:nvPicPr>
          <p:cNvPr id="5" name="Picture 4"/>
          <p:cNvPicPr>
            <a:picLocks noChangeAspect="1"/>
          </p:cNvPicPr>
          <p:nvPr/>
        </p:nvPicPr>
        <p:blipFill>
          <a:blip r:embed="rId3"/>
          <a:stretch>
            <a:fillRect/>
          </a:stretch>
        </p:blipFill>
        <p:spPr>
          <a:xfrm>
            <a:off x="7452320" y="1988840"/>
            <a:ext cx="908538" cy="908538"/>
          </a:xfrm>
          <a:prstGeom prst="rect">
            <a:avLst/>
          </a:prstGeom>
        </p:spPr>
      </p:pic>
      <p:pic>
        <p:nvPicPr>
          <p:cNvPr id="6" name="Picture 5"/>
          <p:cNvPicPr>
            <a:picLocks noChangeAspect="1"/>
          </p:cNvPicPr>
          <p:nvPr/>
        </p:nvPicPr>
        <p:blipFill>
          <a:blip r:embed="rId3"/>
          <a:stretch>
            <a:fillRect/>
          </a:stretch>
        </p:blipFill>
        <p:spPr>
          <a:xfrm>
            <a:off x="7452320" y="4437112"/>
            <a:ext cx="908538" cy="908538"/>
          </a:xfrm>
          <a:prstGeom prst="rect">
            <a:avLst/>
          </a:prstGeom>
        </p:spPr>
      </p:pic>
      <p:sp>
        <p:nvSpPr>
          <p:cNvPr id="7" name="Left-Right Arrow 6"/>
          <p:cNvSpPr/>
          <p:nvPr/>
        </p:nvSpPr>
        <p:spPr>
          <a:xfrm>
            <a:off x="5580112" y="2276872"/>
            <a:ext cx="1656184" cy="1662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5436096" y="4581128"/>
            <a:ext cx="1656184" cy="1662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85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change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lnSpcReduction="10000"/>
          </a:bodyPr>
          <a:lstStyle/>
          <a:p>
            <a:pPr marL="0" indent="0">
              <a:buNone/>
            </a:pPr>
            <a:r>
              <a:rPr lang="en-AU" sz="2800" dirty="0"/>
              <a:t>We have different goals </a:t>
            </a:r>
          </a:p>
          <a:p>
            <a:pPr lvl="1"/>
            <a:r>
              <a:rPr lang="en-AU" sz="2400" dirty="0"/>
              <a:t>Some people want to provide strong hierarchical controls on the certificates and keys because it entrenches their role in providing services</a:t>
            </a:r>
          </a:p>
          <a:p>
            <a:pPr lvl="1"/>
            <a:r>
              <a:rPr lang="en-AU" sz="2400" dirty="0"/>
              <a:t>Some want to do it because it gives them a point of control to intrude into the conversation </a:t>
            </a:r>
          </a:p>
          <a:p>
            <a:pPr lvl="1"/>
            <a:r>
              <a:rPr lang="en-AU" sz="2400" dirty="0"/>
              <a:t>Others want to exploit weaknesses in the system to leverage a competitive advantage</a:t>
            </a:r>
          </a:p>
          <a:p>
            <a:pPr lvl="1"/>
            <a:r>
              <a:rPr lang="en-AU" sz="2400" dirty="0"/>
              <a:t>Some people think users prefer faster applications even if they have weaknesses</a:t>
            </a:r>
          </a:p>
          <a:p>
            <a:pPr lvl="1"/>
            <a:r>
              <a:rPr lang="en-AU" sz="2400" dirty="0"/>
              <a:t>Others think users are willing to pay a time penalty for better authentication controls </a:t>
            </a:r>
          </a:p>
          <a:p>
            <a:endParaRPr lang="en-AU" sz="2800" dirty="0"/>
          </a:p>
          <a:p>
            <a:endParaRPr lang="en-AU" sz="2800" dirty="0"/>
          </a:p>
          <a:p>
            <a:endParaRPr lang="en-AU" sz="2800" dirty="0"/>
          </a:p>
        </p:txBody>
      </p:sp>
    </p:spTree>
    <p:extLst>
      <p:ext uri="{BB962C8B-B14F-4D97-AF65-F5344CB8AC3E}">
        <p14:creationId xmlns:p14="http://schemas.microsoft.com/office/powerpoint/2010/main" val="3426902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Users and Trust</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fontScale="85000" lnSpcReduction="20000"/>
          </a:bodyPr>
          <a:lstStyle/>
          <a:p>
            <a:r>
              <a:rPr lang="en-AU" dirty="0"/>
              <a:t>Users just want to be able to trust that the websites and services that they connect to and share their credentials, passwords and content with are truly the ones they expected to be using without first studying for a PhD in Network Operational Security</a:t>
            </a:r>
          </a:p>
          <a:p>
            <a:r>
              <a:rPr lang="en-AU" dirty="0"/>
              <a:t>Somehow we are missing that simple objective and have interposed complexity and adornment that have taken on a life of their own and are in fact eroding trust</a:t>
            </a:r>
          </a:p>
          <a:p>
            <a:r>
              <a:rPr lang="en-AU" dirty="0"/>
              <a:t>And that’s bad</a:t>
            </a:r>
          </a:p>
          <a:p>
            <a:r>
              <a:rPr lang="en-AU" dirty="0"/>
              <a:t>If we can’t trust our communications infrastructure, then we don’t have a useful communications infrastructure.</a:t>
            </a:r>
          </a:p>
          <a:p>
            <a:endParaRPr lang="en-AU" dirty="0"/>
          </a:p>
          <a:p>
            <a:endParaRPr lang="en-AU" dirty="0"/>
          </a:p>
        </p:txBody>
      </p:sp>
    </p:spTree>
    <p:extLst>
      <p:ext uri="{BB962C8B-B14F-4D97-AF65-F5344CB8AC3E}">
        <p14:creationId xmlns:p14="http://schemas.microsoft.com/office/powerpoint/2010/main" val="1167544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1FAB4-60A9-8442-A321-21844073FD8B}"/>
              </a:ext>
            </a:extLst>
          </p:cNvPr>
          <p:cNvSpPr/>
          <p:nvPr/>
        </p:nvSpPr>
        <p:spPr>
          <a:xfrm>
            <a:off x="1238080" y="3033319"/>
            <a:ext cx="6915676" cy="461665"/>
          </a:xfrm>
          <a:prstGeom prst="rect">
            <a:avLst/>
          </a:prstGeom>
        </p:spPr>
        <p:txBody>
          <a:bodyPr wrap="none">
            <a:spAutoFit/>
          </a:bodyPr>
          <a:lstStyle/>
          <a:p>
            <a:r>
              <a:rPr lang="en-AU" sz="2400" dirty="0">
                <a:latin typeface="AhnbergHand" pitchFamily="2" charset="0"/>
              </a:rPr>
              <a:t>What a dysfunctional mess we’ve created!</a:t>
            </a:r>
          </a:p>
        </p:txBody>
      </p:sp>
    </p:spTree>
    <p:extLst>
      <p:ext uri="{BB962C8B-B14F-4D97-AF65-F5344CB8AC3E}">
        <p14:creationId xmlns:p14="http://schemas.microsoft.com/office/powerpoint/2010/main" val="2001773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16" y="693655"/>
            <a:ext cx="5785853" cy="1143000"/>
          </a:xfrm>
        </p:spPr>
        <p:txBody>
          <a:bodyPr>
            <a:normAutofit/>
          </a:bodyPr>
          <a:lstStyle/>
          <a:p>
            <a:r>
              <a:rPr lang="en-US" sz="6600" b="1" dirty="0">
                <a:latin typeface="Vadim's Writing"/>
                <a:cs typeface="Vadim's Writing"/>
              </a:rPr>
              <a:t>That’s it!</a:t>
            </a:r>
          </a:p>
        </p:txBody>
      </p:sp>
      <p:sp>
        <p:nvSpPr>
          <p:cNvPr id="4" name="Rectangle 2"/>
          <p:cNvSpPr>
            <a:spLocks/>
          </p:cNvSpPr>
          <p:nvPr/>
        </p:nvSpPr>
        <p:spPr bwMode="auto">
          <a:xfrm rot="397884">
            <a:off x="2701418" y="3169546"/>
            <a:ext cx="3211308" cy="1180416"/>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6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86184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a:latin typeface="Menlo" charset="0"/>
                <a:ea typeface="Menlo" charset="0"/>
                <a:cs typeface="Menlo" charset="0"/>
              </a:rPr>
              <a:t>$ dig -x 23.214.88.32 +short</a:t>
            </a:r>
          </a:p>
          <a:p>
            <a:pPr marL="0" indent="0">
              <a:buNone/>
            </a:pPr>
            <a:r>
              <a:rPr lang="en-US" sz="1600" dirty="0">
                <a:latin typeface="Menlo" charset="0"/>
                <a:ea typeface="Menlo" charset="0"/>
                <a:cs typeface="Menlo" charset="0"/>
              </a:rPr>
              <a:t>a23-214-88-32.deploy.static.akamaitechnologies.com.</a:t>
            </a:r>
          </a:p>
          <a:p>
            <a:pPr marL="0" indent="0">
              <a:buNone/>
            </a:pPr>
            <a:endParaRPr lang="hr-HR" sz="2000" dirty="0">
              <a:ea typeface="Menlo" charset="0"/>
              <a:cs typeface="Menlo" charset="0"/>
            </a:endParaRPr>
          </a:p>
        </p:txBody>
      </p:sp>
    </p:spTree>
    <p:extLst>
      <p:ext uri="{BB962C8B-B14F-4D97-AF65-F5344CB8AC3E}">
        <p14:creationId xmlns:p14="http://schemas.microsoft.com/office/powerpoint/2010/main" val="179298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2135</TotalTime>
  <Words>3085</Words>
  <Application>Microsoft Macintosh PowerPoint</Application>
  <PresentationFormat>On-screen Show (4:3)</PresentationFormat>
  <Paragraphs>354</Paragraphs>
  <Slides>83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AhnbergHand</vt:lpstr>
      <vt:lpstr>Arial</vt:lpstr>
      <vt:lpstr>Bradley Hand ITC TT-Bold</vt:lpstr>
      <vt:lpstr>Calibri</vt:lpstr>
      <vt:lpstr>Gill Sans</vt:lpstr>
      <vt:lpstr>Menlo</vt:lpstr>
      <vt:lpstr>Powderfinger-Type</vt:lpstr>
      <vt:lpstr>Vadim's Writing</vt:lpstr>
      <vt:lpstr>Office Theme</vt:lpstr>
      <vt:lpstr>Security</vt:lpstr>
      <vt:lpstr>Insecurity</vt:lpstr>
      <vt:lpstr>Which Bank?</vt:lpstr>
      <vt:lpstr>Which Bank? My Bank!</vt:lpstr>
      <vt:lpstr>Which Bank? My Bank!</vt:lpstr>
      <vt:lpstr>Security on the Internet</vt:lpstr>
      <vt:lpstr>Security on the Internet</vt:lpstr>
      <vt:lpstr>Opening the Connection: First Steps</vt:lpstr>
      <vt:lpstr>Hang on…</vt:lpstr>
      <vt:lpstr>Hang on…</vt:lpstr>
      <vt:lpstr>Hang on…</vt:lpstr>
      <vt:lpstr>The major question…</vt:lpstr>
      <vt:lpstr>Security on the Internet</vt:lpstr>
      <vt:lpstr>It’s all about cryptography</vt:lpstr>
      <vt:lpstr>Public Key Cryptography</vt:lpstr>
      <vt:lpstr>The Power of Primes</vt:lpstr>
      <vt:lpstr>Why is this important?</vt:lpstr>
      <vt:lpstr>Back to Public/Private Key Pairs</vt:lpstr>
      <vt:lpstr>Public Key Certificates</vt:lpstr>
      <vt:lpstr>Public Key Certificates</vt:lpstr>
      <vt:lpstr>Public Key Certificates</vt:lpstr>
      <vt:lpstr>PowerPoint Presentation</vt:lpstr>
      <vt:lpstr>PowerPoint Presentation</vt:lpstr>
      <vt:lpstr>Spot the Difference</vt:lpstr>
      <vt:lpstr>Spot the Difference</vt:lpstr>
      <vt:lpstr>Moving on…</vt:lpstr>
      <vt:lpstr>Secure Connections using TLS</vt:lpstr>
      <vt:lpstr>Secure Connections using TLS</vt:lpstr>
      <vt:lpstr>Secure Connections using TLS</vt:lpstr>
      <vt:lpstr>PowerPoint Presentation</vt:lpstr>
      <vt:lpstr>Secure Connections using TLS</vt:lpstr>
      <vt:lpstr>PowerPoint Presentation</vt:lpstr>
      <vt:lpstr>Domain Name Certification</vt:lpstr>
      <vt:lpstr>Domain Name Certification</vt:lpstr>
      <vt:lpstr>Local Trust</vt:lpstr>
      <vt:lpstr>Local Trust</vt:lpstr>
      <vt:lpstr>Local Trust</vt:lpstr>
      <vt:lpstr>Local Trust or Local Credulity*?</vt:lpstr>
      <vt:lpstr>Local Credulity</vt:lpstr>
      <vt:lpstr>Local Credulity</vt:lpstr>
      <vt:lpstr>Never?</vt:lpstr>
      <vt:lpstr>Well, hardly ever</vt:lpstr>
      <vt:lpstr>Well, hardly ever</vt:lpstr>
      <vt:lpstr>With unpleasant consequences when it all goes wrong</vt:lpstr>
      <vt:lpstr>With unpleasant consequences when it all goes wrong</vt:lpstr>
      <vt:lpstr>PowerPoint Presentation</vt:lpstr>
      <vt:lpstr>What’s going wrong here?</vt:lpstr>
      <vt:lpstr>What’s going wrong here?</vt:lpstr>
      <vt:lpstr>What’s going wrong here?</vt:lpstr>
      <vt:lpstr>What’s going wrong here?</vt:lpstr>
      <vt:lpstr>What’s going wrong here?</vt:lpstr>
      <vt:lpstr>In a commercial environment</vt:lpstr>
      <vt:lpstr>In a commercial environment</vt:lpstr>
      <vt:lpstr>But its all OK</vt:lpstr>
      <vt:lpstr>Always?</vt:lpstr>
      <vt:lpstr>Ok – Not Always.  Some do.  Sometimes.</vt:lpstr>
      <vt:lpstr>How can we fix this?</vt:lpstr>
      <vt:lpstr>How can we fix this?</vt:lpstr>
      <vt:lpstr>How can we fix this?</vt:lpstr>
      <vt:lpstr>How can we fix this?</vt:lpstr>
      <vt:lpstr>How can we fix this?</vt:lpstr>
      <vt:lpstr>How can we fix this?</vt:lpstr>
      <vt:lpstr>How can we fix this?</vt:lpstr>
      <vt:lpstr>How can we fix this?</vt:lpstr>
      <vt:lpstr>How can we fix this?</vt:lpstr>
      <vt:lpstr>Seriously? The DNS?</vt:lpstr>
      <vt:lpstr>Seriously? The DNS?</vt:lpstr>
      <vt:lpstr>DANE</vt:lpstr>
      <vt:lpstr>TLS with DANE</vt:lpstr>
      <vt:lpstr>TLS Connections</vt:lpstr>
      <vt:lpstr>Just one problem…</vt:lpstr>
      <vt:lpstr>Just one response…</vt:lpstr>
      <vt:lpstr>DANE + DNSSEC</vt:lpstr>
      <vt:lpstr>DANE + DNSSEC</vt:lpstr>
      <vt:lpstr>DANE + DNSSEC</vt:lpstr>
      <vt:lpstr>Or…</vt:lpstr>
      <vt:lpstr>Or … Look! No DNS!</vt:lpstr>
      <vt:lpstr>Doing a better job</vt:lpstr>
      <vt:lpstr>Doing a better job</vt:lpstr>
      <vt:lpstr>Why is change so hard?</vt:lpstr>
      <vt:lpstr>Users and Trust</vt:lpstr>
      <vt:lpstr>PowerPoint Presentation</vt:lpstr>
      <vt:lpstr>That’s it!</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Since last we met…</dc:title>
  <dc:creator>Geoff Huston</dc:creator>
  <cp:lastModifiedBy>Geoff Huston</cp:lastModifiedBy>
  <cp:revision>75</cp:revision>
  <cp:lastPrinted>2017-01-22T19:56:58Z</cp:lastPrinted>
  <dcterms:created xsi:type="dcterms:W3CDTF">2015-10-28T19:23:57Z</dcterms:created>
  <dcterms:modified xsi:type="dcterms:W3CDTF">2020-08-03T22:54:22Z</dcterms:modified>
</cp:coreProperties>
</file>