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0"/>
  </p:notesMasterIdLst>
  <p:sldIdLst>
    <p:sldId id="314" r:id="rId5"/>
    <p:sldId id="367" r:id="rId6"/>
    <p:sldId id="315" r:id="rId7"/>
    <p:sldId id="369" r:id="rId8"/>
    <p:sldId id="371" r:id="rId9"/>
    <p:sldId id="370" r:id="rId10"/>
    <p:sldId id="389" r:id="rId11"/>
    <p:sldId id="373" r:id="rId12"/>
    <p:sldId id="374" r:id="rId13"/>
    <p:sldId id="375" r:id="rId14"/>
    <p:sldId id="390" r:id="rId15"/>
    <p:sldId id="377" r:id="rId16"/>
    <p:sldId id="378" r:id="rId17"/>
    <p:sldId id="396" r:id="rId18"/>
    <p:sldId id="391" r:id="rId19"/>
    <p:sldId id="379" r:id="rId20"/>
    <p:sldId id="380" r:id="rId21"/>
    <p:sldId id="381" r:id="rId22"/>
    <p:sldId id="382" r:id="rId23"/>
    <p:sldId id="383" r:id="rId24"/>
    <p:sldId id="394" r:id="rId25"/>
    <p:sldId id="392" r:id="rId26"/>
    <p:sldId id="384" r:id="rId27"/>
    <p:sldId id="385" r:id="rId28"/>
    <p:sldId id="395" r:id="rId29"/>
    <p:sldId id="386" r:id="rId30"/>
    <p:sldId id="368" r:id="rId31"/>
    <p:sldId id="332" r:id="rId32"/>
    <p:sldId id="333" r:id="rId33"/>
    <p:sldId id="334" r:id="rId34"/>
    <p:sldId id="335" r:id="rId35"/>
    <p:sldId id="336" r:id="rId36"/>
    <p:sldId id="337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30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93" r:id="rId65"/>
    <p:sldId id="365" r:id="rId66"/>
    <p:sldId id="331" r:id="rId67"/>
    <p:sldId id="366" r:id="rId68"/>
    <p:sldId id="268" r:id="rId6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E69"/>
    <a:srgbClr val="C9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6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ACE"/>
          </a:solidFill>
        </a:fill>
      </a:tcStyle>
    </a:wholeTbl>
    <a:band2H>
      <a:tcTxStyle/>
      <a:tcStyle>
        <a:tcBdr/>
        <a:fill>
          <a:solidFill>
            <a:srgbClr val="E9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65"/>
  </p:normalViewPr>
  <p:slideViewPr>
    <p:cSldViewPr snapToGrid="0" snapToObjects="1">
      <p:cViewPr varScale="1">
        <p:scale>
          <a:sx n="226" d="100"/>
          <a:sy n="226" d="100"/>
        </p:scale>
        <p:origin x="192" y="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4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13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36" y="1200150"/>
            <a:ext cx="4104457" cy="34238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63033" indent="-296333">
              <a:defRPr sz="2000"/>
            </a:lvl2pPr>
            <a:lvl3pPr marL="882650" indent="-349250"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979954" y="4980006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PRICOT 2020_Powerpoint graphic 16-9 01 copy_APRICOT-2015_Powerpoint-graphic-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439" cy="51620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/>
          </p:cNvSpPr>
          <p:nvPr userDrawn="1"/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PRICOT 2020_Powerpoint graphic 16-9 01 copy_APRICOT-2015_Powerpoint-graphic-0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96237" y="5003865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Title 1"/>
          <p:cNvSpPr txBox="1"/>
          <p:nvPr/>
        </p:nvSpPr>
        <p:spPr>
          <a:xfrm>
            <a:off x="395535" y="205978"/>
            <a:ext cx="835293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600" b="1"/>
            </a:lvl1pPr>
          </a:lstStyle>
          <a:p>
            <a:r>
              <a:t>Click to edit Master title style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5536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0"/>
            <a:ext cx="8352929" cy="342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6739" marR="0" indent="-32003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52500" marR="0" indent="-4191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27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updfig1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updfig4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updfig7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updfig9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1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2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gih/Sites/potaroo/ispcol/2021-01/bgpfig10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1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6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gih/Sites/potaroo/ispcol/2021-01/bgpfig7.png" TargetMode="Externa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9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gih/Sites/potaroo/ispcol/2021-01/bgpfig4.png" TargetMode="Externa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adjacency-v4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addrfig15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addrfig16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gih/Sites/potaroo/ispcol/2021-01/addrfig17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addrfig18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2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13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14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15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gih/Sites/potaroo/ispcol/2021-01/bgpfig22.png" TargetMode="Externa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17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gih/Sites/potaroo/ispcol/2021-01/bgpfig19.png" TargetMode="Externa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21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gih/Sites/potaroo/ispcol/2021-01/bgpfig16.png" TargetMode="Externa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adjacency-v6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addrfig18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26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27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updfig1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updfig4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updfig7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updfig9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13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h/Sites/potaroo/ispcol/2021-01/bgpfig14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548" y="1597820"/>
            <a:ext cx="6446664" cy="1102519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  <a:cs typeface="Powderfinger Type"/>
              </a:rPr>
              <a:t>BGP in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612" y="3474586"/>
            <a:ext cx="4800600" cy="1314450"/>
          </a:xfrm>
        </p:spPr>
        <p:txBody>
          <a:bodyPr>
            <a:normAutofit/>
          </a:bodyPr>
          <a:lstStyle/>
          <a:p>
            <a:pPr algn="r"/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APNIC Labs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70D11-7956-2E4C-B8DE-5E5DAC093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26" y="3323209"/>
            <a:ext cx="834441" cy="8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861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in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IPv6 Internet growth in terms of BGP is still increasing, and is currently at some </a:t>
            </a:r>
            <a:r>
              <a:rPr lang="en-US" b="1" dirty="0">
                <a:solidFill>
                  <a:srgbClr val="FF0000"/>
                </a:solidFill>
              </a:rPr>
              <a:t>25,000 route entries p.a.	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It’s a case of increasing growth, not just constant growth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use of /48 more specifics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networks advertising IPv6 prefixes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197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EC19-4FC8-864D-91C1-31B15B53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EDD3-388B-6B47-A54D-A58F5223F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IPv4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IPv6 FIB Summary</a:t>
            </a:r>
          </a:p>
          <a:p>
            <a:r>
              <a:rPr lang="en-AU" dirty="0"/>
              <a:t>FIB Projections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Churn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42939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V4 BGP Table Size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90" y="1437436"/>
            <a:ext cx="3497302" cy="3423827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1600" dirty="0"/>
              <a:t>Date	  RIB Size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Prediction</a:t>
            </a:r>
            <a:r>
              <a:rPr lang="en-US" sz="1600" dirty="0"/>
              <a:t> 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dirty="0"/>
              <a:t>Jan</a:t>
            </a:r>
            <a:r>
              <a:rPr lang="en-US" sz="1600" i="1" dirty="0"/>
              <a:t> 2017	  646,000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/>
              <a:t>       2018	  699,000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/>
              <a:t>       2019	  760,000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/>
              <a:t>       2020	  814,000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i="1" dirty="0">
                <a:solidFill>
                  <a:schemeClr val="tx1"/>
                </a:solidFill>
              </a:rPr>
              <a:t>2021   866,000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2022	     	   916,000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2023	    	   970,000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2024     	1,024,000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2025	 	1,078,000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2026		1,132,000</a:t>
            </a:r>
          </a:p>
          <a:p>
            <a:pPr marL="0" indent="0">
              <a:spcBef>
                <a:spcPts val="45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1FB0F-2D27-E742-B38F-1198E4E5D49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2981" y="1347106"/>
            <a:ext cx="5238893" cy="31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168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BGP Table Size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60" y="1719673"/>
            <a:ext cx="7020780" cy="3423827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1400" dirty="0"/>
              <a:t>Jan</a:t>
            </a:r>
            <a:r>
              <a:rPr lang="en-US" sz="1400" i="1" dirty="0"/>
              <a:t> 2017	      35,000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/>
              <a:t>       2018	      45,000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/>
              <a:t>       2019	      62,000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/>
              <a:t>       2020	      79,000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en-US" sz="1400" i="1" dirty="0">
                <a:solidFill>
                  <a:schemeClr val="tx1"/>
                </a:solidFill>
              </a:rPr>
              <a:t>2021	     104,000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2022	     118,000	   135,000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2023         136,000	   175,000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2024	     155,000	   228,000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2025        174,000	   296,000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2026        192,000	   384,000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F02E0-C3B4-9246-9FA2-E2641D76802F}"/>
              </a:ext>
            </a:extLst>
          </p:cNvPr>
          <p:cNvSpPr txBox="1"/>
          <p:nvPr/>
        </p:nvSpPr>
        <p:spPr>
          <a:xfrm>
            <a:off x="1177275" y="1381119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>
                    <a:lumMod val="65000"/>
                  </a:schemeClr>
                </a:solidFill>
              </a:rPr>
              <a:t>Linear </a:t>
            </a:r>
            <a:r>
              <a:rPr lang="en-AU" sz="1600" dirty="0"/>
              <a:t>    </a:t>
            </a:r>
            <a:r>
              <a:rPr lang="en-AU" sz="1600" dirty="0">
                <a:solidFill>
                  <a:schemeClr val="bg1">
                    <a:lumMod val="65000"/>
                  </a:schemeClr>
                </a:solidFill>
              </a:rPr>
              <a:t>Exponential</a:t>
            </a:r>
            <a:r>
              <a:rPr lang="en-AU" sz="1600" dirty="0"/>
              <a:t>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21F757-6578-A34D-9E8E-180C30023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3535" y="1657497"/>
            <a:ext cx="5464823" cy="3244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64AD64-C140-344B-8BA1-C36C297F800F}"/>
              </a:ext>
            </a:extLst>
          </p:cNvPr>
          <p:cNvSpPr txBox="1"/>
          <p:nvPr/>
        </p:nvSpPr>
        <p:spPr>
          <a:xfrm>
            <a:off x="1177275" y="4902236"/>
            <a:ext cx="467531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Note that the IPv6 tables are 128bits wide – i.e. 4x the size of the IPv4 tables!</a:t>
            </a:r>
          </a:p>
        </p:txBody>
      </p:sp>
    </p:spTree>
    <p:extLst>
      <p:ext uri="{BB962C8B-B14F-4D97-AF65-F5344CB8AC3E}">
        <p14:creationId xmlns:p14="http://schemas.microsoft.com/office/powerpoint/2010/main" val="29381512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BGP Table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00153"/>
            <a:ext cx="7200800" cy="342382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The absolute size of the IPv6 routing table is growing much faster than the IPv4 table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They will require the same memory size in around 4 years time, given that each IPv6 entry is 4 times the memory size of an IPv4 entry</a:t>
            </a:r>
          </a:p>
          <a:p>
            <a:pPr marL="0" indent="0">
              <a:spcAft>
                <a:spcPts val="600"/>
              </a:spcAft>
              <a:buNone/>
            </a:pPr>
            <a:endParaRPr lang="en-US" sz="19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900" dirty="0"/>
              <a:t>As long as we are prepared to live within the technical constraints of the current routing paradigm, the Internet’s use of BGP will continue to be viable for some time yet</a:t>
            </a:r>
          </a:p>
          <a:p>
            <a:pPr marL="266693" lvl="1" indent="0"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764957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EC19-4FC8-864D-91C1-31B15B53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EDD3-388B-6B47-A54D-A58F5223F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IPv4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IPv6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FIB Projections</a:t>
            </a:r>
          </a:p>
          <a:p>
            <a:r>
              <a:rPr lang="en-AU" dirty="0"/>
              <a:t>Churn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9214704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7" y="43037"/>
            <a:ext cx="7200800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IPv4 BGP Updates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1BDC17-4279-1F4A-8D1C-76F2F2C92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8800" y="900288"/>
            <a:ext cx="6955486" cy="4129819"/>
          </a:xfr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DD3E959A-A957-884D-9095-9052FE7D1A17}"/>
              </a:ext>
            </a:extLst>
          </p:cNvPr>
          <p:cNvSpPr/>
          <p:nvPr/>
        </p:nvSpPr>
        <p:spPr>
          <a:xfrm>
            <a:off x="7719653" y="2277801"/>
            <a:ext cx="600974" cy="1594484"/>
          </a:xfrm>
          <a:custGeom>
            <a:avLst/>
            <a:gdLst>
              <a:gd name="connsiteX0" fmla="*/ 32869 w 600974"/>
              <a:gd name="connsiteY0" fmla="*/ 1594484 h 1594484"/>
              <a:gd name="connsiteX1" fmla="*/ 581509 w 600974"/>
              <a:gd name="connsiteY1" fmla="*/ 1165114 h 1594484"/>
              <a:gd name="connsiteX2" fmla="*/ 438385 w 600974"/>
              <a:gd name="connsiteY2" fmla="*/ 226860 h 1594484"/>
              <a:gd name="connsiteX3" fmla="*/ 56723 w 600974"/>
              <a:gd name="connsiteY3" fmla="*/ 43980 h 1594484"/>
              <a:gd name="connsiteX4" fmla="*/ 9015 w 600974"/>
              <a:gd name="connsiteY4" fmla="*/ 878867 h 1594484"/>
              <a:gd name="connsiteX5" fmla="*/ 128284 w 600974"/>
              <a:gd name="connsiteY5" fmla="*/ 1483166 h 159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74" h="1594484">
                <a:moveTo>
                  <a:pt x="32869" y="1594484"/>
                </a:moveTo>
                <a:cubicBezTo>
                  <a:pt x="273396" y="1493767"/>
                  <a:pt x="513923" y="1393051"/>
                  <a:pt x="581509" y="1165114"/>
                </a:cubicBezTo>
                <a:cubicBezTo>
                  <a:pt x="649095" y="937177"/>
                  <a:pt x="525849" y="413716"/>
                  <a:pt x="438385" y="226860"/>
                </a:cubicBezTo>
                <a:cubicBezTo>
                  <a:pt x="350921" y="40004"/>
                  <a:pt x="128285" y="-64688"/>
                  <a:pt x="56723" y="43980"/>
                </a:cubicBezTo>
                <a:cubicBezTo>
                  <a:pt x="-14839" y="152648"/>
                  <a:pt x="-2912" y="639003"/>
                  <a:pt x="9015" y="878867"/>
                </a:cubicBezTo>
                <a:cubicBezTo>
                  <a:pt x="20942" y="1118731"/>
                  <a:pt x="74613" y="1300948"/>
                  <a:pt x="128284" y="1483166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0282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74591"/>
            <a:ext cx="7118548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IPv4 BGP Convergence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04F12-DF7F-C043-BB90-8C3DA201061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2614" y="689260"/>
            <a:ext cx="6843201" cy="43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6591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Updates in IPv4 BGP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00152"/>
            <a:ext cx="6120680" cy="3423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The beginnings of concern …</a:t>
            </a:r>
          </a:p>
          <a:p>
            <a:r>
              <a:rPr lang="en-US" sz="1600" dirty="0"/>
              <a:t>The number of updates per instability event and the time to converge has been relatively constant for many years – its now starting to rise, both in the number of unstable prefixes and the time to converge</a:t>
            </a:r>
          </a:p>
          <a:p>
            <a:r>
              <a:rPr lang="en-US" sz="1600" dirty="0"/>
              <a:t>20% of prefixes generate 80% of all updates. Less than 5% of all origin networks are linked to 80% of all updates. Instability is still concentrated in a small number of pathological cases. Its just that the instability itself from these sources is getting worse.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A7C8-2817-1248-A752-D42ECD5A156E}"/>
              </a:ext>
            </a:extLst>
          </p:cNvPr>
          <p:cNvSpPr/>
          <p:nvPr/>
        </p:nvSpPr>
        <p:spPr>
          <a:xfrm>
            <a:off x="1796995" y="3474720"/>
            <a:ext cx="4921857" cy="23854"/>
          </a:xfrm>
          <a:custGeom>
            <a:avLst/>
            <a:gdLst>
              <a:gd name="connsiteX0" fmla="*/ 0 w 4921857"/>
              <a:gd name="connsiteY0" fmla="*/ 15903 h 23854"/>
              <a:gd name="connsiteX1" fmla="*/ 803082 w 4921857"/>
              <a:gd name="connsiteY1" fmla="*/ 23854 h 23854"/>
              <a:gd name="connsiteX2" fmla="*/ 2671638 w 4921857"/>
              <a:gd name="connsiteY2" fmla="*/ 15903 h 23854"/>
              <a:gd name="connsiteX3" fmla="*/ 4921857 w 4921857"/>
              <a:gd name="connsiteY3" fmla="*/ 0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1857" h="23854">
                <a:moveTo>
                  <a:pt x="0" y="15903"/>
                </a:moveTo>
                <a:lnTo>
                  <a:pt x="803082" y="23854"/>
                </a:lnTo>
                <a:lnTo>
                  <a:pt x="2671638" y="15903"/>
                </a:lnTo>
                <a:lnTo>
                  <a:pt x="4921857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36284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81" y="5402"/>
            <a:ext cx="8136904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BGP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AE45F-8784-DC48-9AF6-41A370055012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423" y="724836"/>
            <a:ext cx="7126877" cy="4418664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F5B1A72-C17B-F84B-8D0E-76A6A794E8E1}"/>
              </a:ext>
            </a:extLst>
          </p:cNvPr>
          <p:cNvSpPr/>
          <p:nvPr/>
        </p:nvSpPr>
        <p:spPr>
          <a:xfrm>
            <a:off x="7297354" y="1658270"/>
            <a:ext cx="555344" cy="1096805"/>
          </a:xfrm>
          <a:custGeom>
            <a:avLst/>
            <a:gdLst>
              <a:gd name="connsiteX0" fmla="*/ 160350 w 555344"/>
              <a:gd name="connsiteY0" fmla="*/ 1096805 h 1096805"/>
              <a:gd name="connsiteX1" fmla="*/ 528485 w 555344"/>
              <a:gd name="connsiteY1" fmla="*/ 829611 h 1096805"/>
              <a:gd name="connsiteX2" fmla="*/ 486921 w 555344"/>
              <a:gd name="connsiteY2" fmla="*/ 164592 h 1096805"/>
              <a:gd name="connsiteX3" fmla="*/ 166288 w 555344"/>
              <a:gd name="connsiteY3" fmla="*/ 28026 h 1096805"/>
              <a:gd name="connsiteX4" fmla="*/ 33 w 555344"/>
              <a:gd name="connsiteY4" fmla="*/ 598042 h 1096805"/>
              <a:gd name="connsiteX5" fmla="*/ 178163 w 555344"/>
              <a:gd name="connsiteY5" fmla="*/ 1031491 h 109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344" h="1096805">
                <a:moveTo>
                  <a:pt x="160350" y="1096805"/>
                </a:moveTo>
                <a:cubicBezTo>
                  <a:pt x="317203" y="1040892"/>
                  <a:pt x="474056" y="984980"/>
                  <a:pt x="528485" y="829611"/>
                </a:cubicBezTo>
                <a:cubicBezTo>
                  <a:pt x="582914" y="674242"/>
                  <a:pt x="547287" y="298189"/>
                  <a:pt x="486921" y="164592"/>
                </a:cubicBezTo>
                <a:cubicBezTo>
                  <a:pt x="426555" y="30994"/>
                  <a:pt x="247436" y="-44216"/>
                  <a:pt x="166288" y="28026"/>
                </a:cubicBezTo>
                <a:cubicBezTo>
                  <a:pt x="85140" y="100268"/>
                  <a:pt x="-1946" y="430798"/>
                  <a:pt x="33" y="598042"/>
                </a:cubicBezTo>
                <a:cubicBezTo>
                  <a:pt x="2012" y="765286"/>
                  <a:pt x="90087" y="898388"/>
                  <a:pt x="178163" y="1031491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36645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EC19-4FC8-864D-91C1-31B15B53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EDD3-388B-6B47-A54D-A58F5223F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IPv4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IPv6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FIB Projections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Churn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526545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4331"/>
            <a:ext cx="7488832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Convergence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C36BE-1C4C-DF4A-8022-346DE361742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920" y="744273"/>
            <a:ext cx="7090470" cy="4209967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9D99DDE-87F4-8740-82E2-14F850DA3304}"/>
              </a:ext>
            </a:extLst>
          </p:cNvPr>
          <p:cNvSpPr/>
          <p:nvPr/>
        </p:nvSpPr>
        <p:spPr>
          <a:xfrm>
            <a:off x="7367824" y="671088"/>
            <a:ext cx="900562" cy="4292798"/>
          </a:xfrm>
          <a:custGeom>
            <a:avLst/>
            <a:gdLst>
              <a:gd name="connsiteX0" fmla="*/ 357075 w 900562"/>
              <a:gd name="connsiteY0" fmla="*/ 4132481 h 4292798"/>
              <a:gd name="connsiteX1" fmla="*/ 873651 w 900562"/>
              <a:gd name="connsiteY1" fmla="*/ 3966226 h 4292798"/>
              <a:gd name="connsiteX2" fmla="*/ 814275 w 900562"/>
              <a:gd name="connsiteY2" fmla="*/ 2125551 h 4292798"/>
              <a:gd name="connsiteX3" fmla="*/ 701459 w 900562"/>
              <a:gd name="connsiteY3" fmla="*/ 759889 h 4292798"/>
              <a:gd name="connsiteX4" fmla="*/ 469890 w 900562"/>
              <a:gd name="connsiteY4" fmla="*/ 23618 h 4292798"/>
              <a:gd name="connsiteX5" fmla="*/ 208633 w 900562"/>
              <a:gd name="connsiteY5" fmla="*/ 368003 h 4292798"/>
              <a:gd name="connsiteX6" fmla="*/ 815 w 900562"/>
              <a:gd name="connsiteY6" fmla="*/ 2143364 h 4292798"/>
              <a:gd name="connsiteX7" fmla="*/ 285823 w 900562"/>
              <a:gd name="connsiteY7" fmla="*/ 4292798 h 429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0562" h="4292798">
                <a:moveTo>
                  <a:pt x="357075" y="4132481"/>
                </a:moveTo>
                <a:cubicBezTo>
                  <a:pt x="577263" y="4216597"/>
                  <a:pt x="797451" y="4300714"/>
                  <a:pt x="873651" y="3966226"/>
                </a:cubicBezTo>
                <a:cubicBezTo>
                  <a:pt x="949851" y="3631738"/>
                  <a:pt x="842974" y="2659940"/>
                  <a:pt x="814275" y="2125551"/>
                </a:cubicBezTo>
                <a:cubicBezTo>
                  <a:pt x="785576" y="1591161"/>
                  <a:pt x="758857" y="1110211"/>
                  <a:pt x="701459" y="759889"/>
                </a:cubicBezTo>
                <a:cubicBezTo>
                  <a:pt x="644062" y="409567"/>
                  <a:pt x="552028" y="88932"/>
                  <a:pt x="469890" y="23618"/>
                </a:cubicBezTo>
                <a:cubicBezTo>
                  <a:pt x="387752" y="-41696"/>
                  <a:pt x="286812" y="14712"/>
                  <a:pt x="208633" y="368003"/>
                </a:cubicBezTo>
                <a:cubicBezTo>
                  <a:pt x="130454" y="721294"/>
                  <a:pt x="-12050" y="1489232"/>
                  <a:pt x="815" y="2143364"/>
                </a:cubicBezTo>
                <a:cubicBezTo>
                  <a:pt x="13680" y="2797496"/>
                  <a:pt x="149751" y="3545147"/>
                  <a:pt x="285823" y="4292798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304934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Updates in IPv6 BGP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69" y="1200152"/>
            <a:ext cx="4490913" cy="3423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Nobody is looking…</a:t>
            </a:r>
          </a:p>
          <a:p>
            <a:r>
              <a:rPr lang="en-US" sz="1600" dirty="0"/>
              <a:t>Compared to IPv4, the IPv6 network exhibits a high level of routing instability, which is unexpected as the old overlay approaches are disappearing and the topology of IPv6 is now converging to the same topology as IPv4</a:t>
            </a:r>
          </a:p>
          <a:p>
            <a:r>
              <a:rPr lang="en-US" sz="1600" dirty="0"/>
              <a:t>Just 5 AS’s generate 30% of the BGP update load in the past 2 weeks. Instability is still concentrated in a small number of pathological cases. The instability itself from these sources is getting worse.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08CEE-368C-C44F-A7A3-B11A4D23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82" y="1639148"/>
            <a:ext cx="4056783" cy="29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1641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EC19-4FC8-864D-91C1-31B15B53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EDD3-388B-6B47-A54D-A58F5223F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IPv4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IPv6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FIB Projections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Churn</a:t>
            </a:r>
          </a:p>
          <a:p>
            <a:r>
              <a:rPr lang="en-AU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9309287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Routing Futures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9" y="1200153"/>
            <a:ext cx="6840760" cy="34238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/>
              <a:t>There is still little in the way of scaling pressure from BGP as a routing protocol – the relatively compressed topology and stability of the infrastructure links tend to ensure that BGP remains effective in routing the internet. Instability levels are rising, generally driven by a small set of highly unstable “super generators”</a:t>
            </a:r>
          </a:p>
          <a:p>
            <a:pPr>
              <a:spcBef>
                <a:spcPts val="0"/>
              </a:spcBef>
              <a:defRPr/>
            </a:pPr>
            <a:endParaRPr lang="en-US" sz="1600" dirty="0"/>
          </a:p>
          <a:p>
            <a:pPr>
              <a:spcBef>
                <a:spcPts val="0"/>
              </a:spcBef>
              <a:defRPr/>
            </a:pPr>
            <a:r>
              <a:rPr lang="en-US" sz="1600" dirty="0"/>
              <a:t>The issues of FIB size, line speeds and equipment cost of line cards represent a more significant issue for hardware suppliers – we can expect cheaper line cards to to use far smaller LRU cache local FIBs in the high-speed switches and push less-used routes to a slower / cheaper lookup path. This approach  may also become common in very high-capacity line cards </a:t>
            </a:r>
          </a:p>
        </p:txBody>
      </p:sp>
    </p:spTree>
    <p:extLst>
      <p:ext uri="{BB962C8B-B14F-4D97-AF65-F5344CB8AC3E}">
        <p14:creationId xmlns:p14="http://schemas.microsoft.com/office/powerpoint/2010/main" val="366804038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4831-B4EC-0D4A-A9CD-180ACC9B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Some Practical Suggestions</a:t>
            </a:r>
            <a:endParaRPr lang="en-AU" sz="2800" dirty="0">
              <a:latin typeface="Powderfinger Type" panose="02020709070000000403" pitchFamily="49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D855-D1CA-7A4F-93BB-B5CA1EC3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5" y="1200152"/>
            <a:ext cx="6984776" cy="3423827"/>
          </a:xfrm>
        </p:spPr>
        <p:txBody>
          <a:bodyPr>
            <a:normAutofit/>
          </a:bodyPr>
          <a:lstStyle/>
          <a:p>
            <a:r>
              <a:rPr lang="en-AU" sz="1800" dirty="0"/>
              <a:t>Understand your hardware’s high speed FIB capacity in the default-free parts of your network</a:t>
            </a:r>
          </a:p>
          <a:p>
            <a:r>
              <a:rPr lang="en-AU" sz="1800" dirty="0"/>
              <a:t>Review your IPv4 / IPv6 portioning - a dual-stack eBGP router will need 970,000 32-bit IPv4 slots and 175,000 128-bit IPv6 slots for a full eBGP routing table in line cards over the coming 24 months if they are using a full eBGP FIB load (plus internal routes of course)</a:t>
            </a:r>
          </a:p>
          <a:p>
            <a:r>
              <a:rPr lang="en-AU" sz="1800" dirty="0"/>
              <a:t>Judicious use of default routes in your internal network  may allow you drop this requirement significantly</a:t>
            </a:r>
          </a:p>
          <a:p>
            <a:r>
              <a:rPr lang="en-AU" sz="1800" dirty="0"/>
              <a:t>Using a hot cache for line card FIB cache would reduce the memory requirement significantly without visible performance cost</a:t>
            </a:r>
          </a:p>
        </p:txBody>
      </p:sp>
    </p:spTree>
    <p:extLst>
      <p:ext uri="{BB962C8B-B14F-4D97-AF65-F5344CB8AC3E}">
        <p14:creationId xmlns:p14="http://schemas.microsoft.com/office/powerpoint/2010/main" val="346295993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37" y="520241"/>
            <a:ext cx="4339390" cy="857250"/>
          </a:xfrm>
        </p:spPr>
        <p:txBody>
          <a:bodyPr>
            <a:normAutofit/>
          </a:bodyPr>
          <a:lstStyle/>
          <a:p>
            <a:r>
              <a:rPr lang="en-US" sz="4950" dirty="0">
                <a:latin typeface="Vadim's Writing"/>
                <a:cs typeface="Vadim's Writing"/>
              </a:rPr>
              <a:t>That’s it!</a:t>
            </a: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 rot="397884">
            <a:off x="3169064" y="2377160"/>
            <a:ext cx="2408481" cy="885312"/>
          </a:xfrm>
          <a:prstGeom prst="rect">
            <a:avLst/>
          </a:prstGeom>
          <a:solidFill>
            <a:srgbClr val="F0F082"/>
          </a:solidFill>
          <a:ln>
            <a:noFill/>
          </a:ln>
          <a:effectLst>
            <a:outerShdw blurRad="76200" dist="50799" dir="3000000" algn="ctr" rotWithShape="0">
              <a:schemeClr val="tx1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hnbergHand"/>
                <a:ea typeface="ＭＳ Ｐゴシック" charset="0"/>
                <a:cs typeface="AhnbergHand"/>
                <a:sym typeface="Bradley Hand ITC TT-Bold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8921573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EC19-4FC8-864D-91C1-31B15B53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Complete Pack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EDD3-388B-6B47-A54D-A58F5223F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83357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E89A87D-BA64-3840-B591-95CDABCF2562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9" y="662257"/>
            <a:ext cx="7319736" cy="4391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2610" y="3370407"/>
            <a:ext cx="2159566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hnbergHand"/>
                <a:cs typeface="AhnbergHand"/>
              </a:rPr>
              <a:t>1994: Introduction of CIDR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0120" y="2879949"/>
            <a:ext cx="3260636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hnbergHand"/>
                <a:cs typeface="AhnbergHand"/>
              </a:rPr>
              <a:t>2001: The Great Internet </a:t>
            </a:r>
          </a:p>
          <a:p>
            <a:r>
              <a:rPr lang="en-US" sz="1050" dirty="0">
                <a:latin typeface="AhnbergHand"/>
                <a:cs typeface="AhnbergHand"/>
              </a:rPr>
              <a:t>Boom and Bust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2010" y="2406286"/>
            <a:ext cx="1939955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hnbergHand"/>
                <a:cs typeface="AhnbergHand"/>
              </a:rPr>
              <a:t>2005: Consumer Market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8851" y="1578249"/>
            <a:ext cx="1972015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hnbergHand"/>
                <a:cs typeface="AhnbergHand"/>
              </a:rPr>
              <a:t>2011: Address Exhaustion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1139371" y="3698564"/>
            <a:ext cx="1544950" cy="1013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2950990" y="3179074"/>
            <a:ext cx="617340" cy="1048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6" idx="2"/>
          </p:cNvCxnSpPr>
          <p:nvPr/>
        </p:nvCxnSpPr>
        <p:spPr>
          <a:xfrm flipH="1">
            <a:off x="3803457" y="2660202"/>
            <a:ext cx="408531" cy="1316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5033490" y="1787134"/>
            <a:ext cx="323935" cy="1456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61607" y="169498"/>
            <a:ext cx="7058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27 Years of Routing the Internet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450" y="1370740"/>
            <a:ext cx="273630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This is a view pulled together from each of the routing peers of Route-Views</a:t>
            </a:r>
          </a:p>
        </p:txBody>
      </p:sp>
    </p:spTree>
    <p:extLst>
      <p:ext uri="{BB962C8B-B14F-4D97-AF65-F5344CB8AC3E}">
        <p14:creationId xmlns:p14="http://schemas.microsoft.com/office/powerpoint/2010/main" val="395371206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AAA12-3117-AC43-A892-E75FFF8814AD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12" y="920832"/>
            <a:ext cx="6830889" cy="4098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123478"/>
            <a:ext cx="8352928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2017-2020 in detail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F9D620-699F-EA45-8ED6-8ECDA05FF348}"/>
              </a:ext>
            </a:extLst>
          </p:cNvPr>
          <p:cNvCxnSpPr>
            <a:cxnSpLocks/>
          </p:cNvCxnSpPr>
          <p:nvPr/>
        </p:nvCxnSpPr>
        <p:spPr>
          <a:xfrm flipH="1">
            <a:off x="1388753" y="1615530"/>
            <a:ext cx="7191828" cy="12815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EF5DF5-9571-D14E-93B8-032E97002B86}"/>
              </a:ext>
            </a:extLst>
          </p:cNvPr>
          <p:cNvSpPr txBox="1"/>
          <p:nvPr/>
        </p:nvSpPr>
        <p:spPr>
          <a:xfrm>
            <a:off x="5578902" y="3123303"/>
            <a:ext cx="216145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AhnbergHand" charset="0"/>
                <a:ea typeface="AhnbergHand" charset="0"/>
                <a:cs typeface="AhnbergHand" charset="0"/>
              </a:rPr>
              <a:t>average growth trend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72BD811-E85E-2D46-BDB3-BA0F5EC376B9}"/>
              </a:ext>
            </a:extLst>
          </p:cNvPr>
          <p:cNvSpPr/>
          <p:nvPr/>
        </p:nvSpPr>
        <p:spPr>
          <a:xfrm>
            <a:off x="4748688" y="2290046"/>
            <a:ext cx="471957" cy="680052"/>
          </a:xfrm>
          <a:custGeom>
            <a:avLst/>
            <a:gdLst>
              <a:gd name="connsiteX0" fmla="*/ 629276 w 629276"/>
              <a:gd name="connsiteY0" fmla="*/ 906736 h 906736"/>
              <a:gd name="connsiteX1" fmla="*/ 218215 w 629276"/>
              <a:gd name="connsiteY1" fmla="*/ 462119 h 906736"/>
              <a:gd name="connsiteX2" fmla="*/ 159492 w 629276"/>
              <a:gd name="connsiteY2" fmla="*/ 67837 h 906736"/>
              <a:gd name="connsiteX3" fmla="*/ 101 w 629276"/>
              <a:gd name="connsiteY3" fmla="*/ 218839 h 906736"/>
              <a:gd name="connsiteX4" fmla="*/ 184659 w 629276"/>
              <a:gd name="connsiteY4" fmla="*/ 725 h 906736"/>
              <a:gd name="connsiteX5" fmla="*/ 302105 w 629276"/>
              <a:gd name="connsiteY5" fmla="*/ 143338 h 90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276" h="906736">
                <a:moveTo>
                  <a:pt x="629276" y="906736"/>
                </a:moveTo>
                <a:cubicBezTo>
                  <a:pt x="462894" y="754335"/>
                  <a:pt x="296512" y="601935"/>
                  <a:pt x="218215" y="462119"/>
                </a:cubicBezTo>
                <a:cubicBezTo>
                  <a:pt x="139918" y="322303"/>
                  <a:pt x="195844" y="108384"/>
                  <a:pt x="159492" y="67837"/>
                </a:cubicBezTo>
                <a:cubicBezTo>
                  <a:pt x="123140" y="27290"/>
                  <a:pt x="-4094" y="230024"/>
                  <a:pt x="101" y="218839"/>
                </a:cubicBezTo>
                <a:cubicBezTo>
                  <a:pt x="4295" y="207654"/>
                  <a:pt x="134325" y="13308"/>
                  <a:pt x="184659" y="725"/>
                </a:cubicBezTo>
                <a:cubicBezTo>
                  <a:pt x="234993" y="-11858"/>
                  <a:pt x="302105" y="143338"/>
                  <a:pt x="302105" y="14333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FB53A8-9D0E-0241-B574-B959E8C8ADAB}"/>
              </a:ext>
            </a:extLst>
          </p:cNvPr>
          <p:cNvCxnSpPr>
            <a:cxnSpLocks/>
          </p:cNvCxnSpPr>
          <p:nvPr/>
        </p:nvCxnSpPr>
        <p:spPr>
          <a:xfrm>
            <a:off x="1766799" y="2571750"/>
            <a:ext cx="0" cy="6167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91BF08-BA17-4A4F-829A-E3AF41E47499}"/>
              </a:ext>
            </a:extLst>
          </p:cNvPr>
          <p:cNvCxnSpPr>
            <a:cxnSpLocks/>
          </p:cNvCxnSpPr>
          <p:nvPr/>
        </p:nvCxnSpPr>
        <p:spPr>
          <a:xfrm>
            <a:off x="7750960" y="1359725"/>
            <a:ext cx="0" cy="71453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6395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52043"/>
            <a:ext cx="6172200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  <a:cs typeface="Powderfinger Type"/>
              </a:rPr>
              <a:t>Routing Indicators for IPv4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4685" y="1067956"/>
            <a:ext cx="31754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Routing prefixes – growing by some 51,000 prefixes per year</a:t>
            </a:r>
          </a:p>
        </p:txBody>
      </p:sp>
      <p:sp>
        <p:nvSpPr>
          <p:cNvPr id="6" name="Freeform 5"/>
          <p:cNvSpPr/>
          <p:nvPr/>
        </p:nvSpPr>
        <p:spPr>
          <a:xfrm>
            <a:off x="4818846" y="1610591"/>
            <a:ext cx="1529551" cy="5715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143001" y="3560620"/>
            <a:ext cx="31754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AS Numbers– growing by some 3,400 prefixes per year</a:t>
            </a:r>
          </a:p>
        </p:txBody>
      </p:sp>
      <p:sp>
        <p:nvSpPr>
          <p:cNvPr id="7" name="Freeform 6"/>
          <p:cNvSpPr/>
          <p:nvPr/>
        </p:nvSpPr>
        <p:spPr>
          <a:xfrm>
            <a:off x="2384265" y="4185227"/>
            <a:ext cx="2034522" cy="594591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8C720-EE83-F746-BF2A-CDE4167D5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0" y="909293"/>
            <a:ext cx="4067055" cy="2414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BDB507-B7D2-D044-BC1B-FD40A86F76E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83" y="2554514"/>
            <a:ext cx="4213726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949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E89A87D-BA64-3840-B591-95CDABCF2562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9" y="662257"/>
            <a:ext cx="7319736" cy="4391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2610" y="3370407"/>
            <a:ext cx="2159566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hnbergHand"/>
                <a:cs typeface="AhnbergHand"/>
              </a:rPr>
              <a:t>1994: Introduction of CIDR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0120" y="2879949"/>
            <a:ext cx="3260636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hnbergHand"/>
                <a:cs typeface="AhnbergHand"/>
              </a:rPr>
              <a:t>2001: The Great Internet </a:t>
            </a:r>
          </a:p>
          <a:p>
            <a:r>
              <a:rPr lang="en-US" sz="1050" dirty="0">
                <a:latin typeface="AhnbergHand"/>
                <a:cs typeface="AhnbergHand"/>
              </a:rPr>
              <a:t>Boom and Bust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2010" y="2406286"/>
            <a:ext cx="1939955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hnbergHand"/>
                <a:cs typeface="AhnbergHand"/>
              </a:rPr>
              <a:t>2005: Consumer Market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8851" y="1578249"/>
            <a:ext cx="1972015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hnbergHand"/>
                <a:cs typeface="AhnbergHand"/>
              </a:rPr>
              <a:t>2011: Address Exhaustion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1139371" y="3698564"/>
            <a:ext cx="1544950" cy="1013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2950990" y="3179074"/>
            <a:ext cx="617340" cy="1048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6" idx="2"/>
          </p:cNvCxnSpPr>
          <p:nvPr/>
        </p:nvCxnSpPr>
        <p:spPr>
          <a:xfrm flipH="1">
            <a:off x="3803457" y="2660202"/>
            <a:ext cx="408531" cy="1316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5033490" y="1787134"/>
            <a:ext cx="323935" cy="1456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61607" y="169498"/>
            <a:ext cx="7058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27 Years of Routing the Internet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450" y="1370740"/>
            <a:ext cx="273630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This is a view pulled together from each of the routing peers of Route-Views</a:t>
            </a:r>
          </a:p>
        </p:txBody>
      </p:sp>
    </p:spTree>
    <p:extLst>
      <p:ext uri="{BB962C8B-B14F-4D97-AF65-F5344CB8AC3E}">
        <p14:creationId xmlns:p14="http://schemas.microsoft.com/office/powerpoint/2010/main" val="47434587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52043"/>
            <a:ext cx="6172200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  <a:cs typeface="Powderfinger Type"/>
              </a:rPr>
              <a:t>Routing Indicators for IPv4</a:t>
            </a:r>
            <a:endParaRPr lang="en-US" sz="2800" dirty="0">
              <a:solidFill>
                <a:srgbClr val="984807"/>
              </a:solidFill>
              <a:latin typeface="Powderfinger Type" panose="02020709070000000403" pitchFamily="49" charset="77"/>
              <a:cs typeface="Powderfinger 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685" y="1067956"/>
            <a:ext cx="31754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More Specifics are still taking up slightly more than one half of the routing table</a:t>
            </a:r>
          </a:p>
        </p:txBody>
      </p:sp>
      <p:sp>
        <p:nvSpPr>
          <p:cNvPr id="6" name="Freeform 5"/>
          <p:cNvSpPr/>
          <p:nvPr/>
        </p:nvSpPr>
        <p:spPr>
          <a:xfrm>
            <a:off x="4818846" y="1783536"/>
            <a:ext cx="1529551" cy="398555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143001" y="3560620"/>
            <a:ext cx="31754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But the average size of a routing advertisement continues to shrink</a:t>
            </a:r>
          </a:p>
        </p:txBody>
      </p:sp>
      <p:sp>
        <p:nvSpPr>
          <p:cNvPr id="7" name="Freeform 6"/>
          <p:cNvSpPr/>
          <p:nvPr/>
        </p:nvSpPr>
        <p:spPr>
          <a:xfrm>
            <a:off x="2537478" y="4168656"/>
            <a:ext cx="2034522" cy="594591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4478E-9A6C-5E4B-A423-72326A4712B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867299"/>
            <a:ext cx="4129314" cy="2451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74F08B-7547-FF4B-BF1E-13F944FDCE96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46" y="2571750"/>
            <a:ext cx="4129314" cy="24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5211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DF3D27D-57B7-774D-A086-F9B01881B7B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6" y="2714170"/>
            <a:ext cx="4091502" cy="2429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52043"/>
            <a:ext cx="6172200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  <a:cs typeface="Powderfinger Type"/>
              </a:rPr>
              <a:t>Routing Indicators for IPv4</a:t>
            </a:r>
            <a:endParaRPr lang="en-US" sz="2800" dirty="0">
              <a:solidFill>
                <a:srgbClr val="984807"/>
              </a:solidFill>
              <a:latin typeface="Powderfinger Type" panose="02020709070000000403" pitchFamily="49" charset="77"/>
              <a:cs typeface="Powderfinger 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2825" y="1161368"/>
            <a:ext cx="28493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Address Exhaustion is now visible in the extent of advertised address space</a:t>
            </a:r>
          </a:p>
        </p:txBody>
      </p:sp>
      <p:sp>
        <p:nvSpPr>
          <p:cNvPr id="6" name="Freeform 5"/>
          <p:cNvSpPr/>
          <p:nvPr/>
        </p:nvSpPr>
        <p:spPr>
          <a:xfrm>
            <a:off x="4870801" y="1916547"/>
            <a:ext cx="1529551" cy="5715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143001" y="3560619"/>
            <a:ext cx="31754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The “shape” of inter-AS interconnection appears to be relatively steady </a:t>
            </a:r>
          </a:p>
        </p:txBody>
      </p:sp>
      <p:sp>
        <p:nvSpPr>
          <p:cNvPr id="7" name="Freeform 6"/>
          <p:cNvSpPr/>
          <p:nvPr/>
        </p:nvSpPr>
        <p:spPr>
          <a:xfrm>
            <a:off x="2836277" y="4431171"/>
            <a:ext cx="2034522" cy="474886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49E51-B258-5748-A001-7EA4745AB507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9" y="611018"/>
            <a:ext cx="4409956" cy="26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8275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C81C9-6CAC-6642-B1EC-5FBB23FC0EB9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48" y="1548057"/>
            <a:ext cx="4333003" cy="2859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7610"/>
            <a:ext cx="8352928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AS Adjacencies (AS131072)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859782"/>
            <a:ext cx="55446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5,727  </a:t>
            </a:r>
            <a:r>
              <a:rPr lang="mr-IN" sz="1100" dirty="0">
                <a:solidFill>
                  <a:schemeClr val="tx1"/>
                </a:solidFill>
              </a:rPr>
              <a:t>AS6939      HURRICANE - </a:t>
            </a:r>
            <a:r>
              <a:rPr lang="mr-IN" sz="1100" dirty="0" err="1">
                <a:solidFill>
                  <a:schemeClr val="tx1"/>
                </a:solidFill>
              </a:rPr>
              <a:t>Hurricane</a:t>
            </a:r>
            <a:r>
              <a:rPr lang="mr-IN" sz="1100" dirty="0">
                <a:solidFill>
                  <a:schemeClr val="tx1"/>
                </a:solidFill>
              </a:rPr>
              <a:t> </a:t>
            </a:r>
            <a:r>
              <a:rPr lang="mr-IN" sz="1100" dirty="0" err="1">
                <a:solidFill>
                  <a:schemeClr val="tx1"/>
                </a:solidFill>
              </a:rPr>
              <a:t>Electric</a:t>
            </a:r>
            <a:r>
              <a:rPr lang="mr-IN" sz="1100" dirty="0">
                <a:solidFill>
                  <a:schemeClr val="tx1"/>
                </a:solidFill>
              </a:rPr>
              <a:t>, </a:t>
            </a:r>
            <a:r>
              <a:rPr lang="mr-IN" sz="1100" dirty="0" err="1">
                <a:solidFill>
                  <a:schemeClr val="tx1"/>
                </a:solidFill>
              </a:rPr>
              <a:t>Inc</a:t>
            </a:r>
            <a:r>
              <a:rPr lang="mr-IN" sz="1100" dirty="0">
                <a:solidFill>
                  <a:schemeClr val="tx1"/>
                </a:solidFill>
              </a:rPr>
              <a:t>., US  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</a:p>
          <a:p>
            <a:r>
              <a:rPr lang="en-US" sz="1100" dirty="0">
                <a:solidFill>
                  <a:schemeClr val="tx1"/>
                </a:solidFill>
              </a:rPr>
              <a:t>4,433  </a:t>
            </a:r>
            <a:r>
              <a:rPr lang="mr-IN" sz="1100" dirty="0">
                <a:solidFill>
                  <a:schemeClr val="tx1"/>
                </a:solidFill>
              </a:rPr>
              <a:t>AS</a:t>
            </a:r>
            <a:r>
              <a:rPr lang="en-US" sz="1100" dirty="0">
                <a:solidFill>
                  <a:schemeClr val="tx1"/>
                </a:solidFill>
              </a:rPr>
              <a:t>3356</a:t>
            </a:r>
            <a:r>
              <a:rPr lang="mr-IN" sz="1100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     </a:t>
            </a:r>
            <a:r>
              <a:rPr lang="mr-IN" sz="1100" dirty="0">
                <a:solidFill>
                  <a:schemeClr val="tx1"/>
                </a:solidFill>
              </a:rPr>
              <a:t>LEVEL3 - </a:t>
            </a:r>
            <a:r>
              <a:rPr lang="mr-IN" sz="1100" dirty="0" err="1">
                <a:solidFill>
                  <a:schemeClr val="tx1"/>
                </a:solidFill>
              </a:rPr>
              <a:t>Level</a:t>
            </a:r>
            <a:r>
              <a:rPr lang="mr-IN" sz="1100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3</a:t>
            </a:r>
            <a:r>
              <a:rPr lang="mr-IN" sz="1100" dirty="0">
                <a:solidFill>
                  <a:schemeClr val="tx1"/>
                </a:solidFill>
              </a:rPr>
              <a:t> </a:t>
            </a:r>
            <a:r>
              <a:rPr lang="mr-IN" sz="1100" dirty="0" err="1">
                <a:solidFill>
                  <a:schemeClr val="tx1"/>
                </a:solidFill>
              </a:rPr>
              <a:t>Communications</a:t>
            </a:r>
            <a:r>
              <a:rPr lang="mr-IN" sz="1100" dirty="0">
                <a:solidFill>
                  <a:schemeClr val="tx1"/>
                </a:solidFill>
              </a:rPr>
              <a:t>, </a:t>
            </a:r>
            <a:r>
              <a:rPr lang="mr-IN" sz="1100" dirty="0" err="1">
                <a:solidFill>
                  <a:schemeClr val="tx1"/>
                </a:solidFill>
              </a:rPr>
              <a:t>Inc</a:t>
            </a:r>
            <a:r>
              <a:rPr lang="mr-IN" sz="1100" dirty="0">
                <a:solidFill>
                  <a:schemeClr val="tx1"/>
                </a:solidFill>
              </a:rPr>
              <a:t>., </a:t>
            </a:r>
            <a:r>
              <a:rPr lang="mr-IN" sz="1100" dirty="0" err="1">
                <a:solidFill>
                  <a:schemeClr val="tx1"/>
                </a:solidFill>
              </a:rPr>
              <a:t>U</a:t>
            </a:r>
            <a:r>
              <a:rPr lang="en-US" sz="1100" dirty="0">
                <a:solidFill>
                  <a:schemeClr val="tx1"/>
                </a:solidFill>
              </a:rPr>
              <a:t>S</a:t>
            </a:r>
          </a:p>
          <a:p>
            <a:r>
              <a:rPr lang="en-US" sz="1100" dirty="0">
                <a:solidFill>
                  <a:schemeClr val="tx1"/>
                </a:solidFill>
              </a:rPr>
              <a:t>3,707  </a:t>
            </a:r>
            <a:r>
              <a:rPr lang="mr-IN" sz="1100" dirty="0">
                <a:solidFill>
                  <a:schemeClr val="tx1"/>
                </a:solidFill>
              </a:rPr>
              <a:t>AS</a:t>
            </a:r>
            <a:r>
              <a:rPr lang="en-US" sz="1100" dirty="0">
                <a:solidFill>
                  <a:schemeClr val="tx1"/>
                </a:solidFill>
              </a:rPr>
              <a:t>174        </a:t>
            </a:r>
            <a:r>
              <a:rPr lang="mr-IN" sz="1100" dirty="0">
                <a:solidFill>
                  <a:schemeClr val="tx1"/>
                </a:solidFill>
              </a:rPr>
              <a:t>COGENT-174 - </a:t>
            </a:r>
            <a:r>
              <a:rPr lang="mr-IN" sz="1100" dirty="0" err="1">
                <a:solidFill>
                  <a:schemeClr val="tx1"/>
                </a:solidFill>
              </a:rPr>
              <a:t>Cogent</a:t>
            </a:r>
            <a:r>
              <a:rPr lang="mr-IN" sz="1100" dirty="0">
                <a:solidFill>
                  <a:schemeClr val="tx1"/>
                </a:solidFill>
              </a:rPr>
              <a:t> </a:t>
            </a:r>
            <a:r>
              <a:rPr lang="mr-IN" sz="1100" dirty="0" err="1">
                <a:solidFill>
                  <a:schemeClr val="tx1"/>
                </a:solidFill>
              </a:rPr>
              <a:t>Communications</a:t>
            </a:r>
            <a:r>
              <a:rPr lang="mr-IN" sz="1100" dirty="0">
                <a:solidFill>
                  <a:schemeClr val="tx1"/>
                </a:solidFill>
              </a:rPr>
              <a:t>, US</a:t>
            </a:r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dirty="0">
                <a:solidFill>
                  <a:schemeClr val="tx1"/>
                </a:solidFill>
              </a:rPr>
              <a:t>1,896  </a:t>
            </a:r>
            <a:r>
              <a:rPr lang="mr-IN" sz="1100" dirty="0">
                <a:solidFill>
                  <a:schemeClr val="tx1"/>
                </a:solidFill>
              </a:rPr>
              <a:t>AS</a:t>
            </a:r>
            <a:r>
              <a:rPr lang="en-US" sz="1100" dirty="0">
                <a:solidFill>
                  <a:schemeClr val="tx1"/>
                </a:solidFill>
              </a:rPr>
              <a:t>6461</a:t>
            </a:r>
            <a:r>
              <a:rPr lang="mr-IN" sz="1100" dirty="0">
                <a:solidFill>
                  <a:schemeClr val="tx1"/>
                </a:solidFill>
              </a:rPr>
              <a:t>   </a:t>
            </a:r>
            <a:r>
              <a:rPr lang="en-US" sz="1100" dirty="0">
                <a:solidFill>
                  <a:schemeClr val="tx1"/>
                </a:solidFill>
              </a:rPr>
              <a:t>   ZAYO Bandwidth, US</a:t>
            </a:r>
          </a:p>
          <a:p>
            <a:r>
              <a:rPr lang="en-US" sz="1100" dirty="0">
                <a:solidFill>
                  <a:schemeClr val="tx1"/>
                </a:solidFill>
              </a:rPr>
              <a:t>1,711  </a:t>
            </a:r>
            <a:r>
              <a:rPr lang="mr-IN" sz="1100" dirty="0">
                <a:solidFill>
                  <a:schemeClr val="tx1"/>
                </a:solidFill>
              </a:rPr>
              <a:t>AS7018</a:t>
            </a:r>
            <a:r>
              <a:rPr lang="en-US" sz="1100" dirty="0">
                <a:solidFill>
                  <a:schemeClr val="tx1"/>
                </a:solidFill>
              </a:rPr>
              <a:t>      </a:t>
            </a:r>
            <a:r>
              <a:rPr lang="mr-IN" sz="1100" dirty="0">
                <a:solidFill>
                  <a:schemeClr val="tx1"/>
                </a:solidFill>
              </a:rPr>
              <a:t>ATT-INTERNET4 - AT&amp;T </a:t>
            </a:r>
            <a:r>
              <a:rPr lang="mr-IN" sz="1100" dirty="0" err="1">
                <a:solidFill>
                  <a:schemeClr val="tx1"/>
                </a:solidFill>
              </a:rPr>
              <a:t>Services</a:t>
            </a:r>
            <a:r>
              <a:rPr lang="mr-IN" sz="1100" dirty="0">
                <a:solidFill>
                  <a:schemeClr val="tx1"/>
                </a:solidFill>
              </a:rPr>
              <a:t>, </a:t>
            </a:r>
            <a:r>
              <a:rPr lang="mr-IN" sz="1100" dirty="0" err="1">
                <a:solidFill>
                  <a:schemeClr val="tx1"/>
                </a:solidFill>
              </a:rPr>
              <a:t>Inc</a:t>
            </a:r>
            <a:r>
              <a:rPr lang="mr-IN" sz="1100" dirty="0">
                <a:solidFill>
                  <a:schemeClr val="tx1"/>
                </a:solidFill>
              </a:rPr>
              <a:t>., </a:t>
            </a:r>
            <a:r>
              <a:rPr lang="mr-IN" sz="1100" dirty="0" err="1">
                <a:solidFill>
                  <a:schemeClr val="tx1"/>
                </a:solidFill>
              </a:rPr>
              <a:t>U</a:t>
            </a:r>
            <a:r>
              <a:rPr lang="en-US" sz="1100" dirty="0">
                <a:solidFill>
                  <a:schemeClr val="tx1"/>
                </a:solidFill>
              </a:rPr>
              <a:t>S</a:t>
            </a:r>
          </a:p>
          <a:p>
            <a:r>
              <a:rPr lang="en-US" sz="1100" dirty="0">
                <a:solidFill>
                  <a:schemeClr val="tx1"/>
                </a:solidFill>
              </a:rPr>
              <a:t>1,701  </a:t>
            </a:r>
            <a:r>
              <a:rPr lang="mr-IN" sz="1100" dirty="0">
                <a:solidFill>
                  <a:schemeClr val="tx1"/>
                </a:solidFill>
              </a:rPr>
              <a:t>AS</a:t>
            </a:r>
            <a:r>
              <a:rPr lang="en-US" sz="1100" dirty="0">
                <a:solidFill>
                  <a:schemeClr val="tx1"/>
                </a:solidFill>
              </a:rPr>
              <a:t>3257</a:t>
            </a:r>
            <a:r>
              <a:rPr lang="mr-IN" sz="1100" dirty="0">
                <a:solidFill>
                  <a:schemeClr val="tx1"/>
                </a:solidFill>
              </a:rPr>
              <a:t>   </a:t>
            </a:r>
            <a:r>
              <a:rPr lang="en-US" sz="1100" dirty="0">
                <a:solidFill>
                  <a:schemeClr val="tx1"/>
                </a:solidFill>
              </a:rPr>
              <a:t>   GTT-Backbone, DE</a:t>
            </a:r>
          </a:p>
          <a:p>
            <a:r>
              <a:rPr lang="en-US" sz="1100" dirty="0">
                <a:solidFill>
                  <a:schemeClr val="tx1"/>
                </a:solidFill>
              </a:rPr>
              <a:t>1,349  AS2914      NTT America, US</a:t>
            </a:r>
          </a:p>
          <a:p>
            <a:r>
              <a:rPr lang="en-US" sz="1100" dirty="0">
                <a:solidFill>
                  <a:schemeClr val="tx1"/>
                </a:solidFill>
              </a:rPr>
              <a:t>1293   AS1299      TELIANET Telia Carrier, SE</a:t>
            </a:r>
          </a:p>
          <a:p>
            <a:r>
              <a:rPr lang="en-US" sz="1100" dirty="0">
                <a:solidFill>
                  <a:schemeClr val="tx1"/>
                </a:solidFill>
              </a:rPr>
              <a:t>1,148  </a:t>
            </a:r>
            <a:r>
              <a:rPr lang="mr-IN" sz="1100" dirty="0">
                <a:solidFill>
                  <a:schemeClr val="tx1"/>
                </a:solidFill>
              </a:rPr>
              <a:t>AS</a:t>
            </a:r>
            <a:r>
              <a:rPr lang="en-US" sz="1100" dirty="0">
                <a:solidFill>
                  <a:schemeClr val="tx1"/>
                </a:solidFill>
              </a:rPr>
              <a:t>3549</a:t>
            </a:r>
            <a:r>
              <a:rPr lang="mr-IN" sz="1100" dirty="0">
                <a:solidFill>
                  <a:schemeClr val="tx1"/>
                </a:solidFill>
              </a:rPr>
              <a:t>   </a:t>
            </a:r>
            <a:r>
              <a:rPr lang="en-US" sz="1100" dirty="0">
                <a:solidFill>
                  <a:schemeClr val="tx1"/>
                </a:solidFill>
              </a:rPr>
              <a:t>   LVLT-3549,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47870"/>
            <a:ext cx="5328592" cy="113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57,343 out of 70,532  ASNs have 1 or 2 AS Adjacencies (82%)</a:t>
            </a:r>
          </a:p>
          <a:p>
            <a:pPr marL="0" indent="0">
              <a:buNone/>
            </a:pPr>
            <a:r>
              <a:rPr lang="en-US" sz="1400" dirty="0"/>
              <a:t>2,342 ASNs have 10 or more adjacencies</a:t>
            </a:r>
          </a:p>
          <a:p>
            <a:pPr marL="0" indent="0">
              <a:buNone/>
            </a:pPr>
            <a:r>
              <a:rPr lang="en-US" sz="1400" dirty="0"/>
              <a:t>9 ASNs have &gt;1,000 adjacencies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EF6A1-0B07-6A44-A930-CFCA557EF0F8}"/>
              </a:ext>
            </a:extLst>
          </p:cNvPr>
          <p:cNvSpPr txBox="1"/>
          <p:nvPr/>
        </p:nvSpPr>
        <p:spPr>
          <a:xfrm>
            <a:off x="4283969" y="4316005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Most networks are stub AS’s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C808623-C492-674F-9C78-273C27F70C29}"/>
              </a:ext>
            </a:extLst>
          </p:cNvPr>
          <p:cNvSpPr/>
          <p:nvPr/>
        </p:nvSpPr>
        <p:spPr>
          <a:xfrm>
            <a:off x="5256379" y="2091448"/>
            <a:ext cx="286295" cy="2123366"/>
          </a:xfrm>
          <a:custGeom>
            <a:avLst/>
            <a:gdLst>
              <a:gd name="connsiteX0" fmla="*/ 0 w 286295"/>
              <a:gd name="connsiteY0" fmla="*/ 2123366 h 2123366"/>
              <a:gd name="connsiteX1" fmla="*/ 231775 w 286295"/>
              <a:gd name="connsiteY1" fmla="*/ 1456616 h 2123366"/>
              <a:gd name="connsiteX2" fmla="*/ 282575 w 286295"/>
              <a:gd name="connsiteY2" fmla="*/ 627941 h 2123366"/>
              <a:gd name="connsiteX3" fmla="*/ 161925 w 286295"/>
              <a:gd name="connsiteY3" fmla="*/ 34216 h 2123366"/>
              <a:gd name="connsiteX4" fmla="*/ 133350 w 286295"/>
              <a:gd name="connsiteY4" fmla="*/ 97716 h 2123366"/>
              <a:gd name="connsiteX5" fmla="*/ 161925 w 286295"/>
              <a:gd name="connsiteY5" fmla="*/ 2466 h 2123366"/>
              <a:gd name="connsiteX6" fmla="*/ 231775 w 286295"/>
              <a:gd name="connsiteY6" fmla="*/ 37391 h 21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95" h="2123366">
                <a:moveTo>
                  <a:pt x="0" y="2123366"/>
                </a:moveTo>
                <a:cubicBezTo>
                  <a:pt x="92339" y="1914609"/>
                  <a:pt x="184679" y="1705853"/>
                  <a:pt x="231775" y="1456616"/>
                </a:cubicBezTo>
                <a:cubicBezTo>
                  <a:pt x="278871" y="1207379"/>
                  <a:pt x="294217" y="865008"/>
                  <a:pt x="282575" y="627941"/>
                </a:cubicBezTo>
                <a:cubicBezTo>
                  <a:pt x="270933" y="390874"/>
                  <a:pt x="186796" y="122587"/>
                  <a:pt x="161925" y="34216"/>
                </a:cubicBezTo>
                <a:cubicBezTo>
                  <a:pt x="137054" y="-54155"/>
                  <a:pt x="133350" y="103008"/>
                  <a:pt x="133350" y="97716"/>
                </a:cubicBezTo>
                <a:cubicBezTo>
                  <a:pt x="133350" y="92424"/>
                  <a:pt x="145521" y="12520"/>
                  <a:pt x="161925" y="2466"/>
                </a:cubicBezTo>
                <a:cubicBezTo>
                  <a:pt x="178329" y="-7588"/>
                  <a:pt x="205052" y="14901"/>
                  <a:pt x="231775" y="373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F86D3B3-B4D2-7C4B-8A37-FA9CFA80CF68}"/>
              </a:ext>
            </a:extLst>
          </p:cNvPr>
          <p:cNvSpPr/>
          <p:nvPr/>
        </p:nvSpPr>
        <p:spPr>
          <a:xfrm>
            <a:off x="4840765" y="1717219"/>
            <a:ext cx="831228" cy="317491"/>
          </a:xfrm>
          <a:custGeom>
            <a:avLst/>
            <a:gdLst>
              <a:gd name="connsiteX0" fmla="*/ 650926 w 831228"/>
              <a:gd name="connsiteY0" fmla="*/ 266691 h 317491"/>
              <a:gd name="connsiteX1" fmla="*/ 828726 w 831228"/>
              <a:gd name="connsiteY1" fmla="*/ 139691 h 317491"/>
              <a:gd name="connsiteX2" fmla="*/ 533451 w 831228"/>
              <a:gd name="connsiteY2" fmla="*/ 3166 h 317491"/>
              <a:gd name="connsiteX3" fmla="*/ 51 w 831228"/>
              <a:gd name="connsiteY3" fmla="*/ 66666 h 317491"/>
              <a:gd name="connsiteX4" fmla="*/ 508051 w 831228"/>
              <a:gd name="connsiteY4" fmla="*/ 317491 h 31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228" h="317491">
                <a:moveTo>
                  <a:pt x="650926" y="266691"/>
                </a:moveTo>
                <a:cubicBezTo>
                  <a:pt x="749615" y="225151"/>
                  <a:pt x="848305" y="183612"/>
                  <a:pt x="828726" y="139691"/>
                </a:cubicBezTo>
                <a:cubicBezTo>
                  <a:pt x="809147" y="95770"/>
                  <a:pt x="671563" y="15337"/>
                  <a:pt x="533451" y="3166"/>
                </a:cubicBezTo>
                <a:cubicBezTo>
                  <a:pt x="395339" y="-9005"/>
                  <a:pt x="4284" y="14279"/>
                  <a:pt x="51" y="66666"/>
                </a:cubicBezTo>
                <a:cubicBezTo>
                  <a:pt x="-4182" y="119053"/>
                  <a:pt x="251934" y="218272"/>
                  <a:pt x="508051" y="317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092E9-8FE8-824A-86DF-0A5210CA509C}"/>
              </a:ext>
            </a:extLst>
          </p:cNvPr>
          <p:cNvSpPr txBox="1"/>
          <p:nvPr/>
        </p:nvSpPr>
        <p:spPr>
          <a:xfrm>
            <a:off x="6914109" y="4391466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A small number of major connectors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3D443DE-225E-4C4D-BDE6-6BE1B8EE9C9D}"/>
              </a:ext>
            </a:extLst>
          </p:cNvPr>
          <p:cNvSpPr/>
          <p:nvPr/>
        </p:nvSpPr>
        <p:spPr>
          <a:xfrm>
            <a:off x="8639631" y="4187371"/>
            <a:ext cx="196850" cy="200025"/>
          </a:xfrm>
          <a:custGeom>
            <a:avLst/>
            <a:gdLst>
              <a:gd name="connsiteX0" fmla="*/ 0 w 196850"/>
              <a:gd name="connsiteY0" fmla="*/ 200025 h 200025"/>
              <a:gd name="connsiteX1" fmla="*/ 88900 w 196850"/>
              <a:gd name="connsiteY1" fmla="*/ 95250 h 200025"/>
              <a:gd name="connsiteX2" fmla="*/ 114300 w 196850"/>
              <a:gd name="connsiteY2" fmla="*/ 12700 h 200025"/>
              <a:gd name="connsiteX3" fmla="*/ 19050 w 196850"/>
              <a:gd name="connsiteY3" fmla="*/ 82550 h 200025"/>
              <a:gd name="connsiteX4" fmla="*/ 146050 w 196850"/>
              <a:gd name="connsiteY4" fmla="*/ 0 h 200025"/>
              <a:gd name="connsiteX5" fmla="*/ 196850 w 196850"/>
              <a:gd name="connsiteY5" fmla="*/ 8255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50" h="200025">
                <a:moveTo>
                  <a:pt x="0" y="200025"/>
                </a:moveTo>
                <a:cubicBezTo>
                  <a:pt x="34925" y="163248"/>
                  <a:pt x="69850" y="126471"/>
                  <a:pt x="88900" y="95250"/>
                </a:cubicBezTo>
                <a:cubicBezTo>
                  <a:pt x="107950" y="64029"/>
                  <a:pt x="125942" y="14817"/>
                  <a:pt x="114300" y="12700"/>
                </a:cubicBezTo>
                <a:cubicBezTo>
                  <a:pt x="102658" y="10583"/>
                  <a:pt x="13758" y="84667"/>
                  <a:pt x="19050" y="82550"/>
                </a:cubicBezTo>
                <a:cubicBezTo>
                  <a:pt x="24342" y="80433"/>
                  <a:pt x="116417" y="0"/>
                  <a:pt x="146050" y="0"/>
                </a:cubicBezTo>
                <a:cubicBezTo>
                  <a:pt x="175683" y="0"/>
                  <a:pt x="186266" y="41275"/>
                  <a:pt x="196850" y="82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59760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What happened in 2020 in V4?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49150"/>
            <a:ext cx="7632848" cy="3423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Routing Business as usual </a:t>
            </a:r>
            <a:r>
              <a:rPr lang="mr-IN" sz="2000" dirty="0"/>
              <a:t>–</a:t>
            </a:r>
            <a:r>
              <a:rPr lang="en-US" sz="2000" dirty="0"/>
              <a:t> despite IPv4 address exhaustion!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From the look of the growth plots, its business as usual, despite the increasing pressures on IPv4 address availability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The number of entries in the IPv4 default-free zone reached 860,000 by the end of 2020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The pace of growth of the routing table was slightly lower than the rolling 5-year average, with 52,000 new entries in 2020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The AS position was steady with 3,400 new AS’s per year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Transit relationships have not changed materially over 2020 for most networks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IPv4 address exhaustion is not changing this picture as yet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Instead, we appear to be advertising shorter prefixes into the routing system</a:t>
            </a:r>
          </a:p>
        </p:txBody>
      </p:sp>
    </p:spTree>
    <p:extLst>
      <p:ext uri="{BB962C8B-B14F-4D97-AF65-F5344CB8AC3E}">
        <p14:creationId xmlns:p14="http://schemas.microsoft.com/office/powerpoint/2010/main" val="56282642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Post-Exhaustion Routing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2"/>
            <a:ext cx="6172200" cy="3287447"/>
          </a:xfrm>
        </p:spPr>
        <p:txBody>
          <a:bodyPr>
            <a:normAutofit/>
          </a:bodyPr>
          <a:lstStyle/>
          <a:p>
            <a:pPr>
              <a:spcBef>
                <a:spcPts val="936"/>
              </a:spcBef>
            </a:pPr>
            <a:r>
              <a:rPr lang="en-US" dirty="0"/>
              <a:t>What’s driving this post-exhaustion growth?</a:t>
            </a:r>
          </a:p>
          <a:p>
            <a:pPr lvl="1">
              <a:spcBef>
                <a:spcPts val="936"/>
              </a:spcBef>
            </a:pPr>
            <a:r>
              <a:rPr lang="en-US" dirty="0"/>
              <a:t>Transfers?</a:t>
            </a:r>
          </a:p>
          <a:p>
            <a:pPr lvl="1">
              <a:spcBef>
                <a:spcPts val="936"/>
              </a:spcBef>
            </a:pPr>
            <a:r>
              <a:rPr lang="en-US" dirty="0"/>
              <a:t>Last /8 policies in RIPE and APNIC?</a:t>
            </a:r>
          </a:p>
          <a:p>
            <a:pPr lvl="1">
              <a:spcBef>
                <a:spcPts val="936"/>
              </a:spcBef>
            </a:pPr>
            <a:r>
              <a:rPr lang="en-US" dirty="0"/>
              <a:t>Leasing and address recovery?</a:t>
            </a:r>
          </a:p>
          <a:p>
            <a:pPr>
              <a:spcBef>
                <a:spcPts val="936"/>
              </a:spcBef>
            </a:pPr>
            <a:endParaRPr lang="en-US" dirty="0"/>
          </a:p>
          <a:p>
            <a:pPr lvl="1">
              <a:spcBef>
                <a:spcPts val="936"/>
              </a:spcBef>
            </a:pPr>
            <a:endParaRPr lang="en-US" dirty="0"/>
          </a:p>
          <a:p>
            <a:pPr lvl="1">
              <a:spcBef>
                <a:spcPts val="936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6804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1661"/>
            <a:ext cx="6830516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Advertised Address “Age”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45" y="1151411"/>
            <a:ext cx="6159874" cy="3519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4806" y="2599752"/>
            <a:ext cx="398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hnbergHand" charset="0"/>
                <a:ea typeface="AhnbergHand" charset="0"/>
                <a:cs typeface="AhnbergHand" charset="0"/>
              </a:rPr>
              <a:t>80% of all new addresses announced in 2010 were allocated or assigned within the past 12 months</a:t>
            </a:r>
          </a:p>
        </p:txBody>
      </p:sp>
      <p:sp>
        <p:nvSpPr>
          <p:cNvPr id="7" name="Freeform 6"/>
          <p:cNvSpPr/>
          <p:nvPr/>
        </p:nvSpPr>
        <p:spPr>
          <a:xfrm>
            <a:off x="2084202" y="2009714"/>
            <a:ext cx="385361" cy="605741"/>
          </a:xfrm>
          <a:custGeom>
            <a:avLst/>
            <a:gdLst>
              <a:gd name="connsiteX0" fmla="*/ 511112 w 513814"/>
              <a:gd name="connsiteY0" fmla="*/ 807655 h 807655"/>
              <a:gd name="connsiteX1" fmla="*/ 475253 w 513814"/>
              <a:gd name="connsiteY1" fmla="*/ 520784 h 807655"/>
              <a:gd name="connsiteX2" fmla="*/ 242171 w 513814"/>
              <a:gd name="connsiteY2" fmla="*/ 171160 h 807655"/>
              <a:gd name="connsiteX3" fmla="*/ 124 w 513814"/>
              <a:gd name="connsiteY3" fmla="*/ 72549 h 807655"/>
              <a:gd name="connsiteX4" fmla="*/ 206312 w 513814"/>
              <a:gd name="connsiteY4" fmla="*/ 831 h 807655"/>
              <a:gd name="connsiteX5" fmla="*/ 9089 w 513814"/>
              <a:gd name="connsiteY5" fmla="*/ 45655 h 807655"/>
              <a:gd name="connsiteX6" fmla="*/ 80806 w 513814"/>
              <a:gd name="connsiteY6" fmla="*/ 215984 h 80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814" h="807655">
                <a:moveTo>
                  <a:pt x="511112" y="807655"/>
                </a:moveTo>
                <a:cubicBezTo>
                  <a:pt x="515594" y="717260"/>
                  <a:pt x="520077" y="626866"/>
                  <a:pt x="475253" y="520784"/>
                </a:cubicBezTo>
                <a:cubicBezTo>
                  <a:pt x="430429" y="414701"/>
                  <a:pt x="321359" y="245866"/>
                  <a:pt x="242171" y="171160"/>
                </a:cubicBezTo>
                <a:cubicBezTo>
                  <a:pt x="162983" y="96454"/>
                  <a:pt x="6101" y="100937"/>
                  <a:pt x="124" y="72549"/>
                </a:cubicBezTo>
                <a:cubicBezTo>
                  <a:pt x="-5853" y="44161"/>
                  <a:pt x="204818" y="5313"/>
                  <a:pt x="206312" y="831"/>
                </a:cubicBezTo>
                <a:cubicBezTo>
                  <a:pt x="207806" y="-3651"/>
                  <a:pt x="30007" y="9796"/>
                  <a:pt x="9089" y="45655"/>
                </a:cubicBezTo>
                <a:cubicBezTo>
                  <a:pt x="-11829" y="81514"/>
                  <a:pt x="80806" y="215984"/>
                  <a:pt x="80806" y="215984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482573" y="1866151"/>
            <a:ext cx="398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hnbergHand" charset="0"/>
                <a:ea typeface="AhnbergHand" charset="0"/>
                <a:cs typeface="AhnbergHand" charset="0"/>
              </a:rPr>
              <a:t>2% of all new addresses announced in 2010 were &gt;= 20 years ‘old’ (legacy)</a:t>
            </a:r>
          </a:p>
        </p:txBody>
      </p:sp>
      <p:sp>
        <p:nvSpPr>
          <p:cNvPr id="9" name="Freeform 8"/>
          <p:cNvSpPr/>
          <p:nvPr/>
        </p:nvSpPr>
        <p:spPr>
          <a:xfrm>
            <a:off x="5633848" y="1610707"/>
            <a:ext cx="1642160" cy="238265"/>
          </a:xfrm>
          <a:custGeom>
            <a:avLst/>
            <a:gdLst>
              <a:gd name="connsiteX0" fmla="*/ 99239 w 2189546"/>
              <a:gd name="connsiteY0" fmla="*/ 317687 h 317687"/>
              <a:gd name="connsiteX1" fmla="*/ 179922 w 2189546"/>
              <a:gd name="connsiteY1" fmla="*/ 237005 h 317687"/>
              <a:gd name="connsiteX2" fmla="*/ 1748745 w 2189546"/>
              <a:gd name="connsiteY2" fmla="*/ 129428 h 317687"/>
              <a:gd name="connsiteX3" fmla="*/ 2152157 w 2189546"/>
              <a:gd name="connsiteY3" fmla="*/ 3922 h 317687"/>
              <a:gd name="connsiteX4" fmla="*/ 1919075 w 2189546"/>
              <a:gd name="connsiteY4" fmla="*/ 30817 h 317687"/>
              <a:gd name="connsiteX5" fmla="*/ 2188016 w 2189546"/>
              <a:gd name="connsiteY5" fmla="*/ 21852 h 317687"/>
              <a:gd name="connsiteX6" fmla="*/ 2035616 w 2189546"/>
              <a:gd name="connsiteY6" fmla="*/ 192181 h 31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546" h="317687">
                <a:moveTo>
                  <a:pt x="99239" y="317687"/>
                </a:moveTo>
                <a:cubicBezTo>
                  <a:pt x="2121" y="293034"/>
                  <a:pt x="-94996" y="268381"/>
                  <a:pt x="179922" y="237005"/>
                </a:cubicBezTo>
                <a:cubicBezTo>
                  <a:pt x="454840" y="205629"/>
                  <a:pt x="1420039" y="168275"/>
                  <a:pt x="1748745" y="129428"/>
                </a:cubicBezTo>
                <a:cubicBezTo>
                  <a:pt x="2077451" y="90581"/>
                  <a:pt x="2123769" y="20357"/>
                  <a:pt x="2152157" y="3922"/>
                </a:cubicBezTo>
                <a:cubicBezTo>
                  <a:pt x="2180545" y="-12513"/>
                  <a:pt x="1913099" y="27829"/>
                  <a:pt x="1919075" y="30817"/>
                </a:cubicBezTo>
                <a:cubicBezTo>
                  <a:pt x="1925052" y="33805"/>
                  <a:pt x="2168593" y="-5042"/>
                  <a:pt x="2188016" y="21852"/>
                </a:cubicBezTo>
                <a:cubicBezTo>
                  <a:pt x="2207439" y="48746"/>
                  <a:pt x="2035616" y="192181"/>
                  <a:pt x="2035616" y="192181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1358155" y="870043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41682309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C21DD2-8928-C347-A689-4A811568F5C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17" y="770200"/>
            <a:ext cx="6571583" cy="4224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1661"/>
            <a:ext cx="6614492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Advertised Address “Age”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7C0D7C-47D0-5349-9806-2EBDE9368645}"/>
              </a:ext>
            </a:extLst>
          </p:cNvPr>
          <p:cNvSpPr txBox="1"/>
          <p:nvPr/>
        </p:nvSpPr>
        <p:spPr>
          <a:xfrm>
            <a:off x="5311471" y="1757239"/>
            <a:ext cx="2759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Re-use of legacy addresses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8CFABB1-E330-524A-A9DB-2134EA79884E}"/>
              </a:ext>
            </a:extLst>
          </p:cNvPr>
          <p:cNvSpPr/>
          <p:nvPr/>
        </p:nvSpPr>
        <p:spPr>
          <a:xfrm>
            <a:off x="6167773" y="1323944"/>
            <a:ext cx="278233" cy="349858"/>
          </a:xfrm>
          <a:custGeom>
            <a:avLst/>
            <a:gdLst>
              <a:gd name="connsiteX0" fmla="*/ 261992 w 278233"/>
              <a:gd name="connsiteY0" fmla="*/ 349858 h 349858"/>
              <a:gd name="connsiteX1" fmla="*/ 254040 w 278233"/>
              <a:gd name="connsiteY1" fmla="*/ 270344 h 349858"/>
              <a:gd name="connsiteX2" fmla="*/ 31404 w 278233"/>
              <a:gd name="connsiteY2" fmla="*/ 79513 h 349858"/>
              <a:gd name="connsiteX3" fmla="*/ 7550 w 278233"/>
              <a:gd name="connsiteY3" fmla="*/ 190831 h 349858"/>
              <a:gd name="connsiteX4" fmla="*/ 23452 w 278233"/>
              <a:gd name="connsiteY4" fmla="*/ 39757 h 349858"/>
              <a:gd name="connsiteX5" fmla="*/ 246089 w 278233"/>
              <a:gd name="connsiteY5" fmla="*/ 0 h 34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233" h="349858">
                <a:moveTo>
                  <a:pt x="261992" y="349858"/>
                </a:moveTo>
                <a:cubicBezTo>
                  <a:pt x="277231" y="332629"/>
                  <a:pt x="292471" y="315401"/>
                  <a:pt x="254040" y="270344"/>
                </a:cubicBezTo>
                <a:cubicBezTo>
                  <a:pt x="215609" y="225287"/>
                  <a:pt x="72486" y="92765"/>
                  <a:pt x="31404" y="79513"/>
                </a:cubicBezTo>
                <a:cubicBezTo>
                  <a:pt x="-9678" y="66261"/>
                  <a:pt x="8875" y="197457"/>
                  <a:pt x="7550" y="190831"/>
                </a:cubicBezTo>
                <a:cubicBezTo>
                  <a:pt x="6225" y="184205"/>
                  <a:pt x="-16305" y="71562"/>
                  <a:pt x="23452" y="39757"/>
                </a:cubicBezTo>
                <a:cubicBezTo>
                  <a:pt x="63209" y="7952"/>
                  <a:pt x="154649" y="3976"/>
                  <a:pt x="246089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C92BA-927F-0841-AB96-82B66F4B418F}"/>
              </a:ext>
            </a:extLst>
          </p:cNvPr>
          <p:cNvSpPr txBox="1"/>
          <p:nvPr/>
        </p:nvSpPr>
        <p:spPr>
          <a:xfrm>
            <a:off x="2534608" y="4256341"/>
            <a:ext cx="3254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last /8 allocations and transfers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FDD9B8F-D690-F34F-B8E0-24BD59251675}"/>
              </a:ext>
            </a:extLst>
          </p:cNvPr>
          <p:cNvSpPr/>
          <p:nvPr/>
        </p:nvSpPr>
        <p:spPr>
          <a:xfrm>
            <a:off x="2350541" y="4152996"/>
            <a:ext cx="279378" cy="206691"/>
          </a:xfrm>
          <a:custGeom>
            <a:avLst/>
            <a:gdLst>
              <a:gd name="connsiteX0" fmla="*/ 199865 w 279378"/>
              <a:gd name="connsiteY0" fmla="*/ 135047 h 206691"/>
              <a:gd name="connsiteX1" fmla="*/ 24937 w 279378"/>
              <a:gd name="connsiteY1" fmla="*/ 63485 h 206691"/>
              <a:gd name="connsiteX2" fmla="*/ 16985 w 279378"/>
              <a:gd name="connsiteY2" fmla="*/ 47582 h 206691"/>
              <a:gd name="connsiteX3" fmla="*/ 24937 w 279378"/>
              <a:gd name="connsiteY3" fmla="*/ 206608 h 206691"/>
              <a:gd name="connsiteX4" fmla="*/ 16985 w 279378"/>
              <a:gd name="connsiteY4" fmla="*/ 23728 h 206691"/>
              <a:gd name="connsiteX5" fmla="*/ 279378 w 279378"/>
              <a:gd name="connsiteY5" fmla="*/ 7826 h 2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378" h="206691">
                <a:moveTo>
                  <a:pt x="199865" y="135047"/>
                </a:moveTo>
                <a:cubicBezTo>
                  <a:pt x="127641" y="106554"/>
                  <a:pt x="55417" y="78062"/>
                  <a:pt x="24937" y="63485"/>
                </a:cubicBezTo>
                <a:cubicBezTo>
                  <a:pt x="-5543" y="48908"/>
                  <a:pt x="16985" y="23728"/>
                  <a:pt x="16985" y="47582"/>
                </a:cubicBezTo>
                <a:cubicBezTo>
                  <a:pt x="16985" y="71436"/>
                  <a:pt x="24937" y="210584"/>
                  <a:pt x="24937" y="206608"/>
                </a:cubicBezTo>
                <a:cubicBezTo>
                  <a:pt x="24937" y="202632"/>
                  <a:pt x="-25422" y="56858"/>
                  <a:pt x="16985" y="23728"/>
                </a:cubicBezTo>
                <a:cubicBezTo>
                  <a:pt x="59392" y="-9402"/>
                  <a:pt x="169385" y="-788"/>
                  <a:pt x="279378" y="782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73479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24936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IPv4 Advertised vs Unadvertised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8D2A2-9072-444B-AB6E-01BEC6DFEB2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3657" y="1063229"/>
            <a:ext cx="6308499" cy="40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4673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2005 – 2020: Unadvertised Addresses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F0D188-BDEB-E44A-A584-CEB07D3E2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884" y="803907"/>
            <a:ext cx="6582204" cy="4231417"/>
          </a:xfrm>
        </p:spPr>
      </p:pic>
    </p:spTree>
    <p:extLst>
      <p:ext uri="{BB962C8B-B14F-4D97-AF65-F5344CB8AC3E}">
        <p14:creationId xmlns:p14="http://schemas.microsoft.com/office/powerpoint/2010/main" val="210976306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5F4E0A2-F8D2-904F-90BA-F80E8CDAE8C7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4510" y="953619"/>
            <a:ext cx="6197180" cy="3983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2019: Assigned vs Recovered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647" y="4352011"/>
            <a:ext cx="30636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92D050"/>
                </a:solidFill>
                <a:latin typeface="AhnbergHand" charset="0"/>
                <a:ea typeface="AhnbergHand" charset="0"/>
                <a:cs typeface="AhnbergHand" charset="0"/>
              </a:rPr>
              <a:t>Change in Advertised Addresses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8089" y="1250718"/>
            <a:ext cx="3937296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AhnbergHand" charset="0"/>
                <a:ea typeface="AhnbergHand" charset="0"/>
                <a:cs typeface="AhnbergHand" charset="0"/>
              </a:rPr>
              <a:t>Change in the Unadvertised Address Pool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1645" y="1774883"/>
            <a:ext cx="1560042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RIR Allocations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A2505DD-4E10-6247-AAEF-4BFC40CFE72F}"/>
              </a:ext>
            </a:extLst>
          </p:cNvPr>
          <p:cNvSpPr/>
          <p:nvPr/>
        </p:nvSpPr>
        <p:spPr>
          <a:xfrm>
            <a:off x="4353297" y="1550800"/>
            <a:ext cx="437405" cy="887974"/>
          </a:xfrm>
          <a:custGeom>
            <a:avLst/>
            <a:gdLst>
              <a:gd name="connsiteX0" fmla="*/ 206734 w 437405"/>
              <a:gd name="connsiteY0" fmla="*/ 0 h 646136"/>
              <a:gd name="connsiteX1" fmla="*/ 159026 w 437405"/>
              <a:gd name="connsiteY1" fmla="*/ 588396 h 646136"/>
              <a:gd name="connsiteX2" fmla="*/ 437321 w 437405"/>
              <a:gd name="connsiteY2" fmla="*/ 333955 h 646136"/>
              <a:gd name="connsiteX3" fmla="*/ 127221 w 437405"/>
              <a:gd name="connsiteY3" fmla="*/ 644055 h 646136"/>
              <a:gd name="connsiteX4" fmla="*/ 0 w 437405"/>
              <a:gd name="connsiteY4" fmla="*/ 445273 h 6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405" h="646136">
                <a:moveTo>
                  <a:pt x="206734" y="0"/>
                </a:moveTo>
                <a:cubicBezTo>
                  <a:pt x="163664" y="266368"/>
                  <a:pt x="120595" y="532737"/>
                  <a:pt x="159026" y="588396"/>
                </a:cubicBezTo>
                <a:cubicBezTo>
                  <a:pt x="197457" y="644055"/>
                  <a:pt x="442622" y="324679"/>
                  <a:pt x="437321" y="333955"/>
                </a:cubicBezTo>
                <a:cubicBezTo>
                  <a:pt x="432020" y="343232"/>
                  <a:pt x="200108" y="625502"/>
                  <a:pt x="127221" y="644055"/>
                </a:cubicBezTo>
                <a:cubicBezTo>
                  <a:pt x="54334" y="662608"/>
                  <a:pt x="27167" y="553940"/>
                  <a:pt x="0" y="4452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2ABBD88-82C8-8341-BD8D-C6EBFC64B333}"/>
              </a:ext>
            </a:extLst>
          </p:cNvPr>
          <p:cNvSpPr/>
          <p:nvPr/>
        </p:nvSpPr>
        <p:spPr>
          <a:xfrm>
            <a:off x="2378266" y="3753820"/>
            <a:ext cx="1370842" cy="552397"/>
          </a:xfrm>
          <a:custGeom>
            <a:avLst/>
            <a:gdLst>
              <a:gd name="connsiteX0" fmla="*/ 0 w 1370842"/>
              <a:gd name="connsiteY0" fmla="*/ 552397 h 552397"/>
              <a:gd name="connsiteX1" fmla="*/ 190832 w 1370842"/>
              <a:gd name="connsiteY1" fmla="*/ 441079 h 552397"/>
              <a:gd name="connsiteX2" fmla="*/ 1137037 w 1370842"/>
              <a:gd name="connsiteY2" fmla="*/ 178686 h 552397"/>
              <a:gd name="connsiteX3" fmla="*/ 1367625 w 1370842"/>
              <a:gd name="connsiteY3" fmla="*/ 35563 h 552397"/>
              <a:gd name="connsiteX4" fmla="*/ 1144988 w 1370842"/>
              <a:gd name="connsiteY4" fmla="*/ 3757 h 552397"/>
              <a:gd name="connsiteX5" fmla="*/ 1367625 w 1370842"/>
              <a:gd name="connsiteY5" fmla="*/ 35563 h 552397"/>
              <a:gd name="connsiteX6" fmla="*/ 1256306 w 1370842"/>
              <a:gd name="connsiteY6" fmla="*/ 313858 h 55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842" h="552397">
                <a:moveTo>
                  <a:pt x="0" y="552397"/>
                </a:moveTo>
                <a:cubicBezTo>
                  <a:pt x="663" y="527880"/>
                  <a:pt x="1326" y="503364"/>
                  <a:pt x="190832" y="441079"/>
                </a:cubicBezTo>
                <a:cubicBezTo>
                  <a:pt x="380338" y="378794"/>
                  <a:pt x="940905" y="246272"/>
                  <a:pt x="1137037" y="178686"/>
                </a:cubicBezTo>
                <a:cubicBezTo>
                  <a:pt x="1333169" y="111100"/>
                  <a:pt x="1366300" y="64718"/>
                  <a:pt x="1367625" y="35563"/>
                </a:cubicBezTo>
                <a:cubicBezTo>
                  <a:pt x="1368950" y="6408"/>
                  <a:pt x="1144988" y="3757"/>
                  <a:pt x="1144988" y="3757"/>
                </a:cubicBezTo>
                <a:cubicBezTo>
                  <a:pt x="1144988" y="3757"/>
                  <a:pt x="1349072" y="-16120"/>
                  <a:pt x="1367625" y="35563"/>
                </a:cubicBezTo>
                <a:cubicBezTo>
                  <a:pt x="1386178" y="87246"/>
                  <a:pt x="1321242" y="200552"/>
                  <a:pt x="1256306" y="313858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7554105-A97A-3A42-943E-55152A2441B7}"/>
              </a:ext>
            </a:extLst>
          </p:cNvPr>
          <p:cNvSpPr/>
          <p:nvPr/>
        </p:nvSpPr>
        <p:spPr>
          <a:xfrm>
            <a:off x="3271652" y="1924620"/>
            <a:ext cx="587872" cy="903875"/>
          </a:xfrm>
          <a:custGeom>
            <a:avLst/>
            <a:gdLst>
              <a:gd name="connsiteX0" fmla="*/ 0 w 587872"/>
              <a:gd name="connsiteY0" fmla="*/ 16996 h 903875"/>
              <a:gd name="connsiteX1" fmla="*/ 332509 w 587872"/>
              <a:gd name="connsiteY1" fmla="*/ 111998 h 903875"/>
              <a:gd name="connsiteX2" fmla="*/ 540327 w 587872"/>
              <a:gd name="connsiteY2" fmla="*/ 860144 h 903875"/>
              <a:gd name="connsiteX3" fmla="*/ 587829 w 587872"/>
              <a:gd name="connsiteY3" fmla="*/ 800767 h 903875"/>
              <a:gd name="connsiteX4" fmla="*/ 546265 w 587872"/>
              <a:gd name="connsiteY4" fmla="*/ 901707 h 903875"/>
              <a:gd name="connsiteX5" fmla="*/ 427512 w 587872"/>
              <a:gd name="connsiteY5" fmla="*/ 860144 h 90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872" h="903875">
                <a:moveTo>
                  <a:pt x="0" y="16996"/>
                </a:moveTo>
                <a:cubicBezTo>
                  <a:pt x="121227" y="-5766"/>
                  <a:pt x="242455" y="-28527"/>
                  <a:pt x="332509" y="111998"/>
                </a:cubicBezTo>
                <a:cubicBezTo>
                  <a:pt x="422564" y="252523"/>
                  <a:pt x="497774" y="745349"/>
                  <a:pt x="540327" y="860144"/>
                </a:cubicBezTo>
                <a:cubicBezTo>
                  <a:pt x="582880" y="974939"/>
                  <a:pt x="586839" y="793840"/>
                  <a:pt x="587829" y="800767"/>
                </a:cubicBezTo>
                <a:cubicBezTo>
                  <a:pt x="588819" y="807694"/>
                  <a:pt x="572985" y="891811"/>
                  <a:pt x="546265" y="901707"/>
                </a:cubicBezTo>
                <a:cubicBezTo>
                  <a:pt x="519545" y="911603"/>
                  <a:pt x="473528" y="885873"/>
                  <a:pt x="427512" y="860144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15921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AAA12-3117-AC43-A892-E75FFF8814AD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12" y="920832"/>
            <a:ext cx="6830889" cy="4098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123478"/>
            <a:ext cx="8352928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2019-2020 in detail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F9D620-699F-EA45-8ED6-8ECDA05FF348}"/>
              </a:ext>
            </a:extLst>
          </p:cNvPr>
          <p:cNvCxnSpPr>
            <a:cxnSpLocks/>
          </p:cNvCxnSpPr>
          <p:nvPr/>
        </p:nvCxnSpPr>
        <p:spPr>
          <a:xfrm flipH="1">
            <a:off x="1388753" y="1615530"/>
            <a:ext cx="7191828" cy="12815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EF5DF5-9571-D14E-93B8-032E97002B86}"/>
              </a:ext>
            </a:extLst>
          </p:cNvPr>
          <p:cNvSpPr txBox="1"/>
          <p:nvPr/>
        </p:nvSpPr>
        <p:spPr>
          <a:xfrm>
            <a:off x="5578902" y="3123303"/>
            <a:ext cx="216145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AhnbergHand" charset="0"/>
                <a:ea typeface="AhnbergHand" charset="0"/>
                <a:cs typeface="AhnbergHand" charset="0"/>
              </a:rPr>
              <a:t>average growth trend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72BD811-E85E-2D46-BDB3-BA0F5EC376B9}"/>
              </a:ext>
            </a:extLst>
          </p:cNvPr>
          <p:cNvSpPr/>
          <p:nvPr/>
        </p:nvSpPr>
        <p:spPr>
          <a:xfrm>
            <a:off x="4748688" y="2290046"/>
            <a:ext cx="471957" cy="680052"/>
          </a:xfrm>
          <a:custGeom>
            <a:avLst/>
            <a:gdLst>
              <a:gd name="connsiteX0" fmla="*/ 629276 w 629276"/>
              <a:gd name="connsiteY0" fmla="*/ 906736 h 906736"/>
              <a:gd name="connsiteX1" fmla="*/ 218215 w 629276"/>
              <a:gd name="connsiteY1" fmla="*/ 462119 h 906736"/>
              <a:gd name="connsiteX2" fmla="*/ 159492 w 629276"/>
              <a:gd name="connsiteY2" fmla="*/ 67837 h 906736"/>
              <a:gd name="connsiteX3" fmla="*/ 101 w 629276"/>
              <a:gd name="connsiteY3" fmla="*/ 218839 h 906736"/>
              <a:gd name="connsiteX4" fmla="*/ 184659 w 629276"/>
              <a:gd name="connsiteY4" fmla="*/ 725 h 906736"/>
              <a:gd name="connsiteX5" fmla="*/ 302105 w 629276"/>
              <a:gd name="connsiteY5" fmla="*/ 143338 h 90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276" h="906736">
                <a:moveTo>
                  <a:pt x="629276" y="906736"/>
                </a:moveTo>
                <a:cubicBezTo>
                  <a:pt x="462894" y="754335"/>
                  <a:pt x="296512" y="601935"/>
                  <a:pt x="218215" y="462119"/>
                </a:cubicBezTo>
                <a:cubicBezTo>
                  <a:pt x="139918" y="322303"/>
                  <a:pt x="195844" y="108384"/>
                  <a:pt x="159492" y="67837"/>
                </a:cubicBezTo>
                <a:cubicBezTo>
                  <a:pt x="123140" y="27290"/>
                  <a:pt x="-4094" y="230024"/>
                  <a:pt x="101" y="218839"/>
                </a:cubicBezTo>
                <a:cubicBezTo>
                  <a:pt x="4295" y="207654"/>
                  <a:pt x="134325" y="13308"/>
                  <a:pt x="184659" y="725"/>
                </a:cubicBezTo>
                <a:cubicBezTo>
                  <a:pt x="234993" y="-11858"/>
                  <a:pt x="302105" y="143338"/>
                  <a:pt x="302105" y="14333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FB53A8-9D0E-0241-B574-B959E8C8ADAB}"/>
              </a:ext>
            </a:extLst>
          </p:cNvPr>
          <p:cNvCxnSpPr>
            <a:cxnSpLocks/>
          </p:cNvCxnSpPr>
          <p:nvPr/>
        </p:nvCxnSpPr>
        <p:spPr>
          <a:xfrm>
            <a:off x="1766799" y="2571750"/>
            <a:ext cx="0" cy="6167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91BF08-BA17-4A4F-829A-E3AF41E47499}"/>
              </a:ext>
            </a:extLst>
          </p:cNvPr>
          <p:cNvCxnSpPr>
            <a:cxnSpLocks/>
          </p:cNvCxnSpPr>
          <p:nvPr/>
        </p:nvCxnSpPr>
        <p:spPr>
          <a:xfrm>
            <a:off x="7750960" y="1359725"/>
            <a:ext cx="0" cy="71453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45711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V4 in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284" y="1200152"/>
            <a:ext cx="7126085" cy="3287447"/>
          </a:xfrm>
        </p:spPr>
        <p:txBody>
          <a:bodyPr>
            <a:normAutofit/>
          </a:bodyPr>
          <a:lstStyle/>
          <a:p>
            <a:pPr>
              <a:spcBef>
                <a:spcPts val="936"/>
              </a:spcBef>
            </a:pPr>
            <a:r>
              <a:rPr lang="en-US" sz="1600" dirty="0"/>
              <a:t>16,855,124 addresses were </a:t>
            </a:r>
            <a:r>
              <a:rPr lang="en-US" sz="1600" b="1" dirty="0"/>
              <a:t>added</a:t>
            </a:r>
            <a:r>
              <a:rPr lang="en-US" sz="1600" dirty="0"/>
              <a:t> to the routing table across 2020</a:t>
            </a:r>
          </a:p>
          <a:p>
            <a:pPr>
              <a:spcBef>
                <a:spcPts val="936"/>
              </a:spcBef>
            </a:pPr>
            <a:r>
              <a:rPr lang="en-US" sz="1600" dirty="0"/>
              <a:t>2,306,432  addresses were assigned by RIRs in 2019</a:t>
            </a:r>
          </a:p>
          <a:p>
            <a:pPr marL="300031" indent="-257168">
              <a:spcBef>
                <a:spcPts val="936"/>
              </a:spcBef>
            </a:pPr>
            <a:r>
              <a:rPr lang="en-US" sz="1600" dirty="0"/>
              <a:t>And a net of 14,548,692  addresses were drawn from the pool of unadvertised addresses</a:t>
            </a:r>
          </a:p>
          <a:p>
            <a:pPr marL="300031" indent="-257168">
              <a:spcBef>
                <a:spcPts val="936"/>
              </a:spcBef>
            </a:pPr>
            <a:endParaRPr lang="en-US" sz="1600" dirty="0"/>
          </a:p>
          <a:p>
            <a:pPr marL="42863" indent="0">
              <a:spcBef>
                <a:spcPts val="936"/>
              </a:spcBef>
              <a:buNone/>
            </a:pPr>
            <a:r>
              <a:rPr lang="en-US" sz="1600" dirty="0"/>
              <a:t>In 2020 we saw legacy blocks transferring away from ISPs / end user sites and heading towards cloud SPs.</a:t>
            </a:r>
          </a:p>
          <a:p>
            <a:pPr lvl="1">
              <a:spcBef>
                <a:spcPts val="936"/>
              </a:spcBef>
            </a:pPr>
            <a:endParaRPr lang="en-US" sz="1400" dirty="0"/>
          </a:p>
          <a:p>
            <a:pPr lvl="1">
              <a:spcBef>
                <a:spcPts val="936"/>
              </a:spcBef>
            </a:pPr>
            <a:endParaRPr lang="en-US" sz="1400" dirty="0"/>
          </a:p>
          <a:p>
            <a:pPr lvl="1">
              <a:spcBef>
                <a:spcPts val="936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917481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62167A-BC2B-6D43-A6C7-2696B3AFA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827" y="1200150"/>
            <a:ext cx="5739020" cy="34434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The Route-Views View of IPv6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9753" y="3440039"/>
            <a:ext cx="22317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IANA IPv4 Exhaustion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831891" y="3683816"/>
            <a:ext cx="598508" cy="544119"/>
          </a:xfrm>
          <a:custGeom>
            <a:avLst/>
            <a:gdLst>
              <a:gd name="connsiteX0" fmla="*/ 0 w 798010"/>
              <a:gd name="connsiteY0" fmla="*/ 0 h 725492"/>
              <a:gd name="connsiteX1" fmla="*/ 302003 w 798010"/>
              <a:gd name="connsiteY1" fmla="*/ 360727 h 725492"/>
              <a:gd name="connsiteX2" fmla="*/ 780176 w 798010"/>
              <a:gd name="connsiteY2" fmla="*/ 679508 h 725492"/>
              <a:gd name="connsiteX3" fmla="*/ 704675 w 798010"/>
              <a:gd name="connsiteY3" fmla="*/ 545285 h 725492"/>
              <a:gd name="connsiteX4" fmla="*/ 788565 w 798010"/>
              <a:gd name="connsiteY4" fmla="*/ 713064 h 725492"/>
              <a:gd name="connsiteX5" fmla="*/ 612396 w 798010"/>
              <a:gd name="connsiteY5" fmla="*/ 713064 h 72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010" h="725492">
                <a:moveTo>
                  <a:pt x="0" y="0"/>
                </a:moveTo>
                <a:cubicBezTo>
                  <a:pt x="85987" y="123738"/>
                  <a:pt x="171974" y="247476"/>
                  <a:pt x="302003" y="360727"/>
                </a:cubicBezTo>
                <a:cubicBezTo>
                  <a:pt x="432032" y="473978"/>
                  <a:pt x="713064" y="648748"/>
                  <a:pt x="780176" y="679508"/>
                </a:cubicBezTo>
                <a:cubicBezTo>
                  <a:pt x="847288" y="710268"/>
                  <a:pt x="703277" y="539692"/>
                  <a:pt x="704675" y="545285"/>
                </a:cubicBezTo>
                <a:cubicBezTo>
                  <a:pt x="706073" y="550878"/>
                  <a:pt x="803945" y="685101"/>
                  <a:pt x="788565" y="713064"/>
                </a:cubicBezTo>
                <a:cubicBezTo>
                  <a:pt x="773185" y="741027"/>
                  <a:pt x="612396" y="713064"/>
                  <a:pt x="612396" y="7130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431934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FA95BA-AAC2-6540-BDEE-1FCF5349A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659" y="1063229"/>
            <a:ext cx="6205758" cy="37234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2018-2019 in Detail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35FFD-7CDA-A543-B4B8-CB6761D5D9FC}"/>
              </a:ext>
            </a:extLst>
          </p:cNvPr>
          <p:cNvSpPr/>
          <p:nvPr/>
        </p:nvSpPr>
        <p:spPr>
          <a:xfrm>
            <a:off x="2009993" y="3609965"/>
            <a:ext cx="94805" cy="249971"/>
          </a:xfrm>
          <a:custGeom>
            <a:avLst/>
            <a:gdLst>
              <a:gd name="connsiteX0" fmla="*/ 0 w 126407"/>
              <a:gd name="connsiteY0" fmla="*/ 87938 h 333294"/>
              <a:gd name="connsiteX1" fmla="*/ 74342 w 126407"/>
              <a:gd name="connsiteY1" fmla="*/ 6163 h 333294"/>
              <a:gd name="connsiteX2" fmla="*/ 118947 w 126407"/>
              <a:gd name="connsiteY2" fmla="*/ 43333 h 333294"/>
              <a:gd name="connsiteX3" fmla="*/ 66908 w 126407"/>
              <a:gd name="connsiteY3" fmla="*/ 13597 h 333294"/>
              <a:gd name="connsiteX4" fmla="*/ 74342 w 126407"/>
              <a:gd name="connsiteY4" fmla="*/ 303528 h 333294"/>
              <a:gd name="connsiteX5" fmla="*/ 126381 w 126407"/>
              <a:gd name="connsiteY5" fmla="*/ 251489 h 333294"/>
              <a:gd name="connsiteX6" fmla="*/ 66908 w 126407"/>
              <a:gd name="connsiteY6" fmla="*/ 333265 h 333294"/>
              <a:gd name="connsiteX7" fmla="*/ 22303 w 126407"/>
              <a:gd name="connsiteY7" fmla="*/ 258924 h 3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07" h="333294">
                <a:moveTo>
                  <a:pt x="0" y="87938"/>
                </a:moveTo>
                <a:cubicBezTo>
                  <a:pt x="27259" y="50767"/>
                  <a:pt x="54518" y="13597"/>
                  <a:pt x="74342" y="6163"/>
                </a:cubicBezTo>
                <a:cubicBezTo>
                  <a:pt x="94166" y="-1271"/>
                  <a:pt x="120186" y="42094"/>
                  <a:pt x="118947" y="43333"/>
                </a:cubicBezTo>
                <a:cubicBezTo>
                  <a:pt x="117708" y="44572"/>
                  <a:pt x="74342" y="-29769"/>
                  <a:pt x="66908" y="13597"/>
                </a:cubicBezTo>
                <a:cubicBezTo>
                  <a:pt x="59474" y="56963"/>
                  <a:pt x="64430" y="263879"/>
                  <a:pt x="74342" y="303528"/>
                </a:cubicBezTo>
                <a:cubicBezTo>
                  <a:pt x="84254" y="343177"/>
                  <a:pt x="127620" y="246533"/>
                  <a:pt x="126381" y="251489"/>
                </a:cubicBezTo>
                <a:cubicBezTo>
                  <a:pt x="125142" y="256445"/>
                  <a:pt x="84254" y="332026"/>
                  <a:pt x="66908" y="333265"/>
                </a:cubicBezTo>
                <a:cubicBezTo>
                  <a:pt x="49562" y="334504"/>
                  <a:pt x="35932" y="296714"/>
                  <a:pt x="22303" y="258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997981E-18C7-7349-B4EE-74CBC17A279F}"/>
              </a:ext>
            </a:extLst>
          </p:cNvPr>
          <p:cNvSpPr/>
          <p:nvPr/>
        </p:nvSpPr>
        <p:spPr>
          <a:xfrm>
            <a:off x="7414493" y="2070723"/>
            <a:ext cx="99490" cy="354425"/>
          </a:xfrm>
          <a:custGeom>
            <a:avLst/>
            <a:gdLst>
              <a:gd name="connsiteX0" fmla="*/ 0 w 126407"/>
              <a:gd name="connsiteY0" fmla="*/ 87938 h 333294"/>
              <a:gd name="connsiteX1" fmla="*/ 74342 w 126407"/>
              <a:gd name="connsiteY1" fmla="*/ 6163 h 333294"/>
              <a:gd name="connsiteX2" fmla="*/ 118947 w 126407"/>
              <a:gd name="connsiteY2" fmla="*/ 43333 h 333294"/>
              <a:gd name="connsiteX3" fmla="*/ 66908 w 126407"/>
              <a:gd name="connsiteY3" fmla="*/ 13597 h 333294"/>
              <a:gd name="connsiteX4" fmla="*/ 74342 w 126407"/>
              <a:gd name="connsiteY4" fmla="*/ 303528 h 333294"/>
              <a:gd name="connsiteX5" fmla="*/ 126381 w 126407"/>
              <a:gd name="connsiteY5" fmla="*/ 251489 h 333294"/>
              <a:gd name="connsiteX6" fmla="*/ 66908 w 126407"/>
              <a:gd name="connsiteY6" fmla="*/ 333265 h 333294"/>
              <a:gd name="connsiteX7" fmla="*/ 22303 w 126407"/>
              <a:gd name="connsiteY7" fmla="*/ 258924 h 3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07" h="333294">
                <a:moveTo>
                  <a:pt x="0" y="87938"/>
                </a:moveTo>
                <a:cubicBezTo>
                  <a:pt x="27259" y="50767"/>
                  <a:pt x="54518" y="13597"/>
                  <a:pt x="74342" y="6163"/>
                </a:cubicBezTo>
                <a:cubicBezTo>
                  <a:pt x="94166" y="-1271"/>
                  <a:pt x="120186" y="42094"/>
                  <a:pt x="118947" y="43333"/>
                </a:cubicBezTo>
                <a:cubicBezTo>
                  <a:pt x="117708" y="44572"/>
                  <a:pt x="74342" y="-29769"/>
                  <a:pt x="66908" y="13597"/>
                </a:cubicBezTo>
                <a:cubicBezTo>
                  <a:pt x="59474" y="56963"/>
                  <a:pt x="64430" y="263879"/>
                  <a:pt x="74342" y="303528"/>
                </a:cubicBezTo>
                <a:cubicBezTo>
                  <a:pt x="84254" y="343177"/>
                  <a:pt x="127620" y="246533"/>
                  <a:pt x="126381" y="251489"/>
                </a:cubicBezTo>
                <a:cubicBezTo>
                  <a:pt x="125142" y="256445"/>
                  <a:pt x="84254" y="332026"/>
                  <a:pt x="66908" y="333265"/>
                </a:cubicBezTo>
                <a:cubicBezTo>
                  <a:pt x="49562" y="334504"/>
                  <a:pt x="35932" y="296714"/>
                  <a:pt x="22303" y="258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423170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52043"/>
            <a:ext cx="6172200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  <a:cs typeface="Powderfinger Type"/>
              </a:rPr>
              <a:t>Routing Indicators for IPv6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4685" y="1067956"/>
            <a:ext cx="31754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Routing prefixes – growing by some 25,000 prefixes per year</a:t>
            </a:r>
          </a:p>
        </p:txBody>
      </p:sp>
      <p:sp>
        <p:nvSpPr>
          <p:cNvPr id="6" name="Freeform 5"/>
          <p:cNvSpPr/>
          <p:nvPr/>
        </p:nvSpPr>
        <p:spPr>
          <a:xfrm>
            <a:off x="4818846" y="1610591"/>
            <a:ext cx="1529551" cy="5715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143001" y="3508665"/>
            <a:ext cx="31754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AS Numbers– growing by some 2,200 ASNs per year (which is 60% the V4 growth)</a:t>
            </a:r>
          </a:p>
        </p:txBody>
      </p:sp>
      <p:sp>
        <p:nvSpPr>
          <p:cNvPr id="7" name="Freeform 6"/>
          <p:cNvSpPr/>
          <p:nvPr/>
        </p:nvSpPr>
        <p:spPr>
          <a:xfrm>
            <a:off x="2384265" y="4185227"/>
            <a:ext cx="2034522" cy="594591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0E34FA-5BA1-D34F-A276-E257EE41B8A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098" y="869049"/>
            <a:ext cx="4291902" cy="2548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CF131E-9666-D44E-9590-453A36414E6E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215" y="2452481"/>
            <a:ext cx="433136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31043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52043"/>
            <a:ext cx="6172200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  <a:cs typeface="Powderfinger Type"/>
              </a:rPr>
              <a:t>Routing Indicators for IPv6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4685" y="1067956"/>
            <a:ext cx="31754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More Specifics now take up one half of the routing table</a:t>
            </a:r>
          </a:p>
        </p:txBody>
      </p:sp>
      <p:sp>
        <p:nvSpPr>
          <p:cNvPr id="6" name="Freeform 5"/>
          <p:cNvSpPr/>
          <p:nvPr/>
        </p:nvSpPr>
        <p:spPr>
          <a:xfrm>
            <a:off x="4818846" y="1610591"/>
            <a:ext cx="1529551" cy="5715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143001" y="3560620"/>
            <a:ext cx="31754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The average size of a routing advertisement is getting smaller</a:t>
            </a:r>
          </a:p>
        </p:txBody>
      </p:sp>
      <p:sp>
        <p:nvSpPr>
          <p:cNvPr id="7" name="Freeform 6"/>
          <p:cNvSpPr/>
          <p:nvPr/>
        </p:nvSpPr>
        <p:spPr>
          <a:xfrm>
            <a:off x="2384265" y="4185227"/>
            <a:ext cx="2034522" cy="594591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896878-2FCD-B24B-B1C0-82F015F95BA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626" y="816293"/>
            <a:ext cx="4276474" cy="25391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B604A1-AB00-0D47-B4DA-620666836F6A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255" y="2571750"/>
            <a:ext cx="4122960" cy="24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22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25161C-DDF1-2744-929E-4726C041D30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644" y="2613000"/>
            <a:ext cx="4166364" cy="2473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52043"/>
            <a:ext cx="6172200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  <a:cs typeface="Powderfinger Type"/>
              </a:rPr>
              <a:t>Routing Indicators for IPv6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0883" y="922849"/>
            <a:ext cx="31754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Advertised Address span is  growing at an exponential rate</a:t>
            </a:r>
          </a:p>
        </p:txBody>
      </p:sp>
      <p:sp>
        <p:nvSpPr>
          <p:cNvPr id="6" name="Freeform 5"/>
          <p:cNvSpPr/>
          <p:nvPr/>
        </p:nvSpPr>
        <p:spPr>
          <a:xfrm>
            <a:off x="4585499" y="1658331"/>
            <a:ext cx="1529551" cy="5715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143001" y="3560619"/>
            <a:ext cx="31754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The “shape” of inter-AS interconnection in IPv6 is rising slightly. Local connections appear to be replacing overlay trunk transits</a:t>
            </a:r>
          </a:p>
        </p:txBody>
      </p:sp>
      <p:sp>
        <p:nvSpPr>
          <p:cNvPr id="7" name="Freeform 6"/>
          <p:cNvSpPr/>
          <p:nvPr/>
        </p:nvSpPr>
        <p:spPr>
          <a:xfrm>
            <a:off x="2836277" y="4431171"/>
            <a:ext cx="2034522" cy="474886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17C47-FE0D-8C4A-A75A-0F0B50E45C15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991" y="765119"/>
            <a:ext cx="4418507" cy="262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0267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AS Adjacencies (AS131072)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1371034"/>
            <a:ext cx="5161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16,961 out of 21,489  ASNs have 1 or 2 AS Adjacencies (80%)</a:t>
            </a:r>
          </a:p>
          <a:p>
            <a:r>
              <a:rPr lang="en-US" sz="1400" dirty="0"/>
              <a:t>798 ASNs have 10 or more adjacencies</a:t>
            </a:r>
          </a:p>
          <a:p>
            <a:r>
              <a:rPr lang="en-US" sz="1400" dirty="0"/>
              <a:t>4 ASNs have &gt;1,000 adjacencies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7704" y="2825551"/>
            <a:ext cx="4411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5,177  AS6939   HURRICANE - Hurricane Electric, Inc., US</a:t>
            </a:r>
          </a:p>
          <a:p>
            <a:r>
              <a:rPr lang="en-US" sz="1200" dirty="0"/>
              <a:t>1,315  AS3356   LEVEL3 - Level 3 Communications, Inc., US</a:t>
            </a:r>
          </a:p>
          <a:p>
            <a:r>
              <a:rPr lang="en-US" sz="1200" dirty="0"/>
              <a:t>1,196  AS174     COGENT-174 - Cogent Communications, US</a:t>
            </a:r>
          </a:p>
          <a:p>
            <a:r>
              <a:rPr lang="en-US" sz="1200" dirty="0"/>
              <a:t>1,191  AS1299   Telia Carrier, 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81B2D-1447-0742-A2C6-14D58CDB38C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4164" y="1944004"/>
            <a:ext cx="4395355" cy="29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7717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in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IPv6 Internet growth in terms of BGP is still increasing, and is currently at some </a:t>
            </a:r>
            <a:r>
              <a:rPr lang="en-US" b="1" dirty="0">
                <a:solidFill>
                  <a:srgbClr val="FF0000"/>
                </a:solidFill>
              </a:rPr>
              <a:t>25,000 route entries p.a.	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It’s a case of increasing growth, not just constant growth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use of /48 more specifics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networks advertising IPv6 prefixes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91955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329" y="1573496"/>
            <a:ext cx="6172200" cy="85725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What to expect</a:t>
            </a:r>
          </a:p>
        </p:txBody>
      </p:sp>
    </p:spTree>
    <p:extLst>
      <p:ext uri="{BB962C8B-B14F-4D97-AF65-F5344CB8AC3E}">
        <p14:creationId xmlns:p14="http://schemas.microsoft.com/office/powerpoint/2010/main" val="300558374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BGP Size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quickly is the routing space growing?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projections of future BGP FIB size?</a:t>
            </a:r>
          </a:p>
        </p:txBody>
      </p:sp>
    </p:spTree>
    <p:extLst>
      <p:ext uri="{BB962C8B-B14F-4D97-AF65-F5344CB8AC3E}">
        <p14:creationId xmlns:p14="http://schemas.microsoft.com/office/powerpoint/2010/main" val="21415827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5F4E0A2-F8D2-904F-90BA-F80E8CDAE8C7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4510" y="953619"/>
            <a:ext cx="6197180" cy="3983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2019: Assigned vs Recovered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647" y="4352011"/>
            <a:ext cx="30636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92D050"/>
                </a:solidFill>
                <a:latin typeface="AhnbergHand" charset="0"/>
                <a:ea typeface="AhnbergHand" charset="0"/>
                <a:cs typeface="AhnbergHand" charset="0"/>
              </a:rPr>
              <a:t>Change in Advertised Addresses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8089" y="1250718"/>
            <a:ext cx="3937296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AhnbergHand" charset="0"/>
                <a:ea typeface="AhnbergHand" charset="0"/>
                <a:cs typeface="AhnbergHand" charset="0"/>
              </a:rPr>
              <a:t>Change in the Unadvertised Address Pool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1645" y="1774883"/>
            <a:ext cx="1560042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RIR Allocations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A2505DD-4E10-6247-AAEF-4BFC40CFE72F}"/>
              </a:ext>
            </a:extLst>
          </p:cNvPr>
          <p:cNvSpPr/>
          <p:nvPr/>
        </p:nvSpPr>
        <p:spPr>
          <a:xfrm>
            <a:off x="4353297" y="1550800"/>
            <a:ext cx="437405" cy="887974"/>
          </a:xfrm>
          <a:custGeom>
            <a:avLst/>
            <a:gdLst>
              <a:gd name="connsiteX0" fmla="*/ 206734 w 437405"/>
              <a:gd name="connsiteY0" fmla="*/ 0 h 646136"/>
              <a:gd name="connsiteX1" fmla="*/ 159026 w 437405"/>
              <a:gd name="connsiteY1" fmla="*/ 588396 h 646136"/>
              <a:gd name="connsiteX2" fmla="*/ 437321 w 437405"/>
              <a:gd name="connsiteY2" fmla="*/ 333955 h 646136"/>
              <a:gd name="connsiteX3" fmla="*/ 127221 w 437405"/>
              <a:gd name="connsiteY3" fmla="*/ 644055 h 646136"/>
              <a:gd name="connsiteX4" fmla="*/ 0 w 437405"/>
              <a:gd name="connsiteY4" fmla="*/ 445273 h 6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405" h="646136">
                <a:moveTo>
                  <a:pt x="206734" y="0"/>
                </a:moveTo>
                <a:cubicBezTo>
                  <a:pt x="163664" y="266368"/>
                  <a:pt x="120595" y="532737"/>
                  <a:pt x="159026" y="588396"/>
                </a:cubicBezTo>
                <a:cubicBezTo>
                  <a:pt x="197457" y="644055"/>
                  <a:pt x="442622" y="324679"/>
                  <a:pt x="437321" y="333955"/>
                </a:cubicBezTo>
                <a:cubicBezTo>
                  <a:pt x="432020" y="343232"/>
                  <a:pt x="200108" y="625502"/>
                  <a:pt x="127221" y="644055"/>
                </a:cubicBezTo>
                <a:cubicBezTo>
                  <a:pt x="54334" y="662608"/>
                  <a:pt x="27167" y="553940"/>
                  <a:pt x="0" y="4452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2ABBD88-82C8-8341-BD8D-C6EBFC64B333}"/>
              </a:ext>
            </a:extLst>
          </p:cNvPr>
          <p:cNvSpPr/>
          <p:nvPr/>
        </p:nvSpPr>
        <p:spPr>
          <a:xfrm>
            <a:off x="2378266" y="3753820"/>
            <a:ext cx="1370842" cy="552397"/>
          </a:xfrm>
          <a:custGeom>
            <a:avLst/>
            <a:gdLst>
              <a:gd name="connsiteX0" fmla="*/ 0 w 1370842"/>
              <a:gd name="connsiteY0" fmla="*/ 552397 h 552397"/>
              <a:gd name="connsiteX1" fmla="*/ 190832 w 1370842"/>
              <a:gd name="connsiteY1" fmla="*/ 441079 h 552397"/>
              <a:gd name="connsiteX2" fmla="*/ 1137037 w 1370842"/>
              <a:gd name="connsiteY2" fmla="*/ 178686 h 552397"/>
              <a:gd name="connsiteX3" fmla="*/ 1367625 w 1370842"/>
              <a:gd name="connsiteY3" fmla="*/ 35563 h 552397"/>
              <a:gd name="connsiteX4" fmla="*/ 1144988 w 1370842"/>
              <a:gd name="connsiteY4" fmla="*/ 3757 h 552397"/>
              <a:gd name="connsiteX5" fmla="*/ 1367625 w 1370842"/>
              <a:gd name="connsiteY5" fmla="*/ 35563 h 552397"/>
              <a:gd name="connsiteX6" fmla="*/ 1256306 w 1370842"/>
              <a:gd name="connsiteY6" fmla="*/ 313858 h 55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842" h="552397">
                <a:moveTo>
                  <a:pt x="0" y="552397"/>
                </a:moveTo>
                <a:cubicBezTo>
                  <a:pt x="663" y="527880"/>
                  <a:pt x="1326" y="503364"/>
                  <a:pt x="190832" y="441079"/>
                </a:cubicBezTo>
                <a:cubicBezTo>
                  <a:pt x="380338" y="378794"/>
                  <a:pt x="940905" y="246272"/>
                  <a:pt x="1137037" y="178686"/>
                </a:cubicBezTo>
                <a:cubicBezTo>
                  <a:pt x="1333169" y="111100"/>
                  <a:pt x="1366300" y="64718"/>
                  <a:pt x="1367625" y="35563"/>
                </a:cubicBezTo>
                <a:cubicBezTo>
                  <a:pt x="1368950" y="6408"/>
                  <a:pt x="1144988" y="3757"/>
                  <a:pt x="1144988" y="3757"/>
                </a:cubicBezTo>
                <a:cubicBezTo>
                  <a:pt x="1144988" y="3757"/>
                  <a:pt x="1349072" y="-16120"/>
                  <a:pt x="1367625" y="35563"/>
                </a:cubicBezTo>
                <a:cubicBezTo>
                  <a:pt x="1386178" y="87246"/>
                  <a:pt x="1321242" y="200552"/>
                  <a:pt x="1256306" y="313858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7554105-A97A-3A42-943E-55152A2441B7}"/>
              </a:ext>
            </a:extLst>
          </p:cNvPr>
          <p:cNvSpPr/>
          <p:nvPr/>
        </p:nvSpPr>
        <p:spPr>
          <a:xfrm>
            <a:off x="3271652" y="1924620"/>
            <a:ext cx="587872" cy="903875"/>
          </a:xfrm>
          <a:custGeom>
            <a:avLst/>
            <a:gdLst>
              <a:gd name="connsiteX0" fmla="*/ 0 w 587872"/>
              <a:gd name="connsiteY0" fmla="*/ 16996 h 903875"/>
              <a:gd name="connsiteX1" fmla="*/ 332509 w 587872"/>
              <a:gd name="connsiteY1" fmla="*/ 111998 h 903875"/>
              <a:gd name="connsiteX2" fmla="*/ 540327 w 587872"/>
              <a:gd name="connsiteY2" fmla="*/ 860144 h 903875"/>
              <a:gd name="connsiteX3" fmla="*/ 587829 w 587872"/>
              <a:gd name="connsiteY3" fmla="*/ 800767 h 903875"/>
              <a:gd name="connsiteX4" fmla="*/ 546265 w 587872"/>
              <a:gd name="connsiteY4" fmla="*/ 901707 h 903875"/>
              <a:gd name="connsiteX5" fmla="*/ 427512 w 587872"/>
              <a:gd name="connsiteY5" fmla="*/ 860144 h 90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872" h="903875">
                <a:moveTo>
                  <a:pt x="0" y="16996"/>
                </a:moveTo>
                <a:cubicBezTo>
                  <a:pt x="121227" y="-5766"/>
                  <a:pt x="242455" y="-28527"/>
                  <a:pt x="332509" y="111998"/>
                </a:cubicBezTo>
                <a:cubicBezTo>
                  <a:pt x="422564" y="252523"/>
                  <a:pt x="497774" y="745349"/>
                  <a:pt x="540327" y="860144"/>
                </a:cubicBezTo>
                <a:cubicBezTo>
                  <a:pt x="582880" y="974939"/>
                  <a:pt x="586839" y="793840"/>
                  <a:pt x="587829" y="800767"/>
                </a:cubicBezTo>
                <a:cubicBezTo>
                  <a:pt x="588819" y="807694"/>
                  <a:pt x="572985" y="891811"/>
                  <a:pt x="546265" y="901707"/>
                </a:cubicBezTo>
                <a:cubicBezTo>
                  <a:pt x="519545" y="911603"/>
                  <a:pt x="473528" y="885873"/>
                  <a:pt x="427512" y="860144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075E1-4BF5-804D-BB5F-F2CB4706123C}"/>
              </a:ext>
            </a:extLst>
          </p:cNvPr>
          <p:cNvSpPr txBox="1"/>
          <p:nvPr/>
        </p:nvSpPr>
        <p:spPr>
          <a:xfrm>
            <a:off x="7422440" y="1625457"/>
            <a:ext cx="161358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400" dirty="0">
                <a:solidFill>
                  <a:srgbClr val="00B050"/>
                </a:solidFill>
                <a:latin typeface="AhnbergHand" pitchFamily="2" charset="0"/>
              </a:rPr>
              <a:t>16</a:t>
            </a:r>
            <a:r>
              <a:rPr kumimoji="0" lang="en-AU" sz="1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AhnbergHand" pitchFamily="2" charset="0"/>
                <a:sym typeface="Arial"/>
              </a:rPr>
              <a:t>.5M advertised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6BCE3-C940-314B-9603-10D420B394A2}"/>
              </a:ext>
            </a:extLst>
          </p:cNvPr>
          <p:cNvSpPr txBox="1"/>
          <p:nvPr/>
        </p:nvSpPr>
        <p:spPr>
          <a:xfrm>
            <a:off x="7484272" y="2597817"/>
            <a:ext cx="156869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hnbergHand" pitchFamily="2" charset="0"/>
                <a:sym typeface="Arial"/>
              </a:rPr>
              <a:t>2.3M allocated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27EC1-EE78-1948-951C-4D9E3FD463FE}"/>
              </a:ext>
            </a:extLst>
          </p:cNvPr>
          <p:cNvSpPr txBox="1"/>
          <p:nvPr/>
        </p:nvSpPr>
        <p:spPr>
          <a:xfrm>
            <a:off x="7482799" y="3700480"/>
            <a:ext cx="155266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400" dirty="0">
                <a:solidFill>
                  <a:srgbClr val="FF0000"/>
                </a:solidFill>
                <a:latin typeface="AhnbergHand" pitchFamily="2" charset="0"/>
              </a:rPr>
              <a:t>14.5</a:t>
            </a:r>
            <a:r>
              <a:rPr kumimoji="0" lang="en-AU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hnbergHand" pitchFamily="2" charset="0"/>
                <a:sym typeface="Arial"/>
              </a:rPr>
              <a:t>M recovered</a:t>
            </a:r>
          </a:p>
        </p:txBody>
      </p:sp>
    </p:spTree>
    <p:extLst>
      <p:ext uri="{BB962C8B-B14F-4D97-AF65-F5344CB8AC3E}">
        <p14:creationId xmlns:p14="http://schemas.microsoft.com/office/powerpoint/2010/main" val="3978153843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33468"/>
            <a:ext cx="6264696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V4 - Daily Growth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4E4A2E-3E82-594F-B73D-0017A0F595A3}"/>
              </a:ext>
            </a:extLst>
          </p:cNvPr>
          <p:cNvSpPr txBox="1"/>
          <p:nvPr/>
        </p:nvSpPr>
        <p:spPr>
          <a:xfrm>
            <a:off x="808437" y="4403153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Growth in the V4 network appears to be constant at a long-term average of 150 additional routes per day, or some 54,000 additional routes per year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5837F5-9CD5-4946-8527-C12DA27E8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0982" y="661307"/>
            <a:ext cx="5716336" cy="3394074"/>
          </a:xfrm>
        </p:spPr>
      </p:pic>
    </p:spTree>
    <p:extLst>
      <p:ext uri="{BB962C8B-B14F-4D97-AF65-F5344CB8AC3E}">
        <p14:creationId xmlns:p14="http://schemas.microsoft.com/office/powerpoint/2010/main" val="71660193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V4 BGP Table Size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90" y="1437436"/>
            <a:ext cx="3497302" cy="3423827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1600" dirty="0"/>
              <a:t>Date	  RIB Size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Prediction</a:t>
            </a:r>
            <a:r>
              <a:rPr lang="en-US" sz="1600" dirty="0"/>
              <a:t> 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dirty="0"/>
              <a:t>Jan</a:t>
            </a:r>
            <a:r>
              <a:rPr lang="en-US" sz="1600" i="1" dirty="0"/>
              <a:t> 2017	  646,000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/>
              <a:t>       2018	  699,000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/>
              <a:t>       2019	  760,000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/>
              <a:t>       2020	  814,000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i="1" dirty="0">
                <a:solidFill>
                  <a:schemeClr val="tx1"/>
                </a:solidFill>
              </a:rPr>
              <a:t>2021   866,000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2022	     	   916,000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2023	    	   970,000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2024     	1,024,000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2025	 	1,078,000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2026		1,132,000</a:t>
            </a:r>
          </a:p>
          <a:p>
            <a:pPr marL="0" indent="0">
              <a:spcBef>
                <a:spcPts val="45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1FB0F-2D27-E742-B38F-1198E4E5D49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2981" y="1347106"/>
            <a:ext cx="5238893" cy="31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09111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V6 - Daily Growth Rates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C9CFF0-E604-6440-93BA-E2D3E9508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3870" y="929508"/>
            <a:ext cx="6750337" cy="4008012"/>
          </a:xfrm>
        </p:spPr>
      </p:pic>
    </p:spTree>
    <p:extLst>
      <p:ext uri="{BB962C8B-B14F-4D97-AF65-F5344CB8AC3E}">
        <p14:creationId xmlns:p14="http://schemas.microsoft.com/office/powerpoint/2010/main" val="1845899912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BGP Table Size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60" y="1719673"/>
            <a:ext cx="7020780" cy="3423827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1400" dirty="0"/>
              <a:t>Jan</a:t>
            </a:r>
            <a:r>
              <a:rPr lang="en-US" sz="1400" i="1" dirty="0"/>
              <a:t> 2017	      35,000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/>
              <a:t>       2018	      45,000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/>
              <a:t>       2019	      62,000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/>
              <a:t>       2020	      79,000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en-US" sz="1400" i="1" dirty="0">
                <a:solidFill>
                  <a:schemeClr val="tx1"/>
                </a:solidFill>
              </a:rPr>
              <a:t>2021	     104,000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2022	     118,000	   135,000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2023         136,000	   175,000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2024	     155,000	   228,000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2025        174,000	   296,000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2026        192,000	   384,000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F02E0-C3B4-9246-9FA2-E2641D76802F}"/>
              </a:ext>
            </a:extLst>
          </p:cNvPr>
          <p:cNvSpPr txBox="1"/>
          <p:nvPr/>
        </p:nvSpPr>
        <p:spPr>
          <a:xfrm>
            <a:off x="1177275" y="1381119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>
                    <a:lumMod val="65000"/>
                  </a:schemeClr>
                </a:solidFill>
              </a:rPr>
              <a:t>Linear </a:t>
            </a:r>
            <a:r>
              <a:rPr lang="en-AU" sz="1600" dirty="0"/>
              <a:t>    </a:t>
            </a:r>
            <a:r>
              <a:rPr lang="en-AU" sz="1600" dirty="0">
                <a:solidFill>
                  <a:schemeClr val="bg1">
                    <a:lumMod val="65000"/>
                  </a:schemeClr>
                </a:solidFill>
              </a:rPr>
              <a:t>Exponential</a:t>
            </a:r>
            <a:r>
              <a:rPr lang="en-AU" sz="1600" dirty="0"/>
              <a:t>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21F757-6578-A34D-9E8E-180C30023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3535" y="1657497"/>
            <a:ext cx="5464823" cy="32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92805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BGP Table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00153"/>
            <a:ext cx="7200800" cy="342382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The absolute size of the IPv6 routing table is growing much faster than the IPv4 table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They will require the same memory size in around 4 years time, given that each IPv6 entry is 4 times the memory size of an IPv4 entry</a:t>
            </a:r>
          </a:p>
          <a:p>
            <a:pPr marL="0" indent="0">
              <a:spcAft>
                <a:spcPts val="600"/>
              </a:spcAft>
              <a:buNone/>
            </a:pPr>
            <a:endParaRPr lang="en-US" sz="19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900" dirty="0"/>
              <a:t>As long as we are prepared to live within the technical constraints of the current routing paradigm, the Internet’s use of BGP will continue to be viable for some time yet</a:t>
            </a:r>
          </a:p>
          <a:p>
            <a:pPr marL="266693" lvl="1" indent="0"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8202124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BGP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the level of updates in BGP?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75818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7" y="43037"/>
            <a:ext cx="7200800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IPv4 BGP Updates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1BDC17-4279-1F4A-8D1C-76F2F2C92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8800" y="900288"/>
            <a:ext cx="6955486" cy="4129819"/>
          </a:xfr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DD3E959A-A957-884D-9095-9052FE7D1A17}"/>
              </a:ext>
            </a:extLst>
          </p:cNvPr>
          <p:cNvSpPr/>
          <p:nvPr/>
        </p:nvSpPr>
        <p:spPr>
          <a:xfrm>
            <a:off x="7719653" y="2277801"/>
            <a:ext cx="600974" cy="1594484"/>
          </a:xfrm>
          <a:custGeom>
            <a:avLst/>
            <a:gdLst>
              <a:gd name="connsiteX0" fmla="*/ 32869 w 600974"/>
              <a:gd name="connsiteY0" fmla="*/ 1594484 h 1594484"/>
              <a:gd name="connsiteX1" fmla="*/ 581509 w 600974"/>
              <a:gd name="connsiteY1" fmla="*/ 1165114 h 1594484"/>
              <a:gd name="connsiteX2" fmla="*/ 438385 w 600974"/>
              <a:gd name="connsiteY2" fmla="*/ 226860 h 1594484"/>
              <a:gd name="connsiteX3" fmla="*/ 56723 w 600974"/>
              <a:gd name="connsiteY3" fmla="*/ 43980 h 1594484"/>
              <a:gd name="connsiteX4" fmla="*/ 9015 w 600974"/>
              <a:gd name="connsiteY4" fmla="*/ 878867 h 1594484"/>
              <a:gd name="connsiteX5" fmla="*/ 128284 w 600974"/>
              <a:gd name="connsiteY5" fmla="*/ 1483166 h 159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74" h="1594484">
                <a:moveTo>
                  <a:pt x="32869" y="1594484"/>
                </a:moveTo>
                <a:cubicBezTo>
                  <a:pt x="273396" y="1493767"/>
                  <a:pt x="513923" y="1393051"/>
                  <a:pt x="581509" y="1165114"/>
                </a:cubicBezTo>
                <a:cubicBezTo>
                  <a:pt x="649095" y="937177"/>
                  <a:pt x="525849" y="413716"/>
                  <a:pt x="438385" y="226860"/>
                </a:cubicBezTo>
                <a:cubicBezTo>
                  <a:pt x="350921" y="40004"/>
                  <a:pt x="128285" y="-64688"/>
                  <a:pt x="56723" y="43980"/>
                </a:cubicBezTo>
                <a:cubicBezTo>
                  <a:pt x="-14839" y="152648"/>
                  <a:pt x="-2912" y="639003"/>
                  <a:pt x="9015" y="878867"/>
                </a:cubicBezTo>
                <a:cubicBezTo>
                  <a:pt x="20942" y="1118731"/>
                  <a:pt x="74613" y="1300948"/>
                  <a:pt x="128284" y="1483166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0669181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74591"/>
            <a:ext cx="7118548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IPv4 BGP Convergence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04F12-DF7F-C043-BB90-8C3DA201061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2614" y="689260"/>
            <a:ext cx="6843201" cy="43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57289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Updates in IPv4 BGP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00152"/>
            <a:ext cx="6120680" cy="3423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The beginnings of concern …</a:t>
            </a:r>
          </a:p>
          <a:p>
            <a:r>
              <a:rPr lang="en-US" sz="1600" dirty="0"/>
              <a:t>The number of updates per instability event and the time to converge has been relatively constant for many years – its now starting to rise, both in the number of unstable prefixes and the time to converge</a:t>
            </a:r>
          </a:p>
          <a:p>
            <a:r>
              <a:rPr lang="en-US" sz="1600" dirty="0"/>
              <a:t>20% of prefixes generate 80% of all updates. Less than 5% of all origin networks are linked to 80% of all updates. Instability is still concentrated in a small number of pathological cases. Its just that the instability itself from these sources is getting worse.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424304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81" y="5402"/>
            <a:ext cx="8136904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BGP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AE45F-8784-DC48-9AF6-41A370055012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423" y="724836"/>
            <a:ext cx="7126877" cy="4418664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F5B1A72-C17B-F84B-8D0E-76A6A794E8E1}"/>
              </a:ext>
            </a:extLst>
          </p:cNvPr>
          <p:cNvSpPr/>
          <p:nvPr/>
        </p:nvSpPr>
        <p:spPr>
          <a:xfrm>
            <a:off x="7297354" y="1658270"/>
            <a:ext cx="555344" cy="1096805"/>
          </a:xfrm>
          <a:custGeom>
            <a:avLst/>
            <a:gdLst>
              <a:gd name="connsiteX0" fmla="*/ 160350 w 555344"/>
              <a:gd name="connsiteY0" fmla="*/ 1096805 h 1096805"/>
              <a:gd name="connsiteX1" fmla="*/ 528485 w 555344"/>
              <a:gd name="connsiteY1" fmla="*/ 829611 h 1096805"/>
              <a:gd name="connsiteX2" fmla="*/ 486921 w 555344"/>
              <a:gd name="connsiteY2" fmla="*/ 164592 h 1096805"/>
              <a:gd name="connsiteX3" fmla="*/ 166288 w 555344"/>
              <a:gd name="connsiteY3" fmla="*/ 28026 h 1096805"/>
              <a:gd name="connsiteX4" fmla="*/ 33 w 555344"/>
              <a:gd name="connsiteY4" fmla="*/ 598042 h 1096805"/>
              <a:gd name="connsiteX5" fmla="*/ 178163 w 555344"/>
              <a:gd name="connsiteY5" fmla="*/ 1031491 h 109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344" h="1096805">
                <a:moveTo>
                  <a:pt x="160350" y="1096805"/>
                </a:moveTo>
                <a:cubicBezTo>
                  <a:pt x="317203" y="1040892"/>
                  <a:pt x="474056" y="984980"/>
                  <a:pt x="528485" y="829611"/>
                </a:cubicBezTo>
                <a:cubicBezTo>
                  <a:pt x="582914" y="674242"/>
                  <a:pt x="547287" y="298189"/>
                  <a:pt x="486921" y="164592"/>
                </a:cubicBezTo>
                <a:cubicBezTo>
                  <a:pt x="426555" y="30994"/>
                  <a:pt x="247436" y="-44216"/>
                  <a:pt x="166288" y="28026"/>
                </a:cubicBezTo>
                <a:cubicBezTo>
                  <a:pt x="85140" y="100268"/>
                  <a:pt x="-1946" y="430798"/>
                  <a:pt x="33" y="598042"/>
                </a:cubicBezTo>
                <a:cubicBezTo>
                  <a:pt x="2012" y="765286"/>
                  <a:pt x="90087" y="898388"/>
                  <a:pt x="178163" y="1031491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20476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What happened in 2020 in V4?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49150"/>
            <a:ext cx="7632848" cy="3423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Routing Business as usual </a:t>
            </a:r>
            <a:r>
              <a:rPr lang="mr-IN" sz="2000" dirty="0"/>
              <a:t>–</a:t>
            </a:r>
            <a:r>
              <a:rPr lang="en-US" sz="2000" dirty="0"/>
              <a:t> despite IPv4 address exhaustion!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From the look of the growth plots, its business as usual, despite the increasing pressures on IPv4 address availability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The number of entries in the IPv4 default-free zone reached 860,000 by the end of 2020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The pace of growth of the routing table was slightly lower than the rolling 5-year average, with </a:t>
            </a:r>
            <a:r>
              <a:rPr lang="en-US" sz="1600" b="1" dirty="0">
                <a:solidFill>
                  <a:srgbClr val="FF0000"/>
                </a:solidFill>
              </a:rPr>
              <a:t>52,000 new entries in 2020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The AS position was steady with 3,400 new AS’s per year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Transit relationships have not changed materially over 2020 for most networks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IPv4 address exhaustion is not changing this picture as yet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Instead, we appear to be advertising shorter prefixes into the routing system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023B92B-5871-7144-88F4-DA0ABD39C07E}"/>
              </a:ext>
            </a:extLst>
          </p:cNvPr>
          <p:cNvSpPr/>
          <p:nvPr/>
        </p:nvSpPr>
        <p:spPr>
          <a:xfrm>
            <a:off x="459903" y="887896"/>
            <a:ext cx="7851768" cy="614901"/>
          </a:xfrm>
          <a:custGeom>
            <a:avLst/>
            <a:gdLst>
              <a:gd name="connsiteX0" fmla="*/ 223909 w 7851768"/>
              <a:gd name="connsiteY0" fmla="*/ 455874 h 614901"/>
              <a:gd name="connsiteX1" fmla="*/ 6394121 w 7851768"/>
              <a:gd name="connsiteY1" fmla="*/ 400215 h 614901"/>
              <a:gd name="connsiteX2" fmla="*/ 7586817 w 7851768"/>
              <a:gd name="connsiteY2" fmla="*/ 265043 h 614901"/>
              <a:gd name="connsiteX3" fmla="*/ 7229008 w 7851768"/>
              <a:gd name="connsiteY3" fmla="*/ 42407 h 614901"/>
              <a:gd name="connsiteX4" fmla="*/ 1360946 w 7851768"/>
              <a:gd name="connsiteY4" fmla="*/ 42407 h 614901"/>
              <a:gd name="connsiteX5" fmla="*/ 112591 w 7851768"/>
              <a:gd name="connsiteY5" fmla="*/ 42407 h 614901"/>
              <a:gd name="connsiteX6" fmla="*/ 136445 w 7851768"/>
              <a:gd name="connsiteY6" fmla="*/ 614901 h 6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1768" h="614901">
                <a:moveTo>
                  <a:pt x="223909" y="455874"/>
                </a:moveTo>
                <a:lnTo>
                  <a:pt x="6394121" y="400215"/>
                </a:lnTo>
                <a:cubicBezTo>
                  <a:pt x="7621272" y="368410"/>
                  <a:pt x="7447669" y="324678"/>
                  <a:pt x="7586817" y="265043"/>
                </a:cubicBezTo>
                <a:cubicBezTo>
                  <a:pt x="7725965" y="205408"/>
                  <a:pt x="8266653" y="79513"/>
                  <a:pt x="7229008" y="42407"/>
                </a:cubicBezTo>
                <a:cubicBezTo>
                  <a:pt x="6191363" y="5301"/>
                  <a:pt x="1360946" y="42407"/>
                  <a:pt x="1360946" y="42407"/>
                </a:cubicBezTo>
                <a:cubicBezTo>
                  <a:pt x="174877" y="42407"/>
                  <a:pt x="316674" y="-53009"/>
                  <a:pt x="112591" y="42407"/>
                </a:cubicBezTo>
                <a:cubicBezTo>
                  <a:pt x="-91492" y="137823"/>
                  <a:pt x="22476" y="376362"/>
                  <a:pt x="136445" y="614901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CA829AE-FF3B-5045-BEBD-8A53D790165F}"/>
              </a:ext>
            </a:extLst>
          </p:cNvPr>
          <p:cNvSpPr/>
          <p:nvPr/>
        </p:nvSpPr>
        <p:spPr>
          <a:xfrm>
            <a:off x="2006657" y="4182460"/>
            <a:ext cx="6528842" cy="394991"/>
          </a:xfrm>
          <a:custGeom>
            <a:avLst/>
            <a:gdLst>
              <a:gd name="connsiteX0" fmla="*/ 2636905 w 6528842"/>
              <a:gd name="connsiteY0" fmla="*/ 63707 h 394991"/>
              <a:gd name="connsiteX1" fmla="*/ 1682748 w 6528842"/>
              <a:gd name="connsiteY1" fmla="*/ 8048 h 394991"/>
              <a:gd name="connsiteX2" fmla="*/ 410539 w 6528842"/>
              <a:gd name="connsiteY2" fmla="*/ 39853 h 394991"/>
              <a:gd name="connsiteX3" fmla="*/ 323075 w 6528842"/>
              <a:gd name="connsiteY3" fmla="*/ 365856 h 394991"/>
              <a:gd name="connsiteX4" fmla="*/ 4378240 w 6528842"/>
              <a:gd name="connsiteY4" fmla="*/ 373808 h 394991"/>
              <a:gd name="connsiteX5" fmla="*/ 6222943 w 6528842"/>
              <a:gd name="connsiteY5" fmla="*/ 318149 h 394991"/>
              <a:gd name="connsiteX6" fmla="*/ 6230894 w 6528842"/>
              <a:gd name="connsiteY6" fmla="*/ 55756 h 394991"/>
              <a:gd name="connsiteX7" fmla="*/ 3312765 w 6528842"/>
              <a:gd name="connsiteY7" fmla="*/ 8048 h 39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8842" h="394991">
                <a:moveTo>
                  <a:pt x="2636905" y="63707"/>
                </a:moveTo>
                <a:cubicBezTo>
                  <a:pt x="2345357" y="37865"/>
                  <a:pt x="2053809" y="12024"/>
                  <a:pt x="1682748" y="8048"/>
                </a:cubicBezTo>
                <a:cubicBezTo>
                  <a:pt x="1311687" y="4072"/>
                  <a:pt x="637151" y="-19782"/>
                  <a:pt x="410539" y="39853"/>
                </a:cubicBezTo>
                <a:cubicBezTo>
                  <a:pt x="183927" y="99488"/>
                  <a:pt x="-338209" y="310197"/>
                  <a:pt x="323075" y="365856"/>
                </a:cubicBezTo>
                <a:cubicBezTo>
                  <a:pt x="984358" y="421515"/>
                  <a:pt x="3394929" y="381759"/>
                  <a:pt x="4378240" y="373808"/>
                </a:cubicBezTo>
                <a:cubicBezTo>
                  <a:pt x="5361551" y="365857"/>
                  <a:pt x="5914167" y="371158"/>
                  <a:pt x="6222943" y="318149"/>
                </a:cubicBezTo>
                <a:cubicBezTo>
                  <a:pt x="6531719" y="265140"/>
                  <a:pt x="6715924" y="107439"/>
                  <a:pt x="6230894" y="55756"/>
                </a:cubicBezTo>
                <a:cubicBezTo>
                  <a:pt x="5745864" y="4073"/>
                  <a:pt x="4529314" y="6060"/>
                  <a:pt x="3312765" y="8048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7907783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4331"/>
            <a:ext cx="7488832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Convergence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C36BE-1C4C-DF4A-8022-346DE361742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920" y="744273"/>
            <a:ext cx="7090470" cy="4209967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9D99DDE-87F4-8740-82E2-14F850DA3304}"/>
              </a:ext>
            </a:extLst>
          </p:cNvPr>
          <p:cNvSpPr/>
          <p:nvPr/>
        </p:nvSpPr>
        <p:spPr>
          <a:xfrm>
            <a:off x="7367824" y="671088"/>
            <a:ext cx="900562" cy="4292798"/>
          </a:xfrm>
          <a:custGeom>
            <a:avLst/>
            <a:gdLst>
              <a:gd name="connsiteX0" fmla="*/ 357075 w 900562"/>
              <a:gd name="connsiteY0" fmla="*/ 4132481 h 4292798"/>
              <a:gd name="connsiteX1" fmla="*/ 873651 w 900562"/>
              <a:gd name="connsiteY1" fmla="*/ 3966226 h 4292798"/>
              <a:gd name="connsiteX2" fmla="*/ 814275 w 900562"/>
              <a:gd name="connsiteY2" fmla="*/ 2125551 h 4292798"/>
              <a:gd name="connsiteX3" fmla="*/ 701459 w 900562"/>
              <a:gd name="connsiteY3" fmla="*/ 759889 h 4292798"/>
              <a:gd name="connsiteX4" fmla="*/ 469890 w 900562"/>
              <a:gd name="connsiteY4" fmla="*/ 23618 h 4292798"/>
              <a:gd name="connsiteX5" fmla="*/ 208633 w 900562"/>
              <a:gd name="connsiteY5" fmla="*/ 368003 h 4292798"/>
              <a:gd name="connsiteX6" fmla="*/ 815 w 900562"/>
              <a:gd name="connsiteY6" fmla="*/ 2143364 h 4292798"/>
              <a:gd name="connsiteX7" fmla="*/ 285823 w 900562"/>
              <a:gd name="connsiteY7" fmla="*/ 4292798 h 429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0562" h="4292798">
                <a:moveTo>
                  <a:pt x="357075" y="4132481"/>
                </a:moveTo>
                <a:cubicBezTo>
                  <a:pt x="577263" y="4216597"/>
                  <a:pt x="797451" y="4300714"/>
                  <a:pt x="873651" y="3966226"/>
                </a:cubicBezTo>
                <a:cubicBezTo>
                  <a:pt x="949851" y="3631738"/>
                  <a:pt x="842974" y="2659940"/>
                  <a:pt x="814275" y="2125551"/>
                </a:cubicBezTo>
                <a:cubicBezTo>
                  <a:pt x="785576" y="1591161"/>
                  <a:pt x="758857" y="1110211"/>
                  <a:pt x="701459" y="759889"/>
                </a:cubicBezTo>
                <a:cubicBezTo>
                  <a:pt x="644062" y="409567"/>
                  <a:pt x="552028" y="88932"/>
                  <a:pt x="469890" y="23618"/>
                </a:cubicBezTo>
                <a:cubicBezTo>
                  <a:pt x="387752" y="-41696"/>
                  <a:pt x="286812" y="14712"/>
                  <a:pt x="208633" y="368003"/>
                </a:cubicBezTo>
                <a:cubicBezTo>
                  <a:pt x="130454" y="721294"/>
                  <a:pt x="-12050" y="1489232"/>
                  <a:pt x="815" y="2143364"/>
                </a:cubicBezTo>
                <a:cubicBezTo>
                  <a:pt x="13680" y="2797496"/>
                  <a:pt x="149751" y="3545147"/>
                  <a:pt x="285823" y="4292798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8067704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Updates in IPv6 BGP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69" y="1200152"/>
            <a:ext cx="4490913" cy="3423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Nobody is looking…</a:t>
            </a:r>
          </a:p>
          <a:p>
            <a:r>
              <a:rPr lang="en-US" sz="1600" dirty="0"/>
              <a:t>Compared to IPv4, the IPv6 network exhibits a high level of routing instability, which is unexpected as the old overlay approaches are disappearing and the topology of IPv6 is now converging to the same topology as IPv4</a:t>
            </a:r>
          </a:p>
          <a:p>
            <a:r>
              <a:rPr lang="en-US" sz="1600" dirty="0"/>
              <a:t>Just 5 AS’s generate 30% of the BGP update load in the past 2 weeks. Instability is still concentrated in a small number of pathological cases. The instability itself from these sources is getting worse.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08CEE-368C-C44F-A7A3-B11A4D23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82" y="1639148"/>
            <a:ext cx="4056783" cy="29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57274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Routing Futures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9" y="1200153"/>
            <a:ext cx="6840760" cy="34238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/>
              <a:t>There is still little in the way of scaling pressure from BGP as a routing protocol – the relatively compressed topology and stability of the infrastructure links tend to ensure that BGP remains effective in routing the internet. Instability </a:t>
            </a:r>
            <a:r>
              <a:rPr lang="en-US" sz="1600" dirty="0" err="1"/>
              <a:t>leves</a:t>
            </a:r>
            <a:r>
              <a:rPr lang="en-US" sz="1600" dirty="0"/>
              <a:t> are rising, generally driven by a small </a:t>
            </a:r>
            <a:r>
              <a:rPr lang="en-US" sz="1600" dirty="0" err="1"/>
              <a:t>seet</a:t>
            </a:r>
            <a:r>
              <a:rPr lang="en-US" sz="1600" dirty="0"/>
              <a:t> of highly unstable “super generators”</a:t>
            </a:r>
          </a:p>
          <a:p>
            <a:pPr>
              <a:spcBef>
                <a:spcPts val="0"/>
              </a:spcBef>
              <a:defRPr/>
            </a:pPr>
            <a:endParaRPr lang="en-US" sz="1600" dirty="0"/>
          </a:p>
          <a:p>
            <a:pPr>
              <a:spcBef>
                <a:spcPts val="0"/>
              </a:spcBef>
              <a:defRPr/>
            </a:pPr>
            <a:r>
              <a:rPr lang="en-US" sz="1600" dirty="0"/>
              <a:t>The issues of FIB size, line speeds and equipment cost of line cards represent a more significant issue for hardware suppliers – we can expect cheaper line cards to to use far smaller LRU cache local FIBs in the high-speed switches and push less-used routes to a slower / cheaper lookup path. This approach  may also become common in very high-capacity line cards </a:t>
            </a:r>
          </a:p>
        </p:txBody>
      </p:sp>
    </p:spTree>
    <p:extLst>
      <p:ext uri="{BB962C8B-B14F-4D97-AF65-F5344CB8AC3E}">
        <p14:creationId xmlns:p14="http://schemas.microsoft.com/office/powerpoint/2010/main" val="3133986406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4831-B4EC-0D4A-A9CD-180ACC9B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Some Practical Suggestions</a:t>
            </a:r>
            <a:endParaRPr lang="en-AU" sz="2800" dirty="0">
              <a:latin typeface="Powderfinger Type" panose="02020709070000000403" pitchFamily="49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D855-D1CA-7A4F-93BB-B5CA1EC3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5" y="1200152"/>
            <a:ext cx="6984776" cy="3423827"/>
          </a:xfrm>
        </p:spPr>
        <p:txBody>
          <a:bodyPr>
            <a:normAutofit/>
          </a:bodyPr>
          <a:lstStyle/>
          <a:p>
            <a:r>
              <a:rPr lang="en-AU" sz="1800" dirty="0"/>
              <a:t>Understand your hardware’s high speed FIB capacity in the default-free parts of your network</a:t>
            </a:r>
          </a:p>
          <a:p>
            <a:r>
              <a:rPr lang="en-AU" sz="1800" dirty="0"/>
              <a:t>Review your IPv4 / IPv6 portioning - a dual-stack eBGP router will need 970,000 32-bit IPv4 slots and 175,000 128-bit IPv6 slots for a full eBGP routing table in line cards over the coming 24 months if they are using a full eBGP FIB load (plus internal routes of course)</a:t>
            </a:r>
          </a:p>
          <a:p>
            <a:r>
              <a:rPr lang="en-AU" sz="1800" dirty="0"/>
              <a:t>Judicious use of default routes in your internal network  may allow you drop this requirement significantly</a:t>
            </a:r>
          </a:p>
          <a:p>
            <a:r>
              <a:rPr lang="en-AU" sz="1800" dirty="0"/>
              <a:t>Using a hot cache for line card FIB cache would reduce the memory requirement significantly without visible performance cost</a:t>
            </a:r>
          </a:p>
        </p:txBody>
      </p:sp>
    </p:spTree>
    <p:extLst>
      <p:ext uri="{BB962C8B-B14F-4D97-AF65-F5344CB8AC3E}">
        <p14:creationId xmlns:p14="http://schemas.microsoft.com/office/powerpoint/2010/main" val="338140228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37" y="520241"/>
            <a:ext cx="4339390" cy="857250"/>
          </a:xfrm>
        </p:spPr>
        <p:txBody>
          <a:bodyPr>
            <a:normAutofit/>
          </a:bodyPr>
          <a:lstStyle/>
          <a:p>
            <a:r>
              <a:rPr lang="en-US" sz="4950" dirty="0">
                <a:latin typeface="Vadim's Writing"/>
                <a:cs typeface="Vadim's Writing"/>
              </a:rPr>
              <a:t>That’s it!</a:t>
            </a: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 rot="397884">
            <a:off x="3169064" y="2377160"/>
            <a:ext cx="2408481" cy="885312"/>
          </a:xfrm>
          <a:prstGeom prst="rect">
            <a:avLst/>
          </a:prstGeom>
          <a:solidFill>
            <a:srgbClr val="F0F082"/>
          </a:solidFill>
          <a:ln>
            <a:noFill/>
          </a:ln>
          <a:effectLst>
            <a:outerShdw blurRad="76200" dist="50799" dir="3000000" algn="ctr" rotWithShape="0">
              <a:schemeClr val="tx1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hnbergHand"/>
                <a:ea typeface="ＭＳ Ｐゴシック" charset="0"/>
                <a:cs typeface="AhnbergHand"/>
                <a:sym typeface="Bradley Hand ITC TT-Bold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0535156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EC19-4FC8-864D-91C1-31B15B53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EDD3-388B-6B47-A54D-A58F5223F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IPv4 FIB Summary</a:t>
            </a:r>
          </a:p>
          <a:p>
            <a:r>
              <a:rPr lang="en-AU" dirty="0"/>
              <a:t>IPv6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FIB Projections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Churn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973239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62167A-BC2B-6D43-A6C7-2696B3AFA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827" y="1200150"/>
            <a:ext cx="5739020" cy="34434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The Route-Views View of IPv6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9753" y="3440039"/>
            <a:ext cx="22317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IANA IPv4 Exhaustion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831891" y="3683816"/>
            <a:ext cx="598508" cy="544119"/>
          </a:xfrm>
          <a:custGeom>
            <a:avLst/>
            <a:gdLst>
              <a:gd name="connsiteX0" fmla="*/ 0 w 798010"/>
              <a:gd name="connsiteY0" fmla="*/ 0 h 725492"/>
              <a:gd name="connsiteX1" fmla="*/ 302003 w 798010"/>
              <a:gd name="connsiteY1" fmla="*/ 360727 h 725492"/>
              <a:gd name="connsiteX2" fmla="*/ 780176 w 798010"/>
              <a:gd name="connsiteY2" fmla="*/ 679508 h 725492"/>
              <a:gd name="connsiteX3" fmla="*/ 704675 w 798010"/>
              <a:gd name="connsiteY3" fmla="*/ 545285 h 725492"/>
              <a:gd name="connsiteX4" fmla="*/ 788565 w 798010"/>
              <a:gd name="connsiteY4" fmla="*/ 713064 h 725492"/>
              <a:gd name="connsiteX5" fmla="*/ 612396 w 798010"/>
              <a:gd name="connsiteY5" fmla="*/ 713064 h 72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010" h="725492">
                <a:moveTo>
                  <a:pt x="0" y="0"/>
                </a:moveTo>
                <a:cubicBezTo>
                  <a:pt x="85987" y="123738"/>
                  <a:pt x="171974" y="247476"/>
                  <a:pt x="302003" y="360727"/>
                </a:cubicBezTo>
                <a:cubicBezTo>
                  <a:pt x="432032" y="473978"/>
                  <a:pt x="713064" y="648748"/>
                  <a:pt x="780176" y="679508"/>
                </a:cubicBezTo>
                <a:cubicBezTo>
                  <a:pt x="847288" y="710268"/>
                  <a:pt x="703277" y="539692"/>
                  <a:pt x="704675" y="545285"/>
                </a:cubicBezTo>
                <a:cubicBezTo>
                  <a:pt x="706073" y="550878"/>
                  <a:pt x="803945" y="685101"/>
                  <a:pt x="788565" y="713064"/>
                </a:cubicBezTo>
                <a:cubicBezTo>
                  <a:pt x="773185" y="741027"/>
                  <a:pt x="612396" y="713064"/>
                  <a:pt x="612396" y="7130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810029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FA95BA-AAC2-6540-BDEE-1FCF5349A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659" y="1063229"/>
            <a:ext cx="6205758" cy="37234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2019-2020 in Detail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35FFD-7CDA-A543-B4B8-CB6761D5D9FC}"/>
              </a:ext>
            </a:extLst>
          </p:cNvPr>
          <p:cNvSpPr/>
          <p:nvPr/>
        </p:nvSpPr>
        <p:spPr>
          <a:xfrm>
            <a:off x="2009993" y="3609965"/>
            <a:ext cx="94805" cy="249971"/>
          </a:xfrm>
          <a:custGeom>
            <a:avLst/>
            <a:gdLst>
              <a:gd name="connsiteX0" fmla="*/ 0 w 126407"/>
              <a:gd name="connsiteY0" fmla="*/ 87938 h 333294"/>
              <a:gd name="connsiteX1" fmla="*/ 74342 w 126407"/>
              <a:gd name="connsiteY1" fmla="*/ 6163 h 333294"/>
              <a:gd name="connsiteX2" fmla="*/ 118947 w 126407"/>
              <a:gd name="connsiteY2" fmla="*/ 43333 h 333294"/>
              <a:gd name="connsiteX3" fmla="*/ 66908 w 126407"/>
              <a:gd name="connsiteY3" fmla="*/ 13597 h 333294"/>
              <a:gd name="connsiteX4" fmla="*/ 74342 w 126407"/>
              <a:gd name="connsiteY4" fmla="*/ 303528 h 333294"/>
              <a:gd name="connsiteX5" fmla="*/ 126381 w 126407"/>
              <a:gd name="connsiteY5" fmla="*/ 251489 h 333294"/>
              <a:gd name="connsiteX6" fmla="*/ 66908 w 126407"/>
              <a:gd name="connsiteY6" fmla="*/ 333265 h 333294"/>
              <a:gd name="connsiteX7" fmla="*/ 22303 w 126407"/>
              <a:gd name="connsiteY7" fmla="*/ 258924 h 3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07" h="333294">
                <a:moveTo>
                  <a:pt x="0" y="87938"/>
                </a:moveTo>
                <a:cubicBezTo>
                  <a:pt x="27259" y="50767"/>
                  <a:pt x="54518" y="13597"/>
                  <a:pt x="74342" y="6163"/>
                </a:cubicBezTo>
                <a:cubicBezTo>
                  <a:pt x="94166" y="-1271"/>
                  <a:pt x="120186" y="42094"/>
                  <a:pt x="118947" y="43333"/>
                </a:cubicBezTo>
                <a:cubicBezTo>
                  <a:pt x="117708" y="44572"/>
                  <a:pt x="74342" y="-29769"/>
                  <a:pt x="66908" y="13597"/>
                </a:cubicBezTo>
                <a:cubicBezTo>
                  <a:pt x="59474" y="56963"/>
                  <a:pt x="64430" y="263879"/>
                  <a:pt x="74342" y="303528"/>
                </a:cubicBezTo>
                <a:cubicBezTo>
                  <a:pt x="84254" y="343177"/>
                  <a:pt x="127620" y="246533"/>
                  <a:pt x="126381" y="251489"/>
                </a:cubicBezTo>
                <a:cubicBezTo>
                  <a:pt x="125142" y="256445"/>
                  <a:pt x="84254" y="332026"/>
                  <a:pt x="66908" y="333265"/>
                </a:cubicBezTo>
                <a:cubicBezTo>
                  <a:pt x="49562" y="334504"/>
                  <a:pt x="35932" y="296714"/>
                  <a:pt x="22303" y="2589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997981E-18C7-7349-B4EE-74CBC17A279F}"/>
              </a:ext>
            </a:extLst>
          </p:cNvPr>
          <p:cNvSpPr/>
          <p:nvPr/>
        </p:nvSpPr>
        <p:spPr>
          <a:xfrm>
            <a:off x="7414493" y="2070723"/>
            <a:ext cx="99490" cy="354425"/>
          </a:xfrm>
          <a:custGeom>
            <a:avLst/>
            <a:gdLst>
              <a:gd name="connsiteX0" fmla="*/ 0 w 126407"/>
              <a:gd name="connsiteY0" fmla="*/ 87938 h 333294"/>
              <a:gd name="connsiteX1" fmla="*/ 74342 w 126407"/>
              <a:gd name="connsiteY1" fmla="*/ 6163 h 333294"/>
              <a:gd name="connsiteX2" fmla="*/ 118947 w 126407"/>
              <a:gd name="connsiteY2" fmla="*/ 43333 h 333294"/>
              <a:gd name="connsiteX3" fmla="*/ 66908 w 126407"/>
              <a:gd name="connsiteY3" fmla="*/ 13597 h 333294"/>
              <a:gd name="connsiteX4" fmla="*/ 74342 w 126407"/>
              <a:gd name="connsiteY4" fmla="*/ 303528 h 333294"/>
              <a:gd name="connsiteX5" fmla="*/ 126381 w 126407"/>
              <a:gd name="connsiteY5" fmla="*/ 251489 h 333294"/>
              <a:gd name="connsiteX6" fmla="*/ 66908 w 126407"/>
              <a:gd name="connsiteY6" fmla="*/ 333265 h 333294"/>
              <a:gd name="connsiteX7" fmla="*/ 22303 w 126407"/>
              <a:gd name="connsiteY7" fmla="*/ 258924 h 3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07" h="333294">
                <a:moveTo>
                  <a:pt x="0" y="87938"/>
                </a:moveTo>
                <a:cubicBezTo>
                  <a:pt x="27259" y="50767"/>
                  <a:pt x="54518" y="13597"/>
                  <a:pt x="74342" y="6163"/>
                </a:cubicBezTo>
                <a:cubicBezTo>
                  <a:pt x="94166" y="-1271"/>
                  <a:pt x="120186" y="42094"/>
                  <a:pt x="118947" y="43333"/>
                </a:cubicBezTo>
                <a:cubicBezTo>
                  <a:pt x="117708" y="44572"/>
                  <a:pt x="74342" y="-29769"/>
                  <a:pt x="66908" y="13597"/>
                </a:cubicBezTo>
                <a:cubicBezTo>
                  <a:pt x="59474" y="56963"/>
                  <a:pt x="64430" y="263879"/>
                  <a:pt x="74342" y="303528"/>
                </a:cubicBezTo>
                <a:cubicBezTo>
                  <a:pt x="84254" y="343177"/>
                  <a:pt x="127620" y="246533"/>
                  <a:pt x="126381" y="251489"/>
                </a:cubicBezTo>
                <a:cubicBezTo>
                  <a:pt x="125142" y="256445"/>
                  <a:pt x="84254" y="332026"/>
                  <a:pt x="66908" y="333265"/>
                </a:cubicBezTo>
                <a:cubicBezTo>
                  <a:pt x="49562" y="334504"/>
                  <a:pt x="35932" y="296714"/>
                  <a:pt x="22303" y="2589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131269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31AACE063D241B46B3DC5C07BA8B7" ma:contentTypeVersion="12" ma:contentTypeDescription="Create a new document." ma:contentTypeScope="" ma:versionID="9143bfd88752d4671ba6f333cb826e2b">
  <xsd:schema xmlns:xsd="http://www.w3.org/2001/XMLSchema" xmlns:xs="http://www.w3.org/2001/XMLSchema" xmlns:p="http://schemas.microsoft.com/office/2006/metadata/properties" xmlns:ns2="3aca21ad-443f-4e74-b301-f32116a9d1a4" xmlns:ns3="52337f47-1ee8-4d8a-8e13-f0ec0e135c4a" targetNamespace="http://schemas.microsoft.com/office/2006/metadata/properties" ma:root="true" ma:fieldsID="ed27590ccb189d972498d38bb49f03a6" ns2:_="" ns3:_="">
    <xsd:import namespace="3aca21ad-443f-4e74-b301-f32116a9d1a4"/>
    <xsd:import namespace="52337f47-1ee8-4d8a-8e13-f0ec0e135c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a21ad-443f-4e74-b301-f32116a9d1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37f47-1ee8-4d8a-8e13-f0ec0e135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5788F5-BB04-4306-895D-992B0B4E5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a21ad-443f-4e74-b301-f32116a9d1a4"/>
    <ds:schemaRef ds:uri="52337f47-1ee8-4d8a-8e13-f0ec0e135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A15A38-EF73-4FD6-9968-E60E094890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34F2DC-1E05-4D2A-AF51-62CB1A6B191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2466</Words>
  <Application>Microsoft Macintosh PowerPoint</Application>
  <PresentationFormat>On-screen Show (16:9)</PresentationFormat>
  <Paragraphs>280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AhnbergHand</vt:lpstr>
      <vt:lpstr>Arial</vt:lpstr>
      <vt:lpstr>Calibri</vt:lpstr>
      <vt:lpstr>Helvetica</vt:lpstr>
      <vt:lpstr>Powderfinger Type</vt:lpstr>
      <vt:lpstr>Vadim's Writing</vt:lpstr>
      <vt:lpstr>APNIC33PowerPointTemplateFinal</vt:lpstr>
      <vt:lpstr>BGP in 2020</vt:lpstr>
      <vt:lpstr>The Highlights</vt:lpstr>
      <vt:lpstr>PowerPoint Presentation</vt:lpstr>
      <vt:lpstr>2019-2020 in detail</vt:lpstr>
      <vt:lpstr>2019: Assigned vs Recovered</vt:lpstr>
      <vt:lpstr>What happened in 2020 in V4?</vt:lpstr>
      <vt:lpstr>The Highlights</vt:lpstr>
      <vt:lpstr>The Route-Views View of IPv6</vt:lpstr>
      <vt:lpstr>2019-2020 in Detail</vt:lpstr>
      <vt:lpstr>V6 in 2020</vt:lpstr>
      <vt:lpstr>The Highlights</vt:lpstr>
      <vt:lpstr>V4 BGP Table Size Predictions</vt:lpstr>
      <vt:lpstr>V6 BGP Table Size Predictions</vt:lpstr>
      <vt:lpstr>BGP Table Growth</vt:lpstr>
      <vt:lpstr>The Highlights</vt:lpstr>
      <vt:lpstr>IPv4 BGP Updates</vt:lpstr>
      <vt:lpstr>IPv4 BGP Convergence Performance</vt:lpstr>
      <vt:lpstr>Updates in IPv4 BGP</vt:lpstr>
      <vt:lpstr>V6 BGP Updates</vt:lpstr>
      <vt:lpstr>V6 Convergence Performance</vt:lpstr>
      <vt:lpstr>Updates in IPv6 BGP</vt:lpstr>
      <vt:lpstr>The Highlights</vt:lpstr>
      <vt:lpstr>Routing Futures</vt:lpstr>
      <vt:lpstr>Some Practical Suggestions</vt:lpstr>
      <vt:lpstr>That’s it!</vt:lpstr>
      <vt:lpstr>The Complete Pack</vt:lpstr>
      <vt:lpstr>PowerPoint Presentation</vt:lpstr>
      <vt:lpstr>2017-2020 in detail</vt:lpstr>
      <vt:lpstr>Routing Indicators for IPv4</vt:lpstr>
      <vt:lpstr>Routing Indicators for IPv4</vt:lpstr>
      <vt:lpstr>Routing Indicators for IPv4</vt:lpstr>
      <vt:lpstr>AS Adjacencies (AS131072)</vt:lpstr>
      <vt:lpstr>What happened in 2020 in V4?</vt:lpstr>
      <vt:lpstr>Post-Exhaustion Routing Growth</vt:lpstr>
      <vt:lpstr>Advertised Address “Age”</vt:lpstr>
      <vt:lpstr>Advertised Address “Age”</vt:lpstr>
      <vt:lpstr>IPv4 Advertised vs Unadvertised</vt:lpstr>
      <vt:lpstr>2005 – 2020: Unadvertised Addresses</vt:lpstr>
      <vt:lpstr>2019: Assigned vs Recovered</vt:lpstr>
      <vt:lpstr>V4 in 2020</vt:lpstr>
      <vt:lpstr>The Route-Views View of IPv6</vt:lpstr>
      <vt:lpstr>2018-2019 in Detail</vt:lpstr>
      <vt:lpstr>Routing Indicators for IPv6</vt:lpstr>
      <vt:lpstr>Routing Indicators for IPv6</vt:lpstr>
      <vt:lpstr>Routing Indicators for IPv6</vt:lpstr>
      <vt:lpstr>AS Adjacencies (AS131072)</vt:lpstr>
      <vt:lpstr>V6 in 2020</vt:lpstr>
      <vt:lpstr>What to expect</vt:lpstr>
      <vt:lpstr>BGP Size Projections</vt:lpstr>
      <vt:lpstr>V4 - Daily Growth Rates</vt:lpstr>
      <vt:lpstr>V4 BGP Table Size Predictions</vt:lpstr>
      <vt:lpstr>V6 - Daily Growth Rates</vt:lpstr>
      <vt:lpstr>V6 BGP Table Size Predictions</vt:lpstr>
      <vt:lpstr>BGP Table Growth</vt:lpstr>
      <vt:lpstr>BGP Updates</vt:lpstr>
      <vt:lpstr>IPv4 BGP Updates</vt:lpstr>
      <vt:lpstr>IPv4 BGP Convergence Performance</vt:lpstr>
      <vt:lpstr>Updates in IPv4 BGP</vt:lpstr>
      <vt:lpstr>V6 BGP Updates</vt:lpstr>
      <vt:lpstr>V6 Convergence Performance</vt:lpstr>
      <vt:lpstr>Updates in IPv6 BGP</vt:lpstr>
      <vt:lpstr>Routing Futures</vt:lpstr>
      <vt:lpstr>Some Practical Suggestions</vt:lpstr>
      <vt:lpstr>That’s it!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Geoff Huston</cp:lastModifiedBy>
  <cp:revision>16</cp:revision>
  <dcterms:modified xsi:type="dcterms:W3CDTF">2021-03-02T02:22:55Z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0x0101001C931AACE063D241B46B3DC5C07BA8B7</vt:lpwstr>
  </property>
</Properties>
</file>