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84" r:id="rId2"/>
    <p:sldId id="336" r:id="rId3"/>
    <p:sldId id="337" r:id="rId4"/>
    <p:sldId id="338" r:id="rId5"/>
    <p:sldId id="339" r:id="rId6"/>
    <p:sldId id="340" r:id="rId7"/>
    <p:sldId id="341" r:id="rId8"/>
    <p:sldId id="345" r:id="rId9"/>
    <p:sldId id="342" r:id="rId10"/>
    <p:sldId id="343" r:id="rId11"/>
    <p:sldId id="344" r:id="rId12"/>
    <p:sldId id="346" r:id="rId13"/>
    <p:sldId id="335" r:id="rId14"/>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0F1F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708"/>
    <p:restoredTop sz="94558"/>
  </p:normalViewPr>
  <p:slideViewPr>
    <p:cSldViewPr snapToGrid="0" snapToObjects="1">
      <p:cViewPr varScale="1">
        <p:scale>
          <a:sx n="161" d="100"/>
          <a:sy n="161" d="100"/>
        </p:scale>
        <p:origin x="1352" y="192"/>
      </p:cViewPr>
      <p:guideLst>
        <p:guide orient="horz" pos="162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E544C7-E2E7-8440-90F7-795380B73D76}" type="datetimeFigureOut">
              <a:rPr lang="en-US" smtClean="0"/>
              <a:t>5/16/21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FB6FE6-BEEB-1143-A5A6-B1C3CF5EF167}" type="slidenum">
              <a:rPr lang="en-US" smtClean="0"/>
              <a:t>‹#›</a:t>
            </a:fld>
            <a:endParaRPr lang="en-US"/>
          </a:p>
        </p:txBody>
      </p:sp>
    </p:spTree>
    <p:extLst>
      <p:ext uri="{BB962C8B-B14F-4D97-AF65-F5344CB8AC3E}">
        <p14:creationId xmlns:p14="http://schemas.microsoft.com/office/powerpoint/2010/main" val="13932768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endParaRPr lang="en-AU"/>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C7D31352-7BE6-F44A-91AD-A4B2F2F591C1}" type="datetimeFigureOut">
              <a:rPr lang="en-US" smtClean="0"/>
              <a:t>5/16/21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FB80929-8AD6-A44E-A022-A7CE04137689}" type="slidenum">
              <a:rPr lang="en-AU" smtClean="0"/>
              <a:t>‹#›</a:t>
            </a:fld>
            <a:endParaRPr lang="en-AU"/>
          </a:p>
        </p:txBody>
      </p:sp>
    </p:spTree>
    <p:extLst>
      <p:ext uri="{BB962C8B-B14F-4D97-AF65-F5344CB8AC3E}">
        <p14:creationId xmlns:p14="http://schemas.microsoft.com/office/powerpoint/2010/main" val="1775698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p>
        </p:txBody>
      </p:sp>
      <p:sp>
        <p:nvSpPr>
          <p:cNvPr id="3" name="Vertical Text Placeholder 2"/>
          <p:cNvSpPr>
            <a:spLocks noGrp="1"/>
          </p:cNvSpPr>
          <p:nvPr>
            <p:ph type="body" orient="vert" idx="1"/>
          </p:nvPr>
        </p:nvSpPr>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4" name="Date Placeholder 3"/>
          <p:cNvSpPr>
            <a:spLocks noGrp="1"/>
          </p:cNvSpPr>
          <p:nvPr>
            <p:ph type="dt" sz="half" idx="10"/>
          </p:nvPr>
        </p:nvSpPr>
        <p:spPr/>
        <p:txBody>
          <a:bodyPr/>
          <a:lstStyle/>
          <a:p>
            <a:fld id="{C7D31352-7BE6-F44A-91AD-A4B2F2F591C1}" type="datetimeFigureOut">
              <a:rPr lang="en-US" smtClean="0"/>
              <a:t>5/16/21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FB80929-8AD6-A44E-A022-A7CE04137689}" type="slidenum">
              <a:rPr lang="en-AU" smtClean="0"/>
              <a:t>‹#›</a:t>
            </a:fld>
            <a:endParaRPr lang="en-AU"/>
          </a:p>
        </p:txBody>
      </p:sp>
    </p:spTree>
    <p:extLst>
      <p:ext uri="{BB962C8B-B14F-4D97-AF65-F5344CB8AC3E}">
        <p14:creationId xmlns:p14="http://schemas.microsoft.com/office/powerpoint/2010/main" val="26032787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AU"/>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4" name="Date Placeholder 3"/>
          <p:cNvSpPr>
            <a:spLocks noGrp="1"/>
          </p:cNvSpPr>
          <p:nvPr>
            <p:ph type="dt" sz="half" idx="10"/>
          </p:nvPr>
        </p:nvSpPr>
        <p:spPr/>
        <p:txBody>
          <a:bodyPr/>
          <a:lstStyle/>
          <a:p>
            <a:fld id="{C7D31352-7BE6-F44A-91AD-A4B2F2F591C1}" type="datetimeFigureOut">
              <a:rPr lang="en-US" smtClean="0"/>
              <a:t>5/16/21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FB80929-8AD6-A44E-A022-A7CE04137689}" type="slidenum">
              <a:rPr lang="en-AU" smtClean="0"/>
              <a:t>‹#›</a:t>
            </a:fld>
            <a:endParaRPr lang="en-AU"/>
          </a:p>
        </p:txBody>
      </p:sp>
    </p:spTree>
    <p:extLst>
      <p:ext uri="{BB962C8B-B14F-4D97-AF65-F5344CB8AC3E}">
        <p14:creationId xmlns:p14="http://schemas.microsoft.com/office/powerpoint/2010/main" val="2873130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p>
        </p:txBody>
      </p:sp>
      <p:sp>
        <p:nvSpPr>
          <p:cNvPr id="3" name="Content Placeholder 2"/>
          <p:cNvSpPr>
            <a:spLocks noGrp="1"/>
          </p:cNvSpPr>
          <p:nvPr>
            <p:ph idx="1"/>
          </p:nvPr>
        </p:nvSpPr>
        <p:spPr/>
        <p:txBody>
          <a:body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4" name="Date Placeholder 3"/>
          <p:cNvSpPr>
            <a:spLocks noGrp="1"/>
          </p:cNvSpPr>
          <p:nvPr>
            <p:ph type="dt" sz="half" idx="10"/>
          </p:nvPr>
        </p:nvSpPr>
        <p:spPr/>
        <p:txBody>
          <a:bodyPr/>
          <a:lstStyle/>
          <a:p>
            <a:fld id="{C7D31352-7BE6-F44A-91AD-A4B2F2F591C1}" type="datetimeFigureOut">
              <a:rPr lang="en-US" smtClean="0"/>
              <a:t>5/16/21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FB80929-8AD6-A44E-A022-A7CE04137689}" type="slidenum">
              <a:rPr lang="en-AU" smtClean="0"/>
              <a:t>‹#›</a:t>
            </a:fld>
            <a:endParaRPr lang="en-AU"/>
          </a:p>
        </p:txBody>
      </p:sp>
    </p:spTree>
    <p:extLst>
      <p:ext uri="{BB962C8B-B14F-4D97-AF65-F5344CB8AC3E}">
        <p14:creationId xmlns:p14="http://schemas.microsoft.com/office/powerpoint/2010/main" val="1285406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AU"/>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AU"/>
              <a:t>Click to edit Master text styles</a:t>
            </a:r>
          </a:p>
        </p:txBody>
      </p:sp>
      <p:sp>
        <p:nvSpPr>
          <p:cNvPr id="4" name="Date Placeholder 3"/>
          <p:cNvSpPr>
            <a:spLocks noGrp="1"/>
          </p:cNvSpPr>
          <p:nvPr>
            <p:ph type="dt" sz="half" idx="10"/>
          </p:nvPr>
        </p:nvSpPr>
        <p:spPr/>
        <p:txBody>
          <a:bodyPr/>
          <a:lstStyle/>
          <a:p>
            <a:fld id="{C7D31352-7BE6-F44A-91AD-A4B2F2F591C1}" type="datetimeFigureOut">
              <a:rPr lang="en-US" smtClean="0"/>
              <a:t>5/16/21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FB80929-8AD6-A44E-A022-A7CE04137689}" type="slidenum">
              <a:rPr lang="en-AU" smtClean="0"/>
              <a:t>‹#›</a:t>
            </a:fld>
            <a:endParaRPr lang="en-AU"/>
          </a:p>
        </p:txBody>
      </p:sp>
    </p:spTree>
    <p:extLst>
      <p:ext uri="{BB962C8B-B14F-4D97-AF65-F5344CB8AC3E}">
        <p14:creationId xmlns:p14="http://schemas.microsoft.com/office/powerpoint/2010/main" val="3491350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5" name="Date Placeholder 4"/>
          <p:cNvSpPr>
            <a:spLocks noGrp="1"/>
          </p:cNvSpPr>
          <p:nvPr>
            <p:ph type="dt" sz="half" idx="10"/>
          </p:nvPr>
        </p:nvSpPr>
        <p:spPr/>
        <p:txBody>
          <a:bodyPr/>
          <a:lstStyle/>
          <a:p>
            <a:fld id="{C7D31352-7BE6-F44A-91AD-A4B2F2F591C1}" type="datetimeFigureOut">
              <a:rPr lang="en-US" smtClean="0"/>
              <a:t>5/16/21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FB80929-8AD6-A44E-A022-A7CE04137689}" type="slidenum">
              <a:rPr lang="en-AU" smtClean="0"/>
              <a:t>‹#›</a:t>
            </a:fld>
            <a:endParaRPr lang="en-AU"/>
          </a:p>
        </p:txBody>
      </p:sp>
    </p:spTree>
    <p:extLst>
      <p:ext uri="{BB962C8B-B14F-4D97-AF65-F5344CB8AC3E}">
        <p14:creationId xmlns:p14="http://schemas.microsoft.com/office/powerpoint/2010/main" val="1257880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AU"/>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AU"/>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7" name="Date Placeholder 6"/>
          <p:cNvSpPr>
            <a:spLocks noGrp="1"/>
          </p:cNvSpPr>
          <p:nvPr>
            <p:ph type="dt" sz="half" idx="10"/>
          </p:nvPr>
        </p:nvSpPr>
        <p:spPr/>
        <p:txBody>
          <a:bodyPr/>
          <a:lstStyle/>
          <a:p>
            <a:fld id="{C7D31352-7BE6-F44A-91AD-A4B2F2F591C1}" type="datetimeFigureOut">
              <a:rPr lang="en-US" smtClean="0"/>
              <a:t>5/16/21</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FB80929-8AD6-A44E-A022-A7CE04137689}" type="slidenum">
              <a:rPr lang="en-AU" smtClean="0"/>
              <a:t>‹#›</a:t>
            </a:fld>
            <a:endParaRPr lang="en-AU"/>
          </a:p>
        </p:txBody>
      </p:sp>
    </p:spTree>
    <p:extLst>
      <p:ext uri="{BB962C8B-B14F-4D97-AF65-F5344CB8AC3E}">
        <p14:creationId xmlns:p14="http://schemas.microsoft.com/office/powerpoint/2010/main" val="1091549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a:t>Click to edit Master title style</a:t>
            </a:r>
          </a:p>
        </p:txBody>
      </p:sp>
      <p:sp>
        <p:nvSpPr>
          <p:cNvPr id="3" name="Date Placeholder 2"/>
          <p:cNvSpPr>
            <a:spLocks noGrp="1"/>
          </p:cNvSpPr>
          <p:nvPr>
            <p:ph type="dt" sz="half" idx="10"/>
          </p:nvPr>
        </p:nvSpPr>
        <p:spPr/>
        <p:txBody>
          <a:bodyPr/>
          <a:lstStyle/>
          <a:p>
            <a:fld id="{C7D31352-7BE6-F44A-91AD-A4B2F2F591C1}" type="datetimeFigureOut">
              <a:rPr lang="en-US" smtClean="0"/>
              <a:t>5/16/21</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FB80929-8AD6-A44E-A022-A7CE04137689}" type="slidenum">
              <a:rPr lang="en-AU" smtClean="0"/>
              <a:t>‹#›</a:t>
            </a:fld>
            <a:endParaRPr lang="en-AU"/>
          </a:p>
        </p:txBody>
      </p:sp>
    </p:spTree>
    <p:extLst>
      <p:ext uri="{BB962C8B-B14F-4D97-AF65-F5344CB8AC3E}">
        <p14:creationId xmlns:p14="http://schemas.microsoft.com/office/powerpoint/2010/main" val="617889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D31352-7BE6-F44A-91AD-A4B2F2F591C1}" type="datetimeFigureOut">
              <a:rPr lang="en-US" smtClean="0"/>
              <a:t>5/16/21</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FB80929-8AD6-A44E-A022-A7CE04137689}" type="slidenum">
              <a:rPr lang="en-AU" smtClean="0"/>
              <a:t>‹#›</a:t>
            </a:fld>
            <a:endParaRPr lang="en-AU"/>
          </a:p>
        </p:txBody>
      </p:sp>
    </p:spTree>
    <p:extLst>
      <p:ext uri="{BB962C8B-B14F-4D97-AF65-F5344CB8AC3E}">
        <p14:creationId xmlns:p14="http://schemas.microsoft.com/office/powerpoint/2010/main" val="2366280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AU"/>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AU"/>
              <a:t>Click to edit Master text styles</a:t>
            </a:r>
          </a:p>
        </p:txBody>
      </p:sp>
      <p:sp>
        <p:nvSpPr>
          <p:cNvPr id="5" name="Date Placeholder 4"/>
          <p:cNvSpPr>
            <a:spLocks noGrp="1"/>
          </p:cNvSpPr>
          <p:nvPr>
            <p:ph type="dt" sz="half" idx="10"/>
          </p:nvPr>
        </p:nvSpPr>
        <p:spPr/>
        <p:txBody>
          <a:bodyPr/>
          <a:lstStyle/>
          <a:p>
            <a:fld id="{C7D31352-7BE6-F44A-91AD-A4B2F2F591C1}" type="datetimeFigureOut">
              <a:rPr lang="en-US" smtClean="0"/>
              <a:t>5/16/21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FB80929-8AD6-A44E-A022-A7CE04137689}" type="slidenum">
              <a:rPr lang="en-AU" smtClean="0"/>
              <a:t>‹#›</a:t>
            </a:fld>
            <a:endParaRPr lang="en-AU"/>
          </a:p>
        </p:txBody>
      </p:sp>
    </p:spTree>
    <p:extLst>
      <p:ext uri="{BB962C8B-B14F-4D97-AF65-F5344CB8AC3E}">
        <p14:creationId xmlns:p14="http://schemas.microsoft.com/office/powerpoint/2010/main" val="19518431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AU"/>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AU"/>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AU"/>
              <a:t>Click to edit Master text styles</a:t>
            </a:r>
          </a:p>
        </p:txBody>
      </p:sp>
      <p:sp>
        <p:nvSpPr>
          <p:cNvPr id="5" name="Date Placeholder 4"/>
          <p:cNvSpPr>
            <a:spLocks noGrp="1"/>
          </p:cNvSpPr>
          <p:nvPr>
            <p:ph type="dt" sz="half" idx="10"/>
          </p:nvPr>
        </p:nvSpPr>
        <p:spPr/>
        <p:txBody>
          <a:bodyPr/>
          <a:lstStyle/>
          <a:p>
            <a:fld id="{C7D31352-7BE6-F44A-91AD-A4B2F2F591C1}" type="datetimeFigureOut">
              <a:rPr lang="en-US" smtClean="0"/>
              <a:t>5/16/21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FB80929-8AD6-A44E-A022-A7CE04137689}" type="slidenum">
              <a:rPr lang="en-AU" smtClean="0"/>
              <a:t>‹#›</a:t>
            </a:fld>
            <a:endParaRPr lang="en-AU"/>
          </a:p>
        </p:txBody>
      </p:sp>
    </p:spTree>
    <p:extLst>
      <p:ext uri="{BB962C8B-B14F-4D97-AF65-F5344CB8AC3E}">
        <p14:creationId xmlns:p14="http://schemas.microsoft.com/office/powerpoint/2010/main" val="548910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dirty="0"/>
              <a:t>Click to edit Master title style</a:t>
            </a:r>
            <a:endParaRPr lang="en-AU"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C7D31352-7BE6-F44A-91AD-A4B2F2F591C1}" type="datetimeFigureOut">
              <a:rPr lang="en-US" smtClean="0"/>
              <a:t>5/16/21</a:t>
            </a:fld>
            <a:endParaRPr lang="en-AU"/>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AFB80929-8AD6-A44E-A022-A7CE04137689}" type="slidenum">
              <a:rPr lang="en-AU" smtClean="0"/>
              <a:t>‹#›</a:t>
            </a:fld>
            <a:endParaRPr lang="en-AU"/>
          </a:p>
        </p:txBody>
      </p:sp>
    </p:spTree>
    <p:extLst>
      <p:ext uri="{BB962C8B-B14F-4D97-AF65-F5344CB8AC3E}">
        <p14:creationId xmlns:p14="http://schemas.microsoft.com/office/powerpoint/2010/main" val="13872735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rtl="0" eaLnBrk="1" latinLnBrk="0" hangingPunct="1">
        <a:spcBef>
          <a:spcPct val="0"/>
        </a:spcBef>
        <a:buNone/>
        <a:defRPr sz="3300" kern="1200" baseline="0">
          <a:solidFill>
            <a:schemeClr val="accent6">
              <a:lumMod val="50000"/>
            </a:schemeClr>
          </a:solidFill>
          <a:latin typeface="Powderfinger-Type" charset="0"/>
          <a:ea typeface="+mj-ea"/>
          <a:cs typeface="+mj-cs"/>
        </a:defRPr>
      </a:lvl1pPr>
    </p:titleStyle>
    <p:bodyStyle>
      <a:lvl1pPr marL="257175" indent="-257175" algn="l" defTabSz="342900" rtl="0" eaLnBrk="1" latinLnBrk="0" hangingPunct="1">
        <a:spcBef>
          <a:spcPct val="20000"/>
        </a:spcBef>
        <a:buFont typeface="Arial"/>
        <a:buChar char="•"/>
        <a:defRPr sz="2400" kern="1200">
          <a:solidFill>
            <a:schemeClr val="tx1"/>
          </a:solidFill>
          <a:latin typeface="+mn-lt"/>
          <a:ea typeface="+mn-ea"/>
          <a:cs typeface="+mn-cs"/>
        </a:defRPr>
      </a:lvl1pPr>
      <a:lvl2pPr marL="557213" indent="-214313" algn="l" defTabSz="342900" rtl="0" eaLnBrk="1" latinLnBrk="0" hangingPunct="1">
        <a:spcBef>
          <a:spcPct val="20000"/>
        </a:spcBef>
        <a:buFont typeface="Arial"/>
        <a:buChar char="–"/>
        <a:defRPr sz="2100" kern="1200">
          <a:solidFill>
            <a:schemeClr val="tx1"/>
          </a:solidFill>
          <a:latin typeface="+mn-lt"/>
          <a:ea typeface="+mn-ea"/>
          <a:cs typeface="+mn-cs"/>
        </a:defRPr>
      </a:lvl2pPr>
      <a:lvl3pPr marL="857250" indent="-171450" algn="l" defTabSz="342900" rtl="0" eaLnBrk="1" latinLnBrk="0" hangingPunct="1">
        <a:spcBef>
          <a:spcPct val="20000"/>
        </a:spcBef>
        <a:buFont typeface="Arial"/>
        <a:buChar char="•"/>
        <a:defRPr sz="1800" kern="1200">
          <a:solidFill>
            <a:schemeClr val="tx1"/>
          </a:solidFill>
          <a:latin typeface="+mn-lt"/>
          <a:ea typeface="+mn-ea"/>
          <a:cs typeface="+mn-cs"/>
        </a:defRPr>
      </a:lvl3pPr>
      <a:lvl4pPr marL="1200150" indent="-171450" algn="l" defTabSz="342900" rtl="0" eaLnBrk="1" latinLnBrk="0" hangingPunct="1">
        <a:spcBef>
          <a:spcPct val="20000"/>
        </a:spcBef>
        <a:buFont typeface="Arial"/>
        <a:buChar char="–"/>
        <a:defRPr sz="1500" kern="1200">
          <a:solidFill>
            <a:schemeClr val="tx1"/>
          </a:solidFill>
          <a:latin typeface="+mn-lt"/>
          <a:ea typeface="+mn-ea"/>
          <a:cs typeface="+mn-cs"/>
        </a:defRPr>
      </a:lvl4pPr>
      <a:lvl5pPr marL="1543050" indent="-171450" algn="l" defTabSz="342900" rtl="0" eaLnBrk="1" latinLnBrk="0" hangingPunct="1">
        <a:spcBef>
          <a:spcPct val="20000"/>
        </a:spcBef>
        <a:buFont typeface="Arial"/>
        <a:buChar char="»"/>
        <a:defRPr sz="1500" kern="1200">
          <a:solidFill>
            <a:schemeClr val="tx1"/>
          </a:solidFill>
          <a:latin typeface="+mn-lt"/>
          <a:ea typeface="+mn-ea"/>
          <a:cs typeface="+mn-cs"/>
        </a:defRPr>
      </a:lvl5pPr>
      <a:lvl6pPr marL="1885950" indent="-171450" algn="l" defTabSz="342900" rtl="0" eaLnBrk="1" latinLnBrk="0" hangingPunct="1">
        <a:spcBef>
          <a:spcPct val="20000"/>
        </a:spcBef>
        <a:buFont typeface="Arial"/>
        <a:buChar char="•"/>
        <a:defRPr sz="1500" kern="1200">
          <a:solidFill>
            <a:schemeClr val="tx1"/>
          </a:solidFill>
          <a:latin typeface="+mn-lt"/>
          <a:ea typeface="+mn-ea"/>
          <a:cs typeface="+mn-cs"/>
        </a:defRPr>
      </a:lvl6pPr>
      <a:lvl7pPr marL="2228850" indent="-171450" algn="l" defTabSz="342900" rtl="0" eaLnBrk="1" latinLnBrk="0" hangingPunct="1">
        <a:spcBef>
          <a:spcPct val="20000"/>
        </a:spcBef>
        <a:buFont typeface="Arial"/>
        <a:buChar char="•"/>
        <a:defRPr sz="1500" kern="1200">
          <a:solidFill>
            <a:schemeClr val="tx1"/>
          </a:solidFill>
          <a:latin typeface="+mn-lt"/>
          <a:ea typeface="+mn-ea"/>
          <a:cs typeface="+mn-cs"/>
        </a:defRPr>
      </a:lvl7pPr>
      <a:lvl8pPr marL="2571750" indent="-171450" algn="l" defTabSz="342900" rtl="0" eaLnBrk="1" latinLnBrk="0" hangingPunct="1">
        <a:spcBef>
          <a:spcPct val="20000"/>
        </a:spcBef>
        <a:buFont typeface="Arial"/>
        <a:buChar char="•"/>
        <a:defRPr sz="1500" kern="1200">
          <a:solidFill>
            <a:schemeClr val="tx1"/>
          </a:solidFill>
          <a:latin typeface="+mn-lt"/>
          <a:ea typeface="+mn-ea"/>
          <a:cs typeface="+mn-cs"/>
        </a:defRPr>
      </a:lvl8pPr>
      <a:lvl9pPr marL="2914650" indent="-171450" algn="l" defTabSz="342900" rtl="0" eaLnBrk="1" latinLnBrk="0" hangingPunct="1">
        <a:spcBef>
          <a:spcPct val="20000"/>
        </a:spcBef>
        <a:buFont typeface="Arial"/>
        <a:buChar char="•"/>
        <a:defRPr sz="15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8577" y="1093670"/>
            <a:ext cx="6156684" cy="1620179"/>
          </a:xfrm>
        </p:spPr>
        <p:txBody>
          <a:bodyPr>
            <a:normAutofit/>
          </a:bodyPr>
          <a:lstStyle/>
          <a:p>
            <a:r>
              <a:rPr lang="en-US" sz="4000" dirty="0"/>
              <a:t>An Update on IPv6 Fragmentation</a:t>
            </a:r>
          </a:p>
        </p:txBody>
      </p:sp>
      <p:sp>
        <p:nvSpPr>
          <p:cNvPr id="3" name="Subtitle 2"/>
          <p:cNvSpPr>
            <a:spLocks noGrp="1"/>
          </p:cNvSpPr>
          <p:nvPr>
            <p:ph type="subTitle" idx="1"/>
          </p:nvPr>
        </p:nvSpPr>
        <p:spPr>
          <a:xfrm>
            <a:off x="1655676" y="2895786"/>
            <a:ext cx="6156684" cy="1314450"/>
          </a:xfrm>
        </p:spPr>
        <p:txBody>
          <a:bodyPr>
            <a:normAutofit/>
          </a:bodyPr>
          <a:lstStyle/>
          <a:p>
            <a:pPr algn="r"/>
            <a:r>
              <a:rPr lang="en-US" sz="1200" dirty="0">
                <a:solidFill>
                  <a:schemeClr val="bg1">
                    <a:lumMod val="65000"/>
                  </a:schemeClr>
                </a:solidFill>
                <a:latin typeface="AhnbergHand" charset="0"/>
                <a:ea typeface="AhnbergHand" charset="0"/>
                <a:cs typeface="AhnbergHand" charset="0"/>
              </a:rPr>
              <a:t>Geoff Huston</a:t>
            </a:r>
          </a:p>
          <a:p>
            <a:pPr algn="r"/>
            <a:r>
              <a:rPr lang="en-US" sz="1200" dirty="0">
                <a:solidFill>
                  <a:schemeClr val="bg1">
                    <a:lumMod val="65000"/>
                  </a:schemeClr>
                </a:solidFill>
                <a:latin typeface="AhnbergHand" charset="0"/>
                <a:ea typeface="AhnbergHand" charset="0"/>
                <a:cs typeface="AhnbergHand" charset="0"/>
              </a:rPr>
              <a:t>Chief Scientist, APNIC</a:t>
            </a:r>
          </a:p>
        </p:txBody>
      </p:sp>
      <p:pic>
        <p:nvPicPr>
          <p:cNvPr id="4" name="Picture 3">
            <a:extLst>
              <a:ext uri="{FF2B5EF4-FFF2-40B4-BE49-F238E27FC236}">
                <a16:creationId xmlns:a16="http://schemas.microsoft.com/office/drawing/2014/main" id="{9407DAAE-B3EC-6A43-A779-2FE661D593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9979" y="3425789"/>
            <a:ext cx="416357" cy="4376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05036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C5D937-5440-8B40-988A-156A50D7D4DC}"/>
              </a:ext>
            </a:extLst>
          </p:cNvPr>
          <p:cNvSpPr>
            <a:spLocks noGrp="1"/>
          </p:cNvSpPr>
          <p:nvPr>
            <p:ph type="title"/>
          </p:nvPr>
        </p:nvSpPr>
        <p:spPr/>
        <p:txBody>
          <a:bodyPr/>
          <a:lstStyle/>
          <a:p>
            <a:r>
              <a:rPr lang="en-AU" dirty="0"/>
              <a:t>Why?</a:t>
            </a:r>
          </a:p>
        </p:txBody>
      </p:sp>
      <p:sp>
        <p:nvSpPr>
          <p:cNvPr id="3" name="Content Placeholder 2">
            <a:extLst>
              <a:ext uri="{FF2B5EF4-FFF2-40B4-BE49-F238E27FC236}">
                <a16:creationId xmlns:a16="http://schemas.microsoft.com/office/drawing/2014/main" id="{CE142DFE-6FE4-7F44-9C8E-3696C9D3C0B9}"/>
              </a:ext>
            </a:extLst>
          </p:cNvPr>
          <p:cNvSpPr>
            <a:spLocks noGrp="1"/>
          </p:cNvSpPr>
          <p:nvPr>
            <p:ph idx="1"/>
          </p:nvPr>
        </p:nvSpPr>
        <p:spPr/>
        <p:txBody>
          <a:bodyPr/>
          <a:lstStyle/>
          <a:p>
            <a:pPr marL="0" indent="0">
              <a:buNone/>
            </a:pPr>
            <a:r>
              <a:rPr lang="en-AU" dirty="0"/>
              <a:t>Other potential factors that could contribute:</a:t>
            </a:r>
          </a:p>
          <a:p>
            <a:r>
              <a:rPr lang="en-AU" dirty="0"/>
              <a:t>Local security policies</a:t>
            </a:r>
          </a:p>
          <a:p>
            <a:r>
              <a:rPr lang="en-AU" dirty="0"/>
              <a:t>IPv6 EH may trigger “slow path” processing in network equipment that could lead to higher drop rates</a:t>
            </a:r>
          </a:p>
          <a:p>
            <a:r>
              <a:rPr lang="en-AU" dirty="0"/>
              <a:t>IPv6 Path MTU woes!</a:t>
            </a:r>
          </a:p>
          <a:p>
            <a:endParaRPr lang="en-AU" dirty="0"/>
          </a:p>
        </p:txBody>
      </p:sp>
    </p:spTree>
    <p:extLst>
      <p:ext uri="{BB962C8B-B14F-4D97-AF65-F5344CB8AC3E}">
        <p14:creationId xmlns:p14="http://schemas.microsoft.com/office/powerpoint/2010/main" val="1284661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2E5C4-8B6C-BC4E-B300-D52FA0F7BE55}"/>
              </a:ext>
            </a:extLst>
          </p:cNvPr>
          <p:cNvSpPr>
            <a:spLocks noGrp="1"/>
          </p:cNvSpPr>
          <p:nvPr>
            <p:ph type="title"/>
          </p:nvPr>
        </p:nvSpPr>
        <p:spPr/>
        <p:txBody>
          <a:bodyPr/>
          <a:lstStyle/>
          <a:p>
            <a:pPr algn="l"/>
            <a:r>
              <a:rPr lang="en-AU" dirty="0"/>
              <a:t>Daily Report</a:t>
            </a:r>
          </a:p>
        </p:txBody>
      </p:sp>
      <p:pic>
        <p:nvPicPr>
          <p:cNvPr id="7" name="Picture 6">
            <a:extLst>
              <a:ext uri="{FF2B5EF4-FFF2-40B4-BE49-F238E27FC236}">
                <a16:creationId xmlns:a16="http://schemas.microsoft.com/office/drawing/2014/main" id="{EEBBC169-FC97-A04C-B97B-EA046B1B3119}"/>
              </a:ext>
            </a:extLst>
          </p:cNvPr>
          <p:cNvPicPr>
            <a:picLocks noChangeAspect="1"/>
          </p:cNvPicPr>
          <p:nvPr/>
        </p:nvPicPr>
        <p:blipFill>
          <a:blip r:embed="rId2"/>
          <a:stretch>
            <a:fillRect/>
          </a:stretch>
        </p:blipFill>
        <p:spPr>
          <a:xfrm>
            <a:off x="3633746" y="16815"/>
            <a:ext cx="4802288" cy="5143822"/>
          </a:xfrm>
          <a:prstGeom prst="rect">
            <a:avLst/>
          </a:prstGeom>
        </p:spPr>
      </p:pic>
      <p:sp>
        <p:nvSpPr>
          <p:cNvPr id="3" name="Content Placeholder 2">
            <a:extLst>
              <a:ext uri="{FF2B5EF4-FFF2-40B4-BE49-F238E27FC236}">
                <a16:creationId xmlns:a16="http://schemas.microsoft.com/office/drawing/2014/main" id="{DA3F5D61-B58E-A44C-8AD5-D4A5C8BF1205}"/>
              </a:ext>
            </a:extLst>
          </p:cNvPr>
          <p:cNvSpPr>
            <a:spLocks noGrp="1"/>
          </p:cNvSpPr>
          <p:nvPr>
            <p:ph idx="1"/>
          </p:nvPr>
        </p:nvSpPr>
        <p:spPr>
          <a:xfrm>
            <a:off x="71262" y="2067339"/>
            <a:ext cx="8229600" cy="1867326"/>
          </a:xfrm>
        </p:spPr>
        <p:txBody>
          <a:bodyPr>
            <a:normAutofit/>
          </a:bodyPr>
          <a:lstStyle/>
          <a:p>
            <a:pPr marL="0" indent="0">
              <a:buNone/>
            </a:pPr>
            <a:r>
              <a:rPr lang="en-AU" sz="2000" dirty="0"/>
              <a:t>https://</a:t>
            </a:r>
            <a:r>
              <a:rPr lang="en-AU" sz="2000" dirty="0" err="1"/>
              <a:t>stats.labs.apnic.net</a:t>
            </a:r>
            <a:r>
              <a:rPr lang="en-AU" sz="2000" dirty="0"/>
              <a:t>/v6frag</a:t>
            </a:r>
          </a:p>
        </p:txBody>
      </p:sp>
      <p:pic>
        <p:nvPicPr>
          <p:cNvPr id="5" name="Picture 4">
            <a:extLst>
              <a:ext uri="{FF2B5EF4-FFF2-40B4-BE49-F238E27FC236}">
                <a16:creationId xmlns:a16="http://schemas.microsoft.com/office/drawing/2014/main" id="{E88F2390-FC73-3C4F-8638-2B2EB581326C}"/>
              </a:ext>
            </a:extLst>
          </p:cNvPr>
          <p:cNvPicPr>
            <a:picLocks noChangeAspect="1"/>
          </p:cNvPicPr>
          <p:nvPr/>
        </p:nvPicPr>
        <p:blipFill>
          <a:blip r:embed="rId3"/>
          <a:stretch>
            <a:fillRect/>
          </a:stretch>
        </p:blipFill>
        <p:spPr>
          <a:xfrm>
            <a:off x="8132792" y="4246088"/>
            <a:ext cx="857250" cy="857250"/>
          </a:xfrm>
          <a:prstGeom prst="rect">
            <a:avLst/>
          </a:prstGeom>
        </p:spPr>
      </p:pic>
    </p:spTree>
    <p:extLst>
      <p:ext uri="{BB962C8B-B14F-4D97-AF65-F5344CB8AC3E}">
        <p14:creationId xmlns:p14="http://schemas.microsoft.com/office/powerpoint/2010/main" val="5667116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45EFF-E391-924B-90DC-AF0600625196}"/>
              </a:ext>
            </a:extLst>
          </p:cNvPr>
          <p:cNvSpPr>
            <a:spLocks noGrp="1"/>
          </p:cNvSpPr>
          <p:nvPr>
            <p:ph type="title"/>
          </p:nvPr>
        </p:nvSpPr>
        <p:spPr/>
        <p:txBody>
          <a:bodyPr/>
          <a:lstStyle/>
          <a:p>
            <a:r>
              <a:rPr lang="en-AU" dirty="0"/>
              <a:t>Summary</a:t>
            </a:r>
          </a:p>
        </p:txBody>
      </p:sp>
      <p:sp>
        <p:nvSpPr>
          <p:cNvPr id="3" name="Content Placeholder 2">
            <a:extLst>
              <a:ext uri="{FF2B5EF4-FFF2-40B4-BE49-F238E27FC236}">
                <a16:creationId xmlns:a16="http://schemas.microsoft.com/office/drawing/2014/main" id="{F4E3F5E1-1CF6-BE4B-84BC-B2FC6CA6B70A}"/>
              </a:ext>
            </a:extLst>
          </p:cNvPr>
          <p:cNvSpPr>
            <a:spLocks noGrp="1"/>
          </p:cNvSpPr>
          <p:nvPr>
            <p:ph idx="1"/>
          </p:nvPr>
        </p:nvSpPr>
        <p:spPr/>
        <p:txBody>
          <a:bodyPr/>
          <a:lstStyle/>
          <a:p>
            <a:r>
              <a:rPr lang="en-AU" dirty="0"/>
              <a:t>The network is improving it’s handling of fragmented packets</a:t>
            </a:r>
          </a:p>
          <a:p>
            <a:r>
              <a:rPr lang="en-AU" dirty="0"/>
              <a:t>In 5 years its gone from </a:t>
            </a:r>
            <a:r>
              <a:rPr lang="en-AU" i="1" dirty="0"/>
              <a:t>unusably bad </a:t>
            </a:r>
            <a:r>
              <a:rPr lang="en-AU" dirty="0"/>
              <a:t>to </a:t>
            </a:r>
            <a:r>
              <a:rPr lang="en-AU" i="1" dirty="0"/>
              <a:t>tolerably</a:t>
            </a:r>
            <a:r>
              <a:rPr lang="en-AU" dirty="0"/>
              <a:t> </a:t>
            </a:r>
            <a:r>
              <a:rPr lang="en-AU" i="1" dirty="0"/>
              <a:t>poor</a:t>
            </a:r>
          </a:p>
          <a:p>
            <a:r>
              <a:rPr lang="en-AU" dirty="0"/>
              <a:t>Recent IPv6 deployments appear to show more robust handling of IPv6 packets</a:t>
            </a:r>
          </a:p>
          <a:p>
            <a:r>
              <a:rPr lang="en-AU" dirty="0"/>
              <a:t>Smaller frags appear to be more robust than larger ones (if you are going to fragment a packet, prefer smaller fragment sizes)</a:t>
            </a:r>
          </a:p>
          <a:p>
            <a:endParaRPr lang="en-AU" dirty="0"/>
          </a:p>
        </p:txBody>
      </p:sp>
    </p:spTree>
    <p:extLst>
      <p:ext uri="{BB962C8B-B14F-4D97-AF65-F5344CB8AC3E}">
        <p14:creationId xmlns:p14="http://schemas.microsoft.com/office/powerpoint/2010/main" val="17158082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rot="21095687">
            <a:off x="1186855" y="1585716"/>
            <a:ext cx="4339390" cy="857250"/>
          </a:xfrm>
        </p:spPr>
        <p:txBody>
          <a:bodyPr>
            <a:normAutofit/>
          </a:bodyPr>
          <a:lstStyle/>
          <a:p>
            <a:r>
              <a:rPr lang="en-US" sz="4950" b="1" dirty="0">
                <a:latin typeface="Vadim's Writing"/>
                <a:cs typeface="Vadim's Writing"/>
              </a:rPr>
              <a:t>That’s it!</a:t>
            </a:r>
          </a:p>
        </p:txBody>
      </p:sp>
    </p:spTree>
    <p:extLst>
      <p:ext uri="{BB962C8B-B14F-4D97-AF65-F5344CB8AC3E}">
        <p14:creationId xmlns:p14="http://schemas.microsoft.com/office/powerpoint/2010/main" val="861849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FA878-A9EB-F544-A48D-704C458950BB}"/>
              </a:ext>
            </a:extLst>
          </p:cNvPr>
          <p:cNvSpPr>
            <a:spLocks noGrp="1"/>
          </p:cNvSpPr>
          <p:nvPr>
            <p:ph type="title"/>
          </p:nvPr>
        </p:nvSpPr>
        <p:spPr/>
        <p:txBody>
          <a:bodyPr/>
          <a:lstStyle/>
          <a:p>
            <a:r>
              <a:rPr lang="en-AU" dirty="0"/>
              <a:t>Initial Tests: 2014 (RFC 7872)</a:t>
            </a:r>
          </a:p>
        </p:txBody>
      </p:sp>
      <p:sp>
        <p:nvSpPr>
          <p:cNvPr id="3" name="Content Placeholder 2">
            <a:extLst>
              <a:ext uri="{FF2B5EF4-FFF2-40B4-BE49-F238E27FC236}">
                <a16:creationId xmlns:a16="http://schemas.microsoft.com/office/drawing/2014/main" id="{0DF06678-9422-FE4F-907E-BE4EB5C76C0A}"/>
              </a:ext>
            </a:extLst>
          </p:cNvPr>
          <p:cNvSpPr>
            <a:spLocks noGrp="1"/>
          </p:cNvSpPr>
          <p:nvPr>
            <p:ph idx="1"/>
          </p:nvPr>
        </p:nvSpPr>
        <p:spPr/>
        <p:txBody>
          <a:bodyPr/>
          <a:lstStyle/>
          <a:p>
            <a:r>
              <a:rPr lang="en-AU" dirty="0"/>
              <a:t>August 2014 and June 2015</a:t>
            </a:r>
          </a:p>
          <a:p>
            <a:r>
              <a:rPr lang="en-AU" dirty="0"/>
              <a:t>Sent fragmented IPv6 packets towards “well known” IPv6 servers (Alexa 1M and World IPv6 Launch</a:t>
            </a:r>
          </a:p>
          <a:p>
            <a:r>
              <a:rPr lang="en-AU" dirty="0"/>
              <a:t>Drop Rate:</a:t>
            </a:r>
          </a:p>
        </p:txBody>
      </p:sp>
      <p:pic>
        <p:nvPicPr>
          <p:cNvPr id="5" name="Picture 4">
            <a:extLst>
              <a:ext uri="{FF2B5EF4-FFF2-40B4-BE49-F238E27FC236}">
                <a16:creationId xmlns:a16="http://schemas.microsoft.com/office/drawing/2014/main" id="{1839594C-3E69-DE48-870E-751B2FA215FE}"/>
              </a:ext>
            </a:extLst>
          </p:cNvPr>
          <p:cNvPicPr>
            <a:picLocks noChangeAspect="1"/>
          </p:cNvPicPr>
          <p:nvPr/>
        </p:nvPicPr>
        <p:blipFill>
          <a:blip r:embed="rId2"/>
          <a:stretch>
            <a:fillRect/>
          </a:stretch>
        </p:blipFill>
        <p:spPr>
          <a:xfrm>
            <a:off x="2433099" y="2711028"/>
            <a:ext cx="5249019" cy="2432472"/>
          </a:xfrm>
          <a:prstGeom prst="rect">
            <a:avLst/>
          </a:prstGeom>
        </p:spPr>
      </p:pic>
      <p:sp>
        <p:nvSpPr>
          <p:cNvPr id="6" name="Down Arrow 5">
            <a:extLst>
              <a:ext uri="{FF2B5EF4-FFF2-40B4-BE49-F238E27FC236}">
                <a16:creationId xmlns:a16="http://schemas.microsoft.com/office/drawing/2014/main" id="{80A032A7-3139-AD4A-A301-C768B754FE3E}"/>
              </a:ext>
            </a:extLst>
          </p:cNvPr>
          <p:cNvSpPr/>
          <p:nvPr/>
        </p:nvSpPr>
        <p:spPr>
          <a:xfrm>
            <a:off x="6170212" y="2536099"/>
            <a:ext cx="818984" cy="349857"/>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1818207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7322D-A1A4-E84B-A656-D184E870FE37}"/>
              </a:ext>
            </a:extLst>
          </p:cNvPr>
          <p:cNvSpPr>
            <a:spLocks noGrp="1"/>
          </p:cNvSpPr>
          <p:nvPr>
            <p:ph type="title"/>
          </p:nvPr>
        </p:nvSpPr>
        <p:spPr/>
        <p:txBody>
          <a:bodyPr/>
          <a:lstStyle/>
          <a:p>
            <a:r>
              <a:rPr lang="en-AU" dirty="0"/>
              <a:t>APNIC Test – August 2017</a:t>
            </a:r>
          </a:p>
        </p:txBody>
      </p:sp>
      <p:sp>
        <p:nvSpPr>
          <p:cNvPr id="3" name="Content Placeholder 2">
            <a:extLst>
              <a:ext uri="{FF2B5EF4-FFF2-40B4-BE49-F238E27FC236}">
                <a16:creationId xmlns:a16="http://schemas.microsoft.com/office/drawing/2014/main" id="{C86717BF-3521-2F41-999B-7C8B04149632}"/>
              </a:ext>
            </a:extLst>
          </p:cNvPr>
          <p:cNvSpPr>
            <a:spLocks noGrp="1"/>
          </p:cNvSpPr>
          <p:nvPr>
            <p:ph idx="1"/>
          </p:nvPr>
        </p:nvSpPr>
        <p:spPr/>
        <p:txBody>
          <a:bodyPr/>
          <a:lstStyle/>
          <a:p>
            <a:r>
              <a:rPr lang="en-AU" dirty="0"/>
              <a:t>Use APNIC IPv6 measurement platform to test the drop rate of IPv6 packets flowing in the opposite direction (server to client)</a:t>
            </a:r>
          </a:p>
        </p:txBody>
      </p:sp>
      <p:pic>
        <p:nvPicPr>
          <p:cNvPr id="4" name="Picture 3">
            <a:extLst>
              <a:ext uri="{FF2B5EF4-FFF2-40B4-BE49-F238E27FC236}">
                <a16:creationId xmlns:a16="http://schemas.microsoft.com/office/drawing/2014/main" id="{85400D1E-1CBB-8440-B00F-77987F5417C4}"/>
              </a:ext>
            </a:extLst>
          </p:cNvPr>
          <p:cNvPicPr>
            <a:picLocks noChangeAspect="1"/>
          </p:cNvPicPr>
          <p:nvPr/>
        </p:nvPicPr>
        <p:blipFill>
          <a:blip r:embed="rId2"/>
          <a:stretch>
            <a:fillRect/>
          </a:stretch>
        </p:blipFill>
        <p:spPr>
          <a:xfrm>
            <a:off x="2259385" y="2571750"/>
            <a:ext cx="3225800" cy="825500"/>
          </a:xfrm>
          <a:prstGeom prst="rect">
            <a:avLst/>
          </a:prstGeom>
        </p:spPr>
      </p:pic>
      <p:sp>
        <p:nvSpPr>
          <p:cNvPr id="5" name="Down Arrow 4">
            <a:extLst>
              <a:ext uri="{FF2B5EF4-FFF2-40B4-BE49-F238E27FC236}">
                <a16:creationId xmlns:a16="http://schemas.microsoft.com/office/drawing/2014/main" id="{38E04077-CC08-4C47-8C09-5C9A44B07B04}"/>
              </a:ext>
            </a:extLst>
          </p:cNvPr>
          <p:cNvSpPr/>
          <p:nvPr/>
        </p:nvSpPr>
        <p:spPr>
          <a:xfrm flipV="1">
            <a:off x="4898003" y="3397250"/>
            <a:ext cx="818984" cy="346288"/>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6" name="TextBox 5">
            <a:extLst>
              <a:ext uri="{FF2B5EF4-FFF2-40B4-BE49-F238E27FC236}">
                <a16:creationId xmlns:a16="http://schemas.microsoft.com/office/drawing/2014/main" id="{92E64281-0476-9743-B0AB-73B1572AC8A1}"/>
              </a:ext>
            </a:extLst>
          </p:cNvPr>
          <p:cNvSpPr txBox="1"/>
          <p:nvPr/>
        </p:nvSpPr>
        <p:spPr>
          <a:xfrm>
            <a:off x="5485185" y="3880460"/>
            <a:ext cx="2908168" cy="523220"/>
          </a:xfrm>
          <a:prstGeom prst="rect">
            <a:avLst/>
          </a:prstGeom>
          <a:noFill/>
        </p:spPr>
        <p:txBody>
          <a:bodyPr wrap="none" rtlCol="0">
            <a:spAutoFit/>
          </a:bodyPr>
          <a:lstStyle/>
          <a:p>
            <a:r>
              <a:rPr lang="en-AU" sz="1400" dirty="0">
                <a:latin typeface="AhnbergHand" pitchFamily="2" charset="0"/>
              </a:rPr>
              <a:t>This is an improvement over</a:t>
            </a:r>
          </a:p>
          <a:p>
            <a:r>
              <a:rPr lang="en-AU" sz="1400" dirty="0">
                <a:latin typeface="AhnbergHand" pitchFamily="2" charset="0"/>
              </a:rPr>
              <a:t>the RFC7872 measurement</a:t>
            </a:r>
          </a:p>
        </p:txBody>
      </p:sp>
    </p:spTree>
    <p:extLst>
      <p:ext uri="{BB962C8B-B14F-4D97-AF65-F5344CB8AC3E}">
        <p14:creationId xmlns:p14="http://schemas.microsoft.com/office/powerpoint/2010/main" val="1903750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AFD60-6760-084A-9E5E-C142EE98603A}"/>
              </a:ext>
            </a:extLst>
          </p:cNvPr>
          <p:cNvSpPr>
            <a:spLocks noGrp="1"/>
          </p:cNvSpPr>
          <p:nvPr>
            <p:ph type="title"/>
          </p:nvPr>
        </p:nvSpPr>
        <p:spPr/>
        <p:txBody>
          <a:bodyPr/>
          <a:lstStyle/>
          <a:p>
            <a:r>
              <a:rPr lang="en-AU" dirty="0"/>
              <a:t>APNIC Test - 2021</a:t>
            </a:r>
          </a:p>
        </p:txBody>
      </p:sp>
      <p:sp>
        <p:nvSpPr>
          <p:cNvPr id="3" name="Content Placeholder 2">
            <a:extLst>
              <a:ext uri="{FF2B5EF4-FFF2-40B4-BE49-F238E27FC236}">
                <a16:creationId xmlns:a16="http://schemas.microsoft.com/office/drawing/2014/main" id="{69A7B4AE-DE31-2244-A6A7-8DC3AFBCD490}"/>
              </a:ext>
            </a:extLst>
          </p:cNvPr>
          <p:cNvSpPr>
            <a:spLocks noGrp="1"/>
          </p:cNvSpPr>
          <p:nvPr>
            <p:ph idx="1"/>
          </p:nvPr>
        </p:nvSpPr>
        <p:spPr/>
        <p:txBody>
          <a:bodyPr/>
          <a:lstStyle/>
          <a:p>
            <a:pPr marL="0" indent="0">
              <a:buNone/>
            </a:pPr>
            <a:r>
              <a:rPr lang="en-AU" dirty="0"/>
              <a:t>Re-work of the 2017 measurement experiment</a:t>
            </a:r>
          </a:p>
          <a:p>
            <a:pPr lvl="1"/>
            <a:r>
              <a:rPr lang="en-AU" dirty="0"/>
              <a:t>Same server-to-client TCP session fragmentation mechanism</a:t>
            </a:r>
          </a:p>
          <a:p>
            <a:pPr lvl="1"/>
            <a:r>
              <a:rPr lang="en-AU" dirty="0"/>
              <a:t>Uses a middlebox to fragment outgoing packets  - drop is detected by a hung TCP session that fails to ACK the sequence number in the fragmented packet</a:t>
            </a:r>
          </a:p>
          <a:p>
            <a:pPr lvl="1"/>
            <a:r>
              <a:rPr lang="en-AU" dirty="0"/>
              <a:t>This time we randomly vary the initial fragmented packet size between 1,200 and 1,416 bytes</a:t>
            </a:r>
          </a:p>
          <a:p>
            <a:pPr lvl="1"/>
            <a:r>
              <a:rPr lang="en-AU" dirty="0"/>
              <a:t>Performed as an ongoing measurement</a:t>
            </a:r>
          </a:p>
        </p:txBody>
      </p:sp>
    </p:spTree>
    <p:extLst>
      <p:ext uri="{BB962C8B-B14F-4D97-AF65-F5344CB8AC3E}">
        <p14:creationId xmlns:p14="http://schemas.microsoft.com/office/powerpoint/2010/main" val="2603545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D8324-5CA0-DA4C-9005-125E2B96983C}"/>
              </a:ext>
            </a:extLst>
          </p:cNvPr>
          <p:cNvSpPr>
            <a:spLocks noGrp="1"/>
          </p:cNvSpPr>
          <p:nvPr>
            <p:ph type="title"/>
          </p:nvPr>
        </p:nvSpPr>
        <p:spPr/>
        <p:txBody>
          <a:bodyPr/>
          <a:lstStyle/>
          <a:p>
            <a:r>
              <a:rPr lang="en-AU" dirty="0"/>
              <a:t>2021 Fragmentation Drop Rate</a:t>
            </a:r>
          </a:p>
        </p:txBody>
      </p:sp>
      <p:pic>
        <p:nvPicPr>
          <p:cNvPr id="5" name="Content Placeholder 4">
            <a:extLst>
              <a:ext uri="{FF2B5EF4-FFF2-40B4-BE49-F238E27FC236}">
                <a16:creationId xmlns:a16="http://schemas.microsoft.com/office/drawing/2014/main" id="{772B876E-A846-9446-84A8-783823F0A598}"/>
              </a:ext>
            </a:extLst>
          </p:cNvPr>
          <p:cNvPicPr>
            <a:picLocks noGrp="1" noChangeAspect="1"/>
          </p:cNvPicPr>
          <p:nvPr>
            <p:ph idx="1"/>
          </p:nvPr>
        </p:nvPicPr>
        <p:blipFill>
          <a:blip r:embed="rId2"/>
          <a:stretch>
            <a:fillRect/>
          </a:stretch>
        </p:blipFill>
        <p:spPr>
          <a:xfrm>
            <a:off x="457200" y="1063229"/>
            <a:ext cx="6613264" cy="3394075"/>
          </a:xfrm>
        </p:spPr>
      </p:pic>
      <p:sp>
        <p:nvSpPr>
          <p:cNvPr id="7" name="TextBox 6">
            <a:extLst>
              <a:ext uri="{FF2B5EF4-FFF2-40B4-BE49-F238E27FC236}">
                <a16:creationId xmlns:a16="http://schemas.microsoft.com/office/drawing/2014/main" id="{3BCE4ADF-849F-AC48-B9CF-9144B20AF71C}"/>
              </a:ext>
            </a:extLst>
          </p:cNvPr>
          <p:cNvSpPr txBox="1"/>
          <p:nvPr/>
        </p:nvSpPr>
        <p:spPr>
          <a:xfrm>
            <a:off x="7291346" y="1733384"/>
            <a:ext cx="1622066" cy="2192908"/>
          </a:xfrm>
          <a:prstGeom prst="rect">
            <a:avLst/>
          </a:prstGeom>
          <a:noFill/>
        </p:spPr>
        <p:txBody>
          <a:bodyPr wrap="square" rtlCol="0">
            <a:spAutoFit/>
          </a:bodyPr>
          <a:lstStyle/>
          <a:p>
            <a:r>
              <a:rPr lang="en-AU" sz="1050" dirty="0">
                <a:latin typeface="AhnbergHand" pitchFamily="2" charset="0"/>
              </a:rPr>
              <a:t>This is a significant improvement over 2017 data </a:t>
            </a:r>
          </a:p>
          <a:p>
            <a:endParaRPr lang="en-AU" sz="1050" dirty="0">
              <a:latin typeface="AhnbergHand" pitchFamily="2" charset="0"/>
            </a:endParaRPr>
          </a:p>
          <a:p>
            <a:r>
              <a:rPr lang="en-AU" sz="1050" dirty="0">
                <a:latin typeface="AhnbergHand" pitchFamily="2" charset="0"/>
              </a:rPr>
              <a:t>Since 2017 there are 10x the number of IPv6 users and the fragmentation drop rate has come down by 2/3 – we appear to be getting better at handling IPv6 fragments!</a:t>
            </a:r>
          </a:p>
        </p:txBody>
      </p:sp>
    </p:spTree>
    <p:extLst>
      <p:ext uri="{BB962C8B-B14F-4D97-AF65-F5344CB8AC3E}">
        <p14:creationId xmlns:p14="http://schemas.microsoft.com/office/powerpoint/2010/main" val="11613597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3A7B5-1C04-A74A-92A1-A30A95DDA18D}"/>
              </a:ext>
            </a:extLst>
          </p:cNvPr>
          <p:cNvSpPr>
            <a:spLocks noGrp="1"/>
          </p:cNvSpPr>
          <p:nvPr>
            <p:ph type="title"/>
          </p:nvPr>
        </p:nvSpPr>
        <p:spPr/>
        <p:txBody>
          <a:bodyPr/>
          <a:lstStyle/>
          <a:p>
            <a:r>
              <a:rPr lang="en-AU" dirty="0"/>
              <a:t>2021 Fragmentation Drop Rate</a:t>
            </a:r>
          </a:p>
        </p:txBody>
      </p:sp>
      <p:pic>
        <p:nvPicPr>
          <p:cNvPr id="5" name="Content Placeholder 4">
            <a:extLst>
              <a:ext uri="{FF2B5EF4-FFF2-40B4-BE49-F238E27FC236}">
                <a16:creationId xmlns:a16="http://schemas.microsoft.com/office/drawing/2014/main" id="{18EC69C8-5D96-3242-85CB-E0EB44A31312}"/>
              </a:ext>
            </a:extLst>
          </p:cNvPr>
          <p:cNvPicPr>
            <a:picLocks noGrp="1" noChangeAspect="1"/>
          </p:cNvPicPr>
          <p:nvPr>
            <p:ph idx="1"/>
          </p:nvPr>
        </p:nvPicPr>
        <p:blipFill>
          <a:blip r:embed="rId2"/>
          <a:stretch>
            <a:fillRect/>
          </a:stretch>
        </p:blipFill>
        <p:spPr>
          <a:xfrm>
            <a:off x="980183" y="1200150"/>
            <a:ext cx="7183633" cy="3394075"/>
          </a:xfrm>
        </p:spPr>
      </p:pic>
      <p:sp>
        <p:nvSpPr>
          <p:cNvPr id="6" name="TextBox 5">
            <a:extLst>
              <a:ext uri="{FF2B5EF4-FFF2-40B4-BE49-F238E27FC236}">
                <a16:creationId xmlns:a16="http://schemas.microsoft.com/office/drawing/2014/main" id="{3C62B228-0597-0F4D-918E-AEB368744115}"/>
              </a:ext>
            </a:extLst>
          </p:cNvPr>
          <p:cNvSpPr txBox="1"/>
          <p:nvPr/>
        </p:nvSpPr>
        <p:spPr>
          <a:xfrm>
            <a:off x="3434582" y="4814410"/>
            <a:ext cx="5564344" cy="246221"/>
          </a:xfrm>
          <a:prstGeom prst="rect">
            <a:avLst/>
          </a:prstGeom>
          <a:noFill/>
        </p:spPr>
        <p:txBody>
          <a:bodyPr wrap="none" rtlCol="0">
            <a:spAutoFit/>
          </a:bodyPr>
          <a:lstStyle/>
          <a:p>
            <a:r>
              <a:rPr lang="en-AU" sz="1000" dirty="0">
                <a:latin typeface="AhnbergHand" pitchFamily="2" charset="0"/>
              </a:rPr>
              <a:t>More recent IPv6 deployments appear to be a lot better than more mature ones</a:t>
            </a:r>
          </a:p>
        </p:txBody>
      </p:sp>
    </p:spTree>
    <p:extLst>
      <p:ext uri="{BB962C8B-B14F-4D97-AF65-F5344CB8AC3E}">
        <p14:creationId xmlns:p14="http://schemas.microsoft.com/office/powerpoint/2010/main" val="3829016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6A174-28A4-0A43-8B36-0921822570D1}"/>
              </a:ext>
            </a:extLst>
          </p:cNvPr>
          <p:cNvSpPr>
            <a:spLocks noGrp="1"/>
          </p:cNvSpPr>
          <p:nvPr>
            <p:ph type="title"/>
          </p:nvPr>
        </p:nvSpPr>
        <p:spPr/>
        <p:txBody>
          <a:bodyPr/>
          <a:lstStyle/>
          <a:p>
            <a:r>
              <a:rPr lang="en-AU" dirty="0"/>
              <a:t>Drop Rate by Size</a:t>
            </a:r>
          </a:p>
        </p:txBody>
      </p:sp>
      <p:pic>
        <p:nvPicPr>
          <p:cNvPr id="5" name="Content Placeholder 4">
            <a:extLst>
              <a:ext uri="{FF2B5EF4-FFF2-40B4-BE49-F238E27FC236}">
                <a16:creationId xmlns:a16="http://schemas.microsoft.com/office/drawing/2014/main" id="{45F6FF75-F3A4-E34C-AEAE-252011CA7313}"/>
              </a:ext>
            </a:extLst>
          </p:cNvPr>
          <p:cNvPicPr>
            <a:picLocks noGrp="1" noChangeAspect="1"/>
          </p:cNvPicPr>
          <p:nvPr>
            <p:ph idx="1"/>
          </p:nvPr>
        </p:nvPicPr>
        <p:blipFill>
          <a:blip r:embed="rId2"/>
          <a:stretch>
            <a:fillRect/>
          </a:stretch>
        </p:blipFill>
        <p:spPr>
          <a:xfrm>
            <a:off x="457200" y="1063229"/>
            <a:ext cx="5881399" cy="3394075"/>
          </a:xfrm>
        </p:spPr>
      </p:pic>
      <p:sp>
        <p:nvSpPr>
          <p:cNvPr id="6" name="TextBox 5">
            <a:extLst>
              <a:ext uri="{FF2B5EF4-FFF2-40B4-BE49-F238E27FC236}">
                <a16:creationId xmlns:a16="http://schemas.microsoft.com/office/drawing/2014/main" id="{59202B1E-3BB7-2A4E-AFC1-951E33038EB3}"/>
              </a:ext>
            </a:extLst>
          </p:cNvPr>
          <p:cNvSpPr txBox="1"/>
          <p:nvPr/>
        </p:nvSpPr>
        <p:spPr>
          <a:xfrm>
            <a:off x="6432606" y="2504661"/>
            <a:ext cx="2600078" cy="1384995"/>
          </a:xfrm>
          <a:prstGeom prst="rect">
            <a:avLst/>
          </a:prstGeom>
          <a:noFill/>
        </p:spPr>
        <p:txBody>
          <a:bodyPr wrap="square" rtlCol="0">
            <a:spAutoFit/>
          </a:bodyPr>
          <a:lstStyle/>
          <a:p>
            <a:r>
              <a:rPr lang="en-AU" sz="1200" dirty="0">
                <a:latin typeface="AhnbergHand" pitchFamily="2" charset="0"/>
              </a:rPr>
              <a:t>This is unexpected. At a total IPv6 packet size of 1408 bytes we did not expect to see higher packet drop rates for this packet size, as there is still an IP encapsulation budget of 92 bytes</a:t>
            </a:r>
          </a:p>
        </p:txBody>
      </p:sp>
      <p:sp>
        <p:nvSpPr>
          <p:cNvPr id="7" name="Freeform 6">
            <a:extLst>
              <a:ext uri="{FF2B5EF4-FFF2-40B4-BE49-F238E27FC236}">
                <a16:creationId xmlns:a16="http://schemas.microsoft.com/office/drawing/2014/main" id="{60BC3733-935C-CF43-BED6-B3CC3E4CA39C}"/>
              </a:ext>
            </a:extLst>
          </p:cNvPr>
          <p:cNvSpPr/>
          <p:nvPr/>
        </p:nvSpPr>
        <p:spPr>
          <a:xfrm>
            <a:off x="6310022" y="1367571"/>
            <a:ext cx="686468" cy="1106218"/>
          </a:xfrm>
          <a:custGeom>
            <a:avLst/>
            <a:gdLst>
              <a:gd name="connsiteX0" fmla="*/ 663272 w 686468"/>
              <a:gd name="connsiteY0" fmla="*/ 1073479 h 1106218"/>
              <a:gd name="connsiteX1" fmla="*/ 679175 w 686468"/>
              <a:gd name="connsiteY1" fmla="*/ 1009869 h 1106218"/>
              <a:gd name="connsiteX2" fmla="*/ 559905 w 686468"/>
              <a:gd name="connsiteY2" fmla="*/ 262446 h 1106218"/>
              <a:gd name="connsiteX3" fmla="*/ 321366 w 686468"/>
              <a:gd name="connsiteY3" fmla="*/ 53 h 1106218"/>
              <a:gd name="connsiteX4" fmla="*/ 27168 w 686468"/>
              <a:gd name="connsiteY4" fmla="*/ 278349 h 1106218"/>
              <a:gd name="connsiteX5" fmla="*/ 11265 w 686468"/>
              <a:gd name="connsiteY5" fmla="*/ 174982 h 1106218"/>
              <a:gd name="connsiteX6" fmla="*/ 11265 w 686468"/>
              <a:gd name="connsiteY6" fmla="*/ 302203 h 1106218"/>
              <a:gd name="connsiteX7" fmla="*/ 130535 w 686468"/>
              <a:gd name="connsiteY7" fmla="*/ 262446 h 1106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6468" h="1106218">
                <a:moveTo>
                  <a:pt x="663272" y="1073479"/>
                </a:moveTo>
                <a:cubicBezTo>
                  <a:pt x="679837" y="1109260"/>
                  <a:pt x="696403" y="1145041"/>
                  <a:pt x="679175" y="1009869"/>
                </a:cubicBezTo>
                <a:cubicBezTo>
                  <a:pt x="661947" y="874697"/>
                  <a:pt x="619540" y="430749"/>
                  <a:pt x="559905" y="262446"/>
                </a:cubicBezTo>
                <a:cubicBezTo>
                  <a:pt x="500270" y="94143"/>
                  <a:pt x="410155" y="-2597"/>
                  <a:pt x="321366" y="53"/>
                </a:cubicBezTo>
                <a:cubicBezTo>
                  <a:pt x="232577" y="2703"/>
                  <a:pt x="78851" y="249194"/>
                  <a:pt x="27168" y="278349"/>
                </a:cubicBezTo>
                <a:cubicBezTo>
                  <a:pt x="-24515" y="307504"/>
                  <a:pt x="13915" y="171006"/>
                  <a:pt x="11265" y="174982"/>
                </a:cubicBezTo>
                <a:cubicBezTo>
                  <a:pt x="8615" y="178958"/>
                  <a:pt x="-8613" y="287626"/>
                  <a:pt x="11265" y="302203"/>
                </a:cubicBezTo>
                <a:cubicBezTo>
                  <a:pt x="31143" y="316780"/>
                  <a:pt x="80839" y="289613"/>
                  <a:pt x="130535" y="262446"/>
                </a:cubicBezTo>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990623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E7693E-F703-6A4F-9144-310B8AB724C5}"/>
              </a:ext>
            </a:extLst>
          </p:cNvPr>
          <p:cNvSpPr>
            <a:spLocks noGrp="1"/>
          </p:cNvSpPr>
          <p:nvPr>
            <p:ph type="title"/>
          </p:nvPr>
        </p:nvSpPr>
        <p:spPr/>
        <p:txBody>
          <a:bodyPr/>
          <a:lstStyle/>
          <a:p>
            <a:r>
              <a:rPr lang="en-AU" dirty="0"/>
              <a:t>Drop Size Profile by Region</a:t>
            </a:r>
          </a:p>
        </p:txBody>
      </p:sp>
      <p:sp>
        <p:nvSpPr>
          <p:cNvPr id="6" name="TextBox 5">
            <a:extLst>
              <a:ext uri="{FF2B5EF4-FFF2-40B4-BE49-F238E27FC236}">
                <a16:creationId xmlns:a16="http://schemas.microsoft.com/office/drawing/2014/main" id="{8B0E216B-3200-784A-96E6-186DB67509AE}"/>
              </a:ext>
            </a:extLst>
          </p:cNvPr>
          <p:cNvSpPr txBox="1"/>
          <p:nvPr/>
        </p:nvSpPr>
        <p:spPr>
          <a:xfrm>
            <a:off x="755374" y="1489141"/>
            <a:ext cx="1559722" cy="369332"/>
          </a:xfrm>
          <a:prstGeom prst="rect">
            <a:avLst/>
          </a:prstGeom>
          <a:noFill/>
        </p:spPr>
        <p:txBody>
          <a:bodyPr wrap="none" rtlCol="0">
            <a:spAutoFit/>
          </a:bodyPr>
          <a:lstStyle/>
          <a:p>
            <a:r>
              <a:rPr lang="en-AU" dirty="0"/>
              <a:t>North America</a:t>
            </a:r>
          </a:p>
        </p:txBody>
      </p:sp>
      <p:pic>
        <p:nvPicPr>
          <p:cNvPr id="10" name="Picture 9">
            <a:extLst>
              <a:ext uri="{FF2B5EF4-FFF2-40B4-BE49-F238E27FC236}">
                <a16:creationId xmlns:a16="http://schemas.microsoft.com/office/drawing/2014/main" id="{F1B001C5-DCF4-8042-BEDB-52F9F68589A0}"/>
              </a:ext>
            </a:extLst>
          </p:cNvPr>
          <p:cNvPicPr>
            <a:picLocks noChangeAspect="1"/>
          </p:cNvPicPr>
          <p:nvPr/>
        </p:nvPicPr>
        <p:blipFill>
          <a:blip r:embed="rId2"/>
          <a:stretch>
            <a:fillRect/>
          </a:stretch>
        </p:blipFill>
        <p:spPr>
          <a:xfrm>
            <a:off x="301086" y="1898229"/>
            <a:ext cx="2667491" cy="1603953"/>
          </a:xfrm>
          <a:prstGeom prst="rect">
            <a:avLst/>
          </a:prstGeom>
        </p:spPr>
      </p:pic>
      <p:pic>
        <p:nvPicPr>
          <p:cNvPr id="14" name="Picture 13">
            <a:extLst>
              <a:ext uri="{FF2B5EF4-FFF2-40B4-BE49-F238E27FC236}">
                <a16:creationId xmlns:a16="http://schemas.microsoft.com/office/drawing/2014/main" id="{8A6673BD-1D84-474A-A718-91D6F6E3FDFE}"/>
              </a:ext>
            </a:extLst>
          </p:cNvPr>
          <p:cNvPicPr>
            <a:picLocks noChangeAspect="1"/>
          </p:cNvPicPr>
          <p:nvPr/>
        </p:nvPicPr>
        <p:blipFill>
          <a:blip r:embed="rId3"/>
          <a:stretch>
            <a:fillRect/>
          </a:stretch>
        </p:blipFill>
        <p:spPr>
          <a:xfrm>
            <a:off x="3101008" y="2677016"/>
            <a:ext cx="2941983" cy="1575270"/>
          </a:xfrm>
          <a:prstGeom prst="rect">
            <a:avLst/>
          </a:prstGeom>
        </p:spPr>
      </p:pic>
      <p:sp>
        <p:nvSpPr>
          <p:cNvPr id="15" name="TextBox 14">
            <a:extLst>
              <a:ext uri="{FF2B5EF4-FFF2-40B4-BE49-F238E27FC236}">
                <a16:creationId xmlns:a16="http://schemas.microsoft.com/office/drawing/2014/main" id="{B2468F8A-F2B5-6346-8652-E007A71063FA}"/>
              </a:ext>
            </a:extLst>
          </p:cNvPr>
          <p:cNvSpPr txBox="1"/>
          <p:nvPr/>
        </p:nvSpPr>
        <p:spPr>
          <a:xfrm>
            <a:off x="4310932" y="2202418"/>
            <a:ext cx="854208" cy="369332"/>
          </a:xfrm>
          <a:prstGeom prst="rect">
            <a:avLst/>
          </a:prstGeom>
          <a:noFill/>
        </p:spPr>
        <p:txBody>
          <a:bodyPr wrap="none" rtlCol="0">
            <a:spAutoFit/>
          </a:bodyPr>
          <a:lstStyle/>
          <a:p>
            <a:r>
              <a:rPr lang="en-AU" dirty="0"/>
              <a:t>Europe</a:t>
            </a:r>
          </a:p>
        </p:txBody>
      </p:sp>
      <p:pic>
        <p:nvPicPr>
          <p:cNvPr id="17" name="Picture 16">
            <a:extLst>
              <a:ext uri="{FF2B5EF4-FFF2-40B4-BE49-F238E27FC236}">
                <a16:creationId xmlns:a16="http://schemas.microsoft.com/office/drawing/2014/main" id="{A6DA6FD7-2152-8645-A806-6ECC9C55C163}"/>
              </a:ext>
            </a:extLst>
          </p:cNvPr>
          <p:cNvPicPr>
            <a:picLocks noChangeAspect="1"/>
          </p:cNvPicPr>
          <p:nvPr/>
        </p:nvPicPr>
        <p:blipFill>
          <a:blip r:embed="rId4"/>
          <a:stretch>
            <a:fillRect/>
          </a:stretch>
        </p:blipFill>
        <p:spPr>
          <a:xfrm>
            <a:off x="6299815" y="3347498"/>
            <a:ext cx="2759315" cy="1680155"/>
          </a:xfrm>
          <a:prstGeom prst="rect">
            <a:avLst/>
          </a:prstGeom>
        </p:spPr>
      </p:pic>
      <p:sp>
        <p:nvSpPr>
          <p:cNvPr id="18" name="TextBox 17">
            <a:extLst>
              <a:ext uri="{FF2B5EF4-FFF2-40B4-BE49-F238E27FC236}">
                <a16:creationId xmlns:a16="http://schemas.microsoft.com/office/drawing/2014/main" id="{206FF4DA-A6ED-324B-9CF0-9DE075ED541D}"/>
              </a:ext>
            </a:extLst>
          </p:cNvPr>
          <p:cNvSpPr txBox="1"/>
          <p:nvPr/>
        </p:nvSpPr>
        <p:spPr>
          <a:xfrm>
            <a:off x="7500730" y="2978166"/>
            <a:ext cx="570990" cy="369332"/>
          </a:xfrm>
          <a:prstGeom prst="rect">
            <a:avLst/>
          </a:prstGeom>
          <a:noFill/>
        </p:spPr>
        <p:txBody>
          <a:bodyPr wrap="none" rtlCol="0">
            <a:spAutoFit/>
          </a:bodyPr>
          <a:lstStyle/>
          <a:p>
            <a:r>
              <a:rPr lang="en-AU" dirty="0"/>
              <a:t>Asia</a:t>
            </a:r>
          </a:p>
        </p:txBody>
      </p:sp>
    </p:spTree>
    <p:extLst>
      <p:ext uri="{BB962C8B-B14F-4D97-AF65-F5344CB8AC3E}">
        <p14:creationId xmlns:p14="http://schemas.microsoft.com/office/powerpoint/2010/main" val="737691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48B366-4B3E-824B-8092-7F018D076D60}"/>
              </a:ext>
            </a:extLst>
          </p:cNvPr>
          <p:cNvSpPr>
            <a:spLocks noGrp="1"/>
          </p:cNvSpPr>
          <p:nvPr>
            <p:ph type="title"/>
          </p:nvPr>
        </p:nvSpPr>
        <p:spPr/>
        <p:txBody>
          <a:bodyPr/>
          <a:lstStyle/>
          <a:p>
            <a:r>
              <a:rPr lang="en-AU" dirty="0"/>
              <a:t>Why?</a:t>
            </a:r>
          </a:p>
        </p:txBody>
      </p:sp>
      <p:sp>
        <p:nvSpPr>
          <p:cNvPr id="3" name="Content Placeholder 2">
            <a:extLst>
              <a:ext uri="{FF2B5EF4-FFF2-40B4-BE49-F238E27FC236}">
                <a16:creationId xmlns:a16="http://schemas.microsoft.com/office/drawing/2014/main" id="{637CA911-9439-CA43-83B2-8B6C79009EC6}"/>
              </a:ext>
            </a:extLst>
          </p:cNvPr>
          <p:cNvSpPr>
            <a:spLocks noGrp="1"/>
          </p:cNvSpPr>
          <p:nvPr>
            <p:ph idx="1"/>
          </p:nvPr>
        </p:nvSpPr>
        <p:spPr/>
        <p:txBody>
          <a:bodyPr/>
          <a:lstStyle/>
          <a:p>
            <a:r>
              <a:rPr lang="en-AU" dirty="0"/>
              <a:t>Drop patterns vary across service providers, so there are probably contributary factors from network equipment and configurations</a:t>
            </a:r>
          </a:p>
          <a:p>
            <a:endParaRPr lang="en-AU" dirty="0"/>
          </a:p>
        </p:txBody>
      </p:sp>
      <p:pic>
        <p:nvPicPr>
          <p:cNvPr id="5" name="Picture 4">
            <a:extLst>
              <a:ext uri="{FF2B5EF4-FFF2-40B4-BE49-F238E27FC236}">
                <a16:creationId xmlns:a16="http://schemas.microsoft.com/office/drawing/2014/main" id="{DB4E64CE-F179-1843-A9D2-FF99A3026F81}"/>
              </a:ext>
            </a:extLst>
          </p:cNvPr>
          <p:cNvPicPr>
            <a:picLocks noChangeAspect="1"/>
          </p:cNvPicPr>
          <p:nvPr/>
        </p:nvPicPr>
        <p:blipFill>
          <a:blip r:embed="rId2"/>
          <a:stretch>
            <a:fillRect/>
          </a:stretch>
        </p:blipFill>
        <p:spPr>
          <a:xfrm>
            <a:off x="230084" y="2710401"/>
            <a:ext cx="3601694" cy="2193566"/>
          </a:xfrm>
          <a:prstGeom prst="rect">
            <a:avLst/>
          </a:prstGeom>
        </p:spPr>
      </p:pic>
      <p:pic>
        <p:nvPicPr>
          <p:cNvPr id="7" name="Picture 6">
            <a:extLst>
              <a:ext uri="{FF2B5EF4-FFF2-40B4-BE49-F238E27FC236}">
                <a16:creationId xmlns:a16="http://schemas.microsoft.com/office/drawing/2014/main" id="{9A408BA9-6999-344D-ABCD-529419200616}"/>
              </a:ext>
            </a:extLst>
          </p:cNvPr>
          <p:cNvPicPr>
            <a:picLocks noChangeAspect="1"/>
          </p:cNvPicPr>
          <p:nvPr/>
        </p:nvPicPr>
        <p:blipFill>
          <a:blip r:embed="rId3"/>
          <a:stretch>
            <a:fillRect/>
          </a:stretch>
        </p:blipFill>
        <p:spPr>
          <a:xfrm>
            <a:off x="4618976" y="2480310"/>
            <a:ext cx="4067824" cy="2346959"/>
          </a:xfrm>
          <a:prstGeom prst="rect">
            <a:avLst/>
          </a:prstGeom>
        </p:spPr>
      </p:pic>
      <p:sp>
        <p:nvSpPr>
          <p:cNvPr id="8" name="Rectangle 7">
            <a:extLst>
              <a:ext uri="{FF2B5EF4-FFF2-40B4-BE49-F238E27FC236}">
                <a16:creationId xmlns:a16="http://schemas.microsoft.com/office/drawing/2014/main" id="{B5304962-B98D-634D-BD80-CD7FC5E47DBE}"/>
              </a:ext>
            </a:extLst>
          </p:cNvPr>
          <p:cNvSpPr/>
          <p:nvPr/>
        </p:nvSpPr>
        <p:spPr>
          <a:xfrm>
            <a:off x="8301666" y="3546282"/>
            <a:ext cx="612250" cy="1048341"/>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10" name="TextBox 9">
            <a:extLst>
              <a:ext uri="{FF2B5EF4-FFF2-40B4-BE49-F238E27FC236}">
                <a16:creationId xmlns:a16="http://schemas.microsoft.com/office/drawing/2014/main" id="{DB18FE04-CF44-FD4B-BB97-2745CD3C8C60}"/>
              </a:ext>
            </a:extLst>
          </p:cNvPr>
          <p:cNvSpPr txBox="1"/>
          <p:nvPr/>
        </p:nvSpPr>
        <p:spPr>
          <a:xfrm>
            <a:off x="8149346" y="3176950"/>
            <a:ext cx="1302025" cy="307777"/>
          </a:xfrm>
          <a:prstGeom prst="rect">
            <a:avLst/>
          </a:prstGeom>
          <a:noFill/>
        </p:spPr>
        <p:txBody>
          <a:bodyPr wrap="square" rtlCol="0">
            <a:spAutoFit/>
          </a:bodyPr>
          <a:lstStyle/>
          <a:p>
            <a:r>
              <a:rPr lang="en-AU" sz="1400" dirty="0"/>
              <a:t>1% Drop</a:t>
            </a:r>
          </a:p>
        </p:txBody>
      </p:sp>
      <p:sp>
        <p:nvSpPr>
          <p:cNvPr id="11" name="TextBox 10">
            <a:extLst>
              <a:ext uri="{FF2B5EF4-FFF2-40B4-BE49-F238E27FC236}">
                <a16:creationId xmlns:a16="http://schemas.microsoft.com/office/drawing/2014/main" id="{1A6ADE07-4B15-AB41-A56B-43441A51DDD3}"/>
              </a:ext>
            </a:extLst>
          </p:cNvPr>
          <p:cNvSpPr txBox="1"/>
          <p:nvPr/>
        </p:nvSpPr>
        <p:spPr>
          <a:xfrm>
            <a:off x="3740847" y="3176950"/>
            <a:ext cx="1302025" cy="307777"/>
          </a:xfrm>
          <a:prstGeom prst="rect">
            <a:avLst/>
          </a:prstGeom>
          <a:noFill/>
        </p:spPr>
        <p:txBody>
          <a:bodyPr wrap="square" rtlCol="0">
            <a:spAutoFit/>
          </a:bodyPr>
          <a:lstStyle/>
          <a:p>
            <a:r>
              <a:rPr lang="en-AU" sz="1400" dirty="0"/>
              <a:t>80% Drop</a:t>
            </a:r>
          </a:p>
        </p:txBody>
      </p:sp>
    </p:spTree>
    <p:extLst>
      <p:ext uri="{BB962C8B-B14F-4D97-AF65-F5344CB8AC3E}">
        <p14:creationId xmlns:p14="http://schemas.microsoft.com/office/powerpoint/2010/main" val="29337295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3467</TotalTime>
  <Words>394</Words>
  <Application>Microsoft Macintosh PowerPoint</Application>
  <PresentationFormat>On-screen Show (16:9)</PresentationFormat>
  <Paragraphs>46</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AhnbergHand</vt:lpstr>
      <vt:lpstr>Arial</vt:lpstr>
      <vt:lpstr>Calibri</vt:lpstr>
      <vt:lpstr>Powderfinger-Type</vt:lpstr>
      <vt:lpstr>Vadim's Writing</vt:lpstr>
      <vt:lpstr>Office Theme</vt:lpstr>
      <vt:lpstr>An Update on IPv6 Fragmentation</vt:lpstr>
      <vt:lpstr>Initial Tests: 2014 (RFC 7872)</vt:lpstr>
      <vt:lpstr>APNIC Test – August 2017</vt:lpstr>
      <vt:lpstr>APNIC Test - 2021</vt:lpstr>
      <vt:lpstr>2021 Fragmentation Drop Rate</vt:lpstr>
      <vt:lpstr>2021 Fragmentation Drop Rate</vt:lpstr>
      <vt:lpstr>Drop Rate by Size</vt:lpstr>
      <vt:lpstr>Drop Size Profile by Region</vt:lpstr>
      <vt:lpstr>Why?</vt:lpstr>
      <vt:lpstr>Why?</vt:lpstr>
      <vt:lpstr>Daily Report</vt:lpstr>
      <vt:lpstr>Summary</vt:lpstr>
      <vt:lpstr>That’s it!</vt:lpstr>
    </vt:vector>
  </TitlesOfParts>
  <Company>APNIC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Since last we met…</dc:title>
  <dc:creator>Geoff Huston</dc:creator>
  <cp:lastModifiedBy>Geoff Huston</cp:lastModifiedBy>
  <cp:revision>101</cp:revision>
  <cp:lastPrinted>2017-01-22T19:56:58Z</cp:lastPrinted>
  <dcterms:created xsi:type="dcterms:W3CDTF">2015-10-28T19:23:57Z</dcterms:created>
  <dcterms:modified xsi:type="dcterms:W3CDTF">2021-05-16T23:41:12Z</dcterms:modified>
</cp:coreProperties>
</file>