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298F-2EEA-F741-ACB2-4402FAD7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01414-438F-DE4E-AD0A-02E34229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AAC-1AFE-F749-AAA0-3CAA68C4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CC30-D286-1542-AF12-7EEA7B9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7440-6632-034F-9C26-BAC61786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47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D3EC-3F25-AA45-B532-C0D2B9A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45C26-761C-B944-86DD-8A60FA290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EA55-997C-ED4D-BA57-1249971D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AFA9-0D6A-7B4F-8962-FEAC04E6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BFA0-753D-9643-8053-CFDE26CE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177AE-3ABA-CC44-924C-CCA83DC91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14268-8735-3E43-8DC6-8E2ACE2A7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C782-2600-3B42-8583-D490E82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A758-E378-174B-BB2D-7CB7F616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AC41-66B4-FB42-A484-48FA74B2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7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9BB2-2CE0-7441-BCD1-C34B9AEF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D709-B46A-164D-8534-DA389792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AB6BD-5349-D849-B54A-3657CC12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EB5B-DF4C-DC47-8027-3A5B8D09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FFD5-581A-8742-B481-DED1DF7F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55B2-0C1C-0342-9AEF-D1187BBE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74279-9244-9E44-ACC8-3741C46B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25FEC-10C7-E94E-864D-33661620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F3D6-DAD0-C445-9F19-FF5F342B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9279-C256-5E49-8C53-F4502C0D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23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65EE-D96F-2D4F-96FD-9F5D3D3C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2F31-B471-794D-9049-FA297BFEB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054C-8E95-E24C-B032-0E0179E5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6B44D-651A-9C4E-954B-35F9249A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B8A1B-734E-0344-B412-EEEA8D3D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F001B-8066-2B47-9350-B27E12B0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07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FF5C-FFB1-AA4D-AE0F-EED86E7E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2B88C-3B62-2E43-B78F-D87A232B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391CE-B9BD-8B41-995F-08C6E0DC0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917FB-DC9A-8B4A-9FA6-13AFA7130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7B274-4BED-6C4E-9DD3-A0E19FC46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1C86A-C794-414A-9D40-167E1166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9DBA3-B93A-3545-A986-8454FA29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B0F09-4270-5948-95FB-32B75396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58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9E5A-29FE-2E47-8E74-6E4F3D61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573BA-4AA1-9348-B30A-8365EF2F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82C38-B9AA-3E44-BADF-7A68A26A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76505-25BE-D34C-BDD3-93B0FE7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23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57CF8-9BFA-9645-8A79-ED8B4FD6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2151D-74D8-A741-AE1B-D3DE495A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8C123-B901-1F47-A85A-D995ED13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1C7B-86FD-B040-8B13-28E72290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F8DCE-2555-724F-801F-CE5D15F7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1EAD4-37C4-7C48-AAD8-23B29F189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2E521-19A4-2B4D-A490-3B569A34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57212-1625-8849-9500-75417D5A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13DCC-9FFC-5543-9965-87664DC0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9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9B40-FE3C-F74C-958B-365142BE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6B7F4-BC54-AA4C-870C-CB112344D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EC3CC-3862-024F-A4A5-CEC9F3F2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6E37-A1BD-F849-939D-6A16D7B0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E0745-D83C-704E-9B65-E3866E5A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6C31F-BAFB-B344-B66E-4828413A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1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B92F6-364A-AD47-9347-0AB7B600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450C-344F-AA4A-8C8D-C71FD3003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F3D0-E0B6-3E44-8D14-1AB08EC5F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A6B8-6C0D-F74E-9852-FE5566CF4136}" type="datetimeFigureOut">
              <a:rPr lang="en-AU" smtClean="0"/>
              <a:t>24/8/21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E3C6-9782-334C-8EB2-FD2E871A5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0F53-58ED-084E-AB4A-879F51A68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A279-7A2D-3949-82F9-377BA3F4C1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1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C9E5-4077-EF46-8505-63D9D16E8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of DNSSEC Validation with Edwards Curve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F2B3F-3FCE-1E4C-B207-26082885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252" y="447668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APNIC Labs</a:t>
            </a:r>
          </a:p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68377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C7DC-F89F-D04D-AEA7-88CE71A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16139" cy="1325563"/>
          </a:xfrm>
        </p:spPr>
        <p:txBody>
          <a:bodyPr/>
          <a:lstStyle/>
          <a:p>
            <a:r>
              <a:rPr lang="en-AU" dirty="0"/>
              <a:t>A user is recorded as </a:t>
            </a:r>
            <a:r>
              <a:rPr lang="en-AU" b="1" u="sng" dirty="0"/>
              <a:t>NOT supporting</a:t>
            </a:r>
            <a:r>
              <a:rPr lang="en-AU" dirty="0"/>
              <a:t> Ed25519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99CE-7E7E-5245-A025-EFA27EB1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observe A/AAAA queries for both DNS names</a:t>
            </a:r>
          </a:p>
          <a:p>
            <a:r>
              <a:rPr lang="en-AU" dirty="0"/>
              <a:t>If we observe DNSKEY and DS queries for both DNS names then we call this “</a:t>
            </a:r>
            <a:r>
              <a:rPr lang="en-AU" b="1" dirty="0"/>
              <a:t>mixed</a:t>
            </a:r>
            <a:r>
              <a:rPr lang="en-AU" dirty="0"/>
              <a:t>” support</a:t>
            </a:r>
          </a:p>
          <a:p>
            <a:r>
              <a:rPr lang="en-AU" dirty="0"/>
              <a:t>We observe a web fetch for the </a:t>
            </a:r>
            <a:r>
              <a:rPr lang="en-AU" b="1" dirty="0"/>
              <a:t>valid</a:t>
            </a:r>
            <a:r>
              <a:rPr lang="en-AU" dirty="0"/>
              <a:t> URI and a web fetch for the </a:t>
            </a:r>
            <a:r>
              <a:rPr lang="en-AU" b="1" dirty="0"/>
              <a:t>invalid</a:t>
            </a:r>
            <a:r>
              <a:rPr lang="en-AU" dirty="0"/>
              <a:t> URI</a:t>
            </a:r>
          </a:p>
        </p:txBody>
      </p:sp>
    </p:spTree>
    <p:extLst>
      <p:ext uri="{BB962C8B-B14F-4D97-AF65-F5344CB8AC3E}">
        <p14:creationId xmlns:p14="http://schemas.microsoft.com/office/powerpoint/2010/main" val="260071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3C564-FC80-D343-AF6B-1C50F0D6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95" y="1465672"/>
            <a:ext cx="9272009" cy="4295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FD620-9941-A14A-A383-9D6BC1A6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DNSSEC validation “baseline”?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DEB38D-2CE3-0C48-955A-98D8EA796741}"/>
              </a:ext>
            </a:extLst>
          </p:cNvPr>
          <p:cNvSpPr/>
          <p:nvPr/>
        </p:nvSpPr>
        <p:spPr>
          <a:xfrm>
            <a:off x="9769742" y="5565699"/>
            <a:ext cx="209145" cy="1153153"/>
          </a:xfrm>
          <a:custGeom>
            <a:avLst/>
            <a:gdLst>
              <a:gd name="connsiteX0" fmla="*/ 119693 w 209145"/>
              <a:gd name="connsiteY0" fmla="*/ 1153153 h 1153153"/>
              <a:gd name="connsiteX1" fmla="*/ 99815 w 209145"/>
              <a:gd name="connsiteY1" fmla="*/ 467353 h 1153153"/>
              <a:gd name="connsiteX2" fmla="*/ 99815 w 209145"/>
              <a:gd name="connsiteY2" fmla="*/ 10153 h 1153153"/>
              <a:gd name="connsiteX3" fmla="*/ 423 w 209145"/>
              <a:gd name="connsiteY3" fmla="*/ 139362 h 1153153"/>
              <a:gd name="connsiteX4" fmla="*/ 69997 w 209145"/>
              <a:gd name="connsiteY4" fmla="*/ 10153 h 1153153"/>
              <a:gd name="connsiteX5" fmla="*/ 209145 w 209145"/>
              <a:gd name="connsiteY5" fmla="*/ 139362 h 11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145" h="1153153">
                <a:moveTo>
                  <a:pt x="119693" y="1153153"/>
                </a:moveTo>
                <a:cubicBezTo>
                  <a:pt x="111410" y="905503"/>
                  <a:pt x="103128" y="657853"/>
                  <a:pt x="99815" y="467353"/>
                </a:cubicBezTo>
                <a:cubicBezTo>
                  <a:pt x="96502" y="276853"/>
                  <a:pt x="116380" y="64818"/>
                  <a:pt x="99815" y="10153"/>
                </a:cubicBezTo>
                <a:cubicBezTo>
                  <a:pt x="83250" y="-44512"/>
                  <a:pt x="5393" y="139362"/>
                  <a:pt x="423" y="139362"/>
                </a:cubicBezTo>
                <a:cubicBezTo>
                  <a:pt x="-4547" y="139362"/>
                  <a:pt x="35210" y="10153"/>
                  <a:pt x="69997" y="10153"/>
                </a:cubicBezTo>
                <a:cubicBezTo>
                  <a:pt x="104784" y="10153"/>
                  <a:pt x="156964" y="74757"/>
                  <a:pt x="209145" y="1393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94F0895-F293-254F-99EB-BABE25018148}"/>
              </a:ext>
            </a:extLst>
          </p:cNvPr>
          <p:cNvSpPr/>
          <p:nvPr/>
        </p:nvSpPr>
        <p:spPr>
          <a:xfrm>
            <a:off x="8437874" y="5844044"/>
            <a:ext cx="1331868" cy="347887"/>
          </a:xfrm>
          <a:custGeom>
            <a:avLst/>
            <a:gdLst>
              <a:gd name="connsiteX0" fmla="*/ 1331868 w 1331868"/>
              <a:gd name="connsiteY0" fmla="*/ 89469 h 347887"/>
              <a:gd name="connsiteX1" fmla="*/ 139173 w 1331868"/>
              <a:gd name="connsiteY1" fmla="*/ 129226 h 347887"/>
              <a:gd name="connsiteX2" fmla="*/ 168990 w 1331868"/>
              <a:gd name="connsiteY2" fmla="*/ 17 h 347887"/>
              <a:gd name="connsiteX3" fmla="*/ 25 w 1331868"/>
              <a:gd name="connsiteY3" fmla="*/ 139165 h 347887"/>
              <a:gd name="connsiteX4" fmla="*/ 159051 w 1331868"/>
              <a:gd name="connsiteY4" fmla="*/ 347887 h 3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868" h="347887">
                <a:moveTo>
                  <a:pt x="1331868" y="89469"/>
                </a:moveTo>
                <a:cubicBezTo>
                  <a:pt x="832427" y="116802"/>
                  <a:pt x="332986" y="144135"/>
                  <a:pt x="139173" y="129226"/>
                </a:cubicBezTo>
                <a:cubicBezTo>
                  <a:pt x="-54640" y="114317"/>
                  <a:pt x="192181" y="-1639"/>
                  <a:pt x="168990" y="17"/>
                </a:cubicBezTo>
                <a:cubicBezTo>
                  <a:pt x="145799" y="1673"/>
                  <a:pt x="1681" y="81187"/>
                  <a:pt x="25" y="139165"/>
                </a:cubicBezTo>
                <a:cubicBezTo>
                  <a:pt x="-1632" y="197143"/>
                  <a:pt x="78709" y="272515"/>
                  <a:pt x="159051" y="347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C89780-E154-FC4B-9BBF-03F124BC95F1}"/>
              </a:ext>
            </a:extLst>
          </p:cNvPr>
          <p:cNvSpPr/>
          <p:nvPr/>
        </p:nvSpPr>
        <p:spPr>
          <a:xfrm>
            <a:off x="9962309" y="5786990"/>
            <a:ext cx="993913" cy="248573"/>
          </a:xfrm>
          <a:custGeom>
            <a:avLst/>
            <a:gdLst>
              <a:gd name="connsiteX0" fmla="*/ 0 w 993913"/>
              <a:gd name="connsiteY0" fmla="*/ 149181 h 248573"/>
              <a:gd name="connsiteX1" fmla="*/ 646044 w 993913"/>
              <a:gd name="connsiteY1" fmla="*/ 109425 h 248573"/>
              <a:gd name="connsiteX2" fmla="*/ 954157 w 993913"/>
              <a:gd name="connsiteY2" fmla="*/ 99486 h 248573"/>
              <a:gd name="connsiteX3" fmla="*/ 824948 w 993913"/>
              <a:gd name="connsiteY3" fmla="*/ 94 h 248573"/>
              <a:gd name="connsiteX4" fmla="*/ 993913 w 993913"/>
              <a:gd name="connsiteY4" fmla="*/ 119364 h 248573"/>
              <a:gd name="connsiteX5" fmla="*/ 824948 w 993913"/>
              <a:gd name="connsiteY5" fmla="*/ 248573 h 2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913" h="248573">
                <a:moveTo>
                  <a:pt x="0" y="149181"/>
                </a:moveTo>
                <a:lnTo>
                  <a:pt x="646044" y="109425"/>
                </a:lnTo>
                <a:cubicBezTo>
                  <a:pt x="805070" y="101142"/>
                  <a:pt x="924340" y="117708"/>
                  <a:pt x="954157" y="99486"/>
                </a:cubicBezTo>
                <a:cubicBezTo>
                  <a:pt x="983974" y="81264"/>
                  <a:pt x="818322" y="-3219"/>
                  <a:pt x="824948" y="94"/>
                </a:cubicBezTo>
                <a:cubicBezTo>
                  <a:pt x="831574" y="3407"/>
                  <a:pt x="993913" y="77951"/>
                  <a:pt x="993913" y="119364"/>
                </a:cubicBezTo>
                <a:cubicBezTo>
                  <a:pt x="993913" y="160777"/>
                  <a:pt x="909430" y="204675"/>
                  <a:pt x="824948" y="2485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90E26-ED26-BC4A-AD52-4E723D6FCC35}"/>
              </a:ext>
            </a:extLst>
          </p:cNvPr>
          <p:cNvSpPr txBox="1"/>
          <p:nvPr/>
        </p:nvSpPr>
        <p:spPr>
          <a:xfrm>
            <a:off x="7888896" y="6163136"/>
            <a:ext cx="207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Test case uses RSA signatures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A403B-F488-7946-BDA9-40C58935BC56}"/>
              </a:ext>
            </a:extLst>
          </p:cNvPr>
          <p:cNvSpPr txBox="1"/>
          <p:nvPr/>
        </p:nvSpPr>
        <p:spPr>
          <a:xfrm>
            <a:off x="9925275" y="6152067"/>
            <a:ext cx="22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Test case uses ECDSA-P256 signatures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126E7-7802-9241-AAB4-7B225E2ACC59}"/>
              </a:ext>
            </a:extLst>
          </p:cNvPr>
          <p:cNvSpPr txBox="1"/>
          <p:nvPr/>
        </p:nvSpPr>
        <p:spPr>
          <a:xfrm rot="16200000">
            <a:off x="10500125" y="3593661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% of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8EF80-7FA5-CE40-BE3B-11007B874E00}"/>
              </a:ext>
            </a:extLst>
          </p:cNvPr>
          <p:cNvSpPr txBox="1"/>
          <p:nvPr/>
        </p:nvSpPr>
        <p:spPr>
          <a:xfrm>
            <a:off x="526776" y="3529547"/>
            <a:ext cx="24847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  <a:latin typeface="AhnbergHand" pitchFamily="2" charset="0"/>
              </a:rPr>
              <a:t>All user’s resolvers perform DNSSEC validation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C981A-4B66-E446-9E8D-C9E0D91AC591}"/>
              </a:ext>
            </a:extLst>
          </p:cNvPr>
          <p:cNvSpPr txBox="1"/>
          <p:nvPr/>
        </p:nvSpPr>
        <p:spPr>
          <a:xfrm>
            <a:off x="430697" y="5518702"/>
            <a:ext cx="24847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Only some user’s resolvers perform DNSSEC validation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36FA2A0-4077-4E41-9D98-CE7E30AFE1EB}"/>
              </a:ext>
            </a:extLst>
          </p:cNvPr>
          <p:cNvSpPr/>
          <p:nvPr/>
        </p:nvSpPr>
        <p:spPr>
          <a:xfrm>
            <a:off x="1665806" y="4184374"/>
            <a:ext cx="1028173" cy="679608"/>
          </a:xfrm>
          <a:custGeom>
            <a:avLst/>
            <a:gdLst>
              <a:gd name="connsiteX0" fmla="*/ 33785 w 1028173"/>
              <a:gd name="connsiteY0" fmla="*/ 0 h 679608"/>
              <a:gd name="connsiteX1" fmla="*/ 113298 w 1028173"/>
              <a:gd name="connsiteY1" fmla="*/ 109330 h 679608"/>
              <a:gd name="connsiteX2" fmla="*/ 968064 w 1028173"/>
              <a:gd name="connsiteY2" fmla="*/ 636104 h 679608"/>
              <a:gd name="connsiteX3" fmla="*/ 878611 w 1028173"/>
              <a:gd name="connsiteY3" fmla="*/ 447261 h 679608"/>
              <a:gd name="connsiteX4" fmla="*/ 1027698 w 1028173"/>
              <a:gd name="connsiteY4" fmla="*/ 655983 h 679608"/>
              <a:gd name="connsiteX5" fmla="*/ 818977 w 1028173"/>
              <a:gd name="connsiteY5" fmla="*/ 665922 h 6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173" h="679608">
                <a:moveTo>
                  <a:pt x="33785" y="0"/>
                </a:moveTo>
                <a:cubicBezTo>
                  <a:pt x="-4315" y="1656"/>
                  <a:pt x="-42415" y="3313"/>
                  <a:pt x="113298" y="109330"/>
                </a:cubicBezTo>
                <a:cubicBezTo>
                  <a:pt x="269011" y="215347"/>
                  <a:pt x="840512" y="579782"/>
                  <a:pt x="968064" y="636104"/>
                </a:cubicBezTo>
                <a:cubicBezTo>
                  <a:pt x="1095616" y="692426"/>
                  <a:pt x="868672" y="443948"/>
                  <a:pt x="878611" y="447261"/>
                </a:cubicBezTo>
                <a:cubicBezTo>
                  <a:pt x="888550" y="450574"/>
                  <a:pt x="1037637" y="619539"/>
                  <a:pt x="1027698" y="655983"/>
                </a:cubicBezTo>
                <a:cubicBezTo>
                  <a:pt x="1017759" y="692427"/>
                  <a:pt x="918368" y="679174"/>
                  <a:pt x="818977" y="6659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C657914-9CB6-9040-98F0-1B8F44988B9B}"/>
              </a:ext>
            </a:extLst>
          </p:cNvPr>
          <p:cNvSpPr/>
          <p:nvPr/>
        </p:nvSpPr>
        <p:spPr>
          <a:xfrm>
            <a:off x="2335696" y="5185962"/>
            <a:ext cx="449827" cy="698003"/>
          </a:xfrm>
          <a:custGeom>
            <a:avLst/>
            <a:gdLst>
              <a:gd name="connsiteX0" fmla="*/ 0 w 449827"/>
              <a:gd name="connsiteY0" fmla="*/ 698003 h 698003"/>
              <a:gd name="connsiteX1" fmla="*/ 427382 w 449827"/>
              <a:gd name="connsiteY1" fmla="*/ 61899 h 698003"/>
              <a:gd name="connsiteX2" fmla="*/ 29817 w 449827"/>
              <a:gd name="connsiteY2" fmla="*/ 151351 h 698003"/>
              <a:gd name="connsiteX3" fmla="*/ 387626 w 449827"/>
              <a:gd name="connsiteY3" fmla="*/ 2264 h 698003"/>
              <a:gd name="connsiteX4" fmla="*/ 447261 w 449827"/>
              <a:gd name="connsiteY4" fmla="*/ 290499 h 6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27" h="698003">
                <a:moveTo>
                  <a:pt x="0" y="698003"/>
                </a:moveTo>
                <a:cubicBezTo>
                  <a:pt x="211206" y="425505"/>
                  <a:pt x="422413" y="153008"/>
                  <a:pt x="427382" y="61899"/>
                </a:cubicBezTo>
                <a:cubicBezTo>
                  <a:pt x="432351" y="-29210"/>
                  <a:pt x="36443" y="161290"/>
                  <a:pt x="29817" y="151351"/>
                </a:cubicBezTo>
                <a:cubicBezTo>
                  <a:pt x="23191" y="141412"/>
                  <a:pt x="318052" y="-20927"/>
                  <a:pt x="387626" y="2264"/>
                </a:cubicBezTo>
                <a:cubicBezTo>
                  <a:pt x="457200" y="25455"/>
                  <a:pt x="452230" y="157977"/>
                  <a:pt x="447261" y="2904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68F3637-57EA-DE43-B5CE-D73ED207901A}"/>
              </a:ext>
            </a:extLst>
          </p:cNvPr>
          <p:cNvSpPr/>
          <p:nvPr/>
        </p:nvSpPr>
        <p:spPr>
          <a:xfrm>
            <a:off x="10073028" y="3634090"/>
            <a:ext cx="779041" cy="868336"/>
          </a:xfrm>
          <a:custGeom>
            <a:avLst/>
            <a:gdLst>
              <a:gd name="connsiteX0" fmla="*/ 283546 w 779041"/>
              <a:gd name="connsiteY0" fmla="*/ 689432 h 868336"/>
              <a:gd name="connsiteX1" fmla="*/ 740746 w 779041"/>
              <a:gd name="connsiteY1" fmla="*/ 599980 h 868336"/>
              <a:gd name="connsiteX2" fmla="*/ 671172 w 779041"/>
              <a:gd name="connsiteY2" fmla="*/ 112962 h 868336"/>
              <a:gd name="connsiteX3" fmla="*/ 15189 w 779041"/>
              <a:gd name="connsiteY3" fmla="*/ 63267 h 868336"/>
              <a:gd name="connsiteX4" fmla="*/ 273607 w 779041"/>
              <a:gd name="connsiteY4" fmla="*/ 868336 h 8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041" h="868336">
                <a:moveTo>
                  <a:pt x="283546" y="689432"/>
                </a:moveTo>
                <a:cubicBezTo>
                  <a:pt x="479844" y="692745"/>
                  <a:pt x="676142" y="696058"/>
                  <a:pt x="740746" y="599980"/>
                </a:cubicBezTo>
                <a:cubicBezTo>
                  <a:pt x="805350" y="503902"/>
                  <a:pt x="792098" y="202414"/>
                  <a:pt x="671172" y="112962"/>
                </a:cubicBezTo>
                <a:cubicBezTo>
                  <a:pt x="550246" y="23510"/>
                  <a:pt x="81450" y="-62629"/>
                  <a:pt x="15189" y="63267"/>
                </a:cubicBezTo>
                <a:cubicBezTo>
                  <a:pt x="-51072" y="189163"/>
                  <a:pt x="111267" y="528749"/>
                  <a:pt x="273607" y="86833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43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71645-1B44-A14B-9C39-2754E288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1690688"/>
            <a:ext cx="9205396" cy="4125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FD620-9941-A14A-A383-9D6BC1A6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DNSSEC validation “baseline”?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234F78-9371-1447-9A76-4D2190343478}"/>
              </a:ext>
            </a:extLst>
          </p:cNvPr>
          <p:cNvSpPr/>
          <p:nvPr/>
        </p:nvSpPr>
        <p:spPr>
          <a:xfrm>
            <a:off x="6947452" y="5645426"/>
            <a:ext cx="367748" cy="48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D72D71-484C-0346-AE73-27FF16093046}"/>
              </a:ext>
            </a:extLst>
          </p:cNvPr>
          <p:cNvSpPr/>
          <p:nvPr/>
        </p:nvSpPr>
        <p:spPr>
          <a:xfrm>
            <a:off x="10154582" y="5645425"/>
            <a:ext cx="367748" cy="48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E671D2-F156-1F49-9F08-BBFAC10178D7}"/>
              </a:ext>
            </a:extLst>
          </p:cNvPr>
          <p:cNvSpPr txBox="1"/>
          <p:nvPr/>
        </p:nvSpPr>
        <p:spPr>
          <a:xfrm>
            <a:off x="4648201" y="5322259"/>
            <a:ext cx="337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Distribution of DNSSEC Validation </a:t>
            </a:r>
          </a:p>
          <a:p>
            <a:r>
              <a:rPr lang="en-AU" dirty="0"/>
              <a:t>per Economy – August 2021</a:t>
            </a:r>
          </a:p>
        </p:txBody>
      </p:sp>
    </p:spTree>
    <p:extLst>
      <p:ext uri="{BB962C8B-B14F-4D97-AF65-F5344CB8AC3E}">
        <p14:creationId xmlns:p14="http://schemas.microsoft.com/office/powerpoint/2010/main" val="404362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8740-485A-6840-BC96-6818A15E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ECDSA P-256 vs Ed25519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5124C-F7FE-304B-B99D-91577276B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076" y="1690688"/>
            <a:ext cx="619736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72DA9-165A-FA45-86C4-3DDD242720AB}"/>
              </a:ext>
            </a:extLst>
          </p:cNvPr>
          <p:cNvSpPr txBox="1"/>
          <p:nvPr/>
        </p:nvSpPr>
        <p:spPr>
          <a:xfrm>
            <a:off x="258657" y="1888435"/>
            <a:ext cx="38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Measurement conducted in May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39EA7-9045-4C45-9871-87C621BF53D7}"/>
              </a:ext>
            </a:extLst>
          </p:cNvPr>
          <p:cNvSpPr txBox="1"/>
          <p:nvPr/>
        </p:nvSpPr>
        <p:spPr>
          <a:xfrm>
            <a:off x="496957" y="2455514"/>
            <a:ext cx="37669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</a:rPr>
              <a:t>% users who use ECDSA P-256-aware validating resolvers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DC4B8-63D9-9A4F-B912-EFAEF8BF0E62}"/>
              </a:ext>
            </a:extLst>
          </p:cNvPr>
          <p:cNvSpPr txBox="1"/>
          <p:nvPr/>
        </p:nvSpPr>
        <p:spPr>
          <a:xfrm>
            <a:off x="496957" y="3781077"/>
            <a:ext cx="376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% users who use Ed25519-aware validating resolvers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018924-D3DC-1D49-B8A8-7B3481883359}"/>
              </a:ext>
            </a:extLst>
          </p:cNvPr>
          <p:cNvSpPr/>
          <p:nvPr/>
        </p:nvSpPr>
        <p:spPr>
          <a:xfrm>
            <a:off x="3886200" y="3965713"/>
            <a:ext cx="651162" cy="208722"/>
          </a:xfrm>
          <a:custGeom>
            <a:avLst/>
            <a:gdLst>
              <a:gd name="connsiteX0" fmla="*/ 0 w 651162"/>
              <a:gd name="connsiteY0" fmla="*/ 129209 h 208722"/>
              <a:gd name="connsiteX1" fmla="*/ 646043 w 651162"/>
              <a:gd name="connsiteY1" fmla="*/ 59635 h 208722"/>
              <a:gd name="connsiteX2" fmla="*/ 318052 w 651162"/>
              <a:gd name="connsiteY2" fmla="*/ 0 h 208722"/>
              <a:gd name="connsiteX3" fmla="*/ 616226 w 651162"/>
              <a:gd name="connsiteY3" fmla="*/ 59635 h 208722"/>
              <a:gd name="connsiteX4" fmla="*/ 556591 w 651162"/>
              <a:gd name="connsiteY4" fmla="*/ 208722 h 2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62" h="208722">
                <a:moveTo>
                  <a:pt x="0" y="129209"/>
                </a:moveTo>
                <a:cubicBezTo>
                  <a:pt x="296517" y="105189"/>
                  <a:pt x="593034" y="81170"/>
                  <a:pt x="646043" y="59635"/>
                </a:cubicBezTo>
                <a:cubicBezTo>
                  <a:pt x="699052" y="38100"/>
                  <a:pt x="323021" y="0"/>
                  <a:pt x="318052" y="0"/>
                </a:cubicBezTo>
                <a:cubicBezTo>
                  <a:pt x="313083" y="0"/>
                  <a:pt x="576470" y="24848"/>
                  <a:pt x="616226" y="59635"/>
                </a:cubicBezTo>
                <a:cubicBezTo>
                  <a:pt x="655982" y="94422"/>
                  <a:pt x="606286" y="151572"/>
                  <a:pt x="556591" y="20872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A60C92-D6EC-AC42-9AC2-0DF3A03ECEF1}"/>
              </a:ext>
            </a:extLst>
          </p:cNvPr>
          <p:cNvSpPr/>
          <p:nvPr/>
        </p:nvSpPr>
        <p:spPr>
          <a:xfrm>
            <a:off x="4184374" y="2472698"/>
            <a:ext cx="401224" cy="210867"/>
          </a:xfrm>
          <a:custGeom>
            <a:avLst/>
            <a:gdLst>
              <a:gd name="connsiteX0" fmla="*/ 0 w 401224"/>
              <a:gd name="connsiteY0" fmla="*/ 181050 h 210867"/>
              <a:gd name="connsiteX1" fmla="*/ 357809 w 401224"/>
              <a:gd name="connsiteY1" fmla="*/ 22024 h 210867"/>
              <a:gd name="connsiteX2" fmla="*/ 168965 w 401224"/>
              <a:gd name="connsiteY2" fmla="*/ 22024 h 210867"/>
              <a:gd name="connsiteX3" fmla="*/ 397565 w 401224"/>
              <a:gd name="connsiteY3" fmla="*/ 12085 h 210867"/>
              <a:gd name="connsiteX4" fmla="*/ 288235 w 401224"/>
              <a:gd name="connsiteY4" fmla="*/ 210867 h 21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24" h="210867">
                <a:moveTo>
                  <a:pt x="0" y="181050"/>
                </a:moveTo>
                <a:cubicBezTo>
                  <a:pt x="164824" y="114789"/>
                  <a:pt x="329648" y="48528"/>
                  <a:pt x="357809" y="22024"/>
                </a:cubicBezTo>
                <a:cubicBezTo>
                  <a:pt x="385970" y="-4480"/>
                  <a:pt x="162339" y="23680"/>
                  <a:pt x="168965" y="22024"/>
                </a:cubicBezTo>
                <a:cubicBezTo>
                  <a:pt x="175591" y="20367"/>
                  <a:pt x="377687" y="-19389"/>
                  <a:pt x="397565" y="12085"/>
                </a:cubicBezTo>
                <a:cubicBezTo>
                  <a:pt x="417443" y="43559"/>
                  <a:pt x="352839" y="127213"/>
                  <a:pt x="288235" y="21086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8740-485A-6840-BC96-6818A15E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ECDSA P-256 vs Ed25519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5124C-F7FE-304B-B99D-91577276B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076" y="1690688"/>
            <a:ext cx="619736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72DA9-165A-FA45-86C4-3DDD242720AB}"/>
              </a:ext>
            </a:extLst>
          </p:cNvPr>
          <p:cNvSpPr txBox="1"/>
          <p:nvPr/>
        </p:nvSpPr>
        <p:spPr>
          <a:xfrm>
            <a:off x="258657" y="1888435"/>
            <a:ext cx="38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Measurement conducted in May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DB82F-B34D-D549-818F-8BFE0A198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484" y="2257767"/>
            <a:ext cx="6442365" cy="45233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AD61D3-0503-0B4D-8EAC-DA22D456D5A3}"/>
              </a:ext>
            </a:extLst>
          </p:cNvPr>
          <p:cNvSpPr txBox="1"/>
          <p:nvPr/>
        </p:nvSpPr>
        <p:spPr>
          <a:xfrm>
            <a:off x="1266585" y="3019275"/>
            <a:ext cx="25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Ratio of Ed25519 : ECDSA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4AA8A-6DC7-6C42-9448-89673410A7A7}"/>
              </a:ext>
            </a:extLst>
          </p:cNvPr>
          <p:cNvSpPr txBox="1"/>
          <p:nvPr/>
        </p:nvSpPr>
        <p:spPr>
          <a:xfrm>
            <a:off x="121949" y="4519448"/>
            <a:ext cx="338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Only 50% of users who use ECDSA-aware validating resolvers are also capable of validating Ed25519 sigs</a:t>
            </a:r>
          </a:p>
        </p:txBody>
      </p:sp>
    </p:spTree>
    <p:extLst>
      <p:ext uri="{BB962C8B-B14F-4D97-AF65-F5344CB8AC3E}">
        <p14:creationId xmlns:p14="http://schemas.microsoft.com/office/powerpoint/2010/main" val="76764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5277-B9B4-2C48-83F5-41E15AAC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34D91-E713-CD44-B0EF-6E551B380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249" y="1780141"/>
            <a:ext cx="9151186" cy="4351338"/>
          </a:xfrm>
        </p:spPr>
      </p:pic>
    </p:spTree>
    <p:extLst>
      <p:ext uri="{BB962C8B-B14F-4D97-AF65-F5344CB8AC3E}">
        <p14:creationId xmlns:p14="http://schemas.microsoft.com/office/powerpoint/2010/main" val="353397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4645-7783-1845-87A2-8CCCFB92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this due to Google’s 8.8.8.8 Service?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C7F358-6DE2-8247-AAFE-E1044096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9" y="1690688"/>
            <a:ext cx="4643108" cy="220777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250F9-E91C-344D-A86A-0C22FE2B8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4274" y="2917631"/>
            <a:ext cx="6567157" cy="329390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F7E5C5-E892-444C-9343-1009E2A82398}"/>
              </a:ext>
            </a:extLst>
          </p:cNvPr>
          <p:cNvSpPr/>
          <p:nvPr/>
        </p:nvSpPr>
        <p:spPr>
          <a:xfrm>
            <a:off x="9316720" y="5831840"/>
            <a:ext cx="2515191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1AAC1-319E-F347-A958-8846A0615270}"/>
              </a:ext>
            </a:extLst>
          </p:cNvPr>
          <p:cNvSpPr txBox="1"/>
          <p:nvPr/>
        </p:nvSpPr>
        <p:spPr>
          <a:xfrm>
            <a:off x="731520" y="4195251"/>
            <a:ext cx="212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Support for Ed25519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F5F1A-F2BC-024C-B08E-5A9028DF0C94}"/>
              </a:ext>
            </a:extLst>
          </p:cNvPr>
          <p:cNvSpPr txBox="1"/>
          <p:nvPr/>
        </p:nvSpPr>
        <p:spPr>
          <a:xfrm>
            <a:off x="7192677" y="224057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Uses 8.8.8.8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28021-D7D8-B647-933B-DDE7E7024A83}"/>
              </a:ext>
            </a:extLst>
          </p:cNvPr>
          <p:cNvSpPr txBox="1"/>
          <p:nvPr/>
        </p:nvSpPr>
        <p:spPr>
          <a:xfrm>
            <a:off x="3546443" y="6308209"/>
            <a:ext cx="619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There is a reasonable correlation in Africa, but less so elsewhere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DC0C92A-CB01-8249-B835-6170759A502E}"/>
              </a:ext>
            </a:extLst>
          </p:cNvPr>
          <p:cNvSpPr/>
          <p:nvPr/>
        </p:nvSpPr>
        <p:spPr>
          <a:xfrm>
            <a:off x="2404930" y="2359253"/>
            <a:ext cx="997333" cy="891947"/>
          </a:xfrm>
          <a:custGeom>
            <a:avLst/>
            <a:gdLst>
              <a:gd name="connsiteX0" fmla="*/ 968190 w 997333"/>
              <a:gd name="connsiteY0" fmla="*/ 891947 h 891947"/>
              <a:gd name="connsiteX1" fmla="*/ 917390 w 997333"/>
              <a:gd name="connsiteY1" fmla="*/ 292507 h 891947"/>
              <a:gd name="connsiteX2" fmla="*/ 287470 w 997333"/>
              <a:gd name="connsiteY2" fmla="*/ 8027 h 891947"/>
              <a:gd name="connsiteX3" fmla="*/ 2990 w 997333"/>
              <a:gd name="connsiteY3" fmla="*/ 587147 h 891947"/>
              <a:gd name="connsiteX4" fmla="*/ 185870 w 997333"/>
              <a:gd name="connsiteY4" fmla="*/ 830987 h 891947"/>
              <a:gd name="connsiteX5" fmla="*/ 876750 w 997333"/>
              <a:gd name="connsiteY5" fmla="*/ 698907 h 89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333" h="891947">
                <a:moveTo>
                  <a:pt x="968190" y="891947"/>
                </a:moveTo>
                <a:cubicBezTo>
                  <a:pt x="999516" y="665887"/>
                  <a:pt x="1030843" y="439827"/>
                  <a:pt x="917390" y="292507"/>
                </a:cubicBezTo>
                <a:cubicBezTo>
                  <a:pt x="803937" y="145187"/>
                  <a:pt x="439870" y="-41080"/>
                  <a:pt x="287470" y="8027"/>
                </a:cubicBezTo>
                <a:cubicBezTo>
                  <a:pt x="135070" y="57134"/>
                  <a:pt x="19923" y="449987"/>
                  <a:pt x="2990" y="587147"/>
                </a:cubicBezTo>
                <a:cubicBezTo>
                  <a:pt x="-13943" y="724307"/>
                  <a:pt x="40243" y="812360"/>
                  <a:pt x="185870" y="830987"/>
                </a:cubicBezTo>
                <a:cubicBezTo>
                  <a:pt x="331497" y="849614"/>
                  <a:pt x="604123" y="774260"/>
                  <a:pt x="876750" y="6989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5AF2911-57BA-044D-8883-B66BFB213616}"/>
              </a:ext>
            </a:extLst>
          </p:cNvPr>
          <p:cNvSpPr/>
          <p:nvPr/>
        </p:nvSpPr>
        <p:spPr>
          <a:xfrm>
            <a:off x="3434080" y="3098800"/>
            <a:ext cx="4989409" cy="1859280"/>
          </a:xfrm>
          <a:custGeom>
            <a:avLst/>
            <a:gdLst>
              <a:gd name="connsiteX0" fmla="*/ 0 w 4989409"/>
              <a:gd name="connsiteY0" fmla="*/ 0 h 1859280"/>
              <a:gd name="connsiteX1" fmla="*/ 1016000 w 4989409"/>
              <a:gd name="connsiteY1" fmla="*/ 1209040 h 1859280"/>
              <a:gd name="connsiteX2" fmla="*/ 4541520 w 4989409"/>
              <a:gd name="connsiteY2" fmla="*/ 1747520 h 1859280"/>
              <a:gd name="connsiteX3" fmla="*/ 4866640 w 4989409"/>
              <a:gd name="connsiteY3" fmla="*/ 1656080 h 1859280"/>
              <a:gd name="connsiteX4" fmla="*/ 4988560 w 4989409"/>
              <a:gd name="connsiteY4" fmla="*/ 1737360 h 1859280"/>
              <a:gd name="connsiteX5" fmla="*/ 4815840 w 4989409"/>
              <a:gd name="connsiteY5" fmla="*/ 185928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409" h="1859280">
                <a:moveTo>
                  <a:pt x="0" y="0"/>
                </a:moveTo>
                <a:cubicBezTo>
                  <a:pt x="129540" y="458893"/>
                  <a:pt x="259080" y="917787"/>
                  <a:pt x="1016000" y="1209040"/>
                </a:cubicBezTo>
                <a:cubicBezTo>
                  <a:pt x="1772920" y="1500293"/>
                  <a:pt x="3899747" y="1673013"/>
                  <a:pt x="4541520" y="1747520"/>
                </a:cubicBezTo>
                <a:cubicBezTo>
                  <a:pt x="5183293" y="1822027"/>
                  <a:pt x="4792133" y="1657773"/>
                  <a:pt x="4866640" y="1656080"/>
                </a:cubicBezTo>
                <a:cubicBezTo>
                  <a:pt x="4941147" y="1654387"/>
                  <a:pt x="4997027" y="1703493"/>
                  <a:pt x="4988560" y="1737360"/>
                </a:cubicBezTo>
                <a:cubicBezTo>
                  <a:pt x="4980093" y="1771227"/>
                  <a:pt x="4897966" y="1815253"/>
                  <a:pt x="4815840" y="18592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13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2A90-6768-7C46-B88B-C0C8D0BB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ISP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89885-D352-3645-B456-7159496D9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842" y="365125"/>
            <a:ext cx="5559558" cy="6463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C7FF0-D7D7-F54D-B462-463F2F69842E}"/>
              </a:ext>
            </a:extLst>
          </p:cNvPr>
          <p:cNvSpPr txBox="1"/>
          <p:nvPr/>
        </p:nvSpPr>
        <p:spPr>
          <a:xfrm>
            <a:off x="1005841" y="2228671"/>
            <a:ext cx="378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List of the “largest” ISPs whose resolvers support ECDSA, but do not support Ed25519 for DNSSEC validation</a:t>
            </a:r>
          </a:p>
        </p:txBody>
      </p:sp>
    </p:spTree>
    <p:extLst>
      <p:ext uri="{BB962C8B-B14F-4D97-AF65-F5344CB8AC3E}">
        <p14:creationId xmlns:p14="http://schemas.microsoft.com/office/powerpoint/2010/main" val="219366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951C-3459-9C43-A6E4-B11EE270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Ed25519 viable for DNSSEC?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EE5F-78EF-3449-8235-5955888E6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No, not today</a:t>
            </a:r>
          </a:p>
          <a:p>
            <a:pPr marL="0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dirty="0"/>
              <a:t>It has smaller keys and signatures than RSA-2048</a:t>
            </a:r>
          </a:p>
          <a:p>
            <a:pPr marL="457200" lvl="1" indent="0">
              <a:buNone/>
            </a:pPr>
            <a:r>
              <a:rPr lang="en-AU" dirty="0"/>
              <a:t>It is the same size as ECDSA</a:t>
            </a:r>
          </a:p>
          <a:p>
            <a:pPr marL="457200" lvl="1" indent="0">
              <a:buNone/>
            </a:pPr>
            <a:r>
              <a:rPr lang="en-AU" dirty="0"/>
              <a:t>It is a lot faster to sign a zone than RSA-2048 but a lot slower than ECDSA (2x)</a:t>
            </a:r>
          </a:p>
          <a:p>
            <a:pPr marL="457200" lvl="1" indent="0">
              <a:buNone/>
            </a:pPr>
            <a:r>
              <a:rPr lang="en-AU" dirty="0"/>
              <a:t>It is (a little) faster to validate than ECDSA and RSA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dirty="0"/>
              <a:t>But…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dirty="0"/>
              <a:t>It is really not adequately supported by DNSSEC-validating resolvers deployed today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0D29D52-108F-F346-AAED-C1C3FAA02D4C}"/>
              </a:ext>
            </a:extLst>
          </p:cNvPr>
          <p:cNvSpPr/>
          <p:nvPr/>
        </p:nvSpPr>
        <p:spPr>
          <a:xfrm>
            <a:off x="802640" y="2224922"/>
            <a:ext cx="579120" cy="40758"/>
          </a:xfrm>
          <a:custGeom>
            <a:avLst/>
            <a:gdLst>
              <a:gd name="connsiteX0" fmla="*/ 0 w 579120"/>
              <a:gd name="connsiteY0" fmla="*/ 40758 h 40758"/>
              <a:gd name="connsiteX1" fmla="*/ 121920 w 579120"/>
              <a:gd name="connsiteY1" fmla="*/ 30598 h 40758"/>
              <a:gd name="connsiteX2" fmla="*/ 568960 w 579120"/>
              <a:gd name="connsiteY2" fmla="*/ 20438 h 40758"/>
              <a:gd name="connsiteX3" fmla="*/ 60960 w 579120"/>
              <a:gd name="connsiteY3" fmla="*/ 118 h 40758"/>
              <a:gd name="connsiteX4" fmla="*/ 579120 w 579120"/>
              <a:gd name="connsiteY4" fmla="*/ 30598 h 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" h="40758">
                <a:moveTo>
                  <a:pt x="0" y="40758"/>
                </a:moveTo>
                <a:cubicBezTo>
                  <a:pt x="13546" y="37371"/>
                  <a:pt x="27093" y="33985"/>
                  <a:pt x="121920" y="30598"/>
                </a:cubicBezTo>
                <a:cubicBezTo>
                  <a:pt x="216747" y="27211"/>
                  <a:pt x="579120" y="25518"/>
                  <a:pt x="568960" y="20438"/>
                </a:cubicBezTo>
                <a:cubicBezTo>
                  <a:pt x="558800" y="15358"/>
                  <a:pt x="59267" y="-1575"/>
                  <a:pt x="60960" y="118"/>
                </a:cubicBezTo>
                <a:cubicBezTo>
                  <a:pt x="62653" y="1811"/>
                  <a:pt x="320886" y="16204"/>
                  <a:pt x="579120" y="305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9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AB23-B3AC-304B-88F3-3C663CEE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60" y="2611120"/>
            <a:ext cx="8082280" cy="349568"/>
          </a:xfrm>
        </p:spPr>
        <p:txBody>
          <a:bodyPr>
            <a:normAutofit fontScale="90000"/>
          </a:bodyPr>
          <a:lstStyle/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60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033A-19BC-F247-8C82-6B3B418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Edwards Curve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5411-EDC7-B54B-B127-43290DA8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Relatively recent crypto offering, first published in 2011</a:t>
            </a:r>
          </a:p>
          <a:p>
            <a:r>
              <a:rPr lang="en-AU" dirty="0"/>
              <a:t>One of the Elliptic-Curve family of algorithms, using a “twisted Edwards Curve”</a:t>
            </a:r>
          </a:p>
          <a:p>
            <a:r>
              <a:rPr lang="en-AU" dirty="0"/>
              <a:t>Intended to distinguish itself from other crypto algorithms by being:</a:t>
            </a:r>
          </a:p>
          <a:p>
            <a:pPr lvl="1"/>
            <a:r>
              <a:rPr lang="en-AU" dirty="0"/>
              <a:t>Faster</a:t>
            </a:r>
          </a:p>
          <a:p>
            <a:pPr lvl="1"/>
            <a:r>
              <a:rPr lang="en-AU" dirty="0"/>
              <a:t>Unencumbered by lingering IPR disputes</a:t>
            </a:r>
          </a:p>
          <a:p>
            <a:pPr lvl="1"/>
            <a:r>
              <a:rPr lang="en-AU" dirty="0"/>
              <a:t>High crypto “density”</a:t>
            </a:r>
          </a:p>
          <a:p>
            <a:pPr lvl="1"/>
            <a:r>
              <a:rPr lang="en-AU" dirty="0"/>
              <a:t>Public domain source code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03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0DFE-482E-1645-B650-DE54DCE7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I’m really not a crypto geek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FF49-C254-064A-A032-AC3390C63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 I’ll do a REALLY BRIEF summary of  Edwards Curves</a:t>
            </a:r>
          </a:p>
          <a:p>
            <a:r>
              <a:rPr lang="en-AU" dirty="0"/>
              <a:t>The </a:t>
            </a:r>
            <a:r>
              <a:rPr lang="en-AU" i="1" dirty="0"/>
              <a:t>normal form </a:t>
            </a:r>
            <a:r>
              <a:rPr lang="en-AU" dirty="0"/>
              <a:t>of elliptic curves that Harold Edwards studied in 2007 was:</a:t>
            </a:r>
            <a:r>
              <a:rPr lang="en-AU" i="1" dirty="0"/>
              <a:t> </a:t>
            </a:r>
          </a:p>
          <a:p>
            <a:pPr marL="0" indent="0">
              <a:buNone/>
            </a:pPr>
            <a:r>
              <a:rPr lang="en-AU" i="1" dirty="0"/>
              <a:t>			x</a:t>
            </a:r>
            <a:r>
              <a:rPr lang="en-AU" i="1" baseline="30000" dirty="0"/>
              <a:t>2</a:t>
            </a:r>
            <a:r>
              <a:rPr lang="en-AU" i="1" dirty="0"/>
              <a:t> + y</a:t>
            </a:r>
            <a:r>
              <a:rPr lang="en-AU" i="1" baseline="30000" dirty="0"/>
              <a:t>2</a:t>
            </a:r>
            <a:r>
              <a:rPr lang="en-AU" i="1" dirty="0"/>
              <a:t> = c</a:t>
            </a:r>
            <a:r>
              <a:rPr lang="en-AU" i="1" baseline="30000" dirty="0"/>
              <a:t>2</a:t>
            </a:r>
            <a:r>
              <a:rPr lang="en-AU" i="1" dirty="0"/>
              <a:t> + c</a:t>
            </a:r>
            <a:r>
              <a:rPr lang="en-AU" i="1" baseline="30000" dirty="0"/>
              <a:t>2</a:t>
            </a:r>
            <a:r>
              <a:rPr lang="en-AU" i="1" dirty="0"/>
              <a:t>x</a:t>
            </a:r>
            <a:r>
              <a:rPr lang="en-AU" i="1" baseline="30000" dirty="0"/>
              <a:t>2</a:t>
            </a:r>
            <a:r>
              <a:rPr lang="en-AU" i="1" dirty="0"/>
              <a:t>y</a:t>
            </a:r>
            <a:r>
              <a:rPr lang="en-AU" i="1" baseline="30000" dirty="0"/>
              <a:t>2</a:t>
            </a:r>
            <a:r>
              <a:rPr lang="en-AU" dirty="0"/>
              <a:t> </a:t>
            </a:r>
          </a:p>
          <a:p>
            <a:r>
              <a:rPr lang="en-AU" dirty="0"/>
              <a:t>The </a:t>
            </a:r>
            <a:r>
              <a:rPr lang="en-AU" i="1" dirty="0"/>
              <a:t>twisted transform </a:t>
            </a:r>
            <a:r>
              <a:rPr lang="en-AU" dirty="0"/>
              <a:t>of such curves results from the relationship</a:t>
            </a:r>
          </a:p>
          <a:p>
            <a:pPr marL="0" indent="0">
              <a:buNone/>
            </a:pPr>
            <a:r>
              <a:rPr lang="en-AU" i="1" dirty="0"/>
              <a:t>			ax</a:t>
            </a:r>
            <a:r>
              <a:rPr lang="en-AU" i="1" baseline="30000" dirty="0"/>
              <a:t>2</a:t>
            </a:r>
            <a:r>
              <a:rPr lang="en-AU" i="1" dirty="0"/>
              <a:t> + y</a:t>
            </a:r>
            <a:r>
              <a:rPr lang="en-AU" i="1" baseline="30000" dirty="0"/>
              <a:t>2</a:t>
            </a:r>
            <a:r>
              <a:rPr lang="en-AU" i="1" dirty="0"/>
              <a:t> = 1 + dx</a:t>
            </a:r>
            <a:r>
              <a:rPr lang="en-AU" i="1" baseline="30000" dirty="0"/>
              <a:t>2</a:t>
            </a:r>
            <a:r>
              <a:rPr lang="en-AU" i="1" dirty="0"/>
              <a:t>y</a:t>
            </a:r>
            <a:r>
              <a:rPr lang="en-AU" i="1" baseline="30000" dirty="0"/>
              <a:t>2</a:t>
            </a:r>
            <a:endParaRPr lang="en-AU" dirty="0"/>
          </a:p>
          <a:p>
            <a:r>
              <a:rPr lang="en-AU" dirty="0"/>
              <a:t>These curves can be used to derive a digital signature algorithm for use in public key cryptography, described in RFC 8032.</a:t>
            </a:r>
          </a:p>
        </p:txBody>
      </p:sp>
    </p:spTree>
    <p:extLst>
      <p:ext uri="{BB962C8B-B14F-4D97-AF65-F5344CB8AC3E}">
        <p14:creationId xmlns:p14="http://schemas.microsoft.com/office/powerpoint/2010/main" val="402473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3A62-A6BC-2449-8187-DD81AB9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I’m still not a crypto geek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318A-CFB3-A545-82E9-061A2E12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Ed25519 uses an instance of this Edwards Curve curve where:</a:t>
            </a:r>
          </a:p>
          <a:p>
            <a:pPr marL="457200" lvl="1" indent="0">
              <a:buNone/>
            </a:pPr>
            <a:r>
              <a:rPr lang="en-AU" i="1" dirty="0"/>
              <a:t>a</a:t>
            </a:r>
            <a:r>
              <a:rPr lang="en-AU" dirty="0"/>
              <a:t> = -1 and </a:t>
            </a:r>
            <a:r>
              <a:rPr lang="en-AU" i="1" dirty="0"/>
              <a:t>d</a:t>
            </a:r>
            <a:r>
              <a:rPr lang="en-AU" dirty="0"/>
              <a:t> = -121665/121666 </a:t>
            </a:r>
          </a:p>
          <a:p>
            <a:pPr marL="0" indent="0">
              <a:buNone/>
            </a:pPr>
            <a:r>
              <a:rPr lang="en-AU" dirty="0"/>
              <a:t>    and is mapped into a prime field </a:t>
            </a:r>
            <a:r>
              <a:rPr lang="en-AU" i="1" dirty="0"/>
              <a:t>p</a:t>
            </a:r>
            <a:r>
              <a:rPr lang="en-AU" dirty="0"/>
              <a:t> where </a:t>
            </a:r>
          </a:p>
          <a:p>
            <a:pPr marL="457200" lvl="1" indent="0">
              <a:buNone/>
            </a:pPr>
            <a:r>
              <a:rPr lang="en-AU" i="1" dirty="0"/>
              <a:t>p</a:t>
            </a:r>
            <a:r>
              <a:rPr lang="en-AU" dirty="0"/>
              <a:t> = 2</a:t>
            </a:r>
            <a:r>
              <a:rPr lang="en-AU" baseline="30000" dirty="0"/>
              <a:t>255</a:t>
            </a:r>
            <a:r>
              <a:rPr lang="en-AU" dirty="0"/>
              <a:t> – 19.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produces the relationship:</a:t>
            </a:r>
          </a:p>
          <a:p>
            <a:pPr marL="457200" lvl="1" indent="0">
              <a:buNone/>
            </a:pPr>
            <a:r>
              <a:rPr lang="en-AU" i="1" dirty="0"/>
              <a:t>-x</a:t>
            </a:r>
            <a:r>
              <a:rPr lang="en-AU" i="1" baseline="30000" dirty="0"/>
              <a:t>2</a:t>
            </a:r>
            <a:r>
              <a:rPr lang="en-AU" i="1" dirty="0"/>
              <a:t> + y</a:t>
            </a:r>
            <a:r>
              <a:rPr lang="en-AU" i="1" baseline="30000" dirty="0"/>
              <a:t>2</a:t>
            </a:r>
            <a:r>
              <a:rPr lang="en-AU" i="1" dirty="0"/>
              <a:t> = 1 – (121665/121666) x</a:t>
            </a:r>
            <a:r>
              <a:rPr lang="en-AU" i="1" baseline="30000" dirty="0"/>
              <a:t>2</a:t>
            </a:r>
            <a:r>
              <a:rPr lang="en-AU" i="1" dirty="0"/>
              <a:t>y</a:t>
            </a:r>
            <a:r>
              <a:rPr lang="en-AU" i="1" baseline="30000" dirty="0"/>
              <a:t>2</a:t>
            </a:r>
            <a:r>
              <a:rPr lang="en-AU" i="1" dirty="0"/>
              <a:t> (mod 2</a:t>
            </a:r>
            <a:r>
              <a:rPr lang="en-AU" i="1" baseline="30000" dirty="0"/>
              <a:t>255</a:t>
            </a:r>
            <a:r>
              <a:rPr lang="en-AU" i="1" dirty="0"/>
              <a:t> – 19)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26DA6-6F2C-D143-8497-97377B75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43" y="2596869"/>
            <a:ext cx="4172746" cy="30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C8F5-CEE6-EF4C-898C-3B5F591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Ed25519 crypto protocol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0A2FE-FCF4-E44B-B13A-2BA13FB2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84" y="1690688"/>
            <a:ext cx="464634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D3986-F07D-BE49-9940-35581411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55" y="1762539"/>
            <a:ext cx="9690100" cy="198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AE633-0C4E-5D4D-BD10-C898F22C50C7}"/>
              </a:ext>
            </a:extLst>
          </p:cNvPr>
          <p:cNvSpPr/>
          <p:nvPr/>
        </p:nvSpPr>
        <p:spPr>
          <a:xfrm>
            <a:off x="225287" y="6176672"/>
            <a:ext cx="840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www.iana.org</a:t>
            </a:r>
            <a:r>
              <a:rPr lang="en-AU" dirty="0"/>
              <a:t>/assignments/</a:t>
            </a:r>
            <a:r>
              <a:rPr lang="en-AU" dirty="0" err="1"/>
              <a:t>dns</a:t>
            </a:r>
            <a:r>
              <a:rPr lang="en-AU" dirty="0"/>
              <a:t>-sec-</a:t>
            </a:r>
            <a:r>
              <a:rPr lang="en-AU" dirty="0" err="1"/>
              <a:t>alg</a:t>
            </a:r>
            <a:r>
              <a:rPr lang="en-AU" dirty="0"/>
              <a:t>-numbers/</a:t>
            </a:r>
            <a:r>
              <a:rPr lang="en-AU" dirty="0" err="1"/>
              <a:t>dns</a:t>
            </a:r>
            <a:r>
              <a:rPr lang="en-AU" dirty="0"/>
              <a:t>-sec-</a:t>
            </a:r>
            <a:r>
              <a:rPr lang="en-AU" dirty="0" err="1"/>
              <a:t>alg</a:t>
            </a:r>
            <a:r>
              <a:rPr lang="en-AU" dirty="0"/>
              <a:t>-</a:t>
            </a:r>
            <a:r>
              <a:rPr lang="en-AU" dirty="0" err="1"/>
              <a:t>numbers.xhtml</a:t>
            </a:r>
            <a:endParaRPr lang="en-AU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7CF83A-00CD-7040-B162-3304CE001B73}"/>
              </a:ext>
            </a:extLst>
          </p:cNvPr>
          <p:cNvSpPr/>
          <p:nvPr/>
        </p:nvSpPr>
        <p:spPr>
          <a:xfrm>
            <a:off x="2732232" y="2931632"/>
            <a:ext cx="9433761" cy="808963"/>
          </a:xfrm>
          <a:custGeom>
            <a:avLst/>
            <a:gdLst>
              <a:gd name="connsiteX0" fmla="*/ 2525568 w 9433761"/>
              <a:gd name="connsiteY0" fmla="*/ 60046 h 808963"/>
              <a:gd name="connsiteX1" fmla="*/ 825977 w 9433761"/>
              <a:gd name="connsiteY1" fmla="*/ 109742 h 808963"/>
              <a:gd name="connsiteX2" fmla="*/ 1029 w 9433761"/>
              <a:gd name="connsiteY2" fmla="*/ 268768 h 808963"/>
              <a:gd name="connsiteX3" fmla="*/ 975064 w 9433761"/>
              <a:gd name="connsiteY3" fmla="*/ 576881 h 808963"/>
              <a:gd name="connsiteX4" fmla="*/ 5477490 w 9433761"/>
              <a:gd name="connsiteY4" fmla="*/ 805481 h 808963"/>
              <a:gd name="connsiteX5" fmla="*/ 9433264 w 9433761"/>
              <a:gd name="connsiteY5" fmla="*/ 397977 h 808963"/>
              <a:gd name="connsiteX6" fmla="*/ 5725968 w 9433761"/>
              <a:gd name="connsiteY6" fmla="*/ 10351 h 808963"/>
              <a:gd name="connsiteX7" fmla="*/ 2277090 w 9433761"/>
              <a:gd name="connsiteY7" fmla="*/ 149498 h 8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3761" h="808963">
                <a:moveTo>
                  <a:pt x="2525568" y="60046"/>
                </a:moveTo>
                <a:cubicBezTo>
                  <a:pt x="1886150" y="67500"/>
                  <a:pt x="1246733" y="74955"/>
                  <a:pt x="825977" y="109742"/>
                </a:cubicBezTo>
                <a:cubicBezTo>
                  <a:pt x="405221" y="144529"/>
                  <a:pt x="-23819" y="190912"/>
                  <a:pt x="1029" y="268768"/>
                </a:cubicBezTo>
                <a:cubicBezTo>
                  <a:pt x="25877" y="346624"/>
                  <a:pt x="62320" y="487429"/>
                  <a:pt x="975064" y="576881"/>
                </a:cubicBezTo>
                <a:cubicBezTo>
                  <a:pt x="1887808" y="666333"/>
                  <a:pt x="4067790" y="835298"/>
                  <a:pt x="5477490" y="805481"/>
                </a:cubicBezTo>
                <a:cubicBezTo>
                  <a:pt x="6887190" y="775664"/>
                  <a:pt x="9391851" y="530499"/>
                  <a:pt x="9433264" y="397977"/>
                </a:cubicBezTo>
                <a:cubicBezTo>
                  <a:pt x="9474677" y="265455"/>
                  <a:pt x="6918664" y="51764"/>
                  <a:pt x="5725968" y="10351"/>
                </a:cubicBezTo>
                <a:cubicBezTo>
                  <a:pt x="4533272" y="-31062"/>
                  <a:pt x="3405181" y="59218"/>
                  <a:pt x="2277090" y="14949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51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D46D-C8FD-724C-965E-141E3826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Ed25519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525B8-D28B-2B4B-AA4E-6F9EAF1B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623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1. Key Size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1ECE5D2-E58A-8F48-B783-7C9182F3F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47875"/>
              </p:ext>
            </p:extLst>
          </p:nvPr>
        </p:nvGraphicFramePr>
        <p:xfrm>
          <a:off x="1874079" y="3096798"/>
          <a:ext cx="7597912" cy="194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478">
                  <a:extLst>
                    <a:ext uri="{9D8B030D-6E8A-4147-A177-3AD203B41FA5}">
                      <a16:colId xmlns:a16="http://schemas.microsoft.com/office/drawing/2014/main" val="3345734288"/>
                    </a:ext>
                  </a:extLst>
                </a:gridCol>
                <a:gridCol w="1899478">
                  <a:extLst>
                    <a:ext uri="{9D8B030D-6E8A-4147-A177-3AD203B41FA5}">
                      <a16:colId xmlns:a16="http://schemas.microsoft.com/office/drawing/2014/main" val="834417313"/>
                    </a:ext>
                  </a:extLst>
                </a:gridCol>
                <a:gridCol w="1899478">
                  <a:extLst>
                    <a:ext uri="{9D8B030D-6E8A-4147-A177-3AD203B41FA5}">
                      <a16:colId xmlns:a16="http://schemas.microsoft.com/office/drawing/2014/main" val="2646666973"/>
                    </a:ext>
                  </a:extLst>
                </a:gridCol>
                <a:gridCol w="1899478">
                  <a:extLst>
                    <a:ext uri="{9D8B030D-6E8A-4147-A177-3AD203B41FA5}">
                      <a16:colId xmlns:a16="http://schemas.microsoft.com/office/drawing/2014/main" val="3343260343"/>
                    </a:ext>
                  </a:extLst>
                </a:gridCol>
              </a:tblGrid>
              <a:tr h="458787">
                <a:tc>
                  <a:txBody>
                    <a:bodyPr/>
                    <a:lstStyle/>
                    <a:p>
                      <a:r>
                        <a:rPr lang="en-AU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Private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AU" dirty="0"/>
                        <a:t>Public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Signature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2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Ed25519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179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300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146 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70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ECDSA P-256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187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353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146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RSA-2048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1,776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620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403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RSA-4096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3,312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967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744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13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8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D46D-C8FD-724C-965E-141E3826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Ed25519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525B8-D28B-2B4B-AA4E-6F9EAF1B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62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2400" dirty="0"/>
              <a:t>2. Key Processing Time</a:t>
            </a:r>
          </a:p>
          <a:p>
            <a:pPr marL="0" indent="0">
              <a:buNone/>
            </a:pPr>
            <a:r>
              <a:rPr lang="en-AU" sz="2400" dirty="0"/>
              <a:t>zone with 500K entries, OpenSSL 1.1.1k libraries on a FreeBSD 12.2 host with the DNSSEC toolset supplied with Bind 9.16.16. Validation time is elapsed time for 50K queries with DNSSEC validation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1ECE5D2-E58A-8F48-B783-7C9182F3F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97030"/>
              </p:ext>
            </p:extLst>
          </p:nvPr>
        </p:nvGraphicFramePr>
        <p:xfrm>
          <a:off x="1983409" y="3096798"/>
          <a:ext cx="6425095" cy="2312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07">
                  <a:extLst>
                    <a:ext uri="{9D8B030D-6E8A-4147-A177-3AD203B41FA5}">
                      <a16:colId xmlns:a16="http://schemas.microsoft.com/office/drawing/2014/main" val="3345734288"/>
                    </a:ext>
                  </a:extLst>
                </a:gridCol>
                <a:gridCol w="1432507">
                  <a:extLst>
                    <a:ext uri="{9D8B030D-6E8A-4147-A177-3AD203B41FA5}">
                      <a16:colId xmlns:a16="http://schemas.microsoft.com/office/drawing/2014/main" val="834417313"/>
                    </a:ext>
                  </a:extLst>
                </a:gridCol>
                <a:gridCol w="1090065">
                  <a:extLst>
                    <a:ext uri="{9D8B030D-6E8A-4147-A177-3AD203B41FA5}">
                      <a16:colId xmlns:a16="http://schemas.microsoft.com/office/drawing/2014/main" val="1206844374"/>
                    </a:ext>
                  </a:extLst>
                </a:gridCol>
                <a:gridCol w="2470016">
                  <a:extLst>
                    <a:ext uri="{9D8B030D-6E8A-4147-A177-3AD203B41FA5}">
                      <a16:colId xmlns:a16="http://schemas.microsoft.com/office/drawing/2014/main" val="2646666973"/>
                    </a:ext>
                  </a:extLst>
                </a:gridCol>
              </a:tblGrid>
              <a:tr h="458787">
                <a:tc>
                  <a:txBody>
                    <a:bodyPr/>
                    <a:lstStyle/>
                    <a:p>
                      <a:r>
                        <a:rPr lang="en-AU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Signing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AU" dirty="0"/>
                        <a:t>Validation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2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905 secs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1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Ed25519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800 secs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b="1" dirty="0"/>
                        <a:t>1,008 secs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70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ECDSA P-256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450 secs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1,036 secs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RSA-2048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3,000 secs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1,173 secs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RSA-4096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3,312 secs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1,176 secs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13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66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CD8-7EE8-8349-822C-73D8269B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Validation Support for Ed25519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E23DB-4C5C-C24E-9CCC-44C661B2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We used an ad-based measurement to measure the support for Ed25519</a:t>
            </a:r>
          </a:p>
          <a:p>
            <a:pPr lvl="1"/>
            <a:r>
              <a:rPr lang="en-AU" dirty="0"/>
              <a:t>Control URL – unsigned DNS name</a:t>
            </a:r>
          </a:p>
          <a:p>
            <a:pPr lvl="1"/>
            <a:r>
              <a:rPr lang="en-AU" dirty="0"/>
              <a:t>Positive URL – signed with Ed25519</a:t>
            </a:r>
          </a:p>
          <a:p>
            <a:pPr lvl="1"/>
            <a:r>
              <a:rPr lang="en-AU" dirty="0"/>
              <a:t>Negative URL – bad Ed25519 RRSIG record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What happens when a resolver does not support a signing protocol?</a:t>
            </a:r>
          </a:p>
          <a:p>
            <a:pPr marL="457200" lvl="1" indent="0">
              <a:buNone/>
            </a:pPr>
            <a:r>
              <a:rPr lang="en-AU" dirty="0"/>
              <a:t>    It treats the name as </a:t>
            </a:r>
            <a:r>
              <a:rPr lang="en-AU" b="1" dirty="0"/>
              <a:t>unsigned</a:t>
            </a:r>
            <a:r>
              <a:rPr lang="en-AU" dirty="0"/>
              <a:t> (RFC 4035)</a:t>
            </a:r>
          </a:p>
        </p:txBody>
      </p:sp>
    </p:spTree>
    <p:extLst>
      <p:ext uri="{BB962C8B-B14F-4D97-AF65-F5344CB8AC3E}">
        <p14:creationId xmlns:p14="http://schemas.microsoft.com/office/powerpoint/2010/main" val="388971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C7DC-F89F-D04D-AEA7-88CE71A3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user is recorded as </a:t>
            </a:r>
            <a:r>
              <a:rPr lang="en-AU" b="1" u="sng" dirty="0"/>
              <a:t>supporting</a:t>
            </a:r>
            <a:r>
              <a:rPr lang="en-AU" dirty="0"/>
              <a:t> Ed25519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99CE-7E7E-5245-A025-EFA27EB1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observe A/AAAA queries for both DNS names</a:t>
            </a:r>
          </a:p>
          <a:p>
            <a:r>
              <a:rPr lang="en-AU" dirty="0"/>
              <a:t>We observe DNSKEY and DS queries for both DNS names</a:t>
            </a:r>
          </a:p>
          <a:p>
            <a:r>
              <a:rPr lang="en-AU" dirty="0"/>
              <a:t>We observe a web fetch for the </a:t>
            </a:r>
            <a:r>
              <a:rPr lang="en-AU" b="1" dirty="0"/>
              <a:t>valid</a:t>
            </a:r>
            <a:r>
              <a:rPr lang="en-AU" dirty="0"/>
              <a:t> URI and no web fetch for the </a:t>
            </a:r>
            <a:r>
              <a:rPr lang="en-AU" b="1" dirty="0"/>
              <a:t>invalid</a:t>
            </a:r>
            <a:r>
              <a:rPr lang="en-AU" dirty="0"/>
              <a:t> URI</a:t>
            </a:r>
          </a:p>
          <a:p>
            <a:endParaRPr lang="en-AU" dirty="0"/>
          </a:p>
          <a:p>
            <a:r>
              <a:rPr lang="en-AU" dirty="0"/>
              <a:t>The inference of the invalid condition is that </a:t>
            </a:r>
            <a:r>
              <a:rPr lang="en-AU" u="sng" dirty="0"/>
              <a:t>all </a:t>
            </a:r>
            <a:r>
              <a:rPr lang="en-AU" dirty="0"/>
              <a:t>the recursive resolvers need to support ED25519 for the test to record a positive result</a:t>
            </a:r>
          </a:p>
        </p:txBody>
      </p:sp>
    </p:spTree>
    <p:extLst>
      <p:ext uri="{BB962C8B-B14F-4D97-AF65-F5344CB8AC3E}">
        <p14:creationId xmlns:p14="http://schemas.microsoft.com/office/powerpoint/2010/main" val="329323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8990</TotalTime>
  <Words>759</Words>
  <Application>Microsoft Macintosh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AhnbergHand</vt:lpstr>
      <vt:lpstr>Arial</vt:lpstr>
      <vt:lpstr>Calibri</vt:lpstr>
      <vt:lpstr>Calibri Light</vt:lpstr>
      <vt:lpstr>Office Theme</vt:lpstr>
      <vt:lpstr>Measurement of DNSSEC Validation with Edwards Curve Cryptography</vt:lpstr>
      <vt:lpstr>Edwards Curve Cryptography</vt:lpstr>
      <vt:lpstr>I’m really not a crypto geek</vt:lpstr>
      <vt:lpstr>I’m still not a crypto geek</vt:lpstr>
      <vt:lpstr>Ed25519 crypto protocol</vt:lpstr>
      <vt:lpstr>Ed25519 Evaluation</vt:lpstr>
      <vt:lpstr>Ed25519 Evaluation</vt:lpstr>
      <vt:lpstr>Validation Support for Ed25519</vt:lpstr>
      <vt:lpstr>A user is recorded as supporting Ed25519</vt:lpstr>
      <vt:lpstr>A user is recorded as NOT supporting Ed25519</vt:lpstr>
      <vt:lpstr>What is a DNSSEC validation “baseline”?</vt:lpstr>
      <vt:lpstr>What is a DNSSEC validation “baseline”?</vt:lpstr>
      <vt:lpstr>ECDSA P-256 vs Ed25519</vt:lpstr>
      <vt:lpstr>ECDSA P-256 vs Ed25519</vt:lpstr>
      <vt:lpstr>Where?</vt:lpstr>
      <vt:lpstr>Is this due to Google’s 8.8.8.8 Service?</vt:lpstr>
      <vt:lpstr>ISP View</vt:lpstr>
      <vt:lpstr>Is Ed25519 viable for DNSSEC?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DNSSEC with Edwards Curve Cryptography</dc:title>
  <dc:creator>Geoff Huston</dc:creator>
  <cp:lastModifiedBy>Geoff Huston</cp:lastModifiedBy>
  <cp:revision>26</cp:revision>
  <dcterms:created xsi:type="dcterms:W3CDTF">2021-07-08T06:43:37Z</dcterms:created>
  <dcterms:modified xsi:type="dcterms:W3CDTF">2021-08-24T23:42:27Z</dcterms:modified>
</cp:coreProperties>
</file>