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15" r:id="rId3"/>
    <p:sldId id="418" r:id="rId4"/>
    <p:sldId id="416" r:id="rId5"/>
    <p:sldId id="326" r:id="rId6"/>
    <p:sldId id="327" r:id="rId7"/>
    <p:sldId id="317" r:id="rId8"/>
    <p:sldId id="318" r:id="rId9"/>
    <p:sldId id="328" r:id="rId10"/>
    <p:sldId id="363" r:id="rId11"/>
    <p:sldId id="329" r:id="rId12"/>
    <p:sldId id="330" r:id="rId13"/>
    <p:sldId id="417" r:id="rId14"/>
    <p:sldId id="366" r:id="rId15"/>
    <p:sldId id="367" r:id="rId16"/>
    <p:sldId id="368" r:id="rId17"/>
    <p:sldId id="369" r:id="rId18"/>
    <p:sldId id="370" r:id="rId19"/>
    <p:sldId id="291" r:id="rId20"/>
    <p:sldId id="346" r:id="rId21"/>
    <p:sldId id="362" r:id="rId22"/>
    <p:sldId id="364" r:id="rId23"/>
    <p:sldId id="300" r:id="rId24"/>
    <p:sldId id="347" r:id="rId25"/>
    <p:sldId id="348" r:id="rId26"/>
    <p:sldId id="357" r:id="rId27"/>
    <p:sldId id="350" r:id="rId28"/>
    <p:sldId id="405" r:id="rId29"/>
    <p:sldId id="414" r:id="rId30"/>
    <p:sldId id="333" r:id="rId31"/>
    <p:sldId id="365" r:id="rId32"/>
    <p:sldId id="353" r:id="rId33"/>
    <p:sldId id="354" r:id="rId34"/>
    <p:sldId id="361" r:id="rId35"/>
    <p:sldId id="355" r:id="rId36"/>
    <p:sldId id="352" r:id="rId37"/>
    <p:sldId id="407" r:id="rId38"/>
    <p:sldId id="408" r:id="rId39"/>
    <p:sldId id="3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E2F0-B3D8-BE4F-8A78-F0B6B5D7DE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1C4118F-AA7E-EA4F-9217-00285990C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9791CFA-5A21-0F43-B7F7-82684AF7439D}"/>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5" name="Footer Placeholder 4">
            <a:extLst>
              <a:ext uri="{FF2B5EF4-FFF2-40B4-BE49-F238E27FC236}">
                <a16:creationId xmlns:a16="http://schemas.microsoft.com/office/drawing/2014/main" id="{D9FC015A-C910-B648-AD8E-2017DF8155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3D27CC-865F-3F4A-BC51-F94C4A3FC7F6}"/>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0343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2011-3A8D-414E-94C2-3EBC368A71E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F2778C6-96AB-4C43-B340-00997A70C2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ED1AF8F-4802-4C4A-8D22-FDFD7E1527C6}"/>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5" name="Footer Placeholder 4">
            <a:extLst>
              <a:ext uri="{FF2B5EF4-FFF2-40B4-BE49-F238E27FC236}">
                <a16:creationId xmlns:a16="http://schemas.microsoft.com/office/drawing/2014/main" id="{829D733E-B95B-384B-81A1-C4AB59EBD1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B041B9-9D6D-0047-9AF4-5432E76638D9}"/>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2721769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B7B9D8-3383-3945-8291-381BED0059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E9DE8DA-A74B-AC4A-9E3A-423F7F52F3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5E8423D-EE46-0B44-84A8-B8BC662DDF46}"/>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5" name="Footer Placeholder 4">
            <a:extLst>
              <a:ext uri="{FF2B5EF4-FFF2-40B4-BE49-F238E27FC236}">
                <a16:creationId xmlns:a16="http://schemas.microsoft.com/office/drawing/2014/main" id="{25F2814A-9778-9C4E-8B8E-DBC0CFB156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48DA75-A45A-0449-8C14-EA74D2A77EC3}"/>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56267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E504-56A7-3546-A6A8-1B10CDEAD278}"/>
              </a:ext>
            </a:extLst>
          </p:cNvPr>
          <p:cNvSpPr>
            <a:spLocks noGrp="1"/>
          </p:cNvSpPr>
          <p:nvPr>
            <p:ph type="title"/>
          </p:nvPr>
        </p:nvSpPr>
        <p:spPr/>
        <p:txBody>
          <a:bodyPr/>
          <a:lstStyle>
            <a:lvl1pPr>
              <a:defRPr baseline="0">
                <a:solidFill>
                  <a:schemeClr val="accent4">
                    <a:lumMod val="50000"/>
                  </a:schemeClr>
                </a:solidFill>
                <a:latin typeface="Powderfinger Type" panose="02020709070000000403" pitchFamily="49" charset="77"/>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81670AB-8C98-A240-A408-CA67589E02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F8991DC-E986-4545-88C9-87C7E12192E6}"/>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5" name="Footer Placeholder 4">
            <a:extLst>
              <a:ext uri="{FF2B5EF4-FFF2-40B4-BE49-F238E27FC236}">
                <a16:creationId xmlns:a16="http://schemas.microsoft.com/office/drawing/2014/main" id="{E2B5F87F-EB3E-C84B-86EC-EC9258BAC8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846595-53E1-6845-A48A-FAF53A158F29}"/>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077070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C863-962B-F44E-9FC5-D39C62AC7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D79FB54-A07D-F14A-AE1E-1D2123F95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28EEC4-6CC5-DC4A-BCF5-E5DE266E912D}"/>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5" name="Footer Placeholder 4">
            <a:extLst>
              <a:ext uri="{FF2B5EF4-FFF2-40B4-BE49-F238E27FC236}">
                <a16:creationId xmlns:a16="http://schemas.microsoft.com/office/drawing/2014/main" id="{FD5AF6A4-D882-914C-9608-F07D5837029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81EA7A-D9F3-8743-8555-98DC0C75FABD}"/>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213159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BDA2-9451-A246-B3B4-8836889B8D0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0C6664A-41C7-0446-9C36-EF4476748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44D4648-9806-FD40-8F8C-5B055B0FC4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1A4EE44-98F0-F04B-850A-65900F86B5EC}"/>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6" name="Footer Placeholder 5">
            <a:extLst>
              <a:ext uri="{FF2B5EF4-FFF2-40B4-BE49-F238E27FC236}">
                <a16:creationId xmlns:a16="http://schemas.microsoft.com/office/drawing/2014/main" id="{AF3DE127-8173-7D4F-AB11-79CB4D4ED7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F7FC0A0-A1B4-4848-934E-629B005E97B2}"/>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34480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1DB8-4383-794E-89B7-AE14422A153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404B3EA-4CDA-5749-81B1-038EFDBC2F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2BB73-A474-D144-B8A5-8D181714AD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B6DDD1D-6469-4C4C-A88A-251B02635D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DB38A-845E-9A41-BB3F-4730550E4B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A733BA7-A9C2-5249-A727-E697BABB3117}"/>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8" name="Footer Placeholder 7">
            <a:extLst>
              <a:ext uri="{FF2B5EF4-FFF2-40B4-BE49-F238E27FC236}">
                <a16:creationId xmlns:a16="http://schemas.microsoft.com/office/drawing/2014/main" id="{ECADCAD6-D53F-564C-B497-3466C8D5B72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EF8B78D-4E53-2A4C-9BF8-2E95E52D35D4}"/>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918309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6A04-FBB4-BD43-A161-1A9C02A7E4C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5CC4E2D-0083-A94F-8270-E360E92E0858}"/>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4" name="Footer Placeholder 3">
            <a:extLst>
              <a:ext uri="{FF2B5EF4-FFF2-40B4-BE49-F238E27FC236}">
                <a16:creationId xmlns:a16="http://schemas.microsoft.com/office/drawing/2014/main" id="{34367E8C-EAE7-F64D-AE07-9632A6F3812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A696CBD-5EAB-7646-988A-9979404D8D6A}"/>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48039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625D7-9FE5-9F4C-BBCA-05CA7255E417}"/>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3" name="Footer Placeholder 2">
            <a:extLst>
              <a:ext uri="{FF2B5EF4-FFF2-40B4-BE49-F238E27FC236}">
                <a16:creationId xmlns:a16="http://schemas.microsoft.com/office/drawing/2014/main" id="{FF961B82-1CBB-5A4D-8731-5B4A9492353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4840EB-69CC-864F-A147-69CF038DA7FC}"/>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7789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59BC-6543-7E47-B75B-814D211E9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E631AF1-6E11-CF40-9DD5-3FA36F257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EDF4C1D-0C49-AB4A-A6F3-A5FB32E96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873FBF-3596-E144-A894-0E20595CDC6D}"/>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6" name="Footer Placeholder 5">
            <a:extLst>
              <a:ext uri="{FF2B5EF4-FFF2-40B4-BE49-F238E27FC236}">
                <a16:creationId xmlns:a16="http://schemas.microsoft.com/office/drawing/2014/main" id="{7217C975-CC45-814D-98F3-225859B6D25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35E59B-7F76-1344-9F5A-F178BACFFBF9}"/>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65276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9B8-AF93-744A-82B5-78E5C8D2D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63B1F8C-B783-DD4F-8C56-E9CA62405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1040175-3918-6947-B6D5-903F93026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F1E5D-86C4-9841-87AD-6F8F8A838440}"/>
              </a:ext>
            </a:extLst>
          </p:cNvPr>
          <p:cNvSpPr>
            <a:spLocks noGrp="1"/>
          </p:cNvSpPr>
          <p:nvPr>
            <p:ph type="dt" sz="half" idx="10"/>
          </p:nvPr>
        </p:nvSpPr>
        <p:spPr/>
        <p:txBody>
          <a:bodyPr/>
          <a:lstStyle/>
          <a:p>
            <a:fld id="{B4D2E224-9367-7C4B-9E2E-319035076F2C}" type="datetimeFigureOut">
              <a:rPr lang="en-AU" smtClean="0"/>
              <a:t>22/9/21</a:t>
            </a:fld>
            <a:endParaRPr lang="en-AU"/>
          </a:p>
        </p:txBody>
      </p:sp>
      <p:sp>
        <p:nvSpPr>
          <p:cNvPr id="6" name="Footer Placeholder 5">
            <a:extLst>
              <a:ext uri="{FF2B5EF4-FFF2-40B4-BE49-F238E27FC236}">
                <a16:creationId xmlns:a16="http://schemas.microsoft.com/office/drawing/2014/main" id="{69408F13-6745-BF46-A0F2-57E732E26A9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4D63C71-82DE-2F42-B993-73CD82D11148}"/>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99495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89D8D-A946-7F4B-9E73-26139CCC2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BA15EE-0453-164D-A3F4-CEC38465B9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BF6D34-5066-AF42-9267-9EC8766EC4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2E224-9367-7C4B-9E2E-319035076F2C}" type="datetimeFigureOut">
              <a:rPr lang="en-AU" smtClean="0"/>
              <a:t>22/9/21</a:t>
            </a:fld>
            <a:endParaRPr lang="en-AU"/>
          </a:p>
        </p:txBody>
      </p:sp>
      <p:sp>
        <p:nvSpPr>
          <p:cNvPr id="5" name="Footer Placeholder 4">
            <a:extLst>
              <a:ext uri="{FF2B5EF4-FFF2-40B4-BE49-F238E27FC236}">
                <a16:creationId xmlns:a16="http://schemas.microsoft.com/office/drawing/2014/main" id="{089DC058-B0FC-BE47-BCC3-EBF909B3A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8821BBF-B40F-1446-AFA2-0CFF590F1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85F6C-B5F8-3A48-83F2-5265DEF5E8DA}" type="slidenum">
              <a:rPr lang="en-AU" smtClean="0"/>
              <a:t>‹#›</a:t>
            </a:fld>
            <a:endParaRPr lang="en-AU"/>
          </a:p>
        </p:txBody>
      </p:sp>
    </p:spTree>
    <p:extLst>
      <p:ext uri="{BB962C8B-B14F-4D97-AF65-F5344CB8AC3E}">
        <p14:creationId xmlns:p14="http://schemas.microsoft.com/office/powerpoint/2010/main" val="1915796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19E81-BFEE-F44F-B9F8-D45F20F43FCB}"/>
              </a:ext>
            </a:extLst>
          </p:cNvPr>
          <p:cNvSpPr>
            <a:spLocks noGrp="1"/>
          </p:cNvSpPr>
          <p:nvPr>
            <p:ph type="ctrTitle"/>
          </p:nvPr>
        </p:nvSpPr>
        <p:spPr>
          <a:xfrm>
            <a:off x="367862" y="1041400"/>
            <a:ext cx="11824138" cy="2387600"/>
          </a:xfrm>
        </p:spPr>
        <p:txBody>
          <a:bodyPr>
            <a:normAutofit fontScale="90000"/>
          </a:bodyPr>
          <a:lstStyle/>
          <a:p>
            <a:pPr algn="l"/>
            <a:r>
              <a:rPr lang="en-AU" dirty="0">
                <a:solidFill>
                  <a:schemeClr val="accent4">
                    <a:lumMod val="50000"/>
                  </a:schemeClr>
                </a:solidFill>
                <a:latin typeface="Powderfinger Type" panose="02020709070000000403" pitchFamily="49" charset="77"/>
              </a:rPr>
              <a:t>Today’s Internet Question:</a:t>
            </a:r>
            <a:br>
              <a:rPr lang="en-AU" dirty="0">
                <a:solidFill>
                  <a:schemeClr val="accent4">
                    <a:lumMod val="50000"/>
                  </a:schemeClr>
                </a:solidFill>
                <a:latin typeface="Powderfinger Type" panose="02020709070000000403" pitchFamily="49" charset="77"/>
              </a:rPr>
            </a:br>
            <a:r>
              <a:rPr lang="en-AU" dirty="0">
                <a:solidFill>
                  <a:schemeClr val="accent4">
                    <a:lumMod val="50000"/>
                  </a:schemeClr>
                </a:solidFill>
                <a:latin typeface="Powderfinger Type" panose="02020709070000000403" pitchFamily="49" charset="77"/>
              </a:rPr>
              <a:t>Is “Big” Necessarily “Bad”?</a:t>
            </a:r>
          </a:p>
        </p:txBody>
      </p:sp>
      <p:sp>
        <p:nvSpPr>
          <p:cNvPr id="3" name="Subtitle 2">
            <a:extLst>
              <a:ext uri="{FF2B5EF4-FFF2-40B4-BE49-F238E27FC236}">
                <a16:creationId xmlns:a16="http://schemas.microsoft.com/office/drawing/2014/main" id="{467D26EB-24D5-584C-8CE6-D3FDF916A568}"/>
              </a:ext>
            </a:extLst>
          </p:cNvPr>
          <p:cNvSpPr>
            <a:spLocks noGrp="1"/>
          </p:cNvSpPr>
          <p:nvPr>
            <p:ph type="subTitle" idx="1"/>
          </p:nvPr>
        </p:nvSpPr>
        <p:spPr>
          <a:xfrm>
            <a:off x="2511972" y="4369293"/>
            <a:ext cx="9144000" cy="1655762"/>
          </a:xfrm>
        </p:spPr>
        <p:txBody>
          <a:bodyPr>
            <a:normAutofit/>
          </a:bodyPr>
          <a:lstStyle/>
          <a:p>
            <a:pPr algn="r"/>
            <a:r>
              <a:rPr lang="en-AU" sz="1800" dirty="0">
                <a:solidFill>
                  <a:schemeClr val="bg1">
                    <a:lumMod val="75000"/>
                  </a:schemeClr>
                </a:solidFill>
                <a:latin typeface="AhnbergHand" pitchFamily="2" charset="0"/>
              </a:rPr>
              <a:t>Geoff Huston</a:t>
            </a:r>
          </a:p>
          <a:p>
            <a:pPr algn="r"/>
            <a:r>
              <a:rPr lang="en-AU" sz="1800" dirty="0">
                <a:solidFill>
                  <a:schemeClr val="bg1">
                    <a:lumMod val="75000"/>
                  </a:schemeClr>
                </a:solidFill>
                <a:latin typeface="AhnbergHand" pitchFamily="2" charset="0"/>
              </a:rPr>
              <a:t>APNIC</a:t>
            </a:r>
          </a:p>
          <a:p>
            <a:pPr algn="r"/>
            <a:endParaRPr lang="en-AU" sz="1800" dirty="0">
              <a:solidFill>
                <a:schemeClr val="bg1">
                  <a:lumMod val="75000"/>
                </a:schemeClr>
              </a:solidFill>
              <a:latin typeface="AhnbergHand" pitchFamily="2" charset="0"/>
            </a:endParaRPr>
          </a:p>
          <a:p>
            <a:pPr algn="r"/>
            <a:r>
              <a:rPr lang="en-AU" sz="1800" dirty="0">
                <a:solidFill>
                  <a:schemeClr val="bg1">
                    <a:lumMod val="75000"/>
                  </a:schemeClr>
                </a:solidFill>
                <a:latin typeface="AhnbergHand" pitchFamily="2" charset="0"/>
              </a:rPr>
              <a:t>September 2021</a:t>
            </a:r>
          </a:p>
        </p:txBody>
      </p:sp>
    </p:spTree>
    <p:extLst>
      <p:ext uri="{BB962C8B-B14F-4D97-AF65-F5344CB8AC3E}">
        <p14:creationId xmlns:p14="http://schemas.microsoft.com/office/powerpoint/2010/main" val="373430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C04E-CB41-DA4A-9FE5-AD1EC012F69C}"/>
              </a:ext>
            </a:extLst>
          </p:cNvPr>
          <p:cNvSpPr>
            <a:spLocks noGrp="1"/>
          </p:cNvSpPr>
          <p:nvPr>
            <p:ph type="title"/>
          </p:nvPr>
        </p:nvSpPr>
        <p:spPr>
          <a:xfrm>
            <a:off x="838199" y="365125"/>
            <a:ext cx="11553497" cy="1325563"/>
          </a:xfrm>
        </p:spPr>
        <p:txBody>
          <a:bodyPr>
            <a:normAutofit fontScale="90000"/>
          </a:bodyPr>
          <a:lstStyle/>
          <a:p>
            <a:r>
              <a:rPr lang="en-AU" dirty="0"/>
              <a:t>What happened between 1911 and 1982?</a:t>
            </a:r>
            <a:br>
              <a:rPr lang="en-AU" dirty="0"/>
            </a:br>
            <a:r>
              <a:rPr lang="en-AU" dirty="0"/>
              <a:t>What happened after 1982?</a:t>
            </a:r>
          </a:p>
        </p:txBody>
      </p:sp>
      <p:sp>
        <p:nvSpPr>
          <p:cNvPr id="3" name="Content Placeholder 2">
            <a:extLst>
              <a:ext uri="{FF2B5EF4-FFF2-40B4-BE49-F238E27FC236}">
                <a16:creationId xmlns:a16="http://schemas.microsoft.com/office/drawing/2014/main" id="{B1309A2C-7096-EC48-B833-A4136105699D}"/>
              </a:ext>
            </a:extLst>
          </p:cNvPr>
          <p:cNvSpPr>
            <a:spLocks noGrp="1"/>
          </p:cNvSpPr>
          <p:nvPr>
            <p:ph idx="1"/>
          </p:nvPr>
        </p:nvSpPr>
        <p:spPr>
          <a:xfrm>
            <a:off x="838200" y="2067360"/>
            <a:ext cx="10515600" cy="4351338"/>
          </a:xfrm>
        </p:spPr>
        <p:txBody>
          <a:bodyPr>
            <a:normAutofit lnSpcReduction="10000"/>
          </a:bodyPr>
          <a:lstStyle/>
          <a:p>
            <a:pPr marL="0" indent="0">
              <a:buNone/>
            </a:pPr>
            <a:r>
              <a:rPr lang="en-AU" dirty="0"/>
              <a:t>Why wasn’t the Sherman Act bought to bear on other industrial enterprises through most of the 20</a:t>
            </a:r>
            <a:r>
              <a:rPr lang="en-AU" baseline="30000" dirty="0"/>
              <a:t>th</a:t>
            </a:r>
            <a:r>
              <a:rPr lang="en-AU" dirty="0"/>
              <a:t> century?</a:t>
            </a:r>
          </a:p>
          <a:p>
            <a:pPr lvl="1"/>
            <a:r>
              <a:rPr lang="en-AU" dirty="0"/>
              <a:t>Unintended side-effects of application the Sherman Act may be a factor -  the break up of Standard Oil and American Tobacco caused the economic panic of 1910-1911</a:t>
            </a:r>
          </a:p>
          <a:p>
            <a:pPr lvl="1"/>
            <a:r>
              <a:rPr lang="en-AU" dirty="0"/>
              <a:t>Dominant enterprises turned to political lobbying to forestall political action in the form of anti-trust actions</a:t>
            </a:r>
          </a:p>
          <a:p>
            <a:pPr lvl="1"/>
            <a:r>
              <a:rPr lang="en-AU" dirty="0"/>
              <a:t>The US assumed a dominant position in international markets</a:t>
            </a:r>
          </a:p>
          <a:p>
            <a:pPr lvl="2"/>
            <a:r>
              <a:rPr lang="en-AU" dirty="0"/>
              <a:t>In 1913 the US auto industry was already manufacturing 485,000 units out of a world total of 606,000, and by 1929 Ford, GM and Chrysler had 80% of global market  share</a:t>
            </a:r>
          </a:p>
          <a:p>
            <a:pPr lvl="1"/>
            <a:r>
              <a:rPr lang="en-AU" dirty="0"/>
              <a:t>The US domestic economy was a major beneficiary of large scale US enterprises dominating the global market, making them politically untouchable in the domestic marketplace</a:t>
            </a:r>
          </a:p>
        </p:txBody>
      </p:sp>
    </p:spTree>
    <p:extLst>
      <p:ext uri="{BB962C8B-B14F-4D97-AF65-F5344CB8AC3E}">
        <p14:creationId xmlns:p14="http://schemas.microsoft.com/office/powerpoint/2010/main" val="1836338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E581E-872B-824F-BC6B-0E3A8524C0FB}"/>
              </a:ext>
            </a:extLst>
          </p:cNvPr>
          <p:cNvSpPr>
            <a:spLocks noGrp="1"/>
          </p:cNvSpPr>
          <p:nvPr>
            <p:ph type="title"/>
          </p:nvPr>
        </p:nvSpPr>
        <p:spPr>
          <a:xfrm>
            <a:off x="399392" y="302063"/>
            <a:ext cx="9038898" cy="1325563"/>
          </a:xfrm>
        </p:spPr>
        <p:txBody>
          <a:bodyPr/>
          <a:lstStyle/>
          <a:p>
            <a:r>
              <a:rPr lang="en-AU" dirty="0"/>
              <a:t>Louis Brandeis</a:t>
            </a:r>
            <a:br>
              <a:rPr lang="en-AU" dirty="0"/>
            </a:br>
            <a:r>
              <a:rPr lang="en-AU" dirty="0"/>
              <a:t>“Big is Bad” by definition</a:t>
            </a:r>
          </a:p>
        </p:txBody>
      </p:sp>
      <p:sp>
        <p:nvSpPr>
          <p:cNvPr id="3" name="Content Placeholder 2">
            <a:extLst>
              <a:ext uri="{FF2B5EF4-FFF2-40B4-BE49-F238E27FC236}">
                <a16:creationId xmlns:a16="http://schemas.microsoft.com/office/drawing/2014/main" id="{D4D441D4-CACF-4B4A-972E-F996914085F8}"/>
              </a:ext>
            </a:extLst>
          </p:cNvPr>
          <p:cNvSpPr>
            <a:spLocks noGrp="1"/>
          </p:cNvSpPr>
          <p:nvPr>
            <p:ph idx="1"/>
          </p:nvPr>
        </p:nvSpPr>
        <p:spPr>
          <a:xfrm>
            <a:off x="399391" y="1825624"/>
            <a:ext cx="11374823" cy="4874201"/>
          </a:xfrm>
        </p:spPr>
        <p:txBody>
          <a:bodyPr>
            <a:normAutofit fontScale="92500" lnSpcReduction="10000"/>
          </a:bodyPr>
          <a:lstStyle/>
          <a:p>
            <a:pPr marL="0" indent="0">
              <a:buNone/>
            </a:pPr>
            <a:r>
              <a:rPr lang="en-AU" dirty="0"/>
              <a:t>US Supreme Court – 1916 – 1939</a:t>
            </a:r>
          </a:p>
          <a:p>
            <a:r>
              <a:rPr lang="en-AU" dirty="0"/>
              <a:t>He argued that big business was too big to be managed effectively in all cases.</a:t>
            </a:r>
          </a:p>
          <a:p>
            <a:r>
              <a:rPr lang="en-AU" dirty="0"/>
              <a:t>The growth of these very large enterprises that were at the extreme end of the excesses of monopolies, and their behaviours harmed competition, harmed customers and harmed further innovation</a:t>
            </a:r>
          </a:p>
          <a:p>
            <a:r>
              <a:rPr lang="en-AU" dirty="0"/>
              <a:t>The quality of their products tended to decline, and the prices of their products tended to rise once they had achieved market dominance </a:t>
            </a:r>
          </a:p>
          <a:p>
            <a:r>
              <a:rPr lang="en-AU" dirty="0"/>
              <a:t>When large companies can shape their regulatory environment, take advantage of lax regulatory oversight to take on more risk than they can manage, and transfer downside losses onto the taxpayer, then we should be very concerned</a:t>
            </a:r>
          </a:p>
          <a:p>
            <a:pPr lvl="1"/>
            <a:r>
              <a:rPr lang="en-AU" sz="2100" dirty="0"/>
              <a:t>We cannot regulate our way out of this situation, so the power of the large enterprise becomes entrenched and assumes disproportionate importance in the domestic economy</a:t>
            </a:r>
          </a:p>
          <a:p>
            <a:pPr lvl="1"/>
            <a:r>
              <a:rPr lang="en-AU" sz="2100" dirty="0"/>
              <a:t>”Too Big to Fail” was a term coined in the financial crises of 2008, but it has precedents dating back to the late 19</a:t>
            </a:r>
            <a:r>
              <a:rPr lang="en-AU" sz="2100" baseline="30000" dirty="0"/>
              <a:t>th</a:t>
            </a:r>
            <a:r>
              <a:rPr lang="en-AU" sz="2100" dirty="0"/>
              <a:t> century</a:t>
            </a:r>
          </a:p>
          <a:p>
            <a:endParaRPr lang="en-AU" dirty="0"/>
          </a:p>
        </p:txBody>
      </p:sp>
      <p:pic>
        <p:nvPicPr>
          <p:cNvPr id="5" name="Picture 4">
            <a:extLst>
              <a:ext uri="{FF2B5EF4-FFF2-40B4-BE49-F238E27FC236}">
                <a16:creationId xmlns:a16="http://schemas.microsoft.com/office/drawing/2014/main" id="{D2832770-B3BB-D443-A789-AD862358AC33}"/>
              </a:ext>
            </a:extLst>
          </p:cNvPr>
          <p:cNvPicPr>
            <a:picLocks noChangeAspect="1"/>
          </p:cNvPicPr>
          <p:nvPr/>
        </p:nvPicPr>
        <p:blipFill>
          <a:blip r:embed="rId2"/>
          <a:stretch>
            <a:fillRect/>
          </a:stretch>
        </p:blipFill>
        <p:spPr>
          <a:xfrm>
            <a:off x="10299848" y="158174"/>
            <a:ext cx="1474367" cy="1655379"/>
          </a:xfrm>
          <a:prstGeom prst="rect">
            <a:avLst/>
          </a:prstGeom>
        </p:spPr>
      </p:pic>
    </p:spTree>
    <p:extLst>
      <p:ext uri="{BB962C8B-B14F-4D97-AF65-F5344CB8AC3E}">
        <p14:creationId xmlns:p14="http://schemas.microsoft.com/office/powerpoint/2010/main" val="128538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EAAF-44C1-4D42-96C4-7788CD43790B}"/>
              </a:ext>
            </a:extLst>
          </p:cNvPr>
          <p:cNvSpPr>
            <a:spLocks noGrp="1"/>
          </p:cNvSpPr>
          <p:nvPr>
            <p:ph type="title"/>
          </p:nvPr>
        </p:nvSpPr>
        <p:spPr/>
        <p:txBody>
          <a:bodyPr/>
          <a:lstStyle/>
          <a:p>
            <a:r>
              <a:rPr lang="en-AU" dirty="0"/>
              <a:t>Theodore Roosevelt</a:t>
            </a:r>
            <a:br>
              <a:rPr lang="en-AU" dirty="0"/>
            </a:br>
            <a:r>
              <a:rPr lang="en-AU" dirty="0"/>
              <a:t>… and carry a big stick!</a:t>
            </a:r>
          </a:p>
        </p:txBody>
      </p:sp>
      <p:sp>
        <p:nvSpPr>
          <p:cNvPr id="3" name="Content Placeholder 2">
            <a:extLst>
              <a:ext uri="{FF2B5EF4-FFF2-40B4-BE49-F238E27FC236}">
                <a16:creationId xmlns:a16="http://schemas.microsoft.com/office/drawing/2014/main" id="{24933FEC-1386-BA46-A474-D53A1C09EA82}"/>
              </a:ext>
            </a:extLst>
          </p:cNvPr>
          <p:cNvSpPr>
            <a:spLocks noGrp="1"/>
          </p:cNvSpPr>
          <p:nvPr>
            <p:ph idx="1"/>
          </p:nvPr>
        </p:nvSpPr>
        <p:spPr/>
        <p:txBody>
          <a:bodyPr>
            <a:normAutofit fontScale="92500" lnSpcReduction="10000"/>
          </a:bodyPr>
          <a:lstStyle/>
          <a:p>
            <a:pPr marL="0" indent="0">
              <a:buNone/>
            </a:pPr>
            <a:r>
              <a:rPr lang="en-AU" dirty="0"/>
              <a:t>US President 1901 – 1909</a:t>
            </a:r>
          </a:p>
          <a:p>
            <a:r>
              <a:rPr lang="en-AU" dirty="0"/>
              <a:t>There are legitimate economies of scale where large enterprises could achieve higher efficiencies and lower prices to consumers in the production of goods and services by virtue of the volume of production</a:t>
            </a:r>
          </a:p>
          <a:p>
            <a:r>
              <a:rPr lang="en-AU" dirty="0"/>
              <a:t>Large enterprises gain access to volumes of capital and resources that are otherwise inaccessible</a:t>
            </a:r>
          </a:p>
          <a:p>
            <a:r>
              <a:rPr lang="en-AU" dirty="0"/>
              <a:t>The auto industry and the electricity industry are examples of a prohibitively expensive luxury good that turned into a generally accessible product through the application of massive scale in production of the good</a:t>
            </a:r>
          </a:p>
          <a:p>
            <a:r>
              <a:rPr lang="en-AU" dirty="0"/>
              <a:t>An effective and strong regulatory framework can ensure adequate consumer safeguards</a:t>
            </a:r>
          </a:p>
          <a:p>
            <a:endParaRPr lang="en-AU" dirty="0"/>
          </a:p>
        </p:txBody>
      </p:sp>
      <p:pic>
        <p:nvPicPr>
          <p:cNvPr id="2050" name="Picture 2" descr="Theodore Roosevelt | The White House">
            <a:extLst>
              <a:ext uri="{FF2B5EF4-FFF2-40B4-BE49-F238E27FC236}">
                <a16:creationId xmlns:a16="http://schemas.microsoft.com/office/drawing/2014/main" id="{F41B40F8-FBAF-E84F-AF32-0298F0177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5771" y="220716"/>
            <a:ext cx="1876097" cy="187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501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E0A5-2B10-C649-8D2A-17F2EDA01814}"/>
              </a:ext>
            </a:extLst>
          </p:cNvPr>
          <p:cNvSpPr>
            <a:spLocks noGrp="1"/>
          </p:cNvSpPr>
          <p:nvPr>
            <p:ph type="title"/>
          </p:nvPr>
        </p:nvSpPr>
        <p:spPr>
          <a:xfrm>
            <a:off x="838200" y="365125"/>
            <a:ext cx="7671894" cy="1325563"/>
          </a:xfrm>
        </p:spPr>
        <p:txBody>
          <a:bodyPr/>
          <a:lstStyle/>
          <a:p>
            <a:r>
              <a:rPr lang="en-AU" dirty="0"/>
              <a:t>Salvation through Regulation? No way!</a:t>
            </a:r>
          </a:p>
        </p:txBody>
      </p:sp>
      <p:sp>
        <p:nvSpPr>
          <p:cNvPr id="3" name="Content Placeholder 2">
            <a:extLst>
              <a:ext uri="{FF2B5EF4-FFF2-40B4-BE49-F238E27FC236}">
                <a16:creationId xmlns:a16="http://schemas.microsoft.com/office/drawing/2014/main" id="{C7E18FA7-9FC9-4B45-B2F0-4F644C79018C}"/>
              </a:ext>
            </a:extLst>
          </p:cNvPr>
          <p:cNvSpPr>
            <a:spLocks noGrp="1"/>
          </p:cNvSpPr>
          <p:nvPr>
            <p:ph idx="1"/>
          </p:nvPr>
        </p:nvSpPr>
        <p:spPr/>
        <p:txBody>
          <a:bodyPr>
            <a:normAutofit fontScale="92500" lnSpcReduction="10000"/>
          </a:bodyPr>
          <a:lstStyle/>
          <a:p>
            <a:r>
              <a:rPr lang="en-AU" dirty="0"/>
              <a:t>Brandeis: no methods of regulation ever have been or can be devised to remove the menace inherent in private monopoly and overwhelming commercial power</a:t>
            </a:r>
          </a:p>
          <a:p>
            <a:r>
              <a:rPr lang="en-AU" dirty="0"/>
              <a:t>John Ralston Saul: you should never expect the private sector to safeguard the public interest</a:t>
            </a:r>
          </a:p>
          <a:p>
            <a:endParaRPr lang="en-AU" dirty="0"/>
          </a:p>
          <a:p>
            <a:r>
              <a:rPr lang="en-AU" dirty="0"/>
              <a:t>If we regulate, then are we attempting to forestall the condition, or applying regulatory sanctions on the consequent behaviour?</a:t>
            </a:r>
          </a:p>
          <a:p>
            <a:r>
              <a:rPr lang="en-AU" dirty="0"/>
              <a:t>What happens during periods of rapid change in the enterprise landscape? How does regulation remain relevant? How can we prevent regulation from embedding enterprises in the past?</a:t>
            </a:r>
          </a:p>
          <a:p>
            <a:endParaRPr lang="en-AU" dirty="0"/>
          </a:p>
          <a:p>
            <a:pPr lvl="1"/>
            <a:endParaRPr lang="en-AU" dirty="0"/>
          </a:p>
          <a:p>
            <a:endParaRPr lang="en-AU" dirty="0"/>
          </a:p>
        </p:txBody>
      </p:sp>
      <p:pic>
        <p:nvPicPr>
          <p:cNvPr id="5" name="Picture 4">
            <a:extLst>
              <a:ext uri="{FF2B5EF4-FFF2-40B4-BE49-F238E27FC236}">
                <a16:creationId xmlns:a16="http://schemas.microsoft.com/office/drawing/2014/main" id="{815769B8-AE0C-B741-906E-C66CE34628CF}"/>
              </a:ext>
            </a:extLst>
          </p:cNvPr>
          <p:cNvPicPr>
            <a:picLocks noChangeAspect="1"/>
          </p:cNvPicPr>
          <p:nvPr/>
        </p:nvPicPr>
        <p:blipFill>
          <a:blip r:embed="rId2"/>
          <a:stretch>
            <a:fillRect/>
          </a:stretch>
        </p:blipFill>
        <p:spPr>
          <a:xfrm>
            <a:off x="8510094" y="202407"/>
            <a:ext cx="1096361" cy="1570810"/>
          </a:xfrm>
          <a:prstGeom prst="rect">
            <a:avLst/>
          </a:prstGeom>
        </p:spPr>
      </p:pic>
      <p:sp>
        <p:nvSpPr>
          <p:cNvPr id="6" name="TextBox 5">
            <a:extLst>
              <a:ext uri="{FF2B5EF4-FFF2-40B4-BE49-F238E27FC236}">
                <a16:creationId xmlns:a16="http://schemas.microsoft.com/office/drawing/2014/main" id="{CB1BA0F6-BF3F-744B-B84F-C466926468E8}"/>
              </a:ext>
            </a:extLst>
          </p:cNvPr>
          <p:cNvSpPr txBox="1"/>
          <p:nvPr/>
        </p:nvSpPr>
        <p:spPr>
          <a:xfrm>
            <a:off x="9795641" y="450204"/>
            <a:ext cx="1959383" cy="461665"/>
          </a:xfrm>
          <a:prstGeom prst="rect">
            <a:avLst/>
          </a:prstGeom>
          <a:noFill/>
        </p:spPr>
        <p:txBody>
          <a:bodyPr wrap="none" rtlCol="0">
            <a:spAutoFit/>
          </a:bodyPr>
          <a:lstStyle/>
          <a:p>
            <a:r>
              <a:rPr lang="en-AU" sz="1200" i="1" dirty="0"/>
              <a:t>John Ralston Saul</a:t>
            </a:r>
          </a:p>
          <a:p>
            <a:r>
              <a:rPr lang="en-AU" sz="1200" i="1" dirty="0"/>
              <a:t>Author of Voltaire’s Bastards</a:t>
            </a:r>
          </a:p>
        </p:txBody>
      </p:sp>
    </p:spTree>
    <p:extLst>
      <p:ext uri="{BB962C8B-B14F-4D97-AF65-F5344CB8AC3E}">
        <p14:creationId xmlns:p14="http://schemas.microsoft.com/office/powerpoint/2010/main" val="1689134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4C4B-FE2E-374E-B16E-CEC511EEFB3A}"/>
              </a:ext>
            </a:extLst>
          </p:cNvPr>
          <p:cNvSpPr>
            <a:spLocks noGrp="1"/>
          </p:cNvSpPr>
          <p:nvPr>
            <p:ph type="title"/>
          </p:nvPr>
        </p:nvSpPr>
        <p:spPr/>
        <p:txBody>
          <a:bodyPr/>
          <a:lstStyle/>
          <a:p>
            <a:r>
              <a:rPr lang="en-AU" dirty="0"/>
              <a:t>The Rise of Telephony</a:t>
            </a:r>
          </a:p>
        </p:txBody>
      </p:sp>
      <p:sp>
        <p:nvSpPr>
          <p:cNvPr id="3" name="Content Placeholder 2">
            <a:extLst>
              <a:ext uri="{FF2B5EF4-FFF2-40B4-BE49-F238E27FC236}">
                <a16:creationId xmlns:a16="http://schemas.microsoft.com/office/drawing/2014/main" id="{81120A9E-040B-A447-AFE9-794EB2BD0944}"/>
              </a:ext>
            </a:extLst>
          </p:cNvPr>
          <p:cNvSpPr>
            <a:spLocks noGrp="1"/>
          </p:cNvSpPr>
          <p:nvPr>
            <p:ph idx="1"/>
          </p:nvPr>
        </p:nvSpPr>
        <p:spPr/>
        <p:txBody>
          <a:bodyPr/>
          <a:lstStyle/>
          <a:p>
            <a:r>
              <a:rPr lang="en-AU" dirty="0"/>
              <a:t>First introduced at the World Expo in 1876 the telephone became the subject of a massive boom</a:t>
            </a:r>
          </a:p>
        </p:txBody>
      </p:sp>
      <p:pic>
        <p:nvPicPr>
          <p:cNvPr id="5" name="Picture 4">
            <a:extLst>
              <a:ext uri="{FF2B5EF4-FFF2-40B4-BE49-F238E27FC236}">
                <a16:creationId xmlns:a16="http://schemas.microsoft.com/office/drawing/2014/main" id="{A009D973-0CA1-0B4E-8482-6AF8218E4F7A}"/>
              </a:ext>
            </a:extLst>
          </p:cNvPr>
          <p:cNvPicPr>
            <a:picLocks noChangeAspect="1"/>
          </p:cNvPicPr>
          <p:nvPr/>
        </p:nvPicPr>
        <p:blipFill>
          <a:blip r:embed="rId2"/>
          <a:stretch>
            <a:fillRect/>
          </a:stretch>
        </p:blipFill>
        <p:spPr>
          <a:xfrm>
            <a:off x="3872169" y="3205655"/>
            <a:ext cx="3732722" cy="2868886"/>
          </a:xfrm>
          <a:prstGeom prst="rect">
            <a:avLst/>
          </a:prstGeom>
        </p:spPr>
      </p:pic>
    </p:spTree>
    <p:extLst>
      <p:ext uri="{BB962C8B-B14F-4D97-AF65-F5344CB8AC3E}">
        <p14:creationId xmlns:p14="http://schemas.microsoft.com/office/powerpoint/2010/main" val="891998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81FA-5A02-C940-930B-0DBC8FA434C4}"/>
              </a:ext>
            </a:extLst>
          </p:cNvPr>
          <p:cNvSpPr>
            <a:spLocks noGrp="1"/>
          </p:cNvSpPr>
          <p:nvPr>
            <p:ph type="title"/>
          </p:nvPr>
        </p:nvSpPr>
        <p:spPr/>
        <p:txBody>
          <a:bodyPr/>
          <a:lstStyle/>
          <a:p>
            <a:r>
              <a:rPr lang="en-AU" dirty="0"/>
              <a:t>Public vs Private</a:t>
            </a:r>
          </a:p>
        </p:txBody>
      </p:sp>
      <p:sp>
        <p:nvSpPr>
          <p:cNvPr id="3" name="Content Placeholder 2">
            <a:extLst>
              <a:ext uri="{FF2B5EF4-FFF2-40B4-BE49-F238E27FC236}">
                <a16:creationId xmlns:a16="http://schemas.microsoft.com/office/drawing/2014/main" id="{EC4F5A6F-41CF-B746-98CD-F602FECD5DA7}"/>
              </a:ext>
            </a:extLst>
          </p:cNvPr>
          <p:cNvSpPr>
            <a:spLocks noGrp="1"/>
          </p:cNvSpPr>
          <p:nvPr>
            <p:ph idx="1"/>
          </p:nvPr>
        </p:nvSpPr>
        <p:spPr>
          <a:xfrm>
            <a:off x="585952" y="1878176"/>
            <a:ext cx="9031014" cy="4351338"/>
          </a:xfrm>
        </p:spPr>
        <p:txBody>
          <a:bodyPr>
            <a:normAutofit fontScale="92500" lnSpcReduction="20000"/>
          </a:bodyPr>
          <a:lstStyle/>
          <a:p>
            <a:r>
              <a:rPr lang="en-AU" dirty="0"/>
              <a:t>The transformation of the telephone from a luxury good to a public utility required large scale capital resources beyond the reach of most private enterprises</a:t>
            </a:r>
          </a:p>
          <a:p>
            <a:r>
              <a:rPr lang="en-AU" dirty="0"/>
              <a:t>In most countries the role was assumed by the Postal service as a public service</a:t>
            </a:r>
          </a:p>
          <a:p>
            <a:r>
              <a:rPr lang="en-AU" dirty="0"/>
              <a:t>In the US Theodore Vail made a deal with the US Congress for AT&amp;T to become a state-sanctioned monopoly that would operate in the public interest</a:t>
            </a:r>
          </a:p>
          <a:p>
            <a:pPr lvl="1"/>
            <a:r>
              <a:rPr lang="en-AU" dirty="0"/>
              <a:t>It took less than 6 years for AT&amp;T to shake off these commitments and become a more traditional monopoly acting purely in self interest</a:t>
            </a:r>
          </a:p>
          <a:p>
            <a:pPr lvl="1"/>
            <a:r>
              <a:rPr lang="en-AU" dirty="0"/>
              <a:t>And it took the US a further 6 decades years to dismantle AT&amp;T’s monopoly!</a:t>
            </a:r>
          </a:p>
          <a:p>
            <a:pPr lvl="1"/>
            <a:r>
              <a:rPr lang="en-AU" dirty="0"/>
              <a:t>AT&amp;T became so powerful that US foreign policy in telecommunications was simply a restatement of AT&amp;T’s commercial interests!</a:t>
            </a:r>
          </a:p>
          <a:p>
            <a:pPr lvl="1"/>
            <a:endParaRPr lang="en-AU" dirty="0"/>
          </a:p>
        </p:txBody>
      </p:sp>
      <p:pic>
        <p:nvPicPr>
          <p:cNvPr id="5" name="Picture 4">
            <a:extLst>
              <a:ext uri="{FF2B5EF4-FFF2-40B4-BE49-F238E27FC236}">
                <a16:creationId xmlns:a16="http://schemas.microsoft.com/office/drawing/2014/main" id="{1C46D589-E3B6-5D4B-9EB1-B0D39A966E2E}"/>
              </a:ext>
            </a:extLst>
          </p:cNvPr>
          <p:cNvPicPr>
            <a:picLocks noChangeAspect="1"/>
          </p:cNvPicPr>
          <p:nvPr/>
        </p:nvPicPr>
        <p:blipFill>
          <a:blip r:embed="rId2"/>
          <a:stretch>
            <a:fillRect/>
          </a:stretch>
        </p:blipFill>
        <p:spPr>
          <a:xfrm>
            <a:off x="9616310" y="146132"/>
            <a:ext cx="2575689" cy="2901868"/>
          </a:xfrm>
          <a:prstGeom prst="rect">
            <a:avLst/>
          </a:prstGeom>
        </p:spPr>
      </p:pic>
    </p:spTree>
    <p:extLst>
      <p:ext uri="{BB962C8B-B14F-4D97-AF65-F5344CB8AC3E}">
        <p14:creationId xmlns:p14="http://schemas.microsoft.com/office/powerpoint/2010/main" val="1771026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95FEF-2FEA-0B4A-B813-ABF030A369E8}"/>
              </a:ext>
            </a:extLst>
          </p:cNvPr>
          <p:cNvSpPr>
            <a:spLocks noGrp="1"/>
          </p:cNvSpPr>
          <p:nvPr>
            <p:ph type="title"/>
          </p:nvPr>
        </p:nvSpPr>
        <p:spPr/>
        <p:txBody>
          <a:bodyPr/>
          <a:lstStyle/>
          <a:p>
            <a:r>
              <a:rPr lang="en-AU" dirty="0"/>
              <a:t>Telephony Deregulation</a:t>
            </a:r>
          </a:p>
        </p:txBody>
      </p:sp>
      <p:sp>
        <p:nvSpPr>
          <p:cNvPr id="3" name="Content Placeholder 2">
            <a:extLst>
              <a:ext uri="{FF2B5EF4-FFF2-40B4-BE49-F238E27FC236}">
                <a16:creationId xmlns:a16="http://schemas.microsoft.com/office/drawing/2014/main" id="{C0A060DC-1B6F-EA4A-8148-2DF1FD0B09CE}"/>
              </a:ext>
            </a:extLst>
          </p:cNvPr>
          <p:cNvSpPr>
            <a:spLocks noGrp="1"/>
          </p:cNvSpPr>
          <p:nvPr>
            <p:ph idx="1"/>
          </p:nvPr>
        </p:nvSpPr>
        <p:spPr>
          <a:xfrm>
            <a:off x="838200" y="1825625"/>
            <a:ext cx="7265276" cy="4351338"/>
          </a:xfrm>
        </p:spPr>
        <p:txBody>
          <a:bodyPr/>
          <a:lstStyle/>
          <a:p>
            <a:r>
              <a:rPr lang="en-AU" dirty="0"/>
              <a:t>Starting in the 1980’s there was strong pressure from the US to open up the telco sector to competition</a:t>
            </a:r>
          </a:p>
          <a:p>
            <a:r>
              <a:rPr lang="en-AU" dirty="0"/>
              <a:t>This pressure spread worldwide through the IMF and the World Bank as US interests saw opportunities in disrupting cosy national monopolies</a:t>
            </a:r>
          </a:p>
          <a:p>
            <a:r>
              <a:rPr lang="en-AU" dirty="0"/>
              <a:t>However it played out in a different way, as the real deregulation was in the data market and the rise of the Internet</a:t>
            </a:r>
          </a:p>
          <a:p>
            <a:endParaRPr lang="en-AU" dirty="0"/>
          </a:p>
        </p:txBody>
      </p:sp>
      <p:pic>
        <p:nvPicPr>
          <p:cNvPr id="5" name="Picture 4">
            <a:extLst>
              <a:ext uri="{FF2B5EF4-FFF2-40B4-BE49-F238E27FC236}">
                <a16:creationId xmlns:a16="http://schemas.microsoft.com/office/drawing/2014/main" id="{B080E759-B4ED-D849-992D-6173A71B5A83}"/>
              </a:ext>
            </a:extLst>
          </p:cNvPr>
          <p:cNvPicPr>
            <a:picLocks noChangeAspect="1"/>
          </p:cNvPicPr>
          <p:nvPr/>
        </p:nvPicPr>
        <p:blipFill>
          <a:blip r:embed="rId2"/>
          <a:stretch>
            <a:fillRect/>
          </a:stretch>
        </p:blipFill>
        <p:spPr>
          <a:xfrm>
            <a:off x="8544910" y="2452962"/>
            <a:ext cx="3425704" cy="2291719"/>
          </a:xfrm>
          <a:prstGeom prst="rect">
            <a:avLst/>
          </a:prstGeom>
        </p:spPr>
      </p:pic>
    </p:spTree>
    <p:extLst>
      <p:ext uri="{BB962C8B-B14F-4D97-AF65-F5344CB8AC3E}">
        <p14:creationId xmlns:p14="http://schemas.microsoft.com/office/powerpoint/2010/main" val="2013635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FEE6-8175-B74C-9C3C-BDD7D808695B}"/>
              </a:ext>
            </a:extLst>
          </p:cNvPr>
          <p:cNvSpPr>
            <a:spLocks noGrp="1"/>
          </p:cNvSpPr>
          <p:nvPr>
            <p:ph type="title"/>
          </p:nvPr>
        </p:nvSpPr>
        <p:spPr/>
        <p:txBody>
          <a:bodyPr/>
          <a:lstStyle/>
          <a:p>
            <a:r>
              <a:rPr lang="en-AU" dirty="0"/>
              <a:t>The Rise of the Internet</a:t>
            </a:r>
          </a:p>
        </p:txBody>
      </p:sp>
      <p:sp>
        <p:nvSpPr>
          <p:cNvPr id="3" name="Content Placeholder 2">
            <a:extLst>
              <a:ext uri="{FF2B5EF4-FFF2-40B4-BE49-F238E27FC236}">
                <a16:creationId xmlns:a16="http://schemas.microsoft.com/office/drawing/2014/main" id="{EDE1B052-1B78-CE43-BE71-5A18AFDE7757}"/>
              </a:ext>
            </a:extLst>
          </p:cNvPr>
          <p:cNvSpPr>
            <a:spLocks noGrp="1"/>
          </p:cNvSpPr>
          <p:nvPr>
            <p:ph idx="1"/>
          </p:nvPr>
        </p:nvSpPr>
        <p:spPr/>
        <p:txBody>
          <a:bodyPr/>
          <a:lstStyle/>
          <a:p>
            <a:r>
              <a:rPr lang="en-AU" dirty="0"/>
              <a:t>Initially, the Internet was seen as a poster child for the transformative power of deregulation and private sector investment</a:t>
            </a:r>
          </a:p>
          <a:p>
            <a:r>
              <a:rPr lang="en-AU" dirty="0"/>
              <a:t>The telco sector was too large to rapidly deploy resources to meet escalating demand, so entrepreneurs moved in with venture capital backing</a:t>
            </a:r>
          </a:p>
          <a:p>
            <a:r>
              <a:rPr lang="en-AU" dirty="0"/>
              <a:t>When the Internet began to consolidate, volume economics  came into play – larger actors were able to offer services at a lower price point, which increased their market share, which added to their volume, which…</a:t>
            </a:r>
          </a:p>
          <a:p>
            <a:endParaRPr lang="en-AU" dirty="0"/>
          </a:p>
        </p:txBody>
      </p:sp>
    </p:spTree>
    <p:extLst>
      <p:ext uri="{BB962C8B-B14F-4D97-AF65-F5344CB8AC3E}">
        <p14:creationId xmlns:p14="http://schemas.microsoft.com/office/powerpoint/2010/main" val="1263935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A5C3-CF18-BE40-B06C-9699D772F0F0}"/>
              </a:ext>
            </a:extLst>
          </p:cNvPr>
          <p:cNvSpPr>
            <a:spLocks noGrp="1"/>
          </p:cNvSpPr>
          <p:nvPr>
            <p:ph type="title"/>
          </p:nvPr>
        </p:nvSpPr>
        <p:spPr>
          <a:xfrm>
            <a:off x="838200" y="365125"/>
            <a:ext cx="11238186" cy="1325563"/>
          </a:xfrm>
        </p:spPr>
        <p:txBody>
          <a:bodyPr/>
          <a:lstStyle/>
          <a:p>
            <a:r>
              <a:rPr lang="en-AU" dirty="0"/>
              <a:t>The Rise and Rise of the Internet</a:t>
            </a:r>
          </a:p>
        </p:txBody>
      </p:sp>
      <p:sp>
        <p:nvSpPr>
          <p:cNvPr id="3" name="Content Placeholder 2">
            <a:extLst>
              <a:ext uri="{FF2B5EF4-FFF2-40B4-BE49-F238E27FC236}">
                <a16:creationId xmlns:a16="http://schemas.microsoft.com/office/drawing/2014/main" id="{8234DB7F-69FD-8540-A187-C4FA194A2A88}"/>
              </a:ext>
            </a:extLst>
          </p:cNvPr>
          <p:cNvSpPr>
            <a:spLocks noGrp="1"/>
          </p:cNvSpPr>
          <p:nvPr>
            <p:ph idx="1"/>
          </p:nvPr>
        </p:nvSpPr>
        <p:spPr/>
        <p:txBody>
          <a:bodyPr>
            <a:normAutofit lnSpcReduction="10000"/>
          </a:bodyPr>
          <a:lstStyle/>
          <a:p>
            <a:r>
              <a:rPr lang="en-AU" dirty="0"/>
              <a:t>There were few natural barriers to growth</a:t>
            </a:r>
          </a:p>
          <a:p>
            <a:pPr lvl="1"/>
            <a:r>
              <a:rPr lang="en-AU" dirty="0"/>
              <a:t>No labour force limitations</a:t>
            </a:r>
          </a:p>
          <a:p>
            <a:pPr lvl="1"/>
            <a:r>
              <a:rPr lang="en-AU" dirty="0"/>
              <a:t>No geographic limitations</a:t>
            </a:r>
          </a:p>
          <a:p>
            <a:pPr lvl="1"/>
            <a:r>
              <a:rPr lang="en-AU" dirty="0"/>
              <a:t>No regulatory inhibitors</a:t>
            </a:r>
          </a:p>
          <a:p>
            <a:pPr lvl="1"/>
            <a:r>
              <a:rPr lang="en-AU" dirty="0"/>
              <a:t>No coherent business models to follow, so investors became irrationally optimistic over future growth potential</a:t>
            </a:r>
          </a:p>
          <a:p>
            <a:r>
              <a:rPr lang="en-AU" dirty="0"/>
              <a:t>Digital business models quickly became global in scope</a:t>
            </a:r>
          </a:p>
          <a:p>
            <a:pPr lvl="1"/>
            <a:r>
              <a:rPr lang="en-AU" dirty="0"/>
              <a:t>Uber, </a:t>
            </a:r>
            <a:r>
              <a:rPr lang="en-AU" dirty="0" err="1"/>
              <a:t>WeWork</a:t>
            </a:r>
            <a:r>
              <a:rPr lang="en-AU" dirty="0"/>
              <a:t>,  Cisco, Microsoft, Amazon, Apple, etc</a:t>
            </a:r>
          </a:p>
          <a:p>
            <a:r>
              <a:rPr lang="en-AU" dirty="0"/>
              <a:t>This “winner take all” environment created an environment that is dominated by a small number of giant enterprises that operate at a global scale</a:t>
            </a:r>
          </a:p>
        </p:txBody>
      </p:sp>
    </p:spTree>
    <p:extLst>
      <p:ext uri="{BB962C8B-B14F-4D97-AF65-F5344CB8AC3E}">
        <p14:creationId xmlns:p14="http://schemas.microsoft.com/office/powerpoint/2010/main" val="4199122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19</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05325-6919-3F41-B95E-C6290F8EB427}"/>
              </a:ext>
            </a:extLst>
          </p:cNvPr>
          <p:cNvSpPr>
            <a:spLocks noGrp="1"/>
          </p:cNvSpPr>
          <p:nvPr>
            <p:ph type="title"/>
          </p:nvPr>
        </p:nvSpPr>
        <p:spPr>
          <a:xfrm>
            <a:off x="262759" y="365125"/>
            <a:ext cx="11091041" cy="1325563"/>
          </a:xfrm>
        </p:spPr>
        <p:txBody>
          <a:bodyPr/>
          <a:lstStyle/>
          <a:p>
            <a:r>
              <a:rPr lang="en-AU" dirty="0"/>
              <a:t>Today: Critical Vulnerabilities</a:t>
            </a:r>
          </a:p>
        </p:txBody>
      </p:sp>
      <p:sp>
        <p:nvSpPr>
          <p:cNvPr id="3" name="Content Placeholder 2">
            <a:extLst>
              <a:ext uri="{FF2B5EF4-FFF2-40B4-BE49-F238E27FC236}">
                <a16:creationId xmlns:a16="http://schemas.microsoft.com/office/drawing/2014/main" id="{CE98730C-BC11-F641-A0B9-BBA8C8029AF5}"/>
              </a:ext>
            </a:extLst>
          </p:cNvPr>
          <p:cNvSpPr>
            <a:spLocks noGrp="1"/>
          </p:cNvSpPr>
          <p:nvPr>
            <p:ph idx="1"/>
          </p:nvPr>
        </p:nvSpPr>
        <p:spPr/>
        <p:txBody>
          <a:bodyPr>
            <a:normAutofit fontScale="92500"/>
          </a:bodyPr>
          <a:lstStyle/>
          <a:p>
            <a:r>
              <a:rPr lang="en-AU" dirty="0"/>
              <a:t>Outages by Fastly and Akamai have global impact, affecting all kinds of enterprises</a:t>
            </a:r>
          </a:p>
          <a:p>
            <a:r>
              <a:rPr lang="en-AU" dirty="0"/>
              <a:t>A DDOS attack on DYN managed to cause a meltdown of the Internet for the entire eastern seaboard of the US</a:t>
            </a:r>
          </a:p>
          <a:p>
            <a:r>
              <a:rPr lang="en-AU" dirty="0"/>
              <a:t>Google has such a massively dominant position across technology that everyone else is left trying to just fill in the gaps – HTTP/3, QUIC, TLS, BBR, to name just a few </a:t>
            </a:r>
          </a:p>
          <a:p>
            <a:r>
              <a:rPr lang="en-AU" dirty="0"/>
              <a:t>Mobile devices are either made by Apple or run Android</a:t>
            </a:r>
          </a:p>
          <a:p>
            <a:r>
              <a:rPr lang="en-AU" dirty="0"/>
              <a:t>Chrome completely dominates browser space</a:t>
            </a:r>
          </a:p>
          <a:p>
            <a:r>
              <a:rPr lang="en-AU" dirty="0"/>
              <a:t>The entire world now finds itself relying on just one chip manufacturer! </a:t>
            </a:r>
          </a:p>
        </p:txBody>
      </p:sp>
    </p:spTree>
    <p:extLst>
      <p:ext uri="{BB962C8B-B14F-4D97-AF65-F5344CB8AC3E}">
        <p14:creationId xmlns:p14="http://schemas.microsoft.com/office/powerpoint/2010/main" val="358939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20</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8" name="Picture 7">
            <a:extLst>
              <a:ext uri="{FF2B5EF4-FFF2-40B4-BE49-F238E27FC236}">
                <a16:creationId xmlns:a16="http://schemas.microsoft.com/office/drawing/2014/main" id="{BC76E76E-4C70-B046-A559-7FF96074C92A}"/>
              </a:ext>
            </a:extLst>
          </p:cNvPr>
          <p:cNvPicPr>
            <a:picLocks noChangeAspect="1"/>
          </p:cNvPicPr>
          <p:nvPr/>
        </p:nvPicPr>
        <p:blipFill>
          <a:blip r:embed="rId3"/>
          <a:stretch>
            <a:fillRect/>
          </a:stretch>
        </p:blipFill>
        <p:spPr>
          <a:xfrm>
            <a:off x="1855583" y="2022329"/>
            <a:ext cx="8420100" cy="4000500"/>
          </a:xfrm>
          <a:prstGeom prst="rect">
            <a:avLst/>
          </a:prstGeom>
        </p:spPr>
      </p:pic>
      <p:sp>
        <p:nvSpPr>
          <p:cNvPr id="9" name="TextBox 8">
            <a:extLst>
              <a:ext uri="{FF2B5EF4-FFF2-40B4-BE49-F238E27FC236}">
                <a16:creationId xmlns:a16="http://schemas.microsoft.com/office/drawing/2014/main" id="{AB989224-1455-7D40-A450-450E438F75BF}"/>
              </a:ext>
            </a:extLst>
          </p:cNvPr>
          <p:cNvSpPr txBox="1"/>
          <p:nvPr/>
        </p:nvSpPr>
        <p:spPr>
          <a:xfrm>
            <a:off x="8467068" y="6308209"/>
            <a:ext cx="2180790" cy="369332"/>
          </a:xfrm>
          <a:prstGeom prst="rect">
            <a:avLst/>
          </a:prstGeom>
          <a:noFill/>
        </p:spPr>
        <p:txBody>
          <a:bodyPr wrap="none" rtlCol="0">
            <a:spAutoFit/>
          </a:bodyPr>
          <a:lstStyle/>
          <a:p>
            <a:r>
              <a:rPr lang="en-AU" dirty="0"/>
              <a:t>Source: Open Secrets</a:t>
            </a:r>
          </a:p>
        </p:txBody>
      </p:sp>
    </p:spTree>
    <p:extLst>
      <p:ext uri="{BB962C8B-B14F-4D97-AF65-F5344CB8AC3E}">
        <p14:creationId xmlns:p14="http://schemas.microsoft.com/office/powerpoint/2010/main" val="73821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21</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7" name="Picture 6">
            <a:extLst>
              <a:ext uri="{FF2B5EF4-FFF2-40B4-BE49-F238E27FC236}">
                <a16:creationId xmlns:a16="http://schemas.microsoft.com/office/drawing/2014/main" id="{3B755EEE-3135-9947-B2F3-535E6DB5C70B}"/>
              </a:ext>
            </a:extLst>
          </p:cNvPr>
          <p:cNvPicPr>
            <a:picLocks noChangeAspect="1"/>
          </p:cNvPicPr>
          <p:nvPr/>
        </p:nvPicPr>
        <p:blipFill>
          <a:blip r:embed="rId3"/>
          <a:stretch>
            <a:fillRect/>
          </a:stretch>
        </p:blipFill>
        <p:spPr>
          <a:xfrm>
            <a:off x="1640609" y="1791266"/>
            <a:ext cx="6997495" cy="5027228"/>
          </a:xfrm>
          <a:prstGeom prst="rect">
            <a:avLst/>
          </a:prstGeom>
        </p:spPr>
      </p:pic>
      <p:sp>
        <p:nvSpPr>
          <p:cNvPr id="9" name="TextBox 8">
            <a:extLst>
              <a:ext uri="{FF2B5EF4-FFF2-40B4-BE49-F238E27FC236}">
                <a16:creationId xmlns:a16="http://schemas.microsoft.com/office/drawing/2014/main" id="{13CF134C-8417-8A41-B677-622E2A20D609}"/>
              </a:ext>
            </a:extLst>
          </p:cNvPr>
          <p:cNvSpPr txBox="1"/>
          <p:nvPr/>
        </p:nvSpPr>
        <p:spPr>
          <a:xfrm>
            <a:off x="8467068" y="6308209"/>
            <a:ext cx="2180790" cy="369332"/>
          </a:xfrm>
          <a:prstGeom prst="rect">
            <a:avLst/>
          </a:prstGeom>
          <a:noFill/>
        </p:spPr>
        <p:txBody>
          <a:bodyPr wrap="none" rtlCol="0">
            <a:spAutoFit/>
          </a:bodyPr>
          <a:lstStyle/>
          <a:p>
            <a:r>
              <a:rPr lang="en-AU" dirty="0"/>
              <a:t>Source: Open Secrets</a:t>
            </a:r>
          </a:p>
        </p:txBody>
      </p:sp>
      <p:sp>
        <p:nvSpPr>
          <p:cNvPr id="10" name="TextBox 9">
            <a:extLst>
              <a:ext uri="{FF2B5EF4-FFF2-40B4-BE49-F238E27FC236}">
                <a16:creationId xmlns:a16="http://schemas.microsoft.com/office/drawing/2014/main" id="{C159C39F-E417-954B-A367-5CAA916A2021}"/>
              </a:ext>
            </a:extLst>
          </p:cNvPr>
          <p:cNvSpPr txBox="1"/>
          <p:nvPr/>
        </p:nvSpPr>
        <p:spPr>
          <a:xfrm>
            <a:off x="3450177" y="1270841"/>
            <a:ext cx="2767361" cy="369332"/>
          </a:xfrm>
          <a:prstGeom prst="rect">
            <a:avLst/>
          </a:prstGeom>
          <a:noFill/>
        </p:spPr>
        <p:txBody>
          <a:bodyPr wrap="none" rtlCol="0">
            <a:spAutoFit/>
          </a:bodyPr>
          <a:lstStyle/>
          <a:p>
            <a:r>
              <a:rPr lang="en-AU" dirty="0"/>
              <a:t>2020 Lobbying Sources - US</a:t>
            </a:r>
          </a:p>
        </p:txBody>
      </p:sp>
    </p:spTree>
    <p:extLst>
      <p:ext uri="{BB962C8B-B14F-4D97-AF65-F5344CB8AC3E}">
        <p14:creationId xmlns:p14="http://schemas.microsoft.com/office/powerpoint/2010/main" val="338121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386FC-8A0A-6B48-9A76-43DC342508EC}"/>
              </a:ext>
            </a:extLst>
          </p:cNvPr>
          <p:cNvSpPr>
            <a:spLocks noGrp="1"/>
          </p:cNvSpPr>
          <p:nvPr>
            <p:ph type="title"/>
          </p:nvPr>
        </p:nvSpPr>
        <p:spPr/>
        <p:txBody>
          <a:bodyPr/>
          <a:lstStyle/>
          <a:p>
            <a:r>
              <a:rPr lang="en-AU" dirty="0"/>
              <a:t>Market Sentiment</a:t>
            </a:r>
          </a:p>
        </p:txBody>
      </p:sp>
      <p:sp>
        <p:nvSpPr>
          <p:cNvPr id="6" name="TextBox 5">
            <a:extLst>
              <a:ext uri="{FF2B5EF4-FFF2-40B4-BE49-F238E27FC236}">
                <a16:creationId xmlns:a16="http://schemas.microsoft.com/office/drawing/2014/main" id="{32982B7A-F8F1-5444-B4EC-64419023DCD6}"/>
              </a:ext>
            </a:extLst>
          </p:cNvPr>
          <p:cNvSpPr txBox="1"/>
          <p:nvPr/>
        </p:nvSpPr>
        <p:spPr>
          <a:xfrm>
            <a:off x="956441" y="1690688"/>
            <a:ext cx="5475889" cy="3139321"/>
          </a:xfrm>
          <a:prstGeom prst="rect">
            <a:avLst/>
          </a:prstGeom>
          <a:noFill/>
        </p:spPr>
        <p:txBody>
          <a:bodyPr wrap="square" rtlCol="0">
            <a:spAutoFit/>
          </a:bodyPr>
          <a:lstStyle/>
          <a:p>
            <a:r>
              <a:rPr lang="en-AU" dirty="0"/>
              <a:t>8 of the 10 largest publicly traded companies are now technology companies</a:t>
            </a:r>
          </a:p>
          <a:p>
            <a:r>
              <a:rPr lang="en-AU" dirty="0"/>
              <a:t>	</a:t>
            </a:r>
          </a:p>
          <a:p>
            <a:r>
              <a:rPr lang="en-AU" dirty="0"/>
              <a:t>In this top 10 list there are no</a:t>
            </a:r>
          </a:p>
          <a:p>
            <a:r>
              <a:rPr lang="en-AU" dirty="0"/>
              <a:t>   - financial services</a:t>
            </a:r>
          </a:p>
          <a:p>
            <a:r>
              <a:rPr lang="en-AU" dirty="0"/>
              <a:t>   - chemicals</a:t>
            </a:r>
          </a:p>
          <a:p>
            <a:r>
              <a:rPr lang="en-AU" dirty="0"/>
              <a:t>   - industrials</a:t>
            </a:r>
          </a:p>
          <a:p>
            <a:r>
              <a:rPr lang="en-AU" dirty="0"/>
              <a:t>   - retails</a:t>
            </a:r>
          </a:p>
          <a:p>
            <a:endParaRPr lang="en-AU" dirty="0"/>
          </a:p>
          <a:p>
            <a:r>
              <a:rPr lang="en-AU" dirty="0"/>
              <a:t>Based on national GDP Apple’s market cap is now more valuable than all but 8 of the world’s economies!</a:t>
            </a:r>
          </a:p>
        </p:txBody>
      </p:sp>
      <p:sp>
        <p:nvSpPr>
          <p:cNvPr id="7" name="TextBox 6">
            <a:extLst>
              <a:ext uri="{FF2B5EF4-FFF2-40B4-BE49-F238E27FC236}">
                <a16:creationId xmlns:a16="http://schemas.microsoft.com/office/drawing/2014/main" id="{B303A34E-B605-3E44-B1E5-E7954602506A}"/>
              </a:ext>
            </a:extLst>
          </p:cNvPr>
          <p:cNvSpPr txBox="1"/>
          <p:nvPr/>
        </p:nvSpPr>
        <p:spPr>
          <a:xfrm>
            <a:off x="5644351" y="6492875"/>
            <a:ext cx="5455724" cy="276999"/>
          </a:xfrm>
          <a:prstGeom prst="rect">
            <a:avLst/>
          </a:prstGeom>
          <a:noFill/>
        </p:spPr>
        <p:txBody>
          <a:bodyPr wrap="none" rtlCol="0">
            <a:spAutoFit/>
          </a:bodyPr>
          <a:lstStyle/>
          <a:p>
            <a:r>
              <a:rPr lang="en-AU" sz="1200" dirty="0"/>
              <a:t>https://</a:t>
            </a:r>
            <a:r>
              <a:rPr lang="en-AU" sz="1200" dirty="0" err="1"/>
              <a:t>en.wikipedia.org</a:t>
            </a:r>
            <a:r>
              <a:rPr lang="en-AU" sz="1200" dirty="0"/>
              <a:t>/wiki/</a:t>
            </a:r>
            <a:r>
              <a:rPr lang="en-AU" sz="1200" dirty="0" err="1"/>
              <a:t>List_of_public_corporations_by_market_capitalization</a:t>
            </a:r>
            <a:endParaRPr lang="en-AU" sz="1200" dirty="0"/>
          </a:p>
        </p:txBody>
      </p:sp>
      <p:pic>
        <p:nvPicPr>
          <p:cNvPr id="12" name="Picture 11">
            <a:extLst>
              <a:ext uri="{FF2B5EF4-FFF2-40B4-BE49-F238E27FC236}">
                <a16:creationId xmlns:a16="http://schemas.microsoft.com/office/drawing/2014/main" id="{53EF6172-223E-244C-A384-1C5B6ED25E20}"/>
              </a:ext>
            </a:extLst>
          </p:cNvPr>
          <p:cNvPicPr>
            <a:picLocks noChangeAspect="1"/>
          </p:cNvPicPr>
          <p:nvPr/>
        </p:nvPicPr>
        <p:blipFill>
          <a:blip r:embed="rId2"/>
          <a:stretch>
            <a:fillRect/>
          </a:stretch>
        </p:blipFill>
        <p:spPr>
          <a:xfrm>
            <a:off x="7003376" y="541283"/>
            <a:ext cx="4303061" cy="5775434"/>
          </a:xfrm>
          <a:prstGeom prst="rect">
            <a:avLst/>
          </a:prstGeom>
        </p:spPr>
      </p:pic>
    </p:spTree>
    <p:extLst>
      <p:ext uri="{BB962C8B-B14F-4D97-AF65-F5344CB8AC3E}">
        <p14:creationId xmlns:p14="http://schemas.microsoft.com/office/powerpoint/2010/main" val="723876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6" y="1604799"/>
            <a:ext cx="8832981"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Governments</a:t>
            </a:r>
          </a:p>
          <a:p>
            <a:pPr marL="0" indent="0">
              <a:buNone/>
            </a:pPr>
            <a:r>
              <a:rPr lang="en-US" sz="2667" dirty="0"/>
              <a:t>By taking a leading position with these emergent technologies, these players can amass vast fortunes, with little in the way of accountability to a broader common public good</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23</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9192-9498-864E-9859-F0013579C205}"/>
              </a:ext>
            </a:extLst>
          </p:cNvPr>
          <p:cNvSpPr>
            <a:spLocks noGrp="1"/>
          </p:cNvSpPr>
          <p:nvPr>
            <p:ph type="title"/>
          </p:nvPr>
        </p:nvSpPr>
        <p:spPr/>
        <p:txBody>
          <a:bodyPr/>
          <a:lstStyle/>
          <a:p>
            <a:r>
              <a:rPr lang="en-AU" dirty="0"/>
              <a:t>What’s the problem?</a:t>
            </a:r>
          </a:p>
        </p:txBody>
      </p:sp>
      <p:sp>
        <p:nvSpPr>
          <p:cNvPr id="3" name="Content Placeholder 2">
            <a:extLst>
              <a:ext uri="{FF2B5EF4-FFF2-40B4-BE49-F238E27FC236}">
                <a16:creationId xmlns:a16="http://schemas.microsoft.com/office/drawing/2014/main" id="{8C0C3864-B41B-AC47-81BA-672465DE509B}"/>
              </a:ext>
            </a:extLst>
          </p:cNvPr>
          <p:cNvSpPr>
            <a:spLocks noGrp="1"/>
          </p:cNvSpPr>
          <p:nvPr>
            <p:ph idx="1"/>
          </p:nvPr>
        </p:nvSpPr>
        <p:spPr/>
        <p:txBody>
          <a:bodyPr/>
          <a:lstStyle/>
          <a:p>
            <a:pPr marL="0" indent="0">
              <a:buNone/>
            </a:pPr>
            <a:r>
              <a:rPr lang="en-AU" dirty="0"/>
              <a:t>Is it that these enterprises are:</a:t>
            </a:r>
          </a:p>
          <a:p>
            <a:pPr lvl="1"/>
            <a:r>
              <a:rPr lang="en-AU" dirty="0"/>
              <a:t>so big?</a:t>
            </a:r>
          </a:p>
          <a:p>
            <a:pPr lvl="1"/>
            <a:r>
              <a:rPr lang="en-AU" dirty="0"/>
              <a:t>exploitative of their workers?</a:t>
            </a:r>
          </a:p>
          <a:p>
            <a:pPr lvl="1"/>
            <a:r>
              <a:rPr lang="en-AU" dirty="0"/>
              <a:t>distorting markets?</a:t>
            </a:r>
          </a:p>
          <a:p>
            <a:pPr lvl="1"/>
            <a:r>
              <a:rPr lang="en-AU" dirty="0"/>
              <a:t>extracting monopoly rentals from consumers?</a:t>
            </a:r>
          </a:p>
          <a:p>
            <a:pPr lvl="1"/>
            <a:r>
              <a:rPr lang="en-AU" dirty="0"/>
              <a:t>not providing consumers what they want?</a:t>
            </a:r>
          </a:p>
          <a:p>
            <a:pPr lvl="1"/>
            <a:endParaRPr lang="en-AU" dirty="0"/>
          </a:p>
          <a:p>
            <a:pPr marL="0" indent="0">
              <a:buNone/>
            </a:pPr>
            <a:r>
              <a:rPr lang="en-AU" dirty="0"/>
              <a:t>It’s hard to sustain a case for any of these criticisms against these digital giants</a:t>
            </a:r>
          </a:p>
          <a:p>
            <a:endParaRPr lang="en-AU" dirty="0"/>
          </a:p>
          <a:p>
            <a:pPr lvl="1"/>
            <a:endParaRPr lang="en-AU" dirty="0"/>
          </a:p>
        </p:txBody>
      </p:sp>
      <p:sp>
        <p:nvSpPr>
          <p:cNvPr id="4" name="Slide Number Placeholder 3">
            <a:extLst>
              <a:ext uri="{FF2B5EF4-FFF2-40B4-BE49-F238E27FC236}">
                <a16:creationId xmlns:a16="http://schemas.microsoft.com/office/drawing/2014/main" id="{34BF5EAC-3DB4-BF49-A370-5E4909194012}"/>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24</a:t>
            </a:fld>
            <a:endParaRPr lang="en-AU" kern="0" dirty="0"/>
          </a:p>
        </p:txBody>
      </p:sp>
    </p:spTree>
    <p:extLst>
      <p:ext uri="{BB962C8B-B14F-4D97-AF65-F5344CB8AC3E}">
        <p14:creationId xmlns:p14="http://schemas.microsoft.com/office/powerpoint/2010/main" val="859653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p:txBody>
          <a:bodyPr/>
          <a:lstStyle/>
          <a:p>
            <a:r>
              <a:rPr lang="en-AU" dirty="0"/>
              <a:t>It’s what we want</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956441" y="1508787"/>
            <a:ext cx="10708178" cy="4565103"/>
          </a:xfrm>
        </p:spPr>
        <p:txBody>
          <a:bodyPr>
            <a:normAutofit/>
          </a:bodyPr>
          <a:lstStyle/>
          <a:p>
            <a:r>
              <a:rPr lang="en-AU" sz="2667" dirty="0"/>
              <a:t>It seems that these enterprises have focussed very sharply on giving users precisely what they want</a:t>
            </a:r>
          </a:p>
          <a:p>
            <a:r>
              <a:rPr lang="en-AU" sz="2667" dirty="0"/>
              <a:t>The ability to customise a solution to a market of 1 and still bring economies of scale to that market underlies their success</a:t>
            </a:r>
          </a:p>
          <a:p>
            <a:r>
              <a:rPr lang="en-AU" sz="2667" dirty="0"/>
              <a:t>Their ability lies in achieving a critical mass in size that allows them sufficient bulk to capitalise an asset that individually is worthless</a:t>
            </a:r>
          </a:p>
          <a:p>
            <a:r>
              <a:rPr lang="en-AU" sz="2667" dirty="0"/>
              <a:t>So we all use these services – because they are obtained through the capitalisation of something that individually we are incapable of capitalising</a:t>
            </a:r>
          </a:p>
        </p:txBody>
      </p:sp>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25</a:t>
            </a:fld>
            <a:endParaRPr lang="en-AU" kern="0" dirty="0"/>
          </a:p>
        </p:txBody>
      </p:sp>
    </p:spTree>
    <p:extLst>
      <p:ext uri="{BB962C8B-B14F-4D97-AF65-F5344CB8AC3E}">
        <p14:creationId xmlns:p14="http://schemas.microsoft.com/office/powerpoint/2010/main" val="3090376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6ECA-ED86-5E4F-9265-3285BE71273D}"/>
              </a:ext>
            </a:extLst>
          </p:cNvPr>
          <p:cNvSpPr>
            <a:spLocks noGrp="1"/>
          </p:cNvSpPr>
          <p:nvPr>
            <p:ph type="title"/>
          </p:nvPr>
        </p:nvSpPr>
        <p:spPr/>
        <p:txBody>
          <a:bodyPr/>
          <a:lstStyle/>
          <a:p>
            <a:r>
              <a:rPr lang="en-AU" dirty="0"/>
              <a:t>There are side-effects</a:t>
            </a:r>
          </a:p>
        </p:txBody>
      </p:sp>
      <p:sp>
        <p:nvSpPr>
          <p:cNvPr id="3" name="Content Placeholder 2">
            <a:extLst>
              <a:ext uri="{FF2B5EF4-FFF2-40B4-BE49-F238E27FC236}">
                <a16:creationId xmlns:a16="http://schemas.microsoft.com/office/drawing/2014/main" id="{ECB96D54-4536-D44F-B2E3-1BA8AD384188}"/>
              </a:ext>
            </a:extLst>
          </p:cNvPr>
          <p:cNvSpPr>
            <a:spLocks noGrp="1"/>
          </p:cNvSpPr>
          <p:nvPr>
            <p:ph idx="1"/>
          </p:nvPr>
        </p:nvSpPr>
        <p:spPr/>
        <p:txBody>
          <a:bodyPr/>
          <a:lstStyle/>
          <a:p>
            <a:r>
              <a:rPr lang="en-AU" dirty="0"/>
              <a:t>In order to understand what each consumer wants, the service provider needs to understand the consumer</a:t>
            </a:r>
          </a:p>
          <a:p>
            <a:r>
              <a:rPr lang="en-AU" dirty="0"/>
              <a:t>Which brings us to…</a:t>
            </a:r>
          </a:p>
        </p:txBody>
      </p:sp>
      <p:sp>
        <p:nvSpPr>
          <p:cNvPr id="4" name="Slide Number Placeholder 3">
            <a:extLst>
              <a:ext uri="{FF2B5EF4-FFF2-40B4-BE49-F238E27FC236}">
                <a16:creationId xmlns:a16="http://schemas.microsoft.com/office/drawing/2014/main" id="{65EC525A-CB0C-F145-AF9C-278934078C4E}"/>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26</a:t>
            </a:fld>
            <a:endParaRPr lang="en-AU" kern="0" dirty="0"/>
          </a:p>
        </p:txBody>
      </p:sp>
    </p:spTree>
    <p:extLst>
      <p:ext uri="{BB962C8B-B14F-4D97-AF65-F5344CB8AC3E}">
        <p14:creationId xmlns:p14="http://schemas.microsoft.com/office/powerpoint/2010/main" val="2159708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FC3E-9821-C343-A2BA-BC1C12D948FF}"/>
              </a:ext>
            </a:extLst>
          </p:cNvPr>
          <p:cNvSpPr>
            <a:spLocks noGrp="1"/>
          </p:cNvSpPr>
          <p:nvPr>
            <p:ph type="title"/>
          </p:nvPr>
        </p:nvSpPr>
        <p:spPr/>
        <p:txBody>
          <a:bodyPr/>
          <a:lstStyle/>
          <a:p>
            <a:r>
              <a:rPr lang="en-AU" dirty="0"/>
              <a:t>Surveillance Capitalism</a:t>
            </a:r>
          </a:p>
        </p:txBody>
      </p:sp>
      <p:sp>
        <p:nvSpPr>
          <p:cNvPr id="3" name="Content Placeholder 2">
            <a:extLst>
              <a:ext uri="{FF2B5EF4-FFF2-40B4-BE49-F238E27FC236}">
                <a16:creationId xmlns:a16="http://schemas.microsoft.com/office/drawing/2014/main" id="{8EA51B79-99DE-8747-ADCE-B876FC94FD11}"/>
              </a:ext>
            </a:extLst>
          </p:cNvPr>
          <p:cNvSpPr>
            <a:spLocks noGrp="1"/>
          </p:cNvSpPr>
          <p:nvPr>
            <p:ph idx="1"/>
          </p:nvPr>
        </p:nvSpPr>
        <p:spPr>
          <a:xfrm>
            <a:off x="838200" y="1825625"/>
            <a:ext cx="7380890" cy="4351338"/>
          </a:xfrm>
        </p:spPr>
        <p:txBody>
          <a:bodyPr>
            <a:normAutofit/>
          </a:bodyPr>
          <a:lstStyle/>
          <a:p>
            <a:r>
              <a:rPr lang="en-AU" dirty="0"/>
              <a:t>Much of the wealth and impact of these activities is built upon a foundation of aggregation of individual user behaviour and construction of personal profiles</a:t>
            </a:r>
          </a:p>
          <a:p>
            <a:r>
              <a:rPr lang="en-AU" dirty="0"/>
              <a:t>It also has benefitted from a cavalier attitude towards data security and privacy concerns and the absence of regulatory imposts that attempt to safeguard some basic common aspects of personal privacy</a:t>
            </a:r>
          </a:p>
          <a:p>
            <a:endParaRPr lang="en-AU" dirty="0"/>
          </a:p>
        </p:txBody>
      </p:sp>
      <p:sp>
        <p:nvSpPr>
          <p:cNvPr id="4" name="Slide Number Placeholder 3">
            <a:extLst>
              <a:ext uri="{FF2B5EF4-FFF2-40B4-BE49-F238E27FC236}">
                <a16:creationId xmlns:a16="http://schemas.microsoft.com/office/drawing/2014/main" id="{622BB02F-F684-0346-B1FC-BC18173E60E8}"/>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27</a:t>
            </a:fld>
            <a:endParaRPr lang="en-AU" kern="0" dirty="0"/>
          </a:p>
        </p:txBody>
      </p:sp>
      <p:pic>
        <p:nvPicPr>
          <p:cNvPr id="5" name="Picture 2">
            <a:extLst>
              <a:ext uri="{FF2B5EF4-FFF2-40B4-BE49-F238E27FC236}">
                <a16:creationId xmlns:a16="http://schemas.microsoft.com/office/drawing/2014/main" id="{D203E7CB-9B8D-2049-80DA-0C1917029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4488" y="1909986"/>
            <a:ext cx="2533328" cy="393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83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Change and Monopolies</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838200" y="1842558"/>
            <a:ext cx="10515600" cy="4351338"/>
          </a:xfrm>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comms</a:t>
            </a:r>
          </a:p>
          <a:p>
            <a:r>
              <a:rPr lang="en-AU" dirty="0"/>
              <a:t>And it’s dominated by a very small cartel of monopolists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28</a:t>
            </a:fld>
            <a:endParaRPr lang="en-AU" kern="0" dirty="0"/>
          </a:p>
        </p:txBody>
      </p:sp>
    </p:spTree>
    <p:extLst>
      <p:ext uri="{BB962C8B-B14F-4D97-AF65-F5344CB8AC3E}">
        <p14:creationId xmlns:p14="http://schemas.microsoft.com/office/powerpoint/2010/main" val="1743123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Change and Monopolies</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838200" y="1842558"/>
            <a:ext cx="10515600" cy="4351338"/>
          </a:xfrm>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comms</a:t>
            </a:r>
          </a:p>
          <a:p>
            <a:r>
              <a:rPr lang="en-AU" dirty="0"/>
              <a:t>And it’s dominated by a very small cartel of monopolists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29</a:t>
            </a:fld>
            <a:endParaRPr lang="en-AU" kern="0" dirty="0"/>
          </a:p>
        </p:txBody>
      </p:sp>
      <p:sp>
        <p:nvSpPr>
          <p:cNvPr id="5" name="Rectangle 4">
            <a:extLst>
              <a:ext uri="{FF2B5EF4-FFF2-40B4-BE49-F238E27FC236}">
                <a16:creationId xmlns:a16="http://schemas.microsoft.com/office/drawing/2014/main" id="{9DA17CF9-2CB6-D54E-9188-A400B36F4BE6}"/>
              </a:ext>
            </a:extLst>
          </p:cNvPr>
          <p:cNvSpPr/>
          <p:nvPr/>
        </p:nvSpPr>
        <p:spPr>
          <a:xfrm rot="21380151">
            <a:off x="1016389" y="2549951"/>
            <a:ext cx="10129115" cy="1384995"/>
          </a:xfrm>
          <a:prstGeom prst="rect">
            <a:avLst/>
          </a:prstGeom>
          <a:solidFill>
            <a:schemeClr val="bg1"/>
          </a:solidFill>
        </p:spPr>
        <p:txBody>
          <a:bodyPr wrap="square">
            <a:spAutoFit/>
          </a:bodyPr>
          <a:lstStyle/>
          <a:p>
            <a:r>
              <a:rPr lang="en-AU" sz="2800" dirty="0">
                <a:solidFill>
                  <a:schemeClr val="accent4">
                    <a:lumMod val="50000"/>
                  </a:schemeClr>
                </a:solidFill>
                <a:latin typeface="AhnbergHand" pitchFamily="2" charset="0"/>
              </a:rPr>
              <a:t>“Every monopoly and all exclusive privileges are granted only at the expense of the public interest”</a:t>
            </a:r>
          </a:p>
          <a:p>
            <a:r>
              <a:rPr lang="en-AU" sz="2800" dirty="0">
                <a:solidFill>
                  <a:schemeClr val="accent4">
                    <a:lumMod val="50000"/>
                  </a:schemeClr>
                </a:solidFill>
                <a:latin typeface="AhnbergHand" pitchFamily="2" charset="0"/>
              </a:rPr>
              <a:t>Andrew Jackson, 1830</a:t>
            </a:r>
          </a:p>
        </p:txBody>
      </p:sp>
      <p:pic>
        <p:nvPicPr>
          <p:cNvPr id="6" name="Picture 5">
            <a:extLst>
              <a:ext uri="{FF2B5EF4-FFF2-40B4-BE49-F238E27FC236}">
                <a16:creationId xmlns:a16="http://schemas.microsoft.com/office/drawing/2014/main" id="{1664CBA5-34EE-8949-8BDC-D5654920ED31}"/>
              </a:ext>
            </a:extLst>
          </p:cNvPr>
          <p:cNvPicPr>
            <a:picLocks noChangeAspect="1"/>
          </p:cNvPicPr>
          <p:nvPr/>
        </p:nvPicPr>
        <p:blipFill>
          <a:blip r:embed="rId2"/>
          <a:stretch>
            <a:fillRect/>
          </a:stretch>
        </p:blipFill>
        <p:spPr>
          <a:xfrm rot="21286149">
            <a:off x="4476751" y="4417263"/>
            <a:ext cx="3581400" cy="1532043"/>
          </a:xfrm>
          <a:prstGeom prst="rect">
            <a:avLst/>
          </a:prstGeom>
        </p:spPr>
      </p:pic>
    </p:spTree>
    <p:extLst>
      <p:ext uri="{BB962C8B-B14F-4D97-AF65-F5344CB8AC3E}">
        <p14:creationId xmlns:p14="http://schemas.microsoft.com/office/powerpoint/2010/main" val="829535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EA9C-627A-3F48-B9F3-6CA32E039D69}"/>
              </a:ext>
            </a:extLst>
          </p:cNvPr>
          <p:cNvSpPr>
            <a:spLocks noGrp="1"/>
          </p:cNvSpPr>
          <p:nvPr>
            <p:ph type="title"/>
          </p:nvPr>
        </p:nvSpPr>
        <p:spPr/>
        <p:txBody>
          <a:bodyPr/>
          <a:lstStyle/>
          <a:p>
            <a:r>
              <a:rPr lang="en-AU" dirty="0"/>
              <a:t>Wasn’t the Internet going to solve this?</a:t>
            </a:r>
          </a:p>
        </p:txBody>
      </p:sp>
      <p:sp>
        <p:nvSpPr>
          <p:cNvPr id="3" name="Content Placeholder 2">
            <a:extLst>
              <a:ext uri="{FF2B5EF4-FFF2-40B4-BE49-F238E27FC236}">
                <a16:creationId xmlns:a16="http://schemas.microsoft.com/office/drawing/2014/main" id="{AB2E08DE-DC1A-ED42-939D-AFC368D75A3E}"/>
              </a:ext>
            </a:extLst>
          </p:cNvPr>
          <p:cNvSpPr>
            <a:spLocks noGrp="1"/>
          </p:cNvSpPr>
          <p:nvPr>
            <p:ph idx="1"/>
          </p:nvPr>
        </p:nvSpPr>
        <p:spPr/>
        <p:txBody>
          <a:bodyPr/>
          <a:lstStyle/>
          <a:p>
            <a:r>
              <a:rPr lang="en-AU" dirty="0"/>
              <a:t>Weren’t we building a a platform that avoided all such forms of centralised orchestration?</a:t>
            </a:r>
          </a:p>
          <a:p>
            <a:r>
              <a:rPr lang="en-AU" dirty="0"/>
              <a:t>What technical choices have we made with the evolution of the Internet that has created critical points of vulnerability?</a:t>
            </a:r>
          </a:p>
          <a:p>
            <a:r>
              <a:rPr lang="en-AU" dirty="0"/>
              <a:t>Or is the current reliance on a small set of providers for all of our common tech needs  an unavoidable outcome of a market-based approach to service provision?</a:t>
            </a:r>
          </a:p>
          <a:p>
            <a:r>
              <a:rPr lang="en-AU" dirty="0"/>
              <a:t>But perhaps there is a bigger question:…</a:t>
            </a:r>
          </a:p>
        </p:txBody>
      </p:sp>
    </p:spTree>
    <p:extLst>
      <p:ext uri="{BB962C8B-B14F-4D97-AF65-F5344CB8AC3E}">
        <p14:creationId xmlns:p14="http://schemas.microsoft.com/office/powerpoint/2010/main" val="3230408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9721080" cy="1143000"/>
          </a:xfrm>
        </p:spPr>
        <p:txBody>
          <a:bodyPr>
            <a:normAutofit/>
          </a:bodyPr>
          <a:lstStyle/>
          <a:p>
            <a:r>
              <a:rPr lang="en-US" dirty="0">
                <a:latin typeface="Powderfinger Type" charset="0"/>
                <a:ea typeface="Powderfinger Type" charset="0"/>
                <a:cs typeface="Powderfinger Type" charset="0"/>
              </a:rPr>
              <a:t>Incumbency Rewards</a:t>
            </a:r>
          </a:p>
        </p:txBody>
      </p:sp>
      <p:sp>
        <p:nvSpPr>
          <p:cNvPr id="3" name="Content Placeholder 2"/>
          <p:cNvSpPr>
            <a:spLocks noGrp="1"/>
          </p:cNvSpPr>
          <p:nvPr>
            <p:ph idx="1"/>
          </p:nvPr>
        </p:nvSpPr>
        <p:spPr>
          <a:xfrm>
            <a:off x="500744" y="1936239"/>
            <a:ext cx="7995524" cy="4565103"/>
          </a:xfrm>
        </p:spPr>
        <p:txBody>
          <a:bodyPr>
            <a:normAutofit/>
          </a:bodyPr>
          <a:lstStyle/>
          <a:p>
            <a:pPr marL="0" indent="0">
              <a:spcBef>
                <a:spcPts val="0"/>
              </a:spcBef>
              <a:buNone/>
            </a:pP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How much are you worth?</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I've no idea. How much do you want?</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I just want to know what you're worth. 		Over ten million?</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Oh my, yes!</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Why are you doing it? How much better can</a:t>
            </a:r>
          </a:p>
          <a:p>
            <a:pPr marL="0" indent="0">
              <a:spcBef>
                <a:spcPts val="0"/>
              </a:spcBef>
              <a:buNone/>
            </a:pPr>
            <a:r>
              <a:rPr lang="en-US" sz="1867" b="1" dirty="0">
                <a:latin typeface="Courier New" charset="0"/>
                <a:ea typeface="Courier New" charset="0"/>
                <a:cs typeface="Courier New" charset="0"/>
              </a:rPr>
              <a:t>		you	eat? What can you buy that you</a:t>
            </a:r>
          </a:p>
          <a:p>
            <a:pPr marL="0" indent="0">
              <a:spcBef>
                <a:spcPts val="0"/>
              </a:spcBef>
              <a:buNone/>
            </a:pPr>
            <a:r>
              <a:rPr lang="en-US" sz="1867" b="1" dirty="0">
                <a:latin typeface="Courier New" charset="0"/>
                <a:ea typeface="Courier New" charset="0"/>
                <a:cs typeface="Courier New" charset="0"/>
              </a:rPr>
              <a:t> 		can't already afford?</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The future, Mr. </a:t>
            </a: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30</a:t>
            </a:fld>
            <a:endParaRPr lang="en-AU" kern="0" dirty="0"/>
          </a:p>
        </p:txBody>
      </p:sp>
      <p:sp>
        <p:nvSpPr>
          <p:cNvPr id="5" name="TextBox 4"/>
          <p:cNvSpPr txBox="1"/>
          <p:nvPr/>
        </p:nvSpPr>
        <p:spPr>
          <a:xfrm>
            <a:off x="876837" y="4869160"/>
            <a:ext cx="3106929" cy="420564"/>
          </a:xfrm>
          <a:prstGeom prst="rect">
            <a:avLst/>
          </a:prstGeom>
          <a:noFill/>
        </p:spPr>
        <p:txBody>
          <a:bodyPr wrap="square" rtlCol="0">
            <a:spAutoFit/>
          </a:bodyPr>
          <a:lstStyle/>
          <a:p>
            <a:r>
              <a:rPr lang="en-US" sz="2133"/>
              <a:t>Chinatown (1974)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935" y="1831099"/>
            <a:ext cx="2972517" cy="4389107"/>
          </a:xfrm>
          <a:prstGeom prst="rect">
            <a:avLst/>
          </a:prstGeom>
        </p:spPr>
      </p:pic>
    </p:spTree>
    <p:extLst>
      <p:ext uri="{BB962C8B-B14F-4D97-AF65-F5344CB8AC3E}">
        <p14:creationId xmlns:p14="http://schemas.microsoft.com/office/powerpoint/2010/main" val="1714329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8B22-7BEA-2948-B7BD-88EEA12B9F9D}"/>
              </a:ext>
            </a:extLst>
          </p:cNvPr>
          <p:cNvSpPr>
            <a:spLocks noGrp="1"/>
          </p:cNvSpPr>
          <p:nvPr>
            <p:ph type="title"/>
          </p:nvPr>
        </p:nvSpPr>
        <p:spPr/>
        <p:txBody>
          <a:bodyPr/>
          <a:lstStyle/>
          <a:p>
            <a:r>
              <a:rPr lang="en-AU" dirty="0"/>
              <a:t>More Regulation? This time, for sure!</a:t>
            </a:r>
          </a:p>
        </p:txBody>
      </p:sp>
      <p:sp>
        <p:nvSpPr>
          <p:cNvPr id="3" name="Content Placeholder 2">
            <a:extLst>
              <a:ext uri="{FF2B5EF4-FFF2-40B4-BE49-F238E27FC236}">
                <a16:creationId xmlns:a16="http://schemas.microsoft.com/office/drawing/2014/main" id="{755E657B-B88A-1142-87D4-BDB1279E841A}"/>
              </a:ext>
            </a:extLst>
          </p:cNvPr>
          <p:cNvSpPr>
            <a:spLocks noGrp="1"/>
          </p:cNvSpPr>
          <p:nvPr>
            <p:ph idx="1"/>
          </p:nvPr>
        </p:nvSpPr>
        <p:spPr/>
        <p:txBody>
          <a:bodyPr>
            <a:normAutofit fontScale="85000" lnSpcReduction="10000"/>
          </a:bodyPr>
          <a:lstStyle/>
          <a:p>
            <a:pPr marL="0" indent="0">
              <a:buNone/>
            </a:pPr>
            <a:r>
              <a:rPr lang="en-AU" dirty="0"/>
              <a:t>Anti-Big Tech Bills in 2021 in the US Congress:</a:t>
            </a:r>
          </a:p>
          <a:p>
            <a:pPr lvl="1"/>
            <a:r>
              <a:rPr lang="en-AU" dirty="0"/>
              <a:t>US Ending Platform Monopolies Act</a:t>
            </a:r>
          </a:p>
          <a:p>
            <a:pPr lvl="1"/>
            <a:r>
              <a:rPr lang="en-AU" dirty="0"/>
              <a:t>America Choice and innovation Online Act</a:t>
            </a:r>
          </a:p>
          <a:p>
            <a:pPr lvl="1"/>
            <a:r>
              <a:rPr lang="en-AU" dirty="0"/>
              <a:t>Merger filing Fee Modernisation Act</a:t>
            </a:r>
          </a:p>
          <a:p>
            <a:pPr lvl="1"/>
            <a:r>
              <a:rPr lang="en-AU" dirty="0"/>
              <a:t>Platform Competition and Opportunity Act</a:t>
            </a:r>
          </a:p>
          <a:p>
            <a:pPr lvl="1"/>
            <a:r>
              <a:rPr lang="en-AU" dirty="0"/>
              <a:t>Augmenting Compatibility and Competition by Enabling Service Switching (ACCESS) Act</a:t>
            </a:r>
          </a:p>
          <a:p>
            <a:pPr marL="0" indent="0">
              <a:buNone/>
            </a:pPr>
            <a:r>
              <a:rPr lang="en-AU" dirty="0"/>
              <a:t>EU draft bills:</a:t>
            </a:r>
          </a:p>
          <a:p>
            <a:pPr lvl="1"/>
            <a:r>
              <a:rPr lang="en-AU" dirty="0"/>
              <a:t>Digital Services Act (Content Moderation)</a:t>
            </a:r>
          </a:p>
          <a:p>
            <a:pPr lvl="1"/>
            <a:r>
              <a:rPr lang="en-AU" dirty="0"/>
              <a:t>Digital Markets Act (pre-emptive act against monopoly dominance)</a:t>
            </a:r>
          </a:p>
          <a:p>
            <a:pPr marL="0" indent="0">
              <a:buNone/>
            </a:pPr>
            <a:r>
              <a:rPr lang="en-AU" dirty="0"/>
              <a:t>China:</a:t>
            </a:r>
          </a:p>
          <a:p>
            <a:pPr lvl="1"/>
            <a:r>
              <a:rPr lang="en-AU" dirty="0"/>
              <a:t>Direct action against Alibaba and the Ant Group</a:t>
            </a:r>
          </a:p>
          <a:p>
            <a:pPr lvl="1"/>
            <a:r>
              <a:rPr lang="en-AU" dirty="0"/>
              <a:t>Direct actions against </a:t>
            </a:r>
            <a:r>
              <a:rPr lang="en-AU" dirty="0" err="1"/>
              <a:t>DiDi</a:t>
            </a:r>
            <a:endParaRPr lang="en-AU" dirty="0"/>
          </a:p>
          <a:p>
            <a:pPr lvl="1"/>
            <a:r>
              <a:rPr lang="en-AU" dirty="0"/>
              <a:t>Stop foreign floats of Chinese enterprises</a:t>
            </a:r>
          </a:p>
        </p:txBody>
      </p:sp>
    </p:spTree>
    <p:extLst>
      <p:ext uri="{BB962C8B-B14F-4D97-AF65-F5344CB8AC3E}">
        <p14:creationId xmlns:p14="http://schemas.microsoft.com/office/powerpoint/2010/main" val="3644236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A4A-1739-4241-87B0-CFE8E3D510E9}"/>
              </a:ext>
            </a:extLst>
          </p:cNvPr>
          <p:cNvSpPr>
            <a:spLocks noGrp="1"/>
          </p:cNvSpPr>
          <p:nvPr>
            <p:ph type="title"/>
          </p:nvPr>
        </p:nvSpPr>
        <p:spPr/>
        <p:txBody>
          <a:bodyPr/>
          <a:lstStyle/>
          <a:p>
            <a:r>
              <a:rPr lang="en-AU" dirty="0"/>
              <a:t>What we might want </a:t>
            </a:r>
          </a:p>
        </p:txBody>
      </p:sp>
      <p:sp>
        <p:nvSpPr>
          <p:cNvPr id="3" name="Content Placeholder 2">
            <a:extLst>
              <a:ext uri="{FF2B5EF4-FFF2-40B4-BE49-F238E27FC236}">
                <a16:creationId xmlns:a16="http://schemas.microsoft.com/office/drawing/2014/main" id="{5746DF57-B14B-4045-9479-DC8CEF732DC9}"/>
              </a:ext>
            </a:extLst>
          </p:cNvPr>
          <p:cNvSpPr>
            <a:spLocks noGrp="1"/>
          </p:cNvSpPr>
          <p:nvPr>
            <p:ph idx="1"/>
          </p:nvPr>
        </p:nvSpPr>
        <p:spPr/>
        <p:txBody>
          <a:bodyPr/>
          <a:lstStyle/>
          <a:p>
            <a:pPr marL="0" indent="0">
              <a:buNone/>
            </a:pPr>
            <a:r>
              <a:rPr lang="en-AU" dirty="0"/>
              <a:t>If this situation calls for some public sector response then perhaps the thrust of any such response should focus on the user rather than the dynamics of the market</a:t>
            </a:r>
          </a:p>
          <a:p>
            <a:pPr marL="0" indent="0">
              <a:buNone/>
            </a:pPr>
            <a:r>
              <a:rPr lang="en-AU" dirty="0"/>
              <a:t>But the public sector efforts to do so remain largely ineffectual despite the magnitude of the public concern over private sector seizure of the space of public discourse </a:t>
            </a:r>
          </a:p>
          <a:p>
            <a:endParaRPr lang="en-AU" dirty="0"/>
          </a:p>
        </p:txBody>
      </p:sp>
      <p:sp>
        <p:nvSpPr>
          <p:cNvPr id="4" name="Slide Number Placeholder 3">
            <a:extLst>
              <a:ext uri="{FF2B5EF4-FFF2-40B4-BE49-F238E27FC236}">
                <a16:creationId xmlns:a16="http://schemas.microsoft.com/office/drawing/2014/main" id="{8F39344A-9058-2148-BD77-1A33FD803CB6}"/>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32</a:t>
            </a:fld>
            <a:endParaRPr lang="en-AU" kern="0" dirty="0"/>
          </a:p>
        </p:txBody>
      </p:sp>
    </p:spTree>
    <p:extLst>
      <p:ext uri="{BB962C8B-B14F-4D97-AF65-F5344CB8AC3E}">
        <p14:creationId xmlns:p14="http://schemas.microsoft.com/office/powerpoint/2010/main" val="2314052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are we?</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communications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33</a:t>
            </a:fld>
            <a:endParaRPr lang="en-AU" kern="0" dirty="0"/>
          </a:p>
        </p:txBody>
      </p:sp>
    </p:spTree>
    <p:extLst>
      <p:ext uri="{BB962C8B-B14F-4D97-AF65-F5344CB8AC3E}">
        <p14:creationId xmlns:p14="http://schemas.microsoft.com/office/powerpoint/2010/main" val="3012877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FAD5-9231-F946-BB9A-0D2844DBCB1F}"/>
              </a:ext>
            </a:extLst>
          </p:cNvPr>
          <p:cNvSpPr>
            <a:spLocks noGrp="1"/>
          </p:cNvSpPr>
          <p:nvPr>
            <p:ph type="title"/>
          </p:nvPr>
        </p:nvSpPr>
        <p:spPr/>
        <p:txBody>
          <a:bodyPr/>
          <a:lstStyle/>
          <a:p>
            <a:r>
              <a:rPr lang="en-AU" dirty="0"/>
              <a:t>Maybe its more than this</a:t>
            </a:r>
          </a:p>
        </p:txBody>
      </p:sp>
      <p:sp>
        <p:nvSpPr>
          <p:cNvPr id="3" name="Content Placeholder 2">
            <a:extLst>
              <a:ext uri="{FF2B5EF4-FFF2-40B4-BE49-F238E27FC236}">
                <a16:creationId xmlns:a16="http://schemas.microsoft.com/office/drawing/2014/main" id="{12DB76A1-4DE7-834F-B330-A20E62B672E7}"/>
              </a:ext>
            </a:extLst>
          </p:cNvPr>
          <p:cNvSpPr>
            <a:spLocks noGrp="1"/>
          </p:cNvSpPr>
          <p:nvPr>
            <p:ph idx="1"/>
          </p:nvPr>
        </p:nvSpPr>
        <p:spPr/>
        <p:txBody>
          <a:bodyPr/>
          <a:lstStyle/>
          <a:p>
            <a:r>
              <a:rPr lang="en-AU" dirty="0"/>
              <a:t>In a world of abundant content what do we choose to view?</a:t>
            </a:r>
          </a:p>
          <a:p>
            <a:r>
              <a:rPr lang="en-AU" dirty="0"/>
              <a:t>What do we choose to believe?</a:t>
            </a:r>
          </a:p>
          <a:p>
            <a:r>
              <a:rPr lang="en-AU" dirty="0"/>
              <a:t>Search becomes the arbiter of content selection and assumes a level of ultimate importance in this world</a:t>
            </a:r>
          </a:p>
          <a:p>
            <a:r>
              <a:rPr lang="en-AU" dirty="0"/>
              <a:t>What’s the outcome of search being dominated by a single entity?</a:t>
            </a:r>
          </a:p>
          <a:p>
            <a:endParaRPr lang="en-AU" dirty="0"/>
          </a:p>
        </p:txBody>
      </p:sp>
      <p:sp>
        <p:nvSpPr>
          <p:cNvPr id="4" name="Slide Number Placeholder 3">
            <a:extLst>
              <a:ext uri="{FF2B5EF4-FFF2-40B4-BE49-F238E27FC236}">
                <a16:creationId xmlns:a16="http://schemas.microsoft.com/office/drawing/2014/main" id="{9D622156-238F-A944-94A9-B1535BED1245}"/>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34</a:t>
            </a:fld>
            <a:endParaRPr lang="en-AU" kern="0" dirty="0"/>
          </a:p>
        </p:txBody>
      </p:sp>
    </p:spTree>
    <p:extLst>
      <p:ext uri="{BB962C8B-B14F-4D97-AF65-F5344CB8AC3E}">
        <p14:creationId xmlns:p14="http://schemas.microsoft.com/office/powerpoint/2010/main" val="4173613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5A2-CE38-6145-ACBA-0643324FE110}"/>
              </a:ext>
            </a:extLst>
          </p:cNvPr>
          <p:cNvSpPr>
            <a:spLocks noGrp="1"/>
          </p:cNvSpPr>
          <p:nvPr>
            <p:ph type="title"/>
          </p:nvPr>
        </p:nvSpPr>
        <p:spPr/>
        <p:txBody>
          <a:bodyPr>
            <a:normAutofit/>
          </a:bodyPr>
          <a:lstStyle/>
          <a:p>
            <a:r>
              <a:rPr lang="en-AU" dirty="0"/>
              <a:t>Is it about what we </a:t>
            </a:r>
            <a:r>
              <a:rPr lang="en-AU" b="1" i="1" dirty="0"/>
              <a:t>buy</a:t>
            </a:r>
            <a:r>
              <a:rPr lang="en-AU" dirty="0"/>
              <a:t> or is this more about what we </a:t>
            </a:r>
            <a:r>
              <a:rPr lang="en-AU" b="1" i="1" dirty="0"/>
              <a:t>think</a:t>
            </a:r>
            <a:r>
              <a:rPr lang="en-AU" dirty="0"/>
              <a:t>?</a:t>
            </a:r>
          </a:p>
        </p:txBody>
      </p:sp>
      <p:sp>
        <p:nvSpPr>
          <p:cNvPr id="4" name="Slide Number Placeholder 3">
            <a:extLst>
              <a:ext uri="{FF2B5EF4-FFF2-40B4-BE49-F238E27FC236}">
                <a16:creationId xmlns:a16="http://schemas.microsoft.com/office/drawing/2014/main" id="{B3257F88-700E-5C40-AFE8-448FEF0DACA2}"/>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35</a:t>
            </a:fld>
            <a:endParaRPr lang="en-AU" kern="0" dirty="0"/>
          </a:p>
        </p:txBody>
      </p:sp>
      <p:sp>
        <p:nvSpPr>
          <p:cNvPr id="6" name="TextBox 5">
            <a:extLst>
              <a:ext uri="{FF2B5EF4-FFF2-40B4-BE49-F238E27FC236}">
                <a16:creationId xmlns:a16="http://schemas.microsoft.com/office/drawing/2014/main" id="{9ACA8F3D-BDFC-F240-96D8-3848AFA6A54C}"/>
              </a:ext>
            </a:extLst>
          </p:cNvPr>
          <p:cNvSpPr txBox="1"/>
          <p:nvPr/>
        </p:nvSpPr>
        <p:spPr>
          <a:xfrm>
            <a:off x="4308169" y="6333825"/>
            <a:ext cx="2900602" cy="318100"/>
          </a:xfrm>
          <a:prstGeom prst="rect">
            <a:avLst/>
          </a:prstGeom>
          <a:noFill/>
        </p:spPr>
        <p:txBody>
          <a:bodyPr wrap="none" rtlCol="0">
            <a:spAutoFit/>
          </a:bodyPr>
          <a:lstStyle/>
          <a:p>
            <a:r>
              <a:rPr lang="en-AU" sz="1467" dirty="0"/>
              <a:t>Share of search in US market - 2021</a:t>
            </a:r>
          </a:p>
        </p:txBody>
      </p:sp>
      <p:pic>
        <p:nvPicPr>
          <p:cNvPr id="3" name="Picture 2">
            <a:extLst>
              <a:ext uri="{FF2B5EF4-FFF2-40B4-BE49-F238E27FC236}">
                <a16:creationId xmlns:a16="http://schemas.microsoft.com/office/drawing/2014/main" id="{8F75690D-00B6-FB4D-A498-C67D3632AAD9}"/>
              </a:ext>
            </a:extLst>
          </p:cNvPr>
          <p:cNvPicPr>
            <a:picLocks noChangeAspect="1"/>
          </p:cNvPicPr>
          <p:nvPr/>
        </p:nvPicPr>
        <p:blipFill>
          <a:blip r:embed="rId2"/>
          <a:stretch>
            <a:fillRect/>
          </a:stretch>
        </p:blipFill>
        <p:spPr>
          <a:xfrm>
            <a:off x="2566618" y="2141684"/>
            <a:ext cx="5691219" cy="3799490"/>
          </a:xfrm>
          <a:prstGeom prst="rect">
            <a:avLst/>
          </a:prstGeom>
        </p:spPr>
      </p:pic>
      <p:sp>
        <p:nvSpPr>
          <p:cNvPr id="7" name="TextBox 6">
            <a:extLst>
              <a:ext uri="{FF2B5EF4-FFF2-40B4-BE49-F238E27FC236}">
                <a16:creationId xmlns:a16="http://schemas.microsoft.com/office/drawing/2014/main" id="{26F31249-E775-164B-A0BB-4EAD4031DF9A}"/>
              </a:ext>
            </a:extLst>
          </p:cNvPr>
          <p:cNvSpPr txBox="1"/>
          <p:nvPr/>
        </p:nvSpPr>
        <p:spPr>
          <a:xfrm>
            <a:off x="6747642" y="6592477"/>
            <a:ext cx="5052986" cy="261610"/>
          </a:xfrm>
          <a:prstGeom prst="rect">
            <a:avLst/>
          </a:prstGeom>
          <a:noFill/>
        </p:spPr>
        <p:txBody>
          <a:bodyPr wrap="none" rtlCol="0">
            <a:spAutoFit/>
          </a:bodyPr>
          <a:lstStyle/>
          <a:p>
            <a:r>
              <a:rPr lang="en-AU" sz="1100" dirty="0"/>
              <a:t>https://</a:t>
            </a:r>
            <a:r>
              <a:rPr lang="en-AU" sz="1100" dirty="0" err="1"/>
              <a:t>gs.statcounter.com</a:t>
            </a:r>
            <a:r>
              <a:rPr lang="en-AU" sz="1100" dirty="0"/>
              <a:t>/search-engine-market-share/all/united-states-of-</a:t>
            </a:r>
            <a:r>
              <a:rPr lang="en-AU" sz="1100" dirty="0" err="1"/>
              <a:t>america</a:t>
            </a:r>
            <a:endParaRPr lang="en-AU" sz="1100" dirty="0"/>
          </a:p>
        </p:txBody>
      </p:sp>
      <p:sp>
        <p:nvSpPr>
          <p:cNvPr id="8" name="TextBox 7">
            <a:extLst>
              <a:ext uri="{FF2B5EF4-FFF2-40B4-BE49-F238E27FC236}">
                <a16:creationId xmlns:a16="http://schemas.microsoft.com/office/drawing/2014/main" id="{4F428C86-4C06-5944-8EBD-487E72E4508E}"/>
              </a:ext>
            </a:extLst>
          </p:cNvPr>
          <p:cNvSpPr txBox="1"/>
          <p:nvPr/>
        </p:nvSpPr>
        <p:spPr>
          <a:xfrm>
            <a:off x="7208771" y="4014494"/>
            <a:ext cx="1471878" cy="369332"/>
          </a:xfrm>
          <a:prstGeom prst="rect">
            <a:avLst/>
          </a:prstGeom>
          <a:noFill/>
        </p:spPr>
        <p:txBody>
          <a:bodyPr wrap="none" rtlCol="0">
            <a:spAutoFit/>
          </a:bodyPr>
          <a:lstStyle/>
          <a:p>
            <a:r>
              <a:rPr lang="en-AU" dirty="0"/>
              <a:t>Google – 89%</a:t>
            </a:r>
          </a:p>
        </p:txBody>
      </p:sp>
      <p:sp>
        <p:nvSpPr>
          <p:cNvPr id="9" name="TextBox 8">
            <a:extLst>
              <a:ext uri="{FF2B5EF4-FFF2-40B4-BE49-F238E27FC236}">
                <a16:creationId xmlns:a16="http://schemas.microsoft.com/office/drawing/2014/main" id="{6E866009-610F-D54A-B51A-E9823469279C}"/>
              </a:ext>
            </a:extLst>
          </p:cNvPr>
          <p:cNvSpPr txBox="1"/>
          <p:nvPr/>
        </p:nvSpPr>
        <p:spPr>
          <a:xfrm>
            <a:off x="3333874" y="2230504"/>
            <a:ext cx="1096775" cy="369332"/>
          </a:xfrm>
          <a:prstGeom prst="rect">
            <a:avLst/>
          </a:prstGeom>
          <a:noFill/>
        </p:spPr>
        <p:txBody>
          <a:bodyPr wrap="none" rtlCol="0">
            <a:spAutoFit/>
          </a:bodyPr>
          <a:lstStyle/>
          <a:p>
            <a:r>
              <a:rPr lang="en-AU" dirty="0"/>
              <a:t>Bing – 5%</a:t>
            </a:r>
          </a:p>
        </p:txBody>
      </p:sp>
    </p:spTree>
    <p:extLst>
      <p:ext uri="{BB962C8B-B14F-4D97-AF65-F5344CB8AC3E}">
        <p14:creationId xmlns:p14="http://schemas.microsoft.com/office/powerpoint/2010/main" val="2246232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does all this head?</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1103446" y="1600203"/>
            <a:ext cx="10561173" cy="4565103"/>
          </a:xfrm>
        </p:spPr>
        <p:txBody>
          <a:bodyPr>
            <a:normAutofit/>
          </a:bodyPr>
          <a:lstStyle/>
          <a:p>
            <a:pPr marL="0" indent="0">
              <a:buNone/>
            </a:pPr>
            <a:r>
              <a:rPr lang="en-AU" b="1" i="1" dirty="0"/>
              <a:t>For our society this market-driven digitisation of our world has the potential to be incredibly empowering or incredibly threatening</a:t>
            </a:r>
          </a:p>
          <a:p>
            <a:pPr marL="0" indent="0">
              <a:buNone/>
            </a:pPr>
            <a:r>
              <a:rPr lang="en-AU" b="1" i="1" dirty="0"/>
              <a:t>Or both at the same time!</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36</a:t>
            </a:fld>
            <a:endParaRPr lang="en-AU" kern="0" dirty="0"/>
          </a:p>
        </p:txBody>
      </p:sp>
    </p:spTree>
    <p:extLst>
      <p:ext uri="{BB962C8B-B14F-4D97-AF65-F5344CB8AC3E}">
        <p14:creationId xmlns:p14="http://schemas.microsoft.com/office/powerpoint/2010/main" val="1753437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271-ECF3-464F-95C4-B65A005DE407}"/>
              </a:ext>
            </a:extLst>
          </p:cNvPr>
          <p:cNvSpPr>
            <a:spLocks noGrp="1"/>
          </p:cNvSpPr>
          <p:nvPr>
            <p:ph type="title"/>
          </p:nvPr>
        </p:nvSpPr>
        <p:spPr/>
        <p:txBody>
          <a:bodyPr/>
          <a:lstStyle/>
          <a:p>
            <a:r>
              <a:rPr lang="en-AU" dirty="0">
                <a:latin typeface="Powderfinger Type" panose="02020709070000000403" pitchFamily="49" charset="77"/>
              </a:rPr>
              <a:t>Wherever we’re heading…</a:t>
            </a:r>
          </a:p>
        </p:txBody>
      </p:sp>
      <p:sp>
        <p:nvSpPr>
          <p:cNvPr id="3" name="Content Placeholder 2">
            <a:extLst>
              <a:ext uri="{FF2B5EF4-FFF2-40B4-BE49-F238E27FC236}">
                <a16:creationId xmlns:a16="http://schemas.microsoft.com/office/drawing/2014/main" id="{7DDBEB90-DCFC-2848-ACD5-0A77F6344167}"/>
              </a:ext>
            </a:extLst>
          </p:cNvPr>
          <p:cNvSpPr>
            <a:spLocks noGrp="1"/>
          </p:cNvSpPr>
          <p:nvPr>
            <p:ph idx="1"/>
          </p:nvPr>
        </p:nvSpPr>
        <p:spPr/>
        <p:txBody>
          <a:bodyPr/>
          <a:lstStyle/>
          <a:p>
            <a:r>
              <a:rPr lang="en-AU" dirty="0"/>
              <a:t>It’s not the Internet any more</a:t>
            </a:r>
          </a:p>
          <a:p>
            <a:r>
              <a:rPr lang="en-AU" dirty="0"/>
              <a:t>That has already died and gone to silicon heaven!</a:t>
            </a:r>
          </a:p>
        </p:txBody>
      </p:sp>
      <p:pic>
        <p:nvPicPr>
          <p:cNvPr id="4" name="Picture 3">
            <a:extLst>
              <a:ext uri="{FF2B5EF4-FFF2-40B4-BE49-F238E27FC236}">
                <a16:creationId xmlns:a16="http://schemas.microsoft.com/office/drawing/2014/main" id="{1991EBF6-E56D-0D4D-8705-366F78DE5A5B}"/>
              </a:ext>
            </a:extLst>
          </p:cNvPr>
          <p:cNvPicPr>
            <a:picLocks noChangeAspect="1"/>
          </p:cNvPicPr>
          <p:nvPr/>
        </p:nvPicPr>
        <p:blipFill>
          <a:blip r:embed="rId2"/>
          <a:stretch>
            <a:fillRect/>
          </a:stretch>
        </p:blipFill>
        <p:spPr>
          <a:xfrm>
            <a:off x="2819399" y="2971799"/>
            <a:ext cx="3886201" cy="3886201"/>
          </a:xfrm>
          <a:prstGeom prst="rect">
            <a:avLst/>
          </a:prstGeom>
        </p:spPr>
      </p:pic>
    </p:spTree>
    <p:extLst>
      <p:ext uri="{BB962C8B-B14F-4D97-AF65-F5344CB8AC3E}">
        <p14:creationId xmlns:p14="http://schemas.microsoft.com/office/powerpoint/2010/main" val="653169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3D60-51A2-8747-84B4-7F04DA56B442}"/>
              </a:ext>
            </a:extLst>
          </p:cNvPr>
          <p:cNvSpPr>
            <a:spLocks noGrp="1"/>
          </p:cNvSpPr>
          <p:nvPr>
            <p:ph type="title"/>
          </p:nvPr>
        </p:nvSpPr>
        <p:spPr>
          <a:xfrm>
            <a:off x="367861" y="18255"/>
            <a:ext cx="10515600" cy="1325563"/>
          </a:xfrm>
        </p:spPr>
        <p:txBody>
          <a:bodyPr/>
          <a:lstStyle/>
          <a:p>
            <a:r>
              <a:rPr lang="en-AU" dirty="0">
                <a:latin typeface="Powderfinger Type" panose="02020709070000000403" pitchFamily="49" charset="77"/>
              </a:rPr>
              <a:t>Sic transit </a:t>
            </a:r>
            <a:r>
              <a:rPr lang="en-AU" dirty="0" err="1">
                <a:latin typeface="Powderfinger Type" panose="02020709070000000403" pitchFamily="49" charset="77"/>
              </a:rPr>
              <a:t>gloria</a:t>
            </a:r>
            <a:r>
              <a:rPr lang="en-AU" dirty="0">
                <a:latin typeface="Powderfinger Type" panose="02020709070000000403" pitchFamily="49" charset="77"/>
              </a:rPr>
              <a:t> mundi</a:t>
            </a:r>
          </a:p>
        </p:txBody>
      </p:sp>
      <p:sp>
        <p:nvSpPr>
          <p:cNvPr id="3" name="Content Placeholder 2">
            <a:extLst>
              <a:ext uri="{FF2B5EF4-FFF2-40B4-BE49-F238E27FC236}">
                <a16:creationId xmlns:a16="http://schemas.microsoft.com/office/drawing/2014/main" id="{5322B264-D619-6C46-B69E-C151A3D60B2F}"/>
              </a:ext>
            </a:extLst>
          </p:cNvPr>
          <p:cNvSpPr>
            <a:spLocks noGrp="1"/>
          </p:cNvSpPr>
          <p:nvPr>
            <p:ph idx="1"/>
          </p:nvPr>
        </p:nvSpPr>
        <p:spPr>
          <a:xfrm>
            <a:off x="367861" y="1825625"/>
            <a:ext cx="5452171" cy="4351338"/>
          </a:xfrm>
        </p:spPr>
        <p:txBody>
          <a:bodyPr>
            <a:normAutofit/>
          </a:bodyPr>
          <a:lstStyle/>
          <a:p>
            <a:pPr marL="0" indent="0">
              <a:buNone/>
            </a:pPr>
            <a:r>
              <a:rPr lang="en-AU" sz="2400" dirty="0"/>
              <a:t>In 1776 English historian Edward Gibbon published a mighty 6 volume work tracing the Roman Empire (and Western Civilisation) from the height of Empire to the fall of Byzantium</a:t>
            </a:r>
          </a:p>
          <a:p>
            <a:pPr marL="0" indent="0">
              <a:buNone/>
            </a:pPr>
            <a:endParaRPr lang="en-AU" sz="2400" dirty="0"/>
          </a:p>
          <a:p>
            <a:pPr marL="0" indent="0">
              <a:buNone/>
            </a:pPr>
            <a:r>
              <a:rPr lang="en-AU" sz="2400" dirty="0"/>
              <a:t>The seeds of of the empire’s eventual decline and fall were sown early in its rise</a:t>
            </a:r>
          </a:p>
        </p:txBody>
      </p:sp>
      <p:pic>
        <p:nvPicPr>
          <p:cNvPr id="4" name="Picture 3">
            <a:extLst>
              <a:ext uri="{FF2B5EF4-FFF2-40B4-BE49-F238E27FC236}">
                <a16:creationId xmlns:a16="http://schemas.microsoft.com/office/drawing/2014/main" id="{D431FED0-5771-D544-860B-63249C4DE283}"/>
              </a:ext>
            </a:extLst>
          </p:cNvPr>
          <p:cNvPicPr>
            <a:picLocks noChangeAspect="1"/>
          </p:cNvPicPr>
          <p:nvPr/>
        </p:nvPicPr>
        <p:blipFill>
          <a:blip r:embed="rId2"/>
          <a:stretch>
            <a:fillRect/>
          </a:stretch>
        </p:blipFill>
        <p:spPr>
          <a:xfrm>
            <a:off x="6576434" y="1422400"/>
            <a:ext cx="3892036" cy="3489411"/>
          </a:xfrm>
          <a:prstGeom prst="rect">
            <a:avLst/>
          </a:prstGeom>
        </p:spPr>
      </p:pic>
      <p:pic>
        <p:nvPicPr>
          <p:cNvPr id="5" name="Picture 4">
            <a:extLst>
              <a:ext uri="{FF2B5EF4-FFF2-40B4-BE49-F238E27FC236}">
                <a16:creationId xmlns:a16="http://schemas.microsoft.com/office/drawing/2014/main" id="{A1194963-513F-6C48-A0F9-341AD6297E2E}"/>
              </a:ext>
            </a:extLst>
          </p:cNvPr>
          <p:cNvPicPr>
            <a:picLocks noChangeAspect="1"/>
          </p:cNvPicPr>
          <p:nvPr/>
        </p:nvPicPr>
        <p:blipFill>
          <a:blip r:embed="rId3"/>
          <a:stretch>
            <a:fillRect/>
          </a:stretch>
        </p:blipFill>
        <p:spPr>
          <a:xfrm>
            <a:off x="10049133" y="3216361"/>
            <a:ext cx="1905000" cy="3390900"/>
          </a:xfrm>
          <a:prstGeom prst="rect">
            <a:avLst/>
          </a:prstGeom>
        </p:spPr>
      </p:pic>
      <p:pic>
        <p:nvPicPr>
          <p:cNvPr id="6" name="Picture 5">
            <a:extLst>
              <a:ext uri="{FF2B5EF4-FFF2-40B4-BE49-F238E27FC236}">
                <a16:creationId xmlns:a16="http://schemas.microsoft.com/office/drawing/2014/main" id="{5C076EDB-BF91-BD40-BAAF-D503B70CAA73}"/>
              </a:ext>
            </a:extLst>
          </p:cNvPr>
          <p:cNvPicPr>
            <a:picLocks noChangeAspect="1"/>
          </p:cNvPicPr>
          <p:nvPr/>
        </p:nvPicPr>
        <p:blipFill>
          <a:blip r:embed="rId4"/>
          <a:stretch>
            <a:fillRect/>
          </a:stretch>
        </p:blipFill>
        <p:spPr>
          <a:xfrm>
            <a:off x="5820033" y="4629771"/>
            <a:ext cx="2533822" cy="1863104"/>
          </a:xfrm>
          <a:prstGeom prst="rect">
            <a:avLst/>
          </a:prstGeom>
        </p:spPr>
      </p:pic>
    </p:spTree>
    <p:extLst>
      <p:ext uri="{BB962C8B-B14F-4D97-AF65-F5344CB8AC3E}">
        <p14:creationId xmlns:p14="http://schemas.microsoft.com/office/powerpoint/2010/main" val="1669532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8607" y="2901160"/>
            <a:ext cx="4914900" cy="1325563"/>
          </a:xfrm>
        </p:spPr>
        <p:txBody>
          <a:bodyPr>
            <a:normAutofit/>
          </a:bodyPr>
          <a:lstStyle/>
          <a:p>
            <a:r>
              <a:rPr lang="en-US" sz="6400">
                <a:latin typeface="Max's Handwritin" charset="0"/>
                <a:ea typeface="Max's Handwritin" charset="0"/>
                <a:cs typeface="Max's Handwritin" charset="0"/>
              </a:rPr>
              <a:t>Thanks!</a:t>
            </a:r>
            <a:endParaRPr lang="en-US" sz="64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313306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4E2B-378D-BA4B-BF41-F840D9B7D14B}"/>
              </a:ext>
            </a:extLst>
          </p:cNvPr>
          <p:cNvSpPr>
            <a:spLocks noGrp="1"/>
          </p:cNvSpPr>
          <p:nvPr>
            <p:ph type="title"/>
          </p:nvPr>
        </p:nvSpPr>
        <p:spPr/>
        <p:txBody>
          <a:bodyPr/>
          <a:lstStyle/>
          <a:p>
            <a:r>
              <a:rPr lang="en-AU" dirty="0"/>
              <a:t>How can we fix this?</a:t>
            </a:r>
          </a:p>
        </p:txBody>
      </p:sp>
      <p:sp>
        <p:nvSpPr>
          <p:cNvPr id="3" name="Content Placeholder 2">
            <a:extLst>
              <a:ext uri="{FF2B5EF4-FFF2-40B4-BE49-F238E27FC236}">
                <a16:creationId xmlns:a16="http://schemas.microsoft.com/office/drawing/2014/main" id="{F5A278AC-50F9-404A-B785-7F5244E10624}"/>
              </a:ext>
            </a:extLst>
          </p:cNvPr>
          <p:cNvSpPr>
            <a:spLocks noGrp="1"/>
          </p:cNvSpPr>
          <p:nvPr>
            <p:ph idx="1"/>
          </p:nvPr>
        </p:nvSpPr>
        <p:spPr/>
        <p:txBody>
          <a:bodyPr/>
          <a:lstStyle/>
          <a:p>
            <a:r>
              <a:rPr lang="en-AU" dirty="0"/>
              <a:t>Such a level of global dependence of a small set of enterprises that completely dominate their market sector is never a comfortable place to be</a:t>
            </a:r>
          </a:p>
          <a:p>
            <a:r>
              <a:rPr lang="en-AU" dirty="0"/>
              <a:t>Monopolies always end up price gouging and entrenching their incumbency by supressing further innovation</a:t>
            </a:r>
          </a:p>
          <a:p>
            <a:r>
              <a:rPr lang="en-AU" dirty="0"/>
              <a:t>Just how bad is it today?</a:t>
            </a:r>
          </a:p>
          <a:p>
            <a:r>
              <a:rPr lang="en-AU" dirty="0"/>
              <a:t>Is it too late to try and fix it?</a:t>
            </a:r>
          </a:p>
        </p:txBody>
      </p:sp>
    </p:spTree>
    <p:extLst>
      <p:ext uri="{BB962C8B-B14F-4D97-AF65-F5344CB8AC3E}">
        <p14:creationId xmlns:p14="http://schemas.microsoft.com/office/powerpoint/2010/main" val="2398163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63412"/>
            <a:ext cx="9144000" cy="4564977"/>
          </a:xfrm>
          <a:prstGeom prst="rect">
            <a:avLst/>
          </a:prstGeom>
        </p:spPr>
      </p:pic>
      <p:sp>
        <p:nvSpPr>
          <p:cNvPr id="7" name="TextBox 6"/>
          <p:cNvSpPr txBox="1"/>
          <p:nvPr/>
        </p:nvSpPr>
        <p:spPr>
          <a:xfrm>
            <a:off x="8542766" y="6145188"/>
            <a:ext cx="1971245" cy="276999"/>
          </a:xfrm>
          <a:prstGeom prst="rect">
            <a:avLst/>
          </a:prstGeom>
          <a:noFill/>
        </p:spPr>
        <p:txBody>
          <a:bodyPr wrap="none" rtlCol="0">
            <a:spAutoFit/>
          </a:bodyPr>
          <a:lstStyle/>
          <a:p>
            <a:r>
              <a:rPr lang="en-US" sz="1200" dirty="0"/>
              <a:t>High Museum of Art, Atlanta</a:t>
            </a:r>
          </a:p>
        </p:txBody>
      </p:sp>
      <p:sp>
        <p:nvSpPr>
          <p:cNvPr id="6" name="Title 1"/>
          <p:cNvSpPr>
            <a:spLocks noGrp="1"/>
          </p:cNvSpPr>
          <p:nvPr>
            <p:ph type="title"/>
          </p:nvPr>
        </p:nvSpPr>
        <p:spPr>
          <a:xfrm>
            <a:off x="1919536" y="274639"/>
            <a:ext cx="8856984" cy="1143000"/>
          </a:xfrm>
        </p:spPr>
        <p:txBody>
          <a:bodyPr>
            <a:normAutofit fontScale="90000"/>
          </a:bodyPr>
          <a:lstStyle/>
          <a:p>
            <a:r>
              <a:rPr lang="en-US" dirty="0">
                <a:solidFill>
                  <a:schemeClr val="accent4">
                    <a:lumMod val="50000"/>
                  </a:schemeClr>
                </a:solidFill>
                <a:latin typeface="Powderfinger Type" charset="0"/>
                <a:ea typeface="Powderfinger Type" charset="0"/>
                <a:cs typeface="Powderfinger Type" charset="0"/>
              </a:rPr>
              <a:t>This is not a new question</a:t>
            </a:r>
            <a:r>
              <a:rPr lang="mr-IN" dirty="0">
                <a:solidFill>
                  <a:schemeClr val="accent4">
                    <a:lumMod val="50000"/>
                  </a:schemeClr>
                </a:solidFill>
                <a:latin typeface="Powderfinger Type" charset="0"/>
                <a:ea typeface="Powderfinger Type" charset="0"/>
                <a:cs typeface="Powderfinger Type" charset="0"/>
              </a:rPr>
              <a:t>…</a:t>
            </a:r>
            <a:endParaRPr lang="en-US" dirty="0">
              <a:solidFill>
                <a:schemeClr val="accent4">
                  <a:lumMod val="50000"/>
                </a:schemeClr>
              </a:solidFill>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1902-44A6-D241-AB7D-482D96A04E30}"/>
              </a:ext>
            </a:extLst>
          </p:cNvPr>
          <p:cNvSpPr>
            <a:spLocks noGrp="1"/>
          </p:cNvSpPr>
          <p:nvPr>
            <p:ph type="title"/>
          </p:nvPr>
        </p:nvSpPr>
        <p:spPr>
          <a:xfrm>
            <a:off x="567559" y="365125"/>
            <a:ext cx="11382703" cy="1325563"/>
          </a:xfrm>
        </p:spPr>
        <p:txBody>
          <a:bodyPr/>
          <a:lstStyle/>
          <a:p>
            <a:r>
              <a:rPr lang="en-AU" dirty="0">
                <a:solidFill>
                  <a:schemeClr val="accent2">
                    <a:lumMod val="50000"/>
                  </a:schemeClr>
                </a:solidFill>
                <a:latin typeface="Powderfinger Type" panose="02020709070000000403" pitchFamily="49" charset="77"/>
              </a:rPr>
              <a:t>Foundations: the US in the 1870’s</a:t>
            </a:r>
          </a:p>
        </p:txBody>
      </p:sp>
      <p:sp>
        <p:nvSpPr>
          <p:cNvPr id="3" name="Content Placeholder 2">
            <a:extLst>
              <a:ext uri="{FF2B5EF4-FFF2-40B4-BE49-F238E27FC236}">
                <a16:creationId xmlns:a16="http://schemas.microsoft.com/office/drawing/2014/main" id="{BDB9EF14-30D3-4E46-8B0A-973D7ED45763}"/>
              </a:ext>
            </a:extLst>
          </p:cNvPr>
          <p:cNvSpPr>
            <a:spLocks noGrp="1"/>
          </p:cNvSpPr>
          <p:nvPr>
            <p:ph idx="1"/>
          </p:nvPr>
        </p:nvSpPr>
        <p:spPr/>
        <p:txBody>
          <a:bodyPr>
            <a:normAutofit fontScale="85000" lnSpcReduction="20000"/>
          </a:bodyPr>
          <a:lstStyle/>
          <a:p>
            <a:r>
              <a:rPr lang="en-AU" dirty="0"/>
              <a:t>The dislocation of a previously agrarian workforce by the civil war created the opportunity for expansion of the industrial workforce through urbanisation and immigration</a:t>
            </a:r>
          </a:p>
          <a:p>
            <a:r>
              <a:rPr lang="en-AU" dirty="0"/>
              <a:t>Liberalised capital markets with offshore investment encouraged entrepreneurial ventures</a:t>
            </a:r>
          </a:p>
          <a:p>
            <a:r>
              <a:rPr lang="en-AU" dirty="0"/>
              <a:t>The telegraph (and subsequently the telephone) network allowed the projection of power and influence, allowing corporate entities to expand their effective scope beyond a single locale</a:t>
            </a:r>
          </a:p>
          <a:p>
            <a:r>
              <a:rPr lang="en-AU" dirty="0"/>
              <a:t>The massive expansion of the national railway system allowed efficient distribution of goods throughout the year</a:t>
            </a:r>
          </a:p>
          <a:p>
            <a:pPr lvl="1"/>
            <a:r>
              <a:rPr lang="en-AU" dirty="0"/>
              <a:t>Raw materials could be shipped to factories, factory products could be shipped to markets</a:t>
            </a:r>
          </a:p>
          <a:p>
            <a:r>
              <a:rPr lang="en-AU" dirty="0"/>
              <a:t>Industrialisation transformed a myriad of small scale local cottage industries into large scale industrial production undertaken by just a few</a:t>
            </a:r>
          </a:p>
        </p:txBody>
      </p:sp>
    </p:spTree>
    <p:extLst>
      <p:ext uri="{BB962C8B-B14F-4D97-AF65-F5344CB8AC3E}">
        <p14:creationId xmlns:p14="http://schemas.microsoft.com/office/powerpoint/2010/main" val="28926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50000"/>
                  </a:schemeClr>
                </a:solidFill>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1007435" y="1600203"/>
            <a:ext cx="10657184" cy="4565103"/>
          </a:xfrm>
        </p:spPr>
        <p:txBody>
          <a:bodyPr>
            <a:normAutofit/>
          </a:bodyPr>
          <a:lstStyle/>
          <a:p>
            <a:pPr marL="0" indent="0">
              <a:buNone/>
            </a:pPr>
            <a:r>
              <a:rPr lang="en-US" sz="2400" dirty="0"/>
              <a:t>A term applied to America in the 1870 </a:t>
            </a:r>
            <a:r>
              <a:rPr lang="mr-IN" sz="2400" dirty="0"/>
              <a:t>–</a:t>
            </a:r>
            <a:r>
              <a:rPr lang="en-US" sz="2400" dirty="0"/>
              <a:t> 1890’s about the building of new industrial and commercial corporate giants on platforms that were a mix of industrial innovation and enterprise with elements of greed, corruption and labor exploitation</a:t>
            </a:r>
          </a:p>
          <a:p>
            <a:pPr marL="0" indent="0">
              <a:buNone/>
            </a:pPr>
            <a:endParaRPr lang="en-US" sz="2400" dirty="0"/>
          </a:p>
          <a:p>
            <a:pPr marL="0" indent="0">
              <a:buNone/>
            </a:pPr>
            <a:endParaRPr lang="en-US" sz="2400" dirty="0"/>
          </a:p>
          <a:p>
            <a:pPr lvl="1"/>
            <a:endParaRPr lang="en-US" sz="2000"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7</a:t>
            </a:fld>
            <a:endParaRPr lang="en-AU" kern="0" dirty="0"/>
          </a:p>
        </p:txBody>
      </p:sp>
      <p:pic>
        <p:nvPicPr>
          <p:cNvPr id="6" name="Picture 5"/>
          <p:cNvPicPr>
            <a:picLocks noChangeAspect="1"/>
          </p:cNvPicPr>
          <p:nvPr/>
        </p:nvPicPr>
        <p:blipFill>
          <a:blip r:embed="rId2"/>
          <a:stretch>
            <a:fillRect/>
          </a:stretch>
        </p:blipFill>
        <p:spPr>
          <a:xfrm>
            <a:off x="6262560" y="3360752"/>
            <a:ext cx="2110403" cy="1559955"/>
          </a:xfrm>
          <a:prstGeom prst="rect">
            <a:avLst/>
          </a:prstGeom>
        </p:spPr>
      </p:pic>
      <p:pic>
        <p:nvPicPr>
          <p:cNvPr id="7" name="Picture 6"/>
          <p:cNvPicPr>
            <a:picLocks noChangeAspect="1"/>
          </p:cNvPicPr>
          <p:nvPr/>
        </p:nvPicPr>
        <p:blipFill>
          <a:blip r:embed="rId3"/>
          <a:stretch>
            <a:fillRect/>
          </a:stretch>
        </p:blipFill>
        <p:spPr>
          <a:xfrm>
            <a:off x="6672064" y="5016688"/>
            <a:ext cx="2232248" cy="1770917"/>
          </a:xfrm>
          <a:prstGeom prst="rect">
            <a:avLst/>
          </a:prstGeom>
        </p:spPr>
      </p:pic>
      <p:sp>
        <p:nvSpPr>
          <p:cNvPr id="8" name="TextBox 7"/>
          <p:cNvSpPr txBox="1"/>
          <p:nvPr/>
        </p:nvSpPr>
        <p:spPr>
          <a:xfrm>
            <a:off x="1007435" y="3118318"/>
            <a:ext cx="4749373" cy="2677656"/>
          </a:xfrm>
          <a:prstGeom prst="rect">
            <a:avLst/>
          </a:prstGeom>
          <a:noFill/>
        </p:spPr>
        <p:txBody>
          <a:bodyPr wrap="square" rtlCol="0">
            <a:spAutoFit/>
          </a:bodyPr>
          <a:lstStyle/>
          <a:p>
            <a:r>
              <a:rPr lang="en-US" sz="2400" dirty="0"/>
              <a:t>Andrew Carnegie - US Steel </a:t>
            </a:r>
          </a:p>
          <a:p>
            <a:r>
              <a:rPr lang="en-US" sz="2400" dirty="0"/>
              <a:t>John D. Rockefeller - Standard Oil</a:t>
            </a:r>
          </a:p>
          <a:p>
            <a:r>
              <a:rPr lang="en-US" sz="2400" dirty="0"/>
              <a:t>Theodore Vail - AT&amp;T</a:t>
            </a:r>
          </a:p>
          <a:p>
            <a:r>
              <a:rPr lang="en-US" sz="2400" dirty="0"/>
              <a:t>George Westinghouse </a:t>
            </a:r>
            <a:r>
              <a:rPr lang="mr-IN" sz="2400" dirty="0"/>
              <a:t>–</a:t>
            </a:r>
            <a:r>
              <a:rPr lang="en-US" sz="2400" dirty="0"/>
              <a:t> Rail Brakes</a:t>
            </a:r>
          </a:p>
          <a:p>
            <a:r>
              <a:rPr lang="en-US" sz="2400" dirty="0"/>
              <a:t>Thomas Edison </a:t>
            </a:r>
            <a:r>
              <a:rPr lang="mr-IN" sz="2400" dirty="0"/>
              <a:t>–</a:t>
            </a:r>
            <a:r>
              <a:rPr lang="en-US" sz="2400" dirty="0"/>
              <a:t> General Electric</a:t>
            </a:r>
          </a:p>
          <a:p>
            <a:r>
              <a:rPr lang="en-US" sz="2400" dirty="0"/>
              <a:t>J P Morgan - Banking</a:t>
            </a:r>
          </a:p>
          <a:p>
            <a:endParaRPr lang="en-US" sz="2400" dirty="0"/>
          </a:p>
        </p:txBody>
      </p:sp>
      <p:pic>
        <p:nvPicPr>
          <p:cNvPr id="5" name="Picture 4"/>
          <p:cNvPicPr>
            <a:picLocks noChangeAspect="1"/>
          </p:cNvPicPr>
          <p:nvPr/>
        </p:nvPicPr>
        <p:blipFill>
          <a:blip r:embed="rId4"/>
          <a:stretch>
            <a:fillRect/>
          </a:stretch>
        </p:blipFill>
        <p:spPr>
          <a:xfrm>
            <a:off x="7608168" y="3717033"/>
            <a:ext cx="2205091" cy="1655727"/>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8</a:t>
            </a:fld>
            <a:endParaRPr lang="en-AU" kern="0" dirty="0"/>
          </a:p>
        </p:txBody>
      </p:sp>
      <p:sp>
        <p:nvSpPr>
          <p:cNvPr id="9" name="Content Placeholder 2"/>
          <p:cNvSpPr>
            <a:spLocks noGrp="1"/>
          </p:cNvSpPr>
          <p:nvPr>
            <p:ph idx="1"/>
          </p:nvPr>
        </p:nvSpPr>
        <p:spPr>
          <a:xfrm>
            <a:off x="1391478" y="2022329"/>
            <a:ext cx="4309420" cy="4565103"/>
          </a:xfrm>
        </p:spPr>
        <p:txBody>
          <a:bodyPr>
            <a:normAutofit/>
          </a:bodyPr>
          <a:lstStyle/>
          <a:p>
            <a:pPr marL="0" indent="0">
              <a:buNone/>
            </a:pPr>
            <a:r>
              <a:rPr lang="en-US" sz="2000" dirty="0"/>
              <a:t>During this period in the United States the dominant positions within industry and commerce were occupied by a very small number of players who were moving far faster than the regulatory measures  of the day.</a:t>
            </a:r>
          </a:p>
          <a:p>
            <a:pPr marL="0" indent="0">
              <a:buNone/>
            </a:pPr>
            <a:r>
              <a:rPr lang="en-US" sz="20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3A0E-7D42-C649-97A7-D6ADA4ED9A4B}"/>
              </a:ext>
            </a:extLst>
          </p:cNvPr>
          <p:cNvSpPr>
            <a:spLocks noGrp="1"/>
          </p:cNvSpPr>
          <p:nvPr>
            <p:ph type="title"/>
          </p:nvPr>
        </p:nvSpPr>
        <p:spPr/>
        <p:txBody>
          <a:bodyPr/>
          <a:lstStyle/>
          <a:p>
            <a:r>
              <a:rPr lang="en-AU" dirty="0">
                <a:latin typeface="Powderfinger Type" panose="02020709070000000403" pitchFamily="49" charset="77"/>
              </a:rPr>
              <a:t>The Sherman Anti-Trust Act</a:t>
            </a:r>
          </a:p>
        </p:txBody>
      </p:sp>
      <p:sp>
        <p:nvSpPr>
          <p:cNvPr id="3" name="Content Placeholder 2">
            <a:extLst>
              <a:ext uri="{FF2B5EF4-FFF2-40B4-BE49-F238E27FC236}">
                <a16:creationId xmlns:a16="http://schemas.microsoft.com/office/drawing/2014/main" id="{70C202A4-0B4E-4B47-992B-C69C31CB72CA}"/>
              </a:ext>
            </a:extLst>
          </p:cNvPr>
          <p:cNvSpPr>
            <a:spLocks noGrp="1"/>
          </p:cNvSpPr>
          <p:nvPr>
            <p:ph idx="1"/>
          </p:nvPr>
        </p:nvSpPr>
        <p:spPr/>
        <p:txBody>
          <a:bodyPr>
            <a:normAutofit lnSpcReduction="10000"/>
          </a:bodyPr>
          <a:lstStyle/>
          <a:p>
            <a:r>
              <a:rPr lang="en-AU" dirty="0"/>
              <a:t>An attempt to curtail the excessive aggregation of power that interferes with trade and competition</a:t>
            </a:r>
          </a:p>
          <a:p>
            <a:r>
              <a:rPr lang="en-AU" dirty="0"/>
              <a:t>The act was intended to protect the public from the perils of failure of a market to sustain competition within the market</a:t>
            </a:r>
          </a:p>
          <a:p>
            <a:r>
              <a:rPr lang="en-AU" dirty="0"/>
              <a:t>It prohibits anti-competitive arrangements and conduct that creates market monopolisation that results in the restraint of trade and competition within a market</a:t>
            </a:r>
          </a:p>
          <a:p>
            <a:r>
              <a:rPr lang="en-AU" dirty="0"/>
              <a:t>Applied in 1911 to Standard Oil, American Tobacco and General Electric</a:t>
            </a:r>
          </a:p>
          <a:p>
            <a:r>
              <a:rPr lang="en-AU" dirty="0"/>
              <a:t>Applied in 1982 to AT&amp;T</a:t>
            </a:r>
          </a:p>
          <a:p>
            <a:pPr lvl="1"/>
            <a:endParaRPr lang="en-AU" dirty="0"/>
          </a:p>
        </p:txBody>
      </p:sp>
    </p:spTree>
    <p:extLst>
      <p:ext uri="{BB962C8B-B14F-4D97-AF65-F5344CB8AC3E}">
        <p14:creationId xmlns:p14="http://schemas.microsoft.com/office/powerpoint/2010/main" val="2849585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2813</Words>
  <Application>Microsoft Macintosh PowerPoint</Application>
  <PresentationFormat>Widescreen</PresentationFormat>
  <Paragraphs>230</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AhnbergHand</vt:lpstr>
      <vt:lpstr>Arial</vt:lpstr>
      <vt:lpstr>Calibri</vt:lpstr>
      <vt:lpstr>Calibri Light</vt:lpstr>
      <vt:lpstr>Courier New</vt:lpstr>
      <vt:lpstr>Max's Handwritin</vt:lpstr>
      <vt:lpstr>Powderfinger Type</vt:lpstr>
      <vt:lpstr>Office Theme</vt:lpstr>
      <vt:lpstr>Today’s Internet Question: Is “Big” Necessarily “Bad”?</vt:lpstr>
      <vt:lpstr>Today: Critical Vulnerabilities</vt:lpstr>
      <vt:lpstr>Wasn’t the Internet going to solve this?</vt:lpstr>
      <vt:lpstr>How can we fix this?</vt:lpstr>
      <vt:lpstr>This is not a new question…</vt:lpstr>
      <vt:lpstr>Foundations: the US in the 1870’s</vt:lpstr>
      <vt:lpstr>The Gilded Age</vt:lpstr>
      <vt:lpstr>The Gilded Age</vt:lpstr>
      <vt:lpstr>The Sherman Anti-Trust Act</vt:lpstr>
      <vt:lpstr>What happened between 1911 and 1982? What happened after 1982?</vt:lpstr>
      <vt:lpstr>Louis Brandeis “Big is Bad” by definition</vt:lpstr>
      <vt:lpstr>Theodore Roosevelt … and carry a big stick!</vt:lpstr>
      <vt:lpstr>Salvation through Regulation? No way!</vt:lpstr>
      <vt:lpstr>The Rise of Telephony</vt:lpstr>
      <vt:lpstr>Public vs Private</vt:lpstr>
      <vt:lpstr>Telephony Deregulation</vt:lpstr>
      <vt:lpstr>The Rise of the Internet</vt:lpstr>
      <vt:lpstr>The Rise and Rise of the Internet</vt:lpstr>
      <vt:lpstr>The Internet’s Gilded Age</vt:lpstr>
      <vt:lpstr>The Internet’s Gilded Age</vt:lpstr>
      <vt:lpstr>The Internet’s Gilded Age</vt:lpstr>
      <vt:lpstr>Market Sentiment</vt:lpstr>
      <vt:lpstr>The Internet’s Gilded Age</vt:lpstr>
      <vt:lpstr>What’s the problem?</vt:lpstr>
      <vt:lpstr>It’s what we want</vt:lpstr>
      <vt:lpstr>There are side-effects</vt:lpstr>
      <vt:lpstr>Surveillance Capitalism</vt:lpstr>
      <vt:lpstr>Change and Monopolies</vt:lpstr>
      <vt:lpstr>Change and Monopolies</vt:lpstr>
      <vt:lpstr>Incumbency Rewards</vt:lpstr>
      <vt:lpstr>More Regulation? This time, for sure!</vt:lpstr>
      <vt:lpstr>What we might want </vt:lpstr>
      <vt:lpstr>Where are we?</vt:lpstr>
      <vt:lpstr>Maybe its more than this</vt:lpstr>
      <vt:lpstr>Is it about what we buy or is this more about what we think?</vt:lpstr>
      <vt:lpstr>Where does all this head?</vt:lpstr>
      <vt:lpstr>Wherever we’re heading…</vt:lpstr>
      <vt:lpstr>Sic transit gloria mundi</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“Big” necessarily “Bad”?</dc:title>
  <dc:creator>Geoff Huston</dc:creator>
  <cp:lastModifiedBy>Geoff Huston</cp:lastModifiedBy>
  <cp:revision>18</cp:revision>
  <dcterms:created xsi:type="dcterms:W3CDTF">2021-05-27T23:52:27Z</dcterms:created>
  <dcterms:modified xsi:type="dcterms:W3CDTF">2021-09-22T00:14:25Z</dcterms:modified>
</cp:coreProperties>
</file>