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94" r:id="rId2"/>
    <p:sldId id="424" r:id="rId3"/>
    <p:sldId id="425" r:id="rId4"/>
    <p:sldId id="426" r:id="rId5"/>
    <p:sldId id="427" r:id="rId6"/>
    <p:sldId id="439" r:id="rId7"/>
    <p:sldId id="430" r:id="rId8"/>
    <p:sldId id="429" r:id="rId9"/>
    <p:sldId id="428" r:id="rId10"/>
    <p:sldId id="436" r:id="rId11"/>
    <p:sldId id="296" r:id="rId12"/>
    <p:sldId id="295" r:id="rId13"/>
    <p:sldId id="431" r:id="rId14"/>
    <p:sldId id="432" r:id="rId15"/>
    <p:sldId id="433" r:id="rId16"/>
    <p:sldId id="434" r:id="rId17"/>
    <p:sldId id="435" r:id="rId18"/>
    <p:sldId id="437" r:id="rId19"/>
    <p:sldId id="438" r:id="rId20"/>
    <p:sldId id="416" r:id="rId21"/>
    <p:sldId id="417" r:id="rId22"/>
    <p:sldId id="421" r:id="rId23"/>
    <p:sldId id="420" r:id="rId24"/>
    <p:sldId id="419" r:id="rId25"/>
    <p:sldId id="422" r:id="rId26"/>
    <p:sldId id="411" r:id="rId27"/>
    <p:sldId id="423" r:id="rId28"/>
    <p:sldId id="395" r:id="rId29"/>
    <p:sldId id="412" r:id="rId30"/>
    <p:sldId id="398" r:id="rId31"/>
    <p:sldId id="396" r:id="rId32"/>
    <p:sldId id="413" r:id="rId33"/>
    <p:sldId id="400" r:id="rId34"/>
    <p:sldId id="418" r:id="rId35"/>
    <p:sldId id="365" r:id="rId36"/>
    <p:sldId id="389" r:id="rId37"/>
    <p:sldId id="366" r:id="rId38"/>
    <p:sldId id="383" r:id="rId39"/>
    <p:sldId id="415" r:id="rId40"/>
    <p:sldId id="307" r:id="rId41"/>
    <p:sldId id="311"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F39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04"/>
    <p:restoredTop sz="94694"/>
  </p:normalViewPr>
  <p:slideViewPr>
    <p:cSldViewPr snapToGrid="0" snapToObjects="1">
      <p:cViewPr varScale="1">
        <p:scale>
          <a:sx n="121" d="100"/>
          <a:sy n="121" d="100"/>
        </p:scale>
        <p:origin x="1136"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27/9/21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27/9/21</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27/9/21</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27/9/21</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27/9/21</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27/9/21</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27/9/21</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27/9/21</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27/9/21</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27/9/21</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27/9/21</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27/9/21</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27/9/21</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433C-73BD-A642-8CBC-4C2E425B609E}"/>
              </a:ext>
            </a:extLst>
          </p:cNvPr>
          <p:cNvSpPr>
            <a:spLocks noGrp="1"/>
          </p:cNvSpPr>
          <p:nvPr>
            <p:ph type="ctrTitle"/>
          </p:nvPr>
        </p:nvSpPr>
        <p:spPr>
          <a:xfrm>
            <a:off x="178676" y="1195935"/>
            <a:ext cx="11298621" cy="2387600"/>
          </a:xfrm>
        </p:spPr>
        <p:txBody>
          <a:bodyPr>
            <a:normAutofit fontScale="90000"/>
          </a:bodyPr>
          <a:lstStyle/>
          <a:p>
            <a:r>
              <a:rPr lang="en-AU" dirty="0">
                <a:solidFill>
                  <a:schemeClr val="accent4">
                    <a:lumMod val="50000"/>
                  </a:schemeClr>
                </a:solidFill>
                <a:latin typeface="Powderfinger Type" panose="02020709070000000403" pitchFamily="49" charset="77"/>
              </a:rPr>
              <a:t>Some thoughts on DNS “</a:t>
            </a:r>
            <a:r>
              <a:rPr lang="en-AU">
                <a:solidFill>
                  <a:schemeClr val="accent4">
                    <a:lumMod val="50000"/>
                  </a:schemeClr>
                </a:solidFill>
                <a:latin typeface="Powderfinger Type" panose="02020709070000000403" pitchFamily="49" charset="77"/>
              </a:rPr>
              <a:t>Openness”</a:t>
            </a:r>
            <a:br>
              <a:rPr lang="en-AU" dirty="0">
                <a:solidFill>
                  <a:schemeClr val="accent4">
                    <a:lumMod val="50000"/>
                  </a:schemeClr>
                </a:solidFill>
                <a:latin typeface="Powderfinger Type" panose="02020709070000000403" pitchFamily="49" charset="77"/>
              </a:rPr>
            </a:br>
            <a:endParaRPr lang="en-AU" dirty="0">
              <a:solidFill>
                <a:schemeClr val="accent4">
                  <a:lumMod val="50000"/>
                </a:schemeClr>
              </a:solidFill>
              <a:latin typeface="Powderfinger Type" panose="02020709070000000403" pitchFamily="49" charset="77"/>
            </a:endParaRPr>
          </a:p>
        </p:txBody>
      </p:sp>
      <p:sp>
        <p:nvSpPr>
          <p:cNvPr id="3" name="Subtitle 2">
            <a:extLst>
              <a:ext uri="{FF2B5EF4-FFF2-40B4-BE49-F238E27FC236}">
                <a16:creationId xmlns:a16="http://schemas.microsoft.com/office/drawing/2014/main" id="{F3E38C45-B1A8-1147-AE83-17D3E576A1D7}"/>
              </a:ext>
            </a:extLst>
          </p:cNvPr>
          <p:cNvSpPr>
            <a:spLocks noGrp="1"/>
          </p:cNvSpPr>
          <p:nvPr>
            <p:ph type="subTitle" idx="1"/>
          </p:nvPr>
        </p:nvSpPr>
        <p:spPr>
          <a:xfrm>
            <a:off x="2144111" y="5090565"/>
            <a:ext cx="9144000" cy="1143000"/>
          </a:xfrm>
        </p:spPr>
        <p:txBody>
          <a:bodyPr>
            <a:normAutofit/>
          </a:bodyPr>
          <a:lstStyle/>
          <a:p>
            <a:pPr algn="r"/>
            <a:r>
              <a:rPr lang="en-AU" dirty="0">
                <a:solidFill>
                  <a:schemeClr val="bg1">
                    <a:lumMod val="75000"/>
                  </a:schemeClr>
                </a:solidFill>
                <a:latin typeface="AhnbergHand" pitchFamily="2" charset="0"/>
              </a:rPr>
              <a:t>Geoff Huston</a:t>
            </a:r>
          </a:p>
          <a:p>
            <a:pPr algn="r"/>
            <a:r>
              <a:rPr lang="en-AU" dirty="0">
                <a:solidFill>
                  <a:schemeClr val="bg1">
                    <a:lumMod val="75000"/>
                  </a:schemeClr>
                </a:solidFill>
                <a:latin typeface="AhnbergHand" pitchFamily="2" charset="0"/>
              </a:rPr>
              <a:t>APNIC Labs</a:t>
            </a:r>
          </a:p>
          <a:p>
            <a:pPr algn="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220079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59F2F-1AAC-584C-BE9E-D6D8E50396D7}"/>
              </a:ext>
            </a:extLst>
          </p:cNvPr>
          <p:cNvSpPr>
            <a:spLocks noGrp="1"/>
          </p:cNvSpPr>
          <p:nvPr>
            <p:ph type="title"/>
          </p:nvPr>
        </p:nvSpPr>
        <p:spPr/>
        <p:txBody>
          <a:bodyPr/>
          <a:lstStyle/>
          <a:p>
            <a:r>
              <a:rPr lang="en-AU" dirty="0"/>
              <a:t>Is the DNS “Open”?</a:t>
            </a:r>
          </a:p>
        </p:txBody>
      </p:sp>
      <p:sp>
        <p:nvSpPr>
          <p:cNvPr id="3" name="Content Placeholder 2">
            <a:extLst>
              <a:ext uri="{FF2B5EF4-FFF2-40B4-BE49-F238E27FC236}">
                <a16:creationId xmlns:a16="http://schemas.microsoft.com/office/drawing/2014/main" id="{23A325D5-45C2-A64A-A9B8-14776CE75CAA}"/>
              </a:ext>
            </a:extLst>
          </p:cNvPr>
          <p:cNvSpPr>
            <a:spLocks noGrp="1"/>
          </p:cNvSpPr>
          <p:nvPr>
            <p:ph idx="1"/>
          </p:nvPr>
        </p:nvSpPr>
        <p:spPr/>
        <p:txBody>
          <a:bodyPr>
            <a:normAutofit lnSpcReduction="10000"/>
          </a:bodyPr>
          <a:lstStyle/>
          <a:p>
            <a:pPr marL="0" indent="0">
              <a:buNone/>
            </a:pPr>
            <a:r>
              <a:rPr lang="en-AU" b="1" dirty="0"/>
              <a:t>Yes!</a:t>
            </a:r>
          </a:p>
          <a:p>
            <a:pPr lvl="1"/>
            <a:r>
              <a:rPr lang="en-AU" dirty="0"/>
              <a:t>The DNS name resolution protocol is openly specified without any IPR encumbrance</a:t>
            </a:r>
          </a:p>
          <a:p>
            <a:pPr lvl="1"/>
            <a:r>
              <a:rPr lang="en-AU" dirty="0"/>
              <a:t>Fully functional implementations of the DNS protocol are available as open source</a:t>
            </a:r>
          </a:p>
          <a:p>
            <a:pPr lvl="1"/>
            <a:r>
              <a:rPr lang="en-AU" dirty="0"/>
              <a:t>DNS name servers are configured as open “promiscuous” responders and will provide the same response to a query irrespective of the identity of the querier</a:t>
            </a:r>
          </a:p>
          <a:p>
            <a:pPr lvl="1"/>
            <a:r>
              <a:rPr lang="en-AU" dirty="0"/>
              <a:t>DNS information is openly available</a:t>
            </a:r>
          </a:p>
          <a:p>
            <a:pPr lvl="2"/>
            <a:r>
              <a:rPr lang="en-AU" dirty="0"/>
              <a:t>There is some subtle qualification here in that the collection of a zone file may not be openly available, but the individual records in a zone can be queried</a:t>
            </a:r>
          </a:p>
          <a:p>
            <a:pPr lvl="1"/>
            <a:r>
              <a:rPr lang="en-AU" dirty="0"/>
              <a:t>DNS queries and responses are “open”</a:t>
            </a:r>
          </a:p>
          <a:p>
            <a:pPr lvl="2"/>
            <a:r>
              <a:rPr lang="en-AU" b="1" dirty="0"/>
              <a:t>Which is a MASSIVE problem</a:t>
            </a:r>
            <a:r>
              <a:rPr lang="en-AU" dirty="0"/>
              <a:t>!</a:t>
            </a:r>
          </a:p>
        </p:txBody>
      </p:sp>
      <p:sp>
        <p:nvSpPr>
          <p:cNvPr id="4" name="Slide Number Placeholder 3">
            <a:extLst>
              <a:ext uri="{FF2B5EF4-FFF2-40B4-BE49-F238E27FC236}">
                <a16:creationId xmlns:a16="http://schemas.microsoft.com/office/drawing/2014/main" id="{70384AFF-8B87-FF4A-A15A-D197F83570E1}"/>
              </a:ext>
            </a:extLst>
          </p:cNvPr>
          <p:cNvSpPr>
            <a:spLocks noGrp="1"/>
          </p:cNvSpPr>
          <p:nvPr>
            <p:ph type="sldNum" sz="quarter" idx="12"/>
          </p:nvPr>
        </p:nvSpPr>
        <p:spPr/>
        <p:txBody>
          <a:bodyPr/>
          <a:lstStyle/>
          <a:p>
            <a:fld id="{652E326F-2974-0E46-BE41-4A2DFAACED48}" type="slidenum">
              <a:rPr lang="en-AU" smtClean="0"/>
              <a:t>10</a:t>
            </a:fld>
            <a:endParaRPr lang="en-AU"/>
          </a:p>
        </p:txBody>
      </p:sp>
      <p:sp>
        <p:nvSpPr>
          <p:cNvPr id="5" name="Freeform 4">
            <a:extLst>
              <a:ext uri="{FF2B5EF4-FFF2-40B4-BE49-F238E27FC236}">
                <a16:creationId xmlns:a16="http://schemas.microsoft.com/office/drawing/2014/main" id="{DE307EF8-74FA-7F42-BAEA-D6D535E7C9A5}"/>
              </a:ext>
            </a:extLst>
          </p:cNvPr>
          <p:cNvSpPr/>
          <p:nvPr/>
        </p:nvSpPr>
        <p:spPr>
          <a:xfrm>
            <a:off x="962077" y="5283807"/>
            <a:ext cx="6579813" cy="1014694"/>
          </a:xfrm>
          <a:custGeom>
            <a:avLst/>
            <a:gdLst>
              <a:gd name="connsiteX0" fmla="*/ 2383289 w 6579813"/>
              <a:gd name="connsiteY0" fmla="*/ 79930 h 1014694"/>
              <a:gd name="connsiteX1" fmla="*/ 2249474 w 6579813"/>
              <a:gd name="connsiteY1" fmla="*/ 68778 h 1014694"/>
              <a:gd name="connsiteX2" fmla="*/ 264557 w 6579813"/>
              <a:gd name="connsiteY2" fmla="*/ 35325 h 1014694"/>
              <a:gd name="connsiteX3" fmla="*/ 231103 w 6579813"/>
              <a:gd name="connsiteY3" fmla="*/ 626339 h 1014694"/>
              <a:gd name="connsiteX4" fmla="*/ 2204869 w 6579813"/>
              <a:gd name="connsiteY4" fmla="*/ 972027 h 1014694"/>
              <a:gd name="connsiteX5" fmla="*/ 5639445 w 6579813"/>
              <a:gd name="connsiteY5" fmla="*/ 927422 h 1014694"/>
              <a:gd name="connsiteX6" fmla="*/ 6453484 w 6579813"/>
              <a:gd name="connsiteY6" fmla="*/ 236047 h 1014694"/>
              <a:gd name="connsiteX7" fmla="*/ 3453806 w 6579813"/>
              <a:gd name="connsiteY7" fmla="*/ 124534 h 1014694"/>
              <a:gd name="connsiteX8" fmla="*/ 2784733 w 6579813"/>
              <a:gd name="connsiteY8" fmla="*/ 79930 h 1014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79813" h="1014694">
                <a:moveTo>
                  <a:pt x="2383289" y="79930"/>
                </a:moveTo>
                <a:lnTo>
                  <a:pt x="2249474" y="68778"/>
                </a:lnTo>
                <a:cubicBezTo>
                  <a:pt x="1896352" y="61344"/>
                  <a:pt x="600952" y="-57602"/>
                  <a:pt x="264557" y="35325"/>
                </a:cubicBezTo>
                <a:cubicBezTo>
                  <a:pt x="-71838" y="128252"/>
                  <a:pt x="-92282" y="470222"/>
                  <a:pt x="231103" y="626339"/>
                </a:cubicBezTo>
                <a:cubicBezTo>
                  <a:pt x="554488" y="782456"/>
                  <a:pt x="1303479" y="921847"/>
                  <a:pt x="2204869" y="972027"/>
                </a:cubicBezTo>
                <a:cubicBezTo>
                  <a:pt x="3106259" y="1022207"/>
                  <a:pt x="4931343" y="1050085"/>
                  <a:pt x="5639445" y="927422"/>
                </a:cubicBezTo>
                <a:cubicBezTo>
                  <a:pt x="6347548" y="804759"/>
                  <a:pt x="6817757" y="369862"/>
                  <a:pt x="6453484" y="236047"/>
                </a:cubicBezTo>
                <a:cubicBezTo>
                  <a:pt x="6089211" y="102232"/>
                  <a:pt x="4065264" y="150553"/>
                  <a:pt x="3453806" y="124534"/>
                </a:cubicBezTo>
                <a:cubicBezTo>
                  <a:pt x="2842348" y="98515"/>
                  <a:pt x="2813540" y="89222"/>
                  <a:pt x="2784733" y="7993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129179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527382" y="274638"/>
            <a:ext cx="10515600" cy="1325563"/>
          </a:xfrm>
        </p:spPr>
        <p:txBody>
          <a:bodyPr/>
          <a:lstStyle/>
          <a:p>
            <a:r>
              <a:rPr lang="en-AU" dirty="0">
                <a:solidFill>
                  <a:srgbClr val="7F5F00"/>
                </a:solidFill>
              </a:rPr>
              <a:t>When “openness” is a weakness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527382" y="1600201"/>
            <a:ext cx="9607881" cy="4565105"/>
          </a:xfrm>
        </p:spPr>
        <p:txBody>
          <a:bodyPr>
            <a:normAutofit/>
          </a:bodyPr>
          <a:lstStyle/>
          <a:p>
            <a:pPr marL="0" indent="0">
              <a:lnSpc>
                <a:spcPct val="120000"/>
              </a:lnSpc>
              <a:spcBef>
                <a:spcPts val="0"/>
              </a:spcBef>
              <a:buNone/>
            </a:pPr>
            <a:r>
              <a:rPr lang="en-AU" dirty="0"/>
              <a:t>The DNS is used by </a:t>
            </a:r>
            <a:r>
              <a:rPr lang="en-AU" b="1" dirty="0"/>
              <a:t>everyone </a:t>
            </a:r>
            <a:r>
              <a:rPr lang="en-AU" dirty="0"/>
              <a:t>and</a:t>
            </a:r>
            <a:r>
              <a:rPr lang="en-AU" b="1" dirty="0"/>
              <a:t> everything</a:t>
            </a:r>
          </a:p>
          <a:p>
            <a:pPr lvl="1">
              <a:lnSpc>
                <a:spcPct val="100000"/>
              </a:lnSpc>
              <a:spcBef>
                <a:spcPts val="0"/>
              </a:spcBef>
            </a:pPr>
            <a:r>
              <a:rPr lang="en-AU" dirty="0"/>
              <a:t>Because pretty much everything you do on the net starts with a call to the DNS</a:t>
            </a:r>
          </a:p>
          <a:p>
            <a:pPr lvl="1">
              <a:lnSpc>
                <a:spcPct val="100000"/>
              </a:lnSpc>
              <a:spcBef>
                <a:spcPts val="0"/>
              </a:spcBef>
            </a:pPr>
            <a:r>
              <a:rPr lang="en-AU" dirty="0"/>
              <a:t>If we could see your stream of DNS queries in real time we could easily assemble a detailed profile of you and your interests and activities -  as it happens!</a:t>
            </a:r>
          </a:p>
          <a:p>
            <a:pPr lvl="1">
              <a:lnSpc>
                <a:spcPct val="100000"/>
              </a:lnSpc>
              <a:spcBef>
                <a:spcPts val="0"/>
              </a:spcBef>
            </a:pPr>
            <a:r>
              <a:rPr lang="en-AU" dirty="0"/>
              <a:t>If we could edit your DNS responses we could make services disappear from your Internet!</a:t>
            </a:r>
          </a:p>
          <a:p>
            <a:endParaRPr lang="en-AU" b="1" dirty="0"/>
          </a:p>
          <a:p>
            <a:pPr lvl="1"/>
            <a:endParaRPr lang="en-AU" dirty="0"/>
          </a:p>
          <a:p>
            <a:pPr lvl="1"/>
            <a:endParaRPr lang="en-AU" dirty="0"/>
          </a:p>
        </p:txBody>
      </p:sp>
    </p:spTree>
    <p:extLst>
      <p:ext uri="{BB962C8B-B14F-4D97-AF65-F5344CB8AC3E}">
        <p14:creationId xmlns:p14="http://schemas.microsoft.com/office/powerpoint/2010/main" val="12458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845D77-66C2-9D4C-9F6F-3C5EFA49EBCC}"/>
              </a:ext>
            </a:extLst>
          </p:cNvPr>
          <p:cNvPicPr>
            <a:picLocks noChangeAspect="1"/>
          </p:cNvPicPr>
          <p:nvPr/>
        </p:nvPicPr>
        <p:blipFill>
          <a:blip r:embed="rId2"/>
          <a:stretch>
            <a:fillRect/>
          </a:stretch>
        </p:blipFill>
        <p:spPr>
          <a:xfrm>
            <a:off x="3773105" y="231040"/>
            <a:ext cx="4774131" cy="6572605"/>
          </a:xfrm>
          <a:prstGeom prst="rect">
            <a:avLst/>
          </a:prstGeom>
        </p:spPr>
      </p:pic>
      <p:sp>
        <p:nvSpPr>
          <p:cNvPr id="6" name="Rectangle 5">
            <a:extLst>
              <a:ext uri="{FF2B5EF4-FFF2-40B4-BE49-F238E27FC236}">
                <a16:creationId xmlns:a16="http://schemas.microsoft.com/office/drawing/2014/main" id="{7BC32410-D57E-1D41-8380-072D1B9C6507}"/>
              </a:ext>
            </a:extLst>
          </p:cNvPr>
          <p:cNvSpPr/>
          <p:nvPr/>
        </p:nvSpPr>
        <p:spPr>
          <a:xfrm>
            <a:off x="4756023" y="6526945"/>
            <a:ext cx="2432654" cy="369332"/>
          </a:xfrm>
          <a:prstGeom prst="rect">
            <a:avLst/>
          </a:prstGeom>
        </p:spPr>
        <p:txBody>
          <a:bodyPr wrap="none">
            <a:spAutoFit/>
          </a:bodyPr>
          <a:lstStyle/>
          <a:p>
            <a:r>
              <a:rPr lang="en-AU" dirty="0"/>
              <a:t>https://</a:t>
            </a:r>
            <a:r>
              <a:rPr lang="en-AU" dirty="0" err="1"/>
              <a:t>xkcd.com</a:t>
            </a:r>
            <a:r>
              <a:rPr lang="en-AU" dirty="0"/>
              <a:t>/1361/</a:t>
            </a:r>
          </a:p>
        </p:txBody>
      </p:sp>
    </p:spTree>
    <p:extLst>
      <p:ext uri="{BB962C8B-B14F-4D97-AF65-F5344CB8AC3E}">
        <p14:creationId xmlns:p14="http://schemas.microsoft.com/office/powerpoint/2010/main" val="2191843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DF41-EDE4-7542-97C6-E5352471553B}"/>
              </a:ext>
            </a:extLst>
          </p:cNvPr>
          <p:cNvSpPr>
            <a:spLocks noGrp="1"/>
          </p:cNvSpPr>
          <p:nvPr>
            <p:ph type="title"/>
          </p:nvPr>
        </p:nvSpPr>
        <p:spPr/>
        <p:txBody>
          <a:bodyPr/>
          <a:lstStyle/>
          <a:p>
            <a:r>
              <a:rPr lang="en-AU" dirty="0"/>
              <a:t>Lets look into this further</a:t>
            </a:r>
          </a:p>
        </p:txBody>
      </p:sp>
      <p:sp>
        <p:nvSpPr>
          <p:cNvPr id="3" name="Content Placeholder 2">
            <a:extLst>
              <a:ext uri="{FF2B5EF4-FFF2-40B4-BE49-F238E27FC236}">
                <a16:creationId xmlns:a16="http://schemas.microsoft.com/office/drawing/2014/main" id="{893DEEFB-8C09-D34F-8CDC-F91F5F211BBD}"/>
              </a:ext>
            </a:extLst>
          </p:cNvPr>
          <p:cNvSpPr>
            <a:spLocks noGrp="1"/>
          </p:cNvSpPr>
          <p:nvPr>
            <p:ph idx="1"/>
          </p:nvPr>
        </p:nvSpPr>
        <p:spPr>
          <a:xfrm>
            <a:off x="838200" y="1825625"/>
            <a:ext cx="10515600" cy="1106480"/>
          </a:xfrm>
        </p:spPr>
        <p:txBody>
          <a:bodyPr/>
          <a:lstStyle/>
          <a:p>
            <a:pPr marL="0" indent="0">
              <a:buNone/>
            </a:pPr>
            <a:r>
              <a:rPr lang="en-AU" dirty="0"/>
              <a:t>The DNS is mapping system which takes human-use labels that name services and maps these labels to IP addresses</a:t>
            </a:r>
          </a:p>
        </p:txBody>
      </p:sp>
      <p:sp>
        <p:nvSpPr>
          <p:cNvPr id="4" name="Slide Number Placeholder 3">
            <a:extLst>
              <a:ext uri="{FF2B5EF4-FFF2-40B4-BE49-F238E27FC236}">
                <a16:creationId xmlns:a16="http://schemas.microsoft.com/office/drawing/2014/main" id="{AFC22F81-6555-924A-9329-A808255C3AE6}"/>
              </a:ext>
            </a:extLst>
          </p:cNvPr>
          <p:cNvSpPr>
            <a:spLocks noGrp="1"/>
          </p:cNvSpPr>
          <p:nvPr>
            <p:ph type="sldNum" sz="quarter" idx="12"/>
          </p:nvPr>
        </p:nvSpPr>
        <p:spPr/>
        <p:txBody>
          <a:bodyPr/>
          <a:lstStyle/>
          <a:p>
            <a:fld id="{652E326F-2974-0E46-BE41-4A2DFAACED48}" type="slidenum">
              <a:rPr lang="en-AU" smtClean="0"/>
              <a:t>13</a:t>
            </a:fld>
            <a:endParaRPr lang="en-AU"/>
          </a:p>
        </p:txBody>
      </p:sp>
    </p:spTree>
    <p:extLst>
      <p:ext uri="{BB962C8B-B14F-4D97-AF65-F5344CB8AC3E}">
        <p14:creationId xmlns:p14="http://schemas.microsoft.com/office/powerpoint/2010/main" val="3984366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DF41-EDE4-7542-97C6-E5352471553B}"/>
              </a:ext>
            </a:extLst>
          </p:cNvPr>
          <p:cNvSpPr>
            <a:spLocks noGrp="1"/>
          </p:cNvSpPr>
          <p:nvPr>
            <p:ph type="title"/>
          </p:nvPr>
        </p:nvSpPr>
        <p:spPr/>
        <p:txBody>
          <a:bodyPr/>
          <a:lstStyle/>
          <a:p>
            <a:r>
              <a:rPr lang="en-AU" dirty="0"/>
              <a:t>Lets look into this further</a:t>
            </a:r>
          </a:p>
        </p:txBody>
      </p:sp>
      <p:sp>
        <p:nvSpPr>
          <p:cNvPr id="3" name="Content Placeholder 2">
            <a:extLst>
              <a:ext uri="{FF2B5EF4-FFF2-40B4-BE49-F238E27FC236}">
                <a16:creationId xmlns:a16="http://schemas.microsoft.com/office/drawing/2014/main" id="{893DEEFB-8C09-D34F-8CDC-F91F5F211BBD}"/>
              </a:ext>
            </a:extLst>
          </p:cNvPr>
          <p:cNvSpPr>
            <a:spLocks noGrp="1"/>
          </p:cNvSpPr>
          <p:nvPr>
            <p:ph idx="1"/>
          </p:nvPr>
        </p:nvSpPr>
        <p:spPr>
          <a:xfrm>
            <a:off x="838200" y="1825625"/>
            <a:ext cx="10515600" cy="1106480"/>
          </a:xfrm>
        </p:spPr>
        <p:txBody>
          <a:bodyPr/>
          <a:lstStyle/>
          <a:p>
            <a:pPr marL="0" indent="0">
              <a:buNone/>
            </a:pPr>
            <a:r>
              <a:rPr lang="en-AU" dirty="0"/>
              <a:t>The DNS is mapping system which takes human-use labels that name services and maps these labels to IP addresses</a:t>
            </a:r>
          </a:p>
        </p:txBody>
      </p:sp>
      <p:sp>
        <p:nvSpPr>
          <p:cNvPr id="4" name="Slide Number Placeholder 3">
            <a:extLst>
              <a:ext uri="{FF2B5EF4-FFF2-40B4-BE49-F238E27FC236}">
                <a16:creationId xmlns:a16="http://schemas.microsoft.com/office/drawing/2014/main" id="{AFC22F81-6555-924A-9329-A808255C3AE6}"/>
              </a:ext>
            </a:extLst>
          </p:cNvPr>
          <p:cNvSpPr>
            <a:spLocks noGrp="1"/>
          </p:cNvSpPr>
          <p:nvPr>
            <p:ph type="sldNum" sz="quarter" idx="12"/>
          </p:nvPr>
        </p:nvSpPr>
        <p:spPr/>
        <p:txBody>
          <a:bodyPr/>
          <a:lstStyle/>
          <a:p>
            <a:fld id="{652E326F-2974-0E46-BE41-4A2DFAACED48}" type="slidenum">
              <a:rPr lang="en-AU" smtClean="0"/>
              <a:t>14</a:t>
            </a:fld>
            <a:endParaRPr lang="en-AU"/>
          </a:p>
        </p:txBody>
      </p:sp>
      <p:sp>
        <p:nvSpPr>
          <p:cNvPr id="5" name="Freeform 4">
            <a:extLst>
              <a:ext uri="{FF2B5EF4-FFF2-40B4-BE49-F238E27FC236}">
                <a16:creationId xmlns:a16="http://schemas.microsoft.com/office/drawing/2014/main" id="{729B0A2D-64D6-D640-B7DA-07A25A8AF3C1}"/>
              </a:ext>
            </a:extLst>
          </p:cNvPr>
          <p:cNvSpPr/>
          <p:nvPr/>
        </p:nvSpPr>
        <p:spPr>
          <a:xfrm>
            <a:off x="850428" y="3237186"/>
            <a:ext cx="404255" cy="345957"/>
          </a:xfrm>
          <a:custGeom>
            <a:avLst/>
            <a:gdLst>
              <a:gd name="connsiteX0" fmla="*/ 196376 w 404255"/>
              <a:gd name="connsiteY0" fmla="*/ 0 h 345957"/>
              <a:gd name="connsiteX1" fmla="*/ 7190 w 404255"/>
              <a:gd name="connsiteY1" fmla="*/ 126124 h 345957"/>
              <a:gd name="connsiteX2" fmla="*/ 70252 w 404255"/>
              <a:gd name="connsiteY2" fmla="*/ 325821 h 345957"/>
              <a:gd name="connsiteX3" fmla="*/ 354031 w 404255"/>
              <a:gd name="connsiteY3" fmla="*/ 315311 h 345957"/>
              <a:gd name="connsiteX4" fmla="*/ 396072 w 404255"/>
              <a:gd name="connsiteY4" fmla="*/ 115614 h 345957"/>
              <a:gd name="connsiteX5" fmla="*/ 259438 w 404255"/>
              <a:gd name="connsiteY5" fmla="*/ 52552 h 345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4255" h="345957">
                <a:moveTo>
                  <a:pt x="196376" y="0"/>
                </a:moveTo>
                <a:cubicBezTo>
                  <a:pt x="112293" y="35910"/>
                  <a:pt x="28211" y="71821"/>
                  <a:pt x="7190" y="126124"/>
                </a:cubicBezTo>
                <a:cubicBezTo>
                  <a:pt x="-13831" y="180427"/>
                  <a:pt x="12445" y="294290"/>
                  <a:pt x="70252" y="325821"/>
                </a:cubicBezTo>
                <a:cubicBezTo>
                  <a:pt x="128059" y="357352"/>
                  <a:pt x="299728" y="350345"/>
                  <a:pt x="354031" y="315311"/>
                </a:cubicBezTo>
                <a:cubicBezTo>
                  <a:pt x="408334" y="280277"/>
                  <a:pt x="411838" y="159407"/>
                  <a:pt x="396072" y="115614"/>
                </a:cubicBezTo>
                <a:cubicBezTo>
                  <a:pt x="380307" y="71821"/>
                  <a:pt x="319872" y="62186"/>
                  <a:pt x="259438" y="5255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Freeform 5">
            <a:extLst>
              <a:ext uri="{FF2B5EF4-FFF2-40B4-BE49-F238E27FC236}">
                <a16:creationId xmlns:a16="http://schemas.microsoft.com/office/drawing/2014/main" id="{E1EC8481-4FA6-7740-B58F-D1E76DC3C1CA}"/>
              </a:ext>
            </a:extLst>
          </p:cNvPr>
          <p:cNvSpPr/>
          <p:nvPr/>
        </p:nvSpPr>
        <p:spPr>
          <a:xfrm>
            <a:off x="789248" y="3584028"/>
            <a:ext cx="488971" cy="899762"/>
          </a:xfrm>
          <a:custGeom>
            <a:avLst/>
            <a:gdLst>
              <a:gd name="connsiteX0" fmla="*/ 247045 w 488971"/>
              <a:gd name="connsiteY0" fmla="*/ 0 h 899762"/>
              <a:gd name="connsiteX1" fmla="*/ 278576 w 488971"/>
              <a:gd name="connsiteY1" fmla="*/ 451944 h 899762"/>
              <a:gd name="connsiteX2" fmla="*/ 257556 w 488971"/>
              <a:gd name="connsiteY2" fmla="*/ 704193 h 899762"/>
              <a:gd name="connsiteX3" fmla="*/ 120921 w 488971"/>
              <a:gd name="connsiteY3" fmla="*/ 809296 h 899762"/>
              <a:gd name="connsiteX4" fmla="*/ 5307 w 488971"/>
              <a:gd name="connsiteY4" fmla="*/ 893379 h 899762"/>
              <a:gd name="connsiteX5" fmla="*/ 299597 w 488971"/>
              <a:gd name="connsiteY5" fmla="*/ 630620 h 899762"/>
              <a:gd name="connsiteX6" fmla="*/ 467763 w 488971"/>
              <a:gd name="connsiteY6" fmla="*/ 861848 h 899762"/>
              <a:gd name="connsiteX7" fmla="*/ 268066 w 488971"/>
              <a:gd name="connsiteY7" fmla="*/ 620110 h 899762"/>
              <a:gd name="connsiteX8" fmla="*/ 268066 w 488971"/>
              <a:gd name="connsiteY8" fmla="*/ 168165 h 899762"/>
              <a:gd name="connsiteX9" fmla="*/ 488783 w 488971"/>
              <a:gd name="connsiteY9" fmla="*/ 283779 h 899762"/>
              <a:gd name="connsiteX10" fmla="*/ 226025 w 488971"/>
              <a:gd name="connsiteY10" fmla="*/ 189186 h 899762"/>
              <a:gd name="connsiteX11" fmla="*/ 120921 w 488971"/>
              <a:gd name="connsiteY11" fmla="*/ 252248 h 89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8971" h="899762">
                <a:moveTo>
                  <a:pt x="247045" y="0"/>
                </a:moveTo>
                <a:cubicBezTo>
                  <a:pt x="261934" y="167289"/>
                  <a:pt x="276824" y="334579"/>
                  <a:pt x="278576" y="451944"/>
                </a:cubicBezTo>
                <a:cubicBezTo>
                  <a:pt x="280328" y="569309"/>
                  <a:pt x="283832" y="644634"/>
                  <a:pt x="257556" y="704193"/>
                </a:cubicBezTo>
                <a:cubicBezTo>
                  <a:pt x="231280" y="763752"/>
                  <a:pt x="162962" y="777765"/>
                  <a:pt x="120921" y="809296"/>
                </a:cubicBezTo>
                <a:cubicBezTo>
                  <a:pt x="78880" y="840827"/>
                  <a:pt x="-24472" y="923158"/>
                  <a:pt x="5307" y="893379"/>
                </a:cubicBezTo>
                <a:cubicBezTo>
                  <a:pt x="35086" y="863600"/>
                  <a:pt x="222521" y="635875"/>
                  <a:pt x="299597" y="630620"/>
                </a:cubicBezTo>
                <a:cubicBezTo>
                  <a:pt x="376673" y="625365"/>
                  <a:pt x="473018" y="863600"/>
                  <a:pt x="467763" y="861848"/>
                </a:cubicBezTo>
                <a:cubicBezTo>
                  <a:pt x="462508" y="860096"/>
                  <a:pt x="301349" y="735724"/>
                  <a:pt x="268066" y="620110"/>
                </a:cubicBezTo>
                <a:cubicBezTo>
                  <a:pt x="234783" y="504496"/>
                  <a:pt x="231280" y="224220"/>
                  <a:pt x="268066" y="168165"/>
                </a:cubicBezTo>
                <a:cubicBezTo>
                  <a:pt x="304852" y="112110"/>
                  <a:pt x="495790" y="280276"/>
                  <a:pt x="488783" y="283779"/>
                </a:cubicBezTo>
                <a:cubicBezTo>
                  <a:pt x="481776" y="287282"/>
                  <a:pt x="287335" y="194441"/>
                  <a:pt x="226025" y="189186"/>
                </a:cubicBezTo>
                <a:cubicBezTo>
                  <a:pt x="164715" y="183931"/>
                  <a:pt x="142818" y="218089"/>
                  <a:pt x="120921" y="252248"/>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600199C8-E574-FD41-A55B-AA74B547C36E}"/>
              </a:ext>
            </a:extLst>
          </p:cNvPr>
          <p:cNvSpPr txBox="1"/>
          <p:nvPr/>
        </p:nvSpPr>
        <p:spPr>
          <a:xfrm>
            <a:off x="1778373" y="3428698"/>
            <a:ext cx="3706464" cy="369332"/>
          </a:xfrm>
          <a:prstGeom prst="rect">
            <a:avLst/>
          </a:prstGeom>
          <a:noFill/>
        </p:spPr>
        <p:txBody>
          <a:bodyPr wrap="none" rtlCol="0">
            <a:spAutoFit/>
          </a:bodyPr>
          <a:lstStyle/>
          <a:p>
            <a:r>
              <a:rPr lang="en-AU" dirty="0">
                <a:latin typeface="AhnbergHand" pitchFamily="2" charset="0"/>
              </a:rPr>
              <a:t>1. Connect to </a:t>
            </a:r>
            <a:r>
              <a:rPr lang="en-AU" dirty="0" err="1">
                <a:latin typeface="AhnbergHand" pitchFamily="2" charset="0"/>
              </a:rPr>
              <a:t>www.google.com</a:t>
            </a:r>
            <a:endParaRPr lang="en-AU" dirty="0">
              <a:latin typeface="AhnbergHand" pitchFamily="2" charset="0"/>
            </a:endParaRPr>
          </a:p>
        </p:txBody>
      </p:sp>
      <p:sp>
        <p:nvSpPr>
          <p:cNvPr id="9" name="Freeform 8">
            <a:extLst>
              <a:ext uri="{FF2B5EF4-FFF2-40B4-BE49-F238E27FC236}">
                <a16:creationId xmlns:a16="http://schemas.microsoft.com/office/drawing/2014/main" id="{F1168817-C24E-B84D-BAA6-FE300AD4B14A}"/>
              </a:ext>
            </a:extLst>
          </p:cNvPr>
          <p:cNvSpPr/>
          <p:nvPr/>
        </p:nvSpPr>
        <p:spPr>
          <a:xfrm>
            <a:off x="1293273" y="3654672"/>
            <a:ext cx="398375" cy="357030"/>
          </a:xfrm>
          <a:custGeom>
            <a:avLst/>
            <a:gdLst>
              <a:gd name="connsiteX0" fmla="*/ 194861 w 398375"/>
              <a:gd name="connsiteY0" fmla="*/ 33454 h 357030"/>
              <a:gd name="connsiteX1" fmla="*/ 5291 w 398375"/>
              <a:gd name="connsiteY1" fmla="*/ 256478 h 357030"/>
              <a:gd name="connsiteX2" fmla="*/ 61047 w 398375"/>
              <a:gd name="connsiteY2" fmla="*/ 289932 h 357030"/>
              <a:gd name="connsiteX3" fmla="*/ 150257 w 398375"/>
              <a:gd name="connsiteY3" fmla="*/ 356839 h 357030"/>
              <a:gd name="connsiteX4" fmla="*/ 194861 w 398375"/>
              <a:gd name="connsiteY4" fmla="*/ 301083 h 357030"/>
              <a:gd name="connsiteX5" fmla="*/ 395583 w 398375"/>
              <a:gd name="connsiteY5" fmla="*/ 78059 h 357030"/>
              <a:gd name="connsiteX6" fmla="*/ 317525 w 398375"/>
              <a:gd name="connsiteY6" fmla="*/ 44605 h 357030"/>
              <a:gd name="connsiteX7" fmla="*/ 261769 w 398375"/>
              <a:gd name="connsiteY7" fmla="*/ 0 h 357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375" h="357030">
                <a:moveTo>
                  <a:pt x="194861" y="33454"/>
                </a:moveTo>
                <a:cubicBezTo>
                  <a:pt x="111227" y="123593"/>
                  <a:pt x="27593" y="213732"/>
                  <a:pt x="5291" y="256478"/>
                </a:cubicBezTo>
                <a:cubicBezTo>
                  <a:pt x="-17011" y="299224"/>
                  <a:pt x="36886" y="273205"/>
                  <a:pt x="61047" y="289932"/>
                </a:cubicBezTo>
                <a:cubicBezTo>
                  <a:pt x="85208" y="306659"/>
                  <a:pt x="150257" y="356839"/>
                  <a:pt x="150257" y="356839"/>
                </a:cubicBezTo>
                <a:cubicBezTo>
                  <a:pt x="172559" y="358698"/>
                  <a:pt x="153973" y="347546"/>
                  <a:pt x="194861" y="301083"/>
                </a:cubicBezTo>
                <a:cubicBezTo>
                  <a:pt x="235749" y="254620"/>
                  <a:pt x="375139" y="120805"/>
                  <a:pt x="395583" y="78059"/>
                </a:cubicBezTo>
                <a:cubicBezTo>
                  <a:pt x="416027" y="35313"/>
                  <a:pt x="317525" y="44605"/>
                  <a:pt x="317525" y="44605"/>
                </a:cubicBezTo>
                <a:cubicBezTo>
                  <a:pt x="295223" y="31595"/>
                  <a:pt x="278496" y="15797"/>
                  <a:pt x="26176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FA426885-B604-BD47-A533-C55CFAD56340}"/>
              </a:ext>
            </a:extLst>
          </p:cNvPr>
          <p:cNvSpPr txBox="1"/>
          <p:nvPr/>
        </p:nvSpPr>
        <p:spPr>
          <a:xfrm>
            <a:off x="3233927" y="5054769"/>
            <a:ext cx="4756495" cy="369332"/>
          </a:xfrm>
          <a:prstGeom prst="rect">
            <a:avLst/>
          </a:prstGeom>
          <a:noFill/>
        </p:spPr>
        <p:txBody>
          <a:bodyPr wrap="none" rtlCol="0">
            <a:spAutoFit/>
          </a:bodyPr>
          <a:lstStyle/>
          <a:p>
            <a:r>
              <a:rPr lang="en-AU" dirty="0"/>
              <a:t>DNS: What’s an IP address for </a:t>
            </a:r>
            <a:r>
              <a:rPr lang="en-AU" dirty="0" err="1"/>
              <a:t>www.google.com</a:t>
            </a:r>
            <a:r>
              <a:rPr lang="en-AU" dirty="0"/>
              <a:t>?</a:t>
            </a:r>
          </a:p>
        </p:txBody>
      </p:sp>
      <p:sp>
        <p:nvSpPr>
          <p:cNvPr id="12" name="Freeform 11">
            <a:extLst>
              <a:ext uri="{FF2B5EF4-FFF2-40B4-BE49-F238E27FC236}">
                <a16:creationId xmlns:a16="http://schemas.microsoft.com/office/drawing/2014/main" id="{D4EF3618-D711-1F4F-B584-A0B9321F4338}"/>
              </a:ext>
            </a:extLst>
          </p:cNvPr>
          <p:cNvSpPr/>
          <p:nvPr/>
        </p:nvSpPr>
        <p:spPr>
          <a:xfrm>
            <a:off x="7990422" y="4891478"/>
            <a:ext cx="1601165" cy="1255190"/>
          </a:xfrm>
          <a:custGeom>
            <a:avLst/>
            <a:gdLst>
              <a:gd name="connsiteX0" fmla="*/ 413610 w 1601165"/>
              <a:gd name="connsiteY0" fmla="*/ 653024 h 1255190"/>
              <a:gd name="connsiteX1" fmla="*/ 1015 w 1601165"/>
              <a:gd name="connsiteY1" fmla="*/ 586117 h 1255190"/>
              <a:gd name="connsiteX2" fmla="*/ 302098 w 1601165"/>
              <a:gd name="connsiteY2" fmla="*/ 1065619 h 1255190"/>
              <a:gd name="connsiteX3" fmla="*/ 469366 w 1601165"/>
              <a:gd name="connsiteY3" fmla="*/ 987560 h 1255190"/>
              <a:gd name="connsiteX4" fmla="*/ 346702 w 1601165"/>
              <a:gd name="connsiteY4" fmla="*/ 1110224 h 1255190"/>
              <a:gd name="connsiteX5" fmla="*/ 681239 w 1601165"/>
              <a:gd name="connsiteY5" fmla="*/ 1255190 h 1255190"/>
              <a:gd name="connsiteX6" fmla="*/ 1082683 w 1601165"/>
              <a:gd name="connsiteY6" fmla="*/ 1110224 h 1255190"/>
              <a:gd name="connsiteX7" fmla="*/ 1060381 w 1601165"/>
              <a:gd name="connsiteY7" fmla="*/ 931804 h 1255190"/>
              <a:gd name="connsiteX8" fmla="*/ 1484127 w 1601165"/>
              <a:gd name="connsiteY8" fmla="*/ 954107 h 1255190"/>
              <a:gd name="connsiteX9" fmla="*/ 1495278 w 1601165"/>
              <a:gd name="connsiteY9" fmla="*/ 742234 h 1255190"/>
              <a:gd name="connsiteX10" fmla="*/ 1595639 w 1601165"/>
              <a:gd name="connsiteY10" fmla="*/ 251580 h 1255190"/>
              <a:gd name="connsiteX11" fmla="*/ 1305707 w 1601165"/>
              <a:gd name="connsiteY11" fmla="*/ 251580 h 1255190"/>
              <a:gd name="connsiteX12" fmla="*/ 1305707 w 1601165"/>
              <a:gd name="connsiteY12" fmla="*/ 17404 h 1255190"/>
              <a:gd name="connsiteX13" fmla="*/ 725844 w 1601165"/>
              <a:gd name="connsiteY13" fmla="*/ 50858 h 1255190"/>
              <a:gd name="connsiteX14" fmla="*/ 792751 w 1601165"/>
              <a:gd name="connsiteY14" fmla="*/ 318487 h 1255190"/>
              <a:gd name="connsiteX15" fmla="*/ 525122 w 1601165"/>
              <a:gd name="connsiteY15" fmla="*/ 95463 h 1255190"/>
              <a:gd name="connsiteX16" fmla="*/ 134829 w 1601165"/>
              <a:gd name="connsiteY16" fmla="*/ 340790 h 1255190"/>
              <a:gd name="connsiteX17" fmla="*/ 413610 w 1601165"/>
              <a:gd name="connsiteY17" fmla="*/ 653024 h 1255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01165" h="1255190">
                <a:moveTo>
                  <a:pt x="413610" y="653024"/>
                </a:moveTo>
                <a:cubicBezTo>
                  <a:pt x="391308" y="693912"/>
                  <a:pt x="19600" y="517351"/>
                  <a:pt x="1015" y="586117"/>
                </a:cubicBezTo>
                <a:cubicBezTo>
                  <a:pt x="-17570" y="654883"/>
                  <a:pt x="224040" y="998712"/>
                  <a:pt x="302098" y="1065619"/>
                </a:cubicBezTo>
                <a:cubicBezTo>
                  <a:pt x="380156" y="1132526"/>
                  <a:pt x="461932" y="980126"/>
                  <a:pt x="469366" y="987560"/>
                </a:cubicBezTo>
                <a:cubicBezTo>
                  <a:pt x="476800" y="994994"/>
                  <a:pt x="311390" y="1065619"/>
                  <a:pt x="346702" y="1110224"/>
                </a:cubicBezTo>
                <a:cubicBezTo>
                  <a:pt x="382014" y="1154829"/>
                  <a:pt x="558576" y="1255190"/>
                  <a:pt x="681239" y="1255190"/>
                </a:cubicBezTo>
                <a:cubicBezTo>
                  <a:pt x="803902" y="1255190"/>
                  <a:pt x="1019493" y="1164122"/>
                  <a:pt x="1082683" y="1110224"/>
                </a:cubicBezTo>
                <a:cubicBezTo>
                  <a:pt x="1145873" y="1056326"/>
                  <a:pt x="993474" y="957824"/>
                  <a:pt x="1060381" y="931804"/>
                </a:cubicBezTo>
                <a:cubicBezTo>
                  <a:pt x="1127288" y="905785"/>
                  <a:pt x="1411644" y="985702"/>
                  <a:pt x="1484127" y="954107"/>
                </a:cubicBezTo>
                <a:cubicBezTo>
                  <a:pt x="1556610" y="922512"/>
                  <a:pt x="1476693" y="859322"/>
                  <a:pt x="1495278" y="742234"/>
                </a:cubicBezTo>
                <a:cubicBezTo>
                  <a:pt x="1513863" y="625146"/>
                  <a:pt x="1627234" y="333356"/>
                  <a:pt x="1595639" y="251580"/>
                </a:cubicBezTo>
                <a:cubicBezTo>
                  <a:pt x="1564044" y="169804"/>
                  <a:pt x="1354029" y="290609"/>
                  <a:pt x="1305707" y="251580"/>
                </a:cubicBezTo>
                <a:cubicBezTo>
                  <a:pt x="1257385" y="212551"/>
                  <a:pt x="1402351" y="50858"/>
                  <a:pt x="1305707" y="17404"/>
                </a:cubicBezTo>
                <a:cubicBezTo>
                  <a:pt x="1209063" y="-16050"/>
                  <a:pt x="811337" y="678"/>
                  <a:pt x="725844" y="50858"/>
                </a:cubicBezTo>
                <a:cubicBezTo>
                  <a:pt x="640351" y="101038"/>
                  <a:pt x="826205" y="311053"/>
                  <a:pt x="792751" y="318487"/>
                </a:cubicBezTo>
                <a:cubicBezTo>
                  <a:pt x="759297" y="325921"/>
                  <a:pt x="634776" y="91746"/>
                  <a:pt x="525122" y="95463"/>
                </a:cubicBezTo>
                <a:cubicBezTo>
                  <a:pt x="415468" y="99180"/>
                  <a:pt x="160848" y="251580"/>
                  <a:pt x="134829" y="340790"/>
                </a:cubicBezTo>
                <a:cubicBezTo>
                  <a:pt x="108810" y="430000"/>
                  <a:pt x="435912" y="612136"/>
                  <a:pt x="413610" y="653024"/>
                </a:cubicBezTo>
                <a:close/>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3" name="TextBox 12">
            <a:extLst>
              <a:ext uri="{FF2B5EF4-FFF2-40B4-BE49-F238E27FC236}">
                <a16:creationId xmlns:a16="http://schemas.microsoft.com/office/drawing/2014/main" id="{618A8EF7-C650-D048-9392-A31E905462C6}"/>
              </a:ext>
            </a:extLst>
          </p:cNvPr>
          <p:cNvSpPr txBox="1"/>
          <p:nvPr/>
        </p:nvSpPr>
        <p:spPr>
          <a:xfrm>
            <a:off x="8428024" y="5222614"/>
            <a:ext cx="851130" cy="646331"/>
          </a:xfrm>
          <a:prstGeom prst="rect">
            <a:avLst/>
          </a:prstGeom>
          <a:noFill/>
        </p:spPr>
        <p:txBody>
          <a:bodyPr wrap="none" rtlCol="0">
            <a:spAutoFit/>
          </a:bodyPr>
          <a:lstStyle/>
          <a:p>
            <a:pPr algn="ctr"/>
            <a:r>
              <a:rPr lang="en-AU" dirty="0"/>
              <a:t>DNS</a:t>
            </a:r>
          </a:p>
          <a:p>
            <a:pPr algn="ctr"/>
            <a:r>
              <a:rPr lang="en-AU" dirty="0"/>
              <a:t>System</a:t>
            </a:r>
          </a:p>
        </p:txBody>
      </p:sp>
      <p:sp>
        <p:nvSpPr>
          <p:cNvPr id="14" name="Freeform 13">
            <a:extLst>
              <a:ext uri="{FF2B5EF4-FFF2-40B4-BE49-F238E27FC236}">
                <a16:creationId xmlns:a16="http://schemas.microsoft.com/office/drawing/2014/main" id="{66A24BEB-1E0B-5240-898C-97417D83FC17}"/>
              </a:ext>
            </a:extLst>
          </p:cNvPr>
          <p:cNvSpPr/>
          <p:nvPr/>
        </p:nvSpPr>
        <p:spPr>
          <a:xfrm>
            <a:off x="6410822" y="5386600"/>
            <a:ext cx="1462011" cy="200792"/>
          </a:xfrm>
          <a:custGeom>
            <a:avLst/>
            <a:gdLst>
              <a:gd name="connsiteX0" fmla="*/ 0 w 1462011"/>
              <a:gd name="connsiteY0" fmla="*/ 100431 h 200792"/>
              <a:gd name="connsiteX1" fmla="*/ 312234 w 1462011"/>
              <a:gd name="connsiteY1" fmla="*/ 111582 h 200792"/>
              <a:gd name="connsiteX2" fmla="*/ 1416205 w 1462011"/>
              <a:gd name="connsiteY2" fmla="*/ 78129 h 200792"/>
              <a:gd name="connsiteX3" fmla="*/ 1226634 w 1462011"/>
              <a:gd name="connsiteY3" fmla="*/ 70 h 200792"/>
              <a:gd name="connsiteX4" fmla="*/ 1460810 w 1462011"/>
              <a:gd name="connsiteY4" fmla="*/ 66977 h 200792"/>
              <a:gd name="connsiteX5" fmla="*/ 1103971 w 1462011"/>
              <a:gd name="connsiteY5" fmla="*/ 200792 h 200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2011" h="200792">
                <a:moveTo>
                  <a:pt x="0" y="100431"/>
                </a:moveTo>
                <a:cubicBezTo>
                  <a:pt x="38100" y="107865"/>
                  <a:pt x="76200" y="115299"/>
                  <a:pt x="312234" y="111582"/>
                </a:cubicBezTo>
                <a:cubicBezTo>
                  <a:pt x="548268" y="107865"/>
                  <a:pt x="1263805" y="96714"/>
                  <a:pt x="1416205" y="78129"/>
                </a:cubicBezTo>
                <a:cubicBezTo>
                  <a:pt x="1568605" y="59544"/>
                  <a:pt x="1219200" y="1929"/>
                  <a:pt x="1226634" y="70"/>
                </a:cubicBezTo>
                <a:cubicBezTo>
                  <a:pt x="1234068" y="-1789"/>
                  <a:pt x="1481254" y="33523"/>
                  <a:pt x="1460810" y="66977"/>
                </a:cubicBezTo>
                <a:cubicBezTo>
                  <a:pt x="1440366" y="100431"/>
                  <a:pt x="1272168" y="150611"/>
                  <a:pt x="1103971" y="20079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Freeform 14">
            <a:extLst>
              <a:ext uri="{FF2B5EF4-FFF2-40B4-BE49-F238E27FC236}">
                <a16:creationId xmlns:a16="http://schemas.microsoft.com/office/drawing/2014/main" id="{6C1F9266-E47F-4B4D-B190-A60F6C934C6C}"/>
              </a:ext>
            </a:extLst>
          </p:cNvPr>
          <p:cNvSpPr/>
          <p:nvPr/>
        </p:nvSpPr>
        <p:spPr>
          <a:xfrm>
            <a:off x="6299361" y="5753998"/>
            <a:ext cx="1606854" cy="211904"/>
          </a:xfrm>
          <a:custGeom>
            <a:avLst/>
            <a:gdLst>
              <a:gd name="connsiteX0" fmla="*/ 1606854 w 1606854"/>
              <a:gd name="connsiteY0" fmla="*/ 55787 h 211904"/>
              <a:gd name="connsiteX1" fmla="*/ 134893 w 1606854"/>
              <a:gd name="connsiteY1" fmla="*/ 89241 h 211904"/>
              <a:gd name="connsiteX2" fmla="*/ 279859 w 1606854"/>
              <a:gd name="connsiteY2" fmla="*/ 31 h 211904"/>
              <a:gd name="connsiteX3" fmla="*/ 1078 w 1606854"/>
              <a:gd name="connsiteY3" fmla="*/ 100392 h 211904"/>
              <a:gd name="connsiteX4" fmla="*/ 201800 w 1606854"/>
              <a:gd name="connsiteY4" fmla="*/ 211904 h 211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6854" h="211904">
                <a:moveTo>
                  <a:pt x="1606854" y="55787"/>
                </a:moveTo>
                <a:cubicBezTo>
                  <a:pt x="981456" y="77160"/>
                  <a:pt x="356059" y="98534"/>
                  <a:pt x="134893" y="89241"/>
                </a:cubicBezTo>
                <a:cubicBezTo>
                  <a:pt x="-86273" y="79948"/>
                  <a:pt x="302161" y="-1827"/>
                  <a:pt x="279859" y="31"/>
                </a:cubicBezTo>
                <a:cubicBezTo>
                  <a:pt x="257557" y="1889"/>
                  <a:pt x="14088" y="65080"/>
                  <a:pt x="1078" y="100392"/>
                </a:cubicBezTo>
                <a:cubicBezTo>
                  <a:pt x="-11932" y="135704"/>
                  <a:pt x="94934" y="173804"/>
                  <a:pt x="201800" y="21190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Box 15">
            <a:extLst>
              <a:ext uri="{FF2B5EF4-FFF2-40B4-BE49-F238E27FC236}">
                <a16:creationId xmlns:a16="http://schemas.microsoft.com/office/drawing/2014/main" id="{AA3EF159-6FEF-0D4F-A386-9D1BD44C74BC}"/>
              </a:ext>
            </a:extLst>
          </p:cNvPr>
          <p:cNvSpPr txBox="1"/>
          <p:nvPr/>
        </p:nvSpPr>
        <p:spPr>
          <a:xfrm>
            <a:off x="4456350" y="5615866"/>
            <a:ext cx="1527982" cy="369332"/>
          </a:xfrm>
          <a:prstGeom prst="rect">
            <a:avLst/>
          </a:prstGeom>
          <a:noFill/>
        </p:spPr>
        <p:txBody>
          <a:bodyPr wrap="none" rtlCol="0">
            <a:spAutoFit/>
          </a:bodyPr>
          <a:lstStyle/>
          <a:p>
            <a:r>
              <a:rPr lang="en-AU" dirty="0"/>
              <a:t>142.250.204.4</a:t>
            </a:r>
          </a:p>
        </p:txBody>
      </p:sp>
      <p:sp>
        <p:nvSpPr>
          <p:cNvPr id="17" name="TextBox 16">
            <a:extLst>
              <a:ext uri="{FF2B5EF4-FFF2-40B4-BE49-F238E27FC236}">
                <a16:creationId xmlns:a16="http://schemas.microsoft.com/office/drawing/2014/main" id="{713C7BC7-0955-B748-B0B1-6F75CD3D8E42}"/>
              </a:ext>
            </a:extLst>
          </p:cNvPr>
          <p:cNvSpPr txBox="1"/>
          <p:nvPr/>
        </p:nvSpPr>
        <p:spPr>
          <a:xfrm>
            <a:off x="2706711" y="4078578"/>
            <a:ext cx="7186583" cy="369332"/>
          </a:xfrm>
          <a:prstGeom prst="rect">
            <a:avLst/>
          </a:prstGeom>
          <a:noFill/>
        </p:spPr>
        <p:txBody>
          <a:bodyPr wrap="none" rtlCol="0">
            <a:spAutoFit/>
          </a:bodyPr>
          <a:lstStyle/>
          <a:p>
            <a:r>
              <a:rPr lang="en-AU" dirty="0">
                <a:latin typeface="AhnbergHand" pitchFamily="2" charset="0"/>
              </a:rPr>
              <a:t>2. Send a TCP SYN packet to destination 142.250.204.4</a:t>
            </a:r>
          </a:p>
        </p:txBody>
      </p:sp>
      <p:sp>
        <p:nvSpPr>
          <p:cNvPr id="19" name="Freeform 18">
            <a:extLst>
              <a:ext uri="{FF2B5EF4-FFF2-40B4-BE49-F238E27FC236}">
                <a16:creationId xmlns:a16="http://schemas.microsoft.com/office/drawing/2014/main" id="{145E6FCD-2D9A-DE45-A476-00C7E2635915}"/>
              </a:ext>
            </a:extLst>
          </p:cNvPr>
          <p:cNvSpPr/>
          <p:nvPr/>
        </p:nvSpPr>
        <p:spPr>
          <a:xfrm>
            <a:off x="2133236" y="3624146"/>
            <a:ext cx="3201000" cy="1806498"/>
          </a:xfrm>
          <a:custGeom>
            <a:avLst/>
            <a:gdLst>
              <a:gd name="connsiteX0" fmla="*/ 3074384 w 3201000"/>
              <a:gd name="connsiteY0" fmla="*/ 0 h 1806498"/>
              <a:gd name="connsiteX1" fmla="*/ 3074384 w 3201000"/>
              <a:gd name="connsiteY1" fmla="*/ 245327 h 1806498"/>
              <a:gd name="connsiteX2" fmla="*/ 1758540 w 3201000"/>
              <a:gd name="connsiteY2" fmla="*/ 289932 h 1806498"/>
              <a:gd name="connsiteX3" fmla="*/ 186218 w 3201000"/>
              <a:gd name="connsiteY3" fmla="*/ 412595 h 1806498"/>
              <a:gd name="connsiteX4" fmla="*/ 41252 w 3201000"/>
              <a:gd name="connsiteY4" fmla="*/ 959005 h 1806498"/>
              <a:gd name="connsiteX5" fmla="*/ 286579 w 3201000"/>
              <a:gd name="connsiteY5" fmla="*/ 1550020 h 1806498"/>
              <a:gd name="connsiteX6" fmla="*/ 1056013 w 3201000"/>
              <a:gd name="connsiteY6" fmla="*/ 1639230 h 1806498"/>
              <a:gd name="connsiteX7" fmla="*/ 911047 w 3201000"/>
              <a:gd name="connsiteY7" fmla="*/ 1538869 h 1806498"/>
              <a:gd name="connsiteX8" fmla="*/ 1100618 w 3201000"/>
              <a:gd name="connsiteY8" fmla="*/ 1683834 h 1806498"/>
              <a:gd name="connsiteX9" fmla="*/ 1033710 w 3201000"/>
              <a:gd name="connsiteY9" fmla="*/ 1806498 h 180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01000" h="1806498">
                <a:moveTo>
                  <a:pt x="3074384" y="0"/>
                </a:moveTo>
                <a:cubicBezTo>
                  <a:pt x="3184037" y="98502"/>
                  <a:pt x="3293691" y="197005"/>
                  <a:pt x="3074384" y="245327"/>
                </a:cubicBezTo>
                <a:cubicBezTo>
                  <a:pt x="2855077" y="293649"/>
                  <a:pt x="2239901" y="262054"/>
                  <a:pt x="1758540" y="289932"/>
                </a:cubicBezTo>
                <a:cubicBezTo>
                  <a:pt x="1277179" y="317810"/>
                  <a:pt x="472433" y="301083"/>
                  <a:pt x="186218" y="412595"/>
                </a:cubicBezTo>
                <a:cubicBezTo>
                  <a:pt x="-99997" y="524107"/>
                  <a:pt x="24525" y="769434"/>
                  <a:pt x="41252" y="959005"/>
                </a:cubicBezTo>
                <a:cubicBezTo>
                  <a:pt x="57979" y="1148576"/>
                  <a:pt x="117452" y="1436649"/>
                  <a:pt x="286579" y="1550020"/>
                </a:cubicBezTo>
                <a:cubicBezTo>
                  <a:pt x="455706" y="1663391"/>
                  <a:pt x="951935" y="1641088"/>
                  <a:pt x="1056013" y="1639230"/>
                </a:cubicBezTo>
                <a:cubicBezTo>
                  <a:pt x="1160091" y="1637372"/>
                  <a:pt x="903613" y="1531435"/>
                  <a:pt x="911047" y="1538869"/>
                </a:cubicBezTo>
                <a:cubicBezTo>
                  <a:pt x="918481" y="1546303"/>
                  <a:pt x="1080174" y="1639229"/>
                  <a:pt x="1100618" y="1683834"/>
                </a:cubicBezTo>
                <a:cubicBezTo>
                  <a:pt x="1121062" y="1728439"/>
                  <a:pt x="1077386" y="1767468"/>
                  <a:pt x="1033710" y="180649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Freeform 19">
            <a:extLst>
              <a:ext uri="{FF2B5EF4-FFF2-40B4-BE49-F238E27FC236}">
                <a16:creationId xmlns:a16="http://schemas.microsoft.com/office/drawing/2014/main" id="{61BE3C1A-D95F-214A-BD62-EDBBE2EC3B65}"/>
              </a:ext>
            </a:extLst>
          </p:cNvPr>
          <p:cNvSpPr/>
          <p:nvPr/>
        </p:nvSpPr>
        <p:spPr>
          <a:xfrm>
            <a:off x="1656755" y="4114800"/>
            <a:ext cx="2747977" cy="1706137"/>
          </a:xfrm>
          <a:custGeom>
            <a:avLst/>
            <a:gdLst>
              <a:gd name="connsiteX0" fmla="*/ 2747977 w 2747977"/>
              <a:gd name="connsiteY0" fmla="*/ 1706137 h 1706137"/>
              <a:gd name="connsiteX1" fmla="*/ 2357684 w 2747977"/>
              <a:gd name="connsiteY1" fmla="*/ 1639229 h 1706137"/>
              <a:gd name="connsiteX2" fmla="*/ 417372 w 2747977"/>
              <a:gd name="connsiteY2" fmla="*/ 1527717 h 1706137"/>
              <a:gd name="connsiteX3" fmla="*/ 4777 w 2747977"/>
              <a:gd name="connsiteY3" fmla="*/ 490654 h 1706137"/>
              <a:gd name="connsiteX4" fmla="*/ 551186 w 2747977"/>
              <a:gd name="connsiteY4" fmla="*/ 156117 h 1706137"/>
              <a:gd name="connsiteX5" fmla="*/ 1019538 w 2747977"/>
              <a:gd name="connsiteY5" fmla="*/ 122663 h 1706137"/>
              <a:gd name="connsiteX6" fmla="*/ 818816 w 2747977"/>
              <a:gd name="connsiteY6" fmla="*/ 0 h 1706137"/>
              <a:gd name="connsiteX7" fmla="*/ 1008386 w 2747977"/>
              <a:gd name="connsiteY7" fmla="*/ 122663 h 1706137"/>
              <a:gd name="connsiteX8" fmla="*/ 919177 w 2747977"/>
              <a:gd name="connsiteY8" fmla="*/ 234176 h 1706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7977" h="1706137">
                <a:moveTo>
                  <a:pt x="2747977" y="1706137"/>
                </a:moveTo>
                <a:cubicBezTo>
                  <a:pt x="2747047" y="1687551"/>
                  <a:pt x="2746118" y="1668966"/>
                  <a:pt x="2357684" y="1639229"/>
                </a:cubicBezTo>
                <a:cubicBezTo>
                  <a:pt x="1969250" y="1609492"/>
                  <a:pt x="809523" y="1719146"/>
                  <a:pt x="417372" y="1527717"/>
                </a:cubicBezTo>
                <a:cubicBezTo>
                  <a:pt x="25221" y="1336288"/>
                  <a:pt x="-17525" y="719254"/>
                  <a:pt x="4777" y="490654"/>
                </a:cubicBezTo>
                <a:cubicBezTo>
                  <a:pt x="27079" y="262054"/>
                  <a:pt x="382059" y="217449"/>
                  <a:pt x="551186" y="156117"/>
                </a:cubicBezTo>
                <a:cubicBezTo>
                  <a:pt x="720313" y="94785"/>
                  <a:pt x="974933" y="148682"/>
                  <a:pt x="1019538" y="122663"/>
                </a:cubicBezTo>
                <a:cubicBezTo>
                  <a:pt x="1064143" y="96643"/>
                  <a:pt x="820675" y="0"/>
                  <a:pt x="818816" y="0"/>
                </a:cubicBezTo>
                <a:cubicBezTo>
                  <a:pt x="816957" y="0"/>
                  <a:pt x="991659" y="83634"/>
                  <a:pt x="1008386" y="122663"/>
                </a:cubicBezTo>
                <a:cubicBezTo>
                  <a:pt x="1025113" y="161692"/>
                  <a:pt x="972145" y="197934"/>
                  <a:pt x="919177" y="23417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454023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BF75B-B670-E745-B35B-37112E8C7E38}"/>
              </a:ext>
            </a:extLst>
          </p:cNvPr>
          <p:cNvSpPr>
            <a:spLocks noGrp="1"/>
          </p:cNvSpPr>
          <p:nvPr>
            <p:ph type="title"/>
          </p:nvPr>
        </p:nvSpPr>
        <p:spPr/>
        <p:txBody>
          <a:bodyPr/>
          <a:lstStyle/>
          <a:p>
            <a:r>
              <a:rPr lang="en-AU" dirty="0"/>
              <a:t>What’s in that DNS “cloud”? </a:t>
            </a:r>
          </a:p>
        </p:txBody>
      </p:sp>
      <p:sp>
        <p:nvSpPr>
          <p:cNvPr id="4" name="Slide Number Placeholder 3">
            <a:extLst>
              <a:ext uri="{FF2B5EF4-FFF2-40B4-BE49-F238E27FC236}">
                <a16:creationId xmlns:a16="http://schemas.microsoft.com/office/drawing/2014/main" id="{997FA3E2-C2FF-0B46-A60F-39FF421F7EC7}"/>
              </a:ext>
            </a:extLst>
          </p:cNvPr>
          <p:cNvSpPr>
            <a:spLocks noGrp="1"/>
          </p:cNvSpPr>
          <p:nvPr>
            <p:ph type="sldNum" sz="quarter" idx="12"/>
          </p:nvPr>
        </p:nvSpPr>
        <p:spPr/>
        <p:txBody>
          <a:bodyPr/>
          <a:lstStyle/>
          <a:p>
            <a:fld id="{652E326F-2974-0E46-BE41-4A2DFAACED48}" type="slidenum">
              <a:rPr lang="en-AU" smtClean="0"/>
              <a:t>15</a:t>
            </a:fld>
            <a:endParaRPr lang="en-AU"/>
          </a:p>
        </p:txBody>
      </p:sp>
      <p:sp>
        <p:nvSpPr>
          <p:cNvPr id="5" name="Freeform 4">
            <a:extLst>
              <a:ext uri="{FF2B5EF4-FFF2-40B4-BE49-F238E27FC236}">
                <a16:creationId xmlns:a16="http://schemas.microsoft.com/office/drawing/2014/main" id="{71C04242-250B-1947-98DC-A9BABC1E5B1F}"/>
              </a:ext>
            </a:extLst>
          </p:cNvPr>
          <p:cNvSpPr/>
          <p:nvPr/>
        </p:nvSpPr>
        <p:spPr>
          <a:xfrm>
            <a:off x="2468563" y="3258542"/>
            <a:ext cx="1471368"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B4CF1DDB-02D5-A84E-AEAD-E0A63F010FA9}"/>
              </a:ext>
            </a:extLst>
          </p:cNvPr>
          <p:cNvSpPr txBox="1"/>
          <p:nvPr/>
        </p:nvSpPr>
        <p:spPr>
          <a:xfrm>
            <a:off x="2675064" y="3482393"/>
            <a:ext cx="926857" cy="369332"/>
          </a:xfrm>
          <a:prstGeom prst="rect">
            <a:avLst/>
          </a:prstGeom>
          <a:noFill/>
        </p:spPr>
        <p:txBody>
          <a:bodyPr wrap="none" rtlCol="0">
            <a:spAutoFit/>
          </a:bodyPr>
          <a:lstStyle/>
          <a:p>
            <a:r>
              <a:rPr lang="en-US" dirty="0">
                <a:latin typeface="AhnbergHand"/>
                <a:cs typeface="AhnbergHand"/>
              </a:rPr>
              <a:t>Client</a:t>
            </a:r>
          </a:p>
        </p:txBody>
      </p:sp>
      <p:sp>
        <p:nvSpPr>
          <p:cNvPr id="7" name="Freeform 6">
            <a:extLst>
              <a:ext uri="{FF2B5EF4-FFF2-40B4-BE49-F238E27FC236}">
                <a16:creationId xmlns:a16="http://schemas.microsoft.com/office/drawing/2014/main" id="{2944C0EA-758D-FB47-8B57-D78B17933478}"/>
              </a:ext>
            </a:extLst>
          </p:cNvPr>
          <p:cNvSpPr/>
          <p:nvPr/>
        </p:nvSpPr>
        <p:spPr>
          <a:xfrm>
            <a:off x="5131201" y="3258920"/>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85D2B95-2842-C54E-ADAE-B432C356F7AD}"/>
              </a:ext>
            </a:extLst>
          </p:cNvPr>
          <p:cNvSpPr txBox="1"/>
          <p:nvPr/>
        </p:nvSpPr>
        <p:spPr>
          <a:xfrm>
            <a:off x="5078290" y="3482393"/>
            <a:ext cx="1896673" cy="369332"/>
          </a:xfrm>
          <a:prstGeom prst="rect">
            <a:avLst/>
          </a:prstGeom>
          <a:noFill/>
        </p:spPr>
        <p:txBody>
          <a:bodyPr wrap="none" rtlCol="0">
            <a:spAutoFit/>
          </a:bodyPr>
          <a:lstStyle/>
          <a:p>
            <a:r>
              <a:rPr lang="en-US" dirty="0">
                <a:latin typeface="AhnbergHand"/>
                <a:cs typeface="AhnbergHand"/>
              </a:rPr>
              <a:t>DNS Resolver</a:t>
            </a:r>
          </a:p>
        </p:txBody>
      </p:sp>
      <p:sp>
        <p:nvSpPr>
          <p:cNvPr id="9" name="Freeform 8">
            <a:extLst>
              <a:ext uri="{FF2B5EF4-FFF2-40B4-BE49-F238E27FC236}">
                <a16:creationId xmlns:a16="http://schemas.microsoft.com/office/drawing/2014/main" id="{4B92A379-D75E-6445-929A-2173C36D1A46}"/>
              </a:ext>
            </a:extLst>
          </p:cNvPr>
          <p:cNvSpPr/>
          <p:nvPr/>
        </p:nvSpPr>
        <p:spPr>
          <a:xfrm>
            <a:off x="3837648" y="3285058"/>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a:extLst>
              <a:ext uri="{FF2B5EF4-FFF2-40B4-BE49-F238E27FC236}">
                <a16:creationId xmlns:a16="http://schemas.microsoft.com/office/drawing/2014/main" id="{0B8DE8BB-33B8-444F-BE41-B98606D1726E}"/>
              </a:ext>
            </a:extLst>
          </p:cNvPr>
          <p:cNvSpPr/>
          <p:nvPr/>
        </p:nvSpPr>
        <p:spPr>
          <a:xfrm>
            <a:off x="6881021" y="3160351"/>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Freeform 10">
            <a:extLst>
              <a:ext uri="{FF2B5EF4-FFF2-40B4-BE49-F238E27FC236}">
                <a16:creationId xmlns:a16="http://schemas.microsoft.com/office/drawing/2014/main" id="{58EBCFB8-54B9-584E-B730-28BF4C3B3099}"/>
              </a:ext>
            </a:extLst>
          </p:cNvPr>
          <p:cNvSpPr/>
          <p:nvPr/>
        </p:nvSpPr>
        <p:spPr>
          <a:xfrm>
            <a:off x="3939931" y="3815777"/>
            <a:ext cx="1147836" cy="196267"/>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a:extLst>
              <a:ext uri="{FF2B5EF4-FFF2-40B4-BE49-F238E27FC236}">
                <a16:creationId xmlns:a16="http://schemas.microsoft.com/office/drawing/2014/main" id="{0F3BF40D-3ED9-504F-B7EA-44A4F1EC3621}"/>
              </a:ext>
            </a:extLst>
          </p:cNvPr>
          <p:cNvSpPr/>
          <p:nvPr/>
        </p:nvSpPr>
        <p:spPr>
          <a:xfrm>
            <a:off x="6923530" y="3815777"/>
            <a:ext cx="1147836" cy="196267"/>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Freeform 12">
            <a:extLst>
              <a:ext uri="{FF2B5EF4-FFF2-40B4-BE49-F238E27FC236}">
                <a16:creationId xmlns:a16="http://schemas.microsoft.com/office/drawing/2014/main" id="{4C704C67-0AAE-BF49-9434-1F8088C849AF}"/>
              </a:ext>
            </a:extLst>
          </p:cNvPr>
          <p:cNvSpPr/>
          <p:nvPr/>
        </p:nvSpPr>
        <p:spPr>
          <a:xfrm>
            <a:off x="8139612" y="3160349"/>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1A45D34B-673B-284F-B7DC-9B29B15E42C0}"/>
              </a:ext>
            </a:extLst>
          </p:cNvPr>
          <p:cNvSpPr txBox="1"/>
          <p:nvPr/>
        </p:nvSpPr>
        <p:spPr>
          <a:xfrm>
            <a:off x="8166521" y="3392552"/>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sp>
        <p:nvSpPr>
          <p:cNvPr id="15" name="TextBox 14">
            <a:extLst>
              <a:ext uri="{FF2B5EF4-FFF2-40B4-BE49-F238E27FC236}">
                <a16:creationId xmlns:a16="http://schemas.microsoft.com/office/drawing/2014/main" id="{A27CBB3C-7662-EC40-927C-E41BC464EF1D}"/>
              </a:ext>
            </a:extLst>
          </p:cNvPr>
          <p:cNvSpPr txBox="1"/>
          <p:nvPr/>
        </p:nvSpPr>
        <p:spPr>
          <a:xfrm>
            <a:off x="1233901" y="2592619"/>
            <a:ext cx="541205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How the idealised model of the DNS works</a:t>
            </a:r>
          </a:p>
        </p:txBody>
      </p:sp>
    </p:spTree>
    <p:extLst>
      <p:ext uri="{BB962C8B-B14F-4D97-AF65-F5344CB8AC3E}">
        <p14:creationId xmlns:p14="http://schemas.microsoft.com/office/powerpoint/2010/main" val="2056184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29C8F-A3D4-A240-8D53-E83C94386310}"/>
              </a:ext>
            </a:extLst>
          </p:cNvPr>
          <p:cNvSpPr>
            <a:spLocks noGrp="1"/>
          </p:cNvSpPr>
          <p:nvPr>
            <p:ph type="title"/>
          </p:nvPr>
        </p:nvSpPr>
        <p:spPr/>
        <p:txBody>
          <a:bodyPr/>
          <a:lstStyle/>
          <a:p>
            <a:r>
              <a:rPr lang="en-AU" dirty="0"/>
              <a:t>Clients, Resolvers and Servers</a:t>
            </a:r>
          </a:p>
        </p:txBody>
      </p:sp>
      <p:sp>
        <p:nvSpPr>
          <p:cNvPr id="3" name="Content Placeholder 2">
            <a:extLst>
              <a:ext uri="{FF2B5EF4-FFF2-40B4-BE49-F238E27FC236}">
                <a16:creationId xmlns:a16="http://schemas.microsoft.com/office/drawing/2014/main" id="{BB680261-7ADB-8D44-8987-13F1A4311C34}"/>
              </a:ext>
            </a:extLst>
          </p:cNvPr>
          <p:cNvSpPr>
            <a:spLocks noGrp="1"/>
          </p:cNvSpPr>
          <p:nvPr>
            <p:ph idx="1"/>
          </p:nvPr>
        </p:nvSpPr>
        <p:spPr/>
        <p:txBody>
          <a:bodyPr/>
          <a:lstStyle/>
          <a:p>
            <a:r>
              <a:rPr lang="en-AU" dirty="0"/>
              <a:t>Clients send their query to a resolver</a:t>
            </a:r>
          </a:p>
          <a:p>
            <a:pPr lvl="1"/>
            <a:r>
              <a:rPr lang="en-AU" dirty="0"/>
              <a:t>The resolver’s addresses was provided to the client by their ISP, or the user configured it directly into their device</a:t>
            </a:r>
          </a:p>
          <a:p>
            <a:r>
              <a:rPr lang="en-AU" dirty="0"/>
              <a:t>When it receives a query, the resolver first must work out whom to ask (discover the </a:t>
            </a:r>
            <a:r>
              <a:rPr lang="en-AU" i="1" dirty="0"/>
              <a:t>authoritative server</a:t>
            </a:r>
            <a:r>
              <a:rPr lang="en-AU" dirty="0"/>
              <a:t> for this domain name) and then it will direct a query to this server</a:t>
            </a:r>
          </a:p>
          <a:p>
            <a:r>
              <a:rPr lang="en-AU" dirty="0"/>
              <a:t>The resolver will use this response to answer the original query from the client</a:t>
            </a:r>
          </a:p>
          <a:p>
            <a:r>
              <a:rPr lang="en-AU" dirty="0"/>
              <a:t>And the resolver will also cache the answer to allow it to reuse this information if it is asked the same query in the future. </a:t>
            </a:r>
          </a:p>
        </p:txBody>
      </p:sp>
      <p:sp>
        <p:nvSpPr>
          <p:cNvPr id="4" name="Slide Number Placeholder 3">
            <a:extLst>
              <a:ext uri="{FF2B5EF4-FFF2-40B4-BE49-F238E27FC236}">
                <a16:creationId xmlns:a16="http://schemas.microsoft.com/office/drawing/2014/main" id="{4A29AB17-61AF-6F45-BB0F-D35ABD2D8871}"/>
              </a:ext>
            </a:extLst>
          </p:cNvPr>
          <p:cNvSpPr>
            <a:spLocks noGrp="1"/>
          </p:cNvSpPr>
          <p:nvPr>
            <p:ph type="sldNum" sz="quarter" idx="12"/>
          </p:nvPr>
        </p:nvSpPr>
        <p:spPr/>
        <p:txBody>
          <a:bodyPr/>
          <a:lstStyle/>
          <a:p>
            <a:fld id="{652E326F-2974-0E46-BE41-4A2DFAACED48}" type="slidenum">
              <a:rPr lang="en-AU" smtClean="0"/>
              <a:t>16</a:t>
            </a:fld>
            <a:endParaRPr lang="en-AU"/>
          </a:p>
        </p:txBody>
      </p:sp>
    </p:spTree>
    <p:extLst>
      <p:ext uri="{BB962C8B-B14F-4D97-AF65-F5344CB8AC3E}">
        <p14:creationId xmlns:p14="http://schemas.microsoft.com/office/powerpoint/2010/main" val="2760013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BF75B-B670-E745-B35B-37112E8C7E38}"/>
              </a:ext>
            </a:extLst>
          </p:cNvPr>
          <p:cNvSpPr>
            <a:spLocks noGrp="1"/>
          </p:cNvSpPr>
          <p:nvPr>
            <p:ph type="title"/>
          </p:nvPr>
        </p:nvSpPr>
        <p:spPr>
          <a:xfrm>
            <a:off x="204976" y="277488"/>
            <a:ext cx="11974551" cy="1325563"/>
          </a:xfrm>
        </p:spPr>
        <p:txBody>
          <a:bodyPr/>
          <a:lstStyle/>
          <a:p>
            <a:r>
              <a:rPr lang="en-AU" dirty="0"/>
              <a:t>What’s REALLY in that DNS “cloud”? </a:t>
            </a:r>
          </a:p>
        </p:txBody>
      </p:sp>
      <p:sp>
        <p:nvSpPr>
          <p:cNvPr id="4" name="Slide Number Placeholder 3">
            <a:extLst>
              <a:ext uri="{FF2B5EF4-FFF2-40B4-BE49-F238E27FC236}">
                <a16:creationId xmlns:a16="http://schemas.microsoft.com/office/drawing/2014/main" id="{997FA3E2-C2FF-0B46-A60F-39FF421F7EC7}"/>
              </a:ext>
            </a:extLst>
          </p:cNvPr>
          <p:cNvSpPr>
            <a:spLocks noGrp="1"/>
          </p:cNvSpPr>
          <p:nvPr>
            <p:ph type="sldNum" sz="quarter" idx="12"/>
          </p:nvPr>
        </p:nvSpPr>
        <p:spPr/>
        <p:txBody>
          <a:bodyPr/>
          <a:lstStyle/>
          <a:p>
            <a:fld id="{652E326F-2974-0E46-BE41-4A2DFAACED48}" type="slidenum">
              <a:rPr lang="en-AU" smtClean="0"/>
              <a:t>17</a:t>
            </a:fld>
            <a:endParaRPr lang="en-AU"/>
          </a:p>
        </p:txBody>
      </p:sp>
      <p:sp>
        <p:nvSpPr>
          <p:cNvPr id="16" name="Freeform 15">
            <a:extLst>
              <a:ext uri="{FF2B5EF4-FFF2-40B4-BE49-F238E27FC236}">
                <a16:creationId xmlns:a16="http://schemas.microsoft.com/office/drawing/2014/main" id="{4C67BAC9-EE46-D24E-80BC-9E11BE7DC743}"/>
              </a:ext>
            </a:extLst>
          </p:cNvPr>
          <p:cNvSpPr/>
          <p:nvPr/>
        </p:nvSpPr>
        <p:spPr>
          <a:xfrm>
            <a:off x="1808636" y="2398065"/>
            <a:ext cx="1471368"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5AE358ED-902C-EF4E-BADA-7C1CD9343A11}"/>
              </a:ext>
            </a:extLst>
          </p:cNvPr>
          <p:cNvSpPr txBox="1"/>
          <p:nvPr/>
        </p:nvSpPr>
        <p:spPr>
          <a:xfrm>
            <a:off x="2015137" y="2621916"/>
            <a:ext cx="926857" cy="369332"/>
          </a:xfrm>
          <a:prstGeom prst="rect">
            <a:avLst/>
          </a:prstGeom>
          <a:noFill/>
        </p:spPr>
        <p:txBody>
          <a:bodyPr wrap="none" rtlCol="0">
            <a:spAutoFit/>
          </a:bodyPr>
          <a:lstStyle/>
          <a:p>
            <a:r>
              <a:rPr lang="en-US" dirty="0">
                <a:latin typeface="AhnbergHand"/>
                <a:cs typeface="AhnbergHand"/>
              </a:rPr>
              <a:t>Client</a:t>
            </a:r>
          </a:p>
        </p:txBody>
      </p:sp>
      <p:sp>
        <p:nvSpPr>
          <p:cNvPr id="18" name="Freeform 17">
            <a:extLst>
              <a:ext uri="{FF2B5EF4-FFF2-40B4-BE49-F238E27FC236}">
                <a16:creationId xmlns:a16="http://schemas.microsoft.com/office/drawing/2014/main" id="{9CE04740-AD14-884B-BC93-E3EF5235328B}"/>
              </a:ext>
            </a:extLst>
          </p:cNvPr>
          <p:cNvSpPr/>
          <p:nvPr/>
        </p:nvSpPr>
        <p:spPr>
          <a:xfrm>
            <a:off x="3177721" y="2424581"/>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a:extLst>
              <a:ext uri="{FF2B5EF4-FFF2-40B4-BE49-F238E27FC236}">
                <a16:creationId xmlns:a16="http://schemas.microsoft.com/office/drawing/2014/main" id="{B5E28507-59EF-834F-90D7-959D5AE390FA}"/>
              </a:ext>
            </a:extLst>
          </p:cNvPr>
          <p:cNvSpPr/>
          <p:nvPr/>
        </p:nvSpPr>
        <p:spPr>
          <a:xfrm>
            <a:off x="7453945" y="2421542"/>
            <a:ext cx="2026264"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a:ln>
            <a:solidFill>
              <a:schemeClr val="accent1">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a:extLst>
              <a:ext uri="{FF2B5EF4-FFF2-40B4-BE49-F238E27FC236}">
                <a16:creationId xmlns:a16="http://schemas.microsoft.com/office/drawing/2014/main" id="{9625AAB9-4E10-394C-9886-72C2B01414A0}"/>
              </a:ext>
            </a:extLst>
          </p:cNvPr>
          <p:cNvSpPr txBox="1"/>
          <p:nvPr/>
        </p:nvSpPr>
        <p:spPr>
          <a:xfrm>
            <a:off x="7660444" y="2645395"/>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grpSp>
        <p:nvGrpSpPr>
          <p:cNvPr id="21" name="Group 20">
            <a:extLst>
              <a:ext uri="{FF2B5EF4-FFF2-40B4-BE49-F238E27FC236}">
                <a16:creationId xmlns:a16="http://schemas.microsoft.com/office/drawing/2014/main" id="{A32A9457-3F59-5649-8E00-18AFE9FD15EA}"/>
              </a:ext>
            </a:extLst>
          </p:cNvPr>
          <p:cNvGrpSpPr/>
          <p:nvPr/>
        </p:nvGrpSpPr>
        <p:grpSpPr>
          <a:xfrm>
            <a:off x="6221096" y="3536835"/>
            <a:ext cx="729236" cy="495837"/>
            <a:chOff x="4924605" y="4010196"/>
            <a:chExt cx="729236" cy="495837"/>
          </a:xfrm>
        </p:grpSpPr>
        <p:sp>
          <p:nvSpPr>
            <p:cNvPr id="22" name="Freeform 21">
              <a:extLst>
                <a:ext uri="{FF2B5EF4-FFF2-40B4-BE49-F238E27FC236}">
                  <a16:creationId xmlns:a16="http://schemas.microsoft.com/office/drawing/2014/main" id="{4AF3D764-3CE5-2D47-90B3-936671BCECD3}"/>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0C7A6EC8-EE10-DF4B-AC22-D31846AAB605}"/>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24" name="Group 23">
            <a:extLst>
              <a:ext uri="{FF2B5EF4-FFF2-40B4-BE49-F238E27FC236}">
                <a16:creationId xmlns:a16="http://schemas.microsoft.com/office/drawing/2014/main" id="{30F7D3D5-B593-1548-801C-41EFBC7C75E0}"/>
              </a:ext>
            </a:extLst>
          </p:cNvPr>
          <p:cNvGrpSpPr/>
          <p:nvPr/>
        </p:nvGrpSpPr>
        <p:grpSpPr>
          <a:xfrm>
            <a:off x="6228380" y="4323739"/>
            <a:ext cx="729236" cy="495837"/>
            <a:chOff x="4924605" y="4010196"/>
            <a:chExt cx="729236" cy="495837"/>
          </a:xfrm>
        </p:grpSpPr>
        <p:sp>
          <p:nvSpPr>
            <p:cNvPr id="25" name="Freeform 24">
              <a:extLst>
                <a:ext uri="{FF2B5EF4-FFF2-40B4-BE49-F238E27FC236}">
                  <a16:creationId xmlns:a16="http://schemas.microsoft.com/office/drawing/2014/main" id="{B6831D57-3C3E-7B43-BBF5-FB95AC155F88}"/>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1EE453B5-2CA4-0349-B114-A33D72FCFA7E}"/>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27" name="Group 26">
            <a:extLst>
              <a:ext uri="{FF2B5EF4-FFF2-40B4-BE49-F238E27FC236}">
                <a16:creationId xmlns:a16="http://schemas.microsoft.com/office/drawing/2014/main" id="{9F0A61CF-08A4-1643-B6D9-A22D04FAD8F0}"/>
              </a:ext>
            </a:extLst>
          </p:cNvPr>
          <p:cNvGrpSpPr/>
          <p:nvPr/>
        </p:nvGrpSpPr>
        <p:grpSpPr>
          <a:xfrm>
            <a:off x="5250012" y="4922215"/>
            <a:ext cx="729236" cy="495837"/>
            <a:chOff x="4924605" y="4010196"/>
            <a:chExt cx="729236" cy="495837"/>
          </a:xfrm>
        </p:grpSpPr>
        <p:sp>
          <p:nvSpPr>
            <p:cNvPr id="28" name="Freeform 27">
              <a:extLst>
                <a:ext uri="{FF2B5EF4-FFF2-40B4-BE49-F238E27FC236}">
                  <a16:creationId xmlns:a16="http://schemas.microsoft.com/office/drawing/2014/main" id="{5F89F11E-C210-674A-9BAF-D5AD06FE4E03}"/>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0B88CBB5-9739-DE43-AE70-CA5A0665E612}"/>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30" name="Group 29">
            <a:extLst>
              <a:ext uri="{FF2B5EF4-FFF2-40B4-BE49-F238E27FC236}">
                <a16:creationId xmlns:a16="http://schemas.microsoft.com/office/drawing/2014/main" id="{68A6AAAD-0065-EE4B-8A4B-2A71EA873920}"/>
              </a:ext>
            </a:extLst>
          </p:cNvPr>
          <p:cNvGrpSpPr/>
          <p:nvPr/>
        </p:nvGrpSpPr>
        <p:grpSpPr>
          <a:xfrm>
            <a:off x="5150164" y="4075819"/>
            <a:ext cx="729236" cy="495837"/>
            <a:chOff x="4924605" y="4010196"/>
            <a:chExt cx="729236" cy="495837"/>
          </a:xfrm>
        </p:grpSpPr>
        <p:sp>
          <p:nvSpPr>
            <p:cNvPr id="31" name="Freeform 30">
              <a:extLst>
                <a:ext uri="{FF2B5EF4-FFF2-40B4-BE49-F238E27FC236}">
                  <a16:creationId xmlns:a16="http://schemas.microsoft.com/office/drawing/2014/main" id="{24460918-E5D9-6744-857B-1FFBA931B26F}"/>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92C1E95-0C07-9D41-9ADD-9892E9EFE024}"/>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33" name="Group 32">
            <a:extLst>
              <a:ext uri="{FF2B5EF4-FFF2-40B4-BE49-F238E27FC236}">
                <a16:creationId xmlns:a16="http://schemas.microsoft.com/office/drawing/2014/main" id="{219749E4-46A1-9E42-9BBE-16B1566B9F52}"/>
              </a:ext>
            </a:extLst>
          </p:cNvPr>
          <p:cNvGrpSpPr/>
          <p:nvPr/>
        </p:nvGrpSpPr>
        <p:grpSpPr>
          <a:xfrm>
            <a:off x="4440024" y="3536835"/>
            <a:ext cx="729236" cy="495837"/>
            <a:chOff x="4924605" y="4010196"/>
            <a:chExt cx="729236" cy="495837"/>
          </a:xfrm>
        </p:grpSpPr>
        <p:sp>
          <p:nvSpPr>
            <p:cNvPr id="34" name="Freeform 33">
              <a:extLst>
                <a:ext uri="{FF2B5EF4-FFF2-40B4-BE49-F238E27FC236}">
                  <a16:creationId xmlns:a16="http://schemas.microsoft.com/office/drawing/2014/main" id="{6FF588C7-28ED-5A43-B115-2A612F3BFD66}"/>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17276734-DBAC-D748-8E24-FBAD3BEC0BF0}"/>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36" name="Freeform 35">
            <a:extLst>
              <a:ext uri="{FF2B5EF4-FFF2-40B4-BE49-F238E27FC236}">
                <a16:creationId xmlns:a16="http://schemas.microsoft.com/office/drawing/2014/main" id="{B6361004-CC6E-CD40-A3BE-8C4DCDE62474}"/>
              </a:ext>
            </a:extLst>
          </p:cNvPr>
          <p:cNvSpPr/>
          <p:nvPr/>
        </p:nvSpPr>
        <p:spPr>
          <a:xfrm>
            <a:off x="5122254" y="3541847"/>
            <a:ext cx="1057459" cy="147909"/>
          </a:xfrm>
          <a:custGeom>
            <a:avLst/>
            <a:gdLst>
              <a:gd name="connsiteX0" fmla="*/ 0 w 1057459"/>
              <a:gd name="connsiteY0" fmla="*/ 130511 h 147909"/>
              <a:gd name="connsiteX1" fmla="*/ 539289 w 1057459"/>
              <a:gd name="connsiteY1" fmla="*/ 43522 h 147909"/>
              <a:gd name="connsiteX2" fmla="*/ 1043786 w 1057459"/>
              <a:gd name="connsiteY2" fmla="*/ 87017 h 147909"/>
              <a:gd name="connsiteX3" fmla="*/ 922011 w 1057459"/>
              <a:gd name="connsiteY3" fmla="*/ 28 h 147909"/>
              <a:gd name="connsiteX4" fmla="*/ 1008993 w 1057459"/>
              <a:gd name="connsiteY4" fmla="*/ 78318 h 147909"/>
              <a:gd name="connsiteX5" fmla="*/ 948106 w 1057459"/>
              <a:gd name="connsiteY5" fmla="*/ 147909 h 14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7459" h="147909">
                <a:moveTo>
                  <a:pt x="0" y="130511"/>
                </a:moveTo>
                <a:cubicBezTo>
                  <a:pt x="182662" y="90641"/>
                  <a:pt x="365325" y="50771"/>
                  <a:pt x="539289" y="43522"/>
                </a:cubicBezTo>
                <a:cubicBezTo>
                  <a:pt x="713253" y="36273"/>
                  <a:pt x="979999" y="94266"/>
                  <a:pt x="1043786" y="87017"/>
                </a:cubicBezTo>
                <a:cubicBezTo>
                  <a:pt x="1107573" y="79768"/>
                  <a:pt x="927810" y="1478"/>
                  <a:pt x="922011" y="28"/>
                </a:cubicBezTo>
                <a:cubicBezTo>
                  <a:pt x="916212" y="-1422"/>
                  <a:pt x="1004644" y="53671"/>
                  <a:pt x="1008993" y="78318"/>
                </a:cubicBezTo>
                <a:cubicBezTo>
                  <a:pt x="1013342" y="102965"/>
                  <a:pt x="948106" y="147909"/>
                  <a:pt x="948106" y="14790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Freeform 36">
            <a:extLst>
              <a:ext uri="{FF2B5EF4-FFF2-40B4-BE49-F238E27FC236}">
                <a16:creationId xmlns:a16="http://schemas.microsoft.com/office/drawing/2014/main" id="{5D469D94-4DEB-C343-9C98-35ABF4B06801}"/>
              </a:ext>
            </a:extLst>
          </p:cNvPr>
          <p:cNvSpPr/>
          <p:nvPr/>
        </p:nvSpPr>
        <p:spPr>
          <a:xfrm>
            <a:off x="6844500" y="2776371"/>
            <a:ext cx="531888" cy="756805"/>
          </a:xfrm>
          <a:custGeom>
            <a:avLst/>
            <a:gdLst>
              <a:gd name="connsiteX0" fmla="*/ 0 w 531888"/>
              <a:gd name="connsiteY0" fmla="*/ 756805 h 756805"/>
              <a:gd name="connsiteX1" fmla="*/ 313136 w 531888"/>
              <a:gd name="connsiteY1" fmla="*/ 191376 h 756805"/>
              <a:gd name="connsiteX2" fmla="*/ 530591 w 531888"/>
              <a:gd name="connsiteY2" fmla="*/ 52193 h 756805"/>
              <a:gd name="connsiteX3" fmla="*/ 408816 w 531888"/>
              <a:gd name="connsiteY3" fmla="*/ 0 h 756805"/>
              <a:gd name="connsiteX4" fmla="*/ 521893 w 531888"/>
              <a:gd name="connsiteY4" fmla="*/ 52193 h 756805"/>
              <a:gd name="connsiteX5" fmla="*/ 487100 w 531888"/>
              <a:gd name="connsiteY5" fmla="*/ 252268 h 756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1888" h="756805">
                <a:moveTo>
                  <a:pt x="0" y="756805"/>
                </a:moveTo>
                <a:cubicBezTo>
                  <a:pt x="112352" y="532808"/>
                  <a:pt x="224704" y="308811"/>
                  <a:pt x="313136" y="191376"/>
                </a:cubicBezTo>
                <a:cubicBezTo>
                  <a:pt x="401568" y="73941"/>
                  <a:pt x="514644" y="84089"/>
                  <a:pt x="530591" y="52193"/>
                </a:cubicBezTo>
                <a:cubicBezTo>
                  <a:pt x="546538" y="20297"/>
                  <a:pt x="410266" y="0"/>
                  <a:pt x="408816" y="0"/>
                </a:cubicBezTo>
                <a:cubicBezTo>
                  <a:pt x="407366" y="0"/>
                  <a:pt x="508846" y="10148"/>
                  <a:pt x="521893" y="52193"/>
                </a:cubicBezTo>
                <a:cubicBezTo>
                  <a:pt x="534940" y="94238"/>
                  <a:pt x="511020" y="173253"/>
                  <a:pt x="487100" y="25226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Freeform 37">
            <a:extLst>
              <a:ext uri="{FF2B5EF4-FFF2-40B4-BE49-F238E27FC236}">
                <a16:creationId xmlns:a16="http://schemas.microsoft.com/office/drawing/2014/main" id="{94A4DBE8-9BB9-D049-969C-8063F6839B10}"/>
              </a:ext>
            </a:extLst>
          </p:cNvPr>
          <p:cNvSpPr/>
          <p:nvPr/>
        </p:nvSpPr>
        <p:spPr>
          <a:xfrm>
            <a:off x="5822076" y="3792782"/>
            <a:ext cx="370176" cy="436472"/>
          </a:xfrm>
          <a:custGeom>
            <a:avLst/>
            <a:gdLst>
              <a:gd name="connsiteX0" fmla="*/ 4734 w 370176"/>
              <a:gd name="connsiteY0" fmla="*/ 436305 h 436472"/>
              <a:gd name="connsiteX1" fmla="*/ 22130 w 370176"/>
              <a:gd name="connsiteY1" fmla="*/ 384112 h 436472"/>
              <a:gd name="connsiteX2" fmla="*/ 178698 w 370176"/>
              <a:gd name="connsiteY2" fmla="*/ 114446 h 436472"/>
              <a:gd name="connsiteX3" fmla="*/ 317869 w 370176"/>
              <a:gd name="connsiteY3" fmla="*/ 36156 h 436472"/>
              <a:gd name="connsiteX4" fmla="*/ 230887 w 370176"/>
              <a:gd name="connsiteY4" fmla="*/ 1360 h 436472"/>
              <a:gd name="connsiteX5" fmla="*/ 370059 w 370176"/>
              <a:gd name="connsiteY5" fmla="*/ 79650 h 436472"/>
              <a:gd name="connsiteX6" fmla="*/ 256982 w 370176"/>
              <a:gd name="connsiteY6" fmla="*/ 210134 h 436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0176" h="436472">
                <a:moveTo>
                  <a:pt x="4734" y="436305"/>
                </a:moveTo>
                <a:cubicBezTo>
                  <a:pt x="-1065" y="437030"/>
                  <a:pt x="-6864" y="437755"/>
                  <a:pt x="22130" y="384112"/>
                </a:cubicBezTo>
                <a:cubicBezTo>
                  <a:pt x="51124" y="330469"/>
                  <a:pt x="129408" y="172439"/>
                  <a:pt x="178698" y="114446"/>
                </a:cubicBezTo>
                <a:cubicBezTo>
                  <a:pt x="227988" y="56453"/>
                  <a:pt x="309171" y="55004"/>
                  <a:pt x="317869" y="36156"/>
                </a:cubicBezTo>
                <a:cubicBezTo>
                  <a:pt x="326567" y="17308"/>
                  <a:pt x="222189" y="-5889"/>
                  <a:pt x="230887" y="1360"/>
                </a:cubicBezTo>
                <a:cubicBezTo>
                  <a:pt x="239585" y="8609"/>
                  <a:pt x="365710" y="44854"/>
                  <a:pt x="370059" y="79650"/>
                </a:cubicBezTo>
                <a:cubicBezTo>
                  <a:pt x="374408" y="114446"/>
                  <a:pt x="256982" y="210134"/>
                  <a:pt x="256982" y="21013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Freeform 38">
            <a:extLst>
              <a:ext uri="{FF2B5EF4-FFF2-40B4-BE49-F238E27FC236}">
                <a16:creationId xmlns:a16="http://schemas.microsoft.com/office/drawing/2014/main" id="{D45BC411-0EAE-6F4F-A27C-D10E82D8171C}"/>
              </a:ext>
            </a:extLst>
          </p:cNvPr>
          <p:cNvSpPr/>
          <p:nvPr/>
        </p:nvSpPr>
        <p:spPr>
          <a:xfrm>
            <a:off x="6948881" y="3125850"/>
            <a:ext cx="431229" cy="1459895"/>
          </a:xfrm>
          <a:custGeom>
            <a:avLst/>
            <a:gdLst>
              <a:gd name="connsiteX0" fmla="*/ 0 w 431229"/>
              <a:gd name="connsiteY0" fmla="*/ 1459895 h 1459895"/>
              <a:gd name="connsiteX1" fmla="*/ 426212 w 431229"/>
              <a:gd name="connsiteY1" fmla="*/ 868370 h 1459895"/>
              <a:gd name="connsiteX2" fmla="*/ 243550 w 431229"/>
              <a:gd name="connsiteY2" fmla="*/ 259446 h 1459895"/>
              <a:gd name="connsiteX3" fmla="*/ 400117 w 431229"/>
              <a:gd name="connsiteY3" fmla="*/ 24576 h 1459895"/>
              <a:gd name="connsiteX4" fmla="*/ 295739 w 431229"/>
              <a:gd name="connsiteY4" fmla="*/ 7178 h 1459895"/>
              <a:gd name="connsiteX5" fmla="*/ 417514 w 431229"/>
              <a:gd name="connsiteY5" fmla="*/ 24576 h 1459895"/>
              <a:gd name="connsiteX6" fmla="*/ 417514 w 431229"/>
              <a:gd name="connsiteY6" fmla="*/ 163758 h 1459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229" h="1459895">
                <a:moveTo>
                  <a:pt x="0" y="1459895"/>
                </a:moveTo>
                <a:cubicBezTo>
                  <a:pt x="192810" y="1264170"/>
                  <a:pt x="385620" y="1068445"/>
                  <a:pt x="426212" y="868370"/>
                </a:cubicBezTo>
                <a:cubicBezTo>
                  <a:pt x="466804" y="668295"/>
                  <a:pt x="247899" y="400078"/>
                  <a:pt x="243550" y="259446"/>
                </a:cubicBezTo>
                <a:cubicBezTo>
                  <a:pt x="239201" y="118814"/>
                  <a:pt x="391419" y="66621"/>
                  <a:pt x="400117" y="24576"/>
                </a:cubicBezTo>
                <a:cubicBezTo>
                  <a:pt x="408815" y="-17469"/>
                  <a:pt x="292840" y="7178"/>
                  <a:pt x="295739" y="7178"/>
                </a:cubicBezTo>
                <a:cubicBezTo>
                  <a:pt x="298638" y="7178"/>
                  <a:pt x="397218" y="-1521"/>
                  <a:pt x="417514" y="24576"/>
                </a:cubicBezTo>
                <a:cubicBezTo>
                  <a:pt x="437810" y="50673"/>
                  <a:pt x="417514" y="163758"/>
                  <a:pt x="417514" y="1637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Freeform 39">
            <a:extLst>
              <a:ext uri="{FF2B5EF4-FFF2-40B4-BE49-F238E27FC236}">
                <a16:creationId xmlns:a16="http://schemas.microsoft.com/office/drawing/2014/main" id="{2DD4F8C7-DC44-1540-A27E-31997A3F9A30}"/>
              </a:ext>
            </a:extLst>
          </p:cNvPr>
          <p:cNvSpPr/>
          <p:nvPr/>
        </p:nvSpPr>
        <p:spPr>
          <a:xfrm>
            <a:off x="5539768" y="4538136"/>
            <a:ext cx="217456" cy="369467"/>
          </a:xfrm>
          <a:custGeom>
            <a:avLst/>
            <a:gdLst>
              <a:gd name="connsiteX0" fmla="*/ 0 w 217456"/>
              <a:gd name="connsiteY0" fmla="*/ 369467 h 369467"/>
              <a:gd name="connsiteX1" fmla="*/ 156568 w 217456"/>
              <a:gd name="connsiteY1" fmla="*/ 12812 h 369467"/>
              <a:gd name="connsiteX2" fmla="*/ 8699 w 217456"/>
              <a:gd name="connsiteY2" fmla="*/ 73704 h 369467"/>
              <a:gd name="connsiteX3" fmla="*/ 182663 w 217456"/>
              <a:gd name="connsiteY3" fmla="*/ 21511 h 369467"/>
              <a:gd name="connsiteX4" fmla="*/ 217456 w 217456"/>
              <a:gd name="connsiteY4" fmla="*/ 108500 h 36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456" h="369467">
                <a:moveTo>
                  <a:pt x="0" y="369467"/>
                </a:moveTo>
                <a:cubicBezTo>
                  <a:pt x="77559" y="215786"/>
                  <a:pt x="155118" y="62106"/>
                  <a:pt x="156568" y="12812"/>
                </a:cubicBezTo>
                <a:cubicBezTo>
                  <a:pt x="158018" y="-36482"/>
                  <a:pt x="4350" y="72254"/>
                  <a:pt x="8699" y="73704"/>
                </a:cubicBezTo>
                <a:cubicBezTo>
                  <a:pt x="13048" y="75154"/>
                  <a:pt x="147870" y="15712"/>
                  <a:pt x="182663" y="21511"/>
                </a:cubicBezTo>
                <a:cubicBezTo>
                  <a:pt x="217456" y="27310"/>
                  <a:pt x="217456" y="108500"/>
                  <a:pt x="217456" y="10850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Freeform 40">
            <a:extLst>
              <a:ext uri="{FF2B5EF4-FFF2-40B4-BE49-F238E27FC236}">
                <a16:creationId xmlns:a16="http://schemas.microsoft.com/office/drawing/2014/main" id="{F25D1DBF-D989-4A4F-B26B-EE54179AB976}"/>
              </a:ext>
            </a:extLst>
          </p:cNvPr>
          <p:cNvSpPr/>
          <p:nvPr/>
        </p:nvSpPr>
        <p:spPr>
          <a:xfrm>
            <a:off x="5861602" y="4350724"/>
            <a:ext cx="313187" cy="139331"/>
          </a:xfrm>
          <a:custGeom>
            <a:avLst/>
            <a:gdLst>
              <a:gd name="connsiteX0" fmla="*/ 0 w 313186"/>
              <a:gd name="connsiteY0" fmla="*/ 17546 h 139330"/>
              <a:gd name="connsiteX1" fmla="*/ 69586 w 313186"/>
              <a:gd name="connsiteY1" fmla="*/ 148 h 139330"/>
              <a:gd name="connsiteX2" fmla="*/ 156568 w 313186"/>
              <a:gd name="connsiteY2" fmla="*/ 26245 h 139330"/>
              <a:gd name="connsiteX3" fmla="*/ 295740 w 313186"/>
              <a:gd name="connsiteY3" fmla="*/ 95836 h 139330"/>
              <a:gd name="connsiteX4" fmla="*/ 191361 w 313186"/>
              <a:gd name="connsiteY4" fmla="*/ 148 h 139330"/>
              <a:gd name="connsiteX5" fmla="*/ 313136 w 313186"/>
              <a:gd name="connsiteY5" fmla="*/ 113234 h 139330"/>
              <a:gd name="connsiteX6" fmla="*/ 173965 w 313186"/>
              <a:gd name="connsiteY6" fmla="*/ 139330 h 139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186" h="139330">
                <a:moveTo>
                  <a:pt x="0" y="17546"/>
                </a:moveTo>
                <a:cubicBezTo>
                  <a:pt x="21745" y="8122"/>
                  <a:pt x="43491" y="-1302"/>
                  <a:pt x="69586" y="148"/>
                </a:cubicBezTo>
                <a:cubicBezTo>
                  <a:pt x="95681" y="1598"/>
                  <a:pt x="118876" y="10297"/>
                  <a:pt x="156568" y="26245"/>
                </a:cubicBezTo>
                <a:cubicBezTo>
                  <a:pt x="194260" y="42193"/>
                  <a:pt x="289941" y="100185"/>
                  <a:pt x="295740" y="95836"/>
                </a:cubicBezTo>
                <a:cubicBezTo>
                  <a:pt x="301539" y="91487"/>
                  <a:pt x="188462" y="-2752"/>
                  <a:pt x="191361" y="148"/>
                </a:cubicBezTo>
                <a:cubicBezTo>
                  <a:pt x="194260" y="3048"/>
                  <a:pt x="316035" y="90037"/>
                  <a:pt x="313136" y="113234"/>
                </a:cubicBezTo>
                <a:cubicBezTo>
                  <a:pt x="310237" y="136431"/>
                  <a:pt x="173965" y="139330"/>
                  <a:pt x="173965" y="13933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a:extLst>
              <a:ext uri="{FF2B5EF4-FFF2-40B4-BE49-F238E27FC236}">
                <a16:creationId xmlns:a16="http://schemas.microsoft.com/office/drawing/2014/main" id="{D4F8F797-9214-D247-982F-006982034B0F}"/>
              </a:ext>
            </a:extLst>
          </p:cNvPr>
          <p:cNvSpPr/>
          <p:nvPr/>
        </p:nvSpPr>
        <p:spPr>
          <a:xfrm>
            <a:off x="5992074" y="4820080"/>
            <a:ext cx="730651" cy="318063"/>
          </a:xfrm>
          <a:custGeom>
            <a:avLst/>
            <a:gdLst>
              <a:gd name="connsiteX0" fmla="*/ 0 w 730650"/>
              <a:gd name="connsiteY0" fmla="*/ 313696 h 318062"/>
              <a:gd name="connsiteX1" fmla="*/ 78284 w 730650"/>
              <a:gd name="connsiteY1" fmla="*/ 313696 h 318062"/>
              <a:gd name="connsiteX2" fmla="*/ 504496 w 730650"/>
              <a:gd name="connsiteY2" fmla="*/ 287599 h 318062"/>
              <a:gd name="connsiteX3" fmla="*/ 669762 w 730650"/>
              <a:gd name="connsiteY3" fmla="*/ 9234 h 318062"/>
              <a:gd name="connsiteX4" fmla="*/ 547987 w 730650"/>
              <a:gd name="connsiteY4" fmla="*/ 61427 h 318062"/>
              <a:gd name="connsiteX5" fmla="*/ 669762 w 730650"/>
              <a:gd name="connsiteY5" fmla="*/ 9234 h 318062"/>
              <a:gd name="connsiteX6" fmla="*/ 730650 w 730650"/>
              <a:gd name="connsiteY6" fmla="*/ 78825 h 318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0650" h="318062">
                <a:moveTo>
                  <a:pt x="0" y="313696"/>
                </a:moveTo>
                <a:lnTo>
                  <a:pt x="78284" y="313696"/>
                </a:lnTo>
                <a:cubicBezTo>
                  <a:pt x="162367" y="309347"/>
                  <a:pt x="405916" y="338343"/>
                  <a:pt x="504496" y="287599"/>
                </a:cubicBezTo>
                <a:cubicBezTo>
                  <a:pt x="603076" y="236855"/>
                  <a:pt x="662514" y="46929"/>
                  <a:pt x="669762" y="9234"/>
                </a:cubicBezTo>
                <a:cubicBezTo>
                  <a:pt x="677010" y="-28461"/>
                  <a:pt x="547987" y="61427"/>
                  <a:pt x="547987" y="61427"/>
                </a:cubicBezTo>
                <a:cubicBezTo>
                  <a:pt x="547987" y="61427"/>
                  <a:pt x="639318" y="6334"/>
                  <a:pt x="669762" y="9234"/>
                </a:cubicBezTo>
                <a:cubicBezTo>
                  <a:pt x="700206" y="12134"/>
                  <a:pt x="730650" y="78825"/>
                  <a:pt x="730650" y="78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a:extLst>
              <a:ext uri="{FF2B5EF4-FFF2-40B4-BE49-F238E27FC236}">
                <a16:creationId xmlns:a16="http://schemas.microsoft.com/office/drawing/2014/main" id="{997B0525-477E-5D4C-BA4B-929286C8583E}"/>
              </a:ext>
            </a:extLst>
          </p:cNvPr>
          <p:cNvSpPr/>
          <p:nvPr/>
        </p:nvSpPr>
        <p:spPr>
          <a:xfrm>
            <a:off x="5982202" y="5291325"/>
            <a:ext cx="398449" cy="217116"/>
          </a:xfrm>
          <a:custGeom>
            <a:avLst/>
            <a:gdLst>
              <a:gd name="connsiteX0" fmla="*/ 0 w 398449"/>
              <a:gd name="connsiteY0" fmla="*/ 0 h 217116"/>
              <a:gd name="connsiteX1" fmla="*/ 240007 w 398449"/>
              <a:gd name="connsiteY1" fmla="*/ 44999 h 217116"/>
              <a:gd name="connsiteX2" fmla="*/ 395011 w 398449"/>
              <a:gd name="connsiteY2" fmla="*/ 169996 h 217116"/>
              <a:gd name="connsiteX3" fmla="*/ 350010 w 398449"/>
              <a:gd name="connsiteY3" fmla="*/ 34999 h 217116"/>
              <a:gd name="connsiteX4" fmla="*/ 380011 w 398449"/>
              <a:gd name="connsiteY4" fmla="*/ 154997 h 217116"/>
              <a:gd name="connsiteX5" fmla="*/ 285008 w 398449"/>
              <a:gd name="connsiteY5" fmla="*/ 214996 h 217116"/>
              <a:gd name="connsiteX6" fmla="*/ 300009 w 398449"/>
              <a:gd name="connsiteY6" fmla="*/ 199996 h 217116"/>
              <a:gd name="connsiteX7" fmla="*/ 360010 w 398449"/>
              <a:gd name="connsiteY7" fmla="*/ 164997 h 217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449" h="217116">
                <a:moveTo>
                  <a:pt x="0" y="0"/>
                </a:moveTo>
                <a:cubicBezTo>
                  <a:pt x="87086" y="8333"/>
                  <a:pt x="174172" y="16666"/>
                  <a:pt x="240007" y="44999"/>
                </a:cubicBezTo>
                <a:cubicBezTo>
                  <a:pt x="305842" y="73332"/>
                  <a:pt x="376677" y="171663"/>
                  <a:pt x="395011" y="169996"/>
                </a:cubicBezTo>
                <a:cubicBezTo>
                  <a:pt x="413345" y="168329"/>
                  <a:pt x="352510" y="37499"/>
                  <a:pt x="350010" y="34999"/>
                </a:cubicBezTo>
                <a:cubicBezTo>
                  <a:pt x="347510" y="32499"/>
                  <a:pt x="390845" y="124998"/>
                  <a:pt x="380011" y="154997"/>
                </a:cubicBezTo>
                <a:cubicBezTo>
                  <a:pt x="369177" y="184996"/>
                  <a:pt x="298342" y="207496"/>
                  <a:pt x="285008" y="214996"/>
                </a:cubicBezTo>
                <a:cubicBezTo>
                  <a:pt x="271674" y="222496"/>
                  <a:pt x="287509" y="208329"/>
                  <a:pt x="300009" y="199996"/>
                </a:cubicBezTo>
                <a:cubicBezTo>
                  <a:pt x="312509" y="191663"/>
                  <a:pt x="360010" y="164997"/>
                  <a:pt x="360010" y="164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a:extLst>
              <a:ext uri="{FF2B5EF4-FFF2-40B4-BE49-F238E27FC236}">
                <a16:creationId xmlns:a16="http://schemas.microsoft.com/office/drawing/2014/main" id="{C5C3D6AB-C33F-744D-98DF-FD8C89F1B5B4}"/>
              </a:ext>
            </a:extLst>
          </p:cNvPr>
          <p:cNvSpPr/>
          <p:nvPr/>
        </p:nvSpPr>
        <p:spPr>
          <a:xfrm>
            <a:off x="5807197" y="4556336"/>
            <a:ext cx="593149" cy="744987"/>
          </a:xfrm>
          <a:custGeom>
            <a:avLst/>
            <a:gdLst>
              <a:gd name="connsiteX0" fmla="*/ 0 w 593149"/>
              <a:gd name="connsiteY0" fmla="*/ 0 h 744986"/>
              <a:gd name="connsiteX1" fmla="*/ 285007 w 593149"/>
              <a:gd name="connsiteY1" fmla="*/ 409993 h 744986"/>
              <a:gd name="connsiteX2" fmla="*/ 575015 w 593149"/>
              <a:gd name="connsiteY2" fmla="*/ 729987 h 744986"/>
              <a:gd name="connsiteX3" fmla="*/ 565015 w 593149"/>
              <a:gd name="connsiteY3" fmla="*/ 659988 h 744986"/>
              <a:gd name="connsiteX4" fmla="*/ 585016 w 593149"/>
              <a:gd name="connsiteY4" fmla="*/ 724987 h 744986"/>
              <a:gd name="connsiteX5" fmla="*/ 480013 w 593149"/>
              <a:gd name="connsiteY5" fmla="*/ 744986 h 74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149" h="744986">
                <a:moveTo>
                  <a:pt x="0" y="0"/>
                </a:moveTo>
                <a:cubicBezTo>
                  <a:pt x="94585" y="144164"/>
                  <a:pt x="189171" y="288329"/>
                  <a:pt x="285007" y="409993"/>
                </a:cubicBezTo>
                <a:cubicBezTo>
                  <a:pt x="380843" y="531657"/>
                  <a:pt x="528347" y="688321"/>
                  <a:pt x="575015" y="729987"/>
                </a:cubicBezTo>
                <a:cubicBezTo>
                  <a:pt x="621683" y="771653"/>
                  <a:pt x="563348" y="660821"/>
                  <a:pt x="565015" y="659988"/>
                </a:cubicBezTo>
                <a:cubicBezTo>
                  <a:pt x="566682" y="659155"/>
                  <a:pt x="599183" y="710821"/>
                  <a:pt x="585016" y="724987"/>
                </a:cubicBezTo>
                <a:cubicBezTo>
                  <a:pt x="570849" y="739153"/>
                  <a:pt x="525431" y="742069"/>
                  <a:pt x="480013" y="74498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45" name="Group 44">
            <a:extLst>
              <a:ext uri="{FF2B5EF4-FFF2-40B4-BE49-F238E27FC236}">
                <a16:creationId xmlns:a16="http://schemas.microsoft.com/office/drawing/2014/main" id="{7F1A51E4-3DCC-3E4D-981D-677E5BB01545}"/>
              </a:ext>
            </a:extLst>
          </p:cNvPr>
          <p:cNvGrpSpPr/>
          <p:nvPr/>
        </p:nvGrpSpPr>
        <p:grpSpPr>
          <a:xfrm>
            <a:off x="6479884" y="4829852"/>
            <a:ext cx="2264395" cy="1663023"/>
            <a:chOff x="6669454" y="4348371"/>
            <a:chExt cx="2264395" cy="1663023"/>
          </a:xfrm>
        </p:grpSpPr>
        <p:grpSp>
          <p:nvGrpSpPr>
            <p:cNvPr id="46" name="Group 45">
              <a:extLst>
                <a:ext uri="{FF2B5EF4-FFF2-40B4-BE49-F238E27FC236}">
                  <a16:creationId xmlns:a16="http://schemas.microsoft.com/office/drawing/2014/main" id="{BA49B73F-0A4D-A84C-B9E1-BFE67E707656}"/>
                </a:ext>
              </a:extLst>
            </p:cNvPr>
            <p:cNvGrpSpPr/>
            <p:nvPr/>
          </p:nvGrpSpPr>
          <p:grpSpPr>
            <a:xfrm>
              <a:off x="6669454" y="4730581"/>
              <a:ext cx="729236" cy="495837"/>
              <a:chOff x="4924605" y="4010196"/>
              <a:chExt cx="729236" cy="495837"/>
            </a:xfrm>
          </p:grpSpPr>
          <p:sp>
            <p:nvSpPr>
              <p:cNvPr id="71" name="Freeform 70">
                <a:extLst>
                  <a:ext uri="{FF2B5EF4-FFF2-40B4-BE49-F238E27FC236}">
                    <a16:creationId xmlns:a16="http://schemas.microsoft.com/office/drawing/2014/main" id="{B1C8F9F4-2703-E94C-8BEA-5F715EB8B3DF}"/>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8FDB2EDC-AC1F-FD4B-9037-6FBB8B8DD015}"/>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47" name="Group 46">
              <a:extLst>
                <a:ext uri="{FF2B5EF4-FFF2-40B4-BE49-F238E27FC236}">
                  <a16:creationId xmlns:a16="http://schemas.microsoft.com/office/drawing/2014/main" id="{F96ED7A4-C2EA-1946-B7C2-8BD311C6304E}"/>
                </a:ext>
              </a:extLst>
            </p:cNvPr>
            <p:cNvGrpSpPr/>
            <p:nvPr/>
          </p:nvGrpSpPr>
          <p:grpSpPr>
            <a:xfrm>
              <a:off x="7442613" y="4348371"/>
              <a:ext cx="729236" cy="495837"/>
              <a:chOff x="5670962" y="4828436"/>
              <a:chExt cx="729236" cy="495837"/>
            </a:xfrm>
          </p:grpSpPr>
          <p:sp>
            <p:nvSpPr>
              <p:cNvPr id="69" name="Freeform 68">
                <a:extLst>
                  <a:ext uri="{FF2B5EF4-FFF2-40B4-BE49-F238E27FC236}">
                    <a16:creationId xmlns:a16="http://schemas.microsoft.com/office/drawing/2014/main" id="{45A9740E-D899-1945-9D9C-611E39DFCA7B}"/>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8A2F3AA3-A848-E844-87FE-B77FA68CDF01}"/>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48" name="Group 47">
              <a:extLst>
                <a:ext uri="{FF2B5EF4-FFF2-40B4-BE49-F238E27FC236}">
                  <a16:creationId xmlns:a16="http://schemas.microsoft.com/office/drawing/2014/main" id="{04CADA17-E2E0-BC4E-9E78-2BAEEC6D9D3A}"/>
                </a:ext>
              </a:extLst>
            </p:cNvPr>
            <p:cNvGrpSpPr/>
            <p:nvPr/>
          </p:nvGrpSpPr>
          <p:grpSpPr>
            <a:xfrm>
              <a:off x="7595013" y="4500771"/>
              <a:ext cx="729236" cy="495837"/>
              <a:chOff x="5670962" y="4828436"/>
              <a:chExt cx="729236" cy="495837"/>
            </a:xfrm>
          </p:grpSpPr>
          <p:sp>
            <p:nvSpPr>
              <p:cNvPr id="67" name="Freeform 66">
                <a:extLst>
                  <a:ext uri="{FF2B5EF4-FFF2-40B4-BE49-F238E27FC236}">
                    <a16:creationId xmlns:a16="http://schemas.microsoft.com/office/drawing/2014/main" id="{2F7B1271-38F9-EB4D-8AA8-CEFEBC89496A}"/>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84DF5105-F61C-264A-9198-420E7B65565E}"/>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49" name="Group 48">
              <a:extLst>
                <a:ext uri="{FF2B5EF4-FFF2-40B4-BE49-F238E27FC236}">
                  <a16:creationId xmlns:a16="http://schemas.microsoft.com/office/drawing/2014/main" id="{6388CE27-9517-444E-890F-3DBA685D68D5}"/>
                </a:ext>
              </a:extLst>
            </p:cNvPr>
            <p:cNvGrpSpPr/>
            <p:nvPr/>
          </p:nvGrpSpPr>
          <p:grpSpPr>
            <a:xfrm>
              <a:off x="7747413" y="4653171"/>
              <a:ext cx="729236" cy="495837"/>
              <a:chOff x="5670962" y="4828436"/>
              <a:chExt cx="729236" cy="495837"/>
            </a:xfrm>
          </p:grpSpPr>
          <p:sp>
            <p:nvSpPr>
              <p:cNvPr id="65" name="Freeform 64">
                <a:extLst>
                  <a:ext uri="{FF2B5EF4-FFF2-40B4-BE49-F238E27FC236}">
                    <a16:creationId xmlns:a16="http://schemas.microsoft.com/office/drawing/2014/main" id="{F5F59B64-D265-3B4B-90E1-EA46EA843239}"/>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FAC92636-7414-AC4D-B151-F36D85829C79}"/>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50" name="Group 49">
              <a:extLst>
                <a:ext uri="{FF2B5EF4-FFF2-40B4-BE49-F238E27FC236}">
                  <a16:creationId xmlns:a16="http://schemas.microsoft.com/office/drawing/2014/main" id="{162BE26A-F3DE-F649-B98C-06AD518B8263}"/>
                </a:ext>
              </a:extLst>
            </p:cNvPr>
            <p:cNvGrpSpPr/>
            <p:nvPr/>
          </p:nvGrpSpPr>
          <p:grpSpPr>
            <a:xfrm>
              <a:off x="7899813" y="4805571"/>
              <a:ext cx="729236" cy="495837"/>
              <a:chOff x="5670962" y="4828436"/>
              <a:chExt cx="729236" cy="495837"/>
            </a:xfrm>
          </p:grpSpPr>
          <p:sp>
            <p:nvSpPr>
              <p:cNvPr id="63" name="Freeform 62">
                <a:extLst>
                  <a:ext uri="{FF2B5EF4-FFF2-40B4-BE49-F238E27FC236}">
                    <a16:creationId xmlns:a16="http://schemas.microsoft.com/office/drawing/2014/main" id="{1BF43AB6-32A8-3647-8862-0EF48DA9B27A}"/>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7DF2E1D8-6E9B-174C-B716-32385FCC7103}"/>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51" name="Group 50">
              <a:extLst>
                <a:ext uri="{FF2B5EF4-FFF2-40B4-BE49-F238E27FC236}">
                  <a16:creationId xmlns:a16="http://schemas.microsoft.com/office/drawing/2014/main" id="{F11C7A31-01F6-D54C-B96C-D3F51CD5881F}"/>
                </a:ext>
              </a:extLst>
            </p:cNvPr>
            <p:cNvGrpSpPr/>
            <p:nvPr/>
          </p:nvGrpSpPr>
          <p:grpSpPr>
            <a:xfrm>
              <a:off x="8052213" y="4957971"/>
              <a:ext cx="729236" cy="495837"/>
              <a:chOff x="5670962" y="4828436"/>
              <a:chExt cx="729236" cy="495837"/>
            </a:xfrm>
          </p:grpSpPr>
          <p:sp>
            <p:nvSpPr>
              <p:cNvPr id="61" name="Freeform 60">
                <a:extLst>
                  <a:ext uri="{FF2B5EF4-FFF2-40B4-BE49-F238E27FC236}">
                    <a16:creationId xmlns:a16="http://schemas.microsoft.com/office/drawing/2014/main" id="{27EF17FA-AFA1-B64B-985D-776C2602A6DF}"/>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938A20EF-40DD-4A40-B1C8-470D1C19D84C}"/>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52" name="Group 51">
              <a:extLst>
                <a:ext uri="{FF2B5EF4-FFF2-40B4-BE49-F238E27FC236}">
                  <a16:creationId xmlns:a16="http://schemas.microsoft.com/office/drawing/2014/main" id="{74EEC306-B577-384C-BEEB-BBAF7AFC8081}"/>
                </a:ext>
              </a:extLst>
            </p:cNvPr>
            <p:cNvGrpSpPr/>
            <p:nvPr/>
          </p:nvGrpSpPr>
          <p:grpSpPr>
            <a:xfrm>
              <a:off x="8204613" y="5110371"/>
              <a:ext cx="729236" cy="495837"/>
              <a:chOff x="5670962" y="4828436"/>
              <a:chExt cx="729236" cy="495837"/>
            </a:xfrm>
          </p:grpSpPr>
          <p:sp>
            <p:nvSpPr>
              <p:cNvPr id="59" name="Freeform 58">
                <a:extLst>
                  <a:ext uri="{FF2B5EF4-FFF2-40B4-BE49-F238E27FC236}">
                    <a16:creationId xmlns:a16="http://schemas.microsoft.com/office/drawing/2014/main" id="{4A95F101-762B-884C-BB58-8370E3DEB0A7}"/>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239F0A76-1520-F54A-9533-60E039E76F55}"/>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53" name="Freeform 52">
              <a:extLst>
                <a:ext uri="{FF2B5EF4-FFF2-40B4-BE49-F238E27FC236}">
                  <a16:creationId xmlns:a16="http://schemas.microsoft.com/office/drawing/2014/main" id="{F41E9F29-3152-974C-84A1-8C88FF335A7A}"/>
                </a:ext>
              </a:extLst>
            </p:cNvPr>
            <p:cNvSpPr/>
            <p:nvPr/>
          </p:nvSpPr>
          <p:spPr>
            <a:xfrm>
              <a:off x="7351804" y="4858183"/>
              <a:ext cx="195005" cy="106191"/>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4" name="Freeform 53">
              <a:extLst>
                <a:ext uri="{FF2B5EF4-FFF2-40B4-BE49-F238E27FC236}">
                  <a16:creationId xmlns:a16="http://schemas.microsoft.com/office/drawing/2014/main" id="{07E64611-E1DF-1A4D-818B-C50DF41F5AEE}"/>
                </a:ext>
              </a:extLst>
            </p:cNvPr>
            <p:cNvSpPr/>
            <p:nvPr/>
          </p:nvSpPr>
          <p:spPr>
            <a:xfrm>
              <a:off x="7356803" y="5024841"/>
              <a:ext cx="326899" cy="114999"/>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Freeform 54">
              <a:extLst>
                <a:ext uri="{FF2B5EF4-FFF2-40B4-BE49-F238E27FC236}">
                  <a16:creationId xmlns:a16="http://schemas.microsoft.com/office/drawing/2014/main" id="{058ECC5B-1136-EC46-8AAF-6F5C781F828D}"/>
                </a:ext>
              </a:extLst>
            </p:cNvPr>
            <p:cNvSpPr/>
            <p:nvPr/>
          </p:nvSpPr>
          <p:spPr>
            <a:xfrm>
              <a:off x="7356804" y="506983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6" name="Freeform 55">
              <a:extLst>
                <a:ext uri="{FF2B5EF4-FFF2-40B4-BE49-F238E27FC236}">
                  <a16:creationId xmlns:a16="http://schemas.microsoft.com/office/drawing/2014/main" id="{DF7DE5E8-234A-0449-A9DA-9F828FBE470B}"/>
                </a:ext>
              </a:extLst>
            </p:cNvPr>
            <p:cNvSpPr/>
            <p:nvPr/>
          </p:nvSpPr>
          <p:spPr>
            <a:xfrm>
              <a:off x="7341801" y="5129839"/>
              <a:ext cx="645019"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7" name="Freeform 56">
              <a:extLst>
                <a:ext uri="{FF2B5EF4-FFF2-40B4-BE49-F238E27FC236}">
                  <a16:creationId xmlns:a16="http://schemas.microsoft.com/office/drawing/2014/main" id="{5696E133-2989-3D47-975F-84AC991CDB4F}"/>
                </a:ext>
              </a:extLst>
            </p:cNvPr>
            <p:cNvSpPr/>
            <p:nvPr/>
          </p:nvSpPr>
          <p:spPr>
            <a:xfrm>
              <a:off x="7306801" y="5174838"/>
              <a:ext cx="806339"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202D1640-546A-0444-A7D6-CE14407313B5}"/>
                </a:ext>
              </a:extLst>
            </p:cNvPr>
            <p:cNvSpPr/>
            <p:nvPr/>
          </p:nvSpPr>
          <p:spPr>
            <a:xfrm>
              <a:off x="7176799" y="5184838"/>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73" name="Freeform 72">
            <a:extLst>
              <a:ext uri="{FF2B5EF4-FFF2-40B4-BE49-F238E27FC236}">
                <a16:creationId xmlns:a16="http://schemas.microsoft.com/office/drawing/2014/main" id="{BFD6D695-8965-6844-88B1-A3077D1A68B4}"/>
              </a:ext>
            </a:extLst>
          </p:cNvPr>
          <p:cNvSpPr/>
          <p:nvPr/>
        </p:nvSpPr>
        <p:spPr>
          <a:xfrm>
            <a:off x="7792891" y="3234964"/>
            <a:ext cx="648377" cy="16459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4" name="Freeform 73">
            <a:extLst>
              <a:ext uri="{FF2B5EF4-FFF2-40B4-BE49-F238E27FC236}">
                <a16:creationId xmlns:a16="http://schemas.microsoft.com/office/drawing/2014/main" id="{D1D2FB86-D409-BA47-A25B-B83EDB6F5470}"/>
              </a:ext>
            </a:extLst>
          </p:cNvPr>
          <p:cNvSpPr/>
          <p:nvPr/>
        </p:nvSpPr>
        <p:spPr>
          <a:xfrm>
            <a:off x="7945291" y="3234964"/>
            <a:ext cx="648377" cy="17983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5" name="Freeform 74">
            <a:extLst>
              <a:ext uri="{FF2B5EF4-FFF2-40B4-BE49-F238E27FC236}">
                <a16:creationId xmlns:a16="http://schemas.microsoft.com/office/drawing/2014/main" id="{24F1D60D-AD7A-8A4D-AD7F-39C074CA5173}"/>
              </a:ext>
            </a:extLst>
          </p:cNvPr>
          <p:cNvSpPr/>
          <p:nvPr/>
        </p:nvSpPr>
        <p:spPr>
          <a:xfrm>
            <a:off x="8097691" y="3234964"/>
            <a:ext cx="648377" cy="19507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6" name="Freeform 75">
            <a:extLst>
              <a:ext uri="{FF2B5EF4-FFF2-40B4-BE49-F238E27FC236}">
                <a16:creationId xmlns:a16="http://schemas.microsoft.com/office/drawing/2014/main" id="{5877A5BB-A469-1844-A650-B663D348B153}"/>
              </a:ext>
            </a:extLst>
          </p:cNvPr>
          <p:cNvSpPr/>
          <p:nvPr/>
        </p:nvSpPr>
        <p:spPr>
          <a:xfrm>
            <a:off x="8250091" y="3234964"/>
            <a:ext cx="648377" cy="21031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7" name="Freeform 76">
            <a:extLst>
              <a:ext uri="{FF2B5EF4-FFF2-40B4-BE49-F238E27FC236}">
                <a16:creationId xmlns:a16="http://schemas.microsoft.com/office/drawing/2014/main" id="{C2F8A101-6C46-0A4E-A30F-C796176F9C36}"/>
              </a:ext>
            </a:extLst>
          </p:cNvPr>
          <p:cNvSpPr/>
          <p:nvPr/>
        </p:nvSpPr>
        <p:spPr>
          <a:xfrm>
            <a:off x="8402491" y="3234964"/>
            <a:ext cx="648377" cy="22555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8" name="Freeform 77">
            <a:extLst>
              <a:ext uri="{FF2B5EF4-FFF2-40B4-BE49-F238E27FC236}">
                <a16:creationId xmlns:a16="http://schemas.microsoft.com/office/drawing/2014/main" id="{6F1C6908-1499-B741-ADEB-8C10B7614452}"/>
              </a:ext>
            </a:extLst>
          </p:cNvPr>
          <p:cNvSpPr/>
          <p:nvPr/>
        </p:nvSpPr>
        <p:spPr>
          <a:xfrm>
            <a:off x="8554891" y="3234964"/>
            <a:ext cx="648377" cy="24079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a:extLst>
              <a:ext uri="{FF2B5EF4-FFF2-40B4-BE49-F238E27FC236}">
                <a16:creationId xmlns:a16="http://schemas.microsoft.com/office/drawing/2014/main" id="{DF525CA7-D1DA-6944-83F6-35632D363FE8}"/>
              </a:ext>
            </a:extLst>
          </p:cNvPr>
          <p:cNvSpPr/>
          <p:nvPr/>
        </p:nvSpPr>
        <p:spPr>
          <a:xfrm>
            <a:off x="3284489" y="2705219"/>
            <a:ext cx="1071105" cy="1068101"/>
          </a:xfrm>
          <a:custGeom>
            <a:avLst/>
            <a:gdLst>
              <a:gd name="connsiteX0" fmla="*/ 663 w 1071105"/>
              <a:gd name="connsiteY0" fmla="*/ 5111 h 1068101"/>
              <a:gd name="connsiteX1" fmla="*/ 57813 w 1071105"/>
              <a:gd name="connsiteY1" fmla="*/ 16541 h 1068101"/>
              <a:gd name="connsiteX2" fmla="*/ 366423 w 1071105"/>
              <a:gd name="connsiteY2" fmla="*/ 142271 h 1068101"/>
              <a:gd name="connsiteX3" fmla="*/ 629313 w 1071105"/>
              <a:gd name="connsiteY3" fmla="*/ 873791 h 1068101"/>
              <a:gd name="connsiteX4" fmla="*/ 1063653 w 1071105"/>
              <a:gd name="connsiteY4" fmla="*/ 942371 h 1068101"/>
              <a:gd name="connsiteX5" fmla="*/ 915063 w 1071105"/>
              <a:gd name="connsiteY5" fmla="*/ 793781 h 1068101"/>
              <a:gd name="connsiteX6" fmla="*/ 1063653 w 1071105"/>
              <a:gd name="connsiteY6" fmla="*/ 953801 h 1068101"/>
              <a:gd name="connsiteX7" fmla="*/ 915063 w 1071105"/>
              <a:gd name="connsiteY7" fmla="*/ 1068101 h 1068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105" h="1068101">
                <a:moveTo>
                  <a:pt x="663" y="5111"/>
                </a:moveTo>
                <a:cubicBezTo>
                  <a:pt x="-1242" y="-604"/>
                  <a:pt x="-3147" y="-6319"/>
                  <a:pt x="57813" y="16541"/>
                </a:cubicBezTo>
                <a:cubicBezTo>
                  <a:pt x="118773" y="39401"/>
                  <a:pt x="271173" y="-604"/>
                  <a:pt x="366423" y="142271"/>
                </a:cubicBezTo>
                <a:cubicBezTo>
                  <a:pt x="461673" y="285146"/>
                  <a:pt x="513108" y="740441"/>
                  <a:pt x="629313" y="873791"/>
                </a:cubicBezTo>
                <a:cubicBezTo>
                  <a:pt x="745518" y="1007141"/>
                  <a:pt x="1016028" y="955706"/>
                  <a:pt x="1063653" y="942371"/>
                </a:cubicBezTo>
                <a:cubicBezTo>
                  <a:pt x="1111278" y="929036"/>
                  <a:pt x="915063" y="791876"/>
                  <a:pt x="915063" y="793781"/>
                </a:cubicBezTo>
                <a:cubicBezTo>
                  <a:pt x="915063" y="795686"/>
                  <a:pt x="1063653" y="908081"/>
                  <a:pt x="1063653" y="953801"/>
                </a:cubicBezTo>
                <a:cubicBezTo>
                  <a:pt x="1063653" y="999521"/>
                  <a:pt x="989358" y="1033811"/>
                  <a:pt x="915063" y="106810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0" name="Freeform 79">
            <a:extLst>
              <a:ext uri="{FF2B5EF4-FFF2-40B4-BE49-F238E27FC236}">
                <a16:creationId xmlns:a16="http://schemas.microsoft.com/office/drawing/2014/main" id="{83D8B153-4085-CD41-B9C1-97EB89A176A7}"/>
              </a:ext>
            </a:extLst>
          </p:cNvPr>
          <p:cNvSpPr/>
          <p:nvPr/>
        </p:nvSpPr>
        <p:spPr>
          <a:xfrm>
            <a:off x="3262291" y="2847490"/>
            <a:ext cx="1977937" cy="2468880"/>
          </a:xfrm>
          <a:custGeom>
            <a:avLst/>
            <a:gdLst>
              <a:gd name="connsiteX0" fmla="*/ 0 w 1977937"/>
              <a:gd name="connsiteY0" fmla="*/ 0 h 2468880"/>
              <a:gd name="connsiteX1" fmla="*/ 182880 w 1977937"/>
              <a:gd name="connsiteY1" fmla="*/ 91440 h 2468880"/>
              <a:gd name="connsiteX2" fmla="*/ 400050 w 1977937"/>
              <a:gd name="connsiteY2" fmla="*/ 891540 h 2468880"/>
              <a:gd name="connsiteX3" fmla="*/ 754380 w 1977937"/>
              <a:gd name="connsiteY3" fmla="*/ 2137410 h 2468880"/>
              <a:gd name="connsiteX4" fmla="*/ 1805940 w 1977937"/>
              <a:gd name="connsiteY4" fmla="*/ 2320290 h 2468880"/>
              <a:gd name="connsiteX5" fmla="*/ 1748790 w 1977937"/>
              <a:gd name="connsiteY5" fmla="*/ 2228850 h 2468880"/>
              <a:gd name="connsiteX6" fmla="*/ 1977390 w 1977937"/>
              <a:gd name="connsiteY6" fmla="*/ 2331720 h 2468880"/>
              <a:gd name="connsiteX7" fmla="*/ 1817370 w 1977937"/>
              <a:gd name="connsiteY7" fmla="*/ 2468880 h 2468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77937" h="2468880">
                <a:moveTo>
                  <a:pt x="0" y="0"/>
                </a:moveTo>
                <a:lnTo>
                  <a:pt x="182880" y="91440"/>
                </a:lnTo>
                <a:cubicBezTo>
                  <a:pt x="249555" y="240030"/>
                  <a:pt x="304800" y="550545"/>
                  <a:pt x="400050" y="891540"/>
                </a:cubicBezTo>
                <a:cubicBezTo>
                  <a:pt x="495300" y="1232535"/>
                  <a:pt x="520065" y="1899285"/>
                  <a:pt x="754380" y="2137410"/>
                </a:cubicBezTo>
                <a:cubicBezTo>
                  <a:pt x="988695" y="2375535"/>
                  <a:pt x="1640205" y="2305050"/>
                  <a:pt x="1805940" y="2320290"/>
                </a:cubicBezTo>
                <a:cubicBezTo>
                  <a:pt x="1971675" y="2335530"/>
                  <a:pt x="1720215" y="2226945"/>
                  <a:pt x="1748790" y="2228850"/>
                </a:cubicBezTo>
                <a:cubicBezTo>
                  <a:pt x="1777365" y="2230755"/>
                  <a:pt x="1965960" y="2291715"/>
                  <a:pt x="1977390" y="2331720"/>
                </a:cubicBezTo>
                <a:cubicBezTo>
                  <a:pt x="1988820" y="2371725"/>
                  <a:pt x="1817370" y="2468880"/>
                  <a:pt x="1817370" y="246888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81" name="Group 80">
            <a:extLst>
              <a:ext uri="{FF2B5EF4-FFF2-40B4-BE49-F238E27FC236}">
                <a16:creationId xmlns:a16="http://schemas.microsoft.com/office/drawing/2014/main" id="{D100D74C-6EB2-8649-B30E-5D4CC94DDD79}"/>
              </a:ext>
            </a:extLst>
          </p:cNvPr>
          <p:cNvGrpSpPr/>
          <p:nvPr/>
        </p:nvGrpSpPr>
        <p:grpSpPr>
          <a:xfrm>
            <a:off x="4372778" y="1884348"/>
            <a:ext cx="2264395" cy="1663023"/>
            <a:chOff x="6669454" y="4348371"/>
            <a:chExt cx="2264395" cy="1663023"/>
          </a:xfrm>
        </p:grpSpPr>
        <p:grpSp>
          <p:nvGrpSpPr>
            <p:cNvPr id="82" name="Group 81">
              <a:extLst>
                <a:ext uri="{FF2B5EF4-FFF2-40B4-BE49-F238E27FC236}">
                  <a16:creationId xmlns:a16="http://schemas.microsoft.com/office/drawing/2014/main" id="{6D1BFDBD-EBF1-E640-A0A9-B12FAA97D7A3}"/>
                </a:ext>
              </a:extLst>
            </p:cNvPr>
            <p:cNvGrpSpPr/>
            <p:nvPr/>
          </p:nvGrpSpPr>
          <p:grpSpPr>
            <a:xfrm>
              <a:off x="6669454" y="4730581"/>
              <a:ext cx="729236" cy="495837"/>
              <a:chOff x="4924605" y="4010196"/>
              <a:chExt cx="729236" cy="495837"/>
            </a:xfrm>
          </p:grpSpPr>
          <p:sp>
            <p:nvSpPr>
              <p:cNvPr id="107" name="Freeform 106">
                <a:extLst>
                  <a:ext uri="{FF2B5EF4-FFF2-40B4-BE49-F238E27FC236}">
                    <a16:creationId xmlns:a16="http://schemas.microsoft.com/office/drawing/2014/main" id="{77511D38-0076-874F-AC13-F71143BBB5CF}"/>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125AD66B-96B1-7547-AF32-05A2A47E51CC}"/>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3" name="Group 82">
              <a:extLst>
                <a:ext uri="{FF2B5EF4-FFF2-40B4-BE49-F238E27FC236}">
                  <a16:creationId xmlns:a16="http://schemas.microsoft.com/office/drawing/2014/main" id="{45706785-A930-9446-A9EA-E9003A19DEDA}"/>
                </a:ext>
              </a:extLst>
            </p:cNvPr>
            <p:cNvGrpSpPr/>
            <p:nvPr/>
          </p:nvGrpSpPr>
          <p:grpSpPr>
            <a:xfrm>
              <a:off x="7442613" y="4348371"/>
              <a:ext cx="729236" cy="495837"/>
              <a:chOff x="5670962" y="4828436"/>
              <a:chExt cx="729236" cy="495837"/>
            </a:xfrm>
          </p:grpSpPr>
          <p:sp>
            <p:nvSpPr>
              <p:cNvPr id="105" name="Freeform 104">
                <a:extLst>
                  <a:ext uri="{FF2B5EF4-FFF2-40B4-BE49-F238E27FC236}">
                    <a16:creationId xmlns:a16="http://schemas.microsoft.com/office/drawing/2014/main" id="{E67A76F6-9E95-0E49-B370-068C2711793A}"/>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D44C7642-FBDC-1C4B-8870-3051C88C3741}"/>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4" name="Group 83">
              <a:extLst>
                <a:ext uri="{FF2B5EF4-FFF2-40B4-BE49-F238E27FC236}">
                  <a16:creationId xmlns:a16="http://schemas.microsoft.com/office/drawing/2014/main" id="{7ADD9BB8-3305-FA4C-804B-3E3A4F51C48B}"/>
                </a:ext>
              </a:extLst>
            </p:cNvPr>
            <p:cNvGrpSpPr/>
            <p:nvPr/>
          </p:nvGrpSpPr>
          <p:grpSpPr>
            <a:xfrm>
              <a:off x="7595013" y="4500771"/>
              <a:ext cx="729236" cy="495837"/>
              <a:chOff x="5670962" y="4828436"/>
              <a:chExt cx="729236" cy="495837"/>
            </a:xfrm>
          </p:grpSpPr>
          <p:sp>
            <p:nvSpPr>
              <p:cNvPr id="103" name="Freeform 102">
                <a:extLst>
                  <a:ext uri="{FF2B5EF4-FFF2-40B4-BE49-F238E27FC236}">
                    <a16:creationId xmlns:a16="http://schemas.microsoft.com/office/drawing/2014/main" id="{BD0E5604-5883-CC40-9564-F6F710EB9BE4}"/>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D5905CA3-A1B2-7E4B-A03A-6CF5D6BBC3A4}"/>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5" name="Group 84">
              <a:extLst>
                <a:ext uri="{FF2B5EF4-FFF2-40B4-BE49-F238E27FC236}">
                  <a16:creationId xmlns:a16="http://schemas.microsoft.com/office/drawing/2014/main" id="{8AC9079E-0F1B-F943-8C47-6232FDABC54C}"/>
                </a:ext>
              </a:extLst>
            </p:cNvPr>
            <p:cNvGrpSpPr/>
            <p:nvPr/>
          </p:nvGrpSpPr>
          <p:grpSpPr>
            <a:xfrm>
              <a:off x="7747413" y="4653171"/>
              <a:ext cx="729236" cy="495837"/>
              <a:chOff x="5670962" y="4828436"/>
              <a:chExt cx="729236" cy="495837"/>
            </a:xfrm>
          </p:grpSpPr>
          <p:sp>
            <p:nvSpPr>
              <p:cNvPr id="101" name="Freeform 100">
                <a:extLst>
                  <a:ext uri="{FF2B5EF4-FFF2-40B4-BE49-F238E27FC236}">
                    <a16:creationId xmlns:a16="http://schemas.microsoft.com/office/drawing/2014/main" id="{5C85253A-C612-B947-8FD8-E3CDE3B27E91}"/>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E4DB2E1E-88AF-3F4D-B1CE-8B0DCCB6BF13}"/>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6" name="Group 85">
              <a:extLst>
                <a:ext uri="{FF2B5EF4-FFF2-40B4-BE49-F238E27FC236}">
                  <a16:creationId xmlns:a16="http://schemas.microsoft.com/office/drawing/2014/main" id="{C5C49D91-32E1-834F-BC3F-405A1DEDB6B6}"/>
                </a:ext>
              </a:extLst>
            </p:cNvPr>
            <p:cNvGrpSpPr/>
            <p:nvPr/>
          </p:nvGrpSpPr>
          <p:grpSpPr>
            <a:xfrm>
              <a:off x="7899813" y="4805571"/>
              <a:ext cx="729236" cy="495837"/>
              <a:chOff x="5670962" y="4828436"/>
              <a:chExt cx="729236" cy="495837"/>
            </a:xfrm>
          </p:grpSpPr>
          <p:sp>
            <p:nvSpPr>
              <p:cNvPr id="99" name="Freeform 98">
                <a:extLst>
                  <a:ext uri="{FF2B5EF4-FFF2-40B4-BE49-F238E27FC236}">
                    <a16:creationId xmlns:a16="http://schemas.microsoft.com/office/drawing/2014/main" id="{67D2E55C-60D0-2441-928A-B640A6D0A805}"/>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192CE755-EE8F-7149-BE65-F1938DCC42F1}"/>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7" name="Group 86">
              <a:extLst>
                <a:ext uri="{FF2B5EF4-FFF2-40B4-BE49-F238E27FC236}">
                  <a16:creationId xmlns:a16="http://schemas.microsoft.com/office/drawing/2014/main" id="{C9AA97F0-4A6A-AF44-9C91-016F9C564058}"/>
                </a:ext>
              </a:extLst>
            </p:cNvPr>
            <p:cNvGrpSpPr/>
            <p:nvPr/>
          </p:nvGrpSpPr>
          <p:grpSpPr>
            <a:xfrm>
              <a:off x="8052213" y="4957971"/>
              <a:ext cx="729236" cy="495837"/>
              <a:chOff x="5670962" y="4828436"/>
              <a:chExt cx="729236" cy="495837"/>
            </a:xfrm>
          </p:grpSpPr>
          <p:sp>
            <p:nvSpPr>
              <p:cNvPr id="97" name="Freeform 96">
                <a:extLst>
                  <a:ext uri="{FF2B5EF4-FFF2-40B4-BE49-F238E27FC236}">
                    <a16:creationId xmlns:a16="http://schemas.microsoft.com/office/drawing/2014/main" id="{1D9D3D60-CF39-DE4E-8675-6806AB75E651}"/>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TextBox 97">
                <a:extLst>
                  <a:ext uri="{FF2B5EF4-FFF2-40B4-BE49-F238E27FC236}">
                    <a16:creationId xmlns:a16="http://schemas.microsoft.com/office/drawing/2014/main" id="{C20274AC-151E-314E-A2B3-8C985A1BB8DB}"/>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8" name="Group 87">
              <a:extLst>
                <a:ext uri="{FF2B5EF4-FFF2-40B4-BE49-F238E27FC236}">
                  <a16:creationId xmlns:a16="http://schemas.microsoft.com/office/drawing/2014/main" id="{19B78CE7-FB83-DD40-BE30-3E5EE4924829}"/>
                </a:ext>
              </a:extLst>
            </p:cNvPr>
            <p:cNvGrpSpPr/>
            <p:nvPr/>
          </p:nvGrpSpPr>
          <p:grpSpPr>
            <a:xfrm>
              <a:off x="8204613" y="5110371"/>
              <a:ext cx="729236" cy="495837"/>
              <a:chOff x="5670962" y="4828436"/>
              <a:chExt cx="729236" cy="495837"/>
            </a:xfrm>
          </p:grpSpPr>
          <p:sp>
            <p:nvSpPr>
              <p:cNvPr id="95" name="Freeform 94">
                <a:extLst>
                  <a:ext uri="{FF2B5EF4-FFF2-40B4-BE49-F238E27FC236}">
                    <a16:creationId xmlns:a16="http://schemas.microsoft.com/office/drawing/2014/main" id="{A8D5B41C-3B22-9B4D-B60C-C9FE4F848383}"/>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1002D18F-87E6-544F-B2D0-E135EA50DA8E}"/>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89" name="Freeform 88">
              <a:extLst>
                <a:ext uri="{FF2B5EF4-FFF2-40B4-BE49-F238E27FC236}">
                  <a16:creationId xmlns:a16="http://schemas.microsoft.com/office/drawing/2014/main" id="{0F2136D3-C9AC-7640-9089-163B0AB3CAAD}"/>
                </a:ext>
              </a:extLst>
            </p:cNvPr>
            <p:cNvSpPr/>
            <p:nvPr/>
          </p:nvSpPr>
          <p:spPr>
            <a:xfrm>
              <a:off x="7351804" y="4858183"/>
              <a:ext cx="195005" cy="106191"/>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0" name="Freeform 89">
              <a:extLst>
                <a:ext uri="{FF2B5EF4-FFF2-40B4-BE49-F238E27FC236}">
                  <a16:creationId xmlns:a16="http://schemas.microsoft.com/office/drawing/2014/main" id="{7907EB59-FDAB-1640-9CEA-B590ABC46BF4}"/>
                </a:ext>
              </a:extLst>
            </p:cNvPr>
            <p:cNvSpPr/>
            <p:nvPr/>
          </p:nvSpPr>
          <p:spPr>
            <a:xfrm>
              <a:off x="7356803" y="5024841"/>
              <a:ext cx="326899" cy="114999"/>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1" name="Freeform 90">
              <a:extLst>
                <a:ext uri="{FF2B5EF4-FFF2-40B4-BE49-F238E27FC236}">
                  <a16:creationId xmlns:a16="http://schemas.microsoft.com/office/drawing/2014/main" id="{44B36E15-769E-9B43-981C-E53DFAD8FBAE}"/>
                </a:ext>
              </a:extLst>
            </p:cNvPr>
            <p:cNvSpPr/>
            <p:nvPr/>
          </p:nvSpPr>
          <p:spPr>
            <a:xfrm>
              <a:off x="7356804" y="506983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2" name="Freeform 91">
              <a:extLst>
                <a:ext uri="{FF2B5EF4-FFF2-40B4-BE49-F238E27FC236}">
                  <a16:creationId xmlns:a16="http://schemas.microsoft.com/office/drawing/2014/main" id="{85F5FDB9-F923-6440-87FB-9E5A553B1D14}"/>
                </a:ext>
              </a:extLst>
            </p:cNvPr>
            <p:cNvSpPr/>
            <p:nvPr/>
          </p:nvSpPr>
          <p:spPr>
            <a:xfrm>
              <a:off x="7341801" y="5129839"/>
              <a:ext cx="645019"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3" name="Freeform 92">
              <a:extLst>
                <a:ext uri="{FF2B5EF4-FFF2-40B4-BE49-F238E27FC236}">
                  <a16:creationId xmlns:a16="http://schemas.microsoft.com/office/drawing/2014/main" id="{72B7E1D1-831D-D947-8817-A4E82A36CC66}"/>
                </a:ext>
              </a:extLst>
            </p:cNvPr>
            <p:cNvSpPr/>
            <p:nvPr/>
          </p:nvSpPr>
          <p:spPr>
            <a:xfrm>
              <a:off x="7306801" y="5174838"/>
              <a:ext cx="806339"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4" name="Freeform 93">
              <a:extLst>
                <a:ext uri="{FF2B5EF4-FFF2-40B4-BE49-F238E27FC236}">
                  <a16:creationId xmlns:a16="http://schemas.microsoft.com/office/drawing/2014/main" id="{99FF334F-1E12-CA43-9976-EB51F5511DC9}"/>
                </a:ext>
              </a:extLst>
            </p:cNvPr>
            <p:cNvSpPr/>
            <p:nvPr/>
          </p:nvSpPr>
          <p:spPr>
            <a:xfrm>
              <a:off x="7176799" y="5184838"/>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109" name="Freeform 108">
            <a:extLst>
              <a:ext uri="{FF2B5EF4-FFF2-40B4-BE49-F238E27FC236}">
                <a16:creationId xmlns:a16="http://schemas.microsoft.com/office/drawing/2014/main" id="{3F40A4AA-093D-7F45-9109-E7EBEDA9FC74}"/>
              </a:ext>
            </a:extLst>
          </p:cNvPr>
          <p:cNvSpPr/>
          <p:nvPr/>
        </p:nvSpPr>
        <p:spPr>
          <a:xfrm>
            <a:off x="5856297" y="1857027"/>
            <a:ext cx="1546456" cy="675837"/>
          </a:xfrm>
          <a:custGeom>
            <a:avLst/>
            <a:gdLst>
              <a:gd name="connsiteX0" fmla="*/ 0 w 1546456"/>
              <a:gd name="connsiteY0" fmla="*/ 80274 h 675837"/>
              <a:gd name="connsiteX1" fmla="*/ 354932 w 1546456"/>
              <a:gd name="connsiteY1" fmla="*/ 8085 h 675837"/>
              <a:gd name="connsiteX2" fmla="*/ 902369 w 1546456"/>
              <a:gd name="connsiteY2" fmla="*/ 248716 h 675837"/>
              <a:gd name="connsiteX3" fmla="*/ 1509964 w 1546456"/>
              <a:gd name="connsiteY3" fmla="*/ 627711 h 675837"/>
              <a:gd name="connsiteX4" fmla="*/ 1389648 w 1546456"/>
              <a:gd name="connsiteY4" fmla="*/ 471300 h 675837"/>
              <a:gd name="connsiteX5" fmla="*/ 1546058 w 1546456"/>
              <a:gd name="connsiteY5" fmla="*/ 627711 h 675837"/>
              <a:gd name="connsiteX6" fmla="*/ 1425743 w 1546456"/>
              <a:gd name="connsiteY6" fmla="*/ 675837 h 675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46456" h="675837">
                <a:moveTo>
                  <a:pt x="0" y="80274"/>
                </a:moveTo>
                <a:cubicBezTo>
                  <a:pt x="102268" y="30142"/>
                  <a:pt x="204537" y="-19989"/>
                  <a:pt x="354932" y="8085"/>
                </a:cubicBezTo>
                <a:cubicBezTo>
                  <a:pt x="505327" y="36159"/>
                  <a:pt x="709864" y="145445"/>
                  <a:pt x="902369" y="248716"/>
                </a:cubicBezTo>
                <a:cubicBezTo>
                  <a:pt x="1094874" y="351987"/>
                  <a:pt x="1428751" y="590614"/>
                  <a:pt x="1509964" y="627711"/>
                </a:cubicBezTo>
                <a:cubicBezTo>
                  <a:pt x="1591177" y="664808"/>
                  <a:pt x="1383632" y="471300"/>
                  <a:pt x="1389648" y="471300"/>
                </a:cubicBezTo>
                <a:cubicBezTo>
                  <a:pt x="1395664" y="471300"/>
                  <a:pt x="1540042" y="593622"/>
                  <a:pt x="1546058" y="627711"/>
                </a:cubicBezTo>
                <a:cubicBezTo>
                  <a:pt x="1552074" y="661801"/>
                  <a:pt x="1488908" y="668819"/>
                  <a:pt x="1425743" y="6758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0" name="Freeform 109">
            <a:extLst>
              <a:ext uri="{FF2B5EF4-FFF2-40B4-BE49-F238E27FC236}">
                <a16:creationId xmlns:a16="http://schemas.microsoft.com/office/drawing/2014/main" id="{EDEE1318-5DCB-E946-85D9-40680C1AFC28}"/>
              </a:ext>
            </a:extLst>
          </p:cNvPr>
          <p:cNvSpPr/>
          <p:nvPr/>
        </p:nvSpPr>
        <p:spPr>
          <a:xfrm>
            <a:off x="6006693" y="2001833"/>
            <a:ext cx="1347771" cy="612433"/>
          </a:xfrm>
          <a:custGeom>
            <a:avLst/>
            <a:gdLst>
              <a:gd name="connsiteX0" fmla="*/ 0 w 1347771"/>
              <a:gd name="connsiteY0" fmla="*/ 103910 h 612433"/>
              <a:gd name="connsiteX1" fmla="*/ 150395 w 1347771"/>
              <a:gd name="connsiteY1" fmla="*/ 7658 h 612433"/>
              <a:gd name="connsiteX2" fmla="*/ 397042 w 1347771"/>
              <a:gd name="connsiteY2" fmla="*/ 61800 h 612433"/>
              <a:gd name="connsiteX3" fmla="*/ 1118937 w 1347771"/>
              <a:gd name="connsiteY3" fmla="*/ 500952 h 612433"/>
              <a:gd name="connsiteX4" fmla="*/ 1347537 w 1347771"/>
              <a:gd name="connsiteY4" fmla="*/ 603221 h 612433"/>
              <a:gd name="connsiteX5" fmla="*/ 1088858 w 1347771"/>
              <a:gd name="connsiteY5" fmla="*/ 404700 h 612433"/>
              <a:gd name="connsiteX6" fmla="*/ 1323474 w 1347771"/>
              <a:gd name="connsiteY6" fmla="*/ 603221 h 612433"/>
              <a:gd name="connsiteX7" fmla="*/ 1064795 w 1347771"/>
              <a:gd name="connsiteY7" fmla="*/ 561110 h 612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7771" h="612433">
                <a:moveTo>
                  <a:pt x="0" y="103910"/>
                </a:moveTo>
                <a:cubicBezTo>
                  <a:pt x="42111" y="59293"/>
                  <a:pt x="84222" y="14676"/>
                  <a:pt x="150395" y="7658"/>
                </a:cubicBezTo>
                <a:cubicBezTo>
                  <a:pt x="216568" y="640"/>
                  <a:pt x="235618" y="-20416"/>
                  <a:pt x="397042" y="61800"/>
                </a:cubicBezTo>
                <a:cubicBezTo>
                  <a:pt x="558466" y="144016"/>
                  <a:pt x="960521" y="410715"/>
                  <a:pt x="1118937" y="500952"/>
                </a:cubicBezTo>
                <a:cubicBezTo>
                  <a:pt x="1277353" y="591189"/>
                  <a:pt x="1352550" y="619263"/>
                  <a:pt x="1347537" y="603221"/>
                </a:cubicBezTo>
                <a:cubicBezTo>
                  <a:pt x="1342524" y="587179"/>
                  <a:pt x="1092868" y="404700"/>
                  <a:pt x="1088858" y="404700"/>
                </a:cubicBezTo>
                <a:cubicBezTo>
                  <a:pt x="1084848" y="404700"/>
                  <a:pt x="1327484" y="577153"/>
                  <a:pt x="1323474" y="603221"/>
                </a:cubicBezTo>
                <a:cubicBezTo>
                  <a:pt x="1319464" y="629289"/>
                  <a:pt x="1192129" y="595199"/>
                  <a:pt x="1064795" y="5611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1" name="Freeform 110">
            <a:extLst>
              <a:ext uri="{FF2B5EF4-FFF2-40B4-BE49-F238E27FC236}">
                <a16:creationId xmlns:a16="http://schemas.microsoft.com/office/drawing/2014/main" id="{28751577-6F3B-3E44-8725-FFC0033B6E42}"/>
              </a:ext>
            </a:extLst>
          </p:cNvPr>
          <p:cNvSpPr/>
          <p:nvPr/>
        </p:nvSpPr>
        <p:spPr>
          <a:xfrm>
            <a:off x="6175135" y="2133785"/>
            <a:ext cx="1122044" cy="568857"/>
          </a:xfrm>
          <a:custGeom>
            <a:avLst/>
            <a:gdLst>
              <a:gd name="connsiteX0" fmla="*/ 0 w 1122044"/>
              <a:gd name="connsiteY0" fmla="*/ 38132 h 568857"/>
              <a:gd name="connsiteX1" fmla="*/ 84221 w 1122044"/>
              <a:gd name="connsiteY1" fmla="*/ 2037 h 568857"/>
              <a:gd name="connsiteX2" fmla="*/ 276727 w 1122044"/>
              <a:gd name="connsiteY2" fmla="*/ 92274 h 568857"/>
              <a:gd name="connsiteX3" fmla="*/ 866274 w 1122044"/>
              <a:gd name="connsiteY3" fmla="*/ 465253 h 568857"/>
              <a:gd name="connsiteX4" fmla="*/ 1118937 w 1122044"/>
              <a:gd name="connsiteY4" fmla="*/ 555490 h 568857"/>
              <a:gd name="connsiteX5" fmla="*/ 1010653 w 1122044"/>
              <a:gd name="connsiteY5" fmla="*/ 471269 h 568857"/>
              <a:gd name="connsiteX6" fmla="*/ 1064795 w 1122044"/>
              <a:gd name="connsiteY6" fmla="*/ 555490 h 568857"/>
              <a:gd name="connsiteX7" fmla="*/ 980574 w 1122044"/>
              <a:gd name="connsiteY7" fmla="*/ 567521 h 56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2044" h="568857">
                <a:moveTo>
                  <a:pt x="0" y="38132"/>
                </a:moveTo>
                <a:cubicBezTo>
                  <a:pt x="19050" y="15572"/>
                  <a:pt x="38100" y="-6987"/>
                  <a:pt x="84221" y="2037"/>
                </a:cubicBezTo>
                <a:cubicBezTo>
                  <a:pt x="130342" y="11061"/>
                  <a:pt x="146385" y="15071"/>
                  <a:pt x="276727" y="92274"/>
                </a:cubicBezTo>
                <a:cubicBezTo>
                  <a:pt x="407069" y="169477"/>
                  <a:pt x="725906" y="388050"/>
                  <a:pt x="866274" y="465253"/>
                </a:cubicBezTo>
                <a:cubicBezTo>
                  <a:pt x="1006642" y="542456"/>
                  <a:pt x="1094874" y="554487"/>
                  <a:pt x="1118937" y="555490"/>
                </a:cubicBezTo>
                <a:cubicBezTo>
                  <a:pt x="1143000" y="556493"/>
                  <a:pt x="1019677" y="471269"/>
                  <a:pt x="1010653" y="471269"/>
                </a:cubicBezTo>
                <a:cubicBezTo>
                  <a:pt x="1001629" y="471269"/>
                  <a:pt x="1069808" y="539448"/>
                  <a:pt x="1064795" y="555490"/>
                </a:cubicBezTo>
                <a:cubicBezTo>
                  <a:pt x="1059782" y="571532"/>
                  <a:pt x="1020178" y="569526"/>
                  <a:pt x="980574" y="56752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2" name="Freeform 111">
            <a:extLst>
              <a:ext uri="{FF2B5EF4-FFF2-40B4-BE49-F238E27FC236}">
                <a16:creationId xmlns:a16="http://schemas.microsoft.com/office/drawing/2014/main" id="{FAACF0D1-1C52-FF4C-8453-6FE0BFE89E9C}"/>
              </a:ext>
            </a:extLst>
          </p:cNvPr>
          <p:cNvSpPr/>
          <p:nvPr/>
        </p:nvSpPr>
        <p:spPr>
          <a:xfrm>
            <a:off x="6295451" y="2342980"/>
            <a:ext cx="1016687" cy="448563"/>
          </a:xfrm>
          <a:custGeom>
            <a:avLst/>
            <a:gdLst>
              <a:gd name="connsiteX0" fmla="*/ 0 w 1016687"/>
              <a:gd name="connsiteY0" fmla="*/ 63553 h 448563"/>
              <a:gd name="connsiteX1" fmla="*/ 78205 w 1016687"/>
              <a:gd name="connsiteY1" fmla="*/ 3395 h 448563"/>
              <a:gd name="connsiteX2" fmla="*/ 372979 w 1016687"/>
              <a:gd name="connsiteY2" fmla="*/ 153789 h 448563"/>
              <a:gd name="connsiteX3" fmla="*/ 872290 w 1016687"/>
              <a:gd name="connsiteY3" fmla="*/ 388405 h 448563"/>
              <a:gd name="connsiteX4" fmla="*/ 1016668 w 1016687"/>
              <a:gd name="connsiteY4" fmla="*/ 406453 h 448563"/>
              <a:gd name="connsiteX5" fmla="*/ 866274 w 1016687"/>
              <a:gd name="connsiteY5" fmla="*/ 310200 h 448563"/>
              <a:gd name="connsiteX6" fmla="*/ 1004637 w 1016687"/>
              <a:gd name="connsiteY6" fmla="*/ 424500 h 448563"/>
              <a:gd name="connsiteX7" fmla="*/ 848226 w 1016687"/>
              <a:gd name="connsiteY7" fmla="*/ 448563 h 448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687" h="448563">
                <a:moveTo>
                  <a:pt x="0" y="63553"/>
                </a:moveTo>
                <a:cubicBezTo>
                  <a:pt x="8021" y="25954"/>
                  <a:pt x="16042" y="-11644"/>
                  <a:pt x="78205" y="3395"/>
                </a:cubicBezTo>
                <a:cubicBezTo>
                  <a:pt x="140368" y="18434"/>
                  <a:pt x="240632" y="89621"/>
                  <a:pt x="372979" y="153789"/>
                </a:cubicBezTo>
                <a:cubicBezTo>
                  <a:pt x="505326" y="217957"/>
                  <a:pt x="765009" y="346294"/>
                  <a:pt x="872290" y="388405"/>
                </a:cubicBezTo>
                <a:cubicBezTo>
                  <a:pt x="979571" y="430516"/>
                  <a:pt x="1017671" y="419487"/>
                  <a:pt x="1016668" y="406453"/>
                </a:cubicBezTo>
                <a:cubicBezTo>
                  <a:pt x="1015665" y="393419"/>
                  <a:pt x="868279" y="307192"/>
                  <a:pt x="866274" y="310200"/>
                </a:cubicBezTo>
                <a:cubicBezTo>
                  <a:pt x="864269" y="313208"/>
                  <a:pt x="1007645" y="401440"/>
                  <a:pt x="1004637" y="424500"/>
                </a:cubicBezTo>
                <a:cubicBezTo>
                  <a:pt x="1001629" y="447560"/>
                  <a:pt x="924927" y="448061"/>
                  <a:pt x="848226" y="4485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3" name="Freeform 112">
            <a:extLst>
              <a:ext uri="{FF2B5EF4-FFF2-40B4-BE49-F238E27FC236}">
                <a16:creationId xmlns:a16="http://schemas.microsoft.com/office/drawing/2014/main" id="{C55A575E-CA8D-3447-8D9E-B3A57C2ED6A5}"/>
              </a:ext>
            </a:extLst>
          </p:cNvPr>
          <p:cNvSpPr/>
          <p:nvPr/>
        </p:nvSpPr>
        <p:spPr>
          <a:xfrm>
            <a:off x="6463894" y="2580385"/>
            <a:ext cx="822777" cy="297839"/>
          </a:xfrm>
          <a:custGeom>
            <a:avLst/>
            <a:gdLst>
              <a:gd name="connsiteX0" fmla="*/ 0 w 822777"/>
              <a:gd name="connsiteY0" fmla="*/ 18654 h 297839"/>
              <a:gd name="connsiteX1" fmla="*/ 162426 w 822777"/>
              <a:gd name="connsiteY1" fmla="*/ 12638 h 297839"/>
              <a:gd name="connsiteX2" fmla="*/ 553453 w 822777"/>
              <a:gd name="connsiteY2" fmla="*/ 163033 h 297839"/>
              <a:gd name="connsiteX3" fmla="*/ 818148 w 822777"/>
              <a:gd name="connsiteY3" fmla="*/ 265301 h 297839"/>
              <a:gd name="connsiteX4" fmla="*/ 727911 w 822777"/>
              <a:gd name="connsiteY4" fmla="*/ 144985 h 297839"/>
              <a:gd name="connsiteX5" fmla="*/ 806116 w 822777"/>
              <a:gd name="connsiteY5" fmla="*/ 277333 h 297839"/>
              <a:gd name="connsiteX6" fmla="*/ 661737 w 822777"/>
              <a:gd name="connsiteY6" fmla="*/ 295380 h 29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22777" h="297839">
                <a:moveTo>
                  <a:pt x="0" y="18654"/>
                </a:moveTo>
                <a:cubicBezTo>
                  <a:pt x="35092" y="3614"/>
                  <a:pt x="70184" y="-11425"/>
                  <a:pt x="162426" y="12638"/>
                </a:cubicBezTo>
                <a:cubicBezTo>
                  <a:pt x="254668" y="36701"/>
                  <a:pt x="553453" y="163033"/>
                  <a:pt x="553453" y="163033"/>
                </a:cubicBezTo>
                <a:cubicBezTo>
                  <a:pt x="662740" y="205144"/>
                  <a:pt x="789072" y="268309"/>
                  <a:pt x="818148" y="265301"/>
                </a:cubicBezTo>
                <a:cubicBezTo>
                  <a:pt x="847224" y="262293"/>
                  <a:pt x="729916" y="142980"/>
                  <a:pt x="727911" y="144985"/>
                </a:cubicBezTo>
                <a:cubicBezTo>
                  <a:pt x="725906" y="146990"/>
                  <a:pt x="817145" y="252267"/>
                  <a:pt x="806116" y="277333"/>
                </a:cubicBezTo>
                <a:cubicBezTo>
                  <a:pt x="795087" y="302399"/>
                  <a:pt x="728412" y="298889"/>
                  <a:pt x="661737" y="29538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4" name="Freeform 113">
            <a:extLst>
              <a:ext uri="{FF2B5EF4-FFF2-40B4-BE49-F238E27FC236}">
                <a16:creationId xmlns:a16="http://schemas.microsoft.com/office/drawing/2014/main" id="{E776DE78-00FC-F940-BA30-FD7982934D54}"/>
              </a:ext>
            </a:extLst>
          </p:cNvPr>
          <p:cNvSpPr/>
          <p:nvPr/>
        </p:nvSpPr>
        <p:spPr>
          <a:xfrm>
            <a:off x="6596240" y="2749432"/>
            <a:ext cx="667819" cy="216568"/>
          </a:xfrm>
          <a:custGeom>
            <a:avLst/>
            <a:gdLst>
              <a:gd name="connsiteX0" fmla="*/ 0 w 667818"/>
              <a:gd name="connsiteY0" fmla="*/ 0 h 216568"/>
              <a:gd name="connsiteX1" fmla="*/ 180473 w 667818"/>
              <a:gd name="connsiteY1" fmla="*/ 12031 h 216568"/>
              <a:gd name="connsiteX2" fmla="*/ 463215 w 667818"/>
              <a:gd name="connsiteY2" fmla="*/ 114300 h 216568"/>
              <a:gd name="connsiteX3" fmla="*/ 667752 w 667818"/>
              <a:gd name="connsiteY3" fmla="*/ 138363 h 216568"/>
              <a:gd name="connsiteX4" fmla="*/ 487278 w 667818"/>
              <a:gd name="connsiteY4" fmla="*/ 66173 h 216568"/>
              <a:gd name="connsiteX5" fmla="*/ 637673 w 667818"/>
              <a:gd name="connsiteY5" fmla="*/ 138363 h 216568"/>
              <a:gd name="connsiteX6" fmla="*/ 535405 w 667818"/>
              <a:gd name="connsiteY6" fmla="*/ 216568 h 216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7818" h="216568">
                <a:moveTo>
                  <a:pt x="0" y="0"/>
                </a:moveTo>
                <a:lnTo>
                  <a:pt x="180473" y="12031"/>
                </a:lnTo>
                <a:cubicBezTo>
                  <a:pt x="257676" y="31081"/>
                  <a:pt x="382002" y="93245"/>
                  <a:pt x="463215" y="114300"/>
                </a:cubicBezTo>
                <a:cubicBezTo>
                  <a:pt x="544428" y="135355"/>
                  <a:pt x="663742" y="146384"/>
                  <a:pt x="667752" y="138363"/>
                </a:cubicBezTo>
                <a:cubicBezTo>
                  <a:pt x="671762" y="130342"/>
                  <a:pt x="492291" y="66173"/>
                  <a:pt x="487278" y="66173"/>
                </a:cubicBezTo>
                <a:cubicBezTo>
                  <a:pt x="482265" y="66173"/>
                  <a:pt x="629652" y="113297"/>
                  <a:pt x="637673" y="138363"/>
                </a:cubicBezTo>
                <a:cubicBezTo>
                  <a:pt x="645694" y="163429"/>
                  <a:pt x="590549" y="189998"/>
                  <a:pt x="535405" y="21656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5" name="Freeform 114">
            <a:extLst>
              <a:ext uri="{FF2B5EF4-FFF2-40B4-BE49-F238E27FC236}">
                <a16:creationId xmlns:a16="http://schemas.microsoft.com/office/drawing/2014/main" id="{7AEF774E-1405-D748-BB35-F7C07DE6258E}"/>
              </a:ext>
            </a:extLst>
          </p:cNvPr>
          <p:cNvSpPr/>
          <p:nvPr/>
        </p:nvSpPr>
        <p:spPr>
          <a:xfrm>
            <a:off x="4014422" y="2724964"/>
            <a:ext cx="1247512" cy="896759"/>
          </a:xfrm>
          <a:custGeom>
            <a:avLst/>
            <a:gdLst>
              <a:gd name="connsiteX0" fmla="*/ 1138028 w 1247512"/>
              <a:gd name="connsiteY0" fmla="*/ 896759 h 896759"/>
              <a:gd name="connsiteX1" fmla="*/ 1150060 w 1247512"/>
              <a:gd name="connsiteY1" fmla="*/ 644096 h 896759"/>
              <a:gd name="connsiteX2" fmla="*/ 97296 w 1247512"/>
              <a:gd name="connsiteY2" fmla="*/ 301196 h 896759"/>
              <a:gd name="connsiteX3" fmla="*/ 73233 w 1247512"/>
              <a:gd name="connsiteY3" fmla="*/ 114706 h 896759"/>
              <a:gd name="connsiteX4" fmla="*/ 331912 w 1247512"/>
              <a:gd name="connsiteY4" fmla="*/ 30485 h 896759"/>
              <a:gd name="connsiteX5" fmla="*/ 205581 w 1247512"/>
              <a:gd name="connsiteY5" fmla="*/ 406 h 896759"/>
              <a:gd name="connsiteX6" fmla="*/ 331912 w 1247512"/>
              <a:gd name="connsiteY6" fmla="*/ 48533 h 896759"/>
              <a:gd name="connsiteX7" fmla="*/ 307849 w 1247512"/>
              <a:gd name="connsiteY7" fmla="*/ 126738 h 896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7512" h="896759">
                <a:moveTo>
                  <a:pt x="1138028" y="896759"/>
                </a:moveTo>
                <a:cubicBezTo>
                  <a:pt x="1230771" y="820057"/>
                  <a:pt x="1323515" y="743356"/>
                  <a:pt x="1150060" y="644096"/>
                </a:cubicBezTo>
                <a:cubicBezTo>
                  <a:pt x="976605" y="544835"/>
                  <a:pt x="276767" y="389428"/>
                  <a:pt x="97296" y="301196"/>
                </a:cubicBezTo>
                <a:cubicBezTo>
                  <a:pt x="-82175" y="212964"/>
                  <a:pt x="34130" y="159825"/>
                  <a:pt x="73233" y="114706"/>
                </a:cubicBezTo>
                <a:cubicBezTo>
                  <a:pt x="112336" y="69587"/>
                  <a:pt x="309854" y="49535"/>
                  <a:pt x="331912" y="30485"/>
                </a:cubicBezTo>
                <a:cubicBezTo>
                  <a:pt x="353970" y="11435"/>
                  <a:pt x="205581" y="-2602"/>
                  <a:pt x="205581" y="406"/>
                </a:cubicBezTo>
                <a:cubicBezTo>
                  <a:pt x="205581" y="3414"/>
                  <a:pt x="314867" y="27478"/>
                  <a:pt x="331912" y="48533"/>
                </a:cubicBezTo>
                <a:cubicBezTo>
                  <a:pt x="348957" y="69588"/>
                  <a:pt x="328403" y="98163"/>
                  <a:pt x="307849" y="12673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097985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076BD-03AB-7E45-9E58-A7007AD361EC}"/>
              </a:ext>
            </a:extLst>
          </p:cNvPr>
          <p:cNvSpPr>
            <a:spLocks noGrp="1"/>
          </p:cNvSpPr>
          <p:nvPr>
            <p:ph type="title"/>
          </p:nvPr>
        </p:nvSpPr>
        <p:spPr/>
        <p:txBody>
          <a:bodyPr/>
          <a:lstStyle/>
          <a:p>
            <a:r>
              <a:rPr lang="en-AU" dirty="0"/>
              <a:t>Scaling DNS infrastructure</a:t>
            </a:r>
          </a:p>
        </p:txBody>
      </p:sp>
      <p:sp>
        <p:nvSpPr>
          <p:cNvPr id="3" name="Content Placeholder 2">
            <a:extLst>
              <a:ext uri="{FF2B5EF4-FFF2-40B4-BE49-F238E27FC236}">
                <a16:creationId xmlns:a16="http://schemas.microsoft.com/office/drawing/2014/main" id="{1871081F-E7E2-0D45-B94E-8884B9693747}"/>
              </a:ext>
            </a:extLst>
          </p:cNvPr>
          <p:cNvSpPr>
            <a:spLocks noGrp="1"/>
          </p:cNvSpPr>
          <p:nvPr>
            <p:ph idx="1"/>
          </p:nvPr>
        </p:nvSpPr>
        <p:spPr/>
        <p:txBody>
          <a:bodyPr/>
          <a:lstStyle/>
          <a:p>
            <a:r>
              <a:rPr lang="en-AU" dirty="0"/>
              <a:t>Large scale DNS resolvers are generally implemented as a DNS server “farm”, where incoming queries are farmed across multiple resolver engines</a:t>
            </a:r>
          </a:p>
          <a:p>
            <a:r>
              <a:rPr lang="en-AU" dirty="0"/>
              <a:t>Very large DNS resolvers use a common front end service IP address farms, and use anycast to perform query load balancing over multiple distributed resolver farms</a:t>
            </a:r>
          </a:p>
          <a:p>
            <a:r>
              <a:rPr lang="en-AU" dirty="0"/>
              <a:t>Authoritative servers have also taken to anycast, both as a scaling option and a DOS defence</a:t>
            </a:r>
          </a:p>
        </p:txBody>
      </p:sp>
      <p:sp>
        <p:nvSpPr>
          <p:cNvPr id="4" name="Slide Number Placeholder 3">
            <a:extLst>
              <a:ext uri="{FF2B5EF4-FFF2-40B4-BE49-F238E27FC236}">
                <a16:creationId xmlns:a16="http://schemas.microsoft.com/office/drawing/2014/main" id="{C49F7EAD-9528-8A4A-9B12-10F07E5F1198}"/>
              </a:ext>
            </a:extLst>
          </p:cNvPr>
          <p:cNvSpPr>
            <a:spLocks noGrp="1"/>
          </p:cNvSpPr>
          <p:nvPr>
            <p:ph type="sldNum" sz="quarter" idx="12"/>
          </p:nvPr>
        </p:nvSpPr>
        <p:spPr/>
        <p:txBody>
          <a:bodyPr/>
          <a:lstStyle/>
          <a:p>
            <a:fld id="{652E326F-2974-0E46-BE41-4A2DFAACED48}" type="slidenum">
              <a:rPr lang="en-AU" smtClean="0"/>
              <a:t>18</a:t>
            </a:fld>
            <a:endParaRPr lang="en-AU"/>
          </a:p>
        </p:txBody>
      </p:sp>
    </p:spTree>
    <p:extLst>
      <p:ext uri="{BB962C8B-B14F-4D97-AF65-F5344CB8AC3E}">
        <p14:creationId xmlns:p14="http://schemas.microsoft.com/office/powerpoint/2010/main" val="4030966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6129B-823B-D740-B11A-8F027DDD3BB0}"/>
              </a:ext>
            </a:extLst>
          </p:cNvPr>
          <p:cNvSpPr>
            <a:spLocks noGrp="1"/>
          </p:cNvSpPr>
          <p:nvPr>
            <p:ph type="title"/>
          </p:nvPr>
        </p:nvSpPr>
        <p:spPr>
          <a:xfrm>
            <a:off x="838199" y="365125"/>
            <a:ext cx="11060151" cy="1325563"/>
          </a:xfrm>
        </p:spPr>
        <p:txBody>
          <a:bodyPr/>
          <a:lstStyle/>
          <a:p>
            <a:r>
              <a:rPr lang="en-AU" dirty="0"/>
              <a:t>But that is still not “the DNS”</a:t>
            </a:r>
          </a:p>
        </p:txBody>
      </p:sp>
      <p:sp>
        <p:nvSpPr>
          <p:cNvPr id="3" name="Content Placeholder 2">
            <a:extLst>
              <a:ext uri="{FF2B5EF4-FFF2-40B4-BE49-F238E27FC236}">
                <a16:creationId xmlns:a16="http://schemas.microsoft.com/office/drawing/2014/main" id="{6A3B4E97-4DAC-494C-A69E-25249F858E13}"/>
              </a:ext>
            </a:extLst>
          </p:cNvPr>
          <p:cNvSpPr>
            <a:spLocks noGrp="1"/>
          </p:cNvSpPr>
          <p:nvPr>
            <p:ph idx="1"/>
          </p:nvPr>
        </p:nvSpPr>
        <p:spPr/>
        <p:txBody>
          <a:bodyPr/>
          <a:lstStyle/>
          <a:p>
            <a:r>
              <a:rPr lang="en-AU" dirty="0"/>
              <a:t>The DNS is more than its mapping role, and more than its infrastructure elements</a:t>
            </a:r>
          </a:p>
          <a:p>
            <a:r>
              <a:rPr lang="en-AU" dirty="0"/>
              <a:t>So what is the DNS?</a:t>
            </a:r>
          </a:p>
        </p:txBody>
      </p:sp>
      <p:sp>
        <p:nvSpPr>
          <p:cNvPr id="4" name="Slide Number Placeholder 3">
            <a:extLst>
              <a:ext uri="{FF2B5EF4-FFF2-40B4-BE49-F238E27FC236}">
                <a16:creationId xmlns:a16="http://schemas.microsoft.com/office/drawing/2014/main" id="{2AE84A47-1D3C-3541-9D2F-90C0C0650BFA}"/>
              </a:ext>
            </a:extLst>
          </p:cNvPr>
          <p:cNvSpPr>
            <a:spLocks noGrp="1"/>
          </p:cNvSpPr>
          <p:nvPr>
            <p:ph type="sldNum" sz="quarter" idx="12"/>
          </p:nvPr>
        </p:nvSpPr>
        <p:spPr/>
        <p:txBody>
          <a:bodyPr/>
          <a:lstStyle/>
          <a:p>
            <a:fld id="{652E326F-2974-0E46-BE41-4A2DFAACED48}" type="slidenum">
              <a:rPr lang="en-AU" smtClean="0"/>
              <a:t>19</a:t>
            </a:fld>
            <a:endParaRPr lang="en-AU"/>
          </a:p>
        </p:txBody>
      </p:sp>
    </p:spTree>
    <p:extLst>
      <p:ext uri="{BB962C8B-B14F-4D97-AF65-F5344CB8AC3E}">
        <p14:creationId xmlns:p14="http://schemas.microsoft.com/office/powerpoint/2010/main" val="3039711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810D-DC1E-D845-91FA-E7A5D4C9656D}"/>
              </a:ext>
            </a:extLst>
          </p:cNvPr>
          <p:cNvSpPr>
            <a:spLocks noGrp="1"/>
          </p:cNvSpPr>
          <p:nvPr>
            <p:ph type="title"/>
          </p:nvPr>
        </p:nvSpPr>
        <p:spPr/>
        <p:txBody>
          <a:bodyPr/>
          <a:lstStyle/>
          <a:p>
            <a:r>
              <a:rPr lang="en-AU" dirty="0"/>
              <a:t>Openness?</a:t>
            </a:r>
          </a:p>
        </p:txBody>
      </p:sp>
      <p:sp>
        <p:nvSpPr>
          <p:cNvPr id="3" name="Content Placeholder 2">
            <a:extLst>
              <a:ext uri="{FF2B5EF4-FFF2-40B4-BE49-F238E27FC236}">
                <a16:creationId xmlns:a16="http://schemas.microsoft.com/office/drawing/2014/main" id="{D398456F-C2D0-B94C-87D2-9A17F78AD36A}"/>
              </a:ext>
            </a:extLst>
          </p:cNvPr>
          <p:cNvSpPr>
            <a:spLocks noGrp="1"/>
          </p:cNvSpPr>
          <p:nvPr>
            <p:ph idx="1"/>
          </p:nvPr>
        </p:nvSpPr>
        <p:spPr/>
        <p:txBody>
          <a:bodyPr/>
          <a:lstStyle/>
          <a:p>
            <a:pPr marL="0" indent="0">
              <a:buNone/>
            </a:pPr>
            <a:r>
              <a:rPr lang="en-AU" dirty="0"/>
              <a:t>When speaking about openness we do not mean in a competitive sense, but rather: </a:t>
            </a:r>
          </a:p>
          <a:p>
            <a:pPr marL="457200" lvl="1" indent="0">
              <a:buNone/>
            </a:pPr>
            <a:r>
              <a:rPr lang="en-AU" sz="2800" dirty="0"/>
              <a:t>“Can users access and distribute information and content, use and provide applications and services, and use terminal equipment of their choice, irrespective of the user’s or provider’s location or the location, origin or destination of the information, content, application or service?”</a:t>
            </a:r>
            <a:endParaRPr lang="en-AU" dirty="0"/>
          </a:p>
        </p:txBody>
      </p:sp>
      <p:sp>
        <p:nvSpPr>
          <p:cNvPr id="4" name="Slide Number Placeholder 3">
            <a:extLst>
              <a:ext uri="{FF2B5EF4-FFF2-40B4-BE49-F238E27FC236}">
                <a16:creationId xmlns:a16="http://schemas.microsoft.com/office/drawing/2014/main" id="{6D6667A1-1434-FA44-9A99-CCDFDBCAC499}"/>
              </a:ext>
            </a:extLst>
          </p:cNvPr>
          <p:cNvSpPr>
            <a:spLocks noGrp="1"/>
          </p:cNvSpPr>
          <p:nvPr>
            <p:ph type="sldNum" sz="quarter" idx="12"/>
          </p:nvPr>
        </p:nvSpPr>
        <p:spPr/>
        <p:txBody>
          <a:bodyPr/>
          <a:lstStyle/>
          <a:p>
            <a:fld id="{652E326F-2974-0E46-BE41-4A2DFAACED48}" type="slidenum">
              <a:rPr lang="en-AU" smtClean="0"/>
              <a:t>2</a:t>
            </a:fld>
            <a:endParaRPr lang="en-AU"/>
          </a:p>
        </p:txBody>
      </p:sp>
    </p:spTree>
    <p:extLst>
      <p:ext uri="{BB962C8B-B14F-4D97-AF65-F5344CB8AC3E}">
        <p14:creationId xmlns:p14="http://schemas.microsoft.com/office/powerpoint/2010/main" val="1171434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B5B-8041-294C-90BD-50D42DE83561}"/>
              </a:ext>
            </a:extLst>
          </p:cNvPr>
          <p:cNvSpPr>
            <a:spLocks noGrp="1"/>
          </p:cNvSpPr>
          <p:nvPr>
            <p:ph type="title"/>
          </p:nvPr>
        </p:nvSpPr>
        <p:spPr/>
        <p:txBody>
          <a:bodyPr/>
          <a:lstStyle/>
          <a:p>
            <a:r>
              <a:rPr lang="en-AU" dirty="0"/>
              <a:t>What is “the DNS”?</a:t>
            </a:r>
          </a:p>
        </p:txBody>
      </p:sp>
      <p:sp>
        <p:nvSpPr>
          <p:cNvPr id="3" name="Content Placeholder 2">
            <a:extLst>
              <a:ext uri="{FF2B5EF4-FFF2-40B4-BE49-F238E27FC236}">
                <a16:creationId xmlns:a16="http://schemas.microsoft.com/office/drawing/2014/main" id="{30B67F0C-B158-1049-AB5A-AE6D2B44BE8A}"/>
              </a:ext>
            </a:extLst>
          </p:cNvPr>
          <p:cNvSpPr>
            <a:spLocks noGrp="1"/>
          </p:cNvSpPr>
          <p:nvPr>
            <p:ph idx="1"/>
          </p:nvPr>
        </p:nvSpPr>
        <p:spPr/>
        <p:txBody>
          <a:bodyPr>
            <a:normAutofit/>
          </a:bodyPr>
          <a:lstStyle/>
          <a:p>
            <a:pPr>
              <a:buFont typeface="Wingdings" pitchFamily="2" charset="2"/>
              <a:buChar char="q"/>
            </a:pPr>
            <a:r>
              <a:rPr lang="en-AU" b="1" dirty="0"/>
              <a:t>A name space</a:t>
            </a:r>
            <a:r>
              <a:rPr lang="en-AU" dirty="0"/>
              <a:t>: A collection of word-strings that are organised into a hierarchy of labels</a:t>
            </a:r>
          </a:p>
          <a:p>
            <a:pPr>
              <a:buFont typeface="Wingdings" pitchFamily="2" charset="2"/>
              <a:buChar char="q"/>
            </a:pPr>
            <a:r>
              <a:rPr lang="en-AU" dirty="0"/>
              <a:t>A distributed </a:t>
            </a:r>
            <a:r>
              <a:rPr lang="en-AU" b="1" dirty="0"/>
              <a:t>name registration </a:t>
            </a:r>
            <a:r>
              <a:rPr lang="en-AU" dirty="0"/>
              <a:t>framework that assigns a unique “license to use” to human-centric word-strings to entities (for money)</a:t>
            </a:r>
          </a:p>
          <a:p>
            <a:pPr>
              <a:buFont typeface="Wingdings" pitchFamily="2" charset="2"/>
              <a:buChar char="q"/>
            </a:pPr>
            <a:r>
              <a:rPr lang="en-AU" dirty="0"/>
              <a:t>A </a:t>
            </a:r>
            <a:r>
              <a:rPr lang="en-AU" b="1" dirty="0"/>
              <a:t>distributed database </a:t>
            </a:r>
            <a:r>
              <a:rPr lang="en-AU" dirty="0"/>
              <a:t>that maps human-centric word-strings into IP addresses</a:t>
            </a:r>
          </a:p>
          <a:p>
            <a:pPr>
              <a:buFont typeface="Wingdings" pitchFamily="2" charset="2"/>
              <a:buChar char="q"/>
            </a:pPr>
            <a:r>
              <a:rPr lang="en-AU" dirty="0"/>
              <a:t>A </a:t>
            </a:r>
            <a:r>
              <a:rPr lang="en-AU" b="1" dirty="0"/>
              <a:t>protocol</a:t>
            </a:r>
            <a:r>
              <a:rPr lang="en-AU" dirty="0"/>
              <a:t> used by DNS protocol speakers to “resolve” a word-string into a defined attribute (usually an IP address)</a:t>
            </a:r>
          </a:p>
          <a:p>
            <a:pPr>
              <a:buFont typeface="Wingdings" pitchFamily="2" charset="2"/>
              <a:buChar char="q"/>
            </a:pPr>
            <a:r>
              <a:rPr lang="en-AU" dirty="0"/>
              <a:t>A </a:t>
            </a:r>
            <a:r>
              <a:rPr lang="en-AU" b="1" dirty="0"/>
              <a:t>signalling medium </a:t>
            </a:r>
            <a:r>
              <a:rPr lang="en-AU" dirty="0"/>
              <a:t>that is universally supported</a:t>
            </a:r>
          </a:p>
          <a:p>
            <a:pPr marL="0" indent="0">
              <a:buNone/>
            </a:pPr>
            <a:endParaRPr lang="en-AU" dirty="0"/>
          </a:p>
          <a:p>
            <a:pPr marL="0" indent="0">
              <a:buNone/>
            </a:pPr>
            <a:endParaRPr lang="en-AU" dirty="0"/>
          </a:p>
        </p:txBody>
      </p:sp>
      <p:sp>
        <p:nvSpPr>
          <p:cNvPr id="4" name="Slide Number Placeholder 3">
            <a:extLst>
              <a:ext uri="{FF2B5EF4-FFF2-40B4-BE49-F238E27FC236}">
                <a16:creationId xmlns:a16="http://schemas.microsoft.com/office/drawing/2014/main" id="{3D44B20F-1FF3-1048-A222-8D6DFE8474CB}"/>
              </a:ext>
            </a:extLst>
          </p:cNvPr>
          <p:cNvSpPr>
            <a:spLocks noGrp="1"/>
          </p:cNvSpPr>
          <p:nvPr>
            <p:ph type="sldNum" sz="quarter" idx="12"/>
          </p:nvPr>
        </p:nvSpPr>
        <p:spPr/>
        <p:txBody>
          <a:bodyPr/>
          <a:lstStyle/>
          <a:p>
            <a:fld id="{652E326F-2974-0E46-BE41-4A2DFAACED48}" type="slidenum">
              <a:rPr lang="en-AU" smtClean="0"/>
              <a:t>20</a:t>
            </a:fld>
            <a:endParaRPr lang="en-AU"/>
          </a:p>
        </p:txBody>
      </p:sp>
    </p:spTree>
    <p:extLst>
      <p:ext uri="{BB962C8B-B14F-4D97-AF65-F5344CB8AC3E}">
        <p14:creationId xmlns:p14="http://schemas.microsoft.com/office/powerpoint/2010/main" val="254585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61F08-81A1-F04B-8EAD-E41BEAFC9D90}"/>
              </a:ext>
            </a:extLst>
          </p:cNvPr>
          <p:cNvSpPr>
            <a:spLocks noGrp="1"/>
          </p:cNvSpPr>
          <p:nvPr>
            <p:ph type="title"/>
          </p:nvPr>
        </p:nvSpPr>
        <p:spPr/>
        <p:txBody>
          <a:bodyPr/>
          <a:lstStyle/>
          <a:p>
            <a:r>
              <a:rPr lang="en-AU" dirty="0"/>
              <a:t>What are DNS “Markets”?</a:t>
            </a:r>
          </a:p>
        </p:txBody>
      </p:sp>
      <p:sp>
        <p:nvSpPr>
          <p:cNvPr id="3" name="Content Placeholder 2">
            <a:extLst>
              <a:ext uri="{FF2B5EF4-FFF2-40B4-BE49-F238E27FC236}">
                <a16:creationId xmlns:a16="http://schemas.microsoft.com/office/drawing/2014/main" id="{A3395F89-F470-8446-BCEC-1089046A9474}"/>
              </a:ext>
            </a:extLst>
          </p:cNvPr>
          <p:cNvSpPr>
            <a:spLocks noGrp="1"/>
          </p:cNvSpPr>
          <p:nvPr>
            <p:ph idx="1"/>
          </p:nvPr>
        </p:nvSpPr>
        <p:spPr/>
        <p:txBody>
          <a:bodyPr>
            <a:normAutofit fontScale="70000" lnSpcReduction="20000"/>
          </a:bodyPr>
          <a:lstStyle/>
          <a:p>
            <a:pPr marL="0" indent="0">
              <a:buNone/>
            </a:pPr>
            <a:r>
              <a:rPr lang="en-AU" dirty="0"/>
              <a:t>The DNS is not a single market – it is a highly devolved framework and there are a number of discrete markets that are at best loosely coupled . </a:t>
            </a:r>
          </a:p>
          <a:p>
            <a:pPr marL="0" indent="0">
              <a:buNone/>
            </a:pPr>
            <a:r>
              <a:rPr lang="en-AU" dirty="0"/>
              <a:t>Some of these are:</a:t>
            </a:r>
          </a:p>
          <a:p>
            <a:r>
              <a:rPr lang="en-AU" dirty="0"/>
              <a:t>The market for new “top level” labels (gTLDs) operated by ICANN. This market is open to ICANN-qualified registry operators. A registry has an exclusive license to operate a  TLD.</a:t>
            </a:r>
          </a:p>
          <a:p>
            <a:r>
              <a:rPr lang="en-AU" dirty="0"/>
              <a:t>The market for “registrars”, who act as retailers of DNS names and deal with clients (registrants) and register the client’s DNS names into the appropriate registry</a:t>
            </a:r>
          </a:p>
          <a:p>
            <a:r>
              <a:rPr lang="en-AU" dirty="0"/>
              <a:t>The market for clients to register a DNS name with a registry</a:t>
            </a:r>
          </a:p>
          <a:p>
            <a:r>
              <a:rPr lang="en-AU" dirty="0"/>
              <a:t>The market for DNS name certification, which is a third party that attests that an entity has control of a domain name</a:t>
            </a:r>
          </a:p>
          <a:p>
            <a:r>
              <a:rPr lang="en-AU" dirty="0"/>
              <a:t>The market for DNS name resolution where users direct their queries to a resolver and the resolver provides DNS “answers”</a:t>
            </a:r>
          </a:p>
          <a:p>
            <a:r>
              <a:rPr lang="en-AU" dirty="0"/>
              <a:t>The market for hosting authoritative name services, where “bigger is better” has driven a highly aggregated market</a:t>
            </a:r>
          </a:p>
          <a:p>
            <a:r>
              <a:rPr lang="en-AU" dirty="0"/>
              <a:t>The market for DNS query logs</a:t>
            </a:r>
          </a:p>
        </p:txBody>
      </p:sp>
      <p:sp>
        <p:nvSpPr>
          <p:cNvPr id="4" name="Slide Number Placeholder 3">
            <a:extLst>
              <a:ext uri="{FF2B5EF4-FFF2-40B4-BE49-F238E27FC236}">
                <a16:creationId xmlns:a16="http://schemas.microsoft.com/office/drawing/2014/main" id="{4DD53323-9EA5-EF4C-9659-1A3A59ED1BCA}"/>
              </a:ext>
            </a:extLst>
          </p:cNvPr>
          <p:cNvSpPr>
            <a:spLocks noGrp="1"/>
          </p:cNvSpPr>
          <p:nvPr>
            <p:ph type="sldNum" sz="quarter" idx="12"/>
          </p:nvPr>
        </p:nvSpPr>
        <p:spPr/>
        <p:txBody>
          <a:bodyPr/>
          <a:lstStyle/>
          <a:p>
            <a:fld id="{652E326F-2974-0E46-BE41-4A2DFAACED48}" type="slidenum">
              <a:rPr lang="en-AU" smtClean="0"/>
              <a:t>21</a:t>
            </a:fld>
            <a:endParaRPr lang="en-AU"/>
          </a:p>
        </p:txBody>
      </p:sp>
    </p:spTree>
    <p:extLst>
      <p:ext uri="{BB962C8B-B14F-4D97-AF65-F5344CB8AC3E}">
        <p14:creationId xmlns:p14="http://schemas.microsoft.com/office/powerpoint/2010/main" val="3614378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C086B-E200-5646-BF8A-8A5A2F4C60D7}"/>
              </a:ext>
            </a:extLst>
          </p:cNvPr>
          <p:cNvSpPr>
            <a:spLocks noGrp="1"/>
          </p:cNvSpPr>
          <p:nvPr>
            <p:ph type="title"/>
          </p:nvPr>
        </p:nvSpPr>
        <p:spPr/>
        <p:txBody>
          <a:bodyPr/>
          <a:lstStyle/>
          <a:p>
            <a:r>
              <a:rPr lang="en-AU" dirty="0"/>
              <a:t>Maybe it’s more than markets</a:t>
            </a:r>
          </a:p>
        </p:txBody>
      </p:sp>
      <p:sp>
        <p:nvSpPr>
          <p:cNvPr id="3" name="Content Placeholder 2">
            <a:extLst>
              <a:ext uri="{FF2B5EF4-FFF2-40B4-BE49-F238E27FC236}">
                <a16:creationId xmlns:a16="http://schemas.microsoft.com/office/drawing/2014/main" id="{BD3D6B68-3157-4E45-A30A-3602CFCF6F04}"/>
              </a:ext>
            </a:extLst>
          </p:cNvPr>
          <p:cNvSpPr>
            <a:spLocks noGrp="1"/>
          </p:cNvSpPr>
          <p:nvPr>
            <p:ph idx="1"/>
          </p:nvPr>
        </p:nvSpPr>
        <p:spPr/>
        <p:txBody>
          <a:bodyPr/>
          <a:lstStyle/>
          <a:p>
            <a:r>
              <a:rPr lang="en-AU" dirty="0"/>
              <a:t>Perhaps this is best viewed as a collection of requirements</a:t>
            </a:r>
          </a:p>
          <a:p>
            <a:pPr lvl="1"/>
            <a:r>
              <a:rPr lang="en-AU" dirty="0"/>
              <a:t>Some are well established</a:t>
            </a:r>
          </a:p>
          <a:p>
            <a:pPr lvl="1"/>
            <a:r>
              <a:rPr lang="en-AU" dirty="0"/>
              <a:t>Some are emergent requirements</a:t>
            </a:r>
          </a:p>
          <a:p>
            <a:r>
              <a:rPr lang="en-AU" dirty="0"/>
              <a:t>Perhaps the question could be rephrased as one that asks to what extent are conventional open markets a good fit for these various DNS requirements</a:t>
            </a:r>
          </a:p>
          <a:p>
            <a:r>
              <a:rPr lang="en-AU" dirty="0"/>
              <a:t>And to what extent these market-based mechanisms are failing!</a:t>
            </a:r>
          </a:p>
        </p:txBody>
      </p:sp>
      <p:sp>
        <p:nvSpPr>
          <p:cNvPr id="4" name="Slide Number Placeholder 3">
            <a:extLst>
              <a:ext uri="{FF2B5EF4-FFF2-40B4-BE49-F238E27FC236}">
                <a16:creationId xmlns:a16="http://schemas.microsoft.com/office/drawing/2014/main" id="{D9BEE821-468C-DA40-B6A6-DE08AE481750}"/>
              </a:ext>
            </a:extLst>
          </p:cNvPr>
          <p:cNvSpPr>
            <a:spLocks noGrp="1"/>
          </p:cNvSpPr>
          <p:nvPr>
            <p:ph type="sldNum" sz="quarter" idx="12"/>
          </p:nvPr>
        </p:nvSpPr>
        <p:spPr/>
        <p:txBody>
          <a:bodyPr/>
          <a:lstStyle/>
          <a:p>
            <a:fld id="{652E326F-2974-0E46-BE41-4A2DFAACED48}" type="slidenum">
              <a:rPr lang="en-AU" smtClean="0"/>
              <a:t>22</a:t>
            </a:fld>
            <a:endParaRPr lang="en-AU"/>
          </a:p>
        </p:txBody>
      </p:sp>
    </p:spTree>
    <p:extLst>
      <p:ext uri="{BB962C8B-B14F-4D97-AF65-F5344CB8AC3E}">
        <p14:creationId xmlns:p14="http://schemas.microsoft.com/office/powerpoint/2010/main" val="3380494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E5AEF-1377-874D-8821-7CEF38A0BD0E}"/>
              </a:ext>
            </a:extLst>
          </p:cNvPr>
          <p:cNvSpPr>
            <a:spLocks noGrp="1"/>
          </p:cNvSpPr>
          <p:nvPr>
            <p:ph type="title"/>
          </p:nvPr>
        </p:nvSpPr>
        <p:spPr/>
        <p:txBody>
          <a:bodyPr/>
          <a:lstStyle/>
          <a:p>
            <a:r>
              <a:rPr lang="en-AU" dirty="0"/>
              <a:t>So, what should we talk about?</a:t>
            </a:r>
          </a:p>
        </p:txBody>
      </p:sp>
      <p:sp>
        <p:nvSpPr>
          <p:cNvPr id="3" name="Content Placeholder 2">
            <a:extLst>
              <a:ext uri="{FF2B5EF4-FFF2-40B4-BE49-F238E27FC236}">
                <a16:creationId xmlns:a16="http://schemas.microsoft.com/office/drawing/2014/main" id="{7C6EAE2E-BFE7-FF40-ACDC-B62FEC5B4F10}"/>
              </a:ext>
            </a:extLst>
          </p:cNvPr>
          <p:cNvSpPr>
            <a:spLocks noGrp="1"/>
          </p:cNvSpPr>
          <p:nvPr>
            <p:ph idx="1"/>
          </p:nvPr>
        </p:nvSpPr>
        <p:spPr/>
        <p:txBody>
          <a:bodyPr/>
          <a:lstStyle/>
          <a:p>
            <a:pPr marL="0" indent="0">
              <a:buNone/>
            </a:pPr>
            <a:r>
              <a:rPr lang="en-AU" dirty="0"/>
              <a:t>If we want to talk about the DNS as “a market”</a:t>
            </a:r>
          </a:p>
          <a:p>
            <a:r>
              <a:rPr lang="en-AU" dirty="0"/>
              <a:t>The DNS is not a single market place, or even a collection of inter-dependent and tightly coupled market place</a:t>
            </a:r>
          </a:p>
          <a:p>
            <a:r>
              <a:rPr lang="en-AU" dirty="0"/>
              <a:t>The DNS is constructed of many elements, some of which appear to behave as tightly regulated markets, some of which are openly competitive markets, some of which are comprehensive market failures!</a:t>
            </a:r>
          </a:p>
          <a:p>
            <a:r>
              <a:rPr lang="en-AU" dirty="0"/>
              <a:t>Maybe we should think of the DNS using a number of themes to give some focus to this discussion</a:t>
            </a:r>
          </a:p>
        </p:txBody>
      </p:sp>
      <p:sp>
        <p:nvSpPr>
          <p:cNvPr id="4" name="Slide Number Placeholder 3">
            <a:extLst>
              <a:ext uri="{FF2B5EF4-FFF2-40B4-BE49-F238E27FC236}">
                <a16:creationId xmlns:a16="http://schemas.microsoft.com/office/drawing/2014/main" id="{9B9D4F8C-98A0-204C-9412-3D52E1C7E59D}"/>
              </a:ext>
            </a:extLst>
          </p:cNvPr>
          <p:cNvSpPr>
            <a:spLocks noGrp="1"/>
          </p:cNvSpPr>
          <p:nvPr>
            <p:ph type="sldNum" sz="quarter" idx="12"/>
          </p:nvPr>
        </p:nvSpPr>
        <p:spPr/>
        <p:txBody>
          <a:bodyPr/>
          <a:lstStyle/>
          <a:p>
            <a:fld id="{652E326F-2974-0E46-BE41-4A2DFAACED48}" type="slidenum">
              <a:rPr lang="en-AU" smtClean="0"/>
              <a:t>23</a:t>
            </a:fld>
            <a:endParaRPr lang="en-AU"/>
          </a:p>
        </p:txBody>
      </p:sp>
    </p:spTree>
    <p:extLst>
      <p:ext uri="{BB962C8B-B14F-4D97-AF65-F5344CB8AC3E}">
        <p14:creationId xmlns:p14="http://schemas.microsoft.com/office/powerpoint/2010/main" val="3227242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68F4C-5FE6-4D48-8AFE-032A07096806}"/>
              </a:ext>
            </a:extLst>
          </p:cNvPr>
          <p:cNvSpPr>
            <a:spLocks noGrp="1"/>
          </p:cNvSpPr>
          <p:nvPr>
            <p:ph type="title"/>
          </p:nvPr>
        </p:nvSpPr>
        <p:spPr/>
        <p:txBody>
          <a:bodyPr/>
          <a:lstStyle/>
          <a:p>
            <a:r>
              <a:rPr lang="en-AU" dirty="0"/>
              <a:t>Current DNS Themes</a:t>
            </a:r>
          </a:p>
        </p:txBody>
      </p:sp>
      <p:sp>
        <p:nvSpPr>
          <p:cNvPr id="3" name="Content Placeholder 2">
            <a:extLst>
              <a:ext uri="{FF2B5EF4-FFF2-40B4-BE49-F238E27FC236}">
                <a16:creationId xmlns:a16="http://schemas.microsoft.com/office/drawing/2014/main" id="{92B39902-1AC5-A143-B417-DF1852CAA9B8}"/>
              </a:ext>
            </a:extLst>
          </p:cNvPr>
          <p:cNvSpPr>
            <a:spLocks noGrp="1"/>
          </p:cNvSpPr>
          <p:nvPr>
            <p:ph idx="1"/>
          </p:nvPr>
        </p:nvSpPr>
        <p:spPr/>
        <p:txBody>
          <a:bodyPr>
            <a:normAutofit fontScale="92500" lnSpcReduction="20000"/>
          </a:bodyPr>
          <a:lstStyle/>
          <a:p>
            <a:r>
              <a:rPr lang="en-AU" dirty="0"/>
              <a:t>DNS as a control element</a:t>
            </a:r>
          </a:p>
          <a:p>
            <a:r>
              <a:rPr lang="en-AU" dirty="0"/>
              <a:t>DNS and privacy</a:t>
            </a:r>
          </a:p>
          <a:p>
            <a:r>
              <a:rPr lang="en-AU" dirty="0"/>
              <a:t>DNS and trust</a:t>
            </a:r>
          </a:p>
          <a:p>
            <a:r>
              <a:rPr lang="en-AU" dirty="0"/>
              <a:t>DNS and name space fragmentation</a:t>
            </a:r>
          </a:p>
          <a:p>
            <a:r>
              <a:rPr lang="en-AU" dirty="0"/>
              <a:t>DNS as a rendezvous tool</a:t>
            </a:r>
          </a:p>
          <a:p>
            <a:r>
              <a:rPr lang="en-AU" dirty="0"/>
              <a:t>DNS as a collection of markets</a:t>
            </a:r>
          </a:p>
          <a:p>
            <a:r>
              <a:rPr lang="en-AU" dirty="0"/>
              <a:t>DNS and market aggregation</a:t>
            </a:r>
          </a:p>
          <a:p>
            <a:r>
              <a:rPr lang="en-AU" dirty="0"/>
              <a:t>DNS and abuse and cyber attacks</a:t>
            </a:r>
          </a:p>
          <a:p>
            <a:r>
              <a:rPr lang="en-AU" dirty="0"/>
              <a:t>DNS as an economic failure</a:t>
            </a:r>
          </a:p>
          <a:p>
            <a:r>
              <a:rPr lang="en-AU" dirty="0"/>
              <a:t>DNS as the last remaining definition of a coherent Internet </a:t>
            </a:r>
          </a:p>
        </p:txBody>
      </p:sp>
      <p:sp>
        <p:nvSpPr>
          <p:cNvPr id="4" name="Slide Number Placeholder 3">
            <a:extLst>
              <a:ext uri="{FF2B5EF4-FFF2-40B4-BE49-F238E27FC236}">
                <a16:creationId xmlns:a16="http://schemas.microsoft.com/office/drawing/2014/main" id="{B2CF92CC-E004-2841-8824-E5CDB1349E1D}"/>
              </a:ext>
            </a:extLst>
          </p:cNvPr>
          <p:cNvSpPr>
            <a:spLocks noGrp="1"/>
          </p:cNvSpPr>
          <p:nvPr>
            <p:ph type="sldNum" sz="quarter" idx="12"/>
          </p:nvPr>
        </p:nvSpPr>
        <p:spPr/>
        <p:txBody>
          <a:bodyPr/>
          <a:lstStyle/>
          <a:p>
            <a:fld id="{652E326F-2974-0E46-BE41-4A2DFAACED48}" type="slidenum">
              <a:rPr lang="en-AU" smtClean="0"/>
              <a:t>24</a:t>
            </a:fld>
            <a:endParaRPr lang="en-AU"/>
          </a:p>
        </p:txBody>
      </p:sp>
    </p:spTree>
    <p:extLst>
      <p:ext uri="{BB962C8B-B14F-4D97-AF65-F5344CB8AC3E}">
        <p14:creationId xmlns:p14="http://schemas.microsoft.com/office/powerpoint/2010/main" val="37864038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DE8B7-EC66-1C43-ABBB-BB8250F53419}"/>
              </a:ext>
            </a:extLst>
          </p:cNvPr>
          <p:cNvSpPr>
            <a:spLocks noGrp="1"/>
          </p:cNvSpPr>
          <p:nvPr>
            <p:ph type="title"/>
          </p:nvPr>
        </p:nvSpPr>
        <p:spPr/>
        <p:txBody>
          <a:bodyPr/>
          <a:lstStyle/>
          <a:p>
            <a:r>
              <a:rPr lang="en-AU" dirty="0"/>
              <a:t>This is now a very big agenda</a:t>
            </a:r>
          </a:p>
        </p:txBody>
      </p:sp>
      <p:sp>
        <p:nvSpPr>
          <p:cNvPr id="3" name="Content Placeholder 2">
            <a:extLst>
              <a:ext uri="{FF2B5EF4-FFF2-40B4-BE49-F238E27FC236}">
                <a16:creationId xmlns:a16="http://schemas.microsoft.com/office/drawing/2014/main" id="{59864D00-CAE3-4445-B055-7137A58C4533}"/>
              </a:ext>
            </a:extLst>
          </p:cNvPr>
          <p:cNvSpPr>
            <a:spLocks noGrp="1"/>
          </p:cNvSpPr>
          <p:nvPr>
            <p:ph idx="1"/>
          </p:nvPr>
        </p:nvSpPr>
        <p:spPr/>
        <p:txBody>
          <a:bodyPr/>
          <a:lstStyle/>
          <a:p>
            <a:r>
              <a:rPr lang="en-AU" dirty="0"/>
              <a:t>Far bigger than we have time for here!</a:t>
            </a:r>
          </a:p>
          <a:p>
            <a:r>
              <a:rPr lang="en-AU" dirty="0"/>
              <a:t>So I’ll just take a couple of themes and develop them further</a:t>
            </a:r>
          </a:p>
        </p:txBody>
      </p:sp>
      <p:sp>
        <p:nvSpPr>
          <p:cNvPr id="4" name="Slide Number Placeholder 3">
            <a:extLst>
              <a:ext uri="{FF2B5EF4-FFF2-40B4-BE49-F238E27FC236}">
                <a16:creationId xmlns:a16="http://schemas.microsoft.com/office/drawing/2014/main" id="{8B4A42E7-4174-9B40-A3FC-AA64753A9C50}"/>
              </a:ext>
            </a:extLst>
          </p:cNvPr>
          <p:cNvSpPr>
            <a:spLocks noGrp="1"/>
          </p:cNvSpPr>
          <p:nvPr>
            <p:ph type="sldNum" sz="quarter" idx="12"/>
          </p:nvPr>
        </p:nvSpPr>
        <p:spPr/>
        <p:txBody>
          <a:bodyPr/>
          <a:lstStyle/>
          <a:p>
            <a:fld id="{652E326F-2974-0E46-BE41-4A2DFAACED48}" type="slidenum">
              <a:rPr lang="en-AU" smtClean="0"/>
              <a:t>25</a:t>
            </a:fld>
            <a:endParaRPr lang="en-AU"/>
          </a:p>
        </p:txBody>
      </p:sp>
    </p:spTree>
    <p:extLst>
      <p:ext uri="{BB962C8B-B14F-4D97-AF65-F5344CB8AC3E}">
        <p14:creationId xmlns:p14="http://schemas.microsoft.com/office/powerpoint/2010/main" val="4167162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I. DNS and Trust</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10669859" cy="4351338"/>
          </a:xfrm>
        </p:spPr>
        <p:txBody>
          <a:bodyPr>
            <a:normAutofit/>
          </a:bodyPr>
          <a:lstStyle/>
          <a:p>
            <a:pPr marL="0" indent="0">
              <a:lnSpc>
                <a:spcPct val="120000"/>
              </a:lnSpc>
              <a:spcBef>
                <a:spcPts val="0"/>
              </a:spcBef>
              <a:buNone/>
            </a:pPr>
            <a:r>
              <a:rPr lang="en-AU" dirty="0"/>
              <a:t>Can you trust what you learn from the DNS?</a:t>
            </a:r>
          </a:p>
          <a:p>
            <a:pPr marL="0" indent="0">
              <a:lnSpc>
                <a:spcPct val="120000"/>
              </a:lnSpc>
              <a:spcBef>
                <a:spcPts val="0"/>
              </a:spcBef>
              <a:buNone/>
            </a:pPr>
            <a:r>
              <a:rPr lang="en-AU" b="1" dirty="0"/>
              <a:t>NO!</a:t>
            </a:r>
          </a:p>
          <a:p>
            <a:pPr marL="457200" lvl="1" indent="0">
              <a:lnSpc>
                <a:spcPct val="120000"/>
              </a:lnSpc>
              <a:spcBef>
                <a:spcPts val="0"/>
              </a:spcBef>
              <a:buNone/>
            </a:pPr>
            <a:r>
              <a:rPr lang="en-AU" dirty="0"/>
              <a:t>DNS responses can be altered in various ways that are challenging to detect</a:t>
            </a:r>
          </a:p>
          <a:p>
            <a:pPr marL="457200" lvl="1" indent="0">
              <a:lnSpc>
                <a:spcPct val="120000"/>
              </a:lnSpc>
              <a:spcBef>
                <a:spcPts val="0"/>
              </a:spcBef>
              <a:buNone/>
            </a:pPr>
            <a:r>
              <a:rPr lang="en-AU" dirty="0"/>
              <a:t>We know how to improve this situation by using digital cryptography to protect the integrity, accuracy and currency of DNS responses</a:t>
            </a:r>
          </a:p>
          <a:p>
            <a:pPr marL="457200" lvl="1" indent="0">
              <a:lnSpc>
                <a:spcPct val="120000"/>
              </a:lnSpc>
              <a:spcBef>
                <a:spcPts val="0"/>
              </a:spcBef>
              <a:buNone/>
            </a:pPr>
            <a:r>
              <a:rPr lang="en-AU" dirty="0"/>
              <a:t>But is this improvement in the trust of the DNS correlate to a visible consumer preference?</a:t>
            </a:r>
          </a:p>
          <a:p>
            <a:pPr marL="457200" lvl="1" indent="0">
              <a:lnSpc>
                <a:spcPct val="120000"/>
              </a:lnSpc>
              <a:spcBef>
                <a:spcPts val="0"/>
              </a:spcBef>
              <a:buNone/>
            </a:pPr>
            <a:r>
              <a:rPr lang="en-AU" dirty="0"/>
              <a:t>Is security in the DNS a market failure?</a:t>
            </a:r>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Tree>
    <p:extLst>
      <p:ext uri="{BB962C8B-B14F-4D97-AF65-F5344CB8AC3E}">
        <p14:creationId xmlns:p14="http://schemas.microsoft.com/office/powerpoint/2010/main" val="13169371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B78E-30A6-D444-BC3C-7BA3166F24CA}"/>
              </a:ext>
            </a:extLst>
          </p:cNvPr>
          <p:cNvSpPr>
            <a:spLocks noGrp="1"/>
          </p:cNvSpPr>
          <p:nvPr>
            <p:ph type="title"/>
          </p:nvPr>
        </p:nvSpPr>
        <p:spPr/>
        <p:txBody>
          <a:bodyPr/>
          <a:lstStyle/>
          <a:p>
            <a:r>
              <a:rPr lang="en-AU" dirty="0"/>
              <a:t>DNSSEC</a:t>
            </a:r>
          </a:p>
        </p:txBody>
      </p:sp>
      <p:sp>
        <p:nvSpPr>
          <p:cNvPr id="3" name="Content Placeholder 2">
            <a:extLst>
              <a:ext uri="{FF2B5EF4-FFF2-40B4-BE49-F238E27FC236}">
                <a16:creationId xmlns:a16="http://schemas.microsoft.com/office/drawing/2014/main" id="{74EB9AAE-3934-4646-BEE4-17C4AB7AA387}"/>
              </a:ext>
            </a:extLst>
          </p:cNvPr>
          <p:cNvSpPr>
            <a:spLocks noGrp="1"/>
          </p:cNvSpPr>
          <p:nvPr>
            <p:ph idx="1"/>
          </p:nvPr>
        </p:nvSpPr>
        <p:spPr/>
        <p:txBody>
          <a:bodyPr>
            <a:normAutofit fontScale="92500" lnSpcReduction="10000"/>
          </a:bodyPr>
          <a:lstStyle/>
          <a:p>
            <a:r>
              <a:rPr lang="en-AU" dirty="0"/>
              <a:t>A framework to attach digital signatures to DNS responses that attest to the accuracy and currency of the DNS response</a:t>
            </a:r>
          </a:p>
          <a:p>
            <a:pPr lvl="1"/>
            <a:r>
              <a:rPr lang="en-AU" dirty="0"/>
              <a:t>The method of attachment doe not alter the behaviour of the DNS protocol, nor does it require any changes to DNS servers</a:t>
            </a:r>
          </a:p>
          <a:p>
            <a:r>
              <a:rPr lang="en-AU" dirty="0"/>
              <a:t>A procedure for clients to follow to validate the DNS response through processing this digital signature</a:t>
            </a:r>
          </a:p>
          <a:p>
            <a:pPr marL="0" indent="0">
              <a:buNone/>
            </a:pPr>
            <a:endParaRPr lang="en-AU" dirty="0"/>
          </a:p>
          <a:p>
            <a:pPr marL="0" indent="0">
              <a:buNone/>
            </a:pPr>
            <a:r>
              <a:rPr lang="en-AU" dirty="0"/>
              <a:t>Changes:</a:t>
            </a:r>
          </a:p>
          <a:p>
            <a:pPr lvl="1"/>
            <a:r>
              <a:rPr lang="en-AU" dirty="0"/>
              <a:t>Zone management – add DNSSEC digital signature records through ”zone signing”</a:t>
            </a:r>
          </a:p>
          <a:p>
            <a:pPr lvl="1"/>
            <a:r>
              <a:rPr lang="en-AU" dirty="0"/>
              <a:t>Registry management – add DS records alongside NS records for delegated zones</a:t>
            </a:r>
          </a:p>
          <a:p>
            <a:pPr lvl="1"/>
            <a:r>
              <a:rPr lang="en-AU" dirty="0"/>
              <a:t>Client behaviour – perform additional DNS queries to perform digital signature validation</a:t>
            </a:r>
          </a:p>
        </p:txBody>
      </p:sp>
      <p:sp>
        <p:nvSpPr>
          <p:cNvPr id="4" name="Slide Number Placeholder 3">
            <a:extLst>
              <a:ext uri="{FF2B5EF4-FFF2-40B4-BE49-F238E27FC236}">
                <a16:creationId xmlns:a16="http://schemas.microsoft.com/office/drawing/2014/main" id="{6F909433-A03F-9242-8179-F04EDC009FDC}"/>
              </a:ext>
            </a:extLst>
          </p:cNvPr>
          <p:cNvSpPr>
            <a:spLocks noGrp="1"/>
          </p:cNvSpPr>
          <p:nvPr>
            <p:ph type="sldNum" sz="quarter" idx="12"/>
          </p:nvPr>
        </p:nvSpPr>
        <p:spPr/>
        <p:txBody>
          <a:bodyPr/>
          <a:lstStyle/>
          <a:p>
            <a:fld id="{652E326F-2974-0E46-BE41-4A2DFAACED48}" type="slidenum">
              <a:rPr lang="en-AU" smtClean="0"/>
              <a:t>27</a:t>
            </a:fld>
            <a:endParaRPr lang="en-AU"/>
          </a:p>
        </p:txBody>
      </p:sp>
    </p:spTree>
    <p:extLst>
      <p:ext uri="{BB962C8B-B14F-4D97-AF65-F5344CB8AC3E}">
        <p14:creationId xmlns:p14="http://schemas.microsoft.com/office/powerpoint/2010/main" val="2738778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pPr marL="0" indent="0">
              <a:buNone/>
            </a:pPr>
            <a:r>
              <a:rPr lang="en-AU" dirty="0"/>
              <a:t>You might think that a change to the DNS that improved the trust in the DNS would prove to be highly popular in the DNS space</a:t>
            </a:r>
          </a:p>
          <a:p>
            <a:pPr marL="0" indent="0">
              <a:buNone/>
            </a:pPr>
            <a:r>
              <a:rPr lang="en-AU" dirty="0"/>
              <a:t>So lets look at the metrics of deployment of DNSSEC validation </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28</a:t>
            </a:fld>
            <a:endParaRPr lang="en-AU"/>
          </a:p>
        </p:txBody>
      </p:sp>
    </p:spTree>
    <p:extLst>
      <p:ext uri="{BB962C8B-B14F-4D97-AF65-F5344CB8AC3E}">
        <p14:creationId xmlns:p14="http://schemas.microsoft.com/office/powerpoint/2010/main" val="2205275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29</a:t>
            </a:fld>
            <a:endParaRPr lang="en-AU"/>
          </a:p>
        </p:txBody>
      </p:sp>
      <p:sp>
        <p:nvSpPr>
          <p:cNvPr id="7" name="TextBox 6">
            <a:extLst>
              <a:ext uri="{FF2B5EF4-FFF2-40B4-BE49-F238E27FC236}">
                <a16:creationId xmlns:a16="http://schemas.microsoft.com/office/drawing/2014/main" id="{0E2DF7B6-FE4E-CC4C-8586-7269F9FAB036}"/>
              </a:ext>
            </a:extLst>
          </p:cNvPr>
          <p:cNvSpPr txBox="1"/>
          <p:nvPr/>
        </p:nvSpPr>
        <p:spPr>
          <a:xfrm>
            <a:off x="3927768" y="2153523"/>
            <a:ext cx="3860352" cy="369332"/>
          </a:xfrm>
          <a:prstGeom prst="rect">
            <a:avLst/>
          </a:prstGeom>
          <a:noFill/>
        </p:spPr>
        <p:txBody>
          <a:bodyPr wrap="none" rtlCol="0">
            <a:spAutoFit/>
          </a:bodyPr>
          <a:lstStyle/>
          <a:p>
            <a:r>
              <a:rPr lang="en-AU" dirty="0">
                <a:latin typeface="AhnbergHand" pitchFamily="2" charset="0"/>
              </a:rPr>
              <a:t>Who validates DNS responses?</a:t>
            </a:r>
          </a:p>
        </p:txBody>
      </p:sp>
      <p:pic>
        <p:nvPicPr>
          <p:cNvPr id="8" name="Picture 7">
            <a:extLst>
              <a:ext uri="{FF2B5EF4-FFF2-40B4-BE49-F238E27FC236}">
                <a16:creationId xmlns:a16="http://schemas.microsoft.com/office/drawing/2014/main" id="{2A2F0661-F132-314E-ABD3-EE39078634A5}"/>
              </a:ext>
            </a:extLst>
          </p:cNvPr>
          <p:cNvPicPr>
            <a:picLocks noChangeAspect="1"/>
          </p:cNvPicPr>
          <p:nvPr/>
        </p:nvPicPr>
        <p:blipFill>
          <a:blip r:embed="rId2"/>
          <a:stretch>
            <a:fillRect/>
          </a:stretch>
        </p:blipFill>
        <p:spPr>
          <a:xfrm>
            <a:off x="2253147" y="2789161"/>
            <a:ext cx="8698631" cy="3732364"/>
          </a:xfrm>
          <a:prstGeom prst="rect">
            <a:avLst/>
          </a:prstGeom>
        </p:spPr>
      </p:pic>
      <p:sp>
        <p:nvSpPr>
          <p:cNvPr id="9" name="Rectangle 8">
            <a:extLst>
              <a:ext uri="{FF2B5EF4-FFF2-40B4-BE49-F238E27FC236}">
                <a16:creationId xmlns:a16="http://schemas.microsoft.com/office/drawing/2014/main" id="{1F1D6D04-3B52-C04B-B221-BCBD03D4EAC0}"/>
              </a:ext>
            </a:extLst>
          </p:cNvPr>
          <p:cNvSpPr/>
          <p:nvPr/>
        </p:nvSpPr>
        <p:spPr>
          <a:xfrm>
            <a:off x="7788120" y="6085490"/>
            <a:ext cx="515052" cy="6359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3602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73CD9-1B23-8046-A465-7BEB83B3BD9F}"/>
              </a:ext>
            </a:extLst>
          </p:cNvPr>
          <p:cNvSpPr>
            <a:spLocks noGrp="1"/>
          </p:cNvSpPr>
          <p:nvPr>
            <p:ph type="title"/>
          </p:nvPr>
        </p:nvSpPr>
        <p:spPr/>
        <p:txBody>
          <a:bodyPr/>
          <a:lstStyle/>
          <a:p>
            <a:r>
              <a:rPr lang="en-AU" dirty="0"/>
              <a:t>But that was the entire POINT of the DNS!</a:t>
            </a:r>
          </a:p>
        </p:txBody>
      </p:sp>
      <p:sp>
        <p:nvSpPr>
          <p:cNvPr id="3" name="Content Placeholder 2">
            <a:extLst>
              <a:ext uri="{FF2B5EF4-FFF2-40B4-BE49-F238E27FC236}">
                <a16:creationId xmlns:a16="http://schemas.microsoft.com/office/drawing/2014/main" id="{D6DB67AE-F0AD-BD43-A2D9-18BF0A6FA145}"/>
              </a:ext>
            </a:extLst>
          </p:cNvPr>
          <p:cNvSpPr>
            <a:spLocks noGrp="1"/>
          </p:cNvSpPr>
          <p:nvPr>
            <p:ph idx="1"/>
          </p:nvPr>
        </p:nvSpPr>
        <p:spPr/>
        <p:txBody>
          <a:bodyPr/>
          <a:lstStyle/>
          <a:p>
            <a:pPr marL="0" indent="0">
              <a:buNone/>
            </a:pPr>
            <a:r>
              <a:rPr lang="en-AU" dirty="0"/>
              <a:t>The DNS was engineered to deliver the same answer to the same query, irrespective of the querier</a:t>
            </a:r>
          </a:p>
          <a:p>
            <a:pPr lvl="1"/>
            <a:r>
              <a:rPr lang="en-AU" dirty="0"/>
              <a:t>The answer did not depend on who was asking, where they were asking from, what platform they were using to generate the query, the resolvers they used to handle the query</a:t>
            </a:r>
          </a:p>
          <a:p>
            <a:pPr lvl="1"/>
            <a:r>
              <a:rPr lang="en-AU" dirty="0"/>
              <a:t>The answer did not depend on the origin of the information used to form the response, the platform used to serve this information, nor the location of information servers</a:t>
            </a:r>
          </a:p>
          <a:p>
            <a:pPr marL="0" indent="0">
              <a:buNone/>
            </a:pPr>
            <a:endParaRPr lang="en-AU" dirty="0"/>
          </a:p>
          <a:p>
            <a:pPr marL="0" indent="0">
              <a:buNone/>
            </a:pPr>
            <a:endParaRPr lang="en-AU" dirty="0"/>
          </a:p>
        </p:txBody>
      </p:sp>
      <p:sp>
        <p:nvSpPr>
          <p:cNvPr id="4" name="Slide Number Placeholder 3">
            <a:extLst>
              <a:ext uri="{FF2B5EF4-FFF2-40B4-BE49-F238E27FC236}">
                <a16:creationId xmlns:a16="http://schemas.microsoft.com/office/drawing/2014/main" id="{84E33D37-07E8-044D-983A-A17464D1C490}"/>
              </a:ext>
            </a:extLst>
          </p:cNvPr>
          <p:cNvSpPr>
            <a:spLocks noGrp="1"/>
          </p:cNvSpPr>
          <p:nvPr>
            <p:ph type="sldNum" sz="quarter" idx="12"/>
          </p:nvPr>
        </p:nvSpPr>
        <p:spPr/>
        <p:txBody>
          <a:bodyPr/>
          <a:lstStyle/>
          <a:p>
            <a:fld id="{652E326F-2974-0E46-BE41-4A2DFAACED48}" type="slidenum">
              <a:rPr lang="en-AU" smtClean="0"/>
              <a:t>3</a:t>
            </a:fld>
            <a:endParaRPr lang="en-AU"/>
          </a:p>
        </p:txBody>
      </p:sp>
    </p:spTree>
    <p:extLst>
      <p:ext uri="{BB962C8B-B14F-4D97-AF65-F5344CB8AC3E}">
        <p14:creationId xmlns:p14="http://schemas.microsoft.com/office/powerpoint/2010/main" val="2211363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3923821-A6E5-FA4B-AB2C-054E891F5C04}"/>
              </a:ext>
            </a:extLst>
          </p:cNvPr>
          <p:cNvPicPr>
            <a:picLocks noChangeAspect="1"/>
          </p:cNvPicPr>
          <p:nvPr/>
        </p:nvPicPr>
        <p:blipFill>
          <a:blip r:embed="rId2"/>
          <a:stretch>
            <a:fillRect/>
          </a:stretch>
        </p:blipFill>
        <p:spPr>
          <a:xfrm>
            <a:off x="1198179" y="2483687"/>
            <a:ext cx="7987862" cy="3732445"/>
          </a:xfrm>
          <a:prstGeom prst="rect">
            <a:avLst/>
          </a:prstGeom>
        </p:spPr>
      </p:pic>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30</a:t>
            </a:fld>
            <a:endParaRPr lang="en-AU"/>
          </a:p>
        </p:txBody>
      </p:sp>
      <p:sp>
        <p:nvSpPr>
          <p:cNvPr id="11" name="TextBox 10">
            <a:extLst>
              <a:ext uri="{FF2B5EF4-FFF2-40B4-BE49-F238E27FC236}">
                <a16:creationId xmlns:a16="http://schemas.microsoft.com/office/drawing/2014/main" id="{C29AA01F-EE41-974E-BB1D-2E1FA3A05893}"/>
              </a:ext>
            </a:extLst>
          </p:cNvPr>
          <p:cNvSpPr txBox="1"/>
          <p:nvPr/>
        </p:nvSpPr>
        <p:spPr>
          <a:xfrm>
            <a:off x="2319685" y="2158803"/>
            <a:ext cx="5243743" cy="369332"/>
          </a:xfrm>
          <a:prstGeom prst="rect">
            <a:avLst/>
          </a:prstGeom>
          <a:noFill/>
        </p:spPr>
        <p:txBody>
          <a:bodyPr wrap="none" rtlCol="0">
            <a:spAutoFit/>
          </a:bodyPr>
          <a:lstStyle/>
          <a:p>
            <a:r>
              <a:rPr lang="en-AU" dirty="0">
                <a:latin typeface="AhnbergHand" pitchFamily="2" charset="0"/>
              </a:rPr>
              <a:t>Validation Rate of Signed DNS responses</a:t>
            </a:r>
          </a:p>
        </p:txBody>
      </p:sp>
      <p:sp>
        <p:nvSpPr>
          <p:cNvPr id="13" name="TextBox 12">
            <a:extLst>
              <a:ext uri="{FF2B5EF4-FFF2-40B4-BE49-F238E27FC236}">
                <a16:creationId xmlns:a16="http://schemas.microsoft.com/office/drawing/2014/main" id="{120BB23E-2D52-9C4B-9F46-739049E5E0E2}"/>
              </a:ext>
            </a:extLst>
          </p:cNvPr>
          <p:cNvSpPr txBox="1"/>
          <p:nvPr/>
        </p:nvSpPr>
        <p:spPr>
          <a:xfrm>
            <a:off x="1259064" y="6159957"/>
            <a:ext cx="540533" cy="261610"/>
          </a:xfrm>
          <a:prstGeom prst="rect">
            <a:avLst/>
          </a:prstGeom>
          <a:noFill/>
        </p:spPr>
        <p:txBody>
          <a:bodyPr wrap="none" rtlCol="0">
            <a:spAutoFit/>
          </a:bodyPr>
          <a:lstStyle/>
          <a:p>
            <a:r>
              <a:rPr lang="en-AU" sz="1050" dirty="0">
                <a:latin typeface="AhnbergHand" pitchFamily="2" charset="0"/>
              </a:rPr>
              <a:t>2014</a:t>
            </a:r>
          </a:p>
        </p:txBody>
      </p:sp>
      <p:sp>
        <p:nvSpPr>
          <p:cNvPr id="14" name="TextBox 13">
            <a:extLst>
              <a:ext uri="{FF2B5EF4-FFF2-40B4-BE49-F238E27FC236}">
                <a16:creationId xmlns:a16="http://schemas.microsoft.com/office/drawing/2014/main" id="{EB986A8E-EC42-4244-8B36-CA6003F8522E}"/>
              </a:ext>
            </a:extLst>
          </p:cNvPr>
          <p:cNvSpPr txBox="1"/>
          <p:nvPr/>
        </p:nvSpPr>
        <p:spPr>
          <a:xfrm>
            <a:off x="3229321" y="6159957"/>
            <a:ext cx="529312" cy="253916"/>
          </a:xfrm>
          <a:prstGeom prst="rect">
            <a:avLst/>
          </a:prstGeom>
          <a:noFill/>
        </p:spPr>
        <p:txBody>
          <a:bodyPr wrap="none" rtlCol="0">
            <a:spAutoFit/>
          </a:bodyPr>
          <a:lstStyle/>
          <a:p>
            <a:r>
              <a:rPr lang="en-AU" sz="1050" dirty="0">
                <a:latin typeface="AhnbergHand" pitchFamily="2" charset="0"/>
              </a:rPr>
              <a:t>2016</a:t>
            </a:r>
          </a:p>
        </p:txBody>
      </p:sp>
      <p:sp>
        <p:nvSpPr>
          <p:cNvPr id="15" name="TextBox 14">
            <a:extLst>
              <a:ext uri="{FF2B5EF4-FFF2-40B4-BE49-F238E27FC236}">
                <a16:creationId xmlns:a16="http://schemas.microsoft.com/office/drawing/2014/main" id="{610784A6-0FC5-8241-B72E-859F15DF707E}"/>
              </a:ext>
            </a:extLst>
          </p:cNvPr>
          <p:cNvSpPr txBox="1"/>
          <p:nvPr/>
        </p:nvSpPr>
        <p:spPr>
          <a:xfrm>
            <a:off x="5188357" y="6159957"/>
            <a:ext cx="516488" cy="253916"/>
          </a:xfrm>
          <a:prstGeom prst="rect">
            <a:avLst/>
          </a:prstGeom>
          <a:noFill/>
        </p:spPr>
        <p:txBody>
          <a:bodyPr wrap="none" rtlCol="0">
            <a:spAutoFit/>
          </a:bodyPr>
          <a:lstStyle/>
          <a:p>
            <a:r>
              <a:rPr lang="en-AU" sz="1050" dirty="0">
                <a:latin typeface="AhnbergHand" pitchFamily="2" charset="0"/>
              </a:rPr>
              <a:t>2018</a:t>
            </a:r>
          </a:p>
        </p:txBody>
      </p:sp>
      <p:sp>
        <p:nvSpPr>
          <p:cNvPr id="16" name="TextBox 15">
            <a:extLst>
              <a:ext uri="{FF2B5EF4-FFF2-40B4-BE49-F238E27FC236}">
                <a16:creationId xmlns:a16="http://schemas.microsoft.com/office/drawing/2014/main" id="{EF3DA564-F927-2B43-9403-D1EF7B7A0F76}"/>
              </a:ext>
            </a:extLst>
          </p:cNvPr>
          <p:cNvSpPr txBox="1"/>
          <p:nvPr/>
        </p:nvSpPr>
        <p:spPr>
          <a:xfrm>
            <a:off x="7134570" y="6159957"/>
            <a:ext cx="582211" cy="253916"/>
          </a:xfrm>
          <a:prstGeom prst="rect">
            <a:avLst/>
          </a:prstGeom>
          <a:noFill/>
        </p:spPr>
        <p:txBody>
          <a:bodyPr wrap="none" rtlCol="0">
            <a:spAutoFit/>
          </a:bodyPr>
          <a:lstStyle/>
          <a:p>
            <a:r>
              <a:rPr lang="en-AU" sz="1050" dirty="0">
                <a:latin typeface="AhnbergHand" pitchFamily="2" charset="0"/>
              </a:rPr>
              <a:t>2020</a:t>
            </a:r>
          </a:p>
        </p:txBody>
      </p:sp>
      <p:sp>
        <p:nvSpPr>
          <p:cNvPr id="17" name="TextBox 16">
            <a:extLst>
              <a:ext uri="{FF2B5EF4-FFF2-40B4-BE49-F238E27FC236}">
                <a16:creationId xmlns:a16="http://schemas.microsoft.com/office/drawing/2014/main" id="{FC8F72CF-0239-C24F-B74D-765DD6DD24CE}"/>
              </a:ext>
            </a:extLst>
          </p:cNvPr>
          <p:cNvSpPr txBox="1"/>
          <p:nvPr/>
        </p:nvSpPr>
        <p:spPr>
          <a:xfrm>
            <a:off x="9616982" y="4137044"/>
            <a:ext cx="2490935" cy="1569660"/>
          </a:xfrm>
          <a:prstGeom prst="rect">
            <a:avLst/>
          </a:prstGeom>
          <a:noFill/>
        </p:spPr>
        <p:txBody>
          <a:bodyPr wrap="square" rtlCol="0">
            <a:spAutoFit/>
          </a:bodyPr>
          <a:lstStyle/>
          <a:p>
            <a:r>
              <a:rPr lang="en-AU" sz="1600" dirty="0">
                <a:latin typeface="AhnbergHand" pitchFamily="2" charset="0"/>
              </a:rPr>
              <a:t>25% of users are behind DNSSEC-validating resolvers who will not resolve a badly signed DNS name</a:t>
            </a:r>
          </a:p>
        </p:txBody>
      </p:sp>
      <p:sp>
        <p:nvSpPr>
          <p:cNvPr id="18" name="Freeform 17">
            <a:extLst>
              <a:ext uri="{FF2B5EF4-FFF2-40B4-BE49-F238E27FC236}">
                <a16:creationId xmlns:a16="http://schemas.microsoft.com/office/drawing/2014/main" id="{5F09EEC3-2BCB-5241-BB75-E2097A0C3DD3}"/>
              </a:ext>
            </a:extLst>
          </p:cNvPr>
          <p:cNvSpPr/>
          <p:nvPr/>
        </p:nvSpPr>
        <p:spPr>
          <a:xfrm>
            <a:off x="9186041" y="4578974"/>
            <a:ext cx="330969" cy="342900"/>
          </a:xfrm>
          <a:custGeom>
            <a:avLst/>
            <a:gdLst>
              <a:gd name="connsiteX0" fmla="*/ 461684 w 461684"/>
              <a:gd name="connsiteY0" fmla="*/ 182880 h 342900"/>
              <a:gd name="connsiteX1" fmla="*/ 57824 w 461684"/>
              <a:gd name="connsiteY1" fmla="*/ 137160 h 342900"/>
              <a:gd name="connsiteX2" fmla="*/ 255944 w 461684"/>
              <a:gd name="connsiteY2" fmla="*/ 0 h 342900"/>
              <a:gd name="connsiteX3" fmla="*/ 4484 w 461684"/>
              <a:gd name="connsiteY3" fmla="*/ 137160 h 342900"/>
              <a:gd name="connsiteX4" fmla="*/ 118784 w 461684"/>
              <a:gd name="connsiteY4" fmla="*/ 342900 h 34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684" h="342900">
                <a:moveTo>
                  <a:pt x="461684" y="182880"/>
                </a:moveTo>
                <a:cubicBezTo>
                  <a:pt x="276899" y="175260"/>
                  <a:pt x="92114" y="167640"/>
                  <a:pt x="57824" y="137160"/>
                </a:cubicBezTo>
                <a:cubicBezTo>
                  <a:pt x="23534" y="106680"/>
                  <a:pt x="264834" y="0"/>
                  <a:pt x="255944" y="0"/>
                </a:cubicBezTo>
                <a:cubicBezTo>
                  <a:pt x="247054" y="0"/>
                  <a:pt x="27344" y="80010"/>
                  <a:pt x="4484" y="137160"/>
                </a:cubicBezTo>
                <a:cubicBezTo>
                  <a:pt x="-18376" y="194310"/>
                  <a:pt x="50204" y="268605"/>
                  <a:pt x="118784" y="3429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780792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D9BE6-B5D7-6549-9890-5716BE5908CE}"/>
              </a:ext>
            </a:extLst>
          </p:cNvPr>
          <p:cNvSpPr>
            <a:spLocks noGrp="1"/>
          </p:cNvSpPr>
          <p:nvPr>
            <p:ph type="title"/>
          </p:nvPr>
        </p:nvSpPr>
        <p:spPr/>
        <p:txBody>
          <a:bodyPr/>
          <a:lstStyle/>
          <a:p>
            <a:r>
              <a:rPr lang="en-AU" dirty="0"/>
              <a:t>Problems with DNSSEC</a:t>
            </a:r>
          </a:p>
        </p:txBody>
      </p:sp>
      <p:sp>
        <p:nvSpPr>
          <p:cNvPr id="4" name="Slide Number Placeholder 3">
            <a:extLst>
              <a:ext uri="{FF2B5EF4-FFF2-40B4-BE49-F238E27FC236}">
                <a16:creationId xmlns:a16="http://schemas.microsoft.com/office/drawing/2014/main" id="{4646A2C4-D58E-C34F-8FC0-92F1FD04838A}"/>
              </a:ext>
            </a:extLst>
          </p:cNvPr>
          <p:cNvSpPr>
            <a:spLocks noGrp="1"/>
          </p:cNvSpPr>
          <p:nvPr>
            <p:ph type="sldNum" sz="quarter" idx="12"/>
          </p:nvPr>
        </p:nvSpPr>
        <p:spPr/>
        <p:txBody>
          <a:bodyPr/>
          <a:lstStyle/>
          <a:p>
            <a:fld id="{652E326F-2974-0E46-BE41-4A2DFAACED48}" type="slidenum">
              <a:rPr lang="en-AU" smtClean="0"/>
              <a:t>31</a:t>
            </a:fld>
            <a:endParaRPr lang="en-AU"/>
          </a:p>
        </p:txBody>
      </p:sp>
      <p:sp>
        <p:nvSpPr>
          <p:cNvPr id="8" name="Content Placeholder 7">
            <a:extLst>
              <a:ext uri="{FF2B5EF4-FFF2-40B4-BE49-F238E27FC236}">
                <a16:creationId xmlns:a16="http://schemas.microsoft.com/office/drawing/2014/main" id="{9D9306ED-F84C-224C-B3D3-77139D806AED}"/>
              </a:ext>
            </a:extLst>
          </p:cNvPr>
          <p:cNvSpPr>
            <a:spLocks noGrp="1"/>
          </p:cNvSpPr>
          <p:nvPr>
            <p:ph idx="1"/>
          </p:nvPr>
        </p:nvSpPr>
        <p:spPr/>
        <p:txBody>
          <a:bodyPr>
            <a:normAutofit/>
          </a:bodyPr>
          <a:lstStyle/>
          <a:p>
            <a:r>
              <a:rPr lang="en-AU" dirty="0"/>
              <a:t>Large DNS responses cause robustness issues for DNS</a:t>
            </a:r>
          </a:p>
          <a:p>
            <a:pPr lvl="1"/>
            <a:r>
              <a:rPr lang="en-AU" dirty="0"/>
              <a:t>Getting large responses through the network has reliability issues with UDP packet fragmentation and timing issues with signalled cut-over to TCP</a:t>
            </a:r>
          </a:p>
          <a:p>
            <a:pPr lvl="1"/>
            <a:r>
              <a:rPr lang="en-AU" dirty="0"/>
              <a:t>The validator has to perform a full </a:t>
            </a:r>
            <a:r>
              <a:rPr lang="en-AU" dirty="0" err="1"/>
              <a:t>backtrace</a:t>
            </a:r>
            <a:r>
              <a:rPr lang="en-AU" dirty="0"/>
              <a:t> query sequence to assemble the full DNSSEC signature chain</a:t>
            </a:r>
          </a:p>
          <a:p>
            <a:pPr lvl="1"/>
            <a:r>
              <a:rPr lang="en-AU" dirty="0"/>
              <a:t>So the problem is that DNSSEC validation may entail a sequence of queries where each of the responses may require encounter UDP fragmentation packet loss</a:t>
            </a:r>
          </a:p>
          <a:p>
            <a:pPr marL="457200" lvl="1" indent="0">
              <a:buNone/>
            </a:pPr>
            <a:endParaRPr lang="en-AU" b="1" dirty="0"/>
          </a:p>
          <a:p>
            <a:pPr marL="457200" lvl="1" indent="0">
              <a:buNone/>
            </a:pPr>
            <a:r>
              <a:rPr lang="en-AU" b="1" dirty="0"/>
              <a:t>All this takes time</a:t>
            </a:r>
          </a:p>
          <a:p>
            <a:endParaRPr lang="en-AU" dirty="0"/>
          </a:p>
          <a:p>
            <a:endParaRPr lang="en-AU" dirty="0"/>
          </a:p>
        </p:txBody>
      </p:sp>
    </p:spTree>
    <p:extLst>
      <p:ext uri="{BB962C8B-B14F-4D97-AF65-F5344CB8AC3E}">
        <p14:creationId xmlns:p14="http://schemas.microsoft.com/office/powerpoint/2010/main" val="4156737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D9BE6-B5D7-6549-9890-5716BE5908CE}"/>
              </a:ext>
            </a:extLst>
          </p:cNvPr>
          <p:cNvSpPr>
            <a:spLocks noGrp="1"/>
          </p:cNvSpPr>
          <p:nvPr>
            <p:ph type="title"/>
          </p:nvPr>
        </p:nvSpPr>
        <p:spPr/>
        <p:txBody>
          <a:bodyPr/>
          <a:lstStyle/>
          <a:p>
            <a:r>
              <a:rPr lang="en-AU" dirty="0"/>
              <a:t>Some More Problems with DNSSEC</a:t>
            </a:r>
          </a:p>
        </p:txBody>
      </p:sp>
      <p:sp>
        <p:nvSpPr>
          <p:cNvPr id="4" name="Slide Number Placeholder 3">
            <a:extLst>
              <a:ext uri="{FF2B5EF4-FFF2-40B4-BE49-F238E27FC236}">
                <a16:creationId xmlns:a16="http://schemas.microsoft.com/office/drawing/2014/main" id="{4646A2C4-D58E-C34F-8FC0-92F1FD04838A}"/>
              </a:ext>
            </a:extLst>
          </p:cNvPr>
          <p:cNvSpPr>
            <a:spLocks noGrp="1"/>
          </p:cNvSpPr>
          <p:nvPr>
            <p:ph type="sldNum" sz="quarter" idx="12"/>
          </p:nvPr>
        </p:nvSpPr>
        <p:spPr/>
        <p:txBody>
          <a:bodyPr/>
          <a:lstStyle/>
          <a:p>
            <a:fld id="{652E326F-2974-0E46-BE41-4A2DFAACED48}" type="slidenum">
              <a:rPr lang="en-AU" smtClean="0"/>
              <a:t>32</a:t>
            </a:fld>
            <a:endParaRPr lang="en-AU"/>
          </a:p>
        </p:txBody>
      </p:sp>
      <p:sp>
        <p:nvSpPr>
          <p:cNvPr id="8" name="Content Placeholder 7">
            <a:extLst>
              <a:ext uri="{FF2B5EF4-FFF2-40B4-BE49-F238E27FC236}">
                <a16:creationId xmlns:a16="http://schemas.microsoft.com/office/drawing/2014/main" id="{9D9306ED-F84C-224C-B3D3-77139D806AED}"/>
              </a:ext>
            </a:extLst>
          </p:cNvPr>
          <p:cNvSpPr>
            <a:spLocks noGrp="1"/>
          </p:cNvSpPr>
          <p:nvPr>
            <p:ph idx="1"/>
          </p:nvPr>
        </p:nvSpPr>
        <p:spPr/>
        <p:txBody>
          <a:bodyPr>
            <a:normAutofit/>
          </a:bodyPr>
          <a:lstStyle/>
          <a:p>
            <a:r>
              <a:rPr lang="en-AU" dirty="0"/>
              <a:t>Cryptographically “stronger” keys tend to be bigger keys over time, so the issue of cramming more data into DNS transactions is not going away!</a:t>
            </a:r>
          </a:p>
          <a:p>
            <a:r>
              <a:rPr lang="en-AU" dirty="0"/>
              <a:t>The stub-to-recursive hop is generally not using validation, so the user ends up trusting the validating recursive resolver in any case</a:t>
            </a:r>
          </a:p>
          <a:p>
            <a:endParaRPr lang="en-AU" dirty="0"/>
          </a:p>
          <a:p>
            <a:r>
              <a:rPr lang="en-AU" b="1" dirty="0"/>
              <a:t>The current DNSSEC framework represents a lot of effort for only a marginal gain</a:t>
            </a:r>
          </a:p>
          <a:p>
            <a:endParaRPr lang="en-AU" dirty="0"/>
          </a:p>
          <a:p>
            <a:endParaRPr lang="en-AU" dirty="0"/>
          </a:p>
        </p:txBody>
      </p:sp>
    </p:spTree>
    <p:extLst>
      <p:ext uri="{BB962C8B-B14F-4D97-AF65-F5344CB8AC3E}">
        <p14:creationId xmlns:p14="http://schemas.microsoft.com/office/powerpoint/2010/main" val="1036162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BED8-80CD-AB49-873C-E859A7837FC7}"/>
              </a:ext>
            </a:extLst>
          </p:cNvPr>
          <p:cNvSpPr>
            <a:spLocks noGrp="1"/>
          </p:cNvSpPr>
          <p:nvPr>
            <p:ph type="title"/>
          </p:nvPr>
        </p:nvSpPr>
        <p:spPr/>
        <p:txBody>
          <a:bodyPr/>
          <a:lstStyle/>
          <a:p>
            <a:r>
              <a:rPr lang="en-AU" dirty="0"/>
              <a:t>DNSSEC is a Market Failure!</a:t>
            </a:r>
          </a:p>
        </p:txBody>
      </p:sp>
      <p:sp>
        <p:nvSpPr>
          <p:cNvPr id="3" name="Content Placeholder 2">
            <a:extLst>
              <a:ext uri="{FF2B5EF4-FFF2-40B4-BE49-F238E27FC236}">
                <a16:creationId xmlns:a16="http://schemas.microsoft.com/office/drawing/2014/main" id="{C32FBE7D-7256-964D-9943-4F0D21AF161F}"/>
              </a:ext>
            </a:extLst>
          </p:cNvPr>
          <p:cNvSpPr>
            <a:spLocks noGrp="1"/>
          </p:cNvSpPr>
          <p:nvPr>
            <p:ph idx="1"/>
          </p:nvPr>
        </p:nvSpPr>
        <p:spPr/>
        <p:txBody>
          <a:bodyPr>
            <a:normAutofit fontScale="92500" lnSpcReduction="10000"/>
          </a:bodyPr>
          <a:lstStyle/>
          <a:p>
            <a:r>
              <a:rPr lang="en-AU" dirty="0"/>
              <a:t>Users don’t pay for queries</a:t>
            </a:r>
          </a:p>
          <a:p>
            <a:pPr lvl="1"/>
            <a:r>
              <a:rPr lang="en-AU" sz="2800" dirty="0"/>
              <a:t>Users have no leverage with recursive resolvers in terms of expressing a preference for authenticity</a:t>
            </a:r>
          </a:p>
          <a:p>
            <a:endParaRPr lang="en-AU" dirty="0"/>
          </a:p>
          <a:p>
            <a:r>
              <a:rPr lang="en-AU" dirty="0"/>
              <a:t>Users don’t have a choice in what they query for</a:t>
            </a:r>
          </a:p>
          <a:p>
            <a:pPr lvl="1"/>
            <a:r>
              <a:rPr lang="en-AU" sz="2800" dirty="0"/>
              <a:t>Users have no ability to express a preference for using domain names that are signed</a:t>
            </a:r>
          </a:p>
          <a:p>
            <a:pPr lvl="1"/>
            <a:endParaRPr lang="en-AU" sz="2800" dirty="0"/>
          </a:p>
          <a:p>
            <a:r>
              <a:rPr lang="en-AU" sz="3200" dirty="0"/>
              <a:t>The benefits of a signed DNS zone and validating resolvers are indirect</a:t>
            </a:r>
          </a:p>
          <a:p>
            <a:pPr lvl="1"/>
            <a:r>
              <a:rPr lang="en-AU" sz="2800" dirty="0"/>
              <a:t>Cost and benefit are totally mis-aligned in this space!</a:t>
            </a:r>
          </a:p>
          <a:p>
            <a:endParaRPr lang="en-AU" dirty="0"/>
          </a:p>
          <a:p>
            <a:endParaRPr lang="en-AU" dirty="0"/>
          </a:p>
        </p:txBody>
      </p:sp>
      <p:sp>
        <p:nvSpPr>
          <p:cNvPr id="4" name="Slide Number Placeholder 3">
            <a:extLst>
              <a:ext uri="{FF2B5EF4-FFF2-40B4-BE49-F238E27FC236}">
                <a16:creationId xmlns:a16="http://schemas.microsoft.com/office/drawing/2014/main" id="{928627FD-C3FF-A04A-A816-3648853DF771}"/>
              </a:ext>
            </a:extLst>
          </p:cNvPr>
          <p:cNvSpPr>
            <a:spLocks noGrp="1"/>
          </p:cNvSpPr>
          <p:nvPr>
            <p:ph type="sldNum" sz="quarter" idx="12"/>
          </p:nvPr>
        </p:nvSpPr>
        <p:spPr/>
        <p:txBody>
          <a:bodyPr/>
          <a:lstStyle/>
          <a:p>
            <a:fld id="{652E326F-2974-0E46-BE41-4A2DFAACED48}" type="slidenum">
              <a:rPr lang="en-AU" smtClean="0"/>
              <a:t>33</a:t>
            </a:fld>
            <a:endParaRPr lang="en-AU"/>
          </a:p>
        </p:txBody>
      </p:sp>
    </p:spTree>
    <p:extLst>
      <p:ext uri="{BB962C8B-B14F-4D97-AF65-F5344CB8AC3E}">
        <p14:creationId xmlns:p14="http://schemas.microsoft.com/office/powerpoint/2010/main" val="39492823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AB3B8-A781-7D40-93CC-66664BAED362}"/>
              </a:ext>
            </a:extLst>
          </p:cNvPr>
          <p:cNvSpPr>
            <a:spLocks noGrp="1"/>
          </p:cNvSpPr>
          <p:nvPr>
            <p:ph type="title"/>
          </p:nvPr>
        </p:nvSpPr>
        <p:spPr/>
        <p:txBody>
          <a:bodyPr/>
          <a:lstStyle/>
          <a:p>
            <a:r>
              <a:rPr lang="en-AU" dirty="0"/>
              <a:t>II. The Market for DNS Recursive Resolution</a:t>
            </a:r>
          </a:p>
        </p:txBody>
      </p:sp>
      <p:sp>
        <p:nvSpPr>
          <p:cNvPr id="3" name="Content Placeholder 2">
            <a:extLst>
              <a:ext uri="{FF2B5EF4-FFF2-40B4-BE49-F238E27FC236}">
                <a16:creationId xmlns:a16="http://schemas.microsoft.com/office/drawing/2014/main" id="{EAFE0EE6-0E0D-0E41-9AE1-54D1A3B4408E}"/>
              </a:ext>
            </a:extLst>
          </p:cNvPr>
          <p:cNvSpPr>
            <a:spLocks noGrp="1"/>
          </p:cNvSpPr>
          <p:nvPr>
            <p:ph idx="1"/>
          </p:nvPr>
        </p:nvSpPr>
        <p:spPr/>
        <p:txBody>
          <a:bodyPr/>
          <a:lstStyle/>
          <a:p>
            <a:endParaRPr lang="en-AU"/>
          </a:p>
        </p:txBody>
      </p:sp>
      <p:sp>
        <p:nvSpPr>
          <p:cNvPr id="4" name="Slide Number Placeholder 3">
            <a:extLst>
              <a:ext uri="{FF2B5EF4-FFF2-40B4-BE49-F238E27FC236}">
                <a16:creationId xmlns:a16="http://schemas.microsoft.com/office/drawing/2014/main" id="{A25FF494-584D-5448-9B11-CEE7CCC77782}"/>
              </a:ext>
            </a:extLst>
          </p:cNvPr>
          <p:cNvSpPr>
            <a:spLocks noGrp="1"/>
          </p:cNvSpPr>
          <p:nvPr>
            <p:ph type="sldNum" sz="quarter" idx="12"/>
          </p:nvPr>
        </p:nvSpPr>
        <p:spPr/>
        <p:txBody>
          <a:bodyPr/>
          <a:lstStyle/>
          <a:p>
            <a:fld id="{652E326F-2974-0E46-BE41-4A2DFAACED48}" type="slidenum">
              <a:rPr lang="en-AU" smtClean="0"/>
              <a:t>34</a:t>
            </a:fld>
            <a:endParaRPr lang="en-AU"/>
          </a:p>
        </p:txBody>
      </p:sp>
    </p:spTree>
    <p:extLst>
      <p:ext uri="{BB962C8B-B14F-4D97-AF65-F5344CB8AC3E}">
        <p14:creationId xmlns:p14="http://schemas.microsoft.com/office/powerpoint/2010/main" val="41375913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A29F-5FB0-D340-8D2C-AFB3FCCB42E6}"/>
              </a:ext>
            </a:extLst>
          </p:cNvPr>
          <p:cNvSpPr>
            <a:spLocks noGrp="1"/>
          </p:cNvSpPr>
          <p:nvPr>
            <p:ph type="title"/>
          </p:nvPr>
        </p:nvSpPr>
        <p:spPr/>
        <p:txBody>
          <a:bodyPr/>
          <a:lstStyle/>
          <a:p>
            <a:r>
              <a:rPr lang="en-AU" dirty="0">
                <a:solidFill>
                  <a:srgbClr val="7F5F00"/>
                </a:solidFill>
              </a:rPr>
              <a:t>The DNS Name Resolution Economy</a:t>
            </a:r>
          </a:p>
        </p:txBody>
      </p:sp>
      <p:sp>
        <p:nvSpPr>
          <p:cNvPr id="3" name="Content Placeholder 2">
            <a:extLst>
              <a:ext uri="{FF2B5EF4-FFF2-40B4-BE49-F238E27FC236}">
                <a16:creationId xmlns:a16="http://schemas.microsoft.com/office/drawing/2014/main" id="{0F231C47-5A22-6F45-A513-03436F096F11}"/>
              </a:ext>
            </a:extLst>
          </p:cNvPr>
          <p:cNvSpPr>
            <a:spLocks noGrp="1"/>
          </p:cNvSpPr>
          <p:nvPr>
            <p:ph idx="1"/>
          </p:nvPr>
        </p:nvSpPr>
        <p:spPr/>
        <p:txBody>
          <a:bodyPr>
            <a:normAutofit lnSpcReduction="10000"/>
          </a:bodyPr>
          <a:lstStyle/>
          <a:p>
            <a:r>
              <a:rPr lang="en-AU" dirty="0"/>
              <a:t>In the public Internet, end clients don’t normally pay directly for DNS name resolution services </a:t>
            </a:r>
          </a:p>
          <a:p>
            <a:r>
              <a:rPr lang="en-AU" dirty="0"/>
              <a:t>Which implies that outside of the domain of the local ISP, DNS resolvers are essentially unfunded by the resolver’s clients</a:t>
            </a:r>
          </a:p>
          <a:p>
            <a:r>
              <a:rPr lang="en-AU" dirty="0"/>
              <a:t>And efforts to monetise the DNS with various forms of funded misdirection (such as NXDOMAIN substitution) are generally viewed with extreme disfavour</a:t>
            </a:r>
          </a:p>
          <a:p>
            <a:r>
              <a:rPr lang="en-AU" dirty="0"/>
              <a:t>Open Resolver efforts run the risk of success-disaster</a:t>
            </a:r>
          </a:p>
          <a:p>
            <a:pPr lvl="1"/>
            <a:r>
              <a:rPr lang="en-AU" dirty="0"/>
              <a:t>The more they are used, the greater the funding problem to run them at scale</a:t>
            </a:r>
          </a:p>
          <a:p>
            <a:pPr lvl="1"/>
            <a:r>
              <a:rPr lang="en-AU" dirty="0"/>
              <a:t>The greater the funding problem the greater the temptation to monetise the DNS resolver function in more subtle ways</a:t>
            </a:r>
          </a:p>
          <a:p>
            <a:pPr lvl="1"/>
            <a:endParaRPr lang="en-AU" dirty="0"/>
          </a:p>
        </p:txBody>
      </p:sp>
    </p:spTree>
    <p:extLst>
      <p:ext uri="{BB962C8B-B14F-4D97-AF65-F5344CB8AC3E}">
        <p14:creationId xmlns:p14="http://schemas.microsoft.com/office/powerpoint/2010/main" val="18304178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5CF3D-FEBD-644A-8F06-7B2B5C1048D6}"/>
              </a:ext>
            </a:extLst>
          </p:cNvPr>
          <p:cNvSpPr>
            <a:spLocks noGrp="1"/>
          </p:cNvSpPr>
          <p:nvPr>
            <p:ph type="title"/>
          </p:nvPr>
        </p:nvSpPr>
        <p:spPr/>
        <p:txBody>
          <a:bodyPr/>
          <a:lstStyle/>
          <a:p>
            <a:r>
              <a:rPr lang="en-AU" dirty="0"/>
              <a:t>The DNS Name Resolution Economy</a:t>
            </a:r>
          </a:p>
        </p:txBody>
      </p:sp>
      <p:sp>
        <p:nvSpPr>
          <p:cNvPr id="3" name="Content Placeholder 2">
            <a:extLst>
              <a:ext uri="{FF2B5EF4-FFF2-40B4-BE49-F238E27FC236}">
                <a16:creationId xmlns:a16="http://schemas.microsoft.com/office/drawing/2014/main" id="{535066A0-A6D6-5344-B61D-6620EAB9F19B}"/>
              </a:ext>
            </a:extLst>
          </p:cNvPr>
          <p:cNvSpPr>
            <a:spLocks noGrp="1"/>
          </p:cNvSpPr>
          <p:nvPr>
            <p:ph idx="1"/>
          </p:nvPr>
        </p:nvSpPr>
        <p:spPr/>
        <p:txBody>
          <a:bodyPr>
            <a:normAutofit/>
          </a:bodyPr>
          <a:lstStyle/>
          <a:p>
            <a:r>
              <a:rPr lang="en-AU" dirty="0"/>
              <a:t>The default option is that the ISP funds and operate the recursive DNS service, funded by the ISP’s client base</a:t>
            </a:r>
          </a:p>
          <a:p>
            <a:pPr lvl="1"/>
            <a:r>
              <a:rPr lang="en-AU" dirty="0"/>
              <a:t>70% of all end clients use their ISPs’ DNS resolvers</a:t>
            </a:r>
          </a:p>
          <a:p>
            <a:r>
              <a:rPr lang="en-AU" dirty="0"/>
              <a:t>However the fact that it works today does not mean that you can double the input costs and expect it to just keep on working tomorrow</a:t>
            </a:r>
          </a:p>
          <a:p>
            <a:r>
              <a:rPr lang="en-AU" dirty="0"/>
              <a:t>For ISPs the DNS is a cost department, not a revenue source</a:t>
            </a:r>
          </a:p>
          <a:p>
            <a:pPr lvl="1"/>
            <a:r>
              <a:rPr lang="en-AU" dirty="0"/>
              <a:t>We should expect strong resistance from ISPs to increase their costs in DNS service provision</a:t>
            </a:r>
          </a:p>
          <a:p>
            <a:endParaRPr lang="en-AU" dirty="0"/>
          </a:p>
        </p:txBody>
      </p:sp>
      <p:sp>
        <p:nvSpPr>
          <p:cNvPr id="4" name="Slide Number Placeholder 3">
            <a:extLst>
              <a:ext uri="{FF2B5EF4-FFF2-40B4-BE49-F238E27FC236}">
                <a16:creationId xmlns:a16="http://schemas.microsoft.com/office/drawing/2014/main" id="{12A720A5-C319-D84B-8681-03D58756649E}"/>
              </a:ext>
            </a:extLst>
          </p:cNvPr>
          <p:cNvSpPr>
            <a:spLocks noGrp="1"/>
          </p:cNvSpPr>
          <p:nvPr>
            <p:ph type="sldNum" sz="quarter" idx="12"/>
          </p:nvPr>
        </p:nvSpPr>
        <p:spPr/>
        <p:txBody>
          <a:bodyPr/>
          <a:lstStyle/>
          <a:p>
            <a:fld id="{652E326F-2974-0E46-BE41-4A2DFAACED48}" type="slidenum">
              <a:rPr lang="en-AU" smtClean="0"/>
              <a:t>36</a:t>
            </a:fld>
            <a:endParaRPr lang="en-AU" dirty="0"/>
          </a:p>
        </p:txBody>
      </p:sp>
    </p:spTree>
    <p:extLst>
      <p:ext uri="{BB962C8B-B14F-4D97-AF65-F5344CB8AC3E}">
        <p14:creationId xmlns:p14="http://schemas.microsoft.com/office/powerpoint/2010/main" val="17600352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The resistance to change in the DNS</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fontScale="92500"/>
          </a:bodyPr>
          <a:lstStyle/>
          <a:p>
            <a:r>
              <a:rPr lang="en-AU" dirty="0"/>
              <a:t>The quality of an ISP’s DNS service does not appear to be a significant competitive discriminatory factor in the consumer market</a:t>
            </a:r>
          </a:p>
          <a:p>
            <a:r>
              <a:rPr lang="en-AU" dirty="0"/>
              <a:t>So the ISP does not generally </a:t>
            </a:r>
            <a:r>
              <a:rPr lang="en-AU" dirty="0" err="1"/>
              <a:t>devite</a:t>
            </a:r>
            <a:r>
              <a:rPr lang="en-AU" dirty="0"/>
              <a:t> much resources to tuning their DNS infrastructure for high performance, resiliency and innovation </a:t>
            </a:r>
          </a:p>
          <a:p>
            <a:r>
              <a:rPr lang="en-AU" dirty="0"/>
              <a:t>Most users don’t change their platform settings from the defaults and CPE based service provisioning in the wired networks and direct provisioning in mobile networks will persist</a:t>
            </a:r>
          </a:p>
          <a:p>
            <a:r>
              <a:rPr lang="en-AU" dirty="0"/>
              <a:t>So current innovations such as improved DNS privacy (DNS over TLS, DNS over HTTPS) are looking like being another market failure in the DNS space</a:t>
            </a:r>
          </a:p>
          <a:p>
            <a:r>
              <a:rPr lang="en-AU" dirty="0"/>
              <a:t>But in this case maybe that’s not the full story</a:t>
            </a:r>
          </a:p>
          <a:p>
            <a:pPr marL="0" indent="0">
              <a:buNone/>
            </a:pPr>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2846877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t>
            </a:r>
            <a:r>
              <a:rPr lang="en-AU" b="1" dirty="0"/>
              <a:t>applications</a:t>
            </a:r>
            <a:r>
              <a:rPr lang="en-AU" dirty="0"/>
              <a:t> who want to tailor their DNS use to adopt a more private profile will hive off to use DNS over HTTPS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Tree>
    <p:extLst>
      <p:ext uri="{BB962C8B-B14F-4D97-AF65-F5344CB8AC3E}">
        <p14:creationId xmlns:p14="http://schemas.microsoft.com/office/powerpoint/2010/main" val="19884997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a:t>Fragmenting the DNS</a:t>
            </a:r>
            <a:endParaRPr lang="en-AU" dirty="0"/>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t>
            </a:r>
            <a:r>
              <a:rPr lang="en-AU" b="1" dirty="0"/>
              <a:t>applications</a:t>
            </a:r>
            <a:r>
              <a:rPr lang="en-AU" dirty="0"/>
              <a:t>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
        <p:nvSpPr>
          <p:cNvPr id="4" name="TextBox 3">
            <a:extLst>
              <a:ext uri="{FF2B5EF4-FFF2-40B4-BE49-F238E27FC236}">
                <a16:creationId xmlns:a16="http://schemas.microsoft.com/office/drawing/2014/main" id="{AAD34C24-9476-254F-93C1-DE388DEEEBAC}"/>
              </a:ext>
            </a:extLst>
          </p:cNvPr>
          <p:cNvSpPr txBox="1"/>
          <p:nvPr/>
        </p:nvSpPr>
        <p:spPr>
          <a:xfrm rot="20958200">
            <a:off x="1902373" y="2305617"/>
            <a:ext cx="7537427" cy="2246769"/>
          </a:xfrm>
          <a:prstGeom prst="rect">
            <a:avLst/>
          </a:prstGeom>
          <a:solidFill>
            <a:schemeClr val="bg1"/>
          </a:solidFill>
        </p:spPr>
        <p:txBody>
          <a:bodyPr wrap="square" rtlCol="0">
            <a:spAutoFit/>
          </a:bodyPr>
          <a:lstStyle/>
          <a:p>
            <a:r>
              <a:rPr lang="en-AU" sz="2800" dirty="0">
                <a:solidFill>
                  <a:srgbClr val="FF0000"/>
                </a:solidFill>
                <a:latin typeface="AhnbergHand" pitchFamily="2" charset="0"/>
              </a:rPr>
              <a:t>Those parts of the environment with sufficient motivation and resources will simply stop waiting for everyone else to move. They will just do what they feel they need to do!</a:t>
            </a:r>
          </a:p>
        </p:txBody>
      </p:sp>
    </p:spTree>
    <p:extLst>
      <p:ext uri="{BB962C8B-B14F-4D97-AF65-F5344CB8AC3E}">
        <p14:creationId xmlns:p14="http://schemas.microsoft.com/office/powerpoint/2010/main" val="1691617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810D-DC1E-D845-91FA-E7A5D4C9656D}"/>
              </a:ext>
            </a:extLst>
          </p:cNvPr>
          <p:cNvSpPr>
            <a:spLocks noGrp="1"/>
          </p:cNvSpPr>
          <p:nvPr>
            <p:ph type="title"/>
          </p:nvPr>
        </p:nvSpPr>
        <p:spPr/>
        <p:txBody>
          <a:bodyPr/>
          <a:lstStyle/>
          <a:p>
            <a:r>
              <a:rPr lang="en-AU" dirty="0"/>
              <a:t>Openness? Yes!</a:t>
            </a:r>
          </a:p>
        </p:txBody>
      </p:sp>
      <p:sp>
        <p:nvSpPr>
          <p:cNvPr id="3" name="Content Placeholder 2">
            <a:extLst>
              <a:ext uri="{FF2B5EF4-FFF2-40B4-BE49-F238E27FC236}">
                <a16:creationId xmlns:a16="http://schemas.microsoft.com/office/drawing/2014/main" id="{D398456F-C2D0-B94C-87D2-9A17F78AD36A}"/>
              </a:ext>
            </a:extLst>
          </p:cNvPr>
          <p:cNvSpPr>
            <a:spLocks noGrp="1"/>
          </p:cNvSpPr>
          <p:nvPr>
            <p:ph idx="1"/>
          </p:nvPr>
        </p:nvSpPr>
        <p:spPr/>
        <p:txBody>
          <a:bodyPr/>
          <a:lstStyle/>
          <a:p>
            <a:pPr marL="0" indent="0">
              <a:buNone/>
            </a:pPr>
            <a:r>
              <a:rPr lang="en-AU" dirty="0"/>
              <a:t>When speaking about openness we do not mean in a competitive sense, but rather: </a:t>
            </a:r>
          </a:p>
          <a:p>
            <a:pPr marL="457200" lvl="1" indent="0">
              <a:buNone/>
            </a:pPr>
            <a:r>
              <a:rPr lang="en-AU" sz="2800" dirty="0"/>
              <a:t>“Can users access and distribute information and content, use and provide applications and services, and use terminal equipment of their choice, irrespective of the user’s or provider’s location or the location, origin or destination of the information, content, application or service?”</a:t>
            </a:r>
          </a:p>
          <a:p>
            <a:pPr marL="457200" lvl="1" indent="0">
              <a:buNone/>
            </a:pPr>
            <a:endParaRPr lang="en-AU" sz="2800" dirty="0"/>
          </a:p>
          <a:p>
            <a:pPr marL="0" indent="0">
              <a:buNone/>
            </a:pPr>
            <a:r>
              <a:rPr lang="en-AU" b="1" dirty="0"/>
              <a:t>The answer is ”Yes!”</a:t>
            </a:r>
          </a:p>
        </p:txBody>
      </p:sp>
      <p:sp>
        <p:nvSpPr>
          <p:cNvPr id="4" name="Slide Number Placeholder 3">
            <a:extLst>
              <a:ext uri="{FF2B5EF4-FFF2-40B4-BE49-F238E27FC236}">
                <a16:creationId xmlns:a16="http://schemas.microsoft.com/office/drawing/2014/main" id="{6D6667A1-1434-FA44-9A99-CCDFDBCAC499}"/>
              </a:ext>
            </a:extLst>
          </p:cNvPr>
          <p:cNvSpPr>
            <a:spLocks noGrp="1"/>
          </p:cNvSpPr>
          <p:nvPr>
            <p:ph type="sldNum" sz="quarter" idx="12"/>
          </p:nvPr>
        </p:nvSpPr>
        <p:spPr/>
        <p:txBody>
          <a:bodyPr/>
          <a:lstStyle/>
          <a:p>
            <a:fld id="{652E326F-2974-0E46-BE41-4A2DFAACED48}" type="slidenum">
              <a:rPr lang="en-AU" smtClean="0"/>
              <a:t>4</a:t>
            </a:fld>
            <a:endParaRPr lang="en-AU"/>
          </a:p>
        </p:txBody>
      </p:sp>
    </p:spTree>
    <p:extLst>
      <p:ext uri="{BB962C8B-B14F-4D97-AF65-F5344CB8AC3E}">
        <p14:creationId xmlns:p14="http://schemas.microsoft.com/office/powerpoint/2010/main" val="26667394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D3E2A-2E4B-1042-911E-527E0DE65272}"/>
              </a:ext>
            </a:extLst>
          </p:cNvPr>
          <p:cNvSpPr>
            <a:spLocks noGrp="1"/>
          </p:cNvSpPr>
          <p:nvPr>
            <p:ph type="title"/>
          </p:nvPr>
        </p:nvSpPr>
        <p:spPr/>
        <p:txBody>
          <a:bodyPr>
            <a:normAutofit/>
          </a:bodyPr>
          <a:lstStyle/>
          <a:p>
            <a:r>
              <a:rPr lang="en-AU" dirty="0">
                <a:solidFill>
                  <a:srgbClr val="7F5F00"/>
                </a:solidFill>
              </a:rPr>
              <a:t>It’s life Jim, but not as we know it!</a:t>
            </a:r>
            <a:r>
              <a:rPr lang="en-AU" sz="2400" dirty="0">
                <a:solidFill>
                  <a:srgbClr val="7F5F00"/>
                </a:solidFill>
              </a:rPr>
              <a:t>*</a:t>
            </a:r>
            <a:endParaRPr lang="en-AU" dirty="0">
              <a:solidFill>
                <a:srgbClr val="7F5F00"/>
              </a:solidFill>
            </a:endParaRPr>
          </a:p>
        </p:txBody>
      </p:sp>
      <p:sp>
        <p:nvSpPr>
          <p:cNvPr id="3" name="Content Placeholder 2">
            <a:extLst>
              <a:ext uri="{FF2B5EF4-FFF2-40B4-BE49-F238E27FC236}">
                <a16:creationId xmlns:a16="http://schemas.microsoft.com/office/drawing/2014/main" id="{4664EEE0-E96E-3346-B819-6F7A34D8A9CC}"/>
              </a:ext>
            </a:extLst>
          </p:cNvPr>
          <p:cNvSpPr>
            <a:spLocks noGrp="1"/>
          </p:cNvSpPr>
          <p:nvPr>
            <p:ph idx="1"/>
          </p:nvPr>
        </p:nvSpPr>
        <p:spPr/>
        <p:txBody>
          <a:bodyPr/>
          <a:lstStyle/>
          <a:p>
            <a:r>
              <a:rPr lang="en-AU" dirty="0"/>
              <a:t>The overall progression here is an evolution from network-centric services to platform-centric services to today’s world of application-centric services</a:t>
            </a:r>
          </a:p>
          <a:p>
            <a:r>
              <a:rPr lang="en-AU" dirty="0"/>
              <a:t>It’s clear that the DNS is being swept up in this shift, and the DNS is changing in almost every respect </a:t>
            </a:r>
          </a:p>
          <a:p>
            <a:r>
              <a:rPr lang="en-AU" dirty="0"/>
              <a:t>The future prospects of a single unified coherent name space as embodied in the DNS, as we currently know it, for the entire internet service domain are looking pretty poor right now!</a:t>
            </a:r>
          </a:p>
          <a:p>
            <a:endParaRPr lang="en-AU" dirty="0"/>
          </a:p>
        </p:txBody>
      </p:sp>
      <p:sp>
        <p:nvSpPr>
          <p:cNvPr id="4" name="TextBox 3">
            <a:extLst>
              <a:ext uri="{FF2B5EF4-FFF2-40B4-BE49-F238E27FC236}">
                <a16:creationId xmlns:a16="http://schemas.microsoft.com/office/drawing/2014/main" id="{A6455C12-9E41-904B-9F40-2568B4322003}"/>
              </a:ext>
            </a:extLst>
          </p:cNvPr>
          <p:cNvSpPr txBox="1"/>
          <p:nvPr/>
        </p:nvSpPr>
        <p:spPr>
          <a:xfrm>
            <a:off x="9396247" y="6354375"/>
            <a:ext cx="2165721" cy="276999"/>
          </a:xfrm>
          <a:prstGeom prst="rect">
            <a:avLst/>
          </a:prstGeom>
          <a:noFill/>
        </p:spPr>
        <p:txBody>
          <a:bodyPr wrap="none" rtlCol="0">
            <a:spAutoFit/>
          </a:bodyPr>
          <a:lstStyle/>
          <a:p>
            <a:r>
              <a:rPr lang="en-AU" sz="1200" dirty="0"/>
              <a:t>* With apologies to the </a:t>
            </a:r>
            <a:r>
              <a:rPr lang="en-AU" sz="1200" dirty="0" err="1"/>
              <a:t>Trekies</a:t>
            </a:r>
            <a:r>
              <a:rPr lang="en-AU" sz="1200" dirty="0"/>
              <a:t>!</a:t>
            </a:r>
          </a:p>
        </p:txBody>
      </p:sp>
    </p:spTree>
    <p:extLst>
      <p:ext uri="{BB962C8B-B14F-4D97-AF65-F5344CB8AC3E}">
        <p14:creationId xmlns:p14="http://schemas.microsoft.com/office/powerpoint/2010/main" val="17869625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EA5C-11B2-FD48-A1BE-9B7A6CCD8603}"/>
              </a:ext>
            </a:extLst>
          </p:cNvPr>
          <p:cNvSpPr txBox="1"/>
          <p:nvPr/>
        </p:nvSpPr>
        <p:spPr>
          <a:xfrm>
            <a:off x="4073642" y="3013501"/>
            <a:ext cx="2654894" cy="830997"/>
          </a:xfrm>
          <a:prstGeom prst="rect">
            <a:avLst/>
          </a:prstGeom>
          <a:noFill/>
        </p:spPr>
        <p:txBody>
          <a:bodyPr wrap="none" rtlCol="0">
            <a:spAutoFit/>
          </a:bodyPr>
          <a:lstStyle/>
          <a:p>
            <a:r>
              <a:rPr lang="en-AU" sz="4800" dirty="0">
                <a:solidFill>
                  <a:schemeClr val="bg1">
                    <a:lumMod val="75000"/>
                  </a:schemeClr>
                </a:solidFill>
                <a:latin typeface="AhnbergHand" pitchFamily="2" charset="0"/>
              </a:rPr>
              <a:t>Thanks!</a:t>
            </a: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990879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D84EC-94B4-7C40-B441-353D9869373C}"/>
              </a:ext>
            </a:extLst>
          </p:cNvPr>
          <p:cNvSpPr>
            <a:spLocks noGrp="1"/>
          </p:cNvSpPr>
          <p:nvPr>
            <p:ph type="title"/>
          </p:nvPr>
        </p:nvSpPr>
        <p:spPr/>
        <p:txBody>
          <a:bodyPr/>
          <a:lstStyle/>
          <a:p>
            <a:r>
              <a:rPr lang="en-AU" dirty="0"/>
              <a:t>Really?</a:t>
            </a:r>
          </a:p>
        </p:txBody>
      </p:sp>
      <p:sp>
        <p:nvSpPr>
          <p:cNvPr id="3" name="Content Placeholder 2">
            <a:extLst>
              <a:ext uri="{FF2B5EF4-FFF2-40B4-BE49-F238E27FC236}">
                <a16:creationId xmlns:a16="http://schemas.microsoft.com/office/drawing/2014/main" id="{6551FE72-9A9C-C04F-9103-7F61CFF0FDBA}"/>
              </a:ext>
            </a:extLst>
          </p:cNvPr>
          <p:cNvSpPr>
            <a:spLocks noGrp="1"/>
          </p:cNvSpPr>
          <p:nvPr>
            <p:ph idx="1"/>
          </p:nvPr>
        </p:nvSpPr>
        <p:spPr/>
        <p:txBody>
          <a:bodyPr>
            <a:normAutofit/>
          </a:bodyPr>
          <a:lstStyle/>
          <a:p>
            <a:r>
              <a:rPr lang="en-AU" dirty="0"/>
              <a:t>Really? Do we all see the same DNS? </a:t>
            </a:r>
          </a:p>
          <a:p>
            <a:r>
              <a:rPr lang="en-AU" dirty="0"/>
              <a:t>No!</a:t>
            </a:r>
          </a:p>
        </p:txBody>
      </p:sp>
      <p:sp>
        <p:nvSpPr>
          <p:cNvPr id="4" name="Slide Number Placeholder 3">
            <a:extLst>
              <a:ext uri="{FF2B5EF4-FFF2-40B4-BE49-F238E27FC236}">
                <a16:creationId xmlns:a16="http://schemas.microsoft.com/office/drawing/2014/main" id="{9797353E-AF2A-D149-A4AC-0774268B4A3A}"/>
              </a:ext>
            </a:extLst>
          </p:cNvPr>
          <p:cNvSpPr>
            <a:spLocks noGrp="1"/>
          </p:cNvSpPr>
          <p:nvPr>
            <p:ph type="sldNum" sz="quarter" idx="12"/>
          </p:nvPr>
        </p:nvSpPr>
        <p:spPr/>
        <p:txBody>
          <a:bodyPr/>
          <a:lstStyle/>
          <a:p>
            <a:fld id="{652E326F-2974-0E46-BE41-4A2DFAACED48}" type="slidenum">
              <a:rPr lang="en-AU" smtClean="0"/>
              <a:t>5</a:t>
            </a:fld>
            <a:endParaRPr lang="en-AU"/>
          </a:p>
        </p:txBody>
      </p:sp>
    </p:spTree>
    <p:extLst>
      <p:ext uri="{BB962C8B-B14F-4D97-AF65-F5344CB8AC3E}">
        <p14:creationId xmlns:p14="http://schemas.microsoft.com/office/powerpoint/2010/main" val="24572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D84EC-94B4-7C40-B441-353D9869373C}"/>
              </a:ext>
            </a:extLst>
          </p:cNvPr>
          <p:cNvSpPr>
            <a:spLocks noGrp="1"/>
          </p:cNvSpPr>
          <p:nvPr>
            <p:ph type="title"/>
          </p:nvPr>
        </p:nvSpPr>
        <p:spPr/>
        <p:txBody>
          <a:bodyPr/>
          <a:lstStyle/>
          <a:p>
            <a:r>
              <a:rPr lang="en-AU" dirty="0"/>
              <a:t>Really?</a:t>
            </a:r>
          </a:p>
        </p:txBody>
      </p:sp>
      <p:sp>
        <p:nvSpPr>
          <p:cNvPr id="3" name="Content Placeholder 2">
            <a:extLst>
              <a:ext uri="{FF2B5EF4-FFF2-40B4-BE49-F238E27FC236}">
                <a16:creationId xmlns:a16="http://schemas.microsoft.com/office/drawing/2014/main" id="{6551FE72-9A9C-C04F-9103-7F61CFF0FDBA}"/>
              </a:ext>
            </a:extLst>
          </p:cNvPr>
          <p:cNvSpPr>
            <a:spLocks noGrp="1"/>
          </p:cNvSpPr>
          <p:nvPr>
            <p:ph idx="1"/>
          </p:nvPr>
        </p:nvSpPr>
        <p:spPr/>
        <p:txBody>
          <a:bodyPr>
            <a:normAutofit lnSpcReduction="10000"/>
          </a:bodyPr>
          <a:lstStyle/>
          <a:p>
            <a:r>
              <a:rPr lang="en-AU" dirty="0"/>
              <a:t>Really? Do we all see the same DNS? </a:t>
            </a:r>
          </a:p>
          <a:p>
            <a:r>
              <a:rPr lang="en-AU" dirty="0"/>
              <a:t>No!</a:t>
            </a:r>
          </a:p>
          <a:p>
            <a:r>
              <a:rPr lang="en-AU" dirty="0"/>
              <a:t>Why not?</a:t>
            </a:r>
          </a:p>
          <a:p>
            <a:pPr lvl="1"/>
            <a:r>
              <a:rPr lang="en-AU" dirty="0"/>
              <a:t>Government regulatory requirements to block the “correct” resolution of certain DNS names</a:t>
            </a:r>
          </a:p>
          <a:p>
            <a:pPr lvl="2"/>
            <a:r>
              <a:rPr lang="en-AU" dirty="0"/>
              <a:t>China, UK, America, Australia, India, Russia, Syria, Iran, Vietnam, France, Turkey,…..</a:t>
            </a:r>
          </a:p>
          <a:p>
            <a:pPr lvl="2"/>
            <a:r>
              <a:rPr lang="en-AU" dirty="0"/>
              <a:t>Its VERY widespread for all kinds </a:t>
            </a:r>
            <a:r>
              <a:rPr lang="en-AU"/>
              <a:t>of motives</a:t>
            </a:r>
            <a:endParaRPr lang="en-AU" dirty="0"/>
          </a:p>
          <a:p>
            <a:pPr lvl="1"/>
            <a:r>
              <a:rPr lang="en-AU" dirty="0"/>
              <a:t>ISP desires to monetise the DNS</a:t>
            </a:r>
          </a:p>
          <a:p>
            <a:pPr lvl="2"/>
            <a:r>
              <a:rPr lang="en-AU" dirty="0"/>
              <a:t>NXDOMAIN substitution to direct traffic from named destinations or services that do not exist to other destinations or services of their choosing</a:t>
            </a:r>
          </a:p>
          <a:p>
            <a:pPr lvl="1"/>
            <a:r>
              <a:rPr lang="en-AU" dirty="0"/>
              <a:t>Threat mitigation where the DNS names associated with malware are blocked</a:t>
            </a:r>
          </a:p>
          <a:p>
            <a:pPr lvl="2"/>
            <a:r>
              <a:rPr lang="en-AU" dirty="0"/>
              <a:t>Quad9 threat intelligence informed DNS resolution</a:t>
            </a:r>
          </a:p>
        </p:txBody>
      </p:sp>
      <p:sp>
        <p:nvSpPr>
          <p:cNvPr id="4" name="Slide Number Placeholder 3">
            <a:extLst>
              <a:ext uri="{FF2B5EF4-FFF2-40B4-BE49-F238E27FC236}">
                <a16:creationId xmlns:a16="http://schemas.microsoft.com/office/drawing/2014/main" id="{9797353E-AF2A-D149-A4AC-0774268B4A3A}"/>
              </a:ext>
            </a:extLst>
          </p:cNvPr>
          <p:cNvSpPr>
            <a:spLocks noGrp="1"/>
          </p:cNvSpPr>
          <p:nvPr>
            <p:ph type="sldNum" sz="quarter" idx="12"/>
          </p:nvPr>
        </p:nvSpPr>
        <p:spPr/>
        <p:txBody>
          <a:bodyPr/>
          <a:lstStyle/>
          <a:p>
            <a:fld id="{652E326F-2974-0E46-BE41-4A2DFAACED48}" type="slidenum">
              <a:rPr lang="en-AU" smtClean="0"/>
              <a:t>6</a:t>
            </a:fld>
            <a:endParaRPr lang="en-AU"/>
          </a:p>
        </p:txBody>
      </p:sp>
    </p:spTree>
    <p:extLst>
      <p:ext uri="{BB962C8B-B14F-4D97-AF65-F5344CB8AC3E}">
        <p14:creationId xmlns:p14="http://schemas.microsoft.com/office/powerpoint/2010/main" val="1638179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269A5-877C-4046-9F3C-041B09319C61}"/>
              </a:ext>
            </a:extLst>
          </p:cNvPr>
          <p:cNvSpPr>
            <a:spLocks noGrp="1"/>
          </p:cNvSpPr>
          <p:nvPr>
            <p:ph type="title"/>
          </p:nvPr>
        </p:nvSpPr>
        <p:spPr/>
        <p:txBody>
          <a:bodyPr/>
          <a:lstStyle/>
          <a:p>
            <a:r>
              <a:rPr lang="en-AU" dirty="0"/>
              <a:t>Is this a ”problem”?</a:t>
            </a:r>
          </a:p>
        </p:txBody>
      </p:sp>
      <p:sp>
        <p:nvSpPr>
          <p:cNvPr id="3" name="Content Placeholder 2">
            <a:extLst>
              <a:ext uri="{FF2B5EF4-FFF2-40B4-BE49-F238E27FC236}">
                <a16:creationId xmlns:a16="http://schemas.microsoft.com/office/drawing/2014/main" id="{ECCEBEA9-3C5F-9B4D-A3D7-752D117CCEA9}"/>
              </a:ext>
            </a:extLst>
          </p:cNvPr>
          <p:cNvSpPr>
            <a:spLocks noGrp="1"/>
          </p:cNvSpPr>
          <p:nvPr>
            <p:ph idx="1"/>
          </p:nvPr>
        </p:nvSpPr>
        <p:spPr/>
        <p:txBody>
          <a:bodyPr/>
          <a:lstStyle/>
          <a:p>
            <a:pPr marL="0" indent="0">
              <a:buNone/>
            </a:pPr>
            <a:r>
              <a:rPr lang="en-AU" dirty="0"/>
              <a:t>Generally not:</a:t>
            </a:r>
          </a:p>
          <a:p>
            <a:pPr lvl="1"/>
            <a:r>
              <a:rPr lang="en-AU" dirty="0"/>
              <a:t>Nation states have a sovereign right to make such rules and bind their citizens to such rules</a:t>
            </a:r>
          </a:p>
          <a:p>
            <a:pPr lvl="1"/>
            <a:r>
              <a:rPr lang="en-AU" dirty="0"/>
              <a:t>Threat mitigation is typically regarded as a Good Thing rather than an incursion against the utility of a single DNS</a:t>
            </a:r>
          </a:p>
          <a:p>
            <a:r>
              <a:rPr lang="en-AU" dirty="0"/>
              <a:t>It’s a problem when it gets used as a lever in a different fight</a:t>
            </a:r>
          </a:p>
          <a:p>
            <a:pPr lvl="1"/>
            <a:r>
              <a:rPr lang="en-AU" dirty="0"/>
              <a:t>Such as the Australian rule to force Australian ISPs to block the DNS resolution of “</a:t>
            </a:r>
            <a:r>
              <a:rPr lang="en-AU" dirty="0" err="1"/>
              <a:t>thepiratebay.org</a:t>
            </a:r>
            <a:r>
              <a:rPr lang="en-AU" dirty="0"/>
              <a:t>”</a:t>
            </a:r>
          </a:p>
          <a:p>
            <a:pPr lvl="2"/>
            <a:r>
              <a:rPr lang="en-AU" dirty="0"/>
              <a:t>It only pushes determined users to alternate name resolution strategies and ultimately is a comprehensive waste of everyone’s time!</a:t>
            </a:r>
          </a:p>
          <a:p>
            <a:pPr lvl="1"/>
            <a:r>
              <a:rPr lang="en-AU" dirty="0"/>
              <a:t>But even this is a relative sideshow to the larger DNS</a:t>
            </a:r>
          </a:p>
        </p:txBody>
      </p:sp>
      <p:sp>
        <p:nvSpPr>
          <p:cNvPr id="4" name="Slide Number Placeholder 3">
            <a:extLst>
              <a:ext uri="{FF2B5EF4-FFF2-40B4-BE49-F238E27FC236}">
                <a16:creationId xmlns:a16="http://schemas.microsoft.com/office/drawing/2014/main" id="{D35F38F6-10C5-AD45-AE70-14DC0340BC8D}"/>
              </a:ext>
            </a:extLst>
          </p:cNvPr>
          <p:cNvSpPr>
            <a:spLocks noGrp="1"/>
          </p:cNvSpPr>
          <p:nvPr>
            <p:ph type="sldNum" sz="quarter" idx="12"/>
          </p:nvPr>
        </p:nvSpPr>
        <p:spPr/>
        <p:txBody>
          <a:bodyPr/>
          <a:lstStyle/>
          <a:p>
            <a:fld id="{652E326F-2974-0E46-BE41-4A2DFAACED48}" type="slidenum">
              <a:rPr lang="en-AU" smtClean="0"/>
              <a:t>7</a:t>
            </a:fld>
            <a:endParaRPr lang="en-AU"/>
          </a:p>
        </p:txBody>
      </p:sp>
    </p:spTree>
    <p:extLst>
      <p:ext uri="{BB962C8B-B14F-4D97-AF65-F5344CB8AC3E}">
        <p14:creationId xmlns:p14="http://schemas.microsoft.com/office/powerpoint/2010/main" val="1235066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810D-DC1E-D845-91FA-E7A5D4C9656D}"/>
              </a:ext>
            </a:extLst>
          </p:cNvPr>
          <p:cNvSpPr>
            <a:spLocks noGrp="1"/>
          </p:cNvSpPr>
          <p:nvPr>
            <p:ph type="title"/>
          </p:nvPr>
        </p:nvSpPr>
        <p:spPr/>
        <p:txBody>
          <a:bodyPr/>
          <a:lstStyle/>
          <a:p>
            <a:r>
              <a:rPr lang="en-AU" dirty="0"/>
              <a:t>Another interpretation of “Openness”?</a:t>
            </a:r>
          </a:p>
        </p:txBody>
      </p:sp>
      <p:sp>
        <p:nvSpPr>
          <p:cNvPr id="3" name="Content Placeholder 2">
            <a:extLst>
              <a:ext uri="{FF2B5EF4-FFF2-40B4-BE49-F238E27FC236}">
                <a16:creationId xmlns:a16="http://schemas.microsoft.com/office/drawing/2014/main" id="{D398456F-C2D0-B94C-87D2-9A17F78AD36A}"/>
              </a:ext>
            </a:extLst>
          </p:cNvPr>
          <p:cNvSpPr>
            <a:spLocks noGrp="1"/>
          </p:cNvSpPr>
          <p:nvPr>
            <p:ph idx="1"/>
          </p:nvPr>
        </p:nvSpPr>
        <p:spPr/>
        <p:txBody>
          <a:bodyPr/>
          <a:lstStyle/>
          <a:p>
            <a:pPr marL="0" indent="0">
              <a:buNone/>
            </a:pPr>
            <a:r>
              <a:rPr lang="en-AU" dirty="0"/>
              <a:t>When speaking about openness we do not mean in a competitive sense, but rather: </a:t>
            </a:r>
          </a:p>
          <a:p>
            <a:pPr marL="457200" lvl="1" indent="0">
              <a:buNone/>
            </a:pPr>
            <a:r>
              <a:rPr lang="en-AU" sz="2800" dirty="0"/>
              <a:t>“Is the DNS an “open” system?</a:t>
            </a:r>
            <a:endParaRPr lang="en-AU" dirty="0"/>
          </a:p>
        </p:txBody>
      </p:sp>
      <p:sp>
        <p:nvSpPr>
          <p:cNvPr id="4" name="Slide Number Placeholder 3">
            <a:extLst>
              <a:ext uri="{FF2B5EF4-FFF2-40B4-BE49-F238E27FC236}">
                <a16:creationId xmlns:a16="http://schemas.microsoft.com/office/drawing/2014/main" id="{6D6667A1-1434-FA44-9A99-CCDFDBCAC499}"/>
              </a:ext>
            </a:extLst>
          </p:cNvPr>
          <p:cNvSpPr>
            <a:spLocks noGrp="1"/>
          </p:cNvSpPr>
          <p:nvPr>
            <p:ph type="sldNum" sz="quarter" idx="12"/>
          </p:nvPr>
        </p:nvSpPr>
        <p:spPr/>
        <p:txBody>
          <a:bodyPr/>
          <a:lstStyle/>
          <a:p>
            <a:fld id="{652E326F-2974-0E46-BE41-4A2DFAACED48}" type="slidenum">
              <a:rPr lang="en-AU" smtClean="0"/>
              <a:t>8</a:t>
            </a:fld>
            <a:endParaRPr lang="en-AU"/>
          </a:p>
        </p:txBody>
      </p:sp>
    </p:spTree>
    <p:extLst>
      <p:ext uri="{BB962C8B-B14F-4D97-AF65-F5344CB8AC3E}">
        <p14:creationId xmlns:p14="http://schemas.microsoft.com/office/powerpoint/2010/main" val="1205116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59F2F-1AAC-584C-BE9E-D6D8E50396D7}"/>
              </a:ext>
            </a:extLst>
          </p:cNvPr>
          <p:cNvSpPr>
            <a:spLocks noGrp="1"/>
          </p:cNvSpPr>
          <p:nvPr>
            <p:ph type="title"/>
          </p:nvPr>
        </p:nvSpPr>
        <p:spPr/>
        <p:txBody>
          <a:bodyPr/>
          <a:lstStyle/>
          <a:p>
            <a:r>
              <a:rPr lang="en-AU" dirty="0"/>
              <a:t>Is the DNS “Open”?</a:t>
            </a:r>
          </a:p>
        </p:txBody>
      </p:sp>
      <p:sp>
        <p:nvSpPr>
          <p:cNvPr id="3" name="Content Placeholder 2">
            <a:extLst>
              <a:ext uri="{FF2B5EF4-FFF2-40B4-BE49-F238E27FC236}">
                <a16:creationId xmlns:a16="http://schemas.microsoft.com/office/drawing/2014/main" id="{23A325D5-45C2-A64A-A9B8-14776CE75CAA}"/>
              </a:ext>
            </a:extLst>
          </p:cNvPr>
          <p:cNvSpPr>
            <a:spLocks noGrp="1"/>
          </p:cNvSpPr>
          <p:nvPr>
            <p:ph idx="1"/>
          </p:nvPr>
        </p:nvSpPr>
        <p:spPr/>
        <p:txBody>
          <a:bodyPr>
            <a:normAutofit lnSpcReduction="10000"/>
          </a:bodyPr>
          <a:lstStyle/>
          <a:p>
            <a:pPr marL="0" indent="0">
              <a:buNone/>
            </a:pPr>
            <a:r>
              <a:rPr lang="en-AU" b="1" dirty="0"/>
              <a:t>Yes!</a:t>
            </a:r>
          </a:p>
          <a:p>
            <a:pPr lvl="1"/>
            <a:r>
              <a:rPr lang="en-AU" dirty="0"/>
              <a:t>The DNS name resolution protocol is openly specified without any IPR encumbrance</a:t>
            </a:r>
          </a:p>
          <a:p>
            <a:pPr lvl="1"/>
            <a:r>
              <a:rPr lang="en-AU" dirty="0"/>
              <a:t>Fully functional implementations of the DNS protocol are available as open source</a:t>
            </a:r>
          </a:p>
          <a:p>
            <a:pPr lvl="1"/>
            <a:r>
              <a:rPr lang="en-AU" dirty="0"/>
              <a:t>DNS name servers are configured as open “promiscuous” responders and will provide the same response to a query irrespective of the identity of the querier</a:t>
            </a:r>
          </a:p>
          <a:p>
            <a:pPr lvl="1"/>
            <a:r>
              <a:rPr lang="en-AU" dirty="0"/>
              <a:t>DNS information is openly available</a:t>
            </a:r>
          </a:p>
          <a:p>
            <a:pPr lvl="2"/>
            <a:r>
              <a:rPr lang="en-AU" dirty="0"/>
              <a:t>There is some subtle qualification here in that the collection of a zone file may not be openly available, but the individual records in a zone can be queried</a:t>
            </a:r>
          </a:p>
          <a:p>
            <a:pPr lvl="1"/>
            <a:r>
              <a:rPr lang="en-AU" dirty="0"/>
              <a:t>DNS queries and responses are “open”</a:t>
            </a:r>
          </a:p>
        </p:txBody>
      </p:sp>
      <p:sp>
        <p:nvSpPr>
          <p:cNvPr id="4" name="Slide Number Placeholder 3">
            <a:extLst>
              <a:ext uri="{FF2B5EF4-FFF2-40B4-BE49-F238E27FC236}">
                <a16:creationId xmlns:a16="http://schemas.microsoft.com/office/drawing/2014/main" id="{70384AFF-8B87-FF4A-A15A-D197F83570E1}"/>
              </a:ext>
            </a:extLst>
          </p:cNvPr>
          <p:cNvSpPr>
            <a:spLocks noGrp="1"/>
          </p:cNvSpPr>
          <p:nvPr>
            <p:ph type="sldNum" sz="quarter" idx="12"/>
          </p:nvPr>
        </p:nvSpPr>
        <p:spPr/>
        <p:txBody>
          <a:bodyPr/>
          <a:lstStyle/>
          <a:p>
            <a:fld id="{652E326F-2974-0E46-BE41-4A2DFAACED48}" type="slidenum">
              <a:rPr lang="en-AU" smtClean="0"/>
              <a:t>9</a:t>
            </a:fld>
            <a:endParaRPr lang="en-AU"/>
          </a:p>
        </p:txBody>
      </p:sp>
    </p:spTree>
    <p:extLst>
      <p:ext uri="{BB962C8B-B14F-4D97-AF65-F5344CB8AC3E}">
        <p14:creationId xmlns:p14="http://schemas.microsoft.com/office/powerpoint/2010/main" val="2732801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9040</TotalTime>
  <Words>2849</Words>
  <Application>Microsoft Macintosh PowerPoint</Application>
  <PresentationFormat>Widescreen</PresentationFormat>
  <Paragraphs>273</Paragraphs>
  <Slides>41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AhnbergHand</vt:lpstr>
      <vt:lpstr>Arial</vt:lpstr>
      <vt:lpstr>Calibri</vt:lpstr>
      <vt:lpstr>Calibri Light</vt:lpstr>
      <vt:lpstr>Powderfinger Type</vt:lpstr>
      <vt:lpstr>Wingdings</vt:lpstr>
      <vt:lpstr>Office Theme</vt:lpstr>
      <vt:lpstr>Some thoughts on DNS “Openness” </vt:lpstr>
      <vt:lpstr>Openness?</vt:lpstr>
      <vt:lpstr>But that was the entire POINT of the DNS!</vt:lpstr>
      <vt:lpstr>Openness? Yes!</vt:lpstr>
      <vt:lpstr>Really?</vt:lpstr>
      <vt:lpstr>Really?</vt:lpstr>
      <vt:lpstr>Is this a ”problem”?</vt:lpstr>
      <vt:lpstr>Another interpretation of “Openness”?</vt:lpstr>
      <vt:lpstr>Is the DNS “Open”?</vt:lpstr>
      <vt:lpstr>Is the DNS “Open”?</vt:lpstr>
      <vt:lpstr>When “openness” is a weakness</vt:lpstr>
      <vt:lpstr>PowerPoint Presentation</vt:lpstr>
      <vt:lpstr>Lets look into this further</vt:lpstr>
      <vt:lpstr>Lets look into this further</vt:lpstr>
      <vt:lpstr>What’s in that DNS “cloud”? </vt:lpstr>
      <vt:lpstr>Clients, Resolvers and Servers</vt:lpstr>
      <vt:lpstr>What’s REALLY in that DNS “cloud”? </vt:lpstr>
      <vt:lpstr>Scaling DNS infrastructure</vt:lpstr>
      <vt:lpstr>But that is still not “the DNS”</vt:lpstr>
      <vt:lpstr>What is “the DNS”?</vt:lpstr>
      <vt:lpstr>What are DNS “Markets”?</vt:lpstr>
      <vt:lpstr>Maybe it’s more than markets</vt:lpstr>
      <vt:lpstr>So, what should we talk about?</vt:lpstr>
      <vt:lpstr>Current DNS Themes</vt:lpstr>
      <vt:lpstr>This is now a very big agenda</vt:lpstr>
      <vt:lpstr>I. DNS and Trust</vt:lpstr>
      <vt:lpstr>DNSSEC</vt:lpstr>
      <vt:lpstr>Is DNSSEC being used?</vt:lpstr>
      <vt:lpstr>Is DNSSEC being used?</vt:lpstr>
      <vt:lpstr>Is DNSSEC being used?</vt:lpstr>
      <vt:lpstr>Problems with DNSSEC</vt:lpstr>
      <vt:lpstr>Some More Problems with DNSSEC</vt:lpstr>
      <vt:lpstr>DNSSEC is a Market Failure!</vt:lpstr>
      <vt:lpstr>II. The Market for DNS Recursive Resolution</vt:lpstr>
      <vt:lpstr>The DNS Name Resolution Economy</vt:lpstr>
      <vt:lpstr>The DNS Name Resolution Economy</vt:lpstr>
      <vt:lpstr>The resistance to change in the DNS</vt:lpstr>
      <vt:lpstr>Fragmenting the DNS</vt:lpstr>
      <vt:lpstr>Fragmenting the DNS</vt:lpstr>
      <vt:lpstr>It’s life Jim, but not as we know 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95</cp:revision>
  <dcterms:created xsi:type="dcterms:W3CDTF">2020-07-20T01:31:22Z</dcterms:created>
  <dcterms:modified xsi:type="dcterms:W3CDTF">2021-09-27T09:31:41Z</dcterms:modified>
</cp:coreProperties>
</file>