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5" r:id="rId2"/>
    <p:sldId id="391" r:id="rId3"/>
    <p:sldId id="399" r:id="rId4"/>
    <p:sldId id="393" r:id="rId5"/>
    <p:sldId id="394" r:id="rId6"/>
    <p:sldId id="257" r:id="rId7"/>
    <p:sldId id="258" r:id="rId8"/>
    <p:sldId id="259" r:id="rId9"/>
    <p:sldId id="395" r:id="rId10"/>
    <p:sldId id="396" r:id="rId11"/>
    <p:sldId id="261" r:id="rId12"/>
    <p:sldId id="262" r:id="rId13"/>
    <p:sldId id="263" r:id="rId14"/>
    <p:sldId id="397" r:id="rId15"/>
    <p:sldId id="398" r:id="rId16"/>
    <p:sldId id="384" r:id="rId17"/>
    <p:sldId id="386" r:id="rId18"/>
    <p:sldId id="400" r:id="rId19"/>
    <p:sldId id="389" r:id="rId20"/>
    <p:sldId id="281" r:id="rId21"/>
    <p:sldId id="381" r:id="rId22"/>
    <p:sldId id="382" r:id="rId23"/>
    <p:sldId id="390" r:id="rId24"/>
    <p:sldId id="383" r:id="rId25"/>
    <p:sldId id="407" r:id="rId26"/>
    <p:sldId id="408" r:id="rId27"/>
    <p:sldId id="401" r:id="rId28"/>
    <p:sldId id="409" r:id="rId29"/>
    <p:sldId id="410" r:id="rId30"/>
    <p:sldId id="411" r:id="rId31"/>
    <p:sldId id="402" r:id="rId32"/>
    <p:sldId id="412" r:id="rId33"/>
    <p:sldId id="403" r:id="rId34"/>
    <p:sldId id="413" r:id="rId35"/>
    <p:sldId id="404" r:id="rId36"/>
    <p:sldId id="414" r:id="rId37"/>
    <p:sldId id="415" r:id="rId38"/>
    <p:sldId id="40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85FE-C654-6E40-B247-BBE2614C7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21ED3-FA0A-FA4B-A9FA-35EC2659F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8267E-532A-3848-943A-466A3D83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A13B-C9BA-7048-9689-C16998ED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5011B-9A18-3444-8242-963A8165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44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C16D-F06B-4D47-BED1-0F79908B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A8A2B-7497-364F-97BA-04776CB24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2FBB-37B8-8F4F-AFDF-C2ABDD98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E986-C6C0-AA4E-8B3B-0DA7EEFB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D6ADD-C0AC-DA42-B6C0-637C5940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62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88D76-6DA5-F246-B225-9D5B2D0A2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E2F02-8E5D-5142-A9C9-CDAAA326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DBFC-973B-AD41-859A-16F7F624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CAB47-2160-624A-A081-E1991D9A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F1A5-E7FF-2145-84DD-15A1CD9F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5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9D1F-821D-E640-8C1A-C7DFAD0D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D878-DCD8-C74A-8888-773A1054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7683-183D-D343-9004-5C0FFAED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737D-3262-3A4E-AF45-6D776D6C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218A-AB09-C34B-B2FF-DE86B687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0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F3BF-59DF-3242-A28C-0A0CAA80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24DA-8DE9-9A47-9DEB-6DD06E93B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D3E0-B673-F445-91E5-A3582BF2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58F3-EA9B-A246-A9A1-A5366926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E54C-6F7D-1649-B72F-F4102555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90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D200-E3EC-2244-A439-B3012623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4F90-E6E6-8641-A7BC-7A8BC7551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C48D5-1643-C34B-AADA-E843A1868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6D8A-396E-4F41-BAC9-EB101FC0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7B75-A7D0-8D4F-AFC9-E423E602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7F7A2-9BFA-D149-A468-688305FC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01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E3BC-8E5B-B443-B9C7-EB6CEB10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CB8D-8E0C-2C48-B6D7-1C6256E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955ED-0543-0442-A84A-840EAFD47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9DB1E-D460-2242-B2B5-F03D34FE9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D2EDD-3A27-3145-854E-F78F9CDEC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7203F-512A-2F4F-907F-680C6060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C2B48-2130-8149-9ABC-BC15E6F5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6925C-6F92-0347-B781-E2987304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7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E126-535C-5D45-AAD3-2A9A4E1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77EC4-767D-FB41-98EF-7FA930E3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E3EB1-A102-AB46-AEC3-F580AC1F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AC5FC-6789-5B48-A7C9-28AD8D08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29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47CCD-39E4-BC4D-A1D4-2977402E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1AA4A-11E0-4040-8DB4-DA24A584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C8D50-2FAB-2845-AC0F-01589D06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8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9DF-5F7E-7B4F-B6F1-27D86495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F837-6C66-AB48-BEF4-531A07E8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3E4F3-9B9E-3B44-9185-94B256C2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356F3-F20F-0544-A2CF-2690F4C6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8E47-A340-F045-8858-6333BF0C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486B-A475-2046-84F4-27ED2315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72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106D-C5A3-F94D-8C51-CE312160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CE747-CCEF-EB4E-9E5E-847EB17A4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B6A80-4133-B94D-B0CF-5CDE254AE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7D9E-9A55-3348-AC4A-0A06E5F9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292F-C72C-1742-A523-4E24C985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0632D-3148-7C46-8F82-A1B6A3F0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6F773-B16E-3E4B-9F02-3F200DB4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9C4A-40C0-D74F-B741-42655D34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1E66F-57C0-C64D-8B71-6C555E0ED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75AB-D8F5-044D-9EF6-5D574D1D00E7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9D7E-7AFA-CC42-8B57-62F4ACD7D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FF89D-DA08-864A-B099-B4E77CE6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0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7DF30-C097-1B42-B9DA-E1FC1F6D52E8}"/>
              </a:ext>
            </a:extLst>
          </p:cNvPr>
          <p:cNvSpPr txBox="1"/>
          <p:nvPr/>
        </p:nvSpPr>
        <p:spPr>
          <a:xfrm>
            <a:off x="1175610" y="2721114"/>
            <a:ext cx="1003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IP Technology Adoption in Bhutan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D6C12-850C-8F48-B498-A1037608F0DE}"/>
              </a:ext>
            </a:extLst>
          </p:cNvPr>
          <p:cNvSpPr txBox="1"/>
          <p:nvPr/>
        </p:nvSpPr>
        <p:spPr>
          <a:xfrm>
            <a:off x="9364717" y="4288221"/>
            <a:ext cx="208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Geoff Huston</a:t>
            </a:r>
          </a:p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</p:spTree>
    <p:extLst>
      <p:ext uri="{BB962C8B-B14F-4D97-AF65-F5344CB8AC3E}">
        <p14:creationId xmlns:p14="http://schemas.microsoft.com/office/powerpoint/2010/main" val="391215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9C9C-6AA3-4E48-8296-528E74CA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similar diversity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B5CAE-7386-9141-B8C8-DB509915D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452" y="1825625"/>
            <a:ext cx="6817096" cy="4351338"/>
          </a:xfrm>
        </p:spPr>
      </p:pic>
    </p:spTree>
    <p:extLst>
      <p:ext uri="{BB962C8B-B14F-4D97-AF65-F5344CB8AC3E}">
        <p14:creationId xmlns:p14="http://schemas.microsoft.com/office/powerpoint/2010/main" val="287604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A793-68F7-1849-97CE-4B0F4DE2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DNSSEC adoption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C8AF3-6E6C-534C-8A20-FB73ECD9D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69" y="1899496"/>
            <a:ext cx="9686085" cy="44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2FA19-1A9D-C948-8DDA-42EDCAA6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15" y="1681037"/>
            <a:ext cx="10093569" cy="4640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3823C-2C4B-7440-8D5D-9BE8B17D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Europe is (slightly) ahead</a:t>
            </a:r>
          </a:p>
        </p:txBody>
      </p:sp>
    </p:spTree>
    <p:extLst>
      <p:ext uri="{BB962C8B-B14F-4D97-AF65-F5344CB8AC3E}">
        <p14:creationId xmlns:p14="http://schemas.microsoft.com/office/powerpoint/2010/main" val="401798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B8CBE-E414-674F-BEB9-7AB5A0623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90688"/>
            <a:ext cx="7498862" cy="4596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B88B3-F5C2-2748-AC5B-44A15317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Same (but different) diversity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1AC77-B66A-4545-A55C-06136FB37300}"/>
              </a:ext>
            </a:extLst>
          </p:cNvPr>
          <p:cNvSpPr txBox="1"/>
          <p:nvPr/>
        </p:nvSpPr>
        <p:spPr>
          <a:xfrm>
            <a:off x="367862" y="4382814"/>
            <a:ext cx="5306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DNSSEC is deployed in Northern Europe,</a:t>
            </a:r>
          </a:p>
          <a:p>
            <a:r>
              <a:rPr lang="en-AU" dirty="0">
                <a:latin typeface="AhnbergHand" pitchFamily="2" charset="0"/>
              </a:rPr>
              <a:t>but not as much in Central, Southern or </a:t>
            </a:r>
          </a:p>
          <a:p>
            <a:r>
              <a:rPr lang="en-AU" dirty="0">
                <a:latin typeface="AhnbergHand" pitchFamily="2" charset="0"/>
              </a:rPr>
              <a:t>Eastern Europe </a:t>
            </a:r>
          </a:p>
        </p:txBody>
      </p:sp>
    </p:spTree>
    <p:extLst>
      <p:ext uri="{BB962C8B-B14F-4D97-AF65-F5344CB8AC3E}">
        <p14:creationId xmlns:p14="http://schemas.microsoft.com/office/powerpoint/2010/main" val="111075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45E-BA05-6C4D-8087-B58BCB57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Asia has been steady for 24 months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F6B32-C319-A54A-9793-B11BCF3FC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938" y="1825625"/>
            <a:ext cx="9354123" cy="4351338"/>
          </a:xfrm>
        </p:spPr>
      </p:pic>
    </p:spTree>
    <p:extLst>
      <p:ext uri="{BB962C8B-B14F-4D97-AF65-F5344CB8AC3E}">
        <p14:creationId xmlns:p14="http://schemas.microsoft.com/office/powerpoint/2010/main" val="267435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D236-16CF-F842-AED3-21F78F1A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again a diverse spread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91A8B-8E8D-074F-8D62-3F0DBA3A3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585" y="1825624"/>
            <a:ext cx="6369734" cy="4684563"/>
          </a:xfrm>
        </p:spPr>
      </p:pic>
    </p:spTree>
    <p:extLst>
      <p:ext uri="{BB962C8B-B14F-4D97-AF65-F5344CB8AC3E}">
        <p14:creationId xmlns:p14="http://schemas.microsoft.com/office/powerpoint/2010/main" val="156613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44B7-8AEB-464B-BB4D-3F4661A3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RPKI ROV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210F-8CDE-0F45-99A2-2B61BF6A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All End Users behind ROV-aware filters: </a:t>
            </a:r>
            <a:r>
              <a:rPr lang="en-AU" b="1" dirty="0"/>
              <a:t>14%</a:t>
            </a:r>
          </a:p>
          <a:p>
            <a:pPr marL="0" indent="0">
              <a:buNone/>
            </a:pPr>
            <a:r>
              <a:rPr lang="en-AU" dirty="0"/>
              <a:t>European users:                                          </a:t>
            </a:r>
            <a:r>
              <a:rPr lang="en-AU" b="1" dirty="0"/>
              <a:t>10%</a:t>
            </a:r>
          </a:p>
          <a:p>
            <a:pPr marL="0" indent="0">
              <a:buNone/>
            </a:pPr>
            <a:r>
              <a:rPr lang="en-AU" dirty="0"/>
              <a:t>Asian users:					   </a:t>
            </a:r>
            <a:r>
              <a:rPr lang="en-AU" b="1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26298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B2C1-83F3-764B-9BE2-945EEA04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RPKI ROV Adoption in Europe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6E74A2-0D2D-D640-9FD7-5C45E08BA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656" y="1825625"/>
            <a:ext cx="658668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1165C-3955-1849-960B-1844FB3FFFDF}"/>
              </a:ext>
            </a:extLst>
          </p:cNvPr>
          <p:cNvSpPr txBox="1"/>
          <p:nvPr/>
        </p:nvSpPr>
        <p:spPr>
          <a:xfrm flipH="1">
            <a:off x="4750675" y="1456293"/>
            <a:ext cx="498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Rate of </a:t>
            </a:r>
            <a:r>
              <a:rPr lang="en-AU" sz="2800" b="1" dirty="0" err="1"/>
              <a:t>RoV</a:t>
            </a:r>
            <a:r>
              <a:rPr lang="en-AU" sz="2800" b="1" dirty="0"/>
              <a:t> Filtering</a:t>
            </a:r>
          </a:p>
        </p:txBody>
      </p:sp>
    </p:spTree>
    <p:extLst>
      <p:ext uri="{BB962C8B-B14F-4D97-AF65-F5344CB8AC3E}">
        <p14:creationId xmlns:p14="http://schemas.microsoft.com/office/powerpoint/2010/main" val="146356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B2C1-83F3-764B-9BE2-945EEA04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RPKI ROV Adoption in Asia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1165C-3955-1849-960B-1844FB3FFFDF}"/>
              </a:ext>
            </a:extLst>
          </p:cNvPr>
          <p:cNvSpPr txBox="1"/>
          <p:nvPr/>
        </p:nvSpPr>
        <p:spPr>
          <a:xfrm flipH="1">
            <a:off x="4750675" y="1456293"/>
            <a:ext cx="498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Rate of </a:t>
            </a:r>
            <a:r>
              <a:rPr lang="en-AU" sz="2800" b="1" dirty="0" err="1"/>
              <a:t>RoV</a:t>
            </a:r>
            <a:r>
              <a:rPr lang="en-AU" sz="2800" b="1" dirty="0"/>
              <a:t> Filtering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6EA13-48AA-FB48-9285-BF6B2A6E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21" y="2033135"/>
            <a:ext cx="7409039" cy="45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7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DBB7-0BEB-244A-BD41-F04E1283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Why is there such diversity in deployment?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7079-8317-9F4D-89D2-8FD37B111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20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3214-968F-E04C-97E8-6D924AB0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Why?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236BC-96D1-9648-899B-8EAECBAE5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Bhutan has a really high rate of adoption of DNSSEC in their recursive resolvers</a:t>
            </a:r>
          </a:p>
          <a:p>
            <a:r>
              <a:rPr lang="en-AU" dirty="0"/>
              <a:t>And a decent rate of </a:t>
            </a:r>
            <a:r>
              <a:rPr lang="en-AU" dirty="0" err="1"/>
              <a:t>RoV</a:t>
            </a:r>
            <a:r>
              <a:rPr lang="en-AU" dirty="0"/>
              <a:t> ROA filtering for BGP</a:t>
            </a:r>
          </a:p>
          <a:p>
            <a:r>
              <a:rPr lang="en-AU" dirty="0"/>
              <a:t>And a close to perfect rate of signed ROAs in their address infrastructure</a:t>
            </a:r>
          </a:p>
          <a:p>
            <a:pPr marL="0" indent="0">
              <a:buNone/>
            </a:pPr>
            <a:r>
              <a:rPr lang="en-AU" dirty="0"/>
              <a:t>Yet …</a:t>
            </a:r>
          </a:p>
          <a:p>
            <a:r>
              <a:rPr lang="en-AU" dirty="0"/>
              <a:t>Not much IPv6!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853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 for adoption: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414726" indent="-414726">
              <a:buAutoNum type="arabicPeriod"/>
            </a:pPr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This is a deregulated and</a:t>
            </a:r>
          </a:p>
          <a:p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   competitive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333" y="2187838"/>
            <a:ext cx="4768177" cy="108891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B06824"/>
                </a:solidFill>
                <a:latin typeface="Max's Handwritin"/>
                <a:cs typeface="Max's Handwritin"/>
              </a:rPr>
              <a:t>There are many different players</a:t>
            </a:r>
          </a:p>
          <a:p>
            <a:r>
              <a:rPr lang="en-US" sz="3300" b="1" dirty="0">
                <a:solidFill>
                  <a:srgbClr val="B06824"/>
                </a:solidFill>
                <a:latin typeface="Max's Handwritin"/>
                <a:cs typeface="Max's Handwritin"/>
              </a:rPr>
              <a:t>Each with their own perspective</a:t>
            </a:r>
          </a:p>
        </p:txBody>
      </p:sp>
      <p:pic>
        <p:nvPicPr>
          <p:cNvPr id="2" name="Picture 1" descr="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11" y="3690298"/>
            <a:ext cx="2968026" cy="156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491" y="3102378"/>
            <a:ext cx="391905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FF"/>
                </a:solidFill>
                <a:latin typeface="Max's Handwritin"/>
                <a:cs typeface="Max's Handwritin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1" y="2841082"/>
            <a:ext cx="3135015" cy="2874271"/>
          </a:xfrm>
          <a:prstGeom prst="rect">
            <a:avLst/>
          </a:prstGeom>
          <a:solidFill>
            <a:srgbClr val="FFFFFE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pic>
        <p:nvPicPr>
          <p:cNvPr id="9" name="Picture 8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3" y="3233027"/>
            <a:ext cx="1492807" cy="1729260"/>
          </a:xfrm>
          <a:prstGeom prst="rect">
            <a:avLst/>
          </a:prstGeom>
        </p:spPr>
      </p:pic>
      <p:pic>
        <p:nvPicPr>
          <p:cNvPr id="30" name="Picture 29" descr="fig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3" y="4670162"/>
            <a:ext cx="1801147" cy="11089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13935" y="5584703"/>
            <a:ext cx="6923654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90"/>
                </a:solidFill>
                <a:latin typeface="Max's Handwritin"/>
                <a:cs typeface="Max's Handwritin"/>
              </a:rPr>
              <a:t>And all potential approaches will be explored!</a:t>
            </a:r>
          </a:p>
        </p:txBody>
      </p:sp>
    </p:spTree>
    <p:extLst>
      <p:ext uri="{BB962C8B-B14F-4D97-AF65-F5344CB8AC3E}">
        <p14:creationId xmlns:p14="http://schemas.microsoft.com/office/powerpoint/2010/main" val="373808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 for adoption: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2.  The myth of long-term planning</a:t>
            </a:r>
          </a:p>
        </p:txBody>
      </p:sp>
      <p:pic>
        <p:nvPicPr>
          <p:cNvPr id="2" name="Picture 1" descr="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8" y="2795111"/>
            <a:ext cx="2968026" cy="156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727" y="2081478"/>
            <a:ext cx="391905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FF"/>
                </a:solidFill>
                <a:latin typeface="Max's Handwritin"/>
                <a:cs typeface="Max's Handwritin"/>
              </a:rPr>
              <a:t>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A80115-85ED-A948-B768-CD2298B2D927}"/>
              </a:ext>
            </a:extLst>
          </p:cNvPr>
          <p:cNvSpPr txBox="1">
            <a:spLocks/>
          </p:cNvSpPr>
          <p:nvPr/>
        </p:nvSpPr>
        <p:spPr>
          <a:xfrm>
            <a:off x="3574034" y="2369028"/>
            <a:ext cx="8617966" cy="159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Max's Handwritin"/>
                <a:cs typeface="Max's Handwritin"/>
              </a:rPr>
              <a:t>“IPv6 Transition will take many years...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Max's Handwritin"/>
                <a:cs typeface="Max's Handwritin"/>
              </a:rPr>
              <a:t>     5 years, maybe 10 years, maybe longer”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B1C76-6EAB-0A48-940F-112048AD9E46}"/>
              </a:ext>
            </a:extLst>
          </p:cNvPr>
          <p:cNvSpPr txBox="1"/>
          <p:nvPr/>
        </p:nvSpPr>
        <p:spPr>
          <a:xfrm>
            <a:off x="5105075" y="3265072"/>
            <a:ext cx="6204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84807"/>
                </a:solidFill>
                <a:latin typeface="Max's Handwritin"/>
                <a:cs typeface="Max's Handwritin"/>
              </a:rPr>
              <a:t>Are we still firmly committed to the plans we had 5 years ago? How about our 10-year-old plans?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F50E9-053B-D648-B644-FAD841095A1D}"/>
              </a:ext>
            </a:extLst>
          </p:cNvPr>
          <p:cNvSpPr txBox="1"/>
          <p:nvPr/>
        </p:nvSpPr>
        <p:spPr>
          <a:xfrm>
            <a:off x="1180009" y="5715353"/>
            <a:ext cx="81165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wderfinger Type"/>
                <a:cs typeface="Powderfinger Type"/>
              </a:rPr>
              <a:t>The longer the period of transition, the higher the risk of completely losing the plot and heading into other directions!</a:t>
            </a:r>
          </a:p>
        </p:txBody>
      </p:sp>
    </p:spTree>
    <p:extLst>
      <p:ext uri="{BB962C8B-B14F-4D97-AF65-F5344CB8AC3E}">
        <p14:creationId xmlns:p14="http://schemas.microsoft.com/office/powerpoint/2010/main" val="341585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The Internet keeps changing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4389AA-F5A3-1743-B28D-545EE595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20" y="1976164"/>
            <a:ext cx="7848872" cy="8572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wderfinger Type" charset="0"/>
                <a:ea typeface="Powderfinger Type" charset="0"/>
                <a:cs typeface="Powderfinger Type" charset="0"/>
              </a:rPr>
              <a:t>Today’s Internet Architecture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0F36B1-2EEF-9B4F-AB35-64E2C0F9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20" y="2598216"/>
            <a:ext cx="7669600" cy="3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EB27-7565-C841-8ACD-44E89B64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Some providers see advantage in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23EF-21D8-E14F-99A3-21C0406FA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Competitive positioning in a diverse market</a:t>
            </a:r>
          </a:p>
          <a:p>
            <a:r>
              <a:rPr lang="en-AU" dirty="0"/>
              <a:t>Early adoption of future mainstream technologies (first user advantage)</a:t>
            </a:r>
          </a:p>
          <a:p>
            <a:r>
              <a:rPr lang="en-AU" dirty="0"/>
              <a:t>Perception of enhanced utility, security and safety in these more recent technologies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575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EEF5-D72C-B440-BA21-5E2AC4A2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Others see reasons to wait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0BF0D-E268-5247-A988-48146D00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IPv6</a:t>
            </a:r>
            <a:r>
              <a:rPr lang="en-AU" dirty="0"/>
              <a:t> is a 1990’s technology solution to a 1980’s networking architectural challenge – CDN feeder networks do not need globally unique address plans across every device all of the time</a:t>
            </a:r>
          </a:p>
          <a:p>
            <a:r>
              <a:rPr lang="en-AU" b="1" dirty="0"/>
              <a:t>DNSSEC</a:t>
            </a:r>
            <a:r>
              <a:rPr lang="en-AU" dirty="0"/>
              <a:t> is only partially-implemented. If we pushed DNSSEC validation to the edges of the network we’re scared that the DNS will slow down to unacceptable levels. </a:t>
            </a:r>
          </a:p>
          <a:p>
            <a:r>
              <a:rPr lang="en-AU" b="1" dirty="0"/>
              <a:t>RPKI Route Origin Validation </a:t>
            </a:r>
            <a:r>
              <a:rPr lang="en-AU" dirty="0"/>
              <a:t>makes DNS route hijacking only slightly harder. More moving parts can introduce fragility, and not necessarily enhance operating stability</a:t>
            </a:r>
          </a:p>
        </p:txBody>
      </p:sp>
    </p:spTree>
    <p:extLst>
      <p:ext uri="{BB962C8B-B14F-4D97-AF65-F5344CB8AC3E}">
        <p14:creationId xmlns:p14="http://schemas.microsoft.com/office/powerpoint/2010/main" val="148960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60D4-F9D7-4643-9438-9F55C9DA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Lets return to Bhutan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1A15-890D-3142-ABB7-A6D0B6F72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And see which service providers have adopted each of these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75011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C60F-77D6-0440-85F2-0C3D6B2D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Bhutan </a:t>
            </a:r>
            <a:r>
              <a:rPr lang="en-AU" dirty="0"/>
              <a:t>and DNSSEC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D3295-0FB0-9144-B3A5-1A21EEC0B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97" y="1311482"/>
            <a:ext cx="10163503" cy="51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4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C60F-77D6-0440-85F2-0C3D6B2D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ISPs and DNSSEC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451F0-E991-A541-BB6B-500488B4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016"/>
            <a:ext cx="12192000" cy="3097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52682-FBFA-5040-A7D7-AE1B0B727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41"/>
          <a:stretch/>
        </p:blipFill>
        <p:spPr>
          <a:xfrm>
            <a:off x="0" y="2825270"/>
            <a:ext cx="12192000" cy="18822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14478-160B-D849-92E0-4C51C661CF42}"/>
              </a:ext>
            </a:extLst>
          </p:cNvPr>
          <p:cNvSpPr/>
          <p:nvPr/>
        </p:nvSpPr>
        <p:spPr>
          <a:xfrm>
            <a:off x="0" y="4707552"/>
            <a:ext cx="12192000" cy="40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158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C19E-2945-0745-AACF-A2D560C1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and DNS Resolver 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F3C6FD-A675-E64E-B56D-BB759C571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89" y="1451074"/>
            <a:ext cx="8563905" cy="47679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C2942-66BE-EB45-AE52-8E1772316FF2}"/>
              </a:ext>
            </a:extLst>
          </p:cNvPr>
          <p:cNvSpPr txBox="1"/>
          <p:nvPr/>
        </p:nvSpPr>
        <p:spPr>
          <a:xfrm flipH="1">
            <a:off x="9252780" y="2319109"/>
            <a:ext cx="262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ISP Resolver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B9811-C132-B842-B4CF-FBC2D71F47BC}"/>
              </a:ext>
            </a:extLst>
          </p:cNvPr>
          <p:cNvSpPr txBox="1"/>
          <p:nvPr/>
        </p:nvSpPr>
        <p:spPr>
          <a:xfrm flipH="1">
            <a:off x="9162994" y="4962461"/>
            <a:ext cx="262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</a:rPr>
              <a:t>Google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D5236-A5E3-4549-A59C-6180262DAF55}"/>
              </a:ext>
            </a:extLst>
          </p:cNvPr>
          <p:cNvSpPr txBox="1"/>
          <p:nvPr/>
        </p:nvSpPr>
        <p:spPr>
          <a:xfrm flipH="1">
            <a:off x="9162993" y="5331793"/>
            <a:ext cx="32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Different AS, still in Bhutan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F34E2-38DC-494D-959A-EF4F8D5ED9FE}"/>
              </a:ext>
            </a:extLst>
          </p:cNvPr>
          <p:cNvSpPr txBox="1"/>
          <p:nvPr/>
        </p:nvSpPr>
        <p:spPr>
          <a:xfrm flipH="1">
            <a:off x="9162993" y="5849672"/>
            <a:ext cx="32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C000"/>
                </a:solidFill>
              </a:rPr>
              <a:t>Cloudflare</a:t>
            </a:r>
          </a:p>
        </p:txBody>
      </p:sp>
    </p:spTree>
    <p:extLst>
      <p:ext uri="{BB962C8B-B14F-4D97-AF65-F5344CB8AC3E}">
        <p14:creationId xmlns:p14="http://schemas.microsoft.com/office/powerpoint/2010/main" val="2165157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C19E-2945-0745-AACF-A2D560C1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and DNS Resolver 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F3C6FD-A675-E64E-B56D-BB759C571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89" y="1451074"/>
            <a:ext cx="8563905" cy="47679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C2942-66BE-EB45-AE52-8E1772316FF2}"/>
              </a:ext>
            </a:extLst>
          </p:cNvPr>
          <p:cNvSpPr txBox="1"/>
          <p:nvPr/>
        </p:nvSpPr>
        <p:spPr>
          <a:xfrm flipH="1">
            <a:off x="9252780" y="2319109"/>
            <a:ext cx="262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ISP Resolver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B9811-C132-B842-B4CF-FBC2D71F47BC}"/>
              </a:ext>
            </a:extLst>
          </p:cNvPr>
          <p:cNvSpPr txBox="1"/>
          <p:nvPr/>
        </p:nvSpPr>
        <p:spPr>
          <a:xfrm flipH="1">
            <a:off x="9162994" y="4962461"/>
            <a:ext cx="262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</a:rPr>
              <a:t>Google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D5236-A5E3-4549-A59C-6180262DAF55}"/>
              </a:ext>
            </a:extLst>
          </p:cNvPr>
          <p:cNvSpPr txBox="1"/>
          <p:nvPr/>
        </p:nvSpPr>
        <p:spPr>
          <a:xfrm flipH="1">
            <a:off x="9162993" y="5331793"/>
            <a:ext cx="32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Different AS, still in Bhutan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F34E2-38DC-494D-959A-EF4F8D5ED9FE}"/>
              </a:ext>
            </a:extLst>
          </p:cNvPr>
          <p:cNvSpPr txBox="1"/>
          <p:nvPr/>
        </p:nvSpPr>
        <p:spPr>
          <a:xfrm flipH="1">
            <a:off x="9162993" y="5849672"/>
            <a:ext cx="32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C000"/>
                </a:solidFill>
              </a:rPr>
              <a:t>Cloudflare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A430-ECC7-FC4E-BE49-D085842E2686}"/>
              </a:ext>
            </a:extLst>
          </p:cNvPr>
          <p:cNvSpPr txBox="1"/>
          <p:nvPr/>
        </p:nvSpPr>
        <p:spPr>
          <a:xfrm>
            <a:off x="1" y="3465707"/>
            <a:ext cx="624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This is </a:t>
            </a:r>
            <a:r>
              <a:rPr lang="en-AU" dirty="0" err="1">
                <a:latin typeface="AhnbergHand" pitchFamily="2" charset="0"/>
              </a:rPr>
              <a:t>TashiCell</a:t>
            </a:r>
            <a:r>
              <a:rPr lang="en-AU" dirty="0">
                <a:latin typeface="AhnbergHand" pitchFamily="2" charset="0"/>
              </a:rPr>
              <a:t> Mobile (AS134417) using DNS resolvers in </a:t>
            </a:r>
            <a:r>
              <a:rPr lang="en-AU" dirty="0" err="1">
                <a:latin typeface="AhnbergHand" pitchFamily="2" charset="0"/>
              </a:rPr>
              <a:t>Tashicell</a:t>
            </a:r>
            <a:r>
              <a:rPr lang="en-AU" dirty="0">
                <a:latin typeface="AhnbergHand" pitchFamily="2" charset="0"/>
              </a:rPr>
              <a:t> Domestic AS 23955)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657F75F-C5EC-C242-8B7B-51F13D558116}"/>
              </a:ext>
            </a:extLst>
          </p:cNvPr>
          <p:cNvSpPr/>
          <p:nvPr/>
        </p:nvSpPr>
        <p:spPr>
          <a:xfrm>
            <a:off x="4470008" y="2400628"/>
            <a:ext cx="701082" cy="1058261"/>
          </a:xfrm>
          <a:custGeom>
            <a:avLst/>
            <a:gdLst>
              <a:gd name="connsiteX0" fmla="*/ 38930 w 701082"/>
              <a:gd name="connsiteY0" fmla="*/ 1004724 h 1058261"/>
              <a:gd name="connsiteX1" fmla="*/ 59951 w 701082"/>
              <a:gd name="connsiteY1" fmla="*/ 952172 h 1058261"/>
              <a:gd name="connsiteX2" fmla="*/ 606489 w 701082"/>
              <a:gd name="connsiteY2" fmla="*/ 48282 h 1058261"/>
              <a:gd name="connsiteX3" fmla="*/ 270158 w 701082"/>
              <a:gd name="connsiteY3" fmla="*/ 111344 h 1058261"/>
              <a:gd name="connsiteX4" fmla="*/ 606489 w 701082"/>
              <a:gd name="connsiteY4" fmla="*/ 6241 h 1058261"/>
              <a:gd name="connsiteX5" fmla="*/ 701082 w 701082"/>
              <a:gd name="connsiteY5" fmla="*/ 269000 h 105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082" h="1058261">
                <a:moveTo>
                  <a:pt x="38930" y="1004724"/>
                </a:moveTo>
                <a:cubicBezTo>
                  <a:pt x="2144" y="1058151"/>
                  <a:pt x="-34642" y="1111579"/>
                  <a:pt x="59951" y="952172"/>
                </a:cubicBezTo>
                <a:cubicBezTo>
                  <a:pt x="154544" y="792765"/>
                  <a:pt x="571455" y="188420"/>
                  <a:pt x="606489" y="48282"/>
                </a:cubicBezTo>
                <a:cubicBezTo>
                  <a:pt x="641523" y="-91856"/>
                  <a:pt x="270158" y="118351"/>
                  <a:pt x="270158" y="111344"/>
                </a:cubicBezTo>
                <a:cubicBezTo>
                  <a:pt x="270158" y="104337"/>
                  <a:pt x="534668" y="-20035"/>
                  <a:pt x="606489" y="6241"/>
                </a:cubicBezTo>
                <a:cubicBezTo>
                  <a:pt x="678310" y="32517"/>
                  <a:pt x="689696" y="150758"/>
                  <a:pt x="701082" y="269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6E15EE9-C86D-6E41-96C7-A44424B59913}"/>
              </a:ext>
            </a:extLst>
          </p:cNvPr>
          <p:cNvSpPr/>
          <p:nvPr/>
        </p:nvSpPr>
        <p:spPr>
          <a:xfrm>
            <a:off x="4435366" y="4130566"/>
            <a:ext cx="960792" cy="1739230"/>
          </a:xfrm>
          <a:custGeom>
            <a:avLst/>
            <a:gdLst>
              <a:gd name="connsiteX0" fmla="*/ 0 w 960792"/>
              <a:gd name="connsiteY0" fmla="*/ 0 h 1739230"/>
              <a:gd name="connsiteX1" fmla="*/ 882868 w 960792"/>
              <a:gd name="connsiteY1" fmla="*/ 1629103 h 1739230"/>
              <a:gd name="connsiteX2" fmla="*/ 903889 w 960792"/>
              <a:gd name="connsiteY2" fmla="*/ 1502979 h 1739230"/>
              <a:gd name="connsiteX3" fmla="*/ 956441 w 960792"/>
              <a:gd name="connsiteY3" fmla="*/ 1734206 h 1739230"/>
              <a:gd name="connsiteX4" fmla="*/ 777765 w 960792"/>
              <a:gd name="connsiteY4" fmla="*/ 1639613 h 173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92" h="1739230">
                <a:moveTo>
                  <a:pt x="0" y="0"/>
                </a:moveTo>
                <a:cubicBezTo>
                  <a:pt x="366110" y="689303"/>
                  <a:pt x="732220" y="1378607"/>
                  <a:pt x="882868" y="1629103"/>
                </a:cubicBezTo>
                <a:cubicBezTo>
                  <a:pt x="1033516" y="1879600"/>
                  <a:pt x="891627" y="1485462"/>
                  <a:pt x="903889" y="1502979"/>
                </a:cubicBezTo>
                <a:cubicBezTo>
                  <a:pt x="916151" y="1520496"/>
                  <a:pt x="977462" y="1711434"/>
                  <a:pt x="956441" y="1734206"/>
                </a:cubicBezTo>
                <a:cubicBezTo>
                  <a:pt x="935420" y="1756978"/>
                  <a:pt x="856592" y="1698295"/>
                  <a:pt x="777765" y="1639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321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0947-9A1E-C549-9124-6EDFFBAD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Bhutan is not that unusual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48D4-CC08-CF48-B9FA-A6795BCB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9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Many national environments have a unique technology adoption profile across these 4 technologies: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                </a:t>
            </a:r>
            <a:r>
              <a:rPr lang="en-AU" b="1" dirty="0"/>
              <a:t>DNSSEC         IPv6          ROA Signing   </a:t>
            </a:r>
            <a:r>
              <a:rPr lang="en-AU" b="1" dirty="0" err="1"/>
              <a:t>RoV</a:t>
            </a:r>
            <a:r>
              <a:rPr lang="en-AU" b="1" dirty="0"/>
              <a:t> Filtering</a:t>
            </a:r>
          </a:p>
          <a:p>
            <a:pPr marL="0" indent="0">
              <a:buNone/>
            </a:pPr>
            <a:r>
              <a:rPr lang="en-AU" b="1" dirty="0"/>
              <a:t>Bhutan         </a:t>
            </a:r>
            <a:r>
              <a:rPr lang="en-AU" dirty="0"/>
              <a:t>high	    not much    perfect    	    decent</a:t>
            </a:r>
          </a:p>
          <a:p>
            <a:pPr marL="0" indent="0">
              <a:buNone/>
            </a:pPr>
            <a:r>
              <a:rPr lang="en-AU" b="1" dirty="0"/>
              <a:t>Sweden</a:t>
            </a:r>
            <a:r>
              <a:rPr lang="en-AU" dirty="0"/>
              <a:t>        high          not much    not really            good</a:t>
            </a:r>
          </a:p>
          <a:p>
            <a:pPr marL="0" indent="0">
              <a:buNone/>
            </a:pPr>
            <a:r>
              <a:rPr lang="en-AU" b="1" dirty="0"/>
              <a:t>Brazil</a:t>
            </a:r>
            <a:r>
              <a:rPr lang="en-AU" dirty="0"/>
              <a:t>             high          decent            nope                none</a:t>
            </a:r>
          </a:p>
          <a:p>
            <a:pPr marL="0" indent="0">
              <a:buNone/>
            </a:pPr>
            <a:r>
              <a:rPr lang="en-AU" b="1" dirty="0"/>
              <a:t>Spain</a:t>
            </a:r>
            <a:r>
              <a:rPr lang="en-AU" dirty="0"/>
              <a:t>             low         not much       decent               none </a:t>
            </a:r>
          </a:p>
          <a:p>
            <a:pPr marL="0" indent="0">
              <a:buNone/>
            </a:pPr>
            <a:r>
              <a:rPr lang="en-AU" b="1" dirty="0"/>
              <a:t>India</a:t>
            </a:r>
            <a:r>
              <a:rPr lang="en-AU" dirty="0"/>
              <a:t>              high         huge              decent             not much</a:t>
            </a:r>
          </a:p>
          <a:p>
            <a:pPr marL="0" indent="0">
              <a:buNone/>
            </a:pPr>
            <a:r>
              <a:rPr lang="en-AU" b="1" dirty="0"/>
              <a:t>US</a:t>
            </a:r>
            <a:r>
              <a:rPr lang="en-AU" dirty="0"/>
              <a:t>                 so-so         good             decent               so-so</a:t>
            </a:r>
          </a:p>
          <a:p>
            <a:pPr marL="0" indent="0">
              <a:buNone/>
            </a:pPr>
            <a:r>
              <a:rPr lang="en-AU" b="1" dirty="0"/>
              <a:t>Mongolia</a:t>
            </a:r>
            <a:r>
              <a:rPr lang="en-AU" dirty="0"/>
              <a:t>      high          nope            perfect!             good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AA81FFD-A4FE-2F4A-B603-73819A05604E}"/>
              </a:ext>
            </a:extLst>
          </p:cNvPr>
          <p:cNvSpPr/>
          <p:nvPr/>
        </p:nvSpPr>
        <p:spPr>
          <a:xfrm>
            <a:off x="3645877" y="3645877"/>
            <a:ext cx="0" cy="2672861"/>
          </a:xfrm>
          <a:custGeom>
            <a:avLst/>
            <a:gdLst>
              <a:gd name="connsiteX0" fmla="*/ 0 w 0"/>
              <a:gd name="connsiteY0" fmla="*/ 0 h 2672861"/>
              <a:gd name="connsiteX1" fmla="*/ 0 w 0"/>
              <a:gd name="connsiteY1" fmla="*/ 1406769 h 2672861"/>
              <a:gd name="connsiteX2" fmla="*/ 0 w 0"/>
              <a:gd name="connsiteY2" fmla="*/ 2672861 h 267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2672861">
                <a:moveTo>
                  <a:pt x="0" y="0"/>
                </a:moveTo>
                <a:lnTo>
                  <a:pt x="0" y="1406769"/>
                </a:lnTo>
                <a:lnTo>
                  <a:pt x="0" y="26728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07D1CA4-219B-E940-B6AF-70E545399600}"/>
              </a:ext>
            </a:extLst>
          </p:cNvPr>
          <p:cNvSpPr/>
          <p:nvPr/>
        </p:nvSpPr>
        <p:spPr>
          <a:xfrm>
            <a:off x="5240215" y="3587262"/>
            <a:ext cx="60968" cy="2701860"/>
          </a:xfrm>
          <a:custGeom>
            <a:avLst/>
            <a:gdLst>
              <a:gd name="connsiteX0" fmla="*/ 23447 w 60968"/>
              <a:gd name="connsiteY0" fmla="*/ 0 h 2701860"/>
              <a:gd name="connsiteX1" fmla="*/ 46893 w 60968"/>
              <a:gd name="connsiteY1" fmla="*/ 1184030 h 2701860"/>
              <a:gd name="connsiteX2" fmla="*/ 58616 w 60968"/>
              <a:gd name="connsiteY2" fmla="*/ 2532184 h 2701860"/>
              <a:gd name="connsiteX3" fmla="*/ 0 w 60968"/>
              <a:gd name="connsiteY3" fmla="*/ 2637692 h 270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8" h="2701860">
                <a:moveTo>
                  <a:pt x="23447" y="0"/>
                </a:moveTo>
                <a:cubicBezTo>
                  <a:pt x="32239" y="380999"/>
                  <a:pt x="41032" y="761999"/>
                  <a:pt x="46893" y="1184030"/>
                </a:cubicBezTo>
                <a:cubicBezTo>
                  <a:pt x="52755" y="1606061"/>
                  <a:pt x="66432" y="2289907"/>
                  <a:pt x="58616" y="2532184"/>
                </a:cubicBezTo>
                <a:cubicBezTo>
                  <a:pt x="50801" y="2774461"/>
                  <a:pt x="25400" y="2706076"/>
                  <a:pt x="0" y="26376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C1FFF81-BD42-1545-ADA9-69ABB20916B7}"/>
              </a:ext>
            </a:extLst>
          </p:cNvPr>
          <p:cNvSpPr/>
          <p:nvPr/>
        </p:nvSpPr>
        <p:spPr>
          <a:xfrm>
            <a:off x="7197631" y="3376246"/>
            <a:ext cx="23784" cy="2860431"/>
          </a:xfrm>
          <a:custGeom>
            <a:avLst/>
            <a:gdLst>
              <a:gd name="connsiteX0" fmla="*/ 23784 w 23784"/>
              <a:gd name="connsiteY0" fmla="*/ 0 h 2860431"/>
              <a:gd name="connsiteX1" fmla="*/ 338 w 23784"/>
              <a:gd name="connsiteY1" fmla="*/ 1793631 h 2860431"/>
              <a:gd name="connsiteX2" fmla="*/ 12061 w 23784"/>
              <a:gd name="connsiteY2" fmla="*/ 2860431 h 28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4" h="2860431">
                <a:moveTo>
                  <a:pt x="23784" y="0"/>
                </a:moveTo>
                <a:cubicBezTo>
                  <a:pt x="13038" y="658446"/>
                  <a:pt x="2292" y="1316893"/>
                  <a:pt x="338" y="1793631"/>
                </a:cubicBezTo>
                <a:cubicBezTo>
                  <a:pt x="-1616" y="2270369"/>
                  <a:pt x="5222" y="2565400"/>
                  <a:pt x="12061" y="2860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943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C5BC-4C1E-4041-9238-6555D514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and DNS Resolvers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BC8432-DDA6-4743-B0C9-2D11D0F45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86" y="1690687"/>
            <a:ext cx="11581177" cy="198950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05F38-A58E-EE4E-B4AA-CA77A499C2BF}"/>
              </a:ext>
            </a:extLst>
          </p:cNvPr>
          <p:cNvSpPr txBox="1"/>
          <p:nvPr/>
        </p:nvSpPr>
        <p:spPr>
          <a:xfrm>
            <a:off x="9612511" y="4319752"/>
            <a:ext cx="235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Chinese open resolvers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E2FE4A3-BDC5-6642-8D80-D5F9C4B55524}"/>
              </a:ext>
            </a:extLst>
          </p:cNvPr>
          <p:cNvSpPr/>
          <p:nvPr/>
        </p:nvSpPr>
        <p:spPr>
          <a:xfrm>
            <a:off x="10384221" y="3699641"/>
            <a:ext cx="882869" cy="0"/>
          </a:xfrm>
          <a:custGeom>
            <a:avLst/>
            <a:gdLst>
              <a:gd name="connsiteX0" fmla="*/ 0 w 882869"/>
              <a:gd name="connsiteY0" fmla="*/ 0 h 0"/>
              <a:gd name="connsiteX1" fmla="*/ 882869 w 882869"/>
              <a:gd name="connsiteY1" fmla="*/ 0 h 0"/>
              <a:gd name="connsiteX2" fmla="*/ 0 w 882869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869">
                <a:moveTo>
                  <a:pt x="0" y="0"/>
                </a:moveTo>
                <a:lnTo>
                  <a:pt x="882869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4CE6947-1DFF-6240-BA5C-D064496B30D3}"/>
              </a:ext>
            </a:extLst>
          </p:cNvPr>
          <p:cNvSpPr/>
          <p:nvPr/>
        </p:nvSpPr>
        <p:spPr>
          <a:xfrm>
            <a:off x="10668000" y="3689042"/>
            <a:ext cx="378372" cy="725303"/>
          </a:xfrm>
          <a:custGeom>
            <a:avLst/>
            <a:gdLst>
              <a:gd name="connsiteX0" fmla="*/ 0 w 378372"/>
              <a:gd name="connsiteY0" fmla="*/ 725303 h 725303"/>
              <a:gd name="connsiteX1" fmla="*/ 52552 w 378372"/>
              <a:gd name="connsiteY1" fmla="*/ 609689 h 725303"/>
              <a:gd name="connsiteX2" fmla="*/ 189186 w 378372"/>
              <a:gd name="connsiteY2" fmla="*/ 115703 h 725303"/>
              <a:gd name="connsiteX3" fmla="*/ 10510 w 378372"/>
              <a:gd name="connsiteY3" fmla="*/ 241827 h 725303"/>
              <a:gd name="connsiteX4" fmla="*/ 189186 w 378372"/>
              <a:gd name="connsiteY4" fmla="*/ 89 h 725303"/>
              <a:gd name="connsiteX5" fmla="*/ 378372 w 378372"/>
              <a:gd name="connsiteY5" fmla="*/ 273358 h 7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372" h="725303">
                <a:moveTo>
                  <a:pt x="0" y="725303"/>
                </a:moveTo>
                <a:cubicBezTo>
                  <a:pt x="10510" y="718296"/>
                  <a:pt x="21021" y="711289"/>
                  <a:pt x="52552" y="609689"/>
                </a:cubicBezTo>
                <a:cubicBezTo>
                  <a:pt x="84083" y="508089"/>
                  <a:pt x="196193" y="177013"/>
                  <a:pt x="189186" y="115703"/>
                </a:cubicBezTo>
                <a:cubicBezTo>
                  <a:pt x="182179" y="54393"/>
                  <a:pt x="10510" y="261096"/>
                  <a:pt x="10510" y="241827"/>
                </a:cubicBezTo>
                <a:cubicBezTo>
                  <a:pt x="10510" y="222558"/>
                  <a:pt x="127876" y="-5166"/>
                  <a:pt x="189186" y="89"/>
                </a:cubicBezTo>
                <a:cubicBezTo>
                  <a:pt x="250496" y="5344"/>
                  <a:pt x="314434" y="139351"/>
                  <a:pt x="378372" y="2733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6F5D6-70BB-5943-AF27-32D648939EAC}"/>
              </a:ext>
            </a:extLst>
          </p:cNvPr>
          <p:cNvSpPr txBox="1"/>
          <p:nvPr/>
        </p:nvSpPr>
        <p:spPr>
          <a:xfrm>
            <a:off x="7270914" y="4012747"/>
            <a:ext cx="29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Other resolvers not in Bhutan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82EF4F-A8EC-2E45-90AD-D9627FBCF592}"/>
              </a:ext>
            </a:extLst>
          </p:cNvPr>
          <p:cNvSpPr/>
          <p:nvPr/>
        </p:nvSpPr>
        <p:spPr>
          <a:xfrm>
            <a:off x="8671015" y="3686665"/>
            <a:ext cx="252268" cy="296756"/>
          </a:xfrm>
          <a:custGeom>
            <a:avLst/>
            <a:gdLst>
              <a:gd name="connsiteX0" fmla="*/ 84102 w 252268"/>
              <a:gd name="connsiteY0" fmla="*/ 296756 h 296756"/>
              <a:gd name="connsiteX1" fmla="*/ 84102 w 252268"/>
              <a:gd name="connsiteY1" fmla="*/ 223183 h 296756"/>
              <a:gd name="connsiteX2" fmla="*/ 168185 w 252268"/>
              <a:gd name="connsiteY2" fmla="*/ 23487 h 296756"/>
              <a:gd name="connsiteX3" fmla="*/ 19 w 252268"/>
              <a:gd name="connsiteY3" fmla="*/ 55018 h 296756"/>
              <a:gd name="connsiteX4" fmla="*/ 157675 w 252268"/>
              <a:gd name="connsiteY4" fmla="*/ 2466 h 296756"/>
              <a:gd name="connsiteX5" fmla="*/ 252268 w 252268"/>
              <a:gd name="connsiteY5" fmla="*/ 149611 h 2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68" h="296756">
                <a:moveTo>
                  <a:pt x="84102" y="296756"/>
                </a:moveTo>
                <a:cubicBezTo>
                  <a:pt x="77095" y="282742"/>
                  <a:pt x="70088" y="268728"/>
                  <a:pt x="84102" y="223183"/>
                </a:cubicBezTo>
                <a:cubicBezTo>
                  <a:pt x="98116" y="177638"/>
                  <a:pt x="182199" y="51514"/>
                  <a:pt x="168185" y="23487"/>
                </a:cubicBezTo>
                <a:cubicBezTo>
                  <a:pt x="154171" y="-4540"/>
                  <a:pt x="1771" y="58521"/>
                  <a:pt x="19" y="55018"/>
                </a:cubicBezTo>
                <a:cubicBezTo>
                  <a:pt x="-1733" y="51515"/>
                  <a:pt x="115634" y="-13299"/>
                  <a:pt x="157675" y="2466"/>
                </a:cubicBezTo>
                <a:cubicBezTo>
                  <a:pt x="199716" y="18231"/>
                  <a:pt x="225992" y="83921"/>
                  <a:pt x="252268" y="1496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85FEB-B845-8844-B900-623A3B90E549}"/>
              </a:ext>
            </a:extLst>
          </p:cNvPr>
          <p:cNvSpPr txBox="1"/>
          <p:nvPr/>
        </p:nvSpPr>
        <p:spPr>
          <a:xfrm>
            <a:off x="5034346" y="4045013"/>
            <a:ext cx="131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ISP Resolver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1EA2D04-76BC-2D48-AAA8-240DD036C2D0}"/>
              </a:ext>
            </a:extLst>
          </p:cNvPr>
          <p:cNvSpPr/>
          <p:nvPr/>
        </p:nvSpPr>
        <p:spPr>
          <a:xfrm>
            <a:off x="5475872" y="3668110"/>
            <a:ext cx="325838" cy="283780"/>
          </a:xfrm>
          <a:custGeom>
            <a:avLst/>
            <a:gdLst>
              <a:gd name="connsiteX0" fmla="*/ 63080 w 325838"/>
              <a:gd name="connsiteY0" fmla="*/ 283780 h 283780"/>
              <a:gd name="connsiteX1" fmla="*/ 189204 w 325838"/>
              <a:gd name="connsiteY1" fmla="*/ 21021 h 283780"/>
              <a:gd name="connsiteX2" fmla="*/ 18 w 325838"/>
              <a:gd name="connsiteY2" fmla="*/ 115614 h 283780"/>
              <a:gd name="connsiteX3" fmla="*/ 178694 w 325838"/>
              <a:gd name="connsiteY3" fmla="*/ 0 h 283780"/>
              <a:gd name="connsiteX4" fmla="*/ 325838 w 325838"/>
              <a:gd name="connsiteY4" fmla="*/ 115614 h 28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838" h="283780">
                <a:moveTo>
                  <a:pt x="63080" y="283780"/>
                </a:moveTo>
                <a:cubicBezTo>
                  <a:pt x="131397" y="166414"/>
                  <a:pt x="199714" y="49049"/>
                  <a:pt x="189204" y="21021"/>
                </a:cubicBezTo>
                <a:cubicBezTo>
                  <a:pt x="178694" y="-7007"/>
                  <a:pt x="1770" y="119117"/>
                  <a:pt x="18" y="115614"/>
                </a:cubicBezTo>
                <a:cubicBezTo>
                  <a:pt x="-1734" y="112111"/>
                  <a:pt x="124391" y="0"/>
                  <a:pt x="178694" y="0"/>
                </a:cubicBezTo>
                <a:cubicBezTo>
                  <a:pt x="232997" y="0"/>
                  <a:pt x="279417" y="57807"/>
                  <a:pt x="325838" y="1156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D96F5-BAAF-614B-A4E9-A65FADCC3AEF}"/>
              </a:ext>
            </a:extLst>
          </p:cNvPr>
          <p:cNvSpPr txBox="1"/>
          <p:nvPr/>
        </p:nvSpPr>
        <p:spPr>
          <a:xfrm>
            <a:off x="5969461" y="4879850"/>
            <a:ext cx="258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Other resolvers in Bhutan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FF13E74-5FC2-224B-824E-3D7C443E109B}"/>
              </a:ext>
            </a:extLst>
          </p:cNvPr>
          <p:cNvSpPr/>
          <p:nvPr/>
        </p:nvSpPr>
        <p:spPr>
          <a:xfrm>
            <a:off x="6842234" y="3690051"/>
            <a:ext cx="315311" cy="1050115"/>
          </a:xfrm>
          <a:custGeom>
            <a:avLst/>
            <a:gdLst>
              <a:gd name="connsiteX0" fmla="*/ 0 w 315311"/>
              <a:gd name="connsiteY0" fmla="*/ 1050115 h 1050115"/>
              <a:gd name="connsiteX1" fmla="*/ 220718 w 315311"/>
              <a:gd name="connsiteY1" fmla="*/ 41121 h 1050115"/>
              <a:gd name="connsiteX2" fmla="*/ 73573 w 315311"/>
              <a:gd name="connsiteY2" fmla="*/ 177756 h 1050115"/>
              <a:gd name="connsiteX3" fmla="*/ 220718 w 315311"/>
              <a:gd name="connsiteY3" fmla="*/ 9590 h 1050115"/>
              <a:gd name="connsiteX4" fmla="*/ 315311 w 315311"/>
              <a:gd name="connsiteY4" fmla="*/ 177756 h 105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11" h="1050115">
                <a:moveTo>
                  <a:pt x="0" y="1050115"/>
                </a:moveTo>
                <a:cubicBezTo>
                  <a:pt x="104228" y="618314"/>
                  <a:pt x="208456" y="186514"/>
                  <a:pt x="220718" y="41121"/>
                </a:cubicBezTo>
                <a:cubicBezTo>
                  <a:pt x="232980" y="-104272"/>
                  <a:pt x="73573" y="183011"/>
                  <a:pt x="73573" y="177756"/>
                </a:cubicBezTo>
                <a:cubicBezTo>
                  <a:pt x="73573" y="172501"/>
                  <a:pt x="180428" y="9590"/>
                  <a:pt x="220718" y="9590"/>
                </a:cubicBezTo>
                <a:cubicBezTo>
                  <a:pt x="261008" y="9590"/>
                  <a:pt x="288159" y="93673"/>
                  <a:pt x="315311" y="1777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870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C60F-77D6-0440-85F2-0C3D6B2D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and ROV Filtering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6BDB36-BF9B-B845-8D93-C02D66BDD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320" y="1825625"/>
            <a:ext cx="9523360" cy="4351338"/>
          </a:xfrm>
        </p:spPr>
      </p:pic>
    </p:spTree>
    <p:extLst>
      <p:ext uri="{BB962C8B-B14F-4D97-AF65-F5344CB8AC3E}">
        <p14:creationId xmlns:p14="http://schemas.microsoft.com/office/powerpoint/2010/main" val="120981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C60F-77D6-0440-85F2-0C3D6B2D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and ROV Filtering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138B04-7435-CE4D-A977-BB30F066F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88600" cy="26162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2339D-1542-6944-B35B-5637BAB3B9F9}"/>
              </a:ext>
            </a:extLst>
          </p:cNvPr>
          <p:cNvSpPr txBox="1"/>
          <p:nvPr/>
        </p:nvSpPr>
        <p:spPr>
          <a:xfrm>
            <a:off x="1177159" y="5181600"/>
            <a:ext cx="583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Obviously AS18024 (Bhutan Telecom) is not ROV filtering yet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6B03E2C-585B-1C40-A86E-8AE25988A79F}"/>
              </a:ext>
            </a:extLst>
          </p:cNvPr>
          <p:cNvSpPr/>
          <p:nvPr/>
        </p:nvSpPr>
        <p:spPr>
          <a:xfrm>
            <a:off x="6988394" y="3556487"/>
            <a:ext cx="2564949" cy="1667257"/>
          </a:xfrm>
          <a:custGeom>
            <a:avLst/>
            <a:gdLst>
              <a:gd name="connsiteX0" fmla="*/ 127109 w 2564949"/>
              <a:gd name="connsiteY0" fmla="*/ 1614603 h 1667257"/>
              <a:gd name="connsiteX1" fmla="*/ 253234 w 2564949"/>
              <a:gd name="connsiteY1" fmla="*/ 1488479 h 1667257"/>
              <a:gd name="connsiteX2" fmla="*/ 2407854 w 2564949"/>
              <a:gd name="connsiteY2" fmla="*/ 143154 h 1667257"/>
              <a:gd name="connsiteX3" fmla="*/ 2145096 w 2564949"/>
              <a:gd name="connsiteY3" fmla="*/ 80092 h 1667257"/>
              <a:gd name="connsiteX4" fmla="*/ 2544489 w 2564949"/>
              <a:gd name="connsiteY4" fmla="*/ 6520 h 1667257"/>
              <a:gd name="connsiteX5" fmla="*/ 2470916 w 2564949"/>
              <a:gd name="connsiteY5" fmla="*/ 258768 h 166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4949" h="1667257">
                <a:moveTo>
                  <a:pt x="127109" y="1614603"/>
                </a:moveTo>
                <a:cubicBezTo>
                  <a:pt x="109" y="1674161"/>
                  <a:pt x="-126890" y="1733720"/>
                  <a:pt x="253234" y="1488479"/>
                </a:cubicBezTo>
                <a:cubicBezTo>
                  <a:pt x="633358" y="1243238"/>
                  <a:pt x="2092544" y="377885"/>
                  <a:pt x="2407854" y="143154"/>
                </a:cubicBezTo>
                <a:cubicBezTo>
                  <a:pt x="2723164" y="-91577"/>
                  <a:pt x="2122324" y="102864"/>
                  <a:pt x="2145096" y="80092"/>
                </a:cubicBezTo>
                <a:cubicBezTo>
                  <a:pt x="2167869" y="57320"/>
                  <a:pt x="2490186" y="-23259"/>
                  <a:pt x="2544489" y="6520"/>
                </a:cubicBezTo>
                <a:cubicBezTo>
                  <a:pt x="2598792" y="36299"/>
                  <a:pt x="2534854" y="147533"/>
                  <a:pt x="2470916" y="258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3C8C8-E5C6-9041-B597-DF16D34F196E}"/>
              </a:ext>
            </a:extLst>
          </p:cNvPr>
          <p:cNvSpPr txBox="1"/>
          <p:nvPr/>
        </p:nvSpPr>
        <p:spPr>
          <a:xfrm>
            <a:off x="9784571" y="773832"/>
            <a:ext cx="18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This is impressive!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DED537F-B660-2F49-ADD2-BA93055E0DE6}"/>
              </a:ext>
            </a:extLst>
          </p:cNvPr>
          <p:cNvSpPr/>
          <p:nvPr/>
        </p:nvSpPr>
        <p:spPr>
          <a:xfrm>
            <a:off x="10062342" y="1135117"/>
            <a:ext cx="374430" cy="740754"/>
          </a:xfrm>
          <a:custGeom>
            <a:avLst/>
            <a:gdLst>
              <a:gd name="connsiteX0" fmla="*/ 374430 w 374430"/>
              <a:gd name="connsiteY0" fmla="*/ 0 h 740754"/>
              <a:gd name="connsiteX1" fmla="*/ 38099 w 374430"/>
              <a:gd name="connsiteY1" fmla="*/ 725214 h 740754"/>
              <a:gd name="connsiteX2" fmla="*/ 6568 w 374430"/>
              <a:gd name="connsiteY2" fmla="*/ 515007 h 740754"/>
              <a:gd name="connsiteX3" fmla="*/ 27589 w 374430"/>
              <a:gd name="connsiteY3" fmla="*/ 735724 h 740754"/>
              <a:gd name="connsiteX4" fmla="*/ 227286 w 374430"/>
              <a:gd name="connsiteY4" fmla="*/ 641131 h 74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30" h="740754">
                <a:moveTo>
                  <a:pt x="374430" y="0"/>
                </a:moveTo>
                <a:cubicBezTo>
                  <a:pt x="236919" y="319690"/>
                  <a:pt x="99409" y="639380"/>
                  <a:pt x="38099" y="725214"/>
                </a:cubicBezTo>
                <a:cubicBezTo>
                  <a:pt x="-23211" y="811048"/>
                  <a:pt x="8320" y="513255"/>
                  <a:pt x="6568" y="515007"/>
                </a:cubicBezTo>
                <a:cubicBezTo>
                  <a:pt x="4816" y="516759"/>
                  <a:pt x="-9197" y="714703"/>
                  <a:pt x="27589" y="735724"/>
                </a:cubicBezTo>
                <a:cubicBezTo>
                  <a:pt x="64375" y="756745"/>
                  <a:pt x="145830" y="698938"/>
                  <a:pt x="227286" y="6411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ECBA143-86B2-2A42-A6F6-EEBADD554958}"/>
              </a:ext>
            </a:extLst>
          </p:cNvPr>
          <p:cNvSpPr/>
          <p:nvPr/>
        </p:nvSpPr>
        <p:spPr>
          <a:xfrm>
            <a:off x="9186041" y="2072422"/>
            <a:ext cx="1098003" cy="1148514"/>
          </a:xfrm>
          <a:custGeom>
            <a:avLst/>
            <a:gdLst>
              <a:gd name="connsiteX0" fmla="*/ 73573 w 1098003"/>
              <a:gd name="connsiteY0" fmla="*/ 61178 h 1148514"/>
              <a:gd name="connsiteX1" fmla="*/ 84083 w 1098003"/>
              <a:gd name="connsiteY1" fmla="*/ 1070171 h 1148514"/>
              <a:gd name="connsiteX2" fmla="*/ 578069 w 1098003"/>
              <a:gd name="connsiteY2" fmla="*/ 1080681 h 1148514"/>
              <a:gd name="connsiteX3" fmla="*/ 1072056 w 1098003"/>
              <a:gd name="connsiteY3" fmla="*/ 1091192 h 1148514"/>
              <a:gd name="connsiteX4" fmla="*/ 1030014 w 1098003"/>
              <a:gd name="connsiteY4" fmla="*/ 523633 h 1148514"/>
              <a:gd name="connsiteX5" fmla="*/ 1040525 w 1098003"/>
              <a:gd name="connsiteY5" fmla="*/ 50668 h 1148514"/>
              <a:gd name="connsiteX6" fmla="*/ 851338 w 1098003"/>
              <a:gd name="connsiteY6" fmla="*/ 8626 h 1148514"/>
              <a:gd name="connsiteX7" fmla="*/ 0 w 1098003"/>
              <a:gd name="connsiteY7" fmla="*/ 8626 h 11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003" h="1148514">
                <a:moveTo>
                  <a:pt x="73573" y="61178"/>
                </a:moveTo>
                <a:cubicBezTo>
                  <a:pt x="36786" y="480716"/>
                  <a:pt x="0" y="900254"/>
                  <a:pt x="84083" y="1070171"/>
                </a:cubicBezTo>
                <a:cubicBezTo>
                  <a:pt x="168166" y="1240088"/>
                  <a:pt x="578069" y="1080681"/>
                  <a:pt x="578069" y="1080681"/>
                </a:cubicBezTo>
                <a:cubicBezTo>
                  <a:pt x="742731" y="1084184"/>
                  <a:pt x="996732" y="1184033"/>
                  <a:pt x="1072056" y="1091192"/>
                </a:cubicBezTo>
                <a:cubicBezTo>
                  <a:pt x="1147380" y="998351"/>
                  <a:pt x="1035269" y="697054"/>
                  <a:pt x="1030014" y="523633"/>
                </a:cubicBezTo>
                <a:cubicBezTo>
                  <a:pt x="1024759" y="350212"/>
                  <a:pt x="1070304" y="136502"/>
                  <a:pt x="1040525" y="50668"/>
                </a:cubicBezTo>
                <a:cubicBezTo>
                  <a:pt x="1010746" y="-35166"/>
                  <a:pt x="1024759" y="15633"/>
                  <a:pt x="851338" y="8626"/>
                </a:cubicBezTo>
                <a:cubicBezTo>
                  <a:pt x="677917" y="1619"/>
                  <a:pt x="338958" y="5122"/>
                  <a:pt x="0" y="8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156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C60F-77D6-0440-85F2-0C3D6B2D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and ROA Production IPv4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59F7DF-E325-AC43-ACE5-FA4A2DA5E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9502"/>
            <a:ext cx="10515600" cy="4123584"/>
          </a:xfrm>
        </p:spPr>
      </p:pic>
    </p:spTree>
    <p:extLst>
      <p:ext uri="{BB962C8B-B14F-4D97-AF65-F5344CB8AC3E}">
        <p14:creationId xmlns:p14="http://schemas.microsoft.com/office/powerpoint/2010/main" val="855858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C60F-77D6-0440-85F2-0C3D6B2D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Bhutan and ROA Production IPv6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59F7DF-E325-AC43-ACE5-FA4A2DA5E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9502"/>
            <a:ext cx="10515600" cy="412358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044B4-B9BF-7D44-B0A4-5D0E18FE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64" y="1994541"/>
            <a:ext cx="4856305" cy="40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98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B59A-52BF-914B-B3F2-8D0956B3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then there’s IPv6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AAE4C5-C7C5-ED4B-9B96-C5828AC11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484" y="1825625"/>
            <a:ext cx="9483032" cy="4351338"/>
          </a:xfrm>
        </p:spPr>
      </p:pic>
    </p:spTree>
    <p:extLst>
      <p:ext uri="{BB962C8B-B14F-4D97-AF65-F5344CB8AC3E}">
        <p14:creationId xmlns:p14="http://schemas.microsoft.com/office/powerpoint/2010/main" val="84853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B59A-52BF-914B-B3F2-8D0956B3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then there’s IPv6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91D7D9-12B9-854F-851E-CD32CC213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0" y="2083594"/>
            <a:ext cx="10236200" cy="3835400"/>
          </a:xfrm>
        </p:spPr>
      </p:pic>
    </p:spTree>
    <p:extLst>
      <p:ext uri="{BB962C8B-B14F-4D97-AF65-F5344CB8AC3E}">
        <p14:creationId xmlns:p14="http://schemas.microsoft.com/office/powerpoint/2010/main" val="2233523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B59A-52BF-914B-B3F2-8D0956B3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then there’s IPv6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91D7D9-12B9-854F-851E-CD32CC213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0" y="2083594"/>
            <a:ext cx="10236200" cy="3835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18227-D185-DD45-8FEF-16D7878DD61F}"/>
              </a:ext>
            </a:extLst>
          </p:cNvPr>
          <p:cNvSpPr txBox="1"/>
          <p:nvPr/>
        </p:nvSpPr>
        <p:spPr>
          <a:xfrm rot="21288319">
            <a:off x="1240490" y="2889955"/>
            <a:ext cx="8363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600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WHY so low?</a:t>
            </a:r>
          </a:p>
        </p:txBody>
      </p:sp>
    </p:spTree>
    <p:extLst>
      <p:ext uri="{BB962C8B-B14F-4D97-AF65-F5344CB8AC3E}">
        <p14:creationId xmlns:p14="http://schemas.microsoft.com/office/powerpoint/2010/main" val="3645902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701B01-9753-3F4A-AABB-16E12162FC39}"/>
              </a:ext>
            </a:extLst>
          </p:cNvPr>
          <p:cNvSpPr txBox="1"/>
          <p:nvPr/>
        </p:nvSpPr>
        <p:spPr>
          <a:xfrm>
            <a:off x="3657600" y="3429000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41465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3EA9-B5C5-5D45-8E27-E721B054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Sameness and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7730-9DA5-8441-815F-9C96CFF56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All these markets have a similar technology base for consumers</a:t>
            </a:r>
          </a:p>
          <a:p>
            <a:r>
              <a:rPr lang="en-AU" dirty="0"/>
              <a:t>And they all use equipment drawn from a similar pool of vendors</a:t>
            </a:r>
          </a:p>
          <a:p>
            <a:r>
              <a:rPr lang="en-AU" dirty="0"/>
              <a:t>And the supply costs are largely the same across the entire network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Yet…</a:t>
            </a:r>
          </a:p>
          <a:p>
            <a:r>
              <a:rPr lang="en-AU" dirty="0"/>
              <a:t>They have different consumer “wealth” indicators</a:t>
            </a:r>
          </a:p>
          <a:p>
            <a:r>
              <a:rPr lang="en-AU" dirty="0"/>
              <a:t>There are different technology deployment models in each national market</a:t>
            </a:r>
          </a:p>
          <a:p>
            <a:r>
              <a:rPr lang="en-AU" dirty="0"/>
              <a:t>Though relative wealth and technology choices do not correlate well!</a:t>
            </a:r>
          </a:p>
          <a:p>
            <a:pPr marL="0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331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6A13-FF55-FC46-9038-25C0128C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Lets look at each technology in a little more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9CEB4-7E35-1545-8CA9-87C55673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47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B843A-D8F5-CE4F-8A3A-3629BFB2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4" y="2174789"/>
            <a:ext cx="9321532" cy="4222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F59438-2B00-7849-AA1F-B0861F32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IPv6 Adoption -  2014 to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CD9B0-6EE8-BD40-BC9B-D70575A127E4}"/>
              </a:ext>
            </a:extLst>
          </p:cNvPr>
          <p:cNvSpPr txBox="1"/>
          <p:nvPr/>
        </p:nvSpPr>
        <p:spPr>
          <a:xfrm>
            <a:off x="9873049" y="2174789"/>
            <a:ext cx="231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28% of the Internet’s user base have IPv6 today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1B02F18-D232-AB4C-A52C-26AAB6D46A84}"/>
              </a:ext>
            </a:extLst>
          </p:cNvPr>
          <p:cNvSpPr/>
          <p:nvPr/>
        </p:nvSpPr>
        <p:spPr>
          <a:xfrm>
            <a:off x="9506276" y="2819844"/>
            <a:ext cx="1296250" cy="609156"/>
          </a:xfrm>
          <a:custGeom>
            <a:avLst/>
            <a:gdLst>
              <a:gd name="connsiteX0" fmla="*/ 1132892 w 1296250"/>
              <a:gd name="connsiteY0" fmla="*/ 52918 h 609156"/>
              <a:gd name="connsiteX1" fmla="*/ 1145248 w 1296250"/>
              <a:gd name="connsiteY1" fmla="*/ 102345 h 609156"/>
              <a:gd name="connsiteX2" fmla="*/ 1231746 w 1296250"/>
              <a:gd name="connsiteY2" fmla="*/ 608972 h 609156"/>
              <a:gd name="connsiteX3" fmla="*/ 70211 w 1296250"/>
              <a:gd name="connsiteY3" fmla="*/ 40561 h 609156"/>
              <a:gd name="connsiteX4" fmla="*/ 119638 w 1296250"/>
              <a:gd name="connsiteY4" fmla="*/ 275340 h 609156"/>
              <a:gd name="connsiteX5" fmla="*/ 33140 w 1296250"/>
              <a:gd name="connsiteY5" fmla="*/ 28204 h 609156"/>
              <a:gd name="connsiteX6" fmla="*/ 243205 w 1296250"/>
              <a:gd name="connsiteY6" fmla="*/ 15848 h 60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50" h="609156">
                <a:moveTo>
                  <a:pt x="1132892" y="52918"/>
                </a:moveTo>
                <a:cubicBezTo>
                  <a:pt x="1130832" y="31293"/>
                  <a:pt x="1128772" y="9669"/>
                  <a:pt x="1145248" y="102345"/>
                </a:cubicBezTo>
                <a:cubicBezTo>
                  <a:pt x="1161724" y="195021"/>
                  <a:pt x="1410919" y="619269"/>
                  <a:pt x="1231746" y="608972"/>
                </a:cubicBezTo>
                <a:cubicBezTo>
                  <a:pt x="1052573" y="598675"/>
                  <a:pt x="255562" y="96166"/>
                  <a:pt x="70211" y="40561"/>
                </a:cubicBezTo>
                <a:cubicBezTo>
                  <a:pt x="-115140" y="-15044"/>
                  <a:pt x="125816" y="277399"/>
                  <a:pt x="119638" y="275340"/>
                </a:cubicBezTo>
                <a:cubicBezTo>
                  <a:pt x="113460" y="273281"/>
                  <a:pt x="12545" y="71453"/>
                  <a:pt x="33140" y="28204"/>
                </a:cubicBezTo>
                <a:cubicBezTo>
                  <a:pt x="53734" y="-15045"/>
                  <a:pt x="148469" y="401"/>
                  <a:pt x="243205" y="1584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33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9262E-B8E5-3642-B24D-CB476D4E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9" y="1825625"/>
            <a:ext cx="9835662" cy="4557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30141-A508-284D-A5C6-ACD07D96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Europe is (slightly) lagging…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B1FF67A-30CE-2E4F-9B1C-D82EBFDD81F3}"/>
              </a:ext>
            </a:extLst>
          </p:cNvPr>
          <p:cNvSpPr/>
          <p:nvPr/>
        </p:nvSpPr>
        <p:spPr>
          <a:xfrm>
            <a:off x="9495212" y="2688994"/>
            <a:ext cx="1227018" cy="1124848"/>
          </a:xfrm>
          <a:custGeom>
            <a:avLst/>
            <a:gdLst>
              <a:gd name="connsiteX0" fmla="*/ 278432 w 1227018"/>
              <a:gd name="connsiteY0" fmla="*/ 599330 h 1124848"/>
              <a:gd name="connsiteX1" fmla="*/ 951094 w 1227018"/>
              <a:gd name="connsiteY1" fmla="*/ 851579 h 1124848"/>
              <a:gd name="connsiteX2" fmla="*/ 1182321 w 1227018"/>
              <a:gd name="connsiteY2" fmla="*/ 431165 h 1124848"/>
              <a:gd name="connsiteX3" fmla="*/ 110266 w 1227018"/>
              <a:gd name="connsiteY3" fmla="*/ 21261 h 1124848"/>
              <a:gd name="connsiteX4" fmla="*/ 89246 w 1227018"/>
              <a:gd name="connsiteY4" fmla="*/ 1124848 h 112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018" h="1124848">
                <a:moveTo>
                  <a:pt x="278432" y="599330"/>
                </a:moveTo>
                <a:cubicBezTo>
                  <a:pt x="539439" y="739468"/>
                  <a:pt x="800446" y="879606"/>
                  <a:pt x="951094" y="851579"/>
                </a:cubicBezTo>
                <a:cubicBezTo>
                  <a:pt x="1101742" y="823552"/>
                  <a:pt x="1322459" y="569551"/>
                  <a:pt x="1182321" y="431165"/>
                </a:cubicBezTo>
                <a:cubicBezTo>
                  <a:pt x="1042183" y="292779"/>
                  <a:pt x="292445" y="-94353"/>
                  <a:pt x="110266" y="21261"/>
                </a:cubicBezTo>
                <a:cubicBezTo>
                  <a:pt x="-71913" y="136875"/>
                  <a:pt x="8666" y="630861"/>
                  <a:pt x="89246" y="11248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1C815-6D28-A34C-AF4C-A2E9F3F45BEB}"/>
              </a:ext>
            </a:extLst>
          </p:cNvPr>
          <p:cNvSpPr/>
          <p:nvPr/>
        </p:nvSpPr>
        <p:spPr>
          <a:xfrm>
            <a:off x="7394313" y="4294258"/>
            <a:ext cx="45336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/>
              <a:t>23% of the Europe’s user base have IPv6 today</a:t>
            </a:r>
          </a:p>
        </p:txBody>
      </p:sp>
    </p:spTree>
    <p:extLst>
      <p:ext uri="{BB962C8B-B14F-4D97-AF65-F5344CB8AC3E}">
        <p14:creationId xmlns:p14="http://schemas.microsoft.com/office/powerpoint/2010/main" val="223129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AEC-7EF4-BF4E-9658-2BCA1694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And is very diverse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A1137-2D3A-4540-B87B-DC7CA1688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821" y="1825625"/>
            <a:ext cx="6804358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53C1C-AD6B-C74B-B5DA-3FB9C45A7635}"/>
              </a:ext>
            </a:extLst>
          </p:cNvPr>
          <p:cNvSpPr txBox="1"/>
          <p:nvPr/>
        </p:nvSpPr>
        <p:spPr>
          <a:xfrm>
            <a:off x="367862" y="4382814"/>
            <a:ext cx="400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 is deployed in Central </a:t>
            </a:r>
          </a:p>
          <a:p>
            <a:r>
              <a:rPr lang="en-AU" dirty="0">
                <a:latin typeface="AhnbergHand" pitchFamily="2" charset="0"/>
              </a:rPr>
              <a:t>Europe and Greece, but not in </a:t>
            </a:r>
          </a:p>
          <a:p>
            <a:r>
              <a:rPr lang="en-AU" dirty="0">
                <a:latin typeface="AhnbergHand" pitchFamily="2" charset="0"/>
              </a:rPr>
              <a:t>the North, South or East</a:t>
            </a:r>
          </a:p>
        </p:txBody>
      </p:sp>
    </p:spTree>
    <p:extLst>
      <p:ext uri="{BB962C8B-B14F-4D97-AF65-F5344CB8AC3E}">
        <p14:creationId xmlns:p14="http://schemas.microsoft.com/office/powerpoint/2010/main" val="19915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DB9B-B6F5-A942-AE5A-29414778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Asia has better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7BBB2-7226-9043-95B5-4EA6B5EA5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938" y="1825625"/>
            <a:ext cx="9354123" cy="4351338"/>
          </a:xfrm>
        </p:spPr>
      </p:pic>
    </p:spTree>
    <p:extLst>
      <p:ext uri="{BB962C8B-B14F-4D97-AF65-F5344CB8AC3E}">
        <p14:creationId xmlns:p14="http://schemas.microsoft.com/office/powerpoint/2010/main" val="138196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738</Words>
  <Application>Microsoft Macintosh PowerPoint</Application>
  <PresentationFormat>Widescreen</PresentationFormat>
  <Paragraphs>114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PowerPoint Presentation</vt:lpstr>
      <vt:lpstr>Why?</vt:lpstr>
      <vt:lpstr>Bhutan is not that unusual</vt:lpstr>
      <vt:lpstr>Sameness and Differences</vt:lpstr>
      <vt:lpstr>Lets look at each technology in a little more detail</vt:lpstr>
      <vt:lpstr>IPv6 Adoption -  2014 to Today</vt:lpstr>
      <vt:lpstr>Europe is (slightly) lagging…</vt:lpstr>
      <vt:lpstr>And is very diverse</vt:lpstr>
      <vt:lpstr>Asia has better numbers</vt:lpstr>
      <vt:lpstr>And similar diversity</vt:lpstr>
      <vt:lpstr>DNSSEC adoption</vt:lpstr>
      <vt:lpstr>Europe is (slightly) ahead</vt:lpstr>
      <vt:lpstr>Same (but different) diversity</vt:lpstr>
      <vt:lpstr>Asia has been steady for 24 months</vt:lpstr>
      <vt:lpstr>And again a diverse spread</vt:lpstr>
      <vt:lpstr>RPKI ROV Adoption</vt:lpstr>
      <vt:lpstr>RPKI ROV Adoption in Europe</vt:lpstr>
      <vt:lpstr>RPKI ROV Adoption in Asia</vt:lpstr>
      <vt:lpstr>Why is there such diversity in deployment?</vt:lpstr>
      <vt:lpstr>PowerPoint Presentation</vt:lpstr>
      <vt:lpstr>PowerPoint Presentation</vt:lpstr>
      <vt:lpstr>Today’s Internet Architecture</vt:lpstr>
      <vt:lpstr>Some providers see advantage in adoption</vt:lpstr>
      <vt:lpstr>Others see reasons to wait …</vt:lpstr>
      <vt:lpstr>Lets return to Bhutan</vt:lpstr>
      <vt:lpstr>Bhutan and DNSSEC</vt:lpstr>
      <vt:lpstr>Bhutan ISPs and DNSSEC</vt:lpstr>
      <vt:lpstr>Bhutan and DNS Resolver Use</vt:lpstr>
      <vt:lpstr>Bhutan and DNS Resolver Use</vt:lpstr>
      <vt:lpstr>Bhutan and DNS Resolvers</vt:lpstr>
      <vt:lpstr>Bhutan and ROV Filtering</vt:lpstr>
      <vt:lpstr>Bhutan and ROV Filtering</vt:lpstr>
      <vt:lpstr>Bhutan and ROA Production IPv4</vt:lpstr>
      <vt:lpstr>Bhutan and ROA Production IPv6</vt:lpstr>
      <vt:lpstr>And then there’s IPv6</vt:lpstr>
      <vt:lpstr>And then there’s IPv6</vt:lpstr>
      <vt:lpstr>And then there’s IPv6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adoption -  2012 to Today</dc:title>
  <dc:creator>Geoff Huston</dc:creator>
  <cp:lastModifiedBy>Geoff Huston</cp:lastModifiedBy>
  <cp:revision>20</cp:revision>
  <dcterms:created xsi:type="dcterms:W3CDTF">2020-06-08T04:46:15Z</dcterms:created>
  <dcterms:modified xsi:type="dcterms:W3CDTF">2021-10-20T03:29:33Z</dcterms:modified>
</cp:coreProperties>
</file>