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30" r:id="rId2"/>
    <p:sldId id="435" r:id="rId3"/>
    <p:sldId id="294" r:id="rId4"/>
    <p:sldId id="308" r:id="rId5"/>
    <p:sldId id="297" r:id="rId6"/>
    <p:sldId id="436" r:id="rId7"/>
    <p:sldId id="437" r:id="rId8"/>
    <p:sldId id="438" r:id="rId9"/>
    <p:sldId id="432" r:id="rId10"/>
    <p:sldId id="299" r:id="rId11"/>
    <p:sldId id="309" r:id="rId12"/>
    <p:sldId id="298" r:id="rId13"/>
    <p:sldId id="310" r:id="rId14"/>
    <p:sldId id="300" r:id="rId15"/>
    <p:sldId id="311" r:id="rId16"/>
    <p:sldId id="301" r:id="rId17"/>
    <p:sldId id="442" r:id="rId18"/>
    <p:sldId id="443" r:id="rId19"/>
    <p:sldId id="444" r:id="rId20"/>
    <p:sldId id="445" r:id="rId21"/>
    <p:sldId id="302" r:id="rId22"/>
    <p:sldId id="447" r:id="rId23"/>
    <p:sldId id="303" r:id="rId24"/>
    <p:sldId id="306" r:id="rId25"/>
    <p:sldId id="276" r:id="rId26"/>
    <p:sldId id="286" r:id="rId27"/>
    <p:sldId id="258" r:id="rId28"/>
    <p:sldId id="277" r:id="rId29"/>
    <p:sldId id="291" r:id="rId30"/>
    <p:sldId id="304" r:id="rId31"/>
    <p:sldId id="446" r:id="rId32"/>
    <p:sldId id="305" r:id="rId33"/>
    <p:sldId id="280" r:id="rId34"/>
    <p:sldId id="439" r:id="rId35"/>
    <p:sldId id="440" r:id="rId36"/>
    <p:sldId id="441" r:id="rId37"/>
    <p:sldId id="272" r:id="rId38"/>
    <p:sldId id="31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p:restoredTop sz="94737"/>
  </p:normalViewPr>
  <p:slideViewPr>
    <p:cSldViewPr snapToGrid="0" snapToObjects="1">
      <p:cViewPr varScale="1">
        <p:scale>
          <a:sx n="155" d="100"/>
          <a:sy n="155" d="100"/>
        </p:scale>
        <p:origin x="92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E2F0-B3D8-BE4F-8A78-F0B6B5D7D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1C4118F-AA7E-EA4F-9217-00285990C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791CFA-5A21-0F43-B7F7-82684AF7439D}"/>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5" name="Footer Placeholder 4">
            <a:extLst>
              <a:ext uri="{FF2B5EF4-FFF2-40B4-BE49-F238E27FC236}">
                <a16:creationId xmlns:a16="http://schemas.microsoft.com/office/drawing/2014/main" id="{D9FC015A-C910-B648-AD8E-2017DF8155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3D27CC-865F-3F4A-BC51-F94C4A3FC7F6}"/>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3432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11-3A8D-414E-94C2-3EBC368A71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2778C6-96AB-4C43-B340-00997A70C2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1AF8F-4802-4C4A-8D22-FDFD7E1527C6}"/>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5" name="Footer Placeholder 4">
            <a:extLst>
              <a:ext uri="{FF2B5EF4-FFF2-40B4-BE49-F238E27FC236}">
                <a16:creationId xmlns:a16="http://schemas.microsoft.com/office/drawing/2014/main" id="{829D733E-B95B-384B-81A1-C4AB59EBD1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B041B9-9D6D-0047-9AF4-5432E76638D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7217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B7B9D8-3383-3945-8291-381BED005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9DE8DA-A74B-AC4A-9E3A-423F7F52F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8423D-EE46-0B44-84A8-B8BC662DDF46}"/>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5" name="Footer Placeholder 4">
            <a:extLst>
              <a:ext uri="{FF2B5EF4-FFF2-40B4-BE49-F238E27FC236}">
                <a16:creationId xmlns:a16="http://schemas.microsoft.com/office/drawing/2014/main" id="{25F2814A-9778-9C4E-8B8E-DBC0CFB156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48DA75-A45A-0449-8C14-EA74D2A77EC3}"/>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56267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E504-56A7-3546-A6A8-1B10CDEAD278}"/>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581670AB-8C98-A240-A408-CA67589E0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8991DC-E986-4545-88C9-87C7E12192E6}"/>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5" name="Footer Placeholder 4">
            <a:extLst>
              <a:ext uri="{FF2B5EF4-FFF2-40B4-BE49-F238E27FC236}">
                <a16:creationId xmlns:a16="http://schemas.microsoft.com/office/drawing/2014/main" id="{E2B5F87F-EB3E-C84B-86EC-EC9258BAC8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846595-53E1-6845-A48A-FAF53A158F2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7707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C863-962B-F44E-9FC5-D39C62AC7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79FB54-A07D-F14A-AE1E-1D2123F95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8EEC4-6CC5-DC4A-BCF5-E5DE266E912D}"/>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5" name="Footer Placeholder 4">
            <a:extLst>
              <a:ext uri="{FF2B5EF4-FFF2-40B4-BE49-F238E27FC236}">
                <a16:creationId xmlns:a16="http://schemas.microsoft.com/office/drawing/2014/main" id="{FD5AF6A4-D882-914C-9608-F07D583702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81EA7A-D9F3-8743-8555-98DC0C75FABD}"/>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1315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BDA2-9451-A246-B3B4-8836889B8D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C6664A-41C7-0446-9C36-EF4476748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44D4648-9806-FD40-8F8C-5B055B0FC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1A4EE44-98F0-F04B-850A-65900F86B5EC}"/>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6" name="Footer Placeholder 5">
            <a:extLst>
              <a:ext uri="{FF2B5EF4-FFF2-40B4-BE49-F238E27FC236}">
                <a16:creationId xmlns:a16="http://schemas.microsoft.com/office/drawing/2014/main" id="{AF3DE127-8173-7D4F-AB11-79CB4D4ED7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7FC0A0-A1B4-4848-934E-629B005E97B2}"/>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34480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1DB8-4383-794E-89B7-AE14422A15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04B3EA-4CDA-5749-81B1-038EFDBC2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2BB73-A474-D144-B8A5-8D181714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B6DDD1D-6469-4C4C-A88A-251B02635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DB38A-845E-9A41-BB3F-4730550E4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733BA7-A9C2-5249-A727-E697BABB3117}"/>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8" name="Footer Placeholder 7">
            <a:extLst>
              <a:ext uri="{FF2B5EF4-FFF2-40B4-BE49-F238E27FC236}">
                <a16:creationId xmlns:a16="http://schemas.microsoft.com/office/drawing/2014/main" id="{ECADCAD6-D53F-564C-B497-3466C8D5B72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EF8B78D-4E53-2A4C-9BF8-2E95E52D35D4}"/>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9183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6A04-FBB4-BD43-A161-1A9C02A7E4C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CC4E2D-0083-A94F-8270-E360E92E0858}"/>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4" name="Footer Placeholder 3">
            <a:extLst>
              <a:ext uri="{FF2B5EF4-FFF2-40B4-BE49-F238E27FC236}">
                <a16:creationId xmlns:a16="http://schemas.microsoft.com/office/drawing/2014/main" id="{34367E8C-EAE7-F64D-AE07-9632A6F381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A696CBD-5EAB-7646-988A-9979404D8D6A}"/>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4803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625D7-9FE5-9F4C-BBCA-05CA7255E417}"/>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3" name="Footer Placeholder 2">
            <a:extLst>
              <a:ext uri="{FF2B5EF4-FFF2-40B4-BE49-F238E27FC236}">
                <a16:creationId xmlns:a16="http://schemas.microsoft.com/office/drawing/2014/main" id="{FF961B82-1CBB-5A4D-8731-5B4A949235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14840EB-69CC-864F-A147-69CF038DA7FC}"/>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77892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59BC-6543-7E47-B75B-814D211E9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631AF1-6E11-CF40-9DD5-3FA36F257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EDF4C1D-0C49-AB4A-A6F3-A5FB32E96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73FBF-3596-E144-A894-0E20595CDC6D}"/>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6" name="Footer Placeholder 5">
            <a:extLst>
              <a:ext uri="{FF2B5EF4-FFF2-40B4-BE49-F238E27FC236}">
                <a16:creationId xmlns:a16="http://schemas.microsoft.com/office/drawing/2014/main" id="{7217C975-CC45-814D-98F3-225859B6D25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35E59B-7F76-1344-9F5A-F178BACFFBF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65276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09B8-AF93-744A-82B5-78E5C8D2D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63B1F8C-B783-DD4F-8C56-E9CA62405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1040175-3918-6947-B6D5-903F93026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F1E5D-86C4-9841-87AD-6F8F8A838440}"/>
              </a:ext>
            </a:extLst>
          </p:cNvPr>
          <p:cNvSpPr>
            <a:spLocks noGrp="1"/>
          </p:cNvSpPr>
          <p:nvPr>
            <p:ph type="dt" sz="half" idx="10"/>
          </p:nvPr>
        </p:nvSpPr>
        <p:spPr/>
        <p:txBody>
          <a:bodyPr/>
          <a:lstStyle/>
          <a:p>
            <a:fld id="{B4D2E224-9367-7C4B-9E2E-319035076F2C}" type="datetimeFigureOut">
              <a:rPr lang="en-AU" smtClean="0"/>
              <a:t>4/5/2022</a:t>
            </a:fld>
            <a:endParaRPr lang="en-AU"/>
          </a:p>
        </p:txBody>
      </p:sp>
      <p:sp>
        <p:nvSpPr>
          <p:cNvPr id="6" name="Footer Placeholder 5">
            <a:extLst>
              <a:ext uri="{FF2B5EF4-FFF2-40B4-BE49-F238E27FC236}">
                <a16:creationId xmlns:a16="http://schemas.microsoft.com/office/drawing/2014/main" id="{69408F13-6745-BF46-A0F2-57E732E26A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D63C71-82DE-2F42-B993-73CD82D11148}"/>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99495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89D8D-A946-7F4B-9E73-26139CCC2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BA15EE-0453-164D-A3F4-CEC38465B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BF6D34-5066-AF42-9267-9EC8766EC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2E224-9367-7C4B-9E2E-319035076F2C}" type="datetimeFigureOut">
              <a:rPr lang="en-AU" smtClean="0"/>
              <a:t>4/5/2022</a:t>
            </a:fld>
            <a:endParaRPr lang="en-AU"/>
          </a:p>
        </p:txBody>
      </p:sp>
      <p:sp>
        <p:nvSpPr>
          <p:cNvPr id="5" name="Footer Placeholder 4">
            <a:extLst>
              <a:ext uri="{FF2B5EF4-FFF2-40B4-BE49-F238E27FC236}">
                <a16:creationId xmlns:a16="http://schemas.microsoft.com/office/drawing/2014/main" id="{089DC058-B0FC-BE47-BCC3-EBF909B3A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8821BBF-B40F-1446-AFA2-0CFF590F1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85F6C-B5F8-3A48-83F2-5265DEF5E8DA}" type="slidenum">
              <a:rPr lang="en-AU" smtClean="0"/>
              <a:t>‹#›</a:t>
            </a:fld>
            <a:endParaRPr lang="en-AU"/>
          </a:p>
        </p:txBody>
      </p:sp>
    </p:spTree>
    <p:extLst>
      <p:ext uri="{BB962C8B-B14F-4D97-AF65-F5344CB8AC3E}">
        <p14:creationId xmlns:p14="http://schemas.microsoft.com/office/powerpoint/2010/main" val="191579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96CD8C-2CA6-EC4B-9BA4-90101FA912AA}"/>
              </a:ext>
            </a:extLst>
          </p:cNvPr>
          <p:cNvSpPr>
            <a:spLocks noGrp="1" noChangeArrowheads="1"/>
          </p:cNvSpPr>
          <p:nvPr>
            <p:ph type="ctrTitle"/>
          </p:nvPr>
        </p:nvSpPr>
        <p:spPr>
          <a:xfrm>
            <a:off x="1746422" y="1676400"/>
            <a:ext cx="8540578" cy="1462088"/>
          </a:xfrm>
        </p:spPr>
        <p:txBody>
          <a:bodyPr>
            <a:normAutofit/>
          </a:bodyPr>
          <a:lstStyle/>
          <a:p>
            <a:r>
              <a:rPr lang="en-AU" altLang="en-US" sz="5400" dirty="0">
                <a:solidFill>
                  <a:schemeClr val="accent4">
                    <a:lumMod val="50000"/>
                  </a:schemeClr>
                </a:solidFill>
                <a:latin typeface="Powderfinger Type" panose="02020709070000000403" pitchFamily="49" charset="77"/>
              </a:rPr>
              <a:t>Content vs Carriage</a:t>
            </a:r>
          </a:p>
        </p:txBody>
      </p:sp>
      <p:sp>
        <p:nvSpPr>
          <p:cNvPr id="2051" name="Rectangle 3">
            <a:extLst>
              <a:ext uri="{FF2B5EF4-FFF2-40B4-BE49-F238E27FC236}">
                <a16:creationId xmlns:a16="http://schemas.microsoft.com/office/drawing/2014/main" id="{8EFA61CC-C12E-2B4A-B5FE-F609D92AA01E}"/>
              </a:ext>
            </a:extLst>
          </p:cNvPr>
          <p:cNvSpPr>
            <a:spLocks noGrp="1" noChangeArrowheads="1"/>
          </p:cNvSpPr>
          <p:nvPr>
            <p:ph type="subTitle" idx="1"/>
          </p:nvPr>
        </p:nvSpPr>
        <p:spPr>
          <a:xfrm>
            <a:off x="2208214" y="4221163"/>
            <a:ext cx="7088187" cy="1752600"/>
          </a:xfrm>
        </p:spPr>
        <p:txBody>
          <a:bodyPr/>
          <a:lstStyle/>
          <a:p>
            <a:r>
              <a:rPr lang="en-AU" altLang="en-US" sz="2800" dirty="0">
                <a:latin typeface="Max's Handwritin" pitchFamily="2" charset="0"/>
              </a:rPr>
              <a:t>Geoff Huston</a:t>
            </a:r>
          </a:p>
          <a:p>
            <a:r>
              <a:rPr lang="en-AU" altLang="en-US" sz="2800" dirty="0">
                <a:latin typeface="Max's Handwritin" pitchFamily="2" charset="0"/>
              </a:rPr>
              <a:t>Chief Scientist, APNIC</a:t>
            </a:r>
          </a:p>
        </p:txBody>
      </p:sp>
      <p:pic>
        <p:nvPicPr>
          <p:cNvPr id="2052" name="Picture 4">
            <a:extLst>
              <a:ext uri="{FF2B5EF4-FFF2-40B4-BE49-F238E27FC236}">
                <a16:creationId xmlns:a16="http://schemas.microsoft.com/office/drawing/2014/main" id="{0D002A98-C026-7F4E-A854-38D2D3CC3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38" y="4090989"/>
            <a:ext cx="933450" cy="981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14E02A4-911B-8448-8F37-48A3D2DAB7C3}"/>
              </a:ext>
            </a:extLst>
          </p:cNvPr>
          <p:cNvSpPr>
            <a:spLocks noGrp="1" noChangeArrowheads="1"/>
          </p:cNvSpPr>
          <p:nvPr>
            <p:ph type="title"/>
          </p:nvPr>
        </p:nvSpPr>
        <p:spPr/>
        <p:txBody>
          <a:bodyPr/>
          <a:lstStyle/>
          <a:p>
            <a:r>
              <a:rPr lang="en-AU" altLang="en-US"/>
              <a:t>Content vs Access</a:t>
            </a:r>
          </a:p>
        </p:txBody>
      </p:sp>
      <p:sp>
        <p:nvSpPr>
          <p:cNvPr id="77827" name="Rectangle 3">
            <a:extLst>
              <a:ext uri="{FF2B5EF4-FFF2-40B4-BE49-F238E27FC236}">
                <a16:creationId xmlns:a16="http://schemas.microsoft.com/office/drawing/2014/main" id="{9C009F9B-3FD8-E948-819C-FD76527F1674}"/>
              </a:ext>
            </a:extLst>
          </p:cNvPr>
          <p:cNvSpPr>
            <a:spLocks noGrp="1" noChangeArrowheads="1"/>
          </p:cNvSpPr>
          <p:nvPr>
            <p:ph type="body" idx="1"/>
          </p:nvPr>
        </p:nvSpPr>
        <p:spPr/>
        <p:txBody>
          <a:bodyPr/>
          <a:lstStyle/>
          <a:p>
            <a:pPr>
              <a:lnSpc>
                <a:spcPct val="90000"/>
              </a:lnSpc>
            </a:pPr>
            <a:r>
              <a:rPr lang="en-AU" altLang="en-US" dirty="0"/>
              <a:t>Round 1: ~1995</a:t>
            </a:r>
          </a:p>
          <a:p>
            <a:pPr lvl="1">
              <a:lnSpc>
                <a:spcPct val="90000"/>
              </a:lnSpc>
            </a:pPr>
            <a:r>
              <a:rPr lang="en-AU" altLang="en-US" dirty="0"/>
              <a:t>Content pays Access</a:t>
            </a:r>
          </a:p>
          <a:p>
            <a:pPr lvl="1">
              <a:lnSpc>
                <a:spcPct val="90000"/>
              </a:lnSpc>
            </a:pPr>
            <a:endParaRPr lang="en-AU" altLang="en-US" dirty="0"/>
          </a:p>
          <a:p>
            <a:pPr lvl="1">
              <a:lnSpc>
                <a:spcPct val="90000"/>
              </a:lnSpc>
            </a:pPr>
            <a:r>
              <a:rPr lang="en-AU" altLang="en-US" dirty="0"/>
              <a:t>The network provided the connection between customers and service providers</a:t>
            </a:r>
          </a:p>
          <a:p>
            <a:pPr lvl="1">
              <a:lnSpc>
                <a:spcPct val="90000"/>
              </a:lnSpc>
            </a:pPr>
            <a:r>
              <a:rPr lang="en-AU" altLang="en-US" dirty="0"/>
              <a:t>Customers paid the network service provider to access the services</a:t>
            </a:r>
          </a:p>
          <a:p>
            <a:pPr lvl="1">
              <a:lnSpc>
                <a:spcPct val="90000"/>
              </a:lnSpc>
            </a:pPr>
            <a:r>
              <a:rPr lang="en-AU" altLang="en-US" dirty="0"/>
              <a:t>Service providers paid the network service provider to access the customers</a:t>
            </a:r>
          </a:p>
          <a:p>
            <a:pPr lvl="1">
              <a:lnSpc>
                <a:spcPct val="90000"/>
              </a:lnSpc>
            </a:pPr>
            <a:r>
              <a:rPr lang="en-AU" altLang="en-US" dirty="0"/>
              <a:t>MSN, numerous Portal Services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4E5F700-1552-3F46-A5CE-C9EB759EB285}"/>
              </a:ext>
            </a:extLst>
          </p:cNvPr>
          <p:cNvSpPr>
            <a:spLocks noGrp="1" noChangeArrowheads="1"/>
          </p:cNvSpPr>
          <p:nvPr>
            <p:ph type="title"/>
          </p:nvPr>
        </p:nvSpPr>
        <p:spPr/>
        <p:txBody>
          <a:bodyPr/>
          <a:lstStyle/>
          <a:p>
            <a:r>
              <a:rPr lang="en-AU" altLang="en-US" dirty="0"/>
              <a:t>Content vs Access</a:t>
            </a:r>
          </a:p>
        </p:txBody>
      </p:sp>
      <p:sp>
        <p:nvSpPr>
          <p:cNvPr id="92163" name="Rectangle 3">
            <a:extLst>
              <a:ext uri="{FF2B5EF4-FFF2-40B4-BE49-F238E27FC236}">
                <a16:creationId xmlns:a16="http://schemas.microsoft.com/office/drawing/2014/main" id="{738FE8D1-5D63-8542-85A8-253397AE15C5}"/>
              </a:ext>
            </a:extLst>
          </p:cNvPr>
          <p:cNvSpPr>
            <a:spLocks noGrp="1" noChangeArrowheads="1"/>
          </p:cNvSpPr>
          <p:nvPr>
            <p:ph type="body" idx="1"/>
          </p:nvPr>
        </p:nvSpPr>
        <p:spPr/>
        <p:txBody>
          <a:bodyPr/>
          <a:lstStyle/>
          <a:p>
            <a:pPr>
              <a:lnSpc>
                <a:spcPct val="90000"/>
              </a:lnSpc>
            </a:pPr>
            <a:r>
              <a:rPr lang="en-AU" altLang="en-US" dirty="0"/>
              <a:t>Round 1: ~1995</a:t>
            </a:r>
          </a:p>
          <a:p>
            <a:pPr lvl="1">
              <a:lnSpc>
                <a:spcPct val="90000"/>
              </a:lnSpc>
            </a:pPr>
            <a:r>
              <a:rPr lang="en-AU" altLang="en-US" dirty="0"/>
              <a:t>Content pays Access</a:t>
            </a:r>
          </a:p>
          <a:p>
            <a:pPr lvl="1">
              <a:lnSpc>
                <a:spcPct val="90000"/>
              </a:lnSpc>
            </a:pPr>
            <a:endParaRPr lang="en-AU" altLang="en-US" dirty="0"/>
          </a:p>
          <a:p>
            <a:pPr lvl="1">
              <a:lnSpc>
                <a:spcPct val="90000"/>
              </a:lnSpc>
            </a:pPr>
            <a:r>
              <a:rPr lang="en-AU" altLang="en-US" dirty="0"/>
              <a:t>The network provided the connection between customers and service providers</a:t>
            </a:r>
          </a:p>
          <a:p>
            <a:pPr lvl="1">
              <a:lnSpc>
                <a:spcPct val="90000"/>
              </a:lnSpc>
            </a:pPr>
            <a:r>
              <a:rPr lang="en-AU" altLang="en-US" dirty="0"/>
              <a:t>Customers paid the network service provider to access the services</a:t>
            </a:r>
          </a:p>
          <a:p>
            <a:pPr lvl="1">
              <a:lnSpc>
                <a:spcPct val="90000"/>
              </a:lnSpc>
            </a:pPr>
            <a:r>
              <a:rPr lang="en-AU" altLang="en-US" dirty="0"/>
              <a:t>Service providers paid the network service provider to access the customers</a:t>
            </a:r>
          </a:p>
          <a:p>
            <a:pPr lvl="1">
              <a:lnSpc>
                <a:spcPct val="90000"/>
              </a:lnSpc>
            </a:pPr>
            <a:r>
              <a:rPr lang="en-AU" altLang="en-US" dirty="0"/>
              <a:t>MSN, numerous Portal Services </a:t>
            </a:r>
          </a:p>
        </p:txBody>
      </p:sp>
      <p:sp>
        <p:nvSpPr>
          <p:cNvPr id="92164" name="Text Box 4">
            <a:extLst>
              <a:ext uri="{FF2B5EF4-FFF2-40B4-BE49-F238E27FC236}">
                <a16:creationId xmlns:a16="http://schemas.microsoft.com/office/drawing/2014/main" id="{06F0BC42-03D5-D64E-B0AB-E92F7058B2A9}"/>
              </a:ext>
            </a:extLst>
          </p:cNvPr>
          <p:cNvSpPr txBox="1">
            <a:spLocks noChangeArrowheads="1"/>
          </p:cNvSpPr>
          <p:nvPr/>
        </p:nvSpPr>
        <p:spPr bwMode="auto">
          <a:xfrm rot="19686693">
            <a:off x="2969088" y="2920395"/>
            <a:ext cx="6109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9600" b="1" dirty="0">
                <a:solidFill>
                  <a:schemeClr val="accent4">
                    <a:lumMod val="50000"/>
                  </a:schemeClr>
                </a:solidFill>
                <a:latin typeface="Powderfinger Type" panose="02020709070000000403" pitchFamily="49" charset="77"/>
              </a:rPr>
              <a:t>Failure!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468FDAD-8E11-AA4A-9210-BFDB2F2B6B22}"/>
              </a:ext>
            </a:extLst>
          </p:cNvPr>
          <p:cNvSpPr>
            <a:spLocks noGrp="1" noChangeArrowheads="1"/>
          </p:cNvSpPr>
          <p:nvPr>
            <p:ph type="title"/>
          </p:nvPr>
        </p:nvSpPr>
        <p:spPr/>
        <p:txBody>
          <a:bodyPr/>
          <a:lstStyle/>
          <a:p>
            <a:r>
              <a:rPr lang="en-AU" altLang="en-US"/>
              <a:t>Content vs Access</a:t>
            </a:r>
          </a:p>
        </p:txBody>
      </p:sp>
      <p:sp>
        <p:nvSpPr>
          <p:cNvPr id="75779" name="Rectangle 3">
            <a:extLst>
              <a:ext uri="{FF2B5EF4-FFF2-40B4-BE49-F238E27FC236}">
                <a16:creationId xmlns:a16="http://schemas.microsoft.com/office/drawing/2014/main" id="{DCA7AB93-824B-EA4F-869A-E159019B255C}"/>
              </a:ext>
            </a:extLst>
          </p:cNvPr>
          <p:cNvSpPr>
            <a:spLocks noGrp="1" noChangeArrowheads="1"/>
          </p:cNvSpPr>
          <p:nvPr>
            <p:ph type="body" idx="1"/>
          </p:nvPr>
        </p:nvSpPr>
        <p:spPr/>
        <p:txBody>
          <a:bodyPr/>
          <a:lstStyle/>
          <a:p>
            <a:pPr>
              <a:lnSpc>
                <a:spcPct val="80000"/>
              </a:lnSpc>
            </a:pPr>
            <a:r>
              <a:rPr lang="en-AU" altLang="en-US" dirty="0"/>
              <a:t>Round 2: ~2000</a:t>
            </a:r>
          </a:p>
          <a:p>
            <a:pPr lvl="1">
              <a:lnSpc>
                <a:spcPct val="80000"/>
              </a:lnSpc>
            </a:pPr>
            <a:r>
              <a:rPr lang="en-AU" altLang="en-US" dirty="0"/>
              <a:t>Access pays Content</a:t>
            </a:r>
          </a:p>
          <a:p>
            <a:pPr lvl="1">
              <a:lnSpc>
                <a:spcPct val="80000"/>
              </a:lnSpc>
            </a:pPr>
            <a:endParaRPr lang="en-AU" altLang="en-US" dirty="0"/>
          </a:p>
          <a:p>
            <a:pPr lvl="1">
              <a:lnSpc>
                <a:spcPct val="80000"/>
              </a:lnSpc>
            </a:pPr>
            <a:r>
              <a:rPr lang="en-AU" altLang="en-US" dirty="0"/>
              <a:t>Content providers were failing in the initial rounds of pay-per-view models of content distribution</a:t>
            </a:r>
          </a:p>
          <a:p>
            <a:pPr lvl="1">
              <a:lnSpc>
                <a:spcPct val="80000"/>
              </a:lnSpc>
            </a:pPr>
            <a:r>
              <a:rPr lang="en-AU" altLang="en-US" dirty="0"/>
              <a:t>Content providers mounted the case that the only reason why customers paid access providers for Internet access was their uniquely compelling content, generated at great expense</a:t>
            </a:r>
          </a:p>
          <a:p>
            <a:pPr lvl="1">
              <a:lnSpc>
                <a:spcPct val="80000"/>
              </a:lnSpc>
            </a:pPr>
            <a:r>
              <a:rPr lang="en-AU" altLang="en-US" dirty="0"/>
              <a:t>Ergo: Access providers owed content providers a share of the access fees if they wanted to continue to have access to their content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6BFE23A-0D67-BF41-960F-D12C5E966E0A}"/>
              </a:ext>
            </a:extLst>
          </p:cNvPr>
          <p:cNvSpPr>
            <a:spLocks noGrp="1" noChangeArrowheads="1"/>
          </p:cNvSpPr>
          <p:nvPr>
            <p:ph type="title"/>
          </p:nvPr>
        </p:nvSpPr>
        <p:spPr/>
        <p:txBody>
          <a:bodyPr/>
          <a:lstStyle/>
          <a:p>
            <a:r>
              <a:rPr lang="en-AU" altLang="en-US"/>
              <a:t>Content vs Access</a:t>
            </a:r>
          </a:p>
        </p:txBody>
      </p:sp>
      <p:sp>
        <p:nvSpPr>
          <p:cNvPr id="93187" name="Rectangle 3">
            <a:extLst>
              <a:ext uri="{FF2B5EF4-FFF2-40B4-BE49-F238E27FC236}">
                <a16:creationId xmlns:a16="http://schemas.microsoft.com/office/drawing/2014/main" id="{377A14E1-450A-BF48-A0C9-CB38EE1BE4C7}"/>
              </a:ext>
            </a:extLst>
          </p:cNvPr>
          <p:cNvSpPr>
            <a:spLocks noGrp="1" noChangeArrowheads="1"/>
          </p:cNvSpPr>
          <p:nvPr>
            <p:ph type="body" idx="1"/>
          </p:nvPr>
        </p:nvSpPr>
        <p:spPr/>
        <p:txBody>
          <a:bodyPr/>
          <a:lstStyle/>
          <a:p>
            <a:pPr>
              <a:lnSpc>
                <a:spcPct val="80000"/>
              </a:lnSpc>
            </a:pPr>
            <a:r>
              <a:rPr lang="en-AU" altLang="en-US"/>
              <a:t>Round 2: ~2000</a:t>
            </a:r>
          </a:p>
          <a:p>
            <a:pPr lvl="1">
              <a:lnSpc>
                <a:spcPct val="80000"/>
              </a:lnSpc>
            </a:pPr>
            <a:r>
              <a:rPr lang="en-AU" altLang="en-US"/>
              <a:t>Access owes Content </a:t>
            </a:r>
          </a:p>
          <a:p>
            <a:pPr lvl="1">
              <a:lnSpc>
                <a:spcPct val="80000"/>
              </a:lnSpc>
            </a:pPr>
            <a:endParaRPr lang="en-AU" altLang="en-US"/>
          </a:p>
          <a:p>
            <a:pPr lvl="1">
              <a:lnSpc>
                <a:spcPct val="80000"/>
              </a:lnSpc>
            </a:pPr>
            <a:r>
              <a:rPr lang="en-AU" altLang="en-US"/>
              <a:t>Content providers were failing in the initial rounds of pay-per-view models of content distribution</a:t>
            </a:r>
          </a:p>
          <a:p>
            <a:pPr lvl="1">
              <a:lnSpc>
                <a:spcPct val="80000"/>
              </a:lnSpc>
            </a:pPr>
            <a:r>
              <a:rPr lang="en-AU" altLang="en-US"/>
              <a:t>Content providers mounted the case that the only reason why customers paid access providers for Internet access was their uniquely compelling content, generated at great expense</a:t>
            </a:r>
          </a:p>
          <a:p>
            <a:pPr lvl="1">
              <a:lnSpc>
                <a:spcPct val="80000"/>
              </a:lnSpc>
            </a:pPr>
            <a:r>
              <a:rPr lang="en-AU" altLang="en-US"/>
              <a:t>Ergo: Access providers owed content providers a share of the access fees if they wanted to continue to have access to their content</a:t>
            </a:r>
          </a:p>
        </p:txBody>
      </p:sp>
      <p:sp>
        <p:nvSpPr>
          <p:cNvPr id="5" name="Text Box 4">
            <a:extLst>
              <a:ext uri="{FF2B5EF4-FFF2-40B4-BE49-F238E27FC236}">
                <a16:creationId xmlns:a16="http://schemas.microsoft.com/office/drawing/2014/main" id="{57F9994E-A760-AF4F-950D-3C9FD6F752C3}"/>
              </a:ext>
            </a:extLst>
          </p:cNvPr>
          <p:cNvSpPr txBox="1">
            <a:spLocks noChangeArrowheads="1"/>
          </p:cNvSpPr>
          <p:nvPr/>
        </p:nvSpPr>
        <p:spPr bwMode="auto">
          <a:xfrm rot="19686693">
            <a:off x="2969088" y="2920395"/>
            <a:ext cx="6109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9600" b="1" dirty="0">
                <a:solidFill>
                  <a:schemeClr val="accent4">
                    <a:lumMod val="50000"/>
                  </a:schemeClr>
                </a:solidFill>
                <a:latin typeface="Powderfinger Type" panose="02020709070000000403" pitchFamily="49" charset="77"/>
              </a:rPr>
              <a:t>Failure!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50A357C-2224-874D-98E6-DC87B567072E}"/>
              </a:ext>
            </a:extLst>
          </p:cNvPr>
          <p:cNvSpPr>
            <a:spLocks noGrp="1" noChangeArrowheads="1"/>
          </p:cNvSpPr>
          <p:nvPr>
            <p:ph type="title"/>
          </p:nvPr>
        </p:nvSpPr>
        <p:spPr/>
        <p:txBody>
          <a:bodyPr/>
          <a:lstStyle/>
          <a:p>
            <a:r>
              <a:rPr lang="en-AU" altLang="en-US"/>
              <a:t>Content vs Access</a:t>
            </a:r>
          </a:p>
        </p:txBody>
      </p:sp>
      <p:sp>
        <p:nvSpPr>
          <p:cNvPr id="79875" name="Rectangle 3">
            <a:extLst>
              <a:ext uri="{FF2B5EF4-FFF2-40B4-BE49-F238E27FC236}">
                <a16:creationId xmlns:a16="http://schemas.microsoft.com/office/drawing/2014/main" id="{C24A2972-DA8B-A347-87DF-BEC30924CE31}"/>
              </a:ext>
            </a:extLst>
          </p:cNvPr>
          <p:cNvSpPr>
            <a:spLocks noGrp="1" noChangeArrowheads="1"/>
          </p:cNvSpPr>
          <p:nvPr>
            <p:ph type="body" idx="1"/>
          </p:nvPr>
        </p:nvSpPr>
        <p:spPr/>
        <p:txBody>
          <a:bodyPr/>
          <a:lstStyle/>
          <a:p>
            <a:pPr>
              <a:lnSpc>
                <a:spcPct val="90000"/>
              </a:lnSpc>
            </a:pPr>
            <a:r>
              <a:rPr lang="en-AU" altLang="en-US" dirty="0"/>
              <a:t>Round 3: ~2003</a:t>
            </a:r>
          </a:p>
          <a:p>
            <a:pPr lvl="1">
              <a:lnSpc>
                <a:spcPct val="90000"/>
              </a:lnSpc>
            </a:pPr>
            <a:r>
              <a:rPr lang="en-AU" altLang="en-US" dirty="0"/>
              <a:t>Access </a:t>
            </a:r>
            <a:r>
              <a:rPr lang="en-AU" altLang="en-US" b="1" dirty="0"/>
              <a:t>owns</a:t>
            </a:r>
            <a:r>
              <a:rPr lang="en-AU" altLang="en-US" dirty="0"/>
              <a:t> Content</a:t>
            </a:r>
          </a:p>
          <a:p>
            <a:pPr lvl="1">
              <a:lnSpc>
                <a:spcPct val="90000"/>
              </a:lnSpc>
            </a:pPr>
            <a:endParaRPr lang="en-AU" altLang="en-US" dirty="0"/>
          </a:p>
          <a:p>
            <a:pPr lvl="1">
              <a:lnSpc>
                <a:spcPct val="90000"/>
              </a:lnSpc>
            </a:pPr>
            <a:r>
              <a:rPr lang="en-AU" altLang="en-US" dirty="0"/>
              <a:t>Network Access Providers attempted to generate their own proprietary content</a:t>
            </a:r>
          </a:p>
          <a:p>
            <a:pPr lvl="1">
              <a:lnSpc>
                <a:spcPct val="90000"/>
              </a:lnSpc>
            </a:pPr>
            <a:r>
              <a:rPr lang="en-AU" altLang="en-US" dirty="0"/>
              <a:t>Content was only accessible within their access domain</a:t>
            </a:r>
          </a:p>
          <a:p>
            <a:pPr lvl="1">
              <a:lnSpc>
                <a:spcPct val="90000"/>
              </a:lnSpc>
            </a:pPr>
            <a:r>
              <a:rPr lang="en-AU" altLang="en-US" dirty="0"/>
              <a:t>Network enterprises purchased content generators</a:t>
            </a:r>
          </a:p>
          <a:p>
            <a:pPr lvl="1">
              <a:lnSpc>
                <a:spcPct val="90000"/>
              </a:lnSpc>
            </a:pPr>
            <a:r>
              <a:rPr lang="en-AU" altLang="en-US" dirty="0"/>
              <a:t>Remember Telstra’s tilt at Fairfax? Yahoo’s proprietary content?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9DF9B46-A985-C843-9F8C-316D2794E8BB}"/>
              </a:ext>
            </a:extLst>
          </p:cNvPr>
          <p:cNvSpPr>
            <a:spLocks noGrp="1" noChangeArrowheads="1"/>
          </p:cNvSpPr>
          <p:nvPr>
            <p:ph type="title"/>
          </p:nvPr>
        </p:nvSpPr>
        <p:spPr/>
        <p:txBody>
          <a:bodyPr/>
          <a:lstStyle/>
          <a:p>
            <a:r>
              <a:rPr lang="en-AU" altLang="en-US"/>
              <a:t>Content vs Access</a:t>
            </a:r>
          </a:p>
        </p:txBody>
      </p:sp>
      <p:sp>
        <p:nvSpPr>
          <p:cNvPr id="94211" name="Rectangle 3">
            <a:extLst>
              <a:ext uri="{FF2B5EF4-FFF2-40B4-BE49-F238E27FC236}">
                <a16:creationId xmlns:a16="http://schemas.microsoft.com/office/drawing/2014/main" id="{17658605-CF6B-E344-85E0-BC9B3517B82E}"/>
              </a:ext>
            </a:extLst>
          </p:cNvPr>
          <p:cNvSpPr>
            <a:spLocks noGrp="1" noChangeArrowheads="1"/>
          </p:cNvSpPr>
          <p:nvPr>
            <p:ph type="body" idx="1"/>
          </p:nvPr>
        </p:nvSpPr>
        <p:spPr/>
        <p:txBody>
          <a:bodyPr/>
          <a:lstStyle/>
          <a:p>
            <a:pPr>
              <a:lnSpc>
                <a:spcPct val="90000"/>
              </a:lnSpc>
            </a:pPr>
            <a:r>
              <a:rPr lang="en-AU" altLang="en-US" dirty="0"/>
              <a:t>Round 3: ~2003</a:t>
            </a:r>
          </a:p>
          <a:p>
            <a:pPr lvl="1">
              <a:lnSpc>
                <a:spcPct val="90000"/>
              </a:lnSpc>
            </a:pPr>
            <a:r>
              <a:rPr lang="en-AU" altLang="en-US" dirty="0"/>
              <a:t>Access </a:t>
            </a:r>
            <a:r>
              <a:rPr lang="en-AU" altLang="en-US" b="1" dirty="0"/>
              <a:t>owns</a:t>
            </a:r>
            <a:r>
              <a:rPr lang="en-AU" altLang="en-US" dirty="0"/>
              <a:t> Content </a:t>
            </a:r>
          </a:p>
          <a:p>
            <a:pPr lvl="1">
              <a:lnSpc>
                <a:spcPct val="90000"/>
              </a:lnSpc>
            </a:pPr>
            <a:endParaRPr lang="en-AU" altLang="en-US" dirty="0"/>
          </a:p>
          <a:p>
            <a:pPr lvl="1">
              <a:lnSpc>
                <a:spcPct val="90000"/>
              </a:lnSpc>
            </a:pPr>
            <a:r>
              <a:rPr lang="en-AU" altLang="en-US" dirty="0"/>
              <a:t>Network Access Providers attempted to generate their own proprietary content</a:t>
            </a:r>
          </a:p>
          <a:p>
            <a:pPr lvl="1">
              <a:lnSpc>
                <a:spcPct val="90000"/>
              </a:lnSpc>
            </a:pPr>
            <a:r>
              <a:rPr lang="en-AU" altLang="en-US" dirty="0"/>
              <a:t>Content was only accessible within their access domain</a:t>
            </a:r>
          </a:p>
          <a:p>
            <a:pPr lvl="1">
              <a:lnSpc>
                <a:spcPct val="90000"/>
              </a:lnSpc>
            </a:pPr>
            <a:r>
              <a:rPr lang="en-AU" altLang="en-US" dirty="0"/>
              <a:t>Network enterprises purchased content generators</a:t>
            </a:r>
          </a:p>
          <a:p>
            <a:pPr lvl="1">
              <a:lnSpc>
                <a:spcPct val="90000"/>
              </a:lnSpc>
            </a:pPr>
            <a:r>
              <a:rPr lang="en-AU" altLang="en-US" dirty="0"/>
              <a:t>Remember Telstra’s tilt at Fairfax? Yahoo’s proprietary content?</a:t>
            </a:r>
          </a:p>
        </p:txBody>
      </p:sp>
      <p:sp>
        <p:nvSpPr>
          <p:cNvPr id="5" name="Text Box 4">
            <a:extLst>
              <a:ext uri="{FF2B5EF4-FFF2-40B4-BE49-F238E27FC236}">
                <a16:creationId xmlns:a16="http://schemas.microsoft.com/office/drawing/2014/main" id="{8B5B960C-855F-FA49-A753-5AEBD55F8B77}"/>
              </a:ext>
            </a:extLst>
          </p:cNvPr>
          <p:cNvSpPr txBox="1">
            <a:spLocks noChangeArrowheads="1"/>
          </p:cNvSpPr>
          <p:nvPr/>
        </p:nvSpPr>
        <p:spPr bwMode="auto">
          <a:xfrm rot="19686693">
            <a:off x="2969088" y="2920395"/>
            <a:ext cx="6109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9600" b="1" dirty="0">
                <a:solidFill>
                  <a:schemeClr val="accent4">
                    <a:lumMod val="50000"/>
                  </a:schemeClr>
                </a:solidFill>
                <a:latin typeface="Powderfinger Type" panose="02020709070000000403" pitchFamily="49" charset="77"/>
              </a:rPr>
              <a:t>Failure!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a:t>Content vs Access</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1792288" y="1943573"/>
            <a:ext cx="7772400" cy="4724400"/>
          </a:xfrm>
        </p:spPr>
        <p:txBody>
          <a:bodyPr/>
          <a:lstStyle/>
          <a:p>
            <a:pPr>
              <a:lnSpc>
                <a:spcPct val="90000"/>
              </a:lnSpc>
            </a:pPr>
            <a:r>
              <a:rPr lang="en-AU" altLang="en-US" sz="2400" dirty="0"/>
              <a:t>Round 4: ~2006</a:t>
            </a:r>
          </a:p>
          <a:p>
            <a:pPr lvl="1">
              <a:lnSpc>
                <a:spcPct val="90000"/>
              </a:lnSpc>
            </a:pPr>
            <a:r>
              <a:rPr lang="en-AU" altLang="en-US" sz="2000" dirty="0"/>
              <a:t>Content owes Access</a:t>
            </a:r>
          </a:p>
          <a:p>
            <a:pPr lvl="1">
              <a:lnSpc>
                <a:spcPct val="90000"/>
              </a:lnSpc>
            </a:pPr>
            <a:endParaRPr lang="en-AU" altLang="en-US" sz="2000" dirty="0"/>
          </a:p>
          <a:p>
            <a:pPr lvl="1">
              <a:lnSpc>
                <a:spcPct val="90000"/>
              </a:lnSpc>
            </a:pPr>
            <a:r>
              <a:rPr lang="en-AU" altLang="en-US" sz="2000" dirty="0"/>
              <a:t>Penetration of high speed broadband and a new round of software platforms enables a new generation of content providers</a:t>
            </a:r>
          </a:p>
          <a:p>
            <a:pPr lvl="1">
              <a:lnSpc>
                <a:spcPct val="90000"/>
              </a:lnSpc>
            </a:pPr>
            <a:r>
              <a:rPr lang="en-AU" altLang="en-US" sz="2000" dirty="0"/>
              <a:t>Google looks at traditional media enterprises and takes on the advertising industry with an entirely novel model of advertiser-funded content and services</a:t>
            </a:r>
          </a:p>
          <a:p>
            <a:pPr lvl="1">
              <a:lnSpc>
                <a:spcPct val="90000"/>
              </a:lnSpc>
            </a:pPr>
            <a:r>
              <a:rPr lang="en-AU" altLang="en-US" sz="2000" dirty="0"/>
              <a:t>The network service provider gets squeezed out of the content model completely and is relegated to dumb pipe provider</a:t>
            </a:r>
          </a:p>
          <a:p>
            <a:pPr lvl="1">
              <a:lnSpc>
                <a:spcPct val="90000"/>
              </a:lnSpc>
            </a:pPr>
            <a:r>
              <a:rPr lang="en-AU" altLang="en-US" sz="2000" dirty="0"/>
              <a:t>The network provider heads off to the regulator to seek relief from the onerous common carrier provisions in order to leverage a position against content providers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a:t>Content vs Access</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1792288" y="1943573"/>
            <a:ext cx="7772400" cy="4724400"/>
          </a:xfrm>
        </p:spPr>
        <p:txBody>
          <a:bodyPr/>
          <a:lstStyle/>
          <a:p>
            <a:pPr>
              <a:lnSpc>
                <a:spcPct val="90000"/>
              </a:lnSpc>
            </a:pPr>
            <a:r>
              <a:rPr lang="en-AU" altLang="en-US" sz="2400" dirty="0"/>
              <a:t>Round 4: ~2006</a:t>
            </a:r>
          </a:p>
          <a:p>
            <a:pPr lvl="1">
              <a:lnSpc>
                <a:spcPct val="90000"/>
              </a:lnSpc>
            </a:pPr>
            <a:r>
              <a:rPr lang="en-AU" altLang="en-US" sz="2000" dirty="0"/>
              <a:t>Content owes Access</a:t>
            </a:r>
          </a:p>
          <a:p>
            <a:pPr lvl="1">
              <a:lnSpc>
                <a:spcPct val="90000"/>
              </a:lnSpc>
            </a:pPr>
            <a:endParaRPr lang="en-AU" altLang="en-US" sz="2000" dirty="0"/>
          </a:p>
          <a:p>
            <a:pPr lvl="1">
              <a:lnSpc>
                <a:spcPct val="90000"/>
              </a:lnSpc>
            </a:pPr>
            <a:r>
              <a:rPr lang="en-AU" altLang="en-US" sz="2000" dirty="0"/>
              <a:t>Penetration of high speed broadband and a new round of software platforms enables a new generation of content providers</a:t>
            </a:r>
          </a:p>
          <a:p>
            <a:pPr lvl="1">
              <a:lnSpc>
                <a:spcPct val="90000"/>
              </a:lnSpc>
            </a:pPr>
            <a:r>
              <a:rPr lang="en-AU" altLang="en-US" sz="2000" dirty="0"/>
              <a:t>Google looks at traditional media enterprises and takes on the advertising industry with an entirely novel model of advertiser-funded content and services</a:t>
            </a:r>
          </a:p>
          <a:p>
            <a:pPr lvl="1">
              <a:lnSpc>
                <a:spcPct val="90000"/>
              </a:lnSpc>
            </a:pPr>
            <a:r>
              <a:rPr lang="en-AU" altLang="en-US" sz="2000" dirty="0"/>
              <a:t>The network service provider gets squeezed out of the content model completely and is relegated to dumb pipe provider</a:t>
            </a:r>
          </a:p>
          <a:p>
            <a:pPr lvl="1">
              <a:lnSpc>
                <a:spcPct val="90000"/>
              </a:lnSpc>
            </a:pPr>
            <a:r>
              <a:rPr lang="en-AU" altLang="en-US" sz="2000" dirty="0"/>
              <a:t>The network provider heads off to the regulator to seek relief from the onerous common carrier provisions in order to leverage a position against content providers</a:t>
            </a:r>
          </a:p>
        </p:txBody>
      </p:sp>
      <p:sp>
        <p:nvSpPr>
          <p:cNvPr id="5" name="Text Box 4">
            <a:extLst>
              <a:ext uri="{FF2B5EF4-FFF2-40B4-BE49-F238E27FC236}">
                <a16:creationId xmlns:a16="http://schemas.microsoft.com/office/drawing/2014/main" id="{D971BB35-C9D5-594D-B44F-DDBD38E13543}"/>
              </a:ext>
            </a:extLst>
          </p:cNvPr>
          <p:cNvSpPr txBox="1">
            <a:spLocks noChangeArrowheads="1"/>
          </p:cNvSpPr>
          <p:nvPr/>
        </p:nvSpPr>
        <p:spPr bwMode="auto">
          <a:xfrm rot="19686693">
            <a:off x="2969088" y="2920395"/>
            <a:ext cx="61093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9600" b="1" dirty="0">
                <a:solidFill>
                  <a:schemeClr val="accent4">
                    <a:lumMod val="50000"/>
                  </a:schemeClr>
                </a:solidFill>
                <a:latin typeface="Powderfinger Type" panose="02020709070000000403" pitchFamily="49" charset="77"/>
              </a:rPr>
              <a:t>Failure!</a:t>
            </a:r>
          </a:p>
        </p:txBody>
      </p:sp>
    </p:spTree>
    <p:extLst>
      <p:ext uri="{BB962C8B-B14F-4D97-AF65-F5344CB8AC3E}">
        <p14:creationId xmlns:p14="http://schemas.microsoft.com/office/powerpoint/2010/main" val="363648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a:t>Content vs Access</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1792288" y="1943573"/>
            <a:ext cx="7772400" cy="4724400"/>
          </a:xfrm>
        </p:spPr>
        <p:txBody>
          <a:bodyPr/>
          <a:lstStyle/>
          <a:p>
            <a:pPr>
              <a:lnSpc>
                <a:spcPct val="90000"/>
              </a:lnSpc>
            </a:pPr>
            <a:r>
              <a:rPr lang="en-AU" altLang="en-US" sz="2400" dirty="0"/>
              <a:t>Round 5: ~2010</a:t>
            </a:r>
          </a:p>
          <a:p>
            <a:pPr lvl="1"/>
            <a:r>
              <a:rPr lang="en-AU" altLang="en-US" sz="2000" dirty="0"/>
              <a:t>The Rise of the CDN and the Death of Transit</a:t>
            </a:r>
          </a:p>
        </p:txBody>
      </p:sp>
      <p:pic>
        <p:nvPicPr>
          <p:cNvPr id="5" name="Picture 4">
            <a:extLst>
              <a:ext uri="{FF2B5EF4-FFF2-40B4-BE49-F238E27FC236}">
                <a16:creationId xmlns:a16="http://schemas.microsoft.com/office/drawing/2014/main" id="{505E599C-C5F8-AB4F-A281-8213335ECBFA}"/>
              </a:ext>
            </a:extLst>
          </p:cNvPr>
          <p:cNvPicPr>
            <a:picLocks noChangeAspect="1"/>
          </p:cNvPicPr>
          <p:nvPr/>
        </p:nvPicPr>
        <p:blipFill>
          <a:blip r:embed="rId2"/>
          <a:stretch>
            <a:fillRect/>
          </a:stretch>
        </p:blipFill>
        <p:spPr>
          <a:xfrm>
            <a:off x="3235496" y="3264408"/>
            <a:ext cx="4885984" cy="2396574"/>
          </a:xfrm>
          <a:prstGeom prst="rect">
            <a:avLst/>
          </a:prstGeom>
        </p:spPr>
      </p:pic>
    </p:spTree>
    <p:extLst>
      <p:ext uri="{BB962C8B-B14F-4D97-AF65-F5344CB8AC3E}">
        <p14:creationId xmlns:p14="http://schemas.microsoft.com/office/powerpoint/2010/main" val="42310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a:t>Content vs Access</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1792288" y="1943573"/>
            <a:ext cx="7772400" cy="4724400"/>
          </a:xfrm>
        </p:spPr>
        <p:txBody>
          <a:bodyPr/>
          <a:lstStyle/>
          <a:p>
            <a:pPr>
              <a:lnSpc>
                <a:spcPct val="90000"/>
              </a:lnSpc>
            </a:pPr>
            <a:r>
              <a:rPr lang="en-AU" altLang="en-US" sz="2400" dirty="0"/>
              <a:t>Round 5: ~2010</a:t>
            </a:r>
          </a:p>
          <a:p>
            <a:pPr lvl="1"/>
            <a:r>
              <a:rPr lang="en-AU" altLang="en-US" sz="2000" dirty="0"/>
              <a:t>The Rise of the CDN and the Death of Transit</a:t>
            </a:r>
          </a:p>
        </p:txBody>
      </p:sp>
      <p:pic>
        <p:nvPicPr>
          <p:cNvPr id="3" name="Picture 2">
            <a:extLst>
              <a:ext uri="{FF2B5EF4-FFF2-40B4-BE49-F238E27FC236}">
                <a16:creationId xmlns:a16="http://schemas.microsoft.com/office/drawing/2014/main" id="{3D73F94B-E23C-BA42-9F76-F375D0398D68}"/>
              </a:ext>
            </a:extLst>
          </p:cNvPr>
          <p:cNvPicPr>
            <a:picLocks noChangeAspect="1"/>
          </p:cNvPicPr>
          <p:nvPr/>
        </p:nvPicPr>
        <p:blipFill>
          <a:blip r:embed="rId2"/>
          <a:stretch>
            <a:fillRect/>
          </a:stretch>
        </p:blipFill>
        <p:spPr>
          <a:xfrm>
            <a:off x="3694073" y="3129601"/>
            <a:ext cx="5367631" cy="2759478"/>
          </a:xfrm>
          <a:prstGeom prst="rect">
            <a:avLst/>
          </a:prstGeom>
        </p:spPr>
      </p:pic>
    </p:spTree>
    <p:extLst>
      <p:ext uri="{BB962C8B-B14F-4D97-AF65-F5344CB8AC3E}">
        <p14:creationId xmlns:p14="http://schemas.microsoft.com/office/powerpoint/2010/main" val="5459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7059-7738-2944-9456-96338BF59891}"/>
              </a:ext>
            </a:extLst>
          </p:cNvPr>
          <p:cNvSpPr>
            <a:spLocks noGrp="1"/>
          </p:cNvSpPr>
          <p:nvPr>
            <p:ph type="title"/>
          </p:nvPr>
        </p:nvSpPr>
        <p:spPr/>
        <p:txBody>
          <a:bodyPr/>
          <a:lstStyle/>
          <a:p>
            <a:r>
              <a:rPr lang="en-AU" dirty="0"/>
              <a:t>The best arguments in this industry…</a:t>
            </a:r>
          </a:p>
        </p:txBody>
      </p:sp>
      <p:sp>
        <p:nvSpPr>
          <p:cNvPr id="3" name="Content Placeholder 2">
            <a:extLst>
              <a:ext uri="{FF2B5EF4-FFF2-40B4-BE49-F238E27FC236}">
                <a16:creationId xmlns:a16="http://schemas.microsoft.com/office/drawing/2014/main" id="{DD4ECA9A-ED43-DD46-876D-D3A774E08240}"/>
              </a:ext>
            </a:extLst>
          </p:cNvPr>
          <p:cNvSpPr>
            <a:spLocks noGrp="1"/>
          </p:cNvSpPr>
          <p:nvPr>
            <p:ph idx="1"/>
          </p:nvPr>
        </p:nvSpPr>
        <p:spPr/>
        <p:txBody>
          <a:bodyPr/>
          <a:lstStyle/>
          <a:p>
            <a:pPr marL="0" indent="0">
              <a:buNone/>
            </a:pPr>
            <a:r>
              <a:rPr lang="en-AU" dirty="0"/>
              <a:t>Are the old arguments</a:t>
            </a:r>
          </a:p>
          <a:p>
            <a:pPr marL="0" indent="0">
              <a:buNone/>
            </a:pPr>
            <a:r>
              <a:rPr lang="en-AU" dirty="0"/>
              <a:t>     Because we can rehearse our positions time and time again!</a:t>
            </a:r>
          </a:p>
          <a:p>
            <a:endParaRPr lang="en-AU" dirty="0"/>
          </a:p>
          <a:p>
            <a:pPr marL="0" indent="0">
              <a:buNone/>
            </a:pPr>
            <a:r>
              <a:rPr lang="en-AU" dirty="0"/>
              <a:t>Let’s spin the time wheel back to 2005…</a:t>
            </a:r>
          </a:p>
          <a:p>
            <a:endParaRPr lang="en-AU" dirty="0"/>
          </a:p>
        </p:txBody>
      </p:sp>
    </p:spTree>
    <p:extLst>
      <p:ext uri="{BB962C8B-B14F-4D97-AF65-F5344CB8AC3E}">
        <p14:creationId xmlns:p14="http://schemas.microsoft.com/office/powerpoint/2010/main" val="274607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11E4E72-8C54-6145-9EF0-48DA2932B669}"/>
              </a:ext>
            </a:extLst>
          </p:cNvPr>
          <p:cNvSpPr>
            <a:spLocks noGrp="1" noChangeArrowheads="1"/>
          </p:cNvSpPr>
          <p:nvPr>
            <p:ph type="title"/>
          </p:nvPr>
        </p:nvSpPr>
        <p:spPr/>
        <p:txBody>
          <a:bodyPr/>
          <a:lstStyle/>
          <a:p>
            <a:r>
              <a:rPr lang="en-AU" altLang="en-US"/>
              <a:t>Content vs Access</a:t>
            </a:r>
          </a:p>
        </p:txBody>
      </p:sp>
      <p:sp>
        <p:nvSpPr>
          <p:cNvPr id="81923" name="Rectangle 3">
            <a:extLst>
              <a:ext uri="{FF2B5EF4-FFF2-40B4-BE49-F238E27FC236}">
                <a16:creationId xmlns:a16="http://schemas.microsoft.com/office/drawing/2014/main" id="{0724B1D4-B7BF-0340-ADF8-6AA16D951594}"/>
              </a:ext>
            </a:extLst>
          </p:cNvPr>
          <p:cNvSpPr>
            <a:spLocks noGrp="1" noChangeArrowheads="1"/>
          </p:cNvSpPr>
          <p:nvPr>
            <p:ph type="body" idx="1"/>
          </p:nvPr>
        </p:nvSpPr>
        <p:spPr>
          <a:xfrm>
            <a:off x="1792288" y="1943573"/>
            <a:ext cx="7772400" cy="4724400"/>
          </a:xfrm>
        </p:spPr>
        <p:txBody>
          <a:bodyPr/>
          <a:lstStyle/>
          <a:p>
            <a:pPr>
              <a:lnSpc>
                <a:spcPct val="90000"/>
              </a:lnSpc>
            </a:pPr>
            <a:r>
              <a:rPr lang="en-AU" altLang="en-US" sz="2400" dirty="0"/>
              <a:t>Round 5: ~2010</a:t>
            </a:r>
          </a:p>
          <a:p>
            <a:pPr lvl="1"/>
            <a:r>
              <a:rPr lang="en-AU" altLang="en-US" sz="2000" dirty="0"/>
              <a:t>The Rise of the CDN and the Death of Common Carriage</a:t>
            </a:r>
          </a:p>
          <a:p>
            <a:pPr lvl="1"/>
            <a:endParaRPr lang="en-AU" altLang="en-US" sz="2000" dirty="0"/>
          </a:p>
          <a:p>
            <a:pPr lvl="1"/>
            <a:r>
              <a:rPr lang="en-AU" altLang="en-US" sz="2000" dirty="0"/>
              <a:t>The content service industry  has aggregated to the extent that they can operate their own carriage services at lower cost and greater efficiency through content distribution networks</a:t>
            </a:r>
          </a:p>
          <a:p>
            <a:pPr lvl="1"/>
            <a:endParaRPr lang="en-AU" altLang="en-US" sz="2000" dirty="0"/>
          </a:p>
          <a:p>
            <a:pPr lvl="1"/>
            <a:r>
              <a:rPr lang="en-AU" altLang="en-US" sz="2000" dirty="0"/>
              <a:t>All that’s left to the old carriage industry are a collection of last mile access networks</a:t>
            </a:r>
          </a:p>
        </p:txBody>
      </p:sp>
    </p:spTree>
    <p:extLst>
      <p:ext uri="{BB962C8B-B14F-4D97-AF65-F5344CB8AC3E}">
        <p14:creationId xmlns:p14="http://schemas.microsoft.com/office/powerpoint/2010/main" val="237579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F2FA0CE-4AC0-F442-B62A-4AAF37EF4361}"/>
              </a:ext>
            </a:extLst>
          </p:cNvPr>
          <p:cNvSpPr>
            <a:spLocks noGrp="1" noChangeArrowheads="1"/>
          </p:cNvSpPr>
          <p:nvPr>
            <p:ph type="title"/>
          </p:nvPr>
        </p:nvSpPr>
        <p:spPr/>
        <p:txBody>
          <a:bodyPr/>
          <a:lstStyle/>
          <a:p>
            <a:r>
              <a:rPr lang="en-AU" altLang="en-US"/>
              <a:t>Why is this an issue at all?</a:t>
            </a:r>
          </a:p>
        </p:txBody>
      </p:sp>
      <p:sp>
        <p:nvSpPr>
          <p:cNvPr id="83971" name="Rectangle 3">
            <a:extLst>
              <a:ext uri="{FF2B5EF4-FFF2-40B4-BE49-F238E27FC236}">
                <a16:creationId xmlns:a16="http://schemas.microsoft.com/office/drawing/2014/main" id="{405A16E5-8779-3548-BA92-4CB633CD556B}"/>
              </a:ext>
            </a:extLst>
          </p:cNvPr>
          <p:cNvSpPr>
            <a:spLocks noGrp="1" noChangeArrowheads="1"/>
          </p:cNvSpPr>
          <p:nvPr>
            <p:ph type="body" idx="1"/>
          </p:nvPr>
        </p:nvSpPr>
        <p:spPr/>
        <p:txBody>
          <a:bodyPr/>
          <a:lstStyle/>
          <a:p>
            <a:r>
              <a:rPr lang="en-AU" altLang="en-US" dirty="0"/>
              <a:t>There are many commodity utility enterprises in today’s world</a:t>
            </a:r>
          </a:p>
          <a:p>
            <a:pPr lvl="1"/>
            <a:r>
              <a:rPr lang="en-AU" altLang="en-US" dirty="0"/>
              <a:t>water, electricity, transportation,…</a:t>
            </a:r>
          </a:p>
          <a:p>
            <a:r>
              <a:rPr lang="en-AU" altLang="en-US" dirty="0"/>
              <a:t>Why is network infrastructure provision any different?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77E2-7AC5-F244-AB01-7B082FA1568F}"/>
              </a:ext>
            </a:extLst>
          </p:cNvPr>
          <p:cNvSpPr>
            <a:spLocks noGrp="1"/>
          </p:cNvSpPr>
          <p:nvPr>
            <p:ph type="title"/>
          </p:nvPr>
        </p:nvSpPr>
        <p:spPr/>
        <p:txBody>
          <a:bodyPr/>
          <a:lstStyle/>
          <a:p>
            <a:r>
              <a:rPr lang="en-AU" dirty="0"/>
              <a:t>Why is this an issue at all?</a:t>
            </a:r>
          </a:p>
        </p:txBody>
      </p:sp>
      <p:sp>
        <p:nvSpPr>
          <p:cNvPr id="3" name="Content Placeholder 2">
            <a:extLst>
              <a:ext uri="{FF2B5EF4-FFF2-40B4-BE49-F238E27FC236}">
                <a16:creationId xmlns:a16="http://schemas.microsoft.com/office/drawing/2014/main" id="{BE5A5371-E579-654C-AF04-362B046069A1}"/>
              </a:ext>
            </a:extLst>
          </p:cNvPr>
          <p:cNvSpPr>
            <a:spLocks noGrp="1"/>
          </p:cNvSpPr>
          <p:nvPr>
            <p:ph idx="1"/>
          </p:nvPr>
        </p:nvSpPr>
        <p:spPr/>
        <p:txBody>
          <a:bodyPr/>
          <a:lstStyle/>
          <a:p>
            <a:pPr marL="0" indent="0">
              <a:buNone/>
            </a:pPr>
            <a:r>
              <a:rPr lang="en-AU" dirty="0"/>
              <a:t>Because its easier to blame &lt;Google | Netflix</a:t>
            </a:r>
            <a:r>
              <a:rPr lang="en-AU" i="1" dirty="0"/>
              <a:t> </a:t>
            </a:r>
            <a:r>
              <a:rPr lang="en-AU" dirty="0"/>
              <a:t>|</a:t>
            </a:r>
            <a:r>
              <a:rPr lang="en-AU" i="1" dirty="0"/>
              <a:t>*</a:t>
            </a:r>
            <a:r>
              <a:rPr lang="en-AU" dirty="0"/>
              <a:t>&gt; for the weaknesses in a poor &lt;</a:t>
            </a:r>
            <a:r>
              <a:rPr lang="en-AU" i="1" dirty="0"/>
              <a:t>network design | business model | retail offering | *</a:t>
            </a:r>
            <a:r>
              <a:rPr lang="en-AU" dirty="0"/>
              <a:t>&gt; than actually fixing it!</a:t>
            </a:r>
          </a:p>
          <a:p>
            <a:pPr marL="0" indent="0">
              <a:buNone/>
            </a:pPr>
            <a:endParaRPr lang="en-AU" dirty="0"/>
          </a:p>
          <a:p>
            <a:pPr marL="0" indent="0">
              <a:buNone/>
            </a:pPr>
            <a:r>
              <a:rPr lang="en-AU" dirty="0"/>
              <a:t>Which leads to the obvious question:</a:t>
            </a:r>
          </a:p>
          <a:p>
            <a:pPr marL="457200" lvl="1" indent="0">
              <a:buNone/>
            </a:pPr>
            <a:r>
              <a:rPr lang="en-AU" sz="2800" dirty="0"/>
              <a:t>Why install a high speed broadband access infrastructure at all if it was never capable of being used to its full extent?</a:t>
            </a:r>
          </a:p>
        </p:txBody>
      </p:sp>
    </p:spTree>
    <p:extLst>
      <p:ext uri="{BB962C8B-B14F-4D97-AF65-F5344CB8AC3E}">
        <p14:creationId xmlns:p14="http://schemas.microsoft.com/office/powerpoint/2010/main" val="3890622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7CBE64C-7AA0-EB43-A434-CA0B5945C0CB}"/>
              </a:ext>
            </a:extLst>
          </p:cNvPr>
          <p:cNvSpPr>
            <a:spLocks noGrp="1" noChangeArrowheads="1"/>
          </p:cNvSpPr>
          <p:nvPr>
            <p:ph type="title"/>
          </p:nvPr>
        </p:nvSpPr>
        <p:spPr/>
        <p:txBody>
          <a:bodyPr/>
          <a:lstStyle/>
          <a:p>
            <a:r>
              <a:rPr lang="en-AU" altLang="en-US"/>
              <a:t>Because …</a:t>
            </a:r>
          </a:p>
        </p:txBody>
      </p:sp>
      <p:sp>
        <p:nvSpPr>
          <p:cNvPr id="84995" name="Rectangle 3">
            <a:extLst>
              <a:ext uri="{FF2B5EF4-FFF2-40B4-BE49-F238E27FC236}">
                <a16:creationId xmlns:a16="http://schemas.microsoft.com/office/drawing/2014/main" id="{BA034A67-9C7B-FF4C-AB26-DB76B99DD3D6}"/>
              </a:ext>
            </a:extLst>
          </p:cNvPr>
          <p:cNvSpPr>
            <a:spLocks noGrp="1" noChangeArrowheads="1"/>
          </p:cNvSpPr>
          <p:nvPr>
            <p:ph type="body" idx="1"/>
          </p:nvPr>
        </p:nvSpPr>
        <p:spPr/>
        <p:txBody>
          <a:bodyPr/>
          <a:lstStyle/>
          <a:p>
            <a:r>
              <a:rPr lang="en-AU" altLang="en-US"/>
              <a:t>It wasn’t always this way for the telco business model</a:t>
            </a:r>
          </a:p>
          <a:p>
            <a:endParaRPr lang="en-AU" altLang="en-US"/>
          </a:p>
          <a:p>
            <a:pPr lvl="1"/>
            <a:r>
              <a:rPr lang="en-AU" altLang="en-US"/>
              <a:t>Complete control of the network</a:t>
            </a:r>
          </a:p>
          <a:p>
            <a:pPr lvl="1"/>
            <a:r>
              <a:rPr lang="en-AU" altLang="en-US"/>
              <a:t>Complete control of the service</a:t>
            </a:r>
          </a:p>
          <a:p>
            <a:pPr lvl="1"/>
            <a:r>
              <a:rPr lang="en-AU" altLang="en-US"/>
              <a:t>Complete control of the customer</a:t>
            </a:r>
          </a:p>
        </p:txBody>
      </p:sp>
      <p:pic>
        <p:nvPicPr>
          <p:cNvPr id="17412" name="Picture 4" descr="Black 1950s Bakelite Telephone - LA31559 | LoveAntiques.com">
            <a:extLst>
              <a:ext uri="{FF2B5EF4-FFF2-40B4-BE49-F238E27FC236}">
                <a16:creationId xmlns:a16="http://schemas.microsoft.com/office/drawing/2014/main" id="{42C1D812-F4E9-5A47-91AD-14423B8ED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933" y="4358460"/>
            <a:ext cx="2228558" cy="1818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B1FCE46-AD83-BD4C-A211-BCFAB029148D}"/>
              </a:ext>
            </a:extLst>
          </p:cNvPr>
          <p:cNvSpPr>
            <a:spLocks noGrp="1" noChangeArrowheads="1"/>
          </p:cNvSpPr>
          <p:nvPr>
            <p:ph type="title"/>
          </p:nvPr>
        </p:nvSpPr>
        <p:spPr/>
        <p:txBody>
          <a:bodyPr/>
          <a:lstStyle/>
          <a:p>
            <a:r>
              <a:rPr lang="en-AU" altLang="en-US" sz="4000"/>
              <a:t>What does the telco want to be?</a:t>
            </a:r>
          </a:p>
        </p:txBody>
      </p:sp>
      <p:sp>
        <p:nvSpPr>
          <p:cNvPr id="88067" name="Rectangle 3">
            <a:extLst>
              <a:ext uri="{FF2B5EF4-FFF2-40B4-BE49-F238E27FC236}">
                <a16:creationId xmlns:a16="http://schemas.microsoft.com/office/drawing/2014/main" id="{4C23676F-A0E9-4D4F-ACF5-0C471473E444}"/>
              </a:ext>
            </a:extLst>
          </p:cNvPr>
          <p:cNvSpPr>
            <a:spLocks noGrp="1" noChangeArrowheads="1"/>
          </p:cNvSpPr>
          <p:nvPr>
            <p:ph type="body" idx="1"/>
          </p:nvPr>
        </p:nvSpPr>
        <p:spPr/>
        <p:txBody>
          <a:bodyPr/>
          <a:lstStyle/>
          <a:p>
            <a:r>
              <a:rPr lang="en-AU" altLang="en-US" dirty="0"/>
              <a:t>This sector has no desire to become a commodity utility provider</a:t>
            </a:r>
          </a:p>
          <a:p>
            <a:pPr lvl="1"/>
            <a:r>
              <a:rPr lang="en-AU" altLang="en-US" dirty="0"/>
              <a:t>It has the wrong skills, wrong assets, wrong technology, wrong shareholders, wrong management, and the wrong outlook to survive in a harsh commodity utility world</a:t>
            </a:r>
          </a:p>
          <a:p>
            <a:r>
              <a:rPr lang="en-AU" altLang="en-US" dirty="0"/>
              <a:t>It still needs its past all over again…</a:t>
            </a:r>
          </a:p>
          <a:p>
            <a:endParaRPr lang="en-AU"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26D01A0-4090-0044-A72A-D0E068CAF759}"/>
              </a:ext>
            </a:extLst>
          </p:cNvPr>
          <p:cNvSpPr>
            <a:spLocks noGrp="1" noChangeArrowheads="1"/>
          </p:cNvSpPr>
          <p:nvPr>
            <p:ph type="title"/>
          </p:nvPr>
        </p:nvSpPr>
        <p:spPr/>
        <p:txBody>
          <a:bodyPr/>
          <a:lstStyle/>
          <a:p>
            <a:r>
              <a:rPr lang="en-AU" altLang="en-US"/>
              <a:t>The Converged Telco Utopia</a:t>
            </a:r>
          </a:p>
        </p:txBody>
      </p:sp>
      <p:sp>
        <p:nvSpPr>
          <p:cNvPr id="25603" name="Rectangle 3">
            <a:extLst>
              <a:ext uri="{FF2B5EF4-FFF2-40B4-BE49-F238E27FC236}">
                <a16:creationId xmlns:a16="http://schemas.microsoft.com/office/drawing/2014/main" id="{7D697354-B665-594E-B101-8035F6A0F0BC}"/>
              </a:ext>
            </a:extLst>
          </p:cNvPr>
          <p:cNvSpPr>
            <a:spLocks noGrp="1" noChangeArrowheads="1"/>
          </p:cNvSpPr>
          <p:nvPr>
            <p:ph type="body" idx="1"/>
          </p:nvPr>
        </p:nvSpPr>
        <p:spPr/>
        <p:txBody>
          <a:bodyPr/>
          <a:lstStyle/>
          <a:p>
            <a:r>
              <a:rPr lang="en-AU" altLang="en-US"/>
              <a:t>A small number of vertically integrated “full” service providers leveraging their underlying infrastructure investment into a high yield, high margin service delivery retail system using a single network platform for comprehensive service delivery</a:t>
            </a:r>
          </a:p>
          <a:p>
            <a:endParaRPr lang="en-AU" altLang="en-US"/>
          </a:p>
          <a:p>
            <a:r>
              <a:rPr lang="en-AU" altLang="en-US"/>
              <a:t>Low cost, high value, strong service control, fantastic margins!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DAFDDC5-592B-CB4B-8E1E-95741C881EB3}"/>
              </a:ext>
            </a:extLst>
          </p:cNvPr>
          <p:cNvSpPr>
            <a:spLocks noGrp="1" noChangeArrowheads="1"/>
          </p:cNvSpPr>
          <p:nvPr>
            <p:ph type="title"/>
          </p:nvPr>
        </p:nvSpPr>
        <p:spPr/>
        <p:txBody>
          <a:bodyPr/>
          <a:lstStyle/>
          <a:p>
            <a:r>
              <a:rPr lang="en-AU" altLang="en-US"/>
              <a:t>Wouldn’t it be wonderful…</a:t>
            </a:r>
          </a:p>
        </p:txBody>
      </p:sp>
      <p:sp>
        <p:nvSpPr>
          <p:cNvPr id="44035" name="Rectangle 3">
            <a:extLst>
              <a:ext uri="{FF2B5EF4-FFF2-40B4-BE49-F238E27FC236}">
                <a16:creationId xmlns:a16="http://schemas.microsoft.com/office/drawing/2014/main" id="{678413BB-80CE-7A42-8B9C-D88D280C1F43}"/>
              </a:ext>
            </a:extLst>
          </p:cNvPr>
          <p:cNvSpPr>
            <a:spLocks noGrp="1" noChangeArrowheads="1"/>
          </p:cNvSpPr>
          <p:nvPr>
            <p:ph type="body" idx="1"/>
          </p:nvPr>
        </p:nvSpPr>
        <p:spPr/>
        <p:txBody>
          <a:bodyPr/>
          <a:lstStyle/>
          <a:p>
            <a:r>
              <a:rPr lang="en-AU" altLang="en-US" sz="2400"/>
              <a:t>If you could account for, and bill, the end user for the value of delivered services rather than just the packets</a:t>
            </a:r>
          </a:p>
          <a:p>
            <a:endParaRPr lang="en-AU" altLang="en-US" sz="2400"/>
          </a:p>
          <a:p>
            <a:r>
              <a:rPr lang="en-AU" altLang="en-US" sz="2400"/>
              <a:t>Customers paid you for value-added service solutions, rather than the marginal cost of packet delivery</a:t>
            </a:r>
          </a:p>
          <a:p>
            <a:endParaRPr lang="en-AU" altLang="en-US" sz="2400"/>
          </a:p>
          <a:p>
            <a:r>
              <a:rPr lang="en-AU" altLang="en-US" sz="2400"/>
              <a:t>Service Providers paid you for access to your customers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9928686-96B5-6440-BD4F-FF7E78AE8238}"/>
              </a:ext>
            </a:extLst>
          </p:cNvPr>
          <p:cNvSpPr>
            <a:spLocks noGrp="1" noChangeArrowheads="1"/>
          </p:cNvSpPr>
          <p:nvPr>
            <p:ph type="title"/>
          </p:nvPr>
        </p:nvSpPr>
        <p:spPr>
          <a:xfrm>
            <a:off x="838200" y="365125"/>
            <a:ext cx="11353800" cy="1325563"/>
          </a:xfrm>
        </p:spPr>
        <p:txBody>
          <a:bodyPr/>
          <a:lstStyle/>
          <a:p>
            <a:r>
              <a:rPr lang="en-AU" altLang="en-US" sz="4000" dirty="0"/>
              <a:t>Or is this Hopelessly Unrealistic?</a:t>
            </a:r>
          </a:p>
        </p:txBody>
      </p:sp>
      <p:sp>
        <p:nvSpPr>
          <p:cNvPr id="5123" name="Rectangle 3">
            <a:extLst>
              <a:ext uri="{FF2B5EF4-FFF2-40B4-BE49-F238E27FC236}">
                <a16:creationId xmlns:a16="http://schemas.microsoft.com/office/drawing/2014/main" id="{8BF0BA0E-A953-B640-8E17-CF3B0481A586}"/>
              </a:ext>
            </a:extLst>
          </p:cNvPr>
          <p:cNvSpPr>
            <a:spLocks noGrp="1" noChangeArrowheads="1"/>
          </p:cNvSpPr>
          <p:nvPr>
            <p:ph type="body" idx="1"/>
          </p:nvPr>
        </p:nvSpPr>
        <p:spPr>
          <a:xfrm>
            <a:off x="1268627" y="2017713"/>
            <a:ext cx="9210461" cy="4506912"/>
          </a:xfrm>
        </p:spPr>
        <p:txBody>
          <a:bodyPr/>
          <a:lstStyle/>
          <a:p>
            <a:pPr>
              <a:lnSpc>
                <a:spcPct val="90000"/>
              </a:lnSpc>
            </a:pPr>
            <a:r>
              <a:rPr lang="en-AU" altLang="en-US" sz="2400" dirty="0"/>
              <a:t>Each new generation of carriage technology is heralded as the harbinger of a wonderous new converged era of communications service provision and a new era of control over service delivery</a:t>
            </a:r>
          </a:p>
          <a:p>
            <a:pPr>
              <a:lnSpc>
                <a:spcPct val="90000"/>
              </a:lnSpc>
            </a:pPr>
            <a:endParaRPr lang="en-AU" altLang="en-US" sz="2400" dirty="0"/>
          </a:p>
          <a:p>
            <a:pPr>
              <a:lnSpc>
                <a:spcPct val="90000"/>
              </a:lnSpc>
            </a:pPr>
            <a:r>
              <a:rPr lang="en-AU" altLang="en-US" sz="2400" dirty="0"/>
              <a:t>But – it never works that way!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9510FC0-A100-5A47-A82C-F2A7EEF0EFD3}"/>
              </a:ext>
            </a:extLst>
          </p:cNvPr>
          <p:cNvSpPr>
            <a:spLocks noGrp="1" noChangeArrowheads="1"/>
          </p:cNvSpPr>
          <p:nvPr>
            <p:ph type="title"/>
          </p:nvPr>
        </p:nvSpPr>
        <p:spPr/>
        <p:txBody>
          <a:bodyPr/>
          <a:lstStyle/>
          <a:p>
            <a:r>
              <a:rPr lang="en-AU" altLang="en-US" dirty="0"/>
              <a:t>Carriage Reality</a:t>
            </a:r>
          </a:p>
        </p:txBody>
      </p:sp>
      <p:sp>
        <p:nvSpPr>
          <p:cNvPr id="26627" name="Rectangle 3">
            <a:extLst>
              <a:ext uri="{FF2B5EF4-FFF2-40B4-BE49-F238E27FC236}">
                <a16:creationId xmlns:a16="http://schemas.microsoft.com/office/drawing/2014/main" id="{8D67879E-2575-0841-BA49-B022D1553BF4}"/>
              </a:ext>
            </a:extLst>
          </p:cNvPr>
          <p:cNvSpPr>
            <a:spLocks noGrp="1" noChangeArrowheads="1"/>
          </p:cNvSpPr>
          <p:nvPr>
            <p:ph type="body" idx="1"/>
          </p:nvPr>
        </p:nvSpPr>
        <p:spPr/>
        <p:txBody>
          <a:bodyPr>
            <a:normAutofit lnSpcReduction="10000"/>
          </a:bodyPr>
          <a:lstStyle/>
          <a:p>
            <a:pPr>
              <a:lnSpc>
                <a:spcPct val="80000"/>
              </a:lnSpc>
            </a:pPr>
            <a:r>
              <a:rPr lang="en-AU" altLang="en-US" sz="2000" dirty="0"/>
              <a:t>Deregulation, intense competition, branching role specialization at every level</a:t>
            </a:r>
          </a:p>
          <a:p>
            <a:pPr>
              <a:lnSpc>
                <a:spcPct val="80000"/>
              </a:lnSpc>
            </a:pPr>
            <a:endParaRPr lang="en-AU" altLang="en-US" sz="2000" dirty="0"/>
          </a:p>
          <a:p>
            <a:pPr>
              <a:lnSpc>
                <a:spcPct val="80000"/>
              </a:lnSpc>
            </a:pPr>
            <a:r>
              <a:rPr lang="en-AU" altLang="en-US" sz="2000" dirty="0"/>
              <a:t>Resulting in </a:t>
            </a:r>
          </a:p>
          <a:p>
            <a:pPr lvl="1">
              <a:lnSpc>
                <a:spcPct val="80000"/>
              </a:lnSpc>
            </a:pPr>
            <a:r>
              <a:rPr lang="en-AU" altLang="en-US" sz="1800" dirty="0"/>
              <a:t>many parallel service delivery networks, many network operators,</a:t>
            </a:r>
          </a:p>
          <a:p>
            <a:pPr lvl="1">
              <a:lnSpc>
                <a:spcPct val="80000"/>
              </a:lnSpc>
            </a:pPr>
            <a:r>
              <a:rPr lang="en-AU" altLang="en-US" sz="1800" dirty="0"/>
              <a:t>industry-wide duplication of activities, </a:t>
            </a:r>
          </a:p>
          <a:p>
            <a:pPr lvl="1">
              <a:lnSpc>
                <a:spcPct val="80000"/>
              </a:lnSpc>
            </a:pPr>
            <a:r>
              <a:rPr lang="en-AU" altLang="en-US" sz="1800" dirty="0"/>
              <a:t>continual exposure to inefficient resource use, </a:t>
            </a:r>
          </a:p>
          <a:p>
            <a:pPr lvl="1">
              <a:lnSpc>
                <a:spcPct val="80000"/>
              </a:lnSpc>
            </a:pPr>
            <a:r>
              <a:rPr lang="en-AU" altLang="en-US" sz="1800" dirty="0"/>
              <a:t>extensive regulatory provisions, </a:t>
            </a:r>
          </a:p>
          <a:p>
            <a:pPr lvl="1">
              <a:lnSpc>
                <a:spcPct val="80000"/>
              </a:lnSpc>
            </a:pPr>
            <a:r>
              <a:rPr lang="en-AU" altLang="en-US" sz="1800" dirty="0"/>
              <a:t>exposure of niche markets, </a:t>
            </a:r>
          </a:p>
          <a:p>
            <a:pPr lvl="1">
              <a:lnSpc>
                <a:spcPct val="80000"/>
              </a:lnSpc>
            </a:pPr>
            <a:r>
              <a:rPr lang="en-AU" altLang="en-US" sz="1800" dirty="0"/>
              <a:t>limited planning capability, </a:t>
            </a:r>
          </a:p>
          <a:p>
            <a:pPr lvl="1">
              <a:lnSpc>
                <a:spcPct val="80000"/>
              </a:lnSpc>
            </a:pPr>
            <a:r>
              <a:rPr lang="en-AU" altLang="en-US" sz="1800" dirty="0"/>
              <a:t>high investment risks, </a:t>
            </a:r>
          </a:p>
          <a:p>
            <a:pPr lvl="1">
              <a:lnSpc>
                <a:spcPct val="80000"/>
              </a:lnSpc>
            </a:pPr>
            <a:r>
              <a:rPr lang="en-AU" altLang="en-US" sz="1800" dirty="0"/>
              <a:t>high costs, </a:t>
            </a:r>
          </a:p>
          <a:p>
            <a:pPr lvl="1">
              <a:lnSpc>
                <a:spcPct val="80000"/>
              </a:lnSpc>
            </a:pPr>
            <a:r>
              <a:rPr lang="en-AU" altLang="en-US" sz="1800" dirty="0"/>
              <a:t>low operating margins,</a:t>
            </a:r>
          </a:p>
          <a:p>
            <a:pPr lvl="1">
              <a:lnSpc>
                <a:spcPct val="80000"/>
              </a:lnSpc>
            </a:pPr>
            <a:r>
              <a:rPr lang="en-AU" altLang="en-US" sz="1800" dirty="0"/>
              <a:t>continual restatement of investor expectations, </a:t>
            </a:r>
          </a:p>
          <a:p>
            <a:pPr lvl="1">
              <a:lnSpc>
                <a:spcPct val="80000"/>
              </a:lnSpc>
            </a:pPr>
            <a:r>
              <a:rPr lang="en-AU" altLang="en-US" sz="1800" dirty="0"/>
              <a:t>negative returns on equity investments,</a:t>
            </a:r>
          </a:p>
          <a:p>
            <a:pPr lvl="1">
              <a:lnSpc>
                <a:spcPct val="80000"/>
              </a:lnSpc>
            </a:pPr>
            <a:r>
              <a:rPr lang="en-AU" altLang="en-US" sz="1800" dirty="0"/>
              <a:t>continual recycling of management and staff</a:t>
            </a:r>
          </a:p>
          <a:p>
            <a:pPr lvl="1">
              <a:lnSpc>
                <a:spcPct val="80000"/>
              </a:lnSpc>
            </a:pPr>
            <a:endParaRPr lang="en-AU" alt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9EFE16A-965E-954F-9637-6D754408E883}"/>
              </a:ext>
            </a:extLst>
          </p:cNvPr>
          <p:cNvSpPr>
            <a:spLocks noGrp="1" noChangeArrowheads="1"/>
          </p:cNvSpPr>
          <p:nvPr>
            <p:ph type="title"/>
          </p:nvPr>
        </p:nvSpPr>
        <p:spPr/>
        <p:txBody>
          <a:bodyPr/>
          <a:lstStyle/>
          <a:p>
            <a:r>
              <a:rPr lang="en-AU" altLang="en-US" dirty="0"/>
              <a:t>Content Reality</a:t>
            </a:r>
          </a:p>
        </p:txBody>
      </p:sp>
      <p:sp>
        <p:nvSpPr>
          <p:cNvPr id="54275" name="Rectangle 3">
            <a:extLst>
              <a:ext uri="{FF2B5EF4-FFF2-40B4-BE49-F238E27FC236}">
                <a16:creationId xmlns:a16="http://schemas.microsoft.com/office/drawing/2014/main" id="{E79F8ADF-0B92-9D44-B856-E3AABFE10662}"/>
              </a:ext>
            </a:extLst>
          </p:cNvPr>
          <p:cNvSpPr>
            <a:spLocks noGrp="1" noChangeArrowheads="1"/>
          </p:cNvSpPr>
          <p:nvPr>
            <p:ph type="body" idx="1"/>
          </p:nvPr>
        </p:nvSpPr>
        <p:spPr/>
        <p:txBody>
          <a:bodyPr/>
          <a:lstStyle/>
          <a:p>
            <a:r>
              <a:rPr lang="en-AU" altLang="en-US" sz="2000" dirty="0"/>
              <a:t>Scale</a:t>
            </a:r>
          </a:p>
          <a:p>
            <a:endParaRPr lang="en-AU"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95C27B3-F60B-0040-8C31-3BED9549C813}"/>
              </a:ext>
            </a:extLst>
          </p:cNvPr>
          <p:cNvSpPr>
            <a:spLocks noGrp="1" noChangeArrowheads="1"/>
          </p:cNvSpPr>
          <p:nvPr>
            <p:ph type="title"/>
          </p:nvPr>
        </p:nvSpPr>
        <p:spPr/>
        <p:txBody>
          <a:bodyPr/>
          <a:lstStyle/>
          <a:p>
            <a:r>
              <a:rPr lang="en-AU" altLang="en-US"/>
              <a:t>Net Neutrality</a:t>
            </a:r>
          </a:p>
        </p:txBody>
      </p:sp>
      <p:sp>
        <p:nvSpPr>
          <p:cNvPr id="68612" name="Text Box 4">
            <a:extLst>
              <a:ext uri="{FF2B5EF4-FFF2-40B4-BE49-F238E27FC236}">
                <a16:creationId xmlns:a16="http://schemas.microsoft.com/office/drawing/2014/main" id="{CEFEF35D-5219-4649-9B39-27EB4608F050}"/>
              </a:ext>
            </a:extLst>
          </p:cNvPr>
          <p:cNvSpPr txBox="1">
            <a:spLocks noChangeArrowheads="1"/>
          </p:cNvSpPr>
          <p:nvPr/>
        </p:nvSpPr>
        <p:spPr bwMode="auto">
          <a:xfrm>
            <a:off x="2640014" y="2205039"/>
            <a:ext cx="73437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600">
                <a:latin typeface="Times New Roman" panose="02020603050405020304" pitchFamily="18" charset="0"/>
              </a:rPr>
              <a:t>Interview with SBC CEO Edward Whitacre, Business Week Online, 7 November 2005 </a:t>
            </a:r>
            <a:br>
              <a:rPr lang="en-AU" altLang="en-US" sz="1600">
                <a:latin typeface="Times New Roman" panose="02020603050405020304" pitchFamily="18" charset="0"/>
              </a:rPr>
            </a:br>
            <a:r>
              <a:rPr lang="en-AU" altLang="en-US" sz="1600">
                <a:latin typeface="Times New Roman" panose="02020603050405020304" pitchFamily="18" charset="0"/>
              </a:rPr>
              <a:t> </a:t>
            </a:r>
            <a:br>
              <a:rPr lang="en-AU" altLang="en-US" sz="1600">
                <a:latin typeface="Times New Roman" panose="02020603050405020304" pitchFamily="18" charset="0"/>
              </a:rPr>
            </a:br>
            <a:r>
              <a:rPr lang="en-AU" altLang="en-US" sz="1600" i="1">
                <a:solidFill>
                  <a:srgbClr val="5858C8"/>
                </a:solidFill>
                <a:latin typeface="Times New Roman" panose="02020603050405020304" pitchFamily="18" charset="0"/>
              </a:rPr>
              <a:t>How concerned are you about Internet upstarts like Google, MSN, Vonage, and others?</a:t>
            </a: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endParaRPr lang="en-AU" altLang="en-US" sz="1600">
              <a:solidFill>
                <a:srgbClr val="5858C8"/>
              </a:solidFill>
              <a:latin typeface="Times New Roman" panose="02020603050405020304" pitchFamily="18" charset="0"/>
            </a:endParaRPr>
          </a:p>
          <a:p>
            <a:pPr algn="l"/>
            <a:r>
              <a:rPr lang="en-AU" altLang="en-US" sz="1600">
                <a:solidFill>
                  <a:srgbClr val="5858C8"/>
                </a:solidFill>
                <a:latin typeface="Times New Roman" panose="02020603050405020304" pitchFamily="18" charset="0"/>
              </a:rPr>
              <a:t>How do you think they're going to get to customers? Through a broadband pipe. Cable companies have them. We have them. Now what they would like to do is use my pipes free, but I ain't going to let them do that because we have spent this capital and we have to have a return on it. So there's going to have to be some mechanism for these people who use these pipes to pay for the portion they're using. Why should they be allowed to use my pipes?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 </a:t>
            </a:r>
            <a:br>
              <a:rPr lang="en-AU" altLang="en-US" sz="1600">
                <a:solidFill>
                  <a:srgbClr val="5858C8"/>
                </a:solidFill>
                <a:latin typeface="Times New Roman" panose="02020603050405020304" pitchFamily="18" charset="0"/>
              </a:rPr>
            </a:br>
            <a:r>
              <a:rPr lang="en-AU" altLang="en-US" sz="1600">
                <a:solidFill>
                  <a:srgbClr val="5858C8"/>
                </a:solidFill>
                <a:latin typeface="Times New Roman" panose="02020603050405020304" pitchFamily="18" charset="0"/>
              </a:rPr>
              <a:t>The Internet can't be free in that sense, because we and the cable companies have made an investment and for a Google or Yahoo! or Vonage or anybody to expect to use these pipes [for] free is nuts! " </a:t>
            </a:r>
            <a:br>
              <a:rPr lang="en-AU" altLang="en-US" sz="1600">
                <a:solidFill>
                  <a:srgbClr val="5858C8"/>
                </a:solidFill>
                <a:latin typeface="Times New Roman" panose="02020603050405020304" pitchFamily="18" charset="0"/>
              </a:rPr>
            </a:br>
            <a:endParaRPr lang="en-AU" altLang="en-US" sz="1600">
              <a:solidFill>
                <a:srgbClr val="5858C8"/>
              </a:solidFill>
              <a:latin typeface="Times New Roman" panose="02020603050405020304" pitchFamily="18" charset="0"/>
            </a:endParaRPr>
          </a:p>
        </p:txBody>
      </p:sp>
      <p:sp>
        <p:nvSpPr>
          <p:cNvPr id="2" name="Freeform 1">
            <a:extLst>
              <a:ext uri="{FF2B5EF4-FFF2-40B4-BE49-F238E27FC236}">
                <a16:creationId xmlns:a16="http://schemas.microsoft.com/office/drawing/2014/main" id="{ED60E7A2-7D6E-7F4C-B3A2-9C2F9948706E}"/>
              </a:ext>
            </a:extLst>
          </p:cNvPr>
          <p:cNvSpPr/>
          <p:nvPr/>
        </p:nvSpPr>
        <p:spPr>
          <a:xfrm>
            <a:off x="2304987" y="3692689"/>
            <a:ext cx="8042750" cy="805973"/>
          </a:xfrm>
          <a:custGeom>
            <a:avLst/>
            <a:gdLst>
              <a:gd name="connsiteX0" fmla="*/ 3181414 w 8042750"/>
              <a:gd name="connsiteY0" fmla="*/ 39052 h 805973"/>
              <a:gd name="connsiteX1" fmla="*/ 6048182 w 8042750"/>
              <a:gd name="connsiteY1" fmla="*/ 22576 h 805973"/>
              <a:gd name="connsiteX2" fmla="*/ 7135576 w 8042750"/>
              <a:gd name="connsiteY2" fmla="*/ 72003 h 805973"/>
              <a:gd name="connsiteX3" fmla="*/ 7703987 w 8042750"/>
              <a:gd name="connsiteY3" fmla="*/ 96716 h 805973"/>
              <a:gd name="connsiteX4" fmla="*/ 7835792 w 8042750"/>
              <a:gd name="connsiteY4" fmla="*/ 170857 h 805973"/>
              <a:gd name="connsiteX5" fmla="*/ 7926409 w 8042750"/>
              <a:gd name="connsiteY5" fmla="*/ 401516 h 805973"/>
              <a:gd name="connsiteX6" fmla="*/ 7720463 w 8042750"/>
              <a:gd name="connsiteY6" fmla="*/ 516846 h 805973"/>
              <a:gd name="connsiteX7" fmla="*/ 4392376 w 8042750"/>
              <a:gd name="connsiteY7" fmla="*/ 599225 h 805973"/>
              <a:gd name="connsiteX8" fmla="*/ 1731555 w 8042750"/>
              <a:gd name="connsiteY8" fmla="*/ 772219 h 805973"/>
              <a:gd name="connsiteX9" fmla="*/ 125176 w 8042750"/>
              <a:gd name="connsiteY9" fmla="*/ 739268 h 805973"/>
              <a:gd name="connsiteX10" fmla="*/ 182841 w 8042750"/>
              <a:gd name="connsiteY10" fmla="*/ 113192 h 805973"/>
              <a:gd name="connsiteX11" fmla="*/ 800679 w 8042750"/>
              <a:gd name="connsiteY11" fmla="*/ 6100 h 805973"/>
              <a:gd name="connsiteX12" fmla="*/ 2860138 w 8042750"/>
              <a:gd name="connsiteY12" fmla="*/ 22576 h 80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750" h="805973">
                <a:moveTo>
                  <a:pt x="3181414" y="39052"/>
                </a:moveTo>
                <a:lnTo>
                  <a:pt x="6048182" y="22576"/>
                </a:lnTo>
                <a:cubicBezTo>
                  <a:pt x="6707209" y="28068"/>
                  <a:pt x="7135576" y="72003"/>
                  <a:pt x="7135576" y="72003"/>
                </a:cubicBezTo>
                <a:cubicBezTo>
                  <a:pt x="7411544" y="84360"/>
                  <a:pt x="7587284" y="80240"/>
                  <a:pt x="7703987" y="96716"/>
                </a:cubicBezTo>
                <a:cubicBezTo>
                  <a:pt x="7820690" y="113192"/>
                  <a:pt x="7798722" y="120057"/>
                  <a:pt x="7835792" y="170857"/>
                </a:cubicBezTo>
                <a:cubicBezTo>
                  <a:pt x="7872862" y="221657"/>
                  <a:pt x="7945631" y="343851"/>
                  <a:pt x="7926409" y="401516"/>
                </a:cubicBezTo>
                <a:cubicBezTo>
                  <a:pt x="7907188" y="459181"/>
                  <a:pt x="8309468" y="483895"/>
                  <a:pt x="7720463" y="516846"/>
                </a:cubicBezTo>
                <a:cubicBezTo>
                  <a:pt x="7131458" y="549797"/>
                  <a:pt x="5390527" y="556663"/>
                  <a:pt x="4392376" y="599225"/>
                </a:cubicBezTo>
                <a:cubicBezTo>
                  <a:pt x="3394225" y="641787"/>
                  <a:pt x="2442755" y="748879"/>
                  <a:pt x="1731555" y="772219"/>
                </a:cubicBezTo>
                <a:cubicBezTo>
                  <a:pt x="1020355" y="795560"/>
                  <a:pt x="383295" y="849106"/>
                  <a:pt x="125176" y="739268"/>
                </a:cubicBezTo>
                <a:cubicBezTo>
                  <a:pt x="-132943" y="629430"/>
                  <a:pt x="70257" y="235387"/>
                  <a:pt x="182841" y="113192"/>
                </a:cubicBezTo>
                <a:cubicBezTo>
                  <a:pt x="295425" y="-9003"/>
                  <a:pt x="354463" y="21203"/>
                  <a:pt x="800679" y="6100"/>
                </a:cubicBezTo>
                <a:cubicBezTo>
                  <a:pt x="1246895" y="-9003"/>
                  <a:pt x="2053516" y="6786"/>
                  <a:pt x="2860138" y="225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B4EB170-0FCB-FA4C-A521-A1369BFCDA0F}"/>
              </a:ext>
            </a:extLst>
          </p:cNvPr>
          <p:cNvSpPr>
            <a:spLocks noGrp="1" noChangeArrowheads="1"/>
          </p:cNvSpPr>
          <p:nvPr>
            <p:ph type="title"/>
          </p:nvPr>
        </p:nvSpPr>
        <p:spPr/>
        <p:txBody>
          <a:bodyPr/>
          <a:lstStyle/>
          <a:p>
            <a:r>
              <a:rPr lang="en-US" altLang="en-US" sz="4700" dirty="0"/>
              <a:t>So, what’s the real problem?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B4EB170-0FCB-FA4C-A521-A1369BFCDA0F}"/>
              </a:ext>
            </a:extLst>
          </p:cNvPr>
          <p:cNvSpPr>
            <a:spLocks noGrp="1" noChangeArrowheads="1"/>
          </p:cNvSpPr>
          <p:nvPr>
            <p:ph type="title"/>
          </p:nvPr>
        </p:nvSpPr>
        <p:spPr/>
        <p:txBody>
          <a:bodyPr/>
          <a:lstStyle/>
          <a:p>
            <a:r>
              <a:rPr lang="en-US" altLang="en-US" sz="4700" dirty="0"/>
              <a:t>So, what’s the real problem?</a:t>
            </a:r>
          </a:p>
        </p:txBody>
      </p:sp>
      <p:pic>
        <p:nvPicPr>
          <p:cNvPr id="86020" name="Picture 4">
            <a:extLst>
              <a:ext uri="{FF2B5EF4-FFF2-40B4-BE49-F238E27FC236}">
                <a16:creationId xmlns:a16="http://schemas.microsoft.com/office/drawing/2014/main" id="{B1684AF6-F297-4247-BE19-CBFA8BA34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3652839"/>
            <a:ext cx="41767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5">
            <a:extLst>
              <a:ext uri="{FF2B5EF4-FFF2-40B4-BE49-F238E27FC236}">
                <a16:creationId xmlns:a16="http://schemas.microsoft.com/office/drawing/2014/main" id="{B35085E0-33A1-804C-B4DE-216C220B1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4013200"/>
            <a:ext cx="15113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3" name="Rectangle 7">
            <a:extLst>
              <a:ext uri="{FF2B5EF4-FFF2-40B4-BE49-F238E27FC236}">
                <a16:creationId xmlns:a16="http://schemas.microsoft.com/office/drawing/2014/main" id="{A109527C-DBAD-114E-8AB7-720004DC1AC9}"/>
              </a:ext>
            </a:extLst>
          </p:cNvPr>
          <p:cNvSpPr>
            <a:spLocks noGrp="1" noChangeArrowheads="1"/>
          </p:cNvSpPr>
          <p:nvPr>
            <p:ph type="body" idx="1"/>
          </p:nvPr>
        </p:nvSpPr>
        <p:spPr>
          <a:xfrm>
            <a:off x="2895600" y="2205039"/>
            <a:ext cx="7772400" cy="585787"/>
          </a:xfrm>
        </p:spPr>
        <p:txBody>
          <a:bodyPr/>
          <a:lstStyle/>
          <a:p>
            <a:pPr>
              <a:buFont typeface="Wingdings" pitchFamily="2" charset="2"/>
              <a:buNone/>
            </a:pPr>
            <a:r>
              <a:rPr lang="en-AU" altLang="en-US" sz="2000"/>
              <a:t>Money!</a:t>
            </a:r>
          </a:p>
        </p:txBody>
      </p:sp>
    </p:spTree>
    <p:extLst>
      <p:ext uri="{BB962C8B-B14F-4D97-AF65-F5344CB8AC3E}">
        <p14:creationId xmlns:p14="http://schemas.microsoft.com/office/powerpoint/2010/main" val="2596831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dissolve">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F5FEF0D-FFD6-D749-AFE5-91805DC93939}"/>
              </a:ext>
            </a:extLst>
          </p:cNvPr>
          <p:cNvSpPr>
            <a:spLocks noGrp="1" noChangeArrowheads="1"/>
          </p:cNvSpPr>
          <p:nvPr>
            <p:ph type="title"/>
          </p:nvPr>
        </p:nvSpPr>
        <p:spPr>
          <a:xfrm>
            <a:off x="2855913" y="549275"/>
            <a:ext cx="8005762" cy="1143000"/>
          </a:xfrm>
        </p:spPr>
        <p:txBody>
          <a:bodyPr/>
          <a:lstStyle/>
          <a:p>
            <a:r>
              <a:rPr lang="en-US" altLang="en-US"/>
              <a:t>Reality</a:t>
            </a:r>
          </a:p>
        </p:txBody>
      </p:sp>
      <p:sp>
        <p:nvSpPr>
          <p:cNvPr id="87043" name="Rectangle 3">
            <a:extLst>
              <a:ext uri="{FF2B5EF4-FFF2-40B4-BE49-F238E27FC236}">
                <a16:creationId xmlns:a16="http://schemas.microsoft.com/office/drawing/2014/main" id="{15C839C6-7695-1E4E-8E34-A2CE5A295134}"/>
              </a:ext>
            </a:extLst>
          </p:cNvPr>
          <p:cNvSpPr>
            <a:spLocks noGrp="1" noChangeArrowheads="1"/>
          </p:cNvSpPr>
          <p:nvPr>
            <p:ph type="body" idx="1"/>
          </p:nvPr>
        </p:nvSpPr>
        <p:spPr>
          <a:xfrm>
            <a:off x="626077" y="2492375"/>
            <a:ext cx="5614388" cy="3803650"/>
          </a:xfrm>
        </p:spPr>
        <p:txBody>
          <a:bodyPr/>
          <a:lstStyle/>
          <a:p>
            <a:pPr>
              <a:lnSpc>
                <a:spcPct val="80000"/>
              </a:lnSpc>
            </a:pPr>
            <a:r>
              <a:rPr lang="en-US" altLang="en-US" sz="2000" dirty="0"/>
              <a:t>Carriage operators are losing control of </a:t>
            </a:r>
            <a:r>
              <a:rPr lang="en-US" altLang="en-US" sz="2000" b="1" dirty="0"/>
              <a:t>pricing</a:t>
            </a:r>
            <a:r>
              <a:rPr lang="en-US" altLang="en-US" sz="2000" dirty="0"/>
              <a:t>, </a:t>
            </a:r>
            <a:r>
              <a:rPr lang="en-US" altLang="en-US" sz="2000" b="1" dirty="0"/>
              <a:t>services</a:t>
            </a:r>
            <a:r>
              <a:rPr lang="en-US" altLang="en-US" sz="2000" dirty="0"/>
              <a:t>, </a:t>
            </a:r>
            <a:r>
              <a:rPr lang="en-US" altLang="en-US" sz="2000" b="1" dirty="0"/>
              <a:t>technology</a:t>
            </a:r>
            <a:r>
              <a:rPr lang="en-US" altLang="en-US" sz="2000" dirty="0"/>
              <a:t>,  </a:t>
            </a:r>
            <a:r>
              <a:rPr lang="en-US" altLang="en-US" sz="2000" b="1" dirty="0"/>
              <a:t>content</a:t>
            </a:r>
            <a:r>
              <a:rPr lang="en-US" altLang="en-US" sz="2000" dirty="0"/>
              <a:t> and </a:t>
            </a:r>
            <a:r>
              <a:rPr lang="en-US" altLang="en-US" sz="2000" b="1" dirty="0"/>
              <a:t>customers</a:t>
            </a:r>
          </a:p>
          <a:p>
            <a:pPr lvl="1">
              <a:lnSpc>
                <a:spcPct val="80000"/>
              </a:lnSpc>
            </a:pPr>
            <a:r>
              <a:rPr lang="en-US" altLang="en-US" sz="1800" dirty="0"/>
              <a:t>CDNs and Over-The-Top services using IP end-to-end impact every aspect of the telco business model</a:t>
            </a:r>
          </a:p>
          <a:p>
            <a:pPr lvl="1">
              <a:lnSpc>
                <a:spcPct val="80000"/>
              </a:lnSpc>
            </a:pPr>
            <a:endParaRPr lang="en-US" altLang="en-US" sz="1800" dirty="0"/>
          </a:p>
          <a:p>
            <a:pPr lvl="1">
              <a:lnSpc>
                <a:spcPct val="80000"/>
              </a:lnSpc>
            </a:pPr>
            <a:r>
              <a:rPr lang="en-US" altLang="en-US" sz="1800" dirty="0"/>
              <a:t>Almost the only residual asset left for the traditional carriage provider is the local access loop</a:t>
            </a:r>
          </a:p>
          <a:p>
            <a:pPr lvl="2">
              <a:lnSpc>
                <a:spcPct val="80000"/>
              </a:lnSpc>
            </a:pPr>
            <a:r>
              <a:rPr lang="en-US" altLang="en-US" sz="1600" dirty="0"/>
              <a:t>And that’s the subject of intense pressure</a:t>
            </a:r>
          </a:p>
        </p:txBody>
      </p:sp>
      <p:pic>
        <p:nvPicPr>
          <p:cNvPr id="87047" name="Picture 7">
            <a:extLst>
              <a:ext uri="{FF2B5EF4-FFF2-40B4-BE49-F238E27FC236}">
                <a16:creationId xmlns:a16="http://schemas.microsoft.com/office/drawing/2014/main" id="{6222B4B5-80CA-E143-8991-5F9A6CF9C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95"/>
          <a:stretch>
            <a:fillRect/>
          </a:stretch>
        </p:blipFill>
        <p:spPr bwMode="auto">
          <a:xfrm>
            <a:off x="7076632" y="2492375"/>
            <a:ext cx="3421505" cy="406082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7F57DE5-C6A9-FD4B-B129-A67A56FADEBB}"/>
              </a:ext>
            </a:extLst>
          </p:cNvPr>
          <p:cNvSpPr>
            <a:spLocks noGrp="1" noChangeArrowheads="1"/>
          </p:cNvSpPr>
          <p:nvPr>
            <p:ph type="title"/>
          </p:nvPr>
        </p:nvSpPr>
        <p:spPr/>
        <p:txBody>
          <a:bodyPr/>
          <a:lstStyle/>
          <a:p>
            <a:r>
              <a:rPr lang="en-AU" altLang="en-US" dirty="0"/>
              <a:t>The Reality</a:t>
            </a:r>
          </a:p>
        </p:txBody>
      </p:sp>
      <p:sp>
        <p:nvSpPr>
          <p:cNvPr id="34819" name="Rectangle 3">
            <a:extLst>
              <a:ext uri="{FF2B5EF4-FFF2-40B4-BE49-F238E27FC236}">
                <a16:creationId xmlns:a16="http://schemas.microsoft.com/office/drawing/2014/main" id="{D03AB043-6EFF-9649-833A-52220FDB0C93}"/>
              </a:ext>
            </a:extLst>
          </p:cNvPr>
          <p:cNvSpPr>
            <a:spLocks noGrp="1" noChangeArrowheads="1"/>
          </p:cNvSpPr>
          <p:nvPr>
            <p:ph type="body" idx="1"/>
          </p:nvPr>
        </p:nvSpPr>
        <p:spPr/>
        <p:txBody>
          <a:bodyPr/>
          <a:lstStyle/>
          <a:p>
            <a:r>
              <a:rPr lang="en-AU" altLang="en-US" dirty="0"/>
              <a:t>The digital economy we have today is largely based on surveillance capitalism and advertising</a:t>
            </a:r>
          </a:p>
          <a:p>
            <a:pPr lvl="1"/>
            <a:r>
              <a:rPr lang="en-AU" altLang="en-US" dirty="0"/>
              <a:t>Service providers sell the user to advertisers</a:t>
            </a:r>
          </a:p>
          <a:p>
            <a:pPr lvl="1"/>
            <a:r>
              <a:rPr lang="en-AU" altLang="en-US" dirty="0"/>
              <a:t>Users either don’t pay for the service or pay a highly subsidised price</a:t>
            </a:r>
          </a:p>
          <a:p>
            <a:r>
              <a:rPr lang="en-AU" altLang="en-US" dirty="0"/>
              <a:t>But carriage providers are generally prevented from entering this market</a:t>
            </a:r>
          </a:p>
          <a:p>
            <a:pPr lvl="1"/>
            <a:r>
              <a:rPr lang="en-AU" altLang="en-US" dirty="0"/>
              <a:t>But it didn’t stop them from trying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2F8B-9C50-8B4F-AA4C-7CE24E66A82E}"/>
              </a:ext>
            </a:extLst>
          </p:cNvPr>
          <p:cNvSpPr>
            <a:spLocks noGrp="1"/>
          </p:cNvSpPr>
          <p:nvPr>
            <p:ph type="title"/>
          </p:nvPr>
        </p:nvSpPr>
        <p:spPr/>
        <p:txBody>
          <a:bodyPr/>
          <a:lstStyle/>
          <a:p>
            <a:r>
              <a:rPr lang="en-AU" dirty="0"/>
              <a:t>The Revenge of Carriage</a:t>
            </a:r>
          </a:p>
        </p:txBody>
      </p:sp>
      <p:sp>
        <p:nvSpPr>
          <p:cNvPr id="3" name="Content Placeholder 2">
            <a:extLst>
              <a:ext uri="{FF2B5EF4-FFF2-40B4-BE49-F238E27FC236}">
                <a16:creationId xmlns:a16="http://schemas.microsoft.com/office/drawing/2014/main" id="{FAEB5402-E275-BA4F-9AAE-D0D383429658}"/>
              </a:ext>
            </a:extLst>
          </p:cNvPr>
          <p:cNvSpPr>
            <a:spLocks noGrp="1"/>
          </p:cNvSpPr>
          <p:nvPr>
            <p:ph idx="1"/>
          </p:nvPr>
        </p:nvSpPr>
        <p:spPr/>
        <p:txBody>
          <a:bodyPr/>
          <a:lstStyle/>
          <a:p>
            <a:r>
              <a:rPr lang="en-AU" dirty="0"/>
              <a:t>Content blocking and selective damage</a:t>
            </a:r>
          </a:p>
        </p:txBody>
      </p:sp>
      <p:pic>
        <p:nvPicPr>
          <p:cNvPr id="5" name="Picture 4">
            <a:extLst>
              <a:ext uri="{FF2B5EF4-FFF2-40B4-BE49-F238E27FC236}">
                <a16:creationId xmlns:a16="http://schemas.microsoft.com/office/drawing/2014/main" id="{C3500B07-AF9F-284F-AFE5-23CC6F86A04E}"/>
              </a:ext>
            </a:extLst>
          </p:cNvPr>
          <p:cNvPicPr>
            <a:picLocks noChangeAspect="1"/>
          </p:cNvPicPr>
          <p:nvPr/>
        </p:nvPicPr>
        <p:blipFill>
          <a:blip r:embed="rId2"/>
          <a:stretch>
            <a:fillRect/>
          </a:stretch>
        </p:blipFill>
        <p:spPr>
          <a:xfrm>
            <a:off x="2077995" y="2447065"/>
            <a:ext cx="9275805" cy="3224859"/>
          </a:xfrm>
          <a:prstGeom prst="rect">
            <a:avLst/>
          </a:prstGeom>
        </p:spPr>
      </p:pic>
      <p:sp>
        <p:nvSpPr>
          <p:cNvPr id="4" name="Freeform 3">
            <a:extLst>
              <a:ext uri="{FF2B5EF4-FFF2-40B4-BE49-F238E27FC236}">
                <a16:creationId xmlns:a16="http://schemas.microsoft.com/office/drawing/2014/main" id="{78E30A9A-6BC8-7A44-8CE4-571C901B5ADC}"/>
              </a:ext>
            </a:extLst>
          </p:cNvPr>
          <p:cNvSpPr/>
          <p:nvPr/>
        </p:nvSpPr>
        <p:spPr>
          <a:xfrm>
            <a:off x="3487808" y="4876685"/>
            <a:ext cx="536198" cy="337866"/>
          </a:xfrm>
          <a:custGeom>
            <a:avLst/>
            <a:gdLst>
              <a:gd name="connsiteX0" fmla="*/ 95651 w 536198"/>
              <a:gd name="connsiteY0" fmla="*/ 263726 h 337866"/>
              <a:gd name="connsiteX1" fmla="*/ 425165 w 536198"/>
              <a:gd name="connsiteY1" fmla="*/ 280201 h 337866"/>
              <a:gd name="connsiteX2" fmla="*/ 532257 w 536198"/>
              <a:gd name="connsiteY2" fmla="*/ 90731 h 337866"/>
              <a:gd name="connsiteX3" fmla="*/ 309835 w 536198"/>
              <a:gd name="connsiteY3" fmla="*/ 115 h 337866"/>
              <a:gd name="connsiteX4" fmla="*/ 13273 w 536198"/>
              <a:gd name="connsiteY4" fmla="*/ 107207 h 337866"/>
              <a:gd name="connsiteX5" fmla="*/ 79176 w 536198"/>
              <a:gd name="connsiteY5" fmla="*/ 337866 h 3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98" h="337866">
                <a:moveTo>
                  <a:pt x="95651" y="263726"/>
                </a:moveTo>
                <a:cubicBezTo>
                  <a:pt x="224024" y="286380"/>
                  <a:pt x="352397" y="309034"/>
                  <a:pt x="425165" y="280201"/>
                </a:cubicBezTo>
                <a:cubicBezTo>
                  <a:pt x="497933" y="251368"/>
                  <a:pt x="551479" y="137412"/>
                  <a:pt x="532257" y="90731"/>
                </a:cubicBezTo>
                <a:cubicBezTo>
                  <a:pt x="513035" y="44050"/>
                  <a:pt x="396332" y="-2631"/>
                  <a:pt x="309835" y="115"/>
                </a:cubicBezTo>
                <a:cubicBezTo>
                  <a:pt x="223338" y="2861"/>
                  <a:pt x="51716" y="50915"/>
                  <a:pt x="13273" y="107207"/>
                </a:cubicBezTo>
                <a:cubicBezTo>
                  <a:pt x="-25170" y="163499"/>
                  <a:pt x="27003" y="250682"/>
                  <a:pt x="79176" y="3378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D85DC757-15A0-3A45-A5E1-B88F355F7E92}"/>
              </a:ext>
            </a:extLst>
          </p:cNvPr>
          <p:cNvSpPr/>
          <p:nvPr/>
        </p:nvSpPr>
        <p:spPr>
          <a:xfrm>
            <a:off x="4036859" y="5091499"/>
            <a:ext cx="2495746" cy="1128069"/>
          </a:xfrm>
          <a:custGeom>
            <a:avLst/>
            <a:gdLst>
              <a:gd name="connsiteX0" fmla="*/ 2495746 w 2495746"/>
              <a:gd name="connsiteY0" fmla="*/ 1128069 h 1128069"/>
              <a:gd name="connsiteX1" fmla="*/ 1828482 w 2495746"/>
              <a:gd name="connsiteY1" fmla="*/ 790317 h 1128069"/>
              <a:gd name="connsiteX2" fmla="*/ 82060 w 2495746"/>
              <a:gd name="connsiteY2" fmla="*/ 90101 h 1128069"/>
              <a:gd name="connsiteX3" fmla="*/ 304482 w 2495746"/>
              <a:gd name="connsiteY3" fmla="*/ 7723 h 1128069"/>
              <a:gd name="connsiteX4" fmla="*/ 24395 w 2495746"/>
              <a:gd name="connsiteY4" fmla="*/ 32436 h 1128069"/>
              <a:gd name="connsiteX5" fmla="*/ 32633 w 2495746"/>
              <a:gd name="connsiteY5" fmla="*/ 263096 h 1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5746" h="1128069">
                <a:moveTo>
                  <a:pt x="2495746" y="1128069"/>
                </a:moveTo>
                <a:cubicBezTo>
                  <a:pt x="2363254" y="1045690"/>
                  <a:pt x="2230763" y="963312"/>
                  <a:pt x="1828482" y="790317"/>
                </a:cubicBezTo>
                <a:cubicBezTo>
                  <a:pt x="1426201" y="617322"/>
                  <a:pt x="336060" y="220533"/>
                  <a:pt x="82060" y="90101"/>
                </a:cubicBezTo>
                <a:cubicBezTo>
                  <a:pt x="-171940" y="-40331"/>
                  <a:pt x="314093" y="17334"/>
                  <a:pt x="304482" y="7723"/>
                </a:cubicBezTo>
                <a:cubicBezTo>
                  <a:pt x="294871" y="-1888"/>
                  <a:pt x="69703" y="-10126"/>
                  <a:pt x="24395" y="32436"/>
                </a:cubicBezTo>
                <a:cubicBezTo>
                  <a:pt x="-20913" y="74998"/>
                  <a:pt x="5860" y="169047"/>
                  <a:pt x="32633" y="2630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3512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2F8B-9C50-8B4F-AA4C-7CE24E66A82E}"/>
              </a:ext>
            </a:extLst>
          </p:cNvPr>
          <p:cNvSpPr>
            <a:spLocks noGrp="1"/>
          </p:cNvSpPr>
          <p:nvPr>
            <p:ph type="title"/>
          </p:nvPr>
        </p:nvSpPr>
        <p:spPr/>
        <p:txBody>
          <a:bodyPr/>
          <a:lstStyle/>
          <a:p>
            <a:r>
              <a:rPr lang="en-AU" dirty="0"/>
              <a:t>The Revenge of Carriage</a:t>
            </a:r>
          </a:p>
        </p:txBody>
      </p:sp>
      <p:sp>
        <p:nvSpPr>
          <p:cNvPr id="3" name="Content Placeholder 2">
            <a:extLst>
              <a:ext uri="{FF2B5EF4-FFF2-40B4-BE49-F238E27FC236}">
                <a16:creationId xmlns:a16="http://schemas.microsoft.com/office/drawing/2014/main" id="{FAEB5402-E275-BA4F-9AAE-D0D383429658}"/>
              </a:ext>
            </a:extLst>
          </p:cNvPr>
          <p:cNvSpPr>
            <a:spLocks noGrp="1"/>
          </p:cNvSpPr>
          <p:nvPr>
            <p:ph idx="1"/>
          </p:nvPr>
        </p:nvSpPr>
        <p:spPr/>
        <p:txBody>
          <a:bodyPr/>
          <a:lstStyle/>
          <a:p>
            <a:r>
              <a:rPr lang="en-AU" dirty="0"/>
              <a:t>Content blocking and selective damage</a:t>
            </a:r>
          </a:p>
          <a:p>
            <a:r>
              <a:rPr lang="en-AU" dirty="0"/>
              <a:t>Active user tracking</a:t>
            </a:r>
          </a:p>
        </p:txBody>
      </p:sp>
      <p:pic>
        <p:nvPicPr>
          <p:cNvPr id="6" name="Picture 5">
            <a:extLst>
              <a:ext uri="{FF2B5EF4-FFF2-40B4-BE49-F238E27FC236}">
                <a16:creationId xmlns:a16="http://schemas.microsoft.com/office/drawing/2014/main" id="{31E1F660-0A76-1F44-B007-814000A19092}"/>
              </a:ext>
            </a:extLst>
          </p:cNvPr>
          <p:cNvPicPr>
            <a:picLocks noChangeAspect="1"/>
          </p:cNvPicPr>
          <p:nvPr/>
        </p:nvPicPr>
        <p:blipFill>
          <a:blip r:embed="rId2"/>
          <a:stretch>
            <a:fillRect/>
          </a:stretch>
        </p:blipFill>
        <p:spPr>
          <a:xfrm>
            <a:off x="2660821" y="3427080"/>
            <a:ext cx="7084541" cy="2884819"/>
          </a:xfrm>
          <a:prstGeom prst="rect">
            <a:avLst/>
          </a:prstGeom>
        </p:spPr>
      </p:pic>
    </p:spTree>
    <p:extLst>
      <p:ext uri="{BB962C8B-B14F-4D97-AF65-F5344CB8AC3E}">
        <p14:creationId xmlns:p14="http://schemas.microsoft.com/office/powerpoint/2010/main" val="738060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DE54-7BD8-DA48-9E00-887E0C95B847}"/>
              </a:ext>
            </a:extLst>
          </p:cNvPr>
          <p:cNvSpPr>
            <a:spLocks noGrp="1"/>
          </p:cNvSpPr>
          <p:nvPr>
            <p:ph type="title"/>
          </p:nvPr>
        </p:nvSpPr>
        <p:spPr/>
        <p:txBody>
          <a:bodyPr/>
          <a:lstStyle/>
          <a:p>
            <a:r>
              <a:rPr lang="en-AU" dirty="0"/>
              <a:t>The Counter Move</a:t>
            </a:r>
          </a:p>
        </p:txBody>
      </p:sp>
      <p:sp>
        <p:nvSpPr>
          <p:cNvPr id="3" name="Content Placeholder 2">
            <a:extLst>
              <a:ext uri="{FF2B5EF4-FFF2-40B4-BE49-F238E27FC236}">
                <a16:creationId xmlns:a16="http://schemas.microsoft.com/office/drawing/2014/main" id="{0D9744D9-1A64-3145-AFC5-6C9A8DFB8875}"/>
              </a:ext>
            </a:extLst>
          </p:cNvPr>
          <p:cNvSpPr>
            <a:spLocks noGrp="1"/>
          </p:cNvSpPr>
          <p:nvPr>
            <p:ph idx="1"/>
          </p:nvPr>
        </p:nvSpPr>
        <p:spPr/>
        <p:txBody>
          <a:bodyPr/>
          <a:lstStyle/>
          <a:p>
            <a:r>
              <a:rPr lang="en-AU" dirty="0"/>
              <a:t>Content is exploiting end-to-end encryption to hide </a:t>
            </a:r>
            <a:r>
              <a:rPr lang="en-AU" b="1" dirty="0"/>
              <a:t>everything</a:t>
            </a:r>
          </a:p>
          <a:p>
            <a:pPr lvl="1"/>
            <a:r>
              <a:rPr lang="en-AU" dirty="0"/>
              <a:t>Encrypt the content (TLS)</a:t>
            </a:r>
          </a:p>
          <a:p>
            <a:pPr lvl="1"/>
            <a:r>
              <a:rPr lang="en-AU" dirty="0"/>
              <a:t>Encrypt the meta-data of the content (ECH)</a:t>
            </a:r>
          </a:p>
          <a:p>
            <a:pPr lvl="1"/>
            <a:r>
              <a:rPr lang="en-AU" dirty="0"/>
              <a:t>Encrypt the DNS (DoT, </a:t>
            </a:r>
            <a:r>
              <a:rPr lang="en-AU" dirty="0" err="1"/>
              <a:t>DoQ</a:t>
            </a:r>
            <a:r>
              <a:rPr lang="en-AU" dirty="0"/>
              <a:t>, </a:t>
            </a:r>
            <a:r>
              <a:rPr lang="en-AU" dirty="0" err="1"/>
              <a:t>DoH</a:t>
            </a:r>
            <a:r>
              <a:rPr lang="en-AU" dirty="0"/>
              <a:t>)</a:t>
            </a:r>
          </a:p>
          <a:p>
            <a:pPr lvl="1"/>
            <a:r>
              <a:rPr lang="en-AU" dirty="0"/>
              <a:t>Encrypt the transport protocol (QUIC)</a:t>
            </a:r>
          </a:p>
          <a:p>
            <a:pPr lvl="1"/>
            <a:r>
              <a:rPr lang="en-AU" dirty="0"/>
              <a:t>Encrypt the end points from each other (Oblivious services)</a:t>
            </a:r>
          </a:p>
          <a:p>
            <a:pPr lvl="1"/>
            <a:endParaRPr lang="en-AU" dirty="0"/>
          </a:p>
          <a:p>
            <a:r>
              <a:rPr lang="en-AU" dirty="0"/>
              <a:t>This pushes the carriage provider into a commodity role, dealing in undistinguished opaque traffic</a:t>
            </a:r>
          </a:p>
          <a:p>
            <a:pPr marL="457200" lvl="1" indent="0">
              <a:buNone/>
            </a:pPr>
            <a:endParaRPr lang="en-AU" dirty="0"/>
          </a:p>
          <a:p>
            <a:pPr lvl="1"/>
            <a:endParaRPr lang="en-AU" dirty="0"/>
          </a:p>
        </p:txBody>
      </p:sp>
      <p:pic>
        <p:nvPicPr>
          <p:cNvPr id="41988" name="Picture 4" descr="Spy vs Spy - iPhone &amp; iPad Gameplay Video - YouTube">
            <a:extLst>
              <a:ext uri="{FF2B5EF4-FFF2-40B4-BE49-F238E27FC236}">
                <a16:creationId xmlns:a16="http://schemas.microsoft.com/office/drawing/2014/main" id="{42F8652E-842A-4348-9771-59A71B82C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2237" y="193976"/>
            <a:ext cx="2660821" cy="149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49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AF7982A-BE05-8145-B1B5-1EDDF4E96017}"/>
              </a:ext>
            </a:extLst>
          </p:cNvPr>
          <p:cNvSpPr>
            <a:spLocks noGrp="1" noChangeArrowheads="1"/>
          </p:cNvSpPr>
          <p:nvPr>
            <p:ph type="title"/>
          </p:nvPr>
        </p:nvSpPr>
        <p:spPr/>
        <p:txBody>
          <a:bodyPr/>
          <a:lstStyle/>
          <a:p>
            <a:r>
              <a:rPr lang="en-US" altLang="en-US"/>
              <a:t>What are we learning?</a:t>
            </a:r>
          </a:p>
        </p:txBody>
      </p:sp>
      <p:sp>
        <p:nvSpPr>
          <p:cNvPr id="19459" name="Rectangle 3">
            <a:extLst>
              <a:ext uri="{FF2B5EF4-FFF2-40B4-BE49-F238E27FC236}">
                <a16:creationId xmlns:a16="http://schemas.microsoft.com/office/drawing/2014/main" id="{9115084D-8D8C-A949-AD0B-2959C68A61F2}"/>
              </a:ext>
            </a:extLst>
          </p:cNvPr>
          <p:cNvSpPr>
            <a:spLocks noGrp="1" noChangeArrowheads="1"/>
          </p:cNvSpPr>
          <p:nvPr>
            <p:ph type="body" idx="1"/>
          </p:nvPr>
        </p:nvSpPr>
        <p:spPr>
          <a:xfrm>
            <a:off x="1919417" y="2268539"/>
            <a:ext cx="8421560" cy="3806825"/>
          </a:xfrm>
        </p:spPr>
        <p:txBody>
          <a:bodyPr>
            <a:normAutofit fontScale="92500" lnSpcReduction="20000"/>
          </a:bodyPr>
          <a:lstStyle/>
          <a:p>
            <a:pPr>
              <a:lnSpc>
                <a:spcPct val="90000"/>
              </a:lnSpc>
              <a:spcBef>
                <a:spcPct val="30000"/>
              </a:spcBef>
              <a:spcAft>
                <a:spcPct val="30000"/>
              </a:spcAft>
            </a:pPr>
            <a:r>
              <a:rPr lang="en-US" altLang="en-US" dirty="0"/>
              <a:t>This tension between carriage </a:t>
            </a:r>
            <a:r>
              <a:rPr lang="en-US" altLang="en-US"/>
              <a:t>and content is </a:t>
            </a:r>
            <a:r>
              <a:rPr lang="en-US" altLang="en-US" dirty="0"/>
              <a:t>not going away any time soon!</a:t>
            </a:r>
          </a:p>
          <a:p>
            <a:pPr>
              <a:lnSpc>
                <a:spcPct val="90000"/>
              </a:lnSpc>
              <a:spcBef>
                <a:spcPct val="30000"/>
              </a:spcBef>
              <a:spcAft>
                <a:spcPct val="30000"/>
              </a:spcAft>
            </a:pPr>
            <a:r>
              <a:rPr lang="en-US" altLang="en-US" dirty="0"/>
              <a:t>Vertically integrated service providers are fading away into history - the deregulated competitive service industry continues to specialize rather than generalize at every level</a:t>
            </a:r>
          </a:p>
          <a:p>
            <a:pPr>
              <a:lnSpc>
                <a:spcPct val="90000"/>
              </a:lnSpc>
              <a:spcBef>
                <a:spcPct val="30000"/>
              </a:spcBef>
              <a:spcAft>
                <a:spcPct val="30000"/>
              </a:spcAft>
            </a:pPr>
            <a:r>
              <a:rPr lang="en-US" altLang="en-US"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dirty="0"/>
              <a:t>Structural cross-subsidies weaken the longer-term incentives for efficient infrastructure investment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6094D4F-1AF7-894D-A010-F16D61B59265}"/>
              </a:ext>
            </a:extLst>
          </p:cNvPr>
          <p:cNvSpPr>
            <a:spLocks noGrp="1" noChangeArrowheads="1"/>
          </p:cNvSpPr>
          <p:nvPr>
            <p:ph type="title"/>
          </p:nvPr>
        </p:nvSpPr>
        <p:spPr>
          <a:xfrm>
            <a:off x="4404360" y="2678557"/>
            <a:ext cx="4968240" cy="1325563"/>
          </a:xfrm>
        </p:spPr>
        <p:txBody>
          <a:bodyPr/>
          <a:lstStyle/>
          <a:p>
            <a:pPr>
              <a:spcBef>
                <a:spcPct val="30000"/>
              </a:spcBef>
              <a:spcAft>
                <a:spcPct val="30000"/>
              </a:spcAft>
            </a:pPr>
            <a:r>
              <a:rPr lang="en-US" altLang="en-US" dirty="0"/>
              <a:t>Thanks!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00183F0-8C83-EB4F-AF41-B4E8D1383815}"/>
              </a:ext>
            </a:extLst>
          </p:cNvPr>
          <p:cNvSpPr>
            <a:spLocks noGrp="1" noChangeArrowheads="1"/>
          </p:cNvSpPr>
          <p:nvPr>
            <p:ph type="title"/>
          </p:nvPr>
        </p:nvSpPr>
        <p:spPr/>
        <p:txBody>
          <a:bodyPr/>
          <a:lstStyle/>
          <a:p>
            <a:r>
              <a:rPr lang="en-AU" altLang="en-US"/>
              <a:t>Net Neutrality</a:t>
            </a:r>
          </a:p>
        </p:txBody>
      </p:sp>
      <p:sp>
        <p:nvSpPr>
          <p:cNvPr id="90116" name="Text Box 4">
            <a:extLst>
              <a:ext uri="{FF2B5EF4-FFF2-40B4-BE49-F238E27FC236}">
                <a16:creationId xmlns:a16="http://schemas.microsoft.com/office/drawing/2014/main" id="{DDEBD323-4160-354C-96C3-BF94D265B777}"/>
              </a:ext>
            </a:extLst>
          </p:cNvPr>
          <p:cNvSpPr txBox="1">
            <a:spLocks noChangeArrowheads="1"/>
          </p:cNvSpPr>
          <p:nvPr/>
        </p:nvSpPr>
        <p:spPr bwMode="auto">
          <a:xfrm>
            <a:off x="2782888" y="2120900"/>
            <a:ext cx="76327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accent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600">
                <a:solidFill>
                  <a:srgbClr val="5858C8"/>
                </a:solidFill>
                <a:latin typeface="Times New Roman" panose="02020603050405020304" pitchFamily="18" charset="0"/>
              </a:rPr>
              <a:t>Scott Kriens, chairman and chief executive of California-based Juniper Networks, says it is inevitable that the internet will split into different data streams, and those who can afford a better quality of service will be able to buy it.</a:t>
            </a:r>
          </a:p>
          <a:p>
            <a:pPr algn="l"/>
            <a:endParaRPr lang="en-AU" altLang="en-US" sz="1600">
              <a:solidFill>
                <a:srgbClr val="5858C8"/>
              </a:solidFill>
              <a:latin typeface="Times New Roman" panose="02020603050405020304" pitchFamily="18" charset="0"/>
            </a:endParaRPr>
          </a:p>
          <a:p>
            <a:pPr algn="l"/>
            <a:r>
              <a:rPr lang="en-AU" altLang="en-US" sz="1600">
                <a:solidFill>
                  <a:srgbClr val="5858C8"/>
                </a:solidFill>
                <a:latin typeface="Times New Roman" panose="02020603050405020304" pitchFamily="18" charset="0"/>
              </a:rPr>
              <a:t>Argument is raging over this issue in the US, where the Congress and Senate are debating bills that would either allow or prevent such a change.</a:t>
            </a:r>
          </a:p>
          <a:p>
            <a:pPr algn="l"/>
            <a:endParaRPr lang="en-AU" altLang="en-US" sz="1600">
              <a:solidFill>
                <a:srgbClr val="5858C8"/>
              </a:solidFill>
              <a:latin typeface="Times New Roman" panose="02020603050405020304" pitchFamily="18" charset="0"/>
            </a:endParaRPr>
          </a:p>
          <a:p>
            <a:pPr algn="l"/>
            <a:r>
              <a:rPr lang="en-AU" altLang="en-US" sz="1600">
                <a:solidFill>
                  <a:srgbClr val="5858C8"/>
                </a:solidFill>
                <a:latin typeface="Times New Roman" panose="02020603050405020304" pitchFamily="18" charset="0"/>
              </a:rPr>
              <a:t>Opponents claim that privileging some applications over others - for instance video over the web - could hamper innovation. Also it could fragment the internet so that it was no longer available to everyone in its entirety, but only to those who could pay for the full service.</a:t>
            </a:r>
          </a:p>
          <a:p>
            <a:pPr algn="l"/>
            <a:endParaRPr lang="en-AU" altLang="en-US" sz="1600">
              <a:solidFill>
                <a:srgbClr val="5858C8"/>
              </a:solidFill>
              <a:latin typeface="Times New Roman" panose="02020603050405020304" pitchFamily="18" charset="0"/>
            </a:endParaRPr>
          </a:p>
          <a:p>
            <a:pPr algn="l"/>
            <a:r>
              <a:rPr lang="en-AU" altLang="en-US" sz="1600">
                <a:solidFill>
                  <a:srgbClr val="5858C8"/>
                </a:solidFill>
                <a:latin typeface="Times New Roman" panose="02020603050405020304" pitchFamily="18" charset="0"/>
              </a:rPr>
              <a:t>But Mr Kriens says the internet has to be overhauled, to develop the full potential of technology such as streaming video and voice-over-IP telephony. "It has to change," he says.</a:t>
            </a:r>
          </a:p>
          <a:p>
            <a:pPr algn="l"/>
            <a:endParaRPr lang="en-AU" altLang="en-US" sz="1600">
              <a:solidFill>
                <a:srgbClr val="5858C8"/>
              </a:solidFill>
              <a:latin typeface="Times New Roman" panose="02020603050405020304" pitchFamily="18" charset="0"/>
            </a:endParaRPr>
          </a:p>
          <a:p>
            <a:pPr algn="l"/>
            <a:endParaRPr lang="en-AU" altLang="en-US" sz="1600">
              <a:latin typeface="Times New Roman" panose="02020603050405020304" pitchFamily="18" charset="0"/>
            </a:endParaRPr>
          </a:p>
          <a:p>
            <a:pPr algn="l"/>
            <a:r>
              <a:rPr lang="en-AU" altLang="en-US" sz="1600" i="1"/>
              <a:t>Sydney Morning Herald, 21 November 2006</a:t>
            </a:r>
          </a:p>
          <a:p>
            <a:pPr algn="l"/>
            <a:endParaRPr lang="en-AU" altLang="en-US" sz="16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C14D3E6-3EC3-4B45-A702-23D93927CD7C}"/>
              </a:ext>
            </a:extLst>
          </p:cNvPr>
          <p:cNvSpPr>
            <a:spLocks noGrp="1" noChangeArrowheads="1"/>
          </p:cNvSpPr>
          <p:nvPr>
            <p:ph type="title"/>
          </p:nvPr>
        </p:nvSpPr>
        <p:spPr/>
        <p:txBody>
          <a:bodyPr/>
          <a:lstStyle/>
          <a:p>
            <a:r>
              <a:rPr lang="en-AU" altLang="en-US"/>
              <a:t>The Roles</a:t>
            </a:r>
          </a:p>
        </p:txBody>
      </p:sp>
      <p:sp>
        <p:nvSpPr>
          <p:cNvPr id="72707" name="Rectangle 3">
            <a:extLst>
              <a:ext uri="{FF2B5EF4-FFF2-40B4-BE49-F238E27FC236}">
                <a16:creationId xmlns:a16="http://schemas.microsoft.com/office/drawing/2014/main" id="{83B889A1-B542-9F44-88E7-F0A7D578C99E}"/>
              </a:ext>
            </a:extLst>
          </p:cNvPr>
          <p:cNvSpPr>
            <a:spLocks noGrp="1" noChangeArrowheads="1"/>
          </p:cNvSpPr>
          <p:nvPr>
            <p:ph type="body" idx="1"/>
          </p:nvPr>
        </p:nvSpPr>
        <p:spPr/>
        <p:txBody>
          <a:bodyPr/>
          <a:lstStyle/>
          <a:p>
            <a:r>
              <a:rPr lang="en-AU" altLang="en-US" dirty="0"/>
              <a:t>The Cast of Players: </a:t>
            </a:r>
          </a:p>
          <a:p>
            <a:pPr lvl="1"/>
            <a:r>
              <a:rPr lang="en-AU" altLang="en-US" dirty="0"/>
              <a:t>Access, Carriage, Services, Content, Customers</a:t>
            </a:r>
          </a:p>
          <a:p>
            <a:r>
              <a:rPr lang="en-AU" altLang="en-US" dirty="0"/>
              <a:t>The Critical Question:</a:t>
            </a:r>
          </a:p>
          <a:p>
            <a:pPr lvl="1"/>
            <a:r>
              <a:rPr lang="en-AU" altLang="en-US" b="1" dirty="0"/>
              <a:t>Who owes who?</a:t>
            </a:r>
          </a:p>
          <a:p>
            <a:pPr lvl="1"/>
            <a:r>
              <a:rPr lang="en-AU" altLang="en-US" b="1" dirty="0"/>
              <a:t>And how much?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13A0A-04F1-2548-B88F-41D714AD1259}"/>
              </a:ext>
            </a:extLst>
          </p:cNvPr>
          <p:cNvPicPr>
            <a:picLocks noChangeAspect="1"/>
          </p:cNvPicPr>
          <p:nvPr/>
        </p:nvPicPr>
        <p:blipFill>
          <a:blip r:embed="rId2"/>
          <a:stretch>
            <a:fillRect/>
          </a:stretch>
        </p:blipFill>
        <p:spPr>
          <a:xfrm>
            <a:off x="0" y="55880"/>
            <a:ext cx="12192000" cy="6746240"/>
          </a:xfrm>
          <a:prstGeom prst="rect">
            <a:avLst/>
          </a:prstGeom>
        </p:spPr>
      </p:pic>
      <p:sp>
        <p:nvSpPr>
          <p:cNvPr id="6" name="Rectangle 5">
            <a:extLst>
              <a:ext uri="{FF2B5EF4-FFF2-40B4-BE49-F238E27FC236}">
                <a16:creationId xmlns:a16="http://schemas.microsoft.com/office/drawing/2014/main" id="{176D6B4A-E12A-A845-A83D-C9F86D4F3F88}"/>
              </a:ext>
            </a:extLst>
          </p:cNvPr>
          <p:cNvSpPr/>
          <p:nvPr/>
        </p:nvSpPr>
        <p:spPr>
          <a:xfrm>
            <a:off x="0" y="0"/>
            <a:ext cx="12192000" cy="6858000"/>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07E1C73-B2FA-9E41-8E22-69A74EB040A6}"/>
              </a:ext>
            </a:extLst>
          </p:cNvPr>
          <p:cNvSpPr>
            <a:spLocks noGrp="1"/>
          </p:cNvSpPr>
          <p:nvPr>
            <p:ph type="title"/>
          </p:nvPr>
        </p:nvSpPr>
        <p:spPr/>
        <p:txBody>
          <a:bodyPr/>
          <a:lstStyle/>
          <a:p>
            <a:r>
              <a:rPr lang="en-AU" dirty="0"/>
              <a:t>Inter-Provider Settlements</a:t>
            </a:r>
          </a:p>
        </p:txBody>
      </p:sp>
      <p:sp>
        <p:nvSpPr>
          <p:cNvPr id="3" name="Content Placeholder 2">
            <a:extLst>
              <a:ext uri="{FF2B5EF4-FFF2-40B4-BE49-F238E27FC236}">
                <a16:creationId xmlns:a16="http://schemas.microsoft.com/office/drawing/2014/main" id="{C80DB33D-E380-1A41-81D0-A44FDB933B78}"/>
              </a:ext>
            </a:extLst>
          </p:cNvPr>
          <p:cNvSpPr>
            <a:spLocks noGrp="1"/>
          </p:cNvSpPr>
          <p:nvPr>
            <p:ph idx="1"/>
          </p:nvPr>
        </p:nvSpPr>
        <p:spPr/>
        <p:txBody>
          <a:bodyPr/>
          <a:lstStyle/>
          <a:p>
            <a:r>
              <a:rPr lang="en-AU" dirty="0"/>
              <a:t>A user buys a postage stamp from the local post office</a:t>
            </a:r>
          </a:p>
          <a:p>
            <a:r>
              <a:rPr lang="en-AU" dirty="0"/>
              <a:t>A user writes a letter</a:t>
            </a:r>
          </a:p>
          <a:p>
            <a:r>
              <a:rPr lang="en-AU" dirty="0"/>
              <a:t>A user affixes a stamp to the letter in order to prepay for the entire delivery process</a:t>
            </a:r>
          </a:p>
          <a:p>
            <a:r>
              <a:rPr lang="en-AU" dirty="0"/>
              <a:t>The local post operator passes the letter to the destination post operator</a:t>
            </a:r>
          </a:p>
          <a:p>
            <a:r>
              <a:rPr lang="en-AU" b="1" dirty="0"/>
              <a:t>The local post operator pays the destination post operator a termination delivery fee as an inter-provider settlement</a:t>
            </a:r>
          </a:p>
          <a:p>
            <a:r>
              <a:rPr lang="en-AU" dirty="0"/>
              <a:t>The letter is delivered at no cost to the receiver</a:t>
            </a:r>
          </a:p>
        </p:txBody>
      </p:sp>
    </p:spTree>
    <p:extLst>
      <p:ext uri="{BB962C8B-B14F-4D97-AF65-F5344CB8AC3E}">
        <p14:creationId xmlns:p14="http://schemas.microsoft.com/office/powerpoint/2010/main" val="343247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937DBE-9BD5-9B42-8B78-64BEAE12E790}"/>
              </a:ext>
            </a:extLst>
          </p:cNvPr>
          <p:cNvGrpSpPr/>
          <p:nvPr/>
        </p:nvGrpSpPr>
        <p:grpSpPr>
          <a:xfrm>
            <a:off x="180742" y="176452"/>
            <a:ext cx="11737570" cy="6623997"/>
            <a:chOff x="180742" y="176452"/>
            <a:chExt cx="11737570" cy="6623997"/>
          </a:xfrm>
        </p:grpSpPr>
        <p:grpSp>
          <p:nvGrpSpPr>
            <p:cNvPr id="5" name="Group 4">
              <a:extLst>
                <a:ext uri="{FF2B5EF4-FFF2-40B4-BE49-F238E27FC236}">
                  <a16:creationId xmlns:a16="http://schemas.microsoft.com/office/drawing/2014/main" id="{14FED579-9D55-B84B-AE10-F982750A46AD}"/>
                </a:ext>
              </a:extLst>
            </p:cNvPr>
            <p:cNvGrpSpPr/>
            <p:nvPr/>
          </p:nvGrpSpPr>
          <p:grpSpPr>
            <a:xfrm>
              <a:off x="180742" y="176452"/>
              <a:ext cx="1689471" cy="6623997"/>
              <a:chOff x="180742" y="234003"/>
              <a:chExt cx="1689471" cy="6623997"/>
            </a:xfrm>
          </p:grpSpPr>
          <p:pic>
            <p:nvPicPr>
              <p:cNvPr id="31" name="Picture 30">
                <a:extLst>
                  <a:ext uri="{FF2B5EF4-FFF2-40B4-BE49-F238E27FC236}">
                    <a16:creationId xmlns:a16="http://schemas.microsoft.com/office/drawing/2014/main" id="{A8940F69-83E9-6746-8666-8F50DF7D18D1}"/>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32" name="Picture 31">
                <a:extLst>
                  <a:ext uri="{FF2B5EF4-FFF2-40B4-BE49-F238E27FC236}">
                    <a16:creationId xmlns:a16="http://schemas.microsoft.com/office/drawing/2014/main" id="{7054E6A1-EFF1-1C43-89D9-0029CAB8AFE9}"/>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33" name="Picture 32">
                <a:extLst>
                  <a:ext uri="{FF2B5EF4-FFF2-40B4-BE49-F238E27FC236}">
                    <a16:creationId xmlns:a16="http://schemas.microsoft.com/office/drawing/2014/main" id="{A4415BCC-F2D9-D742-B7AD-DDB088EFD91B}"/>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34" name="Picture 33">
                <a:extLst>
                  <a:ext uri="{FF2B5EF4-FFF2-40B4-BE49-F238E27FC236}">
                    <a16:creationId xmlns:a16="http://schemas.microsoft.com/office/drawing/2014/main" id="{26CB13AD-88A1-7B40-A356-ED0239D89B36}"/>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6" name="Group 5">
              <a:extLst>
                <a:ext uri="{FF2B5EF4-FFF2-40B4-BE49-F238E27FC236}">
                  <a16:creationId xmlns:a16="http://schemas.microsoft.com/office/drawing/2014/main" id="{73928156-D969-5E46-928D-DEDDCBDFFB2D}"/>
                </a:ext>
              </a:extLst>
            </p:cNvPr>
            <p:cNvGrpSpPr/>
            <p:nvPr/>
          </p:nvGrpSpPr>
          <p:grpSpPr>
            <a:xfrm>
              <a:off x="2190362" y="176452"/>
              <a:ext cx="1689471" cy="6623997"/>
              <a:chOff x="180742" y="234003"/>
              <a:chExt cx="1689471" cy="6623997"/>
            </a:xfrm>
          </p:grpSpPr>
          <p:pic>
            <p:nvPicPr>
              <p:cNvPr id="27" name="Picture 26">
                <a:extLst>
                  <a:ext uri="{FF2B5EF4-FFF2-40B4-BE49-F238E27FC236}">
                    <a16:creationId xmlns:a16="http://schemas.microsoft.com/office/drawing/2014/main" id="{E8F8C60E-6B96-EB4B-BF07-E2D3C1160C67}"/>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28" name="Picture 27">
                <a:extLst>
                  <a:ext uri="{FF2B5EF4-FFF2-40B4-BE49-F238E27FC236}">
                    <a16:creationId xmlns:a16="http://schemas.microsoft.com/office/drawing/2014/main" id="{353F9198-BE8C-7D4F-B90B-2D0C0EEE01D3}"/>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29" name="Picture 28">
                <a:extLst>
                  <a:ext uri="{FF2B5EF4-FFF2-40B4-BE49-F238E27FC236}">
                    <a16:creationId xmlns:a16="http://schemas.microsoft.com/office/drawing/2014/main" id="{91150682-5A2D-1C43-A7AA-FD2141C7DB73}"/>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30" name="Picture 29">
                <a:extLst>
                  <a:ext uri="{FF2B5EF4-FFF2-40B4-BE49-F238E27FC236}">
                    <a16:creationId xmlns:a16="http://schemas.microsoft.com/office/drawing/2014/main" id="{0B713812-50C4-FD42-A818-B01940EB13C8}"/>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7" name="Group 6">
              <a:extLst>
                <a:ext uri="{FF2B5EF4-FFF2-40B4-BE49-F238E27FC236}">
                  <a16:creationId xmlns:a16="http://schemas.microsoft.com/office/drawing/2014/main" id="{6915822F-FD0C-0942-9D4B-95A44A87E8E4}"/>
                </a:ext>
              </a:extLst>
            </p:cNvPr>
            <p:cNvGrpSpPr/>
            <p:nvPr/>
          </p:nvGrpSpPr>
          <p:grpSpPr>
            <a:xfrm>
              <a:off x="4199982" y="176452"/>
              <a:ext cx="1689471" cy="6623997"/>
              <a:chOff x="180742" y="234003"/>
              <a:chExt cx="1689471" cy="6623997"/>
            </a:xfrm>
          </p:grpSpPr>
          <p:pic>
            <p:nvPicPr>
              <p:cNvPr id="23" name="Picture 22">
                <a:extLst>
                  <a:ext uri="{FF2B5EF4-FFF2-40B4-BE49-F238E27FC236}">
                    <a16:creationId xmlns:a16="http://schemas.microsoft.com/office/drawing/2014/main" id="{FDB621A7-42D1-6440-89A8-906AEAFEA0CF}"/>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24" name="Picture 23">
                <a:extLst>
                  <a:ext uri="{FF2B5EF4-FFF2-40B4-BE49-F238E27FC236}">
                    <a16:creationId xmlns:a16="http://schemas.microsoft.com/office/drawing/2014/main" id="{33B8E26C-8FCA-0D4C-AA8B-50CE1128B6AE}"/>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25" name="Picture 24">
                <a:extLst>
                  <a:ext uri="{FF2B5EF4-FFF2-40B4-BE49-F238E27FC236}">
                    <a16:creationId xmlns:a16="http://schemas.microsoft.com/office/drawing/2014/main" id="{42A7C2C0-F059-194C-8C46-486C0C770354}"/>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26" name="Picture 25">
                <a:extLst>
                  <a:ext uri="{FF2B5EF4-FFF2-40B4-BE49-F238E27FC236}">
                    <a16:creationId xmlns:a16="http://schemas.microsoft.com/office/drawing/2014/main" id="{4AEBDFF3-C890-8049-8CC3-000BBDF0E427}"/>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8" name="Group 7">
              <a:extLst>
                <a:ext uri="{FF2B5EF4-FFF2-40B4-BE49-F238E27FC236}">
                  <a16:creationId xmlns:a16="http://schemas.microsoft.com/office/drawing/2014/main" id="{0D37E9A1-337E-8A4F-971A-CBC26ECCEB56}"/>
                </a:ext>
              </a:extLst>
            </p:cNvPr>
            <p:cNvGrpSpPr/>
            <p:nvPr/>
          </p:nvGrpSpPr>
          <p:grpSpPr>
            <a:xfrm>
              <a:off x="6209602" y="176452"/>
              <a:ext cx="1689471" cy="6623997"/>
              <a:chOff x="180742" y="234003"/>
              <a:chExt cx="1689471" cy="6623997"/>
            </a:xfrm>
          </p:grpSpPr>
          <p:pic>
            <p:nvPicPr>
              <p:cNvPr id="19" name="Picture 18">
                <a:extLst>
                  <a:ext uri="{FF2B5EF4-FFF2-40B4-BE49-F238E27FC236}">
                    <a16:creationId xmlns:a16="http://schemas.microsoft.com/office/drawing/2014/main" id="{428B5225-CBB0-AB45-8ABA-334005A84CB3}"/>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20" name="Picture 19">
                <a:extLst>
                  <a:ext uri="{FF2B5EF4-FFF2-40B4-BE49-F238E27FC236}">
                    <a16:creationId xmlns:a16="http://schemas.microsoft.com/office/drawing/2014/main" id="{4492AA92-1EE5-5946-AE1E-BD83A2DA74D7}"/>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21" name="Picture 20">
                <a:extLst>
                  <a:ext uri="{FF2B5EF4-FFF2-40B4-BE49-F238E27FC236}">
                    <a16:creationId xmlns:a16="http://schemas.microsoft.com/office/drawing/2014/main" id="{DC8DEE28-C3AF-5A4D-98C0-648529C104F9}"/>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22" name="Picture 21">
                <a:extLst>
                  <a:ext uri="{FF2B5EF4-FFF2-40B4-BE49-F238E27FC236}">
                    <a16:creationId xmlns:a16="http://schemas.microsoft.com/office/drawing/2014/main" id="{278C4E04-B419-1045-8392-5EB7EC995CF4}"/>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9" name="Group 8">
              <a:extLst>
                <a:ext uri="{FF2B5EF4-FFF2-40B4-BE49-F238E27FC236}">
                  <a16:creationId xmlns:a16="http://schemas.microsoft.com/office/drawing/2014/main" id="{AD6ACAFB-8EFF-2F47-B284-2D674A3BAFF7}"/>
                </a:ext>
              </a:extLst>
            </p:cNvPr>
            <p:cNvGrpSpPr/>
            <p:nvPr/>
          </p:nvGrpSpPr>
          <p:grpSpPr>
            <a:xfrm>
              <a:off x="8219222" y="176452"/>
              <a:ext cx="1689471" cy="6623997"/>
              <a:chOff x="180742" y="234003"/>
              <a:chExt cx="1689471" cy="6623997"/>
            </a:xfrm>
          </p:grpSpPr>
          <p:pic>
            <p:nvPicPr>
              <p:cNvPr id="15" name="Picture 14">
                <a:extLst>
                  <a:ext uri="{FF2B5EF4-FFF2-40B4-BE49-F238E27FC236}">
                    <a16:creationId xmlns:a16="http://schemas.microsoft.com/office/drawing/2014/main" id="{C42A12E2-0C49-544B-A67A-60A08F700470}"/>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16" name="Picture 15">
                <a:extLst>
                  <a:ext uri="{FF2B5EF4-FFF2-40B4-BE49-F238E27FC236}">
                    <a16:creationId xmlns:a16="http://schemas.microsoft.com/office/drawing/2014/main" id="{9F39AB33-EB25-2B45-8B5B-31379B5FF110}"/>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17" name="Picture 16">
                <a:extLst>
                  <a:ext uri="{FF2B5EF4-FFF2-40B4-BE49-F238E27FC236}">
                    <a16:creationId xmlns:a16="http://schemas.microsoft.com/office/drawing/2014/main" id="{806BCEAC-31B4-4849-B25D-5FCC7CEB9F42}"/>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18" name="Picture 17">
                <a:extLst>
                  <a:ext uri="{FF2B5EF4-FFF2-40B4-BE49-F238E27FC236}">
                    <a16:creationId xmlns:a16="http://schemas.microsoft.com/office/drawing/2014/main" id="{22B31FCA-C569-C143-8085-834E00BDABB0}"/>
                  </a:ext>
                </a:extLst>
              </p:cNvPr>
              <p:cNvPicPr>
                <a:picLocks noChangeAspect="1"/>
              </p:cNvPicPr>
              <p:nvPr/>
            </p:nvPicPr>
            <p:blipFill>
              <a:blip r:embed="rId2"/>
              <a:stretch>
                <a:fillRect/>
              </a:stretch>
            </p:blipFill>
            <p:spPr>
              <a:xfrm>
                <a:off x="180742" y="5288327"/>
                <a:ext cx="1689471" cy="1569673"/>
              </a:xfrm>
              <a:prstGeom prst="rect">
                <a:avLst/>
              </a:prstGeom>
            </p:spPr>
          </p:pic>
        </p:grpSp>
        <p:grpSp>
          <p:nvGrpSpPr>
            <p:cNvPr id="10" name="Group 9">
              <a:extLst>
                <a:ext uri="{FF2B5EF4-FFF2-40B4-BE49-F238E27FC236}">
                  <a16:creationId xmlns:a16="http://schemas.microsoft.com/office/drawing/2014/main" id="{5FBCA6E2-38E9-5A47-9850-AB7D55AEB387}"/>
                </a:ext>
              </a:extLst>
            </p:cNvPr>
            <p:cNvGrpSpPr/>
            <p:nvPr/>
          </p:nvGrpSpPr>
          <p:grpSpPr>
            <a:xfrm>
              <a:off x="10228841" y="176452"/>
              <a:ext cx="1689471" cy="6623997"/>
              <a:chOff x="180742" y="234003"/>
              <a:chExt cx="1689471" cy="6623997"/>
            </a:xfrm>
          </p:grpSpPr>
          <p:pic>
            <p:nvPicPr>
              <p:cNvPr id="11" name="Picture 10">
                <a:extLst>
                  <a:ext uri="{FF2B5EF4-FFF2-40B4-BE49-F238E27FC236}">
                    <a16:creationId xmlns:a16="http://schemas.microsoft.com/office/drawing/2014/main" id="{E1C0D806-7A02-4447-A1C0-76BA74448228}"/>
                  </a:ext>
                </a:extLst>
              </p:cNvPr>
              <p:cNvPicPr>
                <a:picLocks noChangeAspect="1"/>
              </p:cNvPicPr>
              <p:nvPr/>
            </p:nvPicPr>
            <p:blipFill>
              <a:blip r:embed="rId2"/>
              <a:stretch>
                <a:fillRect/>
              </a:stretch>
            </p:blipFill>
            <p:spPr>
              <a:xfrm>
                <a:off x="180742" y="234003"/>
                <a:ext cx="1689471" cy="1569673"/>
              </a:xfrm>
              <a:prstGeom prst="rect">
                <a:avLst/>
              </a:prstGeom>
            </p:spPr>
          </p:pic>
          <p:pic>
            <p:nvPicPr>
              <p:cNvPr id="12" name="Picture 11">
                <a:extLst>
                  <a:ext uri="{FF2B5EF4-FFF2-40B4-BE49-F238E27FC236}">
                    <a16:creationId xmlns:a16="http://schemas.microsoft.com/office/drawing/2014/main" id="{8AE13E30-E4AA-934E-9631-640720F34ED6}"/>
                  </a:ext>
                </a:extLst>
              </p:cNvPr>
              <p:cNvPicPr>
                <a:picLocks noChangeAspect="1"/>
              </p:cNvPicPr>
              <p:nvPr/>
            </p:nvPicPr>
            <p:blipFill>
              <a:blip r:embed="rId2"/>
              <a:stretch>
                <a:fillRect/>
              </a:stretch>
            </p:blipFill>
            <p:spPr>
              <a:xfrm>
                <a:off x="180742" y="1918778"/>
                <a:ext cx="1689471" cy="1569673"/>
              </a:xfrm>
              <a:prstGeom prst="rect">
                <a:avLst/>
              </a:prstGeom>
            </p:spPr>
          </p:pic>
          <p:pic>
            <p:nvPicPr>
              <p:cNvPr id="13" name="Picture 12">
                <a:extLst>
                  <a:ext uri="{FF2B5EF4-FFF2-40B4-BE49-F238E27FC236}">
                    <a16:creationId xmlns:a16="http://schemas.microsoft.com/office/drawing/2014/main" id="{D5281561-65EF-D34C-A06F-AB47889944E3}"/>
                  </a:ext>
                </a:extLst>
              </p:cNvPr>
              <p:cNvPicPr>
                <a:picLocks noChangeAspect="1"/>
              </p:cNvPicPr>
              <p:nvPr/>
            </p:nvPicPr>
            <p:blipFill>
              <a:blip r:embed="rId2"/>
              <a:stretch>
                <a:fillRect/>
              </a:stretch>
            </p:blipFill>
            <p:spPr>
              <a:xfrm>
                <a:off x="180742" y="3603553"/>
                <a:ext cx="1689471" cy="1569673"/>
              </a:xfrm>
              <a:prstGeom prst="rect">
                <a:avLst/>
              </a:prstGeom>
            </p:spPr>
          </p:pic>
          <p:pic>
            <p:nvPicPr>
              <p:cNvPr id="14" name="Picture 13">
                <a:extLst>
                  <a:ext uri="{FF2B5EF4-FFF2-40B4-BE49-F238E27FC236}">
                    <a16:creationId xmlns:a16="http://schemas.microsoft.com/office/drawing/2014/main" id="{283DC20B-BBAF-3C45-B136-30FB51416118}"/>
                  </a:ext>
                </a:extLst>
              </p:cNvPr>
              <p:cNvPicPr>
                <a:picLocks noChangeAspect="1"/>
              </p:cNvPicPr>
              <p:nvPr/>
            </p:nvPicPr>
            <p:blipFill>
              <a:blip r:embed="rId2"/>
              <a:stretch>
                <a:fillRect/>
              </a:stretch>
            </p:blipFill>
            <p:spPr>
              <a:xfrm>
                <a:off x="180742" y="5288327"/>
                <a:ext cx="1689471" cy="1569673"/>
              </a:xfrm>
              <a:prstGeom prst="rect">
                <a:avLst/>
              </a:prstGeom>
            </p:spPr>
          </p:pic>
        </p:grpSp>
      </p:grpSp>
      <p:sp>
        <p:nvSpPr>
          <p:cNvPr id="35" name="Rectangle 34">
            <a:extLst>
              <a:ext uri="{FF2B5EF4-FFF2-40B4-BE49-F238E27FC236}">
                <a16:creationId xmlns:a16="http://schemas.microsoft.com/office/drawing/2014/main" id="{D299CCAA-47A3-734A-822C-2A4B8374EE8C}"/>
              </a:ext>
            </a:extLst>
          </p:cNvPr>
          <p:cNvSpPr/>
          <p:nvPr/>
        </p:nvSpPr>
        <p:spPr>
          <a:xfrm>
            <a:off x="0" y="0"/>
            <a:ext cx="12192000" cy="6858000"/>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07E1C73-B2FA-9E41-8E22-69A74EB040A6}"/>
              </a:ext>
            </a:extLst>
          </p:cNvPr>
          <p:cNvSpPr>
            <a:spLocks noGrp="1"/>
          </p:cNvSpPr>
          <p:nvPr>
            <p:ph type="title"/>
          </p:nvPr>
        </p:nvSpPr>
        <p:spPr/>
        <p:txBody>
          <a:bodyPr/>
          <a:lstStyle/>
          <a:p>
            <a:r>
              <a:rPr lang="en-AU" dirty="0"/>
              <a:t>Inter-Provider Settlements</a:t>
            </a:r>
          </a:p>
        </p:txBody>
      </p:sp>
      <p:sp>
        <p:nvSpPr>
          <p:cNvPr id="3" name="Content Placeholder 2">
            <a:extLst>
              <a:ext uri="{FF2B5EF4-FFF2-40B4-BE49-F238E27FC236}">
                <a16:creationId xmlns:a16="http://schemas.microsoft.com/office/drawing/2014/main" id="{C80DB33D-E380-1A41-81D0-A44FDB933B78}"/>
              </a:ext>
            </a:extLst>
          </p:cNvPr>
          <p:cNvSpPr>
            <a:spLocks noGrp="1"/>
          </p:cNvSpPr>
          <p:nvPr>
            <p:ph idx="1"/>
          </p:nvPr>
        </p:nvSpPr>
        <p:spPr/>
        <p:txBody>
          <a:bodyPr>
            <a:normAutofit lnSpcReduction="10000"/>
          </a:bodyPr>
          <a:lstStyle/>
          <a:p>
            <a:r>
              <a:rPr lang="en-AU" dirty="0"/>
              <a:t>A user dials a phone number using a local telephone company</a:t>
            </a:r>
          </a:p>
          <a:p>
            <a:r>
              <a:rPr lang="en-AU" dirty="0"/>
              <a:t>The local phone company creates a connection to the destination phone company</a:t>
            </a:r>
          </a:p>
          <a:p>
            <a:r>
              <a:rPr lang="en-AU" dirty="0"/>
              <a:t>The destination phone company completes the call request</a:t>
            </a:r>
          </a:p>
          <a:p>
            <a:r>
              <a:rPr lang="en-AU" dirty="0"/>
              <a:t>The call is answered at no cost to the receiver</a:t>
            </a:r>
          </a:p>
          <a:p>
            <a:r>
              <a:rPr lang="en-AU" dirty="0"/>
              <a:t>The call is metered by the local phone company and the caller is charged for the entire cost of the call</a:t>
            </a:r>
          </a:p>
          <a:p>
            <a:r>
              <a:rPr lang="en-AU" b="1" dirty="0"/>
              <a:t>The call is metered by the terminating phone company and a termination settlement fee is charged to the local phone company as an inter-provider settlement</a:t>
            </a:r>
          </a:p>
        </p:txBody>
      </p:sp>
    </p:spTree>
    <p:extLst>
      <p:ext uri="{BB962C8B-B14F-4D97-AF65-F5344CB8AC3E}">
        <p14:creationId xmlns:p14="http://schemas.microsoft.com/office/powerpoint/2010/main" val="61364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1C73-B2FA-9E41-8E22-69A74EB040A6}"/>
              </a:ext>
            </a:extLst>
          </p:cNvPr>
          <p:cNvSpPr>
            <a:spLocks noGrp="1"/>
          </p:cNvSpPr>
          <p:nvPr>
            <p:ph type="title"/>
          </p:nvPr>
        </p:nvSpPr>
        <p:spPr/>
        <p:txBody>
          <a:bodyPr/>
          <a:lstStyle/>
          <a:p>
            <a:r>
              <a:rPr lang="en-AU" dirty="0"/>
              <a:t>Inter-Provider Settlements</a:t>
            </a:r>
          </a:p>
        </p:txBody>
      </p:sp>
      <p:sp>
        <p:nvSpPr>
          <p:cNvPr id="3" name="Content Placeholder 2">
            <a:extLst>
              <a:ext uri="{FF2B5EF4-FFF2-40B4-BE49-F238E27FC236}">
                <a16:creationId xmlns:a16="http://schemas.microsoft.com/office/drawing/2014/main" id="{C80DB33D-E380-1A41-81D0-A44FDB933B78}"/>
              </a:ext>
            </a:extLst>
          </p:cNvPr>
          <p:cNvSpPr>
            <a:spLocks noGrp="1"/>
          </p:cNvSpPr>
          <p:nvPr>
            <p:ph idx="1"/>
          </p:nvPr>
        </p:nvSpPr>
        <p:spPr>
          <a:xfrm>
            <a:off x="838200" y="1825625"/>
            <a:ext cx="10515600" cy="1603375"/>
          </a:xfrm>
        </p:spPr>
        <p:txBody>
          <a:bodyPr>
            <a:normAutofit/>
          </a:bodyPr>
          <a:lstStyle/>
          <a:p>
            <a:r>
              <a:rPr lang="en-AU" dirty="0"/>
              <a:t>A user takes out a broadband subscription from a local ISP</a:t>
            </a:r>
          </a:p>
          <a:p>
            <a:r>
              <a:rPr lang="en-AU" dirty="0"/>
              <a:t>A user takes out a streaming video subscription from a video streamer</a:t>
            </a:r>
          </a:p>
          <a:p>
            <a:r>
              <a:rPr lang="en-AU" dirty="0"/>
              <a:t>A user streams a video</a:t>
            </a:r>
          </a:p>
        </p:txBody>
      </p:sp>
      <p:sp>
        <p:nvSpPr>
          <p:cNvPr id="4" name="TextBox 3">
            <a:extLst>
              <a:ext uri="{FF2B5EF4-FFF2-40B4-BE49-F238E27FC236}">
                <a16:creationId xmlns:a16="http://schemas.microsoft.com/office/drawing/2014/main" id="{D7BB373A-65C0-BA4B-A086-E7B2B45B6408}"/>
              </a:ext>
            </a:extLst>
          </p:cNvPr>
          <p:cNvSpPr txBox="1"/>
          <p:nvPr/>
        </p:nvSpPr>
        <p:spPr>
          <a:xfrm>
            <a:off x="691978" y="3632883"/>
            <a:ext cx="2998573" cy="1754326"/>
          </a:xfrm>
          <a:prstGeom prst="rect">
            <a:avLst/>
          </a:prstGeom>
          <a:noFill/>
        </p:spPr>
        <p:txBody>
          <a:bodyPr wrap="square" rtlCol="0">
            <a:spAutoFit/>
          </a:bodyPr>
          <a:lstStyle/>
          <a:p>
            <a:r>
              <a:rPr lang="en-AU" dirty="0"/>
              <a:t>Option 1 – Settlement Free</a:t>
            </a:r>
          </a:p>
          <a:p>
            <a:endParaRPr lang="en-AU" dirty="0"/>
          </a:p>
          <a:p>
            <a:r>
              <a:rPr lang="en-AU" dirty="0"/>
              <a:t>The ISP and the streamer are both being funded by the user – there is no settlement to be paid</a:t>
            </a:r>
          </a:p>
        </p:txBody>
      </p:sp>
      <p:sp>
        <p:nvSpPr>
          <p:cNvPr id="5" name="TextBox 4">
            <a:extLst>
              <a:ext uri="{FF2B5EF4-FFF2-40B4-BE49-F238E27FC236}">
                <a16:creationId xmlns:a16="http://schemas.microsoft.com/office/drawing/2014/main" id="{EBC3E292-3BAE-5F49-B46C-12424D84EC44}"/>
              </a:ext>
            </a:extLst>
          </p:cNvPr>
          <p:cNvSpPr txBox="1"/>
          <p:nvPr/>
        </p:nvSpPr>
        <p:spPr>
          <a:xfrm>
            <a:off x="4139513" y="3637002"/>
            <a:ext cx="2998573" cy="1754326"/>
          </a:xfrm>
          <a:prstGeom prst="rect">
            <a:avLst/>
          </a:prstGeom>
          <a:noFill/>
        </p:spPr>
        <p:txBody>
          <a:bodyPr wrap="square" rtlCol="0">
            <a:spAutoFit/>
          </a:bodyPr>
          <a:lstStyle/>
          <a:p>
            <a:r>
              <a:rPr lang="en-AU" dirty="0"/>
              <a:t>Option 2 – Content pays for Carriage</a:t>
            </a:r>
          </a:p>
          <a:p>
            <a:endParaRPr lang="en-AU" dirty="0"/>
          </a:p>
          <a:p>
            <a:r>
              <a:rPr lang="en-AU" dirty="0"/>
              <a:t>The streamer also pays for carriage across the ISP network</a:t>
            </a:r>
          </a:p>
        </p:txBody>
      </p:sp>
      <p:sp>
        <p:nvSpPr>
          <p:cNvPr id="6" name="TextBox 5">
            <a:extLst>
              <a:ext uri="{FF2B5EF4-FFF2-40B4-BE49-F238E27FC236}">
                <a16:creationId xmlns:a16="http://schemas.microsoft.com/office/drawing/2014/main" id="{8D167559-FA56-E442-872D-A528344BCF96}"/>
              </a:ext>
            </a:extLst>
          </p:cNvPr>
          <p:cNvSpPr txBox="1"/>
          <p:nvPr/>
        </p:nvSpPr>
        <p:spPr>
          <a:xfrm>
            <a:off x="7488194" y="3566980"/>
            <a:ext cx="2998573" cy="2031325"/>
          </a:xfrm>
          <a:prstGeom prst="rect">
            <a:avLst/>
          </a:prstGeom>
          <a:noFill/>
        </p:spPr>
        <p:txBody>
          <a:bodyPr wrap="square" rtlCol="0">
            <a:spAutoFit/>
          </a:bodyPr>
          <a:lstStyle/>
          <a:p>
            <a:r>
              <a:rPr lang="en-AU" dirty="0"/>
              <a:t>Option 3 – Carriage pays for Content</a:t>
            </a:r>
          </a:p>
          <a:p>
            <a:endParaRPr lang="en-AU" dirty="0"/>
          </a:p>
          <a:p>
            <a:r>
              <a:rPr lang="en-AU" dirty="0"/>
              <a:t>The ISP pays the streamer on behalf of its users and bundles the streaming service into its retail service</a:t>
            </a:r>
          </a:p>
        </p:txBody>
      </p:sp>
      <p:pic>
        <p:nvPicPr>
          <p:cNvPr id="27" name="Picture 26">
            <a:extLst>
              <a:ext uri="{FF2B5EF4-FFF2-40B4-BE49-F238E27FC236}">
                <a16:creationId xmlns:a16="http://schemas.microsoft.com/office/drawing/2014/main" id="{C4529B4F-88F7-FA41-A480-75A38DF17EFE}"/>
              </a:ext>
            </a:extLst>
          </p:cNvPr>
          <p:cNvPicPr>
            <a:picLocks noChangeAspect="1"/>
          </p:cNvPicPr>
          <p:nvPr/>
        </p:nvPicPr>
        <p:blipFill>
          <a:blip r:embed="rId2"/>
          <a:stretch>
            <a:fillRect/>
          </a:stretch>
        </p:blipFill>
        <p:spPr>
          <a:xfrm>
            <a:off x="1328866" y="5500937"/>
            <a:ext cx="1323718" cy="1234353"/>
          </a:xfrm>
          <a:prstGeom prst="rect">
            <a:avLst/>
          </a:prstGeom>
        </p:spPr>
      </p:pic>
      <p:pic>
        <p:nvPicPr>
          <p:cNvPr id="28" name="Picture 27">
            <a:extLst>
              <a:ext uri="{FF2B5EF4-FFF2-40B4-BE49-F238E27FC236}">
                <a16:creationId xmlns:a16="http://schemas.microsoft.com/office/drawing/2014/main" id="{1EB9A127-C80D-424A-8949-556EAA8C429C}"/>
              </a:ext>
            </a:extLst>
          </p:cNvPr>
          <p:cNvPicPr>
            <a:picLocks noChangeAspect="1"/>
          </p:cNvPicPr>
          <p:nvPr/>
        </p:nvPicPr>
        <p:blipFill>
          <a:blip r:embed="rId3"/>
          <a:stretch>
            <a:fillRect/>
          </a:stretch>
        </p:blipFill>
        <p:spPr>
          <a:xfrm>
            <a:off x="4508672" y="5387209"/>
            <a:ext cx="1445680" cy="1348081"/>
          </a:xfrm>
          <a:prstGeom prst="rect">
            <a:avLst/>
          </a:prstGeom>
        </p:spPr>
      </p:pic>
      <p:pic>
        <p:nvPicPr>
          <p:cNvPr id="29" name="Picture 28">
            <a:extLst>
              <a:ext uri="{FF2B5EF4-FFF2-40B4-BE49-F238E27FC236}">
                <a16:creationId xmlns:a16="http://schemas.microsoft.com/office/drawing/2014/main" id="{942B79C0-7C4F-C34E-AA80-D4D5C32FA637}"/>
              </a:ext>
            </a:extLst>
          </p:cNvPr>
          <p:cNvPicPr>
            <a:picLocks noChangeAspect="1"/>
          </p:cNvPicPr>
          <p:nvPr/>
        </p:nvPicPr>
        <p:blipFill>
          <a:blip r:embed="rId4"/>
          <a:stretch>
            <a:fillRect/>
          </a:stretch>
        </p:blipFill>
        <p:spPr>
          <a:xfrm>
            <a:off x="8902186" y="5595937"/>
            <a:ext cx="1359586" cy="1262063"/>
          </a:xfrm>
          <a:prstGeom prst="rect">
            <a:avLst/>
          </a:prstGeom>
        </p:spPr>
      </p:pic>
      <p:sp>
        <p:nvSpPr>
          <p:cNvPr id="30" name="Freeform 29">
            <a:extLst>
              <a:ext uri="{FF2B5EF4-FFF2-40B4-BE49-F238E27FC236}">
                <a16:creationId xmlns:a16="http://schemas.microsoft.com/office/drawing/2014/main" id="{9F73430F-8718-D14D-9E09-1D8CA45A7BFC}"/>
              </a:ext>
            </a:extLst>
          </p:cNvPr>
          <p:cNvSpPr/>
          <p:nvPr/>
        </p:nvSpPr>
        <p:spPr>
          <a:xfrm>
            <a:off x="3309844" y="3006460"/>
            <a:ext cx="1770668" cy="799421"/>
          </a:xfrm>
          <a:custGeom>
            <a:avLst/>
            <a:gdLst>
              <a:gd name="connsiteX0" fmla="*/ 1278632 w 1770668"/>
              <a:gd name="connsiteY0" fmla="*/ 58016 h 799421"/>
              <a:gd name="connsiteX1" fmla="*/ 1336297 w 1770668"/>
              <a:gd name="connsiteY1" fmla="*/ 41540 h 799421"/>
              <a:gd name="connsiteX2" fmla="*/ 1723475 w 1770668"/>
              <a:gd name="connsiteY2" fmla="*/ 16826 h 799421"/>
              <a:gd name="connsiteX3" fmla="*/ 1583432 w 1770668"/>
              <a:gd name="connsiteY3" fmla="*/ 321626 h 799421"/>
              <a:gd name="connsiteX4" fmla="*/ 108859 w 1770668"/>
              <a:gd name="connsiteY4" fmla="*/ 708805 h 799421"/>
              <a:gd name="connsiteX5" fmla="*/ 207713 w 1770668"/>
              <a:gd name="connsiteY5" fmla="*/ 535810 h 799421"/>
              <a:gd name="connsiteX6" fmla="*/ 1767 w 1770668"/>
              <a:gd name="connsiteY6" fmla="*/ 717043 h 799421"/>
              <a:gd name="connsiteX7" fmla="*/ 125334 w 1770668"/>
              <a:gd name="connsiteY7" fmla="*/ 799421 h 79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68" h="799421">
                <a:moveTo>
                  <a:pt x="1278632" y="58016"/>
                </a:moveTo>
                <a:cubicBezTo>
                  <a:pt x="1270394" y="53210"/>
                  <a:pt x="1262157" y="48405"/>
                  <a:pt x="1336297" y="41540"/>
                </a:cubicBezTo>
                <a:cubicBezTo>
                  <a:pt x="1410437" y="34675"/>
                  <a:pt x="1682286" y="-29855"/>
                  <a:pt x="1723475" y="16826"/>
                </a:cubicBezTo>
                <a:cubicBezTo>
                  <a:pt x="1764664" y="63507"/>
                  <a:pt x="1852535" y="206296"/>
                  <a:pt x="1583432" y="321626"/>
                </a:cubicBezTo>
                <a:cubicBezTo>
                  <a:pt x="1314329" y="436956"/>
                  <a:pt x="338145" y="673108"/>
                  <a:pt x="108859" y="708805"/>
                </a:cubicBezTo>
                <a:cubicBezTo>
                  <a:pt x="-120427" y="744502"/>
                  <a:pt x="225562" y="534437"/>
                  <a:pt x="207713" y="535810"/>
                </a:cubicBezTo>
                <a:cubicBezTo>
                  <a:pt x="189864" y="537183"/>
                  <a:pt x="15497" y="673108"/>
                  <a:pt x="1767" y="717043"/>
                </a:cubicBezTo>
                <a:cubicBezTo>
                  <a:pt x="-11963" y="760978"/>
                  <a:pt x="56685" y="780199"/>
                  <a:pt x="125334" y="799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30">
            <a:extLst>
              <a:ext uri="{FF2B5EF4-FFF2-40B4-BE49-F238E27FC236}">
                <a16:creationId xmlns:a16="http://schemas.microsoft.com/office/drawing/2014/main" id="{C1FD0C81-2F7B-8440-94D3-9A9E1A59FF7B}"/>
              </a:ext>
            </a:extLst>
          </p:cNvPr>
          <p:cNvSpPr/>
          <p:nvPr/>
        </p:nvSpPr>
        <p:spPr>
          <a:xfrm>
            <a:off x="4563649" y="2943099"/>
            <a:ext cx="832143" cy="686394"/>
          </a:xfrm>
          <a:custGeom>
            <a:avLst/>
            <a:gdLst>
              <a:gd name="connsiteX0" fmla="*/ 113 w 832143"/>
              <a:gd name="connsiteY0" fmla="*/ 88425 h 686394"/>
              <a:gd name="connsiteX1" fmla="*/ 98967 w 832143"/>
              <a:gd name="connsiteY1" fmla="*/ 47236 h 686394"/>
              <a:gd name="connsiteX2" fmla="*/ 601475 w 832143"/>
              <a:gd name="connsiteY2" fmla="*/ 6047 h 686394"/>
              <a:gd name="connsiteX3" fmla="*/ 708567 w 832143"/>
              <a:gd name="connsiteY3" fmla="*/ 187279 h 686394"/>
              <a:gd name="connsiteX4" fmla="*/ 642665 w 832143"/>
              <a:gd name="connsiteY4" fmla="*/ 673312 h 686394"/>
              <a:gd name="connsiteX5" fmla="*/ 832135 w 832143"/>
              <a:gd name="connsiteY5" fmla="*/ 557982 h 686394"/>
              <a:gd name="connsiteX6" fmla="*/ 634427 w 832143"/>
              <a:gd name="connsiteY6" fmla="*/ 673312 h 686394"/>
              <a:gd name="connsiteX7" fmla="*/ 502621 w 832143"/>
              <a:gd name="connsiteY7" fmla="*/ 566220 h 6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43" h="686394">
                <a:moveTo>
                  <a:pt x="113" y="88425"/>
                </a:moveTo>
                <a:cubicBezTo>
                  <a:pt x="-574" y="74695"/>
                  <a:pt x="-1260" y="60966"/>
                  <a:pt x="98967" y="47236"/>
                </a:cubicBezTo>
                <a:cubicBezTo>
                  <a:pt x="199194" y="33506"/>
                  <a:pt x="499875" y="-17294"/>
                  <a:pt x="601475" y="6047"/>
                </a:cubicBezTo>
                <a:cubicBezTo>
                  <a:pt x="703075" y="29387"/>
                  <a:pt x="701702" y="76068"/>
                  <a:pt x="708567" y="187279"/>
                </a:cubicBezTo>
                <a:cubicBezTo>
                  <a:pt x="715432" y="298490"/>
                  <a:pt x="622070" y="611528"/>
                  <a:pt x="642665" y="673312"/>
                </a:cubicBezTo>
                <a:cubicBezTo>
                  <a:pt x="663260" y="735096"/>
                  <a:pt x="833508" y="557982"/>
                  <a:pt x="832135" y="557982"/>
                </a:cubicBezTo>
                <a:cubicBezTo>
                  <a:pt x="830762" y="557982"/>
                  <a:pt x="689346" y="671939"/>
                  <a:pt x="634427" y="673312"/>
                </a:cubicBezTo>
                <a:cubicBezTo>
                  <a:pt x="579508" y="674685"/>
                  <a:pt x="541064" y="620452"/>
                  <a:pt x="502621" y="5662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a:extLst>
              <a:ext uri="{FF2B5EF4-FFF2-40B4-BE49-F238E27FC236}">
                <a16:creationId xmlns:a16="http://schemas.microsoft.com/office/drawing/2014/main" id="{AE5CD461-A25F-C94B-B9D2-0A02DD95F7F8}"/>
              </a:ext>
            </a:extLst>
          </p:cNvPr>
          <p:cNvSpPr/>
          <p:nvPr/>
        </p:nvSpPr>
        <p:spPr>
          <a:xfrm>
            <a:off x="4555524" y="2842625"/>
            <a:ext cx="4013300" cy="753095"/>
          </a:xfrm>
          <a:custGeom>
            <a:avLst/>
            <a:gdLst>
              <a:gd name="connsiteX0" fmla="*/ 0 w 4013300"/>
              <a:gd name="connsiteY0" fmla="*/ 106521 h 753095"/>
              <a:gd name="connsiteX1" fmla="*/ 420130 w 4013300"/>
              <a:gd name="connsiteY1" fmla="*/ 24143 h 753095"/>
              <a:gd name="connsiteX2" fmla="*/ 1079157 w 4013300"/>
              <a:gd name="connsiteY2" fmla="*/ 15905 h 753095"/>
              <a:gd name="connsiteX3" fmla="*/ 3443417 w 4013300"/>
              <a:gd name="connsiteY3" fmla="*/ 221851 h 753095"/>
              <a:gd name="connsiteX4" fmla="*/ 3838833 w 4013300"/>
              <a:gd name="connsiteY4" fmla="*/ 534889 h 753095"/>
              <a:gd name="connsiteX5" fmla="*/ 3978876 w 4013300"/>
              <a:gd name="connsiteY5" fmla="*/ 724359 h 753095"/>
              <a:gd name="connsiteX6" fmla="*/ 4011827 w 4013300"/>
              <a:gd name="connsiteY6" fmla="*/ 592553 h 753095"/>
              <a:gd name="connsiteX7" fmla="*/ 3945925 w 4013300"/>
              <a:gd name="connsiteY7" fmla="*/ 749072 h 753095"/>
              <a:gd name="connsiteX8" fmla="*/ 3707027 w 4013300"/>
              <a:gd name="connsiteY8" fmla="*/ 691407 h 7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3300" h="753095">
                <a:moveTo>
                  <a:pt x="0" y="106521"/>
                </a:moveTo>
                <a:cubicBezTo>
                  <a:pt x="120135" y="72883"/>
                  <a:pt x="240271" y="39246"/>
                  <a:pt x="420130" y="24143"/>
                </a:cubicBezTo>
                <a:cubicBezTo>
                  <a:pt x="599989" y="9040"/>
                  <a:pt x="575276" y="-17046"/>
                  <a:pt x="1079157" y="15905"/>
                </a:cubicBezTo>
                <a:cubicBezTo>
                  <a:pt x="1583038" y="48856"/>
                  <a:pt x="2983471" y="135354"/>
                  <a:pt x="3443417" y="221851"/>
                </a:cubicBezTo>
                <a:cubicBezTo>
                  <a:pt x="3903363" y="308348"/>
                  <a:pt x="3749590" y="451138"/>
                  <a:pt x="3838833" y="534889"/>
                </a:cubicBezTo>
                <a:cubicBezTo>
                  <a:pt x="3928076" y="618640"/>
                  <a:pt x="3950044" y="714748"/>
                  <a:pt x="3978876" y="724359"/>
                </a:cubicBezTo>
                <a:cubicBezTo>
                  <a:pt x="4007708" y="733970"/>
                  <a:pt x="4017319" y="588434"/>
                  <a:pt x="4011827" y="592553"/>
                </a:cubicBezTo>
                <a:cubicBezTo>
                  <a:pt x="4006335" y="596672"/>
                  <a:pt x="3996725" y="732596"/>
                  <a:pt x="3945925" y="749072"/>
                </a:cubicBezTo>
                <a:cubicBezTo>
                  <a:pt x="3895125" y="765548"/>
                  <a:pt x="3801076" y="728477"/>
                  <a:pt x="3707027" y="6914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4250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8B4B18-EA68-F745-98DD-080A913B45D5}"/>
              </a:ext>
            </a:extLst>
          </p:cNvPr>
          <p:cNvSpPr>
            <a:spLocks noGrp="1" noChangeArrowheads="1"/>
          </p:cNvSpPr>
          <p:nvPr>
            <p:ph type="title"/>
          </p:nvPr>
        </p:nvSpPr>
        <p:spPr/>
        <p:txBody>
          <a:bodyPr/>
          <a:lstStyle/>
          <a:p>
            <a:r>
              <a:rPr lang="en-AU" altLang="en-US"/>
              <a:t>The Tradition</a:t>
            </a:r>
          </a:p>
        </p:txBody>
      </p:sp>
      <p:sp>
        <p:nvSpPr>
          <p:cNvPr id="70659" name="Rectangle 3">
            <a:extLst>
              <a:ext uri="{FF2B5EF4-FFF2-40B4-BE49-F238E27FC236}">
                <a16:creationId xmlns:a16="http://schemas.microsoft.com/office/drawing/2014/main" id="{398220FD-E5C3-1846-BE65-ACB33D8A6884}"/>
              </a:ext>
            </a:extLst>
          </p:cNvPr>
          <p:cNvSpPr>
            <a:spLocks noGrp="1" noChangeArrowheads="1"/>
          </p:cNvSpPr>
          <p:nvPr>
            <p:ph type="body" idx="1"/>
          </p:nvPr>
        </p:nvSpPr>
        <p:spPr/>
        <p:txBody>
          <a:bodyPr/>
          <a:lstStyle/>
          <a:p>
            <a:pPr>
              <a:buFont typeface="Wingdings" pitchFamily="2" charset="2"/>
              <a:buNone/>
            </a:pPr>
            <a:r>
              <a:rPr lang="en-AU" altLang="en-US" dirty="0"/>
              <a:t>Network Neutrality and Common Carrier Roles:</a:t>
            </a:r>
          </a:p>
          <a:p>
            <a:pPr lvl="1"/>
            <a:r>
              <a:rPr lang="en-AU" altLang="en-US" dirty="0"/>
              <a:t>The Carrier’s network is strictly neutral with respect to carried content</a:t>
            </a:r>
          </a:p>
          <a:p>
            <a:pPr lvl="1"/>
            <a:r>
              <a:rPr lang="en-AU" altLang="en-US" dirty="0"/>
              <a:t>The network does not prevent the carriage of data and services</a:t>
            </a:r>
          </a:p>
          <a:p>
            <a:pPr lvl="1"/>
            <a:r>
              <a:rPr lang="en-AU" altLang="en-US" dirty="0"/>
              <a:t>The network does not bias its response or tariffs in favour of certain services and service providers</a:t>
            </a:r>
          </a:p>
          <a:p>
            <a:pPr lvl="1"/>
            <a:r>
              <a:rPr lang="en-AU" altLang="en-US" dirty="0"/>
              <a:t>The network is strictly neutral with respect to competing service providers</a:t>
            </a:r>
          </a:p>
          <a:p>
            <a:pPr lvl="1"/>
            <a:r>
              <a:rPr lang="en-AU" altLang="en-US" dirty="0"/>
              <a:t>Everybody pays to use the carriage network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TotalTime>
  <Words>2088</Words>
  <Application>Microsoft Macintosh PowerPoint</Application>
  <PresentationFormat>Widescreen</PresentationFormat>
  <Paragraphs>227</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Max's Handwritin</vt:lpstr>
      <vt:lpstr>Powderfinger Type</vt:lpstr>
      <vt:lpstr>Times New Roman</vt:lpstr>
      <vt:lpstr>Wingdings</vt:lpstr>
      <vt:lpstr>Office Theme</vt:lpstr>
      <vt:lpstr>Content vs Carriage</vt:lpstr>
      <vt:lpstr>The best arguments in this industry…</vt:lpstr>
      <vt:lpstr>Net Neutrality</vt:lpstr>
      <vt:lpstr>Net Neutrality</vt:lpstr>
      <vt:lpstr>The Roles</vt:lpstr>
      <vt:lpstr>Inter-Provider Settlements</vt:lpstr>
      <vt:lpstr>Inter-Provider Settlements</vt:lpstr>
      <vt:lpstr>Inter-Provider Settlements</vt:lpstr>
      <vt:lpstr>The Tradition</vt:lpstr>
      <vt:lpstr>Content vs Access</vt:lpstr>
      <vt:lpstr>Content vs Access</vt:lpstr>
      <vt:lpstr>Content vs Access</vt:lpstr>
      <vt:lpstr>Content vs Access</vt:lpstr>
      <vt:lpstr>Content vs Access</vt:lpstr>
      <vt:lpstr>Content vs Access</vt:lpstr>
      <vt:lpstr>Content vs Access</vt:lpstr>
      <vt:lpstr>Content vs Access</vt:lpstr>
      <vt:lpstr>Content vs Access</vt:lpstr>
      <vt:lpstr>Content vs Access</vt:lpstr>
      <vt:lpstr>Content vs Access</vt:lpstr>
      <vt:lpstr>Why is this an issue at all?</vt:lpstr>
      <vt:lpstr>Why is this an issue at all?</vt:lpstr>
      <vt:lpstr>Because …</vt:lpstr>
      <vt:lpstr>What does the telco want to be?</vt:lpstr>
      <vt:lpstr>The Converged Telco Utopia</vt:lpstr>
      <vt:lpstr>Wouldn’t it be wonderful…</vt:lpstr>
      <vt:lpstr>Or is this Hopelessly Unrealistic?</vt:lpstr>
      <vt:lpstr>Carriage Reality</vt:lpstr>
      <vt:lpstr>Content Reality</vt:lpstr>
      <vt:lpstr>So, what’s the real problem?</vt:lpstr>
      <vt:lpstr>So, what’s the real problem?</vt:lpstr>
      <vt:lpstr>Reality</vt:lpstr>
      <vt:lpstr>The Reality</vt:lpstr>
      <vt:lpstr>The Revenge of Carriage</vt:lpstr>
      <vt:lpstr>The Revenge of Carriage</vt:lpstr>
      <vt:lpstr>The Counter Move</vt:lpstr>
      <vt:lpstr>What are we learning?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“Big” necessarily “Bad”?</dc:title>
  <dc:creator>Geoff Huston</dc:creator>
  <cp:lastModifiedBy>Geoff Huston</cp:lastModifiedBy>
  <cp:revision>50</cp:revision>
  <dcterms:created xsi:type="dcterms:W3CDTF">2021-05-27T23:52:27Z</dcterms:created>
  <dcterms:modified xsi:type="dcterms:W3CDTF">2022-05-04T07:11:30Z</dcterms:modified>
</cp:coreProperties>
</file>