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90" r:id="rId3"/>
    <p:sldId id="391" r:id="rId4"/>
    <p:sldId id="375" r:id="rId5"/>
    <p:sldId id="376" r:id="rId6"/>
    <p:sldId id="377" r:id="rId7"/>
    <p:sldId id="392" r:id="rId8"/>
    <p:sldId id="378" r:id="rId9"/>
    <p:sldId id="379" r:id="rId10"/>
    <p:sldId id="380" r:id="rId11"/>
    <p:sldId id="381" r:id="rId12"/>
    <p:sldId id="382" r:id="rId13"/>
    <p:sldId id="384" r:id="rId14"/>
    <p:sldId id="383" r:id="rId15"/>
    <p:sldId id="385" r:id="rId16"/>
    <p:sldId id="393" r:id="rId17"/>
    <p:sldId id="394" r:id="rId18"/>
    <p:sldId id="386" r:id="rId19"/>
    <p:sldId id="387" r:id="rId20"/>
    <p:sldId id="389" r:id="rId21"/>
    <p:sldId id="3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4"/>
    <p:restoredTop sz="94713"/>
  </p:normalViewPr>
  <p:slideViewPr>
    <p:cSldViewPr snapToGrid="0" snapToObjects="1">
      <p:cViewPr varScale="1">
        <p:scale>
          <a:sx n="145" d="100"/>
          <a:sy n="145" d="100"/>
        </p:scale>
        <p:origin x="5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E2F0-B3D8-BE4F-8A78-F0B6B5D7DE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1C4118F-AA7E-EA4F-9217-00285990C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791CFA-5A21-0F43-B7F7-82684AF7439D}"/>
              </a:ext>
            </a:extLst>
          </p:cNvPr>
          <p:cNvSpPr>
            <a:spLocks noGrp="1"/>
          </p:cNvSpPr>
          <p:nvPr>
            <p:ph type="dt" sz="half" idx="10"/>
          </p:nvPr>
        </p:nvSpPr>
        <p:spPr/>
        <p:txBody>
          <a:bodyPr/>
          <a:lstStyle/>
          <a:p>
            <a:fld id="{B4D2E224-9367-7C4B-9E2E-319035076F2C}" type="datetimeFigureOut">
              <a:rPr lang="en-AU" smtClean="0"/>
              <a:t>12/5/2022</a:t>
            </a:fld>
            <a:endParaRPr lang="en-AU"/>
          </a:p>
        </p:txBody>
      </p:sp>
      <p:sp>
        <p:nvSpPr>
          <p:cNvPr id="5" name="Footer Placeholder 4">
            <a:extLst>
              <a:ext uri="{FF2B5EF4-FFF2-40B4-BE49-F238E27FC236}">
                <a16:creationId xmlns:a16="http://schemas.microsoft.com/office/drawing/2014/main" id="{D9FC015A-C910-B648-AD8E-2017DF8155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F3D27CC-865F-3F4A-BC51-F94C4A3FC7F6}"/>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03432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2011-3A8D-414E-94C2-3EBC368A71E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F2778C6-96AB-4C43-B340-00997A70C2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D1AF8F-4802-4C4A-8D22-FDFD7E1527C6}"/>
              </a:ext>
            </a:extLst>
          </p:cNvPr>
          <p:cNvSpPr>
            <a:spLocks noGrp="1"/>
          </p:cNvSpPr>
          <p:nvPr>
            <p:ph type="dt" sz="half" idx="10"/>
          </p:nvPr>
        </p:nvSpPr>
        <p:spPr/>
        <p:txBody>
          <a:bodyPr/>
          <a:lstStyle/>
          <a:p>
            <a:fld id="{B4D2E224-9367-7C4B-9E2E-319035076F2C}" type="datetimeFigureOut">
              <a:rPr lang="en-AU" smtClean="0"/>
              <a:t>12/5/2022</a:t>
            </a:fld>
            <a:endParaRPr lang="en-AU"/>
          </a:p>
        </p:txBody>
      </p:sp>
      <p:sp>
        <p:nvSpPr>
          <p:cNvPr id="5" name="Footer Placeholder 4">
            <a:extLst>
              <a:ext uri="{FF2B5EF4-FFF2-40B4-BE49-F238E27FC236}">
                <a16:creationId xmlns:a16="http://schemas.microsoft.com/office/drawing/2014/main" id="{829D733E-B95B-384B-81A1-C4AB59EBD1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B041B9-9D6D-0047-9AF4-5432E76638D9}"/>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272176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B7B9D8-3383-3945-8291-381BED0059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E9DE8DA-A74B-AC4A-9E3A-423F7F52F3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8423D-EE46-0B44-84A8-B8BC662DDF46}"/>
              </a:ext>
            </a:extLst>
          </p:cNvPr>
          <p:cNvSpPr>
            <a:spLocks noGrp="1"/>
          </p:cNvSpPr>
          <p:nvPr>
            <p:ph type="dt" sz="half" idx="10"/>
          </p:nvPr>
        </p:nvSpPr>
        <p:spPr/>
        <p:txBody>
          <a:bodyPr/>
          <a:lstStyle/>
          <a:p>
            <a:fld id="{B4D2E224-9367-7C4B-9E2E-319035076F2C}" type="datetimeFigureOut">
              <a:rPr lang="en-AU" smtClean="0"/>
              <a:t>12/5/2022</a:t>
            </a:fld>
            <a:endParaRPr lang="en-AU"/>
          </a:p>
        </p:txBody>
      </p:sp>
      <p:sp>
        <p:nvSpPr>
          <p:cNvPr id="5" name="Footer Placeholder 4">
            <a:extLst>
              <a:ext uri="{FF2B5EF4-FFF2-40B4-BE49-F238E27FC236}">
                <a16:creationId xmlns:a16="http://schemas.microsoft.com/office/drawing/2014/main" id="{25F2814A-9778-9C4E-8B8E-DBC0CFB156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348DA75-A45A-0449-8C14-EA74D2A77EC3}"/>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56267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E504-56A7-3546-A6A8-1B10CDEAD278}"/>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581670AB-8C98-A240-A408-CA67589E02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8991DC-E986-4545-88C9-87C7E12192E6}"/>
              </a:ext>
            </a:extLst>
          </p:cNvPr>
          <p:cNvSpPr>
            <a:spLocks noGrp="1"/>
          </p:cNvSpPr>
          <p:nvPr>
            <p:ph type="dt" sz="half" idx="10"/>
          </p:nvPr>
        </p:nvSpPr>
        <p:spPr/>
        <p:txBody>
          <a:bodyPr/>
          <a:lstStyle/>
          <a:p>
            <a:fld id="{B4D2E224-9367-7C4B-9E2E-319035076F2C}" type="datetimeFigureOut">
              <a:rPr lang="en-AU" smtClean="0"/>
              <a:t>12/5/2022</a:t>
            </a:fld>
            <a:endParaRPr lang="en-AU"/>
          </a:p>
        </p:txBody>
      </p:sp>
      <p:sp>
        <p:nvSpPr>
          <p:cNvPr id="5" name="Footer Placeholder 4">
            <a:extLst>
              <a:ext uri="{FF2B5EF4-FFF2-40B4-BE49-F238E27FC236}">
                <a16:creationId xmlns:a16="http://schemas.microsoft.com/office/drawing/2014/main" id="{E2B5F87F-EB3E-C84B-86EC-EC9258BAC84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846595-53E1-6845-A48A-FAF53A158F29}"/>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07707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C863-962B-F44E-9FC5-D39C62AC73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D79FB54-A07D-F14A-AE1E-1D2123F95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28EEC4-6CC5-DC4A-BCF5-E5DE266E912D}"/>
              </a:ext>
            </a:extLst>
          </p:cNvPr>
          <p:cNvSpPr>
            <a:spLocks noGrp="1"/>
          </p:cNvSpPr>
          <p:nvPr>
            <p:ph type="dt" sz="half" idx="10"/>
          </p:nvPr>
        </p:nvSpPr>
        <p:spPr/>
        <p:txBody>
          <a:bodyPr/>
          <a:lstStyle/>
          <a:p>
            <a:fld id="{B4D2E224-9367-7C4B-9E2E-319035076F2C}" type="datetimeFigureOut">
              <a:rPr lang="en-AU" smtClean="0"/>
              <a:t>12/5/2022</a:t>
            </a:fld>
            <a:endParaRPr lang="en-AU"/>
          </a:p>
        </p:txBody>
      </p:sp>
      <p:sp>
        <p:nvSpPr>
          <p:cNvPr id="5" name="Footer Placeholder 4">
            <a:extLst>
              <a:ext uri="{FF2B5EF4-FFF2-40B4-BE49-F238E27FC236}">
                <a16:creationId xmlns:a16="http://schemas.microsoft.com/office/drawing/2014/main" id="{FD5AF6A4-D882-914C-9608-F07D5837029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81EA7A-D9F3-8743-8555-98DC0C75FABD}"/>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213159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BDA2-9451-A246-B3B4-8836889B8D0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0C6664A-41C7-0446-9C36-EF44767482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44D4648-9806-FD40-8F8C-5B055B0FC4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1A4EE44-98F0-F04B-850A-65900F86B5EC}"/>
              </a:ext>
            </a:extLst>
          </p:cNvPr>
          <p:cNvSpPr>
            <a:spLocks noGrp="1"/>
          </p:cNvSpPr>
          <p:nvPr>
            <p:ph type="dt" sz="half" idx="10"/>
          </p:nvPr>
        </p:nvSpPr>
        <p:spPr/>
        <p:txBody>
          <a:bodyPr/>
          <a:lstStyle/>
          <a:p>
            <a:fld id="{B4D2E224-9367-7C4B-9E2E-319035076F2C}" type="datetimeFigureOut">
              <a:rPr lang="en-AU" smtClean="0"/>
              <a:t>12/5/2022</a:t>
            </a:fld>
            <a:endParaRPr lang="en-AU"/>
          </a:p>
        </p:txBody>
      </p:sp>
      <p:sp>
        <p:nvSpPr>
          <p:cNvPr id="6" name="Footer Placeholder 5">
            <a:extLst>
              <a:ext uri="{FF2B5EF4-FFF2-40B4-BE49-F238E27FC236}">
                <a16:creationId xmlns:a16="http://schemas.microsoft.com/office/drawing/2014/main" id="{AF3DE127-8173-7D4F-AB11-79CB4D4ED7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F7FC0A0-A1B4-4848-934E-629B005E97B2}"/>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34480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1DB8-4383-794E-89B7-AE14422A153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04B3EA-4CDA-5749-81B1-038EFDBC2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2BB73-A474-D144-B8A5-8D181714A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B6DDD1D-6469-4C4C-A88A-251B02635D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5DB38A-845E-9A41-BB3F-4730550E4B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A733BA7-A9C2-5249-A727-E697BABB3117}"/>
              </a:ext>
            </a:extLst>
          </p:cNvPr>
          <p:cNvSpPr>
            <a:spLocks noGrp="1"/>
          </p:cNvSpPr>
          <p:nvPr>
            <p:ph type="dt" sz="half" idx="10"/>
          </p:nvPr>
        </p:nvSpPr>
        <p:spPr/>
        <p:txBody>
          <a:bodyPr/>
          <a:lstStyle/>
          <a:p>
            <a:fld id="{B4D2E224-9367-7C4B-9E2E-319035076F2C}" type="datetimeFigureOut">
              <a:rPr lang="en-AU" smtClean="0"/>
              <a:t>12/5/2022</a:t>
            </a:fld>
            <a:endParaRPr lang="en-AU"/>
          </a:p>
        </p:txBody>
      </p:sp>
      <p:sp>
        <p:nvSpPr>
          <p:cNvPr id="8" name="Footer Placeholder 7">
            <a:extLst>
              <a:ext uri="{FF2B5EF4-FFF2-40B4-BE49-F238E27FC236}">
                <a16:creationId xmlns:a16="http://schemas.microsoft.com/office/drawing/2014/main" id="{ECADCAD6-D53F-564C-B497-3466C8D5B72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EF8B78D-4E53-2A4C-9BF8-2E95E52D35D4}"/>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391830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6A04-FBB4-BD43-A161-1A9C02A7E4C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5CC4E2D-0083-A94F-8270-E360E92E0858}"/>
              </a:ext>
            </a:extLst>
          </p:cNvPr>
          <p:cNvSpPr>
            <a:spLocks noGrp="1"/>
          </p:cNvSpPr>
          <p:nvPr>
            <p:ph type="dt" sz="half" idx="10"/>
          </p:nvPr>
        </p:nvSpPr>
        <p:spPr/>
        <p:txBody>
          <a:bodyPr/>
          <a:lstStyle/>
          <a:p>
            <a:fld id="{B4D2E224-9367-7C4B-9E2E-319035076F2C}" type="datetimeFigureOut">
              <a:rPr lang="en-AU" smtClean="0"/>
              <a:t>12/5/2022</a:t>
            </a:fld>
            <a:endParaRPr lang="en-AU"/>
          </a:p>
        </p:txBody>
      </p:sp>
      <p:sp>
        <p:nvSpPr>
          <p:cNvPr id="4" name="Footer Placeholder 3">
            <a:extLst>
              <a:ext uri="{FF2B5EF4-FFF2-40B4-BE49-F238E27FC236}">
                <a16:creationId xmlns:a16="http://schemas.microsoft.com/office/drawing/2014/main" id="{34367E8C-EAE7-F64D-AE07-9632A6F3812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A696CBD-5EAB-7646-988A-9979404D8D6A}"/>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48039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625D7-9FE5-9F4C-BBCA-05CA7255E417}"/>
              </a:ext>
            </a:extLst>
          </p:cNvPr>
          <p:cNvSpPr>
            <a:spLocks noGrp="1"/>
          </p:cNvSpPr>
          <p:nvPr>
            <p:ph type="dt" sz="half" idx="10"/>
          </p:nvPr>
        </p:nvSpPr>
        <p:spPr/>
        <p:txBody>
          <a:bodyPr/>
          <a:lstStyle/>
          <a:p>
            <a:fld id="{B4D2E224-9367-7C4B-9E2E-319035076F2C}" type="datetimeFigureOut">
              <a:rPr lang="en-AU" smtClean="0"/>
              <a:t>12/5/2022</a:t>
            </a:fld>
            <a:endParaRPr lang="en-AU"/>
          </a:p>
        </p:txBody>
      </p:sp>
      <p:sp>
        <p:nvSpPr>
          <p:cNvPr id="3" name="Footer Placeholder 2">
            <a:extLst>
              <a:ext uri="{FF2B5EF4-FFF2-40B4-BE49-F238E27FC236}">
                <a16:creationId xmlns:a16="http://schemas.microsoft.com/office/drawing/2014/main" id="{FF961B82-1CBB-5A4D-8731-5B4A9492353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14840EB-69CC-864F-A147-69CF038DA7FC}"/>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77892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59BC-6543-7E47-B75B-814D211E9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E631AF1-6E11-CF40-9DD5-3FA36F257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EDF4C1D-0C49-AB4A-A6F3-A5FB32E96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73FBF-3596-E144-A894-0E20595CDC6D}"/>
              </a:ext>
            </a:extLst>
          </p:cNvPr>
          <p:cNvSpPr>
            <a:spLocks noGrp="1"/>
          </p:cNvSpPr>
          <p:nvPr>
            <p:ph type="dt" sz="half" idx="10"/>
          </p:nvPr>
        </p:nvSpPr>
        <p:spPr/>
        <p:txBody>
          <a:bodyPr/>
          <a:lstStyle/>
          <a:p>
            <a:fld id="{B4D2E224-9367-7C4B-9E2E-319035076F2C}" type="datetimeFigureOut">
              <a:rPr lang="en-AU" smtClean="0"/>
              <a:t>12/5/2022</a:t>
            </a:fld>
            <a:endParaRPr lang="en-AU"/>
          </a:p>
        </p:txBody>
      </p:sp>
      <p:sp>
        <p:nvSpPr>
          <p:cNvPr id="6" name="Footer Placeholder 5">
            <a:extLst>
              <a:ext uri="{FF2B5EF4-FFF2-40B4-BE49-F238E27FC236}">
                <a16:creationId xmlns:a16="http://schemas.microsoft.com/office/drawing/2014/main" id="{7217C975-CC45-814D-98F3-225859B6D25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F35E59B-7F76-1344-9F5A-F178BACFFBF9}"/>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165276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09B8-AF93-744A-82B5-78E5C8D2D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63B1F8C-B783-DD4F-8C56-E9CA62405C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1040175-3918-6947-B6D5-903F93026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F1E5D-86C4-9841-87AD-6F8F8A838440}"/>
              </a:ext>
            </a:extLst>
          </p:cNvPr>
          <p:cNvSpPr>
            <a:spLocks noGrp="1"/>
          </p:cNvSpPr>
          <p:nvPr>
            <p:ph type="dt" sz="half" idx="10"/>
          </p:nvPr>
        </p:nvSpPr>
        <p:spPr/>
        <p:txBody>
          <a:bodyPr/>
          <a:lstStyle/>
          <a:p>
            <a:fld id="{B4D2E224-9367-7C4B-9E2E-319035076F2C}" type="datetimeFigureOut">
              <a:rPr lang="en-AU" smtClean="0"/>
              <a:t>12/5/2022</a:t>
            </a:fld>
            <a:endParaRPr lang="en-AU"/>
          </a:p>
        </p:txBody>
      </p:sp>
      <p:sp>
        <p:nvSpPr>
          <p:cNvPr id="6" name="Footer Placeholder 5">
            <a:extLst>
              <a:ext uri="{FF2B5EF4-FFF2-40B4-BE49-F238E27FC236}">
                <a16:creationId xmlns:a16="http://schemas.microsoft.com/office/drawing/2014/main" id="{69408F13-6745-BF46-A0F2-57E732E26A9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4D63C71-82DE-2F42-B993-73CD82D11148}"/>
              </a:ext>
            </a:extLst>
          </p:cNvPr>
          <p:cNvSpPr>
            <a:spLocks noGrp="1"/>
          </p:cNvSpPr>
          <p:nvPr>
            <p:ph type="sldNum" sz="quarter" idx="12"/>
          </p:nvPr>
        </p:nvSpPr>
        <p:spPr/>
        <p:txBody>
          <a:bodyPr/>
          <a:lstStyle/>
          <a:p>
            <a:fld id="{8A085F6C-B5F8-3A48-83F2-5265DEF5E8DA}" type="slidenum">
              <a:rPr lang="en-AU" smtClean="0"/>
              <a:t>‹#›</a:t>
            </a:fld>
            <a:endParaRPr lang="en-AU"/>
          </a:p>
        </p:txBody>
      </p:sp>
    </p:spTree>
    <p:extLst>
      <p:ext uri="{BB962C8B-B14F-4D97-AF65-F5344CB8AC3E}">
        <p14:creationId xmlns:p14="http://schemas.microsoft.com/office/powerpoint/2010/main" val="99495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89D8D-A946-7F4B-9E73-26139CCC2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BBA15EE-0453-164D-A3F4-CEC38465B9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EBF6D34-5066-AF42-9267-9EC8766EC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2E224-9367-7C4B-9E2E-319035076F2C}" type="datetimeFigureOut">
              <a:rPr lang="en-AU" smtClean="0"/>
              <a:t>12/5/2022</a:t>
            </a:fld>
            <a:endParaRPr lang="en-AU"/>
          </a:p>
        </p:txBody>
      </p:sp>
      <p:sp>
        <p:nvSpPr>
          <p:cNvPr id="5" name="Footer Placeholder 4">
            <a:extLst>
              <a:ext uri="{FF2B5EF4-FFF2-40B4-BE49-F238E27FC236}">
                <a16:creationId xmlns:a16="http://schemas.microsoft.com/office/drawing/2014/main" id="{089DC058-B0FC-BE47-BCC3-EBF909B3A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8821BBF-B40F-1446-AFA2-0CFF590F14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85F6C-B5F8-3A48-83F2-5265DEF5E8DA}" type="slidenum">
              <a:rPr lang="en-AU" smtClean="0"/>
              <a:t>‹#›</a:t>
            </a:fld>
            <a:endParaRPr lang="en-AU"/>
          </a:p>
        </p:txBody>
      </p:sp>
    </p:spTree>
    <p:extLst>
      <p:ext uri="{BB962C8B-B14F-4D97-AF65-F5344CB8AC3E}">
        <p14:creationId xmlns:p14="http://schemas.microsoft.com/office/powerpoint/2010/main" val="1915796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9E81-BFEE-F44F-B9F8-D45F20F43FCB}"/>
              </a:ext>
            </a:extLst>
          </p:cNvPr>
          <p:cNvSpPr>
            <a:spLocks noGrp="1"/>
          </p:cNvSpPr>
          <p:nvPr>
            <p:ph type="ctrTitle"/>
          </p:nvPr>
        </p:nvSpPr>
        <p:spPr>
          <a:xfrm>
            <a:off x="557048" y="1122363"/>
            <a:ext cx="10110952" cy="2387600"/>
          </a:xfrm>
        </p:spPr>
        <p:txBody>
          <a:bodyPr>
            <a:normAutofit fontScale="90000"/>
          </a:bodyPr>
          <a:lstStyle/>
          <a:p>
            <a:r>
              <a:rPr lang="en-AU" dirty="0">
                <a:solidFill>
                  <a:schemeClr val="accent4">
                    <a:lumMod val="50000"/>
                  </a:schemeClr>
                </a:solidFill>
                <a:latin typeface="Powderfinger Type" panose="02020709070000000403" pitchFamily="49" charset="77"/>
              </a:rPr>
              <a:t>Some Thoughts on the Nature of the Internet</a:t>
            </a:r>
          </a:p>
        </p:txBody>
      </p:sp>
      <p:sp>
        <p:nvSpPr>
          <p:cNvPr id="3" name="Subtitle 2">
            <a:extLst>
              <a:ext uri="{FF2B5EF4-FFF2-40B4-BE49-F238E27FC236}">
                <a16:creationId xmlns:a16="http://schemas.microsoft.com/office/drawing/2014/main" id="{467D26EB-24D5-584C-8CE6-D3FDF916A568}"/>
              </a:ext>
            </a:extLst>
          </p:cNvPr>
          <p:cNvSpPr>
            <a:spLocks noGrp="1"/>
          </p:cNvSpPr>
          <p:nvPr>
            <p:ph type="subTitle" idx="1"/>
          </p:nvPr>
        </p:nvSpPr>
        <p:spPr>
          <a:xfrm>
            <a:off x="1597572" y="3875307"/>
            <a:ext cx="9144000" cy="1655762"/>
          </a:xfrm>
        </p:spPr>
        <p:txBody>
          <a:bodyPr>
            <a:normAutofit fontScale="92500" lnSpcReduction="10000"/>
          </a:bodyPr>
          <a:lstStyle/>
          <a:p>
            <a:pPr algn="r"/>
            <a:r>
              <a:rPr lang="en-AU" dirty="0">
                <a:solidFill>
                  <a:schemeClr val="bg1">
                    <a:lumMod val="75000"/>
                  </a:schemeClr>
                </a:solidFill>
                <a:latin typeface="AhnbergHand" pitchFamily="2" charset="0"/>
              </a:rPr>
              <a:t>Geoff Huston</a:t>
            </a:r>
          </a:p>
          <a:p>
            <a:pPr algn="r"/>
            <a:r>
              <a:rPr lang="en-AU" dirty="0">
                <a:solidFill>
                  <a:schemeClr val="bg1">
                    <a:lumMod val="75000"/>
                  </a:schemeClr>
                </a:solidFill>
                <a:latin typeface="AhnbergHand" pitchFamily="2" charset="0"/>
              </a:rPr>
              <a:t>APNIC</a:t>
            </a:r>
          </a:p>
          <a:p>
            <a:pPr algn="r"/>
            <a:endParaRPr lang="en-AU" dirty="0">
              <a:solidFill>
                <a:schemeClr val="bg1">
                  <a:lumMod val="75000"/>
                </a:schemeClr>
              </a:solidFill>
              <a:latin typeface="AhnbergHand" pitchFamily="2" charset="0"/>
            </a:endParaRPr>
          </a:p>
          <a:p>
            <a:pPr algn="r"/>
            <a:r>
              <a:rPr lang="en-AU" dirty="0">
                <a:solidFill>
                  <a:schemeClr val="bg1">
                    <a:lumMod val="75000"/>
                  </a:schemeClr>
                </a:solidFill>
                <a:latin typeface="AhnbergHand" pitchFamily="2" charset="0"/>
              </a:rPr>
              <a:t>May 2022</a:t>
            </a:r>
          </a:p>
        </p:txBody>
      </p:sp>
    </p:spTree>
    <p:extLst>
      <p:ext uri="{BB962C8B-B14F-4D97-AF65-F5344CB8AC3E}">
        <p14:creationId xmlns:p14="http://schemas.microsoft.com/office/powerpoint/2010/main" val="373430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8346-2FBC-6247-8613-DA48E22FBD39}"/>
              </a:ext>
            </a:extLst>
          </p:cNvPr>
          <p:cNvSpPr>
            <a:spLocks noGrp="1"/>
          </p:cNvSpPr>
          <p:nvPr>
            <p:ph type="title"/>
          </p:nvPr>
        </p:nvSpPr>
        <p:spPr/>
        <p:txBody>
          <a:bodyPr/>
          <a:lstStyle/>
          <a:p>
            <a:r>
              <a:rPr lang="en-AU" dirty="0"/>
              <a:t>Faster</a:t>
            </a:r>
          </a:p>
        </p:txBody>
      </p:sp>
      <p:sp>
        <p:nvSpPr>
          <p:cNvPr id="3" name="Content Placeholder 2">
            <a:extLst>
              <a:ext uri="{FF2B5EF4-FFF2-40B4-BE49-F238E27FC236}">
                <a16:creationId xmlns:a16="http://schemas.microsoft.com/office/drawing/2014/main" id="{C6E77B66-15B3-DF42-9092-73D98716673B}"/>
              </a:ext>
            </a:extLst>
          </p:cNvPr>
          <p:cNvSpPr>
            <a:spLocks noGrp="1"/>
          </p:cNvSpPr>
          <p:nvPr>
            <p:ph idx="1"/>
          </p:nvPr>
        </p:nvSpPr>
        <p:spPr/>
        <p:txBody>
          <a:bodyPr>
            <a:normAutofit fontScale="92500" lnSpcReduction="20000"/>
          </a:bodyPr>
          <a:lstStyle/>
          <a:p>
            <a:r>
              <a:rPr lang="en-AU" dirty="0"/>
              <a:t>Reduce latency - stop pushing content and transactions across the network and instead </a:t>
            </a:r>
            <a:r>
              <a:rPr lang="en-AU" b="1" dirty="0"/>
              <a:t>serve from the edge</a:t>
            </a:r>
          </a:p>
          <a:p>
            <a:r>
              <a:rPr lang="en-AU" dirty="0"/>
              <a:t>The rise of CDNs serve (almost) all Internet content and services from massively scaled distributed delivery systems. </a:t>
            </a:r>
          </a:p>
          <a:p>
            <a:endParaRPr lang="en-AU" dirty="0"/>
          </a:p>
          <a:p>
            <a:r>
              <a:rPr lang="en-AU" dirty="0"/>
              <a:t>“Packet Miles” to deliver content to users has shrunk - that’s faster!</a:t>
            </a:r>
          </a:p>
          <a:p>
            <a:r>
              <a:rPr lang="en-AU" dirty="0"/>
              <a:t>The development of high frequency cellular data systems (4G/5G) has resulted in a highly capable last mile access network with Gigabit capacity </a:t>
            </a:r>
          </a:p>
          <a:p>
            <a:r>
              <a:rPr lang="en-AU" dirty="0"/>
              <a:t>Applications are being re-engineered to meet faster response criteria</a:t>
            </a:r>
          </a:p>
          <a:p>
            <a:endParaRPr lang="en-AU" dirty="0"/>
          </a:p>
          <a:p>
            <a:r>
              <a:rPr lang="en-AU" dirty="0"/>
              <a:t>Compressed interactions across shorter distances using higher capacity circuitry result in a faster Internet</a:t>
            </a:r>
          </a:p>
        </p:txBody>
      </p:sp>
      <p:pic>
        <p:nvPicPr>
          <p:cNvPr id="2050" name="Picture 2" descr="F1 2021 rules revealed: New cars and new racing headline major overhaul | F1  News">
            <a:extLst>
              <a:ext uri="{FF2B5EF4-FFF2-40B4-BE49-F238E27FC236}">
                <a16:creationId xmlns:a16="http://schemas.microsoft.com/office/drawing/2014/main" id="{768C8610-E62B-7A4E-9764-F834BF99D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623" y="97221"/>
            <a:ext cx="2356556"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417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383A-F1B0-2449-BA65-A7176E3E769D}"/>
              </a:ext>
            </a:extLst>
          </p:cNvPr>
          <p:cNvSpPr>
            <a:spLocks noGrp="1"/>
          </p:cNvSpPr>
          <p:nvPr>
            <p:ph type="title"/>
          </p:nvPr>
        </p:nvSpPr>
        <p:spPr/>
        <p:txBody>
          <a:bodyPr/>
          <a:lstStyle/>
          <a:p>
            <a:r>
              <a:rPr lang="en-AU" dirty="0"/>
              <a:t>Better</a:t>
            </a:r>
          </a:p>
        </p:txBody>
      </p:sp>
      <p:sp>
        <p:nvSpPr>
          <p:cNvPr id="3" name="Content Placeholder 2">
            <a:extLst>
              <a:ext uri="{FF2B5EF4-FFF2-40B4-BE49-F238E27FC236}">
                <a16:creationId xmlns:a16="http://schemas.microsoft.com/office/drawing/2014/main" id="{CE41C9CD-3C09-F74C-A14F-8455E0D200C0}"/>
              </a:ext>
            </a:extLst>
          </p:cNvPr>
          <p:cNvSpPr>
            <a:spLocks noGrp="1"/>
          </p:cNvSpPr>
          <p:nvPr>
            <p:ph idx="1"/>
          </p:nvPr>
        </p:nvSpPr>
        <p:spPr/>
        <p:txBody>
          <a:bodyPr>
            <a:normAutofit/>
          </a:bodyPr>
          <a:lstStyle/>
          <a:p>
            <a:r>
              <a:rPr lang="en-AU" dirty="0"/>
              <a:t>If “better” means “more trustworthy” and “more privacy” then we are making progress at last!</a:t>
            </a:r>
          </a:p>
          <a:p>
            <a:pPr lvl="1"/>
            <a:r>
              <a:rPr lang="en-AU" dirty="0"/>
              <a:t>Encryption is close to ubiquitous in the world of web services</a:t>
            </a:r>
          </a:p>
          <a:p>
            <a:pPr lvl="1"/>
            <a:r>
              <a:rPr lang="en-AU" dirty="0"/>
              <a:t>TLS 1.3 is moving to seal up the last open TLS porthole, the SNI field</a:t>
            </a:r>
          </a:p>
          <a:p>
            <a:pPr lvl="1"/>
            <a:r>
              <a:rPr lang="en-AU" dirty="0"/>
              <a:t>Oblivious DNS and Oblivious HTTP is moving to isolate knowledge of the querier from the name being queried</a:t>
            </a:r>
          </a:p>
          <a:p>
            <a:pPr lvl="1"/>
            <a:r>
              <a:rPr lang="en-AU" dirty="0"/>
              <a:t>The content, application, and platform sectors have all taken the privacy agenda up with enthusiasm, to the extent that whether networks are trustable or not doesn’t matter any more – all network infrastructure is uniformly treated as </a:t>
            </a:r>
            <a:r>
              <a:rPr lang="en-AU" dirty="0" err="1"/>
              <a:t>untrustable</a:t>
            </a:r>
            <a:r>
              <a:rPr lang="en-AU" dirty="0"/>
              <a:t>!</a:t>
            </a:r>
          </a:p>
          <a:p>
            <a:endParaRPr lang="en-AU" dirty="0"/>
          </a:p>
        </p:txBody>
      </p:sp>
      <p:pic>
        <p:nvPicPr>
          <p:cNvPr id="4" name="Picture 3">
            <a:extLst>
              <a:ext uri="{FF2B5EF4-FFF2-40B4-BE49-F238E27FC236}">
                <a16:creationId xmlns:a16="http://schemas.microsoft.com/office/drawing/2014/main" id="{F5DB4705-1828-1C4C-85C4-2AA68F9F80F3}"/>
              </a:ext>
            </a:extLst>
          </p:cNvPr>
          <p:cNvPicPr>
            <a:picLocks noChangeAspect="1"/>
          </p:cNvPicPr>
          <p:nvPr/>
        </p:nvPicPr>
        <p:blipFill>
          <a:blip r:embed="rId2"/>
          <a:stretch>
            <a:fillRect/>
          </a:stretch>
        </p:blipFill>
        <p:spPr>
          <a:xfrm>
            <a:off x="10377814" y="94593"/>
            <a:ext cx="1596095" cy="1596095"/>
          </a:xfrm>
          <a:prstGeom prst="rect">
            <a:avLst/>
          </a:prstGeom>
        </p:spPr>
      </p:pic>
    </p:spTree>
    <p:extLst>
      <p:ext uri="{BB962C8B-B14F-4D97-AF65-F5344CB8AC3E}">
        <p14:creationId xmlns:p14="http://schemas.microsoft.com/office/powerpoint/2010/main" val="1476445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5175-6BB1-C345-818C-147E8B0CBAA3}"/>
              </a:ext>
            </a:extLst>
          </p:cNvPr>
          <p:cNvSpPr>
            <a:spLocks noGrp="1"/>
          </p:cNvSpPr>
          <p:nvPr>
            <p:ph type="title"/>
          </p:nvPr>
        </p:nvSpPr>
        <p:spPr/>
        <p:txBody>
          <a:bodyPr/>
          <a:lstStyle/>
          <a:p>
            <a:r>
              <a:rPr lang="en-AU" dirty="0"/>
              <a:t>Cheaper</a:t>
            </a:r>
          </a:p>
        </p:txBody>
      </p:sp>
      <p:sp>
        <p:nvSpPr>
          <p:cNvPr id="3" name="Content Placeholder 2">
            <a:extLst>
              <a:ext uri="{FF2B5EF4-FFF2-40B4-BE49-F238E27FC236}">
                <a16:creationId xmlns:a16="http://schemas.microsoft.com/office/drawing/2014/main" id="{4B8A92F1-D051-9945-8D43-F6BD64E85BDE}"/>
              </a:ext>
            </a:extLst>
          </p:cNvPr>
          <p:cNvSpPr>
            <a:spLocks noGrp="1"/>
          </p:cNvSpPr>
          <p:nvPr>
            <p:ph idx="1"/>
          </p:nvPr>
        </p:nvSpPr>
        <p:spPr/>
        <p:txBody>
          <a:bodyPr/>
          <a:lstStyle/>
          <a:p>
            <a:r>
              <a:rPr lang="en-AU" dirty="0"/>
              <a:t>We are living in a world of abundant comms and computing capacity – its cheaper and faster to replicate content and services</a:t>
            </a:r>
          </a:p>
          <a:p>
            <a:r>
              <a:rPr lang="en-AU" dirty="0"/>
              <a:t>And we are working in an industry when there are significant economies of scale – so we centralise functions to fewer and fewer actors</a:t>
            </a:r>
          </a:p>
          <a:p>
            <a:r>
              <a:rPr lang="en-AU" dirty="0"/>
              <a:t>And all this is largely funded by capitalising a collective asset that is infeasible to capitalise individually – your profile</a:t>
            </a:r>
          </a:p>
          <a:p>
            <a:r>
              <a:rPr lang="en-AU" dirty="0"/>
              <a:t>The result is that a former luxury service accessible to just a few has been transformed into an affordable mass-market commodity service available to all</a:t>
            </a:r>
          </a:p>
        </p:txBody>
      </p:sp>
      <p:pic>
        <p:nvPicPr>
          <p:cNvPr id="3074" name="Picture 2" descr="1,142,296 Cash Stock Photos | Free &amp;amp; Royalty-free Cash Images |  Depositphotos">
            <a:extLst>
              <a:ext uri="{FF2B5EF4-FFF2-40B4-BE49-F238E27FC236}">
                <a16:creationId xmlns:a16="http://schemas.microsoft.com/office/drawing/2014/main" id="{9A45158D-5E12-5B4C-AE4E-F86F35051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9214" y="230188"/>
            <a:ext cx="1760482" cy="150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3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8A50-7A88-F64F-A829-D1BDF4233B03}"/>
              </a:ext>
            </a:extLst>
          </p:cNvPr>
          <p:cNvSpPr>
            <a:spLocks noGrp="1"/>
          </p:cNvSpPr>
          <p:nvPr>
            <p:ph type="title"/>
          </p:nvPr>
        </p:nvSpPr>
        <p:spPr/>
        <p:txBody>
          <a:bodyPr/>
          <a:lstStyle/>
          <a:p>
            <a:r>
              <a:rPr lang="en-AU" dirty="0"/>
              <a:t>So it’s all good!</a:t>
            </a:r>
          </a:p>
        </p:txBody>
      </p:sp>
      <p:sp>
        <p:nvSpPr>
          <p:cNvPr id="3" name="TextBox 2">
            <a:extLst>
              <a:ext uri="{FF2B5EF4-FFF2-40B4-BE49-F238E27FC236}">
                <a16:creationId xmlns:a16="http://schemas.microsoft.com/office/drawing/2014/main" id="{49761CEB-AA04-4F44-91E6-5C89463DC319}"/>
              </a:ext>
            </a:extLst>
          </p:cNvPr>
          <p:cNvSpPr txBox="1"/>
          <p:nvPr/>
        </p:nvSpPr>
        <p:spPr>
          <a:xfrm>
            <a:off x="4120056" y="3429000"/>
            <a:ext cx="941283" cy="369332"/>
          </a:xfrm>
          <a:prstGeom prst="rect">
            <a:avLst/>
          </a:prstGeom>
          <a:noFill/>
        </p:spPr>
        <p:txBody>
          <a:bodyPr wrap="none" rtlCol="0">
            <a:spAutoFit/>
          </a:bodyPr>
          <a:lstStyle/>
          <a:p>
            <a:r>
              <a:rPr lang="en-AU" dirty="0">
                <a:solidFill>
                  <a:schemeClr val="accent4">
                    <a:lumMod val="50000"/>
                  </a:schemeClr>
                </a:solidFill>
                <a:latin typeface="AhnbergHand" pitchFamily="2" charset="0"/>
              </a:rPr>
              <a:t>Right?</a:t>
            </a:r>
          </a:p>
        </p:txBody>
      </p:sp>
    </p:spTree>
    <p:extLst>
      <p:ext uri="{BB962C8B-B14F-4D97-AF65-F5344CB8AC3E}">
        <p14:creationId xmlns:p14="http://schemas.microsoft.com/office/powerpoint/2010/main" val="1131707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632-A363-E546-AD1A-7CEFBABCD553}"/>
              </a:ext>
            </a:extLst>
          </p:cNvPr>
          <p:cNvSpPr>
            <a:spLocks noGrp="1"/>
          </p:cNvSpPr>
          <p:nvPr>
            <p:ph type="title"/>
          </p:nvPr>
        </p:nvSpPr>
        <p:spPr/>
        <p:txBody>
          <a:bodyPr/>
          <a:lstStyle/>
          <a:p>
            <a:r>
              <a:rPr lang="en-AU" dirty="0"/>
              <a:t>A couple of questions to think about</a:t>
            </a:r>
          </a:p>
        </p:txBody>
      </p:sp>
      <p:sp>
        <p:nvSpPr>
          <p:cNvPr id="3" name="Content Placeholder 2">
            <a:extLst>
              <a:ext uri="{FF2B5EF4-FFF2-40B4-BE49-F238E27FC236}">
                <a16:creationId xmlns:a16="http://schemas.microsoft.com/office/drawing/2014/main" id="{A2FA987C-7487-7046-9E8D-E653FAC610B2}"/>
              </a:ext>
            </a:extLst>
          </p:cNvPr>
          <p:cNvSpPr>
            <a:spLocks noGrp="1"/>
          </p:cNvSpPr>
          <p:nvPr>
            <p:ph idx="1"/>
          </p:nvPr>
        </p:nvSpPr>
        <p:spPr/>
        <p:txBody>
          <a:bodyPr>
            <a:normAutofit/>
          </a:bodyPr>
          <a:lstStyle/>
          <a:p>
            <a:pPr marL="0" indent="0">
              <a:buNone/>
            </a:pPr>
            <a:r>
              <a:rPr lang="en-AU" dirty="0"/>
              <a:t>In a world of private CDN networks does Transit matter any more?</a:t>
            </a:r>
          </a:p>
          <a:p>
            <a:pPr lvl="1"/>
            <a:r>
              <a:rPr lang="en-AU" dirty="0"/>
              <a:t>Or Peering? Or Exchanges? Or Gateways?</a:t>
            </a:r>
          </a:p>
          <a:p>
            <a:pPr lvl="1"/>
            <a:r>
              <a:rPr lang="en-AU" dirty="0"/>
              <a:t>Or are all these network infrastructure elements heading inexorably to valueless irrelevance? </a:t>
            </a:r>
          </a:p>
          <a:p>
            <a:pPr marL="457200" lvl="1" indent="0">
              <a:buNone/>
            </a:pPr>
            <a:endParaRPr lang="en-AU" dirty="0"/>
          </a:p>
        </p:txBody>
      </p:sp>
    </p:spTree>
    <p:extLst>
      <p:ext uri="{BB962C8B-B14F-4D97-AF65-F5344CB8AC3E}">
        <p14:creationId xmlns:p14="http://schemas.microsoft.com/office/powerpoint/2010/main" val="373863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632-A363-E546-AD1A-7CEFBABCD553}"/>
              </a:ext>
            </a:extLst>
          </p:cNvPr>
          <p:cNvSpPr>
            <a:spLocks noGrp="1"/>
          </p:cNvSpPr>
          <p:nvPr>
            <p:ph type="title"/>
          </p:nvPr>
        </p:nvSpPr>
        <p:spPr/>
        <p:txBody>
          <a:bodyPr/>
          <a:lstStyle/>
          <a:p>
            <a:r>
              <a:rPr lang="en-AU" dirty="0"/>
              <a:t>A couple of questions to think about</a:t>
            </a:r>
          </a:p>
        </p:txBody>
      </p:sp>
      <p:sp>
        <p:nvSpPr>
          <p:cNvPr id="3" name="Content Placeholder 2">
            <a:extLst>
              <a:ext uri="{FF2B5EF4-FFF2-40B4-BE49-F238E27FC236}">
                <a16:creationId xmlns:a16="http://schemas.microsoft.com/office/drawing/2014/main" id="{A2FA987C-7487-7046-9E8D-E653FAC610B2}"/>
              </a:ext>
            </a:extLst>
          </p:cNvPr>
          <p:cNvSpPr>
            <a:spLocks noGrp="1"/>
          </p:cNvSpPr>
          <p:nvPr>
            <p:ph idx="1"/>
          </p:nvPr>
        </p:nvSpPr>
        <p:spPr/>
        <p:txBody>
          <a:bodyPr>
            <a:normAutofit/>
          </a:bodyPr>
          <a:lstStyle/>
          <a:p>
            <a:pPr marL="0" indent="0">
              <a:buNone/>
            </a:pPr>
            <a:r>
              <a:rPr lang="en-AU" sz="1800" dirty="0">
                <a:solidFill>
                  <a:schemeClr val="bg1">
                    <a:lumMod val="75000"/>
                  </a:schemeClr>
                </a:solidFill>
              </a:rPr>
              <a:t>In a world of private CDN networks does Transit matter any more?</a:t>
            </a:r>
          </a:p>
          <a:p>
            <a:pPr lvl="1"/>
            <a:r>
              <a:rPr lang="en-AU" sz="1600" dirty="0">
                <a:solidFill>
                  <a:schemeClr val="bg1">
                    <a:lumMod val="75000"/>
                  </a:schemeClr>
                </a:solidFill>
              </a:rPr>
              <a:t>Or Peering? Or Exchanges? Or Gateways?</a:t>
            </a:r>
          </a:p>
          <a:p>
            <a:pPr lvl="1"/>
            <a:r>
              <a:rPr lang="en-AU" sz="1600" dirty="0">
                <a:solidFill>
                  <a:schemeClr val="bg1">
                    <a:lumMod val="75000"/>
                  </a:schemeClr>
                </a:solidFill>
              </a:rPr>
              <a:t>Or are all these infrastructure elements heading inexorably to valueless irrelevance? </a:t>
            </a:r>
          </a:p>
          <a:p>
            <a:r>
              <a:rPr lang="en-AU" dirty="0"/>
              <a:t>In a world of NATs, CDNs and Cloud services what is the role of globally unique IP addresses?</a:t>
            </a:r>
          </a:p>
          <a:p>
            <a:pPr lvl="1"/>
            <a:r>
              <a:rPr lang="en-AU" dirty="0"/>
              <a:t>Or have we transferred all the function of the network into the domain name environment? </a:t>
            </a:r>
          </a:p>
          <a:p>
            <a:pPr lvl="1"/>
            <a:r>
              <a:rPr lang="en-AU" dirty="0"/>
              <a:t>Is “the Internet” now uniquely defined by the use of a common name space?</a:t>
            </a:r>
          </a:p>
          <a:p>
            <a:pPr marL="457200" lvl="1" indent="0">
              <a:buNone/>
            </a:pPr>
            <a:endParaRPr lang="en-AU" dirty="0"/>
          </a:p>
        </p:txBody>
      </p:sp>
    </p:spTree>
    <p:extLst>
      <p:ext uri="{BB962C8B-B14F-4D97-AF65-F5344CB8AC3E}">
        <p14:creationId xmlns:p14="http://schemas.microsoft.com/office/powerpoint/2010/main" val="38773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2E30-36B8-784F-0F71-A11DA87CB6C6}"/>
              </a:ext>
            </a:extLst>
          </p:cNvPr>
          <p:cNvSpPr>
            <a:spLocks noGrp="1"/>
          </p:cNvSpPr>
          <p:nvPr>
            <p:ph type="title"/>
          </p:nvPr>
        </p:nvSpPr>
        <p:spPr/>
        <p:txBody>
          <a:bodyPr/>
          <a:lstStyle/>
          <a:p>
            <a:r>
              <a:rPr lang="en-AU" dirty="0"/>
              <a:t>What is the Internet today?</a:t>
            </a:r>
          </a:p>
        </p:txBody>
      </p:sp>
      <p:sp>
        <p:nvSpPr>
          <p:cNvPr id="3" name="Content Placeholder 2">
            <a:extLst>
              <a:ext uri="{FF2B5EF4-FFF2-40B4-BE49-F238E27FC236}">
                <a16:creationId xmlns:a16="http://schemas.microsoft.com/office/drawing/2014/main" id="{E343AC23-976D-632E-B774-B6909671AB34}"/>
              </a:ext>
            </a:extLst>
          </p:cNvPr>
          <p:cNvSpPr>
            <a:spLocks noGrp="1"/>
          </p:cNvSpPr>
          <p:nvPr>
            <p:ph idx="1"/>
          </p:nvPr>
        </p:nvSpPr>
        <p:spPr/>
        <p:txBody>
          <a:bodyPr/>
          <a:lstStyle/>
          <a:p>
            <a:r>
              <a:rPr lang="en-AU" dirty="0"/>
              <a:t>A common name space used for content and service delivery</a:t>
            </a:r>
          </a:p>
          <a:p>
            <a:r>
              <a:rPr lang="en-AU" dirty="0"/>
              <a:t>And not much else</a:t>
            </a:r>
          </a:p>
        </p:txBody>
      </p:sp>
    </p:spTree>
    <p:extLst>
      <p:ext uri="{BB962C8B-B14F-4D97-AF65-F5344CB8AC3E}">
        <p14:creationId xmlns:p14="http://schemas.microsoft.com/office/powerpoint/2010/main" val="111416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DD00-68F6-D3DA-CC13-6B8198E82D37}"/>
              </a:ext>
            </a:extLst>
          </p:cNvPr>
          <p:cNvSpPr>
            <a:spLocks noGrp="1"/>
          </p:cNvSpPr>
          <p:nvPr>
            <p:ph type="title"/>
          </p:nvPr>
        </p:nvSpPr>
        <p:spPr/>
        <p:txBody>
          <a:bodyPr/>
          <a:lstStyle/>
          <a:p>
            <a:r>
              <a:rPr lang="en-AU" dirty="0"/>
              <a:t>A couple of tricky questions:</a:t>
            </a:r>
          </a:p>
        </p:txBody>
      </p:sp>
      <p:sp>
        <p:nvSpPr>
          <p:cNvPr id="5" name="Content Placeholder 2">
            <a:extLst>
              <a:ext uri="{FF2B5EF4-FFF2-40B4-BE49-F238E27FC236}">
                <a16:creationId xmlns:a16="http://schemas.microsoft.com/office/drawing/2014/main" id="{9F38EE3E-D921-8CCC-A8D4-3AB858852B73}"/>
              </a:ext>
            </a:extLst>
          </p:cNvPr>
          <p:cNvSpPr txBox="1">
            <a:spLocks/>
          </p:cNvSpPr>
          <p:nvPr/>
        </p:nvSpPr>
        <p:spPr>
          <a:xfrm>
            <a:off x="701566" y="1825625"/>
            <a:ext cx="103017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bg1">
                    <a:lumMod val="75000"/>
                  </a:schemeClr>
                </a:solidFill>
              </a:rPr>
              <a:t>What is the nature of the Internet?</a:t>
            </a:r>
          </a:p>
          <a:p>
            <a:endParaRPr lang="en-AU" dirty="0"/>
          </a:p>
          <a:p>
            <a:r>
              <a:rPr lang="en-AU" dirty="0"/>
              <a:t>How can the Internet follow a global public interest agenda?</a:t>
            </a:r>
          </a:p>
        </p:txBody>
      </p:sp>
    </p:spTree>
    <p:extLst>
      <p:ext uri="{BB962C8B-B14F-4D97-AF65-F5344CB8AC3E}">
        <p14:creationId xmlns:p14="http://schemas.microsoft.com/office/powerpoint/2010/main" val="3031567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632-A363-E546-AD1A-7CEFBABCD553}"/>
              </a:ext>
            </a:extLst>
          </p:cNvPr>
          <p:cNvSpPr>
            <a:spLocks noGrp="1"/>
          </p:cNvSpPr>
          <p:nvPr>
            <p:ph type="title"/>
          </p:nvPr>
        </p:nvSpPr>
        <p:spPr/>
        <p:txBody>
          <a:bodyPr/>
          <a:lstStyle/>
          <a:p>
            <a:r>
              <a:rPr lang="en-AU" dirty="0"/>
              <a:t>What is the “public interest” here?</a:t>
            </a:r>
          </a:p>
        </p:txBody>
      </p:sp>
      <p:sp>
        <p:nvSpPr>
          <p:cNvPr id="3" name="Content Placeholder 2">
            <a:extLst>
              <a:ext uri="{FF2B5EF4-FFF2-40B4-BE49-F238E27FC236}">
                <a16:creationId xmlns:a16="http://schemas.microsoft.com/office/drawing/2014/main" id="{A2FA987C-7487-7046-9E8D-E653FAC610B2}"/>
              </a:ext>
            </a:extLst>
          </p:cNvPr>
          <p:cNvSpPr>
            <a:spLocks noGrp="1"/>
          </p:cNvSpPr>
          <p:nvPr>
            <p:ph idx="1"/>
          </p:nvPr>
        </p:nvSpPr>
        <p:spPr/>
        <p:txBody>
          <a:bodyPr>
            <a:normAutofit lnSpcReduction="10000"/>
          </a:bodyPr>
          <a:lstStyle/>
          <a:p>
            <a:r>
              <a:rPr lang="en-AU" dirty="0"/>
              <a:t>What is left of our former public communications infrastructure?</a:t>
            </a:r>
          </a:p>
          <a:p>
            <a:pPr lvl="1"/>
            <a:r>
              <a:rPr lang="en-AU" dirty="0"/>
              <a:t>It seems that the public shared network is collapsing into a collection of private content distribution systems that are neither open nor shared</a:t>
            </a:r>
          </a:p>
          <a:p>
            <a:pPr lvl="1"/>
            <a:r>
              <a:rPr lang="en-AU" dirty="0"/>
              <a:t>Google, Amazon, Meta and Microsoft are almost the only entities building more high capacity undersea trunk infrastructure</a:t>
            </a:r>
          </a:p>
          <a:p>
            <a:pPr lvl="1"/>
            <a:r>
              <a:rPr lang="en-AU" dirty="0"/>
              <a:t>And </a:t>
            </a:r>
            <a:r>
              <a:rPr lang="en-AU" dirty="0" err="1"/>
              <a:t>Starlink</a:t>
            </a:r>
            <a:r>
              <a:rPr lang="en-AU" dirty="0"/>
              <a:t> and Amazon are looking set to capture the LEO space of satellite comms</a:t>
            </a:r>
          </a:p>
          <a:p>
            <a:pPr lvl="1"/>
            <a:endParaRPr lang="en-AU" dirty="0"/>
          </a:p>
          <a:p>
            <a:r>
              <a:rPr lang="en-AU" dirty="0"/>
              <a:t>But does anyone care any more?</a:t>
            </a:r>
          </a:p>
          <a:p>
            <a:r>
              <a:rPr lang="en-AU" dirty="0"/>
              <a:t>The Internet is already fast, cheap, and ubiquitous</a:t>
            </a:r>
          </a:p>
          <a:p>
            <a:pPr lvl="1"/>
            <a:r>
              <a:rPr lang="en-AU" dirty="0"/>
              <a:t>What’s the public interest problem here?</a:t>
            </a:r>
          </a:p>
          <a:p>
            <a:pPr marL="457200" lvl="1" indent="0">
              <a:buNone/>
            </a:pPr>
            <a:endParaRPr lang="en-AU" dirty="0"/>
          </a:p>
        </p:txBody>
      </p:sp>
    </p:spTree>
    <p:extLst>
      <p:ext uri="{BB962C8B-B14F-4D97-AF65-F5344CB8AC3E}">
        <p14:creationId xmlns:p14="http://schemas.microsoft.com/office/powerpoint/2010/main" val="2458521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632-A363-E546-AD1A-7CEFBABCD553}"/>
              </a:ext>
            </a:extLst>
          </p:cNvPr>
          <p:cNvSpPr>
            <a:spLocks noGrp="1"/>
          </p:cNvSpPr>
          <p:nvPr>
            <p:ph type="title"/>
          </p:nvPr>
        </p:nvSpPr>
        <p:spPr>
          <a:xfrm>
            <a:off x="838199" y="365125"/>
            <a:ext cx="11243733" cy="1325563"/>
          </a:xfrm>
        </p:spPr>
        <p:txBody>
          <a:bodyPr/>
          <a:lstStyle/>
          <a:p>
            <a:r>
              <a:rPr lang="en-AU" dirty="0"/>
              <a:t>The nature of Private Enterprise</a:t>
            </a:r>
          </a:p>
        </p:txBody>
      </p:sp>
      <p:sp>
        <p:nvSpPr>
          <p:cNvPr id="3" name="Content Placeholder 2">
            <a:extLst>
              <a:ext uri="{FF2B5EF4-FFF2-40B4-BE49-F238E27FC236}">
                <a16:creationId xmlns:a16="http://schemas.microsoft.com/office/drawing/2014/main" id="{A2FA987C-7487-7046-9E8D-E653FAC610B2}"/>
              </a:ext>
            </a:extLst>
          </p:cNvPr>
          <p:cNvSpPr>
            <a:spLocks noGrp="1"/>
          </p:cNvSpPr>
          <p:nvPr>
            <p:ph idx="1"/>
          </p:nvPr>
        </p:nvSpPr>
        <p:spPr/>
        <p:txBody>
          <a:bodyPr>
            <a:normAutofit/>
          </a:bodyPr>
          <a:lstStyle/>
          <a:p>
            <a:r>
              <a:rPr lang="en-AU" dirty="0"/>
              <a:t>Private enterprises are not there to uphold a public interest</a:t>
            </a:r>
          </a:p>
          <a:p>
            <a:pPr lvl="1"/>
            <a:r>
              <a:rPr lang="en-AU" dirty="0"/>
              <a:t>That’s the role of governments</a:t>
            </a:r>
          </a:p>
          <a:p>
            <a:r>
              <a:rPr lang="en-AU" dirty="0"/>
              <a:t>So when an industry is deregulated, as happened in telecommunications, you need to be pretty confident that the motives of the private sector investors and some form of common public interest coincide</a:t>
            </a:r>
          </a:p>
          <a:p>
            <a:pPr lvl="1"/>
            <a:r>
              <a:rPr lang="en-AU" dirty="0"/>
              <a:t>Because this is a really difficult place to reverse out from if they don’t!</a:t>
            </a:r>
          </a:p>
          <a:p>
            <a:pPr marL="457200" lvl="1" indent="0">
              <a:buNone/>
            </a:pPr>
            <a:endParaRPr lang="en-AU" dirty="0"/>
          </a:p>
        </p:txBody>
      </p:sp>
    </p:spTree>
    <p:extLst>
      <p:ext uri="{BB962C8B-B14F-4D97-AF65-F5344CB8AC3E}">
        <p14:creationId xmlns:p14="http://schemas.microsoft.com/office/powerpoint/2010/main" val="302578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DD00-68F6-D3DA-CC13-6B8198E82D37}"/>
              </a:ext>
            </a:extLst>
          </p:cNvPr>
          <p:cNvSpPr>
            <a:spLocks noGrp="1"/>
          </p:cNvSpPr>
          <p:nvPr>
            <p:ph type="title"/>
          </p:nvPr>
        </p:nvSpPr>
        <p:spPr/>
        <p:txBody>
          <a:bodyPr/>
          <a:lstStyle/>
          <a:p>
            <a:r>
              <a:rPr lang="en-AU" dirty="0"/>
              <a:t>A couple of tricky questions:</a:t>
            </a:r>
          </a:p>
        </p:txBody>
      </p:sp>
      <p:sp>
        <p:nvSpPr>
          <p:cNvPr id="5" name="Content Placeholder 2">
            <a:extLst>
              <a:ext uri="{FF2B5EF4-FFF2-40B4-BE49-F238E27FC236}">
                <a16:creationId xmlns:a16="http://schemas.microsoft.com/office/drawing/2014/main" id="{9F38EE3E-D921-8CCC-A8D4-3AB858852B73}"/>
              </a:ext>
            </a:extLst>
          </p:cNvPr>
          <p:cNvSpPr txBox="1">
            <a:spLocks/>
          </p:cNvSpPr>
          <p:nvPr/>
        </p:nvSpPr>
        <p:spPr>
          <a:xfrm>
            <a:off x="701566" y="1825625"/>
            <a:ext cx="103017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What is the nature of the Internet?</a:t>
            </a:r>
          </a:p>
          <a:p>
            <a:endParaRPr lang="en-AU" dirty="0"/>
          </a:p>
          <a:p>
            <a:r>
              <a:rPr lang="en-AU" dirty="0"/>
              <a:t>How can the Internet follow a global public interest agenda?</a:t>
            </a:r>
          </a:p>
        </p:txBody>
      </p:sp>
    </p:spTree>
    <p:extLst>
      <p:ext uri="{BB962C8B-B14F-4D97-AF65-F5344CB8AC3E}">
        <p14:creationId xmlns:p14="http://schemas.microsoft.com/office/powerpoint/2010/main" val="240254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632-A363-E546-AD1A-7CEFBABCD553}"/>
              </a:ext>
            </a:extLst>
          </p:cNvPr>
          <p:cNvSpPr>
            <a:spLocks noGrp="1"/>
          </p:cNvSpPr>
          <p:nvPr>
            <p:ph type="title"/>
          </p:nvPr>
        </p:nvSpPr>
        <p:spPr>
          <a:xfrm>
            <a:off x="1075267" y="365125"/>
            <a:ext cx="11023599" cy="1325563"/>
          </a:xfrm>
        </p:spPr>
        <p:txBody>
          <a:bodyPr>
            <a:normAutofit/>
          </a:bodyPr>
          <a:lstStyle/>
          <a:p>
            <a:r>
              <a:rPr lang="en-AU" dirty="0"/>
              <a:t>How do you negotiate with a 900lb gorilla?</a:t>
            </a:r>
          </a:p>
        </p:txBody>
      </p:sp>
      <p:sp>
        <p:nvSpPr>
          <p:cNvPr id="5" name="TextBox 4">
            <a:extLst>
              <a:ext uri="{FF2B5EF4-FFF2-40B4-BE49-F238E27FC236}">
                <a16:creationId xmlns:a16="http://schemas.microsoft.com/office/drawing/2014/main" id="{4CEEF617-DEF5-5C43-7D17-65098292B4B4}"/>
              </a:ext>
            </a:extLst>
          </p:cNvPr>
          <p:cNvSpPr txBox="1"/>
          <p:nvPr/>
        </p:nvSpPr>
        <p:spPr>
          <a:xfrm>
            <a:off x="1906752" y="2439701"/>
            <a:ext cx="7609490" cy="3046988"/>
          </a:xfrm>
          <a:prstGeom prst="rect">
            <a:avLst/>
          </a:prstGeom>
          <a:noFill/>
        </p:spPr>
        <p:txBody>
          <a:bodyPr wrap="square">
            <a:spAutoFit/>
          </a:bodyPr>
          <a:lstStyle/>
          <a:p>
            <a:r>
              <a:rPr lang="en-AU" sz="2400" b="1" dirty="0"/>
              <a:t>You don’t!</a:t>
            </a:r>
          </a:p>
          <a:p>
            <a:endParaRPr lang="en-AU" sz="2400" b="1" dirty="0"/>
          </a:p>
          <a:p>
            <a:r>
              <a:rPr lang="en-AU" sz="2400" b="1" dirty="0"/>
              <a:t>Once you pass the entire global communications endeavour to a market-based private sector regime, then it takes on a momentum of its own that places it entirely outside of historic forms of national regulation and control</a:t>
            </a:r>
          </a:p>
          <a:p>
            <a:endParaRPr lang="en-AU" sz="2400" b="1" dirty="0"/>
          </a:p>
          <a:p>
            <a:r>
              <a:rPr lang="en-AU" sz="2400" b="1" dirty="0"/>
              <a:t>And that’s what we need to come to terms with today!</a:t>
            </a:r>
          </a:p>
        </p:txBody>
      </p:sp>
    </p:spTree>
    <p:extLst>
      <p:ext uri="{BB962C8B-B14F-4D97-AF65-F5344CB8AC3E}">
        <p14:creationId xmlns:p14="http://schemas.microsoft.com/office/powerpoint/2010/main" val="1996979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607" y="2901160"/>
            <a:ext cx="4914900" cy="1325563"/>
          </a:xfrm>
        </p:spPr>
        <p:txBody>
          <a:bodyPr>
            <a:normAutofit/>
          </a:bodyPr>
          <a:lstStyle/>
          <a:p>
            <a:r>
              <a:rPr lang="en-US" sz="6400">
                <a:latin typeface="Max's Handwritin" charset="0"/>
                <a:ea typeface="Max's Handwritin" charset="0"/>
                <a:cs typeface="Max's Handwritin" charset="0"/>
              </a:rPr>
              <a:t>Thanks!</a:t>
            </a:r>
            <a:endParaRPr lang="en-US" sz="6400" dirty="0">
              <a:latin typeface="Max's Handwritin" charset="0"/>
              <a:ea typeface="Max's Handwritin" charset="0"/>
              <a:cs typeface="Max's Handwritin" charset="0"/>
            </a:endParaRPr>
          </a:p>
        </p:txBody>
      </p:sp>
    </p:spTree>
    <p:extLst>
      <p:ext uri="{BB962C8B-B14F-4D97-AF65-F5344CB8AC3E}">
        <p14:creationId xmlns:p14="http://schemas.microsoft.com/office/powerpoint/2010/main" val="313306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DD00-68F6-D3DA-CC13-6B8198E82D37}"/>
              </a:ext>
            </a:extLst>
          </p:cNvPr>
          <p:cNvSpPr>
            <a:spLocks noGrp="1"/>
          </p:cNvSpPr>
          <p:nvPr>
            <p:ph type="title"/>
          </p:nvPr>
        </p:nvSpPr>
        <p:spPr/>
        <p:txBody>
          <a:bodyPr/>
          <a:lstStyle/>
          <a:p>
            <a:r>
              <a:rPr lang="en-AU" dirty="0"/>
              <a:t>A couple of tricky questions:</a:t>
            </a:r>
          </a:p>
        </p:txBody>
      </p:sp>
      <p:sp>
        <p:nvSpPr>
          <p:cNvPr id="5" name="Content Placeholder 2">
            <a:extLst>
              <a:ext uri="{FF2B5EF4-FFF2-40B4-BE49-F238E27FC236}">
                <a16:creationId xmlns:a16="http://schemas.microsoft.com/office/drawing/2014/main" id="{9F38EE3E-D921-8CCC-A8D4-3AB858852B73}"/>
              </a:ext>
            </a:extLst>
          </p:cNvPr>
          <p:cNvSpPr txBox="1">
            <a:spLocks/>
          </p:cNvSpPr>
          <p:nvPr/>
        </p:nvSpPr>
        <p:spPr>
          <a:xfrm>
            <a:off x="701566" y="1825625"/>
            <a:ext cx="103017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What is the nature of the Internet?</a:t>
            </a:r>
          </a:p>
          <a:p>
            <a:endParaRPr lang="en-AU" dirty="0"/>
          </a:p>
          <a:p>
            <a:r>
              <a:rPr lang="en-AU" dirty="0">
                <a:solidFill>
                  <a:schemeClr val="bg1">
                    <a:lumMod val="75000"/>
                  </a:schemeClr>
                </a:solidFill>
              </a:rPr>
              <a:t>How can the Internet follow a global public interest agenda?</a:t>
            </a:r>
          </a:p>
        </p:txBody>
      </p:sp>
    </p:spTree>
    <p:extLst>
      <p:ext uri="{BB962C8B-B14F-4D97-AF65-F5344CB8AC3E}">
        <p14:creationId xmlns:p14="http://schemas.microsoft.com/office/powerpoint/2010/main" val="289093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p:txBody>
          <a:bodyPr/>
          <a:lstStyle/>
          <a:p>
            <a:r>
              <a:rPr lang="en-AU" dirty="0"/>
              <a:t>It used to be so simple…</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701566" y="1825625"/>
            <a:ext cx="5951482" cy="4351338"/>
          </a:xfrm>
        </p:spPr>
        <p:txBody>
          <a:bodyPr/>
          <a:lstStyle/>
          <a:p>
            <a:pPr marL="0" indent="0">
              <a:buNone/>
            </a:pPr>
            <a:r>
              <a:rPr lang="en-AU" dirty="0"/>
              <a:t>1980’s:</a:t>
            </a:r>
          </a:p>
          <a:p>
            <a:r>
              <a:rPr lang="en-AU" dirty="0"/>
              <a:t>The network was the transmission fabric for computers</a:t>
            </a:r>
          </a:p>
          <a:p>
            <a:r>
              <a:rPr lang="en-AU" dirty="0"/>
              <a:t>It was just a packet transmission facility</a:t>
            </a:r>
          </a:p>
          <a:p>
            <a:r>
              <a:rPr lang="en-AU" dirty="0"/>
              <a:t>Every other function was performed by attached mainframe computers </a:t>
            </a:r>
          </a:p>
        </p:txBody>
      </p:sp>
      <p:pic>
        <p:nvPicPr>
          <p:cNvPr id="1026" name="Picture 2" descr="VAX-11/780 - Computer History Wiki">
            <a:extLst>
              <a:ext uri="{FF2B5EF4-FFF2-40B4-BE49-F238E27FC236}">
                <a16:creationId xmlns:a16="http://schemas.microsoft.com/office/drawing/2014/main" id="{31F3CA4F-5EFA-2847-BA62-8FDDC9E11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505" y="1825624"/>
            <a:ext cx="4986668" cy="332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23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ho still uses 56k modems, and why? | TechRadar">
            <a:extLst>
              <a:ext uri="{FF2B5EF4-FFF2-40B4-BE49-F238E27FC236}">
                <a16:creationId xmlns:a16="http://schemas.microsoft.com/office/drawing/2014/main" id="{29D8BA1D-B553-1341-8D26-1F67BB69F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4697" y="4749417"/>
            <a:ext cx="2715171" cy="20363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394DA6-0DE6-4848-B0B8-82104920028A}"/>
              </a:ext>
            </a:extLst>
          </p:cNvPr>
          <p:cNvSpPr>
            <a:spLocks noGrp="1"/>
          </p:cNvSpPr>
          <p:nvPr>
            <p:ph type="title"/>
          </p:nvPr>
        </p:nvSpPr>
        <p:spPr/>
        <p:txBody>
          <a:bodyPr/>
          <a:lstStyle/>
          <a:p>
            <a:r>
              <a:rPr lang="en-AU" dirty="0"/>
              <a:t>Then we went client/server</a:t>
            </a:r>
          </a:p>
        </p:txBody>
      </p:sp>
      <p:sp>
        <p:nvSpPr>
          <p:cNvPr id="3" name="Content Placeholder 2">
            <a:extLst>
              <a:ext uri="{FF2B5EF4-FFF2-40B4-BE49-F238E27FC236}">
                <a16:creationId xmlns:a16="http://schemas.microsoft.com/office/drawing/2014/main" id="{79680622-5EB6-184C-9D73-1F20B015D41D}"/>
              </a:ext>
            </a:extLst>
          </p:cNvPr>
          <p:cNvSpPr>
            <a:spLocks noGrp="1"/>
          </p:cNvSpPr>
          <p:nvPr>
            <p:ph idx="1"/>
          </p:nvPr>
        </p:nvSpPr>
        <p:spPr>
          <a:xfrm>
            <a:off x="838200" y="1825625"/>
            <a:ext cx="7507014" cy="4375478"/>
          </a:xfrm>
        </p:spPr>
        <p:txBody>
          <a:bodyPr>
            <a:normAutofit lnSpcReduction="10000"/>
          </a:bodyPr>
          <a:lstStyle/>
          <a:p>
            <a:pPr marL="0" indent="0">
              <a:buNone/>
            </a:pPr>
            <a:r>
              <a:rPr lang="en-AU" dirty="0"/>
              <a:t>1990’s:</a:t>
            </a:r>
          </a:p>
          <a:p>
            <a:r>
              <a:rPr lang="en-AU" dirty="0"/>
              <a:t>The rise of the Personal Computer as the “customer’s computer”</a:t>
            </a:r>
          </a:p>
          <a:p>
            <a:r>
              <a:rPr lang="en-AU" dirty="0"/>
              <a:t>We started to make a distinction between “customers” and “network”</a:t>
            </a:r>
          </a:p>
          <a:p>
            <a:pPr lvl="1"/>
            <a:r>
              <a:rPr lang="en-AU" dirty="0"/>
              <a:t>The naming system was pulled into the network</a:t>
            </a:r>
          </a:p>
          <a:p>
            <a:pPr lvl="1"/>
            <a:r>
              <a:rPr lang="en-AU" dirty="0"/>
              <a:t>The routing system was pulled into the network</a:t>
            </a:r>
          </a:p>
          <a:p>
            <a:pPr lvl="1"/>
            <a:r>
              <a:rPr lang="en-AU" dirty="0"/>
              <a:t>Messaging, content and services were pulled into the network</a:t>
            </a:r>
          </a:p>
          <a:p>
            <a:r>
              <a:rPr lang="en-AU" dirty="0"/>
              <a:t>We created the asymmetric client/server network architecture for the Internet</a:t>
            </a:r>
          </a:p>
        </p:txBody>
      </p:sp>
      <p:pic>
        <p:nvPicPr>
          <p:cNvPr id="2050" name="Picture 2" descr="Personal Computer Components and Subsystems | Hardware Components | InformIT">
            <a:extLst>
              <a:ext uri="{FF2B5EF4-FFF2-40B4-BE49-F238E27FC236}">
                <a16:creationId xmlns:a16="http://schemas.microsoft.com/office/drawing/2014/main" id="{64881649-CECD-2A47-9E5D-F037649C9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105" y="1982978"/>
            <a:ext cx="3260356" cy="299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0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2C3BB-BF57-9048-AC35-48CA4F232512}"/>
              </a:ext>
            </a:extLst>
          </p:cNvPr>
          <p:cNvSpPr>
            <a:spLocks noGrp="1"/>
          </p:cNvSpPr>
          <p:nvPr>
            <p:ph type="title"/>
          </p:nvPr>
        </p:nvSpPr>
        <p:spPr/>
        <p:txBody>
          <a:bodyPr/>
          <a:lstStyle/>
          <a:p>
            <a:r>
              <a:rPr lang="en-AU" dirty="0"/>
              <a:t>Internet Infrastructure of 2000</a:t>
            </a:r>
          </a:p>
        </p:txBody>
      </p:sp>
      <p:sp>
        <p:nvSpPr>
          <p:cNvPr id="3" name="Content Placeholder 2">
            <a:extLst>
              <a:ext uri="{FF2B5EF4-FFF2-40B4-BE49-F238E27FC236}">
                <a16:creationId xmlns:a16="http://schemas.microsoft.com/office/drawing/2014/main" id="{3C78502B-9E35-D346-AE96-CE4CF56D00EA}"/>
              </a:ext>
            </a:extLst>
          </p:cNvPr>
          <p:cNvSpPr>
            <a:spLocks noGrp="1"/>
          </p:cNvSpPr>
          <p:nvPr>
            <p:ph idx="1"/>
          </p:nvPr>
        </p:nvSpPr>
        <p:spPr>
          <a:xfrm>
            <a:off x="638504" y="1804605"/>
            <a:ext cx="7675179" cy="4351338"/>
          </a:xfrm>
        </p:spPr>
        <p:txBody>
          <a:bodyPr>
            <a:normAutofit fontScale="92500" lnSpcReduction="10000"/>
          </a:bodyPr>
          <a:lstStyle/>
          <a:p>
            <a:pPr marL="0" indent="0">
              <a:buNone/>
            </a:pPr>
            <a:r>
              <a:rPr lang="en-AU" dirty="0"/>
              <a:t>Rapid expansion of infrastructure in many directions:</a:t>
            </a:r>
          </a:p>
          <a:p>
            <a:r>
              <a:rPr lang="en-AU" dirty="0"/>
              <a:t>Exchanges, Peering Points and Gateways</a:t>
            </a:r>
          </a:p>
          <a:p>
            <a:r>
              <a:rPr lang="en-AU" dirty="0"/>
              <a:t>Tier 1 ISPs</a:t>
            </a:r>
          </a:p>
          <a:p>
            <a:r>
              <a:rPr lang="en-AU" dirty="0"/>
              <a:t>Transit and Traffic Engineering</a:t>
            </a:r>
          </a:p>
          <a:p>
            <a:r>
              <a:rPr lang="en-AU" dirty="0"/>
              <a:t>Data Centres and Service “Farms”</a:t>
            </a:r>
          </a:p>
          <a:p>
            <a:r>
              <a:rPr lang="en-AU" dirty="0"/>
              <a:t>Quality of Service Engineering</a:t>
            </a:r>
          </a:p>
          <a:p>
            <a:r>
              <a:rPr lang="en-AU" dirty="0"/>
              <a:t>MPLS, VPNs and related network segmentation approaches</a:t>
            </a:r>
          </a:p>
          <a:p>
            <a:r>
              <a:rPr lang="en-AU" dirty="0"/>
              <a:t>Customer Access Networks</a:t>
            </a:r>
          </a:p>
          <a:p>
            <a:r>
              <a:rPr lang="en-AU" dirty="0"/>
              <a:t>Content Distribution Networks</a:t>
            </a:r>
          </a:p>
        </p:txBody>
      </p:sp>
      <p:pic>
        <p:nvPicPr>
          <p:cNvPr id="4" name="Picture 3">
            <a:extLst>
              <a:ext uri="{FF2B5EF4-FFF2-40B4-BE49-F238E27FC236}">
                <a16:creationId xmlns:a16="http://schemas.microsoft.com/office/drawing/2014/main" id="{D7B1F71B-9AA1-014D-A571-B028B4869282}"/>
              </a:ext>
            </a:extLst>
          </p:cNvPr>
          <p:cNvPicPr>
            <a:picLocks noChangeAspect="1"/>
          </p:cNvPicPr>
          <p:nvPr/>
        </p:nvPicPr>
        <p:blipFill>
          <a:blip r:embed="rId2"/>
          <a:stretch>
            <a:fillRect/>
          </a:stretch>
        </p:blipFill>
        <p:spPr>
          <a:xfrm>
            <a:off x="8534400" y="2102069"/>
            <a:ext cx="3555125" cy="2370083"/>
          </a:xfrm>
          <a:prstGeom prst="rect">
            <a:avLst/>
          </a:prstGeom>
        </p:spPr>
      </p:pic>
    </p:spTree>
    <p:extLst>
      <p:ext uri="{BB962C8B-B14F-4D97-AF65-F5344CB8AC3E}">
        <p14:creationId xmlns:p14="http://schemas.microsoft.com/office/powerpoint/2010/main" val="163300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E645-386D-D2B6-D4F6-9FC9C455BA76}"/>
              </a:ext>
            </a:extLst>
          </p:cNvPr>
          <p:cNvSpPr>
            <a:spLocks noGrp="1"/>
          </p:cNvSpPr>
          <p:nvPr>
            <p:ph type="title"/>
          </p:nvPr>
        </p:nvSpPr>
        <p:spPr/>
        <p:txBody>
          <a:bodyPr/>
          <a:lstStyle/>
          <a:p>
            <a:r>
              <a:rPr lang="en-AU" dirty="0"/>
              <a:t>What is the nature of the Internet?</a:t>
            </a:r>
          </a:p>
        </p:txBody>
      </p:sp>
      <p:sp>
        <p:nvSpPr>
          <p:cNvPr id="3" name="Content Placeholder 2">
            <a:extLst>
              <a:ext uri="{FF2B5EF4-FFF2-40B4-BE49-F238E27FC236}">
                <a16:creationId xmlns:a16="http://schemas.microsoft.com/office/drawing/2014/main" id="{A673074B-3400-2778-358E-D5FB9B94D021}"/>
              </a:ext>
            </a:extLst>
          </p:cNvPr>
          <p:cNvSpPr>
            <a:spLocks noGrp="1"/>
          </p:cNvSpPr>
          <p:nvPr>
            <p:ph idx="1"/>
          </p:nvPr>
        </p:nvSpPr>
        <p:spPr>
          <a:xfrm>
            <a:off x="838200" y="2325159"/>
            <a:ext cx="10515600" cy="4351338"/>
          </a:xfrm>
        </p:spPr>
        <p:txBody>
          <a:bodyPr/>
          <a:lstStyle/>
          <a:p>
            <a:r>
              <a:rPr lang="en-AU" dirty="0"/>
              <a:t>The problem with this question is that the Internet keeps on changing!</a:t>
            </a:r>
          </a:p>
          <a:p>
            <a:endParaRPr lang="en-AU" dirty="0"/>
          </a:p>
          <a:p>
            <a:r>
              <a:rPr lang="en-AU" dirty="0"/>
              <a:t>So maybe to answer this we need to look at the forces of change…</a:t>
            </a:r>
          </a:p>
        </p:txBody>
      </p:sp>
    </p:spTree>
    <p:extLst>
      <p:ext uri="{BB962C8B-B14F-4D97-AF65-F5344CB8AC3E}">
        <p14:creationId xmlns:p14="http://schemas.microsoft.com/office/powerpoint/2010/main" val="97735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18FA-BE30-B14C-817F-961DCD89ED9D}"/>
              </a:ext>
            </a:extLst>
          </p:cNvPr>
          <p:cNvSpPr>
            <a:spLocks noGrp="1"/>
          </p:cNvSpPr>
          <p:nvPr>
            <p:ph type="title"/>
          </p:nvPr>
        </p:nvSpPr>
        <p:spPr/>
        <p:txBody>
          <a:bodyPr/>
          <a:lstStyle/>
          <a:p>
            <a:r>
              <a:rPr lang="en-AU" dirty="0"/>
              <a:t>What’s driving change today? </a:t>
            </a:r>
          </a:p>
        </p:txBody>
      </p:sp>
      <p:sp>
        <p:nvSpPr>
          <p:cNvPr id="3" name="Content Placeholder 2">
            <a:extLst>
              <a:ext uri="{FF2B5EF4-FFF2-40B4-BE49-F238E27FC236}">
                <a16:creationId xmlns:a16="http://schemas.microsoft.com/office/drawing/2014/main" id="{6796F7EB-4FF7-E24A-986B-3394782CBC4F}"/>
              </a:ext>
            </a:extLst>
          </p:cNvPr>
          <p:cNvSpPr>
            <a:spLocks noGrp="1"/>
          </p:cNvSpPr>
          <p:nvPr>
            <p:ph idx="1"/>
          </p:nvPr>
        </p:nvSpPr>
        <p:spPr/>
        <p:txBody>
          <a:bodyPr/>
          <a:lstStyle/>
          <a:p>
            <a:pPr marL="0" indent="0">
              <a:buNone/>
            </a:pPr>
            <a:r>
              <a:rPr lang="en-AU" dirty="0"/>
              <a:t>Users want:</a:t>
            </a:r>
          </a:p>
          <a:p>
            <a:r>
              <a:rPr lang="en-AU" dirty="0"/>
              <a:t>Bigger</a:t>
            </a:r>
          </a:p>
          <a:p>
            <a:r>
              <a:rPr lang="en-AU" dirty="0"/>
              <a:t>Faster</a:t>
            </a:r>
          </a:p>
          <a:p>
            <a:r>
              <a:rPr lang="en-AU" dirty="0"/>
              <a:t>Better</a:t>
            </a:r>
          </a:p>
          <a:p>
            <a:r>
              <a:rPr lang="en-AU" dirty="0"/>
              <a:t>Cheaper</a:t>
            </a:r>
          </a:p>
        </p:txBody>
      </p:sp>
    </p:spTree>
    <p:extLst>
      <p:ext uri="{BB962C8B-B14F-4D97-AF65-F5344CB8AC3E}">
        <p14:creationId xmlns:p14="http://schemas.microsoft.com/office/powerpoint/2010/main" val="215388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C5E5-7F8D-2449-8B6F-CDD62B3DE0A2}"/>
              </a:ext>
            </a:extLst>
          </p:cNvPr>
          <p:cNvSpPr>
            <a:spLocks noGrp="1"/>
          </p:cNvSpPr>
          <p:nvPr>
            <p:ph type="title"/>
          </p:nvPr>
        </p:nvSpPr>
        <p:spPr/>
        <p:txBody>
          <a:bodyPr/>
          <a:lstStyle/>
          <a:p>
            <a:r>
              <a:rPr lang="en-AU" dirty="0"/>
              <a:t>Bigger</a:t>
            </a:r>
          </a:p>
        </p:txBody>
      </p:sp>
      <p:sp>
        <p:nvSpPr>
          <p:cNvPr id="3" name="Content Placeholder 2">
            <a:extLst>
              <a:ext uri="{FF2B5EF4-FFF2-40B4-BE49-F238E27FC236}">
                <a16:creationId xmlns:a16="http://schemas.microsoft.com/office/drawing/2014/main" id="{7D8F762E-A1AC-AA4D-9D57-F1D597A3A598}"/>
              </a:ext>
            </a:extLst>
          </p:cNvPr>
          <p:cNvSpPr>
            <a:spLocks noGrp="1"/>
          </p:cNvSpPr>
          <p:nvPr>
            <p:ph idx="1"/>
          </p:nvPr>
        </p:nvSpPr>
        <p:spPr/>
        <p:txBody>
          <a:bodyPr>
            <a:normAutofit fontScale="92500"/>
          </a:bodyPr>
          <a:lstStyle/>
          <a:p>
            <a:r>
              <a:rPr lang="en-AU" dirty="0"/>
              <a:t>Increasing </a:t>
            </a:r>
            <a:r>
              <a:rPr lang="en-AU" b="1" dirty="0"/>
              <a:t>transmission capacity </a:t>
            </a:r>
            <a:r>
              <a:rPr lang="en-AU" dirty="0"/>
              <a:t>by using photonic amplifiers and wavelength multiplexing for fibre cables</a:t>
            </a:r>
          </a:p>
          <a:p>
            <a:r>
              <a:rPr lang="en-AU" dirty="0"/>
              <a:t>Adding </a:t>
            </a:r>
            <a:r>
              <a:rPr lang="en-AU" b="1" dirty="0"/>
              <a:t>link aggregation </a:t>
            </a:r>
            <a:r>
              <a:rPr lang="en-AU" dirty="0"/>
              <a:t>capability</a:t>
            </a:r>
          </a:p>
          <a:p>
            <a:r>
              <a:rPr lang="en-AU" dirty="0"/>
              <a:t>Serving content and service transactions by distributing the load across many individual platforms through </a:t>
            </a:r>
            <a:r>
              <a:rPr lang="en-AU" b="1" dirty="0"/>
              <a:t>server and content aggregation</a:t>
            </a:r>
          </a:p>
          <a:p>
            <a:r>
              <a:rPr lang="en-AU" dirty="0"/>
              <a:t>The rise of high capacity mobile edge networks and mobile platforms add massive volumes to content delivery</a:t>
            </a:r>
          </a:p>
          <a:p>
            <a:endParaRPr lang="en-AU" dirty="0"/>
          </a:p>
          <a:p>
            <a:r>
              <a:rPr lang="en-AU" dirty="0"/>
              <a:t>To manage this load we’ve stopped pushing content and transactions across the network and instead </a:t>
            </a:r>
            <a:r>
              <a:rPr lang="en-AU" b="1" dirty="0"/>
              <a:t>we serve from the edge</a:t>
            </a:r>
          </a:p>
          <a:p>
            <a:endParaRPr lang="en-AU" dirty="0"/>
          </a:p>
        </p:txBody>
      </p:sp>
      <p:pic>
        <p:nvPicPr>
          <p:cNvPr id="1026" name="Picture 2" descr="770 Monster Truck Stock Photos, Pictures &amp;amp; Royalty-Free Images - iStock">
            <a:extLst>
              <a:ext uri="{FF2B5EF4-FFF2-40B4-BE49-F238E27FC236}">
                <a16:creationId xmlns:a16="http://schemas.microsoft.com/office/drawing/2014/main" id="{44809AB7-032D-A946-99D0-B2DD2A333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2372" y="98535"/>
            <a:ext cx="2298118" cy="1509548"/>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a:extLst>
              <a:ext uri="{FF2B5EF4-FFF2-40B4-BE49-F238E27FC236}">
                <a16:creationId xmlns:a16="http://schemas.microsoft.com/office/drawing/2014/main" id="{0626DE09-E489-8ECA-AFEF-FBBDFDA1710A}"/>
              </a:ext>
            </a:extLst>
          </p:cNvPr>
          <p:cNvSpPr/>
          <p:nvPr/>
        </p:nvSpPr>
        <p:spPr>
          <a:xfrm>
            <a:off x="5422492" y="6084020"/>
            <a:ext cx="3111908" cy="88098"/>
          </a:xfrm>
          <a:custGeom>
            <a:avLst/>
            <a:gdLst>
              <a:gd name="connsiteX0" fmla="*/ 200542 w 3111908"/>
              <a:gd name="connsiteY0" fmla="*/ 33001 h 88098"/>
              <a:gd name="connsiteX1" fmla="*/ 2144956 w 3111908"/>
              <a:gd name="connsiteY1" fmla="*/ 1470 h 88098"/>
              <a:gd name="connsiteX2" fmla="*/ 3101398 w 3111908"/>
              <a:gd name="connsiteY2" fmla="*/ 75042 h 88098"/>
              <a:gd name="connsiteX3" fmla="*/ 1766584 w 3111908"/>
              <a:gd name="connsiteY3" fmla="*/ 33001 h 88098"/>
              <a:gd name="connsiteX4" fmla="*/ 846 w 3111908"/>
              <a:gd name="connsiteY4" fmla="*/ 75042 h 88098"/>
              <a:gd name="connsiteX5" fmla="*/ 1997811 w 3111908"/>
              <a:gd name="connsiteY5" fmla="*/ 85552 h 88098"/>
              <a:gd name="connsiteX6" fmla="*/ 3111908 w 3111908"/>
              <a:gd name="connsiteY6" fmla="*/ 33001 h 8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908" h="88098">
                <a:moveTo>
                  <a:pt x="200542" y="33001"/>
                </a:moveTo>
                <a:cubicBezTo>
                  <a:pt x="931011" y="13732"/>
                  <a:pt x="1661480" y="-5537"/>
                  <a:pt x="2144956" y="1470"/>
                </a:cubicBezTo>
                <a:cubicBezTo>
                  <a:pt x="2628432" y="8477"/>
                  <a:pt x="3164460" y="69787"/>
                  <a:pt x="3101398" y="75042"/>
                </a:cubicBezTo>
                <a:cubicBezTo>
                  <a:pt x="3038336" y="80297"/>
                  <a:pt x="2283343" y="33001"/>
                  <a:pt x="1766584" y="33001"/>
                </a:cubicBezTo>
                <a:cubicBezTo>
                  <a:pt x="1249825" y="33001"/>
                  <a:pt x="-37692" y="66284"/>
                  <a:pt x="846" y="75042"/>
                </a:cubicBezTo>
                <a:cubicBezTo>
                  <a:pt x="39384" y="83800"/>
                  <a:pt x="1479301" y="92559"/>
                  <a:pt x="1997811" y="85552"/>
                </a:cubicBezTo>
                <a:cubicBezTo>
                  <a:pt x="2516321" y="78545"/>
                  <a:pt x="2814114" y="55773"/>
                  <a:pt x="3111908" y="330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25146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TotalTime>
  <Words>1063</Words>
  <Application>Microsoft Macintosh PowerPoint</Application>
  <PresentationFormat>Widescreen</PresentationFormat>
  <Paragraphs>114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AhnbergHand</vt:lpstr>
      <vt:lpstr>Arial</vt:lpstr>
      <vt:lpstr>Calibri</vt:lpstr>
      <vt:lpstr>Calibri Light</vt:lpstr>
      <vt:lpstr>Max's Handwritin</vt:lpstr>
      <vt:lpstr>Powderfinger Type</vt:lpstr>
      <vt:lpstr>Office Theme</vt:lpstr>
      <vt:lpstr>Some Thoughts on the Nature of the Internet</vt:lpstr>
      <vt:lpstr>A couple of tricky questions:</vt:lpstr>
      <vt:lpstr>A couple of tricky questions:</vt:lpstr>
      <vt:lpstr>It used to be so simple…</vt:lpstr>
      <vt:lpstr>Then we went client/server</vt:lpstr>
      <vt:lpstr>Internet Infrastructure of 2000</vt:lpstr>
      <vt:lpstr>What is the nature of the Internet?</vt:lpstr>
      <vt:lpstr>What’s driving change today? </vt:lpstr>
      <vt:lpstr>Bigger</vt:lpstr>
      <vt:lpstr>Faster</vt:lpstr>
      <vt:lpstr>Better</vt:lpstr>
      <vt:lpstr>Cheaper</vt:lpstr>
      <vt:lpstr>So it’s all good!</vt:lpstr>
      <vt:lpstr>A couple of questions to think about</vt:lpstr>
      <vt:lpstr>A couple of questions to think about</vt:lpstr>
      <vt:lpstr>What is the Internet today?</vt:lpstr>
      <vt:lpstr>A couple of tricky questions:</vt:lpstr>
      <vt:lpstr>What is the “public interest” here?</vt:lpstr>
      <vt:lpstr>The nature of Private Enterprise</vt:lpstr>
      <vt:lpstr>How do you negotiate with a 900lb gorilla?</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“Big” necessarily “Bad”?</dc:title>
  <dc:creator>Geoff Huston</dc:creator>
  <cp:lastModifiedBy>Geoff Huston</cp:lastModifiedBy>
  <cp:revision>53</cp:revision>
  <dcterms:created xsi:type="dcterms:W3CDTF">2021-05-27T23:52:27Z</dcterms:created>
  <dcterms:modified xsi:type="dcterms:W3CDTF">2022-05-12T03:43:00Z</dcterms:modified>
</cp:coreProperties>
</file>