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8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2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233C2-DE7C-B5C0-18C4-A029554D5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1EC35D-CE5C-CCF7-BCA0-2D6AF36C3F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C5DAA-7D54-22A7-8A81-083A399D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5A732-5A2D-7C1D-2BFC-F8C60DBB1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A48F0-B8FB-53E6-963D-2021936CA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320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1973A-0F9A-621C-57C2-A454B08B1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16A1ED-F16A-DC0F-3B30-2697E8A7C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317DF-0AC3-0C89-27A3-95441A36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A9D71-4963-A53E-B151-A10842058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C586E-B04A-278D-2C4C-AD2686156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65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B493A7-E885-1CAF-6C06-4C4877B28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8CA254-15A0-3035-3AB4-7DB414302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943BF-BF3A-AD50-9DBB-8495C82DD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53B33-3D2B-9E72-EDE7-1E7693AA8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99148-D8BB-41EC-6366-2E54A1ABB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8353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0EE02-0825-2D38-D8C4-99EA89EC1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AB01B-A7CC-ADD3-D891-2654E0FCB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D0E64-8B3C-64FF-F0B4-676ABF17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75EFD-4388-B637-9757-69E928B3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49ADD-573C-F031-F6A6-CAA84059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580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3D90-0A2F-4E66-F4EB-F7E81365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6C86C-C6DA-067D-75B3-BD9F88139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E2F24-6AA2-CCBC-0931-5FFC2EF7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ED3CA-8521-5974-F269-C11472186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5DC53-6A81-07B7-259D-572732A95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2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FFE5C-30ED-AA0A-1DBF-D0580368A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BA898-BDDB-EA1C-569C-F90DDD030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507028-AA86-4D20-3C89-20F10045D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B34CE-459A-7094-2680-7153FA1B0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8B9B0-1497-3B7E-0AB5-C5BA08EF2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0310A-0D54-7BD8-6F7F-B4F0D3EA0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963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5ED45-0A34-761C-F9BF-2BB1ECFC3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DE058-951B-2F1A-FB96-46C602ED2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71E4A-FAE1-AB59-B96A-3220C9BC8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0EABB-4E12-62AB-B74A-466FD38DC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B47533-5850-3501-FB09-F35BAA15AE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520DD7-29BE-4185-7FBA-E62BBF495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0B8E64-BE7A-BCC4-04EF-FE29B8390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3306F9-87AB-5F2D-F5D2-C6E74C39D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122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2399-FF23-9DD8-7BA4-B6DF26336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7ACE5F-0467-5227-C612-A55174CE5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5F6ED5-47B4-0C9A-88B3-3226D7CEF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EDF9E-0E38-E62C-50F0-B0054CE4D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381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F76D62-AEB6-9D2F-E403-126D3D4F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72A147-3C44-5893-B508-247E1D20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BCBA3-1E5C-AA0D-0C4B-18E5752D7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770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E282-3F9D-64F4-43DE-27E002E4C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E1104-BF66-D0F7-7FC2-9AFBB9D2A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3E75A-3921-FA4E-F229-8042F17D5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8FCE07-A49E-A602-6037-011B8547D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80AB52-68D5-AA44-C38F-B5736981F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26D61B-9BC3-5283-504B-96946470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3129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A14F5-25AB-DE6A-03E6-576EE0029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A96BC9-B1E6-89A0-1BA9-16512EC73B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B2404-AB4D-5BA2-D893-F3E50AE309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5E434-985C-1EB0-15F6-76CF6CFA8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12CEF-6D00-D43B-CBFA-9CDFDF31B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3C734-43F4-332B-B19D-C51BB6E3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1091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58BFCB-585B-A8FB-68EE-FD523A669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0C9EC-1BBD-1FE0-5E22-86FAB855B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DACDA-1AAA-709B-1A1E-1DA2F5AE9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4D0AE-A322-8840-B37F-D42F1E5D3DCA}" type="datetimeFigureOut">
              <a:rPr lang="en-AU" smtClean="0"/>
              <a:t>9/5/2022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46D9C-A5C9-7748-E9B9-3A980B209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096C8-2649-E8E3-4A70-A32F95C50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F1525-50C4-924C-B3E7-413D4D67D9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607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049B3-60CB-67A8-832B-413DA9F8E8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The DNS Resolver Landscape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3DB530-7379-8F55-8566-4AED2ED8C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765" y="4621541"/>
            <a:ext cx="9144000" cy="1655762"/>
          </a:xfrm>
        </p:spPr>
        <p:txBody>
          <a:bodyPr/>
          <a:lstStyle/>
          <a:p>
            <a:pPr algn="r"/>
            <a:r>
              <a:rPr lang="en-AU" dirty="0">
                <a:solidFill>
                  <a:schemeClr val="bg1">
                    <a:lumMod val="65000"/>
                  </a:schemeClr>
                </a:solidFill>
              </a:rPr>
              <a:t>Geoff Huston AM</a:t>
            </a:r>
          </a:p>
          <a:p>
            <a:pPr algn="r"/>
            <a:r>
              <a:rPr lang="en-AU" dirty="0">
                <a:solidFill>
                  <a:schemeClr val="bg1">
                    <a:lumMod val="65000"/>
                  </a:schemeClr>
                </a:solidFill>
              </a:rPr>
              <a:t>Chief Scientist, APNIC</a:t>
            </a:r>
          </a:p>
        </p:txBody>
      </p:sp>
    </p:spTree>
    <p:extLst>
      <p:ext uri="{BB962C8B-B14F-4D97-AF65-F5344CB8AC3E}">
        <p14:creationId xmlns:p14="http://schemas.microsoft.com/office/powerpoint/2010/main" val="700977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CB72-EB7D-3239-0FDC-92A8E00EB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443" y="365125"/>
            <a:ext cx="12385289" cy="1325563"/>
          </a:xfrm>
        </p:spPr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Why use the ISP resolver?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ED641-B286-33ED-F582-63269E5F6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It can provide better content steerage – leading to faster content</a:t>
            </a:r>
          </a:p>
          <a:p>
            <a:r>
              <a:rPr lang="en-AU" dirty="0"/>
              <a:t>It requires no customisation of the device / local network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But</a:t>
            </a:r>
          </a:p>
          <a:p>
            <a:r>
              <a:rPr lang="en-AU" dirty="0"/>
              <a:t>It may perform local DNS filtering</a:t>
            </a:r>
          </a:p>
          <a:p>
            <a:r>
              <a:rPr lang="en-AU" dirty="0"/>
              <a:t>It may be used for in-country meta-data collection</a:t>
            </a:r>
          </a:p>
          <a:p>
            <a:r>
              <a:rPr lang="en-AU" dirty="0"/>
              <a:t>Less opportunity for third party eavesdropping and manipulation</a:t>
            </a:r>
          </a:p>
        </p:txBody>
      </p:sp>
    </p:spTree>
    <p:extLst>
      <p:ext uri="{BB962C8B-B14F-4D97-AF65-F5344CB8AC3E}">
        <p14:creationId xmlns:p14="http://schemas.microsoft.com/office/powerpoint/2010/main" val="1476974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CB72-EB7D-3239-0FDC-92A8E00EB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443" y="365125"/>
            <a:ext cx="12385289" cy="1325563"/>
          </a:xfrm>
        </p:spPr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Why use the ISP resolver?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ED641-B286-33ED-F582-63269E5F6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It can provide better content steerage – leading to faster content</a:t>
            </a:r>
          </a:p>
          <a:p>
            <a:r>
              <a:rPr lang="en-AU" dirty="0"/>
              <a:t>It requires no customisation of the device / local network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But</a:t>
            </a:r>
          </a:p>
          <a:p>
            <a:r>
              <a:rPr lang="en-AU" dirty="0"/>
              <a:t>It may perform local DNS filtering</a:t>
            </a:r>
          </a:p>
          <a:p>
            <a:r>
              <a:rPr lang="en-AU" dirty="0"/>
              <a:t>It may be used for in-country meta-data collection</a:t>
            </a:r>
          </a:p>
          <a:p>
            <a:r>
              <a:rPr lang="en-AU" dirty="0"/>
              <a:t>Less opportunity for third party eavesdropping and manipulation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E12E34-05C0-49BA-9410-08A3D10C4F39}"/>
              </a:ext>
            </a:extLst>
          </p:cNvPr>
          <p:cNvSpPr txBox="1"/>
          <p:nvPr/>
        </p:nvSpPr>
        <p:spPr>
          <a:xfrm rot="21183519">
            <a:off x="2123104" y="3169697"/>
            <a:ext cx="588494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3600" b="1" dirty="0">
                <a:solidFill>
                  <a:srgbClr val="FF0000"/>
                </a:solidFill>
                <a:latin typeface="Max's Handwritin" pitchFamily="2" charset="0"/>
              </a:rPr>
              <a:t>Most retail customers use ISP resolvers</a:t>
            </a:r>
          </a:p>
        </p:txBody>
      </p:sp>
    </p:spTree>
    <p:extLst>
      <p:ext uri="{BB962C8B-B14F-4D97-AF65-F5344CB8AC3E}">
        <p14:creationId xmlns:p14="http://schemas.microsoft.com/office/powerpoint/2010/main" val="4106366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3037E-FB12-1C12-ACC7-7079EBFF3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DNS Forwarders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6AB6A-2811-3BE4-D4C0-706C8F4DD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Sometimes its not so straightforward as one or the other</a:t>
            </a:r>
          </a:p>
          <a:p>
            <a:r>
              <a:rPr lang="en-AU" dirty="0"/>
              <a:t>ISPs sometimes forward all their queries to one or more open DNS resolvers and don’t operate their own DNS resolution service</a:t>
            </a:r>
          </a:p>
          <a:p>
            <a:pPr lvl="1"/>
            <a:r>
              <a:rPr lang="en-AU" dirty="0"/>
              <a:t>To the customer it looks like the ISP’s service</a:t>
            </a:r>
          </a:p>
          <a:p>
            <a:pPr lvl="1"/>
            <a:r>
              <a:rPr lang="en-AU" dirty="0"/>
              <a:t>But the ISP can </a:t>
            </a:r>
            <a:r>
              <a:rPr lang="en-AU" dirty="0" err="1"/>
              <a:t>pouh</a:t>
            </a:r>
            <a:r>
              <a:rPr lang="en-AU" dirty="0"/>
              <a:t> the cost of operating this service on to the Open Resolver service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972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F12C3-80D2-609E-CAB0-676EDC5B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DNS System Architecture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519F10F-F6A3-B816-4AF2-F1D602038BBB}"/>
              </a:ext>
            </a:extLst>
          </p:cNvPr>
          <p:cNvGrpSpPr/>
          <p:nvPr/>
        </p:nvGrpSpPr>
        <p:grpSpPr>
          <a:xfrm>
            <a:off x="3603922" y="5258816"/>
            <a:ext cx="1933904" cy="705985"/>
            <a:chOff x="1881352" y="3159484"/>
            <a:chExt cx="3511049" cy="857260"/>
          </a:xfrm>
        </p:grpSpPr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424E462D-A4AE-CA2D-5538-D48AC8E26667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77D06062-A179-5C90-7B3E-982DD0892E02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370FE91C-7E09-C056-893E-EB4AF1C13D8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12DFE2F-DD03-C7A9-2D44-3D0665C5833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5B76022-93C6-0E4E-5FA3-D4CC78BAA5C3}"/>
              </a:ext>
            </a:extLst>
          </p:cNvPr>
          <p:cNvGrpSpPr/>
          <p:nvPr/>
        </p:nvGrpSpPr>
        <p:grpSpPr>
          <a:xfrm>
            <a:off x="3580438" y="3699062"/>
            <a:ext cx="1933904" cy="705985"/>
            <a:chOff x="1881352" y="3159484"/>
            <a:chExt cx="3511049" cy="857260"/>
          </a:xfrm>
        </p:grpSpPr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9AF3ADAA-A27F-3443-A4CD-0E48F59D2C2A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97D87B4A-B2F6-D718-943D-1327B2C94E91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D923EB51-617A-F827-C9E5-222D3264FD2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6AD4DB77-FE42-3B79-E4DA-D7B84284427E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1BF7B2E-8336-E564-76F0-8C677A2908A5}"/>
              </a:ext>
            </a:extLst>
          </p:cNvPr>
          <p:cNvGrpSpPr/>
          <p:nvPr/>
        </p:nvGrpSpPr>
        <p:grpSpPr>
          <a:xfrm>
            <a:off x="3626069" y="2169363"/>
            <a:ext cx="1933904" cy="705985"/>
            <a:chOff x="1881352" y="3159484"/>
            <a:chExt cx="3511049" cy="857260"/>
          </a:xfrm>
        </p:grpSpPr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36021332-E723-542F-5D01-8BB92E084629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C0DB3BE9-9EED-2460-26BE-56CAC6FFCFED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8219E861-8B56-62E0-8C66-BB17C1FE984B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4FD83D5-56A0-39DB-D01A-B9608C395A1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64" name="Freeform 63">
            <a:extLst>
              <a:ext uri="{FF2B5EF4-FFF2-40B4-BE49-F238E27FC236}">
                <a16:creationId xmlns:a16="http://schemas.microsoft.com/office/drawing/2014/main" id="{A439D08C-3473-BEDF-1E44-C7F32CDAE034}"/>
              </a:ext>
            </a:extLst>
          </p:cNvPr>
          <p:cNvSpPr/>
          <p:nvPr/>
        </p:nvSpPr>
        <p:spPr>
          <a:xfrm>
            <a:off x="2890345" y="3900194"/>
            <a:ext cx="504614" cy="476255"/>
          </a:xfrm>
          <a:custGeom>
            <a:avLst/>
            <a:gdLst>
              <a:gd name="connsiteX0" fmla="*/ 36975 w 1014554"/>
              <a:gd name="connsiteY0" fmla="*/ 252249 h 844887"/>
              <a:gd name="connsiteX1" fmla="*/ 152589 w 1014554"/>
              <a:gd name="connsiteY1" fmla="*/ 115614 h 844887"/>
              <a:gd name="connsiteX2" fmla="*/ 467899 w 1014554"/>
              <a:gd name="connsiteY2" fmla="*/ 0 h 844887"/>
              <a:gd name="connsiteX3" fmla="*/ 961885 w 1014554"/>
              <a:gd name="connsiteY3" fmla="*/ 115614 h 844887"/>
              <a:gd name="connsiteX4" fmla="*/ 1003927 w 1014554"/>
              <a:gd name="connsiteY4" fmla="*/ 157656 h 844887"/>
              <a:gd name="connsiteX5" fmla="*/ 993416 w 1014554"/>
              <a:gd name="connsiteY5" fmla="*/ 157656 h 844887"/>
              <a:gd name="connsiteX6" fmla="*/ 877802 w 1014554"/>
              <a:gd name="connsiteY6" fmla="*/ 325821 h 844887"/>
              <a:gd name="connsiteX7" fmla="*/ 488920 w 1014554"/>
              <a:gd name="connsiteY7" fmla="*/ 399394 h 844887"/>
              <a:gd name="connsiteX8" fmla="*/ 26465 w 1014554"/>
              <a:gd name="connsiteY8" fmla="*/ 189187 h 844887"/>
              <a:gd name="connsiteX9" fmla="*/ 57996 w 1014554"/>
              <a:gd name="connsiteY9" fmla="*/ 325821 h 844887"/>
              <a:gd name="connsiteX10" fmla="*/ 68506 w 1014554"/>
              <a:gd name="connsiteY10" fmla="*/ 693683 h 844887"/>
              <a:gd name="connsiteX11" fmla="*/ 163099 w 1014554"/>
              <a:gd name="connsiteY11" fmla="*/ 735725 h 844887"/>
              <a:gd name="connsiteX12" fmla="*/ 383816 w 1014554"/>
              <a:gd name="connsiteY12" fmla="*/ 830318 h 844887"/>
              <a:gd name="connsiteX13" fmla="*/ 783209 w 1014554"/>
              <a:gd name="connsiteY13" fmla="*/ 830318 h 844887"/>
              <a:gd name="connsiteX14" fmla="*/ 1003927 w 1014554"/>
              <a:gd name="connsiteY14" fmla="*/ 693683 h 844887"/>
              <a:gd name="connsiteX15" fmla="*/ 1003927 w 1014554"/>
              <a:gd name="connsiteY15" fmla="*/ 609600 h 844887"/>
              <a:gd name="connsiteX16" fmla="*/ 1014437 w 1014554"/>
              <a:gd name="connsiteY16" fmla="*/ 199697 h 84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14554" h="844887">
                <a:moveTo>
                  <a:pt x="36975" y="252249"/>
                </a:moveTo>
                <a:cubicBezTo>
                  <a:pt x="58871" y="204952"/>
                  <a:pt x="80768" y="157655"/>
                  <a:pt x="152589" y="115614"/>
                </a:cubicBezTo>
                <a:cubicBezTo>
                  <a:pt x="224410" y="73573"/>
                  <a:pt x="333016" y="0"/>
                  <a:pt x="467899" y="0"/>
                </a:cubicBezTo>
                <a:cubicBezTo>
                  <a:pt x="602782" y="0"/>
                  <a:pt x="961885" y="115614"/>
                  <a:pt x="961885" y="115614"/>
                </a:cubicBezTo>
                <a:cubicBezTo>
                  <a:pt x="1051223" y="141890"/>
                  <a:pt x="998672" y="150649"/>
                  <a:pt x="1003927" y="157656"/>
                </a:cubicBezTo>
                <a:cubicBezTo>
                  <a:pt x="1009182" y="164663"/>
                  <a:pt x="1014437" y="129629"/>
                  <a:pt x="993416" y="157656"/>
                </a:cubicBezTo>
                <a:cubicBezTo>
                  <a:pt x="972395" y="185683"/>
                  <a:pt x="961885" y="285531"/>
                  <a:pt x="877802" y="325821"/>
                </a:cubicBezTo>
                <a:cubicBezTo>
                  <a:pt x="793719" y="366111"/>
                  <a:pt x="630809" y="422166"/>
                  <a:pt x="488920" y="399394"/>
                </a:cubicBezTo>
                <a:cubicBezTo>
                  <a:pt x="347031" y="376622"/>
                  <a:pt x="98286" y="201449"/>
                  <a:pt x="26465" y="189187"/>
                </a:cubicBezTo>
                <a:cubicBezTo>
                  <a:pt x="-45356" y="176925"/>
                  <a:pt x="50989" y="241738"/>
                  <a:pt x="57996" y="325821"/>
                </a:cubicBezTo>
                <a:cubicBezTo>
                  <a:pt x="65003" y="409904"/>
                  <a:pt x="50989" y="625366"/>
                  <a:pt x="68506" y="693683"/>
                </a:cubicBezTo>
                <a:cubicBezTo>
                  <a:pt x="86023" y="762000"/>
                  <a:pt x="163099" y="735725"/>
                  <a:pt x="163099" y="735725"/>
                </a:cubicBezTo>
                <a:cubicBezTo>
                  <a:pt x="215651" y="758497"/>
                  <a:pt x="280464" y="814553"/>
                  <a:pt x="383816" y="830318"/>
                </a:cubicBezTo>
                <a:cubicBezTo>
                  <a:pt x="487168" y="846083"/>
                  <a:pt x="679857" y="853091"/>
                  <a:pt x="783209" y="830318"/>
                </a:cubicBezTo>
                <a:cubicBezTo>
                  <a:pt x="886561" y="807546"/>
                  <a:pt x="967141" y="730469"/>
                  <a:pt x="1003927" y="693683"/>
                </a:cubicBezTo>
                <a:lnTo>
                  <a:pt x="1003927" y="609600"/>
                </a:lnTo>
                <a:cubicBezTo>
                  <a:pt x="1005679" y="527269"/>
                  <a:pt x="1010058" y="363483"/>
                  <a:pt x="1014437" y="19969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7C88FDE-146F-4C59-3D2A-3619AE20234C}"/>
              </a:ext>
            </a:extLst>
          </p:cNvPr>
          <p:cNvSpPr txBox="1"/>
          <p:nvPr/>
        </p:nvSpPr>
        <p:spPr>
          <a:xfrm>
            <a:off x="3431629" y="2432415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Authoritative Servers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88ECD4D-B83E-F45E-1EF5-E6AE536F7DF2}"/>
              </a:ext>
            </a:extLst>
          </p:cNvPr>
          <p:cNvSpPr txBox="1"/>
          <p:nvPr/>
        </p:nvSpPr>
        <p:spPr>
          <a:xfrm>
            <a:off x="3323378" y="3989530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Recursive Resolver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CB753D8-7376-7D43-D41A-5A20D2C1BE52}"/>
              </a:ext>
            </a:extLst>
          </p:cNvPr>
          <p:cNvSpPr txBox="1"/>
          <p:nvPr/>
        </p:nvSpPr>
        <p:spPr>
          <a:xfrm>
            <a:off x="3381868" y="5542007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Stub Resolver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BE7BC64-E974-8BE8-015E-DC6D0600412E}"/>
              </a:ext>
            </a:extLst>
          </p:cNvPr>
          <p:cNvSpPr txBox="1"/>
          <p:nvPr/>
        </p:nvSpPr>
        <p:spPr>
          <a:xfrm>
            <a:off x="2500119" y="4022818"/>
            <a:ext cx="131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Cache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A56961A-CA90-D9C9-26F0-71890609A6EE}"/>
              </a:ext>
            </a:extLst>
          </p:cNvPr>
          <p:cNvSpPr txBox="1"/>
          <p:nvPr/>
        </p:nvSpPr>
        <p:spPr>
          <a:xfrm>
            <a:off x="6421821" y="5521887"/>
            <a:ext cx="9444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>
                <a:latin typeface="Max's Handwritin" pitchFamily="2" charset="0"/>
              </a:rPr>
              <a:t>Application</a:t>
            </a:r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277F018E-1365-4995-818F-2301826E2408}"/>
              </a:ext>
            </a:extLst>
          </p:cNvPr>
          <p:cNvSpPr/>
          <p:nvPr/>
        </p:nvSpPr>
        <p:spPr>
          <a:xfrm>
            <a:off x="4382732" y="4445876"/>
            <a:ext cx="336413" cy="788276"/>
          </a:xfrm>
          <a:custGeom>
            <a:avLst/>
            <a:gdLst>
              <a:gd name="connsiteX0" fmla="*/ 147227 w 336413"/>
              <a:gd name="connsiteY0" fmla="*/ 788276 h 788276"/>
              <a:gd name="connsiteX1" fmla="*/ 126206 w 336413"/>
              <a:gd name="connsiteY1" fmla="*/ 147145 h 788276"/>
              <a:gd name="connsiteX2" fmla="*/ 126206 w 336413"/>
              <a:gd name="connsiteY2" fmla="*/ 31531 h 788276"/>
              <a:gd name="connsiteX3" fmla="*/ 82 w 336413"/>
              <a:gd name="connsiteY3" fmla="*/ 231227 h 788276"/>
              <a:gd name="connsiteX4" fmla="*/ 147227 w 336413"/>
              <a:gd name="connsiteY4" fmla="*/ 0 h 788276"/>
              <a:gd name="connsiteX5" fmla="*/ 336413 w 336413"/>
              <a:gd name="connsiteY5" fmla="*/ 231227 h 78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6413" h="788276">
                <a:moveTo>
                  <a:pt x="147227" y="788276"/>
                </a:moveTo>
                <a:cubicBezTo>
                  <a:pt x="138468" y="530772"/>
                  <a:pt x="129709" y="273269"/>
                  <a:pt x="126206" y="147145"/>
                </a:cubicBezTo>
                <a:cubicBezTo>
                  <a:pt x="122703" y="21021"/>
                  <a:pt x="147227" y="17517"/>
                  <a:pt x="126206" y="31531"/>
                </a:cubicBezTo>
                <a:cubicBezTo>
                  <a:pt x="105185" y="45545"/>
                  <a:pt x="-3421" y="236482"/>
                  <a:pt x="82" y="231227"/>
                </a:cubicBezTo>
                <a:cubicBezTo>
                  <a:pt x="3585" y="225972"/>
                  <a:pt x="91172" y="0"/>
                  <a:pt x="147227" y="0"/>
                </a:cubicBezTo>
                <a:cubicBezTo>
                  <a:pt x="203282" y="0"/>
                  <a:pt x="269847" y="115613"/>
                  <a:pt x="336413" y="23122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id="{00C89765-BAEE-B3B5-D3E5-2EE23C7370C0}"/>
              </a:ext>
            </a:extLst>
          </p:cNvPr>
          <p:cNvSpPr/>
          <p:nvPr/>
        </p:nvSpPr>
        <p:spPr>
          <a:xfrm>
            <a:off x="4330262" y="2879607"/>
            <a:ext cx="231228" cy="620338"/>
          </a:xfrm>
          <a:custGeom>
            <a:avLst/>
            <a:gdLst>
              <a:gd name="connsiteX0" fmla="*/ 105104 w 231228"/>
              <a:gd name="connsiteY0" fmla="*/ 620338 h 620338"/>
              <a:gd name="connsiteX1" fmla="*/ 84083 w 231228"/>
              <a:gd name="connsiteY1" fmla="*/ 52779 h 620338"/>
              <a:gd name="connsiteX2" fmla="*/ 0 w 231228"/>
              <a:gd name="connsiteY2" fmla="*/ 199924 h 620338"/>
              <a:gd name="connsiteX3" fmla="*/ 84083 w 231228"/>
              <a:gd name="connsiteY3" fmla="*/ 227 h 620338"/>
              <a:gd name="connsiteX4" fmla="*/ 231228 w 231228"/>
              <a:gd name="connsiteY4" fmla="*/ 168393 h 62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228" h="620338">
                <a:moveTo>
                  <a:pt x="105104" y="620338"/>
                </a:moveTo>
                <a:cubicBezTo>
                  <a:pt x="103352" y="371593"/>
                  <a:pt x="101600" y="122848"/>
                  <a:pt x="84083" y="52779"/>
                </a:cubicBezTo>
                <a:cubicBezTo>
                  <a:pt x="66566" y="-17290"/>
                  <a:pt x="0" y="208683"/>
                  <a:pt x="0" y="199924"/>
                </a:cubicBezTo>
                <a:cubicBezTo>
                  <a:pt x="0" y="191165"/>
                  <a:pt x="45545" y="5482"/>
                  <a:pt x="84083" y="227"/>
                </a:cubicBezTo>
                <a:cubicBezTo>
                  <a:pt x="122621" y="-5028"/>
                  <a:pt x="176924" y="81682"/>
                  <a:pt x="231228" y="16839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id="{71F31416-C5FD-9B18-6B46-91957EDC0C80}"/>
              </a:ext>
            </a:extLst>
          </p:cNvPr>
          <p:cNvSpPr/>
          <p:nvPr/>
        </p:nvSpPr>
        <p:spPr>
          <a:xfrm>
            <a:off x="6201053" y="5193655"/>
            <a:ext cx="1411692" cy="966592"/>
          </a:xfrm>
          <a:custGeom>
            <a:avLst/>
            <a:gdLst>
              <a:gd name="connsiteX0" fmla="*/ 409954 w 1411692"/>
              <a:gd name="connsiteY0" fmla="*/ 198152 h 966592"/>
              <a:gd name="connsiteX1" fmla="*/ 473016 w 1411692"/>
              <a:gd name="connsiteY1" fmla="*/ 51007 h 966592"/>
              <a:gd name="connsiteX2" fmla="*/ 798837 w 1411692"/>
              <a:gd name="connsiteY2" fmla="*/ 8966 h 966592"/>
              <a:gd name="connsiteX3" fmla="*/ 1030064 w 1411692"/>
              <a:gd name="connsiteY3" fmla="*/ 208662 h 966592"/>
              <a:gd name="connsiteX4" fmla="*/ 1009044 w 1411692"/>
              <a:gd name="connsiteY4" fmla="*/ 229683 h 966592"/>
              <a:gd name="connsiteX5" fmla="*/ 1240271 w 1411692"/>
              <a:gd name="connsiteY5" fmla="*/ 166621 h 966592"/>
              <a:gd name="connsiteX6" fmla="*/ 1408437 w 1411692"/>
              <a:gd name="connsiteY6" fmla="*/ 324276 h 966592"/>
              <a:gd name="connsiteX7" fmla="*/ 1345375 w 1411692"/>
              <a:gd name="connsiteY7" fmla="*/ 534483 h 966592"/>
              <a:gd name="connsiteX8" fmla="*/ 1271802 w 1411692"/>
              <a:gd name="connsiteY8" fmla="*/ 555504 h 966592"/>
              <a:gd name="connsiteX9" fmla="*/ 1397926 w 1411692"/>
              <a:gd name="connsiteY9" fmla="*/ 597545 h 966592"/>
              <a:gd name="connsiteX10" fmla="*/ 1313844 w 1411692"/>
              <a:gd name="connsiteY10" fmla="*/ 818262 h 966592"/>
              <a:gd name="connsiteX11" fmla="*/ 1114147 w 1411692"/>
              <a:gd name="connsiteY11" fmla="*/ 881324 h 966592"/>
              <a:gd name="connsiteX12" fmla="*/ 1051085 w 1411692"/>
              <a:gd name="connsiteY12" fmla="*/ 765711 h 966592"/>
              <a:gd name="connsiteX13" fmla="*/ 1051085 w 1411692"/>
              <a:gd name="connsiteY13" fmla="*/ 891835 h 966592"/>
              <a:gd name="connsiteX14" fmla="*/ 641181 w 1411692"/>
              <a:gd name="connsiteY14" fmla="*/ 944386 h 966592"/>
              <a:gd name="connsiteX15" fmla="*/ 567609 w 1411692"/>
              <a:gd name="connsiteY15" fmla="*/ 807752 h 966592"/>
              <a:gd name="connsiteX16" fmla="*/ 504547 w 1411692"/>
              <a:gd name="connsiteY16" fmla="*/ 944386 h 966592"/>
              <a:gd name="connsiteX17" fmla="*/ 273319 w 1411692"/>
              <a:gd name="connsiteY17" fmla="*/ 954897 h 966592"/>
              <a:gd name="connsiteX18" fmla="*/ 136685 w 1411692"/>
              <a:gd name="connsiteY18" fmla="*/ 828773 h 966592"/>
              <a:gd name="connsiteX19" fmla="*/ 189237 w 1411692"/>
              <a:gd name="connsiteY19" fmla="*/ 713159 h 966592"/>
              <a:gd name="connsiteX20" fmla="*/ 84133 w 1411692"/>
              <a:gd name="connsiteY20" fmla="*/ 755200 h 966592"/>
              <a:gd name="connsiteX21" fmla="*/ 50 w 1411692"/>
              <a:gd name="connsiteY21" fmla="*/ 576524 h 966592"/>
              <a:gd name="connsiteX22" fmla="*/ 73623 w 1411692"/>
              <a:gd name="connsiteY22" fmla="*/ 303255 h 966592"/>
              <a:gd name="connsiteX23" fmla="*/ 189237 w 1411692"/>
              <a:gd name="connsiteY23" fmla="*/ 313766 h 966592"/>
              <a:gd name="connsiteX24" fmla="*/ 168216 w 1411692"/>
              <a:gd name="connsiteY24" fmla="*/ 219173 h 966592"/>
              <a:gd name="connsiteX25" fmla="*/ 273319 w 1411692"/>
              <a:gd name="connsiteY25" fmla="*/ 114069 h 966592"/>
              <a:gd name="connsiteX26" fmla="*/ 409954 w 1411692"/>
              <a:gd name="connsiteY26" fmla="*/ 198152 h 96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11692" h="966592">
                <a:moveTo>
                  <a:pt x="409954" y="198152"/>
                </a:moveTo>
                <a:cubicBezTo>
                  <a:pt x="443237" y="187642"/>
                  <a:pt x="408202" y="82538"/>
                  <a:pt x="473016" y="51007"/>
                </a:cubicBezTo>
                <a:cubicBezTo>
                  <a:pt x="537830" y="19476"/>
                  <a:pt x="705996" y="-17310"/>
                  <a:pt x="798837" y="8966"/>
                </a:cubicBezTo>
                <a:cubicBezTo>
                  <a:pt x="891678" y="35242"/>
                  <a:pt x="995030" y="171876"/>
                  <a:pt x="1030064" y="208662"/>
                </a:cubicBezTo>
                <a:cubicBezTo>
                  <a:pt x="1065099" y="245448"/>
                  <a:pt x="974010" y="236690"/>
                  <a:pt x="1009044" y="229683"/>
                </a:cubicBezTo>
                <a:cubicBezTo>
                  <a:pt x="1044078" y="222676"/>
                  <a:pt x="1173705" y="150855"/>
                  <a:pt x="1240271" y="166621"/>
                </a:cubicBezTo>
                <a:cubicBezTo>
                  <a:pt x="1306837" y="182387"/>
                  <a:pt x="1390920" y="262966"/>
                  <a:pt x="1408437" y="324276"/>
                </a:cubicBezTo>
                <a:cubicBezTo>
                  <a:pt x="1425954" y="385586"/>
                  <a:pt x="1368147" y="495945"/>
                  <a:pt x="1345375" y="534483"/>
                </a:cubicBezTo>
                <a:cubicBezTo>
                  <a:pt x="1322603" y="573021"/>
                  <a:pt x="1263044" y="544994"/>
                  <a:pt x="1271802" y="555504"/>
                </a:cubicBezTo>
                <a:cubicBezTo>
                  <a:pt x="1280561" y="566014"/>
                  <a:pt x="1390919" y="553752"/>
                  <a:pt x="1397926" y="597545"/>
                </a:cubicBezTo>
                <a:cubicBezTo>
                  <a:pt x="1404933" y="641338"/>
                  <a:pt x="1361140" y="770966"/>
                  <a:pt x="1313844" y="818262"/>
                </a:cubicBezTo>
                <a:cubicBezTo>
                  <a:pt x="1266548" y="865558"/>
                  <a:pt x="1157940" y="890082"/>
                  <a:pt x="1114147" y="881324"/>
                </a:cubicBezTo>
                <a:cubicBezTo>
                  <a:pt x="1070354" y="872566"/>
                  <a:pt x="1061595" y="763959"/>
                  <a:pt x="1051085" y="765711"/>
                </a:cubicBezTo>
                <a:cubicBezTo>
                  <a:pt x="1040575" y="767463"/>
                  <a:pt x="1119402" y="862056"/>
                  <a:pt x="1051085" y="891835"/>
                </a:cubicBezTo>
                <a:cubicBezTo>
                  <a:pt x="982768" y="921614"/>
                  <a:pt x="721760" y="958400"/>
                  <a:pt x="641181" y="944386"/>
                </a:cubicBezTo>
                <a:cubicBezTo>
                  <a:pt x="560602" y="930372"/>
                  <a:pt x="590381" y="807752"/>
                  <a:pt x="567609" y="807752"/>
                </a:cubicBezTo>
                <a:cubicBezTo>
                  <a:pt x="544837" y="807752"/>
                  <a:pt x="553595" y="919862"/>
                  <a:pt x="504547" y="944386"/>
                </a:cubicBezTo>
                <a:cubicBezTo>
                  <a:pt x="455499" y="968910"/>
                  <a:pt x="334629" y="974166"/>
                  <a:pt x="273319" y="954897"/>
                </a:cubicBezTo>
                <a:cubicBezTo>
                  <a:pt x="212009" y="935628"/>
                  <a:pt x="150699" y="869063"/>
                  <a:pt x="136685" y="828773"/>
                </a:cubicBezTo>
                <a:cubicBezTo>
                  <a:pt x="122671" y="788483"/>
                  <a:pt x="197996" y="725421"/>
                  <a:pt x="189237" y="713159"/>
                </a:cubicBezTo>
                <a:cubicBezTo>
                  <a:pt x="180478" y="700897"/>
                  <a:pt x="115664" y="777973"/>
                  <a:pt x="84133" y="755200"/>
                </a:cubicBezTo>
                <a:cubicBezTo>
                  <a:pt x="52602" y="732428"/>
                  <a:pt x="1802" y="651848"/>
                  <a:pt x="50" y="576524"/>
                </a:cubicBezTo>
                <a:cubicBezTo>
                  <a:pt x="-1702" y="501200"/>
                  <a:pt x="42092" y="347048"/>
                  <a:pt x="73623" y="303255"/>
                </a:cubicBezTo>
                <a:cubicBezTo>
                  <a:pt x="105154" y="259462"/>
                  <a:pt x="173472" y="327780"/>
                  <a:pt x="189237" y="313766"/>
                </a:cubicBezTo>
                <a:cubicBezTo>
                  <a:pt x="205002" y="299752"/>
                  <a:pt x="154202" y="252456"/>
                  <a:pt x="168216" y="219173"/>
                </a:cubicBezTo>
                <a:cubicBezTo>
                  <a:pt x="182230" y="185890"/>
                  <a:pt x="236533" y="122828"/>
                  <a:pt x="273319" y="114069"/>
                </a:cubicBezTo>
                <a:cubicBezTo>
                  <a:pt x="310105" y="105310"/>
                  <a:pt x="376671" y="208662"/>
                  <a:pt x="409954" y="19815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31E05D3D-E3B8-C504-6838-4EBFC31B20E9}"/>
              </a:ext>
            </a:extLst>
          </p:cNvPr>
          <p:cNvSpPr/>
          <p:nvPr/>
        </p:nvSpPr>
        <p:spPr>
          <a:xfrm>
            <a:off x="5545213" y="5633490"/>
            <a:ext cx="498235" cy="357407"/>
          </a:xfrm>
          <a:custGeom>
            <a:avLst/>
            <a:gdLst>
              <a:gd name="connsiteX0" fmla="*/ 498235 w 498235"/>
              <a:gd name="connsiteY0" fmla="*/ 168220 h 357407"/>
              <a:gd name="connsiteX1" fmla="*/ 4249 w 498235"/>
              <a:gd name="connsiteY1" fmla="*/ 189241 h 357407"/>
              <a:gd name="connsiteX2" fmla="*/ 245987 w 498235"/>
              <a:gd name="connsiteY2" fmla="*/ 55 h 357407"/>
              <a:gd name="connsiteX3" fmla="*/ 4249 w 498235"/>
              <a:gd name="connsiteY3" fmla="*/ 210262 h 357407"/>
              <a:gd name="connsiteX4" fmla="*/ 245987 w 498235"/>
              <a:gd name="connsiteY4" fmla="*/ 357407 h 357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235" h="357407">
                <a:moveTo>
                  <a:pt x="498235" y="168220"/>
                </a:moveTo>
                <a:cubicBezTo>
                  <a:pt x="272262" y="192744"/>
                  <a:pt x="46290" y="217268"/>
                  <a:pt x="4249" y="189241"/>
                </a:cubicBezTo>
                <a:cubicBezTo>
                  <a:pt x="-37792" y="161214"/>
                  <a:pt x="245987" y="-3448"/>
                  <a:pt x="245987" y="55"/>
                </a:cubicBezTo>
                <a:cubicBezTo>
                  <a:pt x="245987" y="3558"/>
                  <a:pt x="4249" y="150703"/>
                  <a:pt x="4249" y="210262"/>
                </a:cubicBezTo>
                <a:cubicBezTo>
                  <a:pt x="4249" y="269821"/>
                  <a:pt x="125118" y="313614"/>
                  <a:pt x="245987" y="35740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0711D56D-8863-EC8B-9CD7-8B1D021D774B}"/>
              </a:ext>
            </a:extLst>
          </p:cNvPr>
          <p:cNvSpPr/>
          <p:nvPr/>
        </p:nvSpPr>
        <p:spPr>
          <a:xfrm>
            <a:off x="1468865" y="3429000"/>
            <a:ext cx="6232635" cy="120790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2913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F12C3-80D2-609E-CAB0-676EDC5B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DNS System Architecture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519F10F-F6A3-B816-4AF2-F1D602038BBB}"/>
              </a:ext>
            </a:extLst>
          </p:cNvPr>
          <p:cNvGrpSpPr/>
          <p:nvPr/>
        </p:nvGrpSpPr>
        <p:grpSpPr>
          <a:xfrm>
            <a:off x="3603922" y="5258816"/>
            <a:ext cx="1933904" cy="705985"/>
            <a:chOff x="1881352" y="3159484"/>
            <a:chExt cx="3511049" cy="857260"/>
          </a:xfrm>
        </p:grpSpPr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424E462D-A4AE-CA2D-5538-D48AC8E26667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77D06062-A179-5C90-7B3E-982DD0892E02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370FE91C-7E09-C056-893E-EB4AF1C13D8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12DFE2F-DD03-C7A9-2D44-3D0665C5833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5B76022-93C6-0E4E-5FA3-D4CC78BAA5C3}"/>
              </a:ext>
            </a:extLst>
          </p:cNvPr>
          <p:cNvGrpSpPr/>
          <p:nvPr/>
        </p:nvGrpSpPr>
        <p:grpSpPr>
          <a:xfrm>
            <a:off x="3580438" y="3699062"/>
            <a:ext cx="1933904" cy="705985"/>
            <a:chOff x="1881352" y="3159484"/>
            <a:chExt cx="3511049" cy="857260"/>
          </a:xfrm>
        </p:grpSpPr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9AF3ADAA-A27F-3443-A4CD-0E48F59D2C2A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97D87B4A-B2F6-D718-943D-1327B2C94E91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D923EB51-617A-F827-C9E5-222D3264FD2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6AD4DB77-FE42-3B79-E4DA-D7B84284427E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1BF7B2E-8336-E564-76F0-8C677A2908A5}"/>
              </a:ext>
            </a:extLst>
          </p:cNvPr>
          <p:cNvGrpSpPr/>
          <p:nvPr/>
        </p:nvGrpSpPr>
        <p:grpSpPr>
          <a:xfrm>
            <a:off x="3626069" y="2169363"/>
            <a:ext cx="1933904" cy="705985"/>
            <a:chOff x="1881352" y="3159484"/>
            <a:chExt cx="3511049" cy="857260"/>
          </a:xfrm>
        </p:grpSpPr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36021332-E723-542F-5D01-8BB92E084629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C0DB3BE9-9EED-2460-26BE-56CAC6FFCFED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8219E861-8B56-62E0-8C66-BB17C1FE984B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4FD83D5-56A0-39DB-D01A-B9608C395A1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64" name="Freeform 63">
            <a:extLst>
              <a:ext uri="{FF2B5EF4-FFF2-40B4-BE49-F238E27FC236}">
                <a16:creationId xmlns:a16="http://schemas.microsoft.com/office/drawing/2014/main" id="{A439D08C-3473-BEDF-1E44-C7F32CDAE034}"/>
              </a:ext>
            </a:extLst>
          </p:cNvPr>
          <p:cNvSpPr/>
          <p:nvPr/>
        </p:nvSpPr>
        <p:spPr>
          <a:xfrm>
            <a:off x="2890345" y="3900194"/>
            <a:ext cx="504614" cy="476255"/>
          </a:xfrm>
          <a:custGeom>
            <a:avLst/>
            <a:gdLst>
              <a:gd name="connsiteX0" fmla="*/ 36975 w 1014554"/>
              <a:gd name="connsiteY0" fmla="*/ 252249 h 844887"/>
              <a:gd name="connsiteX1" fmla="*/ 152589 w 1014554"/>
              <a:gd name="connsiteY1" fmla="*/ 115614 h 844887"/>
              <a:gd name="connsiteX2" fmla="*/ 467899 w 1014554"/>
              <a:gd name="connsiteY2" fmla="*/ 0 h 844887"/>
              <a:gd name="connsiteX3" fmla="*/ 961885 w 1014554"/>
              <a:gd name="connsiteY3" fmla="*/ 115614 h 844887"/>
              <a:gd name="connsiteX4" fmla="*/ 1003927 w 1014554"/>
              <a:gd name="connsiteY4" fmla="*/ 157656 h 844887"/>
              <a:gd name="connsiteX5" fmla="*/ 993416 w 1014554"/>
              <a:gd name="connsiteY5" fmla="*/ 157656 h 844887"/>
              <a:gd name="connsiteX6" fmla="*/ 877802 w 1014554"/>
              <a:gd name="connsiteY6" fmla="*/ 325821 h 844887"/>
              <a:gd name="connsiteX7" fmla="*/ 488920 w 1014554"/>
              <a:gd name="connsiteY7" fmla="*/ 399394 h 844887"/>
              <a:gd name="connsiteX8" fmla="*/ 26465 w 1014554"/>
              <a:gd name="connsiteY8" fmla="*/ 189187 h 844887"/>
              <a:gd name="connsiteX9" fmla="*/ 57996 w 1014554"/>
              <a:gd name="connsiteY9" fmla="*/ 325821 h 844887"/>
              <a:gd name="connsiteX10" fmla="*/ 68506 w 1014554"/>
              <a:gd name="connsiteY10" fmla="*/ 693683 h 844887"/>
              <a:gd name="connsiteX11" fmla="*/ 163099 w 1014554"/>
              <a:gd name="connsiteY11" fmla="*/ 735725 h 844887"/>
              <a:gd name="connsiteX12" fmla="*/ 383816 w 1014554"/>
              <a:gd name="connsiteY12" fmla="*/ 830318 h 844887"/>
              <a:gd name="connsiteX13" fmla="*/ 783209 w 1014554"/>
              <a:gd name="connsiteY13" fmla="*/ 830318 h 844887"/>
              <a:gd name="connsiteX14" fmla="*/ 1003927 w 1014554"/>
              <a:gd name="connsiteY14" fmla="*/ 693683 h 844887"/>
              <a:gd name="connsiteX15" fmla="*/ 1003927 w 1014554"/>
              <a:gd name="connsiteY15" fmla="*/ 609600 h 844887"/>
              <a:gd name="connsiteX16" fmla="*/ 1014437 w 1014554"/>
              <a:gd name="connsiteY16" fmla="*/ 199697 h 84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14554" h="844887">
                <a:moveTo>
                  <a:pt x="36975" y="252249"/>
                </a:moveTo>
                <a:cubicBezTo>
                  <a:pt x="58871" y="204952"/>
                  <a:pt x="80768" y="157655"/>
                  <a:pt x="152589" y="115614"/>
                </a:cubicBezTo>
                <a:cubicBezTo>
                  <a:pt x="224410" y="73573"/>
                  <a:pt x="333016" y="0"/>
                  <a:pt x="467899" y="0"/>
                </a:cubicBezTo>
                <a:cubicBezTo>
                  <a:pt x="602782" y="0"/>
                  <a:pt x="961885" y="115614"/>
                  <a:pt x="961885" y="115614"/>
                </a:cubicBezTo>
                <a:cubicBezTo>
                  <a:pt x="1051223" y="141890"/>
                  <a:pt x="998672" y="150649"/>
                  <a:pt x="1003927" y="157656"/>
                </a:cubicBezTo>
                <a:cubicBezTo>
                  <a:pt x="1009182" y="164663"/>
                  <a:pt x="1014437" y="129629"/>
                  <a:pt x="993416" y="157656"/>
                </a:cubicBezTo>
                <a:cubicBezTo>
                  <a:pt x="972395" y="185683"/>
                  <a:pt x="961885" y="285531"/>
                  <a:pt x="877802" y="325821"/>
                </a:cubicBezTo>
                <a:cubicBezTo>
                  <a:pt x="793719" y="366111"/>
                  <a:pt x="630809" y="422166"/>
                  <a:pt x="488920" y="399394"/>
                </a:cubicBezTo>
                <a:cubicBezTo>
                  <a:pt x="347031" y="376622"/>
                  <a:pt x="98286" y="201449"/>
                  <a:pt x="26465" y="189187"/>
                </a:cubicBezTo>
                <a:cubicBezTo>
                  <a:pt x="-45356" y="176925"/>
                  <a:pt x="50989" y="241738"/>
                  <a:pt x="57996" y="325821"/>
                </a:cubicBezTo>
                <a:cubicBezTo>
                  <a:pt x="65003" y="409904"/>
                  <a:pt x="50989" y="625366"/>
                  <a:pt x="68506" y="693683"/>
                </a:cubicBezTo>
                <a:cubicBezTo>
                  <a:pt x="86023" y="762000"/>
                  <a:pt x="163099" y="735725"/>
                  <a:pt x="163099" y="735725"/>
                </a:cubicBezTo>
                <a:cubicBezTo>
                  <a:pt x="215651" y="758497"/>
                  <a:pt x="280464" y="814553"/>
                  <a:pt x="383816" y="830318"/>
                </a:cubicBezTo>
                <a:cubicBezTo>
                  <a:pt x="487168" y="846083"/>
                  <a:pt x="679857" y="853091"/>
                  <a:pt x="783209" y="830318"/>
                </a:cubicBezTo>
                <a:cubicBezTo>
                  <a:pt x="886561" y="807546"/>
                  <a:pt x="967141" y="730469"/>
                  <a:pt x="1003927" y="693683"/>
                </a:cubicBezTo>
                <a:lnTo>
                  <a:pt x="1003927" y="609600"/>
                </a:lnTo>
                <a:cubicBezTo>
                  <a:pt x="1005679" y="527269"/>
                  <a:pt x="1010058" y="363483"/>
                  <a:pt x="1014437" y="19969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7C88FDE-146F-4C59-3D2A-3619AE20234C}"/>
              </a:ext>
            </a:extLst>
          </p:cNvPr>
          <p:cNvSpPr txBox="1"/>
          <p:nvPr/>
        </p:nvSpPr>
        <p:spPr>
          <a:xfrm>
            <a:off x="3431629" y="2432415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Authoritative Servers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88ECD4D-B83E-F45E-1EF5-E6AE536F7DF2}"/>
              </a:ext>
            </a:extLst>
          </p:cNvPr>
          <p:cNvSpPr txBox="1"/>
          <p:nvPr/>
        </p:nvSpPr>
        <p:spPr>
          <a:xfrm>
            <a:off x="3323378" y="3989530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Recursive Resolver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CB753D8-7376-7D43-D41A-5A20D2C1BE52}"/>
              </a:ext>
            </a:extLst>
          </p:cNvPr>
          <p:cNvSpPr txBox="1"/>
          <p:nvPr/>
        </p:nvSpPr>
        <p:spPr>
          <a:xfrm>
            <a:off x="3381868" y="5542007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Stub Resolver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BE7BC64-E974-8BE8-015E-DC6D0600412E}"/>
              </a:ext>
            </a:extLst>
          </p:cNvPr>
          <p:cNvSpPr txBox="1"/>
          <p:nvPr/>
        </p:nvSpPr>
        <p:spPr>
          <a:xfrm>
            <a:off x="2500119" y="4022818"/>
            <a:ext cx="131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Cache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A56961A-CA90-D9C9-26F0-71890609A6EE}"/>
              </a:ext>
            </a:extLst>
          </p:cNvPr>
          <p:cNvSpPr txBox="1"/>
          <p:nvPr/>
        </p:nvSpPr>
        <p:spPr>
          <a:xfrm>
            <a:off x="6421821" y="5521887"/>
            <a:ext cx="9444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>
                <a:latin typeface="Max's Handwritin" pitchFamily="2" charset="0"/>
              </a:rPr>
              <a:t>Application</a:t>
            </a:r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277F018E-1365-4995-818F-2301826E2408}"/>
              </a:ext>
            </a:extLst>
          </p:cNvPr>
          <p:cNvSpPr/>
          <p:nvPr/>
        </p:nvSpPr>
        <p:spPr>
          <a:xfrm>
            <a:off x="4382732" y="4445876"/>
            <a:ext cx="336413" cy="788276"/>
          </a:xfrm>
          <a:custGeom>
            <a:avLst/>
            <a:gdLst>
              <a:gd name="connsiteX0" fmla="*/ 147227 w 336413"/>
              <a:gd name="connsiteY0" fmla="*/ 788276 h 788276"/>
              <a:gd name="connsiteX1" fmla="*/ 126206 w 336413"/>
              <a:gd name="connsiteY1" fmla="*/ 147145 h 788276"/>
              <a:gd name="connsiteX2" fmla="*/ 126206 w 336413"/>
              <a:gd name="connsiteY2" fmla="*/ 31531 h 788276"/>
              <a:gd name="connsiteX3" fmla="*/ 82 w 336413"/>
              <a:gd name="connsiteY3" fmla="*/ 231227 h 788276"/>
              <a:gd name="connsiteX4" fmla="*/ 147227 w 336413"/>
              <a:gd name="connsiteY4" fmla="*/ 0 h 788276"/>
              <a:gd name="connsiteX5" fmla="*/ 336413 w 336413"/>
              <a:gd name="connsiteY5" fmla="*/ 231227 h 78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6413" h="788276">
                <a:moveTo>
                  <a:pt x="147227" y="788276"/>
                </a:moveTo>
                <a:cubicBezTo>
                  <a:pt x="138468" y="530772"/>
                  <a:pt x="129709" y="273269"/>
                  <a:pt x="126206" y="147145"/>
                </a:cubicBezTo>
                <a:cubicBezTo>
                  <a:pt x="122703" y="21021"/>
                  <a:pt x="147227" y="17517"/>
                  <a:pt x="126206" y="31531"/>
                </a:cubicBezTo>
                <a:cubicBezTo>
                  <a:pt x="105185" y="45545"/>
                  <a:pt x="-3421" y="236482"/>
                  <a:pt x="82" y="231227"/>
                </a:cubicBezTo>
                <a:cubicBezTo>
                  <a:pt x="3585" y="225972"/>
                  <a:pt x="91172" y="0"/>
                  <a:pt x="147227" y="0"/>
                </a:cubicBezTo>
                <a:cubicBezTo>
                  <a:pt x="203282" y="0"/>
                  <a:pt x="269847" y="115613"/>
                  <a:pt x="336413" y="23122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id="{00C89765-BAEE-B3B5-D3E5-2EE23C7370C0}"/>
              </a:ext>
            </a:extLst>
          </p:cNvPr>
          <p:cNvSpPr/>
          <p:nvPr/>
        </p:nvSpPr>
        <p:spPr>
          <a:xfrm>
            <a:off x="4330262" y="2879607"/>
            <a:ext cx="231228" cy="620338"/>
          </a:xfrm>
          <a:custGeom>
            <a:avLst/>
            <a:gdLst>
              <a:gd name="connsiteX0" fmla="*/ 105104 w 231228"/>
              <a:gd name="connsiteY0" fmla="*/ 620338 h 620338"/>
              <a:gd name="connsiteX1" fmla="*/ 84083 w 231228"/>
              <a:gd name="connsiteY1" fmla="*/ 52779 h 620338"/>
              <a:gd name="connsiteX2" fmla="*/ 0 w 231228"/>
              <a:gd name="connsiteY2" fmla="*/ 199924 h 620338"/>
              <a:gd name="connsiteX3" fmla="*/ 84083 w 231228"/>
              <a:gd name="connsiteY3" fmla="*/ 227 h 620338"/>
              <a:gd name="connsiteX4" fmla="*/ 231228 w 231228"/>
              <a:gd name="connsiteY4" fmla="*/ 168393 h 62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228" h="620338">
                <a:moveTo>
                  <a:pt x="105104" y="620338"/>
                </a:moveTo>
                <a:cubicBezTo>
                  <a:pt x="103352" y="371593"/>
                  <a:pt x="101600" y="122848"/>
                  <a:pt x="84083" y="52779"/>
                </a:cubicBezTo>
                <a:cubicBezTo>
                  <a:pt x="66566" y="-17290"/>
                  <a:pt x="0" y="208683"/>
                  <a:pt x="0" y="199924"/>
                </a:cubicBezTo>
                <a:cubicBezTo>
                  <a:pt x="0" y="191165"/>
                  <a:pt x="45545" y="5482"/>
                  <a:pt x="84083" y="227"/>
                </a:cubicBezTo>
                <a:cubicBezTo>
                  <a:pt x="122621" y="-5028"/>
                  <a:pt x="176924" y="81682"/>
                  <a:pt x="231228" y="16839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id="{71F31416-C5FD-9B18-6B46-91957EDC0C80}"/>
              </a:ext>
            </a:extLst>
          </p:cNvPr>
          <p:cNvSpPr/>
          <p:nvPr/>
        </p:nvSpPr>
        <p:spPr>
          <a:xfrm>
            <a:off x="6201053" y="5193655"/>
            <a:ext cx="1411692" cy="966592"/>
          </a:xfrm>
          <a:custGeom>
            <a:avLst/>
            <a:gdLst>
              <a:gd name="connsiteX0" fmla="*/ 409954 w 1411692"/>
              <a:gd name="connsiteY0" fmla="*/ 198152 h 966592"/>
              <a:gd name="connsiteX1" fmla="*/ 473016 w 1411692"/>
              <a:gd name="connsiteY1" fmla="*/ 51007 h 966592"/>
              <a:gd name="connsiteX2" fmla="*/ 798837 w 1411692"/>
              <a:gd name="connsiteY2" fmla="*/ 8966 h 966592"/>
              <a:gd name="connsiteX3" fmla="*/ 1030064 w 1411692"/>
              <a:gd name="connsiteY3" fmla="*/ 208662 h 966592"/>
              <a:gd name="connsiteX4" fmla="*/ 1009044 w 1411692"/>
              <a:gd name="connsiteY4" fmla="*/ 229683 h 966592"/>
              <a:gd name="connsiteX5" fmla="*/ 1240271 w 1411692"/>
              <a:gd name="connsiteY5" fmla="*/ 166621 h 966592"/>
              <a:gd name="connsiteX6" fmla="*/ 1408437 w 1411692"/>
              <a:gd name="connsiteY6" fmla="*/ 324276 h 966592"/>
              <a:gd name="connsiteX7" fmla="*/ 1345375 w 1411692"/>
              <a:gd name="connsiteY7" fmla="*/ 534483 h 966592"/>
              <a:gd name="connsiteX8" fmla="*/ 1271802 w 1411692"/>
              <a:gd name="connsiteY8" fmla="*/ 555504 h 966592"/>
              <a:gd name="connsiteX9" fmla="*/ 1397926 w 1411692"/>
              <a:gd name="connsiteY9" fmla="*/ 597545 h 966592"/>
              <a:gd name="connsiteX10" fmla="*/ 1313844 w 1411692"/>
              <a:gd name="connsiteY10" fmla="*/ 818262 h 966592"/>
              <a:gd name="connsiteX11" fmla="*/ 1114147 w 1411692"/>
              <a:gd name="connsiteY11" fmla="*/ 881324 h 966592"/>
              <a:gd name="connsiteX12" fmla="*/ 1051085 w 1411692"/>
              <a:gd name="connsiteY12" fmla="*/ 765711 h 966592"/>
              <a:gd name="connsiteX13" fmla="*/ 1051085 w 1411692"/>
              <a:gd name="connsiteY13" fmla="*/ 891835 h 966592"/>
              <a:gd name="connsiteX14" fmla="*/ 641181 w 1411692"/>
              <a:gd name="connsiteY14" fmla="*/ 944386 h 966592"/>
              <a:gd name="connsiteX15" fmla="*/ 567609 w 1411692"/>
              <a:gd name="connsiteY15" fmla="*/ 807752 h 966592"/>
              <a:gd name="connsiteX16" fmla="*/ 504547 w 1411692"/>
              <a:gd name="connsiteY16" fmla="*/ 944386 h 966592"/>
              <a:gd name="connsiteX17" fmla="*/ 273319 w 1411692"/>
              <a:gd name="connsiteY17" fmla="*/ 954897 h 966592"/>
              <a:gd name="connsiteX18" fmla="*/ 136685 w 1411692"/>
              <a:gd name="connsiteY18" fmla="*/ 828773 h 966592"/>
              <a:gd name="connsiteX19" fmla="*/ 189237 w 1411692"/>
              <a:gd name="connsiteY19" fmla="*/ 713159 h 966592"/>
              <a:gd name="connsiteX20" fmla="*/ 84133 w 1411692"/>
              <a:gd name="connsiteY20" fmla="*/ 755200 h 966592"/>
              <a:gd name="connsiteX21" fmla="*/ 50 w 1411692"/>
              <a:gd name="connsiteY21" fmla="*/ 576524 h 966592"/>
              <a:gd name="connsiteX22" fmla="*/ 73623 w 1411692"/>
              <a:gd name="connsiteY22" fmla="*/ 303255 h 966592"/>
              <a:gd name="connsiteX23" fmla="*/ 189237 w 1411692"/>
              <a:gd name="connsiteY23" fmla="*/ 313766 h 966592"/>
              <a:gd name="connsiteX24" fmla="*/ 168216 w 1411692"/>
              <a:gd name="connsiteY24" fmla="*/ 219173 h 966592"/>
              <a:gd name="connsiteX25" fmla="*/ 273319 w 1411692"/>
              <a:gd name="connsiteY25" fmla="*/ 114069 h 966592"/>
              <a:gd name="connsiteX26" fmla="*/ 409954 w 1411692"/>
              <a:gd name="connsiteY26" fmla="*/ 198152 h 96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11692" h="966592">
                <a:moveTo>
                  <a:pt x="409954" y="198152"/>
                </a:moveTo>
                <a:cubicBezTo>
                  <a:pt x="443237" y="187642"/>
                  <a:pt x="408202" y="82538"/>
                  <a:pt x="473016" y="51007"/>
                </a:cubicBezTo>
                <a:cubicBezTo>
                  <a:pt x="537830" y="19476"/>
                  <a:pt x="705996" y="-17310"/>
                  <a:pt x="798837" y="8966"/>
                </a:cubicBezTo>
                <a:cubicBezTo>
                  <a:pt x="891678" y="35242"/>
                  <a:pt x="995030" y="171876"/>
                  <a:pt x="1030064" y="208662"/>
                </a:cubicBezTo>
                <a:cubicBezTo>
                  <a:pt x="1065099" y="245448"/>
                  <a:pt x="974010" y="236690"/>
                  <a:pt x="1009044" y="229683"/>
                </a:cubicBezTo>
                <a:cubicBezTo>
                  <a:pt x="1044078" y="222676"/>
                  <a:pt x="1173705" y="150855"/>
                  <a:pt x="1240271" y="166621"/>
                </a:cubicBezTo>
                <a:cubicBezTo>
                  <a:pt x="1306837" y="182387"/>
                  <a:pt x="1390920" y="262966"/>
                  <a:pt x="1408437" y="324276"/>
                </a:cubicBezTo>
                <a:cubicBezTo>
                  <a:pt x="1425954" y="385586"/>
                  <a:pt x="1368147" y="495945"/>
                  <a:pt x="1345375" y="534483"/>
                </a:cubicBezTo>
                <a:cubicBezTo>
                  <a:pt x="1322603" y="573021"/>
                  <a:pt x="1263044" y="544994"/>
                  <a:pt x="1271802" y="555504"/>
                </a:cubicBezTo>
                <a:cubicBezTo>
                  <a:pt x="1280561" y="566014"/>
                  <a:pt x="1390919" y="553752"/>
                  <a:pt x="1397926" y="597545"/>
                </a:cubicBezTo>
                <a:cubicBezTo>
                  <a:pt x="1404933" y="641338"/>
                  <a:pt x="1361140" y="770966"/>
                  <a:pt x="1313844" y="818262"/>
                </a:cubicBezTo>
                <a:cubicBezTo>
                  <a:pt x="1266548" y="865558"/>
                  <a:pt x="1157940" y="890082"/>
                  <a:pt x="1114147" y="881324"/>
                </a:cubicBezTo>
                <a:cubicBezTo>
                  <a:pt x="1070354" y="872566"/>
                  <a:pt x="1061595" y="763959"/>
                  <a:pt x="1051085" y="765711"/>
                </a:cubicBezTo>
                <a:cubicBezTo>
                  <a:pt x="1040575" y="767463"/>
                  <a:pt x="1119402" y="862056"/>
                  <a:pt x="1051085" y="891835"/>
                </a:cubicBezTo>
                <a:cubicBezTo>
                  <a:pt x="982768" y="921614"/>
                  <a:pt x="721760" y="958400"/>
                  <a:pt x="641181" y="944386"/>
                </a:cubicBezTo>
                <a:cubicBezTo>
                  <a:pt x="560602" y="930372"/>
                  <a:pt x="590381" y="807752"/>
                  <a:pt x="567609" y="807752"/>
                </a:cubicBezTo>
                <a:cubicBezTo>
                  <a:pt x="544837" y="807752"/>
                  <a:pt x="553595" y="919862"/>
                  <a:pt x="504547" y="944386"/>
                </a:cubicBezTo>
                <a:cubicBezTo>
                  <a:pt x="455499" y="968910"/>
                  <a:pt x="334629" y="974166"/>
                  <a:pt x="273319" y="954897"/>
                </a:cubicBezTo>
                <a:cubicBezTo>
                  <a:pt x="212009" y="935628"/>
                  <a:pt x="150699" y="869063"/>
                  <a:pt x="136685" y="828773"/>
                </a:cubicBezTo>
                <a:cubicBezTo>
                  <a:pt x="122671" y="788483"/>
                  <a:pt x="197996" y="725421"/>
                  <a:pt x="189237" y="713159"/>
                </a:cubicBezTo>
                <a:cubicBezTo>
                  <a:pt x="180478" y="700897"/>
                  <a:pt x="115664" y="777973"/>
                  <a:pt x="84133" y="755200"/>
                </a:cubicBezTo>
                <a:cubicBezTo>
                  <a:pt x="52602" y="732428"/>
                  <a:pt x="1802" y="651848"/>
                  <a:pt x="50" y="576524"/>
                </a:cubicBezTo>
                <a:cubicBezTo>
                  <a:pt x="-1702" y="501200"/>
                  <a:pt x="42092" y="347048"/>
                  <a:pt x="73623" y="303255"/>
                </a:cubicBezTo>
                <a:cubicBezTo>
                  <a:pt x="105154" y="259462"/>
                  <a:pt x="173472" y="327780"/>
                  <a:pt x="189237" y="313766"/>
                </a:cubicBezTo>
                <a:cubicBezTo>
                  <a:pt x="205002" y="299752"/>
                  <a:pt x="154202" y="252456"/>
                  <a:pt x="168216" y="219173"/>
                </a:cubicBezTo>
                <a:cubicBezTo>
                  <a:pt x="182230" y="185890"/>
                  <a:pt x="236533" y="122828"/>
                  <a:pt x="273319" y="114069"/>
                </a:cubicBezTo>
                <a:cubicBezTo>
                  <a:pt x="310105" y="105310"/>
                  <a:pt x="376671" y="208662"/>
                  <a:pt x="409954" y="19815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31E05D3D-E3B8-C504-6838-4EBFC31B20E9}"/>
              </a:ext>
            </a:extLst>
          </p:cNvPr>
          <p:cNvSpPr/>
          <p:nvPr/>
        </p:nvSpPr>
        <p:spPr>
          <a:xfrm>
            <a:off x="5545213" y="5633490"/>
            <a:ext cx="498235" cy="357407"/>
          </a:xfrm>
          <a:custGeom>
            <a:avLst/>
            <a:gdLst>
              <a:gd name="connsiteX0" fmla="*/ 498235 w 498235"/>
              <a:gd name="connsiteY0" fmla="*/ 168220 h 357407"/>
              <a:gd name="connsiteX1" fmla="*/ 4249 w 498235"/>
              <a:gd name="connsiteY1" fmla="*/ 189241 h 357407"/>
              <a:gd name="connsiteX2" fmla="*/ 245987 w 498235"/>
              <a:gd name="connsiteY2" fmla="*/ 55 h 357407"/>
              <a:gd name="connsiteX3" fmla="*/ 4249 w 498235"/>
              <a:gd name="connsiteY3" fmla="*/ 210262 h 357407"/>
              <a:gd name="connsiteX4" fmla="*/ 245987 w 498235"/>
              <a:gd name="connsiteY4" fmla="*/ 357407 h 357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235" h="357407">
                <a:moveTo>
                  <a:pt x="498235" y="168220"/>
                </a:moveTo>
                <a:cubicBezTo>
                  <a:pt x="272262" y="192744"/>
                  <a:pt x="46290" y="217268"/>
                  <a:pt x="4249" y="189241"/>
                </a:cubicBezTo>
                <a:cubicBezTo>
                  <a:pt x="-37792" y="161214"/>
                  <a:pt x="245987" y="-3448"/>
                  <a:pt x="245987" y="55"/>
                </a:cubicBezTo>
                <a:cubicBezTo>
                  <a:pt x="245987" y="3558"/>
                  <a:pt x="4249" y="150703"/>
                  <a:pt x="4249" y="210262"/>
                </a:cubicBezTo>
                <a:cubicBezTo>
                  <a:pt x="4249" y="269821"/>
                  <a:pt x="125118" y="313614"/>
                  <a:pt x="245987" y="35740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0711D56D-8863-EC8B-9CD7-8B1D021D774B}"/>
              </a:ext>
            </a:extLst>
          </p:cNvPr>
          <p:cNvSpPr/>
          <p:nvPr/>
        </p:nvSpPr>
        <p:spPr>
          <a:xfrm>
            <a:off x="1468865" y="3429000"/>
            <a:ext cx="6232635" cy="120790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8ED7477-1D7A-66A4-D2DB-CDA8D23EE9C5}"/>
              </a:ext>
            </a:extLst>
          </p:cNvPr>
          <p:cNvGrpSpPr/>
          <p:nvPr/>
        </p:nvGrpSpPr>
        <p:grpSpPr>
          <a:xfrm>
            <a:off x="45605" y="3165234"/>
            <a:ext cx="10599683" cy="1825019"/>
            <a:chOff x="-14765" y="4788090"/>
            <a:chExt cx="10599683" cy="1825019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EAC02F55-BD6A-791A-F275-CC617A068C2D}"/>
                </a:ext>
              </a:extLst>
            </p:cNvPr>
            <p:cNvSpPr/>
            <p:nvPr/>
          </p:nvSpPr>
          <p:spPr>
            <a:xfrm>
              <a:off x="-14765" y="4803852"/>
              <a:ext cx="10594427" cy="1809257"/>
            </a:xfrm>
            <a:prstGeom prst="arc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B3A97F1C-F273-53CF-0C7C-E72A92EBA3DE}"/>
                </a:ext>
              </a:extLst>
            </p:cNvPr>
            <p:cNvSpPr/>
            <p:nvPr/>
          </p:nvSpPr>
          <p:spPr>
            <a:xfrm flipH="1">
              <a:off x="-9509" y="4788090"/>
              <a:ext cx="10594427" cy="1809257"/>
            </a:xfrm>
            <a:prstGeom prst="arc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3166084-0A2E-F6C7-7C9C-D3EB9C975182}"/>
              </a:ext>
            </a:extLst>
          </p:cNvPr>
          <p:cNvSpPr txBox="1"/>
          <p:nvPr/>
        </p:nvSpPr>
        <p:spPr>
          <a:xfrm>
            <a:off x="5614228" y="3885196"/>
            <a:ext cx="131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ISP Resolver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DB51C6-4B73-FA7B-2042-373BFE224D0C}"/>
              </a:ext>
            </a:extLst>
          </p:cNvPr>
          <p:cNvSpPr txBox="1"/>
          <p:nvPr/>
        </p:nvSpPr>
        <p:spPr>
          <a:xfrm>
            <a:off x="8375074" y="3499945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ISP</a:t>
            </a:r>
          </a:p>
        </p:txBody>
      </p:sp>
    </p:spTree>
    <p:extLst>
      <p:ext uri="{BB962C8B-B14F-4D97-AF65-F5344CB8AC3E}">
        <p14:creationId xmlns:p14="http://schemas.microsoft.com/office/powerpoint/2010/main" val="2867977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F12C3-80D2-609E-CAB0-676EDC5B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DNS System Architecture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519F10F-F6A3-B816-4AF2-F1D602038BBB}"/>
              </a:ext>
            </a:extLst>
          </p:cNvPr>
          <p:cNvGrpSpPr/>
          <p:nvPr/>
        </p:nvGrpSpPr>
        <p:grpSpPr>
          <a:xfrm>
            <a:off x="3603922" y="5258816"/>
            <a:ext cx="1933904" cy="705985"/>
            <a:chOff x="1881352" y="3159484"/>
            <a:chExt cx="3511049" cy="857260"/>
          </a:xfrm>
        </p:grpSpPr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424E462D-A4AE-CA2D-5538-D48AC8E26667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77D06062-A179-5C90-7B3E-982DD0892E02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370FE91C-7E09-C056-893E-EB4AF1C13D8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12DFE2F-DD03-C7A9-2D44-3D0665C5833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5B76022-93C6-0E4E-5FA3-D4CC78BAA5C3}"/>
              </a:ext>
            </a:extLst>
          </p:cNvPr>
          <p:cNvGrpSpPr/>
          <p:nvPr/>
        </p:nvGrpSpPr>
        <p:grpSpPr>
          <a:xfrm>
            <a:off x="3580438" y="3699062"/>
            <a:ext cx="1933904" cy="705985"/>
            <a:chOff x="1881352" y="3159484"/>
            <a:chExt cx="3511049" cy="857260"/>
          </a:xfrm>
        </p:grpSpPr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9AF3ADAA-A27F-3443-A4CD-0E48F59D2C2A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97D87B4A-B2F6-D718-943D-1327B2C94E91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D923EB51-617A-F827-C9E5-222D3264FD22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6AD4DB77-FE42-3B79-E4DA-D7B84284427E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1BF7B2E-8336-E564-76F0-8C677A2908A5}"/>
              </a:ext>
            </a:extLst>
          </p:cNvPr>
          <p:cNvGrpSpPr/>
          <p:nvPr/>
        </p:nvGrpSpPr>
        <p:grpSpPr>
          <a:xfrm>
            <a:off x="3626069" y="2169363"/>
            <a:ext cx="1933904" cy="705985"/>
            <a:chOff x="1881352" y="3159484"/>
            <a:chExt cx="3511049" cy="857260"/>
          </a:xfrm>
        </p:grpSpPr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36021332-E723-542F-5D01-8BB92E084629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C0DB3BE9-9EED-2460-26BE-56CAC6FFCFED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8219E861-8B56-62E0-8C66-BB17C1FE984B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4FD83D5-56A0-39DB-D01A-B9608C395A1B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64" name="Freeform 63">
            <a:extLst>
              <a:ext uri="{FF2B5EF4-FFF2-40B4-BE49-F238E27FC236}">
                <a16:creationId xmlns:a16="http://schemas.microsoft.com/office/drawing/2014/main" id="{A439D08C-3473-BEDF-1E44-C7F32CDAE034}"/>
              </a:ext>
            </a:extLst>
          </p:cNvPr>
          <p:cNvSpPr/>
          <p:nvPr/>
        </p:nvSpPr>
        <p:spPr>
          <a:xfrm>
            <a:off x="2890345" y="3900194"/>
            <a:ext cx="504614" cy="476255"/>
          </a:xfrm>
          <a:custGeom>
            <a:avLst/>
            <a:gdLst>
              <a:gd name="connsiteX0" fmla="*/ 36975 w 1014554"/>
              <a:gd name="connsiteY0" fmla="*/ 252249 h 844887"/>
              <a:gd name="connsiteX1" fmla="*/ 152589 w 1014554"/>
              <a:gd name="connsiteY1" fmla="*/ 115614 h 844887"/>
              <a:gd name="connsiteX2" fmla="*/ 467899 w 1014554"/>
              <a:gd name="connsiteY2" fmla="*/ 0 h 844887"/>
              <a:gd name="connsiteX3" fmla="*/ 961885 w 1014554"/>
              <a:gd name="connsiteY3" fmla="*/ 115614 h 844887"/>
              <a:gd name="connsiteX4" fmla="*/ 1003927 w 1014554"/>
              <a:gd name="connsiteY4" fmla="*/ 157656 h 844887"/>
              <a:gd name="connsiteX5" fmla="*/ 993416 w 1014554"/>
              <a:gd name="connsiteY5" fmla="*/ 157656 h 844887"/>
              <a:gd name="connsiteX6" fmla="*/ 877802 w 1014554"/>
              <a:gd name="connsiteY6" fmla="*/ 325821 h 844887"/>
              <a:gd name="connsiteX7" fmla="*/ 488920 w 1014554"/>
              <a:gd name="connsiteY7" fmla="*/ 399394 h 844887"/>
              <a:gd name="connsiteX8" fmla="*/ 26465 w 1014554"/>
              <a:gd name="connsiteY8" fmla="*/ 189187 h 844887"/>
              <a:gd name="connsiteX9" fmla="*/ 57996 w 1014554"/>
              <a:gd name="connsiteY9" fmla="*/ 325821 h 844887"/>
              <a:gd name="connsiteX10" fmla="*/ 68506 w 1014554"/>
              <a:gd name="connsiteY10" fmla="*/ 693683 h 844887"/>
              <a:gd name="connsiteX11" fmla="*/ 163099 w 1014554"/>
              <a:gd name="connsiteY11" fmla="*/ 735725 h 844887"/>
              <a:gd name="connsiteX12" fmla="*/ 383816 w 1014554"/>
              <a:gd name="connsiteY12" fmla="*/ 830318 h 844887"/>
              <a:gd name="connsiteX13" fmla="*/ 783209 w 1014554"/>
              <a:gd name="connsiteY13" fmla="*/ 830318 h 844887"/>
              <a:gd name="connsiteX14" fmla="*/ 1003927 w 1014554"/>
              <a:gd name="connsiteY14" fmla="*/ 693683 h 844887"/>
              <a:gd name="connsiteX15" fmla="*/ 1003927 w 1014554"/>
              <a:gd name="connsiteY15" fmla="*/ 609600 h 844887"/>
              <a:gd name="connsiteX16" fmla="*/ 1014437 w 1014554"/>
              <a:gd name="connsiteY16" fmla="*/ 199697 h 84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14554" h="844887">
                <a:moveTo>
                  <a:pt x="36975" y="252249"/>
                </a:moveTo>
                <a:cubicBezTo>
                  <a:pt x="58871" y="204952"/>
                  <a:pt x="80768" y="157655"/>
                  <a:pt x="152589" y="115614"/>
                </a:cubicBezTo>
                <a:cubicBezTo>
                  <a:pt x="224410" y="73573"/>
                  <a:pt x="333016" y="0"/>
                  <a:pt x="467899" y="0"/>
                </a:cubicBezTo>
                <a:cubicBezTo>
                  <a:pt x="602782" y="0"/>
                  <a:pt x="961885" y="115614"/>
                  <a:pt x="961885" y="115614"/>
                </a:cubicBezTo>
                <a:cubicBezTo>
                  <a:pt x="1051223" y="141890"/>
                  <a:pt x="998672" y="150649"/>
                  <a:pt x="1003927" y="157656"/>
                </a:cubicBezTo>
                <a:cubicBezTo>
                  <a:pt x="1009182" y="164663"/>
                  <a:pt x="1014437" y="129629"/>
                  <a:pt x="993416" y="157656"/>
                </a:cubicBezTo>
                <a:cubicBezTo>
                  <a:pt x="972395" y="185683"/>
                  <a:pt x="961885" y="285531"/>
                  <a:pt x="877802" y="325821"/>
                </a:cubicBezTo>
                <a:cubicBezTo>
                  <a:pt x="793719" y="366111"/>
                  <a:pt x="630809" y="422166"/>
                  <a:pt x="488920" y="399394"/>
                </a:cubicBezTo>
                <a:cubicBezTo>
                  <a:pt x="347031" y="376622"/>
                  <a:pt x="98286" y="201449"/>
                  <a:pt x="26465" y="189187"/>
                </a:cubicBezTo>
                <a:cubicBezTo>
                  <a:pt x="-45356" y="176925"/>
                  <a:pt x="50989" y="241738"/>
                  <a:pt x="57996" y="325821"/>
                </a:cubicBezTo>
                <a:cubicBezTo>
                  <a:pt x="65003" y="409904"/>
                  <a:pt x="50989" y="625366"/>
                  <a:pt x="68506" y="693683"/>
                </a:cubicBezTo>
                <a:cubicBezTo>
                  <a:pt x="86023" y="762000"/>
                  <a:pt x="163099" y="735725"/>
                  <a:pt x="163099" y="735725"/>
                </a:cubicBezTo>
                <a:cubicBezTo>
                  <a:pt x="215651" y="758497"/>
                  <a:pt x="280464" y="814553"/>
                  <a:pt x="383816" y="830318"/>
                </a:cubicBezTo>
                <a:cubicBezTo>
                  <a:pt x="487168" y="846083"/>
                  <a:pt x="679857" y="853091"/>
                  <a:pt x="783209" y="830318"/>
                </a:cubicBezTo>
                <a:cubicBezTo>
                  <a:pt x="886561" y="807546"/>
                  <a:pt x="967141" y="730469"/>
                  <a:pt x="1003927" y="693683"/>
                </a:cubicBezTo>
                <a:lnTo>
                  <a:pt x="1003927" y="609600"/>
                </a:lnTo>
                <a:cubicBezTo>
                  <a:pt x="1005679" y="527269"/>
                  <a:pt x="1010058" y="363483"/>
                  <a:pt x="1014437" y="19969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7C88FDE-146F-4C59-3D2A-3619AE20234C}"/>
              </a:ext>
            </a:extLst>
          </p:cNvPr>
          <p:cNvSpPr txBox="1"/>
          <p:nvPr/>
        </p:nvSpPr>
        <p:spPr>
          <a:xfrm>
            <a:off x="3431629" y="2432415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Authoritative Servers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88ECD4D-B83E-F45E-1EF5-E6AE536F7DF2}"/>
              </a:ext>
            </a:extLst>
          </p:cNvPr>
          <p:cNvSpPr txBox="1"/>
          <p:nvPr/>
        </p:nvSpPr>
        <p:spPr>
          <a:xfrm>
            <a:off x="3323378" y="3989530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Recursive Resolver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CB753D8-7376-7D43-D41A-5A20D2C1BE52}"/>
              </a:ext>
            </a:extLst>
          </p:cNvPr>
          <p:cNvSpPr txBox="1"/>
          <p:nvPr/>
        </p:nvSpPr>
        <p:spPr>
          <a:xfrm>
            <a:off x="3381868" y="5542007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Stub Resolver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BE7BC64-E974-8BE8-015E-DC6D0600412E}"/>
              </a:ext>
            </a:extLst>
          </p:cNvPr>
          <p:cNvSpPr txBox="1"/>
          <p:nvPr/>
        </p:nvSpPr>
        <p:spPr>
          <a:xfrm>
            <a:off x="2500119" y="4022818"/>
            <a:ext cx="131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Cache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A56961A-CA90-D9C9-26F0-71890609A6EE}"/>
              </a:ext>
            </a:extLst>
          </p:cNvPr>
          <p:cNvSpPr txBox="1"/>
          <p:nvPr/>
        </p:nvSpPr>
        <p:spPr>
          <a:xfrm>
            <a:off x="6421821" y="5521887"/>
            <a:ext cx="9444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>
                <a:latin typeface="Max's Handwritin" pitchFamily="2" charset="0"/>
              </a:rPr>
              <a:t>Application</a:t>
            </a:r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277F018E-1365-4995-818F-2301826E2408}"/>
              </a:ext>
            </a:extLst>
          </p:cNvPr>
          <p:cNvSpPr/>
          <p:nvPr/>
        </p:nvSpPr>
        <p:spPr>
          <a:xfrm>
            <a:off x="4382732" y="4445876"/>
            <a:ext cx="336413" cy="788276"/>
          </a:xfrm>
          <a:custGeom>
            <a:avLst/>
            <a:gdLst>
              <a:gd name="connsiteX0" fmla="*/ 147227 w 336413"/>
              <a:gd name="connsiteY0" fmla="*/ 788276 h 788276"/>
              <a:gd name="connsiteX1" fmla="*/ 126206 w 336413"/>
              <a:gd name="connsiteY1" fmla="*/ 147145 h 788276"/>
              <a:gd name="connsiteX2" fmla="*/ 126206 w 336413"/>
              <a:gd name="connsiteY2" fmla="*/ 31531 h 788276"/>
              <a:gd name="connsiteX3" fmla="*/ 82 w 336413"/>
              <a:gd name="connsiteY3" fmla="*/ 231227 h 788276"/>
              <a:gd name="connsiteX4" fmla="*/ 147227 w 336413"/>
              <a:gd name="connsiteY4" fmla="*/ 0 h 788276"/>
              <a:gd name="connsiteX5" fmla="*/ 336413 w 336413"/>
              <a:gd name="connsiteY5" fmla="*/ 231227 h 78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6413" h="788276">
                <a:moveTo>
                  <a:pt x="147227" y="788276"/>
                </a:moveTo>
                <a:cubicBezTo>
                  <a:pt x="138468" y="530772"/>
                  <a:pt x="129709" y="273269"/>
                  <a:pt x="126206" y="147145"/>
                </a:cubicBezTo>
                <a:cubicBezTo>
                  <a:pt x="122703" y="21021"/>
                  <a:pt x="147227" y="17517"/>
                  <a:pt x="126206" y="31531"/>
                </a:cubicBezTo>
                <a:cubicBezTo>
                  <a:pt x="105185" y="45545"/>
                  <a:pt x="-3421" y="236482"/>
                  <a:pt x="82" y="231227"/>
                </a:cubicBezTo>
                <a:cubicBezTo>
                  <a:pt x="3585" y="225972"/>
                  <a:pt x="91172" y="0"/>
                  <a:pt x="147227" y="0"/>
                </a:cubicBezTo>
                <a:cubicBezTo>
                  <a:pt x="203282" y="0"/>
                  <a:pt x="269847" y="115613"/>
                  <a:pt x="336413" y="23122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id="{00C89765-BAEE-B3B5-D3E5-2EE23C7370C0}"/>
              </a:ext>
            </a:extLst>
          </p:cNvPr>
          <p:cNvSpPr/>
          <p:nvPr/>
        </p:nvSpPr>
        <p:spPr>
          <a:xfrm>
            <a:off x="4330262" y="2879607"/>
            <a:ext cx="231228" cy="620338"/>
          </a:xfrm>
          <a:custGeom>
            <a:avLst/>
            <a:gdLst>
              <a:gd name="connsiteX0" fmla="*/ 105104 w 231228"/>
              <a:gd name="connsiteY0" fmla="*/ 620338 h 620338"/>
              <a:gd name="connsiteX1" fmla="*/ 84083 w 231228"/>
              <a:gd name="connsiteY1" fmla="*/ 52779 h 620338"/>
              <a:gd name="connsiteX2" fmla="*/ 0 w 231228"/>
              <a:gd name="connsiteY2" fmla="*/ 199924 h 620338"/>
              <a:gd name="connsiteX3" fmla="*/ 84083 w 231228"/>
              <a:gd name="connsiteY3" fmla="*/ 227 h 620338"/>
              <a:gd name="connsiteX4" fmla="*/ 231228 w 231228"/>
              <a:gd name="connsiteY4" fmla="*/ 168393 h 62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228" h="620338">
                <a:moveTo>
                  <a:pt x="105104" y="620338"/>
                </a:moveTo>
                <a:cubicBezTo>
                  <a:pt x="103352" y="371593"/>
                  <a:pt x="101600" y="122848"/>
                  <a:pt x="84083" y="52779"/>
                </a:cubicBezTo>
                <a:cubicBezTo>
                  <a:pt x="66566" y="-17290"/>
                  <a:pt x="0" y="208683"/>
                  <a:pt x="0" y="199924"/>
                </a:cubicBezTo>
                <a:cubicBezTo>
                  <a:pt x="0" y="191165"/>
                  <a:pt x="45545" y="5482"/>
                  <a:pt x="84083" y="227"/>
                </a:cubicBezTo>
                <a:cubicBezTo>
                  <a:pt x="122621" y="-5028"/>
                  <a:pt x="176924" y="81682"/>
                  <a:pt x="231228" y="16839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id="{71F31416-C5FD-9B18-6B46-91957EDC0C80}"/>
              </a:ext>
            </a:extLst>
          </p:cNvPr>
          <p:cNvSpPr/>
          <p:nvPr/>
        </p:nvSpPr>
        <p:spPr>
          <a:xfrm>
            <a:off x="6201053" y="5193655"/>
            <a:ext cx="1411692" cy="966592"/>
          </a:xfrm>
          <a:custGeom>
            <a:avLst/>
            <a:gdLst>
              <a:gd name="connsiteX0" fmla="*/ 409954 w 1411692"/>
              <a:gd name="connsiteY0" fmla="*/ 198152 h 966592"/>
              <a:gd name="connsiteX1" fmla="*/ 473016 w 1411692"/>
              <a:gd name="connsiteY1" fmla="*/ 51007 h 966592"/>
              <a:gd name="connsiteX2" fmla="*/ 798837 w 1411692"/>
              <a:gd name="connsiteY2" fmla="*/ 8966 h 966592"/>
              <a:gd name="connsiteX3" fmla="*/ 1030064 w 1411692"/>
              <a:gd name="connsiteY3" fmla="*/ 208662 h 966592"/>
              <a:gd name="connsiteX4" fmla="*/ 1009044 w 1411692"/>
              <a:gd name="connsiteY4" fmla="*/ 229683 h 966592"/>
              <a:gd name="connsiteX5" fmla="*/ 1240271 w 1411692"/>
              <a:gd name="connsiteY5" fmla="*/ 166621 h 966592"/>
              <a:gd name="connsiteX6" fmla="*/ 1408437 w 1411692"/>
              <a:gd name="connsiteY6" fmla="*/ 324276 h 966592"/>
              <a:gd name="connsiteX7" fmla="*/ 1345375 w 1411692"/>
              <a:gd name="connsiteY7" fmla="*/ 534483 h 966592"/>
              <a:gd name="connsiteX8" fmla="*/ 1271802 w 1411692"/>
              <a:gd name="connsiteY8" fmla="*/ 555504 h 966592"/>
              <a:gd name="connsiteX9" fmla="*/ 1397926 w 1411692"/>
              <a:gd name="connsiteY9" fmla="*/ 597545 h 966592"/>
              <a:gd name="connsiteX10" fmla="*/ 1313844 w 1411692"/>
              <a:gd name="connsiteY10" fmla="*/ 818262 h 966592"/>
              <a:gd name="connsiteX11" fmla="*/ 1114147 w 1411692"/>
              <a:gd name="connsiteY11" fmla="*/ 881324 h 966592"/>
              <a:gd name="connsiteX12" fmla="*/ 1051085 w 1411692"/>
              <a:gd name="connsiteY12" fmla="*/ 765711 h 966592"/>
              <a:gd name="connsiteX13" fmla="*/ 1051085 w 1411692"/>
              <a:gd name="connsiteY13" fmla="*/ 891835 h 966592"/>
              <a:gd name="connsiteX14" fmla="*/ 641181 w 1411692"/>
              <a:gd name="connsiteY14" fmla="*/ 944386 h 966592"/>
              <a:gd name="connsiteX15" fmla="*/ 567609 w 1411692"/>
              <a:gd name="connsiteY15" fmla="*/ 807752 h 966592"/>
              <a:gd name="connsiteX16" fmla="*/ 504547 w 1411692"/>
              <a:gd name="connsiteY16" fmla="*/ 944386 h 966592"/>
              <a:gd name="connsiteX17" fmla="*/ 273319 w 1411692"/>
              <a:gd name="connsiteY17" fmla="*/ 954897 h 966592"/>
              <a:gd name="connsiteX18" fmla="*/ 136685 w 1411692"/>
              <a:gd name="connsiteY18" fmla="*/ 828773 h 966592"/>
              <a:gd name="connsiteX19" fmla="*/ 189237 w 1411692"/>
              <a:gd name="connsiteY19" fmla="*/ 713159 h 966592"/>
              <a:gd name="connsiteX20" fmla="*/ 84133 w 1411692"/>
              <a:gd name="connsiteY20" fmla="*/ 755200 h 966592"/>
              <a:gd name="connsiteX21" fmla="*/ 50 w 1411692"/>
              <a:gd name="connsiteY21" fmla="*/ 576524 h 966592"/>
              <a:gd name="connsiteX22" fmla="*/ 73623 w 1411692"/>
              <a:gd name="connsiteY22" fmla="*/ 303255 h 966592"/>
              <a:gd name="connsiteX23" fmla="*/ 189237 w 1411692"/>
              <a:gd name="connsiteY23" fmla="*/ 313766 h 966592"/>
              <a:gd name="connsiteX24" fmla="*/ 168216 w 1411692"/>
              <a:gd name="connsiteY24" fmla="*/ 219173 h 966592"/>
              <a:gd name="connsiteX25" fmla="*/ 273319 w 1411692"/>
              <a:gd name="connsiteY25" fmla="*/ 114069 h 966592"/>
              <a:gd name="connsiteX26" fmla="*/ 409954 w 1411692"/>
              <a:gd name="connsiteY26" fmla="*/ 198152 h 96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11692" h="966592">
                <a:moveTo>
                  <a:pt x="409954" y="198152"/>
                </a:moveTo>
                <a:cubicBezTo>
                  <a:pt x="443237" y="187642"/>
                  <a:pt x="408202" y="82538"/>
                  <a:pt x="473016" y="51007"/>
                </a:cubicBezTo>
                <a:cubicBezTo>
                  <a:pt x="537830" y="19476"/>
                  <a:pt x="705996" y="-17310"/>
                  <a:pt x="798837" y="8966"/>
                </a:cubicBezTo>
                <a:cubicBezTo>
                  <a:pt x="891678" y="35242"/>
                  <a:pt x="995030" y="171876"/>
                  <a:pt x="1030064" y="208662"/>
                </a:cubicBezTo>
                <a:cubicBezTo>
                  <a:pt x="1065099" y="245448"/>
                  <a:pt x="974010" y="236690"/>
                  <a:pt x="1009044" y="229683"/>
                </a:cubicBezTo>
                <a:cubicBezTo>
                  <a:pt x="1044078" y="222676"/>
                  <a:pt x="1173705" y="150855"/>
                  <a:pt x="1240271" y="166621"/>
                </a:cubicBezTo>
                <a:cubicBezTo>
                  <a:pt x="1306837" y="182387"/>
                  <a:pt x="1390920" y="262966"/>
                  <a:pt x="1408437" y="324276"/>
                </a:cubicBezTo>
                <a:cubicBezTo>
                  <a:pt x="1425954" y="385586"/>
                  <a:pt x="1368147" y="495945"/>
                  <a:pt x="1345375" y="534483"/>
                </a:cubicBezTo>
                <a:cubicBezTo>
                  <a:pt x="1322603" y="573021"/>
                  <a:pt x="1263044" y="544994"/>
                  <a:pt x="1271802" y="555504"/>
                </a:cubicBezTo>
                <a:cubicBezTo>
                  <a:pt x="1280561" y="566014"/>
                  <a:pt x="1390919" y="553752"/>
                  <a:pt x="1397926" y="597545"/>
                </a:cubicBezTo>
                <a:cubicBezTo>
                  <a:pt x="1404933" y="641338"/>
                  <a:pt x="1361140" y="770966"/>
                  <a:pt x="1313844" y="818262"/>
                </a:cubicBezTo>
                <a:cubicBezTo>
                  <a:pt x="1266548" y="865558"/>
                  <a:pt x="1157940" y="890082"/>
                  <a:pt x="1114147" y="881324"/>
                </a:cubicBezTo>
                <a:cubicBezTo>
                  <a:pt x="1070354" y="872566"/>
                  <a:pt x="1061595" y="763959"/>
                  <a:pt x="1051085" y="765711"/>
                </a:cubicBezTo>
                <a:cubicBezTo>
                  <a:pt x="1040575" y="767463"/>
                  <a:pt x="1119402" y="862056"/>
                  <a:pt x="1051085" y="891835"/>
                </a:cubicBezTo>
                <a:cubicBezTo>
                  <a:pt x="982768" y="921614"/>
                  <a:pt x="721760" y="958400"/>
                  <a:pt x="641181" y="944386"/>
                </a:cubicBezTo>
                <a:cubicBezTo>
                  <a:pt x="560602" y="930372"/>
                  <a:pt x="590381" y="807752"/>
                  <a:pt x="567609" y="807752"/>
                </a:cubicBezTo>
                <a:cubicBezTo>
                  <a:pt x="544837" y="807752"/>
                  <a:pt x="553595" y="919862"/>
                  <a:pt x="504547" y="944386"/>
                </a:cubicBezTo>
                <a:cubicBezTo>
                  <a:pt x="455499" y="968910"/>
                  <a:pt x="334629" y="974166"/>
                  <a:pt x="273319" y="954897"/>
                </a:cubicBezTo>
                <a:cubicBezTo>
                  <a:pt x="212009" y="935628"/>
                  <a:pt x="150699" y="869063"/>
                  <a:pt x="136685" y="828773"/>
                </a:cubicBezTo>
                <a:cubicBezTo>
                  <a:pt x="122671" y="788483"/>
                  <a:pt x="197996" y="725421"/>
                  <a:pt x="189237" y="713159"/>
                </a:cubicBezTo>
                <a:cubicBezTo>
                  <a:pt x="180478" y="700897"/>
                  <a:pt x="115664" y="777973"/>
                  <a:pt x="84133" y="755200"/>
                </a:cubicBezTo>
                <a:cubicBezTo>
                  <a:pt x="52602" y="732428"/>
                  <a:pt x="1802" y="651848"/>
                  <a:pt x="50" y="576524"/>
                </a:cubicBezTo>
                <a:cubicBezTo>
                  <a:pt x="-1702" y="501200"/>
                  <a:pt x="42092" y="347048"/>
                  <a:pt x="73623" y="303255"/>
                </a:cubicBezTo>
                <a:cubicBezTo>
                  <a:pt x="105154" y="259462"/>
                  <a:pt x="173472" y="327780"/>
                  <a:pt x="189237" y="313766"/>
                </a:cubicBezTo>
                <a:cubicBezTo>
                  <a:pt x="205002" y="299752"/>
                  <a:pt x="154202" y="252456"/>
                  <a:pt x="168216" y="219173"/>
                </a:cubicBezTo>
                <a:cubicBezTo>
                  <a:pt x="182230" y="185890"/>
                  <a:pt x="236533" y="122828"/>
                  <a:pt x="273319" y="114069"/>
                </a:cubicBezTo>
                <a:cubicBezTo>
                  <a:pt x="310105" y="105310"/>
                  <a:pt x="376671" y="208662"/>
                  <a:pt x="409954" y="19815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31E05D3D-E3B8-C504-6838-4EBFC31B20E9}"/>
              </a:ext>
            </a:extLst>
          </p:cNvPr>
          <p:cNvSpPr/>
          <p:nvPr/>
        </p:nvSpPr>
        <p:spPr>
          <a:xfrm>
            <a:off x="5545213" y="5633490"/>
            <a:ext cx="498235" cy="357407"/>
          </a:xfrm>
          <a:custGeom>
            <a:avLst/>
            <a:gdLst>
              <a:gd name="connsiteX0" fmla="*/ 498235 w 498235"/>
              <a:gd name="connsiteY0" fmla="*/ 168220 h 357407"/>
              <a:gd name="connsiteX1" fmla="*/ 4249 w 498235"/>
              <a:gd name="connsiteY1" fmla="*/ 189241 h 357407"/>
              <a:gd name="connsiteX2" fmla="*/ 245987 w 498235"/>
              <a:gd name="connsiteY2" fmla="*/ 55 h 357407"/>
              <a:gd name="connsiteX3" fmla="*/ 4249 w 498235"/>
              <a:gd name="connsiteY3" fmla="*/ 210262 h 357407"/>
              <a:gd name="connsiteX4" fmla="*/ 245987 w 498235"/>
              <a:gd name="connsiteY4" fmla="*/ 357407 h 357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235" h="357407">
                <a:moveTo>
                  <a:pt x="498235" y="168220"/>
                </a:moveTo>
                <a:cubicBezTo>
                  <a:pt x="272262" y="192744"/>
                  <a:pt x="46290" y="217268"/>
                  <a:pt x="4249" y="189241"/>
                </a:cubicBezTo>
                <a:cubicBezTo>
                  <a:pt x="-37792" y="161214"/>
                  <a:pt x="245987" y="-3448"/>
                  <a:pt x="245987" y="55"/>
                </a:cubicBezTo>
                <a:cubicBezTo>
                  <a:pt x="245987" y="3558"/>
                  <a:pt x="4249" y="150703"/>
                  <a:pt x="4249" y="210262"/>
                </a:cubicBezTo>
                <a:cubicBezTo>
                  <a:pt x="4249" y="269821"/>
                  <a:pt x="125118" y="313614"/>
                  <a:pt x="245987" y="35740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0711D56D-8863-EC8B-9CD7-8B1D021D774B}"/>
              </a:ext>
            </a:extLst>
          </p:cNvPr>
          <p:cNvSpPr/>
          <p:nvPr/>
        </p:nvSpPr>
        <p:spPr>
          <a:xfrm>
            <a:off x="1468865" y="3429000"/>
            <a:ext cx="6232635" cy="120790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8ED7477-1D7A-66A4-D2DB-CDA8D23EE9C5}"/>
              </a:ext>
            </a:extLst>
          </p:cNvPr>
          <p:cNvGrpSpPr/>
          <p:nvPr/>
        </p:nvGrpSpPr>
        <p:grpSpPr>
          <a:xfrm>
            <a:off x="98389" y="4870872"/>
            <a:ext cx="10599683" cy="1825019"/>
            <a:chOff x="-14765" y="4788090"/>
            <a:chExt cx="10599683" cy="1825019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EAC02F55-BD6A-791A-F275-CC617A068C2D}"/>
                </a:ext>
              </a:extLst>
            </p:cNvPr>
            <p:cNvSpPr/>
            <p:nvPr/>
          </p:nvSpPr>
          <p:spPr>
            <a:xfrm>
              <a:off x="-14765" y="4803852"/>
              <a:ext cx="10594427" cy="1809257"/>
            </a:xfrm>
            <a:prstGeom prst="arc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B3A97F1C-F273-53CF-0C7C-E72A92EBA3DE}"/>
                </a:ext>
              </a:extLst>
            </p:cNvPr>
            <p:cNvSpPr/>
            <p:nvPr/>
          </p:nvSpPr>
          <p:spPr>
            <a:xfrm flipH="1">
              <a:off x="-9509" y="4788090"/>
              <a:ext cx="10594427" cy="1809257"/>
            </a:xfrm>
            <a:prstGeom prst="arc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00E6DB0-5F9C-1D6F-1C9C-D7D6BAFC8263}"/>
              </a:ext>
            </a:extLst>
          </p:cNvPr>
          <p:cNvSpPr txBox="1"/>
          <p:nvPr/>
        </p:nvSpPr>
        <p:spPr>
          <a:xfrm>
            <a:off x="8241388" y="514467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ISP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4114832-794A-39FB-ECB3-6CAE9B2B8C05}"/>
              </a:ext>
            </a:extLst>
          </p:cNvPr>
          <p:cNvSpPr txBox="1"/>
          <p:nvPr/>
        </p:nvSpPr>
        <p:spPr>
          <a:xfrm>
            <a:off x="5614228" y="3885196"/>
            <a:ext cx="17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“Open” Resolver</a:t>
            </a:r>
          </a:p>
        </p:txBody>
      </p:sp>
    </p:spTree>
    <p:extLst>
      <p:ext uri="{BB962C8B-B14F-4D97-AF65-F5344CB8AC3E}">
        <p14:creationId xmlns:p14="http://schemas.microsoft.com/office/powerpoint/2010/main" val="255417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7A867-EC63-72A3-810A-97B02ACB6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Use of Resolvers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9C778A-0D97-A7EE-3C12-00274902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60" y="1690688"/>
            <a:ext cx="8138895" cy="45989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F267C1E-585D-25B6-204B-BCC0C1EA1023}"/>
              </a:ext>
            </a:extLst>
          </p:cNvPr>
          <p:cNvSpPr txBox="1"/>
          <p:nvPr/>
        </p:nvSpPr>
        <p:spPr>
          <a:xfrm>
            <a:off x="8418786" y="2275326"/>
            <a:ext cx="3447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accent1"/>
                </a:solidFill>
              </a:rPr>
              <a:t>68% of users direct their DNS queries to the ISP-operated recursive resolvers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0B1629-4C26-94AC-79B1-559115164A7F}"/>
              </a:ext>
            </a:extLst>
          </p:cNvPr>
          <p:cNvSpPr txBox="1"/>
          <p:nvPr/>
        </p:nvSpPr>
        <p:spPr>
          <a:xfrm>
            <a:off x="8418786" y="4172444"/>
            <a:ext cx="3447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25% of users direct their DNS queries to Google’s open resolver service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932619-5FA0-5B29-5E86-5C55254478E2}"/>
              </a:ext>
            </a:extLst>
          </p:cNvPr>
          <p:cNvSpPr txBox="1"/>
          <p:nvPr/>
        </p:nvSpPr>
        <p:spPr>
          <a:xfrm>
            <a:off x="8418786" y="5029034"/>
            <a:ext cx="3447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C000"/>
                </a:solidFill>
              </a:rPr>
              <a:t>20% of users direct their DNS queries in in-country DNS</a:t>
            </a:r>
          </a:p>
        </p:txBody>
      </p:sp>
    </p:spTree>
    <p:extLst>
      <p:ext uri="{BB962C8B-B14F-4D97-AF65-F5344CB8AC3E}">
        <p14:creationId xmlns:p14="http://schemas.microsoft.com/office/powerpoint/2010/main" val="2311247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7A867-EC63-72A3-810A-97B02ACB6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Use of ISP Resolver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94C553-F23A-A9DD-1571-7F2E7FCEB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310" y="1880694"/>
            <a:ext cx="8483600" cy="4000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F8DF29A-D139-1C96-7557-D10D314DEC49}"/>
              </a:ext>
            </a:extLst>
          </p:cNvPr>
          <p:cNvSpPr txBox="1"/>
          <p:nvPr/>
        </p:nvSpPr>
        <p:spPr>
          <a:xfrm>
            <a:off x="6932448" y="2069880"/>
            <a:ext cx="18077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We have no current data for Russia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34343D-79AC-9293-A9F0-DF1A8E9B1465}"/>
              </a:ext>
            </a:extLst>
          </p:cNvPr>
          <p:cNvSpPr txBox="1"/>
          <p:nvPr/>
        </p:nvSpPr>
        <p:spPr>
          <a:xfrm>
            <a:off x="8370849" y="6123543"/>
            <a:ext cx="34048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https://</a:t>
            </a:r>
            <a:r>
              <a:rPr lang="en-AU" dirty="0" err="1"/>
              <a:t>stats.labs.apnic.net</a:t>
            </a:r>
            <a:r>
              <a:rPr lang="en-AU" dirty="0"/>
              <a:t>/</a:t>
            </a:r>
            <a:r>
              <a:rPr lang="en-AU" dirty="0" err="1"/>
              <a:t>rvrs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3839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7A867-EC63-72A3-810A-97B02ACB6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Use of Google’s DNS Service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441813-EBC7-9EFA-01C5-A2B096ACE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2844" y="1983390"/>
            <a:ext cx="8496300" cy="4089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8CF86FB-E92A-D0CE-49FC-7C352C2ADA38}"/>
              </a:ext>
            </a:extLst>
          </p:cNvPr>
          <p:cNvSpPr txBox="1"/>
          <p:nvPr/>
        </p:nvSpPr>
        <p:spPr>
          <a:xfrm>
            <a:off x="6932448" y="2069880"/>
            <a:ext cx="18077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We have no current data for Russia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F98DB5-697E-746A-3476-822D74C05819}"/>
              </a:ext>
            </a:extLst>
          </p:cNvPr>
          <p:cNvSpPr txBox="1"/>
          <p:nvPr/>
        </p:nvSpPr>
        <p:spPr>
          <a:xfrm>
            <a:off x="8370849" y="6123543"/>
            <a:ext cx="34048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https://</a:t>
            </a:r>
            <a:r>
              <a:rPr lang="en-AU" dirty="0" err="1"/>
              <a:t>stats.labs.apnic.net</a:t>
            </a:r>
            <a:r>
              <a:rPr lang="en-AU" dirty="0"/>
              <a:t>/</a:t>
            </a:r>
            <a:r>
              <a:rPr lang="en-AU" dirty="0" err="1"/>
              <a:t>rvrs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00309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CB72-EB7D-3239-0FDC-92A8E00EB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65125"/>
            <a:ext cx="12013323" cy="1325563"/>
          </a:xfrm>
        </p:spPr>
        <p:txBody>
          <a:bodyPr/>
          <a:lstStyle/>
          <a:p>
            <a:pPr algn="ctr"/>
            <a:r>
              <a:rPr lang="en-AU" dirty="0">
                <a:latin typeface="Powderfinger Type" panose="02020709070000000403" pitchFamily="49" charset="77"/>
              </a:rPr>
              <a:t>Why use an Open DNS Resolver?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ED641-B286-33ED-F582-63269E5F6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It’s often faster (a busier cache is a better cache!)</a:t>
            </a:r>
          </a:p>
          <a:p>
            <a:r>
              <a:rPr lang="en-AU" dirty="0"/>
              <a:t>It’s often more reliable </a:t>
            </a:r>
          </a:p>
          <a:p>
            <a:r>
              <a:rPr lang="en-AU" dirty="0"/>
              <a:t>It supports DNS over TLS and DNS over HTTPS</a:t>
            </a:r>
          </a:p>
          <a:p>
            <a:r>
              <a:rPr lang="en-AU" dirty="0"/>
              <a:t>It performs DNSSEC validation</a:t>
            </a:r>
          </a:p>
          <a:p>
            <a:r>
              <a:rPr lang="en-AU" dirty="0"/>
              <a:t>It does not filter DNS responses in any way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But</a:t>
            </a:r>
          </a:p>
          <a:p>
            <a:r>
              <a:rPr lang="en-AU" dirty="0"/>
              <a:t>It requires a customisation of the device / local network</a:t>
            </a:r>
          </a:p>
          <a:p>
            <a:r>
              <a:rPr lang="en-AU" dirty="0"/>
              <a:t>Unless you use TLS there are many more opportunities for eavesdropping and manipulation</a:t>
            </a:r>
          </a:p>
        </p:txBody>
      </p:sp>
    </p:spTree>
    <p:extLst>
      <p:ext uri="{BB962C8B-B14F-4D97-AF65-F5344CB8AC3E}">
        <p14:creationId xmlns:p14="http://schemas.microsoft.com/office/powerpoint/2010/main" val="2172240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CB72-EB7D-3239-0FDC-92A8E00EB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909" y="365125"/>
            <a:ext cx="11861823" cy="1325563"/>
          </a:xfrm>
        </p:spPr>
        <p:txBody>
          <a:bodyPr/>
          <a:lstStyle/>
          <a:p>
            <a:r>
              <a:rPr lang="en-AU" dirty="0">
                <a:latin typeface="Powderfinger Type" panose="02020709070000000403" pitchFamily="49" charset="77"/>
              </a:rPr>
              <a:t>Why use an Open DNS Resolver?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ED641-B286-33ED-F582-63269E5F6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It’s often faster (a busier cache is a better cache!)</a:t>
            </a:r>
          </a:p>
          <a:p>
            <a:r>
              <a:rPr lang="en-AU" dirty="0"/>
              <a:t>It’s often more reliable </a:t>
            </a:r>
          </a:p>
          <a:p>
            <a:r>
              <a:rPr lang="en-AU" dirty="0"/>
              <a:t>It supports DNS over TLS and DNS over HTTPS</a:t>
            </a:r>
          </a:p>
          <a:p>
            <a:r>
              <a:rPr lang="en-AU" dirty="0"/>
              <a:t>It performs DNSSEC validation</a:t>
            </a:r>
          </a:p>
          <a:p>
            <a:r>
              <a:rPr lang="en-AU" dirty="0"/>
              <a:t>It does not filter DNS responses in any way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But</a:t>
            </a:r>
          </a:p>
          <a:p>
            <a:r>
              <a:rPr lang="en-AU" dirty="0"/>
              <a:t>It requires a customisation of the device / local network</a:t>
            </a:r>
          </a:p>
          <a:p>
            <a:r>
              <a:rPr lang="en-AU" dirty="0"/>
              <a:t>Unless you use TLS there are many more opportunities for eavesdropping and manipulation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C69A5A-3D5E-AF88-C975-906F85266FAB}"/>
              </a:ext>
            </a:extLst>
          </p:cNvPr>
          <p:cNvSpPr txBox="1"/>
          <p:nvPr/>
        </p:nvSpPr>
        <p:spPr>
          <a:xfrm rot="21183519">
            <a:off x="1466671" y="3169697"/>
            <a:ext cx="719780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3600" b="1" dirty="0">
                <a:solidFill>
                  <a:srgbClr val="FF0000"/>
                </a:solidFill>
                <a:latin typeface="Max's Handwritin" pitchFamily="2" charset="0"/>
              </a:rPr>
              <a:t>Many enterprise networks use open DNS resolvers</a:t>
            </a:r>
          </a:p>
        </p:txBody>
      </p:sp>
    </p:spTree>
    <p:extLst>
      <p:ext uri="{BB962C8B-B14F-4D97-AF65-F5344CB8AC3E}">
        <p14:creationId xmlns:p14="http://schemas.microsoft.com/office/powerpoint/2010/main" val="2288579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447</Words>
  <Application>Microsoft Macintosh PowerPoint</Application>
  <PresentationFormat>Widescreen</PresentationFormat>
  <Paragraphs>78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Max's Handwritin</vt:lpstr>
      <vt:lpstr>Powderfinger Type</vt:lpstr>
      <vt:lpstr>Office Theme</vt:lpstr>
      <vt:lpstr>The DNS Resolver Landscape</vt:lpstr>
      <vt:lpstr>DNS System Architecture</vt:lpstr>
      <vt:lpstr>DNS System Architecture</vt:lpstr>
      <vt:lpstr>DNS System Architecture</vt:lpstr>
      <vt:lpstr>Use of Resolvers</vt:lpstr>
      <vt:lpstr>Use of ISP Resolver</vt:lpstr>
      <vt:lpstr>Use of Google’s DNS Service</vt:lpstr>
      <vt:lpstr>Why use an Open DNS Resolver?</vt:lpstr>
      <vt:lpstr>Why use an Open DNS Resolver?</vt:lpstr>
      <vt:lpstr>Why use the ISP resolver?</vt:lpstr>
      <vt:lpstr>Why use the ISP resolver?</vt:lpstr>
      <vt:lpstr>DNS Forwarders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DNS Resolver Landscape</dc:title>
  <dc:creator>Geoff Huston</dc:creator>
  <cp:lastModifiedBy>Geoff Huston</cp:lastModifiedBy>
  <cp:revision>2</cp:revision>
  <dcterms:created xsi:type="dcterms:W3CDTF">2022-05-08T00:10:25Z</dcterms:created>
  <dcterms:modified xsi:type="dcterms:W3CDTF">2022-05-09T06:21:09Z</dcterms:modified>
</cp:coreProperties>
</file>