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92" r:id="rId3"/>
    <p:sldId id="310" r:id="rId4"/>
    <p:sldId id="311" r:id="rId5"/>
    <p:sldId id="257" r:id="rId6"/>
    <p:sldId id="258" r:id="rId7"/>
    <p:sldId id="259" r:id="rId8"/>
    <p:sldId id="260" r:id="rId9"/>
    <p:sldId id="261" r:id="rId10"/>
    <p:sldId id="312" r:id="rId11"/>
    <p:sldId id="262" r:id="rId12"/>
    <p:sldId id="263" r:id="rId13"/>
    <p:sldId id="264" r:id="rId14"/>
    <p:sldId id="266" r:id="rId15"/>
    <p:sldId id="267" r:id="rId16"/>
    <p:sldId id="294" r:id="rId17"/>
    <p:sldId id="270" r:id="rId18"/>
    <p:sldId id="271" r:id="rId19"/>
    <p:sldId id="297" r:id="rId20"/>
    <p:sldId id="274" r:id="rId21"/>
    <p:sldId id="275" r:id="rId22"/>
    <p:sldId id="278" r:id="rId23"/>
    <p:sldId id="279" r:id="rId24"/>
    <p:sldId id="276" r:id="rId25"/>
    <p:sldId id="273" r:id="rId26"/>
    <p:sldId id="280" r:id="rId27"/>
    <p:sldId id="277" r:id="rId28"/>
    <p:sldId id="281" r:id="rId29"/>
    <p:sldId id="272" r:id="rId30"/>
    <p:sldId id="282" r:id="rId31"/>
    <p:sldId id="283" r:id="rId32"/>
    <p:sldId id="284" r:id="rId33"/>
    <p:sldId id="305" r:id="rId34"/>
    <p:sldId id="295" r:id="rId35"/>
    <p:sldId id="285" r:id="rId36"/>
    <p:sldId id="298" r:id="rId37"/>
    <p:sldId id="308" r:id="rId38"/>
    <p:sldId id="288" r:id="rId39"/>
    <p:sldId id="302" r:id="rId40"/>
    <p:sldId id="301" r:id="rId41"/>
    <p:sldId id="303" r:id="rId42"/>
    <p:sldId id="309" r:id="rId43"/>
    <p:sldId id="289" r:id="rId44"/>
    <p:sldId id="307" r:id="rId45"/>
    <p:sldId id="296" r:id="rId46"/>
    <p:sldId id="291"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2B69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708"/>
    <p:restoredTop sz="94714"/>
  </p:normalViewPr>
  <p:slideViewPr>
    <p:cSldViewPr snapToGrid="0" snapToObjects="1">
      <p:cViewPr varScale="1">
        <p:scale>
          <a:sx n="195" d="100"/>
          <a:sy n="195" d="100"/>
        </p:scale>
        <p:origin x="2008" y="168"/>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78EDD-BB41-6241-8F6D-0DB93947CC9A}"/>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AU"/>
          </a:p>
        </p:txBody>
      </p:sp>
      <p:sp>
        <p:nvSpPr>
          <p:cNvPr id="3" name="Subtitle 2">
            <a:extLst>
              <a:ext uri="{FF2B5EF4-FFF2-40B4-BE49-F238E27FC236}">
                <a16:creationId xmlns:a16="http://schemas.microsoft.com/office/drawing/2014/main" id="{33266732-CD0C-0645-ADC8-EE5E0164C9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AU"/>
          </a:p>
        </p:txBody>
      </p:sp>
      <p:sp>
        <p:nvSpPr>
          <p:cNvPr id="4" name="Date Placeholder 3">
            <a:extLst>
              <a:ext uri="{FF2B5EF4-FFF2-40B4-BE49-F238E27FC236}">
                <a16:creationId xmlns:a16="http://schemas.microsoft.com/office/drawing/2014/main" id="{9D68DBE7-3943-CF46-AAA6-66FC38B421EF}"/>
              </a:ext>
            </a:extLst>
          </p:cNvPr>
          <p:cNvSpPr>
            <a:spLocks noGrp="1"/>
          </p:cNvSpPr>
          <p:nvPr>
            <p:ph type="dt" sz="half" idx="10"/>
          </p:nvPr>
        </p:nvSpPr>
        <p:spPr/>
        <p:txBody>
          <a:bodyPr/>
          <a:lstStyle/>
          <a:p>
            <a:fld id="{5EDD7176-3B91-D545-B733-6D07E8F6B82E}" type="datetimeFigureOut">
              <a:rPr lang="en-AU" smtClean="0"/>
              <a:t>18/5/2022</a:t>
            </a:fld>
            <a:endParaRPr lang="en-AU"/>
          </a:p>
        </p:txBody>
      </p:sp>
      <p:sp>
        <p:nvSpPr>
          <p:cNvPr id="5" name="Footer Placeholder 4">
            <a:extLst>
              <a:ext uri="{FF2B5EF4-FFF2-40B4-BE49-F238E27FC236}">
                <a16:creationId xmlns:a16="http://schemas.microsoft.com/office/drawing/2014/main" id="{9A32618A-9977-6E43-AD41-45B0BBF844AE}"/>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34796A4D-6B37-EF4F-83A1-AC83DB815C30}"/>
              </a:ext>
            </a:extLst>
          </p:cNvPr>
          <p:cNvSpPr>
            <a:spLocks noGrp="1"/>
          </p:cNvSpPr>
          <p:nvPr>
            <p:ph type="sldNum" sz="quarter" idx="12"/>
          </p:nvPr>
        </p:nvSpPr>
        <p:spPr/>
        <p:txBody>
          <a:bodyPr/>
          <a:lstStyle/>
          <a:p>
            <a:fld id="{1F115556-6A31-C441-920D-3EFFB735DAA1}" type="slidenum">
              <a:rPr lang="en-AU" smtClean="0"/>
              <a:t>‹#›</a:t>
            </a:fld>
            <a:endParaRPr lang="en-AU"/>
          </a:p>
        </p:txBody>
      </p:sp>
    </p:spTree>
    <p:extLst>
      <p:ext uri="{BB962C8B-B14F-4D97-AF65-F5344CB8AC3E}">
        <p14:creationId xmlns:p14="http://schemas.microsoft.com/office/powerpoint/2010/main" val="425208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B1308-7F25-B54B-BE5F-3FFCFF1F0AC1}"/>
              </a:ext>
            </a:extLst>
          </p:cNvPr>
          <p:cNvSpPr>
            <a:spLocks noGrp="1"/>
          </p:cNvSpPr>
          <p:nvPr>
            <p:ph type="title"/>
          </p:nvPr>
        </p:nvSpPr>
        <p:spPr/>
        <p:txBody>
          <a:bodyPr/>
          <a:lstStyle/>
          <a:p>
            <a:r>
              <a:rPr lang="en-GB"/>
              <a:t>Click to edit Master title style</a:t>
            </a:r>
            <a:endParaRPr lang="en-AU"/>
          </a:p>
        </p:txBody>
      </p:sp>
      <p:sp>
        <p:nvSpPr>
          <p:cNvPr id="3" name="Vertical Text Placeholder 2">
            <a:extLst>
              <a:ext uri="{FF2B5EF4-FFF2-40B4-BE49-F238E27FC236}">
                <a16:creationId xmlns:a16="http://schemas.microsoft.com/office/drawing/2014/main" id="{0A8B1181-D869-AB49-A622-8F28A8DBDFBE}"/>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Date Placeholder 3">
            <a:extLst>
              <a:ext uri="{FF2B5EF4-FFF2-40B4-BE49-F238E27FC236}">
                <a16:creationId xmlns:a16="http://schemas.microsoft.com/office/drawing/2014/main" id="{4A87CD03-37BD-0140-9A68-4A4E42CA6B05}"/>
              </a:ext>
            </a:extLst>
          </p:cNvPr>
          <p:cNvSpPr>
            <a:spLocks noGrp="1"/>
          </p:cNvSpPr>
          <p:nvPr>
            <p:ph type="dt" sz="half" idx="10"/>
          </p:nvPr>
        </p:nvSpPr>
        <p:spPr/>
        <p:txBody>
          <a:bodyPr/>
          <a:lstStyle/>
          <a:p>
            <a:fld id="{5EDD7176-3B91-D545-B733-6D07E8F6B82E}" type="datetimeFigureOut">
              <a:rPr lang="en-AU" smtClean="0"/>
              <a:t>18/5/2022</a:t>
            </a:fld>
            <a:endParaRPr lang="en-AU"/>
          </a:p>
        </p:txBody>
      </p:sp>
      <p:sp>
        <p:nvSpPr>
          <p:cNvPr id="5" name="Footer Placeholder 4">
            <a:extLst>
              <a:ext uri="{FF2B5EF4-FFF2-40B4-BE49-F238E27FC236}">
                <a16:creationId xmlns:a16="http://schemas.microsoft.com/office/drawing/2014/main" id="{F1A8FAEB-F196-1A41-9C2A-2B2FCFB2E8FD}"/>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F1AECBEF-BAAF-BA4B-A5C7-216E611DB7B6}"/>
              </a:ext>
            </a:extLst>
          </p:cNvPr>
          <p:cNvSpPr>
            <a:spLocks noGrp="1"/>
          </p:cNvSpPr>
          <p:nvPr>
            <p:ph type="sldNum" sz="quarter" idx="12"/>
          </p:nvPr>
        </p:nvSpPr>
        <p:spPr/>
        <p:txBody>
          <a:bodyPr/>
          <a:lstStyle/>
          <a:p>
            <a:fld id="{1F115556-6A31-C441-920D-3EFFB735DAA1}" type="slidenum">
              <a:rPr lang="en-AU" smtClean="0"/>
              <a:t>‹#›</a:t>
            </a:fld>
            <a:endParaRPr lang="en-AU"/>
          </a:p>
        </p:txBody>
      </p:sp>
    </p:spTree>
    <p:extLst>
      <p:ext uri="{BB962C8B-B14F-4D97-AF65-F5344CB8AC3E}">
        <p14:creationId xmlns:p14="http://schemas.microsoft.com/office/powerpoint/2010/main" val="24234079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5AAFA15-B7C1-BC45-893A-7C872D191C2A}"/>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AU"/>
          </a:p>
        </p:txBody>
      </p:sp>
      <p:sp>
        <p:nvSpPr>
          <p:cNvPr id="3" name="Vertical Text Placeholder 2">
            <a:extLst>
              <a:ext uri="{FF2B5EF4-FFF2-40B4-BE49-F238E27FC236}">
                <a16:creationId xmlns:a16="http://schemas.microsoft.com/office/drawing/2014/main" id="{89970955-C64F-964D-82E8-291F171E726B}"/>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Date Placeholder 3">
            <a:extLst>
              <a:ext uri="{FF2B5EF4-FFF2-40B4-BE49-F238E27FC236}">
                <a16:creationId xmlns:a16="http://schemas.microsoft.com/office/drawing/2014/main" id="{290C7FB4-C621-6E46-8947-434AF1091E1D}"/>
              </a:ext>
            </a:extLst>
          </p:cNvPr>
          <p:cNvSpPr>
            <a:spLocks noGrp="1"/>
          </p:cNvSpPr>
          <p:nvPr>
            <p:ph type="dt" sz="half" idx="10"/>
          </p:nvPr>
        </p:nvSpPr>
        <p:spPr/>
        <p:txBody>
          <a:bodyPr/>
          <a:lstStyle/>
          <a:p>
            <a:fld id="{5EDD7176-3B91-D545-B733-6D07E8F6B82E}" type="datetimeFigureOut">
              <a:rPr lang="en-AU" smtClean="0"/>
              <a:t>18/5/2022</a:t>
            </a:fld>
            <a:endParaRPr lang="en-AU"/>
          </a:p>
        </p:txBody>
      </p:sp>
      <p:sp>
        <p:nvSpPr>
          <p:cNvPr id="5" name="Footer Placeholder 4">
            <a:extLst>
              <a:ext uri="{FF2B5EF4-FFF2-40B4-BE49-F238E27FC236}">
                <a16:creationId xmlns:a16="http://schemas.microsoft.com/office/drawing/2014/main" id="{88C95BBE-97FB-9F4A-B9A4-C39067607927}"/>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A5908EB9-FE64-7341-97D1-3C8C47E85FD3}"/>
              </a:ext>
            </a:extLst>
          </p:cNvPr>
          <p:cNvSpPr>
            <a:spLocks noGrp="1"/>
          </p:cNvSpPr>
          <p:nvPr>
            <p:ph type="sldNum" sz="quarter" idx="12"/>
          </p:nvPr>
        </p:nvSpPr>
        <p:spPr/>
        <p:txBody>
          <a:bodyPr/>
          <a:lstStyle/>
          <a:p>
            <a:fld id="{1F115556-6A31-C441-920D-3EFFB735DAA1}" type="slidenum">
              <a:rPr lang="en-AU" smtClean="0"/>
              <a:t>‹#›</a:t>
            </a:fld>
            <a:endParaRPr lang="en-AU"/>
          </a:p>
        </p:txBody>
      </p:sp>
    </p:spTree>
    <p:extLst>
      <p:ext uri="{BB962C8B-B14F-4D97-AF65-F5344CB8AC3E}">
        <p14:creationId xmlns:p14="http://schemas.microsoft.com/office/powerpoint/2010/main" val="255068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E3621-3D35-A74C-952B-D60F1E9BAE41}"/>
              </a:ext>
            </a:extLst>
          </p:cNvPr>
          <p:cNvSpPr>
            <a:spLocks noGrp="1"/>
          </p:cNvSpPr>
          <p:nvPr>
            <p:ph type="title"/>
          </p:nvPr>
        </p:nvSpPr>
        <p:spPr/>
        <p:txBody>
          <a:bodyPr/>
          <a:lstStyle/>
          <a:p>
            <a:r>
              <a:rPr lang="en-GB"/>
              <a:t>Click to edit Master title style</a:t>
            </a:r>
            <a:endParaRPr lang="en-AU"/>
          </a:p>
        </p:txBody>
      </p:sp>
      <p:sp>
        <p:nvSpPr>
          <p:cNvPr id="3" name="Content Placeholder 2">
            <a:extLst>
              <a:ext uri="{FF2B5EF4-FFF2-40B4-BE49-F238E27FC236}">
                <a16:creationId xmlns:a16="http://schemas.microsoft.com/office/drawing/2014/main" id="{2B72DBE6-FCE7-2F45-9451-22D5BAA0417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Date Placeholder 3">
            <a:extLst>
              <a:ext uri="{FF2B5EF4-FFF2-40B4-BE49-F238E27FC236}">
                <a16:creationId xmlns:a16="http://schemas.microsoft.com/office/drawing/2014/main" id="{7708E829-8456-684B-8743-A184D9CE52C5}"/>
              </a:ext>
            </a:extLst>
          </p:cNvPr>
          <p:cNvSpPr>
            <a:spLocks noGrp="1"/>
          </p:cNvSpPr>
          <p:nvPr>
            <p:ph type="dt" sz="half" idx="10"/>
          </p:nvPr>
        </p:nvSpPr>
        <p:spPr/>
        <p:txBody>
          <a:bodyPr/>
          <a:lstStyle/>
          <a:p>
            <a:fld id="{5EDD7176-3B91-D545-B733-6D07E8F6B82E}" type="datetimeFigureOut">
              <a:rPr lang="en-AU" smtClean="0"/>
              <a:t>18/5/2022</a:t>
            </a:fld>
            <a:endParaRPr lang="en-AU"/>
          </a:p>
        </p:txBody>
      </p:sp>
      <p:sp>
        <p:nvSpPr>
          <p:cNvPr id="5" name="Footer Placeholder 4">
            <a:extLst>
              <a:ext uri="{FF2B5EF4-FFF2-40B4-BE49-F238E27FC236}">
                <a16:creationId xmlns:a16="http://schemas.microsoft.com/office/drawing/2014/main" id="{ABEAB6D7-085B-424C-8A65-A50B2ECB7A17}"/>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C924C044-BBC0-3044-A480-3D664FB14222}"/>
              </a:ext>
            </a:extLst>
          </p:cNvPr>
          <p:cNvSpPr>
            <a:spLocks noGrp="1"/>
          </p:cNvSpPr>
          <p:nvPr>
            <p:ph type="sldNum" sz="quarter" idx="12"/>
          </p:nvPr>
        </p:nvSpPr>
        <p:spPr/>
        <p:txBody>
          <a:bodyPr/>
          <a:lstStyle/>
          <a:p>
            <a:fld id="{1F115556-6A31-C441-920D-3EFFB735DAA1}" type="slidenum">
              <a:rPr lang="en-AU" smtClean="0"/>
              <a:t>‹#›</a:t>
            </a:fld>
            <a:endParaRPr lang="en-AU"/>
          </a:p>
        </p:txBody>
      </p:sp>
    </p:spTree>
    <p:extLst>
      <p:ext uri="{BB962C8B-B14F-4D97-AF65-F5344CB8AC3E}">
        <p14:creationId xmlns:p14="http://schemas.microsoft.com/office/powerpoint/2010/main" val="25988704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E5A90-E1A1-A740-817B-4F5858D7F07C}"/>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AU"/>
          </a:p>
        </p:txBody>
      </p:sp>
      <p:sp>
        <p:nvSpPr>
          <p:cNvPr id="3" name="Text Placeholder 2">
            <a:extLst>
              <a:ext uri="{FF2B5EF4-FFF2-40B4-BE49-F238E27FC236}">
                <a16:creationId xmlns:a16="http://schemas.microsoft.com/office/drawing/2014/main" id="{26E2ACF3-610C-404D-A07F-CEE5313A9A7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389961CE-2384-4B45-A791-B451954E12EE}"/>
              </a:ext>
            </a:extLst>
          </p:cNvPr>
          <p:cNvSpPr>
            <a:spLocks noGrp="1"/>
          </p:cNvSpPr>
          <p:nvPr>
            <p:ph type="dt" sz="half" idx="10"/>
          </p:nvPr>
        </p:nvSpPr>
        <p:spPr/>
        <p:txBody>
          <a:bodyPr/>
          <a:lstStyle/>
          <a:p>
            <a:fld id="{5EDD7176-3B91-D545-B733-6D07E8F6B82E}" type="datetimeFigureOut">
              <a:rPr lang="en-AU" smtClean="0"/>
              <a:t>18/5/2022</a:t>
            </a:fld>
            <a:endParaRPr lang="en-AU"/>
          </a:p>
        </p:txBody>
      </p:sp>
      <p:sp>
        <p:nvSpPr>
          <p:cNvPr id="5" name="Footer Placeholder 4">
            <a:extLst>
              <a:ext uri="{FF2B5EF4-FFF2-40B4-BE49-F238E27FC236}">
                <a16:creationId xmlns:a16="http://schemas.microsoft.com/office/drawing/2014/main" id="{27D95CDD-9606-934F-A558-6B04F9A9AA81}"/>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6270A778-89CD-9944-B4AA-627318FB17E2}"/>
              </a:ext>
            </a:extLst>
          </p:cNvPr>
          <p:cNvSpPr>
            <a:spLocks noGrp="1"/>
          </p:cNvSpPr>
          <p:nvPr>
            <p:ph type="sldNum" sz="quarter" idx="12"/>
          </p:nvPr>
        </p:nvSpPr>
        <p:spPr/>
        <p:txBody>
          <a:bodyPr/>
          <a:lstStyle/>
          <a:p>
            <a:fld id="{1F115556-6A31-C441-920D-3EFFB735DAA1}" type="slidenum">
              <a:rPr lang="en-AU" smtClean="0"/>
              <a:t>‹#›</a:t>
            </a:fld>
            <a:endParaRPr lang="en-AU"/>
          </a:p>
        </p:txBody>
      </p:sp>
    </p:spTree>
    <p:extLst>
      <p:ext uri="{BB962C8B-B14F-4D97-AF65-F5344CB8AC3E}">
        <p14:creationId xmlns:p14="http://schemas.microsoft.com/office/powerpoint/2010/main" val="39944643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74684-2FD7-3441-A7FB-CDB6347BAD10}"/>
              </a:ext>
            </a:extLst>
          </p:cNvPr>
          <p:cNvSpPr>
            <a:spLocks noGrp="1"/>
          </p:cNvSpPr>
          <p:nvPr>
            <p:ph type="title"/>
          </p:nvPr>
        </p:nvSpPr>
        <p:spPr/>
        <p:txBody>
          <a:bodyPr/>
          <a:lstStyle/>
          <a:p>
            <a:r>
              <a:rPr lang="en-GB"/>
              <a:t>Click to edit Master title style</a:t>
            </a:r>
            <a:endParaRPr lang="en-AU"/>
          </a:p>
        </p:txBody>
      </p:sp>
      <p:sp>
        <p:nvSpPr>
          <p:cNvPr id="3" name="Content Placeholder 2">
            <a:extLst>
              <a:ext uri="{FF2B5EF4-FFF2-40B4-BE49-F238E27FC236}">
                <a16:creationId xmlns:a16="http://schemas.microsoft.com/office/drawing/2014/main" id="{AC82AB56-9FCD-4243-AB0A-3F94ADD4543B}"/>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Content Placeholder 3">
            <a:extLst>
              <a:ext uri="{FF2B5EF4-FFF2-40B4-BE49-F238E27FC236}">
                <a16:creationId xmlns:a16="http://schemas.microsoft.com/office/drawing/2014/main" id="{63F460BC-B986-544C-96B3-A791DE0266A2}"/>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5" name="Date Placeholder 4">
            <a:extLst>
              <a:ext uri="{FF2B5EF4-FFF2-40B4-BE49-F238E27FC236}">
                <a16:creationId xmlns:a16="http://schemas.microsoft.com/office/drawing/2014/main" id="{2BC814D4-78C4-8F43-AF85-074DF5D7CC6E}"/>
              </a:ext>
            </a:extLst>
          </p:cNvPr>
          <p:cNvSpPr>
            <a:spLocks noGrp="1"/>
          </p:cNvSpPr>
          <p:nvPr>
            <p:ph type="dt" sz="half" idx="10"/>
          </p:nvPr>
        </p:nvSpPr>
        <p:spPr/>
        <p:txBody>
          <a:bodyPr/>
          <a:lstStyle/>
          <a:p>
            <a:fld id="{5EDD7176-3B91-D545-B733-6D07E8F6B82E}" type="datetimeFigureOut">
              <a:rPr lang="en-AU" smtClean="0"/>
              <a:t>18/5/2022</a:t>
            </a:fld>
            <a:endParaRPr lang="en-AU"/>
          </a:p>
        </p:txBody>
      </p:sp>
      <p:sp>
        <p:nvSpPr>
          <p:cNvPr id="6" name="Footer Placeholder 5">
            <a:extLst>
              <a:ext uri="{FF2B5EF4-FFF2-40B4-BE49-F238E27FC236}">
                <a16:creationId xmlns:a16="http://schemas.microsoft.com/office/drawing/2014/main" id="{5E4ABE7D-019B-784A-B5F5-8B9B80BB9DFF}"/>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E6BDC7D5-19AC-D74F-B4FB-473567739618}"/>
              </a:ext>
            </a:extLst>
          </p:cNvPr>
          <p:cNvSpPr>
            <a:spLocks noGrp="1"/>
          </p:cNvSpPr>
          <p:nvPr>
            <p:ph type="sldNum" sz="quarter" idx="12"/>
          </p:nvPr>
        </p:nvSpPr>
        <p:spPr/>
        <p:txBody>
          <a:bodyPr/>
          <a:lstStyle/>
          <a:p>
            <a:fld id="{1F115556-6A31-C441-920D-3EFFB735DAA1}" type="slidenum">
              <a:rPr lang="en-AU" smtClean="0"/>
              <a:t>‹#›</a:t>
            </a:fld>
            <a:endParaRPr lang="en-AU"/>
          </a:p>
        </p:txBody>
      </p:sp>
    </p:spTree>
    <p:extLst>
      <p:ext uri="{BB962C8B-B14F-4D97-AF65-F5344CB8AC3E}">
        <p14:creationId xmlns:p14="http://schemas.microsoft.com/office/powerpoint/2010/main" val="6099718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B39C2-E40E-F74D-9650-F63E0885614F}"/>
              </a:ext>
            </a:extLst>
          </p:cNvPr>
          <p:cNvSpPr>
            <a:spLocks noGrp="1"/>
          </p:cNvSpPr>
          <p:nvPr>
            <p:ph type="title"/>
          </p:nvPr>
        </p:nvSpPr>
        <p:spPr>
          <a:xfrm>
            <a:off x="839788" y="365125"/>
            <a:ext cx="10515600" cy="1325563"/>
          </a:xfrm>
        </p:spPr>
        <p:txBody>
          <a:bodyPr/>
          <a:lstStyle/>
          <a:p>
            <a:r>
              <a:rPr lang="en-GB"/>
              <a:t>Click to edit Master title style</a:t>
            </a:r>
            <a:endParaRPr lang="en-AU"/>
          </a:p>
        </p:txBody>
      </p:sp>
      <p:sp>
        <p:nvSpPr>
          <p:cNvPr id="3" name="Text Placeholder 2">
            <a:extLst>
              <a:ext uri="{FF2B5EF4-FFF2-40B4-BE49-F238E27FC236}">
                <a16:creationId xmlns:a16="http://schemas.microsoft.com/office/drawing/2014/main" id="{55E6F9B3-9905-EC4D-BDC2-9BBBC00BFDF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C486E6F9-7B21-5447-A6E1-DAAAAD98FB7F}"/>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5" name="Text Placeholder 4">
            <a:extLst>
              <a:ext uri="{FF2B5EF4-FFF2-40B4-BE49-F238E27FC236}">
                <a16:creationId xmlns:a16="http://schemas.microsoft.com/office/drawing/2014/main" id="{D3F090E2-DF43-AD43-A9AF-0203D9CC46F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330BD3B8-4EB6-B645-A7B9-0A6202DFBCD4}"/>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7" name="Date Placeholder 6">
            <a:extLst>
              <a:ext uri="{FF2B5EF4-FFF2-40B4-BE49-F238E27FC236}">
                <a16:creationId xmlns:a16="http://schemas.microsoft.com/office/drawing/2014/main" id="{47503D2A-5F82-C843-B149-2EC707DB62D6}"/>
              </a:ext>
            </a:extLst>
          </p:cNvPr>
          <p:cNvSpPr>
            <a:spLocks noGrp="1"/>
          </p:cNvSpPr>
          <p:nvPr>
            <p:ph type="dt" sz="half" idx="10"/>
          </p:nvPr>
        </p:nvSpPr>
        <p:spPr/>
        <p:txBody>
          <a:bodyPr/>
          <a:lstStyle/>
          <a:p>
            <a:fld id="{5EDD7176-3B91-D545-B733-6D07E8F6B82E}" type="datetimeFigureOut">
              <a:rPr lang="en-AU" smtClean="0"/>
              <a:t>18/5/2022</a:t>
            </a:fld>
            <a:endParaRPr lang="en-AU"/>
          </a:p>
        </p:txBody>
      </p:sp>
      <p:sp>
        <p:nvSpPr>
          <p:cNvPr id="8" name="Footer Placeholder 7">
            <a:extLst>
              <a:ext uri="{FF2B5EF4-FFF2-40B4-BE49-F238E27FC236}">
                <a16:creationId xmlns:a16="http://schemas.microsoft.com/office/drawing/2014/main" id="{E37C006B-1E6A-DE48-92E0-33B38CD78833}"/>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17141704-0E40-3242-9083-B3E578788A59}"/>
              </a:ext>
            </a:extLst>
          </p:cNvPr>
          <p:cNvSpPr>
            <a:spLocks noGrp="1"/>
          </p:cNvSpPr>
          <p:nvPr>
            <p:ph type="sldNum" sz="quarter" idx="12"/>
          </p:nvPr>
        </p:nvSpPr>
        <p:spPr/>
        <p:txBody>
          <a:bodyPr/>
          <a:lstStyle/>
          <a:p>
            <a:fld id="{1F115556-6A31-C441-920D-3EFFB735DAA1}" type="slidenum">
              <a:rPr lang="en-AU" smtClean="0"/>
              <a:t>‹#›</a:t>
            </a:fld>
            <a:endParaRPr lang="en-AU"/>
          </a:p>
        </p:txBody>
      </p:sp>
    </p:spTree>
    <p:extLst>
      <p:ext uri="{BB962C8B-B14F-4D97-AF65-F5344CB8AC3E}">
        <p14:creationId xmlns:p14="http://schemas.microsoft.com/office/powerpoint/2010/main" val="2466328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5C201-6824-6B4E-991E-F2986DCBE9C5}"/>
              </a:ext>
            </a:extLst>
          </p:cNvPr>
          <p:cNvSpPr>
            <a:spLocks noGrp="1"/>
          </p:cNvSpPr>
          <p:nvPr>
            <p:ph type="title"/>
          </p:nvPr>
        </p:nvSpPr>
        <p:spPr/>
        <p:txBody>
          <a:bodyPr/>
          <a:lstStyle/>
          <a:p>
            <a:r>
              <a:rPr lang="en-GB"/>
              <a:t>Click to edit Master title style</a:t>
            </a:r>
            <a:endParaRPr lang="en-AU"/>
          </a:p>
        </p:txBody>
      </p:sp>
      <p:sp>
        <p:nvSpPr>
          <p:cNvPr id="3" name="Date Placeholder 2">
            <a:extLst>
              <a:ext uri="{FF2B5EF4-FFF2-40B4-BE49-F238E27FC236}">
                <a16:creationId xmlns:a16="http://schemas.microsoft.com/office/drawing/2014/main" id="{E736D856-CF29-234A-ADEB-E965988CADAE}"/>
              </a:ext>
            </a:extLst>
          </p:cNvPr>
          <p:cNvSpPr>
            <a:spLocks noGrp="1"/>
          </p:cNvSpPr>
          <p:nvPr>
            <p:ph type="dt" sz="half" idx="10"/>
          </p:nvPr>
        </p:nvSpPr>
        <p:spPr/>
        <p:txBody>
          <a:bodyPr/>
          <a:lstStyle/>
          <a:p>
            <a:fld id="{5EDD7176-3B91-D545-B733-6D07E8F6B82E}" type="datetimeFigureOut">
              <a:rPr lang="en-AU" smtClean="0"/>
              <a:t>18/5/2022</a:t>
            </a:fld>
            <a:endParaRPr lang="en-AU"/>
          </a:p>
        </p:txBody>
      </p:sp>
      <p:sp>
        <p:nvSpPr>
          <p:cNvPr id="4" name="Footer Placeholder 3">
            <a:extLst>
              <a:ext uri="{FF2B5EF4-FFF2-40B4-BE49-F238E27FC236}">
                <a16:creationId xmlns:a16="http://schemas.microsoft.com/office/drawing/2014/main" id="{59E571FA-A5DA-E24F-A698-A807EE65DBBA}"/>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E23E2817-6743-EC43-91CE-4CB9EA537CCB}"/>
              </a:ext>
            </a:extLst>
          </p:cNvPr>
          <p:cNvSpPr>
            <a:spLocks noGrp="1"/>
          </p:cNvSpPr>
          <p:nvPr>
            <p:ph type="sldNum" sz="quarter" idx="12"/>
          </p:nvPr>
        </p:nvSpPr>
        <p:spPr/>
        <p:txBody>
          <a:bodyPr/>
          <a:lstStyle/>
          <a:p>
            <a:fld id="{1F115556-6A31-C441-920D-3EFFB735DAA1}" type="slidenum">
              <a:rPr lang="en-AU" smtClean="0"/>
              <a:t>‹#›</a:t>
            </a:fld>
            <a:endParaRPr lang="en-AU"/>
          </a:p>
        </p:txBody>
      </p:sp>
    </p:spTree>
    <p:extLst>
      <p:ext uri="{BB962C8B-B14F-4D97-AF65-F5344CB8AC3E}">
        <p14:creationId xmlns:p14="http://schemas.microsoft.com/office/powerpoint/2010/main" val="35617315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5416068-795E-C14A-A020-B12D528181A2}"/>
              </a:ext>
            </a:extLst>
          </p:cNvPr>
          <p:cNvSpPr>
            <a:spLocks noGrp="1"/>
          </p:cNvSpPr>
          <p:nvPr>
            <p:ph type="dt" sz="half" idx="10"/>
          </p:nvPr>
        </p:nvSpPr>
        <p:spPr/>
        <p:txBody>
          <a:bodyPr/>
          <a:lstStyle/>
          <a:p>
            <a:fld id="{5EDD7176-3B91-D545-B733-6D07E8F6B82E}" type="datetimeFigureOut">
              <a:rPr lang="en-AU" smtClean="0"/>
              <a:t>18/5/2022</a:t>
            </a:fld>
            <a:endParaRPr lang="en-AU"/>
          </a:p>
        </p:txBody>
      </p:sp>
      <p:sp>
        <p:nvSpPr>
          <p:cNvPr id="3" name="Footer Placeholder 2">
            <a:extLst>
              <a:ext uri="{FF2B5EF4-FFF2-40B4-BE49-F238E27FC236}">
                <a16:creationId xmlns:a16="http://schemas.microsoft.com/office/drawing/2014/main" id="{AFCA71CC-B5CB-B243-A0C1-DE55CAB6FCDC}"/>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EDA59C13-E984-F84F-A5C8-05C17A85A6DF}"/>
              </a:ext>
            </a:extLst>
          </p:cNvPr>
          <p:cNvSpPr>
            <a:spLocks noGrp="1"/>
          </p:cNvSpPr>
          <p:nvPr>
            <p:ph type="sldNum" sz="quarter" idx="12"/>
          </p:nvPr>
        </p:nvSpPr>
        <p:spPr/>
        <p:txBody>
          <a:bodyPr/>
          <a:lstStyle/>
          <a:p>
            <a:fld id="{1F115556-6A31-C441-920D-3EFFB735DAA1}" type="slidenum">
              <a:rPr lang="en-AU" smtClean="0"/>
              <a:t>‹#›</a:t>
            </a:fld>
            <a:endParaRPr lang="en-AU"/>
          </a:p>
        </p:txBody>
      </p:sp>
    </p:spTree>
    <p:extLst>
      <p:ext uri="{BB962C8B-B14F-4D97-AF65-F5344CB8AC3E}">
        <p14:creationId xmlns:p14="http://schemas.microsoft.com/office/powerpoint/2010/main" val="1560383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41BC8-850C-5C4B-8C4D-834B10C4206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AU"/>
          </a:p>
        </p:txBody>
      </p:sp>
      <p:sp>
        <p:nvSpPr>
          <p:cNvPr id="3" name="Content Placeholder 2">
            <a:extLst>
              <a:ext uri="{FF2B5EF4-FFF2-40B4-BE49-F238E27FC236}">
                <a16:creationId xmlns:a16="http://schemas.microsoft.com/office/drawing/2014/main" id="{B6611A6C-956C-8D4C-9501-5A5312B093D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Text Placeholder 3">
            <a:extLst>
              <a:ext uri="{FF2B5EF4-FFF2-40B4-BE49-F238E27FC236}">
                <a16:creationId xmlns:a16="http://schemas.microsoft.com/office/drawing/2014/main" id="{D5EEE83C-66EF-C945-9F20-84991A1CD3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70A6F46-4678-464B-984B-03B8C75756C0}"/>
              </a:ext>
            </a:extLst>
          </p:cNvPr>
          <p:cNvSpPr>
            <a:spLocks noGrp="1"/>
          </p:cNvSpPr>
          <p:nvPr>
            <p:ph type="dt" sz="half" idx="10"/>
          </p:nvPr>
        </p:nvSpPr>
        <p:spPr/>
        <p:txBody>
          <a:bodyPr/>
          <a:lstStyle/>
          <a:p>
            <a:fld id="{5EDD7176-3B91-D545-B733-6D07E8F6B82E}" type="datetimeFigureOut">
              <a:rPr lang="en-AU" smtClean="0"/>
              <a:t>18/5/2022</a:t>
            </a:fld>
            <a:endParaRPr lang="en-AU"/>
          </a:p>
        </p:txBody>
      </p:sp>
      <p:sp>
        <p:nvSpPr>
          <p:cNvPr id="6" name="Footer Placeholder 5">
            <a:extLst>
              <a:ext uri="{FF2B5EF4-FFF2-40B4-BE49-F238E27FC236}">
                <a16:creationId xmlns:a16="http://schemas.microsoft.com/office/drawing/2014/main" id="{28545831-A45D-934D-A86B-28FBFE1766C5}"/>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62065A20-0328-3F4A-A007-9B996B2DD3EC}"/>
              </a:ext>
            </a:extLst>
          </p:cNvPr>
          <p:cNvSpPr>
            <a:spLocks noGrp="1"/>
          </p:cNvSpPr>
          <p:nvPr>
            <p:ph type="sldNum" sz="quarter" idx="12"/>
          </p:nvPr>
        </p:nvSpPr>
        <p:spPr/>
        <p:txBody>
          <a:bodyPr/>
          <a:lstStyle/>
          <a:p>
            <a:fld id="{1F115556-6A31-C441-920D-3EFFB735DAA1}" type="slidenum">
              <a:rPr lang="en-AU" smtClean="0"/>
              <a:t>‹#›</a:t>
            </a:fld>
            <a:endParaRPr lang="en-AU"/>
          </a:p>
        </p:txBody>
      </p:sp>
    </p:spTree>
    <p:extLst>
      <p:ext uri="{BB962C8B-B14F-4D97-AF65-F5344CB8AC3E}">
        <p14:creationId xmlns:p14="http://schemas.microsoft.com/office/powerpoint/2010/main" val="3887791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D7587-28AD-9145-8A6B-C3DA75D2CB7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AU"/>
          </a:p>
        </p:txBody>
      </p:sp>
      <p:sp>
        <p:nvSpPr>
          <p:cNvPr id="3" name="Picture Placeholder 2">
            <a:extLst>
              <a:ext uri="{FF2B5EF4-FFF2-40B4-BE49-F238E27FC236}">
                <a16:creationId xmlns:a16="http://schemas.microsoft.com/office/drawing/2014/main" id="{8FCFA551-2C2E-1542-8D06-2CC51E14BEA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ADC8C1D5-439C-4A4B-9C9A-61AC529FA7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C018B98-EB3C-BE41-9952-C7BF614E1325}"/>
              </a:ext>
            </a:extLst>
          </p:cNvPr>
          <p:cNvSpPr>
            <a:spLocks noGrp="1"/>
          </p:cNvSpPr>
          <p:nvPr>
            <p:ph type="dt" sz="half" idx="10"/>
          </p:nvPr>
        </p:nvSpPr>
        <p:spPr/>
        <p:txBody>
          <a:bodyPr/>
          <a:lstStyle/>
          <a:p>
            <a:fld id="{5EDD7176-3B91-D545-B733-6D07E8F6B82E}" type="datetimeFigureOut">
              <a:rPr lang="en-AU" smtClean="0"/>
              <a:t>18/5/2022</a:t>
            </a:fld>
            <a:endParaRPr lang="en-AU"/>
          </a:p>
        </p:txBody>
      </p:sp>
      <p:sp>
        <p:nvSpPr>
          <p:cNvPr id="6" name="Footer Placeholder 5">
            <a:extLst>
              <a:ext uri="{FF2B5EF4-FFF2-40B4-BE49-F238E27FC236}">
                <a16:creationId xmlns:a16="http://schemas.microsoft.com/office/drawing/2014/main" id="{6DA36732-2021-BA47-9AC4-B0C72426FBD4}"/>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3F015126-9118-EC43-B443-CF045B88F236}"/>
              </a:ext>
            </a:extLst>
          </p:cNvPr>
          <p:cNvSpPr>
            <a:spLocks noGrp="1"/>
          </p:cNvSpPr>
          <p:nvPr>
            <p:ph type="sldNum" sz="quarter" idx="12"/>
          </p:nvPr>
        </p:nvSpPr>
        <p:spPr/>
        <p:txBody>
          <a:bodyPr/>
          <a:lstStyle/>
          <a:p>
            <a:fld id="{1F115556-6A31-C441-920D-3EFFB735DAA1}" type="slidenum">
              <a:rPr lang="en-AU" smtClean="0"/>
              <a:t>‹#›</a:t>
            </a:fld>
            <a:endParaRPr lang="en-AU"/>
          </a:p>
        </p:txBody>
      </p:sp>
    </p:spTree>
    <p:extLst>
      <p:ext uri="{BB962C8B-B14F-4D97-AF65-F5344CB8AC3E}">
        <p14:creationId xmlns:p14="http://schemas.microsoft.com/office/powerpoint/2010/main" val="32077778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7C52AA9-C774-B143-89F7-B671CD8B3B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AU"/>
          </a:p>
        </p:txBody>
      </p:sp>
      <p:sp>
        <p:nvSpPr>
          <p:cNvPr id="3" name="Text Placeholder 2">
            <a:extLst>
              <a:ext uri="{FF2B5EF4-FFF2-40B4-BE49-F238E27FC236}">
                <a16:creationId xmlns:a16="http://schemas.microsoft.com/office/drawing/2014/main" id="{E1B3F117-5744-BE4F-9E3B-1DAE195AC1D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Date Placeholder 3">
            <a:extLst>
              <a:ext uri="{FF2B5EF4-FFF2-40B4-BE49-F238E27FC236}">
                <a16:creationId xmlns:a16="http://schemas.microsoft.com/office/drawing/2014/main" id="{179B3F18-1AE9-F542-94FB-D5AAA0BC6E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DD7176-3B91-D545-B733-6D07E8F6B82E}" type="datetimeFigureOut">
              <a:rPr lang="en-AU" smtClean="0"/>
              <a:t>18/5/2022</a:t>
            </a:fld>
            <a:endParaRPr lang="en-AU"/>
          </a:p>
        </p:txBody>
      </p:sp>
      <p:sp>
        <p:nvSpPr>
          <p:cNvPr id="5" name="Footer Placeholder 4">
            <a:extLst>
              <a:ext uri="{FF2B5EF4-FFF2-40B4-BE49-F238E27FC236}">
                <a16:creationId xmlns:a16="http://schemas.microsoft.com/office/drawing/2014/main" id="{D5E738D9-FC54-7B4B-85D0-D659290B610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A6693632-EBA9-D74E-9AD9-D0960EB7CA2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115556-6A31-C441-920D-3EFFB735DAA1}" type="slidenum">
              <a:rPr lang="en-AU" smtClean="0"/>
              <a:t>‹#›</a:t>
            </a:fld>
            <a:endParaRPr lang="en-AU"/>
          </a:p>
        </p:txBody>
      </p:sp>
    </p:spTree>
    <p:extLst>
      <p:ext uri="{BB962C8B-B14F-4D97-AF65-F5344CB8AC3E}">
        <p14:creationId xmlns:p14="http://schemas.microsoft.com/office/powerpoint/2010/main" val="14956013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crl.entrust.net/level1m.crl"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s://www.imperialviolet.org/2012/02/05/crlsets.html"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s://www.imperialviolet.org/2012/02/05/crlsets.html"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community.akamai.com/customers/s/question/0D50f00005RtplACAR/how-to-enable-ocsp-stapling?language=en_US" TargetMode="External"/><Relationship Id="rId2" Type="http://schemas.openxmlformats.org/officeDocument/2006/relationships/hyperlink" Target="https://blog.cloudflare.com/ocsp-stapling-how-cloudflare-just-made-ssl-30/" TargetMode="External"/><Relationship Id="rId1" Type="http://schemas.openxmlformats.org/officeDocument/2006/relationships/slideLayout" Target="../slideLayouts/slideLayout2.xml"/><Relationship Id="rId4" Type="http://schemas.openxmlformats.org/officeDocument/2006/relationships/hyperlink" Target="https://support.fastly.com/hc/en-us/community/posts/360040448792-Support-for-OCSP-stapling-"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1AA29-10FE-0545-93C8-6FC50A582531}"/>
              </a:ext>
            </a:extLst>
          </p:cNvPr>
          <p:cNvSpPr>
            <a:spLocks noGrp="1"/>
          </p:cNvSpPr>
          <p:nvPr>
            <p:ph type="ctrTitle"/>
          </p:nvPr>
        </p:nvSpPr>
        <p:spPr/>
        <p:txBody>
          <a:bodyPr>
            <a:normAutofit/>
          </a:bodyPr>
          <a:lstStyle/>
          <a:p>
            <a:r>
              <a:rPr lang="en-AU" sz="8000" dirty="0">
                <a:solidFill>
                  <a:schemeClr val="accent4">
                    <a:lumMod val="50000"/>
                  </a:schemeClr>
                </a:solidFill>
                <a:latin typeface="Powderfinger Type" panose="02020709070000000403" pitchFamily="49" charset="77"/>
              </a:rPr>
              <a:t>Revocation</a:t>
            </a:r>
          </a:p>
        </p:txBody>
      </p:sp>
      <p:sp>
        <p:nvSpPr>
          <p:cNvPr id="3" name="Subtitle 2">
            <a:extLst>
              <a:ext uri="{FF2B5EF4-FFF2-40B4-BE49-F238E27FC236}">
                <a16:creationId xmlns:a16="http://schemas.microsoft.com/office/drawing/2014/main" id="{B046B07F-677D-D946-A5FE-BF3EDEF48B7B}"/>
              </a:ext>
            </a:extLst>
          </p:cNvPr>
          <p:cNvSpPr>
            <a:spLocks noGrp="1"/>
          </p:cNvSpPr>
          <p:nvPr>
            <p:ph type="subTitle" idx="1"/>
          </p:nvPr>
        </p:nvSpPr>
        <p:spPr>
          <a:xfrm>
            <a:off x="1524000" y="3980861"/>
            <a:ext cx="9144000" cy="1655762"/>
          </a:xfrm>
        </p:spPr>
        <p:txBody>
          <a:bodyPr>
            <a:normAutofit/>
          </a:bodyPr>
          <a:lstStyle/>
          <a:p>
            <a:pPr algn="r"/>
            <a:r>
              <a:rPr lang="en-AU" sz="1800" dirty="0">
                <a:solidFill>
                  <a:schemeClr val="bg1">
                    <a:lumMod val="65000"/>
                  </a:schemeClr>
                </a:solidFill>
                <a:latin typeface="AhnbergHand" pitchFamily="2" charset="0"/>
              </a:rPr>
              <a:t>Geoff Huston, Joao Damas </a:t>
            </a:r>
          </a:p>
          <a:p>
            <a:pPr algn="r"/>
            <a:r>
              <a:rPr lang="en-AU" sz="1800" dirty="0">
                <a:solidFill>
                  <a:schemeClr val="bg1">
                    <a:lumMod val="65000"/>
                  </a:schemeClr>
                </a:solidFill>
                <a:latin typeface="AhnbergHand" pitchFamily="2" charset="0"/>
              </a:rPr>
              <a:t>APNIC Labs</a:t>
            </a:r>
          </a:p>
        </p:txBody>
      </p:sp>
    </p:spTree>
    <p:extLst>
      <p:ext uri="{BB962C8B-B14F-4D97-AF65-F5344CB8AC3E}">
        <p14:creationId xmlns:p14="http://schemas.microsoft.com/office/powerpoint/2010/main" val="18849025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29DE3-54FB-B64F-9ED8-60C7478DE02D}"/>
              </a:ext>
            </a:extLst>
          </p:cNvPr>
          <p:cNvSpPr>
            <a:spLocks noGrp="1"/>
          </p:cNvSpPr>
          <p:nvPr>
            <p:ph type="title"/>
          </p:nvPr>
        </p:nvSpPr>
        <p:spPr/>
        <p:txBody>
          <a:bodyPr/>
          <a:lstStyle/>
          <a:p>
            <a:r>
              <a:rPr lang="en-AU" dirty="0">
                <a:solidFill>
                  <a:schemeClr val="accent4">
                    <a:lumMod val="50000"/>
                  </a:schemeClr>
                </a:solidFill>
                <a:latin typeface="Powderfinger Type" panose="02020709070000000403" pitchFamily="49" charset="77"/>
              </a:rPr>
              <a:t>The Answer is </a:t>
            </a:r>
            <a:r>
              <a:rPr lang="en-AU" dirty="0">
                <a:latin typeface="Powderfinger Type" panose="02020709070000000403" pitchFamily="49" charset="77"/>
              </a:rPr>
              <a:t>Revocation</a:t>
            </a:r>
            <a:r>
              <a:rPr lang="en-AU" dirty="0">
                <a:solidFill>
                  <a:schemeClr val="accent4">
                    <a:lumMod val="50000"/>
                  </a:schemeClr>
                </a:solidFill>
                <a:latin typeface="Powderfinger Type" panose="02020709070000000403" pitchFamily="49" charset="77"/>
              </a:rPr>
              <a:t>!</a:t>
            </a:r>
          </a:p>
        </p:txBody>
      </p:sp>
      <p:sp>
        <p:nvSpPr>
          <p:cNvPr id="3" name="Content Placeholder 2">
            <a:extLst>
              <a:ext uri="{FF2B5EF4-FFF2-40B4-BE49-F238E27FC236}">
                <a16:creationId xmlns:a16="http://schemas.microsoft.com/office/drawing/2014/main" id="{B83C7127-BB0B-E749-9AFA-C49CB518C7A3}"/>
              </a:ext>
            </a:extLst>
          </p:cNvPr>
          <p:cNvSpPr>
            <a:spLocks noGrp="1"/>
          </p:cNvSpPr>
          <p:nvPr>
            <p:ph idx="1"/>
          </p:nvPr>
        </p:nvSpPr>
        <p:spPr/>
        <p:txBody>
          <a:bodyPr/>
          <a:lstStyle/>
          <a:p>
            <a:r>
              <a:rPr lang="en-AU" dirty="0"/>
              <a:t>Each CA maintains a “Certificate Revocation List”</a:t>
            </a:r>
          </a:p>
          <a:p>
            <a:r>
              <a:rPr lang="en-AU" dirty="0"/>
              <a:t>This is a list of the serial numbers of all current certificates issued by this CA that should no longer be trusted</a:t>
            </a:r>
          </a:p>
          <a:p>
            <a:r>
              <a:rPr lang="en-AU" dirty="0"/>
              <a:t>If a Bad Thing happens, or for any other reason, and the CA believes that the certificate cannot be trusted, then the certificate’s serial number is added to this CA’s Certificate Revocation List</a:t>
            </a:r>
          </a:p>
          <a:p>
            <a:r>
              <a:rPr lang="en-AU" dirty="0"/>
              <a:t>Anyone who is worried about the “currency” of a certificate should check to see if its serial number is listed in the CA’s </a:t>
            </a:r>
            <a:r>
              <a:rPr lang="en-AU"/>
              <a:t>current CRL</a:t>
            </a:r>
            <a:endParaRPr lang="en-AU" dirty="0"/>
          </a:p>
        </p:txBody>
      </p:sp>
      <p:sp>
        <p:nvSpPr>
          <p:cNvPr id="5" name="TextBox 4">
            <a:extLst>
              <a:ext uri="{FF2B5EF4-FFF2-40B4-BE49-F238E27FC236}">
                <a16:creationId xmlns:a16="http://schemas.microsoft.com/office/drawing/2014/main" id="{96DD48A0-A036-1E60-CD71-8CD98FABDC33}"/>
              </a:ext>
            </a:extLst>
          </p:cNvPr>
          <p:cNvSpPr txBox="1"/>
          <p:nvPr/>
        </p:nvSpPr>
        <p:spPr>
          <a:xfrm rot="20163629">
            <a:off x="2282889" y="2674881"/>
            <a:ext cx="6096000" cy="1200329"/>
          </a:xfrm>
          <a:prstGeom prst="rect">
            <a:avLst/>
          </a:prstGeom>
          <a:solidFill>
            <a:schemeClr val="bg1"/>
          </a:solidFill>
        </p:spPr>
        <p:txBody>
          <a:bodyPr wrap="square">
            <a:spAutoFit/>
          </a:bodyPr>
          <a:lstStyle/>
          <a:p>
            <a:pPr algn="ctr"/>
            <a:r>
              <a:rPr lang="en-AU" sz="3600" dirty="0">
                <a:solidFill>
                  <a:schemeClr val="accent4">
                    <a:lumMod val="50000"/>
                  </a:schemeClr>
                </a:solidFill>
                <a:latin typeface="AhnbergHand" pitchFamily="2" charset="0"/>
              </a:rPr>
              <a:t>But how can a client perform this check?</a:t>
            </a:r>
          </a:p>
        </p:txBody>
      </p:sp>
    </p:spTree>
    <p:extLst>
      <p:ext uri="{BB962C8B-B14F-4D97-AF65-F5344CB8AC3E}">
        <p14:creationId xmlns:p14="http://schemas.microsoft.com/office/powerpoint/2010/main" val="23793521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4B67D4C-6FC5-814A-8A9B-83FC0932EA0A}"/>
              </a:ext>
            </a:extLst>
          </p:cNvPr>
          <p:cNvPicPr>
            <a:picLocks noChangeAspect="1"/>
          </p:cNvPicPr>
          <p:nvPr/>
        </p:nvPicPr>
        <p:blipFill>
          <a:blip r:embed="rId2"/>
          <a:stretch>
            <a:fillRect/>
          </a:stretch>
        </p:blipFill>
        <p:spPr>
          <a:xfrm>
            <a:off x="162254" y="143203"/>
            <a:ext cx="7254197" cy="5448300"/>
          </a:xfrm>
          <a:prstGeom prst="rect">
            <a:avLst/>
          </a:prstGeom>
        </p:spPr>
      </p:pic>
      <p:sp>
        <p:nvSpPr>
          <p:cNvPr id="6" name="TextBox 5">
            <a:extLst>
              <a:ext uri="{FF2B5EF4-FFF2-40B4-BE49-F238E27FC236}">
                <a16:creationId xmlns:a16="http://schemas.microsoft.com/office/drawing/2014/main" id="{E6BD9B64-710F-B140-96A9-0F2CCB168AA0}"/>
              </a:ext>
            </a:extLst>
          </p:cNvPr>
          <p:cNvSpPr txBox="1"/>
          <p:nvPr/>
        </p:nvSpPr>
        <p:spPr>
          <a:xfrm>
            <a:off x="8040415" y="893379"/>
            <a:ext cx="3489434" cy="2031325"/>
          </a:xfrm>
          <a:prstGeom prst="rect">
            <a:avLst/>
          </a:prstGeom>
          <a:noFill/>
        </p:spPr>
        <p:txBody>
          <a:bodyPr wrap="square" rtlCol="0">
            <a:spAutoFit/>
          </a:bodyPr>
          <a:lstStyle/>
          <a:p>
            <a:r>
              <a:rPr lang="en-AU" dirty="0">
                <a:solidFill>
                  <a:schemeClr val="bg1">
                    <a:lumMod val="50000"/>
                  </a:schemeClr>
                </a:solidFill>
                <a:latin typeface="AhnbergHand" pitchFamily="2" charset="0"/>
              </a:rPr>
              <a:t>The URL for the CA’s CRL is listed in the certificate, if the CA publishes a CRL </a:t>
            </a:r>
          </a:p>
          <a:p>
            <a:endParaRPr lang="en-AU" dirty="0">
              <a:solidFill>
                <a:schemeClr val="bg1">
                  <a:lumMod val="50000"/>
                </a:schemeClr>
              </a:solidFill>
              <a:latin typeface="AhnbergHand" pitchFamily="2" charset="0"/>
            </a:endParaRPr>
          </a:p>
          <a:p>
            <a:r>
              <a:rPr lang="en-AU" dirty="0">
                <a:solidFill>
                  <a:schemeClr val="bg1">
                    <a:lumMod val="50000"/>
                  </a:schemeClr>
                </a:solidFill>
                <a:latin typeface="AhnbergHand" pitchFamily="2" charset="0"/>
              </a:rPr>
              <a:t>Here’s the one for Entrust Inc…</a:t>
            </a:r>
          </a:p>
        </p:txBody>
      </p:sp>
      <p:sp>
        <p:nvSpPr>
          <p:cNvPr id="7" name="Freeform 6">
            <a:extLst>
              <a:ext uri="{FF2B5EF4-FFF2-40B4-BE49-F238E27FC236}">
                <a16:creationId xmlns:a16="http://schemas.microsoft.com/office/drawing/2014/main" id="{F80BA26F-C37A-E541-BC82-2CDF8B910186}"/>
              </a:ext>
            </a:extLst>
          </p:cNvPr>
          <p:cNvSpPr/>
          <p:nvPr/>
        </p:nvSpPr>
        <p:spPr>
          <a:xfrm>
            <a:off x="850530" y="3807501"/>
            <a:ext cx="3386311" cy="711947"/>
          </a:xfrm>
          <a:custGeom>
            <a:avLst/>
            <a:gdLst>
              <a:gd name="connsiteX0" fmla="*/ 211015 w 3386311"/>
              <a:gd name="connsiteY0" fmla="*/ 617354 h 711947"/>
              <a:gd name="connsiteX1" fmla="*/ 1104394 w 3386311"/>
              <a:gd name="connsiteY1" fmla="*/ 690927 h 711947"/>
              <a:gd name="connsiteX2" fmla="*/ 3038298 w 3386311"/>
              <a:gd name="connsiteY2" fmla="*/ 638375 h 711947"/>
              <a:gd name="connsiteX3" fmla="*/ 3311567 w 3386311"/>
              <a:gd name="connsiteY3" fmla="*/ 60306 h 711947"/>
              <a:gd name="connsiteX4" fmla="*/ 2176449 w 3386311"/>
              <a:gd name="connsiteY4" fmla="*/ 28775 h 711947"/>
              <a:gd name="connsiteX5" fmla="*/ 295098 w 3386311"/>
              <a:gd name="connsiteY5" fmla="*/ 60306 h 711947"/>
              <a:gd name="connsiteX6" fmla="*/ 32339 w 3386311"/>
              <a:gd name="connsiteY6" fmla="*/ 711947 h 711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86311" h="711947">
                <a:moveTo>
                  <a:pt x="211015" y="617354"/>
                </a:moveTo>
                <a:cubicBezTo>
                  <a:pt x="422097" y="652389"/>
                  <a:pt x="633180" y="687424"/>
                  <a:pt x="1104394" y="690927"/>
                </a:cubicBezTo>
                <a:cubicBezTo>
                  <a:pt x="1575608" y="694430"/>
                  <a:pt x="2670436" y="743479"/>
                  <a:pt x="3038298" y="638375"/>
                </a:cubicBezTo>
                <a:cubicBezTo>
                  <a:pt x="3406160" y="533271"/>
                  <a:pt x="3455209" y="161906"/>
                  <a:pt x="3311567" y="60306"/>
                </a:cubicBezTo>
                <a:cubicBezTo>
                  <a:pt x="3167925" y="-41294"/>
                  <a:pt x="2679194" y="28775"/>
                  <a:pt x="2176449" y="28775"/>
                </a:cubicBezTo>
                <a:cubicBezTo>
                  <a:pt x="1673704" y="28775"/>
                  <a:pt x="652450" y="-53556"/>
                  <a:pt x="295098" y="60306"/>
                </a:cubicBezTo>
                <a:cubicBezTo>
                  <a:pt x="-62254" y="174168"/>
                  <a:pt x="-14958" y="443057"/>
                  <a:pt x="32339" y="71194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Freeform 7">
            <a:extLst>
              <a:ext uri="{FF2B5EF4-FFF2-40B4-BE49-F238E27FC236}">
                <a16:creationId xmlns:a16="http://schemas.microsoft.com/office/drawing/2014/main" id="{381CA28B-F2C0-614E-B155-C30F880D3E0B}"/>
              </a:ext>
            </a:extLst>
          </p:cNvPr>
          <p:cNvSpPr/>
          <p:nvPr/>
        </p:nvSpPr>
        <p:spPr>
          <a:xfrm>
            <a:off x="4363558" y="2795752"/>
            <a:ext cx="5044765" cy="1135117"/>
          </a:xfrm>
          <a:custGeom>
            <a:avLst/>
            <a:gdLst>
              <a:gd name="connsiteX0" fmla="*/ 4675339 w 5044765"/>
              <a:gd name="connsiteY0" fmla="*/ 0 h 1135117"/>
              <a:gd name="connsiteX1" fmla="*/ 5043201 w 5044765"/>
              <a:gd name="connsiteY1" fmla="*/ 147145 h 1135117"/>
              <a:gd name="connsiteX2" fmla="*/ 4549214 w 5044765"/>
              <a:gd name="connsiteY2" fmla="*/ 304800 h 1135117"/>
              <a:gd name="connsiteX3" fmla="*/ 1679890 w 5044765"/>
              <a:gd name="connsiteY3" fmla="*/ 641131 h 1135117"/>
              <a:gd name="connsiteX4" fmla="*/ 82318 w 5044765"/>
              <a:gd name="connsiteY4" fmla="*/ 1040524 h 1135117"/>
              <a:gd name="connsiteX5" fmla="*/ 208442 w 5044765"/>
              <a:gd name="connsiteY5" fmla="*/ 851338 h 1135117"/>
              <a:gd name="connsiteX6" fmla="*/ 19256 w 5044765"/>
              <a:gd name="connsiteY6" fmla="*/ 1030014 h 1135117"/>
              <a:gd name="connsiteX7" fmla="*/ 229463 w 5044765"/>
              <a:gd name="connsiteY7" fmla="*/ 1135117 h 113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44765" h="1135117">
                <a:moveTo>
                  <a:pt x="4675339" y="0"/>
                </a:moveTo>
                <a:cubicBezTo>
                  <a:pt x="4869780" y="48172"/>
                  <a:pt x="5064222" y="96345"/>
                  <a:pt x="5043201" y="147145"/>
                </a:cubicBezTo>
                <a:cubicBezTo>
                  <a:pt x="5022180" y="197945"/>
                  <a:pt x="5109766" y="222469"/>
                  <a:pt x="4549214" y="304800"/>
                </a:cubicBezTo>
                <a:cubicBezTo>
                  <a:pt x="3988662" y="387131"/>
                  <a:pt x="2424373" y="518510"/>
                  <a:pt x="1679890" y="641131"/>
                </a:cubicBezTo>
                <a:cubicBezTo>
                  <a:pt x="935407" y="763752"/>
                  <a:pt x="327559" y="1005490"/>
                  <a:pt x="82318" y="1040524"/>
                </a:cubicBezTo>
                <a:cubicBezTo>
                  <a:pt x="-162923" y="1075558"/>
                  <a:pt x="218952" y="853090"/>
                  <a:pt x="208442" y="851338"/>
                </a:cubicBezTo>
                <a:cubicBezTo>
                  <a:pt x="197932" y="849586"/>
                  <a:pt x="15752" y="982718"/>
                  <a:pt x="19256" y="1030014"/>
                </a:cubicBezTo>
                <a:cubicBezTo>
                  <a:pt x="22759" y="1077311"/>
                  <a:pt x="126111" y="1106214"/>
                  <a:pt x="229463" y="113511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2598183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4B67D4C-6FC5-814A-8A9B-83FC0932EA0A}"/>
              </a:ext>
            </a:extLst>
          </p:cNvPr>
          <p:cNvPicPr>
            <a:picLocks noChangeAspect="1"/>
          </p:cNvPicPr>
          <p:nvPr/>
        </p:nvPicPr>
        <p:blipFill>
          <a:blip r:embed="rId2"/>
          <a:stretch>
            <a:fillRect/>
          </a:stretch>
        </p:blipFill>
        <p:spPr>
          <a:xfrm>
            <a:off x="162254" y="143203"/>
            <a:ext cx="7254197" cy="5448300"/>
          </a:xfrm>
          <a:prstGeom prst="rect">
            <a:avLst/>
          </a:prstGeom>
        </p:spPr>
      </p:pic>
      <p:sp>
        <p:nvSpPr>
          <p:cNvPr id="6" name="TextBox 5">
            <a:extLst>
              <a:ext uri="{FF2B5EF4-FFF2-40B4-BE49-F238E27FC236}">
                <a16:creationId xmlns:a16="http://schemas.microsoft.com/office/drawing/2014/main" id="{E6BD9B64-710F-B140-96A9-0F2CCB168AA0}"/>
              </a:ext>
            </a:extLst>
          </p:cNvPr>
          <p:cNvSpPr txBox="1"/>
          <p:nvPr/>
        </p:nvSpPr>
        <p:spPr>
          <a:xfrm>
            <a:off x="8040415" y="893379"/>
            <a:ext cx="3489434" cy="2031325"/>
          </a:xfrm>
          <a:prstGeom prst="rect">
            <a:avLst/>
          </a:prstGeom>
          <a:noFill/>
        </p:spPr>
        <p:txBody>
          <a:bodyPr wrap="square" rtlCol="0">
            <a:spAutoFit/>
          </a:bodyPr>
          <a:lstStyle/>
          <a:p>
            <a:r>
              <a:rPr lang="en-AU" dirty="0">
                <a:solidFill>
                  <a:schemeClr val="bg1">
                    <a:lumMod val="75000"/>
                  </a:schemeClr>
                </a:solidFill>
                <a:latin typeface="AhnbergHand" pitchFamily="2" charset="0"/>
              </a:rPr>
              <a:t>The URL for the CA’s CRL is listed in the certificate, if the CA publishes a CRL </a:t>
            </a:r>
          </a:p>
          <a:p>
            <a:endParaRPr lang="en-AU" dirty="0">
              <a:solidFill>
                <a:schemeClr val="bg1">
                  <a:lumMod val="75000"/>
                </a:schemeClr>
              </a:solidFill>
              <a:latin typeface="AhnbergHand" pitchFamily="2" charset="0"/>
            </a:endParaRPr>
          </a:p>
          <a:p>
            <a:r>
              <a:rPr lang="en-AU" dirty="0">
                <a:solidFill>
                  <a:schemeClr val="bg1">
                    <a:lumMod val="75000"/>
                  </a:schemeClr>
                </a:solidFill>
                <a:latin typeface="AhnbergHand" pitchFamily="2" charset="0"/>
              </a:rPr>
              <a:t>Here’s the one for Entrust Inc…</a:t>
            </a:r>
          </a:p>
        </p:txBody>
      </p:sp>
      <p:sp>
        <p:nvSpPr>
          <p:cNvPr id="7" name="Freeform 6">
            <a:extLst>
              <a:ext uri="{FF2B5EF4-FFF2-40B4-BE49-F238E27FC236}">
                <a16:creationId xmlns:a16="http://schemas.microsoft.com/office/drawing/2014/main" id="{F80BA26F-C37A-E541-BC82-2CDF8B910186}"/>
              </a:ext>
            </a:extLst>
          </p:cNvPr>
          <p:cNvSpPr/>
          <p:nvPr/>
        </p:nvSpPr>
        <p:spPr>
          <a:xfrm>
            <a:off x="850530" y="3807501"/>
            <a:ext cx="3386311" cy="711947"/>
          </a:xfrm>
          <a:custGeom>
            <a:avLst/>
            <a:gdLst>
              <a:gd name="connsiteX0" fmla="*/ 211015 w 3386311"/>
              <a:gd name="connsiteY0" fmla="*/ 617354 h 711947"/>
              <a:gd name="connsiteX1" fmla="*/ 1104394 w 3386311"/>
              <a:gd name="connsiteY1" fmla="*/ 690927 h 711947"/>
              <a:gd name="connsiteX2" fmla="*/ 3038298 w 3386311"/>
              <a:gd name="connsiteY2" fmla="*/ 638375 h 711947"/>
              <a:gd name="connsiteX3" fmla="*/ 3311567 w 3386311"/>
              <a:gd name="connsiteY3" fmla="*/ 60306 h 711947"/>
              <a:gd name="connsiteX4" fmla="*/ 2176449 w 3386311"/>
              <a:gd name="connsiteY4" fmla="*/ 28775 h 711947"/>
              <a:gd name="connsiteX5" fmla="*/ 295098 w 3386311"/>
              <a:gd name="connsiteY5" fmla="*/ 60306 h 711947"/>
              <a:gd name="connsiteX6" fmla="*/ 32339 w 3386311"/>
              <a:gd name="connsiteY6" fmla="*/ 711947 h 711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86311" h="711947">
                <a:moveTo>
                  <a:pt x="211015" y="617354"/>
                </a:moveTo>
                <a:cubicBezTo>
                  <a:pt x="422097" y="652389"/>
                  <a:pt x="633180" y="687424"/>
                  <a:pt x="1104394" y="690927"/>
                </a:cubicBezTo>
                <a:cubicBezTo>
                  <a:pt x="1575608" y="694430"/>
                  <a:pt x="2670436" y="743479"/>
                  <a:pt x="3038298" y="638375"/>
                </a:cubicBezTo>
                <a:cubicBezTo>
                  <a:pt x="3406160" y="533271"/>
                  <a:pt x="3455209" y="161906"/>
                  <a:pt x="3311567" y="60306"/>
                </a:cubicBezTo>
                <a:cubicBezTo>
                  <a:pt x="3167925" y="-41294"/>
                  <a:pt x="2679194" y="28775"/>
                  <a:pt x="2176449" y="28775"/>
                </a:cubicBezTo>
                <a:cubicBezTo>
                  <a:pt x="1673704" y="28775"/>
                  <a:pt x="652450" y="-53556"/>
                  <a:pt x="295098" y="60306"/>
                </a:cubicBezTo>
                <a:cubicBezTo>
                  <a:pt x="-62254" y="174168"/>
                  <a:pt x="-14958" y="443057"/>
                  <a:pt x="32339" y="71194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Freeform 7">
            <a:extLst>
              <a:ext uri="{FF2B5EF4-FFF2-40B4-BE49-F238E27FC236}">
                <a16:creationId xmlns:a16="http://schemas.microsoft.com/office/drawing/2014/main" id="{381CA28B-F2C0-614E-B155-C30F880D3E0B}"/>
              </a:ext>
            </a:extLst>
          </p:cNvPr>
          <p:cNvSpPr/>
          <p:nvPr/>
        </p:nvSpPr>
        <p:spPr>
          <a:xfrm>
            <a:off x="4363558" y="2795752"/>
            <a:ext cx="5044765" cy="1135117"/>
          </a:xfrm>
          <a:custGeom>
            <a:avLst/>
            <a:gdLst>
              <a:gd name="connsiteX0" fmla="*/ 4675339 w 5044765"/>
              <a:gd name="connsiteY0" fmla="*/ 0 h 1135117"/>
              <a:gd name="connsiteX1" fmla="*/ 5043201 w 5044765"/>
              <a:gd name="connsiteY1" fmla="*/ 147145 h 1135117"/>
              <a:gd name="connsiteX2" fmla="*/ 4549214 w 5044765"/>
              <a:gd name="connsiteY2" fmla="*/ 304800 h 1135117"/>
              <a:gd name="connsiteX3" fmla="*/ 1679890 w 5044765"/>
              <a:gd name="connsiteY3" fmla="*/ 641131 h 1135117"/>
              <a:gd name="connsiteX4" fmla="*/ 82318 w 5044765"/>
              <a:gd name="connsiteY4" fmla="*/ 1040524 h 1135117"/>
              <a:gd name="connsiteX5" fmla="*/ 208442 w 5044765"/>
              <a:gd name="connsiteY5" fmla="*/ 851338 h 1135117"/>
              <a:gd name="connsiteX6" fmla="*/ 19256 w 5044765"/>
              <a:gd name="connsiteY6" fmla="*/ 1030014 h 1135117"/>
              <a:gd name="connsiteX7" fmla="*/ 229463 w 5044765"/>
              <a:gd name="connsiteY7" fmla="*/ 1135117 h 113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44765" h="1135117">
                <a:moveTo>
                  <a:pt x="4675339" y="0"/>
                </a:moveTo>
                <a:cubicBezTo>
                  <a:pt x="4869780" y="48172"/>
                  <a:pt x="5064222" y="96345"/>
                  <a:pt x="5043201" y="147145"/>
                </a:cubicBezTo>
                <a:cubicBezTo>
                  <a:pt x="5022180" y="197945"/>
                  <a:pt x="5109766" y="222469"/>
                  <a:pt x="4549214" y="304800"/>
                </a:cubicBezTo>
                <a:cubicBezTo>
                  <a:pt x="3988662" y="387131"/>
                  <a:pt x="2424373" y="518510"/>
                  <a:pt x="1679890" y="641131"/>
                </a:cubicBezTo>
                <a:cubicBezTo>
                  <a:pt x="935407" y="763752"/>
                  <a:pt x="327559" y="1005490"/>
                  <a:pt x="82318" y="1040524"/>
                </a:cubicBezTo>
                <a:cubicBezTo>
                  <a:pt x="-162923" y="1075558"/>
                  <a:pt x="218952" y="853090"/>
                  <a:pt x="208442" y="851338"/>
                </a:cubicBezTo>
                <a:cubicBezTo>
                  <a:pt x="197932" y="849586"/>
                  <a:pt x="15752" y="982718"/>
                  <a:pt x="19256" y="1030014"/>
                </a:cubicBezTo>
                <a:cubicBezTo>
                  <a:pt x="22759" y="1077311"/>
                  <a:pt x="126111" y="1106214"/>
                  <a:pt x="229463" y="113511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extBox 1">
            <a:extLst>
              <a:ext uri="{FF2B5EF4-FFF2-40B4-BE49-F238E27FC236}">
                <a16:creationId xmlns:a16="http://schemas.microsoft.com/office/drawing/2014/main" id="{935089A5-A95E-9E42-969A-5BC5F981E971}"/>
              </a:ext>
            </a:extLst>
          </p:cNvPr>
          <p:cNvSpPr txBox="1"/>
          <p:nvPr/>
        </p:nvSpPr>
        <p:spPr>
          <a:xfrm>
            <a:off x="8187559" y="3626069"/>
            <a:ext cx="3584027" cy="2031325"/>
          </a:xfrm>
          <a:prstGeom prst="rect">
            <a:avLst/>
          </a:prstGeom>
          <a:noFill/>
        </p:spPr>
        <p:txBody>
          <a:bodyPr wrap="square" rtlCol="0">
            <a:spAutoFit/>
          </a:bodyPr>
          <a:lstStyle/>
          <a:p>
            <a:r>
              <a:rPr lang="en-AU" dirty="0">
                <a:latin typeface="AhnbergHand" pitchFamily="2" charset="0"/>
              </a:rPr>
              <a:t>Its not an HTTPS URL, but it’s a signed object requiring authentication, so tampering is challenging whether or not the retrieval transport is authenticated and encrypted   </a:t>
            </a:r>
          </a:p>
        </p:txBody>
      </p:sp>
    </p:spTree>
    <p:extLst>
      <p:ext uri="{BB962C8B-B14F-4D97-AF65-F5344CB8AC3E}">
        <p14:creationId xmlns:p14="http://schemas.microsoft.com/office/powerpoint/2010/main" val="12005169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B8D8C26-2D01-D647-AB7A-0723F41FA224}"/>
              </a:ext>
            </a:extLst>
          </p:cNvPr>
          <p:cNvSpPr txBox="1"/>
          <p:nvPr/>
        </p:nvSpPr>
        <p:spPr>
          <a:xfrm>
            <a:off x="558610" y="1087395"/>
            <a:ext cx="15525404" cy="5447645"/>
          </a:xfrm>
          <a:prstGeom prst="rect">
            <a:avLst/>
          </a:prstGeom>
          <a:noFill/>
        </p:spPr>
        <p:txBody>
          <a:bodyPr wrap="none" rtlCol="0">
            <a:spAutoFit/>
          </a:bodyPr>
          <a:lstStyle/>
          <a:p>
            <a:r>
              <a:rPr lang="en-AU" sz="1200" dirty="0">
                <a:latin typeface="Courier" pitchFamily="2" charset="0"/>
              </a:rPr>
              <a:t>$ </a:t>
            </a:r>
            <a:r>
              <a:rPr lang="en-AU" sz="1200" dirty="0" err="1">
                <a:latin typeface="Courier" pitchFamily="2" charset="0"/>
              </a:rPr>
              <a:t>wget</a:t>
            </a:r>
            <a:r>
              <a:rPr lang="en-AU" sz="1200" dirty="0">
                <a:latin typeface="Courier" pitchFamily="2" charset="0"/>
              </a:rPr>
              <a:t> </a:t>
            </a:r>
            <a:r>
              <a:rPr lang="en-AU" sz="1200" dirty="0">
                <a:latin typeface="Courier" pitchFamily="2" charset="0"/>
                <a:hlinkClick r:id="rId2"/>
              </a:rPr>
              <a:t>http://crl.entrust.net/level1m.crl</a:t>
            </a:r>
            <a:endParaRPr lang="en-AU" sz="1200" dirty="0">
              <a:latin typeface="Courier" pitchFamily="2" charset="0"/>
            </a:endParaRPr>
          </a:p>
          <a:p>
            <a:r>
              <a:rPr lang="en-AU" sz="1200" dirty="0">
                <a:latin typeface="Courier" pitchFamily="2" charset="0"/>
              </a:rPr>
              <a:t>$ </a:t>
            </a:r>
            <a:r>
              <a:rPr lang="en-AU" sz="1200" dirty="0" err="1">
                <a:latin typeface="Courier" pitchFamily="2" charset="0"/>
              </a:rPr>
              <a:t>openssl</a:t>
            </a:r>
            <a:r>
              <a:rPr lang="en-AU" sz="1200" dirty="0">
                <a:latin typeface="Courier" pitchFamily="2" charset="0"/>
              </a:rPr>
              <a:t> </a:t>
            </a:r>
            <a:r>
              <a:rPr lang="en-AU" sz="1200" dirty="0" err="1">
                <a:latin typeface="Courier" pitchFamily="2" charset="0"/>
              </a:rPr>
              <a:t>crl</a:t>
            </a:r>
            <a:r>
              <a:rPr lang="en-AU" sz="1200" dirty="0">
                <a:latin typeface="Courier" pitchFamily="2" charset="0"/>
              </a:rPr>
              <a:t> -inform DER -text -</a:t>
            </a:r>
            <a:r>
              <a:rPr lang="en-AU" sz="1200" dirty="0" err="1">
                <a:latin typeface="Courier" pitchFamily="2" charset="0"/>
              </a:rPr>
              <a:t>noout</a:t>
            </a:r>
            <a:r>
              <a:rPr lang="en-AU" sz="1200" dirty="0">
                <a:latin typeface="Courier" pitchFamily="2" charset="0"/>
              </a:rPr>
              <a:t> -in level1m.crl</a:t>
            </a:r>
          </a:p>
          <a:p>
            <a:r>
              <a:rPr lang="en-AU" sz="1200" dirty="0">
                <a:latin typeface="Courier" pitchFamily="2" charset="0"/>
              </a:rPr>
              <a:t>Certificate Revocation List (CRL):</a:t>
            </a:r>
          </a:p>
          <a:p>
            <a:r>
              <a:rPr lang="en-AU" sz="1200" dirty="0">
                <a:latin typeface="Courier" pitchFamily="2" charset="0"/>
              </a:rPr>
              <a:t>        Version 2 (0x1)</a:t>
            </a:r>
          </a:p>
          <a:p>
            <a:r>
              <a:rPr lang="en-AU" sz="1200" dirty="0">
                <a:latin typeface="Courier" pitchFamily="2" charset="0"/>
              </a:rPr>
              <a:t>    Signature Algorithm: sha256WithRSAEncryption</a:t>
            </a:r>
          </a:p>
          <a:p>
            <a:r>
              <a:rPr lang="en-AU" sz="1200" dirty="0">
                <a:latin typeface="Courier" pitchFamily="2" charset="0"/>
              </a:rPr>
              <a:t>        Issuer: /C=US/O=Entrust, Inc./OU=See </a:t>
            </a:r>
            <a:r>
              <a:rPr lang="en-AU" sz="1200" dirty="0" err="1">
                <a:latin typeface="Courier" pitchFamily="2" charset="0"/>
              </a:rPr>
              <a:t>www.entrust.net</a:t>
            </a:r>
            <a:r>
              <a:rPr lang="en-AU" sz="1200" dirty="0">
                <a:latin typeface="Courier" pitchFamily="2" charset="0"/>
              </a:rPr>
              <a:t>/legal-terms/OU=(c) 2014 Entrust, Inc. - for authorized use only/CN=Entrust Certification Authority - L1M</a:t>
            </a:r>
          </a:p>
          <a:p>
            <a:r>
              <a:rPr lang="en-AU" sz="1200" dirty="0">
                <a:latin typeface="Courier" pitchFamily="2" charset="0"/>
              </a:rPr>
              <a:t>        Last Update: Mar 14 05:00:49 2022 GMT</a:t>
            </a:r>
          </a:p>
          <a:p>
            <a:r>
              <a:rPr lang="en-AU" sz="1200" dirty="0">
                <a:latin typeface="Courier" pitchFamily="2" charset="0"/>
              </a:rPr>
              <a:t>        Next Update: Mar 21 05:00:49 2022 GMT</a:t>
            </a:r>
          </a:p>
          <a:p>
            <a:r>
              <a:rPr lang="en-AU" sz="1200" dirty="0">
                <a:latin typeface="Courier" pitchFamily="2" charset="0"/>
              </a:rPr>
              <a:t>        CRL extensions:</a:t>
            </a:r>
          </a:p>
          <a:p>
            <a:r>
              <a:rPr lang="en-AU" sz="1200" dirty="0">
                <a:latin typeface="Courier" pitchFamily="2" charset="0"/>
              </a:rPr>
              <a:t>            X509v3 Authority Key Identifier:</a:t>
            </a:r>
          </a:p>
          <a:p>
            <a:r>
              <a:rPr lang="en-AU" sz="1200" dirty="0">
                <a:latin typeface="Courier" pitchFamily="2" charset="0"/>
              </a:rPr>
              <a:t>                keyid:C3:F7:D0:B5:2A:30:AD:AF:0D:91:21:70:39:54:DD:BC:89:70:C7:3A</a:t>
            </a:r>
          </a:p>
          <a:p>
            <a:endParaRPr lang="en-AU" sz="1200" dirty="0">
              <a:latin typeface="Courier" pitchFamily="2" charset="0"/>
            </a:endParaRPr>
          </a:p>
          <a:p>
            <a:r>
              <a:rPr lang="en-AU" sz="1200" dirty="0">
                <a:latin typeface="Courier" pitchFamily="2" charset="0"/>
              </a:rPr>
              <a:t>            X509v3 CRL Number:</a:t>
            </a:r>
          </a:p>
          <a:p>
            <a:r>
              <a:rPr lang="en-AU" sz="1200" dirty="0">
                <a:latin typeface="Courier" pitchFamily="2" charset="0"/>
              </a:rPr>
              <a:t>                5765</a:t>
            </a:r>
          </a:p>
          <a:p>
            <a:r>
              <a:rPr lang="en-AU" sz="1200" dirty="0">
                <a:latin typeface="Courier" pitchFamily="2" charset="0"/>
              </a:rPr>
              <a:t>            2.5.29.60:</a:t>
            </a:r>
          </a:p>
          <a:p>
            <a:r>
              <a:rPr lang="en-AU" sz="1200" dirty="0">
                <a:latin typeface="Courier" pitchFamily="2" charset="0"/>
              </a:rPr>
              <a:t>                ..20220312050049Z</a:t>
            </a:r>
          </a:p>
          <a:p>
            <a:r>
              <a:rPr lang="en-AU" sz="1200" dirty="0">
                <a:latin typeface="Courier" pitchFamily="2" charset="0"/>
              </a:rPr>
              <a:t>Revoked Certificates:</a:t>
            </a:r>
          </a:p>
          <a:p>
            <a:r>
              <a:rPr lang="en-AU" sz="1200" dirty="0">
                <a:latin typeface="Courier" pitchFamily="2" charset="0"/>
              </a:rPr>
              <a:t>    Serial Number: 4D2931EF3C9592A49F43E286B4CEADE7</a:t>
            </a:r>
          </a:p>
          <a:p>
            <a:r>
              <a:rPr lang="en-AU" sz="1200" dirty="0">
                <a:latin typeface="Courier" pitchFamily="2" charset="0"/>
              </a:rPr>
              <a:t>        Revocation Date: Feb 11 12:22:55 2022 GMT</a:t>
            </a:r>
          </a:p>
          <a:p>
            <a:r>
              <a:rPr lang="en-AU" sz="1200" dirty="0">
                <a:latin typeface="Courier" pitchFamily="2" charset="0"/>
              </a:rPr>
              <a:t>        CRL entry extensions:</a:t>
            </a:r>
          </a:p>
          <a:p>
            <a:r>
              <a:rPr lang="en-AU" sz="1200" dirty="0">
                <a:latin typeface="Courier" pitchFamily="2" charset="0"/>
              </a:rPr>
              <a:t>            X509v3 CRL Reason Code:</a:t>
            </a:r>
          </a:p>
          <a:p>
            <a:r>
              <a:rPr lang="en-AU" sz="1200" dirty="0">
                <a:latin typeface="Courier" pitchFamily="2" charset="0"/>
              </a:rPr>
              <a:t>                Superseded</a:t>
            </a:r>
          </a:p>
          <a:p>
            <a:r>
              <a:rPr lang="en-AU" sz="1200" dirty="0">
                <a:latin typeface="Courier" pitchFamily="2" charset="0"/>
              </a:rPr>
              <a:t>    Serial Number: 6CD01168AC0B47C1C8B643393883DADD</a:t>
            </a:r>
          </a:p>
          <a:p>
            <a:r>
              <a:rPr lang="en-AU" sz="1200" dirty="0">
                <a:latin typeface="Courier" pitchFamily="2" charset="0"/>
              </a:rPr>
              <a:t>        Revocation Date: Dec 26 01:02:59 2021 GMT</a:t>
            </a:r>
          </a:p>
          <a:p>
            <a:r>
              <a:rPr lang="en-AU" sz="1200" dirty="0">
                <a:latin typeface="Courier" pitchFamily="2" charset="0"/>
              </a:rPr>
              <a:t>        CRL entry extensions:</a:t>
            </a:r>
          </a:p>
          <a:p>
            <a:r>
              <a:rPr lang="en-AU" sz="1200" dirty="0">
                <a:latin typeface="Courier" pitchFamily="2" charset="0"/>
              </a:rPr>
              <a:t>            X509v3 CRL Reason Code:</a:t>
            </a:r>
          </a:p>
          <a:p>
            <a:r>
              <a:rPr lang="en-AU" sz="1200" dirty="0">
                <a:latin typeface="Courier" pitchFamily="2" charset="0"/>
              </a:rPr>
              <a:t>                Key Compromise</a:t>
            </a:r>
          </a:p>
          <a:p>
            <a:endParaRPr lang="en-AU" sz="1200" dirty="0">
              <a:latin typeface="Courier" pitchFamily="2" charset="0"/>
            </a:endParaRPr>
          </a:p>
          <a:p>
            <a:r>
              <a:rPr lang="en-AU" sz="1200" dirty="0">
                <a:latin typeface="Courier" pitchFamily="2" charset="0"/>
              </a:rPr>
              <a:t>    [</a:t>
            </a:r>
            <a:r>
              <a:rPr lang="en-AU" sz="1200" i="1" dirty="0">
                <a:latin typeface="Courier" pitchFamily="2" charset="0"/>
              </a:rPr>
              <a:t>repeated 5,070 times]</a:t>
            </a:r>
          </a:p>
        </p:txBody>
      </p:sp>
      <p:sp>
        <p:nvSpPr>
          <p:cNvPr id="6" name="TextBox 5">
            <a:extLst>
              <a:ext uri="{FF2B5EF4-FFF2-40B4-BE49-F238E27FC236}">
                <a16:creationId xmlns:a16="http://schemas.microsoft.com/office/drawing/2014/main" id="{BA642946-19B8-3E43-A5B0-F2B878819A39}"/>
              </a:ext>
            </a:extLst>
          </p:cNvPr>
          <p:cNvSpPr txBox="1"/>
          <p:nvPr/>
        </p:nvSpPr>
        <p:spPr>
          <a:xfrm>
            <a:off x="420131" y="147658"/>
            <a:ext cx="6664004" cy="769441"/>
          </a:xfrm>
          <a:prstGeom prst="rect">
            <a:avLst/>
          </a:prstGeom>
          <a:noFill/>
        </p:spPr>
        <p:txBody>
          <a:bodyPr wrap="none" rtlCol="0">
            <a:spAutoFit/>
          </a:bodyPr>
          <a:lstStyle/>
          <a:p>
            <a:r>
              <a:rPr lang="en-AU" sz="4400" b="1" dirty="0">
                <a:solidFill>
                  <a:schemeClr val="accent4">
                    <a:lumMod val="50000"/>
                  </a:schemeClr>
                </a:solidFill>
                <a:latin typeface="Powderfinger Type" panose="02020709070000000403" pitchFamily="49" charset="77"/>
              </a:rPr>
              <a:t>What’s in that CRL?</a:t>
            </a:r>
          </a:p>
        </p:txBody>
      </p:sp>
      <p:sp>
        <p:nvSpPr>
          <p:cNvPr id="7" name="TextBox 6">
            <a:extLst>
              <a:ext uri="{FF2B5EF4-FFF2-40B4-BE49-F238E27FC236}">
                <a16:creationId xmlns:a16="http://schemas.microsoft.com/office/drawing/2014/main" id="{DC67361A-36F0-D34F-B2A4-A46EC63BD0CA}"/>
              </a:ext>
            </a:extLst>
          </p:cNvPr>
          <p:cNvSpPr txBox="1"/>
          <p:nvPr/>
        </p:nvSpPr>
        <p:spPr>
          <a:xfrm>
            <a:off x="6462584" y="5189838"/>
            <a:ext cx="5655715" cy="923330"/>
          </a:xfrm>
          <a:prstGeom prst="rect">
            <a:avLst/>
          </a:prstGeom>
          <a:noFill/>
        </p:spPr>
        <p:txBody>
          <a:bodyPr wrap="none" rtlCol="0">
            <a:spAutoFit/>
          </a:bodyPr>
          <a:lstStyle/>
          <a:p>
            <a:r>
              <a:rPr lang="en-AU" dirty="0">
                <a:solidFill>
                  <a:schemeClr val="bg1">
                    <a:lumMod val="50000"/>
                  </a:schemeClr>
                </a:solidFill>
                <a:latin typeface="AhnbergHand" pitchFamily="2" charset="0"/>
              </a:rPr>
              <a:t>Out of 5,072 certificates in </a:t>
            </a:r>
            <a:r>
              <a:rPr lang="en-AU" dirty="0" err="1">
                <a:solidFill>
                  <a:schemeClr val="bg1">
                    <a:lumMod val="50000"/>
                  </a:schemeClr>
                </a:solidFill>
                <a:latin typeface="AhnbergHand" pitchFamily="2" charset="0"/>
              </a:rPr>
              <a:t>Entrust’s</a:t>
            </a:r>
            <a:r>
              <a:rPr lang="en-AU" dirty="0">
                <a:solidFill>
                  <a:schemeClr val="bg1">
                    <a:lumMod val="50000"/>
                  </a:schemeClr>
                </a:solidFill>
                <a:latin typeface="AhnbergHand" pitchFamily="2" charset="0"/>
              </a:rPr>
              <a:t> CRL</a:t>
            </a:r>
          </a:p>
          <a:p>
            <a:r>
              <a:rPr lang="en-AU" dirty="0">
                <a:solidFill>
                  <a:schemeClr val="bg1">
                    <a:lumMod val="50000"/>
                  </a:schemeClr>
                </a:solidFill>
                <a:latin typeface="AhnbergHand" pitchFamily="2" charset="0"/>
              </a:rPr>
              <a:t>   3,236 are “Superseded”</a:t>
            </a:r>
          </a:p>
          <a:p>
            <a:r>
              <a:rPr lang="en-AU" dirty="0">
                <a:solidFill>
                  <a:schemeClr val="bg1">
                    <a:lumMod val="50000"/>
                  </a:schemeClr>
                </a:solidFill>
                <a:latin typeface="AhnbergHand" pitchFamily="2" charset="0"/>
              </a:rPr>
              <a:t>     387 are “Compromised”</a:t>
            </a:r>
          </a:p>
        </p:txBody>
      </p:sp>
      <p:sp>
        <p:nvSpPr>
          <p:cNvPr id="2" name="Freeform 1">
            <a:extLst>
              <a:ext uri="{FF2B5EF4-FFF2-40B4-BE49-F238E27FC236}">
                <a16:creationId xmlns:a16="http://schemas.microsoft.com/office/drawing/2014/main" id="{43DD2923-A7AA-F847-B996-FE96EFF5FD0A}"/>
              </a:ext>
            </a:extLst>
          </p:cNvPr>
          <p:cNvSpPr/>
          <p:nvPr/>
        </p:nvSpPr>
        <p:spPr>
          <a:xfrm>
            <a:off x="3105063" y="5011249"/>
            <a:ext cx="3675747" cy="760159"/>
          </a:xfrm>
          <a:custGeom>
            <a:avLst/>
            <a:gdLst>
              <a:gd name="connsiteX0" fmla="*/ 3675747 w 3675747"/>
              <a:gd name="connsiteY0" fmla="*/ 760159 h 760159"/>
              <a:gd name="connsiteX1" fmla="*/ 2636656 w 3675747"/>
              <a:gd name="connsiteY1" fmla="*/ 510777 h 760159"/>
              <a:gd name="connsiteX2" fmla="*/ 1431311 w 3675747"/>
              <a:gd name="connsiteY2" fmla="*/ 59515 h 760159"/>
              <a:gd name="connsiteX3" fmla="*/ 71586 w 3675747"/>
              <a:gd name="connsiteY3" fmla="*/ 77328 h 760159"/>
              <a:gd name="connsiteX4" fmla="*/ 178464 w 3675747"/>
              <a:gd name="connsiteY4" fmla="*/ 138 h 760159"/>
              <a:gd name="connsiteX5" fmla="*/ 334 w 3675747"/>
              <a:gd name="connsiteY5" fmla="*/ 59515 h 760159"/>
              <a:gd name="connsiteX6" fmla="*/ 142838 w 3675747"/>
              <a:gd name="connsiteY6" fmla="*/ 101078 h 760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75747" h="760159">
                <a:moveTo>
                  <a:pt x="3675747" y="760159"/>
                </a:moveTo>
                <a:cubicBezTo>
                  <a:pt x="3343238" y="693855"/>
                  <a:pt x="3010729" y="627551"/>
                  <a:pt x="2636656" y="510777"/>
                </a:cubicBezTo>
                <a:cubicBezTo>
                  <a:pt x="2262583" y="394003"/>
                  <a:pt x="1858823" y="131756"/>
                  <a:pt x="1431311" y="59515"/>
                </a:cubicBezTo>
                <a:cubicBezTo>
                  <a:pt x="1003799" y="-12726"/>
                  <a:pt x="280394" y="87224"/>
                  <a:pt x="71586" y="77328"/>
                </a:cubicBezTo>
                <a:cubicBezTo>
                  <a:pt x="-137222" y="67432"/>
                  <a:pt x="190339" y="3107"/>
                  <a:pt x="178464" y="138"/>
                </a:cubicBezTo>
                <a:cubicBezTo>
                  <a:pt x="166589" y="-2831"/>
                  <a:pt x="6272" y="42692"/>
                  <a:pt x="334" y="59515"/>
                </a:cubicBezTo>
                <a:cubicBezTo>
                  <a:pt x="-5604" y="76338"/>
                  <a:pt x="68617" y="88708"/>
                  <a:pt x="142838" y="10107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Freeform 2">
            <a:extLst>
              <a:ext uri="{FF2B5EF4-FFF2-40B4-BE49-F238E27FC236}">
                <a16:creationId xmlns:a16="http://schemas.microsoft.com/office/drawing/2014/main" id="{AE996428-4FFE-3A4F-8F6C-165530ACC43A}"/>
              </a:ext>
            </a:extLst>
          </p:cNvPr>
          <p:cNvSpPr/>
          <p:nvPr/>
        </p:nvSpPr>
        <p:spPr>
          <a:xfrm>
            <a:off x="3532748" y="5925787"/>
            <a:ext cx="3248062" cy="190005"/>
          </a:xfrm>
          <a:custGeom>
            <a:avLst/>
            <a:gdLst>
              <a:gd name="connsiteX0" fmla="*/ 3248062 w 3248062"/>
              <a:gd name="connsiteY0" fmla="*/ 47501 h 190005"/>
              <a:gd name="connsiteX1" fmla="*/ 2155533 w 3248062"/>
              <a:gd name="connsiteY1" fmla="*/ 65314 h 190005"/>
              <a:gd name="connsiteX2" fmla="*/ 136727 w 3248062"/>
              <a:gd name="connsiteY2" fmla="*/ 77190 h 190005"/>
              <a:gd name="connsiteX3" fmla="*/ 243605 w 3248062"/>
              <a:gd name="connsiteY3" fmla="*/ 0 h 190005"/>
              <a:gd name="connsiteX4" fmla="*/ 161 w 3248062"/>
              <a:gd name="connsiteY4" fmla="*/ 77190 h 190005"/>
              <a:gd name="connsiteX5" fmla="*/ 213917 w 3248062"/>
              <a:gd name="connsiteY5" fmla="*/ 190005 h 190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8062" h="190005">
                <a:moveTo>
                  <a:pt x="3248062" y="47501"/>
                </a:moveTo>
                <a:lnTo>
                  <a:pt x="2155533" y="65314"/>
                </a:lnTo>
                <a:lnTo>
                  <a:pt x="136727" y="77190"/>
                </a:lnTo>
                <a:cubicBezTo>
                  <a:pt x="-181928" y="66304"/>
                  <a:pt x="266366" y="0"/>
                  <a:pt x="243605" y="0"/>
                </a:cubicBezTo>
                <a:cubicBezTo>
                  <a:pt x="220844" y="0"/>
                  <a:pt x="5109" y="45523"/>
                  <a:pt x="161" y="77190"/>
                </a:cubicBezTo>
                <a:cubicBezTo>
                  <a:pt x="-4787" y="108857"/>
                  <a:pt x="104565" y="149431"/>
                  <a:pt x="213917" y="19000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6722959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59F1E-7211-CE4D-A983-AFCA6A6D1D6A}"/>
              </a:ext>
            </a:extLst>
          </p:cNvPr>
          <p:cNvSpPr>
            <a:spLocks noGrp="1"/>
          </p:cNvSpPr>
          <p:nvPr>
            <p:ph type="title"/>
          </p:nvPr>
        </p:nvSpPr>
        <p:spPr/>
        <p:txBody>
          <a:bodyPr/>
          <a:lstStyle/>
          <a:p>
            <a:r>
              <a:rPr lang="en-AU" dirty="0">
                <a:solidFill>
                  <a:schemeClr val="accent4">
                    <a:lumMod val="50000"/>
                  </a:schemeClr>
                </a:solidFill>
                <a:latin typeface="Powderfinger Type" panose="02020709070000000403" pitchFamily="49" charset="77"/>
              </a:rPr>
              <a:t>How do you check a certificate using a CRL?</a:t>
            </a:r>
          </a:p>
        </p:txBody>
      </p:sp>
      <p:sp>
        <p:nvSpPr>
          <p:cNvPr id="3" name="Content Placeholder 2">
            <a:extLst>
              <a:ext uri="{FF2B5EF4-FFF2-40B4-BE49-F238E27FC236}">
                <a16:creationId xmlns:a16="http://schemas.microsoft.com/office/drawing/2014/main" id="{9677410F-8443-7040-9171-1A9D963352A9}"/>
              </a:ext>
            </a:extLst>
          </p:cNvPr>
          <p:cNvSpPr>
            <a:spLocks noGrp="1"/>
          </p:cNvSpPr>
          <p:nvPr>
            <p:ph idx="1"/>
          </p:nvPr>
        </p:nvSpPr>
        <p:spPr/>
        <p:txBody>
          <a:bodyPr/>
          <a:lstStyle/>
          <a:p>
            <a:pPr marL="514350" indent="-514350">
              <a:buFont typeface="+mj-lt"/>
              <a:buAutoNum type="arabicPeriod"/>
            </a:pPr>
            <a:r>
              <a:rPr lang="en-AU" dirty="0"/>
              <a:t>Retrieve the CRL</a:t>
            </a:r>
          </a:p>
          <a:p>
            <a:pPr marL="514350" indent="-514350">
              <a:buFont typeface="+mj-lt"/>
              <a:buAutoNum type="arabicPeriod"/>
            </a:pPr>
            <a:r>
              <a:rPr lang="en-AU" dirty="0"/>
              <a:t>Validate the digital signature of the CRL against the CRL contents</a:t>
            </a:r>
          </a:p>
          <a:p>
            <a:pPr marL="514350" indent="-514350">
              <a:buFont typeface="+mj-lt"/>
              <a:buAutoNum type="arabicPeriod"/>
            </a:pPr>
            <a:r>
              <a:rPr lang="en-AU" dirty="0"/>
              <a:t>Validate that the digital signature was generated by the CA’s private key, and create a validation chain to a Trust Anchor</a:t>
            </a:r>
          </a:p>
          <a:p>
            <a:pPr marL="514350" indent="-514350">
              <a:buFont typeface="+mj-lt"/>
              <a:buAutoNum type="arabicPeriod"/>
            </a:pPr>
            <a:r>
              <a:rPr lang="en-AU" dirty="0"/>
              <a:t>Validate the currency of the CRL with Update Date of the CRL</a:t>
            </a:r>
          </a:p>
          <a:p>
            <a:pPr marL="514350" indent="-514350">
              <a:buFont typeface="+mj-lt"/>
              <a:buAutoNum type="arabicPeriod"/>
            </a:pPr>
            <a:r>
              <a:rPr lang="en-AU" dirty="0"/>
              <a:t>Look for the Certificate’s Serial Number in the CRL</a:t>
            </a:r>
          </a:p>
          <a:p>
            <a:pPr marL="514350" indent="-514350">
              <a:buFont typeface="+mj-lt"/>
              <a:buAutoNum type="arabicPeriod"/>
            </a:pPr>
            <a:endParaRPr lang="en-AU" dirty="0"/>
          </a:p>
          <a:p>
            <a:pPr marL="0" indent="0">
              <a:buNone/>
            </a:pPr>
            <a:r>
              <a:rPr lang="en-AU" i="1" dirty="0">
                <a:solidFill>
                  <a:srgbClr val="FF0000"/>
                </a:solidFill>
              </a:rPr>
              <a:t>If you find it listed in the CRL then the certificate is a dud!</a:t>
            </a:r>
          </a:p>
        </p:txBody>
      </p:sp>
    </p:spTree>
    <p:extLst>
      <p:ext uri="{BB962C8B-B14F-4D97-AF65-F5344CB8AC3E}">
        <p14:creationId xmlns:p14="http://schemas.microsoft.com/office/powerpoint/2010/main" val="3166986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E67A0-9440-1440-A538-2E6F5B14DA99}"/>
              </a:ext>
            </a:extLst>
          </p:cNvPr>
          <p:cNvSpPr>
            <a:spLocks noGrp="1"/>
          </p:cNvSpPr>
          <p:nvPr>
            <p:ph type="title"/>
          </p:nvPr>
        </p:nvSpPr>
        <p:spPr/>
        <p:txBody>
          <a:bodyPr/>
          <a:lstStyle/>
          <a:p>
            <a:r>
              <a:rPr lang="en-AU" dirty="0">
                <a:solidFill>
                  <a:schemeClr val="accent4">
                    <a:lumMod val="50000"/>
                  </a:schemeClr>
                </a:solidFill>
                <a:latin typeface="Powderfinger Type" panose="02020709070000000403" pitchFamily="49" charset="77"/>
              </a:rPr>
              <a:t>Does anyone actually do this?</a:t>
            </a:r>
          </a:p>
        </p:txBody>
      </p:sp>
      <p:sp>
        <p:nvSpPr>
          <p:cNvPr id="3" name="Content Placeholder 2">
            <a:extLst>
              <a:ext uri="{FF2B5EF4-FFF2-40B4-BE49-F238E27FC236}">
                <a16:creationId xmlns:a16="http://schemas.microsoft.com/office/drawing/2014/main" id="{C3306A62-EBDF-554C-9807-B549AA9FAED9}"/>
              </a:ext>
            </a:extLst>
          </p:cNvPr>
          <p:cNvSpPr>
            <a:spLocks noGrp="1"/>
          </p:cNvSpPr>
          <p:nvPr>
            <p:ph idx="1"/>
          </p:nvPr>
        </p:nvSpPr>
        <p:spPr/>
        <p:txBody>
          <a:bodyPr>
            <a:normAutofit/>
          </a:bodyPr>
          <a:lstStyle/>
          <a:p>
            <a:pPr marL="0" indent="0">
              <a:buNone/>
            </a:pPr>
            <a:endParaRPr lang="en-AU" b="1" dirty="0"/>
          </a:p>
          <a:p>
            <a:pPr marL="0" indent="0">
              <a:buNone/>
            </a:pPr>
            <a:endParaRPr lang="en-AU" dirty="0"/>
          </a:p>
        </p:txBody>
      </p:sp>
    </p:spTree>
    <p:extLst>
      <p:ext uri="{BB962C8B-B14F-4D97-AF65-F5344CB8AC3E}">
        <p14:creationId xmlns:p14="http://schemas.microsoft.com/office/powerpoint/2010/main" val="4279395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E67A0-9440-1440-A538-2E6F5B14DA99}"/>
              </a:ext>
            </a:extLst>
          </p:cNvPr>
          <p:cNvSpPr>
            <a:spLocks noGrp="1"/>
          </p:cNvSpPr>
          <p:nvPr>
            <p:ph type="title"/>
          </p:nvPr>
        </p:nvSpPr>
        <p:spPr/>
        <p:txBody>
          <a:bodyPr/>
          <a:lstStyle/>
          <a:p>
            <a:r>
              <a:rPr lang="en-AU" dirty="0">
                <a:solidFill>
                  <a:schemeClr val="accent4">
                    <a:lumMod val="50000"/>
                  </a:schemeClr>
                </a:solidFill>
                <a:latin typeface="Powderfinger Type" panose="02020709070000000403" pitchFamily="49" charset="77"/>
              </a:rPr>
              <a:t>Does anyone actually do this?</a:t>
            </a:r>
          </a:p>
        </p:txBody>
      </p:sp>
      <p:sp>
        <p:nvSpPr>
          <p:cNvPr id="3" name="Content Placeholder 2">
            <a:extLst>
              <a:ext uri="{FF2B5EF4-FFF2-40B4-BE49-F238E27FC236}">
                <a16:creationId xmlns:a16="http://schemas.microsoft.com/office/drawing/2014/main" id="{C3306A62-EBDF-554C-9807-B549AA9FAED9}"/>
              </a:ext>
            </a:extLst>
          </p:cNvPr>
          <p:cNvSpPr>
            <a:spLocks noGrp="1"/>
          </p:cNvSpPr>
          <p:nvPr>
            <p:ph idx="1"/>
          </p:nvPr>
        </p:nvSpPr>
        <p:spPr/>
        <p:txBody>
          <a:bodyPr>
            <a:normAutofit/>
          </a:bodyPr>
          <a:lstStyle/>
          <a:p>
            <a:pPr marL="0" indent="0">
              <a:buNone/>
            </a:pPr>
            <a:r>
              <a:rPr lang="en-AU" b="1" dirty="0"/>
              <a:t>No!</a:t>
            </a:r>
          </a:p>
          <a:p>
            <a:pPr marL="0" indent="0">
              <a:buNone/>
            </a:pPr>
            <a:endParaRPr lang="en-AU" dirty="0"/>
          </a:p>
        </p:txBody>
      </p:sp>
    </p:spTree>
    <p:extLst>
      <p:ext uri="{BB962C8B-B14F-4D97-AF65-F5344CB8AC3E}">
        <p14:creationId xmlns:p14="http://schemas.microsoft.com/office/powerpoint/2010/main" val="25511844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E67A0-9440-1440-A538-2E6F5B14DA99}"/>
              </a:ext>
            </a:extLst>
          </p:cNvPr>
          <p:cNvSpPr>
            <a:spLocks noGrp="1"/>
          </p:cNvSpPr>
          <p:nvPr>
            <p:ph type="title"/>
          </p:nvPr>
        </p:nvSpPr>
        <p:spPr/>
        <p:txBody>
          <a:bodyPr/>
          <a:lstStyle/>
          <a:p>
            <a:r>
              <a:rPr lang="en-AU" dirty="0">
                <a:solidFill>
                  <a:schemeClr val="accent4">
                    <a:lumMod val="50000"/>
                  </a:schemeClr>
                </a:solidFill>
                <a:latin typeface="Powderfinger Type" panose="02020709070000000403" pitchFamily="49" charset="77"/>
              </a:rPr>
              <a:t>Does anyone actually do this?</a:t>
            </a:r>
          </a:p>
        </p:txBody>
      </p:sp>
      <p:sp>
        <p:nvSpPr>
          <p:cNvPr id="3" name="Content Placeholder 2">
            <a:extLst>
              <a:ext uri="{FF2B5EF4-FFF2-40B4-BE49-F238E27FC236}">
                <a16:creationId xmlns:a16="http://schemas.microsoft.com/office/drawing/2014/main" id="{C3306A62-EBDF-554C-9807-B549AA9FAED9}"/>
              </a:ext>
            </a:extLst>
          </p:cNvPr>
          <p:cNvSpPr>
            <a:spLocks noGrp="1"/>
          </p:cNvSpPr>
          <p:nvPr>
            <p:ph idx="1"/>
          </p:nvPr>
        </p:nvSpPr>
        <p:spPr/>
        <p:txBody>
          <a:bodyPr>
            <a:normAutofit/>
          </a:bodyPr>
          <a:lstStyle/>
          <a:p>
            <a:pPr marL="0" indent="0">
              <a:buNone/>
            </a:pPr>
            <a:r>
              <a:rPr lang="en-AU" b="1" dirty="0"/>
              <a:t>No!</a:t>
            </a:r>
          </a:p>
          <a:p>
            <a:pPr marL="0" indent="0">
              <a:buNone/>
            </a:pPr>
            <a:endParaRPr lang="en-AU" dirty="0"/>
          </a:p>
        </p:txBody>
      </p:sp>
      <p:sp>
        <p:nvSpPr>
          <p:cNvPr id="4" name="TextBox 3">
            <a:extLst>
              <a:ext uri="{FF2B5EF4-FFF2-40B4-BE49-F238E27FC236}">
                <a16:creationId xmlns:a16="http://schemas.microsoft.com/office/drawing/2014/main" id="{AC1134D2-5B25-A74D-B8AB-DAB82C1E7E7A}"/>
              </a:ext>
            </a:extLst>
          </p:cNvPr>
          <p:cNvSpPr txBox="1"/>
          <p:nvPr/>
        </p:nvSpPr>
        <p:spPr>
          <a:xfrm>
            <a:off x="2280745" y="2986095"/>
            <a:ext cx="7993977" cy="2862322"/>
          </a:xfrm>
          <a:prstGeom prst="rect">
            <a:avLst/>
          </a:prstGeom>
          <a:noFill/>
        </p:spPr>
        <p:txBody>
          <a:bodyPr wrap="square" rtlCol="0">
            <a:spAutoFit/>
          </a:bodyPr>
          <a:lstStyle/>
          <a:p>
            <a:r>
              <a:rPr lang="en-AU" dirty="0">
                <a:solidFill>
                  <a:schemeClr val="accent4">
                    <a:lumMod val="50000"/>
                  </a:schemeClr>
                </a:solidFill>
                <a:latin typeface="AhnbergHand" pitchFamily="2" charset="0"/>
              </a:rPr>
              <a:t>Its takes too long to perform the CRL checking actions and nobody is willing to pay this time penalty</a:t>
            </a:r>
          </a:p>
          <a:p>
            <a:endParaRPr lang="en-AU" dirty="0">
              <a:solidFill>
                <a:schemeClr val="accent4">
                  <a:lumMod val="50000"/>
                </a:schemeClr>
              </a:solidFill>
              <a:latin typeface="AhnbergHand" pitchFamily="2" charset="0"/>
            </a:endParaRPr>
          </a:p>
          <a:p>
            <a:r>
              <a:rPr lang="en-AU" dirty="0">
                <a:solidFill>
                  <a:schemeClr val="accent4">
                    <a:lumMod val="50000"/>
                  </a:schemeClr>
                </a:solidFill>
                <a:latin typeface="AhnbergHand" pitchFamily="2" charset="0"/>
              </a:rPr>
              <a:t>Its also a totally inefficient design – why retrieve the entire CRL when all you want to know is the status of a single certificate?</a:t>
            </a:r>
          </a:p>
          <a:p>
            <a:endParaRPr lang="en-AU" dirty="0">
              <a:solidFill>
                <a:schemeClr val="accent4">
                  <a:lumMod val="50000"/>
                </a:schemeClr>
              </a:solidFill>
              <a:latin typeface="AhnbergHand" pitchFamily="2" charset="0"/>
            </a:endParaRPr>
          </a:p>
          <a:p>
            <a:r>
              <a:rPr lang="en-AU" dirty="0">
                <a:solidFill>
                  <a:schemeClr val="accent4">
                    <a:lumMod val="50000"/>
                  </a:schemeClr>
                </a:solidFill>
                <a:latin typeface="AhnbergHand" pitchFamily="2" charset="0"/>
              </a:rPr>
              <a:t>This may have worked for circulating printed lists of revoked credit card numbers in a bygone age, but its completely useless today (though even then nobody checked!)</a:t>
            </a:r>
          </a:p>
        </p:txBody>
      </p:sp>
    </p:spTree>
    <p:extLst>
      <p:ext uri="{BB962C8B-B14F-4D97-AF65-F5344CB8AC3E}">
        <p14:creationId xmlns:p14="http://schemas.microsoft.com/office/powerpoint/2010/main" val="10395041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055C0-C174-B74A-BC8F-E93480EE4376}"/>
              </a:ext>
            </a:extLst>
          </p:cNvPr>
          <p:cNvSpPr>
            <a:spLocks noGrp="1"/>
          </p:cNvSpPr>
          <p:nvPr>
            <p:ph type="title"/>
          </p:nvPr>
        </p:nvSpPr>
        <p:spPr/>
        <p:txBody>
          <a:bodyPr/>
          <a:lstStyle/>
          <a:p>
            <a:r>
              <a:rPr lang="en-AU" dirty="0">
                <a:solidFill>
                  <a:schemeClr val="accent4">
                    <a:lumMod val="50000"/>
                  </a:schemeClr>
                </a:solidFill>
                <a:latin typeface="Powderfinger Type" panose="02020709070000000403" pitchFamily="49" charset="77"/>
              </a:rPr>
              <a:t>Plan B - OCSP</a:t>
            </a:r>
          </a:p>
        </p:txBody>
      </p:sp>
      <p:sp>
        <p:nvSpPr>
          <p:cNvPr id="3" name="Content Placeholder 2">
            <a:extLst>
              <a:ext uri="{FF2B5EF4-FFF2-40B4-BE49-F238E27FC236}">
                <a16:creationId xmlns:a16="http://schemas.microsoft.com/office/drawing/2014/main" id="{66719938-44A0-BA48-BDBE-B990BBCDCA0E}"/>
              </a:ext>
            </a:extLst>
          </p:cNvPr>
          <p:cNvSpPr>
            <a:spLocks noGrp="1"/>
          </p:cNvSpPr>
          <p:nvPr>
            <p:ph idx="1"/>
          </p:nvPr>
        </p:nvSpPr>
        <p:spPr/>
        <p:txBody>
          <a:bodyPr/>
          <a:lstStyle/>
          <a:p>
            <a:pPr marL="0" indent="0">
              <a:buNone/>
            </a:pPr>
            <a:r>
              <a:rPr lang="en-AU" dirty="0"/>
              <a:t>Online Certificate Status Protocol</a:t>
            </a:r>
          </a:p>
          <a:p>
            <a:r>
              <a:rPr lang="en-AU" dirty="0"/>
              <a:t>Allows a client to query the CA to query the revocation status of an individual certificate</a:t>
            </a:r>
          </a:p>
          <a:p>
            <a:r>
              <a:rPr lang="en-AU" dirty="0"/>
              <a:t>The retrieval, validation and lookup function associated with CRLs is pushed back to the CA, and the client now only needs to validate the OCSP response</a:t>
            </a:r>
          </a:p>
          <a:p>
            <a:r>
              <a:rPr lang="en-AU" dirty="0"/>
              <a:t>Sounds interesting</a:t>
            </a:r>
          </a:p>
        </p:txBody>
      </p:sp>
    </p:spTree>
    <p:extLst>
      <p:ext uri="{BB962C8B-B14F-4D97-AF65-F5344CB8AC3E}">
        <p14:creationId xmlns:p14="http://schemas.microsoft.com/office/powerpoint/2010/main" val="3951628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1F3E52FE-3DC7-2841-92DC-8F12A8B964D9}"/>
              </a:ext>
            </a:extLst>
          </p:cNvPr>
          <p:cNvSpPr/>
          <p:nvPr/>
        </p:nvSpPr>
        <p:spPr>
          <a:xfrm>
            <a:off x="3087149" y="4469603"/>
            <a:ext cx="3284137" cy="522149"/>
          </a:xfrm>
          <a:custGeom>
            <a:avLst/>
            <a:gdLst>
              <a:gd name="connsiteX0" fmla="*/ 0 w 3284137"/>
              <a:gd name="connsiteY0" fmla="*/ 203065 h 522149"/>
              <a:gd name="connsiteX1" fmla="*/ 302003 w 3284137"/>
              <a:gd name="connsiteY1" fmla="*/ 337289 h 522149"/>
              <a:gd name="connsiteX2" fmla="*/ 947956 w 3284137"/>
              <a:gd name="connsiteY2" fmla="*/ 521847 h 522149"/>
              <a:gd name="connsiteX3" fmla="*/ 2164359 w 3284137"/>
              <a:gd name="connsiteY3" fmla="*/ 370845 h 522149"/>
              <a:gd name="connsiteX4" fmla="*/ 3254928 w 3284137"/>
              <a:gd name="connsiteY4" fmla="*/ 18507 h 522149"/>
              <a:gd name="connsiteX5" fmla="*/ 2994869 w 3284137"/>
              <a:gd name="connsiteY5" fmla="*/ 52063 h 522149"/>
              <a:gd name="connsiteX6" fmla="*/ 3254928 w 3284137"/>
              <a:gd name="connsiteY6" fmla="*/ 1729 h 522149"/>
              <a:gd name="connsiteX7" fmla="*/ 3171038 w 3284137"/>
              <a:gd name="connsiteY7" fmla="*/ 127564 h 522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84137" h="522149">
                <a:moveTo>
                  <a:pt x="0" y="203065"/>
                </a:moveTo>
                <a:cubicBezTo>
                  <a:pt x="72005" y="243612"/>
                  <a:pt x="144010" y="284159"/>
                  <a:pt x="302003" y="337289"/>
                </a:cubicBezTo>
                <a:cubicBezTo>
                  <a:pt x="459996" y="390419"/>
                  <a:pt x="637563" y="516254"/>
                  <a:pt x="947956" y="521847"/>
                </a:cubicBezTo>
                <a:cubicBezTo>
                  <a:pt x="1258349" y="527440"/>
                  <a:pt x="1779864" y="454735"/>
                  <a:pt x="2164359" y="370845"/>
                </a:cubicBezTo>
                <a:cubicBezTo>
                  <a:pt x="2548854" y="286955"/>
                  <a:pt x="3116510" y="71637"/>
                  <a:pt x="3254928" y="18507"/>
                </a:cubicBezTo>
                <a:cubicBezTo>
                  <a:pt x="3393346" y="-34623"/>
                  <a:pt x="2994869" y="54859"/>
                  <a:pt x="2994869" y="52063"/>
                </a:cubicBezTo>
                <a:cubicBezTo>
                  <a:pt x="2994869" y="49267"/>
                  <a:pt x="3225567" y="-10855"/>
                  <a:pt x="3254928" y="1729"/>
                </a:cubicBezTo>
                <a:cubicBezTo>
                  <a:pt x="3284290" y="14312"/>
                  <a:pt x="3227664" y="70938"/>
                  <a:pt x="3171038" y="127564"/>
                </a:cubicBez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Freeform 14">
            <a:extLst>
              <a:ext uri="{FF2B5EF4-FFF2-40B4-BE49-F238E27FC236}">
                <a16:creationId xmlns:a16="http://schemas.microsoft.com/office/drawing/2014/main" id="{E5CC1255-A1DB-834E-BA98-BEF40C96D5A0}"/>
              </a:ext>
            </a:extLst>
          </p:cNvPr>
          <p:cNvSpPr/>
          <p:nvPr/>
        </p:nvSpPr>
        <p:spPr>
          <a:xfrm>
            <a:off x="3500955" y="4718305"/>
            <a:ext cx="1314326" cy="670647"/>
          </a:xfrm>
          <a:custGeom>
            <a:avLst/>
            <a:gdLst>
              <a:gd name="connsiteX0" fmla="*/ 81144 w 1314326"/>
              <a:gd name="connsiteY0" fmla="*/ 13086 h 670647"/>
              <a:gd name="connsiteX1" fmla="*/ 802597 w 1314326"/>
              <a:gd name="connsiteY1" fmla="*/ 46642 h 670647"/>
              <a:gd name="connsiteX2" fmla="*/ 1272381 w 1314326"/>
              <a:gd name="connsiteY2" fmla="*/ 21475 h 670647"/>
              <a:gd name="connsiteX3" fmla="*/ 1272381 w 1314326"/>
              <a:gd name="connsiteY3" fmla="*/ 55031 h 670647"/>
              <a:gd name="connsiteX4" fmla="*/ 1314326 w 1314326"/>
              <a:gd name="connsiteY4" fmla="*/ 625482 h 670647"/>
              <a:gd name="connsiteX5" fmla="*/ 1272381 w 1314326"/>
              <a:gd name="connsiteY5" fmla="*/ 633871 h 670647"/>
              <a:gd name="connsiteX6" fmla="*/ 165034 w 1314326"/>
              <a:gd name="connsiteY6" fmla="*/ 650649 h 670647"/>
              <a:gd name="connsiteX7" fmla="*/ 14032 w 1314326"/>
              <a:gd name="connsiteY7" fmla="*/ 617093 h 670647"/>
              <a:gd name="connsiteX8" fmla="*/ 5643 w 1314326"/>
              <a:gd name="connsiteY8" fmla="*/ 164088 h 670647"/>
              <a:gd name="connsiteX9" fmla="*/ 5643 w 1314326"/>
              <a:gd name="connsiteY9" fmla="*/ 21475 h 670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14326" h="670647">
                <a:moveTo>
                  <a:pt x="81144" y="13086"/>
                </a:moveTo>
                <a:cubicBezTo>
                  <a:pt x="342601" y="29165"/>
                  <a:pt x="604058" y="45244"/>
                  <a:pt x="802597" y="46642"/>
                </a:cubicBezTo>
                <a:cubicBezTo>
                  <a:pt x="1001136" y="48040"/>
                  <a:pt x="1272381" y="21475"/>
                  <a:pt x="1272381" y="21475"/>
                </a:cubicBezTo>
                <a:cubicBezTo>
                  <a:pt x="1350678" y="22873"/>
                  <a:pt x="1265390" y="-45637"/>
                  <a:pt x="1272381" y="55031"/>
                </a:cubicBezTo>
                <a:cubicBezTo>
                  <a:pt x="1279372" y="155699"/>
                  <a:pt x="1314326" y="529009"/>
                  <a:pt x="1314326" y="625482"/>
                </a:cubicBezTo>
                <a:cubicBezTo>
                  <a:pt x="1314326" y="721955"/>
                  <a:pt x="1272381" y="633871"/>
                  <a:pt x="1272381" y="633871"/>
                </a:cubicBezTo>
                <a:lnTo>
                  <a:pt x="165034" y="650649"/>
                </a:lnTo>
                <a:cubicBezTo>
                  <a:pt x="-44691" y="647853"/>
                  <a:pt x="40597" y="698187"/>
                  <a:pt x="14032" y="617093"/>
                </a:cubicBezTo>
                <a:cubicBezTo>
                  <a:pt x="-12533" y="536000"/>
                  <a:pt x="7041" y="263358"/>
                  <a:pt x="5643" y="164088"/>
                </a:cubicBezTo>
                <a:cubicBezTo>
                  <a:pt x="4245" y="64818"/>
                  <a:pt x="4944" y="43146"/>
                  <a:pt x="5643" y="21475"/>
                </a:cubicBezTo>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4B026838-5E5C-144D-9D24-70A95885BD62}"/>
              </a:ext>
            </a:extLst>
          </p:cNvPr>
          <p:cNvSpPr>
            <a:spLocks noGrp="1"/>
          </p:cNvSpPr>
          <p:nvPr>
            <p:ph type="title"/>
          </p:nvPr>
        </p:nvSpPr>
        <p:spPr/>
        <p:txBody>
          <a:bodyPr/>
          <a:lstStyle/>
          <a:p>
            <a:r>
              <a:rPr lang="en-AU" dirty="0">
                <a:solidFill>
                  <a:schemeClr val="accent4">
                    <a:lumMod val="50000"/>
                  </a:schemeClr>
                </a:solidFill>
                <a:latin typeface="Powderfinger Type" panose="02020709070000000403" pitchFamily="49" charset="77"/>
              </a:rPr>
              <a:t>OCSP</a:t>
            </a:r>
          </a:p>
        </p:txBody>
      </p:sp>
      <p:sp>
        <p:nvSpPr>
          <p:cNvPr id="4" name="TextBox 3">
            <a:extLst>
              <a:ext uri="{FF2B5EF4-FFF2-40B4-BE49-F238E27FC236}">
                <a16:creationId xmlns:a16="http://schemas.microsoft.com/office/drawing/2014/main" id="{B899B0A0-38B3-A348-93B6-A5372D00777D}"/>
              </a:ext>
            </a:extLst>
          </p:cNvPr>
          <p:cNvSpPr txBox="1"/>
          <p:nvPr/>
        </p:nvSpPr>
        <p:spPr>
          <a:xfrm>
            <a:off x="2055303" y="2718033"/>
            <a:ext cx="2403222" cy="369332"/>
          </a:xfrm>
          <a:prstGeom prst="rect">
            <a:avLst/>
          </a:prstGeom>
          <a:noFill/>
        </p:spPr>
        <p:txBody>
          <a:bodyPr wrap="none" rtlCol="0">
            <a:spAutoFit/>
          </a:bodyPr>
          <a:lstStyle/>
          <a:p>
            <a:r>
              <a:rPr lang="en-AU" dirty="0">
                <a:latin typeface="AhnbergHand" pitchFamily="2" charset="0"/>
              </a:rPr>
              <a:t>CA OCSP Server</a:t>
            </a:r>
          </a:p>
        </p:txBody>
      </p:sp>
      <p:sp>
        <p:nvSpPr>
          <p:cNvPr id="5" name="TextBox 4">
            <a:extLst>
              <a:ext uri="{FF2B5EF4-FFF2-40B4-BE49-F238E27FC236}">
                <a16:creationId xmlns:a16="http://schemas.microsoft.com/office/drawing/2014/main" id="{263DE9EA-6839-5B46-A63D-03BC5D65BB3C}"/>
              </a:ext>
            </a:extLst>
          </p:cNvPr>
          <p:cNvSpPr txBox="1"/>
          <p:nvPr/>
        </p:nvSpPr>
        <p:spPr>
          <a:xfrm>
            <a:off x="1310081" y="4114710"/>
            <a:ext cx="1675459" cy="369332"/>
          </a:xfrm>
          <a:prstGeom prst="rect">
            <a:avLst/>
          </a:prstGeom>
          <a:noFill/>
        </p:spPr>
        <p:txBody>
          <a:bodyPr wrap="none" rtlCol="0">
            <a:spAutoFit/>
          </a:bodyPr>
          <a:lstStyle/>
          <a:p>
            <a:r>
              <a:rPr lang="en-AU" dirty="0">
                <a:latin typeface="AhnbergHand" pitchFamily="2" charset="0"/>
              </a:rPr>
              <a:t>TLS Server</a:t>
            </a:r>
          </a:p>
        </p:txBody>
      </p:sp>
      <p:sp>
        <p:nvSpPr>
          <p:cNvPr id="6" name="TextBox 5">
            <a:extLst>
              <a:ext uri="{FF2B5EF4-FFF2-40B4-BE49-F238E27FC236}">
                <a16:creationId xmlns:a16="http://schemas.microsoft.com/office/drawing/2014/main" id="{8791BF42-1BD8-D049-BC00-72023363A061}"/>
              </a:ext>
            </a:extLst>
          </p:cNvPr>
          <p:cNvSpPr txBox="1"/>
          <p:nvPr/>
        </p:nvSpPr>
        <p:spPr>
          <a:xfrm>
            <a:off x="6915325" y="4114710"/>
            <a:ext cx="926857" cy="369332"/>
          </a:xfrm>
          <a:prstGeom prst="rect">
            <a:avLst/>
          </a:prstGeom>
          <a:noFill/>
        </p:spPr>
        <p:txBody>
          <a:bodyPr wrap="none" rtlCol="0">
            <a:spAutoFit/>
          </a:bodyPr>
          <a:lstStyle/>
          <a:p>
            <a:r>
              <a:rPr lang="en-AU" dirty="0">
                <a:latin typeface="AhnbergHand" pitchFamily="2" charset="0"/>
              </a:rPr>
              <a:t>Client</a:t>
            </a:r>
          </a:p>
        </p:txBody>
      </p:sp>
      <p:sp>
        <p:nvSpPr>
          <p:cNvPr id="7" name="Freeform 6">
            <a:extLst>
              <a:ext uri="{FF2B5EF4-FFF2-40B4-BE49-F238E27FC236}">
                <a16:creationId xmlns:a16="http://schemas.microsoft.com/office/drawing/2014/main" id="{1ED85EE7-4FCD-524B-AE80-AB80EDC59F34}"/>
              </a:ext>
            </a:extLst>
          </p:cNvPr>
          <p:cNvSpPr/>
          <p:nvPr/>
        </p:nvSpPr>
        <p:spPr>
          <a:xfrm>
            <a:off x="1208015" y="3993160"/>
            <a:ext cx="1867686" cy="586259"/>
          </a:xfrm>
          <a:custGeom>
            <a:avLst/>
            <a:gdLst>
              <a:gd name="connsiteX0" fmla="*/ 0 w 1867686"/>
              <a:gd name="connsiteY0" fmla="*/ 0 h 586259"/>
              <a:gd name="connsiteX1" fmla="*/ 8389 w 1867686"/>
              <a:gd name="connsiteY1" fmla="*/ 201335 h 586259"/>
              <a:gd name="connsiteX2" fmla="*/ 8389 w 1867686"/>
              <a:gd name="connsiteY2" fmla="*/ 562062 h 586259"/>
              <a:gd name="connsiteX3" fmla="*/ 33556 w 1867686"/>
              <a:gd name="connsiteY3" fmla="*/ 553673 h 586259"/>
              <a:gd name="connsiteX4" fmla="*/ 1669409 w 1867686"/>
              <a:gd name="connsiteY4" fmla="*/ 562062 h 586259"/>
              <a:gd name="connsiteX5" fmla="*/ 1828800 w 1867686"/>
              <a:gd name="connsiteY5" fmla="*/ 578840 h 586259"/>
              <a:gd name="connsiteX6" fmla="*/ 1845578 w 1867686"/>
              <a:gd name="connsiteY6" fmla="*/ 427838 h 586259"/>
              <a:gd name="connsiteX7" fmla="*/ 1828800 w 1867686"/>
              <a:gd name="connsiteY7" fmla="*/ 58723 h 586259"/>
              <a:gd name="connsiteX8" fmla="*/ 1786855 w 1867686"/>
              <a:gd name="connsiteY8" fmla="*/ 41945 h 586259"/>
              <a:gd name="connsiteX9" fmla="*/ 872455 w 1867686"/>
              <a:gd name="connsiteY9" fmla="*/ 16778 h 586259"/>
              <a:gd name="connsiteX10" fmla="*/ 67112 w 1867686"/>
              <a:gd name="connsiteY10" fmla="*/ 33556 h 586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67686" h="586259">
                <a:moveTo>
                  <a:pt x="0" y="0"/>
                </a:moveTo>
                <a:cubicBezTo>
                  <a:pt x="3495" y="53829"/>
                  <a:pt x="6991" y="107658"/>
                  <a:pt x="8389" y="201335"/>
                </a:cubicBezTo>
                <a:cubicBezTo>
                  <a:pt x="9787" y="295012"/>
                  <a:pt x="8389" y="562062"/>
                  <a:pt x="8389" y="562062"/>
                </a:cubicBezTo>
                <a:cubicBezTo>
                  <a:pt x="12583" y="620785"/>
                  <a:pt x="33556" y="553673"/>
                  <a:pt x="33556" y="553673"/>
                </a:cubicBezTo>
                <a:lnTo>
                  <a:pt x="1669409" y="562062"/>
                </a:lnTo>
                <a:cubicBezTo>
                  <a:pt x="1968616" y="566257"/>
                  <a:pt x="1799439" y="601211"/>
                  <a:pt x="1828800" y="578840"/>
                </a:cubicBezTo>
                <a:cubicBezTo>
                  <a:pt x="1858161" y="556469"/>
                  <a:pt x="1845578" y="514524"/>
                  <a:pt x="1845578" y="427838"/>
                </a:cubicBezTo>
                <a:cubicBezTo>
                  <a:pt x="1845578" y="341152"/>
                  <a:pt x="1838587" y="123038"/>
                  <a:pt x="1828800" y="58723"/>
                </a:cubicBezTo>
                <a:cubicBezTo>
                  <a:pt x="1819013" y="-5592"/>
                  <a:pt x="1946246" y="48936"/>
                  <a:pt x="1786855" y="41945"/>
                </a:cubicBezTo>
                <a:cubicBezTo>
                  <a:pt x="1627464" y="34954"/>
                  <a:pt x="1159079" y="18176"/>
                  <a:pt x="872455" y="16778"/>
                </a:cubicBezTo>
                <a:cubicBezTo>
                  <a:pt x="585831" y="15380"/>
                  <a:pt x="326471" y="24468"/>
                  <a:pt x="67112" y="33556"/>
                </a:cubicBezTo>
              </a:path>
            </a:pathLst>
          </a:custGeom>
          <a:noFill/>
          <a:ln w="28575">
            <a:solidFill>
              <a:srgbClr val="C2B6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Freeform 7">
            <a:extLst>
              <a:ext uri="{FF2B5EF4-FFF2-40B4-BE49-F238E27FC236}">
                <a16:creationId xmlns:a16="http://schemas.microsoft.com/office/drawing/2014/main" id="{24352803-701A-4448-AFCA-42FA77D6E316}"/>
              </a:ext>
            </a:extLst>
          </p:cNvPr>
          <p:cNvSpPr/>
          <p:nvPr/>
        </p:nvSpPr>
        <p:spPr>
          <a:xfrm>
            <a:off x="6444910" y="4006246"/>
            <a:ext cx="1867686" cy="586259"/>
          </a:xfrm>
          <a:custGeom>
            <a:avLst/>
            <a:gdLst>
              <a:gd name="connsiteX0" fmla="*/ 0 w 1867686"/>
              <a:gd name="connsiteY0" fmla="*/ 0 h 586259"/>
              <a:gd name="connsiteX1" fmla="*/ 8389 w 1867686"/>
              <a:gd name="connsiteY1" fmla="*/ 201335 h 586259"/>
              <a:gd name="connsiteX2" fmla="*/ 8389 w 1867686"/>
              <a:gd name="connsiteY2" fmla="*/ 562062 h 586259"/>
              <a:gd name="connsiteX3" fmla="*/ 33556 w 1867686"/>
              <a:gd name="connsiteY3" fmla="*/ 553673 h 586259"/>
              <a:gd name="connsiteX4" fmla="*/ 1669409 w 1867686"/>
              <a:gd name="connsiteY4" fmla="*/ 562062 h 586259"/>
              <a:gd name="connsiteX5" fmla="*/ 1828800 w 1867686"/>
              <a:gd name="connsiteY5" fmla="*/ 578840 h 586259"/>
              <a:gd name="connsiteX6" fmla="*/ 1845578 w 1867686"/>
              <a:gd name="connsiteY6" fmla="*/ 427838 h 586259"/>
              <a:gd name="connsiteX7" fmla="*/ 1828800 w 1867686"/>
              <a:gd name="connsiteY7" fmla="*/ 58723 h 586259"/>
              <a:gd name="connsiteX8" fmla="*/ 1786855 w 1867686"/>
              <a:gd name="connsiteY8" fmla="*/ 41945 h 586259"/>
              <a:gd name="connsiteX9" fmla="*/ 872455 w 1867686"/>
              <a:gd name="connsiteY9" fmla="*/ 16778 h 586259"/>
              <a:gd name="connsiteX10" fmla="*/ 67112 w 1867686"/>
              <a:gd name="connsiteY10" fmla="*/ 33556 h 586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67686" h="586259">
                <a:moveTo>
                  <a:pt x="0" y="0"/>
                </a:moveTo>
                <a:cubicBezTo>
                  <a:pt x="3495" y="53829"/>
                  <a:pt x="6991" y="107658"/>
                  <a:pt x="8389" y="201335"/>
                </a:cubicBezTo>
                <a:cubicBezTo>
                  <a:pt x="9787" y="295012"/>
                  <a:pt x="8389" y="562062"/>
                  <a:pt x="8389" y="562062"/>
                </a:cubicBezTo>
                <a:cubicBezTo>
                  <a:pt x="12583" y="620785"/>
                  <a:pt x="33556" y="553673"/>
                  <a:pt x="33556" y="553673"/>
                </a:cubicBezTo>
                <a:lnTo>
                  <a:pt x="1669409" y="562062"/>
                </a:lnTo>
                <a:cubicBezTo>
                  <a:pt x="1968616" y="566257"/>
                  <a:pt x="1799439" y="601211"/>
                  <a:pt x="1828800" y="578840"/>
                </a:cubicBezTo>
                <a:cubicBezTo>
                  <a:pt x="1858161" y="556469"/>
                  <a:pt x="1845578" y="514524"/>
                  <a:pt x="1845578" y="427838"/>
                </a:cubicBezTo>
                <a:cubicBezTo>
                  <a:pt x="1845578" y="341152"/>
                  <a:pt x="1838587" y="123038"/>
                  <a:pt x="1828800" y="58723"/>
                </a:cubicBezTo>
                <a:cubicBezTo>
                  <a:pt x="1819013" y="-5592"/>
                  <a:pt x="1946246" y="48936"/>
                  <a:pt x="1786855" y="41945"/>
                </a:cubicBezTo>
                <a:cubicBezTo>
                  <a:pt x="1627464" y="34954"/>
                  <a:pt x="1159079" y="18176"/>
                  <a:pt x="872455" y="16778"/>
                </a:cubicBezTo>
                <a:cubicBezTo>
                  <a:pt x="585831" y="15380"/>
                  <a:pt x="326471" y="24468"/>
                  <a:pt x="67112" y="33556"/>
                </a:cubicBezTo>
              </a:path>
            </a:pathLst>
          </a:custGeom>
          <a:noFill/>
          <a:ln w="28575">
            <a:solidFill>
              <a:srgbClr val="C2B6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Freeform 8">
            <a:extLst>
              <a:ext uri="{FF2B5EF4-FFF2-40B4-BE49-F238E27FC236}">
                <a16:creationId xmlns:a16="http://schemas.microsoft.com/office/drawing/2014/main" id="{CA252AA9-E70B-0348-8DE6-0C92A3DFB071}"/>
              </a:ext>
            </a:extLst>
          </p:cNvPr>
          <p:cNvSpPr/>
          <p:nvPr/>
        </p:nvSpPr>
        <p:spPr>
          <a:xfrm>
            <a:off x="2051697" y="2548794"/>
            <a:ext cx="2403222" cy="586259"/>
          </a:xfrm>
          <a:custGeom>
            <a:avLst/>
            <a:gdLst>
              <a:gd name="connsiteX0" fmla="*/ 0 w 1867686"/>
              <a:gd name="connsiteY0" fmla="*/ 0 h 586259"/>
              <a:gd name="connsiteX1" fmla="*/ 8389 w 1867686"/>
              <a:gd name="connsiteY1" fmla="*/ 201335 h 586259"/>
              <a:gd name="connsiteX2" fmla="*/ 8389 w 1867686"/>
              <a:gd name="connsiteY2" fmla="*/ 562062 h 586259"/>
              <a:gd name="connsiteX3" fmla="*/ 33556 w 1867686"/>
              <a:gd name="connsiteY3" fmla="*/ 553673 h 586259"/>
              <a:gd name="connsiteX4" fmla="*/ 1669409 w 1867686"/>
              <a:gd name="connsiteY4" fmla="*/ 562062 h 586259"/>
              <a:gd name="connsiteX5" fmla="*/ 1828800 w 1867686"/>
              <a:gd name="connsiteY5" fmla="*/ 578840 h 586259"/>
              <a:gd name="connsiteX6" fmla="*/ 1845578 w 1867686"/>
              <a:gd name="connsiteY6" fmla="*/ 427838 h 586259"/>
              <a:gd name="connsiteX7" fmla="*/ 1828800 w 1867686"/>
              <a:gd name="connsiteY7" fmla="*/ 58723 h 586259"/>
              <a:gd name="connsiteX8" fmla="*/ 1786855 w 1867686"/>
              <a:gd name="connsiteY8" fmla="*/ 41945 h 586259"/>
              <a:gd name="connsiteX9" fmla="*/ 872455 w 1867686"/>
              <a:gd name="connsiteY9" fmla="*/ 16778 h 586259"/>
              <a:gd name="connsiteX10" fmla="*/ 67112 w 1867686"/>
              <a:gd name="connsiteY10" fmla="*/ 33556 h 586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67686" h="586259">
                <a:moveTo>
                  <a:pt x="0" y="0"/>
                </a:moveTo>
                <a:cubicBezTo>
                  <a:pt x="3495" y="53829"/>
                  <a:pt x="6991" y="107658"/>
                  <a:pt x="8389" y="201335"/>
                </a:cubicBezTo>
                <a:cubicBezTo>
                  <a:pt x="9787" y="295012"/>
                  <a:pt x="8389" y="562062"/>
                  <a:pt x="8389" y="562062"/>
                </a:cubicBezTo>
                <a:cubicBezTo>
                  <a:pt x="12583" y="620785"/>
                  <a:pt x="33556" y="553673"/>
                  <a:pt x="33556" y="553673"/>
                </a:cubicBezTo>
                <a:lnTo>
                  <a:pt x="1669409" y="562062"/>
                </a:lnTo>
                <a:cubicBezTo>
                  <a:pt x="1968616" y="566257"/>
                  <a:pt x="1799439" y="601211"/>
                  <a:pt x="1828800" y="578840"/>
                </a:cubicBezTo>
                <a:cubicBezTo>
                  <a:pt x="1858161" y="556469"/>
                  <a:pt x="1845578" y="514524"/>
                  <a:pt x="1845578" y="427838"/>
                </a:cubicBezTo>
                <a:cubicBezTo>
                  <a:pt x="1845578" y="341152"/>
                  <a:pt x="1838587" y="123038"/>
                  <a:pt x="1828800" y="58723"/>
                </a:cubicBezTo>
                <a:cubicBezTo>
                  <a:pt x="1819013" y="-5592"/>
                  <a:pt x="1946246" y="48936"/>
                  <a:pt x="1786855" y="41945"/>
                </a:cubicBezTo>
                <a:cubicBezTo>
                  <a:pt x="1627464" y="34954"/>
                  <a:pt x="1159079" y="18176"/>
                  <a:pt x="872455" y="16778"/>
                </a:cubicBezTo>
                <a:cubicBezTo>
                  <a:pt x="585831" y="15380"/>
                  <a:pt x="326471" y="24468"/>
                  <a:pt x="67112" y="33556"/>
                </a:cubicBezTo>
              </a:path>
            </a:pathLst>
          </a:custGeom>
          <a:noFill/>
          <a:ln w="28575">
            <a:solidFill>
              <a:srgbClr val="C2B6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extBox 9">
            <a:extLst>
              <a:ext uri="{FF2B5EF4-FFF2-40B4-BE49-F238E27FC236}">
                <a16:creationId xmlns:a16="http://schemas.microsoft.com/office/drawing/2014/main" id="{FA3767D4-D290-7C45-A8EB-B8DB4B309A75}"/>
              </a:ext>
            </a:extLst>
          </p:cNvPr>
          <p:cNvSpPr txBox="1"/>
          <p:nvPr/>
        </p:nvSpPr>
        <p:spPr>
          <a:xfrm>
            <a:off x="3634822" y="4263288"/>
            <a:ext cx="1640193" cy="307777"/>
          </a:xfrm>
          <a:prstGeom prst="rect">
            <a:avLst/>
          </a:prstGeom>
          <a:noFill/>
        </p:spPr>
        <p:txBody>
          <a:bodyPr wrap="none" rtlCol="0">
            <a:spAutoFit/>
          </a:bodyPr>
          <a:lstStyle/>
          <a:p>
            <a:r>
              <a:rPr lang="en-AU" sz="1400" dirty="0">
                <a:solidFill>
                  <a:schemeClr val="tx1">
                    <a:lumMod val="50000"/>
                    <a:lumOff val="50000"/>
                  </a:schemeClr>
                </a:solidFill>
                <a:latin typeface="AhnbergHand" pitchFamily="2" charset="0"/>
              </a:rPr>
              <a:t>TLS Handshake</a:t>
            </a:r>
          </a:p>
        </p:txBody>
      </p:sp>
      <p:sp>
        <p:nvSpPr>
          <p:cNvPr id="11" name="TextBox 10">
            <a:extLst>
              <a:ext uri="{FF2B5EF4-FFF2-40B4-BE49-F238E27FC236}">
                <a16:creationId xmlns:a16="http://schemas.microsoft.com/office/drawing/2014/main" id="{62DFF1FC-69E1-8345-B4B5-BD966B80E1FC}"/>
              </a:ext>
            </a:extLst>
          </p:cNvPr>
          <p:cNvSpPr txBox="1"/>
          <p:nvPr/>
        </p:nvSpPr>
        <p:spPr>
          <a:xfrm>
            <a:off x="3634822" y="4782154"/>
            <a:ext cx="1194558" cy="430887"/>
          </a:xfrm>
          <a:prstGeom prst="rect">
            <a:avLst/>
          </a:prstGeom>
          <a:noFill/>
        </p:spPr>
        <p:txBody>
          <a:bodyPr wrap="none" rtlCol="0">
            <a:spAutoFit/>
          </a:bodyPr>
          <a:lstStyle/>
          <a:p>
            <a:r>
              <a:rPr lang="en-AU" sz="1100" dirty="0">
                <a:solidFill>
                  <a:schemeClr val="tx1">
                    <a:lumMod val="50000"/>
                    <a:lumOff val="50000"/>
                  </a:schemeClr>
                </a:solidFill>
                <a:latin typeface="AhnbergHand" pitchFamily="2" charset="0"/>
              </a:rPr>
              <a:t>Domain Name</a:t>
            </a:r>
          </a:p>
          <a:p>
            <a:r>
              <a:rPr lang="en-AU" sz="1100" dirty="0">
                <a:solidFill>
                  <a:schemeClr val="tx1">
                    <a:lumMod val="50000"/>
                    <a:lumOff val="50000"/>
                  </a:schemeClr>
                </a:solidFill>
                <a:latin typeface="AhnbergHand" pitchFamily="2" charset="0"/>
              </a:rPr>
              <a:t>Certificate</a:t>
            </a:r>
          </a:p>
        </p:txBody>
      </p:sp>
      <p:sp>
        <p:nvSpPr>
          <p:cNvPr id="12" name="Freeform 11">
            <a:extLst>
              <a:ext uri="{FF2B5EF4-FFF2-40B4-BE49-F238E27FC236}">
                <a16:creationId xmlns:a16="http://schemas.microsoft.com/office/drawing/2014/main" id="{6FDA9507-97D5-D840-955A-322FA1C07749}"/>
              </a:ext>
            </a:extLst>
          </p:cNvPr>
          <p:cNvSpPr/>
          <p:nvPr/>
        </p:nvSpPr>
        <p:spPr>
          <a:xfrm>
            <a:off x="3027582" y="4164217"/>
            <a:ext cx="3357144" cy="206470"/>
          </a:xfrm>
          <a:custGeom>
            <a:avLst/>
            <a:gdLst>
              <a:gd name="connsiteX0" fmla="*/ 143457 w 3357144"/>
              <a:gd name="connsiteY0" fmla="*/ 13500 h 206470"/>
              <a:gd name="connsiteX1" fmla="*/ 26011 w 3357144"/>
              <a:gd name="connsiteY1" fmla="*/ 114168 h 206470"/>
              <a:gd name="connsiteX2" fmla="*/ 193790 w 3357144"/>
              <a:gd name="connsiteY2" fmla="*/ 206447 h 206470"/>
              <a:gd name="connsiteX3" fmla="*/ 9233 w 3357144"/>
              <a:gd name="connsiteY3" fmla="*/ 105779 h 206470"/>
              <a:gd name="connsiteX4" fmla="*/ 546128 w 3357144"/>
              <a:gd name="connsiteY4" fmla="*/ 21889 h 206470"/>
              <a:gd name="connsiteX5" fmla="*/ 1879978 w 3357144"/>
              <a:gd name="connsiteY5" fmla="*/ 5111 h 206470"/>
              <a:gd name="connsiteX6" fmla="*/ 3079603 w 3357144"/>
              <a:gd name="connsiteY6" fmla="*/ 97390 h 206470"/>
              <a:gd name="connsiteX7" fmla="*/ 3356440 w 3357144"/>
              <a:gd name="connsiteY7" fmla="*/ 139335 h 206470"/>
              <a:gd name="connsiteX8" fmla="*/ 3163493 w 3357144"/>
              <a:gd name="connsiteY8" fmla="*/ 30278 h 206470"/>
              <a:gd name="connsiteX9" fmla="*/ 3306106 w 3357144"/>
              <a:gd name="connsiteY9" fmla="*/ 139335 h 206470"/>
              <a:gd name="connsiteX10" fmla="*/ 3205438 w 3357144"/>
              <a:gd name="connsiteY10" fmla="*/ 189669 h 206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57144" h="206470">
                <a:moveTo>
                  <a:pt x="143457" y="13500"/>
                </a:moveTo>
                <a:cubicBezTo>
                  <a:pt x="80539" y="47755"/>
                  <a:pt x="17622" y="82010"/>
                  <a:pt x="26011" y="114168"/>
                </a:cubicBezTo>
                <a:cubicBezTo>
                  <a:pt x="34400" y="146326"/>
                  <a:pt x="196586" y="207845"/>
                  <a:pt x="193790" y="206447"/>
                </a:cubicBezTo>
                <a:cubicBezTo>
                  <a:pt x="190994" y="205049"/>
                  <a:pt x="-49490" y="136539"/>
                  <a:pt x="9233" y="105779"/>
                </a:cubicBezTo>
                <a:cubicBezTo>
                  <a:pt x="67956" y="75019"/>
                  <a:pt x="234337" y="38667"/>
                  <a:pt x="546128" y="21889"/>
                </a:cubicBezTo>
                <a:cubicBezTo>
                  <a:pt x="857919" y="5111"/>
                  <a:pt x="1457732" y="-7472"/>
                  <a:pt x="1879978" y="5111"/>
                </a:cubicBezTo>
                <a:cubicBezTo>
                  <a:pt x="2302224" y="17694"/>
                  <a:pt x="2833526" y="75019"/>
                  <a:pt x="3079603" y="97390"/>
                </a:cubicBezTo>
                <a:cubicBezTo>
                  <a:pt x="3325680" y="119761"/>
                  <a:pt x="3342458" y="150520"/>
                  <a:pt x="3356440" y="139335"/>
                </a:cubicBezTo>
                <a:cubicBezTo>
                  <a:pt x="3370422" y="128150"/>
                  <a:pt x="3171882" y="30278"/>
                  <a:pt x="3163493" y="30278"/>
                </a:cubicBezTo>
                <a:cubicBezTo>
                  <a:pt x="3155104" y="30278"/>
                  <a:pt x="3299115" y="112770"/>
                  <a:pt x="3306106" y="139335"/>
                </a:cubicBezTo>
                <a:cubicBezTo>
                  <a:pt x="3313097" y="165900"/>
                  <a:pt x="3259267" y="177784"/>
                  <a:pt x="3205438" y="189669"/>
                </a:cubicBez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18" name="Group 17">
            <a:extLst>
              <a:ext uri="{FF2B5EF4-FFF2-40B4-BE49-F238E27FC236}">
                <a16:creationId xmlns:a16="http://schemas.microsoft.com/office/drawing/2014/main" id="{B9A42502-B8D4-7C43-8D45-3635E5E6B1FA}"/>
              </a:ext>
            </a:extLst>
          </p:cNvPr>
          <p:cNvGrpSpPr/>
          <p:nvPr/>
        </p:nvGrpSpPr>
        <p:grpSpPr>
          <a:xfrm>
            <a:off x="4546422" y="5042392"/>
            <a:ext cx="159732" cy="234498"/>
            <a:chOff x="8783273" y="1717069"/>
            <a:chExt cx="310393" cy="455680"/>
          </a:xfrm>
        </p:grpSpPr>
        <p:sp>
          <p:nvSpPr>
            <p:cNvPr id="16" name="Oval 15">
              <a:extLst>
                <a:ext uri="{FF2B5EF4-FFF2-40B4-BE49-F238E27FC236}">
                  <a16:creationId xmlns:a16="http://schemas.microsoft.com/office/drawing/2014/main" id="{146DAE2A-0160-B440-B1A5-473251C3E0F3}"/>
                </a:ext>
              </a:extLst>
            </p:cNvPr>
            <p:cNvSpPr/>
            <p:nvPr/>
          </p:nvSpPr>
          <p:spPr>
            <a:xfrm>
              <a:off x="8808441" y="1717069"/>
              <a:ext cx="268448" cy="26844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Freeform 16">
              <a:extLst>
                <a:ext uri="{FF2B5EF4-FFF2-40B4-BE49-F238E27FC236}">
                  <a16:creationId xmlns:a16="http://schemas.microsoft.com/office/drawing/2014/main" id="{0BEF9724-DA2A-804C-86AA-70BAD447CABD}"/>
                </a:ext>
              </a:extLst>
            </p:cNvPr>
            <p:cNvSpPr/>
            <p:nvPr/>
          </p:nvSpPr>
          <p:spPr>
            <a:xfrm>
              <a:off x="8783273" y="1884704"/>
              <a:ext cx="310393" cy="288045"/>
            </a:xfrm>
            <a:custGeom>
              <a:avLst/>
              <a:gdLst>
                <a:gd name="connsiteX0" fmla="*/ 0 w 310393"/>
                <a:gd name="connsiteY0" fmla="*/ 288045 h 288045"/>
                <a:gd name="connsiteX1" fmla="*/ 83890 w 310393"/>
                <a:gd name="connsiteY1" fmla="*/ 27986 h 288045"/>
                <a:gd name="connsiteX2" fmla="*/ 192947 w 310393"/>
                <a:gd name="connsiteY2" fmla="*/ 27986 h 288045"/>
                <a:gd name="connsiteX3" fmla="*/ 310393 w 310393"/>
                <a:gd name="connsiteY3" fmla="*/ 212544 h 288045"/>
              </a:gdLst>
              <a:ahLst/>
              <a:cxnLst>
                <a:cxn ang="0">
                  <a:pos x="connsiteX0" y="connsiteY0"/>
                </a:cxn>
                <a:cxn ang="0">
                  <a:pos x="connsiteX1" y="connsiteY1"/>
                </a:cxn>
                <a:cxn ang="0">
                  <a:pos x="connsiteX2" y="connsiteY2"/>
                </a:cxn>
                <a:cxn ang="0">
                  <a:pos x="connsiteX3" y="connsiteY3"/>
                </a:cxn>
              </a:cxnLst>
              <a:rect l="l" t="t" r="r" b="b"/>
              <a:pathLst>
                <a:path w="310393" h="288045">
                  <a:moveTo>
                    <a:pt x="0" y="288045"/>
                  </a:moveTo>
                  <a:cubicBezTo>
                    <a:pt x="25866" y="179687"/>
                    <a:pt x="51732" y="71329"/>
                    <a:pt x="83890" y="27986"/>
                  </a:cubicBezTo>
                  <a:cubicBezTo>
                    <a:pt x="116048" y="-15357"/>
                    <a:pt x="155197" y="-2774"/>
                    <a:pt x="192947" y="27986"/>
                  </a:cubicBezTo>
                  <a:cubicBezTo>
                    <a:pt x="230698" y="58746"/>
                    <a:pt x="270545" y="135645"/>
                    <a:pt x="310393" y="212544"/>
                  </a:cubicBezTo>
                </a:path>
              </a:pathLst>
            </a:cu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21" name="Freeform 20">
            <a:extLst>
              <a:ext uri="{FF2B5EF4-FFF2-40B4-BE49-F238E27FC236}">
                <a16:creationId xmlns:a16="http://schemas.microsoft.com/office/drawing/2014/main" id="{63EE52C2-707C-3347-9F29-92C8557BEC4F}"/>
              </a:ext>
            </a:extLst>
          </p:cNvPr>
          <p:cNvSpPr/>
          <p:nvPr/>
        </p:nvSpPr>
        <p:spPr>
          <a:xfrm>
            <a:off x="4374393" y="3202846"/>
            <a:ext cx="2003655" cy="827598"/>
          </a:xfrm>
          <a:custGeom>
            <a:avLst/>
            <a:gdLst>
              <a:gd name="connsiteX0" fmla="*/ 1976073 w 2003655"/>
              <a:gd name="connsiteY0" fmla="*/ 823870 h 827598"/>
              <a:gd name="connsiteX1" fmla="*/ 1925739 w 2003655"/>
              <a:gd name="connsiteY1" fmla="*/ 823870 h 827598"/>
              <a:gd name="connsiteX2" fmla="*/ 667390 w 2003655"/>
              <a:gd name="connsiteY2" fmla="*/ 723202 h 827598"/>
              <a:gd name="connsiteX3" fmla="*/ 80161 w 2003655"/>
              <a:gd name="connsiteY3" fmla="*/ 18526 h 827598"/>
              <a:gd name="connsiteX4" fmla="*/ 4660 w 2003655"/>
              <a:gd name="connsiteY4" fmla="*/ 236640 h 827598"/>
              <a:gd name="connsiteX5" fmla="*/ 29827 w 2003655"/>
              <a:gd name="connsiteY5" fmla="*/ 10137 h 827598"/>
              <a:gd name="connsiteX6" fmla="*/ 205996 w 2003655"/>
              <a:gd name="connsiteY6" fmla="*/ 60471 h 827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3655" h="827598">
                <a:moveTo>
                  <a:pt x="1976073" y="823870"/>
                </a:moveTo>
                <a:cubicBezTo>
                  <a:pt x="2059963" y="832259"/>
                  <a:pt x="1925739" y="823870"/>
                  <a:pt x="1925739" y="823870"/>
                </a:cubicBezTo>
                <a:cubicBezTo>
                  <a:pt x="1707625" y="807092"/>
                  <a:pt x="974986" y="857426"/>
                  <a:pt x="667390" y="723202"/>
                </a:cubicBezTo>
                <a:cubicBezTo>
                  <a:pt x="359794" y="588978"/>
                  <a:pt x="190616" y="99620"/>
                  <a:pt x="80161" y="18526"/>
                </a:cubicBezTo>
                <a:cubicBezTo>
                  <a:pt x="-30294" y="-62568"/>
                  <a:pt x="13049" y="238038"/>
                  <a:pt x="4660" y="236640"/>
                </a:cubicBezTo>
                <a:cubicBezTo>
                  <a:pt x="-3729" y="235242"/>
                  <a:pt x="-3729" y="39498"/>
                  <a:pt x="29827" y="10137"/>
                </a:cubicBezTo>
                <a:cubicBezTo>
                  <a:pt x="63383" y="-19224"/>
                  <a:pt x="134689" y="20623"/>
                  <a:pt x="205996" y="60471"/>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 name="Freeform 21">
            <a:extLst>
              <a:ext uri="{FF2B5EF4-FFF2-40B4-BE49-F238E27FC236}">
                <a16:creationId xmlns:a16="http://schemas.microsoft.com/office/drawing/2014/main" id="{29E25473-4510-B743-83B3-FF3AC2DEC9E6}"/>
              </a:ext>
            </a:extLst>
          </p:cNvPr>
          <p:cNvSpPr/>
          <p:nvPr/>
        </p:nvSpPr>
        <p:spPr>
          <a:xfrm>
            <a:off x="4546833" y="3043289"/>
            <a:ext cx="1988312" cy="1022621"/>
          </a:xfrm>
          <a:custGeom>
            <a:avLst/>
            <a:gdLst>
              <a:gd name="connsiteX0" fmla="*/ 0 w 1988312"/>
              <a:gd name="connsiteY0" fmla="*/ 85805 h 1022621"/>
              <a:gd name="connsiteX1" fmla="*/ 587229 w 1988312"/>
              <a:gd name="connsiteY1" fmla="*/ 10304 h 1022621"/>
              <a:gd name="connsiteX2" fmla="*/ 1501629 w 1988312"/>
              <a:gd name="connsiteY2" fmla="*/ 287140 h 1022621"/>
              <a:gd name="connsiteX3" fmla="*/ 1887523 w 1988312"/>
              <a:gd name="connsiteY3" fmla="*/ 941482 h 1022621"/>
              <a:gd name="connsiteX4" fmla="*/ 1988191 w 1988312"/>
              <a:gd name="connsiteY4" fmla="*/ 740146 h 1022621"/>
              <a:gd name="connsiteX5" fmla="*/ 1904301 w 1988312"/>
              <a:gd name="connsiteY5" fmla="*/ 1016983 h 1022621"/>
              <a:gd name="connsiteX6" fmla="*/ 1744910 w 1988312"/>
              <a:gd name="connsiteY6" fmla="*/ 899537 h 1022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88312" h="1022621">
                <a:moveTo>
                  <a:pt x="0" y="85805"/>
                </a:moveTo>
                <a:cubicBezTo>
                  <a:pt x="168479" y="31276"/>
                  <a:pt x="336958" y="-23252"/>
                  <a:pt x="587229" y="10304"/>
                </a:cubicBezTo>
                <a:cubicBezTo>
                  <a:pt x="837500" y="43860"/>
                  <a:pt x="1284913" y="131944"/>
                  <a:pt x="1501629" y="287140"/>
                </a:cubicBezTo>
                <a:cubicBezTo>
                  <a:pt x="1718345" y="442336"/>
                  <a:pt x="1806429" y="865981"/>
                  <a:pt x="1887523" y="941482"/>
                </a:cubicBezTo>
                <a:cubicBezTo>
                  <a:pt x="1968617" y="1016983"/>
                  <a:pt x="1985395" y="727563"/>
                  <a:pt x="1988191" y="740146"/>
                </a:cubicBezTo>
                <a:cubicBezTo>
                  <a:pt x="1990987" y="752729"/>
                  <a:pt x="1944848" y="990418"/>
                  <a:pt x="1904301" y="1016983"/>
                </a:cubicBezTo>
                <a:cubicBezTo>
                  <a:pt x="1863754" y="1043548"/>
                  <a:pt x="1804332" y="971542"/>
                  <a:pt x="1744910" y="899537"/>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 name="TextBox 22">
            <a:extLst>
              <a:ext uri="{FF2B5EF4-FFF2-40B4-BE49-F238E27FC236}">
                <a16:creationId xmlns:a16="http://schemas.microsoft.com/office/drawing/2014/main" id="{C0AE05EE-8B1B-914A-ADA1-9A983BC3BE33}"/>
              </a:ext>
            </a:extLst>
          </p:cNvPr>
          <p:cNvSpPr txBox="1"/>
          <p:nvPr/>
        </p:nvSpPr>
        <p:spPr>
          <a:xfrm>
            <a:off x="4372802" y="3394508"/>
            <a:ext cx="3005951" cy="369332"/>
          </a:xfrm>
          <a:prstGeom prst="rect">
            <a:avLst/>
          </a:prstGeom>
          <a:solidFill>
            <a:schemeClr val="bg1"/>
          </a:solidFill>
        </p:spPr>
        <p:txBody>
          <a:bodyPr wrap="none" rtlCol="0">
            <a:spAutoFit/>
          </a:bodyPr>
          <a:lstStyle/>
          <a:p>
            <a:r>
              <a:rPr lang="en-AU" dirty="0">
                <a:solidFill>
                  <a:srgbClr val="FF0000"/>
                </a:solidFill>
                <a:latin typeface="AhnbergHand" pitchFamily="2" charset="0"/>
              </a:rPr>
              <a:t>OCSP Query/Response</a:t>
            </a:r>
          </a:p>
        </p:txBody>
      </p:sp>
      <p:sp>
        <p:nvSpPr>
          <p:cNvPr id="13" name="TextBox 12">
            <a:extLst>
              <a:ext uri="{FF2B5EF4-FFF2-40B4-BE49-F238E27FC236}">
                <a16:creationId xmlns:a16="http://schemas.microsoft.com/office/drawing/2014/main" id="{2AFAD9CF-1D90-3246-C60C-D5FDB1CFC4AB}"/>
              </a:ext>
            </a:extLst>
          </p:cNvPr>
          <p:cNvSpPr txBox="1"/>
          <p:nvPr/>
        </p:nvSpPr>
        <p:spPr>
          <a:xfrm>
            <a:off x="3390096" y="4217946"/>
            <a:ext cx="360783" cy="369332"/>
          </a:xfrm>
          <a:prstGeom prst="rect">
            <a:avLst/>
          </a:prstGeom>
          <a:noFill/>
        </p:spPr>
        <p:txBody>
          <a:bodyPr wrap="square" rtlCol="0">
            <a:spAutoFit/>
          </a:bodyPr>
          <a:lstStyle/>
          <a:p>
            <a:r>
              <a:rPr lang="en-AU" dirty="0">
                <a:solidFill>
                  <a:schemeClr val="bg1">
                    <a:lumMod val="50000"/>
                  </a:schemeClr>
                </a:solidFill>
              </a:rPr>
              <a:t>1.</a:t>
            </a:r>
          </a:p>
        </p:txBody>
      </p:sp>
      <p:sp>
        <p:nvSpPr>
          <p:cNvPr id="24" name="TextBox 23">
            <a:extLst>
              <a:ext uri="{FF2B5EF4-FFF2-40B4-BE49-F238E27FC236}">
                <a16:creationId xmlns:a16="http://schemas.microsoft.com/office/drawing/2014/main" id="{1C12BE34-CED8-4C61-8241-82AE5B86CC98}"/>
              </a:ext>
            </a:extLst>
          </p:cNvPr>
          <p:cNvSpPr txBox="1"/>
          <p:nvPr/>
        </p:nvSpPr>
        <p:spPr>
          <a:xfrm>
            <a:off x="4011223" y="3369933"/>
            <a:ext cx="360783" cy="369332"/>
          </a:xfrm>
          <a:prstGeom prst="rect">
            <a:avLst/>
          </a:prstGeom>
          <a:noFill/>
        </p:spPr>
        <p:txBody>
          <a:bodyPr wrap="square" rtlCol="0">
            <a:spAutoFit/>
          </a:bodyPr>
          <a:lstStyle/>
          <a:p>
            <a:r>
              <a:rPr lang="en-AU" dirty="0">
                <a:solidFill>
                  <a:srgbClr val="FF0000"/>
                </a:solidFill>
              </a:rPr>
              <a:t>2.</a:t>
            </a:r>
          </a:p>
        </p:txBody>
      </p:sp>
    </p:spTree>
    <p:extLst>
      <p:ext uri="{BB962C8B-B14F-4D97-AF65-F5344CB8AC3E}">
        <p14:creationId xmlns:p14="http://schemas.microsoft.com/office/powerpoint/2010/main" val="18906082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3F422AD-D5C4-374F-A326-4F63398F5A25}"/>
              </a:ext>
            </a:extLst>
          </p:cNvPr>
          <p:cNvPicPr>
            <a:picLocks noGrp="1" noChangeAspect="1"/>
          </p:cNvPicPr>
          <p:nvPr>
            <p:ph idx="1"/>
          </p:nvPr>
        </p:nvPicPr>
        <p:blipFill>
          <a:blip r:embed="rId2"/>
          <a:stretch>
            <a:fillRect/>
          </a:stretch>
        </p:blipFill>
        <p:spPr>
          <a:xfrm>
            <a:off x="163672" y="1313981"/>
            <a:ext cx="4535927" cy="3221968"/>
          </a:xfrm>
        </p:spPr>
      </p:pic>
      <p:pic>
        <p:nvPicPr>
          <p:cNvPr id="7" name="Picture 6">
            <a:extLst>
              <a:ext uri="{FF2B5EF4-FFF2-40B4-BE49-F238E27FC236}">
                <a16:creationId xmlns:a16="http://schemas.microsoft.com/office/drawing/2014/main" id="{F15C309B-5E0F-2B4C-B5E5-EA8A71D3EC21}"/>
              </a:ext>
            </a:extLst>
          </p:cNvPr>
          <p:cNvPicPr>
            <a:picLocks noChangeAspect="1"/>
          </p:cNvPicPr>
          <p:nvPr/>
        </p:nvPicPr>
        <p:blipFill>
          <a:blip r:embed="rId3"/>
          <a:stretch>
            <a:fillRect/>
          </a:stretch>
        </p:blipFill>
        <p:spPr>
          <a:xfrm>
            <a:off x="4273059" y="2154620"/>
            <a:ext cx="7107181" cy="4041228"/>
          </a:xfrm>
          <a:prstGeom prst="rect">
            <a:avLst/>
          </a:prstGeom>
        </p:spPr>
      </p:pic>
      <p:sp>
        <p:nvSpPr>
          <p:cNvPr id="8" name="Freeform 7">
            <a:extLst>
              <a:ext uri="{FF2B5EF4-FFF2-40B4-BE49-F238E27FC236}">
                <a16:creationId xmlns:a16="http://schemas.microsoft.com/office/drawing/2014/main" id="{6AE4D90D-CCA9-1B49-AFC3-7AA23F15A34D}"/>
              </a:ext>
            </a:extLst>
          </p:cNvPr>
          <p:cNvSpPr/>
          <p:nvPr/>
        </p:nvSpPr>
        <p:spPr>
          <a:xfrm>
            <a:off x="3342290" y="3615559"/>
            <a:ext cx="2333698" cy="315310"/>
          </a:xfrm>
          <a:custGeom>
            <a:avLst/>
            <a:gdLst>
              <a:gd name="connsiteX0" fmla="*/ 0 w 2333698"/>
              <a:gd name="connsiteY0" fmla="*/ 252248 h 315310"/>
              <a:gd name="connsiteX1" fmla="*/ 1303282 w 2333698"/>
              <a:gd name="connsiteY1" fmla="*/ 126124 h 315310"/>
              <a:gd name="connsiteX2" fmla="*/ 2291255 w 2333698"/>
              <a:gd name="connsiteY2" fmla="*/ 136634 h 315310"/>
              <a:gd name="connsiteX3" fmla="*/ 2017986 w 2333698"/>
              <a:gd name="connsiteY3" fmla="*/ 0 h 315310"/>
              <a:gd name="connsiteX4" fmla="*/ 2333296 w 2333698"/>
              <a:gd name="connsiteY4" fmla="*/ 157655 h 315310"/>
              <a:gd name="connsiteX5" fmla="*/ 2070538 w 2333698"/>
              <a:gd name="connsiteY5" fmla="*/ 315310 h 31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33698" h="315310">
                <a:moveTo>
                  <a:pt x="0" y="252248"/>
                </a:moveTo>
                <a:cubicBezTo>
                  <a:pt x="460703" y="198820"/>
                  <a:pt x="921406" y="145393"/>
                  <a:pt x="1303282" y="126124"/>
                </a:cubicBezTo>
                <a:cubicBezTo>
                  <a:pt x="1685158" y="106855"/>
                  <a:pt x="2172138" y="157655"/>
                  <a:pt x="2291255" y="136634"/>
                </a:cubicBezTo>
                <a:cubicBezTo>
                  <a:pt x="2410372" y="115613"/>
                  <a:pt x="2017986" y="0"/>
                  <a:pt x="2017986" y="0"/>
                </a:cubicBezTo>
                <a:cubicBezTo>
                  <a:pt x="2024993" y="3503"/>
                  <a:pt x="2324537" y="105103"/>
                  <a:pt x="2333296" y="157655"/>
                </a:cubicBezTo>
                <a:cubicBezTo>
                  <a:pt x="2342055" y="210207"/>
                  <a:pt x="2206296" y="262758"/>
                  <a:pt x="2070538" y="31531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extBox 9">
            <a:extLst>
              <a:ext uri="{FF2B5EF4-FFF2-40B4-BE49-F238E27FC236}">
                <a16:creationId xmlns:a16="http://schemas.microsoft.com/office/drawing/2014/main" id="{D78906ED-BCF8-DE45-AB85-0BFBCBD7A2CD}"/>
              </a:ext>
            </a:extLst>
          </p:cNvPr>
          <p:cNvSpPr txBox="1"/>
          <p:nvPr/>
        </p:nvSpPr>
        <p:spPr>
          <a:xfrm>
            <a:off x="132520" y="229569"/>
            <a:ext cx="11776164" cy="707886"/>
          </a:xfrm>
          <a:prstGeom prst="rect">
            <a:avLst/>
          </a:prstGeom>
          <a:noFill/>
        </p:spPr>
        <p:txBody>
          <a:bodyPr wrap="square" rtlCol="0">
            <a:spAutoFit/>
          </a:bodyPr>
          <a:lstStyle/>
          <a:p>
            <a:r>
              <a:rPr lang="en-AU" sz="4000" dirty="0">
                <a:solidFill>
                  <a:schemeClr val="accent4">
                    <a:lumMod val="50000"/>
                  </a:schemeClr>
                </a:solidFill>
                <a:latin typeface="Powderfinger Type" panose="02020709070000000403" pitchFamily="49" charset="77"/>
              </a:rPr>
              <a:t>Certificate Revocation as a “sanction” </a:t>
            </a:r>
          </a:p>
        </p:txBody>
      </p:sp>
      <p:sp>
        <p:nvSpPr>
          <p:cNvPr id="2" name="Freeform 1">
            <a:extLst>
              <a:ext uri="{FF2B5EF4-FFF2-40B4-BE49-F238E27FC236}">
                <a16:creationId xmlns:a16="http://schemas.microsoft.com/office/drawing/2014/main" id="{66FE8280-ADCB-E778-1824-8927924BAECA}"/>
              </a:ext>
            </a:extLst>
          </p:cNvPr>
          <p:cNvSpPr/>
          <p:nvPr/>
        </p:nvSpPr>
        <p:spPr>
          <a:xfrm>
            <a:off x="1773681" y="2807658"/>
            <a:ext cx="755090" cy="231280"/>
          </a:xfrm>
          <a:custGeom>
            <a:avLst/>
            <a:gdLst>
              <a:gd name="connsiteX0" fmla="*/ 120433 w 755090"/>
              <a:gd name="connsiteY0" fmla="*/ 209862 h 231280"/>
              <a:gd name="connsiteX1" fmla="*/ 538445 w 755090"/>
              <a:gd name="connsiteY1" fmla="*/ 222925 h 231280"/>
              <a:gd name="connsiteX2" fmla="*/ 753982 w 755090"/>
              <a:gd name="connsiteY2" fmla="*/ 98828 h 231280"/>
              <a:gd name="connsiteX3" fmla="*/ 453536 w 755090"/>
              <a:gd name="connsiteY3" fmla="*/ 7388 h 231280"/>
              <a:gd name="connsiteX4" fmla="*/ 48588 w 755090"/>
              <a:gd name="connsiteY4" fmla="*/ 26982 h 231280"/>
              <a:gd name="connsiteX5" fmla="*/ 22462 w 755090"/>
              <a:gd name="connsiteY5" fmla="*/ 196799 h 231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5090" h="231280">
                <a:moveTo>
                  <a:pt x="120433" y="209862"/>
                </a:moveTo>
                <a:cubicBezTo>
                  <a:pt x="276643" y="225646"/>
                  <a:pt x="432854" y="241431"/>
                  <a:pt x="538445" y="222925"/>
                </a:cubicBezTo>
                <a:cubicBezTo>
                  <a:pt x="644036" y="204419"/>
                  <a:pt x="768134" y="134751"/>
                  <a:pt x="753982" y="98828"/>
                </a:cubicBezTo>
                <a:cubicBezTo>
                  <a:pt x="739831" y="62905"/>
                  <a:pt x="571102" y="19362"/>
                  <a:pt x="453536" y="7388"/>
                </a:cubicBezTo>
                <a:cubicBezTo>
                  <a:pt x="335970" y="-4586"/>
                  <a:pt x="120434" y="-4586"/>
                  <a:pt x="48588" y="26982"/>
                </a:cubicBezTo>
                <a:cubicBezTo>
                  <a:pt x="-23258" y="58550"/>
                  <a:pt x="-398" y="127674"/>
                  <a:pt x="22462" y="19679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9888912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6B465-6675-F542-864E-B85A1C58E57F}"/>
              </a:ext>
            </a:extLst>
          </p:cNvPr>
          <p:cNvSpPr>
            <a:spLocks noGrp="1"/>
          </p:cNvSpPr>
          <p:nvPr>
            <p:ph type="title"/>
          </p:nvPr>
        </p:nvSpPr>
        <p:spPr/>
        <p:txBody>
          <a:bodyPr/>
          <a:lstStyle/>
          <a:p>
            <a:r>
              <a:rPr lang="en-AU" dirty="0">
                <a:solidFill>
                  <a:schemeClr val="accent4">
                    <a:lumMod val="50000"/>
                  </a:schemeClr>
                </a:solidFill>
                <a:latin typeface="Powderfinger Type" panose="02020709070000000403" pitchFamily="49" charset="77"/>
              </a:rPr>
              <a:t>Does it work? Is OCSP being used?</a:t>
            </a:r>
          </a:p>
        </p:txBody>
      </p:sp>
      <p:sp>
        <p:nvSpPr>
          <p:cNvPr id="3" name="Content Placeholder 2">
            <a:extLst>
              <a:ext uri="{FF2B5EF4-FFF2-40B4-BE49-F238E27FC236}">
                <a16:creationId xmlns:a16="http://schemas.microsoft.com/office/drawing/2014/main" id="{5DFA75A0-4EE6-2943-BE3E-A9066E210EEA}"/>
              </a:ext>
            </a:extLst>
          </p:cNvPr>
          <p:cNvSpPr>
            <a:spLocks noGrp="1"/>
          </p:cNvSpPr>
          <p:nvPr>
            <p:ph idx="1"/>
          </p:nvPr>
        </p:nvSpPr>
        <p:spPr/>
        <p:txBody>
          <a:bodyPr/>
          <a:lstStyle/>
          <a:p>
            <a:r>
              <a:rPr lang="en-AU" dirty="0"/>
              <a:t>How many users would still visit a website (using HTTPS of course) if the site certificate was revoked and the CA does not publish a CRL?</a:t>
            </a:r>
          </a:p>
          <a:p>
            <a:r>
              <a:rPr lang="en-AU" dirty="0"/>
              <a:t>Let’s try and answer this question</a:t>
            </a:r>
          </a:p>
        </p:txBody>
      </p:sp>
    </p:spTree>
    <p:extLst>
      <p:ext uri="{BB962C8B-B14F-4D97-AF65-F5344CB8AC3E}">
        <p14:creationId xmlns:p14="http://schemas.microsoft.com/office/powerpoint/2010/main" val="3080572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EAF2E-AA37-C641-A178-3F85F63A3129}"/>
              </a:ext>
            </a:extLst>
          </p:cNvPr>
          <p:cNvSpPr>
            <a:spLocks noGrp="1"/>
          </p:cNvSpPr>
          <p:nvPr>
            <p:ph type="title"/>
          </p:nvPr>
        </p:nvSpPr>
        <p:spPr>
          <a:xfrm>
            <a:off x="896923" y="373514"/>
            <a:ext cx="10515600" cy="1325563"/>
          </a:xfrm>
        </p:spPr>
        <p:txBody>
          <a:bodyPr/>
          <a:lstStyle/>
          <a:p>
            <a:r>
              <a:rPr lang="en-AU" dirty="0">
                <a:solidFill>
                  <a:schemeClr val="accent4">
                    <a:lumMod val="50000"/>
                  </a:schemeClr>
                </a:solidFill>
                <a:latin typeface="Powderfinger Type" panose="02020709070000000403" pitchFamily="49" charset="77"/>
              </a:rPr>
              <a:t>Measurement Process</a:t>
            </a:r>
          </a:p>
        </p:txBody>
      </p:sp>
      <p:sp>
        <p:nvSpPr>
          <p:cNvPr id="3" name="Content Placeholder 2">
            <a:extLst>
              <a:ext uri="{FF2B5EF4-FFF2-40B4-BE49-F238E27FC236}">
                <a16:creationId xmlns:a16="http://schemas.microsoft.com/office/drawing/2014/main" id="{6DC0030B-0534-1449-9E09-DA631D9EE04A}"/>
              </a:ext>
            </a:extLst>
          </p:cNvPr>
          <p:cNvSpPr>
            <a:spLocks noGrp="1"/>
          </p:cNvSpPr>
          <p:nvPr>
            <p:ph idx="1"/>
          </p:nvPr>
        </p:nvSpPr>
        <p:spPr/>
        <p:txBody>
          <a:bodyPr/>
          <a:lstStyle/>
          <a:p>
            <a:r>
              <a:rPr lang="en-AU" dirty="0"/>
              <a:t>Use a scripted Ad with a URL</a:t>
            </a:r>
          </a:p>
          <a:p>
            <a:r>
              <a:rPr lang="en-AU" dirty="0"/>
              <a:t>DNS name component is unique (removing caching considerations)</a:t>
            </a:r>
          </a:p>
          <a:p>
            <a:r>
              <a:rPr lang="en-AU" dirty="0"/>
              <a:t>Generate a Let’s Encrypt wildcard certificate – and then immediately revoke it!</a:t>
            </a:r>
          </a:p>
          <a:p>
            <a:pPr marL="0" indent="0">
              <a:buNone/>
            </a:pPr>
            <a:endParaRPr lang="en-AU" dirty="0"/>
          </a:p>
          <a:p>
            <a:pPr lvl="1"/>
            <a:endParaRPr lang="en-AU" dirty="0"/>
          </a:p>
        </p:txBody>
      </p:sp>
    </p:spTree>
    <p:extLst>
      <p:ext uri="{BB962C8B-B14F-4D97-AF65-F5344CB8AC3E}">
        <p14:creationId xmlns:p14="http://schemas.microsoft.com/office/powerpoint/2010/main" val="31556830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E70AFB8-000A-8242-B7D7-8083A00A5E3E}"/>
              </a:ext>
            </a:extLst>
          </p:cNvPr>
          <p:cNvSpPr txBox="1"/>
          <p:nvPr/>
        </p:nvSpPr>
        <p:spPr>
          <a:xfrm>
            <a:off x="449580" y="378204"/>
            <a:ext cx="9190336" cy="5893921"/>
          </a:xfrm>
          <a:prstGeom prst="rect">
            <a:avLst/>
          </a:prstGeom>
          <a:noFill/>
        </p:spPr>
        <p:txBody>
          <a:bodyPr wrap="none" rtlCol="0">
            <a:spAutoFit/>
          </a:bodyPr>
          <a:lstStyle/>
          <a:p>
            <a:r>
              <a:rPr lang="en-AU" sz="1100" dirty="0">
                <a:latin typeface="Courier" pitchFamily="2" charset="0"/>
              </a:rPr>
              <a:t>$ </a:t>
            </a:r>
            <a:r>
              <a:rPr lang="en-AU" sz="1100" dirty="0" err="1">
                <a:latin typeface="Courier" pitchFamily="2" charset="0"/>
              </a:rPr>
              <a:t>openssl</a:t>
            </a:r>
            <a:r>
              <a:rPr lang="en-AU" sz="1100" dirty="0">
                <a:latin typeface="Courier" pitchFamily="2" charset="0"/>
              </a:rPr>
              <a:t> </a:t>
            </a:r>
            <a:r>
              <a:rPr lang="en-AU" sz="1100" dirty="0" err="1">
                <a:latin typeface="Courier" pitchFamily="2" charset="0"/>
              </a:rPr>
              <a:t>ocsp</a:t>
            </a:r>
            <a:r>
              <a:rPr lang="en-AU" sz="1100" dirty="0">
                <a:latin typeface="Courier" pitchFamily="2" charset="0"/>
              </a:rPr>
              <a:t> -issuer lets-encrypt-r3-cross-signed.pem.txt -serial 0x04F6351FB48399440794386973D8BD9C4095</a:t>
            </a:r>
          </a:p>
          <a:p>
            <a:r>
              <a:rPr lang="en-AU" sz="1100" dirty="0">
                <a:latin typeface="Courier" pitchFamily="2" charset="0"/>
              </a:rPr>
              <a:t>   -</a:t>
            </a:r>
            <a:r>
              <a:rPr lang="en-AU" sz="1100" dirty="0" err="1">
                <a:latin typeface="Courier" pitchFamily="2" charset="0"/>
              </a:rPr>
              <a:t>url</a:t>
            </a:r>
            <a:r>
              <a:rPr lang="en-AU" sz="1100" dirty="0">
                <a:latin typeface="Courier" pitchFamily="2" charset="0"/>
              </a:rPr>
              <a:t> http://r3.o.lencr.org -text</a:t>
            </a:r>
          </a:p>
          <a:p>
            <a:r>
              <a:rPr lang="en-AU" sz="1100" dirty="0">
                <a:latin typeface="Courier" pitchFamily="2" charset="0"/>
              </a:rPr>
              <a:t>OCSP Request Data:</a:t>
            </a:r>
          </a:p>
          <a:p>
            <a:r>
              <a:rPr lang="en-AU" sz="1100" dirty="0">
                <a:latin typeface="Courier" pitchFamily="2" charset="0"/>
              </a:rPr>
              <a:t>    Version: 1 (0x0)</a:t>
            </a:r>
          </a:p>
          <a:p>
            <a:r>
              <a:rPr lang="en-AU" sz="1100" dirty="0">
                <a:latin typeface="Courier" pitchFamily="2" charset="0"/>
              </a:rPr>
              <a:t>    Requestor List:</a:t>
            </a:r>
          </a:p>
          <a:p>
            <a:r>
              <a:rPr lang="en-AU" sz="1100" dirty="0">
                <a:latin typeface="Courier" pitchFamily="2" charset="0"/>
              </a:rPr>
              <a:t>        Certificate ID:</a:t>
            </a:r>
          </a:p>
          <a:p>
            <a:r>
              <a:rPr lang="en-AU" sz="1100" dirty="0">
                <a:latin typeface="Courier" pitchFamily="2" charset="0"/>
              </a:rPr>
              <a:t>          Hash Algorithm: sha1</a:t>
            </a:r>
          </a:p>
          <a:p>
            <a:r>
              <a:rPr lang="en-AU" sz="1100" dirty="0">
                <a:latin typeface="Courier" pitchFamily="2" charset="0"/>
              </a:rPr>
              <a:t>          Issuer Name Hash: 48DAC9A0FB2BD32D4FF0DE68D2F567B735F9B3C4</a:t>
            </a:r>
          </a:p>
          <a:p>
            <a:r>
              <a:rPr lang="en-AU" sz="1100" dirty="0">
                <a:latin typeface="Courier" pitchFamily="2" charset="0"/>
              </a:rPr>
              <a:t>          Issuer Key Hash: 142EB317B75856CBAE500940E61FAF9D8B14C2C6</a:t>
            </a:r>
          </a:p>
          <a:p>
            <a:r>
              <a:rPr lang="en-AU" sz="1100" dirty="0">
                <a:latin typeface="Courier" pitchFamily="2" charset="0"/>
              </a:rPr>
              <a:t>          Serial Number: 04F6351FB48399440794386973D8BD9C4095</a:t>
            </a:r>
          </a:p>
          <a:p>
            <a:r>
              <a:rPr lang="en-AU" sz="1100" dirty="0">
                <a:latin typeface="Courier" pitchFamily="2" charset="0"/>
              </a:rPr>
              <a:t>    Request Extensions:</a:t>
            </a:r>
          </a:p>
          <a:p>
            <a:r>
              <a:rPr lang="en-AU" sz="1100" dirty="0">
                <a:latin typeface="Courier" pitchFamily="2" charset="0"/>
              </a:rPr>
              <a:t>        OCSP Nonce:</a:t>
            </a:r>
          </a:p>
          <a:p>
            <a:r>
              <a:rPr lang="en-AU" sz="1100" dirty="0">
                <a:latin typeface="Courier" pitchFamily="2" charset="0"/>
              </a:rPr>
              <a:t>            0410E32D127F0CAE78737814324013BF904C</a:t>
            </a:r>
          </a:p>
          <a:p>
            <a:r>
              <a:rPr lang="en-AU" sz="1100" dirty="0">
                <a:latin typeface="Courier" pitchFamily="2" charset="0"/>
              </a:rPr>
              <a:t>OCSP Response Data:</a:t>
            </a:r>
          </a:p>
          <a:p>
            <a:r>
              <a:rPr lang="en-AU" sz="1100" dirty="0">
                <a:latin typeface="Courier" pitchFamily="2" charset="0"/>
              </a:rPr>
              <a:t>    OCSP Response Status: successful (0x0)</a:t>
            </a:r>
          </a:p>
          <a:p>
            <a:r>
              <a:rPr lang="en-AU" sz="1100" dirty="0">
                <a:latin typeface="Courier" pitchFamily="2" charset="0"/>
              </a:rPr>
              <a:t>    Response Type: Basic OCSP Response</a:t>
            </a:r>
          </a:p>
          <a:p>
            <a:r>
              <a:rPr lang="en-AU" sz="1100" dirty="0">
                <a:latin typeface="Courier" pitchFamily="2" charset="0"/>
              </a:rPr>
              <a:t>    Version: 1 (0x0)</a:t>
            </a:r>
          </a:p>
          <a:p>
            <a:r>
              <a:rPr lang="en-AU" sz="1100" dirty="0">
                <a:latin typeface="Courier" pitchFamily="2" charset="0"/>
              </a:rPr>
              <a:t>    Responder Id: C = US, O = Let's Encrypt, CN = R3</a:t>
            </a:r>
          </a:p>
          <a:p>
            <a:r>
              <a:rPr lang="en-AU" sz="1100" dirty="0">
                <a:latin typeface="Courier" pitchFamily="2" charset="0"/>
              </a:rPr>
              <a:t>    Produced At: Mar 13 16:22:00 2022 GMT</a:t>
            </a:r>
          </a:p>
          <a:p>
            <a:r>
              <a:rPr lang="en-AU" sz="1100" dirty="0">
                <a:latin typeface="Courier" pitchFamily="2" charset="0"/>
              </a:rPr>
              <a:t>    Responses:</a:t>
            </a:r>
          </a:p>
          <a:p>
            <a:r>
              <a:rPr lang="en-AU" sz="1100" dirty="0">
                <a:latin typeface="Courier" pitchFamily="2" charset="0"/>
              </a:rPr>
              <a:t>    Certificate ID:</a:t>
            </a:r>
          </a:p>
          <a:p>
            <a:r>
              <a:rPr lang="en-AU" sz="1100" dirty="0">
                <a:latin typeface="Courier" pitchFamily="2" charset="0"/>
              </a:rPr>
              <a:t>      Hash Algorithm: sha1</a:t>
            </a:r>
          </a:p>
          <a:p>
            <a:r>
              <a:rPr lang="en-AU" sz="1100" dirty="0">
                <a:latin typeface="Courier" pitchFamily="2" charset="0"/>
              </a:rPr>
              <a:t>      Issuer Name Hash: 48DAC9A0FB2BD32D4FF0DE68D2F567B735F9B3C4</a:t>
            </a:r>
          </a:p>
          <a:p>
            <a:r>
              <a:rPr lang="en-AU" sz="1100" dirty="0">
                <a:latin typeface="Courier" pitchFamily="2" charset="0"/>
              </a:rPr>
              <a:t>      Issuer Key Hash: 142EB317B75856CBAE500940E61FAF9D8B14C2C6</a:t>
            </a:r>
          </a:p>
          <a:p>
            <a:r>
              <a:rPr lang="en-AU" sz="1100" dirty="0">
                <a:latin typeface="Courier" pitchFamily="2" charset="0"/>
              </a:rPr>
              <a:t>      Serial Number: 04F6351FB48399440794386973D8BD9C4095</a:t>
            </a:r>
          </a:p>
          <a:p>
            <a:r>
              <a:rPr lang="en-AU" sz="1100" dirty="0">
                <a:latin typeface="Courier" pitchFamily="2" charset="0"/>
              </a:rPr>
              <a:t>    </a:t>
            </a:r>
            <a:r>
              <a:rPr lang="en-AU" sz="1100" b="1" dirty="0">
                <a:solidFill>
                  <a:srgbClr val="FF0000"/>
                </a:solidFill>
                <a:latin typeface="Courier" pitchFamily="2" charset="0"/>
              </a:rPr>
              <a:t>Cert Status: revoked</a:t>
            </a:r>
          </a:p>
          <a:p>
            <a:r>
              <a:rPr lang="en-AU" sz="1100" dirty="0">
                <a:latin typeface="Courier" pitchFamily="2" charset="0"/>
              </a:rPr>
              <a:t>    Revocation Time: Mar  8 16:22:24 2022 GMT</a:t>
            </a:r>
          </a:p>
          <a:p>
            <a:r>
              <a:rPr lang="en-AU" sz="1100" dirty="0">
                <a:latin typeface="Courier" pitchFamily="2" charset="0"/>
              </a:rPr>
              <a:t>    This Update: Mar 13 16:00:00 2022 GMT</a:t>
            </a:r>
          </a:p>
          <a:p>
            <a:r>
              <a:rPr lang="en-AU" sz="1100" dirty="0">
                <a:latin typeface="Courier" pitchFamily="2" charset="0"/>
              </a:rPr>
              <a:t>    Next Update: Mar 20 15:59:58 2022 GMT</a:t>
            </a:r>
          </a:p>
          <a:p>
            <a:br>
              <a:rPr lang="en-AU" sz="1100" dirty="0">
                <a:latin typeface="Courier" pitchFamily="2" charset="0"/>
              </a:rPr>
            </a:br>
            <a:endParaRPr lang="en-AU" sz="1100" dirty="0">
              <a:latin typeface="Courier" pitchFamily="2" charset="0"/>
            </a:endParaRPr>
          </a:p>
          <a:p>
            <a:r>
              <a:rPr lang="en-AU" sz="1100" dirty="0">
                <a:latin typeface="Courier" pitchFamily="2" charset="0"/>
              </a:rPr>
              <a:t>    Next Update: Mar 20 15:59:58 2022 GMT</a:t>
            </a:r>
          </a:p>
          <a:p>
            <a:r>
              <a:rPr lang="en-AU" sz="1100" dirty="0">
                <a:latin typeface="Courier" pitchFamily="2" charset="0"/>
              </a:rPr>
              <a:t>Revocation Time: Mar  8 16:22:24 2022 GMT</a:t>
            </a:r>
          </a:p>
          <a:p>
            <a:endParaRPr lang="en-AU" sz="1400" dirty="0">
              <a:latin typeface="Courier" pitchFamily="2" charset="0"/>
            </a:endParaRPr>
          </a:p>
        </p:txBody>
      </p:sp>
      <p:sp>
        <p:nvSpPr>
          <p:cNvPr id="5" name="Freeform 4">
            <a:extLst>
              <a:ext uri="{FF2B5EF4-FFF2-40B4-BE49-F238E27FC236}">
                <a16:creationId xmlns:a16="http://schemas.microsoft.com/office/drawing/2014/main" id="{7D0D23EA-7C46-F043-9319-F2A3BEABBB30}"/>
              </a:ext>
            </a:extLst>
          </p:cNvPr>
          <p:cNvSpPr/>
          <p:nvPr/>
        </p:nvSpPr>
        <p:spPr>
          <a:xfrm>
            <a:off x="453594" y="4575713"/>
            <a:ext cx="3007252" cy="368050"/>
          </a:xfrm>
          <a:custGeom>
            <a:avLst/>
            <a:gdLst>
              <a:gd name="connsiteX0" fmla="*/ 2883966 w 3007252"/>
              <a:gd name="connsiteY0" fmla="*/ 92551 h 368050"/>
              <a:gd name="connsiteX1" fmla="*/ 2883966 w 3007252"/>
              <a:gd name="connsiteY1" fmla="*/ 229711 h 368050"/>
              <a:gd name="connsiteX2" fmla="*/ 2548686 w 3007252"/>
              <a:gd name="connsiteY2" fmla="*/ 321151 h 368050"/>
              <a:gd name="connsiteX3" fmla="*/ 308406 w 3007252"/>
              <a:gd name="connsiteY3" fmla="*/ 351631 h 368050"/>
              <a:gd name="connsiteX4" fmla="*/ 133146 w 3007252"/>
              <a:gd name="connsiteY4" fmla="*/ 62071 h 368050"/>
              <a:gd name="connsiteX5" fmla="*/ 1382826 w 3007252"/>
              <a:gd name="connsiteY5" fmla="*/ 1111 h 368050"/>
              <a:gd name="connsiteX6" fmla="*/ 2777286 w 3007252"/>
              <a:gd name="connsiteY6" fmla="*/ 31591 h 368050"/>
              <a:gd name="connsiteX7" fmla="*/ 2990646 w 3007252"/>
              <a:gd name="connsiteY7" fmla="*/ 138271 h 368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07252" h="368050">
                <a:moveTo>
                  <a:pt x="2883966" y="92551"/>
                </a:moveTo>
                <a:cubicBezTo>
                  <a:pt x="2911906" y="142081"/>
                  <a:pt x="2939846" y="191611"/>
                  <a:pt x="2883966" y="229711"/>
                </a:cubicBezTo>
                <a:cubicBezTo>
                  <a:pt x="2828086" y="267811"/>
                  <a:pt x="2977946" y="300831"/>
                  <a:pt x="2548686" y="321151"/>
                </a:cubicBezTo>
                <a:cubicBezTo>
                  <a:pt x="2119426" y="341471"/>
                  <a:pt x="710996" y="394811"/>
                  <a:pt x="308406" y="351631"/>
                </a:cubicBezTo>
                <a:cubicBezTo>
                  <a:pt x="-94184" y="308451"/>
                  <a:pt x="-45924" y="120491"/>
                  <a:pt x="133146" y="62071"/>
                </a:cubicBezTo>
                <a:cubicBezTo>
                  <a:pt x="312216" y="3651"/>
                  <a:pt x="942136" y="6191"/>
                  <a:pt x="1382826" y="1111"/>
                </a:cubicBezTo>
                <a:cubicBezTo>
                  <a:pt x="1823516" y="-3969"/>
                  <a:pt x="2509316" y="8731"/>
                  <a:pt x="2777286" y="31591"/>
                </a:cubicBezTo>
                <a:cubicBezTo>
                  <a:pt x="3045256" y="54451"/>
                  <a:pt x="3017951" y="96361"/>
                  <a:pt x="2990646" y="13827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TextBox 5">
            <a:extLst>
              <a:ext uri="{FF2B5EF4-FFF2-40B4-BE49-F238E27FC236}">
                <a16:creationId xmlns:a16="http://schemas.microsoft.com/office/drawing/2014/main" id="{008A32EE-9EC2-8947-A8DE-D2C24095DE1C}"/>
              </a:ext>
            </a:extLst>
          </p:cNvPr>
          <p:cNvSpPr txBox="1"/>
          <p:nvPr/>
        </p:nvSpPr>
        <p:spPr>
          <a:xfrm>
            <a:off x="6339841" y="3601464"/>
            <a:ext cx="5029200" cy="584775"/>
          </a:xfrm>
          <a:prstGeom prst="rect">
            <a:avLst/>
          </a:prstGeom>
          <a:noFill/>
        </p:spPr>
        <p:txBody>
          <a:bodyPr wrap="square" rtlCol="0">
            <a:spAutoFit/>
          </a:bodyPr>
          <a:lstStyle/>
          <a:p>
            <a:r>
              <a:rPr lang="en-AU" sz="1600" dirty="0">
                <a:solidFill>
                  <a:schemeClr val="bg1">
                    <a:lumMod val="50000"/>
                  </a:schemeClr>
                </a:solidFill>
                <a:latin typeface="AhnbergHand" pitchFamily="2" charset="0"/>
              </a:rPr>
              <a:t>A manual OCSP check shows that the certificate has been revoked</a:t>
            </a:r>
          </a:p>
        </p:txBody>
      </p:sp>
      <p:sp>
        <p:nvSpPr>
          <p:cNvPr id="7" name="Freeform 6">
            <a:extLst>
              <a:ext uri="{FF2B5EF4-FFF2-40B4-BE49-F238E27FC236}">
                <a16:creationId xmlns:a16="http://schemas.microsoft.com/office/drawing/2014/main" id="{C80AE61D-57FD-D54A-B829-58CDB340DE14}"/>
              </a:ext>
            </a:extLst>
          </p:cNvPr>
          <p:cNvSpPr/>
          <p:nvPr/>
        </p:nvSpPr>
        <p:spPr>
          <a:xfrm>
            <a:off x="3497577" y="4172964"/>
            <a:ext cx="4720945" cy="617220"/>
          </a:xfrm>
          <a:custGeom>
            <a:avLst/>
            <a:gdLst>
              <a:gd name="connsiteX0" fmla="*/ 4297683 w 4720945"/>
              <a:gd name="connsiteY0" fmla="*/ 0 h 617220"/>
              <a:gd name="connsiteX1" fmla="*/ 4427223 w 4720945"/>
              <a:gd name="connsiteY1" fmla="*/ 83820 h 617220"/>
              <a:gd name="connsiteX2" fmla="*/ 4671063 w 4720945"/>
              <a:gd name="connsiteY2" fmla="*/ 487680 h 617220"/>
              <a:gd name="connsiteX3" fmla="*/ 3345183 w 4720945"/>
              <a:gd name="connsiteY3" fmla="*/ 556260 h 617220"/>
              <a:gd name="connsiteX4" fmla="*/ 1813563 w 4720945"/>
              <a:gd name="connsiteY4" fmla="*/ 487680 h 617220"/>
              <a:gd name="connsiteX5" fmla="*/ 144783 w 4720945"/>
              <a:gd name="connsiteY5" fmla="*/ 541020 h 617220"/>
              <a:gd name="connsiteX6" fmla="*/ 335283 w 4720945"/>
              <a:gd name="connsiteY6" fmla="*/ 472440 h 617220"/>
              <a:gd name="connsiteX7" fmla="*/ 3 w 4720945"/>
              <a:gd name="connsiteY7" fmla="*/ 548640 h 617220"/>
              <a:gd name="connsiteX8" fmla="*/ 342903 w 4720945"/>
              <a:gd name="connsiteY8" fmla="*/ 617220 h 617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20945" h="617220">
                <a:moveTo>
                  <a:pt x="4297683" y="0"/>
                </a:moveTo>
                <a:cubicBezTo>
                  <a:pt x="4331338" y="1270"/>
                  <a:pt x="4364993" y="2540"/>
                  <a:pt x="4427223" y="83820"/>
                </a:cubicBezTo>
                <a:cubicBezTo>
                  <a:pt x="4489453" y="165100"/>
                  <a:pt x="4851403" y="408940"/>
                  <a:pt x="4671063" y="487680"/>
                </a:cubicBezTo>
                <a:cubicBezTo>
                  <a:pt x="4490723" y="566420"/>
                  <a:pt x="3821433" y="556260"/>
                  <a:pt x="3345183" y="556260"/>
                </a:cubicBezTo>
                <a:cubicBezTo>
                  <a:pt x="2868933" y="556260"/>
                  <a:pt x="2346963" y="490220"/>
                  <a:pt x="1813563" y="487680"/>
                </a:cubicBezTo>
                <a:cubicBezTo>
                  <a:pt x="1280163" y="485140"/>
                  <a:pt x="391163" y="543560"/>
                  <a:pt x="144783" y="541020"/>
                </a:cubicBezTo>
                <a:cubicBezTo>
                  <a:pt x="-101597" y="538480"/>
                  <a:pt x="359413" y="471170"/>
                  <a:pt x="335283" y="472440"/>
                </a:cubicBezTo>
                <a:cubicBezTo>
                  <a:pt x="311153" y="473710"/>
                  <a:pt x="-1267" y="524510"/>
                  <a:pt x="3" y="548640"/>
                </a:cubicBezTo>
                <a:cubicBezTo>
                  <a:pt x="1273" y="572770"/>
                  <a:pt x="172088" y="594995"/>
                  <a:pt x="342903" y="61722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9947027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EAF2E-AA37-C641-A178-3F85F63A3129}"/>
              </a:ext>
            </a:extLst>
          </p:cNvPr>
          <p:cNvSpPr>
            <a:spLocks noGrp="1"/>
          </p:cNvSpPr>
          <p:nvPr>
            <p:ph type="title"/>
          </p:nvPr>
        </p:nvSpPr>
        <p:spPr>
          <a:xfrm>
            <a:off x="896923" y="373514"/>
            <a:ext cx="10515600" cy="1325563"/>
          </a:xfrm>
        </p:spPr>
        <p:txBody>
          <a:bodyPr/>
          <a:lstStyle/>
          <a:p>
            <a:r>
              <a:rPr lang="en-AU" dirty="0">
                <a:solidFill>
                  <a:schemeClr val="accent4">
                    <a:lumMod val="50000"/>
                  </a:schemeClr>
                </a:solidFill>
                <a:latin typeface="Powderfinger Type" panose="02020709070000000403" pitchFamily="49" charset="77"/>
              </a:rPr>
              <a:t>Measurement Process</a:t>
            </a:r>
          </a:p>
        </p:txBody>
      </p:sp>
      <p:sp>
        <p:nvSpPr>
          <p:cNvPr id="3" name="Content Placeholder 2">
            <a:extLst>
              <a:ext uri="{FF2B5EF4-FFF2-40B4-BE49-F238E27FC236}">
                <a16:creationId xmlns:a16="http://schemas.microsoft.com/office/drawing/2014/main" id="{6DC0030B-0534-1449-9E09-DA631D9EE04A}"/>
              </a:ext>
            </a:extLst>
          </p:cNvPr>
          <p:cNvSpPr>
            <a:spLocks noGrp="1"/>
          </p:cNvSpPr>
          <p:nvPr>
            <p:ph idx="1"/>
          </p:nvPr>
        </p:nvSpPr>
        <p:spPr/>
        <p:txBody>
          <a:bodyPr/>
          <a:lstStyle/>
          <a:p>
            <a:r>
              <a:rPr lang="en-AU" dirty="0">
                <a:solidFill>
                  <a:schemeClr val="bg1">
                    <a:lumMod val="75000"/>
                  </a:schemeClr>
                </a:solidFill>
              </a:rPr>
              <a:t>Use a scripted ad with a URL</a:t>
            </a:r>
          </a:p>
          <a:p>
            <a:r>
              <a:rPr lang="en-AU" dirty="0">
                <a:solidFill>
                  <a:schemeClr val="bg1">
                    <a:lumMod val="75000"/>
                  </a:schemeClr>
                </a:solidFill>
              </a:rPr>
              <a:t>DNS name component is unique (removing caching considerations)</a:t>
            </a:r>
          </a:p>
          <a:p>
            <a:r>
              <a:rPr lang="en-AU" dirty="0">
                <a:solidFill>
                  <a:schemeClr val="bg1">
                    <a:lumMod val="75000"/>
                  </a:schemeClr>
                </a:solidFill>
              </a:rPr>
              <a:t>Generate a Let’s Encrypt wildcard certificate – and then immediately revoke it!</a:t>
            </a:r>
          </a:p>
          <a:p>
            <a:r>
              <a:rPr lang="en-AU" dirty="0"/>
              <a:t>Capture TCP packets at the server(s)</a:t>
            </a:r>
          </a:p>
          <a:p>
            <a:pPr lvl="1"/>
            <a:r>
              <a:rPr lang="en-AU" dirty="0"/>
              <a:t>SNI field shows the client commencing the TLS initial exchange</a:t>
            </a:r>
          </a:p>
          <a:p>
            <a:r>
              <a:rPr lang="en-AU" dirty="0"/>
              <a:t>Capture the web logs</a:t>
            </a:r>
          </a:p>
          <a:p>
            <a:pPr lvl="1"/>
            <a:r>
              <a:rPr lang="en-AU" dirty="0"/>
              <a:t>Log entry is written on server’s object delivery if the TLS session completes successfully (which probably should not happen when the certificate is revoked)</a:t>
            </a:r>
          </a:p>
          <a:p>
            <a:pPr marL="0" indent="0">
              <a:buNone/>
            </a:pPr>
            <a:endParaRPr lang="en-AU" dirty="0"/>
          </a:p>
          <a:p>
            <a:pPr lvl="1"/>
            <a:endParaRPr lang="en-AU" dirty="0"/>
          </a:p>
        </p:txBody>
      </p:sp>
    </p:spTree>
    <p:extLst>
      <p:ext uri="{BB962C8B-B14F-4D97-AF65-F5344CB8AC3E}">
        <p14:creationId xmlns:p14="http://schemas.microsoft.com/office/powerpoint/2010/main" val="21618103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DC510-5201-3948-8B8E-22E91E84819B}"/>
              </a:ext>
            </a:extLst>
          </p:cNvPr>
          <p:cNvSpPr>
            <a:spLocks noGrp="1"/>
          </p:cNvSpPr>
          <p:nvPr>
            <p:ph type="title"/>
          </p:nvPr>
        </p:nvSpPr>
        <p:spPr/>
        <p:txBody>
          <a:bodyPr/>
          <a:lstStyle/>
          <a:p>
            <a:r>
              <a:rPr lang="en-AU" dirty="0">
                <a:solidFill>
                  <a:schemeClr val="accent4">
                    <a:lumMod val="50000"/>
                  </a:schemeClr>
                </a:solidFill>
                <a:latin typeface="Powderfinger Type" panose="02020709070000000403" pitchFamily="49" charset="77"/>
              </a:rPr>
              <a:t>Measurement Expectations</a:t>
            </a:r>
          </a:p>
        </p:txBody>
      </p:sp>
      <p:sp>
        <p:nvSpPr>
          <p:cNvPr id="3" name="Content Placeholder 2">
            <a:extLst>
              <a:ext uri="{FF2B5EF4-FFF2-40B4-BE49-F238E27FC236}">
                <a16:creationId xmlns:a16="http://schemas.microsoft.com/office/drawing/2014/main" id="{CD37AE0E-8DF2-B44A-9220-CD35E5D83CED}"/>
              </a:ext>
            </a:extLst>
          </p:cNvPr>
          <p:cNvSpPr>
            <a:spLocks noGrp="1"/>
          </p:cNvSpPr>
          <p:nvPr>
            <p:ph idx="1"/>
          </p:nvPr>
        </p:nvSpPr>
        <p:spPr/>
        <p:txBody>
          <a:bodyPr/>
          <a:lstStyle/>
          <a:p>
            <a:r>
              <a:rPr lang="en-AU" dirty="0"/>
              <a:t>Let’s Encrypt does not publish its CRL in its issued certificates – so this is an OCSP check</a:t>
            </a:r>
          </a:p>
          <a:p>
            <a:r>
              <a:rPr lang="en-AU" dirty="0"/>
              <a:t>If every client application performed an OSCP revocation check then we’d see no web fetches at all!</a:t>
            </a:r>
          </a:p>
          <a:p>
            <a:r>
              <a:rPr lang="en-AU" dirty="0"/>
              <a:t>And if nobody supports OCSP then we’d see a high correlation between the SNI capture and the web logs</a:t>
            </a:r>
          </a:p>
          <a:p>
            <a:r>
              <a:rPr lang="en-AU" dirty="0"/>
              <a:t>What do we expect to see?</a:t>
            </a:r>
          </a:p>
        </p:txBody>
      </p:sp>
    </p:spTree>
    <p:extLst>
      <p:ext uri="{BB962C8B-B14F-4D97-AF65-F5344CB8AC3E}">
        <p14:creationId xmlns:p14="http://schemas.microsoft.com/office/powerpoint/2010/main" val="3495433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C28A6-CB7D-C64D-8E21-FAABD5A78299}"/>
              </a:ext>
            </a:extLst>
          </p:cNvPr>
          <p:cNvSpPr>
            <a:spLocks noGrp="1"/>
          </p:cNvSpPr>
          <p:nvPr>
            <p:ph type="title"/>
          </p:nvPr>
        </p:nvSpPr>
        <p:spPr/>
        <p:txBody>
          <a:bodyPr/>
          <a:lstStyle/>
          <a:p>
            <a:r>
              <a:rPr lang="en-AU" dirty="0">
                <a:solidFill>
                  <a:schemeClr val="accent4">
                    <a:lumMod val="50000"/>
                  </a:schemeClr>
                </a:solidFill>
                <a:latin typeface="Powderfinger Type" panose="02020709070000000403" pitchFamily="49" charset="77"/>
              </a:rPr>
              <a:t>What do applications do today?</a:t>
            </a:r>
          </a:p>
        </p:txBody>
      </p:sp>
      <p:sp>
        <p:nvSpPr>
          <p:cNvPr id="3" name="Content Placeholder 2">
            <a:extLst>
              <a:ext uri="{FF2B5EF4-FFF2-40B4-BE49-F238E27FC236}">
                <a16:creationId xmlns:a16="http://schemas.microsoft.com/office/drawing/2014/main" id="{FA8A210C-C856-8941-9517-CB0EBA29541C}"/>
              </a:ext>
            </a:extLst>
          </p:cNvPr>
          <p:cNvSpPr>
            <a:spLocks noGrp="1"/>
          </p:cNvSpPr>
          <p:nvPr>
            <p:ph idx="1"/>
          </p:nvPr>
        </p:nvSpPr>
        <p:spPr/>
        <p:txBody>
          <a:bodyPr/>
          <a:lstStyle/>
          <a:p>
            <a:pPr marL="0" indent="0">
              <a:buNone/>
            </a:pPr>
            <a:r>
              <a:rPr lang="en-AU" dirty="0"/>
              <a:t>Let’s bench test a few common platforms and browsers</a:t>
            </a:r>
          </a:p>
        </p:txBody>
      </p:sp>
      <p:sp>
        <p:nvSpPr>
          <p:cNvPr id="7" name="TextBox 6">
            <a:extLst>
              <a:ext uri="{FF2B5EF4-FFF2-40B4-BE49-F238E27FC236}">
                <a16:creationId xmlns:a16="http://schemas.microsoft.com/office/drawing/2014/main" id="{B905407C-1268-3E48-ADC4-D6D1A6A88AB1}"/>
              </a:ext>
            </a:extLst>
          </p:cNvPr>
          <p:cNvSpPr txBox="1"/>
          <p:nvPr/>
        </p:nvSpPr>
        <p:spPr>
          <a:xfrm>
            <a:off x="3718560" y="5650304"/>
            <a:ext cx="7574280" cy="646331"/>
          </a:xfrm>
          <a:prstGeom prst="rect">
            <a:avLst/>
          </a:prstGeom>
          <a:noFill/>
        </p:spPr>
        <p:txBody>
          <a:bodyPr wrap="square" rtlCol="0">
            <a:spAutoFit/>
          </a:bodyPr>
          <a:lstStyle/>
          <a:p>
            <a:r>
              <a:rPr lang="en-AU" dirty="0">
                <a:solidFill>
                  <a:srgbClr val="0070C0"/>
                </a:solidFill>
                <a:latin typeface="AhnbergHand" pitchFamily="2" charset="0"/>
              </a:rPr>
              <a:t>Apple platforms and Firefox generally perform an OSCP check, and other’s don’t.</a:t>
            </a:r>
          </a:p>
        </p:txBody>
      </p:sp>
      <p:pic>
        <p:nvPicPr>
          <p:cNvPr id="8" name="Picture 7">
            <a:extLst>
              <a:ext uri="{FF2B5EF4-FFF2-40B4-BE49-F238E27FC236}">
                <a16:creationId xmlns:a16="http://schemas.microsoft.com/office/drawing/2014/main" id="{2708979E-AB56-7E46-8B56-9AC317BB2C3C}"/>
              </a:ext>
            </a:extLst>
          </p:cNvPr>
          <p:cNvPicPr>
            <a:picLocks noChangeAspect="1"/>
          </p:cNvPicPr>
          <p:nvPr/>
        </p:nvPicPr>
        <p:blipFill>
          <a:blip r:embed="rId2"/>
          <a:stretch>
            <a:fillRect/>
          </a:stretch>
        </p:blipFill>
        <p:spPr>
          <a:xfrm>
            <a:off x="2112579" y="2925165"/>
            <a:ext cx="7331688" cy="2172352"/>
          </a:xfrm>
          <a:prstGeom prst="rect">
            <a:avLst/>
          </a:prstGeom>
        </p:spPr>
      </p:pic>
    </p:spTree>
    <p:extLst>
      <p:ext uri="{BB962C8B-B14F-4D97-AF65-F5344CB8AC3E}">
        <p14:creationId xmlns:p14="http://schemas.microsoft.com/office/powerpoint/2010/main" val="5849694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C28A6-CB7D-C64D-8E21-FAABD5A78299}"/>
              </a:ext>
            </a:extLst>
          </p:cNvPr>
          <p:cNvSpPr>
            <a:spLocks noGrp="1"/>
          </p:cNvSpPr>
          <p:nvPr>
            <p:ph type="title"/>
          </p:nvPr>
        </p:nvSpPr>
        <p:spPr/>
        <p:txBody>
          <a:bodyPr/>
          <a:lstStyle/>
          <a:p>
            <a:r>
              <a:rPr lang="en-AU" dirty="0">
                <a:solidFill>
                  <a:schemeClr val="accent4">
                    <a:lumMod val="50000"/>
                  </a:schemeClr>
                </a:solidFill>
                <a:latin typeface="Powderfinger Type" panose="02020709070000000403" pitchFamily="49" charset="77"/>
              </a:rPr>
              <a:t>What do applications do today?</a:t>
            </a:r>
          </a:p>
        </p:txBody>
      </p:sp>
      <p:sp>
        <p:nvSpPr>
          <p:cNvPr id="3" name="Content Placeholder 2">
            <a:extLst>
              <a:ext uri="{FF2B5EF4-FFF2-40B4-BE49-F238E27FC236}">
                <a16:creationId xmlns:a16="http://schemas.microsoft.com/office/drawing/2014/main" id="{FA8A210C-C856-8941-9517-CB0EBA29541C}"/>
              </a:ext>
            </a:extLst>
          </p:cNvPr>
          <p:cNvSpPr>
            <a:spLocks noGrp="1"/>
          </p:cNvSpPr>
          <p:nvPr>
            <p:ph idx="1"/>
          </p:nvPr>
        </p:nvSpPr>
        <p:spPr/>
        <p:txBody>
          <a:bodyPr/>
          <a:lstStyle/>
          <a:p>
            <a:pPr marL="0" indent="0">
              <a:buNone/>
            </a:pPr>
            <a:r>
              <a:rPr lang="en-AU" dirty="0"/>
              <a:t>Let’s bench test a few common platforms and browsers</a:t>
            </a:r>
          </a:p>
        </p:txBody>
      </p:sp>
      <p:pic>
        <p:nvPicPr>
          <p:cNvPr id="4" name="Picture 3">
            <a:extLst>
              <a:ext uri="{FF2B5EF4-FFF2-40B4-BE49-F238E27FC236}">
                <a16:creationId xmlns:a16="http://schemas.microsoft.com/office/drawing/2014/main" id="{DF210AD2-90C2-B547-B370-D4EC0AED5EC8}"/>
              </a:ext>
            </a:extLst>
          </p:cNvPr>
          <p:cNvPicPr>
            <a:picLocks noChangeAspect="1"/>
          </p:cNvPicPr>
          <p:nvPr/>
        </p:nvPicPr>
        <p:blipFill>
          <a:blip r:embed="rId2"/>
          <a:stretch>
            <a:fillRect/>
          </a:stretch>
        </p:blipFill>
        <p:spPr>
          <a:xfrm>
            <a:off x="658259" y="3071144"/>
            <a:ext cx="8120685" cy="2280307"/>
          </a:xfrm>
          <a:prstGeom prst="rect">
            <a:avLst/>
          </a:prstGeom>
        </p:spPr>
      </p:pic>
      <p:pic>
        <p:nvPicPr>
          <p:cNvPr id="7" name="Picture 6">
            <a:extLst>
              <a:ext uri="{FF2B5EF4-FFF2-40B4-BE49-F238E27FC236}">
                <a16:creationId xmlns:a16="http://schemas.microsoft.com/office/drawing/2014/main" id="{DC28364B-7EB1-0847-8E51-FD23D3E993D2}"/>
              </a:ext>
            </a:extLst>
          </p:cNvPr>
          <p:cNvPicPr>
            <a:picLocks noChangeAspect="1"/>
          </p:cNvPicPr>
          <p:nvPr/>
        </p:nvPicPr>
        <p:blipFill>
          <a:blip r:embed="rId3"/>
          <a:stretch>
            <a:fillRect/>
          </a:stretch>
        </p:blipFill>
        <p:spPr>
          <a:xfrm>
            <a:off x="5433060" y="365125"/>
            <a:ext cx="5267462" cy="5669280"/>
          </a:xfrm>
          <a:prstGeom prst="rect">
            <a:avLst/>
          </a:prstGeom>
        </p:spPr>
      </p:pic>
      <p:sp>
        <p:nvSpPr>
          <p:cNvPr id="8" name="TextBox 7">
            <a:extLst>
              <a:ext uri="{FF2B5EF4-FFF2-40B4-BE49-F238E27FC236}">
                <a16:creationId xmlns:a16="http://schemas.microsoft.com/office/drawing/2014/main" id="{A6FB790F-167B-2746-8D67-9C28FE07B94B}"/>
              </a:ext>
            </a:extLst>
          </p:cNvPr>
          <p:cNvSpPr txBox="1"/>
          <p:nvPr/>
        </p:nvSpPr>
        <p:spPr>
          <a:xfrm>
            <a:off x="456407" y="2786621"/>
            <a:ext cx="5145428" cy="2862322"/>
          </a:xfrm>
          <a:prstGeom prst="rect">
            <a:avLst/>
          </a:prstGeom>
          <a:solidFill>
            <a:schemeClr val="bg1"/>
          </a:solidFill>
        </p:spPr>
        <p:txBody>
          <a:bodyPr wrap="square" rtlCol="0">
            <a:spAutoFit/>
          </a:bodyPr>
          <a:lstStyle/>
          <a:p>
            <a:endParaRPr lang="en-AU" dirty="0">
              <a:solidFill>
                <a:schemeClr val="accent4">
                  <a:lumMod val="50000"/>
                </a:schemeClr>
              </a:solidFill>
              <a:latin typeface="AhnbergHand" pitchFamily="2" charset="0"/>
            </a:endParaRPr>
          </a:p>
          <a:p>
            <a:endParaRPr lang="en-AU" dirty="0">
              <a:solidFill>
                <a:schemeClr val="accent4">
                  <a:lumMod val="50000"/>
                </a:schemeClr>
              </a:solidFill>
              <a:latin typeface="AhnbergHand" pitchFamily="2" charset="0"/>
            </a:endParaRPr>
          </a:p>
          <a:p>
            <a:r>
              <a:rPr lang="en-AU" dirty="0">
                <a:solidFill>
                  <a:schemeClr val="accent4">
                    <a:lumMod val="50000"/>
                  </a:schemeClr>
                </a:solidFill>
                <a:latin typeface="AhnbergHand" pitchFamily="2" charset="0"/>
              </a:rPr>
              <a:t>Apple Platforms plus Firefox appear to have approx. 20% market share</a:t>
            </a:r>
          </a:p>
          <a:p>
            <a:endParaRPr lang="en-AU" dirty="0">
              <a:solidFill>
                <a:schemeClr val="accent4">
                  <a:lumMod val="50000"/>
                </a:schemeClr>
              </a:solidFill>
              <a:latin typeface="AhnbergHand" pitchFamily="2" charset="0"/>
            </a:endParaRPr>
          </a:p>
          <a:p>
            <a:r>
              <a:rPr lang="en-AU" dirty="0">
                <a:solidFill>
                  <a:schemeClr val="accent4">
                    <a:lumMod val="50000"/>
                  </a:schemeClr>
                </a:solidFill>
                <a:latin typeface="AhnbergHand" pitchFamily="2" charset="0"/>
              </a:rPr>
              <a:t>So we would expect a 20% OCSP check rate in a measurement</a:t>
            </a:r>
          </a:p>
          <a:p>
            <a:endParaRPr lang="en-AU" dirty="0">
              <a:solidFill>
                <a:schemeClr val="accent4">
                  <a:lumMod val="50000"/>
                </a:schemeClr>
              </a:solidFill>
              <a:latin typeface="AhnbergHand" pitchFamily="2" charset="0"/>
            </a:endParaRPr>
          </a:p>
          <a:p>
            <a:endParaRPr lang="en-AU" dirty="0">
              <a:solidFill>
                <a:schemeClr val="accent4">
                  <a:lumMod val="50000"/>
                </a:schemeClr>
              </a:solidFill>
              <a:latin typeface="AhnbergHand" pitchFamily="2" charset="0"/>
            </a:endParaRPr>
          </a:p>
          <a:p>
            <a:endParaRPr lang="en-AU" dirty="0">
              <a:solidFill>
                <a:schemeClr val="accent4">
                  <a:lumMod val="50000"/>
                </a:schemeClr>
              </a:solidFill>
              <a:latin typeface="AhnbergHand" pitchFamily="2" charset="0"/>
            </a:endParaRPr>
          </a:p>
        </p:txBody>
      </p:sp>
      <p:sp>
        <p:nvSpPr>
          <p:cNvPr id="11" name="Freeform 10">
            <a:extLst>
              <a:ext uri="{FF2B5EF4-FFF2-40B4-BE49-F238E27FC236}">
                <a16:creationId xmlns:a16="http://schemas.microsoft.com/office/drawing/2014/main" id="{D8E7E5B5-6A5C-FE4A-A2C1-7862B00E91A6}"/>
              </a:ext>
            </a:extLst>
          </p:cNvPr>
          <p:cNvSpPr/>
          <p:nvPr/>
        </p:nvSpPr>
        <p:spPr>
          <a:xfrm>
            <a:off x="2125980" y="4708912"/>
            <a:ext cx="3806564" cy="327908"/>
          </a:xfrm>
          <a:custGeom>
            <a:avLst/>
            <a:gdLst>
              <a:gd name="connsiteX0" fmla="*/ 0 w 3806564"/>
              <a:gd name="connsiteY0" fmla="*/ 205988 h 327908"/>
              <a:gd name="connsiteX1" fmla="*/ 1463040 w 3806564"/>
              <a:gd name="connsiteY1" fmla="*/ 251708 h 327908"/>
              <a:gd name="connsiteX2" fmla="*/ 3634740 w 3806564"/>
              <a:gd name="connsiteY2" fmla="*/ 84068 h 327908"/>
              <a:gd name="connsiteX3" fmla="*/ 3429000 w 3806564"/>
              <a:gd name="connsiteY3" fmla="*/ 248 h 327908"/>
              <a:gd name="connsiteX4" fmla="*/ 3802380 w 3806564"/>
              <a:gd name="connsiteY4" fmla="*/ 68828 h 327908"/>
              <a:gd name="connsiteX5" fmla="*/ 3596640 w 3806564"/>
              <a:gd name="connsiteY5" fmla="*/ 327908 h 327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06564" h="327908">
                <a:moveTo>
                  <a:pt x="0" y="205988"/>
                </a:moveTo>
                <a:cubicBezTo>
                  <a:pt x="428625" y="239008"/>
                  <a:pt x="857250" y="272028"/>
                  <a:pt x="1463040" y="251708"/>
                </a:cubicBezTo>
                <a:cubicBezTo>
                  <a:pt x="2068830" y="231388"/>
                  <a:pt x="3307080" y="125978"/>
                  <a:pt x="3634740" y="84068"/>
                </a:cubicBezTo>
                <a:cubicBezTo>
                  <a:pt x="3962400" y="42158"/>
                  <a:pt x="3401060" y="2788"/>
                  <a:pt x="3429000" y="248"/>
                </a:cubicBezTo>
                <a:cubicBezTo>
                  <a:pt x="3456940" y="-2292"/>
                  <a:pt x="3774440" y="14218"/>
                  <a:pt x="3802380" y="68828"/>
                </a:cubicBezTo>
                <a:cubicBezTo>
                  <a:pt x="3830320" y="123438"/>
                  <a:pt x="3713480" y="225673"/>
                  <a:pt x="3596640" y="32790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8080210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0049B-E6C6-024C-8977-6F4C82833A1C}"/>
              </a:ext>
            </a:extLst>
          </p:cNvPr>
          <p:cNvSpPr>
            <a:spLocks noGrp="1"/>
          </p:cNvSpPr>
          <p:nvPr>
            <p:ph type="title"/>
          </p:nvPr>
        </p:nvSpPr>
        <p:spPr/>
        <p:txBody>
          <a:bodyPr/>
          <a:lstStyle/>
          <a:p>
            <a:r>
              <a:rPr lang="en-AU" dirty="0">
                <a:solidFill>
                  <a:schemeClr val="accent4">
                    <a:lumMod val="50000"/>
                  </a:schemeClr>
                </a:solidFill>
                <a:latin typeface="Powderfinger Type" panose="02020709070000000403" pitchFamily="49" charset="77"/>
              </a:rPr>
              <a:t>Measurements</a:t>
            </a:r>
          </a:p>
        </p:txBody>
      </p:sp>
      <p:sp>
        <p:nvSpPr>
          <p:cNvPr id="3" name="Content Placeholder 2">
            <a:extLst>
              <a:ext uri="{FF2B5EF4-FFF2-40B4-BE49-F238E27FC236}">
                <a16:creationId xmlns:a16="http://schemas.microsoft.com/office/drawing/2014/main" id="{302412F1-6867-2F44-A31F-E1CE55E9917A}"/>
              </a:ext>
            </a:extLst>
          </p:cNvPr>
          <p:cNvSpPr>
            <a:spLocks noGrp="1"/>
          </p:cNvSpPr>
          <p:nvPr>
            <p:ph idx="1"/>
          </p:nvPr>
        </p:nvSpPr>
        <p:spPr/>
        <p:txBody>
          <a:bodyPr/>
          <a:lstStyle/>
          <a:p>
            <a:pPr marL="0" indent="0">
              <a:buNone/>
            </a:pPr>
            <a:r>
              <a:rPr lang="en-AU" dirty="0"/>
              <a:t>Global Outcomes – 5 days in March 2022</a:t>
            </a:r>
          </a:p>
          <a:p>
            <a:pPr marL="0" indent="0">
              <a:buNone/>
            </a:pPr>
            <a:endParaRPr lang="en-AU" dirty="0"/>
          </a:p>
          <a:p>
            <a:pPr marL="0" indent="0">
              <a:buNone/>
            </a:pPr>
            <a:r>
              <a:rPr lang="en-AU" dirty="0"/>
              <a:t>Total Count:			16,480,316</a:t>
            </a:r>
          </a:p>
          <a:p>
            <a:pPr marL="0" indent="0">
              <a:buNone/>
            </a:pPr>
            <a:r>
              <a:rPr lang="en-AU" dirty="0"/>
              <a:t>OCSP Checking Enabled:	  3,512,478   (21%)</a:t>
            </a:r>
          </a:p>
          <a:p>
            <a:pPr marL="0" indent="0">
              <a:buNone/>
            </a:pPr>
            <a:r>
              <a:rPr lang="en-AU" dirty="0"/>
              <a:t>No OCSP Check:		12,967,835	(79%)</a:t>
            </a:r>
          </a:p>
          <a:p>
            <a:pPr marL="0" indent="0">
              <a:buNone/>
            </a:pPr>
            <a:endParaRPr lang="en-AU" dirty="0"/>
          </a:p>
          <a:p>
            <a:pPr marL="0" indent="0">
              <a:buNone/>
            </a:pPr>
            <a:endParaRPr lang="en-AU" dirty="0"/>
          </a:p>
        </p:txBody>
      </p:sp>
      <p:sp>
        <p:nvSpPr>
          <p:cNvPr id="4" name="Freeform 3">
            <a:extLst>
              <a:ext uri="{FF2B5EF4-FFF2-40B4-BE49-F238E27FC236}">
                <a16:creationId xmlns:a16="http://schemas.microsoft.com/office/drawing/2014/main" id="{F3824909-EFF2-7C4B-AE6C-8A60E7C6B26E}"/>
              </a:ext>
            </a:extLst>
          </p:cNvPr>
          <p:cNvSpPr/>
          <p:nvPr/>
        </p:nvSpPr>
        <p:spPr>
          <a:xfrm>
            <a:off x="6216548" y="3214048"/>
            <a:ext cx="1374813" cy="695800"/>
          </a:xfrm>
          <a:custGeom>
            <a:avLst/>
            <a:gdLst>
              <a:gd name="connsiteX0" fmla="*/ 709769 w 1374813"/>
              <a:gd name="connsiteY0" fmla="*/ 590697 h 695800"/>
              <a:gd name="connsiteX1" fmla="*/ 762321 w 1374813"/>
              <a:gd name="connsiteY1" fmla="*/ 601207 h 695800"/>
              <a:gd name="connsiteX2" fmla="*/ 1130183 w 1374813"/>
              <a:gd name="connsiteY2" fmla="*/ 548655 h 695800"/>
              <a:gd name="connsiteX3" fmla="*/ 1319369 w 1374813"/>
              <a:gd name="connsiteY3" fmla="*/ 12628 h 695800"/>
              <a:gd name="connsiteX4" fmla="*/ 110680 w 1374813"/>
              <a:gd name="connsiteY4" fmla="*/ 201814 h 695800"/>
              <a:gd name="connsiteX5" fmla="*/ 163231 w 1374813"/>
              <a:gd name="connsiteY5" fmla="*/ 569676 h 695800"/>
              <a:gd name="connsiteX6" fmla="*/ 1067121 w 1374813"/>
              <a:gd name="connsiteY6" fmla="*/ 695800 h 69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4813" h="695800">
                <a:moveTo>
                  <a:pt x="709769" y="590697"/>
                </a:moveTo>
                <a:cubicBezTo>
                  <a:pt x="701010" y="599455"/>
                  <a:pt x="692252" y="608214"/>
                  <a:pt x="762321" y="601207"/>
                </a:cubicBezTo>
                <a:cubicBezTo>
                  <a:pt x="832390" y="594200"/>
                  <a:pt x="1037342" y="646751"/>
                  <a:pt x="1130183" y="548655"/>
                </a:cubicBezTo>
                <a:cubicBezTo>
                  <a:pt x="1223024" y="450559"/>
                  <a:pt x="1489286" y="70435"/>
                  <a:pt x="1319369" y="12628"/>
                </a:cubicBezTo>
                <a:cubicBezTo>
                  <a:pt x="1149452" y="-45179"/>
                  <a:pt x="303370" y="108973"/>
                  <a:pt x="110680" y="201814"/>
                </a:cubicBezTo>
                <a:cubicBezTo>
                  <a:pt x="-82010" y="294655"/>
                  <a:pt x="3824" y="487345"/>
                  <a:pt x="163231" y="569676"/>
                </a:cubicBezTo>
                <a:cubicBezTo>
                  <a:pt x="322638" y="652007"/>
                  <a:pt x="694879" y="673903"/>
                  <a:pt x="1067121" y="69580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TextBox 4">
            <a:extLst>
              <a:ext uri="{FF2B5EF4-FFF2-40B4-BE49-F238E27FC236}">
                <a16:creationId xmlns:a16="http://schemas.microsoft.com/office/drawing/2014/main" id="{CBCF0EE7-AA68-EC4E-9569-8305F30B92DB}"/>
              </a:ext>
            </a:extLst>
          </p:cNvPr>
          <p:cNvSpPr txBox="1"/>
          <p:nvPr/>
        </p:nvSpPr>
        <p:spPr>
          <a:xfrm>
            <a:off x="7851227" y="3164579"/>
            <a:ext cx="3774518" cy="523220"/>
          </a:xfrm>
          <a:prstGeom prst="rect">
            <a:avLst/>
          </a:prstGeom>
          <a:noFill/>
        </p:spPr>
        <p:txBody>
          <a:bodyPr wrap="square" rtlCol="0">
            <a:spAutoFit/>
          </a:bodyPr>
          <a:lstStyle/>
          <a:p>
            <a:r>
              <a:rPr lang="en-AU" sz="1400" dirty="0">
                <a:solidFill>
                  <a:schemeClr val="accent4">
                    <a:lumMod val="50000"/>
                  </a:schemeClr>
                </a:solidFill>
                <a:latin typeface="AhnbergHand" pitchFamily="2" charset="0"/>
              </a:rPr>
              <a:t>Seems that theory and practice correlate tolerably well</a:t>
            </a:r>
          </a:p>
        </p:txBody>
      </p:sp>
    </p:spTree>
    <p:extLst>
      <p:ext uri="{BB962C8B-B14F-4D97-AF65-F5344CB8AC3E}">
        <p14:creationId xmlns:p14="http://schemas.microsoft.com/office/powerpoint/2010/main" val="8148953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ABACE-B3B3-0140-BD41-653373261C3A}"/>
              </a:ext>
            </a:extLst>
          </p:cNvPr>
          <p:cNvSpPr>
            <a:spLocks noGrp="1"/>
          </p:cNvSpPr>
          <p:nvPr>
            <p:ph type="title"/>
          </p:nvPr>
        </p:nvSpPr>
        <p:spPr/>
        <p:txBody>
          <a:bodyPr/>
          <a:lstStyle/>
          <a:p>
            <a:r>
              <a:rPr lang="en-AU" dirty="0">
                <a:solidFill>
                  <a:schemeClr val="accent4">
                    <a:lumMod val="50000"/>
                  </a:schemeClr>
                </a:solidFill>
                <a:latin typeface="Powderfinger Type" panose="02020709070000000403" pitchFamily="49" charset="77"/>
              </a:rPr>
              <a:t>World Map of OCSP Checking</a:t>
            </a:r>
          </a:p>
        </p:txBody>
      </p:sp>
      <p:sp>
        <p:nvSpPr>
          <p:cNvPr id="3" name="Content Placeholder 2">
            <a:extLst>
              <a:ext uri="{FF2B5EF4-FFF2-40B4-BE49-F238E27FC236}">
                <a16:creationId xmlns:a16="http://schemas.microsoft.com/office/drawing/2014/main" id="{452E2661-0024-FB4D-BF2C-5ACCE3C86C21}"/>
              </a:ext>
            </a:extLst>
          </p:cNvPr>
          <p:cNvSpPr>
            <a:spLocks noGrp="1"/>
          </p:cNvSpPr>
          <p:nvPr>
            <p:ph idx="1"/>
          </p:nvPr>
        </p:nvSpPr>
        <p:spPr>
          <a:xfrm>
            <a:off x="5356860" y="6070600"/>
            <a:ext cx="6835140" cy="422275"/>
          </a:xfrm>
        </p:spPr>
        <p:txBody>
          <a:bodyPr>
            <a:normAutofit fontScale="85000" lnSpcReduction="10000"/>
          </a:bodyPr>
          <a:lstStyle/>
          <a:p>
            <a:pPr marL="0" indent="0">
              <a:buNone/>
            </a:pPr>
            <a:r>
              <a:rPr lang="en-AU" sz="1800" dirty="0">
                <a:latin typeface="AhnbergHand" pitchFamily="2" charset="0"/>
              </a:rPr>
              <a:t>This is really a map of Apple platform market share by CC</a:t>
            </a:r>
          </a:p>
          <a:p>
            <a:endParaRPr lang="en-AU" sz="1800" dirty="0">
              <a:latin typeface="AhnbergHand" pitchFamily="2" charset="0"/>
            </a:endParaRPr>
          </a:p>
        </p:txBody>
      </p:sp>
      <p:pic>
        <p:nvPicPr>
          <p:cNvPr id="5" name="Picture 4">
            <a:extLst>
              <a:ext uri="{FF2B5EF4-FFF2-40B4-BE49-F238E27FC236}">
                <a16:creationId xmlns:a16="http://schemas.microsoft.com/office/drawing/2014/main" id="{91017445-A0E6-D04C-9137-DFC21C67C37C}"/>
              </a:ext>
            </a:extLst>
          </p:cNvPr>
          <p:cNvPicPr>
            <a:picLocks noChangeAspect="1"/>
          </p:cNvPicPr>
          <p:nvPr/>
        </p:nvPicPr>
        <p:blipFill>
          <a:blip r:embed="rId2"/>
          <a:stretch>
            <a:fillRect/>
          </a:stretch>
        </p:blipFill>
        <p:spPr>
          <a:xfrm>
            <a:off x="1379220" y="1690688"/>
            <a:ext cx="8458200" cy="4020786"/>
          </a:xfrm>
          <a:prstGeom prst="rect">
            <a:avLst/>
          </a:prstGeom>
        </p:spPr>
      </p:pic>
    </p:spTree>
    <p:extLst>
      <p:ext uri="{BB962C8B-B14F-4D97-AF65-F5344CB8AC3E}">
        <p14:creationId xmlns:p14="http://schemas.microsoft.com/office/powerpoint/2010/main" val="32595781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055C0-C174-B74A-BC8F-E93480EE4376}"/>
              </a:ext>
            </a:extLst>
          </p:cNvPr>
          <p:cNvSpPr>
            <a:spLocks noGrp="1"/>
          </p:cNvSpPr>
          <p:nvPr>
            <p:ph type="title"/>
          </p:nvPr>
        </p:nvSpPr>
        <p:spPr/>
        <p:txBody>
          <a:bodyPr/>
          <a:lstStyle/>
          <a:p>
            <a:r>
              <a:rPr lang="en-AU" dirty="0">
                <a:solidFill>
                  <a:schemeClr val="accent4">
                    <a:lumMod val="50000"/>
                  </a:schemeClr>
                </a:solidFill>
                <a:latin typeface="Powderfinger Type" panose="02020709070000000403" pitchFamily="49" charset="77"/>
              </a:rPr>
              <a:t>OCSP Scorecard</a:t>
            </a:r>
          </a:p>
        </p:txBody>
      </p:sp>
      <p:sp>
        <p:nvSpPr>
          <p:cNvPr id="3" name="Content Placeholder 2">
            <a:extLst>
              <a:ext uri="{FF2B5EF4-FFF2-40B4-BE49-F238E27FC236}">
                <a16:creationId xmlns:a16="http://schemas.microsoft.com/office/drawing/2014/main" id="{66719938-44A0-BA48-BDBE-B990BBCDCA0E}"/>
              </a:ext>
            </a:extLst>
          </p:cNvPr>
          <p:cNvSpPr>
            <a:spLocks noGrp="1"/>
          </p:cNvSpPr>
          <p:nvPr>
            <p:ph idx="1"/>
          </p:nvPr>
        </p:nvSpPr>
        <p:spPr/>
        <p:txBody>
          <a:bodyPr>
            <a:normAutofit/>
          </a:bodyPr>
          <a:lstStyle/>
          <a:p>
            <a:pPr>
              <a:buFont typeface="System Font Regular"/>
              <a:buChar char="✗"/>
            </a:pPr>
            <a:r>
              <a:rPr lang="en-AU" dirty="0"/>
              <a:t>It’s still a round time time penalty of additional delay</a:t>
            </a:r>
          </a:p>
          <a:p>
            <a:pPr>
              <a:buFont typeface="System Font Regular"/>
              <a:buChar char="✗"/>
            </a:pPr>
            <a:r>
              <a:rPr lang="en-AU" dirty="0"/>
              <a:t>It tells the CA what each client is doing = a significant privacy leak</a:t>
            </a:r>
          </a:p>
          <a:p>
            <a:pPr>
              <a:buFont typeface="System Font Regular"/>
              <a:buChar char="✗"/>
            </a:pPr>
            <a:r>
              <a:rPr lang="en-AU" dirty="0"/>
              <a:t>It imposes critical load on the CA’s OCSP servers</a:t>
            </a:r>
          </a:p>
          <a:p>
            <a:pPr>
              <a:buFont typeface="System Font Regular"/>
              <a:buChar char="✗"/>
            </a:pPr>
            <a:r>
              <a:rPr lang="en-AU" dirty="0"/>
              <a:t>What should the client do if the OCSP server is uncontactable?</a:t>
            </a:r>
          </a:p>
          <a:p>
            <a:pPr lvl="1"/>
            <a:r>
              <a:rPr lang="en-AU" dirty="0"/>
              <a:t>Fail? – DDOS vector</a:t>
            </a:r>
          </a:p>
          <a:p>
            <a:pPr lvl="1"/>
            <a:r>
              <a:rPr lang="en-AU" dirty="0"/>
              <a:t>Allow? – Vulnerability vector</a:t>
            </a:r>
          </a:p>
          <a:p>
            <a:pPr lvl="1"/>
            <a:endParaRPr lang="en-AU" dirty="0"/>
          </a:p>
          <a:p>
            <a:pPr marL="0" indent="0">
              <a:buNone/>
            </a:pPr>
            <a:r>
              <a:rPr lang="en-AU" dirty="0"/>
              <a:t>Some platforms and browsers support OCSP checking</a:t>
            </a:r>
          </a:p>
          <a:p>
            <a:pPr marL="0" indent="0">
              <a:buNone/>
            </a:pPr>
            <a:r>
              <a:rPr lang="en-AU" dirty="0"/>
              <a:t>Some don’t</a:t>
            </a:r>
          </a:p>
          <a:p>
            <a:pPr marL="0" indent="0">
              <a:buNone/>
            </a:pPr>
            <a:endParaRPr lang="en-AU" dirty="0"/>
          </a:p>
        </p:txBody>
      </p:sp>
      <p:sp>
        <p:nvSpPr>
          <p:cNvPr id="4" name="TextBox 3">
            <a:extLst>
              <a:ext uri="{FF2B5EF4-FFF2-40B4-BE49-F238E27FC236}">
                <a16:creationId xmlns:a16="http://schemas.microsoft.com/office/drawing/2014/main" id="{9B476C88-39C2-4D4C-851C-6ED3A3844EED}"/>
              </a:ext>
            </a:extLst>
          </p:cNvPr>
          <p:cNvSpPr txBox="1"/>
          <p:nvPr/>
        </p:nvSpPr>
        <p:spPr>
          <a:xfrm rot="21379252">
            <a:off x="2727960" y="5745480"/>
            <a:ext cx="9015988" cy="646331"/>
          </a:xfrm>
          <a:prstGeom prst="rect">
            <a:avLst/>
          </a:prstGeom>
          <a:noFill/>
        </p:spPr>
        <p:txBody>
          <a:bodyPr wrap="square" rtlCol="0">
            <a:spAutoFit/>
          </a:bodyPr>
          <a:lstStyle/>
          <a:p>
            <a:r>
              <a:rPr lang="en-AU" dirty="0">
                <a:solidFill>
                  <a:srgbClr val="FF0000"/>
                </a:solidFill>
                <a:latin typeface="AhnbergHand" pitchFamily="2" charset="0"/>
              </a:rPr>
              <a:t>This seems like a stupidly inconsistent and haphazard basis for the web’s only security framework!</a:t>
            </a:r>
          </a:p>
        </p:txBody>
      </p:sp>
    </p:spTree>
    <p:extLst>
      <p:ext uri="{BB962C8B-B14F-4D97-AF65-F5344CB8AC3E}">
        <p14:creationId xmlns:p14="http://schemas.microsoft.com/office/powerpoint/2010/main" val="6968319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3F422AD-D5C4-374F-A326-4F63398F5A25}"/>
              </a:ext>
            </a:extLst>
          </p:cNvPr>
          <p:cNvPicPr>
            <a:picLocks noGrp="1" noChangeAspect="1"/>
          </p:cNvPicPr>
          <p:nvPr>
            <p:ph idx="1"/>
          </p:nvPr>
        </p:nvPicPr>
        <p:blipFill>
          <a:blip r:embed="rId2"/>
          <a:stretch>
            <a:fillRect/>
          </a:stretch>
        </p:blipFill>
        <p:spPr>
          <a:xfrm>
            <a:off x="163672" y="1313981"/>
            <a:ext cx="4535927" cy="3221968"/>
          </a:xfrm>
        </p:spPr>
      </p:pic>
      <p:pic>
        <p:nvPicPr>
          <p:cNvPr id="7" name="Picture 6">
            <a:extLst>
              <a:ext uri="{FF2B5EF4-FFF2-40B4-BE49-F238E27FC236}">
                <a16:creationId xmlns:a16="http://schemas.microsoft.com/office/drawing/2014/main" id="{F15C309B-5E0F-2B4C-B5E5-EA8A71D3EC21}"/>
              </a:ext>
            </a:extLst>
          </p:cNvPr>
          <p:cNvPicPr>
            <a:picLocks noChangeAspect="1"/>
          </p:cNvPicPr>
          <p:nvPr/>
        </p:nvPicPr>
        <p:blipFill>
          <a:blip r:embed="rId3"/>
          <a:stretch>
            <a:fillRect/>
          </a:stretch>
        </p:blipFill>
        <p:spPr>
          <a:xfrm>
            <a:off x="4273059" y="2154620"/>
            <a:ext cx="7107181" cy="4041228"/>
          </a:xfrm>
          <a:prstGeom prst="rect">
            <a:avLst/>
          </a:prstGeom>
        </p:spPr>
      </p:pic>
      <p:sp>
        <p:nvSpPr>
          <p:cNvPr id="8" name="Freeform 7">
            <a:extLst>
              <a:ext uri="{FF2B5EF4-FFF2-40B4-BE49-F238E27FC236}">
                <a16:creationId xmlns:a16="http://schemas.microsoft.com/office/drawing/2014/main" id="{6AE4D90D-CCA9-1B49-AFC3-7AA23F15A34D}"/>
              </a:ext>
            </a:extLst>
          </p:cNvPr>
          <p:cNvSpPr/>
          <p:nvPr/>
        </p:nvSpPr>
        <p:spPr>
          <a:xfrm>
            <a:off x="3342290" y="3615559"/>
            <a:ext cx="2333698" cy="315310"/>
          </a:xfrm>
          <a:custGeom>
            <a:avLst/>
            <a:gdLst>
              <a:gd name="connsiteX0" fmla="*/ 0 w 2333698"/>
              <a:gd name="connsiteY0" fmla="*/ 252248 h 315310"/>
              <a:gd name="connsiteX1" fmla="*/ 1303282 w 2333698"/>
              <a:gd name="connsiteY1" fmla="*/ 126124 h 315310"/>
              <a:gd name="connsiteX2" fmla="*/ 2291255 w 2333698"/>
              <a:gd name="connsiteY2" fmla="*/ 136634 h 315310"/>
              <a:gd name="connsiteX3" fmla="*/ 2017986 w 2333698"/>
              <a:gd name="connsiteY3" fmla="*/ 0 h 315310"/>
              <a:gd name="connsiteX4" fmla="*/ 2333296 w 2333698"/>
              <a:gd name="connsiteY4" fmla="*/ 157655 h 315310"/>
              <a:gd name="connsiteX5" fmla="*/ 2070538 w 2333698"/>
              <a:gd name="connsiteY5" fmla="*/ 315310 h 31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33698" h="315310">
                <a:moveTo>
                  <a:pt x="0" y="252248"/>
                </a:moveTo>
                <a:cubicBezTo>
                  <a:pt x="460703" y="198820"/>
                  <a:pt x="921406" y="145393"/>
                  <a:pt x="1303282" y="126124"/>
                </a:cubicBezTo>
                <a:cubicBezTo>
                  <a:pt x="1685158" y="106855"/>
                  <a:pt x="2172138" y="157655"/>
                  <a:pt x="2291255" y="136634"/>
                </a:cubicBezTo>
                <a:cubicBezTo>
                  <a:pt x="2410372" y="115613"/>
                  <a:pt x="2017986" y="0"/>
                  <a:pt x="2017986" y="0"/>
                </a:cubicBezTo>
                <a:cubicBezTo>
                  <a:pt x="2024993" y="3503"/>
                  <a:pt x="2324537" y="105103"/>
                  <a:pt x="2333296" y="157655"/>
                </a:cubicBezTo>
                <a:cubicBezTo>
                  <a:pt x="2342055" y="210207"/>
                  <a:pt x="2206296" y="262758"/>
                  <a:pt x="2070538" y="31531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extBox 9">
            <a:extLst>
              <a:ext uri="{FF2B5EF4-FFF2-40B4-BE49-F238E27FC236}">
                <a16:creationId xmlns:a16="http://schemas.microsoft.com/office/drawing/2014/main" id="{D78906ED-BCF8-DE45-AB85-0BFBCBD7A2CD}"/>
              </a:ext>
            </a:extLst>
          </p:cNvPr>
          <p:cNvSpPr txBox="1"/>
          <p:nvPr/>
        </p:nvSpPr>
        <p:spPr>
          <a:xfrm>
            <a:off x="163672" y="250929"/>
            <a:ext cx="11864656" cy="707886"/>
          </a:xfrm>
          <a:prstGeom prst="rect">
            <a:avLst/>
          </a:prstGeom>
          <a:noFill/>
        </p:spPr>
        <p:txBody>
          <a:bodyPr wrap="square" rtlCol="0">
            <a:spAutoFit/>
          </a:bodyPr>
          <a:lstStyle/>
          <a:p>
            <a:r>
              <a:rPr lang="en-AU" sz="4000" dirty="0">
                <a:solidFill>
                  <a:schemeClr val="accent4">
                    <a:lumMod val="50000"/>
                  </a:schemeClr>
                </a:solidFill>
                <a:latin typeface="Powderfinger Type" panose="02020709070000000403" pitchFamily="49" charset="77"/>
              </a:rPr>
              <a:t>Certificate Revocation as a “sanction”</a:t>
            </a:r>
          </a:p>
        </p:txBody>
      </p:sp>
      <p:sp>
        <p:nvSpPr>
          <p:cNvPr id="6" name="TextBox 5">
            <a:extLst>
              <a:ext uri="{FF2B5EF4-FFF2-40B4-BE49-F238E27FC236}">
                <a16:creationId xmlns:a16="http://schemas.microsoft.com/office/drawing/2014/main" id="{844A3EB5-729A-4F2C-53BE-4B8560553161}"/>
              </a:ext>
            </a:extLst>
          </p:cNvPr>
          <p:cNvSpPr txBox="1"/>
          <p:nvPr/>
        </p:nvSpPr>
        <p:spPr>
          <a:xfrm rot="21296088">
            <a:off x="1564139" y="2535719"/>
            <a:ext cx="8696120" cy="2246769"/>
          </a:xfrm>
          <a:prstGeom prst="rect">
            <a:avLst/>
          </a:prstGeom>
          <a:solidFill>
            <a:schemeClr val="bg1"/>
          </a:solidFill>
        </p:spPr>
        <p:txBody>
          <a:bodyPr wrap="square" rtlCol="0">
            <a:spAutoFit/>
          </a:bodyPr>
          <a:lstStyle/>
          <a:p>
            <a:r>
              <a:rPr lang="en-AU" sz="2800" dirty="0">
                <a:solidFill>
                  <a:schemeClr val="bg1">
                    <a:lumMod val="50000"/>
                  </a:schemeClr>
                </a:solidFill>
                <a:latin typeface="AhnbergHand" pitchFamily="2" charset="0"/>
              </a:rPr>
              <a:t>Does Certification Revocation even “work”?</a:t>
            </a:r>
          </a:p>
          <a:p>
            <a:endParaRPr lang="en-AU" sz="2800" dirty="0">
              <a:solidFill>
                <a:schemeClr val="bg1">
                  <a:lumMod val="50000"/>
                </a:schemeClr>
              </a:solidFill>
              <a:latin typeface="AhnbergHand" pitchFamily="2" charset="0"/>
            </a:endParaRPr>
          </a:p>
          <a:p>
            <a:r>
              <a:rPr lang="en-AU" sz="2800" dirty="0">
                <a:solidFill>
                  <a:schemeClr val="bg1">
                    <a:lumMod val="50000"/>
                  </a:schemeClr>
                </a:solidFill>
                <a:latin typeface="AhnbergHand" pitchFamily="2" charset="0"/>
              </a:rPr>
              <a:t>Will clients still be able to connect to your ‘secured’ content or service even when the certificate has been revoked?</a:t>
            </a:r>
          </a:p>
        </p:txBody>
      </p:sp>
    </p:spTree>
    <p:extLst>
      <p:ext uri="{BB962C8B-B14F-4D97-AF65-F5344CB8AC3E}">
        <p14:creationId xmlns:p14="http://schemas.microsoft.com/office/powerpoint/2010/main" val="14247841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BCFB9-9D63-6543-B87F-CEBCC629C49C}"/>
              </a:ext>
            </a:extLst>
          </p:cNvPr>
          <p:cNvSpPr>
            <a:spLocks noGrp="1"/>
          </p:cNvSpPr>
          <p:nvPr>
            <p:ph type="title"/>
          </p:nvPr>
        </p:nvSpPr>
        <p:spPr/>
        <p:txBody>
          <a:bodyPr/>
          <a:lstStyle/>
          <a:p>
            <a:r>
              <a:rPr lang="en-AU" dirty="0">
                <a:solidFill>
                  <a:schemeClr val="accent4">
                    <a:lumMod val="50000"/>
                  </a:schemeClr>
                </a:solidFill>
                <a:latin typeface="Powderfinger Type" panose="02020709070000000403" pitchFamily="49" charset="77"/>
              </a:rPr>
              <a:t>OCSP = Fail?</a:t>
            </a:r>
          </a:p>
        </p:txBody>
      </p:sp>
      <p:sp>
        <p:nvSpPr>
          <p:cNvPr id="3" name="Content Placeholder 2">
            <a:extLst>
              <a:ext uri="{FF2B5EF4-FFF2-40B4-BE49-F238E27FC236}">
                <a16:creationId xmlns:a16="http://schemas.microsoft.com/office/drawing/2014/main" id="{BDC44DC8-213C-DD41-AE97-AD517F7F31ED}"/>
              </a:ext>
            </a:extLst>
          </p:cNvPr>
          <p:cNvSpPr>
            <a:spLocks noGrp="1"/>
          </p:cNvSpPr>
          <p:nvPr>
            <p:ph idx="1"/>
          </p:nvPr>
        </p:nvSpPr>
        <p:spPr>
          <a:xfrm>
            <a:off x="2139820" y="1592392"/>
            <a:ext cx="8423988" cy="3673216"/>
          </a:xfrm>
        </p:spPr>
        <p:txBody>
          <a:bodyPr>
            <a:normAutofit fontScale="92500" lnSpcReduction="10000"/>
          </a:bodyPr>
          <a:lstStyle/>
          <a:p>
            <a:pPr marL="0" indent="0">
              <a:buNone/>
            </a:pPr>
            <a:endParaRPr lang="en-AU" dirty="0"/>
          </a:p>
          <a:p>
            <a:pPr marL="0" indent="0">
              <a:buNone/>
            </a:pPr>
            <a:endParaRPr lang="en-AU" dirty="0"/>
          </a:p>
          <a:p>
            <a:pPr marL="0" indent="0">
              <a:buNone/>
            </a:pPr>
            <a:r>
              <a:rPr lang="en-AU" dirty="0"/>
              <a:t>“That's why I claim that online revocation checking is useless - because it doesn't stop attacks. Turning it on does nothing but slow things down. You can tell when something is security </a:t>
            </a:r>
            <a:r>
              <a:rPr lang="en-AU" dirty="0" err="1"/>
              <a:t>theater</a:t>
            </a:r>
            <a:r>
              <a:rPr lang="en-AU" dirty="0"/>
              <a:t> because you need some absurdly specific situation in order for it to be useful.”</a:t>
            </a:r>
          </a:p>
          <a:p>
            <a:pPr marL="0" indent="0">
              <a:buNone/>
            </a:pPr>
            <a:endParaRPr lang="en-AU" sz="2000" dirty="0"/>
          </a:p>
          <a:p>
            <a:pPr marL="0" indent="0">
              <a:buNone/>
            </a:pPr>
            <a:r>
              <a:rPr lang="en-AU" sz="2000" dirty="0"/>
              <a:t>Adam Langley,</a:t>
            </a:r>
          </a:p>
          <a:p>
            <a:pPr marL="0" indent="0">
              <a:buNone/>
            </a:pPr>
            <a:r>
              <a:rPr lang="en-AU" sz="2000" dirty="0"/>
              <a:t>https://</a:t>
            </a:r>
            <a:r>
              <a:rPr lang="en-AU" sz="2000" dirty="0" err="1"/>
              <a:t>www.imperialviolet.org</a:t>
            </a:r>
            <a:r>
              <a:rPr lang="en-AU" sz="2000" dirty="0"/>
              <a:t>/2014/04/19/</a:t>
            </a:r>
            <a:r>
              <a:rPr lang="en-AU" sz="2000" dirty="0" err="1"/>
              <a:t>revchecking.html</a:t>
            </a:r>
            <a:endParaRPr lang="en-AU" sz="2000" dirty="0"/>
          </a:p>
        </p:txBody>
      </p:sp>
    </p:spTree>
    <p:extLst>
      <p:ext uri="{BB962C8B-B14F-4D97-AF65-F5344CB8AC3E}">
        <p14:creationId xmlns:p14="http://schemas.microsoft.com/office/powerpoint/2010/main" val="6564677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ACAFF-CFDB-274F-8A14-8D948B8424AC}"/>
              </a:ext>
            </a:extLst>
          </p:cNvPr>
          <p:cNvSpPr>
            <a:spLocks noGrp="1"/>
          </p:cNvSpPr>
          <p:nvPr>
            <p:ph type="title"/>
          </p:nvPr>
        </p:nvSpPr>
        <p:spPr/>
        <p:txBody>
          <a:bodyPr/>
          <a:lstStyle/>
          <a:p>
            <a:r>
              <a:rPr lang="en-AU" dirty="0">
                <a:solidFill>
                  <a:schemeClr val="accent4">
                    <a:lumMod val="50000"/>
                  </a:schemeClr>
                </a:solidFill>
                <a:latin typeface="Powderfinger Type" panose="02020709070000000403" pitchFamily="49" charset="77"/>
              </a:rPr>
              <a:t>Plan C – OCSP Stapling?</a:t>
            </a:r>
          </a:p>
        </p:txBody>
      </p:sp>
      <p:sp>
        <p:nvSpPr>
          <p:cNvPr id="3" name="Content Placeholder 2">
            <a:extLst>
              <a:ext uri="{FF2B5EF4-FFF2-40B4-BE49-F238E27FC236}">
                <a16:creationId xmlns:a16="http://schemas.microsoft.com/office/drawing/2014/main" id="{7514F92D-7081-374E-BC21-B675B10260F5}"/>
              </a:ext>
            </a:extLst>
          </p:cNvPr>
          <p:cNvSpPr>
            <a:spLocks noGrp="1"/>
          </p:cNvSpPr>
          <p:nvPr>
            <p:ph idx="1"/>
          </p:nvPr>
        </p:nvSpPr>
        <p:spPr>
          <a:xfrm>
            <a:off x="2817844" y="1825625"/>
            <a:ext cx="8535955" cy="4351338"/>
          </a:xfrm>
        </p:spPr>
        <p:txBody>
          <a:bodyPr/>
          <a:lstStyle/>
          <a:p>
            <a:pPr marL="0" indent="0">
              <a:buNone/>
            </a:pPr>
            <a:r>
              <a:rPr lang="en-AU" dirty="0"/>
              <a:t>“If we want a scalable solution to the revocation problem then it's probably going to come in the form of short-lived certificates or something like OCSP Must Staple. Recall that the original problem stems from the fact that certificates are valid for years. If they were only valid for days then revocation would take care of itself. ”</a:t>
            </a:r>
          </a:p>
          <a:p>
            <a:pPr marL="0" indent="0">
              <a:buNone/>
            </a:pPr>
            <a:endParaRPr lang="en-AU" dirty="0"/>
          </a:p>
          <a:p>
            <a:pPr marL="0" indent="0">
              <a:buNone/>
            </a:pPr>
            <a:r>
              <a:rPr lang="en-AU" sz="2000" dirty="0"/>
              <a:t>Adam Langley,</a:t>
            </a:r>
          </a:p>
          <a:p>
            <a:pPr marL="0" indent="0">
              <a:buNone/>
            </a:pPr>
            <a:r>
              <a:rPr lang="en-AU" sz="2000" dirty="0"/>
              <a:t>https://</a:t>
            </a:r>
            <a:r>
              <a:rPr lang="en-AU" sz="2000" dirty="0" err="1"/>
              <a:t>www.imperialviolet.org</a:t>
            </a:r>
            <a:r>
              <a:rPr lang="en-AU" sz="2000" dirty="0"/>
              <a:t>/2014/04/19/</a:t>
            </a:r>
            <a:r>
              <a:rPr lang="en-AU" sz="2000" dirty="0" err="1"/>
              <a:t>revchecking.html</a:t>
            </a:r>
            <a:endParaRPr lang="en-AU" sz="2000" dirty="0"/>
          </a:p>
          <a:p>
            <a:pPr marL="0" indent="0">
              <a:buNone/>
            </a:pPr>
            <a:endParaRPr lang="en-AU" dirty="0"/>
          </a:p>
        </p:txBody>
      </p:sp>
    </p:spTree>
    <p:extLst>
      <p:ext uri="{BB962C8B-B14F-4D97-AF65-F5344CB8AC3E}">
        <p14:creationId xmlns:p14="http://schemas.microsoft.com/office/powerpoint/2010/main" val="26840522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B56CA-1B7E-0540-82E6-166224520DD2}"/>
              </a:ext>
            </a:extLst>
          </p:cNvPr>
          <p:cNvSpPr>
            <a:spLocks noGrp="1"/>
          </p:cNvSpPr>
          <p:nvPr>
            <p:ph type="title"/>
          </p:nvPr>
        </p:nvSpPr>
        <p:spPr/>
        <p:txBody>
          <a:bodyPr/>
          <a:lstStyle/>
          <a:p>
            <a:r>
              <a:rPr lang="en-AU" dirty="0">
                <a:solidFill>
                  <a:schemeClr val="accent4">
                    <a:lumMod val="50000"/>
                  </a:schemeClr>
                </a:solidFill>
                <a:latin typeface="Powderfinger Type" panose="02020709070000000403" pitchFamily="49" charset="77"/>
              </a:rPr>
              <a:t>What about OCSP Stapling?</a:t>
            </a:r>
          </a:p>
        </p:txBody>
      </p:sp>
      <p:sp>
        <p:nvSpPr>
          <p:cNvPr id="3" name="Content Placeholder 2">
            <a:extLst>
              <a:ext uri="{FF2B5EF4-FFF2-40B4-BE49-F238E27FC236}">
                <a16:creationId xmlns:a16="http://schemas.microsoft.com/office/drawing/2014/main" id="{AA46D04B-1C0B-274B-9EB9-40EBFD93FCBE}"/>
              </a:ext>
            </a:extLst>
          </p:cNvPr>
          <p:cNvSpPr>
            <a:spLocks noGrp="1"/>
          </p:cNvSpPr>
          <p:nvPr>
            <p:ph idx="1"/>
          </p:nvPr>
        </p:nvSpPr>
        <p:spPr/>
        <p:txBody>
          <a:bodyPr>
            <a:normAutofit/>
          </a:bodyPr>
          <a:lstStyle/>
          <a:p>
            <a:pPr marL="0" indent="0">
              <a:buNone/>
            </a:pPr>
            <a:r>
              <a:rPr lang="en-AU" sz="2600" dirty="0"/>
              <a:t>Rather than pushing the responsibility for revocation checking entirely onto the client with CRLs, or turning it into a query/response interrogation of the CA’s server with OCSP, can the content server furnish the ‘current’ OCSP response as a stapled attribute of the TLS credentials?</a:t>
            </a:r>
          </a:p>
          <a:p>
            <a:pPr marL="0" indent="0">
              <a:buNone/>
            </a:pPr>
            <a:endParaRPr lang="en-AU" sz="2400" dirty="0"/>
          </a:p>
        </p:txBody>
      </p:sp>
    </p:spTree>
    <p:extLst>
      <p:ext uri="{BB962C8B-B14F-4D97-AF65-F5344CB8AC3E}">
        <p14:creationId xmlns:p14="http://schemas.microsoft.com/office/powerpoint/2010/main" val="13339828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57F50757-C9B5-FB43-AFE8-6193C7F189F5}"/>
              </a:ext>
            </a:extLst>
          </p:cNvPr>
          <p:cNvSpPr/>
          <p:nvPr/>
        </p:nvSpPr>
        <p:spPr>
          <a:xfrm>
            <a:off x="3016332" y="4652927"/>
            <a:ext cx="3392794" cy="1102666"/>
          </a:xfrm>
          <a:custGeom>
            <a:avLst/>
            <a:gdLst>
              <a:gd name="connsiteX0" fmla="*/ 0 w 3392794"/>
              <a:gd name="connsiteY0" fmla="*/ 144704 h 1102666"/>
              <a:gd name="connsiteX1" fmla="*/ 368136 w 3392794"/>
              <a:gd name="connsiteY1" fmla="*/ 886912 h 1102666"/>
              <a:gd name="connsiteX2" fmla="*/ 771897 w 3392794"/>
              <a:gd name="connsiteY2" fmla="*/ 1076917 h 1102666"/>
              <a:gd name="connsiteX3" fmla="*/ 1502229 w 3392794"/>
              <a:gd name="connsiteY3" fmla="*/ 1088792 h 1102666"/>
              <a:gd name="connsiteX4" fmla="*/ 2095995 w 3392794"/>
              <a:gd name="connsiteY4" fmla="*/ 964102 h 1102666"/>
              <a:gd name="connsiteX5" fmla="*/ 3206338 w 3392794"/>
              <a:gd name="connsiteY5" fmla="*/ 144704 h 1102666"/>
              <a:gd name="connsiteX6" fmla="*/ 3384468 w 3392794"/>
              <a:gd name="connsiteY6" fmla="*/ 2200 h 1102666"/>
              <a:gd name="connsiteX7" fmla="*/ 3123211 w 3392794"/>
              <a:gd name="connsiteY7" fmla="*/ 91265 h 1102666"/>
              <a:gd name="connsiteX8" fmla="*/ 3366655 w 3392794"/>
              <a:gd name="connsiteY8" fmla="*/ 2200 h 1102666"/>
              <a:gd name="connsiteX9" fmla="*/ 3307278 w 3392794"/>
              <a:gd name="connsiteY9" fmla="*/ 204081 h 1102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92794" h="1102666">
                <a:moveTo>
                  <a:pt x="0" y="144704"/>
                </a:moveTo>
                <a:cubicBezTo>
                  <a:pt x="119743" y="438123"/>
                  <a:pt x="239487" y="731543"/>
                  <a:pt x="368136" y="886912"/>
                </a:cubicBezTo>
                <a:cubicBezTo>
                  <a:pt x="496786" y="1042281"/>
                  <a:pt x="582882" y="1043270"/>
                  <a:pt x="771897" y="1076917"/>
                </a:cubicBezTo>
                <a:cubicBezTo>
                  <a:pt x="960913" y="1110564"/>
                  <a:pt x="1281546" y="1107594"/>
                  <a:pt x="1502229" y="1088792"/>
                </a:cubicBezTo>
                <a:cubicBezTo>
                  <a:pt x="1722912" y="1069990"/>
                  <a:pt x="1811977" y="1121450"/>
                  <a:pt x="2095995" y="964102"/>
                </a:cubicBezTo>
                <a:cubicBezTo>
                  <a:pt x="2380013" y="806754"/>
                  <a:pt x="2991593" y="305021"/>
                  <a:pt x="3206338" y="144704"/>
                </a:cubicBezTo>
                <a:cubicBezTo>
                  <a:pt x="3421084" y="-15613"/>
                  <a:pt x="3398322" y="11106"/>
                  <a:pt x="3384468" y="2200"/>
                </a:cubicBezTo>
                <a:cubicBezTo>
                  <a:pt x="3370614" y="-6706"/>
                  <a:pt x="3126180" y="91265"/>
                  <a:pt x="3123211" y="91265"/>
                </a:cubicBezTo>
                <a:cubicBezTo>
                  <a:pt x="3120242" y="91265"/>
                  <a:pt x="3335977" y="-16603"/>
                  <a:pt x="3366655" y="2200"/>
                </a:cubicBezTo>
                <a:cubicBezTo>
                  <a:pt x="3397333" y="21003"/>
                  <a:pt x="3352305" y="112542"/>
                  <a:pt x="3307278" y="204081"/>
                </a:cubicBez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 name="Freeform 20">
            <a:extLst>
              <a:ext uri="{FF2B5EF4-FFF2-40B4-BE49-F238E27FC236}">
                <a16:creationId xmlns:a16="http://schemas.microsoft.com/office/drawing/2014/main" id="{14CC24D1-08D7-6645-8C8F-A93AC55DC704}"/>
              </a:ext>
            </a:extLst>
          </p:cNvPr>
          <p:cNvSpPr/>
          <p:nvPr/>
        </p:nvSpPr>
        <p:spPr>
          <a:xfrm>
            <a:off x="2127776" y="3135410"/>
            <a:ext cx="362150" cy="825011"/>
          </a:xfrm>
          <a:custGeom>
            <a:avLst/>
            <a:gdLst>
              <a:gd name="connsiteX0" fmla="*/ 27595 w 362150"/>
              <a:gd name="connsiteY0" fmla="*/ 825011 h 825011"/>
              <a:gd name="connsiteX1" fmla="*/ 3845 w 362150"/>
              <a:gd name="connsiteY1" fmla="*/ 575629 h 825011"/>
              <a:gd name="connsiteX2" fmla="*/ 98847 w 362150"/>
              <a:gd name="connsiteY2" fmla="*/ 225307 h 825011"/>
              <a:gd name="connsiteX3" fmla="*/ 360105 w 362150"/>
              <a:gd name="connsiteY3" fmla="*/ 11551 h 825011"/>
              <a:gd name="connsiteX4" fmla="*/ 98847 w 362150"/>
              <a:gd name="connsiteY4" fmla="*/ 29364 h 825011"/>
              <a:gd name="connsiteX5" fmla="*/ 342292 w 362150"/>
              <a:gd name="connsiteY5" fmla="*/ 5613 h 825011"/>
              <a:gd name="connsiteX6" fmla="*/ 330416 w 362150"/>
              <a:gd name="connsiteY6" fmla="*/ 154055 h 825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2150" h="825011">
                <a:moveTo>
                  <a:pt x="27595" y="825011"/>
                </a:moveTo>
                <a:cubicBezTo>
                  <a:pt x="9782" y="750295"/>
                  <a:pt x="-8030" y="675580"/>
                  <a:pt x="3845" y="575629"/>
                </a:cubicBezTo>
                <a:cubicBezTo>
                  <a:pt x="15720" y="475678"/>
                  <a:pt x="39470" y="319320"/>
                  <a:pt x="98847" y="225307"/>
                </a:cubicBezTo>
                <a:cubicBezTo>
                  <a:pt x="158224" y="131294"/>
                  <a:pt x="360105" y="44208"/>
                  <a:pt x="360105" y="11551"/>
                </a:cubicBezTo>
                <a:cubicBezTo>
                  <a:pt x="360105" y="-21106"/>
                  <a:pt x="101816" y="30354"/>
                  <a:pt x="98847" y="29364"/>
                </a:cubicBezTo>
                <a:cubicBezTo>
                  <a:pt x="95878" y="28374"/>
                  <a:pt x="303697" y="-15169"/>
                  <a:pt x="342292" y="5613"/>
                </a:cubicBezTo>
                <a:cubicBezTo>
                  <a:pt x="380887" y="26395"/>
                  <a:pt x="355651" y="90225"/>
                  <a:pt x="330416" y="154055"/>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 name="Freeform 21">
            <a:extLst>
              <a:ext uri="{FF2B5EF4-FFF2-40B4-BE49-F238E27FC236}">
                <a16:creationId xmlns:a16="http://schemas.microsoft.com/office/drawing/2014/main" id="{1DAC928C-2F8A-4B45-8409-76804E468547}"/>
              </a:ext>
            </a:extLst>
          </p:cNvPr>
          <p:cNvSpPr/>
          <p:nvPr/>
        </p:nvSpPr>
        <p:spPr>
          <a:xfrm>
            <a:off x="2326446" y="3152899"/>
            <a:ext cx="363221" cy="810820"/>
          </a:xfrm>
          <a:custGeom>
            <a:avLst/>
            <a:gdLst>
              <a:gd name="connsiteX0" fmla="*/ 197060 w 363221"/>
              <a:gd name="connsiteY0" fmla="*/ 0 h 810820"/>
              <a:gd name="connsiteX1" fmla="*/ 357377 w 363221"/>
              <a:gd name="connsiteY1" fmla="*/ 356259 h 810820"/>
              <a:gd name="connsiteX2" fmla="*/ 12993 w 363221"/>
              <a:gd name="connsiteY2" fmla="*/ 771896 h 810820"/>
              <a:gd name="connsiteX3" fmla="*/ 66432 w 363221"/>
              <a:gd name="connsiteY3" fmla="*/ 670956 h 810820"/>
              <a:gd name="connsiteX4" fmla="*/ 7055 w 363221"/>
              <a:gd name="connsiteY4" fmla="*/ 801584 h 810820"/>
              <a:gd name="connsiteX5" fmla="*/ 107996 w 363221"/>
              <a:gd name="connsiteY5" fmla="*/ 789709 h 810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3221" h="810820">
                <a:moveTo>
                  <a:pt x="197060" y="0"/>
                </a:moveTo>
                <a:cubicBezTo>
                  <a:pt x="292557" y="113805"/>
                  <a:pt x="388055" y="227610"/>
                  <a:pt x="357377" y="356259"/>
                </a:cubicBezTo>
                <a:cubicBezTo>
                  <a:pt x="326699" y="484908"/>
                  <a:pt x="61484" y="719447"/>
                  <a:pt x="12993" y="771896"/>
                </a:cubicBezTo>
                <a:cubicBezTo>
                  <a:pt x="-35498" y="824345"/>
                  <a:pt x="67422" y="666008"/>
                  <a:pt x="66432" y="670956"/>
                </a:cubicBezTo>
                <a:cubicBezTo>
                  <a:pt x="65442" y="675904"/>
                  <a:pt x="128" y="781792"/>
                  <a:pt x="7055" y="801584"/>
                </a:cubicBezTo>
                <a:cubicBezTo>
                  <a:pt x="13982" y="821376"/>
                  <a:pt x="60989" y="805542"/>
                  <a:pt x="107996" y="789709"/>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7B77E308-4B9B-0C44-BBF7-770C43E78222}"/>
              </a:ext>
            </a:extLst>
          </p:cNvPr>
          <p:cNvSpPr>
            <a:spLocks noGrp="1"/>
          </p:cNvSpPr>
          <p:nvPr>
            <p:ph type="title"/>
          </p:nvPr>
        </p:nvSpPr>
        <p:spPr/>
        <p:txBody>
          <a:bodyPr/>
          <a:lstStyle/>
          <a:p>
            <a:r>
              <a:rPr lang="en-AU" dirty="0">
                <a:solidFill>
                  <a:schemeClr val="accent4">
                    <a:lumMod val="50000"/>
                  </a:schemeClr>
                </a:solidFill>
                <a:latin typeface="Powderfinger Type" panose="02020709070000000403" pitchFamily="49" charset="77"/>
              </a:rPr>
              <a:t>Stapled OCSP</a:t>
            </a:r>
          </a:p>
        </p:txBody>
      </p:sp>
      <p:sp>
        <p:nvSpPr>
          <p:cNvPr id="4" name="Freeform 3">
            <a:extLst>
              <a:ext uri="{FF2B5EF4-FFF2-40B4-BE49-F238E27FC236}">
                <a16:creationId xmlns:a16="http://schemas.microsoft.com/office/drawing/2014/main" id="{D75FD8D6-37F1-4444-BFDB-10E759CA574D}"/>
              </a:ext>
            </a:extLst>
          </p:cNvPr>
          <p:cNvSpPr/>
          <p:nvPr/>
        </p:nvSpPr>
        <p:spPr>
          <a:xfrm>
            <a:off x="3087149" y="4469603"/>
            <a:ext cx="3284137" cy="522149"/>
          </a:xfrm>
          <a:custGeom>
            <a:avLst/>
            <a:gdLst>
              <a:gd name="connsiteX0" fmla="*/ 0 w 3284137"/>
              <a:gd name="connsiteY0" fmla="*/ 203065 h 522149"/>
              <a:gd name="connsiteX1" fmla="*/ 302003 w 3284137"/>
              <a:gd name="connsiteY1" fmla="*/ 337289 h 522149"/>
              <a:gd name="connsiteX2" fmla="*/ 947956 w 3284137"/>
              <a:gd name="connsiteY2" fmla="*/ 521847 h 522149"/>
              <a:gd name="connsiteX3" fmla="*/ 2164359 w 3284137"/>
              <a:gd name="connsiteY3" fmla="*/ 370845 h 522149"/>
              <a:gd name="connsiteX4" fmla="*/ 3254928 w 3284137"/>
              <a:gd name="connsiteY4" fmla="*/ 18507 h 522149"/>
              <a:gd name="connsiteX5" fmla="*/ 2994869 w 3284137"/>
              <a:gd name="connsiteY5" fmla="*/ 52063 h 522149"/>
              <a:gd name="connsiteX6" fmla="*/ 3254928 w 3284137"/>
              <a:gd name="connsiteY6" fmla="*/ 1729 h 522149"/>
              <a:gd name="connsiteX7" fmla="*/ 3171038 w 3284137"/>
              <a:gd name="connsiteY7" fmla="*/ 127564 h 522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84137" h="522149">
                <a:moveTo>
                  <a:pt x="0" y="203065"/>
                </a:moveTo>
                <a:cubicBezTo>
                  <a:pt x="72005" y="243612"/>
                  <a:pt x="144010" y="284159"/>
                  <a:pt x="302003" y="337289"/>
                </a:cubicBezTo>
                <a:cubicBezTo>
                  <a:pt x="459996" y="390419"/>
                  <a:pt x="637563" y="516254"/>
                  <a:pt x="947956" y="521847"/>
                </a:cubicBezTo>
                <a:cubicBezTo>
                  <a:pt x="1258349" y="527440"/>
                  <a:pt x="1779864" y="454735"/>
                  <a:pt x="2164359" y="370845"/>
                </a:cubicBezTo>
                <a:cubicBezTo>
                  <a:pt x="2548854" y="286955"/>
                  <a:pt x="3116510" y="71637"/>
                  <a:pt x="3254928" y="18507"/>
                </a:cubicBezTo>
                <a:cubicBezTo>
                  <a:pt x="3393346" y="-34623"/>
                  <a:pt x="2994869" y="54859"/>
                  <a:pt x="2994869" y="52063"/>
                </a:cubicBezTo>
                <a:cubicBezTo>
                  <a:pt x="2994869" y="49267"/>
                  <a:pt x="3225567" y="-10855"/>
                  <a:pt x="3254928" y="1729"/>
                </a:cubicBezTo>
                <a:cubicBezTo>
                  <a:pt x="3284290" y="14312"/>
                  <a:pt x="3227664" y="70938"/>
                  <a:pt x="3171038" y="127564"/>
                </a:cubicBez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Freeform 4">
            <a:extLst>
              <a:ext uri="{FF2B5EF4-FFF2-40B4-BE49-F238E27FC236}">
                <a16:creationId xmlns:a16="http://schemas.microsoft.com/office/drawing/2014/main" id="{DC67AA34-3D58-4F4F-88C9-963BFD759504}"/>
              </a:ext>
            </a:extLst>
          </p:cNvPr>
          <p:cNvSpPr/>
          <p:nvPr/>
        </p:nvSpPr>
        <p:spPr>
          <a:xfrm>
            <a:off x="3500955" y="4718305"/>
            <a:ext cx="1314326" cy="670647"/>
          </a:xfrm>
          <a:custGeom>
            <a:avLst/>
            <a:gdLst>
              <a:gd name="connsiteX0" fmla="*/ 81144 w 1314326"/>
              <a:gd name="connsiteY0" fmla="*/ 13086 h 670647"/>
              <a:gd name="connsiteX1" fmla="*/ 802597 w 1314326"/>
              <a:gd name="connsiteY1" fmla="*/ 46642 h 670647"/>
              <a:gd name="connsiteX2" fmla="*/ 1272381 w 1314326"/>
              <a:gd name="connsiteY2" fmla="*/ 21475 h 670647"/>
              <a:gd name="connsiteX3" fmla="*/ 1272381 w 1314326"/>
              <a:gd name="connsiteY3" fmla="*/ 55031 h 670647"/>
              <a:gd name="connsiteX4" fmla="*/ 1314326 w 1314326"/>
              <a:gd name="connsiteY4" fmla="*/ 625482 h 670647"/>
              <a:gd name="connsiteX5" fmla="*/ 1272381 w 1314326"/>
              <a:gd name="connsiteY5" fmla="*/ 633871 h 670647"/>
              <a:gd name="connsiteX6" fmla="*/ 165034 w 1314326"/>
              <a:gd name="connsiteY6" fmla="*/ 650649 h 670647"/>
              <a:gd name="connsiteX7" fmla="*/ 14032 w 1314326"/>
              <a:gd name="connsiteY7" fmla="*/ 617093 h 670647"/>
              <a:gd name="connsiteX8" fmla="*/ 5643 w 1314326"/>
              <a:gd name="connsiteY8" fmla="*/ 164088 h 670647"/>
              <a:gd name="connsiteX9" fmla="*/ 5643 w 1314326"/>
              <a:gd name="connsiteY9" fmla="*/ 21475 h 670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14326" h="670647">
                <a:moveTo>
                  <a:pt x="81144" y="13086"/>
                </a:moveTo>
                <a:cubicBezTo>
                  <a:pt x="342601" y="29165"/>
                  <a:pt x="604058" y="45244"/>
                  <a:pt x="802597" y="46642"/>
                </a:cubicBezTo>
                <a:cubicBezTo>
                  <a:pt x="1001136" y="48040"/>
                  <a:pt x="1272381" y="21475"/>
                  <a:pt x="1272381" y="21475"/>
                </a:cubicBezTo>
                <a:cubicBezTo>
                  <a:pt x="1350678" y="22873"/>
                  <a:pt x="1265390" y="-45637"/>
                  <a:pt x="1272381" y="55031"/>
                </a:cubicBezTo>
                <a:cubicBezTo>
                  <a:pt x="1279372" y="155699"/>
                  <a:pt x="1314326" y="529009"/>
                  <a:pt x="1314326" y="625482"/>
                </a:cubicBezTo>
                <a:cubicBezTo>
                  <a:pt x="1314326" y="721955"/>
                  <a:pt x="1272381" y="633871"/>
                  <a:pt x="1272381" y="633871"/>
                </a:cubicBezTo>
                <a:lnTo>
                  <a:pt x="165034" y="650649"/>
                </a:lnTo>
                <a:cubicBezTo>
                  <a:pt x="-44691" y="647853"/>
                  <a:pt x="40597" y="698187"/>
                  <a:pt x="14032" y="617093"/>
                </a:cubicBezTo>
                <a:cubicBezTo>
                  <a:pt x="-12533" y="536000"/>
                  <a:pt x="7041" y="263358"/>
                  <a:pt x="5643" y="164088"/>
                </a:cubicBezTo>
                <a:cubicBezTo>
                  <a:pt x="4245" y="64818"/>
                  <a:pt x="4944" y="43146"/>
                  <a:pt x="5643" y="21475"/>
                </a:cubicBezTo>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TextBox 5">
            <a:extLst>
              <a:ext uri="{FF2B5EF4-FFF2-40B4-BE49-F238E27FC236}">
                <a16:creationId xmlns:a16="http://schemas.microsoft.com/office/drawing/2014/main" id="{D48A45FA-AB39-314D-ACAC-3E5BB2C4605A}"/>
              </a:ext>
            </a:extLst>
          </p:cNvPr>
          <p:cNvSpPr txBox="1"/>
          <p:nvPr/>
        </p:nvSpPr>
        <p:spPr>
          <a:xfrm>
            <a:off x="2055303" y="2718033"/>
            <a:ext cx="2403222" cy="369332"/>
          </a:xfrm>
          <a:prstGeom prst="rect">
            <a:avLst/>
          </a:prstGeom>
          <a:noFill/>
        </p:spPr>
        <p:txBody>
          <a:bodyPr wrap="none" rtlCol="0">
            <a:spAutoFit/>
          </a:bodyPr>
          <a:lstStyle/>
          <a:p>
            <a:r>
              <a:rPr lang="en-AU" dirty="0">
                <a:latin typeface="AhnbergHand" pitchFamily="2" charset="0"/>
              </a:rPr>
              <a:t>CA OCSP Server</a:t>
            </a:r>
          </a:p>
        </p:txBody>
      </p:sp>
      <p:sp>
        <p:nvSpPr>
          <p:cNvPr id="7" name="TextBox 6">
            <a:extLst>
              <a:ext uri="{FF2B5EF4-FFF2-40B4-BE49-F238E27FC236}">
                <a16:creationId xmlns:a16="http://schemas.microsoft.com/office/drawing/2014/main" id="{43E61F24-A8A3-534A-A55D-DD663601BCBD}"/>
              </a:ext>
            </a:extLst>
          </p:cNvPr>
          <p:cNvSpPr txBox="1"/>
          <p:nvPr/>
        </p:nvSpPr>
        <p:spPr>
          <a:xfrm>
            <a:off x="1310081" y="4114710"/>
            <a:ext cx="1675459" cy="369332"/>
          </a:xfrm>
          <a:prstGeom prst="rect">
            <a:avLst/>
          </a:prstGeom>
          <a:noFill/>
        </p:spPr>
        <p:txBody>
          <a:bodyPr wrap="none" rtlCol="0">
            <a:spAutoFit/>
          </a:bodyPr>
          <a:lstStyle/>
          <a:p>
            <a:r>
              <a:rPr lang="en-AU" dirty="0">
                <a:latin typeface="AhnbergHand" pitchFamily="2" charset="0"/>
              </a:rPr>
              <a:t>TLS Server</a:t>
            </a:r>
          </a:p>
        </p:txBody>
      </p:sp>
      <p:sp>
        <p:nvSpPr>
          <p:cNvPr id="8" name="TextBox 7">
            <a:extLst>
              <a:ext uri="{FF2B5EF4-FFF2-40B4-BE49-F238E27FC236}">
                <a16:creationId xmlns:a16="http://schemas.microsoft.com/office/drawing/2014/main" id="{F12A6198-35F2-4C46-B09E-7E60C437FD40}"/>
              </a:ext>
            </a:extLst>
          </p:cNvPr>
          <p:cNvSpPr txBox="1"/>
          <p:nvPr/>
        </p:nvSpPr>
        <p:spPr>
          <a:xfrm>
            <a:off x="6915325" y="4114710"/>
            <a:ext cx="926857" cy="369332"/>
          </a:xfrm>
          <a:prstGeom prst="rect">
            <a:avLst/>
          </a:prstGeom>
          <a:noFill/>
        </p:spPr>
        <p:txBody>
          <a:bodyPr wrap="none" rtlCol="0">
            <a:spAutoFit/>
          </a:bodyPr>
          <a:lstStyle/>
          <a:p>
            <a:r>
              <a:rPr lang="en-AU" dirty="0">
                <a:latin typeface="AhnbergHand" pitchFamily="2" charset="0"/>
              </a:rPr>
              <a:t>Client</a:t>
            </a:r>
          </a:p>
        </p:txBody>
      </p:sp>
      <p:sp>
        <p:nvSpPr>
          <p:cNvPr id="9" name="Freeform 8">
            <a:extLst>
              <a:ext uri="{FF2B5EF4-FFF2-40B4-BE49-F238E27FC236}">
                <a16:creationId xmlns:a16="http://schemas.microsoft.com/office/drawing/2014/main" id="{47ECD57C-99AD-DE43-B6FC-EFC6D35FC11D}"/>
              </a:ext>
            </a:extLst>
          </p:cNvPr>
          <p:cNvSpPr/>
          <p:nvPr/>
        </p:nvSpPr>
        <p:spPr>
          <a:xfrm>
            <a:off x="1208015" y="3993160"/>
            <a:ext cx="1867686" cy="586259"/>
          </a:xfrm>
          <a:custGeom>
            <a:avLst/>
            <a:gdLst>
              <a:gd name="connsiteX0" fmla="*/ 0 w 1867686"/>
              <a:gd name="connsiteY0" fmla="*/ 0 h 586259"/>
              <a:gd name="connsiteX1" fmla="*/ 8389 w 1867686"/>
              <a:gd name="connsiteY1" fmla="*/ 201335 h 586259"/>
              <a:gd name="connsiteX2" fmla="*/ 8389 w 1867686"/>
              <a:gd name="connsiteY2" fmla="*/ 562062 h 586259"/>
              <a:gd name="connsiteX3" fmla="*/ 33556 w 1867686"/>
              <a:gd name="connsiteY3" fmla="*/ 553673 h 586259"/>
              <a:gd name="connsiteX4" fmla="*/ 1669409 w 1867686"/>
              <a:gd name="connsiteY4" fmla="*/ 562062 h 586259"/>
              <a:gd name="connsiteX5" fmla="*/ 1828800 w 1867686"/>
              <a:gd name="connsiteY5" fmla="*/ 578840 h 586259"/>
              <a:gd name="connsiteX6" fmla="*/ 1845578 w 1867686"/>
              <a:gd name="connsiteY6" fmla="*/ 427838 h 586259"/>
              <a:gd name="connsiteX7" fmla="*/ 1828800 w 1867686"/>
              <a:gd name="connsiteY7" fmla="*/ 58723 h 586259"/>
              <a:gd name="connsiteX8" fmla="*/ 1786855 w 1867686"/>
              <a:gd name="connsiteY8" fmla="*/ 41945 h 586259"/>
              <a:gd name="connsiteX9" fmla="*/ 872455 w 1867686"/>
              <a:gd name="connsiteY9" fmla="*/ 16778 h 586259"/>
              <a:gd name="connsiteX10" fmla="*/ 67112 w 1867686"/>
              <a:gd name="connsiteY10" fmla="*/ 33556 h 586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67686" h="586259">
                <a:moveTo>
                  <a:pt x="0" y="0"/>
                </a:moveTo>
                <a:cubicBezTo>
                  <a:pt x="3495" y="53829"/>
                  <a:pt x="6991" y="107658"/>
                  <a:pt x="8389" y="201335"/>
                </a:cubicBezTo>
                <a:cubicBezTo>
                  <a:pt x="9787" y="295012"/>
                  <a:pt x="8389" y="562062"/>
                  <a:pt x="8389" y="562062"/>
                </a:cubicBezTo>
                <a:cubicBezTo>
                  <a:pt x="12583" y="620785"/>
                  <a:pt x="33556" y="553673"/>
                  <a:pt x="33556" y="553673"/>
                </a:cubicBezTo>
                <a:lnTo>
                  <a:pt x="1669409" y="562062"/>
                </a:lnTo>
                <a:cubicBezTo>
                  <a:pt x="1968616" y="566257"/>
                  <a:pt x="1799439" y="601211"/>
                  <a:pt x="1828800" y="578840"/>
                </a:cubicBezTo>
                <a:cubicBezTo>
                  <a:pt x="1858161" y="556469"/>
                  <a:pt x="1845578" y="514524"/>
                  <a:pt x="1845578" y="427838"/>
                </a:cubicBezTo>
                <a:cubicBezTo>
                  <a:pt x="1845578" y="341152"/>
                  <a:pt x="1838587" y="123038"/>
                  <a:pt x="1828800" y="58723"/>
                </a:cubicBezTo>
                <a:cubicBezTo>
                  <a:pt x="1819013" y="-5592"/>
                  <a:pt x="1946246" y="48936"/>
                  <a:pt x="1786855" y="41945"/>
                </a:cubicBezTo>
                <a:cubicBezTo>
                  <a:pt x="1627464" y="34954"/>
                  <a:pt x="1159079" y="18176"/>
                  <a:pt x="872455" y="16778"/>
                </a:cubicBezTo>
                <a:cubicBezTo>
                  <a:pt x="585831" y="15380"/>
                  <a:pt x="326471" y="24468"/>
                  <a:pt x="67112" y="33556"/>
                </a:cubicBezTo>
              </a:path>
            </a:pathLst>
          </a:custGeom>
          <a:noFill/>
          <a:ln w="28575">
            <a:solidFill>
              <a:srgbClr val="C2B6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Freeform 9">
            <a:extLst>
              <a:ext uri="{FF2B5EF4-FFF2-40B4-BE49-F238E27FC236}">
                <a16:creationId xmlns:a16="http://schemas.microsoft.com/office/drawing/2014/main" id="{F7CEBF96-72C6-5E41-9214-8369EAC18D82}"/>
              </a:ext>
            </a:extLst>
          </p:cNvPr>
          <p:cNvSpPr/>
          <p:nvPr/>
        </p:nvSpPr>
        <p:spPr>
          <a:xfrm>
            <a:off x="6444910" y="4006246"/>
            <a:ext cx="1867686" cy="586259"/>
          </a:xfrm>
          <a:custGeom>
            <a:avLst/>
            <a:gdLst>
              <a:gd name="connsiteX0" fmla="*/ 0 w 1867686"/>
              <a:gd name="connsiteY0" fmla="*/ 0 h 586259"/>
              <a:gd name="connsiteX1" fmla="*/ 8389 w 1867686"/>
              <a:gd name="connsiteY1" fmla="*/ 201335 h 586259"/>
              <a:gd name="connsiteX2" fmla="*/ 8389 w 1867686"/>
              <a:gd name="connsiteY2" fmla="*/ 562062 h 586259"/>
              <a:gd name="connsiteX3" fmla="*/ 33556 w 1867686"/>
              <a:gd name="connsiteY3" fmla="*/ 553673 h 586259"/>
              <a:gd name="connsiteX4" fmla="*/ 1669409 w 1867686"/>
              <a:gd name="connsiteY4" fmla="*/ 562062 h 586259"/>
              <a:gd name="connsiteX5" fmla="*/ 1828800 w 1867686"/>
              <a:gd name="connsiteY5" fmla="*/ 578840 h 586259"/>
              <a:gd name="connsiteX6" fmla="*/ 1845578 w 1867686"/>
              <a:gd name="connsiteY6" fmla="*/ 427838 h 586259"/>
              <a:gd name="connsiteX7" fmla="*/ 1828800 w 1867686"/>
              <a:gd name="connsiteY7" fmla="*/ 58723 h 586259"/>
              <a:gd name="connsiteX8" fmla="*/ 1786855 w 1867686"/>
              <a:gd name="connsiteY8" fmla="*/ 41945 h 586259"/>
              <a:gd name="connsiteX9" fmla="*/ 872455 w 1867686"/>
              <a:gd name="connsiteY9" fmla="*/ 16778 h 586259"/>
              <a:gd name="connsiteX10" fmla="*/ 67112 w 1867686"/>
              <a:gd name="connsiteY10" fmla="*/ 33556 h 586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67686" h="586259">
                <a:moveTo>
                  <a:pt x="0" y="0"/>
                </a:moveTo>
                <a:cubicBezTo>
                  <a:pt x="3495" y="53829"/>
                  <a:pt x="6991" y="107658"/>
                  <a:pt x="8389" y="201335"/>
                </a:cubicBezTo>
                <a:cubicBezTo>
                  <a:pt x="9787" y="295012"/>
                  <a:pt x="8389" y="562062"/>
                  <a:pt x="8389" y="562062"/>
                </a:cubicBezTo>
                <a:cubicBezTo>
                  <a:pt x="12583" y="620785"/>
                  <a:pt x="33556" y="553673"/>
                  <a:pt x="33556" y="553673"/>
                </a:cubicBezTo>
                <a:lnTo>
                  <a:pt x="1669409" y="562062"/>
                </a:lnTo>
                <a:cubicBezTo>
                  <a:pt x="1968616" y="566257"/>
                  <a:pt x="1799439" y="601211"/>
                  <a:pt x="1828800" y="578840"/>
                </a:cubicBezTo>
                <a:cubicBezTo>
                  <a:pt x="1858161" y="556469"/>
                  <a:pt x="1845578" y="514524"/>
                  <a:pt x="1845578" y="427838"/>
                </a:cubicBezTo>
                <a:cubicBezTo>
                  <a:pt x="1845578" y="341152"/>
                  <a:pt x="1838587" y="123038"/>
                  <a:pt x="1828800" y="58723"/>
                </a:cubicBezTo>
                <a:cubicBezTo>
                  <a:pt x="1819013" y="-5592"/>
                  <a:pt x="1946246" y="48936"/>
                  <a:pt x="1786855" y="41945"/>
                </a:cubicBezTo>
                <a:cubicBezTo>
                  <a:pt x="1627464" y="34954"/>
                  <a:pt x="1159079" y="18176"/>
                  <a:pt x="872455" y="16778"/>
                </a:cubicBezTo>
                <a:cubicBezTo>
                  <a:pt x="585831" y="15380"/>
                  <a:pt x="326471" y="24468"/>
                  <a:pt x="67112" y="33556"/>
                </a:cubicBezTo>
              </a:path>
            </a:pathLst>
          </a:custGeom>
          <a:noFill/>
          <a:ln w="28575">
            <a:solidFill>
              <a:srgbClr val="C2B6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Freeform 10">
            <a:extLst>
              <a:ext uri="{FF2B5EF4-FFF2-40B4-BE49-F238E27FC236}">
                <a16:creationId xmlns:a16="http://schemas.microsoft.com/office/drawing/2014/main" id="{0B8B4972-0391-F344-A984-69D1862C3511}"/>
              </a:ext>
            </a:extLst>
          </p:cNvPr>
          <p:cNvSpPr/>
          <p:nvPr/>
        </p:nvSpPr>
        <p:spPr>
          <a:xfrm>
            <a:off x="2051697" y="2548794"/>
            <a:ext cx="2403222" cy="586259"/>
          </a:xfrm>
          <a:custGeom>
            <a:avLst/>
            <a:gdLst>
              <a:gd name="connsiteX0" fmla="*/ 0 w 1867686"/>
              <a:gd name="connsiteY0" fmla="*/ 0 h 586259"/>
              <a:gd name="connsiteX1" fmla="*/ 8389 w 1867686"/>
              <a:gd name="connsiteY1" fmla="*/ 201335 h 586259"/>
              <a:gd name="connsiteX2" fmla="*/ 8389 w 1867686"/>
              <a:gd name="connsiteY2" fmla="*/ 562062 h 586259"/>
              <a:gd name="connsiteX3" fmla="*/ 33556 w 1867686"/>
              <a:gd name="connsiteY3" fmla="*/ 553673 h 586259"/>
              <a:gd name="connsiteX4" fmla="*/ 1669409 w 1867686"/>
              <a:gd name="connsiteY4" fmla="*/ 562062 h 586259"/>
              <a:gd name="connsiteX5" fmla="*/ 1828800 w 1867686"/>
              <a:gd name="connsiteY5" fmla="*/ 578840 h 586259"/>
              <a:gd name="connsiteX6" fmla="*/ 1845578 w 1867686"/>
              <a:gd name="connsiteY6" fmla="*/ 427838 h 586259"/>
              <a:gd name="connsiteX7" fmla="*/ 1828800 w 1867686"/>
              <a:gd name="connsiteY7" fmla="*/ 58723 h 586259"/>
              <a:gd name="connsiteX8" fmla="*/ 1786855 w 1867686"/>
              <a:gd name="connsiteY8" fmla="*/ 41945 h 586259"/>
              <a:gd name="connsiteX9" fmla="*/ 872455 w 1867686"/>
              <a:gd name="connsiteY9" fmla="*/ 16778 h 586259"/>
              <a:gd name="connsiteX10" fmla="*/ 67112 w 1867686"/>
              <a:gd name="connsiteY10" fmla="*/ 33556 h 586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67686" h="586259">
                <a:moveTo>
                  <a:pt x="0" y="0"/>
                </a:moveTo>
                <a:cubicBezTo>
                  <a:pt x="3495" y="53829"/>
                  <a:pt x="6991" y="107658"/>
                  <a:pt x="8389" y="201335"/>
                </a:cubicBezTo>
                <a:cubicBezTo>
                  <a:pt x="9787" y="295012"/>
                  <a:pt x="8389" y="562062"/>
                  <a:pt x="8389" y="562062"/>
                </a:cubicBezTo>
                <a:cubicBezTo>
                  <a:pt x="12583" y="620785"/>
                  <a:pt x="33556" y="553673"/>
                  <a:pt x="33556" y="553673"/>
                </a:cubicBezTo>
                <a:lnTo>
                  <a:pt x="1669409" y="562062"/>
                </a:lnTo>
                <a:cubicBezTo>
                  <a:pt x="1968616" y="566257"/>
                  <a:pt x="1799439" y="601211"/>
                  <a:pt x="1828800" y="578840"/>
                </a:cubicBezTo>
                <a:cubicBezTo>
                  <a:pt x="1858161" y="556469"/>
                  <a:pt x="1845578" y="514524"/>
                  <a:pt x="1845578" y="427838"/>
                </a:cubicBezTo>
                <a:cubicBezTo>
                  <a:pt x="1845578" y="341152"/>
                  <a:pt x="1838587" y="123038"/>
                  <a:pt x="1828800" y="58723"/>
                </a:cubicBezTo>
                <a:cubicBezTo>
                  <a:pt x="1819013" y="-5592"/>
                  <a:pt x="1946246" y="48936"/>
                  <a:pt x="1786855" y="41945"/>
                </a:cubicBezTo>
                <a:cubicBezTo>
                  <a:pt x="1627464" y="34954"/>
                  <a:pt x="1159079" y="18176"/>
                  <a:pt x="872455" y="16778"/>
                </a:cubicBezTo>
                <a:cubicBezTo>
                  <a:pt x="585831" y="15380"/>
                  <a:pt x="326471" y="24468"/>
                  <a:pt x="67112" y="33556"/>
                </a:cubicBezTo>
              </a:path>
            </a:pathLst>
          </a:custGeom>
          <a:noFill/>
          <a:ln w="28575">
            <a:solidFill>
              <a:srgbClr val="C2B6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TextBox 11">
            <a:extLst>
              <a:ext uri="{FF2B5EF4-FFF2-40B4-BE49-F238E27FC236}">
                <a16:creationId xmlns:a16="http://schemas.microsoft.com/office/drawing/2014/main" id="{6170E8E5-75DC-714C-AA5C-4895F2B91CC6}"/>
              </a:ext>
            </a:extLst>
          </p:cNvPr>
          <p:cNvSpPr txBox="1"/>
          <p:nvPr/>
        </p:nvSpPr>
        <p:spPr>
          <a:xfrm>
            <a:off x="3634822" y="4263288"/>
            <a:ext cx="1640193" cy="307777"/>
          </a:xfrm>
          <a:prstGeom prst="rect">
            <a:avLst/>
          </a:prstGeom>
          <a:noFill/>
        </p:spPr>
        <p:txBody>
          <a:bodyPr wrap="none" rtlCol="0">
            <a:spAutoFit/>
          </a:bodyPr>
          <a:lstStyle/>
          <a:p>
            <a:r>
              <a:rPr lang="en-AU" sz="1400" dirty="0">
                <a:solidFill>
                  <a:schemeClr val="tx1">
                    <a:lumMod val="50000"/>
                    <a:lumOff val="50000"/>
                  </a:schemeClr>
                </a:solidFill>
                <a:latin typeface="AhnbergHand" pitchFamily="2" charset="0"/>
              </a:rPr>
              <a:t>TLS Handshake</a:t>
            </a:r>
          </a:p>
        </p:txBody>
      </p:sp>
      <p:sp>
        <p:nvSpPr>
          <p:cNvPr id="13" name="TextBox 12">
            <a:extLst>
              <a:ext uri="{FF2B5EF4-FFF2-40B4-BE49-F238E27FC236}">
                <a16:creationId xmlns:a16="http://schemas.microsoft.com/office/drawing/2014/main" id="{9964B1DD-0680-BD43-8B3E-4B53FB40947E}"/>
              </a:ext>
            </a:extLst>
          </p:cNvPr>
          <p:cNvSpPr txBox="1"/>
          <p:nvPr/>
        </p:nvSpPr>
        <p:spPr>
          <a:xfrm>
            <a:off x="3634822" y="4782154"/>
            <a:ext cx="1194558" cy="430887"/>
          </a:xfrm>
          <a:prstGeom prst="rect">
            <a:avLst/>
          </a:prstGeom>
          <a:noFill/>
        </p:spPr>
        <p:txBody>
          <a:bodyPr wrap="none" rtlCol="0">
            <a:spAutoFit/>
          </a:bodyPr>
          <a:lstStyle/>
          <a:p>
            <a:r>
              <a:rPr lang="en-AU" sz="1100" dirty="0">
                <a:solidFill>
                  <a:schemeClr val="tx1">
                    <a:lumMod val="50000"/>
                    <a:lumOff val="50000"/>
                  </a:schemeClr>
                </a:solidFill>
                <a:latin typeface="AhnbergHand" pitchFamily="2" charset="0"/>
              </a:rPr>
              <a:t>Domain Name</a:t>
            </a:r>
          </a:p>
          <a:p>
            <a:r>
              <a:rPr lang="en-AU" sz="1100" dirty="0">
                <a:solidFill>
                  <a:schemeClr val="tx1">
                    <a:lumMod val="50000"/>
                    <a:lumOff val="50000"/>
                  </a:schemeClr>
                </a:solidFill>
                <a:latin typeface="AhnbergHand" pitchFamily="2" charset="0"/>
              </a:rPr>
              <a:t>Certificate</a:t>
            </a:r>
          </a:p>
        </p:txBody>
      </p:sp>
      <p:sp>
        <p:nvSpPr>
          <p:cNvPr id="14" name="Freeform 13">
            <a:extLst>
              <a:ext uri="{FF2B5EF4-FFF2-40B4-BE49-F238E27FC236}">
                <a16:creationId xmlns:a16="http://schemas.microsoft.com/office/drawing/2014/main" id="{181BA18C-773F-3840-8F4B-92101350CAE5}"/>
              </a:ext>
            </a:extLst>
          </p:cNvPr>
          <p:cNvSpPr/>
          <p:nvPr/>
        </p:nvSpPr>
        <p:spPr>
          <a:xfrm>
            <a:off x="3027582" y="4164217"/>
            <a:ext cx="3357144" cy="206470"/>
          </a:xfrm>
          <a:custGeom>
            <a:avLst/>
            <a:gdLst>
              <a:gd name="connsiteX0" fmla="*/ 143457 w 3357144"/>
              <a:gd name="connsiteY0" fmla="*/ 13500 h 206470"/>
              <a:gd name="connsiteX1" fmla="*/ 26011 w 3357144"/>
              <a:gd name="connsiteY1" fmla="*/ 114168 h 206470"/>
              <a:gd name="connsiteX2" fmla="*/ 193790 w 3357144"/>
              <a:gd name="connsiteY2" fmla="*/ 206447 h 206470"/>
              <a:gd name="connsiteX3" fmla="*/ 9233 w 3357144"/>
              <a:gd name="connsiteY3" fmla="*/ 105779 h 206470"/>
              <a:gd name="connsiteX4" fmla="*/ 546128 w 3357144"/>
              <a:gd name="connsiteY4" fmla="*/ 21889 h 206470"/>
              <a:gd name="connsiteX5" fmla="*/ 1879978 w 3357144"/>
              <a:gd name="connsiteY5" fmla="*/ 5111 h 206470"/>
              <a:gd name="connsiteX6" fmla="*/ 3079603 w 3357144"/>
              <a:gd name="connsiteY6" fmla="*/ 97390 h 206470"/>
              <a:gd name="connsiteX7" fmla="*/ 3356440 w 3357144"/>
              <a:gd name="connsiteY7" fmla="*/ 139335 h 206470"/>
              <a:gd name="connsiteX8" fmla="*/ 3163493 w 3357144"/>
              <a:gd name="connsiteY8" fmla="*/ 30278 h 206470"/>
              <a:gd name="connsiteX9" fmla="*/ 3306106 w 3357144"/>
              <a:gd name="connsiteY9" fmla="*/ 139335 h 206470"/>
              <a:gd name="connsiteX10" fmla="*/ 3205438 w 3357144"/>
              <a:gd name="connsiteY10" fmla="*/ 189669 h 206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57144" h="206470">
                <a:moveTo>
                  <a:pt x="143457" y="13500"/>
                </a:moveTo>
                <a:cubicBezTo>
                  <a:pt x="80539" y="47755"/>
                  <a:pt x="17622" y="82010"/>
                  <a:pt x="26011" y="114168"/>
                </a:cubicBezTo>
                <a:cubicBezTo>
                  <a:pt x="34400" y="146326"/>
                  <a:pt x="196586" y="207845"/>
                  <a:pt x="193790" y="206447"/>
                </a:cubicBezTo>
                <a:cubicBezTo>
                  <a:pt x="190994" y="205049"/>
                  <a:pt x="-49490" y="136539"/>
                  <a:pt x="9233" y="105779"/>
                </a:cubicBezTo>
                <a:cubicBezTo>
                  <a:pt x="67956" y="75019"/>
                  <a:pt x="234337" y="38667"/>
                  <a:pt x="546128" y="21889"/>
                </a:cubicBezTo>
                <a:cubicBezTo>
                  <a:pt x="857919" y="5111"/>
                  <a:pt x="1457732" y="-7472"/>
                  <a:pt x="1879978" y="5111"/>
                </a:cubicBezTo>
                <a:cubicBezTo>
                  <a:pt x="2302224" y="17694"/>
                  <a:pt x="2833526" y="75019"/>
                  <a:pt x="3079603" y="97390"/>
                </a:cubicBezTo>
                <a:cubicBezTo>
                  <a:pt x="3325680" y="119761"/>
                  <a:pt x="3342458" y="150520"/>
                  <a:pt x="3356440" y="139335"/>
                </a:cubicBezTo>
                <a:cubicBezTo>
                  <a:pt x="3370422" y="128150"/>
                  <a:pt x="3171882" y="30278"/>
                  <a:pt x="3163493" y="30278"/>
                </a:cubicBezTo>
                <a:cubicBezTo>
                  <a:pt x="3155104" y="30278"/>
                  <a:pt x="3299115" y="112770"/>
                  <a:pt x="3306106" y="139335"/>
                </a:cubicBezTo>
                <a:cubicBezTo>
                  <a:pt x="3313097" y="165900"/>
                  <a:pt x="3259267" y="177784"/>
                  <a:pt x="3205438" y="189669"/>
                </a:cubicBez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15" name="Group 14">
            <a:extLst>
              <a:ext uri="{FF2B5EF4-FFF2-40B4-BE49-F238E27FC236}">
                <a16:creationId xmlns:a16="http://schemas.microsoft.com/office/drawing/2014/main" id="{341667F7-874E-4749-B75A-5F6CDF9D2AD6}"/>
              </a:ext>
            </a:extLst>
          </p:cNvPr>
          <p:cNvGrpSpPr/>
          <p:nvPr/>
        </p:nvGrpSpPr>
        <p:grpSpPr>
          <a:xfrm>
            <a:off x="4546422" y="5042392"/>
            <a:ext cx="159732" cy="234498"/>
            <a:chOff x="8783273" y="1717069"/>
            <a:chExt cx="310393" cy="455680"/>
          </a:xfrm>
        </p:grpSpPr>
        <p:sp>
          <p:nvSpPr>
            <p:cNvPr id="16" name="Oval 15">
              <a:extLst>
                <a:ext uri="{FF2B5EF4-FFF2-40B4-BE49-F238E27FC236}">
                  <a16:creationId xmlns:a16="http://schemas.microsoft.com/office/drawing/2014/main" id="{7128B76A-2DB8-9142-B1DB-5873672ED762}"/>
                </a:ext>
              </a:extLst>
            </p:cNvPr>
            <p:cNvSpPr/>
            <p:nvPr/>
          </p:nvSpPr>
          <p:spPr>
            <a:xfrm>
              <a:off x="8808441" y="1717069"/>
              <a:ext cx="268448" cy="26844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Freeform 16">
              <a:extLst>
                <a:ext uri="{FF2B5EF4-FFF2-40B4-BE49-F238E27FC236}">
                  <a16:creationId xmlns:a16="http://schemas.microsoft.com/office/drawing/2014/main" id="{EBA2DA69-A690-3442-B366-2C32394C2ED8}"/>
                </a:ext>
              </a:extLst>
            </p:cNvPr>
            <p:cNvSpPr/>
            <p:nvPr/>
          </p:nvSpPr>
          <p:spPr>
            <a:xfrm>
              <a:off x="8783273" y="1884704"/>
              <a:ext cx="310393" cy="288045"/>
            </a:xfrm>
            <a:custGeom>
              <a:avLst/>
              <a:gdLst>
                <a:gd name="connsiteX0" fmla="*/ 0 w 310393"/>
                <a:gd name="connsiteY0" fmla="*/ 288045 h 288045"/>
                <a:gd name="connsiteX1" fmla="*/ 83890 w 310393"/>
                <a:gd name="connsiteY1" fmla="*/ 27986 h 288045"/>
                <a:gd name="connsiteX2" fmla="*/ 192947 w 310393"/>
                <a:gd name="connsiteY2" fmla="*/ 27986 h 288045"/>
                <a:gd name="connsiteX3" fmla="*/ 310393 w 310393"/>
                <a:gd name="connsiteY3" fmla="*/ 212544 h 288045"/>
              </a:gdLst>
              <a:ahLst/>
              <a:cxnLst>
                <a:cxn ang="0">
                  <a:pos x="connsiteX0" y="connsiteY0"/>
                </a:cxn>
                <a:cxn ang="0">
                  <a:pos x="connsiteX1" y="connsiteY1"/>
                </a:cxn>
                <a:cxn ang="0">
                  <a:pos x="connsiteX2" y="connsiteY2"/>
                </a:cxn>
                <a:cxn ang="0">
                  <a:pos x="connsiteX3" y="connsiteY3"/>
                </a:cxn>
              </a:cxnLst>
              <a:rect l="l" t="t" r="r" b="b"/>
              <a:pathLst>
                <a:path w="310393" h="288045">
                  <a:moveTo>
                    <a:pt x="0" y="288045"/>
                  </a:moveTo>
                  <a:cubicBezTo>
                    <a:pt x="25866" y="179687"/>
                    <a:pt x="51732" y="71329"/>
                    <a:pt x="83890" y="27986"/>
                  </a:cubicBezTo>
                  <a:cubicBezTo>
                    <a:pt x="116048" y="-15357"/>
                    <a:pt x="155197" y="-2774"/>
                    <a:pt x="192947" y="27986"/>
                  </a:cubicBezTo>
                  <a:cubicBezTo>
                    <a:pt x="230698" y="58746"/>
                    <a:pt x="270545" y="135645"/>
                    <a:pt x="310393" y="212544"/>
                  </a:cubicBezTo>
                </a:path>
              </a:pathLst>
            </a:cu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20" name="TextBox 19">
            <a:extLst>
              <a:ext uri="{FF2B5EF4-FFF2-40B4-BE49-F238E27FC236}">
                <a16:creationId xmlns:a16="http://schemas.microsoft.com/office/drawing/2014/main" id="{DDA4DAB6-8F96-9A4F-B2D7-DAA1E41750AE}"/>
              </a:ext>
            </a:extLst>
          </p:cNvPr>
          <p:cNvSpPr txBox="1"/>
          <p:nvPr/>
        </p:nvSpPr>
        <p:spPr>
          <a:xfrm>
            <a:off x="1322485" y="3416412"/>
            <a:ext cx="3005951" cy="369332"/>
          </a:xfrm>
          <a:prstGeom prst="rect">
            <a:avLst/>
          </a:prstGeom>
          <a:solidFill>
            <a:schemeClr val="bg1"/>
          </a:solidFill>
        </p:spPr>
        <p:txBody>
          <a:bodyPr wrap="none" rtlCol="0">
            <a:spAutoFit/>
          </a:bodyPr>
          <a:lstStyle/>
          <a:p>
            <a:r>
              <a:rPr lang="en-AU" dirty="0">
                <a:solidFill>
                  <a:srgbClr val="FF0000"/>
                </a:solidFill>
                <a:latin typeface="AhnbergHand" pitchFamily="2" charset="0"/>
              </a:rPr>
              <a:t>OCSP Query/Response</a:t>
            </a:r>
          </a:p>
        </p:txBody>
      </p:sp>
      <p:sp>
        <p:nvSpPr>
          <p:cNvPr id="40" name="Freeform 39">
            <a:extLst>
              <a:ext uri="{FF2B5EF4-FFF2-40B4-BE49-F238E27FC236}">
                <a16:creationId xmlns:a16="http://schemas.microsoft.com/office/drawing/2014/main" id="{7CEF9CD9-D50C-0445-93E0-E39C77390599}"/>
              </a:ext>
            </a:extLst>
          </p:cNvPr>
          <p:cNvSpPr/>
          <p:nvPr/>
        </p:nvSpPr>
        <p:spPr>
          <a:xfrm>
            <a:off x="3486856" y="5384332"/>
            <a:ext cx="1314326" cy="670647"/>
          </a:xfrm>
          <a:custGeom>
            <a:avLst/>
            <a:gdLst>
              <a:gd name="connsiteX0" fmla="*/ 81144 w 1314326"/>
              <a:gd name="connsiteY0" fmla="*/ 13086 h 670647"/>
              <a:gd name="connsiteX1" fmla="*/ 802597 w 1314326"/>
              <a:gd name="connsiteY1" fmla="*/ 46642 h 670647"/>
              <a:gd name="connsiteX2" fmla="*/ 1272381 w 1314326"/>
              <a:gd name="connsiteY2" fmla="*/ 21475 h 670647"/>
              <a:gd name="connsiteX3" fmla="*/ 1272381 w 1314326"/>
              <a:gd name="connsiteY3" fmla="*/ 55031 h 670647"/>
              <a:gd name="connsiteX4" fmla="*/ 1314326 w 1314326"/>
              <a:gd name="connsiteY4" fmla="*/ 625482 h 670647"/>
              <a:gd name="connsiteX5" fmla="*/ 1272381 w 1314326"/>
              <a:gd name="connsiteY5" fmla="*/ 633871 h 670647"/>
              <a:gd name="connsiteX6" fmla="*/ 165034 w 1314326"/>
              <a:gd name="connsiteY6" fmla="*/ 650649 h 670647"/>
              <a:gd name="connsiteX7" fmla="*/ 14032 w 1314326"/>
              <a:gd name="connsiteY7" fmla="*/ 617093 h 670647"/>
              <a:gd name="connsiteX8" fmla="*/ 5643 w 1314326"/>
              <a:gd name="connsiteY8" fmla="*/ 164088 h 670647"/>
              <a:gd name="connsiteX9" fmla="*/ 5643 w 1314326"/>
              <a:gd name="connsiteY9" fmla="*/ 21475 h 670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14326" h="670647">
                <a:moveTo>
                  <a:pt x="81144" y="13086"/>
                </a:moveTo>
                <a:cubicBezTo>
                  <a:pt x="342601" y="29165"/>
                  <a:pt x="604058" y="45244"/>
                  <a:pt x="802597" y="46642"/>
                </a:cubicBezTo>
                <a:cubicBezTo>
                  <a:pt x="1001136" y="48040"/>
                  <a:pt x="1272381" y="21475"/>
                  <a:pt x="1272381" y="21475"/>
                </a:cubicBezTo>
                <a:cubicBezTo>
                  <a:pt x="1350678" y="22873"/>
                  <a:pt x="1265390" y="-45637"/>
                  <a:pt x="1272381" y="55031"/>
                </a:cubicBezTo>
                <a:cubicBezTo>
                  <a:pt x="1279372" y="155699"/>
                  <a:pt x="1314326" y="529009"/>
                  <a:pt x="1314326" y="625482"/>
                </a:cubicBezTo>
                <a:cubicBezTo>
                  <a:pt x="1314326" y="721955"/>
                  <a:pt x="1272381" y="633871"/>
                  <a:pt x="1272381" y="633871"/>
                </a:cubicBezTo>
                <a:lnTo>
                  <a:pt x="165034" y="650649"/>
                </a:lnTo>
                <a:cubicBezTo>
                  <a:pt x="-44691" y="647853"/>
                  <a:pt x="40597" y="698187"/>
                  <a:pt x="14032" y="617093"/>
                </a:cubicBezTo>
                <a:cubicBezTo>
                  <a:pt x="-12533" y="536000"/>
                  <a:pt x="7041" y="263358"/>
                  <a:pt x="5643" y="164088"/>
                </a:cubicBezTo>
                <a:cubicBezTo>
                  <a:pt x="4245" y="64818"/>
                  <a:pt x="4944" y="43146"/>
                  <a:pt x="5643" y="21475"/>
                </a:cubicBezTo>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1" name="TextBox 40">
            <a:extLst>
              <a:ext uri="{FF2B5EF4-FFF2-40B4-BE49-F238E27FC236}">
                <a16:creationId xmlns:a16="http://schemas.microsoft.com/office/drawing/2014/main" id="{0A455560-7FCF-4C4D-BDDE-1DE10F4704F7}"/>
              </a:ext>
            </a:extLst>
          </p:cNvPr>
          <p:cNvSpPr txBox="1"/>
          <p:nvPr/>
        </p:nvSpPr>
        <p:spPr>
          <a:xfrm>
            <a:off x="3620723" y="5448181"/>
            <a:ext cx="838691" cy="430887"/>
          </a:xfrm>
          <a:prstGeom prst="rect">
            <a:avLst/>
          </a:prstGeom>
          <a:noFill/>
        </p:spPr>
        <p:txBody>
          <a:bodyPr wrap="none" rtlCol="0">
            <a:spAutoFit/>
          </a:bodyPr>
          <a:lstStyle/>
          <a:p>
            <a:r>
              <a:rPr lang="en-AU" sz="1100" dirty="0">
                <a:solidFill>
                  <a:schemeClr val="tx1">
                    <a:lumMod val="50000"/>
                    <a:lumOff val="50000"/>
                  </a:schemeClr>
                </a:solidFill>
                <a:latin typeface="AhnbergHand" pitchFamily="2" charset="0"/>
              </a:rPr>
              <a:t>OCSP</a:t>
            </a:r>
          </a:p>
          <a:p>
            <a:r>
              <a:rPr lang="en-AU" sz="1100" dirty="0">
                <a:solidFill>
                  <a:schemeClr val="tx1">
                    <a:lumMod val="50000"/>
                    <a:lumOff val="50000"/>
                  </a:schemeClr>
                </a:solidFill>
                <a:latin typeface="AhnbergHand" pitchFamily="2" charset="0"/>
              </a:rPr>
              <a:t>Response</a:t>
            </a:r>
          </a:p>
        </p:txBody>
      </p:sp>
      <p:grpSp>
        <p:nvGrpSpPr>
          <p:cNvPr id="42" name="Group 41">
            <a:extLst>
              <a:ext uri="{FF2B5EF4-FFF2-40B4-BE49-F238E27FC236}">
                <a16:creationId xmlns:a16="http://schemas.microsoft.com/office/drawing/2014/main" id="{9CCE488E-F781-7940-8924-36E8954875B1}"/>
              </a:ext>
            </a:extLst>
          </p:cNvPr>
          <p:cNvGrpSpPr/>
          <p:nvPr/>
        </p:nvGrpSpPr>
        <p:grpSpPr>
          <a:xfrm>
            <a:off x="4532323" y="5708419"/>
            <a:ext cx="159732" cy="234498"/>
            <a:chOff x="8783273" y="1717069"/>
            <a:chExt cx="310393" cy="455680"/>
          </a:xfrm>
        </p:grpSpPr>
        <p:sp>
          <p:nvSpPr>
            <p:cNvPr id="43" name="Oval 42">
              <a:extLst>
                <a:ext uri="{FF2B5EF4-FFF2-40B4-BE49-F238E27FC236}">
                  <a16:creationId xmlns:a16="http://schemas.microsoft.com/office/drawing/2014/main" id="{97657FC3-F64A-0948-B219-2AFDCB6A5B27}"/>
                </a:ext>
              </a:extLst>
            </p:cNvPr>
            <p:cNvSpPr/>
            <p:nvPr/>
          </p:nvSpPr>
          <p:spPr>
            <a:xfrm>
              <a:off x="8808441" y="1717069"/>
              <a:ext cx="268448" cy="26844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4" name="Freeform 43">
              <a:extLst>
                <a:ext uri="{FF2B5EF4-FFF2-40B4-BE49-F238E27FC236}">
                  <a16:creationId xmlns:a16="http://schemas.microsoft.com/office/drawing/2014/main" id="{0E0B1A6A-84DE-9A4E-B501-5635F02A28AC}"/>
                </a:ext>
              </a:extLst>
            </p:cNvPr>
            <p:cNvSpPr/>
            <p:nvPr/>
          </p:nvSpPr>
          <p:spPr>
            <a:xfrm>
              <a:off x="8783273" y="1884704"/>
              <a:ext cx="310393" cy="288045"/>
            </a:xfrm>
            <a:custGeom>
              <a:avLst/>
              <a:gdLst>
                <a:gd name="connsiteX0" fmla="*/ 0 w 310393"/>
                <a:gd name="connsiteY0" fmla="*/ 288045 h 288045"/>
                <a:gd name="connsiteX1" fmla="*/ 83890 w 310393"/>
                <a:gd name="connsiteY1" fmla="*/ 27986 h 288045"/>
                <a:gd name="connsiteX2" fmla="*/ 192947 w 310393"/>
                <a:gd name="connsiteY2" fmla="*/ 27986 h 288045"/>
                <a:gd name="connsiteX3" fmla="*/ 310393 w 310393"/>
                <a:gd name="connsiteY3" fmla="*/ 212544 h 288045"/>
              </a:gdLst>
              <a:ahLst/>
              <a:cxnLst>
                <a:cxn ang="0">
                  <a:pos x="connsiteX0" y="connsiteY0"/>
                </a:cxn>
                <a:cxn ang="0">
                  <a:pos x="connsiteX1" y="connsiteY1"/>
                </a:cxn>
                <a:cxn ang="0">
                  <a:pos x="connsiteX2" y="connsiteY2"/>
                </a:cxn>
                <a:cxn ang="0">
                  <a:pos x="connsiteX3" y="connsiteY3"/>
                </a:cxn>
              </a:cxnLst>
              <a:rect l="l" t="t" r="r" b="b"/>
              <a:pathLst>
                <a:path w="310393" h="288045">
                  <a:moveTo>
                    <a:pt x="0" y="288045"/>
                  </a:moveTo>
                  <a:cubicBezTo>
                    <a:pt x="25866" y="179687"/>
                    <a:pt x="51732" y="71329"/>
                    <a:pt x="83890" y="27986"/>
                  </a:cubicBezTo>
                  <a:cubicBezTo>
                    <a:pt x="116048" y="-15357"/>
                    <a:pt x="155197" y="-2774"/>
                    <a:pt x="192947" y="27986"/>
                  </a:cubicBezTo>
                  <a:cubicBezTo>
                    <a:pt x="230698" y="58746"/>
                    <a:pt x="270545" y="135645"/>
                    <a:pt x="310393" y="212544"/>
                  </a:cubicBezTo>
                </a:path>
              </a:pathLst>
            </a:cu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26" name="TextBox 25">
            <a:extLst>
              <a:ext uri="{FF2B5EF4-FFF2-40B4-BE49-F238E27FC236}">
                <a16:creationId xmlns:a16="http://schemas.microsoft.com/office/drawing/2014/main" id="{A4E11351-AD12-FC7A-586D-6DE0A54567B6}"/>
              </a:ext>
            </a:extLst>
          </p:cNvPr>
          <p:cNvSpPr txBox="1"/>
          <p:nvPr/>
        </p:nvSpPr>
        <p:spPr>
          <a:xfrm>
            <a:off x="3390096" y="4217946"/>
            <a:ext cx="360783" cy="369332"/>
          </a:xfrm>
          <a:prstGeom prst="rect">
            <a:avLst/>
          </a:prstGeom>
          <a:noFill/>
        </p:spPr>
        <p:txBody>
          <a:bodyPr wrap="square" rtlCol="0">
            <a:spAutoFit/>
          </a:bodyPr>
          <a:lstStyle/>
          <a:p>
            <a:r>
              <a:rPr lang="en-AU" dirty="0">
                <a:solidFill>
                  <a:schemeClr val="bg1">
                    <a:lumMod val="50000"/>
                  </a:schemeClr>
                </a:solidFill>
              </a:rPr>
              <a:t>1.</a:t>
            </a:r>
          </a:p>
        </p:txBody>
      </p:sp>
      <p:sp>
        <p:nvSpPr>
          <p:cNvPr id="27" name="TextBox 26">
            <a:extLst>
              <a:ext uri="{FF2B5EF4-FFF2-40B4-BE49-F238E27FC236}">
                <a16:creationId xmlns:a16="http://schemas.microsoft.com/office/drawing/2014/main" id="{36340582-7A6E-7C50-9F82-96460C225B5D}"/>
              </a:ext>
            </a:extLst>
          </p:cNvPr>
          <p:cNvSpPr txBox="1"/>
          <p:nvPr/>
        </p:nvSpPr>
        <p:spPr>
          <a:xfrm>
            <a:off x="973175" y="3378387"/>
            <a:ext cx="360783" cy="369332"/>
          </a:xfrm>
          <a:prstGeom prst="rect">
            <a:avLst/>
          </a:prstGeom>
          <a:noFill/>
        </p:spPr>
        <p:txBody>
          <a:bodyPr wrap="square" rtlCol="0">
            <a:spAutoFit/>
          </a:bodyPr>
          <a:lstStyle/>
          <a:p>
            <a:r>
              <a:rPr lang="en-AU" dirty="0">
                <a:solidFill>
                  <a:srgbClr val="FF0000"/>
                </a:solidFill>
              </a:rPr>
              <a:t>2.</a:t>
            </a:r>
          </a:p>
        </p:txBody>
      </p:sp>
    </p:spTree>
    <p:extLst>
      <p:ext uri="{BB962C8B-B14F-4D97-AF65-F5344CB8AC3E}">
        <p14:creationId xmlns:p14="http://schemas.microsoft.com/office/powerpoint/2010/main" val="12228368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B56CA-1B7E-0540-82E6-166224520DD2}"/>
              </a:ext>
            </a:extLst>
          </p:cNvPr>
          <p:cNvSpPr>
            <a:spLocks noGrp="1"/>
          </p:cNvSpPr>
          <p:nvPr>
            <p:ph type="title"/>
          </p:nvPr>
        </p:nvSpPr>
        <p:spPr/>
        <p:txBody>
          <a:bodyPr/>
          <a:lstStyle/>
          <a:p>
            <a:r>
              <a:rPr lang="en-AU" dirty="0">
                <a:solidFill>
                  <a:schemeClr val="accent4">
                    <a:lumMod val="50000"/>
                  </a:schemeClr>
                </a:solidFill>
                <a:latin typeface="Powderfinger Type" panose="02020709070000000403" pitchFamily="49" charset="77"/>
              </a:rPr>
              <a:t>What about OCSP Stapling?</a:t>
            </a:r>
          </a:p>
        </p:txBody>
      </p:sp>
      <p:sp>
        <p:nvSpPr>
          <p:cNvPr id="3" name="Content Placeholder 2">
            <a:extLst>
              <a:ext uri="{FF2B5EF4-FFF2-40B4-BE49-F238E27FC236}">
                <a16:creationId xmlns:a16="http://schemas.microsoft.com/office/drawing/2014/main" id="{AA46D04B-1C0B-274B-9EB9-40EBFD93FCBE}"/>
              </a:ext>
            </a:extLst>
          </p:cNvPr>
          <p:cNvSpPr>
            <a:spLocks noGrp="1"/>
          </p:cNvSpPr>
          <p:nvPr>
            <p:ph idx="1"/>
          </p:nvPr>
        </p:nvSpPr>
        <p:spPr/>
        <p:txBody>
          <a:bodyPr>
            <a:normAutofit fontScale="92500" lnSpcReduction="10000"/>
          </a:bodyPr>
          <a:lstStyle/>
          <a:p>
            <a:pPr marL="0" indent="0">
              <a:buNone/>
            </a:pPr>
            <a:r>
              <a:rPr lang="en-AU" dirty="0"/>
              <a:t>Rather than pushing the responsibility for revocation checking entirely onto the client with CRLs, or turning it into a query/response interrogation of the CA’s server with OCSP, can the content server furnish the ‘current’ OCSP response as a stapled attribute of the TLS credentials?</a:t>
            </a:r>
          </a:p>
          <a:p>
            <a:pPr marL="0" indent="0">
              <a:buNone/>
            </a:pPr>
            <a:r>
              <a:rPr lang="en-AU" b="1" dirty="0"/>
              <a:t>Yes</a:t>
            </a:r>
            <a:r>
              <a:rPr lang="en-AU" dirty="0"/>
              <a:t> – OCSP Stapling (RFC6066) and TLS Must Staple (RFC7633)</a:t>
            </a:r>
          </a:p>
          <a:p>
            <a:pPr>
              <a:buFont typeface="Wingdings" pitchFamily="2" charset="2"/>
              <a:buChar char="ü"/>
            </a:pPr>
            <a:r>
              <a:rPr lang="en-AU" dirty="0"/>
              <a:t>There is no additional network latency in TLS start as the OCSP data is in-band</a:t>
            </a:r>
          </a:p>
          <a:p>
            <a:pPr>
              <a:buFont typeface="Wingdings" pitchFamily="2" charset="2"/>
              <a:buChar char="ü"/>
            </a:pPr>
            <a:r>
              <a:rPr lang="en-AU" dirty="0"/>
              <a:t>The CA does not attain knowledge of client-initiated sessions</a:t>
            </a:r>
          </a:p>
          <a:p>
            <a:pPr>
              <a:buFont typeface="Wingdings" pitchFamily="2" charset="2"/>
              <a:buChar char="ü"/>
            </a:pPr>
            <a:r>
              <a:rPr lang="en-AU" dirty="0"/>
              <a:t>The CA does not have to operate a high capacity server infrastructure to respond to client OCSP queries</a:t>
            </a:r>
          </a:p>
          <a:p>
            <a:pPr>
              <a:buFont typeface="Wingdings" pitchFamily="2" charset="2"/>
              <a:buChar char="ü"/>
            </a:pPr>
            <a:r>
              <a:rPr lang="en-AU" dirty="0"/>
              <a:t>The client can fail ‘hard’ on missing or unvalidatable OCSP data</a:t>
            </a:r>
          </a:p>
          <a:p>
            <a:pPr>
              <a:buFont typeface="Wingdings" pitchFamily="2" charset="2"/>
              <a:buChar char="ü"/>
            </a:pPr>
            <a:endParaRPr lang="en-AU" dirty="0"/>
          </a:p>
          <a:p>
            <a:pPr marL="0" indent="0">
              <a:buNone/>
            </a:pPr>
            <a:endParaRPr lang="en-AU" dirty="0"/>
          </a:p>
        </p:txBody>
      </p:sp>
    </p:spTree>
    <p:extLst>
      <p:ext uri="{BB962C8B-B14F-4D97-AF65-F5344CB8AC3E}">
        <p14:creationId xmlns:p14="http://schemas.microsoft.com/office/powerpoint/2010/main" val="18696572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C28A6-CB7D-C64D-8E21-FAABD5A78299}"/>
              </a:ext>
            </a:extLst>
          </p:cNvPr>
          <p:cNvSpPr>
            <a:spLocks noGrp="1"/>
          </p:cNvSpPr>
          <p:nvPr>
            <p:ph type="title"/>
          </p:nvPr>
        </p:nvSpPr>
        <p:spPr/>
        <p:txBody>
          <a:bodyPr/>
          <a:lstStyle/>
          <a:p>
            <a:r>
              <a:rPr lang="en-AU" dirty="0">
                <a:solidFill>
                  <a:schemeClr val="accent4">
                    <a:lumMod val="50000"/>
                  </a:schemeClr>
                </a:solidFill>
                <a:latin typeface="Powderfinger Type" panose="02020709070000000403" pitchFamily="49" charset="77"/>
              </a:rPr>
              <a:t>What do applications do today?</a:t>
            </a:r>
          </a:p>
        </p:txBody>
      </p:sp>
      <p:sp>
        <p:nvSpPr>
          <p:cNvPr id="3" name="Content Placeholder 2">
            <a:extLst>
              <a:ext uri="{FF2B5EF4-FFF2-40B4-BE49-F238E27FC236}">
                <a16:creationId xmlns:a16="http://schemas.microsoft.com/office/drawing/2014/main" id="{FA8A210C-C856-8941-9517-CB0EBA29541C}"/>
              </a:ext>
            </a:extLst>
          </p:cNvPr>
          <p:cNvSpPr>
            <a:spLocks noGrp="1"/>
          </p:cNvSpPr>
          <p:nvPr>
            <p:ph idx="1"/>
          </p:nvPr>
        </p:nvSpPr>
        <p:spPr/>
        <p:txBody>
          <a:bodyPr/>
          <a:lstStyle/>
          <a:p>
            <a:pPr marL="0" indent="0">
              <a:buNone/>
            </a:pPr>
            <a:r>
              <a:rPr lang="en-AU" dirty="0"/>
              <a:t>Let’s bench test a few common platforms and browsers</a:t>
            </a:r>
          </a:p>
        </p:txBody>
      </p:sp>
      <p:sp>
        <p:nvSpPr>
          <p:cNvPr id="7" name="TextBox 6">
            <a:extLst>
              <a:ext uri="{FF2B5EF4-FFF2-40B4-BE49-F238E27FC236}">
                <a16:creationId xmlns:a16="http://schemas.microsoft.com/office/drawing/2014/main" id="{B905407C-1268-3E48-ADC4-D6D1A6A88AB1}"/>
              </a:ext>
            </a:extLst>
          </p:cNvPr>
          <p:cNvSpPr txBox="1"/>
          <p:nvPr/>
        </p:nvSpPr>
        <p:spPr>
          <a:xfrm>
            <a:off x="3718560" y="5650304"/>
            <a:ext cx="7574280" cy="369332"/>
          </a:xfrm>
          <a:prstGeom prst="rect">
            <a:avLst/>
          </a:prstGeom>
          <a:noFill/>
        </p:spPr>
        <p:txBody>
          <a:bodyPr wrap="square" rtlCol="0">
            <a:spAutoFit/>
          </a:bodyPr>
          <a:lstStyle/>
          <a:p>
            <a:r>
              <a:rPr lang="en-AU" dirty="0">
                <a:solidFill>
                  <a:schemeClr val="accent1">
                    <a:lumMod val="75000"/>
                  </a:schemeClr>
                </a:solidFill>
                <a:latin typeface="AhnbergHand" pitchFamily="2" charset="0"/>
              </a:rPr>
              <a:t>Why is Chrome not checking OCSP Stapling?</a:t>
            </a:r>
          </a:p>
        </p:txBody>
      </p:sp>
      <p:pic>
        <p:nvPicPr>
          <p:cNvPr id="6" name="Picture 5">
            <a:extLst>
              <a:ext uri="{FF2B5EF4-FFF2-40B4-BE49-F238E27FC236}">
                <a16:creationId xmlns:a16="http://schemas.microsoft.com/office/drawing/2014/main" id="{E889DE6F-3998-DE44-A523-A1E0AEB5010D}"/>
              </a:ext>
            </a:extLst>
          </p:cNvPr>
          <p:cNvPicPr>
            <a:picLocks noChangeAspect="1"/>
          </p:cNvPicPr>
          <p:nvPr/>
        </p:nvPicPr>
        <p:blipFill>
          <a:blip r:embed="rId2"/>
          <a:stretch>
            <a:fillRect/>
          </a:stretch>
        </p:blipFill>
        <p:spPr>
          <a:xfrm>
            <a:off x="2241036" y="2762249"/>
            <a:ext cx="5645664" cy="2102109"/>
          </a:xfrm>
          <a:prstGeom prst="rect">
            <a:avLst/>
          </a:prstGeom>
        </p:spPr>
      </p:pic>
    </p:spTree>
    <p:extLst>
      <p:ext uri="{BB962C8B-B14F-4D97-AF65-F5344CB8AC3E}">
        <p14:creationId xmlns:p14="http://schemas.microsoft.com/office/powerpoint/2010/main" val="34586515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274E8-1872-B440-9DD3-733A65113C31}"/>
              </a:ext>
            </a:extLst>
          </p:cNvPr>
          <p:cNvSpPr>
            <a:spLocks noGrp="1"/>
          </p:cNvSpPr>
          <p:nvPr>
            <p:ph type="title"/>
          </p:nvPr>
        </p:nvSpPr>
        <p:spPr/>
        <p:txBody>
          <a:bodyPr/>
          <a:lstStyle/>
          <a:p>
            <a:r>
              <a:rPr lang="en-AU" dirty="0">
                <a:solidFill>
                  <a:schemeClr val="accent4">
                    <a:lumMod val="50000"/>
                  </a:schemeClr>
                </a:solidFill>
                <a:latin typeface="Powderfinger Type" panose="02020709070000000403" pitchFamily="49" charset="77"/>
              </a:rPr>
              <a:t>We need to talk about Chrome</a:t>
            </a:r>
          </a:p>
        </p:txBody>
      </p:sp>
      <p:sp>
        <p:nvSpPr>
          <p:cNvPr id="3" name="Content Placeholder 2">
            <a:extLst>
              <a:ext uri="{FF2B5EF4-FFF2-40B4-BE49-F238E27FC236}">
                <a16:creationId xmlns:a16="http://schemas.microsoft.com/office/drawing/2014/main" id="{E4F54724-DA4C-7B49-B222-F530C94261E3}"/>
              </a:ext>
            </a:extLst>
          </p:cNvPr>
          <p:cNvSpPr>
            <a:spLocks noGrp="1"/>
          </p:cNvSpPr>
          <p:nvPr>
            <p:ph idx="1"/>
          </p:nvPr>
        </p:nvSpPr>
        <p:spPr/>
        <p:txBody>
          <a:bodyPr/>
          <a:lstStyle/>
          <a:p>
            <a:r>
              <a:rPr lang="en-AU" dirty="0"/>
              <a:t>Chrome does not perform OCSP checks – it uses “</a:t>
            </a:r>
            <a:r>
              <a:rPr lang="en-AU" dirty="0" err="1"/>
              <a:t>CRLsets</a:t>
            </a:r>
            <a:r>
              <a:rPr lang="en-AU" dirty="0"/>
              <a:t>”</a:t>
            </a:r>
          </a:p>
          <a:p>
            <a:pPr marL="457200" lvl="1" indent="0">
              <a:buNone/>
            </a:pPr>
            <a:r>
              <a:rPr lang="en-AU" dirty="0"/>
              <a:t>(</a:t>
            </a:r>
            <a:r>
              <a:rPr lang="en-AU" dirty="0">
                <a:hlinkClick r:id="rId2"/>
              </a:rPr>
              <a:t>https://www.imperialviolet.org/2012/02/05/crlsets.html</a:t>
            </a:r>
            <a:r>
              <a:rPr lang="en-AU" dirty="0"/>
              <a:t>)</a:t>
            </a:r>
          </a:p>
          <a:p>
            <a:r>
              <a:rPr lang="en-AU" dirty="0"/>
              <a:t>Chrome crawls across participating CAs, trims the CRLs to strip out “unimportant” revocations and sends this to the chrome browser</a:t>
            </a:r>
          </a:p>
          <a:p>
            <a:r>
              <a:rPr lang="en-AU" dirty="0"/>
              <a:t>What happens if:</a:t>
            </a:r>
          </a:p>
          <a:p>
            <a:pPr lvl="1"/>
            <a:r>
              <a:rPr lang="en-AU" dirty="0"/>
              <a:t>your CA is not part of Chrome’s </a:t>
            </a:r>
            <a:r>
              <a:rPr lang="en-AU" dirty="0" err="1"/>
              <a:t>CRLset</a:t>
            </a:r>
            <a:r>
              <a:rPr lang="en-AU" dirty="0"/>
              <a:t>?</a:t>
            </a:r>
          </a:p>
          <a:p>
            <a:pPr lvl="1"/>
            <a:r>
              <a:rPr lang="en-AU" dirty="0"/>
              <a:t>Your certificate revocation is not “sufficiently important”?</a:t>
            </a:r>
          </a:p>
          <a:p>
            <a:pPr marL="0" indent="0">
              <a:buNone/>
            </a:pPr>
            <a:r>
              <a:rPr lang="en-AU" dirty="0"/>
              <a:t>    then you lose! Chrome will happily set up the TLS session anyway.</a:t>
            </a:r>
          </a:p>
          <a:p>
            <a:pPr marL="0" indent="0">
              <a:buNone/>
            </a:pPr>
            <a:endParaRPr lang="en-AU" dirty="0"/>
          </a:p>
          <a:p>
            <a:endParaRPr lang="en-AU" dirty="0"/>
          </a:p>
        </p:txBody>
      </p:sp>
    </p:spTree>
    <p:extLst>
      <p:ext uri="{BB962C8B-B14F-4D97-AF65-F5344CB8AC3E}">
        <p14:creationId xmlns:p14="http://schemas.microsoft.com/office/powerpoint/2010/main" val="39471840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274E8-1872-B440-9DD3-733A65113C31}"/>
              </a:ext>
            </a:extLst>
          </p:cNvPr>
          <p:cNvSpPr>
            <a:spLocks noGrp="1"/>
          </p:cNvSpPr>
          <p:nvPr>
            <p:ph type="title"/>
          </p:nvPr>
        </p:nvSpPr>
        <p:spPr/>
        <p:txBody>
          <a:bodyPr/>
          <a:lstStyle/>
          <a:p>
            <a:r>
              <a:rPr lang="en-AU" dirty="0">
                <a:solidFill>
                  <a:schemeClr val="accent4">
                    <a:lumMod val="50000"/>
                  </a:schemeClr>
                </a:solidFill>
                <a:latin typeface="Powderfinger Type" panose="02020709070000000403" pitchFamily="49" charset="77"/>
              </a:rPr>
              <a:t>We need to talk about Chrome</a:t>
            </a:r>
          </a:p>
        </p:txBody>
      </p:sp>
      <p:sp>
        <p:nvSpPr>
          <p:cNvPr id="3" name="Content Placeholder 2">
            <a:extLst>
              <a:ext uri="{FF2B5EF4-FFF2-40B4-BE49-F238E27FC236}">
                <a16:creationId xmlns:a16="http://schemas.microsoft.com/office/drawing/2014/main" id="{E4F54724-DA4C-7B49-B222-F530C94261E3}"/>
              </a:ext>
            </a:extLst>
          </p:cNvPr>
          <p:cNvSpPr>
            <a:spLocks noGrp="1"/>
          </p:cNvSpPr>
          <p:nvPr>
            <p:ph idx="1"/>
          </p:nvPr>
        </p:nvSpPr>
        <p:spPr/>
        <p:txBody>
          <a:bodyPr/>
          <a:lstStyle/>
          <a:p>
            <a:r>
              <a:rPr lang="en-AU" dirty="0"/>
              <a:t>Chrome does not perform OCSP checks – it uses “</a:t>
            </a:r>
            <a:r>
              <a:rPr lang="en-AU" dirty="0" err="1"/>
              <a:t>CRLsets</a:t>
            </a:r>
            <a:r>
              <a:rPr lang="en-AU" dirty="0"/>
              <a:t>”</a:t>
            </a:r>
          </a:p>
          <a:p>
            <a:pPr marL="457200" lvl="1" indent="0">
              <a:buNone/>
            </a:pPr>
            <a:r>
              <a:rPr lang="en-AU" dirty="0"/>
              <a:t>(</a:t>
            </a:r>
            <a:r>
              <a:rPr lang="en-AU" dirty="0">
                <a:hlinkClick r:id="rId2"/>
              </a:rPr>
              <a:t>https://www.imperialviolet.org/2012/02/05/crlsets.html</a:t>
            </a:r>
            <a:r>
              <a:rPr lang="en-AU" dirty="0"/>
              <a:t>)</a:t>
            </a:r>
          </a:p>
          <a:p>
            <a:r>
              <a:rPr lang="en-AU" dirty="0"/>
              <a:t>Chrome crawls across participating CAs, trims the CRLs to strip out “unimportant” revocations and sends this to the chrome browser</a:t>
            </a:r>
          </a:p>
          <a:p>
            <a:r>
              <a:rPr lang="en-AU" dirty="0"/>
              <a:t>What happens if:</a:t>
            </a:r>
          </a:p>
          <a:p>
            <a:pPr lvl="1"/>
            <a:r>
              <a:rPr lang="en-AU" dirty="0"/>
              <a:t>your CA is not part of Chrome’s </a:t>
            </a:r>
            <a:r>
              <a:rPr lang="en-AU" dirty="0" err="1"/>
              <a:t>CRLset</a:t>
            </a:r>
            <a:r>
              <a:rPr lang="en-AU" dirty="0"/>
              <a:t>?</a:t>
            </a:r>
          </a:p>
          <a:p>
            <a:pPr lvl="1"/>
            <a:r>
              <a:rPr lang="en-AU" dirty="0"/>
              <a:t>Your certificate revocation is not “sufficiently important”?</a:t>
            </a:r>
          </a:p>
          <a:p>
            <a:pPr marL="0" indent="0">
              <a:buNone/>
            </a:pPr>
            <a:r>
              <a:rPr lang="en-AU" dirty="0"/>
              <a:t>    then you lose! Chrome will happily set up the TLS session anyway.</a:t>
            </a:r>
          </a:p>
          <a:p>
            <a:pPr marL="0" indent="0">
              <a:buNone/>
            </a:pPr>
            <a:endParaRPr lang="en-AU" dirty="0"/>
          </a:p>
          <a:p>
            <a:endParaRPr lang="en-AU" dirty="0"/>
          </a:p>
        </p:txBody>
      </p:sp>
      <p:sp>
        <p:nvSpPr>
          <p:cNvPr id="4" name="TextBox 3">
            <a:extLst>
              <a:ext uri="{FF2B5EF4-FFF2-40B4-BE49-F238E27FC236}">
                <a16:creationId xmlns:a16="http://schemas.microsoft.com/office/drawing/2014/main" id="{66C45205-1824-8C46-91CF-C2987DABE5DA}"/>
              </a:ext>
            </a:extLst>
          </p:cNvPr>
          <p:cNvSpPr txBox="1"/>
          <p:nvPr/>
        </p:nvSpPr>
        <p:spPr>
          <a:xfrm rot="21397746">
            <a:off x="2181139" y="2085790"/>
            <a:ext cx="6535024" cy="3139321"/>
          </a:xfrm>
          <a:prstGeom prst="rect">
            <a:avLst/>
          </a:prstGeom>
          <a:solidFill>
            <a:schemeClr val="bg1"/>
          </a:solidFill>
        </p:spPr>
        <p:txBody>
          <a:bodyPr wrap="square" rtlCol="0">
            <a:spAutoFit/>
          </a:bodyPr>
          <a:lstStyle/>
          <a:p>
            <a:r>
              <a:rPr lang="en-AU" dirty="0">
                <a:solidFill>
                  <a:schemeClr val="accent4">
                    <a:lumMod val="50000"/>
                  </a:schemeClr>
                </a:solidFill>
                <a:latin typeface="AhnbergHand" pitchFamily="2" charset="0"/>
              </a:rPr>
              <a:t>I thought the entire approach over the last few years with free certificates and browsers forcing everything to use HTTPS was to shift object security from being a luxury good to a universal commodity.</a:t>
            </a:r>
          </a:p>
          <a:p>
            <a:endParaRPr lang="en-AU" dirty="0">
              <a:solidFill>
                <a:schemeClr val="accent4">
                  <a:lumMod val="50000"/>
                </a:schemeClr>
              </a:solidFill>
              <a:latin typeface="AhnbergHand" pitchFamily="2" charset="0"/>
            </a:endParaRPr>
          </a:p>
          <a:p>
            <a:r>
              <a:rPr lang="en-AU" dirty="0">
                <a:solidFill>
                  <a:schemeClr val="accent4">
                    <a:lumMod val="50000"/>
                  </a:schemeClr>
                </a:solidFill>
                <a:latin typeface="AhnbergHand" pitchFamily="2" charset="0"/>
              </a:rPr>
              <a:t>Yet Chrome is saying that revocation is not universally accessible. Its more like an exclusive  luxury good once more!</a:t>
            </a:r>
          </a:p>
          <a:p>
            <a:endParaRPr lang="en-AU" dirty="0">
              <a:solidFill>
                <a:schemeClr val="accent4">
                  <a:lumMod val="50000"/>
                </a:schemeClr>
              </a:solidFill>
              <a:latin typeface="AhnbergHand" pitchFamily="2" charset="0"/>
            </a:endParaRPr>
          </a:p>
          <a:p>
            <a:r>
              <a:rPr lang="en-AU" dirty="0">
                <a:solidFill>
                  <a:schemeClr val="accent4">
                    <a:lumMod val="50000"/>
                  </a:schemeClr>
                </a:solidFill>
                <a:latin typeface="AhnbergHand" pitchFamily="2" charset="0"/>
              </a:rPr>
              <a:t>Why has Chrome done this?</a:t>
            </a:r>
          </a:p>
        </p:txBody>
      </p:sp>
    </p:spTree>
    <p:extLst>
      <p:ext uri="{BB962C8B-B14F-4D97-AF65-F5344CB8AC3E}">
        <p14:creationId xmlns:p14="http://schemas.microsoft.com/office/powerpoint/2010/main" val="21862329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8042C-21E7-1048-85DC-8D59970BA7BA}"/>
              </a:ext>
            </a:extLst>
          </p:cNvPr>
          <p:cNvSpPr>
            <a:spLocks noGrp="1"/>
          </p:cNvSpPr>
          <p:nvPr>
            <p:ph type="title"/>
          </p:nvPr>
        </p:nvSpPr>
        <p:spPr/>
        <p:txBody>
          <a:bodyPr/>
          <a:lstStyle/>
          <a:p>
            <a:r>
              <a:rPr lang="en-AU" dirty="0">
                <a:solidFill>
                  <a:schemeClr val="accent4">
                    <a:lumMod val="50000"/>
                  </a:schemeClr>
                </a:solidFill>
                <a:latin typeface="Powderfinger Type" panose="02020709070000000403" pitchFamily="49" charset="77"/>
              </a:rPr>
              <a:t>Who’s Serving Stapled OCSP content?</a:t>
            </a:r>
          </a:p>
        </p:txBody>
      </p:sp>
      <p:sp>
        <p:nvSpPr>
          <p:cNvPr id="3" name="Content Placeholder 2">
            <a:extLst>
              <a:ext uri="{FF2B5EF4-FFF2-40B4-BE49-F238E27FC236}">
                <a16:creationId xmlns:a16="http://schemas.microsoft.com/office/drawing/2014/main" id="{5FBD53AB-CF65-A340-8BCE-D293BED5D499}"/>
              </a:ext>
            </a:extLst>
          </p:cNvPr>
          <p:cNvSpPr>
            <a:spLocks noGrp="1"/>
          </p:cNvSpPr>
          <p:nvPr>
            <p:ph idx="1"/>
          </p:nvPr>
        </p:nvSpPr>
        <p:spPr/>
        <p:txBody>
          <a:bodyPr/>
          <a:lstStyle/>
          <a:p>
            <a:r>
              <a:rPr lang="en-AU" dirty="0"/>
              <a:t>Cloudflare – yes </a:t>
            </a:r>
            <a:r>
              <a:rPr lang="en-AU" sz="1000" dirty="0"/>
              <a:t>(</a:t>
            </a:r>
            <a:r>
              <a:rPr lang="en-AU" sz="1000" dirty="0">
                <a:hlinkClick r:id="rId2"/>
              </a:rPr>
              <a:t>https://blog.cloudflare.com/ocsp-stapling-how-cloudflare-just-made-ssl-30/</a:t>
            </a:r>
            <a:r>
              <a:rPr lang="en-AU" sz="1000" dirty="0"/>
              <a:t>)</a:t>
            </a:r>
          </a:p>
          <a:p>
            <a:r>
              <a:rPr lang="en-AU" dirty="0"/>
              <a:t>Akamai – yes  </a:t>
            </a:r>
            <a:r>
              <a:rPr lang="en-AU" sz="1000" dirty="0"/>
              <a:t>(</a:t>
            </a:r>
            <a:r>
              <a:rPr lang="en-AU" sz="1000" dirty="0">
                <a:hlinkClick r:id="rId3"/>
              </a:rPr>
              <a:t>https://community.akamai.com/customers/s/question/0D50f00005RtplACAR/how-to-enable-ocsp-stapling?language=en_US</a:t>
            </a:r>
            <a:r>
              <a:rPr lang="en-AU" sz="1000" dirty="0"/>
              <a:t>)</a:t>
            </a:r>
          </a:p>
          <a:p>
            <a:r>
              <a:rPr lang="en-AU" dirty="0"/>
              <a:t>Azure </a:t>
            </a:r>
            <a:r>
              <a:rPr lang="en-AU" sz="1800" dirty="0"/>
              <a:t>– under construction?</a:t>
            </a:r>
          </a:p>
          <a:p>
            <a:r>
              <a:rPr lang="en-AU" dirty="0"/>
              <a:t>Fastly</a:t>
            </a:r>
            <a:r>
              <a:rPr lang="en-AU" sz="1800" dirty="0"/>
              <a:t> – yes: </a:t>
            </a:r>
            <a:r>
              <a:rPr lang="en-AU" sz="1000" dirty="0"/>
              <a:t>(</a:t>
            </a:r>
            <a:r>
              <a:rPr lang="en-AU" sz="1000" dirty="0">
                <a:hlinkClick r:id="rId4"/>
              </a:rPr>
              <a:t>https://support.fastly.com/hc/en-us/community/posts/360040448792-Support-for-OCSP-stapling-</a:t>
            </a:r>
            <a:r>
              <a:rPr lang="en-AU" sz="1000" dirty="0"/>
              <a:t>)</a:t>
            </a:r>
          </a:p>
          <a:p>
            <a:r>
              <a:rPr lang="en-AU" dirty="0"/>
              <a:t>&lt;insert CDN here&gt;</a:t>
            </a:r>
          </a:p>
        </p:txBody>
      </p:sp>
    </p:spTree>
    <p:extLst>
      <p:ext uri="{BB962C8B-B14F-4D97-AF65-F5344CB8AC3E}">
        <p14:creationId xmlns:p14="http://schemas.microsoft.com/office/powerpoint/2010/main" val="29747640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C633C-281F-274D-A705-6B3B674AE570}"/>
              </a:ext>
            </a:extLst>
          </p:cNvPr>
          <p:cNvSpPr>
            <a:spLocks noGrp="1"/>
          </p:cNvSpPr>
          <p:nvPr>
            <p:ph type="title"/>
          </p:nvPr>
        </p:nvSpPr>
        <p:spPr/>
        <p:txBody>
          <a:bodyPr/>
          <a:lstStyle/>
          <a:p>
            <a:r>
              <a:rPr lang="en-AU" dirty="0">
                <a:solidFill>
                  <a:schemeClr val="accent4">
                    <a:lumMod val="50000"/>
                  </a:schemeClr>
                </a:solidFill>
                <a:latin typeface="Powderfinger Type" panose="02020709070000000403" pitchFamily="49" charset="77"/>
              </a:rPr>
              <a:t>What’s the point of OCSP Stapling?</a:t>
            </a:r>
          </a:p>
        </p:txBody>
      </p:sp>
      <p:sp>
        <p:nvSpPr>
          <p:cNvPr id="3" name="Content Placeholder 2">
            <a:extLst>
              <a:ext uri="{FF2B5EF4-FFF2-40B4-BE49-F238E27FC236}">
                <a16:creationId xmlns:a16="http://schemas.microsoft.com/office/drawing/2014/main" id="{9C5D9C76-83E5-EB48-9B8B-A6C5D671B888}"/>
              </a:ext>
            </a:extLst>
          </p:cNvPr>
          <p:cNvSpPr>
            <a:spLocks noGrp="1"/>
          </p:cNvSpPr>
          <p:nvPr>
            <p:ph idx="1"/>
          </p:nvPr>
        </p:nvSpPr>
        <p:spPr/>
        <p:txBody>
          <a:bodyPr>
            <a:normAutofit fontScale="92500"/>
          </a:bodyPr>
          <a:lstStyle/>
          <a:p>
            <a:r>
              <a:rPr lang="en-AU" dirty="0"/>
              <a:t>The default outcome of a evaluation of a current certificate is to accept it, as long as the client can construct a validation chain to a local trust anchor</a:t>
            </a:r>
          </a:p>
          <a:p>
            <a:r>
              <a:rPr lang="en-AU" dirty="0"/>
              <a:t>CRLs and OCSP is meant to alert you to a changed circumstance that indicates that the certificate should not be trusted</a:t>
            </a:r>
          </a:p>
          <a:p>
            <a:r>
              <a:rPr lang="en-AU" dirty="0"/>
              <a:t>So the only OCSP item that is useful is one that indicates that the certificate has been revoked</a:t>
            </a:r>
          </a:p>
          <a:p>
            <a:r>
              <a:rPr lang="en-AU" dirty="0"/>
              <a:t>But why should a server send me the certificate and a stapled OCSP response if the signed OCSP response says that the certificate has been revoked?</a:t>
            </a:r>
          </a:p>
          <a:p>
            <a:pPr lvl="1"/>
            <a:r>
              <a:rPr lang="en-AU" b="1" i="1" dirty="0"/>
              <a:t>Shouldn’t the server use this OCSP information itself and fail the TLS handshake if the certificate that it was going to proffer is revoked?</a:t>
            </a:r>
          </a:p>
        </p:txBody>
      </p:sp>
    </p:spTree>
    <p:extLst>
      <p:ext uri="{BB962C8B-B14F-4D97-AF65-F5344CB8AC3E}">
        <p14:creationId xmlns:p14="http://schemas.microsoft.com/office/powerpoint/2010/main" val="5052114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58D48-2E2B-4FB6-54A6-4AA1EAE35446}"/>
              </a:ext>
            </a:extLst>
          </p:cNvPr>
          <p:cNvSpPr>
            <a:spLocks noGrp="1"/>
          </p:cNvSpPr>
          <p:nvPr>
            <p:ph type="title"/>
          </p:nvPr>
        </p:nvSpPr>
        <p:spPr/>
        <p:txBody>
          <a:bodyPr/>
          <a:lstStyle/>
          <a:p>
            <a:r>
              <a:rPr lang="en-AU" dirty="0">
                <a:solidFill>
                  <a:schemeClr val="accent4">
                    <a:lumMod val="50000"/>
                  </a:schemeClr>
                </a:solidFill>
                <a:latin typeface="Powderfinger Type" panose="02020709070000000403" pitchFamily="49" charset="77"/>
              </a:rPr>
              <a:t>Let’s take a step back…</a:t>
            </a:r>
          </a:p>
        </p:txBody>
      </p:sp>
      <p:pic>
        <p:nvPicPr>
          <p:cNvPr id="1028" name="Picture 4" descr="Learn dance moves online - Ballroom dancing online! -">
            <a:extLst>
              <a:ext uri="{FF2B5EF4-FFF2-40B4-BE49-F238E27FC236}">
                <a16:creationId xmlns:a16="http://schemas.microsoft.com/office/drawing/2014/main" id="{41467D4F-F059-CF51-E418-CD4CD2AAE0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1986" y="2346390"/>
            <a:ext cx="3683000" cy="368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03293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3B117-0C51-2346-8001-356C9B40A48D}"/>
              </a:ext>
            </a:extLst>
          </p:cNvPr>
          <p:cNvSpPr>
            <a:spLocks noGrp="1"/>
          </p:cNvSpPr>
          <p:nvPr>
            <p:ph type="title"/>
          </p:nvPr>
        </p:nvSpPr>
        <p:spPr/>
        <p:txBody>
          <a:bodyPr/>
          <a:lstStyle/>
          <a:p>
            <a:r>
              <a:rPr lang="en-AU" dirty="0">
                <a:solidFill>
                  <a:schemeClr val="accent4">
                    <a:lumMod val="50000"/>
                  </a:schemeClr>
                </a:solidFill>
                <a:latin typeface="Powderfinger Type" panose="02020709070000000403" pitchFamily="49" charset="77"/>
              </a:rPr>
              <a:t>Revocation is a Failure!</a:t>
            </a:r>
          </a:p>
        </p:txBody>
      </p:sp>
      <p:sp>
        <p:nvSpPr>
          <p:cNvPr id="3" name="Content Placeholder 2">
            <a:extLst>
              <a:ext uri="{FF2B5EF4-FFF2-40B4-BE49-F238E27FC236}">
                <a16:creationId xmlns:a16="http://schemas.microsoft.com/office/drawing/2014/main" id="{02756FA6-2775-DE46-B1F2-F53C1BAA2BB9}"/>
              </a:ext>
            </a:extLst>
          </p:cNvPr>
          <p:cNvSpPr>
            <a:spLocks noGrp="1"/>
          </p:cNvSpPr>
          <p:nvPr>
            <p:ph idx="1"/>
          </p:nvPr>
        </p:nvSpPr>
        <p:spPr/>
        <p:txBody>
          <a:bodyPr>
            <a:normAutofit lnSpcReduction="10000"/>
          </a:bodyPr>
          <a:lstStyle/>
          <a:p>
            <a:r>
              <a:rPr lang="en-AU" dirty="0"/>
              <a:t>If the point of this entire certificate architecture is to inform the user that the location that they have reached is or is not the location that they intended to reach, then why is it useful at all if it can’t inform the user that the certificate that is being used is not to be trusted </a:t>
            </a:r>
            <a:r>
              <a:rPr lang="en-AU" b="1" dirty="0"/>
              <a:t>NOW</a:t>
            </a:r>
          </a:p>
          <a:p>
            <a:r>
              <a:rPr lang="en-AU" dirty="0"/>
              <a:t>If the best that CRLs, OCSP, Stapled OCSP and </a:t>
            </a:r>
            <a:r>
              <a:rPr lang="en-AU" dirty="0" err="1"/>
              <a:t>CRLsets</a:t>
            </a:r>
            <a:r>
              <a:rPr lang="en-AU" dirty="0"/>
              <a:t> can inform you is the trust status of a certificate </a:t>
            </a:r>
            <a:r>
              <a:rPr lang="en-AU" b="1" i="1" dirty="0"/>
              <a:t>at some time in the past</a:t>
            </a:r>
            <a:r>
              <a:rPr lang="en-AU" i="1" dirty="0"/>
              <a:t> </a:t>
            </a:r>
            <a:r>
              <a:rPr lang="en-AU" dirty="0"/>
              <a:t>then why is this information any different from the certificate itself?</a:t>
            </a:r>
          </a:p>
          <a:p>
            <a:r>
              <a:rPr lang="en-AU" dirty="0"/>
              <a:t>If the entire purpose of these revocation mechanisms is only to reduce the “trust window” of a certificate, then why not just use certificates with a more constrained trust window (of a few hours or so)? </a:t>
            </a:r>
          </a:p>
        </p:txBody>
      </p:sp>
    </p:spTree>
    <p:extLst>
      <p:ext uri="{BB962C8B-B14F-4D97-AF65-F5344CB8AC3E}">
        <p14:creationId xmlns:p14="http://schemas.microsoft.com/office/powerpoint/2010/main" val="23936087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3A4C4-0B6A-264E-8FDD-27F950EA53CD}"/>
              </a:ext>
            </a:extLst>
          </p:cNvPr>
          <p:cNvSpPr>
            <a:spLocks noGrp="1"/>
          </p:cNvSpPr>
          <p:nvPr>
            <p:ph type="title"/>
          </p:nvPr>
        </p:nvSpPr>
        <p:spPr/>
        <p:txBody>
          <a:bodyPr/>
          <a:lstStyle/>
          <a:p>
            <a:r>
              <a:rPr lang="en-AU" dirty="0">
                <a:solidFill>
                  <a:schemeClr val="accent4">
                    <a:lumMod val="50000"/>
                  </a:schemeClr>
                </a:solidFill>
                <a:latin typeface="Powderfinger Type" panose="02020709070000000403" pitchFamily="49" charset="77"/>
              </a:rPr>
              <a:t>Certificates are a Failure?</a:t>
            </a:r>
          </a:p>
        </p:txBody>
      </p:sp>
      <p:sp>
        <p:nvSpPr>
          <p:cNvPr id="3" name="Content Placeholder 2">
            <a:extLst>
              <a:ext uri="{FF2B5EF4-FFF2-40B4-BE49-F238E27FC236}">
                <a16:creationId xmlns:a16="http://schemas.microsoft.com/office/drawing/2014/main" id="{A580D9CC-4F22-C94C-BDB3-67A69779415B}"/>
              </a:ext>
            </a:extLst>
          </p:cNvPr>
          <p:cNvSpPr>
            <a:spLocks noGrp="1"/>
          </p:cNvSpPr>
          <p:nvPr>
            <p:ph idx="1"/>
          </p:nvPr>
        </p:nvSpPr>
        <p:spPr/>
        <p:txBody>
          <a:bodyPr>
            <a:normAutofit fontScale="92500" lnSpcReduction="10000"/>
          </a:bodyPr>
          <a:lstStyle/>
          <a:p>
            <a:r>
              <a:rPr lang="en-AU" dirty="0"/>
              <a:t>The problem with certificates that provide a trust window of a few hours, is that the existing CA infrastructure and the use models of locally stashed certificates just can’t cope with such an increased intensity of certificate re-issuance</a:t>
            </a:r>
          </a:p>
          <a:p>
            <a:r>
              <a:rPr lang="en-AU" dirty="0"/>
              <a:t>So we just persist with long-lived certificates and non-functional revocation mechanisms, because it’s the path of least resistance</a:t>
            </a:r>
          </a:p>
          <a:p>
            <a:r>
              <a:rPr lang="en-AU" dirty="0"/>
              <a:t>If certificates are incapable of informing a client that they are about to be drawn into misplaced trust then what exactly are they good for anyway?</a:t>
            </a:r>
          </a:p>
          <a:p>
            <a:r>
              <a:rPr lang="en-AU" dirty="0"/>
              <a:t>The entire objective here was to answer the simple question: “</a:t>
            </a:r>
            <a:r>
              <a:rPr lang="en-AU" b="1" dirty="0"/>
              <a:t>Is the service that I am about to connect to the service that I intended to connect to?</a:t>
            </a:r>
            <a:r>
              <a:rPr lang="en-AU" dirty="0"/>
              <a:t>” And the problem is that this entire certificate structure can only answer a question that relates to the past, not the present!</a:t>
            </a:r>
          </a:p>
          <a:p>
            <a:pPr marL="0" indent="0">
              <a:buNone/>
            </a:pPr>
            <a:endParaRPr lang="en-AU" dirty="0"/>
          </a:p>
        </p:txBody>
      </p:sp>
    </p:spTree>
    <p:extLst>
      <p:ext uri="{BB962C8B-B14F-4D97-AF65-F5344CB8AC3E}">
        <p14:creationId xmlns:p14="http://schemas.microsoft.com/office/powerpoint/2010/main" val="13403582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3A4C4-0B6A-264E-8FDD-27F950EA53CD}"/>
              </a:ext>
            </a:extLst>
          </p:cNvPr>
          <p:cNvSpPr>
            <a:spLocks noGrp="1"/>
          </p:cNvSpPr>
          <p:nvPr>
            <p:ph type="title"/>
          </p:nvPr>
        </p:nvSpPr>
        <p:spPr/>
        <p:txBody>
          <a:bodyPr/>
          <a:lstStyle/>
          <a:p>
            <a:r>
              <a:rPr lang="en-AU" dirty="0">
                <a:solidFill>
                  <a:schemeClr val="accent4">
                    <a:lumMod val="50000"/>
                  </a:schemeClr>
                </a:solidFill>
                <a:latin typeface="Powderfinger Type" panose="02020709070000000403" pitchFamily="49" charset="77"/>
              </a:rPr>
              <a:t>Certificates are a Failure?</a:t>
            </a:r>
          </a:p>
        </p:txBody>
      </p:sp>
      <p:sp>
        <p:nvSpPr>
          <p:cNvPr id="3" name="Content Placeholder 2">
            <a:extLst>
              <a:ext uri="{FF2B5EF4-FFF2-40B4-BE49-F238E27FC236}">
                <a16:creationId xmlns:a16="http://schemas.microsoft.com/office/drawing/2014/main" id="{A580D9CC-4F22-C94C-BDB3-67A69779415B}"/>
              </a:ext>
            </a:extLst>
          </p:cNvPr>
          <p:cNvSpPr>
            <a:spLocks noGrp="1"/>
          </p:cNvSpPr>
          <p:nvPr>
            <p:ph idx="1"/>
          </p:nvPr>
        </p:nvSpPr>
        <p:spPr/>
        <p:txBody>
          <a:bodyPr>
            <a:normAutofit fontScale="92500" lnSpcReduction="10000"/>
          </a:bodyPr>
          <a:lstStyle/>
          <a:p>
            <a:r>
              <a:rPr lang="en-AU" dirty="0"/>
              <a:t>The problem with certificates that provide a trust window of a few hours, is that the existing CA infrastructure and the use </a:t>
            </a:r>
            <a:r>
              <a:rPr lang="en-AU" dirty="0" err="1"/>
              <a:t>modelsof</a:t>
            </a:r>
            <a:r>
              <a:rPr lang="en-AU" dirty="0"/>
              <a:t> locally stashed certificates just can’t cope with such an increased intensity of certificate re-issuance</a:t>
            </a:r>
          </a:p>
          <a:p>
            <a:r>
              <a:rPr lang="en-AU" dirty="0"/>
              <a:t>So we just persist with long-lived certificates and non-functional revocation mechanisms</a:t>
            </a:r>
          </a:p>
          <a:p>
            <a:r>
              <a:rPr lang="en-AU" dirty="0"/>
              <a:t>If certificates are incapable of informing a client that they are about to be drawn into misplaced trust then what exactly are they good for anyway?</a:t>
            </a:r>
          </a:p>
          <a:p>
            <a:r>
              <a:rPr lang="en-AU" dirty="0"/>
              <a:t>The entire objective here was to answer the simple question: “</a:t>
            </a:r>
            <a:r>
              <a:rPr lang="en-AU" b="1" dirty="0"/>
              <a:t>Is the service that I am about to connect to the service that I intended to connect to?</a:t>
            </a:r>
            <a:r>
              <a:rPr lang="en-AU" dirty="0"/>
              <a:t>” And the problem is that this entire certificate structure can only answer a question that relates to the past, not the present!</a:t>
            </a:r>
          </a:p>
          <a:p>
            <a:endParaRPr lang="en-AU" dirty="0"/>
          </a:p>
          <a:p>
            <a:pPr marL="0" indent="0">
              <a:buNone/>
            </a:pPr>
            <a:endParaRPr lang="en-AU" dirty="0"/>
          </a:p>
        </p:txBody>
      </p:sp>
      <p:sp>
        <p:nvSpPr>
          <p:cNvPr id="4" name="TextBox 3">
            <a:extLst>
              <a:ext uri="{FF2B5EF4-FFF2-40B4-BE49-F238E27FC236}">
                <a16:creationId xmlns:a16="http://schemas.microsoft.com/office/drawing/2014/main" id="{644A8797-5A57-2045-BC85-5F7B141E7741}"/>
              </a:ext>
            </a:extLst>
          </p:cNvPr>
          <p:cNvSpPr txBox="1"/>
          <p:nvPr/>
        </p:nvSpPr>
        <p:spPr>
          <a:xfrm rot="21179720">
            <a:off x="2072844" y="2664410"/>
            <a:ext cx="7892766" cy="1384995"/>
          </a:xfrm>
          <a:prstGeom prst="rect">
            <a:avLst/>
          </a:prstGeom>
          <a:solidFill>
            <a:schemeClr val="bg1"/>
          </a:solidFill>
        </p:spPr>
        <p:txBody>
          <a:bodyPr wrap="square" rtlCol="0">
            <a:spAutoFit/>
          </a:bodyPr>
          <a:lstStyle/>
          <a:p>
            <a:r>
              <a:rPr lang="en-AU" sz="2800" dirty="0">
                <a:solidFill>
                  <a:srgbClr val="FF0000"/>
                </a:solidFill>
                <a:latin typeface="AhnbergHand" pitchFamily="2" charset="0"/>
              </a:rPr>
              <a:t>If we can’t fix these issues with X.509 certificates then why do we bother using X.509 certificates at all?</a:t>
            </a:r>
          </a:p>
        </p:txBody>
      </p:sp>
    </p:spTree>
    <p:extLst>
      <p:ext uri="{BB962C8B-B14F-4D97-AF65-F5344CB8AC3E}">
        <p14:creationId xmlns:p14="http://schemas.microsoft.com/office/powerpoint/2010/main" val="1451832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DFC3B-0EA6-274E-8E27-CD0295C30CBD}"/>
              </a:ext>
            </a:extLst>
          </p:cNvPr>
          <p:cNvSpPr>
            <a:spLocks noGrp="1"/>
          </p:cNvSpPr>
          <p:nvPr>
            <p:ph type="title"/>
          </p:nvPr>
        </p:nvSpPr>
        <p:spPr>
          <a:xfrm>
            <a:off x="838200" y="373514"/>
            <a:ext cx="10515600" cy="1325563"/>
          </a:xfrm>
        </p:spPr>
        <p:txBody>
          <a:bodyPr/>
          <a:lstStyle/>
          <a:p>
            <a:r>
              <a:rPr lang="en-AU" dirty="0">
                <a:solidFill>
                  <a:schemeClr val="accent4">
                    <a:lumMod val="50000"/>
                  </a:schemeClr>
                </a:solidFill>
                <a:latin typeface="Powderfinger Type" panose="02020709070000000403" pitchFamily="49" charset="77"/>
              </a:rPr>
              <a:t>And then there’s the DNS…</a:t>
            </a:r>
          </a:p>
        </p:txBody>
      </p:sp>
      <p:sp>
        <p:nvSpPr>
          <p:cNvPr id="3" name="Content Placeholder 2">
            <a:extLst>
              <a:ext uri="{FF2B5EF4-FFF2-40B4-BE49-F238E27FC236}">
                <a16:creationId xmlns:a16="http://schemas.microsoft.com/office/drawing/2014/main" id="{7A8D4C89-9CE2-8E4D-B0E3-13848F9584A8}"/>
              </a:ext>
            </a:extLst>
          </p:cNvPr>
          <p:cNvSpPr>
            <a:spLocks noGrp="1"/>
          </p:cNvSpPr>
          <p:nvPr>
            <p:ph idx="1"/>
          </p:nvPr>
        </p:nvSpPr>
        <p:spPr>
          <a:xfrm>
            <a:off x="838200" y="1825624"/>
            <a:ext cx="10515600" cy="4955185"/>
          </a:xfrm>
        </p:spPr>
        <p:txBody>
          <a:bodyPr>
            <a:normAutofit/>
          </a:bodyPr>
          <a:lstStyle/>
          <a:p>
            <a:pPr marL="0" indent="0">
              <a:buNone/>
            </a:pPr>
            <a:r>
              <a:rPr lang="en-AU" dirty="0"/>
              <a:t>The problem here is not TLS, and not the use of digital signatures to assure the veracity of information, but the properties of the certificate infrastructure to allow this veracity to be established as a </a:t>
            </a:r>
            <a:r>
              <a:rPr lang="en-AU" b="1" dirty="0"/>
              <a:t>current</a:t>
            </a:r>
            <a:r>
              <a:rPr lang="en-AU" dirty="0"/>
              <a:t> piece of information</a:t>
            </a:r>
          </a:p>
          <a:p>
            <a:pPr marL="0" indent="0">
              <a:buNone/>
            </a:pPr>
            <a:r>
              <a:rPr lang="en-AU" dirty="0"/>
              <a:t>The DNS has a similar issue of accuracy and timeliness</a:t>
            </a:r>
          </a:p>
          <a:p>
            <a:pPr marL="457200" lvl="1" indent="0">
              <a:buNone/>
            </a:pPr>
            <a:r>
              <a:rPr lang="en-AU" dirty="0"/>
              <a:t>It manages to contain this time lag though the use of Cache Timers (TTLs), managed by zone admins, to set a maximal time between referral back to the authoritative information sources</a:t>
            </a:r>
          </a:p>
          <a:p>
            <a:pPr marL="457200" lvl="1" indent="0">
              <a:buNone/>
            </a:pPr>
            <a:r>
              <a:rPr lang="en-AU" dirty="0"/>
              <a:t>There is a constant refresh of DNS information passed to the client from the authoritative servers</a:t>
            </a:r>
          </a:p>
          <a:p>
            <a:pPr marL="0" indent="0">
              <a:buNone/>
            </a:pPr>
            <a:endParaRPr lang="en-AU" dirty="0"/>
          </a:p>
        </p:txBody>
      </p:sp>
    </p:spTree>
    <p:extLst>
      <p:ext uri="{BB962C8B-B14F-4D97-AF65-F5344CB8AC3E}">
        <p14:creationId xmlns:p14="http://schemas.microsoft.com/office/powerpoint/2010/main" val="14319432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DFC3B-0EA6-274E-8E27-CD0295C30CBD}"/>
              </a:ext>
            </a:extLst>
          </p:cNvPr>
          <p:cNvSpPr>
            <a:spLocks noGrp="1"/>
          </p:cNvSpPr>
          <p:nvPr>
            <p:ph type="title"/>
          </p:nvPr>
        </p:nvSpPr>
        <p:spPr>
          <a:xfrm>
            <a:off x="838199" y="373514"/>
            <a:ext cx="10812177" cy="1325563"/>
          </a:xfrm>
        </p:spPr>
        <p:txBody>
          <a:bodyPr/>
          <a:lstStyle/>
          <a:p>
            <a:r>
              <a:rPr lang="en-AU" dirty="0">
                <a:solidFill>
                  <a:schemeClr val="accent4">
                    <a:lumMod val="50000"/>
                  </a:schemeClr>
                </a:solidFill>
                <a:latin typeface="Powderfinger Type" panose="02020709070000000403" pitchFamily="49" charset="77"/>
              </a:rPr>
              <a:t>And then there’s Stapled DANE …</a:t>
            </a:r>
          </a:p>
        </p:txBody>
      </p:sp>
      <p:sp>
        <p:nvSpPr>
          <p:cNvPr id="3" name="Content Placeholder 2">
            <a:extLst>
              <a:ext uri="{FF2B5EF4-FFF2-40B4-BE49-F238E27FC236}">
                <a16:creationId xmlns:a16="http://schemas.microsoft.com/office/drawing/2014/main" id="{7A8D4C89-9CE2-8E4D-B0E3-13848F9584A8}"/>
              </a:ext>
            </a:extLst>
          </p:cNvPr>
          <p:cNvSpPr>
            <a:spLocks noGrp="1"/>
          </p:cNvSpPr>
          <p:nvPr>
            <p:ph idx="1"/>
          </p:nvPr>
        </p:nvSpPr>
        <p:spPr>
          <a:xfrm>
            <a:off x="838200" y="1825624"/>
            <a:ext cx="10515600" cy="4955185"/>
          </a:xfrm>
        </p:spPr>
        <p:txBody>
          <a:bodyPr>
            <a:normAutofit/>
          </a:bodyPr>
          <a:lstStyle/>
          <a:p>
            <a:pPr marL="0" indent="0">
              <a:buNone/>
            </a:pPr>
            <a:r>
              <a:rPr lang="en-AU" dirty="0"/>
              <a:t>If the entire purpose of this security measure is to associate a key pair with an intended service name then why not Just Use the DNS?</a:t>
            </a:r>
          </a:p>
          <a:p>
            <a:pPr lvl="1"/>
            <a:r>
              <a:rPr lang="en-AU" dirty="0"/>
              <a:t>Place the public key of a service into the DNS alongside its other attributes</a:t>
            </a:r>
          </a:p>
          <a:p>
            <a:pPr lvl="1"/>
            <a:r>
              <a:rPr lang="en-AU" dirty="0"/>
              <a:t>Use conventional TTL mechanisms to control the maximal caching lag of this information</a:t>
            </a:r>
          </a:p>
          <a:p>
            <a:pPr lvl="1"/>
            <a:r>
              <a:rPr lang="en-AU" dirty="0"/>
              <a:t>Sign these records with DNSSEC</a:t>
            </a:r>
          </a:p>
          <a:p>
            <a:pPr lvl="1"/>
            <a:r>
              <a:rPr lang="en-AU" dirty="0"/>
              <a:t>And staple the DNSSEC validation chain of the public key record into the TLS handshake as a stapled chained response as an alternative to using X.509 certificates</a:t>
            </a:r>
          </a:p>
          <a:p>
            <a:pPr marL="457200" lvl="1" indent="0">
              <a:buNone/>
            </a:pPr>
            <a:r>
              <a:rPr lang="en-AU" dirty="0"/>
              <a:t>i.e. use DANE, Chained Responses and TLS Stapling</a:t>
            </a:r>
          </a:p>
          <a:p>
            <a:pPr marL="0" indent="0">
              <a:buNone/>
            </a:pPr>
            <a:endParaRPr lang="en-AU" dirty="0"/>
          </a:p>
        </p:txBody>
      </p:sp>
    </p:spTree>
    <p:extLst>
      <p:ext uri="{BB962C8B-B14F-4D97-AF65-F5344CB8AC3E}">
        <p14:creationId xmlns:p14="http://schemas.microsoft.com/office/powerpoint/2010/main" val="27625786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2243AD-B2D1-B64D-9E08-8B3D012C4B62}"/>
              </a:ext>
            </a:extLst>
          </p:cNvPr>
          <p:cNvSpPr>
            <a:spLocks noGrp="1"/>
          </p:cNvSpPr>
          <p:nvPr>
            <p:ph type="title"/>
          </p:nvPr>
        </p:nvSpPr>
        <p:spPr/>
        <p:txBody>
          <a:bodyPr/>
          <a:lstStyle/>
          <a:p>
            <a:r>
              <a:rPr lang="en-AU" dirty="0">
                <a:solidFill>
                  <a:schemeClr val="accent4">
                    <a:lumMod val="50000"/>
                  </a:schemeClr>
                </a:solidFill>
                <a:latin typeface="Powderfinger Type" panose="02020709070000000403" pitchFamily="49" charset="77"/>
              </a:rPr>
              <a:t>Where have we got to?</a:t>
            </a:r>
          </a:p>
        </p:txBody>
      </p:sp>
      <p:sp>
        <p:nvSpPr>
          <p:cNvPr id="3" name="Content Placeholder 2">
            <a:extLst>
              <a:ext uri="{FF2B5EF4-FFF2-40B4-BE49-F238E27FC236}">
                <a16:creationId xmlns:a16="http://schemas.microsoft.com/office/drawing/2014/main" id="{76A9FCBC-C6D2-C347-A8AC-3256136608BB}"/>
              </a:ext>
            </a:extLst>
          </p:cNvPr>
          <p:cNvSpPr>
            <a:spLocks noGrp="1"/>
          </p:cNvSpPr>
          <p:nvPr>
            <p:ph idx="1"/>
          </p:nvPr>
        </p:nvSpPr>
        <p:spPr/>
        <p:txBody>
          <a:bodyPr/>
          <a:lstStyle/>
          <a:p>
            <a:r>
              <a:rPr lang="en-AU" dirty="0"/>
              <a:t>X.509 certificate revocation is broken </a:t>
            </a:r>
            <a:r>
              <a:rPr lang="en-AU" b="1" dirty="0"/>
              <a:t>and we can’t fix it</a:t>
            </a:r>
          </a:p>
          <a:p>
            <a:r>
              <a:rPr lang="en-AU" dirty="0"/>
              <a:t>About the only fix is to pull certificate lifetimes down to a small number of hours – i.e. limit the scope of potential damage of a compromised certificate</a:t>
            </a:r>
          </a:p>
          <a:p>
            <a:pPr lvl="1"/>
            <a:r>
              <a:rPr lang="en-AU" dirty="0"/>
              <a:t>But the certificate system as we know it won’t scale with such massively shortened certificate lifetimes</a:t>
            </a:r>
          </a:p>
          <a:p>
            <a:r>
              <a:rPr lang="en-AU" dirty="0"/>
              <a:t>Yet in the DNS, the common TTL is measured in hours</a:t>
            </a:r>
          </a:p>
          <a:p>
            <a:r>
              <a:rPr lang="en-AU" dirty="0"/>
              <a:t> So why don’t we just ditch all this X.509 brokenness and just turn all of this over to DANE and the DNS?</a:t>
            </a:r>
          </a:p>
        </p:txBody>
      </p:sp>
    </p:spTree>
    <p:extLst>
      <p:ext uri="{BB962C8B-B14F-4D97-AF65-F5344CB8AC3E}">
        <p14:creationId xmlns:p14="http://schemas.microsoft.com/office/powerpoint/2010/main" val="25657364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9445FC-127F-A84E-8399-F7031D28B1DD}"/>
              </a:ext>
            </a:extLst>
          </p:cNvPr>
          <p:cNvSpPr>
            <a:spLocks noGrp="1"/>
          </p:cNvSpPr>
          <p:nvPr>
            <p:ph idx="1"/>
          </p:nvPr>
        </p:nvSpPr>
        <p:spPr>
          <a:xfrm>
            <a:off x="1706509" y="1208151"/>
            <a:ext cx="4179125" cy="1915102"/>
          </a:xfrm>
        </p:spPr>
        <p:txBody>
          <a:bodyPr/>
          <a:lstStyle/>
          <a:p>
            <a:pPr marL="0" indent="0">
              <a:buNone/>
            </a:pPr>
            <a:r>
              <a:rPr lang="en-AU" dirty="0">
                <a:solidFill>
                  <a:schemeClr val="accent4">
                    <a:lumMod val="50000"/>
                  </a:schemeClr>
                </a:solidFill>
                <a:latin typeface="AhnbergHand" pitchFamily="2" charset="0"/>
              </a:rPr>
              <a:t>Questions?</a:t>
            </a:r>
          </a:p>
        </p:txBody>
      </p:sp>
    </p:spTree>
    <p:extLst>
      <p:ext uri="{BB962C8B-B14F-4D97-AF65-F5344CB8AC3E}">
        <p14:creationId xmlns:p14="http://schemas.microsoft.com/office/powerpoint/2010/main" val="40681712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AA61B47-B8BF-B847-8367-E56331552370}"/>
              </a:ext>
            </a:extLst>
          </p:cNvPr>
          <p:cNvPicPr>
            <a:picLocks noChangeAspect="1"/>
          </p:cNvPicPr>
          <p:nvPr/>
        </p:nvPicPr>
        <p:blipFill>
          <a:blip r:embed="rId2"/>
          <a:stretch>
            <a:fillRect/>
          </a:stretch>
        </p:blipFill>
        <p:spPr>
          <a:xfrm>
            <a:off x="778726" y="515006"/>
            <a:ext cx="7997412" cy="3680225"/>
          </a:xfrm>
          <a:prstGeom prst="rect">
            <a:avLst/>
          </a:prstGeom>
        </p:spPr>
      </p:pic>
      <p:sp>
        <p:nvSpPr>
          <p:cNvPr id="10" name="Freeform 9">
            <a:extLst>
              <a:ext uri="{FF2B5EF4-FFF2-40B4-BE49-F238E27FC236}">
                <a16:creationId xmlns:a16="http://schemas.microsoft.com/office/drawing/2014/main" id="{13D02B5D-59CF-F14F-97B4-1E0DEAE5A9B8}"/>
              </a:ext>
            </a:extLst>
          </p:cNvPr>
          <p:cNvSpPr/>
          <p:nvPr/>
        </p:nvSpPr>
        <p:spPr>
          <a:xfrm>
            <a:off x="1427275" y="1607920"/>
            <a:ext cx="4865364" cy="1663341"/>
          </a:xfrm>
          <a:custGeom>
            <a:avLst/>
            <a:gdLst>
              <a:gd name="connsiteX0" fmla="*/ 538159 w 4865364"/>
              <a:gd name="connsiteY0" fmla="*/ 725377 h 1663341"/>
              <a:gd name="connsiteX1" fmla="*/ 685304 w 4865364"/>
              <a:gd name="connsiteY1" fmla="*/ 883032 h 1663341"/>
              <a:gd name="connsiteX2" fmla="*/ 1851953 w 4865364"/>
              <a:gd name="connsiteY2" fmla="*/ 1545183 h 1663341"/>
              <a:gd name="connsiteX3" fmla="*/ 4416477 w 4865364"/>
              <a:gd name="connsiteY3" fmla="*/ 1555694 h 1663341"/>
              <a:gd name="connsiteX4" fmla="*/ 4542601 w 4865364"/>
              <a:gd name="connsiteY4" fmla="*/ 452108 h 1663341"/>
              <a:gd name="connsiteX5" fmla="*/ 1116228 w 4865364"/>
              <a:gd name="connsiteY5" fmla="*/ 163 h 1663341"/>
              <a:gd name="connsiteX6" fmla="*/ 44173 w 4865364"/>
              <a:gd name="connsiteY6" fmla="*/ 410066 h 1663341"/>
              <a:gd name="connsiteX7" fmla="*/ 306932 w 4865364"/>
              <a:gd name="connsiteY7" fmla="*/ 1187832 h 1663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65364" h="1663341">
                <a:moveTo>
                  <a:pt x="538159" y="725377"/>
                </a:moveTo>
                <a:cubicBezTo>
                  <a:pt x="502248" y="735887"/>
                  <a:pt x="466338" y="746398"/>
                  <a:pt x="685304" y="883032"/>
                </a:cubicBezTo>
                <a:cubicBezTo>
                  <a:pt x="904270" y="1019666"/>
                  <a:pt x="1230091" y="1433073"/>
                  <a:pt x="1851953" y="1545183"/>
                </a:cubicBezTo>
                <a:cubicBezTo>
                  <a:pt x="2473815" y="1657293"/>
                  <a:pt x="3968036" y="1737873"/>
                  <a:pt x="4416477" y="1555694"/>
                </a:cubicBezTo>
                <a:cubicBezTo>
                  <a:pt x="4864918" y="1373515"/>
                  <a:pt x="5092642" y="711363"/>
                  <a:pt x="4542601" y="452108"/>
                </a:cubicBezTo>
                <a:cubicBezTo>
                  <a:pt x="3992560" y="192853"/>
                  <a:pt x="1865966" y="7170"/>
                  <a:pt x="1116228" y="163"/>
                </a:cubicBezTo>
                <a:cubicBezTo>
                  <a:pt x="366490" y="-6844"/>
                  <a:pt x="179056" y="212121"/>
                  <a:pt x="44173" y="410066"/>
                </a:cubicBezTo>
                <a:cubicBezTo>
                  <a:pt x="-90710" y="608011"/>
                  <a:pt x="108111" y="897921"/>
                  <a:pt x="306932" y="118783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TextBox 10">
            <a:extLst>
              <a:ext uri="{FF2B5EF4-FFF2-40B4-BE49-F238E27FC236}">
                <a16:creationId xmlns:a16="http://schemas.microsoft.com/office/drawing/2014/main" id="{90D9C0D9-4181-4E41-8795-150A05B87775}"/>
              </a:ext>
            </a:extLst>
          </p:cNvPr>
          <p:cNvSpPr txBox="1"/>
          <p:nvPr/>
        </p:nvSpPr>
        <p:spPr>
          <a:xfrm>
            <a:off x="2511972" y="5349766"/>
            <a:ext cx="8246168" cy="923330"/>
          </a:xfrm>
          <a:prstGeom prst="rect">
            <a:avLst/>
          </a:prstGeom>
          <a:noFill/>
        </p:spPr>
        <p:txBody>
          <a:bodyPr wrap="none" rtlCol="0">
            <a:spAutoFit/>
          </a:bodyPr>
          <a:lstStyle/>
          <a:p>
            <a:r>
              <a:rPr lang="en-AU" dirty="0">
                <a:solidFill>
                  <a:schemeClr val="bg1">
                    <a:lumMod val="50000"/>
                  </a:schemeClr>
                </a:solidFill>
                <a:latin typeface="AhnbergHand" pitchFamily="2" charset="0"/>
              </a:rPr>
              <a:t>Why should I trust this?</a:t>
            </a:r>
          </a:p>
          <a:p>
            <a:endParaRPr lang="en-AU" dirty="0">
              <a:solidFill>
                <a:schemeClr val="bg1">
                  <a:lumMod val="50000"/>
                </a:schemeClr>
              </a:solidFill>
              <a:latin typeface="AhnbergHand" pitchFamily="2" charset="0"/>
            </a:endParaRPr>
          </a:p>
          <a:p>
            <a:r>
              <a:rPr lang="en-AU" dirty="0">
                <a:solidFill>
                  <a:schemeClr val="bg1">
                    <a:lumMod val="50000"/>
                  </a:schemeClr>
                </a:solidFill>
                <a:latin typeface="AhnbergHand" pitchFamily="2" charset="0"/>
              </a:rPr>
              <a:t>How can I be assured that this is my bank and not a clever scam?</a:t>
            </a:r>
          </a:p>
        </p:txBody>
      </p:sp>
      <p:sp>
        <p:nvSpPr>
          <p:cNvPr id="12" name="Freeform 11">
            <a:extLst>
              <a:ext uri="{FF2B5EF4-FFF2-40B4-BE49-F238E27FC236}">
                <a16:creationId xmlns:a16="http://schemas.microsoft.com/office/drawing/2014/main" id="{B918D3A0-B288-BC47-9A22-A10660A768D4}"/>
              </a:ext>
            </a:extLst>
          </p:cNvPr>
          <p:cNvSpPr/>
          <p:nvPr/>
        </p:nvSpPr>
        <p:spPr>
          <a:xfrm>
            <a:off x="3541986" y="3247189"/>
            <a:ext cx="599090" cy="2060535"/>
          </a:xfrm>
          <a:custGeom>
            <a:avLst/>
            <a:gdLst>
              <a:gd name="connsiteX0" fmla="*/ 0 w 599090"/>
              <a:gd name="connsiteY0" fmla="*/ 2060535 h 2060535"/>
              <a:gd name="connsiteX1" fmla="*/ 73573 w 599090"/>
              <a:gd name="connsiteY1" fmla="*/ 1692673 h 2060535"/>
              <a:gd name="connsiteX2" fmla="*/ 304800 w 599090"/>
              <a:gd name="connsiteY2" fmla="*/ 105611 h 2060535"/>
              <a:gd name="connsiteX3" fmla="*/ 10511 w 599090"/>
              <a:gd name="connsiteY3" fmla="*/ 284287 h 2060535"/>
              <a:gd name="connsiteX4" fmla="*/ 315311 w 599090"/>
              <a:gd name="connsiteY4" fmla="*/ 508 h 2060535"/>
              <a:gd name="connsiteX5" fmla="*/ 599090 w 599090"/>
              <a:gd name="connsiteY5" fmla="*/ 368370 h 206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9090" h="2060535">
                <a:moveTo>
                  <a:pt x="0" y="2060535"/>
                </a:moveTo>
                <a:cubicBezTo>
                  <a:pt x="11386" y="2039514"/>
                  <a:pt x="22773" y="2018494"/>
                  <a:pt x="73573" y="1692673"/>
                </a:cubicBezTo>
                <a:cubicBezTo>
                  <a:pt x="124373" y="1366852"/>
                  <a:pt x="315310" y="340342"/>
                  <a:pt x="304800" y="105611"/>
                </a:cubicBezTo>
                <a:cubicBezTo>
                  <a:pt x="294290" y="-129120"/>
                  <a:pt x="8759" y="301804"/>
                  <a:pt x="10511" y="284287"/>
                </a:cubicBezTo>
                <a:cubicBezTo>
                  <a:pt x="12263" y="266770"/>
                  <a:pt x="217215" y="-13506"/>
                  <a:pt x="315311" y="508"/>
                </a:cubicBezTo>
                <a:cubicBezTo>
                  <a:pt x="413408" y="14522"/>
                  <a:pt x="506249" y="191446"/>
                  <a:pt x="599090" y="36837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8976225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B27D2BD-8D5B-C94E-8101-8E37356CFAE5}"/>
              </a:ext>
            </a:extLst>
          </p:cNvPr>
          <p:cNvPicPr>
            <a:picLocks noGrp="1" noChangeAspect="1"/>
          </p:cNvPicPr>
          <p:nvPr>
            <p:ph idx="1"/>
          </p:nvPr>
        </p:nvPicPr>
        <p:blipFill>
          <a:blip r:embed="rId2"/>
          <a:stretch>
            <a:fillRect/>
          </a:stretch>
        </p:blipFill>
        <p:spPr>
          <a:xfrm>
            <a:off x="851377" y="364686"/>
            <a:ext cx="5822653" cy="4351338"/>
          </a:xfrm>
        </p:spPr>
      </p:pic>
      <p:sp>
        <p:nvSpPr>
          <p:cNvPr id="6" name="TextBox 5">
            <a:extLst>
              <a:ext uri="{FF2B5EF4-FFF2-40B4-BE49-F238E27FC236}">
                <a16:creationId xmlns:a16="http://schemas.microsoft.com/office/drawing/2014/main" id="{9FBBF1D0-DC75-0043-86AF-E155A0D19565}"/>
              </a:ext>
            </a:extLst>
          </p:cNvPr>
          <p:cNvSpPr txBox="1"/>
          <p:nvPr/>
        </p:nvSpPr>
        <p:spPr>
          <a:xfrm>
            <a:off x="7357241" y="1660634"/>
            <a:ext cx="4351283" cy="3139321"/>
          </a:xfrm>
          <a:prstGeom prst="rect">
            <a:avLst/>
          </a:prstGeom>
          <a:noFill/>
        </p:spPr>
        <p:txBody>
          <a:bodyPr wrap="square" rtlCol="0">
            <a:spAutoFit/>
          </a:bodyPr>
          <a:lstStyle/>
          <a:p>
            <a:r>
              <a:rPr lang="en-AU" dirty="0">
                <a:solidFill>
                  <a:schemeClr val="bg1">
                    <a:lumMod val="50000"/>
                  </a:schemeClr>
                </a:solidFill>
                <a:latin typeface="AhnbergHand" pitchFamily="2" charset="0"/>
              </a:rPr>
              <a:t>This sounds reassuring, but why the hell should I trust “Entrust Inc”? </a:t>
            </a:r>
          </a:p>
          <a:p>
            <a:endParaRPr lang="en-AU" dirty="0">
              <a:solidFill>
                <a:schemeClr val="bg1">
                  <a:lumMod val="50000"/>
                </a:schemeClr>
              </a:solidFill>
              <a:latin typeface="AhnbergHand" pitchFamily="2" charset="0"/>
            </a:endParaRPr>
          </a:p>
          <a:p>
            <a:r>
              <a:rPr lang="en-AU" dirty="0">
                <a:solidFill>
                  <a:schemeClr val="bg1">
                    <a:lumMod val="50000"/>
                  </a:schemeClr>
                </a:solidFill>
                <a:latin typeface="AhnbergHand" pitchFamily="2" charset="0"/>
              </a:rPr>
              <a:t>With a name like that they sound pretty dodgy! I have never met these folk and I have no idea what this means.</a:t>
            </a:r>
          </a:p>
          <a:p>
            <a:endParaRPr lang="en-AU" dirty="0">
              <a:solidFill>
                <a:schemeClr val="bg1">
                  <a:lumMod val="50000"/>
                </a:schemeClr>
              </a:solidFill>
              <a:latin typeface="AhnbergHand" pitchFamily="2" charset="0"/>
            </a:endParaRPr>
          </a:p>
          <a:p>
            <a:r>
              <a:rPr lang="en-AU" dirty="0">
                <a:solidFill>
                  <a:schemeClr val="bg1">
                    <a:lumMod val="50000"/>
                  </a:schemeClr>
                </a:solidFill>
                <a:latin typeface="AhnbergHand" pitchFamily="2" charset="0"/>
              </a:rPr>
              <a:t>OK - what does this certificate say?</a:t>
            </a:r>
          </a:p>
        </p:txBody>
      </p:sp>
      <p:sp>
        <p:nvSpPr>
          <p:cNvPr id="7" name="Freeform 6">
            <a:extLst>
              <a:ext uri="{FF2B5EF4-FFF2-40B4-BE49-F238E27FC236}">
                <a16:creationId xmlns:a16="http://schemas.microsoft.com/office/drawing/2014/main" id="{F4DC8286-CA4C-7F48-A8DF-BDC21EF82ABD}"/>
              </a:ext>
            </a:extLst>
          </p:cNvPr>
          <p:cNvSpPr/>
          <p:nvPr/>
        </p:nvSpPr>
        <p:spPr>
          <a:xfrm>
            <a:off x="1854182" y="2364828"/>
            <a:ext cx="3639780" cy="431322"/>
          </a:xfrm>
          <a:custGeom>
            <a:avLst/>
            <a:gdLst>
              <a:gd name="connsiteX0" fmla="*/ 195335 w 3639780"/>
              <a:gd name="connsiteY0" fmla="*/ 0 h 431322"/>
              <a:gd name="connsiteX1" fmla="*/ 37680 w 3639780"/>
              <a:gd name="connsiteY1" fmla="*/ 189186 h 431322"/>
              <a:gd name="connsiteX2" fmla="*/ 111252 w 3639780"/>
              <a:gd name="connsiteY2" fmla="*/ 399393 h 431322"/>
              <a:gd name="connsiteX3" fmla="*/ 1141266 w 3639780"/>
              <a:gd name="connsiteY3" fmla="*/ 430924 h 431322"/>
              <a:gd name="connsiteX4" fmla="*/ 2539142 w 3639780"/>
              <a:gd name="connsiteY4" fmla="*/ 409903 h 431322"/>
              <a:gd name="connsiteX5" fmla="*/ 3411501 w 3639780"/>
              <a:gd name="connsiteY5" fmla="*/ 315310 h 431322"/>
              <a:gd name="connsiteX6" fmla="*/ 3453542 w 3639780"/>
              <a:gd name="connsiteY6" fmla="*/ 63062 h 431322"/>
              <a:gd name="connsiteX7" fmla="*/ 1235859 w 3639780"/>
              <a:gd name="connsiteY7" fmla="*/ 63062 h 431322"/>
              <a:gd name="connsiteX8" fmla="*/ 310949 w 3639780"/>
              <a:gd name="connsiteY8" fmla="*/ 63062 h 431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39780" h="431322">
                <a:moveTo>
                  <a:pt x="195335" y="0"/>
                </a:moveTo>
                <a:cubicBezTo>
                  <a:pt x="123514" y="61310"/>
                  <a:pt x="51694" y="122621"/>
                  <a:pt x="37680" y="189186"/>
                </a:cubicBezTo>
                <a:cubicBezTo>
                  <a:pt x="23666" y="255751"/>
                  <a:pt x="-72679" y="359103"/>
                  <a:pt x="111252" y="399393"/>
                </a:cubicBezTo>
                <a:cubicBezTo>
                  <a:pt x="295183" y="439683"/>
                  <a:pt x="736618" y="429172"/>
                  <a:pt x="1141266" y="430924"/>
                </a:cubicBezTo>
                <a:cubicBezTo>
                  <a:pt x="1545914" y="432676"/>
                  <a:pt x="2160770" y="429172"/>
                  <a:pt x="2539142" y="409903"/>
                </a:cubicBezTo>
                <a:cubicBezTo>
                  <a:pt x="2917515" y="390634"/>
                  <a:pt x="3259101" y="373117"/>
                  <a:pt x="3411501" y="315310"/>
                </a:cubicBezTo>
                <a:cubicBezTo>
                  <a:pt x="3563901" y="257503"/>
                  <a:pt x="3816149" y="105103"/>
                  <a:pt x="3453542" y="63062"/>
                </a:cubicBezTo>
                <a:cubicBezTo>
                  <a:pt x="3090935" y="21021"/>
                  <a:pt x="1235859" y="63062"/>
                  <a:pt x="1235859" y="63062"/>
                </a:cubicBezTo>
                <a:lnTo>
                  <a:pt x="310949" y="6306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Freeform 7">
            <a:extLst>
              <a:ext uri="{FF2B5EF4-FFF2-40B4-BE49-F238E27FC236}">
                <a16:creationId xmlns:a16="http://schemas.microsoft.com/office/drawing/2014/main" id="{341AEA1A-1B95-4346-81E6-A12D8FA79149}"/>
              </a:ext>
            </a:extLst>
          </p:cNvPr>
          <p:cNvSpPr/>
          <p:nvPr/>
        </p:nvSpPr>
        <p:spPr>
          <a:xfrm>
            <a:off x="5464740" y="2165131"/>
            <a:ext cx="1924032" cy="367862"/>
          </a:xfrm>
          <a:custGeom>
            <a:avLst/>
            <a:gdLst>
              <a:gd name="connsiteX0" fmla="*/ 1924032 w 1924032"/>
              <a:gd name="connsiteY0" fmla="*/ 0 h 367862"/>
              <a:gd name="connsiteX1" fmla="*/ 126763 w 1924032"/>
              <a:gd name="connsiteY1" fmla="*/ 315310 h 367862"/>
              <a:gd name="connsiteX2" fmla="*/ 294929 w 1924032"/>
              <a:gd name="connsiteY2" fmla="*/ 220717 h 367862"/>
              <a:gd name="connsiteX3" fmla="*/ 639 w 1924032"/>
              <a:gd name="connsiteY3" fmla="*/ 315310 h 367862"/>
              <a:gd name="connsiteX4" fmla="*/ 231867 w 1924032"/>
              <a:gd name="connsiteY4" fmla="*/ 367862 h 3678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4032" h="367862">
                <a:moveTo>
                  <a:pt x="1924032" y="0"/>
                </a:moveTo>
                <a:lnTo>
                  <a:pt x="126763" y="315310"/>
                </a:lnTo>
                <a:cubicBezTo>
                  <a:pt x="-144754" y="352096"/>
                  <a:pt x="315950" y="220717"/>
                  <a:pt x="294929" y="220717"/>
                </a:cubicBezTo>
                <a:cubicBezTo>
                  <a:pt x="273908" y="220717"/>
                  <a:pt x="11149" y="290786"/>
                  <a:pt x="639" y="315310"/>
                </a:cubicBezTo>
                <a:cubicBezTo>
                  <a:pt x="-9871" y="339834"/>
                  <a:pt x="110998" y="353848"/>
                  <a:pt x="231867" y="36786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6868164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947AA25-A00A-A342-936D-E68B0737A3AF}"/>
              </a:ext>
            </a:extLst>
          </p:cNvPr>
          <p:cNvPicPr>
            <a:picLocks noGrp="1" noChangeAspect="1"/>
          </p:cNvPicPr>
          <p:nvPr>
            <p:ph idx="1"/>
          </p:nvPr>
        </p:nvPicPr>
        <p:blipFill>
          <a:blip r:embed="rId2"/>
          <a:stretch>
            <a:fillRect/>
          </a:stretch>
        </p:blipFill>
        <p:spPr>
          <a:xfrm>
            <a:off x="607497" y="160254"/>
            <a:ext cx="5733305" cy="6114421"/>
          </a:xfrm>
        </p:spPr>
      </p:pic>
      <p:sp>
        <p:nvSpPr>
          <p:cNvPr id="6" name="TextBox 5">
            <a:extLst>
              <a:ext uri="{FF2B5EF4-FFF2-40B4-BE49-F238E27FC236}">
                <a16:creationId xmlns:a16="http://schemas.microsoft.com/office/drawing/2014/main" id="{308A1898-50D2-C246-81AC-93F3FDD2B6D8}"/>
              </a:ext>
            </a:extLst>
          </p:cNvPr>
          <p:cNvSpPr txBox="1"/>
          <p:nvPr/>
        </p:nvSpPr>
        <p:spPr>
          <a:xfrm>
            <a:off x="7157545" y="882869"/>
            <a:ext cx="4288221" cy="1200329"/>
          </a:xfrm>
          <a:prstGeom prst="rect">
            <a:avLst/>
          </a:prstGeom>
          <a:noFill/>
        </p:spPr>
        <p:txBody>
          <a:bodyPr wrap="square" rtlCol="0">
            <a:spAutoFit/>
          </a:bodyPr>
          <a:lstStyle/>
          <a:p>
            <a:r>
              <a:rPr lang="en-AU" dirty="0">
                <a:solidFill>
                  <a:schemeClr val="bg1">
                    <a:lumMod val="50000"/>
                  </a:schemeClr>
                </a:solidFill>
                <a:latin typeface="AhnbergHand" pitchFamily="2" charset="0"/>
              </a:rPr>
              <a:t>“This certificate is “valid” </a:t>
            </a:r>
          </a:p>
          <a:p>
            <a:endParaRPr lang="en-AU" dirty="0">
              <a:solidFill>
                <a:schemeClr val="bg1">
                  <a:lumMod val="50000"/>
                </a:schemeClr>
              </a:solidFill>
              <a:latin typeface="AhnbergHand" pitchFamily="2" charset="0"/>
            </a:endParaRPr>
          </a:p>
          <a:p>
            <a:r>
              <a:rPr lang="en-AU" dirty="0">
                <a:solidFill>
                  <a:schemeClr val="bg1">
                    <a:lumMod val="50000"/>
                  </a:schemeClr>
                </a:solidFill>
                <a:latin typeface="AhnbergHand" pitchFamily="2" charset="0"/>
              </a:rPr>
              <a:t>Fair enough, but why should I trust it?</a:t>
            </a:r>
          </a:p>
        </p:txBody>
      </p:sp>
      <p:sp>
        <p:nvSpPr>
          <p:cNvPr id="7" name="Freeform 6">
            <a:extLst>
              <a:ext uri="{FF2B5EF4-FFF2-40B4-BE49-F238E27FC236}">
                <a16:creationId xmlns:a16="http://schemas.microsoft.com/office/drawing/2014/main" id="{E2353790-73BC-B241-AE25-EEE89F014158}"/>
              </a:ext>
            </a:extLst>
          </p:cNvPr>
          <p:cNvSpPr/>
          <p:nvPr/>
        </p:nvSpPr>
        <p:spPr>
          <a:xfrm>
            <a:off x="2743181" y="1303283"/>
            <a:ext cx="4382833" cy="1156138"/>
          </a:xfrm>
          <a:custGeom>
            <a:avLst/>
            <a:gdLst>
              <a:gd name="connsiteX0" fmla="*/ 4382833 w 4382833"/>
              <a:gd name="connsiteY0" fmla="*/ 0 h 1156138"/>
              <a:gd name="connsiteX1" fmla="*/ 1776267 w 4382833"/>
              <a:gd name="connsiteY1" fmla="*/ 882869 h 1156138"/>
              <a:gd name="connsiteX2" fmla="*/ 105122 w 4382833"/>
              <a:gd name="connsiteY2" fmla="*/ 1072055 h 1156138"/>
              <a:gd name="connsiteX3" fmla="*/ 241757 w 4382833"/>
              <a:gd name="connsiteY3" fmla="*/ 966951 h 1156138"/>
              <a:gd name="connsiteX4" fmla="*/ 19 w 4382833"/>
              <a:gd name="connsiteY4" fmla="*/ 1061545 h 1156138"/>
              <a:gd name="connsiteX5" fmla="*/ 231247 w 4382833"/>
              <a:gd name="connsiteY5" fmla="*/ 1156138 h 1156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833" h="1156138">
                <a:moveTo>
                  <a:pt x="4382833" y="0"/>
                </a:moveTo>
                <a:cubicBezTo>
                  <a:pt x="3436026" y="352096"/>
                  <a:pt x="2489219" y="704193"/>
                  <a:pt x="1776267" y="882869"/>
                </a:cubicBezTo>
                <a:cubicBezTo>
                  <a:pt x="1063315" y="1061545"/>
                  <a:pt x="360874" y="1058041"/>
                  <a:pt x="105122" y="1072055"/>
                </a:cubicBezTo>
                <a:cubicBezTo>
                  <a:pt x="-150630" y="1086069"/>
                  <a:pt x="259274" y="968703"/>
                  <a:pt x="241757" y="966951"/>
                </a:cubicBezTo>
                <a:cubicBezTo>
                  <a:pt x="224240" y="965199"/>
                  <a:pt x="1771" y="1030014"/>
                  <a:pt x="19" y="1061545"/>
                </a:cubicBezTo>
                <a:cubicBezTo>
                  <a:pt x="-1733" y="1093076"/>
                  <a:pt x="114757" y="1124607"/>
                  <a:pt x="231247" y="115613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4445736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947AA25-A00A-A342-936D-E68B0737A3AF}"/>
              </a:ext>
            </a:extLst>
          </p:cNvPr>
          <p:cNvPicPr>
            <a:picLocks noGrp="1" noChangeAspect="1"/>
          </p:cNvPicPr>
          <p:nvPr>
            <p:ph idx="1"/>
          </p:nvPr>
        </p:nvPicPr>
        <p:blipFill>
          <a:blip r:embed="rId2"/>
          <a:stretch>
            <a:fillRect/>
          </a:stretch>
        </p:blipFill>
        <p:spPr>
          <a:xfrm>
            <a:off x="607497" y="160254"/>
            <a:ext cx="5733305" cy="6114421"/>
          </a:xfrm>
        </p:spPr>
      </p:pic>
      <p:sp>
        <p:nvSpPr>
          <p:cNvPr id="6" name="TextBox 5">
            <a:extLst>
              <a:ext uri="{FF2B5EF4-FFF2-40B4-BE49-F238E27FC236}">
                <a16:creationId xmlns:a16="http://schemas.microsoft.com/office/drawing/2014/main" id="{308A1898-50D2-C246-81AC-93F3FDD2B6D8}"/>
              </a:ext>
            </a:extLst>
          </p:cNvPr>
          <p:cNvSpPr txBox="1"/>
          <p:nvPr/>
        </p:nvSpPr>
        <p:spPr>
          <a:xfrm>
            <a:off x="7157545" y="882869"/>
            <a:ext cx="4288221" cy="1200329"/>
          </a:xfrm>
          <a:prstGeom prst="rect">
            <a:avLst/>
          </a:prstGeom>
          <a:noFill/>
        </p:spPr>
        <p:txBody>
          <a:bodyPr wrap="square" rtlCol="0">
            <a:spAutoFit/>
          </a:bodyPr>
          <a:lstStyle/>
          <a:p>
            <a:r>
              <a:rPr lang="en-AU" dirty="0">
                <a:solidFill>
                  <a:schemeClr val="bg1">
                    <a:lumMod val="75000"/>
                  </a:schemeClr>
                </a:solidFill>
                <a:latin typeface="AhnbergHand" pitchFamily="2" charset="0"/>
              </a:rPr>
              <a:t>“This certificate is “valid”  </a:t>
            </a:r>
          </a:p>
          <a:p>
            <a:endParaRPr lang="en-AU" dirty="0">
              <a:solidFill>
                <a:schemeClr val="bg1">
                  <a:lumMod val="75000"/>
                </a:schemeClr>
              </a:solidFill>
              <a:latin typeface="AhnbergHand" pitchFamily="2" charset="0"/>
            </a:endParaRPr>
          </a:p>
          <a:p>
            <a:r>
              <a:rPr lang="en-AU" dirty="0">
                <a:solidFill>
                  <a:schemeClr val="bg1">
                    <a:lumMod val="75000"/>
                  </a:schemeClr>
                </a:solidFill>
                <a:latin typeface="AhnbergHand" pitchFamily="2" charset="0"/>
              </a:rPr>
              <a:t>Fair enough, but why should I trust it?</a:t>
            </a:r>
          </a:p>
        </p:txBody>
      </p:sp>
      <p:sp>
        <p:nvSpPr>
          <p:cNvPr id="7" name="Freeform 6">
            <a:extLst>
              <a:ext uri="{FF2B5EF4-FFF2-40B4-BE49-F238E27FC236}">
                <a16:creationId xmlns:a16="http://schemas.microsoft.com/office/drawing/2014/main" id="{E2353790-73BC-B241-AE25-EEE89F014158}"/>
              </a:ext>
            </a:extLst>
          </p:cNvPr>
          <p:cNvSpPr/>
          <p:nvPr/>
        </p:nvSpPr>
        <p:spPr>
          <a:xfrm>
            <a:off x="2743181" y="1303283"/>
            <a:ext cx="4382833" cy="1156138"/>
          </a:xfrm>
          <a:custGeom>
            <a:avLst/>
            <a:gdLst>
              <a:gd name="connsiteX0" fmla="*/ 4382833 w 4382833"/>
              <a:gd name="connsiteY0" fmla="*/ 0 h 1156138"/>
              <a:gd name="connsiteX1" fmla="*/ 1776267 w 4382833"/>
              <a:gd name="connsiteY1" fmla="*/ 882869 h 1156138"/>
              <a:gd name="connsiteX2" fmla="*/ 105122 w 4382833"/>
              <a:gd name="connsiteY2" fmla="*/ 1072055 h 1156138"/>
              <a:gd name="connsiteX3" fmla="*/ 241757 w 4382833"/>
              <a:gd name="connsiteY3" fmla="*/ 966951 h 1156138"/>
              <a:gd name="connsiteX4" fmla="*/ 19 w 4382833"/>
              <a:gd name="connsiteY4" fmla="*/ 1061545 h 1156138"/>
              <a:gd name="connsiteX5" fmla="*/ 231247 w 4382833"/>
              <a:gd name="connsiteY5" fmla="*/ 1156138 h 1156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833" h="1156138">
                <a:moveTo>
                  <a:pt x="4382833" y="0"/>
                </a:moveTo>
                <a:cubicBezTo>
                  <a:pt x="3436026" y="352096"/>
                  <a:pt x="2489219" y="704193"/>
                  <a:pt x="1776267" y="882869"/>
                </a:cubicBezTo>
                <a:cubicBezTo>
                  <a:pt x="1063315" y="1061545"/>
                  <a:pt x="360874" y="1058041"/>
                  <a:pt x="105122" y="1072055"/>
                </a:cubicBezTo>
                <a:cubicBezTo>
                  <a:pt x="-150630" y="1086069"/>
                  <a:pt x="259274" y="968703"/>
                  <a:pt x="241757" y="966951"/>
                </a:cubicBezTo>
                <a:cubicBezTo>
                  <a:pt x="224240" y="965199"/>
                  <a:pt x="1771" y="1030014"/>
                  <a:pt x="19" y="1061545"/>
                </a:cubicBezTo>
                <a:cubicBezTo>
                  <a:pt x="-1733" y="1093076"/>
                  <a:pt x="114757" y="1124607"/>
                  <a:pt x="231247" y="115613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extBox 1">
            <a:extLst>
              <a:ext uri="{FF2B5EF4-FFF2-40B4-BE49-F238E27FC236}">
                <a16:creationId xmlns:a16="http://schemas.microsoft.com/office/drawing/2014/main" id="{A510996C-DEEB-6842-9B36-273E4792194A}"/>
              </a:ext>
            </a:extLst>
          </p:cNvPr>
          <p:cNvSpPr txBox="1"/>
          <p:nvPr/>
        </p:nvSpPr>
        <p:spPr>
          <a:xfrm>
            <a:off x="6674069" y="3279284"/>
            <a:ext cx="5139559" cy="3139321"/>
          </a:xfrm>
          <a:prstGeom prst="rect">
            <a:avLst/>
          </a:prstGeom>
          <a:noFill/>
        </p:spPr>
        <p:txBody>
          <a:bodyPr wrap="square" rtlCol="0">
            <a:spAutoFit/>
          </a:bodyPr>
          <a:lstStyle/>
          <a:p>
            <a:r>
              <a:rPr lang="en-AU" dirty="0">
                <a:solidFill>
                  <a:schemeClr val="bg1">
                    <a:lumMod val="50000"/>
                  </a:schemeClr>
                </a:solidFill>
                <a:latin typeface="AhnbergHand" pitchFamily="2" charset="0"/>
              </a:rPr>
              <a:t>This certificate is 7 months old, and I am being asked to trust it for the next 5 months!</a:t>
            </a:r>
          </a:p>
          <a:p>
            <a:endParaRPr lang="en-AU" dirty="0">
              <a:solidFill>
                <a:schemeClr val="bg1">
                  <a:lumMod val="50000"/>
                </a:schemeClr>
              </a:solidFill>
              <a:latin typeface="AhnbergHand" pitchFamily="2" charset="0"/>
            </a:endParaRPr>
          </a:p>
          <a:p>
            <a:r>
              <a:rPr lang="en-AU" dirty="0">
                <a:solidFill>
                  <a:schemeClr val="bg1">
                    <a:lumMod val="50000"/>
                  </a:schemeClr>
                </a:solidFill>
                <a:latin typeface="AhnbergHand" pitchFamily="2" charset="0"/>
              </a:rPr>
              <a:t>What if the private key is leaked in the next 5 months? What if the CA is breached? What if …</a:t>
            </a:r>
          </a:p>
          <a:p>
            <a:endParaRPr lang="en-AU" dirty="0">
              <a:solidFill>
                <a:schemeClr val="bg1">
                  <a:lumMod val="50000"/>
                </a:schemeClr>
              </a:solidFill>
              <a:latin typeface="AhnbergHand" pitchFamily="2" charset="0"/>
            </a:endParaRPr>
          </a:p>
          <a:p>
            <a:r>
              <a:rPr lang="en-AU" b="1" dirty="0">
                <a:latin typeface="AhnbergHand" pitchFamily="2" charset="0"/>
              </a:rPr>
              <a:t>What if something happens in the next 5 months that says that I really should not trust this certificate any more?</a:t>
            </a:r>
          </a:p>
        </p:txBody>
      </p:sp>
      <p:sp>
        <p:nvSpPr>
          <p:cNvPr id="3" name="Freeform 2">
            <a:extLst>
              <a:ext uri="{FF2B5EF4-FFF2-40B4-BE49-F238E27FC236}">
                <a16:creationId xmlns:a16="http://schemas.microsoft.com/office/drawing/2014/main" id="{ACA5A40E-CF26-E740-8803-9C4778A5B8AE}"/>
              </a:ext>
            </a:extLst>
          </p:cNvPr>
          <p:cNvSpPr/>
          <p:nvPr/>
        </p:nvSpPr>
        <p:spPr>
          <a:xfrm>
            <a:off x="5131894" y="3941379"/>
            <a:ext cx="1489623" cy="2072737"/>
          </a:xfrm>
          <a:custGeom>
            <a:avLst/>
            <a:gdLst>
              <a:gd name="connsiteX0" fmla="*/ 1489623 w 1489623"/>
              <a:gd name="connsiteY0" fmla="*/ 0 h 2072737"/>
              <a:gd name="connsiteX1" fmla="*/ 196851 w 1489623"/>
              <a:gd name="connsiteY1" fmla="*/ 1902373 h 2072737"/>
              <a:gd name="connsiteX2" fmla="*/ 91747 w 1489623"/>
              <a:gd name="connsiteY2" fmla="*/ 1744718 h 2072737"/>
              <a:gd name="connsiteX3" fmla="*/ 18175 w 1489623"/>
              <a:gd name="connsiteY3" fmla="*/ 2049518 h 2072737"/>
              <a:gd name="connsiteX4" fmla="*/ 449099 w 1489623"/>
              <a:gd name="connsiteY4" fmla="*/ 2028497 h 2072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9623" h="2072737">
                <a:moveTo>
                  <a:pt x="1489623" y="0"/>
                </a:moveTo>
                <a:cubicBezTo>
                  <a:pt x="959726" y="805793"/>
                  <a:pt x="429830" y="1611587"/>
                  <a:pt x="196851" y="1902373"/>
                </a:cubicBezTo>
                <a:cubicBezTo>
                  <a:pt x="-36128" y="2193159"/>
                  <a:pt x="121526" y="1720194"/>
                  <a:pt x="91747" y="1744718"/>
                </a:cubicBezTo>
                <a:cubicBezTo>
                  <a:pt x="61968" y="1769242"/>
                  <a:pt x="-41384" y="2002222"/>
                  <a:pt x="18175" y="2049518"/>
                </a:cubicBezTo>
                <a:cubicBezTo>
                  <a:pt x="77734" y="2096814"/>
                  <a:pt x="263416" y="2062655"/>
                  <a:pt x="449099" y="202849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Freeform 3">
            <a:extLst>
              <a:ext uri="{FF2B5EF4-FFF2-40B4-BE49-F238E27FC236}">
                <a16:creationId xmlns:a16="http://schemas.microsoft.com/office/drawing/2014/main" id="{6457E584-2687-D043-A092-9CBE77C91D56}"/>
              </a:ext>
            </a:extLst>
          </p:cNvPr>
          <p:cNvSpPr/>
          <p:nvPr/>
        </p:nvSpPr>
        <p:spPr>
          <a:xfrm>
            <a:off x="2039007" y="6158791"/>
            <a:ext cx="3048000" cy="52823"/>
          </a:xfrm>
          <a:custGeom>
            <a:avLst/>
            <a:gdLst>
              <a:gd name="connsiteX0" fmla="*/ 178676 w 3048000"/>
              <a:gd name="connsiteY0" fmla="*/ 10781 h 52823"/>
              <a:gd name="connsiteX1" fmla="*/ 588579 w 3048000"/>
              <a:gd name="connsiteY1" fmla="*/ 21292 h 52823"/>
              <a:gd name="connsiteX2" fmla="*/ 1818290 w 3048000"/>
              <a:gd name="connsiteY2" fmla="*/ 21292 h 52823"/>
              <a:gd name="connsiteX3" fmla="*/ 3048000 w 3048000"/>
              <a:gd name="connsiteY3" fmla="*/ 31802 h 52823"/>
              <a:gd name="connsiteX4" fmla="*/ 1502979 w 3048000"/>
              <a:gd name="connsiteY4" fmla="*/ 271 h 52823"/>
              <a:gd name="connsiteX5" fmla="*/ 0 w 3048000"/>
              <a:gd name="connsiteY5" fmla="*/ 52823 h 52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00" h="52823">
                <a:moveTo>
                  <a:pt x="178676" y="10781"/>
                </a:moveTo>
                <a:lnTo>
                  <a:pt x="588579" y="21292"/>
                </a:lnTo>
                <a:lnTo>
                  <a:pt x="1818290" y="21292"/>
                </a:lnTo>
                <a:lnTo>
                  <a:pt x="3048000" y="31802"/>
                </a:lnTo>
                <a:cubicBezTo>
                  <a:pt x="2995448" y="28299"/>
                  <a:pt x="2010979" y="-3233"/>
                  <a:pt x="1502979" y="271"/>
                </a:cubicBezTo>
                <a:cubicBezTo>
                  <a:pt x="994979" y="3774"/>
                  <a:pt x="497489" y="28298"/>
                  <a:pt x="0" y="5282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8472296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29DE3-54FB-B64F-9ED8-60C7478DE02D}"/>
              </a:ext>
            </a:extLst>
          </p:cNvPr>
          <p:cNvSpPr>
            <a:spLocks noGrp="1"/>
          </p:cNvSpPr>
          <p:nvPr>
            <p:ph type="title"/>
          </p:nvPr>
        </p:nvSpPr>
        <p:spPr/>
        <p:txBody>
          <a:bodyPr/>
          <a:lstStyle/>
          <a:p>
            <a:r>
              <a:rPr lang="en-AU" dirty="0">
                <a:solidFill>
                  <a:schemeClr val="accent4">
                    <a:lumMod val="50000"/>
                  </a:schemeClr>
                </a:solidFill>
                <a:latin typeface="Powderfinger Type" panose="02020709070000000403" pitchFamily="49" charset="77"/>
              </a:rPr>
              <a:t>The Answer is </a:t>
            </a:r>
            <a:r>
              <a:rPr lang="en-AU" dirty="0">
                <a:latin typeface="Powderfinger Type" panose="02020709070000000403" pitchFamily="49" charset="77"/>
              </a:rPr>
              <a:t>Revocation</a:t>
            </a:r>
            <a:r>
              <a:rPr lang="en-AU" dirty="0">
                <a:solidFill>
                  <a:schemeClr val="accent4">
                    <a:lumMod val="50000"/>
                  </a:schemeClr>
                </a:solidFill>
                <a:latin typeface="Powderfinger Type" panose="02020709070000000403" pitchFamily="49" charset="77"/>
              </a:rPr>
              <a:t>!</a:t>
            </a:r>
          </a:p>
        </p:txBody>
      </p:sp>
      <p:sp>
        <p:nvSpPr>
          <p:cNvPr id="3" name="Content Placeholder 2">
            <a:extLst>
              <a:ext uri="{FF2B5EF4-FFF2-40B4-BE49-F238E27FC236}">
                <a16:creationId xmlns:a16="http://schemas.microsoft.com/office/drawing/2014/main" id="{B83C7127-BB0B-E749-9AFA-C49CB518C7A3}"/>
              </a:ext>
            </a:extLst>
          </p:cNvPr>
          <p:cNvSpPr>
            <a:spLocks noGrp="1"/>
          </p:cNvSpPr>
          <p:nvPr>
            <p:ph idx="1"/>
          </p:nvPr>
        </p:nvSpPr>
        <p:spPr/>
        <p:txBody>
          <a:bodyPr/>
          <a:lstStyle/>
          <a:p>
            <a:r>
              <a:rPr lang="en-AU" dirty="0"/>
              <a:t>Each CA maintains a “Certificate Revocation List”</a:t>
            </a:r>
          </a:p>
          <a:p>
            <a:r>
              <a:rPr lang="en-AU" dirty="0"/>
              <a:t>This is a list of the serial numbers of all current certificates issued by this CA that should no longer be trusted</a:t>
            </a:r>
          </a:p>
          <a:p>
            <a:r>
              <a:rPr lang="en-AU" dirty="0"/>
              <a:t>If a Bad Thing happens, or for any other reason, and the CA believes that the certificate cannot be trusted, then the certificate’s serial number is added to this CA’s Certificate Revocation List</a:t>
            </a:r>
          </a:p>
          <a:p>
            <a:r>
              <a:rPr lang="en-AU" dirty="0"/>
              <a:t>Anyone who is worried about the “currency” of a certificate should check to see if its serial number is listed in the CA’s current CRL</a:t>
            </a:r>
          </a:p>
        </p:txBody>
      </p:sp>
    </p:spTree>
    <p:extLst>
      <p:ext uri="{BB962C8B-B14F-4D97-AF65-F5344CB8AC3E}">
        <p14:creationId xmlns:p14="http://schemas.microsoft.com/office/powerpoint/2010/main" val="13278018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6584</TotalTime>
  <Words>3276</Words>
  <Application>Microsoft Macintosh PowerPoint</Application>
  <PresentationFormat>Widescreen</PresentationFormat>
  <Paragraphs>299</Paragraphs>
  <Slides>46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46</vt:i4>
      </vt:variant>
    </vt:vector>
  </HeadingPairs>
  <TitlesOfParts>
    <vt:vector size="55" baseType="lpstr">
      <vt:lpstr>AhnbergHand</vt:lpstr>
      <vt:lpstr>Arial</vt:lpstr>
      <vt:lpstr>Calibri</vt:lpstr>
      <vt:lpstr>Calibri Light</vt:lpstr>
      <vt:lpstr>Courier</vt:lpstr>
      <vt:lpstr>Powderfinger Type</vt:lpstr>
      <vt:lpstr>System Font Regular</vt:lpstr>
      <vt:lpstr>Wingdings</vt:lpstr>
      <vt:lpstr>Office Theme</vt:lpstr>
      <vt:lpstr>Revocation</vt:lpstr>
      <vt:lpstr>PowerPoint Presentation</vt:lpstr>
      <vt:lpstr>PowerPoint Presentation</vt:lpstr>
      <vt:lpstr>Let’s take a step back…</vt:lpstr>
      <vt:lpstr>PowerPoint Presentation</vt:lpstr>
      <vt:lpstr>PowerPoint Presentation</vt:lpstr>
      <vt:lpstr>PowerPoint Presentation</vt:lpstr>
      <vt:lpstr>PowerPoint Presentation</vt:lpstr>
      <vt:lpstr>The Answer is Revocation!</vt:lpstr>
      <vt:lpstr>The Answer is Revocation!</vt:lpstr>
      <vt:lpstr>PowerPoint Presentation</vt:lpstr>
      <vt:lpstr>PowerPoint Presentation</vt:lpstr>
      <vt:lpstr>PowerPoint Presentation</vt:lpstr>
      <vt:lpstr>How do you check a certificate using a CRL?</vt:lpstr>
      <vt:lpstr>Does anyone actually do this?</vt:lpstr>
      <vt:lpstr>Does anyone actually do this?</vt:lpstr>
      <vt:lpstr>Does anyone actually do this?</vt:lpstr>
      <vt:lpstr>Plan B - OCSP</vt:lpstr>
      <vt:lpstr>OCSP</vt:lpstr>
      <vt:lpstr>Does it work? Is OCSP being used?</vt:lpstr>
      <vt:lpstr>Measurement Process</vt:lpstr>
      <vt:lpstr>PowerPoint Presentation</vt:lpstr>
      <vt:lpstr>Measurement Process</vt:lpstr>
      <vt:lpstr>Measurement Expectations</vt:lpstr>
      <vt:lpstr>What do applications do today?</vt:lpstr>
      <vt:lpstr>What do applications do today?</vt:lpstr>
      <vt:lpstr>Measurements</vt:lpstr>
      <vt:lpstr>World Map of OCSP Checking</vt:lpstr>
      <vt:lpstr>OCSP Scorecard</vt:lpstr>
      <vt:lpstr>OCSP = Fail?</vt:lpstr>
      <vt:lpstr>Plan C – OCSP Stapling?</vt:lpstr>
      <vt:lpstr>What about OCSP Stapling?</vt:lpstr>
      <vt:lpstr>Stapled OCSP</vt:lpstr>
      <vt:lpstr>What about OCSP Stapling?</vt:lpstr>
      <vt:lpstr>What do applications do today?</vt:lpstr>
      <vt:lpstr>We need to talk about Chrome</vt:lpstr>
      <vt:lpstr>We need to talk about Chrome</vt:lpstr>
      <vt:lpstr>Who’s Serving Stapled OCSP content?</vt:lpstr>
      <vt:lpstr>What’s the point of OCSP Stapling?</vt:lpstr>
      <vt:lpstr>Revocation is a Failure!</vt:lpstr>
      <vt:lpstr>Certificates are a Failure?</vt:lpstr>
      <vt:lpstr>Certificates are a Failure?</vt:lpstr>
      <vt:lpstr>And then there’s the DNS…</vt:lpstr>
      <vt:lpstr>And then there’s Stapled DANE …</vt:lpstr>
      <vt:lpstr>Where have we got to?</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Revocation</dc:title>
  <dc:creator>Geoff Huston</dc:creator>
  <cp:lastModifiedBy>Geoff Huston</cp:lastModifiedBy>
  <cp:revision>10</cp:revision>
  <dcterms:created xsi:type="dcterms:W3CDTF">2022-03-14T07:19:43Z</dcterms:created>
  <dcterms:modified xsi:type="dcterms:W3CDTF">2022-05-18T06:05:44Z</dcterms:modified>
</cp:coreProperties>
</file>