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32" r:id="rId3"/>
    <p:sldId id="431" r:id="rId4"/>
    <p:sldId id="433" r:id="rId5"/>
    <p:sldId id="434" r:id="rId6"/>
    <p:sldId id="429" r:id="rId7"/>
    <p:sldId id="435" r:id="rId8"/>
    <p:sldId id="415" r:id="rId9"/>
    <p:sldId id="427" r:id="rId10"/>
    <p:sldId id="418" r:id="rId11"/>
    <p:sldId id="419" r:id="rId12"/>
    <p:sldId id="378" r:id="rId13"/>
    <p:sldId id="423" r:id="rId14"/>
    <p:sldId id="425" r:id="rId15"/>
    <p:sldId id="379" r:id="rId16"/>
    <p:sldId id="380" r:id="rId17"/>
    <p:sldId id="381" r:id="rId18"/>
    <p:sldId id="382" r:id="rId19"/>
    <p:sldId id="384" r:id="rId20"/>
    <p:sldId id="421" r:id="rId21"/>
    <p:sldId id="428" r:id="rId22"/>
    <p:sldId id="424" r:id="rId23"/>
    <p:sldId id="390" r:id="rId24"/>
    <p:sldId id="293" r:id="rId25"/>
    <p:sldId id="289" r:id="rId26"/>
    <p:sldId id="430" r:id="rId27"/>
    <p:sldId id="285" r:id="rId28"/>
    <p:sldId id="338" r:id="rId29"/>
    <p:sldId id="295" r:id="rId30"/>
    <p:sldId id="420" r:id="rId31"/>
    <p:sldId id="315" r:id="rId32"/>
    <p:sldId id="437" r:id="rId33"/>
    <p:sldId id="439" r:id="rId34"/>
    <p:sldId id="290" r:id="rId35"/>
    <p:sldId id="440" r:id="rId36"/>
    <p:sldId id="426" r:id="rId37"/>
    <p:sldId id="391" r:id="rId38"/>
    <p:sldId id="4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94714"/>
  </p:normalViewPr>
  <p:slideViewPr>
    <p:cSldViewPr snapToGrid="0" snapToObjects="1">
      <p:cViewPr varScale="1">
        <p:scale>
          <a:sx n="155" d="100"/>
          <a:sy n="155" d="100"/>
        </p:scale>
        <p:origin x="1008"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E2F0-B3D8-BE4F-8A78-F0B6B5D7D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1C4118F-AA7E-EA4F-9217-00285990C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791CFA-5A21-0F43-B7F7-82684AF7439D}"/>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5" name="Footer Placeholder 4">
            <a:extLst>
              <a:ext uri="{FF2B5EF4-FFF2-40B4-BE49-F238E27FC236}">
                <a16:creationId xmlns:a16="http://schemas.microsoft.com/office/drawing/2014/main" id="{D9FC015A-C910-B648-AD8E-2017DF8155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3D27CC-865F-3F4A-BC51-F94C4A3FC7F6}"/>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3432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11-3A8D-414E-94C2-3EBC368A71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2778C6-96AB-4C43-B340-00997A70C2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1AF8F-4802-4C4A-8D22-FDFD7E1527C6}"/>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5" name="Footer Placeholder 4">
            <a:extLst>
              <a:ext uri="{FF2B5EF4-FFF2-40B4-BE49-F238E27FC236}">
                <a16:creationId xmlns:a16="http://schemas.microsoft.com/office/drawing/2014/main" id="{829D733E-B95B-384B-81A1-C4AB59EBD1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B041B9-9D6D-0047-9AF4-5432E76638D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7217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B7B9D8-3383-3945-8291-381BED005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9DE8DA-A74B-AC4A-9E3A-423F7F52F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8423D-EE46-0B44-84A8-B8BC662DDF46}"/>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5" name="Footer Placeholder 4">
            <a:extLst>
              <a:ext uri="{FF2B5EF4-FFF2-40B4-BE49-F238E27FC236}">
                <a16:creationId xmlns:a16="http://schemas.microsoft.com/office/drawing/2014/main" id="{25F2814A-9778-9C4E-8B8E-DBC0CFB156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48DA75-A45A-0449-8C14-EA74D2A77EC3}"/>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56267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E504-56A7-3546-A6A8-1B10CDEAD278}"/>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581670AB-8C98-A240-A408-CA67589E0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8991DC-E986-4545-88C9-87C7E12192E6}"/>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5" name="Footer Placeholder 4">
            <a:extLst>
              <a:ext uri="{FF2B5EF4-FFF2-40B4-BE49-F238E27FC236}">
                <a16:creationId xmlns:a16="http://schemas.microsoft.com/office/drawing/2014/main" id="{E2B5F87F-EB3E-C84B-86EC-EC9258BAC8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846595-53E1-6845-A48A-FAF53A158F2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7707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C863-962B-F44E-9FC5-D39C62AC7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79FB54-A07D-F14A-AE1E-1D2123F95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8EEC4-6CC5-DC4A-BCF5-E5DE266E912D}"/>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5" name="Footer Placeholder 4">
            <a:extLst>
              <a:ext uri="{FF2B5EF4-FFF2-40B4-BE49-F238E27FC236}">
                <a16:creationId xmlns:a16="http://schemas.microsoft.com/office/drawing/2014/main" id="{FD5AF6A4-D882-914C-9608-F07D583702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81EA7A-D9F3-8743-8555-98DC0C75FABD}"/>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1315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BDA2-9451-A246-B3B4-8836889B8D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C6664A-41C7-0446-9C36-EF4476748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44D4648-9806-FD40-8F8C-5B055B0FC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1A4EE44-98F0-F04B-850A-65900F86B5EC}"/>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6" name="Footer Placeholder 5">
            <a:extLst>
              <a:ext uri="{FF2B5EF4-FFF2-40B4-BE49-F238E27FC236}">
                <a16:creationId xmlns:a16="http://schemas.microsoft.com/office/drawing/2014/main" id="{AF3DE127-8173-7D4F-AB11-79CB4D4ED7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7FC0A0-A1B4-4848-934E-629B005E97B2}"/>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34480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1DB8-4383-794E-89B7-AE14422A15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04B3EA-4CDA-5749-81B1-038EFDBC2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2BB73-A474-D144-B8A5-8D181714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B6DDD1D-6469-4C4C-A88A-251B02635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DB38A-845E-9A41-BB3F-4730550E4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733BA7-A9C2-5249-A727-E697BABB3117}"/>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8" name="Footer Placeholder 7">
            <a:extLst>
              <a:ext uri="{FF2B5EF4-FFF2-40B4-BE49-F238E27FC236}">
                <a16:creationId xmlns:a16="http://schemas.microsoft.com/office/drawing/2014/main" id="{ECADCAD6-D53F-564C-B497-3466C8D5B72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EF8B78D-4E53-2A4C-9BF8-2E95E52D35D4}"/>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9183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6A04-FBB4-BD43-A161-1A9C02A7E4C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CC4E2D-0083-A94F-8270-E360E92E0858}"/>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4" name="Footer Placeholder 3">
            <a:extLst>
              <a:ext uri="{FF2B5EF4-FFF2-40B4-BE49-F238E27FC236}">
                <a16:creationId xmlns:a16="http://schemas.microsoft.com/office/drawing/2014/main" id="{34367E8C-EAE7-F64D-AE07-9632A6F381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A696CBD-5EAB-7646-988A-9979404D8D6A}"/>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4803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625D7-9FE5-9F4C-BBCA-05CA7255E417}"/>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3" name="Footer Placeholder 2">
            <a:extLst>
              <a:ext uri="{FF2B5EF4-FFF2-40B4-BE49-F238E27FC236}">
                <a16:creationId xmlns:a16="http://schemas.microsoft.com/office/drawing/2014/main" id="{FF961B82-1CBB-5A4D-8731-5B4A949235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14840EB-69CC-864F-A147-69CF038DA7FC}"/>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77892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59BC-6543-7E47-B75B-814D211E9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631AF1-6E11-CF40-9DD5-3FA36F257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EDF4C1D-0C49-AB4A-A6F3-A5FB32E96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73FBF-3596-E144-A894-0E20595CDC6D}"/>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6" name="Footer Placeholder 5">
            <a:extLst>
              <a:ext uri="{FF2B5EF4-FFF2-40B4-BE49-F238E27FC236}">
                <a16:creationId xmlns:a16="http://schemas.microsoft.com/office/drawing/2014/main" id="{7217C975-CC45-814D-98F3-225859B6D25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35E59B-7F76-1344-9F5A-F178BACFFBF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65276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09B8-AF93-744A-82B5-78E5C8D2D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63B1F8C-B783-DD4F-8C56-E9CA62405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1040175-3918-6947-B6D5-903F93026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F1E5D-86C4-9841-87AD-6F8F8A838440}"/>
              </a:ext>
            </a:extLst>
          </p:cNvPr>
          <p:cNvSpPr>
            <a:spLocks noGrp="1"/>
          </p:cNvSpPr>
          <p:nvPr>
            <p:ph type="dt" sz="half" idx="10"/>
          </p:nvPr>
        </p:nvSpPr>
        <p:spPr/>
        <p:txBody>
          <a:bodyPr/>
          <a:lstStyle/>
          <a:p>
            <a:fld id="{B4D2E224-9367-7C4B-9E2E-319035076F2C}" type="datetimeFigureOut">
              <a:rPr lang="en-AU" smtClean="0"/>
              <a:t>22/5/2022</a:t>
            </a:fld>
            <a:endParaRPr lang="en-AU"/>
          </a:p>
        </p:txBody>
      </p:sp>
      <p:sp>
        <p:nvSpPr>
          <p:cNvPr id="6" name="Footer Placeholder 5">
            <a:extLst>
              <a:ext uri="{FF2B5EF4-FFF2-40B4-BE49-F238E27FC236}">
                <a16:creationId xmlns:a16="http://schemas.microsoft.com/office/drawing/2014/main" id="{69408F13-6745-BF46-A0F2-57E732E26A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D63C71-82DE-2F42-B993-73CD82D11148}"/>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99495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89D8D-A946-7F4B-9E73-26139CCC2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BA15EE-0453-164D-A3F4-CEC38465B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BF6D34-5066-AF42-9267-9EC8766EC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2E224-9367-7C4B-9E2E-319035076F2C}" type="datetimeFigureOut">
              <a:rPr lang="en-AU" smtClean="0"/>
              <a:t>22/5/2022</a:t>
            </a:fld>
            <a:endParaRPr lang="en-AU"/>
          </a:p>
        </p:txBody>
      </p:sp>
      <p:sp>
        <p:nvSpPr>
          <p:cNvPr id="5" name="Footer Placeholder 4">
            <a:extLst>
              <a:ext uri="{FF2B5EF4-FFF2-40B4-BE49-F238E27FC236}">
                <a16:creationId xmlns:a16="http://schemas.microsoft.com/office/drawing/2014/main" id="{089DC058-B0FC-BE47-BCC3-EBF909B3A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8821BBF-B40F-1446-AFA2-0CFF590F1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85F6C-B5F8-3A48-83F2-5265DEF5E8DA}" type="slidenum">
              <a:rPr lang="en-AU" smtClean="0"/>
              <a:t>‹#›</a:t>
            </a:fld>
            <a:endParaRPr lang="en-AU"/>
          </a:p>
        </p:txBody>
      </p:sp>
    </p:spTree>
    <p:extLst>
      <p:ext uri="{BB962C8B-B14F-4D97-AF65-F5344CB8AC3E}">
        <p14:creationId xmlns:p14="http://schemas.microsoft.com/office/powerpoint/2010/main" val="191579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9E81-BFEE-F44F-B9F8-D45F20F43FCB}"/>
              </a:ext>
            </a:extLst>
          </p:cNvPr>
          <p:cNvSpPr>
            <a:spLocks noGrp="1"/>
          </p:cNvSpPr>
          <p:nvPr>
            <p:ph type="ctrTitle"/>
          </p:nvPr>
        </p:nvSpPr>
        <p:spPr>
          <a:xfrm>
            <a:off x="282633" y="1122363"/>
            <a:ext cx="10615351" cy="2387600"/>
          </a:xfrm>
        </p:spPr>
        <p:txBody>
          <a:bodyPr>
            <a:normAutofit fontScale="90000"/>
          </a:bodyPr>
          <a:lstStyle/>
          <a:p>
            <a:r>
              <a:rPr lang="en-AU" dirty="0">
                <a:solidFill>
                  <a:schemeClr val="accent4">
                    <a:lumMod val="50000"/>
                  </a:schemeClr>
                </a:solidFill>
                <a:latin typeface="Powderfinger Type" panose="02020709070000000403" pitchFamily="49" charset="77"/>
              </a:rPr>
              <a:t>Internet Centrality</a:t>
            </a:r>
            <a:br>
              <a:rPr lang="en-AU" dirty="0">
                <a:solidFill>
                  <a:schemeClr val="accent4">
                    <a:lumMod val="50000"/>
                  </a:schemeClr>
                </a:solidFill>
                <a:latin typeface="Powderfinger Type" panose="02020709070000000403" pitchFamily="49" charset="77"/>
              </a:rPr>
            </a:br>
            <a:r>
              <a:rPr lang="en-AU" dirty="0">
                <a:solidFill>
                  <a:schemeClr val="accent4">
                    <a:lumMod val="50000"/>
                  </a:schemeClr>
                </a:solidFill>
                <a:latin typeface="Powderfinger Type" panose="02020709070000000403" pitchFamily="49" charset="77"/>
              </a:rPr>
              <a:t>and its Impact on Routing</a:t>
            </a:r>
          </a:p>
        </p:txBody>
      </p:sp>
      <p:sp>
        <p:nvSpPr>
          <p:cNvPr id="3" name="Subtitle 2">
            <a:extLst>
              <a:ext uri="{FF2B5EF4-FFF2-40B4-BE49-F238E27FC236}">
                <a16:creationId xmlns:a16="http://schemas.microsoft.com/office/drawing/2014/main" id="{467D26EB-24D5-584C-8CE6-D3FDF916A568}"/>
              </a:ext>
            </a:extLst>
          </p:cNvPr>
          <p:cNvSpPr>
            <a:spLocks noGrp="1"/>
          </p:cNvSpPr>
          <p:nvPr>
            <p:ph type="subTitle" idx="1"/>
          </p:nvPr>
        </p:nvSpPr>
        <p:spPr>
          <a:xfrm>
            <a:off x="1597572" y="3875306"/>
            <a:ext cx="9668526" cy="2102799"/>
          </a:xfrm>
        </p:spPr>
        <p:txBody>
          <a:bodyPr>
            <a:normAutofit/>
          </a:bodyPr>
          <a:lstStyle/>
          <a:p>
            <a:pPr algn="r"/>
            <a:r>
              <a:rPr lang="en-AU" sz="2000" dirty="0">
                <a:solidFill>
                  <a:schemeClr val="bg1">
                    <a:lumMod val="75000"/>
                  </a:schemeClr>
                </a:solidFill>
                <a:latin typeface="AhnbergHand" pitchFamily="2" charset="0"/>
              </a:rPr>
              <a:t>Geoff Huston AM</a:t>
            </a:r>
          </a:p>
          <a:p>
            <a:pPr algn="r"/>
            <a:r>
              <a:rPr lang="en-AU" sz="2000" dirty="0" err="1">
                <a:solidFill>
                  <a:schemeClr val="bg1">
                    <a:lumMod val="75000"/>
                  </a:schemeClr>
                </a:solidFill>
                <a:latin typeface="AhnbergHand" pitchFamily="2" charset="0"/>
              </a:rPr>
              <a:t>Cheof</a:t>
            </a:r>
            <a:r>
              <a:rPr lang="en-AU" sz="2000" dirty="0">
                <a:solidFill>
                  <a:schemeClr val="bg1">
                    <a:lumMod val="75000"/>
                  </a:schemeClr>
                </a:solidFill>
                <a:latin typeface="AhnbergHand" pitchFamily="2" charset="0"/>
              </a:rPr>
              <a:t> Scientist, APNIC</a:t>
            </a:r>
          </a:p>
          <a:p>
            <a:pPr algn="r"/>
            <a:r>
              <a:rPr lang="en-AU" sz="2000" dirty="0">
                <a:solidFill>
                  <a:schemeClr val="bg1">
                    <a:lumMod val="75000"/>
                  </a:schemeClr>
                </a:solidFill>
                <a:latin typeface="AhnbergHand" pitchFamily="2" charset="0"/>
              </a:rPr>
              <a:t>May 2022</a:t>
            </a:r>
          </a:p>
        </p:txBody>
      </p:sp>
    </p:spTree>
    <p:extLst>
      <p:ext uri="{BB962C8B-B14F-4D97-AF65-F5344CB8AC3E}">
        <p14:creationId xmlns:p14="http://schemas.microsoft.com/office/powerpoint/2010/main" val="37343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B417-D548-2042-A786-4CD44FBD1974}"/>
              </a:ext>
            </a:extLst>
          </p:cNvPr>
          <p:cNvSpPr>
            <a:spLocks noGrp="1"/>
          </p:cNvSpPr>
          <p:nvPr>
            <p:ph type="title"/>
          </p:nvPr>
        </p:nvSpPr>
        <p:spPr/>
        <p:txBody>
          <a:bodyPr/>
          <a:lstStyle/>
          <a:p>
            <a:r>
              <a:rPr lang="en-AU" dirty="0"/>
              <a:t>How did we get here?</a:t>
            </a:r>
          </a:p>
        </p:txBody>
      </p:sp>
      <p:sp>
        <p:nvSpPr>
          <p:cNvPr id="3" name="Content Placeholder 2">
            <a:extLst>
              <a:ext uri="{FF2B5EF4-FFF2-40B4-BE49-F238E27FC236}">
                <a16:creationId xmlns:a16="http://schemas.microsoft.com/office/drawing/2014/main" id="{CFDE8844-7161-3E48-9C4B-A808EEF91B9A}"/>
              </a:ext>
            </a:extLst>
          </p:cNvPr>
          <p:cNvSpPr>
            <a:spLocks noGrp="1"/>
          </p:cNvSpPr>
          <p:nvPr>
            <p:ph idx="1"/>
          </p:nvPr>
        </p:nvSpPr>
        <p:spPr/>
        <p:txBody>
          <a:bodyPr>
            <a:normAutofit lnSpcReduction="10000"/>
          </a:bodyPr>
          <a:lstStyle/>
          <a:p>
            <a:r>
              <a:rPr lang="en-AU" dirty="0"/>
              <a:t>I thought that we were building a decentralised system with no critical orchestration components</a:t>
            </a:r>
          </a:p>
          <a:p>
            <a:pPr lvl="1"/>
            <a:r>
              <a:rPr lang="en-AU" dirty="0"/>
              <a:t>No “Route Master 3000” in the middle controlling the routing space</a:t>
            </a:r>
          </a:p>
          <a:p>
            <a:pPr lvl="1"/>
            <a:r>
              <a:rPr lang="en-AU" dirty="0"/>
              <a:t>No ”Name Czar” controlling all DNS resolution queries</a:t>
            </a:r>
          </a:p>
          <a:p>
            <a:pPr lvl="1"/>
            <a:r>
              <a:rPr lang="en-AU" dirty="0"/>
              <a:t>No “Internet Service Controller” managing all Internet services</a:t>
            </a:r>
          </a:p>
          <a:p>
            <a:r>
              <a:rPr lang="en-AU" dirty="0"/>
              <a:t>All this was meant to be decentralised and adaptive</a:t>
            </a:r>
          </a:p>
          <a:p>
            <a:r>
              <a:rPr lang="en-AU" dirty="0"/>
              <a:t>We were meant to route around damage of any form</a:t>
            </a:r>
          </a:p>
          <a:p>
            <a:endParaRPr lang="en-AU" dirty="0"/>
          </a:p>
          <a:p>
            <a:r>
              <a:rPr lang="en-AU" dirty="0"/>
              <a:t>Yet this is not exactly what we have today</a:t>
            </a:r>
          </a:p>
          <a:p>
            <a:r>
              <a:rPr lang="en-AU" dirty="0"/>
              <a:t>We’ve built something entirely different</a:t>
            </a:r>
          </a:p>
        </p:txBody>
      </p:sp>
    </p:spTree>
    <p:extLst>
      <p:ext uri="{BB962C8B-B14F-4D97-AF65-F5344CB8AC3E}">
        <p14:creationId xmlns:p14="http://schemas.microsoft.com/office/powerpoint/2010/main" val="338709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8C80-BDDF-F049-83A4-7770E5D01457}"/>
              </a:ext>
            </a:extLst>
          </p:cNvPr>
          <p:cNvSpPr>
            <a:spLocks noGrp="1"/>
          </p:cNvSpPr>
          <p:nvPr>
            <p:ph type="title"/>
          </p:nvPr>
        </p:nvSpPr>
        <p:spPr/>
        <p:txBody>
          <a:bodyPr/>
          <a:lstStyle/>
          <a:p>
            <a:r>
              <a:rPr lang="en-AU" dirty="0"/>
              <a:t>Why are we doing this?</a:t>
            </a:r>
          </a:p>
        </p:txBody>
      </p:sp>
      <p:sp>
        <p:nvSpPr>
          <p:cNvPr id="3" name="Content Placeholder 2">
            <a:extLst>
              <a:ext uri="{FF2B5EF4-FFF2-40B4-BE49-F238E27FC236}">
                <a16:creationId xmlns:a16="http://schemas.microsoft.com/office/drawing/2014/main" id="{3A856F99-C7CE-054A-A783-197B7FB4FAE2}"/>
              </a:ext>
            </a:extLst>
          </p:cNvPr>
          <p:cNvSpPr>
            <a:spLocks noGrp="1"/>
          </p:cNvSpPr>
          <p:nvPr>
            <p:ph idx="1"/>
          </p:nvPr>
        </p:nvSpPr>
        <p:spPr/>
        <p:txBody>
          <a:bodyPr/>
          <a:lstStyle/>
          <a:p>
            <a:pPr marL="0" indent="0">
              <a:buNone/>
            </a:pPr>
            <a:r>
              <a:rPr lang="en-AU" dirty="0"/>
              <a:t>Why are we building Internet infrastructure that has:</a:t>
            </a:r>
          </a:p>
          <a:p>
            <a:pPr lvl="1"/>
            <a:r>
              <a:rPr lang="en-AU" dirty="0"/>
              <a:t>Limited diversity of supply</a:t>
            </a:r>
          </a:p>
          <a:p>
            <a:pPr lvl="1"/>
            <a:r>
              <a:rPr lang="en-AU" dirty="0"/>
              <a:t>Greater points of critical vulnerability</a:t>
            </a:r>
          </a:p>
          <a:p>
            <a:pPr lvl="1"/>
            <a:r>
              <a:rPr lang="en-AU" dirty="0"/>
              <a:t>Increased reliance on a limited set of service orchestration elements </a:t>
            </a:r>
          </a:p>
        </p:txBody>
      </p:sp>
    </p:spTree>
    <p:extLst>
      <p:ext uri="{BB962C8B-B14F-4D97-AF65-F5344CB8AC3E}">
        <p14:creationId xmlns:p14="http://schemas.microsoft.com/office/powerpoint/2010/main" val="213256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8FA-BE30-B14C-817F-961DCD89ED9D}"/>
              </a:ext>
            </a:extLst>
          </p:cNvPr>
          <p:cNvSpPr>
            <a:spLocks noGrp="1"/>
          </p:cNvSpPr>
          <p:nvPr>
            <p:ph type="title"/>
          </p:nvPr>
        </p:nvSpPr>
        <p:spPr/>
        <p:txBody>
          <a:bodyPr/>
          <a:lstStyle/>
          <a:p>
            <a:r>
              <a:rPr lang="en-AU" dirty="0"/>
              <a:t>What’s driving change today? </a:t>
            </a:r>
          </a:p>
        </p:txBody>
      </p:sp>
      <p:sp>
        <p:nvSpPr>
          <p:cNvPr id="3" name="Content Placeholder 2">
            <a:extLst>
              <a:ext uri="{FF2B5EF4-FFF2-40B4-BE49-F238E27FC236}">
                <a16:creationId xmlns:a16="http://schemas.microsoft.com/office/drawing/2014/main" id="{6796F7EB-4FF7-E24A-986B-3394782CBC4F}"/>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215388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E1A7-D578-CB48-A5FE-AEBE8A0DFAC0}"/>
              </a:ext>
            </a:extLst>
          </p:cNvPr>
          <p:cNvSpPr>
            <a:spLocks noGrp="1"/>
          </p:cNvSpPr>
          <p:nvPr>
            <p:ph type="title"/>
          </p:nvPr>
        </p:nvSpPr>
        <p:spPr/>
        <p:txBody>
          <a:bodyPr/>
          <a:lstStyle/>
          <a:p>
            <a:r>
              <a:rPr lang="en-AU" dirty="0"/>
              <a:t>Scale</a:t>
            </a:r>
          </a:p>
        </p:txBody>
      </p:sp>
      <p:sp>
        <p:nvSpPr>
          <p:cNvPr id="3" name="Content Placeholder 2">
            <a:extLst>
              <a:ext uri="{FF2B5EF4-FFF2-40B4-BE49-F238E27FC236}">
                <a16:creationId xmlns:a16="http://schemas.microsoft.com/office/drawing/2014/main" id="{B287673A-F8BA-E34D-B8CD-44937C70B86B}"/>
              </a:ext>
            </a:extLst>
          </p:cNvPr>
          <p:cNvSpPr>
            <a:spLocks noGrp="1"/>
          </p:cNvSpPr>
          <p:nvPr>
            <p:ph idx="1"/>
          </p:nvPr>
        </p:nvSpPr>
        <p:spPr/>
        <p:txBody>
          <a:bodyPr/>
          <a:lstStyle/>
          <a:p>
            <a:pPr marL="0" indent="0">
              <a:buNone/>
            </a:pPr>
            <a:r>
              <a:rPr lang="en-AU" dirty="0"/>
              <a:t>“The only real problem is scaling. All others inherit from this.”</a:t>
            </a:r>
          </a:p>
          <a:p>
            <a:pPr marL="457200" lvl="1" indent="0">
              <a:buNone/>
            </a:pPr>
            <a:r>
              <a:rPr lang="en-AU" sz="1800" dirty="0"/>
              <a:t>Mike O’Dell</a:t>
            </a:r>
          </a:p>
          <a:p>
            <a:pPr marL="457200" lvl="1" indent="0">
              <a:buNone/>
            </a:pPr>
            <a:endParaRPr lang="en-AU" sz="1800" dirty="0"/>
          </a:p>
          <a:p>
            <a:pPr marL="0" indent="0">
              <a:buNone/>
            </a:pPr>
            <a:r>
              <a:rPr lang="en-AU" dirty="0"/>
              <a:t>For the past three decades we’ve been working as hard and as fast as we can to increase the size of the internet by a factor of a billion or so every decade!</a:t>
            </a:r>
          </a:p>
          <a:p>
            <a:pPr marL="0" indent="0">
              <a:buNone/>
            </a:pPr>
            <a:r>
              <a:rPr lang="en-AU" dirty="0"/>
              <a:t>That has been a task that has dominated our entire attention in the Internet</a:t>
            </a:r>
          </a:p>
        </p:txBody>
      </p:sp>
    </p:spTree>
    <p:extLst>
      <p:ext uri="{BB962C8B-B14F-4D97-AF65-F5344CB8AC3E}">
        <p14:creationId xmlns:p14="http://schemas.microsoft.com/office/powerpoint/2010/main" val="260399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261B-F0E7-B249-BF87-CD3496DA5852}"/>
              </a:ext>
            </a:extLst>
          </p:cNvPr>
          <p:cNvSpPr>
            <a:spLocks noGrp="1"/>
          </p:cNvSpPr>
          <p:nvPr>
            <p:ph type="title"/>
          </p:nvPr>
        </p:nvSpPr>
        <p:spPr/>
        <p:txBody>
          <a:bodyPr/>
          <a:lstStyle/>
          <a:p>
            <a:r>
              <a:rPr lang="en-AU" dirty="0"/>
              <a:t>How have we responded?</a:t>
            </a:r>
          </a:p>
        </p:txBody>
      </p:sp>
      <p:sp>
        <p:nvSpPr>
          <p:cNvPr id="3" name="Content Placeholder 2">
            <a:extLst>
              <a:ext uri="{FF2B5EF4-FFF2-40B4-BE49-F238E27FC236}">
                <a16:creationId xmlns:a16="http://schemas.microsoft.com/office/drawing/2014/main" id="{E9E64FE5-5345-4547-B556-FAF3A23BE38D}"/>
              </a:ext>
            </a:extLst>
          </p:cNvPr>
          <p:cNvSpPr>
            <a:spLocks noGrp="1"/>
          </p:cNvSpPr>
          <p:nvPr>
            <p:ph idx="1"/>
          </p:nvPr>
        </p:nvSpPr>
        <p:spPr/>
        <p:txBody>
          <a:bodyPr/>
          <a:lstStyle/>
          <a:p>
            <a:r>
              <a:rPr lang="en-AU" dirty="0"/>
              <a:t>How has the Internet responded to these pressures of inexorable scaling in the Internet?</a:t>
            </a:r>
          </a:p>
        </p:txBody>
      </p:sp>
    </p:spTree>
    <p:extLst>
      <p:ext uri="{BB962C8B-B14F-4D97-AF65-F5344CB8AC3E}">
        <p14:creationId xmlns:p14="http://schemas.microsoft.com/office/powerpoint/2010/main" val="263364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C5E5-7F8D-2449-8B6F-CDD62B3DE0A2}"/>
              </a:ext>
            </a:extLst>
          </p:cNvPr>
          <p:cNvSpPr>
            <a:spLocks noGrp="1"/>
          </p:cNvSpPr>
          <p:nvPr>
            <p:ph type="title"/>
          </p:nvPr>
        </p:nvSpPr>
        <p:spPr/>
        <p:txBody>
          <a:bodyPr/>
          <a:lstStyle/>
          <a:p>
            <a:r>
              <a:rPr lang="en-AU" dirty="0"/>
              <a:t>Building Bigger</a:t>
            </a:r>
          </a:p>
        </p:txBody>
      </p:sp>
      <p:sp>
        <p:nvSpPr>
          <p:cNvPr id="3" name="Content Placeholder 2">
            <a:extLst>
              <a:ext uri="{FF2B5EF4-FFF2-40B4-BE49-F238E27FC236}">
                <a16:creationId xmlns:a16="http://schemas.microsoft.com/office/drawing/2014/main" id="{7D8F762E-A1AC-AA4D-9D57-F1D597A3A598}"/>
              </a:ext>
            </a:extLst>
          </p:cNvPr>
          <p:cNvSpPr>
            <a:spLocks noGrp="1"/>
          </p:cNvSpPr>
          <p:nvPr>
            <p:ph idx="1"/>
          </p:nvPr>
        </p:nvSpPr>
        <p:spPr/>
        <p:txBody>
          <a:bodyPr>
            <a:normAutofit/>
          </a:bodyPr>
          <a:lstStyle/>
          <a:p>
            <a:pPr marL="0" indent="0">
              <a:buNone/>
            </a:pPr>
            <a:r>
              <a:rPr lang="en-AU" dirty="0"/>
              <a:t>Today’s network architecture is based on </a:t>
            </a:r>
            <a:r>
              <a:rPr lang="en-AU" b="1" dirty="0"/>
              <a:t>abundance</a:t>
            </a:r>
            <a:r>
              <a:rPr lang="en-AU" dirty="0"/>
              <a:t>, not rationed scarcity</a:t>
            </a:r>
          </a:p>
          <a:p>
            <a:r>
              <a:rPr lang="en-AU" dirty="0"/>
              <a:t>Increasing </a:t>
            </a:r>
            <a:r>
              <a:rPr lang="en-AU" b="1" dirty="0"/>
              <a:t>transmission capacity </a:t>
            </a:r>
            <a:r>
              <a:rPr lang="en-AU" dirty="0"/>
              <a:t>by using photonic amplifiers, wavelength multiplexing and phase/amplitude/polarisation modulation for fibre cables</a:t>
            </a:r>
          </a:p>
          <a:p>
            <a:r>
              <a:rPr lang="en-AU" dirty="0"/>
              <a:t>Serving content and service transactions by distributing the load across many individual platforms through </a:t>
            </a:r>
            <a:r>
              <a:rPr lang="en-AU" b="1" dirty="0"/>
              <a:t>server and content aggregation</a:t>
            </a:r>
          </a:p>
          <a:p>
            <a:r>
              <a:rPr lang="en-AU" dirty="0"/>
              <a:t>The rise of high capacity mobile edge networks and mobile platforms add massive volumes to content delivery</a:t>
            </a:r>
          </a:p>
          <a:p>
            <a:endParaRPr lang="en-AU" dirty="0"/>
          </a:p>
          <a:p>
            <a:endParaRPr lang="en-AU" dirty="0"/>
          </a:p>
        </p:txBody>
      </p:sp>
    </p:spTree>
    <p:extLst>
      <p:ext uri="{BB962C8B-B14F-4D97-AF65-F5344CB8AC3E}">
        <p14:creationId xmlns:p14="http://schemas.microsoft.com/office/powerpoint/2010/main" val="322514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8346-2FBC-6247-8613-DA48E22FBD39}"/>
              </a:ext>
            </a:extLst>
          </p:cNvPr>
          <p:cNvSpPr>
            <a:spLocks noGrp="1"/>
          </p:cNvSpPr>
          <p:nvPr>
            <p:ph type="title"/>
          </p:nvPr>
        </p:nvSpPr>
        <p:spPr/>
        <p:txBody>
          <a:bodyPr/>
          <a:lstStyle/>
          <a:p>
            <a:r>
              <a:rPr lang="en-AU" dirty="0"/>
              <a:t>Building Faster</a:t>
            </a:r>
          </a:p>
        </p:txBody>
      </p:sp>
      <p:sp>
        <p:nvSpPr>
          <p:cNvPr id="3" name="Content Placeholder 2">
            <a:extLst>
              <a:ext uri="{FF2B5EF4-FFF2-40B4-BE49-F238E27FC236}">
                <a16:creationId xmlns:a16="http://schemas.microsoft.com/office/drawing/2014/main" id="{C6E77B66-15B3-DF42-9092-73D98716673B}"/>
              </a:ext>
            </a:extLst>
          </p:cNvPr>
          <p:cNvSpPr>
            <a:spLocks noGrp="1"/>
          </p:cNvSpPr>
          <p:nvPr>
            <p:ph idx="1"/>
          </p:nvPr>
        </p:nvSpPr>
        <p:spPr/>
        <p:txBody>
          <a:bodyPr>
            <a:normAutofit fontScale="85000" lnSpcReduction="20000"/>
          </a:bodyPr>
          <a:lstStyle/>
          <a:p>
            <a:r>
              <a:rPr lang="en-AU" dirty="0"/>
              <a:t>Reduce latency - stop pushing content and transactions across the network and instead replicate service and </a:t>
            </a:r>
            <a:r>
              <a:rPr lang="en-AU" b="1" dirty="0"/>
              <a:t>serve from the edge</a:t>
            </a:r>
          </a:p>
          <a:p>
            <a:r>
              <a:rPr lang="en-AU" dirty="0"/>
              <a:t>The rise of CDNs that serve (almost) all Internet content and services from massively scaled distributed delivery systems. </a:t>
            </a:r>
          </a:p>
          <a:p>
            <a:r>
              <a:rPr lang="en-AU" dirty="0"/>
              <a:t>“Packet Miles” to deliver content to users has shrunk – fewer miles means faster service!</a:t>
            </a:r>
          </a:p>
          <a:p>
            <a:r>
              <a:rPr lang="en-AU" dirty="0"/>
              <a:t>The development of mm wavelength cellular data systems (4G/5G) has resulted in a highly capable last mile access network with Gigabit capacity </a:t>
            </a:r>
          </a:p>
          <a:p>
            <a:r>
              <a:rPr lang="en-AU" dirty="0"/>
              <a:t>Applications are being re-engineered to meet faster response criteria</a:t>
            </a:r>
          </a:p>
          <a:p>
            <a:endParaRPr lang="en-AU" dirty="0"/>
          </a:p>
          <a:p>
            <a:r>
              <a:rPr lang="en-AU" dirty="0"/>
              <a:t>Compressed interactions across shorter distances using higher capacity circuitry results in a much faster Internet</a:t>
            </a:r>
          </a:p>
        </p:txBody>
      </p:sp>
    </p:spTree>
    <p:extLst>
      <p:ext uri="{BB962C8B-B14F-4D97-AF65-F5344CB8AC3E}">
        <p14:creationId xmlns:p14="http://schemas.microsoft.com/office/powerpoint/2010/main" val="72041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383A-F1B0-2449-BA65-A7176E3E769D}"/>
              </a:ext>
            </a:extLst>
          </p:cNvPr>
          <p:cNvSpPr>
            <a:spLocks noGrp="1"/>
          </p:cNvSpPr>
          <p:nvPr>
            <p:ph type="title"/>
          </p:nvPr>
        </p:nvSpPr>
        <p:spPr/>
        <p:txBody>
          <a:bodyPr/>
          <a:lstStyle/>
          <a:p>
            <a:r>
              <a:rPr lang="en-AU" dirty="0"/>
              <a:t>Building Better</a:t>
            </a:r>
          </a:p>
        </p:txBody>
      </p:sp>
      <p:sp>
        <p:nvSpPr>
          <p:cNvPr id="3" name="Content Placeholder 2">
            <a:extLst>
              <a:ext uri="{FF2B5EF4-FFF2-40B4-BE49-F238E27FC236}">
                <a16:creationId xmlns:a16="http://schemas.microsoft.com/office/drawing/2014/main" id="{CE41C9CD-3C09-F74C-A14F-8455E0D200C0}"/>
              </a:ext>
            </a:extLst>
          </p:cNvPr>
          <p:cNvSpPr>
            <a:spLocks noGrp="1"/>
          </p:cNvSpPr>
          <p:nvPr>
            <p:ph idx="1"/>
          </p:nvPr>
        </p:nvSpPr>
        <p:spPr/>
        <p:txBody>
          <a:bodyPr>
            <a:normAutofit lnSpcReduction="10000"/>
          </a:bodyPr>
          <a:lstStyle/>
          <a:p>
            <a:pPr marL="0" indent="0">
              <a:buNone/>
            </a:pPr>
            <a:r>
              <a:rPr lang="en-AU" dirty="0"/>
              <a:t>If “better” means “more trustworthy” and “more privacy” then we are making progress at last!</a:t>
            </a:r>
          </a:p>
          <a:p>
            <a:pPr lvl="1"/>
            <a:r>
              <a:rPr lang="en-AU" dirty="0"/>
              <a:t>Encryption is close to ubiquitous in the world of web services</a:t>
            </a:r>
          </a:p>
          <a:p>
            <a:pPr lvl="1"/>
            <a:r>
              <a:rPr lang="en-AU" dirty="0"/>
              <a:t>TLS 1.3 is moving to seal up the last open TLS porthole, the SNI field, using ECH</a:t>
            </a:r>
          </a:p>
          <a:p>
            <a:pPr lvl="1"/>
            <a:r>
              <a:rPr lang="en-AU" dirty="0"/>
              <a:t>Oblivious DNS and Oblivious HTTP is moving to isolate knowledge of the querier from the name being queried</a:t>
            </a:r>
          </a:p>
          <a:p>
            <a:pPr lvl="1"/>
            <a:r>
              <a:rPr lang="en-AU" dirty="0"/>
              <a:t>The content, application, and platform sectors have all taken the privacy agenda up with enthusiasm, to the extent that whether networks are trustable or not doesn’t matter any more – all common shared network infrastructure is uniformly treated as </a:t>
            </a:r>
            <a:r>
              <a:rPr lang="en-AU" dirty="0" err="1"/>
              <a:t>untrustable</a:t>
            </a:r>
            <a:r>
              <a:rPr lang="en-AU" dirty="0"/>
              <a:t>!</a:t>
            </a:r>
          </a:p>
          <a:p>
            <a:pPr lvl="1"/>
            <a:r>
              <a:rPr lang="en-AU" dirty="0"/>
              <a:t>And if you can’t trust it then avoid it (where possible)!</a:t>
            </a:r>
          </a:p>
          <a:p>
            <a:endParaRPr lang="en-AU" dirty="0"/>
          </a:p>
        </p:txBody>
      </p:sp>
      <p:pic>
        <p:nvPicPr>
          <p:cNvPr id="4" name="Picture 3">
            <a:extLst>
              <a:ext uri="{FF2B5EF4-FFF2-40B4-BE49-F238E27FC236}">
                <a16:creationId xmlns:a16="http://schemas.microsoft.com/office/drawing/2014/main" id="{F5DB4705-1828-1C4C-85C4-2AA68F9F80F3}"/>
              </a:ext>
            </a:extLst>
          </p:cNvPr>
          <p:cNvPicPr>
            <a:picLocks noChangeAspect="1"/>
          </p:cNvPicPr>
          <p:nvPr/>
        </p:nvPicPr>
        <p:blipFill>
          <a:blip r:embed="rId2"/>
          <a:stretch>
            <a:fillRect/>
          </a:stretch>
        </p:blipFill>
        <p:spPr>
          <a:xfrm>
            <a:off x="10377814" y="94593"/>
            <a:ext cx="1596095" cy="1596095"/>
          </a:xfrm>
          <a:prstGeom prst="rect">
            <a:avLst/>
          </a:prstGeom>
        </p:spPr>
      </p:pic>
    </p:spTree>
    <p:extLst>
      <p:ext uri="{BB962C8B-B14F-4D97-AF65-F5344CB8AC3E}">
        <p14:creationId xmlns:p14="http://schemas.microsoft.com/office/powerpoint/2010/main" val="147644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5175-6BB1-C345-818C-147E8B0CBAA3}"/>
              </a:ext>
            </a:extLst>
          </p:cNvPr>
          <p:cNvSpPr>
            <a:spLocks noGrp="1"/>
          </p:cNvSpPr>
          <p:nvPr>
            <p:ph type="title"/>
          </p:nvPr>
        </p:nvSpPr>
        <p:spPr/>
        <p:txBody>
          <a:bodyPr/>
          <a:lstStyle/>
          <a:p>
            <a:r>
              <a:rPr lang="en-AU" dirty="0"/>
              <a:t>Building Cheaper</a:t>
            </a:r>
          </a:p>
        </p:txBody>
      </p:sp>
      <p:sp>
        <p:nvSpPr>
          <p:cNvPr id="3" name="Content Placeholder 2">
            <a:extLst>
              <a:ext uri="{FF2B5EF4-FFF2-40B4-BE49-F238E27FC236}">
                <a16:creationId xmlns:a16="http://schemas.microsoft.com/office/drawing/2014/main" id="{4B8A92F1-D051-9945-8D43-F6BD64E85BDE}"/>
              </a:ext>
            </a:extLst>
          </p:cNvPr>
          <p:cNvSpPr>
            <a:spLocks noGrp="1"/>
          </p:cNvSpPr>
          <p:nvPr>
            <p:ph idx="1"/>
          </p:nvPr>
        </p:nvSpPr>
        <p:spPr/>
        <p:txBody>
          <a:bodyPr>
            <a:normAutofit/>
          </a:bodyPr>
          <a:lstStyle/>
          <a:p>
            <a:r>
              <a:rPr lang="en-AU" dirty="0"/>
              <a:t>We are living in a world of abundant comms and computing capacity</a:t>
            </a:r>
          </a:p>
          <a:p>
            <a:r>
              <a:rPr lang="en-AU" dirty="0"/>
              <a:t>And working in an industry when there are significant economies of scale</a:t>
            </a:r>
          </a:p>
          <a:p>
            <a:r>
              <a:rPr lang="en-AU" dirty="0"/>
              <a:t>And being largely funded by a small number of enterprises capitalising through advertising a collective asset that is infeasible to capitalise individually</a:t>
            </a:r>
          </a:p>
          <a:p>
            <a:r>
              <a:rPr lang="en-AU" dirty="0"/>
              <a:t>The result is that a former luxury service accessible to just a few has been transformed into an affordable, fast, mass-market commodity service available to all</a:t>
            </a:r>
          </a:p>
          <a:p>
            <a:pPr lvl="1"/>
            <a:r>
              <a:rPr lang="en-AU" dirty="0"/>
              <a:t>but provided by a small clique of providers</a:t>
            </a:r>
          </a:p>
        </p:txBody>
      </p:sp>
      <p:pic>
        <p:nvPicPr>
          <p:cNvPr id="3074" name="Picture 2" descr="1,142,296 Cash Stock Photos | Free &amp;amp; Royalty-free Cash Images |  Depositphotos">
            <a:extLst>
              <a:ext uri="{FF2B5EF4-FFF2-40B4-BE49-F238E27FC236}">
                <a16:creationId xmlns:a16="http://schemas.microsoft.com/office/drawing/2014/main" id="{9A45158D-5E12-5B4C-AE4E-F86F35051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214" y="230188"/>
            <a:ext cx="1760482" cy="150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3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8A50-7A88-F64F-A829-D1BDF4233B03}"/>
              </a:ext>
            </a:extLst>
          </p:cNvPr>
          <p:cNvSpPr>
            <a:spLocks noGrp="1"/>
          </p:cNvSpPr>
          <p:nvPr>
            <p:ph type="title"/>
          </p:nvPr>
        </p:nvSpPr>
        <p:spPr/>
        <p:txBody>
          <a:bodyPr/>
          <a:lstStyle/>
          <a:p>
            <a:r>
              <a:rPr lang="en-AU" dirty="0"/>
              <a:t>So it’s all good?</a:t>
            </a:r>
          </a:p>
        </p:txBody>
      </p:sp>
      <p:sp>
        <p:nvSpPr>
          <p:cNvPr id="3" name="TextBox 2">
            <a:extLst>
              <a:ext uri="{FF2B5EF4-FFF2-40B4-BE49-F238E27FC236}">
                <a16:creationId xmlns:a16="http://schemas.microsoft.com/office/drawing/2014/main" id="{49761CEB-AA04-4F44-91E6-5C89463DC319}"/>
              </a:ext>
            </a:extLst>
          </p:cNvPr>
          <p:cNvSpPr txBox="1"/>
          <p:nvPr/>
        </p:nvSpPr>
        <p:spPr>
          <a:xfrm>
            <a:off x="4120056" y="3429000"/>
            <a:ext cx="941283" cy="369332"/>
          </a:xfrm>
          <a:prstGeom prst="rect">
            <a:avLst/>
          </a:prstGeom>
          <a:noFill/>
        </p:spPr>
        <p:txBody>
          <a:bodyPr wrap="none" rtlCol="0">
            <a:spAutoFit/>
          </a:bodyPr>
          <a:lstStyle/>
          <a:p>
            <a:r>
              <a:rPr lang="en-AU" dirty="0">
                <a:solidFill>
                  <a:schemeClr val="tx1">
                    <a:lumMod val="50000"/>
                    <a:lumOff val="50000"/>
                  </a:schemeClr>
                </a:solidFill>
                <a:latin typeface="AhnbergHand" pitchFamily="2" charset="0"/>
              </a:rPr>
              <a:t>Right?</a:t>
            </a:r>
          </a:p>
        </p:txBody>
      </p:sp>
    </p:spTree>
    <p:extLst>
      <p:ext uri="{BB962C8B-B14F-4D97-AF65-F5344CB8AC3E}">
        <p14:creationId xmlns:p14="http://schemas.microsoft.com/office/powerpoint/2010/main" val="113170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79D-6AE7-1FCA-3F53-3FF3B4ACD82F}"/>
              </a:ext>
            </a:extLst>
          </p:cNvPr>
          <p:cNvSpPr>
            <a:spLocks noGrp="1"/>
          </p:cNvSpPr>
          <p:nvPr>
            <p:ph type="title"/>
          </p:nvPr>
        </p:nvSpPr>
        <p:spPr/>
        <p:txBody>
          <a:bodyPr/>
          <a:lstStyle/>
          <a:p>
            <a:r>
              <a:rPr lang="en-AU" dirty="0"/>
              <a:t>Where does “centrality” come from?</a:t>
            </a:r>
          </a:p>
        </p:txBody>
      </p:sp>
      <p:sp>
        <p:nvSpPr>
          <p:cNvPr id="3" name="Content Placeholder 2">
            <a:extLst>
              <a:ext uri="{FF2B5EF4-FFF2-40B4-BE49-F238E27FC236}">
                <a16:creationId xmlns:a16="http://schemas.microsoft.com/office/drawing/2014/main" id="{D7B0F6E1-47A8-2020-32BF-2FC02C7D6BF3}"/>
              </a:ext>
            </a:extLst>
          </p:cNvPr>
          <p:cNvSpPr>
            <a:spLocks noGrp="1"/>
          </p:cNvSpPr>
          <p:nvPr>
            <p:ph idx="1"/>
          </p:nvPr>
        </p:nvSpPr>
        <p:spPr/>
        <p:txBody>
          <a:bodyPr/>
          <a:lstStyle/>
          <a:p>
            <a:r>
              <a:rPr lang="en-AU" dirty="0"/>
              <a:t>Let’s quickly look back a few years and the start of the Internet</a:t>
            </a:r>
          </a:p>
        </p:txBody>
      </p:sp>
    </p:spTree>
    <p:extLst>
      <p:ext uri="{BB962C8B-B14F-4D97-AF65-F5344CB8AC3E}">
        <p14:creationId xmlns:p14="http://schemas.microsoft.com/office/powerpoint/2010/main" val="165133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8A50-7A88-F64F-A829-D1BDF4233B03}"/>
              </a:ext>
            </a:extLst>
          </p:cNvPr>
          <p:cNvSpPr>
            <a:spLocks noGrp="1"/>
          </p:cNvSpPr>
          <p:nvPr>
            <p:ph type="title"/>
          </p:nvPr>
        </p:nvSpPr>
        <p:spPr/>
        <p:txBody>
          <a:bodyPr/>
          <a:lstStyle/>
          <a:p>
            <a:r>
              <a:rPr lang="en-AU" dirty="0"/>
              <a:t>So it’s all good?</a:t>
            </a:r>
          </a:p>
        </p:txBody>
      </p:sp>
      <p:sp>
        <p:nvSpPr>
          <p:cNvPr id="3" name="TextBox 2">
            <a:extLst>
              <a:ext uri="{FF2B5EF4-FFF2-40B4-BE49-F238E27FC236}">
                <a16:creationId xmlns:a16="http://schemas.microsoft.com/office/drawing/2014/main" id="{49761CEB-AA04-4F44-91E6-5C89463DC319}"/>
              </a:ext>
            </a:extLst>
          </p:cNvPr>
          <p:cNvSpPr txBox="1"/>
          <p:nvPr/>
        </p:nvSpPr>
        <p:spPr>
          <a:xfrm>
            <a:off x="4120056" y="3429000"/>
            <a:ext cx="1893467" cy="369332"/>
          </a:xfrm>
          <a:prstGeom prst="rect">
            <a:avLst/>
          </a:prstGeom>
          <a:noFill/>
        </p:spPr>
        <p:txBody>
          <a:bodyPr wrap="none" rtlCol="0">
            <a:spAutoFit/>
          </a:bodyPr>
          <a:lstStyle/>
          <a:p>
            <a:r>
              <a:rPr lang="en-AU" dirty="0">
                <a:solidFill>
                  <a:schemeClr val="tx1">
                    <a:lumMod val="50000"/>
                    <a:lumOff val="50000"/>
                  </a:schemeClr>
                </a:solidFill>
                <a:latin typeface="AhnbergHand" pitchFamily="2" charset="0"/>
              </a:rPr>
              <a:t>Or maybe not.</a:t>
            </a:r>
          </a:p>
        </p:txBody>
      </p:sp>
    </p:spTree>
    <p:extLst>
      <p:ext uri="{BB962C8B-B14F-4D97-AF65-F5344CB8AC3E}">
        <p14:creationId xmlns:p14="http://schemas.microsoft.com/office/powerpoint/2010/main" val="251143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D7AD2-D3E9-6944-856D-FF24A957DDC1}"/>
              </a:ext>
            </a:extLst>
          </p:cNvPr>
          <p:cNvSpPr>
            <a:spLocks noGrp="1"/>
          </p:cNvSpPr>
          <p:nvPr>
            <p:ph type="title"/>
          </p:nvPr>
        </p:nvSpPr>
        <p:spPr/>
        <p:txBody>
          <a:bodyPr/>
          <a:lstStyle/>
          <a:p>
            <a:r>
              <a:rPr lang="en-AU" dirty="0"/>
              <a:t>How to answer this question?</a:t>
            </a:r>
          </a:p>
        </p:txBody>
      </p:sp>
      <p:sp>
        <p:nvSpPr>
          <p:cNvPr id="3" name="Content Placeholder 2">
            <a:extLst>
              <a:ext uri="{FF2B5EF4-FFF2-40B4-BE49-F238E27FC236}">
                <a16:creationId xmlns:a16="http://schemas.microsoft.com/office/drawing/2014/main" id="{A4C11D66-A2A4-3247-85A9-D76BBE61A513}"/>
              </a:ext>
            </a:extLst>
          </p:cNvPr>
          <p:cNvSpPr>
            <a:spLocks noGrp="1"/>
          </p:cNvSpPr>
          <p:nvPr>
            <p:ph idx="1"/>
          </p:nvPr>
        </p:nvSpPr>
        <p:spPr/>
        <p:txBody>
          <a:bodyPr/>
          <a:lstStyle/>
          <a:p>
            <a:r>
              <a:rPr lang="en-AU" dirty="0"/>
              <a:t>Let’s dive in a bit deeper and look at this through the lens of the “shape” of the Internet</a:t>
            </a:r>
          </a:p>
          <a:p>
            <a:r>
              <a:rPr lang="en-AU" dirty="0"/>
              <a:t>How has the Internet changed to allow us to build bigger, faster, better and cheaper?</a:t>
            </a:r>
          </a:p>
          <a:p>
            <a:r>
              <a:rPr lang="en-AU" dirty="0"/>
              <a:t>We have changed the way the Internet handles routing</a:t>
            </a:r>
          </a:p>
          <a:p>
            <a:endParaRPr lang="en-AU" dirty="0"/>
          </a:p>
        </p:txBody>
      </p:sp>
    </p:spTree>
    <p:extLst>
      <p:ext uri="{BB962C8B-B14F-4D97-AF65-F5344CB8AC3E}">
        <p14:creationId xmlns:p14="http://schemas.microsoft.com/office/powerpoint/2010/main" val="373787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4AA9-3EA5-0C47-847B-1F8846216019}"/>
              </a:ext>
            </a:extLst>
          </p:cNvPr>
          <p:cNvSpPr>
            <a:spLocks noGrp="1"/>
          </p:cNvSpPr>
          <p:nvPr>
            <p:ph type="title"/>
          </p:nvPr>
        </p:nvSpPr>
        <p:spPr/>
        <p:txBody>
          <a:bodyPr/>
          <a:lstStyle/>
          <a:p>
            <a:r>
              <a:rPr lang="en-AU" dirty="0"/>
              <a:t>Scale and Routing</a:t>
            </a:r>
          </a:p>
        </p:txBody>
      </p:sp>
      <p:sp>
        <p:nvSpPr>
          <p:cNvPr id="3" name="Content Placeholder 2">
            <a:extLst>
              <a:ext uri="{FF2B5EF4-FFF2-40B4-BE49-F238E27FC236}">
                <a16:creationId xmlns:a16="http://schemas.microsoft.com/office/drawing/2014/main" id="{7FC43324-4BC7-214D-AF84-AB093E7EC4F0}"/>
              </a:ext>
            </a:extLst>
          </p:cNvPr>
          <p:cNvSpPr>
            <a:spLocks noGrp="1"/>
          </p:cNvSpPr>
          <p:nvPr>
            <p:ph idx="1"/>
          </p:nvPr>
        </p:nvSpPr>
        <p:spPr/>
        <p:txBody>
          <a:bodyPr>
            <a:normAutofit fontScale="62500" lnSpcReduction="20000"/>
          </a:bodyPr>
          <a:lstStyle/>
          <a:p>
            <a:pPr marL="0" indent="0">
              <a:spcAft>
                <a:spcPts val="600"/>
              </a:spcAft>
              <a:buNone/>
            </a:pPr>
            <a:r>
              <a:rPr lang="en-AU" dirty="0">
                <a:latin typeface="Courier" pitchFamily="2" charset="0"/>
              </a:rPr>
              <a:t>“The most complicated computation ever attempted by mankind is the global distributed routing algorithm that runs the Internet.</a:t>
            </a:r>
          </a:p>
          <a:p>
            <a:pPr marL="0" indent="0">
              <a:spcAft>
                <a:spcPts val="600"/>
              </a:spcAft>
              <a:buNone/>
            </a:pPr>
            <a:r>
              <a:rPr lang="en-AU" dirty="0">
                <a:latin typeface="Courier" pitchFamily="2" charset="0"/>
              </a:rPr>
              <a:t>In fact, if anybody thought about it very hard, before we started, they would've been too scared to try.</a:t>
            </a:r>
          </a:p>
          <a:p>
            <a:pPr marL="0" indent="0">
              <a:spcAft>
                <a:spcPts val="600"/>
              </a:spcAft>
              <a:buNone/>
            </a:pPr>
            <a:r>
              <a:rPr lang="en-AU" dirty="0">
                <a:latin typeface="Courier" pitchFamily="2" charset="0"/>
              </a:rPr>
              <a:t>Ah, because it runs in near real-time, it's an online algorithm, it runs on a multimillion node multicomputer, of an arbitrary topology, built by lots of people who have never met each other. Right? </a:t>
            </a:r>
          </a:p>
          <a:p>
            <a:pPr marL="0" indent="0">
              <a:spcAft>
                <a:spcPts val="600"/>
              </a:spcAft>
              <a:buNone/>
            </a:pPr>
            <a:r>
              <a:rPr lang="en-AU" dirty="0">
                <a:latin typeface="Courier" pitchFamily="2" charset="0"/>
              </a:rPr>
              <a:t>And, it's a very very complex computation because it's piecewise constructive, there is a lot of local consistency constraints, there is a bunch of global correctness criteria that are occasionally satisfied, and yet the thing mostly works. </a:t>
            </a:r>
          </a:p>
          <a:p>
            <a:pPr marL="0" indent="0">
              <a:spcAft>
                <a:spcPts val="600"/>
              </a:spcAft>
              <a:buNone/>
            </a:pPr>
            <a:r>
              <a:rPr lang="en-AU" dirty="0">
                <a:latin typeface="Courier" pitchFamily="2" charset="0"/>
              </a:rPr>
              <a:t>Which is astounding, when you actually look at what's going on.”</a:t>
            </a:r>
          </a:p>
          <a:p>
            <a:pPr marL="0" indent="0">
              <a:buNone/>
            </a:pPr>
            <a:endParaRPr lang="en-AU" dirty="0"/>
          </a:p>
          <a:p>
            <a:pPr marL="457200" lvl="1" indent="0">
              <a:buNone/>
            </a:pPr>
            <a:r>
              <a:rPr lang="en-AU" sz="2600" dirty="0"/>
              <a:t>Also from Mike O’Dell, 2000 (</a:t>
            </a:r>
            <a:r>
              <a:rPr lang="en-AU" sz="1500" dirty="0"/>
              <a:t>http://</a:t>
            </a:r>
            <a:r>
              <a:rPr lang="en-AU" sz="1500" dirty="0" err="1"/>
              <a:t>www.dtc.umn.edu</a:t>
            </a:r>
            <a:r>
              <a:rPr lang="en-AU" sz="1500" dirty="0"/>
              <a:t>/~</a:t>
            </a:r>
            <a:r>
              <a:rPr lang="en-AU" sz="1500" dirty="0" err="1"/>
              <a:t>odlyzko</a:t>
            </a:r>
            <a:r>
              <a:rPr lang="en-AU" sz="1500" dirty="0"/>
              <a:t>/</a:t>
            </a:r>
            <a:r>
              <a:rPr lang="en-AU" sz="1500" dirty="0" err="1"/>
              <a:t>isources</a:t>
            </a:r>
            <a:r>
              <a:rPr lang="en-AU" sz="1500" dirty="0"/>
              <a:t>/</a:t>
            </a:r>
            <a:r>
              <a:rPr lang="en-AU" sz="1500" dirty="0" err="1"/>
              <a:t>odell-transcript.txt</a:t>
            </a:r>
            <a:r>
              <a:rPr lang="en-AU" sz="2600" dirty="0"/>
              <a:t>)</a:t>
            </a:r>
          </a:p>
        </p:txBody>
      </p:sp>
    </p:spTree>
    <p:extLst>
      <p:ext uri="{BB962C8B-B14F-4D97-AF65-F5344CB8AC3E}">
        <p14:creationId xmlns:p14="http://schemas.microsoft.com/office/powerpoint/2010/main" val="103357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8A29-4065-C44D-AAE3-B8CEABA80987}"/>
              </a:ext>
            </a:extLst>
          </p:cNvPr>
          <p:cNvSpPr>
            <a:spLocks noGrp="1"/>
          </p:cNvSpPr>
          <p:nvPr>
            <p:ph type="title"/>
          </p:nvPr>
        </p:nvSpPr>
        <p:spPr/>
        <p:txBody>
          <a:bodyPr/>
          <a:lstStyle/>
          <a:p>
            <a:r>
              <a:rPr lang="en-AU" dirty="0"/>
              <a:t>Avoiding Routing</a:t>
            </a:r>
          </a:p>
        </p:txBody>
      </p:sp>
      <p:sp>
        <p:nvSpPr>
          <p:cNvPr id="3" name="Content Placeholder 2">
            <a:extLst>
              <a:ext uri="{FF2B5EF4-FFF2-40B4-BE49-F238E27FC236}">
                <a16:creationId xmlns:a16="http://schemas.microsoft.com/office/drawing/2014/main" id="{D253B494-E7A3-8148-B7A6-2D7C8520FD0B}"/>
              </a:ext>
            </a:extLst>
          </p:cNvPr>
          <p:cNvSpPr>
            <a:spLocks noGrp="1"/>
          </p:cNvSpPr>
          <p:nvPr>
            <p:ph idx="1"/>
          </p:nvPr>
        </p:nvSpPr>
        <p:spPr/>
        <p:txBody>
          <a:bodyPr/>
          <a:lstStyle/>
          <a:p>
            <a:pPr marL="0" indent="0">
              <a:buNone/>
            </a:pPr>
            <a:r>
              <a:rPr lang="en-AU" dirty="0"/>
              <a:t>Pushing EVERYTHING out of the network and over to the edge!</a:t>
            </a:r>
          </a:p>
          <a:p>
            <a:pPr lvl="1"/>
            <a:r>
              <a:rPr lang="en-AU" dirty="0"/>
              <a:t>Transmission infrastructure is becoming an abundant commodity </a:t>
            </a:r>
          </a:p>
          <a:p>
            <a:pPr lvl="2"/>
            <a:r>
              <a:rPr lang="en-AU" dirty="0"/>
              <a:t>Sharing technology (packet multiplexing) is decreasingly relevant is every large service platform migrates its own dedicated distribution system</a:t>
            </a:r>
          </a:p>
          <a:p>
            <a:pPr lvl="1"/>
            <a:r>
              <a:rPr lang="en-AU" dirty="0"/>
              <a:t>We have so much network and computing that we no longer have to bring consumers to service delivery points  - instead, we are shifting services towards consumers and using private network slices to replicate service delivery from densely deployed data centres</a:t>
            </a:r>
          </a:p>
          <a:p>
            <a:pPr lvl="1"/>
            <a:r>
              <a:rPr lang="en-AU" dirty="0"/>
              <a:t>With so much computing and storage available the application is becoming the service, rather than just a window to a remotely operated service operated on expensive computing and storage platforms</a:t>
            </a:r>
          </a:p>
        </p:txBody>
      </p:sp>
    </p:spTree>
    <p:extLst>
      <p:ext uri="{BB962C8B-B14F-4D97-AF65-F5344CB8AC3E}">
        <p14:creationId xmlns:p14="http://schemas.microsoft.com/office/powerpoint/2010/main" val="2659976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charset="0"/>
                <a:ea typeface="Powderfinger Type" charset="0"/>
                <a:cs typeface="Powderfinger Type" charset="0"/>
              </a:rPr>
              <a:t>The 1990’s Internet</a:t>
            </a:r>
          </a:p>
        </p:txBody>
      </p:sp>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24</a:t>
            </a:fld>
            <a:endParaRPr lang="en-AU" kern="0" dirty="0"/>
          </a:p>
        </p:txBody>
      </p:sp>
      <p:pic>
        <p:nvPicPr>
          <p:cNvPr id="5" name="Picture 4"/>
          <p:cNvPicPr>
            <a:picLocks noChangeAspect="1"/>
          </p:cNvPicPr>
          <p:nvPr/>
        </p:nvPicPr>
        <p:blipFill>
          <a:blip r:embed="rId2"/>
          <a:stretch>
            <a:fillRect/>
          </a:stretch>
        </p:blipFill>
        <p:spPr>
          <a:xfrm>
            <a:off x="1487490" y="1586834"/>
            <a:ext cx="9145015" cy="4485628"/>
          </a:xfrm>
          <a:prstGeom prst="rect">
            <a:avLst/>
          </a:prstGeom>
        </p:spPr>
      </p:pic>
    </p:spTree>
    <p:extLst>
      <p:ext uri="{BB962C8B-B14F-4D97-AF65-F5344CB8AC3E}">
        <p14:creationId xmlns:p14="http://schemas.microsoft.com/office/powerpoint/2010/main" val="76748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74639"/>
            <a:ext cx="10465163" cy="1143000"/>
          </a:xfrm>
        </p:spPr>
        <p:txBody>
          <a:bodyPr>
            <a:normAutofit/>
          </a:bodyPr>
          <a:lstStyle/>
          <a:p>
            <a:r>
              <a:rPr lang="en-US" sz="4000" dirty="0">
                <a:latin typeface="Powderfinger Type" charset="0"/>
                <a:ea typeface="Powderfinger Type" charset="0"/>
                <a:cs typeface="Powderfinger Type" charset="0"/>
              </a:rPr>
              <a:t>Today’s Internet Architecture</a:t>
            </a:r>
          </a:p>
        </p:txBody>
      </p:sp>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25</a:t>
            </a:fld>
            <a:endParaRPr lang="en-AU" kern="0" dirty="0"/>
          </a:p>
        </p:txBody>
      </p:sp>
      <p:pic>
        <p:nvPicPr>
          <p:cNvPr id="5" name="Picture 4"/>
          <p:cNvPicPr>
            <a:picLocks noChangeAspect="1"/>
          </p:cNvPicPr>
          <p:nvPr/>
        </p:nvPicPr>
        <p:blipFill>
          <a:blip r:embed="rId2"/>
          <a:stretch>
            <a:fillRect/>
          </a:stretch>
        </p:blipFill>
        <p:spPr>
          <a:xfrm>
            <a:off x="1510690" y="1629513"/>
            <a:ext cx="9170619" cy="4350735"/>
          </a:xfrm>
          <a:prstGeom prst="rect">
            <a:avLst/>
          </a:prstGeom>
        </p:spPr>
      </p:pic>
      <p:sp>
        <p:nvSpPr>
          <p:cNvPr id="3" name="TextBox 2">
            <a:extLst>
              <a:ext uri="{FF2B5EF4-FFF2-40B4-BE49-F238E27FC236}">
                <a16:creationId xmlns:a16="http://schemas.microsoft.com/office/drawing/2014/main" id="{B5A1C315-B9A2-7347-A7EC-2B5819230642}"/>
              </a:ext>
            </a:extLst>
          </p:cNvPr>
          <p:cNvSpPr txBox="1"/>
          <p:nvPr/>
        </p:nvSpPr>
        <p:spPr>
          <a:xfrm>
            <a:off x="2802934" y="1902941"/>
            <a:ext cx="3127779" cy="307777"/>
          </a:xfrm>
          <a:prstGeom prst="rect">
            <a:avLst/>
          </a:prstGeom>
          <a:noFill/>
        </p:spPr>
        <p:txBody>
          <a:bodyPr wrap="none" rtlCol="0">
            <a:spAutoFit/>
          </a:bodyPr>
          <a:lstStyle/>
          <a:p>
            <a:r>
              <a:rPr lang="en-AU" sz="1400" dirty="0">
                <a:latin typeface="AhnbergHand" pitchFamily="2" charset="0"/>
              </a:rPr>
              <a:t>Private CDN Feeder Networks</a:t>
            </a:r>
          </a:p>
        </p:txBody>
      </p:sp>
    </p:spTree>
    <p:extLst>
      <p:ext uri="{BB962C8B-B14F-4D97-AF65-F5344CB8AC3E}">
        <p14:creationId xmlns:p14="http://schemas.microsoft.com/office/powerpoint/2010/main" val="204570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74639"/>
            <a:ext cx="10465163" cy="1143000"/>
          </a:xfrm>
        </p:spPr>
        <p:txBody>
          <a:bodyPr>
            <a:normAutofit/>
          </a:bodyPr>
          <a:lstStyle/>
          <a:p>
            <a:r>
              <a:rPr lang="en-US" sz="4000" dirty="0">
                <a:latin typeface="Powderfinger Type" charset="0"/>
                <a:ea typeface="Powderfinger Type" charset="0"/>
                <a:cs typeface="Powderfinger Type" charset="0"/>
              </a:rPr>
              <a:t>Today’s Internet Architecture</a:t>
            </a:r>
          </a:p>
        </p:txBody>
      </p:sp>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26</a:t>
            </a:fld>
            <a:endParaRPr lang="en-AU" kern="0" dirty="0"/>
          </a:p>
        </p:txBody>
      </p:sp>
      <p:pic>
        <p:nvPicPr>
          <p:cNvPr id="5" name="Picture 4"/>
          <p:cNvPicPr>
            <a:picLocks noChangeAspect="1"/>
          </p:cNvPicPr>
          <p:nvPr/>
        </p:nvPicPr>
        <p:blipFill>
          <a:blip r:embed="rId2"/>
          <a:stretch>
            <a:fillRect/>
          </a:stretch>
        </p:blipFill>
        <p:spPr>
          <a:xfrm>
            <a:off x="1510690" y="1629513"/>
            <a:ext cx="9170619" cy="4350735"/>
          </a:xfrm>
          <a:prstGeom prst="rect">
            <a:avLst/>
          </a:prstGeom>
        </p:spPr>
      </p:pic>
      <p:sp>
        <p:nvSpPr>
          <p:cNvPr id="3" name="TextBox 2">
            <a:extLst>
              <a:ext uri="{FF2B5EF4-FFF2-40B4-BE49-F238E27FC236}">
                <a16:creationId xmlns:a16="http://schemas.microsoft.com/office/drawing/2014/main" id="{B5A1C315-B9A2-7347-A7EC-2B5819230642}"/>
              </a:ext>
            </a:extLst>
          </p:cNvPr>
          <p:cNvSpPr txBox="1"/>
          <p:nvPr/>
        </p:nvSpPr>
        <p:spPr>
          <a:xfrm>
            <a:off x="2802934" y="1902941"/>
            <a:ext cx="3127779" cy="307777"/>
          </a:xfrm>
          <a:prstGeom prst="rect">
            <a:avLst/>
          </a:prstGeom>
          <a:noFill/>
        </p:spPr>
        <p:txBody>
          <a:bodyPr wrap="none" rtlCol="0">
            <a:spAutoFit/>
          </a:bodyPr>
          <a:lstStyle/>
          <a:p>
            <a:r>
              <a:rPr lang="en-AU" sz="1400" dirty="0">
                <a:latin typeface="AhnbergHand" pitchFamily="2" charset="0"/>
              </a:rPr>
              <a:t>Private CDN Feeder Networks</a:t>
            </a:r>
          </a:p>
        </p:txBody>
      </p:sp>
    </p:spTree>
    <p:extLst>
      <p:ext uri="{BB962C8B-B14F-4D97-AF65-F5344CB8AC3E}">
        <p14:creationId xmlns:p14="http://schemas.microsoft.com/office/powerpoint/2010/main" val="215629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Powderfinger Type" charset="0"/>
                <a:cs typeface="Powderfinger Type" charset="0"/>
              </a:rPr>
              <a:t>Who needs</a:t>
            </a:r>
            <a:r>
              <a:rPr lang="en-US" dirty="0">
                <a:latin typeface="Powderfinger Type" charset="0"/>
                <a:ea typeface="Powderfinger Type" charset="0"/>
                <a:cs typeface="Powderfinger Type" charset="0"/>
              </a:rPr>
              <a:t> Transit?</a:t>
            </a:r>
          </a:p>
        </p:txBody>
      </p:sp>
      <p:sp>
        <p:nvSpPr>
          <p:cNvPr id="3" name="Content Placeholder 2"/>
          <p:cNvSpPr>
            <a:spLocks noGrp="1"/>
          </p:cNvSpPr>
          <p:nvPr>
            <p:ph idx="1"/>
          </p:nvPr>
        </p:nvSpPr>
        <p:spPr>
          <a:xfrm>
            <a:off x="1295467" y="1600203"/>
            <a:ext cx="10369152" cy="4565103"/>
          </a:xfrm>
        </p:spPr>
        <p:txBody>
          <a:bodyPr>
            <a:normAutofit/>
          </a:bodyPr>
          <a:lstStyle/>
          <a:p>
            <a:r>
              <a:rPr lang="en-US" dirty="0"/>
              <a:t>If users don</a:t>
            </a:r>
            <a:r>
              <a:rPr lang="mr-IN" dirty="0"/>
              <a:t>’</a:t>
            </a:r>
            <a:r>
              <a:rPr lang="en-US" dirty="0"/>
              <a:t>t send packets to users any more</a:t>
            </a:r>
            <a:r>
              <a:rPr lang="mr-IN" dirty="0"/>
              <a:t>…</a:t>
            </a:r>
            <a:endParaRPr lang="en-US" dirty="0"/>
          </a:p>
          <a:p>
            <a:r>
              <a:rPr lang="en-US" dirty="0"/>
              <a:t>If content is now delivered via CDNs to users via discrete service cones</a:t>
            </a:r>
            <a:r>
              <a:rPr lang="mr-IN" dirty="0"/>
              <a:t>…</a:t>
            </a:r>
            <a:endParaRPr lang="en-US" dirty="0"/>
          </a:p>
          <a:p>
            <a:r>
              <a:rPr lang="en-US" dirty="0"/>
              <a:t>If there is no universal service obligation</a:t>
            </a:r>
            <a:r>
              <a:rPr lang="mr-IN" dirty="0"/>
              <a:t>…</a:t>
            </a:r>
            <a:endParaRPr lang="en-US" dirty="0"/>
          </a:p>
          <a:p>
            <a:endParaRPr lang="en-US" dirty="0"/>
          </a:p>
          <a:p>
            <a:pPr marL="0" indent="0">
              <a:buNone/>
            </a:pPr>
            <a:r>
              <a:rPr lang="en-US" dirty="0"/>
              <a:t>Then why do we still need Transit Service providers?</a:t>
            </a:r>
          </a:p>
        </p:txBody>
      </p:sp>
    </p:spTree>
    <p:extLst>
      <p:ext uri="{BB962C8B-B14F-4D97-AF65-F5344CB8AC3E}">
        <p14:creationId xmlns:p14="http://schemas.microsoft.com/office/powerpoint/2010/main" val="1563339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Closed Transit?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306" y="3429000"/>
            <a:ext cx="8449271" cy="2708819"/>
          </a:xfrm>
        </p:spPr>
      </p:pic>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28</a:t>
            </a:fld>
            <a:endParaRPr lang="en-AU" kern="0" dirty="0"/>
          </a:p>
        </p:txBody>
      </p:sp>
      <p:sp>
        <p:nvSpPr>
          <p:cNvPr id="6" name="Rectangle 5"/>
          <p:cNvSpPr/>
          <p:nvPr/>
        </p:nvSpPr>
        <p:spPr>
          <a:xfrm>
            <a:off x="1007435" y="1757733"/>
            <a:ext cx="10273141" cy="1200329"/>
          </a:xfrm>
          <a:prstGeom prst="rect">
            <a:avLst/>
          </a:prstGeom>
        </p:spPr>
        <p:txBody>
          <a:bodyPr wrap="square">
            <a:spAutoFit/>
          </a:bodyPr>
          <a:lstStyle/>
          <a:p>
            <a:r>
              <a:rPr lang="en-US" sz="2400" dirty="0"/>
              <a:t>We see the CDN systems reserve a carriage resource through dedicated bandwidth / wavelength / cable purchase and effectively bypass the open IP carriage infrastructure</a:t>
            </a:r>
            <a:endParaRPr lang="en-AU" sz="2400" dirty="0"/>
          </a:p>
        </p:txBody>
      </p:sp>
    </p:spTree>
    <p:extLst>
      <p:ext uri="{BB962C8B-B14F-4D97-AF65-F5344CB8AC3E}">
        <p14:creationId xmlns:p14="http://schemas.microsoft.com/office/powerpoint/2010/main" val="130438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charset="0"/>
                <a:ea typeface="Powderfinger Type" charset="0"/>
                <a:cs typeface="Powderfinger Type" charset="0"/>
              </a:rPr>
              <a:t>Transit?</a:t>
            </a:r>
          </a:p>
        </p:txBody>
      </p:sp>
      <p:sp>
        <p:nvSpPr>
          <p:cNvPr id="3" name="Content Placeholder 2"/>
          <p:cNvSpPr>
            <a:spLocks noGrp="1"/>
          </p:cNvSpPr>
          <p:nvPr>
            <p:ph idx="1"/>
          </p:nvPr>
        </p:nvSpPr>
        <p:spPr>
          <a:xfrm>
            <a:off x="1295467" y="1600203"/>
            <a:ext cx="10369152" cy="4565103"/>
          </a:xfrm>
        </p:spPr>
        <p:txBody>
          <a:bodyPr>
            <a:normAutofit/>
          </a:bodyPr>
          <a:lstStyle/>
          <a:p>
            <a:pPr marL="0" indent="0">
              <a:buNone/>
            </a:pPr>
            <a:r>
              <a:rPr lang="en-US" dirty="0"/>
              <a:t>Once the CDN caches sit “inside” the Edge NAT of the Access ISP then the entire wide area network becomes a marginal activity compared to the value of the content feeds!</a:t>
            </a:r>
          </a:p>
          <a:p>
            <a:pPr lvl="1"/>
            <a:endParaRPr lang="en-US" dirty="0"/>
          </a:p>
        </p:txBody>
      </p:sp>
    </p:spTree>
    <p:extLst>
      <p:ext uri="{BB962C8B-B14F-4D97-AF65-F5344CB8AC3E}">
        <p14:creationId xmlns:p14="http://schemas.microsoft.com/office/powerpoint/2010/main" val="103043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0EDA-F166-C6E5-1102-C0B4ACB1FBB5}"/>
              </a:ext>
            </a:extLst>
          </p:cNvPr>
          <p:cNvSpPr>
            <a:spLocks noGrp="1"/>
          </p:cNvSpPr>
          <p:nvPr>
            <p:ph type="title"/>
          </p:nvPr>
        </p:nvSpPr>
        <p:spPr/>
        <p:txBody>
          <a:bodyPr/>
          <a:lstStyle/>
          <a:p>
            <a:r>
              <a:rPr lang="en-AU" dirty="0"/>
              <a:t>Deregulation</a:t>
            </a:r>
          </a:p>
        </p:txBody>
      </p:sp>
      <p:sp>
        <p:nvSpPr>
          <p:cNvPr id="3" name="Content Placeholder 2">
            <a:extLst>
              <a:ext uri="{FF2B5EF4-FFF2-40B4-BE49-F238E27FC236}">
                <a16:creationId xmlns:a16="http://schemas.microsoft.com/office/drawing/2014/main" id="{5E3E8942-4A9A-ED7E-CE37-366168AB0DE3}"/>
              </a:ext>
            </a:extLst>
          </p:cNvPr>
          <p:cNvSpPr>
            <a:spLocks noGrp="1"/>
          </p:cNvSpPr>
          <p:nvPr>
            <p:ph idx="1"/>
          </p:nvPr>
        </p:nvSpPr>
        <p:spPr/>
        <p:txBody>
          <a:bodyPr/>
          <a:lstStyle/>
          <a:p>
            <a:r>
              <a:rPr lang="en-AU" dirty="0"/>
              <a:t>By the 1980’s the telephone sector had exhausted our patience</a:t>
            </a:r>
          </a:p>
          <a:p>
            <a:pPr lvl="1"/>
            <a:r>
              <a:rPr lang="en-AU" dirty="0"/>
              <a:t>They had become monopolies who were actively stifling competition</a:t>
            </a:r>
          </a:p>
          <a:p>
            <a:r>
              <a:rPr lang="en-AU" dirty="0"/>
              <a:t>“Deregulation” was the answer and the various national monopolies were broken up</a:t>
            </a:r>
          </a:p>
          <a:p>
            <a:r>
              <a:rPr lang="en-AU" dirty="0"/>
              <a:t>The idea was the competition in telephony would reduce prices for consumers</a:t>
            </a:r>
          </a:p>
          <a:p>
            <a:pPr marL="457200" lvl="1" indent="0">
              <a:buNone/>
            </a:pPr>
            <a:endParaRPr lang="en-AU" dirty="0"/>
          </a:p>
        </p:txBody>
      </p:sp>
      <p:pic>
        <p:nvPicPr>
          <p:cNvPr id="1026" name="Picture 2" descr="Lobster Telephone, 1938 - Salvador Dali - WikiArt.org">
            <a:extLst>
              <a:ext uri="{FF2B5EF4-FFF2-40B4-BE49-F238E27FC236}">
                <a16:creationId xmlns:a16="http://schemas.microsoft.com/office/drawing/2014/main" id="{E8E625BD-4097-1B85-4506-1D9127EF5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62" y="4334740"/>
            <a:ext cx="3312072" cy="238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11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7DDF-74E4-2C4A-9E59-6D920CA46D60}"/>
              </a:ext>
            </a:extLst>
          </p:cNvPr>
          <p:cNvSpPr>
            <a:spLocks noGrp="1"/>
          </p:cNvSpPr>
          <p:nvPr>
            <p:ph type="title"/>
          </p:nvPr>
        </p:nvSpPr>
        <p:spPr/>
        <p:txBody>
          <a:bodyPr/>
          <a:lstStyle/>
          <a:p>
            <a:r>
              <a:rPr lang="en-AU" dirty="0"/>
              <a:t>Transit Routing</a:t>
            </a:r>
          </a:p>
        </p:txBody>
      </p:sp>
      <p:sp>
        <p:nvSpPr>
          <p:cNvPr id="3" name="Content Placeholder 2">
            <a:extLst>
              <a:ext uri="{FF2B5EF4-FFF2-40B4-BE49-F238E27FC236}">
                <a16:creationId xmlns:a16="http://schemas.microsoft.com/office/drawing/2014/main" id="{8B493FCA-2F81-2C4F-8423-CA598709D439}"/>
              </a:ext>
            </a:extLst>
          </p:cNvPr>
          <p:cNvSpPr>
            <a:spLocks noGrp="1"/>
          </p:cNvSpPr>
          <p:nvPr>
            <p:ph idx="1"/>
          </p:nvPr>
        </p:nvSpPr>
        <p:spPr/>
        <p:txBody>
          <a:bodyPr>
            <a:normAutofit lnSpcReduction="10000"/>
          </a:bodyPr>
          <a:lstStyle/>
          <a:p>
            <a:r>
              <a:rPr lang="en-AU" dirty="0"/>
              <a:t>How much data is delivered from the local Data Centre through Access network to the end device?</a:t>
            </a:r>
          </a:p>
          <a:p>
            <a:r>
              <a:rPr lang="en-AU" dirty="0"/>
              <a:t>How much data is delivered across just 1 AS hop?</a:t>
            </a:r>
          </a:p>
          <a:p>
            <a:r>
              <a:rPr lang="en-AU" dirty="0"/>
              <a:t>Who </a:t>
            </a:r>
            <a:r>
              <a:rPr lang="en-AU" i="1" dirty="0"/>
              <a:t>needs</a:t>
            </a:r>
            <a:r>
              <a:rPr lang="en-AU" dirty="0"/>
              <a:t> to route with a full routing table?</a:t>
            </a:r>
          </a:p>
          <a:p>
            <a:pPr lvl="1"/>
            <a:r>
              <a:rPr lang="en-AU" dirty="0"/>
              <a:t>From the perspective of the edge are we just making a routing decision within local datacentre to select services points hosted by Amazon, Google, Cloudflare, Akamai, Fastly, Microsoft and Apple?</a:t>
            </a:r>
          </a:p>
          <a:p>
            <a:r>
              <a:rPr lang="en-AU" dirty="0"/>
              <a:t>What’s the cost and benefit of a transit and a full routing table any more?</a:t>
            </a:r>
          </a:p>
          <a:p>
            <a:pPr lvl="1"/>
            <a:r>
              <a:rPr lang="en-AU" dirty="0"/>
              <a:t>Who is willing to spend 80% of their effort and cost providing a service for less than 1% of their traffic and less than 1% of their revenue?</a:t>
            </a:r>
          </a:p>
        </p:txBody>
      </p:sp>
    </p:spTree>
    <p:extLst>
      <p:ext uri="{BB962C8B-B14F-4D97-AF65-F5344CB8AC3E}">
        <p14:creationId xmlns:p14="http://schemas.microsoft.com/office/powerpoint/2010/main" val="2937743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74639"/>
            <a:ext cx="9145016" cy="1143000"/>
          </a:xfrm>
        </p:spPr>
        <p:txBody>
          <a:bodyPr>
            <a:noAutofit/>
          </a:bodyPr>
          <a:lstStyle/>
          <a:p>
            <a:r>
              <a:rPr lang="en-US" sz="4000" dirty="0">
                <a:latin typeface="Powderfinger Type" charset="0"/>
                <a:ea typeface="Powderfinger Type" charset="0"/>
                <a:cs typeface="Powderfinger Type" charset="0"/>
              </a:rPr>
              <a:t>Internet Names and Addresses?</a:t>
            </a:r>
          </a:p>
        </p:txBody>
      </p:sp>
      <p:sp>
        <p:nvSpPr>
          <p:cNvPr id="3" name="Content Placeholder 2"/>
          <p:cNvSpPr>
            <a:spLocks noGrp="1"/>
          </p:cNvSpPr>
          <p:nvPr>
            <p:ph idx="1"/>
          </p:nvPr>
        </p:nvSpPr>
        <p:spPr>
          <a:xfrm>
            <a:off x="1199456" y="1600203"/>
            <a:ext cx="10465163" cy="4565103"/>
          </a:xfrm>
        </p:spPr>
        <p:txBody>
          <a:bodyPr>
            <a:normAutofit/>
          </a:bodyPr>
          <a:lstStyle/>
          <a:p>
            <a:pPr marL="0" indent="0">
              <a:buNone/>
            </a:pPr>
            <a:r>
              <a:rPr lang="en-US" dirty="0"/>
              <a:t>If the Internet is just a collection of discrete CDN service ‘cones’ then why should we expect end users to pay for the maintenance of:</a:t>
            </a:r>
          </a:p>
          <a:p>
            <a:pPr lvl="1"/>
            <a:r>
              <a:rPr lang="en-US" dirty="0"/>
              <a:t>A global address plan?</a:t>
            </a:r>
          </a:p>
          <a:p>
            <a:pPr lvl="1"/>
            <a:r>
              <a:rPr lang="en-US" dirty="0"/>
              <a:t>A global name system?</a:t>
            </a:r>
          </a:p>
          <a:p>
            <a:pPr lvl="1"/>
            <a:r>
              <a:rPr lang="en-US" dirty="0"/>
              <a:t>A single global routing system?</a:t>
            </a:r>
          </a:p>
          <a:p>
            <a:pPr lvl="1"/>
            <a:r>
              <a:rPr lang="en-US" dirty="0"/>
              <a:t>A single global network?</a:t>
            </a:r>
          </a:p>
          <a:p>
            <a:pPr lvl="1"/>
            <a:endParaRPr lang="en-US" dirty="0"/>
          </a:p>
        </p:txBody>
      </p:sp>
    </p:spTree>
    <p:extLst>
      <p:ext uri="{BB962C8B-B14F-4D97-AF65-F5344CB8AC3E}">
        <p14:creationId xmlns:p14="http://schemas.microsoft.com/office/powerpoint/2010/main" val="128142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6FE2-EE88-47C3-1A55-AA1384C709E0}"/>
              </a:ext>
            </a:extLst>
          </p:cNvPr>
          <p:cNvSpPr>
            <a:spLocks noGrp="1"/>
          </p:cNvSpPr>
          <p:nvPr>
            <p:ph type="title"/>
          </p:nvPr>
        </p:nvSpPr>
        <p:spPr/>
        <p:txBody>
          <a:bodyPr/>
          <a:lstStyle/>
          <a:p>
            <a:r>
              <a:rPr lang="en-AU" dirty="0"/>
              <a:t>The Routing System</a:t>
            </a:r>
          </a:p>
        </p:txBody>
      </p:sp>
      <p:sp>
        <p:nvSpPr>
          <p:cNvPr id="3" name="Content Placeholder 2">
            <a:extLst>
              <a:ext uri="{FF2B5EF4-FFF2-40B4-BE49-F238E27FC236}">
                <a16:creationId xmlns:a16="http://schemas.microsoft.com/office/drawing/2014/main" id="{EF004BD4-C413-1C40-6527-62204CFC5315}"/>
              </a:ext>
            </a:extLst>
          </p:cNvPr>
          <p:cNvSpPr>
            <a:spLocks noGrp="1"/>
          </p:cNvSpPr>
          <p:nvPr>
            <p:ph idx="1"/>
          </p:nvPr>
        </p:nvSpPr>
        <p:spPr/>
        <p:txBody>
          <a:bodyPr/>
          <a:lstStyle/>
          <a:p>
            <a:r>
              <a:rPr lang="en-AU" dirty="0"/>
              <a:t>If we don’t need  global address plan any more then why does the routing space continue to grow?</a:t>
            </a:r>
          </a:p>
        </p:txBody>
      </p:sp>
      <p:pic>
        <p:nvPicPr>
          <p:cNvPr id="5" name="Picture 4">
            <a:extLst>
              <a:ext uri="{FF2B5EF4-FFF2-40B4-BE49-F238E27FC236}">
                <a16:creationId xmlns:a16="http://schemas.microsoft.com/office/drawing/2014/main" id="{C28E476A-EC87-0D66-CBDA-9049251E1094}"/>
              </a:ext>
            </a:extLst>
          </p:cNvPr>
          <p:cNvPicPr>
            <a:picLocks noChangeAspect="1"/>
          </p:cNvPicPr>
          <p:nvPr/>
        </p:nvPicPr>
        <p:blipFill>
          <a:blip r:embed="rId2"/>
          <a:stretch>
            <a:fillRect/>
          </a:stretch>
        </p:blipFill>
        <p:spPr>
          <a:xfrm>
            <a:off x="2270235" y="2767723"/>
            <a:ext cx="5980995" cy="4090277"/>
          </a:xfrm>
          <a:prstGeom prst="rect">
            <a:avLst/>
          </a:prstGeom>
        </p:spPr>
      </p:pic>
    </p:spTree>
    <p:extLst>
      <p:ext uri="{BB962C8B-B14F-4D97-AF65-F5344CB8AC3E}">
        <p14:creationId xmlns:p14="http://schemas.microsoft.com/office/powerpoint/2010/main" val="1014390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E466-10E5-C021-5FDD-4B98F0CB4660}"/>
              </a:ext>
            </a:extLst>
          </p:cNvPr>
          <p:cNvSpPr>
            <a:spLocks noGrp="1"/>
          </p:cNvSpPr>
          <p:nvPr>
            <p:ph type="title"/>
          </p:nvPr>
        </p:nvSpPr>
        <p:spPr/>
        <p:txBody>
          <a:bodyPr/>
          <a:lstStyle/>
          <a:p>
            <a:r>
              <a:rPr lang="en-AU" dirty="0"/>
              <a:t>Routing Trends</a:t>
            </a:r>
          </a:p>
        </p:txBody>
      </p:sp>
      <p:sp>
        <p:nvSpPr>
          <p:cNvPr id="3" name="Content Placeholder 2">
            <a:extLst>
              <a:ext uri="{FF2B5EF4-FFF2-40B4-BE49-F238E27FC236}">
                <a16:creationId xmlns:a16="http://schemas.microsoft.com/office/drawing/2014/main" id="{56930FFE-CE99-BBA6-151A-1264CCA9C109}"/>
              </a:ext>
            </a:extLst>
          </p:cNvPr>
          <p:cNvSpPr>
            <a:spLocks noGrp="1"/>
          </p:cNvSpPr>
          <p:nvPr>
            <p:ph idx="1"/>
          </p:nvPr>
        </p:nvSpPr>
        <p:spPr>
          <a:xfrm>
            <a:off x="838200" y="1825625"/>
            <a:ext cx="5079124" cy="4351338"/>
          </a:xfrm>
        </p:spPr>
        <p:txBody>
          <a:bodyPr/>
          <a:lstStyle/>
          <a:p>
            <a:r>
              <a:rPr lang="en-AU" dirty="0"/>
              <a:t>As we push the delivery content and service off the edge of the network we are reducing the scaling pressure on the routing environment</a:t>
            </a:r>
          </a:p>
          <a:p>
            <a:r>
              <a:rPr lang="en-AU" dirty="0"/>
              <a:t>The connected device count is growing at a faster rate than the routing system</a:t>
            </a:r>
          </a:p>
          <a:p>
            <a:endParaRPr lang="en-AU" dirty="0"/>
          </a:p>
          <a:p>
            <a:endParaRPr lang="en-AU" dirty="0"/>
          </a:p>
        </p:txBody>
      </p:sp>
      <p:pic>
        <p:nvPicPr>
          <p:cNvPr id="5" name="Picture 4">
            <a:extLst>
              <a:ext uri="{FF2B5EF4-FFF2-40B4-BE49-F238E27FC236}">
                <a16:creationId xmlns:a16="http://schemas.microsoft.com/office/drawing/2014/main" id="{790F272A-7D82-BE6E-72A9-A6D0B1DCED38}"/>
              </a:ext>
            </a:extLst>
          </p:cNvPr>
          <p:cNvPicPr>
            <a:picLocks noChangeAspect="1"/>
          </p:cNvPicPr>
          <p:nvPr/>
        </p:nvPicPr>
        <p:blipFill>
          <a:blip r:embed="rId2"/>
          <a:stretch>
            <a:fillRect/>
          </a:stretch>
        </p:blipFill>
        <p:spPr>
          <a:xfrm>
            <a:off x="6172150" y="1690688"/>
            <a:ext cx="5715517" cy="4009697"/>
          </a:xfrm>
          <a:prstGeom prst="rect">
            <a:avLst/>
          </a:prstGeom>
        </p:spPr>
      </p:pic>
    </p:spTree>
    <p:extLst>
      <p:ext uri="{BB962C8B-B14F-4D97-AF65-F5344CB8AC3E}">
        <p14:creationId xmlns:p14="http://schemas.microsoft.com/office/powerpoint/2010/main" val="62877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356659"/>
            <a:ext cx="8352928" cy="1143000"/>
          </a:xfrm>
        </p:spPr>
        <p:txBody>
          <a:bodyPr>
            <a:normAutofit fontScale="90000"/>
          </a:bodyPr>
          <a:lstStyle/>
          <a:p>
            <a:r>
              <a:rPr lang="en-US" dirty="0">
                <a:latin typeface="Powderfinger Type" charset="0"/>
                <a:ea typeface="Powderfinger Type" charset="0"/>
                <a:cs typeface="Powderfinger Type" charset="0"/>
              </a:rPr>
              <a:t>Exactly where are we now?</a:t>
            </a:r>
          </a:p>
        </p:txBody>
      </p:sp>
      <p:sp>
        <p:nvSpPr>
          <p:cNvPr id="3" name="Content Placeholder 2"/>
          <p:cNvSpPr>
            <a:spLocks noGrp="1"/>
          </p:cNvSpPr>
          <p:nvPr>
            <p:ph idx="1"/>
          </p:nvPr>
        </p:nvSpPr>
        <p:spPr/>
        <p:txBody>
          <a:bodyPr>
            <a:normAutofit/>
          </a:bodyPr>
          <a:lstStyle/>
          <a:p>
            <a:r>
              <a:rPr lang="en-US" sz="2667" dirty="0"/>
              <a:t>We started this journey building a telephone network for computers to communicate between each other</a:t>
            </a:r>
          </a:p>
          <a:p>
            <a:r>
              <a:rPr lang="en-US" sz="2667" dirty="0"/>
              <a:t>But we’ve moved a long way away from that model:</a:t>
            </a:r>
          </a:p>
          <a:p>
            <a:pPr lvl="1"/>
            <a:r>
              <a:rPr lang="en-US" dirty="0"/>
              <a:t>one-way content distribution lies at the core of today’s Internet</a:t>
            </a:r>
          </a:p>
          <a:p>
            <a:pPr lvl="1"/>
            <a:r>
              <a:rPr lang="en-US" dirty="0"/>
              <a:t>This content distribution role is an enterprise service framework rather than a public carriage service</a:t>
            </a:r>
          </a:p>
          <a:p>
            <a:pPr lvl="1"/>
            <a:r>
              <a:rPr lang="en-US" dirty="0"/>
              <a:t>The internal parts of the carriage network are now being privatized and removed from public oversight</a:t>
            </a:r>
          </a:p>
          <a:p>
            <a:endParaRPr lang="en-US" sz="2667" dirty="0"/>
          </a:p>
        </p:txBody>
      </p:sp>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34</a:t>
            </a:fld>
            <a:endParaRPr lang="en-AU" kern="0" dirty="0"/>
          </a:p>
        </p:txBody>
      </p:sp>
    </p:spTree>
    <p:extLst>
      <p:ext uri="{BB962C8B-B14F-4D97-AF65-F5344CB8AC3E}">
        <p14:creationId xmlns:p14="http://schemas.microsoft.com/office/powerpoint/2010/main" val="145264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8319-3047-99EB-C8F2-69E6B0F96AFA}"/>
              </a:ext>
            </a:extLst>
          </p:cNvPr>
          <p:cNvSpPr>
            <a:spLocks noGrp="1"/>
          </p:cNvSpPr>
          <p:nvPr>
            <p:ph type="title"/>
          </p:nvPr>
        </p:nvSpPr>
        <p:spPr/>
        <p:txBody>
          <a:bodyPr/>
          <a:lstStyle/>
          <a:p>
            <a:r>
              <a:rPr lang="en-AU" dirty="0"/>
              <a:t>Commoditization and Scaling</a:t>
            </a:r>
          </a:p>
        </p:txBody>
      </p:sp>
      <p:sp>
        <p:nvSpPr>
          <p:cNvPr id="3" name="Content Placeholder 2">
            <a:extLst>
              <a:ext uri="{FF2B5EF4-FFF2-40B4-BE49-F238E27FC236}">
                <a16:creationId xmlns:a16="http://schemas.microsoft.com/office/drawing/2014/main" id="{8D56BF92-8EDE-22B2-61A5-9A6621864EAB}"/>
              </a:ext>
            </a:extLst>
          </p:cNvPr>
          <p:cNvSpPr>
            <a:spLocks noGrp="1"/>
          </p:cNvSpPr>
          <p:nvPr>
            <p:ph idx="1"/>
          </p:nvPr>
        </p:nvSpPr>
        <p:spPr/>
        <p:txBody>
          <a:bodyPr/>
          <a:lstStyle/>
          <a:p>
            <a:r>
              <a:rPr lang="en-AU" dirty="0"/>
              <a:t>We should expected all this to occur</a:t>
            </a:r>
          </a:p>
          <a:p>
            <a:r>
              <a:rPr lang="en-AU" dirty="0"/>
              <a:t>The pressures to keep on reducing the unit cost of service delivery while also allowing the Internet to scale to support more data intensive services has meant that we can only grow by commoditizing the lower layers of Internet infrastructure</a:t>
            </a:r>
          </a:p>
          <a:p>
            <a:r>
              <a:rPr lang="en-AU" dirty="0"/>
              <a:t>In commodity markets, economies of scale are paramount</a:t>
            </a:r>
          </a:p>
          <a:p>
            <a:r>
              <a:rPr lang="en-AU" dirty="0"/>
              <a:t>Only a small number of large providers are viable - centrality</a:t>
            </a:r>
          </a:p>
          <a:p>
            <a:r>
              <a:rPr lang="en-AU" dirty="0"/>
              <a:t>This has implications in the architecture of the network itself</a:t>
            </a:r>
          </a:p>
          <a:p>
            <a:pPr marL="0" indent="0">
              <a:buNone/>
            </a:pPr>
            <a:endParaRPr lang="en-AU" dirty="0"/>
          </a:p>
          <a:p>
            <a:endParaRPr lang="en-AU" dirty="0"/>
          </a:p>
        </p:txBody>
      </p:sp>
    </p:spTree>
    <p:extLst>
      <p:ext uri="{BB962C8B-B14F-4D97-AF65-F5344CB8AC3E}">
        <p14:creationId xmlns:p14="http://schemas.microsoft.com/office/powerpoint/2010/main" val="2181230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74639"/>
            <a:ext cx="11521280" cy="1143000"/>
          </a:xfrm>
        </p:spPr>
        <p:txBody>
          <a:bodyPr>
            <a:noAutofit/>
          </a:bodyPr>
          <a:lstStyle/>
          <a:p>
            <a:r>
              <a:rPr lang="en-US" sz="4267" dirty="0">
                <a:latin typeface="Powderfinger Type" charset="0"/>
                <a:ea typeface="Powderfinger Type" charset="0"/>
                <a:cs typeface="Powderfinger Type" charset="0"/>
              </a:rPr>
              <a:t>It’s not just the Death of Transit</a:t>
            </a:r>
          </a:p>
        </p:txBody>
      </p:sp>
      <p:sp>
        <p:nvSpPr>
          <p:cNvPr id="3" name="Content Placeholder 2"/>
          <p:cNvSpPr>
            <a:spLocks noGrp="1"/>
          </p:cNvSpPr>
          <p:nvPr>
            <p:ph idx="1"/>
          </p:nvPr>
        </p:nvSpPr>
        <p:spPr/>
        <p:txBody>
          <a:bodyPr>
            <a:normAutofit/>
          </a:bodyPr>
          <a:lstStyle/>
          <a:p>
            <a:pPr marL="0" indent="0">
              <a:spcAft>
                <a:spcPts val="800"/>
              </a:spcAft>
              <a:buNone/>
            </a:pPr>
            <a:r>
              <a:rPr lang="en-US" dirty="0"/>
              <a:t>It</a:t>
            </a:r>
            <a:r>
              <a:rPr lang="mr-IN" dirty="0"/>
              <a:t>’</a:t>
            </a:r>
            <a:r>
              <a:rPr lang="en-US" dirty="0"/>
              <a:t>s the rethinking of the entire network as a common shared glue</a:t>
            </a:r>
            <a:endParaRPr lang="en-US" sz="3733" dirty="0"/>
          </a:p>
          <a:p>
            <a:pPr lvl="1">
              <a:spcAft>
                <a:spcPts val="800"/>
              </a:spcAft>
            </a:pPr>
            <a:r>
              <a:rPr lang="en-US" dirty="0"/>
              <a:t>Service provisioning sits within cloud providers and distributed data </a:t>
            </a:r>
            <a:r>
              <a:rPr lang="en-US" dirty="0" err="1"/>
              <a:t>centres</a:t>
            </a:r>
            <a:endParaRPr lang="en-US" dirty="0"/>
          </a:p>
          <a:p>
            <a:pPr lvl="1">
              <a:spcAft>
                <a:spcPts val="800"/>
              </a:spcAft>
            </a:pPr>
            <a:r>
              <a:rPr lang="en-US" dirty="0"/>
              <a:t>Edge computers are now acting as televisions into the clouded world of data</a:t>
            </a:r>
          </a:p>
          <a:p>
            <a:pPr lvl="1">
              <a:spcAft>
                <a:spcPts val="800"/>
              </a:spcAft>
            </a:pPr>
            <a:r>
              <a:rPr lang="en-US" dirty="0"/>
              <a:t>The distinction between personal and public data realms is disappearing into the realm of corporately owned private data empires</a:t>
            </a:r>
          </a:p>
          <a:p>
            <a:pPr lvl="1">
              <a:spcAft>
                <a:spcPts val="800"/>
              </a:spcAft>
            </a:pPr>
            <a:r>
              <a:rPr lang="en-US" dirty="0"/>
              <a:t>And the barriers to entry for new players get increasingly larger as the platform  incumbents bolster their role to replace a single common network with a small number of such platforms in a cartel-like arrangement</a:t>
            </a:r>
          </a:p>
          <a:p>
            <a:pPr marL="914400" lvl="2" indent="0">
              <a:spcAft>
                <a:spcPts val="800"/>
              </a:spcAft>
              <a:buNone/>
            </a:pPr>
            <a:r>
              <a:rPr lang="en-US" dirty="0"/>
              <a:t>(Today’s version of “centrality”)</a:t>
            </a:r>
          </a:p>
        </p:txBody>
      </p:sp>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36</a:t>
            </a:fld>
            <a:endParaRPr lang="en-AU" kern="0" dirty="0"/>
          </a:p>
        </p:txBody>
      </p:sp>
    </p:spTree>
    <p:extLst>
      <p:ext uri="{BB962C8B-B14F-4D97-AF65-F5344CB8AC3E}">
        <p14:creationId xmlns:p14="http://schemas.microsoft.com/office/powerpoint/2010/main" val="112305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3824-9148-5E47-A380-FB010DAB60E5}"/>
              </a:ext>
            </a:extLst>
          </p:cNvPr>
          <p:cNvSpPr>
            <a:spLocks noGrp="1"/>
          </p:cNvSpPr>
          <p:nvPr>
            <p:ph type="title"/>
          </p:nvPr>
        </p:nvSpPr>
        <p:spPr/>
        <p:txBody>
          <a:bodyPr/>
          <a:lstStyle/>
          <a:p>
            <a:r>
              <a:rPr lang="en-AU" dirty="0"/>
              <a:t>Do shared networks matter any more?</a:t>
            </a:r>
          </a:p>
        </p:txBody>
      </p:sp>
      <p:sp>
        <p:nvSpPr>
          <p:cNvPr id="3" name="Content Placeholder 2">
            <a:extLst>
              <a:ext uri="{FF2B5EF4-FFF2-40B4-BE49-F238E27FC236}">
                <a16:creationId xmlns:a16="http://schemas.microsoft.com/office/drawing/2014/main" id="{F16D663B-13D3-1B43-82DF-0864B093F543}"/>
              </a:ext>
            </a:extLst>
          </p:cNvPr>
          <p:cNvSpPr>
            <a:spLocks noGrp="1"/>
          </p:cNvSpPr>
          <p:nvPr>
            <p:ph idx="1"/>
          </p:nvPr>
        </p:nvSpPr>
        <p:spPr/>
        <p:txBody>
          <a:bodyPr/>
          <a:lstStyle/>
          <a:p>
            <a:r>
              <a:rPr lang="en-AU" dirty="0"/>
              <a:t>We have increasingly stripped out network-centric functionality </a:t>
            </a:r>
            <a:r>
              <a:rPr lang="en-AU"/>
              <a:t>in our </a:t>
            </a:r>
            <a:r>
              <a:rPr lang="en-AU" dirty="0"/>
              <a:t>search for lower cost, higher speed, and better agility</a:t>
            </a:r>
          </a:p>
          <a:p>
            <a:r>
              <a:rPr lang="en-AU" dirty="0"/>
              <a:t>We are pushing functions out to the edge and ultimately off “the network” altogether and what is left is just dumb pipes</a:t>
            </a:r>
          </a:p>
          <a:p>
            <a:r>
              <a:rPr lang="en-AU" dirty="0"/>
              <a:t>What defines “the Internet”?</a:t>
            </a:r>
          </a:p>
          <a:p>
            <a:pPr lvl="1"/>
            <a:r>
              <a:rPr lang="en-AU" dirty="0"/>
              <a:t>A common protocol, common protocol address pool, and a common routing system?</a:t>
            </a:r>
          </a:p>
          <a:p>
            <a:pPr marL="457200" lvl="1" indent="0">
              <a:buNone/>
            </a:pPr>
            <a:r>
              <a:rPr lang="en-AU" dirty="0"/>
              <a:t>or</a:t>
            </a:r>
          </a:p>
          <a:p>
            <a:pPr lvl="1"/>
            <a:r>
              <a:rPr lang="en-AU" dirty="0"/>
              <a:t>A disparate collection of services that share common referential mechanisms?</a:t>
            </a:r>
          </a:p>
        </p:txBody>
      </p:sp>
    </p:spTree>
    <p:extLst>
      <p:ext uri="{BB962C8B-B14F-4D97-AF65-F5344CB8AC3E}">
        <p14:creationId xmlns:p14="http://schemas.microsoft.com/office/powerpoint/2010/main" val="3681386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F5CD794-8271-BBCA-C33C-2699712C631F}"/>
              </a:ext>
            </a:extLst>
          </p:cNvPr>
          <p:cNvSpPr txBox="1"/>
          <p:nvPr/>
        </p:nvSpPr>
        <p:spPr>
          <a:xfrm>
            <a:off x="3930869" y="2228193"/>
            <a:ext cx="2448106" cy="769441"/>
          </a:xfrm>
          <a:prstGeom prst="rect">
            <a:avLst/>
          </a:prstGeom>
          <a:noFill/>
        </p:spPr>
        <p:txBody>
          <a:bodyPr wrap="none" rtlCol="0">
            <a:spAutoFit/>
          </a:bodyPr>
          <a:lstStyle/>
          <a:p>
            <a:r>
              <a:rPr lang="en-AU" sz="4400" dirty="0">
                <a:solidFill>
                  <a:schemeClr val="accent4">
                    <a:lumMod val="50000"/>
                  </a:schemeClr>
                </a:solidFill>
                <a:latin typeface="AhnbergHand" pitchFamily="2" charset="0"/>
              </a:rPr>
              <a:t>Thanks!</a:t>
            </a:r>
            <a:endParaRPr lang="en-AU" dirty="0">
              <a:solidFill>
                <a:schemeClr val="accent4">
                  <a:lumMod val="50000"/>
                </a:schemeClr>
              </a:solidFill>
              <a:latin typeface="AhnbergHand" pitchFamily="2" charset="0"/>
            </a:endParaRPr>
          </a:p>
        </p:txBody>
      </p:sp>
    </p:spTree>
    <p:extLst>
      <p:ext uri="{BB962C8B-B14F-4D97-AF65-F5344CB8AC3E}">
        <p14:creationId xmlns:p14="http://schemas.microsoft.com/office/powerpoint/2010/main" val="187344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FB7F-0C37-0D7B-5646-7B4EFF0E4C3F}"/>
              </a:ext>
            </a:extLst>
          </p:cNvPr>
          <p:cNvSpPr>
            <a:spLocks noGrp="1"/>
          </p:cNvSpPr>
          <p:nvPr>
            <p:ph type="title"/>
          </p:nvPr>
        </p:nvSpPr>
        <p:spPr/>
        <p:txBody>
          <a:bodyPr/>
          <a:lstStyle/>
          <a:p>
            <a:r>
              <a:rPr lang="en-AU" dirty="0"/>
              <a:t>Competition</a:t>
            </a:r>
          </a:p>
        </p:txBody>
      </p:sp>
      <p:sp>
        <p:nvSpPr>
          <p:cNvPr id="3" name="Content Placeholder 2">
            <a:extLst>
              <a:ext uri="{FF2B5EF4-FFF2-40B4-BE49-F238E27FC236}">
                <a16:creationId xmlns:a16="http://schemas.microsoft.com/office/drawing/2014/main" id="{7886330C-6166-B87E-1E7B-58E61CCC9DDA}"/>
              </a:ext>
            </a:extLst>
          </p:cNvPr>
          <p:cNvSpPr>
            <a:spLocks noGrp="1"/>
          </p:cNvSpPr>
          <p:nvPr>
            <p:ph idx="1"/>
          </p:nvPr>
        </p:nvSpPr>
        <p:spPr/>
        <p:txBody>
          <a:bodyPr/>
          <a:lstStyle/>
          <a:p>
            <a:r>
              <a:rPr lang="en-AU" dirty="0"/>
              <a:t>The deregulation of the telephone industry occurred at much the same time as the rise of packet switched computer networks</a:t>
            </a:r>
          </a:p>
          <a:p>
            <a:r>
              <a:rPr lang="en-AU" dirty="0"/>
              <a:t>Packet switched networks were far more cost effective than voice-based circuit switched networks</a:t>
            </a:r>
          </a:p>
          <a:p>
            <a:pPr lvl="1"/>
            <a:r>
              <a:rPr lang="en-AU" dirty="0"/>
              <a:t>Much of the cost in telephone networks was the time switch component</a:t>
            </a:r>
          </a:p>
          <a:p>
            <a:pPr lvl="1"/>
            <a:r>
              <a:rPr lang="en-AU" dirty="0"/>
              <a:t>When you provide services to asynchronous applications  the network platform is orders of magnitude cheaper</a:t>
            </a:r>
          </a:p>
        </p:txBody>
      </p:sp>
    </p:spTree>
    <p:extLst>
      <p:ext uri="{BB962C8B-B14F-4D97-AF65-F5344CB8AC3E}">
        <p14:creationId xmlns:p14="http://schemas.microsoft.com/office/powerpoint/2010/main" val="66295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5B94-E60B-2DFD-C6A1-2CFC0C350DF6}"/>
              </a:ext>
            </a:extLst>
          </p:cNvPr>
          <p:cNvSpPr>
            <a:spLocks noGrp="1"/>
          </p:cNvSpPr>
          <p:nvPr>
            <p:ph type="title"/>
          </p:nvPr>
        </p:nvSpPr>
        <p:spPr/>
        <p:txBody>
          <a:bodyPr/>
          <a:lstStyle/>
          <a:p>
            <a:r>
              <a:rPr lang="en-AU" dirty="0"/>
              <a:t>The Triumph of Competition</a:t>
            </a:r>
          </a:p>
        </p:txBody>
      </p:sp>
      <p:sp>
        <p:nvSpPr>
          <p:cNvPr id="3" name="Content Placeholder 2">
            <a:extLst>
              <a:ext uri="{FF2B5EF4-FFF2-40B4-BE49-F238E27FC236}">
                <a16:creationId xmlns:a16="http://schemas.microsoft.com/office/drawing/2014/main" id="{9D189CC4-ACAF-83D7-AAE4-2E2AE4262491}"/>
              </a:ext>
            </a:extLst>
          </p:cNvPr>
          <p:cNvSpPr>
            <a:spLocks noGrp="1"/>
          </p:cNvSpPr>
          <p:nvPr>
            <p:ph idx="1"/>
          </p:nvPr>
        </p:nvSpPr>
        <p:spPr/>
        <p:txBody>
          <a:bodyPr>
            <a:normAutofit fontScale="92500"/>
          </a:bodyPr>
          <a:lstStyle/>
          <a:p>
            <a:r>
              <a:rPr lang="en-AU" dirty="0"/>
              <a:t>The entire communications industry was broken apart and every element of the technology supply chain was opened up to competition</a:t>
            </a:r>
          </a:p>
          <a:p>
            <a:r>
              <a:rPr lang="en-AU" dirty="0"/>
              <a:t>And for a while this worked!</a:t>
            </a:r>
          </a:p>
          <a:p>
            <a:pPr lvl="1"/>
            <a:r>
              <a:rPr lang="en-AU" dirty="0"/>
              <a:t>New data and computing providers competed with the former telco incumbents for market share: Cisco, Juniper, Intel, Microsoft, Amazon, Google</a:t>
            </a:r>
          </a:p>
          <a:p>
            <a:pPr lvl="1"/>
            <a:r>
              <a:rPr lang="en-AU" dirty="0"/>
              <a:t>Consumer prices fell and consumers enthusiastically embraced the Internet environment</a:t>
            </a:r>
          </a:p>
          <a:p>
            <a:r>
              <a:rPr lang="en-AU" dirty="0"/>
              <a:t>Intense competition meant that providers had to:</a:t>
            </a:r>
          </a:p>
          <a:p>
            <a:pPr lvl="1"/>
            <a:r>
              <a:rPr lang="en-AU" dirty="0"/>
              <a:t>Produce goods and services that consumers wanted</a:t>
            </a:r>
          </a:p>
          <a:p>
            <a:pPr lvl="1"/>
            <a:r>
              <a:rPr lang="en-AU" dirty="0"/>
              <a:t>And do so at a price that was competitive with others in the market</a:t>
            </a:r>
          </a:p>
          <a:p>
            <a:r>
              <a:rPr lang="en-AU" dirty="0"/>
              <a:t>The consumer wins!</a:t>
            </a:r>
          </a:p>
        </p:txBody>
      </p:sp>
    </p:spTree>
    <p:extLst>
      <p:ext uri="{BB962C8B-B14F-4D97-AF65-F5344CB8AC3E}">
        <p14:creationId xmlns:p14="http://schemas.microsoft.com/office/powerpoint/2010/main" val="289582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5F26-8BB0-9A4D-AAFE-934EDA555F8B}"/>
              </a:ext>
            </a:extLst>
          </p:cNvPr>
          <p:cNvSpPr>
            <a:spLocks noGrp="1"/>
          </p:cNvSpPr>
          <p:nvPr>
            <p:ph type="title"/>
          </p:nvPr>
        </p:nvSpPr>
        <p:spPr/>
        <p:txBody>
          <a:bodyPr/>
          <a:lstStyle/>
          <a:p>
            <a:r>
              <a:rPr lang="en-AU" dirty="0"/>
              <a:t>Deregulation and Markets</a:t>
            </a:r>
          </a:p>
        </p:txBody>
      </p:sp>
      <p:sp>
        <p:nvSpPr>
          <p:cNvPr id="3" name="Content Placeholder 2">
            <a:extLst>
              <a:ext uri="{FF2B5EF4-FFF2-40B4-BE49-F238E27FC236}">
                <a16:creationId xmlns:a16="http://schemas.microsoft.com/office/drawing/2014/main" id="{EAC349EF-E0DF-E14E-9E82-85D213FD120E}"/>
              </a:ext>
            </a:extLst>
          </p:cNvPr>
          <p:cNvSpPr>
            <a:spLocks noGrp="1"/>
          </p:cNvSpPr>
          <p:nvPr>
            <p:ph idx="1"/>
          </p:nvPr>
        </p:nvSpPr>
        <p:spPr/>
        <p:txBody>
          <a:bodyPr/>
          <a:lstStyle/>
          <a:p>
            <a:r>
              <a:rPr lang="en-AU" dirty="0"/>
              <a:t>The Internet  was a poster child of deregulation of the telecommunications industry</a:t>
            </a:r>
          </a:p>
          <a:p>
            <a:r>
              <a:rPr lang="en-AU" dirty="0"/>
              <a:t>No more stifling telephone companies extracting monopoly rentals from consumers and supressing technology innovation</a:t>
            </a:r>
          </a:p>
          <a:p>
            <a:r>
              <a:rPr lang="en-AU" dirty="0"/>
              <a:t>We were meant to unleash market-driven competition upon the sector to:</a:t>
            </a:r>
          </a:p>
          <a:p>
            <a:pPr lvl="1"/>
            <a:r>
              <a:rPr lang="en-AU" dirty="0"/>
              <a:t>Focus on what users want</a:t>
            </a:r>
          </a:p>
          <a:p>
            <a:pPr lvl="1"/>
            <a:r>
              <a:rPr lang="en-AU" dirty="0"/>
              <a:t>To offer users real choice</a:t>
            </a:r>
          </a:p>
          <a:p>
            <a:pPr lvl="1"/>
            <a:r>
              <a:rPr lang="en-AU" dirty="0"/>
              <a:t>To reward the most efficient and relevant providers</a:t>
            </a:r>
          </a:p>
          <a:p>
            <a:pPr lvl="1"/>
            <a:r>
              <a:rPr lang="en-AU" dirty="0"/>
              <a:t>To quickly retire unwanted or inefficiently operated services</a:t>
            </a:r>
          </a:p>
        </p:txBody>
      </p:sp>
    </p:spTree>
    <p:extLst>
      <p:ext uri="{BB962C8B-B14F-4D97-AF65-F5344CB8AC3E}">
        <p14:creationId xmlns:p14="http://schemas.microsoft.com/office/powerpoint/2010/main" val="241848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62C9-52BF-AE35-49A4-1FED8F09FFB4}"/>
              </a:ext>
            </a:extLst>
          </p:cNvPr>
          <p:cNvSpPr>
            <a:spLocks noGrp="1"/>
          </p:cNvSpPr>
          <p:nvPr>
            <p:ph type="title"/>
          </p:nvPr>
        </p:nvSpPr>
        <p:spPr/>
        <p:txBody>
          <a:bodyPr/>
          <a:lstStyle/>
          <a:p>
            <a:r>
              <a:rPr lang="en-AU" dirty="0"/>
              <a:t>What happened since then?</a:t>
            </a:r>
          </a:p>
        </p:txBody>
      </p:sp>
      <p:sp>
        <p:nvSpPr>
          <p:cNvPr id="3" name="Content Placeholder 2">
            <a:extLst>
              <a:ext uri="{FF2B5EF4-FFF2-40B4-BE49-F238E27FC236}">
                <a16:creationId xmlns:a16="http://schemas.microsoft.com/office/drawing/2014/main" id="{8276F0B8-7ED5-BB1B-41DC-2E8890CED020}"/>
              </a:ext>
            </a:extLst>
          </p:cNvPr>
          <p:cNvSpPr>
            <a:spLocks noGrp="1"/>
          </p:cNvSpPr>
          <p:nvPr>
            <p:ph idx="1"/>
          </p:nvPr>
        </p:nvSpPr>
        <p:spPr/>
        <p:txBody>
          <a:bodyPr/>
          <a:lstStyle/>
          <a:p>
            <a:r>
              <a:rPr lang="en-AU" dirty="0"/>
              <a:t>The last couple of decades has seen the decline of competition in this sector</a:t>
            </a:r>
          </a:p>
          <a:p>
            <a:r>
              <a:rPr lang="en-AU" dirty="0"/>
              <a:t>In place of “competition” we are seeing “centralization”</a:t>
            </a:r>
          </a:p>
        </p:txBody>
      </p:sp>
    </p:spTree>
    <p:extLst>
      <p:ext uri="{BB962C8B-B14F-4D97-AF65-F5344CB8AC3E}">
        <p14:creationId xmlns:p14="http://schemas.microsoft.com/office/powerpoint/2010/main" val="227536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5325-6919-3F41-B95E-C6290F8EB427}"/>
              </a:ext>
            </a:extLst>
          </p:cNvPr>
          <p:cNvSpPr>
            <a:spLocks noGrp="1"/>
          </p:cNvSpPr>
          <p:nvPr>
            <p:ph type="title"/>
          </p:nvPr>
        </p:nvSpPr>
        <p:spPr/>
        <p:txBody>
          <a:bodyPr/>
          <a:lstStyle/>
          <a:p>
            <a:r>
              <a:rPr lang="en-AU" dirty="0"/>
              <a:t>Today’s Internet Centrality</a:t>
            </a:r>
          </a:p>
        </p:txBody>
      </p:sp>
      <p:sp>
        <p:nvSpPr>
          <p:cNvPr id="3" name="Content Placeholder 2">
            <a:extLst>
              <a:ext uri="{FF2B5EF4-FFF2-40B4-BE49-F238E27FC236}">
                <a16:creationId xmlns:a16="http://schemas.microsoft.com/office/drawing/2014/main" id="{CE98730C-BC11-F641-A0B9-BBA8C8029AF5}"/>
              </a:ext>
            </a:extLst>
          </p:cNvPr>
          <p:cNvSpPr>
            <a:spLocks noGrp="1"/>
          </p:cNvSpPr>
          <p:nvPr>
            <p:ph idx="1"/>
          </p:nvPr>
        </p:nvSpPr>
        <p:spPr/>
        <p:txBody>
          <a:bodyPr>
            <a:normAutofit fontScale="92500" lnSpcReduction="20000"/>
          </a:bodyPr>
          <a:lstStyle/>
          <a:p>
            <a:r>
              <a:rPr lang="en-AU" dirty="0"/>
              <a:t>Linux completely dominates the platform OS space</a:t>
            </a:r>
          </a:p>
          <a:p>
            <a:r>
              <a:rPr lang="en-AU" dirty="0"/>
              <a:t>Chrome completely dominates browser space</a:t>
            </a:r>
          </a:p>
          <a:p>
            <a:r>
              <a:rPr lang="en-AU" dirty="0"/>
              <a:t>Mobile devices are either made by Apple and run iOS (30%), or run Android (70%). </a:t>
            </a:r>
          </a:p>
          <a:p>
            <a:r>
              <a:rPr lang="en-AU" dirty="0"/>
              <a:t>One quarter of the Internet’s users send their DNS queries to Google’s DNS open resolver service</a:t>
            </a:r>
          </a:p>
          <a:p>
            <a:r>
              <a:rPr lang="en-AU" dirty="0"/>
              <a:t>Google has such a massively dominant position across advanced technologies that everyone else is left trying to just follow and fill in the gaps – HTTP/3, QUIC, BBR, to name just a few </a:t>
            </a:r>
          </a:p>
          <a:p>
            <a:r>
              <a:rPr lang="en-AU" dirty="0"/>
              <a:t>Amazon had captured 50% of the retail e-commerce market in the US</a:t>
            </a:r>
          </a:p>
          <a:p>
            <a:r>
              <a:rPr lang="en-AU" dirty="0"/>
              <a:t>The entire world now finds itself relying on just one chip manufacturer!</a:t>
            </a:r>
          </a:p>
          <a:p>
            <a:pPr marL="457200" lvl="1" indent="0">
              <a:buNone/>
            </a:pPr>
            <a:r>
              <a:rPr lang="en-AU" dirty="0"/>
              <a:t>who is having trouble keeping up with orders!</a:t>
            </a:r>
          </a:p>
        </p:txBody>
      </p:sp>
    </p:spTree>
    <p:extLst>
      <p:ext uri="{BB962C8B-B14F-4D97-AF65-F5344CB8AC3E}">
        <p14:creationId xmlns:p14="http://schemas.microsoft.com/office/powerpoint/2010/main" val="358939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5325-6919-3F41-B95E-C6290F8EB427}"/>
              </a:ext>
            </a:extLst>
          </p:cNvPr>
          <p:cNvSpPr>
            <a:spLocks noGrp="1"/>
          </p:cNvSpPr>
          <p:nvPr>
            <p:ph type="title"/>
          </p:nvPr>
        </p:nvSpPr>
        <p:spPr/>
        <p:txBody>
          <a:bodyPr/>
          <a:lstStyle/>
          <a:p>
            <a:r>
              <a:rPr lang="en-AU" dirty="0"/>
              <a:t>Today’s Internet Centrality</a:t>
            </a:r>
          </a:p>
        </p:txBody>
      </p:sp>
      <p:sp>
        <p:nvSpPr>
          <p:cNvPr id="3" name="Content Placeholder 2">
            <a:extLst>
              <a:ext uri="{FF2B5EF4-FFF2-40B4-BE49-F238E27FC236}">
                <a16:creationId xmlns:a16="http://schemas.microsoft.com/office/drawing/2014/main" id="{CE98730C-BC11-F641-A0B9-BBA8C8029AF5}"/>
              </a:ext>
            </a:extLst>
          </p:cNvPr>
          <p:cNvSpPr>
            <a:spLocks noGrp="1"/>
          </p:cNvSpPr>
          <p:nvPr>
            <p:ph idx="1"/>
          </p:nvPr>
        </p:nvSpPr>
        <p:spPr/>
        <p:txBody>
          <a:bodyPr>
            <a:normAutofit/>
          </a:bodyPr>
          <a:lstStyle/>
          <a:p>
            <a:r>
              <a:rPr lang="en-AU" dirty="0"/>
              <a:t>We now have the problems of a monoculture with critical vulnerabilities </a:t>
            </a:r>
          </a:p>
          <a:p>
            <a:pPr lvl="1"/>
            <a:r>
              <a:rPr lang="en-AU" dirty="0"/>
              <a:t>For example,  2021 outages by Fastly, Akamai and Facebook had global impact affecting all kinds of enterprises</a:t>
            </a:r>
          </a:p>
          <a:p>
            <a:pPr lvl="1"/>
            <a:r>
              <a:rPr lang="en-AU" dirty="0"/>
              <a:t>A DDOS attack on DYN managed to cause a meltdown of the Internet for the entire eastern seaboard of the US a few years ago</a:t>
            </a:r>
          </a:p>
          <a:p>
            <a:r>
              <a:rPr lang="en-AU" dirty="0"/>
              <a:t>We are all relying on a very small number of service providers to be totally resistant to all forms of accidental and deliberate disruption</a:t>
            </a:r>
          </a:p>
        </p:txBody>
      </p:sp>
    </p:spTree>
    <p:extLst>
      <p:ext uri="{BB962C8B-B14F-4D97-AF65-F5344CB8AC3E}">
        <p14:creationId xmlns:p14="http://schemas.microsoft.com/office/powerpoint/2010/main" val="2752069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2221</Words>
  <Application>Microsoft Macintosh PowerPoint</Application>
  <PresentationFormat>Widescreen</PresentationFormat>
  <Paragraphs>188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AhnbergHand</vt:lpstr>
      <vt:lpstr>Arial</vt:lpstr>
      <vt:lpstr>Calibri</vt:lpstr>
      <vt:lpstr>Calibri Light</vt:lpstr>
      <vt:lpstr>Courier</vt:lpstr>
      <vt:lpstr>Powderfinger Type</vt:lpstr>
      <vt:lpstr>Office Theme</vt:lpstr>
      <vt:lpstr>Internet Centrality and its Impact on Routing</vt:lpstr>
      <vt:lpstr>Where does “centrality” come from?</vt:lpstr>
      <vt:lpstr>Deregulation</vt:lpstr>
      <vt:lpstr>Competition</vt:lpstr>
      <vt:lpstr>The Triumph of Competition</vt:lpstr>
      <vt:lpstr>Deregulation and Markets</vt:lpstr>
      <vt:lpstr>What happened since then?</vt:lpstr>
      <vt:lpstr>Today’s Internet Centrality</vt:lpstr>
      <vt:lpstr>Today’s Internet Centrality</vt:lpstr>
      <vt:lpstr>How did we get here?</vt:lpstr>
      <vt:lpstr>Why are we doing this?</vt:lpstr>
      <vt:lpstr>What’s driving change today? </vt:lpstr>
      <vt:lpstr>Scale</vt:lpstr>
      <vt:lpstr>How have we responded?</vt:lpstr>
      <vt:lpstr>Building Bigger</vt:lpstr>
      <vt:lpstr>Building Faster</vt:lpstr>
      <vt:lpstr>Building Better</vt:lpstr>
      <vt:lpstr>Building Cheaper</vt:lpstr>
      <vt:lpstr>So it’s all good?</vt:lpstr>
      <vt:lpstr>So it’s all good?</vt:lpstr>
      <vt:lpstr>How to answer this question?</vt:lpstr>
      <vt:lpstr>Scale and Routing</vt:lpstr>
      <vt:lpstr>Avoiding Routing</vt:lpstr>
      <vt:lpstr>The 1990’s Internet</vt:lpstr>
      <vt:lpstr>Today’s Internet Architecture</vt:lpstr>
      <vt:lpstr>Today’s Internet Architecture</vt:lpstr>
      <vt:lpstr>Who needs Transit?</vt:lpstr>
      <vt:lpstr>Closed Transit?</vt:lpstr>
      <vt:lpstr>Transit?</vt:lpstr>
      <vt:lpstr>Transit Routing</vt:lpstr>
      <vt:lpstr>Internet Names and Addresses?</vt:lpstr>
      <vt:lpstr>The Routing System</vt:lpstr>
      <vt:lpstr>Routing Trends</vt:lpstr>
      <vt:lpstr>Exactly where are we now?</vt:lpstr>
      <vt:lpstr>Commoditization and Scaling</vt:lpstr>
      <vt:lpstr>It’s not just the Death of Transit</vt:lpstr>
      <vt:lpstr>Do shared networks matter any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“Big” necessarily “Bad”?</dc:title>
  <dc:creator>Geoff Huston</dc:creator>
  <cp:lastModifiedBy>Geoff Huston</cp:lastModifiedBy>
  <cp:revision>45</cp:revision>
  <dcterms:created xsi:type="dcterms:W3CDTF">2021-05-27T23:52:27Z</dcterms:created>
  <dcterms:modified xsi:type="dcterms:W3CDTF">2022-05-22T05:54:20Z</dcterms:modified>
</cp:coreProperties>
</file>