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93" r:id="rId4"/>
    <p:sldId id="269" r:id="rId5"/>
    <p:sldId id="295" r:id="rId6"/>
    <p:sldId id="270" r:id="rId7"/>
    <p:sldId id="294" r:id="rId8"/>
    <p:sldId id="260" r:id="rId9"/>
    <p:sldId id="271" r:id="rId10"/>
    <p:sldId id="272" r:id="rId11"/>
    <p:sldId id="273" r:id="rId12"/>
    <p:sldId id="290" r:id="rId13"/>
    <p:sldId id="275" r:id="rId14"/>
    <p:sldId id="276" r:id="rId15"/>
    <p:sldId id="277" r:id="rId16"/>
    <p:sldId id="274" r:id="rId17"/>
    <p:sldId id="278" r:id="rId18"/>
    <p:sldId id="279" r:id="rId19"/>
    <p:sldId id="281" r:id="rId20"/>
    <p:sldId id="282" r:id="rId21"/>
    <p:sldId id="280" r:id="rId22"/>
    <p:sldId id="283" r:id="rId23"/>
    <p:sldId id="285" r:id="rId24"/>
    <p:sldId id="284" r:id="rId25"/>
    <p:sldId id="286" r:id="rId26"/>
    <p:sldId id="288" r:id="rId27"/>
    <p:sldId id="287" r:id="rId28"/>
    <p:sldId id="29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18"/>
    <p:restoredTop sz="94693"/>
  </p:normalViewPr>
  <p:slideViewPr>
    <p:cSldViewPr snapToGrid="0" snapToObjects="1">
      <p:cViewPr varScale="1">
        <p:scale>
          <a:sx n="98" d="100"/>
          <a:sy n="98" d="100"/>
        </p:scale>
        <p:origin x="888" y="18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233C2-DE7C-B5C0-18C4-A029554D538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991EC35D-CE5C-CCF7-BCA0-2D6AF36C3F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62DC5DAA-7D54-22A7-8A81-083A399DFB65}"/>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5" name="Footer Placeholder 4">
            <a:extLst>
              <a:ext uri="{FF2B5EF4-FFF2-40B4-BE49-F238E27FC236}">
                <a16:creationId xmlns:a16="http://schemas.microsoft.com/office/drawing/2014/main" id="{16D5A732-5A2D-7C1D-2BFC-F8C60DBB1CD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59A48F0-B8FB-53E6-963D-2021936CA178}"/>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2823201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1973A-0F9A-621C-57C2-A454B08B1C2A}"/>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0C16A1ED-F16A-DC0F-3B30-2697E8A7C84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826317DF-0AC3-0C89-27A3-95441A36B587}"/>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5" name="Footer Placeholder 4">
            <a:extLst>
              <a:ext uri="{FF2B5EF4-FFF2-40B4-BE49-F238E27FC236}">
                <a16:creationId xmlns:a16="http://schemas.microsoft.com/office/drawing/2014/main" id="{8D4A9D71-4963-A53E-B151-A108420583F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2EC586E-B04A-278D-2C4C-AD26861566D3}"/>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285655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B493A7-E885-1CAF-6C06-4C4877B2831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058CA254-15A0-3035-3AB4-7DB414302AF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DF0943BF-BF3A-AD50-9DBB-8495C82DDA53}"/>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5" name="Footer Placeholder 4">
            <a:extLst>
              <a:ext uri="{FF2B5EF4-FFF2-40B4-BE49-F238E27FC236}">
                <a16:creationId xmlns:a16="http://schemas.microsoft.com/office/drawing/2014/main" id="{33F53B33-3D2B-9E72-EDE7-1E7693AA8E3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0B99148-D8BB-41EC-6366-2E54A1ABB13F}"/>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1708353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0EE02-0825-2D38-D8C4-99EA89EC1F26}"/>
              </a:ext>
            </a:extLst>
          </p:cNvPr>
          <p:cNvSpPr>
            <a:spLocks noGrp="1"/>
          </p:cNvSpPr>
          <p:nvPr>
            <p:ph type="title"/>
          </p:nvPr>
        </p:nvSpPr>
        <p:spPr/>
        <p:txBody>
          <a:bodyPr/>
          <a:lstStyle>
            <a:lvl1pPr>
              <a:defRPr baseline="0">
                <a:solidFill>
                  <a:schemeClr val="accent4">
                    <a:lumMod val="50000"/>
                  </a:schemeClr>
                </a:solidFill>
                <a:latin typeface="Powderfinger-Type" pitchFamily="2" charset="0"/>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29DAB01B-A7CC-ADD3-D891-2654E0FCBC76}"/>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4" name="Date Placeholder 3">
            <a:extLst>
              <a:ext uri="{FF2B5EF4-FFF2-40B4-BE49-F238E27FC236}">
                <a16:creationId xmlns:a16="http://schemas.microsoft.com/office/drawing/2014/main" id="{4A6D0E64-8B3C-64FF-F0B4-676ABF1776AF}"/>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5" name="Footer Placeholder 4">
            <a:extLst>
              <a:ext uri="{FF2B5EF4-FFF2-40B4-BE49-F238E27FC236}">
                <a16:creationId xmlns:a16="http://schemas.microsoft.com/office/drawing/2014/main" id="{DFF75EFD-4388-B637-9757-69E928B38EA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3449ADD-573C-F031-F6A6-CAA8405986D0}"/>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2005807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83D90-0A2F-4E66-F4EB-F7E81365C95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B5D6C86C-C6DA-067D-75B3-BD9F881392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D3E2F24-6AA2-CCBC-0931-5FFC2EF71280}"/>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5" name="Footer Placeholder 4">
            <a:extLst>
              <a:ext uri="{FF2B5EF4-FFF2-40B4-BE49-F238E27FC236}">
                <a16:creationId xmlns:a16="http://schemas.microsoft.com/office/drawing/2014/main" id="{831ED3CA-8521-5974-F269-C11472186B1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505DC53-6A81-07B7-259D-572732A95587}"/>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90826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FFE5C-30ED-AA0A-1DBF-D0580368AED1}"/>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DC0BA898-BDDB-EA1C-569C-F90DDD03041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93507028-AA86-4D20-3C89-20F10045D05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2DCB34CE-459A-7094-2680-7153FA1B0318}"/>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6" name="Footer Placeholder 5">
            <a:extLst>
              <a:ext uri="{FF2B5EF4-FFF2-40B4-BE49-F238E27FC236}">
                <a16:creationId xmlns:a16="http://schemas.microsoft.com/office/drawing/2014/main" id="{51B8B9B0-1497-3B7E-0AB5-C5BA08EF2B3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D90310A-0D54-7BD8-6F7F-B4F0D3EA0013}"/>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79963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5ED45-0A34-761C-F9BF-2BB1ECFC3C00}"/>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2DADE058-951B-2F1A-FB96-46C602ED2D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F271E4A-FAE1-AB59-B96A-3220C9BC896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D2E0EABB-4E12-62AB-B74A-466FD38DC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AB47533-5850-3501-FB09-F35BAA15AE0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C6520DD7-29BE-4185-7FBA-E62BBF495375}"/>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8" name="Footer Placeholder 7">
            <a:extLst>
              <a:ext uri="{FF2B5EF4-FFF2-40B4-BE49-F238E27FC236}">
                <a16:creationId xmlns:a16="http://schemas.microsoft.com/office/drawing/2014/main" id="{060B8E64-BE7A-BCC4-04EF-FE29B83902EA}"/>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C53306F9-87AB-5F2D-F5D2-C6E74C39DD2E}"/>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1091225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52399-FF23-9DD8-7BA4-B6DF26336E73}"/>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087ACE5F-0467-5227-C612-A55174CE5683}"/>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4" name="Footer Placeholder 3">
            <a:extLst>
              <a:ext uri="{FF2B5EF4-FFF2-40B4-BE49-F238E27FC236}">
                <a16:creationId xmlns:a16="http://schemas.microsoft.com/office/drawing/2014/main" id="{EA5F6ED5-47B4-0C9A-88B3-3226D7CEF070}"/>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061EDF9E-0E38-E62C-50F0-B0054CE4D4EA}"/>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1173811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F76D62-AEB6-9D2F-E403-126D3D4F69FE}"/>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3" name="Footer Placeholder 2">
            <a:extLst>
              <a:ext uri="{FF2B5EF4-FFF2-40B4-BE49-F238E27FC236}">
                <a16:creationId xmlns:a16="http://schemas.microsoft.com/office/drawing/2014/main" id="{B872A147-3C44-5893-B508-247E1D201425}"/>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3ADBCBA3-1E5C-AA0D-0C4B-18E5752D795B}"/>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3037704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FE282-3F9D-64F4-43DE-27E002E4CE2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95FE1104-BF66-D0F7-7FC2-9AFBB9D2A9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8AD3E75A-3921-FA4E-F229-8042F17D51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C8FCE07-A49E-A602-6037-011B8547D4B9}"/>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6" name="Footer Placeholder 5">
            <a:extLst>
              <a:ext uri="{FF2B5EF4-FFF2-40B4-BE49-F238E27FC236}">
                <a16:creationId xmlns:a16="http://schemas.microsoft.com/office/drawing/2014/main" id="{E580AB52-68D5-AA44-C38F-B5736981F3F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4226D61B-9BC3-5283-504B-96946470F933}"/>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2013129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A14F5-25AB-DE6A-03E6-576EE0029B2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78A96BC9-B1E6-89A0-1BA9-16512EC73B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3CBB2404-AB4D-5BA2-D893-F3E50AE309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885E434-985C-1EB0-15F6-76CF6CFA809B}"/>
              </a:ext>
            </a:extLst>
          </p:cNvPr>
          <p:cNvSpPr>
            <a:spLocks noGrp="1"/>
          </p:cNvSpPr>
          <p:nvPr>
            <p:ph type="dt" sz="half" idx="10"/>
          </p:nvPr>
        </p:nvSpPr>
        <p:spPr/>
        <p:txBody>
          <a:bodyPr/>
          <a:lstStyle/>
          <a:p>
            <a:fld id="{10C4D0AE-A322-8840-B37F-D42F1E5D3DCA}" type="datetimeFigureOut">
              <a:rPr lang="en-AU" smtClean="0"/>
              <a:t>6/6/2022</a:t>
            </a:fld>
            <a:endParaRPr lang="en-AU"/>
          </a:p>
        </p:txBody>
      </p:sp>
      <p:sp>
        <p:nvSpPr>
          <p:cNvPr id="6" name="Footer Placeholder 5">
            <a:extLst>
              <a:ext uri="{FF2B5EF4-FFF2-40B4-BE49-F238E27FC236}">
                <a16:creationId xmlns:a16="http://schemas.microsoft.com/office/drawing/2014/main" id="{5C812CEF-6D00-D43B-CBFA-9CDFDF31BF8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F03C734-43F4-332B-B19D-C51BB6E3AD81}"/>
              </a:ext>
            </a:extLst>
          </p:cNvPr>
          <p:cNvSpPr>
            <a:spLocks noGrp="1"/>
          </p:cNvSpPr>
          <p:nvPr>
            <p:ph type="sldNum" sz="quarter" idx="12"/>
          </p:nvPr>
        </p:nvSpPr>
        <p:spPr/>
        <p:txBody>
          <a:bodyPr/>
          <a:lstStyle/>
          <a:p>
            <a:fld id="{83CF1525-50C4-924C-B3E7-413D4D67D9B4}" type="slidenum">
              <a:rPr lang="en-AU" smtClean="0"/>
              <a:t>‹#›</a:t>
            </a:fld>
            <a:endParaRPr lang="en-AU"/>
          </a:p>
        </p:txBody>
      </p:sp>
    </p:spTree>
    <p:extLst>
      <p:ext uri="{BB962C8B-B14F-4D97-AF65-F5344CB8AC3E}">
        <p14:creationId xmlns:p14="http://schemas.microsoft.com/office/powerpoint/2010/main" val="2981091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58BFCB-585B-A8FB-68EE-FD523A669C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B310C9EC-1BBD-1FE0-5E22-86FAB855B9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ED0DACDA-1AAA-709B-1A1E-1DA2F5AE98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C4D0AE-A322-8840-B37F-D42F1E5D3DCA}" type="datetimeFigureOut">
              <a:rPr lang="en-AU" smtClean="0"/>
              <a:t>6/6/2022</a:t>
            </a:fld>
            <a:endParaRPr lang="en-AU"/>
          </a:p>
        </p:txBody>
      </p:sp>
      <p:sp>
        <p:nvSpPr>
          <p:cNvPr id="5" name="Footer Placeholder 4">
            <a:extLst>
              <a:ext uri="{FF2B5EF4-FFF2-40B4-BE49-F238E27FC236}">
                <a16:creationId xmlns:a16="http://schemas.microsoft.com/office/drawing/2014/main" id="{CD446D9C-A5C9-7748-E9B9-3A980B209C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D39096C8-2649-E8E3-4A70-A32F95C508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CF1525-50C4-924C-B3E7-413D4D67D9B4}" type="slidenum">
              <a:rPr lang="en-AU" smtClean="0"/>
              <a:t>‹#›</a:t>
            </a:fld>
            <a:endParaRPr lang="en-AU"/>
          </a:p>
        </p:txBody>
      </p:sp>
    </p:spTree>
    <p:extLst>
      <p:ext uri="{BB962C8B-B14F-4D97-AF65-F5344CB8AC3E}">
        <p14:creationId xmlns:p14="http://schemas.microsoft.com/office/powerpoint/2010/main" val="1766071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049B3-60CB-67A8-832B-413DA9F8E83E}"/>
              </a:ext>
            </a:extLst>
          </p:cNvPr>
          <p:cNvSpPr>
            <a:spLocks noGrp="1"/>
          </p:cNvSpPr>
          <p:nvPr>
            <p:ph type="ctrTitle"/>
          </p:nvPr>
        </p:nvSpPr>
        <p:spPr/>
        <p:txBody>
          <a:bodyPr>
            <a:normAutofit/>
          </a:bodyPr>
          <a:lstStyle/>
          <a:p>
            <a:r>
              <a:rPr lang="en-AU" dirty="0">
                <a:solidFill>
                  <a:schemeClr val="accent4">
                    <a:lumMod val="50000"/>
                  </a:schemeClr>
                </a:solidFill>
                <a:latin typeface="Powderfinger Type" panose="02020709070000000403" pitchFamily="49" charset="77"/>
              </a:rPr>
              <a:t>The Path to </a:t>
            </a:r>
            <a:r>
              <a:rPr lang="en-AU" dirty="0" err="1">
                <a:solidFill>
                  <a:schemeClr val="accent4">
                    <a:lumMod val="50000"/>
                  </a:schemeClr>
                </a:solidFill>
                <a:latin typeface="Powderfinger Type" panose="02020709070000000403" pitchFamily="49" charset="77"/>
              </a:rPr>
              <a:t>Resolverless</a:t>
            </a:r>
            <a:r>
              <a:rPr lang="en-AU" dirty="0">
                <a:solidFill>
                  <a:schemeClr val="accent4">
                    <a:lumMod val="50000"/>
                  </a:schemeClr>
                </a:solidFill>
                <a:latin typeface="Powderfinger Type" panose="02020709070000000403" pitchFamily="49" charset="77"/>
              </a:rPr>
              <a:t> DNS</a:t>
            </a:r>
          </a:p>
        </p:txBody>
      </p:sp>
      <p:sp>
        <p:nvSpPr>
          <p:cNvPr id="3" name="Subtitle 2">
            <a:extLst>
              <a:ext uri="{FF2B5EF4-FFF2-40B4-BE49-F238E27FC236}">
                <a16:creationId xmlns:a16="http://schemas.microsoft.com/office/drawing/2014/main" id="{773DB530-7379-8F55-8566-4AED2ED8CBEB}"/>
              </a:ext>
            </a:extLst>
          </p:cNvPr>
          <p:cNvSpPr>
            <a:spLocks noGrp="1"/>
          </p:cNvSpPr>
          <p:nvPr>
            <p:ph type="subTitle" idx="1"/>
          </p:nvPr>
        </p:nvSpPr>
        <p:spPr>
          <a:xfrm>
            <a:off x="1734207" y="4526949"/>
            <a:ext cx="9144000" cy="1655762"/>
          </a:xfrm>
        </p:spPr>
        <p:txBody>
          <a:bodyPr/>
          <a:lstStyle/>
          <a:p>
            <a:pPr algn="r"/>
            <a:r>
              <a:rPr lang="en-AU" dirty="0">
                <a:solidFill>
                  <a:schemeClr val="bg1">
                    <a:lumMod val="50000"/>
                  </a:schemeClr>
                </a:solidFill>
                <a:latin typeface="AhnbergHand" pitchFamily="2" charset="0"/>
              </a:rPr>
              <a:t>Geoff Huston AM</a:t>
            </a:r>
          </a:p>
          <a:p>
            <a:pPr algn="r"/>
            <a:r>
              <a:rPr lang="en-AU" dirty="0">
                <a:solidFill>
                  <a:schemeClr val="bg1">
                    <a:lumMod val="50000"/>
                  </a:schemeClr>
                </a:solidFill>
                <a:latin typeface="AhnbergHand" pitchFamily="2" charset="0"/>
              </a:rPr>
              <a:t>Chief Scientist, APNIC</a:t>
            </a:r>
          </a:p>
        </p:txBody>
      </p:sp>
    </p:spTree>
    <p:extLst>
      <p:ext uri="{BB962C8B-B14F-4D97-AF65-F5344CB8AC3E}">
        <p14:creationId xmlns:p14="http://schemas.microsoft.com/office/powerpoint/2010/main" val="700977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79117-FD5E-F31C-A204-42E155B2B7B1}"/>
              </a:ext>
            </a:extLst>
          </p:cNvPr>
          <p:cNvSpPr>
            <a:spLocks noGrp="1"/>
          </p:cNvSpPr>
          <p:nvPr>
            <p:ph type="title"/>
          </p:nvPr>
        </p:nvSpPr>
        <p:spPr/>
        <p:txBody>
          <a:bodyPr/>
          <a:lstStyle/>
          <a:p>
            <a:r>
              <a:rPr lang="en-AU" dirty="0"/>
              <a:t>DNS Privacy</a:t>
            </a:r>
          </a:p>
        </p:txBody>
      </p:sp>
      <p:sp>
        <p:nvSpPr>
          <p:cNvPr id="3" name="Content Placeholder 2">
            <a:extLst>
              <a:ext uri="{FF2B5EF4-FFF2-40B4-BE49-F238E27FC236}">
                <a16:creationId xmlns:a16="http://schemas.microsoft.com/office/drawing/2014/main" id="{5431F6E1-536E-7623-22D9-D2690B85E848}"/>
              </a:ext>
            </a:extLst>
          </p:cNvPr>
          <p:cNvSpPr>
            <a:spLocks noGrp="1"/>
          </p:cNvSpPr>
          <p:nvPr>
            <p:ph idx="1"/>
          </p:nvPr>
        </p:nvSpPr>
        <p:spPr/>
        <p:txBody>
          <a:bodyPr/>
          <a:lstStyle/>
          <a:p>
            <a:pPr marL="0" indent="0">
              <a:buNone/>
            </a:pPr>
            <a:r>
              <a:rPr lang="en-AU" dirty="0"/>
              <a:t>The response to the issues of DNS over UDP has been the development of DNS stub-to-recursive connections over encrypted transport sessions</a:t>
            </a:r>
          </a:p>
          <a:p>
            <a:pPr lvl="1"/>
            <a:r>
              <a:rPr lang="en-AU" b="1" dirty="0"/>
              <a:t>DNS over TLS </a:t>
            </a:r>
            <a:r>
              <a:rPr lang="en-AU" dirty="0"/>
              <a:t>(DoT) uses DNS over TCP over a persistent TLS session</a:t>
            </a:r>
          </a:p>
          <a:p>
            <a:pPr lvl="1"/>
            <a:r>
              <a:rPr lang="en-AU" b="1" dirty="0"/>
              <a:t>DNS over QUIC </a:t>
            </a:r>
            <a:r>
              <a:rPr lang="en-AU" dirty="0"/>
              <a:t>(</a:t>
            </a:r>
            <a:r>
              <a:rPr lang="en-AU" dirty="0" err="1"/>
              <a:t>DoQ</a:t>
            </a:r>
            <a:r>
              <a:rPr lang="en-AU" dirty="0"/>
              <a:t>) uses DNS over an encrypted QUIC transport session over UDP</a:t>
            </a:r>
          </a:p>
          <a:p>
            <a:pPr lvl="1"/>
            <a:r>
              <a:rPr lang="en-AU" b="1" dirty="0"/>
              <a:t>DNS over HTTPS </a:t>
            </a:r>
            <a:r>
              <a:rPr lang="en-AU" dirty="0"/>
              <a:t>(</a:t>
            </a:r>
            <a:r>
              <a:rPr lang="en-AU" dirty="0" err="1"/>
              <a:t>DoH</a:t>
            </a:r>
            <a:r>
              <a:rPr lang="en-AU" dirty="0"/>
              <a:t>) uses DNS over HTTP/3 (over QUIC) where supported, and DNS over HTTP/2 (over TLS) otherwise</a:t>
            </a:r>
          </a:p>
        </p:txBody>
      </p:sp>
    </p:spTree>
    <p:extLst>
      <p:ext uri="{BB962C8B-B14F-4D97-AF65-F5344CB8AC3E}">
        <p14:creationId xmlns:p14="http://schemas.microsoft.com/office/powerpoint/2010/main" val="3636397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D3BD5-B984-A308-D5AC-792CB45C9A90}"/>
              </a:ext>
            </a:extLst>
          </p:cNvPr>
          <p:cNvSpPr>
            <a:spLocks noGrp="1"/>
          </p:cNvSpPr>
          <p:nvPr>
            <p:ph type="title"/>
          </p:nvPr>
        </p:nvSpPr>
        <p:spPr/>
        <p:txBody>
          <a:bodyPr/>
          <a:lstStyle/>
          <a:p>
            <a:r>
              <a:rPr lang="en-AU" dirty="0"/>
              <a:t>DoT/</a:t>
            </a:r>
            <a:r>
              <a:rPr lang="en-AU" dirty="0" err="1"/>
              <a:t>DoQ</a:t>
            </a:r>
            <a:r>
              <a:rPr lang="en-AU" dirty="0"/>
              <a:t>/</a:t>
            </a:r>
            <a:r>
              <a:rPr lang="en-AU" dirty="0" err="1"/>
              <a:t>DoH</a:t>
            </a:r>
            <a:r>
              <a:rPr lang="en-AU" dirty="0"/>
              <a:t> properties</a:t>
            </a:r>
          </a:p>
        </p:txBody>
      </p:sp>
      <p:sp>
        <p:nvSpPr>
          <p:cNvPr id="3" name="Content Placeholder 2">
            <a:extLst>
              <a:ext uri="{FF2B5EF4-FFF2-40B4-BE49-F238E27FC236}">
                <a16:creationId xmlns:a16="http://schemas.microsoft.com/office/drawing/2014/main" id="{1D686F84-4D16-2AD2-76FE-A777CA2DCB9C}"/>
              </a:ext>
            </a:extLst>
          </p:cNvPr>
          <p:cNvSpPr>
            <a:spLocks noGrp="1"/>
          </p:cNvSpPr>
          <p:nvPr>
            <p:ph idx="1"/>
          </p:nvPr>
        </p:nvSpPr>
        <p:spPr/>
        <p:txBody>
          <a:bodyPr>
            <a:normAutofit lnSpcReduction="10000"/>
          </a:bodyPr>
          <a:lstStyle/>
          <a:p>
            <a:r>
              <a:rPr lang="en-AU" dirty="0"/>
              <a:t>The stub resolver can authenticate the recursive resolver server identity</a:t>
            </a:r>
          </a:p>
          <a:p>
            <a:pPr lvl="1"/>
            <a:r>
              <a:rPr lang="en-AU" dirty="0"/>
              <a:t>Which mitigates various forms of session interception</a:t>
            </a:r>
          </a:p>
          <a:p>
            <a:r>
              <a:rPr lang="en-AU" dirty="0"/>
              <a:t>Session encryption</a:t>
            </a:r>
          </a:p>
          <a:p>
            <a:pPr lvl="1"/>
            <a:r>
              <a:rPr lang="en-AU" dirty="0"/>
              <a:t>Which mitigates various forms of payload tampering</a:t>
            </a:r>
          </a:p>
          <a:p>
            <a:r>
              <a:rPr lang="en-AU" dirty="0"/>
              <a:t>No Head of Line Blocking (in DNS over HTTPS/3, and </a:t>
            </a:r>
            <a:r>
              <a:rPr lang="en-AU" dirty="0" err="1"/>
              <a:t>DoQ</a:t>
            </a:r>
            <a:r>
              <a:rPr lang="en-AU" dirty="0"/>
              <a:t>)</a:t>
            </a:r>
          </a:p>
          <a:p>
            <a:r>
              <a:rPr lang="en-AU" dirty="0"/>
              <a:t>No UDP fragmentation and TCP failover issues</a:t>
            </a:r>
          </a:p>
          <a:p>
            <a:r>
              <a:rPr lang="en-AU" dirty="0"/>
              <a:t>Long-held stub/recursive sessions and TCPFO can amortise the encryption and session overheads over many queries</a:t>
            </a:r>
          </a:p>
          <a:p>
            <a:pPr lvl="1"/>
            <a:r>
              <a:rPr lang="en-AU" dirty="0"/>
              <a:t>Which means it’s not much different to UDP in terms of per query overheads</a:t>
            </a:r>
          </a:p>
        </p:txBody>
      </p:sp>
    </p:spTree>
    <p:extLst>
      <p:ext uri="{BB962C8B-B14F-4D97-AF65-F5344CB8AC3E}">
        <p14:creationId xmlns:p14="http://schemas.microsoft.com/office/powerpoint/2010/main" val="507692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50D6D-10C7-47D6-733C-2B02CBEAA752}"/>
              </a:ext>
            </a:extLst>
          </p:cNvPr>
          <p:cNvSpPr>
            <a:spLocks noGrp="1"/>
          </p:cNvSpPr>
          <p:nvPr>
            <p:ph type="title"/>
          </p:nvPr>
        </p:nvSpPr>
        <p:spPr/>
        <p:txBody>
          <a:bodyPr/>
          <a:lstStyle/>
          <a:p>
            <a:r>
              <a:rPr lang="en-AU" dirty="0"/>
              <a:t>Why </a:t>
            </a:r>
            <a:r>
              <a:rPr lang="en-AU" dirty="0" err="1"/>
              <a:t>DoH</a:t>
            </a:r>
            <a:r>
              <a:rPr lang="en-AU" dirty="0"/>
              <a:t> in particular?</a:t>
            </a:r>
          </a:p>
        </p:txBody>
      </p:sp>
      <p:sp>
        <p:nvSpPr>
          <p:cNvPr id="3" name="Content Placeholder 2">
            <a:extLst>
              <a:ext uri="{FF2B5EF4-FFF2-40B4-BE49-F238E27FC236}">
                <a16:creationId xmlns:a16="http://schemas.microsoft.com/office/drawing/2014/main" id="{1C8F0F47-14FC-1883-7B42-B8EA3D59B0D8}"/>
              </a:ext>
            </a:extLst>
          </p:cNvPr>
          <p:cNvSpPr>
            <a:spLocks noGrp="1"/>
          </p:cNvSpPr>
          <p:nvPr>
            <p:ph idx="1"/>
          </p:nvPr>
        </p:nvSpPr>
        <p:spPr/>
        <p:txBody>
          <a:bodyPr/>
          <a:lstStyle/>
          <a:p>
            <a:r>
              <a:rPr lang="en-AU" dirty="0" err="1"/>
              <a:t>DoH</a:t>
            </a:r>
            <a:r>
              <a:rPr lang="en-AU" dirty="0"/>
              <a:t> is simply DNS queries and responses packaged with an HTTP header, so why bother? Why not just use DoT or </a:t>
            </a:r>
            <a:r>
              <a:rPr lang="en-AU" dirty="0" err="1"/>
              <a:t>DoQ</a:t>
            </a:r>
            <a:r>
              <a:rPr lang="en-AU" dirty="0"/>
              <a:t>?</a:t>
            </a:r>
          </a:p>
          <a:p>
            <a:pPr marL="457200" lvl="1" indent="0">
              <a:buNone/>
            </a:pPr>
            <a:r>
              <a:rPr lang="en-AU" dirty="0"/>
              <a:t>One view:</a:t>
            </a:r>
          </a:p>
        </p:txBody>
      </p:sp>
      <p:pic>
        <p:nvPicPr>
          <p:cNvPr id="5" name="Picture 4">
            <a:extLst>
              <a:ext uri="{FF2B5EF4-FFF2-40B4-BE49-F238E27FC236}">
                <a16:creationId xmlns:a16="http://schemas.microsoft.com/office/drawing/2014/main" id="{F1764B6D-3F74-7BF7-AED4-F278E5A644CB}"/>
              </a:ext>
            </a:extLst>
          </p:cNvPr>
          <p:cNvPicPr>
            <a:picLocks noChangeAspect="1"/>
          </p:cNvPicPr>
          <p:nvPr/>
        </p:nvPicPr>
        <p:blipFill>
          <a:blip r:embed="rId2"/>
          <a:stretch>
            <a:fillRect/>
          </a:stretch>
        </p:blipFill>
        <p:spPr>
          <a:xfrm>
            <a:off x="2984938" y="2886702"/>
            <a:ext cx="6828440" cy="3425198"/>
          </a:xfrm>
          <a:prstGeom prst="rect">
            <a:avLst/>
          </a:prstGeom>
        </p:spPr>
      </p:pic>
      <p:sp>
        <p:nvSpPr>
          <p:cNvPr id="6" name="TextBox 5">
            <a:extLst>
              <a:ext uri="{FF2B5EF4-FFF2-40B4-BE49-F238E27FC236}">
                <a16:creationId xmlns:a16="http://schemas.microsoft.com/office/drawing/2014/main" id="{03813D44-E3ED-78F2-F83D-0FEC83B21CDF}"/>
              </a:ext>
            </a:extLst>
          </p:cNvPr>
          <p:cNvSpPr txBox="1"/>
          <p:nvPr/>
        </p:nvSpPr>
        <p:spPr>
          <a:xfrm>
            <a:off x="7157545" y="6486150"/>
            <a:ext cx="4936416" cy="369332"/>
          </a:xfrm>
          <a:prstGeom prst="rect">
            <a:avLst/>
          </a:prstGeom>
          <a:noFill/>
        </p:spPr>
        <p:txBody>
          <a:bodyPr wrap="none" rtlCol="0">
            <a:spAutoFit/>
          </a:bodyPr>
          <a:lstStyle/>
          <a:p>
            <a:r>
              <a:rPr lang="en-AU" dirty="0"/>
              <a:t>Paul </a:t>
            </a:r>
            <a:r>
              <a:rPr lang="en-AU" dirty="0" err="1"/>
              <a:t>Vixie</a:t>
            </a:r>
            <a:r>
              <a:rPr lang="en-AU" dirty="0"/>
              <a:t>, DNS Wars: Episode IV, NANOG 85, 2019</a:t>
            </a:r>
          </a:p>
        </p:txBody>
      </p:sp>
    </p:spTree>
    <p:extLst>
      <p:ext uri="{BB962C8B-B14F-4D97-AF65-F5344CB8AC3E}">
        <p14:creationId xmlns:p14="http://schemas.microsoft.com/office/powerpoint/2010/main" val="978570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E2069-1676-8FAC-92A6-18EDB34A8EB3}"/>
              </a:ext>
            </a:extLst>
          </p:cNvPr>
          <p:cNvSpPr>
            <a:spLocks noGrp="1"/>
          </p:cNvSpPr>
          <p:nvPr>
            <p:ph type="title"/>
          </p:nvPr>
        </p:nvSpPr>
        <p:spPr/>
        <p:txBody>
          <a:bodyPr/>
          <a:lstStyle/>
          <a:p>
            <a:r>
              <a:rPr lang="en-AU" dirty="0"/>
              <a:t>Why </a:t>
            </a:r>
            <a:r>
              <a:rPr lang="en-AU" dirty="0" err="1"/>
              <a:t>DoH</a:t>
            </a:r>
            <a:r>
              <a:rPr lang="en-AU" dirty="0"/>
              <a:t>?</a:t>
            </a:r>
          </a:p>
        </p:txBody>
      </p:sp>
      <p:sp>
        <p:nvSpPr>
          <p:cNvPr id="3" name="Content Placeholder 2">
            <a:extLst>
              <a:ext uri="{FF2B5EF4-FFF2-40B4-BE49-F238E27FC236}">
                <a16:creationId xmlns:a16="http://schemas.microsoft.com/office/drawing/2014/main" id="{6670D419-9C93-4310-E74B-8655F5736A33}"/>
              </a:ext>
            </a:extLst>
          </p:cNvPr>
          <p:cNvSpPr>
            <a:spLocks noGrp="1"/>
          </p:cNvSpPr>
          <p:nvPr>
            <p:ph idx="1"/>
          </p:nvPr>
        </p:nvSpPr>
        <p:spPr/>
        <p:txBody>
          <a:bodyPr>
            <a:normAutofit lnSpcReduction="10000"/>
          </a:bodyPr>
          <a:lstStyle/>
          <a:p>
            <a:r>
              <a:rPr lang="en-AU" dirty="0" err="1"/>
              <a:t>DoH</a:t>
            </a:r>
            <a:r>
              <a:rPr lang="en-AU" dirty="0"/>
              <a:t> is simply DNS queries and responses packaged with an HTTP header, so why bother? Why not just use DoT or </a:t>
            </a:r>
            <a:r>
              <a:rPr lang="en-AU" dirty="0" err="1"/>
              <a:t>DoQ</a:t>
            </a:r>
            <a:r>
              <a:rPr lang="en-AU" dirty="0"/>
              <a:t>?</a:t>
            </a:r>
          </a:p>
          <a:p>
            <a:r>
              <a:rPr lang="en-AU" dirty="0"/>
              <a:t>But maybe its more than a political project:</a:t>
            </a:r>
          </a:p>
          <a:p>
            <a:pPr lvl="1"/>
            <a:r>
              <a:rPr lang="en-AU" dirty="0"/>
              <a:t>Because it sits alongside all other HTTPS traffic on TCP port 443 (HTTP/2) and UDP port 443 (HTTP/3) and is harder for network level isolation of DNS traffic</a:t>
            </a:r>
          </a:p>
          <a:p>
            <a:pPr lvl="1"/>
            <a:r>
              <a:rPr lang="en-AU" dirty="0"/>
              <a:t>Because generic HTTP caching controls can be used to enable or disable the use of HTTP caching</a:t>
            </a:r>
          </a:p>
          <a:p>
            <a:pPr lvl="1"/>
            <a:r>
              <a:rPr lang="en-AU" dirty="0"/>
              <a:t>Because HTTP/2 and HTTP/3 includes support for reordering, parallelism, priority and header compression</a:t>
            </a:r>
          </a:p>
          <a:p>
            <a:pPr lvl="1"/>
            <a:r>
              <a:rPr lang="en-AU" dirty="0"/>
              <a:t>Because applications need not use the local stub DNS resolver and can direct </a:t>
            </a:r>
            <a:r>
              <a:rPr lang="en-AU" dirty="0" err="1"/>
              <a:t>DoH</a:t>
            </a:r>
            <a:r>
              <a:rPr lang="en-AU" dirty="0"/>
              <a:t> queries to a recursive resolver of its own choice</a:t>
            </a:r>
          </a:p>
          <a:p>
            <a:pPr lvl="1"/>
            <a:r>
              <a:rPr lang="en-AU" dirty="0"/>
              <a:t>Because HTTP/2 and HTTP/3 includes “Server Push”</a:t>
            </a:r>
          </a:p>
          <a:p>
            <a:pPr marL="457200" lvl="1" indent="0">
              <a:buNone/>
            </a:pPr>
            <a:endParaRPr lang="en-AU" dirty="0"/>
          </a:p>
          <a:p>
            <a:pPr lvl="1"/>
            <a:endParaRPr lang="en-AU" dirty="0"/>
          </a:p>
        </p:txBody>
      </p:sp>
    </p:spTree>
    <p:extLst>
      <p:ext uri="{BB962C8B-B14F-4D97-AF65-F5344CB8AC3E}">
        <p14:creationId xmlns:p14="http://schemas.microsoft.com/office/powerpoint/2010/main" val="662769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BE731-A520-76BD-3197-E9A41407AF7C}"/>
              </a:ext>
            </a:extLst>
          </p:cNvPr>
          <p:cNvSpPr>
            <a:spLocks noGrp="1"/>
          </p:cNvSpPr>
          <p:nvPr>
            <p:ph type="title"/>
          </p:nvPr>
        </p:nvSpPr>
        <p:spPr/>
        <p:txBody>
          <a:bodyPr/>
          <a:lstStyle/>
          <a:p>
            <a:r>
              <a:rPr lang="en-AU" dirty="0"/>
              <a:t>“Server Push”?</a:t>
            </a:r>
          </a:p>
        </p:txBody>
      </p:sp>
      <p:sp>
        <p:nvSpPr>
          <p:cNvPr id="3" name="Content Placeholder 2">
            <a:extLst>
              <a:ext uri="{FF2B5EF4-FFF2-40B4-BE49-F238E27FC236}">
                <a16:creationId xmlns:a16="http://schemas.microsoft.com/office/drawing/2014/main" id="{EBD69250-130C-C559-753E-BA38B6FA5C8D}"/>
              </a:ext>
            </a:extLst>
          </p:cNvPr>
          <p:cNvSpPr>
            <a:spLocks noGrp="1"/>
          </p:cNvSpPr>
          <p:nvPr>
            <p:ph idx="1"/>
          </p:nvPr>
        </p:nvSpPr>
        <p:spPr>
          <a:xfrm>
            <a:off x="838200" y="1825625"/>
            <a:ext cx="10515600" cy="707368"/>
          </a:xfrm>
        </p:spPr>
        <p:txBody>
          <a:bodyPr/>
          <a:lstStyle/>
          <a:p>
            <a:r>
              <a:rPr lang="en-AU" dirty="0"/>
              <a:t>RFC 7540: </a:t>
            </a:r>
            <a:r>
              <a:rPr lang="en-AU" b="1" dirty="0"/>
              <a:t>Hypertext Transfer Protocol Version 2 (HTTP/2)</a:t>
            </a:r>
            <a:endParaRPr lang="en-AU" dirty="0"/>
          </a:p>
        </p:txBody>
      </p:sp>
      <p:sp>
        <p:nvSpPr>
          <p:cNvPr id="4" name="TextBox 3">
            <a:extLst>
              <a:ext uri="{FF2B5EF4-FFF2-40B4-BE49-F238E27FC236}">
                <a16:creationId xmlns:a16="http://schemas.microsoft.com/office/drawing/2014/main" id="{9939B329-7C24-F2CD-E371-1C4084D4C9EA}"/>
              </a:ext>
            </a:extLst>
          </p:cNvPr>
          <p:cNvSpPr txBox="1"/>
          <p:nvPr/>
        </p:nvSpPr>
        <p:spPr>
          <a:xfrm>
            <a:off x="1411015" y="2773033"/>
            <a:ext cx="9845564" cy="2308324"/>
          </a:xfrm>
          <a:prstGeom prst="rect">
            <a:avLst/>
          </a:prstGeom>
          <a:noFill/>
        </p:spPr>
        <p:txBody>
          <a:bodyPr wrap="square" rtlCol="0">
            <a:spAutoFit/>
          </a:bodyPr>
          <a:lstStyle/>
          <a:p>
            <a:r>
              <a:rPr lang="en-AU" dirty="0">
                <a:latin typeface="Courier" pitchFamily="2" charset="0"/>
              </a:rPr>
              <a:t>8.2.  Server Push</a:t>
            </a:r>
          </a:p>
          <a:p>
            <a:endParaRPr lang="en-AU" dirty="0">
              <a:latin typeface="Courier" pitchFamily="2" charset="0"/>
            </a:endParaRPr>
          </a:p>
          <a:p>
            <a:r>
              <a:rPr lang="en-AU" dirty="0">
                <a:latin typeface="Courier" pitchFamily="2" charset="0"/>
              </a:rPr>
              <a:t>   HTTP/2 allows a server to pre-emptively send (or "push") responses</a:t>
            </a:r>
          </a:p>
          <a:p>
            <a:r>
              <a:rPr lang="en-AU" dirty="0">
                <a:latin typeface="Courier" pitchFamily="2" charset="0"/>
              </a:rPr>
              <a:t>   (along with corresponding "promised" requests) to a client in</a:t>
            </a:r>
          </a:p>
          <a:p>
            <a:r>
              <a:rPr lang="en-AU" dirty="0">
                <a:latin typeface="Courier" pitchFamily="2" charset="0"/>
              </a:rPr>
              <a:t>   association with a previous client-initiated request.  This can be</a:t>
            </a:r>
          </a:p>
          <a:p>
            <a:r>
              <a:rPr lang="en-AU" dirty="0">
                <a:latin typeface="Courier" pitchFamily="2" charset="0"/>
              </a:rPr>
              <a:t>   useful when the server knows the client will need to have those</a:t>
            </a:r>
          </a:p>
          <a:p>
            <a:r>
              <a:rPr lang="en-AU" dirty="0">
                <a:latin typeface="Courier" pitchFamily="2" charset="0"/>
              </a:rPr>
              <a:t>   responses available in order to fully process the response to the</a:t>
            </a:r>
          </a:p>
          <a:p>
            <a:r>
              <a:rPr lang="en-AU" dirty="0">
                <a:latin typeface="Courier" pitchFamily="2" charset="0"/>
              </a:rPr>
              <a:t>   original request.</a:t>
            </a:r>
          </a:p>
        </p:txBody>
      </p:sp>
    </p:spTree>
    <p:extLst>
      <p:ext uri="{BB962C8B-B14F-4D97-AF65-F5344CB8AC3E}">
        <p14:creationId xmlns:p14="http://schemas.microsoft.com/office/powerpoint/2010/main" val="974693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B0FC2-35B9-430F-99F0-22ECA9FD9450}"/>
              </a:ext>
            </a:extLst>
          </p:cNvPr>
          <p:cNvSpPr>
            <a:spLocks noGrp="1"/>
          </p:cNvSpPr>
          <p:nvPr>
            <p:ph type="title"/>
          </p:nvPr>
        </p:nvSpPr>
        <p:spPr/>
        <p:txBody>
          <a:bodyPr/>
          <a:lstStyle/>
          <a:p>
            <a:r>
              <a:rPr lang="en-AU" dirty="0"/>
              <a:t>But in </a:t>
            </a:r>
            <a:r>
              <a:rPr lang="en-AU" dirty="0" err="1"/>
              <a:t>DoH</a:t>
            </a:r>
            <a:r>
              <a:rPr lang="en-AU" dirty="0"/>
              <a:t> this means…</a:t>
            </a:r>
          </a:p>
        </p:txBody>
      </p:sp>
      <p:sp>
        <p:nvSpPr>
          <p:cNvPr id="6" name="TextBox 5">
            <a:extLst>
              <a:ext uri="{FF2B5EF4-FFF2-40B4-BE49-F238E27FC236}">
                <a16:creationId xmlns:a16="http://schemas.microsoft.com/office/drawing/2014/main" id="{CF5A1C16-9290-7CEB-F333-592DD3E5AD3D}"/>
              </a:ext>
            </a:extLst>
          </p:cNvPr>
          <p:cNvSpPr txBox="1"/>
          <p:nvPr/>
        </p:nvSpPr>
        <p:spPr>
          <a:xfrm>
            <a:off x="1411015" y="2773033"/>
            <a:ext cx="9845564" cy="2308324"/>
          </a:xfrm>
          <a:prstGeom prst="rect">
            <a:avLst/>
          </a:prstGeom>
          <a:noFill/>
        </p:spPr>
        <p:txBody>
          <a:bodyPr wrap="square" rtlCol="0">
            <a:spAutoFit/>
          </a:bodyPr>
          <a:lstStyle/>
          <a:p>
            <a:r>
              <a:rPr lang="en-AU" dirty="0">
                <a:latin typeface="Courier" pitchFamily="2" charset="0"/>
              </a:rPr>
              <a:t>8.2.  Server Push</a:t>
            </a:r>
          </a:p>
          <a:p>
            <a:endParaRPr lang="en-AU" dirty="0">
              <a:latin typeface="Courier" pitchFamily="2" charset="0"/>
            </a:endParaRPr>
          </a:p>
          <a:p>
            <a:r>
              <a:rPr lang="en-AU" dirty="0">
                <a:latin typeface="Courier" pitchFamily="2" charset="0"/>
              </a:rPr>
              <a:t>   HTTP/2 allows a server to pre-emptively send (or "push") responses</a:t>
            </a:r>
          </a:p>
          <a:p>
            <a:r>
              <a:rPr lang="en-AU" dirty="0">
                <a:latin typeface="Courier" pitchFamily="2" charset="0"/>
              </a:rPr>
              <a:t>   (along with corresponding "promised" requests) to a client in</a:t>
            </a:r>
          </a:p>
          <a:p>
            <a:r>
              <a:rPr lang="en-AU" dirty="0">
                <a:latin typeface="Courier" pitchFamily="2" charset="0"/>
              </a:rPr>
              <a:t>   association with a previous client-initiated request.  This can be</a:t>
            </a:r>
          </a:p>
          <a:p>
            <a:r>
              <a:rPr lang="en-AU" dirty="0">
                <a:latin typeface="Courier" pitchFamily="2" charset="0"/>
              </a:rPr>
              <a:t>   useful when the server knows the client will need to have those</a:t>
            </a:r>
          </a:p>
          <a:p>
            <a:r>
              <a:rPr lang="en-AU" dirty="0">
                <a:latin typeface="Courier" pitchFamily="2" charset="0"/>
              </a:rPr>
              <a:t>   responses available in order to fully process the response to the</a:t>
            </a:r>
          </a:p>
          <a:p>
            <a:r>
              <a:rPr lang="en-AU" dirty="0">
                <a:latin typeface="Courier" pitchFamily="2" charset="0"/>
              </a:rPr>
              <a:t>   original request.</a:t>
            </a:r>
          </a:p>
        </p:txBody>
      </p:sp>
      <p:sp>
        <p:nvSpPr>
          <p:cNvPr id="7" name="Freeform 6">
            <a:extLst>
              <a:ext uri="{FF2B5EF4-FFF2-40B4-BE49-F238E27FC236}">
                <a16:creationId xmlns:a16="http://schemas.microsoft.com/office/drawing/2014/main" id="{1E344C90-A340-E875-B10D-5162FD5C9B4E}"/>
              </a:ext>
            </a:extLst>
          </p:cNvPr>
          <p:cNvSpPr/>
          <p:nvPr/>
        </p:nvSpPr>
        <p:spPr>
          <a:xfrm>
            <a:off x="9511862" y="3235173"/>
            <a:ext cx="220717" cy="443448"/>
          </a:xfrm>
          <a:custGeom>
            <a:avLst/>
            <a:gdLst>
              <a:gd name="connsiteX0" fmla="*/ 0 w 220717"/>
              <a:gd name="connsiteY0" fmla="*/ 443448 h 443448"/>
              <a:gd name="connsiteX1" fmla="*/ 126124 w 220717"/>
              <a:gd name="connsiteY1" fmla="*/ 2013 h 443448"/>
              <a:gd name="connsiteX2" fmla="*/ 42041 w 220717"/>
              <a:gd name="connsiteY2" fmla="*/ 285793 h 443448"/>
              <a:gd name="connsiteX3" fmla="*/ 220717 w 220717"/>
              <a:gd name="connsiteY3" fmla="*/ 432937 h 443448"/>
            </a:gdLst>
            <a:ahLst/>
            <a:cxnLst>
              <a:cxn ang="0">
                <a:pos x="connsiteX0" y="connsiteY0"/>
              </a:cxn>
              <a:cxn ang="0">
                <a:pos x="connsiteX1" y="connsiteY1"/>
              </a:cxn>
              <a:cxn ang="0">
                <a:pos x="connsiteX2" y="connsiteY2"/>
              </a:cxn>
              <a:cxn ang="0">
                <a:pos x="connsiteX3" y="connsiteY3"/>
              </a:cxn>
            </a:cxnLst>
            <a:rect l="l" t="t" r="r" b="b"/>
            <a:pathLst>
              <a:path w="220717" h="443448">
                <a:moveTo>
                  <a:pt x="0" y="443448"/>
                </a:moveTo>
                <a:cubicBezTo>
                  <a:pt x="59558" y="235868"/>
                  <a:pt x="119117" y="28289"/>
                  <a:pt x="126124" y="2013"/>
                </a:cubicBezTo>
                <a:cubicBezTo>
                  <a:pt x="133131" y="-24263"/>
                  <a:pt x="26276" y="213972"/>
                  <a:pt x="42041" y="285793"/>
                </a:cubicBezTo>
                <a:cubicBezTo>
                  <a:pt x="57807" y="357614"/>
                  <a:pt x="139262" y="395275"/>
                  <a:pt x="220717" y="432937"/>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Freeform 8">
            <a:extLst>
              <a:ext uri="{FF2B5EF4-FFF2-40B4-BE49-F238E27FC236}">
                <a16:creationId xmlns:a16="http://schemas.microsoft.com/office/drawing/2014/main" id="{8002824D-ADCF-3179-6CBB-5FAFC13E733C}"/>
              </a:ext>
            </a:extLst>
          </p:cNvPr>
          <p:cNvSpPr/>
          <p:nvPr/>
        </p:nvSpPr>
        <p:spPr>
          <a:xfrm>
            <a:off x="6858000" y="3483747"/>
            <a:ext cx="220717" cy="443448"/>
          </a:xfrm>
          <a:custGeom>
            <a:avLst/>
            <a:gdLst>
              <a:gd name="connsiteX0" fmla="*/ 0 w 220717"/>
              <a:gd name="connsiteY0" fmla="*/ 443448 h 443448"/>
              <a:gd name="connsiteX1" fmla="*/ 126124 w 220717"/>
              <a:gd name="connsiteY1" fmla="*/ 2013 h 443448"/>
              <a:gd name="connsiteX2" fmla="*/ 42041 w 220717"/>
              <a:gd name="connsiteY2" fmla="*/ 285793 h 443448"/>
              <a:gd name="connsiteX3" fmla="*/ 220717 w 220717"/>
              <a:gd name="connsiteY3" fmla="*/ 432937 h 443448"/>
            </a:gdLst>
            <a:ahLst/>
            <a:cxnLst>
              <a:cxn ang="0">
                <a:pos x="connsiteX0" y="connsiteY0"/>
              </a:cxn>
              <a:cxn ang="0">
                <a:pos x="connsiteX1" y="connsiteY1"/>
              </a:cxn>
              <a:cxn ang="0">
                <a:pos x="connsiteX2" y="connsiteY2"/>
              </a:cxn>
              <a:cxn ang="0">
                <a:pos x="connsiteX3" y="connsiteY3"/>
              </a:cxn>
            </a:cxnLst>
            <a:rect l="l" t="t" r="r" b="b"/>
            <a:pathLst>
              <a:path w="220717" h="443448">
                <a:moveTo>
                  <a:pt x="0" y="443448"/>
                </a:moveTo>
                <a:cubicBezTo>
                  <a:pt x="59558" y="235868"/>
                  <a:pt x="119117" y="28289"/>
                  <a:pt x="126124" y="2013"/>
                </a:cubicBezTo>
                <a:cubicBezTo>
                  <a:pt x="133131" y="-24263"/>
                  <a:pt x="26276" y="213972"/>
                  <a:pt x="42041" y="285793"/>
                </a:cubicBezTo>
                <a:cubicBezTo>
                  <a:pt x="57807" y="357614"/>
                  <a:pt x="139262" y="395275"/>
                  <a:pt x="220717" y="432937"/>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E768D072-062B-1E95-8741-BCB3AC2F1E2C}"/>
              </a:ext>
            </a:extLst>
          </p:cNvPr>
          <p:cNvSpPr txBox="1"/>
          <p:nvPr/>
        </p:nvSpPr>
        <p:spPr>
          <a:xfrm>
            <a:off x="9245354" y="2942896"/>
            <a:ext cx="753732" cy="369332"/>
          </a:xfrm>
          <a:prstGeom prst="rect">
            <a:avLst/>
          </a:prstGeom>
          <a:noFill/>
        </p:spPr>
        <p:txBody>
          <a:bodyPr wrap="none" rtlCol="0">
            <a:spAutoFit/>
          </a:bodyPr>
          <a:lstStyle/>
          <a:p>
            <a:r>
              <a:rPr lang="en-AU" b="1" i="1" dirty="0">
                <a:solidFill>
                  <a:srgbClr val="FF0000"/>
                </a:solidFill>
                <a:latin typeface="AhnbergHand" pitchFamily="2" charset="0"/>
              </a:rPr>
              <a:t>DNS</a:t>
            </a:r>
          </a:p>
        </p:txBody>
      </p:sp>
      <p:sp>
        <p:nvSpPr>
          <p:cNvPr id="11" name="TextBox 10">
            <a:extLst>
              <a:ext uri="{FF2B5EF4-FFF2-40B4-BE49-F238E27FC236}">
                <a16:creationId xmlns:a16="http://schemas.microsoft.com/office/drawing/2014/main" id="{1EB001F7-4B76-C152-5E59-EC6D1737F4CB}"/>
              </a:ext>
            </a:extLst>
          </p:cNvPr>
          <p:cNvSpPr txBox="1"/>
          <p:nvPr/>
        </p:nvSpPr>
        <p:spPr>
          <a:xfrm>
            <a:off x="6701851" y="3050507"/>
            <a:ext cx="753732" cy="369332"/>
          </a:xfrm>
          <a:prstGeom prst="rect">
            <a:avLst/>
          </a:prstGeom>
          <a:noFill/>
        </p:spPr>
        <p:txBody>
          <a:bodyPr wrap="none" rtlCol="0">
            <a:spAutoFit/>
          </a:bodyPr>
          <a:lstStyle/>
          <a:p>
            <a:r>
              <a:rPr lang="en-AU" b="1" i="1" dirty="0">
                <a:solidFill>
                  <a:srgbClr val="FF0000"/>
                </a:solidFill>
                <a:latin typeface="AhnbergHand" pitchFamily="2" charset="0"/>
              </a:rPr>
              <a:t>DNS</a:t>
            </a:r>
          </a:p>
        </p:txBody>
      </p:sp>
      <p:sp>
        <p:nvSpPr>
          <p:cNvPr id="12" name="Freeform 11">
            <a:extLst>
              <a:ext uri="{FF2B5EF4-FFF2-40B4-BE49-F238E27FC236}">
                <a16:creationId xmlns:a16="http://schemas.microsoft.com/office/drawing/2014/main" id="{4D31A831-A849-340C-E352-7DD40938907A}"/>
              </a:ext>
            </a:extLst>
          </p:cNvPr>
          <p:cNvSpPr/>
          <p:nvPr/>
        </p:nvSpPr>
        <p:spPr>
          <a:xfrm>
            <a:off x="10578662" y="4034806"/>
            <a:ext cx="220717" cy="443448"/>
          </a:xfrm>
          <a:custGeom>
            <a:avLst/>
            <a:gdLst>
              <a:gd name="connsiteX0" fmla="*/ 0 w 220717"/>
              <a:gd name="connsiteY0" fmla="*/ 443448 h 443448"/>
              <a:gd name="connsiteX1" fmla="*/ 126124 w 220717"/>
              <a:gd name="connsiteY1" fmla="*/ 2013 h 443448"/>
              <a:gd name="connsiteX2" fmla="*/ 42041 w 220717"/>
              <a:gd name="connsiteY2" fmla="*/ 285793 h 443448"/>
              <a:gd name="connsiteX3" fmla="*/ 220717 w 220717"/>
              <a:gd name="connsiteY3" fmla="*/ 432937 h 443448"/>
            </a:gdLst>
            <a:ahLst/>
            <a:cxnLst>
              <a:cxn ang="0">
                <a:pos x="connsiteX0" y="connsiteY0"/>
              </a:cxn>
              <a:cxn ang="0">
                <a:pos x="connsiteX1" y="connsiteY1"/>
              </a:cxn>
              <a:cxn ang="0">
                <a:pos x="connsiteX2" y="connsiteY2"/>
              </a:cxn>
              <a:cxn ang="0">
                <a:pos x="connsiteX3" y="connsiteY3"/>
              </a:cxn>
            </a:cxnLst>
            <a:rect l="l" t="t" r="r" b="b"/>
            <a:pathLst>
              <a:path w="220717" h="443448">
                <a:moveTo>
                  <a:pt x="0" y="443448"/>
                </a:moveTo>
                <a:cubicBezTo>
                  <a:pt x="59558" y="235868"/>
                  <a:pt x="119117" y="28289"/>
                  <a:pt x="126124" y="2013"/>
                </a:cubicBezTo>
                <a:cubicBezTo>
                  <a:pt x="133131" y="-24263"/>
                  <a:pt x="26276" y="213972"/>
                  <a:pt x="42041" y="285793"/>
                </a:cubicBezTo>
                <a:cubicBezTo>
                  <a:pt x="57807" y="357614"/>
                  <a:pt x="139262" y="395275"/>
                  <a:pt x="220717" y="432937"/>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TextBox 12">
            <a:extLst>
              <a:ext uri="{FF2B5EF4-FFF2-40B4-BE49-F238E27FC236}">
                <a16:creationId xmlns:a16="http://schemas.microsoft.com/office/drawing/2014/main" id="{77284D9B-11CA-2A1C-4DA8-67ECE98498CC}"/>
              </a:ext>
            </a:extLst>
          </p:cNvPr>
          <p:cNvSpPr txBox="1"/>
          <p:nvPr/>
        </p:nvSpPr>
        <p:spPr>
          <a:xfrm>
            <a:off x="10312154" y="3742529"/>
            <a:ext cx="753732" cy="369332"/>
          </a:xfrm>
          <a:prstGeom prst="rect">
            <a:avLst/>
          </a:prstGeom>
          <a:noFill/>
        </p:spPr>
        <p:txBody>
          <a:bodyPr wrap="none" rtlCol="0">
            <a:spAutoFit/>
          </a:bodyPr>
          <a:lstStyle/>
          <a:p>
            <a:r>
              <a:rPr lang="en-AU" b="1" i="1" dirty="0">
                <a:solidFill>
                  <a:srgbClr val="FF0000"/>
                </a:solidFill>
                <a:latin typeface="AhnbergHand" pitchFamily="2" charset="0"/>
              </a:rPr>
              <a:t>DNS</a:t>
            </a:r>
          </a:p>
        </p:txBody>
      </p:sp>
    </p:spTree>
    <p:extLst>
      <p:ext uri="{BB962C8B-B14F-4D97-AF65-F5344CB8AC3E}">
        <p14:creationId xmlns:p14="http://schemas.microsoft.com/office/powerpoint/2010/main" val="1541823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15262-76B4-AFE0-DC44-2E7791432F35}"/>
              </a:ext>
            </a:extLst>
          </p:cNvPr>
          <p:cNvSpPr>
            <a:spLocks noGrp="1"/>
          </p:cNvSpPr>
          <p:nvPr>
            <p:ph type="title"/>
          </p:nvPr>
        </p:nvSpPr>
        <p:spPr/>
        <p:txBody>
          <a:bodyPr/>
          <a:lstStyle/>
          <a:p>
            <a:r>
              <a:rPr lang="en-AU" dirty="0"/>
              <a:t>What about HTTP/3?</a:t>
            </a:r>
          </a:p>
        </p:txBody>
      </p:sp>
      <p:sp>
        <p:nvSpPr>
          <p:cNvPr id="3" name="Content Placeholder 2">
            <a:extLst>
              <a:ext uri="{FF2B5EF4-FFF2-40B4-BE49-F238E27FC236}">
                <a16:creationId xmlns:a16="http://schemas.microsoft.com/office/drawing/2014/main" id="{CC6B57C6-0D85-145F-8927-8553C0973708}"/>
              </a:ext>
            </a:extLst>
          </p:cNvPr>
          <p:cNvSpPr>
            <a:spLocks noGrp="1"/>
          </p:cNvSpPr>
          <p:nvPr>
            <p:ph idx="1"/>
          </p:nvPr>
        </p:nvSpPr>
        <p:spPr>
          <a:xfrm>
            <a:off x="838200" y="1825625"/>
            <a:ext cx="10515600" cy="623285"/>
          </a:xfrm>
        </p:spPr>
        <p:txBody>
          <a:bodyPr/>
          <a:lstStyle/>
          <a:p>
            <a:r>
              <a:rPr lang="en-AU" dirty="0"/>
              <a:t>Yes – </a:t>
            </a:r>
            <a:r>
              <a:rPr lang="en-AU" b="1" dirty="0"/>
              <a:t>draft-</a:t>
            </a:r>
            <a:r>
              <a:rPr lang="en-AU" b="1" dirty="0" err="1"/>
              <a:t>ietf</a:t>
            </a:r>
            <a:r>
              <a:rPr lang="en-AU" b="1" dirty="0"/>
              <a:t>-</a:t>
            </a:r>
            <a:r>
              <a:rPr lang="en-AU" b="1" dirty="0" err="1"/>
              <a:t>quic</a:t>
            </a:r>
            <a:r>
              <a:rPr lang="en-AU" b="1" dirty="0"/>
              <a:t>-http</a:t>
            </a:r>
          </a:p>
        </p:txBody>
      </p:sp>
      <p:sp>
        <p:nvSpPr>
          <p:cNvPr id="4" name="TextBox 3">
            <a:extLst>
              <a:ext uri="{FF2B5EF4-FFF2-40B4-BE49-F238E27FC236}">
                <a16:creationId xmlns:a16="http://schemas.microsoft.com/office/drawing/2014/main" id="{A6431A5C-7535-2036-E7D3-5D2BF7E62A0C}"/>
              </a:ext>
            </a:extLst>
          </p:cNvPr>
          <p:cNvSpPr txBox="1"/>
          <p:nvPr/>
        </p:nvSpPr>
        <p:spPr>
          <a:xfrm>
            <a:off x="1566041" y="3005958"/>
            <a:ext cx="10121461" cy="3139321"/>
          </a:xfrm>
          <a:prstGeom prst="rect">
            <a:avLst/>
          </a:prstGeom>
          <a:noFill/>
        </p:spPr>
        <p:txBody>
          <a:bodyPr wrap="square" rtlCol="0">
            <a:spAutoFit/>
          </a:bodyPr>
          <a:lstStyle/>
          <a:p>
            <a:r>
              <a:rPr lang="en-AU" dirty="0">
                <a:latin typeface="Courier" pitchFamily="2" charset="0"/>
              </a:rPr>
              <a:t>4.4.  Server Push</a:t>
            </a:r>
          </a:p>
          <a:p>
            <a:endParaRPr lang="en-AU" dirty="0">
              <a:latin typeface="Courier" pitchFamily="2" charset="0"/>
            </a:endParaRPr>
          </a:p>
          <a:p>
            <a:r>
              <a:rPr lang="en-AU" dirty="0">
                <a:latin typeface="Courier" pitchFamily="2" charset="0"/>
              </a:rPr>
              <a:t>   Server push is an interaction mode that permits a server to push a</a:t>
            </a:r>
          </a:p>
          <a:p>
            <a:r>
              <a:rPr lang="en-AU" dirty="0">
                <a:latin typeface="Courier" pitchFamily="2" charset="0"/>
              </a:rPr>
              <a:t>   request-response exchange to a client in anticipation of the client</a:t>
            </a:r>
          </a:p>
          <a:p>
            <a:r>
              <a:rPr lang="en-AU" dirty="0">
                <a:latin typeface="Courier" pitchFamily="2" charset="0"/>
              </a:rPr>
              <a:t>   making the indicated request.  This trades off network usage against</a:t>
            </a:r>
          </a:p>
          <a:p>
            <a:r>
              <a:rPr lang="en-AU" dirty="0">
                <a:latin typeface="Courier" pitchFamily="2" charset="0"/>
              </a:rPr>
              <a:t>   a potential latency gain.  HTTP/3 server push is similar to what is</a:t>
            </a:r>
          </a:p>
          <a:p>
            <a:r>
              <a:rPr lang="en-AU" dirty="0">
                <a:latin typeface="Courier" pitchFamily="2" charset="0"/>
              </a:rPr>
              <a:t>   described in Section 8.2 of [HTTP2], but uses different mechanisms.</a:t>
            </a:r>
          </a:p>
          <a:p>
            <a:endParaRPr lang="en-AU" dirty="0">
              <a:latin typeface="Courier" pitchFamily="2" charset="0"/>
            </a:endParaRPr>
          </a:p>
          <a:p>
            <a:r>
              <a:rPr lang="en-AU" dirty="0">
                <a:latin typeface="Courier" pitchFamily="2" charset="0"/>
              </a:rPr>
              <a:t>   Each server push is assigned a unique Push ID by the server.  The</a:t>
            </a:r>
          </a:p>
          <a:p>
            <a:r>
              <a:rPr lang="en-AU" dirty="0">
                <a:latin typeface="Courier" pitchFamily="2" charset="0"/>
              </a:rPr>
              <a:t>   Push ID is used to refer to the push in various contexts throughout</a:t>
            </a:r>
          </a:p>
          <a:p>
            <a:r>
              <a:rPr lang="en-AU" dirty="0">
                <a:latin typeface="Courier" pitchFamily="2" charset="0"/>
              </a:rPr>
              <a:t>   the lifetime of the HTTP/3 connection.</a:t>
            </a:r>
          </a:p>
        </p:txBody>
      </p:sp>
    </p:spTree>
    <p:extLst>
      <p:ext uri="{BB962C8B-B14F-4D97-AF65-F5344CB8AC3E}">
        <p14:creationId xmlns:p14="http://schemas.microsoft.com/office/powerpoint/2010/main" val="2129547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8DB2F-1EA2-A6A0-0F92-1741691DCA4D}"/>
              </a:ext>
            </a:extLst>
          </p:cNvPr>
          <p:cNvSpPr>
            <a:spLocks noGrp="1"/>
          </p:cNvSpPr>
          <p:nvPr>
            <p:ph type="title"/>
          </p:nvPr>
        </p:nvSpPr>
        <p:spPr/>
        <p:txBody>
          <a:bodyPr/>
          <a:lstStyle/>
          <a:p>
            <a:r>
              <a:rPr lang="en-AU" dirty="0"/>
              <a:t>Which means…</a:t>
            </a:r>
          </a:p>
        </p:txBody>
      </p:sp>
      <p:sp>
        <p:nvSpPr>
          <p:cNvPr id="3" name="Content Placeholder 2">
            <a:extLst>
              <a:ext uri="{FF2B5EF4-FFF2-40B4-BE49-F238E27FC236}">
                <a16:creationId xmlns:a16="http://schemas.microsoft.com/office/drawing/2014/main" id="{854E990C-9E2C-6A2C-040E-9BB198CD675B}"/>
              </a:ext>
            </a:extLst>
          </p:cNvPr>
          <p:cNvSpPr>
            <a:spLocks noGrp="1"/>
          </p:cNvSpPr>
          <p:nvPr>
            <p:ph idx="1"/>
          </p:nvPr>
        </p:nvSpPr>
        <p:spPr/>
        <p:txBody>
          <a:bodyPr/>
          <a:lstStyle/>
          <a:p>
            <a:r>
              <a:rPr lang="en-AU" dirty="0"/>
              <a:t>When a server sends a response to an HTTP request it can also push unrequested DNS responses </a:t>
            </a:r>
          </a:p>
          <a:p>
            <a:r>
              <a:rPr lang="en-AU" dirty="0"/>
              <a:t>This allows the user application to use these DNS resolution outcomes immediately and bypass DNS resolution delays</a:t>
            </a:r>
          </a:p>
          <a:p>
            <a:pPr lvl="1"/>
            <a:r>
              <a:rPr lang="en-AU" dirty="0"/>
              <a:t>It’s faster</a:t>
            </a:r>
          </a:p>
          <a:p>
            <a:r>
              <a:rPr lang="en-AU" dirty="0"/>
              <a:t>The user is not making these resolution queries, and is not generating meta data within the DNS</a:t>
            </a:r>
          </a:p>
          <a:p>
            <a:pPr lvl="1"/>
            <a:r>
              <a:rPr lang="en-AU" dirty="0"/>
              <a:t>It has some privacy benefits</a:t>
            </a:r>
          </a:p>
        </p:txBody>
      </p:sp>
    </p:spTree>
    <p:extLst>
      <p:ext uri="{BB962C8B-B14F-4D97-AF65-F5344CB8AC3E}">
        <p14:creationId xmlns:p14="http://schemas.microsoft.com/office/powerpoint/2010/main" val="2944719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B38DC-F6D2-306A-8A5A-9906AC4C4A5F}"/>
              </a:ext>
            </a:extLst>
          </p:cNvPr>
          <p:cNvSpPr>
            <a:spLocks noGrp="1"/>
          </p:cNvSpPr>
          <p:nvPr>
            <p:ph type="title"/>
          </p:nvPr>
        </p:nvSpPr>
        <p:spPr/>
        <p:txBody>
          <a:bodyPr/>
          <a:lstStyle/>
          <a:p>
            <a:r>
              <a:rPr lang="en-AU" dirty="0"/>
              <a:t>But …</a:t>
            </a:r>
          </a:p>
        </p:txBody>
      </p:sp>
      <p:sp>
        <p:nvSpPr>
          <p:cNvPr id="3" name="Content Placeholder 2">
            <a:extLst>
              <a:ext uri="{FF2B5EF4-FFF2-40B4-BE49-F238E27FC236}">
                <a16:creationId xmlns:a16="http://schemas.microsoft.com/office/drawing/2014/main" id="{A2251F86-EAE6-C217-5B1C-8B361A837EEC}"/>
              </a:ext>
            </a:extLst>
          </p:cNvPr>
          <p:cNvSpPr>
            <a:spLocks noGrp="1"/>
          </p:cNvSpPr>
          <p:nvPr>
            <p:ph idx="1"/>
          </p:nvPr>
        </p:nvSpPr>
        <p:spPr/>
        <p:txBody>
          <a:bodyPr>
            <a:normAutofit fontScale="92500" lnSpcReduction="10000"/>
          </a:bodyPr>
          <a:lstStyle/>
          <a:p>
            <a:r>
              <a:rPr lang="en-AU" dirty="0"/>
              <a:t>How do you know that the server is pushing the “truth” when it provides these DNS answers?</a:t>
            </a:r>
          </a:p>
          <a:p>
            <a:r>
              <a:rPr lang="en-AU" dirty="0"/>
              <a:t>The secure transport means that tampering is challenging, but the user should still validate these responses (assuming that they are DNSSEC-signed in the DNS)</a:t>
            </a:r>
          </a:p>
          <a:p>
            <a:r>
              <a:rPr lang="en-AU" dirty="0"/>
              <a:t>Which would mean that the user still has to chase down the DNSSEC validation chain, and most of the the original speedup advantages are lost</a:t>
            </a:r>
          </a:p>
          <a:p>
            <a:r>
              <a:rPr lang="en-AU" dirty="0"/>
              <a:t>Or maybe not…</a:t>
            </a:r>
          </a:p>
          <a:p>
            <a:pPr lvl="1"/>
            <a:r>
              <a:rPr lang="en-AU" dirty="0"/>
              <a:t>The server could also push the collection of DNSSEC validation responses to the client </a:t>
            </a:r>
          </a:p>
          <a:p>
            <a:pPr lvl="1"/>
            <a:r>
              <a:rPr lang="en-AU" dirty="0"/>
              <a:t>The server could also repackage these responses into a RFC7901 EDNS0 Chain Response, attached to the original response</a:t>
            </a:r>
          </a:p>
        </p:txBody>
      </p:sp>
    </p:spTree>
    <p:extLst>
      <p:ext uri="{BB962C8B-B14F-4D97-AF65-F5344CB8AC3E}">
        <p14:creationId xmlns:p14="http://schemas.microsoft.com/office/powerpoint/2010/main" val="2999238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663E4-93F0-7D21-F8CF-44B942A8A8CF}"/>
              </a:ext>
            </a:extLst>
          </p:cNvPr>
          <p:cNvSpPr>
            <a:spLocks noGrp="1"/>
          </p:cNvSpPr>
          <p:nvPr>
            <p:ph type="title"/>
          </p:nvPr>
        </p:nvSpPr>
        <p:spPr/>
        <p:txBody>
          <a:bodyPr/>
          <a:lstStyle/>
          <a:p>
            <a:r>
              <a:rPr lang="en-AU" dirty="0"/>
              <a:t>DNSSEC-Validated DNS data</a:t>
            </a:r>
          </a:p>
        </p:txBody>
      </p:sp>
      <p:sp>
        <p:nvSpPr>
          <p:cNvPr id="3" name="Content Placeholder 2">
            <a:extLst>
              <a:ext uri="{FF2B5EF4-FFF2-40B4-BE49-F238E27FC236}">
                <a16:creationId xmlns:a16="http://schemas.microsoft.com/office/drawing/2014/main" id="{0209C4E5-26A1-AA6B-21B7-B303AAF07B3F}"/>
              </a:ext>
            </a:extLst>
          </p:cNvPr>
          <p:cNvSpPr>
            <a:spLocks noGrp="1"/>
          </p:cNvSpPr>
          <p:nvPr>
            <p:ph idx="1"/>
          </p:nvPr>
        </p:nvSpPr>
        <p:spPr/>
        <p:txBody>
          <a:bodyPr/>
          <a:lstStyle/>
          <a:p>
            <a:r>
              <a:rPr lang="en-AU" dirty="0"/>
              <a:t>DNSSEC validation provides the user with assurance that the data is:</a:t>
            </a:r>
          </a:p>
          <a:p>
            <a:pPr lvl="1"/>
            <a:r>
              <a:rPr lang="en-AU" dirty="0"/>
              <a:t>Authentic</a:t>
            </a:r>
          </a:p>
          <a:p>
            <a:pPr lvl="1"/>
            <a:r>
              <a:rPr lang="en-AU" dirty="0"/>
              <a:t>Current</a:t>
            </a:r>
          </a:p>
          <a:p>
            <a:pPr lvl="1"/>
            <a:r>
              <a:rPr lang="en-AU" dirty="0"/>
              <a:t>Complete (for each </a:t>
            </a:r>
            <a:r>
              <a:rPr lang="en-AU" dirty="0" err="1"/>
              <a:t>RRType</a:t>
            </a:r>
            <a:r>
              <a:rPr lang="en-AU" dirty="0"/>
              <a:t>)</a:t>
            </a:r>
          </a:p>
          <a:p>
            <a:r>
              <a:rPr lang="en-AU" dirty="0"/>
              <a:t>If that’s the case then why does it matter how the stub learned the data?</a:t>
            </a:r>
          </a:p>
          <a:p>
            <a:pPr lvl="1"/>
            <a:r>
              <a:rPr lang="en-AU" dirty="0"/>
              <a:t>It could be a DNS query / response transaction</a:t>
            </a:r>
          </a:p>
          <a:p>
            <a:pPr lvl="1"/>
            <a:r>
              <a:rPr lang="en-AU" dirty="0"/>
              <a:t>It could be via a server push over </a:t>
            </a:r>
            <a:r>
              <a:rPr lang="en-AU" dirty="0" err="1"/>
              <a:t>DoH</a:t>
            </a:r>
            <a:endParaRPr lang="en-AU" dirty="0"/>
          </a:p>
          <a:p>
            <a:r>
              <a:rPr lang="en-AU" dirty="0"/>
              <a:t>DNSSEC validation is providing the assurance that the data is usable</a:t>
            </a:r>
          </a:p>
        </p:txBody>
      </p:sp>
    </p:spTree>
    <p:extLst>
      <p:ext uri="{BB962C8B-B14F-4D97-AF65-F5344CB8AC3E}">
        <p14:creationId xmlns:p14="http://schemas.microsoft.com/office/powerpoint/2010/main" val="609612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F12C3-80D2-609E-CAB0-676EDC5B6268}"/>
              </a:ext>
            </a:extLst>
          </p:cNvPr>
          <p:cNvSpPr>
            <a:spLocks noGrp="1"/>
          </p:cNvSpPr>
          <p:nvPr>
            <p:ph type="title"/>
          </p:nvPr>
        </p:nvSpPr>
        <p:spPr/>
        <p:txBody>
          <a:bodyPr/>
          <a:lstStyle/>
          <a:p>
            <a:r>
              <a:rPr lang="en-AU" dirty="0">
                <a:latin typeface="Powderfinger Type" panose="02020709070000000403" pitchFamily="49" charset="77"/>
              </a:rPr>
              <a:t>DNS System Architecture</a:t>
            </a:r>
          </a:p>
        </p:txBody>
      </p:sp>
      <p:grpSp>
        <p:nvGrpSpPr>
          <p:cNvPr id="52" name="Group 51">
            <a:extLst>
              <a:ext uri="{FF2B5EF4-FFF2-40B4-BE49-F238E27FC236}">
                <a16:creationId xmlns:a16="http://schemas.microsoft.com/office/drawing/2014/main" id="{7519F10F-F6A3-B816-4AF2-F1D602038BBB}"/>
              </a:ext>
            </a:extLst>
          </p:cNvPr>
          <p:cNvGrpSpPr/>
          <p:nvPr/>
        </p:nvGrpSpPr>
        <p:grpSpPr>
          <a:xfrm>
            <a:off x="3603922" y="5258816"/>
            <a:ext cx="1933904" cy="705985"/>
            <a:chOff x="1881352" y="3159484"/>
            <a:chExt cx="3511049" cy="857260"/>
          </a:xfrm>
        </p:grpSpPr>
        <p:sp>
          <p:nvSpPr>
            <p:cNvPr id="48" name="Freeform 47">
              <a:extLst>
                <a:ext uri="{FF2B5EF4-FFF2-40B4-BE49-F238E27FC236}">
                  <a16:creationId xmlns:a16="http://schemas.microsoft.com/office/drawing/2014/main" id="{424E462D-A4AE-CA2D-5538-D48AC8E26667}"/>
                </a:ext>
              </a:extLst>
            </p:cNvPr>
            <p:cNvSpPr/>
            <p:nvPr/>
          </p:nvSpPr>
          <p:spPr>
            <a:xfrm>
              <a:off x="1881352" y="3438440"/>
              <a:ext cx="3098617" cy="578304"/>
            </a:xfrm>
            <a:custGeom>
              <a:avLst/>
              <a:gdLst>
                <a:gd name="connsiteX0" fmla="*/ 0 w 3098617"/>
                <a:gd name="connsiteY0" fmla="*/ 114057 h 578304"/>
                <a:gd name="connsiteX1" fmla="*/ 21020 w 3098617"/>
                <a:gd name="connsiteY1" fmla="*/ 471408 h 578304"/>
                <a:gd name="connsiteX2" fmla="*/ 31531 w 3098617"/>
                <a:gd name="connsiteY2" fmla="*/ 576512 h 578304"/>
                <a:gd name="connsiteX3" fmla="*/ 273269 w 3098617"/>
                <a:gd name="connsiteY3" fmla="*/ 534470 h 578304"/>
                <a:gd name="connsiteX4" fmla="*/ 1870841 w 3098617"/>
                <a:gd name="connsiteY4" fmla="*/ 492429 h 578304"/>
                <a:gd name="connsiteX5" fmla="*/ 2869324 w 3098617"/>
                <a:gd name="connsiteY5" fmla="*/ 481919 h 578304"/>
                <a:gd name="connsiteX6" fmla="*/ 3079531 w 3098617"/>
                <a:gd name="connsiteY6" fmla="*/ 481919 h 578304"/>
                <a:gd name="connsiteX7" fmla="*/ 3090041 w 3098617"/>
                <a:gd name="connsiteY7" fmla="*/ 282222 h 578304"/>
                <a:gd name="connsiteX8" fmla="*/ 3090041 w 3098617"/>
                <a:gd name="connsiteY8" fmla="*/ 19463 h 578304"/>
                <a:gd name="connsiteX9" fmla="*/ 3005958 w 3098617"/>
                <a:gd name="connsiteY9" fmla="*/ 19463 h 578304"/>
                <a:gd name="connsiteX10" fmla="*/ 2175641 w 3098617"/>
                <a:gd name="connsiteY10" fmla="*/ 40484 h 578304"/>
                <a:gd name="connsiteX11" fmla="*/ 136634 w 3098617"/>
                <a:gd name="connsiteY11" fmla="*/ 93036 h 5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8617" h="578304">
                  <a:moveTo>
                    <a:pt x="0" y="114057"/>
                  </a:moveTo>
                  <a:cubicBezTo>
                    <a:pt x="7882" y="254194"/>
                    <a:pt x="15765" y="394332"/>
                    <a:pt x="21020" y="471408"/>
                  </a:cubicBezTo>
                  <a:cubicBezTo>
                    <a:pt x="26275" y="548484"/>
                    <a:pt x="-10511" y="566002"/>
                    <a:pt x="31531" y="576512"/>
                  </a:cubicBezTo>
                  <a:cubicBezTo>
                    <a:pt x="73573" y="587022"/>
                    <a:pt x="-33283" y="548484"/>
                    <a:pt x="273269" y="534470"/>
                  </a:cubicBezTo>
                  <a:cubicBezTo>
                    <a:pt x="579821" y="520456"/>
                    <a:pt x="1870841" y="492429"/>
                    <a:pt x="1870841" y="492429"/>
                  </a:cubicBezTo>
                  <a:lnTo>
                    <a:pt x="2869324" y="481919"/>
                  </a:lnTo>
                  <a:cubicBezTo>
                    <a:pt x="3070772" y="480167"/>
                    <a:pt x="3042745" y="515202"/>
                    <a:pt x="3079531" y="481919"/>
                  </a:cubicBezTo>
                  <a:cubicBezTo>
                    <a:pt x="3116317" y="448636"/>
                    <a:pt x="3088289" y="359298"/>
                    <a:pt x="3090041" y="282222"/>
                  </a:cubicBezTo>
                  <a:cubicBezTo>
                    <a:pt x="3091793" y="205146"/>
                    <a:pt x="3104055" y="63256"/>
                    <a:pt x="3090041" y="19463"/>
                  </a:cubicBezTo>
                  <a:cubicBezTo>
                    <a:pt x="3076027" y="-24330"/>
                    <a:pt x="3005958" y="19463"/>
                    <a:pt x="3005958" y="19463"/>
                  </a:cubicBezTo>
                  <a:lnTo>
                    <a:pt x="2175641" y="40484"/>
                  </a:lnTo>
                  <a:lnTo>
                    <a:pt x="136634" y="93036"/>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9" name="Freeform 48">
              <a:extLst>
                <a:ext uri="{FF2B5EF4-FFF2-40B4-BE49-F238E27FC236}">
                  <a16:creationId xmlns:a16="http://schemas.microsoft.com/office/drawing/2014/main" id="{77D06062-A179-5C90-7B3E-982DD0892E02}"/>
                </a:ext>
              </a:extLst>
            </p:cNvPr>
            <p:cNvSpPr/>
            <p:nvPr/>
          </p:nvSpPr>
          <p:spPr>
            <a:xfrm>
              <a:off x="1975945" y="3174124"/>
              <a:ext cx="3373821" cy="304800"/>
            </a:xfrm>
            <a:custGeom>
              <a:avLst/>
              <a:gdLst>
                <a:gd name="connsiteX0" fmla="*/ 0 w 3373821"/>
                <a:gd name="connsiteY0" fmla="*/ 304800 h 304800"/>
                <a:gd name="connsiteX1" fmla="*/ 536027 w 3373821"/>
                <a:gd name="connsiteY1" fmla="*/ 63062 h 304800"/>
                <a:gd name="connsiteX2" fmla="*/ 630621 w 3373821"/>
                <a:gd name="connsiteY2" fmla="*/ 42042 h 304800"/>
                <a:gd name="connsiteX3" fmla="*/ 3373821 w 3373821"/>
                <a:gd name="connsiteY3" fmla="*/ 0 h 304800"/>
              </a:gdLst>
              <a:ahLst/>
              <a:cxnLst>
                <a:cxn ang="0">
                  <a:pos x="connsiteX0" y="connsiteY0"/>
                </a:cxn>
                <a:cxn ang="0">
                  <a:pos x="connsiteX1" y="connsiteY1"/>
                </a:cxn>
                <a:cxn ang="0">
                  <a:pos x="connsiteX2" y="connsiteY2"/>
                </a:cxn>
                <a:cxn ang="0">
                  <a:pos x="connsiteX3" y="connsiteY3"/>
                </a:cxn>
              </a:cxnLst>
              <a:rect l="l" t="t" r="r" b="b"/>
              <a:pathLst>
                <a:path w="3373821" h="304800">
                  <a:moveTo>
                    <a:pt x="0" y="304800"/>
                  </a:moveTo>
                  <a:lnTo>
                    <a:pt x="536027" y="63062"/>
                  </a:lnTo>
                  <a:cubicBezTo>
                    <a:pt x="641130" y="19269"/>
                    <a:pt x="630621" y="42042"/>
                    <a:pt x="630621" y="42042"/>
                  </a:cubicBezTo>
                  <a:lnTo>
                    <a:pt x="3373821" y="0"/>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0" name="Freeform 49">
              <a:extLst>
                <a:ext uri="{FF2B5EF4-FFF2-40B4-BE49-F238E27FC236}">
                  <a16:creationId xmlns:a16="http://schemas.microsoft.com/office/drawing/2014/main" id="{370FE91C-7E09-C056-893E-EB4AF1C13D82}"/>
                </a:ext>
              </a:extLst>
            </p:cNvPr>
            <p:cNvSpPr/>
            <p:nvPr/>
          </p:nvSpPr>
          <p:spPr>
            <a:xfrm>
              <a:off x="4971393" y="3159484"/>
              <a:ext cx="421008" cy="393013"/>
            </a:xfrm>
            <a:custGeom>
              <a:avLst/>
              <a:gdLst>
                <a:gd name="connsiteX0" fmla="*/ 0 w 421008"/>
                <a:gd name="connsiteY0" fmla="*/ 298419 h 393013"/>
                <a:gd name="connsiteX1" fmla="*/ 388883 w 421008"/>
                <a:gd name="connsiteY1" fmla="*/ 14640 h 393013"/>
                <a:gd name="connsiteX2" fmla="*/ 399393 w 421008"/>
                <a:gd name="connsiteY2" fmla="*/ 77702 h 393013"/>
                <a:gd name="connsiteX3" fmla="*/ 399393 w 421008"/>
                <a:gd name="connsiteY3" fmla="*/ 393013 h 393013"/>
              </a:gdLst>
              <a:ahLst/>
              <a:cxnLst>
                <a:cxn ang="0">
                  <a:pos x="connsiteX0" y="connsiteY0"/>
                </a:cxn>
                <a:cxn ang="0">
                  <a:pos x="connsiteX1" y="connsiteY1"/>
                </a:cxn>
                <a:cxn ang="0">
                  <a:pos x="connsiteX2" y="connsiteY2"/>
                </a:cxn>
                <a:cxn ang="0">
                  <a:pos x="connsiteX3" y="connsiteY3"/>
                </a:cxn>
              </a:cxnLst>
              <a:rect l="l" t="t" r="r" b="b"/>
              <a:pathLst>
                <a:path w="421008" h="393013">
                  <a:moveTo>
                    <a:pt x="0" y="298419"/>
                  </a:moveTo>
                  <a:cubicBezTo>
                    <a:pt x="161159" y="174922"/>
                    <a:pt x="322318" y="51426"/>
                    <a:pt x="388883" y="14640"/>
                  </a:cubicBezTo>
                  <a:cubicBezTo>
                    <a:pt x="455448" y="-22146"/>
                    <a:pt x="397641" y="14640"/>
                    <a:pt x="399393" y="77702"/>
                  </a:cubicBezTo>
                  <a:cubicBezTo>
                    <a:pt x="401145" y="140764"/>
                    <a:pt x="400269" y="266888"/>
                    <a:pt x="399393" y="393013"/>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1" name="Freeform 50">
              <a:extLst>
                <a:ext uri="{FF2B5EF4-FFF2-40B4-BE49-F238E27FC236}">
                  <a16:creationId xmlns:a16="http://schemas.microsoft.com/office/drawing/2014/main" id="{212DFE2F-DD03-C7A9-2D44-3D0665C5833B}"/>
                </a:ext>
              </a:extLst>
            </p:cNvPr>
            <p:cNvSpPr/>
            <p:nvPr/>
          </p:nvSpPr>
          <p:spPr>
            <a:xfrm>
              <a:off x="5002924" y="3563007"/>
              <a:ext cx="357352" cy="346841"/>
            </a:xfrm>
            <a:custGeom>
              <a:avLst/>
              <a:gdLst>
                <a:gd name="connsiteX0" fmla="*/ 0 w 357352"/>
                <a:gd name="connsiteY0" fmla="*/ 346841 h 346841"/>
                <a:gd name="connsiteX1" fmla="*/ 357352 w 357352"/>
                <a:gd name="connsiteY1" fmla="*/ 0 h 346841"/>
              </a:gdLst>
              <a:ahLst/>
              <a:cxnLst>
                <a:cxn ang="0">
                  <a:pos x="connsiteX0" y="connsiteY0"/>
                </a:cxn>
                <a:cxn ang="0">
                  <a:pos x="connsiteX1" y="connsiteY1"/>
                </a:cxn>
              </a:cxnLst>
              <a:rect l="l" t="t" r="r" b="b"/>
              <a:pathLst>
                <a:path w="357352" h="346841">
                  <a:moveTo>
                    <a:pt x="0" y="346841"/>
                  </a:moveTo>
                  <a:lnTo>
                    <a:pt x="357352" y="0"/>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53" name="Group 52">
            <a:extLst>
              <a:ext uri="{FF2B5EF4-FFF2-40B4-BE49-F238E27FC236}">
                <a16:creationId xmlns:a16="http://schemas.microsoft.com/office/drawing/2014/main" id="{55B76022-93C6-0E4E-5FA3-D4CC78BAA5C3}"/>
              </a:ext>
            </a:extLst>
          </p:cNvPr>
          <p:cNvGrpSpPr/>
          <p:nvPr/>
        </p:nvGrpSpPr>
        <p:grpSpPr>
          <a:xfrm>
            <a:off x="3580438" y="3699062"/>
            <a:ext cx="1933904" cy="705985"/>
            <a:chOff x="1881352" y="3159484"/>
            <a:chExt cx="3511049" cy="857260"/>
          </a:xfrm>
        </p:grpSpPr>
        <p:sp>
          <p:nvSpPr>
            <p:cNvPr id="54" name="Freeform 53">
              <a:extLst>
                <a:ext uri="{FF2B5EF4-FFF2-40B4-BE49-F238E27FC236}">
                  <a16:creationId xmlns:a16="http://schemas.microsoft.com/office/drawing/2014/main" id="{9AF3ADAA-A27F-3443-A4CD-0E48F59D2C2A}"/>
                </a:ext>
              </a:extLst>
            </p:cNvPr>
            <p:cNvSpPr/>
            <p:nvPr/>
          </p:nvSpPr>
          <p:spPr>
            <a:xfrm>
              <a:off x="1881352" y="3438440"/>
              <a:ext cx="3098617" cy="578304"/>
            </a:xfrm>
            <a:custGeom>
              <a:avLst/>
              <a:gdLst>
                <a:gd name="connsiteX0" fmla="*/ 0 w 3098617"/>
                <a:gd name="connsiteY0" fmla="*/ 114057 h 578304"/>
                <a:gd name="connsiteX1" fmla="*/ 21020 w 3098617"/>
                <a:gd name="connsiteY1" fmla="*/ 471408 h 578304"/>
                <a:gd name="connsiteX2" fmla="*/ 31531 w 3098617"/>
                <a:gd name="connsiteY2" fmla="*/ 576512 h 578304"/>
                <a:gd name="connsiteX3" fmla="*/ 273269 w 3098617"/>
                <a:gd name="connsiteY3" fmla="*/ 534470 h 578304"/>
                <a:gd name="connsiteX4" fmla="*/ 1870841 w 3098617"/>
                <a:gd name="connsiteY4" fmla="*/ 492429 h 578304"/>
                <a:gd name="connsiteX5" fmla="*/ 2869324 w 3098617"/>
                <a:gd name="connsiteY5" fmla="*/ 481919 h 578304"/>
                <a:gd name="connsiteX6" fmla="*/ 3079531 w 3098617"/>
                <a:gd name="connsiteY6" fmla="*/ 481919 h 578304"/>
                <a:gd name="connsiteX7" fmla="*/ 3090041 w 3098617"/>
                <a:gd name="connsiteY7" fmla="*/ 282222 h 578304"/>
                <a:gd name="connsiteX8" fmla="*/ 3090041 w 3098617"/>
                <a:gd name="connsiteY8" fmla="*/ 19463 h 578304"/>
                <a:gd name="connsiteX9" fmla="*/ 3005958 w 3098617"/>
                <a:gd name="connsiteY9" fmla="*/ 19463 h 578304"/>
                <a:gd name="connsiteX10" fmla="*/ 2175641 w 3098617"/>
                <a:gd name="connsiteY10" fmla="*/ 40484 h 578304"/>
                <a:gd name="connsiteX11" fmla="*/ 136634 w 3098617"/>
                <a:gd name="connsiteY11" fmla="*/ 93036 h 5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8617" h="578304">
                  <a:moveTo>
                    <a:pt x="0" y="114057"/>
                  </a:moveTo>
                  <a:cubicBezTo>
                    <a:pt x="7882" y="254194"/>
                    <a:pt x="15765" y="394332"/>
                    <a:pt x="21020" y="471408"/>
                  </a:cubicBezTo>
                  <a:cubicBezTo>
                    <a:pt x="26275" y="548484"/>
                    <a:pt x="-10511" y="566002"/>
                    <a:pt x="31531" y="576512"/>
                  </a:cubicBezTo>
                  <a:cubicBezTo>
                    <a:pt x="73573" y="587022"/>
                    <a:pt x="-33283" y="548484"/>
                    <a:pt x="273269" y="534470"/>
                  </a:cubicBezTo>
                  <a:cubicBezTo>
                    <a:pt x="579821" y="520456"/>
                    <a:pt x="1870841" y="492429"/>
                    <a:pt x="1870841" y="492429"/>
                  </a:cubicBezTo>
                  <a:lnTo>
                    <a:pt x="2869324" y="481919"/>
                  </a:lnTo>
                  <a:cubicBezTo>
                    <a:pt x="3070772" y="480167"/>
                    <a:pt x="3042745" y="515202"/>
                    <a:pt x="3079531" y="481919"/>
                  </a:cubicBezTo>
                  <a:cubicBezTo>
                    <a:pt x="3116317" y="448636"/>
                    <a:pt x="3088289" y="359298"/>
                    <a:pt x="3090041" y="282222"/>
                  </a:cubicBezTo>
                  <a:cubicBezTo>
                    <a:pt x="3091793" y="205146"/>
                    <a:pt x="3104055" y="63256"/>
                    <a:pt x="3090041" y="19463"/>
                  </a:cubicBezTo>
                  <a:cubicBezTo>
                    <a:pt x="3076027" y="-24330"/>
                    <a:pt x="3005958" y="19463"/>
                    <a:pt x="3005958" y="19463"/>
                  </a:cubicBezTo>
                  <a:lnTo>
                    <a:pt x="2175641" y="40484"/>
                  </a:lnTo>
                  <a:lnTo>
                    <a:pt x="136634" y="93036"/>
                  </a:ln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5" name="Freeform 54">
              <a:extLst>
                <a:ext uri="{FF2B5EF4-FFF2-40B4-BE49-F238E27FC236}">
                  <a16:creationId xmlns:a16="http://schemas.microsoft.com/office/drawing/2014/main" id="{97D87B4A-B2F6-D718-943D-1327B2C94E91}"/>
                </a:ext>
              </a:extLst>
            </p:cNvPr>
            <p:cNvSpPr/>
            <p:nvPr/>
          </p:nvSpPr>
          <p:spPr>
            <a:xfrm>
              <a:off x="1975945" y="3174124"/>
              <a:ext cx="3373821" cy="304800"/>
            </a:xfrm>
            <a:custGeom>
              <a:avLst/>
              <a:gdLst>
                <a:gd name="connsiteX0" fmla="*/ 0 w 3373821"/>
                <a:gd name="connsiteY0" fmla="*/ 304800 h 304800"/>
                <a:gd name="connsiteX1" fmla="*/ 536027 w 3373821"/>
                <a:gd name="connsiteY1" fmla="*/ 63062 h 304800"/>
                <a:gd name="connsiteX2" fmla="*/ 630621 w 3373821"/>
                <a:gd name="connsiteY2" fmla="*/ 42042 h 304800"/>
                <a:gd name="connsiteX3" fmla="*/ 3373821 w 3373821"/>
                <a:gd name="connsiteY3" fmla="*/ 0 h 304800"/>
              </a:gdLst>
              <a:ahLst/>
              <a:cxnLst>
                <a:cxn ang="0">
                  <a:pos x="connsiteX0" y="connsiteY0"/>
                </a:cxn>
                <a:cxn ang="0">
                  <a:pos x="connsiteX1" y="connsiteY1"/>
                </a:cxn>
                <a:cxn ang="0">
                  <a:pos x="connsiteX2" y="connsiteY2"/>
                </a:cxn>
                <a:cxn ang="0">
                  <a:pos x="connsiteX3" y="connsiteY3"/>
                </a:cxn>
              </a:cxnLst>
              <a:rect l="l" t="t" r="r" b="b"/>
              <a:pathLst>
                <a:path w="3373821" h="304800">
                  <a:moveTo>
                    <a:pt x="0" y="304800"/>
                  </a:moveTo>
                  <a:lnTo>
                    <a:pt x="536027" y="63062"/>
                  </a:lnTo>
                  <a:cubicBezTo>
                    <a:pt x="641130" y="19269"/>
                    <a:pt x="630621" y="42042"/>
                    <a:pt x="630621" y="42042"/>
                  </a:cubicBezTo>
                  <a:lnTo>
                    <a:pt x="3373821" y="0"/>
                  </a:ln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6" name="Freeform 55">
              <a:extLst>
                <a:ext uri="{FF2B5EF4-FFF2-40B4-BE49-F238E27FC236}">
                  <a16:creationId xmlns:a16="http://schemas.microsoft.com/office/drawing/2014/main" id="{D923EB51-617A-F827-C9E5-222D3264FD22}"/>
                </a:ext>
              </a:extLst>
            </p:cNvPr>
            <p:cNvSpPr/>
            <p:nvPr/>
          </p:nvSpPr>
          <p:spPr>
            <a:xfrm>
              <a:off x="4971393" y="3159484"/>
              <a:ext cx="421008" cy="393013"/>
            </a:xfrm>
            <a:custGeom>
              <a:avLst/>
              <a:gdLst>
                <a:gd name="connsiteX0" fmla="*/ 0 w 421008"/>
                <a:gd name="connsiteY0" fmla="*/ 298419 h 393013"/>
                <a:gd name="connsiteX1" fmla="*/ 388883 w 421008"/>
                <a:gd name="connsiteY1" fmla="*/ 14640 h 393013"/>
                <a:gd name="connsiteX2" fmla="*/ 399393 w 421008"/>
                <a:gd name="connsiteY2" fmla="*/ 77702 h 393013"/>
                <a:gd name="connsiteX3" fmla="*/ 399393 w 421008"/>
                <a:gd name="connsiteY3" fmla="*/ 393013 h 393013"/>
              </a:gdLst>
              <a:ahLst/>
              <a:cxnLst>
                <a:cxn ang="0">
                  <a:pos x="connsiteX0" y="connsiteY0"/>
                </a:cxn>
                <a:cxn ang="0">
                  <a:pos x="connsiteX1" y="connsiteY1"/>
                </a:cxn>
                <a:cxn ang="0">
                  <a:pos x="connsiteX2" y="connsiteY2"/>
                </a:cxn>
                <a:cxn ang="0">
                  <a:pos x="connsiteX3" y="connsiteY3"/>
                </a:cxn>
              </a:cxnLst>
              <a:rect l="l" t="t" r="r" b="b"/>
              <a:pathLst>
                <a:path w="421008" h="393013">
                  <a:moveTo>
                    <a:pt x="0" y="298419"/>
                  </a:moveTo>
                  <a:cubicBezTo>
                    <a:pt x="161159" y="174922"/>
                    <a:pt x="322318" y="51426"/>
                    <a:pt x="388883" y="14640"/>
                  </a:cubicBezTo>
                  <a:cubicBezTo>
                    <a:pt x="455448" y="-22146"/>
                    <a:pt x="397641" y="14640"/>
                    <a:pt x="399393" y="77702"/>
                  </a:cubicBezTo>
                  <a:cubicBezTo>
                    <a:pt x="401145" y="140764"/>
                    <a:pt x="400269" y="266888"/>
                    <a:pt x="399393" y="393013"/>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7" name="Freeform 56">
              <a:extLst>
                <a:ext uri="{FF2B5EF4-FFF2-40B4-BE49-F238E27FC236}">
                  <a16:creationId xmlns:a16="http://schemas.microsoft.com/office/drawing/2014/main" id="{6AD4DB77-FE42-3B79-E4DA-D7B84284427E}"/>
                </a:ext>
              </a:extLst>
            </p:cNvPr>
            <p:cNvSpPr/>
            <p:nvPr/>
          </p:nvSpPr>
          <p:spPr>
            <a:xfrm>
              <a:off x="5002924" y="3563007"/>
              <a:ext cx="357352" cy="346841"/>
            </a:xfrm>
            <a:custGeom>
              <a:avLst/>
              <a:gdLst>
                <a:gd name="connsiteX0" fmla="*/ 0 w 357352"/>
                <a:gd name="connsiteY0" fmla="*/ 346841 h 346841"/>
                <a:gd name="connsiteX1" fmla="*/ 357352 w 357352"/>
                <a:gd name="connsiteY1" fmla="*/ 0 h 346841"/>
              </a:gdLst>
              <a:ahLst/>
              <a:cxnLst>
                <a:cxn ang="0">
                  <a:pos x="connsiteX0" y="connsiteY0"/>
                </a:cxn>
                <a:cxn ang="0">
                  <a:pos x="connsiteX1" y="connsiteY1"/>
                </a:cxn>
              </a:cxnLst>
              <a:rect l="l" t="t" r="r" b="b"/>
              <a:pathLst>
                <a:path w="357352" h="346841">
                  <a:moveTo>
                    <a:pt x="0" y="346841"/>
                  </a:moveTo>
                  <a:lnTo>
                    <a:pt x="357352" y="0"/>
                  </a:ln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58" name="Group 57">
            <a:extLst>
              <a:ext uri="{FF2B5EF4-FFF2-40B4-BE49-F238E27FC236}">
                <a16:creationId xmlns:a16="http://schemas.microsoft.com/office/drawing/2014/main" id="{E1BF7B2E-8336-E564-76F0-8C677A2908A5}"/>
              </a:ext>
            </a:extLst>
          </p:cNvPr>
          <p:cNvGrpSpPr/>
          <p:nvPr/>
        </p:nvGrpSpPr>
        <p:grpSpPr>
          <a:xfrm>
            <a:off x="3626069" y="2169363"/>
            <a:ext cx="1933904" cy="705985"/>
            <a:chOff x="1881352" y="3159484"/>
            <a:chExt cx="3511049" cy="857260"/>
          </a:xfrm>
        </p:grpSpPr>
        <p:sp>
          <p:nvSpPr>
            <p:cNvPr id="59" name="Freeform 58">
              <a:extLst>
                <a:ext uri="{FF2B5EF4-FFF2-40B4-BE49-F238E27FC236}">
                  <a16:creationId xmlns:a16="http://schemas.microsoft.com/office/drawing/2014/main" id="{36021332-E723-542F-5D01-8BB92E084629}"/>
                </a:ext>
              </a:extLst>
            </p:cNvPr>
            <p:cNvSpPr/>
            <p:nvPr/>
          </p:nvSpPr>
          <p:spPr>
            <a:xfrm>
              <a:off x="1881352" y="3438440"/>
              <a:ext cx="3098617" cy="578304"/>
            </a:xfrm>
            <a:custGeom>
              <a:avLst/>
              <a:gdLst>
                <a:gd name="connsiteX0" fmla="*/ 0 w 3098617"/>
                <a:gd name="connsiteY0" fmla="*/ 114057 h 578304"/>
                <a:gd name="connsiteX1" fmla="*/ 21020 w 3098617"/>
                <a:gd name="connsiteY1" fmla="*/ 471408 h 578304"/>
                <a:gd name="connsiteX2" fmla="*/ 31531 w 3098617"/>
                <a:gd name="connsiteY2" fmla="*/ 576512 h 578304"/>
                <a:gd name="connsiteX3" fmla="*/ 273269 w 3098617"/>
                <a:gd name="connsiteY3" fmla="*/ 534470 h 578304"/>
                <a:gd name="connsiteX4" fmla="*/ 1870841 w 3098617"/>
                <a:gd name="connsiteY4" fmla="*/ 492429 h 578304"/>
                <a:gd name="connsiteX5" fmla="*/ 2869324 w 3098617"/>
                <a:gd name="connsiteY5" fmla="*/ 481919 h 578304"/>
                <a:gd name="connsiteX6" fmla="*/ 3079531 w 3098617"/>
                <a:gd name="connsiteY6" fmla="*/ 481919 h 578304"/>
                <a:gd name="connsiteX7" fmla="*/ 3090041 w 3098617"/>
                <a:gd name="connsiteY7" fmla="*/ 282222 h 578304"/>
                <a:gd name="connsiteX8" fmla="*/ 3090041 w 3098617"/>
                <a:gd name="connsiteY8" fmla="*/ 19463 h 578304"/>
                <a:gd name="connsiteX9" fmla="*/ 3005958 w 3098617"/>
                <a:gd name="connsiteY9" fmla="*/ 19463 h 578304"/>
                <a:gd name="connsiteX10" fmla="*/ 2175641 w 3098617"/>
                <a:gd name="connsiteY10" fmla="*/ 40484 h 578304"/>
                <a:gd name="connsiteX11" fmla="*/ 136634 w 3098617"/>
                <a:gd name="connsiteY11" fmla="*/ 93036 h 5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8617" h="578304">
                  <a:moveTo>
                    <a:pt x="0" y="114057"/>
                  </a:moveTo>
                  <a:cubicBezTo>
                    <a:pt x="7882" y="254194"/>
                    <a:pt x="15765" y="394332"/>
                    <a:pt x="21020" y="471408"/>
                  </a:cubicBezTo>
                  <a:cubicBezTo>
                    <a:pt x="26275" y="548484"/>
                    <a:pt x="-10511" y="566002"/>
                    <a:pt x="31531" y="576512"/>
                  </a:cubicBezTo>
                  <a:cubicBezTo>
                    <a:pt x="73573" y="587022"/>
                    <a:pt x="-33283" y="548484"/>
                    <a:pt x="273269" y="534470"/>
                  </a:cubicBezTo>
                  <a:cubicBezTo>
                    <a:pt x="579821" y="520456"/>
                    <a:pt x="1870841" y="492429"/>
                    <a:pt x="1870841" y="492429"/>
                  </a:cubicBezTo>
                  <a:lnTo>
                    <a:pt x="2869324" y="481919"/>
                  </a:lnTo>
                  <a:cubicBezTo>
                    <a:pt x="3070772" y="480167"/>
                    <a:pt x="3042745" y="515202"/>
                    <a:pt x="3079531" y="481919"/>
                  </a:cubicBezTo>
                  <a:cubicBezTo>
                    <a:pt x="3116317" y="448636"/>
                    <a:pt x="3088289" y="359298"/>
                    <a:pt x="3090041" y="282222"/>
                  </a:cubicBezTo>
                  <a:cubicBezTo>
                    <a:pt x="3091793" y="205146"/>
                    <a:pt x="3104055" y="63256"/>
                    <a:pt x="3090041" y="19463"/>
                  </a:cubicBezTo>
                  <a:cubicBezTo>
                    <a:pt x="3076027" y="-24330"/>
                    <a:pt x="3005958" y="19463"/>
                    <a:pt x="3005958" y="19463"/>
                  </a:cubicBezTo>
                  <a:lnTo>
                    <a:pt x="2175641" y="40484"/>
                  </a:lnTo>
                  <a:lnTo>
                    <a:pt x="136634" y="93036"/>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0" name="Freeform 59">
              <a:extLst>
                <a:ext uri="{FF2B5EF4-FFF2-40B4-BE49-F238E27FC236}">
                  <a16:creationId xmlns:a16="http://schemas.microsoft.com/office/drawing/2014/main" id="{C0DB3BE9-9EED-2460-26BE-56CAC6FFCFED}"/>
                </a:ext>
              </a:extLst>
            </p:cNvPr>
            <p:cNvSpPr/>
            <p:nvPr/>
          </p:nvSpPr>
          <p:spPr>
            <a:xfrm>
              <a:off x="1975945" y="3174124"/>
              <a:ext cx="3373821" cy="304800"/>
            </a:xfrm>
            <a:custGeom>
              <a:avLst/>
              <a:gdLst>
                <a:gd name="connsiteX0" fmla="*/ 0 w 3373821"/>
                <a:gd name="connsiteY0" fmla="*/ 304800 h 304800"/>
                <a:gd name="connsiteX1" fmla="*/ 536027 w 3373821"/>
                <a:gd name="connsiteY1" fmla="*/ 63062 h 304800"/>
                <a:gd name="connsiteX2" fmla="*/ 630621 w 3373821"/>
                <a:gd name="connsiteY2" fmla="*/ 42042 h 304800"/>
                <a:gd name="connsiteX3" fmla="*/ 3373821 w 3373821"/>
                <a:gd name="connsiteY3" fmla="*/ 0 h 304800"/>
              </a:gdLst>
              <a:ahLst/>
              <a:cxnLst>
                <a:cxn ang="0">
                  <a:pos x="connsiteX0" y="connsiteY0"/>
                </a:cxn>
                <a:cxn ang="0">
                  <a:pos x="connsiteX1" y="connsiteY1"/>
                </a:cxn>
                <a:cxn ang="0">
                  <a:pos x="connsiteX2" y="connsiteY2"/>
                </a:cxn>
                <a:cxn ang="0">
                  <a:pos x="connsiteX3" y="connsiteY3"/>
                </a:cxn>
              </a:cxnLst>
              <a:rect l="l" t="t" r="r" b="b"/>
              <a:pathLst>
                <a:path w="3373821" h="304800">
                  <a:moveTo>
                    <a:pt x="0" y="304800"/>
                  </a:moveTo>
                  <a:lnTo>
                    <a:pt x="536027" y="63062"/>
                  </a:lnTo>
                  <a:cubicBezTo>
                    <a:pt x="641130" y="19269"/>
                    <a:pt x="630621" y="42042"/>
                    <a:pt x="630621" y="42042"/>
                  </a:cubicBezTo>
                  <a:lnTo>
                    <a:pt x="3373821"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1" name="Freeform 60">
              <a:extLst>
                <a:ext uri="{FF2B5EF4-FFF2-40B4-BE49-F238E27FC236}">
                  <a16:creationId xmlns:a16="http://schemas.microsoft.com/office/drawing/2014/main" id="{8219E861-8B56-62E0-8C66-BB17C1FE984B}"/>
                </a:ext>
              </a:extLst>
            </p:cNvPr>
            <p:cNvSpPr/>
            <p:nvPr/>
          </p:nvSpPr>
          <p:spPr>
            <a:xfrm>
              <a:off x="4971393" y="3159484"/>
              <a:ext cx="421008" cy="393013"/>
            </a:xfrm>
            <a:custGeom>
              <a:avLst/>
              <a:gdLst>
                <a:gd name="connsiteX0" fmla="*/ 0 w 421008"/>
                <a:gd name="connsiteY0" fmla="*/ 298419 h 393013"/>
                <a:gd name="connsiteX1" fmla="*/ 388883 w 421008"/>
                <a:gd name="connsiteY1" fmla="*/ 14640 h 393013"/>
                <a:gd name="connsiteX2" fmla="*/ 399393 w 421008"/>
                <a:gd name="connsiteY2" fmla="*/ 77702 h 393013"/>
                <a:gd name="connsiteX3" fmla="*/ 399393 w 421008"/>
                <a:gd name="connsiteY3" fmla="*/ 393013 h 393013"/>
              </a:gdLst>
              <a:ahLst/>
              <a:cxnLst>
                <a:cxn ang="0">
                  <a:pos x="connsiteX0" y="connsiteY0"/>
                </a:cxn>
                <a:cxn ang="0">
                  <a:pos x="connsiteX1" y="connsiteY1"/>
                </a:cxn>
                <a:cxn ang="0">
                  <a:pos x="connsiteX2" y="connsiteY2"/>
                </a:cxn>
                <a:cxn ang="0">
                  <a:pos x="connsiteX3" y="connsiteY3"/>
                </a:cxn>
              </a:cxnLst>
              <a:rect l="l" t="t" r="r" b="b"/>
              <a:pathLst>
                <a:path w="421008" h="393013">
                  <a:moveTo>
                    <a:pt x="0" y="298419"/>
                  </a:moveTo>
                  <a:cubicBezTo>
                    <a:pt x="161159" y="174922"/>
                    <a:pt x="322318" y="51426"/>
                    <a:pt x="388883" y="14640"/>
                  </a:cubicBezTo>
                  <a:cubicBezTo>
                    <a:pt x="455448" y="-22146"/>
                    <a:pt x="397641" y="14640"/>
                    <a:pt x="399393" y="77702"/>
                  </a:cubicBezTo>
                  <a:cubicBezTo>
                    <a:pt x="401145" y="140764"/>
                    <a:pt x="400269" y="266888"/>
                    <a:pt x="399393" y="39301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2" name="Freeform 61">
              <a:extLst>
                <a:ext uri="{FF2B5EF4-FFF2-40B4-BE49-F238E27FC236}">
                  <a16:creationId xmlns:a16="http://schemas.microsoft.com/office/drawing/2014/main" id="{44FD83D5-56A0-39DB-D01A-B9608C395A1B}"/>
                </a:ext>
              </a:extLst>
            </p:cNvPr>
            <p:cNvSpPr/>
            <p:nvPr/>
          </p:nvSpPr>
          <p:spPr>
            <a:xfrm>
              <a:off x="5002924" y="3563007"/>
              <a:ext cx="357352" cy="346841"/>
            </a:xfrm>
            <a:custGeom>
              <a:avLst/>
              <a:gdLst>
                <a:gd name="connsiteX0" fmla="*/ 0 w 357352"/>
                <a:gd name="connsiteY0" fmla="*/ 346841 h 346841"/>
                <a:gd name="connsiteX1" fmla="*/ 357352 w 357352"/>
                <a:gd name="connsiteY1" fmla="*/ 0 h 346841"/>
              </a:gdLst>
              <a:ahLst/>
              <a:cxnLst>
                <a:cxn ang="0">
                  <a:pos x="connsiteX0" y="connsiteY0"/>
                </a:cxn>
                <a:cxn ang="0">
                  <a:pos x="connsiteX1" y="connsiteY1"/>
                </a:cxn>
              </a:cxnLst>
              <a:rect l="l" t="t" r="r" b="b"/>
              <a:pathLst>
                <a:path w="357352" h="346841">
                  <a:moveTo>
                    <a:pt x="0" y="346841"/>
                  </a:moveTo>
                  <a:lnTo>
                    <a:pt x="357352"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64" name="Freeform 63">
            <a:extLst>
              <a:ext uri="{FF2B5EF4-FFF2-40B4-BE49-F238E27FC236}">
                <a16:creationId xmlns:a16="http://schemas.microsoft.com/office/drawing/2014/main" id="{A439D08C-3473-BEDF-1E44-C7F32CDAE034}"/>
              </a:ext>
            </a:extLst>
          </p:cNvPr>
          <p:cNvSpPr/>
          <p:nvPr/>
        </p:nvSpPr>
        <p:spPr>
          <a:xfrm>
            <a:off x="2890345" y="3900194"/>
            <a:ext cx="504614" cy="476255"/>
          </a:xfrm>
          <a:custGeom>
            <a:avLst/>
            <a:gdLst>
              <a:gd name="connsiteX0" fmla="*/ 36975 w 1014554"/>
              <a:gd name="connsiteY0" fmla="*/ 252249 h 844887"/>
              <a:gd name="connsiteX1" fmla="*/ 152589 w 1014554"/>
              <a:gd name="connsiteY1" fmla="*/ 115614 h 844887"/>
              <a:gd name="connsiteX2" fmla="*/ 467899 w 1014554"/>
              <a:gd name="connsiteY2" fmla="*/ 0 h 844887"/>
              <a:gd name="connsiteX3" fmla="*/ 961885 w 1014554"/>
              <a:gd name="connsiteY3" fmla="*/ 115614 h 844887"/>
              <a:gd name="connsiteX4" fmla="*/ 1003927 w 1014554"/>
              <a:gd name="connsiteY4" fmla="*/ 157656 h 844887"/>
              <a:gd name="connsiteX5" fmla="*/ 993416 w 1014554"/>
              <a:gd name="connsiteY5" fmla="*/ 157656 h 844887"/>
              <a:gd name="connsiteX6" fmla="*/ 877802 w 1014554"/>
              <a:gd name="connsiteY6" fmla="*/ 325821 h 844887"/>
              <a:gd name="connsiteX7" fmla="*/ 488920 w 1014554"/>
              <a:gd name="connsiteY7" fmla="*/ 399394 h 844887"/>
              <a:gd name="connsiteX8" fmla="*/ 26465 w 1014554"/>
              <a:gd name="connsiteY8" fmla="*/ 189187 h 844887"/>
              <a:gd name="connsiteX9" fmla="*/ 57996 w 1014554"/>
              <a:gd name="connsiteY9" fmla="*/ 325821 h 844887"/>
              <a:gd name="connsiteX10" fmla="*/ 68506 w 1014554"/>
              <a:gd name="connsiteY10" fmla="*/ 693683 h 844887"/>
              <a:gd name="connsiteX11" fmla="*/ 163099 w 1014554"/>
              <a:gd name="connsiteY11" fmla="*/ 735725 h 844887"/>
              <a:gd name="connsiteX12" fmla="*/ 383816 w 1014554"/>
              <a:gd name="connsiteY12" fmla="*/ 830318 h 844887"/>
              <a:gd name="connsiteX13" fmla="*/ 783209 w 1014554"/>
              <a:gd name="connsiteY13" fmla="*/ 830318 h 844887"/>
              <a:gd name="connsiteX14" fmla="*/ 1003927 w 1014554"/>
              <a:gd name="connsiteY14" fmla="*/ 693683 h 844887"/>
              <a:gd name="connsiteX15" fmla="*/ 1003927 w 1014554"/>
              <a:gd name="connsiteY15" fmla="*/ 609600 h 844887"/>
              <a:gd name="connsiteX16" fmla="*/ 1014437 w 1014554"/>
              <a:gd name="connsiteY16" fmla="*/ 199697 h 84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14554" h="844887">
                <a:moveTo>
                  <a:pt x="36975" y="252249"/>
                </a:moveTo>
                <a:cubicBezTo>
                  <a:pt x="58871" y="204952"/>
                  <a:pt x="80768" y="157655"/>
                  <a:pt x="152589" y="115614"/>
                </a:cubicBezTo>
                <a:cubicBezTo>
                  <a:pt x="224410" y="73573"/>
                  <a:pt x="333016" y="0"/>
                  <a:pt x="467899" y="0"/>
                </a:cubicBezTo>
                <a:cubicBezTo>
                  <a:pt x="602782" y="0"/>
                  <a:pt x="961885" y="115614"/>
                  <a:pt x="961885" y="115614"/>
                </a:cubicBezTo>
                <a:cubicBezTo>
                  <a:pt x="1051223" y="141890"/>
                  <a:pt x="998672" y="150649"/>
                  <a:pt x="1003927" y="157656"/>
                </a:cubicBezTo>
                <a:cubicBezTo>
                  <a:pt x="1009182" y="164663"/>
                  <a:pt x="1014437" y="129629"/>
                  <a:pt x="993416" y="157656"/>
                </a:cubicBezTo>
                <a:cubicBezTo>
                  <a:pt x="972395" y="185683"/>
                  <a:pt x="961885" y="285531"/>
                  <a:pt x="877802" y="325821"/>
                </a:cubicBezTo>
                <a:cubicBezTo>
                  <a:pt x="793719" y="366111"/>
                  <a:pt x="630809" y="422166"/>
                  <a:pt x="488920" y="399394"/>
                </a:cubicBezTo>
                <a:cubicBezTo>
                  <a:pt x="347031" y="376622"/>
                  <a:pt x="98286" y="201449"/>
                  <a:pt x="26465" y="189187"/>
                </a:cubicBezTo>
                <a:cubicBezTo>
                  <a:pt x="-45356" y="176925"/>
                  <a:pt x="50989" y="241738"/>
                  <a:pt x="57996" y="325821"/>
                </a:cubicBezTo>
                <a:cubicBezTo>
                  <a:pt x="65003" y="409904"/>
                  <a:pt x="50989" y="625366"/>
                  <a:pt x="68506" y="693683"/>
                </a:cubicBezTo>
                <a:cubicBezTo>
                  <a:pt x="86023" y="762000"/>
                  <a:pt x="163099" y="735725"/>
                  <a:pt x="163099" y="735725"/>
                </a:cubicBezTo>
                <a:cubicBezTo>
                  <a:pt x="215651" y="758497"/>
                  <a:pt x="280464" y="814553"/>
                  <a:pt x="383816" y="830318"/>
                </a:cubicBezTo>
                <a:cubicBezTo>
                  <a:pt x="487168" y="846083"/>
                  <a:pt x="679857" y="853091"/>
                  <a:pt x="783209" y="830318"/>
                </a:cubicBezTo>
                <a:cubicBezTo>
                  <a:pt x="886561" y="807546"/>
                  <a:pt x="967141" y="730469"/>
                  <a:pt x="1003927" y="693683"/>
                </a:cubicBezTo>
                <a:lnTo>
                  <a:pt x="1003927" y="609600"/>
                </a:lnTo>
                <a:cubicBezTo>
                  <a:pt x="1005679" y="527269"/>
                  <a:pt x="1010058" y="363483"/>
                  <a:pt x="1014437" y="199697"/>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5" name="TextBox 64">
            <a:extLst>
              <a:ext uri="{FF2B5EF4-FFF2-40B4-BE49-F238E27FC236}">
                <a16:creationId xmlns:a16="http://schemas.microsoft.com/office/drawing/2014/main" id="{97C88FDE-146F-4C59-3D2A-3619AE20234C}"/>
              </a:ext>
            </a:extLst>
          </p:cNvPr>
          <p:cNvSpPr txBox="1"/>
          <p:nvPr/>
        </p:nvSpPr>
        <p:spPr>
          <a:xfrm>
            <a:off x="3431629" y="2432415"/>
            <a:ext cx="2154621" cy="369332"/>
          </a:xfrm>
          <a:prstGeom prst="rect">
            <a:avLst/>
          </a:prstGeom>
          <a:noFill/>
        </p:spPr>
        <p:txBody>
          <a:bodyPr wrap="square" rtlCol="0">
            <a:spAutoFit/>
          </a:bodyPr>
          <a:lstStyle/>
          <a:p>
            <a:pPr algn="ctr"/>
            <a:r>
              <a:rPr lang="en-AU" dirty="0">
                <a:solidFill>
                  <a:srgbClr val="0070C0"/>
                </a:solidFill>
                <a:latin typeface="Max's Handwritin" pitchFamily="2" charset="0"/>
              </a:rPr>
              <a:t>Authoritative Servers</a:t>
            </a:r>
          </a:p>
        </p:txBody>
      </p:sp>
      <p:sp>
        <p:nvSpPr>
          <p:cNvPr id="66" name="TextBox 65">
            <a:extLst>
              <a:ext uri="{FF2B5EF4-FFF2-40B4-BE49-F238E27FC236}">
                <a16:creationId xmlns:a16="http://schemas.microsoft.com/office/drawing/2014/main" id="{E88ECD4D-B83E-F45E-1EF5-E6AE536F7DF2}"/>
              </a:ext>
            </a:extLst>
          </p:cNvPr>
          <p:cNvSpPr txBox="1"/>
          <p:nvPr/>
        </p:nvSpPr>
        <p:spPr>
          <a:xfrm>
            <a:off x="3323378" y="3989530"/>
            <a:ext cx="2154621" cy="369332"/>
          </a:xfrm>
          <a:prstGeom prst="rect">
            <a:avLst/>
          </a:prstGeom>
          <a:noFill/>
        </p:spPr>
        <p:txBody>
          <a:bodyPr wrap="square" rtlCol="0">
            <a:spAutoFit/>
          </a:bodyPr>
          <a:lstStyle/>
          <a:p>
            <a:pPr algn="ctr"/>
            <a:r>
              <a:rPr lang="en-AU" dirty="0">
                <a:solidFill>
                  <a:srgbClr val="00B050"/>
                </a:solidFill>
                <a:latin typeface="Max's Handwritin" pitchFamily="2" charset="0"/>
              </a:rPr>
              <a:t>Recursive Resolver</a:t>
            </a:r>
          </a:p>
        </p:txBody>
      </p:sp>
      <p:sp>
        <p:nvSpPr>
          <p:cNvPr id="67" name="TextBox 66">
            <a:extLst>
              <a:ext uri="{FF2B5EF4-FFF2-40B4-BE49-F238E27FC236}">
                <a16:creationId xmlns:a16="http://schemas.microsoft.com/office/drawing/2014/main" id="{7CB753D8-7376-7D43-D41A-5A20D2C1BE52}"/>
              </a:ext>
            </a:extLst>
          </p:cNvPr>
          <p:cNvSpPr txBox="1"/>
          <p:nvPr/>
        </p:nvSpPr>
        <p:spPr>
          <a:xfrm>
            <a:off x="3381868" y="5542007"/>
            <a:ext cx="2154621" cy="369332"/>
          </a:xfrm>
          <a:prstGeom prst="rect">
            <a:avLst/>
          </a:prstGeom>
          <a:noFill/>
        </p:spPr>
        <p:txBody>
          <a:bodyPr wrap="square" rtlCol="0">
            <a:spAutoFit/>
          </a:bodyPr>
          <a:lstStyle/>
          <a:p>
            <a:pPr algn="ctr"/>
            <a:r>
              <a:rPr lang="en-AU" dirty="0">
                <a:solidFill>
                  <a:srgbClr val="FF0000"/>
                </a:solidFill>
                <a:latin typeface="Max's Handwritin" pitchFamily="2" charset="0"/>
              </a:rPr>
              <a:t>Stub Resolver</a:t>
            </a:r>
          </a:p>
        </p:txBody>
      </p:sp>
      <p:sp>
        <p:nvSpPr>
          <p:cNvPr id="68" name="TextBox 67">
            <a:extLst>
              <a:ext uri="{FF2B5EF4-FFF2-40B4-BE49-F238E27FC236}">
                <a16:creationId xmlns:a16="http://schemas.microsoft.com/office/drawing/2014/main" id="{ABE7BC64-E974-8BE8-015E-DC6D0600412E}"/>
              </a:ext>
            </a:extLst>
          </p:cNvPr>
          <p:cNvSpPr txBox="1"/>
          <p:nvPr/>
        </p:nvSpPr>
        <p:spPr>
          <a:xfrm>
            <a:off x="2500119" y="4022818"/>
            <a:ext cx="1310647" cy="369332"/>
          </a:xfrm>
          <a:prstGeom prst="rect">
            <a:avLst/>
          </a:prstGeom>
          <a:noFill/>
        </p:spPr>
        <p:txBody>
          <a:bodyPr wrap="square" rtlCol="0">
            <a:spAutoFit/>
          </a:bodyPr>
          <a:lstStyle/>
          <a:p>
            <a:pPr algn="ctr"/>
            <a:r>
              <a:rPr lang="en-AU" dirty="0">
                <a:solidFill>
                  <a:srgbClr val="00B050"/>
                </a:solidFill>
                <a:latin typeface="Max's Handwritin" pitchFamily="2" charset="0"/>
              </a:rPr>
              <a:t>Cache</a:t>
            </a:r>
          </a:p>
        </p:txBody>
      </p:sp>
      <p:sp>
        <p:nvSpPr>
          <p:cNvPr id="69" name="TextBox 68">
            <a:extLst>
              <a:ext uri="{FF2B5EF4-FFF2-40B4-BE49-F238E27FC236}">
                <a16:creationId xmlns:a16="http://schemas.microsoft.com/office/drawing/2014/main" id="{6A56961A-CA90-D9C9-26F0-71890609A6EE}"/>
              </a:ext>
            </a:extLst>
          </p:cNvPr>
          <p:cNvSpPr txBox="1"/>
          <p:nvPr/>
        </p:nvSpPr>
        <p:spPr>
          <a:xfrm>
            <a:off x="6096000" y="5590787"/>
            <a:ext cx="944489" cy="400110"/>
          </a:xfrm>
          <a:prstGeom prst="rect">
            <a:avLst/>
          </a:prstGeom>
          <a:noFill/>
        </p:spPr>
        <p:txBody>
          <a:bodyPr wrap="none" rtlCol="0">
            <a:spAutoFit/>
          </a:bodyPr>
          <a:lstStyle/>
          <a:p>
            <a:r>
              <a:rPr lang="en-AU" sz="2000" dirty="0">
                <a:latin typeface="Max's Handwritin" pitchFamily="2" charset="0"/>
              </a:rPr>
              <a:t>Application</a:t>
            </a:r>
          </a:p>
        </p:txBody>
      </p:sp>
      <p:sp>
        <p:nvSpPr>
          <p:cNvPr id="70" name="Freeform 69">
            <a:extLst>
              <a:ext uri="{FF2B5EF4-FFF2-40B4-BE49-F238E27FC236}">
                <a16:creationId xmlns:a16="http://schemas.microsoft.com/office/drawing/2014/main" id="{277F018E-1365-4995-818F-2301826E2408}"/>
              </a:ext>
            </a:extLst>
          </p:cNvPr>
          <p:cNvSpPr/>
          <p:nvPr/>
        </p:nvSpPr>
        <p:spPr>
          <a:xfrm>
            <a:off x="4382732" y="4445876"/>
            <a:ext cx="336413" cy="788276"/>
          </a:xfrm>
          <a:custGeom>
            <a:avLst/>
            <a:gdLst>
              <a:gd name="connsiteX0" fmla="*/ 147227 w 336413"/>
              <a:gd name="connsiteY0" fmla="*/ 788276 h 788276"/>
              <a:gd name="connsiteX1" fmla="*/ 126206 w 336413"/>
              <a:gd name="connsiteY1" fmla="*/ 147145 h 788276"/>
              <a:gd name="connsiteX2" fmla="*/ 126206 w 336413"/>
              <a:gd name="connsiteY2" fmla="*/ 31531 h 788276"/>
              <a:gd name="connsiteX3" fmla="*/ 82 w 336413"/>
              <a:gd name="connsiteY3" fmla="*/ 231227 h 788276"/>
              <a:gd name="connsiteX4" fmla="*/ 147227 w 336413"/>
              <a:gd name="connsiteY4" fmla="*/ 0 h 788276"/>
              <a:gd name="connsiteX5" fmla="*/ 336413 w 336413"/>
              <a:gd name="connsiteY5" fmla="*/ 231227 h 788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6413" h="788276">
                <a:moveTo>
                  <a:pt x="147227" y="788276"/>
                </a:moveTo>
                <a:cubicBezTo>
                  <a:pt x="138468" y="530772"/>
                  <a:pt x="129709" y="273269"/>
                  <a:pt x="126206" y="147145"/>
                </a:cubicBezTo>
                <a:cubicBezTo>
                  <a:pt x="122703" y="21021"/>
                  <a:pt x="147227" y="17517"/>
                  <a:pt x="126206" y="31531"/>
                </a:cubicBezTo>
                <a:cubicBezTo>
                  <a:pt x="105185" y="45545"/>
                  <a:pt x="-3421" y="236482"/>
                  <a:pt x="82" y="231227"/>
                </a:cubicBezTo>
                <a:cubicBezTo>
                  <a:pt x="3585" y="225972"/>
                  <a:pt x="91172" y="0"/>
                  <a:pt x="147227" y="0"/>
                </a:cubicBezTo>
                <a:cubicBezTo>
                  <a:pt x="203282" y="0"/>
                  <a:pt x="269847" y="115613"/>
                  <a:pt x="336413" y="231227"/>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1" name="Freeform 70">
            <a:extLst>
              <a:ext uri="{FF2B5EF4-FFF2-40B4-BE49-F238E27FC236}">
                <a16:creationId xmlns:a16="http://schemas.microsoft.com/office/drawing/2014/main" id="{00C89765-BAEE-B3B5-D3E5-2EE23C7370C0}"/>
              </a:ext>
            </a:extLst>
          </p:cNvPr>
          <p:cNvSpPr/>
          <p:nvPr/>
        </p:nvSpPr>
        <p:spPr>
          <a:xfrm>
            <a:off x="4330262" y="2879607"/>
            <a:ext cx="231228" cy="620338"/>
          </a:xfrm>
          <a:custGeom>
            <a:avLst/>
            <a:gdLst>
              <a:gd name="connsiteX0" fmla="*/ 105104 w 231228"/>
              <a:gd name="connsiteY0" fmla="*/ 620338 h 620338"/>
              <a:gd name="connsiteX1" fmla="*/ 84083 w 231228"/>
              <a:gd name="connsiteY1" fmla="*/ 52779 h 620338"/>
              <a:gd name="connsiteX2" fmla="*/ 0 w 231228"/>
              <a:gd name="connsiteY2" fmla="*/ 199924 h 620338"/>
              <a:gd name="connsiteX3" fmla="*/ 84083 w 231228"/>
              <a:gd name="connsiteY3" fmla="*/ 227 h 620338"/>
              <a:gd name="connsiteX4" fmla="*/ 231228 w 231228"/>
              <a:gd name="connsiteY4" fmla="*/ 168393 h 620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228" h="620338">
                <a:moveTo>
                  <a:pt x="105104" y="620338"/>
                </a:moveTo>
                <a:cubicBezTo>
                  <a:pt x="103352" y="371593"/>
                  <a:pt x="101600" y="122848"/>
                  <a:pt x="84083" y="52779"/>
                </a:cubicBezTo>
                <a:cubicBezTo>
                  <a:pt x="66566" y="-17290"/>
                  <a:pt x="0" y="208683"/>
                  <a:pt x="0" y="199924"/>
                </a:cubicBezTo>
                <a:cubicBezTo>
                  <a:pt x="0" y="191165"/>
                  <a:pt x="45545" y="5482"/>
                  <a:pt x="84083" y="227"/>
                </a:cubicBezTo>
                <a:cubicBezTo>
                  <a:pt x="122621" y="-5028"/>
                  <a:pt x="176924" y="81682"/>
                  <a:pt x="231228" y="168393"/>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3" name="Freeform 72">
            <a:extLst>
              <a:ext uri="{FF2B5EF4-FFF2-40B4-BE49-F238E27FC236}">
                <a16:creationId xmlns:a16="http://schemas.microsoft.com/office/drawing/2014/main" id="{31E05D3D-E3B8-C504-6838-4EBFC31B20E9}"/>
              </a:ext>
            </a:extLst>
          </p:cNvPr>
          <p:cNvSpPr/>
          <p:nvPr/>
        </p:nvSpPr>
        <p:spPr>
          <a:xfrm>
            <a:off x="5545213" y="5633490"/>
            <a:ext cx="498235" cy="357407"/>
          </a:xfrm>
          <a:custGeom>
            <a:avLst/>
            <a:gdLst>
              <a:gd name="connsiteX0" fmla="*/ 498235 w 498235"/>
              <a:gd name="connsiteY0" fmla="*/ 168220 h 357407"/>
              <a:gd name="connsiteX1" fmla="*/ 4249 w 498235"/>
              <a:gd name="connsiteY1" fmla="*/ 189241 h 357407"/>
              <a:gd name="connsiteX2" fmla="*/ 245987 w 498235"/>
              <a:gd name="connsiteY2" fmla="*/ 55 h 357407"/>
              <a:gd name="connsiteX3" fmla="*/ 4249 w 498235"/>
              <a:gd name="connsiteY3" fmla="*/ 210262 h 357407"/>
              <a:gd name="connsiteX4" fmla="*/ 245987 w 498235"/>
              <a:gd name="connsiteY4" fmla="*/ 357407 h 357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8235" h="357407">
                <a:moveTo>
                  <a:pt x="498235" y="168220"/>
                </a:moveTo>
                <a:cubicBezTo>
                  <a:pt x="272262" y="192744"/>
                  <a:pt x="46290" y="217268"/>
                  <a:pt x="4249" y="189241"/>
                </a:cubicBezTo>
                <a:cubicBezTo>
                  <a:pt x="-37792" y="161214"/>
                  <a:pt x="245987" y="-3448"/>
                  <a:pt x="245987" y="55"/>
                </a:cubicBezTo>
                <a:cubicBezTo>
                  <a:pt x="245987" y="3558"/>
                  <a:pt x="4249" y="150703"/>
                  <a:pt x="4249" y="210262"/>
                </a:cubicBezTo>
                <a:cubicBezTo>
                  <a:pt x="4249" y="269821"/>
                  <a:pt x="125118" y="313614"/>
                  <a:pt x="245987" y="357407"/>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4" name="Oval 73">
            <a:extLst>
              <a:ext uri="{FF2B5EF4-FFF2-40B4-BE49-F238E27FC236}">
                <a16:creationId xmlns:a16="http://schemas.microsoft.com/office/drawing/2014/main" id="{0711D56D-8863-EC8B-9CD7-8B1D021D774B}"/>
              </a:ext>
            </a:extLst>
          </p:cNvPr>
          <p:cNvSpPr/>
          <p:nvPr/>
        </p:nvSpPr>
        <p:spPr>
          <a:xfrm>
            <a:off x="1468865" y="3429000"/>
            <a:ext cx="6232635" cy="120790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832913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FA338-8EDB-EA99-06C7-6C40C04BA7A4}"/>
              </a:ext>
            </a:extLst>
          </p:cNvPr>
          <p:cNvSpPr>
            <a:spLocks noGrp="1"/>
          </p:cNvSpPr>
          <p:nvPr>
            <p:ph type="title"/>
          </p:nvPr>
        </p:nvSpPr>
        <p:spPr/>
        <p:txBody>
          <a:bodyPr/>
          <a:lstStyle/>
          <a:p>
            <a:r>
              <a:rPr lang="en-AU" dirty="0"/>
              <a:t>What if the pushed DNS response is unsigned?</a:t>
            </a:r>
          </a:p>
        </p:txBody>
      </p:sp>
      <p:sp>
        <p:nvSpPr>
          <p:cNvPr id="3" name="Content Placeholder 2">
            <a:extLst>
              <a:ext uri="{FF2B5EF4-FFF2-40B4-BE49-F238E27FC236}">
                <a16:creationId xmlns:a16="http://schemas.microsoft.com/office/drawing/2014/main" id="{BA2E48E6-0B69-12C9-622E-21D847133B80}"/>
              </a:ext>
            </a:extLst>
          </p:cNvPr>
          <p:cNvSpPr>
            <a:spLocks noGrp="1"/>
          </p:cNvSpPr>
          <p:nvPr>
            <p:ph idx="1"/>
          </p:nvPr>
        </p:nvSpPr>
        <p:spPr/>
        <p:txBody>
          <a:bodyPr/>
          <a:lstStyle/>
          <a:p>
            <a:r>
              <a:rPr lang="en-AU" dirty="0"/>
              <a:t>Er, um, er…</a:t>
            </a:r>
          </a:p>
          <a:p>
            <a:r>
              <a:rPr lang="en-AU" dirty="0"/>
              <a:t>It’s probably best to discard it!</a:t>
            </a:r>
          </a:p>
          <a:p>
            <a:pPr lvl="1"/>
            <a:r>
              <a:rPr lang="en-AU" dirty="0"/>
              <a:t>You have no idea how the server obtained the DNS data in the first place</a:t>
            </a:r>
          </a:p>
          <a:p>
            <a:pPr lvl="1"/>
            <a:r>
              <a:rPr lang="en-AU" dirty="0"/>
              <a:t>You don’t know how current the data is</a:t>
            </a:r>
          </a:p>
          <a:p>
            <a:pPr lvl="1"/>
            <a:r>
              <a:rPr lang="en-AU" dirty="0"/>
              <a:t>You really don’t know if the server is trying to deceive you</a:t>
            </a:r>
          </a:p>
          <a:p>
            <a:pPr lvl="1"/>
            <a:r>
              <a:rPr lang="en-AU" dirty="0"/>
              <a:t>And you have no idea who you are implicitly trusting if you use the data</a:t>
            </a:r>
          </a:p>
        </p:txBody>
      </p:sp>
    </p:spTree>
    <p:extLst>
      <p:ext uri="{BB962C8B-B14F-4D97-AF65-F5344CB8AC3E}">
        <p14:creationId xmlns:p14="http://schemas.microsoft.com/office/powerpoint/2010/main" val="3372690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84BFD-8156-C48D-F5D7-8EE47033211C}"/>
              </a:ext>
            </a:extLst>
          </p:cNvPr>
          <p:cNvSpPr>
            <a:spLocks noGrp="1"/>
          </p:cNvSpPr>
          <p:nvPr>
            <p:ph type="title"/>
          </p:nvPr>
        </p:nvSpPr>
        <p:spPr/>
        <p:txBody>
          <a:bodyPr/>
          <a:lstStyle/>
          <a:p>
            <a:r>
              <a:rPr lang="en-AU" dirty="0"/>
              <a:t>What can we say about </a:t>
            </a:r>
            <a:r>
              <a:rPr lang="en-AU" dirty="0" err="1"/>
              <a:t>Resolverless</a:t>
            </a:r>
            <a:r>
              <a:rPr lang="en-AU" dirty="0"/>
              <a:t> DNS?</a:t>
            </a:r>
          </a:p>
        </p:txBody>
      </p:sp>
      <p:sp>
        <p:nvSpPr>
          <p:cNvPr id="3" name="Content Placeholder 2">
            <a:extLst>
              <a:ext uri="{FF2B5EF4-FFF2-40B4-BE49-F238E27FC236}">
                <a16:creationId xmlns:a16="http://schemas.microsoft.com/office/drawing/2014/main" id="{12FDB786-2B09-4859-C241-627D2DB5FD52}"/>
              </a:ext>
            </a:extLst>
          </p:cNvPr>
          <p:cNvSpPr>
            <a:spLocks noGrp="1"/>
          </p:cNvSpPr>
          <p:nvPr>
            <p:ph idx="1"/>
          </p:nvPr>
        </p:nvSpPr>
        <p:spPr/>
        <p:txBody>
          <a:bodyPr>
            <a:normAutofit lnSpcReduction="10000"/>
          </a:bodyPr>
          <a:lstStyle/>
          <a:p>
            <a:r>
              <a:rPr lang="en-AU" dirty="0"/>
              <a:t>It gives HTTP-based applications and services far more control over the quality of the user experience</a:t>
            </a:r>
          </a:p>
          <a:p>
            <a:pPr lvl="1"/>
            <a:r>
              <a:rPr lang="en-AU" dirty="0"/>
              <a:t>It allows the server to pre-provision the client with DNS data that is likely to be useful in the context of the application</a:t>
            </a:r>
          </a:p>
          <a:p>
            <a:pPr lvl="1"/>
            <a:r>
              <a:rPr lang="en-AU" dirty="0"/>
              <a:t>It allows the client side application to perform rapid DNSSEC validation without relying on stub resolver capabilities and settings</a:t>
            </a:r>
          </a:p>
          <a:p>
            <a:pPr lvl="1"/>
            <a:r>
              <a:rPr lang="en-AU" dirty="0"/>
              <a:t>It can replace UDP-based timers, query retries, fragmentation and TCP switching with server-to-client provision</a:t>
            </a:r>
          </a:p>
          <a:p>
            <a:pPr lvl="1"/>
            <a:r>
              <a:rPr lang="en-AU" dirty="0"/>
              <a:t>It operates over a secured connection with an authenticated server</a:t>
            </a:r>
          </a:p>
          <a:p>
            <a:pPr lvl="1"/>
            <a:r>
              <a:rPr lang="en-AU" dirty="0"/>
              <a:t>It does not leak metadata through DNS query streams</a:t>
            </a:r>
          </a:p>
          <a:p>
            <a:pPr lvl="1"/>
            <a:endParaRPr lang="en-AU" dirty="0"/>
          </a:p>
          <a:p>
            <a:r>
              <a:rPr lang="en-AU" dirty="0"/>
              <a:t>As long as the DNS data is DNSSEC-signed</a:t>
            </a:r>
          </a:p>
        </p:txBody>
      </p:sp>
    </p:spTree>
    <p:extLst>
      <p:ext uri="{BB962C8B-B14F-4D97-AF65-F5344CB8AC3E}">
        <p14:creationId xmlns:p14="http://schemas.microsoft.com/office/powerpoint/2010/main" val="1778631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766E4-D645-784A-5778-2EC6EA1E0A1A}"/>
              </a:ext>
            </a:extLst>
          </p:cNvPr>
          <p:cNvSpPr>
            <a:spLocks noGrp="1"/>
          </p:cNvSpPr>
          <p:nvPr>
            <p:ph type="title"/>
          </p:nvPr>
        </p:nvSpPr>
        <p:spPr/>
        <p:txBody>
          <a:bodyPr/>
          <a:lstStyle/>
          <a:p>
            <a:r>
              <a:rPr lang="en-AU" dirty="0"/>
              <a:t>What about unsigned DNS data?</a:t>
            </a:r>
          </a:p>
        </p:txBody>
      </p:sp>
      <p:sp>
        <p:nvSpPr>
          <p:cNvPr id="3" name="Content Placeholder 2">
            <a:extLst>
              <a:ext uri="{FF2B5EF4-FFF2-40B4-BE49-F238E27FC236}">
                <a16:creationId xmlns:a16="http://schemas.microsoft.com/office/drawing/2014/main" id="{78909475-81D4-25A1-EFB9-39EDE249CA82}"/>
              </a:ext>
            </a:extLst>
          </p:cNvPr>
          <p:cNvSpPr>
            <a:spLocks noGrp="1"/>
          </p:cNvSpPr>
          <p:nvPr>
            <p:ph idx="1"/>
          </p:nvPr>
        </p:nvSpPr>
        <p:spPr/>
        <p:txBody>
          <a:bodyPr/>
          <a:lstStyle/>
          <a:p>
            <a:r>
              <a:rPr lang="en-AU" dirty="0"/>
              <a:t>Forget it!</a:t>
            </a:r>
          </a:p>
          <a:p>
            <a:r>
              <a:rPr lang="en-AU" dirty="0" err="1"/>
              <a:t>Resolverless</a:t>
            </a:r>
            <a:r>
              <a:rPr lang="en-AU" dirty="0"/>
              <a:t> DNS responses of unsigned DNS data just opens up more potential vulnerabilities with little in the way of reasonable mitigation</a:t>
            </a:r>
          </a:p>
        </p:txBody>
      </p:sp>
    </p:spTree>
    <p:extLst>
      <p:ext uri="{BB962C8B-B14F-4D97-AF65-F5344CB8AC3E}">
        <p14:creationId xmlns:p14="http://schemas.microsoft.com/office/powerpoint/2010/main" val="1967130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CD297-6FFF-A35F-0849-A14F767163E9}"/>
              </a:ext>
            </a:extLst>
          </p:cNvPr>
          <p:cNvSpPr>
            <a:spLocks noGrp="1"/>
          </p:cNvSpPr>
          <p:nvPr>
            <p:ph type="title"/>
          </p:nvPr>
        </p:nvSpPr>
        <p:spPr/>
        <p:txBody>
          <a:bodyPr/>
          <a:lstStyle/>
          <a:p>
            <a:r>
              <a:rPr lang="en-AU" dirty="0"/>
              <a:t>Where is this leading?</a:t>
            </a:r>
          </a:p>
        </p:txBody>
      </p:sp>
      <p:sp>
        <p:nvSpPr>
          <p:cNvPr id="3" name="Content Placeholder 2">
            <a:extLst>
              <a:ext uri="{FF2B5EF4-FFF2-40B4-BE49-F238E27FC236}">
                <a16:creationId xmlns:a16="http://schemas.microsoft.com/office/drawing/2014/main" id="{DA112E93-1CF8-4633-F96C-DE376BFB8705}"/>
              </a:ext>
            </a:extLst>
          </p:cNvPr>
          <p:cNvSpPr>
            <a:spLocks noGrp="1"/>
          </p:cNvSpPr>
          <p:nvPr>
            <p:ph idx="1"/>
          </p:nvPr>
        </p:nvSpPr>
        <p:spPr/>
        <p:txBody>
          <a:bodyPr/>
          <a:lstStyle/>
          <a:p>
            <a:pPr marL="0" indent="0">
              <a:buNone/>
            </a:pPr>
            <a:r>
              <a:rPr lang="en-AU" dirty="0"/>
              <a:t>The changing economics of the Internet</a:t>
            </a:r>
          </a:p>
          <a:p>
            <a:pPr lvl="1"/>
            <a:r>
              <a:rPr lang="en-AU" dirty="0"/>
              <a:t>The shift to advertiser-funded content and service has sucked the revenue base from access and common infrastructure</a:t>
            </a:r>
          </a:p>
          <a:p>
            <a:pPr lvl="1"/>
            <a:r>
              <a:rPr lang="en-AU" dirty="0"/>
              <a:t>Internet infrastructure is a commodity-based activity which resists innovation</a:t>
            </a:r>
          </a:p>
          <a:p>
            <a:pPr lvl="1"/>
            <a:r>
              <a:rPr lang="en-AU" dirty="0"/>
              <a:t>The incentives to innovate lie in the application and service layers</a:t>
            </a:r>
          </a:p>
          <a:p>
            <a:pPr lvl="1"/>
            <a:r>
              <a:rPr lang="en-AU" dirty="0"/>
              <a:t>Infrastructure is under continued pressure to achieve further efficiencies and there is a consequent pressure to scale up  and centralise</a:t>
            </a:r>
          </a:p>
          <a:p>
            <a:pPr marL="0" indent="0">
              <a:buNone/>
            </a:pPr>
            <a:r>
              <a:rPr lang="en-AU" dirty="0"/>
              <a:t>The DNS is caught up in this, and innovation in the DNS is extremely challenging to get adoption these days</a:t>
            </a:r>
          </a:p>
          <a:p>
            <a:pPr marL="0" indent="0">
              <a:buNone/>
            </a:pPr>
            <a:r>
              <a:rPr lang="en-AU" dirty="0"/>
              <a:t>Does </a:t>
            </a:r>
            <a:r>
              <a:rPr lang="en-AU" dirty="0" err="1"/>
              <a:t>Resolverless</a:t>
            </a:r>
            <a:r>
              <a:rPr lang="en-AU" dirty="0"/>
              <a:t> DNS have a chance?</a:t>
            </a:r>
          </a:p>
        </p:txBody>
      </p:sp>
    </p:spTree>
    <p:extLst>
      <p:ext uri="{BB962C8B-B14F-4D97-AF65-F5344CB8AC3E}">
        <p14:creationId xmlns:p14="http://schemas.microsoft.com/office/powerpoint/2010/main" val="3250855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4D15C-597F-AB79-6F32-EBDAF68C2E0B}"/>
              </a:ext>
            </a:extLst>
          </p:cNvPr>
          <p:cNvSpPr>
            <a:spLocks noGrp="1"/>
          </p:cNvSpPr>
          <p:nvPr>
            <p:ph type="title"/>
          </p:nvPr>
        </p:nvSpPr>
        <p:spPr/>
        <p:txBody>
          <a:bodyPr/>
          <a:lstStyle/>
          <a:p>
            <a:r>
              <a:rPr lang="en-AU" dirty="0"/>
              <a:t>Is there a role for </a:t>
            </a:r>
            <a:r>
              <a:rPr lang="en-AU" dirty="0" err="1"/>
              <a:t>Resolverless</a:t>
            </a:r>
            <a:r>
              <a:rPr lang="en-AU" dirty="0"/>
              <a:t> DNS?</a:t>
            </a:r>
          </a:p>
        </p:txBody>
      </p:sp>
      <p:sp>
        <p:nvSpPr>
          <p:cNvPr id="3" name="Content Placeholder 2">
            <a:extLst>
              <a:ext uri="{FF2B5EF4-FFF2-40B4-BE49-F238E27FC236}">
                <a16:creationId xmlns:a16="http://schemas.microsoft.com/office/drawing/2014/main" id="{511D6142-8227-6731-33EB-5045C515E340}"/>
              </a:ext>
            </a:extLst>
          </p:cNvPr>
          <p:cNvSpPr>
            <a:spLocks noGrp="1"/>
          </p:cNvSpPr>
          <p:nvPr>
            <p:ph idx="1"/>
          </p:nvPr>
        </p:nvSpPr>
        <p:spPr/>
        <p:txBody>
          <a:bodyPr>
            <a:normAutofit fontScale="92500"/>
          </a:bodyPr>
          <a:lstStyle/>
          <a:p>
            <a:pPr marL="0" indent="0">
              <a:buNone/>
            </a:pPr>
            <a:r>
              <a:rPr lang="en-AU" dirty="0"/>
              <a:t>Perhaps</a:t>
            </a:r>
          </a:p>
          <a:p>
            <a:r>
              <a:rPr lang="en-AU" dirty="0"/>
              <a:t>But I would suggest it necessarily assumes DNSSEC</a:t>
            </a:r>
          </a:p>
          <a:p>
            <a:r>
              <a:rPr lang="en-AU" dirty="0"/>
              <a:t>Which, at present, is a tough assumption</a:t>
            </a:r>
          </a:p>
          <a:p>
            <a:pPr lvl="1"/>
            <a:r>
              <a:rPr lang="en-AU" dirty="0"/>
              <a:t>Because few zones are signed</a:t>
            </a:r>
          </a:p>
          <a:p>
            <a:pPr lvl="2"/>
            <a:r>
              <a:rPr lang="en-AU" dirty="0"/>
              <a:t>Because DNSSEC signatures tend to create larger responses, which is a problem in UDP DNS</a:t>
            </a:r>
          </a:p>
          <a:p>
            <a:pPr lvl="2"/>
            <a:r>
              <a:rPr lang="en-AU" dirty="0"/>
              <a:t>Because advanced zone signing a zone is infeasible for very large zones</a:t>
            </a:r>
          </a:p>
          <a:p>
            <a:pPr lvl="2"/>
            <a:r>
              <a:rPr lang="en-AU" dirty="0"/>
              <a:t>And signing on the fly can be fragile </a:t>
            </a:r>
          </a:p>
          <a:p>
            <a:pPr lvl="2"/>
            <a:r>
              <a:rPr lang="en-AU" dirty="0"/>
              <a:t>In summary, few zones are DNSSEC are signed is because its unreliable and expensive and the benefits do not seem to offset against the additional risks</a:t>
            </a:r>
          </a:p>
          <a:p>
            <a:pPr lvl="1"/>
            <a:r>
              <a:rPr lang="en-AU" dirty="0"/>
              <a:t>And few resolvers validate</a:t>
            </a:r>
          </a:p>
          <a:p>
            <a:pPr lvl="2"/>
            <a:r>
              <a:rPr lang="en-AU" dirty="0"/>
              <a:t>Because it takes time</a:t>
            </a:r>
          </a:p>
          <a:p>
            <a:pPr lvl="2"/>
            <a:r>
              <a:rPr lang="en-AU" dirty="0"/>
              <a:t>And stresses out UDP DNS</a:t>
            </a:r>
          </a:p>
        </p:txBody>
      </p:sp>
    </p:spTree>
    <p:extLst>
      <p:ext uri="{BB962C8B-B14F-4D97-AF65-F5344CB8AC3E}">
        <p14:creationId xmlns:p14="http://schemas.microsoft.com/office/powerpoint/2010/main" val="2080648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6402A-0E90-D42E-3EA6-F178F04439EE}"/>
              </a:ext>
            </a:extLst>
          </p:cNvPr>
          <p:cNvSpPr>
            <a:spLocks noGrp="1"/>
          </p:cNvSpPr>
          <p:nvPr>
            <p:ph type="title"/>
          </p:nvPr>
        </p:nvSpPr>
        <p:spPr/>
        <p:txBody>
          <a:bodyPr/>
          <a:lstStyle/>
          <a:p>
            <a:r>
              <a:rPr lang="en-AU" dirty="0"/>
              <a:t>What about RFC 7901?</a:t>
            </a:r>
          </a:p>
        </p:txBody>
      </p:sp>
      <p:sp>
        <p:nvSpPr>
          <p:cNvPr id="3" name="Content Placeholder 2">
            <a:extLst>
              <a:ext uri="{FF2B5EF4-FFF2-40B4-BE49-F238E27FC236}">
                <a16:creationId xmlns:a16="http://schemas.microsoft.com/office/drawing/2014/main" id="{E48903D6-9995-F02C-E49E-7BBB6155F34F}"/>
              </a:ext>
            </a:extLst>
          </p:cNvPr>
          <p:cNvSpPr>
            <a:spLocks noGrp="1"/>
          </p:cNvSpPr>
          <p:nvPr>
            <p:ph idx="1"/>
          </p:nvPr>
        </p:nvSpPr>
        <p:spPr/>
        <p:txBody>
          <a:bodyPr>
            <a:normAutofit/>
          </a:bodyPr>
          <a:lstStyle/>
          <a:p>
            <a:r>
              <a:rPr lang="en-AU" dirty="0"/>
              <a:t>What is a pushed DNS response was framed as if the client had set the EDNS0 CHAIN option with the root zone as the closest trust point?</a:t>
            </a:r>
          </a:p>
          <a:p>
            <a:r>
              <a:rPr lang="en-AU" dirty="0"/>
              <a:t>That way the client is provided with the DNS response and the chain of signatures that permit the client to perform local validation of the response in a single pushed DNS object</a:t>
            </a:r>
          </a:p>
          <a:p>
            <a:r>
              <a:rPr lang="en-AU" dirty="0"/>
              <a:t>And if the zone is unsigned - then no DNS response is pushed</a:t>
            </a:r>
          </a:p>
        </p:txBody>
      </p:sp>
    </p:spTree>
    <p:extLst>
      <p:ext uri="{BB962C8B-B14F-4D97-AF65-F5344CB8AC3E}">
        <p14:creationId xmlns:p14="http://schemas.microsoft.com/office/powerpoint/2010/main" val="3720486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024EA-A4CB-3B96-1C27-E0B26F90BB4F}"/>
              </a:ext>
            </a:extLst>
          </p:cNvPr>
          <p:cNvSpPr>
            <a:spLocks noGrp="1"/>
          </p:cNvSpPr>
          <p:nvPr>
            <p:ph type="title"/>
          </p:nvPr>
        </p:nvSpPr>
        <p:spPr/>
        <p:txBody>
          <a:bodyPr/>
          <a:lstStyle/>
          <a:p>
            <a:r>
              <a:rPr lang="en-AU" dirty="0"/>
              <a:t>Why is this interesting?</a:t>
            </a:r>
          </a:p>
        </p:txBody>
      </p:sp>
      <p:sp>
        <p:nvSpPr>
          <p:cNvPr id="3" name="Content Placeholder 2">
            <a:extLst>
              <a:ext uri="{FF2B5EF4-FFF2-40B4-BE49-F238E27FC236}">
                <a16:creationId xmlns:a16="http://schemas.microsoft.com/office/drawing/2014/main" id="{27383E4E-EF6B-DA18-AB2F-27E1A9C26054}"/>
              </a:ext>
            </a:extLst>
          </p:cNvPr>
          <p:cNvSpPr>
            <a:spLocks noGrp="1"/>
          </p:cNvSpPr>
          <p:nvPr>
            <p:ph idx="1"/>
          </p:nvPr>
        </p:nvSpPr>
        <p:spPr/>
        <p:txBody>
          <a:bodyPr>
            <a:normAutofit lnSpcReduction="10000"/>
          </a:bodyPr>
          <a:lstStyle/>
          <a:p>
            <a:r>
              <a:rPr lang="en-AU" dirty="0"/>
              <a:t>The DNS is:</a:t>
            </a:r>
          </a:p>
          <a:p>
            <a:pPr lvl="1"/>
            <a:r>
              <a:rPr lang="en-AU" dirty="0"/>
              <a:t>A massive time penalty</a:t>
            </a:r>
          </a:p>
          <a:p>
            <a:pPr lvl="1"/>
            <a:r>
              <a:rPr lang="en-AU" dirty="0"/>
              <a:t>A significant privacy leak</a:t>
            </a:r>
          </a:p>
          <a:p>
            <a:pPr lvl="1"/>
            <a:r>
              <a:rPr lang="en-AU" dirty="0"/>
              <a:t>A consistent source of failure</a:t>
            </a:r>
          </a:p>
          <a:p>
            <a:r>
              <a:rPr lang="en-AU" dirty="0" err="1"/>
              <a:t>Resolverless</a:t>
            </a:r>
            <a:r>
              <a:rPr lang="en-AU" dirty="0"/>
              <a:t> DNS won’t fix all the DNS all at once</a:t>
            </a:r>
          </a:p>
          <a:p>
            <a:pPr lvl="1"/>
            <a:r>
              <a:rPr lang="en-AU" dirty="0"/>
              <a:t>But it can hand a significant amount of control over application and service quality back to these HTTPS-based applications and services</a:t>
            </a:r>
          </a:p>
          <a:p>
            <a:pPr lvl="1"/>
            <a:r>
              <a:rPr lang="en-AU" dirty="0"/>
              <a:t>And it’s a whole lot faster!</a:t>
            </a:r>
          </a:p>
          <a:p>
            <a:pPr lvl="1"/>
            <a:r>
              <a:rPr lang="en-AU" dirty="0"/>
              <a:t>And is hides the client from the DNS resolution infrastructure</a:t>
            </a:r>
          </a:p>
          <a:p>
            <a:r>
              <a:rPr lang="en-AU" dirty="0"/>
              <a:t>And for those reasons it’s a very interesting step in the possible evolution of the DNS</a:t>
            </a:r>
          </a:p>
          <a:p>
            <a:pPr lvl="1"/>
            <a:endParaRPr lang="en-AU" dirty="0"/>
          </a:p>
        </p:txBody>
      </p:sp>
    </p:spTree>
    <p:extLst>
      <p:ext uri="{BB962C8B-B14F-4D97-AF65-F5344CB8AC3E}">
        <p14:creationId xmlns:p14="http://schemas.microsoft.com/office/powerpoint/2010/main" val="17342371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024EA-A4CB-3B96-1C27-E0B26F90BB4F}"/>
              </a:ext>
            </a:extLst>
          </p:cNvPr>
          <p:cNvSpPr>
            <a:spLocks noGrp="1"/>
          </p:cNvSpPr>
          <p:nvPr>
            <p:ph type="title"/>
          </p:nvPr>
        </p:nvSpPr>
        <p:spPr/>
        <p:txBody>
          <a:bodyPr/>
          <a:lstStyle/>
          <a:p>
            <a:r>
              <a:rPr lang="en-AU" dirty="0"/>
              <a:t>Why is this interesting?</a:t>
            </a:r>
          </a:p>
        </p:txBody>
      </p:sp>
      <p:sp>
        <p:nvSpPr>
          <p:cNvPr id="3" name="Content Placeholder 2">
            <a:extLst>
              <a:ext uri="{FF2B5EF4-FFF2-40B4-BE49-F238E27FC236}">
                <a16:creationId xmlns:a16="http://schemas.microsoft.com/office/drawing/2014/main" id="{27383E4E-EF6B-DA18-AB2F-27E1A9C26054}"/>
              </a:ext>
            </a:extLst>
          </p:cNvPr>
          <p:cNvSpPr>
            <a:spLocks noGrp="1"/>
          </p:cNvSpPr>
          <p:nvPr>
            <p:ph idx="1"/>
          </p:nvPr>
        </p:nvSpPr>
        <p:spPr/>
        <p:txBody>
          <a:bodyPr>
            <a:normAutofit fontScale="92500" lnSpcReduction="20000"/>
          </a:bodyPr>
          <a:lstStyle/>
          <a:p>
            <a:pPr marL="0" indent="0">
              <a:buNone/>
            </a:pPr>
            <a:r>
              <a:rPr lang="en-AU" dirty="0"/>
              <a:t>We have spent a huge amount of effort over the last decade trying to make the Internet faster:</a:t>
            </a:r>
          </a:p>
          <a:p>
            <a:pPr lvl="1"/>
            <a:r>
              <a:rPr lang="en-AU" dirty="0"/>
              <a:t>We’ve been deploying CDNs to replicate content and services and bring them closer to users</a:t>
            </a:r>
          </a:p>
          <a:p>
            <a:pPr lvl="1"/>
            <a:r>
              <a:rPr lang="en-AU" dirty="0"/>
              <a:t>We’ve been deploying non-blocking transport protocols (such as QUIC) to exploit parallelism</a:t>
            </a:r>
          </a:p>
          <a:p>
            <a:pPr lvl="1"/>
            <a:r>
              <a:rPr lang="en-AU" dirty="0"/>
              <a:t>We’ve been tuning TCP and network behaviour to create more efficient and faster network transactions</a:t>
            </a:r>
          </a:p>
          <a:p>
            <a:pPr lvl="1"/>
            <a:r>
              <a:rPr lang="en-AU" dirty="0"/>
              <a:t>We’ve been packing more information in the DNS to make service </a:t>
            </a:r>
            <a:r>
              <a:rPr lang="en-AU" dirty="0" err="1"/>
              <a:t>startup</a:t>
            </a:r>
            <a:r>
              <a:rPr lang="en-AU" dirty="0"/>
              <a:t> faster (SVC and HTTPS  records)</a:t>
            </a:r>
          </a:p>
          <a:p>
            <a:r>
              <a:rPr lang="en-AU" dirty="0"/>
              <a:t>And much of this innovation is happening at the application levels of the protocol stack where there is ample money and an impatient agenda, avoiding incurring any further dependencies on the lower layers of common infrastructure where there is neither money nor impatience!</a:t>
            </a:r>
          </a:p>
          <a:p>
            <a:pPr lvl="1"/>
            <a:endParaRPr lang="en-AU" dirty="0"/>
          </a:p>
        </p:txBody>
      </p:sp>
    </p:spTree>
    <p:extLst>
      <p:ext uri="{BB962C8B-B14F-4D97-AF65-F5344CB8AC3E}">
        <p14:creationId xmlns:p14="http://schemas.microsoft.com/office/powerpoint/2010/main" val="37880230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E8CEA8A-814F-0228-6715-DC18AB0816BC}"/>
              </a:ext>
            </a:extLst>
          </p:cNvPr>
          <p:cNvSpPr txBox="1"/>
          <p:nvPr/>
        </p:nvSpPr>
        <p:spPr>
          <a:xfrm>
            <a:off x="4894143" y="3195146"/>
            <a:ext cx="2894021" cy="707886"/>
          </a:xfrm>
          <a:prstGeom prst="rect">
            <a:avLst/>
          </a:prstGeom>
          <a:noFill/>
        </p:spPr>
        <p:txBody>
          <a:bodyPr wrap="square" rtlCol="0">
            <a:spAutoFit/>
          </a:bodyPr>
          <a:lstStyle/>
          <a:p>
            <a:r>
              <a:rPr lang="en-AU" sz="4000" dirty="0" err="1">
                <a:solidFill>
                  <a:schemeClr val="accent4">
                    <a:lumMod val="50000"/>
                  </a:schemeClr>
                </a:solidFill>
                <a:latin typeface="AhnbergHand" pitchFamily="2" charset="0"/>
              </a:rPr>
              <a:t>DIscuss</a:t>
            </a:r>
            <a:r>
              <a:rPr lang="en-AU" sz="4000" dirty="0">
                <a:solidFill>
                  <a:schemeClr val="accent4">
                    <a:lumMod val="50000"/>
                  </a:schemeClr>
                </a:solidFill>
                <a:latin typeface="AhnbergHand" pitchFamily="2" charset="0"/>
              </a:rPr>
              <a:t>!</a:t>
            </a:r>
          </a:p>
        </p:txBody>
      </p:sp>
    </p:spTree>
    <p:extLst>
      <p:ext uri="{BB962C8B-B14F-4D97-AF65-F5344CB8AC3E}">
        <p14:creationId xmlns:p14="http://schemas.microsoft.com/office/powerpoint/2010/main" val="2635055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F12C3-80D2-609E-CAB0-676EDC5B6268}"/>
              </a:ext>
            </a:extLst>
          </p:cNvPr>
          <p:cNvSpPr>
            <a:spLocks noGrp="1"/>
          </p:cNvSpPr>
          <p:nvPr>
            <p:ph type="title"/>
          </p:nvPr>
        </p:nvSpPr>
        <p:spPr/>
        <p:txBody>
          <a:bodyPr/>
          <a:lstStyle/>
          <a:p>
            <a:r>
              <a:rPr lang="en-AU" dirty="0">
                <a:latin typeface="Powderfinger Type" panose="02020709070000000403" pitchFamily="49" charset="77"/>
              </a:rPr>
              <a:t>DNS System Architecture</a:t>
            </a:r>
          </a:p>
        </p:txBody>
      </p:sp>
      <p:grpSp>
        <p:nvGrpSpPr>
          <p:cNvPr id="52" name="Group 51">
            <a:extLst>
              <a:ext uri="{FF2B5EF4-FFF2-40B4-BE49-F238E27FC236}">
                <a16:creationId xmlns:a16="http://schemas.microsoft.com/office/drawing/2014/main" id="{7519F10F-F6A3-B816-4AF2-F1D602038BBB}"/>
              </a:ext>
            </a:extLst>
          </p:cNvPr>
          <p:cNvGrpSpPr/>
          <p:nvPr/>
        </p:nvGrpSpPr>
        <p:grpSpPr>
          <a:xfrm>
            <a:off x="3603922" y="5730761"/>
            <a:ext cx="1933904" cy="705985"/>
            <a:chOff x="1881352" y="3159484"/>
            <a:chExt cx="3511049" cy="857260"/>
          </a:xfrm>
        </p:grpSpPr>
        <p:sp>
          <p:nvSpPr>
            <p:cNvPr id="48" name="Freeform 47">
              <a:extLst>
                <a:ext uri="{FF2B5EF4-FFF2-40B4-BE49-F238E27FC236}">
                  <a16:creationId xmlns:a16="http://schemas.microsoft.com/office/drawing/2014/main" id="{424E462D-A4AE-CA2D-5538-D48AC8E26667}"/>
                </a:ext>
              </a:extLst>
            </p:cNvPr>
            <p:cNvSpPr/>
            <p:nvPr/>
          </p:nvSpPr>
          <p:spPr>
            <a:xfrm>
              <a:off x="1881352" y="3438440"/>
              <a:ext cx="3098617" cy="578304"/>
            </a:xfrm>
            <a:custGeom>
              <a:avLst/>
              <a:gdLst>
                <a:gd name="connsiteX0" fmla="*/ 0 w 3098617"/>
                <a:gd name="connsiteY0" fmla="*/ 114057 h 578304"/>
                <a:gd name="connsiteX1" fmla="*/ 21020 w 3098617"/>
                <a:gd name="connsiteY1" fmla="*/ 471408 h 578304"/>
                <a:gd name="connsiteX2" fmla="*/ 31531 w 3098617"/>
                <a:gd name="connsiteY2" fmla="*/ 576512 h 578304"/>
                <a:gd name="connsiteX3" fmla="*/ 273269 w 3098617"/>
                <a:gd name="connsiteY3" fmla="*/ 534470 h 578304"/>
                <a:gd name="connsiteX4" fmla="*/ 1870841 w 3098617"/>
                <a:gd name="connsiteY4" fmla="*/ 492429 h 578304"/>
                <a:gd name="connsiteX5" fmla="*/ 2869324 w 3098617"/>
                <a:gd name="connsiteY5" fmla="*/ 481919 h 578304"/>
                <a:gd name="connsiteX6" fmla="*/ 3079531 w 3098617"/>
                <a:gd name="connsiteY6" fmla="*/ 481919 h 578304"/>
                <a:gd name="connsiteX7" fmla="*/ 3090041 w 3098617"/>
                <a:gd name="connsiteY7" fmla="*/ 282222 h 578304"/>
                <a:gd name="connsiteX8" fmla="*/ 3090041 w 3098617"/>
                <a:gd name="connsiteY8" fmla="*/ 19463 h 578304"/>
                <a:gd name="connsiteX9" fmla="*/ 3005958 w 3098617"/>
                <a:gd name="connsiteY9" fmla="*/ 19463 h 578304"/>
                <a:gd name="connsiteX10" fmla="*/ 2175641 w 3098617"/>
                <a:gd name="connsiteY10" fmla="*/ 40484 h 578304"/>
                <a:gd name="connsiteX11" fmla="*/ 136634 w 3098617"/>
                <a:gd name="connsiteY11" fmla="*/ 93036 h 5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8617" h="578304">
                  <a:moveTo>
                    <a:pt x="0" y="114057"/>
                  </a:moveTo>
                  <a:cubicBezTo>
                    <a:pt x="7882" y="254194"/>
                    <a:pt x="15765" y="394332"/>
                    <a:pt x="21020" y="471408"/>
                  </a:cubicBezTo>
                  <a:cubicBezTo>
                    <a:pt x="26275" y="548484"/>
                    <a:pt x="-10511" y="566002"/>
                    <a:pt x="31531" y="576512"/>
                  </a:cubicBezTo>
                  <a:cubicBezTo>
                    <a:pt x="73573" y="587022"/>
                    <a:pt x="-33283" y="548484"/>
                    <a:pt x="273269" y="534470"/>
                  </a:cubicBezTo>
                  <a:cubicBezTo>
                    <a:pt x="579821" y="520456"/>
                    <a:pt x="1870841" y="492429"/>
                    <a:pt x="1870841" y="492429"/>
                  </a:cubicBezTo>
                  <a:lnTo>
                    <a:pt x="2869324" y="481919"/>
                  </a:lnTo>
                  <a:cubicBezTo>
                    <a:pt x="3070772" y="480167"/>
                    <a:pt x="3042745" y="515202"/>
                    <a:pt x="3079531" y="481919"/>
                  </a:cubicBezTo>
                  <a:cubicBezTo>
                    <a:pt x="3116317" y="448636"/>
                    <a:pt x="3088289" y="359298"/>
                    <a:pt x="3090041" y="282222"/>
                  </a:cubicBezTo>
                  <a:cubicBezTo>
                    <a:pt x="3091793" y="205146"/>
                    <a:pt x="3104055" y="63256"/>
                    <a:pt x="3090041" y="19463"/>
                  </a:cubicBezTo>
                  <a:cubicBezTo>
                    <a:pt x="3076027" y="-24330"/>
                    <a:pt x="3005958" y="19463"/>
                    <a:pt x="3005958" y="19463"/>
                  </a:cubicBezTo>
                  <a:lnTo>
                    <a:pt x="2175641" y="40484"/>
                  </a:lnTo>
                  <a:lnTo>
                    <a:pt x="136634" y="93036"/>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9" name="Freeform 48">
              <a:extLst>
                <a:ext uri="{FF2B5EF4-FFF2-40B4-BE49-F238E27FC236}">
                  <a16:creationId xmlns:a16="http://schemas.microsoft.com/office/drawing/2014/main" id="{77D06062-A179-5C90-7B3E-982DD0892E02}"/>
                </a:ext>
              </a:extLst>
            </p:cNvPr>
            <p:cNvSpPr/>
            <p:nvPr/>
          </p:nvSpPr>
          <p:spPr>
            <a:xfrm>
              <a:off x="1975945" y="3174124"/>
              <a:ext cx="3373821" cy="304800"/>
            </a:xfrm>
            <a:custGeom>
              <a:avLst/>
              <a:gdLst>
                <a:gd name="connsiteX0" fmla="*/ 0 w 3373821"/>
                <a:gd name="connsiteY0" fmla="*/ 304800 h 304800"/>
                <a:gd name="connsiteX1" fmla="*/ 536027 w 3373821"/>
                <a:gd name="connsiteY1" fmla="*/ 63062 h 304800"/>
                <a:gd name="connsiteX2" fmla="*/ 630621 w 3373821"/>
                <a:gd name="connsiteY2" fmla="*/ 42042 h 304800"/>
                <a:gd name="connsiteX3" fmla="*/ 3373821 w 3373821"/>
                <a:gd name="connsiteY3" fmla="*/ 0 h 304800"/>
              </a:gdLst>
              <a:ahLst/>
              <a:cxnLst>
                <a:cxn ang="0">
                  <a:pos x="connsiteX0" y="connsiteY0"/>
                </a:cxn>
                <a:cxn ang="0">
                  <a:pos x="connsiteX1" y="connsiteY1"/>
                </a:cxn>
                <a:cxn ang="0">
                  <a:pos x="connsiteX2" y="connsiteY2"/>
                </a:cxn>
                <a:cxn ang="0">
                  <a:pos x="connsiteX3" y="connsiteY3"/>
                </a:cxn>
              </a:cxnLst>
              <a:rect l="l" t="t" r="r" b="b"/>
              <a:pathLst>
                <a:path w="3373821" h="304800">
                  <a:moveTo>
                    <a:pt x="0" y="304800"/>
                  </a:moveTo>
                  <a:lnTo>
                    <a:pt x="536027" y="63062"/>
                  </a:lnTo>
                  <a:cubicBezTo>
                    <a:pt x="641130" y="19269"/>
                    <a:pt x="630621" y="42042"/>
                    <a:pt x="630621" y="42042"/>
                  </a:cubicBezTo>
                  <a:lnTo>
                    <a:pt x="3373821" y="0"/>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0" name="Freeform 49">
              <a:extLst>
                <a:ext uri="{FF2B5EF4-FFF2-40B4-BE49-F238E27FC236}">
                  <a16:creationId xmlns:a16="http://schemas.microsoft.com/office/drawing/2014/main" id="{370FE91C-7E09-C056-893E-EB4AF1C13D82}"/>
                </a:ext>
              </a:extLst>
            </p:cNvPr>
            <p:cNvSpPr/>
            <p:nvPr/>
          </p:nvSpPr>
          <p:spPr>
            <a:xfrm>
              <a:off x="4971393" y="3159484"/>
              <a:ext cx="421008" cy="393013"/>
            </a:xfrm>
            <a:custGeom>
              <a:avLst/>
              <a:gdLst>
                <a:gd name="connsiteX0" fmla="*/ 0 w 421008"/>
                <a:gd name="connsiteY0" fmla="*/ 298419 h 393013"/>
                <a:gd name="connsiteX1" fmla="*/ 388883 w 421008"/>
                <a:gd name="connsiteY1" fmla="*/ 14640 h 393013"/>
                <a:gd name="connsiteX2" fmla="*/ 399393 w 421008"/>
                <a:gd name="connsiteY2" fmla="*/ 77702 h 393013"/>
                <a:gd name="connsiteX3" fmla="*/ 399393 w 421008"/>
                <a:gd name="connsiteY3" fmla="*/ 393013 h 393013"/>
              </a:gdLst>
              <a:ahLst/>
              <a:cxnLst>
                <a:cxn ang="0">
                  <a:pos x="connsiteX0" y="connsiteY0"/>
                </a:cxn>
                <a:cxn ang="0">
                  <a:pos x="connsiteX1" y="connsiteY1"/>
                </a:cxn>
                <a:cxn ang="0">
                  <a:pos x="connsiteX2" y="connsiteY2"/>
                </a:cxn>
                <a:cxn ang="0">
                  <a:pos x="connsiteX3" y="connsiteY3"/>
                </a:cxn>
              </a:cxnLst>
              <a:rect l="l" t="t" r="r" b="b"/>
              <a:pathLst>
                <a:path w="421008" h="393013">
                  <a:moveTo>
                    <a:pt x="0" y="298419"/>
                  </a:moveTo>
                  <a:cubicBezTo>
                    <a:pt x="161159" y="174922"/>
                    <a:pt x="322318" y="51426"/>
                    <a:pt x="388883" y="14640"/>
                  </a:cubicBezTo>
                  <a:cubicBezTo>
                    <a:pt x="455448" y="-22146"/>
                    <a:pt x="397641" y="14640"/>
                    <a:pt x="399393" y="77702"/>
                  </a:cubicBezTo>
                  <a:cubicBezTo>
                    <a:pt x="401145" y="140764"/>
                    <a:pt x="400269" y="266888"/>
                    <a:pt x="399393" y="393013"/>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1" name="Freeform 50">
              <a:extLst>
                <a:ext uri="{FF2B5EF4-FFF2-40B4-BE49-F238E27FC236}">
                  <a16:creationId xmlns:a16="http://schemas.microsoft.com/office/drawing/2014/main" id="{212DFE2F-DD03-C7A9-2D44-3D0665C5833B}"/>
                </a:ext>
              </a:extLst>
            </p:cNvPr>
            <p:cNvSpPr/>
            <p:nvPr/>
          </p:nvSpPr>
          <p:spPr>
            <a:xfrm>
              <a:off x="5002924" y="3563007"/>
              <a:ext cx="357352" cy="346841"/>
            </a:xfrm>
            <a:custGeom>
              <a:avLst/>
              <a:gdLst>
                <a:gd name="connsiteX0" fmla="*/ 0 w 357352"/>
                <a:gd name="connsiteY0" fmla="*/ 346841 h 346841"/>
                <a:gd name="connsiteX1" fmla="*/ 357352 w 357352"/>
                <a:gd name="connsiteY1" fmla="*/ 0 h 346841"/>
              </a:gdLst>
              <a:ahLst/>
              <a:cxnLst>
                <a:cxn ang="0">
                  <a:pos x="connsiteX0" y="connsiteY0"/>
                </a:cxn>
                <a:cxn ang="0">
                  <a:pos x="connsiteX1" y="connsiteY1"/>
                </a:cxn>
              </a:cxnLst>
              <a:rect l="l" t="t" r="r" b="b"/>
              <a:pathLst>
                <a:path w="357352" h="346841">
                  <a:moveTo>
                    <a:pt x="0" y="346841"/>
                  </a:moveTo>
                  <a:lnTo>
                    <a:pt x="357352" y="0"/>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53" name="Group 52">
            <a:extLst>
              <a:ext uri="{FF2B5EF4-FFF2-40B4-BE49-F238E27FC236}">
                <a16:creationId xmlns:a16="http://schemas.microsoft.com/office/drawing/2014/main" id="{55B76022-93C6-0E4E-5FA3-D4CC78BAA5C3}"/>
              </a:ext>
            </a:extLst>
          </p:cNvPr>
          <p:cNvGrpSpPr/>
          <p:nvPr/>
        </p:nvGrpSpPr>
        <p:grpSpPr>
          <a:xfrm>
            <a:off x="3580438" y="4171007"/>
            <a:ext cx="1933904" cy="705985"/>
            <a:chOff x="1881352" y="3159484"/>
            <a:chExt cx="3511049" cy="857260"/>
          </a:xfrm>
        </p:grpSpPr>
        <p:sp>
          <p:nvSpPr>
            <p:cNvPr id="54" name="Freeform 53">
              <a:extLst>
                <a:ext uri="{FF2B5EF4-FFF2-40B4-BE49-F238E27FC236}">
                  <a16:creationId xmlns:a16="http://schemas.microsoft.com/office/drawing/2014/main" id="{9AF3ADAA-A27F-3443-A4CD-0E48F59D2C2A}"/>
                </a:ext>
              </a:extLst>
            </p:cNvPr>
            <p:cNvSpPr/>
            <p:nvPr/>
          </p:nvSpPr>
          <p:spPr>
            <a:xfrm>
              <a:off x="1881352" y="3438440"/>
              <a:ext cx="3098617" cy="578304"/>
            </a:xfrm>
            <a:custGeom>
              <a:avLst/>
              <a:gdLst>
                <a:gd name="connsiteX0" fmla="*/ 0 w 3098617"/>
                <a:gd name="connsiteY0" fmla="*/ 114057 h 578304"/>
                <a:gd name="connsiteX1" fmla="*/ 21020 w 3098617"/>
                <a:gd name="connsiteY1" fmla="*/ 471408 h 578304"/>
                <a:gd name="connsiteX2" fmla="*/ 31531 w 3098617"/>
                <a:gd name="connsiteY2" fmla="*/ 576512 h 578304"/>
                <a:gd name="connsiteX3" fmla="*/ 273269 w 3098617"/>
                <a:gd name="connsiteY3" fmla="*/ 534470 h 578304"/>
                <a:gd name="connsiteX4" fmla="*/ 1870841 w 3098617"/>
                <a:gd name="connsiteY4" fmla="*/ 492429 h 578304"/>
                <a:gd name="connsiteX5" fmla="*/ 2869324 w 3098617"/>
                <a:gd name="connsiteY5" fmla="*/ 481919 h 578304"/>
                <a:gd name="connsiteX6" fmla="*/ 3079531 w 3098617"/>
                <a:gd name="connsiteY6" fmla="*/ 481919 h 578304"/>
                <a:gd name="connsiteX7" fmla="*/ 3090041 w 3098617"/>
                <a:gd name="connsiteY7" fmla="*/ 282222 h 578304"/>
                <a:gd name="connsiteX8" fmla="*/ 3090041 w 3098617"/>
                <a:gd name="connsiteY8" fmla="*/ 19463 h 578304"/>
                <a:gd name="connsiteX9" fmla="*/ 3005958 w 3098617"/>
                <a:gd name="connsiteY9" fmla="*/ 19463 h 578304"/>
                <a:gd name="connsiteX10" fmla="*/ 2175641 w 3098617"/>
                <a:gd name="connsiteY10" fmla="*/ 40484 h 578304"/>
                <a:gd name="connsiteX11" fmla="*/ 136634 w 3098617"/>
                <a:gd name="connsiteY11" fmla="*/ 93036 h 5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8617" h="578304">
                  <a:moveTo>
                    <a:pt x="0" y="114057"/>
                  </a:moveTo>
                  <a:cubicBezTo>
                    <a:pt x="7882" y="254194"/>
                    <a:pt x="15765" y="394332"/>
                    <a:pt x="21020" y="471408"/>
                  </a:cubicBezTo>
                  <a:cubicBezTo>
                    <a:pt x="26275" y="548484"/>
                    <a:pt x="-10511" y="566002"/>
                    <a:pt x="31531" y="576512"/>
                  </a:cubicBezTo>
                  <a:cubicBezTo>
                    <a:pt x="73573" y="587022"/>
                    <a:pt x="-33283" y="548484"/>
                    <a:pt x="273269" y="534470"/>
                  </a:cubicBezTo>
                  <a:cubicBezTo>
                    <a:pt x="579821" y="520456"/>
                    <a:pt x="1870841" y="492429"/>
                    <a:pt x="1870841" y="492429"/>
                  </a:cubicBezTo>
                  <a:lnTo>
                    <a:pt x="2869324" y="481919"/>
                  </a:lnTo>
                  <a:cubicBezTo>
                    <a:pt x="3070772" y="480167"/>
                    <a:pt x="3042745" y="515202"/>
                    <a:pt x="3079531" y="481919"/>
                  </a:cubicBezTo>
                  <a:cubicBezTo>
                    <a:pt x="3116317" y="448636"/>
                    <a:pt x="3088289" y="359298"/>
                    <a:pt x="3090041" y="282222"/>
                  </a:cubicBezTo>
                  <a:cubicBezTo>
                    <a:pt x="3091793" y="205146"/>
                    <a:pt x="3104055" y="63256"/>
                    <a:pt x="3090041" y="19463"/>
                  </a:cubicBezTo>
                  <a:cubicBezTo>
                    <a:pt x="3076027" y="-24330"/>
                    <a:pt x="3005958" y="19463"/>
                    <a:pt x="3005958" y="19463"/>
                  </a:cubicBezTo>
                  <a:lnTo>
                    <a:pt x="2175641" y="40484"/>
                  </a:lnTo>
                  <a:lnTo>
                    <a:pt x="136634" y="93036"/>
                  </a:ln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5" name="Freeform 54">
              <a:extLst>
                <a:ext uri="{FF2B5EF4-FFF2-40B4-BE49-F238E27FC236}">
                  <a16:creationId xmlns:a16="http://schemas.microsoft.com/office/drawing/2014/main" id="{97D87B4A-B2F6-D718-943D-1327B2C94E91}"/>
                </a:ext>
              </a:extLst>
            </p:cNvPr>
            <p:cNvSpPr/>
            <p:nvPr/>
          </p:nvSpPr>
          <p:spPr>
            <a:xfrm>
              <a:off x="1975945" y="3174124"/>
              <a:ext cx="3373821" cy="304800"/>
            </a:xfrm>
            <a:custGeom>
              <a:avLst/>
              <a:gdLst>
                <a:gd name="connsiteX0" fmla="*/ 0 w 3373821"/>
                <a:gd name="connsiteY0" fmla="*/ 304800 h 304800"/>
                <a:gd name="connsiteX1" fmla="*/ 536027 w 3373821"/>
                <a:gd name="connsiteY1" fmla="*/ 63062 h 304800"/>
                <a:gd name="connsiteX2" fmla="*/ 630621 w 3373821"/>
                <a:gd name="connsiteY2" fmla="*/ 42042 h 304800"/>
                <a:gd name="connsiteX3" fmla="*/ 3373821 w 3373821"/>
                <a:gd name="connsiteY3" fmla="*/ 0 h 304800"/>
              </a:gdLst>
              <a:ahLst/>
              <a:cxnLst>
                <a:cxn ang="0">
                  <a:pos x="connsiteX0" y="connsiteY0"/>
                </a:cxn>
                <a:cxn ang="0">
                  <a:pos x="connsiteX1" y="connsiteY1"/>
                </a:cxn>
                <a:cxn ang="0">
                  <a:pos x="connsiteX2" y="connsiteY2"/>
                </a:cxn>
                <a:cxn ang="0">
                  <a:pos x="connsiteX3" y="connsiteY3"/>
                </a:cxn>
              </a:cxnLst>
              <a:rect l="l" t="t" r="r" b="b"/>
              <a:pathLst>
                <a:path w="3373821" h="304800">
                  <a:moveTo>
                    <a:pt x="0" y="304800"/>
                  </a:moveTo>
                  <a:lnTo>
                    <a:pt x="536027" y="63062"/>
                  </a:lnTo>
                  <a:cubicBezTo>
                    <a:pt x="641130" y="19269"/>
                    <a:pt x="630621" y="42042"/>
                    <a:pt x="630621" y="42042"/>
                  </a:cubicBezTo>
                  <a:lnTo>
                    <a:pt x="3373821" y="0"/>
                  </a:ln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6" name="Freeform 55">
              <a:extLst>
                <a:ext uri="{FF2B5EF4-FFF2-40B4-BE49-F238E27FC236}">
                  <a16:creationId xmlns:a16="http://schemas.microsoft.com/office/drawing/2014/main" id="{D923EB51-617A-F827-C9E5-222D3264FD22}"/>
                </a:ext>
              </a:extLst>
            </p:cNvPr>
            <p:cNvSpPr/>
            <p:nvPr/>
          </p:nvSpPr>
          <p:spPr>
            <a:xfrm>
              <a:off x="4971393" y="3159484"/>
              <a:ext cx="421008" cy="393013"/>
            </a:xfrm>
            <a:custGeom>
              <a:avLst/>
              <a:gdLst>
                <a:gd name="connsiteX0" fmla="*/ 0 w 421008"/>
                <a:gd name="connsiteY0" fmla="*/ 298419 h 393013"/>
                <a:gd name="connsiteX1" fmla="*/ 388883 w 421008"/>
                <a:gd name="connsiteY1" fmla="*/ 14640 h 393013"/>
                <a:gd name="connsiteX2" fmla="*/ 399393 w 421008"/>
                <a:gd name="connsiteY2" fmla="*/ 77702 h 393013"/>
                <a:gd name="connsiteX3" fmla="*/ 399393 w 421008"/>
                <a:gd name="connsiteY3" fmla="*/ 393013 h 393013"/>
              </a:gdLst>
              <a:ahLst/>
              <a:cxnLst>
                <a:cxn ang="0">
                  <a:pos x="connsiteX0" y="connsiteY0"/>
                </a:cxn>
                <a:cxn ang="0">
                  <a:pos x="connsiteX1" y="connsiteY1"/>
                </a:cxn>
                <a:cxn ang="0">
                  <a:pos x="connsiteX2" y="connsiteY2"/>
                </a:cxn>
                <a:cxn ang="0">
                  <a:pos x="connsiteX3" y="connsiteY3"/>
                </a:cxn>
              </a:cxnLst>
              <a:rect l="l" t="t" r="r" b="b"/>
              <a:pathLst>
                <a:path w="421008" h="393013">
                  <a:moveTo>
                    <a:pt x="0" y="298419"/>
                  </a:moveTo>
                  <a:cubicBezTo>
                    <a:pt x="161159" y="174922"/>
                    <a:pt x="322318" y="51426"/>
                    <a:pt x="388883" y="14640"/>
                  </a:cubicBezTo>
                  <a:cubicBezTo>
                    <a:pt x="455448" y="-22146"/>
                    <a:pt x="397641" y="14640"/>
                    <a:pt x="399393" y="77702"/>
                  </a:cubicBezTo>
                  <a:cubicBezTo>
                    <a:pt x="401145" y="140764"/>
                    <a:pt x="400269" y="266888"/>
                    <a:pt x="399393" y="393013"/>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7" name="Freeform 56">
              <a:extLst>
                <a:ext uri="{FF2B5EF4-FFF2-40B4-BE49-F238E27FC236}">
                  <a16:creationId xmlns:a16="http://schemas.microsoft.com/office/drawing/2014/main" id="{6AD4DB77-FE42-3B79-E4DA-D7B84284427E}"/>
                </a:ext>
              </a:extLst>
            </p:cNvPr>
            <p:cNvSpPr/>
            <p:nvPr/>
          </p:nvSpPr>
          <p:spPr>
            <a:xfrm>
              <a:off x="5002924" y="3563007"/>
              <a:ext cx="357352" cy="346841"/>
            </a:xfrm>
            <a:custGeom>
              <a:avLst/>
              <a:gdLst>
                <a:gd name="connsiteX0" fmla="*/ 0 w 357352"/>
                <a:gd name="connsiteY0" fmla="*/ 346841 h 346841"/>
                <a:gd name="connsiteX1" fmla="*/ 357352 w 357352"/>
                <a:gd name="connsiteY1" fmla="*/ 0 h 346841"/>
              </a:gdLst>
              <a:ahLst/>
              <a:cxnLst>
                <a:cxn ang="0">
                  <a:pos x="connsiteX0" y="connsiteY0"/>
                </a:cxn>
                <a:cxn ang="0">
                  <a:pos x="connsiteX1" y="connsiteY1"/>
                </a:cxn>
              </a:cxnLst>
              <a:rect l="l" t="t" r="r" b="b"/>
              <a:pathLst>
                <a:path w="357352" h="346841">
                  <a:moveTo>
                    <a:pt x="0" y="346841"/>
                  </a:moveTo>
                  <a:lnTo>
                    <a:pt x="357352" y="0"/>
                  </a:ln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58" name="Group 57">
            <a:extLst>
              <a:ext uri="{FF2B5EF4-FFF2-40B4-BE49-F238E27FC236}">
                <a16:creationId xmlns:a16="http://schemas.microsoft.com/office/drawing/2014/main" id="{E1BF7B2E-8336-E564-76F0-8C677A2908A5}"/>
              </a:ext>
            </a:extLst>
          </p:cNvPr>
          <p:cNvGrpSpPr/>
          <p:nvPr/>
        </p:nvGrpSpPr>
        <p:grpSpPr>
          <a:xfrm>
            <a:off x="3626069" y="1395072"/>
            <a:ext cx="1933904" cy="705985"/>
            <a:chOff x="1881352" y="3159484"/>
            <a:chExt cx="3511049" cy="857260"/>
          </a:xfrm>
        </p:grpSpPr>
        <p:sp>
          <p:nvSpPr>
            <p:cNvPr id="59" name="Freeform 58">
              <a:extLst>
                <a:ext uri="{FF2B5EF4-FFF2-40B4-BE49-F238E27FC236}">
                  <a16:creationId xmlns:a16="http://schemas.microsoft.com/office/drawing/2014/main" id="{36021332-E723-542F-5D01-8BB92E084629}"/>
                </a:ext>
              </a:extLst>
            </p:cNvPr>
            <p:cNvSpPr/>
            <p:nvPr/>
          </p:nvSpPr>
          <p:spPr>
            <a:xfrm>
              <a:off x="1881352" y="3438440"/>
              <a:ext cx="3098617" cy="578304"/>
            </a:xfrm>
            <a:custGeom>
              <a:avLst/>
              <a:gdLst>
                <a:gd name="connsiteX0" fmla="*/ 0 w 3098617"/>
                <a:gd name="connsiteY0" fmla="*/ 114057 h 578304"/>
                <a:gd name="connsiteX1" fmla="*/ 21020 w 3098617"/>
                <a:gd name="connsiteY1" fmla="*/ 471408 h 578304"/>
                <a:gd name="connsiteX2" fmla="*/ 31531 w 3098617"/>
                <a:gd name="connsiteY2" fmla="*/ 576512 h 578304"/>
                <a:gd name="connsiteX3" fmla="*/ 273269 w 3098617"/>
                <a:gd name="connsiteY3" fmla="*/ 534470 h 578304"/>
                <a:gd name="connsiteX4" fmla="*/ 1870841 w 3098617"/>
                <a:gd name="connsiteY4" fmla="*/ 492429 h 578304"/>
                <a:gd name="connsiteX5" fmla="*/ 2869324 w 3098617"/>
                <a:gd name="connsiteY5" fmla="*/ 481919 h 578304"/>
                <a:gd name="connsiteX6" fmla="*/ 3079531 w 3098617"/>
                <a:gd name="connsiteY6" fmla="*/ 481919 h 578304"/>
                <a:gd name="connsiteX7" fmla="*/ 3090041 w 3098617"/>
                <a:gd name="connsiteY7" fmla="*/ 282222 h 578304"/>
                <a:gd name="connsiteX8" fmla="*/ 3090041 w 3098617"/>
                <a:gd name="connsiteY8" fmla="*/ 19463 h 578304"/>
                <a:gd name="connsiteX9" fmla="*/ 3005958 w 3098617"/>
                <a:gd name="connsiteY9" fmla="*/ 19463 h 578304"/>
                <a:gd name="connsiteX10" fmla="*/ 2175641 w 3098617"/>
                <a:gd name="connsiteY10" fmla="*/ 40484 h 578304"/>
                <a:gd name="connsiteX11" fmla="*/ 136634 w 3098617"/>
                <a:gd name="connsiteY11" fmla="*/ 93036 h 5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8617" h="578304">
                  <a:moveTo>
                    <a:pt x="0" y="114057"/>
                  </a:moveTo>
                  <a:cubicBezTo>
                    <a:pt x="7882" y="254194"/>
                    <a:pt x="15765" y="394332"/>
                    <a:pt x="21020" y="471408"/>
                  </a:cubicBezTo>
                  <a:cubicBezTo>
                    <a:pt x="26275" y="548484"/>
                    <a:pt x="-10511" y="566002"/>
                    <a:pt x="31531" y="576512"/>
                  </a:cubicBezTo>
                  <a:cubicBezTo>
                    <a:pt x="73573" y="587022"/>
                    <a:pt x="-33283" y="548484"/>
                    <a:pt x="273269" y="534470"/>
                  </a:cubicBezTo>
                  <a:cubicBezTo>
                    <a:pt x="579821" y="520456"/>
                    <a:pt x="1870841" y="492429"/>
                    <a:pt x="1870841" y="492429"/>
                  </a:cubicBezTo>
                  <a:lnTo>
                    <a:pt x="2869324" y="481919"/>
                  </a:lnTo>
                  <a:cubicBezTo>
                    <a:pt x="3070772" y="480167"/>
                    <a:pt x="3042745" y="515202"/>
                    <a:pt x="3079531" y="481919"/>
                  </a:cubicBezTo>
                  <a:cubicBezTo>
                    <a:pt x="3116317" y="448636"/>
                    <a:pt x="3088289" y="359298"/>
                    <a:pt x="3090041" y="282222"/>
                  </a:cubicBezTo>
                  <a:cubicBezTo>
                    <a:pt x="3091793" y="205146"/>
                    <a:pt x="3104055" y="63256"/>
                    <a:pt x="3090041" y="19463"/>
                  </a:cubicBezTo>
                  <a:cubicBezTo>
                    <a:pt x="3076027" y="-24330"/>
                    <a:pt x="3005958" y="19463"/>
                    <a:pt x="3005958" y="19463"/>
                  </a:cubicBezTo>
                  <a:lnTo>
                    <a:pt x="2175641" y="40484"/>
                  </a:lnTo>
                  <a:lnTo>
                    <a:pt x="136634" y="93036"/>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0" name="Freeform 59">
              <a:extLst>
                <a:ext uri="{FF2B5EF4-FFF2-40B4-BE49-F238E27FC236}">
                  <a16:creationId xmlns:a16="http://schemas.microsoft.com/office/drawing/2014/main" id="{C0DB3BE9-9EED-2460-26BE-56CAC6FFCFED}"/>
                </a:ext>
              </a:extLst>
            </p:cNvPr>
            <p:cNvSpPr/>
            <p:nvPr/>
          </p:nvSpPr>
          <p:spPr>
            <a:xfrm>
              <a:off x="1975945" y="3174124"/>
              <a:ext cx="3373821" cy="304800"/>
            </a:xfrm>
            <a:custGeom>
              <a:avLst/>
              <a:gdLst>
                <a:gd name="connsiteX0" fmla="*/ 0 w 3373821"/>
                <a:gd name="connsiteY0" fmla="*/ 304800 h 304800"/>
                <a:gd name="connsiteX1" fmla="*/ 536027 w 3373821"/>
                <a:gd name="connsiteY1" fmla="*/ 63062 h 304800"/>
                <a:gd name="connsiteX2" fmla="*/ 630621 w 3373821"/>
                <a:gd name="connsiteY2" fmla="*/ 42042 h 304800"/>
                <a:gd name="connsiteX3" fmla="*/ 3373821 w 3373821"/>
                <a:gd name="connsiteY3" fmla="*/ 0 h 304800"/>
              </a:gdLst>
              <a:ahLst/>
              <a:cxnLst>
                <a:cxn ang="0">
                  <a:pos x="connsiteX0" y="connsiteY0"/>
                </a:cxn>
                <a:cxn ang="0">
                  <a:pos x="connsiteX1" y="connsiteY1"/>
                </a:cxn>
                <a:cxn ang="0">
                  <a:pos x="connsiteX2" y="connsiteY2"/>
                </a:cxn>
                <a:cxn ang="0">
                  <a:pos x="connsiteX3" y="connsiteY3"/>
                </a:cxn>
              </a:cxnLst>
              <a:rect l="l" t="t" r="r" b="b"/>
              <a:pathLst>
                <a:path w="3373821" h="304800">
                  <a:moveTo>
                    <a:pt x="0" y="304800"/>
                  </a:moveTo>
                  <a:lnTo>
                    <a:pt x="536027" y="63062"/>
                  </a:lnTo>
                  <a:cubicBezTo>
                    <a:pt x="641130" y="19269"/>
                    <a:pt x="630621" y="42042"/>
                    <a:pt x="630621" y="42042"/>
                  </a:cubicBezTo>
                  <a:lnTo>
                    <a:pt x="3373821"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1" name="Freeform 60">
              <a:extLst>
                <a:ext uri="{FF2B5EF4-FFF2-40B4-BE49-F238E27FC236}">
                  <a16:creationId xmlns:a16="http://schemas.microsoft.com/office/drawing/2014/main" id="{8219E861-8B56-62E0-8C66-BB17C1FE984B}"/>
                </a:ext>
              </a:extLst>
            </p:cNvPr>
            <p:cNvSpPr/>
            <p:nvPr/>
          </p:nvSpPr>
          <p:spPr>
            <a:xfrm>
              <a:off x="4971393" y="3159484"/>
              <a:ext cx="421008" cy="393013"/>
            </a:xfrm>
            <a:custGeom>
              <a:avLst/>
              <a:gdLst>
                <a:gd name="connsiteX0" fmla="*/ 0 w 421008"/>
                <a:gd name="connsiteY0" fmla="*/ 298419 h 393013"/>
                <a:gd name="connsiteX1" fmla="*/ 388883 w 421008"/>
                <a:gd name="connsiteY1" fmla="*/ 14640 h 393013"/>
                <a:gd name="connsiteX2" fmla="*/ 399393 w 421008"/>
                <a:gd name="connsiteY2" fmla="*/ 77702 h 393013"/>
                <a:gd name="connsiteX3" fmla="*/ 399393 w 421008"/>
                <a:gd name="connsiteY3" fmla="*/ 393013 h 393013"/>
              </a:gdLst>
              <a:ahLst/>
              <a:cxnLst>
                <a:cxn ang="0">
                  <a:pos x="connsiteX0" y="connsiteY0"/>
                </a:cxn>
                <a:cxn ang="0">
                  <a:pos x="connsiteX1" y="connsiteY1"/>
                </a:cxn>
                <a:cxn ang="0">
                  <a:pos x="connsiteX2" y="connsiteY2"/>
                </a:cxn>
                <a:cxn ang="0">
                  <a:pos x="connsiteX3" y="connsiteY3"/>
                </a:cxn>
              </a:cxnLst>
              <a:rect l="l" t="t" r="r" b="b"/>
              <a:pathLst>
                <a:path w="421008" h="393013">
                  <a:moveTo>
                    <a:pt x="0" y="298419"/>
                  </a:moveTo>
                  <a:cubicBezTo>
                    <a:pt x="161159" y="174922"/>
                    <a:pt x="322318" y="51426"/>
                    <a:pt x="388883" y="14640"/>
                  </a:cubicBezTo>
                  <a:cubicBezTo>
                    <a:pt x="455448" y="-22146"/>
                    <a:pt x="397641" y="14640"/>
                    <a:pt x="399393" y="77702"/>
                  </a:cubicBezTo>
                  <a:cubicBezTo>
                    <a:pt x="401145" y="140764"/>
                    <a:pt x="400269" y="266888"/>
                    <a:pt x="399393" y="39301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2" name="Freeform 61">
              <a:extLst>
                <a:ext uri="{FF2B5EF4-FFF2-40B4-BE49-F238E27FC236}">
                  <a16:creationId xmlns:a16="http://schemas.microsoft.com/office/drawing/2014/main" id="{44FD83D5-56A0-39DB-D01A-B9608C395A1B}"/>
                </a:ext>
              </a:extLst>
            </p:cNvPr>
            <p:cNvSpPr/>
            <p:nvPr/>
          </p:nvSpPr>
          <p:spPr>
            <a:xfrm>
              <a:off x="5002924" y="3563007"/>
              <a:ext cx="357352" cy="346841"/>
            </a:xfrm>
            <a:custGeom>
              <a:avLst/>
              <a:gdLst>
                <a:gd name="connsiteX0" fmla="*/ 0 w 357352"/>
                <a:gd name="connsiteY0" fmla="*/ 346841 h 346841"/>
                <a:gd name="connsiteX1" fmla="*/ 357352 w 357352"/>
                <a:gd name="connsiteY1" fmla="*/ 0 h 346841"/>
              </a:gdLst>
              <a:ahLst/>
              <a:cxnLst>
                <a:cxn ang="0">
                  <a:pos x="connsiteX0" y="connsiteY0"/>
                </a:cxn>
                <a:cxn ang="0">
                  <a:pos x="connsiteX1" y="connsiteY1"/>
                </a:cxn>
              </a:cxnLst>
              <a:rect l="l" t="t" r="r" b="b"/>
              <a:pathLst>
                <a:path w="357352" h="346841">
                  <a:moveTo>
                    <a:pt x="0" y="346841"/>
                  </a:moveTo>
                  <a:lnTo>
                    <a:pt x="357352"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64" name="Freeform 63">
            <a:extLst>
              <a:ext uri="{FF2B5EF4-FFF2-40B4-BE49-F238E27FC236}">
                <a16:creationId xmlns:a16="http://schemas.microsoft.com/office/drawing/2014/main" id="{A439D08C-3473-BEDF-1E44-C7F32CDAE034}"/>
              </a:ext>
            </a:extLst>
          </p:cNvPr>
          <p:cNvSpPr/>
          <p:nvPr/>
        </p:nvSpPr>
        <p:spPr>
          <a:xfrm>
            <a:off x="2890345" y="4372139"/>
            <a:ext cx="504614" cy="476255"/>
          </a:xfrm>
          <a:custGeom>
            <a:avLst/>
            <a:gdLst>
              <a:gd name="connsiteX0" fmla="*/ 36975 w 1014554"/>
              <a:gd name="connsiteY0" fmla="*/ 252249 h 844887"/>
              <a:gd name="connsiteX1" fmla="*/ 152589 w 1014554"/>
              <a:gd name="connsiteY1" fmla="*/ 115614 h 844887"/>
              <a:gd name="connsiteX2" fmla="*/ 467899 w 1014554"/>
              <a:gd name="connsiteY2" fmla="*/ 0 h 844887"/>
              <a:gd name="connsiteX3" fmla="*/ 961885 w 1014554"/>
              <a:gd name="connsiteY3" fmla="*/ 115614 h 844887"/>
              <a:gd name="connsiteX4" fmla="*/ 1003927 w 1014554"/>
              <a:gd name="connsiteY4" fmla="*/ 157656 h 844887"/>
              <a:gd name="connsiteX5" fmla="*/ 993416 w 1014554"/>
              <a:gd name="connsiteY5" fmla="*/ 157656 h 844887"/>
              <a:gd name="connsiteX6" fmla="*/ 877802 w 1014554"/>
              <a:gd name="connsiteY6" fmla="*/ 325821 h 844887"/>
              <a:gd name="connsiteX7" fmla="*/ 488920 w 1014554"/>
              <a:gd name="connsiteY7" fmla="*/ 399394 h 844887"/>
              <a:gd name="connsiteX8" fmla="*/ 26465 w 1014554"/>
              <a:gd name="connsiteY8" fmla="*/ 189187 h 844887"/>
              <a:gd name="connsiteX9" fmla="*/ 57996 w 1014554"/>
              <a:gd name="connsiteY9" fmla="*/ 325821 h 844887"/>
              <a:gd name="connsiteX10" fmla="*/ 68506 w 1014554"/>
              <a:gd name="connsiteY10" fmla="*/ 693683 h 844887"/>
              <a:gd name="connsiteX11" fmla="*/ 163099 w 1014554"/>
              <a:gd name="connsiteY11" fmla="*/ 735725 h 844887"/>
              <a:gd name="connsiteX12" fmla="*/ 383816 w 1014554"/>
              <a:gd name="connsiteY12" fmla="*/ 830318 h 844887"/>
              <a:gd name="connsiteX13" fmla="*/ 783209 w 1014554"/>
              <a:gd name="connsiteY13" fmla="*/ 830318 h 844887"/>
              <a:gd name="connsiteX14" fmla="*/ 1003927 w 1014554"/>
              <a:gd name="connsiteY14" fmla="*/ 693683 h 844887"/>
              <a:gd name="connsiteX15" fmla="*/ 1003927 w 1014554"/>
              <a:gd name="connsiteY15" fmla="*/ 609600 h 844887"/>
              <a:gd name="connsiteX16" fmla="*/ 1014437 w 1014554"/>
              <a:gd name="connsiteY16" fmla="*/ 199697 h 84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14554" h="844887">
                <a:moveTo>
                  <a:pt x="36975" y="252249"/>
                </a:moveTo>
                <a:cubicBezTo>
                  <a:pt x="58871" y="204952"/>
                  <a:pt x="80768" y="157655"/>
                  <a:pt x="152589" y="115614"/>
                </a:cubicBezTo>
                <a:cubicBezTo>
                  <a:pt x="224410" y="73573"/>
                  <a:pt x="333016" y="0"/>
                  <a:pt x="467899" y="0"/>
                </a:cubicBezTo>
                <a:cubicBezTo>
                  <a:pt x="602782" y="0"/>
                  <a:pt x="961885" y="115614"/>
                  <a:pt x="961885" y="115614"/>
                </a:cubicBezTo>
                <a:cubicBezTo>
                  <a:pt x="1051223" y="141890"/>
                  <a:pt x="998672" y="150649"/>
                  <a:pt x="1003927" y="157656"/>
                </a:cubicBezTo>
                <a:cubicBezTo>
                  <a:pt x="1009182" y="164663"/>
                  <a:pt x="1014437" y="129629"/>
                  <a:pt x="993416" y="157656"/>
                </a:cubicBezTo>
                <a:cubicBezTo>
                  <a:pt x="972395" y="185683"/>
                  <a:pt x="961885" y="285531"/>
                  <a:pt x="877802" y="325821"/>
                </a:cubicBezTo>
                <a:cubicBezTo>
                  <a:pt x="793719" y="366111"/>
                  <a:pt x="630809" y="422166"/>
                  <a:pt x="488920" y="399394"/>
                </a:cubicBezTo>
                <a:cubicBezTo>
                  <a:pt x="347031" y="376622"/>
                  <a:pt x="98286" y="201449"/>
                  <a:pt x="26465" y="189187"/>
                </a:cubicBezTo>
                <a:cubicBezTo>
                  <a:pt x="-45356" y="176925"/>
                  <a:pt x="50989" y="241738"/>
                  <a:pt x="57996" y="325821"/>
                </a:cubicBezTo>
                <a:cubicBezTo>
                  <a:pt x="65003" y="409904"/>
                  <a:pt x="50989" y="625366"/>
                  <a:pt x="68506" y="693683"/>
                </a:cubicBezTo>
                <a:cubicBezTo>
                  <a:pt x="86023" y="762000"/>
                  <a:pt x="163099" y="735725"/>
                  <a:pt x="163099" y="735725"/>
                </a:cubicBezTo>
                <a:cubicBezTo>
                  <a:pt x="215651" y="758497"/>
                  <a:pt x="280464" y="814553"/>
                  <a:pt x="383816" y="830318"/>
                </a:cubicBezTo>
                <a:cubicBezTo>
                  <a:pt x="487168" y="846083"/>
                  <a:pt x="679857" y="853091"/>
                  <a:pt x="783209" y="830318"/>
                </a:cubicBezTo>
                <a:cubicBezTo>
                  <a:pt x="886561" y="807546"/>
                  <a:pt x="967141" y="730469"/>
                  <a:pt x="1003927" y="693683"/>
                </a:cubicBezTo>
                <a:lnTo>
                  <a:pt x="1003927" y="609600"/>
                </a:lnTo>
                <a:cubicBezTo>
                  <a:pt x="1005679" y="527269"/>
                  <a:pt x="1010058" y="363483"/>
                  <a:pt x="1014437" y="199697"/>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5" name="TextBox 64">
            <a:extLst>
              <a:ext uri="{FF2B5EF4-FFF2-40B4-BE49-F238E27FC236}">
                <a16:creationId xmlns:a16="http://schemas.microsoft.com/office/drawing/2014/main" id="{97C88FDE-146F-4C59-3D2A-3619AE20234C}"/>
              </a:ext>
            </a:extLst>
          </p:cNvPr>
          <p:cNvSpPr txBox="1"/>
          <p:nvPr/>
        </p:nvSpPr>
        <p:spPr>
          <a:xfrm>
            <a:off x="3431629" y="1658124"/>
            <a:ext cx="2154621" cy="369332"/>
          </a:xfrm>
          <a:prstGeom prst="rect">
            <a:avLst/>
          </a:prstGeom>
          <a:noFill/>
        </p:spPr>
        <p:txBody>
          <a:bodyPr wrap="square" rtlCol="0">
            <a:spAutoFit/>
          </a:bodyPr>
          <a:lstStyle/>
          <a:p>
            <a:pPr algn="ctr"/>
            <a:r>
              <a:rPr lang="en-AU" dirty="0">
                <a:solidFill>
                  <a:srgbClr val="0070C0"/>
                </a:solidFill>
                <a:latin typeface="Max's Handwritin" pitchFamily="2" charset="0"/>
              </a:rPr>
              <a:t>Authoritative Servers</a:t>
            </a:r>
          </a:p>
        </p:txBody>
      </p:sp>
      <p:sp>
        <p:nvSpPr>
          <p:cNvPr id="66" name="TextBox 65">
            <a:extLst>
              <a:ext uri="{FF2B5EF4-FFF2-40B4-BE49-F238E27FC236}">
                <a16:creationId xmlns:a16="http://schemas.microsoft.com/office/drawing/2014/main" id="{E88ECD4D-B83E-F45E-1EF5-E6AE536F7DF2}"/>
              </a:ext>
            </a:extLst>
          </p:cNvPr>
          <p:cNvSpPr txBox="1"/>
          <p:nvPr/>
        </p:nvSpPr>
        <p:spPr>
          <a:xfrm>
            <a:off x="3323378" y="4461475"/>
            <a:ext cx="2154621" cy="369332"/>
          </a:xfrm>
          <a:prstGeom prst="rect">
            <a:avLst/>
          </a:prstGeom>
          <a:noFill/>
        </p:spPr>
        <p:txBody>
          <a:bodyPr wrap="square" rtlCol="0">
            <a:spAutoFit/>
          </a:bodyPr>
          <a:lstStyle/>
          <a:p>
            <a:pPr algn="ctr"/>
            <a:r>
              <a:rPr lang="en-AU" dirty="0">
                <a:solidFill>
                  <a:srgbClr val="00B050"/>
                </a:solidFill>
                <a:latin typeface="Max's Handwritin" pitchFamily="2" charset="0"/>
              </a:rPr>
              <a:t>Recursive Resolver</a:t>
            </a:r>
          </a:p>
        </p:txBody>
      </p:sp>
      <p:sp>
        <p:nvSpPr>
          <p:cNvPr id="67" name="TextBox 66">
            <a:extLst>
              <a:ext uri="{FF2B5EF4-FFF2-40B4-BE49-F238E27FC236}">
                <a16:creationId xmlns:a16="http://schemas.microsoft.com/office/drawing/2014/main" id="{7CB753D8-7376-7D43-D41A-5A20D2C1BE52}"/>
              </a:ext>
            </a:extLst>
          </p:cNvPr>
          <p:cNvSpPr txBox="1"/>
          <p:nvPr/>
        </p:nvSpPr>
        <p:spPr>
          <a:xfrm>
            <a:off x="3381868" y="6013952"/>
            <a:ext cx="2154621" cy="369332"/>
          </a:xfrm>
          <a:prstGeom prst="rect">
            <a:avLst/>
          </a:prstGeom>
          <a:noFill/>
        </p:spPr>
        <p:txBody>
          <a:bodyPr wrap="square" rtlCol="0">
            <a:spAutoFit/>
          </a:bodyPr>
          <a:lstStyle/>
          <a:p>
            <a:pPr algn="ctr"/>
            <a:r>
              <a:rPr lang="en-AU" dirty="0">
                <a:solidFill>
                  <a:srgbClr val="FF0000"/>
                </a:solidFill>
                <a:latin typeface="Max's Handwritin" pitchFamily="2" charset="0"/>
              </a:rPr>
              <a:t>Stub Resolver</a:t>
            </a:r>
          </a:p>
        </p:txBody>
      </p:sp>
      <p:sp>
        <p:nvSpPr>
          <p:cNvPr id="68" name="TextBox 67">
            <a:extLst>
              <a:ext uri="{FF2B5EF4-FFF2-40B4-BE49-F238E27FC236}">
                <a16:creationId xmlns:a16="http://schemas.microsoft.com/office/drawing/2014/main" id="{ABE7BC64-E974-8BE8-015E-DC6D0600412E}"/>
              </a:ext>
            </a:extLst>
          </p:cNvPr>
          <p:cNvSpPr txBox="1"/>
          <p:nvPr/>
        </p:nvSpPr>
        <p:spPr>
          <a:xfrm>
            <a:off x="2500119" y="4494763"/>
            <a:ext cx="1310647" cy="369332"/>
          </a:xfrm>
          <a:prstGeom prst="rect">
            <a:avLst/>
          </a:prstGeom>
          <a:noFill/>
        </p:spPr>
        <p:txBody>
          <a:bodyPr wrap="square" rtlCol="0">
            <a:spAutoFit/>
          </a:bodyPr>
          <a:lstStyle/>
          <a:p>
            <a:pPr algn="ctr"/>
            <a:r>
              <a:rPr lang="en-AU" dirty="0">
                <a:solidFill>
                  <a:srgbClr val="00B050"/>
                </a:solidFill>
                <a:latin typeface="Max's Handwritin" pitchFamily="2" charset="0"/>
              </a:rPr>
              <a:t>Cache</a:t>
            </a:r>
          </a:p>
        </p:txBody>
      </p:sp>
      <p:sp>
        <p:nvSpPr>
          <p:cNvPr id="69" name="TextBox 68">
            <a:extLst>
              <a:ext uri="{FF2B5EF4-FFF2-40B4-BE49-F238E27FC236}">
                <a16:creationId xmlns:a16="http://schemas.microsoft.com/office/drawing/2014/main" id="{6A56961A-CA90-D9C9-26F0-71890609A6EE}"/>
              </a:ext>
            </a:extLst>
          </p:cNvPr>
          <p:cNvSpPr txBox="1"/>
          <p:nvPr/>
        </p:nvSpPr>
        <p:spPr>
          <a:xfrm>
            <a:off x="6096000" y="6062732"/>
            <a:ext cx="944489" cy="400110"/>
          </a:xfrm>
          <a:prstGeom prst="rect">
            <a:avLst/>
          </a:prstGeom>
          <a:noFill/>
        </p:spPr>
        <p:txBody>
          <a:bodyPr wrap="none" rtlCol="0">
            <a:spAutoFit/>
          </a:bodyPr>
          <a:lstStyle/>
          <a:p>
            <a:r>
              <a:rPr lang="en-AU" sz="2000" dirty="0">
                <a:latin typeface="Max's Handwritin" pitchFamily="2" charset="0"/>
              </a:rPr>
              <a:t>Application</a:t>
            </a:r>
          </a:p>
        </p:txBody>
      </p:sp>
      <p:sp>
        <p:nvSpPr>
          <p:cNvPr id="73" name="Freeform 72">
            <a:extLst>
              <a:ext uri="{FF2B5EF4-FFF2-40B4-BE49-F238E27FC236}">
                <a16:creationId xmlns:a16="http://schemas.microsoft.com/office/drawing/2014/main" id="{31E05D3D-E3B8-C504-6838-4EBFC31B20E9}"/>
              </a:ext>
            </a:extLst>
          </p:cNvPr>
          <p:cNvSpPr/>
          <p:nvPr/>
        </p:nvSpPr>
        <p:spPr>
          <a:xfrm>
            <a:off x="5545213" y="6105435"/>
            <a:ext cx="498235" cy="357407"/>
          </a:xfrm>
          <a:custGeom>
            <a:avLst/>
            <a:gdLst>
              <a:gd name="connsiteX0" fmla="*/ 498235 w 498235"/>
              <a:gd name="connsiteY0" fmla="*/ 168220 h 357407"/>
              <a:gd name="connsiteX1" fmla="*/ 4249 w 498235"/>
              <a:gd name="connsiteY1" fmla="*/ 189241 h 357407"/>
              <a:gd name="connsiteX2" fmla="*/ 245987 w 498235"/>
              <a:gd name="connsiteY2" fmla="*/ 55 h 357407"/>
              <a:gd name="connsiteX3" fmla="*/ 4249 w 498235"/>
              <a:gd name="connsiteY3" fmla="*/ 210262 h 357407"/>
              <a:gd name="connsiteX4" fmla="*/ 245987 w 498235"/>
              <a:gd name="connsiteY4" fmla="*/ 357407 h 357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8235" h="357407">
                <a:moveTo>
                  <a:pt x="498235" y="168220"/>
                </a:moveTo>
                <a:cubicBezTo>
                  <a:pt x="272262" y="192744"/>
                  <a:pt x="46290" y="217268"/>
                  <a:pt x="4249" y="189241"/>
                </a:cubicBezTo>
                <a:cubicBezTo>
                  <a:pt x="-37792" y="161214"/>
                  <a:pt x="245987" y="-3448"/>
                  <a:pt x="245987" y="55"/>
                </a:cubicBezTo>
                <a:cubicBezTo>
                  <a:pt x="245987" y="3558"/>
                  <a:pt x="4249" y="150703"/>
                  <a:pt x="4249" y="210262"/>
                </a:cubicBezTo>
                <a:cubicBezTo>
                  <a:pt x="4249" y="269821"/>
                  <a:pt x="125118" y="313614"/>
                  <a:pt x="245987" y="357407"/>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4" name="Oval 73">
            <a:extLst>
              <a:ext uri="{FF2B5EF4-FFF2-40B4-BE49-F238E27FC236}">
                <a16:creationId xmlns:a16="http://schemas.microsoft.com/office/drawing/2014/main" id="{0711D56D-8863-EC8B-9CD7-8B1D021D774B}"/>
              </a:ext>
            </a:extLst>
          </p:cNvPr>
          <p:cNvSpPr/>
          <p:nvPr/>
        </p:nvSpPr>
        <p:spPr>
          <a:xfrm>
            <a:off x="1468865" y="3900945"/>
            <a:ext cx="6232635" cy="120790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3" name="Group 2">
            <a:extLst>
              <a:ext uri="{FF2B5EF4-FFF2-40B4-BE49-F238E27FC236}">
                <a16:creationId xmlns:a16="http://schemas.microsoft.com/office/drawing/2014/main" id="{99B8B825-8273-6260-2FC1-AC35638D8256}"/>
              </a:ext>
            </a:extLst>
          </p:cNvPr>
          <p:cNvGrpSpPr/>
          <p:nvPr/>
        </p:nvGrpSpPr>
        <p:grpSpPr>
          <a:xfrm>
            <a:off x="539591" y="3504947"/>
            <a:ext cx="10599683" cy="1810271"/>
            <a:chOff x="539591" y="3033002"/>
            <a:chExt cx="10599683" cy="1810271"/>
          </a:xfrm>
        </p:grpSpPr>
        <p:sp>
          <p:nvSpPr>
            <p:cNvPr id="29" name="Arc 28">
              <a:extLst>
                <a:ext uri="{FF2B5EF4-FFF2-40B4-BE49-F238E27FC236}">
                  <a16:creationId xmlns:a16="http://schemas.microsoft.com/office/drawing/2014/main" id="{9DB0C7A1-3D9E-146F-7AAE-24F4D18C0D2D}"/>
                </a:ext>
              </a:extLst>
            </p:cNvPr>
            <p:cNvSpPr/>
            <p:nvPr/>
          </p:nvSpPr>
          <p:spPr>
            <a:xfrm>
              <a:off x="539591" y="3034016"/>
              <a:ext cx="10594427" cy="1809257"/>
            </a:xfrm>
            <a:prstGeom prst="arc">
              <a:avLst/>
            </a:prstGeom>
            <a:ln w="5715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sp>
          <p:nvSpPr>
            <p:cNvPr id="30" name="Arc 29">
              <a:extLst>
                <a:ext uri="{FF2B5EF4-FFF2-40B4-BE49-F238E27FC236}">
                  <a16:creationId xmlns:a16="http://schemas.microsoft.com/office/drawing/2014/main" id="{7651389F-02D2-97C3-2D94-A0918723CF33}"/>
                </a:ext>
              </a:extLst>
            </p:cNvPr>
            <p:cNvSpPr/>
            <p:nvPr/>
          </p:nvSpPr>
          <p:spPr>
            <a:xfrm flipH="1">
              <a:off x="544847" y="3033002"/>
              <a:ext cx="10594427" cy="1809257"/>
            </a:xfrm>
            <a:prstGeom prst="arc">
              <a:avLst/>
            </a:prstGeom>
            <a:ln w="5715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grpSp>
      <p:sp>
        <p:nvSpPr>
          <p:cNvPr id="31" name="TextBox 30">
            <a:extLst>
              <a:ext uri="{FF2B5EF4-FFF2-40B4-BE49-F238E27FC236}">
                <a16:creationId xmlns:a16="http://schemas.microsoft.com/office/drawing/2014/main" id="{A07A3095-5A27-8DD8-1CDC-8BF06C5D66E7}"/>
              </a:ext>
            </a:extLst>
          </p:cNvPr>
          <p:cNvSpPr txBox="1"/>
          <p:nvPr/>
        </p:nvSpPr>
        <p:spPr>
          <a:xfrm>
            <a:off x="8869060" y="3824910"/>
            <a:ext cx="466794" cy="369332"/>
          </a:xfrm>
          <a:prstGeom prst="rect">
            <a:avLst/>
          </a:prstGeom>
          <a:noFill/>
        </p:spPr>
        <p:txBody>
          <a:bodyPr wrap="none" rtlCol="0">
            <a:spAutoFit/>
          </a:bodyPr>
          <a:lstStyle/>
          <a:p>
            <a:r>
              <a:rPr lang="en-AU" dirty="0">
                <a:solidFill>
                  <a:srgbClr val="7030A0"/>
                </a:solidFill>
              </a:rPr>
              <a:t>ISP</a:t>
            </a:r>
          </a:p>
        </p:txBody>
      </p:sp>
      <p:grpSp>
        <p:nvGrpSpPr>
          <p:cNvPr id="34" name="Group 33">
            <a:extLst>
              <a:ext uri="{FF2B5EF4-FFF2-40B4-BE49-F238E27FC236}">
                <a16:creationId xmlns:a16="http://schemas.microsoft.com/office/drawing/2014/main" id="{6B6F4229-BB90-5DD2-FE32-027019410623}"/>
              </a:ext>
            </a:extLst>
          </p:cNvPr>
          <p:cNvGrpSpPr/>
          <p:nvPr/>
        </p:nvGrpSpPr>
        <p:grpSpPr>
          <a:xfrm>
            <a:off x="510839" y="5287382"/>
            <a:ext cx="10599683" cy="1810271"/>
            <a:chOff x="539591" y="3033002"/>
            <a:chExt cx="10599683" cy="1810271"/>
          </a:xfrm>
        </p:grpSpPr>
        <p:sp>
          <p:nvSpPr>
            <p:cNvPr id="35" name="Arc 34">
              <a:extLst>
                <a:ext uri="{FF2B5EF4-FFF2-40B4-BE49-F238E27FC236}">
                  <a16:creationId xmlns:a16="http://schemas.microsoft.com/office/drawing/2014/main" id="{4A8538C3-6551-2B9F-AFBE-A0C2F4DE1784}"/>
                </a:ext>
              </a:extLst>
            </p:cNvPr>
            <p:cNvSpPr/>
            <p:nvPr/>
          </p:nvSpPr>
          <p:spPr>
            <a:xfrm>
              <a:off x="539591" y="3034016"/>
              <a:ext cx="10594427" cy="1809257"/>
            </a:xfrm>
            <a:prstGeom prst="arc">
              <a:avLst/>
            </a:prstGeom>
            <a:ln w="571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sp>
          <p:nvSpPr>
            <p:cNvPr id="36" name="Arc 35">
              <a:extLst>
                <a:ext uri="{FF2B5EF4-FFF2-40B4-BE49-F238E27FC236}">
                  <a16:creationId xmlns:a16="http://schemas.microsoft.com/office/drawing/2014/main" id="{6E1CE2E8-6AB9-4118-1C49-F4DA537A0CE5}"/>
                </a:ext>
              </a:extLst>
            </p:cNvPr>
            <p:cNvSpPr/>
            <p:nvPr/>
          </p:nvSpPr>
          <p:spPr>
            <a:xfrm flipH="1">
              <a:off x="544847" y="3033002"/>
              <a:ext cx="10594427" cy="1809257"/>
            </a:xfrm>
            <a:prstGeom prst="arc">
              <a:avLst/>
            </a:prstGeom>
            <a:ln w="571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grpSp>
      <p:sp>
        <p:nvSpPr>
          <p:cNvPr id="37" name="TextBox 36">
            <a:extLst>
              <a:ext uri="{FF2B5EF4-FFF2-40B4-BE49-F238E27FC236}">
                <a16:creationId xmlns:a16="http://schemas.microsoft.com/office/drawing/2014/main" id="{395C46A7-ECB4-06E8-D54B-4AD34CF798F3}"/>
              </a:ext>
            </a:extLst>
          </p:cNvPr>
          <p:cNvSpPr txBox="1"/>
          <p:nvPr/>
        </p:nvSpPr>
        <p:spPr>
          <a:xfrm>
            <a:off x="7014081" y="5591159"/>
            <a:ext cx="725968" cy="369332"/>
          </a:xfrm>
          <a:prstGeom prst="rect">
            <a:avLst/>
          </a:prstGeom>
          <a:noFill/>
        </p:spPr>
        <p:txBody>
          <a:bodyPr wrap="none" rtlCol="0">
            <a:spAutoFit/>
          </a:bodyPr>
          <a:lstStyle/>
          <a:p>
            <a:r>
              <a:rPr lang="en-AU" dirty="0">
                <a:solidFill>
                  <a:schemeClr val="accent4">
                    <a:lumMod val="50000"/>
                  </a:schemeClr>
                </a:solidFill>
              </a:rPr>
              <a:t>Client</a:t>
            </a:r>
          </a:p>
        </p:txBody>
      </p:sp>
      <p:sp>
        <p:nvSpPr>
          <p:cNvPr id="70" name="Freeform 69">
            <a:extLst>
              <a:ext uri="{FF2B5EF4-FFF2-40B4-BE49-F238E27FC236}">
                <a16:creationId xmlns:a16="http://schemas.microsoft.com/office/drawing/2014/main" id="{277F018E-1365-4995-818F-2301826E2408}"/>
              </a:ext>
            </a:extLst>
          </p:cNvPr>
          <p:cNvSpPr/>
          <p:nvPr/>
        </p:nvSpPr>
        <p:spPr>
          <a:xfrm>
            <a:off x="4382732" y="4917821"/>
            <a:ext cx="336413" cy="788276"/>
          </a:xfrm>
          <a:custGeom>
            <a:avLst/>
            <a:gdLst>
              <a:gd name="connsiteX0" fmla="*/ 147227 w 336413"/>
              <a:gd name="connsiteY0" fmla="*/ 788276 h 788276"/>
              <a:gd name="connsiteX1" fmla="*/ 126206 w 336413"/>
              <a:gd name="connsiteY1" fmla="*/ 147145 h 788276"/>
              <a:gd name="connsiteX2" fmla="*/ 126206 w 336413"/>
              <a:gd name="connsiteY2" fmla="*/ 31531 h 788276"/>
              <a:gd name="connsiteX3" fmla="*/ 82 w 336413"/>
              <a:gd name="connsiteY3" fmla="*/ 231227 h 788276"/>
              <a:gd name="connsiteX4" fmla="*/ 147227 w 336413"/>
              <a:gd name="connsiteY4" fmla="*/ 0 h 788276"/>
              <a:gd name="connsiteX5" fmla="*/ 336413 w 336413"/>
              <a:gd name="connsiteY5" fmla="*/ 231227 h 788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6413" h="788276">
                <a:moveTo>
                  <a:pt x="147227" y="788276"/>
                </a:moveTo>
                <a:cubicBezTo>
                  <a:pt x="138468" y="530772"/>
                  <a:pt x="129709" y="273269"/>
                  <a:pt x="126206" y="147145"/>
                </a:cubicBezTo>
                <a:cubicBezTo>
                  <a:pt x="122703" y="21021"/>
                  <a:pt x="147227" y="17517"/>
                  <a:pt x="126206" y="31531"/>
                </a:cubicBezTo>
                <a:cubicBezTo>
                  <a:pt x="105185" y="45545"/>
                  <a:pt x="-3421" y="236482"/>
                  <a:pt x="82" y="231227"/>
                </a:cubicBezTo>
                <a:cubicBezTo>
                  <a:pt x="3585" y="225972"/>
                  <a:pt x="91172" y="0"/>
                  <a:pt x="147227" y="0"/>
                </a:cubicBezTo>
                <a:cubicBezTo>
                  <a:pt x="203282" y="0"/>
                  <a:pt x="269847" y="115613"/>
                  <a:pt x="336413" y="231227"/>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8" name="Freeform 37">
            <a:extLst>
              <a:ext uri="{FF2B5EF4-FFF2-40B4-BE49-F238E27FC236}">
                <a16:creationId xmlns:a16="http://schemas.microsoft.com/office/drawing/2014/main" id="{AB65DDB3-B5C4-7D8C-525D-29DB239ED098}"/>
              </a:ext>
            </a:extLst>
          </p:cNvPr>
          <p:cNvSpPr/>
          <p:nvPr/>
        </p:nvSpPr>
        <p:spPr>
          <a:xfrm>
            <a:off x="3803506" y="2427903"/>
            <a:ext cx="1240441" cy="849336"/>
          </a:xfrm>
          <a:custGeom>
            <a:avLst/>
            <a:gdLst>
              <a:gd name="connsiteX0" fmla="*/ 409954 w 1411692"/>
              <a:gd name="connsiteY0" fmla="*/ 198152 h 966592"/>
              <a:gd name="connsiteX1" fmla="*/ 473016 w 1411692"/>
              <a:gd name="connsiteY1" fmla="*/ 51007 h 966592"/>
              <a:gd name="connsiteX2" fmla="*/ 798837 w 1411692"/>
              <a:gd name="connsiteY2" fmla="*/ 8966 h 966592"/>
              <a:gd name="connsiteX3" fmla="*/ 1030064 w 1411692"/>
              <a:gd name="connsiteY3" fmla="*/ 208662 h 966592"/>
              <a:gd name="connsiteX4" fmla="*/ 1009044 w 1411692"/>
              <a:gd name="connsiteY4" fmla="*/ 229683 h 966592"/>
              <a:gd name="connsiteX5" fmla="*/ 1240271 w 1411692"/>
              <a:gd name="connsiteY5" fmla="*/ 166621 h 966592"/>
              <a:gd name="connsiteX6" fmla="*/ 1408437 w 1411692"/>
              <a:gd name="connsiteY6" fmla="*/ 324276 h 966592"/>
              <a:gd name="connsiteX7" fmla="*/ 1345375 w 1411692"/>
              <a:gd name="connsiteY7" fmla="*/ 534483 h 966592"/>
              <a:gd name="connsiteX8" fmla="*/ 1271802 w 1411692"/>
              <a:gd name="connsiteY8" fmla="*/ 555504 h 966592"/>
              <a:gd name="connsiteX9" fmla="*/ 1397926 w 1411692"/>
              <a:gd name="connsiteY9" fmla="*/ 597545 h 966592"/>
              <a:gd name="connsiteX10" fmla="*/ 1313844 w 1411692"/>
              <a:gd name="connsiteY10" fmla="*/ 818262 h 966592"/>
              <a:gd name="connsiteX11" fmla="*/ 1114147 w 1411692"/>
              <a:gd name="connsiteY11" fmla="*/ 881324 h 966592"/>
              <a:gd name="connsiteX12" fmla="*/ 1051085 w 1411692"/>
              <a:gd name="connsiteY12" fmla="*/ 765711 h 966592"/>
              <a:gd name="connsiteX13" fmla="*/ 1051085 w 1411692"/>
              <a:gd name="connsiteY13" fmla="*/ 891835 h 966592"/>
              <a:gd name="connsiteX14" fmla="*/ 641181 w 1411692"/>
              <a:gd name="connsiteY14" fmla="*/ 944386 h 966592"/>
              <a:gd name="connsiteX15" fmla="*/ 567609 w 1411692"/>
              <a:gd name="connsiteY15" fmla="*/ 807752 h 966592"/>
              <a:gd name="connsiteX16" fmla="*/ 504547 w 1411692"/>
              <a:gd name="connsiteY16" fmla="*/ 944386 h 966592"/>
              <a:gd name="connsiteX17" fmla="*/ 273319 w 1411692"/>
              <a:gd name="connsiteY17" fmla="*/ 954897 h 966592"/>
              <a:gd name="connsiteX18" fmla="*/ 136685 w 1411692"/>
              <a:gd name="connsiteY18" fmla="*/ 828773 h 966592"/>
              <a:gd name="connsiteX19" fmla="*/ 189237 w 1411692"/>
              <a:gd name="connsiteY19" fmla="*/ 713159 h 966592"/>
              <a:gd name="connsiteX20" fmla="*/ 84133 w 1411692"/>
              <a:gd name="connsiteY20" fmla="*/ 755200 h 966592"/>
              <a:gd name="connsiteX21" fmla="*/ 50 w 1411692"/>
              <a:gd name="connsiteY21" fmla="*/ 576524 h 966592"/>
              <a:gd name="connsiteX22" fmla="*/ 73623 w 1411692"/>
              <a:gd name="connsiteY22" fmla="*/ 303255 h 966592"/>
              <a:gd name="connsiteX23" fmla="*/ 189237 w 1411692"/>
              <a:gd name="connsiteY23" fmla="*/ 313766 h 966592"/>
              <a:gd name="connsiteX24" fmla="*/ 168216 w 1411692"/>
              <a:gd name="connsiteY24" fmla="*/ 219173 h 966592"/>
              <a:gd name="connsiteX25" fmla="*/ 273319 w 1411692"/>
              <a:gd name="connsiteY25" fmla="*/ 114069 h 966592"/>
              <a:gd name="connsiteX26" fmla="*/ 409954 w 1411692"/>
              <a:gd name="connsiteY26" fmla="*/ 198152 h 966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411692" h="966592">
                <a:moveTo>
                  <a:pt x="409954" y="198152"/>
                </a:moveTo>
                <a:cubicBezTo>
                  <a:pt x="443237" y="187642"/>
                  <a:pt x="408202" y="82538"/>
                  <a:pt x="473016" y="51007"/>
                </a:cubicBezTo>
                <a:cubicBezTo>
                  <a:pt x="537830" y="19476"/>
                  <a:pt x="705996" y="-17310"/>
                  <a:pt x="798837" y="8966"/>
                </a:cubicBezTo>
                <a:cubicBezTo>
                  <a:pt x="891678" y="35242"/>
                  <a:pt x="995030" y="171876"/>
                  <a:pt x="1030064" y="208662"/>
                </a:cubicBezTo>
                <a:cubicBezTo>
                  <a:pt x="1065099" y="245448"/>
                  <a:pt x="974010" y="236690"/>
                  <a:pt x="1009044" y="229683"/>
                </a:cubicBezTo>
                <a:cubicBezTo>
                  <a:pt x="1044078" y="222676"/>
                  <a:pt x="1173705" y="150855"/>
                  <a:pt x="1240271" y="166621"/>
                </a:cubicBezTo>
                <a:cubicBezTo>
                  <a:pt x="1306837" y="182387"/>
                  <a:pt x="1390920" y="262966"/>
                  <a:pt x="1408437" y="324276"/>
                </a:cubicBezTo>
                <a:cubicBezTo>
                  <a:pt x="1425954" y="385586"/>
                  <a:pt x="1368147" y="495945"/>
                  <a:pt x="1345375" y="534483"/>
                </a:cubicBezTo>
                <a:cubicBezTo>
                  <a:pt x="1322603" y="573021"/>
                  <a:pt x="1263044" y="544994"/>
                  <a:pt x="1271802" y="555504"/>
                </a:cubicBezTo>
                <a:cubicBezTo>
                  <a:pt x="1280561" y="566014"/>
                  <a:pt x="1390919" y="553752"/>
                  <a:pt x="1397926" y="597545"/>
                </a:cubicBezTo>
                <a:cubicBezTo>
                  <a:pt x="1404933" y="641338"/>
                  <a:pt x="1361140" y="770966"/>
                  <a:pt x="1313844" y="818262"/>
                </a:cubicBezTo>
                <a:cubicBezTo>
                  <a:pt x="1266548" y="865558"/>
                  <a:pt x="1157940" y="890082"/>
                  <a:pt x="1114147" y="881324"/>
                </a:cubicBezTo>
                <a:cubicBezTo>
                  <a:pt x="1070354" y="872566"/>
                  <a:pt x="1061595" y="763959"/>
                  <a:pt x="1051085" y="765711"/>
                </a:cubicBezTo>
                <a:cubicBezTo>
                  <a:pt x="1040575" y="767463"/>
                  <a:pt x="1119402" y="862056"/>
                  <a:pt x="1051085" y="891835"/>
                </a:cubicBezTo>
                <a:cubicBezTo>
                  <a:pt x="982768" y="921614"/>
                  <a:pt x="721760" y="958400"/>
                  <a:pt x="641181" y="944386"/>
                </a:cubicBezTo>
                <a:cubicBezTo>
                  <a:pt x="560602" y="930372"/>
                  <a:pt x="590381" y="807752"/>
                  <a:pt x="567609" y="807752"/>
                </a:cubicBezTo>
                <a:cubicBezTo>
                  <a:pt x="544837" y="807752"/>
                  <a:pt x="553595" y="919862"/>
                  <a:pt x="504547" y="944386"/>
                </a:cubicBezTo>
                <a:cubicBezTo>
                  <a:pt x="455499" y="968910"/>
                  <a:pt x="334629" y="974166"/>
                  <a:pt x="273319" y="954897"/>
                </a:cubicBezTo>
                <a:cubicBezTo>
                  <a:pt x="212009" y="935628"/>
                  <a:pt x="150699" y="869063"/>
                  <a:pt x="136685" y="828773"/>
                </a:cubicBezTo>
                <a:cubicBezTo>
                  <a:pt x="122671" y="788483"/>
                  <a:pt x="197996" y="725421"/>
                  <a:pt x="189237" y="713159"/>
                </a:cubicBezTo>
                <a:cubicBezTo>
                  <a:pt x="180478" y="700897"/>
                  <a:pt x="115664" y="777973"/>
                  <a:pt x="84133" y="755200"/>
                </a:cubicBezTo>
                <a:cubicBezTo>
                  <a:pt x="52602" y="732428"/>
                  <a:pt x="1802" y="651848"/>
                  <a:pt x="50" y="576524"/>
                </a:cubicBezTo>
                <a:cubicBezTo>
                  <a:pt x="-1702" y="501200"/>
                  <a:pt x="42092" y="347048"/>
                  <a:pt x="73623" y="303255"/>
                </a:cubicBezTo>
                <a:cubicBezTo>
                  <a:pt x="105154" y="259462"/>
                  <a:pt x="173472" y="327780"/>
                  <a:pt x="189237" y="313766"/>
                </a:cubicBezTo>
                <a:cubicBezTo>
                  <a:pt x="205002" y="299752"/>
                  <a:pt x="154202" y="252456"/>
                  <a:pt x="168216" y="219173"/>
                </a:cubicBezTo>
                <a:cubicBezTo>
                  <a:pt x="182230" y="185890"/>
                  <a:pt x="236533" y="122828"/>
                  <a:pt x="273319" y="114069"/>
                </a:cubicBezTo>
                <a:cubicBezTo>
                  <a:pt x="310105" y="105310"/>
                  <a:pt x="376671" y="208662"/>
                  <a:pt x="409954" y="198152"/>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 name="TextBox 3">
            <a:extLst>
              <a:ext uri="{FF2B5EF4-FFF2-40B4-BE49-F238E27FC236}">
                <a16:creationId xmlns:a16="http://schemas.microsoft.com/office/drawing/2014/main" id="{D403B2CF-947F-8EF7-37C4-B2D722B9CD6C}"/>
              </a:ext>
            </a:extLst>
          </p:cNvPr>
          <p:cNvSpPr txBox="1"/>
          <p:nvPr/>
        </p:nvSpPr>
        <p:spPr>
          <a:xfrm>
            <a:off x="4003461" y="2640396"/>
            <a:ext cx="819455" cy="400110"/>
          </a:xfrm>
          <a:prstGeom prst="rect">
            <a:avLst/>
          </a:prstGeom>
          <a:noFill/>
        </p:spPr>
        <p:txBody>
          <a:bodyPr wrap="none" rtlCol="0">
            <a:spAutoFit/>
          </a:bodyPr>
          <a:lstStyle/>
          <a:p>
            <a:r>
              <a:rPr lang="en-AU" sz="2000" dirty="0">
                <a:solidFill>
                  <a:srgbClr val="0070C0"/>
                </a:solidFill>
                <a:latin typeface="Max's Handwritin" pitchFamily="2" charset="0"/>
              </a:rPr>
              <a:t>Internet</a:t>
            </a:r>
          </a:p>
        </p:txBody>
      </p:sp>
      <p:sp>
        <p:nvSpPr>
          <p:cNvPr id="7" name="Freeform 6">
            <a:extLst>
              <a:ext uri="{FF2B5EF4-FFF2-40B4-BE49-F238E27FC236}">
                <a16:creationId xmlns:a16="http://schemas.microsoft.com/office/drawing/2014/main" id="{FE07BC8E-6542-A66D-20A0-9E174C2B8122}"/>
              </a:ext>
            </a:extLst>
          </p:cNvPr>
          <p:cNvSpPr/>
          <p:nvPr/>
        </p:nvSpPr>
        <p:spPr>
          <a:xfrm>
            <a:off x="4247481" y="2113682"/>
            <a:ext cx="280274" cy="2074860"/>
          </a:xfrm>
          <a:custGeom>
            <a:avLst/>
            <a:gdLst>
              <a:gd name="connsiteX0" fmla="*/ 221280 w 280274"/>
              <a:gd name="connsiteY0" fmla="*/ 2074860 h 2074860"/>
              <a:gd name="connsiteX1" fmla="*/ 213906 w 280274"/>
              <a:gd name="connsiteY1" fmla="*/ 1521795 h 2074860"/>
              <a:gd name="connsiteX2" fmla="*/ 147538 w 280274"/>
              <a:gd name="connsiteY2" fmla="*/ 894989 h 2074860"/>
              <a:gd name="connsiteX3" fmla="*/ 154913 w 280274"/>
              <a:gd name="connsiteY3" fmla="*/ 415666 h 2074860"/>
              <a:gd name="connsiteX4" fmla="*/ 140164 w 280274"/>
              <a:gd name="connsiteY4" fmla="*/ 10086 h 2074860"/>
              <a:gd name="connsiteX5" fmla="*/ 54 w 280274"/>
              <a:gd name="connsiteY5" fmla="*/ 113324 h 2074860"/>
              <a:gd name="connsiteX6" fmla="*/ 125416 w 280274"/>
              <a:gd name="connsiteY6" fmla="*/ 2712 h 2074860"/>
              <a:gd name="connsiteX7" fmla="*/ 280274 w 280274"/>
              <a:gd name="connsiteY7" fmla="*/ 76453 h 207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0274" h="2074860">
                <a:moveTo>
                  <a:pt x="221280" y="2074860"/>
                </a:moveTo>
                <a:cubicBezTo>
                  <a:pt x="223738" y="1896650"/>
                  <a:pt x="226196" y="1718440"/>
                  <a:pt x="213906" y="1521795"/>
                </a:cubicBezTo>
                <a:cubicBezTo>
                  <a:pt x="201616" y="1325150"/>
                  <a:pt x="157370" y="1079344"/>
                  <a:pt x="147538" y="894989"/>
                </a:cubicBezTo>
                <a:cubicBezTo>
                  <a:pt x="137706" y="710634"/>
                  <a:pt x="156142" y="563150"/>
                  <a:pt x="154913" y="415666"/>
                </a:cubicBezTo>
                <a:cubicBezTo>
                  <a:pt x="153684" y="268182"/>
                  <a:pt x="165974" y="60476"/>
                  <a:pt x="140164" y="10086"/>
                </a:cubicBezTo>
                <a:cubicBezTo>
                  <a:pt x="114354" y="-40304"/>
                  <a:pt x="2512" y="114553"/>
                  <a:pt x="54" y="113324"/>
                </a:cubicBezTo>
                <a:cubicBezTo>
                  <a:pt x="-2404" y="112095"/>
                  <a:pt x="78713" y="8857"/>
                  <a:pt x="125416" y="2712"/>
                </a:cubicBezTo>
                <a:cubicBezTo>
                  <a:pt x="172119" y="-3433"/>
                  <a:pt x="226196" y="36510"/>
                  <a:pt x="280274" y="7645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128319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E0E01-480A-86D7-8E81-B177E96FF6C1}"/>
              </a:ext>
            </a:extLst>
          </p:cNvPr>
          <p:cNvSpPr>
            <a:spLocks noGrp="1"/>
          </p:cNvSpPr>
          <p:nvPr>
            <p:ph type="title"/>
          </p:nvPr>
        </p:nvSpPr>
        <p:spPr/>
        <p:txBody>
          <a:bodyPr/>
          <a:lstStyle/>
          <a:p>
            <a:r>
              <a:rPr lang="en-AU" dirty="0"/>
              <a:t>Issues</a:t>
            </a:r>
          </a:p>
        </p:txBody>
      </p:sp>
      <p:sp>
        <p:nvSpPr>
          <p:cNvPr id="3" name="Content Placeholder 2">
            <a:extLst>
              <a:ext uri="{FF2B5EF4-FFF2-40B4-BE49-F238E27FC236}">
                <a16:creationId xmlns:a16="http://schemas.microsoft.com/office/drawing/2014/main" id="{FE085BC2-D75F-6239-3F3B-57D28F0081F8}"/>
              </a:ext>
            </a:extLst>
          </p:cNvPr>
          <p:cNvSpPr>
            <a:spLocks noGrp="1"/>
          </p:cNvSpPr>
          <p:nvPr>
            <p:ph idx="1"/>
          </p:nvPr>
        </p:nvSpPr>
        <p:spPr/>
        <p:txBody>
          <a:bodyPr/>
          <a:lstStyle/>
          <a:p>
            <a:r>
              <a:rPr lang="en-AU" dirty="0"/>
              <a:t>Speed – the DNS can be exceptionally slow, and the interaction with resolver caches makes resolution unpredictable</a:t>
            </a:r>
          </a:p>
          <a:p>
            <a:r>
              <a:rPr lang="en-AU" dirty="0"/>
              <a:t>Filtering – the DNS is a convenient control point for content management</a:t>
            </a:r>
          </a:p>
          <a:p>
            <a:r>
              <a:rPr lang="en-AU" dirty="0" err="1"/>
              <a:t>MetaData</a:t>
            </a:r>
            <a:r>
              <a:rPr lang="en-AU" dirty="0"/>
              <a:t> collection – the DNS is a real time window on user behaviour</a:t>
            </a:r>
          </a:p>
          <a:p>
            <a:pPr lvl="1"/>
            <a:r>
              <a:rPr lang="en-AU" dirty="0"/>
              <a:t>This can be performed at the recursive resolver, or by a third party on the path between the stub resolver and the recursive resolver</a:t>
            </a:r>
          </a:p>
          <a:p>
            <a:r>
              <a:rPr lang="en-AU" dirty="0"/>
              <a:t>Search – NXDOMAIN rewriting into active search</a:t>
            </a:r>
          </a:p>
        </p:txBody>
      </p:sp>
    </p:spTree>
    <p:extLst>
      <p:ext uri="{BB962C8B-B14F-4D97-AF65-F5344CB8AC3E}">
        <p14:creationId xmlns:p14="http://schemas.microsoft.com/office/powerpoint/2010/main" val="3840384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E160-9769-8ABA-4CDA-5CC2A938ECC3}"/>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C12FA81B-D2F0-8714-CA08-5E84F5709962}"/>
              </a:ext>
            </a:extLst>
          </p:cNvPr>
          <p:cNvSpPr>
            <a:spLocks noGrp="1"/>
          </p:cNvSpPr>
          <p:nvPr>
            <p:ph idx="1"/>
          </p:nvPr>
        </p:nvSpPr>
        <p:spPr/>
        <p:txBody>
          <a:bodyPr/>
          <a:lstStyle/>
          <a:p>
            <a:endParaRPr lang="en-AU"/>
          </a:p>
        </p:txBody>
      </p:sp>
      <p:pic>
        <p:nvPicPr>
          <p:cNvPr id="1026" name="Picture 2">
            <a:extLst>
              <a:ext uri="{FF2B5EF4-FFF2-40B4-BE49-F238E27FC236}">
                <a16:creationId xmlns:a16="http://schemas.microsoft.com/office/drawing/2014/main" id="{CB5FC9A1-173A-1D39-ACF3-3B613237D7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9725"/>
            <a:ext cx="12192000" cy="6178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475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DAED9-447C-5DA4-72FD-DBEC3B410801}"/>
              </a:ext>
            </a:extLst>
          </p:cNvPr>
          <p:cNvSpPr>
            <a:spLocks noGrp="1"/>
          </p:cNvSpPr>
          <p:nvPr>
            <p:ph type="title"/>
          </p:nvPr>
        </p:nvSpPr>
        <p:spPr/>
        <p:txBody>
          <a:bodyPr/>
          <a:lstStyle/>
          <a:p>
            <a:r>
              <a:rPr lang="en-AU" dirty="0"/>
              <a:t>Background</a:t>
            </a:r>
          </a:p>
        </p:txBody>
      </p:sp>
      <p:sp>
        <p:nvSpPr>
          <p:cNvPr id="3" name="Content Placeholder 2">
            <a:extLst>
              <a:ext uri="{FF2B5EF4-FFF2-40B4-BE49-F238E27FC236}">
                <a16:creationId xmlns:a16="http://schemas.microsoft.com/office/drawing/2014/main" id="{E613FB5A-35E4-DF4C-BA77-4891F0FE41E8}"/>
              </a:ext>
            </a:extLst>
          </p:cNvPr>
          <p:cNvSpPr>
            <a:spLocks noGrp="1"/>
          </p:cNvSpPr>
          <p:nvPr>
            <p:ph idx="1"/>
          </p:nvPr>
        </p:nvSpPr>
        <p:spPr/>
        <p:txBody>
          <a:bodyPr>
            <a:normAutofit fontScale="92500"/>
          </a:bodyPr>
          <a:lstStyle/>
          <a:p>
            <a:r>
              <a:rPr lang="en-AU" dirty="0"/>
              <a:t>Browser vendors were simplifying the UI and combined the navigation and search input boxes to a single window</a:t>
            </a:r>
          </a:p>
          <a:p>
            <a:r>
              <a:rPr lang="en-AU" dirty="0"/>
              <a:t>This resulted in a significant level of cross leakage between DNS and Search</a:t>
            </a:r>
          </a:p>
          <a:p>
            <a:r>
              <a:rPr lang="en-AU" dirty="0"/>
              <a:t>Some DNS resolver operators saw an opportunity to gather revenue by re-directing NXDOMAIN to search</a:t>
            </a:r>
          </a:p>
          <a:p>
            <a:r>
              <a:rPr lang="en-AU" dirty="0"/>
              <a:t>Google responded quickly with a large scale open DNS service that provided absolute integrity of responses, and supported DNSSEC validation to back this up</a:t>
            </a:r>
          </a:p>
          <a:p>
            <a:r>
              <a:rPr lang="en-AU" dirty="0"/>
              <a:t>Google’s DNS service rapidly gathered momentum, particularly in the enterprise sector</a:t>
            </a:r>
          </a:p>
        </p:txBody>
      </p:sp>
    </p:spTree>
    <p:extLst>
      <p:ext uri="{BB962C8B-B14F-4D97-AF65-F5344CB8AC3E}">
        <p14:creationId xmlns:p14="http://schemas.microsoft.com/office/powerpoint/2010/main" val="2476373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F12C3-80D2-609E-CAB0-676EDC5B6268}"/>
              </a:ext>
            </a:extLst>
          </p:cNvPr>
          <p:cNvSpPr>
            <a:spLocks noGrp="1"/>
          </p:cNvSpPr>
          <p:nvPr>
            <p:ph type="title"/>
          </p:nvPr>
        </p:nvSpPr>
        <p:spPr>
          <a:xfrm>
            <a:off x="838200" y="328255"/>
            <a:ext cx="10515600" cy="1325563"/>
          </a:xfrm>
        </p:spPr>
        <p:txBody>
          <a:bodyPr/>
          <a:lstStyle/>
          <a:p>
            <a:r>
              <a:rPr lang="en-AU" dirty="0">
                <a:latin typeface="Powderfinger Type" panose="02020709070000000403" pitchFamily="49" charset="77"/>
              </a:rPr>
              <a:t>DNS System Architecture</a:t>
            </a:r>
          </a:p>
        </p:txBody>
      </p:sp>
      <p:grpSp>
        <p:nvGrpSpPr>
          <p:cNvPr id="52" name="Group 51">
            <a:extLst>
              <a:ext uri="{FF2B5EF4-FFF2-40B4-BE49-F238E27FC236}">
                <a16:creationId xmlns:a16="http://schemas.microsoft.com/office/drawing/2014/main" id="{7519F10F-F6A3-B816-4AF2-F1D602038BBB}"/>
              </a:ext>
            </a:extLst>
          </p:cNvPr>
          <p:cNvGrpSpPr/>
          <p:nvPr/>
        </p:nvGrpSpPr>
        <p:grpSpPr>
          <a:xfrm>
            <a:off x="3603922" y="5730761"/>
            <a:ext cx="1933904" cy="705985"/>
            <a:chOff x="1881352" y="3159484"/>
            <a:chExt cx="3511049" cy="857260"/>
          </a:xfrm>
        </p:grpSpPr>
        <p:sp>
          <p:nvSpPr>
            <p:cNvPr id="48" name="Freeform 47">
              <a:extLst>
                <a:ext uri="{FF2B5EF4-FFF2-40B4-BE49-F238E27FC236}">
                  <a16:creationId xmlns:a16="http://schemas.microsoft.com/office/drawing/2014/main" id="{424E462D-A4AE-CA2D-5538-D48AC8E26667}"/>
                </a:ext>
              </a:extLst>
            </p:cNvPr>
            <p:cNvSpPr/>
            <p:nvPr/>
          </p:nvSpPr>
          <p:spPr>
            <a:xfrm>
              <a:off x="1881352" y="3438440"/>
              <a:ext cx="3098617" cy="578304"/>
            </a:xfrm>
            <a:custGeom>
              <a:avLst/>
              <a:gdLst>
                <a:gd name="connsiteX0" fmla="*/ 0 w 3098617"/>
                <a:gd name="connsiteY0" fmla="*/ 114057 h 578304"/>
                <a:gd name="connsiteX1" fmla="*/ 21020 w 3098617"/>
                <a:gd name="connsiteY1" fmla="*/ 471408 h 578304"/>
                <a:gd name="connsiteX2" fmla="*/ 31531 w 3098617"/>
                <a:gd name="connsiteY2" fmla="*/ 576512 h 578304"/>
                <a:gd name="connsiteX3" fmla="*/ 273269 w 3098617"/>
                <a:gd name="connsiteY3" fmla="*/ 534470 h 578304"/>
                <a:gd name="connsiteX4" fmla="*/ 1870841 w 3098617"/>
                <a:gd name="connsiteY4" fmla="*/ 492429 h 578304"/>
                <a:gd name="connsiteX5" fmla="*/ 2869324 w 3098617"/>
                <a:gd name="connsiteY5" fmla="*/ 481919 h 578304"/>
                <a:gd name="connsiteX6" fmla="*/ 3079531 w 3098617"/>
                <a:gd name="connsiteY6" fmla="*/ 481919 h 578304"/>
                <a:gd name="connsiteX7" fmla="*/ 3090041 w 3098617"/>
                <a:gd name="connsiteY7" fmla="*/ 282222 h 578304"/>
                <a:gd name="connsiteX8" fmla="*/ 3090041 w 3098617"/>
                <a:gd name="connsiteY8" fmla="*/ 19463 h 578304"/>
                <a:gd name="connsiteX9" fmla="*/ 3005958 w 3098617"/>
                <a:gd name="connsiteY9" fmla="*/ 19463 h 578304"/>
                <a:gd name="connsiteX10" fmla="*/ 2175641 w 3098617"/>
                <a:gd name="connsiteY10" fmla="*/ 40484 h 578304"/>
                <a:gd name="connsiteX11" fmla="*/ 136634 w 3098617"/>
                <a:gd name="connsiteY11" fmla="*/ 93036 h 5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8617" h="578304">
                  <a:moveTo>
                    <a:pt x="0" y="114057"/>
                  </a:moveTo>
                  <a:cubicBezTo>
                    <a:pt x="7882" y="254194"/>
                    <a:pt x="15765" y="394332"/>
                    <a:pt x="21020" y="471408"/>
                  </a:cubicBezTo>
                  <a:cubicBezTo>
                    <a:pt x="26275" y="548484"/>
                    <a:pt x="-10511" y="566002"/>
                    <a:pt x="31531" y="576512"/>
                  </a:cubicBezTo>
                  <a:cubicBezTo>
                    <a:pt x="73573" y="587022"/>
                    <a:pt x="-33283" y="548484"/>
                    <a:pt x="273269" y="534470"/>
                  </a:cubicBezTo>
                  <a:cubicBezTo>
                    <a:pt x="579821" y="520456"/>
                    <a:pt x="1870841" y="492429"/>
                    <a:pt x="1870841" y="492429"/>
                  </a:cubicBezTo>
                  <a:lnTo>
                    <a:pt x="2869324" y="481919"/>
                  </a:lnTo>
                  <a:cubicBezTo>
                    <a:pt x="3070772" y="480167"/>
                    <a:pt x="3042745" y="515202"/>
                    <a:pt x="3079531" y="481919"/>
                  </a:cubicBezTo>
                  <a:cubicBezTo>
                    <a:pt x="3116317" y="448636"/>
                    <a:pt x="3088289" y="359298"/>
                    <a:pt x="3090041" y="282222"/>
                  </a:cubicBezTo>
                  <a:cubicBezTo>
                    <a:pt x="3091793" y="205146"/>
                    <a:pt x="3104055" y="63256"/>
                    <a:pt x="3090041" y="19463"/>
                  </a:cubicBezTo>
                  <a:cubicBezTo>
                    <a:pt x="3076027" y="-24330"/>
                    <a:pt x="3005958" y="19463"/>
                    <a:pt x="3005958" y="19463"/>
                  </a:cubicBezTo>
                  <a:lnTo>
                    <a:pt x="2175641" y="40484"/>
                  </a:lnTo>
                  <a:lnTo>
                    <a:pt x="136634" y="93036"/>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9" name="Freeform 48">
              <a:extLst>
                <a:ext uri="{FF2B5EF4-FFF2-40B4-BE49-F238E27FC236}">
                  <a16:creationId xmlns:a16="http://schemas.microsoft.com/office/drawing/2014/main" id="{77D06062-A179-5C90-7B3E-982DD0892E02}"/>
                </a:ext>
              </a:extLst>
            </p:cNvPr>
            <p:cNvSpPr/>
            <p:nvPr/>
          </p:nvSpPr>
          <p:spPr>
            <a:xfrm>
              <a:off x="1975945" y="3174124"/>
              <a:ext cx="3373821" cy="304800"/>
            </a:xfrm>
            <a:custGeom>
              <a:avLst/>
              <a:gdLst>
                <a:gd name="connsiteX0" fmla="*/ 0 w 3373821"/>
                <a:gd name="connsiteY0" fmla="*/ 304800 h 304800"/>
                <a:gd name="connsiteX1" fmla="*/ 536027 w 3373821"/>
                <a:gd name="connsiteY1" fmla="*/ 63062 h 304800"/>
                <a:gd name="connsiteX2" fmla="*/ 630621 w 3373821"/>
                <a:gd name="connsiteY2" fmla="*/ 42042 h 304800"/>
                <a:gd name="connsiteX3" fmla="*/ 3373821 w 3373821"/>
                <a:gd name="connsiteY3" fmla="*/ 0 h 304800"/>
              </a:gdLst>
              <a:ahLst/>
              <a:cxnLst>
                <a:cxn ang="0">
                  <a:pos x="connsiteX0" y="connsiteY0"/>
                </a:cxn>
                <a:cxn ang="0">
                  <a:pos x="connsiteX1" y="connsiteY1"/>
                </a:cxn>
                <a:cxn ang="0">
                  <a:pos x="connsiteX2" y="connsiteY2"/>
                </a:cxn>
                <a:cxn ang="0">
                  <a:pos x="connsiteX3" y="connsiteY3"/>
                </a:cxn>
              </a:cxnLst>
              <a:rect l="l" t="t" r="r" b="b"/>
              <a:pathLst>
                <a:path w="3373821" h="304800">
                  <a:moveTo>
                    <a:pt x="0" y="304800"/>
                  </a:moveTo>
                  <a:lnTo>
                    <a:pt x="536027" y="63062"/>
                  </a:lnTo>
                  <a:cubicBezTo>
                    <a:pt x="641130" y="19269"/>
                    <a:pt x="630621" y="42042"/>
                    <a:pt x="630621" y="42042"/>
                  </a:cubicBezTo>
                  <a:lnTo>
                    <a:pt x="3373821" y="0"/>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0" name="Freeform 49">
              <a:extLst>
                <a:ext uri="{FF2B5EF4-FFF2-40B4-BE49-F238E27FC236}">
                  <a16:creationId xmlns:a16="http://schemas.microsoft.com/office/drawing/2014/main" id="{370FE91C-7E09-C056-893E-EB4AF1C13D82}"/>
                </a:ext>
              </a:extLst>
            </p:cNvPr>
            <p:cNvSpPr/>
            <p:nvPr/>
          </p:nvSpPr>
          <p:spPr>
            <a:xfrm>
              <a:off x="4971393" y="3159484"/>
              <a:ext cx="421008" cy="393013"/>
            </a:xfrm>
            <a:custGeom>
              <a:avLst/>
              <a:gdLst>
                <a:gd name="connsiteX0" fmla="*/ 0 w 421008"/>
                <a:gd name="connsiteY0" fmla="*/ 298419 h 393013"/>
                <a:gd name="connsiteX1" fmla="*/ 388883 w 421008"/>
                <a:gd name="connsiteY1" fmla="*/ 14640 h 393013"/>
                <a:gd name="connsiteX2" fmla="*/ 399393 w 421008"/>
                <a:gd name="connsiteY2" fmla="*/ 77702 h 393013"/>
                <a:gd name="connsiteX3" fmla="*/ 399393 w 421008"/>
                <a:gd name="connsiteY3" fmla="*/ 393013 h 393013"/>
              </a:gdLst>
              <a:ahLst/>
              <a:cxnLst>
                <a:cxn ang="0">
                  <a:pos x="connsiteX0" y="connsiteY0"/>
                </a:cxn>
                <a:cxn ang="0">
                  <a:pos x="connsiteX1" y="connsiteY1"/>
                </a:cxn>
                <a:cxn ang="0">
                  <a:pos x="connsiteX2" y="connsiteY2"/>
                </a:cxn>
                <a:cxn ang="0">
                  <a:pos x="connsiteX3" y="connsiteY3"/>
                </a:cxn>
              </a:cxnLst>
              <a:rect l="l" t="t" r="r" b="b"/>
              <a:pathLst>
                <a:path w="421008" h="393013">
                  <a:moveTo>
                    <a:pt x="0" y="298419"/>
                  </a:moveTo>
                  <a:cubicBezTo>
                    <a:pt x="161159" y="174922"/>
                    <a:pt x="322318" y="51426"/>
                    <a:pt x="388883" y="14640"/>
                  </a:cubicBezTo>
                  <a:cubicBezTo>
                    <a:pt x="455448" y="-22146"/>
                    <a:pt x="397641" y="14640"/>
                    <a:pt x="399393" y="77702"/>
                  </a:cubicBezTo>
                  <a:cubicBezTo>
                    <a:pt x="401145" y="140764"/>
                    <a:pt x="400269" y="266888"/>
                    <a:pt x="399393" y="393013"/>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1" name="Freeform 50">
              <a:extLst>
                <a:ext uri="{FF2B5EF4-FFF2-40B4-BE49-F238E27FC236}">
                  <a16:creationId xmlns:a16="http://schemas.microsoft.com/office/drawing/2014/main" id="{212DFE2F-DD03-C7A9-2D44-3D0665C5833B}"/>
                </a:ext>
              </a:extLst>
            </p:cNvPr>
            <p:cNvSpPr/>
            <p:nvPr/>
          </p:nvSpPr>
          <p:spPr>
            <a:xfrm>
              <a:off x="5002924" y="3563007"/>
              <a:ext cx="357352" cy="346841"/>
            </a:xfrm>
            <a:custGeom>
              <a:avLst/>
              <a:gdLst>
                <a:gd name="connsiteX0" fmla="*/ 0 w 357352"/>
                <a:gd name="connsiteY0" fmla="*/ 346841 h 346841"/>
                <a:gd name="connsiteX1" fmla="*/ 357352 w 357352"/>
                <a:gd name="connsiteY1" fmla="*/ 0 h 346841"/>
              </a:gdLst>
              <a:ahLst/>
              <a:cxnLst>
                <a:cxn ang="0">
                  <a:pos x="connsiteX0" y="connsiteY0"/>
                </a:cxn>
                <a:cxn ang="0">
                  <a:pos x="connsiteX1" y="connsiteY1"/>
                </a:cxn>
              </a:cxnLst>
              <a:rect l="l" t="t" r="r" b="b"/>
              <a:pathLst>
                <a:path w="357352" h="346841">
                  <a:moveTo>
                    <a:pt x="0" y="346841"/>
                  </a:moveTo>
                  <a:lnTo>
                    <a:pt x="357352" y="0"/>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53" name="Group 52">
            <a:extLst>
              <a:ext uri="{FF2B5EF4-FFF2-40B4-BE49-F238E27FC236}">
                <a16:creationId xmlns:a16="http://schemas.microsoft.com/office/drawing/2014/main" id="{55B76022-93C6-0E4E-5FA3-D4CC78BAA5C3}"/>
              </a:ext>
            </a:extLst>
          </p:cNvPr>
          <p:cNvGrpSpPr/>
          <p:nvPr/>
        </p:nvGrpSpPr>
        <p:grpSpPr>
          <a:xfrm>
            <a:off x="3580438" y="3477834"/>
            <a:ext cx="1933904" cy="705985"/>
            <a:chOff x="1881352" y="3159484"/>
            <a:chExt cx="3511049" cy="857260"/>
          </a:xfrm>
        </p:grpSpPr>
        <p:sp>
          <p:nvSpPr>
            <p:cNvPr id="54" name="Freeform 53">
              <a:extLst>
                <a:ext uri="{FF2B5EF4-FFF2-40B4-BE49-F238E27FC236}">
                  <a16:creationId xmlns:a16="http://schemas.microsoft.com/office/drawing/2014/main" id="{9AF3ADAA-A27F-3443-A4CD-0E48F59D2C2A}"/>
                </a:ext>
              </a:extLst>
            </p:cNvPr>
            <p:cNvSpPr/>
            <p:nvPr/>
          </p:nvSpPr>
          <p:spPr>
            <a:xfrm>
              <a:off x="1881352" y="3438440"/>
              <a:ext cx="3098617" cy="578304"/>
            </a:xfrm>
            <a:custGeom>
              <a:avLst/>
              <a:gdLst>
                <a:gd name="connsiteX0" fmla="*/ 0 w 3098617"/>
                <a:gd name="connsiteY0" fmla="*/ 114057 h 578304"/>
                <a:gd name="connsiteX1" fmla="*/ 21020 w 3098617"/>
                <a:gd name="connsiteY1" fmla="*/ 471408 h 578304"/>
                <a:gd name="connsiteX2" fmla="*/ 31531 w 3098617"/>
                <a:gd name="connsiteY2" fmla="*/ 576512 h 578304"/>
                <a:gd name="connsiteX3" fmla="*/ 273269 w 3098617"/>
                <a:gd name="connsiteY3" fmla="*/ 534470 h 578304"/>
                <a:gd name="connsiteX4" fmla="*/ 1870841 w 3098617"/>
                <a:gd name="connsiteY4" fmla="*/ 492429 h 578304"/>
                <a:gd name="connsiteX5" fmla="*/ 2869324 w 3098617"/>
                <a:gd name="connsiteY5" fmla="*/ 481919 h 578304"/>
                <a:gd name="connsiteX6" fmla="*/ 3079531 w 3098617"/>
                <a:gd name="connsiteY6" fmla="*/ 481919 h 578304"/>
                <a:gd name="connsiteX7" fmla="*/ 3090041 w 3098617"/>
                <a:gd name="connsiteY7" fmla="*/ 282222 h 578304"/>
                <a:gd name="connsiteX8" fmla="*/ 3090041 w 3098617"/>
                <a:gd name="connsiteY8" fmla="*/ 19463 h 578304"/>
                <a:gd name="connsiteX9" fmla="*/ 3005958 w 3098617"/>
                <a:gd name="connsiteY9" fmla="*/ 19463 h 578304"/>
                <a:gd name="connsiteX10" fmla="*/ 2175641 w 3098617"/>
                <a:gd name="connsiteY10" fmla="*/ 40484 h 578304"/>
                <a:gd name="connsiteX11" fmla="*/ 136634 w 3098617"/>
                <a:gd name="connsiteY11" fmla="*/ 93036 h 5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8617" h="578304">
                  <a:moveTo>
                    <a:pt x="0" y="114057"/>
                  </a:moveTo>
                  <a:cubicBezTo>
                    <a:pt x="7882" y="254194"/>
                    <a:pt x="15765" y="394332"/>
                    <a:pt x="21020" y="471408"/>
                  </a:cubicBezTo>
                  <a:cubicBezTo>
                    <a:pt x="26275" y="548484"/>
                    <a:pt x="-10511" y="566002"/>
                    <a:pt x="31531" y="576512"/>
                  </a:cubicBezTo>
                  <a:cubicBezTo>
                    <a:pt x="73573" y="587022"/>
                    <a:pt x="-33283" y="548484"/>
                    <a:pt x="273269" y="534470"/>
                  </a:cubicBezTo>
                  <a:cubicBezTo>
                    <a:pt x="579821" y="520456"/>
                    <a:pt x="1870841" y="492429"/>
                    <a:pt x="1870841" y="492429"/>
                  </a:cubicBezTo>
                  <a:lnTo>
                    <a:pt x="2869324" y="481919"/>
                  </a:lnTo>
                  <a:cubicBezTo>
                    <a:pt x="3070772" y="480167"/>
                    <a:pt x="3042745" y="515202"/>
                    <a:pt x="3079531" y="481919"/>
                  </a:cubicBezTo>
                  <a:cubicBezTo>
                    <a:pt x="3116317" y="448636"/>
                    <a:pt x="3088289" y="359298"/>
                    <a:pt x="3090041" y="282222"/>
                  </a:cubicBezTo>
                  <a:cubicBezTo>
                    <a:pt x="3091793" y="205146"/>
                    <a:pt x="3104055" y="63256"/>
                    <a:pt x="3090041" y="19463"/>
                  </a:cubicBezTo>
                  <a:cubicBezTo>
                    <a:pt x="3076027" y="-24330"/>
                    <a:pt x="3005958" y="19463"/>
                    <a:pt x="3005958" y="19463"/>
                  </a:cubicBezTo>
                  <a:lnTo>
                    <a:pt x="2175641" y="40484"/>
                  </a:lnTo>
                  <a:lnTo>
                    <a:pt x="136634" y="93036"/>
                  </a:ln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5" name="Freeform 54">
              <a:extLst>
                <a:ext uri="{FF2B5EF4-FFF2-40B4-BE49-F238E27FC236}">
                  <a16:creationId xmlns:a16="http://schemas.microsoft.com/office/drawing/2014/main" id="{97D87B4A-B2F6-D718-943D-1327B2C94E91}"/>
                </a:ext>
              </a:extLst>
            </p:cNvPr>
            <p:cNvSpPr/>
            <p:nvPr/>
          </p:nvSpPr>
          <p:spPr>
            <a:xfrm>
              <a:off x="1975945" y="3174124"/>
              <a:ext cx="3373821" cy="304800"/>
            </a:xfrm>
            <a:custGeom>
              <a:avLst/>
              <a:gdLst>
                <a:gd name="connsiteX0" fmla="*/ 0 w 3373821"/>
                <a:gd name="connsiteY0" fmla="*/ 304800 h 304800"/>
                <a:gd name="connsiteX1" fmla="*/ 536027 w 3373821"/>
                <a:gd name="connsiteY1" fmla="*/ 63062 h 304800"/>
                <a:gd name="connsiteX2" fmla="*/ 630621 w 3373821"/>
                <a:gd name="connsiteY2" fmla="*/ 42042 h 304800"/>
                <a:gd name="connsiteX3" fmla="*/ 3373821 w 3373821"/>
                <a:gd name="connsiteY3" fmla="*/ 0 h 304800"/>
              </a:gdLst>
              <a:ahLst/>
              <a:cxnLst>
                <a:cxn ang="0">
                  <a:pos x="connsiteX0" y="connsiteY0"/>
                </a:cxn>
                <a:cxn ang="0">
                  <a:pos x="connsiteX1" y="connsiteY1"/>
                </a:cxn>
                <a:cxn ang="0">
                  <a:pos x="connsiteX2" y="connsiteY2"/>
                </a:cxn>
                <a:cxn ang="0">
                  <a:pos x="connsiteX3" y="connsiteY3"/>
                </a:cxn>
              </a:cxnLst>
              <a:rect l="l" t="t" r="r" b="b"/>
              <a:pathLst>
                <a:path w="3373821" h="304800">
                  <a:moveTo>
                    <a:pt x="0" y="304800"/>
                  </a:moveTo>
                  <a:lnTo>
                    <a:pt x="536027" y="63062"/>
                  </a:lnTo>
                  <a:cubicBezTo>
                    <a:pt x="641130" y="19269"/>
                    <a:pt x="630621" y="42042"/>
                    <a:pt x="630621" y="42042"/>
                  </a:cubicBezTo>
                  <a:lnTo>
                    <a:pt x="3373821" y="0"/>
                  </a:ln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6" name="Freeform 55">
              <a:extLst>
                <a:ext uri="{FF2B5EF4-FFF2-40B4-BE49-F238E27FC236}">
                  <a16:creationId xmlns:a16="http://schemas.microsoft.com/office/drawing/2014/main" id="{D923EB51-617A-F827-C9E5-222D3264FD22}"/>
                </a:ext>
              </a:extLst>
            </p:cNvPr>
            <p:cNvSpPr/>
            <p:nvPr/>
          </p:nvSpPr>
          <p:spPr>
            <a:xfrm>
              <a:off x="4971393" y="3159484"/>
              <a:ext cx="421008" cy="393013"/>
            </a:xfrm>
            <a:custGeom>
              <a:avLst/>
              <a:gdLst>
                <a:gd name="connsiteX0" fmla="*/ 0 w 421008"/>
                <a:gd name="connsiteY0" fmla="*/ 298419 h 393013"/>
                <a:gd name="connsiteX1" fmla="*/ 388883 w 421008"/>
                <a:gd name="connsiteY1" fmla="*/ 14640 h 393013"/>
                <a:gd name="connsiteX2" fmla="*/ 399393 w 421008"/>
                <a:gd name="connsiteY2" fmla="*/ 77702 h 393013"/>
                <a:gd name="connsiteX3" fmla="*/ 399393 w 421008"/>
                <a:gd name="connsiteY3" fmla="*/ 393013 h 393013"/>
              </a:gdLst>
              <a:ahLst/>
              <a:cxnLst>
                <a:cxn ang="0">
                  <a:pos x="connsiteX0" y="connsiteY0"/>
                </a:cxn>
                <a:cxn ang="0">
                  <a:pos x="connsiteX1" y="connsiteY1"/>
                </a:cxn>
                <a:cxn ang="0">
                  <a:pos x="connsiteX2" y="connsiteY2"/>
                </a:cxn>
                <a:cxn ang="0">
                  <a:pos x="connsiteX3" y="connsiteY3"/>
                </a:cxn>
              </a:cxnLst>
              <a:rect l="l" t="t" r="r" b="b"/>
              <a:pathLst>
                <a:path w="421008" h="393013">
                  <a:moveTo>
                    <a:pt x="0" y="298419"/>
                  </a:moveTo>
                  <a:cubicBezTo>
                    <a:pt x="161159" y="174922"/>
                    <a:pt x="322318" y="51426"/>
                    <a:pt x="388883" y="14640"/>
                  </a:cubicBezTo>
                  <a:cubicBezTo>
                    <a:pt x="455448" y="-22146"/>
                    <a:pt x="397641" y="14640"/>
                    <a:pt x="399393" y="77702"/>
                  </a:cubicBezTo>
                  <a:cubicBezTo>
                    <a:pt x="401145" y="140764"/>
                    <a:pt x="400269" y="266888"/>
                    <a:pt x="399393" y="393013"/>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7" name="Freeform 56">
              <a:extLst>
                <a:ext uri="{FF2B5EF4-FFF2-40B4-BE49-F238E27FC236}">
                  <a16:creationId xmlns:a16="http://schemas.microsoft.com/office/drawing/2014/main" id="{6AD4DB77-FE42-3B79-E4DA-D7B84284427E}"/>
                </a:ext>
              </a:extLst>
            </p:cNvPr>
            <p:cNvSpPr/>
            <p:nvPr/>
          </p:nvSpPr>
          <p:spPr>
            <a:xfrm>
              <a:off x="5002924" y="3563007"/>
              <a:ext cx="357352" cy="346841"/>
            </a:xfrm>
            <a:custGeom>
              <a:avLst/>
              <a:gdLst>
                <a:gd name="connsiteX0" fmla="*/ 0 w 357352"/>
                <a:gd name="connsiteY0" fmla="*/ 346841 h 346841"/>
                <a:gd name="connsiteX1" fmla="*/ 357352 w 357352"/>
                <a:gd name="connsiteY1" fmla="*/ 0 h 346841"/>
              </a:gdLst>
              <a:ahLst/>
              <a:cxnLst>
                <a:cxn ang="0">
                  <a:pos x="connsiteX0" y="connsiteY0"/>
                </a:cxn>
                <a:cxn ang="0">
                  <a:pos x="connsiteX1" y="connsiteY1"/>
                </a:cxn>
              </a:cxnLst>
              <a:rect l="l" t="t" r="r" b="b"/>
              <a:pathLst>
                <a:path w="357352" h="346841">
                  <a:moveTo>
                    <a:pt x="0" y="346841"/>
                  </a:moveTo>
                  <a:lnTo>
                    <a:pt x="357352" y="0"/>
                  </a:ln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58" name="Group 57">
            <a:extLst>
              <a:ext uri="{FF2B5EF4-FFF2-40B4-BE49-F238E27FC236}">
                <a16:creationId xmlns:a16="http://schemas.microsoft.com/office/drawing/2014/main" id="{E1BF7B2E-8336-E564-76F0-8C677A2908A5}"/>
              </a:ext>
            </a:extLst>
          </p:cNvPr>
          <p:cNvGrpSpPr/>
          <p:nvPr/>
        </p:nvGrpSpPr>
        <p:grpSpPr>
          <a:xfrm>
            <a:off x="3626069" y="1395072"/>
            <a:ext cx="1933904" cy="705985"/>
            <a:chOff x="1881352" y="3159484"/>
            <a:chExt cx="3511049" cy="857260"/>
          </a:xfrm>
        </p:grpSpPr>
        <p:sp>
          <p:nvSpPr>
            <p:cNvPr id="59" name="Freeform 58">
              <a:extLst>
                <a:ext uri="{FF2B5EF4-FFF2-40B4-BE49-F238E27FC236}">
                  <a16:creationId xmlns:a16="http://schemas.microsoft.com/office/drawing/2014/main" id="{36021332-E723-542F-5D01-8BB92E084629}"/>
                </a:ext>
              </a:extLst>
            </p:cNvPr>
            <p:cNvSpPr/>
            <p:nvPr/>
          </p:nvSpPr>
          <p:spPr>
            <a:xfrm>
              <a:off x="1881352" y="3438440"/>
              <a:ext cx="3098617" cy="578304"/>
            </a:xfrm>
            <a:custGeom>
              <a:avLst/>
              <a:gdLst>
                <a:gd name="connsiteX0" fmla="*/ 0 w 3098617"/>
                <a:gd name="connsiteY0" fmla="*/ 114057 h 578304"/>
                <a:gd name="connsiteX1" fmla="*/ 21020 w 3098617"/>
                <a:gd name="connsiteY1" fmla="*/ 471408 h 578304"/>
                <a:gd name="connsiteX2" fmla="*/ 31531 w 3098617"/>
                <a:gd name="connsiteY2" fmla="*/ 576512 h 578304"/>
                <a:gd name="connsiteX3" fmla="*/ 273269 w 3098617"/>
                <a:gd name="connsiteY3" fmla="*/ 534470 h 578304"/>
                <a:gd name="connsiteX4" fmla="*/ 1870841 w 3098617"/>
                <a:gd name="connsiteY4" fmla="*/ 492429 h 578304"/>
                <a:gd name="connsiteX5" fmla="*/ 2869324 w 3098617"/>
                <a:gd name="connsiteY5" fmla="*/ 481919 h 578304"/>
                <a:gd name="connsiteX6" fmla="*/ 3079531 w 3098617"/>
                <a:gd name="connsiteY6" fmla="*/ 481919 h 578304"/>
                <a:gd name="connsiteX7" fmla="*/ 3090041 w 3098617"/>
                <a:gd name="connsiteY7" fmla="*/ 282222 h 578304"/>
                <a:gd name="connsiteX8" fmla="*/ 3090041 w 3098617"/>
                <a:gd name="connsiteY8" fmla="*/ 19463 h 578304"/>
                <a:gd name="connsiteX9" fmla="*/ 3005958 w 3098617"/>
                <a:gd name="connsiteY9" fmla="*/ 19463 h 578304"/>
                <a:gd name="connsiteX10" fmla="*/ 2175641 w 3098617"/>
                <a:gd name="connsiteY10" fmla="*/ 40484 h 578304"/>
                <a:gd name="connsiteX11" fmla="*/ 136634 w 3098617"/>
                <a:gd name="connsiteY11" fmla="*/ 93036 h 5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8617" h="578304">
                  <a:moveTo>
                    <a:pt x="0" y="114057"/>
                  </a:moveTo>
                  <a:cubicBezTo>
                    <a:pt x="7882" y="254194"/>
                    <a:pt x="15765" y="394332"/>
                    <a:pt x="21020" y="471408"/>
                  </a:cubicBezTo>
                  <a:cubicBezTo>
                    <a:pt x="26275" y="548484"/>
                    <a:pt x="-10511" y="566002"/>
                    <a:pt x="31531" y="576512"/>
                  </a:cubicBezTo>
                  <a:cubicBezTo>
                    <a:pt x="73573" y="587022"/>
                    <a:pt x="-33283" y="548484"/>
                    <a:pt x="273269" y="534470"/>
                  </a:cubicBezTo>
                  <a:cubicBezTo>
                    <a:pt x="579821" y="520456"/>
                    <a:pt x="1870841" y="492429"/>
                    <a:pt x="1870841" y="492429"/>
                  </a:cubicBezTo>
                  <a:lnTo>
                    <a:pt x="2869324" y="481919"/>
                  </a:lnTo>
                  <a:cubicBezTo>
                    <a:pt x="3070772" y="480167"/>
                    <a:pt x="3042745" y="515202"/>
                    <a:pt x="3079531" y="481919"/>
                  </a:cubicBezTo>
                  <a:cubicBezTo>
                    <a:pt x="3116317" y="448636"/>
                    <a:pt x="3088289" y="359298"/>
                    <a:pt x="3090041" y="282222"/>
                  </a:cubicBezTo>
                  <a:cubicBezTo>
                    <a:pt x="3091793" y="205146"/>
                    <a:pt x="3104055" y="63256"/>
                    <a:pt x="3090041" y="19463"/>
                  </a:cubicBezTo>
                  <a:cubicBezTo>
                    <a:pt x="3076027" y="-24330"/>
                    <a:pt x="3005958" y="19463"/>
                    <a:pt x="3005958" y="19463"/>
                  </a:cubicBezTo>
                  <a:lnTo>
                    <a:pt x="2175641" y="40484"/>
                  </a:lnTo>
                  <a:lnTo>
                    <a:pt x="136634" y="93036"/>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0" name="Freeform 59">
              <a:extLst>
                <a:ext uri="{FF2B5EF4-FFF2-40B4-BE49-F238E27FC236}">
                  <a16:creationId xmlns:a16="http://schemas.microsoft.com/office/drawing/2014/main" id="{C0DB3BE9-9EED-2460-26BE-56CAC6FFCFED}"/>
                </a:ext>
              </a:extLst>
            </p:cNvPr>
            <p:cNvSpPr/>
            <p:nvPr/>
          </p:nvSpPr>
          <p:spPr>
            <a:xfrm>
              <a:off x="1975945" y="3174124"/>
              <a:ext cx="3373821" cy="304800"/>
            </a:xfrm>
            <a:custGeom>
              <a:avLst/>
              <a:gdLst>
                <a:gd name="connsiteX0" fmla="*/ 0 w 3373821"/>
                <a:gd name="connsiteY0" fmla="*/ 304800 h 304800"/>
                <a:gd name="connsiteX1" fmla="*/ 536027 w 3373821"/>
                <a:gd name="connsiteY1" fmla="*/ 63062 h 304800"/>
                <a:gd name="connsiteX2" fmla="*/ 630621 w 3373821"/>
                <a:gd name="connsiteY2" fmla="*/ 42042 h 304800"/>
                <a:gd name="connsiteX3" fmla="*/ 3373821 w 3373821"/>
                <a:gd name="connsiteY3" fmla="*/ 0 h 304800"/>
              </a:gdLst>
              <a:ahLst/>
              <a:cxnLst>
                <a:cxn ang="0">
                  <a:pos x="connsiteX0" y="connsiteY0"/>
                </a:cxn>
                <a:cxn ang="0">
                  <a:pos x="connsiteX1" y="connsiteY1"/>
                </a:cxn>
                <a:cxn ang="0">
                  <a:pos x="connsiteX2" y="connsiteY2"/>
                </a:cxn>
                <a:cxn ang="0">
                  <a:pos x="connsiteX3" y="connsiteY3"/>
                </a:cxn>
              </a:cxnLst>
              <a:rect l="l" t="t" r="r" b="b"/>
              <a:pathLst>
                <a:path w="3373821" h="304800">
                  <a:moveTo>
                    <a:pt x="0" y="304800"/>
                  </a:moveTo>
                  <a:lnTo>
                    <a:pt x="536027" y="63062"/>
                  </a:lnTo>
                  <a:cubicBezTo>
                    <a:pt x="641130" y="19269"/>
                    <a:pt x="630621" y="42042"/>
                    <a:pt x="630621" y="42042"/>
                  </a:cubicBezTo>
                  <a:lnTo>
                    <a:pt x="3373821"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1" name="Freeform 60">
              <a:extLst>
                <a:ext uri="{FF2B5EF4-FFF2-40B4-BE49-F238E27FC236}">
                  <a16:creationId xmlns:a16="http://schemas.microsoft.com/office/drawing/2014/main" id="{8219E861-8B56-62E0-8C66-BB17C1FE984B}"/>
                </a:ext>
              </a:extLst>
            </p:cNvPr>
            <p:cNvSpPr/>
            <p:nvPr/>
          </p:nvSpPr>
          <p:spPr>
            <a:xfrm>
              <a:off x="4971393" y="3159484"/>
              <a:ext cx="421008" cy="393013"/>
            </a:xfrm>
            <a:custGeom>
              <a:avLst/>
              <a:gdLst>
                <a:gd name="connsiteX0" fmla="*/ 0 w 421008"/>
                <a:gd name="connsiteY0" fmla="*/ 298419 h 393013"/>
                <a:gd name="connsiteX1" fmla="*/ 388883 w 421008"/>
                <a:gd name="connsiteY1" fmla="*/ 14640 h 393013"/>
                <a:gd name="connsiteX2" fmla="*/ 399393 w 421008"/>
                <a:gd name="connsiteY2" fmla="*/ 77702 h 393013"/>
                <a:gd name="connsiteX3" fmla="*/ 399393 w 421008"/>
                <a:gd name="connsiteY3" fmla="*/ 393013 h 393013"/>
              </a:gdLst>
              <a:ahLst/>
              <a:cxnLst>
                <a:cxn ang="0">
                  <a:pos x="connsiteX0" y="connsiteY0"/>
                </a:cxn>
                <a:cxn ang="0">
                  <a:pos x="connsiteX1" y="connsiteY1"/>
                </a:cxn>
                <a:cxn ang="0">
                  <a:pos x="connsiteX2" y="connsiteY2"/>
                </a:cxn>
                <a:cxn ang="0">
                  <a:pos x="connsiteX3" y="connsiteY3"/>
                </a:cxn>
              </a:cxnLst>
              <a:rect l="l" t="t" r="r" b="b"/>
              <a:pathLst>
                <a:path w="421008" h="393013">
                  <a:moveTo>
                    <a:pt x="0" y="298419"/>
                  </a:moveTo>
                  <a:cubicBezTo>
                    <a:pt x="161159" y="174922"/>
                    <a:pt x="322318" y="51426"/>
                    <a:pt x="388883" y="14640"/>
                  </a:cubicBezTo>
                  <a:cubicBezTo>
                    <a:pt x="455448" y="-22146"/>
                    <a:pt x="397641" y="14640"/>
                    <a:pt x="399393" y="77702"/>
                  </a:cubicBezTo>
                  <a:cubicBezTo>
                    <a:pt x="401145" y="140764"/>
                    <a:pt x="400269" y="266888"/>
                    <a:pt x="399393" y="39301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2" name="Freeform 61">
              <a:extLst>
                <a:ext uri="{FF2B5EF4-FFF2-40B4-BE49-F238E27FC236}">
                  <a16:creationId xmlns:a16="http://schemas.microsoft.com/office/drawing/2014/main" id="{44FD83D5-56A0-39DB-D01A-B9608C395A1B}"/>
                </a:ext>
              </a:extLst>
            </p:cNvPr>
            <p:cNvSpPr/>
            <p:nvPr/>
          </p:nvSpPr>
          <p:spPr>
            <a:xfrm>
              <a:off x="5002924" y="3563007"/>
              <a:ext cx="357352" cy="346841"/>
            </a:xfrm>
            <a:custGeom>
              <a:avLst/>
              <a:gdLst>
                <a:gd name="connsiteX0" fmla="*/ 0 w 357352"/>
                <a:gd name="connsiteY0" fmla="*/ 346841 h 346841"/>
                <a:gd name="connsiteX1" fmla="*/ 357352 w 357352"/>
                <a:gd name="connsiteY1" fmla="*/ 0 h 346841"/>
              </a:gdLst>
              <a:ahLst/>
              <a:cxnLst>
                <a:cxn ang="0">
                  <a:pos x="connsiteX0" y="connsiteY0"/>
                </a:cxn>
                <a:cxn ang="0">
                  <a:pos x="connsiteX1" y="connsiteY1"/>
                </a:cxn>
              </a:cxnLst>
              <a:rect l="l" t="t" r="r" b="b"/>
              <a:pathLst>
                <a:path w="357352" h="346841">
                  <a:moveTo>
                    <a:pt x="0" y="346841"/>
                  </a:moveTo>
                  <a:lnTo>
                    <a:pt x="357352"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64" name="Freeform 63">
            <a:extLst>
              <a:ext uri="{FF2B5EF4-FFF2-40B4-BE49-F238E27FC236}">
                <a16:creationId xmlns:a16="http://schemas.microsoft.com/office/drawing/2014/main" id="{A439D08C-3473-BEDF-1E44-C7F32CDAE034}"/>
              </a:ext>
            </a:extLst>
          </p:cNvPr>
          <p:cNvSpPr/>
          <p:nvPr/>
        </p:nvSpPr>
        <p:spPr>
          <a:xfrm>
            <a:off x="2890345" y="3678966"/>
            <a:ext cx="504614" cy="476255"/>
          </a:xfrm>
          <a:custGeom>
            <a:avLst/>
            <a:gdLst>
              <a:gd name="connsiteX0" fmla="*/ 36975 w 1014554"/>
              <a:gd name="connsiteY0" fmla="*/ 252249 h 844887"/>
              <a:gd name="connsiteX1" fmla="*/ 152589 w 1014554"/>
              <a:gd name="connsiteY1" fmla="*/ 115614 h 844887"/>
              <a:gd name="connsiteX2" fmla="*/ 467899 w 1014554"/>
              <a:gd name="connsiteY2" fmla="*/ 0 h 844887"/>
              <a:gd name="connsiteX3" fmla="*/ 961885 w 1014554"/>
              <a:gd name="connsiteY3" fmla="*/ 115614 h 844887"/>
              <a:gd name="connsiteX4" fmla="*/ 1003927 w 1014554"/>
              <a:gd name="connsiteY4" fmla="*/ 157656 h 844887"/>
              <a:gd name="connsiteX5" fmla="*/ 993416 w 1014554"/>
              <a:gd name="connsiteY5" fmla="*/ 157656 h 844887"/>
              <a:gd name="connsiteX6" fmla="*/ 877802 w 1014554"/>
              <a:gd name="connsiteY6" fmla="*/ 325821 h 844887"/>
              <a:gd name="connsiteX7" fmla="*/ 488920 w 1014554"/>
              <a:gd name="connsiteY7" fmla="*/ 399394 h 844887"/>
              <a:gd name="connsiteX8" fmla="*/ 26465 w 1014554"/>
              <a:gd name="connsiteY8" fmla="*/ 189187 h 844887"/>
              <a:gd name="connsiteX9" fmla="*/ 57996 w 1014554"/>
              <a:gd name="connsiteY9" fmla="*/ 325821 h 844887"/>
              <a:gd name="connsiteX10" fmla="*/ 68506 w 1014554"/>
              <a:gd name="connsiteY10" fmla="*/ 693683 h 844887"/>
              <a:gd name="connsiteX11" fmla="*/ 163099 w 1014554"/>
              <a:gd name="connsiteY11" fmla="*/ 735725 h 844887"/>
              <a:gd name="connsiteX12" fmla="*/ 383816 w 1014554"/>
              <a:gd name="connsiteY12" fmla="*/ 830318 h 844887"/>
              <a:gd name="connsiteX13" fmla="*/ 783209 w 1014554"/>
              <a:gd name="connsiteY13" fmla="*/ 830318 h 844887"/>
              <a:gd name="connsiteX14" fmla="*/ 1003927 w 1014554"/>
              <a:gd name="connsiteY14" fmla="*/ 693683 h 844887"/>
              <a:gd name="connsiteX15" fmla="*/ 1003927 w 1014554"/>
              <a:gd name="connsiteY15" fmla="*/ 609600 h 844887"/>
              <a:gd name="connsiteX16" fmla="*/ 1014437 w 1014554"/>
              <a:gd name="connsiteY16" fmla="*/ 199697 h 84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14554" h="844887">
                <a:moveTo>
                  <a:pt x="36975" y="252249"/>
                </a:moveTo>
                <a:cubicBezTo>
                  <a:pt x="58871" y="204952"/>
                  <a:pt x="80768" y="157655"/>
                  <a:pt x="152589" y="115614"/>
                </a:cubicBezTo>
                <a:cubicBezTo>
                  <a:pt x="224410" y="73573"/>
                  <a:pt x="333016" y="0"/>
                  <a:pt x="467899" y="0"/>
                </a:cubicBezTo>
                <a:cubicBezTo>
                  <a:pt x="602782" y="0"/>
                  <a:pt x="961885" y="115614"/>
                  <a:pt x="961885" y="115614"/>
                </a:cubicBezTo>
                <a:cubicBezTo>
                  <a:pt x="1051223" y="141890"/>
                  <a:pt x="998672" y="150649"/>
                  <a:pt x="1003927" y="157656"/>
                </a:cubicBezTo>
                <a:cubicBezTo>
                  <a:pt x="1009182" y="164663"/>
                  <a:pt x="1014437" y="129629"/>
                  <a:pt x="993416" y="157656"/>
                </a:cubicBezTo>
                <a:cubicBezTo>
                  <a:pt x="972395" y="185683"/>
                  <a:pt x="961885" y="285531"/>
                  <a:pt x="877802" y="325821"/>
                </a:cubicBezTo>
                <a:cubicBezTo>
                  <a:pt x="793719" y="366111"/>
                  <a:pt x="630809" y="422166"/>
                  <a:pt x="488920" y="399394"/>
                </a:cubicBezTo>
                <a:cubicBezTo>
                  <a:pt x="347031" y="376622"/>
                  <a:pt x="98286" y="201449"/>
                  <a:pt x="26465" y="189187"/>
                </a:cubicBezTo>
                <a:cubicBezTo>
                  <a:pt x="-45356" y="176925"/>
                  <a:pt x="50989" y="241738"/>
                  <a:pt x="57996" y="325821"/>
                </a:cubicBezTo>
                <a:cubicBezTo>
                  <a:pt x="65003" y="409904"/>
                  <a:pt x="50989" y="625366"/>
                  <a:pt x="68506" y="693683"/>
                </a:cubicBezTo>
                <a:cubicBezTo>
                  <a:pt x="86023" y="762000"/>
                  <a:pt x="163099" y="735725"/>
                  <a:pt x="163099" y="735725"/>
                </a:cubicBezTo>
                <a:cubicBezTo>
                  <a:pt x="215651" y="758497"/>
                  <a:pt x="280464" y="814553"/>
                  <a:pt x="383816" y="830318"/>
                </a:cubicBezTo>
                <a:cubicBezTo>
                  <a:pt x="487168" y="846083"/>
                  <a:pt x="679857" y="853091"/>
                  <a:pt x="783209" y="830318"/>
                </a:cubicBezTo>
                <a:cubicBezTo>
                  <a:pt x="886561" y="807546"/>
                  <a:pt x="967141" y="730469"/>
                  <a:pt x="1003927" y="693683"/>
                </a:cubicBezTo>
                <a:lnTo>
                  <a:pt x="1003927" y="609600"/>
                </a:lnTo>
                <a:cubicBezTo>
                  <a:pt x="1005679" y="527269"/>
                  <a:pt x="1010058" y="363483"/>
                  <a:pt x="1014437" y="199697"/>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5" name="TextBox 64">
            <a:extLst>
              <a:ext uri="{FF2B5EF4-FFF2-40B4-BE49-F238E27FC236}">
                <a16:creationId xmlns:a16="http://schemas.microsoft.com/office/drawing/2014/main" id="{97C88FDE-146F-4C59-3D2A-3619AE20234C}"/>
              </a:ext>
            </a:extLst>
          </p:cNvPr>
          <p:cNvSpPr txBox="1"/>
          <p:nvPr/>
        </p:nvSpPr>
        <p:spPr>
          <a:xfrm>
            <a:off x="3431629" y="1658124"/>
            <a:ext cx="2154621" cy="369332"/>
          </a:xfrm>
          <a:prstGeom prst="rect">
            <a:avLst/>
          </a:prstGeom>
          <a:noFill/>
        </p:spPr>
        <p:txBody>
          <a:bodyPr wrap="square" rtlCol="0">
            <a:spAutoFit/>
          </a:bodyPr>
          <a:lstStyle/>
          <a:p>
            <a:pPr algn="ctr"/>
            <a:r>
              <a:rPr lang="en-AU" dirty="0">
                <a:solidFill>
                  <a:srgbClr val="0070C0"/>
                </a:solidFill>
                <a:latin typeface="Max's Handwritin" pitchFamily="2" charset="0"/>
              </a:rPr>
              <a:t>Authoritative Servers</a:t>
            </a:r>
          </a:p>
        </p:txBody>
      </p:sp>
      <p:sp>
        <p:nvSpPr>
          <p:cNvPr id="66" name="TextBox 65">
            <a:extLst>
              <a:ext uri="{FF2B5EF4-FFF2-40B4-BE49-F238E27FC236}">
                <a16:creationId xmlns:a16="http://schemas.microsoft.com/office/drawing/2014/main" id="{E88ECD4D-B83E-F45E-1EF5-E6AE536F7DF2}"/>
              </a:ext>
            </a:extLst>
          </p:cNvPr>
          <p:cNvSpPr txBox="1"/>
          <p:nvPr/>
        </p:nvSpPr>
        <p:spPr>
          <a:xfrm>
            <a:off x="3345500" y="3768302"/>
            <a:ext cx="2154621" cy="369332"/>
          </a:xfrm>
          <a:prstGeom prst="rect">
            <a:avLst/>
          </a:prstGeom>
          <a:noFill/>
        </p:spPr>
        <p:txBody>
          <a:bodyPr wrap="square" rtlCol="0">
            <a:spAutoFit/>
          </a:bodyPr>
          <a:lstStyle/>
          <a:p>
            <a:pPr algn="ctr"/>
            <a:r>
              <a:rPr lang="en-AU" dirty="0">
                <a:solidFill>
                  <a:srgbClr val="00B050"/>
                </a:solidFill>
                <a:latin typeface="Max's Handwritin" pitchFamily="2" charset="0"/>
              </a:rPr>
              <a:t>Open Recursive Resolver</a:t>
            </a:r>
          </a:p>
        </p:txBody>
      </p:sp>
      <p:sp>
        <p:nvSpPr>
          <p:cNvPr id="67" name="TextBox 66">
            <a:extLst>
              <a:ext uri="{FF2B5EF4-FFF2-40B4-BE49-F238E27FC236}">
                <a16:creationId xmlns:a16="http://schemas.microsoft.com/office/drawing/2014/main" id="{7CB753D8-7376-7D43-D41A-5A20D2C1BE52}"/>
              </a:ext>
            </a:extLst>
          </p:cNvPr>
          <p:cNvSpPr txBox="1"/>
          <p:nvPr/>
        </p:nvSpPr>
        <p:spPr>
          <a:xfrm>
            <a:off x="3381868" y="6013952"/>
            <a:ext cx="2154621" cy="369332"/>
          </a:xfrm>
          <a:prstGeom prst="rect">
            <a:avLst/>
          </a:prstGeom>
          <a:noFill/>
        </p:spPr>
        <p:txBody>
          <a:bodyPr wrap="square" rtlCol="0">
            <a:spAutoFit/>
          </a:bodyPr>
          <a:lstStyle/>
          <a:p>
            <a:pPr algn="ctr"/>
            <a:r>
              <a:rPr lang="en-AU" dirty="0">
                <a:solidFill>
                  <a:srgbClr val="FF0000"/>
                </a:solidFill>
                <a:latin typeface="Max's Handwritin" pitchFamily="2" charset="0"/>
              </a:rPr>
              <a:t>Stub Resolver</a:t>
            </a:r>
          </a:p>
        </p:txBody>
      </p:sp>
      <p:sp>
        <p:nvSpPr>
          <p:cNvPr id="68" name="TextBox 67">
            <a:extLst>
              <a:ext uri="{FF2B5EF4-FFF2-40B4-BE49-F238E27FC236}">
                <a16:creationId xmlns:a16="http://schemas.microsoft.com/office/drawing/2014/main" id="{ABE7BC64-E974-8BE8-015E-DC6D0600412E}"/>
              </a:ext>
            </a:extLst>
          </p:cNvPr>
          <p:cNvSpPr txBox="1"/>
          <p:nvPr/>
        </p:nvSpPr>
        <p:spPr>
          <a:xfrm>
            <a:off x="2500119" y="3801590"/>
            <a:ext cx="1310647" cy="369332"/>
          </a:xfrm>
          <a:prstGeom prst="rect">
            <a:avLst/>
          </a:prstGeom>
          <a:noFill/>
        </p:spPr>
        <p:txBody>
          <a:bodyPr wrap="square" rtlCol="0">
            <a:spAutoFit/>
          </a:bodyPr>
          <a:lstStyle/>
          <a:p>
            <a:pPr algn="ctr"/>
            <a:r>
              <a:rPr lang="en-AU" dirty="0">
                <a:solidFill>
                  <a:srgbClr val="00B050"/>
                </a:solidFill>
                <a:latin typeface="Max's Handwritin" pitchFamily="2" charset="0"/>
              </a:rPr>
              <a:t>Cache</a:t>
            </a:r>
          </a:p>
        </p:txBody>
      </p:sp>
      <p:sp>
        <p:nvSpPr>
          <p:cNvPr id="69" name="TextBox 68">
            <a:extLst>
              <a:ext uri="{FF2B5EF4-FFF2-40B4-BE49-F238E27FC236}">
                <a16:creationId xmlns:a16="http://schemas.microsoft.com/office/drawing/2014/main" id="{6A56961A-CA90-D9C9-26F0-71890609A6EE}"/>
              </a:ext>
            </a:extLst>
          </p:cNvPr>
          <p:cNvSpPr txBox="1"/>
          <p:nvPr/>
        </p:nvSpPr>
        <p:spPr>
          <a:xfrm>
            <a:off x="6096000" y="6062732"/>
            <a:ext cx="944489" cy="400110"/>
          </a:xfrm>
          <a:prstGeom prst="rect">
            <a:avLst/>
          </a:prstGeom>
          <a:noFill/>
        </p:spPr>
        <p:txBody>
          <a:bodyPr wrap="none" rtlCol="0">
            <a:spAutoFit/>
          </a:bodyPr>
          <a:lstStyle/>
          <a:p>
            <a:r>
              <a:rPr lang="en-AU" sz="2000" dirty="0">
                <a:latin typeface="Max's Handwritin" pitchFamily="2" charset="0"/>
              </a:rPr>
              <a:t>Application</a:t>
            </a:r>
          </a:p>
        </p:txBody>
      </p:sp>
      <p:sp>
        <p:nvSpPr>
          <p:cNvPr id="73" name="Freeform 72">
            <a:extLst>
              <a:ext uri="{FF2B5EF4-FFF2-40B4-BE49-F238E27FC236}">
                <a16:creationId xmlns:a16="http://schemas.microsoft.com/office/drawing/2014/main" id="{31E05D3D-E3B8-C504-6838-4EBFC31B20E9}"/>
              </a:ext>
            </a:extLst>
          </p:cNvPr>
          <p:cNvSpPr/>
          <p:nvPr/>
        </p:nvSpPr>
        <p:spPr>
          <a:xfrm>
            <a:off x="5545213" y="6105435"/>
            <a:ext cx="498235" cy="357407"/>
          </a:xfrm>
          <a:custGeom>
            <a:avLst/>
            <a:gdLst>
              <a:gd name="connsiteX0" fmla="*/ 498235 w 498235"/>
              <a:gd name="connsiteY0" fmla="*/ 168220 h 357407"/>
              <a:gd name="connsiteX1" fmla="*/ 4249 w 498235"/>
              <a:gd name="connsiteY1" fmla="*/ 189241 h 357407"/>
              <a:gd name="connsiteX2" fmla="*/ 245987 w 498235"/>
              <a:gd name="connsiteY2" fmla="*/ 55 h 357407"/>
              <a:gd name="connsiteX3" fmla="*/ 4249 w 498235"/>
              <a:gd name="connsiteY3" fmla="*/ 210262 h 357407"/>
              <a:gd name="connsiteX4" fmla="*/ 245987 w 498235"/>
              <a:gd name="connsiteY4" fmla="*/ 357407 h 357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8235" h="357407">
                <a:moveTo>
                  <a:pt x="498235" y="168220"/>
                </a:moveTo>
                <a:cubicBezTo>
                  <a:pt x="272262" y="192744"/>
                  <a:pt x="46290" y="217268"/>
                  <a:pt x="4249" y="189241"/>
                </a:cubicBezTo>
                <a:cubicBezTo>
                  <a:pt x="-37792" y="161214"/>
                  <a:pt x="245987" y="-3448"/>
                  <a:pt x="245987" y="55"/>
                </a:cubicBezTo>
                <a:cubicBezTo>
                  <a:pt x="245987" y="3558"/>
                  <a:pt x="4249" y="150703"/>
                  <a:pt x="4249" y="210262"/>
                </a:cubicBezTo>
                <a:cubicBezTo>
                  <a:pt x="4249" y="269821"/>
                  <a:pt x="125118" y="313614"/>
                  <a:pt x="245987" y="357407"/>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4" name="Oval 73">
            <a:extLst>
              <a:ext uri="{FF2B5EF4-FFF2-40B4-BE49-F238E27FC236}">
                <a16:creationId xmlns:a16="http://schemas.microsoft.com/office/drawing/2014/main" id="{0711D56D-8863-EC8B-9CD7-8B1D021D774B}"/>
              </a:ext>
            </a:extLst>
          </p:cNvPr>
          <p:cNvSpPr/>
          <p:nvPr/>
        </p:nvSpPr>
        <p:spPr>
          <a:xfrm>
            <a:off x="1468865" y="3207772"/>
            <a:ext cx="6232635" cy="120790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3" name="Group 2">
            <a:extLst>
              <a:ext uri="{FF2B5EF4-FFF2-40B4-BE49-F238E27FC236}">
                <a16:creationId xmlns:a16="http://schemas.microsoft.com/office/drawing/2014/main" id="{99B8B825-8273-6260-2FC1-AC35638D8256}"/>
              </a:ext>
            </a:extLst>
          </p:cNvPr>
          <p:cNvGrpSpPr/>
          <p:nvPr/>
        </p:nvGrpSpPr>
        <p:grpSpPr>
          <a:xfrm>
            <a:off x="494488" y="5083294"/>
            <a:ext cx="10599683" cy="1810271"/>
            <a:chOff x="539591" y="3033002"/>
            <a:chExt cx="10599683" cy="1810271"/>
          </a:xfrm>
        </p:grpSpPr>
        <p:sp>
          <p:nvSpPr>
            <p:cNvPr id="29" name="Arc 28">
              <a:extLst>
                <a:ext uri="{FF2B5EF4-FFF2-40B4-BE49-F238E27FC236}">
                  <a16:creationId xmlns:a16="http://schemas.microsoft.com/office/drawing/2014/main" id="{9DB0C7A1-3D9E-146F-7AAE-24F4D18C0D2D}"/>
                </a:ext>
              </a:extLst>
            </p:cNvPr>
            <p:cNvSpPr/>
            <p:nvPr/>
          </p:nvSpPr>
          <p:spPr>
            <a:xfrm>
              <a:off x="539591" y="3034016"/>
              <a:ext cx="10594427" cy="1809257"/>
            </a:xfrm>
            <a:prstGeom prst="arc">
              <a:avLst/>
            </a:prstGeom>
            <a:ln w="5715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sp>
          <p:nvSpPr>
            <p:cNvPr id="30" name="Arc 29">
              <a:extLst>
                <a:ext uri="{FF2B5EF4-FFF2-40B4-BE49-F238E27FC236}">
                  <a16:creationId xmlns:a16="http://schemas.microsoft.com/office/drawing/2014/main" id="{7651389F-02D2-97C3-2D94-A0918723CF33}"/>
                </a:ext>
              </a:extLst>
            </p:cNvPr>
            <p:cNvSpPr/>
            <p:nvPr/>
          </p:nvSpPr>
          <p:spPr>
            <a:xfrm flipH="1">
              <a:off x="544847" y="3033002"/>
              <a:ext cx="10594427" cy="1809257"/>
            </a:xfrm>
            <a:prstGeom prst="arc">
              <a:avLst/>
            </a:prstGeom>
            <a:ln w="5715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grpSp>
      <p:sp>
        <p:nvSpPr>
          <p:cNvPr id="31" name="TextBox 30">
            <a:extLst>
              <a:ext uri="{FF2B5EF4-FFF2-40B4-BE49-F238E27FC236}">
                <a16:creationId xmlns:a16="http://schemas.microsoft.com/office/drawing/2014/main" id="{A07A3095-5A27-8DD8-1CDC-8BF06C5D66E7}"/>
              </a:ext>
            </a:extLst>
          </p:cNvPr>
          <p:cNvSpPr txBox="1"/>
          <p:nvPr/>
        </p:nvSpPr>
        <p:spPr>
          <a:xfrm>
            <a:off x="9473743" y="4942627"/>
            <a:ext cx="466794" cy="369332"/>
          </a:xfrm>
          <a:prstGeom prst="rect">
            <a:avLst/>
          </a:prstGeom>
          <a:noFill/>
        </p:spPr>
        <p:txBody>
          <a:bodyPr wrap="none" rtlCol="0">
            <a:spAutoFit/>
          </a:bodyPr>
          <a:lstStyle/>
          <a:p>
            <a:r>
              <a:rPr lang="en-AU" dirty="0">
                <a:solidFill>
                  <a:srgbClr val="7030A0"/>
                </a:solidFill>
              </a:rPr>
              <a:t>ISP</a:t>
            </a:r>
          </a:p>
        </p:txBody>
      </p:sp>
      <p:grpSp>
        <p:nvGrpSpPr>
          <p:cNvPr id="34" name="Group 33">
            <a:extLst>
              <a:ext uri="{FF2B5EF4-FFF2-40B4-BE49-F238E27FC236}">
                <a16:creationId xmlns:a16="http://schemas.microsoft.com/office/drawing/2014/main" id="{6B6F4229-BB90-5DD2-FE32-027019410623}"/>
              </a:ext>
            </a:extLst>
          </p:cNvPr>
          <p:cNvGrpSpPr/>
          <p:nvPr/>
        </p:nvGrpSpPr>
        <p:grpSpPr>
          <a:xfrm>
            <a:off x="510839" y="5287382"/>
            <a:ext cx="10599683" cy="1810271"/>
            <a:chOff x="539591" y="3033002"/>
            <a:chExt cx="10599683" cy="1810271"/>
          </a:xfrm>
        </p:grpSpPr>
        <p:sp>
          <p:nvSpPr>
            <p:cNvPr id="35" name="Arc 34">
              <a:extLst>
                <a:ext uri="{FF2B5EF4-FFF2-40B4-BE49-F238E27FC236}">
                  <a16:creationId xmlns:a16="http://schemas.microsoft.com/office/drawing/2014/main" id="{4A8538C3-6551-2B9F-AFBE-A0C2F4DE1784}"/>
                </a:ext>
              </a:extLst>
            </p:cNvPr>
            <p:cNvSpPr/>
            <p:nvPr/>
          </p:nvSpPr>
          <p:spPr>
            <a:xfrm>
              <a:off x="539591" y="3034016"/>
              <a:ext cx="10594427" cy="1809257"/>
            </a:xfrm>
            <a:prstGeom prst="arc">
              <a:avLst/>
            </a:prstGeom>
            <a:ln w="571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sp>
          <p:nvSpPr>
            <p:cNvPr id="36" name="Arc 35">
              <a:extLst>
                <a:ext uri="{FF2B5EF4-FFF2-40B4-BE49-F238E27FC236}">
                  <a16:creationId xmlns:a16="http://schemas.microsoft.com/office/drawing/2014/main" id="{6E1CE2E8-6AB9-4118-1C49-F4DA537A0CE5}"/>
                </a:ext>
              </a:extLst>
            </p:cNvPr>
            <p:cNvSpPr/>
            <p:nvPr/>
          </p:nvSpPr>
          <p:spPr>
            <a:xfrm flipH="1">
              <a:off x="544847" y="3033002"/>
              <a:ext cx="10594427" cy="1809257"/>
            </a:xfrm>
            <a:prstGeom prst="arc">
              <a:avLst/>
            </a:prstGeom>
            <a:ln w="571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grpSp>
      <p:sp>
        <p:nvSpPr>
          <p:cNvPr id="37" name="TextBox 36">
            <a:extLst>
              <a:ext uri="{FF2B5EF4-FFF2-40B4-BE49-F238E27FC236}">
                <a16:creationId xmlns:a16="http://schemas.microsoft.com/office/drawing/2014/main" id="{395C46A7-ECB4-06E8-D54B-4AD34CF798F3}"/>
              </a:ext>
            </a:extLst>
          </p:cNvPr>
          <p:cNvSpPr txBox="1"/>
          <p:nvPr/>
        </p:nvSpPr>
        <p:spPr>
          <a:xfrm>
            <a:off x="7014081" y="5591159"/>
            <a:ext cx="725968" cy="369332"/>
          </a:xfrm>
          <a:prstGeom prst="rect">
            <a:avLst/>
          </a:prstGeom>
          <a:noFill/>
        </p:spPr>
        <p:txBody>
          <a:bodyPr wrap="none" rtlCol="0">
            <a:spAutoFit/>
          </a:bodyPr>
          <a:lstStyle/>
          <a:p>
            <a:r>
              <a:rPr lang="en-AU" dirty="0">
                <a:solidFill>
                  <a:schemeClr val="accent4">
                    <a:lumMod val="50000"/>
                  </a:schemeClr>
                </a:solidFill>
              </a:rPr>
              <a:t>Client</a:t>
            </a:r>
          </a:p>
        </p:txBody>
      </p:sp>
      <p:sp>
        <p:nvSpPr>
          <p:cNvPr id="38" name="Freeform 37">
            <a:extLst>
              <a:ext uri="{FF2B5EF4-FFF2-40B4-BE49-F238E27FC236}">
                <a16:creationId xmlns:a16="http://schemas.microsoft.com/office/drawing/2014/main" id="{AB65DDB3-B5C4-7D8C-525D-29DB239ED098}"/>
              </a:ext>
            </a:extLst>
          </p:cNvPr>
          <p:cNvSpPr/>
          <p:nvPr/>
        </p:nvSpPr>
        <p:spPr>
          <a:xfrm>
            <a:off x="3803506" y="2324667"/>
            <a:ext cx="1240441" cy="849336"/>
          </a:xfrm>
          <a:custGeom>
            <a:avLst/>
            <a:gdLst>
              <a:gd name="connsiteX0" fmla="*/ 409954 w 1411692"/>
              <a:gd name="connsiteY0" fmla="*/ 198152 h 966592"/>
              <a:gd name="connsiteX1" fmla="*/ 473016 w 1411692"/>
              <a:gd name="connsiteY1" fmla="*/ 51007 h 966592"/>
              <a:gd name="connsiteX2" fmla="*/ 798837 w 1411692"/>
              <a:gd name="connsiteY2" fmla="*/ 8966 h 966592"/>
              <a:gd name="connsiteX3" fmla="*/ 1030064 w 1411692"/>
              <a:gd name="connsiteY3" fmla="*/ 208662 h 966592"/>
              <a:gd name="connsiteX4" fmla="*/ 1009044 w 1411692"/>
              <a:gd name="connsiteY4" fmla="*/ 229683 h 966592"/>
              <a:gd name="connsiteX5" fmla="*/ 1240271 w 1411692"/>
              <a:gd name="connsiteY5" fmla="*/ 166621 h 966592"/>
              <a:gd name="connsiteX6" fmla="*/ 1408437 w 1411692"/>
              <a:gd name="connsiteY6" fmla="*/ 324276 h 966592"/>
              <a:gd name="connsiteX7" fmla="*/ 1345375 w 1411692"/>
              <a:gd name="connsiteY7" fmla="*/ 534483 h 966592"/>
              <a:gd name="connsiteX8" fmla="*/ 1271802 w 1411692"/>
              <a:gd name="connsiteY8" fmla="*/ 555504 h 966592"/>
              <a:gd name="connsiteX9" fmla="*/ 1397926 w 1411692"/>
              <a:gd name="connsiteY9" fmla="*/ 597545 h 966592"/>
              <a:gd name="connsiteX10" fmla="*/ 1313844 w 1411692"/>
              <a:gd name="connsiteY10" fmla="*/ 818262 h 966592"/>
              <a:gd name="connsiteX11" fmla="*/ 1114147 w 1411692"/>
              <a:gd name="connsiteY11" fmla="*/ 881324 h 966592"/>
              <a:gd name="connsiteX12" fmla="*/ 1051085 w 1411692"/>
              <a:gd name="connsiteY12" fmla="*/ 765711 h 966592"/>
              <a:gd name="connsiteX13" fmla="*/ 1051085 w 1411692"/>
              <a:gd name="connsiteY13" fmla="*/ 891835 h 966592"/>
              <a:gd name="connsiteX14" fmla="*/ 641181 w 1411692"/>
              <a:gd name="connsiteY14" fmla="*/ 944386 h 966592"/>
              <a:gd name="connsiteX15" fmla="*/ 567609 w 1411692"/>
              <a:gd name="connsiteY15" fmla="*/ 807752 h 966592"/>
              <a:gd name="connsiteX16" fmla="*/ 504547 w 1411692"/>
              <a:gd name="connsiteY16" fmla="*/ 944386 h 966592"/>
              <a:gd name="connsiteX17" fmla="*/ 273319 w 1411692"/>
              <a:gd name="connsiteY17" fmla="*/ 954897 h 966592"/>
              <a:gd name="connsiteX18" fmla="*/ 136685 w 1411692"/>
              <a:gd name="connsiteY18" fmla="*/ 828773 h 966592"/>
              <a:gd name="connsiteX19" fmla="*/ 189237 w 1411692"/>
              <a:gd name="connsiteY19" fmla="*/ 713159 h 966592"/>
              <a:gd name="connsiteX20" fmla="*/ 84133 w 1411692"/>
              <a:gd name="connsiteY20" fmla="*/ 755200 h 966592"/>
              <a:gd name="connsiteX21" fmla="*/ 50 w 1411692"/>
              <a:gd name="connsiteY21" fmla="*/ 576524 h 966592"/>
              <a:gd name="connsiteX22" fmla="*/ 73623 w 1411692"/>
              <a:gd name="connsiteY22" fmla="*/ 303255 h 966592"/>
              <a:gd name="connsiteX23" fmla="*/ 189237 w 1411692"/>
              <a:gd name="connsiteY23" fmla="*/ 313766 h 966592"/>
              <a:gd name="connsiteX24" fmla="*/ 168216 w 1411692"/>
              <a:gd name="connsiteY24" fmla="*/ 219173 h 966592"/>
              <a:gd name="connsiteX25" fmla="*/ 273319 w 1411692"/>
              <a:gd name="connsiteY25" fmla="*/ 114069 h 966592"/>
              <a:gd name="connsiteX26" fmla="*/ 409954 w 1411692"/>
              <a:gd name="connsiteY26" fmla="*/ 198152 h 966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411692" h="966592">
                <a:moveTo>
                  <a:pt x="409954" y="198152"/>
                </a:moveTo>
                <a:cubicBezTo>
                  <a:pt x="443237" y="187642"/>
                  <a:pt x="408202" y="82538"/>
                  <a:pt x="473016" y="51007"/>
                </a:cubicBezTo>
                <a:cubicBezTo>
                  <a:pt x="537830" y="19476"/>
                  <a:pt x="705996" y="-17310"/>
                  <a:pt x="798837" y="8966"/>
                </a:cubicBezTo>
                <a:cubicBezTo>
                  <a:pt x="891678" y="35242"/>
                  <a:pt x="995030" y="171876"/>
                  <a:pt x="1030064" y="208662"/>
                </a:cubicBezTo>
                <a:cubicBezTo>
                  <a:pt x="1065099" y="245448"/>
                  <a:pt x="974010" y="236690"/>
                  <a:pt x="1009044" y="229683"/>
                </a:cubicBezTo>
                <a:cubicBezTo>
                  <a:pt x="1044078" y="222676"/>
                  <a:pt x="1173705" y="150855"/>
                  <a:pt x="1240271" y="166621"/>
                </a:cubicBezTo>
                <a:cubicBezTo>
                  <a:pt x="1306837" y="182387"/>
                  <a:pt x="1390920" y="262966"/>
                  <a:pt x="1408437" y="324276"/>
                </a:cubicBezTo>
                <a:cubicBezTo>
                  <a:pt x="1425954" y="385586"/>
                  <a:pt x="1368147" y="495945"/>
                  <a:pt x="1345375" y="534483"/>
                </a:cubicBezTo>
                <a:cubicBezTo>
                  <a:pt x="1322603" y="573021"/>
                  <a:pt x="1263044" y="544994"/>
                  <a:pt x="1271802" y="555504"/>
                </a:cubicBezTo>
                <a:cubicBezTo>
                  <a:pt x="1280561" y="566014"/>
                  <a:pt x="1390919" y="553752"/>
                  <a:pt x="1397926" y="597545"/>
                </a:cubicBezTo>
                <a:cubicBezTo>
                  <a:pt x="1404933" y="641338"/>
                  <a:pt x="1361140" y="770966"/>
                  <a:pt x="1313844" y="818262"/>
                </a:cubicBezTo>
                <a:cubicBezTo>
                  <a:pt x="1266548" y="865558"/>
                  <a:pt x="1157940" y="890082"/>
                  <a:pt x="1114147" y="881324"/>
                </a:cubicBezTo>
                <a:cubicBezTo>
                  <a:pt x="1070354" y="872566"/>
                  <a:pt x="1061595" y="763959"/>
                  <a:pt x="1051085" y="765711"/>
                </a:cubicBezTo>
                <a:cubicBezTo>
                  <a:pt x="1040575" y="767463"/>
                  <a:pt x="1119402" y="862056"/>
                  <a:pt x="1051085" y="891835"/>
                </a:cubicBezTo>
                <a:cubicBezTo>
                  <a:pt x="982768" y="921614"/>
                  <a:pt x="721760" y="958400"/>
                  <a:pt x="641181" y="944386"/>
                </a:cubicBezTo>
                <a:cubicBezTo>
                  <a:pt x="560602" y="930372"/>
                  <a:pt x="590381" y="807752"/>
                  <a:pt x="567609" y="807752"/>
                </a:cubicBezTo>
                <a:cubicBezTo>
                  <a:pt x="544837" y="807752"/>
                  <a:pt x="553595" y="919862"/>
                  <a:pt x="504547" y="944386"/>
                </a:cubicBezTo>
                <a:cubicBezTo>
                  <a:pt x="455499" y="968910"/>
                  <a:pt x="334629" y="974166"/>
                  <a:pt x="273319" y="954897"/>
                </a:cubicBezTo>
                <a:cubicBezTo>
                  <a:pt x="212009" y="935628"/>
                  <a:pt x="150699" y="869063"/>
                  <a:pt x="136685" y="828773"/>
                </a:cubicBezTo>
                <a:cubicBezTo>
                  <a:pt x="122671" y="788483"/>
                  <a:pt x="197996" y="725421"/>
                  <a:pt x="189237" y="713159"/>
                </a:cubicBezTo>
                <a:cubicBezTo>
                  <a:pt x="180478" y="700897"/>
                  <a:pt x="115664" y="777973"/>
                  <a:pt x="84133" y="755200"/>
                </a:cubicBezTo>
                <a:cubicBezTo>
                  <a:pt x="52602" y="732428"/>
                  <a:pt x="1802" y="651848"/>
                  <a:pt x="50" y="576524"/>
                </a:cubicBezTo>
                <a:cubicBezTo>
                  <a:pt x="-1702" y="501200"/>
                  <a:pt x="42092" y="347048"/>
                  <a:pt x="73623" y="303255"/>
                </a:cubicBezTo>
                <a:cubicBezTo>
                  <a:pt x="105154" y="259462"/>
                  <a:pt x="173472" y="327780"/>
                  <a:pt x="189237" y="313766"/>
                </a:cubicBezTo>
                <a:cubicBezTo>
                  <a:pt x="205002" y="299752"/>
                  <a:pt x="154202" y="252456"/>
                  <a:pt x="168216" y="219173"/>
                </a:cubicBezTo>
                <a:cubicBezTo>
                  <a:pt x="182230" y="185890"/>
                  <a:pt x="236533" y="122828"/>
                  <a:pt x="273319" y="114069"/>
                </a:cubicBezTo>
                <a:cubicBezTo>
                  <a:pt x="310105" y="105310"/>
                  <a:pt x="376671" y="208662"/>
                  <a:pt x="409954" y="198152"/>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7" name="Freeform 6">
            <a:extLst>
              <a:ext uri="{FF2B5EF4-FFF2-40B4-BE49-F238E27FC236}">
                <a16:creationId xmlns:a16="http://schemas.microsoft.com/office/drawing/2014/main" id="{FE07BC8E-6542-A66D-20A0-9E174C2B8122}"/>
              </a:ext>
            </a:extLst>
          </p:cNvPr>
          <p:cNvSpPr/>
          <p:nvPr/>
        </p:nvSpPr>
        <p:spPr>
          <a:xfrm>
            <a:off x="4247481" y="2113682"/>
            <a:ext cx="280274" cy="1389794"/>
          </a:xfrm>
          <a:custGeom>
            <a:avLst/>
            <a:gdLst>
              <a:gd name="connsiteX0" fmla="*/ 221280 w 280274"/>
              <a:gd name="connsiteY0" fmla="*/ 2074860 h 2074860"/>
              <a:gd name="connsiteX1" fmla="*/ 213906 w 280274"/>
              <a:gd name="connsiteY1" fmla="*/ 1521795 h 2074860"/>
              <a:gd name="connsiteX2" fmla="*/ 147538 w 280274"/>
              <a:gd name="connsiteY2" fmla="*/ 894989 h 2074860"/>
              <a:gd name="connsiteX3" fmla="*/ 154913 w 280274"/>
              <a:gd name="connsiteY3" fmla="*/ 415666 h 2074860"/>
              <a:gd name="connsiteX4" fmla="*/ 140164 w 280274"/>
              <a:gd name="connsiteY4" fmla="*/ 10086 h 2074860"/>
              <a:gd name="connsiteX5" fmla="*/ 54 w 280274"/>
              <a:gd name="connsiteY5" fmla="*/ 113324 h 2074860"/>
              <a:gd name="connsiteX6" fmla="*/ 125416 w 280274"/>
              <a:gd name="connsiteY6" fmla="*/ 2712 h 2074860"/>
              <a:gd name="connsiteX7" fmla="*/ 280274 w 280274"/>
              <a:gd name="connsiteY7" fmla="*/ 76453 h 207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0274" h="2074860">
                <a:moveTo>
                  <a:pt x="221280" y="2074860"/>
                </a:moveTo>
                <a:cubicBezTo>
                  <a:pt x="223738" y="1896650"/>
                  <a:pt x="226196" y="1718440"/>
                  <a:pt x="213906" y="1521795"/>
                </a:cubicBezTo>
                <a:cubicBezTo>
                  <a:pt x="201616" y="1325150"/>
                  <a:pt x="157370" y="1079344"/>
                  <a:pt x="147538" y="894989"/>
                </a:cubicBezTo>
                <a:cubicBezTo>
                  <a:pt x="137706" y="710634"/>
                  <a:pt x="156142" y="563150"/>
                  <a:pt x="154913" y="415666"/>
                </a:cubicBezTo>
                <a:cubicBezTo>
                  <a:pt x="153684" y="268182"/>
                  <a:pt x="165974" y="60476"/>
                  <a:pt x="140164" y="10086"/>
                </a:cubicBezTo>
                <a:cubicBezTo>
                  <a:pt x="114354" y="-40304"/>
                  <a:pt x="2512" y="114553"/>
                  <a:pt x="54" y="113324"/>
                </a:cubicBezTo>
                <a:cubicBezTo>
                  <a:pt x="-2404" y="112095"/>
                  <a:pt x="78713" y="8857"/>
                  <a:pt x="125416" y="2712"/>
                </a:cubicBezTo>
                <a:cubicBezTo>
                  <a:pt x="172119" y="-3433"/>
                  <a:pt x="226196" y="36510"/>
                  <a:pt x="280274" y="7645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Box 3">
            <a:extLst>
              <a:ext uri="{FF2B5EF4-FFF2-40B4-BE49-F238E27FC236}">
                <a16:creationId xmlns:a16="http://schemas.microsoft.com/office/drawing/2014/main" id="{D403B2CF-947F-8EF7-37C4-B2D722B9CD6C}"/>
              </a:ext>
            </a:extLst>
          </p:cNvPr>
          <p:cNvSpPr txBox="1"/>
          <p:nvPr/>
        </p:nvSpPr>
        <p:spPr>
          <a:xfrm>
            <a:off x="4003461" y="2500287"/>
            <a:ext cx="819455" cy="400110"/>
          </a:xfrm>
          <a:prstGeom prst="rect">
            <a:avLst/>
          </a:prstGeom>
          <a:solidFill>
            <a:schemeClr val="bg1"/>
          </a:solidFill>
        </p:spPr>
        <p:txBody>
          <a:bodyPr wrap="none" rtlCol="0">
            <a:spAutoFit/>
          </a:bodyPr>
          <a:lstStyle/>
          <a:p>
            <a:r>
              <a:rPr lang="en-AU" sz="2000" dirty="0">
                <a:solidFill>
                  <a:srgbClr val="0070C0"/>
                </a:solidFill>
                <a:latin typeface="Max's Handwritin" pitchFamily="2" charset="0"/>
              </a:rPr>
              <a:t>Internet</a:t>
            </a:r>
          </a:p>
        </p:txBody>
      </p:sp>
      <p:sp>
        <p:nvSpPr>
          <p:cNvPr id="39" name="Freeform 38">
            <a:extLst>
              <a:ext uri="{FF2B5EF4-FFF2-40B4-BE49-F238E27FC236}">
                <a16:creationId xmlns:a16="http://schemas.microsoft.com/office/drawing/2014/main" id="{9C14A7DD-6502-F74E-6240-76FD5A35EF80}"/>
              </a:ext>
            </a:extLst>
          </p:cNvPr>
          <p:cNvSpPr/>
          <p:nvPr/>
        </p:nvSpPr>
        <p:spPr>
          <a:xfrm>
            <a:off x="3907534" y="4210504"/>
            <a:ext cx="1240441" cy="849336"/>
          </a:xfrm>
          <a:custGeom>
            <a:avLst/>
            <a:gdLst>
              <a:gd name="connsiteX0" fmla="*/ 409954 w 1411692"/>
              <a:gd name="connsiteY0" fmla="*/ 198152 h 966592"/>
              <a:gd name="connsiteX1" fmla="*/ 473016 w 1411692"/>
              <a:gd name="connsiteY1" fmla="*/ 51007 h 966592"/>
              <a:gd name="connsiteX2" fmla="*/ 798837 w 1411692"/>
              <a:gd name="connsiteY2" fmla="*/ 8966 h 966592"/>
              <a:gd name="connsiteX3" fmla="*/ 1030064 w 1411692"/>
              <a:gd name="connsiteY3" fmla="*/ 208662 h 966592"/>
              <a:gd name="connsiteX4" fmla="*/ 1009044 w 1411692"/>
              <a:gd name="connsiteY4" fmla="*/ 229683 h 966592"/>
              <a:gd name="connsiteX5" fmla="*/ 1240271 w 1411692"/>
              <a:gd name="connsiteY5" fmla="*/ 166621 h 966592"/>
              <a:gd name="connsiteX6" fmla="*/ 1408437 w 1411692"/>
              <a:gd name="connsiteY6" fmla="*/ 324276 h 966592"/>
              <a:gd name="connsiteX7" fmla="*/ 1345375 w 1411692"/>
              <a:gd name="connsiteY7" fmla="*/ 534483 h 966592"/>
              <a:gd name="connsiteX8" fmla="*/ 1271802 w 1411692"/>
              <a:gd name="connsiteY8" fmla="*/ 555504 h 966592"/>
              <a:gd name="connsiteX9" fmla="*/ 1397926 w 1411692"/>
              <a:gd name="connsiteY9" fmla="*/ 597545 h 966592"/>
              <a:gd name="connsiteX10" fmla="*/ 1313844 w 1411692"/>
              <a:gd name="connsiteY10" fmla="*/ 818262 h 966592"/>
              <a:gd name="connsiteX11" fmla="*/ 1114147 w 1411692"/>
              <a:gd name="connsiteY11" fmla="*/ 881324 h 966592"/>
              <a:gd name="connsiteX12" fmla="*/ 1051085 w 1411692"/>
              <a:gd name="connsiteY12" fmla="*/ 765711 h 966592"/>
              <a:gd name="connsiteX13" fmla="*/ 1051085 w 1411692"/>
              <a:gd name="connsiteY13" fmla="*/ 891835 h 966592"/>
              <a:gd name="connsiteX14" fmla="*/ 641181 w 1411692"/>
              <a:gd name="connsiteY14" fmla="*/ 944386 h 966592"/>
              <a:gd name="connsiteX15" fmla="*/ 567609 w 1411692"/>
              <a:gd name="connsiteY15" fmla="*/ 807752 h 966592"/>
              <a:gd name="connsiteX16" fmla="*/ 504547 w 1411692"/>
              <a:gd name="connsiteY16" fmla="*/ 944386 h 966592"/>
              <a:gd name="connsiteX17" fmla="*/ 273319 w 1411692"/>
              <a:gd name="connsiteY17" fmla="*/ 954897 h 966592"/>
              <a:gd name="connsiteX18" fmla="*/ 136685 w 1411692"/>
              <a:gd name="connsiteY18" fmla="*/ 828773 h 966592"/>
              <a:gd name="connsiteX19" fmla="*/ 189237 w 1411692"/>
              <a:gd name="connsiteY19" fmla="*/ 713159 h 966592"/>
              <a:gd name="connsiteX20" fmla="*/ 84133 w 1411692"/>
              <a:gd name="connsiteY20" fmla="*/ 755200 h 966592"/>
              <a:gd name="connsiteX21" fmla="*/ 50 w 1411692"/>
              <a:gd name="connsiteY21" fmla="*/ 576524 h 966592"/>
              <a:gd name="connsiteX22" fmla="*/ 73623 w 1411692"/>
              <a:gd name="connsiteY22" fmla="*/ 303255 h 966592"/>
              <a:gd name="connsiteX23" fmla="*/ 189237 w 1411692"/>
              <a:gd name="connsiteY23" fmla="*/ 313766 h 966592"/>
              <a:gd name="connsiteX24" fmla="*/ 168216 w 1411692"/>
              <a:gd name="connsiteY24" fmla="*/ 219173 h 966592"/>
              <a:gd name="connsiteX25" fmla="*/ 273319 w 1411692"/>
              <a:gd name="connsiteY25" fmla="*/ 114069 h 966592"/>
              <a:gd name="connsiteX26" fmla="*/ 409954 w 1411692"/>
              <a:gd name="connsiteY26" fmla="*/ 198152 h 966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411692" h="966592">
                <a:moveTo>
                  <a:pt x="409954" y="198152"/>
                </a:moveTo>
                <a:cubicBezTo>
                  <a:pt x="443237" y="187642"/>
                  <a:pt x="408202" y="82538"/>
                  <a:pt x="473016" y="51007"/>
                </a:cubicBezTo>
                <a:cubicBezTo>
                  <a:pt x="537830" y="19476"/>
                  <a:pt x="705996" y="-17310"/>
                  <a:pt x="798837" y="8966"/>
                </a:cubicBezTo>
                <a:cubicBezTo>
                  <a:pt x="891678" y="35242"/>
                  <a:pt x="995030" y="171876"/>
                  <a:pt x="1030064" y="208662"/>
                </a:cubicBezTo>
                <a:cubicBezTo>
                  <a:pt x="1065099" y="245448"/>
                  <a:pt x="974010" y="236690"/>
                  <a:pt x="1009044" y="229683"/>
                </a:cubicBezTo>
                <a:cubicBezTo>
                  <a:pt x="1044078" y="222676"/>
                  <a:pt x="1173705" y="150855"/>
                  <a:pt x="1240271" y="166621"/>
                </a:cubicBezTo>
                <a:cubicBezTo>
                  <a:pt x="1306837" y="182387"/>
                  <a:pt x="1390920" y="262966"/>
                  <a:pt x="1408437" y="324276"/>
                </a:cubicBezTo>
                <a:cubicBezTo>
                  <a:pt x="1425954" y="385586"/>
                  <a:pt x="1368147" y="495945"/>
                  <a:pt x="1345375" y="534483"/>
                </a:cubicBezTo>
                <a:cubicBezTo>
                  <a:pt x="1322603" y="573021"/>
                  <a:pt x="1263044" y="544994"/>
                  <a:pt x="1271802" y="555504"/>
                </a:cubicBezTo>
                <a:cubicBezTo>
                  <a:pt x="1280561" y="566014"/>
                  <a:pt x="1390919" y="553752"/>
                  <a:pt x="1397926" y="597545"/>
                </a:cubicBezTo>
                <a:cubicBezTo>
                  <a:pt x="1404933" y="641338"/>
                  <a:pt x="1361140" y="770966"/>
                  <a:pt x="1313844" y="818262"/>
                </a:cubicBezTo>
                <a:cubicBezTo>
                  <a:pt x="1266548" y="865558"/>
                  <a:pt x="1157940" y="890082"/>
                  <a:pt x="1114147" y="881324"/>
                </a:cubicBezTo>
                <a:cubicBezTo>
                  <a:pt x="1070354" y="872566"/>
                  <a:pt x="1061595" y="763959"/>
                  <a:pt x="1051085" y="765711"/>
                </a:cubicBezTo>
                <a:cubicBezTo>
                  <a:pt x="1040575" y="767463"/>
                  <a:pt x="1119402" y="862056"/>
                  <a:pt x="1051085" y="891835"/>
                </a:cubicBezTo>
                <a:cubicBezTo>
                  <a:pt x="982768" y="921614"/>
                  <a:pt x="721760" y="958400"/>
                  <a:pt x="641181" y="944386"/>
                </a:cubicBezTo>
                <a:cubicBezTo>
                  <a:pt x="560602" y="930372"/>
                  <a:pt x="590381" y="807752"/>
                  <a:pt x="567609" y="807752"/>
                </a:cubicBezTo>
                <a:cubicBezTo>
                  <a:pt x="544837" y="807752"/>
                  <a:pt x="553595" y="919862"/>
                  <a:pt x="504547" y="944386"/>
                </a:cubicBezTo>
                <a:cubicBezTo>
                  <a:pt x="455499" y="968910"/>
                  <a:pt x="334629" y="974166"/>
                  <a:pt x="273319" y="954897"/>
                </a:cubicBezTo>
                <a:cubicBezTo>
                  <a:pt x="212009" y="935628"/>
                  <a:pt x="150699" y="869063"/>
                  <a:pt x="136685" y="828773"/>
                </a:cubicBezTo>
                <a:cubicBezTo>
                  <a:pt x="122671" y="788483"/>
                  <a:pt x="197996" y="725421"/>
                  <a:pt x="189237" y="713159"/>
                </a:cubicBezTo>
                <a:cubicBezTo>
                  <a:pt x="180478" y="700897"/>
                  <a:pt x="115664" y="777973"/>
                  <a:pt x="84133" y="755200"/>
                </a:cubicBezTo>
                <a:cubicBezTo>
                  <a:pt x="52602" y="732428"/>
                  <a:pt x="1802" y="651848"/>
                  <a:pt x="50" y="576524"/>
                </a:cubicBezTo>
                <a:cubicBezTo>
                  <a:pt x="-1702" y="501200"/>
                  <a:pt x="42092" y="347048"/>
                  <a:pt x="73623" y="303255"/>
                </a:cubicBezTo>
                <a:cubicBezTo>
                  <a:pt x="105154" y="259462"/>
                  <a:pt x="173472" y="327780"/>
                  <a:pt x="189237" y="313766"/>
                </a:cubicBezTo>
                <a:cubicBezTo>
                  <a:pt x="205002" y="299752"/>
                  <a:pt x="154202" y="252456"/>
                  <a:pt x="168216" y="219173"/>
                </a:cubicBezTo>
                <a:cubicBezTo>
                  <a:pt x="182230" y="185890"/>
                  <a:pt x="236533" y="122828"/>
                  <a:pt x="273319" y="114069"/>
                </a:cubicBezTo>
                <a:cubicBezTo>
                  <a:pt x="310105" y="105310"/>
                  <a:pt x="376671" y="208662"/>
                  <a:pt x="409954" y="198152"/>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Freeform 4">
            <a:extLst>
              <a:ext uri="{FF2B5EF4-FFF2-40B4-BE49-F238E27FC236}">
                <a16:creationId xmlns:a16="http://schemas.microsoft.com/office/drawing/2014/main" id="{0D5CA5E2-123B-E7A5-CFB5-F4E94C2B2C06}"/>
              </a:ext>
            </a:extLst>
          </p:cNvPr>
          <p:cNvSpPr/>
          <p:nvPr/>
        </p:nvSpPr>
        <p:spPr>
          <a:xfrm>
            <a:off x="4460952" y="4092656"/>
            <a:ext cx="192164" cy="1651841"/>
          </a:xfrm>
          <a:custGeom>
            <a:avLst/>
            <a:gdLst>
              <a:gd name="connsiteX0" fmla="*/ 170042 w 192164"/>
              <a:gd name="connsiteY0" fmla="*/ 1651841 h 1651841"/>
              <a:gd name="connsiteX1" fmla="*/ 133171 w 192164"/>
              <a:gd name="connsiteY1" fmla="*/ 958667 h 1651841"/>
              <a:gd name="connsiteX2" fmla="*/ 52054 w 192164"/>
              <a:gd name="connsiteY2" fmla="*/ 59015 h 1651841"/>
              <a:gd name="connsiteX3" fmla="*/ 435 w 192164"/>
              <a:gd name="connsiteY3" fmla="*/ 110634 h 1651841"/>
              <a:gd name="connsiteX4" fmla="*/ 37306 w 192164"/>
              <a:gd name="connsiteY4" fmla="*/ 21 h 1651841"/>
              <a:gd name="connsiteX5" fmla="*/ 192164 w 192164"/>
              <a:gd name="connsiteY5" fmla="*/ 103260 h 1651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164" h="1651841">
                <a:moveTo>
                  <a:pt x="170042" y="1651841"/>
                </a:moveTo>
                <a:cubicBezTo>
                  <a:pt x="161439" y="1437989"/>
                  <a:pt x="152836" y="1224138"/>
                  <a:pt x="133171" y="958667"/>
                </a:cubicBezTo>
                <a:cubicBezTo>
                  <a:pt x="113506" y="693196"/>
                  <a:pt x="74177" y="200354"/>
                  <a:pt x="52054" y="59015"/>
                </a:cubicBezTo>
                <a:cubicBezTo>
                  <a:pt x="29931" y="-82324"/>
                  <a:pt x="2893" y="120466"/>
                  <a:pt x="435" y="110634"/>
                </a:cubicBezTo>
                <a:cubicBezTo>
                  <a:pt x="-2023" y="100802"/>
                  <a:pt x="5351" y="1250"/>
                  <a:pt x="37306" y="21"/>
                </a:cubicBezTo>
                <a:cubicBezTo>
                  <a:pt x="69261" y="-1208"/>
                  <a:pt x="130712" y="51026"/>
                  <a:pt x="192164" y="10326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0" name="TextBox 39">
            <a:extLst>
              <a:ext uri="{FF2B5EF4-FFF2-40B4-BE49-F238E27FC236}">
                <a16:creationId xmlns:a16="http://schemas.microsoft.com/office/drawing/2014/main" id="{AD62E867-D2FA-A30F-818A-688857CAC1D1}"/>
              </a:ext>
            </a:extLst>
          </p:cNvPr>
          <p:cNvSpPr txBox="1"/>
          <p:nvPr/>
        </p:nvSpPr>
        <p:spPr>
          <a:xfrm>
            <a:off x="4107489" y="4386124"/>
            <a:ext cx="819455" cy="400110"/>
          </a:xfrm>
          <a:prstGeom prst="rect">
            <a:avLst/>
          </a:prstGeom>
          <a:solidFill>
            <a:schemeClr val="bg1"/>
          </a:solidFill>
        </p:spPr>
        <p:txBody>
          <a:bodyPr wrap="none" rtlCol="0">
            <a:spAutoFit/>
          </a:bodyPr>
          <a:lstStyle/>
          <a:p>
            <a:r>
              <a:rPr lang="en-AU" sz="2000" dirty="0">
                <a:solidFill>
                  <a:srgbClr val="0070C0"/>
                </a:solidFill>
                <a:latin typeface="Max's Handwritin" pitchFamily="2" charset="0"/>
              </a:rPr>
              <a:t>Internet</a:t>
            </a:r>
          </a:p>
        </p:txBody>
      </p:sp>
      <p:sp>
        <p:nvSpPr>
          <p:cNvPr id="6" name="Freeform 5">
            <a:extLst>
              <a:ext uri="{FF2B5EF4-FFF2-40B4-BE49-F238E27FC236}">
                <a16:creationId xmlns:a16="http://schemas.microsoft.com/office/drawing/2014/main" id="{DD17E506-52C2-1414-D71A-05A49AC59A05}"/>
              </a:ext>
            </a:extLst>
          </p:cNvPr>
          <p:cNvSpPr/>
          <p:nvPr/>
        </p:nvSpPr>
        <p:spPr>
          <a:xfrm>
            <a:off x="5212883" y="4527671"/>
            <a:ext cx="1940085" cy="374177"/>
          </a:xfrm>
          <a:custGeom>
            <a:avLst/>
            <a:gdLst>
              <a:gd name="connsiteX0" fmla="*/ 1940085 w 1940085"/>
              <a:gd name="connsiteY0" fmla="*/ 81200 h 374177"/>
              <a:gd name="connsiteX1" fmla="*/ 1114175 w 1940085"/>
              <a:gd name="connsiteY1" fmla="*/ 110697 h 374177"/>
              <a:gd name="connsiteX2" fmla="*/ 89162 w 1940085"/>
              <a:gd name="connsiteY2" fmla="*/ 132819 h 374177"/>
              <a:gd name="connsiteX3" fmla="*/ 354633 w 1940085"/>
              <a:gd name="connsiteY3" fmla="*/ 84 h 374177"/>
              <a:gd name="connsiteX4" fmla="*/ 672 w 1940085"/>
              <a:gd name="connsiteY4" fmla="*/ 154942 h 374177"/>
              <a:gd name="connsiteX5" fmla="*/ 258769 w 1940085"/>
              <a:gd name="connsiteY5" fmla="*/ 354045 h 374177"/>
              <a:gd name="connsiteX6" fmla="*/ 273517 w 1940085"/>
              <a:gd name="connsiteY6" fmla="*/ 354045 h 374177"/>
              <a:gd name="connsiteX7" fmla="*/ 96536 w 1940085"/>
              <a:gd name="connsiteY7" fmla="*/ 236058 h 374177"/>
              <a:gd name="connsiteX8" fmla="*/ 833956 w 1940085"/>
              <a:gd name="connsiteY8" fmla="*/ 206561 h 374177"/>
              <a:gd name="connsiteX9" fmla="*/ 1917962 w 1940085"/>
              <a:gd name="connsiteY9" fmla="*/ 191813 h 3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0085" h="374177">
                <a:moveTo>
                  <a:pt x="1940085" y="81200"/>
                </a:moveTo>
                <a:lnTo>
                  <a:pt x="1114175" y="110697"/>
                </a:lnTo>
                <a:cubicBezTo>
                  <a:pt x="805688" y="119300"/>
                  <a:pt x="215752" y="151255"/>
                  <a:pt x="89162" y="132819"/>
                </a:cubicBezTo>
                <a:cubicBezTo>
                  <a:pt x="-37428" y="114383"/>
                  <a:pt x="369381" y="-3603"/>
                  <a:pt x="354633" y="84"/>
                </a:cubicBezTo>
                <a:cubicBezTo>
                  <a:pt x="339885" y="3771"/>
                  <a:pt x="16649" y="95949"/>
                  <a:pt x="672" y="154942"/>
                </a:cubicBezTo>
                <a:cubicBezTo>
                  <a:pt x="-15305" y="213935"/>
                  <a:pt x="258769" y="354045"/>
                  <a:pt x="258769" y="354045"/>
                </a:cubicBezTo>
                <a:cubicBezTo>
                  <a:pt x="304243" y="387229"/>
                  <a:pt x="300556" y="373710"/>
                  <a:pt x="273517" y="354045"/>
                </a:cubicBezTo>
                <a:cubicBezTo>
                  <a:pt x="246478" y="334381"/>
                  <a:pt x="3130" y="260639"/>
                  <a:pt x="96536" y="236058"/>
                </a:cubicBezTo>
                <a:cubicBezTo>
                  <a:pt x="189942" y="211477"/>
                  <a:pt x="530385" y="213935"/>
                  <a:pt x="833956" y="206561"/>
                </a:cubicBezTo>
                <a:cubicBezTo>
                  <a:pt x="1137527" y="199187"/>
                  <a:pt x="1527744" y="195500"/>
                  <a:pt x="1917962" y="191813"/>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F02C03D5-4CD8-250A-EE33-44558AECE52C}"/>
              </a:ext>
            </a:extLst>
          </p:cNvPr>
          <p:cNvSpPr txBox="1"/>
          <p:nvPr/>
        </p:nvSpPr>
        <p:spPr>
          <a:xfrm>
            <a:off x="7222940" y="4456736"/>
            <a:ext cx="335348" cy="369332"/>
          </a:xfrm>
          <a:prstGeom prst="rect">
            <a:avLst/>
          </a:prstGeom>
          <a:noFill/>
        </p:spPr>
        <p:txBody>
          <a:bodyPr wrap="none" rtlCol="0">
            <a:spAutoFit/>
          </a:bodyPr>
          <a:lstStyle/>
          <a:p>
            <a:r>
              <a:rPr lang="en-AU" dirty="0"/>
              <a:t>!!</a:t>
            </a:r>
          </a:p>
        </p:txBody>
      </p:sp>
    </p:spTree>
    <p:extLst>
      <p:ext uri="{BB962C8B-B14F-4D97-AF65-F5344CB8AC3E}">
        <p14:creationId xmlns:p14="http://schemas.microsoft.com/office/powerpoint/2010/main" val="538477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7A867-EC63-72A3-810A-97B02ACB61F3}"/>
              </a:ext>
            </a:extLst>
          </p:cNvPr>
          <p:cNvSpPr>
            <a:spLocks noGrp="1"/>
          </p:cNvSpPr>
          <p:nvPr>
            <p:ph type="title"/>
          </p:nvPr>
        </p:nvSpPr>
        <p:spPr>
          <a:xfrm>
            <a:off x="567557" y="365125"/>
            <a:ext cx="11185634" cy="1325563"/>
          </a:xfrm>
        </p:spPr>
        <p:txBody>
          <a:bodyPr/>
          <a:lstStyle/>
          <a:p>
            <a:r>
              <a:rPr lang="en-AU" dirty="0">
                <a:latin typeface="Powderfinger Type" panose="02020709070000000403" pitchFamily="49" charset="77"/>
              </a:rPr>
              <a:t>Use of Resolvers in the Internet</a:t>
            </a:r>
          </a:p>
        </p:txBody>
      </p:sp>
      <p:pic>
        <p:nvPicPr>
          <p:cNvPr id="7" name="Picture 6">
            <a:extLst>
              <a:ext uri="{FF2B5EF4-FFF2-40B4-BE49-F238E27FC236}">
                <a16:creationId xmlns:a16="http://schemas.microsoft.com/office/drawing/2014/main" id="{FD9C778A-0D97-A7EE-3C12-00274902B84A}"/>
              </a:ext>
            </a:extLst>
          </p:cNvPr>
          <p:cNvPicPr>
            <a:picLocks noChangeAspect="1"/>
          </p:cNvPicPr>
          <p:nvPr/>
        </p:nvPicPr>
        <p:blipFill>
          <a:blip r:embed="rId2"/>
          <a:stretch>
            <a:fillRect/>
          </a:stretch>
        </p:blipFill>
        <p:spPr>
          <a:xfrm>
            <a:off x="248360" y="1690688"/>
            <a:ext cx="8138895" cy="4598983"/>
          </a:xfrm>
          <a:prstGeom prst="rect">
            <a:avLst/>
          </a:prstGeom>
        </p:spPr>
      </p:pic>
      <p:sp>
        <p:nvSpPr>
          <p:cNvPr id="8" name="TextBox 7">
            <a:extLst>
              <a:ext uri="{FF2B5EF4-FFF2-40B4-BE49-F238E27FC236}">
                <a16:creationId xmlns:a16="http://schemas.microsoft.com/office/drawing/2014/main" id="{1F267C1E-585D-25B6-204B-BCC0C1EA1023}"/>
              </a:ext>
            </a:extLst>
          </p:cNvPr>
          <p:cNvSpPr txBox="1"/>
          <p:nvPr/>
        </p:nvSpPr>
        <p:spPr>
          <a:xfrm>
            <a:off x="8418786" y="2275326"/>
            <a:ext cx="3447394" cy="923330"/>
          </a:xfrm>
          <a:prstGeom prst="rect">
            <a:avLst/>
          </a:prstGeom>
          <a:noFill/>
        </p:spPr>
        <p:txBody>
          <a:bodyPr wrap="square" rtlCol="0">
            <a:spAutoFit/>
          </a:bodyPr>
          <a:lstStyle/>
          <a:p>
            <a:r>
              <a:rPr lang="en-AU" dirty="0">
                <a:solidFill>
                  <a:schemeClr val="bg1">
                    <a:lumMod val="65000"/>
                  </a:schemeClr>
                </a:solidFill>
              </a:rPr>
              <a:t>68% of users direct their DNS queries to the ISP-operated recursive resolvers</a:t>
            </a:r>
          </a:p>
        </p:txBody>
      </p:sp>
      <p:sp>
        <p:nvSpPr>
          <p:cNvPr id="9" name="TextBox 8">
            <a:extLst>
              <a:ext uri="{FF2B5EF4-FFF2-40B4-BE49-F238E27FC236}">
                <a16:creationId xmlns:a16="http://schemas.microsoft.com/office/drawing/2014/main" id="{AB0B1629-4C26-94AC-79B1-559115164A7F}"/>
              </a:ext>
            </a:extLst>
          </p:cNvPr>
          <p:cNvSpPr txBox="1"/>
          <p:nvPr/>
        </p:nvSpPr>
        <p:spPr>
          <a:xfrm>
            <a:off x="8418786" y="4172444"/>
            <a:ext cx="3447394" cy="923330"/>
          </a:xfrm>
          <a:prstGeom prst="rect">
            <a:avLst/>
          </a:prstGeom>
          <a:noFill/>
        </p:spPr>
        <p:txBody>
          <a:bodyPr wrap="square" rtlCol="0">
            <a:spAutoFit/>
          </a:bodyPr>
          <a:lstStyle/>
          <a:p>
            <a:r>
              <a:rPr lang="en-AU" b="1" dirty="0">
                <a:solidFill>
                  <a:srgbClr val="FF0000"/>
                </a:solidFill>
              </a:rPr>
              <a:t>25% of users direct their DNS queries to Google’s public DNS service</a:t>
            </a:r>
          </a:p>
        </p:txBody>
      </p:sp>
      <p:sp>
        <p:nvSpPr>
          <p:cNvPr id="10" name="TextBox 9">
            <a:extLst>
              <a:ext uri="{FF2B5EF4-FFF2-40B4-BE49-F238E27FC236}">
                <a16:creationId xmlns:a16="http://schemas.microsoft.com/office/drawing/2014/main" id="{40932619-5FA0-5B29-5E86-5C55254478E2}"/>
              </a:ext>
            </a:extLst>
          </p:cNvPr>
          <p:cNvSpPr txBox="1"/>
          <p:nvPr/>
        </p:nvSpPr>
        <p:spPr>
          <a:xfrm>
            <a:off x="8418786" y="5095774"/>
            <a:ext cx="3447394" cy="646331"/>
          </a:xfrm>
          <a:prstGeom prst="rect">
            <a:avLst/>
          </a:prstGeom>
          <a:noFill/>
        </p:spPr>
        <p:txBody>
          <a:bodyPr wrap="square" rtlCol="0">
            <a:spAutoFit/>
          </a:bodyPr>
          <a:lstStyle/>
          <a:p>
            <a:r>
              <a:rPr lang="en-AU" dirty="0">
                <a:solidFill>
                  <a:schemeClr val="bg1">
                    <a:lumMod val="65000"/>
                  </a:schemeClr>
                </a:solidFill>
              </a:rPr>
              <a:t>20% of users direct their DNS queries in in-country DNS</a:t>
            </a:r>
          </a:p>
        </p:txBody>
      </p:sp>
      <p:sp>
        <p:nvSpPr>
          <p:cNvPr id="3" name="Freeform 2">
            <a:extLst>
              <a:ext uri="{FF2B5EF4-FFF2-40B4-BE49-F238E27FC236}">
                <a16:creationId xmlns:a16="http://schemas.microsoft.com/office/drawing/2014/main" id="{FCAA2EEB-B553-F0E4-67A0-F583C329DD22}"/>
              </a:ext>
            </a:extLst>
          </p:cNvPr>
          <p:cNvSpPr/>
          <p:nvPr/>
        </p:nvSpPr>
        <p:spPr>
          <a:xfrm>
            <a:off x="8239184" y="4498428"/>
            <a:ext cx="295216" cy="307501"/>
          </a:xfrm>
          <a:custGeom>
            <a:avLst/>
            <a:gdLst>
              <a:gd name="connsiteX0" fmla="*/ 232154 w 295216"/>
              <a:gd name="connsiteY0" fmla="*/ 10510 h 307501"/>
              <a:gd name="connsiteX1" fmla="*/ 179602 w 295216"/>
              <a:gd name="connsiteY1" fmla="*/ 94593 h 307501"/>
              <a:gd name="connsiteX2" fmla="*/ 32457 w 295216"/>
              <a:gd name="connsiteY2" fmla="*/ 273269 h 307501"/>
              <a:gd name="connsiteX3" fmla="*/ 53478 w 295216"/>
              <a:gd name="connsiteY3" fmla="*/ 0 h 307501"/>
              <a:gd name="connsiteX4" fmla="*/ 11437 w 295216"/>
              <a:gd name="connsiteY4" fmla="*/ 273269 h 307501"/>
              <a:gd name="connsiteX5" fmla="*/ 295216 w 295216"/>
              <a:gd name="connsiteY5" fmla="*/ 294289 h 30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5216" h="307501">
                <a:moveTo>
                  <a:pt x="232154" y="10510"/>
                </a:moveTo>
                <a:cubicBezTo>
                  <a:pt x="222519" y="30655"/>
                  <a:pt x="212885" y="50800"/>
                  <a:pt x="179602" y="94593"/>
                </a:cubicBezTo>
                <a:cubicBezTo>
                  <a:pt x="146319" y="138386"/>
                  <a:pt x="53478" y="289035"/>
                  <a:pt x="32457" y="273269"/>
                </a:cubicBezTo>
                <a:cubicBezTo>
                  <a:pt x="11436" y="257503"/>
                  <a:pt x="56981" y="0"/>
                  <a:pt x="53478" y="0"/>
                </a:cubicBezTo>
                <a:cubicBezTo>
                  <a:pt x="49975" y="0"/>
                  <a:pt x="-28853" y="224221"/>
                  <a:pt x="11437" y="273269"/>
                </a:cubicBezTo>
                <a:cubicBezTo>
                  <a:pt x="51727" y="322317"/>
                  <a:pt x="173471" y="308303"/>
                  <a:pt x="295216" y="294289"/>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a:extLst>
              <a:ext uri="{FF2B5EF4-FFF2-40B4-BE49-F238E27FC236}">
                <a16:creationId xmlns:a16="http://schemas.microsoft.com/office/drawing/2014/main" id="{2D7FD912-A475-79E4-DBFF-88A025AA93A9}"/>
              </a:ext>
            </a:extLst>
          </p:cNvPr>
          <p:cNvSpPr txBox="1"/>
          <p:nvPr/>
        </p:nvSpPr>
        <p:spPr>
          <a:xfrm>
            <a:off x="8370849" y="6123543"/>
            <a:ext cx="3404838" cy="369332"/>
          </a:xfrm>
          <a:prstGeom prst="rect">
            <a:avLst/>
          </a:prstGeom>
          <a:noFill/>
        </p:spPr>
        <p:txBody>
          <a:bodyPr wrap="square">
            <a:spAutoFit/>
          </a:bodyPr>
          <a:lstStyle/>
          <a:p>
            <a:r>
              <a:rPr lang="en-AU" dirty="0"/>
              <a:t>https://</a:t>
            </a:r>
            <a:r>
              <a:rPr lang="en-AU" dirty="0" err="1"/>
              <a:t>stats.labs.apnic.net</a:t>
            </a:r>
            <a:r>
              <a:rPr lang="en-AU" dirty="0"/>
              <a:t>/</a:t>
            </a:r>
            <a:r>
              <a:rPr lang="en-AU" dirty="0" err="1"/>
              <a:t>rvrs</a:t>
            </a:r>
            <a:endParaRPr lang="en-AU" dirty="0"/>
          </a:p>
        </p:txBody>
      </p:sp>
    </p:spTree>
    <p:extLst>
      <p:ext uri="{BB962C8B-B14F-4D97-AF65-F5344CB8AC3E}">
        <p14:creationId xmlns:p14="http://schemas.microsoft.com/office/powerpoint/2010/main" val="2311247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9780-9AD9-9EC6-092F-D09D609C59F2}"/>
              </a:ext>
            </a:extLst>
          </p:cNvPr>
          <p:cNvSpPr>
            <a:spLocks noGrp="1"/>
          </p:cNvSpPr>
          <p:nvPr>
            <p:ph type="title"/>
          </p:nvPr>
        </p:nvSpPr>
        <p:spPr/>
        <p:txBody>
          <a:bodyPr/>
          <a:lstStyle/>
          <a:p>
            <a:r>
              <a:rPr lang="en-AU" dirty="0"/>
              <a:t>But…</a:t>
            </a:r>
          </a:p>
        </p:txBody>
      </p:sp>
      <p:sp>
        <p:nvSpPr>
          <p:cNvPr id="3" name="Content Placeholder 2">
            <a:extLst>
              <a:ext uri="{FF2B5EF4-FFF2-40B4-BE49-F238E27FC236}">
                <a16:creationId xmlns:a16="http://schemas.microsoft.com/office/drawing/2014/main" id="{07411BFE-93B6-4BC2-CE04-079A2D933440}"/>
              </a:ext>
            </a:extLst>
          </p:cNvPr>
          <p:cNvSpPr>
            <a:spLocks noGrp="1"/>
          </p:cNvSpPr>
          <p:nvPr>
            <p:ph idx="1"/>
          </p:nvPr>
        </p:nvSpPr>
        <p:spPr/>
        <p:txBody>
          <a:bodyPr/>
          <a:lstStyle/>
          <a:p>
            <a:r>
              <a:rPr lang="en-AU" dirty="0"/>
              <a:t>DNS queries use unencrypted UDP by default</a:t>
            </a:r>
          </a:p>
          <a:p>
            <a:pPr lvl="1"/>
            <a:r>
              <a:rPr lang="en-AU" dirty="0"/>
              <a:t>Which itself is a huge DOS issue</a:t>
            </a:r>
          </a:p>
          <a:p>
            <a:r>
              <a:rPr lang="en-AU" dirty="0"/>
              <a:t>Combining this with a transit across the public Internet between the stub and open recursive resolver exposes further issues:</a:t>
            </a:r>
          </a:p>
          <a:p>
            <a:pPr lvl="1"/>
            <a:r>
              <a:rPr lang="en-AU" dirty="0"/>
              <a:t>The potential for third party monitoring, interception and substitution</a:t>
            </a:r>
          </a:p>
          <a:p>
            <a:pPr lvl="1"/>
            <a:r>
              <a:rPr lang="en-AU" dirty="0"/>
              <a:t>Loss of locational accuracy if the DNS is used to perform content steering for CDNs</a:t>
            </a:r>
          </a:p>
          <a:p>
            <a:pPr lvl="1"/>
            <a:endParaRPr lang="en-AU" dirty="0"/>
          </a:p>
          <a:p>
            <a:pPr marL="457200" lvl="1" indent="0">
              <a:buNone/>
            </a:pPr>
            <a:endParaRPr lang="en-AU" dirty="0"/>
          </a:p>
          <a:p>
            <a:endParaRPr lang="en-AU" dirty="0"/>
          </a:p>
        </p:txBody>
      </p:sp>
    </p:spTree>
    <p:extLst>
      <p:ext uri="{BB962C8B-B14F-4D97-AF65-F5344CB8AC3E}">
        <p14:creationId xmlns:p14="http://schemas.microsoft.com/office/powerpoint/2010/main" val="2863864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5242</TotalTime>
  <Words>1937</Words>
  <Application>Microsoft Macintosh PowerPoint</Application>
  <PresentationFormat>Widescreen</PresentationFormat>
  <Paragraphs>197</Paragraphs>
  <Slides>28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AhnbergHand</vt:lpstr>
      <vt:lpstr>Arial</vt:lpstr>
      <vt:lpstr>Calibri</vt:lpstr>
      <vt:lpstr>Calibri Light</vt:lpstr>
      <vt:lpstr>Courier</vt:lpstr>
      <vt:lpstr>Max's Handwritin</vt:lpstr>
      <vt:lpstr>Powderfinger Type</vt:lpstr>
      <vt:lpstr>Powderfinger-Type</vt:lpstr>
      <vt:lpstr>Office Theme</vt:lpstr>
      <vt:lpstr>The Path to Resolverless DNS</vt:lpstr>
      <vt:lpstr>DNS System Architecture</vt:lpstr>
      <vt:lpstr>DNS System Architecture</vt:lpstr>
      <vt:lpstr>Issues</vt:lpstr>
      <vt:lpstr>PowerPoint Presentation</vt:lpstr>
      <vt:lpstr>Background</vt:lpstr>
      <vt:lpstr>DNS System Architecture</vt:lpstr>
      <vt:lpstr>Use of Resolvers in the Internet</vt:lpstr>
      <vt:lpstr>But…</vt:lpstr>
      <vt:lpstr>DNS Privacy</vt:lpstr>
      <vt:lpstr>DoT/DoQ/DoH properties</vt:lpstr>
      <vt:lpstr>Why DoH in particular?</vt:lpstr>
      <vt:lpstr>Why DoH?</vt:lpstr>
      <vt:lpstr>“Server Push”?</vt:lpstr>
      <vt:lpstr>But in DoH this means…</vt:lpstr>
      <vt:lpstr>What about HTTP/3?</vt:lpstr>
      <vt:lpstr>Which means…</vt:lpstr>
      <vt:lpstr>But …</vt:lpstr>
      <vt:lpstr>DNSSEC-Validated DNS data</vt:lpstr>
      <vt:lpstr>What if the pushed DNS response is unsigned?</vt:lpstr>
      <vt:lpstr>What can we say about Resolverless DNS?</vt:lpstr>
      <vt:lpstr>What about unsigned DNS data?</vt:lpstr>
      <vt:lpstr>Where is this leading?</vt:lpstr>
      <vt:lpstr>Is there a role for Resolverless DNS?</vt:lpstr>
      <vt:lpstr>What about RFC 7901?</vt:lpstr>
      <vt:lpstr>Why is this interesting?</vt:lpstr>
      <vt:lpstr>Why is this interesting?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DNS Resolver Landscape</dc:title>
  <dc:creator>Geoff Huston</dc:creator>
  <cp:lastModifiedBy>Geoff Huston</cp:lastModifiedBy>
  <cp:revision>9</cp:revision>
  <dcterms:created xsi:type="dcterms:W3CDTF">2022-05-08T00:10:25Z</dcterms:created>
  <dcterms:modified xsi:type="dcterms:W3CDTF">2022-06-06T19:02:33Z</dcterms:modified>
</cp:coreProperties>
</file>