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50" r:id="rId3"/>
    <p:sldId id="451" r:id="rId4"/>
    <p:sldId id="454" r:id="rId5"/>
    <p:sldId id="455" r:id="rId6"/>
    <p:sldId id="452" r:id="rId7"/>
    <p:sldId id="453" r:id="rId8"/>
    <p:sldId id="417" r:id="rId9"/>
    <p:sldId id="418" r:id="rId10"/>
    <p:sldId id="419" r:id="rId11"/>
    <p:sldId id="420" r:id="rId12"/>
    <p:sldId id="421" r:id="rId13"/>
    <p:sldId id="422" r:id="rId14"/>
    <p:sldId id="423" r:id="rId15"/>
    <p:sldId id="424" r:id="rId16"/>
    <p:sldId id="425" r:id="rId17"/>
    <p:sldId id="456" r:id="rId18"/>
    <p:sldId id="426" r:id="rId19"/>
    <p:sldId id="427" r:id="rId20"/>
    <p:sldId id="428" r:id="rId21"/>
    <p:sldId id="289" r:id="rId22"/>
    <p:sldId id="290" r:id="rId23"/>
    <p:sldId id="457" r:id="rId24"/>
    <p:sldId id="409" r:id="rId25"/>
    <p:sldId id="269" r:id="rId26"/>
    <p:sldId id="432" r:id="rId27"/>
    <p:sldId id="447" r:id="rId28"/>
    <p:sldId id="270" r:id="rId29"/>
    <p:sldId id="271" r:id="rId30"/>
    <p:sldId id="431" r:id="rId31"/>
    <p:sldId id="435" r:id="rId32"/>
    <p:sldId id="433" r:id="rId33"/>
    <p:sldId id="434" r:id="rId34"/>
    <p:sldId id="436" r:id="rId35"/>
    <p:sldId id="437" r:id="rId36"/>
    <p:sldId id="438" r:id="rId37"/>
    <p:sldId id="429" r:id="rId38"/>
    <p:sldId id="439" r:id="rId39"/>
    <p:sldId id="440" r:id="rId40"/>
    <p:sldId id="441" r:id="rId41"/>
    <p:sldId id="442" r:id="rId42"/>
    <p:sldId id="443" r:id="rId43"/>
    <p:sldId id="460" r:id="rId44"/>
    <p:sldId id="458" r:id="rId45"/>
    <p:sldId id="448" r:id="rId46"/>
    <p:sldId id="459" r:id="rId47"/>
    <p:sldId id="461" r:id="rId48"/>
    <p:sldId id="444" r:id="rId49"/>
    <p:sldId id="449" r:id="rId50"/>
    <p:sldId id="37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40"/>
  </p:normalViewPr>
  <p:slideViewPr>
    <p:cSldViewPr snapToGrid="0" snapToObjects="1">
      <p:cViewPr varScale="1">
        <p:scale>
          <a:sx n="114" d="100"/>
          <a:sy n="114" d="100"/>
        </p:scale>
        <p:origin x="12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15/9/2022</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15/9/2022</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Building the Internet’s Largest Measurement System</a:t>
            </a: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a:t>
            </a:r>
          </a:p>
          <a:p>
            <a:pPr algn="r"/>
            <a:r>
              <a:rPr lang="en-AU" sz="2800" dirty="0">
                <a:solidFill>
                  <a:schemeClr val="bg1">
                    <a:lumMod val="75000"/>
                  </a:schemeClr>
                </a:solidFill>
                <a:latin typeface="Max's Handwritin" pitchFamily="2" charset="0"/>
              </a:rPr>
              <a:t>APNIC Labs</a:t>
            </a:r>
          </a:p>
        </p:txBody>
      </p:sp>
      <p:pic>
        <p:nvPicPr>
          <p:cNvPr id="4" name="Picture 4">
            <a:extLst>
              <a:ext uri="{FF2B5EF4-FFF2-40B4-BE49-F238E27FC236}">
                <a16:creationId xmlns:a16="http://schemas.microsoft.com/office/drawing/2014/main" id="{C91E5A33-ADB8-38D4-F962-63006E28B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428" y="5173554"/>
            <a:ext cx="93345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A078-DEB4-A775-9A7B-A99E1D4AB121}"/>
              </a:ext>
            </a:extLst>
          </p:cNvPr>
          <p:cNvSpPr>
            <a:spLocks noGrp="1"/>
          </p:cNvSpPr>
          <p:nvPr>
            <p:ph type="title"/>
          </p:nvPr>
        </p:nvSpPr>
        <p:spPr/>
        <p:txBody>
          <a:bodyPr/>
          <a:lstStyle/>
          <a:p>
            <a:r>
              <a:rPr lang="en-AU" dirty="0"/>
              <a:t>APNIC’s path into measurement</a:t>
            </a:r>
          </a:p>
        </p:txBody>
      </p:sp>
      <p:sp>
        <p:nvSpPr>
          <p:cNvPr id="3" name="Content Placeholder 2">
            <a:extLst>
              <a:ext uri="{FF2B5EF4-FFF2-40B4-BE49-F238E27FC236}">
                <a16:creationId xmlns:a16="http://schemas.microsoft.com/office/drawing/2014/main" id="{B37A6A2F-1875-3452-104A-920A52237592}"/>
              </a:ext>
            </a:extLst>
          </p:cNvPr>
          <p:cNvSpPr>
            <a:spLocks noGrp="1"/>
          </p:cNvSpPr>
          <p:nvPr>
            <p:ph idx="1"/>
          </p:nvPr>
        </p:nvSpPr>
        <p:spPr/>
        <p:txBody>
          <a:bodyPr/>
          <a:lstStyle/>
          <a:p>
            <a:pPr marL="0" indent="0">
              <a:buNone/>
            </a:pPr>
            <a:r>
              <a:rPr lang="en-AU" dirty="0"/>
              <a:t>2010:	</a:t>
            </a:r>
          </a:p>
          <a:p>
            <a:pPr marL="457200" lvl="1" indent="0">
              <a:buNone/>
            </a:pPr>
            <a:r>
              <a:rPr lang="en-AU" dirty="0"/>
              <a:t>IPv4 exhaustion is just around the corner - so how “ready” are we to operate an IPv6 Internet?</a:t>
            </a:r>
          </a:p>
        </p:txBody>
      </p:sp>
    </p:spTree>
    <p:extLst>
      <p:ext uri="{BB962C8B-B14F-4D97-AF65-F5344CB8AC3E}">
        <p14:creationId xmlns:p14="http://schemas.microsoft.com/office/powerpoint/2010/main" val="150429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A361-E3B1-C286-E827-4C58405B99C2}"/>
              </a:ext>
            </a:extLst>
          </p:cNvPr>
          <p:cNvSpPr>
            <a:spLocks noGrp="1"/>
          </p:cNvSpPr>
          <p:nvPr>
            <p:ph type="title"/>
          </p:nvPr>
        </p:nvSpPr>
        <p:spPr/>
        <p:txBody>
          <a:bodyPr/>
          <a:lstStyle/>
          <a:p>
            <a:r>
              <a:rPr lang="en-AU" dirty="0"/>
              <a:t>“Measurable” IPv6 Questions</a:t>
            </a:r>
          </a:p>
        </p:txBody>
      </p:sp>
      <p:sp>
        <p:nvSpPr>
          <p:cNvPr id="3" name="Content Placeholder 2">
            <a:extLst>
              <a:ext uri="{FF2B5EF4-FFF2-40B4-BE49-F238E27FC236}">
                <a16:creationId xmlns:a16="http://schemas.microsoft.com/office/drawing/2014/main" id="{F518EF51-1F62-2B05-EBA2-0D0878849F56}"/>
              </a:ext>
            </a:extLst>
          </p:cNvPr>
          <p:cNvSpPr>
            <a:spLocks noGrp="1"/>
          </p:cNvSpPr>
          <p:nvPr>
            <p:ph idx="1"/>
          </p:nvPr>
        </p:nvSpPr>
        <p:spPr/>
        <p:txBody>
          <a:bodyPr>
            <a:normAutofit fontScale="85000" lnSpcReduction="20000"/>
          </a:bodyPr>
          <a:lstStyle/>
          <a:p>
            <a:r>
              <a:rPr lang="en-AU" dirty="0"/>
              <a:t>How much traffic uses IPv6?</a:t>
            </a:r>
          </a:p>
          <a:p>
            <a:r>
              <a:rPr lang="en-AU" dirty="0"/>
              <a:t>How many connections use IPv6?</a:t>
            </a:r>
          </a:p>
          <a:p>
            <a:r>
              <a:rPr lang="en-AU" dirty="0"/>
              <a:t>How many routes are IPv6 routes?</a:t>
            </a:r>
          </a:p>
          <a:p>
            <a:r>
              <a:rPr lang="en-AU" dirty="0"/>
              <a:t>How many service providers offer IPv6?</a:t>
            </a:r>
          </a:p>
          <a:p>
            <a:r>
              <a:rPr lang="en-AU" dirty="0"/>
              <a:t>How many domain names have AAAA RRs?</a:t>
            </a:r>
          </a:p>
          <a:p>
            <a:r>
              <a:rPr lang="en-AU" dirty="0"/>
              <a:t>How many domain NS’s use AAAA’s?</a:t>
            </a:r>
          </a:p>
          <a:p>
            <a:r>
              <a:rPr lang="en-AU" dirty="0"/>
              <a:t>How many DNS queries are for AAAA RRs?</a:t>
            </a:r>
          </a:p>
          <a:p>
            <a:r>
              <a:rPr lang="en-AU" dirty="0"/>
              <a:t>How many DNS queries are made over IPv6?</a:t>
            </a:r>
          </a:p>
          <a:p>
            <a:r>
              <a:rPr lang="en-AU" dirty="0"/>
              <a:t>How many end devices have IPv6?</a:t>
            </a:r>
          </a:p>
          <a:p>
            <a:r>
              <a:rPr lang="en-AU" dirty="0"/>
              <a:t>How many end devices use IPv6?</a:t>
            </a:r>
          </a:p>
          <a:p>
            <a:pPr marL="0" indent="0">
              <a:buNone/>
            </a:pPr>
            <a:r>
              <a:rPr lang="en-AU" dirty="0"/>
              <a:t>…</a:t>
            </a:r>
          </a:p>
        </p:txBody>
      </p:sp>
    </p:spTree>
    <p:extLst>
      <p:ext uri="{BB962C8B-B14F-4D97-AF65-F5344CB8AC3E}">
        <p14:creationId xmlns:p14="http://schemas.microsoft.com/office/powerpoint/2010/main" val="329119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3C5-E6A5-E86F-AEEF-A99C9F7408EF}"/>
              </a:ext>
            </a:extLst>
          </p:cNvPr>
          <p:cNvSpPr>
            <a:spLocks noGrp="1"/>
          </p:cNvSpPr>
          <p:nvPr>
            <p:ph type="title"/>
          </p:nvPr>
        </p:nvSpPr>
        <p:spPr/>
        <p:txBody>
          <a:bodyPr/>
          <a:lstStyle/>
          <a:p>
            <a:r>
              <a:rPr lang="en-AU" dirty="0"/>
              <a:t>Close, but</a:t>
            </a:r>
          </a:p>
        </p:txBody>
      </p:sp>
      <p:sp>
        <p:nvSpPr>
          <p:cNvPr id="3" name="Content Placeholder 2">
            <a:extLst>
              <a:ext uri="{FF2B5EF4-FFF2-40B4-BE49-F238E27FC236}">
                <a16:creationId xmlns:a16="http://schemas.microsoft.com/office/drawing/2014/main" id="{B2B9F084-CE45-F4C6-3B3F-AB6B0005D128}"/>
              </a:ext>
            </a:extLst>
          </p:cNvPr>
          <p:cNvSpPr>
            <a:spLocks noGrp="1"/>
          </p:cNvSpPr>
          <p:nvPr>
            <p:ph idx="1"/>
          </p:nvPr>
        </p:nvSpPr>
        <p:spPr/>
        <p:txBody>
          <a:bodyPr/>
          <a:lstStyle/>
          <a:p>
            <a:r>
              <a:rPr lang="en-AU" dirty="0"/>
              <a:t>None of these specific measurement questions really embrace the larger question of IPv6 “readiness” for the Internet as a whole</a:t>
            </a:r>
          </a:p>
          <a:p>
            <a:pPr lvl="1"/>
            <a:r>
              <a:rPr lang="en-AU" dirty="0"/>
              <a:t>They are all aimed at measuring IPv6 within particular facets of the network infrastructure, but they don’t encompass all of the infrastructure of the network at once </a:t>
            </a:r>
          </a:p>
        </p:txBody>
      </p:sp>
    </p:spTree>
    <p:extLst>
      <p:ext uri="{BB962C8B-B14F-4D97-AF65-F5344CB8AC3E}">
        <p14:creationId xmlns:p14="http://schemas.microsoft.com/office/powerpoint/2010/main" val="193897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A8C0-DB1A-EDB0-D900-E6C598380A07}"/>
              </a:ext>
            </a:extLst>
          </p:cNvPr>
          <p:cNvSpPr>
            <a:spLocks noGrp="1"/>
          </p:cNvSpPr>
          <p:nvPr>
            <p:ph type="title"/>
          </p:nvPr>
        </p:nvSpPr>
        <p:spPr/>
        <p:txBody>
          <a:bodyPr/>
          <a:lstStyle/>
          <a:p>
            <a:r>
              <a:rPr lang="en-AU" dirty="0"/>
              <a:t>What’s the question?</a:t>
            </a:r>
          </a:p>
        </p:txBody>
      </p:sp>
      <p:sp>
        <p:nvSpPr>
          <p:cNvPr id="3" name="Content Placeholder 2">
            <a:extLst>
              <a:ext uri="{FF2B5EF4-FFF2-40B4-BE49-F238E27FC236}">
                <a16:creationId xmlns:a16="http://schemas.microsoft.com/office/drawing/2014/main" id="{5BC48B9B-B044-CC0A-6E1C-23096F6F0593}"/>
              </a:ext>
            </a:extLst>
          </p:cNvPr>
          <p:cNvSpPr>
            <a:spLocks noGrp="1"/>
          </p:cNvSpPr>
          <p:nvPr>
            <p:ph idx="1"/>
          </p:nvPr>
        </p:nvSpPr>
        <p:spPr/>
        <p:txBody>
          <a:bodyPr/>
          <a:lstStyle/>
          <a:p>
            <a:r>
              <a:rPr lang="en-AU" dirty="0"/>
              <a:t>To make an IPv6 connection everything else (routing, forwarding, DNS, transport) has to work with IPv6 </a:t>
            </a:r>
          </a:p>
          <a:p>
            <a:r>
              <a:rPr lang="en-AU" dirty="0"/>
              <a:t>So can we measure:</a:t>
            </a:r>
          </a:p>
          <a:p>
            <a:pPr marL="457200" lvl="1" indent="0">
              <a:buNone/>
            </a:pPr>
            <a:r>
              <a:rPr lang="en-AU" dirty="0"/>
              <a:t> </a:t>
            </a:r>
            <a:r>
              <a:rPr lang="en-AU" sz="3200" b="1" dirty="0"/>
              <a:t>How many connected devices on today’s Internet are capable of making IPv6 connections?</a:t>
            </a:r>
          </a:p>
          <a:p>
            <a:endParaRPr lang="en-AU" dirty="0"/>
          </a:p>
          <a:p>
            <a:r>
              <a:rPr lang="en-AU" dirty="0"/>
              <a:t>What if we use scripting on a web server to text the capabilities of clients via a scripted set of related web object fetches </a:t>
            </a:r>
          </a:p>
        </p:txBody>
      </p:sp>
    </p:spTree>
    <p:extLst>
      <p:ext uri="{BB962C8B-B14F-4D97-AF65-F5344CB8AC3E}">
        <p14:creationId xmlns:p14="http://schemas.microsoft.com/office/powerpoint/2010/main" val="120657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4CE4-3767-47B9-A83F-40256DB26B6A}"/>
              </a:ext>
            </a:extLst>
          </p:cNvPr>
          <p:cNvSpPr>
            <a:spLocks noGrp="1"/>
          </p:cNvSpPr>
          <p:nvPr>
            <p:ph type="title"/>
          </p:nvPr>
        </p:nvSpPr>
        <p:spPr/>
        <p:txBody>
          <a:bodyPr/>
          <a:lstStyle/>
          <a:p>
            <a:r>
              <a:rPr lang="en-AU" dirty="0"/>
              <a:t>Scale of Measurement</a:t>
            </a:r>
          </a:p>
        </p:txBody>
      </p:sp>
      <p:sp>
        <p:nvSpPr>
          <p:cNvPr id="3" name="Content Placeholder 2">
            <a:extLst>
              <a:ext uri="{FF2B5EF4-FFF2-40B4-BE49-F238E27FC236}">
                <a16:creationId xmlns:a16="http://schemas.microsoft.com/office/drawing/2014/main" id="{7B98B514-BE8D-B639-847D-C79EA6BED72B}"/>
              </a:ext>
            </a:extLst>
          </p:cNvPr>
          <p:cNvSpPr>
            <a:spLocks noGrp="1"/>
          </p:cNvSpPr>
          <p:nvPr>
            <p:ph idx="1"/>
          </p:nvPr>
        </p:nvSpPr>
        <p:spPr/>
        <p:txBody>
          <a:bodyPr/>
          <a:lstStyle/>
          <a:p>
            <a:r>
              <a:rPr lang="en-US" dirty="0"/>
              <a:t>We really need to use a massively popular web service to conduct this experiment</a:t>
            </a:r>
          </a:p>
          <a:p>
            <a:pPr lvl="1"/>
            <a:r>
              <a:rPr lang="en-US" dirty="0"/>
              <a:t>But “massively popular web services” worry constantly about service resiliency and privacy of their data regarding users</a:t>
            </a:r>
          </a:p>
          <a:p>
            <a:pPr lvl="1"/>
            <a:r>
              <a:rPr lang="en-US" dirty="0"/>
              <a:t>They tend to be extremely suspicious of adding script elements to their service that performs third party dual stack tests with their clients (and I can’t blame them!)</a:t>
            </a:r>
          </a:p>
          <a:p>
            <a:r>
              <a:rPr lang="en-US" dirty="0"/>
              <a:t>So, we need to rethink this approach…</a:t>
            </a:r>
            <a:endParaRPr lang="en-AU" dirty="0"/>
          </a:p>
        </p:txBody>
      </p:sp>
    </p:spTree>
    <p:extLst>
      <p:ext uri="{BB962C8B-B14F-4D97-AF65-F5344CB8AC3E}">
        <p14:creationId xmlns:p14="http://schemas.microsoft.com/office/powerpoint/2010/main" val="202727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E5DA-7EBC-C889-3FF2-DD850BA0A76A}"/>
              </a:ext>
            </a:extLst>
          </p:cNvPr>
          <p:cNvSpPr>
            <a:spLocks noGrp="1"/>
          </p:cNvSpPr>
          <p:nvPr>
            <p:ph type="title"/>
          </p:nvPr>
        </p:nvSpPr>
        <p:spPr/>
        <p:txBody>
          <a:bodyPr/>
          <a:lstStyle/>
          <a:p>
            <a:r>
              <a:rPr lang="en-AU" dirty="0"/>
              <a:t>How to conduct measurements at scale</a:t>
            </a:r>
          </a:p>
        </p:txBody>
      </p:sp>
      <p:pic>
        <p:nvPicPr>
          <p:cNvPr id="4" name="Content Placeholder 3" descr="Screen Shot 2013-08-25 at 11.37.27 PM.png">
            <a:extLst>
              <a:ext uri="{FF2B5EF4-FFF2-40B4-BE49-F238E27FC236}">
                <a16:creationId xmlns:a16="http://schemas.microsoft.com/office/drawing/2014/main" id="{27C32255-EBF0-2DD1-A611-A5CC7EC99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1496" y="1956020"/>
            <a:ext cx="8354966" cy="4351338"/>
          </a:xfrm>
          <a:prstGeom prst="rect">
            <a:avLst/>
          </a:prstGeom>
        </p:spPr>
      </p:pic>
      <p:sp>
        <p:nvSpPr>
          <p:cNvPr id="5" name="TextBox 4">
            <a:extLst>
              <a:ext uri="{FF2B5EF4-FFF2-40B4-BE49-F238E27FC236}">
                <a16:creationId xmlns:a16="http://schemas.microsoft.com/office/drawing/2014/main" id="{0669113B-7165-E3A9-C6F6-94813F250651}"/>
              </a:ext>
            </a:extLst>
          </p:cNvPr>
          <p:cNvSpPr txBox="1"/>
          <p:nvPr/>
        </p:nvSpPr>
        <p:spPr>
          <a:xfrm>
            <a:off x="956441" y="2141537"/>
            <a:ext cx="1888659" cy="584775"/>
          </a:xfrm>
          <a:prstGeom prst="rect">
            <a:avLst/>
          </a:prstGeom>
          <a:noFill/>
        </p:spPr>
        <p:txBody>
          <a:bodyPr wrap="none" rtlCol="0">
            <a:spAutoFit/>
          </a:bodyPr>
          <a:lstStyle/>
          <a:p>
            <a:r>
              <a:rPr lang="en-AU" sz="3200" dirty="0"/>
              <a:t>Be Google</a:t>
            </a:r>
          </a:p>
        </p:txBody>
      </p:sp>
    </p:spTree>
    <p:extLst>
      <p:ext uri="{BB962C8B-B14F-4D97-AF65-F5344CB8AC3E}">
        <p14:creationId xmlns:p14="http://schemas.microsoft.com/office/powerpoint/2010/main" val="401063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622BC21-9EB2-F01F-5C1A-36B70A52B34C}"/>
              </a:ext>
            </a:extLst>
          </p:cNvPr>
          <p:cNvSpPr>
            <a:spLocks noGrp="1"/>
          </p:cNvSpPr>
          <p:nvPr>
            <p:ph idx="1"/>
          </p:nvPr>
        </p:nvSpPr>
        <p:spPr/>
        <p:txBody>
          <a:bodyPr/>
          <a:lstStyle/>
          <a:p>
            <a:pPr marL="0" indent="0">
              <a:buNone/>
            </a:pPr>
            <a:r>
              <a:rPr lang="en-AU" dirty="0"/>
              <a:t>Or get Google to place your measurement code on millions of end user’s systems, all of the time</a:t>
            </a:r>
          </a:p>
          <a:p>
            <a:pPr marL="0" indent="0">
              <a:buNone/>
            </a:pPr>
            <a:endParaRPr lang="en-AU" dirty="0"/>
          </a:p>
        </p:txBody>
      </p:sp>
      <p:sp>
        <p:nvSpPr>
          <p:cNvPr id="2" name="Title 1">
            <a:extLst>
              <a:ext uri="{FF2B5EF4-FFF2-40B4-BE49-F238E27FC236}">
                <a16:creationId xmlns:a16="http://schemas.microsoft.com/office/drawing/2014/main" id="{CD6DE5DA-7EBC-C889-3FF2-DD850BA0A76A}"/>
              </a:ext>
            </a:extLst>
          </p:cNvPr>
          <p:cNvSpPr>
            <a:spLocks noGrp="1"/>
          </p:cNvSpPr>
          <p:nvPr>
            <p:ph type="title"/>
          </p:nvPr>
        </p:nvSpPr>
        <p:spPr/>
        <p:txBody>
          <a:bodyPr/>
          <a:lstStyle/>
          <a:p>
            <a:r>
              <a:rPr lang="en-AU" dirty="0"/>
              <a:t>How to conduct measurements at scale</a:t>
            </a:r>
          </a:p>
        </p:txBody>
      </p:sp>
    </p:spTree>
    <p:extLst>
      <p:ext uri="{BB962C8B-B14F-4D97-AF65-F5344CB8AC3E}">
        <p14:creationId xmlns:p14="http://schemas.microsoft.com/office/powerpoint/2010/main" val="358439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622BC21-9EB2-F01F-5C1A-36B70A52B34C}"/>
              </a:ext>
            </a:extLst>
          </p:cNvPr>
          <p:cNvSpPr>
            <a:spLocks noGrp="1"/>
          </p:cNvSpPr>
          <p:nvPr>
            <p:ph idx="1"/>
          </p:nvPr>
        </p:nvSpPr>
        <p:spPr/>
        <p:txBody>
          <a:bodyPr/>
          <a:lstStyle/>
          <a:p>
            <a:pPr marL="0" indent="0">
              <a:buNone/>
            </a:pPr>
            <a:r>
              <a:rPr lang="en-AU" dirty="0"/>
              <a:t>How?</a:t>
            </a:r>
          </a:p>
          <a:p>
            <a:pPr marL="0" indent="0">
              <a:buNone/>
            </a:pPr>
            <a:endParaRPr lang="en-AU" dirty="0"/>
          </a:p>
        </p:txBody>
      </p:sp>
      <p:sp>
        <p:nvSpPr>
          <p:cNvPr id="2" name="Title 1">
            <a:extLst>
              <a:ext uri="{FF2B5EF4-FFF2-40B4-BE49-F238E27FC236}">
                <a16:creationId xmlns:a16="http://schemas.microsoft.com/office/drawing/2014/main" id="{CD6DE5DA-7EBC-C889-3FF2-DD850BA0A76A}"/>
              </a:ext>
            </a:extLst>
          </p:cNvPr>
          <p:cNvSpPr>
            <a:spLocks noGrp="1"/>
          </p:cNvSpPr>
          <p:nvPr>
            <p:ph type="title"/>
          </p:nvPr>
        </p:nvSpPr>
        <p:spPr/>
        <p:txBody>
          <a:bodyPr/>
          <a:lstStyle/>
          <a:p>
            <a:r>
              <a:rPr lang="en-AU" dirty="0"/>
              <a:t>How to conduct measurements at scale</a:t>
            </a:r>
          </a:p>
        </p:txBody>
      </p:sp>
    </p:spTree>
    <p:extLst>
      <p:ext uri="{BB962C8B-B14F-4D97-AF65-F5344CB8AC3E}">
        <p14:creationId xmlns:p14="http://schemas.microsoft.com/office/powerpoint/2010/main" val="362677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70FA-153B-BB21-9946-A24C928E86A9}"/>
              </a:ext>
            </a:extLst>
          </p:cNvPr>
          <p:cNvSpPr>
            <a:spLocks noGrp="1"/>
          </p:cNvSpPr>
          <p:nvPr>
            <p:ph type="title"/>
          </p:nvPr>
        </p:nvSpPr>
        <p:spPr/>
        <p:txBody>
          <a:bodyPr/>
          <a:lstStyle/>
          <a:p>
            <a:r>
              <a:rPr lang="en-AU" dirty="0"/>
              <a:t>Online Ads</a:t>
            </a:r>
          </a:p>
        </p:txBody>
      </p:sp>
      <p:pic>
        <p:nvPicPr>
          <p:cNvPr id="4" name="Content Placeholder 3" descr="Screen Shot 2013-04-26 at 1.29.37 PM.png">
            <a:extLst>
              <a:ext uri="{FF2B5EF4-FFF2-40B4-BE49-F238E27FC236}">
                <a16:creationId xmlns:a16="http://schemas.microsoft.com/office/drawing/2014/main" id="{8FD5DED8-87A3-02D9-820A-6945E8F0A7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84" r="15768" b="6003"/>
          <a:stretch/>
        </p:blipFill>
        <p:spPr>
          <a:xfrm>
            <a:off x="2475187" y="1690688"/>
            <a:ext cx="7994073" cy="5001123"/>
          </a:xfrm>
        </p:spPr>
      </p:pic>
    </p:spTree>
    <p:extLst>
      <p:ext uri="{BB962C8B-B14F-4D97-AF65-F5344CB8AC3E}">
        <p14:creationId xmlns:p14="http://schemas.microsoft.com/office/powerpoint/2010/main" val="40979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EF48-4F97-01DB-6444-2C7046B11A76}"/>
              </a:ext>
            </a:extLst>
          </p:cNvPr>
          <p:cNvSpPr>
            <a:spLocks noGrp="1"/>
          </p:cNvSpPr>
          <p:nvPr>
            <p:ph type="title"/>
          </p:nvPr>
        </p:nvSpPr>
        <p:spPr/>
        <p:txBody>
          <a:bodyPr/>
          <a:lstStyle/>
          <a:p>
            <a:r>
              <a:rPr lang="en-AU" dirty="0"/>
              <a:t>Ads use scripts</a:t>
            </a:r>
          </a:p>
        </p:txBody>
      </p:sp>
      <p:sp>
        <p:nvSpPr>
          <p:cNvPr id="3" name="Content Placeholder 2">
            <a:extLst>
              <a:ext uri="{FF2B5EF4-FFF2-40B4-BE49-F238E27FC236}">
                <a16:creationId xmlns:a16="http://schemas.microsoft.com/office/drawing/2014/main" id="{0826FB71-1230-CF55-2DE9-869D86EE0BB8}"/>
              </a:ext>
            </a:extLst>
          </p:cNvPr>
          <p:cNvSpPr>
            <a:spLocks noGrp="1"/>
          </p:cNvSpPr>
          <p:nvPr>
            <p:ph idx="1"/>
          </p:nvPr>
        </p:nvSpPr>
        <p:spPr/>
        <p:txBody>
          <a:bodyPr>
            <a:normAutofit fontScale="32500" lnSpcReduction="20000"/>
          </a:bodyPr>
          <a:lstStyle/>
          <a:p>
            <a:pPr>
              <a:lnSpc>
                <a:spcPct val="120000"/>
              </a:lnSpc>
            </a:pPr>
            <a:r>
              <a:rPr lang="en-AU" sz="8600" dirty="0"/>
              <a:t>Each time an ad is loaded the ad server loads creative content and scripts on to the client’s browser</a:t>
            </a:r>
          </a:p>
          <a:p>
            <a:pPr>
              <a:lnSpc>
                <a:spcPct val="120000"/>
              </a:lnSpc>
            </a:pPr>
            <a:r>
              <a:rPr lang="en-AU" sz="8600" dirty="0"/>
              <a:t>The script can include action items to fetch ‘network assets’</a:t>
            </a:r>
          </a:p>
          <a:p>
            <a:pPr lvl="1">
              <a:lnSpc>
                <a:spcPct val="120000"/>
              </a:lnSpc>
            </a:pPr>
            <a:r>
              <a:rPr lang="en-AU" sz="8200" dirty="0"/>
              <a:t>Typically used to load alternate images, sequences</a:t>
            </a:r>
          </a:p>
          <a:p>
            <a:pPr lvl="1">
              <a:lnSpc>
                <a:spcPct val="120000"/>
              </a:lnSpc>
            </a:pPr>
            <a:r>
              <a:rPr lang="en-AU" sz="8200" dirty="0"/>
              <a:t>Its not </a:t>
            </a:r>
            <a:r>
              <a:rPr lang="en-AU" sz="8600" dirty="0"/>
              <a:t>a generalized network stack, subject to constraints such as limited to certain object loads, reduced run-time library</a:t>
            </a:r>
          </a:p>
          <a:p>
            <a:pPr>
              <a:lnSpc>
                <a:spcPct val="120000"/>
              </a:lnSpc>
            </a:pPr>
            <a:r>
              <a:rPr lang="en-AU" sz="9000" dirty="0"/>
              <a:t>There are on-Load, on-Hover and on-Click actions</a:t>
            </a:r>
          </a:p>
          <a:p>
            <a:pPr>
              <a:lnSpc>
                <a:spcPct val="120000"/>
              </a:lnSpc>
            </a:pPr>
            <a:r>
              <a:rPr lang="en-AU" sz="9000" dirty="0"/>
              <a:t>We want to minimise interactions so we use on-Load scripting</a:t>
            </a:r>
          </a:p>
          <a:p>
            <a:pPr marL="457200" lvl="1" indent="0">
              <a:lnSpc>
                <a:spcPct val="120000"/>
              </a:lnSpc>
              <a:buNone/>
            </a:pPr>
            <a:endParaRPr lang="en-AU" sz="2900" dirty="0"/>
          </a:p>
          <a:p>
            <a:pPr marL="457200" lvl="1" indent="0">
              <a:lnSpc>
                <a:spcPct val="120000"/>
              </a:lnSpc>
              <a:buNone/>
            </a:pPr>
            <a:endParaRPr lang="en-AU" sz="2900" dirty="0"/>
          </a:p>
          <a:p>
            <a:pPr lvl="1">
              <a:lnSpc>
                <a:spcPct val="120000"/>
              </a:lnSpc>
            </a:pPr>
            <a:endParaRPr lang="en-AU" sz="2900" dirty="0"/>
          </a:p>
          <a:p>
            <a:pPr lvl="1">
              <a:lnSpc>
                <a:spcPct val="120000"/>
              </a:lnSpc>
            </a:pPr>
            <a:endParaRPr lang="en-AU" sz="2900" dirty="0"/>
          </a:p>
          <a:p>
            <a:endParaRPr lang="en-AU" dirty="0"/>
          </a:p>
        </p:txBody>
      </p:sp>
    </p:spTree>
    <p:extLst>
      <p:ext uri="{BB962C8B-B14F-4D97-AF65-F5344CB8AC3E}">
        <p14:creationId xmlns:p14="http://schemas.microsoft.com/office/powerpoint/2010/main" val="356470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BA05-A44F-BD94-A7A5-22A3202A4565}"/>
              </a:ext>
            </a:extLst>
          </p:cNvPr>
          <p:cNvSpPr>
            <a:spLocks noGrp="1"/>
          </p:cNvSpPr>
          <p:nvPr>
            <p:ph type="title"/>
          </p:nvPr>
        </p:nvSpPr>
        <p:spPr/>
        <p:txBody>
          <a:bodyPr/>
          <a:lstStyle/>
          <a:p>
            <a:r>
              <a:rPr lang="en-AU" dirty="0"/>
              <a:t>Israeli ISPs</a:t>
            </a:r>
          </a:p>
        </p:txBody>
      </p:sp>
      <p:pic>
        <p:nvPicPr>
          <p:cNvPr id="5" name="Content Placeholder 4">
            <a:extLst>
              <a:ext uri="{FF2B5EF4-FFF2-40B4-BE49-F238E27FC236}">
                <a16:creationId xmlns:a16="http://schemas.microsoft.com/office/drawing/2014/main" id="{A30A3D58-E136-9EBB-D496-97330B36E224}"/>
              </a:ext>
            </a:extLst>
          </p:cNvPr>
          <p:cNvPicPr>
            <a:picLocks noGrp="1" noChangeAspect="1"/>
          </p:cNvPicPr>
          <p:nvPr>
            <p:ph idx="1"/>
          </p:nvPr>
        </p:nvPicPr>
        <p:blipFill>
          <a:blip r:embed="rId2"/>
          <a:stretch>
            <a:fillRect/>
          </a:stretch>
        </p:blipFill>
        <p:spPr>
          <a:xfrm>
            <a:off x="838200" y="2257947"/>
            <a:ext cx="10515600" cy="3486693"/>
          </a:xfrm>
        </p:spPr>
      </p:pic>
    </p:spTree>
    <p:extLst>
      <p:ext uri="{BB962C8B-B14F-4D97-AF65-F5344CB8AC3E}">
        <p14:creationId xmlns:p14="http://schemas.microsoft.com/office/powerpoint/2010/main" val="50702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7F86-0B1D-084B-9208-488933DE15A6}"/>
              </a:ext>
            </a:extLst>
          </p:cNvPr>
          <p:cNvSpPr>
            <a:spLocks noGrp="1"/>
          </p:cNvSpPr>
          <p:nvPr>
            <p:ph type="title"/>
          </p:nvPr>
        </p:nvSpPr>
        <p:spPr/>
        <p:txBody>
          <a:bodyPr/>
          <a:lstStyle/>
          <a:p>
            <a:r>
              <a:rPr lang="en-AU" dirty="0"/>
              <a:t>This can work</a:t>
            </a:r>
          </a:p>
        </p:txBody>
      </p:sp>
      <p:sp>
        <p:nvSpPr>
          <p:cNvPr id="3" name="Content Placeholder 2">
            <a:extLst>
              <a:ext uri="{FF2B5EF4-FFF2-40B4-BE49-F238E27FC236}">
                <a16:creationId xmlns:a16="http://schemas.microsoft.com/office/drawing/2014/main" id="{5E2561E2-95CC-E76F-E790-E52021197FD3}"/>
              </a:ext>
            </a:extLst>
          </p:cNvPr>
          <p:cNvSpPr>
            <a:spLocks noGrp="1"/>
          </p:cNvSpPr>
          <p:nvPr>
            <p:ph idx="1"/>
          </p:nvPr>
        </p:nvSpPr>
        <p:spPr/>
        <p:txBody>
          <a:bodyPr/>
          <a:lstStyle/>
          <a:p>
            <a:r>
              <a:rPr lang="en-AU" dirty="0"/>
              <a:t>We can instrument the target host via an ad script</a:t>
            </a:r>
          </a:p>
          <a:p>
            <a:pPr lvl="1"/>
            <a:r>
              <a:rPr lang="en-AU" dirty="0"/>
              <a:t>we can constrain the ad script to talk to our server(s)</a:t>
            </a:r>
          </a:p>
          <a:p>
            <a:pPr lvl="1"/>
            <a:r>
              <a:rPr lang="en-AU" dirty="0"/>
              <a:t>And if we instrument the servers we can infer the target host properties</a:t>
            </a:r>
          </a:p>
          <a:p>
            <a:r>
              <a:rPr lang="en-AU" dirty="0"/>
              <a:t>Ads try to deliver to new users all of the time</a:t>
            </a:r>
          </a:p>
          <a:p>
            <a:pPr lvl="1"/>
            <a:r>
              <a:rPr lang="en-AU" dirty="0"/>
              <a:t>We want to measure new sample points all of the time to avoid implicit repeat bias in the measurement set</a:t>
            </a:r>
          </a:p>
          <a:p>
            <a:r>
              <a:rPr lang="en-AU" dirty="0"/>
              <a:t>Ads are biased towards ‘clicks’</a:t>
            </a:r>
          </a:p>
          <a:p>
            <a:pPr lvl="1"/>
            <a:r>
              <a:rPr lang="en-AU" dirty="0"/>
              <a:t>We are not interested in clicks</a:t>
            </a:r>
          </a:p>
          <a:p>
            <a:pPr lvl="1"/>
            <a:r>
              <a:rPr lang="en-AU" dirty="0"/>
              <a:t>We just  want impressions</a:t>
            </a:r>
          </a:p>
          <a:p>
            <a:pPr lvl="1"/>
            <a:r>
              <a:rPr lang="en-AU" dirty="0"/>
              <a:t>Impressions are far cheaper than clicks!</a:t>
            </a:r>
          </a:p>
        </p:txBody>
      </p:sp>
    </p:spTree>
    <p:extLst>
      <p:ext uri="{BB962C8B-B14F-4D97-AF65-F5344CB8AC3E}">
        <p14:creationId xmlns:p14="http://schemas.microsoft.com/office/powerpoint/2010/main" val="265815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placement logic</a:t>
            </a:r>
          </a:p>
        </p:txBody>
      </p:sp>
      <p:sp>
        <p:nvSpPr>
          <p:cNvPr id="3" name="Content Placeholder 2"/>
          <p:cNvSpPr>
            <a:spLocks noGrp="1"/>
          </p:cNvSpPr>
          <p:nvPr>
            <p:ph idx="1"/>
          </p:nvPr>
        </p:nvSpPr>
        <p:spPr/>
        <p:txBody>
          <a:bodyPr>
            <a:normAutofit fontScale="92500" lnSpcReduction="20000"/>
          </a:bodyPr>
          <a:lstStyle/>
          <a:p>
            <a:r>
              <a:rPr lang="en-US" dirty="0"/>
              <a:t> Fresh Eyeballs == Unique endpoints</a:t>
            </a:r>
          </a:p>
          <a:p>
            <a:pPr lvl="1"/>
            <a:r>
              <a:rPr lang="en-US" dirty="0"/>
              <a:t>We have good evidence the advertising channel is able to sustain a constant supply of unique endpoints</a:t>
            </a:r>
          </a:p>
          <a:p>
            <a:r>
              <a:rPr lang="en-US" dirty="0"/>
              <a:t>Pay by click, or pay by impression</a:t>
            </a:r>
          </a:p>
          <a:p>
            <a:pPr lvl="1"/>
            <a:r>
              <a:rPr lang="en-US" dirty="0"/>
              <a:t>If you select a preference for impressions, then the channel tries hard to present your ad to as many unique endpoints as possible</a:t>
            </a:r>
          </a:p>
          <a:p>
            <a:r>
              <a:rPr lang="en-US" dirty="0"/>
              <a:t>Time/Location/Context tuned</a:t>
            </a:r>
          </a:p>
          <a:p>
            <a:pPr lvl="1"/>
            <a:r>
              <a:rPr lang="en-US" dirty="0"/>
              <a:t>Can select for time of day, physical location or keyword contexts (for search-related ads)</a:t>
            </a:r>
          </a:p>
          <a:p>
            <a:pPr lvl="1"/>
            <a:r>
              <a:rPr lang="en-US" dirty="0"/>
              <a:t>But if you don’t select, then placement is generalized</a:t>
            </a:r>
          </a:p>
          <a:p>
            <a:r>
              <a:rPr lang="en-US" dirty="0"/>
              <a:t>Aim to fill budget</a:t>
            </a:r>
          </a:p>
          <a:p>
            <a:pPr lvl="1"/>
            <a:r>
              <a:rPr lang="en-US" dirty="0"/>
              <a:t>If you request $100 of ad placements per day, then inside 24h the algorithm tries hard to even placement but in the end the ad placement algorithm will ramp up your ad to achieve enough views, to bill you $100</a:t>
            </a:r>
          </a:p>
          <a:p>
            <a:pPr lvl="1"/>
            <a:endParaRPr lang="en-US" dirty="0"/>
          </a:p>
        </p:txBody>
      </p:sp>
    </p:spTree>
    <p:extLst>
      <p:ext uri="{BB962C8B-B14F-4D97-AF65-F5344CB8AC3E}">
        <p14:creationId xmlns:p14="http://schemas.microsoft.com/office/powerpoint/2010/main" val="20418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placement logic</a:t>
            </a:r>
          </a:p>
        </p:txBody>
      </p:sp>
      <p:sp>
        <p:nvSpPr>
          <p:cNvPr id="3" name="Content Placeholder 2"/>
          <p:cNvSpPr>
            <a:spLocks noGrp="1"/>
          </p:cNvSpPr>
          <p:nvPr>
            <p:ph idx="1"/>
          </p:nvPr>
        </p:nvSpPr>
        <p:spPr/>
        <p:txBody>
          <a:bodyPr>
            <a:normAutofit/>
          </a:bodyPr>
          <a:lstStyle/>
          <a:p>
            <a:r>
              <a:rPr lang="en-US" dirty="0"/>
              <a:t>Set a ‘CPM’ bid in the ad</a:t>
            </a:r>
          </a:p>
          <a:p>
            <a:pPr lvl="1"/>
            <a:r>
              <a:rPr lang="en-US" dirty="0"/>
              <a:t>Clicks Per </a:t>
            </a:r>
            <a:r>
              <a:rPr lang="en-US" dirty="0" err="1"/>
              <a:t>Millepressions</a:t>
            </a:r>
            <a:r>
              <a:rPr lang="en-US" dirty="0"/>
              <a:t>: bid rate to pay per thousand impressions</a:t>
            </a:r>
          </a:p>
          <a:p>
            <a:r>
              <a:rPr lang="en-US" dirty="0"/>
              <a:t>Uneven distribution of ads throughout the day</a:t>
            </a:r>
          </a:p>
          <a:p>
            <a:pPr lvl="1"/>
            <a:r>
              <a:rPr lang="en-US" dirty="0"/>
              <a:t>But we can compensate for this by running 24 x 1-hour campaigns per day</a:t>
            </a:r>
          </a:p>
          <a:p>
            <a:r>
              <a:rPr lang="en-US" dirty="0"/>
              <a:t>Use multiple campaigns each with a constrained locale</a:t>
            </a:r>
          </a:p>
          <a:p>
            <a:pPr lvl="1"/>
            <a:r>
              <a:rPr lang="en-US" dirty="0"/>
              <a:t>That way we can ‘encourage’ the ad system to give the ad a broad placement </a:t>
            </a:r>
          </a:p>
          <a:p>
            <a:r>
              <a:rPr lang="en-US" dirty="0"/>
              <a:t>Outcome: 25M placements per day, on a mostly even placement model with end of day ‘soak’ to achieve budget goal</a:t>
            </a:r>
          </a:p>
          <a:p>
            <a:endParaRPr lang="en-US" dirty="0"/>
          </a:p>
        </p:txBody>
      </p:sp>
    </p:spTree>
    <p:extLst>
      <p:ext uri="{BB962C8B-B14F-4D97-AF65-F5344CB8AC3E}">
        <p14:creationId xmlns:p14="http://schemas.microsoft.com/office/powerpoint/2010/main" val="351375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placement logic</a:t>
            </a:r>
          </a:p>
        </p:txBody>
      </p:sp>
      <p:sp>
        <p:nvSpPr>
          <p:cNvPr id="3" name="Content Placeholder 2"/>
          <p:cNvSpPr>
            <a:spLocks noGrp="1"/>
          </p:cNvSpPr>
          <p:nvPr>
            <p:ph idx="1"/>
          </p:nvPr>
        </p:nvSpPr>
        <p:spPr/>
        <p:txBody>
          <a:bodyPr>
            <a:normAutofit/>
          </a:bodyPr>
          <a:lstStyle/>
          <a:p>
            <a:r>
              <a:rPr lang="en-US" dirty="0"/>
              <a:t>Set a ‘CPM’ bid in the ad</a:t>
            </a:r>
          </a:p>
          <a:p>
            <a:pPr lvl="1"/>
            <a:r>
              <a:rPr lang="en-US" dirty="0"/>
              <a:t>Clicks Per </a:t>
            </a:r>
            <a:r>
              <a:rPr lang="en-US" dirty="0" err="1"/>
              <a:t>Millepressions</a:t>
            </a:r>
            <a:r>
              <a:rPr lang="en-US" dirty="0"/>
              <a:t>: bid rate to pay per thousand impressions</a:t>
            </a:r>
          </a:p>
          <a:p>
            <a:r>
              <a:rPr lang="en-US" dirty="0"/>
              <a:t>Uneven distribution of ads throughout the day</a:t>
            </a:r>
          </a:p>
          <a:p>
            <a:pPr lvl="1"/>
            <a:r>
              <a:rPr lang="en-US" dirty="0"/>
              <a:t>But we can compensate for this by running 24 x 1-hour campaigns per day</a:t>
            </a:r>
          </a:p>
          <a:p>
            <a:r>
              <a:rPr lang="en-US" dirty="0"/>
              <a:t>Use multiple campaigns each with a constrained locale</a:t>
            </a:r>
          </a:p>
          <a:p>
            <a:pPr lvl="1"/>
            <a:r>
              <a:rPr lang="en-US" dirty="0"/>
              <a:t>That way we can ‘encourage’ the ad system to give the ad a broad placement </a:t>
            </a:r>
          </a:p>
          <a:p>
            <a:r>
              <a:rPr lang="en-US" dirty="0"/>
              <a:t>Outcome: 25M placements per day, on a mostly even placement model with end of day ‘soak’ to achieve budget goal</a:t>
            </a:r>
          </a:p>
        </p:txBody>
      </p:sp>
      <p:pic>
        <p:nvPicPr>
          <p:cNvPr id="4" name="Picture 3">
            <a:extLst>
              <a:ext uri="{FF2B5EF4-FFF2-40B4-BE49-F238E27FC236}">
                <a16:creationId xmlns:a16="http://schemas.microsoft.com/office/drawing/2014/main" id="{0832B668-5384-7B74-C894-215F6B485A97}"/>
              </a:ext>
            </a:extLst>
          </p:cNvPr>
          <p:cNvPicPr>
            <a:picLocks noChangeAspect="1"/>
          </p:cNvPicPr>
          <p:nvPr/>
        </p:nvPicPr>
        <p:blipFill>
          <a:blip r:embed="rId2"/>
          <a:stretch>
            <a:fillRect/>
          </a:stretch>
        </p:blipFill>
        <p:spPr>
          <a:xfrm>
            <a:off x="1747348" y="1206364"/>
            <a:ext cx="7772400" cy="4728861"/>
          </a:xfrm>
          <a:prstGeom prst="rect">
            <a:avLst/>
          </a:prstGeom>
        </p:spPr>
      </p:pic>
      <p:sp>
        <p:nvSpPr>
          <p:cNvPr id="5" name="TextBox 4">
            <a:extLst>
              <a:ext uri="{FF2B5EF4-FFF2-40B4-BE49-F238E27FC236}">
                <a16:creationId xmlns:a16="http://schemas.microsoft.com/office/drawing/2014/main" id="{619D6C60-E568-4BBD-A748-671E2057DCF0}"/>
              </a:ext>
            </a:extLst>
          </p:cNvPr>
          <p:cNvSpPr txBox="1"/>
          <p:nvPr/>
        </p:nvSpPr>
        <p:spPr>
          <a:xfrm>
            <a:off x="4979362" y="5992603"/>
            <a:ext cx="1308371"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26 hours</a:t>
            </a:r>
          </a:p>
        </p:txBody>
      </p:sp>
      <p:sp>
        <p:nvSpPr>
          <p:cNvPr id="6" name="Freeform 5">
            <a:extLst>
              <a:ext uri="{FF2B5EF4-FFF2-40B4-BE49-F238E27FC236}">
                <a16:creationId xmlns:a16="http://schemas.microsoft.com/office/drawing/2014/main" id="{E4F6D486-4A54-A048-3468-0DC8997CF178}"/>
              </a:ext>
            </a:extLst>
          </p:cNvPr>
          <p:cNvSpPr/>
          <p:nvPr/>
        </p:nvSpPr>
        <p:spPr>
          <a:xfrm>
            <a:off x="2268099" y="6043448"/>
            <a:ext cx="2514111" cy="241890"/>
          </a:xfrm>
          <a:custGeom>
            <a:avLst/>
            <a:gdLst>
              <a:gd name="connsiteX0" fmla="*/ 306939 w 2514111"/>
              <a:gd name="connsiteY0" fmla="*/ 0 h 241890"/>
              <a:gd name="connsiteX1" fmla="*/ 138773 w 2514111"/>
              <a:gd name="connsiteY1" fmla="*/ 147145 h 241890"/>
              <a:gd name="connsiteX2" fmla="*/ 233366 w 2514111"/>
              <a:gd name="connsiteY2" fmla="*/ 241738 h 241890"/>
              <a:gd name="connsiteX3" fmla="*/ 149283 w 2514111"/>
              <a:gd name="connsiteY3" fmla="*/ 126124 h 241890"/>
              <a:gd name="connsiteX4" fmla="*/ 2514111 w 2514111"/>
              <a:gd name="connsiteY4" fmla="*/ 199697 h 24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111" h="241890">
                <a:moveTo>
                  <a:pt x="306939" y="0"/>
                </a:moveTo>
                <a:cubicBezTo>
                  <a:pt x="228987" y="53427"/>
                  <a:pt x="151035" y="106855"/>
                  <a:pt x="138773" y="147145"/>
                </a:cubicBezTo>
                <a:cubicBezTo>
                  <a:pt x="126511" y="187435"/>
                  <a:pt x="231614" y="245241"/>
                  <a:pt x="233366" y="241738"/>
                </a:cubicBezTo>
                <a:cubicBezTo>
                  <a:pt x="235118" y="238235"/>
                  <a:pt x="-230841" y="133131"/>
                  <a:pt x="149283" y="126124"/>
                </a:cubicBezTo>
                <a:cubicBezTo>
                  <a:pt x="529407" y="119117"/>
                  <a:pt x="1521759" y="159407"/>
                  <a:pt x="2514111" y="1996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48BDC2FD-2B3E-D12E-AD45-6BB3B0CFF1EC}"/>
              </a:ext>
            </a:extLst>
          </p:cNvPr>
          <p:cNvSpPr/>
          <p:nvPr/>
        </p:nvSpPr>
        <p:spPr>
          <a:xfrm>
            <a:off x="6327231" y="6095953"/>
            <a:ext cx="2880564" cy="231275"/>
          </a:xfrm>
          <a:custGeom>
            <a:avLst/>
            <a:gdLst>
              <a:gd name="connsiteX0" fmla="*/ 0 w 2880564"/>
              <a:gd name="connsiteY0" fmla="*/ 105150 h 231275"/>
              <a:gd name="connsiteX1" fmla="*/ 1734207 w 2880564"/>
              <a:gd name="connsiteY1" fmla="*/ 105150 h 231275"/>
              <a:gd name="connsiteX2" fmla="*/ 2827283 w 2880564"/>
              <a:gd name="connsiteY2" fmla="*/ 94640 h 231275"/>
              <a:gd name="connsiteX3" fmla="*/ 2585545 w 2880564"/>
              <a:gd name="connsiteY3" fmla="*/ 47 h 231275"/>
              <a:gd name="connsiteX4" fmla="*/ 2879834 w 2880564"/>
              <a:gd name="connsiteY4" fmla="*/ 84130 h 231275"/>
              <a:gd name="connsiteX5" fmla="*/ 2480441 w 2880564"/>
              <a:gd name="connsiteY5" fmla="*/ 231275 h 2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564" h="231275">
                <a:moveTo>
                  <a:pt x="0" y="105150"/>
                </a:moveTo>
                <a:lnTo>
                  <a:pt x="1734207" y="105150"/>
                </a:lnTo>
                <a:lnTo>
                  <a:pt x="2827283" y="94640"/>
                </a:lnTo>
                <a:cubicBezTo>
                  <a:pt x="2969173" y="77123"/>
                  <a:pt x="2576787" y="1799"/>
                  <a:pt x="2585545" y="47"/>
                </a:cubicBezTo>
                <a:cubicBezTo>
                  <a:pt x="2594304" y="-1705"/>
                  <a:pt x="2897351" y="45592"/>
                  <a:pt x="2879834" y="84130"/>
                </a:cubicBezTo>
                <a:cubicBezTo>
                  <a:pt x="2862317" y="122668"/>
                  <a:pt x="2671379" y="176971"/>
                  <a:pt x="2480441" y="231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F6D6762-DB54-2640-9A38-D6AE00DA3EC1}"/>
              </a:ext>
            </a:extLst>
          </p:cNvPr>
          <p:cNvSpPr txBox="1"/>
          <p:nvPr/>
        </p:nvSpPr>
        <p:spPr>
          <a:xfrm>
            <a:off x="9549303" y="1191026"/>
            <a:ext cx="2642700" cy="1323439"/>
          </a:xfrm>
          <a:prstGeom prst="rect">
            <a:avLst/>
          </a:prstGeom>
          <a:solidFill>
            <a:schemeClr val="bg1"/>
          </a:solidFill>
        </p:spPr>
        <p:txBody>
          <a:bodyPr wrap="square" rtlCol="0">
            <a:spAutoFit/>
          </a:bodyPr>
          <a:lstStyle/>
          <a:p>
            <a:r>
              <a:rPr lang="en-AU" sz="1600" dirty="0">
                <a:solidFill>
                  <a:schemeClr val="accent4">
                    <a:lumMod val="50000"/>
                  </a:schemeClr>
                </a:solidFill>
                <a:latin typeface="AhnbergHand" pitchFamily="2" charset="0"/>
              </a:rPr>
              <a:t>Asia (Singapore)</a:t>
            </a:r>
          </a:p>
          <a:p>
            <a:r>
              <a:rPr lang="en-AU" sz="1600" dirty="0">
                <a:solidFill>
                  <a:schemeClr val="accent4">
                    <a:lumMod val="50000"/>
                  </a:schemeClr>
                </a:solidFill>
                <a:latin typeface="AhnbergHand" pitchFamily="2" charset="0"/>
              </a:rPr>
              <a:t>America (Dallas)</a:t>
            </a:r>
          </a:p>
          <a:p>
            <a:r>
              <a:rPr lang="en-AU" sz="1600" dirty="0">
                <a:solidFill>
                  <a:schemeClr val="accent4">
                    <a:lumMod val="50000"/>
                  </a:schemeClr>
                </a:solidFill>
                <a:latin typeface="AhnbergHand" pitchFamily="2" charset="0"/>
              </a:rPr>
              <a:t>Europe (Frankfurt)</a:t>
            </a:r>
          </a:p>
          <a:p>
            <a:r>
              <a:rPr lang="en-AU" sz="1600" dirty="0">
                <a:solidFill>
                  <a:schemeClr val="accent4">
                    <a:lumMod val="50000"/>
                  </a:schemeClr>
                </a:solidFill>
                <a:latin typeface="AhnbergHand" pitchFamily="2" charset="0"/>
              </a:rPr>
              <a:t>Asia (Mumbai)</a:t>
            </a:r>
          </a:p>
          <a:p>
            <a:r>
              <a:rPr lang="en-AU" sz="1600" dirty="0">
                <a:solidFill>
                  <a:schemeClr val="accent4">
                    <a:lumMod val="50000"/>
                  </a:schemeClr>
                </a:solidFill>
                <a:latin typeface="AhnbergHand" pitchFamily="2" charset="0"/>
              </a:rPr>
              <a:t>S America (Sao Paulo)</a:t>
            </a:r>
          </a:p>
        </p:txBody>
      </p:sp>
      <p:sp>
        <p:nvSpPr>
          <p:cNvPr id="9" name="Freeform 8">
            <a:extLst>
              <a:ext uri="{FF2B5EF4-FFF2-40B4-BE49-F238E27FC236}">
                <a16:creationId xmlns:a16="http://schemas.microsoft.com/office/drawing/2014/main" id="{13B1EF5D-5C46-E28F-9A09-BCA33D7B4599}"/>
              </a:ext>
            </a:extLst>
          </p:cNvPr>
          <p:cNvSpPr/>
          <p:nvPr/>
        </p:nvSpPr>
        <p:spPr>
          <a:xfrm>
            <a:off x="9183165" y="1187670"/>
            <a:ext cx="465335" cy="1342134"/>
          </a:xfrm>
          <a:custGeom>
            <a:avLst/>
            <a:gdLst>
              <a:gd name="connsiteX0" fmla="*/ 297169 w 465335"/>
              <a:gd name="connsiteY0" fmla="*/ 0 h 1629247"/>
              <a:gd name="connsiteX1" fmla="*/ 234107 w 465335"/>
              <a:gd name="connsiteY1" fmla="*/ 220717 h 1629247"/>
              <a:gd name="connsiteX2" fmla="*/ 244617 w 465335"/>
              <a:gd name="connsiteY2" fmla="*/ 409903 h 1629247"/>
              <a:gd name="connsiteX3" fmla="*/ 76452 w 465335"/>
              <a:gd name="connsiteY3" fmla="*/ 451945 h 1629247"/>
              <a:gd name="connsiteX4" fmla="*/ 160535 w 465335"/>
              <a:gd name="connsiteY4" fmla="*/ 367862 h 1629247"/>
              <a:gd name="connsiteX5" fmla="*/ 55431 w 465335"/>
              <a:gd name="connsiteY5" fmla="*/ 483476 h 1629247"/>
              <a:gd name="connsiteX6" fmla="*/ 2880 w 465335"/>
              <a:gd name="connsiteY6" fmla="*/ 525517 h 1629247"/>
              <a:gd name="connsiteX7" fmla="*/ 139514 w 465335"/>
              <a:gd name="connsiteY7" fmla="*/ 672662 h 1629247"/>
              <a:gd name="connsiteX8" fmla="*/ 65942 w 465335"/>
              <a:gd name="connsiteY8" fmla="*/ 599090 h 1629247"/>
              <a:gd name="connsiteX9" fmla="*/ 244617 w 465335"/>
              <a:gd name="connsiteY9" fmla="*/ 599090 h 1629247"/>
              <a:gd name="connsiteX10" fmla="*/ 297169 w 465335"/>
              <a:gd name="connsiteY10" fmla="*/ 714703 h 1629247"/>
              <a:gd name="connsiteX11" fmla="*/ 244617 w 465335"/>
              <a:gd name="connsiteY11" fmla="*/ 945931 h 1629247"/>
              <a:gd name="connsiteX12" fmla="*/ 328700 w 465335"/>
              <a:gd name="connsiteY12" fmla="*/ 1566041 h 1629247"/>
              <a:gd name="connsiteX13" fmla="*/ 465335 w 465335"/>
              <a:gd name="connsiteY13" fmla="*/ 1576552 h 16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335" h="1629247">
                <a:moveTo>
                  <a:pt x="297169" y="0"/>
                </a:moveTo>
                <a:cubicBezTo>
                  <a:pt x="270017" y="76200"/>
                  <a:pt x="242866" y="152400"/>
                  <a:pt x="234107" y="220717"/>
                </a:cubicBezTo>
                <a:cubicBezTo>
                  <a:pt x="225348" y="289034"/>
                  <a:pt x="270893" y="371365"/>
                  <a:pt x="244617" y="409903"/>
                </a:cubicBezTo>
                <a:cubicBezTo>
                  <a:pt x="218341" y="448441"/>
                  <a:pt x="90466" y="458952"/>
                  <a:pt x="76452" y="451945"/>
                </a:cubicBezTo>
                <a:cubicBezTo>
                  <a:pt x="62438" y="444938"/>
                  <a:pt x="164038" y="362607"/>
                  <a:pt x="160535" y="367862"/>
                </a:cubicBezTo>
                <a:cubicBezTo>
                  <a:pt x="157032" y="373117"/>
                  <a:pt x="81707" y="457200"/>
                  <a:pt x="55431" y="483476"/>
                </a:cubicBezTo>
                <a:cubicBezTo>
                  <a:pt x="29155" y="509752"/>
                  <a:pt x="-11134" y="493986"/>
                  <a:pt x="2880" y="525517"/>
                </a:cubicBezTo>
                <a:cubicBezTo>
                  <a:pt x="16894" y="557048"/>
                  <a:pt x="129004" y="660400"/>
                  <a:pt x="139514" y="672662"/>
                </a:cubicBezTo>
                <a:cubicBezTo>
                  <a:pt x="150024" y="684924"/>
                  <a:pt x="48425" y="611352"/>
                  <a:pt x="65942" y="599090"/>
                </a:cubicBezTo>
                <a:cubicBezTo>
                  <a:pt x="83459" y="586828"/>
                  <a:pt x="206079" y="579821"/>
                  <a:pt x="244617" y="599090"/>
                </a:cubicBezTo>
                <a:cubicBezTo>
                  <a:pt x="283155" y="618359"/>
                  <a:pt x="297169" y="656896"/>
                  <a:pt x="297169" y="714703"/>
                </a:cubicBezTo>
                <a:cubicBezTo>
                  <a:pt x="297169" y="772510"/>
                  <a:pt x="239362" y="804041"/>
                  <a:pt x="244617" y="945931"/>
                </a:cubicBezTo>
                <a:cubicBezTo>
                  <a:pt x="249872" y="1087821"/>
                  <a:pt x="291914" y="1460938"/>
                  <a:pt x="328700" y="1566041"/>
                </a:cubicBezTo>
                <a:cubicBezTo>
                  <a:pt x="365486" y="1671144"/>
                  <a:pt x="415410" y="1623848"/>
                  <a:pt x="465335" y="1576552"/>
                </a:cubicBezTo>
              </a:path>
            </a:pathLst>
          </a:cu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A5BD5714-9668-2B18-CCA6-9E21813245CE}"/>
              </a:ext>
            </a:extLst>
          </p:cNvPr>
          <p:cNvSpPr txBox="1"/>
          <p:nvPr/>
        </p:nvSpPr>
        <p:spPr>
          <a:xfrm rot="16200000">
            <a:off x="-660789" y="3548540"/>
            <a:ext cx="4448654" cy="369332"/>
          </a:xfrm>
          <a:prstGeom prst="rect">
            <a:avLst/>
          </a:prstGeom>
          <a:solidFill>
            <a:schemeClr val="bg1"/>
          </a:solidFill>
        </p:spPr>
        <p:txBody>
          <a:bodyPr wrap="none" rtlCol="0">
            <a:spAutoFit/>
          </a:bodyPr>
          <a:lstStyle/>
          <a:p>
            <a:r>
              <a:rPr lang="en-AU" dirty="0">
                <a:solidFill>
                  <a:schemeClr val="accent4">
                    <a:lumMod val="50000"/>
                  </a:schemeClr>
                </a:solidFill>
                <a:latin typeface="AhnbergHand" pitchFamily="2" charset="0"/>
              </a:rPr>
              <a:t>Completed Measurement per second</a:t>
            </a:r>
          </a:p>
        </p:txBody>
      </p:sp>
    </p:spTree>
    <p:extLst>
      <p:ext uri="{BB962C8B-B14F-4D97-AF65-F5344CB8AC3E}">
        <p14:creationId xmlns:p14="http://schemas.microsoft.com/office/powerpoint/2010/main" val="150590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C2E4-1ACE-A548-BC03-D9F3D97C209E}"/>
              </a:ext>
            </a:extLst>
          </p:cNvPr>
          <p:cNvSpPr>
            <a:spLocks noGrp="1"/>
          </p:cNvSpPr>
          <p:nvPr>
            <p:ph type="title"/>
          </p:nvPr>
        </p:nvSpPr>
        <p:spPr/>
        <p:txBody>
          <a:bodyPr/>
          <a:lstStyle/>
          <a:p>
            <a:r>
              <a:rPr lang="en-AU" dirty="0"/>
              <a:t>What can be scripted in an Ad</a:t>
            </a:r>
          </a:p>
        </p:txBody>
      </p:sp>
      <p:sp>
        <p:nvSpPr>
          <p:cNvPr id="3" name="Content Placeholder 2">
            <a:extLst>
              <a:ext uri="{FF2B5EF4-FFF2-40B4-BE49-F238E27FC236}">
                <a16:creationId xmlns:a16="http://schemas.microsoft.com/office/drawing/2014/main" id="{BC16C707-22D3-A947-8431-390C88B6ABAB}"/>
              </a:ext>
            </a:extLst>
          </p:cNvPr>
          <p:cNvSpPr>
            <a:spLocks noGrp="1"/>
          </p:cNvSpPr>
          <p:nvPr>
            <p:ph idx="1"/>
          </p:nvPr>
        </p:nvSpPr>
        <p:spPr/>
        <p:txBody>
          <a:bodyPr>
            <a:noAutofit/>
          </a:bodyPr>
          <a:lstStyle/>
          <a:p>
            <a:pPr marL="0" indent="0">
              <a:buNone/>
            </a:pPr>
            <a:r>
              <a:rPr lang="en-AU" dirty="0"/>
              <a:t>Not much:</a:t>
            </a:r>
          </a:p>
          <a:p>
            <a:pPr lvl="1"/>
            <a:r>
              <a:rPr lang="en-AU" dirty="0" err="1"/>
              <a:t>http.FetchImg</a:t>
            </a:r>
            <a:r>
              <a:rPr lang="en-AU" dirty="0"/>
              <a:t>()</a:t>
            </a:r>
          </a:p>
          <a:p>
            <a:pPr marL="914377" lvl="2" indent="0">
              <a:buNone/>
            </a:pPr>
            <a:r>
              <a:rPr lang="en-AU" dirty="0"/>
              <a:t>i.e. attempt to retrieve a URL</a:t>
            </a:r>
          </a:p>
          <a:p>
            <a:pPr marL="914377" lvl="2" indent="0">
              <a:buNone/>
            </a:pPr>
            <a:endParaRPr lang="en-AU" dirty="0"/>
          </a:p>
          <a:p>
            <a:pPr marL="114297" indent="0">
              <a:buNone/>
            </a:pPr>
            <a:r>
              <a:rPr lang="en-AU" dirty="0"/>
              <a:t>But that’s enough!</a:t>
            </a:r>
          </a:p>
          <a:p>
            <a:pPr marL="971526" lvl="1" indent="-457189"/>
            <a:r>
              <a:rPr lang="en-AU" dirty="0"/>
              <a:t>It’s EXACTLY what users do!</a:t>
            </a:r>
          </a:p>
          <a:p>
            <a:pPr marL="971526" lvl="1" indent="-457189"/>
            <a:r>
              <a:rPr lang="en-AU" dirty="0"/>
              <a:t>A URL consists of a DNS question and an HTML question</a:t>
            </a:r>
          </a:p>
          <a:p>
            <a:pPr marL="971526" lvl="1" indent="-457189"/>
            <a:r>
              <a:rPr lang="en-AU" dirty="0"/>
              <a:t>What if we point both the DNS and the HTML to servers we run?</a:t>
            </a:r>
          </a:p>
          <a:p>
            <a:pPr marL="971526" lvl="1" indent="-457189"/>
            <a:r>
              <a:rPr lang="en-AU" dirty="0"/>
              <a:t>As long as each Ad execution uses unique DNS names we can push the user query back to our servers and avoid the use of caching</a:t>
            </a:r>
          </a:p>
        </p:txBody>
      </p:sp>
    </p:spTree>
    <p:extLst>
      <p:ext uri="{BB962C8B-B14F-4D97-AF65-F5344CB8AC3E}">
        <p14:creationId xmlns:p14="http://schemas.microsoft.com/office/powerpoint/2010/main" val="357194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IPv6 via Ads</a:t>
            </a:r>
          </a:p>
        </p:txBody>
      </p:sp>
      <p:sp>
        <p:nvSpPr>
          <p:cNvPr id="3" name="Content Placeholder 2"/>
          <p:cNvSpPr>
            <a:spLocks noGrp="1"/>
          </p:cNvSpPr>
          <p:nvPr>
            <p:ph idx="1"/>
          </p:nvPr>
        </p:nvSpPr>
        <p:spPr/>
        <p:txBody>
          <a:bodyPr>
            <a:normAutofit/>
          </a:bodyPr>
          <a:lstStyle/>
          <a:p>
            <a:r>
              <a:rPr lang="en-US" dirty="0"/>
              <a:t>Use HTML5 code that is executed on ad impression</a:t>
            </a:r>
          </a:p>
          <a:p>
            <a:pPr lvl="1"/>
            <a:r>
              <a:rPr lang="en-US" dirty="0"/>
              <a:t>Client retrieves set of “tests” from an ad-controller</a:t>
            </a:r>
          </a:p>
          <a:p>
            <a:pPr lvl="1"/>
            <a:r>
              <a:rPr lang="en-US" sz="2600" dirty="0"/>
              <a:t>Client is given 10 URLs to load, including:</a:t>
            </a:r>
          </a:p>
          <a:p>
            <a:pPr marL="1200150" lvl="2" indent="-342900"/>
            <a:r>
              <a:rPr lang="en-US" sz="2200" dirty="0"/>
              <a:t>Dual Stack object</a:t>
            </a:r>
          </a:p>
          <a:p>
            <a:pPr marL="1200150" lvl="2" indent="-342900"/>
            <a:r>
              <a:rPr lang="en-US" sz="2200" dirty="0"/>
              <a:t>V4-only object</a:t>
            </a:r>
          </a:p>
          <a:p>
            <a:pPr marL="1200150" lvl="2" indent="-342900"/>
            <a:r>
              <a:rPr lang="en-US" sz="2200" dirty="0"/>
              <a:t>V6-only object</a:t>
            </a:r>
          </a:p>
          <a:p>
            <a:pPr marL="1200150" lvl="2" indent="-342900"/>
            <a:r>
              <a:rPr lang="en-US" sz="2200" dirty="0"/>
              <a:t>Result reporting URL (10 second timer)</a:t>
            </a:r>
          </a:p>
          <a:p>
            <a:pPr marL="857250" lvl="2" indent="0">
              <a:buNone/>
            </a:pPr>
            <a:r>
              <a:rPr lang="en-US" sz="2200" dirty="0"/>
              <a:t>All DNS is dual stack</a:t>
            </a:r>
          </a:p>
          <a:p>
            <a:pPr marL="857250" lvl="2" indent="0">
              <a:buNone/>
            </a:pPr>
            <a:r>
              <a:rPr lang="en-US" sz="2200" dirty="0"/>
              <a:t>All URLs use a unique DNS label </a:t>
            </a:r>
          </a:p>
        </p:txBody>
      </p:sp>
    </p:spTree>
    <p:extLst>
      <p:ext uri="{BB962C8B-B14F-4D97-AF65-F5344CB8AC3E}">
        <p14:creationId xmlns:p14="http://schemas.microsoft.com/office/powerpoint/2010/main" val="81204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C2F0BD3-E917-B760-645A-0D0AC0FA12DB}"/>
              </a:ext>
            </a:extLst>
          </p:cNvPr>
          <p:cNvSpPr>
            <a:spLocks noGrp="1"/>
          </p:cNvSpPr>
          <p:nvPr>
            <p:ph idx="1"/>
          </p:nvPr>
        </p:nvSpPr>
        <p:spPr/>
        <p:txBody>
          <a:bodyPr/>
          <a:lstStyle/>
          <a:p>
            <a:endParaRPr lang="en-AU" dirty="0"/>
          </a:p>
        </p:txBody>
      </p:sp>
      <p:sp>
        <p:nvSpPr>
          <p:cNvPr id="2" name="Title 1">
            <a:extLst>
              <a:ext uri="{FF2B5EF4-FFF2-40B4-BE49-F238E27FC236}">
                <a16:creationId xmlns:a16="http://schemas.microsoft.com/office/drawing/2014/main" id="{92EE377E-FC28-5EAE-5BA3-A861C06C2733}"/>
              </a:ext>
            </a:extLst>
          </p:cNvPr>
          <p:cNvSpPr>
            <a:spLocks noGrp="1"/>
          </p:cNvSpPr>
          <p:nvPr>
            <p:ph type="title"/>
          </p:nvPr>
        </p:nvSpPr>
        <p:spPr/>
        <p:txBody>
          <a:bodyPr/>
          <a:lstStyle/>
          <a:p>
            <a:r>
              <a:rPr lang="en-AU" dirty="0"/>
              <a:t>For Example</a:t>
            </a:r>
          </a:p>
        </p:txBody>
      </p:sp>
      <p:pic>
        <p:nvPicPr>
          <p:cNvPr id="8" name="Picture 7">
            <a:extLst>
              <a:ext uri="{FF2B5EF4-FFF2-40B4-BE49-F238E27FC236}">
                <a16:creationId xmlns:a16="http://schemas.microsoft.com/office/drawing/2014/main" id="{AFCB0469-AA83-FC43-DCD1-9DAEEC5AAD84}"/>
              </a:ext>
            </a:extLst>
          </p:cNvPr>
          <p:cNvPicPr>
            <a:picLocks noChangeAspect="1"/>
          </p:cNvPicPr>
          <p:nvPr/>
        </p:nvPicPr>
        <p:blipFill>
          <a:blip r:embed="rId2"/>
          <a:stretch>
            <a:fillRect/>
          </a:stretch>
        </p:blipFill>
        <p:spPr>
          <a:xfrm>
            <a:off x="838200" y="1825625"/>
            <a:ext cx="9828670" cy="2746375"/>
          </a:xfrm>
          <a:prstGeom prst="rect">
            <a:avLst/>
          </a:prstGeom>
        </p:spPr>
      </p:pic>
      <p:sp>
        <p:nvSpPr>
          <p:cNvPr id="6" name="Rectangle 5">
            <a:extLst>
              <a:ext uri="{FF2B5EF4-FFF2-40B4-BE49-F238E27FC236}">
                <a16:creationId xmlns:a16="http://schemas.microsoft.com/office/drawing/2014/main" id="{9F76B814-C1B4-12E4-EBF1-480172290638}"/>
              </a:ext>
            </a:extLst>
          </p:cNvPr>
          <p:cNvSpPr/>
          <p:nvPr/>
        </p:nvSpPr>
        <p:spPr>
          <a:xfrm>
            <a:off x="7781032" y="2211608"/>
            <a:ext cx="2645230" cy="27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3136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8F6E-9467-3B4B-A7F3-71E4EE8ED37E}"/>
              </a:ext>
            </a:extLst>
          </p:cNvPr>
          <p:cNvSpPr>
            <a:spLocks noGrp="1"/>
          </p:cNvSpPr>
          <p:nvPr>
            <p:ph type="title"/>
          </p:nvPr>
        </p:nvSpPr>
        <p:spPr/>
        <p:txBody>
          <a:bodyPr/>
          <a:lstStyle/>
          <a:p>
            <a:r>
              <a:rPr lang="en-AU" dirty="0"/>
              <a:t>DNS Label Encoding</a:t>
            </a:r>
          </a:p>
        </p:txBody>
      </p:sp>
      <p:sp>
        <p:nvSpPr>
          <p:cNvPr id="3" name="Content Placeholder 2">
            <a:extLst>
              <a:ext uri="{FF2B5EF4-FFF2-40B4-BE49-F238E27FC236}">
                <a16:creationId xmlns:a16="http://schemas.microsoft.com/office/drawing/2014/main" id="{AE3D04D8-14A0-8B45-9289-32D49F6F734B}"/>
              </a:ext>
            </a:extLst>
          </p:cNvPr>
          <p:cNvSpPr>
            <a:spLocks noGrp="1"/>
          </p:cNvSpPr>
          <p:nvPr>
            <p:ph idx="1"/>
          </p:nvPr>
        </p:nvSpPr>
        <p:spPr/>
        <p:txBody>
          <a:bodyPr/>
          <a:lstStyle/>
          <a:p>
            <a:pPr marL="0" indent="0">
              <a:buNone/>
            </a:pPr>
            <a:r>
              <a:rPr lang="en-AU" dirty="0"/>
              <a:t>Think of a URL name as a micro-coded instruction set directed to programmable DNS and HTTP servers … </a:t>
            </a:r>
          </a:p>
        </p:txBody>
      </p:sp>
      <p:sp>
        <p:nvSpPr>
          <p:cNvPr id="21" name="Rectangle 20">
            <a:extLst>
              <a:ext uri="{FF2B5EF4-FFF2-40B4-BE49-F238E27FC236}">
                <a16:creationId xmlns:a16="http://schemas.microsoft.com/office/drawing/2014/main" id="{F22FB26B-EE97-0D4B-852C-57065DDBB708}"/>
              </a:ext>
            </a:extLst>
          </p:cNvPr>
          <p:cNvSpPr/>
          <p:nvPr/>
        </p:nvSpPr>
        <p:spPr>
          <a:xfrm>
            <a:off x="2370552" y="3351612"/>
            <a:ext cx="441873" cy="346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DF33B422-CF0B-E849-92E3-0532883B6F79}"/>
              </a:ext>
            </a:extLst>
          </p:cNvPr>
          <p:cNvSpPr/>
          <p:nvPr/>
        </p:nvSpPr>
        <p:spPr>
          <a:xfrm>
            <a:off x="2887835" y="3368316"/>
            <a:ext cx="4199669" cy="3469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D15EC9AE-9B48-4046-9D58-34A991340C05}"/>
              </a:ext>
            </a:extLst>
          </p:cNvPr>
          <p:cNvSpPr/>
          <p:nvPr/>
        </p:nvSpPr>
        <p:spPr>
          <a:xfrm>
            <a:off x="7151417" y="3408470"/>
            <a:ext cx="223520" cy="3469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E99B4F3-B324-BB46-85E2-9B827CBFAFD4}"/>
              </a:ext>
            </a:extLst>
          </p:cNvPr>
          <p:cNvSpPr txBox="1"/>
          <p:nvPr/>
        </p:nvSpPr>
        <p:spPr>
          <a:xfrm>
            <a:off x="1780138" y="3371722"/>
            <a:ext cx="8490594" cy="369332"/>
          </a:xfrm>
          <a:prstGeom prst="rect">
            <a:avLst/>
          </a:prstGeom>
          <a:noFill/>
        </p:spPr>
        <p:txBody>
          <a:bodyPr wrap="none" rtlCol="0">
            <a:spAutoFit/>
          </a:bodyPr>
          <a:lstStyle/>
          <a:p>
            <a:r>
              <a:rPr lang="en-AU" dirty="0"/>
              <a:t>http://06s-u69c5b052-c13-a4c5-s1579128735-icb0a3c4c-0.ap.dotnxdomain.net/1x1.png</a:t>
            </a:r>
          </a:p>
        </p:txBody>
      </p:sp>
      <p:sp>
        <p:nvSpPr>
          <p:cNvPr id="5" name="TextBox 4">
            <a:extLst>
              <a:ext uri="{FF2B5EF4-FFF2-40B4-BE49-F238E27FC236}">
                <a16:creationId xmlns:a16="http://schemas.microsoft.com/office/drawing/2014/main" id="{FE9EA64B-BEFF-CA47-B666-EFD263C35C01}"/>
              </a:ext>
            </a:extLst>
          </p:cNvPr>
          <p:cNvSpPr txBox="1"/>
          <p:nvPr/>
        </p:nvSpPr>
        <p:spPr>
          <a:xfrm>
            <a:off x="1796413" y="4287526"/>
            <a:ext cx="1689886" cy="369332"/>
          </a:xfrm>
          <a:prstGeom prst="rect">
            <a:avLst/>
          </a:prstGeom>
          <a:noFill/>
        </p:spPr>
        <p:txBody>
          <a:bodyPr wrap="none" rtlCol="0">
            <a:spAutoFit/>
          </a:bodyPr>
          <a:lstStyle/>
          <a:p>
            <a:r>
              <a:rPr lang="en-AU" dirty="0"/>
              <a:t>IPv6 access only</a:t>
            </a:r>
          </a:p>
        </p:txBody>
      </p:sp>
      <p:sp>
        <p:nvSpPr>
          <p:cNvPr id="6" name="TextBox 5">
            <a:extLst>
              <a:ext uri="{FF2B5EF4-FFF2-40B4-BE49-F238E27FC236}">
                <a16:creationId xmlns:a16="http://schemas.microsoft.com/office/drawing/2014/main" id="{182369C2-9722-6841-97DF-9B74168C5348}"/>
              </a:ext>
            </a:extLst>
          </p:cNvPr>
          <p:cNvSpPr txBox="1"/>
          <p:nvPr/>
        </p:nvSpPr>
        <p:spPr>
          <a:xfrm>
            <a:off x="2080893" y="4618763"/>
            <a:ext cx="3234540" cy="369332"/>
          </a:xfrm>
          <a:prstGeom prst="rect">
            <a:avLst/>
          </a:prstGeom>
          <a:noFill/>
        </p:spPr>
        <p:txBody>
          <a:bodyPr wrap="none" rtlCol="0">
            <a:spAutoFit/>
          </a:bodyPr>
          <a:lstStyle/>
          <a:p>
            <a:r>
              <a:rPr lang="en-AU" dirty="0"/>
              <a:t>Valid DNSSEC signature available</a:t>
            </a:r>
          </a:p>
        </p:txBody>
      </p:sp>
      <p:sp>
        <p:nvSpPr>
          <p:cNvPr id="7" name="TextBox 6">
            <a:extLst>
              <a:ext uri="{FF2B5EF4-FFF2-40B4-BE49-F238E27FC236}">
                <a16:creationId xmlns:a16="http://schemas.microsoft.com/office/drawing/2014/main" id="{E14A5C3D-E20E-B043-8B8F-21D24C41B07A}"/>
              </a:ext>
            </a:extLst>
          </p:cNvPr>
          <p:cNvSpPr txBox="1"/>
          <p:nvPr/>
        </p:nvSpPr>
        <p:spPr>
          <a:xfrm>
            <a:off x="3015613" y="5281237"/>
            <a:ext cx="3888821" cy="369332"/>
          </a:xfrm>
          <a:prstGeom prst="rect">
            <a:avLst/>
          </a:prstGeom>
          <a:noFill/>
        </p:spPr>
        <p:txBody>
          <a:bodyPr wrap="none" rtlCol="0">
            <a:spAutoFit/>
          </a:bodyPr>
          <a:lstStyle/>
          <a:p>
            <a:r>
              <a:rPr lang="en-AU" dirty="0"/>
              <a:t>User is located in Country 13 (Australia)</a:t>
            </a:r>
          </a:p>
        </p:txBody>
      </p:sp>
      <p:sp>
        <p:nvSpPr>
          <p:cNvPr id="8" name="TextBox 7">
            <a:extLst>
              <a:ext uri="{FF2B5EF4-FFF2-40B4-BE49-F238E27FC236}">
                <a16:creationId xmlns:a16="http://schemas.microsoft.com/office/drawing/2014/main" id="{21A0EE9D-CABD-E049-AC5B-951A5FD1A8C5}"/>
              </a:ext>
            </a:extLst>
          </p:cNvPr>
          <p:cNvSpPr txBox="1"/>
          <p:nvPr/>
        </p:nvSpPr>
        <p:spPr>
          <a:xfrm>
            <a:off x="3533345" y="5971164"/>
            <a:ext cx="4646657" cy="369332"/>
          </a:xfrm>
          <a:prstGeom prst="rect">
            <a:avLst/>
          </a:prstGeom>
          <a:noFill/>
        </p:spPr>
        <p:txBody>
          <a:bodyPr wrap="none" rtlCol="0">
            <a:spAutoFit/>
          </a:bodyPr>
          <a:lstStyle/>
          <a:p>
            <a:r>
              <a:rPr lang="en-AU" dirty="0"/>
              <a:t>Label Creation Time is 16 January 2020 9:52am </a:t>
            </a:r>
          </a:p>
        </p:txBody>
      </p:sp>
      <p:sp>
        <p:nvSpPr>
          <p:cNvPr id="9" name="TextBox 8">
            <a:extLst>
              <a:ext uri="{FF2B5EF4-FFF2-40B4-BE49-F238E27FC236}">
                <a16:creationId xmlns:a16="http://schemas.microsoft.com/office/drawing/2014/main" id="{16C12DED-A112-4143-8C7E-39211D11A7F3}"/>
              </a:ext>
            </a:extLst>
          </p:cNvPr>
          <p:cNvSpPr txBox="1"/>
          <p:nvPr/>
        </p:nvSpPr>
        <p:spPr>
          <a:xfrm>
            <a:off x="6866253" y="6274949"/>
            <a:ext cx="3465564" cy="369332"/>
          </a:xfrm>
          <a:prstGeom prst="rect">
            <a:avLst/>
          </a:prstGeom>
          <a:noFill/>
        </p:spPr>
        <p:txBody>
          <a:bodyPr wrap="none" rtlCol="0">
            <a:spAutoFit/>
          </a:bodyPr>
          <a:lstStyle/>
          <a:p>
            <a:r>
              <a:rPr lang="en-AU" dirty="0"/>
              <a:t>User’s IPv4 address is 203.10.60.76</a:t>
            </a:r>
          </a:p>
        </p:txBody>
      </p:sp>
      <p:sp>
        <p:nvSpPr>
          <p:cNvPr id="10" name="TextBox 9">
            <a:extLst>
              <a:ext uri="{FF2B5EF4-FFF2-40B4-BE49-F238E27FC236}">
                <a16:creationId xmlns:a16="http://schemas.microsoft.com/office/drawing/2014/main" id="{BB95AEC4-9951-3F4C-9B46-28CEB65AC499}"/>
              </a:ext>
            </a:extLst>
          </p:cNvPr>
          <p:cNvSpPr txBox="1"/>
          <p:nvPr/>
        </p:nvSpPr>
        <p:spPr>
          <a:xfrm>
            <a:off x="1623693" y="3956289"/>
            <a:ext cx="2105448" cy="369332"/>
          </a:xfrm>
          <a:prstGeom prst="rect">
            <a:avLst/>
          </a:prstGeom>
          <a:noFill/>
        </p:spPr>
        <p:txBody>
          <a:bodyPr wrap="none" rtlCol="0">
            <a:spAutoFit/>
          </a:bodyPr>
          <a:lstStyle/>
          <a:p>
            <a:r>
              <a:rPr lang="en-AU" dirty="0"/>
              <a:t>Immediate response</a:t>
            </a:r>
          </a:p>
        </p:txBody>
      </p:sp>
      <p:sp>
        <p:nvSpPr>
          <p:cNvPr id="11" name="Freeform 10">
            <a:extLst>
              <a:ext uri="{FF2B5EF4-FFF2-40B4-BE49-F238E27FC236}">
                <a16:creationId xmlns:a16="http://schemas.microsoft.com/office/drawing/2014/main" id="{2C9F3BB7-3011-924F-99C7-C5FEAFBE2E78}"/>
              </a:ext>
            </a:extLst>
          </p:cNvPr>
          <p:cNvSpPr/>
          <p:nvPr/>
        </p:nvSpPr>
        <p:spPr>
          <a:xfrm>
            <a:off x="2152056" y="3634417"/>
            <a:ext cx="395843" cy="349630"/>
          </a:xfrm>
          <a:custGeom>
            <a:avLst/>
            <a:gdLst>
              <a:gd name="connsiteX0" fmla="*/ 0 w 306268"/>
              <a:gd name="connsiteY0" fmla="*/ 254683 h 254683"/>
              <a:gd name="connsiteX1" fmla="*/ 254643 w 306268"/>
              <a:gd name="connsiteY1" fmla="*/ 23189 h 254683"/>
              <a:gd name="connsiteX2" fmla="*/ 81023 w 306268"/>
              <a:gd name="connsiteY2" fmla="*/ 69488 h 254683"/>
              <a:gd name="connsiteX3" fmla="*/ 277793 w 306268"/>
              <a:gd name="connsiteY3" fmla="*/ 40 h 254683"/>
              <a:gd name="connsiteX4" fmla="*/ 300942 w 306268"/>
              <a:gd name="connsiteY4" fmla="*/ 81062 h 2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68" h="254683">
                <a:moveTo>
                  <a:pt x="0" y="254683"/>
                </a:moveTo>
                <a:cubicBezTo>
                  <a:pt x="120569" y="154369"/>
                  <a:pt x="241139" y="54055"/>
                  <a:pt x="254643" y="23189"/>
                </a:cubicBezTo>
                <a:cubicBezTo>
                  <a:pt x="268147" y="-7677"/>
                  <a:pt x="77165" y="73346"/>
                  <a:pt x="81023" y="69488"/>
                </a:cubicBezTo>
                <a:cubicBezTo>
                  <a:pt x="84881" y="65630"/>
                  <a:pt x="241140" y="-1889"/>
                  <a:pt x="277793" y="40"/>
                </a:cubicBezTo>
                <a:cubicBezTo>
                  <a:pt x="314446" y="1969"/>
                  <a:pt x="307694" y="41515"/>
                  <a:pt x="300942" y="8106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2" name="Freeform 11">
            <a:extLst>
              <a:ext uri="{FF2B5EF4-FFF2-40B4-BE49-F238E27FC236}">
                <a16:creationId xmlns:a16="http://schemas.microsoft.com/office/drawing/2014/main" id="{2601948B-21B2-A044-AE53-2011FD73CEBA}"/>
              </a:ext>
            </a:extLst>
          </p:cNvPr>
          <p:cNvSpPr/>
          <p:nvPr/>
        </p:nvSpPr>
        <p:spPr>
          <a:xfrm>
            <a:off x="2623309" y="3630896"/>
            <a:ext cx="441873" cy="803047"/>
          </a:xfrm>
          <a:custGeom>
            <a:avLst/>
            <a:gdLst>
              <a:gd name="connsiteX0" fmla="*/ 266503 w 272802"/>
              <a:gd name="connsiteY0" fmla="*/ 593869 h 593869"/>
              <a:gd name="connsiteX1" fmla="*/ 243353 w 272802"/>
              <a:gd name="connsiteY1" fmla="*/ 431824 h 593869"/>
              <a:gd name="connsiteX2" fmla="*/ 35009 w 272802"/>
              <a:gd name="connsiteY2" fmla="*/ 38285 h 593869"/>
              <a:gd name="connsiteX3" fmla="*/ 285 w 272802"/>
              <a:gd name="connsiteY3" fmla="*/ 188755 h 593869"/>
              <a:gd name="connsiteX4" fmla="*/ 35009 w 272802"/>
              <a:gd name="connsiteY4" fmla="*/ 3561 h 593869"/>
              <a:gd name="connsiteX5" fmla="*/ 185480 w 272802"/>
              <a:gd name="connsiteY5" fmla="*/ 84583 h 59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802" h="593869">
                <a:moveTo>
                  <a:pt x="266503" y="593869"/>
                </a:moveTo>
                <a:cubicBezTo>
                  <a:pt x="274219" y="559145"/>
                  <a:pt x="281935" y="524421"/>
                  <a:pt x="243353" y="431824"/>
                </a:cubicBezTo>
                <a:cubicBezTo>
                  <a:pt x="204771" y="339227"/>
                  <a:pt x="75520" y="78796"/>
                  <a:pt x="35009" y="38285"/>
                </a:cubicBezTo>
                <a:cubicBezTo>
                  <a:pt x="-5502" y="-2226"/>
                  <a:pt x="285" y="194542"/>
                  <a:pt x="285" y="188755"/>
                </a:cubicBezTo>
                <a:cubicBezTo>
                  <a:pt x="285" y="182968"/>
                  <a:pt x="4143" y="20923"/>
                  <a:pt x="35009" y="3561"/>
                </a:cubicBezTo>
                <a:cubicBezTo>
                  <a:pt x="65875" y="-13801"/>
                  <a:pt x="125677" y="35391"/>
                  <a:pt x="185480" y="8458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3" name="Freeform 12">
            <a:extLst>
              <a:ext uri="{FF2B5EF4-FFF2-40B4-BE49-F238E27FC236}">
                <a16:creationId xmlns:a16="http://schemas.microsoft.com/office/drawing/2014/main" id="{8F3D9D58-82A4-F647-8C78-22B23B38AEBB}"/>
              </a:ext>
            </a:extLst>
          </p:cNvPr>
          <p:cNvSpPr/>
          <p:nvPr/>
        </p:nvSpPr>
        <p:spPr>
          <a:xfrm>
            <a:off x="2762330" y="3613505"/>
            <a:ext cx="1782663" cy="1097399"/>
          </a:xfrm>
          <a:custGeom>
            <a:avLst/>
            <a:gdLst>
              <a:gd name="connsiteX0" fmla="*/ 1782662 w 1782662"/>
              <a:gd name="connsiteY0" fmla="*/ 1097398 h 1097398"/>
              <a:gd name="connsiteX1" fmla="*/ 810389 w 1782662"/>
              <a:gd name="connsiteY1" fmla="*/ 460791 h 1097398"/>
              <a:gd name="connsiteX2" fmla="*/ 34885 w 1782662"/>
              <a:gd name="connsiteY2" fmla="*/ 44102 h 1097398"/>
              <a:gd name="connsiteX3" fmla="*/ 127483 w 1782662"/>
              <a:gd name="connsiteY3" fmla="*/ 194573 h 1097398"/>
              <a:gd name="connsiteX4" fmla="*/ 69609 w 1782662"/>
              <a:gd name="connsiteY4" fmla="*/ 9378 h 1097398"/>
              <a:gd name="connsiteX5" fmla="*/ 231655 w 1782662"/>
              <a:gd name="connsiteY5" fmla="*/ 44102 h 10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662" h="1097398">
                <a:moveTo>
                  <a:pt x="1782662" y="1097398"/>
                </a:moveTo>
                <a:cubicBezTo>
                  <a:pt x="1442173" y="866869"/>
                  <a:pt x="1101685" y="636340"/>
                  <a:pt x="810389" y="460791"/>
                </a:cubicBezTo>
                <a:cubicBezTo>
                  <a:pt x="519093" y="285242"/>
                  <a:pt x="148703" y="88472"/>
                  <a:pt x="34885" y="44102"/>
                </a:cubicBezTo>
                <a:cubicBezTo>
                  <a:pt x="-78933" y="-268"/>
                  <a:pt x="121696" y="200360"/>
                  <a:pt x="127483" y="194573"/>
                </a:cubicBezTo>
                <a:cubicBezTo>
                  <a:pt x="133270" y="188786"/>
                  <a:pt x="52247" y="34456"/>
                  <a:pt x="69609" y="9378"/>
                </a:cubicBezTo>
                <a:cubicBezTo>
                  <a:pt x="86971" y="-15700"/>
                  <a:pt x="159313" y="14201"/>
                  <a:pt x="231655" y="4410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4" name="Freeform 13">
            <a:extLst>
              <a:ext uri="{FF2B5EF4-FFF2-40B4-BE49-F238E27FC236}">
                <a16:creationId xmlns:a16="http://schemas.microsoft.com/office/drawing/2014/main" id="{A53E34C5-AC92-1F42-BAAE-46E53BE31E12}"/>
              </a:ext>
            </a:extLst>
          </p:cNvPr>
          <p:cNvSpPr/>
          <p:nvPr/>
        </p:nvSpPr>
        <p:spPr>
          <a:xfrm>
            <a:off x="4305042" y="3696248"/>
            <a:ext cx="2161349" cy="1570241"/>
          </a:xfrm>
          <a:custGeom>
            <a:avLst/>
            <a:gdLst>
              <a:gd name="connsiteX0" fmla="*/ 2161349 w 2161349"/>
              <a:gd name="connsiteY0" fmla="*/ 1570241 h 1570241"/>
              <a:gd name="connsiteX1" fmla="*/ 1304822 w 2161349"/>
              <a:gd name="connsiteY1" fmla="*/ 482221 h 1570241"/>
              <a:gd name="connsiteX2" fmla="*/ 54756 w 2161349"/>
              <a:gd name="connsiteY2" fmla="*/ 30808 h 1570241"/>
              <a:gd name="connsiteX3" fmla="*/ 205227 w 2161349"/>
              <a:gd name="connsiteY3" fmla="*/ 308600 h 1570241"/>
              <a:gd name="connsiteX4" fmla="*/ 43182 w 2161349"/>
              <a:gd name="connsiteY4" fmla="*/ 30808 h 1570241"/>
              <a:gd name="connsiteX5" fmla="*/ 182078 w 2161349"/>
              <a:gd name="connsiteY5" fmla="*/ 19233 h 15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49" h="1570241">
                <a:moveTo>
                  <a:pt x="2161349" y="1570241"/>
                </a:moveTo>
                <a:cubicBezTo>
                  <a:pt x="1908635" y="1154517"/>
                  <a:pt x="1655921" y="738793"/>
                  <a:pt x="1304822" y="482221"/>
                </a:cubicBezTo>
                <a:cubicBezTo>
                  <a:pt x="953723" y="225649"/>
                  <a:pt x="238022" y="59745"/>
                  <a:pt x="54756" y="30808"/>
                </a:cubicBezTo>
                <a:cubicBezTo>
                  <a:pt x="-128510" y="1871"/>
                  <a:pt x="207156" y="308600"/>
                  <a:pt x="205227" y="308600"/>
                </a:cubicBezTo>
                <a:cubicBezTo>
                  <a:pt x="203298" y="308600"/>
                  <a:pt x="47040" y="79036"/>
                  <a:pt x="43182" y="30808"/>
                </a:cubicBezTo>
                <a:cubicBezTo>
                  <a:pt x="39324" y="-17420"/>
                  <a:pt x="110701" y="906"/>
                  <a:pt x="182078" y="1923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5" name="Freeform 14">
            <a:extLst>
              <a:ext uri="{FF2B5EF4-FFF2-40B4-BE49-F238E27FC236}">
                <a16:creationId xmlns:a16="http://schemas.microsoft.com/office/drawing/2014/main" id="{1E0FDA8D-0A15-1F43-AEB0-8A0A105E1DF3}"/>
              </a:ext>
            </a:extLst>
          </p:cNvPr>
          <p:cNvSpPr/>
          <p:nvPr/>
        </p:nvSpPr>
        <p:spPr>
          <a:xfrm>
            <a:off x="5336399" y="3689485"/>
            <a:ext cx="2509791" cy="2132588"/>
          </a:xfrm>
          <a:custGeom>
            <a:avLst/>
            <a:gdLst>
              <a:gd name="connsiteX0" fmla="*/ 2136988 w 2509790"/>
              <a:gd name="connsiteY0" fmla="*/ 2132588 h 2132588"/>
              <a:gd name="connsiteX1" fmla="*/ 2356907 w 2509790"/>
              <a:gd name="connsiteY1" fmla="*/ 998269 h 2132588"/>
              <a:gd name="connsiteX2" fmla="*/ 134568 w 2509790"/>
              <a:gd name="connsiteY2" fmla="*/ 49145 h 2132588"/>
              <a:gd name="connsiteX3" fmla="*/ 227166 w 2509790"/>
              <a:gd name="connsiteY3" fmla="*/ 199616 h 2132588"/>
              <a:gd name="connsiteX4" fmla="*/ 53545 w 2509790"/>
              <a:gd name="connsiteY4" fmla="*/ 14421 h 2132588"/>
              <a:gd name="connsiteX5" fmla="*/ 250315 w 2509790"/>
              <a:gd name="connsiteY5" fmla="*/ 25995 h 21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790" h="2132588">
                <a:moveTo>
                  <a:pt x="2136988" y="2132588"/>
                </a:moveTo>
                <a:cubicBezTo>
                  <a:pt x="2413816" y="1739048"/>
                  <a:pt x="2690644" y="1345509"/>
                  <a:pt x="2356907" y="998269"/>
                </a:cubicBezTo>
                <a:cubicBezTo>
                  <a:pt x="2023170" y="651028"/>
                  <a:pt x="489525" y="182254"/>
                  <a:pt x="134568" y="49145"/>
                </a:cubicBezTo>
                <a:cubicBezTo>
                  <a:pt x="-220389" y="-83964"/>
                  <a:pt x="240670" y="205403"/>
                  <a:pt x="227166" y="199616"/>
                </a:cubicBezTo>
                <a:cubicBezTo>
                  <a:pt x="213662" y="193829"/>
                  <a:pt x="49687" y="43358"/>
                  <a:pt x="53545" y="14421"/>
                </a:cubicBezTo>
                <a:cubicBezTo>
                  <a:pt x="57403" y="-14516"/>
                  <a:pt x="153859" y="5739"/>
                  <a:pt x="250315" y="25995"/>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6" name="Freeform 15">
            <a:extLst>
              <a:ext uri="{FF2B5EF4-FFF2-40B4-BE49-F238E27FC236}">
                <a16:creationId xmlns:a16="http://schemas.microsoft.com/office/drawing/2014/main" id="{FB20787B-C91D-234F-B5E0-B08D28991412}"/>
              </a:ext>
            </a:extLst>
          </p:cNvPr>
          <p:cNvSpPr/>
          <p:nvPr/>
        </p:nvSpPr>
        <p:spPr>
          <a:xfrm>
            <a:off x="6376947" y="3748027"/>
            <a:ext cx="2227948" cy="2606480"/>
          </a:xfrm>
          <a:custGeom>
            <a:avLst/>
            <a:gdLst>
              <a:gd name="connsiteX0" fmla="*/ 1501554 w 2227948"/>
              <a:gd name="connsiteY0" fmla="*/ 2606480 h 2606480"/>
              <a:gd name="connsiteX1" fmla="*/ 2138162 w 2227948"/>
              <a:gd name="connsiteY1" fmla="*/ 1506885 h 2606480"/>
              <a:gd name="connsiteX2" fmla="*/ 1999266 w 2227948"/>
              <a:gd name="connsiteY2" fmla="*/ 870278 h 2606480"/>
              <a:gd name="connsiteX3" fmla="*/ 89443 w 2227948"/>
              <a:gd name="connsiteY3" fmla="*/ 48475 h 2606480"/>
              <a:gd name="connsiteX4" fmla="*/ 286212 w 2227948"/>
              <a:gd name="connsiteY4" fmla="*/ 245245 h 2606480"/>
              <a:gd name="connsiteX5" fmla="*/ 43144 w 2227948"/>
              <a:gd name="connsiteY5" fmla="*/ 25326 h 2606480"/>
              <a:gd name="connsiteX6" fmla="*/ 390385 w 2227948"/>
              <a:gd name="connsiteY6" fmla="*/ 13751 h 26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948" h="2606480">
                <a:moveTo>
                  <a:pt x="1501554" y="2606480"/>
                </a:moveTo>
                <a:cubicBezTo>
                  <a:pt x="1778382" y="2201366"/>
                  <a:pt x="2055210" y="1796252"/>
                  <a:pt x="2138162" y="1506885"/>
                </a:cubicBezTo>
                <a:cubicBezTo>
                  <a:pt x="2221114" y="1217518"/>
                  <a:pt x="2340719" y="1113346"/>
                  <a:pt x="1999266" y="870278"/>
                </a:cubicBezTo>
                <a:cubicBezTo>
                  <a:pt x="1657813" y="627210"/>
                  <a:pt x="374952" y="152647"/>
                  <a:pt x="89443" y="48475"/>
                </a:cubicBezTo>
                <a:cubicBezTo>
                  <a:pt x="-196066" y="-55697"/>
                  <a:pt x="293928" y="249103"/>
                  <a:pt x="286212" y="245245"/>
                </a:cubicBezTo>
                <a:cubicBezTo>
                  <a:pt x="278496" y="241387"/>
                  <a:pt x="25782" y="63908"/>
                  <a:pt x="43144" y="25326"/>
                </a:cubicBezTo>
                <a:cubicBezTo>
                  <a:pt x="60506" y="-13256"/>
                  <a:pt x="225445" y="247"/>
                  <a:pt x="390385" y="13751"/>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7" name="TextBox 16">
            <a:extLst>
              <a:ext uri="{FF2B5EF4-FFF2-40B4-BE49-F238E27FC236}">
                <a16:creationId xmlns:a16="http://schemas.microsoft.com/office/drawing/2014/main" id="{CC179FB1-3014-5348-A659-0D83336F76CC}"/>
              </a:ext>
            </a:extLst>
          </p:cNvPr>
          <p:cNvSpPr txBox="1"/>
          <p:nvPr/>
        </p:nvSpPr>
        <p:spPr>
          <a:xfrm>
            <a:off x="4427853" y="5612474"/>
            <a:ext cx="3470117" cy="369332"/>
          </a:xfrm>
          <a:prstGeom prst="rect">
            <a:avLst/>
          </a:prstGeom>
          <a:noFill/>
        </p:spPr>
        <p:txBody>
          <a:bodyPr wrap="none" rtlCol="0">
            <a:spAutoFit/>
          </a:bodyPr>
          <a:lstStyle/>
          <a:p>
            <a:r>
              <a:rPr lang="en-AU" dirty="0"/>
              <a:t>User is located in AS1221 (Telstra)</a:t>
            </a:r>
          </a:p>
        </p:txBody>
      </p:sp>
      <p:sp>
        <p:nvSpPr>
          <p:cNvPr id="18" name="TextBox 17">
            <a:extLst>
              <a:ext uri="{FF2B5EF4-FFF2-40B4-BE49-F238E27FC236}">
                <a16:creationId xmlns:a16="http://schemas.microsoft.com/office/drawing/2014/main" id="{D8788A40-BDE1-1D43-8192-C13E0DC85544}"/>
              </a:ext>
            </a:extLst>
          </p:cNvPr>
          <p:cNvSpPr txBox="1"/>
          <p:nvPr/>
        </p:nvSpPr>
        <p:spPr>
          <a:xfrm>
            <a:off x="2363083" y="4960337"/>
            <a:ext cx="5068567" cy="369332"/>
          </a:xfrm>
          <a:prstGeom prst="rect">
            <a:avLst/>
          </a:prstGeom>
          <a:noFill/>
        </p:spPr>
        <p:txBody>
          <a:bodyPr wrap="none" rtlCol="0">
            <a:spAutoFit/>
          </a:bodyPr>
          <a:lstStyle/>
          <a:p>
            <a:r>
              <a:rPr lang="en-AU" dirty="0" err="1"/>
              <a:t>uuid</a:t>
            </a:r>
            <a:r>
              <a:rPr lang="en-AU" dirty="0"/>
              <a:t> to map multiple queries to a single experiment</a:t>
            </a:r>
          </a:p>
        </p:txBody>
      </p:sp>
      <p:sp>
        <p:nvSpPr>
          <p:cNvPr id="19" name="Freeform 18">
            <a:extLst>
              <a:ext uri="{FF2B5EF4-FFF2-40B4-BE49-F238E27FC236}">
                <a16:creationId xmlns:a16="http://schemas.microsoft.com/office/drawing/2014/main" id="{F6FABD9F-46FA-A44F-8CD1-D699EB6AFECA}"/>
              </a:ext>
            </a:extLst>
          </p:cNvPr>
          <p:cNvSpPr/>
          <p:nvPr/>
        </p:nvSpPr>
        <p:spPr>
          <a:xfrm>
            <a:off x="3480818" y="3681400"/>
            <a:ext cx="2144967" cy="1359044"/>
          </a:xfrm>
          <a:custGeom>
            <a:avLst/>
            <a:gdLst>
              <a:gd name="connsiteX0" fmla="*/ 2097022 w 2144967"/>
              <a:gd name="connsiteY0" fmla="*/ 1357960 h 1359044"/>
              <a:gd name="connsiteX1" fmla="*/ 2046222 w 2144967"/>
              <a:gd name="connsiteY1" fmla="*/ 1236040 h 1359044"/>
              <a:gd name="connsiteX2" fmla="*/ 1213102 w 2144967"/>
              <a:gd name="connsiteY2" fmla="*/ 585800 h 1359044"/>
              <a:gd name="connsiteX3" fmla="*/ 75182 w 2144967"/>
              <a:gd name="connsiteY3" fmla="*/ 27000 h 1359044"/>
              <a:gd name="connsiteX4" fmla="*/ 105662 w 2144967"/>
              <a:gd name="connsiteY4" fmla="*/ 189560 h 1359044"/>
              <a:gd name="connsiteX5" fmla="*/ 4062 w 2144967"/>
              <a:gd name="connsiteY5" fmla="*/ 6680 h 1359044"/>
              <a:gd name="connsiteX6" fmla="*/ 268222 w 2144967"/>
              <a:gd name="connsiteY6" fmla="*/ 57480 h 135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967" h="1359044">
                <a:moveTo>
                  <a:pt x="2097022" y="1357960"/>
                </a:moveTo>
                <a:cubicBezTo>
                  <a:pt x="2145282" y="1361346"/>
                  <a:pt x="2193542" y="1364733"/>
                  <a:pt x="2046222" y="1236040"/>
                </a:cubicBezTo>
                <a:cubicBezTo>
                  <a:pt x="1898902" y="1107347"/>
                  <a:pt x="1541609" y="787307"/>
                  <a:pt x="1213102" y="585800"/>
                </a:cubicBezTo>
                <a:cubicBezTo>
                  <a:pt x="884595" y="384293"/>
                  <a:pt x="259755" y="93040"/>
                  <a:pt x="75182" y="27000"/>
                </a:cubicBezTo>
                <a:cubicBezTo>
                  <a:pt x="-109391" y="-39040"/>
                  <a:pt x="117515" y="192947"/>
                  <a:pt x="105662" y="189560"/>
                </a:cubicBezTo>
                <a:cubicBezTo>
                  <a:pt x="93809" y="186173"/>
                  <a:pt x="-23031" y="28693"/>
                  <a:pt x="4062" y="6680"/>
                </a:cubicBezTo>
                <a:cubicBezTo>
                  <a:pt x="31155" y="-15333"/>
                  <a:pt x="149688" y="21073"/>
                  <a:pt x="268222" y="57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1AA908EB-2040-C544-A117-940B9BC78259}"/>
              </a:ext>
            </a:extLst>
          </p:cNvPr>
          <p:cNvSpPr/>
          <p:nvPr/>
        </p:nvSpPr>
        <p:spPr>
          <a:xfrm>
            <a:off x="4683134" y="3664795"/>
            <a:ext cx="2684603" cy="2062453"/>
          </a:xfrm>
          <a:custGeom>
            <a:avLst/>
            <a:gdLst>
              <a:gd name="connsiteX0" fmla="*/ 2205346 w 2684603"/>
              <a:gd name="connsiteY0" fmla="*/ 2045125 h 2062453"/>
              <a:gd name="connsiteX1" fmla="*/ 2317106 w 2684603"/>
              <a:gd name="connsiteY1" fmla="*/ 1994325 h 2062453"/>
              <a:gd name="connsiteX2" fmla="*/ 2672706 w 2684603"/>
              <a:gd name="connsiteY2" fmla="*/ 1496485 h 2062453"/>
              <a:gd name="connsiteX3" fmla="*/ 1829426 w 2684603"/>
              <a:gd name="connsiteY3" fmla="*/ 907205 h 2062453"/>
              <a:gd name="connsiteX4" fmla="*/ 356226 w 2684603"/>
              <a:gd name="connsiteY4" fmla="*/ 114725 h 2062453"/>
              <a:gd name="connsiteX5" fmla="*/ 626 w 2684603"/>
              <a:gd name="connsiteY5" fmla="*/ 84245 h 2062453"/>
              <a:gd name="connsiteX6" fmla="*/ 264786 w 2684603"/>
              <a:gd name="connsiteY6" fmla="*/ 297605 h 2062453"/>
              <a:gd name="connsiteX7" fmla="*/ 71746 w 2684603"/>
              <a:gd name="connsiteY7" fmla="*/ 23285 h 2062453"/>
              <a:gd name="connsiteX8" fmla="*/ 407026 w 2684603"/>
              <a:gd name="connsiteY8" fmla="*/ 33445 h 206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603" h="2062453">
                <a:moveTo>
                  <a:pt x="2205346" y="2045125"/>
                </a:moveTo>
                <a:cubicBezTo>
                  <a:pt x="2222279" y="2065445"/>
                  <a:pt x="2239213" y="2085765"/>
                  <a:pt x="2317106" y="1994325"/>
                </a:cubicBezTo>
                <a:cubicBezTo>
                  <a:pt x="2394999" y="1902885"/>
                  <a:pt x="2753986" y="1677672"/>
                  <a:pt x="2672706" y="1496485"/>
                </a:cubicBezTo>
                <a:cubicBezTo>
                  <a:pt x="2591426" y="1315298"/>
                  <a:pt x="2215506" y="1137498"/>
                  <a:pt x="1829426" y="907205"/>
                </a:cubicBezTo>
                <a:cubicBezTo>
                  <a:pt x="1443346" y="676912"/>
                  <a:pt x="661026" y="251885"/>
                  <a:pt x="356226" y="114725"/>
                </a:cubicBezTo>
                <a:cubicBezTo>
                  <a:pt x="51426" y="-22435"/>
                  <a:pt x="15866" y="53765"/>
                  <a:pt x="626" y="84245"/>
                </a:cubicBezTo>
                <a:cubicBezTo>
                  <a:pt x="-14614" y="114725"/>
                  <a:pt x="252933" y="307765"/>
                  <a:pt x="264786" y="297605"/>
                </a:cubicBezTo>
                <a:cubicBezTo>
                  <a:pt x="276639" y="287445"/>
                  <a:pt x="48039" y="67312"/>
                  <a:pt x="71746" y="23285"/>
                </a:cubicBezTo>
                <a:cubicBezTo>
                  <a:pt x="95453" y="-20742"/>
                  <a:pt x="251239" y="6351"/>
                  <a:pt x="407026" y="33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437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Server </a:t>
            </a:r>
            <a:r>
              <a:rPr lang="en-US" dirty="0" err="1"/>
              <a:t>config</a:t>
            </a:r>
            <a:endParaRPr lang="en-US" dirty="0"/>
          </a:p>
        </p:txBody>
      </p:sp>
      <p:sp>
        <p:nvSpPr>
          <p:cNvPr id="3" name="Content Placeholder 2"/>
          <p:cNvSpPr>
            <a:spLocks noGrp="1"/>
          </p:cNvSpPr>
          <p:nvPr>
            <p:ph idx="1"/>
          </p:nvPr>
        </p:nvSpPr>
        <p:spPr/>
        <p:txBody>
          <a:bodyPr/>
          <a:lstStyle/>
          <a:p>
            <a:r>
              <a:rPr lang="en-US" dirty="0"/>
              <a:t>There are five server sets, identically configured in VMs in DCs (Frankfurt, Singapore, Dallas, Sao Paulo, Mumbai)</a:t>
            </a:r>
          </a:p>
          <a:p>
            <a:r>
              <a:rPr lang="en-US" dirty="0"/>
              <a:t>The experiment script directs the client to the “closest” server set (based on geolocation of the client IP address)</a:t>
            </a:r>
          </a:p>
          <a:p>
            <a:r>
              <a:rPr lang="en-US" dirty="0"/>
              <a:t>Server set has dedicated DNS and web content server VMs</a:t>
            </a:r>
          </a:p>
        </p:txBody>
      </p:sp>
    </p:spTree>
    <p:extLst>
      <p:ext uri="{BB962C8B-B14F-4D97-AF65-F5344CB8AC3E}">
        <p14:creationId xmlns:p14="http://schemas.microsoft.com/office/powerpoint/2010/main" val="1644581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Collected Data</a:t>
            </a:r>
          </a:p>
        </p:txBody>
      </p:sp>
      <p:sp>
        <p:nvSpPr>
          <p:cNvPr id="3" name="Content Placeholder 2"/>
          <p:cNvSpPr>
            <a:spLocks noGrp="1"/>
          </p:cNvSpPr>
          <p:nvPr>
            <p:ph idx="1"/>
          </p:nvPr>
        </p:nvSpPr>
        <p:spPr/>
        <p:txBody>
          <a:bodyPr/>
          <a:lstStyle/>
          <a:p>
            <a:pPr marL="0" indent="0">
              <a:buNone/>
            </a:pPr>
            <a:r>
              <a:rPr lang="en-US" dirty="0"/>
              <a:t>Per Server, Per Day:</a:t>
            </a:r>
          </a:p>
          <a:p>
            <a:pPr lvl="1"/>
            <a:r>
              <a:rPr lang="en-US" dirty="0"/>
              <a:t>HTTP access log</a:t>
            </a:r>
          </a:p>
          <a:p>
            <a:pPr marL="914400" lvl="2" indent="0">
              <a:buNone/>
            </a:pPr>
            <a:r>
              <a:rPr lang="en-US" dirty="0"/>
              <a:t>(successfully completed fetches)</a:t>
            </a:r>
          </a:p>
          <a:p>
            <a:pPr lvl="1"/>
            <a:r>
              <a:rPr lang="en-US" dirty="0"/>
              <a:t>DNS query log</a:t>
            </a:r>
          </a:p>
          <a:p>
            <a:pPr marL="914400" lvl="2" indent="0">
              <a:buNone/>
            </a:pPr>
            <a:r>
              <a:rPr lang="en-US" dirty="0"/>
              <a:t>(incoming DNS queries)</a:t>
            </a:r>
          </a:p>
          <a:p>
            <a:pPr lvl="1"/>
            <a:r>
              <a:rPr lang="en-US" dirty="0"/>
              <a:t>Packet capture</a:t>
            </a:r>
          </a:p>
          <a:p>
            <a:pPr marL="914400" lvl="2" indent="0">
              <a:buNone/>
            </a:pPr>
            <a:r>
              <a:rPr lang="en-US" dirty="0"/>
              <a:t>All packets!</a:t>
            </a:r>
          </a:p>
        </p:txBody>
      </p:sp>
    </p:spTree>
    <p:extLst>
      <p:ext uri="{BB962C8B-B14F-4D97-AF65-F5344CB8AC3E}">
        <p14:creationId xmlns:p14="http://schemas.microsoft.com/office/powerpoint/2010/main" val="72184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A2F8-EF7E-0282-29D3-69ADFE3321CE}"/>
              </a:ext>
            </a:extLst>
          </p:cNvPr>
          <p:cNvSpPr>
            <a:spLocks noGrp="1"/>
          </p:cNvSpPr>
          <p:nvPr>
            <p:ph type="title"/>
          </p:nvPr>
        </p:nvSpPr>
        <p:spPr/>
        <p:txBody>
          <a:bodyPr/>
          <a:lstStyle/>
          <a:p>
            <a:r>
              <a:rPr lang="en-AU" dirty="0"/>
              <a:t>Use of IPv6 in Israel</a:t>
            </a:r>
          </a:p>
        </p:txBody>
      </p:sp>
      <p:pic>
        <p:nvPicPr>
          <p:cNvPr id="5" name="Content Placeholder 4">
            <a:extLst>
              <a:ext uri="{FF2B5EF4-FFF2-40B4-BE49-F238E27FC236}">
                <a16:creationId xmlns:a16="http://schemas.microsoft.com/office/drawing/2014/main" id="{A6D3DD7B-78FE-BAFE-25BF-E1CA0BF99A20}"/>
              </a:ext>
            </a:extLst>
          </p:cNvPr>
          <p:cNvPicPr>
            <a:picLocks noGrp="1" noChangeAspect="1"/>
          </p:cNvPicPr>
          <p:nvPr>
            <p:ph idx="1"/>
          </p:nvPr>
        </p:nvPicPr>
        <p:blipFill>
          <a:blip r:embed="rId2"/>
          <a:stretch>
            <a:fillRect/>
          </a:stretch>
        </p:blipFill>
        <p:spPr>
          <a:xfrm>
            <a:off x="6236922" y="3969734"/>
            <a:ext cx="5705958" cy="2609741"/>
          </a:xfrm>
        </p:spPr>
      </p:pic>
      <p:pic>
        <p:nvPicPr>
          <p:cNvPr id="7" name="Picture 6">
            <a:extLst>
              <a:ext uri="{FF2B5EF4-FFF2-40B4-BE49-F238E27FC236}">
                <a16:creationId xmlns:a16="http://schemas.microsoft.com/office/drawing/2014/main" id="{CC4A2C33-0721-9AB5-88EE-45AFAE15CF98}"/>
              </a:ext>
            </a:extLst>
          </p:cNvPr>
          <p:cNvPicPr>
            <a:picLocks noChangeAspect="1"/>
          </p:cNvPicPr>
          <p:nvPr/>
        </p:nvPicPr>
        <p:blipFill>
          <a:blip r:embed="rId3"/>
          <a:stretch>
            <a:fillRect/>
          </a:stretch>
        </p:blipFill>
        <p:spPr>
          <a:xfrm>
            <a:off x="249120" y="2126464"/>
            <a:ext cx="7772400" cy="2848887"/>
          </a:xfrm>
          <a:prstGeom prst="rect">
            <a:avLst/>
          </a:prstGeom>
        </p:spPr>
      </p:pic>
    </p:spTree>
    <p:extLst>
      <p:ext uri="{BB962C8B-B14F-4D97-AF65-F5344CB8AC3E}">
        <p14:creationId xmlns:p14="http://schemas.microsoft.com/office/powerpoint/2010/main" val="152040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8773-03BE-DA8A-F3F1-184A98E1866F}"/>
              </a:ext>
            </a:extLst>
          </p:cNvPr>
          <p:cNvSpPr>
            <a:spLocks noGrp="1"/>
          </p:cNvSpPr>
          <p:nvPr>
            <p:ph type="title"/>
          </p:nvPr>
        </p:nvSpPr>
        <p:spPr/>
        <p:txBody>
          <a:bodyPr/>
          <a:lstStyle/>
          <a:p>
            <a:r>
              <a:rPr lang="en-AU" dirty="0"/>
              <a:t>Data Analysis</a:t>
            </a:r>
          </a:p>
        </p:txBody>
      </p:sp>
      <p:sp>
        <p:nvSpPr>
          <p:cNvPr id="3" name="Content Placeholder 2">
            <a:extLst>
              <a:ext uri="{FF2B5EF4-FFF2-40B4-BE49-F238E27FC236}">
                <a16:creationId xmlns:a16="http://schemas.microsoft.com/office/drawing/2014/main" id="{BD7174DB-CB59-B516-1390-BF52003F089B}"/>
              </a:ext>
            </a:extLst>
          </p:cNvPr>
          <p:cNvSpPr>
            <a:spLocks noGrp="1"/>
          </p:cNvSpPr>
          <p:nvPr>
            <p:ph idx="1"/>
          </p:nvPr>
        </p:nvSpPr>
        <p:spPr/>
        <p:txBody>
          <a:bodyPr/>
          <a:lstStyle/>
          <a:p>
            <a:pPr marL="0" indent="0">
              <a:buNone/>
            </a:pPr>
            <a:r>
              <a:rPr lang="en-AU" dirty="0"/>
              <a:t>For example – IPv6 measurement</a:t>
            </a:r>
          </a:p>
          <a:p>
            <a:pPr lvl="1"/>
            <a:r>
              <a:rPr lang="en-AU" dirty="0"/>
              <a:t>IPv6 “capable” means that the client successfully fetched the URL target that is only accessible using IPv6 </a:t>
            </a:r>
          </a:p>
          <a:p>
            <a:pPr lvl="1"/>
            <a:r>
              <a:rPr lang="en-AU" dirty="0"/>
              <a:t>IPv6 “preferred” means that the client used IPv6 to fetch the dual stack URL target</a:t>
            </a:r>
          </a:p>
          <a:p>
            <a:pPr lvl="1"/>
            <a:r>
              <a:rPr lang="en-AU" dirty="0"/>
              <a:t>Aggregate data by origin AS and by geolocation CC</a:t>
            </a:r>
          </a:p>
          <a:p>
            <a:pPr lvl="1"/>
            <a:r>
              <a:rPr lang="en-AU" dirty="0"/>
              <a:t>“Normalise” the country data against estimates of national user populations (to compensate for </a:t>
            </a:r>
            <a:r>
              <a:rPr lang="en-AU" dirty="0" err="1"/>
              <a:t>aD</a:t>
            </a:r>
            <a:r>
              <a:rPr lang="en-AU" dirty="0"/>
              <a:t> placement bias at a national level)</a:t>
            </a:r>
          </a:p>
          <a:p>
            <a:pPr lvl="1"/>
            <a:r>
              <a:rPr lang="en-AU" dirty="0"/>
              <a:t>Generate IPv6 daily report and data to data set</a:t>
            </a:r>
          </a:p>
        </p:txBody>
      </p:sp>
    </p:spTree>
    <p:extLst>
      <p:ext uri="{BB962C8B-B14F-4D97-AF65-F5344CB8AC3E}">
        <p14:creationId xmlns:p14="http://schemas.microsoft.com/office/powerpoint/2010/main" val="206433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7B9A-1F2E-E21C-7491-D62BB7B1CDC6}"/>
              </a:ext>
            </a:extLst>
          </p:cNvPr>
          <p:cNvSpPr>
            <a:spLocks noGrp="1"/>
          </p:cNvSpPr>
          <p:nvPr>
            <p:ph type="title"/>
          </p:nvPr>
        </p:nvSpPr>
        <p:spPr/>
        <p:txBody>
          <a:bodyPr/>
          <a:lstStyle/>
          <a:p>
            <a:r>
              <a:rPr lang="en-AU" dirty="0"/>
              <a:t>V6 Time Series</a:t>
            </a:r>
          </a:p>
        </p:txBody>
      </p:sp>
      <p:pic>
        <p:nvPicPr>
          <p:cNvPr id="5" name="Content Placeholder 4">
            <a:extLst>
              <a:ext uri="{FF2B5EF4-FFF2-40B4-BE49-F238E27FC236}">
                <a16:creationId xmlns:a16="http://schemas.microsoft.com/office/drawing/2014/main" id="{20BB37ED-2EB8-7C09-7B80-92F4C1E5FD99}"/>
              </a:ext>
            </a:extLst>
          </p:cNvPr>
          <p:cNvPicPr>
            <a:picLocks noGrp="1" noChangeAspect="1"/>
          </p:cNvPicPr>
          <p:nvPr>
            <p:ph idx="1"/>
          </p:nvPr>
        </p:nvPicPr>
        <p:blipFill>
          <a:blip r:embed="rId2"/>
          <a:stretch>
            <a:fillRect/>
          </a:stretch>
        </p:blipFill>
        <p:spPr>
          <a:xfrm>
            <a:off x="1779319" y="1825625"/>
            <a:ext cx="8633362" cy="4351338"/>
          </a:xfrm>
        </p:spPr>
      </p:pic>
    </p:spTree>
    <p:extLst>
      <p:ext uri="{BB962C8B-B14F-4D97-AF65-F5344CB8AC3E}">
        <p14:creationId xmlns:p14="http://schemas.microsoft.com/office/powerpoint/2010/main" val="332066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FFE9-4231-1FBE-80D5-F86A0BDFD15F}"/>
              </a:ext>
            </a:extLst>
          </p:cNvPr>
          <p:cNvSpPr>
            <a:spLocks noGrp="1"/>
          </p:cNvSpPr>
          <p:nvPr>
            <p:ph type="title"/>
          </p:nvPr>
        </p:nvSpPr>
        <p:spPr/>
        <p:txBody>
          <a:bodyPr/>
          <a:lstStyle/>
          <a:p>
            <a:r>
              <a:rPr lang="en-AU" dirty="0"/>
              <a:t>IPv6 Report</a:t>
            </a:r>
          </a:p>
        </p:txBody>
      </p:sp>
      <p:pic>
        <p:nvPicPr>
          <p:cNvPr id="5" name="Content Placeholder 4">
            <a:extLst>
              <a:ext uri="{FF2B5EF4-FFF2-40B4-BE49-F238E27FC236}">
                <a16:creationId xmlns:a16="http://schemas.microsoft.com/office/drawing/2014/main" id="{ACA8219E-7A63-3B57-07FA-A7534D0B0613}"/>
              </a:ext>
            </a:extLst>
          </p:cNvPr>
          <p:cNvPicPr>
            <a:picLocks noGrp="1" noChangeAspect="1"/>
          </p:cNvPicPr>
          <p:nvPr>
            <p:ph idx="1"/>
          </p:nvPr>
        </p:nvPicPr>
        <p:blipFill>
          <a:blip r:embed="rId2"/>
          <a:stretch>
            <a:fillRect/>
          </a:stretch>
        </p:blipFill>
        <p:spPr>
          <a:xfrm>
            <a:off x="2517854" y="1825625"/>
            <a:ext cx="7156292" cy="4351338"/>
          </a:xfrm>
        </p:spPr>
      </p:pic>
      <p:sp>
        <p:nvSpPr>
          <p:cNvPr id="7" name="TextBox 6">
            <a:extLst>
              <a:ext uri="{FF2B5EF4-FFF2-40B4-BE49-F238E27FC236}">
                <a16:creationId xmlns:a16="http://schemas.microsoft.com/office/drawing/2014/main" id="{6BFCEB3E-C061-039F-8CF3-88D265052EAC}"/>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a:t>
            </a:r>
          </a:p>
        </p:txBody>
      </p:sp>
    </p:spTree>
    <p:extLst>
      <p:ext uri="{BB962C8B-B14F-4D97-AF65-F5344CB8AC3E}">
        <p14:creationId xmlns:p14="http://schemas.microsoft.com/office/powerpoint/2010/main" val="128850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FFE9-4231-1FBE-80D5-F86A0BDFD15F}"/>
              </a:ext>
            </a:extLst>
          </p:cNvPr>
          <p:cNvSpPr>
            <a:spLocks noGrp="1"/>
          </p:cNvSpPr>
          <p:nvPr>
            <p:ph type="title"/>
          </p:nvPr>
        </p:nvSpPr>
        <p:spPr/>
        <p:txBody>
          <a:bodyPr/>
          <a:lstStyle/>
          <a:p>
            <a:r>
              <a:rPr lang="en-AU" dirty="0"/>
              <a:t>IPv6 Report</a:t>
            </a:r>
          </a:p>
        </p:txBody>
      </p:sp>
      <p:pic>
        <p:nvPicPr>
          <p:cNvPr id="5" name="Content Placeholder 4">
            <a:extLst>
              <a:ext uri="{FF2B5EF4-FFF2-40B4-BE49-F238E27FC236}">
                <a16:creationId xmlns:a16="http://schemas.microsoft.com/office/drawing/2014/main" id="{ACA8219E-7A63-3B57-07FA-A7534D0B0613}"/>
              </a:ext>
            </a:extLst>
          </p:cNvPr>
          <p:cNvPicPr>
            <a:picLocks noGrp="1" noChangeAspect="1"/>
          </p:cNvPicPr>
          <p:nvPr>
            <p:ph idx="1"/>
          </p:nvPr>
        </p:nvPicPr>
        <p:blipFill>
          <a:blip r:embed="rId2"/>
          <a:stretch>
            <a:fillRect/>
          </a:stretch>
        </p:blipFill>
        <p:spPr>
          <a:xfrm>
            <a:off x="2517854" y="1825625"/>
            <a:ext cx="7156292" cy="4351338"/>
          </a:xfrm>
        </p:spPr>
      </p:pic>
      <p:sp>
        <p:nvSpPr>
          <p:cNvPr id="7" name="TextBox 6">
            <a:extLst>
              <a:ext uri="{FF2B5EF4-FFF2-40B4-BE49-F238E27FC236}">
                <a16:creationId xmlns:a16="http://schemas.microsoft.com/office/drawing/2014/main" id="{6BFCEB3E-C061-039F-8CF3-88D265052EAC}"/>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a:t>
            </a:r>
          </a:p>
        </p:txBody>
      </p:sp>
      <p:pic>
        <p:nvPicPr>
          <p:cNvPr id="4" name="Picture 3">
            <a:extLst>
              <a:ext uri="{FF2B5EF4-FFF2-40B4-BE49-F238E27FC236}">
                <a16:creationId xmlns:a16="http://schemas.microsoft.com/office/drawing/2014/main" id="{BC92653B-EE76-B078-1F43-B595C149ED20}"/>
              </a:ext>
            </a:extLst>
          </p:cNvPr>
          <p:cNvPicPr>
            <a:picLocks noChangeAspect="1"/>
          </p:cNvPicPr>
          <p:nvPr/>
        </p:nvPicPr>
        <p:blipFill>
          <a:blip r:embed="rId3"/>
          <a:stretch>
            <a:fillRect/>
          </a:stretch>
        </p:blipFill>
        <p:spPr>
          <a:xfrm>
            <a:off x="3825766" y="1843909"/>
            <a:ext cx="7772400" cy="4235617"/>
          </a:xfrm>
          <a:prstGeom prst="rect">
            <a:avLst/>
          </a:prstGeom>
        </p:spPr>
      </p:pic>
    </p:spTree>
    <p:extLst>
      <p:ext uri="{BB962C8B-B14F-4D97-AF65-F5344CB8AC3E}">
        <p14:creationId xmlns:p14="http://schemas.microsoft.com/office/powerpoint/2010/main" val="421559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E173-EC08-309C-8AEE-6B368D5F6DCB}"/>
              </a:ext>
            </a:extLst>
          </p:cNvPr>
          <p:cNvSpPr>
            <a:spLocks noGrp="1"/>
          </p:cNvSpPr>
          <p:nvPr>
            <p:ph type="title"/>
          </p:nvPr>
        </p:nvSpPr>
        <p:spPr/>
        <p:txBody>
          <a:bodyPr/>
          <a:lstStyle/>
          <a:p>
            <a:r>
              <a:rPr lang="en-AU" dirty="0"/>
              <a:t>Per-Country Time Series - Israel</a:t>
            </a:r>
          </a:p>
        </p:txBody>
      </p:sp>
      <p:pic>
        <p:nvPicPr>
          <p:cNvPr id="5" name="Content Placeholder 4">
            <a:extLst>
              <a:ext uri="{FF2B5EF4-FFF2-40B4-BE49-F238E27FC236}">
                <a16:creationId xmlns:a16="http://schemas.microsoft.com/office/drawing/2014/main" id="{891EC8A6-29F6-06A2-134B-C763F5EC5913}"/>
              </a:ext>
            </a:extLst>
          </p:cNvPr>
          <p:cNvPicPr>
            <a:picLocks noGrp="1" noChangeAspect="1"/>
          </p:cNvPicPr>
          <p:nvPr>
            <p:ph idx="1"/>
          </p:nvPr>
        </p:nvPicPr>
        <p:blipFill>
          <a:blip r:embed="rId2"/>
          <a:stretch>
            <a:fillRect/>
          </a:stretch>
        </p:blipFill>
        <p:spPr>
          <a:xfrm>
            <a:off x="1908863" y="1825625"/>
            <a:ext cx="8374273" cy="4351338"/>
          </a:xfrm>
        </p:spPr>
      </p:pic>
      <p:sp>
        <p:nvSpPr>
          <p:cNvPr id="3" name="TextBox 2">
            <a:extLst>
              <a:ext uri="{FF2B5EF4-FFF2-40B4-BE49-F238E27FC236}">
                <a16:creationId xmlns:a16="http://schemas.microsoft.com/office/drawing/2014/main" id="{AC5236F2-E6CB-BF08-E1D2-EFB1A0709929}"/>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/ipv6/IL</a:t>
            </a:r>
          </a:p>
        </p:txBody>
      </p:sp>
    </p:spTree>
    <p:extLst>
      <p:ext uri="{BB962C8B-B14F-4D97-AF65-F5344CB8AC3E}">
        <p14:creationId xmlns:p14="http://schemas.microsoft.com/office/powerpoint/2010/main" val="2878590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E173-EC08-309C-8AEE-6B368D5F6DCB}"/>
              </a:ext>
            </a:extLst>
          </p:cNvPr>
          <p:cNvSpPr>
            <a:spLocks noGrp="1"/>
          </p:cNvSpPr>
          <p:nvPr>
            <p:ph type="title"/>
          </p:nvPr>
        </p:nvSpPr>
        <p:spPr/>
        <p:txBody>
          <a:bodyPr/>
          <a:lstStyle/>
          <a:p>
            <a:r>
              <a:rPr lang="en-AU" dirty="0"/>
              <a:t>Per-Country Time Series - Israel</a:t>
            </a:r>
          </a:p>
        </p:txBody>
      </p:sp>
      <p:pic>
        <p:nvPicPr>
          <p:cNvPr id="5" name="Content Placeholder 4">
            <a:extLst>
              <a:ext uri="{FF2B5EF4-FFF2-40B4-BE49-F238E27FC236}">
                <a16:creationId xmlns:a16="http://schemas.microsoft.com/office/drawing/2014/main" id="{891EC8A6-29F6-06A2-134B-C763F5EC5913}"/>
              </a:ext>
            </a:extLst>
          </p:cNvPr>
          <p:cNvPicPr>
            <a:picLocks noGrp="1" noChangeAspect="1"/>
          </p:cNvPicPr>
          <p:nvPr>
            <p:ph idx="1"/>
          </p:nvPr>
        </p:nvPicPr>
        <p:blipFill>
          <a:blip r:embed="rId2"/>
          <a:stretch>
            <a:fillRect/>
          </a:stretch>
        </p:blipFill>
        <p:spPr>
          <a:xfrm>
            <a:off x="1908863" y="1825625"/>
            <a:ext cx="8374273" cy="4351338"/>
          </a:xfrm>
        </p:spPr>
      </p:pic>
      <p:pic>
        <p:nvPicPr>
          <p:cNvPr id="4" name="Picture 3">
            <a:extLst>
              <a:ext uri="{FF2B5EF4-FFF2-40B4-BE49-F238E27FC236}">
                <a16:creationId xmlns:a16="http://schemas.microsoft.com/office/drawing/2014/main" id="{93959E53-60DD-E173-8776-E8EAD15C9224}"/>
              </a:ext>
            </a:extLst>
          </p:cNvPr>
          <p:cNvPicPr>
            <a:picLocks noChangeAspect="1"/>
          </p:cNvPicPr>
          <p:nvPr/>
        </p:nvPicPr>
        <p:blipFill>
          <a:blip r:embed="rId3"/>
          <a:stretch>
            <a:fillRect/>
          </a:stretch>
        </p:blipFill>
        <p:spPr>
          <a:xfrm>
            <a:off x="3697013" y="1409103"/>
            <a:ext cx="7772400" cy="4767860"/>
          </a:xfrm>
          <a:prstGeom prst="rect">
            <a:avLst/>
          </a:prstGeom>
        </p:spPr>
      </p:pic>
      <p:sp>
        <p:nvSpPr>
          <p:cNvPr id="6" name="TextBox 5">
            <a:extLst>
              <a:ext uri="{FF2B5EF4-FFF2-40B4-BE49-F238E27FC236}">
                <a16:creationId xmlns:a16="http://schemas.microsoft.com/office/drawing/2014/main" id="{614325DF-FCAE-D28B-FD11-BBF7195A8BC9}"/>
              </a:ext>
            </a:extLst>
          </p:cNvPr>
          <p:cNvSpPr txBox="1"/>
          <p:nvPr/>
        </p:nvSpPr>
        <p:spPr>
          <a:xfrm>
            <a:off x="5959365" y="6311900"/>
            <a:ext cx="6096000" cy="369332"/>
          </a:xfrm>
          <a:prstGeom prst="rect">
            <a:avLst/>
          </a:prstGeom>
          <a:noFill/>
        </p:spPr>
        <p:txBody>
          <a:bodyPr wrap="square">
            <a:spAutoFit/>
          </a:bodyPr>
          <a:lstStyle/>
          <a:p>
            <a:r>
              <a:rPr lang="en-AU" dirty="0"/>
              <a:t>https://</a:t>
            </a:r>
            <a:r>
              <a:rPr lang="en-AU" dirty="0" err="1"/>
              <a:t>stats.labs.apnic.net</a:t>
            </a:r>
            <a:r>
              <a:rPr lang="en-AU" dirty="0"/>
              <a:t>/ipv6/IL</a:t>
            </a:r>
          </a:p>
        </p:txBody>
      </p:sp>
    </p:spTree>
    <p:extLst>
      <p:ext uri="{BB962C8B-B14F-4D97-AF65-F5344CB8AC3E}">
        <p14:creationId xmlns:p14="http://schemas.microsoft.com/office/powerpoint/2010/main" val="2283718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E173-EC08-309C-8AEE-6B368D5F6DCB}"/>
              </a:ext>
            </a:extLst>
          </p:cNvPr>
          <p:cNvSpPr>
            <a:spLocks noGrp="1"/>
          </p:cNvSpPr>
          <p:nvPr>
            <p:ph type="title"/>
          </p:nvPr>
        </p:nvSpPr>
        <p:spPr/>
        <p:txBody>
          <a:bodyPr/>
          <a:lstStyle/>
          <a:p>
            <a:r>
              <a:rPr lang="en-AU" dirty="0"/>
              <a:t>Per-Network Time Series</a:t>
            </a:r>
          </a:p>
        </p:txBody>
      </p:sp>
      <p:pic>
        <p:nvPicPr>
          <p:cNvPr id="5" name="Content Placeholder 4">
            <a:extLst>
              <a:ext uri="{FF2B5EF4-FFF2-40B4-BE49-F238E27FC236}">
                <a16:creationId xmlns:a16="http://schemas.microsoft.com/office/drawing/2014/main" id="{891EC8A6-29F6-06A2-134B-C763F5EC5913}"/>
              </a:ext>
            </a:extLst>
          </p:cNvPr>
          <p:cNvPicPr>
            <a:picLocks noGrp="1" noChangeAspect="1"/>
          </p:cNvPicPr>
          <p:nvPr>
            <p:ph idx="1"/>
          </p:nvPr>
        </p:nvPicPr>
        <p:blipFill>
          <a:blip r:embed="rId2"/>
          <a:stretch>
            <a:fillRect/>
          </a:stretch>
        </p:blipFill>
        <p:spPr>
          <a:xfrm>
            <a:off x="1908863" y="1825625"/>
            <a:ext cx="8374273" cy="4351338"/>
          </a:xfrm>
        </p:spPr>
      </p:pic>
      <p:pic>
        <p:nvPicPr>
          <p:cNvPr id="4" name="Picture 3">
            <a:extLst>
              <a:ext uri="{FF2B5EF4-FFF2-40B4-BE49-F238E27FC236}">
                <a16:creationId xmlns:a16="http://schemas.microsoft.com/office/drawing/2014/main" id="{93959E53-60DD-E173-8776-E8EAD15C9224}"/>
              </a:ext>
            </a:extLst>
          </p:cNvPr>
          <p:cNvPicPr>
            <a:picLocks noChangeAspect="1"/>
          </p:cNvPicPr>
          <p:nvPr/>
        </p:nvPicPr>
        <p:blipFill>
          <a:blip r:embed="rId3"/>
          <a:stretch>
            <a:fillRect/>
          </a:stretch>
        </p:blipFill>
        <p:spPr>
          <a:xfrm>
            <a:off x="3581400" y="1825625"/>
            <a:ext cx="7772400" cy="4767860"/>
          </a:xfrm>
          <a:prstGeom prst="rect">
            <a:avLst/>
          </a:prstGeom>
        </p:spPr>
      </p:pic>
      <p:pic>
        <p:nvPicPr>
          <p:cNvPr id="6" name="Picture 5">
            <a:extLst>
              <a:ext uri="{FF2B5EF4-FFF2-40B4-BE49-F238E27FC236}">
                <a16:creationId xmlns:a16="http://schemas.microsoft.com/office/drawing/2014/main" id="{3C428FF6-4355-E56C-90A0-97DB90FF085C}"/>
              </a:ext>
            </a:extLst>
          </p:cNvPr>
          <p:cNvPicPr>
            <a:picLocks noChangeAspect="1"/>
          </p:cNvPicPr>
          <p:nvPr/>
        </p:nvPicPr>
        <p:blipFill>
          <a:blip r:embed="rId4"/>
          <a:stretch>
            <a:fillRect/>
          </a:stretch>
        </p:blipFill>
        <p:spPr>
          <a:xfrm>
            <a:off x="4900213" y="2493580"/>
            <a:ext cx="6787289" cy="4226959"/>
          </a:xfrm>
          <a:prstGeom prst="rect">
            <a:avLst/>
          </a:prstGeom>
        </p:spPr>
      </p:pic>
      <p:sp>
        <p:nvSpPr>
          <p:cNvPr id="3" name="TextBox 2">
            <a:extLst>
              <a:ext uri="{FF2B5EF4-FFF2-40B4-BE49-F238E27FC236}">
                <a16:creationId xmlns:a16="http://schemas.microsoft.com/office/drawing/2014/main" id="{9694A046-ED9F-BB11-7F17-F25C52947454}"/>
              </a:ext>
            </a:extLst>
          </p:cNvPr>
          <p:cNvSpPr txBox="1"/>
          <p:nvPr/>
        </p:nvSpPr>
        <p:spPr>
          <a:xfrm>
            <a:off x="126128" y="6440349"/>
            <a:ext cx="6096000" cy="369332"/>
          </a:xfrm>
          <a:prstGeom prst="rect">
            <a:avLst/>
          </a:prstGeom>
          <a:noFill/>
        </p:spPr>
        <p:txBody>
          <a:bodyPr wrap="square">
            <a:spAutoFit/>
          </a:bodyPr>
          <a:lstStyle/>
          <a:p>
            <a:r>
              <a:rPr lang="en-AU" dirty="0"/>
              <a:t>https://</a:t>
            </a:r>
            <a:r>
              <a:rPr lang="en-AU" dirty="0" err="1"/>
              <a:t>stats.labs.apnic.net</a:t>
            </a:r>
            <a:r>
              <a:rPr lang="en-AU" dirty="0"/>
              <a:t>/ipv6/AS12400</a:t>
            </a:r>
          </a:p>
        </p:txBody>
      </p:sp>
    </p:spTree>
    <p:extLst>
      <p:ext uri="{BB962C8B-B14F-4D97-AF65-F5344CB8AC3E}">
        <p14:creationId xmlns:p14="http://schemas.microsoft.com/office/powerpoint/2010/main" val="28486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EEE3-7CDF-E4C6-7A9A-6A261E686E85}"/>
              </a:ext>
            </a:extLst>
          </p:cNvPr>
          <p:cNvSpPr>
            <a:spLocks noGrp="1"/>
          </p:cNvSpPr>
          <p:nvPr>
            <p:ph type="title"/>
          </p:nvPr>
        </p:nvSpPr>
        <p:spPr/>
        <p:txBody>
          <a:bodyPr/>
          <a:lstStyle/>
          <a:p>
            <a:r>
              <a:rPr lang="en-AU" dirty="0"/>
              <a:t>What about DNSSEC Use?</a:t>
            </a:r>
          </a:p>
        </p:txBody>
      </p:sp>
      <p:sp>
        <p:nvSpPr>
          <p:cNvPr id="3" name="Content Placeholder 2">
            <a:extLst>
              <a:ext uri="{FF2B5EF4-FFF2-40B4-BE49-F238E27FC236}">
                <a16:creationId xmlns:a16="http://schemas.microsoft.com/office/drawing/2014/main" id="{5B3435CE-18E2-A7FE-10CB-F42CF7190471}"/>
              </a:ext>
            </a:extLst>
          </p:cNvPr>
          <p:cNvSpPr>
            <a:spLocks noGrp="1"/>
          </p:cNvSpPr>
          <p:nvPr>
            <p:ph idx="1"/>
          </p:nvPr>
        </p:nvSpPr>
        <p:spPr/>
        <p:txBody>
          <a:bodyPr/>
          <a:lstStyle/>
          <a:p>
            <a:r>
              <a:rPr lang="en-AU" dirty="0"/>
              <a:t>Can we use the same platform to measure the proportion of users who sit behind DNS resolvers that perform DNSSEC validation?</a:t>
            </a:r>
          </a:p>
        </p:txBody>
      </p:sp>
    </p:spTree>
    <p:extLst>
      <p:ext uri="{BB962C8B-B14F-4D97-AF65-F5344CB8AC3E}">
        <p14:creationId xmlns:p14="http://schemas.microsoft.com/office/powerpoint/2010/main" val="2195140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EEE3-7CDF-E4C6-7A9A-6A261E686E85}"/>
              </a:ext>
            </a:extLst>
          </p:cNvPr>
          <p:cNvSpPr>
            <a:spLocks noGrp="1"/>
          </p:cNvSpPr>
          <p:nvPr>
            <p:ph type="title"/>
          </p:nvPr>
        </p:nvSpPr>
        <p:spPr/>
        <p:txBody>
          <a:bodyPr/>
          <a:lstStyle/>
          <a:p>
            <a:r>
              <a:rPr lang="en-AU" dirty="0"/>
              <a:t>What about DNSSEC Use?</a:t>
            </a:r>
          </a:p>
        </p:txBody>
      </p:sp>
      <p:sp>
        <p:nvSpPr>
          <p:cNvPr id="3" name="Content Placeholder 2">
            <a:extLst>
              <a:ext uri="{FF2B5EF4-FFF2-40B4-BE49-F238E27FC236}">
                <a16:creationId xmlns:a16="http://schemas.microsoft.com/office/drawing/2014/main" id="{5B3435CE-18E2-A7FE-10CB-F42CF7190471}"/>
              </a:ext>
            </a:extLst>
          </p:cNvPr>
          <p:cNvSpPr>
            <a:spLocks noGrp="1"/>
          </p:cNvSpPr>
          <p:nvPr>
            <p:ph idx="1"/>
          </p:nvPr>
        </p:nvSpPr>
        <p:spPr/>
        <p:txBody>
          <a:bodyPr/>
          <a:lstStyle/>
          <a:p>
            <a:r>
              <a:rPr lang="en-AU" dirty="0"/>
              <a:t>Can we use the same platform to measure the proportion of users who sit behind DNS resolvers that perform DNSSEC validation?</a:t>
            </a:r>
          </a:p>
        </p:txBody>
      </p:sp>
      <p:pic>
        <p:nvPicPr>
          <p:cNvPr id="4" name="Picture 3">
            <a:extLst>
              <a:ext uri="{FF2B5EF4-FFF2-40B4-BE49-F238E27FC236}">
                <a16:creationId xmlns:a16="http://schemas.microsoft.com/office/drawing/2014/main" id="{1F2B6DFC-7E76-93E1-8DC3-84B4EDBACCD3}"/>
              </a:ext>
            </a:extLst>
          </p:cNvPr>
          <p:cNvPicPr>
            <a:picLocks noChangeAspect="1"/>
          </p:cNvPicPr>
          <p:nvPr/>
        </p:nvPicPr>
        <p:blipFill>
          <a:blip r:embed="rId2"/>
          <a:stretch>
            <a:fillRect/>
          </a:stretch>
        </p:blipFill>
        <p:spPr>
          <a:xfrm>
            <a:off x="2162503" y="2976945"/>
            <a:ext cx="9828670" cy="2746375"/>
          </a:xfrm>
          <a:prstGeom prst="rect">
            <a:avLst/>
          </a:prstGeom>
        </p:spPr>
      </p:pic>
      <p:sp>
        <p:nvSpPr>
          <p:cNvPr id="6" name="TextBox 5">
            <a:extLst>
              <a:ext uri="{FF2B5EF4-FFF2-40B4-BE49-F238E27FC236}">
                <a16:creationId xmlns:a16="http://schemas.microsoft.com/office/drawing/2014/main" id="{0D60AFDA-6F8B-1991-3953-0F6E232E17C6}"/>
              </a:ext>
            </a:extLst>
          </p:cNvPr>
          <p:cNvSpPr txBox="1"/>
          <p:nvPr/>
        </p:nvSpPr>
        <p:spPr>
          <a:xfrm>
            <a:off x="283030" y="3703801"/>
            <a:ext cx="1797269" cy="646331"/>
          </a:xfrm>
          <a:prstGeom prst="rect">
            <a:avLst/>
          </a:prstGeom>
          <a:noFill/>
        </p:spPr>
        <p:txBody>
          <a:bodyPr wrap="square" rtlCol="0">
            <a:spAutoFit/>
          </a:bodyPr>
          <a:lstStyle/>
          <a:p>
            <a:r>
              <a:rPr lang="en-AU" dirty="0"/>
              <a:t>DNSSEC-signed DNS name</a:t>
            </a:r>
          </a:p>
        </p:txBody>
      </p:sp>
      <p:sp>
        <p:nvSpPr>
          <p:cNvPr id="7" name="TextBox 6">
            <a:extLst>
              <a:ext uri="{FF2B5EF4-FFF2-40B4-BE49-F238E27FC236}">
                <a16:creationId xmlns:a16="http://schemas.microsoft.com/office/drawing/2014/main" id="{AA271438-2A71-4916-2A8A-36D50CF68A7C}"/>
              </a:ext>
            </a:extLst>
          </p:cNvPr>
          <p:cNvSpPr txBox="1"/>
          <p:nvPr/>
        </p:nvSpPr>
        <p:spPr>
          <a:xfrm>
            <a:off x="200826" y="5031223"/>
            <a:ext cx="1797269" cy="923330"/>
          </a:xfrm>
          <a:prstGeom prst="rect">
            <a:avLst/>
          </a:prstGeom>
          <a:noFill/>
        </p:spPr>
        <p:txBody>
          <a:bodyPr wrap="square" rtlCol="0">
            <a:spAutoFit/>
          </a:bodyPr>
          <a:lstStyle/>
          <a:p>
            <a:r>
              <a:rPr lang="en-AU" dirty="0"/>
              <a:t>Invalidly-signed DNSSEC-signed DNS name</a:t>
            </a:r>
          </a:p>
        </p:txBody>
      </p:sp>
      <p:sp>
        <p:nvSpPr>
          <p:cNvPr id="8" name="Freeform 7">
            <a:extLst>
              <a:ext uri="{FF2B5EF4-FFF2-40B4-BE49-F238E27FC236}">
                <a16:creationId xmlns:a16="http://schemas.microsoft.com/office/drawing/2014/main" id="{FB6FC5CC-7442-BC12-8D8E-4721DA027488}"/>
              </a:ext>
            </a:extLst>
          </p:cNvPr>
          <p:cNvSpPr/>
          <p:nvPr/>
        </p:nvSpPr>
        <p:spPr>
          <a:xfrm>
            <a:off x="1450428" y="4204138"/>
            <a:ext cx="620391" cy="190770"/>
          </a:xfrm>
          <a:custGeom>
            <a:avLst/>
            <a:gdLst>
              <a:gd name="connsiteX0" fmla="*/ 0 w 620391"/>
              <a:gd name="connsiteY0" fmla="*/ 0 h 190770"/>
              <a:gd name="connsiteX1" fmla="*/ 578069 w 620391"/>
              <a:gd name="connsiteY1" fmla="*/ 136634 h 190770"/>
              <a:gd name="connsiteX2" fmla="*/ 493986 w 620391"/>
              <a:gd name="connsiteY2" fmla="*/ 31531 h 190770"/>
              <a:gd name="connsiteX3" fmla="*/ 620110 w 620391"/>
              <a:gd name="connsiteY3" fmla="*/ 168165 h 190770"/>
              <a:gd name="connsiteX4" fmla="*/ 451944 w 620391"/>
              <a:gd name="connsiteY4" fmla="*/ 189186 h 19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91" h="190770">
                <a:moveTo>
                  <a:pt x="0" y="0"/>
                </a:moveTo>
                <a:cubicBezTo>
                  <a:pt x="247869" y="65689"/>
                  <a:pt x="495738" y="131379"/>
                  <a:pt x="578069" y="136634"/>
                </a:cubicBezTo>
                <a:cubicBezTo>
                  <a:pt x="660400" y="141889"/>
                  <a:pt x="486979" y="26276"/>
                  <a:pt x="493986" y="31531"/>
                </a:cubicBezTo>
                <a:cubicBezTo>
                  <a:pt x="500993" y="36786"/>
                  <a:pt x="627117" y="141889"/>
                  <a:pt x="620110" y="168165"/>
                </a:cubicBezTo>
                <a:cubicBezTo>
                  <a:pt x="613103" y="194441"/>
                  <a:pt x="532523" y="191813"/>
                  <a:pt x="451944" y="18918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183AB42E-73A8-27BD-6701-73AF7EC25477}"/>
              </a:ext>
            </a:extLst>
          </p:cNvPr>
          <p:cNvSpPr/>
          <p:nvPr/>
        </p:nvSpPr>
        <p:spPr>
          <a:xfrm>
            <a:off x="1502979" y="4505607"/>
            <a:ext cx="578619" cy="486807"/>
          </a:xfrm>
          <a:custGeom>
            <a:avLst/>
            <a:gdLst>
              <a:gd name="connsiteX0" fmla="*/ 0 w 578619"/>
              <a:gd name="connsiteY0" fmla="*/ 486807 h 486807"/>
              <a:gd name="connsiteX1" fmla="*/ 504497 w 578619"/>
              <a:gd name="connsiteY1" fmla="*/ 76903 h 486807"/>
              <a:gd name="connsiteX2" fmla="*/ 346842 w 578619"/>
              <a:gd name="connsiteY2" fmla="*/ 66393 h 486807"/>
              <a:gd name="connsiteX3" fmla="*/ 567559 w 578619"/>
              <a:gd name="connsiteY3" fmla="*/ 3331 h 486807"/>
              <a:gd name="connsiteX4" fmla="*/ 525518 w 578619"/>
              <a:gd name="connsiteY4" fmla="*/ 182007 h 48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619" h="486807">
                <a:moveTo>
                  <a:pt x="0" y="486807"/>
                </a:moveTo>
                <a:cubicBezTo>
                  <a:pt x="223345" y="316889"/>
                  <a:pt x="446690" y="146972"/>
                  <a:pt x="504497" y="76903"/>
                </a:cubicBezTo>
                <a:cubicBezTo>
                  <a:pt x="562304" y="6834"/>
                  <a:pt x="336332" y="78655"/>
                  <a:pt x="346842" y="66393"/>
                </a:cubicBezTo>
                <a:cubicBezTo>
                  <a:pt x="357352" y="54131"/>
                  <a:pt x="537780" y="-15938"/>
                  <a:pt x="567559" y="3331"/>
                </a:cubicBezTo>
                <a:cubicBezTo>
                  <a:pt x="597338" y="22600"/>
                  <a:pt x="561428" y="102303"/>
                  <a:pt x="525518" y="18200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9176C04C-BDF9-233A-7581-8E07D5B72011}"/>
              </a:ext>
            </a:extLst>
          </p:cNvPr>
          <p:cNvSpPr/>
          <p:nvPr/>
        </p:nvSpPr>
        <p:spPr>
          <a:xfrm>
            <a:off x="2175641" y="4435366"/>
            <a:ext cx="914706" cy="10510"/>
          </a:xfrm>
          <a:custGeom>
            <a:avLst/>
            <a:gdLst>
              <a:gd name="connsiteX0" fmla="*/ 0 w 914706"/>
              <a:gd name="connsiteY0" fmla="*/ 0 h 10510"/>
              <a:gd name="connsiteX1" fmla="*/ 798787 w 914706"/>
              <a:gd name="connsiteY1" fmla="*/ 0 h 10510"/>
              <a:gd name="connsiteX2" fmla="*/ 893380 w 914706"/>
              <a:gd name="connsiteY2" fmla="*/ 10510 h 10510"/>
            </a:gdLst>
            <a:ahLst/>
            <a:cxnLst>
              <a:cxn ang="0">
                <a:pos x="connsiteX0" y="connsiteY0"/>
              </a:cxn>
              <a:cxn ang="0">
                <a:pos x="connsiteX1" y="connsiteY1"/>
              </a:cxn>
              <a:cxn ang="0">
                <a:pos x="connsiteX2" y="connsiteY2"/>
              </a:cxn>
            </a:cxnLst>
            <a:rect l="l" t="t" r="r" b="b"/>
            <a:pathLst>
              <a:path w="914706" h="10510">
                <a:moveTo>
                  <a:pt x="0" y="0"/>
                </a:moveTo>
                <a:lnTo>
                  <a:pt x="798787" y="0"/>
                </a:lnTo>
                <a:cubicBezTo>
                  <a:pt x="947684" y="1752"/>
                  <a:pt x="920532" y="6131"/>
                  <a:pt x="893380" y="10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F4674F9A-F2ED-1D71-7F1E-FC8A37AF13C1}"/>
              </a:ext>
            </a:extLst>
          </p:cNvPr>
          <p:cNvSpPr/>
          <p:nvPr/>
        </p:nvSpPr>
        <p:spPr>
          <a:xfrm>
            <a:off x="2217683" y="4561490"/>
            <a:ext cx="888091" cy="21323"/>
          </a:xfrm>
          <a:custGeom>
            <a:avLst/>
            <a:gdLst>
              <a:gd name="connsiteX0" fmla="*/ 0 w 888091"/>
              <a:gd name="connsiteY0" fmla="*/ 0 h 21323"/>
              <a:gd name="connsiteX1" fmla="*/ 788276 w 888091"/>
              <a:gd name="connsiteY1" fmla="*/ 21020 h 21323"/>
              <a:gd name="connsiteX2" fmla="*/ 851338 w 888091"/>
              <a:gd name="connsiteY2" fmla="*/ 10510 h 21323"/>
            </a:gdLst>
            <a:ahLst/>
            <a:cxnLst>
              <a:cxn ang="0">
                <a:pos x="connsiteX0" y="connsiteY0"/>
              </a:cxn>
              <a:cxn ang="0">
                <a:pos x="connsiteX1" y="connsiteY1"/>
              </a:cxn>
              <a:cxn ang="0">
                <a:pos x="connsiteX2" y="connsiteY2"/>
              </a:cxn>
            </a:cxnLst>
            <a:rect l="l" t="t" r="r" b="b"/>
            <a:pathLst>
              <a:path w="888091" h="21323">
                <a:moveTo>
                  <a:pt x="0" y="0"/>
                </a:moveTo>
                <a:lnTo>
                  <a:pt x="788276" y="21020"/>
                </a:lnTo>
                <a:cubicBezTo>
                  <a:pt x="930166" y="22772"/>
                  <a:pt x="890752" y="16641"/>
                  <a:pt x="851338" y="10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639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7200-03F1-2042-317C-A1A449D564FD}"/>
              </a:ext>
            </a:extLst>
          </p:cNvPr>
          <p:cNvSpPr>
            <a:spLocks noGrp="1"/>
          </p:cNvSpPr>
          <p:nvPr>
            <p:ph type="title"/>
          </p:nvPr>
        </p:nvSpPr>
        <p:spPr/>
        <p:txBody>
          <a:bodyPr/>
          <a:lstStyle/>
          <a:p>
            <a:r>
              <a:rPr lang="en-AU" dirty="0"/>
              <a:t>DNSSEC Test</a:t>
            </a:r>
          </a:p>
        </p:txBody>
      </p:sp>
      <p:sp>
        <p:nvSpPr>
          <p:cNvPr id="3" name="Content Placeholder 2">
            <a:extLst>
              <a:ext uri="{FF2B5EF4-FFF2-40B4-BE49-F238E27FC236}">
                <a16:creationId xmlns:a16="http://schemas.microsoft.com/office/drawing/2014/main" id="{DA275E3E-BD26-BBE0-50FD-2A4434B96574}"/>
              </a:ext>
            </a:extLst>
          </p:cNvPr>
          <p:cNvSpPr>
            <a:spLocks noGrp="1"/>
          </p:cNvSpPr>
          <p:nvPr>
            <p:ph idx="1"/>
          </p:nvPr>
        </p:nvSpPr>
        <p:spPr>
          <a:xfrm>
            <a:off x="838200" y="1825625"/>
            <a:ext cx="10515600" cy="2515147"/>
          </a:xfrm>
        </p:spPr>
        <p:txBody>
          <a:bodyPr>
            <a:normAutofit fontScale="92500" lnSpcReduction="10000"/>
          </a:bodyPr>
          <a:lstStyle/>
          <a:p>
            <a:r>
              <a:rPr lang="en-AU" dirty="0"/>
              <a:t>A client is sitting behind DNSSEC validating resolvers if:</a:t>
            </a:r>
          </a:p>
          <a:p>
            <a:pPr lvl="1"/>
            <a:r>
              <a:rPr lang="en-AU" dirty="0"/>
              <a:t>It fetches the validly-signed DNS URL</a:t>
            </a:r>
          </a:p>
          <a:p>
            <a:pPr lvl="1"/>
            <a:r>
              <a:rPr lang="en-AU" dirty="0"/>
              <a:t>It does not fetch the invalidly-signed DNS URL</a:t>
            </a:r>
          </a:p>
          <a:p>
            <a:pPr lvl="1"/>
            <a:r>
              <a:rPr lang="en-AU" dirty="0"/>
              <a:t>It queries for the address using EDNS0 DNSSEC OK field</a:t>
            </a:r>
          </a:p>
          <a:p>
            <a:pPr lvl="1"/>
            <a:r>
              <a:rPr lang="en-AU" dirty="0"/>
              <a:t>It queries for the zone DNSKEY record for both DNS names *</a:t>
            </a:r>
          </a:p>
          <a:p>
            <a:r>
              <a:rPr lang="en-AU" dirty="0"/>
              <a:t>A client “partially” validates if the validation failure causes the client to use an alternative non-validating resolver and resolve the name</a:t>
            </a:r>
          </a:p>
        </p:txBody>
      </p:sp>
      <p:sp>
        <p:nvSpPr>
          <p:cNvPr id="4" name="TextBox 3">
            <a:extLst>
              <a:ext uri="{FF2B5EF4-FFF2-40B4-BE49-F238E27FC236}">
                <a16:creationId xmlns:a16="http://schemas.microsoft.com/office/drawing/2014/main" id="{E1A789D4-61D5-F0A2-E3B7-FA3252337643}"/>
              </a:ext>
            </a:extLst>
          </p:cNvPr>
          <p:cNvSpPr txBox="1"/>
          <p:nvPr/>
        </p:nvSpPr>
        <p:spPr>
          <a:xfrm>
            <a:off x="2785242" y="5129048"/>
            <a:ext cx="7924800" cy="1477328"/>
          </a:xfrm>
          <a:prstGeom prst="rect">
            <a:avLst/>
          </a:prstGeom>
          <a:noFill/>
        </p:spPr>
        <p:txBody>
          <a:bodyPr wrap="square" rtlCol="0">
            <a:spAutoFit/>
          </a:bodyPr>
          <a:lstStyle/>
          <a:p>
            <a:r>
              <a:rPr lang="en-AU" dirty="0">
                <a:latin typeface="AhnbergHand" pitchFamily="2" charset="0"/>
              </a:rPr>
              <a:t>* This last one is a bit of a challenge as we want to see these queries at the authoritative server and not have them masked by caching – so we use a LDNS-based auth server to create a dynamic DNS server that constructs a DNSSEC signed delegated zone on the fly</a:t>
            </a:r>
          </a:p>
        </p:txBody>
      </p:sp>
    </p:spTree>
    <p:extLst>
      <p:ext uri="{BB962C8B-B14F-4D97-AF65-F5344CB8AC3E}">
        <p14:creationId xmlns:p14="http://schemas.microsoft.com/office/powerpoint/2010/main" val="256193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6254-93ED-AF65-F854-C59DE6D25387}"/>
              </a:ext>
            </a:extLst>
          </p:cNvPr>
          <p:cNvSpPr>
            <a:spLocks noGrp="1"/>
          </p:cNvSpPr>
          <p:nvPr>
            <p:ph type="title"/>
          </p:nvPr>
        </p:nvSpPr>
        <p:spPr/>
        <p:txBody>
          <a:bodyPr/>
          <a:lstStyle/>
          <a:p>
            <a:r>
              <a:rPr lang="en-AU" dirty="0"/>
              <a:t>Use of DNSSEC in Israel</a:t>
            </a:r>
          </a:p>
        </p:txBody>
      </p:sp>
      <p:pic>
        <p:nvPicPr>
          <p:cNvPr id="5" name="Content Placeholder 4">
            <a:extLst>
              <a:ext uri="{FF2B5EF4-FFF2-40B4-BE49-F238E27FC236}">
                <a16:creationId xmlns:a16="http://schemas.microsoft.com/office/drawing/2014/main" id="{D189A6DF-BD15-9E8D-6BDF-FE9F3790D92A}"/>
              </a:ext>
            </a:extLst>
          </p:cNvPr>
          <p:cNvPicPr>
            <a:picLocks noGrp="1" noChangeAspect="1"/>
          </p:cNvPicPr>
          <p:nvPr>
            <p:ph idx="1"/>
          </p:nvPr>
        </p:nvPicPr>
        <p:blipFill>
          <a:blip r:embed="rId2"/>
          <a:stretch>
            <a:fillRect/>
          </a:stretch>
        </p:blipFill>
        <p:spPr>
          <a:xfrm>
            <a:off x="1873534" y="1825625"/>
            <a:ext cx="8444931" cy="4351338"/>
          </a:xfrm>
        </p:spPr>
      </p:pic>
    </p:spTree>
    <p:extLst>
      <p:ext uri="{BB962C8B-B14F-4D97-AF65-F5344CB8AC3E}">
        <p14:creationId xmlns:p14="http://schemas.microsoft.com/office/powerpoint/2010/main" val="3378924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9250-B125-B385-26E5-7B3B0868546B}"/>
              </a:ext>
            </a:extLst>
          </p:cNvPr>
          <p:cNvSpPr>
            <a:spLocks noGrp="1"/>
          </p:cNvSpPr>
          <p:nvPr>
            <p:ph type="title"/>
          </p:nvPr>
        </p:nvSpPr>
        <p:spPr/>
        <p:txBody>
          <a:bodyPr/>
          <a:lstStyle/>
          <a:p>
            <a:r>
              <a:rPr lang="en-AU" dirty="0"/>
              <a:t>DNSSEC Results</a:t>
            </a:r>
          </a:p>
        </p:txBody>
      </p:sp>
      <p:pic>
        <p:nvPicPr>
          <p:cNvPr id="5" name="Content Placeholder 4">
            <a:extLst>
              <a:ext uri="{FF2B5EF4-FFF2-40B4-BE49-F238E27FC236}">
                <a16:creationId xmlns:a16="http://schemas.microsoft.com/office/drawing/2014/main" id="{1A7E3158-C6DF-599B-12E7-8E6D3B1DBF88}"/>
              </a:ext>
            </a:extLst>
          </p:cNvPr>
          <p:cNvPicPr>
            <a:picLocks noGrp="1" noChangeAspect="1"/>
          </p:cNvPicPr>
          <p:nvPr>
            <p:ph idx="1"/>
          </p:nvPr>
        </p:nvPicPr>
        <p:blipFill>
          <a:blip r:embed="rId2"/>
          <a:stretch>
            <a:fillRect/>
          </a:stretch>
        </p:blipFill>
        <p:spPr>
          <a:xfrm>
            <a:off x="1872643" y="1825625"/>
            <a:ext cx="8446714" cy="4351338"/>
          </a:xfrm>
        </p:spPr>
      </p:pic>
      <p:sp>
        <p:nvSpPr>
          <p:cNvPr id="6" name="TextBox 5">
            <a:extLst>
              <a:ext uri="{FF2B5EF4-FFF2-40B4-BE49-F238E27FC236}">
                <a16:creationId xmlns:a16="http://schemas.microsoft.com/office/drawing/2014/main" id="{04C747AC-DEF4-98F1-C56E-9F5DFD801AB8}"/>
              </a:ext>
            </a:extLst>
          </p:cNvPr>
          <p:cNvSpPr txBox="1"/>
          <p:nvPr/>
        </p:nvSpPr>
        <p:spPr>
          <a:xfrm>
            <a:off x="378373" y="6123543"/>
            <a:ext cx="3773790"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r>
              <a:rPr lang="en-AU" dirty="0"/>
              <a:t>/XA</a:t>
            </a:r>
          </a:p>
        </p:txBody>
      </p:sp>
    </p:spTree>
    <p:extLst>
      <p:ext uri="{BB962C8B-B14F-4D97-AF65-F5344CB8AC3E}">
        <p14:creationId xmlns:p14="http://schemas.microsoft.com/office/powerpoint/2010/main" val="1716613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6225-78B1-348A-E6A7-D33E5ADEBA3A}"/>
              </a:ext>
            </a:extLst>
          </p:cNvPr>
          <p:cNvSpPr>
            <a:spLocks noGrp="1"/>
          </p:cNvSpPr>
          <p:nvPr>
            <p:ph type="title"/>
          </p:nvPr>
        </p:nvSpPr>
        <p:spPr/>
        <p:txBody>
          <a:bodyPr/>
          <a:lstStyle/>
          <a:p>
            <a:r>
              <a:rPr lang="en-AU" dirty="0"/>
              <a:t>DNSSEC Results</a:t>
            </a:r>
          </a:p>
        </p:txBody>
      </p:sp>
      <p:pic>
        <p:nvPicPr>
          <p:cNvPr id="5" name="Content Placeholder 4">
            <a:extLst>
              <a:ext uri="{FF2B5EF4-FFF2-40B4-BE49-F238E27FC236}">
                <a16:creationId xmlns:a16="http://schemas.microsoft.com/office/drawing/2014/main" id="{6C271F93-9CF6-74C8-1292-9A2111DE455B}"/>
              </a:ext>
            </a:extLst>
          </p:cNvPr>
          <p:cNvPicPr>
            <a:picLocks noGrp="1" noChangeAspect="1"/>
          </p:cNvPicPr>
          <p:nvPr>
            <p:ph idx="1"/>
          </p:nvPr>
        </p:nvPicPr>
        <p:blipFill>
          <a:blip r:embed="rId2"/>
          <a:stretch>
            <a:fillRect/>
          </a:stretch>
        </p:blipFill>
        <p:spPr>
          <a:xfrm>
            <a:off x="1716015" y="1436741"/>
            <a:ext cx="7890440" cy="5256451"/>
          </a:xfrm>
        </p:spPr>
      </p:pic>
      <p:sp>
        <p:nvSpPr>
          <p:cNvPr id="6" name="TextBox 5">
            <a:extLst>
              <a:ext uri="{FF2B5EF4-FFF2-40B4-BE49-F238E27FC236}">
                <a16:creationId xmlns:a16="http://schemas.microsoft.com/office/drawing/2014/main" id="{E4A62B72-2124-1F7D-B76B-60CAD40B8406}"/>
              </a:ext>
            </a:extLst>
          </p:cNvPr>
          <p:cNvSpPr txBox="1"/>
          <p:nvPr/>
        </p:nvSpPr>
        <p:spPr>
          <a:xfrm>
            <a:off x="378373" y="6123543"/>
            <a:ext cx="3430747"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endParaRPr lang="en-AU" dirty="0"/>
          </a:p>
        </p:txBody>
      </p:sp>
    </p:spTree>
    <p:extLst>
      <p:ext uri="{BB962C8B-B14F-4D97-AF65-F5344CB8AC3E}">
        <p14:creationId xmlns:p14="http://schemas.microsoft.com/office/powerpoint/2010/main" val="1533592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76B7-221E-8D4D-5835-7933C62E0266}"/>
              </a:ext>
            </a:extLst>
          </p:cNvPr>
          <p:cNvSpPr>
            <a:spLocks noGrp="1"/>
          </p:cNvSpPr>
          <p:nvPr>
            <p:ph type="title"/>
          </p:nvPr>
        </p:nvSpPr>
        <p:spPr/>
        <p:txBody>
          <a:bodyPr/>
          <a:lstStyle/>
          <a:p>
            <a:r>
              <a:rPr lang="en-AU" dirty="0"/>
              <a:t>DNSSEC Validation in Israel</a:t>
            </a:r>
          </a:p>
        </p:txBody>
      </p:sp>
      <p:pic>
        <p:nvPicPr>
          <p:cNvPr id="5" name="Content Placeholder 4">
            <a:extLst>
              <a:ext uri="{FF2B5EF4-FFF2-40B4-BE49-F238E27FC236}">
                <a16:creationId xmlns:a16="http://schemas.microsoft.com/office/drawing/2014/main" id="{AA5C8FC8-4062-D004-64B4-5CC945C3D93C}"/>
              </a:ext>
            </a:extLst>
          </p:cNvPr>
          <p:cNvPicPr>
            <a:picLocks noGrp="1" noChangeAspect="1"/>
          </p:cNvPicPr>
          <p:nvPr>
            <p:ph idx="1"/>
          </p:nvPr>
        </p:nvPicPr>
        <p:blipFill>
          <a:blip r:embed="rId2"/>
          <a:stretch>
            <a:fillRect/>
          </a:stretch>
        </p:blipFill>
        <p:spPr>
          <a:xfrm>
            <a:off x="838200" y="1839109"/>
            <a:ext cx="10515600" cy="4324369"/>
          </a:xfrm>
        </p:spPr>
      </p:pic>
      <p:sp>
        <p:nvSpPr>
          <p:cNvPr id="6" name="Freeform 5">
            <a:extLst>
              <a:ext uri="{FF2B5EF4-FFF2-40B4-BE49-F238E27FC236}">
                <a16:creationId xmlns:a16="http://schemas.microsoft.com/office/drawing/2014/main" id="{077A4800-9DF9-F5AC-CBC0-36F6DD6E9723}"/>
              </a:ext>
            </a:extLst>
          </p:cNvPr>
          <p:cNvSpPr/>
          <p:nvPr/>
        </p:nvSpPr>
        <p:spPr>
          <a:xfrm>
            <a:off x="6159062" y="2438401"/>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128692FE-CC5F-4136-806D-96E3F55A4564}"/>
              </a:ext>
            </a:extLst>
          </p:cNvPr>
          <p:cNvSpPr/>
          <p:nvPr/>
        </p:nvSpPr>
        <p:spPr>
          <a:xfrm>
            <a:off x="6080234" y="2906109"/>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42D8A647-11A8-0E3F-420F-DF08BBA40BA3}"/>
              </a:ext>
            </a:extLst>
          </p:cNvPr>
          <p:cNvSpPr/>
          <p:nvPr/>
        </p:nvSpPr>
        <p:spPr>
          <a:xfrm>
            <a:off x="6258910" y="3810002"/>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A36D5CD8-E85F-F460-267D-931D04B89C86}"/>
              </a:ext>
            </a:extLst>
          </p:cNvPr>
          <p:cNvSpPr/>
          <p:nvPr/>
        </p:nvSpPr>
        <p:spPr>
          <a:xfrm>
            <a:off x="6159062" y="4019788"/>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A6B98416-C6A4-0244-0CA6-1136DF0839FD}"/>
              </a:ext>
            </a:extLst>
          </p:cNvPr>
          <p:cNvSpPr/>
          <p:nvPr/>
        </p:nvSpPr>
        <p:spPr>
          <a:xfrm>
            <a:off x="6164473" y="4261114"/>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8D8EF975-DBDA-3FC6-AB27-7A67605CB375}"/>
              </a:ext>
            </a:extLst>
          </p:cNvPr>
          <p:cNvSpPr/>
          <p:nvPr/>
        </p:nvSpPr>
        <p:spPr>
          <a:xfrm>
            <a:off x="6258910" y="4944282"/>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E56F8997-0A92-DA61-ACA1-88600D4D9480}"/>
              </a:ext>
            </a:extLst>
          </p:cNvPr>
          <p:cNvSpPr/>
          <p:nvPr/>
        </p:nvSpPr>
        <p:spPr>
          <a:xfrm>
            <a:off x="6196004" y="5395394"/>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A0CF7F25-C04D-49C8-A7BD-AA659BD8348C}"/>
              </a:ext>
            </a:extLst>
          </p:cNvPr>
          <p:cNvSpPr/>
          <p:nvPr/>
        </p:nvSpPr>
        <p:spPr>
          <a:xfrm>
            <a:off x="6243300" y="5591111"/>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39728857-27BE-3470-27FA-4787A222950F}"/>
              </a:ext>
            </a:extLst>
          </p:cNvPr>
          <p:cNvSpPr/>
          <p:nvPr/>
        </p:nvSpPr>
        <p:spPr>
          <a:xfrm>
            <a:off x="6159062" y="5853038"/>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F3E2182A-7C0C-10BB-4ADA-C54B02F80F04}"/>
              </a:ext>
            </a:extLst>
          </p:cNvPr>
          <p:cNvSpPr/>
          <p:nvPr/>
        </p:nvSpPr>
        <p:spPr>
          <a:xfrm>
            <a:off x="6196004" y="6079185"/>
            <a:ext cx="1976101" cy="94593"/>
          </a:xfrm>
          <a:custGeom>
            <a:avLst/>
            <a:gdLst>
              <a:gd name="connsiteX0" fmla="*/ 0 w 1976101"/>
              <a:gd name="connsiteY0" fmla="*/ 63062 h 94593"/>
              <a:gd name="connsiteX1" fmla="*/ 1881352 w 1976101"/>
              <a:gd name="connsiteY1" fmla="*/ 42041 h 94593"/>
              <a:gd name="connsiteX2" fmla="*/ 1723697 w 1976101"/>
              <a:gd name="connsiteY2" fmla="*/ 0 h 94593"/>
              <a:gd name="connsiteX3" fmla="*/ 1965435 w 1976101"/>
              <a:gd name="connsiteY3" fmla="*/ 42041 h 94593"/>
              <a:gd name="connsiteX4" fmla="*/ 1744717 w 1976101"/>
              <a:gd name="connsiteY4" fmla="*/ 94593 h 9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101" h="94593">
                <a:moveTo>
                  <a:pt x="0" y="63062"/>
                </a:moveTo>
                <a:lnTo>
                  <a:pt x="1881352" y="42041"/>
                </a:lnTo>
                <a:cubicBezTo>
                  <a:pt x="2168635" y="31531"/>
                  <a:pt x="1709683" y="0"/>
                  <a:pt x="1723697" y="0"/>
                </a:cubicBezTo>
                <a:cubicBezTo>
                  <a:pt x="1737711" y="0"/>
                  <a:pt x="1961932" y="26276"/>
                  <a:pt x="1965435" y="42041"/>
                </a:cubicBezTo>
                <a:cubicBezTo>
                  <a:pt x="1968938" y="57806"/>
                  <a:pt x="1856827" y="76199"/>
                  <a:pt x="1744717" y="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D287188-B26D-CC39-9E99-913AAA53B4A6}"/>
              </a:ext>
            </a:extLst>
          </p:cNvPr>
          <p:cNvSpPr txBox="1"/>
          <p:nvPr/>
        </p:nvSpPr>
        <p:spPr>
          <a:xfrm>
            <a:off x="378373" y="6123543"/>
            <a:ext cx="3676006"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dnssec</a:t>
            </a:r>
            <a:r>
              <a:rPr lang="en-AU" dirty="0"/>
              <a:t>/IL</a:t>
            </a:r>
          </a:p>
        </p:txBody>
      </p:sp>
    </p:spTree>
    <p:extLst>
      <p:ext uri="{BB962C8B-B14F-4D97-AF65-F5344CB8AC3E}">
        <p14:creationId xmlns:p14="http://schemas.microsoft.com/office/powerpoint/2010/main" val="779398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AB5-F7F3-E710-ECD7-7895E214C1D3}"/>
              </a:ext>
            </a:extLst>
          </p:cNvPr>
          <p:cNvSpPr>
            <a:spLocks noGrp="1"/>
          </p:cNvSpPr>
          <p:nvPr>
            <p:ph type="title"/>
          </p:nvPr>
        </p:nvSpPr>
        <p:spPr/>
        <p:txBody>
          <a:bodyPr/>
          <a:lstStyle/>
          <a:p>
            <a:r>
              <a:rPr lang="en-AU" dirty="0"/>
              <a:t>Other server side measurement techniques</a:t>
            </a:r>
          </a:p>
        </p:txBody>
      </p:sp>
      <p:sp>
        <p:nvSpPr>
          <p:cNvPr id="3" name="Content Placeholder 2">
            <a:extLst>
              <a:ext uri="{FF2B5EF4-FFF2-40B4-BE49-F238E27FC236}">
                <a16:creationId xmlns:a16="http://schemas.microsoft.com/office/drawing/2014/main" id="{8DCC6C17-AC79-B816-FF53-9B815CA8E22C}"/>
              </a:ext>
            </a:extLst>
          </p:cNvPr>
          <p:cNvSpPr>
            <a:spLocks noGrp="1"/>
          </p:cNvSpPr>
          <p:nvPr>
            <p:ph idx="1"/>
          </p:nvPr>
        </p:nvSpPr>
        <p:spPr/>
        <p:txBody>
          <a:bodyPr>
            <a:normAutofit/>
          </a:bodyPr>
          <a:lstStyle/>
          <a:p>
            <a:pPr marL="0" indent="0">
              <a:buNone/>
            </a:pPr>
            <a:r>
              <a:rPr lang="en-AU" dirty="0"/>
              <a:t>We treat the DNS name (and the full URL) as a set of server instructions and use a combination of dynamic DNS, NGINX modules and 2-step packet processing to generate specific server-side behaviours that we want to measure</a:t>
            </a:r>
          </a:p>
        </p:txBody>
      </p:sp>
    </p:spTree>
    <p:extLst>
      <p:ext uri="{BB962C8B-B14F-4D97-AF65-F5344CB8AC3E}">
        <p14:creationId xmlns:p14="http://schemas.microsoft.com/office/powerpoint/2010/main" val="3031525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AB5-F7F3-E710-ECD7-7895E214C1D3}"/>
              </a:ext>
            </a:extLst>
          </p:cNvPr>
          <p:cNvSpPr>
            <a:spLocks noGrp="1"/>
          </p:cNvSpPr>
          <p:nvPr>
            <p:ph type="title"/>
          </p:nvPr>
        </p:nvSpPr>
        <p:spPr/>
        <p:txBody>
          <a:bodyPr/>
          <a:lstStyle/>
          <a:p>
            <a:r>
              <a:rPr lang="en-AU" dirty="0"/>
              <a:t>Other server side measurement techniques – </a:t>
            </a:r>
            <a:r>
              <a:rPr lang="en-AU" dirty="0" err="1"/>
              <a:t>Glueless</a:t>
            </a:r>
            <a:r>
              <a:rPr lang="en-AU" dirty="0"/>
              <a:t> DNS</a:t>
            </a:r>
          </a:p>
        </p:txBody>
      </p:sp>
      <p:sp>
        <p:nvSpPr>
          <p:cNvPr id="3" name="Content Placeholder 2">
            <a:extLst>
              <a:ext uri="{FF2B5EF4-FFF2-40B4-BE49-F238E27FC236}">
                <a16:creationId xmlns:a16="http://schemas.microsoft.com/office/drawing/2014/main" id="{8DCC6C17-AC79-B816-FF53-9B815CA8E22C}"/>
              </a:ext>
            </a:extLst>
          </p:cNvPr>
          <p:cNvSpPr>
            <a:spLocks noGrp="1"/>
          </p:cNvSpPr>
          <p:nvPr>
            <p:ph idx="1"/>
          </p:nvPr>
        </p:nvSpPr>
        <p:spPr>
          <a:xfrm>
            <a:off x="838200" y="1825624"/>
            <a:ext cx="11101552" cy="4743341"/>
          </a:xfrm>
        </p:spPr>
        <p:txBody>
          <a:bodyPr>
            <a:normAutofit/>
          </a:bodyPr>
          <a:lstStyle/>
          <a:p>
            <a:pPr marL="0" indent="0">
              <a:buNone/>
            </a:pPr>
            <a:r>
              <a:rPr lang="en-AU" dirty="0"/>
              <a:t>“</a:t>
            </a:r>
            <a:r>
              <a:rPr lang="en-AU" dirty="0" err="1"/>
              <a:t>Glueless</a:t>
            </a:r>
            <a:r>
              <a:rPr lang="en-AU" dirty="0"/>
              <a:t>” DNS delegation to provide explicit confirmation that a resolver has received a response</a:t>
            </a:r>
          </a:p>
          <a:p>
            <a:pPr lvl="1"/>
            <a:r>
              <a:rPr lang="en-AU" dirty="0"/>
              <a:t>The client is forced to resolve the name of the zone name servers before proceeding with the original resolution task</a:t>
            </a:r>
          </a:p>
          <a:p>
            <a:pPr lvl="1"/>
            <a:r>
              <a:rPr lang="en-AU" dirty="0"/>
              <a:t>If the name of the name servers is dynamically generated and unique then DNS caching won’t help</a:t>
            </a:r>
          </a:p>
          <a:p>
            <a:pPr lvl="1"/>
            <a:r>
              <a:rPr lang="en-AU" dirty="0"/>
              <a:t>We’ve used this technique to measure:</a:t>
            </a:r>
          </a:p>
          <a:p>
            <a:pPr lvl="2"/>
            <a:r>
              <a:rPr lang="en-AU" dirty="0"/>
              <a:t>IDN support</a:t>
            </a:r>
          </a:p>
          <a:p>
            <a:pPr lvl="2"/>
            <a:r>
              <a:rPr lang="en-AU" dirty="0" err="1"/>
              <a:t>qname</a:t>
            </a:r>
            <a:r>
              <a:rPr lang="en-AU" dirty="0"/>
              <a:t> minimisation </a:t>
            </a:r>
          </a:p>
          <a:p>
            <a:pPr lvl="2"/>
            <a:r>
              <a:rPr lang="en-AU" dirty="0"/>
              <a:t>DNS fragmentation management</a:t>
            </a:r>
          </a:p>
          <a:p>
            <a:pPr lvl="2"/>
            <a:r>
              <a:rPr lang="en-AU" dirty="0"/>
              <a:t>DNS dual stack behaviour</a:t>
            </a:r>
          </a:p>
        </p:txBody>
      </p:sp>
    </p:spTree>
    <p:extLst>
      <p:ext uri="{BB962C8B-B14F-4D97-AF65-F5344CB8AC3E}">
        <p14:creationId xmlns:p14="http://schemas.microsoft.com/office/powerpoint/2010/main" val="112757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AB5-F7F3-E710-ECD7-7895E214C1D3}"/>
              </a:ext>
            </a:extLst>
          </p:cNvPr>
          <p:cNvSpPr>
            <a:spLocks noGrp="1"/>
          </p:cNvSpPr>
          <p:nvPr>
            <p:ph type="title"/>
          </p:nvPr>
        </p:nvSpPr>
        <p:spPr/>
        <p:txBody>
          <a:bodyPr/>
          <a:lstStyle/>
          <a:p>
            <a:r>
              <a:rPr lang="en-AU" dirty="0"/>
              <a:t>Other server side measurement techniques - Repeats</a:t>
            </a:r>
          </a:p>
        </p:txBody>
      </p:sp>
      <p:sp>
        <p:nvSpPr>
          <p:cNvPr id="3" name="Content Placeholder 2">
            <a:extLst>
              <a:ext uri="{FF2B5EF4-FFF2-40B4-BE49-F238E27FC236}">
                <a16:creationId xmlns:a16="http://schemas.microsoft.com/office/drawing/2014/main" id="{8DCC6C17-AC79-B816-FF53-9B815CA8E22C}"/>
              </a:ext>
            </a:extLst>
          </p:cNvPr>
          <p:cNvSpPr>
            <a:spLocks noGrp="1"/>
          </p:cNvSpPr>
          <p:nvPr>
            <p:ph idx="1"/>
          </p:nvPr>
        </p:nvSpPr>
        <p:spPr/>
        <p:txBody>
          <a:bodyPr>
            <a:normAutofit/>
          </a:bodyPr>
          <a:lstStyle/>
          <a:p>
            <a:pPr marL="0" indent="0">
              <a:buNone/>
            </a:pPr>
            <a:r>
              <a:rPr lang="en-AU" dirty="0"/>
              <a:t>Explicitly directed repeat fetches to trigger content directives for HTTP/3</a:t>
            </a:r>
          </a:p>
          <a:p>
            <a:pPr lvl="1"/>
            <a:r>
              <a:rPr lang="en-AU" dirty="0"/>
              <a:t>Chrome relies on receiving an Alt-Svc: content directive before it will switch over to use HTTP for fetches from this server</a:t>
            </a:r>
          </a:p>
          <a:p>
            <a:pPr lvl="1"/>
            <a:r>
              <a:rPr lang="en-AU" dirty="0"/>
              <a:t>Which means it will only use HTTP/3 on the second (or subsequent) fetch</a:t>
            </a:r>
          </a:p>
          <a:p>
            <a:pPr lvl="1"/>
            <a:r>
              <a:rPr lang="en-AU" dirty="0"/>
              <a:t>To create this behaviour we have to allow the measurement script to schedule this fetch multiple times, with a small idle interval between fetches</a:t>
            </a:r>
          </a:p>
        </p:txBody>
      </p:sp>
    </p:spTree>
    <p:extLst>
      <p:ext uri="{BB962C8B-B14F-4D97-AF65-F5344CB8AC3E}">
        <p14:creationId xmlns:p14="http://schemas.microsoft.com/office/powerpoint/2010/main" val="2047543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AB5-F7F3-E710-ECD7-7895E214C1D3}"/>
              </a:ext>
            </a:extLst>
          </p:cNvPr>
          <p:cNvSpPr>
            <a:spLocks noGrp="1"/>
          </p:cNvSpPr>
          <p:nvPr>
            <p:ph type="title"/>
          </p:nvPr>
        </p:nvSpPr>
        <p:spPr/>
        <p:txBody>
          <a:bodyPr/>
          <a:lstStyle/>
          <a:p>
            <a:r>
              <a:rPr lang="en-AU" dirty="0"/>
              <a:t>Other server side measurement techniques – SERVFAIL DNS</a:t>
            </a:r>
          </a:p>
        </p:txBody>
      </p:sp>
      <p:sp>
        <p:nvSpPr>
          <p:cNvPr id="3" name="Content Placeholder 2">
            <a:extLst>
              <a:ext uri="{FF2B5EF4-FFF2-40B4-BE49-F238E27FC236}">
                <a16:creationId xmlns:a16="http://schemas.microsoft.com/office/drawing/2014/main" id="{8DCC6C17-AC79-B816-FF53-9B815CA8E22C}"/>
              </a:ext>
            </a:extLst>
          </p:cNvPr>
          <p:cNvSpPr>
            <a:spLocks noGrp="1"/>
          </p:cNvSpPr>
          <p:nvPr>
            <p:ph idx="1"/>
          </p:nvPr>
        </p:nvSpPr>
        <p:spPr/>
        <p:txBody>
          <a:bodyPr>
            <a:normAutofit/>
          </a:bodyPr>
          <a:lstStyle/>
          <a:p>
            <a:pPr marL="0" indent="0">
              <a:buNone/>
            </a:pPr>
            <a:r>
              <a:rPr lang="en-AU" dirty="0"/>
              <a:t>SERVFAIL responses to force the client resolver to cycle through all configured recursive resolvers</a:t>
            </a:r>
          </a:p>
          <a:p>
            <a:pPr lvl="1"/>
            <a:r>
              <a:rPr lang="en-AU" dirty="0"/>
              <a:t>This technique uses a LDNS path that responds with a SERVFAIL response for all DNS queries for this name set</a:t>
            </a:r>
          </a:p>
          <a:p>
            <a:pPr lvl="1"/>
            <a:r>
              <a:rPr lang="en-AU" dirty="0"/>
              <a:t>This is intended to cause the local resolver to cycle through all locally configured recursive resolvers to find a resolver that will respond to the query</a:t>
            </a:r>
          </a:p>
          <a:p>
            <a:pPr lvl="1"/>
            <a:r>
              <a:rPr lang="en-AU" dirty="0"/>
              <a:t>We used this is exposing the set of resolvers that a user may use to resolve a name</a:t>
            </a:r>
          </a:p>
        </p:txBody>
      </p:sp>
    </p:spTree>
    <p:extLst>
      <p:ext uri="{BB962C8B-B14F-4D97-AF65-F5344CB8AC3E}">
        <p14:creationId xmlns:p14="http://schemas.microsoft.com/office/powerpoint/2010/main" val="3469558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AB5-F7F3-E710-ECD7-7895E214C1D3}"/>
              </a:ext>
            </a:extLst>
          </p:cNvPr>
          <p:cNvSpPr>
            <a:spLocks noGrp="1"/>
          </p:cNvSpPr>
          <p:nvPr>
            <p:ph type="title"/>
          </p:nvPr>
        </p:nvSpPr>
        <p:spPr/>
        <p:txBody>
          <a:bodyPr>
            <a:normAutofit fontScale="90000"/>
          </a:bodyPr>
          <a:lstStyle/>
          <a:p>
            <a:r>
              <a:rPr lang="en-AU" dirty="0"/>
              <a:t>Other server side measurement techniques – IPv6 Packet Mangling</a:t>
            </a:r>
          </a:p>
        </p:txBody>
      </p:sp>
      <p:sp>
        <p:nvSpPr>
          <p:cNvPr id="3" name="Content Placeholder 2">
            <a:extLst>
              <a:ext uri="{FF2B5EF4-FFF2-40B4-BE49-F238E27FC236}">
                <a16:creationId xmlns:a16="http://schemas.microsoft.com/office/drawing/2014/main" id="{8DCC6C17-AC79-B816-FF53-9B815CA8E22C}"/>
              </a:ext>
            </a:extLst>
          </p:cNvPr>
          <p:cNvSpPr>
            <a:spLocks noGrp="1"/>
          </p:cNvSpPr>
          <p:nvPr>
            <p:ph idx="1"/>
          </p:nvPr>
        </p:nvSpPr>
        <p:spPr/>
        <p:txBody>
          <a:bodyPr>
            <a:normAutofit/>
          </a:bodyPr>
          <a:lstStyle/>
          <a:p>
            <a:r>
              <a:rPr lang="en-AU" dirty="0"/>
              <a:t>IPv6 packet manipulation to insert crafted IPv6 packets into an established TCP stream</a:t>
            </a:r>
          </a:p>
          <a:p>
            <a:pPr lvl="1"/>
            <a:r>
              <a:rPr lang="en-AU" dirty="0"/>
              <a:t>To manipulate an IPv6 packet to manually control fragmentation and other forms of Extension Headers we use a “front end” unit to pick up incoming packets and pass them to a conventional back end server</a:t>
            </a:r>
          </a:p>
          <a:p>
            <a:pPr lvl="1"/>
            <a:r>
              <a:rPr lang="en-AU" dirty="0"/>
              <a:t>The return packet is modified to add the appropriate Extension Header and/or Fragment before passing back to the end client</a:t>
            </a:r>
          </a:p>
          <a:p>
            <a:endParaRPr lang="en-AU" dirty="0"/>
          </a:p>
        </p:txBody>
      </p:sp>
    </p:spTree>
    <p:extLst>
      <p:ext uri="{BB962C8B-B14F-4D97-AF65-F5344CB8AC3E}">
        <p14:creationId xmlns:p14="http://schemas.microsoft.com/office/powerpoint/2010/main" val="3363031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53F0-26C0-4C7F-703E-AD748CC20958}"/>
              </a:ext>
            </a:extLst>
          </p:cNvPr>
          <p:cNvSpPr>
            <a:spLocks noGrp="1"/>
          </p:cNvSpPr>
          <p:nvPr>
            <p:ph type="title"/>
          </p:nvPr>
        </p:nvSpPr>
        <p:spPr/>
        <p:txBody>
          <a:bodyPr/>
          <a:lstStyle/>
          <a:p>
            <a:r>
              <a:rPr lang="en-AU" dirty="0"/>
              <a:t>Measurement Projects</a:t>
            </a:r>
          </a:p>
        </p:txBody>
      </p:sp>
      <p:sp>
        <p:nvSpPr>
          <p:cNvPr id="3" name="Content Placeholder 2">
            <a:extLst>
              <a:ext uri="{FF2B5EF4-FFF2-40B4-BE49-F238E27FC236}">
                <a16:creationId xmlns:a16="http://schemas.microsoft.com/office/drawing/2014/main" id="{81978EE7-7FD9-1AD2-351D-579A3FFC0CCB}"/>
              </a:ext>
            </a:extLst>
          </p:cNvPr>
          <p:cNvSpPr>
            <a:spLocks noGrp="1"/>
          </p:cNvSpPr>
          <p:nvPr>
            <p:ph idx="1"/>
          </p:nvPr>
        </p:nvSpPr>
        <p:spPr/>
        <p:txBody>
          <a:bodyPr>
            <a:normAutofit fontScale="92500" lnSpcReduction="20000"/>
          </a:bodyPr>
          <a:lstStyle/>
          <a:p>
            <a:r>
              <a:rPr lang="en-AU" dirty="0"/>
              <a:t>IPv6 Performance (connection reliability and relative speed)</a:t>
            </a:r>
          </a:p>
          <a:p>
            <a:r>
              <a:rPr lang="en-AU" dirty="0"/>
              <a:t>IPv6 Fragmentation</a:t>
            </a:r>
          </a:p>
          <a:p>
            <a:r>
              <a:rPr lang="en-AU" dirty="0"/>
              <a:t>IPv6 Extension Header loss Rates (HBH and DST)</a:t>
            </a:r>
          </a:p>
          <a:p>
            <a:r>
              <a:rPr lang="en-AU" dirty="0"/>
              <a:t>DNS: Use of ECDSA and EDDI DNSSEC signing algorithms</a:t>
            </a:r>
          </a:p>
          <a:p>
            <a:r>
              <a:rPr lang="en-AU" dirty="0"/>
              <a:t>DNS: Fragmentation Drop (and TCP support)</a:t>
            </a:r>
          </a:p>
          <a:p>
            <a:r>
              <a:rPr lang="en-AU" dirty="0"/>
              <a:t>DNS resolver use profile (use of open DNS resolvers)</a:t>
            </a:r>
          </a:p>
          <a:p>
            <a:r>
              <a:rPr lang="en-AU" dirty="0"/>
              <a:t>DNS KSK roll probes (RFC8509)</a:t>
            </a:r>
          </a:p>
          <a:p>
            <a:r>
              <a:rPr lang="en-AU" dirty="0"/>
              <a:t>Support for QUIC use (HTTP/3)</a:t>
            </a:r>
          </a:p>
          <a:p>
            <a:r>
              <a:rPr lang="en-AU" dirty="0"/>
              <a:t>Support for Route Origination Validation</a:t>
            </a:r>
          </a:p>
          <a:p>
            <a:r>
              <a:rPr lang="en-AU" dirty="0"/>
              <a:t>Zombies and tracking</a:t>
            </a:r>
          </a:p>
          <a:p>
            <a:endParaRPr lang="en-AU" dirty="0"/>
          </a:p>
        </p:txBody>
      </p:sp>
      <p:sp>
        <p:nvSpPr>
          <p:cNvPr id="4" name="TextBox 3">
            <a:extLst>
              <a:ext uri="{FF2B5EF4-FFF2-40B4-BE49-F238E27FC236}">
                <a16:creationId xmlns:a16="http://schemas.microsoft.com/office/drawing/2014/main" id="{050647CB-31C0-D420-43A1-D7F4AACD41B4}"/>
              </a:ext>
            </a:extLst>
          </p:cNvPr>
          <p:cNvSpPr txBox="1"/>
          <p:nvPr/>
        </p:nvSpPr>
        <p:spPr>
          <a:xfrm>
            <a:off x="7010400" y="6311900"/>
            <a:ext cx="2704587" cy="369332"/>
          </a:xfrm>
          <a:prstGeom prst="rect">
            <a:avLst/>
          </a:prstGeom>
          <a:noFill/>
        </p:spPr>
        <p:txBody>
          <a:bodyPr wrap="none" rtlCol="0">
            <a:spAutoFit/>
          </a:bodyPr>
          <a:lstStyle/>
          <a:p>
            <a:r>
              <a:rPr lang="en-AU" dirty="0"/>
              <a:t>https://</a:t>
            </a:r>
            <a:r>
              <a:rPr lang="en-AU" dirty="0" err="1"/>
              <a:t>stats.labs.apnic.net</a:t>
            </a:r>
            <a:endParaRPr lang="en-AU" dirty="0"/>
          </a:p>
        </p:txBody>
      </p:sp>
    </p:spTree>
    <p:extLst>
      <p:ext uri="{BB962C8B-B14F-4D97-AF65-F5344CB8AC3E}">
        <p14:creationId xmlns:p14="http://schemas.microsoft.com/office/powerpoint/2010/main" val="4277803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5952-DAD7-14CC-D70F-0B377611D0D2}"/>
              </a:ext>
            </a:extLst>
          </p:cNvPr>
          <p:cNvSpPr>
            <a:spLocks noGrp="1"/>
          </p:cNvSpPr>
          <p:nvPr>
            <p:ph type="title"/>
          </p:nvPr>
        </p:nvSpPr>
        <p:spPr/>
        <p:txBody>
          <a:bodyPr/>
          <a:lstStyle/>
          <a:p>
            <a:r>
              <a:rPr lang="en-AU" dirty="0"/>
              <a:t>Server Side Measurement</a:t>
            </a:r>
          </a:p>
        </p:txBody>
      </p:sp>
      <p:sp>
        <p:nvSpPr>
          <p:cNvPr id="3" name="Content Placeholder 2">
            <a:extLst>
              <a:ext uri="{FF2B5EF4-FFF2-40B4-BE49-F238E27FC236}">
                <a16:creationId xmlns:a16="http://schemas.microsoft.com/office/drawing/2014/main" id="{6AC7D2C7-AB3E-D9FF-76A8-1DC5F97FDE2E}"/>
              </a:ext>
            </a:extLst>
          </p:cNvPr>
          <p:cNvSpPr>
            <a:spLocks noGrp="1"/>
          </p:cNvSpPr>
          <p:nvPr>
            <p:ph idx="1"/>
          </p:nvPr>
        </p:nvSpPr>
        <p:spPr/>
        <p:txBody>
          <a:bodyPr>
            <a:normAutofit lnSpcReduction="10000"/>
          </a:bodyPr>
          <a:lstStyle/>
          <a:p>
            <a:r>
              <a:rPr lang="en-AU" dirty="0"/>
              <a:t>This approach complements client side measurements (CAIDA’s ARK, RIPE NCC’s Atlas) and network-level internal measurements by using a large scale server side measurement platform</a:t>
            </a:r>
          </a:p>
          <a:p>
            <a:r>
              <a:rPr lang="en-AU" dirty="0"/>
              <a:t>In this form of server-side measurement the client does what clients always do - fetch URLs</a:t>
            </a:r>
          </a:p>
          <a:p>
            <a:r>
              <a:rPr lang="en-AU" dirty="0"/>
              <a:t>We can test particular client behaviours and network behaviours by deliberately altering the server-side behaviour and triggering the behaviour in a measured behaviour</a:t>
            </a:r>
          </a:p>
          <a:p>
            <a:r>
              <a:rPr lang="en-AU" dirty="0"/>
              <a:t>The benefit of this approach is that rather than measuring the effect and inferring the cause, in this approach we trigger a cause and then correlate the observed outcomes against </a:t>
            </a:r>
            <a:r>
              <a:rPr lang="en-AU"/>
              <a:t>the known cause</a:t>
            </a:r>
            <a:r>
              <a:rPr lang="en-AU" dirty="0"/>
              <a:t>.</a:t>
            </a:r>
          </a:p>
        </p:txBody>
      </p:sp>
    </p:spTree>
    <p:extLst>
      <p:ext uri="{BB962C8B-B14F-4D97-AF65-F5344CB8AC3E}">
        <p14:creationId xmlns:p14="http://schemas.microsoft.com/office/powerpoint/2010/main" val="344807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6254-93ED-AF65-F854-C59DE6D25387}"/>
              </a:ext>
            </a:extLst>
          </p:cNvPr>
          <p:cNvSpPr>
            <a:spLocks noGrp="1"/>
          </p:cNvSpPr>
          <p:nvPr>
            <p:ph type="title"/>
          </p:nvPr>
        </p:nvSpPr>
        <p:spPr/>
        <p:txBody>
          <a:bodyPr/>
          <a:lstStyle/>
          <a:p>
            <a:r>
              <a:rPr lang="en-AU" dirty="0"/>
              <a:t>Use of DNSSEC in Israel</a:t>
            </a:r>
          </a:p>
        </p:txBody>
      </p:sp>
      <p:pic>
        <p:nvPicPr>
          <p:cNvPr id="5" name="Content Placeholder 4">
            <a:extLst>
              <a:ext uri="{FF2B5EF4-FFF2-40B4-BE49-F238E27FC236}">
                <a16:creationId xmlns:a16="http://schemas.microsoft.com/office/drawing/2014/main" id="{D189A6DF-BD15-9E8D-6BDF-FE9F3790D92A}"/>
              </a:ext>
            </a:extLst>
          </p:cNvPr>
          <p:cNvPicPr>
            <a:picLocks noGrp="1" noChangeAspect="1"/>
          </p:cNvPicPr>
          <p:nvPr>
            <p:ph idx="1"/>
          </p:nvPr>
        </p:nvPicPr>
        <p:blipFill>
          <a:blip r:embed="rId2"/>
          <a:stretch>
            <a:fillRect/>
          </a:stretch>
        </p:blipFill>
        <p:spPr>
          <a:xfrm>
            <a:off x="1873534" y="1825625"/>
            <a:ext cx="8444931" cy="4351338"/>
          </a:xfrm>
        </p:spPr>
      </p:pic>
      <p:pic>
        <p:nvPicPr>
          <p:cNvPr id="4" name="Picture 3">
            <a:extLst>
              <a:ext uri="{FF2B5EF4-FFF2-40B4-BE49-F238E27FC236}">
                <a16:creationId xmlns:a16="http://schemas.microsoft.com/office/drawing/2014/main" id="{055FB9C7-B012-0386-DF46-E79634BBBF6A}"/>
              </a:ext>
            </a:extLst>
          </p:cNvPr>
          <p:cNvPicPr>
            <a:picLocks noChangeAspect="1"/>
          </p:cNvPicPr>
          <p:nvPr/>
        </p:nvPicPr>
        <p:blipFill>
          <a:blip r:embed="rId3"/>
          <a:stretch>
            <a:fillRect/>
          </a:stretch>
        </p:blipFill>
        <p:spPr>
          <a:xfrm>
            <a:off x="288818" y="2857421"/>
            <a:ext cx="11903182" cy="3635454"/>
          </a:xfrm>
          <a:prstGeom prst="rect">
            <a:avLst/>
          </a:prstGeom>
        </p:spPr>
      </p:pic>
    </p:spTree>
    <p:extLst>
      <p:ext uri="{BB962C8B-B14F-4D97-AF65-F5344CB8AC3E}">
        <p14:creationId xmlns:p14="http://schemas.microsoft.com/office/powerpoint/2010/main" val="3357618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
        <p:nvSpPr>
          <p:cNvPr id="3" name="TextBox 2">
            <a:extLst>
              <a:ext uri="{FF2B5EF4-FFF2-40B4-BE49-F238E27FC236}">
                <a16:creationId xmlns:a16="http://schemas.microsoft.com/office/drawing/2014/main" id="{A4794D73-6C31-9D46-2219-5E3EE156CFCC}"/>
              </a:ext>
            </a:extLst>
          </p:cNvPr>
          <p:cNvSpPr txBox="1"/>
          <p:nvPr/>
        </p:nvSpPr>
        <p:spPr>
          <a:xfrm>
            <a:off x="3824748" y="4969184"/>
            <a:ext cx="6008311" cy="954107"/>
          </a:xfrm>
          <a:prstGeom prst="rect">
            <a:avLst/>
          </a:prstGeom>
          <a:noFill/>
        </p:spPr>
        <p:txBody>
          <a:bodyPr wrap="none" rtlCol="0">
            <a:spAutoFit/>
          </a:bodyPr>
          <a:lstStyle/>
          <a:p>
            <a:r>
              <a:rPr lang="en-AU" sz="2800" b="1"/>
              <a:t>Measurement </a:t>
            </a:r>
            <a:r>
              <a:rPr lang="en-AU" sz="2800" b="1" dirty="0"/>
              <a:t>Reports at APNIC Labs:</a:t>
            </a:r>
          </a:p>
          <a:p>
            <a:r>
              <a:rPr lang="en-AU" sz="2800" b="1" dirty="0"/>
              <a:t>                    https://</a:t>
            </a:r>
            <a:r>
              <a:rPr lang="en-AU" sz="2800" b="1" dirty="0" err="1"/>
              <a:t>stats.labs.apnic.net</a:t>
            </a:r>
            <a:endParaRPr lang="en-AU" sz="2800" b="1" dirty="0"/>
          </a:p>
        </p:txBody>
      </p:sp>
    </p:spTree>
    <p:extLst>
      <p:ext uri="{BB962C8B-B14F-4D97-AF65-F5344CB8AC3E}">
        <p14:creationId xmlns:p14="http://schemas.microsoft.com/office/powerpoint/2010/main" val="313306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AE0A-B0DA-5742-9928-22C3A6D6353C}"/>
              </a:ext>
            </a:extLst>
          </p:cNvPr>
          <p:cNvSpPr>
            <a:spLocks noGrp="1"/>
          </p:cNvSpPr>
          <p:nvPr>
            <p:ph type="title"/>
          </p:nvPr>
        </p:nvSpPr>
        <p:spPr/>
        <p:txBody>
          <a:bodyPr/>
          <a:lstStyle/>
          <a:p>
            <a:r>
              <a:rPr lang="en-AU" dirty="0"/>
              <a:t>DNS Resolver use in Israel</a:t>
            </a:r>
          </a:p>
        </p:txBody>
      </p:sp>
      <p:pic>
        <p:nvPicPr>
          <p:cNvPr id="5" name="Content Placeholder 4">
            <a:extLst>
              <a:ext uri="{FF2B5EF4-FFF2-40B4-BE49-F238E27FC236}">
                <a16:creationId xmlns:a16="http://schemas.microsoft.com/office/drawing/2014/main" id="{B22DCDEA-E1AB-105F-BC58-7257D718C587}"/>
              </a:ext>
            </a:extLst>
          </p:cNvPr>
          <p:cNvPicPr>
            <a:picLocks noGrp="1" noChangeAspect="1"/>
          </p:cNvPicPr>
          <p:nvPr>
            <p:ph idx="1"/>
          </p:nvPr>
        </p:nvPicPr>
        <p:blipFill>
          <a:blip r:embed="rId2"/>
          <a:stretch>
            <a:fillRect/>
          </a:stretch>
        </p:blipFill>
        <p:spPr>
          <a:xfrm>
            <a:off x="956513" y="1690688"/>
            <a:ext cx="8691983" cy="4804692"/>
          </a:xfrm>
        </p:spPr>
      </p:pic>
    </p:spTree>
    <p:extLst>
      <p:ext uri="{BB962C8B-B14F-4D97-AF65-F5344CB8AC3E}">
        <p14:creationId xmlns:p14="http://schemas.microsoft.com/office/powerpoint/2010/main" val="165959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AE0A-B0DA-5742-9928-22C3A6D6353C}"/>
              </a:ext>
            </a:extLst>
          </p:cNvPr>
          <p:cNvSpPr>
            <a:spLocks noGrp="1"/>
          </p:cNvSpPr>
          <p:nvPr>
            <p:ph type="title"/>
          </p:nvPr>
        </p:nvSpPr>
        <p:spPr/>
        <p:txBody>
          <a:bodyPr/>
          <a:lstStyle/>
          <a:p>
            <a:r>
              <a:rPr lang="en-AU" dirty="0"/>
              <a:t>DNS Resolver use in Israel</a:t>
            </a:r>
          </a:p>
        </p:txBody>
      </p:sp>
      <p:pic>
        <p:nvPicPr>
          <p:cNvPr id="5" name="Content Placeholder 4">
            <a:extLst>
              <a:ext uri="{FF2B5EF4-FFF2-40B4-BE49-F238E27FC236}">
                <a16:creationId xmlns:a16="http://schemas.microsoft.com/office/drawing/2014/main" id="{B22DCDEA-E1AB-105F-BC58-7257D718C587}"/>
              </a:ext>
            </a:extLst>
          </p:cNvPr>
          <p:cNvPicPr>
            <a:picLocks noGrp="1" noChangeAspect="1"/>
          </p:cNvPicPr>
          <p:nvPr>
            <p:ph idx="1"/>
          </p:nvPr>
        </p:nvPicPr>
        <p:blipFill>
          <a:blip r:embed="rId2"/>
          <a:stretch>
            <a:fillRect/>
          </a:stretch>
        </p:blipFill>
        <p:spPr>
          <a:xfrm>
            <a:off x="956513" y="1690688"/>
            <a:ext cx="8691983" cy="4804692"/>
          </a:xfrm>
        </p:spPr>
      </p:pic>
      <p:pic>
        <p:nvPicPr>
          <p:cNvPr id="4" name="Picture 3">
            <a:extLst>
              <a:ext uri="{FF2B5EF4-FFF2-40B4-BE49-F238E27FC236}">
                <a16:creationId xmlns:a16="http://schemas.microsoft.com/office/drawing/2014/main" id="{4E3A85AD-672C-9BEF-92EB-DD5245FCFD38}"/>
              </a:ext>
            </a:extLst>
          </p:cNvPr>
          <p:cNvPicPr>
            <a:picLocks noChangeAspect="1"/>
          </p:cNvPicPr>
          <p:nvPr/>
        </p:nvPicPr>
        <p:blipFill>
          <a:blip r:embed="rId3"/>
          <a:stretch>
            <a:fillRect/>
          </a:stretch>
        </p:blipFill>
        <p:spPr>
          <a:xfrm>
            <a:off x="54493" y="2674711"/>
            <a:ext cx="12083014" cy="2349234"/>
          </a:xfrm>
          <a:prstGeom prst="rect">
            <a:avLst/>
          </a:prstGeom>
        </p:spPr>
      </p:pic>
    </p:spTree>
    <p:extLst>
      <p:ext uri="{BB962C8B-B14F-4D97-AF65-F5344CB8AC3E}">
        <p14:creationId xmlns:p14="http://schemas.microsoft.com/office/powerpoint/2010/main" val="154560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1FEB-01B3-A97D-4844-8EB0C5121B55}"/>
              </a:ext>
            </a:extLst>
          </p:cNvPr>
          <p:cNvSpPr>
            <a:spLocks noGrp="1"/>
          </p:cNvSpPr>
          <p:nvPr>
            <p:ph type="title"/>
          </p:nvPr>
        </p:nvSpPr>
        <p:spPr/>
        <p:txBody>
          <a:bodyPr/>
          <a:lstStyle/>
          <a:p>
            <a:r>
              <a:rPr lang="en-AU" dirty="0"/>
              <a:t>So much to measure…</a:t>
            </a:r>
          </a:p>
        </p:txBody>
      </p:sp>
      <p:sp>
        <p:nvSpPr>
          <p:cNvPr id="3" name="Content Placeholder 2">
            <a:extLst>
              <a:ext uri="{FF2B5EF4-FFF2-40B4-BE49-F238E27FC236}">
                <a16:creationId xmlns:a16="http://schemas.microsoft.com/office/drawing/2014/main" id="{73415505-523A-1862-21D6-1AC3610DD5D3}"/>
              </a:ext>
            </a:extLst>
          </p:cNvPr>
          <p:cNvSpPr>
            <a:spLocks noGrp="1"/>
          </p:cNvSpPr>
          <p:nvPr>
            <p:ph idx="1"/>
          </p:nvPr>
        </p:nvSpPr>
        <p:spPr/>
        <p:txBody>
          <a:bodyPr/>
          <a:lstStyle/>
          <a:p>
            <a:pPr marL="0" indent="0">
              <a:buNone/>
            </a:pPr>
            <a:r>
              <a:rPr lang="en-AU" dirty="0"/>
              <a:t>so little time!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80764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B709-19EF-187C-6AFA-20816C2AF191}"/>
              </a:ext>
            </a:extLst>
          </p:cNvPr>
          <p:cNvSpPr>
            <a:spLocks noGrp="1"/>
          </p:cNvSpPr>
          <p:nvPr>
            <p:ph type="title"/>
          </p:nvPr>
        </p:nvSpPr>
        <p:spPr/>
        <p:txBody>
          <a:bodyPr/>
          <a:lstStyle/>
          <a:p>
            <a:r>
              <a:rPr lang="en-AU" dirty="0"/>
              <a:t>How and what</a:t>
            </a:r>
          </a:p>
        </p:txBody>
      </p:sp>
      <p:sp>
        <p:nvSpPr>
          <p:cNvPr id="3" name="Content Placeholder 2">
            <a:extLst>
              <a:ext uri="{FF2B5EF4-FFF2-40B4-BE49-F238E27FC236}">
                <a16:creationId xmlns:a16="http://schemas.microsoft.com/office/drawing/2014/main" id="{24483EB1-51B8-A577-927B-6E320E8744FE}"/>
              </a:ext>
            </a:extLst>
          </p:cNvPr>
          <p:cNvSpPr>
            <a:spLocks noGrp="1"/>
          </p:cNvSpPr>
          <p:nvPr>
            <p:ph idx="1"/>
          </p:nvPr>
        </p:nvSpPr>
        <p:spPr/>
        <p:txBody>
          <a:bodyPr/>
          <a:lstStyle/>
          <a:p>
            <a:r>
              <a:rPr lang="en-AU" dirty="0"/>
              <a:t>The basic questions are to figure out </a:t>
            </a:r>
            <a:r>
              <a:rPr lang="en-AU" b="1" dirty="0"/>
              <a:t>what</a:t>
            </a:r>
            <a:r>
              <a:rPr lang="en-AU" dirty="0"/>
              <a:t> measurement approach to use:</a:t>
            </a:r>
          </a:p>
          <a:p>
            <a:pPr lvl="1"/>
            <a:r>
              <a:rPr lang="en-US" altLang="en-US" dirty="0">
                <a:solidFill>
                  <a:srgbClr val="000000"/>
                </a:solidFill>
                <a:ea typeface="ＭＳ Ｐゴシック" panose="020B0600070205080204" pitchFamily="34" charset="-128"/>
              </a:rPr>
              <a:t>whole of network metrics </a:t>
            </a:r>
            <a:r>
              <a:rPr lang="en-US" altLang="en-US" sz="1600" dirty="0">
                <a:solidFill>
                  <a:srgbClr val="000000"/>
                </a:solidFill>
                <a:ea typeface="ＭＳ Ｐゴシック" panose="020B0600070205080204" pitchFamily="34" charset="-128"/>
              </a:rPr>
              <a:t>vs</a:t>
            </a:r>
            <a:r>
              <a:rPr lang="en-US" altLang="en-US" dirty="0">
                <a:solidFill>
                  <a:srgbClr val="000000"/>
                </a:solidFill>
                <a:ea typeface="ＭＳ Ｐゴシック" panose="020B0600070205080204" pitchFamily="34" charset="-128"/>
              </a:rPr>
              <a:t> sample measurements</a:t>
            </a:r>
          </a:p>
          <a:p>
            <a:pPr lvl="1"/>
            <a:r>
              <a:rPr lang="en-US" altLang="en-US" dirty="0">
                <a:solidFill>
                  <a:srgbClr val="000000"/>
                </a:solidFill>
                <a:ea typeface="ＭＳ Ｐゴシック" panose="020B0600070205080204" pitchFamily="34" charset="-128"/>
              </a:rPr>
              <a:t>system </a:t>
            </a:r>
            <a:r>
              <a:rPr lang="en-US" altLang="en-US" dirty="0" err="1">
                <a:solidFill>
                  <a:srgbClr val="000000"/>
                </a:solidFill>
                <a:ea typeface="ＭＳ Ｐゴシック" panose="020B0600070205080204" pitchFamily="34" charset="-128"/>
              </a:rPr>
              <a:t>behviour</a:t>
            </a:r>
            <a:r>
              <a:rPr lang="en-US" altLang="en-US" dirty="0">
                <a:solidFill>
                  <a:srgbClr val="000000"/>
                </a:solidFill>
                <a:ea typeface="ＭＳ Ｐゴシック" panose="020B0600070205080204" pitchFamily="34" charset="-128"/>
              </a:rPr>
              <a:t> metrics </a:t>
            </a:r>
            <a:r>
              <a:rPr lang="en-US" altLang="en-US" sz="1600" dirty="0">
                <a:solidFill>
                  <a:srgbClr val="000000"/>
                </a:solidFill>
                <a:ea typeface="ＭＳ Ｐゴシック" panose="020B0600070205080204" pitchFamily="34" charset="-128"/>
              </a:rPr>
              <a:t>vs</a:t>
            </a:r>
            <a:r>
              <a:rPr lang="en-US" altLang="en-US" dirty="0">
                <a:solidFill>
                  <a:srgbClr val="000000"/>
                </a:solidFill>
                <a:ea typeface="ＭＳ Ｐゴシック" panose="020B0600070205080204" pitchFamily="34" charset="-128"/>
              </a:rPr>
              <a:t> user experience metrics </a:t>
            </a:r>
            <a:r>
              <a:rPr lang="en-US" altLang="en-US" sz="1800" dirty="0">
                <a:solidFill>
                  <a:srgbClr val="000000"/>
                </a:solidFill>
                <a:ea typeface="ＭＳ Ｐゴシック" panose="020B0600070205080204" pitchFamily="34" charset="-128"/>
              </a:rPr>
              <a:t>vs</a:t>
            </a:r>
            <a:r>
              <a:rPr lang="en-US" altLang="en-US" dirty="0">
                <a:solidFill>
                  <a:srgbClr val="000000"/>
                </a:solidFill>
                <a:ea typeface="ＭＳ Ｐゴシック" panose="020B0600070205080204" pitchFamily="34" charset="-128"/>
              </a:rPr>
              <a:t>  component metrics</a:t>
            </a:r>
          </a:p>
          <a:p>
            <a:pPr lvl="1"/>
            <a:r>
              <a:rPr lang="en-US" altLang="en-US" dirty="0">
                <a:solidFill>
                  <a:srgbClr val="000000"/>
                </a:solidFill>
                <a:ea typeface="ＭＳ Ｐゴシック" panose="020B0600070205080204" pitchFamily="34" charset="-128"/>
              </a:rPr>
              <a:t>snapshot metrics </a:t>
            </a:r>
            <a:r>
              <a:rPr lang="en-US" altLang="en-US" sz="1600" dirty="0">
                <a:solidFill>
                  <a:srgbClr val="000000"/>
                </a:solidFill>
                <a:ea typeface="ＭＳ Ｐゴシック" panose="020B0600070205080204" pitchFamily="34" charset="-128"/>
              </a:rPr>
              <a:t>vs</a:t>
            </a:r>
            <a:r>
              <a:rPr lang="en-US" altLang="en-US" dirty="0">
                <a:solidFill>
                  <a:srgbClr val="000000"/>
                </a:solidFill>
                <a:ea typeface="ＭＳ Ｐゴシック" panose="020B0600070205080204" pitchFamily="34" charset="-128"/>
              </a:rPr>
              <a:t> time series measurements</a:t>
            </a:r>
          </a:p>
          <a:p>
            <a:pPr lvl="1"/>
            <a:endParaRPr lang="en-AU" altLang="en-US" dirty="0">
              <a:solidFill>
                <a:srgbClr val="000000"/>
              </a:solidFill>
              <a:ea typeface="ＭＳ Ｐゴシック" panose="020B0600070205080204" pitchFamily="34" charset="-128"/>
            </a:endParaRPr>
          </a:p>
          <a:p>
            <a:r>
              <a:rPr lang="en-AU" altLang="en-US" dirty="0">
                <a:solidFill>
                  <a:srgbClr val="000000"/>
                </a:solidFill>
                <a:ea typeface="ＭＳ Ｐゴシック" panose="020B0600070205080204" pitchFamily="34" charset="-128"/>
              </a:rPr>
              <a:t>And then figure out </a:t>
            </a:r>
            <a:r>
              <a:rPr lang="en-AU" altLang="en-US" b="1" dirty="0">
                <a:solidFill>
                  <a:srgbClr val="000000"/>
                </a:solidFill>
                <a:ea typeface="ＭＳ Ｐゴシック" panose="020B0600070205080204" pitchFamily="34" charset="-128"/>
              </a:rPr>
              <a:t>how</a:t>
            </a:r>
            <a:r>
              <a:rPr lang="en-AU" altLang="en-US" dirty="0">
                <a:solidFill>
                  <a:srgbClr val="000000"/>
                </a:solidFill>
                <a:ea typeface="ＭＳ Ｐゴシック" panose="020B0600070205080204" pitchFamily="34" charset="-128"/>
              </a:rPr>
              <a:t> to perform the measurement:</a:t>
            </a:r>
          </a:p>
          <a:p>
            <a:pPr lvl="1"/>
            <a:r>
              <a:rPr lang="en-AU" altLang="en-US" dirty="0">
                <a:solidFill>
                  <a:srgbClr val="000000"/>
                </a:solidFill>
                <a:ea typeface="ＭＳ Ｐゴシック" panose="020B0600070205080204" pitchFamily="34" charset="-128"/>
              </a:rPr>
              <a:t>Passive </a:t>
            </a:r>
            <a:r>
              <a:rPr lang="en-AU" altLang="en-US" sz="1600" dirty="0">
                <a:solidFill>
                  <a:srgbClr val="000000"/>
                </a:solidFill>
                <a:ea typeface="ＭＳ Ｐゴシック" panose="020B0600070205080204" pitchFamily="34" charset="-128"/>
              </a:rPr>
              <a:t>vs</a:t>
            </a:r>
            <a:r>
              <a:rPr lang="en-AU" altLang="en-US" dirty="0">
                <a:solidFill>
                  <a:srgbClr val="000000"/>
                </a:solidFill>
                <a:ea typeface="ＭＳ Ｐゴシック" panose="020B0600070205080204" pitchFamily="34" charset="-128"/>
              </a:rPr>
              <a:t> active</a:t>
            </a:r>
          </a:p>
          <a:p>
            <a:pPr lvl="1"/>
            <a:r>
              <a:rPr lang="en-AU" altLang="en-US" dirty="0">
                <a:solidFill>
                  <a:srgbClr val="000000"/>
                </a:solidFill>
                <a:ea typeface="ＭＳ Ｐゴシック" panose="020B0600070205080204" pitchFamily="34" charset="-128"/>
              </a:rPr>
              <a:t>Dedicated probes </a:t>
            </a:r>
            <a:r>
              <a:rPr lang="en-AU" altLang="en-US" sz="1800" dirty="0">
                <a:solidFill>
                  <a:srgbClr val="000000"/>
                </a:solidFill>
                <a:ea typeface="ＭＳ Ｐゴシック" panose="020B0600070205080204" pitchFamily="34" charset="-128"/>
              </a:rPr>
              <a:t>vs</a:t>
            </a:r>
            <a:r>
              <a:rPr lang="en-AU" altLang="en-US" dirty="0">
                <a:solidFill>
                  <a:srgbClr val="000000"/>
                </a:solidFill>
                <a:ea typeface="ＭＳ Ｐゴシック" panose="020B0600070205080204" pitchFamily="34" charset="-128"/>
              </a:rPr>
              <a:t> enrolment</a:t>
            </a:r>
          </a:p>
          <a:p>
            <a:pPr lvl="1"/>
            <a:r>
              <a:rPr lang="en-US" altLang="en-US" dirty="0">
                <a:solidFill>
                  <a:srgbClr val="000000"/>
                </a:solidFill>
                <a:ea typeface="ＭＳ Ｐゴシック" panose="020B0600070205080204" pitchFamily="34" charset="-128"/>
              </a:rPr>
              <a:t>Deliberate and Intentional </a:t>
            </a:r>
            <a:r>
              <a:rPr lang="en-AU" altLang="en-US" sz="1800" dirty="0">
                <a:solidFill>
                  <a:srgbClr val="000000"/>
                </a:solidFill>
                <a:ea typeface="ＭＳ Ｐゴシック" panose="020B0600070205080204" pitchFamily="34" charset="-128"/>
              </a:rPr>
              <a:t>vs</a:t>
            </a:r>
            <a:r>
              <a:rPr lang="en-AU" altLang="en-US" dirty="0">
                <a:solidFill>
                  <a:srgbClr val="000000"/>
                </a:solidFill>
                <a:ea typeface="ＭＳ Ｐゴシック" panose="020B0600070205080204" pitchFamily="34" charset="-128"/>
              </a:rPr>
              <a:t> </a:t>
            </a:r>
            <a:r>
              <a:rPr lang="en-US" altLang="en-US" dirty="0">
                <a:solidFill>
                  <a:srgbClr val="000000"/>
                </a:solidFill>
                <a:ea typeface="ＭＳ Ｐゴシック" panose="020B0600070205080204" pitchFamily="34" charset="-128"/>
              </a:rPr>
              <a:t>Opportunistic</a:t>
            </a:r>
          </a:p>
        </p:txBody>
      </p:sp>
    </p:spTree>
    <p:extLst>
      <p:ext uri="{BB962C8B-B14F-4D97-AF65-F5344CB8AC3E}">
        <p14:creationId xmlns:p14="http://schemas.microsoft.com/office/powerpoint/2010/main" val="2275268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TotalTime>
  <Words>2279</Words>
  <Application>Microsoft Macintosh PowerPoint</Application>
  <PresentationFormat>Widescreen</PresentationFormat>
  <Paragraphs>237</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AhnbergHand</vt:lpstr>
      <vt:lpstr>Arial</vt:lpstr>
      <vt:lpstr>Calibri</vt:lpstr>
      <vt:lpstr>Calibri Light</vt:lpstr>
      <vt:lpstr>Max's Handwritin</vt:lpstr>
      <vt:lpstr>Powderfinger Type</vt:lpstr>
      <vt:lpstr>Office Theme</vt:lpstr>
      <vt:lpstr>Building the Internet’s Largest Measurement System</vt:lpstr>
      <vt:lpstr>Israeli ISPs</vt:lpstr>
      <vt:lpstr>Use of IPv6 in Israel</vt:lpstr>
      <vt:lpstr>Use of DNSSEC in Israel</vt:lpstr>
      <vt:lpstr>Use of DNSSEC in Israel</vt:lpstr>
      <vt:lpstr>DNS Resolver use in Israel</vt:lpstr>
      <vt:lpstr>DNS Resolver use in Israel</vt:lpstr>
      <vt:lpstr>So much to measure…</vt:lpstr>
      <vt:lpstr>How and what</vt:lpstr>
      <vt:lpstr>APNIC’s path into measurement</vt:lpstr>
      <vt:lpstr>“Measurable” IPv6 Questions</vt:lpstr>
      <vt:lpstr>Close, but</vt:lpstr>
      <vt:lpstr>What’s the question?</vt:lpstr>
      <vt:lpstr>Scale of Measurement</vt:lpstr>
      <vt:lpstr>How to conduct measurements at scale</vt:lpstr>
      <vt:lpstr>How to conduct measurements at scale</vt:lpstr>
      <vt:lpstr>How to conduct measurements at scale</vt:lpstr>
      <vt:lpstr>Online Ads</vt:lpstr>
      <vt:lpstr>Ads use scripts</vt:lpstr>
      <vt:lpstr>This can work</vt:lpstr>
      <vt:lpstr>Advertising placement logic</vt:lpstr>
      <vt:lpstr>Advertising placement logic</vt:lpstr>
      <vt:lpstr>Advertising placement logic</vt:lpstr>
      <vt:lpstr>What can be scripted in an Ad</vt:lpstr>
      <vt:lpstr>Measuring IPv6 via Ads</vt:lpstr>
      <vt:lpstr>For Example</vt:lpstr>
      <vt:lpstr>DNS Label Encoding</vt:lpstr>
      <vt:lpstr>Experiment Server config</vt:lpstr>
      <vt:lpstr>Collected Data</vt:lpstr>
      <vt:lpstr>Data Analysis</vt:lpstr>
      <vt:lpstr>V6 Time Series</vt:lpstr>
      <vt:lpstr>IPv6 Report</vt:lpstr>
      <vt:lpstr>IPv6 Report</vt:lpstr>
      <vt:lpstr>Per-Country Time Series - Israel</vt:lpstr>
      <vt:lpstr>Per-Country Time Series - Israel</vt:lpstr>
      <vt:lpstr>Per-Network Time Series</vt:lpstr>
      <vt:lpstr>What about DNSSEC Use?</vt:lpstr>
      <vt:lpstr>What about DNSSEC Use?</vt:lpstr>
      <vt:lpstr>DNSSEC Test</vt:lpstr>
      <vt:lpstr>DNSSEC Results</vt:lpstr>
      <vt:lpstr>DNSSEC Results</vt:lpstr>
      <vt:lpstr>DNSSEC Validation in Israel</vt:lpstr>
      <vt:lpstr>Other server side measurement techniques</vt:lpstr>
      <vt:lpstr>Other server side measurement techniques – Glueless DNS</vt:lpstr>
      <vt:lpstr>Other server side measurement techniques - Repeats</vt:lpstr>
      <vt:lpstr>Other server side measurement techniques – SERVFAIL DNS</vt:lpstr>
      <vt:lpstr>Other server side measurement techniques – IPv6 Packet Mangling</vt:lpstr>
      <vt:lpstr>Measurement Projects</vt:lpstr>
      <vt:lpstr>Server Side Measurement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38</cp:revision>
  <dcterms:created xsi:type="dcterms:W3CDTF">2021-10-11T19:39:17Z</dcterms:created>
  <dcterms:modified xsi:type="dcterms:W3CDTF">2022-09-14T22:49:27Z</dcterms:modified>
</cp:coreProperties>
</file>