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58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1117-8D9F-20C1-10B4-9291D3650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772D0-F0A3-760B-50D6-07BDC3F6B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53FC-0361-146C-2D30-1A8F4BCC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09B8-83CA-4709-7294-565C661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C345-A1A9-CA27-CF3B-DF8098AB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02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46F3-8B74-044A-B0CF-3DBA7ECA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6EA02-690A-1464-E8FC-318F993DE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C7A7-B549-A116-DC3E-F1FE58A0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9109-66C3-140A-7963-46C2132F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E0664-77C5-FA9F-B548-5C6347B9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34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7BBE8-4BFC-4F63-3EAF-83F90AA14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8D6E2-42D5-31F9-E626-8B814D88B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25F6-EDC5-6F9C-3E66-9155B1B1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5350-9381-22A9-AD8F-8A6F9AA7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CC53-905F-DFDA-1CA5-89BB20B5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76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6C8F-50C5-4D65-A40C-EE222ADC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48D7-9CE7-1A81-E194-624CDAE8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5A29-FD38-B023-2540-189655AB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7A90-65A0-6869-1F79-600C2F62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4704B-660B-6FBE-9645-7259DDAF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2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53F3-71FD-2A15-1AC0-E6CD2A76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9056-3220-F808-31A6-C1A81D95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B883-AB44-119A-598A-7B9A2816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E0322-48D6-E9B6-E9A0-B033E08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3FF6-EAEA-E304-2D9C-2919DE6F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05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EB2B-B137-CB49-F11D-393B38C2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1998-0D08-1C4C-DBC7-1E6633789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25EB9-5396-C47A-69D2-AB2BF1038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89549-39FE-8829-605F-C1565071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E3BF-4FA5-E7DD-7ED1-4029E250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CE32-6E76-3350-3DC0-2EBF40CF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69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B6D2-3749-EA53-932F-121634D3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F6E4E-90DB-E89E-DCFD-FA21C94E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B5386-EF37-78F3-AF2D-98BBABDBB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8BE44-BF28-D3A3-5121-8DAE49062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22796-8838-E5D5-616A-B93EBA5AF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DEE86-4796-0BB2-92E7-25BCEE13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D612-6A24-F04C-D562-4D72351F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D2EE2-EF9C-AF56-052D-B789DF68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6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5DE-7B90-0833-027C-DFB4C592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2C138-440F-D3F3-2EB7-34AE75A7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57A1-E34C-FB58-7135-A542DF13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B1038-BEB5-1790-2A16-08DA54B2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3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DD204-080E-26A1-C82B-72BD439D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6DEC8-C77F-1293-3F13-1EC826DB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2BF41-B523-BFB0-CC40-58C2F2E4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18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AF84-17F0-AFFD-203E-EA1211F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D9B7-C3E9-3FC8-E06C-1A70A008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97809-920B-9EFA-1901-DA018ACB9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03293-8F85-C0E2-2F9C-BA945F21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C071C-FE4E-B3F1-415A-20389C49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8F631-5233-2FD5-8BF5-D3019D82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45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7436-B0E3-F08C-9056-1D7D12A1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3F4FE-BCAB-C90B-1561-FC7BDE5F8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775FE-D6B6-C4A0-FAA9-8EE134B7E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1DD6-BD24-A072-6652-9D6692F8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14D6-1BF2-A3FC-8FDD-6A54C91F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389A6-98A4-1B12-D1B3-0819925A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33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CC0ED-6368-9983-837E-D9628508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BAFE8-5218-3BB7-8FAE-A98B07070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F55D-83A4-C919-F186-077C406A1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3533-AC48-A546-B3EE-16C7D9094CEE}" type="datetimeFigureOut">
              <a:rPr lang="en-AU" smtClean="0"/>
              <a:t>28/10/2022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59B72-6142-A172-BA0D-A538CC0EC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1F274-6AB9-0558-7183-339ECD5F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23DF-A3A9-A74D-8792-E1CBC7D56B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5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7A67-77EA-88F1-A700-0D8B5A9DF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DoH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 vs DoT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9AB6B-BFDE-6F54-80DF-F6A34D1E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896" y="435878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1800" dirty="0"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AU" sz="1800" dirty="0">
                <a:latin typeface="AhnbergHand" pitchFamily="2" charset="0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5620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5A5B-CDB9-FC3C-AC6F-E5E71619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DoH</a:t>
            </a:r>
            <a:r>
              <a:rPr lang="en-AU" dirty="0"/>
              <a:t>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D0AD-B977-48BD-077D-F5352A00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Appears to be correlated to the Firefox Trusted Recursive Resolver use</a:t>
            </a:r>
          </a:p>
        </p:txBody>
      </p:sp>
    </p:spTree>
    <p:extLst>
      <p:ext uri="{BB962C8B-B14F-4D97-AF65-F5344CB8AC3E}">
        <p14:creationId xmlns:p14="http://schemas.microsoft.com/office/powerpoint/2010/main" val="406601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139B-2223-2C70-2410-5C3AA5B8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question again?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091D8-8D5B-E529-A8E7-582DB066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531"/>
            <a:ext cx="11911784" cy="541944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BD3C470-65BD-1ABF-B083-9B11CE8B2F75}"/>
              </a:ext>
            </a:extLst>
          </p:cNvPr>
          <p:cNvSpPr/>
          <p:nvPr/>
        </p:nvSpPr>
        <p:spPr>
          <a:xfrm>
            <a:off x="2848303" y="5433429"/>
            <a:ext cx="8463685" cy="725633"/>
          </a:xfrm>
          <a:custGeom>
            <a:avLst/>
            <a:gdLst>
              <a:gd name="connsiteX0" fmla="*/ 168166 w 8463685"/>
              <a:gd name="connsiteY0" fmla="*/ 620530 h 725633"/>
              <a:gd name="connsiteX1" fmla="*/ 472966 w 8463685"/>
              <a:gd name="connsiteY1" fmla="*/ 704612 h 725633"/>
              <a:gd name="connsiteX2" fmla="*/ 2900856 w 8463685"/>
              <a:gd name="connsiteY2" fmla="*/ 652061 h 725633"/>
              <a:gd name="connsiteX3" fmla="*/ 6579476 w 8463685"/>
              <a:gd name="connsiteY3" fmla="*/ 567978 h 725633"/>
              <a:gd name="connsiteX4" fmla="*/ 8429297 w 8463685"/>
              <a:gd name="connsiteY4" fmla="*/ 420833 h 725633"/>
              <a:gd name="connsiteX5" fmla="*/ 7367752 w 8463685"/>
              <a:gd name="connsiteY5" fmla="*/ 52971 h 725633"/>
              <a:gd name="connsiteX6" fmla="*/ 2606566 w 8463685"/>
              <a:gd name="connsiteY6" fmla="*/ 10930 h 725633"/>
              <a:gd name="connsiteX7" fmla="*/ 315311 w 8463685"/>
              <a:gd name="connsiteY7" fmla="*/ 137054 h 725633"/>
              <a:gd name="connsiteX8" fmla="*/ 73573 w 8463685"/>
              <a:gd name="connsiteY8" fmla="*/ 410323 h 725633"/>
              <a:gd name="connsiteX9" fmla="*/ 0 w 8463685"/>
              <a:gd name="connsiteY9" fmla="*/ 725633 h 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3685" h="725633">
                <a:moveTo>
                  <a:pt x="168166" y="620530"/>
                </a:moveTo>
                <a:cubicBezTo>
                  <a:pt x="92842" y="659943"/>
                  <a:pt x="17518" y="699357"/>
                  <a:pt x="472966" y="704612"/>
                </a:cubicBezTo>
                <a:cubicBezTo>
                  <a:pt x="928414" y="709867"/>
                  <a:pt x="2900856" y="652061"/>
                  <a:pt x="2900856" y="652061"/>
                </a:cubicBezTo>
                <a:lnTo>
                  <a:pt x="6579476" y="567978"/>
                </a:lnTo>
                <a:cubicBezTo>
                  <a:pt x="7500883" y="529440"/>
                  <a:pt x="8297918" y="506667"/>
                  <a:pt x="8429297" y="420833"/>
                </a:cubicBezTo>
                <a:cubicBezTo>
                  <a:pt x="8560676" y="334999"/>
                  <a:pt x="8338207" y="121288"/>
                  <a:pt x="7367752" y="52971"/>
                </a:cubicBezTo>
                <a:cubicBezTo>
                  <a:pt x="6397297" y="-15346"/>
                  <a:pt x="3781973" y="-3084"/>
                  <a:pt x="2606566" y="10930"/>
                </a:cubicBezTo>
                <a:cubicBezTo>
                  <a:pt x="1431159" y="24944"/>
                  <a:pt x="737477" y="70488"/>
                  <a:pt x="315311" y="137054"/>
                </a:cubicBezTo>
                <a:cubicBezTo>
                  <a:pt x="-106855" y="203620"/>
                  <a:pt x="126125" y="312226"/>
                  <a:pt x="73573" y="410323"/>
                </a:cubicBezTo>
                <a:cubicBezTo>
                  <a:pt x="21021" y="508419"/>
                  <a:pt x="10510" y="617026"/>
                  <a:pt x="0" y="7256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42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1180-F39A-7B35-B604-80184EA0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is DoT used?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3A144-49FE-2D93-D94B-160E7EB47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82" y="1825625"/>
            <a:ext cx="9735835" cy="4351338"/>
          </a:xfrm>
        </p:spPr>
      </p:pic>
    </p:spTree>
    <p:extLst>
      <p:ext uri="{BB962C8B-B14F-4D97-AF65-F5344CB8AC3E}">
        <p14:creationId xmlns:p14="http://schemas.microsoft.com/office/powerpoint/2010/main" val="235787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DE9D-F33A-5890-2542-96873AC6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Laos!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8C3C40-C555-8B30-1EC0-03D6D7032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8201"/>
            <a:ext cx="10515600" cy="4086185"/>
          </a:xfrm>
        </p:spPr>
      </p:pic>
    </p:spTree>
    <p:extLst>
      <p:ext uri="{BB962C8B-B14F-4D97-AF65-F5344CB8AC3E}">
        <p14:creationId xmlns:p14="http://schemas.microsoft.com/office/powerpoint/2010/main" val="351696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474D-4A0E-A362-C0AB-A19C0B20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DD14-CC4D-83C9-FFA8-AB1018C7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DoH</a:t>
            </a:r>
            <a:r>
              <a:rPr lang="en-AU" dirty="0"/>
              <a:t> use appears to be related to browser behaviour (Firefox)</a:t>
            </a:r>
          </a:p>
          <a:p>
            <a:pPr lvl="1"/>
            <a:r>
              <a:rPr lang="en-AU" dirty="0"/>
              <a:t>Use levels are growing over the past 6 months</a:t>
            </a:r>
          </a:p>
          <a:p>
            <a:pPr lvl="1"/>
            <a:r>
              <a:rPr lang="en-AU" dirty="0"/>
              <a:t>But its not clear whether this is Firefox-related, or other apps experimenting with </a:t>
            </a:r>
            <a:r>
              <a:rPr lang="en-AU" dirty="0" err="1"/>
              <a:t>DoH</a:t>
            </a:r>
            <a:r>
              <a:rPr lang="en-AU" dirty="0"/>
              <a:t> or &lt;…&gt;</a:t>
            </a:r>
          </a:p>
          <a:p>
            <a:r>
              <a:rPr lang="en-AU" dirty="0"/>
              <a:t>DoT use is relatively small with some singular exceptions (Laos)</a:t>
            </a:r>
          </a:p>
          <a:p>
            <a:pPr lvl="1"/>
            <a:r>
              <a:rPr lang="en-AU" dirty="0"/>
              <a:t>Relative use levels are declining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862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89069F-E030-37C2-9FC3-8B58931E2DE8}"/>
              </a:ext>
            </a:extLst>
          </p:cNvPr>
          <p:cNvSpPr txBox="1"/>
          <p:nvPr/>
        </p:nvSpPr>
        <p:spPr>
          <a:xfrm flipH="1">
            <a:off x="3951890" y="2554013"/>
            <a:ext cx="259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00103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139B-2223-2C70-2410-5C3AA5B8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question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ECA2-00F5-0F0C-2759-5ED7FDF0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We’ve seen two efforts to add session encryption in the stub-to-recursive resolution path</a:t>
            </a:r>
          </a:p>
          <a:p>
            <a:pPr lvl="1"/>
            <a:r>
              <a:rPr lang="en-AU" dirty="0"/>
              <a:t>Use DNS over TLS over TCP </a:t>
            </a:r>
          </a:p>
          <a:p>
            <a:pPr lvl="1"/>
            <a:r>
              <a:rPr lang="en-AU" dirty="0"/>
              <a:t>Use DNS over HTTPS (collectively that’s HTTPS/2 and HTTPS/3)</a:t>
            </a:r>
          </a:p>
          <a:p>
            <a:pPr lvl="1"/>
            <a:endParaRPr lang="en-AU" dirty="0"/>
          </a:p>
          <a:p>
            <a:r>
              <a:rPr lang="en-AU" dirty="0"/>
              <a:t>Some Android platforms have the ability to configure a “Secure DNS” resolver that then uses DOT to query the recursive resolver</a:t>
            </a:r>
          </a:p>
          <a:p>
            <a:r>
              <a:rPr lang="en-AU" dirty="0"/>
              <a:t>In some areas Firefox has adopted a “Trusted Recursive Resolver” program that uses </a:t>
            </a:r>
            <a:r>
              <a:rPr lang="en-AU" dirty="0" err="1"/>
              <a:t>DoH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91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E328-187D-E6CF-E617-B7526DC2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A5C9-C0B0-21A2-888A-B77FB259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Only nerds twiddle with the knobs</a:t>
            </a:r>
          </a:p>
          <a:p>
            <a:r>
              <a:rPr lang="en-AU" dirty="0"/>
              <a:t>So uptake is likely to be small</a:t>
            </a:r>
          </a:p>
          <a:p>
            <a:r>
              <a:rPr lang="en-AU" dirty="0"/>
              <a:t>Unless it is part of some automated framework where the user is not directly consulted</a:t>
            </a:r>
          </a:p>
        </p:txBody>
      </p:sp>
    </p:spTree>
    <p:extLst>
      <p:ext uri="{BB962C8B-B14F-4D97-AF65-F5344CB8AC3E}">
        <p14:creationId xmlns:p14="http://schemas.microsoft.com/office/powerpoint/2010/main" val="269290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0F85-53D9-862B-255B-6799EB8E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 we measure DoT and </a:t>
            </a:r>
            <a:r>
              <a:rPr lang="en-AU" dirty="0" err="1"/>
              <a:t>DoH</a:t>
            </a:r>
            <a:r>
              <a:rPr lang="en-AU" dirty="0"/>
              <a:t> uptake?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4234-FBE9-17B0-813A-5A8A825E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Authoritative Servers can’t help</a:t>
            </a:r>
          </a:p>
          <a:p>
            <a:r>
              <a:rPr lang="en-AU" dirty="0"/>
              <a:t>Stub resolver data can’t really help (limited view)</a:t>
            </a:r>
          </a:p>
          <a:p>
            <a:r>
              <a:rPr lang="en-AU" dirty="0"/>
              <a:t>And recursive data is generally locked away</a:t>
            </a:r>
          </a:p>
          <a:p>
            <a:pPr lvl="1"/>
            <a:r>
              <a:rPr lang="en-AU" dirty="0"/>
              <a:t>And quite properly so!</a:t>
            </a:r>
          </a:p>
        </p:txBody>
      </p:sp>
    </p:spTree>
    <p:extLst>
      <p:ext uri="{BB962C8B-B14F-4D97-AF65-F5344CB8AC3E}">
        <p14:creationId xmlns:p14="http://schemas.microsoft.com/office/powerpoint/2010/main" val="1025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93AB-A8E5-F38E-2F27-67FF5673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Recursive Resolver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1EE6-D39B-78AF-D95E-391F5533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At APNIC we have limited access to the data relating to the use of the 1.1.1.1 recursive resolver</a:t>
            </a:r>
          </a:p>
          <a:p>
            <a:pPr lvl="1"/>
            <a:r>
              <a:rPr lang="en-AU" dirty="0"/>
              <a:t>We don’t know who is querying, but we do see the query protocol</a:t>
            </a:r>
          </a:p>
          <a:p>
            <a:pPr lvl="1"/>
            <a:r>
              <a:rPr lang="en-AU" dirty="0"/>
              <a:t>The market share of Cloudflare’s open resolver service is around 4% of users which is a non-trivial resolver in the open resolver set (ranked #2 in terms of market share)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9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8FE3-7679-5BA7-4748-345018F4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Cloudflare’s ”market share” of Open DNS resolvers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23A96-D758-289F-C902-7661C2D9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05" y="1899197"/>
            <a:ext cx="776825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68E96-ED82-41DA-BE56-55E212E31B46}"/>
              </a:ext>
            </a:extLst>
          </p:cNvPr>
          <p:cNvSpPr txBox="1"/>
          <p:nvPr/>
        </p:nvSpPr>
        <p:spPr>
          <a:xfrm>
            <a:off x="8792459" y="5129049"/>
            <a:ext cx="306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Cloudflare’s 1.1.1.1 is used by</a:t>
            </a:r>
          </a:p>
          <a:p>
            <a:r>
              <a:rPr lang="en-AU" dirty="0"/>
              <a:t>some 4% of eyeball users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4E395-A657-260B-321C-DDF29A57E2E7}"/>
              </a:ext>
            </a:extLst>
          </p:cNvPr>
          <p:cNvSpPr txBox="1"/>
          <p:nvPr/>
        </p:nvSpPr>
        <p:spPr>
          <a:xfrm>
            <a:off x="8792459" y="245088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Google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C4E89-9799-6876-2421-811A560B2477}"/>
              </a:ext>
            </a:extLst>
          </p:cNvPr>
          <p:cNvSpPr txBox="1"/>
          <p:nvPr/>
        </p:nvSpPr>
        <p:spPr>
          <a:xfrm>
            <a:off x="8792458" y="5743850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Open DNS (Umbrella)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F8BC7-3499-7447-22CB-4EC0CF98B88E}"/>
              </a:ext>
            </a:extLst>
          </p:cNvPr>
          <p:cNvSpPr txBox="1"/>
          <p:nvPr/>
        </p:nvSpPr>
        <p:spPr>
          <a:xfrm>
            <a:off x="8792458" y="602084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Quad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9DA4E-AB0E-3133-6345-6C252383F0C4}"/>
              </a:ext>
            </a:extLst>
          </p:cNvPr>
          <p:cNvSpPr txBox="1"/>
          <p:nvPr/>
        </p:nvSpPr>
        <p:spPr>
          <a:xfrm>
            <a:off x="3334952" y="6437805"/>
            <a:ext cx="314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rvrs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18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93AB-A8E5-F38E-2F27-67FF5673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Recursive Resolver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1EE6-D39B-78AF-D95E-391F5533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At APNIC we have limited access to the data relating to the use of the 1.1.1.1 recursive resolver</a:t>
            </a:r>
          </a:p>
          <a:p>
            <a:pPr lvl="1"/>
            <a:r>
              <a:rPr lang="en-AU" dirty="0"/>
              <a:t>We don’t know who is querying, but we do see the query protocol</a:t>
            </a:r>
          </a:p>
          <a:p>
            <a:pPr lvl="1"/>
            <a:r>
              <a:rPr lang="en-AU" dirty="0"/>
              <a:t>The market share of Cloudflare’s open resolver service is around 4% of users which is a non-trivial resolver in the open resolver set (ranked #2 in terms of market share)</a:t>
            </a:r>
          </a:p>
          <a:p>
            <a:pPr lvl="1"/>
            <a:r>
              <a:rPr lang="en-AU" dirty="0"/>
              <a:t>It’s a skewed view because it’s a TRR with Firefox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61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BC5A-617B-4E69-A8E7-8E7FEB8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DoH</a:t>
            </a:r>
            <a:r>
              <a:rPr lang="en-AU" dirty="0"/>
              <a:t> vs DoT vs Do53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8C85B-CC41-264C-998C-F49E3544A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222" y="1825625"/>
            <a:ext cx="9557555" cy="4351338"/>
          </a:xfrm>
        </p:spPr>
      </p:pic>
    </p:spTree>
    <p:extLst>
      <p:ext uri="{BB962C8B-B14F-4D97-AF65-F5344CB8AC3E}">
        <p14:creationId xmlns:p14="http://schemas.microsoft.com/office/powerpoint/2010/main" val="394822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BC5A-617B-4E69-A8E7-8E7FEB8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is </a:t>
            </a:r>
            <a:r>
              <a:rPr lang="en-AU" dirty="0" err="1"/>
              <a:t>DoH</a:t>
            </a:r>
            <a:r>
              <a:rPr lang="en-AU" dirty="0"/>
              <a:t> used?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D7E21-AD23-CC61-62A3-E7DD5396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09" y="1888320"/>
            <a:ext cx="9087945" cy="4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432</Words>
  <Application>Microsoft Macintosh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AhnbergHand</vt:lpstr>
      <vt:lpstr>Arial</vt:lpstr>
      <vt:lpstr>Calibri</vt:lpstr>
      <vt:lpstr>Calibri Light</vt:lpstr>
      <vt:lpstr>Powderfinger Type</vt:lpstr>
      <vt:lpstr>Office Theme</vt:lpstr>
      <vt:lpstr>DoH vs DoT</vt:lpstr>
      <vt:lpstr>What’s the question again?</vt:lpstr>
      <vt:lpstr>But…</vt:lpstr>
      <vt:lpstr>Can we measure DoT and DoH uptake?</vt:lpstr>
      <vt:lpstr>Recursive Resolver Data</vt:lpstr>
      <vt:lpstr>Cloudflare’s ”market share” of Open DNS resolvers</vt:lpstr>
      <vt:lpstr>Recursive Resolver Data</vt:lpstr>
      <vt:lpstr>DoH vs DoT vs Do53</vt:lpstr>
      <vt:lpstr>Where is DoH used?</vt:lpstr>
      <vt:lpstr>DoH Use</vt:lpstr>
      <vt:lpstr>What’s the question again?</vt:lpstr>
      <vt:lpstr>Where is DoT used?</vt:lpstr>
      <vt:lpstr>Laos!</vt:lpstr>
      <vt:lpstr>Observations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 vs DoT</dc:title>
  <dc:creator>Geoff Huston</dc:creator>
  <cp:lastModifiedBy>Geoff Huston</cp:lastModifiedBy>
  <cp:revision>2</cp:revision>
  <dcterms:created xsi:type="dcterms:W3CDTF">2022-10-22T06:23:18Z</dcterms:created>
  <dcterms:modified xsi:type="dcterms:W3CDTF">2022-10-28T09:02:46Z</dcterms:modified>
</cp:coreProperties>
</file>