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71" r:id="rId5"/>
    <p:sldId id="272" r:id="rId6"/>
    <p:sldId id="273" r:id="rId7"/>
    <p:sldId id="275" r:id="rId8"/>
    <p:sldId id="276" r:id="rId9"/>
    <p:sldId id="274" r:id="rId10"/>
    <p:sldId id="277" r:id="rId11"/>
    <p:sldId id="287" r:id="rId12"/>
    <p:sldId id="278" r:id="rId13"/>
    <p:sldId id="279" r:id="rId14"/>
    <p:sldId id="280" r:id="rId15"/>
    <p:sldId id="285" r:id="rId16"/>
    <p:sldId id="281" r:id="rId17"/>
    <p:sldId id="288" r:id="rId18"/>
    <p:sldId id="282" r:id="rId19"/>
    <p:sldId id="283" r:id="rId20"/>
    <p:sldId id="284" r:id="rId21"/>
    <p:sldId id="28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4632"/>
  </p:normalViewPr>
  <p:slideViewPr>
    <p:cSldViewPr snapToGrid="0">
      <p:cViewPr varScale="1">
        <p:scale>
          <a:sx n="106" d="100"/>
          <a:sy n="106" d="100"/>
        </p:scale>
        <p:origin x="16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1117-8D9F-20C1-10B4-9291D3650B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3CE772D0-F0A3-760B-50D6-07BDC3F6B1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195E53FC-0361-146C-2D30-1A8F4BCC9225}"/>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5" name="Footer Placeholder 4">
            <a:extLst>
              <a:ext uri="{FF2B5EF4-FFF2-40B4-BE49-F238E27FC236}">
                <a16:creationId xmlns:a16="http://schemas.microsoft.com/office/drawing/2014/main" id="{BB7109B8-83CA-4709-7294-565C661095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34C345-A1A9-CA27-CF3B-DF8098ABFD31}"/>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238502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46F3-8B74-044A-B0CF-3DBA7ECA3808}"/>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ABD6EA02-690A-1464-E8FC-318F993DE4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60EC7A7-B549-A116-DC3E-F1FE58A060FC}"/>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5" name="Footer Placeholder 4">
            <a:extLst>
              <a:ext uri="{FF2B5EF4-FFF2-40B4-BE49-F238E27FC236}">
                <a16:creationId xmlns:a16="http://schemas.microsoft.com/office/drawing/2014/main" id="{54E79109-66C3-140A-7963-46C2132FC3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9E0664-77C5-FA9F-B548-5C6347B93300}"/>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423334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7BBE8-4BFC-4F63-3EAF-83F90AA146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A58D6E2-42D5-31F9-E626-8B814D88BE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05C25F6-EDC5-6F9C-3E66-9155B1B10D0A}"/>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5" name="Footer Placeholder 4">
            <a:extLst>
              <a:ext uri="{FF2B5EF4-FFF2-40B4-BE49-F238E27FC236}">
                <a16:creationId xmlns:a16="http://schemas.microsoft.com/office/drawing/2014/main" id="{B8565350-9381-22A9-AD8F-8A6F9AA74CE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39CC53-905F-DFDA-1CA5-89BB20B573E2}"/>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422676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6C8F-50C5-4D65-A40C-EE222ADCEC46}"/>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88B48D7-9CE7-1A81-E194-624CDAE834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8B85A29-FD38-B023-2540-189655AB85F7}"/>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5" name="Footer Placeholder 4">
            <a:extLst>
              <a:ext uri="{FF2B5EF4-FFF2-40B4-BE49-F238E27FC236}">
                <a16:creationId xmlns:a16="http://schemas.microsoft.com/office/drawing/2014/main" id="{50A27A90-65A0-6869-1F79-600C2F624B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74704B-660B-6FBE-9645-7259DDAFB177}"/>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57827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53F3-71FD-2A15-1AC0-E6CD2A76F1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C2329056-3220-F808-31A6-C1A81D959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09B883-AB44-119A-598A-7B9A2816C8DA}"/>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5" name="Footer Placeholder 4">
            <a:extLst>
              <a:ext uri="{FF2B5EF4-FFF2-40B4-BE49-F238E27FC236}">
                <a16:creationId xmlns:a16="http://schemas.microsoft.com/office/drawing/2014/main" id="{F62E0322-48D6-E9B6-E9A0-B033E085BC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F93FF6-EAEA-E304-2D9C-2919DE6FCB3F}"/>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367205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EB2B-B137-CB49-F11D-393B38C2858E}"/>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4A5B1998-0D08-1C4C-DBC7-1E66337894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36F25EB9-5396-C47A-69D2-AB2BF10381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1A189549-39FE-8829-605F-C1565071AB0D}"/>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6" name="Footer Placeholder 5">
            <a:extLst>
              <a:ext uri="{FF2B5EF4-FFF2-40B4-BE49-F238E27FC236}">
                <a16:creationId xmlns:a16="http://schemas.microsoft.com/office/drawing/2014/main" id="{4916E3BF-4FA5-E7DD-7ED1-4029E2505F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0CCE32-6E76-3350-3DC0-2EBF40CF0412}"/>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323269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B6D2-3749-EA53-932F-121634D315D4}"/>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10F6E4E-90DB-E89E-DCFD-FA21C94EE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25B5386-EF37-78F3-AF2D-98BBABDBB4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57B8BE44-BF28-D3A3-5121-8DAE49062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A22796-8838-E5D5-616A-B93EBA5AF8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153DEE86-4796-0BB2-92E7-25BCEE133CAB}"/>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8" name="Footer Placeholder 7">
            <a:extLst>
              <a:ext uri="{FF2B5EF4-FFF2-40B4-BE49-F238E27FC236}">
                <a16:creationId xmlns:a16="http://schemas.microsoft.com/office/drawing/2014/main" id="{30BFD612-6A24-F04C-D562-4D72351F0FC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B8D2EE2-EF9C-AF56-052D-B789DF68964E}"/>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249966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5DE-7B90-0833-027C-DFB4C592AAE3}"/>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F292C138-440F-D3F3-2EB7-34AE75A78AD5}"/>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4" name="Footer Placeholder 3">
            <a:extLst>
              <a:ext uri="{FF2B5EF4-FFF2-40B4-BE49-F238E27FC236}">
                <a16:creationId xmlns:a16="http://schemas.microsoft.com/office/drawing/2014/main" id="{27A657A1-E34C-FB58-7135-A542DF137C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A5B1038-BEB5-1790-2A16-08DA54B23F45}"/>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325637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DD204-080E-26A1-C82B-72BD439D4100}"/>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3" name="Footer Placeholder 2">
            <a:extLst>
              <a:ext uri="{FF2B5EF4-FFF2-40B4-BE49-F238E27FC236}">
                <a16:creationId xmlns:a16="http://schemas.microsoft.com/office/drawing/2014/main" id="{6106DEC8-C77F-1293-3F13-1EC826DB4FA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B92BF41-B523-BFB0-CC40-58C2F2E47428}"/>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383518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AF84-17F0-AFFD-203E-EA1211F1B6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D792D9B7-C3E9-3FC8-E06C-1A70A0089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33297809-920B-9EFA-1901-DA018ACB9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F03293-8F85-C0E2-2F9C-BA945F21EDEA}"/>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6" name="Footer Placeholder 5">
            <a:extLst>
              <a:ext uri="{FF2B5EF4-FFF2-40B4-BE49-F238E27FC236}">
                <a16:creationId xmlns:a16="http://schemas.microsoft.com/office/drawing/2014/main" id="{FE5C071C-FE4E-B3F1-415A-20389C49AB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4E8F631-5233-2FD5-8BF5-D3019D82439A}"/>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146645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7436-B0E3-F08C-9056-1D7D12A18A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1ED3F4FE-BCAB-C90B-1561-FC7BDE5F8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35775FE-D6B6-C4A0-FAA9-8EE134B7E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BC1DD6-BD24-A072-6652-9D6692F81A43}"/>
              </a:ext>
            </a:extLst>
          </p:cNvPr>
          <p:cNvSpPr>
            <a:spLocks noGrp="1"/>
          </p:cNvSpPr>
          <p:nvPr>
            <p:ph type="dt" sz="half" idx="10"/>
          </p:nvPr>
        </p:nvSpPr>
        <p:spPr/>
        <p:txBody>
          <a:bodyPr/>
          <a:lstStyle/>
          <a:p>
            <a:fld id="{CBD73533-AC48-A546-B3EE-16C7D9094CEE}" type="datetimeFigureOut">
              <a:rPr lang="en-AU" smtClean="0"/>
              <a:t>31/10/2022</a:t>
            </a:fld>
            <a:endParaRPr lang="en-AU"/>
          </a:p>
        </p:txBody>
      </p:sp>
      <p:sp>
        <p:nvSpPr>
          <p:cNvPr id="6" name="Footer Placeholder 5">
            <a:extLst>
              <a:ext uri="{FF2B5EF4-FFF2-40B4-BE49-F238E27FC236}">
                <a16:creationId xmlns:a16="http://schemas.microsoft.com/office/drawing/2014/main" id="{F1ED14D6-1BF2-A3FC-8FDD-6A54C91FD21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46389A6-98A4-1B12-D1B3-0819925A6D5C}"/>
              </a:ext>
            </a:extLst>
          </p:cNvPr>
          <p:cNvSpPr>
            <a:spLocks noGrp="1"/>
          </p:cNvSpPr>
          <p:nvPr>
            <p:ph type="sldNum" sz="quarter" idx="12"/>
          </p:nvPr>
        </p:nvSpPr>
        <p:spPr/>
        <p:txBody>
          <a:bodyPr/>
          <a:lstStyle/>
          <a:p>
            <a:fld id="{EC4123DF-A3A9-A74D-8792-E1CBC7D56B33}" type="slidenum">
              <a:rPr lang="en-AU" smtClean="0"/>
              <a:t>‹#›</a:t>
            </a:fld>
            <a:endParaRPr lang="en-AU"/>
          </a:p>
        </p:txBody>
      </p:sp>
    </p:spTree>
    <p:extLst>
      <p:ext uri="{BB962C8B-B14F-4D97-AF65-F5344CB8AC3E}">
        <p14:creationId xmlns:p14="http://schemas.microsoft.com/office/powerpoint/2010/main" val="341333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CC0ED-6368-9983-837E-D9628508A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DCFBAFE8-5218-3BB7-8FAE-A98B07070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F0CF55D-83A4-C919-F186-077C406A14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73533-AC48-A546-B3EE-16C7D9094CEE}" type="datetimeFigureOut">
              <a:rPr lang="en-AU" smtClean="0"/>
              <a:t>31/10/2022</a:t>
            </a:fld>
            <a:endParaRPr lang="en-AU"/>
          </a:p>
        </p:txBody>
      </p:sp>
      <p:sp>
        <p:nvSpPr>
          <p:cNvPr id="5" name="Footer Placeholder 4">
            <a:extLst>
              <a:ext uri="{FF2B5EF4-FFF2-40B4-BE49-F238E27FC236}">
                <a16:creationId xmlns:a16="http://schemas.microsoft.com/office/drawing/2014/main" id="{B6C59B72-6142-A172-BA0D-A538CC0EC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C1F274-6AB9-0558-7183-339ECD5F43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123DF-A3A9-A74D-8792-E1CBC7D56B33}" type="slidenum">
              <a:rPr lang="en-AU" smtClean="0"/>
              <a:t>‹#›</a:t>
            </a:fld>
            <a:endParaRPr lang="en-AU"/>
          </a:p>
        </p:txBody>
      </p:sp>
    </p:spTree>
    <p:extLst>
      <p:ext uri="{BB962C8B-B14F-4D97-AF65-F5344CB8AC3E}">
        <p14:creationId xmlns:p14="http://schemas.microsoft.com/office/powerpoint/2010/main" val="417653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7A67-77EA-88F1-A700-0D8B5A9DF3BB}"/>
              </a:ext>
            </a:extLst>
          </p:cNvPr>
          <p:cNvSpPr>
            <a:spLocks noGrp="1"/>
          </p:cNvSpPr>
          <p:nvPr>
            <p:ph type="ctrTitle"/>
          </p:nvPr>
        </p:nvSpPr>
        <p:spPr/>
        <p:txBody>
          <a:bodyPr>
            <a:normAutofit fontScale="90000"/>
          </a:bodyPr>
          <a:lstStyle/>
          <a:p>
            <a:r>
              <a:rPr lang="en-AU" dirty="0">
                <a:solidFill>
                  <a:schemeClr val="accent4">
                    <a:lumMod val="50000"/>
                  </a:schemeClr>
                </a:solidFill>
                <a:latin typeface="AhnbergHand" pitchFamily="2" charset="0"/>
              </a:rPr>
              <a:t>IPv6 Extension Headers</a:t>
            </a:r>
            <a:br>
              <a:rPr lang="en-AU" dirty="0">
                <a:solidFill>
                  <a:schemeClr val="accent4">
                    <a:lumMod val="50000"/>
                  </a:schemeClr>
                </a:solidFill>
                <a:latin typeface="AhnbergHand" pitchFamily="2" charset="0"/>
              </a:rPr>
            </a:br>
            <a:r>
              <a:rPr lang="en-AU" dirty="0">
                <a:solidFill>
                  <a:schemeClr val="accent4">
                    <a:lumMod val="50000"/>
                  </a:schemeClr>
                </a:solidFill>
                <a:latin typeface="AhnbergHand" pitchFamily="2" charset="0"/>
              </a:rPr>
              <a:t>Again!</a:t>
            </a:r>
          </a:p>
        </p:txBody>
      </p:sp>
      <p:sp>
        <p:nvSpPr>
          <p:cNvPr id="3" name="Subtitle 2">
            <a:extLst>
              <a:ext uri="{FF2B5EF4-FFF2-40B4-BE49-F238E27FC236}">
                <a16:creationId xmlns:a16="http://schemas.microsoft.com/office/drawing/2014/main" id="{07C9AB6B-BFDE-6F54-80DF-F6A34D1E49F4}"/>
              </a:ext>
            </a:extLst>
          </p:cNvPr>
          <p:cNvSpPr>
            <a:spLocks noGrp="1"/>
          </p:cNvSpPr>
          <p:nvPr>
            <p:ph type="subTitle" idx="1"/>
          </p:nvPr>
        </p:nvSpPr>
        <p:spPr>
          <a:xfrm>
            <a:off x="1650124" y="4989403"/>
            <a:ext cx="9144000" cy="1655762"/>
          </a:xfrm>
        </p:spPr>
        <p:txBody>
          <a:bodyPr/>
          <a:lstStyle/>
          <a:p>
            <a:pPr algn="r"/>
            <a:r>
              <a:rPr lang="en-AU" dirty="0">
                <a:latin typeface="Max's Handwritin" pitchFamily="2" charset="0"/>
              </a:rPr>
              <a:t>Geoff Huston, Joao Damas</a:t>
            </a:r>
          </a:p>
          <a:p>
            <a:pPr algn="r"/>
            <a:r>
              <a:rPr lang="en-AU" dirty="0">
                <a:latin typeface="Max's Handwritin" pitchFamily="2" charset="0"/>
              </a:rPr>
              <a:t>APNIC Labs</a:t>
            </a:r>
          </a:p>
        </p:txBody>
      </p:sp>
    </p:spTree>
    <p:extLst>
      <p:ext uri="{BB962C8B-B14F-4D97-AF65-F5344CB8AC3E}">
        <p14:creationId xmlns:p14="http://schemas.microsoft.com/office/powerpoint/2010/main" val="5620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43FE-B562-AC7D-9EEE-E0193FBCAE0F}"/>
              </a:ext>
            </a:extLst>
          </p:cNvPr>
          <p:cNvSpPr>
            <a:spLocks noGrp="1"/>
          </p:cNvSpPr>
          <p:nvPr>
            <p:ph type="title"/>
          </p:nvPr>
        </p:nvSpPr>
        <p:spPr/>
        <p:txBody>
          <a:bodyPr/>
          <a:lstStyle/>
          <a:p>
            <a:r>
              <a:rPr lang="en-AU" dirty="0"/>
              <a:t>DST EH Drop Rate</a:t>
            </a:r>
          </a:p>
        </p:txBody>
      </p:sp>
    </p:spTree>
    <p:extLst>
      <p:ext uri="{BB962C8B-B14F-4D97-AF65-F5344CB8AC3E}">
        <p14:creationId xmlns:p14="http://schemas.microsoft.com/office/powerpoint/2010/main" val="255370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43FE-B562-AC7D-9EEE-E0193FBCAE0F}"/>
              </a:ext>
            </a:extLst>
          </p:cNvPr>
          <p:cNvSpPr>
            <a:spLocks noGrp="1"/>
          </p:cNvSpPr>
          <p:nvPr>
            <p:ph type="title"/>
          </p:nvPr>
        </p:nvSpPr>
        <p:spPr/>
        <p:txBody>
          <a:bodyPr/>
          <a:lstStyle/>
          <a:p>
            <a:r>
              <a:rPr lang="en-AU" dirty="0"/>
              <a:t>DST EH Drop Rate</a:t>
            </a:r>
          </a:p>
        </p:txBody>
      </p:sp>
      <p:sp>
        <p:nvSpPr>
          <p:cNvPr id="3" name="Content Placeholder 2">
            <a:extLst>
              <a:ext uri="{FF2B5EF4-FFF2-40B4-BE49-F238E27FC236}">
                <a16:creationId xmlns:a16="http://schemas.microsoft.com/office/drawing/2014/main" id="{58DC4228-3B3A-5F76-CE29-E94579CFA29F}"/>
              </a:ext>
            </a:extLst>
          </p:cNvPr>
          <p:cNvSpPr>
            <a:spLocks noGrp="1"/>
          </p:cNvSpPr>
          <p:nvPr>
            <p:ph idx="1"/>
          </p:nvPr>
        </p:nvSpPr>
        <p:spPr/>
        <p:txBody>
          <a:bodyPr/>
          <a:lstStyle/>
          <a:p>
            <a:pPr marL="0" indent="0">
              <a:buNone/>
            </a:pPr>
            <a:r>
              <a:rPr lang="en-AU" dirty="0"/>
              <a:t>Linux Filter</a:t>
            </a:r>
          </a:p>
        </p:txBody>
      </p:sp>
      <p:pic>
        <p:nvPicPr>
          <p:cNvPr id="5" name="Picture 4">
            <a:extLst>
              <a:ext uri="{FF2B5EF4-FFF2-40B4-BE49-F238E27FC236}">
                <a16:creationId xmlns:a16="http://schemas.microsoft.com/office/drawing/2014/main" id="{5973F9B6-B64E-9069-29F6-BC68C6C8F64F}"/>
              </a:ext>
            </a:extLst>
          </p:cNvPr>
          <p:cNvPicPr>
            <a:picLocks noChangeAspect="1"/>
          </p:cNvPicPr>
          <p:nvPr/>
        </p:nvPicPr>
        <p:blipFill>
          <a:blip r:embed="rId2"/>
          <a:stretch>
            <a:fillRect/>
          </a:stretch>
        </p:blipFill>
        <p:spPr>
          <a:xfrm>
            <a:off x="2743199" y="2318986"/>
            <a:ext cx="6221329" cy="3485247"/>
          </a:xfrm>
          <a:prstGeom prst="rect">
            <a:avLst/>
          </a:prstGeom>
        </p:spPr>
      </p:pic>
    </p:spTree>
    <p:extLst>
      <p:ext uri="{BB962C8B-B14F-4D97-AF65-F5344CB8AC3E}">
        <p14:creationId xmlns:p14="http://schemas.microsoft.com/office/powerpoint/2010/main" val="15731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E410-ABE9-416E-9927-503829A98828}"/>
              </a:ext>
            </a:extLst>
          </p:cNvPr>
          <p:cNvSpPr>
            <a:spLocks noGrp="1"/>
          </p:cNvSpPr>
          <p:nvPr>
            <p:ph type="title"/>
          </p:nvPr>
        </p:nvSpPr>
        <p:spPr/>
        <p:txBody>
          <a:bodyPr/>
          <a:lstStyle/>
          <a:p>
            <a:r>
              <a:rPr lang="en-AU" dirty="0"/>
              <a:t>DST EH drop rate</a:t>
            </a:r>
          </a:p>
        </p:txBody>
      </p:sp>
      <p:pic>
        <p:nvPicPr>
          <p:cNvPr id="7170" name="Picture 2">
            <a:extLst>
              <a:ext uri="{FF2B5EF4-FFF2-40B4-BE49-F238E27FC236}">
                <a16:creationId xmlns:a16="http://schemas.microsoft.com/office/drawing/2014/main" id="{59057DCB-6E54-B57A-7D04-B52E8906DF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3155" y="1428520"/>
            <a:ext cx="9938424" cy="4527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B26B59-A22D-C45C-63B8-91F727783739}"/>
              </a:ext>
            </a:extLst>
          </p:cNvPr>
          <p:cNvSpPr txBox="1"/>
          <p:nvPr/>
        </p:nvSpPr>
        <p:spPr>
          <a:xfrm>
            <a:off x="3426643" y="5244814"/>
            <a:ext cx="1811714" cy="369332"/>
          </a:xfrm>
          <a:prstGeom prst="rect">
            <a:avLst/>
          </a:prstGeom>
          <a:noFill/>
        </p:spPr>
        <p:txBody>
          <a:bodyPr wrap="none" rtlCol="0">
            <a:spAutoFit/>
          </a:bodyPr>
          <a:lstStyle/>
          <a:p>
            <a:r>
              <a:rPr lang="en-AU" b="1" dirty="0" err="1">
                <a:latin typeface="AhnbergHand" pitchFamily="2" charset="0"/>
              </a:rPr>
              <a:t>padN</a:t>
            </a:r>
            <a:r>
              <a:rPr lang="en-AU" b="1" dirty="0">
                <a:latin typeface="AhnbergHand" pitchFamily="2" charset="0"/>
              </a:rPr>
              <a:t> – all 1’s</a:t>
            </a:r>
          </a:p>
        </p:txBody>
      </p:sp>
      <p:sp>
        <p:nvSpPr>
          <p:cNvPr id="5" name="TextBox 4">
            <a:extLst>
              <a:ext uri="{FF2B5EF4-FFF2-40B4-BE49-F238E27FC236}">
                <a16:creationId xmlns:a16="http://schemas.microsoft.com/office/drawing/2014/main" id="{05A92364-2722-FD06-8132-814741EBB121}"/>
              </a:ext>
            </a:extLst>
          </p:cNvPr>
          <p:cNvSpPr txBox="1"/>
          <p:nvPr/>
        </p:nvSpPr>
        <p:spPr>
          <a:xfrm>
            <a:off x="8765358" y="5244814"/>
            <a:ext cx="1911101" cy="369332"/>
          </a:xfrm>
          <a:prstGeom prst="rect">
            <a:avLst/>
          </a:prstGeom>
          <a:noFill/>
        </p:spPr>
        <p:txBody>
          <a:bodyPr wrap="none" rtlCol="0">
            <a:spAutoFit/>
          </a:bodyPr>
          <a:lstStyle/>
          <a:p>
            <a:r>
              <a:rPr lang="en-AU" b="1" dirty="0">
                <a:latin typeface="AhnbergHand" pitchFamily="2" charset="0"/>
              </a:rPr>
              <a:t>0x1E – all 0’s</a:t>
            </a:r>
          </a:p>
        </p:txBody>
      </p:sp>
      <p:sp>
        <p:nvSpPr>
          <p:cNvPr id="6" name="TextBox 5">
            <a:extLst>
              <a:ext uri="{FF2B5EF4-FFF2-40B4-BE49-F238E27FC236}">
                <a16:creationId xmlns:a16="http://schemas.microsoft.com/office/drawing/2014/main" id="{932F92D3-913D-318C-DE9B-B4E5AC901E87}"/>
              </a:ext>
            </a:extLst>
          </p:cNvPr>
          <p:cNvSpPr txBox="1"/>
          <p:nvPr/>
        </p:nvSpPr>
        <p:spPr>
          <a:xfrm>
            <a:off x="8765358" y="2485196"/>
            <a:ext cx="1213794" cy="369332"/>
          </a:xfrm>
          <a:prstGeom prst="rect">
            <a:avLst/>
          </a:prstGeom>
          <a:noFill/>
        </p:spPr>
        <p:txBody>
          <a:bodyPr wrap="none" rtlCol="0">
            <a:spAutoFit/>
          </a:bodyPr>
          <a:lstStyle/>
          <a:p>
            <a:r>
              <a:rPr lang="en-AU" b="1" dirty="0">
                <a:latin typeface="AhnbergHand" pitchFamily="2" charset="0"/>
              </a:rPr>
              <a:t>128 byte</a:t>
            </a:r>
          </a:p>
        </p:txBody>
      </p:sp>
      <p:sp>
        <p:nvSpPr>
          <p:cNvPr id="7" name="TextBox 6">
            <a:extLst>
              <a:ext uri="{FF2B5EF4-FFF2-40B4-BE49-F238E27FC236}">
                <a16:creationId xmlns:a16="http://schemas.microsoft.com/office/drawing/2014/main" id="{181A6B41-A182-3585-B1BE-C6BAF15C05D0}"/>
              </a:ext>
            </a:extLst>
          </p:cNvPr>
          <p:cNvSpPr txBox="1"/>
          <p:nvPr/>
        </p:nvSpPr>
        <p:spPr>
          <a:xfrm>
            <a:off x="8765358" y="3917923"/>
            <a:ext cx="1099981" cy="369332"/>
          </a:xfrm>
          <a:prstGeom prst="rect">
            <a:avLst/>
          </a:prstGeom>
          <a:noFill/>
        </p:spPr>
        <p:txBody>
          <a:bodyPr wrap="none" rtlCol="0">
            <a:spAutoFit/>
          </a:bodyPr>
          <a:lstStyle/>
          <a:p>
            <a:r>
              <a:rPr lang="en-AU" b="1" dirty="0">
                <a:latin typeface="AhnbergHand" pitchFamily="2" charset="0"/>
              </a:rPr>
              <a:t>64 byte</a:t>
            </a:r>
          </a:p>
        </p:txBody>
      </p:sp>
    </p:spTree>
    <p:extLst>
      <p:ext uri="{BB962C8B-B14F-4D97-AF65-F5344CB8AC3E}">
        <p14:creationId xmlns:p14="http://schemas.microsoft.com/office/powerpoint/2010/main" val="364538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7CCE-68A6-0799-5041-E40A24CC4A3A}"/>
              </a:ext>
            </a:extLst>
          </p:cNvPr>
          <p:cNvSpPr>
            <a:spLocks noGrp="1"/>
          </p:cNvSpPr>
          <p:nvPr>
            <p:ph type="title"/>
          </p:nvPr>
        </p:nvSpPr>
        <p:spPr/>
        <p:txBody>
          <a:bodyPr/>
          <a:lstStyle/>
          <a:p>
            <a:r>
              <a:rPr lang="en-AU" dirty="0"/>
              <a:t>Country Variations</a:t>
            </a:r>
          </a:p>
        </p:txBody>
      </p:sp>
      <p:pic>
        <p:nvPicPr>
          <p:cNvPr id="8194" name="Picture 2">
            <a:extLst>
              <a:ext uri="{FF2B5EF4-FFF2-40B4-BE49-F238E27FC236}">
                <a16:creationId xmlns:a16="http://schemas.microsoft.com/office/drawing/2014/main" id="{0494BA27-334A-78EA-4C1A-AC4FF27F3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3" y="1419727"/>
            <a:ext cx="5811253" cy="26914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873F289F-7F85-BD03-F4AE-E354C4A42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827" y="3429000"/>
            <a:ext cx="6357173" cy="2928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81A715-622A-2693-F13D-256576823DEC}"/>
              </a:ext>
            </a:extLst>
          </p:cNvPr>
          <p:cNvSpPr txBox="1"/>
          <p:nvPr/>
        </p:nvSpPr>
        <p:spPr>
          <a:xfrm>
            <a:off x="2383804" y="4246152"/>
            <a:ext cx="851708" cy="369332"/>
          </a:xfrm>
          <a:prstGeom prst="rect">
            <a:avLst/>
          </a:prstGeom>
          <a:noFill/>
        </p:spPr>
        <p:txBody>
          <a:bodyPr wrap="none" rtlCol="0">
            <a:spAutoFit/>
          </a:bodyPr>
          <a:lstStyle/>
          <a:p>
            <a:r>
              <a:rPr lang="en-AU" dirty="0"/>
              <a:t>Greece</a:t>
            </a:r>
          </a:p>
        </p:txBody>
      </p:sp>
      <p:sp>
        <p:nvSpPr>
          <p:cNvPr id="7" name="TextBox 6">
            <a:extLst>
              <a:ext uri="{FF2B5EF4-FFF2-40B4-BE49-F238E27FC236}">
                <a16:creationId xmlns:a16="http://schemas.microsoft.com/office/drawing/2014/main" id="{163BB035-BFAA-F650-87A7-2D5AAB537C8D}"/>
              </a:ext>
            </a:extLst>
          </p:cNvPr>
          <p:cNvSpPr txBox="1"/>
          <p:nvPr/>
        </p:nvSpPr>
        <p:spPr>
          <a:xfrm>
            <a:off x="8804657" y="2934710"/>
            <a:ext cx="1439497" cy="369332"/>
          </a:xfrm>
          <a:prstGeom prst="rect">
            <a:avLst/>
          </a:prstGeom>
          <a:noFill/>
        </p:spPr>
        <p:txBody>
          <a:bodyPr wrap="none" rtlCol="0">
            <a:spAutoFit/>
          </a:bodyPr>
          <a:lstStyle/>
          <a:p>
            <a:r>
              <a:rPr lang="en-AU" dirty="0"/>
              <a:t>United States</a:t>
            </a:r>
          </a:p>
        </p:txBody>
      </p:sp>
    </p:spTree>
    <p:extLst>
      <p:ext uri="{BB962C8B-B14F-4D97-AF65-F5344CB8AC3E}">
        <p14:creationId xmlns:p14="http://schemas.microsoft.com/office/powerpoint/2010/main" val="312439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FD55-4919-B311-CE77-C00AC71CEF53}"/>
              </a:ext>
            </a:extLst>
          </p:cNvPr>
          <p:cNvSpPr>
            <a:spLocks noGrp="1"/>
          </p:cNvSpPr>
          <p:nvPr>
            <p:ph type="title"/>
          </p:nvPr>
        </p:nvSpPr>
        <p:spPr/>
        <p:txBody>
          <a:bodyPr/>
          <a:lstStyle/>
          <a:p>
            <a:r>
              <a:rPr lang="en-AU" dirty="0"/>
              <a:t>Variations in DST drop rate</a:t>
            </a:r>
          </a:p>
        </p:txBody>
      </p:sp>
      <p:pic>
        <p:nvPicPr>
          <p:cNvPr id="9218" name="Picture 2">
            <a:extLst>
              <a:ext uri="{FF2B5EF4-FFF2-40B4-BE49-F238E27FC236}">
                <a16:creationId xmlns:a16="http://schemas.microsoft.com/office/drawing/2014/main" id="{3518925C-7A1F-A6B6-BEB4-7F888F9AA5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967" y="1778921"/>
            <a:ext cx="9926053" cy="44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5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7CF8-BB67-7609-D78D-03E39826B2CC}"/>
              </a:ext>
            </a:extLst>
          </p:cNvPr>
          <p:cNvSpPr>
            <a:spLocks noGrp="1"/>
          </p:cNvSpPr>
          <p:nvPr>
            <p:ph type="title"/>
          </p:nvPr>
        </p:nvSpPr>
        <p:spPr/>
        <p:txBody>
          <a:bodyPr/>
          <a:lstStyle/>
          <a:p>
            <a:r>
              <a:rPr lang="en-AU" dirty="0"/>
              <a:t>Network Type?</a:t>
            </a:r>
          </a:p>
        </p:txBody>
      </p:sp>
      <p:pic>
        <p:nvPicPr>
          <p:cNvPr id="13314" name="Picture 2">
            <a:extLst>
              <a:ext uri="{FF2B5EF4-FFF2-40B4-BE49-F238E27FC236}">
                <a16:creationId xmlns:a16="http://schemas.microsoft.com/office/drawing/2014/main" id="{4EDFD666-06F2-7510-746F-59409B6DBB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571" y="1657184"/>
            <a:ext cx="5532692" cy="33157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05421E8E-70E4-6716-5347-85CD0A840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892" y="1657184"/>
            <a:ext cx="5563080" cy="3315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41BD0C-2008-4000-A1AB-30D3E4569068}"/>
              </a:ext>
            </a:extLst>
          </p:cNvPr>
          <p:cNvSpPr txBox="1"/>
          <p:nvPr/>
        </p:nvSpPr>
        <p:spPr>
          <a:xfrm>
            <a:off x="8307457" y="5200816"/>
            <a:ext cx="1689950" cy="369332"/>
          </a:xfrm>
          <a:prstGeom prst="rect">
            <a:avLst/>
          </a:prstGeom>
          <a:noFill/>
        </p:spPr>
        <p:txBody>
          <a:bodyPr wrap="none" rtlCol="0">
            <a:spAutoFit/>
          </a:bodyPr>
          <a:lstStyle/>
          <a:p>
            <a:r>
              <a:rPr lang="en-AU" dirty="0"/>
              <a:t>Mobile Provider</a:t>
            </a:r>
          </a:p>
        </p:txBody>
      </p:sp>
      <p:sp>
        <p:nvSpPr>
          <p:cNvPr id="6" name="TextBox 5">
            <a:extLst>
              <a:ext uri="{FF2B5EF4-FFF2-40B4-BE49-F238E27FC236}">
                <a16:creationId xmlns:a16="http://schemas.microsoft.com/office/drawing/2014/main" id="{FFD8D246-35DF-AF01-CC3F-B6917E760810}"/>
              </a:ext>
            </a:extLst>
          </p:cNvPr>
          <p:cNvSpPr txBox="1"/>
          <p:nvPr/>
        </p:nvSpPr>
        <p:spPr>
          <a:xfrm>
            <a:off x="2407973" y="5099187"/>
            <a:ext cx="1957972" cy="369332"/>
          </a:xfrm>
          <a:prstGeom prst="rect">
            <a:avLst/>
          </a:prstGeom>
          <a:noFill/>
        </p:spPr>
        <p:txBody>
          <a:bodyPr wrap="none" rtlCol="0">
            <a:spAutoFit/>
          </a:bodyPr>
          <a:lstStyle/>
          <a:p>
            <a:r>
              <a:rPr lang="en-AU" dirty="0"/>
              <a:t>Fixed Line Provider</a:t>
            </a:r>
          </a:p>
        </p:txBody>
      </p:sp>
    </p:spTree>
    <p:extLst>
      <p:ext uri="{BB962C8B-B14F-4D97-AF65-F5344CB8AC3E}">
        <p14:creationId xmlns:p14="http://schemas.microsoft.com/office/powerpoint/2010/main" val="14636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C9342-B51A-B1CB-BD65-70CCBEF8F3AD}"/>
              </a:ext>
            </a:extLst>
          </p:cNvPr>
          <p:cNvSpPr>
            <a:spLocks noGrp="1"/>
          </p:cNvSpPr>
          <p:nvPr>
            <p:ph idx="1"/>
          </p:nvPr>
        </p:nvSpPr>
        <p:spPr/>
        <p:txBody>
          <a:bodyPr/>
          <a:lstStyle/>
          <a:p>
            <a:endParaRPr lang="en-AU"/>
          </a:p>
        </p:txBody>
      </p:sp>
      <p:sp>
        <p:nvSpPr>
          <p:cNvPr id="4" name="Title 1">
            <a:extLst>
              <a:ext uri="{FF2B5EF4-FFF2-40B4-BE49-F238E27FC236}">
                <a16:creationId xmlns:a16="http://schemas.microsoft.com/office/drawing/2014/main" id="{A11A0480-284B-6459-39D9-A3F7FFD9FFE2}"/>
              </a:ext>
            </a:extLst>
          </p:cNvPr>
          <p:cNvSpPr>
            <a:spLocks noGrp="1"/>
          </p:cNvSpPr>
          <p:nvPr>
            <p:ph type="title"/>
          </p:nvPr>
        </p:nvSpPr>
        <p:spPr/>
        <p:txBody>
          <a:bodyPr/>
          <a:lstStyle/>
          <a:p>
            <a:r>
              <a:rPr lang="en-AU" dirty="0"/>
              <a:t>HBH EH drop rate</a:t>
            </a:r>
          </a:p>
        </p:txBody>
      </p:sp>
    </p:spTree>
    <p:extLst>
      <p:ext uri="{BB962C8B-B14F-4D97-AF65-F5344CB8AC3E}">
        <p14:creationId xmlns:p14="http://schemas.microsoft.com/office/powerpoint/2010/main" val="136635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C9342-B51A-B1CB-BD65-70CCBEF8F3AD}"/>
              </a:ext>
            </a:extLst>
          </p:cNvPr>
          <p:cNvSpPr>
            <a:spLocks noGrp="1"/>
          </p:cNvSpPr>
          <p:nvPr>
            <p:ph idx="1"/>
          </p:nvPr>
        </p:nvSpPr>
        <p:spPr/>
        <p:txBody>
          <a:bodyPr/>
          <a:lstStyle/>
          <a:p>
            <a:endParaRPr lang="en-AU"/>
          </a:p>
        </p:txBody>
      </p:sp>
      <p:sp>
        <p:nvSpPr>
          <p:cNvPr id="4" name="Title 1">
            <a:extLst>
              <a:ext uri="{FF2B5EF4-FFF2-40B4-BE49-F238E27FC236}">
                <a16:creationId xmlns:a16="http://schemas.microsoft.com/office/drawing/2014/main" id="{A11A0480-284B-6459-39D9-A3F7FFD9FFE2}"/>
              </a:ext>
            </a:extLst>
          </p:cNvPr>
          <p:cNvSpPr>
            <a:spLocks noGrp="1"/>
          </p:cNvSpPr>
          <p:nvPr>
            <p:ph type="title"/>
          </p:nvPr>
        </p:nvSpPr>
        <p:spPr/>
        <p:txBody>
          <a:bodyPr/>
          <a:lstStyle/>
          <a:p>
            <a:r>
              <a:rPr lang="en-AU" dirty="0"/>
              <a:t>HBH EH drop rate</a:t>
            </a:r>
          </a:p>
        </p:txBody>
      </p:sp>
      <p:pic>
        <p:nvPicPr>
          <p:cNvPr id="10242" name="Picture 2">
            <a:extLst>
              <a:ext uri="{FF2B5EF4-FFF2-40B4-BE49-F238E27FC236}">
                <a16:creationId xmlns:a16="http://schemas.microsoft.com/office/drawing/2014/main" id="{63CE6095-23D8-E18E-3869-C526BBE1E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72" y="1562773"/>
            <a:ext cx="10627895" cy="508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7E55-9C48-A8AF-80DB-60B91009FF7D}"/>
              </a:ext>
            </a:extLst>
          </p:cNvPr>
          <p:cNvSpPr>
            <a:spLocks noGrp="1"/>
          </p:cNvSpPr>
          <p:nvPr>
            <p:ph type="title"/>
          </p:nvPr>
        </p:nvSpPr>
        <p:spPr/>
        <p:txBody>
          <a:bodyPr/>
          <a:lstStyle/>
          <a:p>
            <a:r>
              <a:rPr lang="en-AU" dirty="0"/>
              <a:t>Everybody Everywhere</a:t>
            </a:r>
          </a:p>
        </p:txBody>
      </p:sp>
      <p:pic>
        <p:nvPicPr>
          <p:cNvPr id="11266" name="Picture 2">
            <a:extLst>
              <a:ext uri="{FF2B5EF4-FFF2-40B4-BE49-F238E27FC236}">
                <a16:creationId xmlns:a16="http://schemas.microsoft.com/office/drawing/2014/main" id="{50900C11-92D9-A9C8-169A-993F704787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6889" y="1769499"/>
            <a:ext cx="10142005" cy="460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4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4A8E-7595-8CA5-A627-BD2884AF5B57}"/>
              </a:ext>
            </a:extLst>
          </p:cNvPr>
          <p:cNvSpPr>
            <a:spLocks noGrp="1"/>
          </p:cNvSpPr>
          <p:nvPr>
            <p:ph type="title"/>
          </p:nvPr>
        </p:nvSpPr>
        <p:spPr/>
        <p:txBody>
          <a:bodyPr/>
          <a:lstStyle/>
          <a:p>
            <a:r>
              <a:rPr lang="en-AU" dirty="0"/>
              <a:t>With one exception</a:t>
            </a:r>
          </a:p>
        </p:txBody>
      </p:sp>
      <p:pic>
        <p:nvPicPr>
          <p:cNvPr id="12290" name="Picture 2">
            <a:extLst>
              <a:ext uri="{FF2B5EF4-FFF2-40B4-BE49-F238E27FC236}">
                <a16:creationId xmlns:a16="http://schemas.microsoft.com/office/drawing/2014/main" id="{DAA4E956-DB7F-8812-7C8B-E8B150FEAF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9830" y="1506714"/>
            <a:ext cx="9068591" cy="42104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E1CD5A-04ED-5B58-0582-8067D6472617}"/>
              </a:ext>
            </a:extLst>
          </p:cNvPr>
          <p:cNvSpPr txBox="1"/>
          <p:nvPr/>
        </p:nvSpPr>
        <p:spPr>
          <a:xfrm>
            <a:off x="2851484" y="6123543"/>
            <a:ext cx="7122463" cy="369332"/>
          </a:xfrm>
          <a:prstGeom prst="rect">
            <a:avLst/>
          </a:prstGeom>
          <a:noFill/>
        </p:spPr>
        <p:txBody>
          <a:bodyPr wrap="none" rtlCol="0">
            <a:spAutoFit/>
          </a:bodyPr>
          <a:lstStyle/>
          <a:p>
            <a:r>
              <a:rPr lang="en-AU" b="0" i="1" dirty="0">
                <a:solidFill>
                  <a:srgbClr val="000000"/>
                </a:solidFill>
                <a:effectLst/>
                <a:latin typeface="Verdana" panose="020B0604030504040204" pitchFamily="34" charset="0"/>
              </a:rPr>
              <a:t>HBH Option Drop Rate for ETISALAT-MIR (AS36992), Egypt</a:t>
            </a:r>
            <a:endParaRPr lang="en-AU" dirty="0"/>
          </a:p>
        </p:txBody>
      </p:sp>
    </p:spTree>
    <p:extLst>
      <p:ext uri="{BB962C8B-B14F-4D97-AF65-F5344CB8AC3E}">
        <p14:creationId xmlns:p14="http://schemas.microsoft.com/office/powerpoint/2010/main" val="85229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139B-2223-2C70-2410-5C3AA5B813AA}"/>
              </a:ext>
            </a:extLst>
          </p:cNvPr>
          <p:cNvSpPr>
            <a:spLocks noGrp="1"/>
          </p:cNvSpPr>
          <p:nvPr>
            <p:ph type="title"/>
          </p:nvPr>
        </p:nvSpPr>
        <p:spPr/>
        <p:txBody>
          <a:bodyPr/>
          <a:lstStyle/>
          <a:p>
            <a:r>
              <a:rPr lang="en-AU" dirty="0"/>
              <a:t>RFC 7872 - 2016</a:t>
            </a:r>
          </a:p>
        </p:txBody>
      </p:sp>
      <p:sp>
        <p:nvSpPr>
          <p:cNvPr id="3" name="Content Placeholder 2">
            <a:extLst>
              <a:ext uri="{FF2B5EF4-FFF2-40B4-BE49-F238E27FC236}">
                <a16:creationId xmlns:a16="http://schemas.microsoft.com/office/drawing/2014/main" id="{0163ECA2-00F5-0F0C-2759-5ED7FDF0621A}"/>
              </a:ext>
            </a:extLst>
          </p:cNvPr>
          <p:cNvSpPr>
            <a:spLocks noGrp="1"/>
          </p:cNvSpPr>
          <p:nvPr>
            <p:ph idx="1"/>
          </p:nvPr>
        </p:nvSpPr>
        <p:spPr/>
        <p:txBody>
          <a:bodyPr/>
          <a:lstStyle/>
          <a:p>
            <a:r>
              <a:rPr lang="en-AU" dirty="0"/>
              <a:t>Sending crafted IPv6 packets within a TCP session to web servers and measuring the success rate through receiving a TCP ACK from the server2</a:t>
            </a:r>
          </a:p>
        </p:txBody>
      </p:sp>
      <p:pic>
        <p:nvPicPr>
          <p:cNvPr id="5" name="Picture 4">
            <a:extLst>
              <a:ext uri="{FF2B5EF4-FFF2-40B4-BE49-F238E27FC236}">
                <a16:creationId xmlns:a16="http://schemas.microsoft.com/office/drawing/2014/main" id="{60A9F966-9623-475D-47FD-85822F742600}"/>
              </a:ext>
            </a:extLst>
          </p:cNvPr>
          <p:cNvPicPr>
            <a:picLocks noChangeAspect="1"/>
          </p:cNvPicPr>
          <p:nvPr/>
        </p:nvPicPr>
        <p:blipFill>
          <a:blip r:embed="rId2"/>
          <a:stretch>
            <a:fillRect/>
          </a:stretch>
        </p:blipFill>
        <p:spPr>
          <a:xfrm>
            <a:off x="2797432" y="3776190"/>
            <a:ext cx="5435600" cy="1282700"/>
          </a:xfrm>
          <a:prstGeom prst="rect">
            <a:avLst/>
          </a:prstGeom>
        </p:spPr>
      </p:pic>
      <p:sp>
        <p:nvSpPr>
          <p:cNvPr id="6" name="TextBox 5">
            <a:extLst>
              <a:ext uri="{FF2B5EF4-FFF2-40B4-BE49-F238E27FC236}">
                <a16:creationId xmlns:a16="http://schemas.microsoft.com/office/drawing/2014/main" id="{BFC65BB1-43A1-E838-AB9F-4B426AB1EB7C}"/>
              </a:ext>
            </a:extLst>
          </p:cNvPr>
          <p:cNvSpPr txBox="1"/>
          <p:nvPr/>
        </p:nvSpPr>
        <p:spPr>
          <a:xfrm>
            <a:off x="2745025" y="5158919"/>
            <a:ext cx="1657762" cy="369332"/>
          </a:xfrm>
          <a:prstGeom prst="rect">
            <a:avLst/>
          </a:prstGeom>
          <a:noFill/>
        </p:spPr>
        <p:txBody>
          <a:bodyPr wrap="none" rtlCol="0">
            <a:spAutoFit/>
          </a:bodyPr>
          <a:lstStyle/>
          <a:p>
            <a:r>
              <a:rPr lang="en-AU" dirty="0" err="1"/>
              <a:t>PadN</a:t>
            </a:r>
            <a:r>
              <a:rPr lang="en-AU" dirty="0"/>
              <a:t> to 8 bytes</a:t>
            </a:r>
          </a:p>
        </p:txBody>
      </p:sp>
      <p:sp>
        <p:nvSpPr>
          <p:cNvPr id="7" name="Freeform 6">
            <a:extLst>
              <a:ext uri="{FF2B5EF4-FFF2-40B4-BE49-F238E27FC236}">
                <a16:creationId xmlns:a16="http://schemas.microsoft.com/office/drawing/2014/main" id="{259FCBA2-BE9F-7941-4C87-7691C88EDD70}"/>
              </a:ext>
            </a:extLst>
          </p:cNvPr>
          <p:cNvSpPr/>
          <p:nvPr/>
        </p:nvSpPr>
        <p:spPr>
          <a:xfrm>
            <a:off x="4402787" y="4988615"/>
            <a:ext cx="1278480" cy="402567"/>
          </a:xfrm>
          <a:custGeom>
            <a:avLst/>
            <a:gdLst>
              <a:gd name="connsiteX0" fmla="*/ 24834 w 1278480"/>
              <a:gd name="connsiteY0" fmla="*/ 401532 h 402567"/>
              <a:gd name="connsiteX1" fmla="*/ 97024 w 1278480"/>
              <a:gd name="connsiteY1" fmla="*/ 377469 h 402567"/>
              <a:gd name="connsiteX2" fmla="*/ 806887 w 1278480"/>
              <a:gd name="connsiteY2" fmla="*/ 233090 h 402567"/>
              <a:gd name="connsiteX3" fmla="*/ 1203929 w 1278480"/>
              <a:gd name="connsiteY3" fmla="*/ 28553 h 402567"/>
              <a:gd name="connsiteX4" fmla="*/ 939234 w 1278480"/>
              <a:gd name="connsiteY4" fmla="*/ 52617 h 402567"/>
              <a:gd name="connsiteX5" fmla="*/ 1252055 w 1278480"/>
              <a:gd name="connsiteY5" fmla="*/ 4490 h 402567"/>
              <a:gd name="connsiteX6" fmla="*/ 1240024 w 1278480"/>
              <a:gd name="connsiteY6" fmla="*/ 184964 h 40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480" h="402567">
                <a:moveTo>
                  <a:pt x="24834" y="401532"/>
                </a:moveTo>
                <a:cubicBezTo>
                  <a:pt x="-4242" y="403537"/>
                  <a:pt x="-33318" y="405543"/>
                  <a:pt x="97024" y="377469"/>
                </a:cubicBezTo>
                <a:cubicBezTo>
                  <a:pt x="227366" y="349395"/>
                  <a:pt x="622403" y="291243"/>
                  <a:pt x="806887" y="233090"/>
                </a:cubicBezTo>
                <a:cubicBezTo>
                  <a:pt x="991371" y="174937"/>
                  <a:pt x="1181871" y="58632"/>
                  <a:pt x="1203929" y="28553"/>
                </a:cubicBezTo>
                <a:cubicBezTo>
                  <a:pt x="1225987" y="-1526"/>
                  <a:pt x="931213" y="56627"/>
                  <a:pt x="939234" y="52617"/>
                </a:cubicBezTo>
                <a:cubicBezTo>
                  <a:pt x="947255" y="48606"/>
                  <a:pt x="1201923" y="-17568"/>
                  <a:pt x="1252055" y="4490"/>
                </a:cubicBezTo>
                <a:cubicBezTo>
                  <a:pt x="1302187" y="26548"/>
                  <a:pt x="1271105" y="105756"/>
                  <a:pt x="1240024" y="1849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5248D016-332C-79FA-F198-7409BCE6806A}"/>
              </a:ext>
            </a:extLst>
          </p:cNvPr>
          <p:cNvSpPr/>
          <p:nvPr/>
        </p:nvSpPr>
        <p:spPr>
          <a:xfrm>
            <a:off x="4427621" y="5020051"/>
            <a:ext cx="2347711" cy="430254"/>
          </a:xfrm>
          <a:custGeom>
            <a:avLst/>
            <a:gdLst>
              <a:gd name="connsiteX0" fmla="*/ 0 w 2347711"/>
              <a:gd name="connsiteY0" fmla="*/ 430254 h 430254"/>
              <a:gd name="connsiteX1" fmla="*/ 782053 w 2347711"/>
              <a:gd name="connsiteY1" fmla="*/ 382128 h 430254"/>
              <a:gd name="connsiteX2" fmla="*/ 1852863 w 2347711"/>
              <a:gd name="connsiteY2" fmla="*/ 273844 h 430254"/>
              <a:gd name="connsiteX3" fmla="*/ 2298032 w 2347711"/>
              <a:gd name="connsiteY3" fmla="*/ 9149 h 430254"/>
              <a:gd name="connsiteX4" fmla="*/ 2093495 w 2347711"/>
              <a:gd name="connsiteY4" fmla="*/ 57275 h 430254"/>
              <a:gd name="connsiteX5" fmla="*/ 2310063 w 2347711"/>
              <a:gd name="connsiteY5" fmla="*/ 21181 h 430254"/>
              <a:gd name="connsiteX6" fmla="*/ 2346158 w 2347711"/>
              <a:gd name="connsiteY6" fmla="*/ 141496 h 4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7711" h="430254">
                <a:moveTo>
                  <a:pt x="0" y="430254"/>
                </a:moveTo>
                <a:cubicBezTo>
                  <a:pt x="236621" y="419225"/>
                  <a:pt x="473243" y="408196"/>
                  <a:pt x="782053" y="382128"/>
                </a:cubicBezTo>
                <a:cubicBezTo>
                  <a:pt x="1090863" y="356060"/>
                  <a:pt x="1600200" y="336007"/>
                  <a:pt x="1852863" y="273844"/>
                </a:cubicBezTo>
                <a:cubicBezTo>
                  <a:pt x="2105526" y="211681"/>
                  <a:pt x="2257927" y="45244"/>
                  <a:pt x="2298032" y="9149"/>
                </a:cubicBezTo>
                <a:cubicBezTo>
                  <a:pt x="2338137" y="-26946"/>
                  <a:pt x="2091490" y="55270"/>
                  <a:pt x="2093495" y="57275"/>
                </a:cubicBezTo>
                <a:cubicBezTo>
                  <a:pt x="2095500" y="59280"/>
                  <a:pt x="2267953" y="7144"/>
                  <a:pt x="2310063" y="21181"/>
                </a:cubicBezTo>
                <a:cubicBezTo>
                  <a:pt x="2352174" y="35218"/>
                  <a:pt x="2349166" y="88357"/>
                  <a:pt x="2346158" y="1414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1B360A9E-6220-65E1-6B36-26257BDF2C33}"/>
              </a:ext>
            </a:extLst>
          </p:cNvPr>
          <p:cNvSpPr txBox="1"/>
          <p:nvPr/>
        </p:nvSpPr>
        <p:spPr>
          <a:xfrm>
            <a:off x="2911642" y="5919537"/>
            <a:ext cx="1834926" cy="369332"/>
          </a:xfrm>
          <a:prstGeom prst="rect">
            <a:avLst/>
          </a:prstGeom>
          <a:noFill/>
        </p:spPr>
        <p:txBody>
          <a:bodyPr wrap="none" rtlCol="0">
            <a:spAutoFit/>
          </a:bodyPr>
          <a:lstStyle/>
          <a:p>
            <a:r>
              <a:rPr lang="en-AU" dirty="0"/>
              <a:t>2 x 512 byte frags</a:t>
            </a:r>
          </a:p>
        </p:txBody>
      </p:sp>
      <p:sp>
        <p:nvSpPr>
          <p:cNvPr id="10" name="Freeform 9">
            <a:extLst>
              <a:ext uri="{FF2B5EF4-FFF2-40B4-BE49-F238E27FC236}">
                <a16:creationId xmlns:a16="http://schemas.microsoft.com/office/drawing/2014/main" id="{362FF692-CCDF-ADAC-03B6-4502B9578CC3}"/>
              </a:ext>
            </a:extLst>
          </p:cNvPr>
          <p:cNvSpPr/>
          <p:nvPr/>
        </p:nvSpPr>
        <p:spPr>
          <a:xfrm>
            <a:off x="4716379" y="5044557"/>
            <a:ext cx="3188368" cy="1091548"/>
          </a:xfrm>
          <a:custGeom>
            <a:avLst/>
            <a:gdLst>
              <a:gd name="connsiteX0" fmla="*/ 0 w 3188368"/>
              <a:gd name="connsiteY0" fmla="*/ 1091548 h 1091548"/>
              <a:gd name="connsiteX1" fmla="*/ 2021305 w 3188368"/>
              <a:gd name="connsiteY1" fmla="*/ 971232 h 1091548"/>
              <a:gd name="connsiteX2" fmla="*/ 2827421 w 3188368"/>
              <a:gd name="connsiteY2" fmla="*/ 598254 h 1091548"/>
              <a:gd name="connsiteX3" fmla="*/ 3007895 w 3188368"/>
              <a:gd name="connsiteY3" fmla="*/ 20738 h 1091548"/>
              <a:gd name="connsiteX4" fmla="*/ 2851484 w 3188368"/>
              <a:gd name="connsiteY4" fmla="*/ 116990 h 1091548"/>
              <a:gd name="connsiteX5" fmla="*/ 2995863 w 3188368"/>
              <a:gd name="connsiteY5" fmla="*/ 8706 h 1091548"/>
              <a:gd name="connsiteX6" fmla="*/ 3188368 w 3188368"/>
              <a:gd name="connsiteY6" fmla="*/ 141054 h 109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368" h="1091548">
                <a:moveTo>
                  <a:pt x="0" y="1091548"/>
                </a:moveTo>
                <a:cubicBezTo>
                  <a:pt x="775034" y="1072498"/>
                  <a:pt x="1550068" y="1053448"/>
                  <a:pt x="2021305" y="971232"/>
                </a:cubicBezTo>
                <a:cubicBezTo>
                  <a:pt x="2492542" y="889016"/>
                  <a:pt x="2662989" y="756670"/>
                  <a:pt x="2827421" y="598254"/>
                </a:cubicBezTo>
                <a:cubicBezTo>
                  <a:pt x="2991853" y="439838"/>
                  <a:pt x="3003884" y="100949"/>
                  <a:pt x="3007895" y="20738"/>
                </a:cubicBezTo>
                <a:cubicBezTo>
                  <a:pt x="3011906" y="-59473"/>
                  <a:pt x="2853489" y="118995"/>
                  <a:pt x="2851484" y="116990"/>
                </a:cubicBezTo>
                <a:cubicBezTo>
                  <a:pt x="2849479" y="114985"/>
                  <a:pt x="2939716" y="4695"/>
                  <a:pt x="2995863" y="8706"/>
                </a:cubicBezTo>
                <a:cubicBezTo>
                  <a:pt x="3052010" y="12717"/>
                  <a:pt x="3120189" y="76885"/>
                  <a:pt x="3188368" y="1410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24276CF8-8994-9C08-04D5-CCB6BE808D4F}"/>
              </a:ext>
            </a:extLst>
          </p:cNvPr>
          <p:cNvSpPr txBox="1"/>
          <p:nvPr/>
        </p:nvSpPr>
        <p:spPr>
          <a:xfrm>
            <a:off x="5811253" y="3306958"/>
            <a:ext cx="2110514" cy="369332"/>
          </a:xfrm>
          <a:prstGeom prst="rect">
            <a:avLst/>
          </a:prstGeom>
          <a:noFill/>
        </p:spPr>
        <p:txBody>
          <a:bodyPr wrap="none" rtlCol="0">
            <a:spAutoFit/>
          </a:bodyPr>
          <a:lstStyle/>
          <a:p>
            <a:r>
              <a:rPr lang="en-AU" b="1" dirty="0"/>
              <a:t>Observed Drop Rate</a:t>
            </a:r>
          </a:p>
        </p:txBody>
      </p:sp>
    </p:spTree>
    <p:extLst>
      <p:ext uri="{BB962C8B-B14F-4D97-AF65-F5344CB8AC3E}">
        <p14:creationId xmlns:p14="http://schemas.microsoft.com/office/powerpoint/2010/main" val="1978919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1607-D731-0683-806C-2217910CC53F}"/>
              </a:ext>
            </a:extLst>
          </p:cNvPr>
          <p:cNvSpPr>
            <a:spLocks noGrp="1"/>
          </p:cNvSpPr>
          <p:nvPr>
            <p:ph type="title"/>
          </p:nvPr>
        </p:nvSpPr>
        <p:spPr/>
        <p:txBody>
          <a:bodyPr/>
          <a:lstStyle/>
          <a:p>
            <a:r>
              <a:rPr lang="en-AU" dirty="0"/>
              <a:t>What can we say here?</a:t>
            </a:r>
          </a:p>
        </p:txBody>
      </p:sp>
      <p:sp>
        <p:nvSpPr>
          <p:cNvPr id="3" name="Content Placeholder 2">
            <a:extLst>
              <a:ext uri="{FF2B5EF4-FFF2-40B4-BE49-F238E27FC236}">
                <a16:creationId xmlns:a16="http://schemas.microsoft.com/office/drawing/2014/main" id="{F56F8050-EBD3-D3FC-000C-CF79E5F5E526}"/>
              </a:ext>
            </a:extLst>
          </p:cNvPr>
          <p:cNvSpPr>
            <a:spLocks noGrp="1"/>
          </p:cNvSpPr>
          <p:nvPr>
            <p:ph idx="1"/>
          </p:nvPr>
        </p:nvSpPr>
        <p:spPr/>
        <p:txBody>
          <a:bodyPr/>
          <a:lstStyle/>
          <a:p>
            <a:pPr marL="0" indent="0">
              <a:buNone/>
            </a:pPr>
            <a:r>
              <a:rPr lang="en-AU" dirty="0"/>
              <a:t>“It depends”</a:t>
            </a:r>
          </a:p>
          <a:p>
            <a:pPr lvl="1"/>
            <a:r>
              <a:rPr lang="en-AU" dirty="0"/>
              <a:t>The IPv6 transition strategy</a:t>
            </a:r>
          </a:p>
          <a:p>
            <a:pPr lvl="1"/>
            <a:r>
              <a:rPr lang="en-AU" dirty="0"/>
              <a:t>The ISP equipment and config</a:t>
            </a:r>
          </a:p>
          <a:p>
            <a:pPr lvl="1"/>
            <a:r>
              <a:rPr lang="en-AU" dirty="0"/>
              <a:t>The CPE being used </a:t>
            </a:r>
          </a:p>
          <a:p>
            <a:pPr lvl="1"/>
            <a:r>
              <a:rPr lang="en-AU" dirty="0"/>
              <a:t>The mobile platform(s) being used</a:t>
            </a:r>
          </a:p>
          <a:p>
            <a:pPr lvl="1"/>
            <a:r>
              <a:rPr lang="en-AU" dirty="0"/>
              <a:t>End devices being used</a:t>
            </a:r>
          </a:p>
          <a:p>
            <a:pPr lvl="1"/>
            <a:r>
              <a:rPr lang="en-AU" dirty="0"/>
              <a:t>Private Relays / Proxies</a:t>
            </a:r>
          </a:p>
          <a:p>
            <a:pPr lvl="1"/>
            <a:r>
              <a:rPr lang="en-AU" dirty="0"/>
              <a:t>&lt;insert reason&gt;</a:t>
            </a:r>
          </a:p>
        </p:txBody>
      </p:sp>
    </p:spTree>
    <p:extLst>
      <p:ext uri="{BB962C8B-B14F-4D97-AF65-F5344CB8AC3E}">
        <p14:creationId xmlns:p14="http://schemas.microsoft.com/office/powerpoint/2010/main" val="28745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A268-D664-C2AC-3F83-B1A452693F94}"/>
              </a:ext>
            </a:extLst>
          </p:cNvPr>
          <p:cNvSpPr>
            <a:spLocks noGrp="1"/>
          </p:cNvSpPr>
          <p:nvPr>
            <p:ph type="title"/>
          </p:nvPr>
        </p:nvSpPr>
        <p:spPr/>
        <p:txBody>
          <a:bodyPr/>
          <a:lstStyle/>
          <a:p>
            <a:r>
              <a:rPr lang="en-AU" dirty="0"/>
              <a:t>What can we say?</a:t>
            </a:r>
          </a:p>
        </p:txBody>
      </p:sp>
      <p:sp>
        <p:nvSpPr>
          <p:cNvPr id="3" name="Content Placeholder 2">
            <a:extLst>
              <a:ext uri="{FF2B5EF4-FFF2-40B4-BE49-F238E27FC236}">
                <a16:creationId xmlns:a16="http://schemas.microsoft.com/office/drawing/2014/main" id="{F5014BF9-A1A4-5E3B-DC2E-23E2F5E0E7FA}"/>
              </a:ext>
            </a:extLst>
          </p:cNvPr>
          <p:cNvSpPr>
            <a:spLocks noGrp="1"/>
          </p:cNvSpPr>
          <p:nvPr>
            <p:ph idx="1"/>
          </p:nvPr>
        </p:nvSpPr>
        <p:spPr/>
        <p:txBody>
          <a:bodyPr/>
          <a:lstStyle/>
          <a:p>
            <a:r>
              <a:rPr lang="en-AU" dirty="0"/>
              <a:t>There are issues with networks, hosts, CPE, and the IPv6 selected transition technology</a:t>
            </a:r>
          </a:p>
          <a:p>
            <a:r>
              <a:rPr lang="en-AU" dirty="0"/>
              <a:t>Depending on where you test, and what you test (end-to-end, end-to-infrastructure, infrastructure-to-end, mobile ends, fixed line ends) its likely that you are going to see differing results for fragmentation and DST EHs</a:t>
            </a:r>
          </a:p>
          <a:p>
            <a:r>
              <a:rPr lang="en-AU" dirty="0"/>
              <a:t>We can’t see any HBH of any size with one exception (and the single exception tends to suggest that the packets are able to leave the source network we are using and enter the transit networks)</a:t>
            </a:r>
          </a:p>
          <a:p>
            <a:endParaRPr lang="en-AU" dirty="0"/>
          </a:p>
        </p:txBody>
      </p:sp>
    </p:spTree>
    <p:extLst>
      <p:ext uri="{BB962C8B-B14F-4D97-AF65-F5344CB8AC3E}">
        <p14:creationId xmlns:p14="http://schemas.microsoft.com/office/powerpoint/2010/main" val="251621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9069F-E030-37C2-9FC3-8B58931E2DE8}"/>
              </a:ext>
            </a:extLst>
          </p:cNvPr>
          <p:cNvSpPr txBox="1"/>
          <p:nvPr/>
        </p:nvSpPr>
        <p:spPr>
          <a:xfrm flipH="1">
            <a:off x="3951890" y="2554013"/>
            <a:ext cx="2596055" cy="646331"/>
          </a:xfrm>
          <a:prstGeom prst="rect">
            <a:avLst/>
          </a:prstGeom>
          <a:noFill/>
        </p:spPr>
        <p:txBody>
          <a:bodyPr wrap="square" rtlCol="0">
            <a:spAutoFit/>
          </a:bodyPr>
          <a:lstStyle/>
          <a:p>
            <a:r>
              <a:rPr lang="en-AU" sz="3600" b="1" dirty="0">
                <a:latin typeface="AhnbergHand" pitchFamily="2" charset="0"/>
              </a:rPr>
              <a:t>Thanks!</a:t>
            </a:r>
          </a:p>
        </p:txBody>
      </p:sp>
    </p:spTree>
    <p:extLst>
      <p:ext uri="{BB962C8B-B14F-4D97-AF65-F5344CB8AC3E}">
        <p14:creationId xmlns:p14="http://schemas.microsoft.com/office/powerpoint/2010/main" val="200103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4ADA-1B07-F4AC-A64D-5166564ABC89}"/>
              </a:ext>
            </a:extLst>
          </p:cNvPr>
          <p:cNvSpPr>
            <a:spLocks noGrp="1"/>
          </p:cNvSpPr>
          <p:nvPr>
            <p:ph type="title"/>
          </p:nvPr>
        </p:nvSpPr>
        <p:spPr/>
        <p:txBody>
          <a:bodyPr/>
          <a:lstStyle/>
          <a:p>
            <a:r>
              <a:rPr lang="en-AU" dirty="0"/>
              <a:t>APNIC’s Test Rig</a:t>
            </a:r>
          </a:p>
        </p:txBody>
      </p:sp>
      <p:sp>
        <p:nvSpPr>
          <p:cNvPr id="3" name="Content Placeholder 2">
            <a:extLst>
              <a:ext uri="{FF2B5EF4-FFF2-40B4-BE49-F238E27FC236}">
                <a16:creationId xmlns:a16="http://schemas.microsoft.com/office/drawing/2014/main" id="{15C40960-E6C1-E670-7C6E-6D7074DC0CE8}"/>
              </a:ext>
            </a:extLst>
          </p:cNvPr>
          <p:cNvSpPr>
            <a:spLocks noGrp="1"/>
          </p:cNvSpPr>
          <p:nvPr>
            <p:ph idx="1"/>
          </p:nvPr>
        </p:nvSpPr>
        <p:spPr>
          <a:xfrm>
            <a:off x="838200" y="1825625"/>
            <a:ext cx="10515600" cy="2175669"/>
          </a:xfrm>
        </p:spPr>
        <p:txBody>
          <a:bodyPr>
            <a:normAutofit fontScale="92500"/>
          </a:bodyPr>
          <a:lstStyle/>
          <a:p>
            <a:r>
              <a:rPr lang="en-AU" dirty="0"/>
              <a:t>We use an ad campaign to direct browsers to retrieve a URL from our server</a:t>
            </a:r>
          </a:p>
          <a:p>
            <a:r>
              <a:rPr lang="en-AU" dirty="0"/>
              <a:t>The server sits behind a front end that performs packet mangling (and TCP MSS wrangling)</a:t>
            </a:r>
          </a:p>
          <a:p>
            <a:r>
              <a:rPr lang="en-AU" dirty="0"/>
              <a:t>The </a:t>
            </a:r>
            <a:r>
              <a:rPr lang="en-AU" dirty="0" err="1"/>
              <a:t>particulat</a:t>
            </a:r>
            <a:r>
              <a:rPr lang="en-AU" dirty="0"/>
              <a:t> packet transform is selected at random for each TCP session</a:t>
            </a:r>
          </a:p>
        </p:txBody>
      </p:sp>
      <p:pic>
        <p:nvPicPr>
          <p:cNvPr id="1026" name="Picture 2">
            <a:extLst>
              <a:ext uri="{FF2B5EF4-FFF2-40B4-BE49-F238E27FC236}">
                <a16:creationId xmlns:a16="http://schemas.microsoft.com/office/drawing/2014/main" id="{D7021119-65CC-E743-33EE-8C742FE2C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704" y="4410368"/>
            <a:ext cx="7644063" cy="1874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556D18-B38D-C5BA-54B6-A481016E88E0}"/>
              </a:ext>
            </a:extLst>
          </p:cNvPr>
          <p:cNvSpPr txBox="1"/>
          <p:nvPr/>
        </p:nvSpPr>
        <p:spPr>
          <a:xfrm>
            <a:off x="733926" y="4620127"/>
            <a:ext cx="1290738" cy="523220"/>
          </a:xfrm>
          <a:prstGeom prst="rect">
            <a:avLst/>
          </a:prstGeom>
          <a:noFill/>
        </p:spPr>
        <p:txBody>
          <a:bodyPr wrap="none" rtlCol="0">
            <a:spAutoFit/>
          </a:bodyPr>
          <a:lstStyle/>
          <a:p>
            <a:r>
              <a:rPr lang="en-AU" sz="1400" dirty="0">
                <a:latin typeface="AhnbergHand" pitchFamily="2" charset="0"/>
              </a:rPr>
              <a:t>AD:</a:t>
            </a:r>
          </a:p>
          <a:p>
            <a:r>
              <a:rPr lang="en-AU" sz="1400" dirty="0">
                <a:latin typeface="AhnbergHand" pitchFamily="2" charset="0"/>
              </a:rPr>
              <a:t>Get &lt;URL&gt;</a:t>
            </a:r>
          </a:p>
        </p:txBody>
      </p:sp>
      <p:sp>
        <p:nvSpPr>
          <p:cNvPr id="5" name="Freeform 4">
            <a:extLst>
              <a:ext uri="{FF2B5EF4-FFF2-40B4-BE49-F238E27FC236}">
                <a16:creationId xmlns:a16="http://schemas.microsoft.com/office/drawing/2014/main" id="{7C974AF9-EE42-E46E-B111-10815FE9B392}"/>
              </a:ext>
            </a:extLst>
          </p:cNvPr>
          <p:cNvSpPr/>
          <p:nvPr/>
        </p:nvSpPr>
        <p:spPr>
          <a:xfrm>
            <a:off x="1110976" y="5197642"/>
            <a:ext cx="838912" cy="469232"/>
          </a:xfrm>
          <a:custGeom>
            <a:avLst/>
            <a:gdLst>
              <a:gd name="connsiteX0" fmla="*/ 19992 w 838912"/>
              <a:gd name="connsiteY0" fmla="*/ 0 h 469232"/>
              <a:gd name="connsiteX1" fmla="*/ 32024 w 838912"/>
              <a:gd name="connsiteY1" fmla="*/ 288758 h 469232"/>
              <a:gd name="connsiteX2" fmla="*/ 320782 w 838912"/>
              <a:gd name="connsiteY2" fmla="*/ 312821 h 469232"/>
              <a:gd name="connsiteX3" fmla="*/ 802045 w 838912"/>
              <a:gd name="connsiteY3" fmla="*/ 300790 h 469232"/>
              <a:gd name="connsiteX4" fmla="*/ 609540 w 838912"/>
              <a:gd name="connsiteY4" fmla="*/ 180474 h 469232"/>
              <a:gd name="connsiteX5" fmla="*/ 838140 w 838912"/>
              <a:gd name="connsiteY5" fmla="*/ 312821 h 469232"/>
              <a:gd name="connsiteX6" fmla="*/ 669698 w 838912"/>
              <a:gd name="connsiteY6" fmla="*/ 469232 h 4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12" h="469232">
                <a:moveTo>
                  <a:pt x="19992" y="0"/>
                </a:moveTo>
                <a:cubicBezTo>
                  <a:pt x="942" y="118310"/>
                  <a:pt x="-18108" y="236621"/>
                  <a:pt x="32024" y="288758"/>
                </a:cubicBezTo>
                <a:cubicBezTo>
                  <a:pt x="82156" y="340895"/>
                  <a:pt x="320782" y="312821"/>
                  <a:pt x="320782" y="312821"/>
                </a:cubicBezTo>
                <a:lnTo>
                  <a:pt x="802045" y="300790"/>
                </a:lnTo>
                <a:cubicBezTo>
                  <a:pt x="850171" y="278732"/>
                  <a:pt x="603524" y="178469"/>
                  <a:pt x="609540" y="180474"/>
                </a:cubicBezTo>
                <a:cubicBezTo>
                  <a:pt x="615556" y="182479"/>
                  <a:pt x="828114" y="264695"/>
                  <a:pt x="838140" y="312821"/>
                </a:cubicBezTo>
                <a:cubicBezTo>
                  <a:pt x="848166" y="360947"/>
                  <a:pt x="758932" y="415089"/>
                  <a:pt x="669698" y="469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0884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301B-BB0F-4E6A-9BB7-8178FF34A841}"/>
              </a:ext>
            </a:extLst>
          </p:cNvPr>
          <p:cNvSpPr>
            <a:spLocks noGrp="1"/>
          </p:cNvSpPr>
          <p:nvPr>
            <p:ph type="title"/>
          </p:nvPr>
        </p:nvSpPr>
        <p:spPr/>
        <p:txBody>
          <a:bodyPr/>
          <a:lstStyle/>
          <a:p>
            <a:r>
              <a:rPr lang="en-AU" dirty="0"/>
              <a:t>Tests</a:t>
            </a:r>
          </a:p>
        </p:txBody>
      </p:sp>
      <p:sp>
        <p:nvSpPr>
          <p:cNvPr id="3" name="Content Placeholder 2">
            <a:extLst>
              <a:ext uri="{FF2B5EF4-FFF2-40B4-BE49-F238E27FC236}">
                <a16:creationId xmlns:a16="http://schemas.microsoft.com/office/drawing/2014/main" id="{592F7506-F895-0494-EA10-645FF54D9B0E}"/>
              </a:ext>
            </a:extLst>
          </p:cNvPr>
          <p:cNvSpPr>
            <a:spLocks noGrp="1"/>
          </p:cNvSpPr>
          <p:nvPr>
            <p:ph idx="1"/>
          </p:nvPr>
        </p:nvSpPr>
        <p:spPr/>
        <p:txBody>
          <a:bodyPr/>
          <a:lstStyle/>
          <a:p>
            <a:pPr marL="0" indent="0">
              <a:buNone/>
            </a:pPr>
            <a:r>
              <a:rPr lang="en-AU" dirty="0"/>
              <a:t>Random selection of:</a:t>
            </a:r>
          </a:p>
          <a:p>
            <a:r>
              <a:rPr lang="en-AU" dirty="0"/>
              <a:t>Fragmentation</a:t>
            </a:r>
          </a:p>
          <a:p>
            <a:pPr lvl="1"/>
            <a:r>
              <a:rPr lang="en-AU" dirty="0"/>
              <a:t>Vary the size of the initial fragment: 1200, 1208, 1216, … 1416 octets</a:t>
            </a:r>
          </a:p>
          <a:p>
            <a:r>
              <a:rPr lang="en-AU" dirty="0"/>
              <a:t>DST Header</a:t>
            </a:r>
          </a:p>
          <a:p>
            <a:pPr lvl="1"/>
            <a:r>
              <a:rPr lang="en-AU" dirty="0"/>
              <a:t>Use 0x1E type code, filled with 0’s</a:t>
            </a:r>
          </a:p>
          <a:p>
            <a:pPr lvl="1"/>
            <a:r>
              <a:rPr lang="en-AU" dirty="0"/>
              <a:t>Size 8, 16, 32, 64, 128 octets</a:t>
            </a:r>
          </a:p>
          <a:p>
            <a:r>
              <a:rPr lang="en-AU" dirty="0"/>
              <a:t>HBH header</a:t>
            </a:r>
          </a:p>
          <a:p>
            <a:pPr lvl="1"/>
            <a:r>
              <a:rPr lang="en-AU" dirty="0"/>
              <a:t>Use 0x1E type code, filled with 0’s</a:t>
            </a:r>
          </a:p>
          <a:p>
            <a:pPr lvl="1"/>
            <a:r>
              <a:rPr lang="en-AU" dirty="0"/>
              <a:t>Size 8, 16, 32, 64, 128 octets</a:t>
            </a:r>
          </a:p>
        </p:txBody>
      </p:sp>
    </p:spTree>
    <p:extLst>
      <p:ext uri="{BB962C8B-B14F-4D97-AF65-F5344CB8AC3E}">
        <p14:creationId xmlns:p14="http://schemas.microsoft.com/office/powerpoint/2010/main" val="31430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A3DA-09FD-F6AA-4ED0-EFC58526D271}"/>
              </a:ext>
            </a:extLst>
          </p:cNvPr>
          <p:cNvSpPr>
            <a:spLocks noGrp="1"/>
          </p:cNvSpPr>
          <p:nvPr>
            <p:ph type="title"/>
          </p:nvPr>
        </p:nvSpPr>
        <p:spPr/>
        <p:txBody>
          <a:bodyPr/>
          <a:lstStyle/>
          <a:p>
            <a:r>
              <a:rPr lang="en-AU" dirty="0"/>
              <a:t>Fragmentation Drop Rate</a:t>
            </a:r>
          </a:p>
        </p:txBody>
      </p:sp>
      <p:pic>
        <p:nvPicPr>
          <p:cNvPr id="2050" name="Picture 2">
            <a:extLst>
              <a:ext uri="{FF2B5EF4-FFF2-40B4-BE49-F238E27FC236}">
                <a16:creationId xmlns:a16="http://schemas.microsoft.com/office/drawing/2014/main" id="{53489901-12DE-ADF7-2008-A81DC5FD7A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119" y="1524836"/>
            <a:ext cx="712037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072C6CC8-6DA7-6FDA-2F73-A2C0CFA1E657}"/>
              </a:ext>
            </a:extLst>
          </p:cNvPr>
          <p:cNvSpPr/>
          <p:nvPr/>
        </p:nvSpPr>
        <p:spPr>
          <a:xfrm>
            <a:off x="6196263" y="4005410"/>
            <a:ext cx="2560330" cy="1025966"/>
          </a:xfrm>
          <a:custGeom>
            <a:avLst/>
            <a:gdLst>
              <a:gd name="connsiteX0" fmla="*/ 360948 w 2560330"/>
              <a:gd name="connsiteY0" fmla="*/ 325958 h 1025966"/>
              <a:gd name="connsiteX1" fmla="*/ 288758 w 2560330"/>
              <a:gd name="connsiteY1" fmla="*/ 710969 h 1025966"/>
              <a:gd name="connsiteX2" fmla="*/ 1191126 w 2560330"/>
              <a:gd name="connsiteY2" fmla="*/ 1011758 h 1025966"/>
              <a:gd name="connsiteX3" fmla="*/ 2346158 w 2560330"/>
              <a:gd name="connsiteY3" fmla="*/ 891443 h 1025966"/>
              <a:gd name="connsiteX4" fmla="*/ 2454442 w 2560330"/>
              <a:gd name="connsiteY4" fmla="*/ 157516 h 1025966"/>
              <a:gd name="connsiteX5" fmla="*/ 1191126 w 2560330"/>
              <a:gd name="connsiteY5" fmla="*/ 1106 h 1025966"/>
              <a:gd name="connsiteX6" fmla="*/ 0 w 2560330"/>
              <a:gd name="connsiteY6" fmla="*/ 193611 h 102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30" h="1025966">
                <a:moveTo>
                  <a:pt x="360948" y="325958"/>
                </a:moveTo>
                <a:cubicBezTo>
                  <a:pt x="255671" y="461313"/>
                  <a:pt x="150395" y="596669"/>
                  <a:pt x="288758" y="710969"/>
                </a:cubicBezTo>
                <a:cubicBezTo>
                  <a:pt x="427121" y="825269"/>
                  <a:pt x="848226" y="981679"/>
                  <a:pt x="1191126" y="1011758"/>
                </a:cubicBezTo>
                <a:cubicBezTo>
                  <a:pt x="1534026" y="1041837"/>
                  <a:pt x="2135605" y="1033817"/>
                  <a:pt x="2346158" y="891443"/>
                </a:cubicBezTo>
                <a:cubicBezTo>
                  <a:pt x="2556711" y="749069"/>
                  <a:pt x="2646947" y="305905"/>
                  <a:pt x="2454442" y="157516"/>
                </a:cubicBezTo>
                <a:cubicBezTo>
                  <a:pt x="2261937" y="9126"/>
                  <a:pt x="1600200" y="-4910"/>
                  <a:pt x="1191126" y="1106"/>
                </a:cubicBezTo>
                <a:cubicBezTo>
                  <a:pt x="782052" y="7122"/>
                  <a:pt x="391026" y="100366"/>
                  <a:pt x="0" y="1936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4AD389D-27CF-2314-E532-4D76148030C1}"/>
              </a:ext>
            </a:extLst>
          </p:cNvPr>
          <p:cNvSpPr txBox="1"/>
          <p:nvPr/>
        </p:nvSpPr>
        <p:spPr>
          <a:xfrm>
            <a:off x="9119937" y="4518393"/>
            <a:ext cx="707245" cy="369332"/>
          </a:xfrm>
          <a:prstGeom prst="rect">
            <a:avLst/>
          </a:prstGeom>
          <a:noFill/>
        </p:spPr>
        <p:txBody>
          <a:bodyPr wrap="none" rtlCol="0">
            <a:spAutoFit/>
          </a:bodyPr>
          <a:lstStyle/>
          <a:p>
            <a:r>
              <a:rPr lang="en-AU" dirty="0">
                <a:latin typeface="AhnbergHand" pitchFamily="2" charset="0"/>
              </a:rPr>
              <a:t>Huh?</a:t>
            </a:r>
          </a:p>
        </p:txBody>
      </p:sp>
    </p:spTree>
    <p:extLst>
      <p:ext uri="{BB962C8B-B14F-4D97-AF65-F5344CB8AC3E}">
        <p14:creationId xmlns:p14="http://schemas.microsoft.com/office/powerpoint/2010/main" val="11126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6E8D-3CA6-6C50-E53D-F0C9487BF3AA}"/>
              </a:ext>
            </a:extLst>
          </p:cNvPr>
          <p:cNvSpPr>
            <a:spLocks noGrp="1"/>
          </p:cNvSpPr>
          <p:nvPr>
            <p:ph type="title"/>
          </p:nvPr>
        </p:nvSpPr>
        <p:spPr/>
        <p:txBody>
          <a:bodyPr/>
          <a:lstStyle/>
          <a:p>
            <a:r>
              <a:rPr lang="en-AU" dirty="0"/>
              <a:t>Fragmentation around the world</a:t>
            </a:r>
          </a:p>
        </p:txBody>
      </p:sp>
      <p:pic>
        <p:nvPicPr>
          <p:cNvPr id="5" name="Content Placeholder 4">
            <a:extLst>
              <a:ext uri="{FF2B5EF4-FFF2-40B4-BE49-F238E27FC236}">
                <a16:creationId xmlns:a16="http://schemas.microsoft.com/office/drawing/2014/main" id="{3DDA100F-729F-7129-CE8C-39042E11399A}"/>
              </a:ext>
            </a:extLst>
          </p:cNvPr>
          <p:cNvPicPr>
            <a:picLocks noGrp="1" noChangeAspect="1"/>
          </p:cNvPicPr>
          <p:nvPr>
            <p:ph idx="1"/>
          </p:nvPr>
        </p:nvPicPr>
        <p:blipFill>
          <a:blip r:embed="rId2"/>
          <a:stretch>
            <a:fillRect/>
          </a:stretch>
        </p:blipFill>
        <p:spPr>
          <a:xfrm>
            <a:off x="932765" y="1798972"/>
            <a:ext cx="5056637" cy="4351338"/>
          </a:xfrm>
        </p:spPr>
      </p:pic>
      <p:sp>
        <p:nvSpPr>
          <p:cNvPr id="6" name="TextBox 5">
            <a:extLst>
              <a:ext uri="{FF2B5EF4-FFF2-40B4-BE49-F238E27FC236}">
                <a16:creationId xmlns:a16="http://schemas.microsoft.com/office/drawing/2014/main" id="{6584EC5A-7BA1-6440-097D-16957769C0DC}"/>
              </a:ext>
            </a:extLst>
          </p:cNvPr>
          <p:cNvSpPr txBox="1"/>
          <p:nvPr/>
        </p:nvSpPr>
        <p:spPr>
          <a:xfrm>
            <a:off x="5989402" y="2009643"/>
            <a:ext cx="6030418" cy="646331"/>
          </a:xfrm>
          <a:prstGeom prst="rect">
            <a:avLst/>
          </a:prstGeom>
          <a:noFill/>
        </p:spPr>
        <p:txBody>
          <a:bodyPr wrap="square" rtlCol="0">
            <a:spAutoFit/>
          </a:bodyPr>
          <a:lstStyle/>
          <a:p>
            <a:r>
              <a:rPr lang="en-AU" dirty="0"/>
              <a:t>In Europe and North America the drop rate DECREASES for large sized initial frag packets</a:t>
            </a:r>
          </a:p>
        </p:txBody>
      </p:sp>
      <p:sp>
        <p:nvSpPr>
          <p:cNvPr id="7" name="TextBox 6">
            <a:extLst>
              <a:ext uri="{FF2B5EF4-FFF2-40B4-BE49-F238E27FC236}">
                <a16:creationId xmlns:a16="http://schemas.microsoft.com/office/drawing/2014/main" id="{719949AD-8CCE-2CA2-6B54-304BDCB7742F}"/>
              </a:ext>
            </a:extLst>
          </p:cNvPr>
          <p:cNvSpPr txBox="1"/>
          <p:nvPr/>
        </p:nvSpPr>
        <p:spPr>
          <a:xfrm>
            <a:off x="5989402" y="3512976"/>
            <a:ext cx="6030418" cy="2585323"/>
          </a:xfrm>
          <a:prstGeom prst="rect">
            <a:avLst/>
          </a:prstGeom>
          <a:noFill/>
        </p:spPr>
        <p:txBody>
          <a:bodyPr wrap="square" rtlCol="0">
            <a:spAutoFit/>
          </a:bodyPr>
          <a:lstStyle/>
          <a:p>
            <a:r>
              <a:rPr lang="en-AU" dirty="0"/>
              <a:t>In South America there is a large drop signal at 1416 bytes</a:t>
            </a:r>
          </a:p>
          <a:p>
            <a:endParaRPr lang="en-AU" dirty="0"/>
          </a:p>
          <a:p>
            <a:r>
              <a:rPr lang="en-AU" dirty="0"/>
              <a:t>In Asia the drop rate INCREASES at 1380 bytes</a:t>
            </a:r>
          </a:p>
          <a:p>
            <a:endParaRPr lang="en-AU" dirty="0"/>
          </a:p>
          <a:p>
            <a:endParaRPr lang="en-AU" dirty="0"/>
          </a:p>
          <a:p>
            <a:r>
              <a:rPr lang="en-AU" dirty="0"/>
              <a:t>India has a small drop rate up to 1380 bytes</a:t>
            </a:r>
          </a:p>
          <a:p>
            <a:endParaRPr lang="en-AU" dirty="0"/>
          </a:p>
          <a:p>
            <a:r>
              <a:rPr lang="en-AU" dirty="0"/>
              <a:t>China has a large drop rate for all sizes, but it shifts up at 1316 bytes</a:t>
            </a:r>
          </a:p>
        </p:txBody>
      </p:sp>
    </p:spTree>
    <p:extLst>
      <p:ext uri="{BB962C8B-B14F-4D97-AF65-F5344CB8AC3E}">
        <p14:creationId xmlns:p14="http://schemas.microsoft.com/office/powerpoint/2010/main" val="157402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91B1-32D6-6525-6B94-C0E0423C6DDE}"/>
              </a:ext>
            </a:extLst>
          </p:cNvPr>
          <p:cNvSpPr>
            <a:spLocks noGrp="1"/>
          </p:cNvSpPr>
          <p:nvPr>
            <p:ph type="title"/>
          </p:nvPr>
        </p:nvSpPr>
        <p:spPr/>
        <p:txBody>
          <a:bodyPr/>
          <a:lstStyle/>
          <a:p>
            <a:r>
              <a:rPr lang="en-AU" dirty="0"/>
              <a:t>Fragmentation or EH</a:t>
            </a:r>
          </a:p>
        </p:txBody>
      </p:sp>
      <p:sp>
        <p:nvSpPr>
          <p:cNvPr id="3" name="Content Placeholder 2">
            <a:extLst>
              <a:ext uri="{FF2B5EF4-FFF2-40B4-BE49-F238E27FC236}">
                <a16:creationId xmlns:a16="http://schemas.microsoft.com/office/drawing/2014/main" id="{263CC4F4-06AA-D9BC-0061-3813AC916B23}"/>
              </a:ext>
            </a:extLst>
          </p:cNvPr>
          <p:cNvSpPr>
            <a:spLocks noGrp="1"/>
          </p:cNvSpPr>
          <p:nvPr>
            <p:ph idx="1"/>
          </p:nvPr>
        </p:nvSpPr>
        <p:spPr/>
        <p:txBody>
          <a:bodyPr/>
          <a:lstStyle/>
          <a:p>
            <a:r>
              <a:rPr lang="en-AU" dirty="0"/>
              <a:t>Let’s also include an “Atomic Fragment”</a:t>
            </a:r>
          </a:p>
        </p:txBody>
      </p:sp>
      <p:pic>
        <p:nvPicPr>
          <p:cNvPr id="3074" name="Picture 2">
            <a:extLst>
              <a:ext uri="{FF2B5EF4-FFF2-40B4-BE49-F238E27FC236}">
                <a16:creationId xmlns:a16="http://schemas.microsoft.com/office/drawing/2014/main" id="{7FE6B602-372F-B79D-4A3A-6BF308CB2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42" y="2664161"/>
            <a:ext cx="7571874" cy="3514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23691C-5181-6333-15C6-EAC07240A68A}"/>
              </a:ext>
            </a:extLst>
          </p:cNvPr>
          <p:cNvSpPr txBox="1"/>
          <p:nvPr/>
        </p:nvSpPr>
        <p:spPr>
          <a:xfrm>
            <a:off x="8654716" y="4680284"/>
            <a:ext cx="2242152" cy="369332"/>
          </a:xfrm>
          <a:prstGeom prst="rect">
            <a:avLst/>
          </a:prstGeom>
          <a:noFill/>
        </p:spPr>
        <p:txBody>
          <a:bodyPr wrap="none" rtlCol="0">
            <a:spAutoFit/>
          </a:bodyPr>
          <a:lstStyle/>
          <a:p>
            <a:r>
              <a:rPr lang="en-AU" dirty="0"/>
              <a:t>Overall Frag Drop rate</a:t>
            </a:r>
          </a:p>
        </p:txBody>
      </p:sp>
      <p:sp>
        <p:nvSpPr>
          <p:cNvPr id="5" name="TextBox 4">
            <a:extLst>
              <a:ext uri="{FF2B5EF4-FFF2-40B4-BE49-F238E27FC236}">
                <a16:creationId xmlns:a16="http://schemas.microsoft.com/office/drawing/2014/main" id="{3EC769A8-6E3D-05A7-8CCA-C5773D3A3D17}"/>
              </a:ext>
            </a:extLst>
          </p:cNvPr>
          <p:cNvSpPr txBox="1"/>
          <p:nvPr/>
        </p:nvSpPr>
        <p:spPr>
          <a:xfrm>
            <a:off x="8654716" y="5428623"/>
            <a:ext cx="2239459" cy="369332"/>
          </a:xfrm>
          <a:prstGeom prst="rect">
            <a:avLst/>
          </a:prstGeom>
          <a:noFill/>
        </p:spPr>
        <p:txBody>
          <a:bodyPr wrap="none" rtlCol="0">
            <a:spAutoFit/>
          </a:bodyPr>
          <a:lstStyle/>
          <a:p>
            <a:r>
              <a:rPr lang="en-AU" dirty="0"/>
              <a:t>Atomic Frag Drop rate</a:t>
            </a:r>
          </a:p>
        </p:txBody>
      </p:sp>
    </p:spTree>
    <p:extLst>
      <p:ext uri="{BB962C8B-B14F-4D97-AF65-F5344CB8AC3E}">
        <p14:creationId xmlns:p14="http://schemas.microsoft.com/office/powerpoint/2010/main" val="388170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E328-BE2A-556A-63B0-545311127694}"/>
              </a:ext>
            </a:extLst>
          </p:cNvPr>
          <p:cNvSpPr>
            <a:spLocks noGrp="1"/>
          </p:cNvSpPr>
          <p:nvPr>
            <p:ph type="title"/>
          </p:nvPr>
        </p:nvSpPr>
        <p:spPr/>
        <p:txBody>
          <a:bodyPr/>
          <a:lstStyle/>
          <a:p>
            <a:r>
              <a:rPr lang="en-AU" dirty="0"/>
              <a:t>Country variations</a:t>
            </a:r>
          </a:p>
        </p:txBody>
      </p:sp>
      <p:pic>
        <p:nvPicPr>
          <p:cNvPr id="4098" name="Picture 2">
            <a:extLst>
              <a:ext uri="{FF2B5EF4-FFF2-40B4-BE49-F238E27FC236}">
                <a16:creationId xmlns:a16="http://schemas.microsoft.com/office/drawing/2014/main" id="{52A63FE9-EBAF-ECD1-ECF0-F606B06C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72" y="1514015"/>
            <a:ext cx="5341359" cy="2475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D31725-A6D0-5515-DE48-0DBA5E9A6AB5}"/>
              </a:ext>
            </a:extLst>
          </p:cNvPr>
          <p:cNvSpPr txBox="1"/>
          <p:nvPr/>
        </p:nvSpPr>
        <p:spPr>
          <a:xfrm>
            <a:off x="1852863" y="4186990"/>
            <a:ext cx="1439497" cy="369332"/>
          </a:xfrm>
          <a:prstGeom prst="rect">
            <a:avLst/>
          </a:prstGeom>
          <a:noFill/>
        </p:spPr>
        <p:txBody>
          <a:bodyPr wrap="none" rtlCol="0">
            <a:spAutoFit/>
          </a:bodyPr>
          <a:lstStyle/>
          <a:p>
            <a:r>
              <a:rPr lang="en-AU" dirty="0"/>
              <a:t>United States</a:t>
            </a:r>
          </a:p>
        </p:txBody>
      </p:sp>
      <p:pic>
        <p:nvPicPr>
          <p:cNvPr id="4100" name="Picture 4">
            <a:extLst>
              <a:ext uri="{FF2B5EF4-FFF2-40B4-BE49-F238E27FC236}">
                <a16:creationId xmlns:a16="http://schemas.microsoft.com/office/drawing/2014/main" id="{291F3DBA-C1E0-644A-B3C4-299134DF1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052" y="3261497"/>
            <a:ext cx="6456948" cy="2996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23EEDE-C495-E78B-8FEB-7AD4D2038BBC}"/>
              </a:ext>
            </a:extLst>
          </p:cNvPr>
          <p:cNvSpPr txBox="1"/>
          <p:nvPr/>
        </p:nvSpPr>
        <p:spPr>
          <a:xfrm>
            <a:off x="7964905" y="2839578"/>
            <a:ext cx="715260" cy="369332"/>
          </a:xfrm>
          <a:prstGeom prst="rect">
            <a:avLst/>
          </a:prstGeom>
          <a:noFill/>
        </p:spPr>
        <p:txBody>
          <a:bodyPr wrap="none" rtlCol="0">
            <a:spAutoFit/>
          </a:bodyPr>
          <a:lstStyle/>
          <a:p>
            <a:r>
              <a:rPr lang="en-AU" dirty="0"/>
              <a:t>China</a:t>
            </a:r>
          </a:p>
        </p:txBody>
      </p:sp>
    </p:spTree>
    <p:extLst>
      <p:ext uri="{BB962C8B-B14F-4D97-AF65-F5344CB8AC3E}">
        <p14:creationId xmlns:p14="http://schemas.microsoft.com/office/powerpoint/2010/main" val="35341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3AC6-B5A3-FDA7-9132-DD5D0EB4A23E}"/>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9E01E282-A7E0-5095-6007-6E509CA5CD71}"/>
              </a:ext>
            </a:extLst>
          </p:cNvPr>
          <p:cNvSpPr>
            <a:spLocks noGrp="1"/>
          </p:cNvSpPr>
          <p:nvPr>
            <p:ph idx="1"/>
          </p:nvPr>
        </p:nvSpPr>
        <p:spPr/>
        <p:txBody>
          <a:bodyPr/>
          <a:lstStyle/>
          <a:p>
            <a:r>
              <a:rPr lang="en-AU" dirty="0"/>
              <a:t>&lt;insert favourite theory here&gt;</a:t>
            </a:r>
          </a:p>
          <a:p>
            <a:endParaRPr lang="en-AU" dirty="0"/>
          </a:p>
        </p:txBody>
      </p:sp>
    </p:spTree>
    <p:extLst>
      <p:ext uri="{BB962C8B-B14F-4D97-AF65-F5344CB8AC3E}">
        <p14:creationId xmlns:p14="http://schemas.microsoft.com/office/powerpoint/2010/main" val="4238557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485</Words>
  <Application>Microsoft Macintosh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AhnbergHand</vt:lpstr>
      <vt:lpstr>Arial</vt:lpstr>
      <vt:lpstr>Calibri</vt:lpstr>
      <vt:lpstr>Calibri Light</vt:lpstr>
      <vt:lpstr>Max's Handwritin</vt:lpstr>
      <vt:lpstr>Powderfinger Type</vt:lpstr>
      <vt:lpstr>Verdana</vt:lpstr>
      <vt:lpstr>Office Theme</vt:lpstr>
      <vt:lpstr>IPv6 Extension Headers Again!</vt:lpstr>
      <vt:lpstr>RFC 7872 - 2016</vt:lpstr>
      <vt:lpstr>APNIC’s Test Rig</vt:lpstr>
      <vt:lpstr>Tests</vt:lpstr>
      <vt:lpstr>Fragmentation Drop Rate</vt:lpstr>
      <vt:lpstr>Fragmentation around the world</vt:lpstr>
      <vt:lpstr>Fragmentation or EH</vt:lpstr>
      <vt:lpstr>Country variations</vt:lpstr>
      <vt:lpstr>Why?</vt:lpstr>
      <vt:lpstr>DST EH Drop Rate</vt:lpstr>
      <vt:lpstr>DST EH Drop Rate</vt:lpstr>
      <vt:lpstr>DST EH drop rate</vt:lpstr>
      <vt:lpstr>Country Variations</vt:lpstr>
      <vt:lpstr>Variations in DST drop rate</vt:lpstr>
      <vt:lpstr>Network Type?</vt:lpstr>
      <vt:lpstr>HBH EH drop rate</vt:lpstr>
      <vt:lpstr>HBH EH drop rate</vt:lpstr>
      <vt:lpstr>Everybody Everywhere</vt:lpstr>
      <vt:lpstr>With one exception</vt:lpstr>
      <vt:lpstr>What can we say here?</vt:lpstr>
      <vt:lpstr>What can we say?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DoH vs DoT</dc:title>
  <dc:creator>Geoff Huston</dc:creator>
  <cp:lastModifiedBy>Geoff Huston</cp:lastModifiedBy>
  <cp:revision>6</cp:revision>
  <dcterms:created xsi:type="dcterms:W3CDTF">2022-10-22T06:23:18Z</dcterms:created>
  <dcterms:modified xsi:type="dcterms:W3CDTF">2022-10-31T01:15:51Z</dcterms:modified>
</cp:coreProperties>
</file>