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76" r:id="rId3"/>
    <p:sldId id="417" r:id="rId4"/>
    <p:sldId id="418" r:id="rId5"/>
    <p:sldId id="375" r:id="rId6"/>
    <p:sldId id="419" r:id="rId7"/>
    <p:sldId id="420" r:id="rId8"/>
    <p:sldId id="421" r:id="rId9"/>
    <p:sldId id="422" r:id="rId10"/>
    <p:sldId id="423" r:id="rId11"/>
    <p:sldId id="424" r:id="rId12"/>
    <p:sldId id="377" r:id="rId13"/>
    <p:sldId id="378" r:id="rId14"/>
    <p:sldId id="425" r:id="rId15"/>
    <p:sldId id="426" r:id="rId16"/>
    <p:sldId id="427" r:id="rId17"/>
    <p:sldId id="428" r:id="rId18"/>
    <p:sldId id="429" r:id="rId19"/>
    <p:sldId id="389" r:id="rId20"/>
    <p:sldId id="391" r:id="rId21"/>
    <p:sldId id="390" r:id="rId22"/>
    <p:sldId id="3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B050"/>
    <a:srgbClr val="C8858F"/>
    <a:srgbClr val="B66DC3"/>
    <a:srgbClr val="00B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498"/>
    <p:restoredTop sz="94694"/>
  </p:normalViewPr>
  <p:slideViewPr>
    <p:cSldViewPr snapToGrid="0" snapToObjects="1">
      <p:cViewPr varScale="1">
        <p:scale>
          <a:sx n="121" d="100"/>
          <a:sy n="121" d="100"/>
        </p:scale>
        <p:origin x="1168"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7B28-1296-6548-9B89-27D44468467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69438A36-A77A-4945-B803-E6115922CB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8F9E3010-6FD9-DF4A-8325-5FF470F67A51}"/>
              </a:ext>
            </a:extLst>
          </p:cNvPr>
          <p:cNvSpPr>
            <a:spLocks noGrp="1"/>
          </p:cNvSpPr>
          <p:nvPr>
            <p:ph type="dt" sz="half" idx="10"/>
          </p:nvPr>
        </p:nvSpPr>
        <p:spPr/>
        <p:txBody>
          <a:bodyPr/>
          <a:lstStyle/>
          <a:p>
            <a:fld id="{62076E35-D370-114C-BB3B-D11A1FC67AB0}" type="datetimeFigureOut">
              <a:rPr lang="en-AU" smtClean="0"/>
              <a:t>19/2/2023</a:t>
            </a:fld>
            <a:endParaRPr lang="en-AU"/>
          </a:p>
        </p:txBody>
      </p:sp>
      <p:sp>
        <p:nvSpPr>
          <p:cNvPr id="5" name="Footer Placeholder 4">
            <a:extLst>
              <a:ext uri="{FF2B5EF4-FFF2-40B4-BE49-F238E27FC236}">
                <a16:creationId xmlns:a16="http://schemas.microsoft.com/office/drawing/2014/main" id="{99C5A044-5E23-4347-8374-6CEB613032B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A53BAC1-1B4C-554F-B355-1B56B1D41958}"/>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1118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EC98-C687-C74E-BBA9-B96D1B7CFB67}"/>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23CAE2EB-B2C2-FA48-9557-304BD0AFEDE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F1032678-68D2-1E47-982C-8A597F51DBA6}"/>
              </a:ext>
            </a:extLst>
          </p:cNvPr>
          <p:cNvSpPr>
            <a:spLocks noGrp="1"/>
          </p:cNvSpPr>
          <p:nvPr>
            <p:ph type="dt" sz="half" idx="10"/>
          </p:nvPr>
        </p:nvSpPr>
        <p:spPr/>
        <p:txBody>
          <a:bodyPr/>
          <a:lstStyle/>
          <a:p>
            <a:fld id="{62076E35-D370-114C-BB3B-D11A1FC67AB0}" type="datetimeFigureOut">
              <a:rPr lang="en-AU" smtClean="0"/>
              <a:t>19/2/2023</a:t>
            </a:fld>
            <a:endParaRPr lang="en-AU"/>
          </a:p>
        </p:txBody>
      </p:sp>
      <p:sp>
        <p:nvSpPr>
          <p:cNvPr id="5" name="Footer Placeholder 4">
            <a:extLst>
              <a:ext uri="{FF2B5EF4-FFF2-40B4-BE49-F238E27FC236}">
                <a16:creationId xmlns:a16="http://schemas.microsoft.com/office/drawing/2014/main" id="{97476928-E846-8449-9A67-605FBF5136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EFD88D0-337E-6248-AFD9-E6A512E92B41}"/>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88459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153FAC-00DC-C64C-9FD0-3BB1F3F02E7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4CBAD4CA-277F-5A4E-96F8-6314F00CD84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B1F7D2E8-B0AA-F443-B002-68B9D0584FC1}"/>
              </a:ext>
            </a:extLst>
          </p:cNvPr>
          <p:cNvSpPr>
            <a:spLocks noGrp="1"/>
          </p:cNvSpPr>
          <p:nvPr>
            <p:ph type="dt" sz="half" idx="10"/>
          </p:nvPr>
        </p:nvSpPr>
        <p:spPr/>
        <p:txBody>
          <a:bodyPr/>
          <a:lstStyle/>
          <a:p>
            <a:fld id="{62076E35-D370-114C-BB3B-D11A1FC67AB0}" type="datetimeFigureOut">
              <a:rPr lang="en-AU" smtClean="0"/>
              <a:t>19/2/2023</a:t>
            </a:fld>
            <a:endParaRPr lang="en-AU"/>
          </a:p>
        </p:txBody>
      </p:sp>
      <p:sp>
        <p:nvSpPr>
          <p:cNvPr id="5" name="Footer Placeholder 4">
            <a:extLst>
              <a:ext uri="{FF2B5EF4-FFF2-40B4-BE49-F238E27FC236}">
                <a16:creationId xmlns:a16="http://schemas.microsoft.com/office/drawing/2014/main" id="{8827E0FA-DE0F-BF4C-97CC-D78247D0F0E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EA833C5-0163-8740-9064-70164426A399}"/>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4031525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AF88B-2C8E-FA4F-B7FE-C42ED3EFF6F3}"/>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21EE3A2C-6432-4A4D-AA2B-7CD2A91D37D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9AFF56E-BB79-A443-A600-F9B15F82A042}"/>
              </a:ext>
            </a:extLst>
          </p:cNvPr>
          <p:cNvSpPr>
            <a:spLocks noGrp="1"/>
          </p:cNvSpPr>
          <p:nvPr>
            <p:ph type="dt" sz="half" idx="10"/>
          </p:nvPr>
        </p:nvSpPr>
        <p:spPr/>
        <p:txBody>
          <a:bodyPr/>
          <a:lstStyle/>
          <a:p>
            <a:fld id="{62076E35-D370-114C-BB3B-D11A1FC67AB0}" type="datetimeFigureOut">
              <a:rPr lang="en-AU" smtClean="0"/>
              <a:t>19/2/2023</a:t>
            </a:fld>
            <a:endParaRPr lang="en-AU"/>
          </a:p>
        </p:txBody>
      </p:sp>
      <p:sp>
        <p:nvSpPr>
          <p:cNvPr id="5" name="Footer Placeholder 4">
            <a:extLst>
              <a:ext uri="{FF2B5EF4-FFF2-40B4-BE49-F238E27FC236}">
                <a16:creationId xmlns:a16="http://schemas.microsoft.com/office/drawing/2014/main" id="{696ECDB2-E20B-C944-9BF3-3AB881BF8ED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BECF92-0316-D446-B898-2A375652ECCB}"/>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59633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6587-C5A6-9942-A3EE-54A3285766B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10A765E5-E748-AA4E-9271-D35B672714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C8429B-F492-9149-BC96-454D102C3099}"/>
              </a:ext>
            </a:extLst>
          </p:cNvPr>
          <p:cNvSpPr>
            <a:spLocks noGrp="1"/>
          </p:cNvSpPr>
          <p:nvPr>
            <p:ph type="dt" sz="half" idx="10"/>
          </p:nvPr>
        </p:nvSpPr>
        <p:spPr/>
        <p:txBody>
          <a:bodyPr/>
          <a:lstStyle/>
          <a:p>
            <a:fld id="{62076E35-D370-114C-BB3B-D11A1FC67AB0}" type="datetimeFigureOut">
              <a:rPr lang="en-AU" smtClean="0"/>
              <a:t>19/2/2023</a:t>
            </a:fld>
            <a:endParaRPr lang="en-AU"/>
          </a:p>
        </p:txBody>
      </p:sp>
      <p:sp>
        <p:nvSpPr>
          <p:cNvPr id="5" name="Footer Placeholder 4">
            <a:extLst>
              <a:ext uri="{FF2B5EF4-FFF2-40B4-BE49-F238E27FC236}">
                <a16:creationId xmlns:a16="http://schemas.microsoft.com/office/drawing/2014/main" id="{F78AB944-EEA4-B747-86CD-FAE6DB72D58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558B122-F2C8-5E4C-92C7-78D064F6DAA5}"/>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05964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020D9-848D-E148-A2E1-FAA96F54E565}"/>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240B76FE-3EBB-DE46-916A-A5AEC946B3A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B94C563C-91FE-4D4E-A6FF-3ABBB3452FE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F9117514-9626-2D43-B4FE-79A6420A8920}"/>
              </a:ext>
            </a:extLst>
          </p:cNvPr>
          <p:cNvSpPr>
            <a:spLocks noGrp="1"/>
          </p:cNvSpPr>
          <p:nvPr>
            <p:ph type="dt" sz="half" idx="10"/>
          </p:nvPr>
        </p:nvSpPr>
        <p:spPr/>
        <p:txBody>
          <a:bodyPr/>
          <a:lstStyle/>
          <a:p>
            <a:fld id="{62076E35-D370-114C-BB3B-D11A1FC67AB0}" type="datetimeFigureOut">
              <a:rPr lang="en-AU" smtClean="0"/>
              <a:t>19/2/2023</a:t>
            </a:fld>
            <a:endParaRPr lang="en-AU"/>
          </a:p>
        </p:txBody>
      </p:sp>
      <p:sp>
        <p:nvSpPr>
          <p:cNvPr id="6" name="Footer Placeholder 5">
            <a:extLst>
              <a:ext uri="{FF2B5EF4-FFF2-40B4-BE49-F238E27FC236}">
                <a16:creationId xmlns:a16="http://schemas.microsoft.com/office/drawing/2014/main" id="{BFA3723F-08FD-8E45-AC68-3D707F061E8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5660B8F-1EAC-D84C-92B7-B64633AA6EED}"/>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64601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E6939-B693-3647-8C8C-BC9C0E29E972}"/>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16F31AAD-661D-F943-847A-1063B14A04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B4AADFB-F09A-BE4B-93AC-6A30C98ED0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D6E60DE0-E0AE-FE4F-9642-88345DAC9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32CABE-E4CC-C642-9043-759001E7A55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23B9FC09-852D-E04B-AD22-F253BF98B446}"/>
              </a:ext>
            </a:extLst>
          </p:cNvPr>
          <p:cNvSpPr>
            <a:spLocks noGrp="1"/>
          </p:cNvSpPr>
          <p:nvPr>
            <p:ph type="dt" sz="half" idx="10"/>
          </p:nvPr>
        </p:nvSpPr>
        <p:spPr/>
        <p:txBody>
          <a:bodyPr/>
          <a:lstStyle/>
          <a:p>
            <a:fld id="{62076E35-D370-114C-BB3B-D11A1FC67AB0}" type="datetimeFigureOut">
              <a:rPr lang="en-AU" smtClean="0"/>
              <a:t>19/2/2023</a:t>
            </a:fld>
            <a:endParaRPr lang="en-AU"/>
          </a:p>
        </p:txBody>
      </p:sp>
      <p:sp>
        <p:nvSpPr>
          <p:cNvPr id="8" name="Footer Placeholder 7">
            <a:extLst>
              <a:ext uri="{FF2B5EF4-FFF2-40B4-BE49-F238E27FC236}">
                <a16:creationId xmlns:a16="http://schemas.microsoft.com/office/drawing/2014/main" id="{F1CC467B-1C12-8149-95A5-5A66EFBA367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3DFE1AC-63B7-9840-8C8F-D7D52FA47F2F}"/>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37867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064A0-87C9-8149-80C2-66FE14477670}"/>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68AC1CEB-4E6A-0745-A062-194FB7529844}"/>
              </a:ext>
            </a:extLst>
          </p:cNvPr>
          <p:cNvSpPr>
            <a:spLocks noGrp="1"/>
          </p:cNvSpPr>
          <p:nvPr>
            <p:ph type="dt" sz="half" idx="10"/>
          </p:nvPr>
        </p:nvSpPr>
        <p:spPr/>
        <p:txBody>
          <a:bodyPr/>
          <a:lstStyle/>
          <a:p>
            <a:fld id="{62076E35-D370-114C-BB3B-D11A1FC67AB0}" type="datetimeFigureOut">
              <a:rPr lang="en-AU" smtClean="0"/>
              <a:t>19/2/2023</a:t>
            </a:fld>
            <a:endParaRPr lang="en-AU"/>
          </a:p>
        </p:txBody>
      </p:sp>
      <p:sp>
        <p:nvSpPr>
          <p:cNvPr id="4" name="Footer Placeholder 3">
            <a:extLst>
              <a:ext uri="{FF2B5EF4-FFF2-40B4-BE49-F238E27FC236}">
                <a16:creationId xmlns:a16="http://schemas.microsoft.com/office/drawing/2014/main" id="{B773F8AD-9CEA-404C-A17C-2F300FEF505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0DD413B-1A12-2246-A1B9-BC8497D6F5EA}"/>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75316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3A19E2-FB27-E146-8F90-8C5524736975}"/>
              </a:ext>
            </a:extLst>
          </p:cNvPr>
          <p:cNvSpPr>
            <a:spLocks noGrp="1"/>
          </p:cNvSpPr>
          <p:nvPr>
            <p:ph type="dt" sz="half" idx="10"/>
          </p:nvPr>
        </p:nvSpPr>
        <p:spPr/>
        <p:txBody>
          <a:bodyPr/>
          <a:lstStyle/>
          <a:p>
            <a:fld id="{62076E35-D370-114C-BB3B-D11A1FC67AB0}" type="datetimeFigureOut">
              <a:rPr lang="en-AU" smtClean="0"/>
              <a:t>19/2/2023</a:t>
            </a:fld>
            <a:endParaRPr lang="en-AU"/>
          </a:p>
        </p:txBody>
      </p:sp>
      <p:sp>
        <p:nvSpPr>
          <p:cNvPr id="3" name="Footer Placeholder 2">
            <a:extLst>
              <a:ext uri="{FF2B5EF4-FFF2-40B4-BE49-F238E27FC236}">
                <a16:creationId xmlns:a16="http://schemas.microsoft.com/office/drawing/2014/main" id="{13BCA5D3-F394-144F-91B4-1C52E985DD4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2B32239-0437-8A4C-BABF-A9B867E2C4F3}"/>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1274727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6463-0A5C-9140-A822-70595B6D3EA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50515A0D-F3E8-5A41-80EB-10D4324BFE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4C68A137-908B-374E-941E-0C56C30A1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3567E4-2451-F24C-8161-986C9EEFF324}"/>
              </a:ext>
            </a:extLst>
          </p:cNvPr>
          <p:cNvSpPr>
            <a:spLocks noGrp="1"/>
          </p:cNvSpPr>
          <p:nvPr>
            <p:ph type="dt" sz="half" idx="10"/>
          </p:nvPr>
        </p:nvSpPr>
        <p:spPr/>
        <p:txBody>
          <a:bodyPr/>
          <a:lstStyle/>
          <a:p>
            <a:fld id="{62076E35-D370-114C-BB3B-D11A1FC67AB0}" type="datetimeFigureOut">
              <a:rPr lang="en-AU" smtClean="0"/>
              <a:t>19/2/2023</a:t>
            </a:fld>
            <a:endParaRPr lang="en-AU"/>
          </a:p>
        </p:txBody>
      </p:sp>
      <p:sp>
        <p:nvSpPr>
          <p:cNvPr id="6" name="Footer Placeholder 5">
            <a:extLst>
              <a:ext uri="{FF2B5EF4-FFF2-40B4-BE49-F238E27FC236}">
                <a16:creationId xmlns:a16="http://schemas.microsoft.com/office/drawing/2014/main" id="{CE203F3B-91FE-354D-9CB8-CF51169BF60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A8BF41E-1F7C-8748-BA7E-20192F10BAD2}"/>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78832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007E-0918-CD40-A3E9-9ADA7626B92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DA31E413-979A-A645-A79E-A1F1CEF1FE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3226981-6313-CD4A-BDDC-5054F4F95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08929A-CDF8-A24F-869B-87A20445FE7F}"/>
              </a:ext>
            </a:extLst>
          </p:cNvPr>
          <p:cNvSpPr>
            <a:spLocks noGrp="1"/>
          </p:cNvSpPr>
          <p:nvPr>
            <p:ph type="dt" sz="half" idx="10"/>
          </p:nvPr>
        </p:nvSpPr>
        <p:spPr/>
        <p:txBody>
          <a:bodyPr/>
          <a:lstStyle/>
          <a:p>
            <a:fld id="{62076E35-D370-114C-BB3B-D11A1FC67AB0}" type="datetimeFigureOut">
              <a:rPr lang="en-AU" smtClean="0"/>
              <a:t>19/2/2023</a:t>
            </a:fld>
            <a:endParaRPr lang="en-AU"/>
          </a:p>
        </p:txBody>
      </p:sp>
      <p:sp>
        <p:nvSpPr>
          <p:cNvPr id="6" name="Footer Placeholder 5">
            <a:extLst>
              <a:ext uri="{FF2B5EF4-FFF2-40B4-BE49-F238E27FC236}">
                <a16:creationId xmlns:a16="http://schemas.microsoft.com/office/drawing/2014/main" id="{E3404166-7C84-6543-AD24-0DECC66F4F1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D48EFCD-230F-A744-9EA0-5A9AA9B5F21F}"/>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416929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1781F-AA7F-1D40-83A7-09F768482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91011BEE-6572-8742-A443-4105C68A7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2A0DB11-BD18-FC4A-97B0-0A75EB2E4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76E35-D370-114C-BB3B-D11A1FC67AB0}" type="datetimeFigureOut">
              <a:rPr lang="en-AU" smtClean="0"/>
              <a:t>19/2/2023</a:t>
            </a:fld>
            <a:endParaRPr lang="en-AU"/>
          </a:p>
        </p:txBody>
      </p:sp>
      <p:sp>
        <p:nvSpPr>
          <p:cNvPr id="5" name="Footer Placeholder 4">
            <a:extLst>
              <a:ext uri="{FF2B5EF4-FFF2-40B4-BE49-F238E27FC236}">
                <a16:creationId xmlns:a16="http://schemas.microsoft.com/office/drawing/2014/main" id="{7B4442B4-33FE-B844-89A5-2294B467F1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9C3A02B-B818-544F-A426-1D5B786DC8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2187E-5A0E-7C47-958A-8DF8BF0EDC04}" type="slidenum">
              <a:rPr lang="en-AU" smtClean="0"/>
              <a:t>‹#›</a:t>
            </a:fld>
            <a:endParaRPr lang="en-AU"/>
          </a:p>
        </p:txBody>
      </p:sp>
    </p:spTree>
    <p:extLst>
      <p:ext uri="{BB962C8B-B14F-4D97-AF65-F5344CB8AC3E}">
        <p14:creationId xmlns:p14="http://schemas.microsoft.com/office/powerpoint/2010/main" val="1957311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9828-49EB-7344-A072-4DFE5F9AC8D0}"/>
              </a:ext>
            </a:extLst>
          </p:cNvPr>
          <p:cNvSpPr>
            <a:spLocks noGrp="1"/>
          </p:cNvSpPr>
          <p:nvPr>
            <p:ph type="ctrTitle"/>
          </p:nvPr>
        </p:nvSpPr>
        <p:spPr/>
        <p:txBody>
          <a:bodyPr>
            <a:normAutofit fontScale="90000"/>
          </a:bodyPr>
          <a:lstStyle/>
          <a:p>
            <a:r>
              <a:rPr lang="en-AU" dirty="0">
                <a:solidFill>
                  <a:schemeClr val="accent4">
                    <a:lumMod val="50000"/>
                  </a:schemeClr>
                </a:solidFill>
                <a:latin typeface="Powderfinger Type" panose="02020709070000000403" pitchFamily="49" charset="77"/>
              </a:rPr>
              <a:t>A Quick look at QUIC</a:t>
            </a:r>
            <a:br>
              <a:rPr lang="en-AU" dirty="0">
                <a:solidFill>
                  <a:schemeClr val="accent4">
                    <a:lumMod val="50000"/>
                  </a:schemeClr>
                </a:solidFill>
                <a:latin typeface="Powderfinger Type" panose="02020709070000000403" pitchFamily="49" charset="77"/>
              </a:rPr>
            </a:br>
            <a:endParaRPr lang="en-AU" dirty="0">
              <a:solidFill>
                <a:schemeClr val="accent4">
                  <a:lumMod val="50000"/>
                </a:schemeClr>
              </a:solidFill>
              <a:latin typeface="Powderfinger Type" panose="02020709070000000403" pitchFamily="49" charset="77"/>
            </a:endParaRPr>
          </a:p>
        </p:txBody>
      </p:sp>
      <p:sp>
        <p:nvSpPr>
          <p:cNvPr id="3" name="Subtitle 2">
            <a:extLst>
              <a:ext uri="{FF2B5EF4-FFF2-40B4-BE49-F238E27FC236}">
                <a16:creationId xmlns:a16="http://schemas.microsoft.com/office/drawing/2014/main" id="{EC76BC36-FED5-FB45-B909-31F0A51E23F8}"/>
              </a:ext>
            </a:extLst>
          </p:cNvPr>
          <p:cNvSpPr>
            <a:spLocks noGrp="1"/>
          </p:cNvSpPr>
          <p:nvPr>
            <p:ph type="subTitle" idx="1"/>
          </p:nvPr>
        </p:nvSpPr>
        <p:spPr>
          <a:xfrm>
            <a:off x="1524000" y="5260258"/>
            <a:ext cx="9144000" cy="1010266"/>
          </a:xfrm>
        </p:spPr>
        <p:txBody>
          <a:bodyPr>
            <a:normAutofit/>
          </a:bodyPr>
          <a:lstStyle/>
          <a:p>
            <a:pPr algn="r"/>
            <a:r>
              <a:rPr lang="en-AU" sz="2800" dirty="0">
                <a:solidFill>
                  <a:schemeClr val="bg1">
                    <a:lumMod val="75000"/>
                  </a:schemeClr>
                </a:solidFill>
                <a:latin typeface="Max's Handwritin" pitchFamily="2" charset="0"/>
              </a:rPr>
              <a:t>Geoff Huston </a:t>
            </a:r>
          </a:p>
          <a:p>
            <a:pPr algn="r"/>
            <a:endParaRPr lang="en-AU" sz="2800" dirty="0">
              <a:solidFill>
                <a:schemeClr val="bg1">
                  <a:lumMod val="75000"/>
                </a:schemeClr>
              </a:solidFill>
              <a:latin typeface="Max's Handwritin" pitchFamily="2" charset="0"/>
            </a:endParaRPr>
          </a:p>
        </p:txBody>
      </p:sp>
    </p:spTree>
    <p:extLst>
      <p:ext uri="{BB962C8B-B14F-4D97-AF65-F5344CB8AC3E}">
        <p14:creationId xmlns:p14="http://schemas.microsoft.com/office/powerpoint/2010/main" val="4170544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2C29-0380-EA85-E1E1-F9C8D42B0CF5}"/>
              </a:ext>
            </a:extLst>
          </p:cNvPr>
          <p:cNvSpPr>
            <a:spLocks noGrp="1"/>
          </p:cNvSpPr>
          <p:nvPr>
            <p:ph type="title"/>
          </p:nvPr>
        </p:nvSpPr>
        <p:spPr/>
        <p:txBody>
          <a:bodyPr/>
          <a:lstStyle/>
          <a:p>
            <a:r>
              <a:rPr lang="en-AU" dirty="0"/>
              <a:t>QUIC and Load Balancing</a:t>
            </a:r>
          </a:p>
        </p:txBody>
      </p:sp>
      <p:sp>
        <p:nvSpPr>
          <p:cNvPr id="3" name="Content Placeholder 2">
            <a:extLst>
              <a:ext uri="{FF2B5EF4-FFF2-40B4-BE49-F238E27FC236}">
                <a16:creationId xmlns:a16="http://schemas.microsoft.com/office/drawing/2014/main" id="{ADC3BA27-772D-083F-54A5-EDE262079EC5}"/>
              </a:ext>
            </a:extLst>
          </p:cNvPr>
          <p:cNvSpPr>
            <a:spLocks noGrp="1"/>
          </p:cNvSpPr>
          <p:nvPr>
            <p:ph idx="1"/>
          </p:nvPr>
        </p:nvSpPr>
        <p:spPr/>
        <p:txBody>
          <a:bodyPr>
            <a:normAutofit fontScale="92500" lnSpcReduction="20000"/>
          </a:bodyPr>
          <a:lstStyle/>
          <a:p>
            <a:r>
              <a:rPr lang="en-AU" dirty="0"/>
              <a:t>This assumes that a  front-end load balancer is capable of performing load balancing on UDP flows using the UDP connection 5-tuple</a:t>
            </a:r>
          </a:p>
          <a:p>
            <a:r>
              <a:rPr lang="en-AU" dirty="0"/>
              <a:t>If the remote end performs NAT rebinding the load balancer will be thrown by this shift, and it has no direct visibility into the e2e session to uncover the connection ID</a:t>
            </a:r>
          </a:p>
          <a:p>
            <a:r>
              <a:rPr lang="en-AU" b="0" i="0" u="none" strike="noStrike" dirty="0">
                <a:solidFill>
                  <a:srgbClr val="000000"/>
                </a:solidFill>
                <a:effectLst/>
              </a:rPr>
              <a:t>Using UDP to carry sustained high-volume streams may not match the internal optimisations used in server content delivery networks</a:t>
            </a:r>
          </a:p>
          <a:p>
            <a:endParaRPr lang="en-AU" dirty="0">
              <a:solidFill>
                <a:srgbClr val="000000"/>
              </a:solidFill>
            </a:endParaRPr>
          </a:p>
          <a:p>
            <a:r>
              <a:rPr lang="en-AU" dirty="0">
                <a:solidFill>
                  <a:srgbClr val="000000"/>
                </a:solidFill>
              </a:rPr>
              <a:t>If we really want large scale QUIC with front end load balancing and we still need to tolerate NATs then we will need to think about how the end point can share the connection ID state with its front end load balancer, or terminate the QUIC session in the front end and use a second session to the selected server</a:t>
            </a:r>
            <a:endParaRPr lang="en-AU" dirty="0"/>
          </a:p>
        </p:txBody>
      </p:sp>
    </p:spTree>
    <p:extLst>
      <p:ext uri="{BB962C8B-B14F-4D97-AF65-F5344CB8AC3E}">
        <p14:creationId xmlns:p14="http://schemas.microsoft.com/office/powerpoint/2010/main" val="355422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7E77A-36DF-AA97-B610-E1F7B8F29BE2}"/>
              </a:ext>
            </a:extLst>
          </p:cNvPr>
          <p:cNvSpPr>
            <a:spLocks noGrp="1"/>
          </p:cNvSpPr>
          <p:nvPr>
            <p:ph type="title"/>
          </p:nvPr>
        </p:nvSpPr>
        <p:spPr/>
        <p:txBody>
          <a:bodyPr/>
          <a:lstStyle/>
          <a:p>
            <a:r>
              <a:rPr lang="en-AU" dirty="0"/>
              <a:t>QUIC and DOS</a:t>
            </a:r>
          </a:p>
        </p:txBody>
      </p:sp>
      <p:sp>
        <p:nvSpPr>
          <p:cNvPr id="3" name="Content Placeholder 2">
            <a:extLst>
              <a:ext uri="{FF2B5EF4-FFF2-40B4-BE49-F238E27FC236}">
                <a16:creationId xmlns:a16="http://schemas.microsoft.com/office/drawing/2014/main" id="{42C8789E-151C-C129-C1F8-3FA2C7A01546}"/>
              </a:ext>
            </a:extLst>
          </p:cNvPr>
          <p:cNvSpPr>
            <a:spLocks noGrp="1"/>
          </p:cNvSpPr>
          <p:nvPr>
            <p:ph idx="1"/>
          </p:nvPr>
        </p:nvSpPr>
        <p:spPr/>
        <p:txBody>
          <a:bodyPr/>
          <a:lstStyle/>
          <a:p>
            <a:r>
              <a:rPr lang="en-AU" dirty="0"/>
              <a:t>Very little lies outside the encryption envelope in QUIC</a:t>
            </a:r>
          </a:p>
          <a:p>
            <a:r>
              <a:rPr lang="en-AU" dirty="0"/>
              <a:t>Which means all incoming packets addressed to the QUIC port need to be decrypted</a:t>
            </a:r>
          </a:p>
          <a:p>
            <a:r>
              <a:rPr lang="en-AU" dirty="0"/>
              <a:t>But the session uses symmetric crypto so the packet decode overhead is far smaller than the asymmetric load</a:t>
            </a:r>
          </a:p>
          <a:p>
            <a:endParaRPr lang="en-AU" dirty="0"/>
          </a:p>
          <a:p>
            <a:r>
              <a:rPr lang="en-AU" dirty="0"/>
              <a:t>Its not the best answer, but its not disastrous either!</a:t>
            </a:r>
          </a:p>
        </p:txBody>
      </p:sp>
    </p:spTree>
    <p:extLst>
      <p:ext uri="{BB962C8B-B14F-4D97-AF65-F5344CB8AC3E}">
        <p14:creationId xmlns:p14="http://schemas.microsoft.com/office/powerpoint/2010/main" val="3344909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443D2-0658-7487-F3DF-F5023550EB09}"/>
              </a:ext>
            </a:extLst>
          </p:cNvPr>
          <p:cNvSpPr>
            <a:spLocks noGrp="1"/>
          </p:cNvSpPr>
          <p:nvPr>
            <p:ph type="title"/>
          </p:nvPr>
        </p:nvSpPr>
        <p:spPr/>
        <p:txBody>
          <a:bodyPr/>
          <a:lstStyle/>
          <a:p>
            <a:r>
              <a:rPr lang="en-AU" dirty="0"/>
              <a:t>Looking for QUIC</a:t>
            </a:r>
          </a:p>
        </p:txBody>
      </p:sp>
      <p:sp>
        <p:nvSpPr>
          <p:cNvPr id="3" name="Content Placeholder 2">
            <a:extLst>
              <a:ext uri="{FF2B5EF4-FFF2-40B4-BE49-F238E27FC236}">
                <a16:creationId xmlns:a16="http://schemas.microsoft.com/office/drawing/2014/main" id="{F1D0AA68-C439-554A-DE49-013F59449297}"/>
              </a:ext>
            </a:extLst>
          </p:cNvPr>
          <p:cNvSpPr>
            <a:spLocks noGrp="1"/>
          </p:cNvSpPr>
          <p:nvPr>
            <p:ph idx="1"/>
          </p:nvPr>
        </p:nvSpPr>
        <p:spPr/>
        <p:txBody>
          <a:bodyPr/>
          <a:lstStyle/>
          <a:p>
            <a:r>
              <a:rPr lang="en-AU" dirty="0"/>
              <a:t>At APNIC we use Ads to perform large scale measurements of network service capabilities as seen by users</a:t>
            </a:r>
          </a:p>
          <a:p>
            <a:pPr lvl="1"/>
            <a:r>
              <a:rPr lang="en-AU" dirty="0"/>
              <a:t>IPv6 deployment</a:t>
            </a:r>
          </a:p>
          <a:p>
            <a:pPr lvl="1"/>
            <a:r>
              <a:rPr lang="en-AU" dirty="0"/>
              <a:t>DNSSEC validation</a:t>
            </a:r>
          </a:p>
          <a:p>
            <a:pPr lvl="1"/>
            <a:r>
              <a:rPr lang="en-AU" dirty="0"/>
              <a:t>Fragmentation</a:t>
            </a:r>
          </a:p>
          <a:p>
            <a:r>
              <a:rPr lang="en-AU" dirty="0"/>
              <a:t>Can we use this measurement platform to see the level of use of QUIC in today’s network?</a:t>
            </a:r>
          </a:p>
        </p:txBody>
      </p:sp>
    </p:spTree>
    <p:extLst>
      <p:ext uri="{BB962C8B-B14F-4D97-AF65-F5344CB8AC3E}">
        <p14:creationId xmlns:p14="http://schemas.microsoft.com/office/powerpoint/2010/main" val="1555178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09CB-853E-8DD2-F32B-367994726654}"/>
              </a:ext>
            </a:extLst>
          </p:cNvPr>
          <p:cNvSpPr>
            <a:spLocks noGrp="1"/>
          </p:cNvSpPr>
          <p:nvPr>
            <p:ph type="title"/>
          </p:nvPr>
        </p:nvSpPr>
        <p:spPr/>
        <p:txBody>
          <a:bodyPr/>
          <a:lstStyle/>
          <a:p>
            <a:r>
              <a:rPr lang="en-AU" dirty="0"/>
              <a:t>Setting up QUIC</a:t>
            </a:r>
          </a:p>
        </p:txBody>
      </p:sp>
      <p:sp>
        <p:nvSpPr>
          <p:cNvPr id="3" name="Content Placeholder 2">
            <a:extLst>
              <a:ext uri="{FF2B5EF4-FFF2-40B4-BE49-F238E27FC236}">
                <a16:creationId xmlns:a16="http://schemas.microsoft.com/office/drawing/2014/main" id="{F889E724-2405-AD19-BA7E-DCB5D9E79B36}"/>
              </a:ext>
            </a:extLst>
          </p:cNvPr>
          <p:cNvSpPr>
            <a:spLocks noGrp="1"/>
          </p:cNvSpPr>
          <p:nvPr>
            <p:ph idx="1"/>
          </p:nvPr>
        </p:nvSpPr>
        <p:spPr/>
        <p:txBody>
          <a:bodyPr>
            <a:normAutofit/>
          </a:bodyPr>
          <a:lstStyle/>
          <a:p>
            <a:r>
              <a:rPr lang="en-AU" dirty="0"/>
              <a:t>Server:</a:t>
            </a:r>
          </a:p>
          <a:p>
            <a:pPr lvl="1"/>
            <a:r>
              <a:rPr lang="en-AU" dirty="0"/>
              <a:t>nginx v1.21.7 with QUIC functions included </a:t>
            </a:r>
          </a:p>
          <a:p>
            <a:r>
              <a:rPr lang="en-AU" dirty="0"/>
              <a:t>DNS:</a:t>
            </a:r>
          </a:p>
          <a:p>
            <a:pPr lvl="1"/>
            <a:r>
              <a:rPr lang="en-AU" dirty="0"/>
              <a:t>Set up an HTTPS record for each URL with value: </a:t>
            </a:r>
            <a:r>
              <a:rPr lang="en-AU" b="1" dirty="0" err="1">
                <a:latin typeface="Courier" pitchFamily="2" charset="0"/>
              </a:rPr>
              <a:t>alpn</a:t>
            </a:r>
            <a:r>
              <a:rPr lang="en-AU" b="1" dirty="0">
                <a:latin typeface="Courier" pitchFamily="2" charset="0"/>
              </a:rPr>
              <a:t>=“h3”</a:t>
            </a:r>
            <a:endParaRPr lang="en-AU" dirty="0"/>
          </a:p>
          <a:p>
            <a:r>
              <a:rPr lang="en-AU" dirty="0"/>
              <a:t>Content:</a:t>
            </a:r>
          </a:p>
          <a:p>
            <a:pPr lvl="1"/>
            <a:r>
              <a:rPr lang="en-AU" b="1" dirty="0">
                <a:latin typeface="Courier" pitchFamily="2" charset="0"/>
              </a:rPr>
              <a:t>Alt-Svc: h3=“:443”</a:t>
            </a:r>
            <a:endParaRPr lang="en-AU" b="1" dirty="0"/>
          </a:p>
          <a:p>
            <a:pPr marL="457200" lvl="1" indent="0">
              <a:buNone/>
            </a:pPr>
            <a:endParaRPr lang="en-AU" dirty="0"/>
          </a:p>
          <a:p>
            <a:pPr marL="457200" lvl="1" indent="0">
              <a:buNone/>
            </a:pPr>
            <a:r>
              <a:rPr lang="en-AU" sz="2000" dirty="0"/>
              <a:t>(This second method requires a subsequent query to allow the client to use the Alt-Svc capability. We perform a delayed second query for this URL in the measurement experiment)</a:t>
            </a:r>
          </a:p>
          <a:p>
            <a:endParaRPr lang="en-AU" dirty="0"/>
          </a:p>
          <a:p>
            <a:pPr marL="0" indent="0">
              <a:buNone/>
            </a:pPr>
            <a:endParaRPr lang="en-AU" b="1" dirty="0">
              <a:latin typeface="Courier" pitchFamily="2" charset="0"/>
            </a:endParaRPr>
          </a:p>
          <a:p>
            <a:pPr lvl="1"/>
            <a:endParaRPr lang="en-AU" b="1" dirty="0">
              <a:latin typeface="Courier" pitchFamily="2" charset="0"/>
            </a:endParaRPr>
          </a:p>
          <a:p>
            <a:pPr marL="0" indent="0">
              <a:buNone/>
            </a:pPr>
            <a:endParaRPr lang="en-AU" dirty="0"/>
          </a:p>
          <a:p>
            <a:pPr marL="0" indent="0">
              <a:buNone/>
            </a:pPr>
            <a:endParaRPr lang="en-AU" b="1" dirty="0">
              <a:latin typeface="Courier" pitchFamily="2" charset="0"/>
            </a:endParaRPr>
          </a:p>
        </p:txBody>
      </p:sp>
      <p:sp>
        <p:nvSpPr>
          <p:cNvPr id="4" name="Freeform 3">
            <a:extLst>
              <a:ext uri="{FF2B5EF4-FFF2-40B4-BE49-F238E27FC236}">
                <a16:creationId xmlns:a16="http://schemas.microsoft.com/office/drawing/2014/main" id="{3F551FE9-7203-94F7-A3E3-D7829F3D7DD0}"/>
              </a:ext>
            </a:extLst>
          </p:cNvPr>
          <p:cNvSpPr/>
          <p:nvPr/>
        </p:nvSpPr>
        <p:spPr>
          <a:xfrm>
            <a:off x="935084" y="3920316"/>
            <a:ext cx="5428175" cy="1124650"/>
          </a:xfrm>
          <a:custGeom>
            <a:avLst/>
            <a:gdLst>
              <a:gd name="connsiteX0" fmla="*/ 368199 w 5428175"/>
              <a:gd name="connsiteY0" fmla="*/ 1124650 h 1124650"/>
              <a:gd name="connsiteX1" fmla="*/ 10847 w 5428175"/>
              <a:gd name="connsiteY1" fmla="*/ 914443 h 1124650"/>
              <a:gd name="connsiteX2" fmla="*/ 736061 w 5428175"/>
              <a:gd name="connsiteY2" fmla="*/ 725256 h 1124650"/>
              <a:gd name="connsiteX3" fmla="*/ 5097854 w 5428175"/>
              <a:gd name="connsiteY3" fmla="*/ 672705 h 1124650"/>
              <a:gd name="connsiteX4" fmla="*/ 5024282 w 5428175"/>
              <a:gd name="connsiteY4" fmla="*/ 378415 h 1124650"/>
              <a:gd name="connsiteX5" fmla="*/ 4246516 w 5428175"/>
              <a:gd name="connsiteY5" fmla="*/ 304843 h 1124650"/>
              <a:gd name="connsiteX6" fmla="*/ 4519785 w 5428175"/>
              <a:gd name="connsiteY6" fmla="*/ 43 h 1124650"/>
              <a:gd name="connsiteX7" fmla="*/ 4214985 w 5428175"/>
              <a:gd name="connsiteY7" fmla="*/ 283822 h 1124650"/>
              <a:gd name="connsiteX8" fmla="*/ 4330599 w 5428175"/>
              <a:gd name="connsiteY8" fmla="*/ 462498 h 11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8175" h="1124650">
                <a:moveTo>
                  <a:pt x="368199" y="1124650"/>
                </a:moveTo>
                <a:cubicBezTo>
                  <a:pt x="158868" y="1052829"/>
                  <a:pt x="-50463" y="981009"/>
                  <a:pt x="10847" y="914443"/>
                </a:cubicBezTo>
                <a:cubicBezTo>
                  <a:pt x="72157" y="847877"/>
                  <a:pt x="-111774" y="765546"/>
                  <a:pt x="736061" y="725256"/>
                </a:cubicBezTo>
                <a:cubicBezTo>
                  <a:pt x="1583896" y="684966"/>
                  <a:pt x="4383150" y="730512"/>
                  <a:pt x="5097854" y="672705"/>
                </a:cubicBezTo>
                <a:cubicBezTo>
                  <a:pt x="5812558" y="614898"/>
                  <a:pt x="5166172" y="439725"/>
                  <a:pt x="5024282" y="378415"/>
                </a:cubicBezTo>
                <a:cubicBezTo>
                  <a:pt x="4882392" y="317105"/>
                  <a:pt x="4330599" y="367905"/>
                  <a:pt x="4246516" y="304843"/>
                </a:cubicBezTo>
                <a:cubicBezTo>
                  <a:pt x="4162433" y="241781"/>
                  <a:pt x="4525040" y="3546"/>
                  <a:pt x="4519785" y="43"/>
                </a:cubicBezTo>
                <a:cubicBezTo>
                  <a:pt x="4514530" y="-3460"/>
                  <a:pt x="4246516" y="206746"/>
                  <a:pt x="4214985" y="283822"/>
                </a:cubicBezTo>
                <a:cubicBezTo>
                  <a:pt x="4183454" y="360898"/>
                  <a:pt x="4257026" y="411698"/>
                  <a:pt x="4330599" y="4624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56774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7236E-9C79-E2FF-1362-58DFE81AC933}"/>
              </a:ext>
            </a:extLst>
          </p:cNvPr>
          <p:cNvSpPr>
            <a:spLocks noGrp="1"/>
          </p:cNvSpPr>
          <p:nvPr>
            <p:ph type="title"/>
          </p:nvPr>
        </p:nvSpPr>
        <p:spPr/>
        <p:txBody>
          <a:bodyPr/>
          <a:lstStyle/>
          <a:p>
            <a:r>
              <a:rPr lang="en-AU" dirty="0"/>
              <a:t>Two QUIC triggers, two behaviours</a:t>
            </a:r>
          </a:p>
        </p:txBody>
      </p:sp>
      <p:sp>
        <p:nvSpPr>
          <p:cNvPr id="3" name="Content Placeholder 2">
            <a:extLst>
              <a:ext uri="{FF2B5EF4-FFF2-40B4-BE49-F238E27FC236}">
                <a16:creationId xmlns:a16="http://schemas.microsoft.com/office/drawing/2014/main" id="{9024D6F9-977E-5D73-D7FD-E0DF9563ED58}"/>
              </a:ext>
            </a:extLst>
          </p:cNvPr>
          <p:cNvSpPr>
            <a:spLocks noGrp="1"/>
          </p:cNvSpPr>
          <p:nvPr>
            <p:ph idx="1"/>
          </p:nvPr>
        </p:nvSpPr>
        <p:spPr/>
        <p:txBody>
          <a:bodyPr/>
          <a:lstStyle/>
          <a:p>
            <a:r>
              <a:rPr lang="en-AU" dirty="0"/>
              <a:t>The Safari browser (V16) is triggered by the presence of the DNS HTTPS record with an “</a:t>
            </a:r>
            <a:r>
              <a:rPr lang="en-AU" dirty="0" err="1"/>
              <a:t>alpn</a:t>
            </a:r>
            <a:r>
              <a:rPr lang="en-AU" dirty="0"/>
              <a:t>” value of “h3”</a:t>
            </a:r>
          </a:p>
          <a:p>
            <a:pPr lvl="1"/>
            <a:r>
              <a:rPr lang="en-AU" dirty="0"/>
              <a:t> Once established, the browser client expects the server to keep the QUIC session open. If the session is closed “prematurely” Safari will drop back to HTTP/2 over TCP/TLS</a:t>
            </a:r>
          </a:p>
          <a:p>
            <a:pPr lvl="1"/>
            <a:r>
              <a:rPr lang="en-AU" dirty="0"/>
              <a:t>What’s “premature” in seconds?</a:t>
            </a:r>
          </a:p>
          <a:p>
            <a:pPr lvl="2"/>
            <a:r>
              <a:rPr lang="en-AU" dirty="0"/>
              <a:t>I </a:t>
            </a:r>
            <a:r>
              <a:rPr lang="en-AU" dirty="0" err="1"/>
              <a:t>dunno</a:t>
            </a:r>
            <a:r>
              <a:rPr lang="en-AU" dirty="0"/>
              <a:t>! </a:t>
            </a:r>
          </a:p>
          <a:p>
            <a:pPr lvl="2"/>
            <a:r>
              <a:rPr lang="en-AU" dirty="0"/>
              <a:t>More than 1 second. Less than 65 seconds. </a:t>
            </a:r>
          </a:p>
          <a:p>
            <a:pPr lvl="2"/>
            <a:r>
              <a:rPr lang="en-AU" dirty="0"/>
              <a:t>We use a server session keepalive interval of 20 seconds and that seems to work</a:t>
            </a:r>
          </a:p>
        </p:txBody>
      </p:sp>
    </p:spTree>
    <p:extLst>
      <p:ext uri="{BB962C8B-B14F-4D97-AF65-F5344CB8AC3E}">
        <p14:creationId xmlns:p14="http://schemas.microsoft.com/office/powerpoint/2010/main" val="3969837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CCC4E-EE0C-7AD8-693A-6565CC828FDA}"/>
              </a:ext>
            </a:extLst>
          </p:cNvPr>
          <p:cNvSpPr>
            <a:spLocks noGrp="1"/>
          </p:cNvSpPr>
          <p:nvPr>
            <p:ph type="title"/>
          </p:nvPr>
        </p:nvSpPr>
        <p:spPr/>
        <p:txBody>
          <a:bodyPr/>
          <a:lstStyle/>
          <a:p>
            <a:r>
              <a:rPr lang="en-AU" dirty="0"/>
              <a:t>Two QUIC triggers, two behaviours</a:t>
            </a:r>
          </a:p>
        </p:txBody>
      </p:sp>
      <p:sp>
        <p:nvSpPr>
          <p:cNvPr id="3" name="Content Placeholder 2">
            <a:extLst>
              <a:ext uri="{FF2B5EF4-FFF2-40B4-BE49-F238E27FC236}">
                <a16:creationId xmlns:a16="http://schemas.microsoft.com/office/drawing/2014/main" id="{37F7347A-7AC6-8465-ED9F-D42678A5477D}"/>
              </a:ext>
            </a:extLst>
          </p:cNvPr>
          <p:cNvSpPr>
            <a:spLocks noGrp="1"/>
          </p:cNvSpPr>
          <p:nvPr>
            <p:ph idx="1"/>
          </p:nvPr>
        </p:nvSpPr>
        <p:spPr/>
        <p:txBody>
          <a:bodyPr>
            <a:normAutofit lnSpcReduction="10000"/>
          </a:bodyPr>
          <a:lstStyle/>
          <a:p>
            <a:r>
              <a:rPr lang="en-AU" dirty="0"/>
              <a:t>The Chrome browser is triggered by the content directive within the delivered page </a:t>
            </a:r>
          </a:p>
          <a:p>
            <a:pPr lvl="1"/>
            <a:r>
              <a:rPr lang="en-AU" dirty="0"/>
              <a:t>But this creates an issue with HTTP/2 and persistent connection support</a:t>
            </a:r>
          </a:p>
          <a:p>
            <a:pPr lvl="1"/>
            <a:r>
              <a:rPr lang="en-AU" dirty="0"/>
              <a:t>When the browser performs the </a:t>
            </a:r>
            <a:r>
              <a:rPr lang="en-AU" dirty="0" err="1"/>
              <a:t>followup</a:t>
            </a:r>
            <a:r>
              <a:rPr lang="en-AU" dirty="0"/>
              <a:t> fetch after the initial fetch, the connection is likely still open. The browser will prefer to use the open connection rather then opening up a new QUIC connection, despite the inclusion of a content directive. So this in-content signalling is not all that effective as a QUIC trigger.</a:t>
            </a:r>
          </a:p>
          <a:p>
            <a:pPr lvl="1"/>
            <a:r>
              <a:rPr lang="en-AU" dirty="0"/>
              <a:t>How long should we wait before performing the second query? Or how long should we set the server’s keepalive persistence timer?</a:t>
            </a:r>
          </a:p>
          <a:p>
            <a:pPr lvl="2"/>
            <a:r>
              <a:rPr lang="en-AU" dirty="0"/>
              <a:t>I </a:t>
            </a:r>
            <a:r>
              <a:rPr lang="en-AU" dirty="0" err="1"/>
              <a:t>dunno</a:t>
            </a:r>
            <a:r>
              <a:rPr lang="en-AU" dirty="0"/>
              <a:t>! </a:t>
            </a:r>
          </a:p>
          <a:p>
            <a:pPr lvl="2"/>
            <a:r>
              <a:rPr lang="en-AU" dirty="0"/>
              <a:t>More than 1 second. Less than 65 seconds. </a:t>
            </a:r>
          </a:p>
          <a:p>
            <a:pPr lvl="2"/>
            <a:r>
              <a:rPr lang="en-AU" dirty="0"/>
              <a:t>We use a keepalive interval of 20 seconds and that seems to work</a:t>
            </a:r>
          </a:p>
          <a:p>
            <a:pPr lvl="1"/>
            <a:endParaRPr lang="en-AU" dirty="0"/>
          </a:p>
          <a:p>
            <a:endParaRPr lang="en-AU" dirty="0"/>
          </a:p>
        </p:txBody>
      </p:sp>
    </p:spTree>
    <p:extLst>
      <p:ext uri="{BB962C8B-B14F-4D97-AF65-F5344CB8AC3E}">
        <p14:creationId xmlns:p14="http://schemas.microsoft.com/office/powerpoint/2010/main" val="1737057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1C7C0-14ED-1227-F03A-1E5F93A7B7B2}"/>
              </a:ext>
            </a:extLst>
          </p:cNvPr>
          <p:cNvSpPr>
            <a:spLocks noGrp="1"/>
          </p:cNvSpPr>
          <p:nvPr>
            <p:ph type="title"/>
          </p:nvPr>
        </p:nvSpPr>
        <p:spPr/>
        <p:txBody>
          <a:bodyPr/>
          <a:lstStyle/>
          <a:p>
            <a:r>
              <a:rPr lang="en-AU" dirty="0"/>
              <a:t>Measuring QUIC use</a:t>
            </a:r>
          </a:p>
        </p:txBody>
      </p:sp>
      <p:pic>
        <p:nvPicPr>
          <p:cNvPr id="5" name="Content Placeholder 4">
            <a:extLst>
              <a:ext uri="{FF2B5EF4-FFF2-40B4-BE49-F238E27FC236}">
                <a16:creationId xmlns:a16="http://schemas.microsoft.com/office/drawing/2014/main" id="{AE1414D9-230A-2582-CD44-64A33F71D1B4}"/>
              </a:ext>
            </a:extLst>
          </p:cNvPr>
          <p:cNvPicPr>
            <a:picLocks noGrp="1" noChangeAspect="1"/>
          </p:cNvPicPr>
          <p:nvPr>
            <p:ph idx="1"/>
          </p:nvPr>
        </p:nvPicPr>
        <p:blipFill>
          <a:blip r:embed="rId2"/>
          <a:stretch>
            <a:fillRect/>
          </a:stretch>
        </p:blipFill>
        <p:spPr>
          <a:xfrm>
            <a:off x="1167231" y="1825625"/>
            <a:ext cx="8365072" cy="4351338"/>
          </a:xfrm>
        </p:spPr>
      </p:pic>
      <p:sp>
        <p:nvSpPr>
          <p:cNvPr id="6" name="TextBox 5">
            <a:extLst>
              <a:ext uri="{FF2B5EF4-FFF2-40B4-BE49-F238E27FC236}">
                <a16:creationId xmlns:a16="http://schemas.microsoft.com/office/drawing/2014/main" id="{E9CD4105-8943-BCB0-9FED-6B0FCA0779D4}"/>
              </a:ext>
            </a:extLst>
          </p:cNvPr>
          <p:cNvSpPr txBox="1"/>
          <p:nvPr/>
        </p:nvSpPr>
        <p:spPr>
          <a:xfrm>
            <a:off x="9532303" y="5433849"/>
            <a:ext cx="1109278" cy="369332"/>
          </a:xfrm>
          <a:prstGeom prst="rect">
            <a:avLst/>
          </a:prstGeom>
          <a:noFill/>
        </p:spPr>
        <p:txBody>
          <a:bodyPr wrap="none" rtlCol="0">
            <a:spAutoFit/>
          </a:bodyPr>
          <a:lstStyle/>
          <a:p>
            <a:r>
              <a:rPr lang="en-AU" dirty="0"/>
              <a:t>First fetch</a:t>
            </a:r>
          </a:p>
        </p:txBody>
      </p:sp>
      <p:sp>
        <p:nvSpPr>
          <p:cNvPr id="7" name="TextBox 6">
            <a:extLst>
              <a:ext uri="{FF2B5EF4-FFF2-40B4-BE49-F238E27FC236}">
                <a16:creationId xmlns:a16="http://schemas.microsoft.com/office/drawing/2014/main" id="{A73C61E0-44CF-1E94-4998-190CF61256BD}"/>
              </a:ext>
            </a:extLst>
          </p:cNvPr>
          <p:cNvSpPr txBox="1"/>
          <p:nvPr/>
        </p:nvSpPr>
        <p:spPr>
          <a:xfrm>
            <a:off x="9532303" y="3075739"/>
            <a:ext cx="2008057" cy="646331"/>
          </a:xfrm>
          <a:prstGeom prst="rect">
            <a:avLst/>
          </a:prstGeom>
          <a:noFill/>
        </p:spPr>
        <p:txBody>
          <a:bodyPr wrap="square" rtlCol="0">
            <a:spAutoFit/>
          </a:bodyPr>
          <a:lstStyle/>
          <a:p>
            <a:r>
              <a:rPr lang="en-AU" dirty="0"/>
              <a:t>2</a:t>
            </a:r>
            <a:r>
              <a:rPr lang="en-AU" baseline="30000" dirty="0"/>
              <a:t>nd</a:t>
            </a:r>
            <a:r>
              <a:rPr lang="en-AU" dirty="0"/>
              <a:t> and subsequent fetches</a:t>
            </a:r>
          </a:p>
        </p:txBody>
      </p:sp>
    </p:spTree>
    <p:extLst>
      <p:ext uri="{BB962C8B-B14F-4D97-AF65-F5344CB8AC3E}">
        <p14:creationId xmlns:p14="http://schemas.microsoft.com/office/powerpoint/2010/main" val="327179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C04EF-99F7-C96B-B18B-2A43F2C3C3E0}"/>
              </a:ext>
            </a:extLst>
          </p:cNvPr>
          <p:cNvSpPr>
            <a:spLocks noGrp="1"/>
          </p:cNvSpPr>
          <p:nvPr>
            <p:ph type="title"/>
          </p:nvPr>
        </p:nvSpPr>
        <p:spPr/>
        <p:txBody>
          <a:bodyPr/>
          <a:lstStyle/>
          <a:p>
            <a:r>
              <a:rPr lang="en-AU" dirty="0"/>
              <a:t>Measuring QUIC Use</a:t>
            </a:r>
          </a:p>
        </p:txBody>
      </p:sp>
      <p:pic>
        <p:nvPicPr>
          <p:cNvPr id="5" name="Content Placeholder 4">
            <a:extLst>
              <a:ext uri="{FF2B5EF4-FFF2-40B4-BE49-F238E27FC236}">
                <a16:creationId xmlns:a16="http://schemas.microsoft.com/office/drawing/2014/main" id="{02C1AA77-BBFC-CEC8-3DED-535A8FB8611B}"/>
              </a:ext>
            </a:extLst>
          </p:cNvPr>
          <p:cNvPicPr>
            <a:picLocks noGrp="1" noChangeAspect="1"/>
          </p:cNvPicPr>
          <p:nvPr>
            <p:ph idx="1"/>
          </p:nvPr>
        </p:nvPicPr>
        <p:blipFill>
          <a:blip r:embed="rId2"/>
          <a:stretch>
            <a:fillRect/>
          </a:stretch>
        </p:blipFill>
        <p:spPr>
          <a:xfrm>
            <a:off x="1339462" y="1825625"/>
            <a:ext cx="9513076" cy="4351338"/>
          </a:xfrm>
        </p:spPr>
      </p:pic>
    </p:spTree>
    <p:extLst>
      <p:ext uri="{BB962C8B-B14F-4D97-AF65-F5344CB8AC3E}">
        <p14:creationId xmlns:p14="http://schemas.microsoft.com/office/powerpoint/2010/main" val="2238458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5C70F-5CEA-61C8-6479-6A49FB2254DA}"/>
              </a:ext>
            </a:extLst>
          </p:cNvPr>
          <p:cNvSpPr>
            <a:spLocks noGrp="1"/>
          </p:cNvSpPr>
          <p:nvPr>
            <p:ph type="title"/>
          </p:nvPr>
        </p:nvSpPr>
        <p:spPr/>
        <p:txBody>
          <a:bodyPr/>
          <a:lstStyle/>
          <a:p>
            <a:r>
              <a:rPr lang="en-AU" dirty="0"/>
              <a:t>Why?</a:t>
            </a:r>
          </a:p>
        </p:txBody>
      </p:sp>
      <p:sp>
        <p:nvSpPr>
          <p:cNvPr id="3" name="Content Placeholder 2">
            <a:extLst>
              <a:ext uri="{FF2B5EF4-FFF2-40B4-BE49-F238E27FC236}">
                <a16:creationId xmlns:a16="http://schemas.microsoft.com/office/drawing/2014/main" id="{51E5D270-9813-46CA-26F2-D5CD91C1CC00}"/>
              </a:ext>
            </a:extLst>
          </p:cNvPr>
          <p:cNvSpPr>
            <a:spLocks noGrp="1"/>
          </p:cNvSpPr>
          <p:nvPr>
            <p:ph idx="1"/>
          </p:nvPr>
        </p:nvSpPr>
        <p:spPr/>
        <p:txBody>
          <a:bodyPr/>
          <a:lstStyle/>
          <a:p>
            <a:r>
              <a:rPr lang="en-AU" dirty="0"/>
              <a:t>If both Safari and Chrome support QUIC these days then why is the measurement number not closing in on 100%?</a:t>
            </a:r>
          </a:p>
          <a:p>
            <a:pPr lvl="1"/>
            <a:r>
              <a:rPr lang="en-AU" dirty="0"/>
              <a:t>I suspect its about many enterprise environments blocking UDP port 443</a:t>
            </a:r>
          </a:p>
          <a:p>
            <a:pPr lvl="1"/>
            <a:r>
              <a:rPr lang="en-AU" dirty="0"/>
              <a:t>And some ISPs</a:t>
            </a:r>
          </a:p>
          <a:p>
            <a:pPr lvl="1"/>
            <a:r>
              <a:rPr lang="en-AU" dirty="0"/>
              <a:t>And of course the Great Firewall of China</a:t>
            </a:r>
          </a:p>
          <a:p>
            <a:pPr lvl="1"/>
            <a:endParaRPr lang="en-AU" dirty="0"/>
          </a:p>
        </p:txBody>
      </p:sp>
    </p:spTree>
    <p:extLst>
      <p:ext uri="{BB962C8B-B14F-4D97-AF65-F5344CB8AC3E}">
        <p14:creationId xmlns:p14="http://schemas.microsoft.com/office/powerpoint/2010/main" val="2325713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BA639-C4AC-6774-FE27-F939C7DB7B8C}"/>
              </a:ext>
            </a:extLst>
          </p:cNvPr>
          <p:cNvSpPr>
            <a:spLocks noGrp="1"/>
          </p:cNvSpPr>
          <p:nvPr>
            <p:ph type="title"/>
          </p:nvPr>
        </p:nvSpPr>
        <p:spPr/>
        <p:txBody>
          <a:bodyPr/>
          <a:lstStyle/>
          <a:p>
            <a:r>
              <a:rPr lang="en-AU" dirty="0"/>
              <a:t>Is QUIC Faster?</a:t>
            </a:r>
          </a:p>
        </p:txBody>
      </p:sp>
      <p:sp>
        <p:nvSpPr>
          <p:cNvPr id="3" name="Content Placeholder 2">
            <a:extLst>
              <a:ext uri="{FF2B5EF4-FFF2-40B4-BE49-F238E27FC236}">
                <a16:creationId xmlns:a16="http://schemas.microsoft.com/office/drawing/2014/main" id="{02036612-0131-4AD1-6E8B-3B3872BBA20D}"/>
              </a:ext>
            </a:extLst>
          </p:cNvPr>
          <p:cNvSpPr>
            <a:spLocks noGrp="1"/>
          </p:cNvSpPr>
          <p:nvPr>
            <p:ph idx="1"/>
          </p:nvPr>
        </p:nvSpPr>
        <p:spPr/>
        <p:txBody>
          <a:bodyPr/>
          <a:lstStyle/>
          <a:p>
            <a:pPr marL="0" indent="0">
              <a:buNone/>
            </a:pPr>
            <a:r>
              <a:rPr lang="en-AU" dirty="0"/>
              <a:t>Let’s compare the user-measured time to load an object using HTTP/2 and the same user’s measured time to load the same object using HTTP/3</a:t>
            </a:r>
          </a:p>
          <a:p>
            <a:pPr lvl="1"/>
            <a:r>
              <a:rPr lang="en-AU" dirty="0"/>
              <a:t>There are a number of variables in the user time measurement, including varying time penalties relating to the internal task scheduling within the browser, but these individual factors should be cancelled out over a large enough sample set</a:t>
            </a:r>
          </a:p>
        </p:txBody>
      </p:sp>
    </p:spTree>
    <p:extLst>
      <p:ext uri="{BB962C8B-B14F-4D97-AF65-F5344CB8AC3E}">
        <p14:creationId xmlns:p14="http://schemas.microsoft.com/office/powerpoint/2010/main" val="3351205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E68A16F9-4C77-F128-E3B1-8C67DD32C60F}"/>
              </a:ext>
            </a:extLst>
          </p:cNvPr>
          <p:cNvSpPr/>
          <p:nvPr/>
        </p:nvSpPr>
        <p:spPr>
          <a:xfrm>
            <a:off x="3149026" y="4886386"/>
            <a:ext cx="6149659" cy="708660"/>
          </a:xfrm>
          <a:prstGeom prst="roundRect">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ounded Rectangle 13">
            <a:extLst>
              <a:ext uri="{FF2B5EF4-FFF2-40B4-BE49-F238E27FC236}">
                <a16:creationId xmlns:a16="http://schemas.microsoft.com/office/drawing/2014/main" id="{13CC49EE-F70E-D170-5CF2-77504B5FAC8F}"/>
              </a:ext>
            </a:extLst>
          </p:cNvPr>
          <p:cNvSpPr/>
          <p:nvPr/>
        </p:nvSpPr>
        <p:spPr>
          <a:xfrm>
            <a:off x="3149027" y="3727666"/>
            <a:ext cx="2770537" cy="1078710"/>
          </a:xfrm>
          <a:prstGeom prst="roundRect">
            <a:avLst/>
          </a:prstGeom>
          <a:solidFill>
            <a:srgbClr val="C8858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ounded Rectangle 14">
            <a:extLst>
              <a:ext uri="{FF2B5EF4-FFF2-40B4-BE49-F238E27FC236}">
                <a16:creationId xmlns:a16="http://schemas.microsoft.com/office/drawing/2014/main" id="{5D7D58C9-EBE2-A811-203E-1767C5B99528}"/>
              </a:ext>
            </a:extLst>
          </p:cNvPr>
          <p:cNvSpPr/>
          <p:nvPr/>
        </p:nvSpPr>
        <p:spPr>
          <a:xfrm>
            <a:off x="3149027" y="2760405"/>
            <a:ext cx="2770537" cy="916909"/>
          </a:xfrm>
          <a:prstGeom prst="roundRect">
            <a:avLst/>
          </a:prstGeom>
          <a:solidFill>
            <a:srgbClr val="B66DC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ounded Rectangle 15">
            <a:extLst>
              <a:ext uri="{FF2B5EF4-FFF2-40B4-BE49-F238E27FC236}">
                <a16:creationId xmlns:a16="http://schemas.microsoft.com/office/drawing/2014/main" id="{17EA5946-D210-5619-C029-0F47A22BB448}"/>
              </a:ext>
            </a:extLst>
          </p:cNvPr>
          <p:cNvSpPr/>
          <p:nvPr/>
        </p:nvSpPr>
        <p:spPr>
          <a:xfrm>
            <a:off x="3149026" y="1883977"/>
            <a:ext cx="2770537" cy="826076"/>
          </a:xfrm>
          <a:prstGeom prst="roundRect">
            <a:avLst/>
          </a:prstGeom>
          <a:solidFill>
            <a:srgbClr val="00BCC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ounded Rectangle 16">
            <a:extLst>
              <a:ext uri="{FF2B5EF4-FFF2-40B4-BE49-F238E27FC236}">
                <a16:creationId xmlns:a16="http://schemas.microsoft.com/office/drawing/2014/main" id="{5847BED6-33C4-716D-1981-81A6336E6C3D}"/>
              </a:ext>
            </a:extLst>
          </p:cNvPr>
          <p:cNvSpPr/>
          <p:nvPr/>
        </p:nvSpPr>
        <p:spPr>
          <a:xfrm>
            <a:off x="6528148" y="1887311"/>
            <a:ext cx="2770537" cy="826076"/>
          </a:xfrm>
          <a:prstGeom prst="roundRect">
            <a:avLst/>
          </a:prstGeom>
          <a:solidFill>
            <a:srgbClr val="00B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ounded Rectangle 17">
            <a:extLst>
              <a:ext uri="{FF2B5EF4-FFF2-40B4-BE49-F238E27FC236}">
                <a16:creationId xmlns:a16="http://schemas.microsoft.com/office/drawing/2014/main" id="{B870916F-E8FE-FA73-B308-9515698ABF2A}"/>
              </a:ext>
            </a:extLst>
          </p:cNvPr>
          <p:cNvSpPr/>
          <p:nvPr/>
        </p:nvSpPr>
        <p:spPr>
          <a:xfrm>
            <a:off x="6528148" y="4272847"/>
            <a:ext cx="2770537" cy="548393"/>
          </a:xfrm>
          <a:prstGeom prst="roundRect">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ounded Rectangle 18">
            <a:extLst>
              <a:ext uri="{FF2B5EF4-FFF2-40B4-BE49-F238E27FC236}">
                <a16:creationId xmlns:a16="http://schemas.microsoft.com/office/drawing/2014/main" id="{BF429012-A6B2-FAB5-A575-F1BFEC093F9E}"/>
              </a:ext>
            </a:extLst>
          </p:cNvPr>
          <p:cNvSpPr/>
          <p:nvPr/>
        </p:nvSpPr>
        <p:spPr>
          <a:xfrm>
            <a:off x="6528148" y="2744341"/>
            <a:ext cx="2770537" cy="1501207"/>
          </a:xfrm>
          <a:prstGeom prst="round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866593D-A573-739C-279B-4BA5DC234795}"/>
              </a:ext>
            </a:extLst>
          </p:cNvPr>
          <p:cNvSpPr>
            <a:spLocks noGrp="1"/>
          </p:cNvSpPr>
          <p:nvPr>
            <p:ph type="title"/>
          </p:nvPr>
        </p:nvSpPr>
        <p:spPr/>
        <p:txBody>
          <a:bodyPr/>
          <a:lstStyle/>
          <a:p>
            <a:r>
              <a:rPr lang="en-AU" dirty="0"/>
              <a:t>QUIC is…</a:t>
            </a:r>
          </a:p>
        </p:txBody>
      </p:sp>
      <p:sp>
        <p:nvSpPr>
          <p:cNvPr id="6" name="TextBox 5">
            <a:extLst>
              <a:ext uri="{FF2B5EF4-FFF2-40B4-BE49-F238E27FC236}">
                <a16:creationId xmlns:a16="http://schemas.microsoft.com/office/drawing/2014/main" id="{B45E6F15-56A2-A81F-524C-47AFC8B64730}"/>
              </a:ext>
            </a:extLst>
          </p:cNvPr>
          <p:cNvSpPr txBox="1"/>
          <p:nvPr/>
        </p:nvSpPr>
        <p:spPr>
          <a:xfrm>
            <a:off x="3748123" y="1946306"/>
            <a:ext cx="1408591" cy="646331"/>
          </a:xfrm>
          <a:prstGeom prst="rect">
            <a:avLst/>
          </a:prstGeom>
          <a:noFill/>
        </p:spPr>
        <p:txBody>
          <a:bodyPr wrap="none" rtlCol="0">
            <a:spAutoFit/>
          </a:bodyPr>
          <a:lstStyle/>
          <a:p>
            <a:pPr algn="ctr"/>
            <a:r>
              <a:rPr lang="en-AU" dirty="0">
                <a:solidFill>
                  <a:schemeClr val="bg1"/>
                </a:solidFill>
              </a:rPr>
              <a:t>HTTP</a:t>
            </a:r>
          </a:p>
          <a:p>
            <a:pPr algn="ctr"/>
            <a:r>
              <a:rPr lang="en-AU" dirty="0">
                <a:solidFill>
                  <a:schemeClr val="bg1"/>
                </a:solidFill>
              </a:rPr>
              <a:t>Multi-stream</a:t>
            </a:r>
          </a:p>
        </p:txBody>
      </p:sp>
      <p:sp>
        <p:nvSpPr>
          <p:cNvPr id="7" name="TextBox 6">
            <a:extLst>
              <a:ext uri="{FF2B5EF4-FFF2-40B4-BE49-F238E27FC236}">
                <a16:creationId xmlns:a16="http://schemas.microsoft.com/office/drawing/2014/main" id="{99BDF7FB-7BE3-81A6-BEB7-7227B92678FE}"/>
              </a:ext>
            </a:extLst>
          </p:cNvPr>
          <p:cNvSpPr txBox="1"/>
          <p:nvPr/>
        </p:nvSpPr>
        <p:spPr>
          <a:xfrm>
            <a:off x="3479171" y="2870518"/>
            <a:ext cx="1946495" cy="646331"/>
          </a:xfrm>
          <a:prstGeom prst="rect">
            <a:avLst/>
          </a:prstGeom>
          <a:noFill/>
        </p:spPr>
        <p:txBody>
          <a:bodyPr wrap="none" rtlCol="0">
            <a:spAutoFit/>
          </a:bodyPr>
          <a:lstStyle/>
          <a:p>
            <a:pPr algn="ctr"/>
            <a:r>
              <a:rPr lang="en-AU" dirty="0">
                <a:solidFill>
                  <a:schemeClr val="bg1"/>
                </a:solidFill>
              </a:rPr>
              <a:t>TLS</a:t>
            </a:r>
          </a:p>
          <a:p>
            <a:pPr algn="ctr"/>
            <a:r>
              <a:rPr lang="en-AU" dirty="0">
                <a:solidFill>
                  <a:schemeClr val="bg1"/>
                </a:solidFill>
              </a:rPr>
              <a:t>Session Encryption</a:t>
            </a:r>
          </a:p>
        </p:txBody>
      </p:sp>
      <p:sp>
        <p:nvSpPr>
          <p:cNvPr id="8" name="TextBox 7">
            <a:extLst>
              <a:ext uri="{FF2B5EF4-FFF2-40B4-BE49-F238E27FC236}">
                <a16:creationId xmlns:a16="http://schemas.microsoft.com/office/drawing/2014/main" id="{5B251A50-4BE5-68B4-2FA6-A7C4B63DC322}"/>
              </a:ext>
            </a:extLst>
          </p:cNvPr>
          <p:cNvSpPr txBox="1"/>
          <p:nvPr/>
        </p:nvSpPr>
        <p:spPr>
          <a:xfrm>
            <a:off x="3370584" y="3794730"/>
            <a:ext cx="2163669" cy="923330"/>
          </a:xfrm>
          <a:prstGeom prst="rect">
            <a:avLst/>
          </a:prstGeom>
          <a:noFill/>
        </p:spPr>
        <p:txBody>
          <a:bodyPr wrap="none" rtlCol="0">
            <a:spAutoFit/>
          </a:bodyPr>
          <a:lstStyle/>
          <a:p>
            <a:pPr algn="ctr"/>
            <a:r>
              <a:rPr lang="en-AU" dirty="0">
                <a:solidFill>
                  <a:schemeClr val="bg1"/>
                </a:solidFill>
              </a:rPr>
              <a:t>TCP</a:t>
            </a:r>
          </a:p>
          <a:p>
            <a:pPr algn="ctr"/>
            <a:r>
              <a:rPr lang="en-AU" dirty="0">
                <a:solidFill>
                  <a:schemeClr val="bg1"/>
                </a:solidFill>
              </a:rPr>
              <a:t>Data stream integrity</a:t>
            </a:r>
          </a:p>
          <a:p>
            <a:pPr algn="ctr"/>
            <a:r>
              <a:rPr lang="en-AU" dirty="0">
                <a:solidFill>
                  <a:schemeClr val="bg1"/>
                </a:solidFill>
              </a:rPr>
              <a:t>Congestion Control</a:t>
            </a:r>
          </a:p>
        </p:txBody>
      </p:sp>
      <p:sp>
        <p:nvSpPr>
          <p:cNvPr id="9" name="TextBox 8">
            <a:extLst>
              <a:ext uri="{FF2B5EF4-FFF2-40B4-BE49-F238E27FC236}">
                <a16:creationId xmlns:a16="http://schemas.microsoft.com/office/drawing/2014/main" id="{B6AFCED7-686C-B756-DAA0-2C8132C2BC8B}"/>
              </a:ext>
            </a:extLst>
          </p:cNvPr>
          <p:cNvSpPr txBox="1"/>
          <p:nvPr/>
        </p:nvSpPr>
        <p:spPr>
          <a:xfrm>
            <a:off x="7636327" y="2094895"/>
            <a:ext cx="675121" cy="369332"/>
          </a:xfrm>
          <a:prstGeom prst="rect">
            <a:avLst/>
          </a:prstGeom>
          <a:noFill/>
        </p:spPr>
        <p:txBody>
          <a:bodyPr wrap="none" rtlCol="0">
            <a:spAutoFit/>
          </a:bodyPr>
          <a:lstStyle/>
          <a:p>
            <a:pPr algn="ctr"/>
            <a:r>
              <a:rPr lang="en-AU" dirty="0"/>
              <a:t>HTTP</a:t>
            </a:r>
          </a:p>
        </p:txBody>
      </p:sp>
      <p:sp>
        <p:nvSpPr>
          <p:cNvPr id="10" name="TextBox 9">
            <a:extLst>
              <a:ext uri="{FF2B5EF4-FFF2-40B4-BE49-F238E27FC236}">
                <a16:creationId xmlns:a16="http://schemas.microsoft.com/office/drawing/2014/main" id="{B52C2CFD-2C80-3D4C-ACD7-C596386124AC}"/>
              </a:ext>
            </a:extLst>
          </p:cNvPr>
          <p:cNvSpPr txBox="1"/>
          <p:nvPr/>
        </p:nvSpPr>
        <p:spPr>
          <a:xfrm>
            <a:off x="6892052" y="2744341"/>
            <a:ext cx="2163670" cy="1477328"/>
          </a:xfrm>
          <a:prstGeom prst="rect">
            <a:avLst/>
          </a:prstGeom>
          <a:noFill/>
        </p:spPr>
        <p:txBody>
          <a:bodyPr wrap="none" rtlCol="0">
            <a:spAutoFit/>
          </a:bodyPr>
          <a:lstStyle/>
          <a:p>
            <a:pPr algn="ctr"/>
            <a:r>
              <a:rPr lang="en-AU" dirty="0"/>
              <a:t>QUIC</a:t>
            </a:r>
          </a:p>
          <a:p>
            <a:pPr algn="ctr"/>
            <a:r>
              <a:rPr lang="en-AU" dirty="0"/>
              <a:t>Multi-stream</a:t>
            </a:r>
          </a:p>
          <a:p>
            <a:pPr algn="ctr"/>
            <a:r>
              <a:rPr lang="en-AU" dirty="0"/>
              <a:t>Encryption</a:t>
            </a:r>
          </a:p>
          <a:p>
            <a:pPr algn="ctr"/>
            <a:r>
              <a:rPr lang="en-AU" dirty="0"/>
              <a:t>Data stream integrity</a:t>
            </a:r>
          </a:p>
          <a:p>
            <a:pPr algn="ctr"/>
            <a:r>
              <a:rPr lang="en-AU" dirty="0"/>
              <a:t>Congestion Control</a:t>
            </a:r>
          </a:p>
        </p:txBody>
      </p:sp>
      <p:sp>
        <p:nvSpPr>
          <p:cNvPr id="11" name="TextBox 10">
            <a:extLst>
              <a:ext uri="{FF2B5EF4-FFF2-40B4-BE49-F238E27FC236}">
                <a16:creationId xmlns:a16="http://schemas.microsoft.com/office/drawing/2014/main" id="{04F79247-2DD2-8EB0-16BC-B4815E4FD211}"/>
              </a:ext>
            </a:extLst>
          </p:cNvPr>
          <p:cNvSpPr txBox="1"/>
          <p:nvPr/>
        </p:nvSpPr>
        <p:spPr>
          <a:xfrm>
            <a:off x="7677171" y="4348728"/>
            <a:ext cx="593432" cy="369332"/>
          </a:xfrm>
          <a:prstGeom prst="rect">
            <a:avLst/>
          </a:prstGeom>
          <a:noFill/>
        </p:spPr>
        <p:txBody>
          <a:bodyPr wrap="none" rtlCol="0">
            <a:spAutoFit/>
          </a:bodyPr>
          <a:lstStyle/>
          <a:p>
            <a:r>
              <a:rPr lang="en-AU" dirty="0"/>
              <a:t>UDP</a:t>
            </a:r>
          </a:p>
        </p:txBody>
      </p:sp>
      <p:sp>
        <p:nvSpPr>
          <p:cNvPr id="12" name="TextBox 11">
            <a:extLst>
              <a:ext uri="{FF2B5EF4-FFF2-40B4-BE49-F238E27FC236}">
                <a16:creationId xmlns:a16="http://schemas.microsoft.com/office/drawing/2014/main" id="{0EB28D6A-B499-87EF-6AF3-CCD41D147B11}"/>
              </a:ext>
            </a:extLst>
          </p:cNvPr>
          <p:cNvSpPr txBox="1"/>
          <p:nvPr/>
        </p:nvSpPr>
        <p:spPr>
          <a:xfrm>
            <a:off x="6043866" y="5080696"/>
            <a:ext cx="360996" cy="369332"/>
          </a:xfrm>
          <a:prstGeom prst="rect">
            <a:avLst/>
          </a:prstGeom>
          <a:noFill/>
        </p:spPr>
        <p:txBody>
          <a:bodyPr wrap="none" rtlCol="0">
            <a:spAutoFit/>
          </a:bodyPr>
          <a:lstStyle/>
          <a:p>
            <a:r>
              <a:rPr lang="en-AU" dirty="0">
                <a:solidFill>
                  <a:schemeClr val="bg1"/>
                </a:solidFill>
              </a:rPr>
              <a:t>IP</a:t>
            </a:r>
          </a:p>
        </p:txBody>
      </p:sp>
      <p:sp>
        <p:nvSpPr>
          <p:cNvPr id="23" name="TextBox 22">
            <a:extLst>
              <a:ext uri="{FF2B5EF4-FFF2-40B4-BE49-F238E27FC236}">
                <a16:creationId xmlns:a16="http://schemas.microsoft.com/office/drawing/2014/main" id="{8B91090B-A156-B3C2-9C3F-DE6FB266B132}"/>
              </a:ext>
            </a:extLst>
          </p:cNvPr>
          <p:cNvSpPr txBox="1"/>
          <p:nvPr/>
        </p:nvSpPr>
        <p:spPr>
          <a:xfrm>
            <a:off x="3872462" y="1289974"/>
            <a:ext cx="869725" cy="369332"/>
          </a:xfrm>
          <a:prstGeom prst="rect">
            <a:avLst/>
          </a:prstGeom>
          <a:noFill/>
        </p:spPr>
        <p:txBody>
          <a:bodyPr wrap="none" rtlCol="0">
            <a:spAutoFit/>
          </a:bodyPr>
          <a:lstStyle/>
          <a:p>
            <a:r>
              <a:rPr lang="en-AU" dirty="0"/>
              <a:t>HTTP/2</a:t>
            </a:r>
          </a:p>
        </p:txBody>
      </p:sp>
      <p:sp>
        <p:nvSpPr>
          <p:cNvPr id="24" name="TextBox 23">
            <a:extLst>
              <a:ext uri="{FF2B5EF4-FFF2-40B4-BE49-F238E27FC236}">
                <a16:creationId xmlns:a16="http://schemas.microsoft.com/office/drawing/2014/main" id="{F148AB69-7E14-9782-F9F6-8FDAB0528937}"/>
              </a:ext>
            </a:extLst>
          </p:cNvPr>
          <p:cNvSpPr txBox="1"/>
          <p:nvPr/>
        </p:nvSpPr>
        <p:spPr>
          <a:xfrm>
            <a:off x="7613131" y="982045"/>
            <a:ext cx="869725" cy="646331"/>
          </a:xfrm>
          <a:prstGeom prst="rect">
            <a:avLst/>
          </a:prstGeom>
          <a:noFill/>
        </p:spPr>
        <p:txBody>
          <a:bodyPr wrap="none" rtlCol="0">
            <a:spAutoFit/>
          </a:bodyPr>
          <a:lstStyle/>
          <a:p>
            <a:pPr algn="ctr"/>
            <a:r>
              <a:rPr lang="en-AU" dirty="0"/>
              <a:t>QUIC</a:t>
            </a:r>
          </a:p>
          <a:p>
            <a:pPr algn="ctr"/>
            <a:r>
              <a:rPr lang="en-AU" dirty="0"/>
              <a:t>HTTP/3</a:t>
            </a:r>
          </a:p>
        </p:txBody>
      </p:sp>
      <p:sp>
        <p:nvSpPr>
          <p:cNvPr id="3" name="Right Arrow 2">
            <a:extLst>
              <a:ext uri="{FF2B5EF4-FFF2-40B4-BE49-F238E27FC236}">
                <a16:creationId xmlns:a16="http://schemas.microsoft.com/office/drawing/2014/main" id="{23510919-A626-3810-62A0-F35A819556F2}"/>
              </a:ext>
            </a:extLst>
          </p:cNvPr>
          <p:cNvSpPr/>
          <p:nvPr/>
        </p:nvSpPr>
        <p:spPr>
          <a:xfrm>
            <a:off x="6008760" y="2592637"/>
            <a:ext cx="484282" cy="1853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Straight Connector 4">
            <a:extLst>
              <a:ext uri="{FF2B5EF4-FFF2-40B4-BE49-F238E27FC236}">
                <a16:creationId xmlns:a16="http://schemas.microsoft.com/office/drawing/2014/main" id="{850ABD75-DC5B-09A2-A7F7-B924F9035071}"/>
              </a:ext>
            </a:extLst>
          </p:cNvPr>
          <p:cNvCxnSpPr/>
          <p:nvPr/>
        </p:nvCxnSpPr>
        <p:spPr>
          <a:xfrm flipH="1">
            <a:off x="1030014" y="3727666"/>
            <a:ext cx="17867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A74D21-2C4C-171F-7E28-4C9BE7B85A6F}"/>
              </a:ext>
            </a:extLst>
          </p:cNvPr>
          <p:cNvCxnSpPr/>
          <p:nvPr/>
        </p:nvCxnSpPr>
        <p:spPr>
          <a:xfrm flipH="1">
            <a:off x="9567042" y="4236786"/>
            <a:ext cx="178675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23F3134-7F77-A9F6-7F66-CB1258F9C1C5}"/>
              </a:ext>
            </a:extLst>
          </p:cNvPr>
          <p:cNvSpPr txBox="1"/>
          <p:nvPr/>
        </p:nvSpPr>
        <p:spPr>
          <a:xfrm>
            <a:off x="1211583" y="3332183"/>
            <a:ext cx="1538434" cy="369332"/>
          </a:xfrm>
          <a:prstGeom prst="rect">
            <a:avLst/>
          </a:prstGeom>
          <a:noFill/>
        </p:spPr>
        <p:txBody>
          <a:bodyPr wrap="none" rtlCol="0">
            <a:spAutoFit/>
          </a:bodyPr>
          <a:lstStyle/>
          <a:p>
            <a:r>
              <a:rPr lang="en-AU" dirty="0"/>
              <a:t>e2e encrypted</a:t>
            </a:r>
          </a:p>
        </p:txBody>
      </p:sp>
      <p:cxnSp>
        <p:nvCxnSpPr>
          <p:cNvPr id="25" name="Straight Arrow Connector 24">
            <a:extLst>
              <a:ext uri="{FF2B5EF4-FFF2-40B4-BE49-F238E27FC236}">
                <a16:creationId xmlns:a16="http://schemas.microsoft.com/office/drawing/2014/main" id="{5A4FA07A-26DD-32C8-5262-EB1E39B64876}"/>
              </a:ext>
            </a:extLst>
          </p:cNvPr>
          <p:cNvCxnSpPr/>
          <p:nvPr/>
        </p:nvCxnSpPr>
        <p:spPr>
          <a:xfrm flipV="1">
            <a:off x="2786076" y="1973849"/>
            <a:ext cx="0" cy="1793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1D2DB8E-703F-F4D0-B45D-B1D9703F6CBB}"/>
              </a:ext>
            </a:extLst>
          </p:cNvPr>
          <p:cNvCxnSpPr/>
          <p:nvPr/>
        </p:nvCxnSpPr>
        <p:spPr>
          <a:xfrm flipV="1">
            <a:off x="9567042" y="2428332"/>
            <a:ext cx="0" cy="1793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485CC8E-8C37-CE3D-06A1-8AAB05103E07}"/>
              </a:ext>
            </a:extLst>
          </p:cNvPr>
          <p:cNvSpPr txBox="1"/>
          <p:nvPr/>
        </p:nvSpPr>
        <p:spPr>
          <a:xfrm>
            <a:off x="9567042" y="3845633"/>
            <a:ext cx="1538434" cy="369332"/>
          </a:xfrm>
          <a:prstGeom prst="rect">
            <a:avLst/>
          </a:prstGeom>
          <a:noFill/>
        </p:spPr>
        <p:txBody>
          <a:bodyPr wrap="none" rtlCol="0">
            <a:spAutoFit/>
          </a:bodyPr>
          <a:lstStyle/>
          <a:p>
            <a:r>
              <a:rPr lang="en-AU" dirty="0"/>
              <a:t>e2e encrypted</a:t>
            </a:r>
          </a:p>
        </p:txBody>
      </p:sp>
    </p:spTree>
    <p:extLst>
      <p:ext uri="{BB962C8B-B14F-4D97-AF65-F5344CB8AC3E}">
        <p14:creationId xmlns:p14="http://schemas.microsoft.com/office/powerpoint/2010/main" val="151965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275F-DB23-EBD5-D42D-151B5FA0C4E4}"/>
              </a:ext>
            </a:extLst>
          </p:cNvPr>
          <p:cNvSpPr>
            <a:spLocks noGrp="1"/>
          </p:cNvSpPr>
          <p:nvPr>
            <p:ph type="title"/>
          </p:nvPr>
        </p:nvSpPr>
        <p:spPr/>
        <p:txBody>
          <a:bodyPr/>
          <a:lstStyle/>
          <a:p>
            <a:r>
              <a:rPr lang="en-AU" dirty="0"/>
              <a:t>Is QUIC faster?</a:t>
            </a:r>
          </a:p>
        </p:txBody>
      </p:sp>
      <p:pic>
        <p:nvPicPr>
          <p:cNvPr id="5" name="Content Placeholder 4">
            <a:extLst>
              <a:ext uri="{FF2B5EF4-FFF2-40B4-BE49-F238E27FC236}">
                <a16:creationId xmlns:a16="http://schemas.microsoft.com/office/drawing/2014/main" id="{BDFFD1F0-4522-9500-38F7-A60C8F6FD46C}"/>
              </a:ext>
            </a:extLst>
          </p:cNvPr>
          <p:cNvPicPr>
            <a:picLocks noGrp="1" noChangeAspect="1"/>
          </p:cNvPicPr>
          <p:nvPr>
            <p:ph idx="1"/>
          </p:nvPr>
        </p:nvPicPr>
        <p:blipFill rotWithShape="1">
          <a:blip r:embed="rId2"/>
          <a:srcRect b="5815"/>
          <a:stretch/>
        </p:blipFill>
        <p:spPr>
          <a:xfrm>
            <a:off x="838200" y="2002606"/>
            <a:ext cx="7640538" cy="4098271"/>
          </a:xfrm>
        </p:spPr>
      </p:pic>
      <p:sp>
        <p:nvSpPr>
          <p:cNvPr id="6" name="Freeform 5">
            <a:extLst>
              <a:ext uri="{FF2B5EF4-FFF2-40B4-BE49-F238E27FC236}">
                <a16:creationId xmlns:a16="http://schemas.microsoft.com/office/drawing/2014/main" id="{EC28AB41-46DC-BBAC-D898-389DFB7C82D7}"/>
              </a:ext>
            </a:extLst>
          </p:cNvPr>
          <p:cNvSpPr/>
          <p:nvPr/>
        </p:nvSpPr>
        <p:spPr>
          <a:xfrm>
            <a:off x="4602125" y="4748981"/>
            <a:ext cx="2388666" cy="1290141"/>
          </a:xfrm>
          <a:custGeom>
            <a:avLst/>
            <a:gdLst>
              <a:gd name="connsiteX0" fmla="*/ 1031759 w 2388666"/>
              <a:gd name="connsiteY0" fmla="*/ 88490 h 1290141"/>
              <a:gd name="connsiteX1" fmla="*/ 225514 w 2388666"/>
              <a:gd name="connsiteY1" fmla="*/ 78658 h 1290141"/>
              <a:gd name="connsiteX2" fmla="*/ 68198 w 2388666"/>
              <a:gd name="connsiteY2" fmla="*/ 412954 h 1290141"/>
              <a:gd name="connsiteX3" fmla="*/ 137023 w 2388666"/>
              <a:gd name="connsiteY3" fmla="*/ 1101213 h 1290141"/>
              <a:gd name="connsiteX4" fmla="*/ 1572533 w 2388666"/>
              <a:gd name="connsiteY4" fmla="*/ 1268361 h 1290141"/>
              <a:gd name="connsiteX5" fmla="*/ 2388610 w 2388666"/>
              <a:gd name="connsiteY5" fmla="*/ 707922 h 1290141"/>
              <a:gd name="connsiteX6" fmla="*/ 1611862 w 2388666"/>
              <a:gd name="connsiteY6" fmla="*/ 206477 h 1290141"/>
              <a:gd name="connsiteX7" fmla="*/ 1071088 w 2388666"/>
              <a:gd name="connsiteY7" fmla="*/ 0 h 129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8666" h="1290141">
                <a:moveTo>
                  <a:pt x="1031759" y="88490"/>
                </a:moveTo>
                <a:cubicBezTo>
                  <a:pt x="708933" y="56535"/>
                  <a:pt x="386107" y="24581"/>
                  <a:pt x="225514" y="78658"/>
                </a:cubicBezTo>
                <a:cubicBezTo>
                  <a:pt x="64921" y="132735"/>
                  <a:pt x="82946" y="242528"/>
                  <a:pt x="68198" y="412954"/>
                </a:cubicBezTo>
                <a:cubicBezTo>
                  <a:pt x="53450" y="583380"/>
                  <a:pt x="-113699" y="958645"/>
                  <a:pt x="137023" y="1101213"/>
                </a:cubicBezTo>
                <a:cubicBezTo>
                  <a:pt x="387745" y="1243781"/>
                  <a:pt x="1197269" y="1333910"/>
                  <a:pt x="1572533" y="1268361"/>
                </a:cubicBezTo>
                <a:cubicBezTo>
                  <a:pt x="1947798" y="1202813"/>
                  <a:pt x="2382055" y="884903"/>
                  <a:pt x="2388610" y="707922"/>
                </a:cubicBezTo>
                <a:cubicBezTo>
                  <a:pt x="2395165" y="530941"/>
                  <a:pt x="1831449" y="324464"/>
                  <a:pt x="1611862" y="206477"/>
                </a:cubicBezTo>
                <a:cubicBezTo>
                  <a:pt x="1392275" y="88490"/>
                  <a:pt x="1231681" y="44245"/>
                  <a:pt x="107108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C6DF382B-C9D9-5164-4C67-AACC46FBFC1A}"/>
              </a:ext>
            </a:extLst>
          </p:cNvPr>
          <p:cNvSpPr txBox="1"/>
          <p:nvPr/>
        </p:nvSpPr>
        <p:spPr>
          <a:xfrm>
            <a:off x="4915936" y="4379649"/>
            <a:ext cx="3518912" cy="369332"/>
          </a:xfrm>
          <a:prstGeom prst="rect">
            <a:avLst/>
          </a:prstGeom>
          <a:noFill/>
        </p:spPr>
        <p:txBody>
          <a:bodyPr wrap="none" rtlCol="0">
            <a:spAutoFit/>
          </a:bodyPr>
          <a:lstStyle/>
          <a:p>
            <a:r>
              <a:rPr lang="en-AU" dirty="0">
                <a:solidFill>
                  <a:schemeClr val="accent4">
                    <a:lumMod val="50000"/>
                  </a:schemeClr>
                </a:solidFill>
                <a:latin typeface="AhnbergHand" pitchFamily="2" charset="0"/>
              </a:rPr>
              <a:t>Area where QUIC is faster</a:t>
            </a:r>
          </a:p>
        </p:txBody>
      </p:sp>
      <p:sp>
        <p:nvSpPr>
          <p:cNvPr id="3" name="TextBox 2">
            <a:extLst>
              <a:ext uri="{FF2B5EF4-FFF2-40B4-BE49-F238E27FC236}">
                <a16:creationId xmlns:a16="http://schemas.microsoft.com/office/drawing/2014/main" id="{3CF1AAAD-DB84-9FD4-4FE4-9C42334C1A7F}"/>
              </a:ext>
            </a:extLst>
          </p:cNvPr>
          <p:cNvSpPr txBox="1"/>
          <p:nvPr/>
        </p:nvSpPr>
        <p:spPr>
          <a:xfrm>
            <a:off x="2852928" y="6090539"/>
            <a:ext cx="1230337" cy="276999"/>
          </a:xfrm>
          <a:prstGeom prst="rect">
            <a:avLst/>
          </a:prstGeom>
          <a:noFill/>
        </p:spPr>
        <p:txBody>
          <a:bodyPr wrap="none" rtlCol="0">
            <a:spAutoFit/>
          </a:bodyPr>
          <a:lstStyle/>
          <a:p>
            <a:r>
              <a:rPr lang="en-AU" sz="1200" dirty="0"/>
              <a:t>Non-QUIC Faster</a:t>
            </a:r>
          </a:p>
        </p:txBody>
      </p:sp>
      <p:sp>
        <p:nvSpPr>
          <p:cNvPr id="8" name="TextBox 7">
            <a:extLst>
              <a:ext uri="{FF2B5EF4-FFF2-40B4-BE49-F238E27FC236}">
                <a16:creationId xmlns:a16="http://schemas.microsoft.com/office/drawing/2014/main" id="{1BD15C9B-3C59-ECB1-981E-BD9DDB8D3239}"/>
              </a:ext>
            </a:extLst>
          </p:cNvPr>
          <p:cNvSpPr txBox="1"/>
          <p:nvPr/>
        </p:nvSpPr>
        <p:spPr>
          <a:xfrm>
            <a:off x="5665833" y="6090539"/>
            <a:ext cx="922560" cy="276999"/>
          </a:xfrm>
          <a:prstGeom prst="rect">
            <a:avLst/>
          </a:prstGeom>
          <a:noFill/>
        </p:spPr>
        <p:txBody>
          <a:bodyPr wrap="none" rtlCol="0">
            <a:spAutoFit/>
          </a:bodyPr>
          <a:lstStyle/>
          <a:p>
            <a:r>
              <a:rPr lang="en-AU" sz="1200" dirty="0"/>
              <a:t>QUIC Faster</a:t>
            </a:r>
          </a:p>
        </p:txBody>
      </p:sp>
      <p:sp>
        <p:nvSpPr>
          <p:cNvPr id="4" name="Right Arrow 3">
            <a:extLst>
              <a:ext uri="{FF2B5EF4-FFF2-40B4-BE49-F238E27FC236}">
                <a16:creationId xmlns:a16="http://schemas.microsoft.com/office/drawing/2014/main" id="{AE096FC5-344D-A29F-91A6-10D3105B7DA8}"/>
              </a:ext>
            </a:extLst>
          </p:cNvPr>
          <p:cNvSpPr/>
          <p:nvPr/>
        </p:nvSpPr>
        <p:spPr>
          <a:xfrm>
            <a:off x="6588393" y="6166714"/>
            <a:ext cx="200113" cy="138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ight Arrow 8">
            <a:extLst>
              <a:ext uri="{FF2B5EF4-FFF2-40B4-BE49-F238E27FC236}">
                <a16:creationId xmlns:a16="http://schemas.microsoft.com/office/drawing/2014/main" id="{4843EFCF-4B8C-6607-C525-9F6F1A52AC1E}"/>
              </a:ext>
            </a:extLst>
          </p:cNvPr>
          <p:cNvSpPr/>
          <p:nvPr/>
        </p:nvSpPr>
        <p:spPr>
          <a:xfrm flipH="1">
            <a:off x="2552758" y="6157737"/>
            <a:ext cx="200113" cy="138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9E3D6086-1A48-ABEE-2404-98A9EEC8FC68}"/>
              </a:ext>
            </a:extLst>
          </p:cNvPr>
          <p:cNvSpPr txBox="1"/>
          <p:nvPr/>
        </p:nvSpPr>
        <p:spPr>
          <a:xfrm>
            <a:off x="4748425" y="6033379"/>
            <a:ext cx="351378" cy="261610"/>
          </a:xfrm>
          <a:prstGeom prst="rect">
            <a:avLst/>
          </a:prstGeom>
          <a:noFill/>
        </p:spPr>
        <p:txBody>
          <a:bodyPr wrap="none" rtlCol="0">
            <a:spAutoFit/>
          </a:bodyPr>
          <a:lstStyle/>
          <a:p>
            <a:r>
              <a:rPr lang="en-AU" sz="1100" dirty="0" err="1"/>
              <a:t>ms</a:t>
            </a:r>
            <a:endParaRPr lang="en-AU" sz="1100" dirty="0"/>
          </a:p>
        </p:txBody>
      </p:sp>
    </p:spTree>
    <p:extLst>
      <p:ext uri="{BB962C8B-B14F-4D97-AF65-F5344CB8AC3E}">
        <p14:creationId xmlns:p14="http://schemas.microsoft.com/office/powerpoint/2010/main" val="2638332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70A9-901C-B98B-533F-0A84C36DF190}"/>
              </a:ext>
            </a:extLst>
          </p:cNvPr>
          <p:cNvSpPr>
            <a:spLocks noGrp="1"/>
          </p:cNvSpPr>
          <p:nvPr>
            <p:ph type="title"/>
          </p:nvPr>
        </p:nvSpPr>
        <p:spPr/>
        <p:txBody>
          <a:bodyPr/>
          <a:lstStyle/>
          <a:p>
            <a:r>
              <a:rPr lang="en-AU" dirty="0"/>
              <a:t>Is QUIC faster?</a:t>
            </a:r>
          </a:p>
        </p:txBody>
      </p:sp>
      <p:pic>
        <p:nvPicPr>
          <p:cNvPr id="5" name="Content Placeholder 4">
            <a:extLst>
              <a:ext uri="{FF2B5EF4-FFF2-40B4-BE49-F238E27FC236}">
                <a16:creationId xmlns:a16="http://schemas.microsoft.com/office/drawing/2014/main" id="{E22259F4-1731-E23B-60A8-E6FD246ECF07}"/>
              </a:ext>
            </a:extLst>
          </p:cNvPr>
          <p:cNvPicPr>
            <a:picLocks noGrp="1" noChangeAspect="1"/>
          </p:cNvPicPr>
          <p:nvPr>
            <p:ph idx="1"/>
          </p:nvPr>
        </p:nvPicPr>
        <p:blipFill rotWithShape="1">
          <a:blip r:embed="rId2"/>
          <a:srcRect l="1028" b="6109"/>
          <a:stretch/>
        </p:blipFill>
        <p:spPr>
          <a:xfrm>
            <a:off x="629107" y="1766631"/>
            <a:ext cx="7511522" cy="4085529"/>
          </a:xfrm>
        </p:spPr>
      </p:pic>
      <p:sp>
        <p:nvSpPr>
          <p:cNvPr id="6" name="TextBox 5">
            <a:extLst>
              <a:ext uri="{FF2B5EF4-FFF2-40B4-BE49-F238E27FC236}">
                <a16:creationId xmlns:a16="http://schemas.microsoft.com/office/drawing/2014/main" id="{362A7179-61F7-1C6B-9AC0-4D6260DB3AC6}"/>
              </a:ext>
            </a:extLst>
          </p:cNvPr>
          <p:cNvSpPr txBox="1"/>
          <p:nvPr/>
        </p:nvSpPr>
        <p:spPr>
          <a:xfrm>
            <a:off x="5279923" y="3942735"/>
            <a:ext cx="2459559" cy="1077218"/>
          </a:xfrm>
          <a:prstGeom prst="rect">
            <a:avLst/>
          </a:prstGeom>
          <a:noFill/>
        </p:spPr>
        <p:txBody>
          <a:bodyPr wrap="square" rtlCol="0">
            <a:spAutoFit/>
          </a:bodyPr>
          <a:lstStyle/>
          <a:p>
            <a:r>
              <a:rPr lang="en-AU" sz="1600" dirty="0">
                <a:solidFill>
                  <a:schemeClr val="accent4">
                    <a:lumMod val="50000"/>
                  </a:schemeClr>
                </a:solidFill>
                <a:latin typeface="AhnbergHand" pitchFamily="2" charset="0"/>
              </a:rPr>
              <a:t>HTTP/3 is faster to perform object retrieval in 2/3 of the observed cases</a:t>
            </a:r>
          </a:p>
        </p:txBody>
      </p:sp>
      <p:sp>
        <p:nvSpPr>
          <p:cNvPr id="7" name="Freeform 6">
            <a:extLst>
              <a:ext uri="{FF2B5EF4-FFF2-40B4-BE49-F238E27FC236}">
                <a16:creationId xmlns:a16="http://schemas.microsoft.com/office/drawing/2014/main" id="{038317BA-F213-811E-E1ED-24AC73BAA235}"/>
              </a:ext>
            </a:extLst>
          </p:cNvPr>
          <p:cNvSpPr/>
          <p:nvPr/>
        </p:nvSpPr>
        <p:spPr>
          <a:xfrm>
            <a:off x="4630908" y="4080044"/>
            <a:ext cx="609686" cy="216653"/>
          </a:xfrm>
          <a:custGeom>
            <a:avLst/>
            <a:gdLst>
              <a:gd name="connsiteX0" fmla="*/ 609686 w 609686"/>
              <a:gd name="connsiteY0" fmla="*/ 79001 h 216653"/>
              <a:gd name="connsiteX1" fmla="*/ 167234 w 609686"/>
              <a:gd name="connsiteY1" fmla="*/ 88833 h 216653"/>
              <a:gd name="connsiteX2" fmla="*/ 29582 w 609686"/>
              <a:gd name="connsiteY2" fmla="*/ 59337 h 216653"/>
              <a:gd name="connsiteX3" fmla="*/ 196731 w 609686"/>
              <a:gd name="connsiteY3" fmla="*/ 343 h 216653"/>
              <a:gd name="connsiteX4" fmla="*/ 86 w 609686"/>
              <a:gd name="connsiteY4" fmla="*/ 88833 h 216653"/>
              <a:gd name="connsiteX5" fmla="*/ 177066 w 609686"/>
              <a:gd name="connsiteY5" fmla="*/ 216653 h 21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86" h="216653">
                <a:moveTo>
                  <a:pt x="609686" y="79001"/>
                </a:moveTo>
                <a:cubicBezTo>
                  <a:pt x="436802" y="85555"/>
                  <a:pt x="263918" y="92110"/>
                  <a:pt x="167234" y="88833"/>
                </a:cubicBezTo>
                <a:cubicBezTo>
                  <a:pt x="70550" y="85556"/>
                  <a:pt x="24666" y="74085"/>
                  <a:pt x="29582" y="59337"/>
                </a:cubicBezTo>
                <a:cubicBezTo>
                  <a:pt x="34498" y="44589"/>
                  <a:pt x="201647" y="-4573"/>
                  <a:pt x="196731" y="343"/>
                </a:cubicBezTo>
                <a:cubicBezTo>
                  <a:pt x="191815" y="5259"/>
                  <a:pt x="3364" y="52781"/>
                  <a:pt x="86" y="88833"/>
                </a:cubicBezTo>
                <a:cubicBezTo>
                  <a:pt x="-3192" y="124885"/>
                  <a:pt x="86937" y="170769"/>
                  <a:pt x="177066" y="21665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Freeform 2">
            <a:extLst>
              <a:ext uri="{FF2B5EF4-FFF2-40B4-BE49-F238E27FC236}">
                <a16:creationId xmlns:a16="http://schemas.microsoft.com/office/drawing/2014/main" id="{1FB2D1A1-AC1B-8DE4-17B3-61F44C847608}"/>
              </a:ext>
            </a:extLst>
          </p:cNvPr>
          <p:cNvSpPr/>
          <p:nvPr/>
        </p:nvSpPr>
        <p:spPr>
          <a:xfrm>
            <a:off x="1012723" y="4178710"/>
            <a:ext cx="3529780" cy="19664"/>
          </a:xfrm>
          <a:custGeom>
            <a:avLst/>
            <a:gdLst>
              <a:gd name="connsiteX0" fmla="*/ 3529780 w 3529780"/>
              <a:gd name="connsiteY0" fmla="*/ 19664 h 19664"/>
              <a:gd name="connsiteX1" fmla="*/ 1956619 w 3529780"/>
              <a:gd name="connsiteY1" fmla="*/ 0 h 19664"/>
              <a:gd name="connsiteX2" fmla="*/ 0 w 3529780"/>
              <a:gd name="connsiteY2" fmla="*/ 19664 h 19664"/>
            </a:gdLst>
            <a:ahLst/>
            <a:cxnLst>
              <a:cxn ang="0">
                <a:pos x="connsiteX0" y="connsiteY0"/>
              </a:cxn>
              <a:cxn ang="0">
                <a:pos x="connsiteX1" y="connsiteY1"/>
              </a:cxn>
              <a:cxn ang="0">
                <a:pos x="connsiteX2" y="connsiteY2"/>
              </a:cxn>
            </a:cxnLst>
            <a:rect l="l" t="t" r="r" b="b"/>
            <a:pathLst>
              <a:path w="3529780" h="19664">
                <a:moveTo>
                  <a:pt x="3529780" y="19664"/>
                </a:moveTo>
                <a:lnTo>
                  <a:pt x="1956619" y="0"/>
                </a:lnTo>
                <a:cubicBezTo>
                  <a:pt x="1368322" y="0"/>
                  <a:pt x="684161" y="9832"/>
                  <a:pt x="0" y="19664"/>
                </a:cubicBezTo>
              </a:path>
            </a:pathLst>
          </a:cu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0F140963-9963-61D7-D62F-2E52BB266E12}"/>
              </a:ext>
            </a:extLst>
          </p:cNvPr>
          <p:cNvSpPr txBox="1"/>
          <p:nvPr/>
        </p:nvSpPr>
        <p:spPr>
          <a:xfrm>
            <a:off x="2509119" y="5951551"/>
            <a:ext cx="1230337" cy="276999"/>
          </a:xfrm>
          <a:prstGeom prst="rect">
            <a:avLst/>
          </a:prstGeom>
          <a:noFill/>
        </p:spPr>
        <p:txBody>
          <a:bodyPr wrap="none" rtlCol="0">
            <a:spAutoFit/>
          </a:bodyPr>
          <a:lstStyle/>
          <a:p>
            <a:r>
              <a:rPr lang="en-AU" sz="1200" dirty="0"/>
              <a:t>Non-QUIC Faster</a:t>
            </a:r>
          </a:p>
        </p:txBody>
      </p:sp>
      <p:sp>
        <p:nvSpPr>
          <p:cNvPr id="9" name="TextBox 8">
            <a:extLst>
              <a:ext uri="{FF2B5EF4-FFF2-40B4-BE49-F238E27FC236}">
                <a16:creationId xmlns:a16="http://schemas.microsoft.com/office/drawing/2014/main" id="{08442310-FB27-6ABA-059F-4CD97AF3A119}"/>
              </a:ext>
            </a:extLst>
          </p:cNvPr>
          <p:cNvSpPr txBox="1"/>
          <p:nvPr/>
        </p:nvSpPr>
        <p:spPr>
          <a:xfrm>
            <a:off x="5322024" y="5951551"/>
            <a:ext cx="922560" cy="276999"/>
          </a:xfrm>
          <a:prstGeom prst="rect">
            <a:avLst/>
          </a:prstGeom>
          <a:noFill/>
        </p:spPr>
        <p:txBody>
          <a:bodyPr wrap="none" rtlCol="0">
            <a:spAutoFit/>
          </a:bodyPr>
          <a:lstStyle/>
          <a:p>
            <a:r>
              <a:rPr lang="en-AU" sz="1200" dirty="0"/>
              <a:t>QUIC Faster</a:t>
            </a:r>
          </a:p>
        </p:txBody>
      </p:sp>
      <p:sp>
        <p:nvSpPr>
          <p:cNvPr id="10" name="Right Arrow 9">
            <a:extLst>
              <a:ext uri="{FF2B5EF4-FFF2-40B4-BE49-F238E27FC236}">
                <a16:creationId xmlns:a16="http://schemas.microsoft.com/office/drawing/2014/main" id="{E7FF5D96-2662-69C5-1705-CA2E513C1B98}"/>
              </a:ext>
            </a:extLst>
          </p:cNvPr>
          <p:cNvSpPr/>
          <p:nvPr/>
        </p:nvSpPr>
        <p:spPr>
          <a:xfrm>
            <a:off x="6244584" y="6027726"/>
            <a:ext cx="200113" cy="138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ight Arrow 10">
            <a:extLst>
              <a:ext uri="{FF2B5EF4-FFF2-40B4-BE49-F238E27FC236}">
                <a16:creationId xmlns:a16="http://schemas.microsoft.com/office/drawing/2014/main" id="{944FCD85-A3A2-C75D-2DB0-B6A96D6F06BA}"/>
              </a:ext>
            </a:extLst>
          </p:cNvPr>
          <p:cNvSpPr/>
          <p:nvPr/>
        </p:nvSpPr>
        <p:spPr>
          <a:xfrm flipH="1">
            <a:off x="2208949" y="6018749"/>
            <a:ext cx="200113" cy="138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E2A94C2B-F6B7-22C3-766F-BAA065A3C43B}"/>
              </a:ext>
            </a:extLst>
          </p:cNvPr>
          <p:cNvSpPr txBox="1"/>
          <p:nvPr/>
        </p:nvSpPr>
        <p:spPr>
          <a:xfrm>
            <a:off x="4404616" y="5894391"/>
            <a:ext cx="351378" cy="261610"/>
          </a:xfrm>
          <a:prstGeom prst="rect">
            <a:avLst/>
          </a:prstGeom>
          <a:noFill/>
        </p:spPr>
        <p:txBody>
          <a:bodyPr wrap="none" rtlCol="0">
            <a:spAutoFit/>
          </a:bodyPr>
          <a:lstStyle/>
          <a:p>
            <a:r>
              <a:rPr lang="en-AU" sz="1100" dirty="0" err="1"/>
              <a:t>ms</a:t>
            </a:r>
            <a:endParaRPr lang="en-AU" sz="1100" dirty="0"/>
          </a:p>
        </p:txBody>
      </p:sp>
    </p:spTree>
    <p:extLst>
      <p:ext uri="{BB962C8B-B14F-4D97-AF65-F5344CB8AC3E}">
        <p14:creationId xmlns:p14="http://schemas.microsoft.com/office/powerpoint/2010/main" val="2590487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536" y="934709"/>
            <a:ext cx="4914900" cy="1325563"/>
          </a:xfrm>
        </p:spPr>
        <p:txBody>
          <a:bodyPr>
            <a:normAutofit/>
          </a:bodyPr>
          <a:lstStyle/>
          <a:p>
            <a:r>
              <a:rPr lang="en-US" sz="6400" dirty="0">
                <a:latin typeface="Max's Handwritin" charset="0"/>
                <a:ea typeface="Max's Handwritin" charset="0"/>
                <a:cs typeface="Max's Handwritin" charset="0"/>
              </a:rPr>
              <a:t>Thanks!</a:t>
            </a:r>
          </a:p>
        </p:txBody>
      </p:sp>
      <p:sp>
        <p:nvSpPr>
          <p:cNvPr id="3" name="TextBox 2">
            <a:extLst>
              <a:ext uri="{FF2B5EF4-FFF2-40B4-BE49-F238E27FC236}">
                <a16:creationId xmlns:a16="http://schemas.microsoft.com/office/drawing/2014/main" id="{A4794D73-6C31-9D46-2219-5E3EE156CFCC}"/>
              </a:ext>
            </a:extLst>
          </p:cNvPr>
          <p:cNvSpPr txBox="1"/>
          <p:nvPr/>
        </p:nvSpPr>
        <p:spPr>
          <a:xfrm>
            <a:off x="3824748" y="4969184"/>
            <a:ext cx="8217634" cy="954107"/>
          </a:xfrm>
          <a:prstGeom prst="rect">
            <a:avLst/>
          </a:prstGeom>
          <a:noFill/>
        </p:spPr>
        <p:txBody>
          <a:bodyPr wrap="none" rtlCol="0">
            <a:spAutoFit/>
          </a:bodyPr>
          <a:lstStyle/>
          <a:p>
            <a:r>
              <a:rPr lang="en-AU" sz="2800" b="1" dirty="0"/>
              <a:t>Ongoing HTTP/3 Measurement Report at APNIC Labs:</a:t>
            </a:r>
          </a:p>
          <a:p>
            <a:r>
              <a:rPr lang="en-AU" sz="2800" b="1" dirty="0"/>
              <a:t>                    https://</a:t>
            </a:r>
            <a:r>
              <a:rPr lang="en-AU" sz="2800" b="1" dirty="0" err="1"/>
              <a:t>stats.labs.apnic.net</a:t>
            </a:r>
            <a:r>
              <a:rPr lang="en-AU" sz="2800" b="1" dirty="0"/>
              <a:t>/</a:t>
            </a:r>
            <a:r>
              <a:rPr lang="en-AU" sz="2800" b="1" dirty="0" err="1"/>
              <a:t>quic</a:t>
            </a:r>
            <a:endParaRPr lang="en-AU" sz="2800" b="1" dirty="0"/>
          </a:p>
        </p:txBody>
      </p:sp>
    </p:spTree>
    <p:extLst>
      <p:ext uri="{BB962C8B-B14F-4D97-AF65-F5344CB8AC3E}">
        <p14:creationId xmlns:p14="http://schemas.microsoft.com/office/powerpoint/2010/main" val="313306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99BAE-CB4F-1D6B-F6CF-8B6D43B67738}"/>
              </a:ext>
            </a:extLst>
          </p:cNvPr>
          <p:cNvSpPr>
            <a:spLocks noGrp="1"/>
          </p:cNvSpPr>
          <p:nvPr>
            <p:ph type="title"/>
          </p:nvPr>
        </p:nvSpPr>
        <p:spPr/>
        <p:txBody>
          <a:bodyPr/>
          <a:lstStyle/>
          <a:p>
            <a:r>
              <a:rPr lang="en-AU" dirty="0"/>
              <a:t>TCP is..</a:t>
            </a:r>
          </a:p>
        </p:txBody>
      </p:sp>
      <p:sp>
        <p:nvSpPr>
          <p:cNvPr id="3" name="Content Placeholder 2">
            <a:extLst>
              <a:ext uri="{FF2B5EF4-FFF2-40B4-BE49-F238E27FC236}">
                <a16:creationId xmlns:a16="http://schemas.microsoft.com/office/drawing/2014/main" id="{25990238-064E-BD29-AD37-23FB73D5949E}"/>
              </a:ext>
            </a:extLst>
          </p:cNvPr>
          <p:cNvSpPr>
            <a:spLocks noGrp="1"/>
          </p:cNvSpPr>
          <p:nvPr>
            <p:ph idx="1"/>
          </p:nvPr>
        </p:nvSpPr>
        <p:spPr/>
        <p:txBody>
          <a:bodyPr/>
          <a:lstStyle/>
          <a:p>
            <a:pPr marL="0" indent="0">
              <a:buNone/>
            </a:pPr>
            <a:r>
              <a:rPr lang="en-AU" dirty="0"/>
              <a:t>A transport protocol that constructs a reliable full duplex adaptive streaming service constructed on top of an unreliable IP datagram service</a:t>
            </a:r>
          </a:p>
          <a:p>
            <a:pPr lvl="1"/>
            <a:r>
              <a:rPr lang="en-AU" dirty="0"/>
              <a:t>Uses a coordinated state between the two end systems without any network intervention or mediation</a:t>
            </a:r>
          </a:p>
          <a:p>
            <a:pPr lvl="1"/>
            <a:r>
              <a:rPr lang="en-AU" dirty="0"/>
              <a:t>Uses a sliding window to allow lost data to be resent</a:t>
            </a:r>
          </a:p>
          <a:p>
            <a:pPr lvl="1"/>
            <a:r>
              <a:rPr lang="en-AU" dirty="0"/>
              <a:t>Uses ACK-clocking to regulate the sending behaviour to match network path capacity estimate</a:t>
            </a:r>
          </a:p>
          <a:p>
            <a:pPr lvl="1"/>
            <a:r>
              <a:rPr lang="en-AU" dirty="0"/>
              <a:t>Has been tweaked to support (*to some degree) multi-stream and RPC transport models</a:t>
            </a:r>
          </a:p>
        </p:txBody>
      </p:sp>
    </p:spTree>
    <p:extLst>
      <p:ext uri="{BB962C8B-B14F-4D97-AF65-F5344CB8AC3E}">
        <p14:creationId xmlns:p14="http://schemas.microsoft.com/office/powerpoint/2010/main" val="4071988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E892-5832-FA08-17D3-E40102F74E64}"/>
              </a:ext>
            </a:extLst>
          </p:cNvPr>
          <p:cNvSpPr>
            <a:spLocks noGrp="1"/>
          </p:cNvSpPr>
          <p:nvPr>
            <p:ph type="title"/>
          </p:nvPr>
        </p:nvSpPr>
        <p:spPr/>
        <p:txBody>
          <a:bodyPr/>
          <a:lstStyle/>
          <a:p>
            <a:r>
              <a:rPr lang="en-AU" dirty="0"/>
              <a:t>TCP isn’t…</a:t>
            </a:r>
          </a:p>
        </p:txBody>
      </p:sp>
      <p:sp>
        <p:nvSpPr>
          <p:cNvPr id="3" name="Content Placeholder 2">
            <a:extLst>
              <a:ext uri="{FF2B5EF4-FFF2-40B4-BE49-F238E27FC236}">
                <a16:creationId xmlns:a16="http://schemas.microsoft.com/office/drawing/2014/main" id="{D09F86A7-0B41-CFF0-F586-89BBAEEEC81F}"/>
              </a:ext>
            </a:extLst>
          </p:cNvPr>
          <p:cNvSpPr>
            <a:spLocks noGrp="1"/>
          </p:cNvSpPr>
          <p:nvPr>
            <p:ph idx="1"/>
          </p:nvPr>
        </p:nvSpPr>
        <p:spPr/>
        <p:txBody>
          <a:bodyPr/>
          <a:lstStyle/>
          <a:p>
            <a:r>
              <a:rPr lang="en-AU" dirty="0"/>
              <a:t>Fully independent of the underlying platform’s transport services</a:t>
            </a:r>
          </a:p>
          <a:p>
            <a:r>
              <a:rPr lang="en-AU" dirty="0"/>
              <a:t>Fully multi-stream (it has head of line blocking)</a:t>
            </a:r>
          </a:p>
          <a:p>
            <a:r>
              <a:rPr lang="en-AU" dirty="0"/>
              <a:t>Free from on-the-wire network intervention (TCP control parameters are sent in the clear)</a:t>
            </a:r>
          </a:p>
          <a:p>
            <a:r>
              <a:rPr lang="en-AU" dirty="0"/>
              <a:t>Has e2e encryption as a second step / afterthought</a:t>
            </a:r>
          </a:p>
          <a:p>
            <a:r>
              <a:rPr lang="en-AU" dirty="0"/>
              <a:t>Everything for everyone – it relies on the application to perform data framing and in-band control</a:t>
            </a:r>
          </a:p>
        </p:txBody>
      </p:sp>
    </p:spTree>
    <p:extLst>
      <p:ext uri="{BB962C8B-B14F-4D97-AF65-F5344CB8AC3E}">
        <p14:creationId xmlns:p14="http://schemas.microsoft.com/office/powerpoint/2010/main" val="1396741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7C38-421B-3541-A6B1-3C0ABC0E75EE}"/>
              </a:ext>
            </a:extLst>
          </p:cNvPr>
          <p:cNvSpPr>
            <a:spLocks noGrp="1"/>
          </p:cNvSpPr>
          <p:nvPr>
            <p:ph type="title"/>
          </p:nvPr>
        </p:nvSpPr>
        <p:spPr>
          <a:xfrm>
            <a:off x="838199" y="365125"/>
            <a:ext cx="10893973" cy="1325563"/>
          </a:xfrm>
        </p:spPr>
        <p:txBody>
          <a:bodyPr/>
          <a:lstStyle/>
          <a:p>
            <a:r>
              <a:rPr lang="en-AU" dirty="0"/>
              <a:t>QUIC is…</a:t>
            </a:r>
          </a:p>
        </p:txBody>
      </p:sp>
      <p:sp>
        <p:nvSpPr>
          <p:cNvPr id="3" name="Content Placeholder 2">
            <a:extLst>
              <a:ext uri="{FF2B5EF4-FFF2-40B4-BE49-F238E27FC236}">
                <a16:creationId xmlns:a16="http://schemas.microsoft.com/office/drawing/2014/main" id="{FDB94866-E1D4-4A49-BEE6-AF3E701A12EF}"/>
              </a:ext>
            </a:extLst>
          </p:cNvPr>
          <p:cNvSpPr>
            <a:spLocks noGrp="1"/>
          </p:cNvSpPr>
          <p:nvPr>
            <p:ph idx="1"/>
          </p:nvPr>
        </p:nvSpPr>
        <p:spPr>
          <a:xfrm>
            <a:off x="701566" y="1825625"/>
            <a:ext cx="11175124" cy="4911506"/>
          </a:xfrm>
        </p:spPr>
        <p:txBody>
          <a:bodyPr>
            <a:normAutofit fontScale="92500"/>
          </a:bodyPr>
          <a:lstStyle/>
          <a:p>
            <a:pPr marL="0" indent="0">
              <a:buNone/>
            </a:pPr>
            <a:r>
              <a:rPr lang="en-AU" dirty="0"/>
              <a:t>Constructed upon a transport level framing protocol that offers applications access to the basic IP datagram services offered by IP through the use of UDP</a:t>
            </a:r>
          </a:p>
          <a:p>
            <a:pPr marL="457200" lvl="1" indent="0">
              <a:buNone/>
            </a:pPr>
            <a:r>
              <a:rPr lang="en-AU" dirty="0"/>
              <a:t>All other transport services (data integrity, session control, congestion control, encryption) are shifted towards the application. A platform may provide a QUIC API, but the application can also provide its own service</a:t>
            </a:r>
          </a:p>
          <a:p>
            <a:pPr marL="0" indent="0">
              <a:buNone/>
            </a:pPr>
            <a:r>
              <a:rPr lang="en-AU" dirty="0"/>
              <a:t>So much more than “encrypted TCP over UDP”:</a:t>
            </a:r>
          </a:p>
          <a:p>
            <a:pPr marL="457200" lvl="1" indent="0">
              <a:buNone/>
            </a:pPr>
            <a:r>
              <a:rPr lang="en-AU" dirty="0"/>
              <a:t>Support for multi-stream multiplexing that avoids head-of-line blocking and exploits a shared congestion and encryption state</a:t>
            </a:r>
          </a:p>
          <a:p>
            <a:pPr marL="457200" lvl="1" indent="0">
              <a:buNone/>
            </a:pPr>
            <a:r>
              <a:rPr lang="en-AU" dirty="0"/>
              <a:t>Faster - Combines transport and encryption setup exchange in a single 3-way exchange</a:t>
            </a:r>
          </a:p>
          <a:p>
            <a:pPr marL="457200" lvl="1" indent="0">
              <a:buNone/>
            </a:pPr>
            <a:r>
              <a:rPr lang="en-AU" dirty="0"/>
              <a:t>Customisable - QUIC implementations can use individual flow controllers per flow</a:t>
            </a:r>
          </a:p>
          <a:p>
            <a:pPr marL="457200" lvl="1" indent="0">
              <a:buNone/>
            </a:pPr>
            <a:r>
              <a:rPr lang="en-AU" dirty="0"/>
              <a:t>QUIC places it’s transport control fields inside the encryption envelope, so QUIC has minimal exposure to the network</a:t>
            </a:r>
          </a:p>
          <a:p>
            <a:pPr marL="457200" lvl="1" indent="0">
              <a:buNone/>
            </a:pPr>
            <a:r>
              <a:rPr lang="en-AU" dirty="0"/>
              <a:t>Supports record and RPC service models as well as streaming and datagram</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2079237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A77D5-0E86-F5FA-3769-699D99A8614E}"/>
              </a:ext>
            </a:extLst>
          </p:cNvPr>
          <p:cNvSpPr>
            <a:spLocks noGrp="1"/>
          </p:cNvSpPr>
          <p:nvPr>
            <p:ph type="title"/>
          </p:nvPr>
        </p:nvSpPr>
        <p:spPr/>
        <p:txBody>
          <a:bodyPr/>
          <a:lstStyle/>
          <a:p>
            <a:r>
              <a:rPr lang="en-AU" dirty="0"/>
              <a:t>QUIC is address agile</a:t>
            </a:r>
          </a:p>
        </p:txBody>
      </p:sp>
      <p:sp>
        <p:nvSpPr>
          <p:cNvPr id="3" name="Content Placeholder 2">
            <a:extLst>
              <a:ext uri="{FF2B5EF4-FFF2-40B4-BE49-F238E27FC236}">
                <a16:creationId xmlns:a16="http://schemas.microsoft.com/office/drawing/2014/main" id="{0912DC13-0806-4635-8E45-D1187D81C8AC}"/>
              </a:ext>
            </a:extLst>
          </p:cNvPr>
          <p:cNvSpPr>
            <a:spLocks noGrp="1"/>
          </p:cNvSpPr>
          <p:nvPr>
            <p:ph idx="1"/>
          </p:nvPr>
        </p:nvSpPr>
        <p:spPr/>
        <p:txBody>
          <a:bodyPr/>
          <a:lstStyle/>
          <a:p>
            <a:r>
              <a:rPr lang="en-AU" dirty="0"/>
              <a:t>NATs are hostile to QUIC because of the outer UDP wrapper</a:t>
            </a:r>
          </a:p>
          <a:p>
            <a:r>
              <a:rPr lang="en-AU" dirty="0"/>
              <a:t>A NAT may rebind (shift the externally visible address/port of a host during a session), as NATs are not generally aware of UDP streaming states </a:t>
            </a:r>
          </a:p>
          <a:p>
            <a:r>
              <a:rPr lang="en-AU" dirty="0"/>
              <a:t>QUIC uses a persistent “connection ID”</a:t>
            </a:r>
          </a:p>
          <a:p>
            <a:pPr lvl="1"/>
            <a:r>
              <a:rPr lang="en-AU" dirty="0"/>
              <a:t>If a host receives a QUIC frame with the same connection ID and a new IP address / port it will send a challenge by way of a random value that should be echoed back. This is all performed within the e2e encryption envelope. That way QUIC can map into new address/port associations on the fly</a:t>
            </a:r>
          </a:p>
          <a:p>
            <a:pPr marL="0" indent="0">
              <a:buNone/>
            </a:pPr>
            <a:endParaRPr lang="en-AU" dirty="0"/>
          </a:p>
        </p:txBody>
      </p:sp>
    </p:spTree>
    <p:extLst>
      <p:ext uri="{BB962C8B-B14F-4D97-AF65-F5344CB8AC3E}">
        <p14:creationId xmlns:p14="http://schemas.microsoft.com/office/powerpoint/2010/main" val="3900501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8E2F0-1F2C-7189-FAC0-A7F0119AEA54}"/>
              </a:ext>
            </a:extLst>
          </p:cNvPr>
          <p:cNvSpPr>
            <a:spLocks noGrp="1"/>
          </p:cNvSpPr>
          <p:nvPr>
            <p:ph type="title"/>
          </p:nvPr>
        </p:nvSpPr>
        <p:spPr/>
        <p:txBody>
          <a:bodyPr/>
          <a:lstStyle/>
          <a:p>
            <a:r>
              <a:rPr lang="en-AU" dirty="0"/>
              <a:t>QUIC also…</a:t>
            </a:r>
          </a:p>
        </p:txBody>
      </p:sp>
      <p:sp>
        <p:nvSpPr>
          <p:cNvPr id="3" name="Content Placeholder 2">
            <a:extLst>
              <a:ext uri="{FF2B5EF4-FFF2-40B4-BE49-F238E27FC236}">
                <a16:creationId xmlns:a16="http://schemas.microsoft.com/office/drawing/2014/main" id="{10EB3205-2F57-B0D0-F75D-69C593003FAB}"/>
              </a:ext>
            </a:extLst>
          </p:cNvPr>
          <p:cNvSpPr>
            <a:spLocks noGrp="1"/>
          </p:cNvSpPr>
          <p:nvPr>
            <p:ph idx="1"/>
          </p:nvPr>
        </p:nvSpPr>
        <p:spPr/>
        <p:txBody>
          <a:bodyPr/>
          <a:lstStyle/>
          <a:p>
            <a:r>
              <a:rPr lang="en-AU" dirty="0"/>
              <a:t>Is IP fragmentation intolerant – QUIC uses PMTUD, or defaults to 1,200 octet UDP payloads</a:t>
            </a:r>
          </a:p>
          <a:p>
            <a:r>
              <a:rPr lang="en-AU" dirty="0"/>
              <a:t>Never retransmits a QUIC packet – retransmitted data is sent in the next QUIC packet number – this avoids ambiguity about packet retransmission</a:t>
            </a:r>
          </a:p>
          <a:p>
            <a:r>
              <a:rPr lang="en-AU" dirty="0"/>
              <a:t>Extends TCP SACK to 256 packet number ranges (up from 3)</a:t>
            </a:r>
          </a:p>
          <a:p>
            <a:r>
              <a:rPr lang="en-AU" dirty="0"/>
              <a:t>Separately encrypts each QUIC packet</a:t>
            </a:r>
          </a:p>
          <a:p>
            <a:r>
              <a:rPr lang="en-AU" dirty="0"/>
              <a:t>May load multiple QUIC packets in a single UDP frame</a:t>
            </a:r>
          </a:p>
        </p:txBody>
      </p:sp>
    </p:spTree>
    <p:extLst>
      <p:ext uri="{BB962C8B-B14F-4D97-AF65-F5344CB8AC3E}">
        <p14:creationId xmlns:p14="http://schemas.microsoft.com/office/powerpoint/2010/main" val="1941935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367C-94D8-399F-8A51-D5BDD3654280}"/>
              </a:ext>
            </a:extLst>
          </p:cNvPr>
          <p:cNvSpPr>
            <a:spLocks noGrp="1"/>
          </p:cNvSpPr>
          <p:nvPr>
            <p:ph type="title"/>
          </p:nvPr>
        </p:nvSpPr>
        <p:spPr/>
        <p:txBody>
          <a:bodyPr/>
          <a:lstStyle/>
          <a:p>
            <a:r>
              <a:rPr lang="en-AU" dirty="0"/>
              <a:t>QUIC flow structuring</a:t>
            </a:r>
          </a:p>
        </p:txBody>
      </p:sp>
      <p:pic>
        <p:nvPicPr>
          <p:cNvPr id="5" name="Content Placeholder 4">
            <a:extLst>
              <a:ext uri="{FF2B5EF4-FFF2-40B4-BE49-F238E27FC236}">
                <a16:creationId xmlns:a16="http://schemas.microsoft.com/office/drawing/2014/main" id="{79C68C94-4421-C8F8-1E86-D221F59EDE81}"/>
              </a:ext>
            </a:extLst>
          </p:cNvPr>
          <p:cNvPicPr>
            <a:picLocks noGrp="1" noChangeAspect="1"/>
          </p:cNvPicPr>
          <p:nvPr>
            <p:ph idx="1"/>
          </p:nvPr>
        </p:nvPicPr>
        <p:blipFill>
          <a:blip r:embed="rId2"/>
          <a:stretch>
            <a:fillRect/>
          </a:stretch>
        </p:blipFill>
        <p:spPr>
          <a:xfrm>
            <a:off x="838200" y="2552837"/>
            <a:ext cx="5803900" cy="2476500"/>
          </a:xfrm>
        </p:spPr>
      </p:pic>
      <p:sp>
        <p:nvSpPr>
          <p:cNvPr id="6" name="TextBox 5">
            <a:extLst>
              <a:ext uri="{FF2B5EF4-FFF2-40B4-BE49-F238E27FC236}">
                <a16:creationId xmlns:a16="http://schemas.microsoft.com/office/drawing/2014/main" id="{CC82AE40-7A1D-3391-9285-5FC5EE75E83E}"/>
              </a:ext>
            </a:extLst>
          </p:cNvPr>
          <p:cNvSpPr txBox="1"/>
          <p:nvPr/>
        </p:nvSpPr>
        <p:spPr>
          <a:xfrm>
            <a:off x="6369269" y="2552837"/>
            <a:ext cx="5276193" cy="2031325"/>
          </a:xfrm>
          <a:prstGeom prst="rect">
            <a:avLst/>
          </a:prstGeom>
          <a:noFill/>
        </p:spPr>
        <p:txBody>
          <a:bodyPr wrap="square" rtlCol="0">
            <a:spAutoFit/>
          </a:bodyPr>
          <a:lstStyle/>
          <a:p>
            <a:r>
              <a:rPr lang="en-AU" dirty="0"/>
              <a:t>A QUIC connection is broken into “streams” which are reliable data flows – each stream performs stream-based loss recovery, congestion control, and relative stream scheduling for bandwidth allocation</a:t>
            </a:r>
          </a:p>
          <a:p>
            <a:endParaRPr lang="en-AU" dirty="0"/>
          </a:p>
          <a:p>
            <a:r>
              <a:rPr lang="en-AU" dirty="0"/>
              <a:t>QUIC also supports unreliable encrypted datagram delivery</a:t>
            </a:r>
          </a:p>
        </p:txBody>
      </p:sp>
    </p:spTree>
    <p:extLst>
      <p:ext uri="{BB962C8B-B14F-4D97-AF65-F5344CB8AC3E}">
        <p14:creationId xmlns:p14="http://schemas.microsoft.com/office/powerpoint/2010/main" val="3984037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270C1-8C06-5898-654E-858576EF1B20}"/>
              </a:ext>
            </a:extLst>
          </p:cNvPr>
          <p:cNvSpPr>
            <a:spLocks noGrp="1"/>
          </p:cNvSpPr>
          <p:nvPr>
            <p:ph type="title"/>
          </p:nvPr>
        </p:nvSpPr>
        <p:spPr/>
        <p:txBody>
          <a:bodyPr/>
          <a:lstStyle/>
          <a:p>
            <a:r>
              <a:rPr lang="en-AU" dirty="0"/>
              <a:t>QUIC and RPC</a:t>
            </a:r>
          </a:p>
        </p:txBody>
      </p:sp>
      <p:sp>
        <p:nvSpPr>
          <p:cNvPr id="3" name="Content Placeholder 2">
            <a:extLst>
              <a:ext uri="{FF2B5EF4-FFF2-40B4-BE49-F238E27FC236}">
                <a16:creationId xmlns:a16="http://schemas.microsoft.com/office/drawing/2014/main" id="{6CB47F64-113F-72AC-E556-C0474CCCA2E6}"/>
              </a:ext>
            </a:extLst>
          </p:cNvPr>
          <p:cNvSpPr>
            <a:spLocks noGrp="1"/>
          </p:cNvSpPr>
          <p:nvPr>
            <p:ph idx="1"/>
          </p:nvPr>
        </p:nvSpPr>
        <p:spPr/>
        <p:txBody>
          <a:bodyPr/>
          <a:lstStyle/>
          <a:p>
            <a:r>
              <a:rPr lang="en-AU" dirty="0"/>
              <a:t>By associating each RPC request/reply with a new stream QUIC can support asynchronous RPC transactions using reliable messaging</a:t>
            </a:r>
          </a:p>
          <a:p>
            <a:pPr lvl="1"/>
            <a:r>
              <a:rPr lang="en-AU" dirty="0"/>
              <a:t>This can handle lost, mis-ordered and duplicated RPC messages without common blocking or throttling</a:t>
            </a:r>
          </a:p>
        </p:txBody>
      </p:sp>
    </p:spTree>
    <p:extLst>
      <p:ext uri="{BB962C8B-B14F-4D97-AF65-F5344CB8AC3E}">
        <p14:creationId xmlns:p14="http://schemas.microsoft.com/office/powerpoint/2010/main" val="972738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7559</TotalTime>
  <Words>1333</Words>
  <Application>Microsoft Macintosh PowerPoint</Application>
  <PresentationFormat>Widescreen</PresentationFormat>
  <Paragraphs>132</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AhnbergHand</vt:lpstr>
      <vt:lpstr>Arial</vt:lpstr>
      <vt:lpstr>Calibri</vt:lpstr>
      <vt:lpstr>Calibri Light</vt:lpstr>
      <vt:lpstr>Courier</vt:lpstr>
      <vt:lpstr>Max's Handwritin</vt:lpstr>
      <vt:lpstr>Powderfinger Type</vt:lpstr>
      <vt:lpstr>Office Theme</vt:lpstr>
      <vt:lpstr>A Quick look at QUIC </vt:lpstr>
      <vt:lpstr>QUIC is…</vt:lpstr>
      <vt:lpstr>TCP is..</vt:lpstr>
      <vt:lpstr>TCP isn’t…</vt:lpstr>
      <vt:lpstr>QUIC is…</vt:lpstr>
      <vt:lpstr>QUIC is address agile</vt:lpstr>
      <vt:lpstr>QUIC also…</vt:lpstr>
      <vt:lpstr>QUIC flow structuring</vt:lpstr>
      <vt:lpstr>QUIC and RPC</vt:lpstr>
      <vt:lpstr>QUIC and Load Balancing</vt:lpstr>
      <vt:lpstr>QUIC and DOS</vt:lpstr>
      <vt:lpstr>Looking for QUIC</vt:lpstr>
      <vt:lpstr>Setting up QUIC</vt:lpstr>
      <vt:lpstr>Two QUIC triggers, two behaviours</vt:lpstr>
      <vt:lpstr>Two QUIC triggers, two behaviours</vt:lpstr>
      <vt:lpstr>Measuring QUIC use</vt:lpstr>
      <vt:lpstr>Measuring QUIC Use</vt:lpstr>
      <vt:lpstr>Why?</vt:lpstr>
      <vt:lpstr>Is QUIC Faster?</vt:lpstr>
      <vt:lpstr>Is QUIC faster?</vt:lpstr>
      <vt:lpstr>Is QUIC faster?</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Networking Needs</dc:title>
  <dc:creator>Geoff Huston</dc:creator>
  <cp:lastModifiedBy>Geoff Huston</cp:lastModifiedBy>
  <cp:revision>40</cp:revision>
  <dcterms:created xsi:type="dcterms:W3CDTF">2021-10-11T19:39:17Z</dcterms:created>
  <dcterms:modified xsi:type="dcterms:W3CDTF">2023-02-19T22:03:22Z</dcterms:modified>
</cp:coreProperties>
</file>