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2" r:id="rId3"/>
    <p:sldId id="257" r:id="rId4"/>
    <p:sldId id="258" r:id="rId5"/>
    <p:sldId id="259" r:id="rId6"/>
    <p:sldId id="260" r:id="rId7"/>
    <p:sldId id="282" r:id="rId8"/>
    <p:sldId id="261" r:id="rId9"/>
    <p:sldId id="281" r:id="rId10"/>
    <p:sldId id="262" r:id="rId11"/>
    <p:sldId id="264" r:id="rId12"/>
    <p:sldId id="263" r:id="rId13"/>
    <p:sldId id="270" r:id="rId14"/>
    <p:sldId id="265" r:id="rId15"/>
    <p:sldId id="273" r:id="rId16"/>
    <p:sldId id="271" r:id="rId17"/>
    <p:sldId id="266" r:id="rId18"/>
    <p:sldId id="267" r:id="rId19"/>
    <p:sldId id="274" r:id="rId20"/>
    <p:sldId id="269" r:id="rId21"/>
    <p:sldId id="275" r:id="rId22"/>
    <p:sldId id="283" r:id="rId23"/>
    <p:sldId id="284" r:id="rId24"/>
    <p:sldId id="276" r:id="rId25"/>
    <p:sldId id="278" r:id="rId26"/>
    <p:sldId id="285" r:id="rId27"/>
    <p:sldId id="286" r:id="rId28"/>
    <p:sldId id="277" r:id="rId29"/>
    <p:sldId id="279" r:id="rId30"/>
    <p:sldId id="280"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06"/>
    <p:restoredTop sz="94737"/>
  </p:normalViewPr>
  <p:slideViewPr>
    <p:cSldViewPr snapToGrid="0">
      <p:cViewPr varScale="1">
        <p:scale>
          <a:sx n="155" d="100"/>
          <a:sy n="155" d="100"/>
        </p:scale>
        <p:origin x="65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BCFA1-00A0-D90C-B3B1-4044D79C28FE}"/>
              </a:ext>
            </a:extLst>
          </p:cNvPr>
          <p:cNvSpPr>
            <a:spLocks noGrp="1"/>
          </p:cNvSpPr>
          <p:nvPr>
            <p:ph type="ctrTitle"/>
          </p:nvPr>
        </p:nvSpPr>
        <p:spPr>
          <a:xfrm>
            <a:off x="1524000" y="1122363"/>
            <a:ext cx="9144000" cy="2387600"/>
          </a:xfrm>
        </p:spPr>
        <p:txBody>
          <a:bodyPr anchor="b"/>
          <a:lstStyle>
            <a:lvl1pPr algn="ctr">
              <a:defRPr sz="6000"/>
            </a:lvl1pPr>
          </a:lstStyle>
          <a:p>
            <a:r>
              <a:rPr lang="en-GB" dirty="0"/>
              <a:t>Click to edit Master title style</a:t>
            </a:r>
            <a:endParaRPr lang="en-AU" dirty="0"/>
          </a:p>
        </p:txBody>
      </p:sp>
      <p:sp>
        <p:nvSpPr>
          <p:cNvPr id="3" name="Subtitle 2">
            <a:extLst>
              <a:ext uri="{FF2B5EF4-FFF2-40B4-BE49-F238E27FC236}">
                <a16:creationId xmlns:a16="http://schemas.microsoft.com/office/drawing/2014/main" id="{72182CB3-804A-5F1B-56F4-FADC46A419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1E487143-110B-A5BC-5BBA-FFDB8BB15B2C}"/>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5" name="Footer Placeholder 4">
            <a:extLst>
              <a:ext uri="{FF2B5EF4-FFF2-40B4-BE49-F238E27FC236}">
                <a16:creationId xmlns:a16="http://schemas.microsoft.com/office/drawing/2014/main" id="{09C73B8F-FCAE-B17C-9931-0031C5466ABE}"/>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5B16C79-0CD1-0E62-806A-89011B6327A0}"/>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2489918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E1C78-7918-3D42-963A-1726FDD7960E}"/>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6C3171BE-4D2C-CDD6-AABE-2721B00F196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5019558-E1D8-5C67-59E3-E46BBF802446}"/>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5" name="Footer Placeholder 4">
            <a:extLst>
              <a:ext uri="{FF2B5EF4-FFF2-40B4-BE49-F238E27FC236}">
                <a16:creationId xmlns:a16="http://schemas.microsoft.com/office/drawing/2014/main" id="{FEAF525A-7507-1B5F-D64C-DDB06E9CA65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54B0A0B-3214-6407-60E1-975900CEA15D}"/>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3599143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6662DF-4B51-E0D6-2293-F19E5B171C2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7733CFB7-9742-5ED5-965C-DE629AD0D98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89B1269-9E92-B299-4225-0C810C44745C}"/>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5" name="Footer Placeholder 4">
            <a:extLst>
              <a:ext uri="{FF2B5EF4-FFF2-40B4-BE49-F238E27FC236}">
                <a16:creationId xmlns:a16="http://schemas.microsoft.com/office/drawing/2014/main" id="{BBAF9B69-DB24-4E8B-084D-45832AFC085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6B6B88F-4E4E-CD4E-BD05-4E24B030DDBF}"/>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3702269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879A9-9706-ADBF-E210-5DCCAAB8DA5D}"/>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FD96598E-140F-3F3D-9F2F-9ACD213CF63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1E07C8E-DACD-5B38-5200-2AA9FE8477F6}"/>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5" name="Footer Placeholder 4">
            <a:extLst>
              <a:ext uri="{FF2B5EF4-FFF2-40B4-BE49-F238E27FC236}">
                <a16:creationId xmlns:a16="http://schemas.microsoft.com/office/drawing/2014/main" id="{B97F1249-FF5D-0F0C-2C46-D4397452F5F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0EF6044-A3D2-B8DF-71B8-24506DA86EA5}"/>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280672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491F-B1A9-3F64-2D2C-868C68DCC2E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41AE70F7-1F34-98F8-C2F5-48BDB06066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1F161F8-6B38-ECC9-5A63-BCB668014949}"/>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5" name="Footer Placeholder 4">
            <a:extLst>
              <a:ext uri="{FF2B5EF4-FFF2-40B4-BE49-F238E27FC236}">
                <a16:creationId xmlns:a16="http://schemas.microsoft.com/office/drawing/2014/main" id="{3B050911-3659-CDB5-7EAE-AC48E39DF2E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72556F-CA4D-4B28-D8DD-AB01C6217A42}"/>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849221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6CFB9-6540-EA4D-2EE6-6D4CBDF97754}"/>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65618F9D-3BE5-76EA-D16C-967C7D2F4EB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FF4DA1AE-3677-8DBC-B01A-4107488D624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0A3E5811-E357-6603-417E-4B3AB869B80E}"/>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6" name="Footer Placeholder 5">
            <a:extLst>
              <a:ext uri="{FF2B5EF4-FFF2-40B4-BE49-F238E27FC236}">
                <a16:creationId xmlns:a16="http://schemas.microsoft.com/office/drawing/2014/main" id="{5BC31228-95B7-02AD-297F-FA91904FE46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4F586F10-8A81-067E-A518-AB46364A875A}"/>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2825956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DDE4C-6D10-CC18-E330-34C1C3DBCC7F}"/>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5143C5BD-8F30-1C58-C797-6B50DDEB16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0ABCEBE-C124-D825-0700-521BDEF8516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ADE6D4A-4310-6FCD-0AE9-BF74771DA6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0B8A70-4348-AC0E-004A-525A04EA59B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C58E3B80-29F8-C852-FEED-F6E24D06BEEA}"/>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8" name="Footer Placeholder 7">
            <a:extLst>
              <a:ext uri="{FF2B5EF4-FFF2-40B4-BE49-F238E27FC236}">
                <a16:creationId xmlns:a16="http://schemas.microsoft.com/office/drawing/2014/main" id="{6387E23F-17B6-E542-9034-39E31AB43FB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A5BC3975-F359-C570-4844-132B641D451B}"/>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75272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72E88-43A2-3F3F-3292-8C1E4E6475CD}"/>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DE4379FA-4A7E-EB2D-32CD-2B99851350A0}"/>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4" name="Footer Placeholder 3">
            <a:extLst>
              <a:ext uri="{FF2B5EF4-FFF2-40B4-BE49-F238E27FC236}">
                <a16:creationId xmlns:a16="http://schemas.microsoft.com/office/drawing/2014/main" id="{6759D5A5-8028-7373-D44F-1746AA55E9D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EE0F16F2-6121-ECFA-3824-347B382053FD}"/>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3189023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A37330-72DD-5C7B-8662-C5CC50646AB1}"/>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3" name="Footer Placeholder 2">
            <a:extLst>
              <a:ext uri="{FF2B5EF4-FFF2-40B4-BE49-F238E27FC236}">
                <a16:creationId xmlns:a16="http://schemas.microsoft.com/office/drawing/2014/main" id="{F69AB038-4BCC-5BD0-E0AB-6B451291381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590181FF-B0C1-953E-122A-173A4E6B014F}"/>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132990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D1CC3-B17C-E49A-E8F4-7FA68C01B6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8506EF90-3D67-121A-0BDB-566F682FA1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B4E0F008-B23B-958F-12AE-471F558A06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2E0BE50-97D2-E84E-2D1E-AC4256F4D79E}"/>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6" name="Footer Placeholder 5">
            <a:extLst>
              <a:ext uri="{FF2B5EF4-FFF2-40B4-BE49-F238E27FC236}">
                <a16:creationId xmlns:a16="http://schemas.microsoft.com/office/drawing/2014/main" id="{9CCE2404-C82E-6AD5-FB75-A7C7F42D69D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2FA6AA4-8547-E653-BC35-9485C6FFE473}"/>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372541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16BF2-72EC-0DC8-7FDE-E785561EE5A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30A7FFC3-4575-982D-8FB5-1FC3CA7890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065BA53-2657-A31E-94A6-AF5F0FF2E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FB557B8-BE32-65E4-935C-F70754A6C6B5}"/>
              </a:ext>
            </a:extLst>
          </p:cNvPr>
          <p:cNvSpPr>
            <a:spLocks noGrp="1"/>
          </p:cNvSpPr>
          <p:nvPr>
            <p:ph type="dt" sz="half" idx="10"/>
          </p:nvPr>
        </p:nvSpPr>
        <p:spPr/>
        <p:txBody>
          <a:bodyPr/>
          <a:lstStyle/>
          <a:p>
            <a:fld id="{29581FDD-F8E4-FC46-9360-0BD524799749}" type="datetimeFigureOut">
              <a:rPr lang="en-AU" smtClean="0"/>
              <a:t>23/5/2023</a:t>
            </a:fld>
            <a:endParaRPr lang="en-AU"/>
          </a:p>
        </p:txBody>
      </p:sp>
      <p:sp>
        <p:nvSpPr>
          <p:cNvPr id="6" name="Footer Placeholder 5">
            <a:extLst>
              <a:ext uri="{FF2B5EF4-FFF2-40B4-BE49-F238E27FC236}">
                <a16:creationId xmlns:a16="http://schemas.microsoft.com/office/drawing/2014/main" id="{3C502208-854D-89B7-05C8-9A46388BC23B}"/>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0E0CE59-7745-42BB-0DA3-4073CDAB41C4}"/>
              </a:ext>
            </a:extLst>
          </p:cNvPr>
          <p:cNvSpPr>
            <a:spLocks noGrp="1"/>
          </p:cNvSpPr>
          <p:nvPr>
            <p:ph type="sldNum" sz="quarter" idx="12"/>
          </p:nvPr>
        </p:nvSpPr>
        <p:spPr/>
        <p:txBody>
          <a:bodyPr/>
          <a:lstStyle/>
          <a:p>
            <a:fld id="{32DE4A6F-04FE-DF49-B254-8EDAF6CB3792}" type="slidenum">
              <a:rPr lang="en-AU" smtClean="0"/>
              <a:t>‹#›</a:t>
            </a:fld>
            <a:endParaRPr lang="en-AU"/>
          </a:p>
        </p:txBody>
      </p:sp>
    </p:spTree>
    <p:extLst>
      <p:ext uri="{BB962C8B-B14F-4D97-AF65-F5344CB8AC3E}">
        <p14:creationId xmlns:p14="http://schemas.microsoft.com/office/powerpoint/2010/main" val="277920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3CF9F9-A3CA-8002-01C0-DA94A4A7BC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AU" dirty="0"/>
          </a:p>
        </p:txBody>
      </p:sp>
      <p:sp>
        <p:nvSpPr>
          <p:cNvPr id="3" name="Text Placeholder 2">
            <a:extLst>
              <a:ext uri="{FF2B5EF4-FFF2-40B4-BE49-F238E27FC236}">
                <a16:creationId xmlns:a16="http://schemas.microsoft.com/office/drawing/2014/main" id="{DE87F8C4-C262-245B-B7EC-FB0C61878A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D50B14F1-890E-A640-C97B-955E8F2598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581FDD-F8E4-FC46-9360-0BD524799749}" type="datetimeFigureOut">
              <a:rPr lang="en-AU" smtClean="0"/>
              <a:t>23/5/2023</a:t>
            </a:fld>
            <a:endParaRPr lang="en-AU"/>
          </a:p>
        </p:txBody>
      </p:sp>
      <p:sp>
        <p:nvSpPr>
          <p:cNvPr id="5" name="Footer Placeholder 4">
            <a:extLst>
              <a:ext uri="{FF2B5EF4-FFF2-40B4-BE49-F238E27FC236}">
                <a16:creationId xmlns:a16="http://schemas.microsoft.com/office/drawing/2014/main" id="{349B2D46-79A9-4B41-C6A4-E5BD00E364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FA6E3B85-A4EC-C53C-5215-92CB50D31C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E4A6F-04FE-DF49-B254-8EDAF6CB3792}" type="slidenum">
              <a:rPr lang="en-AU" smtClean="0"/>
              <a:t>‹#›</a:t>
            </a:fld>
            <a:endParaRPr lang="en-AU"/>
          </a:p>
        </p:txBody>
      </p:sp>
    </p:spTree>
    <p:extLst>
      <p:ext uri="{BB962C8B-B14F-4D97-AF65-F5344CB8AC3E}">
        <p14:creationId xmlns:p14="http://schemas.microsoft.com/office/powerpoint/2010/main" val="3391785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baseline="0">
          <a:solidFill>
            <a:schemeClr val="accent4">
              <a:lumMod val="50000"/>
            </a:schemeClr>
          </a:solidFill>
          <a:latin typeface="Powderfinger Type" panose="02020709070000000403" pitchFamily="49"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mazon.com/" TargetMode="External"/><Relationship Id="rId2" Type="http://schemas.openxmlformats.org/officeDocument/2006/relationships/hyperlink" Target="http://www.google.com/" TargetMode="External"/><Relationship Id="rId1" Type="http://schemas.openxmlformats.org/officeDocument/2006/relationships/slideLayout" Target="../slideLayouts/slideLayout2.xml"/><Relationship Id="rId5" Type="http://schemas.openxmlformats.org/officeDocument/2006/relationships/hyperlink" Target="http://www.microsoft.com/" TargetMode="External"/><Relationship Id="rId4" Type="http://schemas.openxmlformats.org/officeDocument/2006/relationships/hyperlink" Target="http://www.facebook.com/"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ianix.com/pub/dnssec-outage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3D6D1-967F-E0C7-16BC-835FFB764426}"/>
              </a:ext>
            </a:extLst>
          </p:cNvPr>
          <p:cNvSpPr>
            <a:spLocks noGrp="1"/>
          </p:cNvSpPr>
          <p:nvPr>
            <p:ph type="ctrTitle"/>
          </p:nvPr>
        </p:nvSpPr>
        <p:spPr/>
        <p:txBody>
          <a:bodyPr/>
          <a:lstStyle/>
          <a:p>
            <a:r>
              <a:rPr lang="en-AU" dirty="0"/>
              <a:t>To DNSSEC</a:t>
            </a:r>
            <a:br>
              <a:rPr lang="en-AU" dirty="0"/>
            </a:br>
            <a:endParaRPr lang="en-AU" dirty="0"/>
          </a:p>
        </p:txBody>
      </p:sp>
      <p:sp>
        <p:nvSpPr>
          <p:cNvPr id="7" name="TextBox 6">
            <a:extLst>
              <a:ext uri="{FF2B5EF4-FFF2-40B4-BE49-F238E27FC236}">
                <a16:creationId xmlns:a16="http://schemas.microsoft.com/office/drawing/2014/main" id="{4DB42798-9135-4FDA-BAD3-C327A7422BB7}"/>
              </a:ext>
            </a:extLst>
          </p:cNvPr>
          <p:cNvSpPr txBox="1"/>
          <p:nvPr/>
        </p:nvSpPr>
        <p:spPr>
          <a:xfrm>
            <a:off x="4477407" y="5412471"/>
            <a:ext cx="6096000" cy="646331"/>
          </a:xfrm>
          <a:prstGeom prst="rect">
            <a:avLst/>
          </a:prstGeom>
          <a:noFill/>
        </p:spPr>
        <p:txBody>
          <a:bodyPr wrap="square">
            <a:spAutoFit/>
          </a:bodyPr>
          <a:lstStyle/>
          <a:p>
            <a:pPr algn="r"/>
            <a:r>
              <a:rPr lang="en-AU" dirty="0">
                <a:solidFill>
                  <a:schemeClr val="bg1">
                    <a:lumMod val="50000"/>
                  </a:schemeClr>
                </a:solidFill>
                <a:latin typeface="AhnbergHand" pitchFamily="2" charset="0"/>
              </a:rPr>
              <a:t>Geoff Huston, </a:t>
            </a:r>
          </a:p>
          <a:p>
            <a:pPr algn="r"/>
            <a:r>
              <a:rPr lang="en-AU" dirty="0">
                <a:solidFill>
                  <a:schemeClr val="bg1">
                    <a:lumMod val="50000"/>
                  </a:schemeClr>
                </a:solidFill>
                <a:latin typeface="AhnbergHand" pitchFamily="2" charset="0"/>
              </a:rPr>
              <a:t>APNIC</a:t>
            </a:r>
          </a:p>
        </p:txBody>
      </p:sp>
    </p:spTree>
    <p:extLst>
      <p:ext uri="{BB962C8B-B14F-4D97-AF65-F5344CB8AC3E}">
        <p14:creationId xmlns:p14="http://schemas.microsoft.com/office/powerpoint/2010/main" val="3355288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05CA1-3F72-E946-955F-9E29C9561206}"/>
              </a:ext>
            </a:extLst>
          </p:cNvPr>
          <p:cNvSpPr>
            <a:spLocks noGrp="1"/>
          </p:cNvSpPr>
          <p:nvPr>
            <p:ph type="title"/>
          </p:nvPr>
        </p:nvSpPr>
        <p:spPr/>
        <p:txBody>
          <a:bodyPr/>
          <a:lstStyle/>
          <a:p>
            <a:r>
              <a:rPr lang="en-AU" dirty="0"/>
              <a:t>Validation</a:t>
            </a:r>
          </a:p>
        </p:txBody>
      </p:sp>
      <p:sp>
        <p:nvSpPr>
          <p:cNvPr id="3" name="Content Placeholder 2">
            <a:extLst>
              <a:ext uri="{FF2B5EF4-FFF2-40B4-BE49-F238E27FC236}">
                <a16:creationId xmlns:a16="http://schemas.microsoft.com/office/drawing/2014/main" id="{4A6FE2C1-CDDB-1876-D819-C4C8FB3A1DB5}"/>
              </a:ext>
            </a:extLst>
          </p:cNvPr>
          <p:cNvSpPr>
            <a:spLocks noGrp="1"/>
          </p:cNvSpPr>
          <p:nvPr>
            <p:ph idx="1"/>
          </p:nvPr>
        </p:nvSpPr>
        <p:spPr/>
        <p:txBody>
          <a:bodyPr/>
          <a:lstStyle/>
          <a:p>
            <a:r>
              <a:rPr lang="en-AU" dirty="0"/>
              <a:t>Key and Signature Size and Cryptographic strength</a:t>
            </a:r>
          </a:p>
          <a:p>
            <a:pPr lvl="1"/>
            <a:r>
              <a:rPr lang="en-AU" dirty="0"/>
              <a:t>Careful choice of crypto needed</a:t>
            </a:r>
          </a:p>
          <a:p>
            <a:r>
              <a:rPr lang="en-AU" dirty="0"/>
              <a:t>Elapsed time for users to incrementally create the validation path</a:t>
            </a:r>
          </a:p>
          <a:p>
            <a:pPr lvl="1"/>
            <a:r>
              <a:rPr lang="en-AU" dirty="0"/>
              <a:t>The incremental query/response approach to path creation creates an unacceptable time penalty</a:t>
            </a:r>
          </a:p>
          <a:p>
            <a:pPr lvl="1"/>
            <a:r>
              <a:rPr lang="en-AU" dirty="0"/>
              <a:t>And large DNSKEY responses have an additional switch-to-TCP time penalty</a:t>
            </a:r>
          </a:p>
          <a:p>
            <a:r>
              <a:rPr lang="en-AU" dirty="0"/>
              <a:t>Time to repair DNSSEC config errors is exacerbated by TTL choice</a:t>
            </a:r>
          </a:p>
          <a:p>
            <a:r>
              <a:rPr lang="en-AU" dirty="0"/>
              <a:t>Stub resolvers generally do NOT validate – the recursive to stub path is still susceptible to various forms of manipulation</a:t>
            </a:r>
          </a:p>
          <a:p>
            <a:endParaRPr lang="en-AU" dirty="0"/>
          </a:p>
        </p:txBody>
      </p:sp>
    </p:spTree>
    <p:extLst>
      <p:ext uri="{BB962C8B-B14F-4D97-AF65-F5344CB8AC3E}">
        <p14:creationId xmlns:p14="http://schemas.microsoft.com/office/powerpoint/2010/main" val="1030890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7A55-2FAD-0676-B6AB-98B50FBF506C}"/>
              </a:ext>
            </a:extLst>
          </p:cNvPr>
          <p:cNvSpPr>
            <a:spLocks noGrp="1"/>
          </p:cNvSpPr>
          <p:nvPr>
            <p:ph type="title"/>
          </p:nvPr>
        </p:nvSpPr>
        <p:spPr/>
        <p:txBody>
          <a:bodyPr/>
          <a:lstStyle/>
          <a:p>
            <a:r>
              <a:rPr lang="en-AU" dirty="0"/>
              <a:t>Who Validates?</a:t>
            </a:r>
          </a:p>
        </p:txBody>
      </p:sp>
      <p:sp>
        <p:nvSpPr>
          <p:cNvPr id="3" name="Content Placeholder 2">
            <a:extLst>
              <a:ext uri="{FF2B5EF4-FFF2-40B4-BE49-F238E27FC236}">
                <a16:creationId xmlns:a16="http://schemas.microsoft.com/office/drawing/2014/main" id="{01A4BAC9-E960-8A4E-4432-2BC5A5FA4C47}"/>
              </a:ext>
            </a:extLst>
          </p:cNvPr>
          <p:cNvSpPr>
            <a:spLocks noGrp="1"/>
          </p:cNvSpPr>
          <p:nvPr>
            <p:ph idx="1"/>
          </p:nvPr>
        </p:nvSpPr>
        <p:spPr/>
        <p:txBody>
          <a:bodyPr/>
          <a:lstStyle/>
          <a:p>
            <a:r>
              <a:rPr lang="en-AU" dirty="0"/>
              <a:t>Validation is slow, error prone and stresses out the DNS over UDP model</a:t>
            </a:r>
          </a:p>
          <a:p>
            <a:r>
              <a:rPr lang="en-AU" dirty="0"/>
              <a:t>Most end users do not even use DNSSEC-validating functions in their local stub resolver</a:t>
            </a:r>
          </a:p>
          <a:p>
            <a:r>
              <a:rPr lang="en-AU" dirty="0"/>
              <a:t>They generally rely on the recursive resolver to perform validation – and the recursive-to-stub hop is still vulnerable to tampering</a:t>
            </a:r>
          </a:p>
          <a:p>
            <a:endParaRPr lang="en-AU" dirty="0"/>
          </a:p>
        </p:txBody>
      </p:sp>
    </p:spTree>
    <p:extLst>
      <p:ext uri="{BB962C8B-B14F-4D97-AF65-F5344CB8AC3E}">
        <p14:creationId xmlns:p14="http://schemas.microsoft.com/office/powerpoint/2010/main" val="1885387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3C27C-0A30-4403-7692-96592D7A73DE}"/>
              </a:ext>
            </a:extLst>
          </p:cNvPr>
          <p:cNvSpPr>
            <a:spLocks noGrp="1"/>
          </p:cNvSpPr>
          <p:nvPr>
            <p:ph type="title"/>
          </p:nvPr>
        </p:nvSpPr>
        <p:spPr/>
        <p:txBody>
          <a:bodyPr/>
          <a:lstStyle/>
          <a:p>
            <a:r>
              <a:rPr lang="en-AU" dirty="0"/>
              <a:t>What is DNSSEC protecting you against?</a:t>
            </a:r>
          </a:p>
        </p:txBody>
      </p:sp>
      <p:sp>
        <p:nvSpPr>
          <p:cNvPr id="3" name="Content Placeholder 2">
            <a:extLst>
              <a:ext uri="{FF2B5EF4-FFF2-40B4-BE49-F238E27FC236}">
                <a16:creationId xmlns:a16="http://schemas.microsoft.com/office/drawing/2014/main" id="{2CBE70A2-6840-71E8-4D0B-57E2C3029DDC}"/>
              </a:ext>
            </a:extLst>
          </p:cNvPr>
          <p:cNvSpPr>
            <a:spLocks noGrp="1"/>
          </p:cNvSpPr>
          <p:nvPr>
            <p:ph idx="1"/>
          </p:nvPr>
        </p:nvSpPr>
        <p:spPr>
          <a:xfrm>
            <a:off x="838200" y="1773074"/>
            <a:ext cx="10515600" cy="4351338"/>
          </a:xfrm>
        </p:spPr>
        <p:txBody>
          <a:bodyPr>
            <a:normAutofit fontScale="92500" lnSpcReduction="10000"/>
          </a:bodyPr>
          <a:lstStyle/>
          <a:p>
            <a:r>
              <a:rPr lang="en-AU" dirty="0"/>
              <a:t>What’s the threat issue going on here?</a:t>
            </a:r>
          </a:p>
          <a:p>
            <a:pPr lvl="1"/>
            <a:r>
              <a:rPr lang="en-AU" dirty="0"/>
              <a:t>Kaminsky styled attack of off-path cache poisoning? </a:t>
            </a:r>
          </a:p>
          <a:p>
            <a:pPr lvl="2"/>
            <a:r>
              <a:rPr lang="en-AU" dirty="0"/>
              <a:t>Between port and case randomisation there is probably adequate randomisation to protect the client from an off-path guessing attack</a:t>
            </a:r>
          </a:p>
          <a:p>
            <a:pPr lvl="1"/>
            <a:r>
              <a:rPr lang="en-AU" dirty="0"/>
              <a:t>On path direct attack of response substitution?</a:t>
            </a:r>
          </a:p>
          <a:p>
            <a:pPr lvl="1"/>
            <a:endParaRPr lang="en-AU" dirty="0"/>
          </a:p>
          <a:p>
            <a:r>
              <a:rPr lang="en-AU" dirty="0"/>
              <a:t>Even then - so what?</a:t>
            </a:r>
          </a:p>
          <a:p>
            <a:pPr lvl="1"/>
            <a:r>
              <a:rPr lang="en-AU" dirty="0"/>
              <a:t>If we are looking at poisoning the name-to-address relationship and misdirecting the user then this is much the same as a routing attack -- TLS is going to help here by </a:t>
            </a:r>
            <a:r>
              <a:rPr lang="en-AU" b="1" dirty="0"/>
              <a:t>authenticating the named identity</a:t>
            </a:r>
            <a:r>
              <a:rPr lang="en-AU" dirty="0"/>
              <a:t> of the remote service – its IP address is irrelevant to this authentication!</a:t>
            </a:r>
          </a:p>
          <a:p>
            <a:pPr lvl="1"/>
            <a:r>
              <a:rPr lang="en-AU" dirty="0"/>
              <a:t>If the service does not use some form of authentication then the client is very exposed in any case and DNSSEC is not going to mitigate all risks here!</a:t>
            </a:r>
          </a:p>
          <a:p>
            <a:endParaRPr lang="en-AU" dirty="0"/>
          </a:p>
        </p:txBody>
      </p:sp>
    </p:spTree>
    <p:extLst>
      <p:ext uri="{BB962C8B-B14F-4D97-AF65-F5344CB8AC3E}">
        <p14:creationId xmlns:p14="http://schemas.microsoft.com/office/powerpoint/2010/main" val="3612836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25DB6-0237-CFF9-282B-DADECBB35608}"/>
              </a:ext>
            </a:extLst>
          </p:cNvPr>
          <p:cNvSpPr>
            <a:spLocks noGrp="1"/>
          </p:cNvSpPr>
          <p:nvPr>
            <p:ph type="title"/>
          </p:nvPr>
        </p:nvSpPr>
        <p:spPr/>
        <p:txBody>
          <a:bodyPr/>
          <a:lstStyle/>
          <a:p>
            <a:r>
              <a:rPr lang="en-AU" dirty="0"/>
              <a:t>Why bother with DNSSEC at all?</a:t>
            </a:r>
          </a:p>
        </p:txBody>
      </p:sp>
      <p:sp>
        <p:nvSpPr>
          <p:cNvPr id="3" name="Content Placeholder 2">
            <a:extLst>
              <a:ext uri="{FF2B5EF4-FFF2-40B4-BE49-F238E27FC236}">
                <a16:creationId xmlns:a16="http://schemas.microsoft.com/office/drawing/2014/main" id="{94EEF295-4F39-2F28-5C7B-0CCAF66D4FC0}"/>
              </a:ext>
            </a:extLst>
          </p:cNvPr>
          <p:cNvSpPr>
            <a:spLocks noGrp="1"/>
          </p:cNvSpPr>
          <p:nvPr>
            <p:ph idx="1"/>
          </p:nvPr>
        </p:nvSpPr>
        <p:spPr/>
        <p:txBody>
          <a:bodyPr/>
          <a:lstStyle/>
          <a:p>
            <a:r>
              <a:rPr lang="en-AU" dirty="0"/>
              <a:t>It slows down name resolution</a:t>
            </a:r>
          </a:p>
          <a:p>
            <a:r>
              <a:rPr lang="en-AU" dirty="0"/>
              <a:t>Its more to go wrong</a:t>
            </a:r>
          </a:p>
          <a:p>
            <a:r>
              <a:rPr lang="en-AU" dirty="0"/>
              <a:t>We don’t really know what we are protecting against</a:t>
            </a:r>
          </a:p>
          <a:p>
            <a:endParaRPr lang="en-AU" dirty="0"/>
          </a:p>
          <a:p>
            <a:r>
              <a:rPr lang="en-AU" dirty="0"/>
              <a:t>That’s a lot of complexity, fragility and cost without a clear incremental benefit</a:t>
            </a:r>
          </a:p>
          <a:p>
            <a:r>
              <a:rPr lang="en-AU" dirty="0"/>
              <a:t>And TLS is doing a Fine Job!</a:t>
            </a:r>
          </a:p>
        </p:txBody>
      </p:sp>
    </p:spTree>
    <p:extLst>
      <p:ext uri="{BB962C8B-B14F-4D97-AF65-F5344CB8AC3E}">
        <p14:creationId xmlns:p14="http://schemas.microsoft.com/office/powerpoint/2010/main" val="646062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A3463-7B77-E9E4-C27B-1165C8C86A75}"/>
              </a:ext>
            </a:extLst>
          </p:cNvPr>
          <p:cNvSpPr>
            <a:spLocks noGrp="1"/>
          </p:cNvSpPr>
          <p:nvPr>
            <p:ph type="title"/>
          </p:nvPr>
        </p:nvSpPr>
        <p:spPr/>
        <p:txBody>
          <a:bodyPr/>
          <a:lstStyle/>
          <a:p>
            <a:r>
              <a:rPr lang="en-AU" dirty="0"/>
              <a:t>DNSSEC – The Case for YES</a:t>
            </a:r>
          </a:p>
        </p:txBody>
      </p:sp>
      <p:sp>
        <p:nvSpPr>
          <p:cNvPr id="3" name="Content Placeholder 2">
            <a:extLst>
              <a:ext uri="{FF2B5EF4-FFF2-40B4-BE49-F238E27FC236}">
                <a16:creationId xmlns:a16="http://schemas.microsoft.com/office/drawing/2014/main" id="{1C3BE7A1-524E-7441-BED1-166A711B64F5}"/>
              </a:ext>
            </a:extLst>
          </p:cNvPr>
          <p:cNvSpPr>
            <a:spLocks noGrp="1"/>
          </p:cNvSpPr>
          <p:nvPr>
            <p:ph idx="1"/>
          </p:nvPr>
        </p:nvSpPr>
        <p:spPr/>
        <p:txBody>
          <a:bodyPr>
            <a:normAutofit/>
          </a:bodyPr>
          <a:lstStyle/>
          <a:p>
            <a:pPr marL="0" indent="0">
              <a:buNone/>
            </a:pPr>
            <a:r>
              <a:rPr lang="en-AU" dirty="0"/>
              <a:t>It’s not about DNSSEC per se</a:t>
            </a:r>
          </a:p>
          <a:p>
            <a:pPr marL="0" indent="0">
              <a:buNone/>
            </a:pPr>
            <a:endParaRPr lang="en-AU" dirty="0"/>
          </a:p>
          <a:p>
            <a:pPr marL="0" indent="0">
              <a:buNone/>
            </a:pPr>
            <a:r>
              <a:rPr lang="en-AU" dirty="0"/>
              <a:t>But if we could place trust in DNS responses that they are authentic and current then we could use the DNS for roles where it would highly unwise to do so otherwise</a:t>
            </a:r>
          </a:p>
          <a:p>
            <a:pPr marL="0" indent="0">
              <a:buNone/>
            </a:pPr>
            <a:endParaRPr lang="en-AU" dirty="0"/>
          </a:p>
          <a:p>
            <a:pPr marL="0" indent="0">
              <a:buNone/>
            </a:pPr>
            <a:r>
              <a:rPr lang="en-AU" dirty="0"/>
              <a:t>Is TLS really doing a Fine Job?</a:t>
            </a:r>
          </a:p>
          <a:p>
            <a:pPr lvl="1"/>
            <a:endParaRPr lang="en-AU" dirty="0"/>
          </a:p>
        </p:txBody>
      </p:sp>
    </p:spTree>
    <p:extLst>
      <p:ext uri="{BB962C8B-B14F-4D97-AF65-F5344CB8AC3E}">
        <p14:creationId xmlns:p14="http://schemas.microsoft.com/office/powerpoint/2010/main" val="2195786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A3463-7B77-E9E4-C27B-1165C8C86A75}"/>
              </a:ext>
            </a:extLst>
          </p:cNvPr>
          <p:cNvSpPr>
            <a:spLocks noGrp="1"/>
          </p:cNvSpPr>
          <p:nvPr>
            <p:ph type="title"/>
          </p:nvPr>
        </p:nvSpPr>
        <p:spPr/>
        <p:txBody>
          <a:bodyPr/>
          <a:lstStyle/>
          <a:p>
            <a:r>
              <a:rPr lang="en-AU" dirty="0"/>
              <a:t>Are Domain Name certificates robust?</a:t>
            </a:r>
          </a:p>
        </p:txBody>
      </p:sp>
      <p:sp>
        <p:nvSpPr>
          <p:cNvPr id="3" name="Content Placeholder 2">
            <a:extLst>
              <a:ext uri="{FF2B5EF4-FFF2-40B4-BE49-F238E27FC236}">
                <a16:creationId xmlns:a16="http://schemas.microsoft.com/office/drawing/2014/main" id="{1C3BE7A1-524E-7441-BED1-166A711B64F5}"/>
              </a:ext>
            </a:extLst>
          </p:cNvPr>
          <p:cNvSpPr>
            <a:spLocks noGrp="1"/>
          </p:cNvSpPr>
          <p:nvPr>
            <p:ph idx="1"/>
          </p:nvPr>
        </p:nvSpPr>
        <p:spPr/>
        <p:txBody>
          <a:bodyPr>
            <a:normAutofit/>
          </a:bodyPr>
          <a:lstStyle/>
          <a:p>
            <a:pPr marL="0" indent="0">
              <a:buNone/>
            </a:pPr>
            <a:r>
              <a:rPr lang="en-AU" dirty="0"/>
              <a:t>Are they achieving what we need from them?</a:t>
            </a:r>
          </a:p>
          <a:p>
            <a:pPr lvl="1"/>
            <a:r>
              <a:rPr lang="en-AU" dirty="0"/>
              <a:t>A domain owner demonstrates to a third party certificate issuer that it has control over a domain</a:t>
            </a:r>
          </a:p>
          <a:p>
            <a:pPr lvl="2"/>
            <a:r>
              <a:rPr lang="en-AU" b="0" i="0" dirty="0">
                <a:solidFill>
                  <a:srgbClr val="48565E"/>
                </a:solidFill>
                <a:effectLst/>
                <a:latin typeface="ArticulatCF-Text"/>
              </a:rPr>
              <a:t>There are more involved certificates that include additional validation of this “control”, but they all present to the client in the same format, so the client is unaware of the strength of the </a:t>
            </a:r>
            <a:r>
              <a:rPr lang="en-AU" dirty="0">
                <a:solidFill>
                  <a:srgbClr val="48565E"/>
                </a:solidFill>
                <a:latin typeface="ArticulatCF-Text"/>
              </a:rPr>
              <a:t>validation steps that were taken to issue the certificate in the first place</a:t>
            </a:r>
            <a:endParaRPr lang="en-AU" dirty="0"/>
          </a:p>
          <a:p>
            <a:pPr lvl="1"/>
            <a:r>
              <a:rPr lang="en-AU" dirty="0"/>
              <a:t>On this basis the certificate issuer issues a certificate for the domain owner that attest that the domain is owned by this party</a:t>
            </a:r>
          </a:p>
          <a:p>
            <a:pPr lvl="1"/>
            <a:r>
              <a:rPr lang="en-AU" dirty="0"/>
              <a:t>The certificate is used without any further ongoing reference to the certificate issuer, nor to the parent domain, nor with any check over the certificate holder’s continuing control over the domain</a:t>
            </a:r>
          </a:p>
          <a:p>
            <a:pPr lvl="1"/>
            <a:endParaRPr lang="en-AU" dirty="0"/>
          </a:p>
        </p:txBody>
      </p:sp>
    </p:spTree>
    <p:extLst>
      <p:ext uri="{BB962C8B-B14F-4D97-AF65-F5344CB8AC3E}">
        <p14:creationId xmlns:p14="http://schemas.microsoft.com/office/powerpoint/2010/main" val="1356768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3E175-5E15-9DC9-0081-A4951D5669FC}"/>
              </a:ext>
            </a:extLst>
          </p:cNvPr>
          <p:cNvSpPr>
            <a:spLocks noGrp="1"/>
          </p:cNvSpPr>
          <p:nvPr>
            <p:ph type="title"/>
          </p:nvPr>
        </p:nvSpPr>
        <p:spPr/>
        <p:txBody>
          <a:bodyPr/>
          <a:lstStyle/>
          <a:p>
            <a:r>
              <a:rPr lang="en-AU" dirty="0"/>
              <a:t>Domain Name Certificate Issuers</a:t>
            </a:r>
          </a:p>
        </p:txBody>
      </p:sp>
      <p:sp>
        <p:nvSpPr>
          <p:cNvPr id="3" name="Content Placeholder 2">
            <a:extLst>
              <a:ext uri="{FF2B5EF4-FFF2-40B4-BE49-F238E27FC236}">
                <a16:creationId xmlns:a16="http://schemas.microsoft.com/office/drawing/2014/main" id="{01957D55-14D9-763E-FEE6-347F4016DF9A}"/>
              </a:ext>
            </a:extLst>
          </p:cNvPr>
          <p:cNvSpPr>
            <a:spLocks noGrp="1"/>
          </p:cNvSpPr>
          <p:nvPr>
            <p:ph idx="1"/>
          </p:nvPr>
        </p:nvSpPr>
        <p:spPr/>
        <p:txBody>
          <a:bodyPr/>
          <a:lstStyle/>
          <a:p>
            <a:r>
              <a:rPr lang="en-AU" dirty="0"/>
              <a:t>The Certificate and Browser Forum (CAB Forum) is a group of ~1000 entities who issue domain name certificates and the browser platforms who use them</a:t>
            </a:r>
          </a:p>
          <a:p>
            <a:pPr lvl="1"/>
            <a:r>
              <a:rPr lang="en-AU" dirty="0"/>
              <a:t>The certificate issues undertake to apply a set of tests to determine that the applicant “controls” a given domain name</a:t>
            </a:r>
          </a:p>
          <a:p>
            <a:pPr lvl="1"/>
            <a:r>
              <a:rPr lang="en-AU" dirty="0"/>
              <a:t>And they undertake to never deviate from these tests (*)</a:t>
            </a:r>
          </a:p>
          <a:p>
            <a:pPr lvl="1"/>
            <a:r>
              <a:rPr lang="en-AU" dirty="0"/>
              <a:t>And they undertake never to lie in the certificates they issue (**)</a:t>
            </a:r>
          </a:p>
          <a:p>
            <a:pPr lvl="1"/>
            <a:r>
              <a:rPr lang="en-AU" dirty="0"/>
              <a:t>And they undertake never to have their certificate issuance systems compromised by hostile attacks (***)</a:t>
            </a:r>
          </a:p>
        </p:txBody>
      </p:sp>
      <p:sp>
        <p:nvSpPr>
          <p:cNvPr id="4" name="TextBox 3">
            <a:extLst>
              <a:ext uri="{FF2B5EF4-FFF2-40B4-BE49-F238E27FC236}">
                <a16:creationId xmlns:a16="http://schemas.microsoft.com/office/drawing/2014/main" id="{2B0AFC24-5C14-BBF0-9DB3-DBDD3D805431}"/>
              </a:ext>
            </a:extLst>
          </p:cNvPr>
          <p:cNvSpPr txBox="1"/>
          <p:nvPr/>
        </p:nvSpPr>
        <p:spPr>
          <a:xfrm>
            <a:off x="1471447" y="5934670"/>
            <a:ext cx="4765215" cy="923330"/>
          </a:xfrm>
          <a:prstGeom prst="rect">
            <a:avLst/>
          </a:prstGeom>
          <a:noFill/>
        </p:spPr>
        <p:txBody>
          <a:bodyPr wrap="none" rtlCol="0">
            <a:spAutoFit/>
          </a:bodyPr>
          <a:lstStyle/>
          <a:p>
            <a:r>
              <a:rPr lang="en-AU" dirty="0"/>
              <a:t>*      except when they do</a:t>
            </a:r>
          </a:p>
          <a:p>
            <a:r>
              <a:rPr lang="en-AU" dirty="0"/>
              <a:t>**   except when they lie</a:t>
            </a:r>
          </a:p>
          <a:p>
            <a:r>
              <a:rPr lang="en-AU" dirty="0"/>
              <a:t>*** except when their systems are compromised</a:t>
            </a:r>
          </a:p>
        </p:txBody>
      </p:sp>
    </p:spTree>
    <p:extLst>
      <p:ext uri="{BB962C8B-B14F-4D97-AF65-F5344CB8AC3E}">
        <p14:creationId xmlns:p14="http://schemas.microsoft.com/office/powerpoint/2010/main" val="3486826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738EC-8ADD-934E-5F44-A1CE877AFC48}"/>
              </a:ext>
            </a:extLst>
          </p:cNvPr>
          <p:cNvSpPr>
            <a:spLocks noGrp="1"/>
          </p:cNvSpPr>
          <p:nvPr>
            <p:ph type="title"/>
          </p:nvPr>
        </p:nvSpPr>
        <p:spPr/>
        <p:txBody>
          <a:bodyPr/>
          <a:lstStyle/>
          <a:p>
            <a:r>
              <a:rPr lang="en-AU" dirty="0"/>
              <a:t>Domain Name Certificates</a:t>
            </a:r>
          </a:p>
        </p:txBody>
      </p:sp>
      <p:sp>
        <p:nvSpPr>
          <p:cNvPr id="3" name="Content Placeholder 2">
            <a:extLst>
              <a:ext uri="{FF2B5EF4-FFF2-40B4-BE49-F238E27FC236}">
                <a16:creationId xmlns:a16="http://schemas.microsoft.com/office/drawing/2014/main" id="{62E493DD-A8AC-37DA-916E-64EB393FE443}"/>
              </a:ext>
            </a:extLst>
          </p:cNvPr>
          <p:cNvSpPr>
            <a:spLocks noGrp="1"/>
          </p:cNvSpPr>
          <p:nvPr>
            <p:ph idx="1"/>
          </p:nvPr>
        </p:nvSpPr>
        <p:spPr/>
        <p:txBody>
          <a:bodyPr/>
          <a:lstStyle/>
          <a:p>
            <a:r>
              <a:rPr lang="en-AU" dirty="0"/>
              <a:t>Certificate Issuance Abuse </a:t>
            </a:r>
          </a:p>
          <a:p>
            <a:pPr lvl="1"/>
            <a:r>
              <a:rPr lang="en-AU" dirty="0"/>
              <a:t>Pinning - Any CA can issue a domain name certificate for any domain name. How can a client know which is the “right” CA for a domain name certificate? </a:t>
            </a:r>
          </a:p>
          <a:p>
            <a:pPr lvl="1"/>
            <a:r>
              <a:rPr lang="en-AU" dirty="0"/>
              <a:t>Transparency – All CAs should stash a copy of all issued certificates in a transparency log, so that all issuance transactions are recorded</a:t>
            </a:r>
          </a:p>
        </p:txBody>
      </p:sp>
    </p:spTree>
    <p:extLst>
      <p:ext uri="{BB962C8B-B14F-4D97-AF65-F5344CB8AC3E}">
        <p14:creationId xmlns:p14="http://schemas.microsoft.com/office/powerpoint/2010/main" val="4051641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25C62-20B8-E24E-9159-C60A0FBFADB5}"/>
              </a:ext>
            </a:extLst>
          </p:cNvPr>
          <p:cNvSpPr>
            <a:spLocks noGrp="1"/>
          </p:cNvSpPr>
          <p:nvPr>
            <p:ph type="title"/>
          </p:nvPr>
        </p:nvSpPr>
        <p:spPr/>
        <p:txBody>
          <a:bodyPr/>
          <a:lstStyle/>
          <a:p>
            <a:r>
              <a:rPr lang="en-AU" dirty="0"/>
              <a:t>Certificate Revocation</a:t>
            </a:r>
          </a:p>
        </p:txBody>
      </p:sp>
      <p:sp>
        <p:nvSpPr>
          <p:cNvPr id="3" name="Content Placeholder 2">
            <a:extLst>
              <a:ext uri="{FF2B5EF4-FFF2-40B4-BE49-F238E27FC236}">
                <a16:creationId xmlns:a16="http://schemas.microsoft.com/office/drawing/2014/main" id="{305D8773-8F99-DA37-5C05-DC4976F0BE61}"/>
              </a:ext>
            </a:extLst>
          </p:cNvPr>
          <p:cNvSpPr>
            <a:spLocks noGrp="1"/>
          </p:cNvSpPr>
          <p:nvPr>
            <p:ph idx="1"/>
          </p:nvPr>
        </p:nvSpPr>
        <p:spPr/>
        <p:txBody>
          <a:bodyPr/>
          <a:lstStyle/>
          <a:p>
            <a:pPr marL="0" indent="0">
              <a:buNone/>
            </a:pPr>
            <a:r>
              <a:rPr lang="en-AU" dirty="0"/>
              <a:t>This is challenging to scale</a:t>
            </a:r>
          </a:p>
          <a:p>
            <a:pPr lvl="1"/>
            <a:r>
              <a:rPr lang="en-AU" dirty="0"/>
              <a:t>Sending a full revocation list to check the status of a single certificate is hopelessly inefficient</a:t>
            </a:r>
          </a:p>
          <a:p>
            <a:pPr lvl="1"/>
            <a:r>
              <a:rPr lang="en-AU" dirty="0"/>
              <a:t>An online certificate status check represents a potential privacy leak as well as a scaling issue for the CA </a:t>
            </a:r>
          </a:p>
          <a:p>
            <a:pPr lvl="1"/>
            <a:r>
              <a:rPr lang="en-AU" dirty="0"/>
              <a:t>OSCP stapling is somewhat pointless</a:t>
            </a:r>
          </a:p>
          <a:p>
            <a:pPr lvl="2"/>
            <a:r>
              <a:rPr lang="en-AU" dirty="0"/>
              <a:t>OCSP data is a commentary about the pasts state of a certificate, not the current state</a:t>
            </a:r>
          </a:p>
          <a:p>
            <a:pPr lvl="2"/>
            <a:r>
              <a:rPr lang="en-AU" dirty="0"/>
              <a:t>And why pass the client a certificate AND an OCSP revocation notice?</a:t>
            </a:r>
          </a:p>
          <a:p>
            <a:pPr marL="457200" lvl="1" indent="0">
              <a:buNone/>
            </a:pPr>
            <a:r>
              <a:rPr lang="en-AU" dirty="0"/>
              <a:t> </a:t>
            </a:r>
          </a:p>
        </p:txBody>
      </p:sp>
    </p:spTree>
    <p:extLst>
      <p:ext uri="{BB962C8B-B14F-4D97-AF65-F5344CB8AC3E}">
        <p14:creationId xmlns:p14="http://schemas.microsoft.com/office/powerpoint/2010/main" val="177040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6023F-5F19-D369-73A5-393DCB9481F2}"/>
              </a:ext>
            </a:extLst>
          </p:cNvPr>
          <p:cNvSpPr>
            <a:spLocks noGrp="1"/>
          </p:cNvSpPr>
          <p:nvPr>
            <p:ph type="title"/>
          </p:nvPr>
        </p:nvSpPr>
        <p:spPr/>
        <p:txBody>
          <a:bodyPr/>
          <a:lstStyle/>
          <a:p>
            <a:r>
              <a:rPr lang="en-AU" dirty="0"/>
              <a:t>DANE and DNSSEC</a:t>
            </a:r>
          </a:p>
        </p:txBody>
      </p:sp>
      <p:sp>
        <p:nvSpPr>
          <p:cNvPr id="3" name="Content Placeholder 2">
            <a:extLst>
              <a:ext uri="{FF2B5EF4-FFF2-40B4-BE49-F238E27FC236}">
                <a16:creationId xmlns:a16="http://schemas.microsoft.com/office/drawing/2014/main" id="{94136209-70E8-EC93-62B7-99F5634FB8DA}"/>
              </a:ext>
            </a:extLst>
          </p:cNvPr>
          <p:cNvSpPr>
            <a:spLocks noGrp="1"/>
          </p:cNvSpPr>
          <p:nvPr>
            <p:ph idx="1"/>
          </p:nvPr>
        </p:nvSpPr>
        <p:spPr/>
        <p:txBody>
          <a:bodyPr/>
          <a:lstStyle/>
          <a:p>
            <a:r>
              <a:rPr lang="en-AU" dirty="0"/>
              <a:t>If the entire aim of the domain name certificate framework is to securely associate a key pair with a domain name then why not just stash the public key in the DNS (DANE)?</a:t>
            </a:r>
          </a:p>
          <a:p>
            <a:r>
              <a:rPr lang="en-AU" dirty="0"/>
              <a:t>And sign it with DNSSEC</a:t>
            </a:r>
          </a:p>
          <a:p>
            <a:endParaRPr lang="en-AU" dirty="0"/>
          </a:p>
          <a:p>
            <a:r>
              <a:rPr lang="en-AU" dirty="0"/>
              <a:t>You get currency and authenticity and eliminate a bunch of third party intermediaries</a:t>
            </a:r>
          </a:p>
        </p:txBody>
      </p:sp>
    </p:spTree>
    <p:extLst>
      <p:ext uri="{BB962C8B-B14F-4D97-AF65-F5344CB8AC3E}">
        <p14:creationId xmlns:p14="http://schemas.microsoft.com/office/powerpoint/2010/main" val="491639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3D6D1-967F-E0C7-16BC-835FFB764426}"/>
              </a:ext>
            </a:extLst>
          </p:cNvPr>
          <p:cNvSpPr>
            <a:spLocks noGrp="1"/>
          </p:cNvSpPr>
          <p:nvPr>
            <p:ph type="ctrTitle"/>
          </p:nvPr>
        </p:nvSpPr>
        <p:spPr/>
        <p:txBody>
          <a:bodyPr/>
          <a:lstStyle/>
          <a:p>
            <a:r>
              <a:rPr lang="en-AU" dirty="0"/>
              <a:t>To DNSSEC</a:t>
            </a:r>
            <a:br>
              <a:rPr lang="en-AU" dirty="0"/>
            </a:br>
            <a:r>
              <a:rPr lang="en-AU" dirty="0"/>
              <a:t>or Not to DNSSEC</a:t>
            </a:r>
          </a:p>
        </p:txBody>
      </p:sp>
      <p:sp>
        <p:nvSpPr>
          <p:cNvPr id="6" name="TextBox 5">
            <a:extLst>
              <a:ext uri="{FF2B5EF4-FFF2-40B4-BE49-F238E27FC236}">
                <a16:creationId xmlns:a16="http://schemas.microsoft.com/office/drawing/2014/main" id="{61017C1C-1EAD-F266-E28C-9250BCCADD2D}"/>
              </a:ext>
            </a:extLst>
          </p:cNvPr>
          <p:cNvSpPr txBox="1"/>
          <p:nvPr/>
        </p:nvSpPr>
        <p:spPr>
          <a:xfrm>
            <a:off x="4477407" y="5412471"/>
            <a:ext cx="6096000" cy="646331"/>
          </a:xfrm>
          <a:prstGeom prst="rect">
            <a:avLst/>
          </a:prstGeom>
          <a:noFill/>
        </p:spPr>
        <p:txBody>
          <a:bodyPr wrap="square">
            <a:spAutoFit/>
          </a:bodyPr>
          <a:lstStyle/>
          <a:p>
            <a:pPr algn="r"/>
            <a:r>
              <a:rPr lang="en-AU" dirty="0">
                <a:solidFill>
                  <a:schemeClr val="bg1">
                    <a:lumMod val="50000"/>
                  </a:schemeClr>
                </a:solidFill>
                <a:latin typeface="AhnbergHand" pitchFamily="2" charset="0"/>
              </a:rPr>
              <a:t>Geoff Huston, </a:t>
            </a:r>
          </a:p>
          <a:p>
            <a:pPr algn="r"/>
            <a:r>
              <a:rPr lang="en-AU" dirty="0">
                <a:solidFill>
                  <a:schemeClr val="bg1">
                    <a:lumMod val="50000"/>
                  </a:schemeClr>
                </a:solidFill>
                <a:latin typeface="AhnbergHand" pitchFamily="2" charset="0"/>
              </a:rPr>
              <a:t>APNIC</a:t>
            </a:r>
          </a:p>
        </p:txBody>
      </p:sp>
    </p:spTree>
    <p:extLst>
      <p:ext uri="{BB962C8B-B14F-4D97-AF65-F5344CB8AC3E}">
        <p14:creationId xmlns:p14="http://schemas.microsoft.com/office/powerpoint/2010/main" val="4114698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D0042-499F-858B-B84D-C01E8E1ED20A}"/>
              </a:ext>
            </a:extLst>
          </p:cNvPr>
          <p:cNvSpPr>
            <a:spLocks noGrp="1"/>
          </p:cNvSpPr>
          <p:nvPr>
            <p:ph type="title"/>
          </p:nvPr>
        </p:nvSpPr>
        <p:spPr/>
        <p:txBody>
          <a:bodyPr/>
          <a:lstStyle/>
          <a:p>
            <a:r>
              <a:rPr lang="en-AU" dirty="0"/>
              <a:t>Comparison</a:t>
            </a:r>
          </a:p>
        </p:txBody>
      </p:sp>
      <p:sp>
        <p:nvSpPr>
          <p:cNvPr id="3" name="Content Placeholder 2">
            <a:extLst>
              <a:ext uri="{FF2B5EF4-FFF2-40B4-BE49-F238E27FC236}">
                <a16:creationId xmlns:a16="http://schemas.microsoft.com/office/drawing/2014/main" id="{A5CA7BCB-A02B-D784-7B50-36C72AAEC517}"/>
              </a:ext>
            </a:extLst>
          </p:cNvPr>
          <p:cNvSpPr>
            <a:spLocks noGrp="1"/>
          </p:cNvSpPr>
          <p:nvPr>
            <p:ph idx="1"/>
          </p:nvPr>
        </p:nvSpPr>
        <p:spPr/>
        <p:txBody>
          <a:bodyPr/>
          <a:lstStyle/>
          <a:p>
            <a:r>
              <a:rPr lang="en-AU" dirty="0"/>
              <a:t>The model of DANE allows the key to be bound to the domain name, and DNSSEC is used to support authentication of this key value</a:t>
            </a:r>
          </a:p>
          <a:p>
            <a:r>
              <a:rPr lang="en-AU" dirty="0"/>
              <a:t>The model of Domain Name Certificates is a detached third party commentary about the control of a </a:t>
            </a:r>
            <a:r>
              <a:rPr lang="en-AU"/>
              <a:t>domain name</a:t>
            </a:r>
          </a:p>
        </p:txBody>
      </p:sp>
    </p:spTree>
    <p:extLst>
      <p:ext uri="{BB962C8B-B14F-4D97-AF65-F5344CB8AC3E}">
        <p14:creationId xmlns:p14="http://schemas.microsoft.com/office/powerpoint/2010/main" val="3284282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12989-6599-C954-3DF8-66AF132458F0}"/>
              </a:ext>
            </a:extLst>
          </p:cNvPr>
          <p:cNvSpPr>
            <a:spLocks noGrp="1"/>
          </p:cNvSpPr>
          <p:nvPr>
            <p:ph type="title"/>
          </p:nvPr>
        </p:nvSpPr>
        <p:spPr/>
        <p:txBody>
          <a:bodyPr/>
          <a:lstStyle/>
          <a:p>
            <a:r>
              <a:rPr lang="en-AU" dirty="0"/>
              <a:t>But DNSSEC over DNS over UDP still sucks!</a:t>
            </a:r>
          </a:p>
        </p:txBody>
      </p:sp>
    </p:spTree>
    <p:extLst>
      <p:ext uri="{BB962C8B-B14F-4D97-AF65-F5344CB8AC3E}">
        <p14:creationId xmlns:p14="http://schemas.microsoft.com/office/powerpoint/2010/main" val="24106406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12989-6599-C954-3DF8-66AF132458F0}"/>
              </a:ext>
            </a:extLst>
          </p:cNvPr>
          <p:cNvSpPr>
            <a:spLocks noGrp="1"/>
          </p:cNvSpPr>
          <p:nvPr>
            <p:ph type="title"/>
          </p:nvPr>
        </p:nvSpPr>
        <p:spPr/>
        <p:txBody>
          <a:bodyPr/>
          <a:lstStyle/>
          <a:p>
            <a:r>
              <a:rPr lang="en-AU" dirty="0"/>
              <a:t>But DNSSEC over DNS over UDP still sucks!</a:t>
            </a:r>
          </a:p>
        </p:txBody>
      </p:sp>
      <p:sp>
        <p:nvSpPr>
          <p:cNvPr id="3" name="Content Placeholder 2">
            <a:extLst>
              <a:ext uri="{FF2B5EF4-FFF2-40B4-BE49-F238E27FC236}">
                <a16:creationId xmlns:a16="http://schemas.microsoft.com/office/drawing/2014/main" id="{29F48730-04B5-423B-E600-3CBE2E00FEBA}"/>
              </a:ext>
            </a:extLst>
          </p:cNvPr>
          <p:cNvSpPr>
            <a:spLocks noGrp="1"/>
          </p:cNvSpPr>
          <p:nvPr>
            <p:ph idx="1"/>
          </p:nvPr>
        </p:nvSpPr>
        <p:spPr/>
        <p:txBody>
          <a:bodyPr>
            <a:normAutofit/>
          </a:bodyPr>
          <a:lstStyle/>
          <a:p>
            <a:r>
              <a:rPr lang="en-AU" dirty="0"/>
              <a:t>So don’t use it!</a:t>
            </a:r>
          </a:p>
          <a:p>
            <a:pPr lvl="1"/>
            <a:r>
              <a:rPr lang="en-AU" dirty="0"/>
              <a:t>Why not turn off the use of DNSSEC OK in DNS over UDP queries by default</a:t>
            </a:r>
          </a:p>
          <a:p>
            <a:pPr lvl="1"/>
            <a:endParaRPr lang="en-AU" dirty="0"/>
          </a:p>
          <a:p>
            <a:endParaRPr lang="en-AU" dirty="0"/>
          </a:p>
        </p:txBody>
      </p:sp>
    </p:spTree>
    <p:extLst>
      <p:ext uri="{BB962C8B-B14F-4D97-AF65-F5344CB8AC3E}">
        <p14:creationId xmlns:p14="http://schemas.microsoft.com/office/powerpoint/2010/main" val="757859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12989-6599-C954-3DF8-66AF132458F0}"/>
              </a:ext>
            </a:extLst>
          </p:cNvPr>
          <p:cNvSpPr>
            <a:spLocks noGrp="1"/>
          </p:cNvSpPr>
          <p:nvPr>
            <p:ph type="title"/>
          </p:nvPr>
        </p:nvSpPr>
        <p:spPr/>
        <p:txBody>
          <a:bodyPr/>
          <a:lstStyle/>
          <a:p>
            <a:r>
              <a:rPr lang="en-AU" dirty="0"/>
              <a:t>But DNSSEC over DNS over UDP still sucks!</a:t>
            </a:r>
          </a:p>
        </p:txBody>
      </p:sp>
      <p:sp>
        <p:nvSpPr>
          <p:cNvPr id="3" name="Content Placeholder 2">
            <a:extLst>
              <a:ext uri="{FF2B5EF4-FFF2-40B4-BE49-F238E27FC236}">
                <a16:creationId xmlns:a16="http://schemas.microsoft.com/office/drawing/2014/main" id="{29F48730-04B5-423B-E600-3CBE2E00FEBA}"/>
              </a:ext>
            </a:extLst>
          </p:cNvPr>
          <p:cNvSpPr>
            <a:spLocks noGrp="1"/>
          </p:cNvSpPr>
          <p:nvPr>
            <p:ph idx="1"/>
          </p:nvPr>
        </p:nvSpPr>
        <p:spPr/>
        <p:txBody>
          <a:bodyPr>
            <a:normAutofit lnSpcReduction="10000"/>
          </a:bodyPr>
          <a:lstStyle/>
          <a:p>
            <a:r>
              <a:rPr lang="en-AU" dirty="0"/>
              <a:t>So don’t use it!</a:t>
            </a:r>
          </a:p>
          <a:p>
            <a:pPr lvl="1"/>
            <a:r>
              <a:rPr lang="en-AU" dirty="0"/>
              <a:t>Why not turn off the use of DNSSEC OK in DNS over UDP queries by default</a:t>
            </a:r>
          </a:p>
          <a:p>
            <a:pPr lvl="1"/>
            <a:endParaRPr lang="en-AU" dirty="0"/>
          </a:p>
          <a:p>
            <a:endParaRPr lang="en-AU" dirty="0"/>
          </a:p>
          <a:p>
            <a:r>
              <a:rPr lang="en-AU" dirty="0"/>
              <a:t>But validation is still a pain</a:t>
            </a:r>
          </a:p>
          <a:p>
            <a:r>
              <a:rPr lang="en-AU" dirty="0"/>
              <a:t>But if we are using TCP to transport credentials then we can also look at pushing the validation workload from the client to the server</a:t>
            </a:r>
          </a:p>
          <a:p>
            <a:pPr lvl="1"/>
            <a:r>
              <a:rPr lang="en-AU" dirty="0"/>
              <a:t>RFC7901 – Chain Query Requests</a:t>
            </a:r>
          </a:p>
          <a:p>
            <a:pPr lvl="2"/>
            <a:r>
              <a:rPr lang="en-AU" dirty="0"/>
              <a:t>Task the authoritative server for a zone to maintain the current validation path for the zone</a:t>
            </a:r>
          </a:p>
          <a:p>
            <a:pPr lvl="2"/>
            <a:r>
              <a:rPr lang="en-AU" dirty="0"/>
              <a:t>And package the path in TCP responses when the query has the chain extension</a:t>
            </a:r>
          </a:p>
        </p:txBody>
      </p:sp>
    </p:spTree>
    <p:extLst>
      <p:ext uri="{BB962C8B-B14F-4D97-AF65-F5344CB8AC3E}">
        <p14:creationId xmlns:p14="http://schemas.microsoft.com/office/powerpoint/2010/main" val="27118434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703FD-3DC2-F643-E0BD-2E0CD50BFAD8}"/>
              </a:ext>
            </a:extLst>
          </p:cNvPr>
          <p:cNvSpPr>
            <a:spLocks noGrp="1"/>
          </p:cNvSpPr>
          <p:nvPr>
            <p:ph type="title"/>
          </p:nvPr>
        </p:nvSpPr>
        <p:spPr/>
        <p:txBody>
          <a:bodyPr/>
          <a:lstStyle/>
          <a:p>
            <a:r>
              <a:rPr lang="en-AU" dirty="0"/>
              <a:t>Then we can use this in TLS..</a:t>
            </a:r>
          </a:p>
        </p:txBody>
      </p:sp>
      <p:sp>
        <p:nvSpPr>
          <p:cNvPr id="3" name="Content Placeholder 2">
            <a:extLst>
              <a:ext uri="{FF2B5EF4-FFF2-40B4-BE49-F238E27FC236}">
                <a16:creationId xmlns:a16="http://schemas.microsoft.com/office/drawing/2014/main" id="{38592E32-4F3E-5E53-7AE0-380633AD18CE}"/>
              </a:ext>
            </a:extLst>
          </p:cNvPr>
          <p:cNvSpPr>
            <a:spLocks noGrp="1"/>
          </p:cNvSpPr>
          <p:nvPr>
            <p:ph idx="1"/>
          </p:nvPr>
        </p:nvSpPr>
        <p:spPr/>
        <p:txBody>
          <a:bodyPr/>
          <a:lstStyle/>
          <a:p>
            <a:r>
              <a:rPr lang="en-AU" dirty="0"/>
              <a:t>RFC 9102 - TLS DNSSEC Chain Extension</a:t>
            </a:r>
          </a:p>
          <a:p>
            <a:pPr lvl="1"/>
            <a:r>
              <a:rPr lang="en-AU" dirty="0"/>
              <a:t>”staple” the DNSSEC chain extension to the TLS data alongside the DANE TLSA record</a:t>
            </a:r>
          </a:p>
          <a:p>
            <a:pPr lvl="1"/>
            <a:r>
              <a:rPr lang="en-AU" dirty="0"/>
              <a:t>The server maintains a current copy of the DANE TLSA record and the DNSSEC validation path to construct the chain extension</a:t>
            </a:r>
          </a:p>
          <a:p>
            <a:pPr lvl="1"/>
            <a:r>
              <a:rPr lang="en-AU" dirty="0"/>
              <a:t>The client can validate the DANE date based on a local copy of the DNS root zone KSK without any direct query to the DNS</a:t>
            </a:r>
          </a:p>
          <a:p>
            <a:pPr lvl="1"/>
            <a:endParaRPr lang="en-AU" dirty="0"/>
          </a:p>
          <a:p>
            <a:r>
              <a:rPr lang="en-AU" dirty="0"/>
              <a:t>Which integrates query-less DANE and DNSSEC into TLS</a:t>
            </a:r>
          </a:p>
        </p:txBody>
      </p:sp>
    </p:spTree>
    <p:extLst>
      <p:ext uri="{BB962C8B-B14F-4D97-AF65-F5344CB8AC3E}">
        <p14:creationId xmlns:p14="http://schemas.microsoft.com/office/powerpoint/2010/main" val="3266023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B3CAE-1229-7414-B4CF-35AAFCAE9ED1}"/>
              </a:ext>
            </a:extLst>
          </p:cNvPr>
          <p:cNvSpPr>
            <a:spLocks noGrp="1"/>
          </p:cNvSpPr>
          <p:nvPr>
            <p:ph type="title"/>
          </p:nvPr>
        </p:nvSpPr>
        <p:spPr/>
        <p:txBody>
          <a:bodyPr/>
          <a:lstStyle/>
          <a:p>
            <a:r>
              <a:rPr lang="en-AU" dirty="0"/>
              <a:t>DNSSEC</a:t>
            </a:r>
          </a:p>
        </p:txBody>
      </p:sp>
      <p:sp>
        <p:nvSpPr>
          <p:cNvPr id="3" name="Content Placeholder 2">
            <a:extLst>
              <a:ext uri="{FF2B5EF4-FFF2-40B4-BE49-F238E27FC236}">
                <a16:creationId xmlns:a16="http://schemas.microsoft.com/office/drawing/2014/main" id="{936AE5B2-D97B-5C37-4F05-48EBE99E6CED}"/>
              </a:ext>
            </a:extLst>
          </p:cNvPr>
          <p:cNvSpPr>
            <a:spLocks noGrp="1"/>
          </p:cNvSpPr>
          <p:nvPr>
            <p:ph idx="1"/>
          </p:nvPr>
        </p:nvSpPr>
        <p:spPr/>
        <p:txBody>
          <a:bodyPr>
            <a:normAutofit lnSpcReduction="10000"/>
          </a:bodyPr>
          <a:lstStyle/>
          <a:p>
            <a:r>
              <a:rPr lang="en-AU" dirty="0"/>
              <a:t>If we are serious about DNSSEC, then we really need to fix the validation time and stub resolver issues</a:t>
            </a:r>
          </a:p>
          <a:p>
            <a:r>
              <a:rPr lang="en-AU" dirty="0"/>
              <a:t>We can do both of that with DNSSEC Chain Extensions but to get there then we need to push DNS + DNSSEC queries to TCP (or perhaps DoT / </a:t>
            </a:r>
            <a:r>
              <a:rPr lang="en-AU" dirty="0" err="1"/>
              <a:t>DoH</a:t>
            </a:r>
            <a:r>
              <a:rPr lang="en-AU" dirty="0"/>
              <a:t>)</a:t>
            </a:r>
          </a:p>
          <a:p>
            <a:r>
              <a:rPr lang="en-AU" dirty="0"/>
              <a:t>We can do that if both DNS clients and servers are willing to tolerate the incrementally higher overheads of DNS over reliable (and possibly secure) transport</a:t>
            </a:r>
          </a:p>
          <a:p>
            <a:r>
              <a:rPr lang="en-AU" dirty="0"/>
              <a:t>Which might be achievable if anyone actually pays for the DNS!</a:t>
            </a:r>
          </a:p>
          <a:p>
            <a:pPr lvl="1"/>
            <a:r>
              <a:rPr lang="en-AU" dirty="0"/>
              <a:t>But they don’t</a:t>
            </a:r>
          </a:p>
          <a:p>
            <a:pPr lvl="1"/>
            <a:r>
              <a:rPr lang="en-AU" dirty="0"/>
              <a:t>So DNS over UDP wins because its cheaper!</a:t>
            </a:r>
          </a:p>
        </p:txBody>
      </p:sp>
    </p:spTree>
    <p:extLst>
      <p:ext uri="{BB962C8B-B14F-4D97-AF65-F5344CB8AC3E}">
        <p14:creationId xmlns:p14="http://schemas.microsoft.com/office/powerpoint/2010/main" val="5969873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5535C-5411-1C77-1009-E1CF346DFBBD}"/>
              </a:ext>
            </a:extLst>
          </p:cNvPr>
          <p:cNvSpPr>
            <a:spLocks noGrp="1"/>
          </p:cNvSpPr>
          <p:nvPr>
            <p:ph type="title"/>
          </p:nvPr>
        </p:nvSpPr>
        <p:spPr/>
        <p:txBody>
          <a:bodyPr/>
          <a:lstStyle/>
          <a:p>
            <a:r>
              <a:rPr lang="en-AU" dirty="0"/>
              <a:t>DNSSEC</a:t>
            </a:r>
          </a:p>
        </p:txBody>
      </p:sp>
      <p:sp>
        <p:nvSpPr>
          <p:cNvPr id="3" name="Content Placeholder 2">
            <a:extLst>
              <a:ext uri="{FF2B5EF4-FFF2-40B4-BE49-F238E27FC236}">
                <a16:creationId xmlns:a16="http://schemas.microsoft.com/office/drawing/2014/main" id="{20746089-A195-869D-F415-EB64A9D81678}"/>
              </a:ext>
            </a:extLst>
          </p:cNvPr>
          <p:cNvSpPr>
            <a:spLocks noGrp="1"/>
          </p:cNvSpPr>
          <p:nvPr>
            <p:ph idx="1"/>
          </p:nvPr>
        </p:nvSpPr>
        <p:spPr/>
        <p:txBody>
          <a:bodyPr/>
          <a:lstStyle/>
          <a:p>
            <a:r>
              <a:rPr lang="en-AU" dirty="0"/>
              <a:t>Were we trying to be too clever in trying to cram DNSSEC into the UDP query/response mechanism?</a:t>
            </a:r>
          </a:p>
          <a:p>
            <a:r>
              <a:rPr lang="en-AU" dirty="0"/>
              <a:t>What if we re-thought DNSSEC as a server-side function?</a:t>
            </a:r>
          </a:p>
          <a:p>
            <a:pPr lvl="1"/>
            <a:r>
              <a:rPr lang="en-AU" dirty="0"/>
              <a:t>And use TCP transport to push validation keychains to validating clients</a:t>
            </a:r>
          </a:p>
          <a:p>
            <a:endParaRPr lang="en-AU" dirty="0"/>
          </a:p>
        </p:txBody>
      </p:sp>
    </p:spTree>
    <p:extLst>
      <p:ext uri="{BB962C8B-B14F-4D97-AF65-F5344CB8AC3E}">
        <p14:creationId xmlns:p14="http://schemas.microsoft.com/office/powerpoint/2010/main" val="9325304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ED75E-D0CB-9E1C-DC6F-B2BA4CE3BA32}"/>
              </a:ext>
            </a:extLst>
          </p:cNvPr>
          <p:cNvSpPr>
            <a:spLocks noGrp="1"/>
          </p:cNvSpPr>
          <p:nvPr>
            <p:ph type="title"/>
          </p:nvPr>
        </p:nvSpPr>
        <p:spPr/>
        <p:txBody>
          <a:bodyPr/>
          <a:lstStyle/>
          <a:p>
            <a:r>
              <a:rPr lang="en-AU" dirty="0"/>
              <a:t>Chickens and Eggs</a:t>
            </a:r>
          </a:p>
        </p:txBody>
      </p:sp>
      <p:sp>
        <p:nvSpPr>
          <p:cNvPr id="3" name="Content Placeholder 2">
            <a:extLst>
              <a:ext uri="{FF2B5EF4-FFF2-40B4-BE49-F238E27FC236}">
                <a16:creationId xmlns:a16="http://schemas.microsoft.com/office/drawing/2014/main" id="{6CA491D0-197A-71A5-1410-07F20B13D6C1}"/>
              </a:ext>
            </a:extLst>
          </p:cNvPr>
          <p:cNvSpPr>
            <a:spLocks noGrp="1"/>
          </p:cNvSpPr>
          <p:nvPr>
            <p:ph idx="1"/>
          </p:nvPr>
        </p:nvSpPr>
        <p:spPr/>
        <p:txBody>
          <a:bodyPr/>
          <a:lstStyle/>
          <a:p>
            <a:r>
              <a:rPr lang="en-AU" dirty="0"/>
              <a:t>Why bother?</a:t>
            </a:r>
          </a:p>
          <a:p>
            <a:pPr marL="457200" lvl="1" indent="0">
              <a:buNone/>
            </a:pPr>
            <a:r>
              <a:rPr lang="en-AU" dirty="0"/>
              <a:t>There is no compelling use case than makes DNSSEC essential</a:t>
            </a:r>
          </a:p>
          <a:p>
            <a:r>
              <a:rPr lang="en-AU" dirty="0"/>
              <a:t>No point!</a:t>
            </a:r>
          </a:p>
          <a:p>
            <a:pPr lvl="1"/>
            <a:r>
              <a:rPr lang="en-AU" dirty="0"/>
              <a:t>There is no point in creating widespread critical dependences on DNSSEC while there is only piecemeal adoption of DNSSEC </a:t>
            </a:r>
          </a:p>
        </p:txBody>
      </p:sp>
    </p:spTree>
    <p:extLst>
      <p:ext uri="{BB962C8B-B14F-4D97-AF65-F5344CB8AC3E}">
        <p14:creationId xmlns:p14="http://schemas.microsoft.com/office/powerpoint/2010/main" val="21733622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31DFA-98BC-7255-A720-5D76F60BE4A4}"/>
              </a:ext>
            </a:extLst>
          </p:cNvPr>
          <p:cNvSpPr>
            <a:spLocks noGrp="1"/>
          </p:cNvSpPr>
          <p:nvPr>
            <p:ph type="title"/>
          </p:nvPr>
        </p:nvSpPr>
        <p:spPr/>
        <p:txBody>
          <a:bodyPr/>
          <a:lstStyle/>
          <a:p>
            <a:r>
              <a:rPr lang="en-AU" dirty="0"/>
              <a:t>DNSSEC: Yes? Or No?</a:t>
            </a:r>
          </a:p>
        </p:txBody>
      </p:sp>
      <p:sp>
        <p:nvSpPr>
          <p:cNvPr id="3" name="Content Placeholder 2">
            <a:extLst>
              <a:ext uri="{FF2B5EF4-FFF2-40B4-BE49-F238E27FC236}">
                <a16:creationId xmlns:a16="http://schemas.microsoft.com/office/drawing/2014/main" id="{BEA1C7FC-3CFE-AC82-CC53-33B2CAB8C973}"/>
              </a:ext>
            </a:extLst>
          </p:cNvPr>
          <p:cNvSpPr>
            <a:spLocks noGrp="1"/>
          </p:cNvSpPr>
          <p:nvPr>
            <p:ph idx="1"/>
          </p:nvPr>
        </p:nvSpPr>
        <p:spPr/>
        <p:txBody>
          <a:bodyPr/>
          <a:lstStyle/>
          <a:p>
            <a:r>
              <a:rPr lang="en-AU" dirty="0"/>
              <a:t>Widely distributed diverse systems have a strong preference for stasis</a:t>
            </a:r>
          </a:p>
          <a:p>
            <a:pPr lvl="1"/>
            <a:r>
              <a:rPr lang="en-AU" dirty="0"/>
              <a:t>Change is challenging to orchestrate</a:t>
            </a:r>
          </a:p>
          <a:p>
            <a:pPr lvl="1"/>
            <a:r>
              <a:rPr lang="en-AU" dirty="0"/>
              <a:t>Costs and benefit are often misaligned</a:t>
            </a:r>
          </a:p>
          <a:p>
            <a:pPr lvl="1"/>
            <a:r>
              <a:rPr lang="en-AU" dirty="0"/>
              <a:t>Very large scale systems are averse to complexity and fragility</a:t>
            </a:r>
          </a:p>
          <a:p>
            <a:pPr lvl="1"/>
            <a:endParaRPr lang="en-AU" dirty="0"/>
          </a:p>
          <a:p>
            <a:r>
              <a:rPr lang="en-AU" dirty="0"/>
              <a:t>If all that we are doing here is making a case for replacing X.509 domain name certificates with DNSSEC-signed DANE records then this is going to be a difficult sell job!</a:t>
            </a:r>
          </a:p>
          <a:p>
            <a:pPr lvl="1"/>
            <a:r>
              <a:rPr lang="en-AU" dirty="0"/>
              <a:t>The benefits are marginal, but the transitional costs are high</a:t>
            </a:r>
          </a:p>
        </p:txBody>
      </p:sp>
    </p:spTree>
    <p:extLst>
      <p:ext uri="{BB962C8B-B14F-4D97-AF65-F5344CB8AC3E}">
        <p14:creationId xmlns:p14="http://schemas.microsoft.com/office/powerpoint/2010/main" val="31579998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FC01-5275-C44E-E0C5-3DA88B6B210F}"/>
              </a:ext>
            </a:extLst>
          </p:cNvPr>
          <p:cNvSpPr>
            <a:spLocks noGrp="1"/>
          </p:cNvSpPr>
          <p:nvPr>
            <p:ph type="title"/>
          </p:nvPr>
        </p:nvSpPr>
        <p:spPr/>
        <p:txBody>
          <a:bodyPr/>
          <a:lstStyle/>
          <a:p>
            <a:r>
              <a:rPr lang="en-AU" dirty="0"/>
              <a:t>Musing on Infrastructure Security Mechanisms</a:t>
            </a:r>
          </a:p>
        </p:txBody>
      </p:sp>
      <p:sp>
        <p:nvSpPr>
          <p:cNvPr id="3" name="Content Placeholder 2">
            <a:extLst>
              <a:ext uri="{FF2B5EF4-FFF2-40B4-BE49-F238E27FC236}">
                <a16:creationId xmlns:a16="http://schemas.microsoft.com/office/drawing/2014/main" id="{2C324B8A-B94C-7548-CE80-11C502E82F39}"/>
              </a:ext>
            </a:extLst>
          </p:cNvPr>
          <p:cNvSpPr>
            <a:spLocks noGrp="1"/>
          </p:cNvSpPr>
          <p:nvPr>
            <p:ph idx="1"/>
          </p:nvPr>
        </p:nvSpPr>
        <p:spPr>
          <a:xfrm>
            <a:off x="838200" y="2235528"/>
            <a:ext cx="10515600" cy="4351338"/>
          </a:xfrm>
        </p:spPr>
        <p:txBody>
          <a:bodyPr/>
          <a:lstStyle/>
          <a:p>
            <a:pPr marL="0" indent="0">
              <a:buNone/>
            </a:pPr>
            <a:r>
              <a:rPr lang="en-AU" dirty="0"/>
              <a:t>Do we get the level of security we </a:t>
            </a:r>
            <a:r>
              <a:rPr lang="en-AU" b="1" dirty="0"/>
              <a:t>need</a:t>
            </a:r>
            <a:r>
              <a:rPr lang="en-AU" dirty="0"/>
              <a:t>?</a:t>
            </a:r>
          </a:p>
          <a:p>
            <a:pPr marL="0" indent="0">
              <a:buNone/>
            </a:pPr>
            <a:endParaRPr lang="en-AU" dirty="0"/>
          </a:p>
          <a:p>
            <a:pPr marL="0" indent="0">
              <a:buNone/>
            </a:pPr>
            <a:r>
              <a:rPr lang="en-AU" dirty="0"/>
              <a:t>Or the level of security that we are </a:t>
            </a:r>
            <a:r>
              <a:rPr lang="en-AU" b="1" dirty="0"/>
              <a:t>prepared to pay for</a:t>
            </a:r>
            <a:r>
              <a:rPr lang="en-AU" dirty="0"/>
              <a:t>?</a:t>
            </a:r>
          </a:p>
        </p:txBody>
      </p:sp>
    </p:spTree>
    <p:extLst>
      <p:ext uri="{BB962C8B-B14F-4D97-AF65-F5344CB8AC3E}">
        <p14:creationId xmlns:p14="http://schemas.microsoft.com/office/powerpoint/2010/main" val="2595795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B98A4-586E-FDA1-AB67-46DB5A1B9566}"/>
              </a:ext>
            </a:extLst>
          </p:cNvPr>
          <p:cNvSpPr>
            <a:spLocks noGrp="1"/>
          </p:cNvSpPr>
          <p:nvPr>
            <p:ph type="title"/>
          </p:nvPr>
        </p:nvSpPr>
        <p:spPr/>
        <p:txBody>
          <a:bodyPr/>
          <a:lstStyle/>
          <a:p>
            <a:r>
              <a:rPr lang="en-AU" dirty="0"/>
              <a:t>Why?</a:t>
            </a:r>
          </a:p>
        </p:txBody>
      </p:sp>
      <p:sp>
        <p:nvSpPr>
          <p:cNvPr id="3" name="Content Placeholder 2">
            <a:extLst>
              <a:ext uri="{FF2B5EF4-FFF2-40B4-BE49-F238E27FC236}">
                <a16:creationId xmlns:a16="http://schemas.microsoft.com/office/drawing/2014/main" id="{085D7A67-79E4-DDD5-6956-00984089D774}"/>
              </a:ext>
            </a:extLst>
          </p:cNvPr>
          <p:cNvSpPr>
            <a:spLocks noGrp="1"/>
          </p:cNvSpPr>
          <p:nvPr>
            <p:ph idx="1"/>
          </p:nvPr>
        </p:nvSpPr>
        <p:spPr/>
        <p:txBody>
          <a:bodyPr/>
          <a:lstStyle/>
          <a:p>
            <a:r>
              <a:rPr lang="en-AU" dirty="0"/>
              <a:t>Isn’t </a:t>
            </a:r>
            <a:r>
              <a:rPr lang="en-AU" dirty="0">
                <a:hlinkClick r:id="rId2"/>
              </a:rPr>
              <a:t>www.google.com</a:t>
            </a:r>
            <a:r>
              <a:rPr lang="en-AU" dirty="0"/>
              <a:t> DNSSEC-signed?</a:t>
            </a:r>
          </a:p>
          <a:p>
            <a:r>
              <a:rPr lang="en-AU" dirty="0"/>
              <a:t>Or </a:t>
            </a:r>
            <a:r>
              <a:rPr lang="en-AU" dirty="0">
                <a:hlinkClick r:id="rId3"/>
              </a:rPr>
              <a:t>www.amazon.com</a:t>
            </a:r>
            <a:r>
              <a:rPr lang="en-AU" dirty="0"/>
              <a:t>, </a:t>
            </a:r>
            <a:r>
              <a:rPr lang="en-AU" dirty="0">
                <a:hlinkClick r:id="rId4"/>
              </a:rPr>
              <a:t>www.facebook.com</a:t>
            </a:r>
            <a:r>
              <a:rPr lang="en-AU" dirty="0"/>
              <a:t>, or </a:t>
            </a:r>
            <a:r>
              <a:rPr lang="en-AU" dirty="0">
                <a:hlinkClick r:id="rId5"/>
              </a:rPr>
              <a:t>www.microsoft.com</a:t>
            </a:r>
            <a:r>
              <a:rPr lang="en-AU" dirty="0"/>
              <a:t>?</a:t>
            </a:r>
          </a:p>
          <a:p>
            <a:r>
              <a:rPr lang="en-AU" dirty="0"/>
              <a:t>Or many other major Internet service names?</a:t>
            </a:r>
          </a:p>
          <a:p>
            <a:endParaRPr lang="en-AU" dirty="0"/>
          </a:p>
          <a:p>
            <a:r>
              <a:rPr lang="en-AU" dirty="0"/>
              <a:t>Yet there are other places that mandate the use of DNSSEC, including gTLDs in the root zone, the USG OMB directive?</a:t>
            </a:r>
          </a:p>
          <a:p>
            <a:endParaRPr lang="en-AU" dirty="0"/>
          </a:p>
          <a:p>
            <a:r>
              <a:rPr lang="en-AU" dirty="0"/>
              <a:t>Why the mixed signals about DNSSEC?</a:t>
            </a:r>
          </a:p>
          <a:p>
            <a:pPr lvl="1"/>
            <a:endParaRPr lang="en-AU" dirty="0"/>
          </a:p>
          <a:p>
            <a:endParaRPr lang="en-AU" dirty="0"/>
          </a:p>
        </p:txBody>
      </p:sp>
    </p:spTree>
    <p:extLst>
      <p:ext uri="{BB962C8B-B14F-4D97-AF65-F5344CB8AC3E}">
        <p14:creationId xmlns:p14="http://schemas.microsoft.com/office/powerpoint/2010/main" val="33093431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99C03-B6A2-7E85-647D-6831F02749BD}"/>
              </a:ext>
            </a:extLst>
          </p:cNvPr>
          <p:cNvSpPr>
            <a:spLocks noGrp="1"/>
          </p:cNvSpPr>
          <p:nvPr>
            <p:ph type="title"/>
          </p:nvPr>
        </p:nvSpPr>
        <p:spPr/>
        <p:txBody>
          <a:bodyPr/>
          <a:lstStyle/>
          <a:p>
            <a:r>
              <a:rPr lang="en-AU" dirty="0"/>
              <a:t>Thanks</a:t>
            </a:r>
          </a:p>
        </p:txBody>
      </p:sp>
      <p:sp>
        <p:nvSpPr>
          <p:cNvPr id="3" name="Content Placeholder 2">
            <a:extLst>
              <a:ext uri="{FF2B5EF4-FFF2-40B4-BE49-F238E27FC236}">
                <a16:creationId xmlns:a16="http://schemas.microsoft.com/office/drawing/2014/main" id="{577B1159-563E-4E64-90F4-B03CA73BE213}"/>
              </a:ext>
            </a:extLst>
          </p:cNvPr>
          <p:cNvSpPr>
            <a:spLocks noGrp="1"/>
          </p:cNvSpPr>
          <p:nvPr>
            <p:ph idx="1"/>
          </p:nvPr>
        </p:nvSpPr>
        <p:spPr>
          <a:xfrm>
            <a:off x="3689132" y="3289737"/>
            <a:ext cx="7664668" cy="2887225"/>
          </a:xfrm>
        </p:spPr>
        <p:txBody>
          <a:bodyPr/>
          <a:lstStyle/>
          <a:p>
            <a:pPr marL="0" indent="0">
              <a:buNone/>
            </a:pPr>
            <a:r>
              <a:rPr lang="en-AU" i="1" dirty="0">
                <a:latin typeface="AhnbergHand" pitchFamily="2" charset="0"/>
              </a:rPr>
              <a:t>Questions?</a:t>
            </a:r>
          </a:p>
        </p:txBody>
      </p:sp>
    </p:spTree>
    <p:extLst>
      <p:ext uri="{BB962C8B-B14F-4D97-AF65-F5344CB8AC3E}">
        <p14:creationId xmlns:p14="http://schemas.microsoft.com/office/powerpoint/2010/main" val="610677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A8677-86C1-E791-B059-92EA104D5475}"/>
              </a:ext>
            </a:extLst>
          </p:cNvPr>
          <p:cNvSpPr>
            <a:spLocks noGrp="1"/>
          </p:cNvSpPr>
          <p:nvPr>
            <p:ph type="title"/>
          </p:nvPr>
        </p:nvSpPr>
        <p:spPr/>
        <p:txBody>
          <a:bodyPr/>
          <a:lstStyle/>
          <a:p>
            <a:r>
              <a:rPr lang="en-AU" dirty="0"/>
              <a:t>What’s going on?</a:t>
            </a:r>
          </a:p>
        </p:txBody>
      </p:sp>
      <p:sp>
        <p:nvSpPr>
          <p:cNvPr id="3" name="Content Placeholder 2">
            <a:extLst>
              <a:ext uri="{FF2B5EF4-FFF2-40B4-BE49-F238E27FC236}">
                <a16:creationId xmlns:a16="http://schemas.microsoft.com/office/drawing/2014/main" id="{D2F2F0A4-154E-0C7B-1094-2B2A0B0C0452}"/>
              </a:ext>
            </a:extLst>
          </p:cNvPr>
          <p:cNvSpPr>
            <a:spLocks noGrp="1"/>
          </p:cNvSpPr>
          <p:nvPr>
            <p:ph idx="1"/>
          </p:nvPr>
        </p:nvSpPr>
        <p:spPr/>
        <p:txBody>
          <a:bodyPr/>
          <a:lstStyle/>
          <a:p>
            <a:r>
              <a:rPr lang="en-AU" dirty="0"/>
              <a:t>Some parts of the DNS world see net benefit in having users assure themselves that the answer provided to a DNS query is genuine, by using DNSSEC and performing validation of the DNS answer</a:t>
            </a:r>
          </a:p>
          <a:p>
            <a:r>
              <a:rPr lang="en-AU" dirty="0"/>
              <a:t>Other parts of the DNS world see the sum of  risks and costs of of adding DNSSEC to their part of the DNS as being greater than the benefit</a:t>
            </a:r>
          </a:p>
          <a:p>
            <a:r>
              <a:rPr lang="en-AU" dirty="0"/>
              <a:t>Lets look at this topic, and also look at the way we provide the secure foundations for today’s Internet</a:t>
            </a:r>
          </a:p>
        </p:txBody>
      </p:sp>
    </p:spTree>
    <p:extLst>
      <p:ext uri="{BB962C8B-B14F-4D97-AF65-F5344CB8AC3E}">
        <p14:creationId xmlns:p14="http://schemas.microsoft.com/office/powerpoint/2010/main" val="508532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9A013-BD43-7C03-8F42-0BEF83E3ECEC}"/>
              </a:ext>
            </a:extLst>
          </p:cNvPr>
          <p:cNvSpPr>
            <a:spLocks noGrp="1"/>
          </p:cNvSpPr>
          <p:nvPr>
            <p:ph type="title"/>
          </p:nvPr>
        </p:nvSpPr>
        <p:spPr/>
        <p:txBody>
          <a:bodyPr/>
          <a:lstStyle/>
          <a:p>
            <a:r>
              <a:rPr lang="en-AU" dirty="0"/>
              <a:t>What is DNSSEC?</a:t>
            </a:r>
          </a:p>
        </p:txBody>
      </p:sp>
      <p:sp>
        <p:nvSpPr>
          <p:cNvPr id="3" name="Content Placeholder 2">
            <a:extLst>
              <a:ext uri="{FF2B5EF4-FFF2-40B4-BE49-F238E27FC236}">
                <a16:creationId xmlns:a16="http://schemas.microsoft.com/office/drawing/2014/main" id="{F3AFE364-9EEC-D2BD-AB63-D13EA4312DB6}"/>
              </a:ext>
            </a:extLst>
          </p:cNvPr>
          <p:cNvSpPr>
            <a:spLocks noGrp="1"/>
          </p:cNvSpPr>
          <p:nvPr>
            <p:ph idx="1"/>
          </p:nvPr>
        </p:nvSpPr>
        <p:spPr/>
        <p:txBody>
          <a:bodyPr>
            <a:normAutofit fontScale="92500"/>
          </a:bodyPr>
          <a:lstStyle/>
          <a:p>
            <a:pPr marL="0" indent="0">
              <a:buNone/>
            </a:pPr>
            <a:r>
              <a:rPr lang="en-AU" sz="1600" dirty="0"/>
              <a:t>(This answer could be really long or very short – I’ll go for the ultra short version here)</a:t>
            </a:r>
          </a:p>
          <a:p>
            <a:r>
              <a:rPr lang="en-AU" dirty="0"/>
              <a:t>A DNS zone administration generates a public/private key pair and generates a digital signature for every authoritative record in a zone. These signatures are placed into the zone as RRSIG records. DNSSEC also signs across the “spans” between each pair of adjacent names in the zone.</a:t>
            </a:r>
          </a:p>
          <a:p>
            <a:r>
              <a:rPr lang="en-AU" dirty="0"/>
              <a:t>A hash of the zone’s public key is passed to the zone’s parent, which is placed into the signed parent zone as an authoritative (signed) record</a:t>
            </a:r>
          </a:p>
          <a:p>
            <a:r>
              <a:rPr lang="en-AU" dirty="0"/>
              <a:t>Clients can authenticate a DNS record by validating it against the associated signature record and assembling a validation chain from child to parent up to the root zone to validate the sequence of interlocking zone signing keys</a:t>
            </a:r>
          </a:p>
          <a:p>
            <a:endParaRPr lang="en-AU" dirty="0"/>
          </a:p>
        </p:txBody>
      </p:sp>
    </p:spTree>
    <p:extLst>
      <p:ext uri="{BB962C8B-B14F-4D97-AF65-F5344CB8AC3E}">
        <p14:creationId xmlns:p14="http://schemas.microsoft.com/office/powerpoint/2010/main" val="1423546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09CE-D621-C709-178B-6E7F8FAB027E}"/>
              </a:ext>
            </a:extLst>
          </p:cNvPr>
          <p:cNvSpPr>
            <a:spLocks noGrp="1"/>
          </p:cNvSpPr>
          <p:nvPr>
            <p:ph type="title"/>
          </p:nvPr>
        </p:nvSpPr>
        <p:spPr/>
        <p:txBody>
          <a:bodyPr/>
          <a:lstStyle/>
          <a:p>
            <a:r>
              <a:rPr lang="en-AU" dirty="0"/>
              <a:t>DNSSEC - The Case for NO</a:t>
            </a:r>
          </a:p>
        </p:txBody>
      </p:sp>
      <p:sp>
        <p:nvSpPr>
          <p:cNvPr id="3" name="Content Placeholder 2">
            <a:extLst>
              <a:ext uri="{FF2B5EF4-FFF2-40B4-BE49-F238E27FC236}">
                <a16:creationId xmlns:a16="http://schemas.microsoft.com/office/drawing/2014/main" id="{3B6BBEAD-9DD5-0F51-F9E3-3CB2FD5B71B0}"/>
              </a:ext>
            </a:extLst>
          </p:cNvPr>
          <p:cNvSpPr>
            <a:spLocks noGrp="1"/>
          </p:cNvSpPr>
          <p:nvPr>
            <p:ph idx="1"/>
          </p:nvPr>
        </p:nvSpPr>
        <p:spPr/>
        <p:txBody>
          <a:bodyPr/>
          <a:lstStyle/>
          <a:p>
            <a:pPr marL="0" indent="0">
              <a:buNone/>
            </a:pPr>
            <a:r>
              <a:rPr lang="en-AU" dirty="0"/>
              <a:t>The Zone Admin’s perspective:</a:t>
            </a:r>
          </a:p>
          <a:p>
            <a:r>
              <a:rPr lang="en-AU" dirty="0"/>
              <a:t>Managing keys can be tricky and many zones have got themselves tied up with misconfigured keys (</a:t>
            </a:r>
            <a:r>
              <a:rPr lang="en-AU" dirty="0">
                <a:hlinkClick r:id="rId2"/>
              </a:rPr>
              <a:t>https://ianix.com/pub/dnssec-outages.html</a:t>
            </a:r>
            <a:r>
              <a:rPr lang="en-AU" dirty="0"/>
              <a:t>)</a:t>
            </a:r>
          </a:p>
          <a:p>
            <a:pPr lvl="1"/>
            <a:r>
              <a:rPr lang="en-AU" dirty="0"/>
              <a:t>The operational preference to use keys for shorter periods and regularly roll across the new keys appears to generate its own failures</a:t>
            </a:r>
          </a:p>
          <a:p>
            <a:pPr lvl="1"/>
            <a:r>
              <a:rPr lang="en-AU" dirty="0"/>
              <a:t>Performing key rolls some years </a:t>
            </a:r>
            <a:r>
              <a:rPr lang="en-AU"/>
              <a:t>apart tends </a:t>
            </a:r>
            <a:r>
              <a:rPr lang="en-AU" dirty="0"/>
              <a:t>to resist treating key rolls as part of Standard Operational Practice</a:t>
            </a:r>
          </a:p>
          <a:p>
            <a:pPr lvl="1"/>
            <a:endParaRPr lang="en-AU" dirty="0"/>
          </a:p>
        </p:txBody>
      </p:sp>
    </p:spTree>
    <p:extLst>
      <p:ext uri="{BB962C8B-B14F-4D97-AF65-F5344CB8AC3E}">
        <p14:creationId xmlns:p14="http://schemas.microsoft.com/office/powerpoint/2010/main" val="2387421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09CE-D621-C709-178B-6E7F8FAB027E}"/>
              </a:ext>
            </a:extLst>
          </p:cNvPr>
          <p:cNvSpPr>
            <a:spLocks noGrp="1"/>
          </p:cNvSpPr>
          <p:nvPr>
            <p:ph type="title"/>
          </p:nvPr>
        </p:nvSpPr>
        <p:spPr/>
        <p:txBody>
          <a:bodyPr/>
          <a:lstStyle/>
          <a:p>
            <a:r>
              <a:rPr lang="en-AU" dirty="0"/>
              <a:t>DNSSEC - The Case for NO</a:t>
            </a:r>
          </a:p>
        </p:txBody>
      </p:sp>
      <p:sp>
        <p:nvSpPr>
          <p:cNvPr id="3" name="Content Placeholder 2">
            <a:extLst>
              <a:ext uri="{FF2B5EF4-FFF2-40B4-BE49-F238E27FC236}">
                <a16:creationId xmlns:a16="http://schemas.microsoft.com/office/drawing/2014/main" id="{3B6BBEAD-9DD5-0F51-F9E3-3CB2FD5B71B0}"/>
              </a:ext>
            </a:extLst>
          </p:cNvPr>
          <p:cNvSpPr>
            <a:spLocks noGrp="1"/>
          </p:cNvSpPr>
          <p:nvPr>
            <p:ph idx="1"/>
          </p:nvPr>
        </p:nvSpPr>
        <p:spPr/>
        <p:txBody>
          <a:bodyPr/>
          <a:lstStyle/>
          <a:p>
            <a:pPr marL="0" indent="0">
              <a:buNone/>
            </a:pPr>
            <a:r>
              <a:rPr lang="en-AU" dirty="0"/>
              <a:t>The Zone Admin’s perspective:</a:t>
            </a:r>
          </a:p>
          <a:p>
            <a:r>
              <a:rPr lang="en-AU" dirty="0"/>
              <a:t>The procedures for passing the public key of the zone entry point to the parent are inconsistent and error prone</a:t>
            </a:r>
          </a:p>
          <a:p>
            <a:pPr lvl="1"/>
            <a:r>
              <a:rPr lang="en-AU" dirty="0"/>
              <a:t>Can this be automated?</a:t>
            </a:r>
          </a:p>
          <a:p>
            <a:pPr lvl="1"/>
            <a:r>
              <a:rPr lang="en-AU" dirty="0"/>
              <a:t>How does automation of the DS record sit with the current paraphernalia of semi-automation of delegation information through EPP and related processes?</a:t>
            </a:r>
          </a:p>
          <a:p>
            <a:pPr lvl="1"/>
            <a:endParaRPr lang="en-AU" dirty="0"/>
          </a:p>
        </p:txBody>
      </p:sp>
    </p:spTree>
    <p:extLst>
      <p:ext uri="{BB962C8B-B14F-4D97-AF65-F5344CB8AC3E}">
        <p14:creationId xmlns:p14="http://schemas.microsoft.com/office/powerpoint/2010/main" val="3184349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A8B92-38B2-AB8E-F751-290BC71DFB2C}"/>
              </a:ext>
            </a:extLst>
          </p:cNvPr>
          <p:cNvSpPr>
            <a:spLocks noGrp="1"/>
          </p:cNvSpPr>
          <p:nvPr>
            <p:ph type="title"/>
          </p:nvPr>
        </p:nvSpPr>
        <p:spPr/>
        <p:txBody>
          <a:bodyPr/>
          <a:lstStyle/>
          <a:p>
            <a:r>
              <a:rPr lang="en-AU" dirty="0"/>
              <a:t>Publishing Signed Zones</a:t>
            </a:r>
          </a:p>
        </p:txBody>
      </p:sp>
      <p:sp>
        <p:nvSpPr>
          <p:cNvPr id="3" name="Content Placeholder 2">
            <a:extLst>
              <a:ext uri="{FF2B5EF4-FFF2-40B4-BE49-F238E27FC236}">
                <a16:creationId xmlns:a16="http://schemas.microsoft.com/office/drawing/2014/main" id="{1740CE4E-A875-87B8-A560-2981E672A4C5}"/>
              </a:ext>
            </a:extLst>
          </p:cNvPr>
          <p:cNvSpPr>
            <a:spLocks noGrp="1"/>
          </p:cNvSpPr>
          <p:nvPr>
            <p:ph idx="1"/>
          </p:nvPr>
        </p:nvSpPr>
        <p:spPr>
          <a:xfrm>
            <a:off x="838200" y="1825625"/>
            <a:ext cx="10515600" cy="4667250"/>
          </a:xfrm>
        </p:spPr>
        <p:txBody>
          <a:bodyPr>
            <a:normAutofit fontScale="70000" lnSpcReduction="20000"/>
          </a:bodyPr>
          <a:lstStyle/>
          <a:p>
            <a:pPr marL="0" indent="0">
              <a:buNone/>
            </a:pPr>
            <a:r>
              <a:rPr lang="en-AU" sz="4000" dirty="0"/>
              <a:t>Things get warped and twisted…</a:t>
            </a:r>
          </a:p>
          <a:p>
            <a:pPr marL="0" indent="0">
              <a:buNone/>
            </a:pPr>
            <a:endParaRPr lang="en-AU" b="1" dirty="0"/>
          </a:p>
          <a:p>
            <a:r>
              <a:rPr lang="en-AU" dirty="0"/>
              <a:t>Key Management</a:t>
            </a:r>
          </a:p>
          <a:p>
            <a:pPr lvl="1"/>
            <a:r>
              <a:rPr lang="en-AU" dirty="0"/>
              <a:t>ZSK/KSK issues</a:t>
            </a:r>
          </a:p>
          <a:p>
            <a:pPr lvl="1"/>
            <a:r>
              <a:rPr lang="en-AU" dirty="0"/>
              <a:t>Key Revocation</a:t>
            </a:r>
          </a:p>
          <a:p>
            <a:pPr lvl="1"/>
            <a:r>
              <a:rPr lang="en-AU" dirty="0"/>
              <a:t>Key Rollover</a:t>
            </a:r>
          </a:p>
          <a:p>
            <a:r>
              <a:rPr lang="en-AU" dirty="0"/>
              <a:t>Zone Signing</a:t>
            </a:r>
          </a:p>
          <a:p>
            <a:pPr lvl="1"/>
            <a:r>
              <a:rPr lang="en-AU" dirty="0"/>
              <a:t>Signature record lifetimes</a:t>
            </a:r>
          </a:p>
          <a:p>
            <a:pPr lvl="1"/>
            <a:r>
              <a:rPr lang="en-AU" dirty="0"/>
              <a:t>Whole-of-zone signing or  Front-End signers</a:t>
            </a:r>
          </a:p>
          <a:p>
            <a:pPr lvl="1"/>
            <a:r>
              <a:rPr lang="en-AU" dirty="0"/>
              <a:t>Incremental signers and assembling negative spans (Compact answers)</a:t>
            </a:r>
          </a:p>
          <a:p>
            <a:pPr lvl="1"/>
            <a:r>
              <a:rPr lang="en-AU" dirty="0"/>
              <a:t>Handling Large Zones</a:t>
            </a:r>
          </a:p>
          <a:p>
            <a:r>
              <a:rPr lang="en-AU" dirty="0"/>
              <a:t>TTL settings</a:t>
            </a:r>
          </a:p>
          <a:p>
            <a:r>
              <a:rPr lang="en-AU" dirty="0"/>
              <a:t>Multiple DNS operators</a:t>
            </a:r>
          </a:p>
          <a:p>
            <a:pPr lvl="1"/>
            <a:r>
              <a:rPr lang="en-AU" dirty="0"/>
              <a:t>Single shared key and issues of coordination and key risks</a:t>
            </a:r>
          </a:p>
          <a:p>
            <a:pPr lvl="1"/>
            <a:r>
              <a:rPr lang="en-AU" dirty="0"/>
              <a:t>Multiple keys and issues of DNS response bloat with multiple keys</a:t>
            </a:r>
          </a:p>
          <a:p>
            <a:r>
              <a:rPr lang="en-AU" dirty="0"/>
              <a:t>NSEC3 issues</a:t>
            </a:r>
          </a:p>
          <a:p>
            <a:pPr lvl="1"/>
            <a:endParaRPr lang="en-AU" dirty="0"/>
          </a:p>
          <a:p>
            <a:pPr marL="0" indent="0">
              <a:buNone/>
            </a:pPr>
            <a:endParaRPr lang="en-AU" dirty="0"/>
          </a:p>
          <a:p>
            <a:pPr lvl="1"/>
            <a:endParaRPr lang="en-AU" dirty="0"/>
          </a:p>
          <a:p>
            <a:endParaRPr lang="en-AU" dirty="0"/>
          </a:p>
        </p:txBody>
      </p:sp>
    </p:spTree>
    <p:extLst>
      <p:ext uri="{BB962C8B-B14F-4D97-AF65-F5344CB8AC3E}">
        <p14:creationId xmlns:p14="http://schemas.microsoft.com/office/powerpoint/2010/main" val="3616707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07D3C-8A28-4A4C-91C2-5BC0F3A83AD1}"/>
              </a:ext>
            </a:extLst>
          </p:cNvPr>
          <p:cNvSpPr>
            <a:spLocks noGrp="1"/>
          </p:cNvSpPr>
          <p:nvPr>
            <p:ph type="title"/>
          </p:nvPr>
        </p:nvSpPr>
        <p:spPr/>
        <p:txBody>
          <a:bodyPr/>
          <a:lstStyle/>
          <a:p>
            <a:r>
              <a:rPr lang="en-AU" dirty="0"/>
              <a:t>Incremental Signing</a:t>
            </a:r>
          </a:p>
        </p:txBody>
      </p:sp>
      <p:sp>
        <p:nvSpPr>
          <p:cNvPr id="3" name="Content Placeholder 2">
            <a:extLst>
              <a:ext uri="{FF2B5EF4-FFF2-40B4-BE49-F238E27FC236}">
                <a16:creationId xmlns:a16="http://schemas.microsoft.com/office/drawing/2014/main" id="{2D3721E0-D237-AF84-5373-04A509DCB931}"/>
              </a:ext>
            </a:extLst>
          </p:cNvPr>
          <p:cNvSpPr>
            <a:spLocks noGrp="1"/>
          </p:cNvSpPr>
          <p:nvPr>
            <p:ph idx="1"/>
          </p:nvPr>
        </p:nvSpPr>
        <p:spPr/>
        <p:txBody>
          <a:bodyPr/>
          <a:lstStyle/>
          <a:p>
            <a:r>
              <a:rPr lang="en-AU" dirty="0"/>
              <a:t>NSEC and NSEC3 are both based on the assumption that online signers are not viable</a:t>
            </a:r>
          </a:p>
          <a:p>
            <a:pPr lvl="1"/>
            <a:r>
              <a:rPr lang="en-AU" dirty="0"/>
              <a:t>Private keys should not be actively used in online environments</a:t>
            </a:r>
          </a:p>
          <a:p>
            <a:pPr lvl="1"/>
            <a:r>
              <a:rPr lang="en-AU" dirty="0"/>
              <a:t>They also assume that the entirety of a zone can be assembled for signature</a:t>
            </a:r>
          </a:p>
          <a:p>
            <a:r>
              <a:rPr lang="en-AU" dirty="0"/>
              <a:t>As incremental signers proliferate we are seeing a </a:t>
            </a:r>
            <a:r>
              <a:rPr lang="en-AU" dirty="0" err="1"/>
              <a:t>defacto</a:t>
            </a:r>
            <a:r>
              <a:rPr lang="en-AU" dirty="0"/>
              <a:t> redefinition of NODATA and NXDOMAIN responses where the signed payload is a minimally spanning response to the query name and query type instead of a pre-computed maximal span</a:t>
            </a:r>
          </a:p>
          <a:p>
            <a:r>
              <a:rPr lang="en-AU" dirty="0"/>
              <a:t>This compact-form denial response can confuse some resolvers</a:t>
            </a:r>
          </a:p>
        </p:txBody>
      </p:sp>
    </p:spTree>
    <p:extLst>
      <p:ext uri="{BB962C8B-B14F-4D97-AF65-F5344CB8AC3E}">
        <p14:creationId xmlns:p14="http://schemas.microsoft.com/office/powerpoint/2010/main" val="22655552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10730</TotalTime>
  <Words>1984</Words>
  <Application>Microsoft Macintosh PowerPoint</Application>
  <PresentationFormat>Widescreen</PresentationFormat>
  <Paragraphs>178</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AhnbergHand</vt:lpstr>
      <vt:lpstr>Arial</vt:lpstr>
      <vt:lpstr>ArticulatCF-Text</vt:lpstr>
      <vt:lpstr>Calibri</vt:lpstr>
      <vt:lpstr>Powderfinger Type</vt:lpstr>
      <vt:lpstr>Office Theme</vt:lpstr>
      <vt:lpstr>To DNSSEC </vt:lpstr>
      <vt:lpstr>To DNSSEC or Not to DNSSEC</vt:lpstr>
      <vt:lpstr>Why?</vt:lpstr>
      <vt:lpstr>What’s going on?</vt:lpstr>
      <vt:lpstr>What is DNSSEC?</vt:lpstr>
      <vt:lpstr>DNSSEC - The Case for NO</vt:lpstr>
      <vt:lpstr>DNSSEC - The Case for NO</vt:lpstr>
      <vt:lpstr>Publishing Signed Zones</vt:lpstr>
      <vt:lpstr>Incremental Signing</vt:lpstr>
      <vt:lpstr>Validation</vt:lpstr>
      <vt:lpstr>Who Validates?</vt:lpstr>
      <vt:lpstr>What is DNSSEC protecting you against?</vt:lpstr>
      <vt:lpstr>Why bother with DNSSEC at all?</vt:lpstr>
      <vt:lpstr>DNSSEC – The Case for YES</vt:lpstr>
      <vt:lpstr>Are Domain Name certificates robust?</vt:lpstr>
      <vt:lpstr>Domain Name Certificate Issuers</vt:lpstr>
      <vt:lpstr>Domain Name Certificates</vt:lpstr>
      <vt:lpstr>Certificate Revocation</vt:lpstr>
      <vt:lpstr>DANE and DNSSEC</vt:lpstr>
      <vt:lpstr>Comparison</vt:lpstr>
      <vt:lpstr>But DNSSEC over DNS over UDP still sucks!</vt:lpstr>
      <vt:lpstr>But DNSSEC over DNS over UDP still sucks!</vt:lpstr>
      <vt:lpstr>But DNSSEC over DNS over UDP still sucks!</vt:lpstr>
      <vt:lpstr>Then we can use this in TLS..</vt:lpstr>
      <vt:lpstr>DNSSEC</vt:lpstr>
      <vt:lpstr>DNSSEC</vt:lpstr>
      <vt:lpstr>Chickens and Eggs</vt:lpstr>
      <vt:lpstr>DNSSEC: Yes? Or No?</vt:lpstr>
      <vt:lpstr>Musing on Infrastructure Security Mechanisms</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DNSSEC or Not to DNSSEC</dc:title>
  <dc:creator>Geoff Huston</dc:creator>
  <cp:lastModifiedBy>Geoff Huston</cp:lastModifiedBy>
  <cp:revision>12</cp:revision>
  <dcterms:created xsi:type="dcterms:W3CDTF">2023-02-24T22:57:24Z</dcterms:created>
  <dcterms:modified xsi:type="dcterms:W3CDTF">2023-05-23T13:08:01Z</dcterms:modified>
</cp:coreProperties>
</file>