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42" r:id="rId3"/>
    <p:sldId id="343" r:id="rId4"/>
    <p:sldId id="344" r:id="rId5"/>
    <p:sldId id="345" r:id="rId6"/>
    <p:sldId id="346" r:id="rId7"/>
    <p:sldId id="347" r:id="rId8"/>
    <p:sldId id="348" r:id="rId9"/>
    <p:sldId id="349" r:id="rId10"/>
    <p:sldId id="350" r:id="rId11"/>
    <p:sldId id="353" r:id="rId12"/>
    <p:sldId id="354" r:id="rId13"/>
    <p:sldId id="352" r:id="rId14"/>
    <p:sldId id="351" r:id="rId15"/>
    <p:sldId id="34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635"/>
    <p:restoredTop sz="94732"/>
  </p:normalViewPr>
  <p:slideViewPr>
    <p:cSldViewPr snapToGrid="0" snapToObjects="1">
      <p:cViewPr varScale="1">
        <p:scale>
          <a:sx n="202" d="100"/>
          <a:sy n="202" d="100"/>
        </p:scale>
        <p:origin x="98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002B6-D89C-4637-8350-CF50E5031C3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21CC85C6-E1AA-E3EB-6800-D98CA252CA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8528000B-7179-CFCC-FE70-CF81615596A8}"/>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F67ECEDC-9329-3508-71DE-E5556A1270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62B12EC-5F0B-26F6-F8B9-567ED185A63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20453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C3EA7-3B24-D194-0500-E340329F8874}"/>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7691DB0-04D8-67C5-160A-0B89C75AF7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16A05F9-D241-F012-9FE4-7008BA9A7661}"/>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43182D27-D9D1-CAF8-031F-2A7D8A5E00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7468E24-ACC7-B020-55A5-E867B3D82E4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3956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45A903-2F5A-BE08-025B-E414547E5E0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8530BA9-78C8-1402-C831-A1FBA44D2E0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4B5FDC3-4F7E-99FA-82E7-9DAD6BA0E271}"/>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F35A2379-8966-1B82-7F88-2F1B2E7626C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BE9EFDD-78C0-6D9A-0B85-6E1A3D5230F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645655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499D-94EB-ACDC-434E-A17F829F3BD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4F03762-3E0B-A5CA-2361-6761F198AC7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9E49F6F-4D4B-019B-66EC-279F3C7A22EE}"/>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EE3F89CE-D800-C1A7-FF88-8FF0590FB3D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7F01DAF-EBBB-3896-10B9-672A2BAB1B3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39718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A3F2-D96E-067B-B865-23B13EBD03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1E489CC8-B2AC-04CB-EB12-989EC6F06B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8B2D58-C3B2-DDA1-6ABB-1C69E17C2FDF}"/>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3DFB7E48-A875-6A4A-9108-ADCD778425D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0A3C214-6922-4F0D-0B33-00105702A77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00819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2376E-D5C3-8FAA-E699-8D32A4BF2F83}"/>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CD026E9-851F-9C39-721A-7F05CEC144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FA9731DA-6B5C-51B7-D674-3F8E5B7CAC8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EE98C856-85DC-A64D-FF8C-1882CD918A9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0DE7BE24-33E3-E2C7-35F9-A121B1BCFD7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B6F803C-92ED-23E5-E1E2-5B46477B1D8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846058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CA622-7FD5-218E-484A-043FE6EC1E68}"/>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84886053-B637-0AF7-2432-A8FF845492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20A6342-F39F-8F94-A50E-194FDB3DEF1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F613940E-3F17-3169-F9DA-E4C202C4E5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90B946-BD6E-9D73-9566-4D9A2A73F1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F8A7997B-BA1F-2BEA-C715-50BE3F0188B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8" name="Footer Placeholder 7">
            <a:extLst>
              <a:ext uri="{FF2B5EF4-FFF2-40B4-BE49-F238E27FC236}">
                <a16:creationId xmlns:a16="http://schemas.microsoft.com/office/drawing/2014/main" id="{E08BAE81-4098-1A2A-3839-AAF57391D85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983B1F2-9ED5-ED84-F094-2D333AE8D8D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83693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1E3E-EBE7-6411-A0B4-ED9F3E1B58A6}"/>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DBFF4FC3-3C39-C345-AB32-4584F5B2C2E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4" name="Footer Placeholder 3">
            <a:extLst>
              <a:ext uri="{FF2B5EF4-FFF2-40B4-BE49-F238E27FC236}">
                <a16:creationId xmlns:a16="http://schemas.microsoft.com/office/drawing/2014/main" id="{25AF5343-43F4-225F-C896-423875210CF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D84ECAF1-A537-884C-7FDD-31BA1EDCA089}"/>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9647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A5D848-48E5-99A6-F66E-B8CD52CE61D7}"/>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3" name="Footer Placeholder 2">
            <a:extLst>
              <a:ext uri="{FF2B5EF4-FFF2-40B4-BE49-F238E27FC236}">
                <a16:creationId xmlns:a16="http://schemas.microsoft.com/office/drawing/2014/main" id="{602F2F89-383D-C355-1157-C048853542F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EF349DB-B6DD-674D-9610-E378EC3D07A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756038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A98B-85D0-C886-C636-CC70AF6E5B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101B7ECA-3408-25A0-7FE8-D3782D558B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49C0CA0D-E689-AFC5-35F1-BD4AD6FA00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8911A19-6305-4158-6AE6-D0392ADD6D6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B205D207-6523-C757-1B15-C96507C5D09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3AEE06C-4C36-B1FC-1A1B-9E00E135062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7054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CB57D-7922-030A-1457-8DAFD50B265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9728840E-1B1C-CE5A-EF36-67FBC1D426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D7E9065-4CA6-9A37-6D4A-41C56D23A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DC42522-22CD-85D4-4CBF-91BB13D9C0FD}"/>
              </a:ext>
            </a:extLst>
          </p:cNvPr>
          <p:cNvSpPr>
            <a:spLocks noGrp="1"/>
          </p:cNvSpPr>
          <p:nvPr>
            <p:ph type="dt" sz="half" idx="10"/>
          </p:nvPr>
        </p:nvSpPr>
        <p:spPr/>
        <p:txBody>
          <a:bodyPr/>
          <a:lstStyle/>
          <a:p>
            <a:fld id="{2FCD1CFC-07BE-2744-B418-CE57E5BCB26E}" type="datetimeFigureOut">
              <a:rPr lang="en-AU" smtClean="0"/>
              <a:t>15/5/2023</a:t>
            </a:fld>
            <a:endParaRPr lang="en-AU"/>
          </a:p>
        </p:txBody>
      </p:sp>
      <p:sp>
        <p:nvSpPr>
          <p:cNvPr id="6" name="Footer Placeholder 5">
            <a:extLst>
              <a:ext uri="{FF2B5EF4-FFF2-40B4-BE49-F238E27FC236}">
                <a16:creationId xmlns:a16="http://schemas.microsoft.com/office/drawing/2014/main" id="{BAEC2FCC-FF16-0BFC-A705-6ECA8E4F72A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12C68F7-0F89-9FF8-12BB-52A9C532021D}"/>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835184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3DCE3-4164-2035-BFFC-373959040C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12EA665A-3479-D861-F6A5-54277F18AF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C0050C5-9C89-0CC3-82F4-13BC66AD4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D1CFC-07BE-2744-B418-CE57E5BCB26E}" type="datetimeFigureOut">
              <a:rPr lang="en-AU" smtClean="0"/>
              <a:t>15/5/2023</a:t>
            </a:fld>
            <a:endParaRPr lang="en-AU"/>
          </a:p>
        </p:txBody>
      </p:sp>
      <p:sp>
        <p:nvSpPr>
          <p:cNvPr id="5" name="Footer Placeholder 4">
            <a:extLst>
              <a:ext uri="{FF2B5EF4-FFF2-40B4-BE49-F238E27FC236}">
                <a16:creationId xmlns:a16="http://schemas.microsoft.com/office/drawing/2014/main" id="{14EDCF48-36F2-6E18-7613-3B303B6F2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A238869-CA30-A579-0351-DA39D54FE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86B9F-E445-3546-86FA-FF914FB955D5}" type="slidenum">
              <a:rPr lang="en-AU" smtClean="0"/>
              <a:t>‹#›</a:t>
            </a:fld>
            <a:endParaRPr lang="en-AU"/>
          </a:p>
        </p:txBody>
      </p:sp>
    </p:spTree>
    <p:extLst>
      <p:ext uri="{BB962C8B-B14F-4D97-AF65-F5344CB8AC3E}">
        <p14:creationId xmlns:p14="http://schemas.microsoft.com/office/powerpoint/2010/main" val="2488391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tx1"/>
          </a:solidFill>
          <a:latin typeface="Powderfinger Type" panose="02020709070000000403" pitchFamily="49"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83BDB-5A3C-06EB-D888-2C96F0474613}"/>
              </a:ext>
            </a:extLst>
          </p:cNvPr>
          <p:cNvSpPr>
            <a:spLocks noGrp="1"/>
          </p:cNvSpPr>
          <p:nvPr>
            <p:ph type="ctrTitle"/>
          </p:nvPr>
        </p:nvSpPr>
        <p:spPr>
          <a:xfrm>
            <a:off x="1534510" y="1942168"/>
            <a:ext cx="9144000" cy="2387600"/>
          </a:xfrm>
        </p:spPr>
        <p:txBody>
          <a:bodyPr>
            <a:normAutofit fontScale="90000"/>
          </a:bodyPr>
          <a:lstStyle/>
          <a:p>
            <a:r>
              <a:rPr lang="en-AU" dirty="0"/>
              <a:t>DNS in EU </a:t>
            </a:r>
            <a:br>
              <a:rPr lang="en-AU" dirty="0"/>
            </a:br>
            <a:r>
              <a:rPr lang="en-AU" dirty="0"/>
              <a:t>before </a:t>
            </a:r>
            <a:br>
              <a:rPr lang="en-AU" dirty="0"/>
            </a:br>
            <a:r>
              <a:rPr lang="en-AU" dirty="0"/>
              <a:t>dns4EU</a:t>
            </a:r>
            <a:br>
              <a:rPr lang="en-AU" dirty="0"/>
            </a:br>
            <a:endParaRPr lang="en-AU" dirty="0"/>
          </a:p>
        </p:txBody>
      </p:sp>
      <p:sp>
        <p:nvSpPr>
          <p:cNvPr id="3" name="Subtitle 2">
            <a:extLst>
              <a:ext uri="{FF2B5EF4-FFF2-40B4-BE49-F238E27FC236}">
                <a16:creationId xmlns:a16="http://schemas.microsoft.com/office/drawing/2014/main" id="{9E5AC68C-2F3C-433B-6FAC-BBBAC8181992}"/>
              </a:ext>
            </a:extLst>
          </p:cNvPr>
          <p:cNvSpPr>
            <a:spLocks noGrp="1"/>
          </p:cNvSpPr>
          <p:nvPr>
            <p:ph type="subTitle" idx="1"/>
          </p:nvPr>
        </p:nvSpPr>
        <p:spPr>
          <a:xfrm>
            <a:off x="1534510" y="4456133"/>
            <a:ext cx="9144000" cy="1655762"/>
          </a:xfrm>
        </p:spPr>
        <p:txBody>
          <a:bodyPr>
            <a:normAutofit/>
          </a:bodyPr>
          <a:lstStyle/>
          <a:p>
            <a:pPr lvl="1" algn="r"/>
            <a:r>
              <a:rPr lang="en-AU" sz="2400" dirty="0">
                <a:solidFill>
                  <a:schemeClr val="bg1">
                    <a:lumMod val="65000"/>
                  </a:schemeClr>
                </a:solidFill>
                <a:latin typeface="AhnbergHand" pitchFamily="2" charset="0"/>
              </a:rPr>
              <a:t>Geoff Huston, APNIC</a:t>
            </a:r>
          </a:p>
        </p:txBody>
      </p:sp>
    </p:spTree>
    <p:extLst>
      <p:ext uri="{BB962C8B-B14F-4D97-AF65-F5344CB8AC3E}">
        <p14:creationId xmlns:p14="http://schemas.microsoft.com/office/powerpoint/2010/main" val="3278059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395D3-6709-FD36-D4A2-05EE912995D6}"/>
              </a:ext>
            </a:extLst>
          </p:cNvPr>
          <p:cNvSpPr>
            <a:spLocks noGrp="1"/>
          </p:cNvSpPr>
          <p:nvPr>
            <p:ph type="title"/>
          </p:nvPr>
        </p:nvSpPr>
        <p:spPr/>
        <p:txBody>
          <a:bodyPr/>
          <a:lstStyle/>
          <a:p>
            <a:r>
              <a:rPr lang="en-AU" dirty="0"/>
              <a:t>Use of Open Resolvers in EU</a:t>
            </a:r>
          </a:p>
        </p:txBody>
      </p:sp>
      <p:sp>
        <p:nvSpPr>
          <p:cNvPr id="3" name="Content Placeholder 2">
            <a:extLst>
              <a:ext uri="{FF2B5EF4-FFF2-40B4-BE49-F238E27FC236}">
                <a16:creationId xmlns:a16="http://schemas.microsoft.com/office/drawing/2014/main" id="{D70F7F25-FF0F-FE4C-3102-6609BA76B4E4}"/>
              </a:ext>
            </a:extLst>
          </p:cNvPr>
          <p:cNvSpPr>
            <a:spLocks noGrp="1"/>
          </p:cNvSpPr>
          <p:nvPr>
            <p:ph idx="1"/>
          </p:nvPr>
        </p:nvSpPr>
        <p:spPr>
          <a:xfrm>
            <a:off x="167759" y="1616149"/>
            <a:ext cx="5928241" cy="4560814"/>
          </a:xfrm>
        </p:spPr>
        <p:txBody>
          <a:bodyPr>
            <a:normAutofit fontScale="92500" lnSpcReduction="10000"/>
          </a:bodyPr>
          <a:lstStyle/>
          <a:p>
            <a:r>
              <a:rPr lang="en-AU" dirty="0"/>
              <a:t>Declined sharply from a peak of 30% of users in early 2022 to 10% of users today</a:t>
            </a:r>
          </a:p>
          <a:p>
            <a:r>
              <a:rPr lang="en-AU" dirty="0"/>
              <a:t>Google’s Public DNS service has 80% of market share of the open resolver “market”</a:t>
            </a:r>
          </a:p>
          <a:p>
            <a:r>
              <a:rPr lang="en-AU" dirty="0"/>
              <a:t>Open resolver use has a strong weekday preference – which indicates a strong adoption preference in enterprise networks, but far smaller levels of individual user uptake</a:t>
            </a:r>
          </a:p>
          <a:p>
            <a:pPr lvl="1"/>
            <a:r>
              <a:rPr lang="en-AU" dirty="0"/>
              <a:t>Users generally don’t stray away from the default settings</a:t>
            </a:r>
          </a:p>
        </p:txBody>
      </p:sp>
      <p:pic>
        <p:nvPicPr>
          <p:cNvPr id="5" name="Picture 4">
            <a:extLst>
              <a:ext uri="{FF2B5EF4-FFF2-40B4-BE49-F238E27FC236}">
                <a16:creationId xmlns:a16="http://schemas.microsoft.com/office/drawing/2014/main" id="{B65AF53F-2CA5-5336-C236-4DA70D3ECA6D}"/>
              </a:ext>
            </a:extLst>
          </p:cNvPr>
          <p:cNvPicPr>
            <a:picLocks noChangeAspect="1"/>
          </p:cNvPicPr>
          <p:nvPr/>
        </p:nvPicPr>
        <p:blipFill>
          <a:blip r:embed="rId2"/>
          <a:stretch>
            <a:fillRect/>
          </a:stretch>
        </p:blipFill>
        <p:spPr>
          <a:xfrm>
            <a:off x="6008258" y="1955801"/>
            <a:ext cx="6183742" cy="3495158"/>
          </a:xfrm>
          <a:prstGeom prst="rect">
            <a:avLst/>
          </a:prstGeom>
        </p:spPr>
      </p:pic>
      <p:sp>
        <p:nvSpPr>
          <p:cNvPr id="4" name="TextBox 3">
            <a:extLst>
              <a:ext uri="{FF2B5EF4-FFF2-40B4-BE49-F238E27FC236}">
                <a16:creationId xmlns:a16="http://schemas.microsoft.com/office/drawing/2014/main" id="{DCF59A99-FE41-862F-D381-851EA0F0FCBD}"/>
              </a:ext>
            </a:extLst>
          </p:cNvPr>
          <p:cNvSpPr txBox="1"/>
          <p:nvPr/>
        </p:nvSpPr>
        <p:spPr>
          <a:xfrm>
            <a:off x="6785479" y="4433264"/>
            <a:ext cx="1633139" cy="369332"/>
          </a:xfrm>
          <a:prstGeom prst="rect">
            <a:avLst/>
          </a:prstGeom>
          <a:noFill/>
        </p:spPr>
        <p:txBody>
          <a:bodyPr wrap="none" rtlCol="0">
            <a:spAutoFit/>
          </a:bodyPr>
          <a:lstStyle/>
          <a:p>
            <a:r>
              <a:rPr lang="en-AU" dirty="0"/>
              <a:t>Open Resolvers</a:t>
            </a:r>
          </a:p>
        </p:txBody>
      </p:sp>
      <p:sp>
        <p:nvSpPr>
          <p:cNvPr id="6" name="TextBox 5">
            <a:extLst>
              <a:ext uri="{FF2B5EF4-FFF2-40B4-BE49-F238E27FC236}">
                <a16:creationId xmlns:a16="http://schemas.microsoft.com/office/drawing/2014/main" id="{72596936-DAC5-9DD9-E75E-ECD423FFC23D}"/>
              </a:ext>
            </a:extLst>
          </p:cNvPr>
          <p:cNvSpPr txBox="1"/>
          <p:nvPr/>
        </p:nvSpPr>
        <p:spPr>
          <a:xfrm>
            <a:off x="10053145" y="2321736"/>
            <a:ext cx="1318118" cy="369332"/>
          </a:xfrm>
          <a:prstGeom prst="rect">
            <a:avLst/>
          </a:prstGeom>
          <a:noFill/>
        </p:spPr>
        <p:txBody>
          <a:bodyPr wrap="none" rtlCol="0">
            <a:spAutoFit/>
          </a:bodyPr>
          <a:lstStyle/>
          <a:p>
            <a:r>
              <a:rPr lang="en-AU" dirty="0"/>
              <a:t>ISP Resolver</a:t>
            </a:r>
          </a:p>
        </p:txBody>
      </p:sp>
    </p:spTree>
    <p:extLst>
      <p:ext uri="{BB962C8B-B14F-4D97-AF65-F5344CB8AC3E}">
        <p14:creationId xmlns:p14="http://schemas.microsoft.com/office/powerpoint/2010/main" val="141323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29DD7-54E0-DDB5-946A-BCB9DD98637B}"/>
              </a:ext>
            </a:extLst>
          </p:cNvPr>
          <p:cNvSpPr>
            <a:spLocks noGrp="1"/>
          </p:cNvSpPr>
          <p:nvPr>
            <p:ph type="title"/>
          </p:nvPr>
        </p:nvSpPr>
        <p:spPr/>
        <p:txBody>
          <a:bodyPr/>
          <a:lstStyle/>
          <a:p>
            <a:r>
              <a:rPr lang="en-AU" dirty="0"/>
              <a:t>Is EU “different”?</a:t>
            </a:r>
          </a:p>
        </p:txBody>
      </p:sp>
      <p:pic>
        <p:nvPicPr>
          <p:cNvPr id="5" name="Content Placeholder 4">
            <a:extLst>
              <a:ext uri="{FF2B5EF4-FFF2-40B4-BE49-F238E27FC236}">
                <a16:creationId xmlns:a16="http://schemas.microsoft.com/office/drawing/2014/main" id="{AEE6C4AB-3D79-C501-A5B0-B68F6E25E0C1}"/>
              </a:ext>
            </a:extLst>
          </p:cNvPr>
          <p:cNvPicPr>
            <a:picLocks noGrp="1" noChangeAspect="1"/>
          </p:cNvPicPr>
          <p:nvPr>
            <p:ph idx="1"/>
          </p:nvPr>
        </p:nvPicPr>
        <p:blipFill rotWithShape="1">
          <a:blip r:embed="rId2"/>
          <a:srcRect l="1809"/>
          <a:stretch/>
        </p:blipFill>
        <p:spPr>
          <a:xfrm>
            <a:off x="6648893" y="1690688"/>
            <a:ext cx="3841818" cy="4351338"/>
          </a:xfrm>
        </p:spPr>
      </p:pic>
      <p:sp>
        <p:nvSpPr>
          <p:cNvPr id="6" name="TextBox 5">
            <a:extLst>
              <a:ext uri="{FF2B5EF4-FFF2-40B4-BE49-F238E27FC236}">
                <a16:creationId xmlns:a16="http://schemas.microsoft.com/office/drawing/2014/main" id="{58886F02-25D7-F950-3C28-52A0ADA1B802}"/>
              </a:ext>
            </a:extLst>
          </p:cNvPr>
          <p:cNvSpPr txBox="1"/>
          <p:nvPr/>
        </p:nvSpPr>
        <p:spPr>
          <a:xfrm>
            <a:off x="1052979" y="1871330"/>
            <a:ext cx="4950872" cy="1754326"/>
          </a:xfrm>
          <a:prstGeom prst="rect">
            <a:avLst/>
          </a:prstGeom>
          <a:noFill/>
        </p:spPr>
        <p:txBody>
          <a:bodyPr wrap="square" rtlCol="0">
            <a:spAutoFit/>
          </a:bodyPr>
          <a:lstStyle/>
          <a:p>
            <a:r>
              <a:rPr lang="en-AU" dirty="0"/>
              <a:t>A much larger level of use of open DNS resolvers is seen in Africa, South and Central Americas and Asia </a:t>
            </a:r>
          </a:p>
          <a:p>
            <a:endParaRPr lang="en-AU" dirty="0"/>
          </a:p>
          <a:p>
            <a:r>
              <a:rPr lang="en-AU" dirty="0"/>
              <a:t>As in EU, the majority of this user of open resolvers is due to the use of Google’s service</a:t>
            </a:r>
          </a:p>
        </p:txBody>
      </p:sp>
      <p:pic>
        <p:nvPicPr>
          <p:cNvPr id="10" name="Picture 9">
            <a:extLst>
              <a:ext uri="{FF2B5EF4-FFF2-40B4-BE49-F238E27FC236}">
                <a16:creationId xmlns:a16="http://schemas.microsoft.com/office/drawing/2014/main" id="{F043D8DA-CF3B-5F55-1AEF-D832B05C7175}"/>
              </a:ext>
            </a:extLst>
          </p:cNvPr>
          <p:cNvPicPr>
            <a:picLocks noChangeAspect="1"/>
          </p:cNvPicPr>
          <p:nvPr/>
        </p:nvPicPr>
        <p:blipFill>
          <a:blip r:embed="rId3"/>
          <a:stretch>
            <a:fillRect/>
          </a:stretch>
        </p:blipFill>
        <p:spPr>
          <a:xfrm>
            <a:off x="672638" y="4132519"/>
            <a:ext cx="5423362" cy="2487945"/>
          </a:xfrm>
          <a:prstGeom prst="rect">
            <a:avLst/>
          </a:prstGeom>
        </p:spPr>
      </p:pic>
      <p:pic>
        <p:nvPicPr>
          <p:cNvPr id="12" name="Picture 11">
            <a:extLst>
              <a:ext uri="{FF2B5EF4-FFF2-40B4-BE49-F238E27FC236}">
                <a16:creationId xmlns:a16="http://schemas.microsoft.com/office/drawing/2014/main" id="{DD1C60F6-30DB-707F-F45A-CEFFEBEBCF3A}"/>
              </a:ext>
            </a:extLst>
          </p:cNvPr>
          <p:cNvPicPr>
            <a:picLocks noChangeAspect="1"/>
          </p:cNvPicPr>
          <p:nvPr/>
        </p:nvPicPr>
        <p:blipFill>
          <a:blip r:embed="rId4"/>
          <a:stretch>
            <a:fillRect/>
          </a:stretch>
        </p:blipFill>
        <p:spPr>
          <a:xfrm>
            <a:off x="616904" y="3808379"/>
            <a:ext cx="3650296" cy="242157"/>
          </a:xfrm>
          <a:prstGeom prst="rect">
            <a:avLst/>
          </a:prstGeom>
        </p:spPr>
      </p:pic>
    </p:spTree>
    <p:extLst>
      <p:ext uri="{BB962C8B-B14F-4D97-AF65-F5344CB8AC3E}">
        <p14:creationId xmlns:p14="http://schemas.microsoft.com/office/powerpoint/2010/main" val="4177606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05918-D995-BD65-142F-B0BF04FFD6C8}"/>
              </a:ext>
            </a:extLst>
          </p:cNvPr>
          <p:cNvSpPr>
            <a:spLocks noGrp="1"/>
          </p:cNvSpPr>
          <p:nvPr>
            <p:ph type="title"/>
          </p:nvPr>
        </p:nvSpPr>
        <p:spPr/>
        <p:txBody>
          <a:bodyPr/>
          <a:lstStyle/>
          <a:p>
            <a:r>
              <a:rPr lang="en-AU" dirty="0"/>
              <a:t>The potential impact of DNS4EU</a:t>
            </a:r>
          </a:p>
        </p:txBody>
      </p:sp>
      <p:sp>
        <p:nvSpPr>
          <p:cNvPr id="3" name="Content Placeholder 2">
            <a:extLst>
              <a:ext uri="{FF2B5EF4-FFF2-40B4-BE49-F238E27FC236}">
                <a16:creationId xmlns:a16="http://schemas.microsoft.com/office/drawing/2014/main" id="{9893DDD5-8DFE-C209-2654-0EFDDB6B70D0}"/>
              </a:ext>
            </a:extLst>
          </p:cNvPr>
          <p:cNvSpPr>
            <a:spLocks noGrp="1"/>
          </p:cNvSpPr>
          <p:nvPr>
            <p:ph idx="1"/>
          </p:nvPr>
        </p:nvSpPr>
        <p:spPr/>
        <p:txBody>
          <a:bodyPr/>
          <a:lstStyle/>
          <a:p>
            <a:r>
              <a:rPr lang="en-AU" dirty="0"/>
              <a:t>With less than 10% of users directing queries away from the local ISP resolver towards an open DNS resolver it would seem that the potential for change in the EU DNS environment is not all that great</a:t>
            </a:r>
          </a:p>
        </p:txBody>
      </p:sp>
    </p:spTree>
    <p:extLst>
      <p:ext uri="{BB962C8B-B14F-4D97-AF65-F5344CB8AC3E}">
        <p14:creationId xmlns:p14="http://schemas.microsoft.com/office/powerpoint/2010/main" val="4287924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A429C-A88D-7EB9-0046-14435C253AFE}"/>
              </a:ext>
            </a:extLst>
          </p:cNvPr>
          <p:cNvSpPr>
            <a:spLocks noGrp="1"/>
          </p:cNvSpPr>
          <p:nvPr>
            <p:ph type="title"/>
          </p:nvPr>
        </p:nvSpPr>
        <p:spPr/>
        <p:txBody>
          <a:bodyPr/>
          <a:lstStyle/>
          <a:p>
            <a:r>
              <a:rPr lang="en-AU" dirty="0"/>
              <a:t>DNS4EU Deployment Options</a:t>
            </a:r>
          </a:p>
        </p:txBody>
      </p:sp>
      <p:sp>
        <p:nvSpPr>
          <p:cNvPr id="3" name="Content Placeholder 2">
            <a:extLst>
              <a:ext uri="{FF2B5EF4-FFF2-40B4-BE49-F238E27FC236}">
                <a16:creationId xmlns:a16="http://schemas.microsoft.com/office/drawing/2014/main" id="{0BE110C5-EBA2-1DA0-7248-F32937E48472}"/>
              </a:ext>
            </a:extLst>
          </p:cNvPr>
          <p:cNvSpPr>
            <a:spLocks noGrp="1"/>
          </p:cNvSpPr>
          <p:nvPr>
            <p:ph idx="1"/>
          </p:nvPr>
        </p:nvSpPr>
        <p:spPr/>
        <p:txBody>
          <a:bodyPr/>
          <a:lstStyle/>
          <a:p>
            <a:r>
              <a:rPr lang="en-AU" dirty="0"/>
              <a:t>Same as existing open DNS resolver services:</a:t>
            </a:r>
          </a:p>
          <a:p>
            <a:pPr lvl="1"/>
            <a:r>
              <a:rPr lang="en-AU" dirty="0"/>
              <a:t>Anycast service address</a:t>
            </a:r>
          </a:p>
          <a:p>
            <a:pPr lvl="1"/>
            <a:r>
              <a:rPr lang="en-AU" dirty="0"/>
              <a:t>Multiple service sites</a:t>
            </a:r>
          </a:p>
          <a:p>
            <a:pPr lvl="1"/>
            <a:r>
              <a:rPr lang="en-AU" dirty="0"/>
              <a:t>Each service site may use a front end load balancer and a collection of backend resolver engines</a:t>
            </a:r>
          </a:p>
          <a:p>
            <a:pPr lvl="1"/>
            <a:r>
              <a:rPr lang="en-AU" dirty="0"/>
              <a:t>Deployed at IX points(?)</a:t>
            </a:r>
          </a:p>
          <a:p>
            <a:r>
              <a:rPr lang="en-AU" dirty="0"/>
              <a:t>As a replacement for the ISP’s existing recursive resolver service</a:t>
            </a:r>
          </a:p>
          <a:p>
            <a:pPr lvl="1"/>
            <a:r>
              <a:rPr lang="en-AU" dirty="0"/>
              <a:t>Deeply embedded in ISP infrastructure</a:t>
            </a:r>
          </a:p>
        </p:txBody>
      </p:sp>
    </p:spTree>
    <p:extLst>
      <p:ext uri="{BB962C8B-B14F-4D97-AF65-F5344CB8AC3E}">
        <p14:creationId xmlns:p14="http://schemas.microsoft.com/office/powerpoint/2010/main" val="877823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2E954-CC44-6A5D-4C1A-71E1D2B639DB}"/>
              </a:ext>
            </a:extLst>
          </p:cNvPr>
          <p:cNvSpPr>
            <a:spLocks noGrp="1"/>
          </p:cNvSpPr>
          <p:nvPr>
            <p:ph type="title"/>
          </p:nvPr>
        </p:nvSpPr>
        <p:spPr/>
        <p:txBody>
          <a:bodyPr/>
          <a:lstStyle/>
          <a:p>
            <a:r>
              <a:rPr lang="en-AU" dirty="0"/>
              <a:t>Measuring the impact of DNS4EU</a:t>
            </a:r>
          </a:p>
        </p:txBody>
      </p:sp>
      <p:sp>
        <p:nvSpPr>
          <p:cNvPr id="3" name="Content Placeholder 2">
            <a:extLst>
              <a:ext uri="{FF2B5EF4-FFF2-40B4-BE49-F238E27FC236}">
                <a16:creationId xmlns:a16="http://schemas.microsoft.com/office/drawing/2014/main" id="{56C2D631-19BF-E86A-E3D4-CC5DF8260882}"/>
              </a:ext>
            </a:extLst>
          </p:cNvPr>
          <p:cNvSpPr>
            <a:spLocks noGrp="1"/>
          </p:cNvSpPr>
          <p:nvPr>
            <p:ph idx="1"/>
          </p:nvPr>
        </p:nvSpPr>
        <p:spPr/>
        <p:txBody>
          <a:bodyPr/>
          <a:lstStyle/>
          <a:p>
            <a:r>
              <a:rPr lang="en-AU" b="1" u="sng" dirty="0"/>
              <a:t>If</a:t>
            </a:r>
            <a:r>
              <a:rPr lang="en-AU" dirty="0"/>
              <a:t> this service will use some form of constant service address and an anycast configuration</a:t>
            </a:r>
          </a:p>
          <a:p>
            <a:pPr lvl="1"/>
            <a:r>
              <a:rPr lang="en-AU" dirty="0"/>
              <a:t>Then measurement of the uptake of this service can be undertaken in the same way that the use of other open DNS resolvers is measured</a:t>
            </a:r>
          </a:p>
          <a:p>
            <a:r>
              <a:rPr lang="en-AU" b="1" u="sng" dirty="0"/>
              <a:t>If</a:t>
            </a:r>
            <a:r>
              <a:rPr lang="en-AU" dirty="0"/>
              <a:t> the service is embedded in ISP infrastructure then the measurement of this service will be far more challenging to undertake externally</a:t>
            </a:r>
          </a:p>
        </p:txBody>
      </p:sp>
    </p:spTree>
    <p:extLst>
      <p:ext uri="{BB962C8B-B14F-4D97-AF65-F5344CB8AC3E}">
        <p14:creationId xmlns:p14="http://schemas.microsoft.com/office/powerpoint/2010/main" val="2655208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058C930-2ED6-1D60-11A9-5C551642807B}"/>
              </a:ext>
            </a:extLst>
          </p:cNvPr>
          <p:cNvSpPr txBox="1"/>
          <p:nvPr/>
        </p:nvSpPr>
        <p:spPr>
          <a:xfrm>
            <a:off x="1963274" y="3313635"/>
            <a:ext cx="7986482" cy="769441"/>
          </a:xfrm>
          <a:prstGeom prst="rect">
            <a:avLst/>
          </a:prstGeom>
          <a:noFill/>
        </p:spPr>
        <p:txBody>
          <a:bodyPr wrap="none" rtlCol="0">
            <a:spAutoFit/>
          </a:bodyPr>
          <a:lstStyle/>
          <a:p>
            <a:r>
              <a:rPr lang="en-AU" sz="4400" dirty="0">
                <a:latin typeface="Powderfinger Type" panose="02020709070000000403" pitchFamily="49" charset="77"/>
              </a:rPr>
              <a:t>Comments and Questions?</a:t>
            </a:r>
          </a:p>
        </p:txBody>
      </p:sp>
    </p:spTree>
    <p:extLst>
      <p:ext uri="{BB962C8B-B14F-4D97-AF65-F5344CB8AC3E}">
        <p14:creationId xmlns:p14="http://schemas.microsoft.com/office/powerpoint/2010/main" val="4120307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54533-7298-A5B7-9FE3-5FC87CB777C0}"/>
              </a:ext>
            </a:extLst>
          </p:cNvPr>
          <p:cNvSpPr>
            <a:spLocks noGrp="1"/>
          </p:cNvSpPr>
          <p:nvPr>
            <p:ph type="title"/>
          </p:nvPr>
        </p:nvSpPr>
        <p:spPr/>
        <p:txBody>
          <a:bodyPr/>
          <a:lstStyle/>
          <a:p>
            <a:r>
              <a:rPr lang="en-AU" dirty="0"/>
              <a:t>A Measurement Opportunity</a:t>
            </a:r>
          </a:p>
        </p:txBody>
      </p:sp>
      <p:sp>
        <p:nvSpPr>
          <p:cNvPr id="3" name="Content Placeholder 2">
            <a:extLst>
              <a:ext uri="{FF2B5EF4-FFF2-40B4-BE49-F238E27FC236}">
                <a16:creationId xmlns:a16="http://schemas.microsoft.com/office/drawing/2014/main" id="{FA1D0FE8-79F1-329B-C83A-A31943EEADE2}"/>
              </a:ext>
            </a:extLst>
          </p:cNvPr>
          <p:cNvSpPr>
            <a:spLocks noGrp="1"/>
          </p:cNvSpPr>
          <p:nvPr>
            <p:ph idx="1"/>
          </p:nvPr>
        </p:nvSpPr>
        <p:spPr/>
        <p:txBody>
          <a:bodyPr/>
          <a:lstStyle/>
          <a:p>
            <a:r>
              <a:rPr lang="en-AU" dirty="0"/>
              <a:t>Sometimes there are ideal windows for “before and after” measurements</a:t>
            </a:r>
          </a:p>
          <a:p>
            <a:pPr lvl="1"/>
            <a:r>
              <a:rPr lang="en-AU" dirty="0"/>
              <a:t>in attempting to measure the effectiveness of changes to the DNS resolution  environment</a:t>
            </a:r>
          </a:p>
          <a:p>
            <a:r>
              <a:rPr lang="en-AU" dirty="0"/>
              <a:t>In this case it’s the DNS4EU initiative</a:t>
            </a:r>
          </a:p>
        </p:txBody>
      </p:sp>
    </p:spTree>
    <p:extLst>
      <p:ext uri="{BB962C8B-B14F-4D97-AF65-F5344CB8AC3E}">
        <p14:creationId xmlns:p14="http://schemas.microsoft.com/office/powerpoint/2010/main" val="1109743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96E87-11E6-54D7-8C7F-CC9AD3847D78}"/>
              </a:ext>
            </a:extLst>
          </p:cNvPr>
          <p:cNvSpPr>
            <a:spLocks noGrp="1"/>
          </p:cNvSpPr>
          <p:nvPr>
            <p:ph type="title"/>
          </p:nvPr>
        </p:nvSpPr>
        <p:spPr/>
        <p:txBody>
          <a:bodyPr/>
          <a:lstStyle/>
          <a:p>
            <a:r>
              <a:rPr lang="en-AU" dirty="0"/>
              <a:t>Measurement Questions</a:t>
            </a:r>
          </a:p>
        </p:txBody>
      </p:sp>
      <p:sp>
        <p:nvSpPr>
          <p:cNvPr id="3" name="Content Placeholder 2">
            <a:extLst>
              <a:ext uri="{FF2B5EF4-FFF2-40B4-BE49-F238E27FC236}">
                <a16:creationId xmlns:a16="http://schemas.microsoft.com/office/drawing/2014/main" id="{3A9725CB-4455-5A2D-7BF5-88DDB95E807C}"/>
              </a:ext>
            </a:extLst>
          </p:cNvPr>
          <p:cNvSpPr>
            <a:spLocks noGrp="1"/>
          </p:cNvSpPr>
          <p:nvPr>
            <p:ph idx="1"/>
          </p:nvPr>
        </p:nvSpPr>
        <p:spPr/>
        <p:txBody>
          <a:bodyPr/>
          <a:lstStyle/>
          <a:p>
            <a:r>
              <a:rPr lang="en-AU" dirty="0"/>
              <a:t>What does the DNS resolution landscape look like before the introduction of DNS4EU?</a:t>
            </a:r>
          </a:p>
          <a:p>
            <a:r>
              <a:rPr lang="en-AU" dirty="0"/>
              <a:t>How would we like to measure the impact of DNS4EU on EU users?</a:t>
            </a:r>
          </a:p>
          <a:p>
            <a:r>
              <a:rPr lang="en-AU" dirty="0"/>
              <a:t>What deployment choices for DNS EU would make measurement easier? (or more challenging!)</a:t>
            </a:r>
          </a:p>
        </p:txBody>
      </p:sp>
    </p:spTree>
    <p:extLst>
      <p:ext uri="{BB962C8B-B14F-4D97-AF65-F5344CB8AC3E}">
        <p14:creationId xmlns:p14="http://schemas.microsoft.com/office/powerpoint/2010/main" val="3184548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5E6BD-CF78-26EA-C7F4-919AA9CD891A}"/>
              </a:ext>
            </a:extLst>
          </p:cNvPr>
          <p:cNvSpPr>
            <a:spLocks noGrp="1"/>
          </p:cNvSpPr>
          <p:nvPr>
            <p:ph type="title"/>
          </p:nvPr>
        </p:nvSpPr>
        <p:spPr/>
        <p:txBody>
          <a:bodyPr/>
          <a:lstStyle/>
          <a:p>
            <a:r>
              <a:rPr lang="en-AU" dirty="0"/>
              <a:t>DNS Resolution in EU</a:t>
            </a:r>
          </a:p>
        </p:txBody>
      </p:sp>
      <p:sp>
        <p:nvSpPr>
          <p:cNvPr id="3" name="Content Placeholder 2">
            <a:extLst>
              <a:ext uri="{FF2B5EF4-FFF2-40B4-BE49-F238E27FC236}">
                <a16:creationId xmlns:a16="http://schemas.microsoft.com/office/drawing/2014/main" id="{C67041B2-960C-877A-79F5-DC502C785F46}"/>
              </a:ext>
            </a:extLst>
          </p:cNvPr>
          <p:cNvSpPr>
            <a:spLocks noGrp="1"/>
          </p:cNvSpPr>
          <p:nvPr>
            <p:ph idx="1"/>
          </p:nvPr>
        </p:nvSpPr>
        <p:spPr>
          <a:xfrm>
            <a:off x="838200" y="1857155"/>
            <a:ext cx="10515600" cy="1792570"/>
          </a:xfrm>
        </p:spPr>
        <p:txBody>
          <a:bodyPr>
            <a:normAutofit fontScale="92500" lnSpcReduction="20000"/>
          </a:bodyPr>
          <a:lstStyle/>
          <a:p>
            <a:pPr marL="0" indent="0">
              <a:buNone/>
            </a:pPr>
            <a:r>
              <a:rPr lang="en-AU" dirty="0"/>
              <a:t>APNIC’s Measurement methodology:</a:t>
            </a:r>
          </a:p>
          <a:p>
            <a:pPr lvl="1"/>
            <a:r>
              <a:rPr lang="en-AU" dirty="0"/>
              <a:t>Use an ad campaign to generate URLs with unique DNS labels</a:t>
            </a:r>
          </a:p>
          <a:p>
            <a:pPr lvl="1"/>
            <a:r>
              <a:rPr lang="en-AU" dirty="0"/>
              <a:t>Match the queries seen at our authoritative DNS server to the query names generated when the ad was impressed to the user’s browser</a:t>
            </a:r>
          </a:p>
          <a:p>
            <a:pPr lvl="1"/>
            <a:r>
              <a:rPr lang="en-AU" dirty="0"/>
              <a:t> Compare the IP address of the resolver who presents the query to the auth DNS server to the IP address of the user</a:t>
            </a:r>
          </a:p>
        </p:txBody>
      </p:sp>
      <p:sp>
        <p:nvSpPr>
          <p:cNvPr id="4" name="Freeform 3">
            <a:extLst>
              <a:ext uri="{FF2B5EF4-FFF2-40B4-BE49-F238E27FC236}">
                <a16:creationId xmlns:a16="http://schemas.microsoft.com/office/drawing/2014/main" id="{ABEFEEC2-ECA5-1032-57FF-057FCCF5ECAD}"/>
              </a:ext>
            </a:extLst>
          </p:cNvPr>
          <p:cNvSpPr/>
          <p:nvPr/>
        </p:nvSpPr>
        <p:spPr>
          <a:xfrm>
            <a:off x="2025721" y="5266395"/>
            <a:ext cx="212089" cy="135783"/>
          </a:xfrm>
          <a:custGeom>
            <a:avLst/>
            <a:gdLst>
              <a:gd name="connsiteX0" fmla="*/ 61758 w 212089"/>
              <a:gd name="connsiteY0" fmla="*/ 129768 h 135783"/>
              <a:gd name="connsiteX1" fmla="*/ 188090 w 212089"/>
              <a:gd name="connsiteY1" fmla="*/ 123752 h 135783"/>
              <a:gd name="connsiteX2" fmla="*/ 200121 w 212089"/>
              <a:gd name="connsiteY2" fmla="*/ 21484 h 135783"/>
              <a:gd name="connsiteX3" fmla="*/ 55742 w 212089"/>
              <a:gd name="connsiteY3" fmla="*/ 3437 h 135783"/>
              <a:gd name="connsiteX4" fmla="*/ 1600 w 212089"/>
              <a:gd name="connsiteY4" fmla="*/ 69610 h 135783"/>
              <a:gd name="connsiteX5" fmla="*/ 19647 w 212089"/>
              <a:gd name="connsiteY5" fmla="*/ 87658 h 135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089" h="135783">
                <a:moveTo>
                  <a:pt x="61758" y="129768"/>
                </a:moveTo>
                <a:cubicBezTo>
                  <a:pt x="113394" y="135783"/>
                  <a:pt x="165030" y="141799"/>
                  <a:pt x="188090" y="123752"/>
                </a:cubicBezTo>
                <a:cubicBezTo>
                  <a:pt x="211150" y="105705"/>
                  <a:pt x="222179" y="41536"/>
                  <a:pt x="200121" y="21484"/>
                </a:cubicBezTo>
                <a:cubicBezTo>
                  <a:pt x="178063" y="1432"/>
                  <a:pt x="88829" y="-4584"/>
                  <a:pt x="55742" y="3437"/>
                </a:cubicBezTo>
                <a:cubicBezTo>
                  <a:pt x="22655" y="11458"/>
                  <a:pt x="1600" y="69610"/>
                  <a:pt x="1600" y="69610"/>
                </a:cubicBezTo>
                <a:cubicBezTo>
                  <a:pt x="-4416" y="83647"/>
                  <a:pt x="7615" y="85652"/>
                  <a:pt x="19647" y="876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E881DA21-2B5C-D565-0AB0-9C3A79340E46}"/>
              </a:ext>
            </a:extLst>
          </p:cNvPr>
          <p:cNvSpPr/>
          <p:nvPr/>
        </p:nvSpPr>
        <p:spPr>
          <a:xfrm>
            <a:off x="2045331" y="5408195"/>
            <a:ext cx="216992" cy="453701"/>
          </a:xfrm>
          <a:custGeom>
            <a:avLst/>
            <a:gdLst>
              <a:gd name="connsiteX0" fmla="*/ 78243 w 216992"/>
              <a:gd name="connsiteY0" fmla="*/ 0 h 453701"/>
              <a:gd name="connsiteX1" fmla="*/ 90274 w 216992"/>
              <a:gd name="connsiteY1" fmla="*/ 336884 h 453701"/>
              <a:gd name="connsiteX2" fmla="*/ 37 w 216992"/>
              <a:gd name="connsiteY2" fmla="*/ 451184 h 453701"/>
              <a:gd name="connsiteX3" fmla="*/ 102306 w 216992"/>
              <a:gd name="connsiteY3" fmla="*/ 246647 h 453701"/>
              <a:gd name="connsiteX4" fmla="*/ 216606 w 216992"/>
              <a:gd name="connsiteY4" fmla="*/ 421105 h 453701"/>
              <a:gd name="connsiteX5" fmla="*/ 132385 w 216992"/>
              <a:gd name="connsiteY5" fmla="*/ 270710 h 453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992" h="453701">
                <a:moveTo>
                  <a:pt x="78243" y="0"/>
                </a:moveTo>
                <a:cubicBezTo>
                  <a:pt x="90775" y="130843"/>
                  <a:pt x="103308" y="261687"/>
                  <a:pt x="90274" y="336884"/>
                </a:cubicBezTo>
                <a:cubicBezTo>
                  <a:pt x="77240" y="412081"/>
                  <a:pt x="-1968" y="466223"/>
                  <a:pt x="37" y="451184"/>
                </a:cubicBezTo>
                <a:cubicBezTo>
                  <a:pt x="2042" y="436145"/>
                  <a:pt x="66211" y="251660"/>
                  <a:pt x="102306" y="246647"/>
                </a:cubicBezTo>
                <a:cubicBezTo>
                  <a:pt x="138401" y="241634"/>
                  <a:pt x="211593" y="417095"/>
                  <a:pt x="216606" y="421105"/>
                </a:cubicBezTo>
                <a:cubicBezTo>
                  <a:pt x="221619" y="425116"/>
                  <a:pt x="177002" y="347913"/>
                  <a:pt x="132385" y="2707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CA6BFF4F-F486-B5E5-0205-DEE23AFF7FC0}"/>
              </a:ext>
            </a:extLst>
          </p:cNvPr>
          <p:cNvSpPr/>
          <p:nvPr/>
        </p:nvSpPr>
        <p:spPr>
          <a:xfrm>
            <a:off x="1900989" y="5480384"/>
            <a:ext cx="168443" cy="48127"/>
          </a:xfrm>
          <a:custGeom>
            <a:avLst/>
            <a:gdLst>
              <a:gd name="connsiteX0" fmla="*/ 168443 w 168443"/>
              <a:gd name="connsiteY0" fmla="*/ 0 h 48127"/>
              <a:gd name="connsiteX1" fmla="*/ 0 w 168443"/>
              <a:gd name="connsiteY1" fmla="*/ 48127 h 48127"/>
            </a:gdLst>
            <a:ahLst/>
            <a:cxnLst>
              <a:cxn ang="0">
                <a:pos x="connsiteX0" y="connsiteY0"/>
              </a:cxn>
              <a:cxn ang="0">
                <a:pos x="connsiteX1" y="connsiteY1"/>
              </a:cxn>
            </a:cxnLst>
            <a:rect l="l" t="t" r="r" b="b"/>
            <a:pathLst>
              <a:path w="168443" h="48127">
                <a:moveTo>
                  <a:pt x="168443" y="0"/>
                </a:moveTo>
                <a:lnTo>
                  <a:pt x="0" y="48127"/>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0BCCDCCE-4888-DA41-80CF-757825A29C5E}"/>
              </a:ext>
            </a:extLst>
          </p:cNvPr>
          <p:cNvSpPr/>
          <p:nvPr/>
        </p:nvSpPr>
        <p:spPr>
          <a:xfrm>
            <a:off x="2153653" y="5417439"/>
            <a:ext cx="241422" cy="193418"/>
          </a:xfrm>
          <a:custGeom>
            <a:avLst/>
            <a:gdLst>
              <a:gd name="connsiteX0" fmla="*/ 0 w 241422"/>
              <a:gd name="connsiteY0" fmla="*/ 50914 h 193418"/>
              <a:gd name="connsiteX1" fmla="*/ 138363 w 241422"/>
              <a:gd name="connsiteY1" fmla="*/ 105056 h 193418"/>
              <a:gd name="connsiteX2" fmla="*/ 162426 w 241422"/>
              <a:gd name="connsiteY2" fmla="*/ 105056 h 193418"/>
              <a:gd name="connsiteX3" fmla="*/ 198521 w 241422"/>
              <a:gd name="connsiteY3" fmla="*/ 2787 h 193418"/>
              <a:gd name="connsiteX4" fmla="*/ 240631 w 241422"/>
              <a:gd name="connsiteY4" fmla="*/ 32866 h 193418"/>
              <a:gd name="connsiteX5" fmla="*/ 222584 w 241422"/>
              <a:gd name="connsiteY5" fmla="*/ 74977 h 193418"/>
              <a:gd name="connsiteX6" fmla="*/ 180473 w 241422"/>
              <a:gd name="connsiteY6" fmla="*/ 189277 h 193418"/>
              <a:gd name="connsiteX7" fmla="*/ 132347 w 241422"/>
              <a:gd name="connsiteY7" fmla="*/ 165214 h 193418"/>
              <a:gd name="connsiteX8" fmla="*/ 144379 w 241422"/>
              <a:gd name="connsiteY8" fmla="*/ 135135 h 193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422" h="193418">
                <a:moveTo>
                  <a:pt x="0" y="50914"/>
                </a:moveTo>
                <a:cubicBezTo>
                  <a:pt x="55646" y="73473"/>
                  <a:pt x="111292" y="96032"/>
                  <a:pt x="138363" y="105056"/>
                </a:cubicBezTo>
                <a:cubicBezTo>
                  <a:pt x="165434" y="114080"/>
                  <a:pt x="152400" y="122101"/>
                  <a:pt x="162426" y="105056"/>
                </a:cubicBezTo>
                <a:cubicBezTo>
                  <a:pt x="172452" y="88011"/>
                  <a:pt x="185487" y="14819"/>
                  <a:pt x="198521" y="2787"/>
                </a:cubicBezTo>
                <a:cubicBezTo>
                  <a:pt x="211555" y="-9245"/>
                  <a:pt x="236621" y="20834"/>
                  <a:pt x="240631" y="32866"/>
                </a:cubicBezTo>
                <a:cubicBezTo>
                  <a:pt x="244642" y="44898"/>
                  <a:pt x="232610" y="48908"/>
                  <a:pt x="222584" y="74977"/>
                </a:cubicBezTo>
                <a:cubicBezTo>
                  <a:pt x="212558" y="101046"/>
                  <a:pt x="195512" y="174238"/>
                  <a:pt x="180473" y="189277"/>
                </a:cubicBezTo>
                <a:cubicBezTo>
                  <a:pt x="165434" y="204316"/>
                  <a:pt x="138363" y="174238"/>
                  <a:pt x="132347" y="165214"/>
                </a:cubicBezTo>
                <a:cubicBezTo>
                  <a:pt x="126331" y="156190"/>
                  <a:pt x="135355" y="145662"/>
                  <a:pt x="144379" y="13513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19276B0D-892C-AC8D-AD4A-7979FCF2EC3A}"/>
              </a:ext>
            </a:extLst>
          </p:cNvPr>
          <p:cNvSpPr txBox="1"/>
          <p:nvPr/>
        </p:nvSpPr>
        <p:spPr>
          <a:xfrm>
            <a:off x="1646142" y="5799251"/>
            <a:ext cx="1015021" cy="369332"/>
          </a:xfrm>
          <a:prstGeom prst="rect">
            <a:avLst/>
          </a:prstGeom>
          <a:noFill/>
        </p:spPr>
        <p:txBody>
          <a:bodyPr wrap="none" rtlCol="0">
            <a:spAutoFit/>
          </a:bodyPr>
          <a:lstStyle/>
          <a:p>
            <a:r>
              <a:rPr lang="en-AU" dirty="0">
                <a:latin typeface="Gh Hand" panose="02000503000000000000" pitchFamily="2" charset="0"/>
              </a:rPr>
              <a:t>End user</a:t>
            </a:r>
          </a:p>
        </p:txBody>
      </p:sp>
      <p:sp>
        <p:nvSpPr>
          <p:cNvPr id="9" name="Freeform 8">
            <a:extLst>
              <a:ext uri="{FF2B5EF4-FFF2-40B4-BE49-F238E27FC236}">
                <a16:creationId xmlns:a16="http://schemas.microsoft.com/office/drawing/2014/main" id="{A780BA61-D9CC-E6DA-61B8-1185A9391D50}"/>
              </a:ext>
            </a:extLst>
          </p:cNvPr>
          <p:cNvSpPr/>
          <p:nvPr/>
        </p:nvSpPr>
        <p:spPr>
          <a:xfrm>
            <a:off x="1667652" y="3920465"/>
            <a:ext cx="1140316" cy="586836"/>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0" name="TextBox 9">
            <a:extLst>
              <a:ext uri="{FF2B5EF4-FFF2-40B4-BE49-F238E27FC236}">
                <a16:creationId xmlns:a16="http://schemas.microsoft.com/office/drawing/2014/main" id="{EC6D7ED6-5FDD-7E79-AEB9-D96175F7D7C8}"/>
              </a:ext>
            </a:extLst>
          </p:cNvPr>
          <p:cNvSpPr txBox="1"/>
          <p:nvPr/>
        </p:nvSpPr>
        <p:spPr>
          <a:xfrm>
            <a:off x="1838186" y="4041350"/>
            <a:ext cx="872355" cy="369332"/>
          </a:xfrm>
          <a:prstGeom prst="rect">
            <a:avLst/>
          </a:prstGeom>
          <a:noFill/>
        </p:spPr>
        <p:txBody>
          <a:bodyPr wrap="none" rtlCol="0">
            <a:spAutoFit/>
          </a:bodyPr>
          <a:lstStyle/>
          <a:p>
            <a:r>
              <a:rPr lang="en-AU" dirty="0">
                <a:latin typeface="Max's Handwritin" pitchFamily="2" charset="0"/>
              </a:rPr>
              <a:t>Ad system</a:t>
            </a:r>
          </a:p>
        </p:txBody>
      </p:sp>
      <p:sp>
        <p:nvSpPr>
          <p:cNvPr id="11" name="Freeform 10">
            <a:extLst>
              <a:ext uri="{FF2B5EF4-FFF2-40B4-BE49-F238E27FC236}">
                <a16:creationId xmlns:a16="http://schemas.microsoft.com/office/drawing/2014/main" id="{34AE56FF-5747-43A5-9889-75A67828AE08}"/>
              </a:ext>
            </a:extLst>
          </p:cNvPr>
          <p:cNvSpPr/>
          <p:nvPr/>
        </p:nvSpPr>
        <p:spPr>
          <a:xfrm>
            <a:off x="2316079" y="4553953"/>
            <a:ext cx="102385" cy="789594"/>
          </a:xfrm>
          <a:custGeom>
            <a:avLst/>
            <a:gdLst>
              <a:gd name="connsiteX0" fmla="*/ 0 w 102385"/>
              <a:gd name="connsiteY0" fmla="*/ 0 h 789594"/>
              <a:gd name="connsiteX1" fmla="*/ 54142 w 102385"/>
              <a:gd name="connsiteY1" fmla="*/ 733926 h 789594"/>
              <a:gd name="connsiteX2" fmla="*/ 102268 w 102385"/>
              <a:gd name="connsiteY2" fmla="*/ 655721 h 789594"/>
              <a:gd name="connsiteX3" fmla="*/ 66174 w 102385"/>
              <a:gd name="connsiteY3" fmla="*/ 788068 h 789594"/>
              <a:gd name="connsiteX4" fmla="*/ 18047 w 102385"/>
              <a:gd name="connsiteY4" fmla="*/ 715879 h 789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385" h="789594">
                <a:moveTo>
                  <a:pt x="0" y="0"/>
                </a:moveTo>
                <a:cubicBezTo>
                  <a:pt x="18548" y="312319"/>
                  <a:pt x="37097" y="624639"/>
                  <a:pt x="54142" y="733926"/>
                </a:cubicBezTo>
                <a:cubicBezTo>
                  <a:pt x="71187" y="843213"/>
                  <a:pt x="100263" y="646698"/>
                  <a:pt x="102268" y="655721"/>
                </a:cubicBezTo>
                <a:cubicBezTo>
                  <a:pt x="104273" y="664744"/>
                  <a:pt x="80211" y="778042"/>
                  <a:pt x="66174" y="788068"/>
                </a:cubicBezTo>
                <a:cubicBezTo>
                  <a:pt x="52137" y="798094"/>
                  <a:pt x="35092" y="756986"/>
                  <a:pt x="18047" y="7158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4D645CB9-3962-2DF8-F957-0A9307FA1025}"/>
              </a:ext>
            </a:extLst>
          </p:cNvPr>
          <p:cNvSpPr txBox="1"/>
          <p:nvPr/>
        </p:nvSpPr>
        <p:spPr>
          <a:xfrm>
            <a:off x="2316079" y="4786441"/>
            <a:ext cx="1455820" cy="276999"/>
          </a:xfrm>
          <a:prstGeom prst="rect">
            <a:avLst/>
          </a:prstGeom>
          <a:noFill/>
        </p:spPr>
        <p:txBody>
          <a:bodyPr wrap="square" rtlCol="0">
            <a:spAutoFit/>
          </a:bodyPr>
          <a:lstStyle/>
          <a:p>
            <a:r>
              <a:rPr lang="en-AU" sz="1200" dirty="0">
                <a:latin typeface="Max's Handwritin" pitchFamily="2" charset="0"/>
              </a:rPr>
              <a:t>html5 measurement script</a:t>
            </a:r>
          </a:p>
        </p:txBody>
      </p:sp>
      <p:sp>
        <p:nvSpPr>
          <p:cNvPr id="13" name="Freeform 12">
            <a:extLst>
              <a:ext uri="{FF2B5EF4-FFF2-40B4-BE49-F238E27FC236}">
                <a16:creationId xmlns:a16="http://schemas.microsoft.com/office/drawing/2014/main" id="{FBB6EBF4-07DC-6550-6CA6-278A25399B47}"/>
              </a:ext>
            </a:extLst>
          </p:cNvPr>
          <p:cNvSpPr/>
          <p:nvPr/>
        </p:nvSpPr>
        <p:spPr>
          <a:xfrm>
            <a:off x="3771898" y="5002509"/>
            <a:ext cx="1606217" cy="796742"/>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4" name="TextBox 13">
            <a:extLst>
              <a:ext uri="{FF2B5EF4-FFF2-40B4-BE49-F238E27FC236}">
                <a16:creationId xmlns:a16="http://schemas.microsoft.com/office/drawing/2014/main" id="{2F225732-082C-B5CA-9D09-D4697A635BC0}"/>
              </a:ext>
            </a:extLst>
          </p:cNvPr>
          <p:cNvSpPr txBox="1"/>
          <p:nvPr/>
        </p:nvSpPr>
        <p:spPr>
          <a:xfrm>
            <a:off x="4071696" y="5085029"/>
            <a:ext cx="1156086" cy="646331"/>
          </a:xfrm>
          <a:prstGeom prst="rect">
            <a:avLst/>
          </a:prstGeom>
          <a:noFill/>
        </p:spPr>
        <p:txBody>
          <a:bodyPr wrap="none" rtlCol="0">
            <a:spAutoFit/>
          </a:bodyPr>
          <a:lstStyle/>
          <a:p>
            <a:pPr algn="ctr"/>
            <a:r>
              <a:rPr lang="en-AU" dirty="0">
                <a:latin typeface="Max's Handwritin" pitchFamily="2" charset="0"/>
              </a:rPr>
              <a:t>DNS resolution</a:t>
            </a:r>
          </a:p>
          <a:p>
            <a:pPr algn="ctr"/>
            <a:r>
              <a:rPr lang="en-AU" dirty="0">
                <a:latin typeface="Max's Handwritin" pitchFamily="2" charset="0"/>
              </a:rPr>
              <a:t>environment</a:t>
            </a:r>
          </a:p>
        </p:txBody>
      </p:sp>
      <p:sp>
        <p:nvSpPr>
          <p:cNvPr id="15" name="Freeform 14">
            <a:extLst>
              <a:ext uri="{FF2B5EF4-FFF2-40B4-BE49-F238E27FC236}">
                <a16:creationId xmlns:a16="http://schemas.microsoft.com/office/drawing/2014/main" id="{DA0635D0-7A23-7F24-BE7D-FEFF93EF2343}"/>
              </a:ext>
            </a:extLst>
          </p:cNvPr>
          <p:cNvSpPr/>
          <p:nvPr/>
        </p:nvSpPr>
        <p:spPr>
          <a:xfrm>
            <a:off x="2448426" y="5263785"/>
            <a:ext cx="1380958" cy="240662"/>
          </a:xfrm>
          <a:custGeom>
            <a:avLst/>
            <a:gdLst>
              <a:gd name="connsiteX0" fmla="*/ 0 w 1380958"/>
              <a:gd name="connsiteY0" fmla="*/ 240662 h 240662"/>
              <a:gd name="connsiteX1" fmla="*/ 685800 w 1380958"/>
              <a:gd name="connsiteY1" fmla="*/ 150426 h 240662"/>
              <a:gd name="connsiteX2" fmla="*/ 1359569 w 1380958"/>
              <a:gd name="connsiteY2" fmla="*/ 54173 h 240662"/>
              <a:gd name="connsiteX3" fmla="*/ 1227221 w 1380958"/>
              <a:gd name="connsiteY3" fmla="*/ 31 h 240662"/>
              <a:gd name="connsiteX4" fmla="*/ 1371600 w 1380958"/>
              <a:gd name="connsiteY4" fmla="*/ 48157 h 240662"/>
              <a:gd name="connsiteX5" fmla="*/ 1245269 w 1380958"/>
              <a:gd name="connsiteY5" fmla="*/ 156441 h 240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0958" h="240662">
                <a:moveTo>
                  <a:pt x="0" y="240662"/>
                </a:moveTo>
                <a:lnTo>
                  <a:pt x="685800" y="150426"/>
                </a:lnTo>
                <a:cubicBezTo>
                  <a:pt x="912395" y="119345"/>
                  <a:pt x="1269332" y="79239"/>
                  <a:pt x="1359569" y="54173"/>
                </a:cubicBezTo>
                <a:cubicBezTo>
                  <a:pt x="1449806" y="29107"/>
                  <a:pt x="1225216" y="1034"/>
                  <a:pt x="1227221" y="31"/>
                </a:cubicBezTo>
                <a:cubicBezTo>
                  <a:pt x="1229226" y="-972"/>
                  <a:pt x="1368592" y="22089"/>
                  <a:pt x="1371600" y="48157"/>
                </a:cubicBezTo>
                <a:cubicBezTo>
                  <a:pt x="1374608" y="74225"/>
                  <a:pt x="1309938" y="115333"/>
                  <a:pt x="1245269" y="15644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Freeform 15">
            <a:extLst>
              <a:ext uri="{FF2B5EF4-FFF2-40B4-BE49-F238E27FC236}">
                <a16:creationId xmlns:a16="http://schemas.microsoft.com/office/drawing/2014/main" id="{77EDCCA2-9809-9A9F-2F8D-35A288B152D2}"/>
              </a:ext>
            </a:extLst>
          </p:cNvPr>
          <p:cNvSpPr/>
          <p:nvPr/>
        </p:nvSpPr>
        <p:spPr>
          <a:xfrm>
            <a:off x="5203658" y="4653765"/>
            <a:ext cx="1571830" cy="525830"/>
          </a:xfrm>
          <a:custGeom>
            <a:avLst/>
            <a:gdLst>
              <a:gd name="connsiteX0" fmla="*/ 0 w 1571830"/>
              <a:gd name="connsiteY0" fmla="*/ 525830 h 525830"/>
              <a:gd name="connsiteX1" fmla="*/ 1473868 w 1571830"/>
              <a:gd name="connsiteY1" fmla="*/ 170898 h 525830"/>
              <a:gd name="connsiteX2" fmla="*/ 1287379 w 1571830"/>
              <a:gd name="connsiteY2" fmla="*/ 2456 h 525830"/>
              <a:gd name="connsiteX3" fmla="*/ 1564105 w 1571830"/>
              <a:gd name="connsiteY3" fmla="*/ 92693 h 525830"/>
              <a:gd name="connsiteX4" fmla="*/ 1467853 w 1571830"/>
              <a:gd name="connsiteY4" fmla="*/ 381451 h 525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1830" h="525830">
                <a:moveTo>
                  <a:pt x="0" y="525830"/>
                </a:moveTo>
                <a:cubicBezTo>
                  <a:pt x="629652" y="391978"/>
                  <a:pt x="1259305" y="258127"/>
                  <a:pt x="1473868" y="170898"/>
                </a:cubicBezTo>
                <a:cubicBezTo>
                  <a:pt x="1688431" y="83669"/>
                  <a:pt x="1272340" y="15490"/>
                  <a:pt x="1287379" y="2456"/>
                </a:cubicBezTo>
                <a:cubicBezTo>
                  <a:pt x="1302418" y="-10578"/>
                  <a:pt x="1534026" y="29527"/>
                  <a:pt x="1564105" y="92693"/>
                </a:cubicBezTo>
                <a:cubicBezTo>
                  <a:pt x="1594184" y="155859"/>
                  <a:pt x="1531018" y="268655"/>
                  <a:pt x="1467853" y="38145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TextBox 17">
            <a:extLst>
              <a:ext uri="{FF2B5EF4-FFF2-40B4-BE49-F238E27FC236}">
                <a16:creationId xmlns:a16="http://schemas.microsoft.com/office/drawing/2014/main" id="{B9670AE2-A508-5CE3-5AC6-FC71CC0D6141}"/>
              </a:ext>
            </a:extLst>
          </p:cNvPr>
          <p:cNvSpPr txBox="1"/>
          <p:nvPr/>
        </p:nvSpPr>
        <p:spPr>
          <a:xfrm>
            <a:off x="6894067" y="4469099"/>
            <a:ext cx="1313180" cy="369332"/>
          </a:xfrm>
          <a:prstGeom prst="rect">
            <a:avLst/>
          </a:prstGeom>
          <a:noFill/>
        </p:spPr>
        <p:txBody>
          <a:bodyPr wrap="none" rtlCol="0">
            <a:spAutoFit/>
          </a:bodyPr>
          <a:lstStyle/>
          <a:p>
            <a:r>
              <a:rPr lang="en-AU" dirty="0">
                <a:latin typeface="Max's Handwritin" pitchFamily="2" charset="0"/>
              </a:rPr>
              <a:t>Auth DNS server</a:t>
            </a:r>
          </a:p>
        </p:txBody>
      </p:sp>
      <p:sp>
        <p:nvSpPr>
          <p:cNvPr id="19" name="Freeform 18">
            <a:extLst>
              <a:ext uri="{FF2B5EF4-FFF2-40B4-BE49-F238E27FC236}">
                <a16:creationId xmlns:a16="http://schemas.microsoft.com/office/drawing/2014/main" id="{86A227F5-C3BE-57FD-9805-037F28204790}"/>
              </a:ext>
            </a:extLst>
          </p:cNvPr>
          <p:cNvSpPr/>
          <p:nvPr/>
        </p:nvSpPr>
        <p:spPr>
          <a:xfrm>
            <a:off x="6779795" y="4397542"/>
            <a:ext cx="1696784" cy="494728"/>
          </a:xfrm>
          <a:custGeom>
            <a:avLst/>
            <a:gdLst>
              <a:gd name="connsiteX0" fmla="*/ 0 w 1696784"/>
              <a:gd name="connsiteY0" fmla="*/ 18047 h 494728"/>
              <a:gd name="connsiteX1" fmla="*/ 6016 w 1696784"/>
              <a:gd name="connsiteY1" fmla="*/ 354932 h 494728"/>
              <a:gd name="connsiteX2" fmla="*/ 18047 w 1696784"/>
              <a:gd name="connsiteY2" fmla="*/ 469232 h 494728"/>
              <a:gd name="connsiteX3" fmla="*/ 66173 w 1696784"/>
              <a:gd name="connsiteY3" fmla="*/ 469232 h 494728"/>
              <a:gd name="connsiteX4" fmla="*/ 1528010 w 1696784"/>
              <a:gd name="connsiteY4" fmla="*/ 493295 h 494728"/>
              <a:gd name="connsiteX5" fmla="*/ 1660358 w 1696784"/>
              <a:gd name="connsiteY5" fmla="*/ 421105 h 494728"/>
              <a:gd name="connsiteX6" fmla="*/ 1642310 w 1696784"/>
              <a:gd name="connsiteY6" fmla="*/ 60158 h 494728"/>
              <a:gd name="connsiteX7" fmla="*/ 1558089 w 1696784"/>
              <a:gd name="connsiteY7" fmla="*/ 24063 h 494728"/>
              <a:gd name="connsiteX8" fmla="*/ 60158 w 1696784"/>
              <a:gd name="connsiteY8" fmla="*/ 0 h 49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6784" h="494728">
                <a:moveTo>
                  <a:pt x="0" y="18047"/>
                </a:moveTo>
                <a:cubicBezTo>
                  <a:pt x="1504" y="148891"/>
                  <a:pt x="3008" y="279735"/>
                  <a:pt x="6016" y="354932"/>
                </a:cubicBezTo>
                <a:cubicBezTo>
                  <a:pt x="9024" y="430129"/>
                  <a:pt x="8021" y="450182"/>
                  <a:pt x="18047" y="469232"/>
                </a:cubicBezTo>
                <a:cubicBezTo>
                  <a:pt x="28073" y="488282"/>
                  <a:pt x="66173" y="469232"/>
                  <a:pt x="66173" y="469232"/>
                </a:cubicBezTo>
                <a:cubicBezTo>
                  <a:pt x="317833" y="473242"/>
                  <a:pt x="1262313" y="501316"/>
                  <a:pt x="1528010" y="493295"/>
                </a:cubicBezTo>
                <a:cubicBezTo>
                  <a:pt x="1793707" y="485274"/>
                  <a:pt x="1641308" y="493295"/>
                  <a:pt x="1660358" y="421105"/>
                </a:cubicBezTo>
                <a:cubicBezTo>
                  <a:pt x="1679408" y="348916"/>
                  <a:pt x="1659355" y="126332"/>
                  <a:pt x="1642310" y="60158"/>
                </a:cubicBezTo>
                <a:cubicBezTo>
                  <a:pt x="1625265" y="-6016"/>
                  <a:pt x="1821781" y="34089"/>
                  <a:pt x="1558089" y="24063"/>
                </a:cubicBezTo>
                <a:cubicBezTo>
                  <a:pt x="1294397" y="14037"/>
                  <a:pt x="677277" y="7018"/>
                  <a:pt x="6015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0" name="TextBox 19">
            <a:extLst>
              <a:ext uri="{FF2B5EF4-FFF2-40B4-BE49-F238E27FC236}">
                <a16:creationId xmlns:a16="http://schemas.microsoft.com/office/drawing/2014/main" id="{428E73C2-ED21-9291-EF3E-534683A2F0D3}"/>
              </a:ext>
            </a:extLst>
          </p:cNvPr>
          <p:cNvSpPr txBox="1"/>
          <p:nvPr/>
        </p:nvSpPr>
        <p:spPr>
          <a:xfrm>
            <a:off x="6869005" y="4028210"/>
            <a:ext cx="1518364" cy="369332"/>
          </a:xfrm>
          <a:prstGeom prst="rect">
            <a:avLst/>
          </a:prstGeom>
          <a:noFill/>
        </p:spPr>
        <p:txBody>
          <a:bodyPr wrap="none" rtlCol="0">
            <a:spAutoFit/>
          </a:bodyPr>
          <a:lstStyle/>
          <a:p>
            <a:r>
              <a:rPr lang="en-AU" b="1" dirty="0">
                <a:latin typeface="Max's Handwritin" pitchFamily="2" charset="0"/>
              </a:rPr>
              <a:t>Measurement server</a:t>
            </a:r>
          </a:p>
        </p:txBody>
      </p:sp>
    </p:spTree>
    <p:extLst>
      <p:ext uri="{BB962C8B-B14F-4D97-AF65-F5344CB8AC3E}">
        <p14:creationId xmlns:p14="http://schemas.microsoft.com/office/powerpoint/2010/main" val="296313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92457-D719-7754-385A-3663C56C7B34}"/>
              </a:ext>
            </a:extLst>
          </p:cNvPr>
          <p:cNvSpPr>
            <a:spLocks noGrp="1"/>
          </p:cNvSpPr>
          <p:nvPr>
            <p:ph type="title"/>
          </p:nvPr>
        </p:nvSpPr>
        <p:spPr/>
        <p:txBody>
          <a:bodyPr/>
          <a:lstStyle/>
          <a:p>
            <a:r>
              <a:rPr lang="en-AU" dirty="0"/>
              <a:t>Type of Resolver</a:t>
            </a:r>
          </a:p>
        </p:txBody>
      </p:sp>
      <p:sp>
        <p:nvSpPr>
          <p:cNvPr id="3" name="Content Placeholder 2">
            <a:extLst>
              <a:ext uri="{FF2B5EF4-FFF2-40B4-BE49-F238E27FC236}">
                <a16:creationId xmlns:a16="http://schemas.microsoft.com/office/drawing/2014/main" id="{8741EB24-0D20-A296-2643-C4F451937C13}"/>
              </a:ext>
            </a:extLst>
          </p:cNvPr>
          <p:cNvSpPr>
            <a:spLocks noGrp="1"/>
          </p:cNvSpPr>
          <p:nvPr>
            <p:ph idx="1"/>
          </p:nvPr>
        </p:nvSpPr>
        <p:spPr/>
        <p:txBody>
          <a:bodyPr/>
          <a:lstStyle/>
          <a:p>
            <a:r>
              <a:rPr lang="en-AU" dirty="0"/>
              <a:t>Resolver classes</a:t>
            </a:r>
          </a:p>
          <a:p>
            <a:pPr lvl="1"/>
            <a:r>
              <a:rPr lang="en-AU" dirty="0"/>
              <a:t>“known” open DNS resolver</a:t>
            </a:r>
          </a:p>
          <a:p>
            <a:pPr lvl="1"/>
            <a:r>
              <a:rPr lang="en-AU" dirty="0"/>
              <a:t>ISP resolver (same origin AS as user)</a:t>
            </a:r>
          </a:p>
          <a:p>
            <a:pPr lvl="1"/>
            <a:r>
              <a:rPr lang="en-AU" dirty="0"/>
              <a:t>Same country as user (domestic)</a:t>
            </a:r>
          </a:p>
          <a:p>
            <a:pPr lvl="1"/>
            <a:r>
              <a:rPr lang="en-AU" dirty="0"/>
              <a:t>Different country to user (foreign)</a:t>
            </a:r>
          </a:p>
        </p:txBody>
      </p:sp>
      <p:sp>
        <p:nvSpPr>
          <p:cNvPr id="4" name="Freeform 3">
            <a:extLst>
              <a:ext uri="{FF2B5EF4-FFF2-40B4-BE49-F238E27FC236}">
                <a16:creationId xmlns:a16="http://schemas.microsoft.com/office/drawing/2014/main" id="{4577557B-961E-A0EB-FF1D-B7A4CF1FA189}"/>
              </a:ext>
            </a:extLst>
          </p:cNvPr>
          <p:cNvSpPr/>
          <p:nvPr/>
        </p:nvSpPr>
        <p:spPr>
          <a:xfrm>
            <a:off x="3131507" y="5712962"/>
            <a:ext cx="212089" cy="135783"/>
          </a:xfrm>
          <a:custGeom>
            <a:avLst/>
            <a:gdLst>
              <a:gd name="connsiteX0" fmla="*/ 61758 w 212089"/>
              <a:gd name="connsiteY0" fmla="*/ 129768 h 135783"/>
              <a:gd name="connsiteX1" fmla="*/ 188090 w 212089"/>
              <a:gd name="connsiteY1" fmla="*/ 123752 h 135783"/>
              <a:gd name="connsiteX2" fmla="*/ 200121 w 212089"/>
              <a:gd name="connsiteY2" fmla="*/ 21484 h 135783"/>
              <a:gd name="connsiteX3" fmla="*/ 55742 w 212089"/>
              <a:gd name="connsiteY3" fmla="*/ 3437 h 135783"/>
              <a:gd name="connsiteX4" fmla="*/ 1600 w 212089"/>
              <a:gd name="connsiteY4" fmla="*/ 69610 h 135783"/>
              <a:gd name="connsiteX5" fmla="*/ 19647 w 212089"/>
              <a:gd name="connsiteY5" fmla="*/ 87658 h 135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089" h="135783">
                <a:moveTo>
                  <a:pt x="61758" y="129768"/>
                </a:moveTo>
                <a:cubicBezTo>
                  <a:pt x="113394" y="135783"/>
                  <a:pt x="165030" y="141799"/>
                  <a:pt x="188090" y="123752"/>
                </a:cubicBezTo>
                <a:cubicBezTo>
                  <a:pt x="211150" y="105705"/>
                  <a:pt x="222179" y="41536"/>
                  <a:pt x="200121" y="21484"/>
                </a:cubicBezTo>
                <a:cubicBezTo>
                  <a:pt x="178063" y="1432"/>
                  <a:pt x="88829" y="-4584"/>
                  <a:pt x="55742" y="3437"/>
                </a:cubicBezTo>
                <a:cubicBezTo>
                  <a:pt x="22655" y="11458"/>
                  <a:pt x="1600" y="69610"/>
                  <a:pt x="1600" y="69610"/>
                </a:cubicBezTo>
                <a:cubicBezTo>
                  <a:pt x="-4416" y="83647"/>
                  <a:pt x="7615" y="85652"/>
                  <a:pt x="19647" y="876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8C8BE43F-C212-D4BA-C12D-8F23B924E12A}"/>
              </a:ext>
            </a:extLst>
          </p:cNvPr>
          <p:cNvSpPr/>
          <p:nvPr/>
        </p:nvSpPr>
        <p:spPr>
          <a:xfrm>
            <a:off x="3151117" y="5854762"/>
            <a:ext cx="216992" cy="453701"/>
          </a:xfrm>
          <a:custGeom>
            <a:avLst/>
            <a:gdLst>
              <a:gd name="connsiteX0" fmla="*/ 78243 w 216992"/>
              <a:gd name="connsiteY0" fmla="*/ 0 h 453701"/>
              <a:gd name="connsiteX1" fmla="*/ 90274 w 216992"/>
              <a:gd name="connsiteY1" fmla="*/ 336884 h 453701"/>
              <a:gd name="connsiteX2" fmla="*/ 37 w 216992"/>
              <a:gd name="connsiteY2" fmla="*/ 451184 h 453701"/>
              <a:gd name="connsiteX3" fmla="*/ 102306 w 216992"/>
              <a:gd name="connsiteY3" fmla="*/ 246647 h 453701"/>
              <a:gd name="connsiteX4" fmla="*/ 216606 w 216992"/>
              <a:gd name="connsiteY4" fmla="*/ 421105 h 453701"/>
              <a:gd name="connsiteX5" fmla="*/ 132385 w 216992"/>
              <a:gd name="connsiteY5" fmla="*/ 270710 h 453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992" h="453701">
                <a:moveTo>
                  <a:pt x="78243" y="0"/>
                </a:moveTo>
                <a:cubicBezTo>
                  <a:pt x="90775" y="130843"/>
                  <a:pt x="103308" y="261687"/>
                  <a:pt x="90274" y="336884"/>
                </a:cubicBezTo>
                <a:cubicBezTo>
                  <a:pt x="77240" y="412081"/>
                  <a:pt x="-1968" y="466223"/>
                  <a:pt x="37" y="451184"/>
                </a:cubicBezTo>
                <a:cubicBezTo>
                  <a:pt x="2042" y="436145"/>
                  <a:pt x="66211" y="251660"/>
                  <a:pt x="102306" y="246647"/>
                </a:cubicBezTo>
                <a:cubicBezTo>
                  <a:pt x="138401" y="241634"/>
                  <a:pt x="211593" y="417095"/>
                  <a:pt x="216606" y="421105"/>
                </a:cubicBezTo>
                <a:cubicBezTo>
                  <a:pt x="221619" y="425116"/>
                  <a:pt x="177002" y="347913"/>
                  <a:pt x="132385" y="2707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F4747E01-F854-2602-44C9-B0125316035A}"/>
              </a:ext>
            </a:extLst>
          </p:cNvPr>
          <p:cNvSpPr/>
          <p:nvPr/>
        </p:nvSpPr>
        <p:spPr>
          <a:xfrm>
            <a:off x="3006775" y="5926951"/>
            <a:ext cx="168443" cy="48127"/>
          </a:xfrm>
          <a:custGeom>
            <a:avLst/>
            <a:gdLst>
              <a:gd name="connsiteX0" fmla="*/ 168443 w 168443"/>
              <a:gd name="connsiteY0" fmla="*/ 0 h 48127"/>
              <a:gd name="connsiteX1" fmla="*/ 0 w 168443"/>
              <a:gd name="connsiteY1" fmla="*/ 48127 h 48127"/>
            </a:gdLst>
            <a:ahLst/>
            <a:cxnLst>
              <a:cxn ang="0">
                <a:pos x="connsiteX0" y="connsiteY0"/>
              </a:cxn>
              <a:cxn ang="0">
                <a:pos x="connsiteX1" y="connsiteY1"/>
              </a:cxn>
            </a:cxnLst>
            <a:rect l="l" t="t" r="r" b="b"/>
            <a:pathLst>
              <a:path w="168443" h="48127">
                <a:moveTo>
                  <a:pt x="168443" y="0"/>
                </a:moveTo>
                <a:lnTo>
                  <a:pt x="0" y="48127"/>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6F686D4E-AF36-A276-034E-8B14D66B2EF6}"/>
              </a:ext>
            </a:extLst>
          </p:cNvPr>
          <p:cNvSpPr/>
          <p:nvPr/>
        </p:nvSpPr>
        <p:spPr>
          <a:xfrm>
            <a:off x="3259439" y="5864006"/>
            <a:ext cx="241422" cy="193418"/>
          </a:xfrm>
          <a:custGeom>
            <a:avLst/>
            <a:gdLst>
              <a:gd name="connsiteX0" fmla="*/ 0 w 241422"/>
              <a:gd name="connsiteY0" fmla="*/ 50914 h 193418"/>
              <a:gd name="connsiteX1" fmla="*/ 138363 w 241422"/>
              <a:gd name="connsiteY1" fmla="*/ 105056 h 193418"/>
              <a:gd name="connsiteX2" fmla="*/ 162426 w 241422"/>
              <a:gd name="connsiteY2" fmla="*/ 105056 h 193418"/>
              <a:gd name="connsiteX3" fmla="*/ 198521 w 241422"/>
              <a:gd name="connsiteY3" fmla="*/ 2787 h 193418"/>
              <a:gd name="connsiteX4" fmla="*/ 240631 w 241422"/>
              <a:gd name="connsiteY4" fmla="*/ 32866 h 193418"/>
              <a:gd name="connsiteX5" fmla="*/ 222584 w 241422"/>
              <a:gd name="connsiteY5" fmla="*/ 74977 h 193418"/>
              <a:gd name="connsiteX6" fmla="*/ 180473 w 241422"/>
              <a:gd name="connsiteY6" fmla="*/ 189277 h 193418"/>
              <a:gd name="connsiteX7" fmla="*/ 132347 w 241422"/>
              <a:gd name="connsiteY7" fmla="*/ 165214 h 193418"/>
              <a:gd name="connsiteX8" fmla="*/ 144379 w 241422"/>
              <a:gd name="connsiteY8" fmla="*/ 135135 h 193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422" h="193418">
                <a:moveTo>
                  <a:pt x="0" y="50914"/>
                </a:moveTo>
                <a:cubicBezTo>
                  <a:pt x="55646" y="73473"/>
                  <a:pt x="111292" y="96032"/>
                  <a:pt x="138363" y="105056"/>
                </a:cubicBezTo>
                <a:cubicBezTo>
                  <a:pt x="165434" y="114080"/>
                  <a:pt x="152400" y="122101"/>
                  <a:pt x="162426" y="105056"/>
                </a:cubicBezTo>
                <a:cubicBezTo>
                  <a:pt x="172452" y="88011"/>
                  <a:pt x="185487" y="14819"/>
                  <a:pt x="198521" y="2787"/>
                </a:cubicBezTo>
                <a:cubicBezTo>
                  <a:pt x="211555" y="-9245"/>
                  <a:pt x="236621" y="20834"/>
                  <a:pt x="240631" y="32866"/>
                </a:cubicBezTo>
                <a:cubicBezTo>
                  <a:pt x="244642" y="44898"/>
                  <a:pt x="232610" y="48908"/>
                  <a:pt x="222584" y="74977"/>
                </a:cubicBezTo>
                <a:cubicBezTo>
                  <a:pt x="212558" y="101046"/>
                  <a:pt x="195512" y="174238"/>
                  <a:pt x="180473" y="189277"/>
                </a:cubicBezTo>
                <a:cubicBezTo>
                  <a:pt x="165434" y="204316"/>
                  <a:pt x="138363" y="174238"/>
                  <a:pt x="132347" y="165214"/>
                </a:cubicBezTo>
                <a:cubicBezTo>
                  <a:pt x="126331" y="156190"/>
                  <a:pt x="135355" y="145662"/>
                  <a:pt x="144379" y="13513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596E1008-F112-305D-736B-0EE344816AF0}"/>
              </a:ext>
            </a:extLst>
          </p:cNvPr>
          <p:cNvSpPr txBox="1"/>
          <p:nvPr/>
        </p:nvSpPr>
        <p:spPr>
          <a:xfrm>
            <a:off x="2751928" y="6245818"/>
            <a:ext cx="1015021" cy="369332"/>
          </a:xfrm>
          <a:prstGeom prst="rect">
            <a:avLst/>
          </a:prstGeom>
          <a:noFill/>
        </p:spPr>
        <p:txBody>
          <a:bodyPr wrap="none" rtlCol="0">
            <a:spAutoFit/>
          </a:bodyPr>
          <a:lstStyle/>
          <a:p>
            <a:r>
              <a:rPr lang="en-AU" dirty="0">
                <a:latin typeface="Gh Hand" panose="02000503000000000000" pitchFamily="2" charset="0"/>
              </a:rPr>
              <a:t>End user</a:t>
            </a:r>
          </a:p>
        </p:txBody>
      </p:sp>
      <p:sp>
        <p:nvSpPr>
          <p:cNvPr id="9" name="Freeform 8">
            <a:extLst>
              <a:ext uri="{FF2B5EF4-FFF2-40B4-BE49-F238E27FC236}">
                <a16:creationId xmlns:a16="http://schemas.microsoft.com/office/drawing/2014/main" id="{FF11C4F5-4A9F-A6A8-54C0-11E08153FD73}"/>
              </a:ext>
            </a:extLst>
          </p:cNvPr>
          <p:cNvSpPr/>
          <p:nvPr/>
        </p:nvSpPr>
        <p:spPr>
          <a:xfrm>
            <a:off x="2773438" y="4367032"/>
            <a:ext cx="1140316" cy="586836"/>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0" name="TextBox 9">
            <a:extLst>
              <a:ext uri="{FF2B5EF4-FFF2-40B4-BE49-F238E27FC236}">
                <a16:creationId xmlns:a16="http://schemas.microsoft.com/office/drawing/2014/main" id="{0A1B1F02-B120-D15B-6374-7A5B9F89BB5D}"/>
              </a:ext>
            </a:extLst>
          </p:cNvPr>
          <p:cNvSpPr txBox="1"/>
          <p:nvPr/>
        </p:nvSpPr>
        <p:spPr>
          <a:xfrm>
            <a:off x="2943972" y="4487917"/>
            <a:ext cx="872355" cy="369332"/>
          </a:xfrm>
          <a:prstGeom prst="rect">
            <a:avLst/>
          </a:prstGeom>
          <a:noFill/>
        </p:spPr>
        <p:txBody>
          <a:bodyPr wrap="none" rtlCol="0">
            <a:spAutoFit/>
          </a:bodyPr>
          <a:lstStyle/>
          <a:p>
            <a:r>
              <a:rPr lang="en-AU" dirty="0">
                <a:latin typeface="Max's Handwritin" pitchFamily="2" charset="0"/>
              </a:rPr>
              <a:t>Ad system</a:t>
            </a:r>
          </a:p>
        </p:txBody>
      </p:sp>
      <p:sp>
        <p:nvSpPr>
          <p:cNvPr id="11" name="Freeform 10">
            <a:extLst>
              <a:ext uri="{FF2B5EF4-FFF2-40B4-BE49-F238E27FC236}">
                <a16:creationId xmlns:a16="http://schemas.microsoft.com/office/drawing/2014/main" id="{EB1BD0E2-3081-7388-6909-BCC33D99B0F3}"/>
              </a:ext>
            </a:extLst>
          </p:cNvPr>
          <p:cNvSpPr/>
          <p:nvPr/>
        </p:nvSpPr>
        <p:spPr>
          <a:xfrm>
            <a:off x="3421865" y="5000520"/>
            <a:ext cx="102385" cy="789594"/>
          </a:xfrm>
          <a:custGeom>
            <a:avLst/>
            <a:gdLst>
              <a:gd name="connsiteX0" fmla="*/ 0 w 102385"/>
              <a:gd name="connsiteY0" fmla="*/ 0 h 789594"/>
              <a:gd name="connsiteX1" fmla="*/ 54142 w 102385"/>
              <a:gd name="connsiteY1" fmla="*/ 733926 h 789594"/>
              <a:gd name="connsiteX2" fmla="*/ 102268 w 102385"/>
              <a:gd name="connsiteY2" fmla="*/ 655721 h 789594"/>
              <a:gd name="connsiteX3" fmla="*/ 66174 w 102385"/>
              <a:gd name="connsiteY3" fmla="*/ 788068 h 789594"/>
              <a:gd name="connsiteX4" fmla="*/ 18047 w 102385"/>
              <a:gd name="connsiteY4" fmla="*/ 715879 h 789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385" h="789594">
                <a:moveTo>
                  <a:pt x="0" y="0"/>
                </a:moveTo>
                <a:cubicBezTo>
                  <a:pt x="18548" y="312319"/>
                  <a:pt x="37097" y="624639"/>
                  <a:pt x="54142" y="733926"/>
                </a:cubicBezTo>
                <a:cubicBezTo>
                  <a:pt x="71187" y="843213"/>
                  <a:pt x="100263" y="646698"/>
                  <a:pt x="102268" y="655721"/>
                </a:cubicBezTo>
                <a:cubicBezTo>
                  <a:pt x="104273" y="664744"/>
                  <a:pt x="80211" y="778042"/>
                  <a:pt x="66174" y="788068"/>
                </a:cubicBezTo>
                <a:cubicBezTo>
                  <a:pt x="52137" y="798094"/>
                  <a:pt x="35092" y="756986"/>
                  <a:pt x="18047" y="7158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C0C08A13-9B5F-88E6-2514-AFC8D81D5FE3}"/>
              </a:ext>
            </a:extLst>
          </p:cNvPr>
          <p:cNvSpPr txBox="1"/>
          <p:nvPr/>
        </p:nvSpPr>
        <p:spPr>
          <a:xfrm>
            <a:off x="3421865" y="5233008"/>
            <a:ext cx="1455820" cy="276999"/>
          </a:xfrm>
          <a:prstGeom prst="rect">
            <a:avLst/>
          </a:prstGeom>
          <a:noFill/>
        </p:spPr>
        <p:txBody>
          <a:bodyPr wrap="square" rtlCol="0">
            <a:spAutoFit/>
          </a:bodyPr>
          <a:lstStyle/>
          <a:p>
            <a:r>
              <a:rPr lang="en-AU" sz="1200" dirty="0">
                <a:latin typeface="Max's Handwritin" pitchFamily="2" charset="0"/>
              </a:rPr>
              <a:t>html5 measurement script</a:t>
            </a:r>
          </a:p>
        </p:txBody>
      </p:sp>
      <p:sp>
        <p:nvSpPr>
          <p:cNvPr id="13" name="Freeform 12">
            <a:extLst>
              <a:ext uri="{FF2B5EF4-FFF2-40B4-BE49-F238E27FC236}">
                <a16:creationId xmlns:a16="http://schemas.microsoft.com/office/drawing/2014/main" id="{30A59422-44AF-A4A4-C3A7-EFC8F1869076}"/>
              </a:ext>
            </a:extLst>
          </p:cNvPr>
          <p:cNvSpPr/>
          <p:nvPr/>
        </p:nvSpPr>
        <p:spPr>
          <a:xfrm>
            <a:off x="4877684" y="5449076"/>
            <a:ext cx="1606217" cy="796742"/>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4" name="TextBox 13">
            <a:extLst>
              <a:ext uri="{FF2B5EF4-FFF2-40B4-BE49-F238E27FC236}">
                <a16:creationId xmlns:a16="http://schemas.microsoft.com/office/drawing/2014/main" id="{121066ED-BAD0-0A7B-B517-CBE3834BF653}"/>
              </a:ext>
            </a:extLst>
          </p:cNvPr>
          <p:cNvSpPr txBox="1"/>
          <p:nvPr/>
        </p:nvSpPr>
        <p:spPr>
          <a:xfrm>
            <a:off x="5177482" y="5531596"/>
            <a:ext cx="1156086" cy="646331"/>
          </a:xfrm>
          <a:prstGeom prst="rect">
            <a:avLst/>
          </a:prstGeom>
          <a:noFill/>
        </p:spPr>
        <p:txBody>
          <a:bodyPr wrap="none" rtlCol="0">
            <a:spAutoFit/>
          </a:bodyPr>
          <a:lstStyle/>
          <a:p>
            <a:pPr algn="ctr"/>
            <a:r>
              <a:rPr lang="en-AU" dirty="0">
                <a:latin typeface="Max's Handwritin" pitchFamily="2" charset="0"/>
              </a:rPr>
              <a:t>DNS resolution</a:t>
            </a:r>
          </a:p>
          <a:p>
            <a:pPr algn="ctr"/>
            <a:r>
              <a:rPr lang="en-AU" dirty="0">
                <a:latin typeface="Max's Handwritin" pitchFamily="2" charset="0"/>
              </a:rPr>
              <a:t>environment</a:t>
            </a:r>
          </a:p>
        </p:txBody>
      </p:sp>
      <p:sp>
        <p:nvSpPr>
          <p:cNvPr id="15" name="Freeform 14">
            <a:extLst>
              <a:ext uri="{FF2B5EF4-FFF2-40B4-BE49-F238E27FC236}">
                <a16:creationId xmlns:a16="http://schemas.microsoft.com/office/drawing/2014/main" id="{95A783D3-6028-73A1-D7F2-82158F5F92C1}"/>
              </a:ext>
            </a:extLst>
          </p:cNvPr>
          <p:cNvSpPr/>
          <p:nvPr/>
        </p:nvSpPr>
        <p:spPr>
          <a:xfrm>
            <a:off x="3554212" y="5710352"/>
            <a:ext cx="1380958" cy="240662"/>
          </a:xfrm>
          <a:custGeom>
            <a:avLst/>
            <a:gdLst>
              <a:gd name="connsiteX0" fmla="*/ 0 w 1380958"/>
              <a:gd name="connsiteY0" fmla="*/ 240662 h 240662"/>
              <a:gd name="connsiteX1" fmla="*/ 685800 w 1380958"/>
              <a:gd name="connsiteY1" fmla="*/ 150426 h 240662"/>
              <a:gd name="connsiteX2" fmla="*/ 1359569 w 1380958"/>
              <a:gd name="connsiteY2" fmla="*/ 54173 h 240662"/>
              <a:gd name="connsiteX3" fmla="*/ 1227221 w 1380958"/>
              <a:gd name="connsiteY3" fmla="*/ 31 h 240662"/>
              <a:gd name="connsiteX4" fmla="*/ 1371600 w 1380958"/>
              <a:gd name="connsiteY4" fmla="*/ 48157 h 240662"/>
              <a:gd name="connsiteX5" fmla="*/ 1245269 w 1380958"/>
              <a:gd name="connsiteY5" fmla="*/ 156441 h 240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0958" h="240662">
                <a:moveTo>
                  <a:pt x="0" y="240662"/>
                </a:moveTo>
                <a:lnTo>
                  <a:pt x="685800" y="150426"/>
                </a:lnTo>
                <a:cubicBezTo>
                  <a:pt x="912395" y="119345"/>
                  <a:pt x="1269332" y="79239"/>
                  <a:pt x="1359569" y="54173"/>
                </a:cubicBezTo>
                <a:cubicBezTo>
                  <a:pt x="1449806" y="29107"/>
                  <a:pt x="1225216" y="1034"/>
                  <a:pt x="1227221" y="31"/>
                </a:cubicBezTo>
                <a:cubicBezTo>
                  <a:pt x="1229226" y="-972"/>
                  <a:pt x="1368592" y="22089"/>
                  <a:pt x="1371600" y="48157"/>
                </a:cubicBezTo>
                <a:cubicBezTo>
                  <a:pt x="1374608" y="74225"/>
                  <a:pt x="1309938" y="115333"/>
                  <a:pt x="1245269" y="15644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Freeform 15">
            <a:extLst>
              <a:ext uri="{FF2B5EF4-FFF2-40B4-BE49-F238E27FC236}">
                <a16:creationId xmlns:a16="http://schemas.microsoft.com/office/drawing/2014/main" id="{B33B8EB4-87FB-E952-9794-660F4C1ED0D4}"/>
              </a:ext>
            </a:extLst>
          </p:cNvPr>
          <p:cNvSpPr/>
          <p:nvPr/>
        </p:nvSpPr>
        <p:spPr>
          <a:xfrm>
            <a:off x="6309444" y="5100332"/>
            <a:ext cx="1571830" cy="525830"/>
          </a:xfrm>
          <a:custGeom>
            <a:avLst/>
            <a:gdLst>
              <a:gd name="connsiteX0" fmla="*/ 0 w 1571830"/>
              <a:gd name="connsiteY0" fmla="*/ 525830 h 525830"/>
              <a:gd name="connsiteX1" fmla="*/ 1473868 w 1571830"/>
              <a:gd name="connsiteY1" fmla="*/ 170898 h 525830"/>
              <a:gd name="connsiteX2" fmla="*/ 1287379 w 1571830"/>
              <a:gd name="connsiteY2" fmla="*/ 2456 h 525830"/>
              <a:gd name="connsiteX3" fmla="*/ 1564105 w 1571830"/>
              <a:gd name="connsiteY3" fmla="*/ 92693 h 525830"/>
              <a:gd name="connsiteX4" fmla="*/ 1467853 w 1571830"/>
              <a:gd name="connsiteY4" fmla="*/ 381451 h 525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1830" h="525830">
                <a:moveTo>
                  <a:pt x="0" y="525830"/>
                </a:moveTo>
                <a:cubicBezTo>
                  <a:pt x="629652" y="391978"/>
                  <a:pt x="1259305" y="258127"/>
                  <a:pt x="1473868" y="170898"/>
                </a:cubicBezTo>
                <a:cubicBezTo>
                  <a:pt x="1688431" y="83669"/>
                  <a:pt x="1272340" y="15490"/>
                  <a:pt x="1287379" y="2456"/>
                </a:cubicBezTo>
                <a:cubicBezTo>
                  <a:pt x="1302418" y="-10578"/>
                  <a:pt x="1534026" y="29527"/>
                  <a:pt x="1564105" y="92693"/>
                </a:cubicBezTo>
                <a:cubicBezTo>
                  <a:pt x="1594184" y="155859"/>
                  <a:pt x="1531018" y="268655"/>
                  <a:pt x="1467853" y="38145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3810723E-BB65-755B-08D3-8AF4A276B5CC}"/>
              </a:ext>
            </a:extLst>
          </p:cNvPr>
          <p:cNvSpPr txBox="1"/>
          <p:nvPr/>
        </p:nvSpPr>
        <p:spPr>
          <a:xfrm>
            <a:off x="7999853" y="4915666"/>
            <a:ext cx="1313180" cy="369332"/>
          </a:xfrm>
          <a:prstGeom prst="rect">
            <a:avLst/>
          </a:prstGeom>
          <a:noFill/>
        </p:spPr>
        <p:txBody>
          <a:bodyPr wrap="none" rtlCol="0">
            <a:spAutoFit/>
          </a:bodyPr>
          <a:lstStyle/>
          <a:p>
            <a:r>
              <a:rPr lang="en-AU" dirty="0">
                <a:latin typeface="Max's Handwritin" pitchFamily="2" charset="0"/>
              </a:rPr>
              <a:t>Auth DNS server</a:t>
            </a:r>
          </a:p>
        </p:txBody>
      </p:sp>
      <p:sp>
        <p:nvSpPr>
          <p:cNvPr id="18" name="Freeform 17">
            <a:extLst>
              <a:ext uri="{FF2B5EF4-FFF2-40B4-BE49-F238E27FC236}">
                <a16:creationId xmlns:a16="http://schemas.microsoft.com/office/drawing/2014/main" id="{0CCE4E9D-B0C6-01A6-65F9-49274CC7B0CD}"/>
              </a:ext>
            </a:extLst>
          </p:cNvPr>
          <p:cNvSpPr/>
          <p:nvPr/>
        </p:nvSpPr>
        <p:spPr>
          <a:xfrm>
            <a:off x="7885581" y="4844109"/>
            <a:ext cx="1696784" cy="494728"/>
          </a:xfrm>
          <a:custGeom>
            <a:avLst/>
            <a:gdLst>
              <a:gd name="connsiteX0" fmla="*/ 0 w 1696784"/>
              <a:gd name="connsiteY0" fmla="*/ 18047 h 494728"/>
              <a:gd name="connsiteX1" fmla="*/ 6016 w 1696784"/>
              <a:gd name="connsiteY1" fmla="*/ 354932 h 494728"/>
              <a:gd name="connsiteX2" fmla="*/ 18047 w 1696784"/>
              <a:gd name="connsiteY2" fmla="*/ 469232 h 494728"/>
              <a:gd name="connsiteX3" fmla="*/ 66173 w 1696784"/>
              <a:gd name="connsiteY3" fmla="*/ 469232 h 494728"/>
              <a:gd name="connsiteX4" fmla="*/ 1528010 w 1696784"/>
              <a:gd name="connsiteY4" fmla="*/ 493295 h 494728"/>
              <a:gd name="connsiteX5" fmla="*/ 1660358 w 1696784"/>
              <a:gd name="connsiteY5" fmla="*/ 421105 h 494728"/>
              <a:gd name="connsiteX6" fmla="*/ 1642310 w 1696784"/>
              <a:gd name="connsiteY6" fmla="*/ 60158 h 494728"/>
              <a:gd name="connsiteX7" fmla="*/ 1558089 w 1696784"/>
              <a:gd name="connsiteY7" fmla="*/ 24063 h 494728"/>
              <a:gd name="connsiteX8" fmla="*/ 60158 w 1696784"/>
              <a:gd name="connsiteY8" fmla="*/ 0 h 49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6784" h="494728">
                <a:moveTo>
                  <a:pt x="0" y="18047"/>
                </a:moveTo>
                <a:cubicBezTo>
                  <a:pt x="1504" y="148891"/>
                  <a:pt x="3008" y="279735"/>
                  <a:pt x="6016" y="354932"/>
                </a:cubicBezTo>
                <a:cubicBezTo>
                  <a:pt x="9024" y="430129"/>
                  <a:pt x="8021" y="450182"/>
                  <a:pt x="18047" y="469232"/>
                </a:cubicBezTo>
                <a:cubicBezTo>
                  <a:pt x="28073" y="488282"/>
                  <a:pt x="66173" y="469232"/>
                  <a:pt x="66173" y="469232"/>
                </a:cubicBezTo>
                <a:cubicBezTo>
                  <a:pt x="317833" y="473242"/>
                  <a:pt x="1262313" y="501316"/>
                  <a:pt x="1528010" y="493295"/>
                </a:cubicBezTo>
                <a:cubicBezTo>
                  <a:pt x="1793707" y="485274"/>
                  <a:pt x="1641308" y="493295"/>
                  <a:pt x="1660358" y="421105"/>
                </a:cubicBezTo>
                <a:cubicBezTo>
                  <a:pt x="1679408" y="348916"/>
                  <a:pt x="1659355" y="126332"/>
                  <a:pt x="1642310" y="60158"/>
                </a:cubicBezTo>
                <a:cubicBezTo>
                  <a:pt x="1625265" y="-6016"/>
                  <a:pt x="1821781" y="34089"/>
                  <a:pt x="1558089" y="24063"/>
                </a:cubicBezTo>
                <a:cubicBezTo>
                  <a:pt x="1294397" y="14037"/>
                  <a:pt x="677277" y="7018"/>
                  <a:pt x="6015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36B9D10C-F177-4666-887B-DF2AB506A59D}"/>
              </a:ext>
            </a:extLst>
          </p:cNvPr>
          <p:cNvSpPr txBox="1"/>
          <p:nvPr/>
        </p:nvSpPr>
        <p:spPr>
          <a:xfrm>
            <a:off x="7974791" y="4474777"/>
            <a:ext cx="1518364" cy="369332"/>
          </a:xfrm>
          <a:prstGeom prst="rect">
            <a:avLst/>
          </a:prstGeom>
          <a:noFill/>
        </p:spPr>
        <p:txBody>
          <a:bodyPr wrap="none" rtlCol="0">
            <a:spAutoFit/>
          </a:bodyPr>
          <a:lstStyle/>
          <a:p>
            <a:r>
              <a:rPr lang="en-AU" b="1" dirty="0">
                <a:latin typeface="Max's Handwritin" pitchFamily="2" charset="0"/>
              </a:rPr>
              <a:t>Measurement server</a:t>
            </a:r>
          </a:p>
        </p:txBody>
      </p:sp>
      <p:sp>
        <p:nvSpPr>
          <p:cNvPr id="20" name="Freeform 19">
            <a:extLst>
              <a:ext uri="{FF2B5EF4-FFF2-40B4-BE49-F238E27FC236}">
                <a16:creationId xmlns:a16="http://schemas.microsoft.com/office/drawing/2014/main" id="{5860B0F6-C83C-C239-4A1A-A31891B58BCF}"/>
              </a:ext>
            </a:extLst>
          </p:cNvPr>
          <p:cNvSpPr/>
          <p:nvPr/>
        </p:nvSpPr>
        <p:spPr>
          <a:xfrm>
            <a:off x="6025397" y="5435611"/>
            <a:ext cx="263325" cy="270238"/>
          </a:xfrm>
          <a:custGeom>
            <a:avLst/>
            <a:gdLst>
              <a:gd name="connsiteX0" fmla="*/ 13336 w 263325"/>
              <a:gd name="connsiteY0" fmla="*/ 16093 h 270238"/>
              <a:gd name="connsiteX1" fmla="*/ 19352 w 263325"/>
              <a:gd name="connsiteY1" fmla="*/ 250709 h 270238"/>
              <a:gd name="connsiteX2" fmla="*/ 127636 w 263325"/>
              <a:gd name="connsiteY2" fmla="*/ 256724 h 270238"/>
              <a:gd name="connsiteX3" fmla="*/ 253968 w 263325"/>
              <a:gd name="connsiteY3" fmla="*/ 262740 h 270238"/>
              <a:gd name="connsiteX4" fmla="*/ 253968 w 263325"/>
              <a:gd name="connsiteY4" fmla="*/ 214614 h 270238"/>
              <a:gd name="connsiteX5" fmla="*/ 253968 w 263325"/>
              <a:gd name="connsiteY5" fmla="*/ 28124 h 270238"/>
              <a:gd name="connsiteX6" fmla="*/ 157715 w 263325"/>
              <a:gd name="connsiteY6" fmla="*/ 22109 h 270238"/>
              <a:gd name="connsiteX7" fmla="*/ 13336 w 263325"/>
              <a:gd name="connsiteY7" fmla="*/ 16093 h 27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25" h="270238">
                <a:moveTo>
                  <a:pt x="13336" y="16093"/>
                </a:moveTo>
                <a:cubicBezTo>
                  <a:pt x="-9724" y="54193"/>
                  <a:pt x="302" y="210604"/>
                  <a:pt x="19352" y="250709"/>
                </a:cubicBezTo>
                <a:cubicBezTo>
                  <a:pt x="38402" y="290814"/>
                  <a:pt x="127636" y="256724"/>
                  <a:pt x="127636" y="256724"/>
                </a:cubicBezTo>
                <a:cubicBezTo>
                  <a:pt x="166739" y="258729"/>
                  <a:pt x="232913" y="269758"/>
                  <a:pt x="253968" y="262740"/>
                </a:cubicBezTo>
                <a:cubicBezTo>
                  <a:pt x="275023" y="255722"/>
                  <a:pt x="253968" y="214614"/>
                  <a:pt x="253968" y="214614"/>
                </a:cubicBezTo>
                <a:cubicBezTo>
                  <a:pt x="253968" y="175511"/>
                  <a:pt x="270010" y="60208"/>
                  <a:pt x="253968" y="28124"/>
                </a:cubicBezTo>
                <a:cubicBezTo>
                  <a:pt x="237926" y="-3960"/>
                  <a:pt x="192807" y="25117"/>
                  <a:pt x="157715" y="22109"/>
                </a:cubicBezTo>
                <a:cubicBezTo>
                  <a:pt x="122623" y="19101"/>
                  <a:pt x="36396" y="-22007"/>
                  <a:pt x="13336" y="16093"/>
                </a:cubicBezTo>
                <a:close/>
              </a:path>
            </a:pathLst>
          </a:custGeom>
          <a:solidFill>
            <a:srgbClr val="FF0000"/>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TextBox 20">
            <a:extLst>
              <a:ext uri="{FF2B5EF4-FFF2-40B4-BE49-F238E27FC236}">
                <a16:creationId xmlns:a16="http://schemas.microsoft.com/office/drawing/2014/main" id="{2FCF0D2D-A24C-EA38-CFC5-8355B9225934}"/>
              </a:ext>
            </a:extLst>
          </p:cNvPr>
          <p:cNvSpPr txBox="1"/>
          <p:nvPr/>
        </p:nvSpPr>
        <p:spPr>
          <a:xfrm>
            <a:off x="5708379" y="5116008"/>
            <a:ext cx="1045479" cy="369332"/>
          </a:xfrm>
          <a:prstGeom prst="rect">
            <a:avLst/>
          </a:prstGeom>
          <a:noFill/>
        </p:spPr>
        <p:txBody>
          <a:bodyPr wrap="none" rtlCol="0">
            <a:spAutoFit/>
          </a:bodyPr>
          <a:lstStyle/>
          <a:p>
            <a:r>
              <a:rPr lang="en-AU" b="1" dirty="0">
                <a:solidFill>
                  <a:srgbClr val="FF0000"/>
                </a:solidFill>
                <a:latin typeface="Max's Handwritin" pitchFamily="2" charset="0"/>
              </a:rPr>
              <a:t>DNS resolver</a:t>
            </a:r>
          </a:p>
        </p:txBody>
      </p:sp>
    </p:spTree>
    <p:extLst>
      <p:ext uri="{BB962C8B-B14F-4D97-AF65-F5344CB8AC3E}">
        <p14:creationId xmlns:p14="http://schemas.microsoft.com/office/powerpoint/2010/main" val="217257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727E34-EAD5-F827-F001-C117A8F8C4D2}"/>
              </a:ext>
            </a:extLst>
          </p:cNvPr>
          <p:cNvSpPr>
            <a:spLocks noGrp="1"/>
          </p:cNvSpPr>
          <p:nvPr>
            <p:ph type="title"/>
          </p:nvPr>
        </p:nvSpPr>
        <p:spPr/>
        <p:txBody>
          <a:bodyPr/>
          <a:lstStyle/>
          <a:p>
            <a:r>
              <a:rPr lang="en-AU" dirty="0"/>
              <a:t>Query Behaviour</a:t>
            </a:r>
          </a:p>
        </p:txBody>
      </p:sp>
      <p:sp>
        <p:nvSpPr>
          <p:cNvPr id="3" name="Content Placeholder 2">
            <a:extLst>
              <a:ext uri="{FF2B5EF4-FFF2-40B4-BE49-F238E27FC236}">
                <a16:creationId xmlns:a16="http://schemas.microsoft.com/office/drawing/2014/main" id="{9DC7B368-1CDE-D482-B351-FDA62F89B7D3}"/>
              </a:ext>
            </a:extLst>
          </p:cNvPr>
          <p:cNvSpPr>
            <a:spLocks noGrp="1"/>
          </p:cNvSpPr>
          <p:nvPr>
            <p:ph idx="1"/>
          </p:nvPr>
        </p:nvSpPr>
        <p:spPr/>
        <p:txBody>
          <a:bodyPr/>
          <a:lstStyle/>
          <a:p>
            <a:r>
              <a:rPr lang="en-AU" dirty="0"/>
              <a:t>First query (who will the user believe)</a:t>
            </a:r>
          </a:p>
          <a:p>
            <a:r>
              <a:rPr lang="en-AU" dirty="0"/>
              <a:t>Single query (who gets to see the user’s query)</a:t>
            </a:r>
          </a:p>
          <a:p>
            <a:r>
              <a:rPr lang="en-AU" dirty="0"/>
              <a:t>Multiple queries (who MAY get to see the user’s query)</a:t>
            </a:r>
          </a:p>
        </p:txBody>
      </p:sp>
      <p:sp>
        <p:nvSpPr>
          <p:cNvPr id="4" name="Freeform 3">
            <a:extLst>
              <a:ext uri="{FF2B5EF4-FFF2-40B4-BE49-F238E27FC236}">
                <a16:creationId xmlns:a16="http://schemas.microsoft.com/office/drawing/2014/main" id="{0928F9F8-C23C-BFCF-53EE-2421D5BC519B}"/>
              </a:ext>
            </a:extLst>
          </p:cNvPr>
          <p:cNvSpPr/>
          <p:nvPr/>
        </p:nvSpPr>
        <p:spPr>
          <a:xfrm>
            <a:off x="3131507" y="5712962"/>
            <a:ext cx="212089" cy="135783"/>
          </a:xfrm>
          <a:custGeom>
            <a:avLst/>
            <a:gdLst>
              <a:gd name="connsiteX0" fmla="*/ 61758 w 212089"/>
              <a:gd name="connsiteY0" fmla="*/ 129768 h 135783"/>
              <a:gd name="connsiteX1" fmla="*/ 188090 w 212089"/>
              <a:gd name="connsiteY1" fmla="*/ 123752 h 135783"/>
              <a:gd name="connsiteX2" fmla="*/ 200121 w 212089"/>
              <a:gd name="connsiteY2" fmla="*/ 21484 h 135783"/>
              <a:gd name="connsiteX3" fmla="*/ 55742 w 212089"/>
              <a:gd name="connsiteY3" fmla="*/ 3437 h 135783"/>
              <a:gd name="connsiteX4" fmla="*/ 1600 w 212089"/>
              <a:gd name="connsiteY4" fmla="*/ 69610 h 135783"/>
              <a:gd name="connsiteX5" fmla="*/ 19647 w 212089"/>
              <a:gd name="connsiteY5" fmla="*/ 87658 h 135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2089" h="135783">
                <a:moveTo>
                  <a:pt x="61758" y="129768"/>
                </a:moveTo>
                <a:cubicBezTo>
                  <a:pt x="113394" y="135783"/>
                  <a:pt x="165030" y="141799"/>
                  <a:pt x="188090" y="123752"/>
                </a:cubicBezTo>
                <a:cubicBezTo>
                  <a:pt x="211150" y="105705"/>
                  <a:pt x="222179" y="41536"/>
                  <a:pt x="200121" y="21484"/>
                </a:cubicBezTo>
                <a:cubicBezTo>
                  <a:pt x="178063" y="1432"/>
                  <a:pt x="88829" y="-4584"/>
                  <a:pt x="55742" y="3437"/>
                </a:cubicBezTo>
                <a:cubicBezTo>
                  <a:pt x="22655" y="11458"/>
                  <a:pt x="1600" y="69610"/>
                  <a:pt x="1600" y="69610"/>
                </a:cubicBezTo>
                <a:cubicBezTo>
                  <a:pt x="-4416" y="83647"/>
                  <a:pt x="7615" y="85652"/>
                  <a:pt x="19647" y="8765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reeform 4">
            <a:extLst>
              <a:ext uri="{FF2B5EF4-FFF2-40B4-BE49-F238E27FC236}">
                <a16:creationId xmlns:a16="http://schemas.microsoft.com/office/drawing/2014/main" id="{6455ECE2-32F8-56AE-09FD-192B0CE9019C}"/>
              </a:ext>
            </a:extLst>
          </p:cNvPr>
          <p:cNvSpPr/>
          <p:nvPr/>
        </p:nvSpPr>
        <p:spPr>
          <a:xfrm>
            <a:off x="3151117" y="5854762"/>
            <a:ext cx="216992" cy="453701"/>
          </a:xfrm>
          <a:custGeom>
            <a:avLst/>
            <a:gdLst>
              <a:gd name="connsiteX0" fmla="*/ 78243 w 216992"/>
              <a:gd name="connsiteY0" fmla="*/ 0 h 453701"/>
              <a:gd name="connsiteX1" fmla="*/ 90274 w 216992"/>
              <a:gd name="connsiteY1" fmla="*/ 336884 h 453701"/>
              <a:gd name="connsiteX2" fmla="*/ 37 w 216992"/>
              <a:gd name="connsiteY2" fmla="*/ 451184 h 453701"/>
              <a:gd name="connsiteX3" fmla="*/ 102306 w 216992"/>
              <a:gd name="connsiteY3" fmla="*/ 246647 h 453701"/>
              <a:gd name="connsiteX4" fmla="*/ 216606 w 216992"/>
              <a:gd name="connsiteY4" fmla="*/ 421105 h 453701"/>
              <a:gd name="connsiteX5" fmla="*/ 132385 w 216992"/>
              <a:gd name="connsiteY5" fmla="*/ 270710 h 453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6992" h="453701">
                <a:moveTo>
                  <a:pt x="78243" y="0"/>
                </a:moveTo>
                <a:cubicBezTo>
                  <a:pt x="90775" y="130843"/>
                  <a:pt x="103308" y="261687"/>
                  <a:pt x="90274" y="336884"/>
                </a:cubicBezTo>
                <a:cubicBezTo>
                  <a:pt x="77240" y="412081"/>
                  <a:pt x="-1968" y="466223"/>
                  <a:pt x="37" y="451184"/>
                </a:cubicBezTo>
                <a:cubicBezTo>
                  <a:pt x="2042" y="436145"/>
                  <a:pt x="66211" y="251660"/>
                  <a:pt x="102306" y="246647"/>
                </a:cubicBezTo>
                <a:cubicBezTo>
                  <a:pt x="138401" y="241634"/>
                  <a:pt x="211593" y="417095"/>
                  <a:pt x="216606" y="421105"/>
                </a:cubicBezTo>
                <a:cubicBezTo>
                  <a:pt x="221619" y="425116"/>
                  <a:pt x="177002" y="347913"/>
                  <a:pt x="132385" y="27071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1814E5B9-07EC-99CA-1E68-761BA7402052}"/>
              </a:ext>
            </a:extLst>
          </p:cNvPr>
          <p:cNvSpPr/>
          <p:nvPr/>
        </p:nvSpPr>
        <p:spPr>
          <a:xfrm>
            <a:off x="3006775" y="5926951"/>
            <a:ext cx="168443" cy="48127"/>
          </a:xfrm>
          <a:custGeom>
            <a:avLst/>
            <a:gdLst>
              <a:gd name="connsiteX0" fmla="*/ 168443 w 168443"/>
              <a:gd name="connsiteY0" fmla="*/ 0 h 48127"/>
              <a:gd name="connsiteX1" fmla="*/ 0 w 168443"/>
              <a:gd name="connsiteY1" fmla="*/ 48127 h 48127"/>
            </a:gdLst>
            <a:ahLst/>
            <a:cxnLst>
              <a:cxn ang="0">
                <a:pos x="connsiteX0" y="connsiteY0"/>
              </a:cxn>
              <a:cxn ang="0">
                <a:pos x="connsiteX1" y="connsiteY1"/>
              </a:cxn>
            </a:cxnLst>
            <a:rect l="l" t="t" r="r" b="b"/>
            <a:pathLst>
              <a:path w="168443" h="48127">
                <a:moveTo>
                  <a:pt x="168443" y="0"/>
                </a:moveTo>
                <a:lnTo>
                  <a:pt x="0" y="48127"/>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Freeform 6">
            <a:extLst>
              <a:ext uri="{FF2B5EF4-FFF2-40B4-BE49-F238E27FC236}">
                <a16:creationId xmlns:a16="http://schemas.microsoft.com/office/drawing/2014/main" id="{60EEDE15-B726-F91C-E1E0-80F7CB68F968}"/>
              </a:ext>
            </a:extLst>
          </p:cNvPr>
          <p:cNvSpPr/>
          <p:nvPr/>
        </p:nvSpPr>
        <p:spPr>
          <a:xfrm>
            <a:off x="3259439" y="5864006"/>
            <a:ext cx="241422" cy="193418"/>
          </a:xfrm>
          <a:custGeom>
            <a:avLst/>
            <a:gdLst>
              <a:gd name="connsiteX0" fmla="*/ 0 w 241422"/>
              <a:gd name="connsiteY0" fmla="*/ 50914 h 193418"/>
              <a:gd name="connsiteX1" fmla="*/ 138363 w 241422"/>
              <a:gd name="connsiteY1" fmla="*/ 105056 h 193418"/>
              <a:gd name="connsiteX2" fmla="*/ 162426 w 241422"/>
              <a:gd name="connsiteY2" fmla="*/ 105056 h 193418"/>
              <a:gd name="connsiteX3" fmla="*/ 198521 w 241422"/>
              <a:gd name="connsiteY3" fmla="*/ 2787 h 193418"/>
              <a:gd name="connsiteX4" fmla="*/ 240631 w 241422"/>
              <a:gd name="connsiteY4" fmla="*/ 32866 h 193418"/>
              <a:gd name="connsiteX5" fmla="*/ 222584 w 241422"/>
              <a:gd name="connsiteY5" fmla="*/ 74977 h 193418"/>
              <a:gd name="connsiteX6" fmla="*/ 180473 w 241422"/>
              <a:gd name="connsiteY6" fmla="*/ 189277 h 193418"/>
              <a:gd name="connsiteX7" fmla="*/ 132347 w 241422"/>
              <a:gd name="connsiteY7" fmla="*/ 165214 h 193418"/>
              <a:gd name="connsiteX8" fmla="*/ 144379 w 241422"/>
              <a:gd name="connsiteY8" fmla="*/ 135135 h 193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1422" h="193418">
                <a:moveTo>
                  <a:pt x="0" y="50914"/>
                </a:moveTo>
                <a:cubicBezTo>
                  <a:pt x="55646" y="73473"/>
                  <a:pt x="111292" y="96032"/>
                  <a:pt x="138363" y="105056"/>
                </a:cubicBezTo>
                <a:cubicBezTo>
                  <a:pt x="165434" y="114080"/>
                  <a:pt x="152400" y="122101"/>
                  <a:pt x="162426" y="105056"/>
                </a:cubicBezTo>
                <a:cubicBezTo>
                  <a:pt x="172452" y="88011"/>
                  <a:pt x="185487" y="14819"/>
                  <a:pt x="198521" y="2787"/>
                </a:cubicBezTo>
                <a:cubicBezTo>
                  <a:pt x="211555" y="-9245"/>
                  <a:pt x="236621" y="20834"/>
                  <a:pt x="240631" y="32866"/>
                </a:cubicBezTo>
                <a:cubicBezTo>
                  <a:pt x="244642" y="44898"/>
                  <a:pt x="232610" y="48908"/>
                  <a:pt x="222584" y="74977"/>
                </a:cubicBezTo>
                <a:cubicBezTo>
                  <a:pt x="212558" y="101046"/>
                  <a:pt x="195512" y="174238"/>
                  <a:pt x="180473" y="189277"/>
                </a:cubicBezTo>
                <a:cubicBezTo>
                  <a:pt x="165434" y="204316"/>
                  <a:pt x="138363" y="174238"/>
                  <a:pt x="132347" y="165214"/>
                </a:cubicBezTo>
                <a:cubicBezTo>
                  <a:pt x="126331" y="156190"/>
                  <a:pt x="135355" y="145662"/>
                  <a:pt x="144379" y="13513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TextBox 7">
            <a:extLst>
              <a:ext uri="{FF2B5EF4-FFF2-40B4-BE49-F238E27FC236}">
                <a16:creationId xmlns:a16="http://schemas.microsoft.com/office/drawing/2014/main" id="{5203D0FE-E41D-F48F-5973-6130548BBE9E}"/>
              </a:ext>
            </a:extLst>
          </p:cNvPr>
          <p:cNvSpPr txBox="1"/>
          <p:nvPr/>
        </p:nvSpPr>
        <p:spPr>
          <a:xfrm>
            <a:off x="2751928" y="6245818"/>
            <a:ext cx="1015021" cy="369332"/>
          </a:xfrm>
          <a:prstGeom prst="rect">
            <a:avLst/>
          </a:prstGeom>
          <a:noFill/>
        </p:spPr>
        <p:txBody>
          <a:bodyPr wrap="none" rtlCol="0">
            <a:spAutoFit/>
          </a:bodyPr>
          <a:lstStyle/>
          <a:p>
            <a:r>
              <a:rPr lang="en-AU" dirty="0">
                <a:latin typeface="Gh Hand" panose="02000503000000000000" pitchFamily="2" charset="0"/>
              </a:rPr>
              <a:t>End user</a:t>
            </a:r>
          </a:p>
        </p:txBody>
      </p:sp>
      <p:sp>
        <p:nvSpPr>
          <p:cNvPr id="9" name="Freeform 8">
            <a:extLst>
              <a:ext uri="{FF2B5EF4-FFF2-40B4-BE49-F238E27FC236}">
                <a16:creationId xmlns:a16="http://schemas.microsoft.com/office/drawing/2014/main" id="{FB69716B-73C0-42A2-A9B6-21730C74A80B}"/>
              </a:ext>
            </a:extLst>
          </p:cNvPr>
          <p:cNvSpPr/>
          <p:nvPr/>
        </p:nvSpPr>
        <p:spPr>
          <a:xfrm>
            <a:off x="2773438" y="4367032"/>
            <a:ext cx="1140316" cy="586836"/>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0" name="TextBox 9">
            <a:extLst>
              <a:ext uri="{FF2B5EF4-FFF2-40B4-BE49-F238E27FC236}">
                <a16:creationId xmlns:a16="http://schemas.microsoft.com/office/drawing/2014/main" id="{B71631BA-3399-CEB7-44AF-A7B1BCB2AF67}"/>
              </a:ext>
            </a:extLst>
          </p:cNvPr>
          <p:cNvSpPr txBox="1"/>
          <p:nvPr/>
        </p:nvSpPr>
        <p:spPr>
          <a:xfrm>
            <a:off x="2943972" y="4487917"/>
            <a:ext cx="872355" cy="369332"/>
          </a:xfrm>
          <a:prstGeom prst="rect">
            <a:avLst/>
          </a:prstGeom>
          <a:noFill/>
        </p:spPr>
        <p:txBody>
          <a:bodyPr wrap="none" rtlCol="0">
            <a:spAutoFit/>
          </a:bodyPr>
          <a:lstStyle/>
          <a:p>
            <a:r>
              <a:rPr lang="en-AU" dirty="0">
                <a:latin typeface="Max's Handwritin" pitchFamily="2" charset="0"/>
              </a:rPr>
              <a:t>Ad system</a:t>
            </a:r>
          </a:p>
        </p:txBody>
      </p:sp>
      <p:sp>
        <p:nvSpPr>
          <p:cNvPr id="11" name="Freeform 10">
            <a:extLst>
              <a:ext uri="{FF2B5EF4-FFF2-40B4-BE49-F238E27FC236}">
                <a16:creationId xmlns:a16="http://schemas.microsoft.com/office/drawing/2014/main" id="{6871EA41-F692-3C8D-6589-8A024AB5B611}"/>
              </a:ext>
            </a:extLst>
          </p:cNvPr>
          <p:cNvSpPr/>
          <p:nvPr/>
        </p:nvSpPr>
        <p:spPr>
          <a:xfrm>
            <a:off x="3421865" y="5000520"/>
            <a:ext cx="102385" cy="789594"/>
          </a:xfrm>
          <a:custGeom>
            <a:avLst/>
            <a:gdLst>
              <a:gd name="connsiteX0" fmla="*/ 0 w 102385"/>
              <a:gd name="connsiteY0" fmla="*/ 0 h 789594"/>
              <a:gd name="connsiteX1" fmla="*/ 54142 w 102385"/>
              <a:gd name="connsiteY1" fmla="*/ 733926 h 789594"/>
              <a:gd name="connsiteX2" fmla="*/ 102268 w 102385"/>
              <a:gd name="connsiteY2" fmla="*/ 655721 h 789594"/>
              <a:gd name="connsiteX3" fmla="*/ 66174 w 102385"/>
              <a:gd name="connsiteY3" fmla="*/ 788068 h 789594"/>
              <a:gd name="connsiteX4" fmla="*/ 18047 w 102385"/>
              <a:gd name="connsiteY4" fmla="*/ 715879 h 789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385" h="789594">
                <a:moveTo>
                  <a:pt x="0" y="0"/>
                </a:moveTo>
                <a:cubicBezTo>
                  <a:pt x="18548" y="312319"/>
                  <a:pt x="37097" y="624639"/>
                  <a:pt x="54142" y="733926"/>
                </a:cubicBezTo>
                <a:cubicBezTo>
                  <a:pt x="71187" y="843213"/>
                  <a:pt x="100263" y="646698"/>
                  <a:pt x="102268" y="655721"/>
                </a:cubicBezTo>
                <a:cubicBezTo>
                  <a:pt x="104273" y="664744"/>
                  <a:pt x="80211" y="778042"/>
                  <a:pt x="66174" y="788068"/>
                </a:cubicBezTo>
                <a:cubicBezTo>
                  <a:pt x="52137" y="798094"/>
                  <a:pt x="35092" y="756986"/>
                  <a:pt x="18047" y="7158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B55C9AB6-BEE3-15C8-CD6D-0920AE7F4C7D}"/>
              </a:ext>
            </a:extLst>
          </p:cNvPr>
          <p:cNvSpPr txBox="1"/>
          <p:nvPr/>
        </p:nvSpPr>
        <p:spPr>
          <a:xfrm>
            <a:off x="3421865" y="5233008"/>
            <a:ext cx="1455820" cy="276999"/>
          </a:xfrm>
          <a:prstGeom prst="rect">
            <a:avLst/>
          </a:prstGeom>
          <a:noFill/>
        </p:spPr>
        <p:txBody>
          <a:bodyPr wrap="square" rtlCol="0">
            <a:spAutoFit/>
          </a:bodyPr>
          <a:lstStyle/>
          <a:p>
            <a:r>
              <a:rPr lang="en-AU" sz="1200" dirty="0">
                <a:latin typeface="Max's Handwritin" pitchFamily="2" charset="0"/>
              </a:rPr>
              <a:t>html5 measurement script</a:t>
            </a:r>
          </a:p>
        </p:txBody>
      </p:sp>
      <p:sp>
        <p:nvSpPr>
          <p:cNvPr id="13" name="Freeform 12">
            <a:extLst>
              <a:ext uri="{FF2B5EF4-FFF2-40B4-BE49-F238E27FC236}">
                <a16:creationId xmlns:a16="http://schemas.microsoft.com/office/drawing/2014/main" id="{58B34817-8137-84CD-CF7B-EEA05DCCB38E}"/>
              </a:ext>
            </a:extLst>
          </p:cNvPr>
          <p:cNvSpPr/>
          <p:nvPr/>
        </p:nvSpPr>
        <p:spPr>
          <a:xfrm>
            <a:off x="4877684" y="5449076"/>
            <a:ext cx="1606217" cy="796742"/>
          </a:xfrm>
          <a:custGeom>
            <a:avLst/>
            <a:gdLst>
              <a:gd name="connsiteX0" fmla="*/ 382504 w 1140316"/>
              <a:gd name="connsiteY0" fmla="*/ 105100 h 586836"/>
              <a:gd name="connsiteX1" fmla="*/ 220078 w 1140316"/>
              <a:gd name="connsiteY1" fmla="*/ 56974 h 586836"/>
              <a:gd name="connsiteX2" fmla="*/ 117809 w 1140316"/>
              <a:gd name="connsiteY2" fmla="*/ 213385 h 586836"/>
              <a:gd name="connsiteX3" fmla="*/ 208046 w 1140316"/>
              <a:gd name="connsiteY3" fmla="*/ 327685 h 586836"/>
              <a:gd name="connsiteX4" fmla="*/ 147888 w 1140316"/>
              <a:gd name="connsiteY4" fmla="*/ 297606 h 586836"/>
              <a:gd name="connsiteX5" fmla="*/ 3509 w 1140316"/>
              <a:gd name="connsiteY5" fmla="*/ 454016 h 586836"/>
              <a:gd name="connsiteX6" fmla="*/ 310314 w 1140316"/>
              <a:gd name="connsiteY6" fmla="*/ 520190 h 586836"/>
              <a:gd name="connsiteX7" fmla="*/ 418599 w 1140316"/>
              <a:gd name="connsiteY7" fmla="*/ 478079 h 586836"/>
              <a:gd name="connsiteX8" fmla="*/ 412583 w 1140316"/>
              <a:gd name="connsiteY8" fmla="*/ 502142 h 586836"/>
              <a:gd name="connsiteX9" fmla="*/ 659230 w 1140316"/>
              <a:gd name="connsiteY9" fmla="*/ 586364 h 586836"/>
              <a:gd name="connsiteX10" fmla="*/ 767514 w 1140316"/>
              <a:gd name="connsiteY10" fmla="*/ 460032 h 586836"/>
              <a:gd name="connsiteX11" fmla="*/ 755483 w 1140316"/>
              <a:gd name="connsiteY11" fmla="*/ 532221 h 586836"/>
              <a:gd name="connsiteX12" fmla="*/ 863767 w 1140316"/>
              <a:gd name="connsiteY12" fmla="*/ 574332 h 586836"/>
              <a:gd name="connsiteX13" fmla="*/ 1128462 w 1140316"/>
              <a:gd name="connsiteY13" fmla="*/ 460032 h 586836"/>
              <a:gd name="connsiteX14" fmla="*/ 1080335 w 1140316"/>
              <a:gd name="connsiteY14" fmla="*/ 243464 h 586836"/>
              <a:gd name="connsiteX15" fmla="*/ 954004 w 1140316"/>
              <a:gd name="connsiteY15" fmla="*/ 213385 h 586836"/>
              <a:gd name="connsiteX16" fmla="*/ 978067 w 1140316"/>
              <a:gd name="connsiteY16" fmla="*/ 183306 h 586836"/>
              <a:gd name="connsiteX17" fmla="*/ 713372 w 1140316"/>
              <a:gd name="connsiteY17" fmla="*/ 2832 h 586836"/>
              <a:gd name="connsiteX18" fmla="*/ 587041 w 1140316"/>
              <a:gd name="connsiteY18" fmla="*/ 69006 h 586836"/>
              <a:gd name="connsiteX19" fmla="*/ 562978 w 1140316"/>
              <a:gd name="connsiteY19" fmla="*/ 14864 h 586836"/>
              <a:gd name="connsiteX20" fmla="*/ 388520 w 1140316"/>
              <a:gd name="connsiteY20" fmla="*/ 50958 h 586836"/>
              <a:gd name="connsiteX21" fmla="*/ 382504 w 1140316"/>
              <a:gd name="connsiteY21" fmla="*/ 105100 h 586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40316" h="586836">
                <a:moveTo>
                  <a:pt x="382504" y="105100"/>
                </a:moveTo>
                <a:cubicBezTo>
                  <a:pt x="354430" y="106103"/>
                  <a:pt x="264194" y="38927"/>
                  <a:pt x="220078" y="56974"/>
                </a:cubicBezTo>
                <a:cubicBezTo>
                  <a:pt x="175962" y="75021"/>
                  <a:pt x="119814" y="168267"/>
                  <a:pt x="117809" y="213385"/>
                </a:cubicBezTo>
                <a:cubicBezTo>
                  <a:pt x="115804" y="258503"/>
                  <a:pt x="203033" y="313648"/>
                  <a:pt x="208046" y="327685"/>
                </a:cubicBezTo>
                <a:cubicBezTo>
                  <a:pt x="213059" y="341722"/>
                  <a:pt x="181977" y="276551"/>
                  <a:pt x="147888" y="297606"/>
                </a:cubicBezTo>
                <a:cubicBezTo>
                  <a:pt x="113799" y="318661"/>
                  <a:pt x="-23562" y="416919"/>
                  <a:pt x="3509" y="454016"/>
                </a:cubicBezTo>
                <a:cubicBezTo>
                  <a:pt x="30580" y="491113"/>
                  <a:pt x="241132" y="516180"/>
                  <a:pt x="310314" y="520190"/>
                </a:cubicBezTo>
                <a:cubicBezTo>
                  <a:pt x="379496" y="524201"/>
                  <a:pt x="418599" y="478079"/>
                  <a:pt x="418599" y="478079"/>
                </a:cubicBezTo>
                <a:cubicBezTo>
                  <a:pt x="435644" y="475071"/>
                  <a:pt x="372478" y="484095"/>
                  <a:pt x="412583" y="502142"/>
                </a:cubicBezTo>
                <a:cubicBezTo>
                  <a:pt x="452688" y="520190"/>
                  <a:pt x="600075" y="593382"/>
                  <a:pt x="659230" y="586364"/>
                </a:cubicBezTo>
                <a:cubicBezTo>
                  <a:pt x="718385" y="579346"/>
                  <a:pt x="751472" y="469056"/>
                  <a:pt x="767514" y="460032"/>
                </a:cubicBezTo>
                <a:cubicBezTo>
                  <a:pt x="783556" y="451008"/>
                  <a:pt x="739441" y="513171"/>
                  <a:pt x="755483" y="532221"/>
                </a:cubicBezTo>
                <a:cubicBezTo>
                  <a:pt x="771525" y="551271"/>
                  <a:pt x="801604" y="586363"/>
                  <a:pt x="863767" y="574332"/>
                </a:cubicBezTo>
                <a:cubicBezTo>
                  <a:pt x="925930" y="562301"/>
                  <a:pt x="1092367" y="515177"/>
                  <a:pt x="1128462" y="460032"/>
                </a:cubicBezTo>
                <a:cubicBezTo>
                  <a:pt x="1164557" y="404887"/>
                  <a:pt x="1109411" y="284572"/>
                  <a:pt x="1080335" y="243464"/>
                </a:cubicBezTo>
                <a:cubicBezTo>
                  <a:pt x="1051259" y="202356"/>
                  <a:pt x="971049" y="223411"/>
                  <a:pt x="954004" y="213385"/>
                </a:cubicBezTo>
                <a:cubicBezTo>
                  <a:pt x="936959" y="203359"/>
                  <a:pt x="1018172" y="218398"/>
                  <a:pt x="978067" y="183306"/>
                </a:cubicBezTo>
                <a:cubicBezTo>
                  <a:pt x="937962" y="148214"/>
                  <a:pt x="778543" y="21882"/>
                  <a:pt x="713372" y="2832"/>
                </a:cubicBezTo>
                <a:cubicBezTo>
                  <a:pt x="648201" y="-16218"/>
                  <a:pt x="612107" y="67001"/>
                  <a:pt x="587041" y="69006"/>
                </a:cubicBezTo>
                <a:cubicBezTo>
                  <a:pt x="561975" y="71011"/>
                  <a:pt x="596065" y="17872"/>
                  <a:pt x="562978" y="14864"/>
                </a:cubicBezTo>
                <a:cubicBezTo>
                  <a:pt x="529891" y="11856"/>
                  <a:pt x="419602" y="39929"/>
                  <a:pt x="388520" y="50958"/>
                </a:cubicBezTo>
                <a:cubicBezTo>
                  <a:pt x="357438" y="61987"/>
                  <a:pt x="410578" y="104097"/>
                  <a:pt x="382504" y="105100"/>
                </a:cubicBezTo>
                <a:close/>
              </a:path>
            </a:pathLst>
          </a:custGeom>
          <a:solidFill>
            <a:schemeClr val="bg1">
              <a:lumMod val="85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4" name="TextBox 13">
            <a:extLst>
              <a:ext uri="{FF2B5EF4-FFF2-40B4-BE49-F238E27FC236}">
                <a16:creationId xmlns:a16="http://schemas.microsoft.com/office/drawing/2014/main" id="{78370991-3847-3239-F0E7-B04BC2ED3B17}"/>
              </a:ext>
            </a:extLst>
          </p:cNvPr>
          <p:cNvSpPr txBox="1"/>
          <p:nvPr/>
        </p:nvSpPr>
        <p:spPr>
          <a:xfrm>
            <a:off x="5177482" y="5531596"/>
            <a:ext cx="1156086" cy="646331"/>
          </a:xfrm>
          <a:prstGeom prst="rect">
            <a:avLst/>
          </a:prstGeom>
          <a:noFill/>
        </p:spPr>
        <p:txBody>
          <a:bodyPr wrap="none" rtlCol="0">
            <a:spAutoFit/>
          </a:bodyPr>
          <a:lstStyle/>
          <a:p>
            <a:pPr algn="ctr"/>
            <a:r>
              <a:rPr lang="en-AU" dirty="0">
                <a:latin typeface="Max's Handwritin" pitchFamily="2" charset="0"/>
              </a:rPr>
              <a:t>DNS resolution</a:t>
            </a:r>
          </a:p>
          <a:p>
            <a:pPr algn="ctr"/>
            <a:r>
              <a:rPr lang="en-AU" dirty="0">
                <a:latin typeface="Max's Handwritin" pitchFamily="2" charset="0"/>
              </a:rPr>
              <a:t>environment</a:t>
            </a:r>
          </a:p>
        </p:txBody>
      </p:sp>
      <p:sp>
        <p:nvSpPr>
          <p:cNvPr id="15" name="Freeform 14">
            <a:extLst>
              <a:ext uri="{FF2B5EF4-FFF2-40B4-BE49-F238E27FC236}">
                <a16:creationId xmlns:a16="http://schemas.microsoft.com/office/drawing/2014/main" id="{73FBB70E-E3A7-3894-7954-035885699243}"/>
              </a:ext>
            </a:extLst>
          </p:cNvPr>
          <p:cNvSpPr/>
          <p:nvPr/>
        </p:nvSpPr>
        <p:spPr>
          <a:xfrm>
            <a:off x="3554212" y="5710352"/>
            <a:ext cx="1380958" cy="240662"/>
          </a:xfrm>
          <a:custGeom>
            <a:avLst/>
            <a:gdLst>
              <a:gd name="connsiteX0" fmla="*/ 0 w 1380958"/>
              <a:gd name="connsiteY0" fmla="*/ 240662 h 240662"/>
              <a:gd name="connsiteX1" fmla="*/ 685800 w 1380958"/>
              <a:gd name="connsiteY1" fmla="*/ 150426 h 240662"/>
              <a:gd name="connsiteX2" fmla="*/ 1359569 w 1380958"/>
              <a:gd name="connsiteY2" fmla="*/ 54173 h 240662"/>
              <a:gd name="connsiteX3" fmla="*/ 1227221 w 1380958"/>
              <a:gd name="connsiteY3" fmla="*/ 31 h 240662"/>
              <a:gd name="connsiteX4" fmla="*/ 1371600 w 1380958"/>
              <a:gd name="connsiteY4" fmla="*/ 48157 h 240662"/>
              <a:gd name="connsiteX5" fmla="*/ 1245269 w 1380958"/>
              <a:gd name="connsiteY5" fmla="*/ 156441 h 2406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80958" h="240662">
                <a:moveTo>
                  <a:pt x="0" y="240662"/>
                </a:moveTo>
                <a:lnTo>
                  <a:pt x="685800" y="150426"/>
                </a:lnTo>
                <a:cubicBezTo>
                  <a:pt x="912395" y="119345"/>
                  <a:pt x="1269332" y="79239"/>
                  <a:pt x="1359569" y="54173"/>
                </a:cubicBezTo>
                <a:cubicBezTo>
                  <a:pt x="1449806" y="29107"/>
                  <a:pt x="1225216" y="1034"/>
                  <a:pt x="1227221" y="31"/>
                </a:cubicBezTo>
                <a:cubicBezTo>
                  <a:pt x="1229226" y="-972"/>
                  <a:pt x="1368592" y="22089"/>
                  <a:pt x="1371600" y="48157"/>
                </a:cubicBezTo>
                <a:cubicBezTo>
                  <a:pt x="1374608" y="74225"/>
                  <a:pt x="1309938" y="115333"/>
                  <a:pt x="1245269" y="156441"/>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Freeform 15">
            <a:extLst>
              <a:ext uri="{FF2B5EF4-FFF2-40B4-BE49-F238E27FC236}">
                <a16:creationId xmlns:a16="http://schemas.microsoft.com/office/drawing/2014/main" id="{A4355BE4-5132-8F65-7EAB-9F509D17DA42}"/>
              </a:ext>
            </a:extLst>
          </p:cNvPr>
          <p:cNvSpPr/>
          <p:nvPr/>
        </p:nvSpPr>
        <p:spPr>
          <a:xfrm>
            <a:off x="6309444" y="5100332"/>
            <a:ext cx="1571830" cy="525830"/>
          </a:xfrm>
          <a:custGeom>
            <a:avLst/>
            <a:gdLst>
              <a:gd name="connsiteX0" fmla="*/ 0 w 1571830"/>
              <a:gd name="connsiteY0" fmla="*/ 525830 h 525830"/>
              <a:gd name="connsiteX1" fmla="*/ 1473868 w 1571830"/>
              <a:gd name="connsiteY1" fmla="*/ 170898 h 525830"/>
              <a:gd name="connsiteX2" fmla="*/ 1287379 w 1571830"/>
              <a:gd name="connsiteY2" fmla="*/ 2456 h 525830"/>
              <a:gd name="connsiteX3" fmla="*/ 1564105 w 1571830"/>
              <a:gd name="connsiteY3" fmla="*/ 92693 h 525830"/>
              <a:gd name="connsiteX4" fmla="*/ 1467853 w 1571830"/>
              <a:gd name="connsiteY4" fmla="*/ 381451 h 5258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1830" h="525830">
                <a:moveTo>
                  <a:pt x="0" y="525830"/>
                </a:moveTo>
                <a:cubicBezTo>
                  <a:pt x="629652" y="391978"/>
                  <a:pt x="1259305" y="258127"/>
                  <a:pt x="1473868" y="170898"/>
                </a:cubicBezTo>
                <a:cubicBezTo>
                  <a:pt x="1688431" y="83669"/>
                  <a:pt x="1272340" y="15490"/>
                  <a:pt x="1287379" y="2456"/>
                </a:cubicBezTo>
                <a:cubicBezTo>
                  <a:pt x="1302418" y="-10578"/>
                  <a:pt x="1534026" y="29527"/>
                  <a:pt x="1564105" y="92693"/>
                </a:cubicBezTo>
                <a:cubicBezTo>
                  <a:pt x="1594184" y="155859"/>
                  <a:pt x="1531018" y="268655"/>
                  <a:pt x="1467853" y="38145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TextBox 16">
            <a:extLst>
              <a:ext uri="{FF2B5EF4-FFF2-40B4-BE49-F238E27FC236}">
                <a16:creationId xmlns:a16="http://schemas.microsoft.com/office/drawing/2014/main" id="{133EDD2A-D26B-C038-C48A-CFF518D6D84C}"/>
              </a:ext>
            </a:extLst>
          </p:cNvPr>
          <p:cNvSpPr txBox="1"/>
          <p:nvPr/>
        </p:nvSpPr>
        <p:spPr>
          <a:xfrm>
            <a:off x="7999853" y="4915666"/>
            <a:ext cx="1313180" cy="369332"/>
          </a:xfrm>
          <a:prstGeom prst="rect">
            <a:avLst/>
          </a:prstGeom>
          <a:noFill/>
        </p:spPr>
        <p:txBody>
          <a:bodyPr wrap="none" rtlCol="0">
            <a:spAutoFit/>
          </a:bodyPr>
          <a:lstStyle/>
          <a:p>
            <a:r>
              <a:rPr lang="en-AU" dirty="0">
                <a:latin typeface="Max's Handwritin" pitchFamily="2" charset="0"/>
              </a:rPr>
              <a:t>Auth DNS server</a:t>
            </a:r>
          </a:p>
        </p:txBody>
      </p:sp>
      <p:sp>
        <p:nvSpPr>
          <p:cNvPr id="18" name="Freeform 17">
            <a:extLst>
              <a:ext uri="{FF2B5EF4-FFF2-40B4-BE49-F238E27FC236}">
                <a16:creationId xmlns:a16="http://schemas.microsoft.com/office/drawing/2014/main" id="{017126AA-2B2B-E63E-7A8A-F952BF31FC61}"/>
              </a:ext>
            </a:extLst>
          </p:cNvPr>
          <p:cNvSpPr/>
          <p:nvPr/>
        </p:nvSpPr>
        <p:spPr>
          <a:xfrm>
            <a:off x="7885581" y="4844109"/>
            <a:ext cx="1696784" cy="494728"/>
          </a:xfrm>
          <a:custGeom>
            <a:avLst/>
            <a:gdLst>
              <a:gd name="connsiteX0" fmla="*/ 0 w 1696784"/>
              <a:gd name="connsiteY0" fmla="*/ 18047 h 494728"/>
              <a:gd name="connsiteX1" fmla="*/ 6016 w 1696784"/>
              <a:gd name="connsiteY1" fmla="*/ 354932 h 494728"/>
              <a:gd name="connsiteX2" fmla="*/ 18047 w 1696784"/>
              <a:gd name="connsiteY2" fmla="*/ 469232 h 494728"/>
              <a:gd name="connsiteX3" fmla="*/ 66173 w 1696784"/>
              <a:gd name="connsiteY3" fmla="*/ 469232 h 494728"/>
              <a:gd name="connsiteX4" fmla="*/ 1528010 w 1696784"/>
              <a:gd name="connsiteY4" fmla="*/ 493295 h 494728"/>
              <a:gd name="connsiteX5" fmla="*/ 1660358 w 1696784"/>
              <a:gd name="connsiteY5" fmla="*/ 421105 h 494728"/>
              <a:gd name="connsiteX6" fmla="*/ 1642310 w 1696784"/>
              <a:gd name="connsiteY6" fmla="*/ 60158 h 494728"/>
              <a:gd name="connsiteX7" fmla="*/ 1558089 w 1696784"/>
              <a:gd name="connsiteY7" fmla="*/ 24063 h 494728"/>
              <a:gd name="connsiteX8" fmla="*/ 60158 w 1696784"/>
              <a:gd name="connsiteY8" fmla="*/ 0 h 494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96784" h="494728">
                <a:moveTo>
                  <a:pt x="0" y="18047"/>
                </a:moveTo>
                <a:cubicBezTo>
                  <a:pt x="1504" y="148891"/>
                  <a:pt x="3008" y="279735"/>
                  <a:pt x="6016" y="354932"/>
                </a:cubicBezTo>
                <a:cubicBezTo>
                  <a:pt x="9024" y="430129"/>
                  <a:pt x="8021" y="450182"/>
                  <a:pt x="18047" y="469232"/>
                </a:cubicBezTo>
                <a:cubicBezTo>
                  <a:pt x="28073" y="488282"/>
                  <a:pt x="66173" y="469232"/>
                  <a:pt x="66173" y="469232"/>
                </a:cubicBezTo>
                <a:cubicBezTo>
                  <a:pt x="317833" y="473242"/>
                  <a:pt x="1262313" y="501316"/>
                  <a:pt x="1528010" y="493295"/>
                </a:cubicBezTo>
                <a:cubicBezTo>
                  <a:pt x="1793707" y="485274"/>
                  <a:pt x="1641308" y="493295"/>
                  <a:pt x="1660358" y="421105"/>
                </a:cubicBezTo>
                <a:cubicBezTo>
                  <a:pt x="1679408" y="348916"/>
                  <a:pt x="1659355" y="126332"/>
                  <a:pt x="1642310" y="60158"/>
                </a:cubicBezTo>
                <a:cubicBezTo>
                  <a:pt x="1625265" y="-6016"/>
                  <a:pt x="1821781" y="34089"/>
                  <a:pt x="1558089" y="24063"/>
                </a:cubicBezTo>
                <a:cubicBezTo>
                  <a:pt x="1294397" y="14037"/>
                  <a:pt x="677277" y="7018"/>
                  <a:pt x="6015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9" name="TextBox 18">
            <a:extLst>
              <a:ext uri="{FF2B5EF4-FFF2-40B4-BE49-F238E27FC236}">
                <a16:creationId xmlns:a16="http://schemas.microsoft.com/office/drawing/2014/main" id="{A1360370-091A-B5D8-59F9-C3890E08D8B1}"/>
              </a:ext>
            </a:extLst>
          </p:cNvPr>
          <p:cNvSpPr txBox="1"/>
          <p:nvPr/>
        </p:nvSpPr>
        <p:spPr>
          <a:xfrm>
            <a:off x="7974791" y="4474777"/>
            <a:ext cx="1518364" cy="369332"/>
          </a:xfrm>
          <a:prstGeom prst="rect">
            <a:avLst/>
          </a:prstGeom>
          <a:noFill/>
        </p:spPr>
        <p:txBody>
          <a:bodyPr wrap="none" rtlCol="0">
            <a:spAutoFit/>
          </a:bodyPr>
          <a:lstStyle/>
          <a:p>
            <a:r>
              <a:rPr lang="en-AU" b="1" dirty="0">
                <a:latin typeface="Max's Handwritin" pitchFamily="2" charset="0"/>
              </a:rPr>
              <a:t>Measurement server</a:t>
            </a:r>
          </a:p>
        </p:txBody>
      </p:sp>
      <p:sp>
        <p:nvSpPr>
          <p:cNvPr id="20" name="Freeform 19">
            <a:extLst>
              <a:ext uri="{FF2B5EF4-FFF2-40B4-BE49-F238E27FC236}">
                <a16:creationId xmlns:a16="http://schemas.microsoft.com/office/drawing/2014/main" id="{6DE0AACE-3326-CA69-B509-ABE66E49C2CE}"/>
              </a:ext>
            </a:extLst>
          </p:cNvPr>
          <p:cNvSpPr/>
          <p:nvPr/>
        </p:nvSpPr>
        <p:spPr>
          <a:xfrm>
            <a:off x="6025397" y="5435611"/>
            <a:ext cx="263325" cy="270238"/>
          </a:xfrm>
          <a:custGeom>
            <a:avLst/>
            <a:gdLst>
              <a:gd name="connsiteX0" fmla="*/ 13336 w 263325"/>
              <a:gd name="connsiteY0" fmla="*/ 16093 h 270238"/>
              <a:gd name="connsiteX1" fmla="*/ 19352 w 263325"/>
              <a:gd name="connsiteY1" fmla="*/ 250709 h 270238"/>
              <a:gd name="connsiteX2" fmla="*/ 127636 w 263325"/>
              <a:gd name="connsiteY2" fmla="*/ 256724 h 270238"/>
              <a:gd name="connsiteX3" fmla="*/ 253968 w 263325"/>
              <a:gd name="connsiteY3" fmla="*/ 262740 h 270238"/>
              <a:gd name="connsiteX4" fmla="*/ 253968 w 263325"/>
              <a:gd name="connsiteY4" fmla="*/ 214614 h 270238"/>
              <a:gd name="connsiteX5" fmla="*/ 253968 w 263325"/>
              <a:gd name="connsiteY5" fmla="*/ 28124 h 270238"/>
              <a:gd name="connsiteX6" fmla="*/ 157715 w 263325"/>
              <a:gd name="connsiteY6" fmla="*/ 22109 h 270238"/>
              <a:gd name="connsiteX7" fmla="*/ 13336 w 263325"/>
              <a:gd name="connsiteY7" fmla="*/ 16093 h 27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25" h="270238">
                <a:moveTo>
                  <a:pt x="13336" y="16093"/>
                </a:moveTo>
                <a:cubicBezTo>
                  <a:pt x="-9724" y="54193"/>
                  <a:pt x="302" y="210604"/>
                  <a:pt x="19352" y="250709"/>
                </a:cubicBezTo>
                <a:cubicBezTo>
                  <a:pt x="38402" y="290814"/>
                  <a:pt x="127636" y="256724"/>
                  <a:pt x="127636" y="256724"/>
                </a:cubicBezTo>
                <a:cubicBezTo>
                  <a:pt x="166739" y="258729"/>
                  <a:pt x="232913" y="269758"/>
                  <a:pt x="253968" y="262740"/>
                </a:cubicBezTo>
                <a:cubicBezTo>
                  <a:pt x="275023" y="255722"/>
                  <a:pt x="253968" y="214614"/>
                  <a:pt x="253968" y="214614"/>
                </a:cubicBezTo>
                <a:cubicBezTo>
                  <a:pt x="253968" y="175511"/>
                  <a:pt x="270010" y="60208"/>
                  <a:pt x="253968" y="28124"/>
                </a:cubicBezTo>
                <a:cubicBezTo>
                  <a:pt x="237926" y="-3960"/>
                  <a:pt x="192807" y="25117"/>
                  <a:pt x="157715" y="22109"/>
                </a:cubicBezTo>
                <a:cubicBezTo>
                  <a:pt x="122623" y="19101"/>
                  <a:pt x="36396" y="-22007"/>
                  <a:pt x="13336" y="16093"/>
                </a:cubicBezTo>
                <a:close/>
              </a:path>
            </a:pathLst>
          </a:custGeom>
          <a:solidFill>
            <a:srgbClr val="FF0000"/>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TextBox 20">
            <a:extLst>
              <a:ext uri="{FF2B5EF4-FFF2-40B4-BE49-F238E27FC236}">
                <a16:creationId xmlns:a16="http://schemas.microsoft.com/office/drawing/2014/main" id="{259F852D-B555-A008-169C-98A481BE8656}"/>
              </a:ext>
            </a:extLst>
          </p:cNvPr>
          <p:cNvSpPr txBox="1"/>
          <p:nvPr/>
        </p:nvSpPr>
        <p:spPr>
          <a:xfrm>
            <a:off x="5708379" y="5116008"/>
            <a:ext cx="1045479" cy="369332"/>
          </a:xfrm>
          <a:prstGeom prst="rect">
            <a:avLst/>
          </a:prstGeom>
          <a:noFill/>
        </p:spPr>
        <p:txBody>
          <a:bodyPr wrap="none" rtlCol="0">
            <a:spAutoFit/>
          </a:bodyPr>
          <a:lstStyle/>
          <a:p>
            <a:r>
              <a:rPr lang="en-AU" b="1" dirty="0">
                <a:solidFill>
                  <a:srgbClr val="FF0000"/>
                </a:solidFill>
                <a:latin typeface="Max's Handwritin" pitchFamily="2" charset="0"/>
              </a:rPr>
              <a:t>DNS resolver</a:t>
            </a:r>
          </a:p>
        </p:txBody>
      </p:sp>
      <p:sp>
        <p:nvSpPr>
          <p:cNvPr id="22" name="Freeform 21">
            <a:extLst>
              <a:ext uri="{FF2B5EF4-FFF2-40B4-BE49-F238E27FC236}">
                <a16:creationId xmlns:a16="http://schemas.microsoft.com/office/drawing/2014/main" id="{C0F83C4F-F528-B5CF-E24A-825E00A8FF75}"/>
              </a:ext>
            </a:extLst>
          </p:cNvPr>
          <p:cNvSpPr/>
          <p:nvPr/>
        </p:nvSpPr>
        <p:spPr>
          <a:xfrm>
            <a:off x="6177797" y="5588011"/>
            <a:ext cx="263325" cy="270238"/>
          </a:xfrm>
          <a:custGeom>
            <a:avLst/>
            <a:gdLst>
              <a:gd name="connsiteX0" fmla="*/ 13336 w 263325"/>
              <a:gd name="connsiteY0" fmla="*/ 16093 h 270238"/>
              <a:gd name="connsiteX1" fmla="*/ 19352 w 263325"/>
              <a:gd name="connsiteY1" fmla="*/ 250709 h 270238"/>
              <a:gd name="connsiteX2" fmla="*/ 127636 w 263325"/>
              <a:gd name="connsiteY2" fmla="*/ 256724 h 270238"/>
              <a:gd name="connsiteX3" fmla="*/ 253968 w 263325"/>
              <a:gd name="connsiteY3" fmla="*/ 262740 h 270238"/>
              <a:gd name="connsiteX4" fmla="*/ 253968 w 263325"/>
              <a:gd name="connsiteY4" fmla="*/ 214614 h 270238"/>
              <a:gd name="connsiteX5" fmla="*/ 253968 w 263325"/>
              <a:gd name="connsiteY5" fmla="*/ 28124 h 270238"/>
              <a:gd name="connsiteX6" fmla="*/ 157715 w 263325"/>
              <a:gd name="connsiteY6" fmla="*/ 22109 h 270238"/>
              <a:gd name="connsiteX7" fmla="*/ 13336 w 263325"/>
              <a:gd name="connsiteY7" fmla="*/ 16093 h 27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25" h="270238">
                <a:moveTo>
                  <a:pt x="13336" y="16093"/>
                </a:moveTo>
                <a:cubicBezTo>
                  <a:pt x="-9724" y="54193"/>
                  <a:pt x="302" y="210604"/>
                  <a:pt x="19352" y="250709"/>
                </a:cubicBezTo>
                <a:cubicBezTo>
                  <a:pt x="38402" y="290814"/>
                  <a:pt x="127636" y="256724"/>
                  <a:pt x="127636" y="256724"/>
                </a:cubicBezTo>
                <a:cubicBezTo>
                  <a:pt x="166739" y="258729"/>
                  <a:pt x="232913" y="269758"/>
                  <a:pt x="253968" y="262740"/>
                </a:cubicBezTo>
                <a:cubicBezTo>
                  <a:pt x="275023" y="255722"/>
                  <a:pt x="253968" y="214614"/>
                  <a:pt x="253968" y="214614"/>
                </a:cubicBezTo>
                <a:cubicBezTo>
                  <a:pt x="253968" y="175511"/>
                  <a:pt x="270010" y="60208"/>
                  <a:pt x="253968" y="28124"/>
                </a:cubicBezTo>
                <a:cubicBezTo>
                  <a:pt x="237926" y="-3960"/>
                  <a:pt x="192807" y="25117"/>
                  <a:pt x="157715" y="22109"/>
                </a:cubicBezTo>
                <a:cubicBezTo>
                  <a:pt x="122623" y="19101"/>
                  <a:pt x="36396" y="-22007"/>
                  <a:pt x="13336" y="16093"/>
                </a:cubicBezTo>
                <a:close/>
              </a:path>
            </a:pathLst>
          </a:custGeom>
          <a:solidFill>
            <a:srgbClr val="FF0000"/>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Freeform 22">
            <a:extLst>
              <a:ext uri="{FF2B5EF4-FFF2-40B4-BE49-F238E27FC236}">
                <a16:creationId xmlns:a16="http://schemas.microsoft.com/office/drawing/2014/main" id="{A347BEAC-3A4F-1B76-DA0A-A0D0A80680DD}"/>
              </a:ext>
            </a:extLst>
          </p:cNvPr>
          <p:cNvSpPr/>
          <p:nvPr/>
        </p:nvSpPr>
        <p:spPr>
          <a:xfrm>
            <a:off x="6330197" y="5740411"/>
            <a:ext cx="263325" cy="270238"/>
          </a:xfrm>
          <a:custGeom>
            <a:avLst/>
            <a:gdLst>
              <a:gd name="connsiteX0" fmla="*/ 13336 w 263325"/>
              <a:gd name="connsiteY0" fmla="*/ 16093 h 270238"/>
              <a:gd name="connsiteX1" fmla="*/ 19352 w 263325"/>
              <a:gd name="connsiteY1" fmla="*/ 250709 h 270238"/>
              <a:gd name="connsiteX2" fmla="*/ 127636 w 263325"/>
              <a:gd name="connsiteY2" fmla="*/ 256724 h 270238"/>
              <a:gd name="connsiteX3" fmla="*/ 253968 w 263325"/>
              <a:gd name="connsiteY3" fmla="*/ 262740 h 270238"/>
              <a:gd name="connsiteX4" fmla="*/ 253968 w 263325"/>
              <a:gd name="connsiteY4" fmla="*/ 214614 h 270238"/>
              <a:gd name="connsiteX5" fmla="*/ 253968 w 263325"/>
              <a:gd name="connsiteY5" fmla="*/ 28124 h 270238"/>
              <a:gd name="connsiteX6" fmla="*/ 157715 w 263325"/>
              <a:gd name="connsiteY6" fmla="*/ 22109 h 270238"/>
              <a:gd name="connsiteX7" fmla="*/ 13336 w 263325"/>
              <a:gd name="connsiteY7" fmla="*/ 16093 h 27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25" h="270238">
                <a:moveTo>
                  <a:pt x="13336" y="16093"/>
                </a:moveTo>
                <a:cubicBezTo>
                  <a:pt x="-9724" y="54193"/>
                  <a:pt x="302" y="210604"/>
                  <a:pt x="19352" y="250709"/>
                </a:cubicBezTo>
                <a:cubicBezTo>
                  <a:pt x="38402" y="290814"/>
                  <a:pt x="127636" y="256724"/>
                  <a:pt x="127636" y="256724"/>
                </a:cubicBezTo>
                <a:cubicBezTo>
                  <a:pt x="166739" y="258729"/>
                  <a:pt x="232913" y="269758"/>
                  <a:pt x="253968" y="262740"/>
                </a:cubicBezTo>
                <a:cubicBezTo>
                  <a:pt x="275023" y="255722"/>
                  <a:pt x="253968" y="214614"/>
                  <a:pt x="253968" y="214614"/>
                </a:cubicBezTo>
                <a:cubicBezTo>
                  <a:pt x="253968" y="175511"/>
                  <a:pt x="270010" y="60208"/>
                  <a:pt x="253968" y="28124"/>
                </a:cubicBezTo>
                <a:cubicBezTo>
                  <a:pt x="237926" y="-3960"/>
                  <a:pt x="192807" y="25117"/>
                  <a:pt x="157715" y="22109"/>
                </a:cubicBezTo>
                <a:cubicBezTo>
                  <a:pt x="122623" y="19101"/>
                  <a:pt x="36396" y="-22007"/>
                  <a:pt x="13336" y="16093"/>
                </a:cubicBezTo>
                <a:close/>
              </a:path>
            </a:pathLst>
          </a:custGeom>
          <a:solidFill>
            <a:srgbClr val="FF0000"/>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Freeform 23">
            <a:extLst>
              <a:ext uri="{FF2B5EF4-FFF2-40B4-BE49-F238E27FC236}">
                <a16:creationId xmlns:a16="http://schemas.microsoft.com/office/drawing/2014/main" id="{6C4C67C7-51C3-FB18-D91A-C19740F334AA}"/>
              </a:ext>
            </a:extLst>
          </p:cNvPr>
          <p:cNvSpPr/>
          <p:nvPr/>
        </p:nvSpPr>
        <p:spPr>
          <a:xfrm>
            <a:off x="6277072" y="5914664"/>
            <a:ext cx="263325" cy="270238"/>
          </a:xfrm>
          <a:custGeom>
            <a:avLst/>
            <a:gdLst>
              <a:gd name="connsiteX0" fmla="*/ 13336 w 263325"/>
              <a:gd name="connsiteY0" fmla="*/ 16093 h 270238"/>
              <a:gd name="connsiteX1" fmla="*/ 19352 w 263325"/>
              <a:gd name="connsiteY1" fmla="*/ 250709 h 270238"/>
              <a:gd name="connsiteX2" fmla="*/ 127636 w 263325"/>
              <a:gd name="connsiteY2" fmla="*/ 256724 h 270238"/>
              <a:gd name="connsiteX3" fmla="*/ 253968 w 263325"/>
              <a:gd name="connsiteY3" fmla="*/ 262740 h 270238"/>
              <a:gd name="connsiteX4" fmla="*/ 253968 w 263325"/>
              <a:gd name="connsiteY4" fmla="*/ 214614 h 270238"/>
              <a:gd name="connsiteX5" fmla="*/ 253968 w 263325"/>
              <a:gd name="connsiteY5" fmla="*/ 28124 h 270238"/>
              <a:gd name="connsiteX6" fmla="*/ 157715 w 263325"/>
              <a:gd name="connsiteY6" fmla="*/ 22109 h 270238"/>
              <a:gd name="connsiteX7" fmla="*/ 13336 w 263325"/>
              <a:gd name="connsiteY7" fmla="*/ 16093 h 270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3325" h="270238">
                <a:moveTo>
                  <a:pt x="13336" y="16093"/>
                </a:moveTo>
                <a:cubicBezTo>
                  <a:pt x="-9724" y="54193"/>
                  <a:pt x="302" y="210604"/>
                  <a:pt x="19352" y="250709"/>
                </a:cubicBezTo>
                <a:cubicBezTo>
                  <a:pt x="38402" y="290814"/>
                  <a:pt x="127636" y="256724"/>
                  <a:pt x="127636" y="256724"/>
                </a:cubicBezTo>
                <a:cubicBezTo>
                  <a:pt x="166739" y="258729"/>
                  <a:pt x="232913" y="269758"/>
                  <a:pt x="253968" y="262740"/>
                </a:cubicBezTo>
                <a:cubicBezTo>
                  <a:pt x="275023" y="255722"/>
                  <a:pt x="253968" y="214614"/>
                  <a:pt x="253968" y="214614"/>
                </a:cubicBezTo>
                <a:cubicBezTo>
                  <a:pt x="253968" y="175511"/>
                  <a:pt x="270010" y="60208"/>
                  <a:pt x="253968" y="28124"/>
                </a:cubicBezTo>
                <a:cubicBezTo>
                  <a:pt x="237926" y="-3960"/>
                  <a:pt x="192807" y="25117"/>
                  <a:pt x="157715" y="22109"/>
                </a:cubicBezTo>
                <a:cubicBezTo>
                  <a:pt x="122623" y="19101"/>
                  <a:pt x="36396" y="-22007"/>
                  <a:pt x="13336" y="16093"/>
                </a:cubicBezTo>
                <a:close/>
              </a:path>
            </a:pathLst>
          </a:custGeom>
          <a:solidFill>
            <a:srgbClr val="FF0000"/>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Freeform 24">
            <a:extLst>
              <a:ext uri="{FF2B5EF4-FFF2-40B4-BE49-F238E27FC236}">
                <a16:creationId xmlns:a16="http://schemas.microsoft.com/office/drawing/2014/main" id="{93BB6624-3B81-B6FD-1A97-29DBA40EA8FC}"/>
              </a:ext>
            </a:extLst>
          </p:cNvPr>
          <p:cNvSpPr/>
          <p:nvPr/>
        </p:nvSpPr>
        <p:spPr>
          <a:xfrm>
            <a:off x="6393712" y="5209722"/>
            <a:ext cx="1519553" cy="482241"/>
          </a:xfrm>
          <a:custGeom>
            <a:avLst/>
            <a:gdLst>
              <a:gd name="connsiteX0" fmla="*/ 0 w 1519553"/>
              <a:gd name="connsiteY0" fmla="*/ 482241 h 482241"/>
              <a:gd name="connsiteX1" fmla="*/ 318976 w 1519553"/>
              <a:gd name="connsiteY1" fmla="*/ 418445 h 482241"/>
              <a:gd name="connsiteX2" fmla="*/ 1141228 w 1519553"/>
              <a:gd name="connsiteY2" fmla="*/ 198706 h 482241"/>
              <a:gd name="connsiteX3" fmla="*/ 1382232 w 1519553"/>
              <a:gd name="connsiteY3" fmla="*/ 78204 h 482241"/>
              <a:gd name="connsiteX4" fmla="*/ 1162493 w 1519553"/>
              <a:gd name="connsiteY4" fmla="*/ 231 h 482241"/>
              <a:gd name="connsiteX5" fmla="*/ 1509823 w 1519553"/>
              <a:gd name="connsiteY5" fmla="*/ 64027 h 482241"/>
              <a:gd name="connsiteX6" fmla="*/ 1389321 w 1519553"/>
              <a:gd name="connsiteY6" fmla="*/ 305031 h 482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19553" h="482241">
                <a:moveTo>
                  <a:pt x="0" y="482241"/>
                </a:moveTo>
                <a:cubicBezTo>
                  <a:pt x="64385" y="473971"/>
                  <a:pt x="128771" y="465701"/>
                  <a:pt x="318976" y="418445"/>
                </a:cubicBezTo>
                <a:cubicBezTo>
                  <a:pt x="509181" y="371189"/>
                  <a:pt x="964019" y="255413"/>
                  <a:pt x="1141228" y="198706"/>
                </a:cubicBezTo>
                <a:cubicBezTo>
                  <a:pt x="1318437" y="141999"/>
                  <a:pt x="1378688" y="111283"/>
                  <a:pt x="1382232" y="78204"/>
                </a:cubicBezTo>
                <a:cubicBezTo>
                  <a:pt x="1385776" y="45125"/>
                  <a:pt x="1141228" y="2594"/>
                  <a:pt x="1162493" y="231"/>
                </a:cubicBezTo>
                <a:cubicBezTo>
                  <a:pt x="1183758" y="-2132"/>
                  <a:pt x="1472018" y="13227"/>
                  <a:pt x="1509823" y="64027"/>
                </a:cubicBezTo>
                <a:cubicBezTo>
                  <a:pt x="1547628" y="114827"/>
                  <a:pt x="1468474" y="209929"/>
                  <a:pt x="1389321" y="30503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908E282B-22BC-F54F-05E4-53A2EBE66845}"/>
              </a:ext>
            </a:extLst>
          </p:cNvPr>
          <p:cNvSpPr/>
          <p:nvPr/>
        </p:nvSpPr>
        <p:spPr>
          <a:xfrm>
            <a:off x="6578009" y="5316279"/>
            <a:ext cx="1309858" cy="531628"/>
          </a:xfrm>
          <a:custGeom>
            <a:avLst/>
            <a:gdLst>
              <a:gd name="connsiteX0" fmla="*/ 0 w 1309858"/>
              <a:gd name="connsiteY0" fmla="*/ 531628 h 531628"/>
              <a:gd name="connsiteX1" fmla="*/ 900224 w 1309858"/>
              <a:gd name="connsiteY1" fmla="*/ 205563 h 531628"/>
              <a:gd name="connsiteX2" fmla="*/ 1261731 w 1309858"/>
              <a:gd name="connsiteY2" fmla="*/ 42530 h 531628"/>
              <a:gd name="connsiteX3" fmla="*/ 1056168 w 1309858"/>
              <a:gd name="connsiteY3" fmla="*/ 0 h 531628"/>
              <a:gd name="connsiteX4" fmla="*/ 1297172 w 1309858"/>
              <a:gd name="connsiteY4" fmla="*/ 42530 h 531628"/>
              <a:gd name="connsiteX5" fmla="*/ 1254642 w 1309858"/>
              <a:gd name="connsiteY5" fmla="*/ 233916 h 53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9858" h="531628">
                <a:moveTo>
                  <a:pt x="0" y="531628"/>
                </a:moveTo>
                <a:lnTo>
                  <a:pt x="900224" y="205563"/>
                </a:lnTo>
                <a:cubicBezTo>
                  <a:pt x="1110512" y="124047"/>
                  <a:pt x="1235740" y="76790"/>
                  <a:pt x="1261731" y="42530"/>
                </a:cubicBezTo>
                <a:cubicBezTo>
                  <a:pt x="1287722" y="8269"/>
                  <a:pt x="1050261" y="0"/>
                  <a:pt x="1056168" y="0"/>
                </a:cubicBezTo>
                <a:cubicBezTo>
                  <a:pt x="1062075" y="0"/>
                  <a:pt x="1264093" y="3544"/>
                  <a:pt x="1297172" y="42530"/>
                </a:cubicBezTo>
                <a:cubicBezTo>
                  <a:pt x="1330251" y="81516"/>
                  <a:pt x="1292446" y="157716"/>
                  <a:pt x="1254642" y="233916"/>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Freeform 26">
            <a:extLst>
              <a:ext uri="{FF2B5EF4-FFF2-40B4-BE49-F238E27FC236}">
                <a16:creationId xmlns:a16="http://schemas.microsoft.com/office/drawing/2014/main" id="{EC635D51-9F8D-4A9C-F332-F000BBDF6E9A}"/>
              </a:ext>
            </a:extLst>
          </p:cNvPr>
          <p:cNvSpPr/>
          <p:nvPr/>
        </p:nvSpPr>
        <p:spPr>
          <a:xfrm>
            <a:off x="6472455" y="5272590"/>
            <a:ext cx="1517614" cy="834409"/>
          </a:xfrm>
          <a:custGeom>
            <a:avLst/>
            <a:gdLst>
              <a:gd name="connsiteX0" fmla="*/ 63024 w 1517614"/>
              <a:gd name="connsiteY0" fmla="*/ 787968 h 834409"/>
              <a:gd name="connsiteX1" fmla="*/ 162261 w 1517614"/>
              <a:gd name="connsiteY1" fmla="*/ 759615 h 834409"/>
              <a:gd name="connsiteX2" fmla="*/ 1459433 w 1517614"/>
              <a:gd name="connsiteY2" fmla="*/ 86219 h 834409"/>
              <a:gd name="connsiteX3" fmla="*/ 1154633 w 1517614"/>
              <a:gd name="connsiteY3" fmla="*/ 8247 h 834409"/>
              <a:gd name="connsiteX4" fmla="*/ 1487787 w 1517614"/>
              <a:gd name="connsiteY4" fmla="*/ 79131 h 834409"/>
              <a:gd name="connsiteX5" fmla="*/ 1480698 w 1517614"/>
              <a:gd name="connsiteY5" fmla="*/ 164191 h 834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17614" h="834409">
                <a:moveTo>
                  <a:pt x="63024" y="787968"/>
                </a:moveTo>
                <a:cubicBezTo>
                  <a:pt x="-3725" y="832270"/>
                  <a:pt x="-70474" y="876573"/>
                  <a:pt x="162261" y="759615"/>
                </a:cubicBezTo>
                <a:cubicBezTo>
                  <a:pt x="394996" y="642657"/>
                  <a:pt x="1294038" y="211447"/>
                  <a:pt x="1459433" y="86219"/>
                </a:cubicBezTo>
                <a:cubicBezTo>
                  <a:pt x="1624828" y="-39009"/>
                  <a:pt x="1149907" y="9428"/>
                  <a:pt x="1154633" y="8247"/>
                </a:cubicBezTo>
                <a:cubicBezTo>
                  <a:pt x="1159359" y="7066"/>
                  <a:pt x="1433443" y="53140"/>
                  <a:pt x="1487787" y="79131"/>
                </a:cubicBezTo>
                <a:cubicBezTo>
                  <a:pt x="1542131" y="105122"/>
                  <a:pt x="1511414" y="134656"/>
                  <a:pt x="1480698" y="164191"/>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04589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65EDD-BB1A-15F6-F0D6-7D71E04CFF2C}"/>
              </a:ext>
            </a:extLst>
          </p:cNvPr>
          <p:cNvSpPr>
            <a:spLocks noGrp="1"/>
          </p:cNvSpPr>
          <p:nvPr>
            <p:ph type="title"/>
          </p:nvPr>
        </p:nvSpPr>
        <p:spPr/>
        <p:txBody>
          <a:bodyPr/>
          <a:lstStyle/>
          <a:p>
            <a:r>
              <a:rPr lang="en-AU" dirty="0"/>
              <a:t>EU Profile – First Query</a:t>
            </a:r>
          </a:p>
        </p:txBody>
      </p:sp>
      <p:pic>
        <p:nvPicPr>
          <p:cNvPr id="5" name="Content Placeholder 4">
            <a:extLst>
              <a:ext uri="{FF2B5EF4-FFF2-40B4-BE49-F238E27FC236}">
                <a16:creationId xmlns:a16="http://schemas.microsoft.com/office/drawing/2014/main" id="{28DEDC3B-F9E6-650B-0249-259B3B56391F}"/>
              </a:ext>
            </a:extLst>
          </p:cNvPr>
          <p:cNvPicPr>
            <a:picLocks noGrp="1" noChangeAspect="1"/>
          </p:cNvPicPr>
          <p:nvPr>
            <p:ph idx="1"/>
          </p:nvPr>
        </p:nvPicPr>
        <p:blipFill>
          <a:blip r:embed="rId2"/>
          <a:stretch>
            <a:fillRect/>
          </a:stretch>
        </p:blipFill>
        <p:spPr>
          <a:xfrm>
            <a:off x="2215421" y="1825625"/>
            <a:ext cx="7761158" cy="4351338"/>
          </a:xfrm>
        </p:spPr>
      </p:pic>
      <p:sp>
        <p:nvSpPr>
          <p:cNvPr id="3" name="TextBox 2">
            <a:extLst>
              <a:ext uri="{FF2B5EF4-FFF2-40B4-BE49-F238E27FC236}">
                <a16:creationId xmlns:a16="http://schemas.microsoft.com/office/drawing/2014/main" id="{3B5C9AC1-98BA-34C7-707A-3BFFD793120A}"/>
              </a:ext>
            </a:extLst>
          </p:cNvPr>
          <p:cNvSpPr txBox="1"/>
          <p:nvPr/>
        </p:nvSpPr>
        <p:spPr>
          <a:xfrm>
            <a:off x="9900744" y="1992761"/>
            <a:ext cx="992579" cy="369332"/>
          </a:xfrm>
          <a:prstGeom prst="rect">
            <a:avLst/>
          </a:prstGeom>
          <a:noFill/>
        </p:spPr>
        <p:txBody>
          <a:bodyPr wrap="none" rtlCol="0">
            <a:spAutoFit/>
          </a:bodyPr>
          <a:lstStyle/>
          <a:p>
            <a:r>
              <a:rPr lang="en-AU" dirty="0"/>
              <a:t>Same AS</a:t>
            </a:r>
          </a:p>
        </p:txBody>
      </p:sp>
      <p:sp>
        <p:nvSpPr>
          <p:cNvPr id="4" name="TextBox 3">
            <a:extLst>
              <a:ext uri="{FF2B5EF4-FFF2-40B4-BE49-F238E27FC236}">
                <a16:creationId xmlns:a16="http://schemas.microsoft.com/office/drawing/2014/main" id="{72E117A7-7A3C-EFDC-3946-053124123FC4}"/>
              </a:ext>
            </a:extLst>
          </p:cNvPr>
          <p:cNvSpPr txBox="1"/>
          <p:nvPr/>
        </p:nvSpPr>
        <p:spPr>
          <a:xfrm>
            <a:off x="9934654" y="5273039"/>
            <a:ext cx="1000595" cy="369332"/>
          </a:xfrm>
          <a:prstGeom prst="rect">
            <a:avLst/>
          </a:prstGeom>
          <a:noFill/>
        </p:spPr>
        <p:txBody>
          <a:bodyPr wrap="none" rtlCol="0">
            <a:spAutoFit/>
          </a:bodyPr>
          <a:lstStyle/>
          <a:p>
            <a:r>
              <a:rPr lang="en-AU" dirty="0"/>
              <a:t>Same CC</a:t>
            </a:r>
          </a:p>
        </p:txBody>
      </p:sp>
      <p:sp>
        <p:nvSpPr>
          <p:cNvPr id="6" name="TextBox 5">
            <a:extLst>
              <a:ext uri="{FF2B5EF4-FFF2-40B4-BE49-F238E27FC236}">
                <a16:creationId xmlns:a16="http://schemas.microsoft.com/office/drawing/2014/main" id="{E05A4A0D-FCCF-6047-4614-0C1CA9769A7F}"/>
              </a:ext>
            </a:extLst>
          </p:cNvPr>
          <p:cNvSpPr txBox="1"/>
          <p:nvPr/>
        </p:nvSpPr>
        <p:spPr>
          <a:xfrm>
            <a:off x="9934653" y="5540335"/>
            <a:ext cx="1420582" cy="369332"/>
          </a:xfrm>
          <a:prstGeom prst="rect">
            <a:avLst/>
          </a:prstGeom>
          <a:noFill/>
        </p:spPr>
        <p:txBody>
          <a:bodyPr wrap="none" rtlCol="0">
            <a:spAutoFit/>
          </a:bodyPr>
          <a:lstStyle/>
          <a:p>
            <a:r>
              <a:rPr lang="en-AU" dirty="0"/>
              <a:t>Google PDNS</a:t>
            </a:r>
          </a:p>
        </p:txBody>
      </p:sp>
    </p:spTree>
    <p:extLst>
      <p:ext uri="{BB962C8B-B14F-4D97-AF65-F5344CB8AC3E}">
        <p14:creationId xmlns:p14="http://schemas.microsoft.com/office/powerpoint/2010/main" val="1719063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65EDD-BB1A-15F6-F0D6-7D71E04CFF2C}"/>
              </a:ext>
            </a:extLst>
          </p:cNvPr>
          <p:cNvSpPr>
            <a:spLocks noGrp="1"/>
          </p:cNvSpPr>
          <p:nvPr>
            <p:ph type="title"/>
          </p:nvPr>
        </p:nvSpPr>
        <p:spPr/>
        <p:txBody>
          <a:bodyPr/>
          <a:lstStyle/>
          <a:p>
            <a:r>
              <a:rPr lang="en-AU" dirty="0"/>
              <a:t>EU Profile – All Queries</a:t>
            </a:r>
          </a:p>
        </p:txBody>
      </p:sp>
      <p:pic>
        <p:nvPicPr>
          <p:cNvPr id="7" name="Content Placeholder 6">
            <a:extLst>
              <a:ext uri="{FF2B5EF4-FFF2-40B4-BE49-F238E27FC236}">
                <a16:creationId xmlns:a16="http://schemas.microsoft.com/office/drawing/2014/main" id="{F908B4B2-B6AD-51B9-86F3-BA5B3C913EEF}"/>
              </a:ext>
            </a:extLst>
          </p:cNvPr>
          <p:cNvPicPr>
            <a:picLocks noGrp="1" noChangeAspect="1"/>
          </p:cNvPicPr>
          <p:nvPr>
            <p:ph idx="1"/>
          </p:nvPr>
        </p:nvPicPr>
        <p:blipFill>
          <a:blip r:embed="rId2"/>
          <a:stretch>
            <a:fillRect/>
          </a:stretch>
        </p:blipFill>
        <p:spPr>
          <a:xfrm>
            <a:off x="2222042" y="1825625"/>
            <a:ext cx="7747916" cy="4351338"/>
          </a:xfrm>
        </p:spPr>
      </p:pic>
      <p:sp>
        <p:nvSpPr>
          <p:cNvPr id="3" name="TextBox 2">
            <a:extLst>
              <a:ext uri="{FF2B5EF4-FFF2-40B4-BE49-F238E27FC236}">
                <a16:creationId xmlns:a16="http://schemas.microsoft.com/office/drawing/2014/main" id="{EB95F40E-882C-328F-0D9A-C8AC26FCB732}"/>
              </a:ext>
            </a:extLst>
          </p:cNvPr>
          <p:cNvSpPr txBox="1"/>
          <p:nvPr/>
        </p:nvSpPr>
        <p:spPr>
          <a:xfrm>
            <a:off x="9900744" y="1992761"/>
            <a:ext cx="992579" cy="369332"/>
          </a:xfrm>
          <a:prstGeom prst="rect">
            <a:avLst/>
          </a:prstGeom>
          <a:noFill/>
        </p:spPr>
        <p:txBody>
          <a:bodyPr wrap="none" rtlCol="0">
            <a:spAutoFit/>
          </a:bodyPr>
          <a:lstStyle/>
          <a:p>
            <a:r>
              <a:rPr lang="en-AU" dirty="0"/>
              <a:t>Same AS</a:t>
            </a:r>
          </a:p>
        </p:txBody>
      </p:sp>
      <p:sp>
        <p:nvSpPr>
          <p:cNvPr id="4" name="TextBox 3">
            <a:extLst>
              <a:ext uri="{FF2B5EF4-FFF2-40B4-BE49-F238E27FC236}">
                <a16:creationId xmlns:a16="http://schemas.microsoft.com/office/drawing/2014/main" id="{DA831F11-340F-9D82-5E53-7E50AA8E49B2}"/>
              </a:ext>
            </a:extLst>
          </p:cNvPr>
          <p:cNvSpPr txBox="1"/>
          <p:nvPr/>
        </p:nvSpPr>
        <p:spPr>
          <a:xfrm>
            <a:off x="9934654" y="5191061"/>
            <a:ext cx="1000595" cy="369332"/>
          </a:xfrm>
          <a:prstGeom prst="rect">
            <a:avLst/>
          </a:prstGeom>
          <a:noFill/>
        </p:spPr>
        <p:txBody>
          <a:bodyPr wrap="none" rtlCol="0">
            <a:spAutoFit/>
          </a:bodyPr>
          <a:lstStyle/>
          <a:p>
            <a:r>
              <a:rPr lang="en-AU" dirty="0"/>
              <a:t>Same CC</a:t>
            </a:r>
          </a:p>
        </p:txBody>
      </p:sp>
      <p:sp>
        <p:nvSpPr>
          <p:cNvPr id="5" name="TextBox 4">
            <a:extLst>
              <a:ext uri="{FF2B5EF4-FFF2-40B4-BE49-F238E27FC236}">
                <a16:creationId xmlns:a16="http://schemas.microsoft.com/office/drawing/2014/main" id="{6485BF1E-288F-1332-1C0F-B95F9A355C09}"/>
              </a:ext>
            </a:extLst>
          </p:cNvPr>
          <p:cNvSpPr txBox="1"/>
          <p:nvPr/>
        </p:nvSpPr>
        <p:spPr>
          <a:xfrm>
            <a:off x="9928347" y="5388985"/>
            <a:ext cx="1420582" cy="369332"/>
          </a:xfrm>
          <a:prstGeom prst="rect">
            <a:avLst/>
          </a:prstGeom>
          <a:noFill/>
        </p:spPr>
        <p:txBody>
          <a:bodyPr wrap="none" rtlCol="0">
            <a:spAutoFit/>
          </a:bodyPr>
          <a:lstStyle/>
          <a:p>
            <a:r>
              <a:rPr lang="en-AU" dirty="0"/>
              <a:t>Google PDNS</a:t>
            </a:r>
          </a:p>
        </p:txBody>
      </p:sp>
      <p:sp>
        <p:nvSpPr>
          <p:cNvPr id="6" name="TextBox 5">
            <a:extLst>
              <a:ext uri="{FF2B5EF4-FFF2-40B4-BE49-F238E27FC236}">
                <a16:creationId xmlns:a16="http://schemas.microsoft.com/office/drawing/2014/main" id="{01D36DD8-3775-60A7-E8EE-14DADD634BD8}"/>
              </a:ext>
            </a:extLst>
          </p:cNvPr>
          <p:cNvSpPr txBox="1"/>
          <p:nvPr/>
        </p:nvSpPr>
        <p:spPr>
          <a:xfrm>
            <a:off x="9934654" y="5598308"/>
            <a:ext cx="818814" cy="369332"/>
          </a:xfrm>
          <a:prstGeom prst="rect">
            <a:avLst/>
          </a:prstGeom>
          <a:noFill/>
        </p:spPr>
        <p:txBody>
          <a:bodyPr wrap="none" rtlCol="0">
            <a:spAutoFit/>
          </a:bodyPr>
          <a:lstStyle/>
          <a:p>
            <a:r>
              <a:rPr lang="en-AU" dirty="0"/>
              <a:t>Diff CC</a:t>
            </a:r>
          </a:p>
        </p:txBody>
      </p:sp>
    </p:spTree>
    <p:extLst>
      <p:ext uri="{BB962C8B-B14F-4D97-AF65-F5344CB8AC3E}">
        <p14:creationId xmlns:p14="http://schemas.microsoft.com/office/powerpoint/2010/main" val="3134463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8CE23-DE9A-6CC9-89A6-5015DA176277}"/>
              </a:ext>
            </a:extLst>
          </p:cNvPr>
          <p:cNvSpPr>
            <a:spLocks noGrp="1"/>
          </p:cNvSpPr>
          <p:nvPr>
            <p:ph type="title"/>
          </p:nvPr>
        </p:nvSpPr>
        <p:spPr>
          <a:xfrm>
            <a:off x="838199" y="365125"/>
            <a:ext cx="11304181" cy="1325563"/>
          </a:xfrm>
        </p:spPr>
        <p:txBody>
          <a:bodyPr/>
          <a:lstStyle/>
          <a:p>
            <a:r>
              <a:rPr lang="en-AU" dirty="0"/>
              <a:t>EU Profile – Open DNS resolvers</a:t>
            </a:r>
          </a:p>
        </p:txBody>
      </p:sp>
      <p:pic>
        <p:nvPicPr>
          <p:cNvPr id="5" name="Content Placeholder 4">
            <a:extLst>
              <a:ext uri="{FF2B5EF4-FFF2-40B4-BE49-F238E27FC236}">
                <a16:creationId xmlns:a16="http://schemas.microsoft.com/office/drawing/2014/main" id="{A5701A42-6EDD-7C82-FE1F-28724B2CFFAF}"/>
              </a:ext>
            </a:extLst>
          </p:cNvPr>
          <p:cNvPicPr>
            <a:picLocks noGrp="1" noChangeAspect="1"/>
          </p:cNvPicPr>
          <p:nvPr>
            <p:ph idx="1"/>
          </p:nvPr>
        </p:nvPicPr>
        <p:blipFill>
          <a:blip r:embed="rId2"/>
          <a:stretch>
            <a:fillRect/>
          </a:stretch>
        </p:blipFill>
        <p:spPr>
          <a:xfrm>
            <a:off x="2204251" y="1825625"/>
            <a:ext cx="7783498" cy="4351338"/>
          </a:xfrm>
        </p:spPr>
      </p:pic>
      <p:sp>
        <p:nvSpPr>
          <p:cNvPr id="3" name="TextBox 2">
            <a:extLst>
              <a:ext uri="{FF2B5EF4-FFF2-40B4-BE49-F238E27FC236}">
                <a16:creationId xmlns:a16="http://schemas.microsoft.com/office/drawing/2014/main" id="{7A3B41BA-E15F-171D-1B18-D11C51DF6FE9}"/>
              </a:ext>
            </a:extLst>
          </p:cNvPr>
          <p:cNvSpPr txBox="1"/>
          <p:nvPr/>
        </p:nvSpPr>
        <p:spPr>
          <a:xfrm>
            <a:off x="9899462" y="4572000"/>
            <a:ext cx="1420582" cy="369332"/>
          </a:xfrm>
          <a:prstGeom prst="rect">
            <a:avLst/>
          </a:prstGeom>
          <a:noFill/>
        </p:spPr>
        <p:txBody>
          <a:bodyPr wrap="none" rtlCol="0">
            <a:spAutoFit/>
          </a:bodyPr>
          <a:lstStyle/>
          <a:p>
            <a:r>
              <a:rPr lang="en-AU" dirty="0"/>
              <a:t>Google PDNS</a:t>
            </a:r>
          </a:p>
        </p:txBody>
      </p:sp>
      <p:sp>
        <p:nvSpPr>
          <p:cNvPr id="4" name="TextBox 3">
            <a:extLst>
              <a:ext uri="{FF2B5EF4-FFF2-40B4-BE49-F238E27FC236}">
                <a16:creationId xmlns:a16="http://schemas.microsoft.com/office/drawing/2014/main" id="{50DDCFE0-C0F6-C891-154D-30FCF7DCB2C7}"/>
              </a:ext>
            </a:extLst>
          </p:cNvPr>
          <p:cNvSpPr txBox="1"/>
          <p:nvPr/>
        </p:nvSpPr>
        <p:spPr>
          <a:xfrm>
            <a:off x="9899462" y="5594657"/>
            <a:ext cx="1153073" cy="369332"/>
          </a:xfrm>
          <a:prstGeom prst="rect">
            <a:avLst/>
          </a:prstGeom>
          <a:noFill/>
        </p:spPr>
        <p:txBody>
          <a:bodyPr wrap="none" rtlCol="0">
            <a:spAutoFit/>
          </a:bodyPr>
          <a:lstStyle/>
          <a:p>
            <a:r>
              <a:rPr lang="en-AU" dirty="0"/>
              <a:t>Cloudflare</a:t>
            </a:r>
          </a:p>
        </p:txBody>
      </p:sp>
      <p:sp>
        <p:nvSpPr>
          <p:cNvPr id="6" name="TextBox 5">
            <a:extLst>
              <a:ext uri="{FF2B5EF4-FFF2-40B4-BE49-F238E27FC236}">
                <a16:creationId xmlns:a16="http://schemas.microsoft.com/office/drawing/2014/main" id="{3DBA3272-94B4-9784-68B8-D6AE63559388}"/>
              </a:ext>
            </a:extLst>
          </p:cNvPr>
          <p:cNvSpPr txBox="1"/>
          <p:nvPr/>
        </p:nvSpPr>
        <p:spPr>
          <a:xfrm>
            <a:off x="9899462" y="5779323"/>
            <a:ext cx="1093569" cy="369332"/>
          </a:xfrm>
          <a:prstGeom prst="rect">
            <a:avLst/>
          </a:prstGeom>
          <a:noFill/>
        </p:spPr>
        <p:txBody>
          <a:bodyPr wrap="none" rtlCol="0">
            <a:spAutoFit/>
          </a:bodyPr>
          <a:lstStyle/>
          <a:p>
            <a:r>
              <a:rPr lang="en-AU" dirty="0"/>
              <a:t>OpenDNS</a:t>
            </a:r>
          </a:p>
        </p:txBody>
      </p:sp>
    </p:spTree>
    <p:extLst>
      <p:ext uri="{BB962C8B-B14F-4D97-AF65-F5344CB8AC3E}">
        <p14:creationId xmlns:p14="http://schemas.microsoft.com/office/powerpoint/2010/main" val="15705145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1490</TotalTime>
  <Words>606</Words>
  <Application>Microsoft Macintosh PowerPoint</Application>
  <PresentationFormat>Widescreen</PresentationFormat>
  <Paragraphs>87</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AhnbergHand</vt:lpstr>
      <vt:lpstr>Arial</vt:lpstr>
      <vt:lpstr>Calibri</vt:lpstr>
      <vt:lpstr>Gh Hand</vt:lpstr>
      <vt:lpstr>Max's Handwritin</vt:lpstr>
      <vt:lpstr>Powderfinger Type</vt:lpstr>
      <vt:lpstr>Office Theme</vt:lpstr>
      <vt:lpstr>DNS in EU  before  dns4EU </vt:lpstr>
      <vt:lpstr>A Measurement Opportunity</vt:lpstr>
      <vt:lpstr>Measurement Questions</vt:lpstr>
      <vt:lpstr>DNS Resolution in EU</vt:lpstr>
      <vt:lpstr>Type of Resolver</vt:lpstr>
      <vt:lpstr>Query Behaviour</vt:lpstr>
      <vt:lpstr>EU Profile – First Query</vt:lpstr>
      <vt:lpstr>EU Profile – All Queries</vt:lpstr>
      <vt:lpstr>EU Profile – Open DNS resolvers</vt:lpstr>
      <vt:lpstr>Use of Open Resolvers in EU</vt:lpstr>
      <vt:lpstr>Is EU “different”?</vt:lpstr>
      <vt:lpstr>The potential impact of DNS4EU</vt:lpstr>
      <vt:lpstr>DNS4EU Deployment Options</vt:lpstr>
      <vt:lpstr>Measuring the impact of DNS4EU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Huston</dc:creator>
  <cp:lastModifiedBy>Geoff Huston</cp:lastModifiedBy>
  <cp:revision>14</cp:revision>
  <dcterms:created xsi:type="dcterms:W3CDTF">2022-05-22T23:17:53Z</dcterms:created>
  <dcterms:modified xsi:type="dcterms:W3CDTF">2023-05-15T04:44:50Z</dcterms:modified>
</cp:coreProperties>
</file>