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71" r:id="rId3"/>
    <p:sldId id="464" r:id="rId4"/>
    <p:sldId id="465" r:id="rId5"/>
    <p:sldId id="293" r:id="rId6"/>
    <p:sldId id="477" r:id="rId7"/>
    <p:sldId id="289" r:id="rId8"/>
    <p:sldId id="472" r:id="rId9"/>
    <p:sldId id="468" r:id="rId10"/>
    <p:sldId id="473" r:id="rId11"/>
    <p:sldId id="469" r:id="rId12"/>
    <p:sldId id="474" r:id="rId13"/>
    <p:sldId id="475" r:id="rId14"/>
    <p:sldId id="272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/>
    <p:restoredTop sz="94742"/>
  </p:normalViewPr>
  <p:slideViewPr>
    <p:cSldViewPr snapToGrid="0">
      <p:cViewPr varScale="1">
        <p:scale>
          <a:sx n="156" d="100"/>
          <a:sy n="156" d="100"/>
        </p:scale>
        <p:origin x="2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AB8CB-49B0-6CDB-988E-0D3F8614A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3694C-1B2E-5B95-5B1C-48D0D91B2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23E09-508A-4701-3C31-F607EC5B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73263-5CE3-697D-8823-01B96E7C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D26FB-C4F7-8965-6DD7-92FE3C98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93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CC27-491F-5355-BFB7-A9D44EF6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FEE95-5429-A4B1-3903-719BC86DA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74BC6-C441-7449-37A1-9115AE89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FA8EA-A4BA-CD82-0587-C3AA8B2B7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42C49-B3D8-1514-8637-CEE59BC2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1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036A5-3C04-1D46-75E8-0D462505E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C3ACD-98D8-0EE6-A510-29C078433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74254-ECB8-6F1C-39CF-3467B7E3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6EB4B-F6AF-DBBB-1280-64220B29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A676B-B6E9-AFD8-5762-5BAB860F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27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F9A5-1834-FB38-0199-F13595A2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636F7-06F2-C6D4-93C2-0D0913429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8E687-464E-C740-B72D-4E4FE10F2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BFACD-7594-D30F-DB7A-BEFE39CE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0BC33-F86C-8AA1-6F08-75FD9B42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0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3C57-2DCB-B598-9CF4-B753142C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F2F08-7A51-1211-6D36-CB2453759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3FB5D-8448-BF02-1A71-75751A04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1A5C0-D4E1-1FBF-23B7-2022E3AE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5B951-B484-4222-34E7-11B9A197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8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08EA-862E-B68E-1529-8427BA1B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CE5A4-022B-3DC3-0A20-9C3C9961A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7BF79-9A40-23F0-6A72-FB9C1B4AB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77433-5BF5-5AC3-3AE0-67654496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75187-DBC5-F694-7743-F14DB9A7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B2F6F-DD6F-543B-3909-09D01675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986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9442-8348-020A-6D52-39F915BC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EEBD1-32AB-20FA-95E9-1C2E3C6ED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AEAD3-046E-58AC-9D8B-5CDB386A5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FA84B-C23F-7FFB-74D8-6CD58A1CF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3F3403-6BFE-6E90-8EFF-703D14134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27F975-840E-1736-BA19-80060334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192B66-F8E0-17EE-AF6D-C29A1858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176F6-F95A-FE8F-BA0A-8028F585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88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88F4-6AF5-3216-C531-1E4CBB28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C72D0-CD60-7CB9-61FC-17DF703C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5B926-F1ED-2E4D-95B0-66EB5AAA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3E34B-9C64-DDE0-E293-6FC44244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79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95502-9803-D1A7-B79D-DFDBDC2E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61083-58A5-8666-BA65-DC05A87C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D1AC9-CCC5-F0EE-B54F-81AA85BA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718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CF49-A5B6-D1B9-BFD1-21CE29C6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C53A8-3273-C768-701A-EFB95216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944F3-3997-93C5-A55D-5CDBEC5D3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F4C23-085F-FCB8-547A-ACDB054E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131EA-1715-66E8-194B-B39E1170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84D1C-D136-DF85-2533-20F9383A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484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C6760-0351-6554-A551-441204EE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88F37-CF87-B4D2-F714-DF3A58C66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F3626-E8B0-F7C3-33B9-116F717F6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C6DA9-99BB-AA2B-A69E-E16AA554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DA70F-2D82-7C1F-024B-43401D94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B2CE7-445F-21D7-BA53-0585DF82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48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572004-81C6-F061-E78E-E0322528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2F9D5-0085-1F28-2A4E-83CA858BA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F856A-193E-398C-2C18-21D7A4205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B7E82-8153-1B40-B03C-F5F5FA245232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8D5F2-6344-77E9-3555-E042FB692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D773D-FEAB-070B-DE2E-462273A16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64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vestors.vodafone.com/sites/vodafone-ir/files/2021-06/vodafone-technology-investor-briefing-presentation.pdf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EBD7-9BDC-CFCE-283A-8CDF46B7A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The Evolution of Carriage, Content and Interconnection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680E8-FC8B-E940-3804-4629F7486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6583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AU" altLang="en-US" sz="4000" dirty="0">
                <a:latin typeface="Max's Handwritin" pitchFamily="2" charset="0"/>
              </a:rPr>
              <a:t>Geoff Huston AM</a:t>
            </a:r>
          </a:p>
          <a:p>
            <a:pPr algn="r"/>
            <a:r>
              <a:rPr lang="en-AU" altLang="en-US" sz="4000" dirty="0">
                <a:latin typeface="Max's Handwritin" pitchFamily="2" charset="0"/>
              </a:rPr>
              <a:t>Chief Scientist, APNIC</a:t>
            </a:r>
          </a:p>
          <a:p>
            <a:pPr algn="r"/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69656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B201-4F15-5580-A1DD-5A210483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0A83B-E132-31E7-A4FE-5E0E9A614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Refreshing edge network technologies allows for significant capacity increases</a:t>
            </a:r>
          </a:p>
          <a:p>
            <a:pPr lvl="1"/>
            <a:r>
              <a:rPr lang="en-AU" dirty="0"/>
              <a:t>3G -&gt; 4G -&gt; 5G mobile access</a:t>
            </a:r>
          </a:p>
          <a:p>
            <a:pPr lvl="1"/>
            <a:r>
              <a:rPr lang="en-AU" dirty="0"/>
              <a:t>DSL -&gt; VDSL -&gt; Fibre in wired access</a:t>
            </a:r>
          </a:p>
          <a:p>
            <a:r>
              <a:rPr lang="en-AU" dirty="0"/>
              <a:t>Failure to reinvest in edge access places the operator in a disadvantaged competitive position</a:t>
            </a:r>
          </a:p>
        </p:txBody>
      </p:sp>
    </p:spTree>
    <p:extLst>
      <p:ext uri="{BB962C8B-B14F-4D97-AF65-F5344CB8AC3E}">
        <p14:creationId xmlns:p14="http://schemas.microsoft.com/office/powerpoint/2010/main" val="238552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EA23-525D-02DD-154D-2883FAFEE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8FDD1-CB33-838C-AB5E-D1BF2B198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carriers’ case that increases in carried traffic volumes should be funded by content streamers is based on a desire by the carriage sector to cling to outdated technology and financial models for carriage that are well and truly over their Use By dates! </a:t>
            </a:r>
          </a:p>
        </p:txBody>
      </p:sp>
    </p:spTree>
    <p:extLst>
      <p:ext uri="{BB962C8B-B14F-4D97-AF65-F5344CB8AC3E}">
        <p14:creationId xmlns:p14="http://schemas.microsoft.com/office/powerpoint/2010/main" val="416046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7DB2-AB8E-4275-CB75-6B5A6A91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Regulatory Responses?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6094C-ECD0-0883-B7C5-43820A01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Regulate the interconnection regime?</a:t>
            </a:r>
          </a:p>
          <a:p>
            <a:pPr lvl="1"/>
            <a:r>
              <a:rPr lang="en-AU" dirty="0"/>
              <a:t>Poor outcomes that distort the interconnection market </a:t>
            </a:r>
            <a:r>
              <a:rPr lang="en-AU" dirty="0" err="1"/>
              <a:t>whern</a:t>
            </a:r>
            <a:r>
              <a:rPr lang="en-AU" dirty="0"/>
              <a:t> regulators have attempted this</a:t>
            </a:r>
          </a:p>
          <a:p>
            <a:r>
              <a:rPr lang="en-AU" dirty="0"/>
              <a:t>Regulate inter-provider pricing?</a:t>
            </a:r>
          </a:p>
          <a:p>
            <a:pPr lvl="1"/>
            <a:r>
              <a:rPr lang="en-AU" dirty="0"/>
              <a:t>Allows the less efficient operators to be cross-subsidised by more efficient operators</a:t>
            </a:r>
          </a:p>
          <a:p>
            <a:pPr lvl="1"/>
            <a:r>
              <a:rPr lang="en-AU" dirty="0"/>
              <a:t>Inhibits technology refresh in carriage networks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031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D087-67BF-3536-A69F-D0A7CBD1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deal with termination monopolies?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701AF-7E3D-427E-D5B3-330845343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Neutralise the capital investment infrastructure as a competitive level and facilitate competition at the retail level</a:t>
            </a:r>
          </a:p>
          <a:p>
            <a:pPr lvl="1"/>
            <a:r>
              <a:rPr lang="en-AU" dirty="0"/>
              <a:t>Australian NBN-style of common access network, or New Zealand’s Crown Infrastructure Partners program</a:t>
            </a:r>
          </a:p>
          <a:p>
            <a:pPr lvl="1"/>
            <a:r>
              <a:rPr lang="en-AU" dirty="0"/>
              <a:t>Allow seamless consumer switching between retail providers</a:t>
            </a:r>
          </a:p>
          <a:p>
            <a:pPr lvl="1"/>
            <a:r>
              <a:rPr lang="en-AU" dirty="0"/>
              <a:t>Encourage MVNO operators in the mobile space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4180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AF7982A-BE05-8145-B1B5-1EDDF4E96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are we learning?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115084D-8D8C-A949-AD0B-2959C68A6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2065" y="2268539"/>
            <a:ext cx="10742140" cy="3806825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dirty="0"/>
              <a:t>“Sender Pays” in Internet access networks does not improve the efficiency of the carriage infrastructure, nor does it benefit consumers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dirty="0"/>
              <a:t>Carriage is no longer an inescapable monopoly - massively replicated content can be used as a substitute for many public carriage service elements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dirty="0"/>
              <a:t>Structural cross-subsidies and poor regulatory responses weaken the longer-term incentives for efficient infrastructure investment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D6094D4F-1AF7-894D-A010-F16D61B59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04360" y="2678557"/>
            <a:ext cx="4968240" cy="1325563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dirty="0"/>
              <a:t>Thanks!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7089F-8AFC-00A2-02B9-4E0B377E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Conversations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FEDAA-B086-2586-324B-6A49473EE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used to talk about “Tier 1” transit providers, peering, paid peering, and customers</a:t>
            </a:r>
          </a:p>
          <a:p>
            <a:r>
              <a:rPr lang="en-AU" dirty="0"/>
              <a:t>Then we talked about Exchange Points, Data Centres and peering</a:t>
            </a:r>
          </a:p>
          <a:p>
            <a:r>
              <a:rPr lang="en-AU" dirty="0"/>
              <a:t>Now we are talking about autonomous content distribution networks and embedding content in access networks </a:t>
            </a:r>
          </a:p>
          <a:p>
            <a:r>
              <a:rPr lang="en-AU" dirty="0"/>
              <a:t>Why is this such a rapidly changing environment?</a:t>
            </a:r>
          </a:p>
        </p:txBody>
      </p:sp>
    </p:spTree>
    <p:extLst>
      <p:ext uri="{BB962C8B-B14F-4D97-AF65-F5344CB8AC3E}">
        <p14:creationId xmlns:p14="http://schemas.microsoft.com/office/powerpoint/2010/main" val="255744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54B6-4DA0-CD99-5903-978B60D7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The Driver of Change: Moore’s Law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34955-E167-81CB-D7DD-12FA01E2B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72" y="1543878"/>
            <a:ext cx="3168098" cy="1724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398BD-9A98-AFE7-95FC-EF3ECB767D62}"/>
              </a:ext>
            </a:extLst>
          </p:cNvPr>
          <p:cNvSpPr txBox="1"/>
          <p:nvPr/>
        </p:nvSpPr>
        <p:spPr>
          <a:xfrm>
            <a:off x="-556494" y="963560"/>
            <a:ext cx="433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Silicon Chip Track Width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4E76E9-799E-F1A6-14B6-53ADBAA26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50" y="1487489"/>
            <a:ext cx="3416615" cy="252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D08B5-58A3-3603-A9E0-89A7FFD89F04}"/>
              </a:ext>
            </a:extLst>
          </p:cNvPr>
          <p:cNvSpPr txBox="1"/>
          <p:nvPr/>
        </p:nvSpPr>
        <p:spPr>
          <a:xfrm>
            <a:off x="838200" y="3298195"/>
            <a:ext cx="2146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/>
              <a:t>Silicon Chip Track Width over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5C978-3069-FA8F-550F-F5E4363B0856}"/>
              </a:ext>
            </a:extLst>
          </p:cNvPr>
          <p:cNvSpPr txBox="1"/>
          <p:nvPr/>
        </p:nvSpPr>
        <p:spPr>
          <a:xfrm>
            <a:off x="6790082" y="4015281"/>
            <a:ext cx="18325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/>
              <a:t>Silicon Chip transistor counts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6872F3-2F42-45D6-8F4D-AC08DC949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496" y="4465502"/>
            <a:ext cx="6497300" cy="1849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F64900-C7C4-F51B-2868-E2A5E2393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39" y="4465502"/>
            <a:ext cx="5271220" cy="193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2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C376-1DEB-0545-DB5B-CB3F3503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does this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6B279-B17C-FA6A-766E-DFBC85A38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economics of silicon chip evolution have a profound impact on the computing space - no technology can survive more than 5 years in the computing sector!</a:t>
            </a:r>
          </a:p>
          <a:p>
            <a:r>
              <a:rPr lang="en-AU" dirty="0"/>
              <a:t>No business plan can survive more than 5 years in the computing area!</a:t>
            </a:r>
          </a:p>
          <a:p>
            <a:r>
              <a:rPr lang="en-AU" dirty="0"/>
              <a:t>And given that the carriage sector is now a digital carriage platform, the carriage sector is no exception here</a:t>
            </a:r>
          </a:p>
        </p:txBody>
      </p:sp>
    </p:spTree>
    <p:extLst>
      <p:ext uri="{BB962C8B-B14F-4D97-AF65-F5344CB8AC3E}">
        <p14:creationId xmlns:p14="http://schemas.microsoft.com/office/powerpoint/2010/main" val="211313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Powderfinger Type" charset="0"/>
                <a:ea typeface="Powderfinger Type" charset="0"/>
                <a:cs typeface="Powderfinger Type" charset="0"/>
              </a:rPr>
              <a:t>The 1990’s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kern="0" smtClean="0"/>
              <a:pPr/>
              <a:t>5</a:t>
            </a:fld>
            <a:endParaRPr lang="en-AU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492" y="1611547"/>
            <a:ext cx="9145015" cy="44856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01DCE0-8EEB-A402-3A09-B55003C19EC5}"/>
              </a:ext>
            </a:extLst>
          </p:cNvPr>
          <p:cNvSpPr txBox="1"/>
          <p:nvPr/>
        </p:nvSpPr>
        <p:spPr>
          <a:xfrm>
            <a:off x="2548665" y="4299806"/>
            <a:ext cx="40991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7030A0"/>
                </a:solidFill>
                <a:latin typeface="AhnbergHand" pitchFamily="2" charset="0"/>
              </a:rPr>
              <a:t>Interconnection Friction</a:t>
            </a:r>
            <a:endParaRPr lang="en-AU" b="1" dirty="0">
              <a:solidFill>
                <a:srgbClr val="7030A0"/>
              </a:solidFill>
              <a:latin typeface="AhnbergHand" pitchFamily="2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A5B8E51-9E02-FF45-44AE-31803677745A}"/>
              </a:ext>
            </a:extLst>
          </p:cNvPr>
          <p:cNvSpPr/>
          <p:nvPr/>
        </p:nvSpPr>
        <p:spPr>
          <a:xfrm>
            <a:off x="3558746" y="2858530"/>
            <a:ext cx="436605" cy="1565023"/>
          </a:xfrm>
          <a:custGeom>
            <a:avLst/>
            <a:gdLst>
              <a:gd name="connsiteX0" fmla="*/ 436605 w 436605"/>
              <a:gd name="connsiteY0" fmla="*/ 1499286 h 1565023"/>
              <a:gd name="connsiteX1" fmla="*/ 395416 w 436605"/>
              <a:gd name="connsiteY1" fmla="*/ 1466335 h 1565023"/>
              <a:gd name="connsiteX2" fmla="*/ 313038 w 436605"/>
              <a:gd name="connsiteY2" fmla="*/ 560173 h 1565023"/>
              <a:gd name="connsiteX3" fmla="*/ 0 w 436605"/>
              <a:gd name="connsiteY3" fmla="*/ 0 h 15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605" h="1565023">
                <a:moveTo>
                  <a:pt x="436605" y="1499286"/>
                </a:moveTo>
                <a:cubicBezTo>
                  <a:pt x="426307" y="1561070"/>
                  <a:pt x="416010" y="1622854"/>
                  <a:pt x="395416" y="1466335"/>
                </a:cubicBezTo>
                <a:cubicBezTo>
                  <a:pt x="374822" y="1309816"/>
                  <a:pt x="378941" y="804562"/>
                  <a:pt x="313038" y="560173"/>
                </a:cubicBezTo>
                <a:cubicBezTo>
                  <a:pt x="247135" y="315784"/>
                  <a:pt x="123567" y="157892"/>
                  <a:pt x="0" y="0"/>
                </a:cubicBezTo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C69512B-5EA3-3E2D-B31F-7AED330BAE49}"/>
              </a:ext>
            </a:extLst>
          </p:cNvPr>
          <p:cNvSpPr/>
          <p:nvPr/>
        </p:nvSpPr>
        <p:spPr>
          <a:xfrm>
            <a:off x="3970638" y="2842054"/>
            <a:ext cx="1120346" cy="1540476"/>
          </a:xfrm>
          <a:custGeom>
            <a:avLst/>
            <a:gdLst>
              <a:gd name="connsiteX0" fmla="*/ 0 w 1120346"/>
              <a:gd name="connsiteY0" fmla="*/ 1540476 h 1540476"/>
              <a:gd name="connsiteX1" fmla="*/ 238897 w 1120346"/>
              <a:gd name="connsiteY1" fmla="*/ 617838 h 1540476"/>
              <a:gd name="connsiteX2" fmla="*/ 1120346 w 1120346"/>
              <a:gd name="connsiteY2" fmla="*/ 0 h 154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346" h="1540476">
                <a:moveTo>
                  <a:pt x="0" y="1540476"/>
                </a:moveTo>
                <a:cubicBezTo>
                  <a:pt x="26086" y="1207530"/>
                  <a:pt x="52173" y="874584"/>
                  <a:pt x="238897" y="617838"/>
                </a:cubicBezTo>
                <a:cubicBezTo>
                  <a:pt x="425621" y="361092"/>
                  <a:pt x="772983" y="180546"/>
                  <a:pt x="1120346" y="0"/>
                </a:cubicBez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0E43078-AA22-FC2D-A8E3-3B32022DF962}"/>
              </a:ext>
            </a:extLst>
          </p:cNvPr>
          <p:cNvSpPr/>
          <p:nvPr/>
        </p:nvSpPr>
        <p:spPr>
          <a:xfrm>
            <a:off x="3937686" y="3220995"/>
            <a:ext cx="115330" cy="1120346"/>
          </a:xfrm>
          <a:custGeom>
            <a:avLst/>
            <a:gdLst>
              <a:gd name="connsiteX0" fmla="*/ 0 w 115330"/>
              <a:gd name="connsiteY0" fmla="*/ 1120346 h 1120346"/>
              <a:gd name="connsiteX1" fmla="*/ 115330 w 115330"/>
              <a:gd name="connsiteY1" fmla="*/ 0 h 112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330" h="1120346">
                <a:moveTo>
                  <a:pt x="0" y="1120346"/>
                </a:moveTo>
                <a:lnTo>
                  <a:pt x="115330" y="0"/>
                </a:ln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8786633-E9FB-34C1-385A-EF581ABED291}"/>
              </a:ext>
            </a:extLst>
          </p:cNvPr>
          <p:cNvSpPr/>
          <p:nvPr/>
        </p:nvSpPr>
        <p:spPr>
          <a:xfrm>
            <a:off x="2454876" y="4184268"/>
            <a:ext cx="1458097" cy="165310"/>
          </a:xfrm>
          <a:custGeom>
            <a:avLst/>
            <a:gdLst>
              <a:gd name="connsiteX0" fmla="*/ 1458097 w 1458097"/>
              <a:gd name="connsiteY0" fmla="*/ 165310 h 165310"/>
              <a:gd name="connsiteX1" fmla="*/ 494270 w 1458097"/>
              <a:gd name="connsiteY1" fmla="*/ 8791 h 165310"/>
              <a:gd name="connsiteX2" fmla="*/ 0 w 1458097"/>
              <a:gd name="connsiteY2" fmla="*/ 33505 h 16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8097" h="165310">
                <a:moveTo>
                  <a:pt x="1458097" y="165310"/>
                </a:moveTo>
                <a:cubicBezTo>
                  <a:pt x="1097691" y="98034"/>
                  <a:pt x="737286" y="30758"/>
                  <a:pt x="494270" y="8791"/>
                </a:cubicBezTo>
                <a:cubicBezTo>
                  <a:pt x="251254" y="-13176"/>
                  <a:pt x="125627" y="10164"/>
                  <a:pt x="0" y="33505"/>
                </a:cubicBez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63E9E48-D81F-EE93-7638-A7675802FE5E}"/>
              </a:ext>
            </a:extLst>
          </p:cNvPr>
          <p:cNvSpPr/>
          <p:nvPr/>
        </p:nvSpPr>
        <p:spPr>
          <a:xfrm>
            <a:off x="3451654" y="3896280"/>
            <a:ext cx="469557" cy="387396"/>
          </a:xfrm>
          <a:custGeom>
            <a:avLst/>
            <a:gdLst>
              <a:gd name="connsiteX0" fmla="*/ 469557 w 469557"/>
              <a:gd name="connsiteY0" fmla="*/ 387396 h 387396"/>
              <a:gd name="connsiteX1" fmla="*/ 337751 w 469557"/>
              <a:gd name="connsiteY1" fmla="*/ 49644 h 387396"/>
              <a:gd name="connsiteX2" fmla="*/ 0 w 469557"/>
              <a:gd name="connsiteY2" fmla="*/ 8455 h 3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557" h="387396">
                <a:moveTo>
                  <a:pt x="469557" y="387396"/>
                </a:moveTo>
                <a:cubicBezTo>
                  <a:pt x="442783" y="250098"/>
                  <a:pt x="416010" y="112801"/>
                  <a:pt x="337751" y="49644"/>
                </a:cubicBezTo>
                <a:cubicBezTo>
                  <a:pt x="259492" y="-13513"/>
                  <a:pt x="129746" y="-2529"/>
                  <a:pt x="0" y="8455"/>
                </a:cubicBez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62FEFCD-EAEA-7158-1042-1B53CFDEE0F6}"/>
              </a:ext>
            </a:extLst>
          </p:cNvPr>
          <p:cNvSpPr/>
          <p:nvPr/>
        </p:nvSpPr>
        <p:spPr>
          <a:xfrm>
            <a:off x="3978876" y="4014268"/>
            <a:ext cx="716692" cy="269408"/>
          </a:xfrm>
          <a:custGeom>
            <a:avLst/>
            <a:gdLst>
              <a:gd name="connsiteX0" fmla="*/ 0 w 716692"/>
              <a:gd name="connsiteY0" fmla="*/ 269408 h 269408"/>
              <a:gd name="connsiteX1" fmla="*/ 123567 w 716692"/>
              <a:gd name="connsiteY1" fmla="*/ 5797 h 269408"/>
              <a:gd name="connsiteX2" fmla="*/ 716692 w 716692"/>
              <a:gd name="connsiteY2" fmla="*/ 112889 h 26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6692" h="269408">
                <a:moveTo>
                  <a:pt x="0" y="269408"/>
                </a:moveTo>
                <a:cubicBezTo>
                  <a:pt x="2059" y="150645"/>
                  <a:pt x="4118" y="31883"/>
                  <a:pt x="123567" y="5797"/>
                </a:cubicBezTo>
                <a:cubicBezTo>
                  <a:pt x="243016" y="-20289"/>
                  <a:pt x="479854" y="46300"/>
                  <a:pt x="716692" y="112889"/>
                </a:cubicBez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311B44F-BB86-27D0-2267-8A7159E9EF21}"/>
              </a:ext>
            </a:extLst>
          </p:cNvPr>
          <p:cNvSpPr/>
          <p:nvPr/>
        </p:nvSpPr>
        <p:spPr>
          <a:xfrm>
            <a:off x="4036541" y="4217773"/>
            <a:ext cx="1845275" cy="115330"/>
          </a:xfrm>
          <a:custGeom>
            <a:avLst/>
            <a:gdLst>
              <a:gd name="connsiteX0" fmla="*/ 0 w 1845275"/>
              <a:gd name="connsiteY0" fmla="*/ 115330 h 115330"/>
              <a:gd name="connsiteX1" fmla="*/ 510745 w 1845275"/>
              <a:gd name="connsiteY1" fmla="*/ 41189 h 115330"/>
              <a:gd name="connsiteX2" fmla="*/ 1070918 w 1845275"/>
              <a:gd name="connsiteY2" fmla="*/ 0 h 115330"/>
              <a:gd name="connsiteX3" fmla="*/ 1845275 w 1845275"/>
              <a:gd name="connsiteY3" fmla="*/ 16476 h 11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75" h="115330">
                <a:moveTo>
                  <a:pt x="0" y="115330"/>
                </a:moveTo>
                <a:cubicBezTo>
                  <a:pt x="166129" y="87870"/>
                  <a:pt x="332259" y="60411"/>
                  <a:pt x="510745" y="41189"/>
                </a:cubicBezTo>
                <a:cubicBezTo>
                  <a:pt x="689231" y="21967"/>
                  <a:pt x="1070918" y="0"/>
                  <a:pt x="1070918" y="0"/>
                </a:cubicBezTo>
                <a:lnTo>
                  <a:pt x="1845275" y="16476"/>
                </a:ln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74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086B-5AB6-9206-87A5-C7EAA808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1CCA-86C6-5B74-8853-0DECE9957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Networks are no longer transit services that connect users to services</a:t>
            </a:r>
          </a:p>
          <a:p>
            <a:r>
              <a:rPr lang="en-AU" dirty="0"/>
              <a:t>Content distributors are using abundance of computing, storage and capacity to bring content </a:t>
            </a:r>
            <a:r>
              <a:rPr lang="en-AU"/>
              <a:t>to users</a:t>
            </a:r>
          </a:p>
        </p:txBody>
      </p:sp>
    </p:spTree>
    <p:extLst>
      <p:ext uri="{BB962C8B-B14F-4D97-AF65-F5344CB8AC3E}">
        <p14:creationId xmlns:p14="http://schemas.microsoft.com/office/powerpoint/2010/main" val="279893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74639"/>
            <a:ext cx="10465163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owderfinger Type" charset="0"/>
                <a:ea typeface="Powderfinger Type" charset="0"/>
                <a:cs typeface="Powderfinger Type" charset="0"/>
              </a:rPr>
              <a:t>Today’s Internet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kern="0" smtClean="0"/>
              <a:pPr/>
              <a:t>7</a:t>
            </a:fld>
            <a:endParaRPr lang="en-AU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81" y="1604799"/>
            <a:ext cx="9170619" cy="43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0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4646-FE5F-E775-A132-3C7DDD43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418FA-C403-27C6-3E81-4F5E889B0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Greater capacity in edge networks has enabled</a:t>
            </a:r>
          </a:p>
          <a:p>
            <a:r>
              <a:rPr lang="en-AU" dirty="0"/>
              <a:t>Greater use of high-volume streaming content</a:t>
            </a:r>
          </a:p>
          <a:p>
            <a:r>
              <a:rPr lang="en-AU" dirty="0"/>
              <a:t>Leading to adoption of higher capacity technologies in edge network</a:t>
            </a:r>
          </a:p>
          <a:p>
            <a:r>
              <a:rPr lang="en-AU" dirty="0"/>
              <a:t>Which also enables reductions in the unit cost of carriage in edge networks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0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277DD-B7F6-DBF0-C4E9-CF2F12D0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Change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FD3379-6F33-3A1E-5A32-5A6DDE4D4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845" y="1726233"/>
            <a:ext cx="2922396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19173F-C54C-118B-661F-EAD05FACA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128" y="1726233"/>
            <a:ext cx="2888197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01DCB6-3D0D-2CD8-EBDF-D64931F6B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348" y="1726233"/>
            <a:ext cx="2927581" cy="4388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BC74DD-FB2B-C3D7-568D-03434843676E}"/>
              </a:ext>
            </a:extLst>
          </p:cNvPr>
          <p:cNvSpPr txBox="1"/>
          <p:nvPr/>
        </p:nvSpPr>
        <p:spPr>
          <a:xfrm>
            <a:off x="3360668" y="6375160"/>
            <a:ext cx="6095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Source: </a:t>
            </a:r>
            <a:r>
              <a:rPr lang="en-AU" b="0" i="1" u="none" strike="noStrike" dirty="0">
                <a:solidFill>
                  <a:srgbClr val="660066"/>
                </a:solidFill>
                <a:effectLst/>
                <a:latin typeface="Verdana" panose="020B0604030504040204" pitchFamily="34" charset="0"/>
                <a:hlinkClick r:id="rId5"/>
              </a:rPr>
              <a:t>Vodaphone 2021 Investor Briefing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6802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487</Words>
  <Application>Microsoft Macintosh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AhnbergHand</vt:lpstr>
      <vt:lpstr>Arial</vt:lpstr>
      <vt:lpstr>Calibri</vt:lpstr>
      <vt:lpstr>Calibri Light</vt:lpstr>
      <vt:lpstr>Max's Handwritin</vt:lpstr>
      <vt:lpstr>Powderfinger Type</vt:lpstr>
      <vt:lpstr>Verdana</vt:lpstr>
      <vt:lpstr>Office Theme</vt:lpstr>
      <vt:lpstr>The Evolution of Carriage, Content and Interconnection</vt:lpstr>
      <vt:lpstr>Conversations change</vt:lpstr>
      <vt:lpstr>The Driver of Change: Moore’s Law</vt:lpstr>
      <vt:lpstr>What does this mean?</vt:lpstr>
      <vt:lpstr>The 1990’s Internet</vt:lpstr>
      <vt:lpstr>Change</vt:lpstr>
      <vt:lpstr>Today’s Internet Architecture</vt:lpstr>
      <vt:lpstr>Change</vt:lpstr>
      <vt:lpstr>Change</vt:lpstr>
      <vt:lpstr>Change</vt:lpstr>
      <vt:lpstr>Conclusion</vt:lpstr>
      <vt:lpstr>Regulatory Responses?</vt:lpstr>
      <vt:lpstr>How to deal with termination monopolies?</vt:lpstr>
      <vt:lpstr>What are we learning?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BEREC</dc:title>
  <dc:creator>Geoff Huston</dc:creator>
  <cp:lastModifiedBy>Geoff Huston</cp:lastModifiedBy>
  <cp:revision>6</cp:revision>
  <dcterms:created xsi:type="dcterms:W3CDTF">2023-09-21T20:25:42Z</dcterms:created>
  <dcterms:modified xsi:type="dcterms:W3CDTF">2023-10-08T19:00:01Z</dcterms:modified>
</cp:coreProperties>
</file>