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95" r:id="rId6"/>
    <p:sldId id="303" r:id="rId7"/>
    <p:sldId id="269" r:id="rId8"/>
    <p:sldId id="299" r:id="rId9"/>
    <p:sldId id="298" r:id="rId10"/>
    <p:sldId id="282" r:id="rId11"/>
    <p:sldId id="275" r:id="rId12"/>
    <p:sldId id="276" r:id="rId13"/>
    <p:sldId id="279" r:id="rId14"/>
    <p:sldId id="300" r:id="rId15"/>
    <p:sldId id="283" r:id="rId16"/>
    <p:sldId id="285" r:id="rId17"/>
    <p:sldId id="28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128" d="100"/>
          <a:sy n="128" d="100"/>
        </p:scale>
        <p:origin x="2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6878BD-B0CF-0343-91A1-CD4E81AD52B1}" type="datetimeFigureOut">
              <a:rPr lang="en-US" smtClean="0"/>
              <a:t>11/13/23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C5D733-FE55-0F42-B6CC-942217EA9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241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FF357-BE78-35CD-636F-BAB94BF39E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F76AA4-4C9F-1F25-1178-1A7B67BAD5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57E8E-6562-89AA-D6E7-96E69DD96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0421-24C1-A246-B742-0CCA1CE2802F}" type="datetime1">
              <a:rPr lang="en-AU" smtClean="0"/>
              <a:t>13/11/2023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526E19-2652-8030-2E68-AD6A5500A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96020-A3E9-F981-6C68-616F06E9C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051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91980-9201-573A-77D1-4AD74EAA9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5FFD32-E161-A37F-7576-C6E99B17D0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855A0-839E-34F4-39DD-5E7A21289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54CD-6747-4E4F-947C-17D7D8400F8D}" type="datetime1">
              <a:rPr lang="en-AU" smtClean="0"/>
              <a:t>13/11/2023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545B8-6DF8-8F3A-D1DC-53D477019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6AE59E-709F-E1F5-8C9E-A5AF8A854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555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D52B41-F397-9F53-00EA-45A7810B13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29643B-03A4-275F-AA75-9C51EB5B6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F64AD-847B-9287-709A-AED7160CB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7C1E-2CED-244E-A380-958A52AC36AD}" type="datetime1">
              <a:rPr lang="en-AU" smtClean="0"/>
              <a:t>13/11/2023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1B530-7936-402A-A71D-95DD68BB0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31770-5E20-B50E-2854-E59D92DAC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42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ED4D9-6D32-16B4-6935-DC3B17D80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7554-D345-A84E-0091-02300FE24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43899-7FF2-12CF-F3C1-4492E8D99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A0AB5-CCBA-614A-862A-43202B2880F0}" type="datetime1">
              <a:rPr lang="en-AU" smtClean="0"/>
              <a:t>13/11/2023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B1795-4A78-5517-CD2F-5B79690C2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CF2F9-01D1-D5DF-9210-033EB6A86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961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9EBE0-3211-47B6-59DE-0D00708AE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E2270C-B417-560F-7F25-0B889524C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A786C-62C2-204B-AB72-245D87C47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43CC-2417-0647-92A5-4DBB3C0408FD}" type="datetime1">
              <a:rPr lang="en-AU" smtClean="0"/>
              <a:t>13/11/2023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C0346-E4DE-43A6-555C-68EF9CF74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0E08C-BC42-8D45-519A-F91D8072E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0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C50F6-A1CE-09AB-4429-2EA8BDB86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A1A71-AE31-99E2-460C-579FDA5AF1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024333-BA6C-B2EC-7A61-D79AA4CA8E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F46796-6485-BC59-8B2A-823CA423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B6826-9B21-D944-8341-8E0281007C89}" type="datetime1">
              <a:rPr lang="en-AU" smtClean="0"/>
              <a:t>13/11/2023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001A1B-0CB6-A5BD-15AE-0D6A1B349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FF8248-2303-992C-7986-6491E7D92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6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48CDD-FAFC-1C88-6416-E32F3749D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1D1206-12AA-3D40-2690-F7CE25B4C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09B3F3-8FA8-0A08-5399-4D6DBD2EE8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F6D3A2-EAC6-D931-B40C-B1D40F125F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A95178-7AF7-FD6D-2AFA-4BF068BB68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38954C-31B5-A8D0-CC33-504C5B189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C939-D699-EA4A-BD83-5E451185FFFE}" type="datetime1">
              <a:rPr lang="en-AU" smtClean="0"/>
              <a:t>13/11/2023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B8BD17-7122-699E-1FA3-1E4841A2D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55A3D5-F6DD-9BB9-2D69-76C187951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737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B84B7-8483-D2B1-A94B-1E1C6AC90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9D5032-B17A-11B1-BA18-D2E58345A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14B4-4123-8F47-A9F1-FC96AA41989B}" type="datetime1">
              <a:rPr lang="en-AU" smtClean="0"/>
              <a:t>13/11/2023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E6016C-522F-F192-7440-4486101CF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8F2B66-2626-8900-01CA-6227C48FE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03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EEA87F-5FEA-064E-E6D2-908A63266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7D291-0A2A-0F4A-AF35-EA3E3E2EA072}" type="datetime1">
              <a:rPr lang="en-AU" smtClean="0"/>
              <a:t>13/11/2023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E271A1-4576-C685-913C-F1A021C76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122330-BE4C-34F9-8D88-B0891F6FB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27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59AEB-7277-E51F-DD5E-BC5962537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FC09E-05D1-B0A4-1BA3-3AE3B38E9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1E637F-EE3D-6FA3-8607-97CD528E0B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C6B26-1928-32B1-5484-FFABE54A2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8625-A9F5-8F4E-9B1B-46C75BF692DD}" type="datetime1">
              <a:rPr lang="en-AU" smtClean="0"/>
              <a:t>13/11/2023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89F7D5-A38A-47FB-665A-781C6DBC7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F25A29-7F5C-71B7-2703-6ADE391BE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88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B3B9C-75E1-4406-6B1B-906D7A31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B14F0D-BB2B-97F9-A7EA-E3EC014B9B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AE3DDA-7EDB-660C-56AB-B5885D39F6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C3BD0B-4808-CDF3-B402-B3EC0DDFA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41F0F-5F40-024E-9686-F0A3DE997AE9}" type="datetime1">
              <a:rPr lang="en-AU" smtClean="0"/>
              <a:t>13/11/2023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C647B-B620-2C97-EC98-9E4DB1C40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B0F0F-5F5B-3B46-CB46-1D064707D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91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B502E7-C082-1137-E703-151A1EF49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4A16-3090-F961-91B9-20B8A9A06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8BE0F-3323-5C4F-9F55-9D69665905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E96F3-1089-4E45-834C-B2B7D4A5C856}" type="datetime1">
              <a:rPr lang="en-AU" smtClean="0"/>
              <a:t>13/11/2023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4F6F3-696E-2DFE-15F3-0C9A0A040C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4886E-454B-CE54-4638-F01974C853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1FC45-A36A-BE44-9C9C-37DAFC345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810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779C0-2105-603D-89D8-0772D2125E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Some Thoughts on Digital Identities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48A355-C287-83E7-5427-1B3CB27642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3452" y="4615829"/>
            <a:ext cx="9144000" cy="1655762"/>
          </a:xfrm>
        </p:spPr>
        <p:txBody>
          <a:bodyPr>
            <a:normAutofit lnSpcReduction="10000"/>
          </a:bodyPr>
          <a:lstStyle/>
          <a:p>
            <a:pPr algn="r"/>
            <a:r>
              <a:rPr lang="en-US" dirty="0"/>
              <a:t>Geoff Huston AM</a:t>
            </a:r>
          </a:p>
          <a:p>
            <a:pPr algn="r"/>
            <a:r>
              <a:rPr lang="en-US" dirty="0"/>
              <a:t>Chief Scientist, APNIC</a:t>
            </a:r>
          </a:p>
          <a:p>
            <a:pPr algn="r"/>
            <a:endParaRPr lang="en-US" dirty="0"/>
          </a:p>
          <a:p>
            <a:pPr algn="r"/>
            <a:r>
              <a:rPr lang="en-US" dirty="0"/>
              <a:t>November 2023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D4530B-A80D-0904-E17F-9ABA07FFB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3388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C5C44959-8A37-267A-D934-26C558AC55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Identity Resolution Issues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0D643D35-787B-598B-1FD9-DBE88D4489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28776"/>
            <a:ext cx="10065026" cy="462597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000" dirty="0"/>
              <a:t>Use of an “Identity” is to resolve it into useable attributes and values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We can look at identity and resolution of identity as related, but distinct, concepts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Is the identity resolution function: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Absolute or relative to the query?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Absolute or relative to the identity token issuer?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Dynamic or static?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Configured or negotiated?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Deterministic?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Temporal?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Assured to terminate?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Assuredly valid?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Assuredly secure?</a:t>
            </a:r>
          </a:p>
          <a:p>
            <a:pPr>
              <a:lnSpc>
                <a:spcPct val="90000"/>
              </a:lnSpc>
            </a:pPr>
            <a:endParaRPr lang="en-US" alt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90DAD82-3855-2424-632C-9E0DA0F6D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B380ADF1-9E84-0EC7-70CD-716AB11AB6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/>
              <a:t>Identity Schema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128AA0F1-98F5-C61E-8154-4BD009C1CC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“Conventional”</a:t>
            </a:r>
          </a:p>
          <a:p>
            <a:pPr lvl="1"/>
            <a:r>
              <a:rPr lang="en-US" altLang="en-US" dirty="0"/>
              <a:t>Construct a compound object that combines external identification realms of the identity issuer and the means to resolve the token in the context of the issuer</a:t>
            </a:r>
          </a:p>
        </p:txBody>
      </p:sp>
      <p:grpSp>
        <p:nvGrpSpPr>
          <p:cNvPr id="24589" name="Group 13">
            <a:extLst>
              <a:ext uri="{FF2B5EF4-FFF2-40B4-BE49-F238E27FC236}">
                <a16:creationId xmlns:a16="http://schemas.microsoft.com/office/drawing/2014/main" id="{A767AB4C-C411-FD0F-7A66-5ABD85A21356}"/>
              </a:ext>
            </a:extLst>
          </p:cNvPr>
          <p:cNvGrpSpPr>
            <a:grpSpLocks/>
          </p:cNvGrpSpPr>
          <p:nvPr/>
        </p:nvGrpSpPr>
        <p:grpSpPr bwMode="auto">
          <a:xfrm>
            <a:off x="5087938" y="4348164"/>
            <a:ext cx="1079500" cy="1889125"/>
            <a:chOff x="302" y="1565"/>
            <a:chExt cx="680" cy="1190"/>
          </a:xfrm>
        </p:grpSpPr>
        <p:sp>
          <p:nvSpPr>
            <p:cNvPr id="24590" name="Rectangle 14">
              <a:extLst>
                <a:ext uri="{FF2B5EF4-FFF2-40B4-BE49-F238E27FC236}">
                  <a16:creationId xmlns:a16="http://schemas.microsoft.com/office/drawing/2014/main" id="{EBEEEF34-B569-0089-4224-E6601D114D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" y="2528"/>
              <a:ext cx="680" cy="227"/>
            </a:xfrm>
            <a:prstGeom prst="rect">
              <a:avLst/>
            </a:prstGeom>
            <a:solidFill>
              <a:srgbClr val="BFE3C2"/>
            </a:solidFill>
            <a:ln w="9525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BFE3C2"/>
              </a:extrusionClr>
              <a:contourClr>
                <a:srgbClr val="BFE3C2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algn="ctr" eaLnBrk="1" hangingPunct="1"/>
              <a:r>
                <a:rPr lang="en-US" altLang="en-US" sz="1600" b="1">
                  <a:latin typeface="Tahoma" panose="020B0604030504040204" pitchFamily="34" charset="0"/>
                  <a:cs typeface="Arial" panose="020B0604020202020204" pitchFamily="34" charset="0"/>
                </a:rPr>
                <a:t>Attribs</a:t>
              </a:r>
              <a:endParaRPr lang="en-AU" altLang="en-US" sz="1600" b="1"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591" name="Rectangle 15">
              <a:extLst>
                <a:ext uri="{FF2B5EF4-FFF2-40B4-BE49-F238E27FC236}">
                  <a16:creationId xmlns:a16="http://schemas.microsoft.com/office/drawing/2014/main" id="{109D3AA9-B6AB-0676-9066-2DA49057D0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" y="2200"/>
              <a:ext cx="680" cy="227"/>
            </a:xfrm>
            <a:prstGeom prst="rect">
              <a:avLst/>
            </a:prstGeom>
            <a:solidFill>
              <a:srgbClr val="FFCC66"/>
            </a:solidFill>
            <a:ln w="9525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66"/>
              </a:extrusionClr>
              <a:contourClr>
                <a:srgbClr val="FFCC66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algn="ctr" eaLnBrk="1" hangingPunct="1"/>
              <a:r>
                <a:rPr lang="en-US" altLang="en-US" sz="1600" b="1">
                  <a:latin typeface="Tahoma" panose="020B0604030504040204" pitchFamily="34" charset="0"/>
                  <a:cs typeface="Arial" panose="020B0604020202020204" pitchFamily="34" charset="0"/>
                </a:rPr>
                <a:t>Subject</a:t>
              </a:r>
              <a:endParaRPr lang="en-AU" altLang="en-US" sz="1600" b="1"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592" name="Rectangle 16">
              <a:extLst>
                <a:ext uri="{FF2B5EF4-FFF2-40B4-BE49-F238E27FC236}">
                  <a16:creationId xmlns:a16="http://schemas.microsoft.com/office/drawing/2014/main" id="{7B845492-6B35-93C5-2D92-406B6E9FA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" y="1882"/>
              <a:ext cx="680" cy="227"/>
            </a:xfrm>
            <a:prstGeom prst="rect">
              <a:avLst/>
            </a:prstGeom>
            <a:solidFill>
              <a:srgbClr val="9BB3FF"/>
            </a:solidFill>
            <a:ln w="9525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BB3FF"/>
              </a:extrusionClr>
              <a:contourClr>
                <a:srgbClr val="9BB3FF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algn="ctr" eaLnBrk="1" hangingPunct="1"/>
              <a:r>
                <a:rPr lang="en-US" altLang="en-US" sz="1600" b="1">
                  <a:latin typeface="Tahoma" panose="020B0604030504040204" pitchFamily="34" charset="0"/>
                  <a:cs typeface="Arial" panose="020B0604020202020204" pitchFamily="34" charset="0"/>
                </a:rPr>
                <a:t>Issuer</a:t>
              </a:r>
              <a:endParaRPr lang="en-AU" altLang="en-US" sz="1600" b="1"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593" name="Rectangle 17">
              <a:extLst>
                <a:ext uri="{FF2B5EF4-FFF2-40B4-BE49-F238E27FC236}">
                  <a16:creationId xmlns:a16="http://schemas.microsoft.com/office/drawing/2014/main" id="{31F97372-34E3-31E1-D423-EB12715A72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" y="1565"/>
              <a:ext cx="680" cy="227"/>
            </a:xfrm>
            <a:prstGeom prst="rect">
              <a:avLst/>
            </a:prstGeom>
            <a:solidFill>
              <a:srgbClr val="FFA3A3"/>
            </a:solidFill>
            <a:ln w="9525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A3A3"/>
              </a:extrusionClr>
              <a:contourClr>
                <a:srgbClr val="FFA3A3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algn="ctr" eaLnBrk="1" hangingPunct="1"/>
              <a:r>
                <a:rPr lang="en-US" altLang="en-US" sz="1600" b="1">
                  <a:latin typeface="Tahoma" panose="020B0604030504040204" pitchFamily="34" charset="0"/>
                  <a:cs typeface="Arial" panose="020B0604020202020204" pitchFamily="34" charset="0"/>
                </a:rPr>
                <a:t>Realm</a:t>
              </a:r>
              <a:endParaRPr lang="en-AU" altLang="en-US" sz="1600" b="1"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E73756-452B-D3C9-1575-0292ECFC8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295D2BCE-A824-924D-C0A2-26E27D07F1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/>
              <a:t>Identity Schema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4DDFA509-F40C-C8A0-4B6B-701B82E685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“Compound Referential”</a:t>
            </a:r>
          </a:p>
          <a:p>
            <a:pPr lvl="1"/>
            <a:r>
              <a:rPr lang="en-US" altLang="en-US" dirty="0"/>
              <a:t>Use a series of identity elements  with a set of resolution mechanisms</a:t>
            </a:r>
          </a:p>
        </p:txBody>
      </p:sp>
      <p:grpSp>
        <p:nvGrpSpPr>
          <p:cNvPr id="25616" name="Group 16">
            <a:extLst>
              <a:ext uri="{FF2B5EF4-FFF2-40B4-BE49-F238E27FC236}">
                <a16:creationId xmlns:a16="http://schemas.microsoft.com/office/drawing/2014/main" id="{6B6FFB2B-87AB-974D-F8BE-6579AC02F512}"/>
              </a:ext>
            </a:extLst>
          </p:cNvPr>
          <p:cNvGrpSpPr>
            <a:grpSpLocks/>
          </p:cNvGrpSpPr>
          <p:nvPr/>
        </p:nvGrpSpPr>
        <p:grpSpPr bwMode="auto">
          <a:xfrm>
            <a:off x="3792538" y="3789364"/>
            <a:ext cx="1079500" cy="1889125"/>
            <a:chOff x="302" y="1565"/>
            <a:chExt cx="680" cy="1190"/>
          </a:xfrm>
        </p:grpSpPr>
        <p:sp>
          <p:nvSpPr>
            <p:cNvPr id="25617" name="Rectangle 17">
              <a:extLst>
                <a:ext uri="{FF2B5EF4-FFF2-40B4-BE49-F238E27FC236}">
                  <a16:creationId xmlns:a16="http://schemas.microsoft.com/office/drawing/2014/main" id="{D1EDB360-A0C5-415F-397D-F2F75BE667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" y="2528"/>
              <a:ext cx="680" cy="227"/>
            </a:xfrm>
            <a:prstGeom prst="rect">
              <a:avLst/>
            </a:prstGeom>
            <a:solidFill>
              <a:srgbClr val="BFE3C2"/>
            </a:solidFill>
            <a:ln w="9525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BFE3C2"/>
              </a:extrusionClr>
              <a:contourClr>
                <a:srgbClr val="BFE3C2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algn="ctr" eaLnBrk="1" hangingPunct="1"/>
              <a:r>
                <a:rPr lang="en-US" altLang="en-US" sz="1600" b="1">
                  <a:latin typeface="Tahoma" panose="020B0604030504040204" pitchFamily="34" charset="0"/>
                  <a:cs typeface="Arial" panose="020B0604020202020204" pitchFamily="34" charset="0"/>
                </a:rPr>
                <a:t>Quals</a:t>
              </a:r>
              <a:endParaRPr lang="en-AU" altLang="en-US" sz="1600" b="1"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618" name="Rectangle 18">
              <a:extLst>
                <a:ext uri="{FF2B5EF4-FFF2-40B4-BE49-F238E27FC236}">
                  <a16:creationId xmlns:a16="http://schemas.microsoft.com/office/drawing/2014/main" id="{FF1B37C9-AA1A-0F75-8CAC-06F189E23A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" y="2200"/>
              <a:ext cx="680" cy="227"/>
            </a:xfrm>
            <a:prstGeom prst="rect">
              <a:avLst/>
            </a:prstGeom>
            <a:solidFill>
              <a:srgbClr val="FFCC66"/>
            </a:solidFill>
            <a:ln w="9525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66"/>
              </a:extrusionClr>
              <a:contourClr>
                <a:srgbClr val="FFCC66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algn="ctr" eaLnBrk="1" hangingPunct="1"/>
              <a:r>
                <a:rPr lang="en-US" altLang="en-US" sz="1600" b="1">
                  <a:latin typeface="Tahoma" panose="020B0604030504040204" pitchFamily="34" charset="0"/>
                  <a:cs typeface="Arial" panose="020B0604020202020204" pitchFamily="34" charset="0"/>
                </a:rPr>
                <a:t>Args</a:t>
              </a:r>
              <a:endParaRPr lang="en-AU" altLang="en-US" sz="1600" b="1"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619" name="Rectangle 19">
              <a:extLst>
                <a:ext uri="{FF2B5EF4-FFF2-40B4-BE49-F238E27FC236}">
                  <a16:creationId xmlns:a16="http://schemas.microsoft.com/office/drawing/2014/main" id="{0A76FA66-BE20-E6F8-721E-8D02F1D09C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" y="1882"/>
              <a:ext cx="680" cy="227"/>
            </a:xfrm>
            <a:prstGeom prst="rect">
              <a:avLst/>
            </a:prstGeom>
            <a:solidFill>
              <a:srgbClr val="9BB3FF"/>
            </a:solidFill>
            <a:ln w="9525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BB3FF"/>
              </a:extrusionClr>
              <a:contourClr>
                <a:srgbClr val="9BB3FF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algn="ctr" eaLnBrk="1" hangingPunct="1"/>
              <a:r>
                <a:rPr lang="en-US" altLang="en-US" sz="1600" b="1">
                  <a:latin typeface="Tahoma" panose="020B0604030504040204" pitchFamily="34" charset="0"/>
                  <a:cs typeface="Arial" panose="020B0604020202020204" pitchFamily="34" charset="0"/>
                </a:rPr>
                <a:t>Service</a:t>
              </a:r>
              <a:endParaRPr lang="en-AU" altLang="en-US" sz="1600" b="1"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620" name="Rectangle 20">
              <a:extLst>
                <a:ext uri="{FF2B5EF4-FFF2-40B4-BE49-F238E27FC236}">
                  <a16:creationId xmlns:a16="http://schemas.microsoft.com/office/drawing/2014/main" id="{A0F1E794-16EA-AB37-8DCB-EB269DF616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" y="1565"/>
              <a:ext cx="680" cy="227"/>
            </a:xfrm>
            <a:prstGeom prst="rect">
              <a:avLst/>
            </a:prstGeom>
            <a:solidFill>
              <a:srgbClr val="FFA3A3"/>
            </a:solidFill>
            <a:ln w="9525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A3A3"/>
              </a:extrusionClr>
              <a:contourClr>
                <a:srgbClr val="FFA3A3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algn="ctr" eaLnBrk="1" hangingPunct="1"/>
              <a:r>
                <a:rPr lang="en-US" altLang="en-US" sz="1600" b="1">
                  <a:latin typeface="Tahoma" panose="020B0604030504040204" pitchFamily="34" charset="0"/>
                  <a:cs typeface="Arial" panose="020B0604020202020204" pitchFamily="34" charset="0"/>
                </a:rPr>
                <a:t>DNS</a:t>
              </a:r>
              <a:endParaRPr lang="en-AU" altLang="en-US" sz="1600" b="1"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621" name="Text Box 21">
            <a:extLst>
              <a:ext uri="{FF2B5EF4-FFF2-40B4-BE49-F238E27FC236}">
                <a16:creationId xmlns:a16="http://schemas.microsoft.com/office/drawing/2014/main" id="{59740249-A0BA-3432-5A47-D630C6008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5638" y="3644901"/>
            <a:ext cx="27977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AU" altLang="en-US" sz="1200"/>
              <a:t>Resolve the DNS string using conventional</a:t>
            </a:r>
          </a:p>
          <a:p>
            <a:r>
              <a:rPr lang="en-AU" altLang="en-US" sz="1200"/>
              <a:t>DNS resolution</a:t>
            </a:r>
          </a:p>
        </p:txBody>
      </p:sp>
      <p:sp>
        <p:nvSpPr>
          <p:cNvPr id="25622" name="Text Box 22">
            <a:extLst>
              <a:ext uri="{FF2B5EF4-FFF2-40B4-BE49-F238E27FC236}">
                <a16:creationId xmlns:a16="http://schemas.microsoft.com/office/drawing/2014/main" id="{F0138972-2547-5A85-19C5-E6AB2247D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5639" y="4210051"/>
            <a:ext cx="30430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AU" altLang="en-US" sz="1200"/>
              <a:t>Resolve the following parts in the context of a</a:t>
            </a:r>
          </a:p>
          <a:p>
            <a:r>
              <a:rPr lang="en-AU" altLang="en-US" sz="1200"/>
              <a:t>Named applications</a:t>
            </a:r>
          </a:p>
        </p:txBody>
      </p:sp>
      <p:sp>
        <p:nvSpPr>
          <p:cNvPr id="25623" name="Text Box 23">
            <a:extLst>
              <a:ext uri="{FF2B5EF4-FFF2-40B4-BE49-F238E27FC236}">
                <a16:creationId xmlns:a16="http://schemas.microsoft.com/office/drawing/2014/main" id="{78C83676-B0D1-F485-FA00-25A42F554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5638" y="4775201"/>
            <a:ext cx="372262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AU" altLang="en-US" sz="1200"/>
              <a:t>Pass these arguments to the local instance of application</a:t>
            </a:r>
          </a:p>
        </p:txBody>
      </p:sp>
      <p:sp>
        <p:nvSpPr>
          <p:cNvPr id="25624" name="Text Box 24">
            <a:extLst>
              <a:ext uri="{FF2B5EF4-FFF2-40B4-BE49-F238E27FC236}">
                <a16:creationId xmlns:a16="http://schemas.microsoft.com/office/drawing/2014/main" id="{AA18EDE8-8FA9-5F76-F2C7-58B32DFCA2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5639" y="5157789"/>
            <a:ext cx="325890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AU" altLang="en-US" sz="1200"/>
              <a:t>Apply these qualifiers to the application outcome</a:t>
            </a:r>
          </a:p>
        </p:txBody>
      </p:sp>
      <p:sp>
        <p:nvSpPr>
          <p:cNvPr id="25625" name="Line 25">
            <a:extLst>
              <a:ext uri="{FF2B5EF4-FFF2-40B4-BE49-F238E27FC236}">
                <a16:creationId xmlns:a16="http://schemas.microsoft.com/office/drawing/2014/main" id="{A91DC75F-B682-08A2-BC9C-5EE1BC51E86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59375" y="3789363"/>
            <a:ext cx="4318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6" name="Line 26">
            <a:extLst>
              <a:ext uri="{FF2B5EF4-FFF2-40B4-BE49-F238E27FC236}">
                <a16:creationId xmlns:a16="http://schemas.microsoft.com/office/drawing/2014/main" id="{97F5A5DE-2311-DB15-514F-126593A2C17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59375" y="4292600"/>
            <a:ext cx="4318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7" name="Line 27">
            <a:extLst>
              <a:ext uri="{FF2B5EF4-FFF2-40B4-BE49-F238E27FC236}">
                <a16:creationId xmlns:a16="http://schemas.microsoft.com/office/drawing/2014/main" id="{0CF49A38-C1DB-3625-A733-ECCB552A75E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59375" y="4724400"/>
            <a:ext cx="4318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8" name="Line 28">
            <a:extLst>
              <a:ext uri="{FF2B5EF4-FFF2-40B4-BE49-F238E27FC236}">
                <a16:creationId xmlns:a16="http://schemas.microsoft.com/office/drawing/2014/main" id="{190CA2D6-C302-5F9F-DB46-9B16B4A9BF5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59375" y="5300663"/>
            <a:ext cx="4318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6D29BB5-34A8-1B48-F775-AC1FC1135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C514DB62-AF38-1279-7477-0779981F51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/>
              <a:t>Identity Schema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CA9E4551-6EF7-9DB1-F065-0FCF57FF17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altLang="en-US" dirty="0"/>
              <a:t>“Ephemeral”</a:t>
            </a:r>
          </a:p>
          <a:p>
            <a:pPr lvl="1"/>
            <a:r>
              <a:rPr lang="en-AU" altLang="en-US" dirty="0"/>
              <a:t>Use an opportunistic identity as a means of resolving uniqueness in a limited context</a:t>
            </a:r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0DE5D827-83F7-8134-7C89-2883E1DC8D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1825" y="4691063"/>
            <a:ext cx="1079500" cy="360362"/>
          </a:xfrm>
          <a:prstGeom prst="rect">
            <a:avLst/>
          </a:prstGeom>
          <a:solidFill>
            <a:srgbClr val="FFCC66"/>
          </a:solidFill>
          <a:ln w="9525">
            <a:miter lim="800000"/>
            <a:headEnd type="none" w="sm" len="sm"/>
            <a:tailEnd type="none" w="sm" len="sm"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66"/>
            </a:extrusionClr>
            <a:contourClr>
              <a:srgbClr val="FFCC66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altLang="en-US" sz="1600" b="1">
                <a:latin typeface="Tahoma" panose="020B0604030504040204" pitchFamily="34" charset="0"/>
                <a:cs typeface="Arial" panose="020B0604020202020204" pitchFamily="34" charset="0"/>
              </a:rPr>
              <a:t>Identity</a:t>
            </a:r>
            <a:endParaRPr lang="en-AU" altLang="en-US" sz="1600" b="1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8678" name="Rectangle 6">
            <a:extLst>
              <a:ext uri="{FF2B5EF4-FFF2-40B4-BE49-F238E27FC236}">
                <a16:creationId xmlns:a16="http://schemas.microsoft.com/office/drawing/2014/main" id="{C9FDE016-75D6-4050-6E5B-5D738123E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7925" y="4186238"/>
            <a:ext cx="1079500" cy="360362"/>
          </a:xfrm>
          <a:prstGeom prst="rect">
            <a:avLst/>
          </a:prstGeom>
          <a:solidFill>
            <a:srgbClr val="9BB3FF"/>
          </a:solidFill>
          <a:ln w="9525">
            <a:miter lim="800000"/>
            <a:headEnd type="none" w="sm" len="sm"/>
            <a:tailEnd type="none" w="sm" len="sm"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9BB3FF"/>
            </a:extrusionClr>
            <a:contourClr>
              <a:srgbClr val="9BB3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altLang="en-US" sz="1600" b="1">
                <a:latin typeface="Tahoma" panose="020B0604030504040204" pitchFamily="34" charset="0"/>
                <a:cs typeface="Arial" panose="020B0604020202020204" pitchFamily="34" charset="0"/>
              </a:rPr>
              <a:t>Entity</a:t>
            </a:r>
            <a:endParaRPr lang="en-AU" altLang="en-US" sz="1600" b="1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8681" name="Rectangle 9">
            <a:extLst>
              <a:ext uri="{FF2B5EF4-FFF2-40B4-BE49-F238E27FC236}">
                <a16:creationId xmlns:a16="http://schemas.microsoft.com/office/drawing/2014/main" id="{B03238ED-5E9F-C629-755B-CD32C1F03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4975" y="4508501"/>
            <a:ext cx="1079500" cy="360363"/>
          </a:xfrm>
          <a:prstGeom prst="rect">
            <a:avLst/>
          </a:prstGeom>
          <a:solidFill>
            <a:srgbClr val="FFCC66"/>
          </a:solidFill>
          <a:ln w="9525">
            <a:miter lim="800000"/>
            <a:headEnd type="none" w="sm" len="sm"/>
            <a:tailEnd type="none" w="sm" len="sm"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66"/>
            </a:extrusionClr>
            <a:contourClr>
              <a:srgbClr val="FFCC66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altLang="en-US" sz="1600" b="1">
                <a:latin typeface="Tahoma" panose="020B0604030504040204" pitchFamily="34" charset="0"/>
                <a:cs typeface="Arial" panose="020B0604020202020204" pitchFamily="34" charset="0"/>
              </a:rPr>
              <a:t>Identity</a:t>
            </a:r>
            <a:endParaRPr lang="en-AU" altLang="en-US" sz="1600" b="1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8682" name="Rectangle 10">
            <a:extLst>
              <a:ext uri="{FF2B5EF4-FFF2-40B4-BE49-F238E27FC236}">
                <a16:creationId xmlns:a16="http://schemas.microsoft.com/office/drawing/2014/main" id="{CFB44742-2277-6948-BCAE-C31B5BC8E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7475" y="4003676"/>
            <a:ext cx="1079500" cy="360363"/>
          </a:xfrm>
          <a:prstGeom prst="rect">
            <a:avLst/>
          </a:prstGeom>
          <a:solidFill>
            <a:srgbClr val="9BB3FF"/>
          </a:solidFill>
          <a:ln w="9525">
            <a:miter lim="800000"/>
            <a:headEnd type="none" w="sm" len="sm"/>
            <a:tailEnd type="none" w="sm" len="sm"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9BB3FF"/>
            </a:extrusionClr>
            <a:contourClr>
              <a:srgbClr val="9BB3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altLang="en-US" sz="1600" b="1">
                <a:latin typeface="Tahoma" panose="020B0604030504040204" pitchFamily="34" charset="0"/>
                <a:cs typeface="Arial" panose="020B0604020202020204" pitchFamily="34" charset="0"/>
              </a:rPr>
              <a:t>Entity</a:t>
            </a:r>
            <a:endParaRPr lang="en-AU" altLang="en-US" sz="1600" b="1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8686" name="Line 14">
            <a:extLst>
              <a:ext uri="{FF2B5EF4-FFF2-40B4-BE49-F238E27FC236}">
                <a16:creationId xmlns:a16="http://schemas.microsoft.com/office/drawing/2014/main" id="{0F20D082-4DBB-A841-0AF8-1C42078D7E9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83114" y="4741864"/>
            <a:ext cx="3063875" cy="158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8687" name="Text Box 15">
            <a:extLst>
              <a:ext uri="{FF2B5EF4-FFF2-40B4-BE49-F238E27FC236}">
                <a16:creationId xmlns:a16="http://schemas.microsoft.com/office/drawing/2014/main" id="{47659167-5887-D8A3-377F-90068BA88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4581525"/>
            <a:ext cx="2413000" cy="3365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AU" altLang="en-US" sz="1600">
                <a:latin typeface="Tahoma" panose="020B0604030504040204" pitchFamily="34" charset="0"/>
                <a:cs typeface="Arial" panose="020B0604020202020204" pitchFamily="34" charset="0"/>
              </a:rPr>
              <a:t>Identity Token Exchange</a:t>
            </a:r>
          </a:p>
        </p:txBody>
      </p:sp>
      <p:sp>
        <p:nvSpPr>
          <p:cNvPr id="28688" name="Freeform 16">
            <a:extLst>
              <a:ext uri="{FF2B5EF4-FFF2-40B4-BE49-F238E27FC236}">
                <a16:creationId xmlns:a16="http://schemas.microsoft.com/office/drawing/2014/main" id="{74281512-2905-9D80-DCBD-29423C427213}"/>
              </a:ext>
            </a:extLst>
          </p:cNvPr>
          <p:cNvSpPr>
            <a:spLocks/>
          </p:cNvSpPr>
          <p:nvPr/>
        </p:nvSpPr>
        <p:spPr bwMode="auto">
          <a:xfrm>
            <a:off x="2782889" y="4508501"/>
            <a:ext cx="6842125" cy="1008063"/>
          </a:xfrm>
          <a:custGeom>
            <a:avLst/>
            <a:gdLst>
              <a:gd name="T0" fmla="*/ 0 w 4310"/>
              <a:gd name="T1" fmla="*/ 91 h 635"/>
              <a:gd name="T2" fmla="*/ 409 w 4310"/>
              <a:gd name="T3" fmla="*/ 635 h 635"/>
              <a:gd name="T4" fmla="*/ 3901 w 4310"/>
              <a:gd name="T5" fmla="*/ 635 h 635"/>
              <a:gd name="T6" fmla="*/ 4310 w 4310"/>
              <a:gd name="T7" fmla="*/ 0 h 6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10" h="635">
                <a:moveTo>
                  <a:pt x="0" y="91"/>
                </a:moveTo>
                <a:lnTo>
                  <a:pt x="409" y="635"/>
                </a:lnTo>
                <a:lnTo>
                  <a:pt x="3901" y="635"/>
                </a:lnTo>
                <a:lnTo>
                  <a:pt x="431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9" name="Freeform 17">
            <a:extLst>
              <a:ext uri="{FF2B5EF4-FFF2-40B4-BE49-F238E27FC236}">
                <a16:creationId xmlns:a16="http://schemas.microsoft.com/office/drawing/2014/main" id="{4310317B-8822-154F-7917-C7E216CC72FA}"/>
              </a:ext>
            </a:extLst>
          </p:cNvPr>
          <p:cNvSpPr>
            <a:spLocks/>
          </p:cNvSpPr>
          <p:nvPr/>
        </p:nvSpPr>
        <p:spPr bwMode="auto">
          <a:xfrm>
            <a:off x="2782889" y="4797426"/>
            <a:ext cx="6842125" cy="1008063"/>
          </a:xfrm>
          <a:custGeom>
            <a:avLst/>
            <a:gdLst>
              <a:gd name="T0" fmla="*/ 0 w 4310"/>
              <a:gd name="T1" fmla="*/ 91 h 635"/>
              <a:gd name="T2" fmla="*/ 409 w 4310"/>
              <a:gd name="T3" fmla="*/ 635 h 635"/>
              <a:gd name="T4" fmla="*/ 3901 w 4310"/>
              <a:gd name="T5" fmla="*/ 635 h 635"/>
              <a:gd name="T6" fmla="*/ 4310 w 4310"/>
              <a:gd name="T7" fmla="*/ 0 h 6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10" h="635">
                <a:moveTo>
                  <a:pt x="0" y="91"/>
                </a:moveTo>
                <a:lnTo>
                  <a:pt x="409" y="635"/>
                </a:lnTo>
                <a:lnTo>
                  <a:pt x="3901" y="635"/>
                </a:lnTo>
                <a:lnTo>
                  <a:pt x="431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0" name="Freeform 18">
            <a:extLst>
              <a:ext uri="{FF2B5EF4-FFF2-40B4-BE49-F238E27FC236}">
                <a16:creationId xmlns:a16="http://schemas.microsoft.com/office/drawing/2014/main" id="{5A694393-32CC-5174-E526-979A26A83E4C}"/>
              </a:ext>
            </a:extLst>
          </p:cNvPr>
          <p:cNvSpPr>
            <a:spLocks/>
          </p:cNvSpPr>
          <p:nvPr/>
        </p:nvSpPr>
        <p:spPr bwMode="auto">
          <a:xfrm>
            <a:off x="2782889" y="5084763"/>
            <a:ext cx="6842125" cy="1008062"/>
          </a:xfrm>
          <a:custGeom>
            <a:avLst/>
            <a:gdLst>
              <a:gd name="T0" fmla="*/ 0 w 4310"/>
              <a:gd name="T1" fmla="*/ 91 h 635"/>
              <a:gd name="T2" fmla="*/ 409 w 4310"/>
              <a:gd name="T3" fmla="*/ 635 h 635"/>
              <a:gd name="T4" fmla="*/ 3901 w 4310"/>
              <a:gd name="T5" fmla="*/ 635 h 635"/>
              <a:gd name="T6" fmla="*/ 4310 w 4310"/>
              <a:gd name="T7" fmla="*/ 0 h 6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10" h="635">
                <a:moveTo>
                  <a:pt x="0" y="91"/>
                </a:moveTo>
                <a:lnTo>
                  <a:pt x="409" y="635"/>
                </a:lnTo>
                <a:lnTo>
                  <a:pt x="3901" y="635"/>
                </a:lnTo>
                <a:lnTo>
                  <a:pt x="431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1" name="Text Box 19">
            <a:extLst>
              <a:ext uri="{FF2B5EF4-FFF2-40B4-BE49-F238E27FC236}">
                <a16:creationId xmlns:a16="http://schemas.microsoft.com/office/drawing/2014/main" id="{774A707E-D4D5-2514-AA10-0E880BEB0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5373688"/>
            <a:ext cx="952500" cy="3365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AU" altLang="en-US" sz="1600">
                <a:latin typeface="Tahoma" panose="020B0604030504040204" pitchFamily="34" charset="0"/>
                <a:cs typeface="Arial" panose="020B0604020202020204" pitchFamily="34" charset="0"/>
              </a:rPr>
              <a:t>Object A</a:t>
            </a:r>
          </a:p>
        </p:txBody>
      </p:sp>
      <p:sp>
        <p:nvSpPr>
          <p:cNvPr id="28692" name="Text Box 20">
            <a:extLst>
              <a:ext uri="{FF2B5EF4-FFF2-40B4-BE49-F238E27FC236}">
                <a16:creationId xmlns:a16="http://schemas.microsoft.com/office/drawing/2014/main" id="{68BA4828-FB51-B598-72C6-4F2854A58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76" y="5684838"/>
            <a:ext cx="949325" cy="3365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AU" altLang="en-US" sz="1600">
                <a:latin typeface="Tahoma" panose="020B0604030504040204" pitchFamily="34" charset="0"/>
                <a:cs typeface="Arial" panose="020B0604020202020204" pitchFamily="34" charset="0"/>
              </a:rPr>
              <a:t>Object B</a:t>
            </a:r>
          </a:p>
        </p:txBody>
      </p:sp>
      <p:sp>
        <p:nvSpPr>
          <p:cNvPr id="28693" name="Text Box 21">
            <a:extLst>
              <a:ext uri="{FF2B5EF4-FFF2-40B4-BE49-F238E27FC236}">
                <a16:creationId xmlns:a16="http://schemas.microsoft.com/office/drawing/2014/main" id="{2AA3B604-1CDA-75CE-0B5D-833D71C5A5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88" y="5949950"/>
            <a:ext cx="952500" cy="3365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AU" altLang="en-US" sz="1600">
                <a:latin typeface="Tahoma" panose="020B0604030504040204" pitchFamily="34" charset="0"/>
                <a:cs typeface="Arial" panose="020B0604020202020204" pitchFamily="34" charset="0"/>
              </a:rPr>
              <a:t>Object C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9AB7C35-4493-A4AF-4829-60A0F193B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00D70856-8C77-6457-D267-A90992D981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/>
              <a:t>Identity Scopes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6BA6E4D4-489E-BC8B-5920-76FFF82753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altLang="en-US" dirty="0"/>
              <a:t>Is identity:</a:t>
            </a:r>
          </a:p>
          <a:p>
            <a:pPr lvl="1"/>
            <a:r>
              <a:rPr lang="en-AU" altLang="en-US" dirty="0"/>
              <a:t>What I call myself ?</a:t>
            </a:r>
          </a:p>
          <a:p>
            <a:pPr lvl="1"/>
            <a:r>
              <a:rPr lang="en-AU" altLang="en-US" dirty="0"/>
              <a:t>What I call myself in relation with others?</a:t>
            </a:r>
          </a:p>
          <a:p>
            <a:pPr lvl="1"/>
            <a:r>
              <a:rPr lang="en-AU" altLang="en-US" dirty="0"/>
              <a:t>What I call myself in relation with others today?</a:t>
            </a:r>
          </a:p>
          <a:p>
            <a:pPr lvl="1"/>
            <a:r>
              <a:rPr lang="en-AU" altLang="en-US" dirty="0"/>
              <a:t>What you call me ?</a:t>
            </a:r>
          </a:p>
          <a:p>
            <a:pPr lvl="1"/>
            <a:r>
              <a:rPr lang="en-AU" altLang="en-US" dirty="0"/>
              <a:t>What they use to call me ?</a:t>
            </a:r>
          </a:p>
          <a:p>
            <a:pPr lvl="1"/>
            <a:r>
              <a:rPr lang="en-AU" altLang="en-US" dirty="0"/>
              <a:t>All of the above?</a:t>
            </a:r>
          </a:p>
          <a:p>
            <a:pPr lvl="1"/>
            <a:r>
              <a:rPr lang="en-AU" altLang="en-US" dirty="0"/>
              <a:t>None of the above?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D986901-41AD-FA76-09CD-B8ECA311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9B136372-8CA5-2122-3B72-642587C19C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Upper-Level Issues of Identity Realms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C4BF7DC9-2FE4-576C-20A3-16E7268F81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The significant effort and cost of supporting a new global unique token distribution system as an identity system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The unintended side-effects of reusing some other existing token set as an identity component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The issue of the relationship between identity and resolution mechanisms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The overhead of identity resolution for application-level transactions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The security issues in maintaining integrity of identity and integrity of resolution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2E6F491-79DA-E6F0-CA59-294FAB3E2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74161031-E405-DA70-5F5C-345389438D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 err="1"/>
              <a:t>百花齊放，百家爭鳴</a:t>
            </a:r>
            <a:r>
              <a:rPr lang="en-AU" altLang="en-US" dirty="0"/>
              <a:t> </a:t>
            </a:r>
            <a:r>
              <a:rPr lang="en-AU" altLang="en-US" dirty="0">
                <a:solidFill>
                  <a:schemeClr val="tx1"/>
                </a:solidFill>
              </a:rPr>
              <a:t>*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3FE59376-6682-1506-D577-4185132FAD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199" y="1825625"/>
            <a:ext cx="11019183" cy="43513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AU" altLang="en-US" sz="2400" dirty="0"/>
              <a:t>One </a:t>
            </a:r>
            <a:r>
              <a:rPr lang="en-AU" altLang="en-US" sz="2400"/>
              <a:t>identity scheme </a:t>
            </a:r>
            <a:r>
              <a:rPr lang="en-AU" altLang="en-US" sz="2400" dirty="0"/>
              <a:t>will not comfortably suit all forms of use:</a:t>
            </a:r>
          </a:p>
          <a:p>
            <a:pPr lvl="1">
              <a:lnSpc>
                <a:spcPct val="80000"/>
              </a:lnSpc>
            </a:pPr>
            <a:r>
              <a:rPr lang="en-AU" altLang="en-US" sz="2000" dirty="0"/>
              <a:t>Information as objects vs information as an outcome of collaboration</a:t>
            </a:r>
          </a:p>
          <a:p>
            <a:pPr lvl="1">
              <a:lnSpc>
                <a:spcPct val="80000"/>
              </a:lnSpc>
            </a:pPr>
            <a:r>
              <a:rPr lang="en-AU" altLang="en-US" sz="2000" dirty="0"/>
              <a:t>Associating the metadata with the object, not the identifier</a:t>
            </a:r>
          </a:p>
          <a:p>
            <a:pPr lvl="1">
              <a:lnSpc>
                <a:spcPct val="80000"/>
              </a:lnSpc>
            </a:pPr>
            <a:r>
              <a:rPr lang="en-AU" altLang="en-US" sz="2000" dirty="0"/>
              <a:t>Disassociation of attribute discovery from the identity space</a:t>
            </a:r>
          </a:p>
          <a:p>
            <a:pPr lvl="1">
              <a:lnSpc>
                <a:spcPct val="80000"/>
              </a:lnSpc>
            </a:pPr>
            <a:r>
              <a:rPr lang="en-AU" altLang="en-US" sz="2000" dirty="0"/>
              <a:t>Disassociation of object identification from object instantiation</a:t>
            </a:r>
          </a:p>
          <a:p>
            <a:pPr lvl="1">
              <a:lnSpc>
                <a:spcPct val="80000"/>
              </a:lnSpc>
            </a:pPr>
            <a:r>
              <a:rPr lang="en-AU" altLang="en-US" sz="2000" dirty="0"/>
              <a:t>Bestowing attributes and permissions to an identified instance  </a:t>
            </a:r>
          </a:p>
          <a:p>
            <a:pPr lvl="1">
              <a:lnSpc>
                <a:spcPct val="80000"/>
              </a:lnSpc>
            </a:pPr>
            <a:endParaRPr lang="en-AU" altLang="en-US" sz="2000" dirty="0"/>
          </a:p>
          <a:p>
            <a:pPr>
              <a:lnSpc>
                <a:spcPct val="80000"/>
              </a:lnSpc>
            </a:pPr>
            <a:r>
              <a:rPr lang="en-AU" altLang="en-US" sz="2400" dirty="0"/>
              <a:t>We use a collection of URLs, URIs, DNS names, DOIs, Digital Passes, Certificates, Keys</a:t>
            </a:r>
          </a:p>
          <a:p>
            <a:pPr lvl="1">
              <a:lnSpc>
                <a:spcPct val="80000"/>
              </a:lnSpc>
            </a:pPr>
            <a:r>
              <a:rPr lang="en-AU" altLang="en-US" sz="2000" dirty="0"/>
              <a:t>Each have their areas of application, relative strengths and weaknesses</a:t>
            </a:r>
          </a:p>
          <a:p>
            <a:pPr lvl="1">
              <a:lnSpc>
                <a:spcPct val="80000"/>
              </a:lnSpc>
            </a:pPr>
            <a:endParaRPr lang="en-AU" altLang="en-US" sz="2000" dirty="0"/>
          </a:p>
          <a:p>
            <a:pPr>
              <a:lnSpc>
                <a:spcPct val="80000"/>
              </a:lnSpc>
            </a:pPr>
            <a:r>
              <a:rPr lang="en-AU" altLang="en-US" sz="2400" dirty="0"/>
              <a:t>And this collection of identity schemes will probably keep on expanding over time!</a:t>
            </a:r>
          </a:p>
          <a:p>
            <a:pPr>
              <a:lnSpc>
                <a:spcPct val="80000"/>
              </a:lnSpc>
            </a:pPr>
            <a:endParaRPr lang="en-AU" altLang="en-US" sz="2400" dirty="0"/>
          </a:p>
        </p:txBody>
      </p:sp>
      <p:sp>
        <p:nvSpPr>
          <p:cNvPr id="34820" name="Text Box 4">
            <a:extLst>
              <a:ext uri="{FF2B5EF4-FFF2-40B4-BE49-F238E27FC236}">
                <a16:creationId xmlns:a16="http://schemas.microsoft.com/office/drawing/2014/main" id="{6FD3037D-BD9C-6C7F-4F1B-BF62FE3EB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2464" y="6416676"/>
            <a:ext cx="49355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AU" altLang="en-US" sz="1000">
                <a:latin typeface="Verdana" panose="020B0604030504040204" pitchFamily="34" charset="0"/>
              </a:rPr>
              <a:t>* </a:t>
            </a:r>
            <a:r>
              <a:rPr lang="en-AU" altLang="en-US" sz="1000" i="1">
                <a:latin typeface="Verdana" panose="020B0604030504040204" pitchFamily="34" charset="0"/>
              </a:rPr>
              <a:t>Let a hundred flowers bloom: let a hundred schools of thought contend</a:t>
            </a:r>
            <a:r>
              <a:rPr lang="en-AU" altLang="en-US" sz="1000">
                <a:latin typeface="Verdana" panose="020B0604030504040204" pitchFamily="34" charset="0"/>
              </a:rPr>
              <a:t> </a:t>
            </a:r>
          </a:p>
          <a:p>
            <a:pPr eaLnBrk="1" hangingPunct="1"/>
            <a:r>
              <a:rPr lang="en-AU" altLang="en-US" sz="1000">
                <a:latin typeface="Verdana" panose="020B0604030504040204" pitchFamily="34" charset="0"/>
              </a:rPr>
              <a:t>   Mao Zedong, 1956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0E7D612-03AD-73DD-7A82-6F3A3FD6F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CA467238-7475-9CF3-BB8B-53A01AFCA7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Thank You!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CC98BF1-4A35-3B96-493B-5D13132584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 altLang="en-US" dirty="0"/>
          </a:p>
          <a:p>
            <a:endParaRPr lang="en-AU" altLang="en-US" dirty="0"/>
          </a:p>
          <a:p>
            <a:endParaRPr lang="en-AU" altLang="en-US" dirty="0"/>
          </a:p>
          <a:p>
            <a:pPr marL="0" indent="0">
              <a:buNone/>
            </a:pPr>
            <a:r>
              <a:rPr lang="en-AU" altLang="en-US" dirty="0"/>
              <a:t>				Questions?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F6041FA-B091-912A-B4A8-454E25DB1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BCDF-ECD0-81C2-EE41-56D62DC85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4400" dirty="0"/>
              <a:t>What do we want from an “identity schema”?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90249-AF2B-8EEB-C815-1159D5038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AU" altLang="en-US" sz="2800" dirty="0"/>
              <a:t>Varying degrees of:</a:t>
            </a:r>
          </a:p>
          <a:p>
            <a:pPr lvl="1">
              <a:lnSpc>
                <a:spcPct val="80000"/>
              </a:lnSpc>
            </a:pPr>
            <a:r>
              <a:rPr lang="en-AU" altLang="en-US" sz="2400" dirty="0"/>
              <a:t>Uniqueness</a:t>
            </a:r>
          </a:p>
          <a:p>
            <a:pPr lvl="1">
              <a:lnSpc>
                <a:spcPct val="80000"/>
              </a:lnSpc>
            </a:pPr>
            <a:r>
              <a:rPr lang="en-AU" altLang="en-US" sz="2400" dirty="0"/>
              <a:t>Persistence</a:t>
            </a:r>
          </a:p>
          <a:p>
            <a:pPr lvl="1">
              <a:lnSpc>
                <a:spcPct val="80000"/>
              </a:lnSpc>
            </a:pPr>
            <a:r>
              <a:rPr lang="en-AU" altLang="en-US" sz="2400" dirty="0"/>
              <a:t>Structure</a:t>
            </a:r>
          </a:p>
          <a:p>
            <a:pPr lvl="1">
              <a:lnSpc>
                <a:spcPct val="80000"/>
              </a:lnSpc>
            </a:pPr>
            <a:r>
              <a:rPr lang="en-AU" altLang="en-US" sz="2400" dirty="0"/>
              <a:t>Clear Scope of Applicability</a:t>
            </a:r>
          </a:p>
          <a:p>
            <a:pPr lvl="1">
              <a:lnSpc>
                <a:spcPct val="80000"/>
              </a:lnSpc>
            </a:pPr>
            <a:r>
              <a:rPr lang="en-AU" altLang="en-US" sz="2400" dirty="0"/>
              <a:t>Validity and Authenticity</a:t>
            </a:r>
          </a:p>
          <a:p>
            <a:pPr lvl="1">
              <a:lnSpc>
                <a:spcPct val="80000"/>
              </a:lnSpc>
            </a:pPr>
            <a:r>
              <a:rPr lang="en-AU" altLang="en-US" sz="2400" dirty="0"/>
              <a:t>Clear line of derivation of “authority”</a:t>
            </a:r>
          </a:p>
          <a:p>
            <a:pPr lvl="1">
              <a:lnSpc>
                <a:spcPct val="80000"/>
              </a:lnSpc>
            </a:pPr>
            <a:r>
              <a:rPr lang="en-AU" altLang="en-US" sz="2400" dirty="0"/>
              <a:t>Unambiguous resolution</a:t>
            </a:r>
          </a:p>
          <a:p>
            <a:pPr lvl="1">
              <a:lnSpc>
                <a:spcPct val="80000"/>
              </a:lnSpc>
            </a:pPr>
            <a:endParaRPr lang="en-AU" altLang="en-US" sz="2400" dirty="0"/>
          </a:p>
          <a:p>
            <a:pPr marL="0" indent="0">
              <a:lnSpc>
                <a:spcPct val="80000"/>
              </a:lnSpc>
              <a:buNone/>
            </a:pPr>
            <a:r>
              <a:rPr lang="en-AU" altLang="en-US" sz="2800" dirty="0"/>
              <a:t>Identity is </a:t>
            </a:r>
            <a:r>
              <a:rPr lang="en-AU" altLang="en-US" sz="2800" dirty="0">
                <a:solidFill>
                  <a:schemeClr val="tx2"/>
                </a:solidFill>
              </a:rPr>
              <a:t>not</a:t>
            </a:r>
            <a:r>
              <a:rPr lang="en-AU" altLang="en-US" sz="2800" dirty="0"/>
              <a:t> a unilateral assertion – it’s a recognition of derived uniqueness within a chosen frame of reference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9DE675-F3B3-DF10-9FB5-FB72F91F5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626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54C6B-F099-DDC9-B43B-792261B3A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89365" cy="1325563"/>
          </a:xfrm>
        </p:spPr>
        <p:txBody>
          <a:bodyPr/>
          <a:lstStyle/>
          <a:p>
            <a:r>
              <a:rPr lang="en-AU" altLang="en-US" sz="4400" dirty="0"/>
              <a:t>What should we avoid in an “Identity” schema?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01CCD-38E7-AE8F-9E16-6A1BD6DFA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altLang="en-US" sz="2800" dirty="0"/>
              <a:t>Varying degrees of:</a:t>
            </a:r>
          </a:p>
          <a:p>
            <a:pPr lvl="1"/>
            <a:r>
              <a:rPr lang="en-AU" altLang="en-US" sz="2400" dirty="0"/>
              <a:t>Uncoordinated self-assertion</a:t>
            </a:r>
          </a:p>
          <a:p>
            <a:pPr lvl="1"/>
            <a:r>
              <a:rPr lang="en-AU" altLang="en-US" sz="2400" dirty="0"/>
              <a:t>Arbitrary token value collisions</a:t>
            </a:r>
          </a:p>
          <a:p>
            <a:pPr lvl="1"/>
            <a:r>
              <a:rPr lang="en-AU" altLang="en-US" sz="2400" dirty="0"/>
              <a:t>Ill-defined temporal validity</a:t>
            </a:r>
          </a:p>
          <a:p>
            <a:pPr lvl="1"/>
            <a:r>
              <a:rPr lang="en-AU" altLang="en-US" sz="2400" dirty="0"/>
              <a:t>No coherent structure</a:t>
            </a:r>
          </a:p>
          <a:p>
            <a:pPr lvl="1"/>
            <a:r>
              <a:rPr lang="en-AU" altLang="en-US" sz="2400" dirty="0"/>
              <a:t>Unclear applicability</a:t>
            </a:r>
          </a:p>
          <a:p>
            <a:pPr lvl="1"/>
            <a:r>
              <a:rPr lang="en-AU" altLang="en-US" sz="2400" dirty="0"/>
              <a:t>Semantic overload</a:t>
            </a:r>
          </a:p>
          <a:p>
            <a:pPr lvl="1"/>
            <a:r>
              <a:rPr lang="en-AU" altLang="en-US" sz="2400" dirty="0"/>
              <a:t>Structural overload and complexity of the token space</a:t>
            </a:r>
          </a:p>
          <a:p>
            <a:pPr lvl="1"/>
            <a:r>
              <a:rPr lang="en-AU" altLang="en-US" sz="2400" dirty="0"/>
              <a:t>Cost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51E24F-C44F-9DEC-DC7A-F9B2DB433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227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EC16A-C509-26A4-08E3-55FDD705B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What?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7EF77-994D-65E1-7C14-236C4D4DE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All this is rather abstract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Would an example help?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573862-B9C3-FCE3-1E2B-282508905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830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0FC92A9A-9EC2-A238-450C-0E1937227A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altLang="en-US" dirty="0"/>
              <a:t>URLs as a Digital Object Identity schema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F4D50858-B050-866F-DC74-9D303D0E35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AU" altLang="en-US" dirty="0"/>
              <a:t>We tend to use URLs as referential tokens to identity digital artefacts:</a:t>
            </a:r>
          </a:p>
          <a:p>
            <a:pPr lvl="1">
              <a:lnSpc>
                <a:spcPct val="90000"/>
              </a:lnSpc>
            </a:pPr>
            <a:r>
              <a:rPr lang="en-AU" altLang="en-US" b="1" dirty="0">
                <a:solidFill>
                  <a:schemeClr val="tx2"/>
                </a:solidFill>
              </a:rPr>
              <a:t>what </a:t>
            </a:r>
            <a:r>
              <a:rPr lang="en-AU" altLang="en-US" dirty="0"/>
              <a:t>is synonymous with </a:t>
            </a:r>
            <a:r>
              <a:rPr lang="en-AU" altLang="en-US" b="1" dirty="0">
                <a:solidFill>
                  <a:schemeClr val="tx2"/>
                </a:solidFill>
              </a:rPr>
              <a:t>where</a:t>
            </a:r>
            <a:r>
              <a:rPr lang="en-AU" altLang="en-US" dirty="0"/>
              <a:t> in an object-oriented world</a:t>
            </a:r>
          </a:p>
          <a:p>
            <a:pPr lvl="1">
              <a:lnSpc>
                <a:spcPct val="90000"/>
              </a:lnSpc>
            </a:pPr>
            <a:r>
              <a:rPr lang="en-AU" altLang="en-US" b="1" dirty="0">
                <a:solidFill>
                  <a:schemeClr val="tx2"/>
                </a:solidFill>
              </a:rPr>
              <a:t>where</a:t>
            </a:r>
            <a:r>
              <a:rPr lang="en-AU" altLang="en-US" dirty="0"/>
              <a:t> then becomes a viable non-clashing identifier scheme that also happens to dictate a resolution mechanism at the same time</a:t>
            </a:r>
          </a:p>
          <a:p>
            <a:pPr lvl="1">
              <a:lnSpc>
                <a:spcPct val="90000"/>
              </a:lnSpc>
            </a:pPr>
            <a:r>
              <a:rPr lang="en-AU" altLang="en-US" dirty="0"/>
              <a:t>All we need to a methodical approach to </a:t>
            </a:r>
            <a:r>
              <a:rPr lang="en-AU" altLang="en-US" b="1" dirty="0">
                <a:solidFill>
                  <a:schemeClr val="tx2"/>
                </a:solidFill>
              </a:rPr>
              <a:t>where</a:t>
            </a:r>
            <a:r>
              <a:rPr lang="en-AU" altLang="en-US" dirty="0"/>
              <a:t> and we’re done!  </a:t>
            </a:r>
          </a:p>
          <a:p>
            <a:pPr>
              <a:lnSpc>
                <a:spcPct val="90000"/>
              </a:lnSpc>
            </a:pPr>
            <a:r>
              <a:rPr lang="en-AU" altLang="en-US" dirty="0"/>
              <a:t>Easy, simple and used ubiquitously in our digital world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F6436E-7B8D-1AF6-0C11-11B5BC7D1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6DCD5D9C-F71B-143C-07BC-8F697875AD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/>
              <a:t>What’s the problem with URLs?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177A3916-4C69-38E3-11FE-540F0C19BD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n-US" dirty="0"/>
              <a:t>URLs are </a:t>
            </a:r>
            <a:r>
              <a:rPr lang="en-AU" altLang="en-US" i="1" dirty="0"/>
              <a:t>where</a:t>
            </a:r>
            <a:r>
              <a:rPr lang="en-AU" altLang="en-US" dirty="0"/>
              <a:t>, not</a:t>
            </a:r>
            <a:r>
              <a:rPr lang="en-AU" altLang="en-US" i="1" dirty="0"/>
              <a:t> what</a:t>
            </a:r>
          </a:p>
          <a:p>
            <a:pPr marL="457200" lvl="1" indent="0">
              <a:buNone/>
            </a:pPr>
            <a:r>
              <a:rPr lang="en-AU" altLang="en-US" dirty="0"/>
              <a:t>“If you go </a:t>
            </a:r>
            <a:r>
              <a:rPr lang="en-AU" altLang="en-US" i="1" dirty="0"/>
              <a:t>there</a:t>
            </a:r>
            <a:r>
              <a:rPr lang="en-AU" altLang="en-US" dirty="0"/>
              <a:t> then what you find </a:t>
            </a:r>
            <a:r>
              <a:rPr lang="en-AU" altLang="en-US" i="1" dirty="0"/>
              <a:t>there</a:t>
            </a:r>
            <a:r>
              <a:rPr lang="en-AU" altLang="en-US" dirty="0"/>
              <a:t> is what I’m referring to”</a:t>
            </a:r>
          </a:p>
          <a:p>
            <a:pPr marL="0" indent="0">
              <a:buNone/>
            </a:pPr>
            <a:endParaRPr lang="en-AU" altLang="en-US" dirty="0"/>
          </a:p>
          <a:p>
            <a:r>
              <a:rPr lang="en-AU" altLang="en-US" dirty="0"/>
              <a:t>URLs describe a retrieval algorithm for an object instance, not an object identifier</a:t>
            </a:r>
          </a:p>
          <a:p>
            <a:pPr>
              <a:lnSpc>
                <a:spcPct val="80000"/>
              </a:lnSpc>
            </a:pPr>
            <a:r>
              <a:rPr lang="en-AU" altLang="en-US" dirty="0"/>
              <a:t>They are </a:t>
            </a:r>
            <a:r>
              <a:rPr lang="en-AU" altLang="en-US" sz="2800" dirty="0"/>
              <a:t>insecure, vulnerable to all kinds of abuse and inappropriate to our conventional methods of utilizing information</a:t>
            </a:r>
          </a:p>
          <a:p>
            <a:pPr>
              <a:lnSpc>
                <a:spcPct val="80000"/>
              </a:lnSpc>
            </a:pPr>
            <a:r>
              <a:rPr lang="en-AU" altLang="en-US" dirty="0"/>
              <a:t>They offer the comforting illusion of identity without imposing the actual cost of true integrity and authority</a:t>
            </a:r>
          </a:p>
          <a:p>
            <a:pPr>
              <a:lnSpc>
                <a:spcPct val="80000"/>
              </a:lnSpc>
            </a:pPr>
            <a:endParaRPr lang="en-AU" altLang="en-US" sz="2800" dirty="0"/>
          </a:p>
          <a:p>
            <a:endParaRPr lang="en-AU" alt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952EEF7-A5D0-BFF7-9C3E-1E8CBECFA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E629832-22B3-48A1-7AE6-4B262F41A2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/>
              <a:t>Identity Scheme Choices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BD003C1B-55C8-7D03-8EB8-703807C457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AU" altLang="en-US" dirty="0"/>
              <a:t>It’s possible to inject an identity scheme into almost any part of a digital information system</a:t>
            </a:r>
          </a:p>
          <a:p>
            <a:pPr lvl="1">
              <a:lnSpc>
                <a:spcPct val="90000"/>
              </a:lnSpc>
            </a:pPr>
            <a:r>
              <a:rPr lang="en-AU" altLang="en-US" dirty="0"/>
              <a:t>Application or Service Identities</a:t>
            </a:r>
          </a:p>
          <a:p>
            <a:pPr lvl="2">
              <a:lnSpc>
                <a:spcPct val="90000"/>
              </a:lnSpc>
            </a:pPr>
            <a:r>
              <a:rPr lang="en-AU" altLang="en-US" dirty="0"/>
              <a:t>phone numbers, Skype IDs, email addresses, URLs, Google Search terms</a:t>
            </a:r>
          </a:p>
          <a:p>
            <a:pPr lvl="1">
              <a:lnSpc>
                <a:spcPct val="90000"/>
              </a:lnSpc>
            </a:pPr>
            <a:r>
              <a:rPr lang="en-AU" altLang="en-US" dirty="0"/>
              <a:t>Structured Namespace identities</a:t>
            </a:r>
          </a:p>
          <a:p>
            <a:pPr lvl="2">
              <a:lnSpc>
                <a:spcPct val="90000"/>
              </a:lnSpc>
            </a:pPr>
            <a:r>
              <a:rPr lang="en-AU" altLang="en-US" dirty="0"/>
              <a:t>DNS names, X.500 Distinguished Names, ISBNs, DOIs, Handles</a:t>
            </a:r>
          </a:p>
          <a:p>
            <a:pPr lvl="1">
              <a:lnSpc>
                <a:spcPct val="90000"/>
              </a:lnSpc>
            </a:pPr>
            <a:r>
              <a:rPr lang="en-AU" altLang="en-US" dirty="0"/>
              <a:t>Abstract Identities</a:t>
            </a:r>
          </a:p>
          <a:p>
            <a:pPr lvl="2">
              <a:lnSpc>
                <a:spcPct val="90000"/>
              </a:lnSpc>
            </a:pPr>
            <a:r>
              <a:rPr lang="en-AU" altLang="en-US" dirty="0"/>
              <a:t>Public Key, Hashed Public Key, Session Identifier, UUIDs</a:t>
            </a:r>
          </a:p>
          <a:p>
            <a:pPr lvl="1">
              <a:lnSpc>
                <a:spcPct val="90000"/>
              </a:lnSpc>
            </a:pPr>
            <a:endParaRPr lang="en-AU" altLang="en-US" dirty="0"/>
          </a:p>
          <a:p>
            <a:pPr marL="0" indent="0">
              <a:lnSpc>
                <a:spcPct val="90000"/>
              </a:lnSpc>
              <a:buNone/>
            </a:pPr>
            <a:r>
              <a:rPr lang="en-AU" altLang="en-US" b="1" dirty="0"/>
              <a:t>In this context an “identity” is a token to allow multiple instantiations of an object  to be recognised as belonging to a single equivalence class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5143E9-3E18-FE66-CC92-9F98B19CC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79B295B7-92AA-19A5-7449-D14F1B56FF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Identity Scheme Choices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064D89AC-31D9-CA4E-5955-EB4046690D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AU" altLang="en-US" dirty="0"/>
              <a:t>Organised Namespaces</a:t>
            </a:r>
          </a:p>
          <a:p>
            <a:pPr lvl="1">
              <a:lnSpc>
                <a:spcPct val="80000"/>
              </a:lnSpc>
            </a:pPr>
            <a:r>
              <a:rPr lang="en-AU" altLang="en-US" dirty="0"/>
              <a:t>Compound objects that may include identification of an issuer, subject, issuance, metadata…</a:t>
            </a:r>
          </a:p>
          <a:p>
            <a:pPr lvl="2">
              <a:lnSpc>
                <a:spcPct val="80000"/>
              </a:lnSpc>
            </a:pPr>
            <a:r>
              <a:rPr lang="en-AU" altLang="en-US" dirty="0"/>
              <a:t>DNS NAMES</a:t>
            </a:r>
          </a:p>
          <a:p>
            <a:pPr lvl="3">
              <a:lnSpc>
                <a:spcPct val="80000"/>
              </a:lnSpc>
            </a:pPr>
            <a:r>
              <a:rPr lang="en-AU" altLang="en-US" dirty="0"/>
              <a:t>Unique chain of named issuer – subject relationships to create a compound name and coupled resolution mechanisms</a:t>
            </a:r>
          </a:p>
          <a:p>
            <a:pPr lvl="2">
              <a:lnSpc>
                <a:spcPct val="80000"/>
              </a:lnSpc>
            </a:pPr>
            <a:r>
              <a:rPr lang="en-AU" altLang="en-US" dirty="0"/>
              <a:t>E.164 Phone Numbers</a:t>
            </a:r>
          </a:p>
          <a:p>
            <a:pPr lvl="3">
              <a:lnSpc>
                <a:spcPct val="80000"/>
              </a:lnSpc>
            </a:pPr>
            <a:r>
              <a:rPr lang="en-AU" altLang="en-US" dirty="0"/>
              <a:t>Historically: Country, Area, Provider, Subscriber </a:t>
            </a:r>
          </a:p>
          <a:p>
            <a:pPr lvl="3">
              <a:lnSpc>
                <a:spcPct val="80000"/>
              </a:lnSpc>
            </a:pPr>
            <a:r>
              <a:rPr lang="en-AU" altLang="en-US" dirty="0"/>
              <a:t>Currently: ?</a:t>
            </a:r>
          </a:p>
          <a:p>
            <a:pPr lvl="2">
              <a:lnSpc>
                <a:spcPct val="80000"/>
              </a:lnSpc>
            </a:pPr>
            <a:r>
              <a:rPr lang="en-AU" altLang="en-US" dirty="0"/>
              <a:t>X.500 names</a:t>
            </a:r>
          </a:p>
          <a:p>
            <a:pPr lvl="3">
              <a:lnSpc>
                <a:spcPct val="80000"/>
              </a:lnSpc>
            </a:pPr>
            <a:r>
              <a:rPr lang="en-AU" altLang="en-US" dirty="0"/>
              <a:t>?</a:t>
            </a:r>
          </a:p>
          <a:p>
            <a:pPr lvl="2">
              <a:lnSpc>
                <a:spcPct val="80000"/>
              </a:lnSpc>
            </a:pPr>
            <a:r>
              <a:rPr lang="en-AU" altLang="en-US" dirty="0"/>
              <a:t>ISBNs</a:t>
            </a:r>
          </a:p>
          <a:p>
            <a:pPr lvl="3">
              <a:lnSpc>
                <a:spcPct val="80000"/>
              </a:lnSpc>
            </a:pPr>
            <a:r>
              <a:rPr lang="en-AU" altLang="en-US" dirty="0"/>
              <a:t>Group, Publisher, Title, check</a:t>
            </a:r>
          </a:p>
          <a:p>
            <a:pPr lvl="2">
              <a:lnSpc>
                <a:spcPct val="80000"/>
              </a:lnSpc>
            </a:pPr>
            <a:r>
              <a:rPr lang="en-AU" altLang="en-US" dirty="0"/>
              <a:t>PKIs (Certificates)</a:t>
            </a:r>
          </a:p>
          <a:p>
            <a:pPr lvl="3">
              <a:lnSpc>
                <a:spcPct val="80000"/>
              </a:lnSpc>
            </a:pPr>
            <a:r>
              <a:rPr lang="en-AU" altLang="en-US" dirty="0"/>
              <a:t>Issuer, Subject, Subject Key, Attributes </a:t>
            </a:r>
          </a:p>
          <a:p>
            <a:pPr lvl="2">
              <a:lnSpc>
                <a:spcPct val="80000"/>
              </a:lnSpc>
            </a:pPr>
            <a:endParaRPr lang="en-AU" altLang="en-US" dirty="0"/>
          </a:p>
          <a:p>
            <a:pPr lvl="1">
              <a:lnSpc>
                <a:spcPct val="80000"/>
              </a:lnSpc>
            </a:pPr>
            <a:r>
              <a:rPr lang="en-AU" altLang="en-US" dirty="0"/>
              <a:t>Identity as a “bestowed token”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D9DB8ED-D100-FD5D-1CC7-EFDEC5F7B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F4310CA6-732B-CED6-1ED9-F4C896D0D0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Choices, Choices, Choices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3CD82EEB-0ACB-2704-F0DE-76E05A8E25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altLang="en-US" dirty="0"/>
              <a:t>Disorganised Namespaces</a:t>
            </a:r>
          </a:p>
          <a:p>
            <a:pPr lvl="1"/>
            <a:r>
              <a:rPr lang="en-AU" altLang="en-US" dirty="0"/>
              <a:t>Low overhead access to uniqueness above all else</a:t>
            </a:r>
          </a:p>
          <a:p>
            <a:pPr lvl="1"/>
            <a:r>
              <a:rPr lang="en-AU" altLang="en-US" dirty="0"/>
              <a:t>Public Keys or Hash value of a Public Key </a:t>
            </a:r>
          </a:p>
          <a:p>
            <a:pPr lvl="2"/>
            <a:r>
              <a:rPr lang="en-AU" altLang="en-US" dirty="0"/>
              <a:t>Block of bits without internal structure</a:t>
            </a:r>
          </a:p>
          <a:p>
            <a:pPr lvl="2"/>
            <a:r>
              <a:rPr lang="en-AU" altLang="en-US" dirty="0"/>
              <a:t>Robustly provable provenance (via private key) </a:t>
            </a:r>
          </a:p>
          <a:p>
            <a:pPr lvl="2"/>
            <a:r>
              <a:rPr lang="en-AU" altLang="en-US" dirty="0"/>
              <a:t>No implicit association to object instances</a:t>
            </a:r>
          </a:p>
          <a:p>
            <a:pPr lvl="2"/>
            <a:r>
              <a:rPr lang="en-AU" altLang="en-US" dirty="0"/>
              <a:t>Can be replicated at will without dilution of its uniqueness</a:t>
            </a:r>
          </a:p>
          <a:p>
            <a:pPr lvl="2"/>
            <a:r>
              <a:rPr lang="en-AU" altLang="en-US" dirty="0"/>
              <a:t>No structured search, no defined resolution</a:t>
            </a:r>
          </a:p>
          <a:p>
            <a:pPr lvl="2"/>
            <a:endParaRPr lang="en-AU" altLang="en-US" dirty="0"/>
          </a:p>
          <a:p>
            <a:pPr lvl="1"/>
            <a:r>
              <a:rPr lang="en-AU" altLang="en-US" dirty="0"/>
              <a:t>Identity as a “proof of possession”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CC67176-C77E-4583-5D52-916C5E011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FC45-A36A-BE44-9C9C-37DAFC345DEB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991</Words>
  <Application>Microsoft Macintosh PowerPoint</Application>
  <PresentationFormat>Widescreen</PresentationFormat>
  <Paragraphs>175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Tahoma</vt:lpstr>
      <vt:lpstr>Verdana</vt:lpstr>
      <vt:lpstr>Office Theme</vt:lpstr>
      <vt:lpstr>Some Thoughts on Digital Identities</vt:lpstr>
      <vt:lpstr>What do we want from an “identity schema”?</vt:lpstr>
      <vt:lpstr>What should we avoid in an “Identity” schema?</vt:lpstr>
      <vt:lpstr>So What?</vt:lpstr>
      <vt:lpstr>URLs as a Digital Object Identity schema</vt:lpstr>
      <vt:lpstr>What’s the problem with URLs?</vt:lpstr>
      <vt:lpstr>Identity Scheme Choices</vt:lpstr>
      <vt:lpstr>Identity Scheme Choices</vt:lpstr>
      <vt:lpstr>Choices, Choices, Choices</vt:lpstr>
      <vt:lpstr>Identity Resolution Issues</vt:lpstr>
      <vt:lpstr>Identity Schema</vt:lpstr>
      <vt:lpstr>Identity Schema</vt:lpstr>
      <vt:lpstr>Identity Schema</vt:lpstr>
      <vt:lpstr>Identity Scopes</vt:lpstr>
      <vt:lpstr>Upper-Level Issues of Identity Realms</vt:lpstr>
      <vt:lpstr>百花齊放，百家爭鳴 *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Thoughts on Digital Identities</dc:title>
  <dc:creator>Geoff Huston</dc:creator>
  <cp:lastModifiedBy>Geoff Huston</cp:lastModifiedBy>
  <cp:revision>3</cp:revision>
  <dcterms:created xsi:type="dcterms:W3CDTF">2023-11-08T04:16:12Z</dcterms:created>
  <dcterms:modified xsi:type="dcterms:W3CDTF">2023-11-13T05:48:22Z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6ca7b2a-4f6d-4766-806a-1a0c76ea1c59_Enabled">
    <vt:lpwstr>true</vt:lpwstr>
  </property>
  <property fmtid="{D5CDD505-2E9C-101B-9397-08002B2CF9AE}" pid="3" name="MSIP_Label_66ca7b2a-4f6d-4766-806a-1a0c76ea1c59_SetDate">
    <vt:lpwstr>2023-11-08T04:54:19Z</vt:lpwstr>
  </property>
  <property fmtid="{D5CDD505-2E9C-101B-9397-08002B2CF9AE}" pid="4" name="MSIP_Label_66ca7b2a-4f6d-4766-806a-1a0c76ea1c59_Method">
    <vt:lpwstr>Standard</vt:lpwstr>
  </property>
  <property fmtid="{D5CDD505-2E9C-101B-9397-08002B2CF9AE}" pid="5" name="MSIP_Label_66ca7b2a-4f6d-4766-806a-1a0c76ea1c59_Name">
    <vt:lpwstr>Internal</vt:lpwstr>
  </property>
  <property fmtid="{D5CDD505-2E9C-101B-9397-08002B2CF9AE}" pid="6" name="MSIP_Label_66ca7b2a-4f6d-4766-806a-1a0c76ea1c59_SiteId">
    <vt:lpwstr>127d8d0d-7ccf-473d-ab09-6e44ad752ded</vt:lpwstr>
  </property>
  <property fmtid="{D5CDD505-2E9C-101B-9397-08002B2CF9AE}" pid="7" name="MSIP_Label_66ca7b2a-4f6d-4766-806a-1a0c76ea1c59_ActionId">
    <vt:lpwstr>d6ed45e4-f837-424b-a6b6-87d8244c52a5</vt:lpwstr>
  </property>
  <property fmtid="{D5CDD505-2E9C-101B-9397-08002B2CF9AE}" pid="8" name="MSIP_Label_66ca7b2a-4f6d-4766-806a-1a0c76ea1c59_ContentBits">
    <vt:lpwstr>0</vt:lpwstr>
  </property>
</Properties>
</file>